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7" r:id="rId1"/>
    <p:sldMasterId id="2147484190" r:id="rId2"/>
    <p:sldMasterId id="2147484202" r:id="rId3"/>
    <p:sldMasterId id="2147484252" r:id="rId4"/>
    <p:sldMasterId id="2147484303" r:id="rId5"/>
  </p:sldMasterIdLst>
  <p:notesMasterIdLst>
    <p:notesMasterId r:id="rId99"/>
  </p:notesMasterIdLst>
  <p:handoutMasterIdLst>
    <p:handoutMasterId r:id="rId100"/>
  </p:handoutMasterIdLst>
  <p:sldIdLst>
    <p:sldId id="2024" r:id="rId6"/>
    <p:sldId id="1938" r:id="rId7"/>
    <p:sldId id="1939" r:id="rId8"/>
    <p:sldId id="1940" r:id="rId9"/>
    <p:sldId id="1941" r:id="rId10"/>
    <p:sldId id="1999" r:id="rId11"/>
    <p:sldId id="1943" r:id="rId12"/>
    <p:sldId id="1944" r:id="rId13"/>
    <p:sldId id="1945" r:id="rId14"/>
    <p:sldId id="1972" r:id="rId15"/>
    <p:sldId id="1947" r:id="rId16"/>
    <p:sldId id="1948" r:id="rId17"/>
    <p:sldId id="1949" r:id="rId18"/>
    <p:sldId id="1950" r:id="rId19"/>
    <p:sldId id="1951" r:id="rId20"/>
    <p:sldId id="1952" r:id="rId21"/>
    <p:sldId id="1953" r:id="rId22"/>
    <p:sldId id="1971" r:id="rId23"/>
    <p:sldId id="2007" r:id="rId24"/>
    <p:sldId id="2008" r:id="rId25"/>
    <p:sldId id="2009" r:id="rId26"/>
    <p:sldId id="2010" r:id="rId27"/>
    <p:sldId id="2011" r:id="rId28"/>
    <p:sldId id="1901" r:id="rId29"/>
    <p:sldId id="1898" r:id="rId30"/>
    <p:sldId id="1868" r:id="rId31"/>
    <p:sldId id="1870" r:id="rId32"/>
    <p:sldId id="1872" r:id="rId33"/>
    <p:sldId id="1900" r:id="rId34"/>
    <p:sldId id="1933" r:id="rId35"/>
    <p:sldId id="1884" r:id="rId36"/>
    <p:sldId id="1885" r:id="rId37"/>
    <p:sldId id="1899" r:id="rId38"/>
    <p:sldId id="1886" r:id="rId39"/>
    <p:sldId id="1887" r:id="rId40"/>
    <p:sldId id="1889" r:id="rId41"/>
    <p:sldId id="1873" r:id="rId42"/>
    <p:sldId id="1874" r:id="rId43"/>
    <p:sldId id="1875" r:id="rId44"/>
    <p:sldId id="1876" r:id="rId45"/>
    <p:sldId id="1877" r:id="rId46"/>
    <p:sldId id="1878" r:id="rId47"/>
    <p:sldId id="1879" r:id="rId48"/>
    <p:sldId id="1929" r:id="rId49"/>
    <p:sldId id="2025" r:id="rId50"/>
    <p:sldId id="2026" r:id="rId51"/>
    <p:sldId id="2027" r:id="rId52"/>
    <p:sldId id="1928" r:id="rId53"/>
    <p:sldId id="1920" r:id="rId54"/>
    <p:sldId id="1930" r:id="rId55"/>
    <p:sldId id="1865" r:id="rId56"/>
    <p:sldId id="1880" r:id="rId57"/>
    <p:sldId id="2012" r:id="rId58"/>
    <p:sldId id="2014" r:id="rId59"/>
    <p:sldId id="1802" r:id="rId60"/>
    <p:sldId id="1761" r:id="rId61"/>
    <p:sldId id="1641" r:id="rId62"/>
    <p:sldId id="1757" r:id="rId63"/>
    <p:sldId id="1803" r:id="rId64"/>
    <p:sldId id="1799" r:id="rId65"/>
    <p:sldId id="1800" r:id="rId66"/>
    <p:sldId id="1801" r:id="rId67"/>
    <p:sldId id="1753" r:id="rId68"/>
    <p:sldId id="1754" r:id="rId69"/>
    <p:sldId id="1759" r:id="rId70"/>
    <p:sldId id="1718" r:id="rId71"/>
    <p:sldId id="1719" r:id="rId72"/>
    <p:sldId id="1720" r:id="rId73"/>
    <p:sldId id="1789" r:id="rId74"/>
    <p:sldId id="1811" r:id="rId75"/>
    <p:sldId id="1932" r:id="rId76"/>
    <p:sldId id="1790" r:id="rId77"/>
    <p:sldId id="1931" r:id="rId78"/>
    <p:sldId id="1975" r:id="rId79"/>
    <p:sldId id="1976" r:id="rId80"/>
    <p:sldId id="1977" r:id="rId81"/>
    <p:sldId id="1978" r:id="rId82"/>
    <p:sldId id="1979" r:id="rId83"/>
    <p:sldId id="1980" r:id="rId84"/>
    <p:sldId id="1981" r:id="rId85"/>
    <p:sldId id="1982" r:id="rId86"/>
    <p:sldId id="1983" r:id="rId87"/>
    <p:sldId id="1984" r:id="rId88"/>
    <p:sldId id="1985" r:id="rId89"/>
    <p:sldId id="1986" r:id="rId90"/>
    <p:sldId id="1987" r:id="rId91"/>
    <p:sldId id="1988" r:id="rId92"/>
    <p:sldId id="1989" r:id="rId93"/>
    <p:sldId id="1990" r:id="rId94"/>
    <p:sldId id="1991" r:id="rId95"/>
    <p:sldId id="2017" r:id="rId96"/>
    <p:sldId id="2016" r:id="rId97"/>
    <p:sldId id="1998" r:id="rId9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A661C"/>
    <a:srgbClr val="FDBE24"/>
    <a:srgbClr val="335FFA"/>
    <a:srgbClr val="489542"/>
    <a:srgbClr val="AB0810"/>
    <a:srgbClr val="90BDDB"/>
    <a:srgbClr val="349A97"/>
    <a:srgbClr val="2C92B6"/>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276" autoAdjust="0"/>
  </p:normalViewPr>
  <p:slideViewPr>
    <p:cSldViewPr snapToGrid="0" snapToObjects="1" showGuides="1">
      <p:cViewPr>
        <p:scale>
          <a:sx n="151" d="100"/>
          <a:sy n="151" d="100"/>
        </p:scale>
        <p:origin x="1080" y="288"/>
      </p:cViewPr>
      <p:guideLst>
        <p:guide orient="horz" pos="307"/>
        <p:guide orient="horz" pos="3053"/>
        <p:guide pos="2741"/>
        <p:guide pos="2453"/>
        <p:guide pos="5558"/>
        <p:guide pos="3998"/>
      </p:guideLst>
    </p:cSldViewPr>
  </p:slideViewPr>
  <p:outlineViewPr>
    <p:cViewPr>
      <p:scale>
        <a:sx n="33" d="100"/>
        <a:sy n="33" d="100"/>
      </p:scale>
      <p:origin x="0" y="-384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commentAuthors" Target="commentAuthors.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notesMaster" Target="notesMasters/notesMaster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handoutMaster" Target="handoutMasters/handoutMaster1.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Workbook4" TargetMode="External"/><Relationship Id="rId4" Type="http://schemas.openxmlformats.org/officeDocument/2006/relationships/chartUserShapes" Target="../drawings/drawing1.xm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layout>
                <c:manualLayout>
                  <c:x val="-0.203738236920375"/>
                  <c:y val="0.0338851473313677"/>
                </c:manualLayout>
              </c:layout>
              <c:spPr>
                <a:noFill/>
                <a:ln>
                  <a:noFill/>
                </a:ln>
                <a:effectLst/>
              </c:spPr>
              <c:txPr>
                <a:bodyPr rot="0" spcFirstLastPara="1" vertOverflow="ellipsis" vert="horz" wrap="square" lIns="38100" tIns="19050" rIns="38100" bIns="19050" anchor="ctr" anchorCtr="1">
                  <a:noAutofit/>
                </a:bodyPr>
                <a:lstStyle/>
                <a:p>
                  <a:pPr>
                    <a:defRPr sz="3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48024299937007"/>
                      <c:h val="0.268635554973982"/>
                    </c:manualLayout>
                  </c15:layout>
                </c:ext>
              </c:extLst>
            </c:dLbl>
            <c:dLbl>
              <c:idx val="1"/>
              <c:layout>
                <c:manualLayout>
                  <c:x val="0.020373830376365"/>
                  <c:y val="-0.14438019297713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01869151881825"/>
                  <c:y val="-0.1267009856738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2"/>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5"/>
              <c:layout>
                <c:manualLayout>
                  <c:x val="-0.162296171343863"/>
                  <c:y val="0.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0248217673820027"/>
                  <c:y val="0.03932554116486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0.132700911985711"/>
                  <c:y val="0.10159098134256"/>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6002267185052"/>
                      <c:h val="0.161939430409275"/>
                    </c:manualLayout>
                  </c15:layout>
                </c:ext>
              </c:extLst>
            </c:dLbl>
            <c:dLbl>
              <c:idx val="8"/>
              <c:layout>
                <c:manualLayout>
                  <c:x val="-0.125638553810976"/>
                  <c:y val="-0.0029465345505537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36540170669598"/>
                      <c:h val="0.0901934225924492"/>
                    </c:manualLayout>
                  </c15:layout>
                </c:ext>
              </c:extLst>
            </c:dLbl>
            <c:dLbl>
              <c:idx val="9"/>
              <c:layout>
                <c:manualLayout>
                  <c:x val="-0.110743269858166"/>
                  <c:y val="-0.068819697038508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0.0634667018550484"/>
                  <c:y val="-0.038632370680651"/>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15920522086261"/>
                      <c:h val="0.0972458320403109"/>
                    </c:manualLayout>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Sheet1!$C$7:$C$17</c:f>
              <c:strCache>
                <c:ptCount val="11"/>
                <c:pt idx="0">
                  <c:v>Cisco</c:v>
                </c:pt>
                <c:pt idx="1">
                  <c:v>Buffalo</c:v>
                </c:pt>
                <c:pt idx="2">
                  <c:v>HP(Aruba)</c:v>
                </c:pt>
                <c:pt idx="3">
                  <c:v>D-Link</c:v>
                </c:pt>
                <c:pt idx="4">
                  <c:v>Allied Telesis</c:v>
                </c:pt>
                <c:pt idx="5">
                  <c:v>Yamaha</c:v>
                </c:pt>
                <c:pt idx="6">
                  <c:v>Fujitsu</c:v>
                </c:pt>
                <c:pt idx="7">
                  <c:v>Brocade(Ruckus)</c:v>
                </c:pt>
                <c:pt idx="8">
                  <c:v>Fortinet(Meru)</c:v>
                </c:pt>
                <c:pt idx="9">
                  <c:v>Aerohive</c:v>
                </c:pt>
                <c:pt idx="10">
                  <c:v>Others</c:v>
                </c:pt>
              </c:strCache>
            </c:strRef>
          </c:cat>
          <c:val>
            <c:numRef>
              <c:f>Sheet1!$D$7:$D$17</c:f>
              <c:numCache>
                <c:formatCode>0.0%</c:formatCode>
                <c:ptCount val="11"/>
                <c:pt idx="0">
                  <c:v>0.455941371488396</c:v>
                </c:pt>
                <c:pt idx="1">
                  <c:v>0.109361367998604</c:v>
                </c:pt>
                <c:pt idx="2">
                  <c:v>0.103210608968766</c:v>
                </c:pt>
                <c:pt idx="3">
                  <c:v>0.0717588553481068</c:v>
                </c:pt>
                <c:pt idx="4">
                  <c:v>0.0441894957250044</c:v>
                </c:pt>
                <c:pt idx="5">
                  <c:v>0.0365991973477578</c:v>
                </c:pt>
                <c:pt idx="6">
                  <c:v>0.0355086372360844</c:v>
                </c:pt>
                <c:pt idx="7">
                  <c:v>0.0353341476182167</c:v>
                </c:pt>
                <c:pt idx="8">
                  <c:v>0.0339818530797417</c:v>
                </c:pt>
                <c:pt idx="9">
                  <c:v>0.0283981853079742</c:v>
                </c:pt>
                <c:pt idx="10">
                  <c:v>0.045716279881347</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
          <c:y val="0.112359550561798"/>
          <c:w val="0.646666666666667"/>
          <c:h val="0.77996183061387"/>
        </c:manualLayout>
      </c:layout>
      <c:lineChart>
        <c:grouping val="standard"/>
        <c:varyColors val="0"/>
        <c:ser>
          <c:idx val="0"/>
          <c:order val="0"/>
          <c:tx>
            <c:strRef>
              <c:f>Sheet1!$B$4</c:f>
              <c:strCache>
                <c:ptCount val="1"/>
                <c:pt idx="0">
                  <c:v>クラウド</c:v>
                </c:pt>
              </c:strCache>
            </c:strRef>
          </c:tx>
          <c:spPr>
            <a:ln w="57150" cap="rnd">
              <a:solidFill>
                <a:srgbClr val="00B050"/>
              </a:solidFill>
              <a:round/>
            </a:ln>
            <a:effectLst/>
          </c:spPr>
          <c:marker>
            <c:symbol val="none"/>
          </c:marker>
          <c:cat>
            <c:numRef>
              <c:f>Sheet1!$C$3:$M$3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cat>
          <c:val>
            <c:numRef>
              <c:f>Sheet1!$C$4:$M$4</c:f>
              <c:numCache>
                <c:formatCode>General</c:formatCode>
                <c:ptCount val="11"/>
                <c:pt idx="0">
                  <c:v>60.0</c:v>
                </c:pt>
                <c:pt idx="1">
                  <c:v>90.0</c:v>
                </c:pt>
                <c:pt idx="2">
                  <c:v>120.0</c:v>
                </c:pt>
                <c:pt idx="3">
                  <c:v>150.0</c:v>
                </c:pt>
                <c:pt idx="4">
                  <c:v>180.0</c:v>
                </c:pt>
                <c:pt idx="5">
                  <c:v>210.0</c:v>
                </c:pt>
                <c:pt idx="6">
                  <c:v>240.0</c:v>
                </c:pt>
                <c:pt idx="7">
                  <c:v>270.0</c:v>
                </c:pt>
                <c:pt idx="8">
                  <c:v>300.0</c:v>
                </c:pt>
                <c:pt idx="9">
                  <c:v>330.0</c:v>
                </c:pt>
                <c:pt idx="10">
                  <c:v>360.0</c:v>
                </c:pt>
              </c:numCache>
            </c:numRef>
          </c:val>
          <c:smooth val="0"/>
        </c:ser>
        <c:ser>
          <c:idx val="1"/>
          <c:order val="1"/>
          <c:tx>
            <c:strRef>
              <c:f>Sheet1!$B$5</c:f>
              <c:strCache>
                <c:ptCount val="1"/>
                <c:pt idx="0">
                  <c:v>オンプレ</c:v>
                </c:pt>
              </c:strCache>
            </c:strRef>
          </c:tx>
          <c:spPr>
            <a:ln w="57150" cap="rnd">
              <a:solidFill>
                <a:schemeClr val="accent1">
                  <a:lumMod val="60000"/>
                  <a:lumOff val="40000"/>
                </a:schemeClr>
              </a:solidFill>
              <a:round/>
            </a:ln>
            <a:effectLst/>
          </c:spPr>
          <c:marker>
            <c:symbol val="none"/>
          </c:marker>
          <c:cat>
            <c:numRef>
              <c:f>Sheet1!$C$3:$M$3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cat>
          <c:val>
            <c:numRef>
              <c:f>Sheet1!$C$5:$M$5</c:f>
              <c:numCache>
                <c:formatCode>General</c:formatCode>
                <c:ptCount val="11"/>
                <c:pt idx="0">
                  <c:v>160.0</c:v>
                </c:pt>
                <c:pt idx="1">
                  <c:v>170.0</c:v>
                </c:pt>
                <c:pt idx="2">
                  <c:v>180.0</c:v>
                </c:pt>
                <c:pt idx="3">
                  <c:v>190.0</c:v>
                </c:pt>
                <c:pt idx="4">
                  <c:v>200.0</c:v>
                </c:pt>
                <c:pt idx="5">
                  <c:v>210.0</c:v>
                </c:pt>
                <c:pt idx="6">
                  <c:v>220.0</c:v>
                </c:pt>
                <c:pt idx="7">
                  <c:v>230.0</c:v>
                </c:pt>
                <c:pt idx="8">
                  <c:v>240.0</c:v>
                </c:pt>
                <c:pt idx="9">
                  <c:v>250.0</c:v>
                </c:pt>
                <c:pt idx="10">
                  <c:v>260.0</c:v>
                </c:pt>
              </c:numCache>
            </c:numRef>
          </c:val>
          <c:smooth val="0"/>
        </c:ser>
        <c:dLbls>
          <c:showLegendKey val="0"/>
          <c:showVal val="0"/>
          <c:showCatName val="0"/>
          <c:showSerName val="0"/>
          <c:showPercent val="0"/>
          <c:showBubbleSize val="0"/>
        </c:dLbls>
        <c:smooth val="0"/>
        <c:axId val="-1259228672"/>
        <c:axId val="-1258923552"/>
      </c:lineChart>
      <c:catAx>
        <c:axId val="-1259228672"/>
        <c:scaling>
          <c:orientation val="minMax"/>
        </c:scaling>
        <c:delete val="1"/>
        <c:axPos val="b"/>
        <c:numFmt formatCode="General" sourceLinked="1"/>
        <c:majorTickMark val="none"/>
        <c:minorTickMark val="none"/>
        <c:tickLblPos val="nextTo"/>
        <c:crossAx val="-1258923552"/>
        <c:crosses val="autoZero"/>
        <c:auto val="1"/>
        <c:lblAlgn val="ctr"/>
        <c:lblOffset val="100"/>
        <c:noMultiLvlLbl val="0"/>
      </c:catAx>
      <c:valAx>
        <c:axId val="-1258923552"/>
        <c:scaling>
          <c:orientation val="minMax"/>
        </c:scaling>
        <c:delete val="1"/>
        <c:axPos val="l"/>
        <c:majorGridlines>
          <c:spPr>
            <a:ln w="9525" cap="flat" cmpd="sng" algn="ctr">
              <a:solidFill>
                <a:srgbClr val="000000"/>
              </a:solidFill>
              <a:prstDash val="dash"/>
              <a:round/>
            </a:ln>
            <a:effectLst/>
          </c:spPr>
        </c:majorGridlines>
        <c:numFmt formatCode="General" sourceLinked="0"/>
        <c:majorTickMark val="none"/>
        <c:minorTickMark val="none"/>
        <c:tickLblPos val="nextTo"/>
        <c:crossAx val="-1259228672"/>
        <c:crosses val="autoZero"/>
        <c:crossBetween val="between"/>
      </c:valAx>
      <c:spPr>
        <a:noFill/>
        <a:ln w="9525">
          <a:solidFill>
            <a:schemeClr val="accent1"/>
          </a:solidFill>
        </a:ln>
        <a:effectLst/>
      </c:spPr>
    </c:plotArea>
    <c:legend>
      <c:legendPos val="b"/>
      <c:layout>
        <c:manualLayout>
          <c:xMode val="edge"/>
          <c:yMode val="edge"/>
          <c:x val="0.755443044619423"/>
          <c:y val="0.0694217717167376"/>
          <c:w val="0.237637139107612"/>
          <c:h val="0.34309829248872"/>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00206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76322719457785"/>
          <c:y val="0.0408958117113316"/>
          <c:w val="0.628816316187859"/>
          <c:h val="0.790936946718893"/>
        </c:manualLayout>
      </c:layout>
      <c:barChart>
        <c:barDir val="col"/>
        <c:grouping val="stacked"/>
        <c:varyColors val="0"/>
        <c:ser>
          <c:idx val="8"/>
          <c:order val="0"/>
          <c:tx>
            <c:strRef>
              <c:f>Sheet1!$C$10</c:f>
              <c:strCache>
                <c:ptCount val="1"/>
                <c:pt idx="0">
                  <c:v>アクセスポイント費用</c:v>
                </c:pt>
              </c:strCache>
            </c:strRef>
          </c:tx>
          <c:spPr>
            <a:solidFill>
              <a:srgbClr val="FFC000"/>
            </a:solidFill>
            <a:ln>
              <a:noFill/>
            </a:ln>
            <a:effectLst/>
          </c:spPr>
          <c:invertIfNegative val="0"/>
          <c:dPt>
            <c:idx val="1"/>
            <c:invertIfNegative val="0"/>
            <c:bubble3D val="0"/>
            <c:spPr>
              <a:solidFill>
                <a:srgbClr val="00B050"/>
              </a:solidFill>
              <a:ln>
                <a:noFill/>
              </a:ln>
              <a:effectLst/>
            </c:spPr>
          </c:dPt>
          <c:cat>
            <c:strRef>
              <c:f>Sheet1!$D$1:$E$1</c:f>
              <c:strCache>
                <c:ptCount val="2"/>
                <c:pt idx="0">
                  <c:v>オンプレ型</c:v>
                </c:pt>
                <c:pt idx="1">
                  <c:v>Meraki</c:v>
                </c:pt>
              </c:strCache>
            </c:strRef>
          </c:cat>
          <c:val>
            <c:numRef>
              <c:f>Sheet1!$D$10:$E$10</c:f>
              <c:numCache>
                <c:formatCode>General</c:formatCode>
                <c:ptCount val="2"/>
                <c:pt idx="0">
                  <c:v>100.0</c:v>
                </c:pt>
                <c:pt idx="1">
                  <c:v>100.0</c:v>
                </c:pt>
              </c:numCache>
            </c:numRef>
          </c:val>
        </c:ser>
        <c:ser>
          <c:idx val="0"/>
          <c:order val="1"/>
          <c:tx>
            <c:strRef>
              <c:f>Sheet1!$C$2</c:f>
              <c:strCache>
                <c:ptCount val="1"/>
                <c:pt idx="0">
                  <c:v>クラウド利用料</c:v>
                </c:pt>
              </c:strCache>
            </c:strRef>
          </c:tx>
          <c:spPr>
            <a:solidFill>
              <a:schemeClr val="accent2">
                <a:shade val="44000"/>
              </a:schemeClr>
            </a:solidFill>
            <a:ln>
              <a:noFill/>
            </a:ln>
            <a:effectLst/>
          </c:spPr>
          <c:invertIfNegative val="0"/>
          <c:cat>
            <c:strRef>
              <c:f>Sheet1!$D$1:$E$1</c:f>
              <c:strCache>
                <c:ptCount val="2"/>
                <c:pt idx="0">
                  <c:v>オンプレ型</c:v>
                </c:pt>
                <c:pt idx="1">
                  <c:v>Meraki</c:v>
                </c:pt>
              </c:strCache>
            </c:strRef>
          </c:cat>
          <c:val>
            <c:numRef>
              <c:f>Sheet1!$D$2:$E$2</c:f>
              <c:numCache>
                <c:formatCode>General</c:formatCode>
                <c:ptCount val="2"/>
                <c:pt idx="1">
                  <c:v>100.0</c:v>
                </c:pt>
              </c:numCache>
            </c:numRef>
          </c:val>
        </c:ser>
        <c:ser>
          <c:idx val="1"/>
          <c:order val="2"/>
          <c:tx>
            <c:strRef>
              <c:f>Sheet1!$C$3</c:f>
              <c:strCache>
                <c:ptCount val="1"/>
                <c:pt idx="0">
                  <c:v>出張費</c:v>
                </c:pt>
              </c:strCache>
            </c:strRef>
          </c:tx>
          <c:spPr>
            <a:solidFill>
              <a:schemeClr val="accent2">
                <a:shade val="58000"/>
              </a:schemeClr>
            </a:solidFill>
            <a:ln>
              <a:noFill/>
            </a:ln>
            <a:effectLst/>
          </c:spPr>
          <c:invertIfNegative val="0"/>
          <c:cat>
            <c:strRef>
              <c:f>Sheet1!$D$1:$E$1</c:f>
              <c:strCache>
                <c:ptCount val="2"/>
                <c:pt idx="0">
                  <c:v>オンプレ型</c:v>
                </c:pt>
                <c:pt idx="1">
                  <c:v>Meraki</c:v>
                </c:pt>
              </c:strCache>
            </c:strRef>
          </c:cat>
          <c:val>
            <c:numRef>
              <c:f>Sheet1!$D$3:$E$3</c:f>
              <c:numCache>
                <c:formatCode>General</c:formatCode>
                <c:ptCount val="2"/>
                <c:pt idx="0">
                  <c:v>30.0</c:v>
                </c:pt>
              </c:numCache>
            </c:numRef>
          </c:val>
        </c:ser>
        <c:ser>
          <c:idx val="2"/>
          <c:order val="3"/>
          <c:tx>
            <c:strRef>
              <c:f>Sheet1!$C$4</c:f>
              <c:strCache>
                <c:ptCount val="1"/>
                <c:pt idx="0">
                  <c:v>保守費</c:v>
                </c:pt>
              </c:strCache>
            </c:strRef>
          </c:tx>
          <c:spPr>
            <a:solidFill>
              <a:schemeClr val="accent2">
                <a:shade val="72000"/>
              </a:schemeClr>
            </a:solidFill>
            <a:ln>
              <a:noFill/>
            </a:ln>
            <a:effectLst/>
          </c:spPr>
          <c:invertIfNegative val="0"/>
          <c:cat>
            <c:strRef>
              <c:f>Sheet1!$D$1:$E$1</c:f>
              <c:strCache>
                <c:ptCount val="2"/>
                <c:pt idx="0">
                  <c:v>オンプレ型</c:v>
                </c:pt>
                <c:pt idx="1">
                  <c:v>Meraki</c:v>
                </c:pt>
              </c:strCache>
            </c:strRef>
          </c:cat>
          <c:val>
            <c:numRef>
              <c:f>Sheet1!$D$4:$E$4</c:f>
              <c:numCache>
                <c:formatCode>General</c:formatCode>
                <c:ptCount val="2"/>
                <c:pt idx="0">
                  <c:v>30.0</c:v>
                </c:pt>
              </c:numCache>
            </c:numRef>
          </c:val>
        </c:ser>
        <c:ser>
          <c:idx val="3"/>
          <c:order val="4"/>
          <c:tx>
            <c:strRef>
              <c:f>Sheet1!$C$5</c:f>
              <c:strCache>
                <c:ptCount val="1"/>
                <c:pt idx="0">
                  <c:v>設計費</c:v>
                </c:pt>
              </c:strCache>
            </c:strRef>
          </c:tx>
          <c:spPr>
            <a:solidFill>
              <a:schemeClr val="accent2">
                <a:shade val="86000"/>
              </a:schemeClr>
            </a:solidFill>
            <a:ln>
              <a:noFill/>
            </a:ln>
            <a:effectLst/>
          </c:spPr>
          <c:invertIfNegative val="0"/>
          <c:cat>
            <c:strRef>
              <c:f>Sheet1!$D$1:$E$1</c:f>
              <c:strCache>
                <c:ptCount val="2"/>
                <c:pt idx="0">
                  <c:v>オンプレ型</c:v>
                </c:pt>
                <c:pt idx="1">
                  <c:v>Meraki</c:v>
                </c:pt>
              </c:strCache>
            </c:strRef>
          </c:cat>
          <c:val>
            <c:numRef>
              <c:f>Sheet1!$D$5:$E$5</c:f>
              <c:numCache>
                <c:formatCode>General</c:formatCode>
                <c:ptCount val="2"/>
                <c:pt idx="0">
                  <c:v>10.0</c:v>
                </c:pt>
              </c:numCache>
            </c:numRef>
          </c:val>
        </c:ser>
        <c:ser>
          <c:idx val="4"/>
          <c:order val="5"/>
          <c:tx>
            <c:strRef>
              <c:f>Sheet1!$C$6</c:f>
              <c:strCache>
                <c:ptCount val="1"/>
                <c:pt idx="0">
                  <c:v>サーバ（ログ、認証、位置情報）</c:v>
                </c:pt>
              </c:strCache>
            </c:strRef>
          </c:tx>
          <c:spPr>
            <a:solidFill>
              <a:schemeClr val="accent2"/>
            </a:solidFill>
            <a:ln>
              <a:noFill/>
            </a:ln>
            <a:effectLst/>
          </c:spPr>
          <c:invertIfNegative val="0"/>
          <c:cat>
            <c:strRef>
              <c:f>Sheet1!$D$1:$E$1</c:f>
              <c:strCache>
                <c:ptCount val="2"/>
                <c:pt idx="0">
                  <c:v>オンプレ型</c:v>
                </c:pt>
                <c:pt idx="1">
                  <c:v>Meraki</c:v>
                </c:pt>
              </c:strCache>
            </c:strRef>
          </c:cat>
          <c:val>
            <c:numRef>
              <c:f>Sheet1!$D$6:$E$6</c:f>
              <c:numCache>
                <c:formatCode>General</c:formatCode>
                <c:ptCount val="2"/>
                <c:pt idx="0">
                  <c:v>20.0</c:v>
                </c:pt>
              </c:numCache>
            </c:numRef>
          </c:val>
        </c:ser>
        <c:ser>
          <c:idx val="5"/>
          <c:order val="6"/>
          <c:tx>
            <c:strRef>
              <c:f>Sheet1!$C$7</c:f>
              <c:strCache>
                <c:ptCount val="1"/>
                <c:pt idx="0">
                  <c:v>管理ツール</c:v>
                </c:pt>
              </c:strCache>
            </c:strRef>
          </c:tx>
          <c:spPr>
            <a:solidFill>
              <a:schemeClr val="accent2">
                <a:tint val="86000"/>
              </a:schemeClr>
            </a:solidFill>
            <a:ln>
              <a:noFill/>
            </a:ln>
            <a:effectLst/>
          </c:spPr>
          <c:invertIfNegative val="0"/>
          <c:cat>
            <c:strRef>
              <c:f>Sheet1!$D$1:$E$1</c:f>
              <c:strCache>
                <c:ptCount val="2"/>
                <c:pt idx="0">
                  <c:v>オンプレ型</c:v>
                </c:pt>
                <c:pt idx="1">
                  <c:v>Meraki</c:v>
                </c:pt>
              </c:strCache>
            </c:strRef>
          </c:cat>
          <c:val>
            <c:numRef>
              <c:f>Sheet1!$D$7:$E$7</c:f>
              <c:numCache>
                <c:formatCode>General</c:formatCode>
                <c:ptCount val="2"/>
                <c:pt idx="0">
                  <c:v>20.0</c:v>
                </c:pt>
              </c:numCache>
            </c:numRef>
          </c:val>
        </c:ser>
        <c:ser>
          <c:idx val="6"/>
          <c:order val="7"/>
          <c:tx>
            <c:strRef>
              <c:f>Sheet1!$C$8</c:f>
              <c:strCache>
                <c:ptCount val="1"/>
                <c:pt idx="0">
                  <c:v>コントローラ</c:v>
                </c:pt>
              </c:strCache>
            </c:strRef>
          </c:tx>
          <c:spPr>
            <a:solidFill>
              <a:schemeClr val="accent2">
                <a:tint val="72000"/>
              </a:schemeClr>
            </a:solidFill>
            <a:ln>
              <a:noFill/>
            </a:ln>
            <a:effectLst/>
          </c:spPr>
          <c:invertIfNegative val="0"/>
          <c:cat>
            <c:strRef>
              <c:f>Sheet1!$D$1:$E$1</c:f>
              <c:strCache>
                <c:ptCount val="2"/>
                <c:pt idx="0">
                  <c:v>オンプレ型</c:v>
                </c:pt>
                <c:pt idx="1">
                  <c:v>Meraki</c:v>
                </c:pt>
              </c:strCache>
            </c:strRef>
          </c:cat>
          <c:val>
            <c:numRef>
              <c:f>Sheet1!$D$8:$E$8</c:f>
              <c:numCache>
                <c:formatCode>General</c:formatCode>
                <c:ptCount val="2"/>
                <c:pt idx="0">
                  <c:v>30.0</c:v>
                </c:pt>
              </c:numCache>
            </c:numRef>
          </c:val>
        </c:ser>
        <c:ser>
          <c:idx val="7"/>
          <c:order val="8"/>
          <c:tx>
            <c:strRef>
              <c:f>Sheet1!$C$9</c:f>
              <c:strCache>
                <c:ptCount val="1"/>
                <c:pt idx="0">
                  <c:v>設置費</c:v>
                </c:pt>
              </c:strCache>
            </c:strRef>
          </c:tx>
          <c:spPr>
            <a:solidFill>
              <a:schemeClr val="accent2">
                <a:tint val="58000"/>
              </a:schemeClr>
            </a:solidFill>
            <a:ln>
              <a:noFill/>
            </a:ln>
            <a:effectLst/>
          </c:spPr>
          <c:invertIfNegative val="0"/>
          <c:cat>
            <c:strRef>
              <c:f>Sheet1!$D$1:$E$1</c:f>
              <c:strCache>
                <c:ptCount val="2"/>
                <c:pt idx="0">
                  <c:v>オンプレ型</c:v>
                </c:pt>
                <c:pt idx="1">
                  <c:v>Meraki</c:v>
                </c:pt>
              </c:strCache>
            </c:strRef>
          </c:cat>
          <c:val>
            <c:numRef>
              <c:f>Sheet1!$D$9:$E$9</c:f>
              <c:numCache>
                <c:formatCode>General</c:formatCode>
                <c:ptCount val="2"/>
                <c:pt idx="0">
                  <c:v>10.0</c:v>
                </c:pt>
              </c:numCache>
            </c:numRef>
          </c:val>
        </c:ser>
        <c:dLbls>
          <c:showLegendKey val="0"/>
          <c:showVal val="0"/>
          <c:showCatName val="0"/>
          <c:showSerName val="0"/>
          <c:showPercent val="0"/>
          <c:showBubbleSize val="0"/>
        </c:dLbls>
        <c:gapWidth val="219"/>
        <c:overlap val="100"/>
        <c:axId val="-1250245200"/>
        <c:axId val="-1250243152"/>
      </c:barChart>
      <c:catAx>
        <c:axId val="-12502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S PGothic" charset="-128"/>
                <a:ea typeface="MS PGothic" charset="-128"/>
                <a:cs typeface="MS PGothic" charset="-128"/>
              </a:defRPr>
            </a:pPr>
            <a:endParaRPr lang="ja-JP"/>
          </a:p>
        </c:txPr>
        <c:crossAx val="-1250243152"/>
        <c:crosses val="autoZero"/>
        <c:auto val="1"/>
        <c:lblAlgn val="ctr"/>
        <c:lblOffset val="100"/>
        <c:noMultiLvlLbl val="0"/>
      </c:catAx>
      <c:valAx>
        <c:axId val="-125024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0245200"/>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000" b="1" i="0" u="none" strike="noStrike" kern="1200" baseline="0">
                <a:solidFill>
                  <a:srgbClr val="000000"/>
                </a:solidFill>
                <a:latin typeface="MS PGothic" charset="-128"/>
                <a:ea typeface="MS PGothic" charset="-128"/>
                <a:cs typeface="MS PGothic" charset="-128"/>
              </a:defRPr>
            </a:pPr>
            <a:endParaRPr lang="ja-JP"/>
          </a:p>
        </c:txPr>
      </c:legendEntry>
      <c:legendEntry>
        <c:idx val="4"/>
        <c:txPr>
          <a:bodyPr rot="0" spcFirstLastPara="1" vertOverflow="ellipsis" vert="horz" wrap="square" anchor="ctr" anchorCtr="1"/>
          <a:lstStyle/>
          <a:p>
            <a:pPr>
              <a:defRPr sz="1000" b="1" i="0" u="none" strike="noStrike" kern="1200" baseline="0">
                <a:solidFill>
                  <a:srgbClr val="000000"/>
                </a:solidFill>
                <a:latin typeface="MS PGothic" charset="-128"/>
                <a:ea typeface="MS PGothic" charset="-128"/>
                <a:cs typeface="MS PGothic" charset="-128"/>
              </a:defRPr>
            </a:pPr>
            <a:endParaRPr lang="ja-JP"/>
          </a:p>
        </c:txPr>
      </c:legendEntry>
      <c:layout>
        <c:manualLayout>
          <c:xMode val="edge"/>
          <c:yMode val="edge"/>
          <c:x val="0.0"/>
          <c:y val="0.223757800859444"/>
          <c:w val="0.235707681868543"/>
          <c:h val="0.592932349424908"/>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S PGothic" charset="-128"/>
              <a:ea typeface="MS PGothic" charset="-128"/>
              <a:cs typeface="MS PGothic" charset="-128"/>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0.3295</cdr:x>
      <cdr:y>0.66108</cdr:y>
    </cdr:from>
    <cdr:to>
      <cdr:x>0.52333</cdr:x>
      <cdr:y>0.73034</cdr:y>
    </cdr:to>
    <cdr:sp macro="" textlink="">
      <cdr:nvSpPr>
        <cdr:cNvPr id="2" name="Rounded Rectangular Callout 1"/>
        <cdr:cNvSpPr/>
      </cdr:nvSpPr>
      <cdr:spPr>
        <a:xfrm xmlns:a="http://schemas.openxmlformats.org/drawingml/2006/main">
          <a:off x="2510774" y="2615268"/>
          <a:ext cx="1477025" cy="273982"/>
        </a:xfrm>
        <a:prstGeom xmlns:a="http://schemas.openxmlformats.org/drawingml/2006/main" prst="wedgeRoundRectCallout">
          <a:avLst>
            <a:gd name="adj1" fmla="val -85144"/>
            <a:gd name="adj2" fmla="val -64642"/>
            <a:gd name="adj3" fmla="val 16667"/>
          </a:avLst>
        </a:prstGeom>
        <a:solidFill xmlns:a="http://schemas.openxmlformats.org/drawingml/2006/main">
          <a:schemeClr val="accent4"/>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r>
            <a:rPr lang="ja-JP" altLang="en-US" sz="1600" dirty="0" smtClean="0">
              <a:solidFill>
                <a:schemeClr val="bg2"/>
              </a:solidFill>
              <a:latin typeface="MS PGothic" charset="-128"/>
              <a:ea typeface="MS PGothic" charset="-128"/>
              <a:cs typeface="MS PGothic" charset="-128"/>
            </a:rPr>
            <a:t>小規模で有利</a:t>
          </a:r>
          <a:endParaRPr lang="en-US" sz="1600" dirty="0">
            <a:solidFill>
              <a:schemeClr val="bg2"/>
            </a:solidFill>
            <a:latin typeface="MS PGothic" charset="-128"/>
            <a:ea typeface="MS PGothic" charset="-128"/>
            <a:cs typeface="MS PGothic" charset="-128"/>
          </a:endParaRPr>
        </a:p>
      </cdr:txBody>
    </cdr:sp>
  </cdr:relSizeAnchor>
  <cdr:relSizeAnchor xmlns:cdr="http://schemas.openxmlformats.org/drawingml/2006/chartDrawing">
    <cdr:from>
      <cdr:x>0.54505</cdr:x>
      <cdr:y>0.47714</cdr:y>
    </cdr:from>
    <cdr:to>
      <cdr:x>0.73889</cdr:x>
      <cdr:y>0.5464</cdr:y>
    </cdr:to>
    <cdr:sp macro="" textlink="">
      <cdr:nvSpPr>
        <cdr:cNvPr id="3" name="Rounded Rectangular Callout 2"/>
        <cdr:cNvSpPr/>
      </cdr:nvSpPr>
      <cdr:spPr>
        <a:xfrm xmlns:a="http://schemas.openxmlformats.org/drawingml/2006/main">
          <a:off x="4153308" y="1887601"/>
          <a:ext cx="1477025" cy="273982"/>
        </a:xfrm>
        <a:prstGeom xmlns:a="http://schemas.openxmlformats.org/drawingml/2006/main" prst="wedgeRoundRectCallout">
          <a:avLst>
            <a:gd name="adj1" fmla="val -68521"/>
            <a:gd name="adj2" fmla="val -64642"/>
            <a:gd name="adj3" fmla="val 16667"/>
          </a:avLst>
        </a:prstGeom>
        <a:solidFill xmlns:a="http://schemas.openxmlformats.org/drawingml/2006/main">
          <a:srgbClr val="36A4D7"/>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600" dirty="0" smtClean="0">
              <a:solidFill>
                <a:schemeClr val="bg2"/>
              </a:solidFill>
              <a:latin typeface="MS PGothic" charset="-128"/>
              <a:ea typeface="MS PGothic" charset="-128"/>
              <a:cs typeface="MS PGothic" charset="-128"/>
            </a:rPr>
            <a:t>大規模で有利</a:t>
          </a:r>
          <a:endParaRPr lang="en-US" sz="1600" dirty="0">
            <a:solidFill>
              <a:schemeClr val="bg2"/>
            </a:solidFill>
            <a:latin typeface="MS PGothic" charset="-128"/>
            <a:ea typeface="MS PGothic" charset="-128"/>
            <a:cs typeface="MS PGothic" charset="-128"/>
          </a:endParaRPr>
        </a:p>
      </cdr:txBody>
    </cdr:sp>
  </cdr:relSizeAnchor>
  <cdr:relSizeAnchor xmlns:cdr="http://schemas.openxmlformats.org/drawingml/2006/chartDrawing">
    <cdr:from>
      <cdr:x>0.28956</cdr:x>
      <cdr:y>0.88443</cdr:y>
    </cdr:from>
    <cdr:to>
      <cdr:x>0.4729</cdr:x>
      <cdr:y>1</cdr:y>
    </cdr:to>
    <cdr:sp macro="" textlink="">
      <cdr:nvSpPr>
        <cdr:cNvPr id="4" name="TextBox 3"/>
        <cdr:cNvSpPr txBox="1"/>
      </cdr:nvSpPr>
      <cdr:spPr>
        <a:xfrm xmlns:a="http://schemas.openxmlformats.org/drawingml/2006/main">
          <a:off x="2206480" y="3498850"/>
          <a:ext cx="1397000" cy="4571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dirty="0" smtClean="0">
              <a:latin typeface="MS PGothic" charset="-128"/>
              <a:ea typeface="MS PGothic" charset="-128"/>
              <a:cs typeface="MS PGothic" charset="-128"/>
            </a:rPr>
            <a:t>システム規模</a:t>
          </a:r>
          <a:endParaRPr lang="en-US" sz="2400" dirty="0">
            <a:latin typeface="MS PGothic" charset="-128"/>
            <a:ea typeface="MS PGothic" charset="-128"/>
            <a:cs typeface="MS PGothic"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12/8/17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51881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104114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32</a:t>
            </a:fld>
            <a:endParaRPr lang="en-US"/>
          </a:p>
        </p:txBody>
      </p:sp>
    </p:spTree>
    <p:extLst>
      <p:ext uri="{BB962C8B-B14F-4D97-AF65-F5344CB8AC3E}">
        <p14:creationId xmlns:p14="http://schemas.microsoft.com/office/powerpoint/2010/main" val="421783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5E737C7C-DBC5-418C-8934-9D6BBC670DA0}" type="slidenum">
              <a:rPr lang="ja-JP" altLang="en-US" smtClean="0">
                <a:solidFill>
                  <a:prstClr val="black"/>
                </a:solidFill>
              </a:rPr>
              <a:pPr>
                <a:defRPr/>
              </a:pPr>
              <a:t>38</a:t>
            </a:fld>
            <a:endParaRPr lang="en-US" altLang="ja-JP">
              <a:solidFill>
                <a:prstClr val="black"/>
              </a:solidFill>
            </a:endParaRPr>
          </a:p>
        </p:txBody>
      </p:sp>
    </p:spTree>
    <p:extLst>
      <p:ext uri="{BB962C8B-B14F-4D97-AF65-F5344CB8AC3E}">
        <p14:creationId xmlns:p14="http://schemas.microsoft.com/office/powerpoint/2010/main" val="32062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1908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210187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18209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63741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718094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EFA9C7-2189-8448-8A37-23C03577625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64724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108480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2330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56</a:t>
            </a:fld>
            <a:endParaRPr lang="en-US"/>
          </a:p>
        </p:txBody>
      </p:sp>
    </p:spTree>
    <p:extLst>
      <p:ext uri="{BB962C8B-B14F-4D97-AF65-F5344CB8AC3E}">
        <p14:creationId xmlns:p14="http://schemas.microsoft.com/office/powerpoint/2010/main" val="1004262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dirty="0"/>
          </a:p>
        </p:txBody>
      </p:sp>
    </p:spTree>
    <p:extLst>
      <p:ext uri="{BB962C8B-B14F-4D97-AF65-F5344CB8AC3E}">
        <p14:creationId xmlns:p14="http://schemas.microsoft.com/office/powerpoint/2010/main" val="1391781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442483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61</a:t>
            </a:fld>
            <a:endParaRPr lang="en-US"/>
          </a:p>
        </p:txBody>
      </p:sp>
    </p:spTree>
    <p:extLst>
      <p:ext uri="{BB962C8B-B14F-4D97-AF65-F5344CB8AC3E}">
        <p14:creationId xmlns:p14="http://schemas.microsoft.com/office/powerpoint/2010/main" val="76290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71</a:t>
            </a:fld>
            <a:endParaRPr lang="en-US"/>
          </a:p>
        </p:txBody>
      </p:sp>
    </p:spTree>
    <p:extLst>
      <p:ext uri="{BB962C8B-B14F-4D97-AF65-F5344CB8AC3E}">
        <p14:creationId xmlns:p14="http://schemas.microsoft.com/office/powerpoint/2010/main" val="1850604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329108E9-3A07-B440-B2F9-B76927BC5DF8}" type="slidenum">
              <a:rPr lang="en-US" smtClean="0">
                <a:solidFill>
                  <a:prstClr val="black"/>
                </a:solidFill>
                <a:ea typeface="ＭＳ Ｐゴシック"/>
              </a:rPr>
              <a:pPr/>
              <a:t>75</a:t>
            </a:fld>
            <a:endParaRPr lang="ja-JP" altLang="en-US">
              <a:solidFill>
                <a:prstClr val="black"/>
              </a:solidFill>
            </a:endParaRPr>
          </a:p>
        </p:txBody>
      </p:sp>
    </p:spTree>
    <p:extLst>
      <p:ext uri="{BB962C8B-B14F-4D97-AF65-F5344CB8AC3E}">
        <p14:creationId xmlns:p14="http://schemas.microsoft.com/office/powerpoint/2010/main" val="1358421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25" lvl="1" indent="0">
              <a:spcBef>
                <a:spcPts val="0"/>
              </a:spcBef>
              <a:spcAft>
                <a:spcPts val="1500"/>
              </a:spcAft>
              <a:buFont typeface="Wingdings" charset="2"/>
              <a:buNone/>
            </a:pPr>
            <a:endParaRPr lang="en-US" dirty="0"/>
          </a:p>
        </p:txBody>
      </p:sp>
      <p:sp>
        <p:nvSpPr>
          <p:cNvPr id="4" name="Slide Number Placeholder 3"/>
          <p:cNvSpPr>
            <a:spLocks noGrp="1"/>
          </p:cNvSpPr>
          <p:nvPr>
            <p:ph type="sldNum" sz="quarter" idx="10"/>
          </p:nvPr>
        </p:nvSpPr>
        <p:spPr/>
        <p:txBody>
          <a:bodyPr/>
          <a:lstStyle/>
          <a:p>
            <a:fld id="{ED57983A-DE11-C34E-BCCB-48DFFDA6E26C}"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753281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89180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329108E9-3A07-B440-B2F9-B76927BC5DF8}" type="slidenum">
              <a:rPr lang="en-US" smtClean="0">
                <a:solidFill>
                  <a:prstClr val="black"/>
                </a:solidFill>
                <a:ea typeface="ＭＳ Ｐゴシック"/>
              </a:rPr>
              <a:pPr/>
              <a:t>78</a:t>
            </a:fld>
            <a:endParaRPr lang="ja-JP" altLang="en-US">
              <a:solidFill>
                <a:prstClr val="black"/>
              </a:solidFill>
            </a:endParaRPr>
          </a:p>
        </p:txBody>
      </p:sp>
    </p:spTree>
    <p:extLst>
      <p:ext uri="{BB962C8B-B14F-4D97-AF65-F5344CB8AC3E}">
        <p14:creationId xmlns:p14="http://schemas.microsoft.com/office/powerpoint/2010/main" val="1348660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329108E9-3A07-B440-B2F9-B76927BC5DF8}" type="slidenum">
              <a:rPr lang="en-US" smtClean="0">
                <a:solidFill>
                  <a:prstClr val="black"/>
                </a:solidFill>
                <a:ea typeface="ＭＳ Ｐゴシック"/>
              </a:rPr>
              <a:pPr/>
              <a:t>79</a:t>
            </a:fld>
            <a:endParaRPr lang="ja-JP" altLang="en-US">
              <a:solidFill>
                <a:prstClr val="black"/>
              </a:solidFill>
            </a:endParaRPr>
          </a:p>
        </p:txBody>
      </p:sp>
    </p:spTree>
    <p:extLst>
      <p:ext uri="{BB962C8B-B14F-4D97-AF65-F5344CB8AC3E}">
        <p14:creationId xmlns:p14="http://schemas.microsoft.com/office/powerpoint/2010/main" val="167300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939528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770193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4" name="Slide Number Placeholder 3"/>
          <p:cNvSpPr>
            <a:spLocks noGrp="1"/>
          </p:cNvSpPr>
          <p:nvPr>
            <p:ph type="sldNum" sz="quarter" idx="10"/>
          </p:nvPr>
        </p:nvSpPr>
        <p:spPr/>
        <p:txBody>
          <a:bodyPr/>
          <a:lstStyle/>
          <a:p>
            <a:fld id="{CF4E589D-DB36-6C4B-91AE-4972C503A056}" type="slidenum">
              <a:rPr lang="en-US" smtClean="0">
                <a:solidFill>
                  <a:prstClr val="black"/>
                </a:solidFill>
                <a:ea typeface="ＭＳ Ｐゴシック"/>
              </a:rPr>
              <a:pPr/>
              <a:t>81</a:t>
            </a:fld>
            <a:endParaRPr lang="ja-JP" altLang="en-US">
              <a:solidFill>
                <a:prstClr val="black"/>
              </a:solidFill>
            </a:endParaRPr>
          </a:p>
        </p:txBody>
      </p:sp>
      <p:sp>
        <p:nvSpPr>
          <p:cNvPr id="5" name="Notes Placeholder 2"/>
          <p:cNvSpPr>
            <a:spLocks noGrp="1"/>
          </p:cNvSpPr>
          <p:nvPr>
            <p:ph type="body" idx="3"/>
          </p:nvPr>
        </p:nvSpPr>
        <p:spPr>
          <a:xfrm>
            <a:off x="685800" y="4416425"/>
            <a:ext cx="5486400" cy="4183063"/>
          </a:xfrm>
        </p:spPr>
        <p:txBody>
          <a:bodyPr/>
          <a:lstStyle/>
          <a:p>
            <a:endParaRPr lang="en-US" dirty="0"/>
          </a:p>
        </p:txBody>
      </p:sp>
    </p:spTree>
    <p:extLst>
      <p:ext uri="{BB962C8B-B14F-4D97-AF65-F5344CB8AC3E}">
        <p14:creationId xmlns:p14="http://schemas.microsoft.com/office/powerpoint/2010/main" val="1651369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L3 IP-sec</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386720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743545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A9081D22-BD80-44A5-94DD-A6070A133B52}" type="slidenum">
              <a:rPr lang="en-US">
                <a:solidFill>
                  <a:prstClr val="black"/>
                </a:solidFill>
              </a:rPr>
              <a:pPr/>
              <a:t>89</a:t>
            </a:fld>
            <a:endParaRPr lang="en-US" dirty="0">
              <a:solidFill>
                <a:prstClr val="black"/>
              </a:solidFill>
            </a:endParaRPr>
          </a:p>
        </p:txBody>
      </p:sp>
      <p:sp>
        <p:nvSpPr>
          <p:cNvPr id="944130" name="Rectangle 11"/>
          <p:cNvSpPr txBox="1">
            <a:spLocks noGrp="1" noChangeArrowheads="1"/>
          </p:cNvSpPr>
          <p:nvPr/>
        </p:nvSpPr>
        <p:spPr bwMode="auto">
          <a:xfrm>
            <a:off x="5800427" y="8680454"/>
            <a:ext cx="795131" cy="287337"/>
          </a:xfrm>
          <a:prstGeom prst="rect">
            <a:avLst/>
          </a:prstGeom>
          <a:noFill/>
          <a:ln w="9525">
            <a:noFill/>
            <a:miter lim="800000"/>
            <a:headEnd/>
            <a:tailEnd/>
          </a:ln>
        </p:spPr>
        <p:txBody>
          <a:bodyPr lIns="18871" tIns="0" rIns="18871" bIns="0" anchor="b"/>
          <a:lstStyle/>
          <a:p>
            <a:pPr algn="r" defTabSz="905844"/>
            <a:fld id="{AB7D8F79-DA58-44D5-A287-E7546F4BA771}" type="slidenum">
              <a:rPr lang="en-US" sz="800">
                <a:solidFill>
                  <a:prstClr val="black"/>
                </a:solidFill>
              </a:rPr>
              <a:pPr algn="r" defTabSz="905844"/>
              <a:t>89</a:t>
            </a:fld>
            <a:endParaRPr lang="en-US" sz="800" dirty="0">
              <a:solidFill>
                <a:prstClr val="black"/>
              </a:solidFill>
            </a:endParaRPr>
          </a:p>
        </p:txBody>
      </p:sp>
      <p:sp>
        <p:nvSpPr>
          <p:cNvPr id="944131" name="Rectangle 2"/>
          <p:cNvSpPr>
            <a:spLocks noGrp="1" noRot="1" noChangeAspect="1" noChangeArrowheads="1" noTextEdit="1"/>
          </p:cNvSpPr>
          <p:nvPr>
            <p:ph type="sldImg"/>
          </p:nvPr>
        </p:nvSpPr>
        <p:spPr>
          <a:xfrm>
            <a:off x="-174625" y="247650"/>
            <a:ext cx="7242175" cy="4075113"/>
          </a:xfrm>
          <a:ln/>
        </p:spPr>
      </p:sp>
      <p:sp>
        <p:nvSpPr>
          <p:cNvPr id="944132" name="Rectangle 3"/>
          <p:cNvSpPr>
            <a:spLocks noGrp="1" noChangeArrowheads="1"/>
          </p:cNvSpPr>
          <p:nvPr>
            <p:ph type="body" idx="1"/>
          </p:nvPr>
        </p:nvSpPr>
        <p:spPr>
          <a:xfrm>
            <a:off x="430189" y="4471993"/>
            <a:ext cx="6027151" cy="4338637"/>
          </a:xfrm>
        </p:spPr>
        <p:txBody>
          <a:bodyPr lIns="91945" tIns="45974" rIns="91945" bIns="45974"/>
          <a:lstStyle/>
          <a:p>
            <a:endParaRPr lang="en-US" dirty="0"/>
          </a:p>
        </p:txBody>
      </p:sp>
    </p:spTree>
    <p:extLst>
      <p:ext uri="{BB962C8B-B14F-4D97-AF65-F5344CB8AC3E}">
        <p14:creationId xmlns:p14="http://schemas.microsoft.com/office/powerpoint/2010/main" val="1655886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1240189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105567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endParaRPr lang="en-US" altLang="ja-JP" sz="1200" kern="1200" dirty="0">
              <a:solidFill>
                <a:srgbClr val="000000"/>
              </a:solidFill>
              <a:latin typeface="+mn-lt"/>
              <a:ea typeface="ＭＳ Ｐゴシック" charset="0"/>
              <a:cs typeface="+mn-cs"/>
            </a:endParaRPr>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242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BPDU</a:t>
            </a:r>
            <a:r>
              <a:rPr kumimoji="1" lang="ja-JP" altLang="en-US" dirty="0" smtClean="0"/>
              <a:t>の透過可能な</a:t>
            </a:r>
            <a:r>
              <a:rPr kumimoji="1" lang="en-US" altLang="ja-JP" dirty="0" smtClean="0"/>
              <a:t>HUB</a:t>
            </a:r>
            <a:r>
              <a:rPr kumimoji="1" lang="ja-JP" altLang="en-US" dirty="0" smtClean="0"/>
              <a:t>かどうか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62008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en-US" altLang="ja-JP" sz="900" dirty="0"/>
          </a:p>
        </p:txBody>
      </p:sp>
    </p:spTree>
    <p:extLst>
      <p:ext uri="{BB962C8B-B14F-4D97-AF65-F5344CB8AC3E}">
        <p14:creationId xmlns:p14="http://schemas.microsoft.com/office/powerpoint/2010/main" val="69243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86256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this</a:t>
            </a:r>
            <a:r>
              <a:rPr lang="is-IS" baseline="0" dirty="0" smtClean="0"/>
              <a:t> results in a secondary effect of </a:t>
            </a:r>
            <a:r>
              <a:rPr lang="en-US" dirty="0" smtClean="0"/>
              <a:t>Multi-user MIMO. Because devices get on and off the network faster the amount of time the device is receiving and</a:t>
            </a:r>
            <a:r>
              <a:rPr lang="en-US" baseline="0" dirty="0" smtClean="0"/>
              <a:t> transmitting data is reduced, this reduces the consumption of battery power.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51134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25846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Only 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8092173" y="4930682"/>
            <a:ext cx="483478" cy="139146"/>
          </a:xfrm>
          <a:prstGeom prst="rect">
            <a:avLst/>
          </a:prstGeom>
          <a:noFill/>
          <a:ln w="9525">
            <a:noFill/>
            <a:miter lim="800000"/>
            <a:headEnd/>
            <a:tailEnd/>
          </a:ln>
          <a:effectLst/>
        </p:spPr>
        <p:txBody>
          <a:bodyPr wrap="none" lIns="61601" tIns="30800" rIns="61601" bIns="30800" anchor="b">
            <a:spAutoFit/>
          </a:bodyPr>
          <a:lstStyle/>
          <a:p>
            <a:pPr marL="0" algn="r" defTabSz="610872" rtl="0" eaLnBrk="1" latinLnBrk="0" hangingPunct="1">
              <a:lnSpc>
                <a:spcPct val="100000"/>
              </a:lnSpc>
            </a:pPr>
            <a:r>
              <a:rPr lang="en-US" sz="500" kern="1200" dirty="0" smtClean="0">
                <a:solidFill>
                  <a:srgbClr val="C0C0C0"/>
                </a:solidFill>
                <a:latin typeface="+mj-lt"/>
                <a:ea typeface="+mn-ea"/>
                <a:cs typeface="+mn-cs"/>
              </a:rPr>
              <a:t>Cisco Public</a:t>
            </a:r>
            <a:endParaRPr lang="en-US" sz="500" kern="1200" dirty="0">
              <a:solidFill>
                <a:srgbClr val="C0C0C0"/>
              </a:solidFill>
              <a:latin typeface="+mj-lt"/>
              <a:ea typeface="+mn-ea"/>
              <a:cs typeface="+mn-cs"/>
            </a:endParaRPr>
          </a:p>
        </p:txBody>
      </p:sp>
      <p:sp>
        <p:nvSpPr>
          <p:cNvPr id="5" name="Rectangle 4"/>
          <p:cNvSpPr>
            <a:spLocks noChangeArrowheads="1"/>
          </p:cNvSpPr>
          <p:nvPr userDrawn="1"/>
        </p:nvSpPr>
        <p:spPr bwMode="ltGray">
          <a:xfrm>
            <a:off x="251374" y="4931983"/>
            <a:ext cx="3420515" cy="139146"/>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500" dirty="0" smtClean="0">
                <a:solidFill>
                  <a:srgbClr val="C0C0C0"/>
                </a:solidFill>
                <a:latin typeface="+mj-lt"/>
              </a:rPr>
              <a:t>© 2013</a:t>
            </a:r>
            <a:r>
              <a:rPr lang="en-US" sz="500" baseline="0" dirty="0" smtClean="0">
                <a:solidFill>
                  <a:srgbClr val="C0C0C0"/>
                </a:solidFill>
                <a:latin typeface="+mj-lt"/>
              </a:rPr>
              <a:t>  </a:t>
            </a:r>
            <a:r>
              <a:rPr lang="en-US" sz="500" dirty="0" smtClean="0">
                <a:solidFill>
                  <a:srgbClr val="C0C0C0"/>
                </a:solidFill>
                <a:latin typeface="+mj-lt"/>
              </a:rPr>
              <a:t>Cisco and/or its affiliates. All rights reserved.</a:t>
            </a:r>
            <a:endParaRPr lang="en-US" sz="500" dirty="0">
              <a:solidFill>
                <a:srgbClr val="C0C0C0"/>
              </a:solidFill>
              <a:latin typeface="+mj-lt"/>
            </a:endParaRPr>
          </a:p>
        </p:txBody>
      </p:sp>
      <p:sp>
        <p:nvSpPr>
          <p:cNvPr id="6" name="Rectangle 7"/>
          <p:cNvSpPr>
            <a:spLocks noChangeArrowheads="1"/>
          </p:cNvSpPr>
          <p:nvPr userDrawn="1"/>
        </p:nvSpPr>
        <p:spPr bwMode="ltGray">
          <a:xfrm>
            <a:off x="8697639" y="4927604"/>
            <a:ext cx="202771" cy="139146"/>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500">
                <a:solidFill>
                  <a:srgbClr val="C0C0C0"/>
                </a:solidFill>
                <a:latin typeface="+mj-lt"/>
              </a:rPr>
              <a:pPr algn="r" defTabSz="610872">
                <a:lnSpc>
                  <a:spcPct val="100000"/>
                </a:lnSpc>
              </a:pPr>
              <a:t>‹#›</a:t>
            </a:fld>
            <a:endParaRPr lang="en-US" sz="500" dirty="0">
              <a:solidFill>
                <a:srgbClr val="C0C0C0"/>
              </a:solidFill>
              <a:latin typeface="+mj-lt"/>
            </a:endParaRPr>
          </a:p>
        </p:txBody>
      </p:sp>
      <p:sp>
        <p:nvSpPr>
          <p:cNvPr id="7" name="Title 1"/>
          <p:cNvSpPr>
            <a:spLocks noGrp="1"/>
          </p:cNvSpPr>
          <p:nvPr>
            <p:ph type="title"/>
          </p:nvPr>
        </p:nvSpPr>
        <p:spPr>
          <a:xfrm>
            <a:off x="229702" y="324161"/>
            <a:ext cx="8588861" cy="628650"/>
          </a:xfrm>
        </p:spPr>
        <p:txBody>
          <a:bodyPr/>
          <a:lstStyle>
            <a:lvl1pPr algn="l" defTabSz="685891"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8" name="Footer Placeholder 3"/>
          <p:cNvSpPr>
            <a:spLocks noGrp="1"/>
          </p:cNvSpPr>
          <p:nvPr>
            <p:ph type="ftr" sz="quarter" idx="3"/>
          </p:nvPr>
        </p:nvSpPr>
        <p:spPr>
          <a:xfrm>
            <a:off x="0" y="4869657"/>
            <a:ext cx="9144000" cy="273844"/>
          </a:xfrm>
          <a:prstGeom prst="rect">
            <a:avLst/>
          </a:prstGeom>
        </p:spPr>
        <p:txBody>
          <a:bodyPr vert="horz" lIns="68589" tIns="34295" rIns="68589" bIns="34295" rtlCol="0" anchor="ctr"/>
          <a:lstStyle>
            <a:lvl1pPr algn="ctr">
              <a:defRPr sz="500">
                <a:solidFill>
                  <a:schemeClr val="bg1"/>
                </a:solidFill>
              </a:defRPr>
            </a:lvl1pPr>
          </a:lstStyle>
          <a:p>
            <a:r>
              <a:rPr lang="en-US" dirty="0" smtClean="0">
                <a:solidFill>
                  <a:srgbClr val="7F7F7F"/>
                </a:solidFill>
              </a:rPr>
              <a:t>&lt;</a:t>
            </a:r>
            <a:r>
              <a:rPr lang="en-US" dirty="0" err="1" smtClean="0">
                <a:solidFill>
                  <a:srgbClr val="7F7F7F"/>
                </a:solidFill>
              </a:rPr>
              <a:t>EDCD</a:t>
            </a:r>
            <a:r>
              <a:rPr lang="en-US" dirty="0" smtClean="0">
                <a:solidFill>
                  <a:srgbClr val="7F7F7F"/>
                </a:solidFill>
              </a:rPr>
              <a:t> Number&gt;</a:t>
            </a:r>
            <a:endParaRPr lang="en-US" dirty="0">
              <a:solidFill>
                <a:srgbClr val="7F7F7F"/>
              </a:solidFill>
            </a:endParaRPr>
          </a:p>
        </p:txBody>
      </p:sp>
    </p:spTree>
    <p:extLst>
      <p:ext uri="{BB962C8B-B14F-4D97-AF65-F5344CB8AC3E}">
        <p14:creationId xmlns:p14="http://schemas.microsoft.com/office/powerpoint/2010/main" val="345907985"/>
      </p:ext>
    </p:extLst>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7" y="226314"/>
            <a:ext cx="8580923" cy="603504"/>
          </a:xfrm>
          <a:prstGeom prst="rect">
            <a:avLst/>
          </a:prstGeo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t>Click to edit Master title style</a:t>
            </a:r>
            <a:endParaRPr lang="en-US" dirty="0"/>
          </a:p>
        </p:txBody>
      </p:sp>
      <p:sp>
        <p:nvSpPr>
          <p:cNvPr id="3" name="Rectangle 2"/>
          <p:cNvSpPr/>
          <p:nvPr userDrawn="1"/>
        </p:nvSpPr>
        <p:spPr>
          <a:xfrm>
            <a:off x="304869"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fontAlgn="auto">
              <a:spcBef>
                <a:spcPts val="0"/>
              </a:spcBef>
              <a:spcAft>
                <a:spcPts val="0"/>
              </a:spcAft>
            </a:pPr>
            <a:endParaRPr lang="en-US" sz="2700" dirty="0">
              <a:solidFill>
                <a:srgbClr val="FFFFFF"/>
              </a:solidFill>
            </a:endParaRPr>
          </a:p>
        </p:txBody>
      </p:sp>
    </p:spTree>
    <p:extLst>
      <p:ext uri="{BB962C8B-B14F-4D97-AF65-F5344CB8AC3E}">
        <p14:creationId xmlns:p14="http://schemas.microsoft.com/office/powerpoint/2010/main" val="43727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3"/>
            <a:ext cx="8345488" cy="416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sz="1800">
              <a:solidFill>
                <a:srgbClr val="FFFFFF"/>
              </a:solidFill>
            </a:endParaRPr>
          </a:p>
        </p:txBody>
      </p:sp>
    </p:spTree>
    <p:extLst>
      <p:ext uri="{BB962C8B-B14F-4D97-AF65-F5344CB8AC3E}">
        <p14:creationId xmlns:p14="http://schemas.microsoft.com/office/powerpoint/2010/main" val="532489028"/>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 Minimal">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9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ltLang="ja-JP" smtClean="0"/>
              <a:t>Click to edit Master title style</a:t>
            </a:r>
            <a:endParaRPr lang="en-US" dirty="0"/>
          </a:p>
        </p:txBody>
      </p:sp>
      <p:sp>
        <p:nvSpPr>
          <p:cNvPr id="4" name="Text Placeholder 3"/>
          <p:cNvSpPr>
            <a:spLocks noGrp="1"/>
          </p:cNvSpPr>
          <p:nvPr>
            <p:ph type="body" sz="quarter" idx="10"/>
          </p:nvPr>
        </p:nvSpPr>
        <p:spPr>
          <a:xfrm>
            <a:off x="154815" y="843029"/>
            <a:ext cx="8574443" cy="3723894"/>
          </a:xfrm>
          <a:prstGeom prst="rect">
            <a:avLst/>
          </a:prstGeom>
        </p:spPr>
        <p:txBody>
          <a:bodyPr lIns="68589" tIns="34295" rIns="68589" bIns="34295">
            <a:noAutofit/>
          </a:bodyPr>
          <a:lstStyle>
            <a:lvl1pPr marL="84547" indent="-84547">
              <a:lnSpc>
                <a:spcPct val="100000"/>
              </a:lnSpc>
              <a:spcBef>
                <a:spcPts val="2250"/>
              </a:spcBef>
              <a:buSzPct val="100000"/>
              <a:buFont typeface="Lucida Grande"/>
              <a:buChar char=" "/>
              <a:defRPr sz="1700" baseline="0">
                <a:solidFill>
                  <a:srgbClr val="435153"/>
                </a:solidFill>
                <a:latin typeface="+mj-lt"/>
              </a:defRPr>
            </a:lvl1pPr>
            <a:lvl2pPr marL="303654" indent="-130988">
              <a:lnSpc>
                <a:spcPct val="95000"/>
              </a:lnSpc>
              <a:spcBef>
                <a:spcPts val="450"/>
              </a:spcBef>
              <a:buClr>
                <a:schemeClr val="bg1">
                  <a:lumMod val="50000"/>
                </a:schemeClr>
              </a:buClr>
              <a:buFont typeface="Lucida Grande"/>
              <a:buChar char="-"/>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ltLang="ja-JP" smtClean="0"/>
              <a:t>Click to edit Master text styles</a:t>
            </a:r>
          </a:p>
          <a:p>
            <a:pPr lvl="1"/>
            <a:r>
              <a:rPr lang="en-US" altLang="ja-JP" smtClean="0"/>
              <a:t>Second level</a:t>
            </a:r>
          </a:p>
        </p:txBody>
      </p:sp>
    </p:spTree>
    <p:extLst>
      <p:ext uri="{BB962C8B-B14F-4D97-AF65-F5344CB8AC3E}">
        <p14:creationId xmlns:p14="http://schemas.microsoft.com/office/powerpoint/2010/main" val="97873654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latin typeface="MS PGothic" charset="-128"/>
              <a:ea typeface="MS PGothic" charset="-128"/>
              <a:cs typeface="MS PGothic" charset="-128"/>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S PGothic" charset="-128"/>
                <a:ea typeface="MS PGothic" charset="-128"/>
                <a:cs typeface="MS PGothic" charset="-128"/>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atin typeface="MS PGothic" charset="-128"/>
                <a:ea typeface="MS PGothic" charset="-128"/>
                <a:cs typeface="MS PGothic" charset="-128"/>
              </a:defRPr>
            </a:lvl1pPr>
            <a:lvl2pPr marL="346075" indent="-171450">
              <a:lnSpc>
                <a:spcPct val="100000"/>
              </a:lnSpc>
              <a:buClr>
                <a:schemeClr val="tx1"/>
              </a:buClr>
              <a:buSzPct val="60000"/>
              <a:buFont typeface="Arial" panose="020B0604020202020204" pitchFamily="34" charset="0"/>
              <a:buChar char="•"/>
              <a:defRPr sz="2400">
                <a:latin typeface="MS PGothic" charset="-128"/>
                <a:ea typeface="MS PGothic" charset="-128"/>
                <a:cs typeface="MS PGothic" charset="-128"/>
              </a:defRPr>
            </a:lvl2pPr>
            <a:lvl3pPr marL="457200" indent="-117475">
              <a:lnSpc>
                <a:spcPct val="100000"/>
              </a:lnSpc>
              <a:buClr>
                <a:schemeClr val="tx1"/>
              </a:buClr>
              <a:buSzPct val="60000"/>
              <a:buFont typeface="Arial" panose="020B0604020202020204" pitchFamily="34" charset="0"/>
              <a:buChar char="•"/>
              <a:defRPr sz="2000">
                <a:latin typeface="MS PGothic" charset="-128"/>
                <a:ea typeface="MS PGothic" charset="-128"/>
                <a:cs typeface="MS PGothic" charset="-128"/>
              </a:defRPr>
            </a:lvl3pPr>
            <a:lvl4pPr marL="574675" indent="-117475">
              <a:lnSpc>
                <a:spcPct val="100000"/>
              </a:lnSpc>
              <a:buClr>
                <a:schemeClr val="tx1"/>
              </a:buClr>
              <a:buSzPct val="60000"/>
              <a:buFont typeface="Arial" panose="020B0604020202020204" pitchFamily="34" charset="0"/>
              <a:buChar char="•"/>
              <a:tabLst/>
              <a:defRPr sz="1800">
                <a:latin typeface="MS PGothic" charset="-128"/>
                <a:ea typeface="MS PGothic" charset="-128"/>
                <a:cs typeface="MS PGothic" charset="-128"/>
              </a:defRPr>
            </a:lvl4pPr>
            <a:lvl5pPr marL="744538" indent="-112713">
              <a:lnSpc>
                <a:spcPct val="100000"/>
              </a:lnSpc>
              <a:buClr>
                <a:schemeClr val="tx1"/>
              </a:buClr>
              <a:buSzPct val="60000"/>
              <a:buFont typeface="Arial" panose="020B0604020202020204" pitchFamily="34" charset="0"/>
              <a:buChar char="•"/>
              <a:defRPr sz="1800">
                <a:latin typeface="MS PGothic" charset="-128"/>
                <a:ea typeface="MS PGothic" charset="-128"/>
                <a:cs typeface="MS PGothic"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MS PGothic" charset="-128"/>
                <a:ea typeface="MS PGothic" charset="-128"/>
                <a:cs typeface="MS PGothic" charset="-128"/>
              </a:rPr>
              <a:t>© 2017  Cisco and/or its affiliates. All rights reserved.   Cisco </a:t>
            </a:r>
            <a:r>
              <a:rPr lang="en-US" altLang="ja-JP" sz="600" spc="20" dirty="0" smtClean="0">
                <a:solidFill>
                  <a:srgbClr val="00BCEB">
                    <a:lumMod val="75000"/>
                  </a:srgbClr>
                </a:solidFill>
                <a:latin typeface="MS PGothic" charset="-128"/>
                <a:ea typeface="MS PGothic" charset="-128"/>
                <a:cs typeface="MS PGothic" charset="-128"/>
              </a:rPr>
              <a:t>Public</a:t>
            </a:r>
            <a:endParaRPr lang="en-US" sz="600" spc="20" dirty="0">
              <a:solidFill>
                <a:srgbClr val="00BCEB">
                  <a:lumMod val="75000"/>
                </a:srgbClr>
              </a:solidFill>
              <a:latin typeface="MS PGothic" charset="-128"/>
              <a:ea typeface="MS PGothic" charset="-128"/>
              <a:cs typeface="MS PGothic" charset="-128"/>
            </a:endParaRPr>
          </a:p>
        </p:txBody>
      </p:sp>
    </p:spTree>
    <p:extLst>
      <p:ext uri="{BB962C8B-B14F-4D97-AF65-F5344CB8AC3E}">
        <p14:creationId xmlns:p14="http://schemas.microsoft.com/office/powerpoint/2010/main" val="204789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latin typeface="MS PGothic" charset="-128"/>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ext uri="{BB962C8B-B14F-4D97-AF65-F5344CB8AC3E}">
        <p14:creationId xmlns:p14="http://schemas.microsoft.com/office/powerpoint/2010/main" val="121818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tx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tx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tx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tx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accent1"/>
                </a:solidFill>
                <a:latin typeface="+mj-lt"/>
                <a:cs typeface="CiscoSansTT ExtraLight"/>
              </a:defRPr>
            </a:lvl1pPr>
          </a:lstStyle>
          <a:p>
            <a:r>
              <a:rPr lang="en-GB" dirty="0" smtClean="0"/>
              <a:t>Presentation Title Goes Here</a:t>
            </a:r>
            <a:endParaRPr lang="en-US" dirty="0"/>
          </a:p>
        </p:txBody>
      </p:sp>
      <p:sp>
        <p:nvSpPr>
          <p:cNvPr id="6" name="Freeform 6"/>
          <p:cNvSpPr>
            <a:spLocks noChangeAspect="1" noEditPoints="1"/>
          </p:cNvSpPr>
          <p:nvPr userDrawn="1"/>
        </p:nvSpPr>
        <p:spPr bwMode="auto">
          <a:xfrm>
            <a:off x="469495" y="517783"/>
            <a:ext cx="782431" cy="415667"/>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3553" y="503204"/>
            <a:ext cx="1429035" cy="46885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1" hasCustomPrompt="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smtClean="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smtClean="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rgbClr val="FFFFFF"/>
              </a:solidFill>
            </a:endParaRPr>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5073">
                    <a:alpha val="60000"/>
                  </a:srgbClr>
                </a:solidFill>
                <a:latin typeface="Arial" panose="020B0604020202020204"/>
                <a:ea typeface=""/>
                <a:cs typeface="CiscoSans Thin"/>
              </a:rPr>
              <a:t>© </a:t>
            </a:r>
            <a:r>
              <a:rPr lang="en-US" sz="600" spc="20" dirty="0" smtClean="0">
                <a:solidFill>
                  <a:srgbClr val="005073">
                    <a:alpha val="60000"/>
                  </a:srgbClr>
                </a:solidFill>
                <a:latin typeface="Arial" panose="020B0604020202020204"/>
                <a:ea typeface=""/>
                <a:cs typeface="CiscoSans Thin"/>
              </a:rPr>
              <a:t>2017  </a:t>
            </a:r>
            <a:r>
              <a:rPr lang="en-US" sz="600" spc="20" dirty="0">
                <a:solidFill>
                  <a:srgbClr val="005073">
                    <a:alpha val="60000"/>
                  </a:srgbClr>
                </a:solidFill>
                <a:latin typeface="Arial" panose="020B0604020202020204"/>
                <a:ea typeface=""/>
                <a:cs typeface="CiscoSans Thin"/>
              </a:rPr>
              <a:t>Cisco and/or its affiliates. All rights reserved.   Cisco </a:t>
            </a:r>
            <a:r>
              <a:rPr lang="en-US" sz="600" spc="20" dirty="0" smtClean="0">
                <a:solidFill>
                  <a:srgbClr val="005073">
                    <a:alpha val="60000"/>
                  </a:srgbClr>
                </a:solidFill>
                <a:latin typeface="Arial" panose="020B0604020202020204"/>
                <a:ea typeface=""/>
                <a:cs typeface="CiscoSans Thin"/>
              </a:rPr>
              <a:t>Public</a:t>
            </a:r>
            <a:endParaRPr lang="en-US" sz="600" spc="20" dirty="0">
              <a:solidFill>
                <a:srgbClr val="005073">
                  <a:alpha val="60000"/>
                </a:srgbClr>
              </a:solidFill>
              <a:latin typeface="Arial" panose="020B0604020202020204"/>
              <a:ea typeface=""/>
              <a:cs typeface="CiscoSans Thin"/>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S PGothic" charset="-128"/>
                <a:ea typeface="MS PGothic" charset="-128"/>
                <a:cs typeface="MS PGothic" charset="-128"/>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dirty="0"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MS PGothic" charset="-128"/>
                <a:ea typeface="MS PGothic" charset="-128"/>
                <a:cs typeface="MS PGothic" charset="-128"/>
              </a:defRPr>
            </a:lvl1pPr>
          </a:lstStyle>
          <a:p>
            <a:pPr lvl="0"/>
            <a:r>
              <a:rPr lang="en-US" smtClean="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hape 86"/>
          <p:cNvSpPr/>
          <p:nvPr/>
        </p:nvSpPr>
        <p:spPr>
          <a:xfrm>
            <a:off x="0" y="4705350"/>
            <a:ext cx="9144000" cy="0"/>
          </a:xfrm>
          <a:prstGeom prst="line">
            <a:avLst/>
          </a:prstGeom>
          <a:ln w="25400">
            <a:solidFill>
              <a:srgbClr val="DCDEE0"/>
            </a:solidFill>
            <a:miter lim="400000"/>
          </a:ln>
        </p:spPr>
        <p:txBody>
          <a:bodyPr lIns="0" tIns="0" rIns="0" bIns="0" anchor="ctr"/>
          <a:lstStyle/>
          <a:p>
            <a:pPr defTabSz="685800" fontAlgn="auto">
              <a:spcBef>
                <a:spcPts val="0"/>
              </a:spcBef>
              <a:spcAft>
                <a:spcPts val="0"/>
              </a:spcAft>
              <a:defRPr sz="3200"/>
            </a:pPr>
            <a:endParaRPr sz="1200">
              <a:solidFill>
                <a:srgbClr val="A5A5A5"/>
              </a:solidFill>
              <a:latin typeface="Proxima Nova"/>
              <a:ea typeface=""/>
              <a:cs typeface=""/>
            </a:endParaRPr>
          </a:p>
        </p:txBody>
      </p:sp>
      <p:pic>
        <p:nvPicPr>
          <p:cNvPr id="7" name="cisco-meraki-logo.jpg"/>
          <p:cNvPicPr/>
          <p:nvPr/>
        </p:nvPicPr>
        <p:blipFill>
          <a:blip r:embed="rId2" cstate="screen">
            <a:extLst>
              <a:ext uri="{28A0092B-C50C-407E-A947-70E740481C1C}">
                <a14:useLocalDpi xmlns:a14="http://schemas.microsoft.com/office/drawing/2010/main"/>
              </a:ext>
            </a:extLst>
          </a:blip>
          <a:stretch>
            <a:fillRect/>
          </a:stretch>
        </p:blipFill>
        <p:spPr>
          <a:xfrm>
            <a:off x="361020" y="4870002"/>
            <a:ext cx="793405" cy="154436"/>
          </a:xfrm>
          <a:prstGeom prst="rect">
            <a:avLst/>
          </a:prstGeom>
          <a:ln w="12700">
            <a:miter lim="400000"/>
          </a:ln>
        </p:spPr>
      </p:pic>
    </p:spTree>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r>
              <a:rPr lang="en-US" dirty="0" smtClean="0"/>
              <a:t>Click to edit Master title style</a:t>
            </a:r>
            <a:endParaRPr lang="en-US" dirty="0"/>
          </a:p>
        </p:txBody>
      </p:sp>
      <p:sp>
        <p:nvSpPr>
          <p:cNvPr id="3" name="Rectangle 2"/>
          <p:cNvSpPr/>
          <p:nvPr userDrawn="1"/>
        </p:nvSpPr>
        <p:spPr>
          <a:xfrm>
            <a:off x="304865"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smtClean="0">
              <a:solidFill>
                <a:srgbClr val="FFFFFF"/>
              </a:solidFill>
              <a:latin typeface="Arial"/>
              <a:ea typeface="ＭＳ Ｐゴシック"/>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r>
              <a:rPr lang="en-US" dirty="0"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 Cisco Std">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843029"/>
            <a:ext cx="8570912" cy="3723894"/>
          </a:xfrm>
          <a:prstGeom prst="rect">
            <a:avLst/>
          </a:prstGeom>
        </p:spPr>
        <p:txBody>
          <a:bodyPr>
            <a:noAutofit/>
          </a:bodyPr>
          <a:lstStyle>
            <a:lvl1pPr>
              <a:lnSpc>
                <a:spcPct val="95000"/>
              </a:lnSpc>
              <a:spcBef>
                <a:spcPts val="1110"/>
              </a:spcBef>
              <a:defRPr sz="165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61" tIns="60931" rIns="121861" bIns="60931" numCol="1" anchor="ctr" anchorCtr="0" compatLnSpc="1">
            <a:prstTxWarp prst="textNoShape">
              <a:avLst/>
            </a:prstTxWarp>
          </a:bodyPr>
          <a:lstStyle>
            <a:lvl1pPr>
              <a:defRPr lang="en-GB" sz="2474" b="0" i="0" kern="1200" baseline="0" dirty="0">
                <a:solidFill>
                  <a:schemeClr val="accent1"/>
                </a:solidFill>
                <a:latin typeface="Proxima Nova Light" charset="0"/>
                <a:ea typeface="Proxima Nova Light" charset="0"/>
                <a:cs typeface="Proxima Nova Light" charset="0"/>
              </a:defRPr>
            </a:lvl1pPr>
          </a:lstStyle>
          <a:p>
            <a:pPr lvl="0"/>
            <a:r>
              <a:rPr lang="en-US"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876" indent="-223750">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00" indent="-21581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18" indent="-171383">
              <a:buClr>
                <a:schemeClr val="tx1"/>
              </a:buClr>
              <a:buSzPct val="80000"/>
              <a:buFont typeface="Arial"/>
              <a:buChar char="•"/>
              <a:defRPr sz="1600" b="0" i="0">
                <a:solidFill>
                  <a:srgbClr val="676767"/>
                </a:solidFill>
                <a:latin typeface="+mn-lt"/>
                <a:cs typeface="CiscoSans ExtraLight"/>
              </a:defRPr>
            </a:lvl3pPr>
            <a:lvl4pPr marL="910865" indent="-171383">
              <a:buClr>
                <a:schemeClr val="tx1"/>
              </a:buClr>
              <a:buSzPct val="80000"/>
              <a:buFont typeface="Arial"/>
              <a:buChar char="•"/>
              <a:defRPr sz="1400" b="0" i="0">
                <a:solidFill>
                  <a:srgbClr val="676767"/>
                </a:solidFill>
                <a:latin typeface="+mn-lt"/>
                <a:cs typeface="CiscoSans ExtraLight"/>
              </a:defRPr>
            </a:lvl4pPr>
            <a:lvl5pPr marL="1082247" indent="-168209">
              <a:buClr>
                <a:schemeClr val="tx1"/>
              </a:buClr>
              <a:buSzPct val="80000"/>
              <a:buFont typeface="Arial"/>
              <a:buChar char="•"/>
              <a:defRPr sz="1200" b="0" i="0">
                <a:solidFill>
                  <a:srgbClr val="676767"/>
                </a:solidFill>
                <a:latin typeface="+mn-lt"/>
                <a:cs typeface="CiscoSans ExtraLight"/>
              </a:defRPr>
            </a:lvl5pPr>
          </a:lstStyle>
          <a:p>
            <a:pPr lvl="0"/>
            <a:r>
              <a:rPr lang="en-US" smtClean="0"/>
              <a:t>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876" indent="-223750">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00" indent="-21581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418" indent="-171383">
              <a:buClr>
                <a:schemeClr val="tx2"/>
              </a:buClr>
              <a:buSzPct val="80000"/>
              <a:buFont typeface="Arial"/>
              <a:buChar char="•"/>
              <a:defRPr sz="1600" b="0" i="0">
                <a:solidFill>
                  <a:schemeClr val="tx2"/>
                </a:solidFill>
                <a:latin typeface="+mn-lt"/>
                <a:cs typeface="CiscoSans ExtraLight"/>
              </a:defRPr>
            </a:lvl3pPr>
            <a:lvl4pPr marL="910865" indent="-171383">
              <a:buClr>
                <a:schemeClr val="tx2"/>
              </a:buClr>
              <a:buSzPct val="80000"/>
              <a:buFont typeface="Arial"/>
              <a:buChar char="•"/>
              <a:defRPr sz="1400" b="0" i="0">
                <a:solidFill>
                  <a:schemeClr val="tx2"/>
                </a:solidFill>
                <a:latin typeface="+mn-lt"/>
                <a:cs typeface="CiscoSans ExtraLight"/>
              </a:defRPr>
            </a:lvl4pPr>
            <a:lvl5pPr marL="1082247" indent="-168209">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ullet - Minimal">
    <p:spTree>
      <p:nvGrpSpPr>
        <p:cNvPr id="1" name=""/>
        <p:cNvGrpSpPr/>
        <p:nvPr/>
      </p:nvGrpSpPr>
      <p:grpSpPr>
        <a:xfrm>
          <a:off x="0" y="0"/>
          <a:ext cx="0" cy="0"/>
          <a:chOff x="0" y="0"/>
          <a:chExt cx="0" cy="0"/>
        </a:xfrm>
      </p:grpSpPr>
      <p:sp>
        <p:nvSpPr>
          <p:cNvPr id="2" name="Title 1"/>
          <p:cNvSpPr>
            <a:spLocks noGrp="1"/>
          </p:cNvSpPr>
          <p:nvPr>
            <p:ph type="title"/>
          </p:nvPr>
        </p:nvSpPr>
        <p:spPr>
          <a:xfrm>
            <a:off x="229709" y="226314"/>
            <a:ext cx="8580923" cy="603504"/>
          </a:xfrm>
          <a:prstGeom prst="rect">
            <a:avLst/>
          </a:prstGeom>
        </p:spPr>
        <p:txBody>
          <a:bodyPr/>
          <a:lstStyle>
            <a:lvl1pPr algn="l" defTabSz="685720" rtl="0" eaLnBrk="1" latinLnBrk="0" hangingPunct="1">
              <a:lnSpc>
                <a:spcPct val="80000"/>
              </a:lnSpc>
              <a:spcBef>
                <a:spcPct val="0"/>
              </a:spcBef>
              <a:buNone/>
              <a:defRPr lang="en-US" sz="2699"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154820" y="843029"/>
            <a:ext cx="8574443" cy="3723894"/>
          </a:xfrm>
          <a:prstGeom prst="rect">
            <a:avLst/>
          </a:prstGeom>
        </p:spPr>
        <p:txBody>
          <a:bodyPr>
            <a:noAutofit/>
          </a:bodyPr>
          <a:lstStyle>
            <a:lvl1pPr marL="84525" indent="-84525">
              <a:lnSpc>
                <a:spcPct val="100000"/>
              </a:lnSpc>
              <a:spcBef>
                <a:spcPts val="2249"/>
              </a:spcBef>
              <a:buSzPct val="100000"/>
              <a:buFont typeface="Lucida Grande"/>
              <a:buChar char=" "/>
              <a:defRPr sz="1700" baseline="0">
                <a:solidFill>
                  <a:srgbClr val="435153"/>
                </a:solidFill>
                <a:latin typeface="+mj-lt"/>
              </a:defRPr>
            </a:lvl1pPr>
            <a:lvl2pPr marL="303574" indent="-130953">
              <a:lnSpc>
                <a:spcPct val="95000"/>
              </a:lnSpc>
              <a:spcBef>
                <a:spcPts val="450"/>
              </a:spcBef>
              <a:buClr>
                <a:schemeClr val="bg1">
                  <a:lumMod val="50000"/>
                </a:schemeClr>
              </a:buClr>
              <a:buFont typeface="Lucida Grande"/>
              <a:buChar char="-"/>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073"/>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latin typeface="MS PGothic" charset="-128"/>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S PGothic" charset="-128"/>
                <a:ea typeface="MS PGothic" charset="-128"/>
                <a:cs typeface="MS PGothic" charset="-128"/>
              </a:defRPr>
            </a:lvl1pPr>
          </a:lstStyle>
          <a:p>
            <a:r>
              <a:rPr lang="en-GB" dirty="0"/>
              <a:t>Section Title Goes Here</a:t>
            </a:r>
            <a:endParaRPr lang="en-US" dirty="0"/>
          </a:p>
        </p:txBody>
      </p:sp>
    </p:spTree>
    <p:extLst>
      <p:ext uri="{BB962C8B-B14F-4D97-AF65-F5344CB8AC3E}">
        <p14:creationId xmlns:p14="http://schemas.microsoft.com/office/powerpoint/2010/main" val="29802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solidFill>
                  <a:srgbClr val="005073"/>
                </a:solidFill>
              </a:rPr>
              <a:pPr defTabSz="514350" fontAlgn="auto">
                <a:spcBef>
                  <a:spcPts val="0"/>
                </a:spcBef>
                <a:spcAft>
                  <a:spcPts val="0"/>
                </a:spcAft>
                <a:defRPr/>
              </a:pPr>
              <a:t>‹#›</a:t>
            </a:fld>
            <a:endParaRPr lang="en-US" kern="0" dirty="0">
              <a:solidFill>
                <a:srgbClr val="005073"/>
              </a:solidFill>
            </a:endParaRPr>
          </a:p>
        </p:txBody>
      </p:sp>
    </p:spTree>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0189" y="9525"/>
            <a:ext cx="8588375" cy="628650"/>
          </a:xfrm>
        </p:spPr>
        <p:txBody>
          <a:bodyPr/>
          <a:lstStyle>
            <a:lvl1pPr>
              <a:defRPr sz="3200"/>
            </a:lvl1pPr>
          </a:lstStyle>
          <a:p>
            <a:r>
              <a:rPr kumimoji="1" lang="en-US" altLang="ja-JP" smtClean="0"/>
              <a:t>Click to edit Master title style</a:t>
            </a:r>
            <a:endParaRPr kumimoji="1" lang="ja-JP" altLang="en-US"/>
          </a:p>
        </p:txBody>
      </p:sp>
    </p:spTree>
    <p:extLst>
      <p:ext uri="{BB962C8B-B14F-4D97-AF65-F5344CB8AC3E}">
        <p14:creationId xmlns:p14="http://schemas.microsoft.com/office/powerpoint/2010/main" val="971957216"/>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2431023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78311790"/>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5619" y="1473994"/>
            <a:ext cx="8224837" cy="2678906"/>
          </a:xfrm>
          <a:prstGeom prst="rect">
            <a:avLst/>
          </a:prstGeom>
        </p:spPr>
        <p:txBody>
          <a:bodyPr lIns="91420" tIns="45710" rIns="91420"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360653"/>
      </p:ext>
    </p:extLst>
  </p:cSld>
  <p:clrMapOvr>
    <a:masterClrMapping/>
  </p:clrMapOvr>
  <p:transition spd="med">
    <p:spli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1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8278157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2.xml"/><Relationship Id="rId7" Type="http://schemas.openxmlformats.org/officeDocument/2006/relationships/image" Target="../media/image1.pn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9383990"/>
      </p:ext>
    </p:extLst>
  </p:cSld>
  <p:clrMap bg1="lt1" tx1="dk1" bg2="lt2" tx2="dk2" accent1="accent1" accent2="accent2" accent3="accent3" accent4="accent4" accent5="accent5" accent6="accent6" hlink="hlink" folHlink="folHlink"/>
  <p:sldLayoutIdLst>
    <p:sldLayoutId id="2147484098" r:id="rId1"/>
    <p:sldLayoutId id="2147484127"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636090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75000"/>
                  </a:srgbClr>
                </a:solidFill>
                <a:latin typeface="Arial" panose="020B0604020202020204"/>
                <a:ea typeface=""/>
                <a:cs typeface="CiscoSans Thin"/>
              </a:rPr>
              <a:t>© </a:t>
            </a:r>
            <a:r>
              <a:rPr lang="en-US" sz="600" spc="20" dirty="0" smtClean="0">
                <a:solidFill>
                  <a:srgbClr val="FFFFFF">
                    <a:lumMod val="75000"/>
                  </a:srgbClr>
                </a:solidFill>
                <a:latin typeface="Arial" panose="020B0604020202020204"/>
                <a:ea typeface=""/>
                <a:cs typeface="CiscoSans Thin"/>
              </a:rPr>
              <a:t>2017  </a:t>
            </a:r>
            <a:r>
              <a:rPr lang="en-US" sz="600" spc="20" dirty="0">
                <a:solidFill>
                  <a:srgbClr val="FFFFFF">
                    <a:lumMod val="75000"/>
                  </a:srgbClr>
                </a:solidFill>
                <a:latin typeface="Arial" panose="020B0604020202020204"/>
                <a:ea typeface=""/>
                <a:cs typeface="CiscoSans Thin"/>
              </a:rPr>
              <a:t>Cisco and/or its affiliates. All rights reserved.   Cisco </a:t>
            </a:r>
            <a:r>
              <a:rPr lang="en-US" sz="600" spc="20" dirty="0" smtClean="0">
                <a:solidFill>
                  <a:srgbClr val="FFFFFF">
                    <a:lumMod val="75000"/>
                  </a:srgbClr>
                </a:solidFill>
                <a:latin typeface="Arial" panose="020B0604020202020204"/>
                <a:ea typeface=""/>
                <a:cs typeface="CiscoSans Thin"/>
              </a:rPr>
              <a:t>Public</a:t>
            </a:r>
            <a:endParaRPr lang="en-US" sz="600" spc="20" dirty="0">
              <a:solidFill>
                <a:srgbClr val="FFFFFF">
                  <a:lumMod val="75000"/>
                </a:srgbClr>
              </a:solidFill>
              <a:latin typeface="Arial" panose="020B0604020202020204"/>
              <a:ea typeface=""/>
              <a:cs typeface="CiscoSans Thin"/>
            </a:endParaRPr>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233313" y="503204"/>
            <a:ext cx="1429035" cy="468852"/>
          </a:xfrm>
          <a:prstGeom prst="rect">
            <a:avLst/>
          </a:prstGeom>
        </p:spPr>
      </p:pic>
    </p:spTree>
    <p:extLst>
      <p:ext uri="{BB962C8B-B14F-4D97-AF65-F5344CB8AC3E}">
        <p14:creationId xmlns:p14="http://schemas.microsoft.com/office/powerpoint/2010/main" val="880809567"/>
      </p:ext>
    </p:extLst>
  </p:cSld>
  <p:clrMap bg1="lt1" tx1="dk1" bg2="lt2" tx2="dk2" accent1="accent1" accent2="accent2" accent3="accent3" accent4="accent4" accent5="accent5" accent6="accent6" hlink="hlink" folHlink="folHlink"/>
  <p:sldLayoutIdLst>
    <p:sldLayoutId id="2147484191" r:id="rId1"/>
    <p:sldLayoutId id="2147484194" r:id="rId2"/>
    <p:sldLayoutId id="2147484195" r:id="rId3"/>
    <p:sldLayoutId id="2147484196" r:id="rId4"/>
    <p:sldLayoutId id="2147484197"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684">
          <p15:clr>
            <a:srgbClr val="F26B43"/>
          </p15:clr>
        </p15:guide>
        <p15:guide id="5" orient="horz" pos="335">
          <p15:clr>
            <a:srgbClr val="F26B43"/>
          </p15:clr>
        </p15:guide>
        <p15:guide id="6" pos="2876">
          <p15:clr>
            <a:srgbClr val="F26B43"/>
          </p15:clr>
        </p15:guide>
        <p15:guide id="7" orient="horz" pos="1043">
          <p15:clr>
            <a:srgbClr val="F26B43"/>
          </p15:clr>
        </p15:guide>
        <p15:guide id="8" orient="horz" pos="577">
          <p15:clr>
            <a:srgbClr val="F26B43"/>
          </p15:clr>
        </p15:guide>
        <p15:guide id="9" orient="horz" pos="8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9425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Lst>
  <p:timing>
    <p:tnLst>
      <p:par>
        <p:cTn id="1" dur="indefinite" restart="never" nodeType="tmRoot"/>
      </p:par>
    </p:tnLst>
  </p:timing>
  <p:txStyles>
    <p:titleStyle>
      <a:lvl1pPr algn="l" defTabSz="685663"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16" indent="-171416" algn="l" defTabSz="685663"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247" indent="-171416" algn="l" defTabSz="68566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78" indent="-171416" algn="l" defTabSz="68566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742"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177995262"/>
      </p:ext>
    </p:extLst>
  </p:cSld>
  <p:clrMap bg1="lt1" tx1="dk1" bg2="lt2" tx2="dk2" accent1="accent1" accent2="accent2" accent3="accent3" accent4="accent4" accent5="accent5" accent6="accent6" hlink="hlink" folHlink="folHlink"/>
  <p:sldLayoutIdLst>
    <p:sldLayoutId id="2147484253" r:id="rId1"/>
    <p:sldLayoutId id="2147484264" r:id="rId2"/>
  </p:sldLayoutIdLs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altLang="ja-JP"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602829886"/>
      </p:ext>
    </p:extLst>
  </p:cSld>
  <p:clrMap bg1="lt1" tx1="dk1" bg2="lt2" tx2="dk2" accent1="accent1" accent2="accent2" accent3="accent3" accent4="accent4" accent5="accent5" accent6="accent6" hlink="hlink" folHlink="folHlink"/>
  <p:sldLayoutIdLst>
    <p:sldLayoutId id="2147484304" r:id="rId1"/>
    <p:sldLayoutId id="2147484330" r:id="rId2"/>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tiff"/><Relationship Id="rId5" Type="http://schemas.openxmlformats.org/officeDocument/2006/relationships/image" Target="../media/image66.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18.xml"/><Relationship Id="rId2" Type="http://schemas.openxmlformats.org/officeDocument/2006/relationships/image" Target="../media/image67.png"/></Relationships>
</file>

<file path=ppt/slides/_rels/slide14.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80.png"/><Relationship Id="rId15" Type="http://schemas.microsoft.com/office/2007/relationships/hdphoto" Target="../media/hdphoto7.wdp"/><Relationship Id="rId1" Type="http://schemas.openxmlformats.org/officeDocument/2006/relationships/slideLayout" Target="../slideLayouts/slideLayout18.xml"/><Relationship Id="rId2" Type="http://schemas.openxmlformats.org/officeDocument/2006/relationships/image" Target="../media/image73.jpeg"/><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png"/><Relationship Id="rId6" Type="http://schemas.microsoft.com/office/2007/relationships/hdphoto" Target="../media/hdphoto8.wdp"/><Relationship Id="rId7" Type="http://schemas.openxmlformats.org/officeDocument/2006/relationships/image" Target="../media/image50.png"/><Relationship Id="rId8" Type="http://schemas.microsoft.com/office/2007/relationships/hdphoto" Target="../media/hdphoto9.wdp"/><Relationship Id="rId9" Type="http://schemas.microsoft.com/office/2007/relationships/hdphoto" Target="../media/hdphoto10.wdp"/><Relationship Id="rId10"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4" Type="http://schemas.microsoft.com/office/2007/relationships/hdphoto" Target="../media/hdphoto7.wdp"/><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18.xml"/><Relationship Id="rId2"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50.png"/><Relationship Id="rId6" Type="http://schemas.microsoft.com/office/2007/relationships/hdphoto" Target="../media/hdphoto4.wdp"/><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93.png"/><Relationship Id="rId3"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5.png"/><Relationship Id="rId3"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tiff"/><Relationship Id="rId3" Type="http://schemas.openxmlformats.org/officeDocument/2006/relationships/image" Target="../media/image9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46" Type="http://schemas.openxmlformats.org/officeDocument/2006/relationships/image" Target="../media/image135.png"/><Relationship Id="rId47" Type="http://schemas.openxmlformats.org/officeDocument/2006/relationships/image" Target="../media/image136.jpeg"/><Relationship Id="rId48" Type="http://schemas.openxmlformats.org/officeDocument/2006/relationships/image" Target="../media/image137.png"/><Relationship Id="rId49" Type="http://schemas.openxmlformats.org/officeDocument/2006/relationships/image" Target="../media/image138.png"/><Relationship Id="rId20" Type="http://schemas.openxmlformats.org/officeDocument/2006/relationships/image" Target="../media/image111.png"/><Relationship Id="rId21" Type="http://schemas.openxmlformats.org/officeDocument/2006/relationships/image" Target="../media/image112.png"/><Relationship Id="rId22" Type="http://schemas.microsoft.com/office/2007/relationships/hdphoto" Target="../media/hdphoto17.wdp"/><Relationship Id="rId23" Type="http://schemas.openxmlformats.org/officeDocument/2006/relationships/image" Target="../media/image113.png"/><Relationship Id="rId24" Type="http://schemas.openxmlformats.org/officeDocument/2006/relationships/image" Target="../media/image114.png"/><Relationship Id="rId25" Type="http://schemas.microsoft.com/office/2007/relationships/hdphoto" Target="../media/hdphoto18.wdp"/><Relationship Id="rId26" Type="http://schemas.openxmlformats.org/officeDocument/2006/relationships/image" Target="../media/image115.png"/><Relationship Id="rId27" Type="http://schemas.openxmlformats.org/officeDocument/2006/relationships/image" Target="../media/image116.jpeg"/><Relationship Id="rId28" Type="http://schemas.openxmlformats.org/officeDocument/2006/relationships/image" Target="../media/image117.jpeg"/><Relationship Id="rId29"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jpeg"/><Relationship Id="rId30" Type="http://schemas.openxmlformats.org/officeDocument/2006/relationships/image" Target="../media/image119.jpeg"/><Relationship Id="rId31" Type="http://schemas.openxmlformats.org/officeDocument/2006/relationships/image" Target="../media/image120.png"/><Relationship Id="rId32" Type="http://schemas.openxmlformats.org/officeDocument/2006/relationships/image" Target="../media/image121.jpeg"/><Relationship Id="rId9" Type="http://schemas.microsoft.com/office/2007/relationships/hdphoto" Target="../media/hdphoto13.wdp"/><Relationship Id="rId6" Type="http://schemas.openxmlformats.org/officeDocument/2006/relationships/image" Target="../media/image102.jpeg"/><Relationship Id="rId7" Type="http://schemas.microsoft.com/office/2007/relationships/hdphoto" Target="../media/hdphoto12.wdp"/><Relationship Id="rId8" Type="http://schemas.openxmlformats.org/officeDocument/2006/relationships/image" Target="../media/image103.png"/><Relationship Id="rId33" Type="http://schemas.openxmlformats.org/officeDocument/2006/relationships/image" Target="../media/image122.png"/><Relationship Id="rId34" Type="http://schemas.openxmlformats.org/officeDocument/2006/relationships/image" Target="../media/image123.jpeg"/><Relationship Id="rId35" Type="http://schemas.openxmlformats.org/officeDocument/2006/relationships/image" Target="../media/image124.jpeg"/><Relationship Id="rId36" Type="http://schemas.openxmlformats.org/officeDocument/2006/relationships/image" Target="../media/image125.jpeg"/><Relationship Id="rId10" Type="http://schemas.openxmlformats.org/officeDocument/2006/relationships/image" Target="../media/image104.png"/><Relationship Id="rId11" Type="http://schemas.openxmlformats.org/officeDocument/2006/relationships/image" Target="../media/image105.jpeg"/><Relationship Id="rId12" Type="http://schemas.microsoft.com/office/2007/relationships/hdphoto" Target="../media/hdphoto14.wdp"/><Relationship Id="rId13" Type="http://schemas.openxmlformats.org/officeDocument/2006/relationships/image" Target="../media/image106.png"/><Relationship Id="rId14" Type="http://schemas.microsoft.com/office/2007/relationships/hdphoto" Target="../media/hdphoto15.wdp"/><Relationship Id="rId15" Type="http://schemas.openxmlformats.org/officeDocument/2006/relationships/image" Target="../media/image107.jpeg"/><Relationship Id="rId16" Type="http://schemas.microsoft.com/office/2007/relationships/hdphoto" Target="../media/hdphoto16.wdp"/><Relationship Id="rId17" Type="http://schemas.openxmlformats.org/officeDocument/2006/relationships/image" Target="../media/image108.png"/><Relationship Id="rId18" Type="http://schemas.openxmlformats.org/officeDocument/2006/relationships/image" Target="../media/image109.png"/><Relationship Id="rId19" Type="http://schemas.openxmlformats.org/officeDocument/2006/relationships/image" Target="../media/image110.png"/><Relationship Id="rId37" Type="http://schemas.openxmlformats.org/officeDocument/2006/relationships/image" Target="../media/image126.png"/><Relationship Id="rId38" Type="http://schemas.openxmlformats.org/officeDocument/2006/relationships/image" Target="../media/image127.png"/><Relationship Id="rId39" Type="http://schemas.openxmlformats.org/officeDocument/2006/relationships/image" Target="../media/image128.png"/><Relationship Id="rId40" Type="http://schemas.openxmlformats.org/officeDocument/2006/relationships/image" Target="../media/image129.png"/><Relationship Id="rId41" Type="http://schemas.openxmlformats.org/officeDocument/2006/relationships/image" Target="../media/image130.png"/><Relationship Id="rId42" Type="http://schemas.openxmlformats.org/officeDocument/2006/relationships/image" Target="../media/image131.jpeg"/><Relationship Id="rId43" Type="http://schemas.openxmlformats.org/officeDocument/2006/relationships/image" Target="../media/image132.png"/><Relationship Id="rId44" Type="http://schemas.openxmlformats.org/officeDocument/2006/relationships/image" Target="../media/image133.png"/><Relationship Id="rId45" Type="http://schemas.openxmlformats.org/officeDocument/2006/relationships/image" Target="../media/image1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4.png"/><Relationship Id="rId8" Type="http://schemas.openxmlformats.org/officeDocument/2006/relationships/image" Target="../media/image145.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1" Type="http://schemas.openxmlformats.org/officeDocument/2006/relationships/image" Target="../media/image155.jpeg"/><Relationship Id="rId12" Type="http://schemas.openxmlformats.org/officeDocument/2006/relationships/image" Target="../media/image156.jpeg"/><Relationship Id="rId13" Type="http://schemas.openxmlformats.org/officeDocument/2006/relationships/image" Target="../media/image157.jpeg"/><Relationship Id="rId14" Type="http://schemas.openxmlformats.org/officeDocument/2006/relationships/image" Target="../media/image158.jpeg"/><Relationship Id="rId15" Type="http://schemas.openxmlformats.org/officeDocument/2006/relationships/image" Target="../media/image159.jpeg"/><Relationship Id="rId1" Type="http://schemas.openxmlformats.org/officeDocument/2006/relationships/slideLayout" Target="../slideLayouts/slideLayout6.xml"/><Relationship Id="rId2" Type="http://schemas.openxmlformats.org/officeDocument/2006/relationships/image" Target="../media/image146.png"/><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youtube.com/watch?v=Q1T3LCbcrI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2.tiff"/><Relationship Id="rId3" Type="http://schemas.openxmlformats.org/officeDocument/2006/relationships/image" Target="../media/image163.tiff"/></Relationships>
</file>

<file path=ppt/slides/_rels/slide38.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7" Type="http://schemas.openxmlformats.org/officeDocument/2006/relationships/image" Target="../media/image168.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9" Type="http://schemas.openxmlformats.org/officeDocument/2006/relationships/image" Target="../media/image16.png"/><Relationship Id="rId20" Type="http://schemas.microsoft.com/office/2007/relationships/hdphoto" Target="../media/hdphoto3.wdp"/><Relationship Id="rId21" Type="http://schemas.openxmlformats.org/officeDocument/2006/relationships/image" Target="../media/image26.png"/><Relationship Id="rId10" Type="http://schemas.openxmlformats.org/officeDocument/2006/relationships/image" Target="../media/image17.png"/><Relationship Id="rId11" Type="http://schemas.microsoft.com/office/2007/relationships/hdphoto" Target="../media/hdphoto2.wdp"/><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microsoft.com/office/2007/relationships/hdphoto" Target="../media/hdphoto1.wdp"/><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png"/><Relationship Id="rId3" Type="http://schemas.openxmlformats.org/officeDocument/2006/relationships/image" Target="../media/image1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1.tiff"/><Relationship Id="rId3" Type="http://schemas.openxmlformats.org/officeDocument/2006/relationships/image" Target="../media/image17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3.png"/><Relationship Id="rId3" Type="http://schemas.openxmlformats.org/officeDocument/2006/relationships/image" Target="../media/image1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5.tiff"/></Relationships>
</file>

<file path=ppt/slides/_rels/slide4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1.png"/><Relationship Id="rId3" Type="http://schemas.openxmlformats.org/officeDocument/2006/relationships/image" Target="../media/image1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1" Type="http://schemas.openxmlformats.org/officeDocument/2006/relationships/image" Target="../media/image187.png"/><Relationship Id="rId12" Type="http://schemas.openxmlformats.org/officeDocument/2006/relationships/image" Target="../media/image180.png"/><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5.png"/><Relationship Id="rId10" Type="http://schemas.openxmlformats.org/officeDocument/2006/relationships/image" Target="../media/image18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1" Type="http://schemas.openxmlformats.org/officeDocument/2006/relationships/image" Target="../media/image186.jpeg"/><Relationship Id="rId12" Type="http://schemas.openxmlformats.org/officeDocument/2006/relationships/image" Target="../media/image187.png"/><Relationship Id="rId13" Type="http://schemas.openxmlformats.org/officeDocument/2006/relationships/image" Target="../media/image144.png"/><Relationship Id="rId14" Type="http://schemas.openxmlformats.org/officeDocument/2006/relationships/image" Target="../media/image145.png"/><Relationship Id="rId15" Type="http://schemas.openxmlformats.org/officeDocument/2006/relationships/image" Target="../media/image189.png"/><Relationship Id="rId16" Type="http://schemas.openxmlformats.org/officeDocument/2006/relationships/image" Target="../media/image190.png"/><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6.png"/><Relationship Id="rId4" Type="http://schemas.openxmlformats.org/officeDocument/2006/relationships/image" Target="../media/image188.png"/><Relationship Id="rId5" Type="http://schemas.openxmlformats.org/officeDocument/2006/relationships/image" Target="../media/image177.png"/><Relationship Id="rId6" Type="http://schemas.openxmlformats.org/officeDocument/2006/relationships/image" Target="../media/image183.png"/><Relationship Id="rId7" Type="http://schemas.openxmlformats.org/officeDocument/2006/relationships/image" Target="../media/image184.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2.png"/></Relationships>
</file>

<file path=ppt/slides/_rels/slide54.xml.rels><?xml version="1.0" encoding="UTF-8" standalone="yes"?>
<Relationships xmlns="http://schemas.openxmlformats.org/package/2006/relationships"><Relationship Id="rId11" Type="http://schemas.openxmlformats.org/officeDocument/2006/relationships/image" Target="../media/image201.png"/><Relationship Id="rId12" Type="http://schemas.openxmlformats.org/officeDocument/2006/relationships/image" Target="../media/image202.wmf"/><Relationship Id="rId13" Type="http://schemas.openxmlformats.org/officeDocument/2006/relationships/image" Target="../media/image203.tiff"/><Relationship Id="rId14" Type="http://schemas.openxmlformats.org/officeDocument/2006/relationships/image" Target="../media/image204.tiff"/><Relationship Id="rId15" Type="http://schemas.openxmlformats.org/officeDocument/2006/relationships/image" Target="../media/image205.png"/><Relationship Id="rId16" Type="http://schemas.openxmlformats.org/officeDocument/2006/relationships/image" Target="../media/image206.tiff"/><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2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07.png"/></Relationships>
</file>

<file path=ppt/slides/_rels/slide58.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tiff"/><Relationship Id="rId6" Type="http://schemas.openxmlformats.org/officeDocument/2006/relationships/image" Target="../media/image212.jpeg"/><Relationship Id="rId7" Type="http://schemas.openxmlformats.org/officeDocument/2006/relationships/image" Target="../media/image213.jpeg"/><Relationship Id="rId8" Type="http://schemas.openxmlformats.org/officeDocument/2006/relationships/image" Target="../media/image214.tiff"/><Relationship Id="rId9" Type="http://schemas.openxmlformats.org/officeDocument/2006/relationships/image" Target="../media/image215.png"/><Relationship Id="rId1" Type="http://schemas.openxmlformats.org/officeDocument/2006/relationships/slideLayout" Target="../slideLayouts/slideLayout10.xml"/><Relationship Id="rId2" Type="http://schemas.openxmlformats.org/officeDocument/2006/relationships/image" Target="../media/image20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9" Type="http://schemas.openxmlformats.org/officeDocument/2006/relationships/image" Target="../media/image3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 Id="rId25" Type="http://schemas.openxmlformats.org/officeDocument/2006/relationships/image" Target="../media/image49.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tiff"/><Relationship Id="rId15" Type="http://schemas.openxmlformats.org/officeDocument/2006/relationships/image" Target="../media/image39.tiff"/><Relationship Id="rId16" Type="http://schemas.openxmlformats.org/officeDocument/2006/relationships/image" Target="../media/image40.tiff"/><Relationship Id="rId17" Type="http://schemas.openxmlformats.org/officeDocument/2006/relationships/image" Target="../media/image41.tiff"/><Relationship Id="rId18" Type="http://schemas.openxmlformats.org/officeDocument/2006/relationships/image" Target="../media/image42.png"/><Relationship Id="rId19" Type="http://schemas.openxmlformats.org/officeDocument/2006/relationships/image" Target="../media/image43.png"/><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jpeg"/></Relationships>
</file>

<file path=ppt/slides/_rels/slide60.xml.rels><?xml version="1.0" encoding="UTF-8" standalone="yes"?>
<Relationships xmlns="http://schemas.openxmlformats.org/package/2006/relationships"><Relationship Id="rId11" Type="http://schemas.openxmlformats.org/officeDocument/2006/relationships/image" Target="../media/image186.jpeg"/><Relationship Id="rId12" Type="http://schemas.openxmlformats.org/officeDocument/2006/relationships/image" Target="../media/image187.png"/><Relationship Id="rId13" Type="http://schemas.openxmlformats.org/officeDocument/2006/relationships/image" Target="../media/image144.png"/><Relationship Id="rId14" Type="http://schemas.openxmlformats.org/officeDocument/2006/relationships/image" Target="../media/image145.png"/><Relationship Id="rId15" Type="http://schemas.openxmlformats.org/officeDocument/2006/relationships/image" Target="../media/image189.png"/><Relationship Id="rId16" Type="http://schemas.openxmlformats.org/officeDocument/2006/relationships/image" Target="../media/image190.png"/><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76.png"/><Relationship Id="rId4" Type="http://schemas.openxmlformats.org/officeDocument/2006/relationships/image" Target="../media/image188.png"/><Relationship Id="rId5" Type="http://schemas.openxmlformats.org/officeDocument/2006/relationships/image" Target="../media/image177.png"/><Relationship Id="rId6" Type="http://schemas.openxmlformats.org/officeDocument/2006/relationships/image" Target="../media/image183.png"/><Relationship Id="rId7" Type="http://schemas.openxmlformats.org/officeDocument/2006/relationships/image" Target="../media/image184.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chart" Target="../charts/char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219.png"/><Relationship Id="rId1" Type="http://schemas.openxmlformats.org/officeDocument/2006/relationships/slideLayout" Target="../slideLayouts/slideLayout5.xml"/><Relationship Id="rId2" Type="http://schemas.openxmlformats.org/officeDocument/2006/relationships/image" Target="../media/image217.png"/></Relationships>
</file>

<file path=ppt/slides/_rels/slide67.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6" Type="http://schemas.openxmlformats.org/officeDocument/2006/relationships/image" Target="../media/image224.png"/><Relationship Id="rId7" Type="http://schemas.openxmlformats.org/officeDocument/2006/relationships/image" Target="../media/image225.png"/><Relationship Id="rId8" Type="http://schemas.openxmlformats.org/officeDocument/2006/relationships/image" Target="../media/image226.png"/><Relationship Id="rId9" Type="http://schemas.openxmlformats.org/officeDocument/2006/relationships/image" Target="../media/image227.png"/><Relationship Id="rId1" Type="http://schemas.openxmlformats.org/officeDocument/2006/relationships/slideLayout" Target="../slideLayouts/slideLayout5.xml"/><Relationship Id="rId2" Type="http://schemas.openxmlformats.org/officeDocument/2006/relationships/image" Target="../media/image2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8.png"/><Relationship Id="rId3" Type="http://schemas.openxmlformats.org/officeDocument/2006/relationships/image" Target="../media/image229.png"/></Relationships>
</file>

<file path=ppt/slides/_rels/slide69.xml.rels><?xml version="1.0" encoding="UTF-8" standalone="yes"?>
<Relationships xmlns="http://schemas.openxmlformats.org/package/2006/relationships"><Relationship Id="rId3" Type="http://schemas.openxmlformats.org/officeDocument/2006/relationships/image" Target="../media/image231.tiff"/><Relationship Id="rId4" Type="http://schemas.openxmlformats.org/officeDocument/2006/relationships/image" Target="../media/image232.tiff"/><Relationship Id="rId5" Type="http://schemas.openxmlformats.org/officeDocument/2006/relationships/image" Target="../media/image233.tiff"/><Relationship Id="rId1" Type="http://schemas.openxmlformats.org/officeDocument/2006/relationships/slideLayout" Target="../slideLayouts/slideLayout12.xml"/><Relationship Id="rId2" Type="http://schemas.openxmlformats.org/officeDocument/2006/relationships/image" Target="../media/image230.tiff"/></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4.wdp"/><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4.png"/></Relationships>
</file>

<file path=ppt/slides/_rels/slide71.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72.xml.rels><?xml version="1.0" encoding="UTF-8" standalone="yes"?>
<Relationships xmlns="http://schemas.openxmlformats.org/package/2006/relationships"><Relationship Id="rId3" Type="http://schemas.openxmlformats.org/officeDocument/2006/relationships/image" Target="../media/image238.tiff"/><Relationship Id="rId4" Type="http://schemas.openxmlformats.org/officeDocument/2006/relationships/image" Target="../media/image239.tiff"/><Relationship Id="rId1" Type="http://schemas.openxmlformats.org/officeDocument/2006/relationships/slideLayout" Target="../slideLayouts/slideLayout13.xml"/><Relationship Id="rId2" Type="http://schemas.openxmlformats.org/officeDocument/2006/relationships/image" Target="../media/image237.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76.xml.rels><?xml version="1.0" encoding="UTF-8" standalone="yes"?>
<Relationships xmlns="http://schemas.openxmlformats.org/package/2006/relationships"><Relationship Id="rId3" Type="http://schemas.openxmlformats.org/officeDocument/2006/relationships/image" Target="../media/image240.emf"/><Relationship Id="rId4" Type="http://schemas.openxmlformats.org/officeDocument/2006/relationships/image" Target="../media/image241.png"/><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3" Type="http://schemas.openxmlformats.org/officeDocument/2006/relationships/image" Target="../media/image242.jpeg"/><Relationship Id="rId4" Type="http://schemas.openxmlformats.org/officeDocument/2006/relationships/image" Target="../media/image243.png"/><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jpeg"/><Relationship Id="rId1" Type="http://schemas.openxmlformats.org/officeDocument/2006/relationships/slideLayout" Target="../slideLayouts/slideLayout21.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48.png"/><Relationship Id="rId4" Type="http://schemas.openxmlformats.org/officeDocument/2006/relationships/image" Target="../media/image249.png"/><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50.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252.png"/><Relationship Id="rId1" Type="http://schemas.openxmlformats.org/officeDocument/2006/relationships/slideLayout" Target="../slideLayouts/slideLayout21.xml"/><Relationship Id="rId2" Type="http://schemas.openxmlformats.org/officeDocument/2006/relationships/notesSlide" Target="../notesSlides/notesSlide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hyperlink" Target="http://pdos.csail.mit.edu/papers/p2pnat.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53.jpeg"/><Relationship Id="rId3" Type="http://schemas.openxmlformats.org/officeDocument/2006/relationships/image" Target="../media/image254.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5.png"/><Relationship Id="rId3" Type="http://schemas.openxmlformats.org/officeDocument/2006/relationships/image" Target="../media/image256.png"/></Relationships>
</file>

<file path=ppt/slides/_rels/slide87.xml.rels><?xml version="1.0" encoding="UTF-8" standalone="yes"?>
<Relationships xmlns="http://schemas.openxmlformats.org/package/2006/relationships"><Relationship Id="rId3" Type="http://schemas.openxmlformats.org/officeDocument/2006/relationships/image" Target="../media/image258.wmf"/><Relationship Id="rId4" Type="http://schemas.openxmlformats.org/officeDocument/2006/relationships/image" Target="../media/image259.png"/><Relationship Id="rId5" Type="http://schemas.openxmlformats.org/officeDocument/2006/relationships/image" Target="../media/image260.png"/><Relationship Id="rId6" Type="http://schemas.openxmlformats.org/officeDocument/2006/relationships/image" Target="../media/image261.png"/><Relationship Id="rId7" Type="http://schemas.openxmlformats.org/officeDocument/2006/relationships/image" Target="../media/image262.png"/><Relationship Id="rId1" Type="http://schemas.openxmlformats.org/officeDocument/2006/relationships/slideLayout" Target="../slideLayouts/slideLayout24.xml"/><Relationship Id="rId2" Type="http://schemas.openxmlformats.org/officeDocument/2006/relationships/image" Target="../media/image257.wmf"/></Relationships>
</file>

<file path=ppt/slides/_rels/slide88.xml.rels><?xml version="1.0" encoding="UTF-8" standalone="yes"?>
<Relationships xmlns="http://schemas.openxmlformats.org/package/2006/relationships"><Relationship Id="rId3" Type="http://schemas.openxmlformats.org/officeDocument/2006/relationships/image" Target="../media/image263.png"/><Relationship Id="rId4" Type="http://schemas.openxmlformats.org/officeDocument/2006/relationships/image" Target="../media/image144.png"/><Relationship Id="rId1" Type="http://schemas.openxmlformats.org/officeDocument/2006/relationships/slideLayout" Target="../slideLayouts/slideLayout22.xml"/><Relationship Id="rId2" Type="http://schemas.openxmlformats.org/officeDocument/2006/relationships/notesSlide" Target="../notesSlides/notesSlide33.xml"/></Relationships>
</file>

<file path=ppt/slides/_rels/slide89.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png"/><Relationship Id="rId7" Type="http://schemas.openxmlformats.org/officeDocument/2006/relationships/image" Target="../media/image268.png"/><Relationship Id="rId8" Type="http://schemas.openxmlformats.org/officeDocument/2006/relationships/image" Target="../media/image269.jpeg"/><Relationship Id="rId9" Type="http://schemas.openxmlformats.org/officeDocument/2006/relationships/image" Target="../media/image270.jpeg"/><Relationship Id="rId10" Type="http://schemas.openxmlformats.org/officeDocument/2006/relationships/image" Target="../media/image271.png"/><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4" Type="http://schemas.microsoft.com/office/2007/relationships/hdphoto" Target="../media/hdphoto5.wdp"/><Relationship Id="rId5" Type="http://schemas.openxmlformats.org/officeDocument/2006/relationships/image" Target="../media/image58.jpeg"/><Relationship Id="rId6" Type="http://schemas.openxmlformats.org/officeDocument/2006/relationships/image" Target="../media/image59.tiff"/><Relationship Id="rId7" Type="http://schemas.openxmlformats.org/officeDocument/2006/relationships/image" Target="../media/image60.png"/><Relationship Id="rId8" Type="http://schemas.openxmlformats.org/officeDocument/2006/relationships/image" Target="../media/image61.tiff"/><Relationship Id="rId9" Type="http://schemas.openxmlformats.org/officeDocument/2006/relationships/image" Target="../media/image62.png"/><Relationship Id="rId10" Type="http://schemas.microsoft.com/office/2007/relationships/hdphoto" Target="../media/hdphoto6.wdp"/><Relationship Id="rId11" Type="http://schemas.openxmlformats.org/officeDocument/2006/relationships/image" Target="../media/image63.png"/><Relationship Id="rId1" Type="http://schemas.openxmlformats.org/officeDocument/2006/relationships/slideLayout" Target="../slideLayouts/slideLayout17.xml"/><Relationship Id="rId2" Type="http://schemas.openxmlformats.org/officeDocument/2006/relationships/image" Target="../media/image56.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72.png"/></Relationships>
</file>

<file path=ppt/slides/_rels/slide91.xml.rels><?xml version="1.0" encoding="UTF-8" standalone="yes"?>
<Relationships xmlns="http://schemas.openxmlformats.org/package/2006/relationships"><Relationship Id="rId11" Type="http://schemas.openxmlformats.org/officeDocument/2006/relationships/image" Target="../media/image201.png"/><Relationship Id="rId12" Type="http://schemas.openxmlformats.org/officeDocument/2006/relationships/image" Target="../media/image202.wmf"/><Relationship Id="rId13" Type="http://schemas.openxmlformats.org/officeDocument/2006/relationships/image" Target="../media/image203.tiff"/><Relationship Id="rId14" Type="http://schemas.openxmlformats.org/officeDocument/2006/relationships/image" Target="../media/image204.tiff"/><Relationship Id="rId15" Type="http://schemas.openxmlformats.org/officeDocument/2006/relationships/image" Target="../media/image205.png"/><Relationship Id="rId16" Type="http://schemas.openxmlformats.org/officeDocument/2006/relationships/image" Target="../media/image206.tiff"/><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200.png"/></Relationships>
</file>

<file path=ppt/slides/_rels/slide92.xml.rels><?xml version="1.0" encoding="UTF-8" standalone="yes"?>
<Relationships xmlns="http://schemas.openxmlformats.org/package/2006/relationships"><Relationship Id="rId11" Type="http://schemas.openxmlformats.org/officeDocument/2006/relationships/image" Target="../media/image201.png"/><Relationship Id="rId12" Type="http://schemas.openxmlformats.org/officeDocument/2006/relationships/image" Target="../media/image202.wmf"/><Relationship Id="rId13" Type="http://schemas.openxmlformats.org/officeDocument/2006/relationships/image" Target="../media/image203.tiff"/><Relationship Id="rId14" Type="http://schemas.openxmlformats.org/officeDocument/2006/relationships/image" Target="../media/image204.tiff"/><Relationship Id="rId15" Type="http://schemas.openxmlformats.org/officeDocument/2006/relationships/image" Target="../media/image206.tiff"/><Relationship Id="rId16" Type="http://schemas.openxmlformats.org/officeDocument/2006/relationships/image" Target="../media/image205.png"/><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2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bg1"/>
              </a:solidFill>
              <a:latin typeface="MS PGothic" charset="-128"/>
              <a:ea typeface="MS PGothic" charset="-128"/>
              <a:cs typeface="MS PGothic" charset="-128"/>
            </a:endParaRPr>
          </a:p>
        </p:txBody>
      </p:sp>
      <p:sp>
        <p:nvSpPr>
          <p:cNvPr id="2" name="Subtitle 1"/>
          <p:cNvSpPr>
            <a:spLocks noGrp="1"/>
          </p:cNvSpPr>
          <p:nvPr>
            <p:ph type="subTitle" idx="1"/>
          </p:nvPr>
        </p:nvSpPr>
        <p:spPr>
          <a:xfrm>
            <a:off x="441425" y="4222386"/>
            <a:ext cx="8296421" cy="288131"/>
          </a:xfrm>
        </p:spPr>
        <p:txBody>
          <a:bodyPr/>
          <a:lstStyle/>
          <a:p>
            <a:pPr>
              <a:buClr>
                <a:srgbClr val="2968AF"/>
              </a:buClr>
            </a:pPr>
            <a:r>
              <a:rPr lang="ja-JP" altLang="en-US" dirty="0" smtClean="0">
                <a:latin typeface="Arial"/>
                <a:ea typeface="ＭＳ Ｐゴシック" charset="-128"/>
              </a:rPr>
              <a:t>シニア</a:t>
            </a:r>
            <a:r>
              <a:rPr lang="en-US" altLang="ja-JP" dirty="0" smtClean="0">
                <a:latin typeface="Arial"/>
                <a:ea typeface="ＭＳ Ｐゴシック" charset="-128"/>
              </a:rPr>
              <a:t> </a:t>
            </a:r>
            <a:r>
              <a:rPr lang="ja-JP" altLang="en-US" dirty="0" smtClean="0">
                <a:latin typeface="Arial"/>
                <a:ea typeface="ＭＳ Ｐゴシック" charset="-128"/>
              </a:rPr>
              <a:t>プロダクト</a:t>
            </a:r>
            <a:r>
              <a:rPr lang="en-US" altLang="ja-JP" dirty="0" smtClean="0">
                <a:latin typeface="Arial"/>
                <a:ea typeface="ＭＳ Ｐゴシック" charset="-128"/>
              </a:rPr>
              <a:t> </a:t>
            </a:r>
            <a:r>
              <a:rPr lang="ja-JP" altLang="en-US" dirty="0" smtClean="0">
                <a:latin typeface="Arial"/>
                <a:ea typeface="ＭＳ Ｐゴシック" charset="-128"/>
              </a:rPr>
              <a:t>セールス</a:t>
            </a:r>
            <a:r>
              <a:rPr lang="en-US" altLang="ja-JP" dirty="0" smtClean="0">
                <a:latin typeface="Arial"/>
                <a:ea typeface="ＭＳ Ｐゴシック" charset="-128"/>
              </a:rPr>
              <a:t> </a:t>
            </a:r>
            <a:r>
              <a:rPr lang="ja-JP" altLang="en-US" dirty="0" smtClean="0">
                <a:latin typeface="Arial"/>
                <a:ea typeface="ＭＳ Ｐゴシック" charset="-128"/>
              </a:rPr>
              <a:t>スペシャリスト</a:t>
            </a:r>
            <a:r>
              <a:rPr lang="en-US" altLang="ja-JP" dirty="0" smtClean="0">
                <a:latin typeface="Arial"/>
                <a:ea typeface="ＭＳ Ｐゴシック" charset="-128"/>
              </a:rPr>
              <a:t>  </a:t>
            </a:r>
            <a:r>
              <a:rPr lang="ja-JP" altLang="en-US" dirty="0" smtClean="0">
                <a:latin typeface="Arial"/>
                <a:ea typeface="ＭＳ Ｐゴシック" charset="-128"/>
              </a:rPr>
              <a:t>櫻井</a:t>
            </a:r>
            <a:r>
              <a:rPr lang="ja-JP" altLang="en-US" dirty="0">
                <a:latin typeface="Arial"/>
                <a:ea typeface="ＭＳ Ｐゴシック" charset="-128"/>
              </a:rPr>
              <a:t>　仁史</a:t>
            </a:r>
          </a:p>
        </p:txBody>
      </p:sp>
      <p:sp>
        <p:nvSpPr>
          <p:cNvPr id="3" name="Text Placeholder 2"/>
          <p:cNvSpPr>
            <a:spLocks noGrp="1"/>
          </p:cNvSpPr>
          <p:nvPr>
            <p:ph type="body" sz="quarter" idx="11"/>
          </p:nvPr>
        </p:nvSpPr>
        <p:spPr>
          <a:xfrm>
            <a:off x="441425" y="3495561"/>
            <a:ext cx="8296421" cy="288131"/>
          </a:xfrm>
        </p:spPr>
        <p:txBody>
          <a:bodyPr/>
          <a:lstStyle/>
          <a:p>
            <a:pPr lvl="0" defTabSz="457200">
              <a:lnSpc>
                <a:spcPct val="100000"/>
              </a:lnSpc>
              <a:spcBef>
                <a:spcPct val="0"/>
              </a:spcBef>
              <a:buClr>
                <a:srgbClr val="2968AF"/>
              </a:buClr>
              <a:buSzTx/>
            </a:pPr>
            <a:r>
              <a:rPr lang="ja-JP" altLang="en-US" sz="1800" dirty="0">
                <a:latin typeface="MS Gothic" charset="-128"/>
                <a:ea typeface="MS Gothic" charset="-128"/>
                <a:cs typeface="MS Gothic" charset="-128"/>
              </a:rPr>
              <a:t>シスコシステムズ合同</a:t>
            </a:r>
            <a:r>
              <a:rPr lang="ja-JP" altLang="en-US" sz="1800" dirty="0" smtClean="0">
                <a:latin typeface="MS Gothic" charset="-128"/>
                <a:ea typeface="MS Gothic" charset="-128"/>
                <a:cs typeface="MS Gothic" charset="-128"/>
              </a:rPr>
              <a:t>会社</a:t>
            </a:r>
            <a:r>
              <a:rPr lang="en-US" altLang="ja-JP" sz="1800" dirty="0" smtClean="0">
                <a:latin typeface="MS Gothic" charset="-128"/>
                <a:ea typeface="MS Gothic" charset="-128"/>
                <a:cs typeface="MS Gothic" charset="-128"/>
              </a:rPr>
              <a:t/>
            </a:r>
            <a:br>
              <a:rPr lang="en-US" altLang="ja-JP" sz="1800" dirty="0" smtClean="0">
                <a:latin typeface="MS Gothic" charset="-128"/>
                <a:ea typeface="MS Gothic" charset="-128"/>
                <a:cs typeface="MS Gothic" charset="-128"/>
              </a:rPr>
            </a:br>
            <a:r>
              <a:rPr lang="ja-JP" altLang="en-US" dirty="0" smtClean="0">
                <a:latin typeface="MS Gothic" charset="-128"/>
                <a:ea typeface="MS Gothic" charset="-128"/>
                <a:cs typeface="MS Gothic" charset="-128"/>
              </a:rPr>
              <a:t>エンタープライズネットワーキング</a:t>
            </a:r>
            <a:r>
              <a:rPr lang="ja-JP" altLang="en-US" dirty="0">
                <a:latin typeface="MS Gothic" charset="-128"/>
                <a:ea typeface="MS Gothic" charset="-128"/>
                <a:cs typeface="MS Gothic" charset="-128"/>
              </a:rPr>
              <a:t>事業</a:t>
            </a:r>
          </a:p>
        </p:txBody>
      </p:sp>
      <p:sp>
        <p:nvSpPr>
          <p:cNvPr id="4" name="Text Placeholder 3"/>
          <p:cNvSpPr>
            <a:spLocks noGrp="1"/>
          </p:cNvSpPr>
          <p:nvPr>
            <p:ph type="body" sz="quarter" idx="12"/>
          </p:nvPr>
        </p:nvSpPr>
        <p:spPr>
          <a:xfrm>
            <a:off x="463292" y="4622954"/>
            <a:ext cx="8296421" cy="288131"/>
          </a:xfrm>
        </p:spPr>
        <p:txBody>
          <a:bodyPr/>
          <a:lstStyle/>
          <a:p>
            <a:r>
              <a:rPr lang="en-US" dirty="0" smtClean="0">
                <a:latin typeface="MS PGothic" charset="-128"/>
                <a:ea typeface="MS PGothic" charset="-128"/>
                <a:cs typeface="MS PGothic" charset="-128"/>
              </a:rPr>
              <a:t>2017</a:t>
            </a:r>
            <a:r>
              <a:rPr lang="ja-JP" altLang="en-US" dirty="0" smtClean="0">
                <a:latin typeface="MS PGothic" charset="-128"/>
                <a:ea typeface="MS PGothic" charset="-128"/>
                <a:cs typeface="MS PGothic" charset="-128"/>
              </a:rPr>
              <a:t>年</a:t>
            </a:r>
            <a:r>
              <a:rPr lang="en-US" altLang="ja-JP" dirty="0" smtClean="0">
                <a:latin typeface="MS PGothic" charset="-128"/>
                <a:ea typeface="MS PGothic" charset="-128"/>
                <a:cs typeface="MS PGothic" charset="-128"/>
              </a:rPr>
              <a:t>12</a:t>
            </a:r>
            <a:r>
              <a:rPr lang="ja-JP" altLang="en-US" dirty="0" smtClean="0">
                <a:latin typeface="MS PGothic" charset="-128"/>
                <a:ea typeface="MS PGothic" charset="-128"/>
                <a:cs typeface="MS PGothic" charset="-128"/>
              </a:rPr>
              <a:t>月</a:t>
            </a:r>
            <a:r>
              <a:rPr lang="en-US" altLang="ja-JP" dirty="0" smtClean="0">
                <a:latin typeface="MS PGothic" charset="-128"/>
                <a:ea typeface="MS PGothic" charset="-128"/>
                <a:cs typeface="MS PGothic" charset="-128"/>
              </a:rPr>
              <a:t>6</a:t>
            </a:r>
            <a:r>
              <a:rPr lang="ja-JP" altLang="en-US" dirty="0" smtClean="0">
                <a:latin typeface="MS PGothic" charset="-128"/>
                <a:ea typeface="MS PGothic" charset="-128"/>
                <a:cs typeface="MS PGothic" charset="-128"/>
              </a:rPr>
              <a:t>日</a:t>
            </a:r>
            <a:endParaRPr lang="en-US" dirty="0">
              <a:latin typeface="MS PGothic" charset="-128"/>
              <a:ea typeface="MS PGothic" charset="-128"/>
              <a:cs typeface="MS PGothic" charset="-128"/>
            </a:endParaRPr>
          </a:p>
        </p:txBody>
      </p:sp>
      <p:sp>
        <p:nvSpPr>
          <p:cNvPr id="6" name="Title 5"/>
          <p:cNvSpPr>
            <a:spLocks noGrp="1"/>
          </p:cNvSpPr>
          <p:nvPr>
            <p:ph type="ctrTitle"/>
          </p:nvPr>
        </p:nvSpPr>
        <p:spPr>
          <a:xfrm>
            <a:off x="356399" y="2112191"/>
            <a:ext cx="8340152" cy="644730"/>
          </a:xfrm>
        </p:spPr>
        <p:txBody>
          <a:bodyPr/>
          <a:lstStyle/>
          <a:p>
            <a:r>
              <a:rPr lang="en-US" altLang="ja-JP" sz="2800" dirty="0" smtClean="0">
                <a:latin typeface="MS PGothic" charset="-128"/>
                <a:ea typeface="MS PGothic" charset="-128"/>
                <a:cs typeface="MS PGothic" charset="-128"/>
              </a:rPr>
              <a:t>Cisco</a:t>
            </a:r>
            <a:r>
              <a:rPr lang="ja-JP" altLang="en-US" sz="2800" dirty="0">
                <a:latin typeface="MS PGothic" charset="-128"/>
                <a:ea typeface="MS PGothic" charset="-128"/>
                <a:cs typeface="MS PGothic" charset="-128"/>
              </a:rPr>
              <a:t>無線製品の提案の仕方</a:t>
            </a:r>
            <a:r>
              <a:rPr lang="en-US" altLang="ja-JP" sz="2800" dirty="0">
                <a:latin typeface="MS PGothic" charset="-128"/>
                <a:ea typeface="MS PGothic" charset="-128"/>
                <a:cs typeface="MS PGothic" charset="-128"/>
              </a:rPr>
              <a:t/>
            </a:r>
            <a:br>
              <a:rPr lang="en-US" altLang="ja-JP" sz="2800" dirty="0">
                <a:latin typeface="MS PGothic" charset="-128"/>
                <a:ea typeface="MS PGothic" charset="-128"/>
                <a:cs typeface="MS PGothic" charset="-128"/>
              </a:rPr>
            </a:br>
            <a:r>
              <a:rPr lang="en-US" altLang="ja-JP" sz="2800" dirty="0" smtClean="0">
                <a:latin typeface="MS PGothic" charset="-128"/>
                <a:ea typeface="MS PGothic" charset="-128"/>
                <a:cs typeface="MS PGothic" charset="-128"/>
              </a:rPr>
              <a:t>Cisco </a:t>
            </a:r>
            <a:r>
              <a:rPr lang="en-US" altLang="ja-JP" sz="2800" dirty="0">
                <a:latin typeface="MS PGothic" charset="-128"/>
                <a:ea typeface="MS PGothic" charset="-128"/>
                <a:cs typeface="MS PGothic" charset="-128"/>
              </a:rPr>
              <a:t>Start </a:t>
            </a:r>
            <a:r>
              <a:rPr lang="ja-JP" altLang="en-US" sz="2800" dirty="0">
                <a:latin typeface="MS PGothic" charset="-128"/>
                <a:ea typeface="MS PGothic" charset="-128"/>
                <a:cs typeface="MS PGothic" charset="-128"/>
              </a:rPr>
              <a:t>＆ </a:t>
            </a:r>
            <a:r>
              <a:rPr lang="en-US" altLang="ja-JP" sz="2800" dirty="0">
                <a:latin typeface="MS PGothic" charset="-128"/>
                <a:ea typeface="MS PGothic" charset="-128"/>
                <a:cs typeface="MS PGothic" charset="-128"/>
              </a:rPr>
              <a:t>Meraki</a:t>
            </a:r>
            <a:r>
              <a:rPr lang="ja-JP" altLang="en-US" sz="2800" dirty="0" smtClean="0">
                <a:latin typeface="MS PGothic" charset="-128"/>
                <a:ea typeface="MS PGothic" charset="-128"/>
                <a:cs typeface="MS PGothic" charset="-128"/>
              </a:rPr>
              <a:t>が市場</a:t>
            </a:r>
            <a:r>
              <a:rPr lang="ja-JP" altLang="en-US" sz="2800" dirty="0">
                <a:latin typeface="MS PGothic" charset="-128"/>
                <a:ea typeface="MS PGothic" charset="-128"/>
                <a:cs typeface="MS PGothic" charset="-128"/>
              </a:rPr>
              <a:t>にもたらす価値</a:t>
            </a:r>
            <a:endParaRPr lang="en-US" sz="2800" dirty="0">
              <a:effectLst>
                <a:glow rad="228600">
                  <a:srgbClr val="FFAD3D">
                    <a:alpha val="40000"/>
                  </a:srgbClr>
                </a:glow>
              </a:effectLst>
              <a:latin typeface="MS PGothic" charset="-128"/>
              <a:ea typeface="MS PGothic" charset="-128"/>
              <a:cs typeface="MS PGothic" charset="-128"/>
            </a:endParaRPr>
          </a:p>
        </p:txBody>
      </p:sp>
      <p:sp>
        <p:nvSpPr>
          <p:cNvPr id="19" name="正方形/長方形 18"/>
          <p:cNvSpPr/>
          <p:nvPr/>
        </p:nvSpPr>
        <p:spPr>
          <a:xfrm>
            <a:off x="4563588" y="4772101"/>
            <a:ext cx="4572000" cy="261610"/>
          </a:xfrm>
          <a:prstGeom prst="rect">
            <a:avLst/>
          </a:prstGeom>
        </p:spPr>
        <p:txBody>
          <a:bodyPr>
            <a:spAutoFit/>
          </a:bodyPr>
          <a:lstStyle/>
          <a:p>
            <a:pPr defTabSz="457200" fontAlgn="base">
              <a:spcBef>
                <a:spcPct val="0"/>
              </a:spcBef>
              <a:spcAft>
                <a:spcPct val="0"/>
              </a:spcAft>
            </a:pPr>
            <a:r>
              <a:rPr kumimoji="0" lang="ja-JP" altLang="ja-JP" sz="1100" dirty="0">
                <a:solidFill>
                  <a:srgbClr val="005073"/>
                </a:solidFill>
                <a:latin typeface="Arial" charset="0"/>
                <a:ea typeface="ＭＳ Ｐゴシック" pitchFamily="34" charset="-128"/>
                <a:cs typeface="ＭＳ Ｐゴシック" charset="0"/>
              </a:rPr>
              <a:t>本資料に記載の各社社名、製品名は、各社の商標または登録商標です。</a:t>
            </a:r>
            <a:endParaRPr kumimoji="0" lang="ja-JP" altLang="en-US" sz="1100" dirty="0">
              <a:solidFill>
                <a:srgbClr val="005073"/>
              </a:solidFill>
              <a:latin typeface="Arial" charset="0"/>
              <a:ea typeface="ＭＳ Ｐゴシック" pitchFamily="34" charset="-128"/>
              <a:cs typeface="ＭＳ Ｐゴシック" charset="0"/>
            </a:endParaRPr>
          </a:p>
        </p:txBody>
      </p:sp>
    </p:spTree>
    <p:extLst>
      <p:ext uri="{BB962C8B-B14F-4D97-AF65-F5344CB8AC3E}">
        <p14:creationId xmlns:p14="http://schemas.microsoft.com/office/powerpoint/2010/main" val="7270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Cisco Catalyst 2960-L</a:t>
            </a:r>
            <a:r>
              <a:rPr kumimoji="1" lang="ja-JP" altLang="en-US" sz="2400" dirty="0"/>
              <a:t>　最新</a:t>
            </a:r>
            <a:r>
              <a:rPr kumimoji="1" lang="en-US" altLang="ja-JP" sz="2400" dirty="0"/>
              <a:t>IOS</a:t>
            </a:r>
            <a:r>
              <a:rPr kumimoji="1" lang="ja-JP" altLang="en-US" sz="2400" dirty="0"/>
              <a:t>アップデート</a:t>
            </a: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114"/>
            <a:ext cx="1069265" cy="558542"/>
          </a:xfrm>
          <a:prstGeom prst="rect">
            <a:avLst/>
          </a:prstGeom>
        </p:spPr>
      </p:pic>
      <p:sp>
        <p:nvSpPr>
          <p:cNvPr id="4" name="正方形/長方形 3"/>
          <p:cNvSpPr/>
          <p:nvPr/>
        </p:nvSpPr>
        <p:spPr>
          <a:xfrm>
            <a:off x="7477109" y="30598"/>
            <a:ext cx="1631395" cy="307777"/>
          </a:xfrm>
          <a:prstGeom prst="rect">
            <a:avLst/>
          </a:prstGeom>
        </p:spPr>
        <p:txBody>
          <a:bodyPr wrap="square">
            <a:spAutoFit/>
          </a:bodyPr>
          <a:lstStyle/>
          <a:p>
            <a:pPr algn="r" eaLnBrk="0" hangingPunct="0">
              <a:spcBef>
                <a:spcPct val="30000"/>
              </a:spcBef>
              <a:defRPr/>
            </a:pPr>
            <a:r>
              <a:rPr kumimoji="1" lang="en-US" altLang="ja-JP" sz="1400" dirty="0" smtClean="0">
                <a:solidFill>
                  <a:srgbClr val="005073"/>
                </a:solidFill>
              </a:rPr>
              <a:t>IOS:</a:t>
            </a:r>
            <a:r>
              <a:rPr kumimoji="1" lang="ja-JP" altLang="en-US" sz="1400" dirty="0" smtClean="0">
                <a:solidFill>
                  <a:srgbClr val="005073"/>
                </a:solidFill>
              </a:rPr>
              <a:t> </a:t>
            </a:r>
            <a:r>
              <a:rPr kumimoji="1" lang="en-US" altLang="ja-JP" sz="1400" dirty="0" smtClean="0">
                <a:solidFill>
                  <a:srgbClr val="005073"/>
                </a:solidFill>
              </a:rPr>
              <a:t>15.2.6E〜</a:t>
            </a:r>
          </a:p>
        </p:txBody>
      </p:sp>
      <p:sp>
        <p:nvSpPr>
          <p:cNvPr id="5" name="テキスト プレースホルダー 1"/>
          <p:cNvSpPr txBox="1">
            <a:spLocks/>
          </p:cNvSpPr>
          <p:nvPr/>
        </p:nvSpPr>
        <p:spPr>
          <a:xfrm>
            <a:off x="251545" y="1027120"/>
            <a:ext cx="8650178" cy="32618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005073"/>
              </a:buClr>
            </a:pPr>
            <a:r>
              <a:rPr kumimoji="1" lang="ja-JP" altLang="en-US" sz="2400" smtClean="0">
                <a:solidFill>
                  <a:schemeClr val="accent3"/>
                </a:solidFill>
              </a:rPr>
              <a:t>ループ検知機能の追加</a:t>
            </a:r>
            <a:r>
              <a:rPr kumimoji="1" altLang="ja-JP" sz="1600" smtClean="0">
                <a:solidFill>
                  <a:schemeClr val="accent3"/>
                </a:solidFill>
              </a:rPr>
              <a:t>(</a:t>
            </a:r>
            <a:r>
              <a:rPr kumimoji="1" lang="ja-JP" altLang="en-US" smtClean="0">
                <a:solidFill>
                  <a:schemeClr val="accent3"/>
                </a:solidFill>
              </a:rPr>
              <a:t>ループを検知し、検知後ポートをダウン</a:t>
            </a:r>
            <a:r>
              <a:rPr kumimoji="1" altLang="ja-JP" smtClean="0">
                <a:solidFill>
                  <a:schemeClr val="accent3"/>
                </a:solidFill>
              </a:rPr>
              <a:t>)</a:t>
            </a:r>
            <a:endParaRPr kumimoji="1" lang="ja-JP" altLang="en-US">
              <a:solidFill>
                <a:schemeClr val="accent3"/>
              </a:solidFill>
            </a:endParaRPr>
          </a:p>
        </p:txBody>
      </p:sp>
      <p:sp>
        <p:nvSpPr>
          <p:cNvPr id="30" name="テキスト ボックス 29"/>
          <p:cNvSpPr txBox="1"/>
          <p:nvPr/>
        </p:nvSpPr>
        <p:spPr>
          <a:xfrm>
            <a:off x="552002" y="1701824"/>
            <a:ext cx="1137477" cy="369332"/>
          </a:xfrm>
          <a:prstGeom prst="rect">
            <a:avLst/>
          </a:prstGeom>
          <a:noFill/>
        </p:spPr>
        <p:txBody>
          <a:bodyPr wrap="square" rtlCol="0">
            <a:spAutoFit/>
          </a:bodyPr>
          <a:lstStyle/>
          <a:p>
            <a:r>
              <a:rPr kumimoji="1" lang="ja-JP" altLang="en-US" dirty="0" smtClean="0">
                <a:solidFill>
                  <a:schemeClr val="accent3"/>
                </a:solidFill>
                <a:latin typeface="Arial" panose="020B0604020202020204"/>
              </a:rPr>
              <a:t>例えば</a:t>
            </a:r>
            <a:r>
              <a:rPr kumimoji="1" lang="mr-IN" altLang="ja-JP" dirty="0" smtClean="0">
                <a:solidFill>
                  <a:schemeClr val="accent3"/>
                </a:solidFill>
                <a:latin typeface="Arial" panose="020B0604020202020204"/>
              </a:rPr>
              <a:t>…</a:t>
            </a:r>
            <a:endParaRPr kumimoji="1" lang="en-US" altLang="ja-JP" dirty="0" smtClean="0">
              <a:solidFill>
                <a:schemeClr val="accent3"/>
              </a:solidFill>
              <a:latin typeface="Arial" panose="020B0604020202020204"/>
            </a:endParaRPr>
          </a:p>
        </p:txBody>
      </p:sp>
      <p:pic>
        <p:nvPicPr>
          <p:cNvPr id="32" name="図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0414" y="2236752"/>
            <a:ext cx="1581856" cy="415698"/>
          </a:xfrm>
          <a:prstGeom prst="rect">
            <a:avLst/>
          </a:prstGeom>
        </p:spPr>
      </p:pic>
      <p:sp>
        <p:nvSpPr>
          <p:cNvPr id="33" name="円弧 32"/>
          <p:cNvSpPr/>
          <p:nvPr/>
        </p:nvSpPr>
        <p:spPr>
          <a:xfrm>
            <a:off x="2187617" y="2341949"/>
            <a:ext cx="509985" cy="771263"/>
          </a:xfrm>
          <a:prstGeom prst="arc">
            <a:avLst>
              <a:gd name="adj1" fmla="val 19189373"/>
              <a:gd name="adj2" fmla="val 1296511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grpSp>
        <p:nvGrpSpPr>
          <p:cNvPr id="17" name="図形グループ 16"/>
          <p:cNvGrpSpPr/>
          <p:nvPr/>
        </p:nvGrpSpPr>
        <p:grpSpPr>
          <a:xfrm>
            <a:off x="2662852" y="2769949"/>
            <a:ext cx="1040141" cy="395011"/>
            <a:chOff x="2646764" y="3014189"/>
            <a:chExt cx="1040141" cy="395011"/>
          </a:xfrm>
        </p:grpSpPr>
        <p:sp>
          <p:nvSpPr>
            <p:cNvPr id="9" name="爆発 1 8"/>
            <p:cNvSpPr/>
            <p:nvPr/>
          </p:nvSpPr>
          <p:spPr>
            <a:xfrm>
              <a:off x="2646764" y="3014189"/>
              <a:ext cx="1040141" cy="395011"/>
            </a:xfrm>
            <a:prstGeom prst="irregularSeal1">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smtClean="0">
                <a:solidFill>
                  <a:schemeClr val="accent3"/>
                </a:solidFill>
              </a:endParaRPr>
            </a:p>
          </p:txBody>
        </p:sp>
        <p:sp>
          <p:nvSpPr>
            <p:cNvPr id="34" name="テキスト ボックス 33"/>
            <p:cNvSpPr txBox="1"/>
            <p:nvPr/>
          </p:nvSpPr>
          <p:spPr>
            <a:xfrm>
              <a:off x="2783768" y="3096036"/>
              <a:ext cx="785793" cy="215444"/>
            </a:xfrm>
            <a:prstGeom prst="rect">
              <a:avLst/>
            </a:prstGeom>
            <a:noFill/>
          </p:spPr>
          <p:txBody>
            <a:bodyPr wrap="none" rtlCol="0">
              <a:spAutoFit/>
            </a:bodyPr>
            <a:lstStyle/>
            <a:p>
              <a:pPr algn="ctr"/>
              <a:r>
                <a:rPr kumimoji="1" lang="ja-JP" altLang="en-US" sz="800" b="1" dirty="0" smtClean="0">
                  <a:solidFill>
                    <a:schemeClr val="accent3"/>
                  </a:solidFill>
                  <a:latin typeface="ＭＳ Ｐゴシック" charset="-128"/>
                  <a:ea typeface="ＭＳ Ｐゴシック" charset="-128"/>
                  <a:cs typeface="Meiryo UI" panose="020B0604030504040204" pitchFamily="50" charset="-128"/>
                </a:rPr>
                <a:t>ループ検知！</a:t>
              </a:r>
              <a:endParaRPr kumimoji="1" lang="en-US" altLang="ja-JP" sz="800" b="1" dirty="0" smtClean="0">
                <a:solidFill>
                  <a:schemeClr val="accent3"/>
                </a:solidFill>
                <a:latin typeface="ＭＳ Ｐゴシック" charset="-128"/>
                <a:ea typeface="ＭＳ Ｐゴシック" charset="-128"/>
                <a:cs typeface="Meiryo UI" panose="020B0604030504040204" pitchFamily="50" charset="-128"/>
              </a:endParaRPr>
            </a:p>
          </p:txBody>
        </p:sp>
      </p:grpSp>
      <p:sp>
        <p:nvSpPr>
          <p:cNvPr id="35" name="円弧 34"/>
          <p:cNvSpPr/>
          <p:nvPr/>
        </p:nvSpPr>
        <p:spPr>
          <a:xfrm>
            <a:off x="2344902" y="2180021"/>
            <a:ext cx="203533" cy="871462"/>
          </a:xfrm>
          <a:prstGeom prst="arc">
            <a:avLst>
              <a:gd name="adj1" fmla="val 815534"/>
              <a:gd name="adj2" fmla="val 10134579"/>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sp>
        <p:nvSpPr>
          <p:cNvPr id="37" name="テキスト ボックス 36"/>
          <p:cNvSpPr txBox="1"/>
          <p:nvPr/>
        </p:nvSpPr>
        <p:spPr>
          <a:xfrm>
            <a:off x="5778965" y="1432126"/>
            <a:ext cx="3394457" cy="369332"/>
          </a:xfrm>
          <a:prstGeom prst="rect">
            <a:avLst/>
          </a:prstGeom>
          <a:noFill/>
        </p:spPr>
        <p:txBody>
          <a:bodyPr wrap="square" rtlCol="0">
            <a:spAutoFit/>
          </a:bodyPr>
          <a:lstStyle/>
          <a:p>
            <a:r>
              <a:rPr kumimoji="1" lang="en-US" altLang="ja-JP" sz="900" dirty="0" smtClean="0">
                <a:solidFill>
                  <a:schemeClr val="accent3"/>
                </a:solidFill>
                <a:latin typeface="Arial" panose="020B0604020202020204"/>
              </a:rPr>
              <a:t>※</a:t>
            </a:r>
            <a:r>
              <a:rPr kumimoji="1" lang="ja-JP" altLang="en-US" sz="900" dirty="0" smtClean="0">
                <a:solidFill>
                  <a:schemeClr val="accent3"/>
                </a:solidFill>
                <a:latin typeface="Arial" panose="020B0604020202020204"/>
              </a:rPr>
              <a:t>ループ検知機能の利用には設定が必要</a:t>
            </a:r>
            <a:endParaRPr kumimoji="1" lang="en-US" altLang="ja-JP" sz="900" dirty="0">
              <a:solidFill>
                <a:schemeClr val="accent3"/>
              </a:solidFill>
              <a:latin typeface="Arial" panose="020B0604020202020204"/>
            </a:endParaRPr>
          </a:p>
          <a:p>
            <a:r>
              <a:rPr kumimoji="1" lang="en-US" altLang="ja-JP" sz="900" dirty="0" smtClean="0">
                <a:solidFill>
                  <a:schemeClr val="accent3"/>
                </a:solidFill>
                <a:latin typeface="Arial" panose="020B0604020202020204"/>
              </a:rPr>
              <a:t>※STP(Spanning Tree Protocol)</a:t>
            </a:r>
            <a:r>
              <a:rPr kumimoji="1" lang="ja-JP" altLang="en-US" sz="900" dirty="0" smtClean="0">
                <a:solidFill>
                  <a:schemeClr val="accent3"/>
                </a:solidFill>
                <a:latin typeface="Arial" panose="020B0604020202020204"/>
              </a:rPr>
              <a:t>によるループ検知とは異なります</a:t>
            </a:r>
            <a:endParaRPr kumimoji="1" lang="en-US" altLang="ja-JP" sz="900" dirty="0" smtClean="0">
              <a:solidFill>
                <a:schemeClr val="accent3"/>
              </a:solidFill>
              <a:latin typeface="Arial" panose="020B0604020202020204"/>
            </a:endParaRPr>
          </a:p>
        </p:txBody>
      </p:sp>
      <p:sp>
        <p:nvSpPr>
          <p:cNvPr id="7" name="テキスト ボックス 6"/>
          <p:cNvSpPr txBox="1"/>
          <p:nvPr/>
        </p:nvSpPr>
        <p:spPr>
          <a:xfrm>
            <a:off x="1588145" y="1935288"/>
            <a:ext cx="1826393" cy="369332"/>
          </a:xfrm>
          <a:prstGeom prst="rect">
            <a:avLst/>
          </a:prstGeom>
          <a:noFill/>
        </p:spPr>
        <p:txBody>
          <a:bodyPr wrap="square" rtlCol="0">
            <a:spAutoFit/>
          </a:bodyPr>
          <a:lstStyle/>
          <a:p>
            <a:pPr algn="ctr"/>
            <a:r>
              <a:rPr kumimoji="1" lang="ja-JP" altLang="en-US" dirty="0" smtClean="0">
                <a:solidFill>
                  <a:schemeClr val="accent3"/>
                </a:solidFill>
                <a:latin typeface="Arial" panose="020B0604020202020204"/>
              </a:rPr>
              <a:t>筐体でのループ</a:t>
            </a:r>
          </a:p>
        </p:txBody>
      </p:sp>
      <p:grpSp>
        <p:nvGrpSpPr>
          <p:cNvPr id="18" name="図形グループ 17"/>
          <p:cNvGrpSpPr/>
          <p:nvPr/>
        </p:nvGrpSpPr>
        <p:grpSpPr>
          <a:xfrm>
            <a:off x="873366" y="3264096"/>
            <a:ext cx="3166332" cy="1679200"/>
            <a:chOff x="873366" y="3264096"/>
            <a:chExt cx="3166332" cy="1679200"/>
          </a:xfrm>
        </p:grpSpPr>
        <p:pic>
          <p:nvPicPr>
            <p:cNvPr id="14" name="図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479" y="3550994"/>
              <a:ext cx="1581856" cy="415698"/>
            </a:xfrm>
            <a:prstGeom prst="rect">
              <a:avLst/>
            </a:prstGeom>
          </p:spPr>
        </p:pic>
        <p:sp>
          <p:nvSpPr>
            <p:cNvPr id="19" name="円弧 18"/>
            <p:cNvSpPr/>
            <p:nvPr/>
          </p:nvSpPr>
          <p:spPr>
            <a:xfrm>
              <a:off x="2350258" y="4352843"/>
              <a:ext cx="109236" cy="419662"/>
            </a:xfrm>
            <a:prstGeom prst="arc">
              <a:avLst>
                <a:gd name="adj1" fmla="val 815534"/>
                <a:gd name="adj2" fmla="val 10134579"/>
              </a:avLst>
            </a:prstGeom>
            <a:ln>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cxnSp>
          <p:nvCxnSpPr>
            <p:cNvPr id="41" name="直線コネクタ 40"/>
            <p:cNvCxnSpPr/>
            <p:nvPr/>
          </p:nvCxnSpPr>
          <p:spPr>
            <a:xfrm>
              <a:off x="2383688" y="3897137"/>
              <a:ext cx="0" cy="424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円弧 41"/>
            <p:cNvSpPr/>
            <p:nvPr/>
          </p:nvSpPr>
          <p:spPr>
            <a:xfrm>
              <a:off x="2149883" y="4507938"/>
              <a:ext cx="509985" cy="435358"/>
            </a:xfrm>
            <a:prstGeom prst="arc">
              <a:avLst>
                <a:gd name="adj1" fmla="val 19189373"/>
                <a:gd name="adj2" fmla="val 1296511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pic>
          <p:nvPicPr>
            <p:cNvPr id="15" name="Picture 3" descr="C:\Users\kazuwada\Documents\File\OtherFiles\PPT_Materials\Kubrick_Product_Color\Device_100base_T_hub_3141_default_256.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8576" y="4017972"/>
              <a:ext cx="857905" cy="8162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43" name="テキスト ボックス 42"/>
            <p:cNvSpPr txBox="1"/>
            <p:nvPr/>
          </p:nvSpPr>
          <p:spPr>
            <a:xfrm>
              <a:off x="1105090" y="3264096"/>
              <a:ext cx="2934608" cy="369332"/>
            </a:xfrm>
            <a:prstGeom prst="rect">
              <a:avLst/>
            </a:prstGeom>
            <a:noFill/>
          </p:spPr>
          <p:txBody>
            <a:bodyPr wrap="square" rtlCol="0">
              <a:spAutoFit/>
            </a:bodyPr>
            <a:lstStyle/>
            <a:p>
              <a:pPr algn="ctr"/>
              <a:r>
                <a:rPr kumimoji="1" lang="ja-JP" altLang="en-US" dirty="0" smtClean="0">
                  <a:solidFill>
                    <a:schemeClr val="accent3"/>
                  </a:solidFill>
                  <a:latin typeface="Arial" panose="020B0604020202020204"/>
                </a:rPr>
                <a:t>配下のスイッチでループ</a:t>
              </a:r>
            </a:p>
          </p:txBody>
        </p:sp>
        <p:grpSp>
          <p:nvGrpSpPr>
            <p:cNvPr id="45" name="図形グループ 44"/>
            <p:cNvGrpSpPr/>
            <p:nvPr/>
          </p:nvGrpSpPr>
          <p:grpSpPr>
            <a:xfrm>
              <a:off x="2795008" y="4534479"/>
              <a:ext cx="1040141" cy="395011"/>
              <a:chOff x="2646764" y="3014189"/>
              <a:chExt cx="1040141" cy="395011"/>
            </a:xfrm>
          </p:grpSpPr>
          <p:sp>
            <p:nvSpPr>
              <p:cNvPr id="46" name="爆発 1 45"/>
              <p:cNvSpPr/>
              <p:nvPr/>
            </p:nvSpPr>
            <p:spPr>
              <a:xfrm>
                <a:off x="2646764" y="3014189"/>
                <a:ext cx="1040141" cy="395011"/>
              </a:xfrm>
              <a:prstGeom prst="irregularSeal1">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smtClean="0">
                  <a:solidFill>
                    <a:schemeClr val="accent3"/>
                  </a:solidFill>
                </a:endParaRPr>
              </a:p>
            </p:txBody>
          </p:sp>
          <p:sp>
            <p:nvSpPr>
              <p:cNvPr id="47" name="テキスト ボックス 46"/>
              <p:cNvSpPr txBox="1"/>
              <p:nvPr/>
            </p:nvSpPr>
            <p:spPr>
              <a:xfrm>
                <a:off x="2783768" y="3096036"/>
                <a:ext cx="785793" cy="215444"/>
              </a:xfrm>
              <a:prstGeom prst="rect">
                <a:avLst/>
              </a:prstGeom>
              <a:noFill/>
            </p:spPr>
            <p:txBody>
              <a:bodyPr wrap="none" rtlCol="0">
                <a:spAutoFit/>
              </a:bodyPr>
              <a:lstStyle/>
              <a:p>
                <a:pPr algn="ctr"/>
                <a:r>
                  <a:rPr kumimoji="1" lang="ja-JP" altLang="en-US" sz="800" b="1" dirty="0" smtClean="0">
                    <a:solidFill>
                      <a:schemeClr val="accent3"/>
                    </a:solidFill>
                    <a:latin typeface="ＭＳ Ｐゴシック" charset="-128"/>
                    <a:ea typeface="ＭＳ Ｐゴシック" charset="-128"/>
                    <a:cs typeface="Meiryo UI" panose="020B0604030504040204" pitchFamily="50" charset="-128"/>
                  </a:rPr>
                  <a:t>ループ検知！</a:t>
                </a:r>
                <a:endParaRPr kumimoji="1" lang="en-US" altLang="ja-JP" sz="800" b="1" dirty="0" smtClean="0">
                  <a:solidFill>
                    <a:schemeClr val="accent3"/>
                  </a:solidFill>
                  <a:latin typeface="ＭＳ Ｐゴシック" charset="-128"/>
                  <a:ea typeface="ＭＳ Ｐゴシック" charset="-128"/>
                  <a:cs typeface="Meiryo UI" panose="020B0604030504040204" pitchFamily="50" charset="-128"/>
                </a:endParaRPr>
              </a:p>
            </p:txBody>
          </p:sp>
        </p:grpSp>
        <p:sp>
          <p:nvSpPr>
            <p:cNvPr id="22" name="角丸四角形吹き出し 21"/>
            <p:cNvSpPr/>
            <p:nvPr/>
          </p:nvSpPr>
          <p:spPr>
            <a:xfrm>
              <a:off x="873366" y="4269112"/>
              <a:ext cx="923930" cy="238825"/>
            </a:xfrm>
            <a:prstGeom prst="wedgeRoundRectCallout">
              <a:avLst>
                <a:gd name="adj1" fmla="val 70417"/>
                <a:gd name="adj2" fmla="val 40565"/>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solidFill>
                    <a:schemeClr val="accent3"/>
                  </a:solidFill>
                </a:rPr>
                <a:t>スイッチングハブ</a:t>
              </a:r>
            </a:p>
          </p:txBody>
        </p:sp>
      </p:grpSp>
      <p:grpSp>
        <p:nvGrpSpPr>
          <p:cNvPr id="27" name="図形グループ 26"/>
          <p:cNvGrpSpPr/>
          <p:nvPr/>
        </p:nvGrpSpPr>
        <p:grpSpPr>
          <a:xfrm>
            <a:off x="4004479" y="3336390"/>
            <a:ext cx="3981956" cy="1766308"/>
            <a:chOff x="4004479" y="3336390"/>
            <a:chExt cx="3981956" cy="1766308"/>
          </a:xfrm>
        </p:grpSpPr>
        <p:sp>
          <p:nvSpPr>
            <p:cNvPr id="20" name="円弧 19"/>
            <p:cNvSpPr/>
            <p:nvPr/>
          </p:nvSpPr>
          <p:spPr>
            <a:xfrm>
              <a:off x="5460532" y="4237886"/>
              <a:ext cx="1220804" cy="864812"/>
            </a:xfrm>
            <a:prstGeom prst="arc">
              <a:avLst>
                <a:gd name="adj1" fmla="val 64060"/>
                <a:gd name="adj2" fmla="val 1065975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cxnSp>
          <p:nvCxnSpPr>
            <p:cNvPr id="23" name="直線コネクタ 22"/>
            <p:cNvCxnSpPr/>
            <p:nvPr/>
          </p:nvCxnSpPr>
          <p:spPr>
            <a:xfrm flipH="1">
              <a:off x="5493668" y="4023432"/>
              <a:ext cx="399611" cy="492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216279" y="4032802"/>
              <a:ext cx="459813" cy="4828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3" descr="C:\Users\kazuwada\Documents\File\OtherFiles\PPT_Materials\Kubrick_Product_Color\Device_100base_T_hub_3141_default_256.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64716" y="4253649"/>
              <a:ext cx="857905" cy="8162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3" descr="C:\Users\kazuwada\Documents\File\OtherFiles\PPT_Materials\Kubrick_Product_Color\Device_100base_T_hub_3141_default_256.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94172" y="4240890"/>
              <a:ext cx="857905" cy="8162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円弧 27"/>
            <p:cNvSpPr/>
            <p:nvPr/>
          </p:nvSpPr>
          <p:spPr>
            <a:xfrm>
              <a:off x="5741570" y="4047022"/>
              <a:ext cx="638088" cy="989311"/>
            </a:xfrm>
            <a:prstGeom prst="arc">
              <a:avLst>
                <a:gd name="adj1" fmla="val 17938453"/>
                <a:gd name="adj2" fmla="val 14484429"/>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pic>
          <p:nvPicPr>
            <p:cNvPr id="29" name="図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2976" y="3649702"/>
              <a:ext cx="1581856" cy="415698"/>
            </a:xfrm>
            <a:prstGeom prst="rect">
              <a:avLst/>
            </a:prstGeom>
          </p:spPr>
        </p:pic>
        <p:sp>
          <p:nvSpPr>
            <p:cNvPr id="44" name="テキスト ボックス 43"/>
            <p:cNvSpPr txBox="1"/>
            <p:nvPr/>
          </p:nvSpPr>
          <p:spPr>
            <a:xfrm>
              <a:off x="4590163" y="3336390"/>
              <a:ext cx="2893257" cy="369332"/>
            </a:xfrm>
            <a:prstGeom prst="rect">
              <a:avLst/>
            </a:prstGeom>
            <a:noFill/>
          </p:spPr>
          <p:txBody>
            <a:bodyPr wrap="square" rtlCol="0">
              <a:spAutoFit/>
            </a:bodyPr>
            <a:lstStyle/>
            <a:p>
              <a:pPr algn="ctr"/>
              <a:r>
                <a:rPr kumimoji="1" lang="ja-JP" altLang="en-US" dirty="0" smtClean="0">
                  <a:solidFill>
                    <a:schemeClr val="accent3"/>
                  </a:solidFill>
                  <a:latin typeface="Arial" panose="020B0604020202020204"/>
                </a:rPr>
                <a:t>複数スイッチ間でループ</a:t>
              </a:r>
            </a:p>
          </p:txBody>
        </p:sp>
        <p:grpSp>
          <p:nvGrpSpPr>
            <p:cNvPr id="48" name="図形グループ 47"/>
            <p:cNvGrpSpPr/>
            <p:nvPr/>
          </p:nvGrpSpPr>
          <p:grpSpPr>
            <a:xfrm>
              <a:off x="6946294" y="4396404"/>
              <a:ext cx="1040141" cy="395011"/>
              <a:chOff x="2646764" y="3014189"/>
              <a:chExt cx="1040141" cy="395011"/>
            </a:xfrm>
          </p:grpSpPr>
          <p:sp>
            <p:nvSpPr>
              <p:cNvPr id="49" name="爆発 1 48"/>
              <p:cNvSpPr/>
              <p:nvPr/>
            </p:nvSpPr>
            <p:spPr>
              <a:xfrm>
                <a:off x="2646764" y="3014189"/>
                <a:ext cx="1040141" cy="395011"/>
              </a:xfrm>
              <a:prstGeom prst="irregularSeal1">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smtClean="0">
                  <a:solidFill>
                    <a:schemeClr val="accent3"/>
                  </a:solidFill>
                </a:endParaRPr>
              </a:p>
            </p:txBody>
          </p:sp>
          <p:sp>
            <p:nvSpPr>
              <p:cNvPr id="50" name="テキスト ボックス 49"/>
              <p:cNvSpPr txBox="1"/>
              <p:nvPr/>
            </p:nvSpPr>
            <p:spPr>
              <a:xfrm>
                <a:off x="2783768" y="3096036"/>
                <a:ext cx="785793" cy="215444"/>
              </a:xfrm>
              <a:prstGeom prst="rect">
                <a:avLst/>
              </a:prstGeom>
              <a:noFill/>
            </p:spPr>
            <p:txBody>
              <a:bodyPr wrap="none" rtlCol="0">
                <a:spAutoFit/>
              </a:bodyPr>
              <a:lstStyle/>
              <a:p>
                <a:pPr algn="ctr"/>
                <a:r>
                  <a:rPr kumimoji="1" lang="ja-JP" altLang="en-US" sz="800" b="1" dirty="0" smtClean="0">
                    <a:solidFill>
                      <a:schemeClr val="accent3"/>
                    </a:solidFill>
                    <a:latin typeface="ＭＳ Ｐゴシック" charset="-128"/>
                    <a:ea typeface="ＭＳ Ｐゴシック" charset="-128"/>
                    <a:cs typeface="Meiryo UI" panose="020B0604030504040204" pitchFamily="50" charset="-128"/>
                  </a:rPr>
                  <a:t>ループ検知！</a:t>
                </a:r>
                <a:endParaRPr kumimoji="1" lang="en-US" altLang="ja-JP" sz="800" b="1" dirty="0" smtClean="0">
                  <a:solidFill>
                    <a:schemeClr val="accent3"/>
                  </a:solidFill>
                  <a:latin typeface="ＭＳ Ｐゴシック" charset="-128"/>
                  <a:ea typeface="ＭＳ Ｐゴシック" charset="-128"/>
                  <a:cs typeface="Meiryo UI" panose="020B0604030504040204" pitchFamily="50" charset="-128"/>
                </a:endParaRPr>
              </a:p>
            </p:txBody>
          </p:sp>
        </p:grpSp>
        <p:sp>
          <p:nvSpPr>
            <p:cNvPr id="51" name="角丸四角形吹き出し 50"/>
            <p:cNvSpPr/>
            <p:nvPr/>
          </p:nvSpPr>
          <p:spPr>
            <a:xfrm>
              <a:off x="4004479" y="4327892"/>
              <a:ext cx="923930" cy="238825"/>
            </a:xfrm>
            <a:prstGeom prst="wedgeRoundRectCallout">
              <a:avLst>
                <a:gd name="adj1" fmla="val 70417"/>
                <a:gd name="adj2" fmla="val 40565"/>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solidFill>
                    <a:schemeClr val="accent3"/>
                  </a:solidFill>
                </a:rPr>
                <a:t>スイッチングハブ</a:t>
              </a:r>
            </a:p>
          </p:txBody>
        </p:sp>
      </p:grpSp>
      <p:grpSp>
        <p:nvGrpSpPr>
          <p:cNvPr id="12" name="図形グループ 11"/>
          <p:cNvGrpSpPr/>
          <p:nvPr/>
        </p:nvGrpSpPr>
        <p:grpSpPr>
          <a:xfrm>
            <a:off x="4599877" y="1878456"/>
            <a:ext cx="2971315" cy="1589531"/>
            <a:chOff x="4599877" y="1878456"/>
            <a:chExt cx="2971315" cy="1589531"/>
          </a:xfrm>
        </p:grpSpPr>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262" y="2184766"/>
              <a:ext cx="1581856" cy="415698"/>
            </a:xfrm>
            <a:prstGeom prst="rect">
              <a:avLst/>
            </a:prstGeom>
          </p:spPr>
        </p:pic>
        <p:cxnSp>
          <p:nvCxnSpPr>
            <p:cNvPr id="10" name="直線コネクタ 9"/>
            <p:cNvCxnSpPr/>
            <p:nvPr/>
          </p:nvCxnSpPr>
          <p:spPr>
            <a:xfrm>
              <a:off x="5881976" y="2520801"/>
              <a:ext cx="0" cy="424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204976" y="2530171"/>
              <a:ext cx="0" cy="424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円弧 12"/>
            <p:cNvSpPr/>
            <p:nvPr/>
          </p:nvSpPr>
          <p:spPr>
            <a:xfrm>
              <a:off x="5929248" y="2045737"/>
              <a:ext cx="203533" cy="871462"/>
            </a:xfrm>
            <a:prstGeom prst="arc">
              <a:avLst>
                <a:gd name="adj1" fmla="val 815534"/>
                <a:gd name="adj2" fmla="val 10134579"/>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solidFill>
              </a:endParaRPr>
            </a:p>
          </p:txBody>
        </p:sp>
        <p:sp>
          <p:nvSpPr>
            <p:cNvPr id="38" name="テキスト ボックス 37"/>
            <p:cNvSpPr txBox="1"/>
            <p:nvPr/>
          </p:nvSpPr>
          <p:spPr>
            <a:xfrm>
              <a:off x="4767320" y="1878456"/>
              <a:ext cx="2803872" cy="369332"/>
            </a:xfrm>
            <a:prstGeom prst="rect">
              <a:avLst/>
            </a:prstGeom>
            <a:noFill/>
          </p:spPr>
          <p:txBody>
            <a:bodyPr wrap="square" rtlCol="0">
              <a:spAutoFit/>
            </a:bodyPr>
            <a:lstStyle/>
            <a:p>
              <a:pPr algn="ctr"/>
              <a:r>
                <a:rPr kumimoji="1" lang="ja-JP" altLang="en-US" dirty="0" smtClean="0">
                  <a:solidFill>
                    <a:schemeClr val="accent3"/>
                  </a:solidFill>
                  <a:latin typeface="Arial" panose="020B0604020202020204"/>
                </a:rPr>
                <a:t>配下のスイッチとのループ</a:t>
              </a:r>
            </a:p>
          </p:txBody>
        </p:sp>
        <p:pic>
          <p:nvPicPr>
            <p:cNvPr id="8" name="Picture 3" descr="C:\Users\kazuwada\Documents\File\OtherFiles\PPT_Materials\Kubrick_Product_Color\Device_100base_T_hub_3141_default_256.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7359" y="2651744"/>
              <a:ext cx="857905" cy="816243"/>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図形グループ 15"/>
            <p:cNvGrpSpPr/>
            <p:nvPr/>
          </p:nvGrpSpPr>
          <p:grpSpPr>
            <a:xfrm>
              <a:off x="6461948" y="2760567"/>
              <a:ext cx="1040141" cy="395011"/>
              <a:chOff x="5554996" y="2953095"/>
              <a:chExt cx="1040141" cy="395011"/>
            </a:xfrm>
          </p:grpSpPr>
          <p:sp>
            <p:nvSpPr>
              <p:cNvPr id="39" name="爆発 1 38"/>
              <p:cNvSpPr/>
              <p:nvPr/>
            </p:nvSpPr>
            <p:spPr>
              <a:xfrm>
                <a:off x="5554996" y="2953095"/>
                <a:ext cx="1040141" cy="395011"/>
              </a:xfrm>
              <a:prstGeom prst="irregularSeal1">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smtClean="0">
                  <a:solidFill>
                    <a:schemeClr val="accent3"/>
                  </a:solidFill>
                </a:endParaRPr>
              </a:p>
            </p:txBody>
          </p:sp>
          <p:sp>
            <p:nvSpPr>
              <p:cNvPr id="40" name="テキスト ボックス 39"/>
              <p:cNvSpPr txBox="1"/>
              <p:nvPr/>
            </p:nvSpPr>
            <p:spPr>
              <a:xfrm>
                <a:off x="5692000" y="3034942"/>
                <a:ext cx="785793" cy="215444"/>
              </a:xfrm>
              <a:prstGeom prst="rect">
                <a:avLst/>
              </a:prstGeom>
              <a:noFill/>
            </p:spPr>
            <p:txBody>
              <a:bodyPr wrap="none" rtlCol="0">
                <a:spAutoFit/>
              </a:bodyPr>
              <a:lstStyle/>
              <a:p>
                <a:pPr algn="ctr"/>
                <a:r>
                  <a:rPr kumimoji="1" lang="ja-JP" altLang="en-US" sz="800" b="1" dirty="0" smtClean="0">
                    <a:solidFill>
                      <a:schemeClr val="accent3"/>
                    </a:solidFill>
                    <a:latin typeface="ＭＳ Ｐゴシック" charset="-128"/>
                    <a:ea typeface="ＭＳ Ｐゴシック" charset="-128"/>
                    <a:cs typeface="Meiryo UI" panose="020B0604030504040204" pitchFamily="50" charset="-128"/>
                  </a:rPr>
                  <a:t>ループ検知！</a:t>
                </a:r>
                <a:endParaRPr kumimoji="1" lang="en-US" altLang="ja-JP" sz="800" b="1" dirty="0" smtClean="0">
                  <a:solidFill>
                    <a:schemeClr val="accent3"/>
                  </a:solidFill>
                  <a:latin typeface="ＭＳ Ｐゴシック" charset="-128"/>
                  <a:ea typeface="ＭＳ Ｐゴシック" charset="-128"/>
                  <a:cs typeface="Meiryo UI" panose="020B0604030504040204" pitchFamily="50" charset="-128"/>
                </a:endParaRPr>
              </a:p>
            </p:txBody>
          </p:sp>
        </p:grpSp>
        <p:sp>
          <p:nvSpPr>
            <p:cNvPr id="52" name="角丸四角形吹き出し 51"/>
            <p:cNvSpPr/>
            <p:nvPr/>
          </p:nvSpPr>
          <p:spPr>
            <a:xfrm>
              <a:off x="4599877" y="2699830"/>
              <a:ext cx="923930" cy="238825"/>
            </a:xfrm>
            <a:prstGeom prst="wedgeRoundRectCallout">
              <a:avLst>
                <a:gd name="adj1" fmla="val 70417"/>
                <a:gd name="adj2" fmla="val 40565"/>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solidFill>
                    <a:schemeClr val="accent3"/>
                  </a:solidFill>
                </a:rPr>
                <a:t>スイッチングハブ</a:t>
              </a:r>
            </a:p>
          </p:txBody>
        </p:sp>
      </p:grpSp>
    </p:spTree>
    <p:extLst>
      <p:ext uri="{BB962C8B-B14F-4D97-AF65-F5344CB8AC3E}">
        <p14:creationId xmlns:p14="http://schemas.microsoft.com/office/powerpoint/2010/main" val="8986143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smtClean="0"/>
              <a:t>せっかくのスイッチ提案、ぜひ</a:t>
            </a:r>
            <a:r>
              <a:rPr kumimoji="1" lang="ja-JP" altLang="en-US" sz="2400" dirty="0" smtClean="0"/>
              <a:t>アップ</a:t>
            </a:r>
            <a:r>
              <a:rPr kumimoji="1" lang="en-US" altLang="ja-JP" sz="2400" dirty="0" smtClean="0"/>
              <a:t> </a:t>
            </a:r>
            <a:r>
              <a:rPr kumimoji="1" lang="ja-JP" altLang="en-US" sz="2400" dirty="0" smtClean="0"/>
              <a:t>セル</a:t>
            </a:r>
            <a:r>
              <a:rPr kumimoji="1" lang="ja-JP" altLang="en-US" sz="2400" dirty="0" smtClean="0"/>
              <a:t>を！</a:t>
            </a:r>
            <a:endParaRPr kumimoji="1" lang="ja-JP" altLang="en-US" sz="2400" dirty="0"/>
          </a:p>
        </p:txBody>
      </p:sp>
      <p:sp>
        <p:nvSpPr>
          <p:cNvPr id="3" name="角丸四角形 2"/>
          <p:cNvSpPr/>
          <p:nvPr/>
        </p:nvSpPr>
        <p:spPr>
          <a:xfrm>
            <a:off x="437766" y="4386736"/>
            <a:ext cx="6753398" cy="37472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dirty="0" smtClean="0">
                <a:solidFill>
                  <a:schemeClr val="accent3"/>
                </a:solidFill>
              </a:rPr>
              <a:t>L2</a:t>
            </a:r>
            <a:r>
              <a:rPr kumimoji="1" lang="ja-JP" altLang="en-US" dirty="0" smtClean="0">
                <a:solidFill>
                  <a:schemeClr val="accent3"/>
                </a:solidFill>
              </a:rPr>
              <a:t>アン</a:t>
            </a:r>
            <a:r>
              <a:rPr kumimoji="1" lang="en-US" altLang="ja-JP" dirty="0" smtClean="0">
                <a:solidFill>
                  <a:schemeClr val="accent3"/>
                </a:solidFill>
              </a:rPr>
              <a:t> </a:t>
            </a:r>
            <a:r>
              <a:rPr kumimoji="1" lang="ja-JP" altLang="en-US" dirty="0" smtClean="0">
                <a:solidFill>
                  <a:schemeClr val="accent3"/>
                </a:solidFill>
              </a:rPr>
              <a:t>マネージド</a:t>
            </a:r>
            <a:r>
              <a:rPr kumimoji="1" lang="ja-JP" altLang="en-US" dirty="0" smtClean="0">
                <a:solidFill>
                  <a:schemeClr val="accent3"/>
                </a:solidFill>
              </a:rPr>
              <a:t>：</a:t>
            </a:r>
            <a:r>
              <a:rPr kumimoji="1" lang="en-US" altLang="ja-JP" dirty="0" smtClean="0">
                <a:solidFill>
                  <a:schemeClr val="accent3"/>
                </a:solidFill>
              </a:rPr>
              <a:t>SG110</a:t>
            </a:r>
            <a:r>
              <a:rPr kumimoji="1" lang="ja-JP" altLang="en-US" dirty="0" smtClean="0">
                <a:solidFill>
                  <a:schemeClr val="accent3"/>
                </a:solidFill>
              </a:rPr>
              <a:t>シリーズ、もしくは他社の案件</a:t>
            </a:r>
          </a:p>
        </p:txBody>
      </p:sp>
      <p:sp>
        <p:nvSpPr>
          <p:cNvPr id="4" name="角丸四角形 3"/>
          <p:cNvSpPr/>
          <p:nvPr/>
        </p:nvSpPr>
        <p:spPr>
          <a:xfrm>
            <a:off x="437766" y="2757428"/>
            <a:ext cx="6753398" cy="37472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kumimoji="1" lang="en-US" altLang="ja-JP" dirty="0" smtClean="0">
                <a:solidFill>
                  <a:schemeClr val="accent3"/>
                </a:solidFill>
              </a:rPr>
              <a:t>L2</a:t>
            </a:r>
            <a:r>
              <a:rPr kumimoji="1" lang="ja-JP" altLang="en-US" dirty="0" smtClean="0">
                <a:solidFill>
                  <a:schemeClr val="accent3"/>
                </a:solidFill>
              </a:rPr>
              <a:t>スマート：</a:t>
            </a:r>
            <a:r>
              <a:rPr kumimoji="1" lang="en-US" altLang="ja-JP" dirty="0" smtClean="0">
                <a:solidFill>
                  <a:schemeClr val="accent3"/>
                </a:solidFill>
              </a:rPr>
              <a:t>SG200/250</a:t>
            </a:r>
            <a:r>
              <a:rPr kumimoji="1" lang="ja-JP" altLang="en-US" dirty="0" smtClean="0">
                <a:solidFill>
                  <a:schemeClr val="accent3"/>
                </a:solidFill>
              </a:rPr>
              <a:t>シリーズ、もしくは他社の案件</a:t>
            </a:r>
          </a:p>
        </p:txBody>
      </p:sp>
      <p:sp>
        <p:nvSpPr>
          <p:cNvPr id="5" name="角丸四角形 4"/>
          <p:cNvSpPr/>
          <p:nvPr/>
        </p:nvSpPr>
        <p:spPr>
          <a:xfrm>
            <a:off x="437766" y="998337"/>
            <a:ext cx="6753398" cy="3747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kumimoji="1" lang="en-US" altLang="ja-JP" dirty="0" smtClean="0">
                <a:solidFill>
                  <a:schemeClr val="accent3"/>
                </a:solidFill>
              </a:rPr>
              <a:t>L2</a:t>
            </a:r>
            <a:r>
              <a:rPr kumimoji="1" lang="ja-JP" altLang="en-US" dirty="0" smtClean="0">
                <a:solidFill>
                  <a:schemeClr val="accent3"/>
                </a:solidFill>
              </a:rPr>
              <a:t>マネージド：</a:t>
            </a:r>
            <a:r>
              <a:rPr kumimoji="1" lang="en-US" altLang="ja-JP" dirty="0" smtClean="0">
                <a:solidFill>
                  <a:schemeClr val="accent3"/>
                </a:solidFill>
              </a:rPr>
              <a:t>Catalyst 2960-L</a:t>
            </a:r>
            <a:r>
              <a:rPr kumimoji="1" lang="ja-JP" altLang="en-US" dirty="0" smtClean="0">
                <a:solidFill>
                  <a:schemeClr val="accent3"/>
                </a:solidFill>
              </a:rPr>
              <a:t>シリーズ、</a:t>
            </a:r>
            <a:r>
              <a:rPr kumimoji="1" lang="en-US" altLang="ja-JP" dirty="0" smtClean="0">
                <a:solidFill>
                  <a:schemeClr val="accent3"/>
                </a:solidFill>
              </a:rPr>
              <a:t>SG300/350</a:t>
            </a:r>
            <a:r>
              <a:rPr kumimoji="1" lang="ja-JP" altLang="en-US" dirty="0" smtClean="0">
                <a:solidFill>
                  <a:schemeClr val="accent3"/>
                </a:solidFill>
              </a:rPr>
              <a:t>シリーズ</a:t>
            </a:r>
          </a:p>
        </p:txBody>
      </p:sp>
      <p:sp>
        <p:nvSpPr>
          <p:cNvPr id="7" name="下矢印 6"/>
          <p:cNvSpPr/>
          <p:nvPr/>
        </p:nvSpPr>
        <p:spPr>
          <a:xfrm rot="10800000">
            <a:off x="680375" y="1741329"/>
            <a:ext cx="1120145" cy="698270"/>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solidFill>
                <a:schemeClr val="accent3"/>
              </a:solidFill>
            </a:endParaRPr>
          </a:p>
        </p:txBody>
      </p:sp>
      <p:sp>
        <p:nvSpPr>
          <p:cNvPr id="8" name="下矢印 7"/>
          <p:cNvSpPr/>
          <p:nvPr/>
        </p:nvSpPr>
        <p:spPr>
          <a:xfrm rot="10800000">
            <a:off x="680375" y="3485620"/>
            <a:ext cx="1120145" cy="698270"/>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solidFill>
                <a:schemeClr val="accent3"/>
              </a:solidFill>
            </a:endParaRPr>
          </a:p>
        </p:txBody>
      </p:sp>
      <p:sp>
        <p:nvSpPr>
          <p:cNvPr id="10" name="テキスト ボックス 9"/>
          <p:cNvSpPr txBox="1"/>
          <p:nvPr/>
        </p:nvSpPr>
        <p:spPr>
          <a:xfrm>
            <a:off x="1992015" y="3343948"/>
            <a:ext cx="7052232" cy="830997"/>
          </a:xfrm>
          <a:prstGeom prst="rect">
            <a:avLst/>
          </a:prstGeom>
          <a:noFill/>
        </p:spPr>
        <p:txBody>
          <a:bodyPr wrap="square" rtlCol="0">
            <a:spAutoFit/>
          </a:bodyPr>
          <a:lstStyle/>
          <a:p>
            <a:pPr marL="285750" indent="-285750">
              <a:buFont typeface="Arial" charset="0"/>
              <a:buChar char="•"/>
            </a:pPr>
            <a:r>
              <a:rPr kumimoji="1" lang="ja-JP" altLang="en-US" sz="1600" dirty="0" smtClean="0">
                <a:solidFill>
                  <a:schemeClr val="accent3"/>
                </a:solidFill>
              </a:rPr>
              <a:t>ポート</a:t>
            </a:r>
            <a:r>
              <a:rPr kumimoji="1" lang="ja-JP" altLang="en-US" sz="1600" dirty="0">
                <a:solidFill>
                  <a:schemeClr val="accent3"/>
                </a:solidFill>
              </a:rPr>
              <a:t>速度を</a:t>
            </a:r>
            <a:r>
              <a:rPr kumimoji="1" lang="ja-JP" altLang="en-US" sz="1600" dirty="0" smtClean="0">
                <a:solidFill>
                  <a:schemeClr val="accent3"/>
                </a:solidFill>
              </a:rPr>
              <a:t>固定</a:t>
            </a:r>
            <a:endParaRPr kumimoji="1" lang="en-US" altLang="ja-JP" sz="1600" dirty="0" smtClean="0">
              <a:solidFill>
                <a:schemeClr val="accent3"/>
              </a:solidFill>
            </a:endParaRPr>
          </a:p>
          <a:p>
            <a:pPr marL="285750" indent="-285750">
              <a:buFont typeface="Arial" charset="0"/>
              <a:buChar char="•"/>
            </a:pPr>
            <a:r>
              <a:rPr kumimoji="1" lang="ja-JP" altLang="en-US" sz="1600" dirty="0" smtClean="0">
                <a:solidFill>
                  <a:schemeClr val="accent3"/>
                </a:solidFill>
                <a:latin typeface="Arial" panose="020B0604020202020204"/>
              </a:rPr>
              <a:t>アクセスポイントのセキュリティを考慮した導入</a:t>
            </a:r>
            <a:endParaRPr kumimoji="1" lang="en-US" altLang="ja-JP" sz="1600" dirty="0" smtClean="0">
              <a:solidFill>
                <a:schemeClr val="accent3"/>
              </a:solidFill>
              <a:latin typeface="Arial" panose="020B0604020202020204"/>
            </a:endParaRPr>
          </a:p>
          <a:p>
            <a:pPr marL="285750" indent="-285750">
              <a:buFont typeface="Arial" charset="0"/>
              <a:buChar char="•"/>
            </a:pPr>
            <a:r>
              <a:rPr kumimoji="1" lang="ja-JP" altLang="en-US" sz="1600" dirty="0" smtClean="0">
                <a:solidFill>
                  <a:schemeClr val="accent3"/>
                </a:solidFill>
              </a:rPr>
              <a:t>運用管理の導入</a:t>
            </a:r>
            <a:endParaRPr kumimoji="1" lang="en-US" altLang="ja-JP" sz="1200" dirty="0">
              <a:solidFill>
                <a:schemeClr val="accent3"/>
              </a:solidFill>
            </a:endParaRPr>
          </a:p>
        </p:txBody>
      </p:sp>
      <p:sp>
        <p:nvSpPr>
          <p:cNvPr id="11" name="テキスト ボックス 10"/>
          <p:cNvSpPr txBox="1"/>
          <p:nvPr/>
        </p:nvSpPr>
        <p:spPr>
          <a:xfrm>
            <a:off x="1992015" y="1653580"/>
            <a:ext cx="6400800" cy="1000274"/>
          </a:xfrm>
          <a:prstGeom prst="rect">
            <a:avLst/>
          </a:prstGeom>
          <a:noFill/>
        </p:spPr>
        <p:txBody>
          <a:bodyPr wrap="square" rtlCol="0">
            <a:spAutoFit/>
          </a:bodyPr>
          <a:lstStyle/>
          <a:p>
            <a:pPr marL="285750" indent="-285750">
              <a:buFont typeface="Arial" charset="0"/>
              <a:buChar char="•"/>
            </a:pPr>
            <a:r>
              <a:rPr kumimoji="1" lang="ja-JP" altLang="en-US" sz="1600" dirty="0" smtClean="0">
                <a:solidFill>
                  <a:schemeClr val="accent3"/>
                </a:solidFill>
                <a:latin typeface="Arial" panose="020B0604020202020204"/>
              </a:rPr>
              <a:t>将来のアクセスポイント利用を見越した導入</a:t>
            </a:r>
            <a:endParaRPr kumimoji="1" lang="en-US" altLang="ja-JP" sz="1600" dirty="0" smtClean="0">
              <a:solidFill>
                <a:schemeClr val="accent3"/>
              </a:solidFill>
              <a:latin typeface="Arial" panose="020B0604020202020204"/>
            </a:endParaRPr>
          </a:p>
          <a:p>
            <a:pPr marL="285750" indent="-285750">
              <a:buFont typeface="Arial" charset="0"/>
              <a:buChar char="•"/>
            </a:pPr>
            <a:r>
              <a:rPr kumimoji="1" lang="ja-JP" altLang="en-US" sz="1600" dirty="0" smtClean="0">
                <a:solidFill>
                  <a:schemeClr val="accent3"/>
                </a:solidFill>
                <a:latin typeface="Arial" panose="020B0604020202020204"/>
              </a:rPr>
              <a:t>複数台への展開をより効率よく</a:t>
            </a:r>
            <a:endParaRPr kumimoji="1" lang="en-US" altLang="ja-JP" sz="1600" dirty="0" smtClean="0">
              <a:solidFill>
                <a:schemeClr val="accent3"/>
              </a:solidFill>
              <a:latin typeface="Arial" panose="020B0604020202020204"/>
            </a:endParaRPr>
          </a:p>
          <a:p>
            <a:pPr marL="285750" indent="-285750">
              <a:buFont typeface="Arial" charset="0"/>
              <a:buChar char="•"/>
            </a:pPr>
            <a:r>
              <a:rPr kumimoji="1" lang="ja-JP" altLang="en-US" sz="1600" dirty="0" smtClean="0">
                <a:solidFill>
                  <a:schemeClr val="accent3"/>
                </a:solidFill>
                <a:latin typeface="Arial" panose="020B0604020202020204"/>
              </a:rPr>
              <a:t>上位スイッチと同じ</a:t>
            </a:r>
            <a:r>
              <a:rPr kumimoji="1" lang="en-US" altLang="ja-JP" sz="1600" dirty="0" smtClean="0">
                <a:solidFill>
                  <a:schemeClr val="accent3"/>
                </a:solidFill>
                <a:latin typeface="Arial" panose="020B0604020202020204"/>
              </a:rPr>
              <a:t>OS</a:t>
            </a:r>
            <a:r>
              <a:rPr kumimoji="1" lang="ja-JP" altLang="en-US" sz="1600" dirty="0" smtClean="0">
                <a:solidFill>
                  <a:schemeClr val="accent3"/>
                </a:solidFill>
                <a:latin typeface="Arial" panose="020B0604020202020204"/>
              </a:rPr>
              <a:t>で動作する機器選定</a:t>
            </a:r>
            <a:r>
              <a:rPr kumimoji="1" lang="en-US" altLang="ja-JP" sz="1400" dirty="0" smtClean="0">
                <a:solidFill>
                  <a:schemeClr val="accent3"/>
                </a:solidFill>
                <a:latin typeface="Arial" panose="020B0604020202020204"/>
              </a:rPr>
              <a:t/>
            </a:r>
            <a:br>
              <a:rPr kumimoji="1" lang="en-US" altLang="ja-JP" sz="1400" dirty="0" smtClean="0">
                <a:solidFill>
                  <a:schemeClr val="accent3"/>
                </a:solidFill>
                <a:latin typeface="Arial" panose="020B0604020202020204"/>
              </a:rPr>
            </a:br>
            <a:endParaRPr kumimoji="1" lang="en-US" altLang="ja-JP" sz="1100" dirty="0" smtClean="0">
              <a:solidFill>
                <a:schemeClr val="accent3"/>
              </a:solidFill>
              <a:latin typeface="Arial" panose="020B0604020202020204"/>
            </a:endParaRPr>
          </a:p>
        </p:txBody>
      </p:sp>
      <p:grpSp>
        <p:nvGrpSpPr>
          <p:cNvPr id="13" name="図形グループ 12"/>
          <p:cNvGrpSpPr/>
          <p:nvPr/>
        </p:nvGrpSpPr>
        <p:grpSpPr>
          <a:xfrm>
            <a:off x="834523" y="1847250"/>
            <a:ext cx="913425" cy="421992"/>
            <a:chOff x="1003288" y="1509274"/>
            <a:chExt cx="913425" cy="421992"/>
          </a:xfrm>
          <a:noFill/>
        </p:grpSpPr>
        <p:sp>
          <p:nvSpPr>
            <p:cNvPr id="9" name="爆発 1 8"/>
            <p:cNvSpPr/>
            <p:nvPr/>
          </p:nvSpPr>
          <p:spPr>
            <a:xfrm rot="20653131">
              <a:off x="1003288" y="1582131"/>
              <a:ext cx="913425" cy="349135"/>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200" b="1" dirty="0" smtClean="0">
                <a:solidFill>
                  <a:schemeClr val="accent3"/>
                </a:solidFill>
              </a:endParaRPr>
            </a:p>
          </p:txBody>
        </p:sp>
        <p:sp>
          <p:nvSpPr>
            <p:cNvPr id="12" name="テキスト ボックス 11"/>
            <p:cNvSpPr txBox="1"/>
            <p:nvPr/>
          </p:nvSpPr>
          <p:spPr>
            <a:xfrm>
              <a:off x="1021482" y="1509274"/>
              <a:ext cx="775460" cy="306467"/>
            </a:xfrm>
            <a:prstGeom prst="roundRect">
              <a:avLst/>
            </a:prstGeom>
            <a:grpFill/>
            <a:ln>
              <a:noFill/>
            </a:ln>
          </p:spPr>
          <p:txBody>
            <a:bodyPr wrap="square" rtlCol="0">
              <a:spAutoFit/>
            </a:bodyPr>
            <a:lstStyle/>
            <a:p>
              <a:pPr algn="ctr"/>
              <a:r>
                <a:rPr kumimoji="1" lang="ja-JP" altLang="en-US" sz="1200" b="1" dirty="0" smtClean="0">
                  <a:solidFill>
                    <a:schemeClr val="accent3"/>
                  </a:solidFill>
                  <a:latin typeface="Arial" panose="020B0604020202020204"/>
                </a:rPr>
                <a:t>ポイント</a:t>
              </a:r>
            </a:p>
          </p:txBody>
        </p:sp>
      </p:grpSp>
      <p:grpSp>
        <p:nvGrpSpPr>
          <p:cNvPr id="14" name="図形グループ 13"/>
          <p:cNvGrpSpPr/>
          <p:nvPr/>
        </p:nvGrpSpPr>
        <p:grpSpPr>
          <a:xfrm>
            <a:off x="852717" y="3626332"/>
            <a:ext cx="913425" cy="357789"/>
            <a:chOff x="1003288" y="1573477"/>
            <a:chExt cx="913425" cy="357789"/>
          </a:xfrm>
        </p:grpSpPr>
        <p:sp>
          <p:nvSpPr>
            <p:cNvPr id="15" name="爆発 1 14"/>
            <p:cNvSpPr/>
            <p:nvPr/>
          </p:nvSpPr>
          <p:spPr>
            <a:xfrm>
              <a:off x="1003288" y="1582131"/>
              <a:ext cx="913425" cy="349135"/>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smtClean="0">
                <a:solidFill>
                  <a:schemeClr val="accent3"/>
                </a:solidFill>
              </a:endParaRPr>
            </a:p>
          </p:txBody>
        </p:sp>
        <p:sp>
          <p:nvSpPr>
            <p:cNvPr id="16" name="テキスト ボックス 15"/>
            <p:cNvSpPr txBox="1"/>
            <p:nvPr/>
          </p:nvSpPr>
          <p:spPr>
            <a:xfrm>
              <a:off x="1005750" y="1573477"/>
              <a:ext cx="776960" cy="306467"/>
            </a:xfrm>
            <a:prstGeom prst="roundRect">
              <a:avLst/>
            </a:prstGeom>
            <a:noFill/>
          </p:spPr>
          <p:txBody>
            <a:bodyPr wrap="square" rtlCol="0">
              <a:spAutoFit/>
            </a:bodyPr>
            <a:lstStyle/>
            <a:p>
              <a:pPr algn="ctr"/>
              <a:r>
                <a:rPr kumimoji="1" lang="ja-JP" altLang="en-US" sz="1200" b="1" dirty="0" smtClean="0">
                  <a:solidFill>
                    <a:schemeClr val="accent3"/>
                  </a:solidFill>
                  <a:latin typeface="Arial" panose="020B0604020202020204"/>
                </a:rPr>
                <a:t>ポイント</a:t>
              </a:r>
            </a:p>
          </p:txBody>
        </p:sp>
      </p:grpSp>
    </p:spTree>
    <p:extLst>
      <p:ext uri="{BB962C8B-B14F-4D97-AF65-F5344CB8AC3E}">
        <p14:creationId xmlns:p14="http://schemas.microsoft.com/office/powerpoint/2010/main" val="151176289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 Start </a:t>
            </a:r>
            <a:r>
              <a:rPr kumimoji="1" lang="ja-JP" altLang="en-US" dirty="0" smtClean="0"/>
              <a:t>シリーズ</a:t>
            </a:r>
            <a:r>
              <a:rPr kumimoji="1" lang="en-US" altLang="ja-JP" dirty="0" smtClean="0"/>
              <a:t/>
            </a:r>
            <a:br>
              <a:rPr kumimoji="1" lang="en-US" altLang="ja-JP" dirty="0" smtClean="0"/>
            </a:br>
            <a:r>
              <a:rPr kumimoji="1" lang="ja-JP" altLang="en-US" dirty="0" smtClean="0"/>
              <a:t>アクセスポイント</a:t>
            </a:r>
            <a:endParaRPr kumimoji="1" lang="ja-JP" altLang="en-US" dirty="0"/>
          </a:p>
        </p:txBody>
      </p:sp>
    </p:spTree>
    <p:extLst>
      <p:ext uri="{BB962C8B-B14F-4D97-AF65-F5344CB8AC3E}">
        <p14:creationId xmlns:p14="http://schemas.microsoft.com/office/powerpoint/2010/main" val="132001583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a:t>
            </a:r>
            <a:r>
              <a:rPr kumimoji="1" lang="ja-JP" altLang="en-US" dirty="0" smtClean="0"/>
              <a:t> </a:t>
            </a:r>
            <a:r>
              <a:rPr kumimoji="1" lang="en-US" altLang="ja-JP" dirty="0" smtClean="0"/>
              <a:t>Start</a:t>
            </a:r>
            <a:r>
              <a:rPr kumimoji="1" lang="ja-JP" altLang="en-US" dirty="0" smtClean="0"/>
              <a:t> シリーズ</a:t>
            </a:r>
            <a:r>
              <a:rPr kumimoji="1" lang="en-US" altLang="ja-JP" dirty="0" smtClean="0"/>
              <a:t/>
            </a:r>
            <a:br>
              <a:rPr kumimoji="1" lang="en-US" altLang="ja-JP" dirty="0" smtClean="0"/>
            </a:br>
            <a:r>
              <a:rPr kumimoji="1" lang="ja-JP" altLang="en-US" dirty="0" smtClean="0"/>
              <a:t>アクセスポイント 製品群</a:t>
            </a:r>
            <a:endParaRPr kumimoji="1" lang="ja-JP" altLang="en-US" sz="2400" dirty="0"/>
          </a:p>
        </p:txBody>
      </p:sp>
      <p:grpSp>
        <p:nvGrpSpPr>
          <p:cNvPr id="6" name="図形グループ 5"/>
          <p:cNvGrpSpPr/>
          <p:nvPr/>
        </p:nvGrpSpPr>
        <p:grpSpPr>
          <a:xfrm>
            <a:off x="257886" y="1312091"/>
            <a:ext cx="4016153" cy="3696489"/>
            <a:chOff x="4868963" y="1312091"/>
            <a:chExt cx="4016153" cy="3696489"/>
          </a:xfrm>
        </p:grpSpPr>
        <p:sp>
          <p:nvSpPr>
            <p:cNvPr id="10" name="角丸四角形 9"/>
            <p:cNvSpPr/>
            <p:nvPr/>
          </p:nvSpPr>
          <p:spPr>
            <a:xfrm>
              <a:off x="4868963" y="1312091"/>
              <a:ext cx="4011269" cy="3616304"/>
            </a:xfrm>
            <a:prstGeom prst="roundRect">
              <a:avLst/>
            </a:prstGeom>
            <a:ln>
              <a:solidFill>
                <a:schemeClr val="accent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solidFill>
                  <a:srgbClr val="005073"/>
                </a:solidFill>
              </a:endParaRPr>
            </a:p>
          </p:txBody>
        </p:sp>
        <p:sp>
          <p:nvSpPr>
            <p:cNvPr id="12" name="テキスト ボックス 11"/>
            <p:cNvSpPr txBox="1"/>
            <p:nvPr/>
          </p:nvSpPr>
          <p:spPr>
            <a:xfrm>
              <a:off x="5730576" y="1475225"/>
              <a:ext cx="2331670" cy="461665"/>
            </a:xfrm>
            <a:prstGeom prst="rect">
              <a:avLst/>
            </a:prstGeom>
            <a:noFill/>
          </p:spPr>
          <p:txBody>
            <a:bodyPr wrap="square" rtlCol="0">
              <a:spAutoFit/>
            </a:bodyPr>
            <a:lstStyle/>
            <a:p>
              <a:pPr algn="ctr"/>
              <a:r>
                <a:rPr kumimoji="1" lang="en-US" altLang="ja-JP" sz="2400" dirty="0" err="1" smtClean="0">
                  <a:solidFill>
                    <a:srgbClr val="005073"/>
                  </a:solidFill>
                </a:rPr>
                <a:t>Aironet</a:t>
              </a:r>
              <a:r>
                <a:rPr kumimoji="1" lang="ja-JP" altLang="en-US" sz="2400" dirty="0" smtClean="0">
                  <a:solidFill>
                    <a:srgbClr val="005073"/>
                  </a:solidFill>
                </a:rPr>
                <a:t>シリーズ</a:t>
              </a:r>
              <a:endParaRPr kumimoji="1" lang="ja-JP" altLang="en-US" sz="2400" dirty="0">
                <a:solidFill>
                  <a:srgbClr val="005073"/>
                </a:solidFill>
              </a:endParaRPr>
            </a:p>
          </p:txBody>
        </p:sp>
        <p:sp>
          <p:nvSpPr>
            <p:cNvPr id="13" name="テキスト ボックス 12"/>
            <p:cNvSpPr txBox="1"/>
            <p:nvPr/>
          </p:nvSpPr>
          <p:spPr>
            <a:xfrm>
              <a:off x="5074566" y="2915699"/>
              <a:ext cx="3580515" cy="2092881"/>
            </a:xfrm>
            <a:prstGeom prst="rect">
              <a:avLst/>
            </a:prstGeom>
            <a:noFill/>
          </p:spPr>
          <p:txBody>
            <a:bodyPr wrap="square" rtlCol="0">
              <a:spAutoFit/>
            </a:bodyPr>
            <a:lstStyle/>
            <a:p>
              <a:pPr marL="285750" indent="-285750">
                <a:buFont typeface="Wingdings" charset="2"/>
                <a:buChar char="ü"/>
              </a:pPr>
              <a:r>
                <a:rPr kumimoji="1" lang="ja-JP" altLang="en-US" dirty="0" smtClean="0">
                  <a:solidFill>
                    <a:srgbClr val="005073"/>
                  </a:solidFill>
                </a:rPr>
                <a:t>高密度環境に耐える性能</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学校の教室や公共施設など、同時に多数が接続する場所でも安心</a:t>
              </a:r>
              <a:endParaRPr kumimoji="1" lang="en-US" altLang="ja-JP" sz="1200" dirty="0" smtClean="0">
                <a:solidFill>
                  <a:srgbClr val="005073"/>
                </a:solidFill>
              </a:endParaRPr>
            </a:p>
            <a:p>
              <a:pPr marL="285750" indent="-285750">
                <a:buFont typeface="Wingdings" charset="2"/>
                <a:buChar char="ü"/>
              </a:pPr>
              <a:r>
                <a:rPr kumimoji="1" lang="ja-JP" altLang="en-US" dirty="0" smtClean="0">
                  <a:solidFill>
                    <a:srgbClr val="005073"/>
                  </a:solidFill>
                </a:rPr>
                <a:t>コントローラの選択肢が豊富</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小規模から大規模まで、環境に応じて最適なモデルを選択可能</a:t>
              </a:r>
              <a:endParaRPr kumimoji="1" lang="en-US" altLang="ja-JP" sz="1200" dirty="0" smtClean="0">
                <a:solidFill>
                  <a:srgbClr val="005073"/>
                </a:solidFill>
              </a:endParaRPr>
            </a:p>
            <a:p>
              <a:pPr marL="285750" indent="-285750">
                <a:buFont typeface="Wingdings" charset="2"/>
                <a:buChar char="ü"/>
              </a:pPr>
              <a:r>
                <a:rPr kumimoji="1" lang="ja-JP" altLang="en-US" dirty="0" smtClean="0">
                  <a:solidFill>
                    <a:srgbClr val="005073"/>
                  </a:solidFill>
                </a:rPr>
                <a:t>優れたチューニング能力</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端末の数が多い場所や、オフィスなど異なる環境に合わせてチューニング可能</a:t>
              </a:r>
              <a:endParaRPr kumimoji="1" lang="en-US" altLang="ja-JP" sz="1200" dirty="0">
                <a:solidFill>
                  <a:srgbClr val="005073"/>
                </a:solidFill>
              </a:endParaRPr>
            </a:p>
          </p:txBody>
        </p:sp>
        <p:pic>
          <p:nvPicPr>
            <p:cNvPr id="14" name="Picture 3"/>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52294" y="2127855"/>
              <a:ext cx="795227" cy="636182"/>
            </a:xfrm>
            <a:prstGeom prst="roundRect">
              <a:avLst/>
            </a:prstGeom>
            <a:effectLst>
              <a:glow rad="101600">
                <a:schemeClr val="bg1">
                  <a:lumMod val="95000"/>
                  <a:alpha val="60000"/>
                </a:schemeClr>
              </a:glow>
            </a:effectLst>
          </p:spPr>
        </p:pic>
        <p:pic>
          <p:nvPicPr>
            <p:cNvPr id="20"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2122" y="2033282"/>
              <a:ext cx="964867" cy="723545"/>
            </a:xfrm>
            <a:prstGeom prst="rect">
              <a:avLst/>
            </a:prstGeom>
          </p:spPr>
        </p:pic>
        <p:pic>
          <p:nvPicPr>
            <p:cNvPr id="21"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719084" y="1976326"/>
              <a:ext cx="1166032" cy="874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651243" y="1821382"/>
              <a:ext cx="1326958" cy="995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8" name="図形グループ 17"/>
          <p:cNvGrpSpPr/>
          <p:nvPr/>
        </p:nvGrpSpPr>
        <p:grpSpPr>
          <a:xfrm>
            <a:off x="4905617" y="1312091"/>
            <a:ext cx="3831699" cy="3616304"/>
            <a:chOff x="372834" y="1312091"/>
            <a:chExt cx="3831699" cy="3616304"/>
          </a:xfrm>
        </p:grpSpPr>
        <p:sp>
          <p:nvSpPr>
            <p:cNvPr id="19" name="角丸四角形 18"/>
            <p:cNvSpPr/>
            <p:nvPr/>
          </p:nvSpPr>
          <p:spPr>
            <a:xfrm>
              <a:off x="372834" y="1312091"/>
              <a:ext cx="3831699" cy="3616304"/>
            </a:xfrm>
            <a:prstGeom prst="round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solidFill>
                  <a:srgbClr val="005073"/>
                </a:solidFill>
              </a:endParaRPr>
            </a:p>
          </p:txBody>
        </p:sp>
        <p:sp>
          <p:nvSpPr>
            <p:cNvPr id="23" name="テキスト ボックス 22"/>
            <p:cNvSpPr txBox="1"/>
            <p:nvPr/>
          </p:nvSpPr>
          <p:spPr>
            <a:xfrm>
              <a:off x="818098" y="1475225"/>
              <a:ext cx="2941169" cy="461665"/>
            </a:xfrm>
            <a:prstGeom prst="rect">
              <a:avLst/>
            </a:prstGeom>
            <a:noFill/>
          </p:spPr>
          <p:txBody>
            <a:bodyPr wrap="square" rtlCol="0">
              <a:spAutoFit/>
            </a:bodyPr>
            <a:lstStyle/>
            <a:p>
              <a:pPr algn="ctr"/>
              <a:r>
                <a:rPr kumimoji="1" lang="en-US" altLang="ja-JP" sz="2400" dirty="0" smtClean="0">
                  <a:solidFill>
                    <a:srgbClr val="005073"/>
                  </a:solidFill>
                </a:rPr>
                <a:t>WAP</a:t>
              </a:r>
              <a:r>
                <a:rPr kumimoji="1" lang="ja-JP" altLang="en-US" sz="2400" dirty="0" smtClean="0">
                  <a:solidFill>
                    <a:srgbClr val="005073"/>
                  </a:solidFill>
                </a:rPr>
                <a:t>シリーズ</a:t>
              </a:r>
              <a:endParaRPr kumimoji="1" lang="ja-JP" altLang="en-US" sz="2400" dirty="0">
                <a:solidFill>
                  <a:srgbClr val="005073"/>
                </a:solidFill>
              </a:endParaRPr>
            </a:p>
          </p:txBody>
        </p:sp>
        <p:sp>
          <p:nvSpPr>
            <p:cNvPr id="24" name="テキスト ボックス 23"/>
            <p:cNvSpPr txBox="1"/>
            <p:nvPr/>
          </p:nvSpPr>
          <p:spPr>
            <a:xfrm>
              <a:off x="568934" y="2356851"/>
              <a:ext cx="3580515" cy="2369880"/>
            </a:xfrm>
            <a:prstGeom prst="rect">
              <a:avLst/>
            </a:prstGeom>
            <a:noFill/>
          </p:spPr>
          <p:txBody>
            <a:bodyPr wrap="square" rtlCol="0">
              <a:spAutoFit/>
            </a:bodyPr>
            <a:lstStyle/>
            <a:p>
              <a:pPr marL="285750" indent="-285750">
                <a:buFont typeface="Wingdings" charset="2"/>
                <a:buChar char="ü"/>
              </a:pPr>
              <a:r>
                <a:rPr kumimoji="1" lang="ja-JP" altLang="en-US" dirty="0" smtClean="0">
                  <a:solidFill>
                    <a:srgbClr val="005073"/>
                  </a:solidFill>
                </a:rPr>
                <a:t>柔軟なネットワーク設計</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企業ネットワークに求められる</a:t>
              </a:r>
              <a:r>
                <a:rPr kumimoji="1" lang="en-US" altLang="ja-JP" sz="1200" dirty="0" smtClean="0">
                  <a:solidFill>
                    <a:srgbClr val="005073"/>
                  </a:solidFill>
                </a:rPr>
                <a:t>VLAN</a:t>
              </a:r>
              <a:r>
                <a:rPr kumimoji="1" lang="ja-JP" altLang="en-US" sz="1200" dirty="0" smtClean="0">
                  <a:solidFill>
                    <a:srgbClr val="005073"/>
                  </a:solidFill>
                </a:rPr>
                <a:t>機能を</a:t>
              </a:r>
              <a:r>
                <a:rPr kumimoji="1" lang="en-US" altLang="ja-JP" sz="1200" dirty="0" smtClean="0">
                  <a:solidFill>
                    <a:srgbClr val="005073"/>
                  </a:solidFill>
                </a:rPr>
                <a:t>SSID</a:t>
              </a:r>
              <a:r>
                <a:rPr kumimoji="1" lang="ja-JP" altLang="en-US" sz="1200" dirty="0" smtClean="0">
                  <a:solidFill>
                    <a:srgbClr val="005073"/>
                  </a:solidFill>
                </a:rPr>
                <a:t>毎に設定</a:t>
              </a:r>
              <a:endParaRPr kumimoji="1" lang="en-US" altLang="ja-JP" sz="1200" dirty="0" smtClean="0">
                <a:solidFill>
                  <a:srgbClr val="005073"/>
                </a:solidFill>
              </a:endParaRPr>
            </a:p>
            <a:p>
              <a:pPr marL="285750" indent="-285750">
                <a:buFont typeface="Wingdings" charset="2"/>
                <a:buChar char="ü"/>
              </a:pPr>
              <a:r>
                <a:rPr kumimoji="1" lang="ja-JP" altLang="en-US" dirty="0" smtClean="0">
                  <a:solidFill>
                    <a:srgbClr val="005073"/>
                  </a:solidFill>
                </a:rPr>
                <a:t>クラスタでらくらく管理</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グループ機能で複数台のアクセスポイントを管理</a:t>
              </a:r>
              <a:r>
                <a:rPr kumimoji="1" lang="en-US" altLang="ja-JP" sz="1200" dirty="0" smtClean="0">
                  <a:solidFill>
                    <a:srgbClr val="005073"/>
                  </a:solidFill>
                </a:rPr>
                <a:t>(</a:t>
              </a:r>
              <a:r>
                <a:rPr kumimoji="1" lang="ja-JP" altLang="en-US" sz="1200" dirty="0" smtClean="0">
                  <a:solidFill>
                    <a:srgbClr val="005073"/>
                  </a:solidFill>
                </a:rPr>
                <a:t>コントローラ不要</a:t>
              </a:r>
              <a:r>
                <a:rPr kumimoji="1" lang="en-US" altLang="ja-JP" sz="1200" dirty="0" smtClean="0">
                  <a:solidFill>
                    <a:srgbClr val="005073"/>
                  </a:solidFill>
                </a:rPr>
                <a:t>)</a:t>
              </a:r>
              <a:endParaRPr kumimoji="1" lang="en-US" altLang="ja-JP" sz="1400" dirty="0" smtClean="0">
                <a:solidFill>
                  <a:srgbClr val="005073"/>
                </a:solidFill>
              </a:endParaRPr>
            </a:p>
            <a:p>
              <a:pPr marL="285750" indent="-285750">
                <a:buFont typeface="Wingdings" charset="2"/>
                <a:buChar char="ü"/>
              </a:pPr>
              <a:r>
                <a:rPr kumimoji="1" lang="ja-JP" altLang="en-US" dirty="0" smtClean="0">
                  <a:solidFill>
                    <a:srgbClr val="005073"/>
                  </a:solidFill>
                </a:rPr>
                <a:t>節電とセキュリティ向上</a:t>
              </a:r>
              <a:r>
                <a:rPr kumimoji="1" lang="en-US" altLang="ja-JP" dirty="0" smtClean="0">
                  <a:solidFill>
                    <a:srgbClr val="005073"/>
                  </a:solidFill>
                </a:rPr>
                <a:t/>
              </a:r>
              <a:br>
                <a:rPr kumimoji="1" lang="en-US" altLang="ja-JP" dirty="0" smtClean="0">
                  <a:solidFill>
                    <a:srgbClr val="005073"/>
                  </a:solidFill>
                </a:rPr>
              </a:br>
              <a:r>
                <a:rPr kumimoji="1" lang="ja-JP" altLang="en-US" sz="1200" dirty="0" smtClean="0">
                  <a:solidFill>
                    <a:srgbClr val="005073"/>
                  </a:solidFill>
                </a:rPr>
                <a:t>指定した日時のみ</a:t>
              </a:r>
              <a:r>
                <a:rPr kumimoji="1" lang="en-US" altLang="ja-JP" sz="1200" dirty="0" smtClean="0">
                  <a:solidFill>
                    <a:srgbClr val="005073"/>
                  </a:solidFill>
                </a:rPr>
                <a:t>Wi-Fi</a:t>
              </a:r>
              <a:r>
                <a:rPr kumimoji="1" lang="ja-JP" altLang="en-US" sz="1200" dirty="0" smtClean="0">
                  <a:solidFill>
                    <a:srgbClr val="005073"/>
                  </a:solidFill>
                </a:rPr>
                <a:t>を有効化、節電やセキュリティに対応</a:t>
              </a:r>
              <a:endParaRPr kumimoji="1" lang="en-US" altLang="ja-JP" sz="1200" dirty="0" smtClean="0">
                <a:solidFill>
                  <a:srgbClr val="005073"/>
                </a:solidFill>
              </a:endParaRPr>
            </a:p>
            <a:p>
              <a:pPr marL="285750" indent="-285750">
                <a:buFont typeface="Wingdings" charset="2"/>
                <a:buChar char="ü"/>
              </a:pPr>
              <a:r>
                <a:rPr kumimoji="1" lang="ja-JP" altLang="en-US" u="sng" dirty="0" smtClean="0">
                  <a:solidFill>
                    <a:srgbClr val="005073"/>
                  </a:solidFill>
                </a:rPr>
                <a:t>低価格・高品質</a:t>
              </a:r>
              <a:endParaRPr kumimoji="1" lang="en-US" altLang="ja-JP" u="sng" dirty="0" smtClean="0">
                <a:solidFill>
                  <a:srgbClr val="005073"/>
                </a:solidFill>
              </a:endParaRPr>
            </a:p>
          </p:txBody>
        </p:sp>
        <p:pic>
          <p:nvPicPr>
            <p:cNvPr id="25" name="図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3857" y="1884555"/>
              <a:ext cx="553469" cy="553468"/>
            </a:xfrm>
            <a:prstGeom prst="rect">
              <a:avLst/>
            </a:prstGeom>
          </p:spPr>
        </p:pic>
        <p:pic>
          <p:nvPicPr>
            <p:cNvPr id="26" name="図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15363" y="2026114"/>
              <a:ext cx="891368" cy="270348"/>
            </a:xfrm>
            <a:prstGeom prst="rect">
              <a:avLst/>
            </a:prstGeom>
          </p:spPr>
        </p:pic>
      </p:grpSp>
    </p:spTree>
    <p:extLst>
      <p:ext uri="{BB962C8B-B14F-4D97-AF65-F5344CB8AC3E}">
        <p14:creationId xmlns:p14="http://schemas.microsoft.com/office/powerpoint/2010/main" val="200008214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1132" y="2253965"/>
            <a:ext cx="1229547" cy="983637"/>
          </a:xfrm>
          <a:prstGeom prst="rect">
            <a:avLst/>
          </a:prstGeom>
        </p:spPr>
      </p:pic>
      <p:pic>
        <p:nvPicPr>
          <p:cNvPr id="15" name="図 1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5906" y="980445"/>
            <a:ext cx="1313779" cy="1051022"/>
          </a:xfrm>
          <a:prstGeom prst="rect">
            <a:avLst/>
          </a:prstGeom>
        </p:spPr>
      </p:pic>
      <p:pic>
        <p:nvPicPr>
          <p:cNvPr id="16" name="図 1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1076" y="951826"/>
            <a:ext cx="1521446" cy="1217156"/>
          </a:xfrm>
          <a:prstGeom prst="rect">
            <a:avLst/>
          </a:prstGeom>
        </p:spPr>
      </p:pic>
      <p:sp>
        <p:nvSpPr>
          <p:cNvPr id="2" name="タイトル 1"/>
          <p:cNvSpPr>
            <a:spLocks noGrp="1"/>
          </p:cNvSpPr>
          <p:nvPr>
            <p:ph type="title"/>
          </p:nvPr>
        </p:nvSpPr>
        <p:spPr/>
        <p:txBody>
          <a:bodyPr/>
          <a:lstStyle/>
          <a:p>
            <a:r>
              <a:rPr kumimoji="1" lang="en-US" altLang="ja-JP" sz="2400" dirty="0" smtClean="0">
                <a:latin typeface="Arial" panose="020B0604020202020204" pitchFamily="34" charset="0"/>
                <a:ea typeface="ＭＳ Ｐゴシック" panose="020B0600070205080204" pitchFamily="50" charset="-128"/>
              </a:rPr>
              <a:t>Cisco </a:t>
            </a:r>
            <a:r>
              <a:rPr kumimoji="1" lang="en-US" altLang="ja-JP" sz="2400" dirty="0" err="1" smtClean="0">
                <a:latin typeface="Arial" panose="020B0604020202020204" pitchFamily="34" charset="0"/>
                <a:ea typeface="ＭＳ Ｐゴシック" panose="020B0600070205080204" pitchFamily="50" charset="-128"/>
              </a:rPr>
              <a:t>Aironet</a:t>
            </a:r>
            <a:r>
              <a:rPr kumimoji="1" lang="ja-JP" altLang="en-US" sz="2400" dirty="0" smtClean="0">
                <a:latin typeface="Arial" panose="020B0604020202020204" pitchFamily="34" charset="0"/>
                <a:ea typeface="ＭＳ Ｐゴシック" panose="020B0600070205080204" pitchFamily="50" charset="-128"/>
              </a:rPr>
              <a:t> シリーズ アクセスポイント製品群</a:t>
            </a:r>
            <a:endParaRPr kumimoji="1" lang="ja-JP" altLang="en-US" sz="2400" dirty="0">
              <a:latin typeface="Arial" panose="020B0604020202020204" pitchFamily="34" charset="0"/>
              <a:ea typeface="ＭＳ Ｐゴシック" panose="020B0600070205080204" pitchFamily="50" charset="-128"/>
            </a:endParaRPr>
          </a:p>
        </p:txBody>
      </p:sp>
      <p:pic>
        <p:nvPicPr>
          <p:cNvPr id="3" name="図 2" descr="1475563642425.jp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250" b="95500" l="10000" r="90000">
                        <a14:foregroundMark x1="64000" y1="19750" x2="64000" y2="19750"/>
                        <a14:foregroundMark x1="65167" y1="15000" x2="65167" y2="15000"/>
                        <a14:foregroundMark x1="54000" y1="11250" x2="54000" y2="11250"/>
                        <a14:foregroundMark x1="46167" y1="9250" x2="46167" y2="9250"/>
                        <a14:backgroundMark x1="68167" y1="85250" x2="68167" y2="85250"/>
                        <a14:backgroundMark x1="70667" y1="74500" x2="70667" y2="74500"/>
                        <a14:backgroundMark x1="63333" y1="91500" x2="63333" y2="91500"/>
                        <a14:backgroundMark x1="58833" y1="6750" x2="58833" y2="6750"/>
                      </a14:backgroundRemoval>
                    </a14:imgEffect>
                  </a14:imgLayer>
                </a14:imgProps>
              </a:ext>
              <a:ext uri="{28A0092B-C50C-407E-A947-70E740481C1C}">
                <a14:useLocalDpi xmlns:a14="http://schemas.microsoft.com/office/drawing/2010/main"/>
              </a:ext>
            </a:extLst>
          </a:blip>
          <a:srcRect l="19461" t="4086" r="21950" b="4953"/>
          <a:stretch/>
        </p:blipFill>
        <p:spPr>
          <a:xfrm>
            <a:off x="2488841" y="2332323"/>
            <a:ext cx="874646" cy="905279"/>
          </a:xfrm>
          <a:prstGeom prst="rect">
            <a:avLst/>
          </a:prstGeom>
        </p:spPr>
      </p:pic>
      <p:sp>
        <p:nvSpPr>
          <p:cNvPr id="20" name="正方形/長方形 19"/>
          <p:cNvSpPr/>
          <p:nvPr/>
        </p:nvSpPr>
        <p:spPr>
          <a:xfrm>
            <a:off x="4585077" y="2023680"/>
            <a:ext cx="4065985" cy="683264"/>
          </a:xfrm>
          <a:prstGeom prst="rect">
            <a:avLst/>
          </a:prstGeom>
        </p:spPr>
        <p:txBody>
          <a:bodyPr wrap="none">
            <a:spAutoFit/>
          </a:bodyPr>
          <a:lstStyle/>
          <a:p>
            <a:pPr>
              <a:lnSpc>
                <a:spcPct val="120000"/>
              </a:lnSpc>
            </a:pPr>
            <a:r>
              <a:rPr lang="ja-JP" altLang="en-US" sz="2000" b="1"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かんたん設定</a:t>
            </a:r>
            <a:endParaRPr lang="en-US" altLang="ja-JP" sz="2000" b="1"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※Web</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ブラウザや</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モバイル</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アプリ</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から</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5 </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ステップ</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で設定完了</a:t>
            </a:r>
            <a:endPar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正方形/長方形 20"/>
          <p:cNvSpPr/>
          <p:nvPr/>
        </p:nvSpPr>
        <p:spPr>
          <a:xfrm>
            <a:off x="4563786" y="2991003"/>
            <a:ext cx="4427815" cy="683264"/>
          </a:xfrm>
          <a:prstGeom prst="rect">
            <a:avLst/>
          </a:prstGeom>
        </p:spPr>
        <p:txBody>
          <a:bodyPr wrap="none">
            <a:spAutoFit/>
          </a:bodyPr>
          <a:lstStyle/>
          <a:p>
            <a:pPr>
              <a:lnSpc>
                <a:spcPct val="120000"/>
              </a:lnSpc>
            </a:pPr>
            <a:r>
              <a:rPr lang="ja-JP" altLang="en-US" sz="2000" b="1"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無線</a:t>
            </a:r>
            <a:r>
              <a:rPr lang="en-US" altLang="ja-JP" sz="2000" b="1"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LAN</a:t>
            </a:r>
            <a:r>
              <a:rPr lang="ja-JP" altLang="en-US" sz="2000" b="1"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コントローラ不要</a:t>
            </a:r>
            <a:endParaRPr lang="en-US" altLang="ja-JP" sz="2000" b="1"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無線</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LAN</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コントローラ内蔵で、</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50 </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台</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までアクセスポイント制御可</a:t>
            </a:r>
            <a:endParaRPr lang="en-US" altLang="ja-JP" b="1" baseline="40000"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正方形/長方形 21"/>
          <p:cNvSpPr/>
          <p:nvPr/>
        </p:nvSpPr>
        <p:spPr>
          <a:xfrm>
            <a:off x="4585077" y="3907714"/>
            <a:ext cx="2294474" cy="904863"/>
          </a:xfrm>
          <a:prstGeom prst="rect">
            <a:avLst/>
          </a:prstGeom>
        </p:spPr>
        <p:txBody>
          <a:bodyPr wrap="none">
            <a:spAutoFit/>
          </a:bodyPr>
          <a:lstStyle/>
          <a:p>
            <a:pPr>
              <a:lnSpc>
                <a:spcPct val="120000"/>
              </a:lnSpc>
            </a:pPr>
            <a:r>
              <a:rPr lang="ja-JP" altLang="en-US" sz="2000" b="1"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高性能</a:t>
            </a:r>
            <a:endParaRPr lang="en-US" altLang="ja-JP" sz="2000" b="1"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最新</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802.11ac </a:t>
            </a: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Wave2 </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に</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対応</a:t>
            </a:r>
            <a:endParaRPr lang="en-US" altLang="ja-JP" b="1" baseline="40000"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b="1" baseline="40000" dirty="0" smtClean="0">
                <a:solidFill>
                  <a:schemeClr val="accent3"/>
                </a:solidFill>
                <a:latin typeface="Arial" panose="020B0604020202020204" pitchFamily="34" charset="0"/>
                <a:ea typeface="ＭＳ Ｐゴシック" panose="020B0600070205080204" pitchFamily="50" charset="-128"/>
                <a:cs typeface="Arial" panose="020B0604020202020204" pitchFamily="34" charset="0"/>
              </a:rPr>
              <a:t>高密度な端末環境に対応</a:t>
            </a:r>
            <a:endParaRPr lang="ja-JP" altLang="en-US" b="1" baseline="40000" dirty="0">
              <a:solidFill>
                <a:schemeClr val="accent3"/>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23" name="図 22"/>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3939687" y="2038349"/>
            <a:ext cx="624099" cy="624099"/>
          </a:xfrm>
          <a:prstGeom prst="rect">
            <a:avLst/>
          </a:prstGeom>
        </p:spPr>
      </p:pic>
      <p:pic>
        <p:nvPicPr>
          <p:cNvPr id="25" name="図 24"/>
          <p:cNvPicPr>
            <a:picLocks noChangeAspect="1"/>
          </p:cNvPicPr>
          <p:nvPr/>
        </p:nvPicPr>
        <p:blipFill>
          <a:blip r:embed="rId7" cstate="screen">
            <a:extLst>
              <a:ext uri="{BEBA8EAE-BF5A-486C-A8C5-ECC9F3942E4B}">
                <a14:imgProps xmlns:a14="http://schemas.microsoft.com/office/drawing/2010/main">
                  <a14:imgLayer r:embed="rId9">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3930820" y="2988839"/>
            <a:ext cx="624099" cy="624099"/>
          </a:xfrm>
          <a:prstGeom prst="rect">
            <a:avLst/>
          </a:prstGeom>
        </p:spPr>
      </p:pic>
      <p:pic>
        <p:nvPicPr>
          <p:cNvPr id="26" name="図 25"/>
          <p:cNvPicPr>
            <a:picLocks noChangeAspect="1"/>
          </p:cNvPicPr>
          <p:nvPr/>
        </p:nvPicPr>
        <p:blipFill>
          <a:blip r:embed="rId7"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3916817" y="3907714"/>
            <a:ext cx="624099" cy="624099"/>
          </a:xfrm>
          <a:prstGeom prst="rect">
            <a:avLst/>
          </a:prstGeom>
        </p:spPr>
      </p:pic>
      <p:sp>
        <p:nvSpPr>
          <p:cNvPr id="4" name="テキスト ボックス 3"/>
          <p:cNvSpPr txBox="1"/>
          <p:nvPr/>
        </p:nvSpPr>
        <p:spPr>
          <a:xfrm>
            <a:off x="664550" y="1962991"/>
            <a:ext cx="3020379" cy="369332"/>
          </a:xfrm>
          <a:prstGeom prst="rect">
            <a:avLst/>
          </a:prstGeom>
          <a:noFill/>
        </p:spPr>
        <p:txBody>
          <a:bodyPr wrap="none" rtlCol="0">
            <a:spAutoFit/>
          </a:bodyPr>
          <a:lstStyle/>
          <a:p>
            <a:r>
              <a:rPr kumimoji="1" lang="en-US" altLang="ja-JP" dirty="0" err="1" smtClean="0">
                <a:solidFill>
                  <a:schemeClr val="tx2"/>
                </a:solidFill>
                <a:latin typeface="Arial" panose="020B0604020202020204" pitchFamily="34" charset="0"/>
                <a:ea typeface="ＭＳ Ｐゴシック" panose="020B0600070205080204" pitchFamily="50" charset="-128"/>
                <a:cs typeface="Arial" panose="020B0604020202020204" pitchFamily="34" charset="0"/>
              </a:rPr>
              <a:t>Aironet</a:t>
            </a:r>
            <a:r>
              <a:rPr kumimoji="1" lang="ja-JP" altLang="en-US" dirty="0" smtClean="0">
                <a:solidFill>
                  <a:schemeClr val="tx2"/>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dirty="0" smtClean="0">
                <a:solidFill>
                  <a:schemeClr val="tx2"/>
                </a:solidFill>
                <a:latin typeface="Arial" panose="020B0604020202020204" pitchFamily="34" charset="0"/>
                <a:ea typeface="ＭＳ Ｐゴシック" panose="020B0600070205080204" pitchFamily="50" charset="-128"/>
                <a:cs typeface="Arial" panose="020B0604020202020204" pitchFamily="34" charset="0"/>
              </a:rPr>
              <a:t>2800 / 1800</a:t>
            </a:r>
            <a:r>
              <a:rPr kumimoji="1" lang="ja-JP" altLang="en-US" dirty="0" smtClean="0">
                <a:solidFill>
                  <a:schemeClr val="tx2"/>
                </a:solidFill>
                <a:latin typeface="Arial" panose="020B0604020202020204" pitchFamily="34" charset="0"/>
                <a:ea typeface="ＭＳ Ｐゴシック" panose="020B0600070205080204" pitchFamily="50" charset="-128"/>
                <a:cs typeface="Arial" panose="020B0604020202020204" pitchFamily="34" charset="0"/>
              </a:rPr>
              <a:t>シリーズ</a:t>
            </a:r>
            <a:endParaRPr kumimoji="1" lang="ja-JP" altLang="en-US" dirty="0">
              <a:solidFill>
                <a:schemeClr val="tx2"/>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9" name="図 18" descr="IMG_2017.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6216" y="3332635"/>
            <a:ext cx="923753" cy="163966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27" name="図 26" descr="IMG_2019.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764" y="3332635"/>
            <a:ext cx="923753" cy="163966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28" name="図 27" descr="IMG_2021.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12929" y="3332635"/>
            <a:ext cx="923753" cy="163966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29" name="Picture 3"/>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8452" y="1079761"/>
            <a:ext cx="1280721" cy="1024577"/>
          </a:xfrm>
          <a:prstGeom prst="roundRect">
            <a:avLst/>
          </a:prstGeom>
          <a:effectLst>
            <a:glow rad="101600">
              <a:schemeClr val="bg1">
                <a:lumMod val="95000"/>
                <a:alpha val="60000"/>
              </a:schemeClr>
            </a:glow>
          </a:effectLst>
        </p:spPr>
      </p:pic>
    </p:spTree>
    <p:extLst>
      <p:ext uri="{BB962C8B-B14F-4D97-AF65-F5344CB8AC3E}">
        <p14:creationId xmlns:p14="http://schemas.microsoft.com/office/powerpoint/2010/main" val="81903410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29411" y="1605023"/>
            <a:ext cx="1280721" cy="1024577"/>
          </a:xfrm>
          <a:prstGeom prst="roundRect">
            <a:avLst/>
          </a:prstGeom>
          <a:effectLst>
            <a:glow rad="101600">
              <a:schemeClr val="bg1">
                <a:lumMod val="95000"/>
                <a:alpha val="60000"/>
              </a:schemeClr>
            </a:glow>
          </a:effectLst>
        </p:spPr>
      </p:pic>
      <p:pic>
        <p:nvPicPr>
          <p:cNvPr id="20"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635" y="2893931"/>
            <a:ext cx="1150377" cy="920303"/>
          </a:xfrm>
          <a:prstGeom prst="roundRect">
            <a:avLst/>
          </a:prstGeom>
          <a:effectLst>
            <a:glow rad="101600">
              <a:schemeClr val="bg1">
                <a:lumMod val="95000"/>
                <a:alpha val="60000"/>
              </a:schemeClr>
            </a:glow>
          </a:effectLst>
        </p:spPr>
      </p:pic>
      <p:pic>
        <p:nvPicPr>
          <p:cNvPr id="21"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1237" y="3190566"/>
            <a:ext cx="1257129" cy="1005704"/>
          </a:xfrm>
          <a:prstGeom prst="roundRect">
            <a:avLst/>
          </a:prstGeom>
          <a:effectLst>
            <a:glow rad="101600">
              <a:schemeClr val="bg1">
                <a:lumMod val="95000"/>
                <a:alpha val="60000"/>
              </a:schemeClr>
            </a:glow>
          </a:effectLst>
        </p:spPr>
      </p:pic>
      <p:sp>
        <p:nvSpPr>
          <p:cNvPr id="3" name="タイトル 2"/>
          <p:cNvSpPr>
            <a:spLocks noGrp="1"/>
          </p:cNvSpPr>
          <p:nvPr>
            <p:ph type="title"/>
          </p:nvPr>
        </p:nvSpPr>
        <p:spPr>
          <a:xfrm>
            <a:off x="437766" y="341313"/>
            <a:ext cx="8494694" cy="731837"/>
          </a:xfrm>
        </p:spPr>
        <p:txBody>
          <a:bodyPr/>
          <a:lstStyle/>
          <a:p>
            <a:r>
              <a:rPr kumimoji="1" lang="ja-JP" altLang="en-US" b="1" dirty="0" smtClean="0">
                <a:solidFill>
                  <a:srgbClr val="005073"/>
                </a:solidFill>
                <a:latin typeface="+mj-ea"/>
              </a:rPr>
              <a:t>新製品</a:t>
            </a:r>
            <a:r>
              <a:rPr kumimoji="1" lang="ja-JP" altLang="en-US" b="1" dirty="0">
                <a:solidFill>
                  <a:srgbClr val="005073"/>
                </a:solidFill>
                <a:latin typeface="+mj-ea"/>
              </a:rPr>
              <a:t>の追加</a:t>
            </a:r>
            <a:endParaRPr kumimoji="1" lang="ja-JP" altLang="en-US" dirty="0">
              <a:solidFill>
                <a:srgbClr val="005073"/>
              </a:solidFill>
              <a:latin typeface="+mj-ea"/>
            </a:endParaRPr>
          </a:p>
        </p:txBody>
      </p:sp>
      <p:sp>
        <p:nvSpPr>
          <p:cNvPr id="95" name="四角形: 角を丸くする 94"/>
          <p:cNvSpPr/>
          <p:nvPr/>
        </p:nvSpPr>
        <p:spPr>
          <a:xfrm>
            <a:off x="4567684" y="1649636"/>
            <a:ext cx="4081015" cy="387365"/>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accent3"/>
                </a:solidFill>
              </a:rPr>
              <a:t>Aironet</a:t>
            </a:r>
            <a:r>
              <a:rPr lang="ja-JP" altLang="en-US" sz="2000" dirty="0">
                <a:solidFill>
                  <a:schemeClr val="accent3"/>
                </a:solidFill>
              </a:rPr>
              <a:t> </a:t>
            </a:r>
            <a:r>
              <a:rPr lang="en-US" altLang="ja-JP" sz="2000" dirty="0">
                <a:solidFill>
                  <a:schemeClr val="accent3"/>
                </a:solidFill>
              </a:rPr>
              <a:t>1815 </a:t>
            </a:r>
            <a:r>
              <a:rPr lang="ja-JP" altLang="en-US" sz="2000" dirty="0">
                <a:solidFill>
                  <a:schemeClr val="accent3"/>
                </a:solidFill>
              </a:rPr>
              <a:t>シリーズ</a:t>
            </a:r>
          </a:p>
        </p:txBody>
      </p:sp>
      <p:sp>
        <p:nvSpPr>
          <p:cNvPr id="11" name="TextBox 53"/>
          <p:cNvSpPr txBox="1"/>
          <p:nvPr/>
        </p:nvSpPr>
        <p:spPr>
          <a:xfrm>
            <a:off x="1905530" y="2442781"/>
            <a:ext cx="2126876" cy="561702"/>
          </a:xfrm>
          <a:prstGeom prst="rect">
            <a:avLst/>
          </a:prstGeom>
          <a:noFill/>
        </p:spPr>
        <p:txBody>
          <a:bodyPr wrap="square" lIns="68589" tIns="34295" rIns="68589" bIns="34295" rtlCol="0">
            <a:spAutoFit/>
          </a:bodyPr>
          <a:lstStyle/>
          <a:p>
            <a:r>
              <a:rPr lang="en-US" sz="1600" dirty="0">
                <a:solidFill>
                  <a:srgbClr val="435153"/>
                </a:solidFill>
                <a:latin typeface="Arial" panose="020B0604020202020204"/>
                <a:ea typeface=""/>
              </a:rPr>
              <a:t>1815i</a:t>
            </a:r>
          </a:p>
          <a:p>
            <a:r>
              <a:rPr lang="ja-JP" altLang="en-US" sz="1600" dirty="0" smtClean="0">
                <a:solidFill>
                  <a:srgbClr val="435153"/>
                </a:solidFill>
                <a:latin typeface="Arial" panose="020B0604020202020204"/>
                <a:ea typeface="ＭＳ Ｐゴシック" charset="-128"/>
              </a:rPr>
              <a:t>スタンダード</a:t>
            </a:r>
            <a:r>
              <a:rPr lang="en-US" altLang="ja-JP" sz="1600" dirty="0" smtClean="0">
                <a:solidFill>
                  <a:srgbClr val="435153"/>
                </a:solidFill>
                <a:latin typeface="Arial" panose="020B0604020202020204"/>
                <a:ea typeface="ＭＳ Ｐゴシック" charset="-128"/>
              </a:rPr>
              <a:t> </a:t>
            </a:r>
            <a:r>
              <a:rPr lang="ja-JP" altLang="en-US" sz="1600" dirty="0" smtClean="0">
                <a:solidFill>
                  <a:srgbClr val="435153"/>
                </a:solidFill>
                <a:latin typeface="Arial" panose="020B0604020202020204"/>
                <a:ea typeface="ＭＳ Ｐゴシック" charset="-128"/>
              </a:rPr>
              <a:t>モデル</a:t>
            </a:r>
            <a:endParaRPr lang="en-US" altLang="ja-JP" sz="1600" dirty="0">
              <a:solidFill>
                <a:srgbClr val="435153"/>
              </a:solidFill>
              <a:latin typeface="Arial" panose="020B0604020202020204"/>
              <a:ea typeface="ＭＳ Ｐゴシック" charset="-128"/>
            </a:endParaRPr>
          </a:p>
        </p:txBody>
      </p:sp>
      <p:sp>
        <p:nvSpPr>
          <p:cNvPr id="12" name="TextBox 53"/>
          <p:cNvSpPr txBox="1"/>
          <p:nvPr/>
        </p:nvSpPr>
        <p:spPr>
          <a:xfrm>
            <a:off x="2545194" y="3947357"/>
            <a:ext cx="1970384" cy="807924"/>
          </a:xfrm>
          <a:prstGeom prst="rect">
            <a:avLst/>
          </a:prstGeom>
          <a:noFill/>
        </p:spPr>
        <p:txBody>
          <a:bodyPr wrap="square" lIns="68589" tIns="34295" rIns="68589" bIns="34295" rtlCol="0">
            <a:spAutoFit/>
          </a:bodyPr>
          <a:lstStyle/>
          <a:p>
            <a:r>
              <a:rPr lang="en-US" altLang="ja-JP" sz="1600" dirty="0">
                <a:solidFill>
                  <a:srgbClr val="435153"/>
                </a:solidFill>
                <a:latin typeface="Arial" panose="020B0604020202020204"/>
                <a:ea typeface="ＭＳ Ｐゴシック" charset="-128"/>
              </a:rPr>
              <a:t>1815w</a:t>
            </a:r>
            <a:endParaRPr lang="en-US" sz="1600" dirty="0">
              <a:solidFill>
                <a:srgbClr val="435153"/>
              </a:solidFill>
              <a:latin typeface="Arial" panose="020B0604020202020204"/>
              <a:ea typeface=""/>
            </a:endParaRPr>
          </a:p>
          <a:p>
            <a:r>
              <a:rPr lang="ja-JP" altLang="en-US" sz="1600" dirty="0">
                <a:solidFill>
                  <a:srgbClr val="435153"/>
                </a:solidFill>
                <a:latin typeface="Arial" panose="020B0604020202020204"/>
                <a:ea typeface="ＭＳ Ｐゴシック" charset="-128"/>
              </a:rPr>
              <a:t>ホテル・旅館に最適</a:t>
            </a:r>
            <a:endParaRPr lang="en-US" altLang="ja-JP" sz="1600" dirty="0">
              <a:solidFill>
                <a:srgbClr val="435153"/>
              </a:solidFill>
              <a:latin typeface="Arial" panose="020B0604020202020204"/>
              <a:ea typeface="ＭＳ Ｐゴシック" charset="-128"/>
            </a:endParaRPr>
          </a:p>
          <a:p>
            <a:r>
              <a:rPr lang="ja-JP" altLang="en-US" sz="1600" dirty="0">
                <a:solidFill>
                  <a:srgbClr val="435153"/>
                </a:solidFill>
                <a:latin typeface="Arial" panose="020B0604020202020204"/>
                <a:ea typeface="ＭＳ Ｐゴシック" charset="-128"/>
              </a:rPr>
              <a:t>壁掛けモデル</a:t>
            </a:r>
            <a:endParaRPr lang="en-US" altLang="ja-JP" sz="1600" dirty="0">
              <a:solidFill>
                <a:srgbClr val="435153"/>
              </a:solidFill>
              <a:latin typeface="Arial" panose="020B0604020202020204"/>
              <a:ea typeface="ＭＳ Ｐゴシック" charset="-128"/>
            </a:endParaRPr>
          </a:p>
        </p:txBody>
      </p:sp>
      <p:sp>
        <p:nvSpPr>
          <p:cNvPr id="13" name="TextBox 53"/>
          <p:cNvSpPr txBox="1"/>
          <p:nvPr/>
        </p:nvSpPr>
        <p:spPr>
          <a:xfrm>
            <a:off x="313350" y="3749577"/>
            <a:ext cx="2598842" cy="561702"/>
          </a:xfrm>
          <a:prstGeom prst="rect">
            <a:avLst/>
          </a:prstGeom>
          <a:noFill/>
        </p:spPr>
        <p:txBody>
          <a:bodyPr wrap="square" lIns="68589" tIns="34295" rIns="68589" bIns="34295" rtlCol="0">
            <a:spAutoFit/>
          </a:bodyPr>
          <a:lstStyle/>
          <a:p>
            <a:r>
              <a:rPr lang="en-US" altLang="ja-JP" sz="1600" dirty="0">
                <a:solidFill>
                  <a:srgbClr val="435153"/>
                </a:solidFill>
                <a:latin typeface="Arial" panose="020B0604020202020204"/>
                <a:ea typeface="ＭＳ Ｐゴシック" charset="-128"/>
              </a:rPr>
              <a:t>1815t</a:t>
            </a:r>
          </a:p>
          <a:p>
            <a:r>
              <a:rPr lang="ja-JP" altLang="en-US" sz="1600" dirty="0">
                <a:solidFill>
                  <a:srgbClr val="435153"/>
                </a:solidFill>
                <a:latin typeface="Arial" panose="020B0604020202020204"/>
                <a:ea typeface="ＭＳ Ｐゴシック" charset="-128"/>
              </a:rPr>
              <a:t>テレワーク向けモデル</a:t>
            </a:r>
            <a:endParaRPr lang="en-US" altLang="ja-JP" sz="1600" dirty="0">
              <a:solidFill>
                <a:srgbClr val="435153"/>
              </a:solidFill>
              <a:latin typeface="Arial" panose="020B0604020202020204"/>
              <a:ea typeface="ＭＳ Ｐゴシック" charset="-128"/>
            </a:endParaRPr>
          </a:p>
        </p:txBody>
      </p:sp>
      <p:sp>
        <p:nvSpPr>
          <p:cNvPr id="16" name="Rectangle 55"/>
          <p:cNvSpPr/>
          <p:nvPr/>
        </p:nvSpPr>
        <p:spPr>
          <a:xfrm>
            <a:off x="4650600" y="2084572"/>
            <a:ext cx="4149545" cy="856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rgbClr val="282828">
                  <a:lumMod val="50000"/>
                  <a:lumOff val="50000"/>
                </a:srgbClr>
              </a:buClr>
              <a:defRPr/>
            </a:pPr>
            <a:r>
              <a:rPr lang="ja-JP" altLang="en-US" sz="1600" dirty="0" smtClean="0">
                <a:solidFill>
                  <a:schemeClr val="accent3"/>
                </a:solidFill>
                <a:cs typeface="CiscoSans ExtraLight" charset="0"/>
              </a:rPr>
              <a:t>ハイ</a:t>
            </a:r>
            <a:r>
              <a:rPr lang="en-US" altLang="ja-JP" sz="1600" dirty="0" smtClean="0">
                <a:solidFill>
                  <a:schemeClr val="accent3"/>
                </a:solidFill>
                <a:cs typeface="CiscoSans ExtraLight" charset="0"/>
              </a:rPr>
              <a:t> </a:t>
            </a:r>
            <a:r>
              <a:rPr lang="ja-JP" altLang="en-US" sz="1600" dirty="0" smtClean="0">
                <a:solidFill>
                  <a:schemeClr val="accent3"/>
                </a:solidFill>
                <a:cs typeface="CiscoSans ExtraLight" charset="0"/>
              </a:rPr>
              <a:t>パフォーマンス</a:t>
            </a:r>
            <a:endParaRPr lang="en-US" altLang="ja-JP" sz="1600" dirty="0">
              <a:solidFill>
                <a:schemeClr val="accent3"/>
              </a:solidFill>
              <a:cs typeface="CiscoSans ExtraLight" charset="0"/>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en-US" altLang="ja-JP" sz="1400" dirty="0">
                <a:solidFill>
                  <a:schemeClr val="accent3"/>
                </a:solidFill>
                <a:cs typeface="CiscoSans ExtraLight" charset="0"/>
              </a:rPr>
              <a:t>802.11ac </a:t>
            </a:r>
            <a:r>
              <a:rPr lang="en-US" altLang="ja-JP" sz="1400" dirty="0" smtClean="0">
                <a:solidFill>
                  <a:schemeClr val="accent3"/>
                </a:solidFill>
                <a:cs typeface="CiscoSans ExtraLight" charset="0"/>
              </a:rPr>
              <a:t>Wave2</a:t>
            </a:r>
            <a:endParaRPr lang="ja-JP" altLang="en-US" sz="1400" dirty="0">
              <a:solidFill>
                <a:schemeClr val="accent3"/>
              </a:solidFill>
              <a:cs typeface="CiscoSans ExtraLight" charset="0"/>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en-US" altLang="ja-JP" sz="1400" dirty="0" smtClean="0">
                <a:solidFill>
                  <a:schemeClr val="accent3"/>
                </a:solidFill>
                <a:cs typeface="CiscoSans ExtraLight" charset="0"/>
              </a:rPr>
              <a:t>2.4GHz/5GHz</a:t>
            </a:r>
            <a:r>
              <a:rPr lang="ja-JP" altLang="en-US" sz="1400" dirty="0">
                <a:solidFill>
                  <a:schemeClr val="accent3"/>
                </a:solidFill>
                <a:cs typeface="CiscoSans ExtraLight" charset="0"/>
              </a:rPr>
              <a:t> </a:t>
            </a:r>
            <a:r>
              <a:rPr lang="ja-JP" altLang="en-US" sz="1400" dirty="0" smtClean="0">
                <a:solidFill>
                  <a:schemeClr val="accent3"/>
                </a:solidFill>
                <a:cs typeface="CiscoSans ExtraLight" charset="0"/>
              </a:rPr>
              <a:t>デュアルバンド</a:t>
            </a:r>
            <a:r>
              <a:rPr lang="ja-JP" altLang="en-US" sz="1400" dirty="0">
                <a:solidFill>
                  <a:schemeClr val="accent3"/>
                </a:solidFill>
                <a:cs typeface="CiscoSans ExtraLight" charset="0"/>
              </a:rPr>
              <a:t>対応</a:t>
            </a:r>
            <a:endParaRPr lang="en-US" sz="1400" dirty="0">
              <a:solidFill>
                <a:schemeClr val="accent3"/>
              </a:solidFill>
              <a:cs typeface="CiscoSans ExtraLight" charset="0"/>
            </a:endParaRPr>
          </a:p>
        </p:txBody>
      </p:sp>
      <p:sp>
        <p:nvSpPr>
          <p:cNvPr id="17" name="Rectangle 55"/>
          <p:cNvSpPr/>
          <p:nvPr/>
        </p:nvSpPr>
        <p:spPr>
          <a:xfrm>
            <a:off x="4650600" y="2941252"/>
            <a:ext cx="4149545" cy="1062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rgbClr val="282828">
                  <a:lumMod val="50000"/>
                  <a:lumOff val="50000"/>
                </a:srgbClr>
              </a:buClr>
              <a:defRPr/>
            </a:pPr>
            <a:r>
              <a:rPr lang="ja-JP" altLang="en-US" sz="1600" dirty="0" smtClean="0">
                <a:solidFill>
                  <a:schemeClr val="accent3"/>
                </a:solidFill>
                <a:cs typeface="CiscoSans ExtraLight" charset="0"/>
              </a:rPr>
              <a:t>かんたん設定</a:t>
            </a:r>
            <a:r>
              <a:rPr lang="en-US" altLang="ja-JP" sz="1600" dirty="0" smtClean="0">
                <a:solidFill>
                  <a:schemeClr val="accent3"/>
                </a:solidFill>
                <a:cs typeface="CiscoSans ExtraLight" charset="0"/>
              </a:rPr>
              <a:t>&amp;</a:t>
            </a:r>
            <a:r>
              <a:rPr lang="ja-JP" altLang="en-US" sz="1600" dirty="0" smtClean="0">
                <a:solidFill>
                  <a:schemeClr val="accent3"/>
                </a:solidFill>
                <a:cs typeface="CiscoSans ExtraLight" charset="0"/>
              </a:rPr>
              <a:t>管理</a:t>
            </a:r>
            <a:endParaRPr lang="en-US" altLang="ja-JP" sz="1600" dirty="0">
              <a:solidFill>
                <a:schemeClr val="accent3"/>
              </a:solidFill>
              <a:cs typeface="CiscoSans ExtraLight" charset="0"/>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smtClean="0">
                <a:solidFill>
                  <a:schemeClr val="accent3"/>
                </a:solidFill>
                <a:cs typeface="CiscoSans ExtraLight" charset="0"/>
              </a:rPr>
              <a:t>内蔵コントローラ対応</a:t>
            </a:r>
            <a:r>
              <a:rPr lang="en-US" altLang="ja-JP" sz="1400" dirty="0" smtClean="0">
                <a:solidFill>
                  <a:schemeClr val="accent3"/>
                </a:solidFill>
                <a:cs typeface="CiscoSans ExtraLight" charset="0"/>
              </a:rPr>
              <a:t>(Cisco</a:t>
            </a:r>
            <a:r>
              <a:rPr lang="ja-JP" altLang="en-US" sz="1400" dirty="0" smtClean="0">
                <a:solidFill>
                  <a:schemeClr val="accent3"/>
                </a:solidFill>
                <a:cs typeface="CiscoSans ExtraLight" charset="0"/>
              </a:rPr>
              <a:t> </a:t>
            </a:r>
            <a:r>
              <a:rPr lang="en-US" altLang="ja-JP" sz="1400" dirty="0">
                <a:solidFill>
                  <a:schemeClr val="accent3"/>
                </a:solidFill>
                <a:cs typeface="CiscoSans ExtraLight" charset="0"/>
              </a:rPr>
              <a:t>Mobility</a:t>
            </a:r>
            <a:r>
              <a:rPr lang="ja-JP" altLang="en-US" sz="1400" dirty="0">
                <a:solidFill>
                  <a:schemeClr val="accent3"/>
                </a:solidFill>
                <a:cs typeface="CiscoSans ExtraLight" charset="0"/>
              </a:rPr>
              <a:t> </a:t>
            </a:r>
            <a:r>
              <a:rPr lang="en-US" altLang="ja-JP" sz="1400" dirty="0" smtClean="0">
                <a:solidFill>
                  <a:schemeClr val="accent3"/>
                </a:solidFill>
                <a:cs typeface="CiscoSans ExtraLight" charset="0"/>
              </a:rPr>
              <a:t>Express</a:t>
            </a:r>
            <a:r>
              <a:rPr lang="en-US" altLang="ja-JP" sz="1400" dirty="0">
                <a:solidFill>
                  <a:schemeClr val="accent3"/>
                </a:solidFill>
                <a:cs typeface="CiscoSans ExtraLight" charset="0"/>
              </a:rPr>
              <a:t>)</a:t>
            </a:r>
            <a:endParaRPr lang="ja-JP" altLang="en-US" sz="1400" dirty="0">
              <a:solidFill>
                <a:schemeClr val="accent3"/>
              </a:solidFill>
              <a:cs typeface="CiscoSans ExtraLight" charset="0"/>
            </a:endParaRP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a:solidFill>
                  <a:schemeClr val="accent3"/>
                </a:solidFill>
                <a:cs typeface="CiscoSans ExtraLight" charset="0"/>
              </a:rPr>
              <a:t>推奨設定値を自動適用</a:t>
            </a:r>
          </a:p>
          <a:p>
            <a:pPr marL="285738" indent="-285738" defTabSz="456685">
              <a:spcBef>
                <a:spcPts val="200"/>
              </a:spcBef>
              <a:buClr>
                <a:srgbClr val="282828">
                  <a:lumMod val="50000"/>
                  <a:lumOff val="50000"/>
                </a:srgbClr>
              </a:buClr>
              <a:buFont typeface="Wingdings" panose="05000000000000000000" pitchFamily="2" charset="2"/>
              <a:buChar char="ü"/>
              <a:defRPr/>
            </a:pPr>
            <a:r>
              <a:rPr lang="ja-JP" altLang="en-US" sz="1400" dirty="0" smtClean="0">
                <a:solidFill>
                  <a:schemeClr val="accent3"/>
                </a:solidFill>
                <a:cs typeface="CiscoSans ExtraLight" charset="0"/>
              </a:rPr>
              <a:t>最大</a:t>
            </a:r>
            <a:r>
              <a:rPr lang="en-US" altLang="ja-JP" sz="1400" dirty="0" smtClean="0">
                <a:solidFill>
                  <a:schemeClr val="accent3"/>
                </a:solidFill>
                <a:cs typeface="CiscoSans ExtraLight" charset="0"/>
              </a:rPr>
              <a:t>50 </a:t>
            </a:r>
            <a:r>
              <a:rPr lang="ja-JP" altLang="en-US" sz="1400" dirty="0" smtClean="0">
                <a:solidFill>
                  <a:schemeClr val="accent3"/>
                </a:solidFill>
                <a:cs typeface="CiscoSans ExtraLight" charset="0"/>
              </a:rPr>
              <a:t>台</a:t>
            </a:r>
            <a:r>
              <a:rPr lang="ja-JP" altLang="en-US" sz="1400" dirty="0">
                <a:solidFill>
                  <a:schemeClr val="accent3"/>
                </a:solidFill>
                <a:cs typeface="CiscoSans ExtraLight" charset="0"/>
              </a:rPr>
              <a:t>のアクセスポイントを集中管理</a:t>
            </a:r>
            <a:endParaRPr lang="en-US" altLang="ja-JP" sz="1400" dirty="0">
              <a:solidFill>
                <a:schemeClr val="accent3"/>
              </a:solidFill>
              <a:cs typeface="CiscoSans ExtraLight" charset="0"/>
            </a:endParaRPr>
          </a:p>
        </p:txBody>
      </p:sp>
      <p:sp>
        <p:nvSpPr>
          <p:cNvPr id="18" name="正方形/長方形 17"/>
          <p:cNvSpPr/>
          <p:nvPr/>
        </p:nvSpPr>
        <p:spPr>
          <a:xfrm>
            <a:off x="60716" y="835608"/>
            <a:ext cx="8115300" cy="491481"/>
          </a:xfrm>
          <a:prstGeom prst="rect">
            <a:avLst/>
          </a:prstGeom>
        </p:spPr>
        <p:txBody>
          <a:bodyPr wrap="square">
            <a:spAutoFit/>
          </a:bodyPr>
          <a:lstStyle/>
          <a:p>
            <a:pPr algn="ctr">
              <a:lnSpc>
                <a:spcPct val="120000"/>
              </a:lnSpc>
            </a:pPr>
            <a:r>
              <a:rPr lang="ja-JP" altLang="en-US" sz="2400" dirty="0">
                <a:solidFill>
                  <a:srgbClr val="005073"/>
                </a:solidFill>
                <a:latin typeface="Arial" panose="020B0604020202020204"/>
                <a:ea typeface="ＭＳ Ｐゴシック" charset="-128"/>
              </a:rPr>
              <a:t>中小企業に最適、</a:t>
            </a:r>
            <a:r>
              <a:rPr lang="en-US" altLang="ja-JP" sz="2400" dirty="0">
                <a:solidFill>
                  <a:srgbClr val="005073"/>
                </a:solidFill>
                <a:latin typeface="Arial" panose="020B0604020202020204"/>
                <a:ea typeface="ＭＳ Ｐゴシック" charset="-128"/>
              </a:rPr>
              <a:t>Cisco Aironet</a:t>
            </a:r>
            <a:r>
              <a:rPr lang="ja-JP" altLang="en-US" sz="2400" dirty="0">
                <a:solidFill>
                  <a:srgbClr val="005073"/>
                </a:solidFill>
                <a:latin typeface="Arial" panose="020B0604020202020204"/>
                <a:ea typeface="ＭＳ Ｐゴシック" charset="-128"/>
              </a:rPr>
              <a:t> をさらにお求めやすく！</a:t>
            </a:r>
            <a:endParaRPr lang="en-US" altLang="ja-JP" sz="2400" dirty="0">
              <a:solidFill>
                <a:srgbClr val="005073"/>
              </a:solidFill>
              <a:latin typeface="Arial" panose="020B0604020202020204"/>
              <a:ea typeface="ＭＳ Ｐゴシック" charset="-128"/>
            </a:endParaRPr>
          </a:p>
        </p:txBody>
      </p:sp>
      <p:pic>
        <p:nvPicPr>
          <p:cNvPr id="23" name="図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009" y="26524"/>
            <a:ext cx="1060523" cy="558542"/>
          </a:xfrm>
          <a:prstGeom prst="rect">
            <a:avLst/>
          </a:prstGeom>
        </p:spPr>
      </p:pic>
      <p:sp>
        <p:nvSpPr>
          <p:cNvPr id="24" name="正方形/長方形 23"/>
          <p:cNvSpPr/>
          <p:nvPr/>
        </p:nvSpPr>
        <p:spPr>
          <a:xfrm>
            <a:off x="4829738" y="4196270"/>
            <a:ext cx="3835367" cy="461665"/>
          </a:xfrm>
          <a:prstGeom prst="rect">
            <a:avLst/>
          </a:prstGeom>
        </p:spPr>
        <p:txBody>
          <a:bodyPr wrap="square">
            <a:spAutoFit/>
          </a:bodyPr>
          <a:lstStyle/>
          <a:p>
            <a:r>
              <a:rPr lang="ja-JP" altLang="en-US" sz="2400" smtClean="0">
                <a:solidFill>
                  <a:schemeClr val="accent3"/>
                </a:solidFill>
                <a:latin typeface="Arial" panose="020B0604020202020204"/>
                <a:ea typeface="ＭＳ Ｐゴシック" charset="-128"/>
              </a:rPr>
              <a:t>4万円台</a:t>
            </a:r>
            <a:r>
              <a:rPr lang="ja-JP" altLang="en-US" sz="2400" dirty="0">
                <a:solidFill>
                  <a:schemeClr val="accent3"/>
                </a:solidFill>
                <a:latin typeface="Arial" panose="020B0604020202020204"/>
                <a:ea typeface="ＭＳ Ｐゴシック" charset="-128"/>
              </a:rPr>
              <a:t>から!! </a:t>
            </a:r>
            <a:r>
              <a:rPr lang="ja-JP" altLang="en-US" sz="1100" dirty="0">
                <a:solidFill>
                  <a:schemeClr val="accent3"/>
                </a:solidFill>
                <a:latin typeface="Arial" panose="020B0604020202020204"/>
                <a:ea typeface="ＭＳ Ｐゴシック" charset="-128"/>
              </a:rPr>
              <a:t>(市場想定価格、保守別）</a:t>
            </a:r>
            <a:endParaRPr lang="ja-JP" altLang="en-US" sz="1600" dirty="0">
              <a:solidFill>
                <a:schemeClr val="accent3"/>
              </a:solidFill>
              <a:latin typeface="Arial" panose="020B0604020202020204"/>
              <a:ea typeface="ＭＳ Ｐゴシック" charset="-128"/>
            </a:endParaRPr>
          </a:p>
        </p:txBody>
      </p:sp>
    </p:spTree>
    <p:extLst>
      <p:ext uri="{BB962C8B-B14F-4D97-AF65-F5344CB8AC3E}">
        <p14:creationId xmlns:p14="http://schemas.microsoft.com/office/powerpoint/2010/main" val="13599185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7198098" y="2520053"/>
            <a:ext cx="1892894" cy="214084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cs typeface="Hiragino Maru Gothic ProN W4" charset="-128"/>
            </a:endParaRPr>
          </a:p>
        </p:txBody>
      </p:sp>
      <p:sp>
        <p:nvSpPr>
          <p:cNvPr id="28" name="正方形/長方形 27"/>
          <p:cNvSpPr/>
          <p:nvPr/>
        </p:nvSpPr>
        <p:spPr>
          <a:xfrm>
            <a:off x="5274127" y="2499691"/>
            <a:ext cx="1882133"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cs typeface="Hiragino Maru Gothic ProN W4" charset="-128"/>
            </a:endParaRPr>
          </a:p>
        </p:txBody>
      </p:sp>
      <p:sp>
        <p:nvSpPr>
          <p:cNvPr id="26" name="正方形/長方形 25"/>
          <p:cNvSpPr/>
          <p:nvPr/>
        </p:nvSpPr>
        <p:spPr>
          <a:xfrm>
            <a:off x="3509795" y="2490096"/>
            <a:ext cx="1536435"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cs typeface="Hiragino Maru Gothic ProN W4" charset="-128"/>
            </a:endParaRPr>
          </a:p>
        </p:txBody>
      </p:sp>
      <p:sp>
        <p:nvSpPr>
          <p:cNvPr id="25" name="正方形/長方形 24"/>
          <p:cNvSpPr/>
          <p:nvPr/>
        </p:nvSpPr>
        <p:spPr>
          <a:xfrm>
            <a:off x="1833007" y="2484031"/>
            <a:ext cx="1550845"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cs typeface="Hiragino Maru Gothic ProN W4" charset="-128"/>
            </a:endParaRPr>
          </a:p>
        </p:txBody>
      </p:sp>
      <p:sp>
        <p:nvSpPr>
          <p:cNvPr id="24" name="正方形/長方形 23"/>
          <p:cNvSpPr/>
          <p:nvPr/>
        </p:nvSpPr>
        <p:spPr>
          <a:xfrm>
            <a:off x="178547" y="2484031"/>
            <a:ext cx="1523227"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cs typeface="Hiragino Maru Gothic ProN W4" charset="-128"/>
            </a:endParaRPr>
          </a:p>
        </p:txBody>
      </p:sp>
      <p:sp>
        <p:nvSpPr>
          <p:cNvPr id="2" name="タイトル 1"/>
          <p:cNvSpPr>
            <a:spLocks noGrp="1"/>
          </p:cNvSpPr>
          <p:nvPr>
            <p:ph type="title"/>
          </p:nvPr>
        </p:nvSpPr>
        <p:spPr/>
        <p:txBody>
          <a:bodyPr/>
          <a:lstStyle/>
          <a:p>
            <a:r>
              <a:rPr lang="en-US" altLang="ja-JP" sz="2400" dirty="0">
                <a:cs typeface="Arial" charset="0"/>
              </a:rPr>
              <a:t>Cisco </a:t>
            </a:r>
            <a:r>
              <a:rPr lang="en-US" altLang="ja-JP" sz="2400" dirty="0" err="1">
                <a:cs typeface="Arial" charset="0"/>
              </a:rPr>
              <a:t>Aironet</a:t>
            </a:r>
            <a:r>
              <a:rPr lang="en-US" altLang="ja-JP" sz="2400" dirty="0">
                <a:cs typeface="Arial" charset="0"/>
              </a:rPr>
              <a:t> </a:t>
            </a:r>
            <a:r>
              <a:rPr lang="ja-JP" altLang="en-US" sz="2400" dirty="0" smtClean="0">
                <a:cs typeface="Arial" charset="0"/>
              </a:rPr>
              <a:t>シリーズ アクセスポイント </a:t>
            </a:r>
            <a:r>
              <a:rPr lang="ja-JP" altLang="en-US" sz="2400" dirty="0">
                <a:cs typeface="Arial" charset="0"/>
              </a:rPr>
              <a:t>製品群</a:t>
            </a:r>
            <a:endParaRPr kumimoji="1" lang="ja-JP" altLang="en-US" sz="2400" dirty="0">
              <a:solidFill>
                <a:schemeClr val="tx1">
                  <a:lumMod val="90000"/>
                  <a:lumOff val="10000"/>
                </a:schemeClr>
              </a:solidFill>
              <a:cs typeface="Hiragino Maru Gothic ProN W4" charset="-128"/>
            </a:endParaRPr>
          </a:p>
        </p:txBody>
      </p:sp>
      <p:pic>
        <p:nvPicPr>
          <p:cNvPr id="3"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7381" y="1911256"/>
            <a:ext cx="797411" cy="597971"/>
          </a:xfrm>
          <a:prstGeom prst="rect">
            <a:avLst/>
          </a:prstGeom>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143145" y="1911256"/>
            <a:ext cx="924601" cy="693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364270" y="1743230"/>
            <a:ext cx="1052206" cy="789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1603" y="1914262"/>
            <a:ext cx="610294" cy="565609"/>
          </a:xfrm>
          <a:prstGeom prst="rect">
            <a:avLst/>
          </a:prstGeom>
        </p:spPr>
      </p:pic>
      <p:pic>
        <p:nvPicPr>
          <p:cNvPr id="8"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1230" y="1941757"/>
            <a:ext cx="610294" cy="553292"/>
          </a:xfrm>
          <a:prstGeom prst="rect">
            <a:avLst/>
          </a:prstGeom>
        </p:spPr>
      </p:pic>
      <p:pic>
        <p:nvPicPr>
          <p:cNvPr id="9"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9377" y="1929470"/>
            <a:ext cx="610295" cy="553603"/>
          </a:xfrm>
          <a:prstGeom prst="rect">
            <a:avLst/>
          </a:prstGeom>
        </p:spPr>
      </p:pic>
      <p:pic>
        <p:nvPicPr>
          <p:cNvPr id="10"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1003" y="1917091"/>
            <a:ext cx="610295" cy="541547"/>
          </a:xfrm>
          <a:prstGeom prst="rect">
            <a:avLst/>
          </a:prstGeom>
        </p:spPr>
      </p:pic>
      <p:sp>
        <p:nvSpPr>
          <p:cNvPr id="11" name="テキスト ボックス 10"/>
          <p:cNvSpPr txBox="1"/>
          <p:nvPr/>
        </p:nvSpPr>
        <p:spPr>
          <a:xfrm>
            <a:off x="145775" y="1182144"/>
            <a:ext cx="4959099" cy="369332"/>
          </a:xfrm>
          <a:prstGeom prst="rect">
            <a:avLst/>
          </a:prstGeom>
          <a:solidFill>
            <a:schemeClr val="accent3">
              <a:lumMod val="40000"/>
              <a:lumOff val="60000"/>
            </a:schemeClr>
          </a:solidFill>
        </p:spPr>
        <p:txBody>
          <a:bodyPr wrap="square" rtlCol="0">
            <a:spAutoFit/>
          </a:bodyPr>
          <a:lstStyle/>
          <a:p>
            <a:pPr algn="ctr"/>
            <a:r>
              <a:rPr kumimoji="1" lang="ja-JP" altLang="en-US" dirty="0" smtClean="0">
                <a:solidFill>
                  <a:srgbClr val="FFFFFF"/>
                </a:solidFill>
                <a:latin typeface="Arial" panose="020B0604020202020204"/>
                <a:ea typeface="ＭＳ Ｐゴシック" charset="-128"/>
                <a:cs typeface="Hiragino Maru Gothic ProN W4" charset="-128"/>
              </a:rPr>
              <a:t>低価格、企業品質</a:t>
            </a:r>
          </a:p>
        </p:txBody>
      </p:sp>
      <p:sp>
        <p:nvSpPr>
          <p:cNvPr id="12" name="テキスト ボックス 11"/>
          <p:cNvSpPr txBox="1"/>
          <p:nvPr/>
        </p:nvSpPr>
        <p:spPr>
          <a:xfrm>
            <a:off x="5217565" y="1182144"/>
            <a:ext cx="3899931" cy="369332"/>
          </a:xfrm>
          <a:prstGeom prst="rect">
            <a:avLst/>
          </a:prstGeom>
          <a:solidFill>
            <a:srgbClr val="0070C0"/>
          </a:solidFill>
        </p:spPr>
        <p:txBody>
          <a:bodyPr wrap="square" rtlCol="0">
            <a:spAutoFit/>
          </a:bodyPr>
          <a:lstStyle/>
          <a:p>
            <a:pPr algn="ctr"/>
            <a:r>
              <a:rPr kumimoji="1" lang="ja-JP" altLang="en-US" dirty="0" smtClean="0">
                <a:solidFill>
                  <a:srgbClr val="FFFFFF"/>
                </a:solidFill>
                <a:latin typeface="Arial" panose="020B0604020202020204"/>
                <a:ea typeface="ＭＳ Ｐゴシック" charset="-128"/>
                <a:cs typeface="Hiragino Maru Gothic ProN W4" charset="-128"/>
              </a:rPr>
              <a:t>高機能、高密度対応</a:t>
            </a:r>
          </a:p>
        </p:txBody>
      </p:sp>
      <p:sp>
        <p:nvSpPr>
          <p:cNvPr id="13" name="テキスト ボックス 12"/>
          <p:cNvSpPr txBox="1"/>
          <p:nvPr/>
        </p:nvSpPr>
        <p:spPr>
          <a:xfrm>
            <a:off x="178547" y="1549249"/>
            <a:ext cx="1515544" cy="276999"/>
          </a:xfrm>
          <a:prstGeom prst="rect">
            <a:avLst/>
          </a:prstGeom>
          <a:noFill/>
        </p:spPr>
        <p:txBody>
          <a:bodyPr wrap="square" rtlCol="0">
            <a:spAutoFit/>
          </a:bodyPr>
          <a:lstStyle/>
          <a:p>
            <a:r>
              <a:rPr kumimoji="1" lang="en-US" altLang="ja-JP" sz="1200" dirty="0" smtClean="0">
                <a:solidFill>
                  <a:srgbClr val="005073"/>
                </a:solidFill>
                <a:latin typeface="Arial" panose="020B0604020202020204"/>
                <a:ea typeface="ＭＳ Ｐゴシック" charset="-128"/>
                <a:cs typeface="Hiragino Maru Gothic ProN W4" charset="-128"/>
              </a:rPr>
              <a:t>AP1815</a:t>
            </a:r>
            <a:r>
              <a:rPr kumimoji="1" lang="ja-JP" altLang="en-US" sz="1200" dirty="0" smtClean="0">
                <a:solidFill>
                  <a:srgbClr val="005073"/>
                </a:solidFill>
                <a:latin typeface="Arial" panose="020B0604020202020204"/>
                <a:ea typeface="ＭＳ Ｐゴシック" charset="-128"/>
                <a:cs typeface="Hiragino Maru Gothic ProN W4" charset="-128"/>
              </a:rPr>
              <a:t>シリーズ</a:t>
            </a:r>
          </a:p>
        </p:txBody>
      </p:sp>
      <p:sp>
        <p:nvSpPr>
          <p:cNvPr id="14" name="テキスト ボックス 13"/>
          <p:cNvSpPr txBox="1"/>
          <p:nvPr/>
        </p:nvSpPr>
        <p:spPr>
          <a:xfrm>
            <a:off x="1872537" y="1549249"/>
            <a:ext cx="1448415" cy="276999"/>
          </a:xfrm>
          <a:prstGeom prst="rect">
            <a:avLst/>
          </a:prstGeom>
          <a:noFill/>
        </p:spPr>
        <p:txBody>
          <a:bodyPr wrap="square" rtlCol="0">
            <a:spAutoFit/>
          </a:bodyPr>
          <a:lstStyle/>
          <a:p>
            <a:r>
              <a:rPr kumimoji="1" lang="en-US" altLang="ja-JP" sz="1200" smtClean="0">
                <a:solidFill>
                  <a:srgbClr val="005073"/>
                </a:solidFill>
                <a:latin typeface="Arial" panose="020B0604020202020204"/>
                <a:ea typeface="ＭＳ Ｐゴシック" charset="-128"/>
                <a:cs typeface="Hiragino Maru Gothic ProN W4" charset="-128"/>
              </a:rPr>
              <a:t>AP1830</a:t>
            </a:r>
            <a:r>
              <a:rPr kumimoji="1" lang="ja-JP" altLang="en-US" sz="1200" dirty="0" smtClean="0">
                <a:solidFill>
                  <a:srgbClr val="005073"/>
                </a:solidFill>
                <a:latin typeface="Arial" panose="020B0604020202020204"/>
                <a:ea typeface="ＭＳ Ｐゴシック" charset="-128"/>
                <a:cs typeface="Hiragino Maru Gothic ProN W4" charset="-128"/>
              </a:rPr>
              <a:t>シリーズ</a:t>
            </a:r>
          </a:p>
        </p:txBody>
      </p:sp>
      <p:sp>
        <p:nvSpPr>
          <p:cNvPr id="15" name="テキスト ボックス 14"/>
          <p:cNvSpPr txBox="1"/>
          <p:nvPr/>
        </p:nvSpPr>
        <p:spPr>
          <a:xfrm>
            <a:off x="3482109" y="1559172"/>
            <a:ext cx="1475378" cy="276999"/>
          </a:xfrm>
          <a:prstGeom prst="rect">
            <a:avLst/>
          </a:prstGeom>
          <a:noFill/>
        </p:spPr>
        <p:txBody>
          <a:bodyPr wrap="square" rtlCol="0">
            <a:spAutoFit/>
          </a:bodyPr>
          <a:lstStyle/>
          <a:p>
            <a:r>
              <a:rPr kumimoji="1" lang="en-US" altLang="ja-JP" sz="1200" smtClean="0">
                <a:solidFill>
                  <a:srgbClr val="005073"/>
                </a:solidFill>
                <a:latin typeface="Arial" panose="020B0604020202020204"/>
                <a:ea typeface="ＭＳ Ｐゴシック" charset="-128"/>
                <a:cs typeface="Hiragino Maru Gothic ProN W4" charset="-128"/>
              </a:rPr>
              <a:t>AP1850</a:t>
            </a:r>
            <a:r>
              <a:rPr kumimoji="1" lang="ja-JP" altLang="en-US" sz="1200" dirty="0" smtClean="0">
                <a:solidFill>
                  <a:srgbClr val="005073"/>
                </a:solidFill>
                <a:latin typeface="Arial" panose="020B0604020202020204"/>
                <a:ea typeface="ＭＳ Ｐゴシック" charset="-128"/>
                <a:cs typeface="Hiragino Maru Gothic ProN W4" charset="-128"/>
              </a:rPr>
              <a:t>シリーズ</a:t>
            </a:r>
          </a:p>
        </p:txBody>
      </p:sp>
      <p:sp>
        <p:nvSpPr>
          <p:cNvPr id="16" name="テキスト ボックス 15"/>
          <p:cNvSpPr txBox="1"/>
          <p:nvPr/>
        </p:nvSpPr>
        <p:spPr>
          <a:xfrm>
            <a:off x="5524134" y="1578628"/>
            <a:ext cx="1494408" cy="276999"/>
          </a:xfrm>
          <a:prstGeom prst="rect">
            <a:avLst/>
          </a:prstGeom>
          <a:noFill/>
        </p:spPr>
        <p:txBody>
          <a:bodyPr wrap="square" rtlCol="0">
            <a:spAutoFit/>
          </a:bodyPr>
          <a:lstStyle/>
          <a:p>
            <a:r>
              <a:rPr kumimoji="1" lang="en-US" altLang="ja-JP" sz="1200" smtClean="0">
                <a:solidFill>
                  <a:srgbClr val="005073"/>
                </a:solidFill>
                <a:latin typeface="Arial" panose="020B0604020202020204"/>
                <a:ea typeface="ＭＳ Ｐゴシック" charset="-128"/>
                <a:cs typeface="Hiragino Maru Gothic ProN W4" charset="-128"/>
              </a:rPr>
              <a:t>AP2800</a:t>
            </a:r>
            <a:r>
              <a:rPr kumimoji="1" lang="ja-JP" altLang="en-US" sz="1200" dirty="0" smtClean="0">
                <a:solidFill>
                  <a:srgbClr val="005073"/>
                </a:solidFill>
                <a:latin typeface="Arial" panose="020B0604020202020204"/>
                <a:ea typeface="ＭＳ Ｐゴシック" charset="-128"/>
                <a:cs typeface="Hiragino Maru Gothic ProN W4" charset="-128"/>
              </a:rPr>
              <a:t>シリーズ</a:t>
            </a:r>
          </a:p>
        </p:txBody>
      </p:sp>
      <p:sp>
        <p:nvSpPr>
          <p:cNvPr id="17" name="テキスト ボックス 16"/>
          <p:cNvSpPr txBox="1"/>
          <p:nvPr/>
        </p:nvSpPr>
        <p:spPr>
          <a:xfrm>
            <a:off x="7321247" y="1582099"/>
            <a:ext cx="1531675" cy="276999"/>
          </a:xfrm>
          <a:prstGeom prst="rect">
            <a:avLst/>
          </a:prstGeom>
          <a:noFill/>
        </p:spPr>
        <p:txBody>
          <a:bodyPr wrap="square" rtlCol="0">
            <a:spAutoFit/>
          </a:bodyPr>
          <a:lstStyle/>
          <a:p>
            <a:r>
              <a:rPr kumimoji="1" lang="en-US" altLang="ja-JP" sz="1200" smtClean="0">
                <a:solidFill>
                  <a:srgbClr val="005073"/>
                </a:solidFill>
                <a:latin typeface="Arial" panose="020B0604020202020204"/>
                <a:ea typeface="ＭＳ Ｐゴシック" charset="-128"/>
                <a:cs typeface="Hiragino Maru Gothic ProN W4" charset="-128"/>
              </a:rPr>
              <a:t>AP3800</a:t>
            </a:r>
            <a:r>
              <a:rPr kumimoji="1" lang="ja-JP" altLang="en-US" sz="1200" dirty="0" smtClean="0">
                <a:solidFill>
                  <a:srgbClr val="005073"/>
                </a:solidFill>
                <a:latin typeface="Arial" panose="020B0604020202020204"/>
                <a:ea typeface="ＭＳ Ｐゴシック" charset="-128"/>
                <a:cs typeface="Hiragino Maru Gothic ProN W4" charset="-128"/>
              </a:rPr>
              <a:t>シリーズ</a:t>
            </a:r>
          </a:p>
        </p:txBody>
      </p:sp>
      <p:pic>
        <p:nvPicPr>
          <p:cNvPr id="18"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428" y="1731068"/>
            <a:ext cx="1422126" cy="904600"/>
          </a:xfrm>
          <a:prstGeom prst="rect">
            <a:avLst/>
          </a:prstGeom>
        </p:spPr>
      </p:pic>
      <p:sp>
        <p:nvSpPr>
          <p:cNvPr id="19" name="テキスト ボックス 18"/>
          <p:cNvSpPr txBox="1"/>
          <p:nvPr/>
        </p:nvSpPr>
        <p:spPr>
          <a:xfrm>
            <a:off x="179223" y="2569436"/>
            <a:ext cx="1631860" cy="1323439"/>
          </a:xfrm>
          <a:prstGeom prst="rect">
            <a:avLst/>
          </a:prstGeom>
          <a:noFill/>
        </p:spPr>
        <p:txBody>
          <a:bodyPr wrap="square" rtlCol="0">
            <a:spAutoFit/>
          </a:bodyPr>
          <a:lstStyle/>
          <a:p>
            <a:r>
              <a:rPr kumimoji="1" lang="ja-JP" altLang="en-US" sz="1000" dirty="0" smtClean="0">
                <a:solidFill>
                  <a:srgbClr val="005073"/>
                </a:solidFill>
                <a:latin typeface="Arial" panose="020B0604020202020204"/>
                <a:ea typeface="ＭＳ Ｐゴシック" charset="-128"/>
                <a:cs typeface="Hiragino Maru Gothic ProN W4" charset="-128"/>
              </a:rPr>
              <a:t>ベーシック</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用途に応じて</a:t>
            </a:r>
            <a:r>
              <a:rPr kumimoji="1" lang="en-US" altLang="ja-JP" sz="1000" dirty="0" smtClean="0">
                <a:solidFill>
                  <a:srgbClr val="005073"/>
                </a:solidFill>
                <a:latin typeface="Arial" panose="020B0604020202020204"/>
                <a:ea typeface="ＭＳ Ｐゴシック" charset="-128"/>
                <a:cs typeface="Hiragino Maru Gothic ProN W4" charset="-128"/>
              </a:rPr>
              <a:t>4</a:t>
            </a:r>
            <a:r>
              <a:rPr kumimoji="1" lang="ja-JP" altLang="en-US" sz="1000" dirty="0" smtClean="0">
                <a:solidFill>
                  <a:srgbClr val="005073"/>
                </a:solidFill>
                <a:latin typeface="Arial" panose="020B0604020202020204"/>
                <a:ea typeface="ＭＳ Ｐゴシック" charset="-128"/>
                <a:cs typeface="Hiragino Maru Gothic ProN W4" charset="-128"/>
              </a:rPr>
              <a:t>機種</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2x2:2SS 80MHz</a:t>
            </a:r>
            <a:r>
              <a:rPr kumimoji="1" lang="ja-JP" altLang="en-US" sz="1000" dirty="0" smtClean="0">
                <a:solidFill>
                  <a:srgbClr val="005073"/>
                </a:solidFill>
                <a:latin typeface="Arial" panose="020B0604020202020204"/>
                <a:ea typeface="ＭＳ Ｐゴシック" charset="-128"/>
                <a:cs typeface="Hiragino Maru Gothic ProN W4" charset="-128"/>
              </a:rPr>
              <a:t>幅</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理論値</a:t>
            </a:r>
            <a:r>
              <a:rPr kumimoji="1" lang="en-US" altLang="ja-JP" sz="1000" dirty="0" smtClean="0">
                <a:solidFill>
                  <a:srgbClr val="005073"/>
                </a:solidFill>
                <a:latin typeface="Arial" panose="020B0604020202020204"/>
                <a:ea typeface="ＭＳ Ｐゴシック" charset="-128"/>
                <a:cs typeface="Hiragino Maru Gothic ProN W4" charset="-128"/>
              </a:rPr>
              <a:t>867Mbps</a:t>
            </a:r>
          </a:p>
          <a:p>
            <a:r>
              <a:rPr kumimoji="1" lang="ja-JP" altLang="en-US" sz="1000" dirty="0" smtClean="0">
                <a:solidFill>
                  <a:srgbClr val="005073"/>
                </a:solidFill>
                <a:latin typeface="Arial" panose="020B0604020202020204"/>
                <a:ea typeface="ＭＳ Ｐゴシック" charset="-128"/>
                <a:cs typeface="Hiragino Maru Gothic ProN W4" charset="-128"/>
              </a:rPr>
              <a:t>小型</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標</a:t>
            </a:r>
            <a:r>
              <a:rPr kumimoji="1" lang="ja-JP" altLang="en-US" sz="1000" dirty="0" smtClean="0">
                <a:solidFill>
                  <a:srgbClr val="005073"/>
                </a:solidFill>
                <a:latin typeface="Arial" panose="020B0604020202020204"/>
                <a:ea typeface="ＭＳ Ｐゴシック" charset="-128"/>
                <a:cs typeface="Hiragino Maru Gothic ProN W4" charset="-128"/>
              </a:rPr>
              <a:t>準ビーム</a:t>
            </a:r>
            <a:r>
              <a:rPr kumimoji="1" lang="en-US" altLang="ja-JP" sz="1000" dirty="0" smtClean="0">
                <a:solidFill>
                  <a:srgbClr val="005073"/>
                </a:solidFill>
                <a:latin typeface="Arial" panose="020B0604020202020204"/>
                <a:ea typeface="ＭＳ Ｐゴシック" charset="-128"/>
                <a:cs typeface="Hiragino Maru Gothic ProN W4" charset="-128"/>
              </a:rPr>
              <a:t> </a:t>
            </a:r>
            <a:r>
              <a:rPr kumimoji="1" lang="ja-JP" altLang="en-US" sz="1000" dirty="0" smtClean="0">
                <a:solidFill>
                  <a:srgbClr val="005073"/>
                </a:solidFill>
                <a:latin typeface="Arial" panose="020B0604020202020204"/>
                <a:ea typeface="ＭＳ Ｐゴシック" charset="-128"/>
                <a:cs typeface="Hiragino Maru Gothic ProN W4" charset="-128"/>
              </a:rPr>
              <a:t>フォーミング</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50AP</a:t>
            </a:r>
            <a:r>
              <a:rPr kumimoji="1" lang="ja-JP" altLang="en-US" sz="1000" dirty="0" smtClean="0">
                <a:solidFill>
                  <a:srgbClr val="005073"/>
                </a:solidFill>
                <a:latin typeface="Arial" panose="020B0604020202020204"/>
                <a:ea typeface="ＭＳ Ｐゴシック" charset="-128"/>
                <a:cs typeface="Hiragino Maru Gothic ProN W4" charset="-128"/>
              </a:rPr>
              <a:t>、</a:t>
            </a:r>
            <a:r>
              <a:rPr kumimoji="1" lang="en-US" altLang="ja-JP" sz="1000" dirty="0" smtClean="0">
                <a:solidFill>
                  <a:srgbClr val="005073"/>
                </a:solidFill>
                <a:latin typeface="Arial" panose="020B0604020202020204"/>
                <a:ea typeface="ＭＳ Ｐゴシック" charset="-128"/>
                <a:cs typeface="Hiragino Maru Gothic ProN W4" charset="-128"/>
              </a:rPr>
              <a:t>1000</a:t>
            </a:r>
            <a:r>
              <a:rPr kumimoji="1" lang="ja-JP" altLang="en-US" sz="1000" dirty="0" smtClean="0">
                <a:solidFill>
                  <a:srgbClr val="005073"/>
                </a:solidFill>
                <a:latin typeface="Arial" panose="020B0604020202020204"/>
                <a:ea typeface="ＭＳ Ｐゴシック" charset="-128"/>
                <a:cs typeface="Hiragino Maru Gothic ProN W4" charset="-128"/>
              </a:rPr>
              <a:t>端末まで</a:t>
            </a:r>
            <a:endParaRPr kumimoji="1" lang="en-US" altLang="ja-JP" sz="1000" dirty="0" smtClean="0">
              <a:solidFill>
                <a:srgbClr val="005073"/>
              </a:solidFill>
              <a:latin typeface="Arial" panose="020B0604020202020204"/>
              <a:ea typeface="ＭＳ Ｐゴシック" charset="-128"/>
              <a:cs typeface="Hiragino Maru Gothic ProN W4" charset="-128"/>
            </a:endParaRPr>
          </a:p>
          <a:p>
            <a:endParaRPr kumimoji="1" lang="ja-JP" altLang="en-US" sz="1000" dirty="0" smtClean="0">
              <a:solidFill>
                <a:srgbClr val="005073"/>
              </a:solidFill>
              <a:latin typeface="Arial" panose="020B0604020202020204"/>
              <a:ea typeface="ＭＳ Ｐゴシック" charset="-128"/>
              <a:cs typeface="Hiragino Maru Gothic ProN W4" charset="-128"/>
            </a:endParaRPr>
          </a:p>
        </p:txBody>
      </p:sp>
      <p:sp>
        <p:nvSpPr>
          <p:cNvPr id="20" name="テキスト ボックス 19"/>
          <p:cNvSpPr txBox="1"/>
          <p:nvPr/>
        </p:nvSpPr>
        <p:spPr>
          <a:xfrm>
            <a:off x="1823414" y="2557481"/>
            <a:ext cx="1631860" cy="1169551"/>
          </a:xfrm>
          <a:prstGeom prst="rect">
            <a:avLst/>
          </a:prstGeom>
          <a:noFill/>
        </p:spPr>
        <p:txBody>
          <a:bodyPr wrap="square" rtlCol="0">
            <a:spAutoFit/>
          </a:bodyPr>
          <a:lstStyle/>
          <a:p>
            <a:r>
              <a:rPr kumimoji="1" lang="ja-JP" altLang="en-US" sz="1000" dirty="0" smtClean="0">
                <a:solidFill>
                  <a:srgbClr val="005073"/>
                </a:solidFill>
                <a:latin typeface="Arial" panose="020B0604020202020204"/>
                <a:ea typeface="ＭＳ Ｐゴシック" charset="-128"/>
                <a:cs typeface="Hiragino Maru Gothic ProN W4" charset="-128"/>
              </a:rPr>
              <a:t>標準モデル</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3x3:2SS 80MHz</a:t>
            </a:r>
            <a:r>
              <a:rPr kumimoji="1" lang="ja-JP" altLang="en-US" sz="1000" dirty="0" smtClean="0">
                <a:solidFill>
                  <a:srgbClr val="005073"/>
                </a:solidFill>
                <a:latin typeface="Arial" panose="020B0604020202020204"/>
                <a:ea typeface="ＭＳ Ｐゴシック" charset="-128"/>
                <a:cs typeface="Hiragino Maru Gothic ProN W4" charset="-128"/>
              </a:rPr>
              <a:t>幅</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理論値</a:t>
            </a:r>
            <a:r>
              <a:rPr kumimoji="1" lang="en-US" altLang="ja-JP" sz="1000" dirty="0" smtClean="0">
                <a:solidFill>
                  <a:srgbClr val="005073"/>
                </a:solidFill>
                <a:latin typeface="Arial" panose="020B0604020202020204"/>
                <a:ea typeface="ＭＳ Ｐゴシック" charset="-128"/>
                <a:cs typeface="Hiragino Maru Gothic ProN W4" charset="-128"/>
              </a:rPr>
              <a:t>867Mbps</a:t>
            </a:r>
          </a:p>
          <a:p>
            <a:r>
              <a:rPr kumimoji="1" lang="ja-JP" altLang="en-US" sz="1000" dirty="0" smtClean="0">
                <a:solidFill>
                  <a:srgbClr val="005073"/>
                </a:solidFill>
                <a:latin typeface="Arial" panose="020B0604020202020204"/>
                <a:ea typeface="ＭＳ Ｐゴシック" charset="-128"/>
                <a:cs typeface="Hiragino Maru Gothic ProN W4" charset="-128"/>
              </a:rPr>
              <a:t>アンテナ多くて安定</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1GE port Uplink</a:t>
            </a:r>
          </a:p>
          <a:p>
            <a:r>
              <a:rPr kumimoji="1" lang="ja-JP" altLang="en-US" sz="1000" dirty="0" smtClean="0">
                <a:solidFill>
                  <a:srgbClr val="005073"/>
                </a:solidFill>
                <a:latin typeface="Arial" panose="020B0604020202020204"/>
                <a:ea typeface="ＭＳ Ｐゴシック" charset="-128"/>
                <a:cs typeface="Hiragino Maru Gothic ProN W4" charset="-128"/>
              </a:rPr>
              <a:t>標</a:t>
            </a:r>
            <a:r>
              <a:rPr kumimoji="1" lang="ja-JP" altLang="en-US" sz="1000" dirty="0" smtClean="0">
                <a:solidFill>
                  <a:srgbClr val="005073"/>
                </a:solidFill>
                <a:latin typeface="Arial" panose="020B0604020202020204"/>
                <a:ea typeface="ＭＳ Ｐゴシック" charset="-128"/>
                <a:cs typeface="Hiragino Maru Gothic ProN W4" charset="-128"/>
              </a:rPr>
              <a:t>準ビーム</a:t>
            </a:r>
            <a:r>
              <a:rPr kumimoji="1" lang="en-US" altLang="ja-JP" sz="1000" dirty="0" smtClean="0">
                <a:solidFill>
                  <a:srgbClr val="005073"/>
                </a:solidFill>
                <a:latin typeface="Arial" panose="020B0604020202020204"/>
                <a:ea typeface="ＭＳ Ｐゴシック" charset="-128"/>
                <a:cs typeface="Hiragino Maru Gothic ProN W4" charset="-128"/>
              </a:rPr>
              <a:t> </a:t>
            </a:r>
            <a:r>
              <a:rPr kumimoji="1" lang="ja-JP" altLang="en-US" sz="1000" dirty="0" smtClean="0">
                <a:solidFill>
                  <a:srgbClr val="005073"/>
                </a:solidFill>
                <a:latin typeface="Arial" panose="020B0604020202020204"/>
                <a:ea typeface="ＭＳ Ｐゴシック" charset="-128"/>
                <a:cs typeface="Hiragino Maru Gothic ProN W4" charset="-128"/>
              </a:rPr>
              <a:t>フォーミング</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50AP</a:t>
            </a:r>
            <a:r>
              <a:rPr kumimoji="1" lang="ja-JP" altLang="en-US" sz="1000" dirty="0" smtClean="0">
                <a:solidFill>
                  <a:srgbClr val="005073"/>
                </a:solidFill>
                <a:latin typeface="Arial" panose="020B0604020202020204"/>
                <a:ea typeface="ＭＳ Ｐゴシック" charset="-128"/>
                <a:cs typeface="Hiragino Maru Gothic ProN W4" charset="-128"/>
              </a:rPr>
              <a:t>、</a:t>
            </a:r>
            <a:r>
              <a:rPr kumimoji="1" lang="en-US" altLang="ja-JP" sz="1000" dirty="0" smtClean="0">
                <a:solidFill>
                  <a:srgbClr val="005073"/>
                </a:solidFill>
                <a:latin typeface="Arial" panose="020B0604020202020204"/>
                <a:ea typeface="ＭＳ Ｐゴシック" charset="-128"/>
                <a:cs typeface="Hiragino Maru Gothic ProN W4" charset="-128"/>
              </a:rPr>
              <a:t>1000</a:t>
            </a:r>
            <a:r>
              <a:rPr kumimoji="1" lang="ja-JP" altLang="en-US" sz="1000" dirty="0" smtClean="0">
                <a:solidFill>
                  <a:srgbClr val="005073"/>
                </a:solidFill>
                <a:latin typeface="Arial" panose="020B0604020202020204"/>
                <a:ea typeface="ＭＳ Ｐゴシック" charset="-128"/>
                <a:cs typeface="Hiragino Maru Gothic ProN W4" charset="-128"/>
              </a:rPr>
              <a:t>端末まで</a:t>
            </a:r>
          </a:p>
        </p:txBody>
      </p:sp>
      <p:sp>
        <p:nvSpPr>
          <p:cNvPr id="21" name="テキスト ボックス 20"/>
          <p:cNvSpPr txBox="1"/>
          <p:nvPr/>
        </p:nvSpPr>
        <p:spPr>
          <a:xfrm>
            <a:off x="3473014" y="2577430"/>
            <a:ext cx="1631860" cy="1323439"/>
          </a:xfrm>
          <a:prstGeom prst="rect">
            <a:avLst/>
          </a:prstGeom>
          <a:noFill/>
        </p:spPr>
        <p:txBody>
          <a:bodyPr wrap="square" rtlCol="0">
            <a:spAutoFit/>
          </a:bodyPr>
          <a:lstStyle/>
          <a:p>
            <a:r>
              <a:rPr kumimoji="1" lang="ja-JP" altLang="en-US" sz="1000" dirty="0" smtClean="0">
                <a:solidFill>
                  <a:srgbClr val="005073"/>
                </a:solidFill>
                <a:latin typeface="Arial" panose="020B0604020202020204"/>
                <a:ea typeface="ＭＳ Ｐゴシック" charset="-128"/>
                <a:cs typeface="Hiragino Maru Gothic ProN W4" charset="-128"/>
              </a:rPr>
              <a:t>外部アンテナ・高耐久性</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4x4:4SS 80MHz</a:t>
            </a:r>
            <a:r>
              <a:rPr kumimoji="1" lang="ja-JP" altLang="en-US" sz="1000" dirty="0" smtClean="0">
                <a:solidFill>
                  <a:srgbClr val="005073"/>
                </a:solidFill>
                <a:latin typeface="Arial" panose="020B0604020202020204"/>
                <a:ea typeface="ＭＳ Ｐゴシック" charset="-128"/>
                <a:cs typeface="Hiragino Maru Gothic ProN W4" charset="-128"/>
              </a:rPr>
              <a:t>幅</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理論値</a:t>
            </a:r>
            <a:r>
              <a:rPr kumimoji="1" lang="en-US" altLang="ja-JP" sz="1000" dirty="0" smtClean="0">
                <a:solidFill>
                  <a:srgbClr val="005073"/>
                </a:solidFill>
                <a:latin typeface="Arial" panose="020B0604020202020204"/>
                <a:ea typeface="ＭＳ Ｐゴシック" charset="-128"/>
                <a:cs typeface="Hiragino Maru Gothic ProN W4" charset="-128"/>
              </a:rPr>
              <a:t>1.7Gbps</a:t>
            </a:r>
          </a:p>
          <a:p>
            <a:r>
              <a:rPr kumimoji="1" lang="ja-JP" altLang="en-US" sz="1000" dirty="0" smtClean="0">
                <a:solidFill>
                  <a:srgbClr val="005073"/>
                </a:solidFill>
                <a:latin typeface="Arial" panose="020B0604020202020204"/>
                <a:ea typeface="ＭＳ Ｐゴシック" charset="-128"/>
                <a:cs typeface="Hiragino Maru Gothic ProN W4" charset="-128"/>
              </a:rPr>
              <a:t>アンテナ多くて安定</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1GE x 2port Uplink</a:t>
            </a:r>
          </a:p>
          <a:p>
            <a:r>
              <a:rPr kumimoji="1" lang="ja-JP" altLang="en-US" sz="1000" dirty="0" smtClean="0">
                <a:solidFill>
                  <a:srgbClr val="005073"/>
                </a:solidFill>
                <a:latin typeface="Arial" panose="020B0604020202020204"/>
                <a:ea typeface="ＭＳ Ｐゴシック" charset="-128"/>
                <a:cs typeface="Hiragino Maru Gothic ProN W4" charset="-128"/>
              </a:rPr>
              <a:t>標</a:t>
            </a:r>
            <a:r>
              <a:rPr kumimoji="1" lang="ja-JP" altLang="en-US" sz="1000" dirty="0" smtClean="0">
                <a:solidFill>
                  <a:srgbClr val="005073"/>
                </a:solidFill>
                <a:latin typeface="Arial" panose="020B0604020202020204"/>
                <a:ea typeface="ＭＳ Ｐゴシック" charset="-128"/>
                <a:cs typeface="Hiragino Maru Gothic ProN W4" charset="-128"/>
              </a:rPr>
              <a:t>準ビーム</a:t>
            </a:r>
            <a:r>
              <a:rPr kumimoji="1" lang="en-US" altLang="ja-JP" sz="1000" dirty="0" smtClean="0">
                <a:solidFill>
                  <a:srgbClr val="005073"/>
                </a:solidFill>
                <a:latin typeface="Arial" panose="020B0604020202020204"/>
                <a:ea typeface="ＭＳ Ｐゴシック" charset="-128"/>
                <a:cs typeface="Hiragino Maru Gothic ProN W4" charset="-128"/>
              </a:rPr>
              <a:t> </a:t>
            </a:r>
            <a:r>
              <a:rPr kumimoji="1" lang="ja-JP" altLang="en-US" sz="1000" dirty="0" smtClean="0">
                <a:solidFill>
                  <a:srgbClr val="005073"/>
                </a:solidFill>
                <a:latin typeface="Arial" panose="020B0604020202020204"/>
                <a:ea typeface="ＭＳ Ｐゴシック" charset="-128"/>
                <a:cs typeface="Hiragino Maru Gothic ProN W4" charset="-128"/>
              </a:rPr>
              <a:t>フォーミング</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外付けアンテナ型番も用意</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50AP</a:t>
            </a:r>
            <a:r>
              <a:rPr kumimoji="1" lang="ja-JP" altLang="en-US" sz="1000" dirty="0" smtClean="0">
                <a:solidFill>
                  <a:srgbClr val="005073"/>
                </a:solidFill>
                <a:latin typeface="Arial" panose="020B0604020202020204"/>
                <a:ea typeface="ＭＳ Ｐゴシック" charset="-128"/>
                <a:cs typeface="Hiragino Maru Gothic ProN W4" charset="-128"/>
              </a:rPr>
              <a:t>、</a:t>
            </a:r>
            <a:r>
              <a:rPr kumimoji="1" lang="en-US" altLang="ja-JP" sz="1000" dirty="0" smtClean="0">
                <a:solidFill>
                  <a:srgbClr val="005073"/>
                </a:solidFill>
                <a:latin typeface="Arial" panose="020B0604020202020204"/>
                <a:ea typeface="ＭＳ Ｐゴシック" charset="-128"/>
                <a:cs typeface="Hiragino Maru Gothic ProN W4" charset="-128"/>
              </a:rPr>
              <a:t>1000</a:t>
            </a:r>
            <a:r>
              <a:rPr kumimoji="1" lang="ja-JP" altLang="en-US" sz="1000" dirty="0" smtClean="0">
                <a:solidFill>
                  <a:srgbClr val="005073"/>
                </a:solidFill>
                <a:latin typeface="Arial" panose="020B0604020202020204"/>
                <a:ea typeface="ＭＳ Ｐゴシック" charset="-128"/>
                <a:cs typeface="Hiragino Maru Gothic ProN W4" charset="-128"/>
              </a:rPr>
              <a:t>端末まで</a:t>
            </a:r>
          </a:p>
        </p:txBody>
      </p:sp>
      <p:sp>
        <p:nvSpPr>
          <p:cNvPr id="22" name="テキスト ボックス 21"/>
          <p:cNvSpPr txBox="1"/>
          <p:nvPr/>
        </p:nvSpPr>
        <p:spPr>
          <a:xfrm>
            <a:off x="5227511" y="2577430"/>
            <a:ext cx="2097603" cy="2092881"/>
          </a:xfrm>
          <a:prstGeom prst="rect">
            <a:avLst/>
          </a:prstGeom>
          <a:noFill/>
        </p:spPr>
        <p:txBody>
          <a:bodyPr wrap="square" rtlCol="0">
            <a:spAutoFit/>
          </a:bodyPr>
          <a:lstStyle/>
          <a:p>
            <a:r>
              <a:rPr kumimoji="1" lang="ja-JP" altLang="en-US" sz="1000" dirty="0" smtClean="0">
                <a:solidFill>
                  <a:srgbClr val="005073"/>
                </a:solidFill>
                <a:latin typeface="Arial" panose="020B0604020202020204"/>
                <a:ea typeface="ＭＳ Ｐゴシック" charset="-128"/>
                <a:cs typeface="Hiragino Maru Gothic ProN W4" charset="-128"/>
              </a:rPr>
              <a:t>高品質</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4x4:3SS 160MHz</a:t>
            </a:r>
            <a:r>
              <a:rPr kumimoji="1" lang="ja-JP" altLang="en-US" sz="1000" dirty="0" smtClean="0">
                <a:solidFill>
                  <a:srgbClr val="005073"/>
                </a:solidFill>
                <a:latin typeface="Arial" panose="020B0604020202020204"/>
                <a:ea typeface="ＭＳ Ｐゴシック" charset="-128"/>
                <a:cs typeface="Hiragino Maru Gothic ProN W4" charset="-128"/>
              </a:rPr>
              <a:t>幅</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Dual 5GHz</a:t>
            </a:r>
            <a:r>
              <a:rPr kumimoji="1" lang="ja-JP" altLang="en-US" sz="1000" dirty="0" smtClean="0">
                <a:solidFill>
                  <a:srgbClr val="005073"/>
                </a:solidFill>
                <a:latin typeface="Arial" panose="020B0604020202020204"/>
                <a:ea typeface="ＭＳ Ｐゴシック" charset="-128"/>
                <a:cs typeface="Hiragino Maru Gothic ProN W4" charset="-128"/>
              </a:rPr>
              <a:t>対応</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理論値</a:t>
            </a:r>
            <a:r>
              <a:rPr kumimoji="1" lang="en-US" altLang="ja-JP" sz="1000" dirty="0" smtClean="0">
                <a:solidFill>
                  <a:srgbClr val="005073"/>
                </a:solidFill>
                <a:latin typeface="Arial" panose="020B0604020202020204"/>
                <a:ea typeface="ＭＳ Ｐゴシック" charset="-128"/>
                <a:cs typeface="Hiragino Maru Gothic ProN W4" charset="-128"/>
              </a:rPr>
              <a:t>5.2Mbps</a:t>
            </a:r>
          </a:p>
          <a:p>
            <a:r>
              <a:rPr kumimoji="1" lang="ja-JP" altLang="en-US" sz="1000" dirty="0" smtClean="0">
                <a:solidFill>
                  <a:srgbClr val="005073"/>
                </a:solidFill>
                <a:latin typeface="Arial" panose="020B0604020202020204"/>
                <a:ea typeface="ＭＳ Ｐゴシック" charset="-128"/>
                <a:cs typeface="Hiragino Maru Gothic ProN W4" charset="-128"/>
              </a:rPr>
              <a:t>高速、安定通信</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1GE x 2port Uplink</a:t>
            </a:r>
          </a:p>
          <a:p>
            <a:r>
              <a:rPr kumimoji="1" lang="en-US" altLang="ja-JP" sz="1000" dirty="0" err="1" smtClean="0">
                <a:solidFill>
                  <a:srgbClr val="005073"/>
                </a:solidFill>
                <a:latin typeface="Arial" panose="020B0604020202020204"/>
                <a:ea typeface="ＭＳ Ｐゴシック" charset="-128"/>
                <a:cs typeface="Hiragino Maru Gothic ProN W4" charset="-128"/>
              </a:rPr>
              <a:t>CleanAir</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err="1" smtClean="0">
                <a:solidFill>
                  <a:srgbClr val="005073"/>
                </a:solidFill>
                <a:latin typeface="Arial" panose="020B0604020202020204"/>
                <a:ea typeface="ＭＳ Ｐゴシック" charset="-128"/>
                <a:cs typeface="Hiragino Maru Gothic ProN W4" charset="-128"/>
              </a:rPr>
              <a:t>ClientLInk</a:t>
            </a:r>
            <a:r>
              <a:rPr kumimoji="1" lang="en-US" altLang="ja-JP" sz="1000" dirty="0" smtClean="0">
                <a:solidFill>
                  <a:srgbClr val="005073"/>
                </a:solidFill>
                <a:latin typeface="Arial" panose="020B0604020202020204"/>
                <a:ea typeface="ＭＳ Ｐゴシック" charset="-128"/>
                <a:cs typeface="Hiragino Maru Gothic ProN W4" charset="-128"/>
              </a:rPr>
              <a:t>+</a:t>
            </a:r>
            <a:r>
              <a:rPr kumimoji="1" lang="ja-JP" altLang="en-US" sz="1000" dirty="0" smtClean="0">
                <a:solidFill>
                  <a:srgbClr val="005073"/>
                </a:solidFill>
                <a:latin typeface="Arial" panose="020B0604020202020204"/>
                <a:ea typeface="ＭＳ Ｐゴシック" charset="-128"/>
                <a:cs typeface="Hiragino Maru Gothic ProN W4" charset="-128"/>
              </a:rPr>
              <a:t>標</a:t>
            </a:r>
            <a:r>
              <a:rPr kumimoji="1" lang="ja-JP" altLang="en-US" sz="1000" dirty="0" smtClean="0">
                <a:solidFill>
                  <a:srgbClr val="005073"/>
                </a:solidFill>
                <a:latin typeface="Arial" panose="020B0604020202020204"/>
                <a:ea typeface="ＭＳ Ｐゴシック" charset="-128"/>
                <a:cs typeface="Hiragino Maru Gothic ProN W4" charset="-128"/>
              </a:rPr>
              <a:t>準ビーム</a:t>
            </a:r>
            <a:r>
              <a:rPr kumimoji="1" lang="en-US" altLang="ja-JP" sz="1000" dirty="0" smtClean="0">
                <a:solidFill>
                  <a:srgbClr val="005073"/>
                </a:solidFill>
                <a:latin typeface="Arial" panose="020B0604020202020204"/>
                <a:ea typeface="ＭＳ Ｐゴシック" charset="-128"/>
                <a:cs typeface="Hiragino Maru Gothic ProN W4" charset="-128"/>
              </a:rPr>
              <a:t/>
            </a:r>
            <a:br>
              <a:rPr kumimoji="1" lang="en-US" altLang="ja-JP" sz="1000" dirty="0" smtClean="0">
                <a:solidFill>
                  <a:srgbClr val="005073"/>
                </a:solidFill>
                <a:latin typeface="Arial" panose="020B0604020202020204"/>
                <a:ea typeface="ＭＳ Ｐゴシック" charset="-128"/>
                <a:cs typeface="Hiragino Maru Gothic ProN W4" charset="-128"/>
              </a:rPr>
            </a:br>
            <a:r>
              <a:rPr kumimoji="1" lang="ja-JP" altLang="en-US" sz="1000" dirty="0" smtClean="0">
                <a:solidFill>
                  <a:srgbClr val="005073"/>
                </a:solidFill>
                <a:latin typeface="Arial" panose="020B0604020202020204"/>
                <a:ea typeface="ＭＳ Ｐゴシック" charset="-128"/>
                <a:cs typeface="Hiragino Maru Gothic ProN W4" charset="-128"/>
              </a:rPr>
              <a:t>フォーミング</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高密度端末環境対応</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外付けアンテナ型番も用意</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100AP</a:t>
            </a:r>
            <a:r>
              <a:rPr kumimoji="1" lang="ja-JP" altLang="en-US" sz="1000" dirty="0" smtClean="0">
                <a:solidFill>
                  <a:srgbClr val="005073"/>
                </a:solidFill>
                <a:latin typeface="Arial" panose="020B0604020202020204"/>
                <a:ea typeface="ＭＳ Ｐゴシック" charset="-128"/>
                <a:cs typeface="Hiragino Maru Gothic ProN W4" charset="-128"/>
              </a:rPr>
              <a:t>、</a:t>
            </a:r>
            <a:r>
              <a:rPr kumimoji="1" lang="en-US" altLang="ja-JP" sz="1000" dirty="0" smtClean="0">
                <a:solidFill>
                  <a:srgbClr val="005073"/>
                </a:solidFill>
                <a:latin typeface="Arial" panose="020B0604020202020204"/>
                <a:ea typeface="ＭＳ Ｐゴシック" charset="-128"/>
                <a:cs typeface="Hiragino Maru Gothic ProN W4" charset="-128"/>
              </a:rPr>
              <a:t>2000</a:t>
            </a:r>
            <a:r>
              <a:rPr kumimoji="1" lang="ja-JP" altLang="en-US" sz="1000" dirty="0" smtClean="0">
                <a:solidFill>
                  <a:srgbClr val="005073"/>
                </a:solidFill>
                <a:latin typeface="Arial" panose="020B0604020202020204"/>
                <a:ea typeface="ＭＳ Ｐゴシック" charset="-128"/>
                <a:cs typeface="Hiragino Maru Gothic ProN W4" charset="-128"/>
              </a:rPr>
              <a:t>端末まで</a:t>
            </a:r>
            <a:endParaRPr kumimoji="1" lang="en-US" altLang="ja-JP" sz="1000" dirty="0" smtClean="0">
              <a:solidFill>
                <a:srgbClr val="005073"/>
              </a:solidFill>
              <a:latin typeface="Arial" panose="020B0604020202020204"/>
              <a:ea typeface="ＭＳ Ｐゴシック" charset="-128"/>
              <a:cs typeface="Hiragino Maru Gothic ProN W4" charset="-128"/>
            </a:endParaRPr>
          </a:p>
          <a:p>
            <a:endParaRPr kumimoji="1" lang="ja-JP" altLang="en-US" sz="1000" dirty="0" smtClean="0">
              <a:solidFill>
                <a:srgbClr val="005073"/>
              </a:solidFill>
              <a:latin typeface="Arial" panose="020B0604020202020204"/>
              <a:ea typeface="ＭＳ Ｐゴシック" charset="-128"/>
              <a:cs typeface="Hiragino Maru Gothic ProN W4" charset="-128"/>
            </a:endParaRPr>
          </a:p>
        </p:txBody>
      </p:sp>
      <p:sp>
        <p:nvSpPr>
          <p:cNvPr id="23" name="テキスト ボックス 22"/>
          <p:cNvSpPr txBox="1"/>
          <p:nvPr/>
        </p:nvSpPr>
        <p:spPr>
          <a:xfrm>
            <a:off x="7159717" y="2589383"/>
            <a:ext cx="2091677" cy="2092881"/>
          </a:xfrm>
          <a:prstGeom prst="rect">
            <a:avLst/>
          </a:prstGeom>
          <a:noFill/>
        </p:spPr>
        <p:txBody>
          <a:bodyPr wrap="square" rtlCol="0">
            <a:spAutoFit/>
          </a:bodyPr>
          <a:lstStyle/>
          <a:p>
            <a:r>
              <a:rPr kumimoji="1" lang="ja-JP" altLang="en-US" sz="1000" dirty="0" smtClean="0">
                <a:solidFill>
                  <a:srgbClr val="005073"/>
                </a:solidFill>
                <a:latin typeface="Arial" panose="020B0604020202020204"/>
                <a:ea typeface="ＭＳ Ｐゴシック" charset="-128"/>
                <a:cs typeface="Hiragino Maru Gothic ProN W4" charset="-128"/>
              </a:rPr>
              <a:t>高品質　拡張機能</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4x4:3SS 160MHz</a:t>
            </a:r>
            <a:r>
              <a:rPr kumimoji="1" lang="ja-JP" altLang="en-US" sz="1000" dirty="0" smtClean="0">
                <a:solidFill>
                  <a:srgbClr val="005073"/>
                </a:solidFill>
                <a:latin typeface="Arial" panose="020B0604020202020204"/>
                <a:ea typeface="ＭＳ Ｐゴシック" charset="-128"/>
                <a:cs typeface="Hiragino Maru Gothic ProN W4" charset="-128"/>
              </a:rPr>
              <a:t>幅</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Dual 5GHz</a:t>
            </a:r>
            <a:r>
              <a:rPr kumimoji="1" lang="ja-JP" altLang="en-US" sz="1000" dirty="0" smtClean="0">
                <a:solidFill>
                  <a:srgbClr val="005073"/>
                </a:solidFill>
                <a:latin typeface="Arial" panose="020B0604020202020204"/>
                <a:ea typeface="ＭＳ Ｐゴシック" charset="-128"/>
                <a:cs typeface="Hiragino Maru Gothic ProN W4" charset="-128"/>
              </a:rPr>
              <a:t>対応</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理論値</a:t>
            </a:r>
            <a:r>
              <a:rPr kumimoji="1" lang="en-US" altLang="ja-JP" sz="1000" dirty="0" smtClean="0">
                <a:solidFill>
                  <a:srgbClr val="005073"/>
                </a:solidFill>
                <a:latin typeface="Arial" panose="020B0604020202020204"/>
                <a:ea typeface="ＭＳ Ｐゴシック" charset="-128"/>
                <a:cs typeface="Hiragino Maru Gothic ProN W4" charset="-128"/>
              </a:rPr>
              <a:t>5.2Mbps</a:t>
            </a:r>
          </a:p>
          <a:p>
            <a:r>
              <a:rPr kumimoji="1" lang="ja-JP" altLang="en-US" sz="1000" dirty="0" smtClean="0">
                <a:solidFill>
                  <a:srgbClr val="005073"/>
                </a:solidFill>
                <a:latin typeface="Arial" panose="020B0604020202020204"/>
                <a:ea typeface="ＭＳ Ｐゴシック" charset="-128"/>
                <a:cs typeface="Hiragino Maru Gothic ProN W4" charset="-128"/>
              </a:rPr>
              <a:t>高速、安定通信、拡張性あり</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1/2/2.5/5GE(</a:t>
            </a:r>
            <a:r>
              <a:rPr kumimoji="1" lang="en-US" altLang="ja-JP" sz="1000" dirty="0" err="1" smtClean="0">
                <a:solidFill>
                  <a:srgbClr val="005073"/>
                </a:solidFill>
                <a:latin typeface="Arial" panose="020B0604020202020204"/>
                <a:ea typeface="ＭＳ Ｐゴシック" charset="-128"/>
                <a:cs typeface="Hiragino Maru Gothic ProN W4" charset="-128"/>
              </a:rPr>
              <a:t>mgig</a:t>
            </a:r>
            <a:r>
              <a:rPr kumimoji="1" lang="en-US" altLang="ja-JP" sz="1000" dirty="0" smtClean="0">
                <a:solidFill>
                  <a:srgbClr val="005073"/>
                </a:solidFill>
                <a:latin typeface="Arial" panose="020B0604020202020204"/>
                <a:ea typeface="ＭＳ Ｐゴシック" charset="-128"/>
                <a:cs typeface="Hiragino Maru Gothic ProN W4" charset="-128"/>
              </a:rPr>
              <a:t>) Uplink</a:t>
            </a:r>
          </a:p>
          <a:p>
            <a:r>
              <a:rPr kumimoji="1" lang="en-US" altLang="ja-JP" sz="1000" dirty="0" err="1" smtClean="0">
                <a:solidFill>
                  <a:srgbClr val="005073"/>
                </a:solidFill>
                <a:latin typeface="Arial" panose="020B0604020202020204"/>
                <a:ea typeface="ＭＳ Ｐゴシック" charset="-128"/>
                <a:cs typeface="Hiragino Maru Gothic ProN W4" charset="-128"/>
              </a:rPr>
              <a:t>CleanAir</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err="1" smtClean="0">
                <a:solidFill>
                  <a:srgbClr val="005073"/>
                </a:solidFill>
                <a:latin typeface="Arial" panose="020B0604020202020204"/>
                <a:ea typeface="ＭＳ Ｐゴシック" charset="-128"/>
                <a:cs typeface="Hiragino Maru Gothic ProN W4" charset="-128"/>
              </a:rPr>
              <a:t>ClientLInk</a:t>
            </a:r>
            <a:r>
              <a:rPr kumimoji="1" lang="en-US" altLang="ja-JP" sz="1000" dirty="0" smtClean="0">
                <a:solidFill>
                  <a:srgbClr val="005073"/>
                </a:solidFill>
                <a:latin typeface="Arial" panose="020B0604020202020204"/>
                <a:ea typeface="ＭＳ Ｐゴシック" charset="-128"/>
                <a:cs typeface="Hiragino Maru Gothic ProN W4" charset="-128"/>
              </a:rPr>
              <a:t>+</a:t>
            </a:r>
            <a:r>
              <a:rPr kumimoji="1" lang="ja-JP" altLang="en-US" sz="1000" dirty="0" smtClean="0">
                <a:solidFill>
                  <a:srgbClr val="005073"/>
                </a:solidFill>
                <a:latin typeface="Arial" panose="020B0604020202020204"/>
                <a:ea typeface="ＭＳ Ｐゴシック" charset="-128"/>
                <a:cs typeface="Hiragino Maru Gothic ProN W4" charset="-128"/>
              </a:rPr>
              <a:t>標</a:t>
            </a:r>
            <a:r>
              <a:rPr kumimoji="1" lang="ja-JP" altLang="en-US" sz="1000" dirty="0" smtClean="0">
                <a:solidFill>
                  <a:srgbClr val="005073"/>
                </a:solidFill>
                <a:latin typeface="Arial" panose="020B0604020202020204"/>
                <a:ea typeface="ＭＳ Ｐゴシック" charset="-128"/>
                <a:cs typeface="Hiragino Maru Gothic ProN W4" charset="-128"/>
              </a:rPr>
              <a:t>準ビーム</a:t>
            </a:r>
            <a:r>
              <a:rPr kumimoji="1" lang="en-US" altLang="ja-JP" sz="1000" dirty="0" smtClean="0">
                <a:solidFill>
                  <a:srgbClr val="005073"/>
                </a:solidFill>
                <a:latin typeface="Arial" panose="020B0604020202020204"/>
                <a:ea typeface="ＭＳ Ｐゴシック" charset="-128"/>
                <a:cs typeface="Hiragino Maru Gothic ProN W4" charset="-128"/>
              </a:rPr>
              <a:t/>
            </a:r>
            <a:br>
              <a:rPr kumimoji="1" lang="en-US" altLang="ja-JP" sz="1000" dirty="0" smtClean="0">
                <a:solidFill>
                  <a:srgbClr val="005073"/>
                </a:solidFill>
                <a:latin typeface="Arial" panose="020B0604020202020204"/>
                <a:ea typeface="ＭＳ Ｐゴシック" charset="-128"/>
                <a:cs typeface="Hiragino Maru Gothic ProN W4" charset="-128"/>
              </a:rPr>
            </a:br>
            <a:r>
              <a:rPr kumimoji="1" lang="ja-JP" altLang="en-US" sz="1000" dirty="0" smtClean="0">
                <a:solidFill>
                  <a:srgbClr val="005073"/>
                </a:solidFill>
                <a:latin typeface="Arial" panose="020B0604020202020204"/>
                <a:ea typeface="ＭＳ Ｐゴシック" charset="-128"/>
                <a:cs typeface="Hiragino Maru Gothic ProN W4" charset="-128"/>
              </a:rPr>
              <a:t>フォーミング</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高密度端末環境対応</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外部モジュール対応</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ja-JP" altLang="en-US" sz="1000" dirty="0" smtClean="0">
                <a:solidFill>
                  <a:srgbClr val="005073"/>
                </a:solidFill>
                <a:latin typeface="Arial" panose="020B0604020202020204"/>
                <a:ea typeface="ＭＳ Ｐゴシック" charset="-128"/>
                <a:cs typeface="Hiragino Maru Gothic ProN W4" charset="-128"/>
              </a:rPr>
              <a:t>外付けアンテナ型番も用意</a:t>
            </a:r>
            <a:endParaRPr kumimoji="1" lang="en-US" altLang="ja-JP" sz="1000" dirty="0" smtClean="0">
              <a:solidFill>
                <a:srgbClr val="005073"/>
              </a:solidFill>
              <a:latin typeface="Arial" panose="020B0604020202020204"/>
              <a:ea typeface="ＭＳ Ｐゴシック" charset="-128"/>
              <a:cs typeface="Hiragino Maru Gothic ProN W4" charset="-128"/>
            </a:endParaRPr>
          </a:p>
          <a:p>
            <a:r>
              <a:rPr kumimoji="1" lang="en-US" altLang="ja-JP" sz="1000" dirty="0" smtClean="0">
                <a:solidFill>
                  <a:srgbClr val="005073"/>
                </a:solidFill>
                <a:latin typeface="Arial" panose="020B0604020202020204"/>
                <a:ea typeface="ＭＳ Ｐゴシック" charset="-128"/>
                <a:cs typeface="Hiragino Maru Gothic ProN W4" charset="-128"/>
              </a:rPr>
              <a:t>100AP</a:t>
            </a:r>
            <a:r>
              <a:rPr kumimoji="1" lang="ja-JP" altLang="en-US" sz="1000" dirty="0" smtClean="0">
                <a:solidFill>
                  <a:srgbClr val="005073"/>
                </a:solidFill>
                <a:latin typeface="Arial" panose="020B0604020202020204"/>
                <a:ea typeface="ＭＳ Ｐゴシック" charset="-128"/>
                <a:cs typeface="Hiragino Maru Gothic ProN W4" charset="-128"/>
              </a:rPr>
              <a:t>、</a:t>
            </a:r>
            <a:r>
              <a:rPr kumimoji="1" lang="en-US" altLang="ja-JP" sz="1000" dirty="0" smtClean="0">
                <a:solidFill>
                  <a:srgbClr val="005073"/>
                </a:solidFill>
                <a:latin typeface="Arial" panose="020B0604020202020204"/>
                <a:ea typeface="ＭＳ Ｐゴシック" charset="-128"/>
                <a:cs typeface="Hiragino Maru Gothic ProN W4" charset="-128"/>
              </a:rPr>
              <a:t>2000</a:t>
            </a:r>
            <a:r>
              <a:rPr kumimoji="1" lang="ja-JP" altLang="en-US" sz="1000" dirty="0" smtClean="0">
                <a:solidFill>
                  <a:srgbClr val="005073"/>
                </a:solidFill>
                <a:latin typeface="Arial" panose="020B0604020202020204"/>
                <a:ea typeface="ＭＳ Ｐゴシック" charset="-128"/>
                <a:cs typeface="Hiragino Maru Gothic ProN W4" charset="-128"/>
              </a:rPr>
              <a:t>端末まで</a:t>
            </a:r>
          </a:p>
        </p:txBody>
      </p:sp>
      <p:sp>
        <p:nvSpPr>
          <p:cNvPr id="4" name="テキスト ボックス 3"/>
          <p:cNvSpPr txBox="1"/>
          <p:nvPr/>
        </p:nvSpPr>
        <p:spPr>
          <a:xfrm>
            <a:off x="3835401" y="4681835"/>
            <a:ext cx="5336846" cy="461665"/>
          </a:xfrm>
          <a:prstGeom prst="rect">
            <a:avLst/>
          </a:prstGeom>
          <a:noFill/>
        </p:spPr>
        <p:txBody>
          <a:bodyPr wrap="square" rtlCol="0">
            <a:spAutoFit/>
          </a:bodyPr>
          <a:lstStyle/>
          <a:p>
            <a:r>
              <a:rPr kumimoji="1" lang="ja-JP" altLang="en-US" sz="800" dirty="0" smtClean="0">
                <a:solidFill>
                  <a:srgbClr val="282828"/>
                </a:solidFill>
                <a:latin typeface="Arial" panose="020B0604020202020204"/>
                <a:ea typeface="ＭＳ Ｐゴシック" charset="-128"/>
                <a:cs typeface="Hiragino Maru Gothic ProN W4" charset="-128"/>
              </a:rPr>
              <a:t>○</a:t>
            </a:r>
            <a:r>
              <a:rPr kumimoji="1" lang="en-US" altLang="ja-JP" sz="800" dirty="0" smtClean="0">
                <a:solidFill>
                  <a:srgbClr val="282828"/>
                </a:solidFill>
                <a:latin typeface="Arial" panose="020B0604020202020204"/>
                <a:ea typeface="ＭＳ Ｐゴシック" charset="-128"/>
                <a:cs typeface="Hiragino Maru Gothic ProN W4" charset="-128"/>
              </a:rPr>
              <a:t>x</a:t>
            </a:r>
            <a:r>
              <a:rPr kumimoji="1" lang="ja-JP" altLang="en-US" sz="800" dirty="0" smtClean="0">
                <a:solidFill>
                  <a:srgbClr val="282828"/>
                </a:solidFill>
                <a:latin typeface="Arial" panose="020B0604020202020204"/>
                <a:ea typeface="ＭＳ Ｐゴシック" charset="-128"/>
                <a:cs typeface="Hiragino Maru Gothic ProN W4" charset="-128"/>
              </a:rPr>
              <a:t>○</a:t>
            </a:r>
            <a:r>
              <a:rPr kumimoji="1" lang="en-US" altLang="ja-JP" sz="800" dirty="0" smtClean="0">
                <a:solidFill>
                  <a:srgbClr val="282828"/>
                </a:solidFill>
                <a:latin typeface="Arial" panose="020B0604020202020204"/>
                <a:ea typeface="ＭＳ Ｐゴシック" charset="-128"/>
                <a:cs typeface="Hiragino Maru Gothic ProN W4" charset="-128"/>
              </a:rPr>
              <a:t>:</a:t>
            </a:r>
            <a:r>
              <a:rPr kumimoji="1" lang="ja-JP" altLang="en-US" sz="800" dirty="0" smtClean="0">
                <a:solidFill>
                  <a:srgbClr val="282828"/>
                </a:solidFill>
                <a:latin typeface="Arial" panose="020B0604020202020204"/>
                <a:ea typeface="ＭＳ Ｐゴシック" charset="-128"/>
                <a:cs typeface="Hiragino Maru Gothic ProN W4" charset="-128"/>
              </a:rPr>
              <a:t>○の表記について：送信アンテナ数</a:t>
            </a:r>
            <a:r>
              <a:rPr kumimoji="1" lang="en-US" altLang="ja-JP" sz="800" dirty="0" smtClean="0">
                <a:solidFill>
                  <a:srgbClr val="282828"/>
                </a:solidFill>
                <a:latin typeface="Arial" panose="020B0604020202020204"/>
                <a:ea typeface="ＭＳ Ｐゴシック" charset="-128"/>
                <a:cs typeface="Hiragino Maru Gothic ProN W4" charset="-128"/>
              </a:rPr>
              <a:t>x</a:t>
            </a:r>
            <a:r>
              <a:rPr kumimoji="1" lang="ja-JP" altLang="en-US" sz="800" dirty="0" smtClean="0">
                <a:solidFill>
                  <a:srgbClr val="282828"/>
                </a:solidFill>
                <a:latin typeface="Arial" panose="020B0604020202020204"/>
                <a:ea typeface="ＭＳ Ｐゴシック" charset="-128"/>
                <a:cs typeface="Hiragino Maru Gothic ProN W4" charset="-128"/>
              </a:rPr>
              <a:t>受信アンテナ数：空間ストリーミング数</a:t>
            </a:r>
            <a:endParaRPr kumimoji="1" lang="en-US" altLang="ja-JP" sz="800" dirty="0" smtClean="0">
              <a:solidFill>
                <a:srgbClr val="282828"/>
              </a:solidFill>
              <a:latin typeface="Arial" panose="020B0604020202020204"/>
              <a:ea typeface="ＭＳ Ｐゴシック" charset="-128"/>
              <a:cs typeface="Hiragino Maru Gothic ProN W4" charset="-128"/>
            </a:endParaRPr>
          </a:p>
          <a:p>
            <a:r>
              <a:rPr kumimoji="1" lang="en-US" altLang="ja-JP" sz="800" dirty="0" err="1" smtClean="0">
                <a:solidFill>
                  <a:srgbClr val="282828"/>
                </a:solidFill>
                <a:latin typeface="Arial" panose="020B0604020202020204"/>
                <a:ea typeface="ＭＳ Ｐゴシック" charset="-128"/>
                <a:cs typeface="Hiragino Maru Gothic ProN W4" charset="-128"/>
              </a:rPr>
              <a:t>ClientLink:Cisco</a:t>
            </a:r>
            <a:r>
              <a:rPr kumimoji="1" lang="ja-JP" altLang="en-US" sz="800" dirty="0" smtClean="0">
                <a:solidFill>
                  <a:srgbClr val="282828"/>
                </a:solidFill>
                <a:latin typeface="Arial" panose="020B0604020202020204"/>
                <a:ea typeface="ＭＳ Ｐゴシック" charset="-128"/>
                <a:cs typeface="Hiragino Maru Gothic ProN W4" charset="-128"/>
              </a:rPr>
              <a:t>独自の</a:t>
            </a:r>
            <a:r>
              <a:rPr kumimoji="1" lang="ja-JP" altLang="en-US" sz="800" dirty="0" smtClean="0">
                <a:solidFill>
                  <a:srgbClr val="282828"/>
                </a:solidFill>
                <a:latin typeface="Arial" panose="020B0604020202020204"/>
                <a:ea typeface="ＭＳ Ｐゴシック" charset="-128"/>
                <a:cs typeface="Hiragino Maru Gothic ProN W4" charset="-128"/>
              </a:rPr>
              <a:t>ビーム</a:t>
            </a:r>
            <a:r>
              <a:rPr kumimoji="1" lang="en-US" altLang="ja-JP" sz="800" dirty="0" smtClean="0">
                <a:solidFill>
                  <a:srgbClr val="282828"/>
                </a:solidFill>
                <a:latin typeface="Arial" panose="020B0604020202020204"/>
                <a:ea typeface="ＭＳ Ｐゴシック" charset="-128"/>
                <a:cs typeface="Hiragino Maru Gothic ProN W4" charset="-128"/>
              </a:rPr>
              <a:t> </a:t>
            </a:r>
            <a:r>
              <a:rPr kumimoji="1" lang="ja-JP" altLang="en-US" sz="800" dirty="0" smtClean="0">
                <a:solidFill>
                  <a:srgbClr val="282828"/>
                </a:solidFill>
                <a:latin typeface="Arial" panose="020B0604020202020204"/>
                <a:ea typeface="ＭＳ Ｐゴシック" charset="-128"/>
                <a:cs typeface="Hiragino Maru Gothic ProN W4" charset="-128"/>
              </a:rPr>
              <a:t>フォーミング</a:t>
            </a:r>
            <a:r>
              <a:rPr kumimoji="1" lang="ja-JP" altLang="en-US" sz="800" dirty="0" smtClean="0">
                <a:solidFill>
                  <a:srgbClr val="282828"/>
                </a:solidFill>
                <a:latin typeface="Arial" panose="020B0604020202020204"/>
                <a:ea typeface="ＭＳ Ｐゴシック" charset="-128"/>
                <a:cs typeface="Hiragino Maru Gothic ProN W4" charset="-128"/>
              </a:rPr>
              <a:t>、遠くでも速い</a:t>
            </a:r>
            <a:r>
              <a:rPr kumimoji="1" lang="ja-JP" altLang="en-US" sz="800" dirty="0" smtClean="0">
                <a:solidFill>
                  <a:srgbClr val="282828"/>
                </a:solidFill>
                <a:latin typeface="Arial" panose="020B0604020202020204"/>
                <a:ea typeface="ＭＳ Ｐゴシック" charset="-128"/>
                <a:cs typeface="Hiragino Maru Gothic ProN W4" charset="-128"/>
              </a:rPr>
              <a:t>スルー</a:t>
            </a:r>
            <a:r>
              <a:rPr kumimoji="1" lang="en-US" altLang="ja-JP" sz="800" dirty="0" smtClean="0">
                <a:solidFill>
                  <a:srgbClr val="282828"/>
                </a:solidFill>
                <a:latin typeface="Arial" panose="020B0604020202020204"/>
                <a:ea typeface="ＭＳ Ｐゴシック" charset="-128"/>
                <a:cs typeface="Hiragino Maru Gothic ProN W4" charset="-128"/>
              </a:rPr>
              <a:t> </a:t>
            </a:r>
            <a:r>
              <a:rPr kumimoji="1" lang="ja-JP" altLang="en-US" sz="800" dirty="0" smtClean="0">
                <a:solidFill>
                  <a:srgbClr val="282828"/>
                </a:solidFill>
                <a:latin typeface="Arial" panose="020B0604020202020204"/>
                <a:ea typeface="ＭＳ Ｐゴシック" charset="-128"/>
                <a:cs typeface="Hiragino Maru Gothic ProN W4" charset="-128"/>
              </a:rPr>
              <a:t>プット</a:t>
            </a:r>
            <a:r>
              <a:rPr kumimoji="1" lang="ja-JP" altLang="en-US" sz="800" dirty="0" smtClean="0">
                <a:solidFill>
                  <a:srgbClr val="282828"/>
                </a:solidFill>
                <a:latin typeface="Arial" panose="020B0604020202020204"/>
                <a:ea typeface="ＭＳ Ｐゴシック" charset="-128"/>
                <a:cs typeface="Hiragino Maru Gothic ProN W4" charset="-128"/>
              </a:rPr>
              <a:t>が得られます。</a:t>
            </a:r>
            <a:endParaRPr kumimoji="1" lang="en-US" altLang="ja-JP" sz="800" dirty="0" smtClean="0">
              <a:solidFill>
                <a:srgbClr val="282828"/>
              </a:solidFill>
              <a:latin typeface="Arial" panose="020B0604020202020204"/>
              <a:ea typeface="ＭＳ Ｐゴシック" charset="-128"/>
              <a:cs typeface="Hiragino Maru Gothic ProN W4" charset="-128"/>
            </a:endParaRPr>
          </a:p>
          <a:p>
            <a:r>
              <a:rPr kumimoji="1" lang="en-US" altLang="ja-JP" sz="800" dirty="0" err="1" smtClean="0">
                <a:solidFill>
                  <a:srgbClr val="282828"/>
                </a:solidFill>
                <a:latin typeface="Arial" panose="020B0604020202020204"/>
                <a:ea typeface="ＭＳ Ｐゴシック" charset="-128"/>
                <a:cs typeface="Hiragino Maru Gothic ProN W4" charset="-128"/>
              </a:rPr>
              <a:t>CleanAir:Cisco</a:t>
            </a:r>
            <a:r>
              <a:rPr kumimoji="1" lang="ja-JP" altLang="en-US" sz="800" dirty="0" smtClean="0">
                <a:solidFill>
                  <a:srgbClr val="282828"/>
                </a:solidFill>
                <a:latin typeface="Arial" panose="020B0604020202020204"/>
                <a:ea typeface="ＭＳ Ｐゴシック" charset="-128"/>
                <a:cs typeface="Hiragino Maru Gothic ProN W4" charset="-128"/>
              </a:rPr>
              <a:t>独自のハードウェアで干渉する電波を素早く正確に見つけ、対応することができます。</a:t>
            </a:r>
            <a:endParaRPr kumimoji="1" lang="en-US" altLang="ja-JP" sz="800" dirty="0" smtClean="0">
              <a:solidFill>
                <a:srgbClr val="282828"/>
              </a:solidFill>
              <a:latin typeface="Arial" panose="020B0604020202020204"/>
              <a:ea typeface="ＭＳ Ｐゴシック" charset="-128"/>
              <a:cs typeface="Hiragino Maru Gothic ProN W4" charset="-128"/>
            </a:endParaRPr>
          </a:p>
        </p:txBody>
      </p:sp>
      <p:sp>
        <p:nvSpPr>
          <p:cNvPr id="29" name="テキスト ボックス 28"/>
          <p:cNvSpPr txBox="1"/>
          <p:nvPr/>
        </p:nvSpPr>
        <p:spPr>
          <a:xfrm>
            <a:off x="109333" y="4912667"/>
            <a:ext cx="1548316" cy="215444"/>
          </a:xfrm>
          <a:prstGeom prst="rect">
            <a:avLst/>
          </a:prstGeom>
          <a:noFill/>
        </p:spPr>
        <p:txBody>
          <a:bodyPr wrap="square" rtlCol="0">
            <a:spAutoFit/>
          </a:bodyPr>
          <a:lstStyle/>
          <a:p>
            <a:r>
              <a:rPr kumimoji="1" lang="ja-JP" altLang="en-US" sz="800" dirty="0" smtClean="0">
                <a:solidFill>
                  <a:srgbClr val="282828"/>
                </a:solidFill>
                <a:latin typeface="Arial" panose="020B0604020202020204"/>
                <a:ea typeface="ＭＳ Ｐゴシック" charset="-128"/>
                <a:cs typeface="Hiragino Maru Gothic ProN W4" charset="-128"/>
              </a:rPr>
              <a:t>全て</a:t>
            </a:r>
            <a:r>
              <a:rPr kumimoji="1" lang="en-US" altLang="ja-JP" sz="800" dirty="0" smtClean="0">
                <a:solidFill>
                  <a:srgbClr val="282828"/>
                </a:solidFill>
                <a:latin typeface="Arial" panose="020B0604020202020204"/>
                <a:ea typeface="ＭＳ Ｐゴシック" charset="-128"/>
                <a:cs typeface="Hiragino Maru Gothic ProN W4" charset="-128"/>
              </a:rPr>
              <a:t>802.11ac wave2</a:t>
            </a:r>
            <a:r>
              <a:rPr kumimoji="1" lang="ja-JP" altLang="en-US" sz="800" dirty="0" smtClean="0">
                <a:solidFill>
                  <a:srgbClr val="282828"/>
                </a:solidFill>
                <a:latin typeface="Arial" panose="020B0604020202020204"/>
                <a:ea typeface="ＭＳ Ｐゴシック" charset="-128"/>
                <a:cs typeface="Hiragino Maru Gothic ProN W4" charset="-128"/>
              </a:rPr>
              <a:t>対応</a:t>
            </a:r>
          </a:p>
        </p:txBody>
      </p:sp>
      <p:sp>
        <p:nvSpPr>
          <p:cNvPr id="30" name="正方形/長方形 29"/>
          <p:cNvSpPr/>
          <p:nvPr/>
        </p:nvSpPr>
        <p:spPr>
          <a:xfrm>
            <a:off x="447097" y="805874"/>
            <a:ext cx="8210934" cy="369332"/>
          </a:xfrm>
          <a:prstGeom prst="rect">
            <a:avLst/>
          </a:prstGeom>
        </p:spPr>
        <p:txBody>
          <a:bodyPr wrap="square">
            <a:spAutoFit/>
          </a:bodyPr>
          <a:lstStyle/>
          <a:p>
            <a:r>
              <a:rPr lang="ja-JP" altLang="en-US" dirty="0" smtClean="0">
                <a:solidFill>
                  <a:srgbClr val="005073"/>
                </a:solidFill>
                <a:latin typeface="Arial" panose="020B0604020202020204"/>
                <a:ea typeface="ＭＳ Ｐゴシック" charset="-128"/>
              </a:rPr>
              <a:t>お客様の要件にあわせた豊富なラインナップを実現</a:t>
            </a:r>
            <a:endParaRPr lang="ja-JP" altLang="en-US" dirty="0">
              <a:solidFill>
                <a:srgbClr val="005073"/>
              </a:solidFill>
              <a:latin typeface="Arial" panose="020B0604020202020204"/>
              <a:ea typeface="ＭＳ Ｐゴシック" charset="-128"/>
            </a:endParaRPr>
          </a:p>
        </p:txBody>
      </p:sp>
      <p:cxnSp>
        <p:nvCxnSpPr>
          <p:cNvPr id="31" name="直線コネクタ 30"/>
          <p:cNvCxnSpPr/>
          <p:nvPr/>
        </p:nvCxnSpPr>
        <p:spPr>
          <a:xfrm>
            <a:off x="5152096" y="1113865"/>
            <a:ext cx="0" cy="3522625"/>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614255550"/>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WAP150</a:t>
            </a:r>
            <a:r>
              <a:rPr lang="en-US" altLang="ja-JP" dirty="0"/>
              <a:t> </a:t>
            </a:r>
            <a:r>
              <a:rPr lang="en-US" altLang="ja-JP" sz="2400" dirty="0" smtClean="0"/>
              <a:t>(Wireless </a:t>
            </a:r>
            <a:r>
              <a:rPr lang="en-US" altLang="ja-JP" sz="2400" dirty="0"/>
              <a:t>Access Point</a:t>
            </a:r>
            <a:r>
              <a:rPr lang="en-US" altLang="ja-JP" sz="2400" dirty="0" smtClean="0"/>
              <a:t>)</a:t>
            </a:r>
            <a:br>
              <a:rPr lang="en-US" altLang="ja-JP" sz="2400" dirty="0" smtClean="0"/>
            </a:br>
            <a:r>
              <a:rPr lang="en-US" altLang="ja-JP" sz="1800" dirty="0"/>
              <a:t>802.11ac wave1</a:t>
            </a:r>
            <a:r>
              <a:rPr lang="ja-JP" altLang="en-US" sz="1800" dirty="0"/>
              <a:t>対応の低価格＆高機能</a:t>
            </a:r>
            <a:r>
              <a:rPr lang="ja-JP" altLang="en-US" sz="1800" dirty="0" smtClean="0"/>
              <a:t>アクセスポイント</a:t>
            </a:r>
            <a:endParaRPr kumimoji="1" lang="ja-JP" altLang="en-US" sz="1200" dirty="0"/>
          </a:p>
        </p:txBody>
      </p:sp>
      <p:graphicFrame>
        <p:nvGraphicFramePr>
          <p:cNvPr id="2" name="表 1"/>
          <p:cNvGraphicFramePr>
            <a:graphicFrameLocks noGrp="1"/>
          </p:cNvGraphicFramePr>
          <p:nvPr>
            <p:extLst/>
          </p:nvPr>
        </p:nvGraphicFramePr>
        <p:xfrm>
          <a:off x="197696" y="3225886"/>
          <a:ext cx="4215683" cy="1752170"/>
        </p:xfrm>
        <a:graphic>
          <a:graphicData uri="http://schemas.openxmlformats.org/drawingml/2006/table">
            <a:tbl>
              <a:tblPr>
                <a:tableStyleId>{2D5ABB26-0587-4C30-8999-92F81FD0307C}</a:tableStyleId>
              </a:tblPr>
              <a:tblGrid>
                <a:gridCol w="1885653">
                  <a:extLst>
                    <a:ext uri="{9D8B030D-6E8A-4147-A177-3AD203B41FA5}">
                      <a16:colId xmlns="" xmlns:a16="http://schemas.microsoft.com/office/drawing/2014/main" val="20000"/>
                    </a:ext>
                  </a:extLst>
                </a:gridCol>
                <a:gridCol w="2330030">
                  <a:extLst>
                    <a:ext uri="{9D8B030D-6E8A-4147-A177-3AD203B41FA5}">
                      <a16:colId xmlns="" xmlns:a16="http://schemas.microsoft.com/office/drawing/2014/main" val="20001"/>
                    </a:ext>
                  </a:extLst>
                </a:gridCol>
              </a:tblGrid>
              <a:tr h="118326">
                <a:tc>
                  <a:txBody>
                    <a:bodyPr/>
                    <a:lstStyle/>
                    <a:p>
                      <a:pPr algn="ctr"/>
                      <a:r>
                        <a:rPr lang="ja-JP" altLang="en-US" sz="1600" b="1" dirty="0" smtClean="0">
                          <a:solidFill>
                            <a:schemeClr val="bg1"/>
                          </a:solidFill>
                          <a:latin typeface="+mn-lt"/>
                          <a:ea typeface="+mn-ea"/>
                        </a:rPr>
                        <a:t>型番</a:t>
                      </a:r>
                      <a:endParaRPr lang="ja-JP" altLang="en-US" sz="1600" b="1" dirty="0">
                        <a:solidFill>
                          <a:schemeClr val="bg1"/>
                        </a:solidFill>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altLang="ja-JP" sz="1400" b="1" u="none" strike="noStrike" dirty="0" smtClean="0">
                          <a:solidFill>
                            <a:schemeClr val="bg1"/>
                          </a:solidFill>
                          <a:effectLst/>
                          <a:latin typeface="+mn-lt"/>
                          <a:ea typeface="+mn-ea"/>
                        </a:rPr>
                        <a:t>WAP150-J-K9-JP</a:t>
                      </a:r>
                      <a:endParaRPr lang="en-US" sz="1400" b="1" i="0" u="none" strike="noStrike" dirty="0">
                        <a:solidFill>
                          <a:schemeClr val="bg1"/>
                        </a:solidFill>
                        <a:effectLst/>
                        <a:latin typeface="+mn-lt"/>
                        <a:ea typeface="+mn-ea"/>
                      </a:endParaRPr>
                    </a:p>
                  </a:txBody>
                  <a:tcPr marL="6815" marR="6815" marT="6815" marB="0" anchor="ctr">
                    <a:lnL w="9525"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0"/>
                  </a:ext>
                </a:extLst>
              </a:tr>
              <a:tr h="73861">
                <a:tc>
                  <a:txBody>
                    <a:bodyPr/>
                    <a:lstStyle/>
                    <a:p>
                      <a:pPr algn="ctr" fontAlgn="ctr"/>
                      <a:r>
                        <a:rPr lang="ja-JP" altLang="en-US" sz="1050" b="0" i="0" u="none" strike="noStrike" dirty="0">
                          <a:solidFill>
                            <a:schemeClr val="tx1">
                              <a:lumMod val="50000"/>
                            </a:schemeClr>
                          </a:solidFill>
                          <a:effectLst/>
                          <a:latin typeface="+mn-lt"/>
                          <a:ea typeface="+mn-ea"/>
                        </a:rPr>
                        <a:t>対応規格</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0" i="0" u="none" strike="noStrike" dirty="0">
                          <a:solidFill>
                            <a:schemeClr val="tx1">
                              <a:lumMod val="50000"/>
                            </a:schemeClr>
                          </a:solidFill>
                          <a:effectLst/>
                          <a:latin typeface="+mn-lt"/>
                          <a:ea typeface="+mn-ea"/>
                        </a:rPr>
                        <a:t>802.11a/b/g/n/ac Wave1</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1"/>
                  </a:ext>
                </a:extLst>
              </a:tr>
              <a:tr h="73861">
                <a:tc>
                  <a:txBody>
                    <a:bodyPr/>
                    <a:lstStyle/>
                    <a:p>
                      <a:pPr algn="ctr" fontAlgn="ctr"/>
                      <a:r>
                        <a:rPr lang="ja-JP" altLang="en-US" sz="1050" b="0" i="0" u="none" strike="noStrike" dirty="0">
                          <a:solidFill>
                            <a:schemeClr val="tx1">
                              <a:lumMod val="50000"/>
                            </a:schemeClr>
                          </a:solidFill>
                          <a:effectLst/>
                          <a:latin typeface="+mn-lt"/>
                          <a:ea typeface="+mn-ea"/>
                        </a:rPr>
                        <a:t>ラジオ</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900" u="none" strike="noStrike" dirty="0" smtClean="0">
                          <a:solidFill>
                            <a:schemeClr val="tx1">
                              <a:lumMod val="50000"/>
                            </a:schemeClr>
                          </a:solidFill>
                          <a:effectLst/>
                          <a:latin typeface="+mn-lt"/>
                          <a:ea typeface="+mn-ea"/>
                        </a:rPr>
                        <a:t>デュアル バンド対応（</a:t>
                      </a:r>
                      <a:r>
                        <a:rPr lang="en-US" altLang="ja-JP" sz="900" u="none" strike="noStrike" dirty="0" smtClean="0">
                          <a:solidFill>
                            <a:schemeClr val="tx1">
                              <a:lumMod val="50000"/>
                            </a:schemeClr>
                          </a:solidFill>
                          <a:effectLst/>
                          <a:latin typeface="+mn-lt"/>
                          <a:ea typeface="+mn-ea"/>
                        </a:rPr>
                        <a:t>2.4GHz/5GHz)</a:t>
                      </a:r>
                      <a:endParaRPr lang="en-US" altLang="ja-JP"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73861">
                <a:tc>
                  <a:txBody>
                    <a:bodyPr/>
                    <a:lstStyle/>
                    <a:p>
                      <a:pPr algn="ctr" fontAlgn="ctr"/>
                      <a:r>
                        <a:rPr lang="en-US" sz="1050" u="none" strike="noStrike" dirty="0">
                          <a:solidFill>
                            <a:schemeClr val="tx1">
                              <a:lumMod val="50000"/>
                            </a:schemeClr>
                          </a:solidFill>
                          <a:effectLst/>
                          <a:latin typeface="+mn-lt"/>
                          <a:ea typeface="+mn-ea"/>
                        </a:rPr>
                        <a:t>MIMO</a:t>
                      </a:r>
                      <a:endParaRPr lang="en-US" sz="105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900" u="none" strike="noStrike" dirty="0">
                          <a:solidFill>
                            <a:schemeClr val="tx1">
                              <a:lumMod val="50000"/>
                            </a:schemeClr>
                          </a:solidFill>
                          <a:latin typeface="+mn-lt"/>
                          <a:ea typeface="+mn-ea"/>
                        </a:rPr>
                        <a:t>2x2:2</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3"/>
                  </a:ext>
                </a:extLst>
              </a:tr>
              <a:tr h="73861">
                <a:tc>
                  <a:txBody>
                    <a:bodyPr/>
                    <a:lstStyle/>
                    <a:p>
                      <a:pPr algn="ctr" fontAlgn="ctr"/>
                      <a:r>
                        <a:rPr lang="ja-JP" altLang="en-US" sz="1050" b="0" i="0" u="none" strike="noStrike" dirty="0" smtClean="0">
                          <a:solidFill>
                            <a:schemeClr val="tx1">
                              <a:lumMod val="50000"/>
                            </a:schemeClr>
                          </a:solidFill>
                          <a:effectLst/>
                          <a:latin typeface="+mn-lt"/>
                          <a:ea typeface="+mn-ea"/>
                        </a:rPr>
                        <a:t>最大データレート</a:t>
                      </a:r>
                      <a:endParaRPr lang="en-US" sz="105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900" u="none" strike="noStrike" dirty="0" smtClean="0">
                          <a:solidFill>
                            <a:schemeClr val="tx1">
                              <a:lumMod val="50000"/>
                            </a:schemeClr>
                          </a:solidFill>
                          <a:latin typeface="+mn-lt"/>
                          <a:ea typeface="+mn-ea"/>
                        </a:rPr>
                        <a:t>1.2Gbps</a:t>
                      </a:r>
                      <a:endParaRPr lang="en-US" altLang="ja-JP" sz="900" u="none" strike="noStrike" dirty="0">
                        <a:solidFill>
                          <a:schemeClr val="tx1">
                            <a:lumMod val="50000"/>
                          </a:schemeClr>
                        </a:solidFill>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3861">
                <a:tc>
                  <a:txBody>
                    <a:bodyPr/>
                    <a:lstStyle/>
                    <a:p>
                      <a:pPr algn="ctr" fontAlgn="ctr"/>
                      <a:r>
                        <a:rPr lang="en-US" altLang="ja-JP" sz="1050" u="none" strike="noStrike" dirty="0" err="1">
                          <a:solidFill>
                            <a:schemeClr val="tx1">
                              <a:lumMod val="50000"/>
                            </a:schemeClr>
                          </a:solidFill>
                          <a:effectLst/>
                          <a:latin typeface="+mn-lt"/>
                          <a:ea typeface="+mn-ea"/>
                        </a:rPr>
                        <a:t>PoE</a:t>
                      </a:r>
                      <a:r>
                        <a:rPr lang="en-US" altLang="ja-JP" sz="1050" u="none" strike="noStrike" dirty="0">
                          <a:solidFill>
                            <a:schemeClr val="tx1">
                              <a:lumMod val="50000"/>
                            </a:schemeClr>
                          </a:solidFill>
                          <a:effectLst/>
                          <a:latin typeface="+mn-lt"/>
                          <a:ea typeface="+mn-ea"/>
                        </a:rPr>
                        <a:t>/</a:t>
                      </a:r>
                      <a:r>
                        <a:rPr lang="en-US" altLang="ja-JP" sz="1050" u="none" strike="noStrike" dirty="0" err="1">
                          <a:solidFill>
                            <a:schemeClr val="tx1">
                              <a:lumMod val="50000"/>
                            </a:schemeClr>
                          </a:solidFill>
                          <a:effectLst/>
                          <a:latin typeface="+mn-lt"/>
                          <a:ea typeface="+mn-ea"/>
                        </a:rPr>
                        <a:t>PoE</a:t>
                      </a:r>
                      <a:r>
                        <a:rPr lang="en-US" altLang="ja-JP" sz="1050" u="none" strike="noStrike" dirty="0">
                          <a:solidFill>
                            <a:schemeClr val="tx1">
                              <a:lumMod val="50000"/>
                            </a:schemeClr>
                          </a:solidFill>
                          <a:effectLst/>
                          <a:latin typeface="+mn-lt"/>
                          <a:ea typeface="+mn-ea"/>
                        </a:rPr>
                        <a:t>+</a:t>
                      </a:r>
                      <a:endParaRPr lang="ja-JP" altLang="en-US" sz="105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ja-JP" altLang="en-US" sz="900" u="none" strike="noStrike" dirty="0" smtClean="0">
                          <a:solidFill>
                            <a:schemeClr val="tx1">
                              <a:lumMod val="50000"/>
                            </a:schemeClr>
                          </a:solidFill>
                          <a:effectLst/>
                          <a:latin typeface="+mn-lt"/>
                          <a:ea typeface="+mn-ea"/>
                        </a:rPr>
                        <a:t>○</a:t>
                      </a:r>
                      <a:r>
                        <a:rPr lang="en-US" altLang="ja-JP" sz="900" u="none" strike="noStrike" dirty="0" smtClean="0">
                          <a:solidFill>
                            <a:schemeClr val="tx1">
                              <a:lumMod val="50000"/>
                            </a:schemeClr>
                          </a:solidFill>
                          <a:effectLst/>
                          <a:latin typeface="+mn-lt"/>
                          <a:ea typeface="+mn-ea"/>
                        </a:rPr>
                        <a:t>(</a:t>
                      </a:r>
                      <a:r>
                        <a:rPr lang="en-US" altLang="ja-JP" sz="900" u="none" strike="noStrike" dirty="0" err="1" smtClean="0">
                          <a:solidFill>
                            <a:schemeClr val="tx1">
                              <a:lumMod val="50000"/>
                            </a:schemeClr>
                          </a:solidFill>
                          <a:effectLst/>
                          <a:latin typeface="+mn-lt"/>
                          <a:ea typeface="+mn-ea"/>
                        </a:rPr>
                        <a:t>PoE</a:t>
                      </a:r>
                      <a:r>
                        <a:rPr lang="ja-JP" altLang="en-US" sz="900" u="none" strike="noStrike" dirty="0" smtClean="0">
                          <a:solidFill>
                            <a:schemeClr val="tx1">
                              <a:lumMod val="50000"/>
                            </a:schemeClr>
                          </a:solidFill>
                          <a:effectLst/>
                          <a:latin typeface="+mn-lt"/>
                          <a:ea typeface="+mn-ea"/>
                        </a:rPr>
                        <a:t>で動作</a:t>
                      </a:r>
                      <a:r>
                        <a:rPr lang="en-US" altLang="ja-JP" sz="900" u="none" strike="noStrike" dirty="0" smtClean="0">
                          <a:solidFill>
                            <a:schemeClr val="tx1">
                              <a:lumMod val="50000"/>
                            </a:schemeClr>
                          </a:solidFill>
                          <a:effectLst/>
                          <a:latin typeface="+mn-lt"/>
                          <a:ea typeface="+mn-ea"/>
                        </a:rPr>
                        <a:t>)</a:t>
                      </a:r>
                      <a:endParaRPr lang="ja-JP" altLang="en-US"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4"/>
                  </a:ext>
                </a:extLst>
              </a:tr>
              <a:tr h="111320">
                <a:tc>
                  <a:txBody>
                    <a:bodyPr/>
                    <a:lstStyle/>
                    <a:p>
                      <a:pPr algn="ctr" fontAlgn="ctr"/>
                      <a:r>
                        <a:rPr lang="ja-JP" altLang="en-US" sz="1050" b="0" i="0" u="none" strike="noStrike" dirty="0">
                          <a:solidFill>
                            <a:schemeClr val="tx1">
                              <a:lumMod val="50000"/>
                            </a:schemeClr>
                          </a:solidFill>
                          <a:effectLst/>
                          <a:latin typeface="+mn-lt"/>
                          <a:ea typeface="+mn-ea"/>
                        </a:rPr>
                        <a:t>ポート</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900" u="none" strike="noStrike" dirty="0">
                          <a:solidFill>
                            <a:schemeClr val="tx1">
                              <a:lumMod val="50000"/>
                            </a:schemeClr>
                          </a:solidFill>
                          <a:effectLst/>
                          <a:latin typeface="+mn-lt"/>
                          <a:ea typeface="+mn-ea"/>
                        </a:rPr>
                        <a:t>GE × 1</a:t>
                      </a:r>
                      <a:endParaRPr lang="en-US" altLang="ja-JP"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r h="73861">
                <a:tc>
                  <a:txBody>
                    <a:bodyPr/>
                    <a:lstStyle/>
                    <a:p>
                      <a:pPr algn="ctr" fontAlgn="ctr"/>
                      <a:r>
                        <a:rPr lang="ja-JP" altLang="en-US" sz="1050" b="0" i="0" u="none" strike="noStrike" dirty="0">
                          <a:solidFill>
                            <a:schemeClr val="tx1">
                              <a:lumMod val="50000"/>
                            </a:schemeClr>
                          </a:solidFill>
                          <a:effectLst/>
                          <a:latin typeface="+mn-lt"/>
                          <a:ea typeface="+mn-ea"/>
                        </a:rPr>
                        <a:t>アンテナ</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ja-JP" altLang="en-US" sz="900" u="none" strike="noStrike" dirty="0">
                          <a:solidFill>
                            <a:schemeClr val="tx1">
                              <a:lumMod val="50000"/>
                            </a:schemeClr>
                          </a:solidFill>
                          <a:effectLst/>
                          <a:latin typeface="+mn-lt"/>
                          <a:ea typeface="+mn-ea"/>
                        </a:rPr>
                        <a:t>内蔵</a:t>
                      </a:r>
                      <a:endParaRPr lang="en-US" altLang="ja-JP"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6"/>
                  </a:ext>
                </a:extLst>
              </a:tr>
              <a:tr h="143813">
                <a:tc>
                  <a:txBody>
                    <a:bodyPr/>
                    <a:lstStyle/>
                    <a:p>
                      <a:pPr algn="ctr" fontAlgn="ctr"/>
                      <a:r>
                        <a:rPr lang="ja-JP" altLang="en-US" sz="1050" u="none" strike="noStrike" dirty="0">
                          <a:solidFill>
                            <a:schemeClr val="tx1">
                              <a:lumMod val="50000"/>
                            </a:schemeClr>
                          </a:solidFill>
                          <a:effectLst/>
                          <a:latin typeface="+mn-lt"/>
                          <a:ea typeface="+mn-ea"/>
                        </a:rPr>
                        <a:t>サイズ（高さ </a:t>
                      </a:r>
                      <a:r>
                        <a:rPr lang="en-US" altLang="ja-JP" sz="1050" u="none" strike="noStrike" dirty="0">
                          <a:solidFill>
                            <a:schemeClr val="tx1">
                              <a:lumMod val="50000"/>
                            </a:schemeClr>
                          </a:solidFill>
                          <a:effectLst/>
                          <a:latin typeface="+mn-lt"/>
                          <a:ea typeface="+mn-ea"/>
                        </a:rPr>
                        <a:t>× </a:t>
                      </a:r>
                      <a:r>
                        <a:rPr lang="ja-JP" altLang="en-US" sz="1050" u="none" strike="noStrike" dirty="0">
                          <a:solidFill>
                            <a:schemeClr val="tx1">
                              <a:lumMod val="50000"/>
                            </a:schemeClr>
                          </a:solidFill>
                          <a:effectLst/>
                          <a:latin typeface="+mn-lt"/>
                          <a:ea typeface="+mn-ea"/>
                        </a:rPr>
                        <a:t>幅 </a:t>
                      </a:r>
                      <a:r>
                        <a:rPr lang="en-US" altLang="ja-JP" sz="1050" u="none" strike="noStrike" dirty="0">
                          <a:solidFill>
                            <a:schemeClr val="tx1">
                              <a:lumMod val="50000"/>
                            </a:schemeClr>
                          </a:solidFill>
                          <a:effectLst/>
                          <a:latin typeface="+mn-lt"/>
                          <a:ea typeface="+mn-ea"/>
                        </a:rPr>
                        <a:t>× </a:t>
                      </a:r>
                      <a:r>
                        <a:rPr lang="ja-JP" altLang="en-US" sz="1050" u="none" strike="noStrike" dirty="0">
                          <a:solidFill>
                            <a:schemeClr val="tx1">
                              <a:lumMod val="50000"/>
                            </a:schemeClr>
                          </a:solidFill>
                          <a:effectLst/>
                          <a:latin typeface="+mn-lt"/>
                          <a:ea typeface="+mn-ea"/>
                        </a:rPr>
                        <a:t>奥行）</a:t>
                      </a:r>
                      <a:endParaRPr lang="ja-JP" altLang="en-US" sz="105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900" dirty="0">
                          <a:solidFill>
                            <a:schemeClr val="tx1">
                              <a:lumMod val="50000"/>
                            </a:schemeClr>
                          </a:solidFill>
                          <a:latin typeface="+mn-lt"/>
                          <a:ea typeface="+mn-ea"/>
                        </a:rPr>
                        <a:t>3.8 × 13.5 × 13.5 cm</a:t>
                      </a:r>
                      <a:endParaRPr lang="en-US"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73861">
                <a:tc>
                  <a:txBody>
                    <a:bodyPr/>
                    <a:lstStyle/>
                    <a:p>
                      <a:pPr algn="ctr" fontAlgn="ctr"/>
                      <a:r>
                        <a:rPr lang="ja-JP" altLang="en-US" sz="1050" u="none" strike="noStrike" dirty="0">
                          <a:solidFill>
                            <a:schemeClr val="tx1">
                              <a:lumMod val="50000"/>
                            </a:schemeClr>
                          </a:solidFill>
                          <a:effectLst/>
                          <a:latin typeface="+mn-lt"/>
                          <a:ea typeface="+mn-ea"/>
                        </a:rPr>
                        <a:t>重量</a:t>
                      </a:r>
                      <a:endParaRPr lang="ja-JP" altLang="en-US" sz="105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ja-JP" sz="900" dirty="0">
                          <a:solidFill>
                            <a:schemeClr val="tx1">
                              <a:lumMod val="50000"/>
                            </a:schemeClr>
                          </a:solidFill>
                          <a:latin typeface="+mn-lt"/>
                          <a:ea typeface="+mn-ea"/>
                        </a:rPr>
                        <a:t>0.35 kg</a:t>
                      </a:r>
                      <a:endParaRPr lang="en-US" sz="900" b="0" i="0" u="none" strike="noStrike" dirty="0">
                        <a:solidFill>
                          <a:schemeClr val="tx1">
                            <a:lumMod val="50000"/>
                          </a:schemeClr>
                        </a:solidFill>
                        <a:effectLst/>
                        <a:latin typeface="+mn-lt"/>
                        <a:ea typeface="+mn-ea"/>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8"/>
                  </a:ext>
                </a:extLst>
              </a:tr>
            </a:tbl>
          </a:graphicData>
        </a:graphic>
      </p:graphicFrame>
      <p:pic>
        <p:nvPicPr>
          <p:cNvPr id="13" name="図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622" y="1862866"/>
            <a:ext cx="1186412" cy="1186409"/>
          </a:xfrm>
          <a:prstGeom prst="rect">
            <a:avLst/>
          </a:prstGeom>
        </p:spPr>
      </p:pic>
      <p:pic>
        <p:nvPicPr>
          <p:cNvPr id="14" name="図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3822" y="2172240"/>
            <a:ext cx="1737025" cy="526832"/>
          </a:xfrm>
          <a:prstGeom prst="rect">
            <a:avLst/>
          </a:prstGeom>
        </p:spPr>
      </p:pic>
      <p:sp>
        <p:nvSpPr>
          <p:cNvPr id="16" name="角丸四角形 15"/>
          <p:cNvSpPr/>
          <p:nvPr/>
        </p:nvSpPr>
        <p:spPr>
          <a:xfrm>
            <a:off x="1162087" y="1156367"/>
            <a:ext cx="6819825" cy="40862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ja-JP" altLang="en-US" dirty="0" smtClean="0">
                <a:solidFill>
                  <a:srgbClr val="005073"/>
                </a:solidFill>
              </a:rPr>
              <a:t>家庭用アクセスポイントからの品質向上を希望されるお客</a:t>
            </a:r>
            <a:r>
              <a:rPr kumimoji="1" lang="ja-JP" altLang="en-US" dirty="0">
                <a:solidFill>
                  <a:srgbClr val="005073"/>
                </a:solidFill>
              </a:rPr>
              <a:t>様に！</a:t>
            </a:r>
            <a:endParaRPr kumimoji="1" lang="en-US" altLang="ja-JP" dirty="0">
              <a:solidFill>
                <a:srgbClr val="005073"/>
              </a:solidFill>
            </a:endParaRPr>
          </a:p>
        </p:txBody>
      </p:sp>
      <p:sp>
        <p:nvSpPr>
          <p:cNvPr id="9" name="正方形/長方形 8"/>
          <p:cNvSpPr/>
          <p:nvPr/>
        </p:nvSpPr>
        <p:spPr>
          <a:xfrm>
            <a:off x="5438491" y="1800745"/>
            <a:ext cx="3627916" cy="867930"/>
          </a:xfrm>
          <a:prstGeom prst="rect">
            <a:avLst/>
          </a:prstGeom>
        </p:spPr>
        <p:txBody>
          <a:bodyPr wrap="none">
            <a:spAutoFit/>
          </a:bodyPr>
          <a:lstStyle/>
          <a:p>
            <a:pPr>
              <a:lnSpc>
                <a:spcPct val="120000"/>
              </a:lnSpc>
            </a:pPr>
            <a:r>
              <a:rPr lang="ja-JP" altLang="en-US" sz="2000" b="1" dirty="0" smtClean="0">
                <a:solidFill>
                  <a:schemeClr val="accent3"/>
                </a:solidFill>
                <a:latin typeface="ＭＳ Ｐゴシック" charset="-128"/>
                <a:ea typeface="ＭＳ Ｐゴシック" charset="-128"/>
              </a:rPr>
              <a:t>かんたん設定</a:t>
            </a:r>
            <a:endParaRPr lang="en-US" altLang="ja-JP" sz="2000" b="1" dirty="0">
              <a:solidFill>
                <a:schemeClr val="accent3"/>
              </a:solidFill>
              <a:latin typeface="ＭＳ Ｐゴシック" charset="-128"/>
              <a:ea typeface="ＭＳ Ｐゴシック" charset="-128"/>
            </a:endParaRPr>
          </a:p>
          <a:p>
            <a:pPr>
              <a:lnSpc>
                <a:spcPct val="120000"/>
              </a:lnSpc>
            </a:pPr>
            <a:r>
              <a:rPr lang="en-US" altLang="ja-JP" sz="1100" b="1" dirty="0" smtClean="0">
                <a:solidFill>
                  <a:schemeClr val="accent3"/>
                </a:solidFill>
                <a:latin typeface="ＭＳ Ｐゴシック" charset="-128"/>
                <a:ea typeface="ＭＳ Ｐゴシック" charset="-128"/>
              </a:rPr>
              <a:t>※</a:t>
            </a:r>
            <a:r>
              <a:rPr lang="ja-JP" altLang="en-US" sz="1100" b="1" dirty="0" smtClean="0">
                <a:solidFill>
                  <a:schemeClr val="accent3"/>
                </a:solidFill>
                <a:latin typeface="ＭＳ Ｐゴシック" charset="-128"/>
                <a:ea typeface="ＭＳ Ｐゴシック" charset="-128"/>
              </a:rPr>
              <a:t>セットアップ</a:t>
            </a:r>
            <a:r>
              <a:rPr lang="en-US" altLang="ja-JP" sz="1100" b="1" dirty="0" smtClean="0">
                <a:solidFill>
                  <a:schemeClr val="accent3"/>
                </a:solidFill>
                <a:latin typeface="ＭＳ Ｐゴシック" charset="-128"/>
                <a:ea typeface="ＭＳ Ｐゴシック" charset="-128"/>
              </a:rPr>
              <a:t> </a:t>
            </a:r>
            <a:r>
              <a:rPr lang="ja-JP" altLang="en-US" sz="1100" b="1" dirty="0" smtClean="0">
                <a:solidFill>
                  <a:schemeClr val="accent3"/>
                </a:solidFill>
                <a:latin typeface="ＭＳ Ｐゴシック" charset="-128"/>
                <a:ea typeface="ＭＳ Ｐゴシック" charset="-128"/>
              </a:rPr>
              <a:t>ウィザード</a:t>
            </a:r>
            <a:r>
              <a:rPr lang="ja-JP" altLang="en-US" sz="1100" b="1" dirty="0" smtClean="0">
                <a:solidFill>
                  <a:schemeClr val="accent3"/>
                </a:solidFill>
                <a:latin typeface="ＭＳ Ｐゴシック" charset="-128"/>
                <a:ea typeface="ＭＳ Ｐゴシック" charset="-128"/>
              </a:rPr>
              <a:t>を利用し、無線利用必要な設定を</a:t>
            </a:r>
            <a:endParaRPr lang="en-US" altLang="ja-JP" sz="1100" b="1" dirty="0" smtClean="0">
              <a:solidFill>
                <a:schemeClr val="accent3"/>
              </a:solidFill>
              <a:latin typeface="ＭＳ Ｐゴシック" charset="-128"/>
              <a:ea typeface="ＭＳ Ｐゴシック" charset="-128"/>
            </a:endParaRPr>
          </a:p>
          <a:p>
            <a:pPr>
              <a:lnSpc>
                <a:spcPct val="120000"/>
              </a:lnSpc>
            </a:pPr>
            <a:r>
              <a:rPr lang="ja-JP" altLang="en-US" sz="1100" b="1" dirty="0" smtClean="0">
                <a:solidFill>
                  <a:schemeClr val="accent3"/>
                </a:solidFill>
                <a:latin typeface="ＭＳ Ｐゴシック" charset="-128"/>
                <a:ea typeface="ＭＳ Ｐゴシック" charset="-128"/>
              </a:rPr>
              <a:t>ステップ・バイ・ステップにかんたん設定</a:t>
            </a:r>
            <a:endParaRPr lang="en-US" altLang="ja-JP" sz="1100" b="1" dirty="0">
              <a:solidFill>
                <a:schemeClr val="accent3"/>
              </a:solidFill>
              <a:latin typeface="ＭＳ Ｐゴシック" charset="-128"/>
              <a:ea typeface="ＭＳ Ｐゴシック" charset="-128"/>
            </a:endParaRPr>
          </a:p>
        </p:txBody>
      </p:sp>
      <p:sp>
        <p:nvSpPr>
          <p:cNvPr id="10" name="正方形/長方形 9"/>
          <p:cNvSpPr/>
          <p:nvPr/>
        </p:nvSpPr>
        <p:spPr>
          <a:xfrm>
            <a:off x="5430956" y="3755453"/>
            <a:ext cx="2462534" cy="683264"/>
          </a:xfrm>
          <a:prstGeom prst="rect">
            <a:avLst/>
          </a:prstGeom>
        </p:spPr>
        <p:txBody>
          <a:bodyPr wrap="none">
            <a:spAutoFit/>
          </a:bodyPr>
          <a:lstStyle/>
          <a:p>
            <a:pPr>
              <a:lnSpc>
                <a:spcPct val="120000"/>
              </a:lnSpc>
            </a:pPr>
            <a:r>
              <a:rPr lang="ja-JP" altLang="en-US" sz="2000" b="1" dirty="0">
                <a:solidFill>
                  <a:schemeClr val="accent3"/>
                </a:solidFill>
                <a:latin typeface="ＭＳ Ｐゴシック" charset="-128"/>
                <a:ea typeface="ＭＳ Ｐゴシック" charset="-128"/>
              </a:rPr>
              <a:t>安心</a:t>
            </a:r>
            <a:r>
              <a:rPr lang="ja-JP" altLang="en-US" sz="2000" b="1" dirty="0" smtClean="0">
                <a:solidFill>
                  <a:schemeClr val="accent3"/>
                </a:solidFill>
                <a:latin typeface="ＭＳ Ｐゴシック" charset="-128"/>
                <a:ea typeface="ＭＳ Ｐゴシック" charset="-128"/>
              </a:rPr>
              <a:t>サポート</a:t>
            </a:r>
            <a:endParaRPr lang="en-US" altLang="ja-JP" sz="2000" b="1" dirty="0">
              <a:solidFill>
                <a:schemeClr val="accent3"/>
              </a:solidFill>
              <a:latin typeface="ＭＳ Ｐゴシック" charset="-128"/>
              <a:ea typeface="ＭＳ Ｐゴシック" charset="-128"/>
            </a:endParaRPr>
          </a:p>
          <a:p>
            <a:pPr>
              <a:lnSpc>
                <a:spcPct val="120000"/>
              </a:lnSpc>
            </a:pPr>
            <a:r>
              <a:rPr lang="en-US" altLang="ja-JP" b="1" baseline="40000" dirty="0" smtClean="0">
                <a:solidFill>
                  <a:schemeClr val="accent3"/>
                </a:solidFill>
                <a:latin typeface="ＭＳ Ｐゴシック" charset="-128"/>
                <a:ea typeface="ＭＳ Ｐゴシック" charset="-128"/>
              </a:rPr>
              <a:t>※</a:t>
            </a:r>
            <a:r>
              <a:rPr lang="ja-JP" altLang="en-US" b="1" baseline="40000" dirty="0" smtClean="0">
                <a:solidFill>
                  <a:schemeClr val="accent3"/>
                </a:solidFill>
                <a:latin typeface="ＭＳ Ｐゴシック" charset="-128"/>
                <a:ea typeface="ＭＳ Ｐゴシック" charset="-128"/>
              </a:rPr>
              <a:t>センドバックによる製品保証</a:t>
            </a:r>
            <a:r>
              <a:rPr lang="en-US" altLang="ja-JP" b="1" baseline="40000" dirty="0" smtClean="0">
                <a:solidFill>
                  <a:schemeClr val="accent3"/>
                </a:solidFill>
                <a:latin typeface="ＭＳ Ｐゴシック" charset="-128"/>
                <a:ea typeface="ＭＳ Ｐゴシック" charset="-128"/>
              </a:rPr>
              <a:t>(5</a:t>
            </a:r>
            <a:r>
              <a:rPr lang="ja-JP" altLang="en-US" b="1" baseline="40000" dirty="0" smtClean="0">
                <a:solidFill>
                  <a:schemeClr val="accent3"/>
                </a:solidFill>
                <a:latin typeface="ＭＳ Ｐゴシック" charset="-128"/>
                <a:ea typeface="ＭＳ Ｐゴシック" charset="-128"/>
              </a:rPr>
              <a:t>年</a:t>
            </a:r>
            <a:r>
              <a:rPr lang="en-US" altLang="ja-JP" b="1" baseline="40000" dirty="0" smtClean="0">
                <a:solidFill>
                  <a:schemeClr val="accent3"/>
                </a:solidFill>
                <a:latin typeface="ＭＳ Ｐゴシック" charset="-128"/>
                <a:ea typeface="ＭＳ Ｐゴシック" charset="-128"/>
              </a:rPr>
              <a:t>)</a:t>
            </a:r>
            <a:endParaRPr lang="en-US" altLang="ja-JP" b="1" baseline="40000" dirty="0">
              <a:solidFill>
                <a:schemeClr val="accent3"/>
              </a:solidFill>
              <a:latin typeface="ＭＳ Ｐゴシック" charset="-128"/>
              <a:ea typeface="ＭＳ Ｐゴシック" charset="-128"/>
            </a:endParaRPr>
          </a:p>
        </p:txBody>
      </p:sp>
      <p:sp>
        <p:nvSpPr>
          <p:cNvPr id="11" name="正方形/長方形 10"/>
          <p:cNvSpPr/>
          <p:nvPr/>
        </p:nvSpPr>
        <p:spPr>
          <a:xfrm>
            <a:off x="5444312" y="2805283"/>
            <a:ext cx="3102131" cy="904863"/>
          </a:xfrm>
          <a:prstGeom prst="rect">
            <a:avLst/>
          </a:prstGeom>
        </p:spPr>
        <p:txBody>
          <a:bodyPr wrap="none">
            <a:spAutoFit/>
          </a:bodyPr>
          <a:lstStyle/>
          <a:p>
            <a:pPr>
              <a:lnSpc>
                <a:spcPct val="120000"/>
              </a:lnSpc>
            </a:pPr>
            <a:r>
              <a:rPr lang="ja-JP" altLang="en-US" sz="2000" b="1" dirty="0" smtClean="0">
                <a:solidFill>
                  <a:schemeClr val="accent3"/>
                </a:solidFill>
                <a:latin typeface="ＭＳ Ｐゴシック" charset="-128"/>
                <a:ea typeface="ＭＳ Ｐゴシック" charset="-128"/>
              </a:rPr>
              <a:t>低価格 ＆ 高機能</a:t>
            </a:r>
            <a:endParaRPr lang="en-US" altLang="ja-JP" sz="2000" b="1" dirty="0" smtClean="0">
              <a:solidFill>
                <a:schemeClr val="accent3"/>
              </a:solidFill>
              <a:latin typeface="ＭＳ Ｐゴシック" charset="-128"/>
              <a:ea typeface="ＭＳ Ｐゴシック" charset="-128"/>
            </a:endParaRPr>
          </a:p>
          <a:p>
            <a:pPr>
              <a:lnSpc>
                <a:spcPct val="120000"/>
              </a:lnSpc>
            </a:pPr>
            <a:r>
              <a:rPr lang="en-US" altLang="ja-JP" b="1" baseline="40000" dirty="0" smtClean="0">
                <a:solidFill>
                  <a:schemeClr val="accent3"/>
                </a:solidFill>
                <a:latin typeface="ＭＳ Ｐゴシック" charset="-128"/>
                <a:ea typeface="ＭＳ Ｐゴシック" charset="-128"/>
              </a:rPr>
              <a:t>※</a:t>
            </a:r>
            <a:r>
              <a:rPr lang="ja-JP" altLang="en-US" b="1" baseline="40000" dirty="0" smtClean="0">
                <a:solidFill>
                  <a:schemeClr val="accent3"/>
                </a:solidFill>
                <a:latin typeface="ＭＳ Ｐゴシック" charset="-128"/>
                <a:ea typeface="ＭＳ Ｐゴシック" charset="-128"/>
              </a:rPr>
              <a:t>グループ機能による一括設定</a:t>
            </a:r>
            <a:r>
              <a:rPr lang="en-US" altLang="ja-JP" b="1" baseline="40000" dirty="0" smtClean="0">
                <a:solidFill>
                  <a:schemeClr val="accent3"/>
                </a:solidFill>
                <a:latin typeface="ＭＳ Ｐゴシック" charset="-128"/>
                <a:ea typeface="ＭＳ Ｐゴシック" charset="-128"/>
              </a:rPr>
              <a:t>(4</a:t>
            </a:r>
            <a:r>
              <a:rPr lang="ja-JP" altLang="en-US" b="1" baseline="40000" dirty="0" smtClean="0">
                <a:solidFill>
                  <a:schemeClr val="accent3"/>
                </a:solidFill>
                <a:latin typeface="ＭＳ Ｐゴシック" charset="-128"/>
                <a:ea typeface="ＭＳ Ｐゴシック" charset="-128"/>
              </a:rPr>
              <a:t>台まで</a:t>
            </a:r>
            <a:r>
              <a:rPr lang="en-US" altLang="ja-JP" b="1" baseline="40000" dirty="0" smtClean="0">
                <a:solidFill>
                  <a:schemeClr val="accent3"/>
                </a:solidFill>
                <a:latin typeface="ＭＳ Ｐゴシック" charset="-128"/>
                <a:ea typeface="ＭＳ Ｐゴシック" charset="-128"/>
              </a:rPr>
              <a:t>)</a:t>
            </a:r>
            <a:endParaRPr lang="en-US" altLang="ja-JP" b="1" baseline="40000" dirty="0">
              <a:solidFill>
                <a:schemeClr val="accent3"/>
              </a:solidFill>
              <a:latin typeface="ＭＳ Ｐゴシック" charset="-128"/>
              <a:ea typeface="ＭＳ Ｐゴシック" charset="-128"/>
            </a:endParaRPr>
          </a:p>
          <a:p>
            <a:pPr>
              <a:lnSpc>
                <a:spcPct val="120000"/>
              </a:lnSpc>
            </a:pPr>
            <a:r>
              <a:rPr lang="en-US" altLang="ja-JP" b="1" baseline="40000" dirty="0" smtClean="0">
                <a:solidFill>
                  <a:schemeClr val="accent3"/>
                </a:solidFill>
                <a:latin typeface="ＭＳ Ｐゴシック" charset="-128"/>
                <a:ea typeface="ＭＳ Ｐゴシック" charset="-128"/>
              </a:rPr>
              <a:t>※SSID</a:t>
            </a:r>
            <a:r>
              <a:rPr lang="ja-JP" altLang="en-US" b="1" baseline="40000" dirty="0" smtClean="0">
                <a:solidFill>
                  <a:schemeClr val="accent3"/>
                </a:solidFill>
                <a:latin typeface="ＭＳ Ｐゴシック" charset="-128"/>
                <a:ea typeface="ＭＳ Ｐゴシック" charset="-128"/>
              </a:rPr>
              <a:t>毎に</a:t>
            </a:r>
            <a:r>
              <a:rPr lang="en-US" altLang="ja-JP" b="1" baseline="40000" dirty="0" smtClean="0">
                <a:solidFill>
                  <a:schemeClr val="accent3"/>
                </a:solidFill>
                <a:latin typeface="ＭＳ Ｐゴシック" charset="-128"/>
                <a:ea typeface="ＭＳ Ｐゴシック" charset="-128"/>
              </a:rPr>
              <a:t>VLAN</a:t>
            </a:r>
            <a:r>
              <a:rPr lang="ja-JP" altLang="en-US" b="1" baseline="40000" dirty="0" smtClean="0">
                <a:solidFill>
                  <a:schemeClr val="accent3"/>
                </a:solidFill>
                <a:latin typeface="ＭＳ Ｐゴシック" charset="-128"/>
                <a:ea typeface="ＭＳ Ｐゴシック" charset="-128"/>
              </a:rPr>
              <a:t>を設定しセキュリティを強化</a:t>
            </a:r>
            <a:endParaRPr lang="en-US" altLang="ja-JP" b="1" baseline="40000" dirty="0" smtClean="0">
              <a:solidFill>
                <a:schemeClr val="accent3"/>
              </a:solidFill>
              <a:latin typeface="ＭＳ Ｐゴシック" charset="-128"/>
              <a:ea typeface="ＭＳ Ｐゴシック" charset="-128"/>
            </a:endParaRPr>
          </a:p>
        </p:txBody>
      </p:sp>
      <p:pic>
        <p:nvPicPr>
          <p:cNvPr id="12" name="図 11"/>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791174" y="1933013"/>
            <a:ext cx="624099" cy="624099"/>
          </a:xfrm>
          <a:prstGeom prst="rect">
            <a:avLst/>
          </a:prstGeom>
        </p:spPr>
      </p:pic>
      <p:pic>
        <p:nvPicPr>
          <p:cNvPr id="15" name="図 14"/>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791173" y="3688192"/>
            <a:ext cx="624099" cy="624099"/>
          </a:xfrm>
          <a:prstGeom prst="rect">
            <a:avLst/>
          </a:prstGeom>
        </p:spPr>
      </p:pic>
      <p:pic>
        <p:nvPicPr>
          <p:cNvPr id="17" name="図 16"/>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791174" y="2803598"/>
            <a:ext cx="624099" cy="624099"/>
          </a:xfrm>
          <a:prstGeom prst="rect">
            <a:avLst/>
          </a:prstGeom>
        </p:spPr>
      </p:pic>
      <p:sp>
        <p:nvSpPr>
          <p:cNvPr id="19" name="正方形/長方形 18"/>
          <p:cNvSpPr/>
          <p:nvPr/>
        </p:nvSpPr>
        <p:spPr>
          <a:xfrm>
            <a:off x="4993445" y="4485965"/>
            <a:ext cx="4221303" cy="523220"/>
          </a:xfrm>
          <a:prstGeom prst="rect">
            <a:avLst/>
          </a:prstGeom>
        </p:spPr>
        <p:txBody>
          <a:bodyPr wrap="square">
            <a:spAutoFit/>
          </a:bodyPr>
          <a:lstStyle/>
          <a:p>
            <a:r>
              <a:rPr lang="en-US" altLang="ja-JP" sz="2800" smtClean="0">
                <a:solidFill>
                  <a:schemeClr val="accent3"/>
                </a:solidFill>
                <a:latin typeface="Arial" panose="020B0604020202020204"/>
                <a:ea typeface="ＭＳ Ｐゴシック" charset="-128"/>
              </a:rPr>
              <a:t>2</a:t>
            </a:r>
            <a:r>
              <a:rPr lang="ja-JP" altLang="en-US" sz="2800" dirty="0" smtClean="0">
                <a:solidFill>
                  <a:schemeClr val="accent3"/>
                </a:solidFill>
                <a:latin typeface="Arial" panose="020B0604020202020204"/>
                <a:ea typeface="ＭＳ Ｐゴシック" charset="-128"/>
              </a:rPr>
              <a:t>万円台</a:t>
            </a:r>
            <a:r>
              <a:rPr lang="ja-JP" altLang="en-US" sz="2800" dirty="0">
                <a:solidFill>
                  <a:schemeClr val="accent3"/>
                </a:solidFill>
                <a:latin typeface="Arial" panose="020B0604020202020204"/>
                <a:ea typeface="ＭＳ Ｐゴシック" charset="-128"/>
              </a:rPr>
              <a:t>から!! </a:t>
            </a:r>
            <a:r>
              <a:rPr lang="ja-JP" altLang="en-US" sz="1200" dirty="0">
                <a:solidFill>
                  <a:schemeClr val="accent3"/>
                </a:solidFill>
                <a:latin typeface="Arial" panose="020B0604020202020204"/>
                <a:ea typeface="ＭＳ Ｐゴシック" charset="-128"/>
              </a:rPr>
              <a:t>(市場想定価格、保守別）</a:t>
            </a:r>
            <a:endParaRPr lang="ja-JP" altLang="en-US" dirty="0">
              <a:solidFill>
                <a:schemeClr val="accent3"/>
              </a:solidFill>
              <a:latin typeface="Arial" panose="020B0604020202020204"/>
              <a:ea typeface="ＭＳ Ｐゴシック" charset="-128"/>
            </a:endParaRPr>
          </a:p>
        </p:txBody>
      </p:sp>
    </p:spTree>
    <p:extLst>
      <p:ext uri="{BB962C8B-B14F-4D97-AF65-F5344CB8AC3E}">
        <p14:creationId xmlns:p14="http://schemas.microsoft.com/office/powerpoint/2010/main" val="83913772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defTabSz="457200">
              <a:lnSpc>
                <a:spcPct val="100000"/>
              </a:lnSpc>
            </a:pPr>
            <a:r>
              <a:rPr lang="en-US" altLang="ja-JP" sz="2800" i="0" dirty="0">
                <a:latin typeface="Arial" charset="0"/>
                <a:ea typeface="ＭＳ Ｐゴシック" charset="0"/>
                <a:cs typeface="ＭＳ Ｐゴシック" charset="0"/>
              </a:rPr>
              <a:t>Cisco</a:t>
            </a:r>
            <a:r>
              <a:rPr lang="ja-JP" altLang="en-US" sz="2800" i="0" dirty="0">
                <a:latin typeface="Arial" charset="0"/>
                <a:ea typeface="ＭＳ Ｐゴシック" charset="0"/>
                <a:cs typeface="ＭＳ Ｐゴシック" charset="0"/>
              </a:rPr>
              <a:t>無線製品の提案</a:t>
            </a:r>
            <a:r>
              <a:rPr lang="ja-JP" altLang="en-US" sz="2800" i="0" dirty="0" smtClean="0">
                <a:latin typeface="Arial" charset="0"/>
                <a:ea typeface="ＭＳ Ｐゴシック" charset="0"/>
                <a:cs typeface="ＭＳ Ｐゴシック" charset="0"/>
              </a:rPr>
              <a:t>の仕方</a:t>
            </a:r>
            <a:r>
              <a:rPr lang="en-US" altLang="ja-JP" sz="2800" i="0" dirty="0" smtClean="0">
                <a:latin typeface="Arial" charset="0"/>
                <a:ea typeface="ＭＳ Ｐゴシック" charset="0"/>
                <a:cs typeface="ＭＳ Ｐゴシック" charset="0"/>
              </a:rPr>
              <a:t/>
            </a:r>
            <a:br>
              <a:rPr lang="en-US" altLang="ja-JP" sz="2800" i="0" dirty="0" smtClean="0">
                <a:latin typeface="Arial" charset="0"/>
                <a:ea typeface="ＭＳ Ｐゴシック" charset="0"/>
                <a:cs typeface="ＭＳ Ｐゴシック" charset="0"/>
              </a:rPr>
            </a:br>
            <a:r>
              <a:rPr lang="en-US" altLang="ja-JP" sz="2800" i="0" dirty="0">
                <a:latin typeface="Arial" charset="0"/>
                <a:cs typeface="ＭＳ Ｐゴシック" charset="0"/>
              </a:rPr>
              <a:t/>
            </a:r>
            <a:br>
              <a:rPr lang="en-US" altLang="ja-JP" sz="2800" i="0" dirty="0">
                <a:latin typeface="Arial" charset="0"/>
                <a:cs typeface="ＭＳ Ｐゴシック" charset="0"/>
              </a:rPr>
            </a:br>
            <a:r>
              <a:rPr lang="en-US" altLang="ja-JP" sz="2800" i="0" dirty="0" err="1" smtClean="0">
                <a:latin typeface="Arial" charset="0"/>
                <a:cs typeface="ＭＳ Ｐゴシック" charset="0"/>
              </a:rPr>
              <a:t>Aironet</a:t>
            </a:r>
            <a:r>
              <a:rPr lang="ja-JP" altLang="en-US" sz="2800" i="0" dirty="0" smtClean="0">
                <a:latin typeface="Arial" charset="0"/>
                <a:cs typeface="ＭＳ Ｐゴシック" charset="0"/>
              </a:rPr>
              <a:t>（エアロネット）　と　</a:t>
            </a:r>
            <a:r>
              <a:rPr lang="en-US" altLang="ja-JP" sz="2800" i="0" dirty="0" smtClean="0">
                <a:latin typeface="Arial" charset="0"/>
                <a:cs typeface="ＭＳ Ｐゴシック" charset="0"/>
              </a:rPr>
              <a:t>Meraki</a:t>
            </a:r>
            <a:r>
              <a:rPr lang="ja-JP" altLang="en-US" sz="2800" i="0" dirty="0" smtClean="0">
                <a:latin typeface="Arial" charset="0"/>
                <a:cs typeface="ＭＳ Ｐゴシック" charset="0"/>
              </a:rPr>
              <a:t>　（メラキ）</a:t>
            </a:r>
            <a:r>
              <a:rPr lang="en-US" altLang="ja-JP" sz="2800" i="0" dirty="0" smtClean="0">
                <a:latin typeface="Arial" charset="0"/>
                <a:ea typeface="ＭＳ Ｐゴシック" charset="0"/>
                <a:cs typeface="ＭＳ Ｐゴシック" charset="0"/>
              </a:rPr>
              <a:t/>
            </a:r>
            <a:br>
              <a:rPr lang="en-US" altLang="ja-JP" sz="2800" i="0" dirty="0" smtClean="0">
                <a:latin typeface="Arial" charset="0"/>
                <a:ea typeface="ＭＳ Ｐゴシック" charset="0"/>
                <a:cs typeface="ＭＳ Ｐゴシック" charset="0"/>
              </a:rPr>
            </a:br>
            <a:endParaRPr lang="en-US" sz="1800" i="0" dirty="0">
              <a:solidFill>
                <a:srgbClr val="676767"/>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945687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ja-JP" sz="3200" dirty="0" smtClean="0"/>
              <a:t>【</a:t>
            </a:r>
            <a:r>
              <a:rPr lang="ja-JP" altLang="en-US" sz="3200" dirty="0" smtClean="0"/>
              <a:t>参考</a:t>
            </a:r>
            <a:r>
              <a:rPr lang="en-US" altLang="ja-JP" sz="3200" dirty="0" smtClean="0"/>
              <a:t>】</a:t>
            </a:r>
            <a:br>
              <a:rPr lang="en-US" altLang="ja-JP" sz="3200" dirty="0" smtClean="0"/>
            </a:br>
            <a:r>
              <a:rPr lang="ja-JP" altLang="en-US" sz="3200" dirty="0" smtClean="0"/>
              <a:t>自治体</a:t>
            </a:r>
            <a:r>
              <a:rPr lang="ja-JP" altLang="en-US" sz="3200" dirty="0"/>
              <a:t>における働き方改革と無線</a:t>
            </a:r>
            <a:r>
              <a:rPr lang="en-US" altLang="ja-JP" sz="3200" dirty="0"/>
              <a:t>LAN</a:t>
            </a:r>
            <a:endParaRPr lang="en-US" sz="3200" dirty="0"/>
          </a:p>
        </p:txBody>
      </p:sp>
    </p:spTree>
    <p:extLst>
      <p:ext uri="{BB962C8B-B14F-4D97-AF65-F5344CB8AC3E}">
        <p14:creationId xmlns:p14="http://schemas.microsoft.com/office/powerpoint/2010/main" val="209769846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en-US" altLang="ja-JP" dirty="0" smtClean="0"/>
              <a:t>Cisco Start </a:t>
            </a:r>
            <a:r>
              <a:rPr kumimoji="1" lang="ja-JP" altLang="en-US" dirty="0" smtClean="0"/>
              <a:t>製品</a:t>
            </a:r>
            <a:r>
              <a:rPr kumimoji="1" lang="en-US" altLang="ja-JP" dirty="0" smtClean="0"/>
              <a:t/>
            </a:r>
            <a:br>
              <a:rPr kumimoji="1" lang="en-US" altLang="ja-JP" dirty="0" smtClean="0"/>
            </a:br>
            <a:r>
              <a:rPr kumimoji="1" lang="ja-JP" altLang="en-US" dirty="0" smtClean="0"/>
              <a:t>アップデート</a:t>
            </a:r>
            <a:endParaRPr kumimoji="1" lang="ja-JP" altLang="en-US" dirty="0"/>
          </a:p>
        </p:txBody>
      </p:sp>
    </p:spTree>
    <p:extLst>
      <p:ext uri="{BB962C8B-B14F-4D97-AF65-F5344CB8AC3E}">
        <p14:creationId xmlns:p14="http://schemas.microsoft.com/office/powerpoint/2010/main" val="116161379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ja-JP" altLang="en-US" dirty="0" smtClean="0"/>
              <a:t>働き方改革</a:t>
            </a:r>
            <a:endParaRPr lang="en-US" dirty="0"/>
          </a:p>
        </p:txBody>
      </p:sp>
    </p:spTree>
    <p:extLst>
      <p:ext uri="{BB962C8B-B14F-4D97-AF65-F5344CB8AC3E}">
        <p14:creationId xmlns:p14="http://schemas.microsoft.com/office/powerpoint/2010/main" val="133085163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6686" y="985309"/>
            <a:ext cx="6048184" cy="289106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4587" y="3876377"/>
            <a:ext cx="4959878" cy="1144587"/>
          </a:xfrm>
          <a:prstGeom prst="rect">
            <a:avLst/>
          </a:prstGeom>
        </p:spPr>
      </p:pic>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158124594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総務省　：　情報通信白書　平成</a:t>
            </a:r>
            <a:r>
              <a:rPr lang="en-US" altLang="ja-JP" dirty="0" smtClean="0"/>
              <a:t>29</a:t>
            </a:r>
            <a:r>
              <a:rPr lang="ja-JP" altLang="en-US" dirty="0" smtClean="0"/>
              <a:t>年版</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118" y="1081879"/>
            <a:ext cx="5807433" cy="329121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278" y="1081879"/>
            <a:ext cx="2338322" cy="3298264"/>
          </a:xfrm>
          <a:prstGeom prst="rect">
            <a:avLst/>
          </a:prstGeom>
        </p:spPr>
      </p:pic>
    </p:spTree>
    <p:extLst>
      <p:ext uri="{BB962C8B-B14F-4D97-AF65-F5344CB8AC3E}">
        <p14:creationId xmlns:p14="http://schemas.microsoft.com/office/powerpoint/2010/main" val="89038195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自治体</a:t>
            </a:r>
            <a:endParaRPr lang="en-US" dirty="0"/>
          </a:p>
        </p:txBody>
      </p:sp>
      <p:pic>
        <p:nvPicPr>
          <p:cNvPr id="3" name="Picture 2"/>
          <p:cNvPicPr>
            <a:picLocks noChangeAspect="1"/>
          </p:cNvPicPr>
          <p:nvPr/>
        </p:nvPicPr>
        <p:blipFill>
          <a:blip r:embed="rId2"/>
          <a:stretch>
            <a:fillRect/>
          </a:stretch>
        </p:blipFill>
        <p:spPr>
          <a:xfrm>
            <a:off x="6260897" y="887004"/>
            <a:ext cx="2049013" cy="1536760"/>
          </a:xfrm>
          <a:prstGeom prst="rect">
            <a:avLst/>
          </a:prstGeom>
        </p:spPr>
      </p:pic>
      <p:sp>
        <p:nvSpPr>
          <p:cNvPr id="4" name="TextBox 3"/>
          <p:cNvSpPr txBox="1"/>
          <p:nvPr/>
        </p:nvSpPr>
        <p:spPr>
          <a:xfrm>
            <a:off x="497035" y="1685100"/>
            <a:ext cx="5823130" cy="3139321"/>
          </a:xfrm>
          <a:prstGeom prst="rect">
            <a:avLst/>
          </a:prstGeom>
          <a:noFill/>
        </p:spPr>
        <p:txBody>
          <a:bodyPr wrap="square" rtlCol="0">
            <a:spAutoFit/>
          </a:bodyPr>
          <a:lstStyle/>
          <a:p>
            <a:r>
              <a:rPr lang="ja-JP" altLang="en-US" dirty="0" smtClean="0">
                <a:solidFill>
                  <a:srgbClr val="676767"/>
                </a:solidFill>
              </a:rPr>
              <a:t>離島、過疎地等の早急な訪問が困難な箇所に</a:t>
            </a:r>
            <a:r>
              <a:rPr lang="ja-JP" altLang="en-US" dirty="0" smtClean="0">
                <a:solidFill>
                  <a:srgbClr val="676767"/>
                </a:solidFill>
              </a:rPr>
              <a:t>利用</a:t>
            </a:r>
            <a:endParaRPr lang="en-US" altLang="ja-JP" dirty="0" smtClean="0">
              <a:solidFill>
                <a:srgbClr val="676767"/>
              </a:solidFill>
            </a:endParaRPr>
          </a:p>
          <a:p>
            <a:endParaRPr lang="en-US" dirty="0" smtClean="0">
              <a:solidFill>
                <a:srgbClr val="676767"/>
              </a:solidFill>
            </a:endParaRPr>
          </a:p>
          <a:p>
            <a:endParaRPr lang="en-US" dirty="0" smtClean="0">
              <a:solidFill>
                <a:srgbClr val="676767"/>
              </a:solidFill>
            </a:endParaRPr>
          </a:p>
          <a:p>
            <a:r>
              <a:rPr lang="ja-JP" altLang="en-US" dirty="0" smtClean="0">
                <a:solidFill>
                  <a:srgbClr val="676767"/>
                </a:solidFill>
              </a:rPr>
              <a:t>１、回線があればリモートで設定可能</a:t>
            </a:r>
            <a:endParaRPr lang="en-US" altLang="ja-JP" dirty="0" smtClean="0">
              <a:solidFill>
                <a:srgbClr val="676767"/>
              </a:solidFill>
            </a:endParaRPr>
          </a:p>
          <a:p>
            <a:endParaRPr lang="en-US" altLang="ja-JP" dirty="0" smtClean="0">
              <a:solidFill>
                <a:srgbClr val="676767"/>
              </a:solidFill>
            </a:endParaRPr>
          </a:p>
          <a:p>
            <a:r>
              <a:rPr lang="ja-JP" altLang="en-US" dirty="0" smtClean="0">
                <a:solidFill>
                  <a:srgbClr val="676767"/>
                </a:solidFill>
              </a:rPr>
              <a:t>２、</a:t>
            </a:r>
            <a:r>
              <a:rPr lang="ja-JP" altLang="en-US" dirty="0" smtClean="0">
                <a:solidFill>
                  <a:srgbClr val="676767"/>
                </a:solidFill>
              </a:rPr>
              <a:t>バージョン</a:t>
            </a:r>
            <a:r>
              <a:rPr lang="en-US" altLang="ja-JP" dirty="0" smtClean="0">
                <a:solidFill>
                  <a:srgbClr val="676767"/>
                </a:solidFill>
              </a:rPr>
              <a:t> </a:t>
            </a:r>
            <a:r>
              <a:rPr lang="ja-JP" altLang="en-US" dirty="0" smtClean="0">
                <a:solidFill>
                  <a:srgbClr val="676767"/>
                </a:solidFill>
              </a:rPr>
              <a:t>アップ</a:t>
            </a:r>
            <a:r>
              <a:rPr lang="ja-JP" altLang="en-US" dirty="0" smtClean="0">
                <a:solidFill>
                  <a:srgbClr val="676767"/>
                </a:solidFill>
              </a:rPr>
              <a:t>や設定変更もクラウド上から可能</a:t>
            </a:r>
            <a:endParaRPr lang="en-US" altLang="ja-JP" dirty="0">
              <a:solidFill>
                <a:srgbClr val="676767"/>
              </a:solidFill>
            </a:endParaRPr>
          </a:p>
          <a:p>
            <a:endParaRPr lang="en-US" altLang="ja-JP" dirty="0" smtClean="0">
              <a:solidFill>
                <a:srgbClr val="676767"/>
              </a:solidFill>
            </a:endParaRPr>
          </a:p>
          <a:p>
            <a:r>
              <a:rPr lang="ja-JP" altLang="en-US" dirty="0" smtClean="0">
                <a:solidFill>
                  <a:srgbClr val="676767"/>
                </a:solidFill>
              </a:rPr>
              <a:t>３、障害発生時は、クラウド上から切り分け実施</a:t>
            </a:r>
            <a:endParaRPr lang="en-US" altLang="ja-JP" dirty="0">
              <a:solidFill>
                <a:srgbClr val="676767"/>
              </a:solidFill>
            </a:endParaRPr>
          </a:p>
          <a:p>
            <a:endParaRPr lang="en-US" altLang="ja-JP" dirty="0">
              <a:solidFill>
                <a:srgbClr val="676767"/>
              </a:solidFill>
            </a:endParaRPr>
          </a:p>
          <a:p>
            <a:r>
              <a:rPr lang="ja-JP" altLang="en-US" dirty="0" smtClean="0">
                <a:solidFill>
                  <a:srgbClr val="676767"/>
                </a:solidFill>
              </a:rPr>
              <a:t>４、機器故障の際は、予備機への交換作業で対応可能</a:t>
            </a:r>
            <a:endParaRPr lang="en-US" altLang="ja-JP" dirty="0" smtClean="0">
              <a:solidFill>
                <a:srgbClr val="676767"/>
              </a:solidFill>
            </a:endParaRPr>
          </a:p>
          <a:p>
            <a:endParaRPr lang="en-US" altLang="ja-JP" dirty="0">
              <a:solidFill>
                <a:srgbClr val="676767"/>
              </a:solidFill>
            </a:endParaRPr>
          </a:p>
        </p:txBody>
      </p:sp>
      <p:pic>
        <p:nvPicPr>
          <p:cNvPr id="5" name="Picture 4"/>
          <p:cNvPicPr>
            <a:picLocks noChangeAspect="1"/>
          </p:cNvPicPr>
          <p:nvPr/>
        </p:nvPicPr>
        <p:blipFill>
          <a:blip r:embed="rId3"/>
          <a:stretch>
            <a:fillRect/>
          </a:stretch>
        </p:blipFill>
        <p:spPr>
          <a:xfrm>
            <a:off x="6260896" y="2671300"/>
            <a:ext cx="2049013" cy="1362594"/>
          </a:xfrm>
          <a:prstGeom prst="rect">
            <a:avLst/>
          </a:prstGeom>
        </p:spPr>
      </p:pic>
      <p:sp>
        <p:nvSpPr>
          <p:cNvPr id="7" name="TextBox 6"/>
          <p:cNvSpPr txBox="1"/>
          <p:nvPr/>
        </p:nvSpPr>
        <p:spPr>
          <a:xfrm>
            <a:off x="437766" y="1194459"/>
            <a:ext cx="2380780" cy="369332"/>
          </a:xfrm>
          <a:prstGeom prst="rect">
            <a:avLst/>
          </a:prstGeom>
          <a:noFill/>
        </p:spPr>
        <p:txBody>
          <a:bodyPr wrap="none" rtlCol="0">
            <a:spAutoFit/>
          </a:bodyPr>
          <a:lstStyle/>
          <a:p>
            <a:r>
              <a:rPr lang="ja-JP" altLang="en-US" dirty="0" smtClean="0">
                <a:solidFill>
                  <a:srgbClr val="676767"/>
                </a:solidFill>
              </a:rPr>
              <a:t>主な機器：</a:t>
            </a:r>
            <a:r>
              <a:rPr lang="en-US" altLang="ja-JP" dirty="0" smtClean="0">
                <a:solidFill>
                  <a:srgbClr val="676767"/>
                </a:solidFill>
              </a:rPr>
              <a:t>MX,MS,MR</a:t>
            </a:r>
            <a:endParaRPr lang="en-US" dirty="0">
              <a:solidFill>
                <a:srgbClr val="676767"/>
              </a:solidFill>
            </a:endParaRPr>
          </a:p>
        </p:txBody>
      </p:sp>
    </p:spTree>
    <p:extLst>
      <p:ext uri="{BB962C8B-B14F-4D97-AF65-F5344CB8AC3E}">
        <p14:creationId xmlns:p14="http://schemas.microsoft.com/office/powerpoint/2010/main" val="98346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199" y="1250950"/>
            <a:ext cx="6800260" cy="3108543"/>
          </a:xfrm>
          <a:prstGeom prst="rect">
            <a:avLst/>
          </a:prstGeom>
          <a:noFill/>
        </p:spPr>
        <p:txBody>
          <a:bodyPr wrap="none" rtlCol="0">
            <a:spAutoFit/>
          </a:bodyPr>
          <a:lstStyle/>
          <a:p>
            <a:r>
              <a:rPr lang="ja-JP" altLang="en-US" sz="2800" dirty="0" smtClean="0">
                <a:solidFill>
                  <a:schemeClr val="accent3"/>
                </a:solidFill>
              </a:rPr>
              <a:t>１、</a:t>
            </a:r>
            <a:r>
              <a:rPr lang="en-US" altLang="ja-JP" sz="2800" dirty="0" err="1" smtClean="0">
                <a:solidFill>
                  <a:schemeClr val="accent3"/>
                </a:solidFill>
              </a:rPr>
              <a:t>Aironet</a:t>
            </a:r>
            <a:r>
              <a:rPr lang="ja-JP" altLang="en-US" sz="2800" dirty="0" smtClean="0">
                <a:solidFill>
                  <a:schemeClr val="accent3"/>
                </a:solidFill>
              </a:rPr>
              <a:t>シリーズ　（コントローラ型</a:t>
            </a:r>
            <a:r>
              <a:rPr lang="en-US" altLang="ja-JP" sz="2800" dirty="0" smtClean="0">
                <a:solidFill>
                  <a:schemeClr val="accent3"/>
                </a:solidFill>
              </a:rPr>
              <a:t> </a:t>
            </a:r>
            <a:r>
              <a:rPr lang="ja-JP" altLang="en-US" sz="2800" dirty="0" smtClean="0">
                <a:solidFill>
                  <a:schemeClr val="accent3"/>
                </a:solidFill>
              </a:rPr>
              <a:t>）　</a:t>
            </a:r>
            <a:endParaRPr lang="en-US" altLang="ja-JP" sz="2800" dirty="0" smtClean="0">
              <a:solidFill>
                <a:schemeClr val="accent3"/>
              </a:solidFill>
            </a:endParaRPr>
          </a:p>
          <a:p>
            <a:endParaRPr lang="en-US" sz="2800" dirty="0">
              <a:solidFill>
                <a:schemeClr val="accent3"/>
              </a:solidFill>
            </a:endParaRPr>
          </a:p>
          <a:p>
            <a:r>
              <a:rPr lang="ja-JP" altLang="en-US" sz="2800" dirty="0" smtClean="0">
                <a:solidFill>
                  <a:schemeClr val="accent3"/>
                </a:solidFill>
              </a:rPr>
              <a:t>２、</a:t>
            </a:r>
            <a:r>
              <a:rPr lang="en-US" altLang="ja-JP" sz="2800" dirty="0">
                <a:solidFill>
                  <a:schemeClr val="accent3"/>
                </a:solidFill>
              </a:rPr>
              <a:t> </a:t>
            </a:r>
            <a:r>
              <a:rPr lang="en-US" altLang="ja-JP" sz="2800" dirty="0" err="1">
                <a:solidFill>
                  <a:schemeClr val="accent3"/>
                </a:solidFill>
              </a:rPr>
              <a:t>Aironet</a:t>
            </a:r>
            <a:r>
              <a:rPr lang="ja-JP" altLang="en-US" sz="2800" dirty="0" smtClean="0">
                <a:solidFill>
                  <a:schemeClr val="accent3"/>
                </a:solidFill>
              </a:rPr>
              <a:t>シリーズ　（</a:t>
            </a:r>
            <a:r>
              <a:rPr lang="en-US" altLang="ja-JP" sz="2800" dirty="0" smtClean="0">
                <a:solidFill>
                  <a:schemeClr val="accent3"/>
                </a:solidFill>
              </a:rPr>
              <a:t>Cisco </a:t>
            </a:r>
            <a:r>
              <a:rPr lang="en-US" altLang="ja-JP" sz="2800" dirty="0">
                <a:solidFill>
                  <a:schemeClr val="accent3"/>
                </a:solidFill>
              </a:rPr>
              <a:t>Start </a:t>
            </a:r>
            <a:r>
              <a:rPr lang="en-US" altLang="ja-JP" sz="2800" dirty="0" smtClean="0">
                <a:solidFill>
                  <a:schemeClr val="accent3"/>
                </a:solidFill>
              </a:rPr>
              <a:t>ME</a:t>
            </a:r>
            <a:r>
              <a:rPr lang="ja-JP" altLang="en-US" sz="2800" dirty="0" smtClean="0">
                <a:solidFill>
                  <a:schemeClr val="accent3"/>
                </a:solidFill>
              </a:rPr>
              <a:t>）</a:t>
            </a:r>
            <a:endParaRPr lang="en-US" altLang="ja-JP" sz="2800" dirty="0" smtClean="0">
              <a:solidFill>
                <a:schemeClr val="accent3"/>
              </a:solidFill>
            </a:endParaRPr>
          </a:p>
          <a:p>
            <a:endParaRPr lang="en-US" altLang="ja-JP" sz="2800" dirty="0">
              <a:solidFill>
                <a:schemeClr val="accent3"/>
              </a:solidFill>
            </a:endParaRPr>
          </a:p>
          <a:p>
            <a:r>
              <a:rPr lang="ja-JP" altLang="en-US" sz="2800" dirty="0" smtClean="0">
                <a:solidFill>
                  <a:schemeClr val="accent3"/>
                </a:solidFill>
              </a:rPr>
              <a:t>３、</a:t>
            </a:r>
            <a:r>
              <a:rPr lang="en-US" altLang="ja-JP" sz="2800" dirty="0" smtClean="0">
                <a:solidFill>
                  <a:schemeClr val="accent3"/>
                </a:solidFill>
              </a:rPr>
              <a:t>Cisco Meraki </a:t>
            </a:r>
            <a:r>
              <a:rPr lang="ja-JP" altLang="en-US" sz="2800" dirty="0" smtClean="0">
                <a:solidFill>
                  <a:schemeClr val="accent3"/>
                </a:solidFill>
              </a:rPr>
              <a:t>シリーズのご紹介</a:t>
            </a:r>
            <a:endParaRPr lang="en-US" altLang="ja-JP" sz="2800" dirty="0" smtClean="0">
              <a:solidFill>
                <a:schemeClr val="accent3"/>
              </a:solidFill>
            </a:endParaRPr>
          </a:p>
          <a:p>
            <a:endParaRPr lang="en-US" altLang="ja-JP" sz="2800" dirty="0">
              <a:solidFill>
                <a:schemeClr val="accent3"/>
              </a:solidFill>
            </a:endParaRPr>
          </a:p>
          <a:p>
            <a:r>
              <a:rPr lang="ja-JP" altLang="en-US" sz="2800" dirty="0" smtClean="0">
                <a:solidFill>
                  <a:schemeClr val="accent3"/>
                </a:solidFill>
              </a:rPr>
              <a:t>４、</a:t>
            </a:r>
            <a:r>
              <a:rPr lang="en-US" altLang="ja-JP" sz="2800" dirty="0" err="1" smtClean="0">
                <a:solidFill>
                  <a:schemeClr val="accent3"/>
                </a:solidFill>
              </a:rPr>
              <a:t>Aironet</a:t>
            </a:r>
            <a:r>
              <a:rPr lang="en-US" altLang="ja-JP" sz="2800" dirty="0" smtClean="0">
                <a:solidFill>
                  <a:schemeClr val="accent3"/>
                </a:solidFill>
              </a:rPr>
              <a:t> </a:t>
            </a:r>
            <a:r>
              <a:rPr lang="ja-JP" altLang="en-US" sz="2800" dirty="0" smtClean="0">
                <a:solidFill>
                  <a:schemeClr val="accent3"/>
                </a:solidFill>
              </a:rPr>
              <a:t>か、　</a:t>
            </a:r>
            <a:r>
              <a:rPr lang="en-US" altLang="ja-JP" sz="2800" dirty="0" smtClean="0">
                <a:solidFill>
                  <a:schemeClr val="accent3"/>
                </a:solidFill>
              </a:rPr>
              <a:t>Meraki</a:t>
            </a:r>
            <a:r>
              <a:rPr lang="ja-JP" altLang="en-US" sz="2800" dirty="0" smtClean="0">
                <a:solidFill>
                  <a:schemeClr val="accent3"/>
                </a:solidFill>
              </a:rPr>
              <a:t>か、　選定ポイント　</a:t>
            </a:r>
            <a:endParaRPr lang="en-US" sz="2800" dirty="0" smtClean="0">
              <a:solidFill>
                <a:schemeClr val="accent3"/>
              </a:solidFill>
            </a:endParaRPr>
          </a:p>
        </p:txBody>
      </p:sp>
    </p:spTree>
    <p:extLst>
      <p:ext uri="{BB962C8B-B14F-4D97-AF65-F5344CB8AC3E}">
        <p14:creationId xmlns:p14="http://schemas.microsoft.com/office/powerpoint/2010/main" val="186633011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Aironet</a:t>
            </a:r>
            <a:r>
              <a:rPr lang="en-US" dirty="0" smtClean="0"/>
              <a:t> </a:t>
            </a:r>
            <a:r>
              <a:rPr lang="ja-JP" altLang="en-US" dirty="0" smtClean="0"/>
              <a:t>シリーズの特徴</a:t>
            </a:r>
            <a:endParaRPr lang="en-US" dirty="0"/>
          </a:p>
        </p:txBody>
      </p:sp>
    </p:spTree>
    <p:extLst>
      <p:ext uri="{BB962C8B-B14F-4D97-AF65-F5344CB8AC3E}">
        <p14:creationId xmlns:p14="http://schemas.microsoft.com/office/powerpoint/2010/main" val="49430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7861" y="4378781"/>
            <a:ext cx="9151861" cy="764719"/>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r>
              <a:rPr lang="ja-JP" altLang="en-US" sz="2000" dirty="0" smtClean="0">
                <a:solidFill>
                  <a:srgbClr val="FFFFFF"/>
                </a:solidFill>
                <a:latin typeface="Arial"/>
                <a:cs typeface="Arial" charset="0"/>
              </a:rPr>
              <a:t>世界でもっとも利用されている無線</a:t>
            </a:r>
            <a:r>
              <a:rPr lang="en-US" altLang="ja-JP" sz="2000" dirty="0" smtClean="0">
                <a:solidFill>
                  <a:srgbClr val="FFFFFF"/>
                </a:solidFill>
                <a:latin typeface="Arial"/>
                <a:cs typeface="Arial" charset="0"/>
              </a:rPr>
              <a:t>LAN</a:t>
            </a:r>
            <a:r>
              <a:rPr lang="ja-JP" altLang="en-US" sz="2000" dirty="0" smtClean="0">
                <a:solidFill>
                  <a:srgbClr val="FFFFFF"/>
                </a:solidFill>
                <a:latin typeface="Arial"/>
                <a:cs typeface="Arial" charset="0"/>
              </a:rPr>
              <a:t>ソリューション</a:t>
            </a:r>
            <a:endParaRPr lang="en-US" sz="2000" dirty="0">
              <a:solidFill>
                <a:srgbClr val="FFFFFF"/>
              </a:solidFill>
              <a:latin typeface="Arial"/>
              <a:cs typeface="Arial" charset="0"/>
            </a:endParaRPr>
          </a:p>
        </p:txBody>
      </p:sp>
      <p:sp>
        <p:nvSpPr>
          <p:cNvPr id="18" name="Title 17"/>
          <p:cNvSpPr>
            <a:spLocks noGrp="1"/>
          </p:cNvSpPr>
          <p:nvPr>
            <p:ph type="title"/>
          </p:nvPr>
        </p:nvSpPr>
        <p:spPr/>
        <p:txBody>
          <a:bodyPr/>
          <a:lstStyle/>
          <a:p>
            <a:r>
              <a:rPr lang="en-US" dirty="0"/>
              <a:t>Cisco </a:t>
            </a:r>
            <a:r>
              <a:rPr lang="ja-JP" altLang="en-US" dirty="0"/>
              <a:t>無線</a:t>
            </a:r>
            <a:r>
              <a:rPr lang="en-US" altLang="ja-JP" dirty="0"/>
              <a:t>LAN </a:t>
            </a:r>
            <a:r>
              <a:rPr lang="ja-JP" altLang="en-US" dirty="0"/>
              <a:t>ビジネス</a:t>
            </a:r>
            <a:endParaRPr lang="en-US" dirty="0"/>
          </a:p>
        </p:txBody>
      </p:sp>
      <p:sp>
        <p:nvSpPr>
          <p:cNvPr id="1895" name="Rectangle 14"/>
          <p:cNvSpPr>
            <a:spLocks noChangeArrowheads="1"/>
          </p:cNvSpPr>
          <p:nvPr/>
        </p:nvSpPr>
        <p:spPr bwMode="auto">
          <a:xfrm>
            <a:off x="4191337" y="560859"/>
            <a:ext cx="5070187" cy="470001"/>
          </a:xfrm>
          <a:prstGeom prst="rect">
            <a:avLst/>
          </a:prstGeom>
          <a:noFill/>
          <a:ln w="9525">
            <a:noFill/>
            <a:miter lim="800000"/>
            <a:headEnd/>
            <a:tailEnd/>
          </a:ln>
        </p:spPr>
        <p:txBody>
          <a:bodyPr wrap="square" lIns="61598" tIns="30798" rIns="61598" bIns="30798">
            <a:spAutoFit/>
          </a:bodyPr>
          <a:lstStyle/>
          <a:p>
            <a:pPr marL="130313" indent="-130313" defTabSz="610418">
              <a:spcBef>
                <a:spcPts val="300"/>
              </a:spcBef>
              <a:buClr>
                <a:srgbClr val="435153"/>
              </a:buClr>
              <a:buFont typeface="Wingdings"/>
              <a:buChar char="§"/>
            </a:pPr>
            <a:r>
              <a:rPr lang="en-US" sz="1200" dirty="0" smtClean="0">
                <a:solidFill>
                  <a:srgbClr val="000000"/>
                </a:solidFill>
                <a:latin typeface="Arial"/>
                <a:cs typeface="Arial"/>
              </a:rPr>
              <a:t>200 </a:t>
            </a:r>
            <a:r>
              <a:rPr lang="en-US" sz="1200" dirty="0">
                <a:solidFill>
                  <a:srgbClr val="000000"/>
                </a:solidFill>
                <a:latin typeface="Arial"/>
                <a:cs typeface="Arial"/>
              </a:rPr>
              <a:t>以</a:t>
            </a:r>
            <a:r>
              <a:rPr lang="en-US" sz="1200" dirty="0" smtClean="0">
                <a:solidFill>
                  <a:srgbClr val="000000"/>
                </a:solidFill>
                <a:latin typeface="Arial"/>
                <a:cs typeface="Arial"/>
              </a:rPr>
              <a:t>上</a:t>
            </a:r>
            <a:r>
              <a:rPr lang="ja-JP" altLang="en-US" sz="1200" dirty="0" smtClean="0">
                <a:solidFill>
                  <a:srgbClr val="000000"/>
                </a:solidFill>
                <a:latin typeface="Arial"/>
                <a:cs typeface="Arial"/>
              </a:rPr>
              <a:t>のサービスプロバイダが</a:t>
            </a:r>
            <a:r>
              <a:rPr lang="en-US" sz="1200" dirty="0" smtClean="0">
                <a:solidFill>
                  <a:srgbClr val="000000"/>
                </a:solidFill>
                <a:latin typeface="Arial"/>
                <a:cs typeface="Arial"/>
              </a:rPr>
              <a:t>利</a:t>
            </a:r>
            <a:r>
              <a:rPr lang="en-US" sz="1200" dirty="0">
                <a:solidFill>
                  <a:srgbClr val="000000"/>
                </a:solidFill>
                <a:latin typeface="Arial"/>
                <a:cs typeface="Arial"/>
              </a:rPr>
              <a:t>用 </a:t>
            </a:r>
          </a:p>
          <a:p>
            <a:pPr marL="130313" indent="-130313" defTabSz="610418">
              <a:spcBef>
                <a:spcPts val="300"/>
              </a:spcBef>
              <a:buClr>
                <a:srgbClr val="435153"/>
              </a:buClr>
              <a:buFont typeface="Wingdings"/>
              <a:buChar char="§"/>
            </a:pPr>
            <a:r>
              <a:rPr lang="en-US" sz="1200" dirty="0" smtClean="0">
                <a:solidFill>
                  <a:srgbClr val="000000"/>
                </a:solidFill>
                <a:cs typeface="Arial"/>
              </a:rPr>
              <a:t>Fortune 1000 </a:t>
            </a:r>
            <a:r>
              <a:rPr lang="ja-JP" altLang="en-US" sz="1200" dirty="0" smtClean="0">
                <a:solidFill>
                  <a:srgbClr val="000000"/>
                </a:solidFill>
                <a:cs typeface="Arial"/>
              </a:rPr>
              <a:t>の </a:t>
            </a:r>
            <a:r>
              <a:rPr lang="en-US" altLang="ja-JP" sz="1200" dirty="0" smtClean="0">
                <a:solidFill>
                  <a:srgbClr val="000000"/>
                </a:solidFill>
                <a:cs typeface="Arial"/>
              </a:rPr>
              <a:t>96%</a:t>
            </a:r>
            <a:r>
              <a:rPr lang="ja-JP" altLang="en-US" sz="1200" dirty="0" smtClean="0">
                <a:solidFill>
                  <a:srgbClr val="000000"/>
                </a:solidFill>
                <a:cs typeface="Arial"/>
              </a:rPr>
              <a:t>がシスコ無線</a:t>
            </a:r>
            <a:r>
              <a:rPr lang="en-US" altLang="ja-JP" sz="1200" dirty="0" smtClean="0">
                <a:solidFill>
                  <a:srgbClr val="000000"/>
                </a:solidFill>
                <a:cs typeface="Arial"/>
              </a:rPr>
              <a:t>LAN</a:t>
            </a:r>
            <a:r>
              <a:rPr lang="ja-JP" altLang="en-US" sz="1200" dirty="0" smtClean="0">
                <a:solidFill>
                  <a:srgbClr val="000000"/>
                </a:solidFill>
                <a:cs typeface="Arial"/>
              </a:rPr>
              <a:t>を利用</a:t>
            </a:r>
            <a:endParaRPr lang="en-US" sz="1200" dirty="0">
              <a:solidFill>
                <a:srgbClr val="000000"/>
              </a:solidFill>
              <a:cs typeface="Arial"/>
            </a:endParaRPr>
          </a:p>
        </p:txBody>
      </p:sp>
      <p:grpSp>
        <p:nvGrpSpPr>
          <p:cNvPr id="1896" name="Group 4"/>
          <p:cNvGrpSpPr>
            <a:grpSpLocks/>
          </p:cNvGrpSpPr>
          <p:nvPr/>
        </p:nvGrpSpPr>
        <p:grpSpPr bwMode="auto">
          <a:xfrm>
            <a:off x="243635" y="1000268"/>
            <a:ext cx="8662058" cy="3817436"/>
            <a:chOff x="-5383" y="762"/>
            <a:chExt cx="4762" cy="2797"/>
          </a:xfrm>
          <a:solidFill>
            <a:schemeClr val="tx1">
              <a:lumMod val="60000"/>
              <a:lumOff val="40000"/>
            </a:schemeClr>
          </a:solidFill>
        </p:grpSpPr>
        <p:grpSp>
          <p:nvGrpSpPr>
            <p:cNvPr id="1897" name="Group 5"/>
            <p:cNvGrpSpPr>
              <a:grpSpLocks/>
            </p:cNvGrpSpPr>
            <p:nvPr/>
          </p:nvGrpSpPr>
          <p:grpSpPr bwMode="auto">
            <a:xfrm>
              <a:off x="-5322" y="1599"/>
              <a:ext cx="4358" cy="1894"/>
              <a:chOff x="558" y="1599"/>
              <a:chExt cx="4358" cy="1894"/>
            </a:xfrm>
            <a:grpFill/>
          </p:grpSpPr>
          <p:sp>
            <p:nvSpPr>
              <p:cNvPr id="3435" name="Freeform 6"/>
              <p:cNvSpPr>
                <a:spLocks/>
              </p:cNvSpPr>
              <p:nvPr/>
            </p:nvSpPr>
            <p:spPr bwMode="auto">
              <a:xfrm>
                <a:off x="3338" y="2151"/>
                <a:ext cx="10" cy="19"/>
              </a:xfrm>
              <a:custGeom>
                <a:avLst/>
                <a:gdLst>
                  <a:gd name="T0" fmla="*/ 7 w 10"/>
                  <a:gd name="T1" fmla="*/ 17 h 19"/>
                  <a:gd name="T2" fmla="*/ 10 w 10"/>
                  <a:gd name="T3" fmla="*/ 17 h 19"/>
                  <a:gd name="T4" fmla="*/ 10 w 10"/>
                  <a:gd name="T5" fmla="*/ 12 h 19"/>
                  <a:gd name="T6" fmla="*/ 10 w 10"/>
                  <a:gd name="T7" fmla="*/ 10 h 19"/>
                  <a:gd name="T8" fmla="*/ 10 w 10"/>
                  <a:gd name="T9" fmla="*/ 3 h 19"/>
                  <a:gd name="T10" fmla="*/ 10 w 10"/>
                  <a:gd name="T11" fmla="*/ 3 h 19"/>
                  <a:gd name="T12" fmla="*/ 10 w 10"/>
                  <a:gd name="T13" fmla="*/ 3 h 19"/>
                  <a:gd name="T14" fmla="*/ 7 w 10"/>
                  <a:gd name="T15" fmla="*/ 3 h 19"/>
                  <a:gd name="T16" fmla="*/ 7 w 10"/>
                  <a:gd name="T17" fmla="*/ 0 h 19"/>
                  <a:gd name="T18" fmla="*/ 7 w 10"/>
                  <a:gd name="T19" fmla="*/ 0 h 19"/>
                  <a:gd name="T20" fmla="*/ 5 w 10"/>
                  <a:gd name="T21" fmla="*/ 0 h 19"/>
                  <a:gd name="T22" fmla="*/ 5 w 10"/>
                  <a:gd name="T23" fmla="*/ 0 h 19"/>
                  <a:gd name="T24" fmla="*/ 3 w 10"/>
                  <a:gd name="T25" fmla="*/ 3 h 19"/>
                  <a:gd name="T26" fmla="*/ 3 w 10"/>
                  <a:gd name="T27" fmla="*/ 5 h 19"/>
                  <a:gd name="T28" fmla="*/ 3 w 10"/>
                  <a:gd name="T29" fmla="*/ 5 h 19"/>
                  <a:gd name="T30" fmla="*/ 3 w 10"/>
                  <a:gd name="T31" fmla="*/ 10 h 19"/>
                  <a:gd name="T32" fmla="*/ 3 w 10"/>
                  <a:gd name="T33" fmla="*/ 10 h 19"/>
                  <a:gd name="T34" fmla="*/ 3 w 10"/>
                  <a:gd name="T35" fmla="*/ 12 h 19"/>
                  <a:gd name="T36" fmla="*/ 5 w 10"/>
                  <a:gd name="T37" fmla="*/ 12 h 19"/>
                  <a:gd name="T38" fmla="*/ 5 w 10"/>
                  <a:gd name="T39" fmla="*/ 12 h 19"/>
                  <a:gd name="T40" fmla="*/ 5 w 10"/>
                  <a:gd name="T41" fmla="*/ 12 h 19"/>
                  <a:gd name="T42" fmla="*/ 5 w 10"/>
                  <a:gd name="T43" fmla="*/ 12 h 19"/>
                  <a:gd name="T44" fmla="*/ 5 w 10"/>
                  <a:gd name="T45" fmla="*/ 12 h 19"/>
                  <a:gd name="T46" fmla="*/ 3 w 10"/>
                  <a:gd name="T47" fmla="*/ 14 h 19"/>
                  <a:gd name="T48" fmla="*/ 3 w 10"/>
                  <a:gd name="T49" fmla="*/ 17 h 19"/>
                  <a:gd name="T50" fmla="*/ 0 w 10"/>
                  <a:gd name="T51" fmla="*/ 17 h 19"/>
                  <a:gd name="T52" fmla="*/ 0 w 10"/>
                  <a:gd name="T53" fmla="*/ 19 h 19"/>
                  <a:gd name="T54" fmla="*/ 3 w 10"/>
                  <a:gd name="T55" fmla="*/ 19 h 19"/>
                  <a:gd name="T56" fmla="*/ 3 w 10"/>
                  <a:gd name="T57" fmla="*/ 19 h 19"/>
                  <a:gd name="T58" fmla="*/ 5 w 10"/>
                  <a:gd name="T59" fmla="*/ 19 h 19"/>
                  <a:gd name="T60" fmla="*/ 7 w 10"/>
                  <a:gd name="T61" fmla="*/ 17 h 19"/>
                  <a:gd name="T62" fmla="*/ 7 w 10"/>
                  <a:gd name="T63" fmla="*/ 17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9"/>
                  <a:gd name="T98" fmla="*/ 10 w 10"/>
                  <a:gd name="T99" fmla="*/ 19 h 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9">
                    <a:moveTo>
                      <a:pt x="7" y="17"/>
                    </a:moveTo>
                    <a:lnTo>
                      <a:pt x="10" y="17"/>
                    </a:lnTo>
                    <a:lnTo>
                      <a:pt x="10" y="12"/>
                    </a:lnTo>
                    <a:lnTo>
                      <a:pt x="10" y="10"/>
                    </a:lnTo>
                    <a:lnTo>
                      <a:pt x="10" y="3"/>
                    </a:lnTo>
                    <a:lnTo>
                      <a:pt x="7" y="3"/>
                    </a:lnTo>
                    <a:lnTo>
                      <a:pt x="7" y="0"/>
                    </a:lnTo>
                    <a:lnTo>
                      <a:pt x="5" y="0"/>
                    </a:lnTo>
                    <a:lnTo>
                      <a:pt x="3" y="3"/>
                    </a:lnTo>
                    <a:lnTo>
                      <a:pt x="3" y="5"/>
                    </a:lnTo>
                    <a:lnTo>
                      <a:pt x="3" y="10"/>
                    </a:lnTo>
                    <a:lnTo>
                      <a:pt x="3" y="12"/>
                    </a:lnTo>
                    <a:lnTo>
                      <a:pt x="5" y="12"/>
                    </a:lnTo>
                    <a:lnTo>
                      <a:pt x="3" y="14"/>
                    </a:lnTo>
                    <a:lnTo>
                      <a:pt x="3" y="17"/>
                    </a:lnTo>
                    <a:lnTo>
                      <a:pt x="0" y="17"/>
                    </a:lnTo>
                    <a:lnTo>
                      <a:pt x="0" y="19"/>
                    </a:lnTo>
                    <a:lnTo>
                      <a:pt x="3" y="19"/>
                    </a:lnTo>
                    <a:lnTo>
                      <a:pt x="5" y="19"/>
                    </a:lnTo>
                    <a:lnTo>
                      <a:pt x="7" y="17"/>
                    </a:lnTo>
                    <a:close/>
                  </a:path>
                </a:pathLst>
              </a:custGeom>
              <a:grpFill/>
              <a:ln w="9525">
                <a:noFill/>
                <a:round/>
                <a:headEnd/>
                <a:tailEnd/>
              </a:ln>
            </p:spPr>
            <p:txBody>
              <a:bodyPr/>
              <a:lstStyle/>
              <a:p>
                <a:pPr>
                  <a:defRPr/>
                </a:pPr>
                <a:endParaRPr lang="en-US" sz="1200" kern="0">
                  <a:solidFill>
                    <a:srgbClr val="0096D6"/>
                  </a:solidFill>
                </a:endParaRPr>
              </a:p>
            </p:txBody>
          </p:sp>
          <p:sp>
            <p:nvSpPr>
              <p:cNvPr id="3436" name="Freeform 7"/>
              <p:cNvSpPr>
                <a:spLocks/>
              </p:cNvSpPr>
              <p:nvPr/>
            </p:nvSpPr>
            <p:spPr bwMode="auto">
              <a:xfrm>
                <a:off x="3338" y="2151"/>
                <a:ext cx="10" cy="19"/>
              </a:xfrm>
              <a:custGeom>
                <a:avLst/>
                <a:gdLst>
                  <a:gd name="T0" fmla="*/ 7 w 10"/>
                  <a:gd name="T1" fmla="*/ 17 h 19"/>
                  <a:gd name="T2" fmla="*/ 10 w 10"/>
                  <a:gd name="T3" fmla="*/ 17 h 19"/>
                  <a:gd name="T4" fmla="*/ 10 w 10"/>
                  <a:gd name="T5" fmla="*/ 12 h 19"/>
                  <a:gd name="T6" fmla="*/ 10 w 10"/>
                  <a:gd name="T7" fmla="*/ 10 h 19"/>
                  <a:gd name="T8" fmla="*/ 10 w 10"/>
                  <a:gd name="T9" fmla="*/ 3 h 19"/>
                  <a:gd name="T10" fmla="*/ 10 w 10"/>
                  <a:gd name="T11" fmla="*/ 3 h 19"/>
                  <a:gd name="T12" fmla="*/ 10 w 10"/>
                  <a:gd name="T13" fmla="*/ 3 h 19"/>
                  <a:gd name="T14" fmla="*/ 7 w 10"/>
                  <a:gd name="T15" fmla="*/ 3 h 19"/>
                  <a:gd name="T16" fmla="*/ 7 w 10"/>
                  <a:gd name="T17" fmla="*/ 0 h 19"/>
                  <a:gd name="T18" fmla="*/ 7 w 10"/>
                  <a:gd name="T19" fmla="*/ 0 h 19"/>
                  <a:gd name="T20" fmla="*/ 5 w 10"/>
                  <a:gd name="T21" fmla="*/ 0 h 19"/>
                  <a:gd name="T22" fmla="*/ 5 w 10"/>
                  <a:gd name="T23" fmla="*/ 0 h 19"/>
                  <a:gd name="T24" fmla="*/ 3 w 10"/>
                  <a:gd name="T25" fmla="*/ 3 h 19"/>
                  <a:gd name="T26" fmla="*/ 3 w 10"/>
                  <a:gd name="T27" fmla="*/ 5 h 19"/>
                  <a:gd name="T28" fmla="*/ 3 w 10"/>
                  <a:gd name="T29" fmla="*/ 5 h 19"/>
                  <a:gd name="T30" fmla="*/ 3 w 10"/>
                  <a:gd name="T31" fmla="*/ 10 h 19"/>
                  <a:gd name="T32" fmla="*/ 3 w 10"/>
                  <a:gd name="T33" fmla="*/ 10 h 19"/>
                  <a:gd name="T34" fmla="*/ 3 w 10"/>
                  <a:gd name="T35" fmla="*/ 12 h 19"/>
                  <a:gd name="T36" fmla="*/ 5 w 10"/>
                  <a:gd name="T37" fmla="*/ 12 h 19"/>
                  <a:gd name="T38" fmla="*/ 5 w 10"/>
                  <a:gd name="T39" fmla="*/ 12 h 19"/>
                  <a:gd name="T40" fmla="*/ 5 w 10"/>
                  <a:gd name="T41" fmla="*/ 12 h 19"/>
                  <a:gd name="T42" fmla="*/ 5 w 10"/>
                  <a:gd name="T43" fmla="*/ 12 h 19"/>
                  <a:gd name="T44" fmla="*/ 5 w 10"/>
                  <a:gd name="T45" fmla="*/ 12 h 19"/>
                  <a:gd name="T46" fmla="*/ 3 w 10"/>
                  <a:gd name="T47" fmla="*/ 14 h 19"/>
                  <a:gd name="T48" fmla="*/ 3 w 10"/>
                  <a:gd name="T49" fmla="*/ 17 h 19"/>
                  <a:gd name="T50" fmla="*/ 0 w 10"/>
                  <a:gd name="T51" fmla="*/ 17 h 19"/>
                  <a:gd name="T52" fmla="*/ 0 w 10"/>
                  <a:gd name="T53" fmla="*/ 19 h 19"/>
                  <a:gd name="T54" fmla="*/ 3 w 10"/>
                  <a:gd name="T55" fmla="*/ 19 h 19"/>
                  <a:gd name="T56" fmla="*/ 3 w 10"/>
                  <a:gd name="T57" fmla="*/ 19 h 19"/>
                  <a:gd name="T58" fmla="*/ 5 w 10"/>
                  <a:gd name="T59" fmla="*/ 19 h 19"/>
                  <a:gd name="T60" fmla="*/ 7 w 10"/>
                  <a:gd name="T61" fmla="*/ 17 h 19"/>
                  <a:gd name="T62" fmla="*/ 7 w 10"/>
                  <a:gd name="T63" fmla="*/ 17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9"/>
                  <a:gd name="T98" fmla="*/ 10 w 10"/>
                  <a:gd name="T99" fmla="*/ 19 h 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9">
                    <a:moveTo>
                      <a:pt x="7" y="17"/>
                    </a:moveTo>
                    <a:lnTo>
                      <a:pt x="10" y="17"/>
                    </a:lnTo>
                    <a:lnTo>
                      <a:pt x="10" y="12"/>
                    </a:lnTo>
                    <a:lnTo>
                      <a:pt x="10" y="10"/>
                    </a:lnTo>
                    <a:lnTo>
                      <a:pt x="10" y="3"/>
                    </a:lnTo>
                    <a:lnTo>
                      <a:pt x="7" y="3"/>
                    </a:lnTo>
                    <a:lnTo>
                      <a:pt x="7" y="0"/>
                    </a:lnTo>
                    <a:lnTo>
                      <a:pt x="5" y="0"/>
                    </a:lnTo>
                    <a:lnTo>
                      <a:pt x="3" y="3"/>
                    </a:lnTo>
                    <a:lnTo>
                      <a:pt x="3" y="5"/>
                    </a:lnTo>
                    <a:lnTo>
                      <a:pt x="3" y="10"/>
                    </a:lnTo>
                    <a:lnTo>
                      <a:pt x="3" y="12"/>
                    </a:lnTo>
                    <a:lnTo>
                      <a:pt x="5" y="12"/>
                    </a:lnTo>
                    <a:lnTo>
                      <a:pt x="3" y="14"/>
                    </a:lnTo>
                    <a:lnTo>
                      <a:pt x="3" y="17"/>
                    </a:lnTo>
                    <a:lnTo>
                      <a:pt x="0" y="17"/>
                    </a:lnTo>
                    <a:lnTo>
                      <a:pt x="0" y="19"/>
                    </a:lnTo>
                    <a:lnTo>
                      <a:pt x="3" y="19"/>
                    </a:lnTo>
                    <a:lnTo>
                      <a:pt x="5" y="19"/>
                    </a:lnTo>
                    <a:lnTo>
                      <a:pt x="7" y="17"/>
                    </a:lnTo>
                  </a:path>
                </a:pathLst>
              </a:custGeom>
              <a:grpFill/>
              <a:ln w="9525">
                <a:noFill/>
                <a:round/>
                <a:headEnd/>
                <a:tailEnd/>
              </a:ln>
            </p:spPr>
            <p:txBody>
              <a:bodyPr/>
              <a:lstStyle/>
              <a:p>
                <a:pPr>
                  <a:defRPr/>
                </a:pPr>
                <a:endParaRPr lang="en-US" sz="1200" kern="0">
                  <a:solidFill>
                    <a:srgbClr val="0096D6"/>
                  </a:solidFill>
                </a:endParaRPr>
              </a:p>
            </p:txBody>
          </p:sp>
          <p:sp>
            <p:nvSpPr>
              <p:cNvPr id="3437" name="Freeform 8"/>
              <p:cNvSpPr>
                <a:spLocks/>
              </p:cNvSpPr>
              <p:nvPr/>
            </p:nvSpPr>
            <p:spPr bwMode="auto">
              <a:xfrm>
                <a:off x="3329" y="2168"/>
                <a:ext cx="5" cy="5"/>
              </a:xfrm>
              <a:custGeom>
                <a:avLst/>
                <a:gdLst>
                  <a:gd name="T0" fmla="*/ 0 w 5"/>
                  <a:gd name="T1" fmla="*/ 5 h 5"/>
                  <a:gd name="T2" fmla="*/ 2 w 5"/>
                  <a:gd name="T3" fmla="*/ 5 h 5"/>
                  <a:gd name="T4" fmla="*/ 2 w 5"/>
                  <a:gd name="T5" fmla="*/ 2 h 5"/>
                  <a:gd name="T6" fmla="*/ 5 w 5"/>
                  <a:gd name="T7" fmla="*/ 0 h 5"/>
                  <a:gd name="T8" fmla="*/ 5 w 5"/>
                  <a:gd name="T9" fmla="*/ 0 h 5"/>
                  <a:gd name="T10" fmla="*/ 0 w 5"/>
                  <a:gd name="T11" fmla="*/ 2 h 5"/>
                  <a:gd name="T12" fmla="*/ 0 w 5"/>
                  <a:gd name="T13" fmla="*/ 5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5"/>
                    </a:moveTo>
                    <a:lnTo>
                      <a:pt x="2" y="5"/>
                    </a:lnTo>
                    <a:lnTo>
                      <a:pt x="2" y="2"/>
                    </a:lnTo>
                    <a:lnTo>
                      <a:pt x="5" y="0"/>
                    </a:lnTo>
                    <a:lnTo>
                      <a:pt x="0" y="2"/>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438" name="Freeform 9"/>
              <p:cNvSpPr>
                <a:spLocks/>
              </p:cNvSpPr>
              <p:nvPr/>
            </p:nvSpPr>
            <p:spPr bwMode="auto">
              <a:xfrm>
                <a:off x="3329" y="2168"/>
                <a:ext cx="5" cy="5"/>
              </a:xfrm>
              <a:custGeom>
                <a:avLst/>
                <a:gdLst>
                  <a:gd name="T0" fmla="*/ 0 w 5"/>
                  <a:gd name="T1" fmla="*/ 5 h 5"/>
                  <a:gd name="T2" fmla="*/ 2 w 5"/>
                  <a:gd name="T3" fmla="*/ 5 h 5"/>
                  <a:gd name="T4" fmla="*/ 2 w 5"/>
                  <a:gd name="T5" fmla="*/ 2 h 5"/>
                  <a:gd name="T6" fmla="*/ 5 w 5"/>
                  <a:gd name="T7" fmla="*/ 0 h 5"/>
                  <a:gd name="T8" fmla="*/ 5 w 5"/>
                  <a:gd name="T9" fmla="*/ 0 h 5"/>
                  <a:gd name="T10" fmla="*/ 0 w 5"/>
                  <a:gd name="T11" fmla="*/ 2 h 5"/>
                  <a:gd name="T12" fmla="*/ 0 w 5"/>
                  <a:gd name="T13" fmla="*/ 5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5"/>
                    </a:moveTo>
                    <a:lnTo>
                      <a:pt x="2" y="5"/>
                    </a:lnTo>
                    <a:lnTo>
                      <a:pt x="2" y="2"/>
                    </a:lnTo>
                    <a:lnTo>
                      <a:pt x="5" y="0"/>
                    </a:lnTo>
                    <a:lnTo>
                      <a:pt x="0" y="2"/>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439" name="Freeform 10"/>
              <p:cNvSpPr>
                <a:spLocks/>
              </p:cNvSpPr>
              <p:nvPr/>
            </p:nvSpPr>
            <p:spPr bwMode="auto">
              <a:xfrm>
                <a:off x="1796" y="2503"/>
                <a:ext cx="2" cy="5"/>
              </a:xfrm>
              <a:custGeom>
                <a:avLst/>
                <a:gdLst>
                  <a:gd name="T0" fmla="*/ 2 w 2"/>
                  <a:gd name="T1" fmla="*/ 0 h 5"/>
                  <a:gd name="T2" fmla="*/ 2 w 2"/>
                  <a:gd name="T3" fmla="*/ 0 h 5"/>
                  <a:gd name="T4" fmla="*/ 2 w 2"/>
                  <a:gd name="T5" fmla="*/ 0 h 5"/>
                  <a:gd name="T6" fmla="*/ 0 w 2"/>
                  <a:gd name="T7" fmla="*/ 3 h 5"/>
                  <a:gd name="T8" fmla="*/ 0 w 2"/>
                  <a:gd name="T9" fmla="*/ 3 h 5"/>
                  <a:gd name="T10" fmla="*/ 2 w 2"/>
                  <a:gd name="T11" fmla="*/ 5 h 5"/>
                  <a:gd name="T12" fmla="*/ 2 w 2"/>
                  <a:gd name="T13" fmla="*/ 0 h 5"/>
                  <a:gd name="T14" fmla="*/ 2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0"/>
                    </a:moveTo>
                    <a:lnTo>
                      <a:pt x="2" y="0"/>
                    </a:lnTo>
                    <a:lnTo>
                      <a:pt x="0" y="3"/>
                    </a:lnTo>
                    <a:lnTo>
                      <a:pt x="2" y="5"/>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440" name="Freeform 11"/>
              <p:cNvSpPr>
                <a:spLocks/>
              </p:cNvSpPr>
              <p:nvPr/>
            </p:nvSpPr>
            <p:spPr bwMode="auto">
              <a:xfrm>
                <a:off x="1796" y="2503"/>
                <a:ext cx="2" cy="5"/>
              </a:xfrm>
              <a:custGeom>
                <a:avLst/>
                <a:gdLst>
                  <a:gd name="T0" fmla="*/ 2 w 2"/>
                  <a:gd name="T1" fmla="*/ 0 h 5"/>
                  <a:gd name="T2" fmla="*/ 2 w 2"/>
                  <a:gd name="T3" fmla="*/ 0 h 5"/>
                  <a:gd name="T4" fmla="*/ 2 w 2"/>
                  <a:gd name="T5" fmla="*/ 0 h 5"/>
                  <a:gd name="T6" fmla="*/ 0 w 2"/>
                  <a:gd name="T7" fmla="*/ 3 h 5"/>
                  <a:gd name="T8" fmla="*/ 0 w 2"/>
                  <a:gd name="T9" fmla="*/ 3 h 5"/>
                  <a:gd name="T10" fmla="*/ 2 w 2"/>
                  <a:gd name="T11" fmla="*/ 5 h 5"/>
                  <a:gd name="T12" fmla="*/ 2 w 2"/>
                  <a:gd name="T13" fmla="*/ 0 h 5"/>
                  <a:gd name="T14" fmla="*/ 2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0"/>
                    </a:moveTo>
                    <a:lnTo>
                      <a:pt x="2" y="0"/>
                    </a:lnTo>
                    <a:lnTo>
                      <a:pt x="0" y="3"/>
                    </a:lnTo>
                    <a:lnTo>
                      <a:pt x="2" y="5"/>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441" name="Freeform 12"/>
              <p:cNvSpPr>
                <a:spLocks/>
              </p:cNvSpPr>
              <p:nvPr/>
            </p:nvSpPr>
            <p:spPr bwMode="auto">
              <a:xfrm>
                <a:off x="2023" y="2154"/>
                <a:ext cx="2" cy="2"/>
              </a:xfrm>
              <a:custGeom>
                <a:avLst/>
                <a:gdLst>
                  <a:gd name="T0" fmla="*/ 2 w 2"/>
                  <a:gd name="T1" fmla="*/ 0 h 2"/>
                  <a:gd name="T2" fmla="*/ 2 w 2"/>
                  <a:gd name="T3" fmla="*/ 0 h 2"/>
                  <a:gd name="T4" fmla="*/ 2 w 2"/>
                  <a:gd name="T5" fmla="*/ 0 h 2"/>
                  <a:gd name="T6" fmla="*/ 0 w 2"/>
                  <a:gd name="T7" fmla="*/ 2 h 2"/>
                  <a:gd name="T8" fmla="*/ 0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442" name="Freeform 13"/>
              <p:cNvSpPr>
                <a:spLocks/>
              </p:cNvSpPr>
              <p:nvPr/>
            </p:nvSpPr>
            <p:spPr bwMode="auto">
              <a:xfrm>
                <a:off x="2023" y="2154"/>
                <a:ext cx="2" cy="2"/>
              </a:xfrm>
              <a:custGeom>
                <a:avLst/>
                <a:gdLst>
                  <a:gd name="T0" fmla="*/ 2 w 2"/>
                  <a:gd name="T1" fmla="*/ 0 h 2"/>
                  <a:gd name="T2" fmla="*/ 2 w 2"/>
                  <a:gd name="T3" fmla="*/ 0 h 2"/>
                  <a:gd name="T4" fmla="*/ 2 w 2"/>
                  <a:gd name="T5" fmla="*/ 0 h 2"/>
                  <a:gd name="T6" fmla="*/ 0 w 2"/>
                  <a:gd name="T7" fmla="*/ 2 h 2"/>
                  <a:gd name="T8" fmla="*/ 0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443" name="Freeform 14"/>
              <p:cNvSpPr>
                <a:spLocks/>
              </p:cNvSpPr>
              <p:nvPr/>
            </p:nvSpPr>
            <p:spPr bwMode="auto">
              <a:xfrm>
                <a:off x="1843" y="2357"/>
                <a:ext cx="26" cy="9"/>
              </a:xfrm>
              <a:custGeom>
                <a:avLst/>
                <a:gdLst>
                  <a:gd name="T0" fmla="*/ 17 w 26"/>
                  <a:gd name="T1" fmla="*/ 0 h 9"/>
                  <a:gd name="T2" fmla="*/ 17 w 26"/>
                  <a:gd name="T3" fmla="*/ 0 h 9"/>
                  <a:gd name="T4" fmla="*/ 19 w 26"/>
                  <a:gd name="T5" fmla="*/ 2 h 9"/>
                  <a:gd name="T6" fmla="*/ 21 w 26"/>
                  <a:gd name="T7" fmla="*/ 5 h 9"/>
                  <a:gd name="T8" fmla="*/ 26 w 26"/>
                  <a:gd name="T9" fmla="*/ 5 h 9"/>
                  <a:gd name="T10" fmla="*/ 26 w 26"/>
                  <a:gd name="T11" fmla="*/ 9 h 9"/>
                  <a:gd name="T12" fmla="*/ 24 w 26"/>
                  <a:gd name="T13" fmla="*/ 9 h 9"/>
                  <a:gd name="T14" fmla="*/ 21 w 26"/>
                  <a:gd name="T15" fmla="*/ 7 h 9"/>
                  <a:gd name="T16" fmla="*/ 19 w 26"/>
                  <a:gd name="T17" fmla="*/ 9 h 9"/>
                  <a:gd name="T18" fmla="*/ 17 w 26"/>
                  <a:gd name="T19" fmla="*/ 9 h 9"/>
                  <a:gd name="T20" fmla="*/ 14 w 26"/>
                  <a:gd name="T21" fmla="*/ 9 h 9"/>
                  <a:gd name="T22" fmla="*/ 12 w 26"/>
                  <a:gd name="T23" fmla="*/ 9 h 9"/>
                  <a:gd name="T24" fmla="*/ 12 w 26"/>
                  <a:gd name="T25" fmla="*/ 9 h 9"/>
                  <a:gd name="T26" fmla="*/ 7 w 26"/>
                  <a:gd name="T27" fmla="*/ 9 h 9"/>
                  <a:gd name="T28" fmla="*/ 5 w 26"/>
                  <a:gd name="T29" fmla="*/ 5 h 9"/>
                  <a:gd name="T30" fmla="*/ 2 w 26"/>
                  <a:gd name="T31" fmla="*/ 5 h 9"/>
                  <a:gd name="T32" fmla="*/ 0 w 26"/>
                  <a:gd name="T33" fmla="*/ 2 h 9"/>
                  <a:gd name="T34" fmla="*/ 0 w 26"/>
                  <a:gd name="T35" fmla="*/ 2 h 9"/>
                  <a:gd name="T36" fmla="*/ 5 w 26"/>
                  <a:gd name="T37" fmla="*/ 0 h 9"/>
                  <a:gd name="T38" fmla="*/ 17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17" y="0"/>
                    </a:moveTo>
                    <a:lnTo>
                      <a:pt x="17" y="0"/>
                    </a:lnTo>
                    <a:lnTo>
                      <a:pt x="19" y="2"/>
                    </a:lnTo>
                    <a:lnTo>
                      <a:pt x="21" y="5"/>
                    </a:lnTo>
                    <a:lnTo>
                      <a:pt x="26" y="5"/>
                    </a:lnTo>
                    <a:lnTo>
                      <a:pt x="26" y="9"/>
                    </a:lnTo>
                    <a:lnTo>
                      <a:pt x="24" y="9"/>
                    </a:lnTo>
                    <a:lnTo>
                      <a:pt x="21" y="7"/>
                    </a:lnTo>
                    <a:lnTo>
                      <a:pt x="19" y="9"/>
                    </a:lnTo>
                    <a:lnTo>
                      <a:pt x="17" y="9"/>
                    </a:lnTo>
                    <a:lnTo>
                      <a:pt x="14" y="9"/>
                    </a:lnTo>
                    <a:lnTo>
                      <a:pt x="12" y="9"/>
                    </a:lnTo>
                    <a:lnTo>
                      <a:pt x="7" y="9"/>
                    </a:lnTo>
                    <a:lnTo>
                      <a:pt x="5" y="5"/>
                    </a:lnTo>
                    <a:lnTo>
                      <a:pt x="2" y="5"/>
                    </a:lnTo>
                    <a:lnTo>
                      <a:pt x="0" y="2"/>
                    </a:lnTo>
                    <a:lnTo>
                      <a:pt x="5" y="0"/>
                    </a:lnTo>
                    <a:lnTo>
                      <a:pt x="17" y="0"/>
                    </a:lnTo>
                    <a:close/>
                  </a:path>
                </a:pathLst>
              </a:custGeom>
              <a:grpFill/>
              <a:ln w="9525">
                <a:noFill/>
                <a:round/>
                <a:headEnd/>
                <a:tailEnd/>
              </a:ln>
            </p:spPr>
            <p:txBody>
              <a:bodyPr/>
              <a:lstStyle/>
              <a:p>
                <a:pPr>
                  <a:defRPr/>
                </a:pPr>
                <a:endParaRPr lang="en-US" sz="1200" kern="0">
                  <a:solidFill>
                    <a:srgbClr val="0096D6"/>
                  </a:solidFill>
                </a:endParaRPr>
              </a:p>
            </p:txBody>
          </p:sp>
          <p:sp>
            <p:nvSpPr>
              <p:cNvPr id="3444" name="Freeform 15"/>
              <p:cNvSpPr>
                <a:spLocks/>
              </p:cNvSpPr>
              <p:nvPr/>
            </p:nvSpPr>
            <p:spPr bwMode="auto">
              <a:xfrm>
                <a:off x="1843" y="2357"/>
                <a:ext cx="26" cy="9"/>
              </a:xfrm>
              <a:custGeom>
                <a:avLst/>
                <a:gdLst>
                  <a:gd name="T0" fmla="*/ 17 w 26"/>
                  <a:gd name="T1" fmla="*/ 0 h 9"/>
                  <a:gd name="T2" fmla="*/ 17 w 26"/>
                  <a:gd name="T3" fmla="*/ 0 h 9"/>
                  <a:gd name="T4" fmla="*/ 19 w 26"/>
                  <a:gd name="T5" fmla="*/ 2 h 9"/>
                  <a:gd name="T6" fmla="*/ 21 w 26"/>
                  <a:gd name="T7" fmla="*/ 5 h 9"/>
                  <a:gd name="T8" fmla="*/ 26 w 26"/>
                  <a:gd name="T9" fmla="*/ 5 h 9"/>
                  <a:gd name="T10" fmla="*/ 26 w 26"/>
                  <a:gd name="T11" fmla="*/ 9 h 9"/>
                  <a:gd name="T12" fmla="*/ 24 w 26"/>
                  <a:gd name="T13" fmla="*/ 9 h 9"/>
                  <a:gd name="T14" fmla="*/ 21 w 26"/>
                  <a:gd name="T15" fmla="*/ 7 h 9"/>
                  <a:gd name="T16" fmla="*/ 19 w 26"/>
                  <a:gd name="T17" fmla="*/ 9 h 9"/>
                  <a:gd name="T18" fmla="*/ 17 w 26"/>
                  <a:gd name="T19" fmla="*/ 9 h 9"/>
                  <a:gd name="T20" fmla="*/ 14 w 26"/>
                  <a:gd name="T21" fmla="*/ 9 h 9"/>
                  <a:gd name="T22" fmla="*/ 12 w 26"/>
                  <a:gd name="T23" fmla="*/ 9 h 9"/>
                  <a:gd name="T24" fmla="*/ 12 w 26"/>
                  <a:gd name="T25" fmla="*/ 9 h 9"/>
                  <a:gd name="T26" fmla="*/ 7 w 26"/>
                  <a:gd name="T27" fmla="*/ 9 h 9"/>
                  <a:gd name="T28" fmla="*/ 5 w 26"/>
                  <a:gd name="T29" fmla="*/ 5 h 9"/>
                  <a:gd name="T30" fmla="*/ 2 w 26"/>
                  <a:gd name="T31" fmla="*/ 5 h 9"/>
                  <a:gd name="T32" fmla="*/ 0 w 26"/>
                  <a:gd name="T33" fmla="*/ 2 h 9"/>
                  <a:gd name="T34" fmla="*/ 0 w 26"/>
                  <a:gd name="T35" fmla="*/ 2 h 9"/>
                  <a:gd name="T36" fmla="*/ 5 w 26"/>
                  <a:gd name="T37" fmla="*/ 0 h 9"/>
                  <a:gd name="T38" fmla="*/ 17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17" y="0"/>
                    </a:moveTo>
                    <a:lnTo>
                      <a:pt x="17" y="0"/>
                    </a:lnTo>
                    <a:lnTo>
                      <a:pt x="19" y="2"/>
                    </a:lnTo>
                    <a:lnTo>
                      <a:pt x="21" y="5"/>
                    </a:lnTo>
                    <a:lnTo>
                      <a:pt x="26" y="5"/>
                    </a:lnTo>
                    <a:lnTo>
                      <a:pt x="26" y="9"/>
                    </a:lnTo>
                    <a:lnTo>
                      <a:pt x="24" y="9"/>
                    </a:lnTo>
                    <a:lnTo>
                      <a:pt x="21" y="7"/>
                    </a:lnTo>
                    <a:lnTo>
                      <a:pt x="19" y="9"/>
                    </a:lnTo>
                    <a:lnTo>
                      <a:pt x="17" y="9"/>
                    </a:lnTo>
                    <a:lnTo>
                      <a:pt x="14" y="9"/>
                    </a:lnTo>
                    <a:lnTo>
                      <a:pt x="12" y="9"/>
                    </a:lnTo>
                    <a:lnTo>
                      <a:pt x="7" y="9"/>
                    </a:lnTo>
                    <a:lnTo>
                      <a:pt x="5" y="5"/>
                    </a:lnTo>
                    <a:lnTo>
                      <a:pt x="2" y="5"/>
                    </a:lnTo>
                    <a:lnTo>
                      <a:pt x="0" y="2"/>
                    </a:lnTo>
                    <a:lnTo>
                      <a:pt x="5" y="0"/>
                    </a:lnTo>
                    <a:lnTo>
                      <a:pt x="17" y="0"/>
                    </a:lnTo>
                  </a:path>
                </a:pathLst>
              </a:custGeom>
              <a:grpFill/>
              <a:ln w="9525">
                <a:noFill/>
                <a:round/>
                <a:headEnd/>
                <a:tailEnd/>
              </a:ln>
            </p:spPr>
            <p:txBody>
              <a:bodyPr/>
              <a:lstStyle/>
              <a:p>
                <a:pPr>
                  <a:defRPr/>
                </a:pPr>
                <a:endParaRPr lang="en-US" sz="1200" kern="0">
                  <a:solidFill>
                    <a:srgbClr val="0096D6"/>
                  </a:solidFill>
                </a:endParaRPr>
              </a:p>
            </p:txBody>
          </p:sp>
          <p:sp>
            <p:nvSpPr>
              <p:cNvPr id="3445" name="Freeform 16"/>
              <p:cNvSpPr>
                <a:spLocks/>
              </p:cNvSpPr>
              <p:nvPr/>
            </p:nvSpPr>
            <p:spPr bwMode="auto">
              <a:xfrm>
                <a:off x="1895" y="3210"/>
                <a:ext cx="14" cy="30"/>
              </a:xfrm>
              <a:custGeom>
                <a:avLst/>
                <a:gdLst>
                  <a:gd name="T0" fmla="*/ 7 w 14"/>
                  <a:gd name="T1" fmla="*/ 0 h 30"/>
                  <a:gd name="T2" fmla="*/ 7 w 14"/>
                  <a:gd name="T3" fmla="*/ 0 h 30"/>
                  <a:gd name="T4" fmla="*/ 7 w 14"/>
                  <a:gd name="T5" fmla="*/ 2 h 30"/>
                  <a:gd name="T6" fmla="*/ 10 w 14"/>
                  <a:gd name="T7" fmla="*/ 2 h 30"/>
                  <a:gd name="T8" fmla="*/ 10 w 14"/>
                  <a:gd name="T9" fmla="*/ 2 h 30"/>
                  <a:gd name="T10" fmla="*/ 14 w 14"/>
                  <a:gd name="T11" fmla="*/ 11 h 30"/>
                  <a:gd name="T12" fmla="*/ 12 w 14"/>
                  <a:gd name="T13" fmla="*/ 11 h 30"/>
                  <a:gd name="T14" fmla="*/ 10 w 14"/>
                  <a:gd name="T15" fmla="*/ 16 h 30"/>
                  <a:gd name="T16" fmla="*/ 10 w 14"/>
                  <a:gd name="T17" fmla="*/ 14 h 30"/>
                  <a:gd name="T18" fmla="*/ 10 w 14"/>
                  <a:gd name="T19" fmla="*/ 16 h 30"/>
                  <a:gd name="T20" fmla="*/ 10 w 14"/>
                  <a:gd name="T21" fmla="*/ 16 h 30"/>
                  <a:gd name="T22" fmla="*/ 10 w 14"/>
                  <a:gd name="T23" fmla="*/ 18 h 30"/>
                  <a:gd name="T24" fmla="*/ 12 w 14"/>
                  <a:gd name="T25" fmla="*/ 18 h 30"/>
                  <a:gd name="T26" fmla="*/ 12 w 14"/>
                  <a:gd name="T27" fmla="*/ 21 h 30"/>
                  <a:gd name="T28" fmla="*/ 10 w 14"/>
                  <a:gd name="T29" fmla="*/ 21 h 30"/>
                  <a:gd name="T30" fmla="*/ 10 w 14"/>
                  <a:gd name="T31" fmla="*/ 23 h 30"/>
                  <a:gd name="T32" fmla="*/ 12 w 14"/>
                  <a:gd name="T33" fmla="*/ 26 h 30"/>
                  <a:gd name="T34" fmla="*/ 10 w 14"/>
                  <a:gd name="T35" fmla="*/ 26 h 30"/>
                  <a:gd name="T36" fmla="*/ 10 w 14"/>
                  <a:gd name="T37" fmla="*/ 30 h 30"/>
                  <a:gd name="T38" fmla="*/ 7 w 14"/>
                  <a:gd name="T39" fmla="*/ 30 h 30"/>
                  <a:gd name="T40" fmla="*/ 2 w 14"/>
                  <a:gd name="T41" fmla="*/ 30 h 30"/>
                  <a:gd name="T42" fmla="*/ 0 w 14"/>
                  <a:gd name="T43" fmla="*/ 26 h 30"/>
                  <a:gd name="T44" fmla="*/ 5 w 14"/>
                  <a:gd name="T45" fmla="*/ 2 h 30"/>
                  <a:gd name="T46" fmla="*/ 5 w 14"/>
                  <a:gd name="T47" fmla="*/ 2 h 30"/>
                  <a:gd name="T48" fmla="*/ 7 w 14"/>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30"/>
                  <a:gd name="T77" fmla="*/ 14 w 14"/>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30">
                    <a:moveTo>
                      <a:pt x="7" y="0"/>
                    </a:moveTo>
                    <a:lnTo>
                      <a:pt x="7" y="0"/>
                    </a:lnTo>
                    <a:lnTo>
                      <a:pt x="7" y="2"/>
                    </a:lnTo>
                    <a:lnTo>
                      <a:pt x="10" y="2"/>
                    </a:lnTo>
                    <a:lnTo>
                      <a:pt x="14" y="11"/>
                    </a:lnTo>
                    <a:lnTo>
                      <a:pt x="12" y="11"/>
                    </a:lnTo>
                    <a:lnTo>
                      <a:pt x="10" y="16"/>
                    </a:lnTo>
                    <a:lnTo>
                      <a:pt x="10" y="14"/>
                    </a:lnTo>
                    <a:lnTo>
                      <a:pt x="10" y="16"/>
                    </a:lnTo>
                    <a:lnTo>
                      <a:pt x="10" y="18"/>
                    </a:lnTo>
                    <a:lnTo>
                      <a:pt x="12" y="18"/>
                    </a:lnTo>
                    <a:lnTo>
                      <a:pt x="12" y="21"/>
                    </a:lnTo>
                    <a:lnTo>
                      <a:pt x="10" y="21"/>
                    </a:lnTo>
                    <a:lnTo>
                      <a:pt x="10" y="23"/>
                    </a:lnTo>
                    <a:lnTo>
                      <a:pt x="12" y="26"/>
                    </a:lnTo>
                    <a:lnTo>
                      <a:pt x="10" y="26"/>
                    </a:lnTo>
                    <a:lnTo>
                      <a:pt x="10" y="30"/>
                    </a:lnTo>
                    <a:lnTo>
                      <a:pt x="7" y="30"/>
                    </a:lnTo>
                    <a:lnTo>
                      <a:pt x="2" y="30"/>
                    </a:lnTo>
                    <a:lnTo>
                      <a:pt x="0" y="26"/>
                    </a:lnTo>
                    <a:lnTo>
                      <a:pt x="5" y="2"/>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446" name="Freeform 17"/>
              <p:cNvSpPr>
                <a:spLocks/>
              </p:cNvSpPr>
              <p:nvPr/>
            </p:nvSpPr>
            <p:spPr bwMode="auto">
              <a:xfrm>
                <a:off x="1895" y="3210"/>
                <a:ext cx="14" cy="30"/>
              </a:xfrm>
              <a:custGeom>
                <a:avLst/>
                <a:gdLst>
                  <a:gd name="T0" fmla="*/ 7 w 14"/>
                  <a:gd name="T1" fmla="*/ 0 h 30"/>
                  <a:gd name="T2" fmla="*/ 7 w 14"/>
                  <a:gd name="T3" fmla="*/ 0 h 30"/>
                  <a:gd name="T4" fmla="*/ 7 w 14"/>
                  <a:gd name="T5" fmla="*/ 2 h 30"/>
                  <a:gd name="T6" fmla="*/ 10 w 14"/>
                  <a:gd name="T7" fmla="*/ 2 h 30"/>
                  <a:gd name="T8" fmla="*/ 10 w 14"/>
                  <a:gd name="T9" fmla="*/ 2 h 30"/>
                  <a:gd name="T10" fmla="*/ 14 w 14"/>
                  <a:gd name="T11" fmla="*/ 11 h 30"/>
                  <a:gd name="T12" fmla="*/ 12 w 14"/>
                  <a:gd name="T13" fmla="*/ 11 h 30"/>
                  <a:gd name="T14" fmla="*/ 10 w 14"/>
                  <a:gd name="T15" fmla="*/ 16 h 30"/>
                  <a:gd name="T16" fmla="*/ 10 w 14"/>
                  <a:gd name="T17" fmla="*/ 14 h 30"/>
                  <a:gd name="T18" fmla="*/ 10 w 14"/>
                  <a:gd name="T19" fmla="*/ 16 h 30"/>
                  <a:gd name="T20" fmla="*/ 10 w 14"/>
                  <a:gd name="T21" fmla="*/ 16 h 30"/>
                  <a:gd name="T22" fmla="*/ 10 w 14"/>
                  <a:gd name="T23" fmla="*/ 18 h 30"/>
                  <a:gd name="T24" fmla="*/ 12 w 14"/>
                  <a:gd name="T25" fmla="*/ 18 h 30"/>
                  <a:gd name="T26" fmla="*/ 12 w 14"/>
                  <a:gd name="T27" fmla="*/ 21 h 30"/>
                  <a:gd name="T28" fmla="*/ 10 w 14"/>
                  <a:gd name="T29" fmla="*/ 21 h 30"/>
                  <a:gd name="T30" fmla="*/ 10 w 14"/>
                  <a:gd name="T31" fmla="*/ 23 h 30"/>
                  <a:gd name="T32" fmla="*/ 12 w 14"/>
                  <a:gd name="T33" fmla="*/ 26 h 30"/>
                  <a:gd name="T34" fmla="*/ 10 w 14"/>
                  <a:gd name="T35" fmla="*/ 26 h 30"/>
                  <a:gd name="T36" fmla="*/ 10 w 14"/>
                  <a:gd name="T37" fmla="*/ 30 h 30"/>
                  <a:gd name="T38" fmla="*/ 7 w 14"/>
                  <a:gd name="T39" fmla="*/ 30 h 30"/>
                  <a:gd name="T40" fmla="*/ 2 w 14"/>
                  <a:gd name="T41" fmla="*/ 30 h 30"/>
                  <a:gd name="T42" fmla="*/ 0 w 14"/>
                  <a:gd name="T43" fmla="*/ 26 h 30"/>
                  <a:gd name="T44" fmla="*/ 5 w 14"/>
                  <a:gd name="T45" fmla="*/ 2 h 30"/>
                  <a:gd name="T46" fmla="*/ 5 w 14"/>
                  <a:gd name="T47" fmla="*/ 2 h 30"/>
                  <a:gd name="T48" fmla="*/ 7 w 14"/>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30"/>
                  <a:gd name="T77" fmla="*/ 14 w 14"/>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30">
                    <a:moveTo>
                      <a:pt x="7" y="0"/>
                    </a:moveTo>
                    <a:lnTo>
                      <a:pt x="7" y="0"/>
                    </a:lnTo>
                    <a:lnTo>
                      <a:pt x="7" y="2"/>
                    </a:lnTo>
                    <a:lnTo>
                      <a:pt x="10" y="2"/>
                    </a:lnTo>
                    <a:lnTo>
                      <a:pt x="14" y="11"/>
                    </a:lnTo>
                    <a:lnTo>
                      <a:pt x="12" y="11"/>
                    </a:lnTo>
                    <a:lnTo>
                      <a:pt x="10" y="16"/>
                    </a:lnTo>
                    <a:lnTo>
                      <a:pt x="10" y="14"/>
                    </a:lnTo>
                    <a:lnTo>
                      <a:pt x="10" y="16"/>
                    </a:lnTo>
                    <a:lnTo>
                      <a:pt x="10" y="18"/>
                    </a:lnTo>
                    <a:lnTo>
                      <a:pt x="12" y="18"/>
                    </a:lnTo>
                    <a:lnTo>
                      <a:pt x="12" y="21"/>
                    </a:lnTo>
                    <a:lnTo>
                      <a:pt x="10" y="21"/>
                    </a:lnTo>
                    <a:lnTo>
                      <a:pt x="10" y="23"/>
                    </a:lnTo>
                    <a:lnTo>
                      <a:pt x="12" y="26"/>
                    </a:lnTo>
                    <a:lnTo>
                      <a:pt x="10" y="26"/>
                    </a:lnTo>
                    <a:lnTo>
                      <a:pt x="10" y="30"/>
                    </a:lnTo>
                    <a:lnTo>
                      <a:pt x="7" y="30"/>
                    </a:lnTo>
                    <a:lnTo>
                      <a:pt x="2" y="30"/>
                    </a:lnTo>
                    <a:lnTo>
                      <a:pt x="0" y="26"/>
                    </a:lnTo>
                    <a:lnTo>
                      <a:pt x="5" y="2"/>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447" name="Freeform 18"/>
              <p:cNvSpPr>
                <a:spLocks/>
              </p:cNvSpPr>
              <p:nvPr/>
            </p:nvSpPr>
            <p:spPr bwMode="auto">
              <a:xfrm>
                <a:off x="1907" y="3259"/>
                <a:ext cx="9" cy="10"/>
              </a:xfrm>
              <a:custGeom>
                <a:avLst/>
                <a:gdLst>
                  <a:gd name="T0" fmla="*/ 7 w 9"/>
                  <a:gd name="T1" fmla="*/ 0 h 10"/>
                  <a:gd name="T2" fmla="*/ 7 w 9"/>
                  <a:gd name="T3" fmla="*/ 0 h 10"/>
                  <a:gd name="T4" fmla="*/ 9 w 9"/>
                  <a:gd name="T5" fmla="*/ 0 h 10"/>
                  <a:gd name="T6" fmla="*/ 9 w 9"/>
                  <a:gd name="T7" fmla="*/ 3 h 10"/>
                  <a:gd name="T8" fmla="*/ 9 w 9"/>
                  <a:gd name="T9" fmla="*/ 3 h 10"/>
                  <a:gd name="T10" fmla="*/ 9 w 9"/>
                  <a:gd name="T11" fmla="*/ 5 h 10"/>
                  <a:gd name="T12" fmla="*/ 9 w 9"/>
                  <a:gd name="T13" fmla="*/ 7 h 10"/>
                  <a:gd name="T14" fmla="*/ 7 w 9"/>
                  <a:gd name="T15" fmla="*/ 10 h 10"/>
                  <a:gd name="T16" fmla="*/ 5 w 9"/>
                  <a:gd name="T17" fmla="*/ 10 h 10"/>
                  <a:gd name="T18" fmla="*/ 2 w 9"/>
                  <a:gd name="T19" fmla="*/ 10 h 10"/>
                  <a:gd name="T20" fmla="*/ 0 w 9"/>
                  <a:gd name="T21" fmla="*/ 5 h 10"/>
                  <a:gd name="T22" fmla="*/ 0 w 9"/>
                  <a:gd name="T23" fmla="*/ 3 h 10"/>
                  <a:gd name="T24" fmla="*/ 7 w 9"/>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7" y="0"/>
                    </a:moveTo>
                    <a:lnTo>
                      <a:pt x="7" y="0"/>
                    </a:lnTo>
                    <a:lnTo>
                      <a:pt x="9" y="0"/>
                    </a:lnTo>
                    <a:lnTo>
                      <a:pt x="9" y="3"/>
                    </a:lnTo>
                    <a:lnTo>
                      <a:pt x="9" y="5"/>
                    </a:lnTo>
                    <a:lnTo>
                      <a:pt x="9" y="7"/>
                    </a:lnTo>
                    <a:lnTo>
                      <a:pt x="7" y="10"/>
                    </a:lnTo>
                    <a:lnTo>
                      <a:pt x="5" y="10"/>
                    </a:lnTo>
                    <a:lnTo>
                      <a:pt x="2" y="10"/>
                    </a:lnTo>
                    <a:lnTo>
                      <a:pt x="0" y="5"/>
                    </a:lnTo>
                    <a:lnTo>
                      <a:pt x="0" y="3"/>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448" name="Freeform 19"/>
              <p:cNvSpPr>
                <a:spLocks/>
              </p:cNvSpPr>
              <p:nvPr/>
            </p:nvSpPr>
            <p:spPr bwMode="auto">
              <a:xfrm>
                <a:off x="1907" y="3259"/>
                <a:ext cx="9" cy="10"/>
              </a:xfrm>
              <a:custGeom>
                <a:avLst/>
                <a:gdLst>
                  <a:gd name="T0" fmla="*/ 7 w 9"/>
                  <a:gd name="T1" fmla="*/ 0 h 10"/>
                  <a:gd name="T2" fmla="*/ 7 w 9"/>
                  <a:gd name="T3" fmla="*/ 0 h 10"/>
                  <a:gd name="T4" fmla="*/ 9 w 9"/>
                  <a:gd name="T5" fmla="*/ 0 h 10"/>
                  <a:gd name="T6" fmla="*/ 9 w 9"/>
                  <a:gd name="T7" fmla="*/ 3 h 10"/>
                  <a:gd name="T8" fmla="*/ 9 w 9"/>
                  <a:gd name="T9" fmla="*/ 3 h 10"/>
                  <a:gd name="T10" fmla="*/ 9 w 9"/>
                  <a:gd name="T11" fmla="*/ 5 h 10"/>
                  <a:gd name="T12" fmla="*/ 9 w 9"/>
                  <a:gd name="T13" fmla="*/ 7 h 10"/>
                  <a:gd name="T14" fmla="*/ 7 w 9"/>
                  <a:gd name="T15" fmla="*/ 10 h 10"/>
                  <a:gd name="T16" fmla="*/ 5 w 9"/>
                  <a:gd name="T17" fmla="*/ 10 h 10"/>
                  <a:gd name="T18" fmla="*/ 2 w 9"/>
                  <a:gd name="T19" fmla="*/ 10 h 10"/>
                  <a:gd name="T20" fmla="*/ 0 w 9"/>
                  <a:gd name="T21" fmla="*/ 5 h 10"/>
                  <a:gd name="T22" fmla="*/ 0 w 9"/>
                  <a:gd name="T23" fmla="*/ 3 h 10"/>
                  <a:gd name="T24" fmla="*/ 7 w 9"/>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7" y="0"/>
                    </a:moveTo>
                    <a:lnTo>
                      <a:pt x="7" y="0"/>
                    </a:lnTo>
                    <a:lnTo>
                      <a:pt x="9" y="0"/>
                    </a:lnTo>
                    <a:lnTo>
                      <a:pt x="9" y="3"/>
                    </a:lnTo>
                    <a:lnTo>
                      <a:pt x="9" y="5"/>
                    </a:lnTo>
                    <a:lnTo>
                      <a:pt x="9" y="7"/>
                    </a:lnTo>
                    <a:lnTo>
                      <a:pt x="7" y="10"/>
                    </a:lnTo>
                    <a:lnTo>
                      <a:pt x="5" y="10"/>
                    </a:lnTo>
                    <a:lnTo>
                      <a:pt x="2" y="10"/>
                    </a:lnTo>
                    <a:lnTo>
                      <a:pt x="0" y="5"/>
                    </a:lnTo>
                    <a:lnTo>
                      <a:pt x="0" y="3"/>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449" name="Freeform 20"/>
              <p:cNvSpPr>
                <a:spLocks/>
              </p:cNvSpPr>
              <p:nvPr/>
            </p:nvSpPr>
            <p:spPr bwMode="auto">
              <a:xfrm>
                <a:off x="1897" y="3262"/>
                <a:ext cx="3" cy="4"/>
              </a:xfrm>
              <a:custGeom>
                <a:avLst/>
                <a:gdLst>
                  <a:gd name="T0" fmla="*/ 0 w 3"/>
                  <a:gd name="T1" fmla="*/ 2 h 4"/>
                  <a:gd name="T2" fmla="*/ 3 w 3"/>
                  <a:gd name="T3" fmla="*/ 0 h 4"/>
                  <a:gd name="T4" fmla="*/ 3 w 3"/>
                  <a:gd name="T5" fmla="*/ 2 h 4"/>
                  <a:gd name="T6" fmla="*/ 3 w 3"/>
                  <a:gd name="T7" fmla="*/ 2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3" y="0"/>
                    </a:lnTo>
                    <a:lnTo>
                      <a:pt x="3" y="2"/>
                    </a:lnTo>
                    <a:lnTo>
                      <a:pt x="0"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450" name="Freeform 21"/>
              <p:cNvSpPr>
                <a:spLocks/>
              </p:cNvSpPr>
              <p:nvPr/>
            </p:nvSpPr>
            <p:spPr bwMode="auto">
              <a:xfrm>
                <a:off x="1897" y="3262"/>
                <a:ext cx="3" cy="4"/>
              </a:xfrm>
              <a:custGeom>
                <a:avLst/>
                <a:gdLst>
                  <a:gd name="T0" fmla="*/ 0 w 3"/>
                  <a:gd name="T1" fmla="*/ 2 h 4"/>
                  <a:gd name="T2" fmla="*/ 3 w 3"/>
                  <a:gd name="T3" fmla="*/ 0 h 4"/>
                  <a:gd name="T4" fmla="*/ 3 w 3"/>
                  <a:gd name="T5" fmla="*/ 2 h 4"/>
                  <a:gd name="T6" fmla="*/ 3 w 3"/>
                  <a:gd name="T7" fmla="*/ 2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3" y="0"/>
                    </a:lnTo>
                    <a:lnTo>
                      <a:pt x="3" y="2"/>
                    </a:lnTo>
                    <a:lnTo>
                      <a:pt x="0"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451" name="Freeform 22"/>
              <p:cNvSpPr>
                <a:spLocks/>
              </p:cNvSpPr>
              <p:nvPr/>
            </p:nvSpPr>
            <p:spPr bwMode="auto">
              <a:xfrm>
                <a:off x="1895" y="3269"/>
                <a:ext cx="5" cy="2"/>
              </a:xfrm>
              <a:custGeom>
                <a:avLst/>
                <a:gdLst>
                  <a:gd name="T0" fmla="*/ 2 w 5"/>
                  <a:gd name="T1" fmla="*/ 2 h 2"/>
                  <a:gd name="T2" fmla="*/ 0 w 5"/>
                  <a:gd name="T3" fmla="*/ 2 h 2"/>
                  <a:gd name="T4" fmla="*/ 0 w 5"/>
                  <a:gd name="T5" fmla="*/ 0 h 2"/>
                  <a:gd name="T6" fmla="*/ 2 w 5"/>
                  <a:gd name="T7" fmla="*/ 0 h 2"/>
                  <a:gd name="T8" fmla="*/ 5 w 5"/>
                  <a:gd name="T9" fmla="*/ 0 h 2"/>
                  <a:gd name="T10" fmla="*/ 5 w 5"/>
                  <a:gd name="T11" fmla="*/ 0 h 2"/>
                  <a:gd name="T12" fmla="*/ 5 w 5"/>
                  <a:gd name="T13" fmla="*/ 0 h 2"/>
                  <a:gd name="T14" fmla="*/ 2 w 5"/>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2"/>
                    </a:moveTo>
                    <a:lnTo>
                      <a:pt x="0" y="2"/>
                    </a:lnTo>
                    <a:lnTo>
                      <a:pt x="0" y="0"/>
                    </a:lnTo>
                    <a:lnTo>
                      <a:pt x="2" y="0"/>
                    </a:lnTo>
                    <a:lnTo>
                      <a:pt x="5" y="0"/>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3452" name="Freeform 23"/>
              <p:cNvSpPr>
                <a:spLocks/>
              </p:cNvSpPr>
              <p:nvPr/>
            </p:nvSpPr>
            <p:spPr bwMode="auto">
              <a:xfrm>
                <a:off x="1895" y="3269"/>
                <a:ext cx="5" cy="2"/>
              </a:xfrm>
              <a:custGeom>
                <a:avLst/>
                <a:gdLst>
                  <a:gd name="T0" fmla="*/ 2 w 5"/>
                  <a:gd name="T1" fmla="*/ 2 h 2"/>
                  <a:gd name="T2" fmla="*/ 0 w 5"/>
                  <a:gd name="T3" fmla="*/ 2 h 2"/>
                  <a:gd name="T4" fmla="*/ 0 w 5"/>
                  <a:gd name="T5" fmla="*/ 0 h 2"/>
                  <a:gd name="T6" fmla="*/ 2 w 5"/>
                  <a:gd name="T7" fmla="*/ 0 h 2"/>
                  <a:gd name="T8" fmla="*/ 5 w 5"/>
                  <a:gd name="T9" fmla="*/ 0 h 2"/>
                  <a:gd name="T10" fmla="*/ 5 w 5"/>
                  <a:gd name="T11" fmla="*/ 0 h 2"/>
                  <a:gd name="T12" fmla="*/ 5 w 5"/>
                  <a:gd name="T13" fmla="*/ 0 h 2"/>
                  <a:gd name="T14" fmla="*/ 2 w 5"/>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2"/>
                    </a:moveTo>
                    <a:lnTo>
                      <a:pt x="0" y="2"/>
                    </a:lnTo>
                    <a:lnTo>
                      <a:pt x="0" y="0"/>
                    </a:lnTo>
                    <a:lnTo>
                      <a:pt x="2" y="0"/>
                    </a:lnTo>
                    <a:lnTo>
                      <a:pt x="5" y="0"/>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3453" name="Freeform 24"/>
              <p:cNvSpPr>
                <a:spLocks/>
              </p:cNvSpPr>
              <p:nvPr/>
            </p:nvSpPr>
            <p:spPr bwMode="auto">
              <a:xfrm>
                <a:off x="1897" y="3271"/>
                <a:ext cx="8" cy="5"/>
              </a:xfrm>
              <a:custGeom>
                <a:avLst/>
                <a:gdLst>
                  <a:gd name="T0" fmla="*/ 0 w 8"/>
                  <a:gd name="T1" fmla="*/ 0 h 5"/>
                  <a:gd name="T2" fmla="*/ 0 w 8"/>
                  <a:gd name="T3" fmla="*/ 0 h 5"/>
                  <a:gd name="T4" fmla="*/ 0 w 8"/>
                  <a:gd name="T5" fmla="*/ 0 h 5"/>
                  <a:gd name="T6" fmla="*/ 5 w 8"/>
                  <a:gd name="T7" fmla="*/ 0 h 5"/>
                  <a:gd name="T8" fmla="*/ 8 w 8"/>
                  <a:gd name="T9" fmla="*/ 2 h 5"/>
                  <a:gd name="T10" fmla="*/ 8 w 8"/>
                  <a:gd name="T11" fmla="*/ 5 h 5"/>
                  <a:gd name="T12" fmla="*/ 3 w 8"/>
                  <a:gd name="T13" fmla="*/ 2 h 5"/>
                  <a:gd name="T14" fmla="*/ 0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0"/>
                    </a:moveTo>
                    <a:lnTo>
                      <a:pt x="0" y="0"/>
                    </a:lnTo>
                    <a:lnTo>
                      <a:pt x="5" y="0"/>
                    </a:lnTo>
                    <a:lnTo>
                      <a:pt x="8" y="2"/>
                    </a:lnTo>
                    <a:lnTo>
                      <a:pt x="8" y="5"/>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54" name="Freeform 25"/>
              <p:cNvSpPr>
                <a:spLocks/>
              </p:cNvSpPr>
              <p:nvPr/>
            </p:nvSpPr>
            <p:spPr bwMode="auto">
              <a:xfrm>
                <a:off x="1897" y="3271"/>
                <a:ext cx="8" cy="5"/>
              </a:xfrm>
              <a:custGeom>
                <a:avLst/>
                <a:gdLst>
                  <a:gd name="T0" fmla="*/ 0 w 8"/>
                  <a:gd name="T1" fmla="*/ 0 h 5"/>
                  <a:gd name="T2" fmla="*/ 0 w 8"/>
                  <a:gd name="T3" fmla="*/ 0 h 5"/>
                  <a:gd name="T4" fmla="*/ 0 w 8"/>
                  <a:gd name="T5" fmla="*/ 0 h 5"/>
                  <a:gd name="T6" fmla="*/ 5 w 8"/>
                  <a:gd name="T7" fmla="*/ 0 h 5"/>
                  <a:gd name="T8" fmla="*/ 8 w 8"/>
                  <a:gd name="T9" fmla="*/ 2 h 5"/>
                  <a:gd name="T10" fmla="*/ 8 w 8"/>
                  <a:gd name="T11" fmla="*/ 5 h 5"/>
                  <a:gd name="T12" fmla="*/ 3 w 8"/>
                  <a:gd name="T13" fmla="*/ 2 h 5"/>
                  <a:gd name="T14" fmla="*/ 0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0"/>
                    </a:moveTo>
                    <a:lnTo>
                      <a:pt x="0" y="0"/>
                    </a:lnTo>
                    <a:lnTo>
                      <a:pt x="5" y="0"/>
                    </a:lnTo>
                    <a:lnTo>
                      <a:pt x="8" y="2"/>
                    </a:lnTo>
                    <a:lnTo>
                      <a:pt x="8" y="5"/>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55" name="Freeform 26"/>
              <p:cNvSpPr>
                <a:spLocks/>
              </p:cNvSpPr>
              <p:nvPr/>
            </p:nvSpPr>
            <p:spPr bwMode="auto">
              <a:xfrm>
                <a:off x="1897" y="3273"/>
                <a:ext cx="5" cy="3"/>
              </a:xfrm>
              <a:custGeom>
                <a:avLst/>
                <a:gdLst>
                  <a:gd name="T0" fmla="*/ 0 w 5"/>
                  <a:gd name="T1" fmla="*/ 0 h 3"/>
                  <a:gd name="T2" fmla="*/ 3 w 5"/>
                  <a:gd name="T3" fmla="*/ 3 h 3"/>
                  <a:gd name="T4" fmla="*/ 5 w 5"/>
                  <a:gd name="T5" fmla="*/ 3 h 3"/>
                  <a:gd name="T6" fmla="*/ 3 w 5"/>
                  <a:gd name="T7" fmla="*/ 3 h 3"/>
                  <a:gd name="T8" fmla="*/ 0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0"/>
                    </a:moveTo>
                    <a:lnTo>
                      <a:pt x="3" y="3"/>
                    </a:lnTo>
                    <a:lnTo>
                      <a:pt x="5" y="3"/>
                    </a:lnTo>
                    <a:lnTo>
                      <a:pt x="3"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56" name="Freeform 27"/>
              <p:cNvSpPr>
                <a:spLocks/>
              </p:cNvSpPr>
              <p:nvPr/>
            </p:nvSpPr>
            <p:spPr bwMode="auto">
              <a:xfrm>
                <a:off x="1897" y="3273"/>
                <a:ext cx="5" cy="3"/>
              </a:xfrm>
              <a:custGeom>
                <a:avLst/>
                <a:gdLst>
                  <a:gd name="T0" fmla="*/ 0 w 5"/>
                  <a:gd name="T1" fmla="*/ 0 h 3"/>
                  <a:gd name="T2" fmla="*/ 3 w 5"/>
                  <a:gd name="T3" fmla="*/ 3 h 3"/>
                  <a:gd name="T4" fmla="*/ 5 w 5"/>
                  <a:gd name="T5" fmla="*/ 3 h 3"/>
                  <a:gd name="T6" fmla="*/ 3 w 5"/>
                  <a:gd name="T7" fmla="*/ 3 h 3"/>
                  <a:gd name="T8" fmla="*/ 0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0"/>
                    </a:moveTo>
                    <a:lnTo>
                      <a:pt x="3" y="3"/>
                    </a:lnTo>
                    <a:lnTo>
                      <a:pt x="5" y="3"/>
                    </a:lnTo>
                    <a:lnTo>
                      <a:pt x="3"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57" name="Freeform 28"/>
              <p:cNvSpPr>
                <a:spLocks/>
              </p:cNvSpPr>
              <p:nvPr/>
            </p:nvSpPr>
            <p:spPr bwMode="auto">
              <a:xfrm>
                <a:off x="1902" y="3283"/>
                <a:ext cx="3" cy="4"/>
              </a:xfrm>
              <a:custGeom>
                <a:avLst/>
                <a:gdLst>
                  <a:gd name="T0" fmla="*/ 0 w 3"/>
                  <a:gd name="T1" fmla="*/ 2 h 4"/>
                  <a:gd name="T2" fmla="*/ 0 w 3"/>
                  <a:gd name="T3" fmla="*/ 0 h 4"/>
                  <a:gd name="T4" fmla="*/ 0 w 3"/>
                  <a:gd name="T5" fmla="*/ 2 h 4"/>
                  <a:gd name="T6" fmla="*/ 3 w 3"/>
                  <a:gd name="T7" fmla="*/ 4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0" y="0"/>
                    </a:lnTo>
                    <a:lnTo>
                      <a:pt x="0" y="2"/>
                    </a:lnTo>
                    <a:lnTo>
                      <a:pt x="3" y="4"/>
                    </a:lnTo>
                    <a:lnTo>
                      <a:pt x="0"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458" name="Freeform 29"/>
              <p:cNvSpPr>
                <a:spLocks/>
              </p:cNvSpPr>
              <p:nvPr/>
            </p:nvSpPr>
            <p:spPr bwMode="auto">
              <a:xfrm>
                <a:off x="1902" y="3283"/>
                <a:ext cx="3" cy="4"/>
              </a:xfrm>
              <a:custGeom>
                <a:avLst/>
                <a:gdLst>
                  <a:gd name="T0" fmla="*/ 0 w 3"/>
                  <a:gd name="T1" fmla="*/ 2 h 4"/>
                  <a:gd name="T2" fmla="*/ 0 w 3"/>
                  <a:gd name="T3" fmla="*/ 0 h 4"/>
                  <a:gd name="T4" fmla="*/ 0 w 3"/>
                  <a:gd name="T5" fmla="*/ 2 h 4"/>
                  <a:gd name="T6" fmla="*/ 3 w 3"/>
                  <a:gd name="T7" fmla="*/ 4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0" y="0"/>
                    </a:lnTo>
                    <a:lnTo>
                      <a:pt x="0" y="2"/>
                    </a:lnTo>
                    <a:lnTo>
                      <a:pt x="3" y="4"/>
                    </a:lnTo>
                    <a:lnTo>
                      <a:pt x="0"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459" name="Freeform 30"/>
              <p:cNvSpPr>
                <a:spLocks/>
              </p:cNvSpPr>
              <p:nvPr/>
            </p:nvSpPr>
            <p:spPr bwMode="auto">
              <a:xfrm>
                <a:off x="1893" y="3318"/>
                <a:ext cx="4" cy="5"/>
              </a:xfrm>
              <a:custGeom>
                <a:avLst/>
                <a:gdLst>
                  <a:gd name="T0" fmla="*/ 4 w 4"/>
                  <a:gd name="T1" fmla="*/ 5 h 5"/>
                  <a:gd name="T2" fmla="*/ 2 w 4"/>
                  <a:gd name="T3" fmla="*/ 5 h 5"/>
                  <a:gd name="T4" fmla="*/ 0 w 4"/>
                  <a:gd name="T5" fmla="*/ 3 h 5"/>
                  <a:gd name="T6" fmla="*/ 0 w 4"/>
                  <a:gd name="T7" fmla="*/ 3 h 5"/>
                  <a:gd name="T8" fmla="*/ 0 w 4"/>
                  <a:gd name="T9" fmla="*/ 0 h 5"/>
                  <a:gd name="T10" fmla="*/ 2 w 4"/>
                  <a:gd name="T11" fmla="*/ 0 h 5"/>
                  <a:gd name="T12" fmla="*/ 2 w 4"/>
                  <a:gd name="T13" fmla="*/ 3 h 5"/>
                  <a:gd name="T14" fmla="*/ 4 w 4"/>
                  <a:gd name="T15" fmla="*/ 5 h 5"/>
                  <a:gd name="T16" fmla="*/ 4 w 4"/>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4" y="5"/>
                    </a:moveTo>
                    <a:lnTo>
                      <a:pt x="2" y="5"/>
                    </a:lnTo>
                    <a:lnTo>
                      <a:pt x="0" y="3"/>
                    </a:lnTo>
                    <a:lnTo>
                      <a:pt x="0" y="0"/>
                    </a:lnTo>
                    <a:lnTo>
                      <a:pt x="2" y="0"/>
                    </a:lnTo>
                    <a:lnTo>
                      <a:pt x="2" y="3"/>
                    </a:lnTo>
                    <a:lnTo>
                      <a:pt x="4" y="5"/>
                    </a:lnTo>
                    <a:close/>
                  </a:path>
                </a:pathLst>
              </a:custGeom>
              <a:grpFill/>
              <a:ln w="9525">
                <a:noFill/>
                <a:round/>
                <a:headEnd/>
                <a:tailEnd/>
              </a:ln>
            </p:spPr>
            <p:txBody>
              <a:bodyPr/>
              <a:lstStyle/>
              <a:p>
                <a:pPr>
                  <a:defRPr/>
                </a:pPr>
                <a:endParaRPr lang="en-US" sz="1200" kern="0">
                  <a:solidFill>
                    <a:srgbClr val="0096D6"/>
                  </a:solidFill>
                </a:endParaRPr>
              </a:p>
            </p:txBody>
          </p:sp>
          <p:sp>
            <p:nvSpPr>
              <p:cNvPr id="3460" name="Freeform 31"/>
              <p:cNvSpPr>
                <a:spLocks/>
              </p:cNvSpPr>
              <p:nvPr/>
            </p:nvSpPr>
            <p:spPr bwMode="auto">
              <a:xfrm>
                <a:off x="1893" y="3318"/>
                <a:ext cx="4" cy="5"/>
              </a:xfrm>
              <a:custGeom>
                <a:avLst/>
                <a:gdLst>
                  <a:gd name="T0" fmla="*/ 4 w 4"/>
                  <a:gd name="T1" fmla="*/ 5 h 5"/>
                  <a:gd name="T2" fmla="*/ 2 w 4"/>
                  <a:gd name="T3" fmla="*/ 5 h 5"/>
                  <a:gd name="T4" fmla="*/ 0 w 4"/>
                  <a:gd name="T5" fmla="*/ 3 h 5"/>
                  <a:gd name="T6" fmla="*/ 0 w 4"/>
                  <a:gd name="T7" fmla="*/ 3 h 5"/>
                  <a:gd name="T8" fmla="*/ 0 w 4"/>
                  <a:gd name="T9" fmla="*/ 0 h 5"/>
                  <a:gd name="T10" fmla="*/ 2 w 4"/>
                  <a:gd name="T11" fmla="*/ 0 h 5"/>
                  <a:gd name="T12" fmla="*/ 2 w 4"/>
                  <a:gd name="T13" fmla="*/ 3 h 5"/>
                  <a:gd name="T14" fmla="*/ 4 w 4"/>
                  <a:gd name="T15" fmla="*/ 5 h 5"/>
                  <a:gd name="T16" fmla="*/ 4 w 4"/>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4" y="5"/>
                    </a:moveTo>
                    <a:lnTo>
                      <a:pt x="2" y="5"/>
                    </a:lnTo>
                    <a:lnTo>
                      <a:pt x="0" y="3"/>
                    </a:lnTo>
                    <a:lnTo>
                      <a:pt x="0" y="0"/>
                    </a:lnTo>
                    <a:lnTo>
                      <a:pt x="2" y="0"/>
                    </a:lnTo>
                    <a:lnTo>
                      <a:pt x="2" y="3"/>
                    </a:lnTo>
                    <a:lnTo>
                      <a:pt x="4" y="5"/>
                    </a:lnTo>
                  </a:path>
                </a:pathLst>
              </a:custGeom>
              <a:grpFill/>
              <a:ln w="9525">
                <a:noFill/>
                <a:round/>
                <a:headEnd/>
                <a:tailEnd/>
              </a:ln>
            </p:spPr>
            <p:txBody>
              <a:bodyPr/>
              <a:lstStyle/>
              <a:p>
                <a:pPr>
                  <a:defRPr/>
                </a:pPr>
                <a:endParaRPr lang="en-US" sz="1200" kern="0">
                  <a:solidFill>
                    <a:srgbClr val="0096D6"/>
                  </a:solidFill>
                </a:endParaRPr>
              </a:p>
            </p:txBody>
          </p:sp>
          <p:sp>
            <p:nvSpPr>
              <p:cNvPr id="3461" name="Freeform 32"/>
              <p:cNvSpPr>
                <a:spLocks/>
              </p:cNvSpPr>
              <p:nvPr/>
            </p:nvSpPr>
            <p:spPr bwMode="auto">
              <a:xfrm>
                <a:off x="1883" y="3321"/>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2 h 2"/>
                  <a:gd name="T12" fmla="*/ 3 w 5"/>
                  <a:gd name="T13" fmla="*/ 0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2"/>
                    </a:lnTo>
                    <a:lnTo>
                      <a:pt x="3" y="2"/>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462" name="Freeform 33"/>
              <p:cNvSpPr>
                <a:spLocks/>
              </p:cNvSpPr>
              <p:nvPr/>
            </p:nvSpPr>
            <p:spPr bwMode="auto">
              <a:xfrm>
                <a:off x="1883" y="3321"/>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2 h 2"/>
                  <a:gd name="T12" fmla="*/ 3 w 5"/>
                  <a:gd name="T13" fmla="*/ 0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2"/>
                    </a:lnTo>
                    <a:lnTo>
                      <a:pt x="3" y="2"/>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463" name="Freeform 34"/>
              <p:cNvSpPr>
                <a:spLocks/>
              </p:cNvSpPr>
              <p:nvPr/>
            </p:nvSpPr>
            <p:spPr bwMode="auto">
              <a:xfrm>
                <a:off x="1886" y="3328"/>
                <a:ext cx="4" cy="4"/>
              </a:xfrm>
              <a:custGeom>
                <a:avLst/>
                <a:gdLst>
                  <a:gd name="T0" fmla="*/ 0 w 4"/>
                  <a:gd name="T1" fmla="*/ 0 h 4"/>
                  <a:gd name="T2" fmla="*/ 0 w 4"/>
                  <a:gd name="T3" fmla="*/ 0 h 4"/>
                  <a:gd name="T4" fmla="*/ 4 w 4"/>
                  <a:gd name="T5" fmla="*/ 2 h 4"/>
                  <a:gd name="T6" fmla="*/ 4 w 4"/>
                  <a:gd name="T7" fmla="*/ 2 h 4"/>
                  <a:gd name="T8" fmla="*/ 4 w 4"/>
                  <a:gd name="T9" fmla="*/ 4 h 4"/>
                  <a:gd name="T10" fmla="*/ 4 w 4"/>
                  <a:gd name="T11" fmla="*/ 4 h 4"/>
                  <a:gd name="T12" fmla="*/ 2 w 4"/>
                  <a:gd name="T13" fmla="*/ 4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0"/>
                    </a:moveTo>
                    <a:lnTo>
                      <a:pt x="0" y="0"/>
                    </a:lnTo>
                    <a:lnTo>
                      <a:pt x="4" y="2"/>
                    </a:lnTo>
                    <a:lnTo>
                      <a:pt x="4" y="4"/>
                    </a:lnTo>
                    <a:lnTo>
                      <a:pt x="2" y="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64" name="Freeform 35"/>
              <p:cNvSpPr>
                <a:spLocks/>
              </p:cNvSpPr>
              <p:nvPr/>
            </p:nvSpPr>
            <p:spPr bwMode="auto">
              <a:xfrm>
                <a:off x="1886" y="3328"/>
                <a:ext cx="4" cy="4"/>
              </a:xfrm>
              <a:custGeom>
                <a:avLst/>
                <a:gdLst>
                  <a:gd name="T0" fmla="*/ 0 w 4"/>
                  <a:gd name="T1" fmla="*/ 0 h 4"/>
                  <a:gd name="T2" fmla="*/ 0 w 4"/>
                  <a:gd name="T3" fmla="*/ 0 h 4"/>
                  <a:gd name="T4" fmla="*/ 4 w 4"/>
                  <a:gd name="T5" fmla="*/ 2 h 4"/>
                  <a:gd name="T6" fmla="*/ 4 w 4"/>
                  <a:gd name="T7" fmla="*/ 2 h 4"/>
                  <a:gd name="T8" fmla="*/ 4 w 4"/>
                  <a:gd name="T9" fmla="*/ 4 h 4"/>
                  <a:gd name="T10" fmla="*/ 4 w 4"/>
                  <a:gd name="T11" fmla="*/ 4 h 4"/>
                  <a:gd name="T12" fmla="*/ 2 w 4"/>
                  <a:gd name="T13" fmla="*/ 4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0"/>
                    </a:moveTo>
                    <a:lnTo>
                      <a:pt x="0" y="0"/>
                    </a:lnTo>
                    <a:lnTo>
                      <a:pt x="4" y="2"/>
                    </a:lnTo>
                    <a:lnTo>
                      <a:pt x="4" y="4"/>
                    </a:lnTo>
                    <a:lnTo>
                      <a:pt x="2" y="4"/>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65" name="Freeform 36"/>
              <p:cNvSpPr>
                <a:spLocks/>
              </p:cNvSpPr>
              <p:nvPr/>
            </p:nvSpPr>
            <p:spPr bwMode="auto">
              <a:xfrm>
                <a:off x="1881" y="3328"/>
                <a:ext cx="5" cy="11"/>
              </a:xfrm>
              <a:custGeom>
                <a:avLst/>
                <a:gdLst>
                  <a:gd name="T0" fmla="*/ 0 w 5"/>
                  <a:gd name="T1" fmla="*/ 2 h 11"/>
                  <a:gd name="T2" fmla="*/ 0 w 5"/>
                  <a:gd name="T3" fmla="*/ 0 h 11"/>
                  <a:gd name="T4" fmla="*/ 2 w 5"/>
                  <a:gd name="T5" fmla="*/ 0 h 11"/>
                  <a:gd name="T6" fmla="*/ 5 w 5"/>
                  <a:gd name="T7" fmla="*/ 9 h 11"/>
                  <a:gd name="T8" fmla="*/ 5 w 5"/>
                  <a:gd name="T9" fmla="*/ 9 h 11"/>
                  <a:gd name="T10" fmla="*/ 5 w 5"/>
                  <a:gd name="T11" fmla="*/ 11 h 11"/>
                  <a:gd name="T12" fmla="*/ 5 w 5"/>
                  <a:gd name="T13" fmla="*/ 9 h 11"/>
                  <a:gd name="T14" fmla="*/ 2 w 5"/>
                  <a:gd name="T15" fmla="*/ 7 h 11"/>
                  <a:gd name="T16" fmla="*/ 0 w 5"/>
                  <a:gd name="T17" fmla="*/ 4 h 11"/>
                  <a:gd name="T18" fmla="*/ 0 w 5"/>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0" y="2"/>
                    </a:moveTo>
                    <a:lnTo>
                      <a:pt x="0" y="0"/>
                    </a:lnTo>
                    <a:lnTo>
                      <a:pt x="2" y="0"/>
                    </a:lnTo>
                    <a:lnTo>
                      <a:pt x="5" y="9"/>
                    </a:lnTo>
                    <a:lnTo>
                      <a:pt x="5" y="11"/>
                    </a:lnTo>
                    <a:lnTo>
                      <a:pt x="5" y="9"/>
                    </a:lnTo>
                    <a:lnTo>
                      <a:pt x="2" y="7"/>
                    </a:lnTo>
                    <a:lnTo>
                      <a:pt x="0"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466" name="Freeform 37"/>
              <p:cNvSpPr>
                <a:spLocks/>
              </p:cNvSpPr>
              <p:nvPr/>
            </p:nvSpPr>
            <p:spPr bwMode="auto">
              <a:xfrm>
                <a:off x="1881" y="3328"/>
                <a:ext cx="5" cy="11"/>
              </a:xfrm>
              <a:custGeom>
                <a:avLst/>
                <a:gdLst>
                  <a:gd name="T0" fmla="*/ 0 w 5"/>
                  <a:gd name="T1" fmla="*/ 2 h 11"/>
                  <a:gd name="T2" fmla="*/ 0 w 5"/>
                  <a:gd name="T3" fmla="*/ 0 h 11"/>
                  <a:gd name="T4" fmla="*/ 2 w 5"/>
                  <a:gd name="T5" fmla="*/ 0 h 11"/>
                  <a:gd name="T6" fmla="*/ 5 w 5"/>
                  <a:gd name="T7" fmla="*/ 9 h 11"/>
                  <a:gd name="T8" fmla="*/ 5 w 5"/>
                  <a:gd name="T9" fmla="*/ 9 h 11"/>
                  <a:gd name="T10" fmla="*/ 5 w 5"/>
                  <a:gd name="T11" fmla="*/ 11 h 11"/>
                  <a:gd name="T12" fmla="*/ 5 w 5"/>
                  <a:gd name="T13" fmla="*/ 9 h 11"/>
                  <a:gd name="T14" fmla="*/ 2 w 5"/>
                  <a:gd name="T15" fmla="*/ 7 h 11"/>
                  <a:gd name="T16" fmla="*/ 0 w 5"/>
                  <a:gd name="T17" fmla="*/ 4 h 11"/>
                  <a:gd name="T18" fmla="*/ 0 w 5"/>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0" y="2"/>
                    </a:moveTo>
                    <a:lnTo>
                      <a:pt x="0" y="0"/>
                    </a:lnTo>
                    <a:lnTo>
                      <a:pt x="2" y="0"/>
                    </a:lnTo>
                    <a:lnTo>
                      <a:pt x="5" y="9"/>
                    </a:lnTo>
                    <a:lnTo>
                      <a:pt x="5" y="11"/>
                    </a:lnTo>
                    <a:lnTo>
                      <a:pt x="5" y="9"/>
                    </a:lnTo>
                    <a:lnTo>
                      <a:pt x="2" y="7"/>
                    </a:lnTo>
                    <a:lnTo>
                      <a:pt x="0"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467" name="Freeform 38"/>
              <p:cNvSpPr>
                <a:spLocks/>
              </p:cNvSpPr>
              <p:nvPr/>
            </p:nvSpPr>
            <p:spPr bwMode="auto">
              <a:xfrm>
                <a:off x="1888" y="3335"/>
                <a:ext cx="5" cy="4"/>
              </a:xfrm>
              <a:custGeom>
                <a:avLst/>
                <a:gdLst>
                  <a:gd name="T0" fmla="*/ 0 w 5"/>
                  <a:gd name="T1" fmla="*/ 0 h 4"/>
                  <a:gd name="T2" fmla="*/ 2 w 5"/>
                  <a:gd name="T3" fmla="*/ 0 h 4"/>
                  <a:gd name="T4" fmla="*/ 5 w 5"/>
                  <a:gd name="T5" fmla="*/ 2 h 4"/>
                  <a:gd name="T6" fmla="*/ 5 w 5"/>
                  <a:gd name="T7" fmla="*/ 4 h 4"/>
                  <a:gd name="T8" fmla="*/ 5 w 5"/>
                  <a:gd name="T9" fmla="*/ 4 h 4"/>
                  <a:gd name="T10" fmla="*/ 0 w 5"/>
                  <a:gd name="T11" fmla="*/ 2 h 4"/>
                  <a:gd name="T12" fmla="*/ 0 w 5"/>
                  <a:gd name="T13" fmla="*/ 2 h 4"/>
                  <a:gd name="T14" fmla="*/ 0 w 5"/>
                  <a:gd name="T15" fmla="*/ 0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0"/>
                    </a:lnTo>
                    <a:lnTo>
                      <a:pt x="5" y="2"/>
                    </a:lnTo>
                    <a:lnTo>
                      <a:pt x="5"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68" name="Freeform 39"/>
              <p:cNvSpPr>
                <a:spLocks/>
              </p:cNvSpPr>
              <p:nvPr/>
            </p:nvSpPr>
            <p:spPr bwMode="auto">
              <a:xfrm>
                <a:off x="1888" y="3335"/>
                <a:ext cx="5" cy="4"/>
              </a:xfrm>
              <a:custGeom>
                <a:avLst/>
                <a:gdLst>
                  <a:gd name="T0" fmla="*/ 0 w 5"/>
                  <a:gd name="T1" fmla="*/ 0 h 4"/>
                  <a:gd name="T2" fmla="*/ 2 w 5"/>
                  <a:gd name="T3" fmla="*/ 0 h 4"/>
                  <a:gd name="T4" fmla="*/ 5 w 5"/>
                  <a:gd name="T5" fmla="*/ 2 h 4"/>
                  <a:gd name="T6" fmla="*/ 5 w 5"/>
                  <a:gd name="T7" fmla="*/ 4 h 4"/>
                  <a:gd name="T8" fmla="*/ 5 w 5"/>
                  <a:gd name="T9" fmla="*/ 4 h 4"/>
                  <a:gd name="T10" fmla="*/ 0 w 5"/>
                  <a:gd name="T11" fmla="*/ 2 h 4"/>
                  <a:gd name="T12" fmla="*/ 0 w 5"/>
                  <a:gd name="T13" fmla="*/ 2 h 4"/>
                  <a:gd name="T14" fmla="*/ 0 w 5"/>
                  <a:gd name="T15" fmla="*/ 0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0"/>
                    </a:lnTo>
                    <a:lnTo>
                      <a:pt x="5" y="2"/>
                    </a:lnTo>
                    <a:lnTo>
                      <a:pt x="5"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69" name="Freeform 40"/>
              <p:cNvSpPr>
                <a:spLocks/>
              </p:cNvSpPr>
              <p:nvPr/>
            </p:nvSpPr>
            <p:spPr bwMode="auto">
              <a:xfrm>
                <a:off x="1881" y="3335"/>
                <a:ext cx="2" cy="7"/>
              </a:xfrm>
              <a:custGeom>
                <a:avLst/>
                <a:gdLst>
                  <a:gd name="T0" fmla="*/ 0 w 2"/>
                  <a:gd name="T1" fmla="*/ 4 h 7"/>
                  <a:gd name="T2" fmla="*/ 0 w 2"/>
                  <a:gd name="T3" fmla="*/ 2 h 7"/>
                  <a:gd name="T4" fmla="*/ 0 w 2"/>
                  <a:gd name="T5" fmla="*/ 0 h 7"/>
                  <a:gd name="T6" fmla="*/ 2 w 2"/>
                  <a:gd name="T7" fmla="*/ 2 h 7"/>
                  <a:gd name="T8" fmla="*/ 2 w 2"/>
                  <a:gd name="T9" fmla="*/ 4 h 7"/>
                  <a:gd name="T10" fmla="*/ 2 w 2"/>
                  <a:gd name="T11" fmla="*/ 4 h 7"/>
                  <a:gd name="T12" fmla="*/ 0 w 2"/>
                  <a:gd name="T13" fmla="*/ 7 h 7"/>
                  <a:gd name="T14" fmla="*/ 0 w 2"/>
                  <a:gd name="T15" fmla="*/ 4 h 7"/>
                  <a:gd name="T16" fmla="*/ 0 w 2"/>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4"/>
                    </a:moveTo>
                    <a:lnTo>
                      <a:pt x="0" y="2"/>
                    </a:lnTo>
                    <a:lnTo>
                      <a:pt x="0" y="0"/>
                    </a:lnTo>
                    <a:lnTo>
                      <a:pt x="2" y="2"/>
                    </a:lnTo>
                    <a:lnTo>
                      <a:pt x="2" y="4"/>
                    </a:lnTo>
                    <a:lnTo>
                      <a:pt x="0" y="7"/>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3470" name="Freeform 41"/>
              <p:cNvSpPr>
                <a:spLocks/>
              </p:cNvSpPr>
              <p:nvPr/>
            </p:nvSpPr>
            <p:spPr bwMode="auto">
              <a:xfrm>
                <a:off x="1881" y="3335"/>
                <a:ext cx="2" cy="7"/>
              </a:xfrm>
              <a:custGeom>
                <a:avLst/>
                <a:gdLst>
                  <a:gd name="T0" fmla="*/ 0 w 2"/>
                  <a:gd name="T1" fmla="*/ 4 h 7"/>
                  <a:gd name="T2" fmla="*/ 0 w 2"/>
                  <a:gd name="T3" fmla="*/ 2 h 7"/>
                  <a:gd name="T4" fmla="*/ 0 w 2"/>
                  <a:gd name="T5" fmla="*/ 0 h 7"/>
                  <a:gd name="T6" fmla="*/ 2 w 2"/>
                  <a:gd name="T7" fmla="*/ 2 h 7"/>
                  <a:gd name="T8" fmla="*/ 2 w 2"/>
                  <a:gd name="T9" fmla="*/ 4 h 7"/>
                  <a:gd name="T10" fmla="*/ 2 w 2"/>
                  <a:gd name="T11" fmla="*/ 4 h 7"/>
                  <a:gd name="T12" fmla="*/ 0 w 2"/>
                  <a:gd name="T13" fmla="*/ 7 h 7"/>
                  <a:gd name="T14" fmla="*/ 0 w 2"/>
                  <a:gd name="T15" fmla="*/ 4 h 7"/>
                  <a:gd name="T16" fmla="*/ 0 w 2"/>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4"/>
                    </a:moveTo>
                    <a:lnTo>
                      <a:pt x="0" y="2"/>
                    </a:lnTo>
                    <a:lnTo>
                      <a:pt x="0" y="0"/>
                    </a:lnTo>
                    <a:lnTo>
                      <a:pt x="2" y="2"/>
                    </a:lnTo>
                    <a:lnTo>
                      <a:pt x="2" y="4"/>
                    </a:lnTo>
                    <a:lnTo>
                      <a:pt x="0" y="7"/>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3471" name="Freeform 42"/>
              <p:cNvSpPr>
                <a:spLocks/>
              </p:cNvSpPr>
              <p:nvPr/>
            </p:nvSpPr>
            <p:spPr bwMode="auto">
              <a:xfrm>
                <a:off x="1883" y="3339"/>
                <a:ext cx="12" cy="29"/>
              </a:xfrm>
              <a:custGeom>
                <a:avLst/>
                <a:gdLst>
                  <a:gd name="T0" fmla="*/ 3 w 12"/>
                  <a:gd name="T1" fmla="*/ 8 h 29"/>
                  <a:gd name="T2" fmla="*/ 5 w 12"/>
                  <a:gd name="T3" fmla="*/ 8 h 29"/>
                  <a:gd name="T4" fmla="*/ 3 w 12"/>
                  <a:gd name="T5" fmla="*/ 5 h 29"/>
                  <a:gd name="T6" fmla="*/ 5 w 12"/>
                  <a:gd name="T7" fmla="*/ 3 h 29"/>
                  <a:gd name="T8" fmla="*/ 5 w 12"/>
                  <a:gd name="T9" fmla="*/ 3 h 29"/>
                  <a:gd name="T10" fmla="*/ 7 w 12"/>
                  <a:gd name="T11" fmla="*/ 0 h 29"/>
                  <a:gd name="T12" fmla="*/ 10 w 12"/>
                  <a:gd name="T13" fmla="*/ 5 h 29"/>
                  <a:gd name="T14" fmla="*/ 12 w 12"/>
                  <a:gd name="T15" fmla="*/ 26 h 29"/>
                  <a:gd name="T16" fmla="*/ 10 w 12"/>
                  <a:gd name="T17" fmla="*/ 29 h 29"/>
                  <a:gd name="T18" fmla="*/ 7 w 12"/>
                  <a:gd name="T19" fmla="*/ 29 h 29"/>
                  <a:gd name="T20" fmla="*/ 5 w 12"/>
                  <a:gd name="T21" fmla="*/ 26 h 29"/>
                  <a:gd name="T22" fmla="*/ 5 w 12"/>
                  <a:gd name="T23" fmla="*/ 22 h 29"/>
                  <a:gd name="T24" fmla="*/ 7 w 12"/>
                  <a:gd name="T25" fmla="*/ 19 h 29"/>
                  <a:gd name="T26" fmla="*/ 7 w 12"/>
                  <a:gd name="T27" fmla="*/ 19 h 29"/>
                  <a:gd name="T28" fmla="*/ 3 w 12"/>
                  <a:gd name="T29" fmla="*/ 17 h 29"/>
                  <a:gd name="T30" fmla="*/ 0 w 12"/>
                  <a:gd name="T31" fmla="*/ 15 h 29"/>
                  <a:gd name="T32" fmla="*/ 0 w 12"/>
                  <a:gd name="T33" fmla="*/ 12 h 29"/>
                  <a:gd name="T34" fmla="*/ 3 w 12"/>
                  <a:gd name="T35" fmla="*/ 12 h 29"/>
                  <a:gd name="T36" fmla="*/ 5 w 12"/>
                  <a:gd name="T37" fmla="*/ 15 h 29"/>
                  <a:gd name="T38" fmla="*/ 5 w 12"/>
                  <a:gd name="T39" fmla="*/ 12 h 29"/>
                  <a:gd name="T40" fmla="*/ 3 w 12"/>
                  <a:gd name="T41" fmla="*/ 12 h 29"/>
                  <a:gd name="T42" fmla="*/ 3 w 12"/>
                  <a:gd name="T43" fmla="*/ 10 h 29"/>
                  <a:gd name="T44" fmla="*/ 3 w 12"/>
                  <a:gd name="T45" fmla="*/ 8 h 29"/>
                  <a:gd name="T46" fmla="*/ 3 w 12"/>
                  <a:gd name="T47" fmla="*/ 8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29"/>
                  <a:gd name="T74" fmla="*/ 12 w 1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29">
                    <a:moveTo>
                      <a:pt x="3" y="8"/>
                    </a:moveTo>
                    <a:lnTo>
                      <a:pt x="5" y="8"/>
                    </a:lnTo>
                    <a:lnTo>
                      <a:pt x="3" y="5"/>
                    </a:lnTo>
                    <a:lnTo>
                      <a:pt x="5" y="3"/>
                    </a:lnTo>
                    <a:lnTo>
                      <a:pt x="7" y="0"/>
                    </a:lnTo>
                    <a:lnTo>
                      <a:pt x="10" y="5"/>
                    </a:lnTo>
                    <a:lnTo>
                      <a:pt x="12" y="26"/>
                    </a:lnTo>
                    <a:lnTo>
                      <a:pt x="10" y="29"/>
                    </a:lnTo>
                    <a:lnTo>
                      <a:pt x="7" y="29"/>
                    </a:lnTo>
                    <a:lnTo>
                      <a:pt x="5" y="26"/>
                    </a:lnTo>
                    <a:lnTo>
                      <a:pt x="5" y="22"/>
                    </a:lnTo>
                    <a:lnTo>
                      <a:pt x="7" y="19"/>
                    </a:lnTo>
                    <a:lnTo>
                      <a:pt x="3" y="17"/>
                    </a:lnTo>
                    <a:lnTo>
                      <a:pt x="0" y="15"/>
                    </a:lnTo>
                    <a:lnTo>
                      <a:pt x="0" y="12"/>
                    </a:lnTo>
                    <a:lnTo>
                      <a:pt x="3" y="12"/>
                    </a:lnTo>
                    <a:lnTo>
                      <a:pt x="5" y="15"/>
                    </a:lnTo>
                    <a:lnTo>
                      <a:pt x="5" y="12"/>
                    </a:lnTo>
                    <a:lnTo>
                      <a:pt x="3" y="12"/>
                    </a:lnTo>
                    <a:lnTo>
                      <a:pt x="3" y="10"/>
                    </a:lnTo>
                    <a:lnTo>
                      <a:pt x="3" y="8"/>
                    </a:lnTo>
                    <a:close/>
                  </a:path>
                </a:pathLst>
              </a:custGeom>
              <a:grpFill/>
              <a:ln w="9525">
                <a:noFill/>
                <a:round/>
                <a:headEnd/>
                <a:tailEnd/>
              </a:ln>
            </p:spPr>
            <p:txBody>
              <a:bodyPr/>
              <a:lstStyle/>
              <a:p>
                <a:pPr>
                  <a:defRPr/>
                </a:pPr>
                <a:endParaRPr lang="en-US" sz="1200" kern="0">
                  <a:solidFill>
                    <a:srgbClr val="0096D6"/>
                  </a:solidFill>
                </a:endParaRPr>
              </a:p>
            </p:txBody>
          </p:sp>
          <p:sp>
            <p:nvSpPr>
              <p:cNvPr id="3472" name="Freeform 43"/>
              <p:cNvSpPr>
                <a:spLocks/>
              </p:cNvSpPr>
              <p:nvPr/>
            </p:nvSpPr>
            <p:spPr bwMode="auto">
              <a:xfrm>
                <a:off x="1883" y="3339"/>
                <a:ext cx="12" cy="29"/>
              </a:xfrm>
              <a:custGeom>
                <a:avLst/>
                <a:gdLst>
                  <a:gd name="T0" fmla="*/ 3 w 12"/>
                  <a:gd name="T1" fmla="*/ 8 h 29"/>
                  <a:gd name="T2" fmla="*/ 5 w 12"/>
                  <a:gd name="T3" fmla="*/ 8 h 29"/>
                  <a:gd name="T4" fmla="*/ 3 w 12"/>
                  <a:gd name="T5" fmla="*/ 5 h 29"/>
                  <a:gd name="T6" fmla="*/ 5 w 12"/>
                  <a:gd name="T7" fmla="*/ 3 h 29"/>
                  <a:gd name="T8" fmla="*/ 5 w 12"/>
                  <a:gd name="T9" fmla="*/ 3 h 29"/>
                  <a:gd name="T10" fmla="*/ 7 w 12"/>
                  <a:gd name="T11" fmla="*/ 0 h 29"/>
                  <a:gd name="T12" fmla="*/ 10 w 12"/>
                  <a:gd name="T13" fmla="*/ 5 h 29"/>
                  <a:gd name="T14" fmla="*/ 12 w 12"/>
                  <a:gd name="T15" fmla="*/ 26 h 29"/>
                  <a:gd name="T16" fmla="*/ 10 w 12"/>
                  <a:gd name="T17" fmla="*/ 29 h 29"/>
                  <a:gd name="T18" fmla="*/ 7 w 12"/>
                  <a:gd name="T19" fmla="*/ 29 h 29"/>
                  <a:gd name="T20" fmla="*/ 5 w 12"/>
                  <a:gd name="T21" fmla="*/ 26 h 29"/>
                  <a:gd name="T22" fmla="*/ 5 w 12"/>
                  <a:gd name="T23" fmla="*/ 22 h 29"/>
                  <a:gd name="T24" fmla="*/ 7 w 12"/>
                  <a:gd name="T25" fmla="*/ 19 h 29"/>
                  <a:gd name="T26" fmla="*/ 7 w 12"/>
                  <a:gd name="T27" fmla="*/ 19 h 29"/>
                  <a:gd name="T28" fmla="*/ 3 w 12"/>
                  <a:gd name="T29" fmla="*/ 17 h 29"/>
                  <a:gd name="T30" fmla="*/ 0 w 12"/>
                  <a:gd name="T31" fmla="*/ 15 h 29"/>
                  <a:gd name="T32" fmla="*/ 0 w 12"/>
                  <a:gd name="T33" fmla="*/ 12 h 29"/>
                  <a:gd name="T34" fmla="*/ 3 w 12"/>
                  <a:gd name="T35" fmla="*/ 12 h 29"/>
                  <a:gd name="T36" fmla="*/ 5 w 12"/>
                  <a:gd name="T37" fmla="*/ 15 h 29"/>
                  <a:gd name="T38" fmla="*/ 5 w 12"/>
                  <a:gd name="T39" fmla="*/ 12 h 29"/>
                  <a:gd name="T40" fmla="*/ 3 w 12"/>
                  <a:gd name="T41" fmla="*/ 12 h 29"/>
                  <a:gd name="T42" fmla="*/ 3 w 12"/>
                  <a:gd name="T43" fmla="*/ 10 h 29"/>
                  <a:gd name="T44" fmla="*/ 3 w 12"/>
                  <a:gd name="T45" fmla="*/ 8 h 29"/>
                  <a:gd name="T46" fmla="*/ 3 w 12"/>
                  <a:gd name="T47" fmla="*/ 8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29"/>
                  <a:gd name="T74" fmla="*/ 12 w 1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29">
                    <a:moveTo>
                      <a:pt x="3" y="8"/>
                    </a:moveTo>
                    <a:lnTo>
                      <a:pt x="5" y="8"/>
                    </a:lnTo>
                    <a:lnTo>
                      <a:pt x="3" y="5"/>
                    </a:lnTo>
                    <a:lnTo>
                      <a:pt x="5" y="3"/>
                    </a:lnTo>
                    <a:lnTo>
                      <a:pt x="7" y="0"/>
                    </a:lnTo>
                    <a:lnTo>
                      <a:pt x="10" y="5"/>
                    </a:lnTo>
                    <a:lnTo>
                      <a:pt x="12" y="26"/>
                    </a:lnTo>
                    <a:lnTo>
                      <a:pt x="10" y="29"/>
                    </a:lnTo>
                    <a:lnTo>
                      <a:pt x="7" y="29"/>
                    </a:lnTo>
                    <a:lnTo>
                      <a:pt x="5" y="26"/>
                    </a:lnTo>
                    <a:lnTo>
                      <a:pt x="5" y="22"/>
                    </a:lnTo>
                    <a:lnTo>
                      <a:pt x="7" y="19"/>
                    </a:lnTo>
                    <a:lnTo>
                      <a:pt x="3" y="17"/>
                    </a:lnTo>
                    <a:lnTo>
                      <a:pt x="0" y="15"/>
                    </a:lnTo>
                    <a:lnTo>
                      <a:pt x="0" y="12"/>
                    </a:lnTo>
                    <a:lnTo>
                      <a:pt x="3" y="12"/>
                    </a:lnTo>
                    <a:lnTo>
                      <a:pt x="5" y="15"/>
                    </a:lnTo>
                    <a:lnTo>
                      <a:pt x="5" y="12"/>
                    </a:lnTo>
                    <a:lnTo>
                      <a:pt x="3" y="12"/>
                    </a:lnTo>
                    <a:lnTo>
                      <a:pt x="3" y="10"/>
                    </a:lnTo>
                    <a:lnTo>
                      <a:pt x="3" y="8"/>
                    </a:lnTo>
                  </a:path>
                </a:pathLst>
              </a:custGeom>
              <a:grpFill/>
              <a:ln w="9525">
                <a:noFill/>
                <a:round/>
                <a:headEnd/>
                <a:tailEnd/>
              </a:ln>
            </p:spPr>
            <p:txBody>
              <a:bodyPr/>
              <a:lstStyle/>
              <a:p>
                <a:pPr>
                  <a:defRPr/>
                </a:pPr>
                <a:endParaRPr lang="en-US" sz="1200" kern="0">
                  <a:solidFill>
                    <a:srgbClr val="0096D6"/>
                  </a:solidFill>
                </a:endParaRPr>
              </a:p>
            </p:txBody>
          </p:sp>
          <p:sp>
            <p:nvSpPr>
              <p:cNvPr id="3473" name="Freeform 44"/>
              <p:cNvSpPr>
                <a:spLocks/>
              </p:cNvSpPr>
              <p:nvPr/>
            </p:nvSpPr>
            <p:spPr bwMode="auto">
              <a:xfrm>
                <a:off x="1881" y="3361"/>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74" name="Freeform 45"/>
              <p:cNvSpPr>
                <a:spLocks/>
              </p:cNvSpPr>
              <p:nvPr/>
            </p:nvSpPr>
            <p:spPr bwMode="auto">
              <a:xfrm>
                <a:off x="1881" y="3361"/>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75" name="Freeform 46"/>
              <p:cNvSpPr>
                <a:spLocks/>
              </p:cNvSpPr>
              <p:nvPr/>
            </p:nvSpPr>
            <p:spPr bwMode="auto">
              <a:xfrm>
                <a:off x="1881" y="3370"/>
                <a:ext cx="7" cy="7"/>
              </a:xfrm>
              <a:custGeom>
                <a:avLst/>
                <a:gdLst>
                  <a:gd name="T0" fmla="*/ 0 w 7"/>
                  <a:gd name="T1" fmla="*/ 3 h 7"/>
                  <a:gd name="T2" fmla="*/ 0 w 7"/>
                  <a:gd name="T3" fmla="*/ 3 h 7"/>
                  <a:gd name="T4" fmla="*/ 2 w 7"/>
                  <a:gd name="T5" fmla="*/ 0 h 7"/>
                  <a:gd name="T6" fmla="*/ 5 w 7"/>
                  <a:gd name="T7" fmla="*/ 3 h 7"/>
                  <a:gd name="T8" fmla="*/ 5 w 7"/>
                  <a:gd name="T9" fmla="*/ 0 h 7"/>
                  <a:gd name="T10" fmla="*/ 7 w 7"/>
                  <a:gd name="T11" fmla="*/ 0 h 7"/>
                  <a:gd name="T12" fmla="*/ 7 w 7"/>
                  <a:gd name="T13" fmla="*/ 3 h 7"/>
                  <a:gd name="T14" fmla="*/ 7 w 7"/>
                  <a:gd name="T15" fmla="*/ 5 h 7"/>
                  <a:gd name="T16" fmla="*/ 7 w 7"/>
                  <a:gd name="T17" fmla="*/ 7 h 7"/>
                  <a:gd name="T18" fmla="*/ 5 w 7"/>
                  <a:gd name="T19" fmla="*/ 5 h 7"/>
                  <a:gd name="T20" fmla="*/ 5 w 7"/>
                  <a:gd name="T21" fmla="*/ 5 h 7"/>
                  <a:gd name="T22" fmla="*/ 2 w 7"/>
                  <a:gd name="T23" fmla="*/ 5 h 7"/>
                  <a:gd name="T24" fmla="*/ 0 w 7"/>
                  <a:gd name="T25" fmla="*/ 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7"/>
                  <a:gd name="T41" fmla="*/ 7 w 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7">
                    <a:moveTo>
                      <a:pt x="0" y="3"/>
                    </a:moveTo>
                    <a:lnTo>
                      <a:pt x="0" y="3"/>
                    </a:lnTo>
                    <a:lnTo>
                      <a:pt x="2" y="0"/>
                    </a:lnTo>
                    <a:lnTo>
                      <a:pt x="5" y="3"/>
                    </a:lnTo>
                    <a:lnTo>
                      <a:pt x="5" y="0"/>
                    </a:lnTo>
                    <a:lnTo>
                      <a:pt x="7" y="0"/>
                    </a:lnTo>
                    <a:lnTo>
                      <a:pt x="7" y="3"/>
                    </a:lnTo>
                    <a:lnTo>
                      <a:pt x="7" y="5"/>
                    </a:lnTo>
                    <a:lnTo>
                      <a:pt x="7" y="7"/>
                    </a:lnTo>
                    <a:lnTo>
                      <a:pt x="5" y="5"/>
                    </a:lnTo>
                    <a:lnTo>
                      <a:pt x="2"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476" name="Freeform 47"/>
              <p:cNvSpPr>
                <a:spLocks/>
              </p:cNvSpPr>
              <p:nvPr/>
            </p:nvSpPr>
            <p:spPr bwMode="auto">
              <a:xfrm>
                <a:off x="1881" y="3370"/>
                <a:ext cx="7" cy="7"/>
              </a:xfrm>
              <a:custGeom>
                <a:avLst/>
                <a:gdLst>
                  <a:gd name="T0" fmla="*/ 0 w 7"/>
                  <a:gd name="T1" fmla="*/ 3 h 7"/>
                  <a:gd name="T2" fmla="*/ 0 w 7"/>
                  <a:gd name="T3" fmla="*/ 3 h 7"/>
                  <a:gd name="T4" fmla="*/ 2 w 7"/>
                  <a:gd name="T5" fmla="*/ 0 h 7"/>
                  <a:gd name="T6" fmla="*/ 5 w 7"/>
                  <a:gd name="T7" fmla="*/ 3 h 7"/>
                  <a:gd name="T8" fmla="*/ 5 w 7"/>
                  <a:gd name="T9" fmla="*/ 0 h 7"/>
                  <a:gd name="T10" fmla="*/ 7 w 7"/>
                  <a:gd name="T11" fmla="*/ 0 h 7"/>
                  <a:gd name="T12" fmla="*/ 7 w 7"/>
                  <a:gd name="T13" fmla="*/ 3 h 7"/>
                  <a:gd name="T14" fmla="*/ 7 w 7"/>
                  <a:gd name="T15" fmla="*/ 5 h 7"/>
                  <a:gd name="T16" fmla="*/ 7 w 7"/>
                  <a:gd name="T17" fmla="*/ 7 h 7"/>
                  <a:gd name="T18" fmla="*/ 5 w 7"/>
                  <a:gd name="T19" fmla="*/ 5 h 7"/>
                  <a:gd name="T20" fmla="*/ 5 w 7"/>
                  <a:gd name="T21" fmla="*/ 5 h 7"/>
                  <a:gd name="T22" fmla="*/ 2 w 7"/>
                  <a:gd name="T23" fmla="*/ 5 h 7"/>
                  <a:gd name="T24" fmla="*/ 0 w 7"/>
                  <a:gd name="T25" fmla="*/ 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7"/>
                  <a:gd name="T41" fmla="*/ 7 w 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7">
                    <a:moveTo>
                      <a:pt x="0" y="3"/>
                    </a:moveTo>
                    <a:lnTo>
                      <a:pt x="0" y="3"/>
                    </a:lnTo>
                    <a:lnTo>
                      <a:pt x="2" y="0"/>
                    </a:lnTo>
                    <a:lnTo>
                      <a:pt x="5" y="3"/>
                    </a:lnTo>
                    <a:lnTo>
                      <a:pt x="5" y="0"/>
                    </a:lnTo>
                    <a:lnTo>
                      <a:pt x="7" y="0"/>
                    </a:lnTo>
                    <a:lnTo>
                      <a:pt x="7" y="3"/>
                    </a:lnTo>
                    <a:lnTo>
                      <a:pt x="7" y="5"/>
                    </a:lnTo>
                    <a:lnTo>
                      <a:pt x="7" y="7"/>
                    </a:lnTo>
                    <a:lnTo>
                      <a:pt x="5" y="5"/>
                    </a:lnTo>
                    <a:lnTo>
                      <a:pt x="2"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477" name="Freeform 48"/>
              <p:cNvSpPr>
                <a:spLocks/>
              </p:cNvSpPr>
              <p:nvPr/>
            </p:nvSpPr>
            <p:spPr bwMode="auto">
              <a:xfrm>
                <a:off x="1890" y="3375"/>
                <a:ext cx="7" cy="9"/>
              </a:xfrm>
              <a:custGeom>
                <a:avLst/>
                <a:gdLst>
                  <a:gd name="T0" fmla="*/ 5 w 7"/>
                  <a:gd name="T1" fmla="*/ 7 h 9"/>
                  <a:gd name="T2" fmla="*/ 3 w 7"/>
                  <a:gd name="T3" fmla="*/ 5 h 9"/>
                  <a:gd name="T4" fmla="*/ 3 w 7"/>
                  <a:gd name="T5" fmla="*/ 5 h 9"/>
                  <a:gd name="T6" fmla="*/ 0 w 7"/>
                  <a:gd name="T7" fmla="*/ 0 h 9"/>
                  <a:gd name="T8" fmla="*/ 0 w 7"/>
                  <a:gd name="T9" fmla="*/ 0 h 9"/>
                  <a:gd name="T10" fmla="*/ 3 w 7"/>
                  <a:gd name="T11" fmla="*/ 0 h 9"/>
                  <a:gd name="T12" fmla="*/ 7 w 7"/>
                  <a:gd name="T13" fmla="*/ 5 h 9"/>
                  <a:gd name="T14" fmla="*/ 7 w 7"/>
                  <a:gd name="T15" fmla="*/ 9 h 9"/>
                  <a:gd name="T16" fmla="*/ 7 w 7"/>
                  <a:gd name="T17" fmla="*/ 9 h 9"/>
                  <a:gd name="T18" fmla="*/ 5 w 7"/>
                  <a:gd name="T19" fmla="*/ 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5" y="7"/>
                    </a:moveTo>
                    <a:lnTo>
                      <a:pt x="3" y="5"/>
                    </a:lnTo>
                    <a:lnTo>
                      <a:pt x="0" y="0"/>
                    </a:lnTo>
                    <a:lnTo>
                      <a:pt x="3" y="0"/>
                    </a:lnTo>
                    <a:lnTo>
                      <a:pt x="7" y="5"/>
                    </a:lnTo>
                    <a:lnTo>
                      <a:pt x="7" y="9"/>
                    </a:lnTo>
                    <a:lnTo>
                      <a:pt x="5" y="7"/>
                    </a:lnTo>
                    <a:close/>
                  </a:path>
                </a:pathLst>
              </a:custGeom>
              <a:grpFill/>
              <a:ln w="9525">
                <a:noFill/>
                <a:round/>
                <a:headEnd/>
                <a:tailEnd/>
              </a:ln>
            </p:spPr>
            <p:txBody>
              <a:bodyPr/>
              <a:lstStyle/>
              <a:p>
                <a:pPr>
                  <a:defRPr/>
                </a:pPr>
                <a:endParaRPr lang="en-US" sz="1200" kern="0">
                  <a:solidFill>
                    <a:srgbClr val="0096D6"/>
                  </a:solidFill>
                </a:endParaRPr>
              </a:p>
            </p:txBody>
          </p:sp>
          <p:sp>
            <p:nvSpPr>
              <p:cNvPr id="3478" name="Freeform 49"/>
              <p:cNvSpPr>
                <a:spLocks/>
              </p:cNvSpPr>
              <p:nvPr/>
            </p:nvSpPr>
            <p:spPr bwMode="auto">
              <a:xfrm>
                <a:off x="1890" y="3375"/>
                <a:ext cx="7" cy="9"/>
              </a:xfrm>
              <a:custGeom>
                <a:avLst/>
                <a:gdLst>
                  <a:gd name="T0" fmla="*/ 5 w 7"/>
                  <a:gd name="T1" fmla="*/ 7 h 9"/>
                  <a:gd name="T2" fmla="*/ 3 w 7"/>
                  <a:gd name="T3" fmla="*/ 5 h 9"/>
                  <a:gd name="T4" fmla="*/ 3 w 7"/>
                  <a:gd name="T5" fmla="*/ 5 h 9"/>
                  <a:gd name="T6" fmla="*/ 0 w 7"/>
                  <a:gd name="T7" fmla="*/ 0 h 9"/>
                  <a:gd name="T8" fmla="*/ 0 w 7"/>
                  <a:gd name="T9" fmla="*/ 0 h 9"/>
                  <a:gd name="T10" fmla="*/ 3 w 7"/>
                  <a:gd name="T11" fmla="*/ 0 h 9"/>
                  <a:gd name="T12" fmla="*/ 7 w 7"/>
                  <a:gd name="T13" fmla="*/ 5 h 9"/>
                  <a:gd name="T14" fmla="*/ 7 w 7"/>
                  <a:gd name="T15" fmla="*/ 9 h 9"/>
                  <a:gd name="T16" fmla="*/ 7 w 7"/>
                  <a:gd name="T17" fmla="*/ 9 h 9"/>
                  <a:gd name="T18" fmla="*/ 5 w 7"/>
                  <a:gd name="T19" fmla="*/ 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5" y="7"/>
                    </a:moveTo>
                    <a:lnTo>
                      <a:pt x="3" y="5"/>
                    </a:lnTo>
                    <a:lnTo>
                      <a:pt x="0" y="0"/>
                    </a:lnTo>
                    <a:lnTo>
                      <a:pt x="3" y="0"/>
                    </a:lnTo>
                    <a:lnTo>
                      <a:pt x="7" y="5"/>
                    </a:lnTo>
                    <a:lnTo>
                      <a:pt x="7" y="9"/>
                    </a:lnTo>
                    <a:lnTo>
                      <a:pt x="5" y="7"/>
                    </a:lnTo>
                  </a:path>
                </a:pathLst>
              </a:custGeom>
              <a:grpFill/>
              <a:ln w="9525">
                <a:noFill/>
                <a:round/>
                <a:headEnd/>
                <a:tailEnd/>
              </a:ln>
            </p:spPr>
            <p:txBody>
              <a:bodyPr/>
              <a:lstStyle/>
              <a:p>
                <a:pPr>
                  <a:defRPr/>
                </a:pPr>
                <a:endParaRPr lang="en-US" sz="1200" kern="0">
                  <a:solidFill>
                    <a:srgbClr val="0096D6"/>
                  </a:solidFill>
                </a:endParaRPr>
              </a:p>
            </p:txBody>
          </p:sp>
          <p:sp>
            <p:nvSpPr>
              <p:cNvPr id="3479" name="Freeform 50"/>
              <p:cNvSpPr>
                <a:spLocks/>
              </p:cNvSpPr>
              <p:nvPr/>
            </p:nvSpPr>
            <p:spPr bwMode="auto">
              <a:xfrm>
                <a:off x="1890" y="3380"/>
                <a:ext cx="5" cy="11"/>
              </a:xfrm>
              <a:custGeom>
                <a:avLst/>
                <a:gdLst>
                  <a:gd name="T0" fmla="*/ 5 w 5"/>
                  <a:gd name="T1" fmla="*/ 7 h 11"/>
                  <a:gd name="T2" fmla="*/ 3 w 5"/>
                  <a:gd name="T3" fmla="*/ 9 h 11"/>
                  <a:gd name="T4" fmla="*/ 5 w 5"/>
                  <a:gd name="T5" fmla="*/ 11 h 11"/>
                  <a:gd name="T6" fmla="*/ 3 w 5"/>
                  <a:gd name="T7" fmla="*/ 11 h 11"/>
                  <a:gd name="T8" fmla="*/ 0 w 5"/>
                  <a:gd name="T9" fmla="*/ 7 h 11"/>
                  <a:gd name="T10" fmla="*/ 0 w 5"/>
                  <a:gd name="T11" fmla="*/ 0 h 11"/>
                  <a:gd name="T12" fmla="*/ 0 w 5"/>
                  <a:gd name="T13" fmla="*/ 2 h 11"/>
                  <a:gd name="T14" fmla="*/ 3 w 5"/>
                  <a:gd name="T15" fmla="*/ 2 h 11"/>
                  <a:gd name="T16" fmla="*/ 5 w 5"/>
                  <a:gd name="T17" fmla="*/ 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5" y="7"/>
                    </a:moveTo>
                    <a:lnTo>
                      <a:pt x="3" y="9"/>
                    </a:lnTo>
                    <a:lnTo>
                      <a:pt x="5" y="11"/>
                    </a:lnTo>
                    <a:lnTo>
                      <a:pt x="3" y="11"/>
                    </a:lnTo>
                    <a:lnTo>
                      <a:pt x="0" y="7"/>
                    </a:lnTo>
                    <a:lnTo>
                      <a:pt x="0" y="0"/>
                    </a:lnTo>
                    <a:lnTo>
                      <a:pt x="0" y="2"/>
                    </a:lnTo>
                    <a:lnTo>
                      <a:pt x="3" y="2"/>
                    </a:lnTo>
                    <a:lnTo>
                      <a:pt x="5" y="7"/>
                    </a:lnTo>
                    <a:close/>
                  </a:path>
                </a:pathLst>
              </a:custGeom>
              <a:grpFill/>
              <a:ln w="9525">
                <a:noFill/>
                <a:round/>
                <a:headEnd/>
                <a:tailEnd/>
              </a:ln>
            </p:spPr>
            <p:txBody>
              <a:bodyPr/>
              <a:lstStyle/>
              <a:p>
                <a:pPr>
                  <a:defRPr/>
                </a:pPr>
                <a:endParaRPr lang="en-US" sz="1200" kern="0">
                  <a:solidFill>
                    <a:srgbClr val="0096D6"/>
                  </a:solidFill>
                </a:endParaRPr>
              </a:p>
            </p:txBody>
          </p:sp>
          <p:sp>
            <p:nvSpPr>
              <p:cNvPr id="3480" name="Freeform 51"/>
              <p:cNvSpPr>
                <a:spLocks/>
              </p:cNvSpPr>
              <p:nvPr/>
            </p:nvSpPr>
            <p:spPr bwMode="auto">
              <a:xfrm>
                <a:off x="1890" y="3380"/>
                <a:ext cx="5" cy="11"/>
              </a:xfrm>
              <a:custGeom>
                <a:avLst/>
                <a:gdLst>
                  <a:gd name="T0" fmla="*/ 5 w 5"/>
                  <a:gd name="T1" fmla="*/ 7 h 11"/>
                  <a:gd name="T2" fmla="*/ 3 w 5"/>
                  <a:gd name="T3" fmla="*/ 9 h 11"/>
                  <a:gd name="T4" fmla="*/ 5 w 5"/>
                  <a:gd name="T5" fmla="*/ 11 h 11"/>
                  <a:gd name="T6" fmla="*/ 3 w 5"/>
                  <a:gd name="T7" fmla="*/ 11 h 11"/>
                  <a:gd name="T8" fmla="*/ 0 w 5"/>
                  <a:gd name="T9" fmla="*/ 7 h 11"/>
                  <a:gd name="T10" fmla="*/ 0 w 5"/>
                  <a:gd name="T11" fmla="*/ 0 h 11"/>
                  <a:gd name="T12" fmla="*/ 0 w 5"/>
                  <a:gd name="T13" fmla="*/ 2 h 11"/>
                  <a:gd name="T14" fmla="*/ 3 w 5"/>
                  <a:gd name="T15" fmla="*/ 2 h 11"/>
                  <a:gd name="T16" fmla="*/ 5 w 5"/>
                  <a:gd name="T17" fmla="*/ 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5" y="7"/>
                    </a:moveTo>
                    <a:lnTo>
                      <a:pt x="3" y="9"/>
                    </a:lnTo>
                    <a:lnTo>
                      <a:pt x="5" y="11"/>
                    </a:lnTo>
                    <a:lnTo>
                      <a:pt x="3" y="11"/>
                    </a:lnTo>
                    <a:lnTo>
                      <a:pt x="0" y="7"/>
                    </a:lnTo>
                    <a:lnTo>
                      <a:pt x="0" y="0"/>
                    </a:lnTo>
                    <a:lnTo>
                      <a:pt x="0" y="2"/>
                    </a:lnTo>
                    <a:lnTo>
                      <a:pt x="3" y="2"/>
                    </a:lnTo>
                    <a:lnTo>
                      <a:pt x="5" y="7"/>
                    </a:lnTo>
                  </a:path>
                </a:pathLst>
              </a:custGeom>
              <a:grpFill/>
              <a:ln w="9525">
                <a:noFill/>
                <a:round/>
                <a:headEnd/>
                <a:tailEnd/>
              </a:ln>
            </p:spPr>
            <p:txBody>
              <a:bodyPr/>
              <a:lstStyle/>
              <a:p>
                <a:pPr>
                  <a:defRPr/>
                </a:pPr>
                <a:endParaRPr lang="en-US" sz="1200" kern="0">
                  <a:solidFill>
                    <a:srgbClr val="0096D6"/>
                  </a:solidFill>
                </a:endParaRPr>
              </a:p>
            </p:txBody>
          </p:sp>
          <p:sp>
            <p:nvSpPr>
              <p:cNvPr id="3481" name="Freeform 52"/>
              <p:cNvSpPr>
                <a:spLocks/>
              </p:cNvSpPr>
              <p:nvPr/>
            </p:nvSpPr>
            <p:spPr bwMode="auto">
              <a:xfrm>
                <a:off x="1888" y="3391"/>
                <a:ext cx="5" cy="5"/>
              </a:xfrm>
              <a:custGeom>
                <a:avLst/>
                <a:gdLst>
                  <a:gd name="T0" fmla="*/ 0 w 5"/>
                  <a:gd name="T1" fmla="*/ 5 h 5"/>
                  <a:gd name="T2" fmla="*/ 0 w 5"/>
                  <a:gd name="T3" fmla="*/ 3 h 5"/>
                  <a:gd name="T4" fmla="*/ 2 w 5"/>
                  <a:gd name="T5" fmla="*/ 0 h 5"/>
                  <a:gd name="T6" fmla="*/ 5 w 5"/>
                  <a:gd name="T7" fmla="*/ 0 h 5"/>
                  <a:gd name="T8" fmla="*/ 5 w 5"/>
                  <a:gd name="T9" fmla="*/ 5 h 5"/>
                  <a:gd name="T10" fmla="*/ 2 w 5"/>
                  <a:gd name="T11" fmla="*/ 5 h 5"/>
                  <a:gd name="T12" fmla="*/ 0 w 5"/>
                  <a:gd name="T13" fmla="*/ 5 h 5"/>
                  <a:gd name="T14" fmla="*/ 0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5"/>
                    </a:moveTo>
                    <a:lnTo>
                      <a:pt x="0" y="3"/>
                    </a:lnTo>
                    <a:lnTo>
                      <a:pt x="2" y="0"/>
                    </a:lnTo>
                    <a:lnTo>
                      <a:pt x="5" y="0"/>
                    </a:lnTo>
                    <a:lnTo>
                      <a:pt x="5" y="5"/>
                    </a:lnTo>
                    <a:lnTo>
                      <a:pt x="2" y="5"/>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482" name="Freeform 53"/>
              <p:cNvSpPr>
                <a:spLocks/>
              </p:cNvSpPr>
              <p:nvPr/>
            </p:nvSpPr>
            <p:spPr bwMode="auto">
              <a:xfrm>
                <a:off x="1888" y="3391"/>
                <a:ext cx="5" cy="5"/>
              </a:xfrm>
              <a:custGeom>
                <a:avLst/>
                <a:gdLst>
                  <a:gd name="T0" fmla="*/ 0 w 5"/>
                  <a:gd name="T1" fmla="*/ 5 h 5"/>
                  <a:gd name="T2" fmla="*/ 0 w 5"/>
                  <a:gd name="T3" fmla="*/ 3 h 5"/>
                  <a:gd name="T4" fmla="*/ 2 w 5"/>
                  <a:gd name="T5" fmla="*/ 0 h 5"/>
                  <a:gd name="T6" fmla="*/ 5 w 5"/>
                  <a:gd name="T7" fmla="*/ 0 h 5"/>
                  <a:gd name="T8" fmla="*/ 5 w 5"/>
                  <a:gd name="T9" fmla="*/ 5 h 5"/>
                  <a:gd name="T10" fmla="*/ 2 w 5"/>
                  <a:gd name="T11" fmla="*/ 5 h 5"/>
                  <a:gd name="T12" fmla="*/ 0 w 5"/>
                  <a:gd name="T13" fmla="*/ 5 h 5"/>
                  <a:gd name="T14" fmla="*/ 0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5"/>
                    </a:moveTo>
                    <a:lnTo>
                      <a:pt x="0" y="3"/>
                    </a:lnTo>
                    <a:lnTo>
                      <a:pt x="2" y="0"/>
                    </a:lnTo>
                    <a:lnTo>
                      <a:pt x="5" y="0"/>
                    </a:lnTo>
                    <a:lnTo>
                      <a:pt x="5" y="5"/>
                    </a:lnTo>
                    <a:lnTo>
                      <a:pt x="2" y="5"/>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483" name="Freeform 54"/>
              <p:cNvSpPr>
                <a:spLocks/>
              </p:cNvSpPr>
              <p:nvPr/>
            </p:nvSpPr>
            <p:spPr bwMode="auto">
              <a:xfrm>
                <a:off x="1888" y="3403"/>
                <a:ext cx="2" cy="10"/>
              </a:xfrm>
              <a:custGeom>
                <a:avLst/>
                <a:gdLst>
                  <a:gd name="T0" fmla="*/ 0 w 2"/>
                  <a:gd name="T1" fmla="*/ 10 h 10"/>
                  <a:gd name="T2" fmla="*/ 0 w 2"/>
                  <a:gd name="T3" fmla="*/ 10 h 10"/>
                  <a:gd name="T4" fmla="*/ 0 w 2"/>
                  <a:gd name="T5" fmla="*/ 3 h 10"/>
                  <a:gd name="T6" fmla="*/ 0 w 2"/>
                  <a:gd name="T7" fmla="*/ 3 h 10"/>
                  <a:gd name="T8" fmla="*/ 0 w 2"/>
                  <a:gd name="T9" fmla="*/ 0 h 10"/>
                  <a:gd name="T10" fmla="*/ 2 w 2"/>
                  <a:gd name="T11" fmla="*/ 0 h 10"/>
                  <a:gd name="T12" fmla="*/ 0 w 2"/>
                  <a:gd name="T13" fmla="*/ 10 h 10"/>
                  <a:gd name="T14" fmla="*/ 0 w 2"/>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0" y="10"/>
                    </a:moveTo>
                    <a:lnTo>
                      <a:pt x="0" y="10"/>
                    </a:lnTo>
                    <a:lnTo>
                      <a:pt x="0" y="3"/>
                    </a:lnTo>
                    <a:lnTo>
                      <a:pt x="0" y="0"/>
                    </a:lnTo>
                    <a:lnTo>
                      <a:pt x="2" y="0"/>
                    </a:lnTo>
                    <a:lnTo>
                      <a:pt x="0" y="10"/>
                    </a:lnTo>
                    <a:close/>
                  </a:path>
                </a:pathLst>
              </a:custGeom>
              <a:grpFill/>
              <a:ln w="9525">
                <a:noFill/>
                <a:round/>
                <a:headEnd/>
                <a:tailEnd/>
              </a:ln>
            </p:spPr>
            <p:txBody>
              <a:bodyPr/>
              <a:lstStyle/>
              <a:p>
                <a:pPr>
                  <a:defRPr/>
                </a:pPr>
                <a:endParaRPr lang="en-US" sz="1200" kern="0">
                  <a:solidFill>
                    <a:srgbClr val="0096D6"/>
                  </a:solidFill>
                </a:endParaRPr>
              </a:p>
            </p:txBody>
          </p:sp>
          <p:sp>
            <p:nvSpPr>
              <p:cNvPr id="3484" name="Freeform 55"/>
              <p:cNvSpPr>
                <a:spLocks/>
              </p:cNvSpPr>
              <p:nvPr/>
            </p:nvSpPr>
            <p:spPr bwMode="auto">
              <a:xfrm>
                <a:off x="1888" y="3403"/>
                <a:ext cx="2" cy="10"/>
              </a:xfrm>
              <a:custGeom>
                <a:avLst/>
                <a:gdLst>
                  <a:gd name="T0" fmla="*/ 0 w 2"/>
                  <a:gd name="T1" fmla="*/ 10 h 10"/>
                  <a:gd name="T2" fmla="*/ 0 w 2"/>
                  <a:gd name="T3" fmla="*/ 10 h 10"/>
                  <a:gd name="T4" fmla="*/ 0 w 2"/>
                  <a:gd name="T5" fmla="*/ 3 h 10"/>
                  <a:gd name="T6" fmla="*/ 0 w 2"/>
                  <a:gd name="T7" fmla="*/ 3 h 10"/>
                  <a:gd name="T8" fmla="*/ 0 w 2"/>
                  <a:gd name="T9" fmla="*/ 0 h 10"/>
                  <a:gd name="T10" fmla="*/ 2 w 2"/>
                  <a:gd name="T11" fmla="*/ 0 h 10"/>
                  <a:gd name="T12" fmla="*/ 0 w 2"/>
                  <a:gd name="T13" fmla="*/ 10 h 10"/>
                  <a:gd name="T14" fmla="*/ 0 w 2"/>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0" y="10"/>
                    </a:moveTo>
                    <a:lnTo>
                      <a:pt x="0" y="10"/>
                    </a:lnTo>
                    <a:lnTo>
                      <a:pt x="0" y="3"/>
                    </a:lnTo>
                    <a:lnTo>
                      <a:pt x="0" y="0"/>
                    </a:lnTo>
                    <a:lnTo>
                      <a:pt x="2" y="0"/>
                    </a:lnTo>
                    <a:lnTo>
                      <a:pt x="0" y="10"/>
                    </a:lnTo>
                  </a:path>
                </a:pathLst>
              </a:custGeom>
              <a:grpFill/>
              <a:ln w="9525">
                <a:noFill/>
                <a:round/>
                <a:headEnd/>
                <a:tailEnd/>
              </a:ln>
            </p:spPr>
            <p:txBody>
              <a:bodyPr/>
              <a:lstStyle/>
              <a:p>
                <a:pPr>
                  <a:defRPr/>
                </a:pPr>
                <a:endParaRPr lang="en-US" sz="1200" kern="0">
                  <a:solidFill>
                    <a:srgbClr val="0096D6"/>
                  </a:solidFill>
                </a:endParaRPr>
              </a:p>
            </p:txBody>
          </p:sp>
          <p:sp>
            <p:nvSpPr>
              <p:cNvPr id="3485" name="Freeform 56"/>
              <p:cNvSpPr>
                <a:spLocks/>
              </p:cNvSpPr>
              <p:nvPr/>
            </p:nvSpPr>
            <p:spPr bwMode="auto">
              <a:xfrm>
                <a:off x="1897" y="3401"/>
                <a:ext cx="5" cy="5"/>
              </a:xfrm>
              <a:custGeom>
                <a:avLst/>
                <a:gdLst>
                  <a:gd name="T0" fmla="*/ 3 w 5"/>
                  <a:gd name="T1" fmla="*/ 0 h 5"/>
                  <a:gd name="T2" fmla="*/ 5 w 5"/>
                  <a:gd name="T3" fmla="*/ 5 h 5"/>
                  <a:gd name="T4" fmla="*/ 3 w 5"/>
                  <a:gd name="T5" fmla="*/ 5 h 5"/>
                  <a:gd name="T6" fmla="*/ 3 w 5"/>
                  <a:gd name="T7" fmla="*/ 5 h 5"/>
                  <a:gd name="T8" fmla="*/ 0 w 5"/>
                  <a:gd name="T9" fmla="*/ 2 h 5"/>
                  <a:gd name="T10" fmla="*/ 0 w 5"/>
                  <a:gd name="T11" fmla="*/ 0 h 5"/>
                  <a:gd name="T12" fmla="*/ 3 w 5"/>
                  <a:gd name="T13" fmla="*/ 0 h 5"/>
                  <a:gd name="T14" fmla="*/ 3 w 5"/>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3" y="0"/>
                    </a:moveTo>
                    <a:lnTo>
                      <a:pt x="5" y="5"/>
                    </a:lnTo>
                    <a:lnTo>
                      <a:pt x="3" y="5"/>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486" name="Freeform 57"/>
              <p:cNvSpPr>
                <a:spLocks/>
              </p:cNvSpPr>
              <p:nvPr/>
            </p:nvSpPr>
            <p:spPr bwMode="auto">
              <a:xfrm>
                <a:off x="1897" y="3401"/>
                <a:ext cx="5" cy="5"/>
              </a:xfrm>
              <a:custGeom>
                <a:avLst/>
                <a:gdLst>
                  <a:gd name="T0" fmla="*/ 3 w 5"/>
                  <a:gd name="T1" fmla="*/ 0 h 5"/>
                  <a:gd name="T2" fmla="*/ 5 w 5"/>
                  <a:gd name="T3" fmla="*/ 5 h 5"/>
                  <a:gd name="T4" fmla="*/ 3 w 5"/>
                  <a:gd name="T5" fmla="*/ 5 h 5"/>
                  <a:gd name="T6" fmla="*/ 3 w 5"/>
                  <a:gd name="T7" fmla="*/ 5 h 5"/>
                  <a:gd name="T8" fmla="*/ 0 w 5"/>
                  <a:gd name="T9" fmla="*/ 2 h 5"/>
                  <a:gd name="T10" fmla="*/ 0 w 5"/>
                  <a:gd name="T11" fmla="*/ 0 h 5"/>
                  <a:gd name="T12" fmla="*/ 3 w 5"/>
                  <a:gd name="T13" fmla="*/ 0 h 5"/>
                  <a:gd name="T14" fmla="*/ 3 w 5"/>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3" y="0"/>
                    </a:moveTo>
                    <a:lnTo>
                      <a:pt x="5" y="5"/>
                    </a:lnTo>
                    <a:lnTo>
                      <a:pt x="3" y="5"/>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487" name="Freeform 58"/>
              <p:cNvSpPr>
                <a:spLocks/>
              </p:cNvSpPr>
              <p:nvPr/>
            </p:nvSpPr>
            <p:spPr bwMode="auto">
              <a:xfrm>
                <a:off x="1902" y="3396"/>
                <a:ext cx="3" cy="7"/>
              </a:xfrm>
              <a:custGeom>
                <a:avLst/>
                <a:gdLst>
                  <a:gd name="T0" fmla="*/ 3 w 3"/>
                  <a:gd name="T1" fmla="*/ 3 h 7"/>
                  <a:gd name="T2" fmla="*/ 3 w 3"/>
                  <a:gd name="T3" fmla="*/ 5 h 7"/>
                  <a:gd name="T4" fmla="*/ 3 w 3"/>
                  <a:gd name="T5" fmla="*/ 7 h 7"/>
                  <a:gd name="T6" fmla="*/ 0 w 3"/>
                  <a:gd name="T7" fmla="*/ 5 h 7"/>
                  <a:gd name="T8" fmla="*/ 0 w 3"/>
                  <a:gd name="T9" fmla="*/ 3 h 7"/>
                  <a:gd name="T10" fmla="*/ 0 w 3"/>
                  <a:gd name="T11" fmla="*/ 0 h 7"/>
                  <a:gd name="T12" fmla="*/ 0 w 3"/>
                  <a:gd name="T13" fmla="*/ 3 h 7"/>
                  <a:gd name="T14" fmla="*/ 3 w 3"/>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3" y="3"/>
                    </a:moveTo>
                    <a:lnTo>
                      <a:pt x="3" y="5"/>
                    </a:lnTo>
                    <a:lnTo>
                      <a:pt x="3" y="7"/>
                    </a:lnTo>
                    <a:lnTo>
                      <a:pt x="0" y="5"/>
                    </a:lnTo>
                    <a:lnTo>
                      <a:pt x="0" y="3"/>
                    </a:lnTo>
                    <a:lnTo>
                      <a:pt x="0" y="0"/>
                    </a:lnTo>
                    <a:lnTo>
                      <a:pt x="0" y="3"/>
                    </a:lnTo>
                    <a:lnTo>
                      <a:pt x="3" y="3"/>
                    </a:lnTo>
                    <a:close/>
                  </a:path>
                </a:pathLst>
              </a:custGeom>
              <a:grpFill/>
              <a:ln w="9525">
                <a:noFill/>
                <a:round/>
                <a:headEnd/>
                <a:tailEnd/>
              </a:ln>
            </p:spPr>
            <p:txBody>
              <a:bodyPr/>
              <a:lstStyle/>
              <a:p>
                <a:pPr>
                  <a:defRPr/>
                </a:pPr>
                <a:endParaRPr lang="en-US" sz="1200" kern="0">
                  <a:solidFill>
                    <a:srgbClr val="0096D6"/>
                  </a:solidFill>
                </a:endParaRPr>
              </a:p>
            </p:txBody>
          </p:sp>
          <p:sp>
            <p:nvSpPr>
              <p:cNvPr id="3488" name="Freeform 59"/>
              <p:cNvSpPr>
                <a:spLocks/>
              </p:cNvSpPr>
              <p:nvPr/>
            </p:nvSpPr>
            <p:spPr bwMode="auto">
              <a:xfrm>
                <a:off x="1902" y="3396"/>
                <a:ext cx="3" cy="7"/>
              </a:xfrm>
              <a:custGeom>
                <a:avLst/>
                <a:gdLst>
                  <a:gd name="T0" fmla="*/ 3 w 3"/>
                  <a:gd name="T1" fmla="*/ 3 h 7"/>
                  <a:gd name="T2" fmla="*/ 3 w 3"/>
                  <a:gd name="T3" fmla="*/ 5 h 7"/>
                  <a:gd name="T4" fmla="*/ 3 w 3"/>
                  <a:gd name="T5" fmla="*/ 7 h 7"/>
                  <a:gd name="T6" fmla="*/ 0 w 3"/>
                  <a:gd name="T7" fmla="*/ 5 h 7"/>
                  <a:gd name="T8" fmla="*/ 0 w 3"/>
                  <a:gd name="T9" fmla="*/ 3 h 7"/>
                  <a:gd name="T10" fmla="*/ 0 w 3"/>
                  <a:gd name="T11" fmla="*/ 0 h 7"/>
                  <a:gd name="T12" fmla="*/ 0 w 3"/>
                  <a:gd name="T13" fmla="*/ 3 h 7"/>
                  <a:gd name="T14" fmla="*/ 3 w 3"/>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3" y="3"/>
                    </a:moveTo>
                    <a:lnTo>
                      <a:pt x="3" y="5"/>
                    </a:lnTo>
                    <a:lnTo>
                      <a:pt x="3" y="7"/>
                    </a:lnTo>
                    <a:lnTo>
                      <a:pt x="0" y="5"/>
                    </a:lnTo>
                    <a:lnTo>
                      <a:pt x="0" y="3"/>
                    </a:lnTo>
                    <a:lnTo>
                      <a:pt x="0" y="0"/>
                    </a:lnTo>
                    <a:lnTo>
                      <a:pt x="0" y="3"/>
                    </a:lnTo>
                    <a:lnTo>
                      <a:pt x="3" y="3"/>
                    </a:lnTo>
                  </a:path>
                </a:pathLst>
              </a:custGeom>
              <a:grpFill/>
              <a:ln w="9525">
                <a:noFill/>
                <a:round/>
                <a:headEnd/>
                <a:tailEnd/>
              </a:ln>
            </p:spPr>
            <p:txBody>
              <a:bodyPr/>
              <a:lstStyle/>
              <a:p>
                <a:pPr>
                  <a:defRPr/>
                </a:pPr>
                <a:endParaRPr lang="en-US" sz="1200" kern="0">
                  <a:solidFill>
                    <a:srgbClr val="0096D6"/>
                  </a:solidFill>
                </a:endParaRPr>
              </a:p>
            </p:txBody>
          </p:sp>
          <p:sp>
            <p:nvSpPr>
              <p:cNvPr id="3489" name="Freeform 60"/>
              <p:cNvSpPr>
                <a:spLocks/>
              </p:cNvSpPr>
              <p:nvPr/>
            </p:nvSpPr>
            <p:spPr bwMode="auto">
              <a:xfrm>
                <a:off x="1905" y="3410"/>
                <a:ext cx="28" cy="31"/>
              </a:xfrm>
              <a:custGeom>
                <a:avLst/>
                <a:gdLst>
                  <a:gd name="T0" fmla="*/ 2 w 28"/>
                  <a:gd name="T1" fmla="*/ 3 h 31"/>
                  <a:gd name="T2" fmla="*/ 2 w 28"/>
                  <a:gd name="T3" fmla="*/ 3 h 31"/>
                  <a:gd name="T4" fmla="*/ 2 w 28"/>
                  <a:gd name="T5" fmla="*/ 3 h 31"/>
                  <a:gd name="T6" fmla="*/ 2 w 28"/>
                  <a:gd name="T7" fmla="*/ 3 h 31"/>
                  <a:gd name="T8" fmla="*/ 4 w 28"/>
                  <a:gd name="T9" fmla="*/ 3 h 31"/>
                  <a:gd name="T10" fmla="*/ 4 w 28"/>
                  <a:gd name="T11" fmla="*/ 3 h 31"/>
                  <a:gd name="T12" fmla="*/ 7 w 28"/>
                  <a:gd name="T13" fmla="*/ 3 h 31"/>
                  <a:gd name="T14" fmla="*/ 7 w 28"/>
                  <a:gd name="T15" fmla="*/ 3 h 31"/>
                  <a:gd name="T16" fmla="*/ 9 w 28"/>
                  <a:gd name="T17" fmla="*/ 3 h 31"/>
                  <a:gd name="T18" fmla="*/ 9 w 28"/>
                  <a:gd name="T19" fmla="*/ 5 h 31"/>
                  <a:gd name="T20" fmla="*/ 11 w 28"/>
                  <a:gd name="T21" fmla="*/ 5 h 31"/>
                  <a:gd name="T22" fmla="*/ 11 w 28"/>
                  <a:gd name="T23" fmla="*/ 3 h 31"/>
                  <a:gd name="T24" fmla="*/ 11 w 28"/>
                  <a:gd name="T25" fmla="*/ 0 h 31"/>
                  <a:gd name="T26" fmla="*/ 11 w 28"/>
                  <a:gd name="T27" fmla="*/ 0 h 31"/>
                  <a:gd name="T28" fmla="*/ 11 w 28"/>
                  <a:gd name="T29" fmla="*/ 0 h 31"/>
                  <a:gd name="T30" fmla="*/ 14 w 28"/>
                  <a:gd name="T31" fmla="*/ 0 h 31"/>
                  <a:gd name="T32" fmla="*/ 14 w 28"/>
                  <a:gd name="T33" fmla="*/ 5 h 31"/>
                  <a:gd name="T34" fmla="*/ 11 w 28"/>
                  <a:gd name="T35" fmla="*/ 10 h 31"/>
                  <a:gd name="T36" fmla="*/ 9 w 28"/>
                  <a:gd name="T37" fmla="*/ 12 h 31"/>
                  <a:gd name="T38" fmla="*/ 11 w 28"/>
                  <a:gd name="T39" fmla="*/ 14 h 31"/>
                  <a:gd name="T40" fmla="*/ 14 w 28"/>
                  <a:gd name="T41" fmla="*/ 14 h 31"/>
                  <a:gd name="T42" fmla="*/ 14 w 28"/>
                  <a:gd name="T43" fmla="*/ 17 h 31"/>
                  <a:gd name="T44" fmla="*/ 16 w 28"/>
                  <a:gd name="T45" fmla="*/ 19 h 31"/>
                  <a:gd name="T46" fmla="*/ 21 w 28"/>
                  <a:gd name="T47" fmla="*/ 14 h 31"/>
                  <a:gd name="T48" fmla="*/ 28 w 28"/>
                  <a:gd name="T49" fmla="*/ 14 h 31"/>
                  <a:gd name="T50" fmla="*/ 28 w 28"/>
                  <a:gd name="T51" fmla="*/ 17 h 31"/>
                  <a:gd name="T52" fmla="*/ 28 w 28"/>
                  <a:gd name="T53" fmla="*/ 19 h 31"/>
                  <a:gd name="T54" fmla="*/ 21 w 28"/>
                  <a:gd name="T55" fmla="*/ 24 h 31"/>
                  <a:gd name="T56" fmla="*/ 18 w 28"/>
                  <a:gd name="T57" fmla="*/ 24 h 31"/>
                  <a:gd name="T58" fmla="*/ 18 w 28"/>
                  <a:gd name="T59" fmla="*/ 24 h 31"/>
                  <a:gd name="T60" fmla="*/ 18 w 28"/>
                  <a:gd name="T61" fmla="*/ 26 h 31"/>
                  <a:gd name="T62" fmla="*/ 18 w 28"/>
                  <a:gd name="T63" fmla="*/ 26 h 31"/>
                  <a:gd name="T64" fmla="*/ 16 w 28"/>
                  <a:gd name="T65" fmla="*/ 26 h 31"/>
                  <a:gd name="T66" fmla="*/ 16 w 28"/>
                  <a:gd name="T67" fmla="*/ 26 h 31"/>
                  <a:gd name="T68" fmla="*/ 16 w 28"/>
                  <a:gd name="T69" fmla="*/ 29 h 31"/>
                  <a:gd name="T70" fmla="*/ 14 w 28"/>
                  <a:gd name="T71" fmla="*/ 29 h 31"/>
                  <a:gd name="T72" fmla="*/ 14 w 28"/>
                  <a:gd name="T73" fmla="*/ 31 h 31"/>
                  <a:gd name="T74" fmla="*/ 16 w 28"/>
                  <a:gd name="T75" fmla="*/ 31 h 31"/>
                  <a:gd name="T76" fmla="*/ 14 w 28"/>
                  <a:gd name="T77" fmla="*/ 31 h 31"/>
                  <a:gd name="T78" fmla="*/ 7 w 28"/>
                  <a:gd name="T79" fmla="*/ 26 h 31"/>
                  <a:gd name="T80" fmla="*/ 7 w 28"/>
                  <a:gd name="T81" fmla="*/ 24 h 31"/>
                  <a:gd name="T82" fmla="*/ 9 w 28"/>
                  <a:gd name="T83" fmla="*/ 24 h 31"/>
                  <a:gd name="T84" fmla="*/ 11 w 28"/>
                  <a:gd name="T85" fmla="*/ 26 h 31"/>
                  <a:gd name="T86" fmla="*/ 11 w 28"/>
                  <a:gd name="T87" fmla="*/ 24 h 31"/>
                  <a:gd name="T88" fmla="*/ 14 w 28"/>
                  <a:gd name="T89" fmla="*/ 24 h 31"/>
                  <a:gd name="T90" fmla="*/ 11 w 28"/>
                  <a:gd name="T91" fmla="*/ 22 h 31"/>
                  <a:gd name="T92" fmla="*/ 9 w 28"/>
                  <a:gd name="T93" fmla="*/ 19 h 31"/>
                  <a:gd name="T94" fmla="*/ 9 w 28"/>
                  <a:gd name="T95" fmla="*/ 22 h 31"/>
                  <a:gd name="T96" fmla="*/ 9 w 28"/>
                  <a:gd name="T97" fmla="*/ 22 h 31"/>
                  <a:gd name="T98" fmla="*/ 4 w 28"/>
                  <a:gd name="T99" fmla="*/ 22 h 31"/>
                  <a:gd name="T100" fmla="*/ 4 w 28"/>
                  <a:gd name="T101" fmla="*/ 19 h 31"/>
                  <a:gd name="T102" fmla="*/ 4 w 28"/>
                  <a:gd name="T103" fmla="*/ 19 h 31"/>
                  <a:gd name="T104" fmla="*/ 2 w 28"/>
                  <a:gd name="T105" fmla="*/ 19 h 31"/>
                  <a:gd name="T106" fmla="*/ 2 w 28"/>
                  <a:gd name="T107" fmla="*/ 17 h 31"/>
                  <a:gd name="T108" fmla="*/ 2 w 28"/>
                  <a:gd name="T109" fmla="*/ 14 h 31"/>
                  <a:gd name="T110" fmla="*/ 2 w 28"/>
                  <a:gd name="T111" fmla="*/ 14 h 31"/>
                  <a:gd name="T112" fmla="*/ 0 w 28"/>
                  <a:gd name="T113" fmla="*/ 14 h 31"/>
                  <a:gd name="T114" fmla="*/ 2 w 28"/>
                  <a:gd name="T115" fmla="*/ 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
                  <a:gd name="T175" fmla="*/ 0 h 31"/>
                  <a:gd name="T176" fmla="*/ 28 w 28"/>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 h="31">
                    <a:moveTo>
                      <a:pt x="2" y="3"/>
                    </a:moveTo>
                    <a:lnTo>
                      <a:pt x="2" y="3"/>
                    </a:lnTo>
                    <a:lnTo>
                      <a:pt x="4" y="3"/>
                    </a:lnTo>
                    <a:lnTo>
                      <a:pt x="7" y="3"/>
                    </a:lnTo>
                    <a:lnTo>
                      <a:pt x="9" y="3"/>
                    </a:lnTo>
                    <a:lnTo>
                      <a:pt x="9" y="5"/>
                    </a:lnTo>
                    <a:lnTo>
                      <a:pt x="11" y="5"/>
                    </a:lnTo>
                    <a:lnTo>
                      <a:pt x="11" y="3"/>
                    </a:lnTo>
                    <a:lnTo>
                      <a:pt x="11" y="0"/>
                    </a:lnTo>
                    <a:lnTo>
                      <a:pt x="14" y="0"/>
                    </a:lnTo>
                    <a:lnTo>
                      <a:pt x="14" y="5"/>
                    </a:lnTo>
                    <a:lnTo>
                      <a:pt x="11" y="10"/>
                    </a:lnTo>
                    <a:lnTo>
                      <a:pt x="9" y="12"/>
                    </a:lnTo>
                    <a:lnTo>
                      <a:pt x="11" y="14"/>
                    </a:lnTo>
                    <a:lnTo>
                      <a:pt x="14" y="14"/>
                    </a:lnTo>
                    <a:lnTo>
                      <a:pt x="14" y="17"/>
                    </a:lnTo>
                    <a:lnTo>
                      <a:pt x="16" y="19"/>
                    </a:lnTo>
                    <a:lnTo>
                      <a:pt x="21" y="14"/>
                    </a:lnTo>
                    <a:lnTo>
                      <a:pt x="28" y="14"/>
                    </a:lnTo>
                    <a:lnTo>
                      <a:pt x="28" y="17"/>
                    </a:lnTo>
                    <a:lnTo>
                      <a:pt x="28" y="19"/>
                    </a:lnTo>
                    <a:lnTo>
                      <a:pt x="21" y="24"/>
                    </a:lnTo>
                    <a:lnTo>
                      <a:pt x="18" y="24"/>
                    </a:lnTo>
                    <a:lnTo>
                      <a:pt x="18" y="26"/>
                    </a:lnTo>
                    <a:lnTo>
                      <a:pt x="16" y="26"/>
                    </a:lnTo>
                    <a:lnTo>
                      <a:pt x="16" y="29"/>
                    </a:lnTo>
                    <a:lnTo>
                      <a:pt x="14" y="29"/>
                    </a:lnTo>
                    <a:lnTo>
                      <a:pt x="14" y="31"/>
                    </a:lnTo>
                    <a:lnTo>
                      <a:pt x="16" y="31"/>
                    </a:lnTo>
                    <a:lnTo>
                      <a:pt x="14" y="31"/>
                    </a:lnTo>
                    <a:lnTo>
                      <a:pt x="7" y="26"/>
                    </a:lnTo>
                    <a:lnTo>
                      <a:pt x="7" y="24"/>
                    </a:lnTo>
                    <a:lnTo>
                      <a:pt x="9" y="24"/>
                    </a:lnTo>
                    <a:lnTo>
                      <a:pt x="11" y="26"/>
                    </a:lnTo>
                    <a:lnTo>
                      <a:pt x="11" y="24"/>
                    </a:lnTo>
                    <a:lnTo>
                      <a:pt x="14" y="24"/>
                    </a:lnTo>
                    <a:lnTo>
                      <a:pt x="11" y="22"/>
                    </a:lnTo>
                    <a:lnTo>
                      <a:pt x="9" y="19"/>
                    </a:lnTo>
                    <a:lnTo>
                      <a:pt x="9" y="22"/>
                    </a:lnTo>
                    <a:lnTo>
                      <a:pt x="4" y="22"/>
                    </a:lnTo>
                    <a:lnTo>
                      <a:pt x="4" y="19"/>
                    </a:lnTo>
                    <a:lnTo>
                      <a:pt x="2" y="19"/>
                    </a:lnTo>
                    <a:lnTo>
                      <a:pt x="2" y="17"/>
                    </a:lnTo>
                    <a:lnTo>
                      <a:pt x="2" y="14"/>
                    </a:lnTo>
                    <a:lnTo>
                      <a:pt x="0" y="14"/>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490" name="Freeform 61"/>
              <p:cNvSpPr>
                <a:spLocks/>
              </p:cNvSpPr>
              <p:nvPr/>
            </p:nvSpPr>
            <p:spPr bwMode="auto">
              <a:xfrm>
                <a:off x="1905" y="3410"/>
                <a:ext cx="28" cy="31"/>
              </a:xfrm>
              <a:custGeom>
                <a:avLst/>
                <a:gdLst>
                  <a:gd name="T0" fmla="*/ 2 w 28"/>
                  <a:gd name="T1" fmla="*/ 3 h 31"/>
                  <a:gd name="T2" fmla="*/ 2 w 28"/>
                  <a:gd name="T3" fmla="*/ 3 h 31"/>
                  <a:gd name="T4" fmla="*/ 2 w 28"/>
                  <a:gd name="T5" fmla="*/ 3 h 31"/>
                  <a:gd name="T6" fmla="*/ 2 w 28"/>
                  <a:gd name="T7" fmla="*/ 3 h 31"/>
                  <a:gd name="T8" fmla="*/ 4 w 28"/>
                  <a:gd name="T9" fmla="*/ 3 h 31"/>
                  <a:gd name="T10" fmla="*/ 4 w 28"/>
                  <a:gd name="T11" fmla="*/ 3 h 31"/>
                  <a:gd name="T12" fmla="*/ 7 w 28"/>
                  <a:gd name="T13" fmla="*/ 3 h 31"/>
                  <a:gd name="T14" fmla="*/ 7 w 28"/>
                  <a:gd name="T15" fmla="*/ 3 h 31"/>
                  <a:gd name="T16" fmla="*/ 9 w 28"/>
                  <a:gd name="T17" fmla="*/ 3 h 31"/>
                  <a:gd name="T18" fmla="*/ 9 w 28"/>
                  <a:gd name="T19" fmla="*/ 5 h 31"/>
                  <a:gd name="T20" fmla="*/ 11 w 28"/>
                  <a:gd name="T21" fmla="*/ 5 h 31"/>
                  <a:gd name="T22" fmla="*/ 11 w 28"/>
                  <a:gd name="T23" fmla="*/ 3 h 31"/>
                  <a:gd name="T24" fmla="*/ 11 w 28"/>
                  <a:gd name="T25" fmla="*/ 0 h 31"/>
                  <a:gd name="T26" fmla="*/ 11 w 28"/>
                  <a:gd name="T27" fmla="*/ 0 h 31"/>
                  <a:gd name="T28" fmla="*/ 11 w 28"/>
                  <a:gd name="T29" fmla="*/ 0 h 31"/>
                  <a:gd name="T30" fmla="*/ 14 w 28"/>
                  <a:gd name="T31" fmla="*/ 0 h 31"/>
                  <a:gd name="T32" fmla="*/ 14 w 28"/>
                  <a:gd name="T33" fmla="*/ 5 h 31"/>
                  <a:gd name="T34" fmla="*/ 11 w 28"/>
                  <a:gd name="T35" fmla="*/ 10 h 31"/>
                  <a:gd name="T36" fmla="*/ 9 w 28"/>
                  <a:gd name="T37" fmla="*/ 12 h 31"/>
                  <a:gd name="T38" fmla="*/ 11 w 28"/>
                  <a:gd name="T39" fmla="*/ 14 h 31"/>
                  <a:gd name="T40" fmla="*/ 14 w 28"/>
                  <a:gd name="T41" fmla="*/ 14 h 31"/>
                  <a:gd name="T42" fmla="*/ 14 w 28"/>
                  <a:gd name="T43" fmla="*/ 17 h 31"/>
                  <a:gd name="T44" fmla="*/ 16 w 28"/>
                  <a:gd name="T45" fmla="*/ 19 h 31"/>
                  <a:gd name="T46" fmla="*/ 21 w 28"/>
                  <a:gd name="T47" fmla="*/ 14 h 31"/>
                  <a:gd name="T48" fmla="*/ 28 w 28"/>
                  <a:gd name="T49" fmla="*/ 14 h 31"/>
                  <a:gd name="T50" fmla="*/ 28 w 28"/>
                  <a:gd name="T51" fmla="*/ 17 h 31"/>
                  <a:gd name="T52" fmla="*/ 28 w 28"/>
                  <a:gd name="T53" fmla="*/ 19 h 31"/>
                  <a:gd name="T54" fmla="*/ 21 w 28"/>
                  <a:gd name="T55" fmla="*/ 24 h 31"/>
                  <a:gd name="T56" fmla="*/ 18 w 28"/>
                  <a:gd name="T57" fmla="*/ 24 h 31"/>
                  <a:gd name="T58" fmla="*/ 18 w 28"/>
                  <a:gd name="T59" fmla="*/ 24 h 31"/>
                  <a:gd name="T60" fmla="*/ 18 w 28"/>
                  <a:gd name="T61" fmla="*/ 26 h 31"/>
                  <a:gd name="T62" fmla="*/ 18 w 28"/>
                  <a:gd name="T63" fmla="*/ 26 h 31"/>
                  <a:gd name="T64" fmla="*/ 16 w 28"/>
                  <a:gd name="T65" fmla="*/ 26 h 31"/>
                  <a:gd name="T66" fmla="*/ 16 w 28"/>
                  <a:gd name="T67" fmla="*/ 26 h 31"/>
                  <a:gd name="T68" fmla="*/ 16 w 28"/>
                  <a:gd name="T69" fmla="*/ 29 h 31"/>
                  <a:gd name="T70" fmla="*/ 14 w 28"/>
                  <a:gd name="T71" fmla="*/ 29 h 31"/>
                  <a:gd name="T72" fmla="*/ 14 w 28"/>
                  <a:gd name="T73" fmla="*/ 31 h 31"/>
                  <a:gd name="T74" fmla="*/ 16 w 28"/>
                  <a:gd name="T75" fmla="*/ 31 h 31"/>
                  <a:gd name="T76" fmla="*/ 14 w 28"/>
                  <a:gd name="T77" fmla="*/ 31 h 31"/>
                  <a:gd name="T78" fmla="*/ 7 w 28"/>
                  <a:gd name="T79" fmla="*/ 26 h 31"/>
                  <a:gd name="T80" fmla="*/ 7 w 28"/>
                  <a:gd name="T81" fmla="*/ 24 h 31"/>
                  <a:gd name="T82" fmla="*/ 9 w 28"/>
                  <a:gd name="T83" fmla="*/ 24 h 31"/>
                  <a:gd name="T84" fmla="*/ 11 w 28"/>
                  <a:gd name="T85" fmla="*/ 26 h 31"/>
                  <a:gd name="T86" fmla="*/ 11 w 28"/>
                  <a:gd name="T87" fmla="*/ 24 h 31"/>
                  <a:gd name="T88" fmla="*/ 14 w 28"/>
                  <a:gd name="T89" fmla="*/ 24 h 31"/>
                  <a:gd name="T90" fmla="*/ 11 w 28"/>
                  <a:gd name="T91" fmla="*/ 22 h 31"/>
                  <a:gd name="T92" fmla="*/ 9 w 28"/>
                  <a:gd name="T93" fmla="*/ 19 h 31"/>
                  <a:gd name="T94" fmla="*/ 9 w 28"/>
                  <a:gd name="T95" fmla="*/ 22 h 31"/>
                  <a:gd name="T96" fmla="*/ 9 w 28"/>
                  <a:gd name="T97" fmla="*/ 22 h 31"/>
                  <a:gd name="T98" fmla="*/ 4 w 28"/>
                  <a:gd name="T99" fmla="*/ 22 h 31"/>
                  <a:gd name="T100" fmla="*/ 4 w 28"/>
                  <a:gd name="T101" fmla="*/ 19 h 31"/>
                  <a:gd name="T102" fmla="*/ 4 w 28"/>
                  <a:gd name="T103" fmla="*/ 19 h 31"/>
                  <a:gd name="T104" fmla="*/ 2 w 28"/>
                  <a:gd name="T105" fmla="*/ 19 h 31"/>
                  <a:gd name="T106" fmla="*/ 2 w 28"/>
                  <a:gd name="T107" fmla="*/ 17 h 31"/>
                  <a:gd name="T108" fmla="*/ 2 w 28"/>
                  <a:gd name="T109" fmla="*/ 14 h 31"/>
                  <a:gd name="T110" fmla="*/ 2 w 28"/>
                  <a:gd name="T111" fmla="*/ 14 h 31"/>
                  <a:gd name="T112" fmla="*/ 0 w 28"/>
                  <a:gd name="T113" fmla="*/ 14 h 31"/>
                  <a:gd name="T114" fmla="*/ 2 w 28"/>
                  <a:gd name="T115" fmla="*/ 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
                  <a:gd name="T175" fmla="*/ 0 h 31"/>
                  <a:gd name="T176" fmla="*/ 28 w 28"/>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 h="31">
                    <a:moveTo>
                      <a:pt x="2" y="3"/>
                    </a:moveTo>
                    <a:lnTo>
                      <a:pt x="2" y="3"/>
                    </a:lnTo>
                    <a:lnTo>
                      <a:pt x="4" y="3"/>
                    </a:lnTo>
                    <a:lnTo>
                      <a:pt x="7" y="3"/>
                    </a:lnTo>
                    <a:lnTo>
                      <a:pt x="9" y="3"/>
                    </a:lnTo>
                    <a:lnTo>
                      <a:pt x="9" y="5"/>
                    </a:lnTo>
                    <a:lnTo>
                      <a:pt x="11" y="5"/>
                    </a:lnTo>
                    <a:lnTo>
                      <a:pt x="11" y="3"/>
                    </a:lnTo>
                    <a:lnTo>
                      <a:pt x="11" y="0"/>
                    </a:lnTo>
                    <a:lnTo>
                      <a:pt x="14" y="0"/>
                    </a:lnTo>
                    <a:lnTo>
                      <a:pt x="14" y="5"/>
                    </a:lnTo>
                    <a:lnTo>
                      <a:pt x="11" y="10"/>
                    </a:lnTo>
                    <a:lnTo>
                      <a:pt x="9" y="12"/>
                    </a:lnTo>
                    <a:lnTo>
                      <a:pt x="11" y="14"/>
                    </a:lnTo>
                    <a:lnTo>
                      <a:pt x="14" y="14"/>
                    </a:lnTo>
                    <a:lnTo>
                      <a:pt x="14" y="17"/>
                    </a:lnTo>
                    <a:lnTo>
                      <a:pt x="16" y="19"/>
                    </a:lnTo>
                    <a:lnTo>
                      <a:pt x="21" y="14"/>
                    </a:lnTo>
                    <a:lnTo>
                      <a:pt x="28" y="14"/>
                    </a:lnTo>
                    <a:lnTo>
                      <a:pt x="28" y="17"/>
                    </a:lnTo>
                    <a:lnTo>
                      <a:pt x="28" y="19"/>
                    </a:lnTo>
                    <a:lnTo>
                      <a:pt x="21" y="24"/>
                    </a:lnTo>
                    <a:lnTo>
                      <a:pt x="18" y="24"/>
                    </a:lnTo>
                    <a:lnTo>
                      <a:pt x="18" y="26"/>
                    </a:lnTo>
                    <a:lnTo>
                      <a:pt x="16" y="26"/>
                    </a:lnTo>
                    <a:lnTo>
                      <a:pt x="16" y="29"/>
                    </a:lnTo>
                    <a:lnTo>
                      <a:pt x="14" y="29"/>
                    </a:lnTo>
                    <a:lnTo>
                      <a:pt x="14" y="31"/>
                    </a:lnTo>
                    <a:lnTo>
                      <a:pt x="16" y="31"/>
                    </a:lnTo>
                    <a:lnTo>
                      <a:pt x="14" y="31"/>
                    </a:lnTo>
                    <a:lnTo>
                      <a:pt x="7" y="26"/>
                    </a:lnTo>
                    <a:lnTo>
                      <a:pt x="7" y="24"/>
                    </a:lnTo>
                    <a:lnTo>
                      <a:pt x="9" y="24"/>
                    </a:lnTo>
                    <a:lnTo>
                      <a:pt x="11" y="26"/>
                    </a:lnTo>
                    <a:lnTo>
                      <a:pt x="11" y="24"/>
                    </a:lnTo>
                    <a:lnTo>
                      <a:pt x="14" y="24"/>
                    </a:lnTo>
                    <a:lnTo>
                      <a:pt x="11" y="22"/>
                    </a:lnTo>
                    <a:lnTo>
                      <a:pt x="9" y="19"/>
                    </a:lnTo>
                    <a:lnTo>
                      <a:pt x="9" y="22"/>
                    </a:lnTo>
                    <a:lnTo>
                      <a:pt x="4" y="22"/>
                    </a:lnTo>
                    <a:lnTo>
                      <a:pt x="4" y="19"/>
                    </a:lnTo>
                    <a:lnTo>
                      <a:pt x="2" y="19"/>
                    </a:lnTo>
                    <a:lnTo>
                      <a:pt x="2" y="17"/>
                    </a:lnTo>
                    <a:lnTo>
                      <a:pt x="2" y="14"/>
                    </a:lnTo>
                    <a:lnTo>
                      <a:pt x="0" y="14"/>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491" name="Freeform 62"/>
              <p:cNvSpPr>
                <a:spLocks/>
              </p:cNvSpPr>
              <p:nvPr/>
            </p:nvSpPr>
            <p:spPr bwMode="auto">
              <a:xfrm>
                <a:off x="1900" y="3420"/>
                <a:ext cx="5" cy="4"/>
              </a:xfrm>
              <a:custGeom>
                <a:avLst/>
                <a:gdLst>
                  <a:gd name="T0" fmla="*/ 5 w 5"/>
                  <a:gd name="T1" fmla="*/ 0 h 4"/>
                  <a:gd name="T2" fmla="*/ 5 w 5"/>
                  <a:gd name="T3" fmla="*/ 0 h 4"/>
                  <a:gd name="T4" fmla="*/ 5 w 5"/>
                  <a:gd name="T5" fmla="*/ 2 h 4"/>
                  <a:gd name="T6" fmla="*/ 2 w 5"/>
                  <a:gd name="T7" fmla="*/ 4 h 4"/>
                  <a:gd name="T8" fmla="*/ 2 w 5"/>
                  <a:gd name="T9" fmla="*/ 4 h 4"/>
                  <a:gd name="T10" fmla="*/ 2 w 5"/>
                  <a:gd name="T11" fmla="*/ 4 h 4"/>
                  <a:gd name="T12" fmla="*/ 2 w 5"/>
                  <a:gd name="T13" fmla="*/ 2 h 4"/>
                  <a:gd name="T14" fmla="*/ 2 w 5"/>
                  <a:gd name="T15" fmla="*/ 2 h 4"/>
                  <a:gd name="T16" fmla="*/ 2 w 5"/>
                  <a:gd name="T17" fmla="*/ 2 h 4"/>
                  <a:gd name="T18" fmla="*/ 2 w 5"/>
                  <a:gd name="T19" fmla="*/ 2 h 4"/>
                  <a:gd name="T20" fmla="*/ 0 w 5"/>
                  <a:gd name="T21" fmla="*/ 0 h 4"/>
                  <a:gd name="T22" fmla="*/ 0 w 5"/>
                  <a:gd name="T23" fmla="*/ 0 h 4"/>
                  <a:gd name="T24" fmla="*/ 5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5" y="0"/>
                    </a:moveTo>
                    <a:lnTo>
                      <a:pt x="5" y="0"/>
                    </a:lnTo>
                    <a:lnTo>
                      <a:pt x="5" y="2"/>
                    </a:lnTo>
                    <a:lnTo>
                      <a:pt x="2" y="4"/>
                    </a:lnTo>
                    <a:lnTo>
                      <a:pt x="2" y="2"/>
                    </a:lnTo>
                    <a:lnTo>
                      <a:pt x="0"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492" name="Freeform 63"/>
              <p:cNvSpPr>
                <a:spLocks/>
              </p:cNvSpPr>
              <p:nvPr/>
            </p:nvSpPr>
            <p:spPr bwMode="auto">
              <a:xfrm>
                <a:off x="1900" y="3420"/>
                <a:ext cx="5" cy="4"/>
              </a:xfrm>
              <a:custGeom>
                <a:avLst/>
                <a:gdLst>
                  <a:gd name="T0" fmla="*/ 5 w 5"/>
                  <a:gd name="T1" fmla="*/ 0 h 4"/>
                  <a:gd name="T2" fmla="*/ 5 w 5"/>
                  <a:gd name="T3" fmla="*/ 0 h 4"/>
                  <a:gd name="T4" fmla="*/ 5 w 5"/>
                  <a:gd name="T5" fmla="*/ 2 h 4"/>
                  <a:gd name="T6" fmla="*/ 2 w 5"/>
                  <a:gd name="T7" fmla="*/ 4 h 4"/>
                  <a:gd name="T8" fmla="*/ 2 w 5"/>
                  <a:gd name="T9" fmla="*/ 4 h 4"/>
                  <a:gd name="T10" fmla="*/ 2 w 5"/>
                  <a:gd name="T11" fmla="*/ 4 h 4"/>
                  <a:gd name="T12" fmla="*/ 2 w 5"/>
                  <a:gd name="T13" fmla="*/ 2 h 4"/>
                  <a:gd name="T14" fmla="*/ 2 w 5"/>
                  <a:gd name="T15" fmla="*/ 2 h 4"/>
                  <a:gd name="T16" fmla="*/ 2 w 5"/>
                  <a:gd name="T17" fmla="*/ 2 h 4"/>
                  <a:gd name="T18" fmla="*/ 2 w 5"/>
                  <a:gd name="T19" fmla="*/ 2 h 4"/>
                  <a:gd name="T20" fmla="*/ 0 w 5"/>
                  <a:gd name="T21" fmla="*/ 0 h 4"/>
                  <a:gd name="T22" fmla="*/ 0 w 5"/>
                  <a:gd name="T23" fmla="*/ 0 h 4"/>
                  <a:gd name="T24" fmla="*/ 5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5" y="0"/>
                    </a:moveTo>
                    <a:lnTo>
                      <a:pt x="5" y="0"/>
                    </a:lnTo>
                    <a:lnTo>
                      <a:pt x="5" y="2"/>
                    </a:lnTo>
                    <a:lnTo>
                      <a:pt x="2" y="4"/>
                    </a:lnTo>
                    <a:lnTo>
                      <a:pt x="2" y="2"/>
                    </a:lnTo>
                    <a:lnTo>
                      <a:pt x="0"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493" name="Freeform 64"/>
              <p:cNvSpPr>
                <a:spLocks/>
              </p:cNvSpPr>
              <p:nvPr/>
            </p:nvSpPr>
            <p:spPr bwMode="auto">
              <a:xfrm>
                <a:off x="1890" y="3424"/>
                <a:ext cx="22" cy="15"/>
              </a:xfrm>
              <a:custGeom>
                <a:avLst/>
                <a:gdLst>
                  <a:gd name="T0" fmla="*/ 0 w 22"/>
                  <a:gd name="T1" fmla="*/ 0 h 15"/>
                  <a:gd name="T2" fmla="*/ 3 w 22"/>
                  <a:gd name="T3" fmla="*/ 3 h 15"/>
                  <a:gd name="T4" fmla="*/ 5 w 22"/>
                  <a:gd name="T5" fmla="*/ 5 h 15"/>
                  <a:gd name="T6" fmla="*/ 17 w 22"/>
                  <a:gd name="T7" fmla="*/ 10 h 15"/>
                  <a:gd name="T8" fmla="*/ 17 w 22"/>
                  <a:gd name="T9" fmla="*/ 12 h 15"/>
                  <a:gd name="T10" fmla="*/ 17 w 22"/>
                  <a:gd name="T11" fmla="*/ 12 h 15"/>
                  <a:gd name="T12" fmla="*/ 17 w 22"/>
                  <a:gd name="T13" fmla="*/ 12 h 15"/>
                  <a:gd name="T14" fmla="*/ 19 w 22"/>
                  <a:gd name="T15" fmla="*/ 12 h 15"/>
                  <a:gd name="T16" fmla="*/ 19 w 22"/>
                  <a:gd name="T17" fmla="*/ 12 h 15"/>
                  <a:gd name="T18" fmla="*/ 22 w 22"/>
                  <a:gd name="T19" fmla="*/ 15 h 15"/>
                  <a:gd name="T20" fmla="*/ 22 w 22"/>
                  <a:gd name="T21" fmla="*/ 15 h 15"/>
                  <a:gd name="T22" fmla="*/ 19 w 22"/>
                  <a:gd name="T23" fmla="*/ 15 h 15"/>
                  <a:gd name="T24" fmla="*/ 17 w 22"/>
                  <a:gd name="T25" fmla="*/ 15 h 15"/>
                  <a:gd name="T26" fmla="*/ 17 w 22"/>
                  <a:gd name="T27" fmla="*/ 12 h 15"/>
                  <a:gd name="T28" fmla="*/ 12 w 22"/>
                  <a:gd name="T29" fmla="*/ 10 h 15"/>
                  <a:gd name="T30" fmla="*/ 12 w 22"/>
                  <a:gd name="T31" fmla="*/ 10 h 15"/>
                  <a:gd name="T32" fmla="*/ 12 w 22"/>
                  <a:gd name="T33" fmla="*/ 12 h 15"/>
                  <a:gd name="T34" fmla="*/ 12 w 22"/>
                  <a:gd name="T35" fmla="*/ 12 h 15"/>
                  <a:gd name="T36" fmla="*/ 5 w 22"/>
                  <a:gd name="T37" fmla="*/ 8 h 15"/>
                  <a:gd name="T38" fmla="*/ 0 w 22"/>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5"/>
                  <a:gd name="T62" fmla="*/ 22 w 22"/>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5">
                    <a:moveTo>
                      <a:pt x="0" y="0"/>
                    </a:moveTo>
                    <a:lnTo>
                      <a:pt x="3" y="3"/>
                    </a:lnTo>
                    <a:lnTo>
                      <a:pt x="5" y="5"/>
                    </a:lnTo>
                    <a:lnTo>
                      <a:pt x="17" y="10"/>
                    </a:lnTo>
                    <a:lnTo>
                      <a:pt x="17" y="12"/>
                    </a:lnTo>
                    <a:lnTo>
                      <a:pt x="19" y="12"/>
                    </a:lnTo>
                    <a:lnTo>
                      <a:pt x="22" y="15"/>
                    </a:lnTo>
                    <a:lnTo>
                      <a:pt x="19" y="15"/>
                    </a:lnTo>
                    <a:lnTo>
                      <a:pt x="17" y="15"/>
                    </a:lnTo>
                    <a:lnTo>
                      <a:pt x="17" y="12"/>
                    </a:lnTo>
                    <a:lnTo>
                      <a:pt x="12" y="10"/>
                    </a:lnTo>
                    <a:lnTo>
                      <a:pt x="12" y="12"/>
                    </a:lnTo>
                    <a:lnTo>
                      <a:pt x="5" y="8"/>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94" name="Freeform 65"/>
              <p:cNvSpPr>
                <a:spLocks/>
              </p:cNvSpPr>
              <p:nvPr/>
            </p:nvSpPr>
            <p:spPr bwMode="auto">
              <a:xfrm>
                <a:off x="1890" y="3424"/>
                <a:ext cx="22" cy="15"/>
              </a:xfrm>
              <a:custGeom>
                <a:avLst/>
                <a:gdLst>
                  <a:gd name="T0" fmla="*/ 0 w 22"/>
                  <a:gd name="T1" fmla="*/ 0 h 15"/>
                  <a:gd name="T2" fmla="*/ 3 w 22"/>
                  <a:gd name="T3" fmla="*/ 3 h 15"/>
                  <a:gd name="T4" fmla="*/ 5 w 22"/>
                  <a:gd name="T5" fmla="*/ 5 h 15"/>
                  <a:gd name="T6" fmla="*/ 17 w 22"/>
                  <a:gd name="T7" fmla="*/ 10 h 15"/>
                  <a:gd name="T8" fmla="*/ 17 w 22"/>
                  <a:gd name="T9" fmla="*/ 12 h 15"/>
                  <a:gd name="T10" fmla="*/ 17 w 22"/>
                  <a:gd name="T11" fmla="*/ 12 h 15"/>
                  <a:gd name="T12" fmla="*/ 17 w 22"/>
                  <a:gd name="T13" fmla="*/ 12 h 15"/>
                  <a:gd name="T14" fmla="*/ 19 w 22"/>
                  <a:gd name="T15" fmla="*/ 12 h 15"/>
                  <a:gd name="T16" fmla="*/ 19 w 22"/>
                  <a:gd name="T17" fmla="*/ 12 h 15"/>
                  <a:gd name="T18" fmla="*/ 22 w 22"/>
                  <a:gd name="T19" fmla="*/ 15 h 15"/>
                  <a:gd name="T20" fmla="*/ 22 w 22"/>
                  <a:gd name="T21" fmla="*/ 15 h 15"/>
                  <a:gd name="T22" fmla="*/ 19 w 22"/>
                  <a:gd name="T23" fmla="*/ 15 h 15"/>
                  <a:gd name="T24" fmla="*/ 17 w 22"/>
                  <a:gd name="T25" fmla="*/ 15 h 15"/>
                  <a:gd name="T26" fmla="*/ 17 w 22"/>
                  <a:gd name="T27" fmla="*/ 12 h 15"/>
                  <a:gd name="T28" fmla="*/ 12 w 22"/>
                  <a:gd name="T29" fmla="*/ 10 h 15"/>
                  <a:gd name="T30" fmla="*/ 12 w 22"/>
                  <a:gd name="T31" fmla="*/ 10 h 15"/>
                  <a:gd name="T32" fmla="*/ 12 w 22"/>
                  <a:gd name="T33" fmla="*/ 12 h 15"/>
                  <a:gd name="T34" fmla="*/ 12 w 22"/>
                  <a:gd name="T35" fmla="*/ 12 h 15"/>
                  <a:gd name="T36" fmla="*/ 5 w 22"/>
                  <a:gd name="T37" fmla="*/ 8 h 15"/>
                  <a:gd name="T38" fmla="*/ 0 w 22"/>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5"/>
                  <a:gd name="T62" fmla="*/ 22 w 22"/>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5">
                    <a:moveTo>
                      <a:pt x="0" y="0"/>
                    </a:moveTo>
                    <a:lnTo>
                      <a:pt x="3" y="3"/>
                    </a:lnTo>
                    <a:lnTo>
                      <a:pt x="5" y="5"/>
                    </a:lnTo>
                    <a:lnTo>
                      <a:pt x="17" y="10"/>
                    </a:lnTo>
                    <a:lnTo>
                      <a:pt x="17" y="12"/>
                    </a:lnTo>
                    <a:lnTo>
                      <a:pt x="19" y="12"/>
                    </a:lnTo>
                    <a:lnTo>
                      <a:pt x="22" y="15"/>
                    </a:lnTo>
                    <a:lnTo>
                      <a:pt x="19" y="15"/>
                    </a:lnTo>
                    <a:lnTo>
                      <a:pt x="17" y="15"/>
                    </a:lnTo>
                    <a:lnTo>
                      <a:pt x="17" y="12"/>
                    </a:lnTo>
                    <a:lnTo>
                      <a:pt x="12" y="10"/>
                    </a:lnTo>
                    <a:lnTo>
                      <a:pt x="12" y="12"/>
                    </a:lnTo>
                    <a:lnTo>
                      <a:pt x="5" y="8"/>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95" name="Freeform 66"/>
              <p:cNvSpPr>
                <a:spLocks/>
              </p:cNvSpPr>
              <p:nvPr/>
            </p:nvSpPr>
            <p:spPr bwMode="auto">
              <a:xfrm>
                <a:off x="1890" y="3403"/>
                <a:ext cx="3" cy="10"/>
              </a:xfrm>
              <a:custGeom>
                <a:avLst/>
                <a:gdLst>
                  <a:gd name="T0" fmla="*/ 3 w 3"/>
                  <a:gd name="T1" fmla="*/ 0 h 10"/>
                  <a:gd name="T2" fmla="*/ 3 w 3"/>
                  <a:gd name="T3" fmla="*/ 3 h 10"/>
                  <a:gd name="T4" fmla="*/ 3 w 3"/>
                  <a:gd name="T5" fmla="*/ 7 h 10"/>
                  <a:gd name="T6" fmla="*/ 3 w 3"/>
                  <a:gd name="T7" fmla="*/ 7 h 10"/>
                  <a:gd name="T8" fmla="*/ 0 w 3"/>
                  <a:gd name="T9" fmla="*/ 10 h 10"/>
                  <a:gd name="T10" fmla="*/ 0 w 3"/>
                  <a:gd name="T11" fmla="*/ 7 h 10"/>
                  <a:gd name="T12" fmla="*/ 0 w 3"/>
                  <a:gd name="T13" fmla="*/ 5 h 10"/>
                  <a:gd name="T14" fmla="*/ 0 w 3"/>
                  <a:gd name="T15" fmla="*/ 3 h 10"/>
                  <a:gd name="T16" fmla="*/ 0 w 3"/>
                  <a:gd name="T17" fmla="*/ 0 h 10"/>
                  <a:gd name="T18" fmla="*/ 0 w 3"/>
                  <a:gd name="T19" fmla="*/ 0 h 10"/>
                  <a:gd name="T20" fmla="*/ 3 w 3"/>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0"/>
                  <a:gd name="T35" fmla="*/ 3 w 3"/>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0">
                    <a:moveTo>
                      <a:pt x="3" y="0"/>
                    </a:moveTo>
                    <a:lnTo>
                      <a:pt x="3" y="3"/>
                    </a:lnTo>
                    <a:lnTo>
                      <a:pt x="3" y="7"/>
                    </a:lnTo>
                    <a:lnTo>
                      <a:pt x="0" y="10"/>
                    </a:lnTo>
                    <a:lnTo>
                      <a:pt x="0" y="7"/>
                    </a:lnTo>
                    <a:lnTo>
                      <a:pt x="0" y="5"/>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496" name="Freeform 67"/>
              <p:cNvSpPr>
                <a:spLocks/>
              </p:cNvSpPr>
              <p:nvPr/>
            </p:nvSpPr>
            <p:spPr bwMode="auto">
              <a:xfrm>
                <a:off x="1890" y="3403"/>
                <a:ext cx="3" cy="10"/>
              </a:xfrm>
              <a:custGeom>
                <a:avLst/>
                <a:gdLst>
                  <a:gd name="T0" fmla="*/ 3 w 3"/>
                  <a:gd name="T1" fmla="*/ 0 h 10"/>
                  <a:gd name="T2" fmla="*/ 3 w 3"/>
                  <a:gd name="T3" fmla="*/ 3 h 10"/>
                  <a:gd name="T4" fmla="*/ 3 w 3"/>
                  <a:gd name="T5" fmla="*/ 7 h 10"/>
                  <a:gd name="T6" fmla="*/ 3 w 3"/>
                  <a:gd name="T7" fmla="*/ 7 h 10"/>
                  <a:gd name="T8" fmla="*/ 0 w 3"/>
                  <a:gd name="T9" fmla="*/ 10 h 10"/>
                  <a:gd name="T10" fmla="*/ 0 w 3"/>
                  <a:gd name="T11" fmla="*/ 7 h 10"/>
                  <a:gd name="T12" fmla="*/ 0 w 3"/>
                  <a:gd name="T13" fmla="*/ 5 h 10"/>
                  <a:gd name="T14" fmla="*/ 0 w 3"/>
                  <a:gd name="T15" fmla="*/ 3 h 10"/>
                  <a:gd name="T16" fmla="*/ 0 w 3"/>
                  <a:gd name="T17" fmla="*/ 0 h 10"/>
                  <a:gd name="T18" fmla="*/ 0 w 3"/>
                  <a:gd name="T19" fmla="*/ 0 h 10"/>
                  <a:gd name="T20" fmla="*/ 3 w 3"/>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0"/>
                  <a:gd name="T35" fmla="*/ 3 w 3"/>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0">
                    <a:moveTo>
                      <a:pt x="3" y="0"/>
                    </a:moveTo>
                    <a:lnTo>
                      <a:pt x="3" y="3"/>
                    </a:lnTo>
                    <a:lnTo>
                      <a:pt x="3" y="7"/>
                    </a:lnTo>
                    <a:lnTo>
                      <a:pt x="0" y="10"/>
                    </a:lnTo>
                    <a:lnTo>
                      <a:pt x="0" y="7"/>
                    </a:lnTo>
                    <a:lnTo>
                      <a:pt x="0" y="5"/>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497" name="Freeform 68"/>
              <p:cNvSpPr>
                <a:spLocks/>
              </p:cNvSpPr>
              <p:nvPr/>
            </p:nvSpPr>
            <p:spPr bwMode="auto">
              <a:xfrm>
                <a:off x="1905" y="3439"/>
                <a:ext cx="18" cy="16"/>
              </a:xfrm>
              <a:custGeom>
                <a:avLst/>
                <a:gdLst>
                  <a:gd name="T0" fmla="*/ 0 w 18"/>
                  <a:gd name="T1" fmla="*/ 0 h 16"/>
                  <a:gd name="T2" fmla="*/ 2 w 18"/>
                  <a:gd name="T3" fmla="*/ 0 h 16"/>
                  <a:gd name="T4" fmla="*/ 2 w 18"/>
                  <a:gd name="T5" fmla="*/ 0 h 16"/>
                  <a:gd name="T6" fmla="*/ 2 w 18"/>
                  <a:gd name="T7" fmla="*/ 2 h 16"/>
                  <a:gd name="T8" fmla="*/ 4 w 18"/>
                  <a:gd name="T9" fmla="*/ 2 h 16"/>
                  <a:gd name="T10" fmla="*/ 7 w 18"/>
                  <a:gd name="T11" fmla="*/ 2 h 16"/>
                  <a:gd name="T12" fmla="*/ 7 w 18"/>
                  <a:gd name="T13" fmla="*/ 4 h 16"/>
                  <a:gd name="T14" fmla="*/ 7 w 18"/>
                  <a:gd name="T15" fmla="*/ 2 h 16"/>
                  <a:gd name="T16" fmla="*/ 9 w 18"/>
                  <a:gd name="T17" fmla="*/ 2 h 16"/>
                  <a:gd name="T18" fmla="*/ 9 w 18"/>
                  <a:gd name="T19" fmla="*/ 2 h 16"/>
                  <a:gd name="T20" fmla="*/ 11 w 18"/>
                  <a:gd name="T21" fmla="*/ 4 h 16"/>
                  <a:gd name="T22" fmla="*/ 11 w 18"/>
                  <a:gd name="T23" fmla="*/ 2 h 16"/>
                  <a:gd name="T24" fmla="*/ 14 w 18"/>
                  <a:gd name="T25" fmla="*/ 7 h 16"/>
                  <a:gd name="T26" fmla="*/ 14 w 18"/>
                  <a:gd name="T27" fmla="*/ 4 h 16"/>
                  <a:gd name="T28" fmla="*/ 16 w 18"/>
                  <a:gd name="T29" fmla="*/ 4 h 16"/>
                  <a:gd name="T30" fmla="*/ 16 w 18"/>
                  <a:gd name="T31" fmla="*/ 7 h 16"/>
                  <a:gd name="T32" fmla="*/ 16 w 18"/>
                  <a:gd name="T33" fmla="*/ 7 h 16"/>
                  <a:gd name="T34" fmla="*/ 18 w 18"/>
                  <a:gd name="T35" fmla="*/ 9 h 16"/>
                  <a:gd name="T36" fmla="*/ 18 w 18"/>
                  <a:gd name="T37" fmla="*/ 9 h 16"/>
                  <a:gd name="T38" fmla="*/ 18 w 18"/>
                  <a:gd name="T39" fmla="*/ 11 h 16"/>
                  <a:gd name="T40" fmla="*/ 16 w 18"/>
                  <a:gd name="T41" fmla="*/ 11 h 16"/>
                  <a:gd name="T42" fmla="*/ 16 w 18"/>
                  <a:gd name="T43" fmla="*/ 14 h 16"/>
                  <a:gd name="T44" fmla="*/ 16 w 18"/>
                  <a:gd name="T45" fmla="*/ 16 h 16"/>
                  <a:gd name="T46" fmla="*/ 14 w 18"/>
                  <a:gd name="T47" fmla="*/ 16 h 16"/>
                  <a:gd name="T48" fmla="*/ 14 w 18"/>
                  <a:gd name="T49" fmla="*/ 14 h 16"/>
                  <a:gd name="T50" fmla="*/ 14 w 18"/>
                  <a:gd name="T51" fmla="*/ 16 h 16"/>
                  <a:gd name="T52" fmla="*/ 14 w 18"/>
                  <a:gd name="T53" fmla="*/ 16 h 16"/>
                  <a:gd name="T54" fmla="*/ 14 w 18"/>
                  <a:gd name="T55" fmla="*/ 16 h 16"/>
                  <a:gd name="T56" fmla="*/ 11 w 18"/>
                  <a:gd name="T57" fmla="*/ 16 h 16"/>
                  <a:gd name="T58" fmla="*/ 9 w 18"/>
                  <a:gd name="T59" fmla="*/ 16 h 16"/>
                  <a:gd name="T60" fmla="*/ 9 w 18"/>
                  <a:gd name="T61" fmla="*/ 16 h 16"/>
                  <a:gd name="T62" fmla="*/ 11 w 18"/>
                  <a:gd name="T63" fmla="*/ 16 h 16"/>
                  <a:gd name="T64" fmla="*/ 4 w 18"/>
                  <a:gd name="T65" fmla="*/ 14 h 16"/>
                  <a:gd name="T66" fmla="*/ 4 w 18"/>
                  <a:gd name="T67" fmla="*/ 14 h 16"/>
                  <a:gd name="T68" fmla="*/ 4 w 18"/>
                  <a:gd name="T69" fmla="*/ 9 h 16"/>
                  <a:gd name="T70" fmla="*/ 2 w 18"/>
                  <a:gd name="T71" fmla="*/ 9 h 16"/>
                  <a:gd name="T72" fmla="*/ 2 w 18"/>
                  <a:gd name="T73" fmla="*/ 4 h 16"/>
                  <a:gd name="T74" fmla="*/ 0 w 18"/>
                  <a:gd name="T75" fmla="*/ 2 h 16"/>
                  <a:gd name="T76" fmla="*/ 0 w 18"/>
                  <a:gd name="T77" fmla="*/ 2 h 16"/>
                  <a:gd name="T78" fmla="*/ 0 w 18"/>
                  <a:gd name="T79" fmla="*/ 0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6"/>
                  <a:gd name="T122" fmla="*/ 18 w 18"/>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6">
                    <a:moveTo>
                      <a:pt x="0" y="0"/>
                    </a:moveTo>
                    <a:lnTo>
                      <a:pt x="2" y="0"/>
                    </a:lnTo>
                    <a:lnTo>
                      <a:pt x="2" y="2"/>
                    </a:lnTo>
                    <a:lnTo>
                      <a:pt x="4" y="2"/>
                    </a:lnTo>
                    <a:lnTo>
                      <a:pt x="7" y="2"/>
                    </a:lnTo>
                    <a:lnTo>
                      <a:pt x="7" y="4"/>
                    </a:lnTo>
                    <a:lnTo>
                      <a:pt x="7" y="2"/>
                    </a:lnTo>
                    <a:lnTo>
                      <a:pt x="9" y="2"/>
                    </a:lnTo>
                    <a:lnTo>
                      <a:pt x="11" y="4"/>
                    </a:lnTo>
                    <a:lnTo>
                      <a:pt x="11" y="2"/>
                    </a:lnTo>
                    <a:lnTo>
                      <a:pt x="14" y="7"/>
                    </a:lnTo>
                    <a:lnTo>
                      <a:pt x="14" y="4"/>
                    </a:lnTo>
                    <a:lnTo>
                      <a:pt x="16" y="4"/>
                    </a:lnTo>
                    <a:lnTo>
                      <a:pt x="16" y="7"/>
                    </a:lnTo>
                    <a:lnTo>
                      <a:pt x="18" y="9"/>
                    </a:lnTo>
                    <a:lnTo>
                      <a:pt x="18" y="11"/>
                    </a:lnTo>
                    <a:lnTo>
                      <a:pt x="16" y="11"/>
                    </a:lnTo>
                    <a:lnTo>
                      <a:pt x="16" y="14"/>
                    </a:lnTo>
                    <a:lnTo>
                      <a:pt x="16" y="16"/>
                    </a:lnTo>
                    <a:lnTo>
                      <a:pt x="14" y="16"/>
                    </a:lnTo>
                    <a:lnTo>
                      <a:pt x="14" y="14"/>
                    </a:lnTo>
                    <a:lnTo>
                      <a:pt x="14" y="16"/>
                    </a:lnTo>
                    <a:lnTo>
                      <a:pt x="11" y="16"/>
                    </a:lnTo>
                    <a:lnTo>
                      <a:pt x="9" y="16"/>
                    </a:lnTo>
                    <a:lnTo>
                      <a:pt x="11" y="16"/>
                    </a:lnTo>
                    <a:lnTo>
                      <a:pt x="4" y="14"/>
                    </a:lnTo>
                    <a:lnTo>
                      <a:pt x="4" y="9"/>
                    </a:lnTo>
                    <a:lnTo>
                      <a:pt x="2" y="9"/>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98" name="Freeform 69"/>
              <p:cNvSpPr>
                <a:spLocks/>
              </p:cNvSpPr>
              <p:nvPr/>
            </p:nvSpPr>
            <p:spPr bwMode="auto">
              <a:xfrm>
                <a:off x="1905" y="3439"/>
                <a:ext cx="18" cy="16"/>
              </a:xfrm>
              <a:custGeom>
                <a:avLst/>
                <a:gdLst>
                  <a:gd name="T0" fmla="*/ 0 w 18"/>
                  <a:gd name="T1" fmla="*/ 0 h 16"/>
                  <a:gd name="T2" fmla="*/ 2 w 18"/>
                  <a:gd name="T3" fmla="*/ 0 h 16"/>
                  <a:gd name="T4" fmla="*/ 2 w 18"/>
                  <a:gd name="T5" fmla="*/ 0 h 16"/>
                  <a:gd name="T6" fmla="*/ 2 w 18"/>
                  <a:gd name="T7" fmla="*/ 2 h 16"/>
                  <a:gd name="T8" fmla="*/ 4 w 18"/>
                  <a:gd name="T9" fmla="*/ 2 h 16"/>
                  <a:gd name="T10" fmla="*/ 7 w 18"/>
                  <a:gd name="T11" fmla="*/ 2 h 16"/>
                  <a:gd name="T12" fmla="*/ 7 w 18"/>
                  <a:gd name="T13" fmla="*/ 4 h 16"/>
                  <a:gd name="T14" fmla="*/ 7 w 18"/>
                  <a:gd name="T15" fmla="*/ 2 h 16"/>
                  <a:gd name="T16" fmla="*/ 9 w 18"/>
                  <a:gd name="T17" fmla="*/ 2 h 16"/>
                  <a:gd name="T18" fmla="*/ 9 w 18"/>
                  <a:gd name="T19" fmla="*/ 2 h 16"/>
                  <a:gd name="T20" fmla="*/ 11 w 18"/>
                  <a:gd name="T21" fmla="*/ 4 h 16"/>
                  <a:gd name="T22" fmla="*/ 11 w 18"/>
                  <a:gd name="T23" fmla="*/ 2 h 16"/>
                  <a:gd name="T24" fmla="*/ 14 w 18"/>
                  <a:gd name="T25" fmla="*/ 7 h 16"/>
                  <a:gd name="T26" fmla="*/ 14 w 18"/>
                  <a:gd name="T27" fmla="*/ 4 h 16"/>
                  <a:gd name="T28" fmla="*/ 16 w 18"/>
                  <a:gd name="T29" fmla="*/ 4 h 16"/>
                  <a:gd name="T30" fmla="*/ 16 w 18"/>
                  <a:gd name="T31" fmla="*/ 7 h 16"/>
                  <a:gd name="T32" fmla="*/ 16 w 18"/>
                  <a:gd name="T33" fmla="*/ 7 h 16"/>
                  <a:gd name="T34" fmla="*/ 18 w 18"/>
                  <a:gd name="T35" fmla="*/ 9 h 16"/>
                  <a:gd name="T36" fmla="*/ 18 w 18"/>
                  <a:gd name="T37" fmla="*/ 9 h 16"/>
                  <a:gd name="T38" fmla="*/ 18 w 18"/>
                  <a:gd name="T39" fmla="*/ 11 h 16"/>
                  <a:gd name="T40" fmla="*/ 16 w 18"/>
                  <a:gd name="T41" fmla="*/ 11 h 16"/>
                  <a:gd name="T42" fmla="*/ 16 w 18"/>
                  <a:gd name="T43" fmla="*/ 14 h 16"/>
                  <a:gd name="T44" fmla="*/ 16 w 18"/>
                  <a:gd name="T45" fmla="*/ 16 h 16"/>
                  <a:gd name="T46" fmla="*/ 14 w 18"/>
                  <a:gd name="T47" fmla="*/ 16 h 16"/>
                  <a:gd name="T48" fmla="*/ 14 w 18"/>
                  <a:gd name="T49" fmla="*/ 14 h 16"/>
                  <a:gd name="T50" fmla="*/ 14 w 18"/>
                  <a:gd name="T51" fmla="*/ 16 h 16"/>
                  <a:gd name="T52" fmla="*/ 14 w 18"/>
                  <a:gd name="T53" fmla="*/ 16 h 16"/>
                  <a:gd name="T54" fmla="*/ 14 w 18"/>
                  <a:gd name="T55" fmla="*/ 16 h 16"/>
                  <a:gd name="T56" fmla="*/ 11 w 18"/>
                  <a:gd name="T57" fmla="*/ 16 h 16"/>
                  <a:gd name="T58" fmla="*/ 9 w 18"/>
                  <a:gd name="T59" fmla="*/ 16 h 16"/>
                  <a:gd name="T60" fmla="*/ 9 w 18"/>
                  <a:gd name="T61" fmla="*/ 16 h 16"/>
                  <a:gd name="T62" fmla="*/ 11 w 18"/>
                  <a:gd name="T63" fmla="*/ 16 h 16"/>
                  <a:gd name="T64" fmla="*/ 4 w 18"/>
                  <a:gd name="T65" fmla="*/ 14 h 16"/>
                  <a:gd name="T66" fmla="*/ 4 w 18"/>
                  <a:gd name="T67" fmla="*/ 14 h 16"/>
                  <a:gd name="T68" fmla="*/ 4 w 18"/>
                  <a:gd name="T69" fmla="*/ 9 h 16"/>
                  <a:gd name="T70" fmla="*/ 2 w 18"/>
                  <a:gd name="T71" fmla="*/ 9 h 16"/>
                  <a:gd name="T72" fmla="*/ 2 w 18"/>
                  <a:gd name="T73" fmla="*/ 4 h 16"/>
                  <a:gd name="T74" fmla="*/ 0 w 18"/>
                  <a:gd name="T75" fmla="*/ 2 h 16"/>
                  <a:gd name="T76" fmla="*/ 0 w 18"/>
                  <a:gd name="T77" fmla="*/ 2 h 16"/>
                  <a:gd name="T78" fmla="*/ 0 w 18"/>
                  <a:gd name="T79" fmla="*/ 0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6"/>
                  <a:gd name="T122" fmla="*/ 18 w 18"/>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6">
                    <a:moveTo>
                      <a:pt x="0" y="0"/>
                    </a:moveTo>
                    <a:lnTo>
                      <a:pt x="2" y="0"/>
                    </a:lnTo>
                    <a:lnTo>
                      <a:pt x="2" y="2"/>
                    </a:lnTo>
                    <a:lnTo>
                      <a:pt x="4" y="2"/>
                    </a:lnTo>
                    <a:lnTo>
                      <a:pt x="7" y="2"/>
                    </a:lnTo>
                    <a:lnTo>
                      <a:pt x="7" y="4"/>
                    </a:lnTo>
                    <a:lnTo>
                      <a:pt x="7" y="2"/>
                    </a:lnTo>
                    <a:lnTo>
                      <a:pt x="9" y="2"/>
                    </a:lnTo>
                    <a:lnTo>
                      <a:pt x="11" y="4"/>
                    </a:lnTo>
                    <a:lnTo>
                      <a:pt x="11" y="2"/>
                    </a:lnTo>
                    <a:lnTo>
                      <a:pt x="14" y="7"/>
                    </a:lnTo>
                    <a:lnTo>
                      <a:pt x="14" y="4"/>
                    </a:lnTo>
                    <a:lnTo>
                      <a:pt x="16" y="4"/>
                    </a:lnTo>
                    <a:lnTo>
                      <a:pt x="16" y="7"/>
                    </a:lnTo>
                    <a:lnTo>
                      <a:pt x="18" y="9"/>
                    </a:lnTo>
                    <a:lnTo>
                      <a:pt x="18" y="11"/>
                    </a:lnTo>
                    <a:lnTo>
                      <a:pt x="16" y="11"/>
                    </a:lnTo>
                    <a:lnTo>
                      <a:pt x="16" y="14"/>
                    </a:lnTo>
                    <a:lnTo>
                      <a:pt x="16" y="16"/>
                    </a:lnTo>
                    <a:lnTo>
                      <a:pt x="14" y="16"/>
                    </a:lnTo>
                    <a:lnTo>
                      <a:pt x="14" y="14"/>
                    </a:lnTo>
                    <a:lnTo>
                      <a:pt x="14" y="16"/>
                    </a:lnTo>
                    <a:lnTo>
                      <a:pt x="11" y="16"/>
                    </a:lnTo>
                    <a:lnTo>
                      <a:pt x="9" y="16"/>
                    </a:lnTo>
                    <a:lnTo>
                      <a:pt x="11" y="16"/>
                    </a:lnTo>
                    <a:lnTo>
                      <a:pt x="4" y="14"/>
                    </a:lnTo>
                    <a:lnTo>
                      <a:pt x="4" y="9"/>
                    </a:lnTo>
                    <a:lnTo>
                      <a:pt x="2" y="9"/>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99" name="Freeform 70"/>
              <p:cNvSpPr>
                <a:spLocks/>
              </p:cNvSpPr>
              <p:nvPr/>
            </p:nvSpPr>
            <p:spPr bwMode="auto">
              <a:xfrm>
                <a:off x="1923" y="3450"/>
                <a:ext cx="17" cy="10"/>
              </a:xfrm>
              <a:custGeom>
                <a:avLst/>
                <a:gdLst>
                  <a:gd name="T0" fmla="*/ 5 w 17"/>
                  <a:gd name="T1" fmla="*/ 0 h 10"/>
                  <a:gd name="T2" fmla="*/ 5 w 17"/>
                  <a:gd name="T3" fmla="*/ 0 h 10"/>
                  <a:gd name="T4" fmla="*/ 8 w 17"/>
                  <a:gd name="T5" fmla="*/ 0 h 10"/>
                  <a:gd name="T6" fmla="*/ 8 w 17"/>
                  <a:gd name="T7" fmla="*/ 0 h 10"/>
                  <a:gd name="T8" fmla="*/ 8 w 17"/>
                  <a:gd name="T9" fmla="*/ 3 h 10"/>
                  <a:gd name="T10" fmla="*/ 8 w 17"/>
                  <a:gd name="T11" fmla="*/ 3 h 10"/>
                  <a:gd name="T12" fmla="*/ 8 w 17"/>
                  <a:gd name="T13" fmla="*/ 5 h 10"/>
                  <a:gd name="T14" fmla="*/ 8 w 17"/>
                  <a:gd name="T15" fmla="*/ 5 h 10"/>
                  <a:gd name="T16" fmla="*/ 10 w 17"/>
                  <a:gd name="T17" fmla="*/ 3 h 10"/>
                  <a:gd name="T18" fmla="*/ 10 w 17"/>
                  <a:gd name="T19" fmla="*/ 3 h 10"/>
                  <a:gd name="T20" fmla="*/ 12 w 17"/>
                  <a:gd name="T21" fmla="*/ 3 h 10"/>
                  <a:gd name="T22" fmla="*/ 12 w 17"/>
                  <a:gd name="T23" fmla="*/ 3 h 10"/>
                  <a:gd name="T24" fmla="*/ 12 w 17"/>
                  <a:gd name="T25" fmla="*/ 3 h 10"/>
                  <a:gd name="T26" fmla="*/ 15 w 17"/>
                  <a:gd name="T27" fmla="*/ 8 h 10"/>
                  <a:gd name="T28" fmla="*/ 15 w 17"/>
                  <a:gd name="T29" fmla="*/ 8 h 10"/>
                  <a:gd name="T30" fmla="*/ 15 w 17"/>
                  <a:gd name="T31" fmla="*/ 8 h 10"/>
                  <a:gd name="T32" fmla="*/ 17 w 17"/>
                  <a:gd name="T33" fmla="*/ 8 h 10"/>
                  <a:gd name="T34" fmla="*/ 17 w 17"/>
                  <a:gd name="T35" fmla="*/ 10 h 10"/>
                  <a:gd name="T36" fmla="*/ 15 w 17"/>
                  <a:gd name="T37" fmla="*/ 10 h 10"/>
                  <a:gd name="T38" fmla="*/ 15 w 17"/>
                  <a:gd name="T39" fmla="*/ 10 h 10"/>
                  <a:gd name="T40" fmla="*/ 12 w 17"/>
                  <a:gd name="T41" fmla="*/ 10 h 10"/>
                  <a:gd name="T42" fmla="*/ 8 w 17"/>
                  <a:gd name="T43" fmla="*/ 8 h 10"/>
                  <a:gd name="T44" fmla="*/ 8 w 17"/>
                  <a:gd name="T45" fmla="*/ 10 h 10"/>
                  <a:gd name="T46" fmla="*/ 8 w 17"/>
                  <a:gd name="T47" fmla="*/ 10 h 10"/>
                  <a:gd name="T48" fmla="*/ 8 w 17"/>
                  <a:gd name="T49" fmla="*/ 10 h 10"/>
                  <a:gd name="T50" fmla="*/ 5 w 17"/>
                  <a:gd name="T51" fmla="*/ 10 h 10"/>
                  <a:gd name="T52" fmla="*/ 5 w 17"/>
                  <a:gd name="T53" fmla="*/ 8 h 10"/>
                  <a:gd name="T54" fmla="*/ 3 w 17"/>
                  <a:gd name="T55" fmla="*/ 8 h 10"/>
                  <a:gd name="T56" fmla="*/ 3 w 17"/>
                  <a:gd name="T57" fmla="*/ 8 h 10"/>
                  <a:gd name="T58" fmla="*/ 0 w 17"/>
                  <a:gd name="T59" fmla="*/ 3 h 10"/>
                  <a:gd name="T60" fmla="*/ 3 w 17"/>
                  <a:gd name="T61" fmla="*/ 3 h 10"/>
                  <a:gd name="T62" fmla="*/ 3 w 17"/>
                  <a:gd name="T63" fmla="*/ 0 h 10"/>
                  <a:gd name="T64" fmla="*/ 5 w 17"/>
                  <a:gd name="T65" fmla="*/ 0 h 10"/>
                  <a:gd name="T66" fmla="*/ 5 w 17"/>
                  <a:gd name="T67" fmla="*/ 0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0"/>
                  <a:gd name="T104" fmla="*/ 17 w 17"/>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0">
                    <a:moveTo>
                      <a:pt x="5" y="0"/>
                    </a:moveTo>
                    <a:lnTo>
                      <a:pt x="5" y="0"/>
                    </a:lnTo>
                    <a:lnTo>
                      <a:pt x="8" y="0"/>
                    </a:lnTo>
                    <a:lnTo>
                      <a:pt x="8" y="3"/>
                    </a:lnTo>
                    <a:lnTo>
                      <a:pt x="8" y="5"/>
                    </a:lnTo>
                    <a:lnTo>
                      <a:pt x="10" y="3"/>
                    </a:lnTo>
                    <a:lnTo>
                      <a:pt x="12" y="3"/>
                    </a:lnTo>
                    <a:lnTo>
                      <a:pt x="15" y="8"/>
                    </a:lnTo>
                    <a:lnTo>
                      <a:pt x="17" y="8"/>
                    </a:lnTo>
                    <a:lnTo>
                      <a:pt x="17" y="10"/>
                    </a:lnTo>
                    <a:lnTo>
                      <a:pt x="15" y="10"/>
                    </a:lnTo>
                    <a:lnTo>
                      <a:pt x="12" y="10"/>
                    </a:lnTo>
                    <a:lnTo>
                      <a:pt x="8" y="8"/>
                    </a:lnTo>
                    <a:lnTo>
                      <a:pt x="8" y="10"/>
                    </a:lnTo>
                    <a:lnTo>
                      <a:pt x="5" y="10"/>
                    </a:lnTo>
                    <a:lnTo>
                      <a:pt x="5" y="8"/>
                    </a:lnTo>
                    <a:lnTo>
                      <a:pt x="3" y="8"/>
                    </a:lnTo>
                    <a:lnTo>
                      <a:pt x="0" y="3"/>
                    </a:lnTo>
                    <a:lnTo>
                      <a:pt x="3" y="3"/>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500" name="Freeform 71"/>
              <p:cNvSpPr>
                <a:spLocks/>
              </p:cNvSpPr>
              <p:nvPr/>
            </p:nvSpPr>
            <p:spPr bwMode="auto">
              <a:xfrm>
                <a:off x="1923" y="3450"/>
                <a:ext cx="17" cy="10"/>
              </a:xfrm>
              <a:custGeom>
                <a:avLst/>
                <a:gdLst>
                  <a:gd name="T0" fmla="*/ 5 w 17"/>
                  <a:gd name="T1" fmla="*/ 0 h 10"/>
                  <a:gd name="T2" fmla="*/ 5 w 17"/>
                  <a:gd name="T3" fmla="*/ 0 h 10"/>
                  <a:gd name="T4" fmla="*/ 8 w 17"/>
                  <a:gd name="T5" fmla="*/ 0 h 10"/>
                  <a:gd name="T6" fmla="*/ 8 w 17"/>
                  <a:gd name="T7" fmla="*/ 0 h 10"/>
                  <a:gd name="T8" fmla="*/ 8 w 17"/>
                  <a:gd name="T9" fmla="*/ 3 h 10"/>
                  <a:gd name="T10" fmla="*/ 8 w 17"/>
                  <a:gd name="T11" fmla="*/ 3 h 10"/>
                  <a:gd name="T12" fmla="*/ 8 w 17"/>
                  <a:gd name="T13" fmla="*/ 5 h 10"/>
                  <a:gd name="T14" fmla="*/ 8 w 17"/>
                  <a:gd name="T15" fmla="*/ 5 h 10"/>
                  <a:gd name="T16" fmla="*/ 10 w 17"/>
                  <a:gd name="T17" fmla="*/ 3 h 10"/>
                  <a:gd name="T18" fmla="*/ 10 w 17"/>
                  <a:gd name="T19" fmla="*/ 3 h 10"/>
                  <a:gd name="T20" fmla="*/ 12 w 17"/>
                  <a:gd name="T21" fmla="*/ 3 h 10"/>
                  <a:gd name="T22" fmla="*/ 12 w 17"/>
                  <a:gd name="T23" fmla="*/ 3 h 10"/>
                  <a:gd name="T24" fmla="*/ 12 w 17"/>
                  <a:gd name="T25" fmla="*/ 3 h 10"/>
                  <a:gd name="T26" fmla="*/ 15 w 17"/>
                  <a:gd name="T27" fmla="*/ 8 h 10"/>
                  <a:gd name="T28" fmla="*/ 15 w 17"/>
                  <a:gd name="T29" fmla="*/ 8 h 10"/>
                  <a:gd name="T30" fmla="*/ 15 w 17"/>
                  <a:gd name="T31" fmla="*/ 8 h 10"/>
                  <a:gd name="T32" fmla="*/ 17 w 17"/>
                  <a:gd name="T33" fmla="*/ 8 h 10"/>
                  <a:gd name="T34" fmla="*/ 17 w 17"/>
                  <a:gd name="T35" fmla="*/ 10 h 10"/>
                  <a:gd name="T36" fmla="*/ 15 w 17"/>
                  <a:gd name="T37" fmla="*/ 10 h 10"/>
                  <a:gd name="T38" fmla="*/ 15 w 17"/>
                  <a:gd name="T39" fmla="*/ 10 h 10"/>
                  <a:gd name="T40" fmla="*/ 12 w 17"/>
                  <a:gd name="T41" fmla="*/ 10 h 10"/>
                  <a:gd name="T42" fmla="*/ 8 w 17"/>
                  <a:gd name="T43" fmla="*/ 8 h 10"/>
                  <a:gd name="T44" fmla="*/ 8 w 17"/>
                  <a:gd name="T45" fmla="*/ 10 h 10"/>
                  <a:gd name="T46" fmla="*/ 8 w 17"/>
                  <a:gd name="T47" fmla="*/ 10 h 10"/>
                  <a:gd name="T48" fmla="*/ 8 w 17"/>
                  <a:gd name="T49" fmla="*/ 10 h 10"/>
                  <a:gd name="T50" fmla="*/ 5 w 17"/>
                  <a:gd name="T51" fmla="*/ 10 h 10"/>
                  <a:gd name="T52" fmla="*/ 5 w 17"/>
                  <a:gd name="T53" fmla="*/ 8 h 10"/>
                  <a:gd name="T54" fmla="*/ 3 w 17"/>
                  <a:gd name="T55" fmla="*/ 8 h 10"/>
                  <a:gd name="T56" fmla="*/ 3 w 17"/>
                  <a:gd name="T57" fmla="*/ 8 h 10"/>
                  <a:gd name="T58" fmla="*/ 0 w 17"/>
                  <a:gd name="T59" fmla="*/ 3 h 10"/>
                  <a:gd name="T60" fmla="*/ 3 w 17"/>
                  <a:gd name="T61" fmla="*/ 3 h 10"/>
                  <a:gd name="T62" fmla="*/ 3 w 17"/>
                  <a:gd name="T63" fmla="*/ 0 h 10"/>
                  <a:gd name="T64" fmla="*/ 5 w 17"/>
                  <a:gd name="T65" fmla="*/ 0 h 10"/>
                  <a:gd name="T66" fmla="*/ 5 w 17"/>
                  <a:gd name="T67" fmla="*/ 0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0"/>
                  <a:gd name="T104" fmla="*/ 17 w 17"/>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0">
                    <a:moveTo>
                      <a:pt x="5" y="0"/>
                    </a:moveTo>
                    <a:lnTo>
                      <a:pt x="5" y="0"/>
                    </a:lnTo>
                    <a:lnTo>
                      <a:pt x="8" y="0"/>
                    </a:lnTo>
                    <a:lnTo>
                      <a:pt x="8" y="3"/>
                    </a:lnTo>
                    <a:lnTo>
                      <a:pt x="8" y="5"/>
                    </a:lnTo>
                    <a:lnTo>
                      <a:pt x="10" y="3"/>
                    </a:lnTo>
                    <a:lnTo>
                      <a:pt x="12" y="3"/>
                    </a:lnTo>
                    <a:lnTo>
                      <a:pt x="15" y="8"/>
                    </a:lnTo>
                    <a:lnTo>
                      <a:pt x="17" y="8"/>
                    </a:lnTo>
                    <a:lnTo>
                      <a:pt x="17" y="10"/>
                    </a:lnTo>
                    <a:lnTo>
                      <a:pt x="15" y="10"/>
                    </a:lnTo>
                    <a:lnTo>
                      <a:pt x="12" y="10"/>
                    </a:lnTo>
                    <a:lnTo>
                      <a:pt x="8" y="8"/>
                    </a:lnTo>
                    <a:lnTo>
                      <a:pt x="8" y="10"/>
                    </a:lnTo>
                    <a:lnTo>
                      <a:pt x="5" y="10"/>
                    </a:lnTo>
                    <a:lnTo>
                      <a:pt x="5" y="8"/>
                    </a:lnTo>
                    <a:lnTo>
                      <a:pt x="3" y="8"/>
                    </a:lnTo>
                    <a:lnTo>
                      <a:pt x="0" y="3"/>
                    </a:lnTo>
                    <a:lnTo>
                      <a:pt x="3" y="3"/>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501" name="Freeform 72"/>
              <p:cNvSpPr>
                <a:spLocks/>
              </p:cNvSpPr>
              <p:nvPr/>
            </p:nvSpPr>
            <p:spPr bwMode="auto">
              <a:xfrm>
                <a:off x="1942" y="3443"/>
                <a:ext cx="7" cy="17"/>
              </a:xfrm>
              <a:custGeom>
                <a:avLst/>
                <a:gdLst>
                  <a:gd name="T0" fmla="*/ 5 w 7"/>
                  <a:gd name="T1" fmla="*/ 0 h 17"/>
                  <a:gd name="T2" fmla="*/ 5 w 7"/>
                  <a:gd name="T3" fmla="*/ 0 h 17"/>
                  <a:gd name="T4" fmla="*/ 5 w 7"/>
                  <a:gd name="T5" fmla="*/ 12 h 17"/>
                  <a:gd name="T6" fmla="*/ 5 w 7"/>
                  <a:gd name="T7" fmla="*/ 12 h 17"/>
                  <a:gd name="T8" fmla="*/ 3 w 7"/>
                  <a:gd name="T9" fmla="*/ 10 h 17"/>
                  <a:gd name="T10" fmla="*/ 3 w 7"/>
                  <a:gd name="T11" fmla="*/ 10 h 17"/>
                  <a:gd name="T12" fmla="*/ 3 w 7"/>
                  <a:gd name="T13" fmla="*/ 12 h 17"/>
                  <a:gd name="T14" fmla="*/ 3 w 7"/>
                  <a:gd name="T15" fmla="*/ 15 h 17"/>
                  <a:gd name="T16" fmla="*/ 5 w 7"/>
                  <a:gd name="T17" fmla="*/ 15 h 17"/>
                  <a:gd name="T18" fmla="*/ 5 w 7"/>
                  <a:gd name="T19" fmla="*/ 15 h 17"/>
                  <a:gd name="T20" fmla="*/ 7 w 7"/>
                  <a:gd name="T21" fmla="*/ 17 h 17"/>
                  <a:gd name="T22" fmla="*/ 5 w 7"/>
                  <a:gd name="T23" fmla="*/ 17 h 17"/>
                  <a:gd name="T24" fmla="*/ 5 w 7"/>
                  <a:gd name="T25" fmla="*/ 15 h 17"/>
                  <a:gd name="T26" fmla="*/ 0 w 7"/>
                  <a:gd name="T27" fmla="*/ 12 h 17"/>
                  <a:gd name="T28" fmla="*/ 0 w 7"/>
                  <a:gd name="T29" fmla="*/ 7 h 17"/>
                  <a:gd name="T30" fmla="*/ 0 w 7"/>
                  <a:gd name="T31" fmla="*/ 7 h 17"/>
                  <a:gd name="T32" fmla="*/ 3 w 7"/>
                  <a:gd name="T33" fmla="*/ 7 h 17"/>
                  <a:gd name="T34" fmla="*/ 3 w 7"/>
                  <a:gd name="T35" fmla="*/ 7 h 17"/>
                  <a:gd name="T36" fmla="*/ 3 w 7"/>
                  <a:gd name="T37" fmla="*/ 5 h 17"/>
                  <a:gd name="T38" fmla="*/ 3 w 7"/>
                  <a:gd name="T39" fmla="*/ 3 h 17"/>
                  <a:gd name="T40" fmla="*/ 5 w 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17"/>
                  <a:gd name="T65" fmla="*/ 7 w 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17">
                    <a:moveTo>
                      <a:pt x="5" y="0"/>
                    </a:moveTo>
                    <a:lnTo>
                      <a:pt x="5" y="0"/>
                    </a:lnTo>
                    <a:lnTo>
                      <a:pt x="5" y="12"/>
                    </a:lnTo>
                    <a:lnTo>
                      <a:pt x="3" y="10"/>
                    </a:lnTo>
                    <a:lnTo>
                      <a:pt x="3" y="12"/>
                    </a:lnTo>
                    <a:lnTo>
                      <a:pt x="3" y="15"/>
                    </a:lnTo>
                    <a:lnTo>
                      <a:pt x="5" y="15"/>
                    </a:lnTo>
                    <a:lnTo>
                      <a:pt x="7" y="17"/>
                    </a:lnTo>
                    <a:lnTo>
                      <a:pt x="5" y="17"/>
                    </a:lnTo>
                    <a:lnTo>
                      <a:pt x="5" y="15"/>
                    </a:lnTo>
                    <a:lnTo>
                      <a:pt x="0" y="12"/>
                    </a:lnTo>
                    <a:lnTo>
                      <a:pt x="0" y="7"/>
                    </a:lnTo>
                    <a:lnTo>
                      <a:pt x="3" y="7"/>
                    </a:lnTo>
                    <a:lnTo>
                      <a:pt x="3" y="5"/>
                    </a:lnTo>
                    <a:lnTo>
                      <a:pt x="3" y="3"/>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502" name="Freeform 73"/>
              <p:cNvSpPr>
                <a:spLocks/>
              </p:cNvSpPr>
              <p:nvPr/>
            </p:nvSpPr>
            <p:spPr bwMode="auto">
              <a:xfrm>
                <a:off x="1942" y="3443"/>
                <a:ext cx="7" cy="17"/>
              </a:xfrm>
              <a:custGeom>
                <a:avLst/>
                <a:gdLst>
                  <a:gd name="T0" fmla="*/ 5 w 7"/>
                  <a:gd name="T1" fmla="*/ 0 h 17"/>
                  <a:gd name="T2" fmla="*/ 5 w 7"/>
                  <a:gd name="T3" fmla="*/ 0 h 17"/>
                  <a:gd name="T4" fmla="*/ 5 w 7"/>
                  <a:gd name="T5" fmla="*/ 12 h 17"/>
                  <a:gd name="T6" fmla="*/ 5 w 7"/>
                  <a:gd name="T7" fmla="*/ 12 h 17"/>
                  <a:gd name="T8" fmla="*/ 3 w 7"/>
                  <a:gd name="T9" fmla="*/ 10 h 17"/>
                  <a:gd name="T10" fmla="*/ 3 w 7"/>
                  <a:gd name="T11" fmla="*/ 10 h 17"/>
                  <a:gd name="T12" fmla="*/ 3 w 7"/>
                  <a:gd name="T13" fmla="*/ 12 h 17"/>
                  <a:gd name="T14" fmla="*/ 3 w 7"/>
                  <a:gd name="T15" fmla="*/ 15 h 17"/>
                  <a:gd name="T16" fmla="*/ 5 w 7"/>
                  <a:gd name="T17" fmla="*/ 15 h 17"/>
                  <a:gd name="T18" fmla="*/ 5 w 7"/>
                  <a:gd name="T19" fmla="*/ 15 h 17"/>
                  <a:gd name="T20" fmla="*/ 7 w 7"/>
                  <a:gd name="T21" fmla="*/ 17 h 17"/>
                  <a:gd name="T22" fmla="*/ 5 w 7"/>
                  <a:gd name="T23" fmla="*/ 17 h 17"/>
                  <a:gd name="T24" fmla="*/ 5 w 7"/>
                  <a:gd name="T25" fmla="*/ 15 h 17"/>
                  <a:gd name="T26" fmla="*/ 0 w 7"/>
                  <a:gd name="T27" fmla="*/ 12 h 17"/>
                  <a:gd name="T28" fmla="*/ 0 w 7"/>
                  <a:gd name="T29" fmla="*/ 7 h 17"/>
                  <a:gd name="T30" fmla="*/ 0 w 7"/>
                  <a:gd name="T31" fmla="*/ 7 h 17"/>
                  <a:gd name="T32" fmla="*/ 3 w 7"/>
                  <a:gd name="T33" fmla="*/ 7 h 17"/>
                  <a:gd name="T34" fmla="*/ 3 w 7"/>
                  <a:gd name="T35" fmla="*/ 7 h 17"/>
                  <a:gd name="T36" fmla="*/ 3 w 7"/>
                  <a:gd name="T37" fmla="*/ 5 h 17"/>
                  <a:gd name="T38" fmla="*/ 3 w 7"/>
                  <a:gd name="T39" fmla="*/ 3 h 17"/>
                  <a:gd name="T40" fmla="*/ 5 w 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17"/>
                  <a:gd name="T65" fmla="*/ 7 w 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17">
                    <a:moveTo>
                      <a:pt x="5" y="0"/>
                    </a:moveTo>
                    <a:lnTo>
                      <a:pt x="5" y="0"/>
                    </a:lnTo>
                    <a:lnTo>
                      <a:pt x="5" y="12"/>
                    </a:lnTo>
                    <a:lnTo>
                      <a:pt x="3" y="10"/>
                    </a:lnTo>
                    <a:lnTo>
                      <a:pt x="3" y="12"/>
                    </a:lnTo>
                    <a:lnTo>
                      <a:pt x="3" y="15"/>
                    </a:lnTo>
                    <a:lnTo>
                      <a:pt x="5" y="15"/>
                    </a:lnTo>
                    <a:lnTo>
                      <a:pt x="7" y="17"/>
                    </a:lnTo>
                    <a:lnTo>
                      <a:pt x="5" y="17"/>
                    </a:lnTo>
                    <a:lnTo>
                      <a:pt x="5" y="15"/>
                    </a:lnTo>
                    <a:lnTo>
                      <a:pt x="0" y="12"/>
                    </a:lnTo>
                    <a:lnTo>
                      <a:pt x="0" y="7"/>
                    </a:lnTo>
                    <a:lnTo>
                      <a:pt x="3" y="7"/>
                    </a:lnTo>
                    <a:lnTo>
                      <a:pt x="3" y="5"/>
                    </a:lnTo>
                    <a:lnTo>
                      <a:pt x="3" y="3"/>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503" name="Freeform 74"/>
              <p:cNvSpPr>
                <a:spLocks/>
              </p:cNvSpPr>
              <p:nvPr/>
            </p:nvSpPr>
            <p:spPr bwMode="auto">
              <a:xfrm>
                <a:off x="1940" y="3474"/>
                <a:ext cx="2" cy="5"/>
              </a:xfrm>
              <a:custGeom>
                <a:avLst/>
                <a:gdLst>
                  <a:gd name="T0" fmla="*/ 0 w 2"/>
                  <a:gd name="T1" fmla="*/ 5 h 5"/>
                  <a:gd name="T2" fmla="*/ 0 w 2"/>
                  <a:gd name="T3" fmla="*/ 2 h 5"/>
                  <a:gd name="T4" fmla="*/ 0 w 2"/>
                  <a:gd name="T5" fmla="*/ 2 h 5"/>
                  <a:gd name="T6" fmla="*/ 0 w 2"/>
                  <a:gd name="T7" fmla="*/ 2 h 5"/>
                  <a:gd name="T8" fmla="*/ 2 w 2"/>
                  <a:gd name="T9" fmla="*/ 0 h 5"/>
                  <a:gd name="T10" fmla="*/ 2 w 2"/>
                  <a:gd name="T11" fmla="*/ 2 h 5"/>
                  <a:gd name="T12" fmla="*/ 2 w 2"/>
                  <a:gd name="T13" fmla="*/ 5 h 5"/>
                  <a:gd name="T14" fmla="*/ 2 w 2"/>
                  <a:gd name="T15" fmla="*/ 5 h 5"/>
                  <a:gd name="T16" fmla="*/ 2 w 2"/>
                  <a:gd name="T17" fmla="*/ 5 h 5"/>
                  <a:gd name="T18" fmla="*/ 0 w 2"/>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5"/>
                  <a:gd name="T32" fmla="*/ 2 w 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5">
                    <a:moveTo>
                      <a:pt x="0" y="5"/>
                    </a:moveTo>
                    <a:lnTo>
                      <a:pt x="0" y="2"/>
                    </a:lnTo>
                    <a:lnTo>
                      <a:pt x="2" y="0"/>
                    </a:lnTo>
                    <a:lnTo>
                      <a:pt x="2" y="2"/>
                    </a:lnTo>
                    <a:lnTo>
                      <a:pt x="2" y="5"/>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504" name="Freeform 75"/>
              <p:cNvSpPr>
                <a:spLocks/>
              </p:cNvSpPr>
              <p:nvPr/>
            </p:nvSpPr>
            <p:spPr bwMode="auto">
              <a:xfrm>
                <a:off x="1940" y="3474"/>
                <a:ext cx="2" cy="5"/>
              </a:xfrm>
              <a:custGeom>
                <a:avLst/>
                <a:gdLst>
                  <a:gd name="T0" fmla="*/ 0 w 2"/>
                  <a:gd name="T1" fmla="*/ 5 h 5"/>
                  <a:gd name="T2" fmla="*/ 0 w 2"/>
                  <a:gd name="T3" fmla="*/ 2 h 5"/>
                  <a:gd name="T4" fmla="*/ 0 w 2"/>
                  <a:gd name="T5" fmla="*/ 2 h 5"/>
                  <a:gd name="T6" fmla="*/ 0 w 2"/>
                  <a:gd name="T7" fmla="*/ 2 h 5"/>
                  <a:gd name="T8" fmla="*/ 2 w 2"/>
                  <a:gd name="T9" fmla="*/ 0 h 5"/>
                  <a:gd name="T10" fmla="*/ 2 w 2"/>
                  <a:gd name="T11" fmla="*/ 2 h 5"/>
                  <a:gd name="T12" fmla="*/ 2 w 2"/>
                  <a:gd name="T13" fmla="*/ 5 h 5"/>
                  <a:gd name="T14" fmla="*/ 2 w 2"/>
                  <a:gd name="T15" fmla="*/ 5 h 5"/>
                  <a:gd name="T16" fmla="*/ 2 w 2"/>
                  <a:gd name="T17" fmla="*/ 5 h 5"/>
                  <a:gd name="T18" fmla="*/ 0 w 2"/>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5"/>
                  <a:gd name="T32" fmla="*/ 2 w 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5">
                    <a:moveTo>
                      <a:pt x="0" y="5"/>
                    </a:moveTo>
                    <a:lnTo>
                      <a:pt x="0" y="2"/>
                    </a:lnTo>
                    <a:lnTo>
                      <a:pt x="2" y="0"/>
                    </a:lnTo>
                    <a:lnTo>
                      <a:pt x="2" y="2"/>
                    </a:lnTo>
                    <a:lnTo>
                      <a:pt x="2" y="5"/>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505" name="Freeform 76"/>
              <p:cNvSpPr>
                <a:spLocks/>
              </p:cNvSpPr>
              <p:nvPr/>
            </p:nvSpPr>
            <p:spPr bwMode="auto">
              <a:xfrm>
                <a:off x="1945" y="3479"/>
                <a:ext cx="4" cy="2"/>
              </a:xfrm>
              <a:custGeom>
                <a:avLst/>
                <a:gdLst>
                  <a:gd name="T0" fmla="*/ 4 w 4"/>
                  <a:gd name="T1" fmla="*/ 2 h 2"/>
                  <a:gd name="T2" fmla="*/ 2 w 4"/>
                  <a:gd name="T3" fmla="*/ 2 h 2"/>
                  <a:gd name="T4" fmla="*/ 2 w 4"/>
                  <a:gd name="T5" fmla="*/ 2 h 2"/>
                  <a:gd name="T6" fmla="*/ 0 w 4"/>
                  <a:gd name="T7" fmla="*/ 0 h 2"/>
                  <a:gd name="T8" fmla="*/ 0 w 4"/>
                  <a:gd name="T9" fmla="*/ 0 h 2"/>
                  <a:gd name="T10" fmla="*/ 0 w 4"/>
                  <a:gd name="T11" fmla="*/ 0 h 2"/>
                  <a:gd name="T12" fmla="*/ 2 w 4"/>
                  <a:gd name="T13" fmla="*/ 0 h 2"/>
                  <a:gd name="T14" fmla="*/ 4 w 4"/>
                  <a:gd name="T15" fmla="*/ 0 h 2"/>
                  <a:gd name="T16" fmla="*/ 4 w 4"/>
                  <a:gd name="T17" fmla="*/ 2 h 2"/>
                  <a:gd name="T18" fmla="*/ 4 w 4"/>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2"/>
                    </a:moveTo>
                    <a:lnTo>
                      <a:pt x="2" y="2"/>
                    </a:lnTo>
                    <a:lnTo>
                      <a:pt x="0" y="0"/>
                    </a:lnTo>
                    <a:lnTo>
                      <a:pt x="2" y="0"/>
                    </a:lnTo>
                    <a:lnTo>
                      <a:pt x="4" y="0"/>
                    </a:lnTo>
                    <a:lnTo>
                      <a:pt x="4" y="2"/>
                    </a:lnTo>
                    <a:close/>
                  </a:path>
                </a:pathLst>
              </a:custGeom>
              <a:grpFill/>
              <a:ln w="9525">
                <a:noFill/>
                <a:round/>
                <a:headEnd/>
                <a:tailEnd/>
              </a:ln>
            </p:spPr>
            <p:txBody>
              <a:bodyPr/>
              <a:lstStyle/>
              <a:p>
                <a:pPr>
                  <a:defRPr/>
                </a:pPr>
                <a:endParaRPr lang="en-US" sz="1200" kern="0">
                  <a:solidFill>
                    <a:srgbClr val="0096D6"/>
                  </a:solidFill>
                </a:endParaRPr>
              </a:p>
            </p:txBody>
          </p:sp>
          <p:sp>
            <p:nvSpPr>
              <p:cNvPr id="3506" name="Freeform 77"/>
              <p:cNvSpPr>
                <a:spLocks/>
              </p:cNvSpPr>
              <p:nvPr/>
            </p:nvSpPr>
            <p:spPr bwMode="auto">
              <a:xfrm>
                <a:off x="1945" y="3479"/>
                <a:ext cx="4" cy="2"/>
              </a:xfrm>
              <a:custGeom>
                <a:avLst/>
                <a:gdLst>
                  <a:gd name="T0" fmla="*/ 4 w 4"/>
                  <a:gd name="T1" fmla="*/ 2 h 2"/>
                  <a:gd name="T2" fmla="*/ 2 w 4"/>
                  <a:gd name="T3" fmla="*/ 2 h 2"/>
                  <a:gd name="T4" fmla="*/ 2 w 4"/>
                  <a:gd name="T5" fmla="*/ 2 h 2"/>
                  <a:gd name="T6" fmla="*/ 0 w 4"/>
                  <a:gd name="T7" fmla="*/ 0 h 2"/>
                  <a:gd name="T8" fmla="*/ 0 w 4"/>
                  <a:gd name="T9" fmla="*/ 0 h 2"/>
                  <a:gd name="T10" fmla="*/ 0 w 4"/>
                  <a:gd name="T11" fmla="*/ 0 h 2"/>
                  <a:gd name="T12" fmla="*/ 2 w 4"/>
                  <a:gd name="T13" fmla="*/ 0 h 2"/>
                  <a:gd name="T14" fmla="*/ 4 w 4"/>
                  <a:gd name="T15" fmla="*/ 0 h 2"/>
                  <a:gd name="T16" fmla="*/ 4 w 4"/>
                  <a:gd name="T17" fmla="*/ 2 h 2"/>
                  <a:gd name="T18" fmla="*/ 4 w 4"/>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2"/>
                    </a:moveTo>
                    <a:lnTo>
                      <a:pt x="2" y="2"/>
                    </a:lnTo>
                    <a:lnTo>
                      <a:pt x="0" y="0"/>
                    </a:lnTo>
                    <a:lnTo>
                      <a:pt x="2" y="0"/>
                    </a:lnTo>
                    <a:lnTo>
                      <a:pt x="4" y="0"/>
                    </a:lnTo>
                    <a:lnTo>
                      <a:pt x="4" y="2"/>
                    </a:lnTo>
                  </a:path>
                </a:pathLst>
              </a:custGeom>
              <a:grpFill/>
              <a:ln w="9525">
                <a:noFill/>
                <a:round/>
                <a:headEnd/>
                <a:tailEnd/>
              </a:ln>
            </p:spPr>
            <p:txBody>
              <a:bodyPr/>
              <a:lstStyle/>
              <a:p>
                <a:pPr>
                  <a:defRPr/>
                </a:pPr>
                <a:endParaRPr lang="en-US" sz="1200" kern="0">
                  <a:solidFill>
                    <a:srgbClr val="0096D6"/>
                  </a:solidFill>
                </a:endParaRPr>
              </a:p>
            </p:txBody>
          </p:sp>
          <p:sp>
            <p:nvSpPr>
              <p:cNvPr id="3507" name="Freeform 78"/>
              <p:cNvSpPr>
                <a:spLocks/>
              </p:cNvSpPr>
              <p:nvPr/>
            </p:nvSpPr>
            <p:spPr bwMode="auto">
              <a:xfrm>
                <a:off x="1954" y="3474"/>
                <a:ext cx="10" cy="2"/>
              </a:xfrm>
              <a:custGeom>
                <a:avLst/>
                <a:gdLst>
                  <a:gd name="T0" fmla="*/ 10 w 10"/>
                  <a:gd name="T1" fmla="*/ 2 h 2"/>
                  <a:gd name="T2" fmla="*/ 10 w 10"/>
                  <a:gd name="T3" fmla="*/ 2 h 2"/>
                  <a:gd name="T4" fmla="*/ 2 w 10"/>
                  <a:gd name="T5" fmla="*/ 2 h 2"/>
                  <a:gd name="T6" fmla="*/ 2 w 10"/>
                  <a:gd name="T7" fmla="*/ 2 h 2"/>
                  <a:gd name="T8" fmla="*/ 0 w 10"/>
                  <a:gd name="T9" fmla="*/ 2 h 2"/>
                  <a:gd name="T10" fmla="*/ 0 w 10"/>
                  <a:gd name="T11" fmla="*/ 0 h 2"/>
                  <a:gd name="T12" fmla="*/ 2 w 10"/>
                  <a:gd name="T13" fmla="*/ 0 h 2"/>
                  <a:gd name="T14" fmla="*/ 2 w 10"/>
                  <a:gd name="T15" fmla="*/ 0 h 2"/>
                  <a:gd name="T16" fmla="*/ 5 w 10"/>
                  <a:gd name="T17" fmla="*/ 0 h 2"/>
                  <a:gd name="T18" fmla="*/ 10 w 10"/>
                  <a:gd name="T19" fmla="*/ 0 h 2"/>
                  <a:gd name="T20" fmla="*/ 10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10" y="2"/>
                    </a:moveTo>
                    <a:lnTo>
                      <a:pt x="10" y="2"/>
                    </a:lnTo>
                    <a:lnTo>
                      <a:pt x="2" y="2"/>
                    </a:lnTo>
                    <a:lnTo>
                      <a:pt x="0" y="2"/>
                    </a:lnTo>
                    <a:lnTo>
                      <a:pt x="0" y="0"/>
                    </a:lnTo>
                    <a:lnTo>
                      <a:pt x="2" y="0"/>
                    </a:lnTo>
                    <a:lnTo>
                      <a:pt x="5" y="0"/>
                    </a:lnTo>
                    <a:lnTo>
                      <a:pt x="10" y="0"/>
                    </a:lnTo>
                    <a:lnTo>
                      <a:pt x="10" y="2"/>
                    </a:lnTo>
                    <a:close/>
                  </a:path>
                </a:pathLst>
              </a:custGeom>
              <a:grpFill/>
              <a:ln w="9525">
                <a:noFill/>
                <a:round/>
                <a:headEnd/>
                <a:tailEnd/>
              </a:ln>
            </p:spPr>
            <p:txBody>
              <a:bodyPr/>
              <a:lstStyle/>
              <a:p>
                <a:pPr>
                  <a:defRPr/>
                </a:pPr>
                <a:endParaRPr lang="en-US" sz="1200" kern="0">
                  <a:solidFill>
                    <a:srgbClr val="0096D6"/>
                  </a:solidFill>
                </a:endParaRPr>
              </a:p>
            </p:txBody>
          </p:sp>
          <p:sp>
            <p:nvSpPr>
              <p:cNvPr id="3508" name="Freeform 79"/>
              <p:cNvSpPr>
                <a:spLocks/>
              </p:cNvSpPr>
              <p:nvPr/>
            </p:nvSpPr>
            <p:spPr bwMode="auto">
              <a:xfrm>
                <a:off x="1954" y="3474"/>
                <a:ext cx="10" cy="2"/>
              </a:xfrm>
              <a:custGeom>
                <a:avLst/>
                <a:gdLst>
                  <a:gd name="T0" fmla="*/ 10 w 10"/>
                  <a:gd name="T1" fmla="*/ 2 h 2"/>
                  <a:gd name="T2" fmla="*/ 10 w 10"/>
                  <a:gd name="T3" fmla="*/ 2 h 2"/>
                  <a:gd name="T4" fmla="*/ 2 w 10"/>
                  <a:gd name="T5" fmla="*/ 2 h 2"/>
                  <a:gd name="T6" fmla="*/ 2 w 10"/>
                  <a:gd name="T7" fmla="*/ 2 h 2"/>
                  <a:gd name="T8" fmla="*/ 0 w 10"/>
                  <a:gd name="T9" fmla="*/ 2 h 2"/>
                  <a:gd name="T10" fmla="*/ 0 w 10"/>
                  <a:gd name="T11" fmla="*/ 0 h 2"/>
                  <a:gd name="T12" fmla="*/ 2 w 10"/>
                  <a:gd name="T13" fmla="*/ 0 h 2"/>
                  <a:gd name="T14" fmla="*/ 2 w 10"/>
                  <a:gd name="T15" fmla="*/ 0 h 2"/>
                  <a:gd name="T16" fmla="*/ 5 w 10"/>
                  <a:gd name="T17" fmla="*/ 0 h 2"/>
                  <a:gd name="T18" fmla="*/ 10 w 10"/>
                  <a:gd name="T19" fmla="*/ 0 h 2"/>
                  <a:gd name="T20" fmla="*/ 10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10" y="2"/>
                    </a:moveTo>
                    <a:lnTo>
                      <a:pt x="10" y="2"/>
                    </a:lnTo>
                    <a:lnTo>
                      <a:pt x="2" y="2"/>
                    </a:lnTo>
                    <a:lnTo>
                      <a:pt x="0" y="2"/>
                    </a:lnTo>
                    <a:lnTo>
                      <a:pt x="0" y="0"/>
                    </a:lnTo>
                    <a:lnTo>
                      <a:pt x="2" y="0"/>
                    </a:lnTo>
                    <a:lnTo>
                      <a:pt x="5" y="0"/>
                    </a:lnTo>
                    <a:lnTo>
                      <a:pt x="10" y="0"/>
                    </a:lnTo>
                    <a:lnTo>
                      <a:pt x="10" y="2"/>
                    </a:lnTo>
                  </a:path>
                </a:pathLst>
              </a:custGeom>
              <a:grpFill/>
              <a:ln w="9525">
                <a:noFill/>
                <a:round/>
                <a:headEnd/>
                <a:tailEnd/>
              </a:ln>
            </p:spPr>
            <p:txBody>
              <a:bodyPr/>
              <a:lstStyle/>
              <a:p>
                <a:pPr>
                  <a:defRPr/>
                </a:pPr>
                <a:endParaRPr lang="en-US" sz="1200" kern="0">
                  <a:solidFill>
                    <a:srgbClr val="0096D6"/>
                  </a:solidFill>
                </a:endParaRPr>
              </a:p>
            </p:txBody>
          </p:sp>
          <p:sp>
            <p:nvSpPr>
              <p:cNvPr id="3509" name="Freeform 80"/>
              <p:cNvSpPr>
                <a:spLocks/>
              </p:cNvSpPr>
              <p:nvPr/>
            </p:nvSpPr>
            <p:spPr bwMode="auto">
              <a:xfrm>
                <a:off x="1954" y="3474"/>
                <a:ext cx="26" cy="19"/>
              </a:xfrm>
              <a:custGeom>
                <a:avLst/>
                <a:gdLst>
                  <a:gd name="T0" fmla="*/ 0 w 26"/>
                  <a:gd name="T1" fmla="*/ 5 h 19"/>
                  <a:gd name="T2" fmla="*/ 0 w 26"/>
                  <a:gd name="T3" fmla="*/ 5 h 19"/>
                  <a:gd name="T4" fmla="*/ 19 w 26"/>
                  <a:gd name="T5" fmla="*/ 0 h 19"/>
                  <a:gd name="T6" fmla="*/ 19 w 26"/>
                  <a:gd name="T7" fmla="*/ 0 h 19"/>
                  <a:gd name="T8" fmla="*/ 21 w 26"/>
                  <a:gd name="T9" fmla="*/ 2 h 19"/>
                  <a:gd name="T10" fmla="*/ 21 w 26"/>
                  <a:gd name="T11" fmla="*/ 5 h 19"/>
                  <a:gd name="T12" fmla="*/ 19 w 26"/>
                  <a:gd name="T13" fmla="*/ 5 h 19"/>
                  <a:gd name="T14" fmla="*/ 17 w 26"/>
                  <a:gd name="T15" fmla="*/ 5 h 19"/>
                  <a:gd name="T16" fmla="*/ 14 w 26"/>
                  <a:gd name="T17" fmla="*/ 5 h 19"/>
                  <a:gd name="T18" fmla="*/ 14 w 26"/>
                  <a:gd name="T19" fmla="*/ 5 h 19"/>
                  <a:gd name="T20" fmla="*/ 17 w 26"/>
                  <a:gd name="T21" fmla="*/ 7 h 19"/>
                  <a:gd name="T22" fmla="*/ 21 w 26"/>
                  <a:gd name="T23" fmla="*/ 7 h 19"/>
                  <a:gd name="T24" fmla="*/ 24 w 26"/>
                  <a:gd name="T25" fmla="*/ 7 h 19"/>
                  <a:gd name="T26" fmla="*/ 24 w 26"/>
                  <a:gd name="T27" fmla="*/ 7 h 19"/>
                  <a:gd name="T28" fmla="*/ 24 w 26"/>
                  <a:gd name="T29" fmla="*/ 10 h 19"/>
                  <a:gd name="T30" fmla="*/ 19 w 26"/>
                  <a:gd name="T31" fmla="*/ 10 h 19"/>
                  <a:gd name="T32" fmla="*/ 19 w 26"/>
                  <a:gd name="T33" fmla="*/ 10 h 19"/>
                  <a:gd name="T34" fmla="*/ 19 w 26"/>
                  <a:gd name="T35" fmla="*/ 10 h 19"/>
                  <a:gd name="T36" fmla="*/ 24 w 26"/>
                  <a:gd name="T37" fmla="*/ 12 h 19"/>
                  <a:gd name="T38" fmla="*/ 24 w 26"/>
                  <a:gd name="T39" fmla="*/ 12 h 19"/>
                  <a:gd name="T40" fmla="*/ 24 w 26"/>
                  <a:gd name="T41" fmla="*/ 14 h 19"/>
                  <a:gd name="T42" fmla="*/ 26 w 26"/>
                  <a:gd name="T43" fmla="*/ 14 h 19"/>
                  <a:gd name="T44" fmla="*/ 26 w 26"/>
                  <a:gd name="T45" fmla="*/ 17 h 19"/>
                  <a:gd name="T46" fmla="*/ 26 w 26"/>
                  <a:gd name="T47" fmla="*/ 17 h 19"/>
                  <a:gd name="T48" fmla="*/ 26 w 26"/>
                  <a:gd name="T49" fmla="*/ 19 h 19"/>
                  <a:gd name="T50" fmla="*/ 26 w 26"/>
                  <a:gd name="T51" fmla="*/ 19 h 19"/>
                  <a:gd name="T52" fmla="*/ 24 w 26"/>
                  <a:gd name="T53" fmla="*/ 17 h 19"/>
                  <a:gd name="T54" fmla="*/ 24 w 26"/>
                  <a:gd name="T55" fmla="*/ 17 h 19"/>
                  <a:gd name="T56" fmla="*/ 24 w 26"/>
                  <a:gd name="T57" fmla="*/ 14 h 19"/>
                  <a:gd name="T58" fmla="*/ 21 w 26"/>
                  <a:gd name="T59" fmla="*/ 14 h 19"/>
                  <a:gd name="T60" fmla="*/ 21 w 26"/>
                  <a:gd name="T61" fmla="*/ 12 h 19"/>
                  <a:gd name="T62" fmla="*/ 17 w 26"/>
                  <a:gd name="T63" fmla="*/ 14 h 19"/>
                  <a:gd name="T64" fmla="*/ 17 w 26"/>
                  <a:gd name="T65" fmla="*/ 12 h 19"/>
                  <a:gd name="T66" fmla="*/ 14 w 26"/>
                  <a:gd name="T67" fmla="*/ 10 h 19"/>
                  <a:gd name="T68" fmla="*/ 14 w 26"/>
                  <a:gd name="T69" fmla="*/ 10 h 19"/>
                  <a:gd name="T70" fmla="*/ 14 w 26"/>
                  <a:gd name="T71" fmla="*/ 10 h 19"/>
                  <a:gd name="T72" fmla="*/ 12 w 26"/>
                  <a:gd name="T73" fmla="*/ 7 h 19"/>
                  <a:gd name="T74" fmla="*/ 10 w 26"/>
                  <a:gd name="T75" fmla="*/ 7 h 19"/>
                  <a:gd name="T76" fmla="*/ 10 w 26"/>
                  <a:gd name="T77" fmla="*/ 10 h 19"/>
                  <a:gd name="T78" fmla="*/ 10 w 26"/>
                  <a:gd name="T79" fmla="*/ 12 h 19"/>
                  <a:gd name="T80" fmla="*/ 12 w 26"/>
                  <a:gd name="T81" fmla="*/ 14 h 19"/>
                  <a:gd name="T82" fmla="*/ 7 w 26"/>
                  <a:gd name="T83" fmla="*/ 14 h 19"/>
                  <a:gd name="T84" fmla="*/ 7 w 26"/>
                  <a:gd name="T85" fmla="*/ 12 h 19"/>
                  <a:gd name="T86" fmla="*/ 7 w 26"/>
                  <a:gd name="T87" fmla="*/ 12 h 19"/>
                  <a:gd name="T88" fmla="*/ 5 w 26"/>
                  <a:gd name="T89" fmla="*/ 10 h 19"/>
                  <a:gd name="T90" fmla="*/ 5 w 26"/>
                  <a:gd name="T91" fmla="*/ 10 h 19"/>
                  <a:gd name="T92" fmla="*/ 7 w 26"/>
                  <a:gd name="T93" fmla="*/ 7 h 19"/>
                  <a:gd name="T94" fmla="*/ 7 w 26"/>
                  <a:gd name="T95" fmla="*/ 7 h 19"/>
                  <a:gd name="T96" fmla="*/ 7 w 26"/>
                  <a:gd name="T97" fmla="*/ 7 h 19"/>
                  <a:gd name="T98" fmla="*/ 7 w 26"/>
                  <a:gd name="T99" fmla="*/ 7 h 19"/>
                  <a:gd name="T100" fmla="*/ 5 w 26"/>
                  <a:gd name="T101" fmla="*/ 7 h 19"/>
                  <a:gd name="T102" fmla="*/ 0 w 26"/>
                  <a:gd name="T103" fmla="*/ 7 h 19"/>
                  <a:gd name="T104" fmla="*/ 0 w 26"/>
                  <a:gd name="T105" fmla="*/ 7 h 19"/>
                  <a:gd name="T106" fmla="*/ 0 w 26"/>
                  <a:gd name="T107" fmla="*/ 7 h 19"/>
                  <a:gd name="T108" fmla="*/ 0 w 26"/>
                  <a:gd name="T109" fmla="*/ 5 h 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19"/>
                  <a:gd name="T167" fmla="*/ 26 w 26"/>
                  <a:gd name="T168" fmla="*/ 19 h 1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19">
                    <a:moveTo>
                      <a:pt x="0" y="5"/>
                    </a:moveTo>
                    <a:lnTo>
                      <a:pt x="0" y="5"/>
                    </a:lnTo>
                    <a:lnTo>
                      <a:pt x="19" y="0"/>
                    </a:lnTo>
                    <a:lnTo>
                      <a:pt x="21" y="2"/>
                    </a:lnTo>
                    <a:lnTo>
                      <a:pt x="21" y="5"/>
                    </a:lnTo>
                    <a:lnTo>
                      <a:pt x="19" y="5"/>
                    </a:lnTo>
                    <a:lnTo>
                      <a:pt x="17" y="5"/>
                    </a:lnTo>
                    <a:lnTo>
                      <a:pt x="14" y="5"/>
                    </a:lnTo>
                    <a:lnTo>
                      <a:pt x="17" y="7"/>
                    </a:lnTo>
                    <a:lnTo>
                      <a:pt x="21" y="7"/>
                    </a:lnTo>
                    <a:lnTo>
                      <a:pt x="24" y="7"/>
                    </a:lnTo>
                    <a:lnTo>
                      <a:pt x="24" y="10"/>
                    </a:lnTo>
                    <a:lnTo>
                      <a:pt x="19" y="10"/>
                    </a:lnTo>
                    <a:lnTo>
                      <a:pt x="24" y="12"/>
                    </a:lnTo>
                    <a:lnTo>
                      <a:pt x="24" y="14"/>
                    </a:lnTo>
                    <a:lnTo>
                      <a:pt x="26" y="14"/>
                    </a:lnTo>
                    <a:lnTo>
                      <a:pt x="26" y="17"/>
                    </a:lnTo>
                    <a:lnTo>
                      <a:pt x="26" y="19"/>
                    </a:lnTo>
                    <a:lnTo>
                      <a:pt x="24" y="17"/>
                    </a:lnTo>
                    <a:lnTo>
                      <a:pt x="24" y="14"/>
                    </a:lnTo>
                    <a:lnTo>
                      <a:pt x="21" y="14"/>
                    </a:lnTo>
                    <a:lnTo>
                      <a:pt x="21" y="12"/>
                    </a:lnTo>
                    <a:lnTo>
                      <a:pt x="17" y="14"/>
                    </a:lnTo>
                    <a:lnTo>
                      <a:pt x="17" y="12"/>
                    </a:lnTo>
                    <a:lnTo>
                      <a:pt x="14" y="10"/>
                    </a:lnTo>
                    <a:lnTo>
                      <a:pt x="12" y="7"/>
                    </a:lnTo>
                    <a:lnTo>
                      <a:pt x="10" y="7"/>
                    </a:lnTo>
                    <a:lnTo>
                      <a:pt x="10" y="10"/>
                    </a:lnTo>
                    <a:lnTo>
                      <a:pt x="10" y="12"/>
                    </a:lnTo>
                    <a:lnTo>
                      <a:pt x="12" y="14"/>
                    </a:lnTo>
                    <a:lnTo>
                      <a:pt x="7" y="14"/>
                    </a:lnTo>
                    <a:lnTo>
                      <a:pt x="7" y="12"/>
                    </a:lnTo>
                    <a:lnTo>
                      <a:pt x="5" y="10"/>
                    </a:lnTo>
                    <a:lnTo>
                      <a:pt x="7" y="7"/>
                    </a:lnTo>
                    <a:lnTo>
                      <a:pt x="5" y="7"/>
                    </a:lnTo>
                    <a:lnTo>
                      <a:pt x="0" y="7"/>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510" name="Freeform 81"/>
              <p:cNvSpPr>
                <a:spLocks/>
              </p:cNvSpPr>
              <p:nvPr/>
            </p:nvSpPr>
            <p:spPr bwMode="auto">
              <a:xfrm>
                <a:off x="1954" y="3474"/>
                <a:ext cx="26" cy="19"/>
              </a:xfrm>
              <a:custGeom>
                <a:avLst/>
                <a:gdLst>
                  <a:gd name="T0" fmla="*/ 0 w 26"/>
                  <a:gd name="T1" fmla="*/ 5 h 19"/>
                  <a:gd name="T2" fmla="*/ 0 w 26"/>
                  <a:gd name="T3" fmla="*/ 5 h 19"/>
                  <a:gd name="T4" fmla="*/ 19 w 26"/>
                  <a:gd name="T5" fmla="*/ 0 h 19"/>
                  <a:gd name="T6" fmla="*/ 19 w 26"/>
                  <a:gd name="T7" fmla="*/ 0 h 19"/>
                  <a:gd name="T8" fmla="*/ 21 w 26"/>
                  <a:gd name="T9" fmla="*/ 2 h 19"/>
                  <a:gd name="T10" fmla="*/ 21 w 26"/>
                  <a:gd name="T11" fmla="*/ 5 h 19"/>
                  <a:gd name="T12" fmla="*/ 19 w 26"/>
                  <a:gd name="T13" fmla="*/ 5 h 19"/>
                  <a:gd name="T14" fmla="*/ 17 w 26"/>
                  <a:gd name="T15" fmla="*/ 5 h 19"/>
                  <a:gd name="T16" fmla="*/ 14 w 26"/>
                  <a:gd name="T17" fmla="*/ 5 h 19"/>
                  <a:gd name="T18" fmla="*/ 14 w 26"/>
                  <a:gd name="T19" fmla="*/ 5 h 19"/>
                  <a:gd name="T20" fmla="*/ 17 w 26"/>
                  <a:gd name="T21" fmla="*/ 7 h 19"/>
                  <a:gd name="T22" fmla="*/ 21 w 26"/>
                  <a:gd name="T23" fmla="*/ 7 h 19"/>
                  <a:gd name="T24" fmla="*/ 24 w 26"/>
                  <a:gd name="T25" fmla="*/ 7 h 19"/>
                  <a:gd name="T26" fmla="*/ 24 w 26"/>
                  <a:gd name="T27" fmla="*/ 7 h 19"/>
                  <a:gd name="T28" fmla="*/ 24 w 26"/>
                  <a:gd name="T29" fmla="*/ 10 h 19"/>
                  <a:gd name="T30" fmla="*/ 19 w 26"/>
                  <a:gd name="T31" fmla="*/ 10 h 19"/>
                  <a:gd name="T32" fmla="*/ 19 w 26"/>
                  <a:gd name="T33" fmla="*/ 10 h 19"/>
                  <a:gd name="T34" fmla="*/ 19 w 26"/>
                  <a:gd name="T35" fmla="*/ 10 h 19"/>
                  <a:gd name="T36" fmla="*/ 24 w 26"/>
                  <a:gd name="T37" fmla="*/ 12 h 19"/>
                  <a:gd name="T38" fmla="*/ 24 w 26"/>
                  <a:gd name="T39" fmla="*/ 12 h 19"/>
                  <a:gd name="T40" fmla="*/ 24 w 26"/>
                  <a:gd name="T41" fmla="*/ 14 h 19"/>
                  <a:gd name="T42" fmla="*/ 26 w 26"/>
                  <a:gd name="T43" fmla="*/ 14 h 19"/>
                  <a:gd name="T44" fmla="*/ 26 w 26"/>
                  <a:gd name="T45" fmla="*/ 17 h 19"/>
                  <a:gd name="T46" fmla="*/ 26 w 26"/>
                  <a:gd name="T47" fmla="*/ 17 h 19"/>
                  <a:gd name="T48" fmla="*/ 26 w 26"/>
                  <a:gd name="T49" fmla="*/ 19 h 19"/>
                  <a:gd name="T50" fmla="*/ 26 w 26"/>
                  <a:gd name="T51" fmla="*/ 19 h 19"/>
                  <a:gd name="T52" fmla="*/ 24 w 26"/>
                  <a:gd name="T53" fmla="*/ 17 h 19"/>
                  <a:gd name="T54" fmla="*/ 24 w 26"/>
                  <a:gd name="T55" fmla="*/ 17 h 19"/>
                  <a:gd name="T56" fmla="*/ 24 w 26"/>
                  <a:gd name="T57" fmla="*/ 14 h 19"/>
                  <a:gd name="T58" fmla="*/ 21 w 26"/>
                  <a:gd name="T59" fmla="*/ 14 h 19"/>
                  <a:gd name="T60" fmla="*/ 21 w 26"/>
                  <a:gd name="T61" fmla="*/ 12 h 19"/>
                  <a:gd name="T62" fmla="*/ 17 w 26"/>
                  <a:gd name="T63" fmla="*/ 14 h 19"/>
                  <a:gd name="T64" fmla="*/ 17 w 26"/>
                  <a:gd name="T65" fmla="*/ 12 h 19"/>
                  <a:gd name="T66" fmla="*/ 14 w 26"/>
                  <a:gd name="T67" fmla="*/ 10 h 19"/>
                  <a:gd name="T68" fmla="*/ 14 w 26"/>
                  <a:gd name="T69" fmla="*/ 10 h 19"/>
                  <a:gd name="T70" fmla="*/ 14 w 26"/>
                  <a:gd name="T71" fmla="*/ 10 h 19"/>
                  <a:gd name="T72" fmla="*/ 12 w 26"/>
                  <a:gd name="T73" fmla="*/ 7 h 19"/>
                  <a:gd name="T74" fmla="*/ 10 w 26"/>
                  <a:gd name="T75" fmla="*/ 7 h 19"/>
                  <a:gd name="T76" fmla="*/ 10 w 26"/>
                  <a:gd name="T77" fmla="*/ 10 h 19"/>
                  <a:gd name="T78" fmla="*/ 10 w 26"/>
                  <a:gd name="T79" fmla="*/ 12 h 19"/>
                  <a:gd name="T80" fmla="*/ 12 w 26"/>
                  <a:gd name="T81" fmla="*/ 14 h 19"/>
                  <a:gd name="T82" fmla="*/ 7 w 26"/>
                  <a:gd name="T83" fmla="*/ 14 h 19"/>
                  <a:gd name="T84" fmla="*/ 7 w 26"/>
                  <a:gd name="T85" fmla="*/ 12 h 19"/>
                  <a:gd name="T86" fmla="*/ 7 w 26"/>
                  <a:gd name="T87" fmla="*/ 12 h 19"/>
                  <a:gd name="T88" fmla="*/ 5 w 26"/>
                  <a:gd name="T89" fmla="*/ 10 h 19"/>
                  <a:gd name="T90" fmla="*/ 5 w 26"/>
                  <a:gd name="T91" fmla="*/ 10 h 19"/>
                  <a:gd name="T92" fmla="*/ 7 w 26"/>
                  <a:gd name="T93" fmla="*/ 7 h 19"/>
                  <a:gd name="T94" fmla="*/ 7 w 26"/>
                  <a:gd name="T95" fmla="*/ 7 h 19"/>
                  <a:gd name="T96" fmla="*/ 7 w 26"/>
                  <a:gd name="T97" fmla="*/ 7 h 19"/>
                  <a:gd name="T98" fmla="*/ 7 w 26"/>
                  <a:gd name="T99" fmla="*/ 7 h 19"/>
                  <a:gd name="T100" fmla="*/ 5 w 26"/>
                  <a:gd name="T101" fmla="*/ 7 h 19"/>
                  <a:gd name="T102" fmla="*/ 0 w 26"/>
                  <a:gd name="T103" fmla="*/ 7 h 19"/>
                  <a:gd name="T104" fmla="*/ 0 w 26"/>
                  <a:gd name="T105" fmla="*/ 7 h 19"/>
                  <a:gd name="T106" fmla="*/ 0 w 26"/>
                  <a:gd name="T107" fmla="*/ 7 h 19"/>
                  <a:gd name="T108" fmla="*/ 0 w 26"/>
                  <a:gd name="T109" fmla="*/ 5 h 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19"/>
                  <a:gd name="T167" fmla="*/ 26 w 26"/>
                  <a:gd name="T168" fmla="*/ 19 h 1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19">
                    <a:moveTo>
                      <a:pt x="0" y="5"/>
                    </a:moveTo>
                    <a:lnTo>
                      <a:pt x="0" y="5"/>
                    </a:lnTo>
                    <a:lnTo>
                      <a:pt x="19" y="0"/>
                    </a:lnTo>
                    <a:lnTo>
                      <a:pt x="21" y="2"/>
                    </a:lnTo>
                    <a:lnTo>
                      <a:pt x="21" y="5"/>
                    </a:lnTo>
                    <a:lnTo>
                      <a:pt x="19" y="5"/>
                    </a:lnTo>
                    <a:lnTo>
                      <a:pt x="17" y="5"/>
                    </a:lnTo>
                    <a:lnTo>
                      <a:pt x="14" y="5"/>
                    </a:lnTo>
                    <a:lnTo>
                      <a:pt x="17" y="7"/>
                    </a:lnTo>
                    <a:lnTo>
                      <a:pt x="21" y="7"/>
                    </a:lnTo>
                    <a:lnTo>
                      <a:pt x="24" y="7"/>
                    </a:lnTo>
                    <a:lnTo>
                      <a:pt x="24" y="10"/>
                    </a:lnTo>
                    <a:lnTo>
                      <a:pt x="19" y="10"/>
                    </a:lnTo>
                    <a:lnTo>
                      <a:pt x="24" y="12"/>
                    </a:lnTo>
                    <a:lnTo>
                      <a:pt x="24" y="14"/>
                    </a:lnTo>
                    <a:lnTo>
                      <a:pt x="26" y="14"/>
                    </a:lnTo>
                    <a:lnTo>
                      <a:pt x="26" y="17"/>
                    </a:lnTo>
                    <a:lnTo>
                      <a:pt x="26" y="19"/>
                    </a:lnTo>
                    <a:lnTo>
                      <a:pt x="24" y="17"/>
                    </a:lnTo>
                    <a:lnTo>
                      <a:pt x="24" y="14"/>
                    </a:lnTo>
                    <a:lnTo>
                      <a:pt x="21" y="14"/>
                    </a:lnTo>
                    <a:lnTo>
                      <a:pt x="21" y="12"/>
                    </a:lnTo>
                    <a:lnTo>
                      <a:pt x="17" y="14"/>
                    </a:lnTo>
                    <a:lnTo>
                      <a:pt x="17" y="12"/>
                    </a:lnTo>
                    <a:lnTo>
                      <a:pt x="14" y="10"/>
                    </a:lnTo>
                    <a:lnTo>
                      <a:pt x="12" y="7"/>
                    </a:lnTo>
                    <a:lnTo>
                      <a:pt x="10" y="7"/>
                    </a:lnTo>
                    <a:lnTo>
                      <a:pt x="10" y="10"/>
                    </a:lnTo>
                    <a:lnTo>
                      <a:pt x="10" y="12"/>
                    </a:lnTo>
                    <a:lnTo>
                      <a:pt x="12" y="14"/>
                    </a:lnTo>
                    <a:lnTo>
                      <a:pt x="7" y="14"/>
                    </a:lnTo>
                    <a:lnTo>
                      <a:pt x="7" y="12"/>
                    </a:lnTo>
                    <a:lnTo>
                      <a:pt x="5" y="10"/>
                    </a:lnTo>
                    <a:lnTo>
                      <a:pt x="7" y="7"/>
                    </a:lnTo>
                    <a:lnTo>
                      <a:pt x="5" y="7"/>
                    </a:lnTo>
                    <a:lnTo>
                      <a:pt x="0" y="7"/>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511" name="Freeform 82"/>
              <p:cNvSpPr>
                <a:spLocks/>
              </p:cNvSpPr>
              <p:nvPr/>
            </p:nvSpPr>
            <p:spPr bwMode="auto">
              <a:xfrm>
                <a:off x="1975" y="3474"/>
                <a:ext cx="17" cy="10"/>
              </a:xfrm>
              <a:custGeom>
                <a:avLst/>
                <a:gdLst>
                  <a:gd name="T0" fmla="*/ 3 w 17"/>
                  <a:gd name="T1" fmla="*/ 2 h 10"/>
                  <a:gd name="T2" fmla="*/ 3 w 17"/>
                  <a:gd name="T3" fmla="*/ 2 h 10"/>
                  <a:gd name="T4" fmla="*/ 0 w 17"/>
                  <a:gd name="T5" fmla="*/ 2 h 10"/>
                  <a:gd name="T6" fmla="*/ 0 w 17"/>
                  <a:gd name="T7" fmla="*/ 0 h 10"/>
                  <a:gd name="T8" fmla="*/ 7 w 17"/>
                  <a:gd name="T9" fmla="*/ 0 h 10"/>
                  <a:gd name="T10" fmla="*/ 15 w 17"/>
                  <a:gd name="T11" fmla="*/ 0 h 10"/>
                  <a:gd name="T12" fmla="*/ 17 w 17"/>
                  <a:gd name="T13" fmla="*/ 2 h 10"/>
                  <a:gd name="T14" fmla="*/ 17 w 17"/>
                  <a:gd name="T15" fmla="*/ 7 h 10"/>
                  <a:gd name="T16" fmla="*/ 17 w 17"/>
                  <a:gd name="T17" fmla="*/ 7 h 10"/>
                  <a:gd name="T18" fmla="*/ 17 w 17"/>
                  <a:gd name="T19" fmla="*/ 10 h 10"/>
                  <a:gd name="T20" fmla="*/ 15 w 17"/>
                  <a:gd name="T21" fmla="*/ 10 h 10"/>
                  <a:gd name="T22" fmla="*/ 15 w 17"/>
                  <a:gd name="T23" fmla="*/ 10 h 10"/>
                  <a:gd name="T24" fmla="*/ 12 w 17"/>
                  <a:gd name="T25" fmla="*/ 10 h 10"/>
                  <a:gd name="T26" fmla="*/ 12 w 17"/>
                  <a:gd name="T27" fmla="*/ 7 h 10"/>
                  <a:gd name="T28" fmla="*/ 12 w 17"/>
                  <a:gd name="T29" fmla="*/ 7 h 10"/>
                  <a:gd name="T30" fmla="*/ 10 w 17"/>
                  <a:gd name="T31" fmla="*/ 7 h 10"/>
                  <a:gd name="T32" fmla="*/ 10 w 17"/>
                  <a:gd name="T33" fmla="*/ 7 h 10"/>
                  <a:gd name="T34" fmla="*/ 10 w 17"/>
                  <a:gd name="T35" fmla="*/ 7 h 10"/>
                  <a:gd name="T36" fmla="*/ 7 w 17"/>
                  <a:gd name="T37" fmla="*/ 7 h 10"/>
                  <a:gd name="T38" fmla="*/ 10 w 17"/>
                  <a:gd name="T39" fmla="*/ 7 h 10"/>
                  <a:gd name="T40" fmla="*/ 5 w 17"/>
                  <a:gd name="T41" fmla="*/ 7 h 10"/>
                  <a:gd name="T42" fmla="*/ 3 w 17"/>
                  <a:gd name="T43" fmla="*/ 2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3" y="2"/>
                    </a:moveTo>
                    <a:lnTo>
                      <a:pt x="3" y="2"/>
                    </a:lnTo>
                    <a:lnTo>
                      <a:pt x="0" y="2"/>
                    </a:lnTo>
                    <a:lnTo>
                      <a:pt x="0" y="0"/>
                    </a:lnTo>
                    <a:lnTo>
                      <a:pt x="7" y="0"/>
                    </a:lnTo>
                    <a:lnTo>
                      <a:pt x="15" y="0"/>
                    </a:lnTo>
                    <a:lnTo>
                      <a:pt x="17" y="2"/>
                    </a:lnTo>
                    <a:lnTo>
                      <a:pt x="17" y="7"/>
                    </a:lnTo>
                    <a:lnTo>
                      <a:pt x="17" y="10"/>
                    </a:lnTo>
                    <a:lnTo>
                      <a:pt x="15" y="10"/>
                    </a:lnTo>
                    <a:lnTo>
                      <a:pt x="12" y="10"/>
                    </a:lnTo>
                    <a:lnTo>
                      <a:pt x="12" y="7"/>
                    </a:lnTo>
                    <a:lnTo>
                      <a:pt x="10" y="7"/>
                    </a:lnTo>
                    <a:lnTo>
                      <a:pt x="7" y="7"/>
                    </a:lnTo>
                    <a:lnTo>
                      <a:pt x="10" y="7"/>
                    </a:lnTo>
                    <a:lnTo>
                      <a:pt x="5" y="7"/>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512" name="Freeform 83"/>
              <p:cNvSpPr>
                <a:spLocks/>
              </p:cNvSpPr>
              <p:nvPr/>
            </p:nvSpPr>
            <p:spPr bwMode="auto">
              <a:xfrm>
                <a:off x="1975" y="3474"/>
                <a:ext cx="17" cy="10"/>
              </a:xfrm>
              <a:custGeom>
                <a:avLst/>
                <a:gdLst>
                  <a:gd name="T0" fmla="*/ 3 w 17"/>
                  <a:gd name="T1" fmla="*/ 2 h 10"/>
                  <a:gd name="T2" fmla="*/ 3 w 17"/>
                  <a:gd name="T3" fmla="*/ 2 h 10"/>
                  <a:gd name="T4" fmla="*/ 0 w 17"/>
                  <a:gd name="T5" fmla="*/ 2 h 10"/>
                  <a:gd name="T6" fmla="*/ 0 w 17"/>
                  <a:gd name="T7" fmla="*/ 0 h 10"/>
                  <a:gd name="T8" fmla="*/ 7 w 17"/>
                  <a:gd name="T9" fmla="*/ 0 h 10"/>
                  <a:gd name="T10" fmla="*/ 15 w 17"/>
                  <a:gd name="T11" fmla="*/ 0 h 10"/>
                  <a:gd name="T12" fmla="*/ 17 w 17"/>
                  <a:gd name="T13" fmla="*/ 2 h 10"/>
                  <a:gd name="T14" fmla="*/ 17 w 17"/>
                  <a:gd name="T15" fmla="*/ 7 h 10"/>
                  <a:gd name="T16" fmla="*/ 17 w 17"/>
                  <a:gd name="T17" fmla="*/ 7 h 10"/>
                  <a:gd name="T18" fmla="*/ 17 w 17"/>
                  <a:gd name="T19" fmla="*/ 10 h 10"/>
                  <a:gd name="T20" fmla="*/ 15 w 17"/>
                  <a:gd name="T21" fmla="*/ 10 h 10"/>
                  <a:gd name="T22" fmla="*/ 15 w 17"/>
                  <a:gd name="T23" fmla="*/ 10 h 10"/>
                  <a:gd name="T24" fmla="*/ 12 w 17"/>
                  <a:gd name="T25" fmla="*/ 10 h 10"/>
                  <a:gd name="T26" fmla="*/ 12 w 17"/>
                  <a:gd name="T27" fmla="*/ 7 h 10"/>
                  <a:gd name="T28" fmla="*/ 12 w 17"/>
                  <a:gd name="T29" fmla="*/ 7 h 10"/>
                  <a:gd name="T30" fmla="*/ 10 w 17"/>
                  <a:gd name="T31" fmla="*/ 7 h 10"/>
                  <a:gd name="T32" fmla="*/ 10 w 17"/>
                  <a:gd name="T33" fmla="*/ 7 h 10"/>
                  <a:gd name="T34" fmla="*/ 10 w 17"/>
                  <a:gd name="T35" fmla="*/ 7 h 10"/>
                  <a:gd name="T36" fmla="*/ 7 w 17"/>
                  <a:gd name="T37" fmla="*/ 7 h 10"/>
                  <a:gd name="T38" fmla="*/ 10 w 17"/>
                  <a:gd name="T39" fmla="*/ 7 h 10"/>
                  <a:gd name="T40" fmla="*/ 5 w 17"/>
                  <a:gd name="T41" fmla="*/ 7 h 10"/>
                  <a:gd name="T42" fmla="*/ 3 w 17"/>
                  <a:gd name="T43" fmla="*/ 2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3" y="2"/>
                    </a:moveTo>
                    <a:lnTo>
                      <a:pt x="3" y="2"/>
                    </a:lnTo>
                    <a:lnTo>
                      <a:pt x="0" y="2"/>
                    </a:lnTo>
                    <a:lnTo>
                      <a:pt x="0" y="0"/>
                    </a:lnTo>
                    <a:lnTo>
                      <a:pt x="7" y="0"/>
                    </a:lnTo>
                    <a:lnTo>
                      <a:pt x="15" y="0"/>
                    </a:lnTo>
                    <a:lnTo>
                      <a:pt x="17" y="2"/>
                    </a:lnTo>
                    <a:lnTo>
                      <a:pt x="17" y="7"/>
                    </a:lnTo>
                    <a:lnTo>
                      <a:pt x="17" y="10"/>
                    </a:lnTo>
                    <a:lnTo>
                      <a:pt x="15" y="10"/>
                    </a:lnTo>
                    <a:lnTo>
                      <a:pt x="12" y="10"/>
                    </a:lnTo>
                    <a:lnTo>
                      <a:pt x="12" y="7"/>
                    </a:lnTo>
                    <a:lnTo>
                      <a:pt x="10" y="7"/>
                    </a:lnTo>
                    <a:lnTo>
                      <a:pt x="7" y="7"/>
                    </a:lnTo>
                    <a:lnTo>
                      <a:pt x="10" y="7"/>
                    </a:lnTo>
                    <a:lnTo>
                      <a:pt x="5" y="7"/>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513" name="Freeform 84"/>
              <p:cNvSpPr>
                <a:spLocks/>
              </p:cNvSpPr>
              <p:nvPr/>
            </p:nvSpPr>
            <p:spPr bwMode="auto">
              <a:xfrm>
                <a:off x="1999" y="3481"/>
                <a:ext cx="2" cy="3"/>
              </a:xfrm>
              <a:custGeom>
                <a:avLst/>
                <a:gdLst>
                  <a:gd name="T0" fmla="*/ 0 w 2"/>
                  <a:gd name="T1" fmla="*/ 0 h 3"/>
                  <a:gd name="T2" fmla="*/ 0 w 2"/>
                  <a:gd name="T3" fmla="*/ 0 h 3"/>
                  <a:gd name="T4" fmla="*/ 2 w 2"/>
                  <a:gd name="T5" fmla="*/ 0 h 3"/>
                  <a:gd name="T6" fmla="*/ 0 w 2"/>
                  <a:gd name="T7" fmla="*/ 0 h 3"/>
                  <a:gd name="T8" fmla="*/ 0 w 2"/>
                  <a:gd name="T9" fmla="*/ 3 h 3"/>
                  <a:gd name="T10" fmla="*/ 0 w 2"/>
                  <a:gd name="T11" fmla="*/ 0 h 3"/>
                  <a:gd name="T12" fmla="*/ 0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14" name="Freeform 85"/>
              <p:cNvSpPr>
                <a:spLocks/>
              </p:cNvSpPr>
              <p:nvPr/>
            </p:nvSpPr>
            <p:spPr bwMode="auto">
              <a:xfrm>
                <a:off x="1999" y="3481"/>
                <a:ext cx="2" cy="3"/>
              </a:xfrm>
              <a:custGeom>
                <a:avLst/>
                <a:gdLst>
                  <a:gd name="T0" fmla="*/ 0 w 2"/>
                  <a:gd name="T1" fmla="*/ 0 h 3"/>
                  <a:gd name="T2" fmla="*/ 0 w 2"/>
                  <a:gd name="T3" fmla="*/ 0 h 3"/>
                  <a:gd name="T4" fmla="*/ 2 w 2"/>
                  <a:gd name="T5" fmla="*/ 0 h 3"/>
                  <a:gd name="T6" fmla="*/ 0 w 2"/>
                  <a:gd name="T7" fmla="*/ 0 h 3"/>
                  <a:gd name="T8" fmla="*/ 0 w 2"/>
                  <a:gd name="T9" fmla="*/ 3 h 3"/>
                  <a:gd name="T10" fmla="*/ 0 w 2"/>
                  <a:gd name="T11" fmla="*/ 0 h 3"/>
                  <a:gd name="T12" fmla="*/ 0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0" y="0"/>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15" name="Freeform 86"/>
              <p:cNvSpPr>
                <a:spLocks/>
              </p:cNvSpPr>
              <p:nvPr/>
            </p:nvSpPr>
            <p:spPr bwMode="auto">
              <a:xfrm>
                <a:off x="1992" y="3476"/>
                <a:ext cx="5" cy="3"/>
              </a:xfrm>
              <a:custGeom>
                <a:avLst/>
                <a:gdLst>
                  <a:gd name="T0" fmla="*/ 5 w 5"/>
                  <a:gd name="T1" fmla="*/ 3 h 3"/>
                  <a:gd name="T2" fmla="*/ 2 w 5"/>
                  <a:gd name="T3" fmla="*/ 3 h 3"/>
                  <a:gd name="T4" fmla="*/ 0 w 5"/>
                  <a:gd name="T5" fmla="*/ 0 h 3"/>
                  <a:gd name="T6" fmla="*/ 0 w 5"/>
                  <a:gd name="T7" fmla="*/ 0 h 3"/>
                  <a:gd name="T8" fmla="*/ 2 w 5"/>
                  <a:gd name="T9" fmla="*/ 0 h 3"/>
                  <a:gd name="T10" fmla="*/ 5 w 5"/>
                  <a:gd name="T11" fmla="*/ 0 h 3"/>
                  <a:gd name="T12" fmla="*/ 5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2" y="3"/>
                    </a:lnTo>
                    <a:lnTo>
                      <a:pt x="0" y="0"/>
                    </a:lnTo>
                    <a:lnTo>
                      <a:pt x="2" y="0"/>
                    </a:lnTo>
                    <a:lnTo>
                      <a:pt x="5" y="0"/>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516" name="Freeform 87"/>
              <p:cNvSpPr>
                <a:spLocks/>
              </p:cNvSpPr>
              <p:nvPr/>
            </p:nvSpPr>
            <p:spPr bwMode="auto">
              <a:xfrm>
                <a:off x="1992" y="3476"/>
                <a:ext cx="5" cy="3"/>
              </a:xfrm>
              <a:custGeom>
                <a:avLst/>
                <a:gdLst>
                  <a:gd name="T0" fmla="*/ 5 w 5"/>
                  <a:gd name="T1" fmla="*/ 3 h 3"/>
                  <a:gd name="T2" fmla="*/ 2 w 5"/>
                  <a:gd name="T3" fmla="*/ 3 h 3"/>
                  <a:gd name="T4" fmla="*/ 0 w 5"/>
                  <a:gd name="T5" fmla="*/ 0 h 3"/>
                  <a:gd name="T6" fmla="*/ 0 w 5"/>
                  <a:gd name="T7" fmla="*/ 0 h 3"/>
                  <a:gd name="T8" fmla="*/ 2 w 5"/>
                  <a:gd name="T9" fmla="*/ 0 h 3"/>
                  <a:gd name="T10" fmla="*/ 5 w 5"/>
                  <a:gd name="T11" fmla="*/ 0 h 3"/>
                  <a:gd name="T12" fmla="*/ 5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2" y="3"/>
                    </a:lnTo>
                    <a:lnTo>
                      <a:pt x="0" y="0"/>
                    </a:lnTo>
                    <a:lnTo>
                      <a:pt x="2" y="0"/>
                    </a:lnTo>
                    <a:lnTo>
                      <a:pt x="5" y="0"/>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517" name="Freeform 88"/>
              <p:cNvSpPr>
                <a:spLocks/>
              </p:cNvSpPr>
              <p:nvPr/>
            </p:nvSpPr>
            <p:spPr bwMode="auto">
              <a:xfrm>
                <a:off x="1992" y="3481"/>
                <a:ext cx="2" cy="3"/>
              </a:xfrm>
              <a:custGeom>
                <a:avLst/>
                <a:gdLst>
                  <a:gd name="T0" fmla="*/ 2 w 2"/>
                  <a:gd name="T1" fmla="*/ 3 h 3"/>
                  <a:gd name="T2" fmla="*/ 2 w 2"/>
                  <a:gd name="T3" fmla="*/ 3 h 3"/>
                  <a:gd name="T4" fmla="*/ 0 w 2"/>
                  <a:gd name="T5" fmla="*/ 3 h 3"/>
                  <a:gd name="T6" fmla="*/ 0 w 2"/>
                  <a:gd name="T7" fmla="*/ 0 h 3"/>
                  <a:gd name="T8" fmla="*/ 2 w 2"/>
                  <a:gd name="T9" fmla="*/ 0 h 3"/>
                  <a:gd name="T10" fmla="*/ 2 w 2"/>
                  <a:gd name="T11" fmla="*/ 0 h 3"/>
                  <a:gd name="T12" fmla="*/ 2 w 2"/>
                  <a:gd name="T13" fmla="*/ 3 h 3"/>
                  <a:gd name="T14" fmla="*/ 2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3"/>
                    </a:moveTo>
                    <a:lnTo>
                      <a:pt x="2" y="3"/>
                    </a:lnTo>
                    <a:lnTo>
                      <a:pt x="0" y="3"/>
                    </a:lnTo>
                    <a:lnTo>
                      <a:pt x="0" y="0"/>
                    </a:lnTo>
                    <a:lnTo>
                      <a:pt x="2" y="0"/>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518" name="Freeform 89"/>
              <p:cNvSpPr>
                <a:spLocks/>
              </p:cNvSpPr>
              <p:nvPr/>
            </p:nvSpPr>
            <p:spPr bwMode="auto">
              <a:xfrm>
                <a:off x="1992" y="3481"/>
                <a:ext cx="2" cy="3"/>
              </a:xfrm>
              <a:custGeom>
                <a:avLst/>
                <a:gdLst>
                  <a:gd name="T0" fmla="*/ 2 w 2"/>
                  <a:gd name="T1" fmla="*/ 3 h 3"/>
                  <a:gd name="T2" fmla="*/ 2 w 2"/>
                  <a:gd name="T3" fmla="*/ 3 h 3"/>
                  <a:gd name="T4" fmla="*/ 0 w 2"/>
                  <a:gd name="T5" fmla="*/ 3 h 3"/>
                  <a:gd name="T6" fmla="*/ 0 w 2"/>
                  <a:gd name="T7" fmla="*/ 0 h 3"/>
                  <a:gd name="T8" fmla="*/ 2 w 2"/>
                  <a:gd name="T9" fmla="*/ 0 h 3"/>
                  <a:gd name="T10" fmla="*/ 2 w 2"/>
                  <a:gd name="T11" fmla="*/ 0 h 3"/>
                  <a:gd name="T12" fmla="*/ 2 w 2"/>
                  <a:gd name="T13" fmla="*/ 3 h 3"/>
                  <a:gd name="T14" fmla="*/ 2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3"/>
                    </a:moveTo>
                    <a:lnTo>
                      <a:pt x="2" y="3"/>
                    </a:lnTo>
                    <a:lnTo>
                      <a:pt x="0" y="3"/>
                    </a:lnTo>
                    <a:lnTo>
                      <a:pt x="0" y="0"/>
                    </a:lnTo>
                    <a:lnTo>
                      <a:pt x="2" y="0"/>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519" name="Freeform 90"/>
              <p:cNvSpPr>
                <a:spLocks/>
              </p:cNvSpPr>
              <p:nvPr/>
            </p:nvSpPr>
            <p:spPr bwMode="auto">
              <a:xfrm>
                <a:off x="1668" y="2602"/>
                <a:ext cx="7" cy="17"/>
              </a:xfrm>
              <a:custGeom>
                <a:avLst/>
                <a:gdLst>
                  <a:gd name="T0" fmla="*/ 3 w 7"/>
                  <a:gd name="T1" fmla="*/ 0 h 17"/>
                  <a:gd name="T2" fmla="*/ 5 w 7"/>
                  <a:gd name="T3" fmla="*/ 8 h 17"/>
                  <a:gd name="T4" fmla="*/ 7 w 7"/>
                  <a:gd name="T5" fmla="*/ 10 h 17"/>
                  <a:gd name="T6" fmla="*/ 7 w 7"/>
                  <a:gd name="T7" fmla="*/ 15 h 17"/>
                  <a:gd name="T8" fmla="*/ 7 w 7"/>
                  <a:gd name="T9" fmla="*/ 15 h 17"/>
                  <a:gd name="T10" fmla="*/ 7 w 7"/>
                  <a:gd name="T11" fmla="*/ 17 h 17"/>
                  <a:gd name="T12" fmla="*/ 3 w 7"/>
                  <a:gd name="T13" fmla="*/ 17 h 17"/>
                  <a:gd name="T14" fmla="*/ 3 w 7"/>
                  <a:gd name="T15" fmla="*/ 17 h 17"/>
                  <a:gd name="T16" fmla="*/ 0 w 7"/>
                  <a:gd name="T17" fmla="*/ 15 h 17"/>
                  <a:gd name="T18" fmla="*/ 0 w 7"/>
                  <a:gd name="T19" fmla="*/ 15 h 17"/>
                  <a:gd name="T20" fmla="*/ 0 w 7"/>
                  <a:gd name="T21" fmla="*/ 12 h 17"/>
                  <a:gd name="T22" fmla="*/ 3 w 7"/>
                  <a:gd name="T23" fmla="*/ 12 h 17"/>
                  <a:gd name="T24" fmla="*/ 5 w 7"/>
                  <a:gd name="T25" fmla="*/ 10 h 17"/>
                  <a:gd name="T26" fmla="*/ 5 w 7"/>
                  <a:gd name="T27" fmla="*/ 10 h 17"/>
                  <a:gd name="T28" fmla="*/ 3 w 7"/>
                  <a:gd name="T29" fmla="*/ 5 h 17"/>
                  <a:gd name="T30" fmla="*/ 0 w 7"/>
                  <a:gd name="T31" fmla="*/ 5 h 17"/>
                  <a:gd name="T32" fmla="*/ 0 w 7"/>
                  <a:gd name="T33" fmla="*/ 3 h 17"/>
                  <a:gd name="T34" fmla="*/ 0 w 7"/>
                  <a:gd name="T35" fmla="*/ 3 h 17"/>
                  <a:gd name="T36" fmla="*/ 0 w 7"/>
                  <a:gd name="T37" fmla="*/ 3 h 17"/>
                  <a:gd name="T38" fmla="*/ 3 w 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7"/>
                  <a:gd name="T62" fmla="*/ 7 w 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7">
                    <a:moveTo>
                      <a:pt x="3" y="0"/>
                    </a:moveTo>
                    <a:lnTo>
                      <a:pt x="5" y="8"/>
                    </a:lnTo>
                    <a:lnTo>
                      <a:pt x="7" y="10"/>
                    </a:lnTo>
                    <a:lnTo>
                      <a:pt x="7" y="15"/>
                    </a:lnTo>
                    <a:lnTo>
                      <a:pt x="7" y="17"/>
                    </a:lnTo>
                    <a:lnTo>
                      <a:pt x="3" y="17"/>
                    </a:lnTo>
                    <a:lnTo>
                      <a:pt x="0" y="15"/>
                    </a:lnTo>
                    <a:lnTo>
                      <a:pt x="0" y="12"/>
                    </a:lnTo>
                    <a:lnTo>
                      <a:pt x="3" y="12"/>
                    </a:lnTo>
                    <a:lnTo>
                      <a:pt x="5" y="10"/>
                    </a:lnTo>
                    <a:lnTo>
                      <a:pt x="3" y="5"/>
                    </a:lnTo>
                    <a:lnTo>
                      <a:pt x="0" y="5"/>
                    </a:lnTo>
                    <a:lnTo>
                      <a:pt x="0"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520" name="Freeform 91"/>
              <p:cNvSpPr>
                <a:spLocks/>
              </p:cNvSpPr>
              <p:nvPr/>
            </p:nvSpPr>
            <p:spPr bwMode="auto">
              <a:xfrm>
                <a:off x="1668" y="2602"/>
                <a:ext cx="7" cy="17"/>
              </a:xfrm>
              <a:custGeom>
                <a:avLst/>
                <a:gdLst>
                  <a:gd name="T0" fmla="*/ 3 w 7"/>
                  <a:gd name="T1" fmla="*/ 0 h 17"/>
                  <a:gd name="T2" fmla="*/ 5 w 7"/>
                  <a:gd name="T3" fmla="*/ 8 h 17"/>
                  <a:gd name="T4" fmla="*/ 7 w 7"/>
                  <a:gd name="T5" fmla="*/ 10 h 17"/>
                  <a:gd name="T6" fmla="*/ 7 w 7"/>
                  <a:gd name="T7" fmla="*/ 15 h 17"/>
                  <a:gd name="T8" fmla="*/ 7 w 7"/>
                  <a:gd name="T9" fmla="*/ 15 h 17"/>
                  <a:gd name="T10" fmla="*/ 7 w 7"/>
                  <a:gd name="T11" fmla="*/ 17 h 17"/>
                  <a:gd name="T12" fmla="*/ 3 w 7"/>
                  <a:gd name="T13" fmla="*/ 17 h 17"/>
                  <a:gd name="T14" fmla="*/ 3 w 7"/>
                  <a:gd name="T15" fmla="*/ 17 h 17"/>
                  <a:gd name="T16" fmla="*/ 0 w 7"/>
                  <a:gd name="T17" fmla="*/ 15 h 17"/>
                  <a:gd name="T18" fmla="*/ 0 w 7"/>
                  <a:gd name="T19" fmla="*/ 15 h 17"/>
                  <a:gd name="T20" fmla="*/ 0 w 7"/>
                  <a:gd name="T21" fmla="*/ 12 h 17"/>
                  <a:gd name="T22" fmla="*/ 3 w 7"/>
                  <a:gd name="T23" fmla="*/ 12 h 17"/>
                  <a:gd name="T24" fmla="*/ 5 w 7"/>
                  <a:gd name="T25" fmla="*/ 10 h 17"/>
                  <a:gd name="T26" fmla="*/ 5 w 7"/>
                  <a:gd name="T27" fmla="*/ 10 h 17"/>
                  <a:gd name="T28" fmla="*/ 3 w 7"/>
                  <a:gd name="T29" fmla="*/ 5 h 17"/>
                  <a:gd name="T30" fmla="*/ 0 w 7"/>
                  <a:gd name="T31" fmla="*/ 5 h 17"/>
                  <a:gd name="T32" fmla="*/ 0 w 7"/>
                  <a:gd name="T33" fmla="*/ 3 h 17"/>
                  <a:gd name="T34" fmla="*/ 0 w 7"/>
                  <a:gd name="T35" fmla="*/ 3 h 17"/>
                  <a:gd name="T36" fmla="*/ 0 w 7"/>
                  <a:gd name="T37" fmla="*/ 3 h 17"/>
                  <a:gd name="T38" fmla="*/ 3 w 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7"/>
                  <a:gd name="T62" fmla="*/ 7 w 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7">
                    <a:moveTo>
                      <a:pt x="3" y="0"/>
                    </a:moveTo>
                    <a:lnTo>
                      <a:pt x="5" y="8"/>
                    </a:lnTo>
                    <a:lnTo>
                      <a:pt x="7" y="10"/>
                    </a:lnTo>
                    <a:lnTo>
                      <a:pt x="7" y="15"/>
                    </a:lnTo>
                    <a:lnTo>
                      <a:pt x="7" y="17"/>
                    </a:lnTo>
                    <a:lnTo>
                      <a:pt x="3" y="17"/>
                    </a:lnTo>
                    <a:lnTo>
                      <a:pt x="0" y="15"/>
                    </a:lnTo>
                    <a:lnTo>
                      <a:pt x="0" y="12"/>
                    </a:lnTo>
                    <a:lnTo>
                      <a:pt x="3" y="12"/>
                    </a:lnTo>
                    <a:lnTo>
                      <a:pt x="5" y="10"/>
                    </a:lnTo>
                    <a:lnTo>
                      <a:pt x="3" y="5"/>
                    </a:lnTo>
                    <a:lnTo>
                      <a:pt x="0" y="5"/>
                    </a:lnTo>
                    <a:lnTo>
                      <a:pt x="0"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521" name="Freeform 92"/>
              <p:cNvSpPr>
                <a:spLocks/>
              </p:cNvSpPr>
              <p:nvPr/>
            </p:nvSpPr>
            <p:spPr bwMode="auto">
              <a:xfrm>
                <a:off x="1678" y="2607"/>
                <a:ext cx="2" cy="3"/>
              </a:xfrm>
              <a:custGeom>
                <a:avLst/>
                <a:gdLst>
                  <a:gd name="T0" fmla="*/ 2 w 2"/>
                  <a:gd name="T1" fmla="*/ 0 h 3"/>
                  <a:gd name="T2" fmla="*/ 0 w 2"/>
                  <a:gd name="T3" fmla="*/ 0 h 3"/>
                  <a:gd name="T4" fmla="*/ 0 w 2"/>
                  <a:gd name="T5" fmla="*/ 3 h 3"/>
                  <a:gd name="T6" fmla="*/ 0 w 2"/>
                  <a:gd name="T7" fmla="*/ 3 h 3"/>
                  <a:gd name="T8" fmla="*/ 2 w 2"/>
                  <a:gd name="T9" fmla="*/ 3 h 3"/>
                  <a:gd name="T10" fmla="*/ 2 w 2"/>
                  <a:gd name="T11" fmla="*/ 3 h 3"/>
                  <a:gd name="T12" fmla="*/ 2 w 2"/>
                  <a:gd name="T13" fmla="*/ 3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22" name="Freeform 93"/>
              <p:cNvSpPr>
                <a:spLocks/>
              </p:cNvSpPr>
              <p:nvPr/>
            </p:nvSpPr>
            <p:spPr bwMode="auto">
              <a:xfrm>
                <a:off x="1678" y="2607"/>
                <a:ext cx="2" cy="3"/>
              </a:xfrm>
              <a:custGeom>
                <a:avLst/>
                <a:gdLst>
                  <a:gd name="T0" fmla="*/ 2 w 2"/>
                  <a:gd name="T1" fmla="*/ 0 h 3"/>
                  <a:gd name="T2" fmla="*/ 0 w 2"/>
                  <a:gd name="T3" fmla="*/ 0 h 3"/>
                  <a:gd name="T4" fmla="*/ 0 w 2"/>
                  <a:gd name="T5" fmla="*/ 3 h 3"/>
                  <a:gd name="T6" fmla="*/ 0 w 2"/>
                  <a:gd name="T7" fmla="*/ 3 h 3"/>
                  <a:gd name="T8" fmla="*/ 2 w 2"/>
                  <a:gd name="T9" fmla="*/ 3 h 3"/>
                  <a:gd name="T10" fmla="*/ 2 w 2"/>
                  <a:gd name="T11" fmla="*/ 3 h 3"/>
                  <a:gd name="T12" fmla="*/ 2 w 2"/>
                  <a:gd name="T13" fmla="*/ 3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23" name="Freeform 94"/>
              <p:cNvSpPr>
                <a:spLocks/>
              </p:cNvSpPr>
              <p:nvPr/>
            </p:nvSpPr>
            <p:spPr bwMode="auto">
              <a:xfrm>
                <a:off x="1682" y="2612"/>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0 h 2"/>
                  <a:gd name="T12" fmla="*/ 0 w 5"/>
                  <a:gd name="T13" fmla="*/ 0 h 2"/>
                  <a:gd name="T14" fmla="*/ 3 w 5"/>
                  <a:gd name="T15" fmla="*/ 0 h 2"/>
                  <a:gd name="T16" fmla="*/ 3 w 5"/>
                  <a:gd name="T17" fmla="*/ 0 h 2"/>
                  <a:gd name="T18" fmla="*/ 5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0"/>
                    </a:moveTo>
                    <a:lnTo>
                      <a:pt x="5" y="2"/>
                    </a:lnTo>
                    <a:lnTo>
                      <a:pt x="3" y="2"/>
                    </a:lnTo>
                    <a:lnTo>
                      <a:pt x="0" y="2"/>
                    </a:lnTo>
                    <a:lnTo>
                      <a:pt x="0" y="0"/>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524" name="Freeform 95"/>
              <p:cNvSpPr>
                <a:spLocks/>
              </p:cNvSpPr>
              <p:nvPr/>
            </p:nvSpPr>
            <p:spPr bwMode="auto">
              <a:xfrm>
                <a:off x="1682" y="2612"/>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0 h 2"/>
                  <a:gd name="T12" fmla="*/ 0 w 5"/>
                  <a:gd name="T13" fmla="*/ 0 h 2"/>
                  <a:gd name="T14" fmla="*/ 3 w 5"/>
                  <a:gd name="T15" fmla="*/ 0 h 2"/>
                  <a:gd name="T16" fmla="*/ 3 w 5"/>
                  <a:gd name="T17" fmla="*/ 0 h 2"/>
                  <a:gd name="T18" fmla="*/ 5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0"/>
                    </a:moveTo>
                    <a:lnTo>
                      <a:pt x="5" y="2"/>
                    </a:lnTo>
                    <a:lnTo>
                      <a:pt x="3" y="2"/>
                    </a:lnTo>
                    <a:lnTo>
                      <a:pt x="0" y="2"/>
                    </a:lnTo>
                    <a:lnTo>
                      <a:pt x="0" y="0"/>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525" name="Freeform 96"/>
              <p:cNvSpPr>
                <a:spLocks/>
              </p:cNvSpPr>
              <p:nvPr/>
            </p:nvSpPr>
            <p:spPr bwMode="auto">
              <a:xfrm>
                <a:off x="1694" y="2614"/>
                <a:ext cx="3" cy="3"/>
              </a:xfrm>
              <a:custGeom>
                <a:avLst/>
                <a:gdLst>
                  <a:gd name="T0" fmla="*/ 3 w 3"/>
                  <a:gd name="T1" fmla="*/ 0 h 3"/>
                  <a:gd name="T2" fmla="*/ 3 w 3"/>
                  <a:gd name="T3" fmla="*/ 0 h 3"/>
                  <a:gd name="T4" fmla="*/ 3 w 3"/>
                  <a:gd name="T5" fmla="*/ 0 h 3"/>
                  <a:gd name="T6" fmla="*/ 3 w 3"/>
                  <a:gd name="T7" fmla="*/ 3 h 3"/>
                  <a:gd name="T8" fmla="*/ 3 w 3"/>
                  <a:gd name="T9" fmla="*/ 3 h 3"/>
                  <a:gd name="T10" fmla="*/ 0 w 3"/>
                  <a:gd name="T11" fmla="*/ 3 h 3"/>
                  <a:gd name="T12" fmla="*/ 0 w 3"/>
                  <a:gd name="T13" fmla="*/ 3 h 3"/>
                  <a:gd name="T14" fmla="*/ 0 w 3"/>
                  <a:gd name="T15" fmla="*/ 3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0"/>
                    </a:lnTo>
                    <a:lnTo>
                      <a:pt x="3" y="3"/>
                    </a:lnTo>
                    <a:lnTo>
                      <a:pt x="0"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526" name="Freeform 97"/>
              <p:cNvSpPr>
                <a:spLocks/>
              </p:cNvSpPr>
              <p:nvPr/>
            </p:nvSpPr>
            <p:spPr bwMode="auto">
              <a:xfrm>
                <a:off x="1694" y="2614"/>
                <a:ext cx="3" cy="3"/>
              </a:xfrm>
              <a:custGeom>
                <a:avLst/>
                <a:gdLst>
                  <a:gd name="T0" fmla="*/ 3 w 3"/>
                  <a:gd name="T1" fmla="*/ 0 h 3"/>
                  <a:gd name="T2" fmla="*/ 3 w 3"/>
                  <a:gd name="T3" fmla="*/ 0 h 3"/>
                  <a:gd name="T4" fmla="*/ 3 w 3"/>
                  <a:gd name="T5" fmla="*/ 0 h 3"/>
                  <a:gd name="T6" fmla="*/ 3 w 3"/>
                  <a:gd name="T7" fmla="*/ 3 h 3"/>
                  <a:gd name="T8" fmla="*/ 3 w 3"/>
                  <a:gd name="T9" fmla="*/ 3 h 3"/>
                  <a:gd name="T10" fmla="*/ 0 w 3"/>
                  <a:gd name="T11" fmla="*/ 3 h 3"/>
                  <a:gd name="T12" fmla="*/ 0 w 3"/>
                  <a:gd name="T13" fmla="*/ 3 h 3"/>
                  <a:gd name="T14" fmla="*/ 0 w 3"/>
                  <a:gd name="T15" fmla="*/ 3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0"/>
                    </a:lnTo>
                    <a:lnTo>
                      <a:pt x="3" y="3"/>
                    </a:lnTo>
                    <a:lnTo>
                      <a:pt x="0"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527" name="Freeform 98"/>
              <p:cNvSpPr>
                <a:spLocks/>
              </p:cNvSpPr>
              <p:nvPr/>
            </p:nvSpPr>
            <p:spPr bwMode="auto">
              <a:xfrm>
                <a:off x="558" y="2888"/>
                <a:ext cx="5" cy="3"/>
              </a:xfrm>
              <a:custGeom>
                <a:avLst/>
                <a:gdLst>
                  <a:gd name="T0" fmla="*/ 2 w 5"/>
                  <a:gd name="T1" fmla="*/ 0 h 3"/>
                  <a:gd name="T2" fmla="*/ 5 w 5"/>
                  <a:gd name="T3" fmla="*/ 0 h 3"/>
                  <a:gd name="T4" fmla="*/ 5 w 5"/>
                  <a:gd name="T5" fmla="*/ 3 h 3"/>
                  <a:gd name="T6" fmla="*/ 2 w 5"/>
                  <a:gd name="T7" fmla="*/ 3 h 3"/>
                  <a:gd name="T8" fmla="*/ 2 w 5"/>
                  <a:gd name="T9" fmla="*/ 3 h 3"/>
                  <a:gd name="T10" fmla="*/ 0 w 5"/>
                  <a:gd name="T11" fmla="*/ 3 h 3"/>
                  <a:gd name="T12" fmla="*/ 0 w 5"/>
                  <a:gd name="T13" fmla="*/ 0 h 3"/>
                  <a:gd name="T14" fmla="*/ 2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0"/>
                    </a:moveTo>
                    <a:lnTo>
                      <a:pt x="5" y="0"/>
                    </a:lnTo>
                    <a:lnTo>
                      <a:pt x="5" y="3"/>
                    </a:lnTo>
                    <a:lnTo>
                      <a:pt x="2" y="3"/>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28" name="Freeform 99"/>
              <p:cNvSpPr>
                <a:spLocks/>
              </p:cNvSpPr>
              <p:nvPr/>
            </p:nvSpPr>
            <p:spPr bwMode="auto">
              <a:xfrm>
                <a:off x="558" y="2888"/>
                <a:ext cx="5" cy="3"/>
              </a:xfrm>
              <a:custGeom>
                <a:avLst/>
                <a:gdLst>
                  <a:gd name="T0" fmla="*/ 2 w 5"/>
                  <a:gd name="T1" fmla="*/ 0 h 3"/>
                  <a:gd name="T2" fmla="*/ 5 w 5"/>
                  <a:gd name="T3" fmla="*/ 0 h 3"/>
                  <a:gd name="T4" fmla="*/ 5 w 5"/>
                  <a:gd name="T5" fmla="*/ 3 h 3"/>
                  <a:gd name="T6" fmla="*/ 2 w 5"/>
                  <a:gd name="T7" fmla="*/ 3 h 3"/>
                  <a:gd name="T8" fmla="*/ 2 w 5"/>
                  <a:gd name="T9" fmla="*/ 3 h 3"/>
                  <a:gd name="T10" fmla="*/ 0 w 5"/>
                  <a:gd name="T11" fmla="*/ 3 h 3"/>
                  <a:gd name="T12" fmla="*/ 0 w 5"/>
                  <a:gd name="T13" fmla="*/ 0 h 3"/>
                  <a:gd name="T14" fmla="*/ 2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0"/>
                    </a:moveTo>
                    <a:lnTo>
                      <a:pt x="5" y="0"/>
                    </a:lnTo>
                    <a:lnTo>
                      <a:pt x="5" y="3"/>
                    </a:lnTo>
                    <a:lnTo>
                      <a:pt x="2" y="3"/>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29" name="Freeform 100"/>
              <p:cNvSpPr>
                <a:spLocks/>
              </p:cNvSpPr>
              <p:nvPr/>
            </p:nvSpPr>
            <p:spPr bwMode="auto">
              <a:xfrm>
                <a:off x="629" y="2858"/>
                <a:ext cx="2" cy="2"/>
              </a:xfrm>
              <a:custGeom>
                <a:avLst/>
                <a:gdLst>
                  <a:gd name="T0" fmla="*/ 2 w 2"/>
                  <a:gd name="T1" fmla="*/ 0 h 2"/>
                  <a:gd name="T2" fmla="*/ 2 w 2"/>
                  <a:gd name="T3" fmla="*/ 2 h 2"/>
                  <a:gd name="T4" fmla="*/ 0 w 2"/>
                  <a:gd name="T5" fmla="*/ 2 h 2"/>
                  <a:gd name="T6" fmla="*/ 0 w 2"/>
                  <a:gd name="T7" fmla="*/ 0 h 2"/>
                  <a:gd name="T8" fmla="*/ 0 w 2"/>
                  <a:gd name="T9" fmla="*/ 0 h 2"/>
                  <a:gd name="T10" fmla="*/ 0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30" name="Freeform 101"/>
              <p:cNvSpPr>
                <a:spLocks/>
              </p:cNvSpPr>
              <p:nvPr/>
            </p:nvSpPr>
            <p:spPr bwMode="auto">
              <a:xfrm>
                <a:off x="629" y="2858"/>
                <a:ext cx="2" cy="2"/>
              </a:xfrm>
              <a:custGeom>
                <a:avLst/>
                <a:gdLst>
                  <a:gd name="T0" fmla="*/ 2 w 2"/>
                  <a:gd name="T1" fmla="*/ 0 h 2"/>
                  <a:gd name="T2" fmla="*/ 2 w 2"/>
                  <a:gd name="T3" fmla="*/ 2 h 2"/>
                  <a:gd name="T4" fmla="*/ 0 w 2"/>
                  <a:gd name="T5" fmla="*/ 2 h 2"/>
                  <a:gd name="T6" fmla="*/ 0 w 2"/>
                  <a:gd name="T7" fmla="*/ 0 h 2"/>
                  <a:gd name="T8" fmla="*/ 0 w 2"/>
                  <a:gd name="T9" fmla="*/ 0 h 2"/>
                  <a:gd name="T10" fmla="*/ 0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31" name="Freeform 102"/>
              <p:cNvSpPr>
                <a:spLocks/>
              </p:cNvSpPr>
              <p:nvPr/>
            </p:nvSpPr>
            <p:spPr bwMode="auto">
              <a:xfrm>
                <a:off x="1430" y="2973"/>
                <a:ext cx="2" cy="3"/>
              </a:xfrm>
              <a:custGeom>
                <a:avLst/>
                <a:gdLst>
                  <a:gd name="T0" fmla="*/ 0 w 2"/>
                  <a:gd name="T1" fmla="*/ 3 h 3"/>
                  <a:gd name="T2" fmla="*/ 2 w 2"/>
                  <a:gd name="T3" fmla="*/ 3 h 3"/>
                  <a:gd name="T4" fmla="*/ 2 w 2"/>
                  <a:gd name="T5" fmla="*/ 3 h 3"/>
                  <a:gd name="T6" fmla="*/ 2 w 2"/>
                  <a:gd name="T7" fmla="*/ 3 h 3"/>
                  <a:gd name="T8" fmla="*/ 0 w 2"/>
                  <a:gd name="T9" fmla="*/ 0 h 3"/>
                  <a:gd name="T10" fmla="*/ 0 w 2"/>
                  <a:gd name="T11" fmla="*/ 3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532" name="Freeform 103"/>
              <p:cNvSpPr>
                <a:spLocks/>
              </p:cNvSpPr>
              <p:nvPr/>
            </p:nvSpPr>
            <p:spPr bwMode="auto">
              <a:xfrm>
                <a:off x="1430" y="2973"/>
                <a:ext cx="2" cy="3"/>
              </a:xfrm>
              <a:custGeom>
                <a:avLst/>
                <a:gdLst>
                  <a:gd name="T0" fmla="*/ 0 w 2"/>
                  <a:gd name="T1" fmla="*/ 3 h 3"/>
                  <a:gd name="T2" fmla="*/ 2 w 2"/>
                  <a:gd name="T3" fmla="*/ 3 h 3"/>
                  <a:gd name="T4" fmla="*/ 2 w 2"/>
                  <a:gd name="T5" fmla="*/ 3 h 3"/>
                  <a:gd name="T6" fmla="*/ 2 w 2"/>
                  <a:gd name="T7" fmla="*/ 3 h 3"/>
                  <a:gd name="T8" fmla="*/ 0 w 2"/>
                  <a:gd name="T9" fmla="*/ 0 h 3"/>
                  <a:gd name="T10" fmla="*/ 0 w 2"/>
                  <a:gd name="T11" fmla="*/ 3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533" name="Freeform 104"/>
              <p:cNvSpPr>
                <a:spLocks/>
              </p:cNvSpPr>
              <p:nvPr/>
            </p:nvSpPr>
            <p:spPr bwMode="auto">
              <a:xfrm>
                <a:off x="1666" y="2610"/>
                <a:ext cx="5" cy="2"/>
              </a:xfrm>
              <a:custGeom>
                <a:avLst/>
                <a:gdLst>
                  <a:gd name="T0" fmla="*/ 2 w 5"/>
                  <a:gd name="T1" fmla="*/ 0 h 2"/>
                  <a:gd name="T2" fmla="*/ 5 w 5"/>
                  <a:gd name="T3" fmla="*/ 0 h 2"/>
                  <a:gd name="T4" fmla="*/ 5 w 5"/>
                  <a:gd name="T5" fmla="*/ 2 h 2"/>
                  <a:gd name="T6" fmla="*/ 2 w 5"/>
                  <a:gd name="T7" fmla="*/ 2 h 2"/>
                  <a:gd name="T8" fmla="*/ 2 w 5"/>
                  <a:gd name="T9" fmla="*/ 2 h 2"/>
                  <a:gd name="T10" fmla="*/ 0 w 5"/>
                  <a:gd name="T11" fmla="*/ 0 h 2"/>
                  <a:gd name="T12" fmla="*/ 0 w 5"/>
                  <a:gd name="T13" fmla="*/ 0 h 2"/>
                  <a:gd name="T14" fmla="*/ 2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0"/>
                    </a:moveTo>
                    <a:lnTo>
                      <a:pt x="5" y="0"/>
                    </a:lnTo>
                    <a:lnTo>
                      <a:pt x="5" y="2"/>
                    </a:lnTo>
                    <a:lnTo>
                      <a:pt x="2"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34" name="Freeform 105"/>
              <p:cNvSpPr>
                <a:spLocks/>
              </p:cNvSpPr>
              <p:nvPr/>
            </p:nvSpPr>
            <p:spPr bwMode="auto">
              <a:xfrm>
                <a:off x="1666" y="2610"/>
                <a:ext cx="5" cy="2"/>
              </a:xfrm>
              <a:custGeom>
                <a:avLst/>
                <a:gdLst>
                  <a:gd name="T0" fmla="*/ 2 w 5"/>
                  <a:gd name="T1" fmla="*/ 0 h 2"/>
                  <a:gd name="T2" fmla="*/ 5 w 5"/>
                  <a:gd name="T3" fmla="*/ 0 h 2"/>
                  <a:gd name="T4" fmla="*/ 5 w 5"/>
                  <a:gd name="T5" fmla="*/ 2 h 2"/>
                  <a:gd name="T6" fmla="*/ 2 w 5"/>
                  <a:gd name="T7" fmla="*/ 2 h 2"/>
                  <a:gd name="T8" fmla="*/ 2 w 5"/>
                  <a:gd name="T9" fmla="*/ 2 h 2"/>
                  <a:gd name="T10" fmla="*/ 0 w 5"/>
                  <a:gd name="T11" fmla="*/ 0 h 2"/>
                  <a:gd name="T12" fmla="*/ 0 w 5"/>
                  <a:gd name="T13" fmla="*/ 0 h 2"/>
                  <a:gd name="T14" fmla="*/ 2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0"/>
                    </a:moveTo>
                    <a:lnTo>
                      <a:pt x="5" y="0"/>
                    </a:lnTo>
                    <a:lnTo>
                      <a:pt x="5" y="2"/>
                    </a:lnTo>
                    <a:lnTo>
                      <a:pt x="2"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35" name="Freeform 106"/>
              <p:cNvSpPr>
                <a:spLocks/>
              </p:cNvSpPr>
              <p:nvPr/>
            </p:nvSpPr>
            <p:spPr bwMode="auto">
              <a:xfrm>
                <a:off x="3138" y="1599"/>
                <a:ext cx="7" cy="11"/>
              </a:xfrm>
              <a:custGeom>
                <a:avLst/>
                <a:gdLst>
                  <a:gd name="T0" fmla="*/ 4 w 7"/>
                  <a:gd name="T1" fmla="*/ 2 h 11"/>
                  <a:gd name="T2" fmla="*/ 4 w 7"/>
                  <a:gd name="T3" fmla="*/ 2 h 11"/>
                  <a:gd name="T4" fmla="*/ 2 w 7"/>
                  <a:gd name="T5" fmla="*/ 0 h 11"/>
                  <a:gd name="T6" fmla="*/ 2 w 7"/>
                  <a:gd name="T7" fmla="*/ 2 h 11"/>
                  <a:gd name="T8" fmla="*/ 2 w 7"/>
                  <a:gd name="T9" fmla="*/ 2 h 11"/>
                  <a:gd name="T10" fmla="*/ 2 w 7"/>
                  <a:gd name="T11" fmla="*/ 4 h 11"/>
                  <a:gd name="T12" fmla="*/ 0 w 7"/>
                  <a:gd name="T13" fmla="*/ 4 h 11"/>
                  <a:gd name="T14" fmla="*/ 0 w 7"/>
                  <a:gd name="T15" fmla="*/ 9 h 11"/>
                  <a:gd name="T16" fmla="*/ 4 w 7"/>
                  <a:gd name="T17" fmla="*/ 9 h 11"/>
                  <a:gd name="T18" fmla="*/ 4 w 7"/>
                  <a:gd name="T19" fmla="*/ 11 h 11"/>
                  <a:gd name="T20" fmla="*/ 7 w 7"/>
                  <a:gd name="T21" fmla="*/ 9 h 11"/>
                  <a:gd name="T22" fmla="*/ 4 w 7"/>
                  <a:gd name="T23" fmla="*/ 9 h 11"/>
                  <a:gd name="T24" fmla="*/ 4 w 7"/>
                  <a:gd name="T25" fmla="*/ 7 h 11"/>
                  <a:gd name="T26" fmla="*/ 4 w 7"/>
                  <a:gd name="T27" fmla="*/ 7 h 11"/>
                  <a:gd name="T28" fmla="*/ 7 w 7"/>
                  <a:gd name="T29" fmla="*/ 4 h 11"/>
                  <a:gd name="T30" fmla="*/ 7 w 7"/>
                  <a:gd name="T31" fmla="*/ 4 h 11"/>
                  <a:gd name="T32" fmla="*/ 4 w 7"/>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1"/>
                  <a:gd name="T53" fmla="*/ 7 w 7"/>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1">
                    <a:moveTo>
                      <a:pt x="4" y="2"/>
                    </a:moveTo>
                    <a:lnTo>
                      <a:pt x="4" y="2"/>
                    </a:lnTo>
                    <a:lnTo>
                      <a:pt x="2" y="0"/>
                    </a:lnTo>
                    <a:lnTo>
                      <a:pt x="2" y="2"/>
                    </a:lnTo>
                    <a:lnTo>
                      <a:pt x="2" y="4"/>
                    </a:lnTo>
                    <a:lnTo>
                      <a:pt x="0" y="4"/>
                    </a:lnTo>
                    <a:lnTo>
                      <a:pt x="0" y="9"/>
                    </a:lnTo>
                    <a:lnTo>
                      <a:pt x="4" y="9"/>
                    </a:lnTo>
                    <a:lnTo>
                      <a:pt x="4" y="11"/>
                    </a:lnTo>
                    <a:lnTo>
                      <a:pt x="7" y="9"/>
                    </a:lnTo>
                    <a:lnTo>
                      <a:pt x="4" y="9"/>
                    </a:lnTo>
                    <a:lnTo>
                      <a:pt x="4" y="7"/>
                    </a:lnTo>
                    <a:lnTo>
                      <a:pt x="7" y="4"/>
                    </a:lnTo>
                    <a:lnTo>
                      <a:pt x="4" y="2"/>
                    </a:lnTo>
                    <a:close/>
                  </a:path>
                </a:pathLst>
              </a:custGeom>
              <a:grpFill/>
              <a:ln w="9525">
                <a:noFill/>
                <a:round/>
                <a:headEnd/>
                <a:tailEnd/>
              </a:ln>
            </p:spPr>
            <p:txBody>
              <a:bodyPr/>
              <a:lstStyle/>
              <a:p>
                <a:pPr>
                  <a:defRPr/>
                </a:pPr>
                <a:endParaRPr lang="en-US" sz="1200" kern="0">
                  <a:solidFill>
                    <a:srgbClr val="0096D6"/>
                  </a:solidFill>
                </a:endParaRPr>
              </a:p>
            </p:txBody>
          </p:sp>
          <p:sp>
            <p:nvSpPr>
              <p:cNvPr id="3536" name="Freeform 107"/>
              <p:cNvSpPr>
                <a:spLocks/>
              </p:cNvSpPr>
              <p:nvPr/>
            </p:nvSpPr>
            <p:spPr bwMode="auto">
              <a:xfrm>
                <a:off x="3138" y="1599"/>
                <a:ext cx="7" cy="11"/>
              </a:xfrm>
              <a:custGeom>
                <a:avLst/>
                <a:gdLst>
                  <a:gd name="T0" fmla="*/ 4 w 7"/>
                  <a:gd name="T1" fmla="*/ 2 h 11"/>
                  <a:gd name="T2" fmla="*/ 4 w 7"/>
                  <a:gd name="T3" fmla="*/ 2 h 11"/>
                  <a:gd name="T4" fmla="*/ 2 w 7"/>
                  <a:gd name="T5" fmla="*/ 0 h 11"/>
                  <a:gd name="T6" fmla="*/ 2 w 7"/>
                  <a:gd name="T7" fmla="*/ 2 h 11"/>
                  <a:gd name="T8" fmla="*/ 2 w 7"/>
                  <a:gd name="T9" fmla="*/ 2 h 11"/>
                  <a:gd name="T10" fmla="*/ 2 w 7"/>
                  <a:gd name="T11" fmla="*/ 4 h 11"/>
                  <a:gd name="T12" fmla="*/ 0 w 7"/>
                  <a:gd name="T13" fmla="*/ 4 h 11"/>
                  <a:gd name="T14" fmla="*/ 0 w 7"/>
                  <a:gd name="T15" fmla="*/ 9 h 11"/>
                  <a:gd name="T16" fmla="*/ 4 w 7"/>
                  <a:gd name="T17" fmla="*/ 9 h 11"/>
                  <a:gd name="T18" fmla="*/ 4 w 7"/>
                  <a:gd name="T19" fmla="*/ 11 h 11"/>
                  <a:gd name="T20" fmla="*/ 7 w 7"/>
                  <a:gd name="T21" fmla="*/ 9 h 11"/>
                  <a:gd name="T22" fmla="*/ 4 w 7"/>
                  <a:gd name="T23" fmla="*/ 9 h 11"/>
                  <a:gd name="T24" fmla="*/ 4 w 7"/>
                  <a:gd name="T25" fmla="*/ 7 h 11"/>
                  <a:gd name="T26" fmla="*/ 4 w 7"/>
                  <a:gd name="T27" fmla="*/ 7 h 11"/>
                  <a:gd name="T28" fmla="*/ 7 w 7"/>
                  <a:gd name="T29" fmla="*/ 4 h 11"/>
                  <a:gd name="T30" fmla="*/ 7 w 7"/>
                  <a:gd name="T31" fmla="*/ 4 h 11"/>
                  <a:gd name="T32" fmla="*/ 4 w 7"/>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1"/>
                  <a:gd name="T53" fmla="*/ 7 w 7"/>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1">
                    <a:moveTo>
                      <a:pt x="4" y="2"/>
                    </a:moveTo>
                    <a:lnTo>
                      <a:pt x="4" y="2"/>
                    </a:lnTo>
                    <a:lnTo>
                      <a:pt x="2" y="0"/>
                    </a:lnTo>
                    <a:lnTo>
                      <a:pt x="2" y="2"/>
                    </a:lnTo>
                    <a:lnTo>
                      <a:pt x="2" y="4"/>
                    </a:lnTo>
                    <a:lnTo>
                      <a:pt x="0" y="4"/>
                    </a:lnTo>
                    <a:lnTo>
                      <a:pt x="0" y="9"/>
                    </a:lnTo>
                    <a:lnTo>
                      <a:pt x="4" y="9"/>
                    </a:lnTo>
                    <a:lnTo>
                      <a:pt x="4" y="11"/>
                    </a:lnTo>
                    <a:lnTo>
                      <a:pt x="7" y="9"/>
                    </a:lnTo>
                    <a:lnTo>
                      <a:pt x="4" y="9"/>
                    </a:lnTo>
                    <a:lnTo>
                      <a:pt x="4" y="7"/>
                    </a:lnTo>
                    <a:lnTo>
                      <a:pt x="7" y="4"/>
                    </a:lnTo>
                    <a:lnTo>
                      <a:pt x="4" y="2"/>
                    </a:lnTo>
                  </a:path>
                </a:pathLst>
              </a:custGeom>
              <a:grpFill/>
              <a:ln w="9525">
                <a:noFill/>
                <a:round/>
                <a:headEnd/>
                <a:tailEnd/>
              </a:ln>
            </p:spPr>
            <p:txBody>
              <a:bodyPr/>
              <a:lstStyle/>
              <a:p>
                <a:pPr>
                  <a:defRPr/>
                </a:pPr>
                <a:endParaRPr lang="en-US" sz="1200" kern="0">
                  <a:solidFill>
                    <a:srgbClr val="0096D6"/>
                  </a:solidFill>
                </a:endParaRPr>
              </a:p>
            </p:txBody>
          </p:sp>
          <p:sp>
            <p:nvSpPr>
              <p:cNvPr id="3537" name="Freeform 108"/>
              <p:cNvSpPr>
                <a:spLocks/>
              </p:cNvSpPr>
              <p:nvPr/>
            </p:nvSpPr>
            <p:spPr bwMode="auto">
              <a:xfrm>
                <a:off x="3164" y="1603"/>
                <a:ext cx="2" cy="5"/>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3"/>
                    </a:moveTo>
                    <a:lnTo>
                      <a:pt x="2" y="0"/>
                    </a:lnTo>
                    <a:lnTo>
                      <a:pt x="2" y="3"/>
                    </a:lnTo>
                    <a:lnTo>
                      <a:pt x="0" y="3"/>
                    </a:lnTo>
                    <a:lnTo>
                      <a:pt x="2" y="5"/>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538" name="Freeform 109"/>
              <p:cNvSpPr>
                <a:spLocks/>
              </p:cNvSpPr>
              <p:nvPr/>
            </p:nvSpPr>
            <p:spPr bwMode="auto">
              <a:xfrm>
                <a:off x="3164" y="1603"/>
                <a:ext cx="2" cy="5"/>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3"/>
                    </a:moveTo>
                    <a:lnTo>
                      <a:pt x="2" y="0"/>
                    </a:lnTo>
                    <a:lnTo>
                      <a:pt x="2" y="3"/>
                    </a:lnTo>
                    <a:lnTo>
                      <a:pt x="0" y="3"/>
                    </a:lnTo>
                    <a:lnTo>
                      <a:pt x="2" y="5"/>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539" name="Freeform 110"/>
              <p:cNvSpPr>
                <a:spLocks/>
              </p:cNvSpPr>
              <p:nvPr/>
            </p:nvSpPr>
            <p:spPr bwMode="auto">
              <a:xfrm>
                <a:off x="3173" y="1603"/>
                <a:ext cx="7" cy="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7"/>
                    </a:moveTo>
                    <a:lnTo>
                      <a:pt x="5" y="5"/>
                    </a:lnTo>
                    <a:lnTo>
                      <a:pt x="7" y="0"/>
                    </a:lnTo>
                    <a:lnTo>
                      <a:pt x="5" y="0"/>
                    </a:lnTo>
                    <a:lnTo>
                      <a:pt x="2" y="3"/>
                    </a:lnTo>
                    <a:lnTo>
                      <a:pt x="2" y="5"/>
                    </a:lnTo>
                    <a:lnTo>
                      <a:pt x="0" y="5"/>
                    </a:lnTo>
                    <a:lnTo>
                      <a:pt x="2" y="5"/>
                    </a:lnTo>
                    <a:lnTo>
                      <a:pt x="5" y="7"/>
                    </a:lnTo>
                    <a:close/>
                  </a:path>
                </a:pathLst>
              </a:custGeom>
              <a:grpFill/>
              <a:ln w="9525">
                <a:noFill/>
                <a:round/>
                <a:headEnd/>
                <a:tailEnd/>
              </a:ln>
            </p:spPr>
            <p:txBody>
              <a:bodyPr/>
              <a:lstStyle/>
              <a:p>
                <a:pPr>
                  <a:defRPr/>
                </a:pPr>
                <a:endParaRPr lang="en-US" sz="1200" kern="0">
                  <a:solidFill>
                    <a:srgbClr val="0096D6"/>
                  </a:solidFill>
                </a:endParaRPr>
              </a:p>
            </p:txBody>
          </p:sp>
          <p:sp>
            <p:nvSpPr>
              <p:cNvPr id="3540" name="Freeform 111"/>
              <p:cNvSpPr>
                <a:spLocks/>
              </p:cNvSpPr>
              <p:nvPr/>
            </p:nvSpPr>
            <p:spPr bwMode="auto">
              <a:xfrm>
                <a:off x="3173" y="1603"/>
                <a:ext cx="7" cy="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7"/>
                    </a:moveTo>
                    <a:lnTo>
                      <a:pt x="5" y="5"/>
                    </a:lnTo>
                    <a:lnTo>
                      <a:pt x="7" y="0"/>
                    </a:lnTo>
                    <a:lnTo>
                      <a:pt x="5" y="0"/>
                    </a:lnTo>
                    <a:lnTo>
                      <a:pt x="2" y="3"/>
                    </a:lnTo>
                    <a:lnTo>
                      <a:pt x="2" y="5"/>
                    </a:lnTo>
                    <a:lnTo>
                      <a:pt x="0" y="5"/>
                    </a:lnTo>
                    <a:lnTo>
                      <a:pt x="2" y="5"/>
                    </a:lnTo>
                    <a:lnTo>
                      <a:pt x="5" y="7"/>
                    </a:lnTo>
                  </a:path>
                </a:pathLst>
              </a:custGeom>
              <a:grpFill/>
              <a:ln w="9525">
                <a:noFill/>
                <a:round/>
                <a:headEnd/>
                <a:tailEnd/>
              </a:ln>
            </p:spPr>
            <p:txBody>
              <a:bodyPr/>
              <a:lstStyle/>
              <a:p>
                <a:pPr>
                  <a:defRPr/>
                </a:pPr>
                <a:endParaRPr lang="en-US" sz="1200" kern="0">
                  <a:solidFill>
                    <a:srgbClr val="0096D6"/>
                  </a:solidFill>
                </a:endParaRPr>
              </a:p>
            </p:txBody>
          </p:sp>
          <p:sp>
            <p:nvSpPr>
              <p:cNvPr id="3541" name="Freeform 112"/>
              <p:cNvSpPr>
                <a:spLocks/>
              </p:cNvSpPr>
              <p:nvPr/>
            </p:nvSpPr>
            <p:spPr bwMode="auto">
              <a:xfrm>
                <a:off x="3043" y="2059"/>
                <a:ext cx="43" cy="26"/>
              </a:xfrm>
              <a:custGeom>
                <a:avLst/>
                <a:gdLst>
                  <a:gd name="T0" fmla="*/ 43 w 43"/>
                  <a:gd name="T1" fmla="*/ 0 h 26"/>
                  <a:gd name="T2" fmla="*/ 43 w 43"/>
                  <a:gd name="T3" fmla="*/ 0 h 26"/>
                  <a:gd name="T4" fmla="*/ 43 w 43"/>
                  <a:gd name="T5" fmla="*/ 0 h 26"/>
                  <a:gd name="T6" fmla="*/ 43 w 43"/>
                  <a:gd name="T7" fmla="*/ 3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10 w 43"/>
                  <a:gd name="T25" fmla="*/ 12 h 26"/>
                  <a:gd name="T26" fmla="*/ 2 w 43"/>
                  <a:gd name="T27" fmla="*/ 12 h 26"/>
                  <a:gd name="T28" fmla="*/ 2 w 43"/>
                  <a:gd name="T29" fmla="*/ 10 h 26"/>
                  <a:gd name="T30" fmla="*/ 0 w 43"/>
                  <a:gd name="T31" fmla="*/ 5 h 26"/>
                  <a:gd name="T32" fmla="*/ 2 w 43"/>
                  <a:gd name="T33" fmla="*/ 3 h 26"/>
                  <a:gd name="T34" fmla="*/ 2 w 43"/>
                  <a:gd name="T35" fmla="*/ 3 h 26"/>
                  <a:gd name="T36" fmla="*/ 5 w 43"/>
                  <a:gd name="T37" fmla="*/ 0 h 26"/>
                  <a:gd name="T38" fmla="*/ 5 w 43"/>
                  <a:gd name="T39" fmla="*/ 3 h 26"/>
                  <a:gd name="T40" fmla="*/ 7 w 43"/>
                  <a:gd name="T41" fmla="*/ 3 h 26"/>
                  <a:gd name="T42" fmla="*/ 12 w 43"/>
                  <a:gd name="T43" fmla="*/ 0 h 26"/>
                  <a:gd name="T44" fmla="*/ 17 w 43"/>
                  <a:gd name="T45" fmla="*/ 3 h 26"/>
                  <a:gd name="T46" fmla="*/ 17 w 43"/>
                  <a:gd name="T47" fmla="*/ 5 h 26"/>
                  <a:gd name="T48" fmla="*/ 31 w 43"/>
                  <a:gd name="T49" fmla="*/ 3 h 26"/>
                  <a:gd name="T50" fmla="*/ 33 w 43"/>
                  <a:gd name="T51" fmla="*/ 3 h 26"/>
                  <a:gd name="T52" fmla="*/ 35 w 43"/>
                  <a:gd name="T53" fmla="*/ 3 h 26"/>
                  <a:gd name="T54" fmla="*/ 38 w 43"/>
                  <a:gd name="T55" fmla="*/ 0 h 26"/>
                  <a:gd name="T56" fmla="*/ 40 w 43"/>
                  <a:gd name="T57" fmla="*/ 0 h 26"/>
                  <a:gd name="T58" fmla="*/ 43 w 43"/>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26"/>
                  <a:gd name="T92" fmla="*/ 43 w 43"/>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26">
                    <a:moveTo>
                      <a:pt x="43" y="0"/>
                    </a:moveTo>
                    <a:lnTo>
                      <a:pt x="43" y="0"/>
                    </a:lnTo>
                    <a:lnTo>
                      <a:pt x="43" y="3"/>
                    </a:lnTo>
                    <a:lnTo>
                      <a:pt x="35" y="14"/>
                    </a:lnTo>
                    <a:lnTo>
                      <a:pt x="35" y="17"/>
                    </a:lnTo>
                    <a:lnTo>
                      <a:pt x="38" y="21"/>
                    </a:lnTo>
                    <a:lnTo>
                      <a:pt x="35" y="26"/>
                    </a:lnTo>
                    <a:lnTo>
                      <a:pt x="31" y="26"/>
                    </a:lnTo>
                    <a:lnTo>
                      <a:pt x="26" y="21"/>
                    </a:lnTo>
                    <a:lnTo>
                      <a:pt x="17" y="19"/>
                    </a:lnTo>
                    <a:lnTo>
                      <a:pt x="10" y="12"/>
                    </a:lnTo>
                    <a:lnTo>
                      <a:pt x="2" y="12"/>
                    </a:lnTo>
                    <a:lnTo>
                      <a:pt x="2" y="10"/>
                    </a:lnTo>
                    <a:lnTo>
                      <a:pt x="0" y="5"/>
                    </a:lnTo>
                    <a:lnTo>
                      <a:pt x="2" y="3"/>
                    </a:lnTo>
                    <a:lnTo>
                      <a:pt x="5" y="0"/>
                    </a:lnTo>
                    <a:lnTo>
                      <a:pt x="5" y="3"/>
                    </a:lnTo>
                    <a:lnTo>
                      <a:pt x="7" y="3"/>
                    </a:lnTo>
                    <a:lnTo>
                      <a:pt x="12" y="0"/>
                    </a:lnTo>
                    <a:lnTo>
                      <a:pt x="17" y="3"/>
                    </a:lnTo>
                    <a:lnTo>
                      <a:pt x="17" y="5"/>
                    </a:lnTo>
                    <a:lnTo>
                      <a:pt x="31" y="3"/>
                    </a:lnTo>
                    <a:lnTo>
                      <a:pt x="33" y="3"/>
                    </a:lnTo>
                    <a:lnTo>
                      <a:pt x="35" y="3"/>
                    </a:lnTo>
                    <a:lnTo>
                      <a:pt x="38" y="0"/>
                    </a:lnTo>
                    <a:lnTo>
                      <a:pt x="40" y="0"/>
                    </a:lnTo>
                    <a:lnTo>
                      <a:pt x="43" y="0"/>
                    </a:lnTo>
                    <a:close/>
                  </a:path>
                </a:pathLst>
              </a:custGeom>
              <a:grpFill/>
              <a:ln w="9525">
                <a:noFill/>
                <a:round/>
                <a:headEnd/>
                <a:tailEnd/>
              </a:ln>
            </p:spPr>
            <p:txBody>
              <a:bodyPr/>
              <a:lstStyle/>
              <a:p>
                <a:pPr>
                  <a:defRPr/>
                </a:pPr>
                <a:endParaRPr lang="en-US" sz="1200" kern="0">
                  <a:solidFill>
                    <a:srgbClr val="0096D6"/>
                  </a:solidFill>
                </a:endParaRPr>
              </a:p>
            </p:txBody>
          </p:sp>
          <p:sp>
            <p:nvSpPr>
              <p:cNvPr id="3542" name="Freeform 113"/>
              <p:cNvSpPr>
                <a:spLocks/>
              </p:cNvSpPr>
              <p:nvPr/>
            </p:nvSpPr>
            <p:spPr bwMode="auto">
              <a:xfrm>
                <a:off x="3043" y="2059"/>
                <a:ext cx="43" cy="26"/>
              </a:xfrm>
              <a:custGeom>
                <a:avLst/>
                <a:gdLst>
                  <a:gd name="T0" fmla="*/ 43 w 43"/>
                  <a:gd name="T1" fmla="*/ 0 h 26"/>
                  <a:gd name="T2" fmla="*/ 43 w 43"/>
                  <a:gd name="T3" fmla="*/ 0 h 26"/>
                  <a:gd name="T4" fmla="*/ 43 w 43"/>
                  <a:gd name="T5" fmla="*/ 0 h 26"/>
                  <a:gd name="T6" fmla="*/ 43 w 43"/>
                  <a:gd name="T7" fmla="*/ 3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10 w 43"/>
                  <a:gd name="T25" fmla="*/ 12 h 26"/>
                  <a:gd name="T26" fmla="*/ 2 w 43"/>
                  <a:gd name="T27" fmla="*/ 12 h 26"/>
                  <a:gd name="T28" fmla="*/ 2 w 43"/>
                  <a:gd name="T29" fmla="*/ 10 h 26"/>
                  <a:gd name="T30" fmla="*/ 0 w 43"/>
                  <a:gd name="T31" fmla="*/ 5 h 26"/>
                  <a:gd name="T32" fmla="*/ 2 w 43"/>
                  <a:gd name="T33" fmla="*/ 3 h 26"/>
                  <a:gd name="T34" fmla="*/ 2 w 43"/>
                  <a:gd name="T35" fmla="*/ 3 h 26"/>
                  <a:gd name="T36" fmla="*/ 5 w 43"/>
                  <a:gd name="T37" fmla="*/ 0 h 26"/>
                  <a:gd name="T38" fmla="*/ 5 w 43"/>
                  <a:gd name="T39" fmla="*/ 3 h 26"/>
                  <a:gd name="T40" fmla="*/ 7 w 43"/>
                  <a:gd name="T41" fmla="*/ 3 h 26"/>
                  <a:gd name="T42" fmla="*/ 12 w 43"/>
                  <a:gd name="T43" fmla="*/ 0 h 26"/>
                  <a:gd name="T44" fmla="*/ 17 w 43"/>
                  <a:gd name="T45" fmla="*/ 3 h 26"/>
                  <a:gd name="T46" fmla="*/ 17 w 43"/>
                  <a:gd name="T47" fmla="*/ 5 h 26"/>
                  <a:gd name="T48" fmla="*/ 31 w 43"/>
                  <a:gd name="T49" fmla="*/ 3 h 26"/>
                  <a:gd name="T50" fmla="*/ 33 w 43"/>
                  <a:gd name="T51" fmla="*/ 3 h 26"/>
                  <a:gd name="T52" fmla="*/ 35 w 43"/>
                  <a:gd name="T53" fmla="*/ 3 h 26"/>
                  <a:gd name="T54" fmla="*/ 38 w 43"/>
                  <a:gd name="T55" fmla="*/ 0 h 26"/>
                  <a:gd name="T56" fmla="*/ 40 w 43"/>
                  <a:gd name="T57" fmla="*/ 0 h 26"/>
                  <a:gd name="T58" fmla="*/ 43 w 43"/>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26"/>
                  <a:gd name="T92" fmla="*/ 43 w 43"/>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26">
                    <a:moveTo>
                      <a:pt x="43" y="0"/>
                    </a:moveTo>
                    <a:lnTo>
                      <a:pt x="43" y="0"/>
                    </a:lnTo>
                    <a:lnTo>
                      <a:pt x="43" y="3"/>
                    </a:lnTo>
                    <a:lnTo>
                      <a:pt x="35" y="14"/>
                    </a:lnTo>
                    <a:lnTo>
                      <a:pt x="35" y="17"/>
                    </a:lnTo>
                    <a:lnTo>
                      <a:pt x="38" y="21"/>
                    </a:lnTo>
                    <a:lnTo>
                      <a:pt x="35" y="26"/>
                    </a:lnTo>
                    <a:lnTo>
                      <a:pt x="31" y="26"/>
                    </a:lnTo>
                    <a:lnTo>
                      <a:pt x="26" y="21"/>
                    </a:lnTo>
                    <a:lnTo>
                      <a:pt x="17" y="19"/>
                    </a:lnTo>
                    <a:lnTo>
                      <a:pt x="10" y="12"/>
                    </a:lnTo>
                    <a:lnTo>
                      <a:pt x="2" y="12"/>
                    </a:lnTo>
                    <a:lnTo>
                      <a:pt x="2" y="10"/>
                    </a:lnTo>
                    <a:lnTo>
                      <a:pt x="0" y="5"/>
                    </a:lnTo>
                    <a:lnTo>
                      <a:pt x="2" y="3"/>
                    </a:lnTo>
                    <a:lnTo>
                      <a:pt x="5" y="0"/>
                    </a:lnTo>
                    <a:lnTo>
                      <a:pt x="5" y="3"/>
                    </a:lnTo>
                    <a:lnTo>
                      <a:pt x="7" y="3"/>
                    </a:lnTo>
                    <a:lnTo>
                      <a:pt x="12" y="0"/>
                    </a:lnTo>
                    <a:lnTo>
                      <a:pt x="17" y="3"/>
                    </a:lnTo>
                    <a:lnTo>
                      <a:pt x="17" y="5"/>
                    </a:lnTo>
                    <a:lnTo>
                      <a:pt x="31" y="3"/>
                    </a:lnTo>
                    <a:lnTo>
                      <a:pt x="33" y="3"/>
                    </a:lnTo>
                    <a:lnTo>
                      <a:pt x="35" y="3"/>
                    </a:lnTo>
                    <a:lnTo>
                      <a:pt x="38" y="0"/>
                    </a:lnTo>
                    <a:lnTo>
                      <a:pt x="40" y="0"/>
                    </a:lnTo>
                    <a:lnTo>
                      <a:pt x="43" y="0"/>
                    </a:lnTo>
                  </a:path>
                </a:pathLst>
              </a:custGeom>
              <a:grpFill/>
              <a:ln w="9525">
                <a:noFill/>
                <a:round/>
                <a:headEnd/>
                <a:tailEnd/>
              </a:ln>
            </p:spPr>
            <p:txBody>
              <a:bodyPr/>
              <a:lstStyle/>
              <a:p>
                <a:pPr>
                  <a:defRPr/>
                </a:pPr>
                <a:endParaRPr lang="en-US" sz="1200" kern="0">
                  <a:solidFill>
                    <a:srgbClr val="0096D6"/>
                  </a:solidFill>
                </a:endParaRPr>
              </a:p>
            </p:txBody>
          </p:sp>
          <p:sp>
            <p:nvSpPr>
              <p:cNvPr id="3543" name="Freeform 114"/>
              <p:cNvSpPr>
                <a:spLocks/>
              </p:cNvSpPr>
              <p:nvPr/>
            </p:nvSpPr>
            <p:spPr bwMode="auto">
              <a:xfrm>
                <a:off x="2989" y="2007"/>
                <a:ext cx="19" cy="43"/>
              </a:xfrm>
              <a:custGeom>
                <a:avLst/>
                <a:gdLst>
                  <a:gd name="T0" fmla="*/ 12 w 19"/>
                  <a:gd name="T1" fmla="*/ 0 h 43"/>
                  <a:gd name="T2" fmla="*/ 14 w 19"/>
                  <a:gd name="T3" fmla="*/ 0 h 43"/>
                  <a:gd name="T4" fmla="*/ 14 w 19"/>
                  <a:gd name="T5" fmla="*/ 3 h 43"/>
                  <a:gd name="T6" fmla="*/ 16 w 19"/>
                  <a:gd name="T7" fmla="*/ 3 h 43"/>
                  <a:gd name="T8" fmla="*/ 19 w 19"/>
                  <a:gd name="T9" fmla="*/ 10 h 43"/>
                  <a:gd name="T10" fmla="*/ 19 w 19"/>
                  <a:gd name="T11" fmla="*/ 33 h 43"/>
                  <a:gd name="T12" fmla="*/ 16 w 19"/>
                  <a:gd name="T13" fmla="*/ 36 h 43"/>
                  <a:gd name="T14" fmla="*/ 16 w 19"/>
                  <a:gd name="T15" fmla="*/ 36 h 43"/>
                  <a:gd name="T16" fmla="*/ 16 w 19"/>
                  <a:gd name="T17" fmla="*/ 38 h 43"/>
                  <a:gd name="T18" fmla="*/ 12 w 19"/>
                  <a:gd name="T19" fmla="*/ 36 h 43"/>
                  <a:gd name="T20" fmla="*/ 12 w 19"/>
                  <a:gd name="T21" fmla="*/ 38 h 43"/>
                  <a:gd name="T22" fmla="*/ 9 w 19"/>
                  <a:gd name="T23" fmla="*/ 40 h 43"/>
                  <a:gd name="T24" fmla="*/ 9 w 19"/>
                  <a:gd name="T25" fmla="*/ 40 h 43"/>
                  <a:gd name="T26" fmla="*/ 7 w 19"/>
                  <a:gd name="T27" fmla="*/ 43 h 43"/>
                  <a:gd name="T28" fmla="*/ 2 w 19"/>
                  <a:gd name="T29" fmla="*/ 36 h 43"/>
                  <a:gd name="T30" fmla="*/ 2 w 19"/>
                  <a:gd name="T31" fmla="*/ 36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3 h 43"/>
                  <a:gd name="T64" fmla="*/ 9 w 19"/>
                  <a:gd name="T65" fmla="*/ 3 h 43"/>
                  <a:gd name="T66" fmla="*/ 12 w 19"/>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43"/>
                  <a:gd name="T104" fmla="*/ 19 w 19"/>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43">
                    <a:moveTo>
                      <a:pt x="12" y="0"/>
                    </a:moveTo>
                    <a:lnTo>
                      <a:pt x="14" y="0"/>
                    </a:lnTo>
                    <a:lnTo>
                      <a:pt x="14" y="3"/>
                    </a:lnTo>
                    <a:lnTo>
                      <a:pt x="16" y="3"/>
                    </a:lnTo>
                    <a:lnTo>
                      <a:pt x="19" y="10"/>
                    </a:lnTo>
                    <a:lnTo>
                      <a:pt x="19" y="33"/>
                    </a:lnTo>
                    <a:lnTo>
                      <a:pt x="16" y="36"/>
                    </a:lnTo>
                    <a:lnTo>
                      <a:pt x="16" y="38"/>
                    </a:lnTo>
                    <a:lnTo>
                      <a:pt x="12" y="36"/>
                    </a:lnTo>
                    <a:lnTo>
                      <a:pt x="12" y="38"/>
                    </a:lnTo>
                    <a:lnTo>
                      <a:pt x="9" y="40"/>
                    </a:lnTo>
                    <a:lnTo>
                      <a:pt x="7" y="43"/>
                    </a:lnTo>
                    <a:lnTo>
                      <a:pt x="2" y="36"/>
                    </a:lnTo>
                    <a:lnTo>
                      <a:pt x="2" y="33"/>
                    </a:lnTo>
                    <a:lnTo>
                      <a:pt x="2" y="31"/>
                    </a:lnTo>
                    <a:lnTo>
                      <a:pt x="2" y="26"/>
                    </a:lnTo>
                    <a:lnTo>
                      <a:pt x="2" y="24"/>
                    </a:lnTo>
                    <a:lnTo>
                      <a:pt x="2" y="17"/>
                    </a:lnTo>
                    <a:lnTo>
                      <a:pt x="0" y="12"/>
                    </a:lnTo>
                    <a:lnTo>
                      <a:pt x="0" y="5"/>
                    </a:lnTo>
                    <a:lnTo>
                      <a:pt x="0" y="7"/>
                    </a:lnTo>
                    <a:lnTo>
                      <a:pt x="2" y="7"/>
                    </a:lnTo>
                    <a:lnTo>
                      <a:pt x="9" y="3"/>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3544" name="Freeform 115"/>
              <p:cNvSpPr>
                <a:spLocks/>
              </p:cNvSpPr>
              <p:nvPr/>
            </p:nvSpPr>
            <p:spPr bwMode="auto">
              <a:xfrm>
                <a:off x="2989" y="2007"/>
                <a:ext cx="19" cy="43"/>
              </a:xfrm>
              <a:custGeom>
                <a:avLst/>
                <a:gdLst>
                  <a:gd name="T0" fmla="*/ 12 w 19"/>
                  <a:gd name="T1" fmla="*/ 0 h 43"/>
                  <a:gd name="T2" fmla="*/ 14 w 19"/>
                  <a:gd name="T3" fmla="*/ 0 h 43"/>
                  <a:gd name="T4" fmla="*/ 14 w 19"/>
                  <a:gd name="T5" fmla="*/ 3 h 43"/>
                  <a:gd name="T6" fmla="*/ 16 w 19"/>
                  <a:gd name="T7" fmla="*/ 3 h 43"/>
                  <a:gd name="T8" fmla="*/ 19 w 19"/>
                  <a:gd name="T9" fmla="*/ 10 h 43"/>
                  <a:gd name="T10" fmla="*/ 19 w 19"/>
                  <a:gd name="T11" fmla="*/ 33 h 43"/>
                  <a:gd name="T12" fmla="*/ 16 w 19"/>
                  <a:gd name="T13" fmla="*/ 36 h 43"/>
                  <a:gd name="T14" fmla="*/ 16 w 19"/>
                  <a:gd name="T15" fmla="*/ 36 h 43"/>
                  <a:gd name="T16" fmla="*/ 16 w 19"/>
                  <a:gd name="T17" fmla="*/ 38 h 43"/>
                  <a:gd name="T18" fmla="*/ 12 w 19"/>
                  <a:gd name="T19" fmla="*/ 36 h 43"/>
                  <a:gd name="T20" fmla="*/ 12 w 19"/>
                  <a:gd name="T21" fmla="*/ 38 h 43"/>
                  <a:gd name="T22" fmla="*/ 9 w 19"/>
                  <a:gd name="T23" fmla="*/ 40 h 43"/>
                  <a:gd name="T24" fmla="*/ 9 w 19"/>
                  <a:gd name="T25" fmla="*/ 40 h 43"/>
                  <a:gd name="T26" fmla="*/ 7 w 19"/>
                  <a:gd name="T27" fmla="*/ 43 h 43"/>
                  <a:gd name="T28" fmla="*/ 2 w 19"/>
                  <a:gd name="T29" fmla="*/ 36 h 43"/>
                  <a:gd name="T30" fmla="*/ 2 w 19"/>
                  <a:gd name="T31" fmla="*/ 36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3 h 43"/>
                  <a:gd name="T64" fmla="*/ 9 w 19"/>
                  <a:gd name="T65" fmla="*/ 3 h 43"/>
                  <a:gd name="T66" fmla="*/ 12 w 19"/>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43"/>
                  <a:gd name="T104" fmla="*/ 19 w 19"/>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43">
                    <a:moveTo>
                      <a:pt x="12" y="0"/>
                    </a:moveTo>
                    <a:lnTo>
                      <a:pt x="14" y="0"/>
                    </a:lnTo>
                    <a:lnTo>
                      <a:pt x="14" y="3"/>
                    </a:lnTo>
                    <a:lnTo>
                      <a:pt x="16" y="3"/>
                    </a:lnTo>
                    <a:lnTo>
                      <a:pt x="19" y="10"/>
                    </a:lnTo>
                    <a:lnTo>
                      <a:pt x="19" y="33"/>
                    </a:lnTo>
                    <a:lnTo>
                      <a:pt x="16" y="36"/>
                    </a:lnTo>
                    <a:lnTo>
                      <a:pt x="16" y="38"/>
                    </a:lnTo>
                    <a:lnTo>
                      <a:pt x="12" y="36"/>
                    </a:lnTo>
                    <a:lnTo>
                      <a:pt x="12" y="38"/>
                    </a:lnTo>
                    <a:lnTo>
                      <a:pt x="9" y="40"/>
                    </a:lnTo>
                    <a:lnTo>
                      <a:pt x="7" y="43"/>
                    </a:lnTo>
                    <a:lnTo>
                      <a:pt x="2" y="36"/>
                    </a:lnTo>
                    <a:lnTo>
                      <a:pt x="2" y="33"/>
                    </a:lnTo>
                    <a:lnTo>
                      <a:pt x="2" y="31"/>
                    </a:lnTo>
                    <a:lnTo>
                      <a:pt x="2" y="26"/>
                    </a:lnTo>
                    <a:lnTo>
                      <a:pt x="2" y="24"/>
                    </a:lnTo>
                    <a:lnTo>
                      <a:pt x="2" y="17"/>
                    </a:lnTo>
                    <a:lnTo>
                      <a:pt x="0" y="12"/>
                    </a:lnTo>
                    <a:lnTo>
                      <a:pt x="0" y="5"/>
                    </a:lnTo>
                    <a:lnTo>
                      <a:pt x="0" y="7"/>
                    </a:lnTo>
                    <a:lnTo>
                      <a:pt x="2" y="7"/>
                    </a:lnTo>
                    <a:lnTo>
                      <a:pt x="9" y="3"/>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3545" name="Freeform 116"/>
              <p:cNvSpPr>
                <a:spLocks/>
              </p:cNvSpPr>
              <p:nvPr/>
            </p:nvSpPr>
            <p:spPr bwMode="auto">
              <a:xfrm>
                <a:off x="3204" y="2017"/>
                <a:ext cx="2" cy="2"/>
              </a:xfrm>
              <a:custGeom>
                <a:avLst/>
                <a:gdLst>
                  <a:gd name="T0" fmla="*/ 2 w 2"/>
                  <a:gd name="T1" fmla="*/ 2 h 2"/>
                  <a:gd name="T2" fmla="*/ 2 w 2"/>
                  <a:gd name="T3" fmla="*/ 2 h 2"/>
                  <a:gd name="T4" fmla="*/ 2 w 2"/>
                  <a:gd name="T5" fmla="*/ 2 h 2"/>
                  <a:gd name="T6" fmla="*/ 2 w 2"/>
                  <a:gd name="T7" fmla="*/ 0 h 2"/>
                  <a:gd name="T8" fmla="*/ 2 w 2"/>
                  <a:gd name="T9" fmla="*/ 0 h 2"/>
                  <a:gd name="T10" fmla="*/ 0 w 2"/>
                  <a:gd name="T11" fmla="*/ 0 h 2"/>
                  <a:gd name="T12" fmla="*/ 0 w 2"/>
                  <a:gd name="T13" fmla="*/ 2 h 2"/>
                  <a:gd name="T14" fmla="*/ 0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3546" name="Freeform 117"/>
              <p:cNvSpPr>
                <a:spLocks/>
              </p:cNvSpPr>
              <p:nvPr/>
            </p:nvSpPr>
            <p:spPr bwMode="auto">
              <a:xfrm>
                <a:off x="3204" y="2017"/>
                <a:ext cx="2" cy="2"/>
              </a:xfrm>
              <a:custGeom>
                <a:avLst/>
                <a:gdLst>
                  <a:gd name="T0" fmla="*/ 2 w 2"/>
                  <a:gd name="T1" fmla="*/ 2 h 2"/>
                  <a:gd name="T2" fmla="*/ 2 w 2"/>
                  <a:gd name="T3" fmla="*/ 2 h 2"/>
                  <a:gd name="T4" fmla="*/ 2 w 2"/>
                  <a:gd name="T5" fmla="*/ 2 h 2"/>
                  <a:gd name="T6" fmla="*/ 2 w 2"/>
                  <a:gd name="T7" fmla="*/ 0 h 2"/>
                  <a:gd name="T8" fmla="*/ 2 w 2"/>
                  <a:gd name="T9" fmla="*/ 0 h 2"/>
                  <a:gd name="T10" fmla="*/ 0 w 2"/>
                  <a:gd name="T11" fmla="*/ 0 h 2"/>
                  <a:gd name="T12" fmla="*/ 0 w 2"/>
                  <a:gd name="T13" fmla="*/ 2 h 2"/>
                  <a:gd name="T14" fmla="*/ 0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3547" name="Freeform 118"/>
              <p:cNvSpPr>
                <a:spLocks/>
              </p:cNvSpPr>
              <p:nvPr/>
            </p:nvSpPr>
            <p:spPr bwMode="auto">
              <a:xfrm>
                <a:off x="3211" y="2031"/>
                <a:ext cx="4" cy="2"/>
              </a:xfrm>
              <a:custGeom>
                <a:avLst/>
                <a:gdLst>
                  <a:gd name="T0" fmla="*/ 4 w 4"/>
                  <a:gd name="T1" fmla="*/ 0 h 2"/>
                  <a:gd name="T2" fmla="*/ 2 w 4"/>
                  <a:gd name="T3" fmla="*/ 0 h 2"/>
                  <a:gd name="T4" fmla="*/ 2 w 4"/>
                  <a:gd name="T5" fmla="*/ 0 h 2"/>
                  <a:gd name="T6" fmla="*/ 2 w 4"/>
                  <a:gd name="T7" fmla="*/ 0 h 2"/>
                  <a:gd name="T8" fmla="*/ 0 w 4"/>
                  <a:gd name="T9" fmla="*/ 0 h 2"/>
                  <a:gd name="T10" fmla="*/ 0 w 4"/>
                  <a:gd name="T11" fmla="*/ 2 h 2"/>
                  <a:gd name="T12" fmla="*/ 0 w 4"/>
                  <a:gd name="T13" fmla="*/ 2 h 2"/>
                  <a:gd name="T14" fmla="*/ 0 w 4"/>
                  <a:gd name="T15" fmla="*/ 2 h 2"/>
                  <a:gd name="T16" fmla="*/ 2 w 4"/>
                  <a:gd name="T17" fmla="*/ 2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0" y="2"/>
                    </a:lnTo>
                    <a:lnTo>
                      <a:pt x="2" y="2"/>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3548" name="Freeform 119"/>
              <p:cNvSpPr>
                <a:spLocks/>
              </p:cNvSpPr>
              <p:nvPr/>
            </p:nvSpPr>
            <p:spPr bwMode="auto">
              <a:xfrm>
                <a:off x="3211" y="2031"/>
                <a:ext cx="4" cy="2"/>
              </a:xfrm>
              <a:custGeom>
                <a:avLst/>
                <a:gdLst>
                  <a:gd name="T0" fmla="*/ 4 w 4"/>
                  <a:gd name="T1" fmla="*/ 0 h 2"/>
                  <a:gd name="T2" fmla="*/ 2 w 4"/>
                  <a:gd name="T3" fmla="*/ 0 h 2"/>
                  <a:gd name="T4" fmla="*/ 2 w 4"/>
                  <a:gd name="T5" fmla="*/ 0 h 2"/>
                  <a:gd name="T6" fmla="*/ 2 w 4"/>
                  <a:gd name="T7" fmla="*/ 0 h 2"/>
                  <a:gd name="T8" fmla="*/ 0 w 4"/>
                  <a:gd name="T9" fmla="*/ 0 h 2"/>
                  <a:gd name="T10" fmla="*/ 0 w 4"/>
                  <a:gd name="T11" fmla="*/ 2 h 2"/>
                  <a:gd name="T12" fmla="*/ 0 w 4"/>
                  <a:gd name="T13" fmla="*/ 2 h 2"/>
                  <a:gd name="T14" fmla="*/ 0 w 4"/>
                  <a:gd name="T15" fmla="*/ 2 h 2"/>
                  <a:gd name="T16" fmla="*/ 2 w 4"/>
                  <a:gd name="T17" fmla="*/ 2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0" y="2"/>
                    </a:lnTo>
                    <a:lnTo>
                      <a:pt x="2" y="2"/>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3549" name="Freeform 120"/>
              <p:cNvSpPr>
                <a:spLocks/>
              </p:cNvSpPr>
              <p:nvPr/>
            </p:nvSpPr>
            <p:spPr bwMode="auto">
              <a:xfrm>
                <a:off x="3220" y="2040"/>
                <a:ext cx="12" cy="7"/>
              </a:xfrm>
              <a:custGeom>
                <a:avLst/>
                <a:gdLst>
                  <a:gd name="T0" fmla="*/ 10 w 12"/>
                  <a:gd name="T1" fmla="*/ 5 h 7"/>
                  <a:gd name="T2" fmla="*/ 12 w 12"/>
                  <a:gd name="T3" fmla="*/ 5 h 7"/>
                  <a:gd name="T4" fmla="*/ 7 w 12"/>
                  <a:gd name="T5" fmla="*/ 0 h 7"/>
                  <a:gd name="T6" fmla="*/ 3 w 12"/>
                  <a:gd name="T7" fmla="*/ 3 h 7"/>
                  <a:gd name="T8" fmla="*/ 0 w 12"/>
                  <a:gd name="T9" fmla="*/ 5 h 7"/>
                  <a:gd name="T10" fmla="*/ 3 w 12"/>
                  <a:gd name="T11" fmla="*/ 5 h 7"/>
                  <a:gd name="T12" fmla="*/ 5 w 12"/>
                  <a:gd name="T13" fmla="*/ 3 h 7"/>
                  <a:gd name="T14" fmla="*/ 7 w 12"/>
                  <a:gd name="T15" fmla="*/ 3 h 7"/>
                  <a:gd name="T16" fmla="*/ 5 w 12"/>
                  <a:gd name="T17" fmla="*/ 5 h 7"/>
                  <a:gd name="T18" fmla="*/ 7 w 12"/>
                  <a:gd name="T19" fmla="*/ 7 h 7"/>
                  <a:gd name="T20" fmla="*/ 10 w 12"/>
                  <a:gd name="T21" fmla="*/ 5 h 7"/>
                  <a:gd name="T22" fmla="*/ 10 w 12"/>
                  <a:gd name="T23" fmla="*/ 5 h 7"/>
                  <a:gd name="T24" fmla="*/ 10 w 12"/>
                  <a:gd name="T25" fmla="*/ 5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0" y="5"/>
                    </a:moveTo>
                    <a:lnTo>
                      <a:pt x="12" y="5"/>
                    </a:lnTo>
                    <a:lnTo>
                      <a:pt x="7" y="0"/>
                    </a:lnTo>
                    <a:lnTo>
                      <a:pt x="3" y="3"/>
                    </a:lnTo>
                    <a:lnTo>
                      <a:pt x="0" y="5"/>
                    </a:lnTo>
                    <a:lnTo>
                      <a:pt x="3" y="5"/>
                    </a:lnTo>
                    <a:lnTo>
                      <a:pt x="5" y="3"/>
                    </a:lnTo>
                    <a:lnTo>
                      <a:pt x="7" y="3"/>
                    </a:lnTo>
                    <a:lnTo>
                      <a:pt x="5" y="5"/>
                    </a:lnTo>
                    <a:lnTo>
                      <a:pt x="7" y="7"/>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3550" name="Freeform 121"/>
              <p:cNvSpPr>
                <a:spLocks/>
              </p:cNvSpPr>
              <p:nvPr/>
            </p:nvSpPr>
            <p:spPr bwMode="auto">
              <a:xfrm>
                <a:off x="3220" y="2040"/>
                <a:ext cx="12" cy="7"/>
              </a:xfrm>
              <a:custGeom>
                <a:avLst/>
                <a:gdLst>
                  <a:gd name="T0" fmla="*/ 10 w 12"/>
                  <a:gd name="T1" fmla="*/ 5 h 7"/>
                  <a:gd name="T2" fmla="*/ 12 w 12"/>
                  <a:gd name="T3" fmla="*/ 5 h 7"/>
                  <a:gd name="T4" fmla="*/ 7 w 12"/>
                  <a:gd name="T5" fmla="*/ 0 h 7"/>
                  <a:gd name="T6" fmla="*/ 3 w 12"/>
                  <a:gd name="T7" fmla="*/ 3 h 7"/>
                  <a:gd name="T8" fmla="*/ 0 w 12"/>
                  <a:gd name="T9" fmla="*/ 5 h 7"/>
                  <a:gd name="T10" fmla="*/ 3 w 12"/>
                  <a:gd name="T11" fmla="*/ 5 h 7"/>
                  <a:gd name="T12" fmla="*/ 5 w 12"/>
                  <a:gd name="T13" fmla="*/ 3 h 7"/>
                  <a:gd name="T14" fmla="*/ 7 w 12"/>
                  <a:gd name="T15" fmla="*/ 3 h 7"/>
                  <a:gd name="T16" fmla="*/ 5 w 12"/>
                  <a:gd name="T17" fmla="*/ 5 h 7"/>
                  <a:gd name="T18" fmla="*/ 7 w 12"/>
                  <a:gd name="T19" fmla="*/ 7 h 7"/>
                  <a:gd name="T20" fmla="*/ 10 w 12"/>
                  <a:gd name="T21" fmla="*/ 5 h 7"/>
                  <a:gd name="T22" fmla="*/ 10 w 12"/>
                  <a:gd name="T23" fmla="*/ 5 h 7"/>
                  <a:gd name="T24" fmla="*/ 10 w 12"/>
                  <a:gd name="T25" fmla="*/ 5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0" y="5"/>
                    </a:moveTo>
                    <a:lnTo>
                      <a:pt x="12" y="5"/>
                    </a:lnTo>
                    <a:lnTo>
                      <a:pt x="7" y="0"/>
                    </a:lnTo>
                    <a:lnTo>
                      <a:pt x="3" y="3"/>
                    </a:lnTo>
                    <a:lnTo>
                      <a:pt x="0" y="5"/>
                    </a:lnTo>
                    <a:lnTo>
                      <a:pt x="3" y="5"/>
                    </a:lnTo>
                    <a:lnTo>
                      <a:pt x="5" y="3"/>
                    </a:lnTo>
                    <a:lnTo>
                      <a:pt x="7" y="3"/>
                    </a:lnTo>
                    <a:lnTo>
                      <a:pt x="5" y="5"/>
                    </a:lnTo>
                    <a:lnTo>
                      <a:pt x="7" y="7"/>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3551" name="Freeform 122"/>
              <p:cNvSpPr>
                <a:spLocks/>
              </p:cNvSpPr>
              <p:nvPr/>
            </p:nvSpPr>
            <p:spPr bwMode="auto">
              <a:xfrm>
                <a:off x="3220" y="2052"/>
                <a:ext cx="5" cy="7"/>
              </a:xfrm>
              <a:custGeom>
                <a:avLst/>
                <a:gdLst>
                  <a:gd name="T0" fmla="*/ 3 w 5"/>
                  <a:gd name="T1" fmla="*/ 7 h 7"/>
                  <a:gd name="T2" fmla="*/ 5 w 5"/>
                  <a:gd name="T3" fmla="*/ 7 h 7"/>
                  <a:gd name="T4" fmla="*/ 5 w 5"/>
                  <a:gd name="T5" fmla="*/ 2 h 7"/>
                  <a:gd name="T6" fmla="*/ 5 w 5"/>
                  <a:gd name="T7" fmla="*/ 0 h 7"/>
                  <a:gd name="T8" fmla="*/ 0 w 5"/>
                  <a:gd name="T9" fmla="*/ 0 h 7"/>
                  <a:gd name="T10" fmla="*/ 0 w 5"/>
                  <a:gd name="T11" fmla="*/ 2 h 7"/>
                  <a:gd name="T12" fmla="*/ 3 w 5"/>
                  <a:gd name="T13" fmla="*/ 5 h 7"/>
                  <a:gd name="T14" fmla="*/ 3 w 5"/>
                  <a:gd name="T15" fmla="*/ 7 h 7"/>
                  <a:gd name="T16" fmla="*/ 3 w 5"/>
                  <a:gd name="T17" fmla="*/ 7 h 7"/>
                  <a:gd name="T18" fmla="*/ 3 w 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3" y="7"/>
                    </a:moveTo>
                    <a:lnTo>
                      <a:pt x="5" y="7"/>
                    </a:lnTo>
                    <a:lnTo>
                      <a:pt x="5" y="2"/>
                    </a:lnTo>
                    <a:lnTo>
                      <a:pt x="5" y="0"/>
                    </a:lnTo>
                    <a:lnTo>
                      <a:pt x="0" y="0"/>
                    </a:lnTo>
                    <a:lnTo>
                      <a:pt x="0" y="2"/>
                    </a:lnTo>
                    <a:lnTo>
                      <a:pt x="3" y="5"/>
                    </a:lnTo>
                    <a:lnTo>
                      <a:pt x="3" y="7"/>
                    </a:lnTo>
                    <a:close/>
                  </a:path>
                </a:pathLst>
              </a:custGeom>
              <a:grpFill/>
              <a:ln w="9525">
                <a:noFill/>
                <a:round/>
                <a:headEnd/>
                <a:tailEnd/>
              </a:ln>
            </p:spPr>
            <p:txBody>
              <a:bodyPr/>
              <a:lstStyle/>
              <a:p>
                <a:pPr>
                  <a:defRPr/>
                </a:pPr>
                <a:endParaRPr lang="en-US" sz="1200" kern="0">
                  <a:solidFill>
                    <a:srgbClr val="0096D6"/>
                  </a:solidFill>
                </a:endParaRPr>
              </a:p>
            </p:txBody>
          </p:sp>
          <p:sp>
            <p:nvSpPr>
              <p:cNvPr id="3552" name="Freeform 123"/>
              <p:cNvSpPr>
                <a:spLocks/>
              </p:cNvSpPr>
              <p:nvPr/>
            </p:nvSpPr>
            <p:spPr bwMode="auto">
              <a:xfrm>
                <a:off x="3220" y="2052"/>
                <a:ext cx="5" cy="7"/>
              </a:xfrm>
              <a:custGeom>
                <a:avLst/>
                <a:gdLst>
                  <a:gd name="T0" fmla="*/ 3 w 5"/>
                  <a:gd name="T1" fmla="*/ 7 h 7"/>
                  <a:gd name="T2" fmla="*/ 5 w 5"/>
                  <a:gd name="T3" fmla="*/ 7 h 7"/>
                  <a:gd name="T4" fmla="*/ 5 w 5"/>
                  <a:gd name="T5" fmla="*/ 2 h 7"/>
                  <a:gd name="T6" fmla="*/ 5 w 5"/>
                  <a:gd name="T7" fmla="*/ 0 h 7"/>
                  <a:gd name="T8" fmla="*/ 0 w 5"/>
                  <a:gd name="T9" fmla="*/ 0 h 7"/>
                  <a:gd name="T10" fmla="*/ 0 w 5"/>
                  <a:gd name="T11" fmla="*/ 2 h 7"/>
                  <a:gd name="T12" fmla="*/ 3 w 5"/>
                  <a:gd name="T13" fmla="*/ 5 h 7"/>
                  <a:gd name="T14" fmla="*/ 3 w 5"/>
                  <a:gd name="T15" fmla="*/ 7 h 7"/>
                  <a:gd name="T16" fmla="*/ 3 w 5"/>
                  <a:gd name="T17" fmla="*/ 7 h 7"/>
                  <a:gd name="T18" fmla="*/ 3 w 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3" y="7"/>
                    </a:moveTo>
                    <a:lnTo>
                      <a:pt x="5" y="7"/>
                    </a:lnTo>
                    <a:lnTo>
                      <a:pt x="5" y="2"/>
                    </a:lnTo>
                    <a:lnTo>
                      <a:pt x="5" y="0"/>
                    </a:lnTo>
                    <a:lnTo>
                      <a:pt x="0" y="0"/>
                    </a:lnTo>
                    <a:lnTo>
                      <a:pt x="0" y="2"/>
                    </a:lnTo>
                    <a:lnTo>
                      <a:pt x="3" y="5"/>
                    </a:lnTo>
                    <a:lnTo>
                      <a:pt x="3" y="7"/>
                    </a:lnTo>
                  </a:path>
                </a:pathLst>
              </a:custGeom>
              <a:grpFill/>
              <a:ln w="9525">
                <a:noFill/>
                <a:round/>
                <a:headEnd/>
                <a:tailEnd/>
              </a:ln>
            </p:spPr>
            <p:txBody>
              <a:bodyPr/>
              <a:lstStyle/>
              <a:p>
                <a:pPr>
                  <a:defRPr/>
                </a:pPr>
                <a:endParaRPr lang="en-US" sz="1200" kern="0">
                  <a:solidFill>
                    <a:srgbClr val="0096D6"/>
                  </a:solidFill>
                </a:endParaRPr>
              </a:p>
            </p:txBody>
          </p:sp>
          <p:sp>
            <p:nvSpPr>
              <p:cNvPr id="3553" name="Freeform 124"/>
              <p:cNvSpPr>
                <a:spLocks/>
              </p:cNvSpPr>
              <p:nvPr/>
            </p:nvSpPr>
            <p:spPr bwMode="auto">
              <a:xfrm>
                <a:off x="3246" y="2090"/>
                <a:ext cx="7" cy="7"/>
              </a:xfrm>
              <a:custGeom>
                <a:avLst/>
                <a:gdLst>
                  <a:gd name="T0" fmla="*/ 5 w 7"/>
                  <a:gd name="T1" fmla="*/ 5 h 7"/>
                  <a:gd name="T2" fmla="*/ 5 w 7"/>
                  <a:gd name="T3" fmla="*/ 5 h 7"/>
                  <a:gd name="T4" fmla="*/ 5 w 7"/>
                  <a:gd name="T5" fmla="*/ 5 h 7"/>
                  <a:gd name="T6" fmla="*/ 7 w 7"/>
                  <a:gd name="T7" fmla="*/ 2 h 7"/>
                  <a:gd name="T8" fmla="*/ 7 w 7"/>
                  <a:gd name="T9" fmla="*/ 0 h 7"/>
                  <a:gd name="T10" fmla="*/ 5 w 7"/>
                  <a:gd name="T11" fmla="*/ 0 h 7"/>
                  <a:gd name="T12" fmla="*/ 0 w 7"/>
                  <a:gd name="T13" fmla="*/ 5 h 7"/>
                  <a:gd name="T14" fmla="*/ 0 w 7"/>
                  <a:gd name="T15" fmla="*/ 5 h 7"/>
                  <a:gd name="T16" fmla="*/ 0 w 7"/>
                  <a:gd name="T17" fmla="*/ 7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7" y="2"/>
                    </a:lnTo>
                    <a:lnTo>
                      <a:pt x="7" y="0"/>
                    </a:lnTo>
                    <a:lnTo>
                      <a:pt x="5" y="0"/>
                    </a:lnTo>
                    <a:lnTo>
                      <a:pt x="0" y="5"/>
                    </a:lnTo>
                    <a:lnTo>
                      <a:pt x="0" y="7"/>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554" name="Freeform 125"/>
              <p:cNvSpPr>
                <a:spLocks/>
              </p:cNvSpPr>
              <p:nvPr/>
            </p:nvSpPr>
            <p:spPr bwMode="auto">
              <a:xfrm>
                <a:off x="3246" y="2090"/>
                <a:ext cx="7" cy="7"/>
              </a:xfrm>
              <a:custGeom>
                <a:avLst/>
                <a:gdLst>
                  <a:gd name="T0" fmla="*/ 5 w 7"/>
                  <a:gd name="T1" fmla="*/ 5 h 7"/>
                  <a:gd name="T2" fmla="*/ 5 w 7"/>
                  <a:gd name="T3" fmla="*/ 5 h 7"/>
                  <a:gd name="T4" fmla="*/ 5 w 7"/>
                  <a:gd name="T5" fmla="*/ 5 h 7"/>
                  <a:gd name="T6" fmla="*/ 7 w 7"/>
                  <a:gd name="T7" fmla="*/ 2 h 7"/>
                  <a:gd name="T8" fmla="*/ 7 w 7"/>
                  <a:gd name="T9" fmla="*/ 0 h 7"/>
                  <a:gd name="T10" fmla="*/ 5 w 7"/>
                  <a:gd name="T11" fmla="*/ 0 h 7"/>
                  <a:gd name="T12" fmla="*/ 0 w 7"/>
                  <a:gd name="T13" fmla="*/ 5 h 7"/>
                  <a:gd name="T14" fmla="*/ 0 w 7"/>
                  <a:gd name="T15" fmla="*/ 5 h 7"/>
                  <a:gd name="T16" fmla="*/ 0 w 7"/>
                  <a:gd name="T17" fmla="*/ 7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7" y="2"/>
                    </a:lnTo>
                    <a:lnTo>
                      <a:pt x="7" y="0"/>
                    </a:lnTo>
                    <a:lnTo>
                      <a:pt x="5" y="0"/>
                    </a:lnTo>
                    <a:lnTo>
                      <a:pt x="0" y="5"/>
                    </a:lnTo>
                    <a:lnTo>
                      <a:pt x="0" y="7"/>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555" name="Freeform 126"/>
              <p:cNvSpPr>
                <a:spLocks/>
              </p:cNvSpPr>
              <p:nvPr/>
            </p:nvSpPr>
            <p:spPr bwMode="auto">
              <a:xfrm>
                <a:off x="3190" y="2104"/>
                <a:ext cx="37" cy="9"/>
              </a:xfrm>
              <a:custGeom>
                <a:avLst/>
                <a:gdLst>
                  <a:gd name="T0" fmla="*/ 21 w 37"/>
                  <a:gd name="T1" fmla="*/ 2 h 9"/>
                  <a:gd name="T2" fmla="*/ 18 w 37"/>
                  <a:gd name="T3" fmla="*/ 2 h 9"/>
                  <a:gd name="T4" fmla="*/ 11 w 37"/>
                  <a:gd name="T5" fmla="*/ 2 h 9"/>
                  <a:gd name="T6" fmla="*/ 9 w 37"/>
                  <a:gd name="T7" fmla="*/ 2 h 9"/>
                  <a:gd name="T8" fmla="*/ 9 w 37"/>
                  <a:gd name="T9" fmla="*/ 2 h 9"/>
                  <a:gd name="T10" fmla="*/ 9 w 37"/>
                  <a:gd name="T11" fmla="*/ 0 h 9"/>
                  <a:gd name="T12" fmla="*/ 9 w 37"/>
                  <a:gd name="T13" fmla="*/ 0 h 9"/>
                  <a:gd name="T14" fmla="*/ 7 w 37"/>
                  <a:gd name="T15" fmla="*/ 0 h 9"/>
                  <a:gd name="T16" fmla="*/ 4 w 37"/>
                  <a:gd name="T17" fmla="*/ 0 h 9"/>
                  <a:gd name="T18" fmla="*/ 2 w 37"/>
                  <a:gd name="T19" fmla="*/ 0 h 9"/>
                  <a:gd name="T20" fmla="*/ 2 w 37"/>
                  <a:gd name="T21" fmla="*/ 0 h 9"/>
                  <a:gd name="T22" fmla="*/ 2 w 37"/>
                  <a:gd name="T23" fmla="*/ 0 h 9"/>
                  <a:gd name="T24" fmla="*/ 0 w 37"/>
                  <a:gd name="T25" fmla="*/ 5 h 9"/>
                  <a:gd name="T26" fmla="*/ 9 w 37"/>
                  <a:gd name="T27" fmla="*/ 5 h 9"/>
                  <a:gd name="T28" fmla="*/ 14 w 37"/>
                  <a:gd name="T29" fmla="*/ 7 h 9"/>
                  <a:gd name="T30" fmla="*/ 14 w 37"/>
                  <a:gd name="T31" fmla="*/ 7 h 9"/>
                  <a:gd name="T32" fmla="*/ 16 w 37"/>
                  <a:gd name="T33" fmla="*/ 7 h 9"/>
                  <a:gd name="T34" fmla="*/ 16 w 37"/>
                  <a:gd name="T35" fmla="*/ 9 h 9"/>
                  <a:gd name="T36" fmla="*/ 33 w 37"/>
                  <a:gd name="T37" fmla="*/ 7 h 9"/>
                  <a:gd name="T38" fmla="*/ 35 w 37"/>
                  <a:gd name="T39" fmla="*/ 9 h 9"/>
                  <a:gd name="T40" fmla="*/ 37 w 37"/>
                  <a:gd name="T41" fmla="*/ 5 h 9"/>
                  <a:gd name="T42" fmla="*/ 37 w 37"/>
                  <a:gd name="T43" fmla="*/ 5 h 9"/>
                  <a:gd name="T44" fmla="*/ 33 w 37"/>
                  <a:gd name="T45" fmla="*/ 7 h 9"/>
                  <a:gd name="T46" fmla="*/ 30 w 37"/>
                  <a:gd name="T47" fmla="*/ 5 h 9"/>
                  <a:gd name="T48" fmla="*/ 28 w 37"/>
                  <a:gd name="T49" fmla="*/ 5 h 9"/>
                  <a:gd name="T50" fmla="*/ 23 w 37"/>
                  <a:gd name="T51" fmla="*/ 5 h 9"/>
                  <a:gd name="T52" fmla="*/ 21 w 37"/>
                  <a:gd name="T53" fmla="*/ 2 h 9"/>
                  <a:gd name="T54" fmla="*/ 21 w 37"/>
                  <a:gd name="T55" fmla="*/ 2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
                  <a:gd name="T85" fmla="*/ 0 h 9"/>
                  <a:gd name="T86" fmla="*/ 37 w 37"/>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 h="9">
                    <a:moveTo>
                      <a:pt x="21" y="2"/>
                    </a:moveTo>
                    <a:lnTo>
                      <a:pt x="18" y="2"/>
                    </a:lnTo>
                    <a:lnTo>
                      <a:pt x="11" y="2"/>
                    </a:lnTo>
                    <a:lnTo>
                      <a:pt x="9" y="2"/>
                    </a:lnTo>
                    <a:lnTo>
                      <a:pt x="9" y="0"/>
                    </a:lnTo>
                    <a:lnTo>
                      <a:pt x="7" y="0"/>
                    </a:lnTo>
                    <a:lnTo>
                      <a:pt x="4" y="0"/>
                    </a:lnTo>
                    <a:lnTo>
                      <a:pt x="2" y="0"/>
                    </a:lnTo>
                    <a:lnTo>
                      <a:pt x="0" y="5"/>
                    </a:lnTo>
                    <a:lnTo>
                      <a:pt x="9" y="5"/>
                    </a:lnTo>
                    <a:lnTo>
                      <a:pt x="14" y="7"/>
                    </a:lnTo>
                    <a:lnTo>
                      <a:pt x="16" y="7"/>
                    </a:lnTo>
                    <a:lnTo>
                      <a:pt x="16" y="9"/>
                    </a:lnTo>
                    <a:lnTo>
                      <a:pt x="33" y="7"/>
                    </a:lnTo>
                    <a:lnTo>
                      <a:pt x="35" y="9"/>
                    </a:lnTo>
                    <a:lnTo>
                      <a:pt x="37" y="5"/>
                    </a:lnTo>
                    <a:lnTo>
                      <a:pt x="33" y="7"/>
                    </a:lnTo>
                    <a:lnTo>
                      <a:pt x="30" y="5"/>
                    </a:lnTo>
                    <a:lnTo>
                      <a:pt x="28" y="5"/>
                    </a:lnTo>
                    <a:lnTo>
                      <a:pt x="23" y="5"/>
                    </a:lnTo>
                    <a:lnTo>
                      <a:pt x="21" y="2"/>
                    </a:lnTo>
                    <a:close/>
                  </a:path>
                </a:pathLst>
              </a:custGeom>
              <a:grpFill/>
              <a:ln w="9525">
                <a:noFill/>
                <a:round/>
                <a:headEnd/>
                <a:tailEnd/>
              </a:ln>
            </p:spPr>
            <p:txBody>
              <a:bodyPr/>
              <a:lstStyle/>
              <a:p>
                <a:pPr>
                  <a:defRPr/>
                </a:pPr>
                <a:endParaRPr lang="en-US" sz="1200" kern="0">
                  <a:solidFill>
                    <a:srgbClr val="0096D6"/>
                  </a:solidFill>
                </a:endParaRPr>
              </a:p>
            </p:txBody>
          </p:sp>
          <p:sp>
            <p:nvSpPr>
              <p:cNvPr id="3556" name="Freeform 127"/>
              <p:cNvSpPr>
                <a:spLocks/>
              </p:cNvSpPr>
              <p:nvPr/>
            </p:nvSpPr>
            <p:spPr bwMode="auto">
              <a:xfrm>
                <a:off x="3190" y="2104"/>
                <a:ext cx="37" cy="9"/>
              </a:xfrm>
              <a:custGeom>
                <a:avLst/>
                <a:gdLst>
                  <a:gd name="T0" fmla="*/ 21 w 37"/>
                  <a:gd name="T1" fmla="*/ 2 h 9"/>
                  <a:gd name="T2" fmla="*/ 18 w 37"/>
                  <a:gd name="T3" fmla="*/ 2 h 9"/>
                  <a:gd name="T4" fmla="*/ 11 w 37"/>
                  <a:gd name="T5" fmla="*/ 2 h 9"/>
                  <a:gd name="T6" fmla="*/ 9 w 37"/>
                  <a:gd name="T7" fmla="*/ 2 h 9"/>
                  <a:gd name="T8" fmla="*/ 9 w 37"/>
                  <a:gd name="T9" fmla="*/ 2 h 9"/>
                  <a:gd name="T10" fmla="*/ 9 w 37"/>
                  <a:gd name="T11" fmla="*/ 0 h 9"/>
                  <a:gd name="T12" fmla="*/ 9 w 37"/>
                  <a:gd name="T13" fmla="*/ 0 h 9"/>
                  <a:gd name="T14" fmla="*/ 7 w 37"/>
                  <a:gd name="T15" fmla="*/ 0 h 9"/>
                  <a:gd name="T16" fmla="*/ 4 w 37"/>
                  <a:gd name="T17" fmla="*/ 0 h 9"/>
                  <a:gd name="T18" fmla="*/ 2 w 37"/>
                  <a:gd name="T19" fmla="*/ 0 h 9"/>
                  <a:gd name="T20" fmla="*/ 2 w 37"/>
                  <a:gd name="T21" fmla="*/ 0 h 9"/>
                  <a:gd name="T22" fmla="*/ 2 w 37"/>
                  <a:gd name="T23" fmla="*/ 0 h 9"/>
                  <a:gd name="T24" fmla="*/ 0 w 37"/>
                  <a:gd name="T25" fmla="*/ 5 h 9"/>
                  <a:gd name="T26" fmla="*/ 9 w 37"/>
                  <a:gd name="T27" fmla="*/ 5 h 9"/>
                  <a:gd name="T28" fmla="*/ 14 w 37"/>
                  <a:gd name="T29" fmla="*/ 7 h 9"/>
                  <a:gd name="T30" fmla="*/ 14 w 37"/>
                  <a:gd name="T31" fmla="*/ 7 h 9"/>
                  <a:gd name="T32" fmla="*/ 16 w 37"/>
                  <a:gd name="T33" fmla="*/ 7 h 9"/>
                  <a:gd name="T34" fmla="*/ 16 w 37"/>
                  <a:gd name="T35" fmla="*/ 9 h 9"/>
                  <a:gd name="T36" fmla="*/ 33 w 37"/>
                  <a:gd name="T37" fmla="*/ 7 h 9"/>
                  <a:gd name="T38" fmla="*/ 35 w 37"/>
                  <a:gd name="T39" fmla="*/ 9 h 9"/>
                  <a:gd name="T40" fmla="*/ 37 w 37"/>
                  <a:gd name="T41" fmla="*/ 5 h 9"/>
                  <a:gd name="T42" fmla="*/ 37 w 37"/>
                  <a:gd name="T43" fmla="*/ 5 h 9"/>
                  <a:gd name="T44" fmla="*/ 33 w 37"/>
                  <a:gd name="T45" fmla="*/ 7 h 9"/>
                  <a:gd name="T46" fmla="*/ 30 w 37"/>
                  <a:gd name="T47" fmla="*/ 5 h 9"/>
                  <a:gd name="T48" fmla="*/ 28 w 37"/>
                  <a:gd name="T49" fmla="*/ 5 h 9"/>
                  <a:gd name="T50" fmla="*/ 23 w 37"/>
                  <a:gd name="T51" fmla="*/ 5 h 9"/>
                  <a:gd name="T52" fmla="*/ 21 w 37"/>
                  <a:gd name="T53" fmla="*/ 2 h 9"/>
                  <a:gd name="T54" fmla="*/ 21 w 37"/>
                  <a:gd name="T55" fmla="*/ 2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
                  <a:gd name="T85" fmla="*/ 0 h 9"/>
                  <a:gd name="T86" fmla="*/ 37 w 37"/>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 h="9">
                    <a:moveTo>
                      <a:pt x="21" y="2"/>
                    </a:moveTo>
                    <a:lnTo>
                      <a:pt x="18" y="2"/>
                    </a:lnTo>
                    <a:lnTo>
                      <a:pt x="11" y="2"/>
                    </a:lnTo>
                    <a:lnTo>
                      <a:pt x="9" y="2"/>
                    </a:lnTo>
                    <a:lnTo>
                      <a:pt x="9" y="0"/>
                    </a:lnTo>
                    <a:lnTo>
                      <a:pt x="7" y="0"/>
                    </a:lnTo>
                    <a:lnTo>
                      <a:pt x="4" y="0"/>
                    </a:lnTo>
                    <a:lnTo>
                      <a:pt x="2" y="0"/>
                    </a:lnTo>
                    <a:lnTo>
                      <a:pt x="0" y="5"/>
                    </a:lnTo>
                    <a:lnTo>
                      <a:pt x="9" y="5"/>
                    </a:lnTo>
                    <a:lnTo>
                      <a:pt x="14" y="7"/>
                    </a:lnTo>
                    <a:lnTo>
                      <a:pt x="16" y="7"/>
                    </a:lnTo>
                    <a:lnTo>
                      <a:pt x="16" y="9"/>
                    </a:lnTo>
                    <a:lnTo>
                      <a:pt x="33" y="7"/>
                    </a:lnTo>
                    <a:lnTo>
                      <a:pt x="35" y="9"/>
                    </a:lnTo>
                    <a:lnTo>
                      <a:pt x="37" y="5"/>
                    </a:lnTo>
                    <a:lnTo>
                      <a:pt x="33" y="7"/>
                    </a:lnTo>
                    <a:lnTo>
                      <a:pt x="30" y="5"/>
                    </a:lnTo>
                    <a:lnTo>
                      <a:pt x="28" y="5"/>
                    </a:lnTo>
                    <a:lnTo>
                      <a:pt x="23" y="5"/>
                    </a:lnTo>
                    <a:lnTo>
                      <a:pt x="21" y="2"/>
                    </a:lnTo>
                  </a:path>
                </a:pathLst>
              </a:custGeom>
              <a:grpFill/>
              <a:ln w="9525">
                <a:noFill/>
                <a:round/>
                <a:headEnd/>
                <a:tailEnd/>
              </a:ln>
            </p:spPr>
            <p:txBody>
              <a:bodyPr/>
              <a:lstStyle/>
              <a:p>
                <a:pPr>
                  <a:defRPr/>
                </a:pPr>
                <a:endParaRPr lang="en-US" sz="1200" kern="0">
                  <a:solidFill>
                    <a:srgbClr val="0096D6"/>
                  </a:solidFill>
                </a:endParaRPr>
              </a:p>
            </p:txBody>
          </p:sp>
          <p:sp>
            <p:nvSpPr>
              <p:cNvPr id="3557" name="Freeform 128"/>
              <p:cNvSpPr>
                <a:spLocks/>
              </p:cNvSpPr>
              <p:nvPr/>
            </p:nvSpPr>
            <p:spPr bwMode="auto">
              <a:xfrm>
                <a:off x="3206" y="2064"/>
                <a:ext cx="5" cy="5"/>
              </a:xfrm>
              <a:custGeom>
                <a:avLst/>
                <a:gdLst>
                  <a:gd name="T0" fmla="*/ 2 w 5"/>
                  <a:gd name="T1" fmla="*/ 5 h 5"/>
                  <a:gd name="T2" fmla="*/ 5 w 5"/>
                  <a:gd name="T3" fmla="*/ 5 h 5"/>
                  <a:gd name="T4" fmla="*/ 5 w 5"/>
                  <a:gd name="T5" fmla="*/ 2 h 5"/>
                  <a:gd name="T6" fmla="*/ 2 w 5"/>
                  <a:gd name="T7" fmla="*/ 2 h 5"/>
                  <a:gd name="T8" fmla="*/ 2 w 5"/>
                  <a:gd name="T9" fmla="*/ 0 h 5"/>
                  <a:gd name="T10" fmla="*/ 0 w 5"/>
                  <a:gd name="T11" fmla="*/ 0 h 5"/>
                  <a:gd name="T12" fmla="*/ 0 w 5"/>
                  <a:gd name="T13" fmla="*/ 2 h 5"/>
                  <a:gd name="T14" fmla="*/ 0 w 5"/>
                  <a:gd name="T15" fmla="*/ 2 h 5"/>
                  <a:gd name="T16" fmla="*/ 2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5" y="5"/>
                    </a:lnTo>
                    <a:lnTo>
                      <a:pt x="5" y="2"/>
                    </a:lnTo>
                    <a:lnTo>
                      <a:pt x="2" y="2"/>
                    </a:lnTo>
                    <a:lnTo>
                      <a:pt x="2" y="0"/>
                    </a:lnTo>
                    <a:lnTo>
                      <a:pt x="0" y="0"/>
                    </a:lnTo>
                    <a:lnTo>
                      <a:pt x="0" y="2"/>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3558" name="Freeform 129"/>
              <p:cNvSpPr>
                <a:spLocks/>
              </p:cNvSpPr>
              <p:nvPr/>
            </p:nvSpPr>
            <p:spPr bwMode="auto">
              <a:xfrm>
                <a:off x="3206" y="2064"/>
                <a:ext cx="5" cy="5"/>
              </a:xfrm>
              <a:custGeom>
                <a:avLst/>
                <a:gdLst>
                  <a:gd name="T0" fmla="*/ 2 w 5"/>
                  <a:gd name="T1" fmla="*/ 5 h 5"/>
                  <a:gd name="T2" fmla="*/ 5 w 5"/>
                  <a:gd name="T3" fmla="*/ 5 h 5"/>
                  <a:gd name="T4" fmla="*/ 5 w 5"/>
                  <a:gd name="T5" fmla="*/ 2 h 5"/>
                  <a:gd name="T6" fmla="*/ 2 w 5"/>
                  <a:gd name="T7" fmla="*/ 2 h 5"/>
                  <a:gd name="T8" fmla="*/ 2 w 5"/>
                  <a:gd name="T9" fmla="*/ 0 h 5"/>
                  <a:gd name="T10" fmla="*/ 0 w 5"/>
                  <a:gd name="T11" fmla="*/ 0 h 5"/>
                  <a:gd name="T12" fmla="*/ 0 w 5"/>
                  <a:gd name="T13" fmla="*/ 2 h 5"/>
                  <a:gd name="T14" fmla="*/ 0 w 5"/>
                  <a:gd name="T15" fmla="*/ 2 h 5"/>
                  <a:gd name="T16" fmla="*/ 2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5" y="5"/>
                    </a:lnTo>
                    <a:lnTo>
                      <a:pt x="5" y="2"/>
                    </a:lnTo>
                    <a:lnTo>
                      <a:pt x="2" y="2"/>
                    </a:lnTo>
                    <a:lnTo>
                      <a:pt x="2" y="0"/>
                    </a:lnTo>
                    <a:lnTo>
                      <a:pt x="0" y="0"/>
                    </a:lnTo>
                    <a:lnTo>
                      <a:pt x="0" y="2"/>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3559" name="Freeform 130"/>
              <p:cNvSpPr>
                <a:spLocks/>
              </p:cNvSpPr>
              <p:nvPr/>
            </p:nvSpPr>
            <p:spPr bwMode="auto">
              <a:xfrm>
                <a:off x="3215" y="2078"/>
                <a:ext cx="3" cy="2"/>
              </a:xfrm>
              <a:custGeom>
                <a:avLst/>
                <a:gdLst>
                  <a:gd name="T0" fmla="*/ 0 w 3"/>
                  <a:gd name="T1" fmla="*/ 2 h 2"/>
                  <a:gd name="T2" fmla="*/ 3 w 3"/>
                  <a:gd name="T3" fmla="*/ 2 h 2"/>
                  <a:gd name="T4" fmla="*/ 3 w 3"/>
                  <a:gd name="T5" fmla="*/ 0 h 2"/>
                  <a:gd name="T6" fmla="*/ 0 w 3"/>
                  <a:gd name="T7" fmla="*/ 0 h 2"/>
                  <a:gd name="T8" fmla="*/ 0 w 3"/>
                  <a:gd name="T9" fmla="*/ 2 h 2"/>
                  <a:gd name="T10" fmla="*/ 0 w 3"/>
                  <a:gd name="T11" fmla="*/ 2 h 2"/>
                  <a:gd name="T12" fmla="*/ 0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2"/>
                    </a:moveTo>
                    <a:lnTo>
                      <a:pt x="3" y="2"/>
                    </a:lnTo>
                    <a:lnTo>
                      <a:pt x="3" y="0"/>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560" name="Freeform 131"/>
              <p:cNvSpPr>
                <a:spLocks/>
              </p:cNvSpPr>
              <p:nvPr/>
            </p:nvSpPr>
            <p:spPr bwMode="auto">
              <a:xfrm>
                <a:off x="3215" y="2078"/>
                <a:ext cx="3" cy="2"/>
              </a:xfrm>
              <a:custGeom>
                <a:avLst/>
                <a:gdLst>
                  <a:gd name="T0" fmla="*/ 0 w 3"/>
                  <a:gd name="T1" fmla="*/ 2 h 2"/>
                  <a:gd name="T2" fmla="*/ 3 w 3"/>
                  <a:gd name="T3" fmla="*/ 2 h 2"/>
                  <a:gd name="T4" fmla="*/ 3 w 3"/>
                  <a:gd name="T5" fmla="*/ 0 h 2"/>
                  <a:gd name="T6" fmla="*/ 0 w 3"/>
                  <a:gd name="T7" fmla="*/ 0 h 2"/>
                  <a:gd name="T8" fmla="*/ 0 w 3"/>
                  <a:gd name="T9" fmla="*/ 2 h 2"/>
                  <a:gd name="T10" fmla="*/ 0 w 3"/>
                  <a:gd name="T11" fmla="*/ 2 h 2"/>
                  <a:gd name="T12" fmla="*/ 0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2"/>
                    </a:moveTo>
                    <a:lnTo>
                      <a:pt x="3" y="2"/>
                    </a:lnTo>
                    <a:lnTo>
                      <a:pt x="3" y="0"/>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561" name="Freeform 132"/>
              <p:cNvSpPr>
                <a:spLocks/>
              </p:cNvSpPr>
              <p:nvPr/>
            </p:nvSpPr>
            <p:spPr bwMode="auto">
              <a:xfrm>
                <a:off x="3159" y="2059"/>
                <a:ext cx="31" cy="31"/>
              </a:xfrm>
              <a:custGeom>
                <a:avLst/>
                <a:gdLst>
                  <a:gd name="T0" fmla="*/ 12 w 31"/>
                  <a:gd name="T1" fmla="*/ 0 h 31"/>
                  <a:gd name="T2" fmla="*/ 9 w 31"/>
                  <a:gd name="T3" fmla="*/ 0 h 31"/>
                  <a:gd name="T4" fmla="*/ 5 w 31"/>
                  <a:gd name="T5" fmla="*/ 3 h 31"/>
                  <a:gd name="T6" fmla="*/ 2 w 31"/>
                  <a:gd name="T7" fmla="*/ 3 h 31"/>
                  <a:gd name="T8" fmla="*/ 0 w 31"/>
                  <a:gd name="T9" fmla="*/ 5 h 31"/>
                  <a:gd name="T10" fmla="*/ 0 w 31"/>
                  <a:gd name="T11" fmla="*/ 7 h 31"/>
                  <a:gd name="T12" fmla="*/ 2 w 31"/>
                  <a:gd name="T13" fmla="*/ 12 h 31"/>
                  <a:gd name="T14" fmla="*/ 5 w 31"/>
                  <a:gd name="T15" fmla="*/ 12 h 31"/>
                  <a:gd name="T16" fmla="*/ 7 w 31"/>
                  <a:gd name="T17" fmla="*/ 17 h 31"/>
                  <a:gd name="T18" fmla="*/ 5 w 31"/>
                  <a:gd name="T19" fmla="*/ 19 h 31"/>
                  <a:gd name="T20" fmla="*/ 7 w 31"/>
                  <a:gd name="T21" fmla="*/ 24 h 31"/>
                  <a:gd name="T22" fmla="*/ 7 w 31"/>
                  <a:gd name="T23" fmla="*/ 24 h 31"/>
                  <a:gd name="T24" fmla="*/ 9 w 31"/>
                  <a:gd name="T25" fmla="*/ 26 h 31"/>
                  <a:gd name="T26" fmla="*/ 9 w 31"/>
                  <a:gd name="T27" fmla="*/ 24 h 31"/>
                  <a:gd name="T28" fmla="*/ 12 w 31"/>
                  <a:gd name="T29" fmla="*/ 21 h 31"/>
                  <a:gd name="T30" fmla="*/ 12 w 31"/>
                  <a:gd name="T31" fmla="*/ 21 h 31"/>
                  <a:gd name="T32" fmla="*/ 14 w 31"/>
                  <a:gd name="T33" fmla="*/ 24 h 31"/>
                  <a:gd name="T34" fmla="*/ 16 w 31"/>
                  <a:gd name="T35" fmla="*/ 31 h 31"/>
                  <a:gd name="T36" fmla="*/ 16 w 31"/>
                  <a:gd name="T37" fmla="*/ 31 h 31"/>
                  <a:gd name="T38" fmla="*/ 19 w 31"/>
                  <a:gd name="T39" fmla="*/ 26 h 31"/>
                  <a:gd name="T40" fmla="*/ 21 w 31"/>
                  <a:gd name="T41" fmla="*/ 26 h 31"/>
                  <a:gd name="T42" fmla="*/ 21 w 31"/>
                  <a:gd name="T43" fmla="*/ 29 h 31"/>
                  <a:gd name="T44" fmla="*/ 23 w 31"/>
                  <a:gd name="T45" fmla="*/ 29 h 31"/>
                  <a:gd name="T46" fmla="*/ 26 w 31"/>
                  <a:gd name="T47" fmla="*/ 31 h 31"/>
                  <a:gd name="T48" fmla="*/ 23 w 31"/>
                  <a:gd name="T49" fmla="*/ 19 h 31"/>
                  <a:gd name="T50" fmla="*/ 21 w 31"/>
                  <a:gd name="T51" fmla="*/ 14 h 31"/>
                  <a:gd name="T52" fmla="*/ 21 w 31"/>
                  <a:gd name="T53" fmla="*/ 12 h 31"/>
                  <a:gd name="T54" fmla="*/ 26 w 31"/>
                  <a:gd name="T55" fmla="*/ 14 h 31"/>
                  <a:gd name="T56" fmla="*/ 26 w 31"/>
                  <a:gd name="T57" fmla="*/ 17 h 31"/>
                  <a:gd name="T58" fmla="*/ 26 w 31"/>
                  <a:gd name="T59" fmla="*/ 17 h 31"/>
                  <a:gd name="T60" fmla="*/ 28 w 31"/>
                  <a:gd name="T61" fmla="*/ 14 h 31"/>
                  <a:gd name="T62" fmla="*/ 31 w 31"/>
                  <a:gd name="T63" fmla="*/ 14 h 31"/>
                  <a:gd name="T64" fmla="*/ 31 w 31"/>
                  <a:gd name="T65" fmla="*/ 12 h 31"/>
                  <a:gd name="T66" fmla="*/ 28 w 31"/>
                  <a:gd name="T67" fmla="*/ 12 h 31"/>
                  <a:gd name="T68" fmla="*/ 26 w 31"/>
                  <a:gd name="T69" fmla="*/ 7 h 31"/>
                  <a:gd name="T70" fmla="*/ 26 w 31"/>
                  <a:gd name="T71" fmla="*/ 5 h 31"/>
                  <a:gd name="T72" fmla="*/ 14 w 31"/>
                  <a:gd name="T73" fmla="*/ 0 h 31"/>
                  <a:gd name="T74" fmla="*/ 14 w 31"/>
                  <a:gd name="T75" fmla="*/ 0 h 31"/>
                  <a:gd name="T76" fmla="*/ 12 w 3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
                  <a:gd name="T118" fmla="*/ 0 h 31"/>
                  <a:gd name="T119" fmla="*/ 31 w 3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 h="31">
                    <a:moveTo>
                      <a:pt x="12" y="0"/>
                    </a:moveTo>
                    <a:lnTo>
                      <a:pt x="9" y="0"/>
                    </a:lnTo>
                    <a:lnTo>
                      <a:pt x="5" y="3"/>
                    </a:lnTo>
                    <a:lnTo>
                      <a:pt x="2" y="3"/>
                    </a:lnTo>
                    <a:lnTo>
                      <a:pt x="0" y="5"/>
                    </a:lnTo>
                    <a:lnTo>
                      <a:pt x="0" y="7"/>
                    </a:lnTo>
                    <a:lnTo>
                      <a:pt x="2" y="12"/>
                    </a:lnTo>
                    <a:lnTo>
                      <a:pt x="5" y="12"/>
                    </a:lnTo>
                    <a:lnTo>
                      <a:pt x="7" y="17"/>
                    </a:lnTo>
                    <a:lnTo>
                      <a:pt x="5" y="19"/>
                    </a:lnTo>
                    <a:lnTo>
                      <a:pt x="7" y="24"/>
                    </a:lnTo>
                    <a:lnTo>
                      <a:pt x="9" y="26"/>
                    </a:lnTo>
                    <a:lnTo>
                      <a:pt x="9" y="24"/>
                    </a:lnTo>
                    <a:lnTo>
                      <a:pt x="12" y="21"/>
                    </a:lnTo>
                    <a:lnTo>
                      <a:pt x="14" y="24"/>
                    </a:lnTo>
                    <a:lnTo>
                      <a:pt x="16" y="31"/>
                    </a:lnTo>
                    <a:lnTo>
                      <a:pt x="19" y="26"/>
                    </a:lnTo>
                    <a:lnTo>
                      <a:pt x="21" y="26"/>
                    </a:lnTo>
                    <a:lnTo>
                      <a:pt x="21" y="29"/>
                    </a:lnTo>
                    <a:lnTo>
                      <a:pt x="23" y="29"/>
                    </a:lnTo>
                    <a:lnTo>
                      <a:pt x="26" y="31"/>
                    </a:lnTo>
                    <a:lnTo>
                      <a:pt x="23" y="19"/>
                    </a:lnTo>
                    <a:lnTo>
                      <a:pt x="21" y="14"/>
                    </a:lnTo>
                    <a:lnTo>
                      <a:pt x="21" y="12"/>
                    </a:lnTo>
                    <a:lnTo>
                      <a:pt x="26" y="14"/>
                    </a:lnTo>
                    <a:lnTo>
                      <a:pt x="26" y="17"/>
                    </a:lnTo>
                    <a:lnTo>
                      <a:pt x="28" y="14"/>
                    </a:lnTo>
                    <a:lnTo>
                      <a:pt x="31" y="14"/>
                    </a:lnTo>
                    <a:lnTo>
                      <a:pt x="31" y="12"/>
                    </a:lnTo>
                    <a:lnTo>
                      <a:pt x="28" y="12"/>
                    </a:lnTo>
                    <a:lnTo>
                      <a:pt x="26" y="7"/>
                    </a:lnTo>
                    <a:lnTo>
                      <a:pt x="26" y="5"/>
                    </a:lnTo>
                    <a:lnTo>
                      <a:pt x="14" y="0"/>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3562" name="Freeform 133"/>
              <p:cNvSpPr>
                <a:spLocks/>
              </p:cNvSpPr>
              <p:nvPr/>
            </p:nvSpPr>
            <p:spPr bwMode="auto">
              <a:xfrm>
                <a:off x="3159" y="2059"/>
                <a:ext cx="31" cy="31"/>
              </a:xfrm>
              <a:custGeom>
                <a:avLst/>
                <a:gdLst>
                  <a:gd name="T0" fmla="*/ 12 w 31"/>
                  <a:gd name="T1" fmla="*/ 0 h 31"/>
                  <a:gd name="T2" fmla="*/ 9 w 31"/>
                  <a:gd name="T3" fmla="*/ 0 h 31"/>
                  <a:gd name="T4" fmla="*/ 5 w 31"/>
                  <a:gd name="T5" fmla="*/ 3 h 31"/>
                  <a:gd name="T6" fmla="*/ 2 w 31"/>
                  <a:gd name="T7" fmla="*/ 3 h 31"/>
                  <a:gd name="T8" fmla="*/ 0 w 31"/>
                  <a:gd name="T9" fmla="*/ 5 h 31"/>
                  <a:gd name="T10" fmla="*/ 0 w 31"/>
                  <a:gd name="T11" fmla="*/ 7 h 31"/>
                  <a:gd name="T12" fmla="*/ 2 w 31"/>
                  <a:gd name="T13" fmla="*/ 12 h 31"/>
                  <a:gd name="T14" fmla="*/ 5 w 31"/>
                  <a:gd name="T15" fmla="*/ 12 h 31"/>
                  <a:gd name="T16" fmla="*/ 7 w 31"/>
                  <a:gd name="T17" fmla="*/ 17 h 31"/>
                  <a:gd name="T18" fmla="*/ 5 w 31"/>
                  <a:gd name="T19" fmla="*/ 19 h 31"/>
                  <a:gd name="T20" fmla="*/ 7 w 31"/>
                  <a:gd name="T21" fmla="*/ 24 h 31"/>
                  <a:gd name="T22" fmla="*/ 7 w 31"/>
                  <a:gd name="T23" fmla="*/ 24 h 31"/>
                  <a:gd name="T24" fmla="*/ 9 w 31"/>
                  <a:gd name="T25" fmla="*/ 26 h 31"/>
                  <a:gd name="T26" fmla="*/ 9 w 31"/>
                  <a:gd name="T27" fmla="*/ 24 h 31"/>
                  <a:gd name="T28" fmla="*/ 12 w 31"/>
                  <a:gd name="T29" fmla="*/ 21 h 31"/>
                  <a:gd name="T30" fmla="*/ 12 w 31"/>
                  <a:gd name="T31" fmla="*/ 21 h 31"/>
                  <a:gd name="T32" fmla="*/ 14 w 31"/>
                  <a:gd name="T33" fmla="*/ 24 h 31"/>
                  <a:gd name="T34" fmla="*/ 16 w 31"/>
                  <a:gd name="T35" fmla="*/ 31 h 31"/>
                  <a:gd name="T36" fmla="*/ 16 w 31"/>
                  <a:gd name="T37" fmla="*/ 31 h 31"/>
                  <a:gd name="T38" fmla="*/ 19 w 31"/>
                  <a:gd name="T39" fmla="*/ 26 h 31"/>
                  <a:gd name="T40" fmla="*/ 21 w 31"/>
                  <a:gd name="T41" fmla="*/ 26 h 31"/>
                  <a:gd name="T42" fmla="*/ 21 w 31"/>
                  <a:gd name="T43" fmla="*/ 29 h 31"/>
                  <a:gd name="T44" fmla="*/ 23 w 31"/>
                  <a:gd name="T45" fmla="*/ 29 h 31"/>
                  <a:gd name="T46" fmla="*/ 26 w 31"/>
                  <a:gd name="T47" fmla="*/ 31 h 31"/>
                  <a:gd name="T48" fmla="*/ 23 w 31"/>
                  <a:gd name="T49" fmla="*/ 19 h 31"/>
                  <a:gd name="T50" fmla="*/ 21 w 31"/>
                  <a:gd name="T51" fmla="*/ 14 h 31"/>
                  <a:gd name="T52" fmla="*/ 21 w 31"/>
                  <a:gd name="T53" fmla="*/ 12 h 31"/>
                  <a:gd name="T54" fmla="*/ 26 w 31"/>
                  <a:gd name="T55" fmla="*/ 14 h 31"/>
                  <a:gd name="T56" fmla="*/ 26 w 31"/>
                  <a:gd name="T57" fmla="*/ 17 h 31"/>
                  <a:gd name="T58" fmla="*/ 26 w 31"/>
                  <a:gd name="T59" fmla="*/ 17 h 31"/>
                  <a:gd name="T60" fmla="*/ 28 w 31"/>
                  <a:gd name="T61" fmla="*/ 14 h 31"/>
                  <a:gd name="T62" fmla="*/ 31 w 31"/>
                  <a:gd name="T63" fmla="*/ 14 h 31"/>
                  <a:gd name="T64" fmla="*/ 31 w 31"/>
                  <a:gd name="T65" fmla="*/ 12 h 31"/>
                  <a:gd name="T66" fmla="*/ 28 w 31"/>
                  <a:gd name="T67" fmla="*/ 12 h 31"/>
                  <a:gd name="T68" fmla="*/ 26 w 31"/>
                  <a:gd name="T69" fmla="*/ 7 h 31"/>
                  <a:gd name="T70" fmla="*/ 26 w 31"/>
                  <a:gd name="T71" fmla="*/ 5 h 31"/>
                  <a:gd name="T72" fmla="*/ 14 w 31"/>
                  <a:gd name="T73" fmla="*/ 0 h 31"/>
                  <a:gd name="T74" fmla="*/ 14 w 31"/>
                  <a:gd name="T75" fmla="*/ 0 h 31"/>
                  <a:gd name="T76" fmla="*/ 12 w 3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
                  <a:gd name="T118" fmla="*/ 0 h 31"/>
                  <a:gd name="T119" fmla="*/ 31 w 3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 h="31">
                    <a:moveTo>
                      <a:pt x="12" y="0"/>
                    </a:moveTo>
                    <a:lnTo>
                      <a:pt x="9" y="0"/>
                    </a:lnTo>
                    <a:lnTo>
                      <a:pt x="5" y="3"/>
                    </a:lnTo>
                    <a:lnTo>
                      <a:pt x="2" y="3"/>
                    </a:lnTo>
                    <a:lnTo>
                      <a:pt x="0" y="5"/>
                    </a:lnTo>
                    <a:lnTo>
                      <a:pt x="0" y="7"/>
                    </a:lnTo>
                    <a:lnTo>
                      <a:pt x="2" y="12"/>
                    </a:lnTo>
                    <a:lnTo>
                      <a:pt x="5" y="12"/>
                    </a:lnTo>
                    <a:lnTo>
                      <a:pt x="7" y="17"/>
                    </a:lnTo>
                    <a:lnTo>
                      <a:pt x="5" y="19"/>
                    </a:lnTo>
                    <a:lnTo>
                      <a:pt x="7" y="24"/>
                    </a:lnTo>
                    <a:lnTo>
                      <a:pt x="9" y="26"/>
                    </a:lnTo>
                    <a:lnTo>
                      <a:pt x="9" y="24"/>
                    </a:lnTo>
                    <a:lnTo>
                      <a:pt x="12" y="21"/>
                    </a:lnTo>
                    <a:lnTo>
                      <a:pt x="14" y="24"/>
                    </a:lnTo>
                    <a:lnTo>
                      <a:pt x="16" y="31"/>
                    </a:lnTo>
                    <a:lnTo>
                      <a:pt x="19" y="26"/>
                    </a:lnTo>
                    <a:lnTo>
                      <a:pt x="21" y="26"/>
                    </a:lnTo>
                    <a:lnTo>
                      <a:pt x="21" y="29"/>
                    </a:lnTo>
                    <a:lnTo>
                      <a:pt x="23" y="29"/>
                    </a:lnTo>
                    <a:lnTo>
                      <a:pt x="26" y="31"/>
                    </a:lnTo>
                    <a:lnTo>
                      <a:pt x="23" y="19"/>
                    </a:lnTo>
                    <a:lnTo>
                      <a:pt x="21" y="14"/>
                    </a:lnTo>
                    <a:lnTo>
                      <a:pt x="21" y="12"/>
                    </a:lnTo>
                    <a:lnTo>
                      <a:pt x="26" y="14"/>
                    </a:lnTo>
                    <a:lnTo>
                      <a:pt x="26" y="17"/>
                    </a:lnTo>
                    <a:lnTo>
                      <a:pt x="28" y="14"/>
                    </a:lnTo>
                    <a:lnTo>
                      <a:pt x="31" y="14"/>
                    </a:lnTo>
                    <a:lnTo>
                      <a:pt x="31" y="12"/>
                    </a:lnTo>
                    <a:lnTo>
                      <a:pt x="28" y="12"/>
                    </a:lnTo>
                    <a:lnTo>
                      <a:pt x="26" y="7"/>
                    </a:lnTo>
                    <a:lnTo>
                      <a:pt x="26" y="5"/>
                    </a:lnTo>
                    <a:lnTo>
                      <a:pt x="14" y="0"/>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3563" name="Freeform 134"/>
              <p:cNvSpPr>
                <a:spLocks/>
              </p:cNvSpPr>
              <p:nvPr/>
            </p:nvSpPr>
            <p:spPr bwMode="auto">
              <a:xfrm>
                <a:off x="3149" y="2057"/>
                <a:ext cx="5" cy="5"/>
              </a:xfrm>
              <a:custGeom>
                <a:avLst/>
                <a:gdLst>
                  <a:gd name="T0" fmla="*/ 5 w 5"/>
                  <a:gd name="T1" fmla="*/ 5 h 5"/>
                  <a:gd name="T2" fmla="*/ 5 w 5"/>
                  <a:gd name="T3" fmla="*/ 5 h 5"/>
                  <a:gd name="T4" fmla="*/ 3 w 5"/>
                  <a:gd name="T5" fmla="*/ 2 h 5"/>
                  <a:gd name="T6" fmla="*/ 3 w 5"/>
                  <a:gd name="T7" fmla="*/ 0 h 5"/>
                  <a:gd name="T8" fmla="*/ 0 w 5"/>
                  <a:gd name="T9" fmla="*/ 2 h 5"/>
                  <a:gd name="T10" fmla="*/ 0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5"/>
                    </a:lnTo>
                    <a:lnTo>
                      <a:pt x="3" y="2"/>
                    </a:lnTo>
                    <a:lnTo>
                      <a:pt x="3" y="0"/>
                    </a:lnTo>
                    <a:lnTo>
                      <a:pt x="0" y="2"/>
                    </a:lnTo>
                    <a:lnTo>
                      <a:pt x="0" y="5"/>
                    </a:lnTo>
                    <a:lnTo>
                      <a:pt x="3" y="5"/>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564" name="Freeform 135"/>
              <p:cNvSpPr>
                <a:spLocks/>
              </p:cNvSpPr>
              <p:nvPr/>
            </p:nvSpPr>
            <p:spPr bwMode="auto">
              <a:xfrm>
                <a:off x="3149" y="2057"/>
                <a:ext cx="5" cy="5"/>
              </a:xfrm>
              <a:custGeom>
                <a:avLst/>
                <a:gdLst>
                  <a:gd name="T0" fmla="*/ 5 w 5"/>
                  <a:gd name="T1" fmla="*/ 5 h 5"/>
                  <a:gd name="T2" fmla="*/ 5 w 5"/>
                  <a:gd name="T3" fmla="*/ 5 h 5"/>
                  <a:gd name="T4" fmla="*/ 3 w 5"/>
                  <a:gd name="T5" fmla="*/ 2 h 5"/>
                  <a:gd name="T6" fmla="*/ 3 w 5"/>
                  <a:gd name="T7" fmla="*/ 0 h 5"/>
                  <a:gd name="T8" fmla="*/ 0 w 5"/>
                  <a:gd name="T9" fmla="*/ 2 h 5"/>
                  <a:gd name="T10" fmla="*/ 0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5"/>
                    </a:lnTo>
                    <a:lnTo>
                      <a:pt x="3" y="2"/>
                    </a:lnTo>
                    <a:lnTo>
                      <a:pt x="3" y="0"/>
                    </a:lnTo>
                    <a:lnTo>
                      <a:pt x="0" y="2"/>
                    </a:lnTo>
                    <a:lnTo>
                      <a:pt x="0" y="5"/>
                    </a:lnTo>
                    <a:lnTo>
                      <a:pt x="3" y="5"/>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565" name="Freeform 136"/>
              <p:cNvSpPr>
                <a:spLocks/>
              </p:cNvSpPr>
              <p:nvPr/>
            </p:nvSpPr>
            <p:spPr bwMode="auto">
              <a:xfrm>
                <a:off x="3182" y="2047"/>
                <a:ext cx="22" cy="17"/>
              </a:xfrm>
              <a:custGeom>
                <a:avLst/>
                <a:gdLst>
                  <a:gd name="T0" fmla="*/ 22 w 22"/>
                  <a:gd name="T1" fmla="*/ 15 h 17"/>
                  <a:gd name="T2" fmla="*/ 22 w 22"/>
                  <a:gd name="T3" fmla="*/ 17 h 17"/>
                  <a:gd name="T4" fmla="*/ 22 w 22"/>
                  <a:gd name="T5" fmla="*/ 15 h 17"/>
                  <a:gd name="T6" fmla="*/ 19 w 22"/>
                  <a:gd name="T7" fmla="*/ 12 h 17"/>
                  <a:gd name="T8" fmla="*/ 17 w 22"/>
                  <a:gd name="T9" fmla="*/ 10 h 17"/>
                  <a:gd name="T10" fmla="*/ 17 w 22"/>
                  <a:gd name="T11" fmla="*/ 7 h 17"/>
                  <a:gd name="T12" fmla="*/ 17 w 22"/>
                  <a:gd name="T13" fmla="*/ 5 h 17"/>
                  <a:gd name="T14" fmla="*/ 12 w 22"/>
                  <a:gd name="T15" fmla="*/ 5 h 17"/>
                  <a:gd name="T16" fmla="*/ 10 w 22"/>
                  <a:gd name="T17" fmla="*/ 5 h 17"/>
                  <a:gd name="T18" fmla="*/ 5 w 22"/>
                  <a:gd name="T19" fmla="*/ 0 h 17"/>
                  <a:gd name="T20" fmla="*/ 5 w 22"/>
                  <a:gd name="T21" fmla="*/ 0 h 17"/>
                  <a:gd name="T22" fmla="*/ 5 w 22"/>
                  <a:gd name="T23" fmla="*/ 0 h 17"/>
                  <a:gd name="T24" fmla="*/ 0 w 22"/>
                  <a:gd name="T25" fmla="*/ 3 h 17"/>
                  <a:gd name="T26" fmla="*/ 3 w 22"/>
                  <a:gd name="T27" fmla="*/ 3 h 17"/>
                  <a:gd name="T28" fmla="*/ 8 w 22"/>
                  <a:gd name="T29" fmla="*/ 7 h 17"/>
                  <a:gd name="T30" fmla="*/ 10 w 22"/>
                  <a:gd name="T31" fmla="*/ 10 h 17"/>
                  <a:gd name="T32" fmla="*/ 10 w 22"/>
                  <a:gd name="T33" fmla="*/ 10 h 17"/>
                  <a:gd name="T34" fmla="*/ 15 w 22"/>
                  <a:gd name="T35" fmla="*/ 10 h 17"/>
                  <a:gd name="T36" fmla="*/ 17 w 22"/>
                  <a:gd name="T37" fmla="*/ 12 h 17"/>
                  <a:gd name="T38" fmla="*/ 17 w 22"/>
                  <a:gd name="T39" fmla="*/ 15 h 17"/>
                  <a:gd name="T40" fmla="*/ 17 w 22"/>
                  <a:gd name="T41" fmla="*/ 17 h 17"/>
                  <a:gd name="T42" fmla="*/ 19 w 22"/>
                  <a:gd name="T43" fmla="*/ 17 h 17"/>
                  <a:gd name="T44" fmla="*/ 22 w 22"/>
                  <a:gd name="T45" fmla="*/ 17 h 17"/>
                  <a:gd name="T46" fmla="*/ 22 w 22"/>
                  <a:gd name="T47" fmla="*/ 1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22" y="15"/>
                    </a:moveTo>
                    <a:lnTo>
                      <a:pt x="22" y="17"/>
                    </a:lnTo>
                    <a:lnTo>
                      <a:pt x="22" y="15"/>
                    </a:lnTo>
                    <a:lnTo>
                      <a:pt x="19" y="12"/>
                    </a:lnTo>
                    <a:lnTo>
                      <a:pt x="17" y="10"/>
                    </a:lnTo>
                    <a:lnTo>
                      <a:pt x="17" y="7"/>
                    </a:lnTo>
                    <a:lnTo>
                      <a:pt x="17" y="5"/>
                    </a:lnTo>
                    <a:lnTo>
                      <a:pt x="12" y="5"/>
                    </a:lnTo>
                    <a:lnTo>
                      <a:pt x="10" y="5"/>
                    </a:lnTo>
                    <a:lnTo>
                      <a:pt x="5" y="0"/>
                    </a:lnTo>
                    <a:lnTo>
                      <a:pt x="0" y="3"/>
                    </a:lnTo>
                    <a:lnTo>
                      <a:pt x="3" y="3"/>
                    </a:lnTo>
                    <a:lnTo>
                      <a:pt x="8" y="7"/>
                    </a:lnTo>
                    <a:lnTo>
                      <a:pt x="10" y="10"/>
                    </a:lnTo>
                    <a:lnTo>
                      <a:pt x="15" y="10"/>
                    </a:lnTo>
                    <a:lnTo>
                      <a:pt x="17" y="12"/>
                    </a:lnTo>
                    <a:lnTo>
                      <a:pt x="17" y="15"/>
                    </a:lnTo>
                    <a:lnTo>
                      <a:pt x="17" y="17"/>
                    </a:lnTo>
                    <a:lnTo>
                      <a:pt x="19" y="17"/>
                    </a:lnTo>
                    <a:lnTo>
                      <a:pt x="22" y="17"/>
                    </a:lnTo>
                    <a:lnTo>
                      <a:pt x="22" y="15"/>
                    </a:lnTo>
                    <a:close/>
                  </a:path>
                </a:pathLst>
              </a:custGeom>
              <a:grpFill/>
              <a:ln w="9525">
                <a:noFill/>
                <a:round/>
                <a:headEnd/>
                <a:tailEnd/>
              </a:ln>
            </p:spPr>
            <p:txBody>
              <a:bodyPr/>
              <a:lstStyle/>
              <a:p>
                <a:pPr>
                  <a:defRPr/>
                </a:pPr>
                <a:endParaRPr lang="en-US" sz="1200" kern="0">
                  <a:solidFill>
                    <a:srgbClr val="0096D6"/>
                  </a:solidFill>
                </a:endParaRPr>
              </a:p>
            </p:txBody>
          </p:sp>
          <p:sp>
            <p:nvSpPr>
              <p:cNvPr id="3566" name="Freeform 137"/>
              <p:cNvSpPr>
                <a:spLocks/>
              </p:cNvSpPr>
              <p:nvPr/>
            </p:nvSpPr>
            <p:spPr bwMode="auto">
              <a:xfrm>
                <a:off x="3182" y="2047"/>
                <a:ext cx="22" cy="17"/>
              </a:xfrm>
              <a:custGeom>
                <a:avLst/>
                <a:gdLst>
                  <a:gd name="T0" fmla="*/ 22 w 22"/>
                  <a:gd name="T1" fmla="*/ 15 h 17"/>
                  <a:gd name="T2" fmla="*/ 22 w 22"/>
                  <a:gd name="T3" fmla="*/ 17 h 17"/>
                  <a:gd name="T4" fmla="*/ 22 w 22"/>
                  <a:gd name="T5" fmla="*/ 15 h 17"/>
                  <a:gd name="T6" fmla="*/ 19 w 22"/>
                  <a:gd name="T7" fmla="*/ 12 h 17"/>
                  <a:gd name="T8" fmla="*/ 17 w 22"/>
                  <a:gd name="T9" fmla="*/ 10 h 17"/>
                  <a:gd name="T10" fmla="*/ 17 w 22"/>
                  <a:gd name="T11" fmla="*/ 7 h 17"/>
                  <a:gd name="T12" fmla="*/ 17 w 22"/>
                  <a:gd name="T13" fmla="*/ 5 h 17"/>
                  <a:gd name="T14" fmla="*/ 12 w 22"/>
                  <a:gd name="T15" fmla="*/ 5 h 17"/>
                  <a:gd name="T16" fmla="*/ 10 w 22"/>
                  <a:gd name="T17" fmla="*/ 5 h 17"/>
                  <a:gd name="T18" fmla="*/ 5 w 22"/>
                  <a:gd name="T19" fmla="*/ 0 h 17"/>
                  <a:gd name="T20" fmla="*/ 5 w 22"/>
                  <a:gd name="T21" fmla="*/ 0 h 17"/>
                  <a:gd name="T22" fmla="*/ 5 w 22"/>
                  <a:gd name="T23" fmla="*/ 0 h 17"/>
                  <a:gd name="T24" fmla="*/ 0 w 22"/>
                  <a:gd name="T25" fmla="*/ 3 h 17"/>
                  <a:gd name="T26" fmla="*/ 3 w 22"/>
                  <a:gd name="T27" fmla="*/ 3 h 17"/>
                  <a:gd name="T28" fmla="*/ 8 w 22"/>
                  <a:gd name="T29" fmla="*/ 7 h 17"/>
                  <a:gd name="T30" fmla="*/ 10 w 22"/>
                  <a:gd name="T31" fmla="*/ 10 h 17"/>
                  <a:gd name="T32" fmla="*/ 10 w 22"/>
                  <a:gd name="T33" fmla="*/ 10 h 17"/>
                  <a:gd name="T34" fmla="*/ 15 w 22"/>
                  <a:gd name="T35" fmla="*/ 10 h 17"/>
                  <a:gd name="T36" fmla="*/ 17 w 22"/>
                  <a:gd name="T37" fmla="*/ 12 h 17"/>
                  <a:gd name="T38" fmla="*/ 17 w 22"/>
                  <a:gd name="T39" fmla="*/ 15 h 17"/>
                  <a:gd name="T40" fmla="*/ 17 w 22"/>
                  <a:gd name="T41" fmla="*/ 17 h 17"/>
                  <a:gd name="T42" fmla="*/ 19 w 22"/>
                  <a:gd name="T43" fmla="*/ 17 h 17"/>
                  <a:gd name="T44" fmla="*/ 22 w 22"/>
                  <a:gd name="T45" fmla="*/ 17 h 17"/>
                  <a:gd name="T46" fmla="*/ 22 w 22"/>
                  <a:gd name="T47" fmla="*/ 1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22" y="15"/>
                    </a:moveTo>
                    <a:lnTo>
                      <a:pt x="22" y="17"/>
                    </a:lnTo>
                    <a:lnTo>
                      <a:pt x="22" y="15"/>
                    </a:lnTo>
                    <a:lnTo>
                      <a:pt x="19" y="12"/>
                    </a:lnTo>
                    <a:lnTo>
                      <a:pt x="17" y="10"/>
                    </a:lnTo>
                    <a:lnTo>
                      <a:pt x="17" y="7"/>
                    </a:lnTo>
                    <a:lnTo>
                      <a:pt x="17" y="5"/>
                    </a:lnTo>
                    <a:lnTo>
                      <a:pt x="12" y="5"/>
                    </a:lnTo>
                    <a:lnTo>
                      <a:pt x="10" y="5"/>
                    </a:lnTo>
                    <a:lnTo>
                      <a:pt x="5" y="0"/>
                    </a:lnTo>
                    <a:lnTo>
                      <a:pt x="0" y="3"/>
                    </a:lnTo>
                    <a:lnTo>
                      <a:pt x="3" y="3"/>
                    </a:lnTo>
                    <a:lnTo>
                      <a:pt x="8" y="7"/>
                    </a:lnTo>
                    <a:lnTo>
                      <a:pt x="10" y="10"/>
                    </a:lnTo>
                    <a:lnTo>
                      <a:pt x="15" y="10"/>
                    </a:lnTo>
                    <a:lnTo>
                      <a:pt x="17" y="12"/>
                    </a:lnTo>
                    <a:lnTo>
                      <a:pt x="17" y="15"/>
                    </a:lnTo>
                    <a:lnTo>
                      <a:pt x="17" y="17"/>
                    </a:lnTo>
                    <a:lnTo>
                      <a:pt x="19" y="17"/>
                    </a:lnTo>
                    <a:lnTo>
                      <a:pt x="22" y="17"/>
                    </a:lnTo>
                    <a:lnTo>
                      <a:pt x="22" y="15"/>
                    </a:lnTo>
                  </a:path>
                </a:pathLst>
              </a:custGeom>
              <a:grpFill/>
              <a:ln w="9525">
                <a:noFill/>
                <a:round/>
                <a:headEnd/>
                <a:tailEnd/>
              </a:ln>
            </p:spPr>
            <p:txBody>
              <a:bodyPr/>
              <a:lstStyle/>
              <a:p>
                <a:pPr>
                  <a:defRPr/>
                </a:pPr>
                <a:endParaRPr lang="en-US" sz="1200" kern="0">
                  <a:solidFill>
                    <a:srgbClr val="0096D6"/>
                  </a:solidFill>
                </a:endParaRPr>
              </a:p>
            </p:txBody>
          </p:sp>
          <p:sp>
            <p:nvSpPr>
              <p:cNvPr id="3567" name="Freeform 138"/>
              <p:cNvSpPr>
                <a:spLocks/>
              </p:cNvSpPr>
              <p:nvPr/>
            </p:nvSpPr>
            <p:spPr bwMode="auto">
              <a:xfrm>
                <a:off x="3140" y="2033"/>
                <a:ext cx="5" cy="7"/>
              </a:xfrm>
              <a:custGeom>
                <a:avLst/>
                <a:gdLst>
                  <a:gd name="T0" fmla="*/ 5 w 5"/>
                  <a:gd name="T1" fmla="*/ 7 h 7"/>
                  <a:gd name="T2" fmla="*/ 5 w 5"/>
                  <a:gd name="T3" fmla="*/ 7 h 7"/>
                  <a:gd name="T4" fmla="*/ 2 w 5"/>
                  <a:gd name="T5" fmla="*/ 3 h 7"/>
                  <a:gd name="T6" fmla="*/ 0 w 5"/>
                  <a:gd name="T7" fmla="*/ 0 h 7"/>
                  <a:gd name="T8" fmla="*/ 0 w 5"/>
                  <a:gd name="T9" fmla="*/ 0 h 7"/>
                  <a:gd name="T10" fmla="*/ 2 w 5"/>
                  <a:gd name="T11" fmla="*/ 5 h 7"/>
                  <a:gd name="T12" fmla="*/ 2 w 5"/>
                  <a:gd name="T13" fmla="*/ 7 h 7"/>
                  <a:gd name="T14" fmla="*/ 5 w 5"/>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7"/>
                    </a:moveTo>
                    <a:lnTo>
                      <a:pt x="5" y="7"/>
                    </a:lnTo>
                    <a:lnTo>
                      <a:pt x="2" y="3"/>
                    </a:lnTo>
                    <a:lnTo>
                      <a:pt x="0" y="0"/>
                    </a:lnTo>
                    <a:lnTo>
                      <a:pt x="2" y="5"/>
                    </a:lnTo>
                    <a:lnTo>
                      <a:pt x="2" y="7"/>
                    </a:lnTo>
                    <a:lnTo>
                      <a:pt x="5" y="7"/>
                    </a:lnTo>
                    <a:close/>
                  </a:path>
                </a:pathLst>
              </a:custGeom>
              <a:grpFill/>
              <a:ln w="9525">
                <a:noFill/>
                <a:round/>
                <a:headEnd/>
                <a:tailEnd/>
              </a:ln>
            </p:spPr>
            <p:txBody>
              <a:bodyPr/>
              <a:lstStyle/>
              <a:p>
                <a:pPr>
                  <a:defRPr/>
                </a:pPr>
                <a:endParaRPr lang="en-US" sz="1200" kern="0">
                  <a:solidFill>
                    <a:srgbClr val="0096D6"/>
                  </a:solidFill>
                </a:endParaRPr>
              </a:p>
            </p:txBody>
          </p:sp>
          <p:sp>
            <p:nvSpPr>
              <p:cNvPr id="3568" name="Freeform 139"/>
              <p:cNvSpPr>
                <a:spLocks/>
              </p:cNvSpPr>
              <p:nvPr/>
            </p:nvSpPr>
            <p:spPr bwMode="auto">
              <a:xfrm>
                <a:off x="3140" y="2033"/>
                <a:ext cx="5" cy="7"/>
              </a:xfrm>
              <a:custGeom>
                <a:avLst/>
                <a:gdLst>
                  <a:gd name="T0" fmla="*/ 5 w 5"/>
                  <a:gd name="T1" fmla="*/ 7 h 7"/>
                  <a:gd name="T2" fmla="*/ 5 w 5"/>
                  <a:gd name="T3" fmla="*/ 7 h 7"/>
                  <a:gd name="T4" fmla="*/ 2 w 5"/>
                  <a:gd name="T5" fmla="*/ 3 h 7"/>
                  <a:gd name="T6" fmla="*/ 0 w 5"/>
                  <a:gd name="T7" fmla="*/ 0 h 7"/>
                  <a:gd name="T8" fmla="*/ 0 w 5"/>
                  <a:gd name="T9" fmla="*/ 0 h 7"/>
                  <a:gd name="T10" fmla="*/ 2 w 5"/>
                  <a:gd name="T11" fmla="*/ 5 h 7"/>
                  <a:gd name="T12" fmla="*/ 2 w 5"/>
                  <a:gd name="T13" fmla="*/ 7 h 7"/>
                  <a:gd name="T14" fmla="*/ 5 w 5"/>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7"/>
                    </a:moveTo>
                    <a:lnTo>
                      <a:pt x="5" y="7"/>
                    </a:lnTo>
                    <a:lnTo>
                      <a:pt x="2" y="3"/>
                    </a:lnTo>
                    <a:lnTo>
                      <a:pt x="0" y="0"/>
                    </a:lnTo>
                    <a:lnTo>
                      <a:pt x="2" y="5"/>
                    </a:lnTo>
                    <a:lnTo>
                      <a:pt x="2" y="7"/>
                    </a:lnTo>
                    <a:lnTo>
                      <a:pt x="5" y="7"/>
                    </a:lnTo>
                  </a:path>
                </a:pathLst>
              </a:custGeom>
              <a:grpFill/>
              <a:ln w="9525">
                <a:noFill/>
                <a:round/>
                <a:headEnd/>
                <a:tailEnd/>
              </a:ln>
            </p:spPr>
            <p:txBody>
              <a:bodyPr/>
              <a:lstStyle/>
              <a:p>
                <a:pPr>
                  <a:defRPr/>
                </a:pPr>
                <a:endParaRPr lang="en-US" sz="1200" kern="0">
                  <a:solidFill>
                    <a:srgbClr val="0096D6"/>
                  </a:solidFill>
                </a:endParaRPr>
              </a:p>
            </p:txBody>
          </p:sp>
          <p:sp>
            <p:nvSpPr>
              <p:cNvPr id="3569" name="Freeform 140"/>
              <p:cNvSpPr>
                <a:spLocks/>
              </p:cNvSpPr>
              <p:nvPr/>
            </p:nvSpPr>
            <p:spPr bwMode="auto">
              <a:xfrm>
                <a:off x="3610" y="2236"/>
                <a:ext cx="12" cy="7"/>
              </a:xfrm>
              <a:custGeom>
                <a:avLst/>
                <a:gdLst>
                  <a:gd name="T0" fmla="*/ 12 w 12"/>
                  <a:gd name="T1" fmla="*/ 0 h 7"/>
                  <a:gd name="T2" fmla="*/ 12 w 12"/>
                  <a:gd name="T3" fmla="*/ 0 h 7"/>
                  <a:gd name="T4" fmla="*/ 7 w 12"/>
                  <a:gd name="T5" fmla="*/ 0 h 7"/>
                  <a:gd name="T6" fmla="*/ 5 w 12"/>
                  <a:gd name="T7" fmla="*/ 3 h 7"/>
                  <a:gd name="T8" fmla="*/ 0 w 12"/>
                  <a:gd name="T9" fmla="*/ 5 h 7"/>
                  <a:gd name="T10" fmla="*/ 0 w 12"/>
                  <a:gd name="T11" fmla="*/ 7 h 7"/>
                  <a:gd name="T12" fmla="*/ 7 w 12"/>
                  <a:gd name="T13" fmla="*/ 5 h 7"/>
                  <a:gd name="T14" fmla="*/ 12 w 1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7"/>
                  <a:gd name="T26" fmla="*/ 12 w 1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7">
                    <a:moveTo>
                      <a:pt x="12" y="0"/>
                    </a:moveTo>
                    <a:lnTo>
                      <a:pt x="12" y="0"/>
                    </a:lnTo>
                    <a:lnTo>
                      <a:pt x="7" y="0"/>
                    </a:lnTo>
                    <a:lnTo>
                      <a:pt x="5" y="3"/>
                    </a:lnTo>
                    <a:lnTo>
                      <a:pt x="0" y="5"/>
                    </a:lnTo>
                    <a:lnTo>
                      <a:pt x="0" y="7"/>
                    </a:lnTo>
                    <a:lnTo>
                      <a:pt x="7" y="5"/>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3570" name="Freeform 141"/>
              <p:cNvSpPr>
                <a:spLocks/>
              </p:cNvSpPr>
              <p:nvPr/>
            </p:nvSpPr>
            <p:spPr bwMode="auto">
              <a:xfrm>
                <a:off x="3610" y="2236"/>
                <a:ext cx="12" cy="7"/>
              </a:xfrm>
              <a:custGeom>
                <a:avLst/>
                <a:gdLst>
                  <a:gd name="T0" fmla="*/ 12 w 12"/>
                  <a:gd name="T1" fmla="*/ 0 h 7"/>
                  <a:gd name="T2" fmla="*/ 12 w 12"/>
                  <a:gd name="T3" fmla="*/ 0 h 7"/>
                  <a:gd name="T4" fmla="*/ 7 w 12"/>
                  <a:gd name="T5" fmla="*/ 0 h 7"/>
                  <a:gd name="T6" fmla="*/ 5 w 12"/>
                  <a:gd name="T7" fmla="*/ 3 h 7"/>
                  <a:gd name="T8" fmla="*/ 0 w 12"/>
                  <a:gd name="T9" fmla="*/ 5 h 7"/>
                  <a:gd name="T10" fmla="*/ 0 w 12"/>
                  <a:gd name="T11" fmla="*/ 7 h 7"/>
                  <a:gd name="T12" fmla="*/ 7 w 12"/>
                  <a:gd name="T13" fmla="*/ 5 h 7"/>
                  <a:gd name="T14" fmla="*/ 12 w 1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7"/>
                  <a:gd name="T26" fmla="*/ 12 w 1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7">
                    <a:moveTo>
                      <a:pt x="12" y="0"/>
                    </a:moveTo>
                    <a:lnTo>
                      <a:pt x="12" y="0"/>
                    </a:lnTo>
                    <a:lnTo>
                      <a:pt x="7" y="0"/>
                    </a:lnTo>
                    <a:lnTo>
                      <a:pt x="5" y="3"/>
                    </a:lnTo>
                    <a:lnTo>
                      <a:pt x="0" y="5"/>
                    </a:lnTo>
                    <a:lnTo>
                      <a:pt x="0" y="7"/>
                    </a:lnTo>
                    <a:lnTo>
                      <a:pt x="7" y="5"/>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3571" name="Freeform 142"/>
              <p:cNvSpPr>
                <a:spLocks/>
              </p:cNvSpPr>
              <p:nvPr/>
            </p:nvSpPr>
            <p:spPr bwMode="auto">
              <a:xfrm>
                <a:off x="3655" y="2326"/>
                <a:ext cx="2" cy="7"/>
              </a:xfrm>
              <a:custGeom>
                <a:avLst/>
                <a:gdLst>
                  <a:gd name="T0" fmla="*/ 0 w 2"/>
                  <a:gd name="T1" fmla="*/ 7 h 7"/>
                  <a:gd name="T2" fmla="*/ 0 w 2"/>
                  <a:gd name="T3" fmla="*/ 7 h 7"/>
                  <a:gd name="T4" fmla="*/ 0 w 2"/>
                  <a:gd name="T5" fmla="*/ 7 h 7"/>
                  <a:gd name="T6" fmla="*/ 0 w 2"/>
                  <a:gd name="T7" fmla="*/ 5 h 7"/>
                  <a:gd name="T8" fmla="*/ 0 w 2"/>
                  <a:gd name="T9" fmla="*/ 5 h 7"/>
                  <a:gd name="T10" fmla="*/ 0 w 2"/>
                  <a:gd name="T11" fmla="*/ 5 h 7"/>
                  <a:gd name="T12" fmla="*/ 2 w 2"/>
                  <a:gd name="T13" fmla="*/ 2 h 7"/>
                  <a:gd name="T14" fmla="*/ 2 w 2"/>
                  <a:gd name="T15" fmla="*/ 2 h 7"/>
                  <a:gd name="T16" fmla="*/ 2 w 2"/>
                  <a:gd name="T17" fmla="*/ 2 h 7"/>
                  <a:gd name="T18" fmla="*/ 2 w 2"/>
                  <a:gd name="T19" fmla="*/ 0 h 7"/>
                  <a:gd name="T20" fmla="*/ 2 w 2"/>
                  <a:gd name="T21" fmla="*/ 0 h 7"/>
                  <a:gd name="T22" fmla="*/ 2 w 2"/>
                  <a:gd name="T23" fmla="*/ 0 h 7"/>
                  <a:gd name="T24" fmla="*/ 0 w 2"/>
                  <a:gd name="T25" fmla="*/ 5 h 7"/>
                  <a:gd name="T26" fmla="*/ 0 w 2"/>
                  <a:gd name="T27" fmla="*/ 5 h 7"/>
                  <a:gd name="T28" fmla="*/ 0 w 2"/>
                  <a:gd name="T29" fmla="*/ 5 h 7"/>
                  <a:gd name="T30" fmla="*/ 0 w 2"/>
                  <a:gd name="T31" fmla="*/ 7 h 7"/>
                  <a:gd name="T32" fmla="*/ 0 w 2"/>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7"/>
                  <a:gd name="T53" fmla="*/ 2 w 2"/>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7">
                    <a:moveTo>
                      <a:pt x="0" y="7"/>
                    </a:moveTo>
                    <a:lnTo>
                      <a:pt x="0" y="7"/>
                    </a:lnTo>
                    <a:lnTo>
                      <a:pt x="0" y="5"/>
                    </a:lnTo>
                    <a:lnTo>
                      <a:pt x="2" y="2"/>
                    </a:lnTo>
                    <a:lnTo>
                      <a:pt x="2" y="0"/>
                    </a:lnTo>
                    <a:lnTo>
                      <a:pt x="0" y="5"/>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3572" name="Freeform 143"/>
              <p:cNvSpPr>
                <a:spLocks/>
              </p:cNvSpPr>
              <p:nvPr/>
            </p:nvSpPr>
            <p:spPr bwMode="auto">
              <a:xfrm>
                <a:off x="3655" y="2326"/>
                <a:ext cx="2" cy="7"/>
              </a:xfrm>
              <a:custGeom>
                <a:avLst/>
                <a:gdLst>
                  <a:gd name="T0" fmla="*/ 0 w 2"/>
                  <a:gd name="T1" fmla="*/ 7 h 7"/>
                  <a:gd name="T2" fmla="*/ 0 w 2"/>
                  <a:gd name="T3" fmla="*/ 7 h 7"/>
                  <a:gd name="T4" fmla="*/ 0 w 2"/>
                  <a:gd name="T5" fmla="*/ 7 h 7"/>
                  <a:gd name="T6" fmla="*/ 0 w 2"/>
                  <a:gd name="T7" fmla="*/ 5 h 7"/>
                  <a:gd name="T8" fmla="*/ 0 w 2"/>
                  <a:gd name="T9" fmla="*/ 5 h 7"/>
                  <a:gd name="T10" fmla="*/ 0 w 2"/>
                  <a:gd name="T11" fmla="*/ 5 h 7"/>
                  <a:gd name="T12" fmla="*/ 2 w 2"/>
                  <a:gd name="T13" fmla="*/ 2 h 7"/>
                  <a:gd name="T14" fmla="*/ 2 w 2"/>
                  <a:gd name="T15" fmla="*/ 2 h 7"/>
                  <a:gd name="T16" fmla="*/ 2 w 2"/>
                  <a:gd name="T17" fmla="*/ 2 h 7"/>
                  <a:gd name="T18" fmla="*/ 2 w 2"/>
                  <a:gd name="T19" fmla="*/ 0 h 7"/>
                  <a:gd name="T20" fmla="*/ 2 w 2"/>
                  <a:gd name="T21" fmla="*/ 0 h 7"/>
                  <a:gd name="T22" fmla="*/ 2 w 2"/>
                  <a:gd name="T23" fmla="*/ 0 h 7"/>
                  <a:gd name="T24" fmla="*/ 0 w 2"/>
                  <a:gd name="T25" fmla="*/ 5 h 7"/>
                  <a:gd name="T26" fmla="*/ 0 w 2"/>
                  <a:gd name="T27" fmla="*/ 5 h 7"/>
                  <a:gd name="T28" fmla="*/ 0 w 2"/>
                  <a:gd name="T29" fmla="*/ 5 h 7"/>
                  <a:gd name="T30" fmla="*/ 0 w 2"/>
                  <a:gd name="T31" fmla="*/ 7 h 7"/>
                  <a:gd name="T32" fmla="*/ 0 w 2"/>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7"/>
                  <a:gd name="T53" fmla="*/ 2 w 2"/>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7">
                    <a:moveTo>
                      <a:pt x="0" y="7"/>
                    </a:moveTo>
                    <a:lnTo>
                      <a:pt x="0" y="7"/>
                    </a:lnTo>
                    <a:lnTo>
                      <a:pt x="0" y="5"/>
                    </a:lnTo>
                    <a:lnTo>
                      <a:pt x="2" y="2"/>
                    </a:lnTo>
                    <a:lnTo>
                      <a:pt x="2" y="0"/>
                    </a:lnTo>
                    <a:lnTo>
                      <a:pt x="0" y="5"/>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3573" name="Freeform 144"/>
              <p:cNvSpPr>
                <a:spLocks/>
              </p:cNvSpPr>
              <p:nvPr/>
            </p:nvSpPr>
            <p:spPr bwMode="auto">
              <a:xfrm>
                <a:off x="4104" y="2425"/>
                <a:ext cx="4" cy="26"/>
              </a:xfrm>
              <a:custGeom>
                <a:avLst/>
                <a:gdLst>
                  <a:gd name="T0" fmla="*/ 4 w 4"/>
                  <a:gd name="T1" fmla="*/ 0 h 26"/>
                  <a:gd name="T2" fmla="*/ 0 w 4"/>
                  <a:gd name="T3" fmla="*/ 22 h 26"/>
                  <a:gd name="T4" fmla="*/ 0 w 4"/>
                  <a:gd name="T5" fmla="*/ 26 h 26"/>
                  <a:gd name="T6" fmla="*/ 0 w 4"/>
                  <a:gd name="T7" fmla="*/ 26 h 26"/>
                  <a:gd name="T8" fmla="*/ 2 w 4"/>
                  <a:gd name="T9" fmla="*/ 26 h 26"/>
                  <a:gd name="T10" fmla="*/ 2 w 4"/>
                  <a:gd name="T11" fmla="*/ 24 h 26"/>
                  <a:gd name="T12" fmla="*/ 4 w 4"/>
                  <a:gd name="T13" fmla="*/ 10 h 26"/>
                  <a:gd name="T14" fmla="*/ 4 w 4"/>
                  <a:gd name="T15" fmla="*/ 10 h 26"/>
                  <a:gd name="T16" fmla="*/ 4 w 4"/>
                  <a:gd name="T17" fmla="*/ 7 h 26"/>
                  <a:gd name="T18" fmla="*/ 4 w 4"/>
                  <a:gd name="T19" fmla="*/ 5 h 26"/>
                  <a:gd name="T20" fmla="*/ 4 w 4"/>
                  <a:gd name="T21" fmla="*/ 0 h 26"/>
                  <a:gd name="T22" fmla="*/ 4 w 4"/>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6"/>
                  <a:gd name="T38" fmla="*/ 4 w 4"/>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6">
                    <a:moveTo>
                      <a:pt x="4" y="0"/>
                    </a:moveTo>
                    <a:lnTo>
                      <a:pt x="0" y="22"/>
                    </a:lnTo>
                    <a:lnTo>
                      <a:pt x="0" y="26"/>
                    </a:lnTo>
                    <a:lnTo>
                      <a:pt x="2" y="26"/>
                    </a:lnTo>
                    <a:lnTo>
                      <a:pt x="2" y="24"/>
                    </a:lnTo>
                    <a:lnTo>
                      <a:pt x="4" y="10"/>
                    </a:lnTo>
                    <a:lnTo>
                      <a:pt x="4" y="7"/>
                    </a:lnTo>
                    <a:lnTo>
                      <a:pt x="4" y="5"/>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3574" name="Freeform 145"/>
              <p:cNvSpPr>
                <a:spLocks/>
              </p:cNvSpPr>
              <p:nvPr/>
            </p:nvSpPr>
            <p:spPr bwMode="auto">
              <a:xfrm>
                <a:off x="4104" y="2425"/>
                <a:ext cx="4" cy="26"/>
              </a:xfrm>
              <a:custGeom>
                <a:avLst/>
                <a:gdLst>
                  <a:gd name="T0" fmla="*/ 4 w 4"/>
                  <a:gd name="T1" fmla="*/ 0 h 26"/>
                  <a:gd name="T2" fmla="*/ 0 w 4"/>
                  <a:gd name="T3" fmla="*/ 22 h 26"/>
                  <a:gd name="T4" fmla="*/ 0 w 4"/>
                  <a:gd name="T5" fmla="*/ 26 h 26"/>
                  <a:gd name="T6" fmla="*/ 0 w 4"/>
                  <a:gd name="T7" fmla="*/ 26 h 26"/>
                  <a:gd name="T8" fmla="*/ 2 w 4"/>
                  <a:gd name="T9" fmla="*/ 26 h 26"/>
                  <a:gd name="T10" fmla="*/ 2 w 4"/>
                  <a:gd name="T11" fmla="*/ 24 h 26"/>
                  <a:gd name="T12" fmla="*/ 4 w 4"/>
                  <a:gd name="T13" fmla="*/ 10 h 26"/>
                  <a:gd name="T14" fmla="*/ 4 w 4"/>
                  <a:gd name="T15" fmla="*/ 10 h 26"/>
                  <a:gd name="T16" fmla="*/ 4 w 4"/>
                  <a:gd name="T17" fmla="*/ 7 h 26"/>
                  <a:gd name="T18" fmla="*/ 4 w 4"/>
                  <a:gd name="T19" fmla="*/ 5 h 26"/>
                  <a:gd name="T20" fmla="*/ 4 w 4"/>
                  <a:gd name="T21" fmla="*/ 0 h 26"/>
                  <a:gd name="T22" fmla="*/ 4 w 4"/>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6"/>
                  <a:gd name="T38" fmla="*/ 4 w 4"/>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6">
                    <a:moveTo>
                      <a:pt x="4" y="0"/>
                    </a:moveTo>
                    <a:lnTo>
                      <a:pt x="0" y="22"/>
                    </a:lnTo>
                    <a:lnTo>
                      <a:pt x="0" y="26"/>
                    </a:lnTo>
                    <a:lnTo>
                      <a:pt x="2" y="26"/>
                    </a:lnTo>
                    <a:lnTo>
                      <a:pt x="2" y="24"/>
                    </a:lnTo>
                    <a:lnTo>
                      <a:pt x="4" y="10"/>
                    </a:lnTo>
                    <a:lnTo>
                      <a:pt x="4" y="7"/>
                    </a:lnTo>
                    <a:lnTo>
                      <a:pt x="4" y="5"/>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3575" name="Freeform 146"/>
              <p:cNvSpPr>
                <a:spLocks/>
              </p:cNvSpPr>
              <p:nvPr/>
            </p:nvSpPr>
            <p:spPr bwMode="auto">
              <a:xfrm>
                <a:off x="4118" y="2508"/>
                <a:ext cx="2" cy="7"/>
              </a:xfrm>
              <a:custGeom>
                <a:avLst/>
                <a:gdLst>
                  <a:gd name="T0" fmla="*/ 2 w 2"/>
                  <a:gd name="T1" fmla="*/ 0 h 7"/>
                  <a:gd name="T2" fmla="*/ 2 w 2"/>
                  <a:gd name="T3" fmla="*/ 0 h 7"/>
                  <a:gd name="T4" fmla="*/ 0 w 2"/>
                  <a:gd name="T5" fmla="*/ 2 h 7"/>
                  <a:gd name="T6" fmla="*/ 0 w 2"/>
                  <a:gd name="T7" fmla="*/ 5 h 7"/>
                  <a:gd name="T8" fmla="*/ 0 w 2"/>
                  <a:gd name="T9" fmla="*/ 7 h 7"/>
                  <a:gd name="T10" fmla="*/ 2 w 2"/>
                  <a:gd name="T11" fmla="*/ 5 h 7"/>
                  <a:gd name="T12" fmla="*/ 2 w 2"/>
                  <a:gd name="T13" fmla="*/ 2 h 7"/>
                  <a:gd name="T14" fmla="*/ 2 w 2"/>
                  <a:gd name="T15" fmla="*/ 0 h 7"/>
                  <a:gd name="T16" fmla="*/ 2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2" y="0"/>
                    </a:moveTo>
                    <a:lnTo>
                      <a:pt x="2" y="0"/>
                    </a:lnTo>
                    <a:lnTo>
                      <a:pt x="0" y="2"/>
                    </a:lnTo>
                    <a:lnTo>
                      <a:pt x="0" y="5"/>
                    </a:lnTo>
                    <a:lnTo>
                      <a:pt x="0" y="7"/>
                    </a:lnTo>
                    <a:lnTo>
                      <a:pt x="2" y="5"/>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76" name="Freeform 147"/>
              <p:cNvSpPr>
                <a:spLocks/>
              </p:cNvSpPr>
              <p:nvPr/>
            </p:nvSpPr>
            <p:spPr bwMode="auto">
              <a:xfrm>
                <a:off x="4118" y="2508"/>
                <a:ext cx="2" cy="7"/>
              </a:xfrm>
              <a:custGeom>
                <a:avLst/>
                <a:gdLst>
                  <a:gd name="T0" fmla="*/ 2 w 2"/>
                  <a:gd name="T1" fmla="*/ 0 h 7"/>
                  <a:gd name="T2" fmla="*/ 2 w 2"/>
                  <a:gd name="T3" fmla="*/ 0 h 7"/>
                  <a:gd name="T4" fmla="*/ 0 w 2"/>
                  <a:gd name="T5" fmla="*/ 2 h 7"/>
                  <a:gd name="T6" fmla="*/ 0 w 2"/>
                  <a:gd name="T7" fmla="*/ 5 h 7"/>
                  <a:gd name="T8" fmla="*/ 0 w 2"/>
                  <a:gd name="T9" fmla="*/ 7 h 7"/>
                  <a:gd name="T10" fmla="*/ 2 w 2"/>
                  <a:gd name="T11" fmla="*/ 5 h 7"/>
                  <a:gd name="T12" fmla="*/ 2 w 2"/>
                  <a:gd name="T13" fmla="*/ 2 h 7"/>
                  <a:gd name="T14" fmla="*/ 2 w 2"/>
                  <a:gd name="T15" fmla="*/ 0 h 7"/>
                  <a:gd name="T16" fmla="*/ 2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2" y="0"/>
                    </a:moveTo>
                    <a:lnTo>
                      <a:pt x="2" y="0"/>
                    </a:lnTo>
                    <a:lnTo>
                      <a:pt x="0" y="2"/>
                    </a:lnTo>
                    <a:lnTo>
                      <a:pt x="0" y="5"/>
                    </a:lnTo>
                    <a:lnTo>
                      <a:pt x="0" y="7"/>
                    </a:lnTo>
                    <a:lnTo>
                      <a:pt x="2" y="5"/>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77" name="Freeform 148"/>
              <p:cNvSpPr>
                <a:spLocks/>
              </p:cNvSpPr>
              <p:nvPr/>
            </p:nvSpPr>
            <p:spPr bwMode="auto">
              <a:xfrm>
                <a:off x="4252" y="2465"/>
                <a:ext cx="3" cy="5"/>
              </a:xfrm>
              <a:custGeom>
                <a:avLst/>
                <a:gdLst>
                  <a:gd name="T0" fmla="*/ 3 w 3"/>
                  <a:gd name="T1" fmla="*/ 0 h 5"/>
                  <a:gd name="T2" fmla="*/ 3 w 3"/>
                  <a:gd name="T3" fmla="*/ 3 h 5"/>
                  <a:gd name="T4" fmla="*/ 3 w 3"/>
                  <a:gd name="T5" fmla="*/ 5 h 5"/>
                  <a:gd name="T6" fmla="*/ 3 w 3"/>
                  <a:gd name="T7" fmla="*/ 5 h 5"/>
                  <a:gd name="T8" fmla="*/ 0 w 3"/>
                  <a:gd name="T9" fmla="*/ 3 h 5"/>
                  <a:gd name="T10" fmla="*/ 0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3" y="3"/>
                    </a:lnTo>
                    <a:lnTo>
                      <a:pt x="3" y="5"/>
                    </a:lnTo>
                    <a:lnTo>
                      <a:pt x="0"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578" name="Freeform 149"/>
              <p:cNvSpPr>
                <a:spLocks/>
              </p:cNvSpPr>
              <p:nvPr/>
            </p:nvSpPr>
            <p:spPr bwMode="auto">
              <a:xfrm>
                <a:off x="4252" y="2465"/>
                <a:ext cx="3" cy="5"/>
              </a:xfrm>
              <a:custGeom>
                <a:avLst/>
                <a:gdLst>
                  <a:gd name="T0" fmla="*/ 3 w 3"/>
                  <a:gd name="T1" fmla="*/ 0 h 5"/>
                  <a:gd name="T2" fmla="*/ 3 w 3"/>
                  <a:gd name="T3" fmla="*/ 3 h 5"/>
                  <a:gd name="T4" fmla="*/ 3 w 3"/>
                  <a:gd name="T5" fmla="*/ 5 h 5"/>
                  <a:gd name="T6" fmla="*/ 3 w 3"/>
                  <a:gd name="T7" fmla="*/ 5 h 5"/>
                  <a:gd name="T8" fmla="*/ 0 w 3"/>
                  <a:gd name="T9" fmla="*/ 3 h 5"/>
                  <a:gd name="T10" fmla="*/ 0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3" y="3"/>
                    </a:lnTo>
                    <a:lnTo>
                      <a:pt x="3" y="5"/>
                    </a:lnTo>
                    <a:lnTo>
                      <a:pt x="0"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579" name="Freeform 150"/>
              <p:cNvSpPr>
                <a:spLocks/>
              </p:cNvSpPr>
              <p:nvPr/>
            </p:nvSpPr>
            <p:spPr bwMode="auto">
              <a:xfrm>
                <a:off x="4588" y="2125"/>
                <a:ext cx="2" cy="3"/>
              </a:xfrm>
              <a:custGeom>
                <a:avLst/>
                <a:gdLst>
                  <a:gd name="T0" fmla="*/ 0 w 2"/>
                  <a:gd name="T1" fmla="*/ 0 h 3"/>
                  <a:gd name="T2" fmla="*/ 0 w 2"/>
                  <a:gd name="T3" fmla="*/ 0 h 3"/>
                  <a:gd name="T4" fmla="*/ 0 w 2"/>
                  <a:gd name="T5" fmla="*/ 3 h 3"/>
                  <a:gd name="T6" fmla="*/ 2 w 2"/>
                  <a:gd name="T7" fmla="*/ 3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lnTo>
                      <a:pt x="0" y="0"/>
                    </a:lnTo>
                    <a:lnTo>
                      <a:pt x="0" y="3"/>
                    </a:lnTo>
                    <a:lnTo>
                      <a:pt x="2"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80" name="Freeform 151"/>
              <p:cNvSpPr>
                <a:spLocks/>
              </p:cNvSpPr>
              <p:nvPr/>
            </p:nvSpPr>
            <p:spPr bwMode="auto">
              <a:xfrm>
                <a:off x="4588" y="2125"/>
                <a:ext cx="2" cy="3"/>
              </a:xfrm>
              <a:custGeom>
                <a:avLst/>
                <a:gdLst>
                  <a:gd name="T0" fmla="*/ 0 w 2"/>
                  <a:gd name="T1" fmla="*/ 0 h 3"/>
                  <a:gd name="T2" fmla="*/ 0 w 2"/>
                  <a:gd name="T3" fmla="*/ 0 h 3"/>
                  <a:gd name="T4" fmla="*/ 0 w 2"/>
                  <a:gd name="T5" fmla="*/ 3 h 3"/>
                  <a:gd name="T6" fmla="*/ 2 w 2"/>
                  <a:gd name="T7" fmla="*/ 3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lnTo>
                      <a:pt x="0" y="0"/>
                    </a:lnTo>
                    <a:lnTo>
                      <a:pt x="0" y="3"/>
                    </a:lnTo>
                    <a:lnTo>
                      <a:pt x="2"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81" name="Freeform 152"/>
              <p:cNvSpPr>
                <a:spLocks/>
              </p:cNvSpPr>
              <p:nvPr/>
            </p:nvSpPr>
            <p:spPr bwMode="auto">
              <a:xfrm>
                <a:off x="4590" y="2118"/>
                <a:ext cx="3" cy="5"/>
              </a:xfrm>
              <a:custGeom>
                <a:avLst/>
                <a:gdLst>
                  <a:gd name="T0" fmla="*/ 0 w 3"/>
                  <a:gd name="T1" fmla="*/ 0 h 5"/>
                  <a:gd name="T2" fmla="*/ 3 w 3"/>
                  <a:gd name="T3" fmla="*/ 3 h 5"/>
                  <a:gd name="T4" fmla="*/ 3 w 3"/>
                  <a:gd name="T5" fmla="*/ 5 h 5"/>
                  <a:gd name="T6" fmla="*/ 0 w 3"/>
                  <a:gd name="T7" fmla="*/ 5 h 5"/>
                  <a:gd name="T8" fmla="*/ 0 w 3"/>
                  <a:gd name="T9" fmla="*/ 5 h 5"/>
                  <a:gd name="T10" fmla="*/ 0 w 3"/>
                  <a:gd name="T11" fmla="*/ 3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3" y="3"/>
                    </a:lnTo>
                    <a:lnTo>
                      <a:pt x="3" y="5"/>
                    </a:lnTo>
                    <a:lnTo>
                      <a:pt x="0" y="5"/>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82" name="Freeform 153"/>
              <p:cNvSpPr>
                <a:spLocks/>
              </p:cNvSpPr>
              <p:nvPr/>
            </p:nvSpPr>
            <p:spPr bwMode="auto">
              <a:xfrm>
                <a:off x="4590" y="2118"/>
                <a:ext cx="3" cy="5"/>
              </a:xfrm>
              <a:custGeom>
                <a:avLst/>
                <a:gdLst>
                  <a:gd name="T0" fmla="*/ 0 w 3"/>
                  <a:gd name="T1" fmla="*/ 0 h 5"/>
                  <a:gd name="T2" fmla="*/ 3 w 3"/>
                  <a:gd name="T3" fmla="*/ 3 h 5"/>
                  <a:gd name="T4" fmla="*/ 3 w 3"/>
                  <a:gd name="T5" fmla="*/ 5 h 5"/>
                  <a:gd name="T6" fmla="*/ 0 w 3"/>
                  <a:gd name="T7" fmla="*/ 5 h 5"/>
                  <a:gd name="T8" fmla="*/ 0 w 3"/>
                  <a:gd name="T9" fmla="*/ 5 h 5"/>
                  <a:gd name="T10" fmla="*/ 0 w 3"/>
                  <a:gd name="T11" fmla="*/ 3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3" y="3"/>
                    </a:lnTo>
                    <a:lnTo>
                      <a:pt x="3" y="5"/>
                    </a:lnTo>
                    <a:lnTo>
                      <a:pt x="0" y="5"/>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83" name="Freeform 154"/>
              <p:cNvSpPr>
                <a:spLocks/>
              </p:cNvSpPr>
              <p:nvPr/>
            </p:nvSpPr>
            <p:spPr bwMode="auto">
              <a:xfrm>
                <a:off x="4609" y="2071"/>
                <a:ext cx="2" cy="2"/>
              </a:xfrm>
              <a:custGeom>
                <a:avLst/>
                <a:gdLst>
                  <a:gd name="T0" fmla="*/ 0 w 2"/>
                  <a:gd name="T1" fmla="*/ 0 h 2"/>
                  <a:gd name="T2" fmla="*/ 0 w 2"/>
                  <a:gd name="T3" fmla="*/ 0 h 2"/>
                  <a:gd name="T4" fmla="*/ 0 w 2"/>
                  <a:gd name="T5" fmla="*/ 2 h 2"/>
                  <a:gd name="T6" fmla="*/ 0 w 2"/>
                  <a:gd name="T7" fmla="*/ 2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0"/>
                    </a:lnTo>
                    <a:lnTo>
                      <a:pt x="0" y="2"/>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84" name="Freeform 155"/>
              <p:cNvSpPr>
                <a:spLocks/>
              </p:cNvSpPr>
              <p:nvPr/>
            </p:nvSpPr>
            <p:spPr bwMode="auto">
              <a:xfrm>
                <a:off x="4609" y="2071"/>
                <a:ext cx="2" cy="2"/>
              </a:xfrm>
              <a:custGeom>
                <a:avLst/>
                <a:gdLst>
                  <a:gd name="T0" fmla="*/ 0 w 2"/>
                  <a:gd name="T1" fmla="*/ 0 h 2"/>
                  <a:gd name="T2" fmla="*/ 0 w 2"/>
                  <a:gd name="T3" fmla="*/ 0 h 2"/>
                  <a:gd name="T4" fmla="*/ 0 w 2"/>
                  <a:gd name="T5" fmla="*/ 2 h 2"/>
                  <a:gd name="T6" fmla="*/ 0 w 2"/>
                  <a:gd name="T7" fmla="*/ 2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0"/>
                    </a:lnTo>
                    <a:lnTo>
                      <a:pt x="0" y="2"/>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85" name="Freeform 156"/>
              <p:cNvSpPr>
                <a:spLocks/>
              </p:cNvSpPr>
              <p:nvPr/>
            </p:nvSpPr>
            <p:spPr bwMode="auto">
              <a:xfrm>
                <a:off x="4548" y="2137"/>
                <a:ext cx="9" cy="5"/>
              </a:xfrm>
              <a:custGeom>
                <a:avLst/>
                <a:gdLst>
                  <a:gd name="T0" fmla="*/ 2 w 9"/>
                  <a:gd name="T1" fmla="*/ 2 h 5"/>
                  <a:gd name="T2" fmla="*/ 0 w 9"/>
                  <a:gd name="T3" fmla="*/ 2 h 5"/>
                  <a:gd name="T4" fmla="*/ 0 w 9"/>
                  <a:gd name="T5" fmla="*/ 5 h 5"/>
                  <a:gd name="T6" fmla="*/ 7 w 9"/>
                  <a:gd name="T7" fmla="*/ 5 h 5"/>
                  <a:gd name="T8" fmla="*/ 9 w 9"/>
                  <a:gd name="T9" fmla="*/ 2 h 5"/>
                  <a:gd name="T10" fmla="*/ 9 w 9"/>
                  <a:gd name="T11" fmla="*/ 0 h 5"/>
                  <a:gd name="T12" fmla="*/ 7 w 9"/>
                  <a:gd name="T13" fmla="*/ 0 h 5"/>
                  <a:gd name="T14" fmla="*/ 2 w 9"/>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2" y="2"/>
                    </a:moveTo>
                    <a:lnTo>
                      <a:pt x="0" y="2"/>
                    </a:lnTo>
                    <a:lnTo>
                      <a:pt x="0" y="5"/>
                    </a:lnTo>
                    <a:lnTo>
                      <a:pt x="7" y="5"/>
                    </a:lnTo>
                    <a:lnTo>
                      <a:pt x="9" y="2"/>
                    </a:lnTo>
                    <a:lnTo>
                      <a:pt x="9" y="0"/>
                    </a:lnTo>
                    <a:lnTo>
                      <a:pt x="7" y="0"/>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3586" name="Freeform 157"/>
              <p:cNvSpPr>
                <a:spLocks/>
              </p:cNvSpPr>
              <p:nvPr/>
            </p:nvSpPr>
            <p:spPr bwMode="auto">
              <a:xfrm>
                <a:off x="4548" y="2137"/>
                <a:ext cx="9" cy="5"/>
              </a:xfrm>
              <a:custGeom>
                <a:avLst/>
                <a:gdLst>
                  <a:gd name="T0" fmla="*/ 2 w 9"/>
                  <a:gd name="T1" fmla="*/ 2 h 5"/>
                  <a:gd name="T2" fmla="*/ 0 w 9"/>
                  <a:gd name="T3" fmla="*/ 2 h 5"/>
                  <a:gd name="T4" fmla="*/ 0 w 9"/>
                  <a:gd name="T5" fmla="*/ 5 h 5"/>
                  <a:gd name="T6" fmla="*/ 7 w 9"/>
                  <a:gd name="T7" fmla="*/ 5 h 5"/>
                  <a:gd name="T8" fmla="*/ 9 w 9"/>
                  <a:gd name="T9" fmla="*/ 2 h 5"/>
                  <a:gd name="T10" fmla="*/ 9 w 9"/>
                  <a:gd name="T11" fmla="*/ 0 h 5"/>
                  <a:gd name="T12" fmla="*/ 7 w 9"/>
                  <a:gd name="T13" fmla="*/ 0 h 5"/>
                  <a:gd name="T14" fmla="*/ 2 w 9"/>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2" y="2"/>
                    </a:moveTo>
                    <a:lnTo>
                      <a:pt x="0" y="2"/>
                    </a:lnTo>
                    <a:lnTo>
                      <a:pt x="0" y="5"/>
                    </a:lnTo>
                    <a:lnTo>
                      <a:pt x="7" y="5"/>
                    </a:lnTo>
                    <a:lnTo>
                      <a:pt x="9" y="2"/>
                    </a:lnTo>
                    <a:lnTo>
                      <a:pt x="9" y="0"/>
                    </a:lnTo>
                    <a:lnTo>
                      <a:pt x="7" y="0"/>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3587" name="Freeform 158"/>
              <p:cNvSpPr>
                <a:spLocks/>
              </p:cNvSpPr>
              <p:nvPr/>
            </p:nvSpPr>
            <p:spPr bwMode="auto">
              <a:xfrm>
                <a:off x="4914" y="2274"/>
                <a:ext cx="2" cy="0"/>
              </a:xfrm>
              <a:custGeom>
                <a:avLst/>
                <a:gdLst>
                  <a:gd name="T0" fmla="*/ 2 w 2"/>
                  <a:gd name="T1" fmla="*/ 2 w 2"/>
                  <a:gd name="T2" fmla="*/ 0 w 2"/>
                  <a:gd name="T3" fmla="*/ 2 w 2"/>
                  <a:gd name="T4" fmla="*/ 2 w 2"/>
                  <a:gd name="T5" fmla="*/ 0 w 2"/>
                  <a:gd name="T6" fmla="*/ 0 w 2"/>
                  <a:gd name="T7" fmla="*/ 0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588" name="Freeform 159"/>
              <p:cNvSpPr>
                <a:spLocks/>
              </p:cNvSpPr>
              <p:nvPr/>
            </p:nvSpPr>
            <p:spPr bwMode="auto">
              <a:xfrm>
                <a:off x="4914" y="2274"/>
                <a:ext cx="2" cy="0"/>
              </a:xfrm>
              <a:custGeom>
                <a:avLst/>
                <a:gdLst>
                  <a:gd name="T0" fmla="*/ 2 w 2"/>
                  <a:gd name="T1" fmla="*/ 2 w 2"/>
                  <a:gd name="T2" fmla="*/ 0 w 2"/>
                  <a:gd name="T3" fmla="*/ 2 w 2"/>
                  <a:gd name="T4" fmla="*/ 2 w 2"/>
                  <a:gd name="T5" fmla="*/ 0 w 2"/>
                  <a:gd name="T6" fmla="*/ 0 w 2"/>
                  <a:gd name="T7" fmla="*/ 0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589" name="Freeform 160"/>
              <p:cNvSpPr>
                <a:spLocks/>
              </p:cNvSpPr>
              <p:nvPr/>
            </p:nvSpPr>
            <p:spPr bwMode="auto">
              <a:xfrm>
                <a:off x="4800" y="2336"/>
                <a:ext cx="0" cy="2"/>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90" name="Freeform 161"/>
              <p:cNvSpPr>
                <a:spLocks/>
              </p:cNvSpPr>
              <p:nvPr/>
            </p:nvSpPr>
            <p:spPr bwMode="auto">
              <a:xfrm>
                <a:off x="4800" y="2336"/>
                <a:ext cx="0" cy="2"/>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91" name="Freeform 162"/>
              <p:cNvSpPr>
                <a:spLocks/>
              </p:cNvSpPr>
              <p:nvPr/>
            </p:nvSpPr>
            <p:spPr bwMode="auto">
              <a:xfrm>
                <a:off x="4808" y="2362"/>
                <a:ext cx="2" cy="2"/>
              </a:xfrm>
              <a:custGeom>
                <a:avLst/>
                <a:gdLst>
                  <a:gd name="T0" fmla="*/ 0 w 2"/>
                  <a:gd name="T1" fmla="*/ 0 h 2"/>
                  <a:gd name="T2" fmla="*/ 2 w 2"/>
                  <a:gd name="T3" fmla="*/ 0 h 2"/>
                  <a:gd name="T4" fmla="*/ 2 w 2"/>
                  <a:gd name="T5" fmla="*/ 0 h 2"/>
                  <a:gd name="T6" fmla="*/ 0 w 2"/>
                  <a:gd name="T7" fmla="*/ 2 h 2"/>
                  <a:gd name="T8" fmla="*/ 0 w 2"/>
                  <a:gd name="T9" fmla="*/ 2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592" name="Freeform 163"/>
              <p:cNvSpPr>
                <a:spLocks/>
              </p:cNvSpPr>
              <p:nvPr/>
            </p:nvSpPr>
            <p:spPr bwMode="auto">
              <a:xfrm>
                <a:off x="4808" y="2362"/>
                <a:ext cx="2" cy="2"/>
              </a:xfrm>
              <a:custGeom>
                <a:avLst/>
                <a:gdLst>
                  <a:gd name="T0" fmla="*/ 0 w 2"/>
                  <a:gd name="T1" fmla="*/ 0 h 2"/>
                  <a:gd name="T2" fmla="*/ 2 w 2"/>
                  <a:gd name="T3" fmla="*/ 0 h 2"/>
                  <a:gd name="T4" fmla="*/ 2 w 2"/>
                  <a:gd name="T5" fmla="*/ 0 h 2"/>
                  <a:gd name="T6" fmla="*/ 0 w 2"/>
                  <a:gd name="T7" fmla="*/ 2 h 2"/>
                  <a:gd name="T8" fmla="*/ 0 w 2"/>
                  <a:gd name="T9" fmla="*/ 2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2"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593" name="Freeform 164"/>
              <p:cNvSpPr>
                <a:spLocks/>
              </p:cNvSpPr>
              <p:nvPr/>
            </p:nvSpPr>
            <p:spPr bwMode="auto">
              <a:xfrm>
                <a:off x="4805" y="2404"/>
                <a:ext cx="3" cy="2"/>
              </a:xfrm>
              <a:custGeom>
                <a:avLst/>
                <a:gdLst>
                  <a:gd name="T0" fmla="*/ 3 w 3"/>
                  <a:gd name="T1" fmla="*/ 0 h 2"/>
                  <a:gd name="T2" fmla="*/ 3 w 3"/>
                  <a:gd name="T3" fmla="*/ 0 h 2"/>
                  <a:gd name="T4" fmla="*/ 3 w 3"/>
                  <a:gd name="T5" fmla="*/ 2 h 2"/>
                  <a:gd name="T6" fmla="*/ 3 w 3"/>
                  <a:gd name="T7" fmla="*/ 2 h 2"/>
                  <a:gd name="T8" fmla="*/ 0 w 3"/>
                  <a:gd name="T9" fmla="*/ 0 h 2"/>
                  <a:gd name="T10" fmla="*/ 3 w 3"/>
                  <a:gd name="T11" fmla="*/ 0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594" name="Freeform 165"/>
              <p:cNvSpPr>
                <a:spLocks/>
              </p:cNvSpPr>
              <p:nvPr/>
            </p:nvSpPr>
            <p:spPr bwMode="auto">
              <a:xfrm>
                <a:off x="4805" y="2404"/>
                <a:ext cx="3" cy="2"/>
              </a:xfrm>
              <a:custGeom>
                <a:avLst/>
                <a:gdLst>
                  <a:gd name="T0" fmla="*/ 3 w 3"/>
                  <a:gd name="T1" fmla="*/ 0 h 2"/>
                  <a:gd name="T2" fmla="*/ 3 w 3"/>
                  <a:gd name="T3" fmla="*/ 0 h 2"/>
                  <a:gd name="T4" fmla="*/ 3 w 3"/>
                  <a:gd name="T5" fmla="*/ 2 h 2"/>
                  <a:gd name="T6" fmla="*/ 3 w 3"/>
                  <a:gd name="T7" fmla="*/ 2 h 2"/>
                  <a:gd name="T8" fmla="*/ 0 w 3"/>
                  <a:gd name="T9" fmla="*/ 0 h 2"/>
                  <a:gd name="T10" fmla="*/ 3 w 3"/>
                  <a:gd name="T11" fmla="*/ 0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595" name="Freeform 166"/>
              <p:cNvSpPr>
                <a:spLocks/>
              </p:cNvSpPr>
              <p:nvPr/>
            </p:nvSpPr>
            <p:spPr bwMode="auto">
              <a:xfrm>
                <a:off x="4793" y="2425"/>
                <a:ext cx="3" cy="5"/>
              </a:xfrm>
              <a:custGeom>
                <a:avLst/>
                <a:gdLst>
                  <a:gd name="T0" fmla="*/ 3 w 3"/>
                  <a:gd name="T1" fmla="*/ 0 h 5"/>
                  <a:gd name="T2" fmla="*/ 3 w 3"/>
                  <a:gd name="T3" fmla="*/ 0 h 5"/>
                  <a:gd name="T4" fmla="*/ 3 w 3"/>
                  <a:gd name="T5" fmla="*/ 0 h 5"/>
                  <a:gd name="T6" fmla="*/ 3 w 3"/>
                  <a:gd name="T7" fmla="*/ 3 h 5"/>
                  <a:gd name="T8" fmla="*/ 3 w 3"/>
                  <a:gd name="T9" fmla="*/ 3 h 5"/>
                  <a:gd name="T10" fmla="*/ 0 w 3"/>
                  <a:gd name="T11" fmla="*/ 5 h 5"/>
                  <a:gd name="T12" fmla="*/ 0 w 3"/>
                  <a:gd name="T13" fmla="*/ 3 h 5"/>
                  <a:gd name="T14" fmla="*/ 0 w 3"/>
                  <a:gd name="T15" fmla="*/ 3 h 5"/>
                  <a:gd name="T16" fmla="*/ 0 w 3"/>
                  <a:gd name="T17" fmla="*/ 0 h 5"/>
                  <a:gd name="T18" fmla="*/ 3 w 3"/>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3" y="0"/>
                    </a:moveTo>
                    <a:lnTo>
                      <a:pt x="3" y="0"/>
                    </a:lnTo>
                    <a:lnTo>
                      <a:pt x="3" y="3"/>
                    </a:lnTo>
                    <a:lnTo>
                      <a:pt x="0" y="5"/>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596" name="Freeform 167"/>
              <p:cNvSpPr>
                <a:spLocks/>
              </p:cNvSpPr>
              <p:nvPr/>
            </p:nvSpPr>
            <p:spPr bwMode="auto">
              <a:xfrm>
                <a:off x="4793" y="2425"/>
                <a:ext cx="3" cy="5"/>
              </a:xfrm>
              <a:custGeom>
                <a:avLst/>
                <a:gdLst>
                  <a:gd name="T0" fmla="*/ 3 w 3"/>
                  <a:gd name="T1" fmla="*/ 0 h 5"/>
                  <a:gd name="T2" fmla="*/ 3 w 3"/>
                  <a:gd name="T3" fmla="*/ 0 h 5"/>
                  <a:gd name="T4" fmla="*/ 3 w 3"/>
                  <a:gd name="T5" fmla="*/ 0 h 5"/>
                  <a:gd name="T6" fmla="*/ 3 w 3"/>
                  <a:gd name="T7" fmla="*/ 3 h 5"/>
                  <a:gd name="T8" fmla="*/ 3 w 3"/>
                  <a:gd name="T9" fmla="*/ 3 h 5"/>
                  <a:gd name="T10" fmla="*/ 0 w 3"/>
                  <a:gd name="T11" fmla="*/ 5 h 5"/>
                  <a:gd name="T12" fmla="*/ 0 w 3"/>
                  <a:gd name="T13" fmla="*/ 3 h 5"/>
                  <a:gd name="T14" fmla="*/ 0 w 3"/>
                  <a:gd name="T15" fmla="*/ 3 h 5"/>
                  <a:gd name="T16" fmla="*/ 0 w 3"/>
                  <a:gd name="T17" fmla="*/ 0 h 5"/>
                  <a:gd name="T18" fmla="*/ 3 w 3"/>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3" y="0"/>
                    </a:moveTo>
                    <a:lnTo>
                      <a:pt x="3" y="0"/>
                    </a:lnTo>
                    <a:lnTo>
                      <a:pt x="3" y="3"/>
                    </a:lnTo>
                    <a:lnTo>
                      <a:pt x="0" y="5"/>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597" name="Freeform 168"/>
              <p:cNvSpPr>
                <a:spLocks/>
              </p:cNvSpPr>
              <p:nvPr/>
            </p:nvSpPr>
            <p:spPr bwMode="auto">
              <a:xfrm>
                <a:off x="4597" y="2756"/>
                <a:ext cx="7" cy="5"/>
              </a:xfrm>
              <a:custGeom>
                <a:avLst/>
                <a:gdLst>
                  <a:gd name="T0" fmla="*/ 3 w 7"/>
                  <a:gd name="T1" fmla="*/ 5 h 5"/>
                  <a:gd name="T2" fmla="*/ 0 w 7"/>
                  <a:gd name="T3" fmla="*/ 5 h 5"/>
                  <a:gd name="T4" fmla="*/ 0 w 7"/>
                  <a:gd name="T5" fmla="*/ 5 h 5"/>
                  <a:gd name="T6" fmla="*/ 3 w 7"/>
                  <a:gd name="T7" fmla="*/ 2 h 5"/>
                  <a:gd name="T8" fmla="*/ 3 w 7"/>
                  <a:gd name="T9" fmla="*/ 2 h 5"/>
                  <a:gd name="T10" fmla="*/ 3 w 7"/>
                  <a:gd name="T11" fmla="*/ 0 h 5"/>
                  <a:gd name="T12" fmla="*/ 3 w 7"/>
                  <a:gd name="T13" fmla="*/ 0 h 5"/>
                  <a:gd name="T14" fmla="*/ 5 w 7"/>
                  <a:gd name="T15" fmla="*/ 2 h 5"/>
                  <a:gd name="T16" fmla="*/ 7 w 7"/>
                  <a:gd name="T17" fmla="*/ 5 h 5"/>
                  <a:gd name="T18" fmla="*/ 3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3" y="5"/>
                    </a:moveTo>
                    <a:lnTo>
                      <a:pt x="0" y="5"/>
                    </a:lnTo>
                    <a:lnTo>
                      <a:pt x="3" y="2"/>
                    </a:lnTo>
                    <a:lnTo>
                      <a:pt x="3" y="0"/>
                    </a:lnTo>
                    <a:lnTo>
                      <a:pt x="5" y="2"/>
                    </a:lnTo>
                    <a:lnTo>
                      <a:pt x="7" y="5"/>
                    </a:lnTo>
                    <a:lnTo>
                      <a:pt x="3" y="5"/>
                    </a:lnTo>
                    <a:close/>
                  </a:path>
                </a:pathLst>
              </a:custGeom>
              <a:grpFill/>
              <a:ln w="9525">
                <a:noFill/>
                <a:round/>
                <a:headEnd/>
                <a:tailEnd/>
              </a:ln>
            </p:spPr>
            <p:txBody>
              <a:bodyPr/>
              <a:lstStyle/>
              <a:p>
                <a:pPr>
                  <a:defRPr/>
                </a:pPr>
                <a:endParaRPr lang="en-US" sz="1200" kern="0">
                  <a:solidFill>
                    <a:srgbClr val="0096D6"/>
                  </a:solidFill>
                </a:endParaRPr>
              </a:p>
            </p:txBody>
          </p:sp>
          <p:sp>
            <p:nvSpPr>
              <p:cNvPr id="3598" name="Freeform 169"/>
              <p:cNvSpPr>
                <a:spLocks/>
              </p:cNvSpPr>
              <p:nvPr/>
            </p:nvSpPr>
            <p:spPr bwMode="auto">
              <a:xfrm>
                <a:off x="4597" y="2756"/>
                <a:ext cx="7" cy="5"/>
              </a:xfrm>
              <a:custGeom>
                <a:avLst/>
                <a:gdLst>
                  <a:gd name="T0" fmla="*/ 3 w 7"/>
                  <a:gd name="T1" fmla="*/ 5 h 5"/>
                  <a:gd name="T2" fmla="*/ 0 w 7"/>
                  <a:gd name="T3" fmla="*/ 5 h 5"/>
                  <a:gd name="T4" fmla="*/ 0 w 7"/>
                  <a:gd name="T5" fmla="*/ 5 h 5"/>
                  <a:gd name="T6" fmla="*/ 3 w 7"/>
                  <a:gd name="T7" fmla="*/ 2 h 5"/>
                  <a:gd name="T8" fmla="*/ 3 w 7"/>
                  <a:gd name="T9" fmla="*/ 2 h 5"/>
                  <a:gd name="T10" fmla="*/ 3 w 7"/>
                  <a:gd name="T11" fmla="*/ 0 h 5"/>
                  <a:gd name="T12" fmla="*/ 3 w 7"/>
                  <a:gd name="T13" fmla="*/ 0 h 5"/>
                  <a:gd name="T14" fmla="*/ 5 w 7"/>
                  <a:gd name="T15" fmla="*/ 2 h 5"/>
                  <a:gd name="T16" fmla="*/ 7 w 7"/>
                  <a:gd name="T17" fmla="*/ 5 h 5"/>
                  <a:gd name="T18" fmla="*/ 3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3" y="5"/>
                    </a:moveTo>
                    <a:lnTo>
                      <a:pt x="0" y="5"/>
                    </a:lnTo>
                    <a:lnTo>
                      <a:pt x="3" y="2"/>
                    </a:lnTo>
                    <a:lnTo>
                      <a:pt x="3" y="0"/>
                    </a:lnTo>
                    <a:lnTo>
                      <a:pt x="5" y="2"/>
                    </a:lnTo>
                    <a:lnTo>
                      <a:pt x="7" y="5"/>
                    </a:lnTo>
                    <a:lnTo>
                      <a:pt x="3" y="5"/>
                    </a:lnTo>
                  </a:path>
                </a:pathLst>
              </a:custGeom>
              <a:grpFill/>
              <a:ln w="9525">
                <a:noFill/>
                <a:round/>
                <a:headEnd/>
                <a:tailEnd/>
              </a:ln>
            </p:spPr>
            <p:txBody>
              <a:bodyPr/>
              <a:lstStyle/>
              <a:p>
                <a:pPr>
                  <a:defRPr/>
                </a:pPr>
                <a:endParaRPr lang="en-US" sz="1200" kern="0">
                  <a:solidFill>
                    <a:srgbClr val="0096D6"/>
                  </a:solidFill>
                </a:endParaRPr>
              </a:p>
            </p:txBody>
          </p:sp>
          <p:sp>
            <p:nvSpPr>
              <p:cNvPr id="3599" name="Freeform 170"/>
              <p:cNvSpPr>
                <a:spLocks/>
              </p:cNvSpPr>
              <p:nvPr/>
            </p:nvSpPr>
            <p:spPr bwMode="auto">
              <a:xfrm>
                <a:off x="4602" y="2754"/>
                <a:ext cx="14" cy="9"/>
              </a:xfrm>
              <a:custGeom>
                <a:avLst/>
                <a:gdLst>
                  <a:gd name="T0" fmla="*/ 0 w 14"/>
                  <a:gd name="T1" fmla="*/ 0 h 9"/>
                  <a:gd name="T2" fmla="*/ 0 w 14"/>
                  <a:gd name="T3" fmla="*/ 0 h 9"/>
                  <a:gd name="T4" fmla="*/ 2 w 14"/>
                  <a:gd name="T5" fmla="*/ 2 h 9"/>
                  <a:gd name="T6" fmla="*/ 2 w 14"/>
                  <a:gd name="T7" fmla="*/ 2 h 9"/>
                  <a:gd name="T8" fmla="*/ 5 w 14"/>
                  <a:gd name="T9" fmla="*/ 2 h 9"/>
                  <a:gd name="T10" fmla="*/ 7 w 14"/>
                  <a:gd name="T11" fmla="*/ 2 h 9"/>
                  <a:gd name="T12" fmla="*/ 9 w 14"/>
                  <a:gd name="T13" fmla="*/ 2 h 9"/>
                  <a:gd name="T14" fmla="*/ 12 w 14"/>
                  <a:gd name="T15" fmla="*/ 0 h 9"/>
                  <a:gd name="T16" fmla="*/ 14 w 14"/>
                  <a:gd name="T17" fmla="*/ 0 h 9"/>
                  <a:gd name="T18" fmla="*/ 14 w 14"/>
                  <a:gd name="T19" fmla="*/ 2 h 9"/>
                  <a:gd name="T20" fmla="*/ 14 w 14"/>
                  <a:gd name="T21" fmla="*/ 4 h 9"/>
                  <a:gd name="T22" fmla="*/ 12 w 14"/>
                  <a:gd name="T23" fmla="*/ 7 h 9"/>
                  <a:gd name="T24" fmla="*/ 9 w 14"/>
                  <a:gd name="T25" fmla="*/ 9 h 9"/>
                  <a:gd name="T26" fmla="*/ 7 w 14"/>
                  <a:gd name="T27" fmla="*/ 9 h 9"/>
                  <a:gd name="T28" fmla="*/ 2 w 14"/>
                  <a:gd name="T29" fmla="*/ 4 h 9"/>
                  <a:gd name="T30" fmla="*/ 0 w 14"/>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9"/>
                  <a:gd name="T50" fmla="*/ 14 w 1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9">
                    <a:moveTo>
                      <a:pt x="0" y="0"/>
                    </a:moveTo>
                    <a:lnTo>
                      <a:pt x="0" y="0"/>
                    </a:lnTo>
                    <a:lnTo>
                      <a:pt x="2" y="2"/>
                    </a:lnTo>
                    <a:lnTo>
                      <a:pt x="5" y="2"/>
                    </a:lnTo>
                    <a:lnTo>
                      <a:pt x="7" y="2"/>
                    </a:lnTo>
                    <a:lnTo>
                      <a:pt x="9" y="2"/>
                    </a:lnTo>
                    <a:lnTo>
                      <a:pt x="12" y="0"/>
                    </a:lnTo>
                    <a:lnTo>
                      <a:pt x="14" y="0"/>
                    </a:lnTo>
                    <a:lnTo>
                      <a:pt x="14" y="2"/>
                    </a:lnTo>
                    <a:lnTo>
                      <a:pt x="14" y="4"/>
                    </a:lnTo>
                    <a:lnTo>
                      <a:pt x="12" y="7"/>
                    </a:lnTo>
                    <a:lnTo>
                      <a:pt x="9" y="9"/>
                    </a:lnTo>
                    <a:lnTo>
                      <a:pt x="7" y="9"/>
                    </a:lnTo>
                    <a:lnTo>
                      <a:pt x="2" y="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600" name="Freeform 171"/>
              <p:cNvSpPr>
                <a:spLocks/>
              </p:cNvSpPr>
              <p:nvPr/>
            </p:nvSpPr>
            <p:spPr bwMode="auto">
              <a:xfrm>
                <a:off x="4602" y="2754"/>
                <a:ext cx="14" cy="9"/>
              </a:xfrm>
              <a:custGeom>
                <a:avLst/>
                <a:gdLst>
                  <a:gd name="T0" fmla="*/ 0 w 14"/>
                  <a:gd name="T1" fmla="*/ 0 h 9"/>
                  <a:gd name="T2" fmla="*/ 0 w 14"/>
                  <a:gd name="T3" fmla="*/ 0 h 9"/>
                  <a:gd name="T4" fmla="*/ 2 w 14"/>
                  <a:gd name="T5" fmla="*/ 2 h 9"/>
                  <a:gd name="T6" fmla="*/ 2 w 14"/>
                  <a:gd name="T7" fmla="*/ 2 h 9"/>
                  <a:gd name="T8" fmla="*/ 5 w 14"/>
                  <a:gd name="T9" fmla="*/ 2 h 9"/>
                  <a:gd name="T10" fmla="*/ 7 w 14"/>
                  <a:gd name="T11" fmla="*/ 2 h 9"/>
                  <a:gd name="T12" fmla="*/ 9 w 14"/>
                  <a:gd name="T13" fmla="*/ 2 h 9"/>
                  <a:gd name="T14" fmla="*/ 12 w 14"/>
                  <a:gd name="T15" fmla="*/ 0 h 9"/>
                  <a:gd name="T16" fmla="*/ 14 w 14"/>
                  <a:gd name="T17" fmla="*/ 0 h 9"/>
                  <a:gd name="T18" fmla="*/ 14 w 14"/>
                  <a:gd name="T19" fmla="*/ 2 h 9"/>
                  <a:gd name="T20" fmla="*/ 14 w 14"/>
                  <a:gd name="T21" fmla="*/ 4 h 9"/>
                  <a:gd name="T22" fmla="*/ 12 w 14"/>
                  <a:gd name="T23" fmla="*/ 7 h 9"/>
                  <a:gd name="T24" fmla="*/ 9 w 14"/>
                  <a:gd name="T25" fmla="*/ 9 h 9"/>
                  <a:gd name="T26" fmla="*/ 7 w 14"/>
                  <a:gd name="T27" fmla="*/ 9 h 9"/>
                  <a:gd name="T28" fmla="*/ 2 w 14"/>
                  <a:gd name="T29" fmla="*/ 4 h 9"/>
                  <a:gd name="T30" fmla="*/ 0 w 14"/>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9"/>
                  <a:gd name="T50" fmla="*/ 14 w 1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9">
                    <a:moveTo>
                      <a:pt x="0" y="0"/>
                    </a:moveTo>
                    <a:lnTo>
                      <a:pt x="0" y="0"/>
                    </a:lnTo>
                    <a:lnTo>
                      <a:pt x="2" y="2"/>
                    </a:lnTo>
                    <a:lnTo>
                      <a:pt x="5" y="2"/>
                    </a:lnTo>
                    <a:lnTo>
                      <a:pt x="7" y="2"/>
                    </a:lnTo>
                    <a:lnTo>
                      <a:pt x="9" y="2"/>
                    </a:lnTo>
                    <a:lnTo>
                      <a:pt x="12" y="0"/>
                    </a:lnTo>
                    <a:lnTo>
                      <a:pt x="14" y="0"/>
                    </a:lnTo>
                    <a:lnTo>
                      <a:pt x="14" y="2"/>
                    </a:lnTo>
                    <a:lnTo>
                      <a:pt x="14" y="4"/>
                    </a:lnTo>
                    <a:lnTo>
                      <a:pt x="12" y="7"/>
                    </a:lnTo>
                    <a:lnTo>
                      <a:pt x="9" y="9"/>
                    </a:lnTo>
                    <a:lnTo>
                      <a:pt x="7" y="9"/>
                    </a:lnTo>
                    <a:lnTo>
                      <a:pt x="2" y="4"/>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601" name="Freeform 172"/>
              <p:cNvSpPr>
                <a:spLocks/>
              </p:cNvSpPr>
              <p:nvPr/>
            </p:nvSpPr>
            <p:spPr bwMode="auto">
              <a:xfrm>
                <a:off x="4682" y="2751"/>
                <a:ext cx="3" cy="7"/>
              </a:xfrm>
              <a:custGeom>
                <a:avLst/>
                <a:gdLst>
                  <a:gd name="T0" fmla="*/ 0 w 3"/>
                  <a:gd name="T1" fmla="*/ 7 h 7"/>
                  <a:gd name="T2" fmla="*/ 0 w 3"/>
                  <a:gd name="T3" fmla="*/ 7 h 7"/>
                  <a:gd name="T4" fmla="*/ 0 w 3"/>
                  <a:gd name="T5" fmla="*/ 3 h 7"/>
                  <a:gd name="T6" fmla="*/ 3 w 3"/>
                  <a:gd name="T7" fmla="*/ 0 h 7"/>
                  <a:gd name="T8" fmla="*/ 3 w 3"/>
                  <a:gd name="T9" fmla="*/ 0 h 7"/>
                  <a:gd name="T10" fmla="*/ 3 w 3"/>
                  <a:gd name="T11" fmla="*/ 3 h 7"/>
                  <a:gd name="T12" fmla="*/ 0 w 3"/>
                  <a:gd name="T13" fmla="*/ 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7"/>
                    </a:moveTo>
                    <a:lnTo>
                      <a:pt x="0" y="7"/>
                    </a:lnTo>
                    <a:lnTo>
                      <a:pt x="0" y="3"/>
                    </a:lnTo>
                    <a:lnTo>
                      <a:pt x="3" y="0"/>
                    </a:lnTo>
                    <a:lnTo>
                      <a:pt x="3" y="3"/>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3602" name="Freeform 173"/>
              <p:cNvSpPr>
                <a:spLocks/>
              </p:cNvSpPr>
              <p:nvPr/>
            </p:nvSpPr>
            <p:spPr bwMode="auto">
              <a:xfrm>
                <a:off x="4682" y="2751"/>
                <a:ext cx="3" cy="7"/>
              </a:xfrm>
              <a:custGeom>
                <a:avLst/>
                <a:gdLst>
                  <a:gd name="T0" fmla="*/ 0 w 3"/>
                  <a:gd name="T1" fmla="*/ 7 h 7"/>
                  <a:gd name="T2" fmla="*/ 0 w 3"/>
                  <a:gd name="T3" fmla="*/ 7 h 7"/>
                  <a:gd name="T4" fmla="*/ 0 w 3"/>
                  <a:gd name="T5" fmla="*/ 3 h 7"/>
                  <a:gd name="T6" fmla="*/ 3 w 3"/>
                  <a:gd name="T7" fmla="*/ 0 h 7"/>
                  <a:gd name="T8" fmla="*/ 3 w 3"/>
                  <a:gd name="T9" fmla="*/ 0 h 7"/>
                  <a:gd name="T10" fmla="*/ 3 w 3"/>
                  <a:gd name="T11" fmla="*/ 3 h 7"/>
                  <a:gd name="T12" fmla="*/ 0 w 3"/>
                  <a:gd name="T13" fmla="*/ 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7"/>
                    </a:moveTo>
                    <a:lnTo>
                      <a:pt x="0" y="7"/>
                    </a:lnTo>
                    <a:lnTo>
                      <a:pt x="0" y="3"/>
                    </a:lnTo>
                    <a:lnTo>
                      <a:pt x="3" y="0"/>
                    </a:lnTo>
                    <a:lnTo>
                      <a:pt x="3" y="3"/>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3603" name="Freeform 174"/>
              <p:cNvSpPr>
                <a:spLocks/>
              </p:cNvSpPr>
              <p:nvPr/>
            </p:nvSpPr>
            <p:spPr bwMode="auto">
              <a:xfrm>
                <a:off x="4682" y="2787"/>
                <a:ext cx="7" cy="7"/>
              </a:xfrm>
              <a:custGeom>
                <a:avLst/>
                <a:gdLst>
                  <a:gd name="T0" fmla="*/ 0 w 7"/>
                  <a:gd name="T1" fmla="*/ 2 h 7"/>
                  <a:gd name="T2" fmla="*/ 3 w 7"/>
                  <a:gd name="T3" fmla="*/ 2 h 7"/>
                  <a:gd name="T4" fmla="*/ 3 w 7"/>
                  <a:gd name="T5" fmla="*/ 2 h 7"/>
                  <a:gd name="T6" fmla="*/ 3 w 7"/>
                  <a:gd name="T7" fmla="*/ 0 h 7"/>
                  <a:gd name="T8" fmla="*/ 5 w 7"/>
                  <a:gd name="T9" fmla="*/ 2 h 7"/>
                  <a:gd name="T10" fmla="*/ 5 w 7"/>
                  <a:gd name="T11" fmla="*/ 0 h 7"/>
                  <a:gd name="T12" fmla="*/ 7 w 7"/>
                  <a:gd name="T13" fmla="*/ 7 h 7"/>
                  <a:gd name="T14" fmla="*/ 7 w 7"/>
                  <a:gd name="T15" fmla="*/ 7 h 7"/>
                  <a:gd name="T16" fmla="*/ 5 w 7"/>
                  <a:gd name="T17" fmla="*/ 7 h 7"/>
                  <a:gd name="T18" fmla="*/ 3 w 7"/>
                  <a:gd name="T19" fmla="*/ 7 h 7"/>
                  <a:gd name="T20" fmla="*/ 0 w 7"/>
                  <a:gd name="T21" fmla="*/ 7 h 7"/>
                  <a:gd name="T22" fmla="*/ 0 w 7"/>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2"/>
                    </a:moveTo>
                    <a:lnTo>
                      <a:pt x="3" y="2"/>
                    </a:lnTo>
                    <a:lnTo>
                      <a:pt x="3" y="0"/>
                    </a:lnTo>
                    <a:lnTo>
                      <a:pt x="5" y="2"/>
                    </a:lnTo>
                    <a:lnTo>
                      <a:pt x="5" y="0"/>
                    </a:lnTo>
                    <a:lnTo>
                      <a:pt x="7" y="7"/>
                    </a:lnTo>
                    <a:lnTo>
                      <a:pt x="5" y="7"/>
                    </a:lnTo>
                    <a:lnTo>
                      <a:pt x="3" y="7"/>
                    </a:lnTo>
                    <a:lnTo>
                      <a:pt x="0" y="7"/>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604" name="Freeform 175"/>
              <p:cNvSpPr>
                <a:spLocks/>
              </p:cNvSpPr>
              <p:nvPr/>
            </p:nvSpPr>
            <p:spPr bwMode="auto">
              <a:xfrm>
                <a:off x="4682" y="2787"/>
                <a:ext cx="7" cy="7"/>
              </a:xfrm>
              <a:custGeom>
                <a:avLst/>
                <a:gdLst>
                  <a:gd name="T0" fmla="*/ 0 w 7"/>
                  <a:gd name="T1" fmla="*/ 2 h 7"/>
                  <a:gd name="T2" fmla="*/ 3 w 7"/>
                  <a:gd name="T3" fmla="*/ 2 h 7"/>
                  <a:gd name="T4" fmla="*/ 3 w 7"/>
                  <a:gd name="T5" fmla="*/ 2 h 7"/>
                  <a:gd name="T6" fmla="*/ 3 w 7"/>
                  <a:gd name="T7" fmla="*/ 0 h 7"/>
                  <a:gd name="T8" fmla="*/ 5 w 7"/>
                  <a:gd name="T9" fmla="*/ 2 h 7"/>
                  <a:gd name="T10" fmla="*/ 5 w 7"/>
                  <a:gd name="T11" fmla="*/ 0 h 7"/>
                  <a:gd name="T12" fmla="*/ 7 w 7"/>
                  <a:gd name="T13" fmla="*/ 7 h 7"/>
                  <a:gd name="T14" fmla="*/ 7 w 7"/>
                  <a:gd name="T15" fmla="*/ 7 h 7"/>
                  <a:gd name="T16" fmla="*/ 5 w 7"/>
                  <a:gd name="T17" fmla="*/ 7 h 7"/>
                  <a:gd name="T18" fmla="*/ 3 w 7"/>
                  <a:gd name="T19" fmla="*/ 7 h 7"/>
                  <a:gd name="T20" fmla="*/ 0 w 7"/>
                  <a:gd name="T21" fmla="*/ 7 h 7"/>
                  <a:gd name="T22" fmla="*/ 0 w 7"/>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2"/>
                    </a:moveTo>
                    <a:lnTo>
                      <a:pt x="3" y="2"/>
                    </a:lnTo>
                    <a:lnTo>
                      <a:pt x="3" y="0"/>
                    </a:lnTo>
                    <a:lnTo>
                      <a:pt x="5" y="2"/>
                    </a:lnTo>
                    <a:lnTo>
                      <a:pt x="5" y="0"/>
                    </a:lnTo>
                    <a:lnTo>
                      <a:pt x="7" y="7"/>
                    </a:lnTo>
                    <a:lnTo>
                      <a:pt x="5" y="7"/>
                    </a:lnTo>
                    <a:lnTo>
                      <a:pt x="3" y="7"/>
                    </a:lnTo>
                    <a:lnTo>
                      <a:pt x="0" y="7"/>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605" name="Freeform 176"/>
              <p:cNvSpPr>
                <a:spLocks/>
              </p:cNvSpPr>
              <p:nvPr/>
            </p:nvSpPr>
            <p:spPr bwMode="auto">
              <a:xfrm>
                <a:off x="4720" y="2825"/>
                <a:ext cx="7" cy="4"/>
              </a:xfrm>
              <a:custGeom>
                <a:avLst/>
                <a:gdLst>
                  <a:gd name="T0" fmla="*/ 5 w 7"/>
                  <a:gd name="T1" fmla="*/ 0 h 4"/>
                  <a:gd name="T2" fmla="*/ 7 w 7"/>
                  <a:gd name="T3" fmla="*/ 0 h 4"/>
                  <a:gd name="T4" fmla="*/ 7 w 7"/>
                  <a:gd name="T5" fmla="*/ 0 h 4"/>
                  <a:gd name="T6" fmla="*/ 7 w 7"/>
                  <a:gd name="T7" fmla="*/ 0 h 4"/>
                  <a:gd name="T8" fmla="*/ 5 w 7"/>
                  <a:gd name="T9" fmla="*/ 2 h 4"/>
                  <a:gd name="T10" fmla="*/ 5 w 7"/>
                  <a:gd name="T11" fmla="*/ 2 h 4"/>
                  <a:gd name="T12" fmla="*/ 3 w 7"/>
                  <a:gd name="T13" fmla="*/ 2 h 4"/>
                  <a:gd name="T14" fmla="*/ 0 w 7"/>
                  <a:gd name="T15" fmla="*/ 4 h 4"/>
                  <a:gd name="T16" fmla="*/ 0 w 7"/>
                  <a:gd name="T17" fmla="*/ 2 h 4"/>
                  <a:gd name="T18" fmla="*/ 3 w 7"/>
                  <a:gd name="T19" fmla="*/ 0 h 4"/>
                  <a:gd name="T20" fmla="*/ 3 w 7"/>
                  <a:gd name="T21" fmla="*/ 0 h 4"/>
                  <a:gd name="T22" fmla="*/ 5 w 7"/>
                  <a:gd name="T23" fmla="*/ 0 h 4"/>
                  <a:gd name="T24" fmla="*/ 5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5" y="0"/>
                    </a:moveTo>
                    <a:lnTo>
                      <a:pt x="7" y="0"/>
                    </a:lnTo>
                    <a:lnTo>
                      <a:pt x="5" y="2"/>
                    </a:lnTo>
                    <a:lnTo>
                      <a:pt x="3" y="2"/>
                    </a:lnTo>
                    <a:lnTo>
                      <a:pt x="0" y="4"/>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606" name="Freeform 177"/>
              <p:cNvSpPr>
                <a:spLocks/>
              </p:cNvSpPr>
              <p:nvPr/>
            </p:nvSpPr>
            <p:spPr bwMode="auto">
              <a:xfrm>
                <a:off x="4720" y="2825"/>
                <a:ext cx="7" cy="4"/>
              </a:xfrm>
              <a:custGeom>
                <a:avLst/>
                <a:gdLst>
                  <a:gd name="T0" fmla="*/ 5 w 7"/>
                  <a:gd name="T1" fmla="*/ 0 h 4"/>
                  <a:gd name="T2" fmla="*/ 7 w 7"/>
                  <a:gd name="T3" fmla="*/ 0 h 4"/>
                  <a:gd name="T4" fmla="*/ 7 w 7"/>
                  <a:gd name="T5" fmla="*/ 0 h 4"/>
                  <a:gd name="T6" fmla="*/ 7 w 7"/>
                  <a:gd name="T7" fmla="*/ 0 h 4"/>
                  <a:gd name="T8" fmla="*/ 5 w 7"/>
                  <a:gd name="T9" fmla="*/ 2 h 4"/>
                  <a:gd name="T10" fmla="*/ 5 w 7"/>
                  <a:gd name="T11" fmla="*/ 2 h 4"/>
                  <a:gd name="T12" fmla="*/ 3 w 7"/>
                  <a:gd name="T13" fmla="*/ 2 h 4"/>
                  <a:gd name="T14" fmla="*/ 0 w 7"/>
                  <a:gd name="T15" fmla="*/ 4 h 4"/>
                  <a:gd name="T16" fmla="*/ 0 w 7"/>
                  <a:gd name="T17" fmla="*/ 2 h 4"/>
                  <a:gd name="T18" fmla="*/ 3 w 7"/>
                  <a:gd name="T19" fmla="*/ 0 h 4"/>
                  <a:gd name="T20" fmla="*/ 3 w 7"/>
                  <a:gd name="T21" fmla="*/ 0 h 4"/>
                  <a:gd name="T22" fmla="*/ 5 w 7"/>
                  <a:gd name="T23" fmla="*/ 0 h 4"/>
                  <a:gd name="T24" fmla="*/ 5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5" y="0"/>
                    </a:moveTo>
                    <a:lnTo>
                      <a:pt x="7" y="0"/>
                    </a:lnTo>
                    <a:lnTo>
                      <a:pt x="5" y="2"/>
                    </a:lnTo>
                    <a:lnTo>
                      <a:pt x="3" y="2"/>
                    </a:lnTo>
                    <a:lnTo>
                      <a:pt x="0" y="4"/>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607" name="Freeform 178"/>
              <p:cNvSpPr>
                <a:spLocks/>
              </p:cNvSpPr>
              <p:nvPr/>
            </p:nvSpPr>
            <p:spPr bwMode="auto">
              <a:xfrm>
                <a:off x="4902" y="2940"/>
                <a:ext cx="5" cy="14"/>
              </a:xfrm>
              <a:custGeom>
                <a:avLst/>
                <a:gdLst>
                  <a:gd name="T0" fmla="*/ 2 w 5"/>
                  <a:gd name="T1" fmla="*/ 0 h 14"/>
                  <a:gd name="T2" fmla="*/ 2 w 5"/>
                  <a:gd name="T3" fmla="*/ 0 h 14"/>
                  <a:gd name="T4" fmla="*/ 5 w 5"/>
                  <a:gd name="T5" fmla="*/ 5 h 14"/>
                  <a:gd name="T6" fmla="*/ 5 w 5"/>
                  <a:gd name="T7" fmla="*/ 7 h 14"/>
                  <a:gd name="T8" fmla="*/ 2 w 5"/>
                  <a:gd name="T9" fmla="*/ 14 h 14"/>
                  <a:gd name="T10" fmla="*/ 0 w 5"/>
                  <a:gd name="T11" fmla="*/ 14 h 14"/>
                  <a:gd name="T12" fmla="*/ 0 w 5"/>
                  <a:gd name="T13" fmla="*/ 7 h 14"/>
                  <a:gd name="T14" fmla="*/ 2 w 5"/>
                  <a:gd name="T15" fmla="*/ 3 h 14"/>
                  <a:gd name="T16" fmla="*/ 2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0"/>
                    </a:moveTo>
                    <a:lnTo>
                      <a:pt x="2" y="0"/>
                    </a:lnTo>
                    <a:lnTo>
                      <a:pt x="5" y="5"/>
                    </a:lnTo>
                    <a:lnTo>
                      <a:pt x="5" y="7"/>
                    </a:lnTo>
                    <a:lnTo>
                      <a:pt x="2" y="14"/>
                    </a:lnTo>
                    <a:lnTo>
                      <a:pt x="0" y="14"/>
                    </a:lnTo>
                    <a:lnTo>
                      <a:pt x="0" y="7"/>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608" name="Freeform 179"/>
              <p:cNvSpPr>
                <a:spLocks/>
              </p:cNvSpPr>
              <p:nvPr/>
            </p:nvSpPr>
            <p:spPr bwMode="auto">
              <a:xfrm>
                <a:off x="4902" y="2940"/>
                <a:ext cx="5" cy="14"/>
              </a:xfrm>
              <a:custGeom>
                <a:avLst/>
                <a:gdLst>
                  <a:gd name="T0" fmla="*/ 2 w 5"/>
                  <a:gd name="T1" fmla="*/ 0 h 14"/>
                  <a:gd name="T2" fmla="*/ 2 w 5"/>
                  <a:gd name="T3" fmla="*/ 0 h 14"/>
                  <a:gd name="T4" fmla="*/ 5 w 5"/>
                  <a:gd name="T5" fmla="*/ 5 h 14"/>
                  <a:gd name="T6" fmla="*/ 5 w 5"/>
                  <a:gd name="T7" fmla="*/ 7 h 14"/>
                  <a:gd name="T8" fmla="*/ 2 w 5"/>
                  <a:gd name="T9" fmla="*/ 14 h 14"/>
                  <a:gd name="T10" fmla="*/ 0 w 5"/>
                  <a:gd name="T11" fmla="*/ 14 h 14"/>
                  <a:gd name="T12" fmla="*/ 0 w 5"/>
                  <a:gd name="T13" fmla="*/ 7 h 14"/>
                  <a:gd name="T14" fmla="*/ 2 w 5"/>
                  <a:gd name="T15" fmla="*/ 3 h 14"/>
                  <a:gd name="T16" fmla="*/ 2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0"/>
                    </a:moveTo>
                    <a:lnTo>
                      <a:pt x="2" y="0"/>
                    </a:lnTo>
                    <a:lnTo>
                      <a:pt x="5" y="5"/>
                    </a:lnTo>
                    <a:lnTo>
                      <a:pt x="5" y="7"/>
                    </a:lnTo>
                    <a:lnTo>
                      <a:pt x="2" y="14"/>
                    </a:lnTo>
                    <a:lnTo>
                      <a:pt x="0" y="14"/>
                    </a:lnTo>
                    <a:lnTo>
                      <a:pt x="0" y="7"/>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609" name="Freeform 180"/>
              <p:cNvSpPr>
                <a:spLocks/>
              </p:cNvSpPr>
              <p:nvPr/>
            </p:nvSpPr>
            <p:spPr bwMode="auto">
              <a:xfrm>
                <a:off x="4909" y="2978"/>
                <a:ext cx="0" cy="5"/>
              </a:xfrm>
              <a:custGeom>
                <a:avLst/>
                <a:gdLst>
                  <a:gd name="T0" fmla="*/ 0 h 5"/>
                  <a:gd name="T1" fmla="*/ 0 h 5"/>
                  <a:gd name="T2" fmla="*/ 2 h 5"/>
                  <a:gd name="T3" fmla="*/ 5 h 5"/>
                  <a:gd name="T4" fmla="*/ 5 h 5"/>
                  <a:gd name="T5" fmla="*/ 2 h 5"/>
                  <a:gd name="T6" fmla="*/ 0 h 5"/>
                  <a:gd name="T7" fmla="*/ 2 h 5"/>
                  <a:gd name="T8" fmla="*/ 0 h 5"/>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5"/>
                  <a:gd name="T19" fmla="*/ 5 h 5"/>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5">
                    <a:moveTo>
                      <a:pt x="0" y="0"/>
                    </a:moveTo>
                    <a:lnTo>
                      <a:pt x="0" y="0"/>
                    </a:lnTo>
                    <a:lnTo>
                      <a:pt x="0" y="2"/>
                    </a:lnTo>
                    <a:lnTo>
                      <a:pt x="0" y="5"/>
                    </a:lnTo>
                    <a:lnTo>
                      <a:pt x="0" y="2"/>
                    </a:ln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610" name="Freeform 181"/>
              <p:cNvSpPr>
                <a:spLocks/>
              </p:cNvSpPr>
              <p:nvPr/>
            </p:nvSpPr>
            <p:spPr bwMode="auto">
              <a:xfrm>
                <a:off x="4909" y="2978"/>
                <a:ext cx="0" cy="5"/>
              </a:xfrm>
              <a:custGeom>
                <a:avLst/>
                <a:gdLst>
                  <a:gd name="T0" fmla="*/ 0 h 5"/>
                  <a:gd name="T1" fmla="*/ 0 h 5"/>
                  <a:gd name="T2" fmla="*/ 2 h 5"/>
                  <a:gd name="T3" fmla="*/ 5 h 5"/>
                  <a:gd name="T4" fmla="*/ 5 h 5"/>
                  <a:gd name="T5" fmla="*/ 2 h 5"/>
                  <a:gd name="T6" fmla="*/ 0 h 5"/>
                  <a:gd name="T7" fmla="*/ 2 h 5"/>
                  <a:gd name="T8" fmla="*/ 0 h 5"/>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5"/>
                  <a:gd name="T19" fmla="*/ 5 h 5"/>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5">
                    <a:moveTo>
                      <a:pt x="0" y="0"/>
                    </a:moveTo>
                    <a:lnTo>
                      <a:pt x="0" y="0"/>
                    </a:lnTo>
                    <a:lnTo>
                      <a:pt x="0" y="2"/>
                    </a:lnTo>
                    <a:lnTo>
                      <a:pt x="0" y="5"/>
                    </a:lnTo>
                    <a:lnTo>
                      <a:pt x="0" y="2"/>
                    </a:lnTo>
                    <a:lnTo>
                      <a:pt x="0"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611" name="Freeform 182"/>
              <p:cNvSpPr>
                <a:spLocks/>
              </p:cNvSpPr>
              <p:nvPr/>
            </p:nvSpPr>
            <p:spPr bwMode="auto">
              <a:xfrm>
                <a:off x="4685" y="3106"/>
                <a:ext cx="21" cy="9"/>
              </a:xfrm>
              <a:custGeom>
                <a:avLst/>
                <a:gdLst>
                  <a:gd name="T0" fmla="*/ 0 w 21"/>
                  <a:gd name="T1" fmla="*/ 4 h 9"/>
                  <a:gd name="T2" fmla="*/ 0 w 21"/>
                  <a:gd name="T3" fmla="*/ 4 h 9"/>
                  <a:gd name="T4" fmla="*/ 9 w 21"/>
                  <a:gd name="T5" fmla="*/ 0 h 9"/>
                  <a:gd name="T6" fmla="*/ 14 w 21"/>
                  <a:gd name="T7" fmla="*/ 2 h 9"/>
                  <a:gd name="T8" fmla="*/ 14 w 21"/>
                  <a:gd name="T9" fmla="*/ 2 h 9"/>
                  <a:gd name="T10" fmla="*/ 19 w 21"/>
                  <a:gd name="T11" fmla="*/ 4 h 9"/>
                  <a:gd name="T12" fmla="*/ 21 w 21"/>
                  <a:gd name="T13" fmla="*/ 4 h 9"/>
                  <a:gd name="T14" fmla="*/ 14 w 21"/>
                  <a:gd name="T15" fmla="*/ 4 h 9"/>
                  <a:gd name="T16" fmla="*/ 14 w 21"/>
                  <a:gd name="T17" fmla="*/ 7 h 9"/>
                  <a:gd name="T18" fmla="*/ 12 w 21"/>
                  <a:gd name="T19" fmla="*/ 9 h 9"/>
                  <a:gd name="T20" fmla="*/ 9 w 21"/>
                  <a:gd name="T21" fmla="*/ 7 h 9"/>
                  <a:gd name="T22" fmla="*/ 2 w 21"/>
                  <a:gd name="T23" fmla="*/ 7 h 9"/>
                  <a:gd name="T24" fmla="*/ 0 w 21"/>
                  <a:gd name="T25" fmla="*/ 4 h 9"/>
                  <a:gd name="T26" fmla="*/ 0 w 21"/>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
                  <a:gd name="T44" fmla="*/ 21 w 2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
                    <a:moveTo>
                      <a:pt x="0" y="4"/>
                    </a:moveTo>
                    <a:lnTo>
                      <a:pt x="0" y="4"/>
                    </a:lnTo>
                    <a:lnTo>
                      <a:pt x="9" y="0"/>
                    </a:lnTo>
                    <a:lnTo>
                      <a:pt x="14" y="2"/>
                    </a:lnTo>
                    <a:lnTo>
                      <a:pt x="19" y="4"/>
                    </a:lnTo>
                    <a:lnTo>
                      <a:pt x="21" y="4"/>
                    </a:lnTo>
                    <a:lnTo>
                      <a:pt x="14" y="4"/>
                    </a:lnTo>
                    <a:lnTo>
                      <a:pt x="14" y="7"/>
                    </a:lnTo>
                    <a:lnTo>
                      <a:pt x="12" y="9"/>
                    </a:lnTo>
                    <a:lnTo>
                      <a:pt x="9" y="7"/>
                    </a:lnTo>
                    <a:lnTo>
                      <a:pt x="2" y="7"/>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3612" name="Freeform 183"/>
              <p:cNvSpPr>
                <a:spLocks/>
              </p:cNvSpPr>
              <p:nvPr/>
            </p:nvSpPr>
            <p:spPr bwMode="auto">
              <a:xfrm>
                <a:off x="4685" y="3106"/>
                <a:ext cx="21" cy="9"/>
              </a:xfrm>
              <a:custGeom>
                <a:avLst/>
                <a:gdLst>
                  <a:gd name="T0" fmla="*/ 0 w 21"/>
                  <a:gd name="T1" fmla="*/ 4 h 9"/>
                  <a:gd name="T2" fmla="*/ 0 w 21"/>
                  <a:gd name="T3" fmla="*/ 4 h 9"/>
                  <a:gd name="T4" fmla="*/ 9 w 21"/>
                  <a:gd name="T5" fmla="*/ 0 h 9"/>
                  <a:gd name="T6" fmla="*/ 14 w 21"/>
                  <a:gd name="T7" fmla="*/ 2 h 9"/>
                  <a:gd name="T8" fmla="*/ 14 w 21"/>
                  <a:gd name="T9" fmla="*/ 2 h 9"/>
                  <a:gd name="T10" fmla="*/ 19 w 21"/>
                  <a:gd name="T11" fmla="*/ 4 h 9"/>
                  <a:gd name="T12" fmla="*/ 21 w 21"/>
                  <a:gd name="T13" fmla="*/ 4 h 9"/>
                  <a:gd name="T14" fmla="*/ 14 w 21"/>
                  <a:gd name="T15" fmla="*/ 4 h 9"/>
                  <a:gd name="T16" fmla="*/ 14 w 21"/>
                  <a:gd name="T17" fmla="*/ 7 h 9"/>
                  <a:gd name="T18" fmla="*/ 12 w 21"/>
                  <a:gd name="T19" fmla="*/ 9 h 9"/>
                  <a:gd name="T20" fmla="*/ 9 w 21"/>
                  <a:gd name="T21" fmla="*/ 7 h 9"/>
                  <a:gd name="T22" fmla="*/ 2 w 21"/>
                  <a:gd name="T23" fmla="*/ 7 h 9"/>
                  <a:gd name="T24" fmla="*/ 0 w 21"/>
                  <a:gd name="T25" fmla="*/ 4 h 9"/>
                  <a:gd name="T26" fmla="*/ 0 w 21"/>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
                  <a:gd name="T44" fmla="*/ 21 w 2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
                    <a:moveTo>
                      <a:pt x="0" y="4"/>
                    </a:moveTo>
                    <a:lnTo>
                      <a:pt x="0" y="4"/>
                    </a:lnTo>
                    <a:lnTo>
                      <a:pt x="9" y="0"/>
                    </a:lnTo>
                    <a:lnTo>
                      <a:pt x="14" y="2"/>
                    </a:lnTo>
                    <a:lnTo>
                      <a:pt x="19" y="4"/>
                    </a:lnTo>
                    <a:lnTo>
                      <a:pt x="21" y="4"/>
                    </a:lnTo>
                    <a:lnTo>
                      <a:pt x="14" y="4"/>
                    </a:lnTo>
                    <a:lnTo>
                      <a:pt x="14" y="7"/>
                    </a:lnTo>
                    <a:lnTo>
                      <a:pt x="12" y="9"/>
                    </a:lnTo>
                    <a:lnTo>
                      <a:pt x="9" y="7"/>
                    </a:lnTo>
                    <a:lnTo>
                      <a:pt x="2" y="7"/>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3613" name="Freeform 184"/>
              <p:cNvSpPr>
                <a:spLocks/>
              </p:cNvSpPr>
              <p:nvPr/>
            </p:nvSpPr>
            <p:spPr bwMode="auto">
              <a:xfrm>
                <a:off x="4834" y="3176"/>
                <a:ext cx="7" cy="8"/>
              </a:xfrm>
              <a:custGeom>
                <a:avLst/>
                <a:gdLst>
                  <a:gd name="T0" fmla="*/ 2 w 7"/>
                  <a:gd name="T1" fmla="*/ 0 h 8"/>
                  <a:gd name="T2" fmla="*/ 2 w 7"/>
                  <a:gd name="T3" fmla="*/ 0 h 8"/>
                  <a:gd name="T4" fmla="*/ 7 w 7"/>
                  <a:gd name="T5" fmla="*/ 3 h 8"/>
                  <a:gd name="T6" fmla="*/ 7 w 7"/>
                  <a:gd name="T7" fmla="*/ 5 h 8"/>
                  <a:gd name="T8" fmla="*/ 7 w 7"/>
                  <a:gd name="T9" fmla="*/ 8 h 8"/>
                  <a:gd name="T10" fmla="*/ 4 w 7"/>
                  <a:gd name="T11" fmla="*/ 8 h 8"/>
                  <a:gd name="T12" fmla="*/ 4 w 7"/>
                  <a:gd name="T13" fmla="*/ 5 h 8"/>
                  <a:gd name="T14" fmla="*/ 2 w 7"/>
                  <a:gd name="T15" fmla="*/ 3 h 8"/>
                  <a:gd name="T16" fmla="*/ 0 w 7"/>
                  <a:gd name="T17" fmla="*/ 0 h 8"/>
                  <a:gd name="T18" fmla="*/ 2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2" y="0"/>
                    </a:moveTo>
                    <a:lnTo>
                      <a:pt x="2" y="0"/>
                    </a:lnTo>
                    <a:lnTo>
                      <a:pt x="7" y="3"/>
                    </a:lnTo>
                    <a:lnTo>
                      <a:pt x="7" y="5"/>
                    </a:lnTo>
                    <a:lnTo>
                      <a:pt x="7" y="8"/>
                    </a:lnTo>
                    <a:lnTo>
                      <a:pt x="4" y="8"/>
                    </a:lnTo>
                    <a:lnTo>
                      <a:pt x="4" y="5"/>
                    </a:lnTo>
                    <a:lnTo>
                      <a:pt x="2" y="3"/>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614" name="Freeform 185"/>
              <p:cNvSpPr>
                <a:spLocks/>
              </p:cNvSpPr>
              <p:nvPr/>
            </p:nvSpPr>
            <p:spPr bwMode="auto">
              <a:xfrm>
                <a:off x="4834" y="3176"/>
                <a:ext cx="7" cy="8"/>
              </a:xfrm>
              <a:custGeom>
                <a:avLst/>
                <a:gdLst>
                  <a:gd name="T0" fmla="*/ 2 w 7"/>
                  <a:gd name="T1" fmla="*/ 0 h 8"/>
                  <a:gd name="T2" fmla="*/ 2 w 7"/>
                  <a:gd name="T3" fmla="*/ 0 h 8"/>
                  <a:gd name="T4" fmla="*/ 7 w 7"/>
                  <a:gd name="T5" fmla="*/ 3 h 8"/>
                  <a:gd name="T6" fmla="*/ 7 w 7"/>
                  <a:gd name="T7" fmla="*/ 5 h 8"/>
                  <a:gd name="T8" fmla="*/ 7 w 7"/>
                  <a:gd name="T9" fmla="*/ 8 h 8"/>
                  <a:gd name="T10" fmla="*/ 4 w 7"/>
                  <a:gd name="T11" fmla="*/ 8 h 8"/>
                  <a:gd name="T12" fmla="*/ 4 w 7"/>
                  <a:gd name="T13" fmla="*/ 5 h 8"/>
                  <a:gd name="T14" fmla="*/ 2 w 7"/>
                  <a:gd name="T15" fmla="*/ 3 h 8"/>
                  <a:gd name="T16" fmla="*/ 0 w 7"/>
                  <a:gd name="T17" fmla="*/ 0 h 8"/>
                  <a:gd name="T18" fmla="*/ 2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2" y="0"/>
                    </a:moveTo>
                    <a:lnTo>
                      <a:pt x="2" y="0"/>
                    </a:lnTo>
                    <a:lnTo>
                      <a:pt x="7" y="3"/>
                    </a:lnTo>
                    <a:lnTo>
                      <a:pt x="7" y="5"/>
                    </a:lnTo>
                    <a:lnTo>
                      <a:pt x="7" y="8"/>
                    </a:lnTo>
                    <a:lnTo>
                      <a:pt x="4" y="8"/>
                    </a:lnTo>
                    <a:lnTo>
                      <a:pt x="4" y="5"/>
                    </a:lnTo>
                    <a:lnTo>
                      <a:pt x="2" y="3"/>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615" name="Freeform 186"/>
              <p:cNvSpPr>
                <a:spLocks/>
              </p:cNvSpPr>
              <p:nvPr/>
            </p:nvSpPr>
            <p:spPr bwMode="auto">
              <a:xfrm>
                <a:off x="4838" y="3186"/>
                <a:ext cx="5" cy="2"/>
              </a:xfrm>
              <a:custGeom>
                <a:avLst/>
                <a:gdLst>
                  <a:gd name="T0" fmla="*/ 0 w 5"/>
                  <a:gd name="T1" fmla="*/ 0 h 2"/>
                  <a:gd name="T2" fmla="*/ 0 w 5"/>
                  <a:gd name="T3" fmla="*/ 0 h 2"/>
                  <a:gd name="T4" fmla="*/ 3 w 5"/>
                  <a:gd name="T5" fmla="*/ 0 h 2"/>
                  <a:gd name="T6" fmla="*/ 5 w 5"/>
                  <a:gd name="T7" fmla="*/ 0 h 2"/>
                  <a:gd name="T8" fmla="*/ 5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0" y="0"/>
                    </a:lnTo>
                    <a:lnTo>
                      <a:pt x="3" y="0"/>
                    </a:lnTo>
                    <a:lnTo>
                      <a:pt x="5"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616" name="Freeform 187"/>
              <p:cNvSpPr>
                <a:spLocks/>
              </p:cNvSpPr>
              <p:nvPr/>
            </p:nvSpPr>
            <p:spPr bwMode="auto">
              <a:xfrm>
                <a:off x="4838" y="3186"/>
                <a:ext cx="5" cy="2"/>
              </a:xfrm>
              <a:custGeom>
                <a:avLst/>
                <a:gdLst>
                  <a:gd name="T0" fmla="*/ 0 w 5"/>
                  <a:gd name="T1" fmla="*/ 0 h 2"/>
                  <a:gd name="T2" fmla="*/ 0 w 5"/>
                  <a:gd name="T3" fmla="*/ 0 h 2"/>
                  <a:gd name="T4" fmla="*/ 3 w 5"/>
                  <a:gd name="T5" fmla="*/ 0 h 2"/>
                  <a:gd name="T6" fmla="*/ 5 w 5"/>
                  <a:gd name="T7" fmla="*/ 0 h 2"/>
                  <a:gd name="T8" fmla="*/ 5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0" y="0"/>
                    </a:lnTo>
                    <a:lnTo>
                      <a:pt x="3" y="0"/>
                    </a:lnTo>
                    <a:lnTo>
                      <a:pt x="5"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617" name="Freeform 188"/>
              <p:cNvSpPr>
                <a:spLocks/>
              </p:cNvSpPr>
              <p:nvPr/>
            </p:nvSpPr>
            <p:spPr bwMode="auto">
              <a:xfrm>
                <a:off x="4793" y="3191"/>
                <a:ext cx="50" cy="52"/>
              </a:xfrm>
              <a:custGeom>
                <a:avLst/>
                <a:gdLst>
                  <a:gd name="T0" fmla="*/ 0 w 50"/>
                  <a:gd name="T1" fmla="*/ 0 h 52"/>
                  <a:gd name="T2" fmla="*/ 3 w 50"/>
                  <a:gd name="T3" fmla="*/ 2 h 52"/>
                  <a:gd name="T4" fmla="*/ 5 w 50"/>
                  <a:gd name="T5" fmla="*/ 2 h 52"/>
                  <a:gd name="T6" fmla="*/ 7 w 50"/>
                  <a:gd name="T7" fmla="*/ 2 h 52"/>
                  <a:gd name="T8" fmla="*/ 7 w 50"/>
                  <a:gd name="T9" fmla="*/ 2 h 52"/>
                  <a:gd name="T10" fmla="*/ 17 w 50"/>
                  <a:gd name="T11" fmla="*/ 9 h 52"/>
                  <a:gd name="T12" fmla="*/ 26 w 50"/>
                  <a:gd name="T13" fmla="*/ 9 h 52"/>
                  <a:gd name="T14" fmla="*/ 31 w 50"/>
                  <a:gd name="T15" fmla="*/ 7 h 52"/>
                  <a:gd name="T16" fmla="*/ 36 w 50"/>
                  <a:gd name="T17" fmla="*/ 7 h 52"/>
                  <a:gd name="T18" fmla="*/ 38 w 50"/>
                  <a:gd name="T19" fmla="*/ 2 h 52"/>
                  <a:gd name="T20" fmla="*/ 43 w 50"/>
                  <a:gd name="T21" fmla="*/ 4 h 52"/>
                  <a:gd name="T22" fmla="*/ 43 w 50"/>
                  <a:gd name="T23" fmla="*/ 2 h 52"/>
                  <a:gd name="T24" fmla="*/ 45 w 50"/>
                  <a:gd name="T25" fmla="*/ 2 h 52"/>
                  <a:gd name="T26" fmla="*/ 48 w 50"/>
                  <a:gd name="T27" fmla="*/ 7 h 52"/>
                  <a:gd name="T28" fmla="*/ 48 w 50"/>
                  <a:gd name="T29" fmla="*/ 26 h 52"/>
                  <a:gd name="T30" fmla="*/ 50 w 50"/>
                  <a:gd name="T31" fmla="*/ 26 h 52"/>
                  <a:gd name="T32" fmla="*/ 48 w 50"/>
                  <a:gd name="T33" fmla="*/ 30 h 52"/>
                  <a:gd name="T34" fmla="*/ 48 w 50"/>
                  <a:gd name="T35" fmla="*/ 26 h 52"/>
                  <a:gd name="T36" fmla="*/ 48 w 50"/>
                  <a:gd name="T37" fmla="*/ 23 h 52"/>
                  <a:gd name="T38" fmla="*/ 45 w 50"/>
                  <a:gd name="T39" fmla="*/ 28 h 52"/>
                  <a:gd name="T40" fmla="*/ 45 w 50"/>
                  <a:gd name="T41" fmla="*/ 33 h 52"/>
                  <a:gd name="T42" fmla="*/ 43 w 50"/>
                  <a:gd name="T43" fmla="*/ 33 h 52"/>
                  <a:gd name="T44" fmla="*/ 43 w 50"/>
                  <a:gd name="T45" fmla="*/ 37 h 52"/>
                  <a:gd name="T46" fmla="*/ 43 w 50"/>
                  <a:gd name="T47" fmla="*/ 37 h 52"/>
                  <a:gd name="T48" fmla="*/ 41 w 50"/>
                  <a:gd name="T49" fmla="*/ 37 h 52"/>
                  <a:gd name="T50" fmla="*/ 38 w 50"/>
                  <a:gd name="T51" fmla="*/ 37 h 52"/>
                  <a:gd name="T52" fmla="*/ 38 w 50"/>
                  <a:gd name="T53" fmla="*/ 40 h 52"/>
                  <a:gd name="T54" fmla="*/ 38 w 50"/>
                  <a:gd name="T55" fmla="*/ 40 h 52"/>
                  <a:gd name="T56" fmla="*/ 36 w 50"/>
                  <a:gd name="T57" fmla="*/ 42 h 52"/>
                  <a:gd name="T58" fmla="*/ 36 w 50"/>
                  <a:gd name="T59" fmla="*/ 45 h 52"/>
                  <a:gd name="T60" fmla="*/ 33 w 50"/>
                  <a:gd name="T61" fmla="*/ 47 h 52"/>
                  <a:gd name="T62" fmla="*/ 33 w 50"/>
                  <a:gd name="T63" fmla="*/ 45 h 52"/>
                  <a:gd name="T64" fmla="*/ 31 w 50"/>
                  <a:gd name="T65" fmla="*/ 45 h 52"/>
                  <a:gd name="T66" fmla="*/ 31 w 50"/>
                  <a:gd name="T67" fmla="*/ 45 h 52"/>
                  <a:gd name="T68" fmla="*/ 31 w 50"/>
                  <a:gd name="T69" fmla="*/ 49 h 52"/>
                  <a:gd name="T70" fmla="*/ 29 w 50"/>
                  <a:gd name="T71" fmla="*/ 52 h 52"/>
                  <a:gd name="T72" fmla="*/ 26 w 50"/>
                  <a:gd name="T73" fmla="*/ 52 h 52"/>
                  <a:gd name="T74" fmla="*/ 26 w 50"/>
                  <a:gd name="T75" fmla="*/ 52 h 52"/>
                  <a:gd name="T76" fmla="*/ 24 w 50"/>
                  <a:gd name="T77" fmla="*/ 52 h 52"/>
                  <a:gd name="T78" fmla="*/ 24 w 50"/>
                  <a:gd name="T79" fmla="*/ 52 h 52"/>
                  <a:gd name="T80" fmla="*/ 22 w 50"/>
                  <a:gd name="T81" fmla="*/ 52 h 52"/>
                  <a:gd name="T82" fmla="*/ 19 w 50"/>
                  <a:gd name="T83" fmla="*/ 52 h 52"/>
                  <a:gd name="T84" fmla="*/ 17 w 50"/>
                  <a:gd name="T85" fmla="*/ 49 h 52"/>
                  <a:gd name="T86" fmla="*/ 19 w 50"/>
                  <a:gd name="T87" fmla="*/ 49 h 52"/>
                  <a:gd name="T88" fmla="*/ 19 w 50"/>
                  <a:gd name="T89" fmla="*/ 47 h 52"/>
                  <a:gd name="T90" fmla="*/ 17 w 50"/>
                  <a:gd name="T91" fmla="*/ 47 h 52"/>
                  <a:gd name="T92" fmla="*/ 15 w 50"/>
                  <a:gd name="T93" fmla="*/ 47 h 52"/>
                  <a:gd name="T94" fmla="*/ 10 w 50"/>
                  <a:gd name="T95" fmla="*/ 37 h 52"/>
                  <a:gd name="T96" fmla="*/ 7 w 50"/>
                  <a:gd name="T97" fmla="*/ 26 h 52"/>
                  <a:gd name="T98" fmla="*/ 10 w 50"/>
                  <a:gd name="T99" fmla="*/ 30 h 52"/>
                  <a:gd name="T100" fmla="*/ 12 w 50"/>
                  <a:gd name="T101" fmla="*/ 28 h 52"/>
                  <a:gd name="T102" fmla="*/ 10 w 50"/>
                  <a:gd name="T103" fmla="*/ 28 h 52"/>
                  <a:gd name="T104" fmla="*/ 0 w 50"/>
                  <a:gd name="T105" fmla="*/ 9 h 52"/>
                  <a:gd name="T106" fmla="*/ 0 w 50"/>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
                  <a:gd name="T163" fmla="*/ 0 h 52"/>
                  <a:gd name="T164" fmla="*/ 50 w 50"/>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 h="52">
                    <a:moveTo>
                      <a:pt x="0" y="0"/>
                    </a:moveTo>
                    <a:lnTo>
                      <a:pt x="3" y="2"/>
                    </a:lnTo>
                    <a:lnTo>
                      <a:pt x="5" y="2"/>
                    </a:lnTo>
                    <a:lnTo>
                      <a:pt x="7" y="2"/>
                    </a:lnTo>
                    <a:lnTo>
                      <a:pt x="17" y="9"/>
                    </a:lnTo>
                    <a:lnTo>
                      <a:pt x="26" y="9"/>
                    </a:lnTo>
                    <a:lnTo>
                      <a:pt x="31" y="7"/>
                    </a:lnTo>
                    <a:lnTo>
                      <a:pt x="36" y="7"/>
                    </a:lnTo>
                    <a:lnTo>
                      <a:pt x="38" y="2"/>
                    </a:lnTo>
                    <a:lnTo>
                      <a:pt x="43" y="4"/>
                    </a:lnTo>
                    <a:lnTo>
                      <a:pt x="43" y="2"/>
                    </a:lnTo>
                    <a:lnTo>
                      <a:pt x="45" y="2"/>
                    </a:lnTo>
                    <a:lnTo>
                      <a:pt x="48" y="7"/>
                    </a:lnTo>
                    <a:lnTo>
                      <a:pt x="48" y="26"/>
                    </a:lnTo>
                    <a:lnTo>
                      <a:pt x="50" y="26"/>
                    </a:lnTo>
                    <a:lnTo>
                      <a:pt x="48" y="30"/>
                    </a:lnTo>
                    <a:lnTo>
                      <a:pt x="48" y="26"/>
                    </a:lnTo>
                    <a:lnTo>
                      <a:pt x="48" y="23"/>
                    </a:lnTo>
                    <a:lnTo>
                      <a:pt x="45" y="28"/>
                    </a:lnTo>
                    <a:lnTo>
                      <a:pt x="45" y="33"/>
                    </a:lnTo>
                    <a:lnTo>
                      <a:pt x="43" y="33"/>
                    </a:lnTo>
                    <a:lnTo>
                      <a:pt x="43" y="37"/>
                    </a:lnTo>
                    <a:lnTo>
                      <a:pt x="41" y="37"/>
                    </a:lnTo>
                    <a:lnTo>
                      <a:pt x="38" y="37"/>
                    </a:lnTo>
                    <a:lnTo>
                      <a:pt x="38" y="40"/>
                    </a:lnTo>
                    <a:lnTo>
                      <a:pt x="36" y="42"/>
                    </a:lnTo>
                    <a:lnTo>
                      <a:pt x="36" y="45"/>
                    </a:lnTo>
                    <a:lnTo>
                      <a:pt x="33" y="47"/>
                    </a:lnTo>
                    <a:lnTo>
                      <a:pt x="33" y="45"/>
                    </a:lnTo>
                    <a:lnTo>
                      <a:pt x="31" y="45"/>
                    </a:lnTo>
                    <a:lnTo>
                      <a:pt x="31" y="49"/>
                    </a:lnTo>
                    <a:lnTo>
                      <a:pt x="29" y="52"/>
                    </a:lnTo>
                    <a:lnTo>
                      <a:pt x="26" y="52"/>
                    </a:lnTo>
                    <a:lnTo>
                      <a:pt x="24" y="52"/>
                    </a:lnTo>
                    <a:lnTo>
                      <a:pt x="22" y="52"/>
                    </a:lnTo>
                    <a:lnTo>
                      <a:pt x="19" y="52"/>
                    </a:lnTo>
                    <a:lnTo>
                      <a:pt x="17" y="49"/>
                    </a:lnTo>
                    <a:lnTo>
                      <a:pt x="19" y="49"/>
                    </a:lnTo>
                    <a:lnTo>
                      <a:pt x="19" y="47"/>
                    </a:lnTo>
                    <a:lnTo>
                      <a:pt x="17" y="47"/>
                    </a:lnTo>
                    <a:lnTo>
                      <a:pt x="15" y="47"/>
                    </a:lnTo>
                    <a:lnTo>
                      <a:pt x="10" y="37"/>
                    </a:lnTo>
                    <a:lnTo>
                      <a:pt x="7" y="26"/>
                    </a:lnTo>
                    <a:lnTo>
                      <a:pt x="10" y="30"/>
                    </a:lnTo>
                    <a:lnTo>
                      <a:pt x="12" y="28"/>
                    </a:lnTo>
                    <a:lnTo>
                      <a:pt x="10" y="28"/>
                    </a:lnTo>
                    <a:lnTo>
                      <a:pt x="0" y="9"/>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618" name="Freeform 189"/>
              <p:cNvSpPr>
                <a:spLocks/>
              </p:cNvSpPr>
              <p:nvPr/>
            </p:nvSpPr>
            <p:spPr bwMode="auto">
              <a:xfrm>
                <a:off x="4793" y="3191"/>
                <a:ext cx="50" cy="52"/>
              </a:xfrm>
              <a:custGeom>
                <a:avLst/>
                <a:gdLst>
                  <a:gd name="T0" fmla="*/ 0 w 50"/>
                  <a:gd name="T1" fmla="*/ 0 h 52"/>
                  <a:gd name="T2" fmla="*/ 3 w 50"/>
                  <a:gd name="T3" fmla="*/ 2 h 52"/>
                  <a:gd name="T4" fmla="*/ 5 w 50"/>
                  <a:gd name="T5" fmla="*/ 2 h 52"/>
                  <a:gd name="T6" fmla="*/ 7 w 50"/>
                  <a:gd name="T7" fmla="*/ 2 h 52"/>
                  <a:gd name="T8" fmla="*/ 7 w 50"/>
                  <a:gd name="T9" fmla="*/ 2 h 52"/>
                  <a:gd name="T10" fmla="*/ 17 w 50"/>
                  <a:gd name="T11" fmla="*/ 9 h 52"/>
                  <a:gd name="T12" fmla="*/ 26 w 50"/>
                  <a:gd name="T13" fmla="*/ 9 h 52"/>
                  <a:gd name="T14" fmla="*/ 31 w 50"/>
                  <a:gd name="T15" fmla="*/ 7 h 52"/>
                  <a:gd name="T16" fmla="*/ 36 w 50"/>
                  <a:gd name="T17" fmla="*/ 7 h 52"/>
                  <a:gd name="T18" fmla="*/ 38 w 50"/>
                  <a:gd name="T19" fmla="*/ 2 h 52"/>
                  <a:gd name="T20" fmla="*/ 43 w 50"/>
                  <a:gd name="T21" fmla="*/ 4 h 52"/>
                  <a:gd name="T22" fmla="*/ 43 w 50"/>
                  <a:gd name="T23" fmla="*/ 2 h 52"/>
                  <a:gd name="T24" fmla="*/ 45 w 50"/>
                  <a:gd name="T25" fmla="*/ 2 h 52"/>
                  <a:gd name="T26" fmla="*/ 48 w 50"/>
                  <a:gd name="T27" fmla="*/ 7 h 52"/>
                  <a:gd name="T28" fmla="*/ 48 w 50"/>
                  <a:gd name="T29" fmla="*/ 26 h 52"/>
                  <a:gd name="T30" fmla="*/ 50 w 50"/>
                  <a:gd name="T31" fmla="*/ 26 h 52"/>
                  <a:gd name="T32" fmla="*/ 48 w 50"/>
                  <a:gd name="T33" fmla="*/ 30 h 52"/>
                  <a:gd name="T34" fmla="*/ 48 w 50"/>
                  <a:gd name="T35" fmla="*/ 26 h 52"/>
                  <a:gd name="T36" fmla="*/ 48 w 50"/>
                  <a:gd name="T37" fmla="*/ 23 h 52"/>
                  <a:gd name="T38" fmla="*/ 45 w 50"/>
                  <a:gd name="T39" fmla="*/ 28 h 52"/>
                  <a:gd name="T40" fmla="*/ 45 w 50"/>
                  <a:gd name="T41" fmla="*/ 33 h 52"/>
                  <a:gd name="T42" fmla="*/ 43 w 50"/>
                  <a:gd name="T43" fmla="*/ 33 h 52"/>
                  <a:gd name="T44" fmla="*/ 43 w 50"/>
                  <a:gd name="T45" fmla="*/ 37 h 52"/>
                  <a:gd name="T46" fmla="*/ 43 w 50"/>
                  <a:gd name="T47" fmla="*/ 37 h 52"/>
                  <a:gd name="T48" fmla="*/ 41 w 50"/>
                  <a:gd name="T49" fmla="*/ 37 h 52"/>
                  <a:gd name="T50" fmla="*/ 38 w 50"/>
                  <a:gd name="T51" fmla="*/ 37 h 52"/>
                  <a:gd name="T52" fmla="*/ 38 w 50"/>
                  <a:gd name="T53" fmla="*/ 40 h 52"/>
                  <a:gd name="T54" fmla="*/ 38 w 50"/>
                  <a:gd name="T55" fmla="*/ 40 h 52"/>
                  <a:gd name="T56" fmla="*/ 36 w 50"/>
                  <a:gd name="T57" fmla="*/ 42 h 52"/>
                  <a:gd name="T58" fmla="*/ 36 w 50"/>
                  <a:gd name="T59" fmla="*/ 45 h 52"/>
                  <a:gd name="T60" fmla="*/ 33 w 50"/>
                  <a:gd name="T61" fmla="*/ 47 h 52"/>
                  <a:gd name="T62" fmla="*/ 33 w 50"/>
                  <a:gd name="T63" fmla="*/ 45 h 52"/>
                  <a:gd name="T64" fmla="*/ 31 w 50"/>
                  <a:gd name="T65" fmla="*/ 45 h 52"/>
                  <a:gd name="T66" fmla="*/ 31 w 50"/>
                  <a:gd name="T67" fmla="*/ 45 h 52"/>
                  <a:gd name="T68" fmla="*/ 31 w 50"/>
                  <a:gd name="T69" fmla="*/ 49 h 52"/>
                  <a:gd name="T70" fmla="*/ 29 w 50"/>
                  <a:gd name="T71" fmla="*/ 52 h 52"/>
                  <a:gd name="T72" fmla="*/ 26 w 50"/>
                  <a:gd name="T73" fmla="*/ 52 h 52"/>
                  <a:gd name="T74" fmla="*/ 26 w 50"/>
                  <a:gd name="T75" fmla="*/ 52 h 52"/>
                  <a:gd name="T76" fmla="*/ 24 w 50"/>
                  <a:gd name="T77" fmla="*/ 52 h 52"/>
                  <a:gd name="T78" fmla="*/ 24 w 50"/>
                  <a:gd name="T79" fmla="*/ 52 h 52"/>
                  <a:gd name="T80" fmla="*/ 22 w 50"/>
                  <a:gd name="T81" fmla="*/ 52 h 52"/>
                  <a:gd name="T82" fmla="*/ 19 w 50"/>
                  <a:gd name="T83" fmla="*/ 52 h 52"/>
                  <a:gd name="T84" fmla="*/ 17 w 50"/>
                  <a:gd name="T85" fmla="*/ 49 h 52"/>
                  <a:gd name="T86" fmla="*/ 19 w 50"/>
                  <a:gd name="T87" fmla="*/ 49 h 52"/>
                  <a:gd name="T88" fmla="*/ 19 w 50"/>
                  <a:gd name="T89" fmla="*/ 47 h 52"/>
                  <a:gd name="T90" fmla="*/ 17 w 50"/>
                  <a:gd name="T91" fmla="*/ 47 h 52"/>
                  <a:gd name="T92" fmla="*/ 15 w 50"/>
                  <a:gd name="T93" fmla="*/ 47 h 52"/>
                  <a:gd name="T94" fmla="*/ 10 w 50"/>
                  <a:gd name="T95" fmla="*/ 37 h 52"/>
                  <a:gd name="T96" fmla="*/ 7 w 50"/>
                  <a:gd name="T97" fmla="*/ 26 h 52"/>
                  <a:gd name="T98" fmla="*/ 10 w 50"/>
                  <a:gd name="T99" fmla="*/ 30 h 52"/>
                  <a:gd name="T100" fmla="*/ 12 w 50"/>
                  <a:gd name="T101" fmla="*/ 28 h 52"/>
                  <a:gd name="T102" fmla="*/ 10 w 50"/>
                  <a:gd name="T103" fmla="*/ 28 h 52"/>
                  <a:gd name="T104" fmla="*/ 0 w 50"/>
                  <a:gd name="T105" fmla="*/ 9 h 52"/>
                  <a:gd name="T106" fmla="*/ 0 w 50"/>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
                  <a:gd name="T163" fmla="*/ 0 h 52"/>
                  <a:gd name="T164" fmla="*/ 50 w 50"/>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 h="52">
                    <a:moveTo>
                      <a:pt x="0" y="0"/>
                    </a:moveTo>
                    <a:lnTo>
                      <a:pt x="3" y="2"/>
                    </a:lnTo>
                    <a:lnTo>
                      <a:pt x="5" y="2"/>
                    </a:lnTo>
                    <a:lnTo>
                      <a:pt x="7" y="2"/>
                    </a:lnTo>
                    <a:lnTo>
                      <a:pt x="17" y="9"/>
                    </a:lnTo>
                    <a:lnTo>
                      <a:pt x="26" y="9"/>
                    </a:lnTo>
                    <a:lnTo>
                      <a:pt x="31" y="7"/>
                    </a:lnTo>
                    <a:lnTo>
                      <a:pt x="36" y="7"/>
                    </a:lnTo>
                    <a:lnTo>
                      <a:pt x="38" y="2"/>
                    </a:lnTo>
                    <a:lnTo>
                      <a:pt x="43" y="4"/>
                    </a:lnTo>
                    <a:lnTo>
                      <a:pt x="43" y="2"/>
                    </a:lnTo>
                    <a:lnTo>
                      <a:pt x="45" y="2"/>
                    </a:lnTo>
                    <a:lnTo>
                      <a:pt x="48" y="7"/>
                    </a:lnTo>
                    <a:lnTo>
                      <a:pt x="48" y="26"/>
                    </a:lnTo>
                    <a:lnTo>
                      <a:pt x="50" y="26"/>
                    </a:lnTo>
                    <a:lnTo>
                      <a:pt x="48" y="30"/>
                    </a:lnTo>
                    <a:lnTo>
                      <a:pt x="48" y="26"/>
                    </a:lnTo>
                    <a:lnTo>
                      <a:pt x="48" y="23"/>
                    </a:lnTo>
                    <a:lnTo>
                      <a:pt x="45" y="28"/>
                    </a:lnTo>
                    <a:lnTo>
                      <a:pt x="45" y="33"/>
                    </a:lnTo>
                    <a:lnTo>
                      <a:pt x="43" y="33"/>
                    </a:lnTo>
                    <a:lnTo>
                      <a:pt x="43" y="37"/>
                    </a:lnTo>
                    <a:lnTo>
                      <a:pt x="41" y="37"/>
                    </a:lnTo>
                    <a:lnTo>
                      <a:pt x="38" y="37"/>
                    </a:lnTo>
                    <a:lnTo>
                      <a:pt x="38" y="40"/>
                    </a:lnTo>
                    <a:lnTo>
                      <a:pt x="36" y="42"/>
                    </a:lnTo>
                    <a:lnTo>
                      <a:pt x="36" y="45"/>
                    </a:lnTo>
                    <a:lnTo>
                      <a:pt x="33" y="47"/>
                    </a:lnTo>
                    <a:lnTo>
                      <a:pt x="33" y="45"/>
                    </a:lnTo>
                    <a:lnTo>
                      <a:pt x="31" y="45"/>
                    </a:lnTo>
                    <a:lnTo>
                      <a:pt x="31" y="49"/>
                    </a:lnTo>
                    <a:lnTo>
                      <a:pt x="29" y="52"/>
                    </a:lnTo>
                    <a:lnTo>
                      <a:pt x="26" y="52"/>
                    </a:lnTo>
                    <a:lnTo>
                      <a:pt x="24" y="52"/>
                    </a:lnTo>
                    <a:lnTo>
                      <a:pt x="22" y="52"/>
                    </a:lnTo>
                    <a:lnTo>
                      <a:pt x="19" y="52"/>
                    </a:lnTo>
                    <a:lnTo>
                      <a:pt x="17" y="49"/>
                    </a:lnTo>
                    <a:lnTo>
                      <a:pt x="19" y="49"/>
                    </a:lnTo>
                    <a:lnTo>
                      <a:pt x="19" y="47"/>
                    </a:lnTo>
                    <a:lnTo>
                      <a:pt x="17" y="47"/>
                    </a:lnTo>
                    <a:lnTo>
                      <a:pt x="15" y="47"/>
                    </a:lnTo>
                    <a:lnTo>
                      <a:pt x="10" y="37"/>
                    </a:lnTo>
                    <a:lnTo>
                      <a:pt x="7" y="26"/>
                    </a:lnTo>
                    <a:lnTo>
                      <a:pt x="10" y="30"/>
                    </a:lnTo>
                    <a:lnTo>
                      <a:pt x="12" y="28"/>
                    </a:lnTo>
                    <a:lnTo>
                      <a:pt x="10" y="28"/>
                    </a:lnTo>
                    <a:lnTo>
                      <a:pt x="0" y="9"/>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619" name="Freeform 190"/>
              <p:cNvSpPr>
                <a:spLocks/>
              </p:cNvSpPr>
              <p:nvPr/>
            </p:nvSpPr>
            <p:spPr bwMode="auto">
              <a:xfrm>
                <a:off x="4375" y="2747"/>
                <a:ext cx="534" cy="418"/>
              </a:xfrm>
              <a:custGeom>
                <a:avLst/>
                <a:gdLst>
                  <a:gd name="T0" fmla="*/ 24 w 534"/>
                  <a:gd name="T1" fmla="*/ 151 h 418"/>
                  <a:gd name="T2" fmla="*/ 62 w 534"/>
                  <a:gd name="T3" fmla="*/ 134 h 418"/>
                  <a:gd name="T4" fmla="*/ 114 w 534"/>
                  <a:gd name="T5" fmla="*/ 106 h 418"/>
                  <a:gd name="T6" fmla="*/ 125 w 534"/>
                  <a:gd name="T7" fmla="*/ 80 h 418"/>
                  <a:gd name="T8" fmla="*/ 140 w 534"/>
                  <a:gd name="T9" fmla="*/ 82 h 418"/>
                  <a:gd name="T10" fmla="*/ 147 w 534"/>
                  <a:gd name="T11" fmla="*/ 75 h 418"/>
                  <a:gd name="T12" fmla="*/ 156 w 534"/>
                  <a:gd name="T13" fmla="*/ 59 h 418"/>
                  <a:gd name="T14" fmla="*/ 168 w 534"/>
                  <a:gd name="T15" fmla="*/ 44 h 418"/>
                  <a:gd name="T16" fmla="*/ 180 w 534"/>
                  <a:gd name="T17" fmla="*/ 42 h 418"/>
                  <a:gd name="T18" fmla="*/ 199 w 534"/>
                  <a:gd name="T19" fmla="*/ 61 h 418"/>
                  <a:gd name="T20" fmla="*/ 218 w 534"/>
                  <a:gd name="T21" fmla="*/ 61 h 418"/>
                  <a:gd name="T22" fmla="*/ 220 w 534"/>
                  <a:gd name="T23" fmla="*/ 37 h 418"/>
                  <a:gd name="T24" fmla="*/ 234 w 534"/>
                  <a:gd name="T25" fmla="*/ 26 h 418"/>
                  <a:gd name="T26" fmla="*/ 255 w 534"/>
                  <a:gd name="T27" fmla="*/ 11 h 418"/>
                  <a:gd name="T28" fmla="*/ 251 w 534"/>
                  <a:gd name="T29" fmla="*/ 11 h 418"/>
                  <a:gd name="T30" fmla="*/ 262 w 534"/>
                  <a:gd name="T31" fmla="*/ 11 h 418"/>
                  <a:gd name="T32" fmla="*/ 279 w 534"/>
                  <a:gd name="T33" fmla="*/ 18 h 418"/>
                  <a:gd name="T34" fmla="*/ 300 w 534"/>
                  <a:gd name="T35" fmla="*/ 16 h 418"/>
                  <a:gd name="T36" fmla="*/ 305 w 534"/>
                  <a:gd name="T37" fmla="*/ 18 h 418"/>
                  <a:gd name="T38" fmla="*/ 307 w 534"/>
                  <a:gd name="T39" fmla="*/ 28 h 418"/>
                  <a:gd name="T40" fmla="*/ 300 w 534"/>
                  <a:gd name="T41" fmla="*/ 40 h 418"/>
                  <a:gd name="T42" fmla="*/ 307 w 534"/>
                  <a:gd name="T43" fmla="*/ 68 h 418"/>
                  <a:gd name="T44" fmla="*/ 357 w 534"/>
                  <a:gd name="T45" fmla="*/ 96 h 418"/>
                  <a:gd name="T46" fmla="*/ 381 w 534"/>
                  <a:gd name="T47" fmla="*/ 16 h 418"/>
                  <a:gd name="T48" fmla="*/ 392 w 534"/>
                  <a:gd name="T49" fmla="*/ 4 h 418"/>
                  <a:gd name="T50" fmla="*/ 402 w 534"/>
                  <a:gd name="T51" fmla="*/ 35 h 418"/>
                  <a:gd name="T52" fmla="*/ 423 w 534"/>
                  <a:gd name="T53" fmla="*/ 56 h 418"/>
                  <a:gd name="T54" fmla="*/ 437 w 534"/>
                  <a:gd name="T55" fmla="*/ 99 h 418"/>
                  <a:gd name="T56" fmla="*/ 440 w 534"/>
                  <a:gd name="T57" fmla="*/ 113 h 418"/>
                  <a:gd name="T58" fmla="*/ 466 w 534"/>
                  <a:gd name="T59" fmla="*/ 127 h 418"/>
                  <a:gd name="T60" fmla="*/ 482 w 534"/>
                  <a:gd name="T61" fmla="*/ 155 h 418"/>
                  <a:gd name="T62" fmla="*/ 496 w 534"/>
                  <a:gd name="T63" fmla="*/ 158 h 418"/>
                  <a:gd name="T64" fmla="*/ 520 w 534"/>
                  <a:gd name="T65" fmla="*/ 193 h 418"/>
                  <a:gd name="T66" fmla="*/ 529 w 534"/>
                  <a:gd name="T67" fmla="*/ 226 h 418"/>
                  <a:gd name="T68" fmla="*/ 527 w 534"/>
                  <a:gd name="T69" fmla="*/ 292 h 418"/>
                  <a:gd name="T70" fmla="*/ 506 w 534"/>
                  <a:gd name="T71" fmla="*/ 328 h 418"/>
                  <a:gd name="T72" fmla="*/ 494 w 534"/>
                  <a:gd name="T73" fmla="*/ 356 h 418"/>
                  <a:gd name="T74" fmla="*/ 485 w 534"/>
                  <a:gd name="T75" fmla="*/ 392 h 418"/>
                  <a:gd name="T76" fmla="*/ 440 w 534"/>
                  <a:gd name="T77" fmla="*/ 411 h 418"/>
                  <a:gd name="T78" fmla="*/ 433 w 534"/>
                  <a:gd name="T79" fmla="*/ 411 h 418"/>
                  <a:gd name="T80" fmla="*/ 423 w 534"/>
                  <a:gd name="T81" fmla="*/ 401 h 418"/>
                  <a:gd name="T82" fmla="*/ 399 w 534"/>
                  <a:gd name="T83" fmla="*/ 411 h 418"/>
                  <a:gd name="T84" fmla="*/ 352 w 534"/>
                  <a:gd name="T85" fmla="*/ 382 h 418"/>
                  <a:gd name="T86" fmla="*/ 331 w 534"/>
                  <a:gd name="T87" fmla="*/ 361 h 418"/>
                  <a:gd name="T88" fmla="*/ 319 w 534"/>
                  <a:gd name="T89" fmla="*/ 354 h 418"/>
                  <a:gd name="T90" fmla="*/ 329 w 534"/>
                  <a:gd name="T91" fmla="*/ 326 h 418"/>
                  <a:gd name="T92" fmla="*/ 319 w 534"/>
                  <a:gd name="T93" fmla="*/ 326 h 418"/>
                  <a:gd name="T94" fmla="*/ 300 w 534"/>
                  <a:gd name="T95" fmla="*/ 347 h 418"/>
                  <a:gd name="T96" fmla="*/ 296 w 534"/>
                  <a:gd name="T97" fmla="*/ 342 h 418"/>
                  <a:gd name="T98" fmla="*/ 277 w 534"/>
                  <a:gd name="T99" fmla="*/ 314 h 418"/>
                  <a:gd name="T100" fmla="*/ 253 w 534"/>
                  <a:gd name="T101" fmla="*/ 302 h 418"/>
                  <a:gd name="T102" fmla="*/ 159 w 534"/>
                  <a:gd name="T103" fmla="*/ 311 h 418"/>
                  <a:gd name="T104" fmla="*/ 118 w 534"/>
                  <a:gd name="T105" fmla="*/ 330 h 418"/>
                  <a:gd name="T106" fmla="*/ 76 w 534"/>
                  <a:gd name="T107" fmla="*/ 342 h 418"/>
                  <a:gd name="T108" fmla="*/ 45 w 534"/>
                  <a:gd name="T109" fmla="*/ 347 h 418"/>
                  <a:gd name="T110" fmla="*/ 33 w 534"/>
                  <a:gd name="T111" fmla="*/ 318 h 418"/>
                  <a:gd name="T112" fmla="*/ 12 w 534"/>
                  <a:gd name="T113" fmla="*/ 236 h 418"/>
                  <a:gd name="T114" fmla="*/ 5 w 534"/>
                  <a:gd name="T115" fmla="*/ 217 h 418"/>
                  <a:gd name="T116" fmla="*/ 7 w 534"/>
                  <a:gd name="T117" fmla="*/ 215 h 418"/>
                  <a:gd name="T118" fmla="*/ 3 w 534"/>
                  <a:gd name="T119" fmla="*/ 189 h 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4"/>
                  <a:gd name="T181" fmla="*/ 0 h 418"/>
                  <a:gd name="T182" fmla="*/ 534 w 534"/>
                  <a:gd name="T183" fmla="*/ 418 h 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4" h="418">
                    <a:moveTo>
                      <a:pt x="10" y="153"/>
                    </a:moveTo>
                    <a:lnTo>
                      <a:pt x="12" y="151"/>
                    </a:lnTo>
                    <a:lnTo>
                      <a:pt x="12" y="155"/>
                    </a:lnTo>
                    <a:lnTo>
                      <a:pt x="12" y="158"/>
                    </a:lnTo>
                    <a:lnTo>
                      <a:pt x="12" y="160"/>
                    </a:lnTo>
                    <a:lnTo>
                      <a:pt x="12" y="163"/>
                    </a:lnTo>
                    <a:lnTo>
                      <a:pt x="14" y="160"/>
                    </a:lnTo>
                    <a:lnTo>
                      <a:pt x="17" y="153"/>
                    </a:lnTo>
                    <a:lnTo>
                      <a:pt x="24" y="151"/>
                    </a:lnTo>
                    <a:lnTo>
                      <a:pt x="24" y="148"/>
                    </a:lnTo>
                    <a:lnTo>
                      <a:pt x="29" y="148"/>
                    </a:lnTo>
                    <a:lnTo>
                      <a:pt x="33" y="144"/>
                    </a:lnTo>
                    <a:lnTo>
                      <a:pt x="36" y="141"/>
                    </a:lnTo>
                    <a:lnTo>
                      <a:pt x="48" y="134"/>
                    </a:lnTo>
                    <a:lnTo>
                      <a:pt x="52" y="134"/>
                    </a:lnTo>
                    <a:lnTo>
                      <a:pt x="55" y="137"/>
                    </a:lnTo>
                    <a:lnTo>
                      <a:pt x="57" y="137"/>
                    </a:lnTo>
                    <a:lnTo>
                      <a:pt x="62" y="134"/>
                    </a:lnTo>
                    <a:lnTo>
                      <a:pt x="66" y="132"/>
                    </a:lnTo>
                    <a:lnTo>
                      <a:pt x="74" y="129"/>
                    </a:lnTo>
                    <a:lnTo>
                      <a:pt x="78" y="125"/>
                    </a:lnTo>
                    <a:lnTo>
                      <a:pt x="81" y="125"/>
                    </a:lnTo>
                    <a:lnTo>
                      <a:pt x="83" y="127"/>
                    </a:lnTo>
                    <a:lnTo>
                      <a:pt x="102" y="120"/>
                    </a:lnTo>
                    <a:lnTo>
                      <a:pt x="109" y="115"/>
                    </a:lnTo>
                    <a:lnTo>
                      <a:pt x="111" y="113"/>
                    </a:lnTo>
                    <a:lnTo>
                      <a:pt x="111" y="111"/>
                    </a:lnTo>
                    <a:lnTo>
                      <a:pt x="114" y="106"/>
                    </a:lnTo>
                    <a:lnTo>
                      <a:pt x="116" y="106"/>
                    </a:lnTo>
                    <a:lnTo>
                      <a:pt x="121" y="101"/>
                    </a:lnTo>
                    <a:lnTo>
                      <a:pt x="121" y="99"/>
                    </a:lnTo>
                    <a:lnTo>
                      <a:pt x="118" y="92"/>
                    </a:lnTo>
                    <a:lnTo>
                      <a:pt x="118" y="87"/>
                    </a:lnTo>
                    <a:lnTo>
                      <a:pt x="121" y="85"/>
                    </a:lnTo>
                    <a:lnTo>
                      <a:pt x="123" y="85"/>
                    </a:lnTo>
                    <a:lnTo>
                      <a:pt x="123" y="82"/>
                    </a:lnTo>
                    <a:lnTo>
                      <a:pt x="125" y="80"/>
                    </a:lnTo>
                    <a:lnTo>
                      <a:pt x="128" y="80"/>
                    </a:lnTo>
                    <a:lnTo>
                      <a:pt x="125" y="80"/>
                    </a:lnTo>
                    <a:lnTo>
                      <a:pt x="128" y="78"/>
                    </a:lnTo>
                    <a:lnTo>
                      <a:pt x="135" y="92"/>
                    </a:lnTo>
                    <a:lnTo>
                      <a:pt x="137" y="92"/>
                    </a:lnTo>
                    <a:lnTo>
                      <a:pt x="137" y="89"/>
                    </a:lnTo>
                    <a:lnTo>
                      <a:pt x="137" y="87"/>
                    </a:lnTo>
                    <a:lnTo>
                      <a:pt x="140" y="87"/>
                    </a:lnTo>
                    <a:lnTo>
                      <a:pt x="140" y="82"/>
                    </a:lnTo>
                    <a:lnTo>
                      <a:pt x="137" y="80"/>
                    </a:lnTo>
                    <a:lnTo>
                      <a:pt x="137" y="78"/>
                    </a:lnTo>
                    <a:lnTo>
                      <a:pt x="137" y="75"/>
                    </a:lnTo>
                    <a:lnTo>
                      <a:pt x="137" y="73"/>
                    </a:lnTo>
                    <a:lnTo>
                      <a:pt x="140" y="75"/>
                    </a:lnTo>
                    <a:lnTo>
                      <a:pt x="142" y="73"/>
                    </a:lnTo>
                    <a:lnTo>
                      <a:pt x="144" y="78"/>
                    </a:lnTo>
                    <a:lnTo>
                      <a:pt x="149" y="78"/>
                    </a:lnTo>
                    <a:lnTo>
                      <a:pt x="147" y="75"/>
                    </a:lnTo>
                    <a:lnTo>
                      <a:pt x="149" y="73"/>
                    </a:lnTo>
                    <a:lnTo>
                      <a:pt x="151" y="70"/>
                    </a:lnTo>
                    <a:lnTo>
                      <a:pt x="151" y="68"/>
                    </a:lnTo>
                    <a:lnTo>
                      <a:pt x="149" y="66"/>
                    </a:lnTo>
                    <a:lnTo>
                      <a:pt x="151" y="63"/>
                    </a:lnTo>
                    <a:lnTo>
                      <a:pt x="154" y="63"/>
                    </a:lnTo>
                    <a:lnTo>
                      <a:pt x="156" y="63"/>
                    </a:lnTo>
                    <a:lnTo>
                      <a:pt x="156" y="61"/>
                    </a:lnTo>
                    <a:lnTo>
                      <a:pt x="156" y="59"/>
                    </a:lnTo>
                    <a:lnTo>
                      <a:pt x="161" y="59"/>
                    </a:lnTo>
                    <a:lnTo>
                      <a:pt x="159" y="56"/>
                    </a:lnTo>
                    <a:lnTo>
                      <a:pt x="159" y="52"/>
                    </a:lnTo>
                    <a:lnTo>
                      <a:pt x="163" y="52"/>
                    </a:lnTo>
                    <a:lnTo>
                      <a:pt x="166" y="52"/>
                    </a:lnTo>
                    <a:lnTo>
                      <a:pt x="166" y="54"/>
                    </a:lnTo>
                    <a:lnTo>
                      <a:pt x="168" y="52"/>
                    </a:lnTo>
                    <a:lnTo>
                      <a:pt x="170" y="49"/>
                    </a:lnTo>
                    <a:lnTo>
                      <a:pt x="170" y="47"/>
                    </a:lnTo>
                    <a:lnTo>
                      <a:pt x="168" y="44"/>
                    </a:lnTo>
                    <a:lnTo>
                      <a:pt x="170" y="44"/>
                    </a:lnTo>
                    <a:lnTo>
                      <a:pt x="170" y="47"/>
                    </a:lnTo>
                    <a:lnTo>
                      <a:pt x="173" y="47"/>
                    </a:lnTo>
                    <a:lnTo>
                      <a:pt x="173" y="44"/>
                    </a:lnTo>
                    <a:lnTo>
                      <a:pt x="175" y="44"/>
                    </a:lnTo>
                    <a:lnTo>
                      <a:pt x="175" y="47"/>
                    </a:lnTo>
                    <a:lnTo>
                      <a:pt x="180" y="44"/>
                    </a:lnTo>
                    <a:lnTo>
                      <a:pt x="180" y="42"/>
                    </a:lnTo>
                    <a:lnTo>
                      <a:pt x="182" y="42"/>
                    </a:lnTo>
                    <a:lnTo>
                      <a:pt x="185" y="42"/>
                    </a:lnTo>
                    <a:lnTo>
                      <a:pt x="187" y="42"/>
                    </a:lnTo>
                    <a:lnTo>
                      <a:pt x="189" y="47"/>
                    </a:lnTo>
                    <a:lnTo>
                      <a:pt x="194" y="52"/>
                    </a:lnTo>
                    <a:lnTo>
                      <a:pt x="199" y="54"/>
                    </a:lnTo>
                    <a:lnTo>
                      <a:pt x="196" y="61"/>
                    </a:lnTo>
                    <a:lnTo>
                      <a:pt x="199" y="61"/>
                    </a:lnTo>
                    <a:lnTo>
                      <a:pt x="199" y="59"/>
                    </a:lnTo>
                    <a:lnTo>
                      <a:pt x="199" y="56"/>
                    </a:lnTo>
                    <a:lnTo>
                      <a:pt x="201" y="56"/>
                    </a:lnTo>
                    <a:lnTo>
                      <a:pt x="203" y="54"/>
                    </a:lnTo>
                    <a:lnTo>
                      <a:pt x="206" y="56"/>
                    </a:lnTo>
                    <a:lnTo>
                      <a:pt x="211" y="56"/>
                    </a:lnTo>
                    <a:lnTo>
                      <a:pt x="218" y="61"/>
                    </a:lnTo>
                    <a:lnTo>
                      <a:pt x="218" y="56"/>
                    </a:lnTo>
                    <a:lnTo>
                      <a:pt x="220" y="56"/>
                    </a:lnTo>
                    <a:lnTo>
                      <a:pt x="213" y="49"/>
                    </a:lnTo>
                    <a:lnTo>
                      <a:pt x="215" y="44"/>
                    </a:lnTo>
                    <a:lnTo>
                      <a:pt x="218" y="44"/>
                    </a:lnTo>
                    <a:lnTo>
                      <a:pt x="220" y="40"/>
                    </a:lnTo>
                    <a:lnTo>
                      <a:pt x="220" y="37"/>
                    </a:lnTo>
                    <a:lnTo>
                      <a:pt x="225" y="37"/>
                    </a:lnTo>
                    <a:lnTo>
                      <a:pt x="227" y="37"/>
                    </a:lnTo>
                    <a:lnTo>
                      <a:pt x="227" y="33"/>
                    </a:lnTo>
                    <a:lnTo>
                      <a:pt x="225" y="33"/>
                    </a:lnTo>
                    <a:lnTo>
                      <a:pt x="225" y="30"/>
                    </a:lnTo>
                    <a:lnTo>
                      <a:pt x="227" y="28"/>
                    </a:lnTo>
                    <a:lnTo>
                      <a:pt x="229" y="26"/>
                    </a:lnTo>
                    <a:lnTo>
                      <a:pt x="229" y="23"/>
                    </a:lnTo>
                    <a:lnTo>
                      <a:pt x="232" y="23"/>
                    </a:lnTo>
                    <a:lnTo>
                      <a:pt x="234" y="26"/>
                    </a:lnTo>
                    <a:lnTo>
                      <a:pt x="234" y="28"/>
                    </a:lnTo>
                    <a:lnTo>
                      <a:pt x="236" y="26"/>
                    </a:lnTo>
                    <a:lnTo>
                      <a:pt x="234" y="23"/>
                    </a:lnTo>
                    <a:lnTo>
                      <a:pt x="236" y="21"/>
                    </a:lnTo>
                    <a:lnTo>
                      <a:pt x="239" y="21"/>
                    </a:lnTo>
                    <a:lnTo>
                      <a:pt x="251" y="21"/>
                    </a:lnTo>
                    <a:lnTo>
                      <a:pt x="258" y="18"/>
                    </a:lnTo>
                    <a:lnTo>
                      <a:pt x="255" y="14"/>
                    </a:lnTo>
                    <a:lnTo>
                      <a:pt x="255" y="11"/>
                    </a:lnTo>
                    <a:lnTo>
                      <a:pt x="253" y="11"/>
                    </a:lnTo>
                    <a:lnTo>
                      <a:pt x="251" y="11"/>
                    </a:lnTo>
                    <a:lnTo>
                      <a:pt x="248" y="9"/>
                    </a:lnTo>
                    <a:lnTo>
                      <a:pt x="246" y="7"/>
                    </a:lnTo>
                    <a:lnTo>
                      <a:pt x="248" y="7"/>
                    </a:lnTo>
                    <a:lnTo>
                      <a:pt x="251" y="11"/>
                    </a:lnTo>
                    <a:lnTo>
                      <a:pt x="251" y="9"/>
                    </a:lnTo>
                    <a:lnTo>
                      <a:pt x="251" y="7"/>
                    </a:lnTo>
                    <a:lnTo>
                      <a:pt x="253" y="7"/>
                    </a:lnTo>
                    <a:lnTo>
                      <a:pt x="255" y="9"/>
                    </a:lnTo>
                    <a:lnTo>
                      <a:pt x="258" y="11"/>
                    </a:lnTo>
                    <a:lnTo>
                      <a:pt x="258" y="9"/>
                    </a:lnTo>
                    <a:lnTo>
                      <a:pt x="260" y="9"/>
                    </a:lnTo>
                    <a:lnTo>
                      <a:pt x="262" y="11"/>
                    </a:lnTo>
                    <a:lnTo>
                      <a:pt x="262" y="14"/>
                    </a:lnTo>
                    <a:lnTo>
                      <a:pt x="267" y="14"/>
                    </a:lnTo>
                    <a:lnTo>
                      <a:pt x="270" y="14"/>
                    </a:lnTo>
                    <a:lnTo>
                      <a:pt x="270" y="16"/>
                    </a:lnTo>
                    <a:lnTo>
                      <a:pt x="272" y="14"/>
                    </a:lnTo>
                    <a:lnTo>
                      <a:pt x="272" y="16"/>
                    </a:lnTo>
                    <a:lnTo>
                      <a:pt x="274" y="16"/>
                    </a:lnTo>
                    <a:lnTo>
                      <a:pt x="277" y="16"/>
                    </a:lnTo>
                    <a:lnTo>
                      <a:pt x="277" y="18"/>
                    </a:lnTo>
                    <a:lnTo>
                      <a:pt x="279" y="18"/>
                    </a:lnTo>
                    <a:lnTo>
                      <a:pt x="281" y="18"/>
                    </a:lnTo>
                    <a:lnTo>
                      <a:pt x="284" y="16"/>
                    </a:lnTo>
                    <a:lnTo>
                      <a:pt x="286" y="18"/>
                    </a:lnTo>
                    <a:lnTo>
                      <a:pt x="288" y="18"/>
                    </a:lnTo>
                    <a:lnTo>
                      <a:pt x="291" y="18"/>
                    </a:lnTo>
                    <a:lnTo>
                      <a:pt x="291" y="21"/>
                    </a:lnTo>
                    <a:lnTo>
                      <a:pt x="293" y="18"/>
                    </a:lnTo>
                    <a:lnTo>
                      <a:pt x="296" y="18"/>
                    </a:lnTo>
                    <a:lnTo>
                      <a:pt x="298" y="18"/>
                    </a:lnTo>
                    <a:lnTo>
                      <a:pt x="300" y="16"/>
                    </a:lnTo>
                    <a:lnTo>
                      <a:pt x="298" y="18"/>
                    </a:lnTo>
                    <a:lnTo>
                      <a:pt x="300" y="21"/>
                    </a:lnTo>
                    <a:lnTo>
                      <a:pt x="300" y="18"/>
                    </a:lnTo>
                    <a:lnTo>
                      <a:pt x="303" y="21"/>
                    </a:lnTo>
                    <a:lnTo>
                      <a:pt x="300" y="23"/>
                    </a:lnTo>
                    <a:lnTo>
                      <a:pt x="303" y="26"/>
                    </a:lnTo>
                    <a:lnTo>
                      <a:pt x="305" y="23"/>
                    </a:lnTo>
                    <a:lnTo>
                      <a:pt x="305" y="21"/>
                    </a:lnTo>
                    <a:lnTo>
                      <a:pt x="305" y="18"/>
                    </a:lnTo>
                    <a:lnTo>
                      <a:pt x="307" y="16"/>
                    </a:lnTo>
                    <a:lnTo>
                      <a:pt x="310" y="18"/>
                    </a:lnTo>
                    <a:lnTo>
                      <a:pt x="310" y="21"/>
                    </a:lnTo>
                    <a:lnTo>
                      <a:pt x="312" y="21"/>
                    </a:lnTo>
                    <a:lnTo>
                      <a:pt x="314" y="21"/>
                    </a:lnTo>
                    <a:lnTo>
                      <a:pt x="312" y="28"/>
                    </a:lnTo>
                    <a:lnTo>
                      <a:pt x="310" y="28"/>
                    </a:lnTo>
                    <a:lnTo>
                      <a:pt x="307" y="28"/>
                    </a:lnTo>
                    <a:lnTo>
                      <a:pt x="310" y="30"/>
                    </a:lnTo>
                    <a:lnTo>
                      <a:pt x="307" y="33"/>
                    </a:lnTo>
                    <a:lnTo>
                      <a:pt x="307" y="35"/>
                    </a:lnTo>
                    <a:lnTo>
                      <a:pt x="305" y="33"/>
                    </a:lnTo>
                    <a:lnTo>
                      <a:pt x="303" y="33"/>
                    </a:lnTo>
                    <a:lnTo>
                      <a:pt x="305" y="37"/>
                    </a:lnTo>
                    <a:lnTo>
                      <a:pt x="303" y="35"/>
                    </a:lnTo>
                    <a:lnTo>
                      <a:pt x="300" y="35"/>
                    </a:lnTo>
                    <a:lnTo>
                      <a:pt x="300" y="40"/>
                    </a:lnTo>
                    <a:lnTo>
                      <a:pt x="303" y="40"/>
                    </a:lnTo>
                    <a:lnTo>
                      <a:pt x="300" y="44"/>
                    </a:lnTo>
                    <a:lnTo>
                      <a:pt x="296" y="54"/>
                    </a:lnTo>
                    <a:lnTo>
                      <a:pt x="296" y="59"/>
                    </a:lnTo>
                    <a:lnTo>
                      <a:pt x="298" y="59"/>
                    </a:lnTo>
                    <a:lnTo>
                      <a:pt x="298" y="61"/>
                    </a:lnTo>
                    <a:lnTo>
                      <a:pt x="300" y="59"/>
                    </a:lnTo>
                    <a:lnTo>
                      <a:pt x="303" y="61"/>
                    </a:lnTo>
                    <a:lnTo>
                      <a:pt x="307" y="63"/>
                    </a:lnTo>
                    <a:lnTo>
                      <a:pt x="307" y="68"/>
                    </a:lnTo>
                    <a:lnTo>
                      <a:pt x="307" y="70"/>
                    </a:lnTo>
                    <a:lnTo>
                      <a:pt x="310" y="70"/>
                    </a:lnTo>
                    <a:lnTo>
                      <a:pt x="314" y="70"/>
                    </a:lnTo>
                    <a:lnTo>
                      <a:pt x="319" y="70"/>
                    </a:lnTo>
                    <a:lnTo>
                      <a:pt x="319" y="73"/>
                    </a:lnTo>
                    <a:lnTo>
                      <a:pt x="326" y="78"/>
                    </a:lnTo>
                    <a:lnTo>
                      <a:pt x="331" y="80"/>
                    </a:lnTo>
                    <a:lnTo>
                      <a:pt x="340" y="82"/>
                    </a:lnTo>
                    <a:lnTo>
                      <a:pt x="343" y="85"/>
                    </a:lnTo>
                    <a:lnTo>
                      <a:pt x="345" y="89"/>
                    </a:lnTo>
                    <a:lnTo>
                      <a:pt x="357" y="96"/>
                    </a:lnTo>
                    <a:lnTo>
                      <a:pt x="366" y="92"/>
                    </a:lnTo>
                    <a:lnTo>
                      <a:pt x="366" y="89"/>
                    </a:lnTo>
                    <a:lnTo>
                      <a:pt x="376" y="59"/>
                    </a:lnTo>
                    <a:lnTo>
                      <a:pt x="376" y="40"/>
                    </a:lnTo>
                    <a:lnTo>
                      <a:pt x="376" y="35"/>
                    </a:lnTo>
                    <a:lnTo>
                      <a:pt x="376" y="30"/>
                    </a:lnTo>
                    <a:lnTo>
                      <a:pt x="378" y="28"/>
                    </a:lnTo>
                    <a:lnTo>
                      <a:pt x="378" y="26"/>
                    </a:lnTo>
                    <a:lnTo>
                      <a:pt x="376" y="26"/>
                    </a:lnTo>
                    <a:lnTo>
                      <a:pt x="378" y="18"/>
                    </a:lnTo>
                    <a:lnTo>
                      <a:pt x="381" y="16"/>
                    </a:lnTo>
                    <a:lnTo>
                      <a:pt x="383" y="11"/>
                    </a:lnTo>
                    <a:lnTo>
                      <a:pt x="385" y="7"/>
                    </a:lnTo>
                    <a:lnTo>
                      <a:pt x="385" y="2"/>
                    </a:lnTo>
                    <a:lnTo>
                      <a:pt x="388" y="2"/>
                    </a:lnTo>
                    <a:lnTo>
                      <a:pt x="390" y="0"/>
                    </a:lnTo>
                    <a:lnTo>
                      <a:pt x="392" y="0"/>
                    </a:lnTo>
                    <a:lnTo>
                      <a:pt x="392" y="2"/>
                    </a:lnTo>
                    <a:lnTo>
                      <a:pt x="392" y="4"/>
                    </a:lnTo>
                    <a:lnTo>
                      <a:pt x="392" y="16"/>
                    </a:lnTo>
                    <a:lnTo>
                      <a:pt x="395" y="16"/>
                    </a:lnTo>
                    <a:lnTo>
                      <a:pt x="397" y="16"/>
                    </a:lnTo>
                    <a:lnTo>
                      <a:pt x="395" y="21"/>
                    </a:lnTo>
                    <a:lnTo>
                      <a:pt x="397" y="21"/>
                    </a:lnTo>
                    <a:lnTo>
                      <a:pt x="399" y="23"/>
                    </a:lnTo>
                    <a:lnTo>
                      <a:pt x="399" y="26"/>
                    </a:lnTo>
                    <a:lnTo>
                      <a:pt x="399" y="28"/>
                    </a:lnTo>
                    <a:lnTo>
                      <a:pt x="402" y="30"/>
                    </a:lnTo>
                    <a:lnTo>
                      <a:pt x="402" y="35"/>
                    </a:lnTo>
                    <a:lnTo>
                      <a:pt x="402" y="40"/>
                    </a:lnTo>
                    <a:lnTo>
                      <a:pt x="404" y="47"/>
                    </a:lnTo>
                    <a:lnTo>
                      <a:pt x="407" y="49"/>
                    </a:lnTo>
                    <a:lnTo>
                      <a:pt x="409" y="49"/>
                    </a:lnTo>
                    <a:lnTo>
                      <a:pt x="411" y="47"/>
                    </a:lnTo>
                    <a:lnTo>
                      <a:pt x="414" y="47"/>
                    </a:lnTo>
                    <a:lnTo>
                      <a:pt x="416" y="47"/>
                    </a:lnTo>
                    <a:lnTo>
                      <a:pt x="418" y="52"/>
                    </a:lnTo>
                    <a:lnTo>
                      <a:pt x="421" y="52"/>
                    </a:lnTo>
                    <a:lnTo>
                      <a:pt x="421" y="54"/>
                    </a:lnTo>
                    <a:lnTo>
                      <a:pt x="423" y="56"/>
                    </a:lnTo>
                    <a:lnTo>
                      <a:pt x="425" y="59"/>
                    </a:lnTo>
                    <a:lnTo>
                      <a:pt x="425" y="61"/>
                    </a:lnTo>
                    <a:lnTo>
                      <a:pt x="425" y="66"/>
                    </a:lnTo>
                    <a:lnTo>
                      <a:pt x="425" y="68"/>
                    </a:lnTo>
                    <a:lnTo>
                      <a:pt x="425" y="70"/>
                    </a:lnTo>
                    <a:lnTo>
                      <a:pt x="428" y="73"/>
                    </a:lnTo>
                    <a:lnTo>
                      <a:pt x="428" y="80"/>
                    </a:lnTo>
                    <a:lnTo>
                      <a:pt x="433" y="85"/>
                    </a:lnTo>
                    <a:lnTo>
                      <a:pt x="437" y="99"/>
                    </a:lnTo>
                    <a:lnTo>
                      <a:pt x="435" y="101"/>
                    </a:lnTo>
                    <a:lnTo>
                      <a:pt x="437" y="106"/>
                    </a:lnTo>
                    <a:lnTo>
                      <a:pt x="440" y="106"/>
                    </a:lnTo>
                    <a:lnTo>
                      <a:pt x="440" y="108"/>
                    </a:lnTo>
                    <a:lnTo>
                      <a:pt x="440" y="106"/>
                    </a:lnTo>
                    <a:lnTo>
                      <a:pt x="440" y="108"/>
                    </a:lnTo>
                    <a:lnTo>
                      <a:pt x="440" y="111"/>
                    </a:lnTo>
                    <a:lnTo>
                      <a:pt x="440" y="113"/>
                    </a:lnTo>
                    <a:lnTo>
                      <a:pt x="444" y="113"/>
                    </a:lnTo>
                    <a:lnTo>
                      <a:pt x="444" y="115"/>
                    </a:lnTo>
                    <a:lnTo>
                      <a:pt x="451" y="118"/>
                    </a:lnTo>
                    <a:lnTo>
                      <a:pt x="454" y="115"/>
                    </a:lnTo>
                    <a:lnTo>
                      <a:pt x="456" y="122"/>
                    </a:lnTo>
                    <a:lnTo>
                      <a:pt x="459" y="122"/>
                    </a:lnTo>
                    <a:lnTo>
                      <a:pt x="461" y="125"/>
                    </a:lnTo>
                    <a:lnTo>
                      <a:pt x="463" y="125"/>
                    </a:lnTo>
                    <a:lnTo>
                      <a:pt x="466" y="127"/>
                    </a:lnTo>
                    <a:lnTo>
                      <a:pt x="468" y="127"/>
                    </a:lnTo>
                    <a:lnTo>
                      <a:pt x="473" y="132"/>
                    </a:lnTo>
                    <a:lnTo>
                      <a:pt x="473" y="134"/>
                    </a:lnTo>
                    <a:lnTo>
                      <a:pt x="470" y="137"/>
                    </a:lnTo>
                    <a:lnTo>
                      <a:pt x="473" y="137"/>
                    </a:lnTo>
                    <a:lnTo>
                      <a:pt x="475" y="139"/>
                    </a:lnTo>
                    <a:lnTo>
                      <a:pt x="480" y="146"/>
                    </a:lnTo>
                    <a:lnTo>
                      <a:pt x="482" y="155"/>
                    </a:lnTo>
                    <a:lnTo>
                      <a:pt x="482" y="158"/>
                    </a:lnTo>
                    <a:lnTo>
                      <a:pt x="482" y="160"/>
                    </a:lnTo>
                    <a:lnTo>
                      <a:pt x="485" y="160"/>
                    </a:lnTo>
                    <a:lnTo>
                      <a:pt x="485" y="163"/>
                    </a:lnTo>
                    <a:lnTo>
                      <a:pt x="485" y="160"/>
                    </a:lnTo>
                    <a:lnTo>
                      <a:pt x="487" y="160"/>
                    </a:lnTo>
                    <a:lnTo>
                      <a:pt x="487" y="158"/>
                    </a:lnTo>
                    <a:lnTo>
                      <a:pt x="489" y="155"/>
                    </a:lnTo>
                    <a:lnTo>
                      <a:pt x="489" y="158"/>
                    </a:lnTo>
                    <a:lnTo>
                      <a:pt x="494" y="163"/>
                    </a:lnTo>
                    <a:lnTo>
                      <a:pt x="496" y="158"/>
                    </a:lnTo>
                    <a:lnTo>
                      <a:pt x="496" y="160"/>
                    </a:lnTo>
                    <a:lnTo>
                      <a:pt x="496" y="163"/>
                    </a:lnTo>
                    <a:lnTo>
                      <a:pt x="499" y="177"/>
                    </a:lnTo>
                    <a:lnTo>
                      <a:pt x="506" y="184"/>
                    </a:lnTo>
                    <a:lnTo>
                      <a:pt x="511" y="184"/>
                    </a:lnTo>
                    <a:lnTo>
                      <a:pt x="515" y="189"/>
                    </a:lnTo>
                    <a:lnTo>
                      <a:pt x="515" y="191"/>
                    </a:lnTo>
                    <a:lnTo>
                      <a:pt x="518" y="193"/>
                    </a:lnTo>
                    <a:lnTo>
                      <a:pt x="520" y="193"/>
                    </a:lnTo>
                    <a:lnTo>
                      <a:pt x="522" y="198"/>
                    </a:lnTo>
                    <a:lnTo>
                      <a:pt x="522" y="200"/>
                    </a:lnTo>
                    <a:lnTo>
                      <a:pt x="525" y="200"/>
                    </a:lnTo>
                    <a:lnTo>
                      <a:pt x="525" y="207"/>
                    </a:lnTo>
                    <a:lnTo>
                      <a:pt x="527" y="210"/>
                    </a:lnTo>
                    <a:lnTo>
                      <a:pt x="529" y="210"/>
                    </a:lnTo>
                    <a:lnTo>
                      <a:pt x="529" y="212"/>
                    </a:lnTo>
                    <a:lnTo>
                      <a:pt x="527" y="217"/>
                    </a:lnTo>
                    <a:lnTo>
                      <a:pt x="529" y="229"/>
                    </a:lnTo>
                    <a:lnTo>
                      <a:pt x="529" y="226"/>
                    </a:lnTo>
                    <a:lnTo>
                      <a:pt x="529" y="229"/>
                    </a:lnTo>
                    <a:lnTo>
                      <a:pt x="529" y="231"/>
                    </a:lnTo>
                    <a:lnTo>
                      <a:pt x="529" y="233"/>
                    </a:lnTo>
                    <a:lnTo>
                      <a:pt x="534" y="245"/>
                    </a:lnTo>
                    <a:lnTo>
                      <a:pt x="532" y="276"/>
                    </a:lnTo>
                    <a:lnTo>
                      <a:pt x="529" y="276"/>
                    </a:lnTo>
                    <a:lnTo>
                      <a:pt x="529" y="281"/>
                    </a:lnTo>
                    <a:lnTo>
                      <a:pt x="529" y="290"/>
                    </a:lnTo>
                    <a:lnTo>
                      <a:pt x="527" y="290"/>
                    </a:lnTo>
                    <a:lnTo>
                      <a:pt x="527" y="292"/>
                    </a:lnTo>
                    <a:lnTo>
                      <a:pt x="522" y="304"/>
                    </a:lnTo>
                    <a:lnTo>
                      <a:pt x="520" y="307"/>
                    </a:lnTo>
                    <a:lnTo>
                      <a:pt x="520" y="309"/>
                    </a:lnTo>
                    <a:lnTo>
                      <a:pt x="518" y="314"/>
                    </a:lnTo>
                    <a:lnTo>
                      <a:pt x="515" y="314"/>
                    </a:lnTo>
                    <a:lnTo>
                      <a:pt x="518" y="316"/>
                    </a:lnTo>
                    <a:lnTo>
                      <a:pt x="513" y="316"/>
                    </a:lnTo>
                    <a:lnTo>
                      <a:pt x="508" y="328"/>
                    </a:lnTo>
                    <a:lnTo>
                      <a:pt x="506" y="328"/>
                    </a:lnTo>
                    <a:lnTo>
                      <a:pt x="503" y="328"/>
                    </a:lnTo>
                    <a:lnTo>
                      <a:pt x="506" y="330"/>
                    </a:lnTo>
                    <a:lnTo>
                      <a:pt x="506" y="333"/>
                    </a:lnTo>
                    <a:lnTo>
                      <a:pt x="503" y="335"/>
                    </a:lnTo>
                    <a:lnTo>
                      <a:pt x="503" y="337"/>
                    </a:lnTo>
                    <a:lnTo>
                      <a:pt x="501" y="340"/>
                    </a:lnTo>
                    <a:lnTo>
                      <a:pt x="499" y="354"/>
                    </a:lnTo>
                    <a:lnTo>
                      <a:pt x="496" y="352"/>
                    </a:lnTo>
                    <a:lnTo>
                      <a:pt x="494" y="356"/>
                    </a:lnTo>
                    <a:lnTo>
                      <a:pt x="494" y="359"/>
                    </a:lnTo>
                    <a:lnTo>
                      <a:pt x="492" y="361"/>
                    </a:lnTo>
                    <a:lnTo>
                      <a:pt x="492" y="363"/>
                    </a:lnTo>
                    <a:lnTo>
                      <a:pt x="489" y="370"/>
                    </a:lnTo>
                    <a:lnTo>
                      <a:pt x="492" y="373"/>
                    </a:lnTo>
                    <a:lnTo>
                      <a:pt x="487" y="382"/>
                    </a:lnTo>
                    <a:lnTo>
                      <a:pt x="489" y="389"/>
                    </a:lnTo>
                    <a:lnTo>
                      <a:pt x="487" y="392"/>
                    </a:lnTo>
                    <a:lnTo>
                      <a:pt x="485" y="392"/>
                    </a:lnTo>
                    <a:lnTo>
                      <a:pt x="485" y="394"/>
                    </a:lnTo>
                    <a:lnTo>
                      <a:pt x="466" y="396"/>
                    </a:lnTo>
                    <a:lnTo>
                      <a:pt x="451" y="403"/>
                    </a:lnTo>
                    <a:lnTo>
                      <a:pt x="451" y="406"/>
                    </a:lnTo>
                    <a:lnTo>
                      <a:pt x="451" y="408"/>
                    </a:lnTo>
                    <a:lnTo>
                      <a:pt x="447" y="408"/>
                    </a:lnTo>
                    <a:lnTo>
                      <a:pt x="447" y="411"/>
                    </a:lnTo>
                    <a:lnTo>
                      <a:pt x="444" y="411"/>
                    </a:lnTo>
                    <a:lnTo>
                      <a:pt x="442" y="411"/>
                    </a:lnTo>
                    <a:lnTo>
                      <a:pt x="440" y="411"/>
                    </a:lnTo>
                    <a:lnTo>
                      <a:pt x="440" y="413"/>
                    </a:lnTo>
                    <a:lnTo>
                      <a:pt x="442" y="411"/>
                    </a:lnTo>
                    <a:lnTo>
                      <a:pt x="444" y="411"/>
                    </a:lnTo>
                    <a:lnTo>
                      <a:pt x="442" y="418"/>
                    </a:lnTo>
                    <a:lnTo>
                      <a:pt x="437" y="413"/>
                    </a:lnTo>
                    <a:lnTo>
                      <a:pt x="435" y="413"/>
                    </a:lnTo>
                    <a:lnTo>
                      <a:pt x="433" y="411"/>
                    </a:lnTo>
                    <a:lnTo>
                      <a:pt x="430" y="411"/>
                    </a:lnTo>
                    <a:lnTo>
                      <a:pt x="428" y="408"/>
                    </a:lnTo>
                    <a:lnTo>
                      <a:pt x="428" y="406"/>
                    </a:lnTo>
                    <a:lnTo>
                      <a:pt x="430" y="403"/>
                    </a:lnTo>
                    <a:lnTo>
                      <a:pt x="428" y="403"/>
                    </a:lnTo>
                    <a:lnTo>
                      <a:pt x="425" y="406"/>
                    </a:lnTo>
                    <a:lnTo>
                      <a:pt x="423" y="406"/>
                    </a:lnTo>
                    <a:lnTo>
                      <a:pt x="421" y="406"/>
                    </a:lnTo>
                    <a:lnTo>
                      <a:pt x="418" y="403"/>
                    </a:lnTo>
                    <a:lnTo>
                      <a:pt x="423" y="403"/>
                    </a:lnTo>
                    <a:lnTo>
                      <a:pt x="423" y="401"/>
                    </a:lnTo>
                    <a:lnTo>
                      <a:pt x="423" y="399"/>
                    </a:lnTo>
                    <a:lnTo>
                      <a:pt x="421" y="396"/>
                    </a:lnTo>
                    <a:lnTo>
                      <a:pt x="416" y="399"/>
                    </a:lnTo>
                    <a:lnTo>
                      <a:pt x="414" y="399"/>
                    </a:lnTo>
                    <a:lnTo>
                      <a:pt x="418" y="401"/>
                    </a:lnTo>
                    <a:lnTo>
                      <a:pt x="418" y="403"/>
                    </a:lnTo>
                    <a:lnTo>
                      <a:pt x="414" y="403"/>
                    </a:lnTo>
                    <a:lnTo>
                      <a:pt x="411" y="406"/>
                    </a:lnTo>
                    <a:lnTo>
                      <a:pt x="409" y="411"/>
                    </a:lnTo>
                    <a:lnTo>
                      <a:pt x="399" y="413"/>
                    </a:lnTo>
                    <a:lnTo>
                      <a:pt x="399" y="411"/>
                    </a:lnTo>
                    <a:lnTo>
                      <a:pt x="381" y="403"/>
                    </a:lnTo>
                    <a:lnTo>
                      <a:pt x="378" y="403"/>
                    </a:lnTo>
                    <a:lnTo>
                      <a:pt x="376" y="406"/>
                    </a:lnTo>
                    <a:lnTo>
                      <a:pt x="373" y="401"/>
                    </a:lnTo>
                    <a:lnTo>
                      <a:pt x="369" y="399"/>
                    </a:lnTo>
                    <a:lnTo>
                      <a:pt x="364" y="399"/>
                    </a:lnTo>
                    <a:lnTo>
                      <a:pt x="362" y="396"/>
                    </a:lnTo>
                    <a:lnTo>
                      <a:pt x="359" y="394"/>
                    </a:lnTo>
                    <a:lnTo>
                      <a:pt x="357" y="392"/>
                    </a:lnTo>
                    <a:lnTo>
                      <a:pt x="355" y="389"/>
                    </a:lnTo>
                    <a:lnTo>
                      <a:pt x="352" y="382"/>
                    </a:lnTo>
                    <a:lnTo>
                      <a:pt x="352" y="378"/>
                    </a:lnTo>
                    <a:lnTo>
                      <a:pt x="352" y="375"/>
                    </a:lnTo>
                    <a:lnTo>
                      <a:pt x="350" y="368"/>
                    </a:lnTo>
                    <a:lnTo>
                      <a:pt x="345" y="361"/>
                    </a:lnTo>
                    <a:lnTo>
                      <a:pt x="348" y="356"/>
                    </a:lnTo>
                    <a:lnTo>
                      <a:pt x="343" y="356"/>
                    </a:lnTo>
                    <a:lnTo>
                      <a:pt x="336" y="361"/>
                    </a:lnTo>
                    <a:lnTo>
                      <a:pt x="333" y="361"/>
                    </a:lnTo>
                    <a:lnTo>
                      <a:pt x="331" y="361"/>
                    </a:lnTo>
                    <a:lnTo>
                      <a:pt x="336" y="354"/>
                    </a:lnTo>
                    <a:lnTo>
                      <a:pt x="336" y="349"/>
                    </a:lnTo>
                    <a:lnTo>
                      <a:pt x="336" y="347"/>
                    </a:lnTo>
                    <a:lnTo>
                      <a:pt x="333" y="342"/>
                    </a:lnTo>
                    <a:lnTo>
                      <a:pt x="331" y="337"/>
                    </a:lnTo>
                    <a:lnTo>
                      <a:pt x="329" y="342"/>
                    </a:lnTo>
                    <a:lnTo>
                      <a:pt x="326" y="352"/>
                    </a:lnTo>
                    <a:lnTo>
                      <a:pt x="324" y="352"/>
                    </a:lnTo>
                    <a:lnTo>
                      <a:pt x="322" y="354"/>
                    </a:lnTo>
                    <a:lnTo>
                      <a:pt x="319" y="354"/>
                    </a:lnTo>
                    <a:lnTo>
                      <a:pt x="317" y="354"/>
                    </a:lnTo>
                    <a:lnTo>
                      <a:pt x="314" y="354"/>
                    </a:lnTo>
                    <a:lnTo>
                      <a:pt x="314" y="349"/>
                    </a:lnTo>
                    <a:lnTo>
                      <a:pt x="319" y="349"/>
                    </a:lnTo>
                    <a:lnTo>
                      <a:pt x="322" y="347"/>
                    </a:lnTo>
                    <a:lnTo>
                      <a:pt x="322" y="342"/>
                    </a:lnTo>
                    <a:lnTo>
                      <a:pt x="322" y="340"/>
                    </a:lnTo>
                    <a:lnTo>
                      <a:pt x="322" y="337"/>
                    </a:lnTo>
                    <a:lnTo>
                      <a:pt x="324" y="330"/>
                    </a:lnTo>
                    <a:lnTo>
                      <a:pt x="326" y="328"/>
                    </a:lnTo>
                    <a:lnTo>
                      <a:pt x="329" y="326"/>
                    </a:lnTo>
                    <a:lnTo>
                      <a:pt x="329" y="321"/>
                    </a:lnTo>
                    <a:lnTo>
                      <a:pt x="329" y="316"/>
                    </a:lnTo>
                    <a:lnTo>
                      <a:pt x="329" y="314"/>
                    </a:lnTo>
                    <a:lnTo>
                      <a:pt x="326" y="314"/>
                    </a:lnTo>
                    <a:lnTo>
                      <a:pt x="326" y="311"/>
                    </a:lnTo>
                    <a:lnTo>
                      <a:pt x="326" y="316"/>
                    </a:lnTo>
                    <a:lnTo>
                      <a:pt x="324" y="318"/>
                    </a:lnTo>
                    <a:lnTo>
                      <a:pt x="319" y="326"/>
                    </a:lnTo>
                    <a:lnTo>
                      <a:pt x="319" y="328"/>
                    </a:lnTo>
                    <a:lnTo>
                      <a:pt x="319" y="330"/>
                    </a:lnTo>
                    <a:lnTo>
                      <a:pt x="314" y="330"/>
                    </a:lnTo>
                    <a:lnTo>
                      <a:pt x="312" y="333"/>
                    </a:lnTo>
                    <a:lnTo>
                      <a:pt x="310" y="335"/>
                    </a:lnTo>
                    <a:lnTo>
                      <a:pt x="307" y="335"/>
                    </a:lnTo>
                    <a:lnTo>
                      <a:pt x="307" y="337"/>
                    </a:lnTo>
                    <a:lnTo>
                      <a:pt x="303" y="342"/>
                    </a:lnTo>
                    <a:lnTo>
                      <a:pt x="300" y="347"/>
                    </a:lnTo>
                    <a:lnTo>
                      <a:pt x="303" y="347"/>
                    </a:lnTo>
                    <a:lnTo>
                      <a:pt x="303" y="349"/>
                    </a:lnTo>
                    <a:lnTo>
                      <a:pt x="300" y="349"/>
                    </a:lnTo>
                    <a:lnTo>
                      <a:pt x="298" y="349"/>
                    </a:lnTo>
                    <a:lnTo>
                      <a:pt x="298" y="347"/>
                    </a:lnTo>
                    <a:lnTo>
                      <a:pt x="296" y="344"/>
                    </a:lnTo>
                    <a:lnTo>
                      <a:pt x="293" y="344"/>
                    </a:lnTo>
                    <a:lnTo>
                      <a:pt x="291" y="344"/>
                    </a:lnTo>
                    <a:lnTo>
                      <a:pt x="291" y="342"/>
                    </a:lnTo>
                    <a:lnTo>
                      <a:pt x="296" y="344"/>
                    </a:lnTo>
                    <a:lnTo>
                      <a:pt x="296" y="342"/>
                    </a:lnTo>
                    <a:lnTo>
                      <a:pt x="296" y="337"/>
                    </a:lnTo>
                    <a:lnTo>
                      <a:pt x="293" y="337"/>
                    </a:lnTo>
                    <a:lnTo>
                      <a:pt x="293" y="333"/>
                    </a:lnTo>
                    <a:lnTo>
                      <a:pt x="291" y="330"/>
                    </a:lnTo>
                    <a:lnTo>
                      <a:pt x="288" y="328"/>
                    </a:lnTo>
                    <a:lnTo>
                      <a:pt x="288" y="326"/>
                    </a:lnTo>
                    <a:lnTo>
                      <a:pt x="286" y="321"/>
                    </a:lnTo>
                    <a:lnTo>
                      <a:pt x="284" y="321"/>
                    </a:lnTo>
                    <a:lnTo>
                      <a:pt x="279" y="318"/>
                    </a:lnTo>
                    <a:lnTo>
                      <a:pt x="277" y="316"/>
                    </a:lnTo>
                    <a:lnTo>
                      <a:pt x="277" y="314"/>
                    </a:lnTo>
                    <a:lnTo>
                      <a:pt x="279" y="314"/>
                    </a:lnTo>
                    <a:lnTo>
                      <a:pt x="279" y="311"/>
                    </a:lnTo>
                    <a:lnTo>
                      <a:pt x="274" y="309"/>
                    </a:lnTo>
                    <a:lnTo>
                      <a:pt x="270" y="304"/>
                    </a:lnTo>
                    <a:lnTo>
                      <a:pt x="267" y="304"/>
                    </a:lnTo>
                    <a:lnTo>
                      <a:pt x="267" y="307"/>
                    </a:lnTo>
                    <a:lnTo>
                      <a:pt x="265" y="304"/>
                    </a:lnTo>
                    <a:lnTo>
                      <a:pt x="258" y="302"/>
                    </a:lnTo>
                    <a:lnTo>
                      <a:pt x="255" y="302"/>
                    </a:lnTo>
                    <a:lnTo>
                      <a:pt x="253" y="302"/>
                    </a:lnTo>
                    <a:lnTo>
                      <a:pt x="246" y="297"/>
                    </a:lnTo>
                    <a:lnTo>
                      <a:pt x="241" y="295"/>
                    </a:lnTo>
                    <a:lnTo>
                      <a:pt x="213" y="295"/>
                    </a:lnTo>
                    <a:lnTo>
                      <a:pt x="199" y="304"/>
                    </a:lnTo>
                    <a:lnTo>
                      <a:pt x="192" y="304"/>
                    </a:lnTo>
                    <a:lnTo>
                      <a:pt x="189" y="307"/>
                    </a:lnTo>
                    <a:lnTo>
                      <a:pt x="175" y="307"/>
                    </a:lnTo>
                    <a:lnTo>
                      <a:pt x="173" y="307"/>
                    </a:lnTo>
                    <a:lnTo>
                      <a:pt x="168" y="307"/>
                    </a:lnTo>
                    <a:lnTo>
                      <a:pt x="159" y="311"/>
                    </a:lnTo>
                    <a:lnTo>
                      <a:pt x="156" y="314"/>
                    </a:lnTo>
                    <a:lnTo>
                      <a:pt x="151" y="316"/>
                    </a:lnTo>
                    <a:lnTo>
                      <a:pt x="149" y="316"/>
                    </a:lnTo>
                    <a:lnTo>
                      <a:pt x="144" y="318"/>
                    </a:lnTo>
                    <a:lnTo>
                      <a:pt x="140" y="330"/>
                    </a:lnTo>
                    <a:lnTo>
                      <a:pt x="135" y="333"/>
                    </a:lnTo>
                    <a:lnTo>
                      <a:pt x="133" y="333"/>
                    </a:lnTo>
                    <a:lnTo>
                      <a:pt x="130" y="330"/>
                    </a:lnTo>
                    <a:lnTo>
                      <a:pt x="121" y="333"/>
                    </a:lnTo>
                    <a:lnTo>
                      <a:pt x="118" y="330"/>
                    </a:lnTo>
                    <a:lnTo>
                      <a:pt x="111" y="330"/>
                    </a:lnTo>
                    <a:lnTo>
                      <a:pt x="104" y="330"/>
                    </a:lnTo>
                    <a:lnTo>
                      <a:pt x="102" y="333"/>
                    </a:lnTo>
                    <a:lnTo>
                      <a:pt x="90" y="333"/>
                    </a:lnTo>
                    <a:lnTo>
                      <a:pt x="88" y="333"/>
                    </a:lnTo>
                    <a:lnTo>
                      <a:pt x="85" y="335"/>
                    </a:lnTo>
                    <a:lnTo>
                      <a:pt x="85" y="337"/>
                    </a:lnTo>
                    <a:lnTo>
                      <a:pt x="83" y="340"/>
                    </a:lnTo>
                    <a:lnTo>
                      <a:pt x="76" y="342"/>
                    </a:lnTo>
                    <a:lnTo>
                      <a:pt x="71" y="347"/>
                    </a:lnTo>
                    <a:lnTo>
                      <a:pt x="69" y="347"/>
                    </a:lnTo>
                    <a:lnTo>
                      <a:pt x="69" y="349"/>
                    </a:lnTo>
                    <a:lnTo>
                      <a:pt x="66" y="349"/>
                    </a:lnTo>
                    <a:lnTo>
                      <a:pt x="64" y="349"/>
                    </a:lnTo>
                    <a:lnTo>
                      <a:pt x="64" y="352"/>
                    </a:lnTo>
                    <a:lnTo>
                      <a:pt x="62" y="349"/>
                    </a:lnTo>
                    <a:lnTo>
                      <a:pt x="59" y="352"/>
                    </a:lnTo>
                    <a:lnTo>
                      <a:pt x="57" y="349"/>
                    </a:lnTo>
                    <a:lnTo>
                      <a:pt x="45" y="349"/>
                    </a:lnTo>
                    <a:lnTo>
                      <a:pt x="45" y="347"/>
                    </a:lnTo>
                    <a:lnTo>
                      <a:pt x="43" y="347"/>
                    </a:lnTo>
                    <a:lnTo>
                      <a:pt x="40" y="347"/>
                    </a:lnTo>
                    <a:lnTo>
                      <a:pt x="31" y="337"/>
                    </a:lnTo>
                    <a:lnTo>
                      <a:pt x="26" y="337"/>
                    </a:lnTo>
                    <a:lnTo>
                      <a:pt x="26" y="326"/>
                    </a:lnTo>
                    <a:lnTo>
                      <a:pt x="29" y="328"/>
                    </a:lnTo>
                    <a:lnTo>
                      <a:pt x="31" y="328"/>
                    </a:lnTo>
                    <a:lnTo>
                      <a:pt x="33" y="321"/>
                    </a:lnTo>
                    <a:lnTo>
                      <a:pt x="33" y="318"/>
                    </a:lnTo>
                    <a:lnTo>
                      <a:pt x="33" y="314"/>
                    </a:lnTo>
                    <a:lnTo>
                      <a:pt x="33" y="311"/>
                    </a:lnTo>
                    <a:lnTo>
                      <a:pt x="36" y="309"/>
                    </a:lnTo>
                    <a:lnTo>
                      <a:pt x="33" y="297"/>
                    </a:lnTo>
                    <a:lnTo>
                      <a:pt x="26" y="281"/>
                    </a:lnTo>
                    <a:lnTo>
                      <a:pt x="24" y="262"/>
                    </a:lnTo>
                    <a:lnTo>
                      <a:pt x="19" y="252"/>
                    </a:lnTo>
                    <a:lnTo>
                      <a:pt x="19" y="250"/>
                    </a:lnTo>
                    <a:lnTo>
                      <a:pt x="14" y="240"/>
                    </a:lnTo>
                    <a:lnTo>
                      <a:pt x="12" y="236"/>
                    </a:lnTo>
                    <a:lnTo>
                      <a:pt x="10" y="226"/>
                    </a:lnTo>
                    <a:lnTo>
                      <a:pt x="7" y="226"/>
                    </a:lnTo>
                    <a:lnTo>
                      <a:pt x="3" y="222"/>
                    </a:lnTo>
                    <a:lnTo>
                      <a:pt x="3" y="219"/>
                    </a:lnTo>
                    <a:lnTo>
                      <a:pt x="0" y="217"/>
                    </a:lnTo>
                    <a:lnTo>
                      <a:pt x="0" y="215"/>
                    </a:lnTo>
                    <a:lnTo>
                      <a:pt x="3" y="215"/>
                    </a:lnTo>
                    <a:lnTo>
                      <a:pt x="3" y="217"/>
                    </a:lnTo>
                    <a:lnTo>
                      <a:pt x="5" y="217"/>
                    </a:lnTo>
                    <a:lnTo>
                      <a:pt x="5" y="219"/>
                    </a:lnTo>
                    <a:lnTo>
                      <a:pt x="5" y="222"/>
                    </a:lnTo>
                    <a:lnTo>
                      <a:pt x="7" y="222"/>
                    </a:lnTo>
                    <a:lnTo>
                      <a:pt x="10" y="219"/>
                    </a:lnTo>
                    <a:lnTo>
                      <a:pt x="10" y="217"/>
                    </a:lnTo>
                    <a:lnTo>
                      <a:pt x="7" y="215"/>
                    </a:lnTo>
                    <a:lnTo>
                      <a:pt x="3" y="207"/>
                    </a:lnTo>
                    <a:lnTo>
                      <a:pt x="3" y="205"/>
                    </a:lnTo>
                    <a:lnTo>
                      <a:pt x="5" y="207"/>
                    </a:lnTo>
                    <a:lnTo>
                      <a:pt x="7" y="215"/>
                    </a:lnTo>
                    <a:lnTo>
                      <a:pt x="10" y="212"/>
                    </a:lnTo>
                    <a:lnTo>
                      <a:pt x="10" y="217"/>
                    </a:lnTo>
                    <a:lnTo>
                      <a:pt x="12" y="217"/>
                    </a:lnTo>
                    <a:lnTo>
                      <a:pt x="14" y="212"/>
                    </a:lnTo>
                    <a:lnTo>
                      <a:pt x="12" y="207"/>
                    </a:lnTo>
                    <a:lnTo>
                      <a:pt x="10" y="203"/>
                    </a:lnTo>
                    <a:lnTo>
                      <a:pt x="10" y="205"/>
                    </a:lnTo>
                    <a:lnTo>
                      <a:pt x="10" y="203"/>
                    </a:lnTo>
                    <a:lnTo>
                      <a:pt x="3" y="189"/>
                    </a:lnTo>
                    <a:lnTo>
                      <a:pt x="3" y="181"/>
                    </a:lnTo>
                    <a:lnTo>
                      <a:pt x="3" y="179"/>
                    </a:lnTo>
                    <a:lnTo>
                      <a:pt x="7" y="177"/>
                    </a:lnTo>
                    <a:lnTo>
                      <a:pt x="7" y="167"/>
                    </a:lnTo>
                    <a:lnTo>
                      <a:pt x="5" y="165"/>
                    </a:lnTo>
                    <a:lnTo>
                      <a:pt x="10" y="153"/>
                    </a:lnTo>
                    <a:close/>
                  </a:path>
                </a:pathLst>
              </a:custGeom>
              <a:grpFill/>
              <a:ln w="9525">
                <a:noFill/>
                <a:round/>
                <a:headEnd/>
                <a:tailEnd/>
              </a:ln>
            </p:spPr>
            <p:txBody>
              <a:bodyPr/>
              <a:lstStyle/>
              <a:p>
                <a:pPr>
                  <a:defRPr/>
                </a:pPr>
                <a:endParaRPr lang="en-US" sz="1200" kern="0">
                  <a:solidFill>
                    <a:srgbClr val="0096D6"/>
                  </a:solidFill>
                </a:endParaRPr>
              </a:p>
            </p:txBody>
          </p:sp>
          <p:sp>
            <p:nvSpPr>
              <p:cNvPr id="3620" name="Freeform 191"/>
              <p:cNvSpPr>
                <a:spLocks/>
              </p:cNvSpPr>
              <p:nvPr/>
            </p:nvSpPr>
            <p:spPr bwMode="auto">
              <a:xfrm>
                <a:off x="4375" y="2747"/>
                <a:ext cx="534" cy="418"/>
              </a:xfrm>
              <a:custGeom>
                <a:avLst/>
                <a:gdLst>
                  <a:gd name="T0" fmla="*/ 24 w 534"/>
                  <a:gd name="T1" fmla="*/ 151 h 418"/>
                  <a:gd name="T2" fmla="*/ 62 w 534"/>
                  <a:gd name="T3" fmla="*/ 134 h 418"/>
                  <a:gd name="T4" fmla="*/ 114 w 534"/>
                  <a:gd name="T5" fmla="*/ 106 h 418"/>
                  <a:gd name="T6" fmla="*/ 125 w 534"/>
                  <a:gd name="T7" fmla="*/ 80 h 418"/>
                  <a:gd name="T8" fmla="*/ 140 w 534"/>
                  <a:gd name="T9" fmla="*/ 82 h 418"/>
                  <a:gd name="T10" fmla="*/ 147 w 534"/>
                  <a:gd name="T11" fmla="*/ 75 h 418"/>
                  <a:gd name="T12" fmla="*/ 156 w 534"/>
                  <a:gd name="T13" fmla="*/ 59 h 418"/>
                  <a:gd name="T14" fmla="*/ 168 w 534"/>
                  <a:gd name="T15" fmla="*/ 44 h 418"/>
                  <a:gd name="T16" fmla="*/ 180 w 534"/>
                  <a:gd name="T17" fmla="*/ 42 h 418"/>
                  <a:gd name="T18" fmla="*/ 199 w 534"/>
                  <a:gd name="T19" fmla="*/ 61 h 418"/>
                  <a:gd name="T20" fmla="*/ 218 w 534"/>
                  <a:gd name="T21" fmla="*/ 61 h 418"/>
                  <a:gd name="T22" fmla="*/ 220 w 534"/>
                  <a:gd name="T23" fmla="*/ 37 h 418"/>
                  <a:gd name="T24" fmla="*/ 234 w 534"/>
                  <a:gd name="T25" fmla="*/ 26 h 418"/>
                  <a:gd name="T26" fmla="*/ 255 w 534"/>
                  <a:gd name="T27" fmla="*/ 11 h 418"/>
                  <a:gd name="T28" fmla="*/ 251 w 534"/>
                  <a:gd name="T29" fmla="*/ 11 h 418"/>
                  <a:gd name="T30" fmla="*/ 262 w 534"/>
                  <a:gd name="T31" fmla="*/ 11 h 418"/>
                  <a:gd name="T32" fmla="*/ 279 w 534"/>
                  <a:gd name="T33" fmla="*/ 18 h 418"/>
                  <a:gd name="T34" fmla="*/ 300 w 534"/>
                  <a:gd name="T35" fmla="*/ 16 h 418"/>
                  <a:gd name="T36" fmla="*/ 305 w 534"/>
                  <a:gd name="T37" fmla="*/ 18 h 418"/>
                  <a:gd name="T38" fmla="*/ 307 w 534"/>
                  <a:gd name="T39" fmla="*/ 28 h 418"/>
                  <a:gd name="T40" fmla="*/ 300 w 534"/>
                  <a:gd name="T41" fmla="*/ 40 h 418"/>
                  <a:gd name="T42" fmla="*/ 307 w 534"/>
                  <a:gd name="T43" fmla="*/ 68 h 418"/>
                  <a:gd name="T44" fmla="*/ 357 w 534"/>
                  <a:gd name="T45" fmla="*/ 96 h 418"/>
                  <a:gd name="T46" fmla="*/ 381 w 534"/>
                  <a:gd name="T47" fmla="*/ 16 h 418"/>
                  <a:gd name="T48" fmla="*/ 392 w 534"/>
                  <a:gd name="T49" fmla="*/ 4 h 418"/>
                  <a:gd name="T50" fmla="*/ 402 w 534"/>
                  <a:gd name="T51" fmla="*/ 35 h 418"/>
                  <a:gd name="T52" fmla="*/ 423 w 534"/>
                  <a:gd name="T53" fmla="*/ 56 h 418"/>
                  <a:gd name="T54" fmla="*/ 437 w 534"/>
                  <a:gd name="T55" fmla="*/ 99 h 418"/>
                  <a:gd name="T56" fmla="*/ 440 w 534"/>
                  <a:gd name="T57" fmla="*/ 113 h 418"/>
                  <a:gd name="T58" fmla="*/ 466 w 534"/>
                  <a:gd name="T59" fmla="*/ 127 h 418"/>
                  <a:gd name="T60" fmla="*/ 482 w 534"/>
                  <a:gd name="T61" fmla="*/ 155 h 418"/>
                  <a:gd name="T62" fmla="*/ 496 w 534"/>
                  <a:gd name="T63" fmla="*/ 158 h 418"/>
                  <a:gd name="T64" fmla="*/ 520 w 534"/>
                  <a:gd name="T65" fmla="*/ 193 h 418"/>
                  <a:gd name="T66" fmla="*/ 529 w 534"/>
                  <a:gd name="T67" fmla="*/ 226 h 418"/>
                  <a:gd name="T68" fmla="*/ 527 w 534"/>
                  <a:gd name="T69" fmla="*/ 292 h 418"/>
                  <a:gd name="T70" fmla="*/ 506 w 534"/>
                  <a:gd name="T71" fmla="*/ 328 h 418"/>
                  <a:gd name="T72" fmla="*/ 494 w 534"/>
                  <a:gd name="T73" fmla="*/ 356 h 418"/>
                  <a:gd name="T74" fmla="*/ 485 w 534"/>
                  <a:gd name="T75" fmla="*/ 392 h 418"/>
                  <a:gd name="T76" fmla="*/ 440 w 534"/>
                  <a:gd name="T77" fmla="*/ 411 h 418"/>
                  <a:gd name="T78" fmla="*/ 433 w 534"/>
                  <a:gd name="T79" fmla="*/ 411 h 418"/>
                  <a:gd name="T80" fmla="*/ 423 w 534"/>
                  <a:gd name="T81" fmla="*/ 401 h 418"/>
                  <a:gd name="T82" fmla="*/ 399 w 534"/>
                  <a:gd name="T83" fmla="*/ 411 h 418"/>
                  <a:gd name="T84" fmla="*/ 352 w 534"/>
                  <a:gd name="T85" fmla="*/ 382 h 418"/>
                  <a:gd name="T86" fmla="*/ 331 w 534"/>
                  <a:gd name="T87" fmla="*/ 361 h 418"/>
                  <a:gd name="T88" fmla="*/ 319 w 534"/>
                  <a:gd name="T89" fmla="*/ 354 h 418"/>
                  <a:gd name="T90" fmla="*/ 329 w 534"/>
                  <a:gd name="T91" fmla="*/ 326 h 418"/>
                  <a:gd name="T92" fmla="*/ 319 w 534"/>
                  <a:gd name="T93" fmla="*/ 326 h 418"/>
                  <a:gd name="T94" fmla="*/ 300 w 534"/>
                  <a:gd name="T95" fmla="*/ 347 h 418"/>
                  <a:gd name="T96" fmla="*/ 296 w 534"/>
                  <a:gd name="T97" fmla="*/ 342 h 418"/>
                  <a:gd name="T98" fmla="*/ 277 w 534"/>
                  <a:gd name="T99" fmla="*/ 314 h 418"/>
                  <a:gd name="T100" fmla="*/ 253 w 534"/>
                  <a:gd name="T101" fmla="*/ 302 h 418"/>
                  <a:gd name="T102" fmla="*/ 159 w 534"/>
                  <a:gd name="T103" fmla="*/ 311 h 418"/>
                  <a:gd name="T104" fmla="*/ 118 w 534"/>
                  <a:gd name="T105" fmla="*/ 330 h 418"/>
                  <a:gd name="T106" fmla="*/ 76 w 534"/>
                  <a:gd name="T107" fmla="*/ 342 h 418"/>
                  <a:gd name="T108" fmla="*/ 45 w 534"/>
                  <a:gd name="T109" fmla="*/ 347 h 418"/>
                  <a:gd name="T110" fmla="*/ 33 w 534"/>
                  <a:gd name="T111" fmla="*/ 318 h 418"/>
                  <a:gd name="T112" fmla="*/ 12 w 534"/>
                  <a:gd name="T113" fmla="*/ 236 h 418"/>
                  <a:gd name="T114" fmla="*/ 5 w 534"/>
                  <a:gd name="T115" fmla="*/ 217 h 418"/>
                  <a:gd name="T116" fmla="*/ 7 w 534"/>
                  <a:gd name="T117" fmla="*/ 215 h 418"/>
                  <a:gd name="T118" fmla="*/ 3 w 534"/>
                  <a:gd name="T119" fmla="*/ 189 h 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4"/>
                  <a:gd name="T181" fmla="*/ 0 h 418"/>
                  <a:gd name="T182" fmla="*/ 534 w 534"/>
                  <a:gd name="T183" fmla="*/ 418 h 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4" h="418">
                    <a:moveTo>
                      <a:pt x="10" y="153"/>
                    </a:moveTo>
                    <a:lnTo>
                      <a:pt x="12" y="151"/>
                    </a:lnTo>
                    <a:lnTo>
                      <a:pt x="12" y="155"/>
                    </a:lnTo>
                    <a:lnTo>
                      <a:pt x="12" y="158"/>
                    </a:lnTo>
                    <a:lnTo>
                      <a:pt x="12" y="160"/>
                    </a:lnTo>
                    <a:lnTo>
                      <a:pt x="12" y="163"/>
                    </a:lnTo>
                    <a:lnTo>
                      <a:pt x="14" y="160"/>
                    </a:lnTo>
                    <a:lnTo>
                      <a:pt x="17" y="153"/>
                    </a:lnTo>
                    <a:lnTo>
                      <a:pt x="24" y="151"/>
                    </a:lnTo>
                    <a:lnTo>
                      <a:pt x="24" y="148"/>
                    </a:lnTo>
                    <a:lnTo>
                      <a:pt x="29" y="148"/>
                    </a:lnTo>
                    <a:lnTo>
                      <a:pt x="33" y="144"/>
                    </a:lnTo>
                    <a:lnTo>
                      <a:pt x="36" y="141"/>
                    </a:lnTo>
                    <a:lnTo>
                      <a:pt x="48" y="134"/>
                    </a:lnTo>
                    <a:lnTo>
                      <a:pt x="52" y="134"/>
                    </a:lnTo>
                    <a:lnTo>
                      <a:pt x="55" y="137"/>
                    </a:lnTo>
                    <a:lnTo>
                      <a:pt x="57" y="137"/>
                    </a:lnTo>
                    <a:lnTo>
                      <a:pt x="62" y="134"/>
                    </a:lnTo>
                    <a:lnTo>
                      <a:pt x="66" y="132"/>
                    </a:lnTo>
                    <a:lnTo>
                      <a:pt x="74" y="129"/>
                    </a:lnTo>
                    <a:lnTo>
                      <a:pt x="78" y="125"/>
                    </a:lnTo>
                    <a:lnTo>
                      <a:pt x="81" y="125"/>
                    </a:lnTo>
                    <a:lnTo>
                      <a:pt x="83" y="127"/>
                    </a:lnTo>
                    <a:lnTo>
                      <a:pt x="102" y="120"/>
                    </a:lnTo>
                    <a:lnTo>
                      <a:pt x="109" y="115"/>
                    </a:lnTo>
                    <a:lnTo>
                      <a:pt x="111" y="113"/>
                    </a:lnTo>
                    <a:lnTo>
                      <a:pt x="111" y="111"/>
                    </a:lnTo>
                    <a:lnTo>
                      <a:pt x="114" y="106"/>
                    </a:lnTo>
                    <a:lnTo>
                      <a:pt x="116" y="106"/>
                    </a:lnTo>
                    <a:lnTo>
                      <a:pt x="121" y="101"/>
                    </a:lnTo>
                    <a:lnTo>
                      <a:pt x="121" y="99"/>
                    </a:lnTo>
                    <a:lnTo>
                      <a:pt x="118" y="92"/>
                    </a:lnTo>
                    <a:lnTo>
                      <a:pt x="118" y="87"/>
                    </a:lnTo>
                    <a:lnTo>
                      <a:pt x="121" y="85"/>
                    </a:lnTo>
                    <a:lnTo>
                      <a:pt x="123" y="85"/>
                    </a:lnTo>
                    <a:lnTo>
                      <a:pt x="123" y="82"/>
                    </a:lnTo>
                    <a:lnTo>
                      <a:pt x="125" y="80"/>
                    </a:lnTo>
                    <a:lnTo>
                      <a:pt x="128" y="80"/>
                    </a:lnTo>
                    <a:lnTo>
                      <a:pt x="125" y="80"/>
                    </a:lnTo>
                    <a:lnTo>
                      <a:pt x="128" y="78"/>
                    </a:lnTo>
                    <a:lnTo>
                      <a:pt x="135" y="92"/>
                    </a:lnTo>
                    <a:lnTo>
                      <a:pt x="137" y="92"/>
                    </a:lnTo>
                    <a:lnTo>
                      <a:pt x="137" y="89"/>
                    </a:lnTo>
                    <a:lnTo>
                      <a:pt x="137" y="87"/>
                    </a:lnTo>
                    <a:lnTo>
                      <a:pt x="140" y="87"/>
                    </a:lnTo>
                    <a:lnTo>
                      <a:pt x="140" y="82"/>
                    </a:lnTo>
                    <a:lnTo>
                      <a:pt x="137" y="80"/>
                    </a:lnTo>
                    <a:lnTo>
                      <a:pt x="137" y="78"/>
                    </a:lnTo>
                    <a:lnTo>
                      <a:pt x="137" y="75"/>
                    </a:lnTo>
                    <a:lnTo>
                      <a:pt x="137" y="73"/>
                    </a:lnTo>
                    <a:lnTo>
                      <a:pt x="140" y="75"/>
                    </a:lnTo>
                    <a:lnTo>
                      <a:pt x="142" y="73"/>
                    </a:lnTo>
                    <a:lnTo>
                      <a:pt x="144" y="78"/>
                    </a:lnTo>
                    <a:lnTo>
                      <a:pt x="149" y="78"/>
                    </a:lnTo>
                    <a:lnTo>
                      <a:pt x="147" y="75"/>
                    </a:lnTo>
                    <a:lnTo>
                      <a:pt x="149" y="73"/>
                    </a:lnTo>
                    <a:lnTo>
                      <a:pt x="151" y="70"/>
                    </a:lnTo>
                    <a:lnTo>
                      <a:pt x="151" y="68"/>
                    </a:lnTo>
                    <a:lnTo>
                      <a:pt x="149" y="66"/>
                    </a:lnTo>
                    <a:lnTo>
                      <a:pt x="151" y="63"/>
                    </a:lnTo>
                    <a:lnTo>
                      <a:pt x="154" y="63"/>
                    </a:lnTo>
                    <a:lnTo>
                      <a:pt x="156" y="63"/>
                    </a:lnTo>
                    <a:lnTo>
                      <a:pt x="156" y="61"/>
                    </a:lnTo>
                    <a:lnTo>
                      <a:pt x="156" y="59"/>
                    </a:lnTo>
                    <a:lnTo>
                      <a:pt x="161" y="59"/>
                    </a:lnTo>
                    <a:lnTo>
                      <a:pt x="159" y="56"/>
                    </a:lnTo>
                    <a:lnTo>
                      <a:pt x="159" y="52"/>
                    </a:lnTo>
                    <a:lnTo>
                      <a:pt x="163" y="52"/>
                    </a:lnTo>
                    <a:lnTo>
                      <a:pt x="166" y="52"/>
                    </a:lnTo>
                    <a:lnTo>
                      <a:pt x="166" y="54"/>
                    </a:lnTo>
                    <a:lnTo>
                      <a:pt x="168" y="52"/>
                    </a:lnTo>
                    <a:lnTo>
                      <a:pt x="170" y="49"/>
                    </a:lnTo>
                    <a:lnTo>
                      <a:pt x="170" y="47"/>
                    </a:lnTo>
                    <a:lnTo>
                      <a:pt x="168" y="44"/>
                    </a:lnTo>
                    <a:lnTo>
                      <a:pt x="170" y="44"/>
                    </a:lnTo>
                    <a:lnTo>
                      <a:pt x="170" y="47"/>
                    </a:lnTo>
                    <a:lnTo>
                      <a:pt x="173" y="47"/>
                    </a:lnTo>
                    <a:lnTo>
                      <a:pt x="173" y="44"/>
                    </a:lnTo>
                    <a:lnTo>
                      <a:pt x="175" y="44"/>
                    </a:lnTo>
                    <a:lnTo>
                      <a:pt x="175" y="47"/>
                    </a:lnTo>
                    <a:lnTo>
                      <a:pt x="180" y="44"/>
                    </a:lnTo>
                    <a:lnTo>
                      <a:pt x="180" y="42"/>
                    </a:lnTo>
                    <a:lnTo>
                      <a:pt x="182" y="42"/>
                    </a:lnTo>
                    <a:lnTo>
                      <a:pt x="185" y="42"/>
                    </a:lnTo>
                    <a:lnTo>
                      <a:pt x="187" y="42"/>
                    </a:lnTo>
                    <a:lnTo>
                      <a:pt x="189" y="47"/>
                    </a:lnTo>
                    <a:lnTo>
                      <a:pt x="194" y="52"/>
                    </a:lnTo>
                    <a:lnTo>
                      <a:pt x="199" y="54"/>
                    </a:lnTo>
                    <a:lnTo>
                      <a:pt x="196" y="61"/>
                    </a:lnTo>
                    <a:lnTo>
                      <a:pt x="199" y="61"/>
                    </a:lnTo>
                    <a:lnTo>
                      <a:pt x="199" y="59"/>
                    </a:lnTo>
                    <a:lnTo>
                      <a:pt x="199" y="56"/>
                    </a:lnTo>
                    <a:lnTo>
                      <a:pt x="201" y="56"/>
                    </a:lnTo>
                    <a:lnTo>
                      <a:pt x="203" y="54"/>
                    </a:lnTo>
                    <a:lnTo>
                      <a:pt x="206" y="56"/>
                    </a:lnTo>
                    <a:lnTo>
                      <a:pt x="211" y="56"/>
                    </a:lnTo>
                    <a:lnTo>
                      <a:pt x="218" y="61"/>
                    </a:lnTo>
                    <a:lnTo>
                      <a:pt x="218" y="56"/>
                    </a:lnTo>
                    <a:lnTo>
                      <a:pt x="220" y="56"/>
                    </a:lnTo>
                    <a:lnTo>
                      <a:pt x="213" y="49"/>
                    </a:lnTo>
                    <a:lnTo>
                      <a:pt x="215" y="44"/>
                    </a:lnTo>
                    <a:lnTo>
                      <a:pt x="218" y="44"/>
                    </a:lnTo>
                    <a:lnTo>
                      <a:pt x="220" y="40"/>
                    </a:lnTo>
                    <a:lnTo>
                      <a:pt x="220" y="37"/>
                    </a:lnTo>
                    <a:lnTo>
                      <a:pt x="225" y="37"/>
                    </a:lnTo>
                    <a:lnTo>
                      <a:pt x="227" y="37"/>
                    </a:lnTo>
                    <a:lnTo>
                      <a:pt x="227" y="33"/>
                    </a:lnTo>
                    <a:lnTo>
                      <a:pt x="225" y="33"/>
                    </a:lnTo>
                    <a:lnTo>
                      <a:pt x="225" y="30"/>
                    </a:lnTo>
                    <a:lnTo>
                      <a:pt x="227" y="28"/>
                    </a:lnTo>
                    <a:lnTo>
                      <a:pt x="229" y="26"/>
                    </a:lnTo>
                    <a:lnTo>
                      <a:pt x="229" y="23"/>
                    </a:lnTo>
                    <a:lnTo>
                      <a:pt x="232" y="23"/>
                    </a:lnTo>
                    <a:lnTo>
                      <a:pt x="234" y="26"/>
                    </a:lnTo>
                    <a:lnTo>
                      <a:pt x="234" y="28"/>
                    </a:lnTo>
                    <a:lnTo>
                      <a:pt x="236" y="26"/>
                    </a:lnTo>
                    <a:lnTo>
                      <a:pt x="234" y="23"/>
                    </a:lnTo>
                    <a:lnTo>
                      <a:pt x="236" y="21"/>
                    </a:lnTo>
                    <a:lnTo>
                      <a:pt x="239" y="21"/>
                    </a:lnTo>
                    <a:lnTo>
                      <a:pt x="251" y="21"/>
                    </a:lnTo>
                    <a:lnTo>
                      <a:pt x="258" y="18"/>
                    </a:lnTo>
                    <a:lnTo>
                      <a:pt x="255" y="14"/>
                    </a:lnTo>
                    <a:lnTo>
                      <a:pt x="255" y="11"/>
                    </a:lnTo>
                    <a:lnTo>
                      <a:pt x="253" y="11"/>
                    </a:lnTo>
                    <a:lnTo>
                      <a:pt x="251" y="11"/>
                    </a:lnTo>
                    <a:lnTo>
                      <a:pt x="248" y="9"/>
                    </a:lnTo>
                    <a:lnTo>
                      <a:pt x="246" y="7"/>
                    </a:lnTo>
                    <a:lnTo>
                      <a:pt x="248" y="7"/>
                    </a:lnTo>
                    <a:lnTo>
                      <a:pt x="251" y="11"/>
                    </a:lnTo>
                    <a:lnTo>
                      <a:pt x="251" y="9"/>
                    </a:lnTo>
                    <a:lnTo>
                      <a:pt x="251" y="7"/>
                    </a:lnTo>
                    <a:lnTo>
                      <a:pt x="253" y="7"/>
                    </a:lnTo>
                    <a:lnTo>
                      <a:pt x="255" y="9"/>
                    </a:lnTo>
                    <a:lnTo>
                      <a:pt x="258" y="11"/>
                    </a:lnTo>
                    <a:lnTo>
                      <a:pt x="258" y="9"/>
                    </a:lnTo>
                    <a:lnTo>
                      <a:pt x="260" y="9"/>
                    </a:lnTo>
                    <a:lnTo>
                      <a:pt x="262" y="11"/>
                    </a:lnTo>
                    <a:lnTo>
                      <a:pt x="262" y="14"/>
                    </a:lnTo>
                    <a:lnTo>
                      <a:pt x="267" y="14"/>
                    </a:lnTo>
                    <a:lnTo>
                      <a:pt x="270" y="14"/>
                    </a:lnTo>
                    <a:lnTo>
                      <a:pt x="270" y="16"/>
                    </a:lnTo>
                    <a:lnTo>
                      <a:pt x="272" y="14"/>
                    </a:lnTo>
                    <a:lnTo>
                      <a:pt x="272" y="16"/>
                    </a:lnTo>
                    <a:lnTo>
                      <a:pt x="274" y="16"/>
                    </a:lnTo>
                    <a:lnTo>
                      <a:pt x="277" y="16"/>
                    </a:lnTo>
                    <a:lnTo>
                      <a:pt x="277" y="18"/>
                    </a:lnTo>
                    <a:lnTo>
                      <a:pt x="279" y="18"/>
                    </a:lnTo>
                    <a:lnTo>
                      <a:pt x="281" y="18"/>
                    </a:lnTo>
                    <a:lnTo>
                      <a:pt x="284" y="16"/>
                    </a:lnTo>
                    <a:lnTo>
                      <a:pt x="286" y="18"/>
                    </a:lnTo>
                    <a:lnTo>
                      <a:pt x="288" y="18"/>
                    </a:lnTo>
                    <a:lnTo>
                      <a:pt x="291" y="18"/>
                    </a:lnTo>
                    <a:lnTo>
                      <a:pt x="291" y="21"/>
                    </a:lnTo>
                    <a:lnTo>
                      <a:pt x="293" y="18"/>
                    </a:lnTo>
                    <a:lnTo>
                      <a:pt x="296" y="18"/>
                    </a:lnTo>
                    <a:lnTo>
                      <a:pt x="298" y="18"/>
                    </a:lnTo>
                    <a:lnTo>
                      <a:pt x="300" y="16"/>
                    </a:lnTo>
                    <a:lnTo>
                      <a:pt x="298" y="18"/>
                    </a:lnTo>
                    <a:lnTo>
                      <a:pt x="300" y="21"/>
                    </a:lnTo>
                    <a:lnTo>
                      <a:pt x="300" y="18"/>
                    </a:lnTo>
                    <a:lnTo>
                      <a:pt x="303" y="21"/>
                    </a:lnTo>
                    <a:lnTo>
                      <a:pt x="300" y="23"/>
                    </a:lnTo>
                    <a:lnTo>
                      <a:pt x="303" y="26"/>
                    </a:lnTo>
                    <a:lnTo>
                      <a:pt x="305" y="23"/>
                    </a:lnTo>
                    <a:lnTo>
                      <a:pt x="305" y="21"/>
                    </a:lnTo>
                    <a:lnTo>
                      <a:pt x="305" y="18"/>
                    </a:lnTo>
                    <a:lnTo>
                      <a:pt x="307" y="16"/>
                    </a:lnTo>
                    <a:lnTo>
                      <a:pt x="310" y="18"/>
                    </a:lnTo>
                    <a:lnTo>
                      <a:pt x="310" y="21"/>
                    </a:lnTo>
                    <a:lnTo>
                      <a:pt x="312" y="21"/>
                    </a:lnTo>
                    <a:lnTo>
                      <a:pt x="314" y="21"/>
                    </a:lnTo>
                    <a:lnTo>
                      <a:pt x="312" y="28"/>
                    </a:lnTo>
                    <a:lnTo>
                      <a:pt x="310" y="28"/>
                    </a:lnTo>
                    <a:lnTo>
                      <a:pt x="307" y="28"/>
                    </a:lnTo>
                    <a:lnTo>
                      <a:pt x="310" y="30"/>
                    </a:lnTo>
                    <a:lnTo>
                      <a:pt x="307" y="33"/>
                    </a:lnTo>
                    <a:lnTo>
                      <a:pt x="307" y="35"/>
                    </a:lnTo>
                    <a:lnTo>
                      <a:pt x="305" y="33"/>
                    </a:lnTo>
                    <a:lnTo>
                      <a:pt x="303" y="33"/>
                    </a:lnTo>
                    <a:lnTo>
                      <a:pt x="305" y="37"/>
                    </a:lnTo>
                    <a:lnTo>
                      <a:pt x="303" y="35"/>
                    </a:lnTo>
                    <a:lnTo>
                      <a:pt x="300" y="35"/>
                    </a:lnTo>
                    <a:lnTo>
                      <a:pt x="300" y="40"/>
                    </a:lnTo>
                    <a:lnTo>
                      <a:pt x="303" y="40"/>
                    </a:lnTo>
                    <a:lnTo>
                      <a:pt x="300" y="44"/>
                    </a:lnTo>
                    <a:lnTo>
                      <a:pt x="296" y="54"/>
                    </a:lnTo>
                    <a:lnTo>
                      <a:pt x="296" y="59"/>
                    </a:lnTo>
                    <a:lnTo>
                      <a:pt x="298" y="59"/>
                    </a:lnTo>
                    <a:lnTo>
                      <a:pt x="298" y="61"/>
                    </a:lnTo>
                    <a:lnTo>
                      <a:pt x="300" y="59"/>
                    </a:lnTo>
                    <a:lnTo>
                      <a:pt x="303" y="61"/>
                    </a:lnTo>
                    <a:lnTo>
                      <a:pt x="307" y="63"/>
                    </a:lnTo>
                    <a:lnTo>
                      <a:pt x="307" y="68"/>
                    </a:lnTo>
                    <a:lnTo>
                      <a:pt x="307" y="70"/>
                    </a:lnTo>
                    <a:lnTo>
                      <a:pt x="310" y="70"/>
                    </a:lnTo>
                    <a:lnTo>
                      <a:pt x="314" y="70"/>
                    </a:lnTo>
                    <a:lnTo>
                      <a:pt x="319" y="70"/>
                    </a:lnTo>
                    <a:lnTo>
                      <a:pt x="319" y="73"/>
                    </a:lnTo>
                    <a:lnTo>
                      <a:pt x="326" y="78"/>
                    </a:lnTo>
                    <a:lnTo>
                      <a:pt x="331" y="80"/>
                    </a:lnTo>
                    <a:lnTo>
                      <a:pt x="340" y="82"/>
                    </a:lnTo>
                    <a:lnTo>
                      <a:pt x="343" y="85"/>
                    </a:lnTo>
                    <a:lnTo>
                      <a:pt x="345" y="89"/>
                    </a:lnTo>
                    <a:lnTo>
                      <a:pt x="357" y="96"/>
                    </a:lnTo>
                    <a:lnTo>
                      <a:pt x="366" y="92"/>
                    </a:lnTo>
                    <a:lnTo>
                      <a:pt x="366" y="89"/>
                    </a:lnTo>
                    <a:lnTo>
                      <a:pt x="376" y="59"/>
                    </a:lnTo>
                    <a:lnTo>
                      <a:pt x="376" y="40"/>
                    </a:lnTo>
                    <a:lnTo>
                      <a:pt x="376" y="35"/>
                    </a:lnTo>
                    <a:lnTo>
                      <a:pt x="376" y="30"/>
                    </a:lnTo>
                    <a:lnTo>
                      <a:pt x="378" y="28"/>
                    </a:lnTo>
                    <a:lnTo>
                      <a:pt x="378" y="26"/>
                    </a:lnTo>
                    <a:lnTo>
                      <a:pt x="376" y="26"/>
                    </a:lnTo>
                    <a:lnTo>
                      <a:pt x="378" y="18"/>
                    </a:lnTo>
                    <a:lnTo>
                      <a:pt x="381" y="16"/>
                    </a:lnTo>
                    <a:lnTo>
                      <a:pt x="383" y="11"/>
                    </a:lnTo>
                    <a:lnTo>
                      <a:pt x="385" y="7"/>
                    </a:lnTo>
                    <a:lnTo>
                      <a:pt x="385" y="2"/>
                    </a:lnTo>
                    <a:lnTo>
                      <a:pt x="388" y="2"/>
                    </a:lnTo>
                    <a:lnTo>
                      <a:pt x="390" y="0"/>
                    </a:lnTo>
                    <a:lnTo>
                      <a:pt x="392" y="0"/>
                    </a:lnTo>
                    <a:lnTo>
                      <a:pt x="392" y="2"/>
                    </a:lnTo>
                    <a:lnTo>
                      <a:pt x="392" y="4"/>
                    </a:lnTo>
                    <a:lnTo>
                      <a:pt x="392" y="16"/>
                    </a:lnTo>
                    <a:lnTo>
                      <a:pt x="395" y="16"/>
                    </a:lnTo>
                    <a:lnTo>
                      <a:pt x="397" y="16"/>
                    </a:lnTo>
                    <a:lnTo>
                      <a:pt x="395" y="21"/>
                    </a:lnTo>
                    <a:lnTo>
                      <a:pt x="397" y="21"/>
                    </a:lnTo>
                    <a:lnTo>
                      <a:pt x="399" y="23"/>
                    </a:lnTo>
                    <a:lnTo>
                      <a:pt x="399" y="26"/>
                    </a:lnTo>
                    <a:lnTo>
                      <a:pt x="399" y="28"/>
                    </a:lnTo>
                    <a:lnTo>
                      <a:pt x="402" y="30"/>
                    </a:lnTo>
                    <a:lnTo>
                      <a:pt x="402" y="35"/>
                    </a:lnTo>
                    <a:lnTo>
                      <a:pt x="402" y="40"/>
                    </a:lnTo>
                    <a:lnTo>
                      <a:pt x="404" y="47"/>
                    </a:lnTo>
                    <a:lnTo>
                      <a:pt x="407" y="49"/>
                    </a:lnTo>
                    <a:lnTo>
                      <a:pt x="409" y="49"/>
                    </a:lnTo>
                    <a:lnTo>
                      <a:pt x="411" y="47"/>
                    </a:lnTo>
                    <a:lnTo>
                      <a:pt x="414" y="47"/>
                    </a:lnTo>
                    <a:lnTo>
                      <a:pt x="416" y="47"/>
                    </a:lnTo>
                    <a:lnTo>
                      <a:pt x="418" y="52"/>
                    </a:lnTo>
                    <a:lnTo>
                      <a:pt x="421" y="52"/>
                    </a:lnTo>
                    <a:lnTo>
                      <a:pt x="421" y="54"/>
                    </a:lnTo>
                    <a:lnTo>
                      <a:pt x="423" y="56"/>
                    </a:lnTo>
                    <a:lnTo>
                      <a:pt x="425" y="59"/>
                    </a:lnTo>
                    <a:lnTo>
                      <a:pt x="425" y="61"/>
                    </a:lnTo>
                    <a:lnTo>
                      <a:pt x="425" y="66"/>
                    </a:lnTo>
                    <a:lnTo>
                      <a:pt x="425" y="68"/>
                    </a:lnTo>
                    <a:lnTo>
                      <a:pt x="425" y="70"/>
                    </a:lnTo>
                    <a:lnTo>
                      <a:pt x="428" y="73"/>
                    </a:lnTo>
                    <a:lnTo>
                      <a:pt x="428" y="80"/>
                    </a:lnTo>
                    <a:lnTo>
                      <a:pt x="433" y="85"/>
                    </a:lnTo>
                    <a:lnTo>
                      <a:pt x="437" y="99"/>
                    </a:lnTo>
                    <a:lnTo>
                      <a:pt x="435" y="101"/>
                    </a:lnTo>
                    <a:lnTo>
                      <a:pt x="437" y="106"/>
                    </a:lnTo>
                    <a:lnTo>
                      <a:pt x="440" y="106"/>
                    </a:lnTo>
                    <a:lnTo>
                      <a:pt x="440" y="108"/>
                    </a:lnTo>
                    <a:lnTo>
                      <a:pt x="440" y="106"/>
                    </a:lnTo>
                    <a:lnTo>
                      <a:pt x="440" y="108"/>
                    </a:lnTo>
                    <a:lnTo>
                      <a:pt x="440" y="111"/>
                    </a:lnTo>
                    <a:lnTo>
                      <a:pt x="440" y="113"/>
                    </a:lnTo>
                    <a:lnTo>
                      <a:pt x="444" y="113"/>
                    </a:lnTo>
                    <a:lnTo>
                      <a:pt x="444" y="115"/>
                    </a:lnTo>
                    <a:lnTo>
                      <a:pt x="451" y="118"/>
                    </a:lnTo>
                    <a:lnTo>
                      <a:pt x="454" y="115"/>
                    </a:lnTo>
                    <a:lnTo>
                      <a:pt x="456" y="122"/>
                    </a:lnTo>
                    <a:lnTo>
                      <a:pt x="459" y="122"/>
                    </a:lnTo>
                    <a:lnTo>
                      <a:pt x="461" y="125"/>
                    </a:lnTo>
                    <a:lnTo>
                      <a:pt x="463" y="125"/>
                    </a:lnTo>
                    <a:lnTo>
                      <a:pt x="466" y="127"/>
                    </a:lnTo>
                    <a:lnTo>
                      <a:pt x="468" y="127"/>
                    </a:lnTo>
                    <a:lnTo>
                      <a:pt x="473" y="132"/>
                    </a:lnTo>
                    <a:lnTo>
                      <a:pt x="473" y="134"/>
                    </a:lnTo>
                    <a:lnTo>
                      <a:pt x="470" y="137"/>
                    </a:lnTo>
                    <a:lnTo>
                      <a:pt x="473" y="137"/>
                    </a:lnTo>
                    <a:lnTo>
                      <a:pt x="475" y="139"/>
                    </a:lnTo>
                    <a:lnTo>
                      <a:pt x="480" y="146"/>
                    </a:lnTo>
                    <a:lnTo>
                      <a:pt x="482" y="155"/>
                    </a:lnTo>
                    <a:lnTo>
                      <a:pt x="482" y="158"/>
                    </a:lnTo>
                    <a:lnTo>
                      <a:pt x="482" y="160"/>
                    </a:lnTo>
                    <a:lnTo>
                      <a:pt x="485" y="160"/>
                    </a:lnTo>
                    <a:lnTo>
                      <a:pt x="485" y="163"/>
                    </a:lnTo>
                    <a:lnTo>
                      <a:pt x="485" y="160"/>
                    </a:lnTo>
                    <a:lnTo>
                      <a:pt x="487" y="160"/>
                    </a:lnTo>
                    <a:lnTo>
                      <a:pt x="487" y="158"/>
                    </a:lnTo>
                    <a:lnTo>
                      <a:pt x="489" y="155"/>
                    </a:lnTo>
                    <a:lnTo>
                      <a:pt x="489" y="158"/>
                    </a:lnTo>
                    <a:lnTo>
                      <a:pt x="494" y="163"/>
                    </a:lnTo>
                    <a:lnTo>
                      <a:pt x="496" y="158"/>
                    </a:lnTo>
                    <a:lnTo>
                      <a:pt x="496" y="160"/>
                    </a:lnTo>
                    <a:lnTo>
                      <a:pt x="496" y="163"/>
                    </a:lnTo>
                    <a:lnTo>
                      <a:pt x="499" y="177"/>
                    </a:lnTo>
                    <a:lnTo>
                      <a:pt x="506" y="184"/>
                    </a:lnTo>
                    <a:lnTo>
                      <a:pt x="511" y="184"/>
                    </a:lnTo>
                    <a:lnTo>
                      <a:pt x="515" y="189"/>
                    </a:lnTo>
                    <a:lnTo>
                      <a:pt x="515" y="191"/>
                    </a:lnTo>
                    <a:lnTo>
                      <a:pt x="518" y="193"/>
                    </a:lnTo>
                    <a:lnTo>
                      <a:pt x="520" y="193"/>
                    </a:lnTo>
                    <a:lnTo>
                      <a:pt x="522" y="198"/>
                    </a:lnTo>
                    <a:lnTo>
                      <a:pt x="522" y="200"/>
                    </a:lnTo>
                    <a:lnTo>
                      <a:pt x="525" y="200"/>
                    </a:lnTo>
                    <a:lnTo>
                      <a:pt x="525" y="207"/>
                    </a:lnTo>
                    <a:lnTo>
                      <a:pt x="527" y="210"/>
                    </a:lnTo>
                    <a:lnTo>
                      <a:pt x="529" y="210"/>
                    </a:lnTo>
                    <a:lnTo>
                      <a:pt x="529" y="212"/>
                    </a:lnTo>
                    <a:lnTo>
                      <a:pt x="527" y="217"/>
                    </a:lnTo>
                    <a:lnTo>
                      <a:pt x="529" y="229"/>
                    </a:lnTo>
                    <a:lnTo>
                      <a:pt x="529" y="226"/>
                    </a:lnTo>
                    <a:lnTo>
                      <a:pt x="529" y="229"/>
                    </a:lnTo>
                    <a:lnTo>
                      <a:pt x="529" y="231"/>
                    </a:lnTo>
                    <a:lnTo>
                      <a:pt x="529" y="233"/>
                    </a:lnTo>
                    <a:lnTo>
                      <a:pt x="534" y="245"/>
                    </a:lnTo>
                    <a:lnTo>
                      <a:pt x="532" y="276"/>
                    </a:lnTo>
                    <a:lnTo>
                      <a:pt x="529" y="276"/>
                    </a:lnTo>
                    <a:lnTo>
                      <a:pt x="529" y="281"/>
                    </a:lnTo>
                    <a:lnTo>
                      <a:pt x="529" y="290"/>
                    </a:lnTo>
                    <a:lnTo>
                      <a:pt x="527" y="290"/>
                    </a:lnTo>
                    <a:lnTo>
                      <a:pt x="527" y="292"/>
                    </a:lnTo>
                    <a:lnTo>
                      <a:pt x="522" y="304"/>
                    </a:lnTo>
                    <a:lnTo>
                      <a:pt x="520" y="307"/>
                    </a:lnTo>
                    <a:lnTo>
                      <a:pt x="520" y="309"/>
                    </a:lnTo>
                    <a:lnTo>
                      <a:pt x="518" y="314"/>
                    </a:lnTo>
                    <a:lnTo>
                      <a:pt x="515" y="314"/>
                    </a:lnTo>
                    <a:lnTo>
                      <a:pt x="518" y="316"/>
                    </a:lnTo>
                    <a:lnTo>
                      <a:pt x="513" y="316"/>
                    </a:lnTo>
                    <a:lnTo>
                      <a:pt x="508" y="328"/>
                    </a:lnTo>
                    <a:lnTo>
                      <a:pt x="506" y="328"/>
                    </a:lnTo>
                    <a:lnTo>
                      <a:pt x="503" y="328"/>
                    </a:lnTo>
                    <a:lnTo>
                      <a:pt x="506" y="330"/>
                    </a:lnTo>
                    <a:lnTo>
                      <a:pt x="506" y="333"/>
                    </a:lnTo>
                    <a:lnTo>
                      <a:pt x="503" y="335"/>
                    </a:lnTo>
                    <a:lnTo>
                      <a:pt x="503" y="337"/>
                    </a:lnTo>
                    <a:lnTo>
                      <a:pt x="501" y="340"/>
                    </a:lnTo>
                    <a:lnTo>
                      <a:pt x="499" y="354"/>
                    </a:lnTo>
                    <a:lnTo>
                      <a:pt x="496" y="352"/>
                    </a:lnTo>
                    <a:lnTo>
                      <a:pt x="494" y="356"/>
                    </a:lnTo>
                    <a:lnTo>
                      <a:pt x="494" y="359"/>
                    </a:lnTo>
                    <a:lnTo>
                      <a:pt x="492" y="361"/>
                    </a:lnTo>
                    <a:lnTo>
                      <a:pt x="492" y="363"/>
                    </a:lnTo>
                    <a:lnTo>
                      <a:pt x="489" y="370"/>
                    </a:lnTo>
                    <a:lnTo>
                      <a:pt x="492" y="373"/>
                    </a:lnTo>
                    <a:lnTo>
                      <a:pt x="487" y="382"/>
                    </a:lnTo>
                    <a:lnTo>
                      <a:pt x="489" y="389"/>
                    </a:lnTo>
                    <a:lnTo>
                      <a:pt x="487" y="392"/>
                    </a:lnTo>
                    <a:lnTo>
                      <a:pt x="485" y="392"/>
                    </a:lnTo>
                    <a:lnTo>
                      <a:pt x="485" y="394"/>
                    </a:lnTo>
                    <a:lnTo>
                      <a:pt x="466" y="396"/>
                    </a:lnTo>
                    <a:lnTo>
                      <a:pt x="451" y="403"/>
                    </a:lnTo>
                    <a:lnTo>
                      <a:pt x="451" y="406"/>
                    </a:lnTo>
                    <a:lnTo>
                      <a:pt x="451" y="408"/>
                    </a:lnTo>
                    <a:lnTo>
                      <a:pt x="447" y="408"/>
                    </a:lnTo>
                    <a:lnTo>
                      <a:pt x="447" y="411"/>
                    </a:lnTo>
                    <a:lnTo>
                      <a:pt x="444" y="411"/>
                    </a:lnTo>
                    <a:lnTo>
                      <a:pt x="442" y="411"/>
                    </a:lnTo>
                    <a:lnTo>
                      <a:pt x="440" y="411"/>
                    </a:lnTo>
                    <a:lnTo>
                      <a:pt x="440" y="413"/>
                    </a:lnTo>
                    <a:lnTo>
                      <a:pt x="442" y="411"/>
                    </a:lnTo>
                    <a:lnTo>
                      <a:pt x="444" y="411"/>
                    </a:lnTo>
                    <a:lnTo>
                      <a:pt x="442" y="418"/>
                    </a:lnTo>
                    <a:lnTo>
                      <a:pt x="437" y="413"/>
                    </a:lnTo>
                    <a:lnTo>
                      <a:pt x="435" y="413"/>
                    </a:lnTo>
                    <a:lnTo>
                      <a:pt x="433" y="411"/>
                    </a:lnTo>
                    <a:lnTo>
                      <a:pt x="430" y="411"/>
                    </a:lnTo>
                    <a:lnTo>
                      <a:pt x="428" y="408"/>
                    </a:lnTo>
                    <a:lnTo>
                      <a:pt x="428" y="406"/>
                    </a:lnTo>
                    <a:lnTo>
                      <a:pt x="430" y="403"/>
                    </a:lnTo>
                    <a:lnTo>
                      <a:pt x="428" y="403"/>
                    </a:lnTo>
                    <a:lnTo>
                      <a:pt x="425" y="406"/>
                    </a:lnTo>
                    <a:lnTo>
                      <a:pt x="423" y="406"/>
                    </a:lnTo>
                    <a:lnTo>
                      <a:pt x="421" y="406"/>
                    </a:lnTo>
                    <a:lnTo>
                      <a:pt x="418" y="403"/>
                    </a:lnTo>
                    <a:lnTo>
                      <a:pt x="423" y="403"/>
                    </a:lnTo>
                    <a:lnTo>
                      <a:pt x="423" y="401"/>
                    </a:lnTo>
                    <a:lnTo>
                      <a:pt x="423" y="399"/>
                    </a:lnTo>
                    <a:lnTo>
                      <a:pt x="421" y="396"/>
                    </a:lnTo>
                    <a:lnTo>
                      <a:pt x="416" y="399"/>
                    </a:lnTo>
                    <a:lnTo>
                      <a:pt x="414" y="399"/>
                    </a:lnTo>
                    <a:lnTo>
                      <a:pt x="418" y="401"/>
                    </a:lnTo>
                    <a:lnTo>
                      <a:pt x="418" y="403"/>
                    </a:lnTo>
                    <a:lnTo>
                      <a:pt x="414" y="403"/>
                    </a:lnTo>
                    <a:lnTo>
                      <a:pt x="411" y="406"/>
                    </a:lnTo>
                    <a:lnTo>
                      <a:pt x="409" y="411"/>
                    </a:lnTo>
                    <a:lnTo>
                      <a:pt x="399" y="413"/>
                    </a:lnTo>
                    <a:lnTo>
                      <a:pt x="399" y="411"/>
                    </a:lnTo>
                    <a:lnTo>
                      <a:pt x="381" y="403"/>
                    </a:lnTo>
                    <a:lnTo>
                      <a:pt x="378" y="403"/>
                    </a:lnTo>
                    <a:lnTo>
                      <a:pt x="376" y="406"/>
                    </a:lnTo>
                    <a:lnTo>
                      <a:pt x="373" y="401"/>
                    </a:lnTo>
                    <a:lnTo>
                      <a:pt x="369" y="399"/>
                    </a:lnTo>
                    <a:lnTo>
                      <a:pt x="364" y="399"/>
                    </a:lnTo>
                    <a:lnTo>
                      <a:pt x="362" y="396"/>
                    </a:lnTo>
                    <a:lnTo>
                      <a:pt x="359" y="394"/>
                    </a:lnTo>
                    <a:lnTo>
                      <a:pt x="357" y="392"/>
                    </a:lnTo>
                    <a:lnTo>
                      <a:pt x="355" y="389"/>
                    </a:lnTo>
                    <a:lnTo>
                      <a:pt x="352" y="382"/>
                    </a:lnTo>
                    <a:lnTo>
                      <a:pt x="352" y="378"/>
                    </a:lnTo>
                    <a:lnTo>
                      <a:pt x="352" y="375"/>
                    </a:lnTo>
                    <a:lnTo>
                      <a:pt x="350" y="368"/>
                    </a:lnTo>
                    <a:lnTo>
                      <a:pt x="345" y="361"/>
                    </a:lnTo>
                    <a:lnTo>
                      <a:pt x="348" y="356"/>
                    </a:lnTo>
                    <a:lnTo>
                      <a:pt x="343" y="356"/>
                    </a:lnTo>
                    <a:lnTo>
                      <a:pt x="336" y="361"/>
                    </a:lnTo>
                    <a:lnTo>
                      <a:pt x="333" y="361"/>
                    </a:lnTo>
                    <a:lnTo>
                      <a:pt x="331" y="361"/>
                    </a:lnTo>
                    <a:lnTo>
                      <a:pt x="336" y="354"/>
                    </a:lnTo>
                    <a:lnTo>
                      <a:pt x="336" y="349"/>
                    </a:lnTo>
                    <a:lnTo>
                      <a:pt x="336" y="347"/>
                    </a:lnTo>
                    <a:lnTo>
                      <a:pt x="333" y="342"/>
                    </a:lnTo>
                    <a:lnTo>
                      <a:pt x="331" y="337"/>
                    </a:lnTo>
                    <a:lnTo>
                      <a:pt x="329" y="342"/>
                    </a:lnTo>
                    <a:lnTo>
                      <a:pt x="326" y="352"/>
                    </a:lnTo>
                    <a:lnTo>
                      <a:pt x="324" y="352"/>
                    </a:lnTo>
                    <a:lnTo>
                      <a:pt x="322" y="354"/>
                    </a:lnTo>
                    <a:lnTo>
                      <a:pt x="319" y="354"/>
                    </a:lnTo>
                    <a:lnTo>
                      <a:pt x="317" y="354"/>
                    </a:lnTo>
                    <a:lnTo>
                      <a:pt x="314" y="354"/>
                    </a:lnTo>
                    <a:lnTo>
                      <a:pt x="314" y="349"/>
                    </a:lnTo>
                    <a:lnTo>
                      <a:pt x="319" y="349"/>
                    </a:lnTo>
                    <a:lnTo>
                      <a:pt x="322" y="347"/>
                    </a:lnTo>
                    <a:lnTo>
                      <a:pt x="322" y="342"/>
                    </a:lnTo>
                    <a:lnTo>
                      <a:pt x="322" y="340"/>
                    </a:lnTo>
                    <a:lnTo>
                      <a:pt x="322" y="337"/>
                    </a:lnTo>
                    <a:lnTo>
                      <a:pt x="324" y="330"/>
                    </a:lnTo>
                    <a:lnTo>
                      <a:pt x="326" y="328"/>
                    </a:lnTo>
                    <a:lnTo>
                      <a:pt x="329" y="326"/>
                    </a:lnTo>
                    <a:lnTo>
                      <a:pt x="329" y="321"/>
                    </a:lnTo>
                    <a:lnTo>
                      <a:pt x="329" y="316"/>
                    </a:lnTo>
                    <a:lnTo>
                      <a:pt x="329" y="314"/>
                    </a:lnTo>
                    <a:lnTo>
                      <a:pt x="326" y="314"/>
                    </a:lnTo>
                    <a:lnTo>
                      <a:pt x="326" y="311"/>
                    </a:lnTo>
                    <a:lnTo>
                      <a:pt x="326" y="316"/>
                    </a:lnTo>
                    <a:lnTo>
                      <a:pt x="324" y="318"/>
                    </a:lnTo>
                    <a:lnTo>
                      <a:pt x="319" y="326"/>
                    </a:lnTo>
                    <a:lnTo>
                      <a:pt x="319" y="328"/>
                    </a:lnTo>
                    <a:lnTo>
                      <a:pt x="319" y="330"/>
                    </a:lnTo>
                    <a:lnTo>
                      <a:pt x="314" y="330"/>
                    </a:lnTo>
                    <a:lnTo>
                      <a:pt x="312" y="333"/>
                    </a:lnTo>
                    <a:lnTo>
                      <a:pt x="310" y="335"/>
                    </a:lnTo>
                    <a:lnTo>
                      <a:pt x="307" y="335"/>
                    </a:lnTo>
                    <a:lnTo>
                      <a:pt x="307" y="337"/>
                    </a:lnTo>
                    <a:lnTo>
                      <a:pt x="303" y="342"/>
                    </a:lnTo>
                    <a:lnTo>
                      <a:pt x="300" y="347"/>
                    </a:lnTo>
                    <a:lnTo>
                      <a:pt x="303" y="347"/>
                    </a:lnTo>
                    <a:lnTo>
                      <a:pt x="303" y="349"/>
                    </a:lnTo>
                    <a:lnTo>
                      <a:pt x="300" y="349"/>
                    </a:lnTo>
                    <a:lnTo>
                      <a:pt x="298" y="349"/>
                    </a:lnTo>
                    <a:lnTo>
                      <a:pt x="298" y="347"/>
                    </a:lnTo>
                    <a:lnTo>
                      <a:pt x="296" y="344"/>
                    </a:lnTo>
                    <a:lnTo>
                      <a:pt x="293" y="344"/>
                    </a:lnTo>
                    <a:lnTo>
                      <a:pt x="291" y="344"/>
                    </a:lnTo>
                    <a:lnTo>
                      <a:pt x="291" y="342"/>
                    </a:lnTo>
                    <a:lnTo>
                      <a:pt x="296" y="344"/>
                    </a:lnTo>
                    <a:lnTo>
                      <a:pt x="296" y="342"/>
                    </a:lnTo>
                    <a:lnTo>
                      <a:pt x="296" y="337"/>
                    </a:lnTo>
                    <a:lnTo>
                      <a:pt x="293" y="337"/>
                    </a:lnTo>
                    <a:lnTo>
                      <a:pt x="293" y="333"/>
                    </a:lnTo>
                    <a:lnTo>
                      <a:pt x="291" y="330"/>
                    </a:lnTo>
                    <a:lnTo>
                      <a:pt x="288" y="328"/>
                    </a:lnTo>
                    <a:lnTo>
                      <a:pt x="288" y="326"/>
                    </a:lnTo>
                    <a:lnTo>
                      <a:pt x="286" y="321"/>
                    </a:lnTo>
                    <a:lnTo>
                      <a:pt x="284" y="321"/>
                    </a:lnTo>
                    <a:lnTo>
                      <a:pt x="279" y="318"/>
                    </a:lnTo>
                    <a:lnTo>
                      <a:pt x="277" y="316"/>
                    </a:lnTo>
                    <a:lnTo>
                      <a:pt x="277" y="314"/>
                    </a:lnTo>
                    <a:lnTo>
                      <a:pt x="279" y="314"/>
                    </a:lnTo>
                    <a:lnTo>
                      <a:pt x="279" y="311"/>
                    </a:lnTo>
                    <a:lnTo>
                      <a:pt x="274" y="309"/>
                    </a:lnTo>
                    <a:lnTo>
                      <a:pt x="270" y="304"/>
                    </a:lnTo>
                    <a:lnTo>
                      <a:pt x="267" y="304"/>
                    </a:lnTo>
                    <a:lnTo>
                      <a:pt x="267" y="307"/>
                    </a:lnTo>
                    <a:lnTo>
                      <a:pt x="265" y="304"/>
                    </a:lnTo>
                    <a:lnTo>
                      <a:pt x="258" y="302"/>
                    </a:lnTo>
                    <a:lnTo>
                      <a:pt x="255" y="302"/>
                    </a:lnTo>
                    <a:lnTo>
                      <a:pt x="253" y="302"/>
                    </a:lnTo>
                    <a:lnTo>
                      <a:pt x="246" y="297"/>
                    </a:lnTo>
                    <a:lnTo>
                      <a:pt x="241" y="295"/>
                    </a:lnTo>
                    <a:lnTo>
                      <a:pt x="213" y="295"/>
                    </a:lnTo>
                    <a:lnTo>
                      <a:pt x="199" y="304"/>
                    </a:lnTo>
                    <a:lnTo>
                      <a:pt x="192" y="304"/>
                    </a:lnTo>
                    <a:lnTo>
                      <a:pt x="189" y="307"/>
                    </a:lnTo>
                    <a:lnTo>
                      <a:pt x="175" y="307"/>
                    </a:lnTo>
                    <a:lnTo>
                      <a:pt x="173" y="307"/>
                    </a:lnTo>
                    <a:lnTo>
                      <a:pt x="168" y="307"/>
                    </a:lnTo>
                    <a:lnTo>
                      <a:pt x="159" y="311"/>
                    </a:lnTo>
                    <a:lnTo>
                      <a:pt x="156" y="314"/>
                    </a:lnTo>
                    <a:lnTo>
                      <a:pt x="151" y="316"/>
                    </a:lnTo>
                    <a:lnTo>
                      <a:pt x="149" y="316"/>
                    </a:lnTo>
                    <a:lnTo>
                      <a:pt x="144" y="318"/>
                    </a:lnTo>
                    <a:lnTo>
                      <a:pt x="140" y="330"/>
                    </a:lnTo>
                    <a:lnTo>
                      <a:pt x="135" y="333"/>
                    </a:lnTo>
                    <a:lnTo>
                      <a:pt x="133" y="333"/>
                    </a:lnTo>
                    <a:lnTo>
                      <a:pt x="130" y="330"/>
                    </a:lnTo>
                    <a:lnTo>
                      <a:pt x="121" y="333"/>
                    </a:lnTo>
                    <a:lnTo>
                      <a:pt x="118" y="330"/>
                    </a:lnTo>
                    <a:lnTo>
                      <a:pt x="111" y="330"/>
                    </a:lnTo>
                    <a:lnTo>
                      <a:pt x="104" y="330"/>
                    </a:lnTo>
                    <a:lnTo>
                      <a:pt x="102" y="333"/>
                    </a:lnTo>
                    <a:lnTo>
                      <a:pt x="90" y="333"/>
                    </a:lnTo>
                    <a:lnTo>
                      <a:pt x="88" y="333"/>
                    </a:lnTo>
                    <a:lnTo>
                      <a:pt x="85" y="335"/>
                    </a:lnTo>
                    <a:lnTo>
                      <a:pt x="85" y="337"/>
                    </a:lnTo>
                    <a:lnTo>
                      <a:pt x="83" y="340"/>
                    </a:lnTo>
                    <a:lnTo>
                      <a:pt x="76" y="342"/>
                    </a:lnTo>
                    <a:lnTo>
                      <a:pt x="71" y="347"/>
                    </a:lnTo>
                    <a:lnTo>
                      <a:pt x="69" y="347"/>
                    </a:lnTo>
                    <a:lnTo>
                      <a:pt x="69" y="349"/>
                    </a:lnTo>
                    <a:lnTo>
                      <a:pt x="66" y="349"/>
                    </a:lnTo>
                    <a:lnTo>
                      <a:pt x="64" y="349"/>
                    </a:lnTo>
                    <a:lnTo>
                      <a:pt x="64" y="352"/>
                    </a:lnTo>
                    <a:lnTo>
                      <a:pt x="62" y="349"/>
                    </a:lnTo>
                    <a:lnTo>
                      <a:pt x="59" y="352"/>
                    </a:lnTo>
                    <a:lnTo>
                      <a:pt x="57" y="349"/>
                    </a:lnTo>
                    <a:lnTo>
                      <a:pt x="45" y="349"/>
                    </a:lnTo>
                    <a:lnTo>
                      <a:pt x="45" y="347"/>
                    </a:lnTo>
                    <a:lnTo>
                      <a:pt x="43" y="347"/>
                    </a:lnTo>
                    <a:lnTo>
                      <a:pt x="40" y="347"/>
                    </a:lnTo>
                    <a:lnTo>
                      <a:pt x="31" y="337"/>
                    </a:lnTo>
                    <a:lnTo>
                      <a:pt x="26" y="337"/>
                    </a:lnTo>
                    <a:lnTo>
                      <a:pt x="26" y="326"/>
                    </a:lnTo>
                    <a:lnTo>
                      <a:pt x="29" y="328"/>
                    </a:lnTo>
                    <a:lnTo>
                      <a:pt x="31" y="328"/>
                    </a:lnTo>
                    <a:lnTo>
                      <a:pt x="33" y="321"/>
                    </a:lnTo>
                    <a:lnTo>
                      <a:pt x="33" y="318"/>
                    </a:lnTo>
                    <a:lnTo>
                      <a:pt x="33" y="314"/>
                    </a:lnTo>
                    <a:lnTo>
                      <a:pt x="33" y="311"/>
                    </a:lnTo>
                    <a:lnTo>
                      <a:pt x="36" y="309"/>
                    </a:lnTo>
                    <a:lnTo>
                      <a:pt x="33" y="297"/>
                    </a:lnTo>
                    <a:lnTo>
                      <a:pt x="26" y="281"/>
                    </a:lnTo>
                    <a:lnTo>
                      <a:pt x="24" y="262"/>
                    </a:lnTo>
                    <a:lnTo>
                      <a:pt x="19" y="252"/>
                    </a:lnTo>
                    <a:lnTo>
                      <a:pt x="19" y="250"/>
                    </a:lnTo>
                    <a:lnTo>
                      <a:pt x="14" y="240"/>
                    </a:lnTo>
                    <a:lnTo>
                      <a:pt x="12" y="236"/>
                    </a:lnTo>
                    <a:lnTo>
                      <a:pt x="10" y="226"/>
                    </a:lnTo>
                    <a:lnTo>
                      <a:pt x="7" y="226"/>
                    </a:lnTo>
                    <a:lnTo>
                      <a:pt x="3" y="222"/>
                    </a:lnTo>
                    <a:lnTo>
                      <a:pt x="3" y="219"/>
                    </a:lnTo>
                    <a:lnTo>
                      <a:pt x="0" y="217"/>
                    </a:lnTo>
                    <a:lnTo>
                      <a:pt x="0" y="215"/>
                    </a:lnTo>
                    <a:lnTo>
                      <a:pt x="3" y="215"/>
                    </a:lnTo>
                    <a:lnTo>
                      <a:pt x="3" y="217"/>
                    </a:lnTo>
                    <a:lnTo>
                      <a:pt x="5" y="217"/>
                    </a:lnTo>
                    <a:lnTo>
                      <a:pt x="5" y="219"/>
                    </a:lnTo>
                    <a:lnTo>
                      <a:pt x="5" y="222"/>
                    </a:lnTo>
                    <a:lnTo>
                      <a:pt x="7" y="222"/>
                    </a:lnTo>
                    <a:lnTo>
                      <a:pt x="10" y="219"/>
                    </a:lnTo>
                    <a:lnTo>
                      <a:pt x="10" y="217"/>
                    </a:lnTo>
                    <a:lnTo>
                      <a:pt x="7" y="215"/>
                    </a:lnTo>
                    <a:lnTo>
                      <a:pt x="3" y="207"/>
                    </a:lnTo>
                    <a:lnTo>
                      <a:pt x="3" y="205"/>
                    </a:lnTo>
                    <a:lnTo>
                      <a:pt x="5" y="207"/>
                    </a:lnTo>
                    <a:lnTo>
                      <a:pt x="7" y="215"/>
                    </a:lnTo>
                    <a:lnTo>
                      <a:pt x="10" y="212"/>
                    </a:lnTo>
                    <a:lnTo>
                      <a:pt x="10" y="217"/>
                    </a:lnTo>
                    <a:lnTo>
                      <a:pt x="12" y="217"/>
                    </a:lnTo>
                    <a:lnTo>
                      <a:pt x="14" y="212"/>
                    </a:lnTo>
                    <a:lnTo>
                      <a:pt x="12" y="207"/>
                    </a:lnTo>
                    <a:lnTo>
                      <a:pt x="10" y="203"/>
                    </a:lnTo>
                    <a:lnTo>
                      <a:pt x="10" y="205"/>
                    </a:lnTo>
                    <a:lnTo>
                      <a:pt x="10" y="203"/>
                    </a:lnTo>
                    <a:lnTo>
                      <a:pt x="3" y="189"/>
                    </a:lnTo>
                    <a:lnTo>
                      <a:pt x="3" y="181"/>
                    </a:lnTo>
                    <a:lnTo>
                      <a:pt x="3" y="179"/>
                    </a:lnTo>
                    <a:lnTo>
                      <a:pt x="7" y="177"/>
                    </a:lnTo>
                    <a:lnTo>
                      <a:pt x="7" y="167"/>
                    </a:lnTo>
                    <a:lnTo>
                      <a:pt x="5" y="165"/>
                    </a:lnTo>
                    <a:lnTo>
                      <a:pt x="10" y="153"/>
                    </a:lnTo>
                  </a:path>
                </a:pathLst>
              </a:custGeom>
              <a:grpFill/>
              <a:ln w="9525">
                <a:noFill/>
                <a:round/>
                <a:headEnd/>
                <a:tailEnd/>
              </a:ln>
            </p:spPr>
            <p:txBody>
              <a:bodyPr/>
              <a:lstStyle/>
              <a:p>
                <a:pPr>
                  <a:defRPr/>
                </a:pPr>
                <a:endParaRPr lang="en-US" sz="1200" kern="0">
                  <a:solidFill>
                    <a:srgbClr val="0096D6"/>
                  </a:solidFill>
                </a:endParaRPr>
              </a:p>
            </p:txBody>
          </p:sp>
          <p:sp>
            <p:nvSpPr>
              <p:cNvPr id="3621" name="Rectangle 192"/>
              <p:cNvSpPr>
                <a:spLocks noChangeArrowheads="1"/>
              </p:cNvSpPr>
              <p:nvPr/>
            </p:nvSpPr>
            <p:spPr bwMode="auto">
              <a:xfrm>
                <a:off x="2500" y="2054"/>
                <a:ext cx="2"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622" name="Rectangle 193"/>
              <p:cNvSpPr>
                <a:spLocks noChangeArrowheads="1"/>
              </p:cNvSpPr>
              <p:nvPr/>
            </p:nvSpPr>
            <p:spPr bwMode="auto">
              <a:xfrm>
                <a:off x="2500" y="2054"/>
                <a:ext cx="2"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623" name="Freeform 194"/>
              <p:cNvSpPr>
                <a:spLocks/>
              </p:cNvSpPr>
              <p:nvPr/>
            </p:nvSpPr>
            <p:spPr bwMode="auto">
              <a:xfrm>
                <a:off x="2502" y="2054"/>
                <a:ext cx="7" cy="3"/>
              </a:xfrm>
              <a:custGeom>
                <a:avLst/>
                <a:gdLst>
                  <a:gd name="T0" fmla="*/ 7 w 7"/>
                  <a:gd name="T1" fmla="*/ 3 h 3"/>
                  <a:gd name="T2" fmla="*/ 7 w 7"/>
                  <a:gd name="T3" fmla="*/ 3 h 3"/>
                  <a:gd name="T4" fmla="*/ 5 w 7"/>
                  <a:gd name="T5" fmla="*/ 3 h 3"/>
                  <a:gd name="T6" fmla="*/ 3 w 7"/>
                  <a:gd name="T7" fmla="*/ 0 h 3"/>
                  <a:gd name="T8" fmla="*/ 0 w 7"/>
                  <a:gd name="T9" fmla="*/ 0 h 3"/>
                  <a:gd name="T10" fmla="*/ 3 w 7"/>
                  <a:gd name="T11" fmla="*/ 3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5" y="3"/>
                    </a:lnTo>
                    <a:lnTo>
                      <a:pt x="3" y="0"/>
                    </a:lnTo>
                    <a:lnTo>
                      <a:pt x="0" y="0"/>
                    </a:lnTo>
                    <a:lnTo>
                      <a:pt x="3" y="3"/>
                    </a:lnTo>
                    <a:lnTo>
                      <a:pt x="5" y="3"/>
                    </a:lnTo>
                    <a:lnTo>
                      <a:pt x="7" y="3"/>
                    </a:lnTo>
                    <a:close/>
                  </a:path>
                </a:pathLst>
              </a:custGeom>
              <a:grpFill/>
              <a:ln w="9525">
                <a:noFill/>
                <a:round/>
                <a:headEnd/>
                <a:tailEnd/>
              </a:ln>
            </p:spPr>
            <p:txBody>
              <a:bodyPr/>
              <a:lstStyle/>
              <a:p>
                <a:pPr>
                  <a:defRPr/>
                </a:pPr>
                <a:endParaRPr lang="en-US" sz="1200" kern="0">
                  <a:solidFill>
                    <a:srgbClr val="0096D6"/>
                  </a:solidFill>
                </a:endParaRPr>
              </a:p>
            </p:txBody>
          </p:sp>
          <p:sp>
            <p:nvSpPr>
              <p:cNvPr id="3624" name="Freeform 195"/>
              <p:cNvSpPr>
                <a:spLocks/>
              </p:cNvSpPr>
              <p:nvPr/>
            </p:nvSpPr>
            <p:spPr bwMode="auto">
              <a:xfrm>
                <a:off x="2502" y="2054"/>
                <a:ext cx="7" cy="3"/>
              </a:xfrm>
              <a:custGeom>
                <a:avLst/>
                <a:gdLst>
                  <a:gd name="T0" fmla="*/ 7 w 7"/>
                  <a:gd name="T1" fmla="*/ 3 h 3"/>
                  <a:gd name="T2" fmla="*/ 7 w 7"/>
                  <a:gd name="T3" fmla="*/ 3 h 3"/>
                  <a:gd name="T4" fmla="*/ 5 w 7"/>
                  <a:gd name="T5" fmla="*/ 3 h 3"/>
                  <a:gd name="T6" fmla="*/ 3 w 7"/>
                  <a:gd name="T7" fmla="*/ 0 h 3"/>
                  <a:gd name="T8" fmla="*/ 0 w 7"/>
                  <a:gd name="T9" fmla="*/ 0 h 3"/>
                  <a:gd name="T10" fmla="*/ 3 w 7"/>
                  <a:gd name="T11" fmla="*/ 3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5" y="3"/>
                    </a:lnTo>
                    <a:lnTo>
                      <a:pt x="3" y="0"/>
                    </a:lnTo>
                    <a:lnTo>
                      <a:pt x="0" y="0"/>
                    </a:lnTo>
                    <a:lnTo>
                      <a:pt x="3" y="3"/>
                    </a:lnTo>
                    <a:lnTo>
                      <a:pt x="5" y="3"/>
                    </a:lnTo>
                    <a:lnTo>
                      <a:pt x="7" y="3"/>
                    </a:lnTo>
                  </a:path>
                </a:pathLst>
              </a:custGeom>
              <a:grpFill/>
              <a:ln w="9525">
                <a:noFill/>
                <a:round/>
                <a:headEnd/>
                <a:tailEnd/>
              </a:ln>
            </p:spPr>
            <p:txBody>
              <a:bodyPr/>
              <a:lstStyle/>
              <a:p>
                <a:pPr>
                  <a:defRPr/>
                </a:pPr>
                <a:endParaRPr lang="en-US" sz="1200" kern="0">
                  <a:solidFill>
                    <a:srgbClr val="0096D6"/>
                  </a:solidFill>
                </a:endParaRPr>
              </a:p>
            </p:txBody>
          </p:sp>
          <p:sp>
            <p:nvSpPr>
              <p:cNvPr id="3625" name="Freeform 196"/>
              <p:cNvSpPr>
                <a:spLocks/>
              </p:cNvSpPr>
              <p:nvPr/>
            </p:nvSpPr>
            <p:spPr bwMode="auto">
              <a:xfrm>
                <a:off x="2507" y="2052"/>
                <a:ext cx="7" cy="2"/>
              </a:xfrm>
              <a:custGeom>
                <a:avLst/>
                <a:gdLst>
                  <a:gd name="T0" fmla="*/ 5 w 7"/>
                  <a:gd name="T1" fmla="*/ 2 h 2"/>
                  <a:gd name="T2" fmla="*/ 7 w 7"/>
                  <a:gd name="T3" fmla="*/ 2 h 2"/>
                  <a:gd name="T4" fmla="*/ 0 w 7"/>
                  <a:gd name="T5" fmla="*/ 0 h 2"/>
                  <a:gd name="T6" fmla="*/ 0 w 7"/>
                  <a:gd name="T7" fmla="*/ 0 h 2"/>
                  <a:gd name="T8" fmla="*/ 2 w 7"/>
                  <a:gd name="T9" fmla="*/ 2 h 2"/>
                  <a:gd name="T10" fmla="*/ 5 w 7"/>
                  <a:gd name="T11" fmla="*/ 2 h 2"/>
                  <a:gd name="T12" fmla="*/ 5 w 7"/>
                  <a:gd name="T13" fmla="*/ 2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5" y="2"/>
                    </a:moveTo>
                    <a:lnTo>
                      <a:pt x="7" y="2"/>
                    </a:lnTo>
                    <a:lnTo>
                      <a:pt x="0" y="0"/>
                    </a:lnTo>
                    <a:lnTo>
                      <a:pt x="2" y="2"/>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3626" name="Freeform 197"/>
              <p:cNvSpPr>
                <a:spLocks/>
              </p:cNvSpPr>
              <p:nvPr/>
            </p:nvSpPr>
            <p:spPr bwMode="auto">
              <a:xfrm>
                <a:off x="2507" y="2052"/>
                <a:ext cx="7" cy="2"/>
              </a:xfrm>
              <a:custGeom>
                <a:avLst/>
                <a:gdLst>
                  <a:gd name="T0" fmla="*/ 5 w 7"/>
                  <a:gd name="T1" fmla="*/ 2 h 2"/>
                  <a:gd name="T2" fmla="*/ 7 w 7"/>
                  <a:gd name="T3" fmla="*/ 2 h 2"/>
                  <a:gd name="T4" fmla="*/ 0 w 7"/>
                  <a:gd name="T5" fmla="*/ 0 h 2"/>
                  <a:gd name="T6" fmla="*/ 0 w 7"/>
                  <a:gd name="T7" fmla="*/ 0 h 2"/>
                  <a:gd name="T8" fmla="*/ 2 w 7"/>
                  <a:gd name="T9" fmla="*/ 2 h 2"/>
                  <a:gd name="T10" fmla="*/ 5 w 7"/>
                  <a:gd name="T11" fmla="*/ 2 h 2"/>
                  <a:gd name="T12" fmla="*/ 5 w 7"/>
                  <a:gd name="T13" fmla="*/ 2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5" y="2"/>
                    </a:moveTo>
                    <a:lnTo>
                      <a:pt x="7" y="2"/>
                    </a:lnTo>
                    <a:lnTo>
                      <a:pt x="0" y="0"/>
                    </a:lnTo>
                    <a:lnTo>
                      <a:pt x="2" y="2"/>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3627" name="Freeform 198"/>
              <p:cNvSpPr>
                <a:spLocks/>
              </p:cNvSpPr>
              <p:nvPr/>
            </p:nvSpPr>
            <p:spPr bwMode="auto">
              <a:xfrm>
                <a:off x="2519" y="2050"/>
                <a:ext cx="2" cy="2"/>
              </a:xfrm>
              <a:custGeom>
                <a:avLst/>
                <a:gdLst>
                  <a:gd name="T0" fmla="*/ 2 w 2"/>
                  <a:gd name="T1" fmla="*/ 0 h 2"/>
                  <a:gd name="T2" fmla="*/ 2 w 2"/>
                  <a:gd name="T3" fmla="*/ 0 h 2"/>
                  <a:gd name="T4" fmla="*/ 0 w 2"/>
                  <a:gd name="T5" fmla="*/ 0 h 2"/>
                  <a:gd name="T6" fmla="*/ 0 w 2"/>
                  <a:gd name="T7" fmla="*/ 2 h 2"/>
                  <a:gd name="T8" fmla="*/ 0 w 2"/>
                  <a:gd name="T9" fmla="*/ 2 h 2"/>
                  <a:gd name="T10" fmla="*/ 2 w 2"/>
                  <a:gd name="T11" fmla="*/ 2 h 2"/>
                  <a:gd name="T12" fmla="*/ 2 w 2"/>
                  <a:gd name="T13" fmla="*/ 2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2" y="0"/>
                    </a:lnTo>
                    <a:lnTo>
                      <a:pt x="0"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628" name="Freeform 199"/>
              <p:cNvSpPr>
                <a:spLocks/>
              </p:cNvSpPr>
              <p:nvPr/>
            </p:nvSpPr>
            <p:spPr bwMode="auto">
              <a:xfrm>
                <a:off x="2519" y="2050"/>
                <a:ext cx="2" cy="2"/>
              </a:xfrm>
              <a:custGeom>
                <a:avLst/>
                <a:gdLst>
                  <a:gd name="T0" fmla="*/ 2 w 2"/>
                  <a:gd name="T1" fmla="*/ 0 h 2"/>
                  <a:gd name="T2" fmla="*/ 2 w 2"/>
                  <a:gd name="T3" fmla="*/ 0 h 2"/>
                  <a:gd name="T4" fmla="*/ 0 w 2"/>
                  <a:gd name="T5" fmla="*/ 0 h 2"/>
                  <a:gd name="T6" fmla="*/ 0 w 2"/>
                  <a:gd name="T7" fmla="*/ 2 h 2"/>
                  <a:gd name="T8" fmla="*/ 0 w 2"/>
                  <a:gd name="T9" fmla="*/ 2 h 2"/>
                  <a:gd name="T10" fmla="*/ 2 w 2"/>
                  <a:gd name="T11" fmla="*/ 2 h 2"/>
                  <a:gd name="T12" fmla="*/ 2 w 2"/>
                  <a:gd name="T13" fmla="*/ 2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2" y="0"/>
                    </a:lnTo>
                    <a:lnTo>
                      <a:pt x="0"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629" name="Freeform 200"/>
              <p:cNvSpPr>
                <a:spLocks/>
              </p:cNvSpPr>
              <p:nvPr/>
            </p:nvSpPr>
            <p:spPr bwMode="auto">
              <a:xfrm>
                <a:off x="2540" y="2066"/>
                <a:ext cx="7" cy="3"/>
              </a:xfrm>
              <a:custGeom>
                <a:avLst/>
                <a:gdLst>
                  <a:gd name="T0" fmla="*/ 7 w 7"/>
                  <a:gd name="T1" fmla="*/ 0 h 3"/>
                  <a:gd name="T2" fmla="*/ 7 w 7"/>
                  <a:gd name="T3" fmla="*/ 0 h 3"/>
                  <a:gd name="T4" fmla="*/ 0 w 7"/>
                  <a:gd name="T5" fmla="*/ 0 h 3"/>
                  <a:gd name="T6" fmla="*/ 0 w 7"/>
                  <a:gd name="T7" fmla="*/ 0 h 3"/>
                  <a:gd name="T8" fmla="*/ 5 w 7"/>
                  <a:gd name="T9" fmla="*/ 3 h 3"/>
                  <a:gd name="T10" fmla="*/ 7 w 7"/>
                  <a:gd name="T11" fmla="*/ 3 h 3"/>
                  <a:gd name="T12" fmla="*/ 7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7" y="0"/>
                    </a:moveTo>
                    <a:lnTo>
                      <a:pt x="7" y="0"/>
                    </a:lnTo>
                    <a:lnTo>
                      <a:pt x="0" y="0"/>
                    </a:lnTo>
                    <a:lnTo>
                      <a:pt x="5" y="3"/>
                    </a:lnTo>
                    <a:lnTo>
                      <a:pt x="7" y="3"/>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630" name="Freeform 201"/>
              <p:cNvSpPr>
                <a:spLocks/>
              </p:cNvSpPr>
              <p:nvPr/>
            </p:nvSpPr>
            <p:spPr bwMode="auto">
              <a:xfrm>
                <a:off x="2540" y="2066"/>
                <a:ext cx="7" cy="3"/>
              </a:xfrm>
              <a:custGeom>
                <a:avLst/>
                <a:gdLst>
                  <a:gd name="T0" fmla="*/ 7 w 7"/>
                  <a:gd name="T1" fmla="*/ 0 h 3"/>
                  <a:gd name="T2" fmla="*/ 7 w 7"/>
                  <a:gd name="T3" fmla="*/ 0 h 3"/>
                  <a:gd name="T4" fmla="*/ 0 w 7"/>
                  <a:gd name="T5" fmla="*/ 0 h 3"/>
                  <a:gd name="T6" fmla="*/ 0 w 7"/>
                  <a:gd name="T7" fmla="*/ 0 h 3"/>
                  <a:gd name="T8" fmla="*/ 5 w 7"/>
                  <a:gd name="T9" fmla="*/ 3 h 3"/>
                  <a:gd name="T10" fmla="*/ 7 w 7"/>
                  <a:gd name="T11" fmla="*/ 3 h 3"/>
                  <a:gd name="T12" fmla="*/ 7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7" y="0"/>
                    </a:moveTo>
                    <a:lnTo>
                      <a:pt x="7" y="0"/>
                    </a:lnTo>
                    <a:lnTo>
                      <a:pt x="0" y="0"/>
                    </a:lnTo>
                    <a:lnTo>
                      <a:pt x="5" y="3"/>
                    </a:lnTo>
                    <a:lnTo>
                      <a:pt x="7" y="3"/>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631" name="Freeform 202"/>
              <p:cNvSpPr>
                <a:spLocks/>
              </p:cNvSpPr>
              <p:nvPr/>
            </p:nvSpPr>
            <p:spPr bwMode="auto">
              <a:xfrm>
                <a:off x="2547" y="2080"/>
                <a:ext cx="2" cy="0"/>
              </a:xfrm>
              <a:custGeom>
                <a:avLst/>
                <a:gdLst>
                  <a:gd name="T0" fmla="*/ 2 w 2"/>
                  <a:gd name="T1" fmla="*/ 2 w 2"/>
                  <a:gd name="T2" fmla="*/ 2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632" name="Freeform 203"/>
              <p:cNvSpPr>
                <a:spLocks/>
              </p:cNvSpPr>
              <p:nvPr/>
            </p:nvSpPr>
            <p:spPr bwMode="auto">
              <a:xfrm>
                <a:off x="2547" y="2080"/>
                <a:ext cx="2" cy="0"/>
              </a:xfrm>
              <a:custGeom>
                <a:avLst/>
                <a:gdLst>
                  <a:gd name="T0" fmla="*/ 2 w 2"/>
                  <a:gd name="T1" fmla="*/ 2 w 2"/>
                  <a:gd name="T2" fmla="*/ 2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633" name="Freeform 204"/>
              <p:cNvSpPr>
                <a:spLocks/>
              </p:cNvSpPr>
              <p:nvPr/>
            </p:nvSpPr>
            <p:spPr bwMode="auto">
              <a:xfrm>
                <a:off x="3452" y="2754"/>
                <a:ext cx="2" cy="9"/>
              </a:xfrm>
              <a:custGeom>
                <a:avLst/>
                <a:gdLst>
                  <a:gd name="T0" fmla="*/ 0 w 2"/>
                  <a:gd name="T1" fmla="*/ 0 h 9"/>
                  <a:gd name="T2" fmla="*/ 2 w 2"/>
                  <a:gd name="T3" fmla="*/ 2 h 9"/>
                  <a:gd name="T4" fmla="*/ 2 w 2"/>
                  <a:gd name="T5" fmla="*/ 4 h 9"/>
                  <a:gd name="T6" fmla="*/ 2 w 2"/>
                  <a:gd name="T7" fmla="*/ 7 h 9"/>
                  <a:gd name="T8" fmla="*/ 2 w 2"/>
                  <a:gd name="T9" fmla="*/ 7 h 9"/>
                  <a:gd name="T10" fmla="*/ 2 w 2"/>
                  <a:gd name="T11" fmla="*/ 9 h 9"/>
                  <a:gd name="T12" fmla="*/ 0 w 2"/>
                  <a:gd name="T13" fmla="*/ 9 h 9"/>
                  <a:gd name="T14" fmla="*/ 0 w 2"/>
                  <a:gd name="T15" fmla="*/ 7 h 9"/>
                  <a:gd name="T16" fmla="*/ 0 w 2"/>
                  <a:gd name="T17" fmla="*/ 7 h 9"/>
                  <a:gd name="T18" fmla="*/ 0 w 2"/>
                  <a:gd name="T19" fmla="*/ 4 h 9"/>
                  <a:gd name="T20" fmla="*/ 0 w 2"/>
                  <a:gd name="T21" fmla="*/ 4 h 9"/>
                  <a:gd name="T22" fmla="*/ 0 w 2"/>
                  <a:gd name="T23" fmla="*/ 2 h 9"/>
                  <a:gd name="T24" fmla="*/ 0 w 2"/>
                  <a:gd name="T25" fmla="*/ 2 h 9"/>
                  <a:gd name="T26" fmla="*/ 0 w 2"/>
                  <a:gd name="T27" fmla="*/ 0 h 9"/>
                  <a:gd name="T28" fmla="*/ 0 w 2"/>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9"/>
                  <a:gd name="T47" fmla="*/ 2 w 2"/>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9">
                    <a:moveTo>
                      <a:pt x="0" y="0"/>
                    </a:moveTo>
                    <a:lnTo>
                      <a:pt x="2" y="2"/>
                    </a:lnTo>
                    <a:lnTo>
                      <a:pt x="2" y="4"/>
                    </a:lnTo>
                    <a:lnTo>
                      <a:pt x="2" y="7"/>
                    </a:lnTo>
                    <a:lnTo>
                      <a:pt x="2" y="9"/>
                    </a:lnTo>
                    <a:lnTo>
                      <a:pt x="0" y="9"/>
                    </a:lnTo>
                    <a:lnTo>
                      <a:pt x="0" y="7"/>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634" name="Freeform 205"/>
              <p:cNvSpPr>
                <a:spLocks/>
              </p:cNvSpPr>
              <p:nvPr/>
            </p:nvSpPr>
            <p:spPr bwMode="auto">
              <a:xfrm>
                <a:off x="3452" y="2754"/>
                <a:ext cx="2" cy="9"/>
              </a:xfrm>
              <a:custGeom>
                <a:avLst/>
                <a:gdLst>
                  <a:gd name="T0" fmla="*/ 0 w 2"/>
                  <a:gd name="T1" fmla="*/ 0 h 9"/>
                  <a:gd name="T2" fmla="*/ 2 w 2"/>
                  <a:gd name="T3" fmla="*/ 2 h 9"/>
                  <a:gd name="T4" fmla="*/ 2 w 2"/>
                  <a:gd name="T5" fmla="*/ 4 h 9"/>
                  <a:gd name="T6" fmla="*/ 2 w 2"/>
                  <a:gd name="T7" fmla="*/ 7 h 9"/>
                  <a:gd name="T8" fmla="*/ 2 w 2"/>
                  <a:gd name="T9" fmla="*/ 7 h 9"/>
                  <a:gd name="T10" fmla="*/ 2 w 2"/>
                  <a:gd name="T11" fmla="*/ 9 h 9"/>
                  <a:gd name="T12" fmla="*/ 0 w 2"/>
                  <a:gd name="T13" fmla="*/ 9 h 9"/>
                  <a:gd name="T14" fmla="*/ 0 w 2"/>
                  <a:gd name="T15" fmla="*/ 7 h 9"/>
                  <a:gd name="T16" fmla="*/ 0 w 2"/>
                  <a:gd name="T17" fmla="*/ 7 h 9"/>
                  <a:gd name="T18" fmla="*/ 0 w 2"/>
                  <a:gd name="T19" fmla="*/ 4 h 9"/>
                  <a:gd name="T20" fmla="*/ 0 w 2"/>
                  <a:gd name="T21" fmla="*/ 4 h 9"/>
                  <a:gd name="T22" fmla="*/ 0 w 2"/>
                  <a:gd name="T23" fmla="*/ 2 h 9"/>
                  <a:gd name="T24" fmla="*/ 0 w 2"/>
                  <a:gd name="T25" fmla="*/ 2 h 9"/>
                  <a:gd name="T26" fmla="*/ 0 w 2"/>
                  <a:gd name="T27" fmla="*/ 0 h 9"/>
                  <a:gd name="T28" fmla="*/ 0 w 2"/>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9"/>
                  <a:gd name="T47" fmla="*/ 2 w 2"/>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9">
                    <a:moveTo>
                      <a:pt x="0" y="0"/>
                    </a:moveTo>
                    <a:lnTo>
                      <a:pt x="2" y="2"/>
                    </a:lnTo>
                    <a:lnTo>
                      <a:pt x="2" y="4"/>
                    </a:lnTo>
                    <a:lnTo>
                      <a:pt x="2" y="7"/>
                    </a:lnTo>
                    <a:lnTo>
                      <a:pt x="2" y="9"/>
                    </a:lnTo>
                    <a:lnTo>
                      <a:pt x="0" y="9"/>
                    </a:lnTo>
                    <a:lnTo>
                      <a:pt x="0" y="7"/>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grpSp>
        <p:grpSp>
          <p:nvGrpSpPr>
            <p:cNvPr id="1898" name="Group 206"/>
            <p:cNvGrpSpPr>
              <a:grpSpLocks/>
            </p:cNvGrpSpPr>
            <p:nvPr/>
          </p:nvGrpSpPr>
          <p:grpSpPr bwMode="auto">
            <a:xfrm>
              <a:off x="-5383" y="821"/>
              <a:ext cx="4762" cy="2655"/>
              <a:chOff x="497" y="821"/>
              <a:chExt cx="4762" cy="2655"/>
            </a:xfrm>
            <a:grpFill/>
          </p:grpSpPr>
          <p:sp>
            <p:nvSpPr>
              <p:cNvPr id="3235" name="Freeform 207"/>
              <p:cNvSpPr>
                <a:spLocks/>
              </p:cNvSpPr>
              <p:nvPr/>
            </p:nvSpPr>
            <p:spPr bwMode="auto">
              <a:xfrm>
                <a:off x="3456" y="2768"/>
                <a:ext cx="3" cy="0"/>
              </a:xfrm>
              <a:custGeom>
                <a:avLst/>
                <a:gdLst>
                  <a:gd name="T0" fmla="*/ 3 w 3"/>
                  <a:gd name="T1" fmla="*/ 3 w 3"/>
                  <a:gd name="T2" fmla="*/ 3 w 3"/>
                  <a:gd name="T3" fmla="*/ 0 w 3"/>
                  <a:gd name="T4" fmla="*/ 0 w 3"/>
                  <a:gd name="T5" fmla="*/ 0 w 3"/>
                  <a:gd name="T6" fmla="*/ 0 w 3"/>
                  <a:gd name="T7" fmla="*/ 3 w 3"/>
                  <a:gd name="T8" fmla="*/ 3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3"/>
                  <a:gd name="T19" fmla="*/ 3 w 3"/>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3">
                    <a:moveTo>
                      <a:pt x="3" y="0"/>
                    </a:moveTo>
                    <a:lnTo>
                      <a:pt x="3" y="0"/>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236" name="Freeform 208"/>
              <p:cNvSpPr>
                <a:spLocks/>
              </p:cNvSpPr>
              <p:nvPr/>
            </p:nvSpPr>
            <p:spPr bwMode="auto">
              <a:xfrm>
                <a:off x="3456" y="2768"/>
                <a:ext cx="3" cy="0"/>
              </a:xfrm>
              <a:custGeom>
                <a:avLst/>
                <a:gdLst>
                  <a:gd name="T0" fmla="*/ 3 w 3"/>
                  <a:gd name="T1" fmla="*/ 3 w 3"/>
                  <a:gd name="T2" fmla="*/ 3 w 3"/>
                  <a:gd name="T3" fmla="*/ 0 w 3"/>
                  <a:gd name="T4" fmla="*/ 0 w 3"/>
                  <a:gd name="T5" fmla="*/ 0 w 3"/>
                  <a:gd name="T6" fmla="*/ 0 w 3"/>
                  <a:gd name="T7" fmla="*/ 3 w 3"/>
                  <a:gd name="T8" fmla="*/ 3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3"/>
                  <a:gd name="T19" fmla="*/ 3 w 3"/>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3">
                    <a:moveTo>
                      <a:pt x="3" y="0"/>
                    </a:moveTo>
                    <a:lnTo>
                      <a:pt x="3" y="0"/>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237" name="Freeform 209"/>
              <p:cNvSpPr>
                <a:spLocks/>
              </p:cNvSpPr>
              <p:nvPr/>
            </p:nvSpPr>
            <p:spPr bwMode="auto">
              <a:xfrm>
                <a:off x="3464" y="2765"/>
                <a:ext cx="4" cy="5"/>
              </a:xfrm>
              <a:custGeom>
                <a:avLst/>
                <a:gdLst>
                  <a:gd name="T0" fmla="*/ 4 w 4"/>
                  <a:gd name="T1" fmla="*/ 0 h 5"/>
                  <a:gd name="T2" fmla="*/ 4 w 4"/>
                  <a:gd name="T3" fmla="*/ 0 h 5"/>
                  <a:gd name="T4" fmla="*/ 4 w 4"/>
                  <a:gd name="T5" fmla="*/ 3 h 5"/>
                  <a:gd name="T6" fmla="*/ 4 w 4"/>
                  <a:gd name="T7" fmla="*/ 5 h 5"/>
                  <a:gd name="T8" fmla="*/ 2 w 4"/>
                  <a:gd name="T9" fmla="*/ 3 h 5"/>
                  <a:gd name="T10" fmla="*/ 2 w 4"/>
                  <a:gd name="T11" fmla="*/ 3 h 5"/>
                  <a:gd name="T12" fmla="*/ 2 w 4"/>
                  <a:gd name="T13" fmla="*/ 3 h 5"/>
                  <a:gd name="T14" fmla="*/ 2 w 4"/>
                  <a:gd name="T15" fmla="*/ 3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0"/>
                    </a:lnTo>
                    <a:lnTo>
                      <a:pt x="4" y="3"/>
                    </a:lnTo>
                    <a:lnTo>
                      <a:pt x="4" y="5"/>
                    </a:lnTo>
                    <a:lnTo>
                      <a:pt x="2"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3238" name="Freeform 210"/>
              <p:cNvSpPr>
                <a:spLocks/>
              </p:cNvSpPr>
              <p:nvPr/>
            </p:nvSpPr>
            <p:spPr bwMode="auto">
              <a:xfrm>
                <a:off x="3464" y="2765"/>
                <a:ext cx="4" cy="5"/>
              </a:xfrm>
              <a:custGeom>
                <a:avLst/>
                <a:gdLst>
                  <a:gd name="T0" fmla="*/ 4 w 4"/>
                  <a:gd name="T1" fmla="*/ 0 h 5"/>
                  <a:gd name="T2" fmla="*/ 4 w 4"/>
                  <a:gd name="T3" fmla="*/ 0 h 5"/>
                  <a:gd name="T4" fmla="*/ 4 w 4"/>
                  <a:gd name="T5" fmla="*/ 3 h 5"/>
                  <a:gd name="T6" fmla="*/ 4 w 4"/>
                  <a:gd name="T7" fmla="*/ 5 h 5"/>
                  <a:gd name="T8" fmla="*/ 2 w 4"/>
                  <a:gd name="T9" fmla="*/ 3 h 5"/>
                  <a:gd name="T10" fmla="*/ 2 w 4"/>
                  <a:gd name="T11" fmla="*/ 3 h 5"/>
                  <a:gd name="T12" fmla="*/ 2 w 4"/>
                  <a:gd name="T13" fmla="*/ 3 h 5"/>
                  <a:gd name="T14" fmla="*/ 2 w 4"/>
                  <a:gd name="T15" fmla="*/ 3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0"/>
                    </a:lnTo>
                    <a:lnTo>
                      <a:pt x="4" y="3"/>
                    </a:lnTo>
                    <a:lnTo>
                      <a:pt x="4" y="5"/>
                    </a:lnTo>
                    <a:lnTo>
                      <a:pt x="2"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3239" name="Freeform 211"/>
              <p:cNvSpPr>
                <a:spLocks/>
              </p:cNvSpPr>
              <p:nvPr/>
            </p:nvSpPr>
            <p:spPr bwMode="auto">
              <a:xfrm>
                <a:off x="3475" y="2773"/>
                <a:ext cx="3" cy="4"/>
              </a:xfrm>
              <a:custGeom>
                <a:avLst/>
                <a:gdLst>
                  <a:gd name="T0" fmla="*/ 3 w 3"/>
                  <a:gd name="T1" fmla="*/ 2 h 4"/>
                  <a:gd name="T2" fmla="*/ 3 w 3"/>
                  <a:gd name="T3" fmla="*/ 2 h 4"/>
                  <a:gd name="T4" fmla="*/ 3 w 3"/>
                  <a:gd name="T5" fmla="*/ 4 h 4"/>
                  <a:gd name="T6" fmla="*/ 3 w 3"/>
                  <a:gd name="T7" fmla="*/ 4 h 4"/>
                  <a:gd name="T8" fmla="*/ 3 w 3"/>
                  <a:gd name="T9" fmla="*/ 4 h 4"/>
                  <a:gd name="T10" fmla="*/ 0 w 3"/>
                  <a:gd name="T11" fmla="*/ 4 h 4"/>
                  <a:gd name="T12" fmla="*/ 0 w 3"/>
                  <a:gd name="T13" fmla="*/ 2 h 4"/>
                  <a:gd name="T14" fmla="*/ 0 w 3"/>
                  <a:gd name="T15" fmla="*/ 2 h 4"/>
                  <a:gd name="T16" fmla="*/ 0 w 3"/>
                  <a:gd name="T17" fmla="*/ 2 h 4"/>
                  <a:gd name="T18" fmla="*/ 0 w 3"/>
                  <a:gd name="T19" fmla="*/ 0 h 4"/>
                  <a:gd name="T20" fmla="*/ 0 w 3"/>
                  <a:gd name="T21" fmla="*/ 0 h 4"/>
                  <a:gd name="T22" fmla="*/ 3 w 3"/>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3" y="2"/>
                    </a:moveTo>
                    <a:lnTo>
                      <a:pt x="3" y="2"/>
                    </a:lnTo>
                    <a:lnTo>
                      <a:pt x="3" y="4"/>
                    </a:lnTo>
                    <a:lnTo>
                      <a:pt x="0" y="4"/>
                    </a:lnTo>
                    <a:lnTo>
                      <a:pt x="0" y="2"/>
                    </a:lnTo>
                    <a:lnTo>
                      <a:pt x="0" y="0"/>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240" name="Freeform 212"/>
              <p:cNvSpPr>
                <a:spLocks/>
              </p:cNvSpPr>
              <p:nvPr/>
            </p:nvSpPr>
            <p:spPr bwMode="auto">
              <a:xfrm>
                <a:off x="3475" y="2773"/>
                <a:ext cx="3" cy="4"/>
              </a:xfrm>
              <a:custGeom>
                <a:avLst/>
                <a:gdLst>
                  <a:gd name="T0" fmla="*/ 3 w 3"/>
                  <a:gd name="T1" fmla="*/ 2 h 4"/>
                  <a:gd name="T2" fmla="*/ 3 w 3"/>
                  <a:gd name="T3" fmla="*/ 2 h 4"/>
                  <a:gd name="T4" fmla="*/ 3 w 3"/>
                  <a:gd name="T5" fmla="*/ 4 h 4"/>
                  <a:gd name="T6" fmla="*/ 3 w 3"/>
                  <a:gd name="T7" fmla="*/ 4 h 4"/>
                  <a:gd name="T8" fmla="*/ 3 w 3"/>
                  <a:gd name="T9" fmla="*/ 4 h 4"/>
                  <a:gd name="T10" fmla="*/ 0 w 3"/>
                  <a:gd name="T11" fmla="*/ 4 h 4"/>
                  <a:gd name="T12" fmla="*/ 0 w 3"/>
                  <a:gd name="T13" fmla="*/ 2 h 4"/>
                  <a:gd name="T14" fmla="*/ 0 w 3"/>
                  <a:gd name="T15" fmla="*/ 2 h 4"/>
                  <a:gd name="T16" fmla="*/ 0 w 3"/>
                  <a:gd name="T17" fmla="*/ 2 h 4"/>
                  <a:gd name="T18" fmla="*/ 0 w 3"/>
                  <a:gd name="T19" fmla="*/ 0 h 4"/>
                  <a:gd name="T20" fmla="*/ 0 w 3"/>
                  <a:gd name="T21" fmla="*/ 0 h 4"/>
                  <a:gd name="T22" fmla="*/ 3 w 3"/>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3" y="2"/>
                    </a:moveTo>
                    <a:lnTo>
                      <a:pt x="3" y="2"/>
                    </a:lnTo>
                    <a:lnTo>
                      <a:pt x="3" y="4"/>
                    </a:lnTo>
                    <a:lnTo>
                      <a:pt x="0" y="4"/>
                    </a:lnTo>
                    <a:lnTo>
                      <a:pt x="0" y="2"/>
                    </a:lnTo>
                    <a:lnTo>
                      <a:pt x="0" y="0"/>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241" name="Freeform 213"/>
              <p:cNvSpPr>
                <a:spLocks/>
              </p:cNvSpPr>
              <p:nvPr/>
            </p:nvSpPr>
            <p:spPr bwMode="auto">
              <a:xfrm>
                <a:off x="2665" y="2458"/>
                <a:ext cx="5" cy="3"/>
              </a:xfrm>
              <a:custGeom>
                <a:avLst/>
                <a:gdLst>
                  <a:gd name="T0" fmla="*/ 5 w 5"/>
                  <a:gd name="T1" fmla="*/ 0 h 3"/>
                  <a:gd name="T2" fmla="*/ 2 w 5"/>
                  <a:gd name="T3" fmla="*/ 0 h 3"/>
                  <a:gd name="T4" fmla="*/ 0 w 5"/>
                  <a:gd name="T5" fmla="*/ 0 h 3"/>
                  <a:gd name="T6" fmla="*/ 0 w 5"/>
                  <a:gd name="T7" fmla="*/ 3 h 3"/>
                  <a:gd name="T8" fmla="*/ 2 w 5"/>
                  <a:gd name="T9" fmla="*/ 0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2" y="0"/>
                    </a:lnTo>
                    <a:lnTo>
                      <a:pt x="0" y="0"/>
                    </a:lnTo>
                    <a:lnTo>
                      <a:pt x="0" y="3"/>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242" name="Freeform 214"/>
              <p:cNvSpPr>
                <a:spLocks/>
              </p:cNvSpPr>
              <p:nvPr/>
            </p:nvSpPr>
            <p:spPr bwMode="auto">
              <a:xfrm>
                <a:off x="2665" y="2458"/>
                <a:ext cx="5" cy="3"/>
              </a:xfrm>
              <a:custGeom>
                <a:avLst/>
                <a:gdLst>
                  <a:gd name="T0" fmla="*/ 5 w 5"/>
                  <a:gd name="T1" fmla="*/ 0 h 3"/>
                  <a:gd name="T2" fmla="*/ 2 w 5"/>
                  <a:gd name="T3" fmla="*/ 0 h 3"/>
                  <a:gd name="T4" fmla="*/ 0 w 5"/>
                  <a:gd name="T5" fmla="*/ 0 h 3"/>
                  <a:gd name="T6" fmla="*/ 0 w 5"/>
                  <a:gd name="T7" fmla="*/ 3 h 3"/>
                  <a:gd name="T8" fmla="*/ 2 w 5"/>
                  <a:gd name="T9" fmla="*/ 0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2" y="0"/>
                    </a:lnTo>
                    <a:lnTo>
                      <a:pt x="0" y="0"/>
                    </a:lnTo>
                    <a:lnTo>
                      <a:pt x="0" y="3"/>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243" name="Freeform 215"/>
              <p:cNvSpPr>
                <a:spLocks/>
              </p:cNvSpPr>
              <p:nvPr/>
            </p:nvSpPr>
            <p:spPr bwMode="auto">
              <a:xfrm>
                <a:off x="2991" y="2555"/>
                <a:ext cx="5" cy="7"/>
              </a:xfrm>
              <a:custGeom>
                <a:avLst/>
                <a:gdLst>
                  <a:gd name="T0" fmla="*/ 5 w 5"/>
                  <a:gd name="T1" fmla="*/ 0 h 7"/>
                  <a:gd name="T2" fmla="*/ 5 w 5"/>
                  <a:gd name="T3" fmla="*/ 3 h 7"/>
                  <a:gd name="T4" fmla="*/ 5 w 5"/>
                  <a:gd name="T5" fmla="*/ 5 h 7"/>
                  <a:gd name="T6" fmla="*/ 5 w 5"/>
                  <a:gd name="T7" fmla="*/ 7 h 7"/>
                  <a:gd name="T8" fmla="*/ 2 w 5"/>
                  <a:gd name="T9" fmla="*/ 7 h 7"/>
                  <a:gd name="T10" fmla="*/ 0 w 5"/>
                  <a:gd name="T11" fmla="*/ 7 h 7"/>
                  <a:gd name="T12" fmla="*/ 0 w 5"/>
                  <a:gd name="T13" fmla="*/ 5 h 7"/>
                  <a:gd name="T14" fmla="*/ 0 w 5"/>
                  <a:gd name="T15" fmla="*/ 5 h 7"/>
                  <a:gd name="T16" fmla="*/ 2 w 5"/>
                  <a:gd name="T17" fmla="*/ 0 h 7"/>
                  <a:gd name="T18" fmla="*/ 5 w 5"/>
                  <a:gd name="T19" fmla="*/ 0 h 7"/>
                  <a:gd name="T20" fmla="*/ 5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5" y="0"/>
                    </a:moveTo>
                    <a:lnTo>
                      <a:pt x="5" y="3"/>
                    </a:lnTo>
                    <a:lnTo>
                      <a:pt x="5" y="5"/>
                    </a:lnTo>
                    <a:lnTo>
                      <a:pt x="5" y="7"/>
                    </a:lnTo>
                    <a:lnTo>
                      <a:pt x="2" y="7"/>
                    </a:lnTo>
                    <a:lnTo>
                      <a:pt x="0" y="7"/>
                    </a:lnTo>
                    <a:lnTo>
                      <a:pt x="0" y="5"/>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244" name="Freeform 216"/>
              <p:cNvSpPr>
                <a:spLocks/>
              </p:cNvSpPr>
              <p:nvPr/>
            </p:nvSpPr>
            <p:spPr bwMode="auto">
              <a:xfrm>
                <a:off x="2991" y="2555"/>
                <a:ext cx="5" cy="7"/>
              </a:xfrm>
              <a:custGeom>
                <a:avLst/>
                <a:gdLst>
                  <a:gd name="T0" fmla="*/ 5 w 5"/>
                  <a:gd name="T1" fmla="*/ 0 h 7"/>
                  <a:gd name="T2" fmla="*/ 5 w 5"/>
                  <a:gd name="T3" fmla="*/ 3 h 7"/>
                  <a:gd name="T4" fmla="*/ 5 w 5"/>
                  <a:gd name="T5" fmla="*/ 5 h 7"/>
                  <a:gd name="T6" fmla="*/ 5 w 5"/>
                  <a:gd name="T7" fmla="*/ 7 h 7"/>
                  <a:gd name="T8" fmla="*/ 2 w 5"/>
                  <a:gd name="T9" fmla="*/ 7 h 7"/>
                  <a:gd name="T10" fmla="*/ 0 w 5"/>
                  <a:gd name="T11" fmla="*/ 7 h 7"/>
                  <a:gd name="T12" fmla="*/ 0 w 5"/>
                  <a:gd name="T13" fmla="*/ 5 h 7"/>
                  <a:gd name="T14" fmla="*/ 0 w 5"/>
                  <a:gd name="T15" fmla="*/ 5 h 7"/>
                  <a:gd name="T16" fmla="*/ 2 w 5"/>
                  <a:gd name="T17" fmla="*/ 0 h 7"/>
                  <a:gd name="T18" fmla="*/ 5 w 5"/>
                  <a:gd name="T19" fmla="*/ 0 h 7"/>
                  <a:gd name="T20" fmla="*/ 5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5" y="0"/>
                    </a:moveTo>
                    <a:lnTo>
                      <a:pt x="5" y="3"/>
                    </a:lnTo>
                    <a:lnTo>
                      <a:pt x="5" y="5"/>
                    </a:lnTo>
                    <a:lnTo>
                      <a:pt x="5" y="7"/>
                    </a:lnTo>
                    <a:lnTo>
                      <a:pt x="2" y="7"/>
                    </a:lnTo>
                    <a:lnTo>
                      <a:pt x="0" y="7"/>
                    </a:lnTo>
                    <a:lnTo>
                      <a:pt x="0" y="5"/>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245" name="Freeform 217"/>
              <p:cNvSpPr>
                <a:spLocks/>
              </p:cNvSpPr>
              <p:nvPr/>
            </p:nvSpPr>
            <p:spPr bwMode="auto">
              <a:xfrm>
                <a:off x="2953" y="2624"/>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46" name="Freeform 218"/>
              <p:cNvSpPr>
                <a:spLocks/>
              </p:cNvSpPr>
              <p:nvPr/>
            </p:nvSpPr>
            <p:spPr bwMode="auto">
              <a:xfrm>
                <a:off x="2953" y="2624"/>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47" name="Freeform 219"/>
              <p:cNvSpPr>
                <a:spLocks/>
              </p:cNvSpPr>
              <p:nvPr/>
            </p:nvSpPr>
            <p:spPr bwMode="auto">
              <a:xfrm>
                <a:off x="3407" y="2390"/>
                <a:ext cx="2" cy="2"/>
              </a:xfrm>
              <a:custGeom>
                <a:avLst/>
                <a:gdLst>
                  <a:gd name="T0" fmla="*/ 0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2 h 2"/>
                  <a:gd name="T16" fmla="*/ 2 w 2"/>
                  <a:gd name="T17" fmla="*/ 2 h 2"/>
                  <a:gd name="T18" fmla="*/ 2 w 2"/>
                  <a:gd name="T19" fmla="*/ 0 h 2"/>
                  <a:gd name="T20" fmla="*/ 0 w 2"/>
                  <a:gd name="T21" fmla="*/ 0 h 2"/>
                  <a:gd name="T22" fmla="*/ 0 w 2"/>
                  <a:gd name="T23" fmla="*/ 0 h 2"/>
                  <a:gd name="T24" fmla="*/ 0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2"/>
                  <a:gd name="T41" fmla="*/ 2 w 2"/>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2">
                    <a:moveTo>
                      <a:pt x="0" y="0"/>
                    </a:moveTo>
                    <a:lnTo>
                      <a:pt x="2" y="0"/>
                    </a:lnTo>
                    <a:lnTo>
                      <a:pt x="0" y="0"/>
                    </a:lnTo>
                    <a:lnTo>
                      <a:pt x="0" y="2"/>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48" name="Freeform 220"/>
              <p:cNvSpPr>
                <a:spLocks/>
              </p:cNvSpPr>
              <p:nvPr/>
            </p:nvSpPr>
            <p:spPr bwMode="auto">
              <a:xfrm>
                <a:off x="3407" y="2390"/>
                <a:ext cx="2" cy="2"/>
              </a:xfrm>
              <a:custGeom>
                <a:avLst/>
                <a:gdLst>
                  <a:gd name="T0" fmla="*/ 0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2 h 2"/>
                  <a:gd name="T16" fmla="*/ 2 w 2"/>
                  <a:gd name="T17" fmla="*/ 2 h 2"/>
                  <a:gd name="T18" fmla="*/ 2 w 2"/>
                  <a:gd name="T19" fmla="*/ 0 h 2"/>
                  <a:gd name="T20" fmla="*/ 0 w 2"/>
                  <a:gd name="T21" fmla="*/ 0 h 2"/>
                  <a:gd name="T22" fmla="*/ 0 w 2"/>
                  <a:gd name="T23" fmla="*/ 0 h 2"/>
                  <a:gd name="T24" fmla="*/ 0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2"/>
                  <a:gd name="T41" fmla="*/ 2 w 2"/>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2">
                    <a:moveTo>
                      <a:pt x="0" y="0"/>
                    </a:moveTo>
                    <a:lnTo>
                      <a:pt x="2" y="0"/>
                    </a:lnTo>
                    <a:lnTo>
                      <a:pt x="0" y="0"/>
                    </a:lnTo>
                    <a:lnTo>
                      <a:pt x="0" y="2"/>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49" name="Freeform 221"/>
              <p:cNvSpPr>
                <a:spLocks/>
              </p:cNvSpPr>
              <p:nvPr/>
            </p:nvSpPr>
            <p:spPr bwMode="auto">
              <a:xfrm>
                <a:off x="3407" y="2395"/>
                <a:ext cx="7" cy="2"/>
              </a:xfrm>
              <a:custGeom>
                <a:avLst/>
                <a:gdLst>
                  <a:gd name="T0" fmla="*/ 5 w 7"/>
                  <a:gd name="T1" fmla="*/ 2 h 2"/>
                  <a:gd name="T2" fmla="*/ 5 w 7"/>
                  <a:gd name="T3" fmla="*/ 2 h 2"/>
                  <a:gd name="T4" fmla="*/ 2 w 7"/>
                  <a:gd name="T5" fmla="*/ 2 h 2"/>
                  <a:gd name="T6" fmla="*/ 2 w 7"/>
                  <a:gd name="T7" fmla="*/ 2 h 2"/>
                  <a:gd name="T8" fmla="*/ 2 w 7"/>
                  <a:gd name="T9" fmla="*/ 0 h 2"/>
                  <a:gd name="T10" fmla="*/ 2 w 7"/>
                  <a:gd name="T11" fmla="*/ 0 h 2"/>
                  <a:gd name="T12" fmla="*/ 0 w 7"/>
                  <a:gd name="T13" fmla="*/ 0 h 2"/>
                  <a:gd name="T14" fmla="*/ 0 w 7"/>
                  <a:gd name="T15" fmla="*/ 0 h 2"/>
                  <a:gd name="T16" fmla="*/ 0 w 7"/>
                  <a:gd name="T17" fmla="*/ 0 h 2"/>
                  <a:gd name="T18" fmla="*/ 0 w 7"/>
                  <a:gd name="T19" fmla="*/ 0 h 2"/>
                  <a:gd name="T20" fmla="*/ 0 w 7"/>
                  <a:gd name="T21" fmla="*/ 0 h 2"/>
                  <a:gd name="T22" fmla="*/ 0 w 7"/>
                  <a:gd name="T23" fmla="*/ 0 h 2"/>
                  <a:gd name="T24" fmla="*/ 2 w 7"/>
                  <a:gd name="T25" fmla="*/ 2 h 2"/>
                  <a:gd name="T26" fmla="*/ 0 w 7"/>
                  <a:gd name="T27" fmla="*/ 2 h 2"/>
                  <a:gd name="T28" fmla="*/ 0 w 7"/>
                  <a:gd name="T29" fmla="*/ 2 h 2"/>
                  <a:gd name="T30" fmla="*/ 0 w 7"/>
                  <a:gd name="T31" fmla="*/ 2 h 2"/>
                  <a:gd name="T32" fmla="*/ 0 w 7"/>
                  <a:gd name="T33" fmla="*/ 2 h 2"/>
                  <a:gd name="T34" fmla="*/ 5 w 7"/>
                  <a:gd name="T35" fmla="*/ 2 h 2"/>
                  <a:gd name="T36" fmla="*/ 7 w 7"/>
                  <a:gd name="T37" fmla="*/ 2 h 2"/>
                  <a:gd name="T38" fmla="*/ 5 w 7"/>
                  <a:gd name="T39" fmla="*/ 2 h 2"/>
                  <a:gd name="T40" fmla="*/ 5 w 7"/>
                  <a:gd name="T41" fmla="*/ 2 h 2"/>
                  <a:gd name="T42" fmla="*/ 5 w 7"/>
                  <a:gd name="T43" fmla="*/ 0 h 2"/>
                  <a:gd name="T44" fmla="*/ 5 w 7"/>
                  <a:gd name="T45" fmla="*/ 0 h 2"/>
                  <a:gd name="T46" fmla="*/ 5 w 7"/>
                  <a:gd name="T47" fmla="*/ 2 h 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2"/>
                  <a:gd name="T74" fmla="*/ 7 w 7"/>
                  <a:gd name="T75" fmla="*/ 2 h 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2">
                    <a:moveTo>
                      <a:pt x="5" y="2"/>
                    </a:moveTo>
                    <a:lnTo>
                      <a:pt x="5" y="2"/>
                    </a:lnTo>
                    <a:lnTo>
                      <a:pt x="2" y="2"/>
                    </a:lnTo>
                    <a:lnTo>
                      <a:pt x="2" y="0"/>
                    </a:lnTo>
                    <a:lnTo>
                      <a:pt x="0" y="0"/>
                    </a:lnTo>
                    <a:lnTo>
                      <a:pt x="2" y="2"/>
                    </a:lnTo>
                    <a:lnTo>
                      <a:pt x="0" y="2"/>
                    </a:lnTo>
                    <a:lnTo>
                      <a:pt x="5" y="2"/>
                    </a:lnTo>
                    <a:lnTo>
                      <a:pt x="7" y="2"/>
                    </a:lnTo>
                    <a:lnTo>
                      <a:pt x="5" y="2"/>
                    </a:lnTo>
                    <a:lnTo>
                      <a:pt x="5" y="0"/>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3250" name="Freeform 222"/>
              <p:cNvSpPr>
                <a:spLocks/>
              </p:cNvSpPr>
              <p:nvPr/>
            </p:nvSpPr>
            <p:spPr bwMode="auto">
              <a:xfrm>
                <a:off x="3407" y="2395"/>
                <a:ext cx="7" cy="2"/>
              </a:xfrm>
              <a:custGeom>
                <a:avLst/>
                <a:gdLst>
                  <a:gd name="T0" fmla="*/ 5 w 7"/>
                  <a:gd name="T1" fmla="*/ 2 h 2"/>
                  <a:gd name="T2" fmla="*/ 5 w 7"/>
                  <a:gd name="T3" fmla="*/ 2 h 2"/>
                  <a:gd name="T4" fmla="*/ 2 w 7"/>
                  <a:gd name="T5" fmla="*/ 2 h 2"/>
                  <a:gd name="T6" fmla="*/ 2 w 7"/>
                  <a:gd name="T7" fmla="*/ 2 h 2"/>
                  <a:gd name="T8" fmla="*/ 2 w 7"/>
                  <a:gd name="T9" fmla="*/ 0 h 2"/>
                  <a:gd name="T10" fmla="*/ 2 w 7"/>
                  <a:gd name="T11" fmla="*/ 0 h 2"/>
                  <a:gd name="T12" fmla="*/ 0 w 7"/>
                  <a:gd name="T13" fmla="*/ 0 h 2"/>
                  <a:gd name="T14" fmla="*/ 0 w 7"/>
                  <a:gd name="T15" fmla="*/ 0 h 2"/>
                  <a:gd name="T16" fmla="*/ 0 w 7"/>
                  <a:gd name="T17" fmla="*/ 0 h 2"/>
                  <a:gd name="T18" fmla="*/ 0 w 7"/>
                  <a:gd name="T19" fmla="*/ 0 h 2"/>
                  <a:gd name="T20" fmla="*/ 0 w 7"/>
                  <a:gd name="T21" fmla="*/ 0 h 2"/>
                  <a:gd name="T22" fmla="*/ 0 w 7"/>
                  <a:gd name="T23" fmla="*/ 0 h 2"/>
                  <a:gd name="T24" fmla="*/ 2 w 7"/>
                  <a:gd name="T25" fmla="*/ 2 h 2"/>
                  <a:gd name="T26" fmla="*/ 0 w 7"/>
                  <a:gd name="T27" fmla="*/ 2 h 2"/>
                  <a:gd name="T28" fmla="*/ 0 w 7"/>
                  <a:gd name="T29" fmla="*/ 2 h 2"/>
                  <a:gd name="T30" fmla="*/ 0 w 7"/>
                  <a:gd name="T31" fmla="*/ 2 h 2"/>
                  <a:gd name="T32" fmla="*/ 0 w 7"/>
                  <a:gd name="T33" fmla="*/ 2 h 2"/>
                  <a:gd name="T34" fmla="*/ 5 w 7"/>
                  <a:gd name="T35" fmla="*/ 2 h 2"/>
                  <a:gd name="T36" fmla="*/ 7 w 7"/>
                  <a:gd name="T37" fmla="*/ 2 h 2"/>
                  <a:gd name="T38" fmla="*/ 5 w 7"/>
                  <a:gd name="T39" fmla="*/ 2 h 2"/>
                  <a:gd name="T40" fmla="*/ 5 w 7"/>
                  <a:gd name="T41" fmla="*/ 2 h 2"/>
                  <a:gd name="T42" fmla="*/ 5 w 7"/>
                  <a:gd name="T43" fmla="*/ 0 h 2"/>
                  <a:gd name="T44" fmla="*/ 5 w 7"/>
                  <a:gd name="T45" fmla="*/ 0 h 2"/>
                  <a:gd name="T46" fmla="*/ 5 w 7"/>
                  <a:gd name="T47" fmla="*/ 2 h 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2"/>
                  <a:gd name="T74" fmla="*/ 7 w 7"/>
                  <a:gd name="T75" fmla="*/ 2 h 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2">
                    <a:moveTo>
                      <a:pt x="5" y="2"/>
                    </a:moveTo>
                    <a:lnTo>
                      <a:pt x="5" y="2"/>
                    </a:lnTo>
                    <a:lnTo>
                      <a:pt x="2" y="2"/>
                    </a:lnTo>
                    <a:lnTo>
                      <a:pt x="2" y="0"/>
                    </a:lnTo>
                    <a:lnTo>
                      <a:pt x="0" y="0"/>
                    </a:lnTo>
                    <a:lnTo>
                      <a:pt x="2" y="2"/>
                    </a:lnTo>
                    <a:lnTo>
                      <a:pt x="0" y="2"/>
                    </a:lnTo>
                    <a:lnTo>
                      <a:pt x="5" y="2"/>
                    </a:lnTo>
                    <a:lnTo>
                      <a:pt x="7" y="2"/>
                    </a:lnTo>
                    <a:lnTo>
                      <a:pt x="5" y="2"/>
                    </a:lnTo>
                    <a:lnTo>
                      <a:pt x="5" y="0"/>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3251" name="Freeform 223"/>
              <p:cNvSpPr>
                <a:spLocks/>
              </p:cNvSpPr>
              <p:nvPr/>
            </p:nvSpPr>
            <p:spPr bwMode="auto">
              <a:xfrm>
                <a:off x="3492" y="2728"/>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3252" name="Freeform 224"/>
              <p:cNvSpPr>
                <a:spLocks/>
              </p:cNvSpPr>
              <p:nvPr/>
            </p:nvSpPr>
            <p:spPr bwMode="auto">
              <a:xfrm>
                <a:off x="3492" y="2728"/>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3253" name="Freeform 225"/>
              <p:cNvSpPr>
                <a:spLocks/>
              </p:cNvSpPr>
              <p:nvPr/>
            </p:nvSpPr>
            <p:spPr bwMode="auto">
              <a:xfrm>
                <a:off x="3055" y="2288"/>
                <a:ext cx="142" cy="218"/>
              </a:xfrm>
              <a:custGeom>
                <a:avLst/>
                <a:gdLst>
                  <a:gd name="T0" fmla="*/ 23 w 142"/>
                  <a:gd name="T1" fmla="*/ 29 h 218"/>
                  <a:gd name="T2" fmla="*/ 26 w 142"/>
                  <a:gd name="T3" fmla="*/ 36 h 218"/>
                  <a:gd name="T4" fmla="*/ 35 w 142"/>
                  <a:gd name="T5" fmla="*/ 43 h 218"/>
                  <a:gd name="T6" fmla="*/ 26 w 142"/>
                  <a:gd name="T7" fmla="*/ 90 h 218"/>
                  <a:gd name="T8" fmla="*/ 5 w 142"/>
                  <a:gd name="T9" fmla="*/ 118 h 218"/>
                  <a:gd name="T10" fmla="*/ 5 w 142"/>
                  <a:gd name="T11" fmla="*/ 121 h 218"/>
                  <a:gd name="T12" fmla="*/ 0 w 142"/>
                  <a:gd name="T13" fmla="*/ 123 h 218"/>
                  <a:gd name="T14" fmla="*/ 5 w 142"/>
                  <a:gd name="T15" fmla="*/ 128 h 218"/>
                  <a:gd name="T16" fmla="*/ 7 w 142"/>
                  <a:gd name="T17" fmla="*/ 130 h 218"/>
                  <a:gd name="T18" fmla="*/ 9 w 142"/>
                  <a:gd name="T19" fmla="*/ 137 h 218"/>
                  <a:gd name="T20" fmla="*/ 16 w 142"/>
                  <a:gd name="T21" fmla="*/ 137 h 218"/>
                  <a:gd name="T22" fmla="*/ 21 w 142"/>
                  <a:gd name="T23" fmla="*/ 137 h 218"/>
                  <a:gd name="T24" fmla="*/ 23 w 142"/>
                  <a:gd name="T25" fmla="*/ 142 h 218"/>
                  <a:gd name="T26" fmla="*/ 21 w 142"/>
                  <a:gd name="T27" fmla="*/ 147 h 218"/>
                  <a:gd name="T28" fmla="*/ 16 w 142"/>
                  <a:gd name="T29" fmla="*/ 147 h 218"/>
                  <a:gd name="T30" fmla="*/ 21 w 142"/>
                  <a:gd name="T31" fmla="*/ 159 h 218"/>
                  <a:gd name="T32" fmla="*/ 26 w 142"/>
                  <a:gd name="T33" fmla="*/ 180 h 218"/>
                  <a:gd name="T34" fmla="*/ 26 w 142"/>
                  <a:gd name="T35" fmla="*/ 185 h 218"/>
                  <a:gd name="T36" fmla="*/ 16 w 142"/>
                  <a:gd name="T37" fmla="*/ 185 h 218"/>
                  <a:gd name="T38" fmla="*/ 12 w 142"/>
                  <a:gd name="T39" fmla="*/ 185 h 218"/>
                  <a:gd name="T40" fmla="*/ 9 w 142"/>
                  <a:gd name="T41" fmla="*/ 189 h 218"/>
                  <a:gd name="T42" fmla="*/ 12 w 142"/>
                  <a:gd name="T43" fmla="*/ 196 h 218"/>
                  <a:gd name="T44" fmla="*/ 19 w 142"/>
                  <a:gd name="T45" fmla="*/ 199 h 218"/>
                  <a:gd name="T46" fmla="*/ 26 w 142"/>
                  <a:gd name="T47" fmla="*/ 218 h 218"/>
                  <a:gd name="T48" fmla="*/ 28 w 142"/>
                  <a:gd name="T49" fmla="*/ 218 h 218"/>
                  <a:gd name="T50" fmla="*/ 33 w 142"/>
                  <a:gd name="T51" fmla="*/ 218 h 218"/>
                  <a:gd name="T52" fmla="*/ 38 w 142"/>
                  <a:gd name="T53" fmla="*/ 215 h 218"/>
                  <a:gd name="T54" fmla="*/ 42 w 142"/>
                  <a:gd name="T55" fmla="*/ 213 h 218"/>
                  <a:gd name="T56" fmla="*/ 42 w 142"/>
                  <a:gd name="T57" fmla="*/ 213 h 218"/>
                  <a:gd name="T58" fmla="*/ 45 w 142"/>
                  <a:gd name="T59" fmla="*/ 213 h 218"/>
                  <a:gd name="T60" fmla="*/ 45 w 142"/>
                  <a:gd name="T61" fmla="*/ 215 h 218"/>
                  <a:gd name="T62" fmla="*/ 47 w 142"/>
                  <a:gd name="T63" fmla="*/ 218 h 218"/>
                  <a:gd name="T64" fmla="*/ 52 w 142"/>
                  <a:gd name="T65" fmla="*/ 215 h 218"/>
                  <a:gd name="T66" fmla="*/ 59 w 142"/>
                  <a:gd name="T67" fmla="*/ 211 h 218"/>
                  <a:gd name="T68" fmla="*/ 64 w 142"/>
                  <a:gd name="T69" fmla="*/ 211 h 218"/>
                  <a:gd name="T70" fmla="*/ 71 w 142"/>
                  <a:gd name="T71" fmla="*/ 211 h 218"/>
                  <a:gd name="T72" fmla="*/ 71 w 142"/>
                  <a:gd name="T73" fmla="*/ 208 h 218"/>
                  <a:gd name="T74" fmla="*/ 73 w 142"/>
                  <a:gd name="T75" fmla="*/ 206 h 218"/>
                  <a:gd name="T76" fmla="*/ 75 w 142"/>
                  <a:gd name="T77" fmla="*/ 203 h 218"/>
                  <a:gd name="T78" fmla="*/ 75 w 142"/>
                  <a:gd name="T79" fmla="*/ 201 h 218"/>
                  <a:gd name="T80" fmla="*/ 75 w 142"/>
                  <a:gd name="T81" fmla="*/ 199 h 218"/>
                  <a:gd name="T82" fmla="*/ 92 w 142"/>
                  <a:gd name="T83" fmla="*/ 196 h 218"/>
                  <a:gd name="T84" fmla="*/ 94 w 142"/>
                  <a:gd name="T85" fmla="*/ 194 h 218"/>
                  <a:gd name="T86" fmla="*/ 101 w 142"/>
                  <a:gd name="T87" fmla="*/ 192 h 218"/>
                  <a:gd name="T88" fmla="*/ 104 w 142"/>
                  <a:gd name="T89" fmla="*/ 187 h 218"/>
                  <a:gd name="T90" fmla="*/ 109 w 142"/>
                  <a:gd name="T91" fmla="*/ 185 h 218"/>
                  <a:gd name="T92" fmla="*/ 111 w 142"/>
                  <a:gd name="T93" fmla="*/ 182 h 218"/>
                  <a:gd name="T94" fmla="*/ 111 w 142"/>
                  <a:gd name="T95" fmla="*/ 177 h 218"/>
                  <a:gd name="T96" fmla="*/ 113 w 142"/>
                  <a:gd name="T97" fmla="*/ 173 h 218"/>
                  <a:gd name="T98" fmla="*/ 125 w 142"/>
                  <a:gd name="T99" fmla="*/ 166 h 218"/>
                  <a:gd name="T100" fmla="*/ 123 w 142"/>
                  <a:gd name="T101" fmla="*/ 163 h 218"/>
                  <a:gd name="T102" fmla="*/ 120 w 142"/>
                  <a:gd name="T103" fmla="*/ 151 h 218"/>
                  <a:gd name="T104" fmla="*/ 116 w 142"/>
                  <a:gd name="T105" fmla="*/ 149 h 218"/>
                  <a:gd name="T106" fmla="*/ 113 w 142"/>
                  <a:gd name="T107" fmla="*/ 142 h 218"/>
                  <a:gd name="T108" fmla="*/ 116 w 142"/>
                  <a:gd name="T109" fmla="*/ 133 h 218"/>
                  <a:gd name="T110" fmla="*/ 118 w 142"/>
                  <a:gd name="T111" fmla="*/ 130 h 218"/>
                  <a:gd name="T112" fmla="*/ 120 w 142"/>
                  <a:gd name="T113" fmla="*/ 128 h 218"/>
                  <a:gd name="T114" fmla="*/ 127 w 142"/>
                  <a:gd name="T115" fmla="*/ 114 h 218"/>
                  <a:gd name="T116" fmla="*/ 127 w 142"/>
                  <a:gd name="T117" fmla="*/ 107 h 218"/>
                  <a:gd name="T118" fmla="*/ 142 w 142"/>
                  <a:gd name="T119" fmla="*/ 55 h 218"/>
                  <a:gd name="T120" fmla="*/ 35 w 142"/>
                  <a:gd name="T121" fmla="*/ 0 h 218"/>
                  <a:gd name="T122" fmla="*/ 23 w 142"/>
                  <a:gd name="T123" fmla="*/ 26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8"/>
                  <a:gd name="T188" fmla="*/ 142 w 142"/>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8">
                    <a:moveTo>
                      <a:pt x="23" y="26"/>
                    </a:moveTo>
                    <a:lnTo>
                      <a:pt x="23" y="29"/>
                    </a:lnTo>
                    <a:lnTo>
                      <a:pt x="23" y="31"/>
                    </a:lnTo>
                    <a:lnTo>
                      <a:pt x="26" y="36"/>
                    </a:lnTo>
                    <a:lnTo>
                      <a:pt x="28" y="38"/>
                    </a:lnTo>
                    <a:lnTo>
                      <a:pt x="35" y="43"/>
                    </a:lnTo>
                    <a:lnTo>
                      <a:pt x="33" y="48"/>
                    </a:lnTo>
                    <a:lnTo>
                      <a:pt x="26" y="90"/>
                    </a:lnTo>
                    <a:lnTo>
                      <a:pt x="5" y="116"/>
                    </a:lnTo>
                    <a:lnTo>
                      <a:pt x="5" y="118"/>
                    </a:lnTo>
                    <a:lnTo>
                      <a:pt x="2" y="118"/>
                    </a:lnTo>
                    <a:lnTo>
                      <a:pt x="5" y="121"/>
                    </a:lnTo>
                    <a:lnTo>
                      <a:pt x="2" y="121"/>
                    </a:lnTo>
                    <a:lnTo>
                      <a:pt x="0" y="123"/>
                    </a:lnTo>
                    <a:lnTo>
                      <a:pt x="0" y="125"/>
                    </a:lnTo>
                    <a:lnTo>
                      <a:pt x="5" y="128"/>
                    </a:lnTo>
                    <a:lnTo>
                      <a:pt x="7" y="128"/>
                    </a:lnTo>
                    <a:lnTo>
                      <a:pt x="7" y="130"/>
                    </a:lnTo>
                    <a:lnTo>
                      <a:pt x="9" y="130"/>
                    </a:lnTo>
                    <a:lnTo>
                      <a:pt x="9" y="137"/>
                    </a:lnTo>
                    <a:lnTo>
                      <a:pt x="14" y="137"/>
                    </a:lnTo>
                    <a:lnTo>
                      <a:pt x="16" y="137"/>
                    </a:lnTo>
                    <a:lnTo>
                      <a:pt x="21" y="137"/>
                    </a:lnTo>
                    <a:lnTo>
                      <a:pt x="23" y="140"/>
                    </a:lnTo>
                    <a:lnTo>
                      <a:pt x="23" y="142"/>
                    </a:lnTo>
                    <a:lnTo>
                      <a:pt x="23" y="144"/>
                    </a:lnTo>
                    <a:lnTo>
                      <a:pt x="21" y="147"/>
                    </a:lnTo>
                    <a:lnTo>
                      <a:pt x="16" y="147"/>
                    </a:lnTo>
                    <a:lnTo>
                      <a:pt x="19" y="154"/>
                    </a:lnTo>
                    <a:lnTo>
                      <a:pt x="21" y="159"/>
                    </a:lnTo>
                    <a:lnTo>
                      <a:pt x="19" y="170"/>
                    </a:lnTo>
                    <a:lnTo>
                      <a:pt x="26" y="180"/>
                    </a:lnTo>
                    <a:lnTo>
                      <a:pt x="26" y="185"/>
                    </a:lnTo>
                    <a:lnTo>
                      <a:pt x="16" y="185"/>
                    </a:lnTo>
                    <a:lnTo>
                      <a:pt x="12" y="185"/>
                    </a:lnTo>
                    <a:lnTo>
                      <a:pt x="9" y="187"/>
                    </a:lnTo>
                    <a:lnTo>
                      <a:pt x="9" y="189"/>
                    </a:lnTo>
                    <a:lnTo>
                      <a:pt x="9" y="194"/>
                    </a:lnTo>
                    <a:lnTo>
                      <a:pt x="12" y="196"/>
                    </a:lnTo>
                    <a:lnTo>
                      <a:pt x="14" y="199"/>
                    </a:lnTo>
                    <a:lnTo>
                      <a:pt x="19" y="199"/>
                    </a:lnTo>
                    <a:lnTo>
                      <a:pt x="21" y="201"/>
                    </a:lnTo>
                    <a:lnTo>
                      <a:pt x="26" y="218"/>
                    </a:lnTo>
                    <a:lnTo>
                      <a:pt x="28" y="218"/>
                    </a:lnTo>
                    <a:lnTo>
                      <a:pt x="33" y="218"/>
                    </a:lnTo>
                    <a:lnTo>
                      <a:pt x="35" y="218"/>
                    </a:lnTo>
                    <a:lnTo>
                      <a:pt x="38" y="215"/>
                    </a:lnTo>
                    <a:lnTo>
                      <a:pt x="40" y="215"/>
                    </a:lnTo>
                    <a:lnTo>
                      <a:pt x="42" y="213"/>
                    </a:lnTo>
                    <a:lnTo>
                      <a:pt x="45" y="213"/>
                    </a:lnTo>
                    <a:lnTo>
                      <a:pt x="45" y="215"/>
                    </a:lnTo>
                    <a:lnTo>
                      <a:pt x="47" y="218"/>
                    </a:lnTo>
                    <a:lnTo>
                      <a:pt x="49" y="215"/>
                    </a:lnTo>
                    <a:lnTo>
                      <a:pt x="52" y="215"/>
                    </a:lnTo>
                    <a:lnTo>
                      <a:pt x="54" y="213"/>
                    </a:lnTo>
                    <a:lnTo>
                      <a:pt x="59" y="211"/>
                    </a:lnTo>
                    <a:lnTo>
                      <a:pt x="64" y="211"/>
                    </a:lnTo>
                    <a:lnTo>
                      <a:pt x="71" y="211"/>
                    </a:lnTo>
                    <a:lnTo>
                      <a:pt x="71" y="208"/>
                    </a:lnTo>
                    <a:lnTo>
                      <a:pt x="73" y="208"/>
                    </a:lnTo>
                    <a:lnTo>
                      <a:pt x="73" y="206"/>
                    </a:lnTo>
                    <a:lnTo>
                      <a:pt x="75" y="206"/>
                    </a:lnTo>
                    <a:lnTo>
                      <a:pt x="75" y="203"/>
                    </a:lnTo>
                    <a:lnTo>
                      <a:pt x="78" y="203"/>
                    </a:lnTo>
                    <a:lnTo>
                      <a:pt x="75" y="201"/>
                    </a:lnTo>
                    <a:lnTo>
                      <a:pt x="75" y="199"/>
                    </a:lnTo>
                    <a:lnTo>
                      <a:pt x="92" y="196"/>
                    </a:lnTo>
                    <a:lnTo>
                      <a:pt x="94" y="194"/>
                    </a:lnTo>
                    <a:lnTo>
                      <a:pt x="97" y="194"/>
                    </a:lnTo>
                    <a:lnTo>
                      <a:pt x="101" y="192"/>
                    </a:lnTo>
                    <a:lnTo>
                      <a:pt x="104" y="187"/>
                    </a:lnTo>
                    <a:lnTo>
                      <a:pt x="106" y="185"/>
                    </a:lnTo>
                    <a:lnTo>
                      <a:pt x="109" y="185"/>
                    </a:lnTo>
                    <a:lnTo>
                      <a:pt x="109" y="182"/>
                    </a:lnTo>
                    <a:lnTo>
                      <a:pt x="111" y="182"/>
                    </a:lnTo>
                    <a:lnTo>
                      <a:pt x="111" y="180"/>
                    </a:lnTo>
                    <a:lnTo>
                      <a:pt x="111" y="177"/>
                    </a:lnTo>
                    <a:lnTo>
                      <a:pt x="113" y="175"/>
                    </a:lnTo>
                    <a:lnTo>
                      <a:pt x="113" y="173"/>
                    </a:lnTo>
                    <a:lnTo>
                      <a:pt x="127" y="170"/>
                    </a:lnTo>
                    <a:lnTo>
                      <a:pt x="125" y="166"/>
                    </a:lnTo>
                    <a:lnTo>
                      <a:pt x="125" y="163"/>
                    </a:lnTo>
                    <a:lnTo>
                      <a:pt x="123" y="163"/>
                    </a:lnTo>
                    <a:lnTo>
                      <a:pt x="120" y="151"/>
                    </a:lnTo>
                    <a:lnTo>
                      <a:pt x="120" y="147"/>
                    </a:lnTo>
                    <a:lnTo>
                      <a:pt x="116" y="149"/>
                    </a:lnTo>
                    <a:lnTo>
                      <a:pt x="113" y="149"/>
                    </a:lnTo>
                    <a:lnTo>
                      <a:pt x="113" y="142"/>
                    </a:lnTo>
                    <a:lnTo>
                      <a:pt x="116" y="137"/>
                    </a:lnTo>
                    <a:lnTo>
                      <a:pt x="116" y="133"/>
                    </a:lnTo>
                    <a:lnTo>
                      <a:pt x="118" y="130"/>
                    </a:lnTo>
                    <a:lnTo>
                      <a:pt x="120" y="130"/>
                    </a:lnTo>
                    <a:lnTo>
                      <a:pt x="120" y="128"/>
                    </a:lnTo>
                    <a:lnTo>
                      <a:pt x="118" y="123"/>
                    </a:lnTo>
                    <a:lnTo>
                      <a:pt x="127" y="114"/>
                    </a:lnTo>
                    <a:lnTo>
                      <a:pt x="127" y="109"/>
                    </a:lnTo>
                    <a:lnTo>
                      <a:pt x="127" y="107"/>
                    </a:lnTo>
                    <a:lnTo>
                      <a:pt x="142" y="107"/>
                    </a:lnTo>
                    <a:lnTo>
                      <a:pt x="142" y="55"/>
                    </a:lnTo>
                    <a:lnTo>
                      <a:pt x="139" y="55"/>
                    </a:lnTo>
                    <a:lnTo>
                      <a:pt x="35" y="0"/>
                    </a:lnTo>
                    <a:lnTo>
                      <a:pt x="23" y="5"/>
                    </a:lnTo>
                    <a:lnTo>
                      <a:pt x="23" y="26"/>
                    </a:lnTo>
                    <a:close/>
                  </a:path>
                </a:pathLst>
              </a:custGeom>
              <a:grpFill/>
              <a:ln w="9525">
                <a:noFill/>
                <a:round/>
                <a:headEnd/>
                <a:tailEnd/>
              </a:ln>
            </p:spPr>
            <p:txBody>
              <a:bodyPr/>
              <a:lstStyle/>
              <a:p>
                <a:pPr>
                  <a:defRPr/>
                </a:pPr>
                <a:endParaRPr lang="en-US" sz="1200" kern="0">
                  <a:solidFill>
                    <a:srgbClr val="0096D6"/>
                  </a:solidFill>
                </a:endParaRPr>
              </a:p>
            </p:txBody>
          </p:sp>
          <p:sp>
            <p:nvSpPr>
              <p:cNvPr id="3254" name="Freeform 226"/>
              <p:cNvSpPr>
                <a:spLocks/>
              </p:cNvSpPr>
              <p:nvPr/>
            </p:nvSpPr>
            <p:spPr bwMode="auto">
              <a:xfrm>
                <a:off x="3055" y="2288"/>
                <a:ext cx="142" cy="218"/>
              </a:xfrm>
              <a:custGeom>
                <a:avLst/>
                <a:gdLst>
                  <a:gd name="T0" fmla="*/ 23 w 142"/>
                  <a:gd name="T1" fmla="*/ 29 h 218"/>
                  <a:gd name="T2" fmla="*/ 26 w 142"/>
                  <a:gd name="T3" fmla="*/ 36 h 218"/>
                  <a:gd name="T4" fmla="*/ 35 w 142"/>
                  <a:gd name="T5" fmla="*/ 43 h 218"/>
                  <a:gd name="T6" fmla="*/ 26 w 142"/>
                  <a:gd name="T7" fmla="*/ 90 h 218"/>
                  <a:gd name="T8" fmla="*/ 5 w 142"/>
                  <a:gd name="T9" fmla="*/ 118 h 218"/>
                  <a:gd name="T10" fmla="*/ 5 w 142"/>
                  <a:gd name="T11" fmla="*/ 121 h 218"/>
                  <a:gd name="T12" fmla="*/ 0 w 142"/>
                  <a:gd name="T13" fmla="*/ 123 h 218"/>
                  <a:gd name="T14" fmla="*/ 5 w 142"/>
                  <a:gd name="T15" fmla="*/ 128 h 218"/>
                  <a:gd name="T16" fmla="*/ 7 w 142"/>
                  <a:gd name="T17" fmla="*/ 130 h 218"/>
                  <a:gd name="T18" fmla="*/ 9 w 142"/>
                  <a:gd name="T19" fmla="*/ 137 h 218"/>
                  <a:gd name="T20" fmla="*/ 16 w 142"/>
                  <a:gd name="T21" fmla="*/ 137 h 218"/>
                  <a:gd name="T22" fmla="*/ 21 w 142"/>
                  <a:gd name="T23" fmla="*/ 137 h 218"/>
                  <a:gd name="T24" fmla="*/ 23 w 142"/>
                  <a:gd name="T25" fmla="*/ 142 h 218"/>
                  <a:gd name="T26" fmla="*/ 21 w 142"/>
                  <a:gd name="T27" fmla="*/ 147 h 218"/>
                  <a:gd name="T28" fmla="*/ 16 w 142"/>
                  <a:gd name="T29" fmla="*/ 147 h 218"/>
                  <a:gd name="T30" fmla="*/ 21 w 142"/>
                  <a:gd name="T31" fmla="*/ 159 h 218"/>
                  <a:gd name="T32" fmla="*/ 26 w 142"/>
                  <a:gd name="T33" fmla="*/ 180 h 218"/>
                  <a:gd name="T34" fmla="*/ 26 w 142"/>
                  <a:gd name="T35" fmla="*/ 185 h 218"/>
                  <a:gd name="T36" fmla="*/ 16 w 142"/>
                  <a:gd name="T37" fmla="*/ 185 h 218"/>
                  <a:gd name="T38" fmla="*/ 12 w 142"/>
                  <a:gd name="T39" fmla="*/ 185 h 218"/>
                  <a:gd name="T40" fmla="*/ 9 w 142"/>
                  <a:gd name="T41" fmla="*/ 189 h 218"/>
                  <a:gd name="T42" fmla="*/ 12 w 142"/>
                  <a:gd name="T43" fmla="*/ 196 h 218"/>
                  <a:gd name="T44" fmla="*/ 19 w 142"/>
                  <a:gd name="T45" fmla="*/ 199 h 218"/>
                  <a:gd name="T46" fmla="*/ 26 w 142"/>
                  <a:gd name="T47" fmla="*/ 218 h 218"/>
                  <a:gd name="T48" fmla="*/ 28 w 142"/>
                  <a:gd name="T49" fmla="*/ 218 h 218"/>
                  <a:gd name="T50" fmla="*/ 33 w 142"/>
                  <a:gd name="T51" fmla="*/ 218 h 218"/>
                  <a:gd name="T52" fmla="*/ 38 w 142"/>
                  <a:gd name="T53" fmla="*/ 215 h 218"/>
                  <a:gd name="T54" fmla="*/ 42 w 142"/>
                  <a:gd name="T55" fmla="*/ 213 h 218"/>
                  <a:gd name="T56" fmla="*/ 42 w 142"/>
                  <a:gd name="T57" fmla="*/ 213 h 218"/>
                  <a:gd name="T58" fmla="*/ 45 w 142"/>
                  <a:gd name="T59" fmla="*/ 213 h 218"/>
                  <a:gd name="T60" fmla="*/ 45 w 142"/>
                  <a:gd name="T61" fmla="*/ 215 h 218"/>
                  <a:gd name="T62" fmla="*/ 47 w 142"/>
                  <a:gd name="T63" fmla="*/ 218 h 218"/>
                  <a:gd name="T64" fmla="*/ 52 w 142"/>
                  <a:gd name="T65" fmla="*/ 215 h 218"/>
                  <a:gd name="T66" fmla="*/ 59 w 142"/>
                  <a:gd name="T67" fmla="*/ 211 h 218"/>
                  <a:gd name="T68" fmla="*/ 64 w 142"/>
                  <a:gd name="T69" fmla="*/ 211 h 218"/>
                  <a:gd name="T70" fmla="*/ 71 w 142"/>
                  <a:gd name="T71" fmla="*/ 211 h 218"/>
                  <a:gd name="T72" fmla="*/ 71 w 142"/>
                  <a:gd name="T73" fmla="*/ 208 h 218"/>
                  <a:gd name="T74" fmla="*/ 73 w 142"/>
                  <a:gd name="T75" fmla="*/ 206 h 218"/>
                  <a:gd name="T76" fmla="*/ 75 w 142"/>
                  <a:gd name="T77" fmla="*/ 203 h 218"/>
                  <a:gd name="T78" fmla="*/ 75 w 142"/>
                  <a:gd name="T79" fmla="*/ 201 h 218"/>
                  <a:gd name="T80" fmla="*/ 75 w 142"/>
                  <a:gd name="T81" fmla="*/ 199 h 218"/>
                  <a:gd name="T82" fmla="*/ 92 w 142"/>
                  <a:gd name="T83" fmla="*/ 196 h 218"/>
                  <a:gd name="T84" fmla="*/ 94 w 142"/>
                  <a:gd name="T85" fmla="*/ 194 h 218"/>
                  <a:gd name="T86" fmla="*/ 101 w 142"/>
                  <a:gd name="T87" fmla="*/ 192 h 218"/>
                  <a:gd name="T88" fmla="*/ 104 w 142"/>
                  <a:gd name="T89" fmla="*/ 187 h 218"/>
                  <a:gd name="T90" fmla="*/ 109 w 142"/>
                  <a:gd name="T91" fmla="*/ 185 h 218"/>
                  <a:gd name="T92" fmla="*/ 111 w 142"/>
                  <a:gd name="T93" fmla="*/ 182 h 218"/>
                  <a:gd name="T94" fmla="*/ 111 w 142"/>
                  <a:gd name="T95" fmla="*/ 177 h 218"/>
                  <a:gd name="T96" fmla="*/ 113 w 142"/>
                  <a:gd name="T97" fmla="*/ 173 h 218"/>
                  <a:gd name="T98" fmla="*/ 125 w 142"/>
                  <a:gd name="T99" fmla="*/ 166 h 218"/>
                  <a:gd name="T100" fmla="*/ 123 w 142"/>
                  <a:gd name="T101" fmla="*/ 163 h 218"/>
                  <a:gd name="T102" fmla="*/ 120 w 142"/>
                  <a:gd name="T103" fmla="*/ 151 h 218"/>
                  <a:gd name="T104" fmla="*/ 116 w 142"/>
                  <a:gd name="T105" fmla="*/ 149 h 218"/>
                  <a:gd name="T106" fmla="*/ 113 w 142"/>
                  <a:gd name="T107" fmla="*/ 142 h 218"/>
                  <a:gd name="T108" fmla="*/ 116 w 142"/>
                  <a:gd name="T109" fmla="*/ 133 h 218"/>
                  <a:gd name="T110" fmla="*/ 118 w 142"/>
                  <a:gd name="T111" fmla="*/ 130 h 218"/>
                  <a:gd name="T112" fmla="*/ 120 w 142"/>
                  <a:gd name="T113" fmla="*/ 128 h 218"/>
                  <a:gd name="T114" fmla="*/ 127 w 142"/>
                  <a:gd name="T115" fmla="*/ 114 h 218"/>
                  <a:gd name="T116" fmla="*/ 127 w 142"/>
                  <a:gd name="T117" fmla="*/ 107 h 218"/>
                  <a:gd name="T118" fmla="*/ 142 w 142"/>
                  <a:gd name="T119" fmla="*/ 55 h 218"/>
                  <a:gd name="T120" fmla="*/ 35 w 142"/>
                  <a:gd name="T121" fmla="*/ 0 h 218"/>
                  <a:gd name="T122" fmla="*/ 23 w 142"/>
                  <a:gd name="T123" fmla="*/ 26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8"/>
                  <a:gd name="T188" fmla="*/ 142 w 142"/>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8">
                    <a:moveTo>
                      <a:pt x="23" y="26"/>
                    </a:moveTo>
                    <a:lnTo>
                      <a:pt x="23" y="29"/>
                    </a:lnTo>
                    <a:lnTo>
                      <a:pt x="23" y="31"/>
                    </a:lnTo>
                    <a:lnTo>
                      <a:pt x="26" y="36"/>
                    </a:lnTo>
                    <a:lnTo>
                      <a:pt x="28" y="38"/>
                    </a:lnTo>
                    <a:lnTo>
                      <a:pt x="35" y="43"/>
                    </a:lnTo>
                    <a:lnTo>
                      <a:pt x="33" y="48"/>
                    </a:lnTo>
                    <a:lnTo>
                      <a:pt x="26" y="90"/>
                    </a:lnTo>
                    <a:lnTo>
                      <a:pt x="5" y="116"/>
                    </a:lnTo>
                    <a:lnTo>
                      <a:pt x="5" y="118"/>
                    </a:lnTo>
                    <a:lnTo>
                      <a:pt x="2" y="118"/>
                    </a:lnTo>
                    <a:lnTo>
                      <a:pt x="5" y="121"/>
                    </a:lnTo>
                    <a:lnTo>
                      <a:pt x="2" y="121"/>
                    </a:lnTo>
                    <a:lnTo>
                      <a:pt x="0" y="123"/>
                    </a:lnTo>
                    <a:lnTo>
                      <a:pt x="0" y="125"/>
                    </a:lnTo>
                    <a:lnTo>
                      <a:pt x="5" y="128"/>
                    </a:lnTo>
                    <a:lnTo>
                      <a:pt x="7" y="128"/>
                    </a:lnTo>
                    <a:lnTo>
                      <a:pt x="7" y="130"/>
                    </a:lnTo>
                    <a:lnTo>
                      <a:pt x="9" y="130"/>
                    </a:lnTo>
                    <a:lnTo>
                      <a:pt x="9" y="137"/>
                    </a:lnTo>
                    <a:lnTo>
                      <a:pt x="14" y="137"/>
                    </a:lnTo>
                    <a:lnTo>
                      <a:pt x="16" y="137"/>
                    </a:lnTo>
                    <a:lnTo>
                      <a:pt x="21" y="137"/>
                    </a:lnTo>
                    <a:lnTo>
                      <a:pt x="23" y="140"/>
                    </a:lnTo>
                    <a:lnTo>
                      <a:pt x="23" y="142"/>
                    </a:lnTo>
                    <a:lnTo>
                      <a:pt x="23" y="144"/>
                    </a:lnTo>
                    <a:lnTo>
                      <a:pt x="21" y="147"/>
                    </a:lnTo>
                    <a:lnTo>
                      <a:pt x="16" y="147"/>
                    </a:lnTo>
                    <a:lnTo>
                      <a:pt x="19" y="154"/>
                    </a:lnTo>
                    <a:lnTo>
                      <a:pt x="21" y="159"/>
                    </a:lnTo>
                    <a:lnTo>
                      <a:pt x="19" y="170"/>
                    </a:lnTo>
                    <a:lnTo>
                      <a:pt x="26" y="180"/>
                    </a:lnTo>
                    <a:lnTo>
                      <a:pt x="26" y="185"/>
                    </a:lnTo>
                    <a:lnTo>
                      <a:pt x="16" y="185"/>
                    </a:lnTo>
                    <a:lnTo>
                      <a:pt x="12" y="185"/>
                    </a:lnTo>
                    <a:lnTo>
                      <a:pt x="9" y="187"/>
                    </a:lnTo>
                    <a:lnTo>
                      <a:pt x="9" y="189"/>
                    </a:lnTo>
                    <a:lnTo>
                      <a:pt x="9" y="194"/>
                    </a:lnTo>
                    <a:lnTo>
                      <a:pt x="12" y="196"/>
                    </a:lnTo>
                    <a:lnTo>
                      <a:pt x="14" y="199"/>
                    </a:lnTo>
                    <a:lnTo>
                      <a:pt x="19" y="199"/>
                    </a:lnTo>
                    <a:lnTo>
                      <a:pt x="21" y="201"/>
                    </a:lnTo>
                    <a:lnTo>
                      <a:pt x="26" y="218"/>
                    </a:lnTo>
                    <a:lnTo>
                      <a:pt x="28" y="218"/>
                    </a:lnTo>
                    <a:lnTo>
                      <a:pt x="33" y="218"/>
                    </a:lnTo>
                    <a:lnTo>
                      <a:pt x="35" y="218"/>
                    </a:lnTo>
                    <a:lnTo>
                      <a:pt x="38" y="215"/>
                    </a:lnTo>
                    <a:lnTo>
                      <a:pt x="40" y="215"/>
                    </a:lnTo>
                    <a:lnTo>
                      <a:pt x="42" y="213"/>
                    </a:lnTo>
                    <a:lnTo>
                      <a:pt x="45" y="213"/>
                    </a:lnTo>
                    <a:lnTo>
                      <a:pt x="45" y="215"/>
                    </a:lnTo>
                    <a:lnTo>
                      <a:pt x="47" y="218"/>
                    </a:lnTo>
                    <a:lnTo>
                      <a:pt x="49" y="215"/>
                    </a:lnTo>
                    <a:lnTo>
                      <a:pt x="52" y="215"/>
                    </a:lnTo>
                    <a:lnTo>
                      <a:pt x="54" y="213"/>
                    </a:lnTo>
                    <a:lnTo>
                      <a:pt x="59" y="211"/>
                    </a:lnTo>
                    <a:lnTo>
                      <a:pt x="64" y="211"/>
                    </a:lnTo>
                    <a:lnTo>
                      <a:pt x="71" y="211"/>
                    </a:lnTo>
                    <a:lnTo>
                      <a:pt x="71" y="208"/>
                    </a:lnTo>
                    <a:lnTo>
                      <a:pt x="73" y="208"/>
                    </a:lnTo>
                    <a:lnTo>
                      <a:pt x="73" y="206"/>
                    </a:lnTo>
                    <a:lnTo>
                      <a:pt x="75" y="206"/>
                    </a:lnTo>
                    <a:lnTo>
                      <a:pt x="75" y="203"/>
                    </a:lnTo>
                    <a:lnTo>
                      <a:pt x="78" y="203"/>
                    </a:lnTo>
                    <a:lnTo>
                      <a:pt x="75" y="201"/>
                    </a:lnTo>
                    <a:lnTo>
                      <a:pt x="75" y="199"/>
                    </a:lnTo>
                    <a:lnTo>
                      <a:pt x="92" y="196"/>
                    </a:lnTo>
                    <a:lnTo>
                      <a:pt x="94" y="194"/>
                    </a:lnTo>
                    <a:lnTo>
                      <a:pt x="97" y="194"/>
                    </a:lnTo>
                    <a:lnTo>
                      <a:pt x="101" y="192"/>
                    </a:lnTo>
                    <a:lnTo>
                      <a:pt x="104" y="187"/>
                    </a:lnTo>
                    <a:lnTo>
                      <a:pt x="106" y="185"/>
                    </a:lnTo>
                    <a:lnTo>
                      <a:pt x="109" y="185"/>
                    </a:lnTo>
                    <a:lnTo>
                      <a:pt x="109" y="182"/>
                    </a:lnTo>
                    <a:lnTo>
                      <a:pt x="111" y="182"/>
                    </a:lnTo>
                    <a:lnTo>
                      <a:pt x="111" y="180"/>
                    </a:lnTo>
                    <a:lnTo>
                      <a:pt x="111" y="177"/>
                    </a:lnTo>
                    <a:lnTo>
                      <a:pt x="113" y="175"/>
                    </a:lnTo>
                    <a:lnTo>
                      <a:pt x="113" y="173"/>
                    </a:lnTo>
                    <a:lnTo>
                      <a:pt x="127" y="170"/>
                    </a:lnTo>
                    <a:lnTo>
                      <a:pt x="125" y="166"/>
                    </a:lnTo>
                    <a:lnTo>
                      <a:pt x="125" y="163"/>
                    </a:lnTo>
                    <a:lnTo>
                      <a:pt x="123" y="163"/>
                    </a:lnTo>
                    <a:lnTo>
                      <a:pt x="120" y="151"/>
                    </a:lnTo>
                    <a:lnTo>
                      <a:pt x="120" y="147"/>
                    </a:lnTo>
                    <a:lnTo>
                      <a:pt x="116" y="149"/>
                    </a:lnTo>
                    <a:lnTo>
                      <a:pt x="113" y="149"/>
                    </a:lnTo>
                    <a:lnTo>
                      <a:pt x="113" y="142"/>
                    </a:lnTo>
                    <a:lnTo>
                      <a:pt x="116" y="137"/>
                    </a:lnTo>
                    <a:lnTo>
                      <a:pt x="116" y="133"/>
                    </a:lnTo>
                    <a:lnTo>
                      <a:pt x="118" y="130"/>
                    </a:lnTo>
                    <a:lnTo>
                      <a:pt x="120" y="130"/>
                    </a:lnTo>
                    <a:lnTo>
                      <a:pt x="120" y="128"/>
                    </a:lnTo>
                    <a:lnTo>
                      <a:pt x="118" y="123"/>
                    </a:lnTo>
                    <a:lnTo>
                      <a:pt x="127" y="114"/>
                    </a:lnTo>
                    <a:lnTo>
                      <a:pt x="127" y="109"/>
                    </a:lnTo>
                    <a:lnTo>
                      <a:pt x="127" y="107"/>
                    </a:lnTo>
                    <a:lnTo>
                      <a:pt x="142" y="107"/>
                    </a:lnTo>
                    <a:lnTo>
                      <a:pt x="142" y="55"/>
                    </a:lnTo>
                    <a:lnTo>
                      <a:pt x="139" y="55"/>
                    </a:lnTo>
                    <a:lnTo>
                      <a:pt x="35" y="0"/>
                    </a:lnTo>
                    <a:lnTo>
                      <a:pt x="23" y="5"/>
                    </a:lnTo>
                    <a:lnTo>
                      <a:pt x="23" y="26"/>
                    </a:lnTo>
                  </a:path>
                </a:pathLst>
              </a:custGeom>
              <a:grpFill/>
              <a:ln w="9525">
                <a:noFill/>
                <a:round/>
                <a:headEnd/>
                <a:tailEnd/>
              </a:ln>
            </p:spPr>
            <p:txBody>
              <a:bodyPr/>
              <a:lstStyle/>
              <a:p>
                <a:pPr>
                  <a:defRPr/>
                </a:pPr>
                <a:endParaRPr lang="en-US" sz="1200" kern="0">
                  <a:solidFill>
                    <a:srgbClr val="0096D6"/>
                  </a:solidFill>
                </a:endParaRPr>
              </a:p>
            </p:txBody>
          </p:sp>
          <p:sp>
            <p:nvSpPr>
              <p:cNvPr id="3255" name="Freeform 227"/>
              <p:cNvSpPr>
                <a:spLocks/>
              </p:cNvSpPr>
              <p:nvPr/>
            </p:nvSpPr>
            <p:spPr bwMode="auto">
              <a:xfrm>
                <a:off x="1720" y="2404"/>
                <a:ext cx="57" cy="59"/>
              </a:xfrm>
              <a:custGeom>
                <a:avLst/>
                <a:gdLst>
                  <a:gd name="T0" fmla="*/ 57 w 57"/>
                  <a:gd name="T1" fmla="*/ 0 h 59"/>
                  <a:gd name="T2" fmla="*/ 55 w 57"/>
                  <a:gd name="T3" fmla="*/ 0 h 59"/>
                  <a:gd name="T4" fmla="*/ 52 w 57"/>
                  <a:gd name="T5" fmla="*/ 2 h 59"/>
                  <a:gd name="T6" fmla="*/ 50 w 57"/>
                  <a:gd name="T7" fmla="*/ 5 h 59"/>
                  <a:gd name="T8" fmla="*/ 48 w 57"/>
                  <a:gd name="T9" fmla="*/ 5 h 59"/>
                  <a:gd name="T10" fmla="*/ 45 w 57"/>
                  <a:gd name="T11" fmla="*/ 5 h 59"/>
                  <a:gd name="T12" fmla="*/ 43 w 57"/>
                  <a:gd name="T13" fmla="*/ 7 h 59"/>
                  <a:gd name="T14" fmla="*/ 40 w 57"/>
                  <a:gd name="T15" fmla="*/ 5 h 59"/>
                  <a:gd name="T16" fmla="*/ 38 w 57"/>
                  <a:gd name="T17" fmla="*/ 5 h 59"/>
                  <a:gd name="T18" fmla="*/ 38 w 57"/>
                  <a:gd name="T19" fmla="*/ 5 h 59"/>
                  <a:gd name="T20" fmla="*/ 38 w 57"/>
                  <a:gd name="T21" fmla="*/ 5 h 59"/>
                  <a:gd name="T22" fmla="*/ 36 w 57"/>
                  <a:gd name="T23" fmla="*/ 5 h 59"/>
                  <a:gd name="T24" fmla="*/ 36 w 57"/>
                  <a:gd name="T25" fmla="*/ 5 h 59"/>
                  <a:gd name="T26" fmla="*/ 36 w 57"/>
                  <a:gd name="T27" fmla="*/ 5 h 59"/>
                  <a:gd name="T28" fmla="*/ 33 w 57"/>
                  <a:gd name="T29" fmla="*/ 7 h 59"/>
                  <a:gd name="T30" fmla="*/ 33 w 57"/>
                  <a:gd name="T31" fmla="*/ 9 h 59"/>
                  <a:gd name="T32" fmla="*/ 33 w 57"/>
                  <a:gd name="T33" fmla="*/ 12 h 59"/>
                  <a:gd name="T34" fmla="*/ 31 w 57"/>
                  <a:gd name="T35" fmla="*/ 12 h 59"/>
                  <a:gd name="T36" fmla="*/ 29 w 57"/>
                  <a:gd name="T37" fmla="*/ 12 h 59"/>
                  <a:gd name="T38" fmla="*/ 29 w 57"/>
                  <a:gd name="T39" fmla="*/ 14 h 59"/>
                  <a:gd name="T40" fmla="*/ 29 w 57"/>
                  <a:gd name="T41" fmla="*/ 14 h 59"/>
                  <a:gd name="T42" fmla="*/ 26 w 57"/>
                  <a:gd name="T43" fmla="*/ 14 h 59"/>
                  <a:gd name="T44" fmla="*/ 26 w 57"/>
                  <a:gd name="T45" fmla="*/ 14 h 59"/>
                  <a:gd name="T46" fmla="*/ 26 w 57"/>
                  <a:gd name="T47" fmla="*/ 17 h 59"/>
                  <a:gd name="T48" fmla="*/ 24 w 57"/>
                  <a:gd name="T49" fmla="*/ 17 h 59"/>
                  <a:gd name="T50" fmla="*/ 24 w 57"/>
                  <a:gd name="T51" fmla="*/ 17 h 59"/>
                  <a:gd name="T52" fmla="*/ 22 w 57"/>
                  <a:gd name="T53" fmla="*/ 14 h 59"/>
                  <a:gd name="T54" fmla="*/ 19 w 57"/>
                  <a:gd name="T55" fmla="*/ 14 h 59"/>
                  <a:gd name="T56" fmla="*/ 17 w 57"/>
                  <a:gd name="T57" fmla="*/ 19 h 59"/>
                  <a:gd name="T58" fmla="*/ 12 w 57"/>
                  <a:gd name="T59" fmla="*/ 19 h 59"/>
                  <a:gd name="T60" fmla="*/ 12 w 57"/>
                  <a:gd name="T61" fmla="*/ 21 h 59"/>
                  <a:gd name="T62" fmla="*/ 12 w 57"/>
                  <a:gd name="T63" fmla="*/ 24 h 59"/>
                  <a:gd name="T64" fmla="*/ 10 w 57"/>
                  <a:gd name="T65" fmla="*/ 24 h 59"/>
                  <a:gd name="T66" fmla="*/ 10 w 57"/>
                  <a:gd name="T67" fmla="*/ 26 h 59"/>
                  <a:gd name="T68" fmla="*/ 7 w 57"/>
                  <a:gd name="T69" fmla="*/ 26 h 59"/>
                  <a:gd name="T70" fmla="*/ 7 w 57"/>
                  <a:gd name="T71" fmla="*/ 28 h 59"/>
                  <a:gd name="T72" fmla="*/ 0 w 57"/>
                  <a:gd name="T73" fmla="*/ 28 h 59"/>
                  <a:gd name="T74" fmla="*/ 0 w 57"/>
                  <a:gd name="T75" fmla="*/ 28 h 59"/>
                  <a:gd name="T76" fmla="*/ 24 w 57"/>
                  <a:gd name="T77" fmla="*/ 52 h 59"/>
                  <a:gd name="T78" fmla="*/ 24 w 57"/>
                  <a:gd name="T79" fmla="*/ 54 h 59"/>
                  <a:gd name="T80" fmla="*/ 24 w 57"/>
                  <a:gd name="T81" fmla="*/ 54 h 59"/>
                  <a:gd name="T82" fmla="*/ 24 w 57"/>
                  <a:gd name="T83" fmla="*/ 54 h 59"/>
                  <a:gd name="T84" fmla="*/ 26 w 57"/>
                  <a:gd name="T85" fmla="*/ 52 h 59"/>
                  <a:gd name="T86" fmla="*/ 26 w 57"/>
                  <a:gd name="T87" fmla="*/ 52 h 59"/>
                  <a:gd name="T88" fmla="*/ 36 w 57"/>
                  <a:gd name="T89" fmla="*/ 57 h 59"/>
                  <a:gd name="T90" fmla="*/ 40 w 57"/>
                  <a:gd name="T91" fmla="*/ 54 h 59"/>
                  <a:gd name="T92" fmla="*/ 45 w 57"/>
                  <a:gd name="T93" fmla="*/ 59 h 59"/>
                  <a:gd name="T94" fmla="*/ 52 w 57"/>
                  <a:gd name="T95" fmla="*/ 57 h 59"/>
                  <a:gd name="T96" fmla="*/ 52 w 57"/>
                  <a:gd name="T97" fmla="*/ 54 h 59"/>
                  <a:gd name="T98" fmla="*/ 50 w 57"/>
                  <a:gd name="T99" fmla="*/ 52 h 59"/>
                  <a:gd name="T100" fmla="*/ 50 w 57"/>
                  <a:gd name="T101" fmla="*/ 50 h 59"/>
                  <a:gd name="T102" fmla="*/ 52 w 57"/>
                  <a:gd name="T103" fmla="*/ 47 h 59"/>
                  <a:gd name="T104" fmla="*/ 57 w 57"/>
                  <a:gd name="T105" fmla="*/ 0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59"/>
                  <a:gd name="T161" fmla="*/ 57 w 57"/>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59">
                    <a:moveTo>
                      <a:pt x="57" y="0"/>
                    </a:moveTo>
                    <a:lnTo>
                      <a:pt x="55" y="0"/>
                    </a:lnTo>
                    <a:lnTo>
                      <a:pt x="52" y="2"/>
                    </a:lnTo>
                    <a:lnTo>
                      <a:pt x="50" y="5"/>
                    </a:lnTo>
                    <a:lnTo>
                      <a:pt x="48" y="5"/>
                    </a:lnTo>
                    <a:lnTo>
                      <a:pt x="45" y="5"/>
                    </a:lnTo>
                    <a:lnTo>
                      <a:pt x="43" y="7"/>
                    </a:lnTo>
                    <a:lnTo>
                      <a:pt x="40" y="5"/>
                    </a:lnTo>
                    <a:lnTo>
                      <a:pt x="38" y="5"/>
                    </a:lnTo>
                    <a:lnTo>
                      <a:pt x="36" y="5"/>
                    </a:lnTo>
                    <a:lnTo>
                      <a:pt x="33" y="7"/>
                    </a:lnTo>
                    <a:lnTo>
                      <a:pt x="33" y="9"/>
                    </a:lnTo>
                    <a:lnTo>
                      <a:pt x="33" y="12"/>
                    </a:lnTo>
                    <a:lnTo>
                      <a:pt x="31" y="12"/>
                    </a:lnTo>
                    <a:lnTo>
                      <a:pt x="29" y="12"/>
                    </a:lnTo>
                    <a:lnTo>
                      <a:pt x="29" y="14"/>
                    </a:lnTo>
                    <a:lnTo>
                      <a:pt x="26" y="14"/>
                    </a:lnTo>
                    <a:lnTo>
                      <a:pt x="26" y="17"/>
                    </a:lnTo>
                    <a:lnTo>
                      <a:pt x="24" y="17"/>
                    </a:lnTo>
                    <a:lnTo>
                      <a:pt x="22" y="14"/>
                    </a:lnTo>
                    <a:lnTo>
                      <a:pt x="19" y="14"/>
                    </a:lnTo>
                    <a:lnTo>
                      <a:pt x="17" y="19"/>
                    </a:lnTo>
                    <a:lnTo>
                      <a:pt x="12" y="19"/>
                    </a:lnTo>
                    <a:lnTo>
                      <a:pt x="12" y="21"/>
                    </a:lnTo>
                    <a:lnTo>
                      <a:pt x="12" y="24"/>
                    </a:lnTo>
                    <a:lnTo>
                      <a:pt x="10" y="24"/>
                    </a:lnTo>
                    <a:lnTo>
                      <a:pt x="10" y="26"/>
                    </a:lnTo>
                    <a:lnTo>
                      <a:pt x="7" y="26"/>
                    </a:lnTo>
                    <a:lnTo>
                      <a:pt x="7" y="28"/>
                    </a:lnTo>
                    <a:lnTo>
                      <a:pt x="0" y="28"/>
                    </a:lnTo>
                    <a:lnTo>
                      <a:pt x="24" y="52"/>
                    </a:lnTo>
                    <a:lnTo>
                      <a:pt x="24" y="54"/>
                    </a:lnTo>
                    <a:lnTo>
                      <a:pt x="26" y="52"/>
                    </a:lnTo>
                    <a:lnTo>
                      <a:pt x="36" y="57"/>
                    </a:lnTo>
                    <a:lnTo>
                      <a:pt x="40" y="54"/>
                    </a:lnTo>
                    <a:lnTo>
                      <a:pt x="45" y="59"/>
                    </a:lnTo>
                    <a:lnTo>
                      <a:pt x="52" y="57"/>
                    </a:lnTo>
                    <a:lnTo>
                      <a:pt x="52" y="54"/>
                    </a:lnTo>
                    <a:lnTo>
                      <a:pt x="50" y="52"/>
                    </a:lnTo>
                    <a:lnTo>
                      <a:pt x="50" y="50"/>
                    </a:lnTo>
                    <a:lnTo>
                      <a:pt x="52" y="47"/>
                    </a:lnTo>
                    <a:lnTo>
                      <a:pt x="57" y="0"/>
                    </a:lnTo>
                    <a:close/>
                  </a:path>
                </a:pathLst>
              </a:custGeom>
              <a:grpFill/>
              <a:ln w="9525">
                <a:noFill/>
                <a:round/>
                <a:headEnd/>
                <a:tailEnd/>
              </a:ln>
            </p:spPr>
            <p:txBody>
              <a:bodyPr/>
              <a:lstStyle/>
              <a:p>
                <a:pPr>
                  <a:defRPr/>
                </a:pPr>
                <a:endParaRPr lang="en-US" sz="1200" kern="0">
                  <a:solidFill>
                    <a:srgbClr val="0096D6"/>
                  </a:solidFill>
                </a:endParaRPr>
              </a:p>
            </p:txBody>
          </p:sp>
          <p:sp>
            <p:nvSpPr>
              <p:cNvPr id="3256" name="Freeform 228"/>
              <p:cNvSpPr>
                <a:spLocks/>
              </p:cNvSpPr>
              <p:nvPr/>
            </p:nvSpPr>
            <p:spPr bwMode="auto">
              <a:xfrm>
                <a:off x="1720" y="2404"/>
                <a:ext cx="57" cy="59"/>
              </a:xfrm>
              <a:custGeom>
                <a:avLst/>
                <a:gdLst>
                  <a:gd name="T0" fmla="*/ 57 w 57"/>
                  <a:gd name="T1" fmla="*/ 0 h 59"/>
                  <a:gd name="T2" fmla="*/ 55 w 57"/>
                  <a:gd name="T3" fmla="*/ 0 h 59"/>
                  <a:gd name="T4" fmla="*/ 52 w 57"/>
                  <a:gd name="T5" fmla="*/ 2 h 59"/>
                  <a:gd name="T6" fmla="*/ 50 w 57"/>
                  <a:gd name="T7" fmla="*/ 5 h 59"/>
                  <a:gd name="T8" fmla="*/ 48 w 57"/>
                  <a:gd name="T9" fmla="*/ 5 h 59"/>
                  <a:gd name="T10" fmla="*/ 45 w 57"/>
                  <a:gd name="T11" fmla="*/ 5 h 59"/>
                  <a:gd name="T12" fmla="*/ 43 w 57"/>
                  <a:gd name="T13" fmla="*/ 7 h 59"/>
                  <a:gd name="T14" fmla="*/ 40 w 57"/>
                  <a:gd name="T15" fmla="*/ 5 h 59"/>
                  <a:gd name="T16" fmla="*/ 38 w 57"/>
                  <a:gd name="T17" fmla="*/ 5 h 59"/>
                  <a:gd name="T18" fmla="*/ 38 w 57"/>
                  <a:gd name="T19" fmla="*/ 5 h 59"/>
                  <a:gd name="T20" fmla="*/ 38 w 57"/>
                  <a:gd name="T21" fmla="*/ 5 h 59"/>
                  <a:gd name="T22" fmla="*/ 36 w 57"/>
                  <a:gd name="T23" fmla="*/ 5 h 59"/>
                  <a:gd name="T24" fmla="*/ 36 w 57"/>
                  <a:gd name="T25" fmla="*/ 5 h 59"/>
                  <a:gd name="T26" fmla="*/ 36 w 57"/>
                  <a:gd name="T27" fmla="*/ 5 h 59"/>
                  <a:gd name="T28" fmla="*/ 33 w 57"/>
                  <a:gd name="T29" fmla="*/ 7 h 59"/>
                  <a:gd name="T30" fmla="*/ 33 w 57"/>
                  <a:gd name="T31" fmla="*/ 9 h 59"/>
                  <a:gd name="T32" fmla="*/ 33 w 57"/>
                  <a:gd name="T33" fmla="*/ 12 h 59"/>
                  <a:gd name="T34" fmla="*/ 31 w 57"/>
                  <a:gd name="T35" fmla="*/ 12 h 59"/>
                  <a:gd name="T36" fmla="*/ 29 w 57"/>
                  <a:gd name="T37" fmla="*/ 12 h 59"/>
                  <a:gd name="T38" fmla="*/ 29 w 57"/>
                  <a:gd name="T39" fmla="*/ 14 h 59"/>
                  <a:gd name="T40" fmla="*/ 29 w 57"/>
                  <a:gd name="T41" fmla="*/ 14 h 59"/>
                  <a:gd name="T42" fmla="*/ 26 w 57"/>
                  <a:gd name="T43" fmla="*/ 14 h 59"/>
                  <a:gd name="T44" fmla="*/ 26 w 57"/>
                  <a:gd name="T45" fmla="*/ 14 h 59"/>
                  <a:gd name="T46" fmla="*/ 26 w 57"/>
                  <a:gd name="T47" fmla="*/ 17 h 59"/>
                  <a:gd name="T48" fmla="*/ 24 w 57"/>
                  <a:gd name="T49" fmla="*/ 17 h 59"/>
                  <a:gd name="T50" fmla="*/ 24 w 57"/>
                  <a:gd name="T51" fmla="*/ 17 h 59"/>
                  <a:gd name="T52" fmla="*/ 22 w 57"/>
                  <a:gd name="T53" fmla="*/ 14 h 59"/>
                  <a:gd name="T54" fmla="*/ 19 w 57"/>
                  <a:gd name="T55" fmla="*/ 14 h 59"/>
                  <a:gd name="T56" fmla="*/ 17 w 57"/>
                  <a:gd name="T57" fmla="*/ 19 h 59"/>
                  <a:gd name="T58" fmla="*/ 12 w 57"/>
                  <a:gd name="T59" fmla="*/ 19 h 59"/>
                  <a:gd name="T60" fmla="*/ 12 w 57"/>
                  <a:gd name="T61" fmla="*/ 21 h 59"/>
                  <a:gd name="T62" fmla="*/ 12 w 57"/>
                  <a:gd name="T63" fmla="*/ 24 h 59"/>
                  <a:gd name="T64" fmla="*/ 10 w 57"/>
                  <a:gd name="T65" fmla="*/ 24 h 59"/>
                  <a:gd name="T66" fmla="*/ 10 w 57"/>
                  <a:gd name="T67" fmla="*/ 26 h 59"/>
                  <a:gd name="T68" fmla="*/ 7 w 57"/>
                  <a:gd name="T69" fmla="*/ 26 h 59"/>
                  <a:gd name="T70" fmla="*/ 7 w 57"/>
                  <a:gd name="T71" fmla="*/ 28 h 59"/>
                  <a:gd name="T72" fmla="*/ 0 w 57"/>
                  <a:gd name="T73" fmla="*/ 28 h 59"/>
                  <a:gd name="T74" fmla="*/ 0 w 57"/>
                  <a:gd name="T75" fmla="*/ 28 h 59"/>
                  <a:gd name="T76" fmla="*/ 24 w 57"/>
                  <a:gd name="T77" fmla="*/ 52 h 59"/>
                  <a:gd name="T78" fmla="*/ 24 w 57"/>
                  <a:gd name="T79" fmla="*/ 54 h 59"/>
                  <a:gd name="T80" fmla="*/ 24 w 57"/>
                  <a:gd name="T81" fmla="*/ 54 h 59"/>
                  <a:gd name="T82" fmla="*/ 24 w 57"/>
                  <a:gd name="T83" fmla="*/ 54 h 59"/>
                  <a:gd name="T84" fmla="*/ 26 w 57"/>
                  <a:gd name="T85" fmla="*/ 52 h 59"/>
                  <a:gd name="T86" fmla="*/ 26 w 57"/>
                  <a:gd name="T87" fmla="*/ 52 h 59"/>
                  <a:gd name="T88" fmla="*/ 36 w 57"/>
                  <a:gd name="T89" fmla="*/ 57 h 59"/>
                  <a:gd name="T90" fmla="*/ 40 w 57"/>
                  <a:gd name="T91" fmla="*/ 54 h 59"/>
                  <a:gd name="T92" fmla="*/ 45 w 57"/>
                  <a:gd name="T93" fmla="*/ 59 h 59"/>
                  <a:gd name="T94" fmla="*/ 52 w 57"/>
                  <a:gd name="T95" fmla="*/ 57 h 59"/>
                  <a:gd name="T96" fmla="*/ 52 w 57"/>
                  <a:gd name="T97" fmla="*/ 54 h 59"/>
                  <a:gd name="T98" fmla="*/ 50 w 57"/>
                  <a:gd name="T99" fmla="*/ 52 h 59"/>
                  <a:gd name="T100" fmla="*/ 50 w 57"/>
                  <a:gd name="T101" fmla="*/ 50 h 59"/>
                  <a:gd name="T102" fmla="*/ 52 w 57"/>
                  <a:gd name="T103" fmla="*/ 47 h 59"/>
                  <a:gd name="T104" fmla="*/ 57 w 57"/>
                  <a:gd name="T105" fmla="*/ 0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59"/>
                  <a:gd name="T161" fmla="*/ 57 w 57"/>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59">
                    <a:moveTo>
                      <a:pt x="57" y="0"/>
                    </a:moveTo>
                    <a:lnTo>
                      <a:pt x="55" y="0"/>
                    </a:lnTo>
                    <a:lnTo>
                      <a:pt x="52" y="2"/>
                    </a:lnTo>
                    <a:lnTo>
                      <a:pt x="50" y="5"/>
                    </a:lnTo>
                    <a:lnTo>
                      <a:pt x="48" y="5"/>
                    </a:lnTo>
                    <a:lnTo>
                      <a:pt x="45" y="5"/>
                    </a:lnTo>
                    <a:lnTo>
                      <a:pt x="43" y="7"/>
                    </a:lnTo>
                    <a:lnTo>
                      <a:pt x="40" y="5"/>
                    </a:lnTo>
                    <a:lnTo>
                      <a:pt x="38" y="5"/>
                    </a:lnTo>
                    <a:lnTo>
                      <a:pt x="36" y="5"/>
                    </a:lnTo>
                    <a:lnTo>
                      <a:pt x="33" y="7"/>
                    </a:lnTo>
                    <a:lnTo>
                      <a:pt x="33" y="9"/>
                    </a:lnTo>
                    <a:lnTo>
                      <a:pt x="33" y="12"/>
                    </a:lnTo>
                    <a:lnTo>
                      <a:pt x="31" y="12"/>
                    </a:lnTo>
                    <a:lnTo>
                      <a:pt x="29" y="12"/>
                    </a:lnTo>
                    <a:lnTo>
                      <a:pt x="29" y="14"/>
                    </a:lnTo>
                    <a:lnTo>
                      <a:pt x="26" y="14"/>
                    </a:lnTo>
                    <a:lnTo>
                      <a:pt x="26" y="17"/>
                    </a:lnTo>
                    <a:lnTo>
                      <a:pt x="24" y="17"/>
                    </a:lnTo>
                    <a:lnTo>
                      <a:pt x="22" y="14"/>
                    </a:lnTo>
                    <a:lnTo>
                      <a:pt x="19" y="14"/>
                    </a:lnTo>
                    <a:lnTo>
                      <a:pt x="17" y="19"/>
                    </a:lnTo>
                    <a:lnTo>
                      <a:pt x="12" y="19"/>
                    </a:lnTo>
                    <a:lnTo>
                      <a:pt x="12" y="21"/>
                    </a:lnTo>
                    <a:lnTo>
                      <a:pt x="12" y="24"/>
                    </a:lnTo>
                    <a:lnTo>
                      <a:pt x="10" y="24"/>
                    </a:lnTo>
                    <a:lnTo>
                      <a:pt x="10" y="26"/>
                    </a:lnTo>
                    <a:lnTo>
                      <a:pt x="7" y="26"/>
                    </a:lnTo>
                    <a:lnTo>
                      <a:pt x="7" y="28"/>
                    </a:lnTo>
                    <a:lnTo>
                      <a:pt x="0" y="28"/>
                    </a:lnTo>
                    <a:lnTo>
                      <a:pt x="24" y="52"/>
                    </a:lnTo>
                    <a:lnTo>
                      <a:pt x="24" y="54"/>
                    </a:lnTo>
                    <a:lnTo>
                      <a:pt x="26" y="52"/>
                    </a:lnTo>
                    <a:lnTo>
                      <a:pt x="36" y="57"/>
                    </a:lnTo>
                    <a:lnTo>
                      <a:pt x="40" y="54"/>
                    </a:lnTo>
                    <a:lnTo>
                      <a:pt x="45" y="59"/>
                    </a:lnTo>
                    <a:lnTo>
                      <a:pt x="52" y="57"/>
                    </a:lnTo>
                    <a:lnTo>
                      <a:pt x="52" y="54"/>
                    </a:lnTo>
                    <a:lnTo>
                      <a:pt x="50" y="52"/>
                    </a:lnTo>
                    <a:lnTo>
                      <a:pt x="50" y="50"/>
                    </a:lnTo>
                    <a:lnTo>
                      <a:pt x="52" y="47"/>
                    </a:lnTo>
                    <a:lnTo>
                      <a:pt x="57" y="0"/>
                    </a:lnTo>
                  </a:path>
                </a:pathLst>
              </a:custGeom>
              <a:grpFill/>
              <a:ln w="9525">
                <a:noFill/>
                <a:round/>
                <a:headEnd/>
                <a:tailEnd/>
              </a:ln>
            </p:spPr>
            <p:txBody>
              <a:bodyPr/>
              <a:lstStyle/>
              <a:p>
                <a:pPr>
                  <a:defRPr/>
                </a:pPr>
                <a:endParaRPr lang="en-US" sz="1200" kern="0">
                  <a:solidFill>
                    <a:srgbClr val="0096D6"/>
                  </a:solidFill>
                </a:endParaRPr>
              </a:p>
            </p:txBody>
          </p:sp>
          <p:sp>
            <p:nvSpPr>
              <p:cNvPr id="3257" name="Freeform 229"/>
              <p:cNvSpPr>
                <a:spLocks/>
              </p:cNvSpPr>
              <p:nvPr/>
            </p:nvSpPr>
            <p:spPr bwMode="auto">
              <a:xfrm>
                <a:off x="1782" y="2477"/>
                <a:ext cx="75" cy="33"/>
              </a:xfrm>
              <a:custGeom>
                <a:avLst/>
                <a:gdLst>
                  <a:gd name="T0" fmla="*/ 4 w 75"/>
                  <a:gd name="T1" fmla="*/ 0 h 33"/>
                  <a:gd name="T2" fmla="*/ 2 w 75"/>
                  <a:gd name="T3" fmla="*/ 0 h 33"/>
                  <a:gd name="T4" fmla="*/ 0 w 75"/>
                  <a:gd name="T5" fmla="*/ 3 h 33"/>
                  <a:gd name="T6" fmla="*/ 2 w 75"/>
                  <a:gd name="T7" fmla="*/ 7 h 33"/>
                  <a:gd name="T8" fmla="*/ 2 w 75"/>
                  <a:gd name="T9" fmla="*/ 10 h 33"/>
                  <a:gd name="T10" fmla="*/ 2 w 75"/>
                  <a:gd name="T11" fmla="*/ 12 h 33"/>
                  <a:gd name="T12" fmla="*/ 0 w 75"/>
                  <a:gd name="T13" fmla="*/ 17 h 33"/>
                  <a:gd name="T14" fmla="*/ 0 w 75"/>
                  <a:gd name="T15" fmla="*/ 22 h 33"/>
                  <a:gd name="T16" fmla="*/ 2 w 75"/>
                  <a:gd name="T17" fmla="*/ 19 h 33"/>
                  <a:gd name="T18" fmla="*/ 9 w 75"/>
                  <a:gd name="T19" fmla="*/ 19 h 33"/>
                  <a:gd name="T20" fmla="*/ 16 w 75"/>
                  <a:gd name="T21" fmla="*/ 19 h 33"/>
                  <a:gd name="T22" fmla="*/ 21 w 75"/>
                  <a:gd name="T23" fmla="*/ 29 h 33"/>
                  <a:gd name="T24" fmla="*/ 23 w 75"/>
                  <a:gd name="T25" fmla="*/ 26 h 33"/>
                  <a:gd name="T26" fmla="*/ 28 w 75"/>
                  <a:gd name="T27" fmla="*/ 33 h 33"/>
                  <a:gd name="T28" fmla="*/ 37 w 75"/>
                  <a:gd name="T29" fmla="*/ 29 h 33"/>
                  <a:gd name="T30" fmla="*/ 33 w 75"/>
                  <a:gd name="T31" fmla="*/ 24 h 33"/>
                  <a:gd name="T32" fmla="*/ 33 w 75"/>
                  <a:gd name="T33" fmla="*/ 22 h 33"/>
                  <a:gd name="T34" fmla="*/ 37 w 75"/>
                  <a:gd name="T35" fmla="*/ 19 h 33"/>
                  <a:gd name="T36" fmla="*/ 42 w 75"/>
                  <a:gd name="T37" fmla="*/ 14 h 33"/>
                  <a:gd name="T38" fmla="*/ 45 w 75"/>
                  <a:gd name="T39" fmla="*/ 10 h 33"/>
                  <a:gd name="T40" fmla="*/ 49 w 75"/>
                  <a:gd name="T41" fmla="*/ 10 h 33"/>
                  <a:gd name="T42" fmla="*/ 59 w 75"/>
                  <a:gd name="T43" fmla="*/ 17 h 33"/>
                  <a:gd name="T44" fmla="*/ 63 w 75"/>
                  <a:gd name="T45" fmla="*/ 17 h 33"/>
                  <a:gd name="T46" fmla="*/ 66 w 75"/>
                  <a:gd name="T47" fmla="*/ 17 h 33"/>
                  <a:gd name="T48" fmla="*/ 61 w 75"/>
                  <a:gd name="T49" fmla="*/ 19 h 33"/>
                  <a:gd name="T50" fmla="*/ 61 w 75"/>
                  <a:gd name="T51" fmla="*/ 26 h 33"/>
                  <a:gd name="T52" fmla="*/ 66 w 75"/>
                  <a:gd name="T53" fmla="*/ 31 h 33"/>
                  <a:gd name="T54" fmla="*/ 66 w 75"/>
                  <a:gd name="T55" fmla="*/ 31 h 33"/>
                  <a:gd name="T56" fmla="*/ 68 w 75"/>
                  <a:gd name="T57" fmla="*/ 26 h 33"/>
                  <a:gd name="T58" fmla="*/ 71 w 75"/>
                  <a:gd name="T59" fmla="*/ 29 h 33"/>
                  <a:gd name="T60" fmla="*/ 75 w 75"/>
                  <a:gd name="T61" fmla="*/ 22 h 33"/>
                  <a:gd name="T62" fmla="*/ 75 w 75"/>
                  <a:gd name="T63" fmla="*/ 22 h 33"/>
                  <a:gd name="T64" fmla="*/ 73 w 75"/>
                  <a:gd name="T65" fmla="*/ 17 h 33"/>
                  <a:gd name="T66" fmla="*/ 73 w 75"/>
                  <a:gd name="T67" fmla="*/ 17 h 33"/>
                  <a:gd name="T68" fmla="*/ 73 w 75"/>
                  <a:gd name="T69" fmla="*/ 14 h 33"/>
                  <a:gd name="T70" fmla="*/ 52 w 75"/>
                  <a:gd name="T71" fmla="*/ 3 h 33"/>
                  <a:gd name="T72" fmla="*/ 42 w 75"/>
                  <a:gd name="T73" fmla="*/ 0 h 33"/>
                  <a:gd name="T74" fmla="*/ 40 w 75"/>
                  <a:gd name="T75" fmla="*/ 7 h 33"/>
                  <a:gd name="T76" fmla="*/ 40 w 75"/>
                  <a:gd name="T77" fmla="*/ 7 h 33"/>
                  <a:gd name="T78" fmla="*/ 37 w 75"/>
                  <a:gd name="T79" fmla="*/ 5 h 33"/>
                  <a:gd name="T80" fmla="*/ 33 w 75"/>
                  <a:gd name="T81" fmla="*/ 7 h 33"/>
                  <a:gd name="T82" fmla="*/ 26 w 75"/>
                  <a:gd name="T83" fmla="*/ 12 h 33"/>
                  <a:gd name="T84" fmla="*/ 21 w 75"/>
                  <a:gd name="T85" fmla="*/ 12 h 33"/>
                  <a:gd name="T86" fmla="*/ 12 w 75"/>
                  <a:gd name="T87" fmla="*/ 10 h 33"/>
                  <a:gd name="T88" fmla="*/ 9 w 75"/>
                  <a:gd name="T89" fmla="*/ 5 h 33"/>
                  <a:gd name="T90" fmla="*/ 7 w 75"/>
                  <a:gd name="T91" fmla="*/ 3 h 33"/>
                  <a:gd name="T92" fmla="*/ 4 w 75"/>
                  <a:gd name="T93" fmla="*/ 3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
                  <a:gd name="T142" fmla="*/ 0 h 33"/>
                  <a:gd name="T143" fmla="*/ 75 w 7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 h="33">
                    <a:moveTo>
                      <a:pt x="4" y="0"/>
                    </a:moveTo>
                    <a:lnTo>
                      <a:pt x="4" y="0"/>
                    </a:lnTo>
                    <a:lnTo>
                      <a:pt x="2" y="0"/>
                    </a:lnTo>
                    <a:lnTo>
                      <a:pt x="0" y="3"/>
                    </a:lnTo>
                    <a:lnTo>
                      <a:pt x="0" y="7"/>
                    </a:lnTo>
                    <a:lnTo>
                      <a:pt x="2" y="7"/>
                    </a:lnTo>
                    <a:lnTo>
                      <a:pt x="2" y="10"/>
                    </a:lnTo>
                    <a:lnTo>
                      <a:pt x="2" y="12"/>
                    </a:lnTo>
                    <a:lnTo>
                      <a:pt x="2" y="14"/>
                    </a:lnTo>
                    <a:lnTo>
                      <a:pt x="0" y="17"/>
                    </a:lnTo>
                    <a:lnTo>
                      <a:pt x="0" y="22"/>
                    </a:lnTo>
                    <a:lnTo>
                      <a:pt x="0" y="19"/>
                    </a:lnTo>
                    <a:lnTo>
                      <a:pt x="2" y="19"/>
                    </a:lnTo>
                    <a:lnTo>
                      <a:pt x="9" y="19"/>
                    </a:lnTo>
                    <a:lnTo>
                      <a:pt x="14" y="19"/>
                    </a:lnTo>
                    <a:lnTo>
                      <a:pt x="16" y="19"/>
                    </a:lnTo>
                    <a:lnTo>
                      <a:pt x="16" y="22"/>
                    </a:lnTo>
                    <a:lnTo>
                      <a:pt x="21" y="29"/>
                    </a:lnTo>
                    <a:lnTo>
                      <a:pt x="23" y="29"/>
                    </a:lnTo>
                    <a:lnTo>
                      <a:pt x="23" y="26"/>
                    </a:lnTo>
                    <a:lnTo>
                      <a:pt x="26" y="26"/>
                    </a:lnTo>
                    <a:lnTo>
                      <a:pt x="28" y="33"/>
                    </a:lnTo>
                    <a:lnTo>
                      <a:pt x="30" y="33"/>
                    </a:lnTo>
                    <a:lnTo>
                      <a:pt x="37" y="29"/>
                    </a:lnTo>
                    <a:lnTo>
                      <a:pt x="37" y="26"/>
                    </a:lnTo>
                    <a:lnTo>
                      <a:pt x="33" y="24"/>
                    </a:lnTo>
                    <a:lnTo>
                      <a:pt x="33" y="22"/>
                    </a:lnTo>
                    <a:lnTo>
                      <a:pt x="33" y="19"/>
                    </a:lnTo>
                    <a:lnTo>
                      <a:pt x="37" y="19"/>
                    </a:lnTo>
                    <a:lnTo>
                      <a:pt x="42" y="14"/>
                    </a:lnTo>
                    <a:lnTo>
                      <a:pt x="45" y="10"/>
                    </a:lnTo>
                    <a:lnTo>
                      <a:pt x="47" y="10"/>
                    </a:lnTo>
                    <a:lnTo>
                      <a:pt x="49" y="10"/>
                    </a:lnTo>
                    <a:lnTo>
                      <a:pt x="56" y="14"/>
                    </a:lnTo>
                    <a:lnTo>
                      <a:pt x="59" y="17"/>
                    </a:lnTo>
                    <a:lnTo>
                      <a:pt x="61" y="17"/>
                    </a:lnTo>
                    <a:lnTo>
                      <a:pt x="63" y="17"/>
                    </a:lnTo>
                    <a:lnTo>
                      <a:pt x="66" y="17"/>
                    </a:lnTo>
                    <a:lnTo>
                      <a:pt x="63" y="17"/>
                    </a:lnTo>
                    <a:lnTo>
                      <a:pt x="61" y="19"/>
                    </a:lnTo>
                    <a:lnTo>
                      <a:pt x="61" y="24"/>
                    </a:lnTo>
                    <a:lnTo>
                      <a:pt x="61" y="26"/>
                    </a:lnTo>
                    <a:lnTo>
                      <a:pt x="63" y="31"/>
                    </a:lnTo>
                    <a:lnTo>
                      <a:pt x="66" y="31"/>
                    </a:lnTo>
                    <a:lnTo>
                      <a:pt x="68" y="29"/>
                    </a:lnTo>
                    <a:lnTo>
                      <a:pt x="68" y="26"/>
                    </a:lnTo>
                    <a:lnTo>
                      <a:pt x="71" y="26"/>
                    </a:lnTo>
                    <a:lnTo>
                      <a:pt x="71" y="29"/>
                    </a:lnTo>
                    <a:lnTo>
                      <a:pt x="75" y="22"/>
                    </a:lnTo>
                    <a:lnTo>
                      <a:pt x="75" y="19"/>
                    </a:lnTo>
                    <a:lnTo>
                      <a:pt x="73" y="17"/>
                    </a:lnTo>
                    <a:lnTo>
                      <a:pt x="73" y="14"/>
                    </a:lnTo>
                    <a:lnTo>
                      <a:pt x="63" y="5"/>
                    </a:lnTo>
                    <a:lnTo>
                      <a:pt x="52" y="3"/>
                    </a:lnTo>
                    <a:lnTo>
                      <a:pt x="49" y="0"/>
                    </a:lnTo>
                    <a:lnTo>
                      <a:pt x="42" y="0"/>
                    </a:lnTo>
                    <a:lnTo>
                      <a:pt x="42" y="3"/>
                    </a:lnTo>
                    <a:lnTo>
                      <a:pt x="40" y="7"/>
                    </a:lnTo>
                    <a:lnTo>
                      <a:pt x="37" y="5"/>
                    </a:lnTo>
                    <a:lnTo>
                      <a:pt x="33" y="7"/>
                    </a:lnTo>
                    <a:lnTo>
                      <a:pt x="28" y="10"/>
                    </a:lnTo>
                    <a:lnTo>
                      <a:pt x="26" y="12"/>
                    </a:lnTo>
                    <a:lnTo>
                      <a:pt x="23" y="12"/>
                    </a:lnTo>
                    <a:lnTo>
                      <a:pt x="21" y="12"/>
                    </a:lnTo>
                    <a:lnTo>
                      <a:pt x="16" y="10"/>
                    </a:lnTo>
                    <a:lnTo>
                      <a:pt x="12" y="10"/>
                    </a:lnTo>
                    <a:lnTo>
                      <a:pt x="9" y="7"/>
                    </a:lnTo>
                    <a:lnTo>
                      <a:pt x="9" y="5"/>
                    </a:lnTo>
                    <a:lnTo>
                      <a:pt x="7" y="3"/>
                    </a:lnTo>
                    <a:lnTo>
                      <a:pt x="4" y="3"/>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3258" name="Freeform 230"/>
              <p:cNvSpPr>
                <a:spLocks/>
              </p:cNvSpPr>
              <p:nvPr/>
            </p:nvSpPr>
            <p:spPr bwMode="auto">
              <a:xfrm>
                <a:off x="1782" y="2477"/>
                <a:ext cx="75" cy="33"/>
              </a:xfrm>
              <a:custGeom>
                <a:avLst/>
                <a:gdLst>
                  <a:gd name="T0" fmla="*/ 4 w 75"/>
                  <a:gd name="T1" fmla="*/ 0 h 33"/>
                  <a:gd name="T2" fmla="*/ 2 w 75"/>
                  <a:gd name="T3" fmla="*/ 0 h 33"/>
                  <a:gd name="T4" fmla="*/ 0 w 75"/>
                  <a:gd name="T5" fmla="*/ 3 h 33"/>
                  <a:gd name="T6" fmla="*/ 2 w 75"/>
                  <a:gd name="T7" fmla="*/ 7 h 33"/>
                  <a:gd name="T8" fmla="*/ 2 w 75"/>
                  <a:gd name="T9" fmla="*/ 10 h 33"/>
                  <a:gd name="T10" fmla="*/ 2 w 75"/>
                  <a:gd name="T11" fmla="*/ 12 h 33"/>
                  <a:gd name="T12" fmla="*/ 0 w 75"/>
                  <a:gd name="T13" fmla="*/ 17 h 33"/>
                  <a:gd name="T14" fmla="*/ 0 w 75"/>
                  <a:gd name="T15" fmla="*/ 22 h 33"/>
                  <a:gd name="T16" fmla="*/ 2 w 75"/>
                  <a:gd name="T17" fmla="*/ 19 h 33"/>
                  <a:gd name="T18" fmla="*/ 9 w 75"/>
                  <a:gd name="T19" fmla="*/ 19 h 33"/>
                  <a:gd name="T20" fmla="*/ 16 w 75"/>
                  <a:gd name="T21" fmla="*/ 19 h 33"/>
                  <a:gd name="T22" fmla="*/ 21 w 75"/>
                  <a:gd name="T23" fmla="*/ 29 h 33"/>
                  <a:gd name="T24" fmla="*/ 23 w 75"/>
                  <a:gd name="T25" fmla="*/ 26 h 33"/>
                  <a:gd name="T26" fmla="*/ 28 w 75"/>
                  <a:gd name="T27" fmla="*/ 33 h 33"/>
                  <a:gd name="T28" fmla="*/ 37 w 75"/>
                  <a:gd name="T29" fmla="*/ 29 h 33"/>
                  <a:gd name="T30" fmla="*/ 33 w 75"/>
                  <a:gd name="T31" fmla="*/ 24 h 33"/>
                  <a:gd name="T32" fmla="*/ 33 w 75"/>
                  <a:gd name="T33" fmla="*/ 22 h 33"/>
                  <a:gd name="T34" fmla="*/ 37 w 75"/>
                  <a:gd name="T35" fmla="*/ 19 h 33"/>
                  <a:gd name="T36" fmla="*/ 42 w 75"/>
                  <a:gd name="T37" fmla="*/ 14 h 33"/>
                  <a:gd name="T38" fmla="*/ 45 w 75"/>
                  <a:gd name="T39" fmla="*/ 10 h 33"/>
                  <a:gd name="T40" fmla="*/ 49 w 75"/>
                  <a:gd name="T41" fmla="*/ 10 h 33"/>
                  <a:gd name="T42" fmla="*/ 59 w 75"/>
                  <a:gd name="T43" fmla="*/ 17 h 33"/>
                  <a:gd name="T44" fmla="*/ 63 w 75"/>
                  <a:gd name="T45" fmla="*/ 17 h 33"/>
                  <a:gd name="T46" fmla="*/ 66 w 75"/>
                  <a:gd name="T47" fmla="*/ 17 h 33"/>
                  <a:gd name="T48" fmla="*/ 61 w 75"/>
                  <a:gd name="T49" fmla="*/ 19 h 33"/>
                  <a:gd name="T50" fmla="*/ 61 w 75"/>
                  <a:gd name="T51" fmla="*/ 26 h 33"/>
                  <a:gd name="T52" fmla="*/ 66 w 75"/>
                  <a:gd name="T53" fmla="*/ 31 h 33"/>
                  <a:gd name="T54" fmla="*/ 66 w 75"/>
                  <a:gd name="T55" fmla="*/ 31 h 33"/>
                  <a:gd name="T56" fmla="*/ 68 w 75"/>
                  <a:gd name="T57" fmla="*/ 26 h 33"/>
                  <a:gd name="T58" fmla="*/ 71 w 75"/>
                  <a:gd name="T59" fmla="*/ 29 h 33"/>
                  <a:gd name="T60" fmla="*/ 75 w 75"/>
                  <a:gd name="T61" fmla="*/ 22 h 33"/>
                  <a:gd name="T62" fmla="*/ 75 w 75"/>
                  <a:gd name="T63" fmla="*/ 22 h 33"/>
                  <a:gd name="T64" fmla="*/ 73 w 75"/>
                  <a:gd name="T65" fmla="*/ 17 h 33"/>
                  <a:gd name="T66" fmla="*/ 73 w 75"/>
                  <a:gd name="T67" fmla="*/ 17 h 33"/>
                  <a:gd name="T68" fmla="*/ 73 w 75"/>
                  <a:gd name="T69" fmla="*/ 14 h 33"/>
                  <a:gd name="T70" fmla="*/ 52 w 75"/>
                  <a:gd name="T71" fmla="*/ 3 h 33"/>
                  <a:gd name="T72" fmla="*/ 42 w 75"/>
                  <a:gd name="T73" fmla="*/ 0 h 33"/>
                  <a:gd name="T74" fmla="*/ 40 w 75"/>
                  <a:gd name="T75" fmla="*/ 7 h 33"/>
                  <a:gd name="T76" fmla="*/ 40 w 75"/>
                  <a:gd name="T77" fmla="*/ 7 h 33"/>
                  <a:gd name="T78" fmla="*/ 37 w 75"/>
                  <a:gd name="T79" fmla="*/ 5 h 33"/>
                  <a:gd name="T80" fmla="*/ 33 w 75"/>
                  <a:gd name="T81" fmla="*/ 7 h 33"/>
                  <a:gd name="T82" fmla="*/ 26 w 75"/>
                  <a:gd name="T83" fmla="*/ 12 h 33"/>
                  <a:gd name="T84" fmla="*/ 21 w 75"/>
                  <a:gd name="T85" fmla="*/ 12 h 33"/>
                  <a:gd name="T86" fmla="*/ 12 w 75"/>
                  <a:gd name="T87" fmla="*/ 10 h 33"/>
                  <a:gd name="T88" fmla="*/ 9 w 75"/>
                  <a:gd name="T89" fmla="*/ 5 h 33"/>
                  <a:gd name="T90" fmla="*/ 7 w 75"/>
                  <a:gd name="T91" fmla="*/ 3 h 33"/>
                  <a:gd name="T92" fmla="*/ 4 w 75"/>
                  <a:gd name="T93" fmla="*/ 3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
                  <a:gd name="T142" fmla="*/ 0 h 33"/>
                  <a:gd name="T143" fmla="*/ 75 w 7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 h="33">
                    <a:moveTo>
                      <a:pt x="4" y="0"/>
                    </a:moveTo>
                    <a:lnTo>
                      <a:pt x="4" y="0"/>
                    </a:lnTo>
                    <a:lnTo>
                      <a:pt x="2" y="0"/>
                    </a:lnTo>
                    <a:lnTo>
                      <a:pt x="0" y="3"/>
                    </a:lnTo>
                    <a:lnTo>
                      <a:pt x="0" y="7"/>
                    </a:lnTo>
                    <a:lnTo>
                      <a:pt x="2" y="7"/>
                    </a:lnTo>
                    <a:lnTo>
                      <a:pt x="2" y="10"/>
                    </a:lnTo>
                    <a:lnTo>
                      <a:pt x="2" y="12"/>
                    </a:lnTo>
                    <a:lnTo>
                      <a:pt x="2" y="14"/>
                    </a:lnTo>
                    <a:lnTo>
                      <a:pt x="0" y="17"/>
                    </a:lnTo>
                    <a:lnTo>
                      <a:pt x="0" y="22"/>
                    </a:lnTo>
                    <a:lnTo>
                      <a:pt x="0" y="19"/>
                    </a:lnTo>
                    <a:lnTo>
                      <a:pt x="2" y="19"/>
                    </a:lnTo>
                    <a:lnTo>
                      <a:pt x="9" y="19"/>
                    </a:lnTo>
                    <a:lnTo>
                      <a:pt x="14" y="19"/>
                    </a:lnTo>
                    <a:lnTo>
                      <a:pt x="16" y="19"/>
                    </a:lnTo>
                    <a:lnTo>
                      <a:pt x="16" y="22"/>
                    </a:lnTo>
                    <a:lnTo>
                      <a:pt x="21" y="29"/>
                    </a:lnTo>
                    <a:lnTo>
                      <a:pt x="23" y="29"/>
                    </a:lnTo>
                    <a:lnTo>
                      <a:pt x="23" y="26"/>
                    </a:lnTo>
                    <a:lnTo>
                      <a:pt x="26" y="26"/>
                    </a:lnTo>
                    <a:lnTo>
                      <a:pt x="28" y="33"/>
                    </a:lnTo>
                    <a:lnTo>
                      <a:pt x="30" y="33"/>
                    </a:lnTo>
                    <a:lnTo>
                      <a:pt x="37" y="29"/>
                    </a:lnTo>
                    <a:lnTo>
                      <a:pt x="37" y="26"/>
                    </a:lnTo>
                    <a:lnTo>
                      <a:pt x="33" y="24"/>
                    </a:lnTo>
                    <a:lnTo>
                      <a:pt x="33" y="22"/>
                    </a:lnTo>
                    <a:lnTo>
                      <a:pt x="33" y="19"/>
                    </a:lnTo>
                    <a:lnTo>
                      <a:pt x="37" y="19"/>
                    </a:lnTo>
                    <a:lnTo>
                      <a:pt x="42" y="14"/>
                    </a:lnTo>
                    <a:lnTo>
                      <a:pt x="45" y="10"/>
                    </a:lnTo>
                    <a:lnTo>
                      <a:pt x="47" y="10"/>
                    </a:lnTo>
                    <a:lnTo>
                      <a:pt x="49" y="10"/>
                    </a:lnTo>
                    <a:lnTo>
                      <a:pt x="56" y="14"/>
                    </a:lnTo>
                    <a:lnTo>
                      <a:pt x="59" y="17"/>
                    </a:lnTo>
                    <a:lnTo>
                      <a:pt x="61" y="17"/>
                    </a:lnTo>
                    <a:lnTo>
                      <a:pt x="63" y="17"/>
                    </a:lnTo>
                    <a:lnTo>
                      <a:pt x="66" y="17"/>
                    </a:lnTo>
                    <a:lnTo>
                      <a:pt x="63" y="17"/>
                    </a:lnTo>
                    <a:lnTo>
                      <a:pt x="61" y="19"/>
                    </a:lnTo>
                    <a:lnTo>
                      <a:pt x="61" y="24"/>
                    </a:lnTo>
                    <a:lnTo>
                      <a:pt x="61" y="26"/>
                    </a:lnTo>
                    <a:lnTo>
                      <a:pt x="63" y="31"/>
                    </a:lnTo>
                    <a:lnTo>
                      <a:pt x="66" y="31"/>
                    </a:lnTo>
                    <a:lnTo>
                      <a:pt x="68" y="29"/>
                    </a:lnTo>
                    <a:lnTo>
                      <a:pt x="68" y="26"/>
                    </a:lnTo>
                    <a:lnTo>
                      <a:pt x="71" y="26"/>
                    </a:lnTo>
                    <a:lnTo>
                      <a:pt x="71" y="29"/>
                    </a:lnTo>
                    <a:lnTo>
                      <a:pt x="75" y="22"/>
                    </a:lnTo>
                    <a:lnTo>
                      <a:pt x="75" y="19"/>
                    </a:lnTo>
                    <a:lnTo>
                      <a:pt x="73" y="17"/>
                    </a:lnTo>
                    <a:lnTo>
                      <a:pt x="73" y="14"/>
                    </a:lnTo>
                    <a:lnTo>
                      <a:pt x="63" y="5"/>
                    </a:lnTo>
                    <a:lnTo>
                      <a:pt x="52" y="3"/>
                    </a:lnTo>
                    <a:lnTo>
                      <a:pt x="49" y="0"/>
                    </a:lnTo>
                    <a:lnTo>
                      <a:pt x="42" y="0"/>
                    </a:lnTo>
                    <a:lnTo>
                      <a:pt x="42" y="3"/>
                    </a:lnTo>
                    <a:lnTo>
                      <a:pt x="40" y="7"/>
                    </a:lnTo>
                    <a:lnTo>
                      <a:pt x="37" y="5"/>
                    </a:lnTo>
                    <a:lnTo>
                      <a:pt x="33" y="7"/>
                    </a:lnTo>
                    <a:lnTo>
                      <a:pt x="28" y="10"/>
                    </a:lnTo>
                    <a:lnTo>
                      <a:pt x="26" y="12"/>
                    </a:lnTo>
                    <a:lnTo>
                      <a:pt x="23" y="12"/>
                    </a:lnTo>
                    <a:lnTo>
                      <a:pt x="21" y="12"/>
                    </a:lnTo>
                    <a:lnTo>
                      <a:pt x="16" y="10"/>
                    </a:lnTo>
                    <a:lnTo>
                      <a:pt x="12" y="10"/>
                    </a:lnTo>
                    <a:lnTo>
                      <a:pt x="9" y="7"/>
                    </a:lnTo>
                    <a:lnTo>
                      <a:pt x="9" y="5"/>
                    </a:lnTo>
                    <a:lnTo>
                      <a:pt x="7" y="3"/>
                    </a:lnTo>
                    <a:lnTo>
                      <a:pt x="4" y="3"/>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3259" name="Freeform 231"/>
              <p:cNvSpPr>
                <a:spLocks/>
              </p:cNvSpPr>
              <p:nvPr/>
            </p:nvSpPr>
            <p:spPr bwMode="auto">
              <a:xfrm>
                <a:off x="1659" y="2366"/>
                <a:ext cx="52" cy="57"/>
              </a:xfrm>
              <a:custGeom>
                <a:avLst/>
                <a:gdLst>
                  <a:gd name="T0" fmla="*/ 16 w 52"/>
                  <a:gd name="T1" fmla="*/ 0 h 57"/>
                  <a:gd name="T2" fmla="*/ 9 w 52"/>
                  <a:gd name="T3" fmla="*/ 7 h 57"/>
                  <a:gd name="T4" fmla="*/ 19 w 52"/>
                  <a:gd name="T5" fmla="*/ 14 h 57"/>
                  <a:gd name="T6" fmla="*/ 21 w 52"/>
                  <a:gd name="T7" fmla="*/ 19 h 57"/>
                  <a:gd name="T8" fmla="*/ 23 w 52"/>
                  <a:gd name="T9" fmla="*/ 24 h 57"/>
                  <a:gd name="T10" fmla="*/ 21 w 52"/>
                  <a:gd name="T11" fmla="*/ 24 h 57"/>
                  <a:gd name="T12" fmla="*/ 5 w 52"/>
                  <a:gd name="T13" fmla="*/ 33 h 57"/>
                  <a:gd name="T14" fmla="*/ 2 w 52"/>
                  <a:gd name="T15" fmla="*/ 38 h 57"/>
                  <a:gd name="T16" fmla="*/ 2 w 52"/>
                  <a:gd name="T17" fmla="*/ 40 h 57"/>
                  <a:gd name="T18" fmla="*/ 0 w 52"/>
                  <a:gd name="T19" fmla="*/ 40 h 57"/>
                  <a:gd name="T20" fmla="*/ 0 w 52"/>
                  <a:gd name="T21" fmla="*/ 45 h 57"/>
                  <a:gd name="T22" fmla="*/ 2 w 52"/>
                  <a:gd name="T23" fmla="*/ 47 h 57"/>
                  <a:gd name="T24" fmla="*/ 5 w 52"/>
                  <a:gd name="T25" fmla="*/ 47 h 57"/>
                  <a:gd name="T26" fmla="*/ 12 w 52"/>
                  <a:gd name="T27" fmla="*/ 52 h 57"/>
                  <a:gd name="T28" fmla="*/ 28 w 52"/>
                  <a:gd name="T29" fmla="*/ 57 h 57"/>
                  <a:gd name="T30" fmla="*/ 31 w 52"/>
                  <a:gd name="T31" fmla="*/ 52 h 57"/>
                  <a:gd name="T32" fmla="*/ 33 w 52"/>
                  <a:gd name="T33" fmla="*/ 50 h 57"/>
                  <a:gd name="T34" fmla="*/ 35 w 52"/>
                  <a:gd name="T35" fmla="*/ 50 h 57"/>
                  <a:gd name="T36" fmla="*/ 38 w 52"/>
                  <a:gd name="T37" fmla="*/ 47 h 57"/>
                  <a:gd name="T38" fmla="*/ 38 w 52"/>
                  <a:gd name="T39" fmla="*/ 45 h 57"/>
                  <a:gd name="T40" fmla="*/ 40 w 52"/>
                  <a:gd name="T41" fmla="*/ 43 h 57"/>
                  <a:gd name="T42" fmla="*/ 40 w 52"/>
                  <a:gd name="T43" fmla="*/ 43 h 57"/>
                  <a:gd name="T44" fmla="*/ 40 w 52"/>
                  <a:gd name="T45" fmla="*/ 40 h 57"/>
                  <a:gd name="T46" fmla="*/ 42 w 52"/>
                  <a:gd name="T47" fmla="*/ 38 h 57"/>
                  <a:gd name="T48" fmla="*/ 49 w 52"/>
                  <a:gd name="T49" fmla="*/ 31 h 57"/>
                  <a:gd name="T50" fmla="*/ 52 w 52"/>
                  <a:gd name="T51" fmla="*/ 29 h 57"/>
                  <a:gd name="T52" fmla="*/ 52 w 52"/>
                  <a:gd name="T53" fmla="*/ 29 h 57"/>
                  <a:gd name="T54" fmla="*/ 49 w 52"/>
                  <a:gd name="T55" fmla="*/ 29 h 57"/>
                  <a:gd name="T56" fmla="*/ 47 w 52"/>
                  <a:gd name="T57" fmla="*/ 29 h 57"/>
                  <a:gd name="T58" fmla="*/ 45 w 52"/>
                  <a:gd name="T59" fmla="*/ 26 h 57"/>
                  <a:gd name="T60" fmla="*/ 42 w 52"/>
                  <a:gd name="T61" fmla="*/ 26 h 57"/>
                  <a:gd name="T62" fmla="*/ 40 w 52"/>
                  <a:gd name="T63" fmla="*/ 26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57"/>
                  <a:gd name="T98" fmla="*/ 52 w 52"/>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57">
                    <a:moveTo>
                      <a:pt x="40" y="0"/>
                    </a:moveTo>
                    <a:lnTo>
                      <a:pt x="16" y="0"/>
                    </a:lnTo>
                    <a:lnTo>
                      <a:pt x="16" y="7"/>
                    </a:lnTo>
                    <a:lnTo>
                      <a:pt x="9" y="7"/>
                    </a:lnTo>
                    <a:lnTo>
                      <a:pt x="9" y="5"/>
                    </a:lnTo>
                    <a:lnTo>
                      <a:pt x="19" y="14"/>
                    </a:lnTo>
                    <a:lnTo>
                      <a:pt x="21" y="17"/>
                    </a:lnTo>
                    <a:lnTo>
                      <a:pt x="21" y="19"/>
                    </a:lnTo>
                    <a:lnTo>
                      <a:pt x="23" y="19"/>
                    </a:lnTo>
                    <a:lnTo>
                      <a:pt x="23" y="24"/>
                    </a:lnTo>
                    <a:lnTo>
                      <a:pt x="21" y="24"/>
                    </a:lnTo>
                    <a:lnTo>
                      <a:pt x="9" y="24"/>
                    </a:lnTo>
                    <a:lnTo>
                      <a:pt x="5" y="33"/>
                    </a:lnTo>
                    <a:lnTo>
                      <a:pt x="2" y="38"/>
                    </a:lnTo>
                    <a:lnTo>
                      <a:pt x="2" y="40"/>
                    </a:lnTo>
                    <a:lnTo>
                      <a:pt x="0" y="40"/>
                    </a:lnTo>
                    <a:lnTo>
                      <a:pt x="0" y="45"/>
                    </a:lnTo>
                    <a:lnTo>
                      <a:pt x="2" y="47"/>
                    </a:lnTo>
                    <a:lnTo>
                      <a:pt x="5" y="47"/>
                    </a:lnTo>
                    <a:lnTo>
                      <a:pt x="5" y="50"/>
                    </a:lnTo>
                    <a:lnTo>
                      <a:pt x="12" y="52"/>
                    </a:lnTo>
                    <a:lnTo>
                      <a:pt x="26" y="55"/>
                    </a:lnTo>
                    <a:lnTo>
                      <a:pt x="28" y="57"/>
                    </a:lnTo>
                    <a:lnTo>
                      <a:pt x="28" y="55"/>
                    </a:lnTo>
                    <a:lnTo>
                      <a:pt x="31" y="52"/>
                    </a:lnTo>
                    <a:lnTo>
                      <a:pt x="33" y="52"/>
                    </a:lnTo>
                    <a:lnTo>
                      <a:pt x="33" y="50"/>
                    </a:lnTo>
                    <a:lnTo>
                      <a:pt x="35" y="50"/>
                    </a:lnTo>
                    <a:lnTo>
                      <a:pt x="35" y="47"/>
                    </a:lnTo>
                    <a:lnTo>
                      <a:pt x="38" y="47"/>
                    </a:lnTo>
                    <a:lnTo>
                      <a:pt x="38" y="45"/>
                    </a:lnTo>
                    <a:lnTo>
                      <a:pt x="40" y="43"/>
                    </a:lnTo>
                    <a:lnTo>
                      <a:pt x="40" y="40"/>
                    </a:lnTo>
                    <a:lnTo>
                      <a:pt x="42" y="38"/>
                    </a:lnTo>
                    <a:lnTo>
                      <a:pt x="49" y="31"/>
                    </a:lnTo>
                    <a:lnTo>
                      <a:pt x="52" y="29"/>
                    </a:lnTo>
                    <a:lnTo>
                      <a:pt x="49" y="29"/>
                    </a:lnTo>
                    <a:lnTo>
                      <a:pt x="47" y="29"/>
                    </a:lnTo>
                    <a:lnTo>
                      <a:pt x="45" y="29"/>
                    </a:lnTo>
                    <a:lnTo>
                      <a:pt x="45" y="26"/>
                    </a:lnTo>
                    <a:lnTo>
                      <a:pt x="42" y="26"/>
                    </a:lnTo>
                    <a:lnTo>
                      <a:pt x="40" y="26"/>
                    </a:lnTo>
                    <a:lnTo>
                      <a:pt x="40" y="0"/>
                    </a:lnTo>
                    <a:close/>
                  </a:path>
                </a:pathLst>
              </a:custGeom>
              <a:grpFill/>
              <a:ln w="9525">
                <a:noFill/>
                <a:round/>
                <a:headEnd/>
                <a:tailEnd/>
              </a:ln>
            </p:spPr>
            <p:txBody>
              <a:bodyPr/>
              <a:lstStyle/>
              <a:p>
                <a:pPr>
                  <a:defRPr/>
                </a:pPr>
                <a:endParaRPr lang="en-US" sz="1200" kern="0">
                  <a:solidFill>
                    <a:srgbClr val="0096D6"/>
                  </a:solidFill>
                </a:endParaRPr>
              </a:p>
            </p:txBody>
          </p:sp>
          <p:sp>
            <p:nvSpPr>
              <p:cNvPr id="3260" name="Freeform 232"/>
              <p:cNvSpPr>
                <a:spLocks/>
              </p:cNvSpPr>
              <p:nvPr/>
            </p:nvSpPr>
            <p:spPr bwMode="auto">
              <a:xfrm>
                <a:off x="1659" y="2366"/>
                <a:ext cx="52" cy="57"/>
              </a:xfrm>
              <a:custGeom>
                <a:avLst/>
                <a:gdLst>
                  <a:gd name="T0" fmla="*/ 16 w 52"/>
                  <a:gd name="T1" fmla="*/ 0 h 57"/>
                  <a:gd name="T2" fmla="*/ 9 w 52"/>
                  <a:gd name="T3" fmla="*/ 7 h 57"/>
                  <a:gd name="T4" fmla="*/ 19 w 52"/>
                  <a:gd name="T5" fmla="*/ 14 h 57"/>
                  <a:gd name="T6" fmla="*/ 21 w 52"/>
                  <a:gd name="T7" fmla="*/ 19 h 57"/>
                  <a:gd name="T8" fmla="*/ 23 w 52"/>
                  <a:gd name="T9" fmla="*/ 24 h 57"/>
                  <a:gd name="T10" fmla="*/ 21 w 52"/>
                  <a:gd name="T11" fmla="*/ 24 h 57"/>
                  <a:gd name="T12" fmla="*/ 5 w 52"/>
                  <a:gd name="T13" fmla="*/ 33 h 57"/>
                  <a:gd name="T14" fmla="*/ 2 w 52"/>
                  <a:gd name="T15" fmla="*/ 38 h 57"/>
                  <a:gd name="T16" fmla="*/ 2 w 52"/>
                  <a:gd name="T17" fmla="*/ 40 h 57"/>
                  <a:gd name="T18" fmla="*/ 0 w 52"/>
                  <a:gd name="T19" fmla="*/ 40 h 57"/>
                  <a:gd name="T20" fmla="*/ 0 w 52"/>
                  <a:gd name="T21" fmla="*/ 45 h 57"/>
                  <a:gd name="T22" fmla="*/ 2 w 52"/>
                  <a:gd name="T23" fmla="*/ 47 h 57"/>
                  <a:gd name="T24" fmla="*/ 5 w 52"/>
                  <a:gd name="T25" fmla="*/ 47 h 57"/>
                  <a:gd name="T26" fmla="*/ 12 w 52"/>
                  <a:gd name="T27" fmla="*/ 52 h 57"/>
                  <a:gd name="T28" fmla="*/ 28 w 52"/>
                  <a:gd name="T29" fmla="*/ 57 h 57"/>
                  <a:gd name="T30" fmla="*/ 31 w 52"/>
                  <a:gd name="T31" fmla="*/ 52 h 57"/>
                  <a:gd name="T32" fmla="*/ 33 w 52"/>
                  <a:gd name="T33" fmla="*/ 50 h 57"/>
                  <a:gd name="T34" fmla="*/ 35 w 52"/>
                  <a:gd name="T35" fmla="*/ 50 h 57"/>
                  <a:gd name="T36" fmla="*/ 38 w 52"/>
                  <a:gd name="T37" fmla="*/ 47 h 57"/>
                  <a:gd name="T38" fmla="*/ 38 w 52"/>
                  <a:gd name="T39" fmla="*/ 45 h 57"/>
                  <a:gd name="T40" fmla="*/ 40 w 52"/>
                  <a:gd name="T41" fmla="*/ 43 h 57"/>
                  <a:gd name="T42" fmla="*/ 40 w 52"/>
                  <a:gd name="T43" fmla="*/ 43 h 57"/>
                  <a:gd name="T44" fmla="*/ 40 w 52"/>
                  <a:gd name="T45" fmla="*/ 40 h 57"/>
                  <a:gd name="T46" fmla="*/ 42 w 52"/>
                  <a:gd name="T47" fmla="*/ 38 h 57"/>
                  <a:gd name="T48" fmla="*/ 49 w 52"/>
                  <a:gd name="T49" fmla="*/ 31 h 57"/>
                  <a:gd name="T50" fmla="*/ 52 w 52"/>
                  <a:gd name="T51" fmla="*/ 29 h 57"/>
                  <a:gd name="T52" fmla="*/ 52 w 52"/>
                  <a:gd name="T53" fmla="*/ 29 h 57"/>
                  <a:gd name="T54" fmla="*/ 49 w 52"/>
                  <a:gd name="T55" fmla="*/ 29 h 57"/>
                  <a:gd name="T56" fmla="*/ 47 w 52"/>
                  <a:gd name="T57" fmla="*/ 29 h 57"/>
                  <a:gd name="T58" fmla="*/ 45 w 52"/>
                  <a:gd name="T59" fmla="*/ 26 h 57"/>
                  <a:gd name="T60" fmla="*/ 42 w 52"/>
                  <a:gd name="T61" fmla="*/ 26 h 57"/>
                  <a:gd name="T62" fmla="*/ 40 w 52"/>
                  <a:gd name="T63" fmla="*/ 26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57"/>
                  <a:gd name="T98" fmla="*/ 52 w 52"/>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57">
                    <a:moveTo>
                      <a:pt x="40" y="0"/>
                    </a:moveTo>
                    <a:lnTo>
                      <a:pt x="16" y="0"/>
                    </a:lnTo>
                    <a:lnTo>
                      <a:pt x="16" y="7"/>
                    </a:lnTo>
                    <a:lnTo>
                      <a:pt x="9" y="7"/>
                    </a:lnTo>
                    <a:lnTo>
                      <a:pt x="9" y="5"/>
                    </a:lnTo>
                    <a:lnTo>
                      <a:pt x="19" y="14"/>
                    </a:lnTo>
                    <a:lnTo>
                      <a:pt x="21" y="17"/>
                    </a:lnTo>
                    <a:lnTo>
                      <a:pt x="21" y="19"/>
                    </a:lnTo>
                    <a:lnTo>
                      <a:pt x="23" y="19"/>
                    </a:lnTo>
                    <a:lnTo>
                      <a:pt x="23" y="24"/>
                    </a:lnTo>
                    <a:lnTo>
                      <a:pt x="21" y="24"/>
                    </a:lnTo>
                    <a:lnTo>
                      <a:pt x="9" y="24"/>
                    </a:lnTo>
                    <a:lnTo>
                      <a:pt x="5" y="33"/>
                    </a:lnTo>
                    <a:lnTo>
                      <a:pt x="2" y="38"/>
                    </a:lnTo>
                    <a:lnTo>
                      <a:pt x="2" y="40"/>
                    </a:lnTo>
                    <a:lnTo>
                      <a:pt x="0" y="40"/>
                    </a:lnTo>
                    <a:lnTo>
                      <a:pt x="0" y="45"/>
                    </a:lnTo>
                    <a:lnTo>
                      <a:pt x="2" y="47"/>
                    </a:lnTo>
                    <a:lnTo>
                      <a:pt x="5" y="47"/>
                    </a:lnTo>
                    <a:lnTo>
                      <a:pt x="5" y="50"/>
                    </a:lnTo>
                    <a:lnTo>
                      <a:pt x="12" y="52"/>
                    </a:lnTo>
                    <a:lnTo>
                      <a:pt x="26" y="55"/>
                    </a:lnTo>
                    <a:lnTo>
                      <a:pt x="28" y="57"/>
                    </a:lnTo>
                    <a:lnTo>
                      <a:pt x="28" y="55"/>
                    </a:lnTo>
                    <a:lnTo>
                      <a:pt x="31" y="52"/>
                    </a:lnTo>
                    <a:lnTo>
                      <a:pt x="33" y="52"/>
                    </a:lnTo>
                    <a:lnTo>
                      <a:pt x="33" y="50"/>
                    </a:lnTo>
                    <a:lnTo>
                      <a:pt x="35" y="50"/>
                    </a:lnTo>
                    <a:lnTo>
                      <a:pt x="35" y="47"/>
                    </a:lnTo>
                    <a:lnTo>
                      <a:pt x="38" y="47"/>
                    </a:lnTo>
                    <a:lnTo>
                      <a:pt x="38" y="45"/>
                    </a:lnTo>
                    <a:lnTo>
                      <a:pt x="40" y="43"/>
                    </a:lnTo>
                    <a:lnTo>
                      <a:pt x="40" y="40"/>
                    </a:lnTo>
                    <a:lnTo>
                      <a:pt x="42" y="38"/>
                    </a:lnTo>
                    <a:lnTo>
                      <a:pt x="49" y="31"/>
                    </a:lnTo>
                    <a:lnTo>
                      <a:pt x="52" y="29"/>
                    </a:lnTo>
                    <a:lnTo>
                      <a:pt x="49" y="29"/>
                    </a:lnTo>
                    <a:lnTo>
                      <a:pt x="47" y="29"/>
                    </a:lnTo>
                    <a:lnTo>
                      <a:pt x="45" y="29"/>
                    </a:lnTo>
                    <a:lnTo>
                      <a:pt x="45" y="26"/>
                    </a:lnTo>
                    <a:lnTo>
                      <a:pt x="42" y="26"/>
                    </a:lnTo>
                    <a:lnTo>
                      <a:pt x="40" y="26"/>
                    </a:lnTo>
                    <a:lnTo>
                      <a:pt x="40" y="0"/>
                    </a:lnTo>
                  </a:path>
                </a:pathLst>
              </a:custGeom>
              <a:grpFill/>
              <a:ln w="9525">
                <a:noFill/>
                <a:round/>
                <a:headEnd/>
                <a:tailEnd/>
              </a:ln>
            </p:spPr>
            <p:txBody>
              <a:bodyPr/>
              <a:lstStyle/>
              <a:p>
                <a:pPr>
                  <a:defRPr/>
                </a:pPr>
                <a:endParaRPr lang="en-US" sz="1200" kern="0">
                  <a:solidFill>
                    <a:srgbClr val="0096D6"/>
                  </a:solidFill>
                </a:endParaRPr>
              </a:p>
            </p:txBody>
          </p:sp>
          <p:sp>
            <p:nvSpPr>
              <p:cNvPr id="3261" name="Freeform 233"/>
              <p:cNvSpPr>
                <a:spLocks/>
              </p:cNvSpPr>
              <p:nvPr/>
            </p:nvSpPr>
            <p:spPr bwMode="auto">
              <a:xfrm>
                <a:off x="1928" y="2338"/>
                <a:ext cx="45" cy="31"/>
              </a:xfrm>
              <a:custGeom>
                <a:avLst/>
                <a:gdLst>
                  <a:gd name="T0" fmla="*/ 3 w 45"/>
                  <a:gd name="T1" fmla="*/ 0 h 31"/>
                  <a:gd name="T2" fmla="*/ 3 w 45"/>
                  <a:gd name="T3" fmla="*/ 0 h 31"/>
                  <a:gd name="T4" fmla="*/ 3 w 45"/>
                  <a:gd name="T5" fmla="*/ 0 h 31"/>
                  <a:gd name="T6" fmla="*/ 14 w 45"/>
                  <a:gd name="T7" fmla="*/ 0 h 31"/>
                  <a:gd name="T8" fmla="*/ 21 w 45"/>
                  <a:gd name="T9" fmla="*/ 2 h 31"/>
                  <a:gd name="T10" fmla="*/ 26 w 45"/>
                  <a:gd name="T11" fmla="*/ 2 h 31"/>
                  <a:gd name="T12" fmla="*/ 26 w 45"/>
                  <a:gd name="T13" fmla="*/ 5 h 31"/>
                  <a:gd name="T14" fmla="*/ 26 w 45"/>
                  <a:gd name="T15" fmla="*/ 7 h 31"/>
                  <a:gd name="T16" fmla="*/ 28 w 45"/>
                  <a:gd name="T17" fmla="*/ 7 h 31"/>
                  <a:gd name="T18" fmla="*/ 36 w 45"/>
                  <a:gd name="T19" fmla="*/ 7 h 31"/>
                  <a:gd name="T20" fmla="*/ 36 w 45"/>
                  <a:gd name="T21" fmla="*/ 7 h 31"/>
                  <a:gd name="T22" fmla="*/ 36 w 45"/>
                  <a:gd name="T23" fmla="*/ 9 h 31"/>
                  <a:gd name="T24" fmla="*/ 33 w 45"/>
                  <a:gd name="T25" fmla="*/ 9 h 31"/>
                  <a:gd name="T26" fmla="*/ 31 w 45"/>
                  <a:gd name="T27" fmla="*/ 9 h 31"/>
                  <a:gd name="T28" fmla="*/ 31 w 45"/>
                  <a:gd name="T29" fmla="*/ 12 h 31"/>
                  <a:gd name="T30" fmla="*/ 33 w 45"/>
                  <a:gd name="T31" fmla="*/ 12 h 31"/>
                  <a:gd name="T32" fmla="*/ 40 w 45"/>
                  <a:gd name="T33" fmla="*/ 12 h 31"/>
                  <a:gd name="T34" fmla="*/ 45 w 45"/>
                  <a:gd name="T35" fmla="*/ 16 h 31"/>
                  <a:gd name="T36" fmla="*/ 45 w 45"/>
                  <a:gd name="T37" fmla="*/ 16 h 31"/>
                  <a:gd name="T38" fmla="*/ 45 w 45"/>
                  <a:gd name="T39" fmla="*/ 16 h 31"/>
                  <a:gd name="T40" fmla="*/ 45 w 45"/>
                  <a:gd name="T41" fmla="*/ 19 h 31"/>
                  <a:gd name="T42" fmla="*/ 45 w 45"/>
                  <a:gd name="T43" fmla="*/ 21 h 31"/>
                  <a:gd name="T44" fmla="*/ 43 w 45"/>
                  <a:gd name="T45" fmla="*/ 24 h 31"/>
                  <a:gd name="T46" fmla="*/ 40 w 45"/>
                  <a:gd name="T47" fmla="*/ 24 h 31"/>
                  <a:gd name="T48" fmla="*/ 40 w 45"/>
                  <a:gd name="T49" fmla="*/ 21 h 31"/>
                  <a:gd name="T50" fmla="*/ 38 w 45"/>
                  <a:gd name="T51" fmla="*/ 21 h 31"/>
                  <a:gd name="T52" fmla="*/ 26 w 45"/>
                  <a:gd name="T53" fmla="*/ 21 h 31"/>
                  <a:gd name="T54" fmla="*/ 24 w 45"/>
                  <a:gd name="T55" fmla="*/ 21 h 31"/>
                  <a:gd name="T56" fmla="*/ 24 w 45"/>
                  <a:gd name="T57" fmla="*/ 24 h 31"/>
                  <a:gd name="T58" fmla="*/ 24 w 45"/>
                  <a:gd name="T59" fmla="*/ 24 h 31"/>
                  <a:gd name="T60" fmla="*/ 17 w 45"/>
                  <a:gd name="T61" fmla="*/ 24 h 31"/>
                  <a:gd name="T62" fmla="*/ 17 w 45"/>
                  <a:gd name="T63" fmla="*/ 21 h 31"/>
                  <a:gd name="T64" fmla="*/ 17 w 45"/>
                  <a:gd name="T65" fmla="*/ 21 h 31"/>
                  <a:gd name="T66" fmla="*/ 14 w 45"/>
                  <a:gd name="T67" fmla="*/ 21 h 31"/>
                  <a:gd name="T68" fmla="*/ 12 w 45"/>
                  <a:gd name="T69" fmla="*/ 21 h 31"/>
                  <a:gd name="T70" fmla="*/ 7 w 45"/>
                  <a:gd name="T71" fmla="*/ 28 h 31"/>
                  <a:gd name="T72" fmla="*/ 7 w 45"/>
                  <a:gd name="T73" fmla="*/ 28 h 31"/>
                  <a:gd name="T74" fmla="*/ 5 w 45"/>
                  <a:gd name="T75" fmla="*/ 31 h 31"/>
                  <a:gd name="T76" fmla="*/ 5 w 45"/>
                  <a:gd name="T77" fmla="*/ 31 h 31"/>
                  <a:gd name="T78" fmla="*/ 5 w 45"/>
                  <a:gd name="T79" fmla="*/ 31 h 31"/>
                  <a:gd name="T80" fmla="*/ 3 w 45"/>
                  <a:gd name="T81" fmla="*/ 28 h 31"/>
                  <a:gd name="T82" fmla="*/ 3 w 45"/>
                  <a:gd name="T83" fmla="*/ 28 h 31"/>
                  <a:gd name="T84" fmla="*/ 3 w 45"/>
                  <a:gd name="T85" fmla="*/ 26 h 31"/>
                  <a:gd name="T86" fmla="*/ 3 w 45"/>
                  <a:gd name="T87" fmla="*/ 26 h 31"/>
                  <a:gd name="T88" fmla="*/ 3 w 45"/>
                  <a:gd name="T89" fmla="*/ 26 h 31"/>
                  <a:gd name="T90" fmla="*/ 3 w 45"/>
                  <a:gd name="T91" fmla="*/ 21 h 31"/>
                  <a:gd name="T92" fmla="*/ 3 w 45"/>
                  <a:gd name="T93" fmla="*/ 21 h 31"/>
                  <a:gd name="T94" fmla="*/ 0 w 45"/>
                  <a:gd name="T95" fmla="*/ 19 h 31"/>
                  <a:gd name="T96" fmla="*/ 0 w 45"/>
                  <a:gd name="T97" fmla="*/ 19 h 31"/>
                  <a:gd name="T98" fmla="*/ 0 w 45"/>
                  <a:gd name="T99" fmla="*/ 16 h 31"/>
                  <a:gd name="T100" fmla="*/ 3 w 45"/>
                  <a:gd name="T101" fmla="*/ 16 h 31"/>
                  <a:gd name="T102" fmla="*/ 3 w 45"/>
                  <a:gd name="T103" fmla="*/ 12 h 31"/>
                  <a:gd name="T104" fmla="*/ 3 w 45"/>
                  <a:gd name="T105" fmla="*/ 12 h 31"/>
                  <a:gd name="T106" fmla="*/ 5 w 45"/>
                  <a:gd name="T107" fmla="*/ 9 h 31"/>
                  <a:gd name="T108" fmla="*/ 3 w 45"/>
                  <a:gd name="T109" fmla="*/ 7 h 31"/>
                  <a:gd name="T110" fmla="*/ 3 w 45"/>
                  <a:gd name="T111" fmla="*/ 5 h 31"/>
                  <a:gd name="T112" fmla="*/ 3 w 45"/>
                  <a:gd name="T113" fmla="*/ 2 h 31"/>
                  <a:gd name="T114" fmla="*/ 0 w 45"/>
                  <a:gd name="T115" fmla="*/ 0 h 31"/>
                  <a:gd name="T116" fmla="*/ 3 w 45"/>
                  <a:gd name="T117" fmla="*/ 0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
                  <a:gd name="T178" fmla="*/ 0 h 31"/>
                  <a:gd name="T179" fmla="*/ 45 w 45"/>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 h="31">
                    <a:moveTo>
                      <a:pt x="3" y="0"/>
                    </a:moveTo>
                    <a:lnTo>
                      <a:pt x="3" y="0"/>
                    </a:lnTo>
                    <a:lnTo>
                      <a:pt x="14" y="0"/>
                    </a:lnTo>
                    <a:lnTo>
                      <a:pt x="21" y="2"/>
                    </a:lnTo>
                    <a:lnTo>
                      <a:pt x="26" y="2"/>
                    </a:lnTo>
                    <a:lnTo>
                      <a:pt x="26" y="5"/>
                    </a:lnTo>
                    <a:lnTo>
                      <a:pt x="26" y="7"/>
                    </a:lnTo>
                    <a:lnTo>
                      <a:pt x="28" y="7"/>
                    </a:lnTo>
                    <a:lnTo>
                      <a:pt x="36" y="7"/>
                    </a:lnTo>
                    <a:lnTo>
                      <a:pt x="36" y="9"/>
                    </a:lnTo>
                    <a:lnTo>
                      <a:pt x="33" y="9"/>
                    </a:lnTo>
                    <a:lnTo>
                      <a:pt x="31" y="9"/>
                    </a:lnTo>
                    <a:lnTo>
                      <a:pt x="31" y="12"/>
                    </a:lnTo>
                    <a:lnTo>
                      <a:pt x="33" y="12"/>
                    </a:lnTo>
                    <a:lnTo>
                      <a:pt x="40" y="12"/>
                    </a:lnTo>
                    <a:lnTo>
                      <a:pt x="45" y="16"/>
                    </a:lnTo>
                    <a:lnTo>
                      <a:pt x="45" y="19"/>
                    </a:lnTo>
                    <a:lnTo>
                      <a:pt x="45" y="21"/>
                    </a:lnTo>
                    <a:lnTo>
                      <a:pt x="43" y="24"/>
                    </a:lnTo>
                    <a:lnTo>
                      <a:pt x="40" y="24"/>
                    </a:lnTo>
                    <a:lnTo>
                      <a:pt x="40" y="21"/>
                    </a:lnTo>
                    <a:lnTo>
                      <a:pt x="38" y="21"/>
                    </a:lnTo>
                    <a:lnTo>
                      <a:pt x="26" y="21"/>
                    </a:lnTo>
                    <a:lnTo>
                      <a:pt x="24" y="21"/>
                    </a:lnTo>
                    <a:lnTo>
                      <a:pt x="24" y="24"/>
                    </a:lnTo>
                    <a:lnTo>
                      <a:pt x="17" y="24"/>
                    </a:lnTo>
                    <a:lnTo>
                      <a:pt x="17" y="21"/>
                    </a:lnTo>
                    <a:lnTo>
                      <a:pt x="14" y="21"/>
                    </a:lnTo>
                    <a:lnTo>
                      <a:pt x="12" y="21"/>
                    </a:lnTo>
                    <a:lnTo>
                      <a:pt x="7" y="28"/>
                    </a:lnTo>
                    <a:lnTo>
                      <a:pt x="5" y="31"/>
                    </a:lnTo>
                    <a:lnTo>
                      <a:pt x="3" y="28"/>
                    </a:lnTo>
                    <a:lnTo>
                      <a:pt x="3" y="26"/>
                    </a:lnTo>
                    <a:lnTo>
                      <a:pt x="3" y="21"/>
                    </a:lnTo>
                    <a:lnTo>
                      <a:pt x="0" y="19"/>
                    </a:lnTo>
                    <a:lnTo>
                      <a:pt x="0" y="16"/>
                    </a:lnTo>
                    <a:lnTo>
                      <a:pt x="3" y="16"/>
                    </a:lnTo>
                    <a:lnTo>
                      <a:pt x="3" y="12"/>
                    </a:lnTo>
                    <a:lnTo>
                      <a:pt x="5" y="9"/>
                    </a:lnTo>
                    <a:lnTo>
                      <a:pt x="3" y="7"/>
                    </a:lnTo>
                    <a:lnTo>
                      <a:pt x="3" y="5"/>
                    </a:lnTo>
                    <a:lnTo>
                      <a:pt x="3" y="2"/>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262" name="Freeform 234"/>
              <p:cNvSpPr>
                <a:spLocks/>
              </p:cNvSpPr>
              <p:nvPr/>
            </p:nvSpPr>
            <p:spPr bwMode="auto">
              <a:xfrm>
                <a:off x="1928" y="2338"/>
                <a:ext cx="45" cy="31"/>
              </a:xfrm>
              <a:custGeom>
                <a:avLst/>
                <a:gdLst>
                  <a:gd name="T0" fmla="*/ 3 w 45"/>
                  <a:gd name="T1" fmla="*/ 0 h 31"/>
                  <a:gd name="T2" fmla="*/ 3 w 45"/>
                  <a:gd name="T3" fmla="*/ 0 h 31"/>
                  <a:gd name="T4" fmla="*/ 3 w 45"/>
                  <a:gd name="T5" fmla="*/ 0 h 31"/>
                  <a:gd name="T6" fmla="*/ 14 w 45"/>
                  <a:gd name="T7" fmla="*/ 0 h 31"/>
                  <a:gd name="T8" fmla="*/ 21 w 45"/>
                  <a:gd name="T9" fmla="*/ 2 h 31"/>
                  <a:gd name="T10" fmla="*/ 26 w 45"/>
                  <a:gd name="T11" fmla="*/ 2 h 31"/>
                  <a:gd name="T12" fmla="*/ 26 w 45"/>
                  <a:gd name="T13" fmla="*/ 5 h 31"/>
                  <a:gd name="T14" fmla="*/ 26 w 45"/>
                  <a:gd name="T15" fmla="*/ 7 h 31"/>
                  <a:gd name="T16" fmla="*/ 28 w 45"/>
                  <a:gd name="T17" fmla="*/ 7 h 31"/>
                  <a:gd name="T18" fmla="*/ 36 w 45"/>
                  <a:gd name="T19" fmla="*/ 7 h 31"/>
                  <a:gd name="T20" fmla="*/ 36 w 45"/>
                  <a:gd name="T21" fmla="*/ 7 h 31"/>
                  <a:gd name="T22" fmla="*/ 36 w 45"/>
                  <a:gd name="T23" fmla="*/ 9 h 31"/>
                  <a:gd name="T24" fmla="*/ 33 w 45"/>
                  <a:gd name="T25" fmla="*/ 9 h 31"/>
                  <a:gd name="T26" fmla="*/ 31 w 45"/>
                  <a:gd name="T27" fmla="*/ 9 h 31"/>
                  <a:gd name="T28" fmla="*/ 31 w 45"/>
                  <a:gd name="T29" fmla="*/ 12 h 31"/>
                  <a:gd name="T30" fmla="*/ 33 w 45"/>
                  <a:gd name="T31" fmla="*/ 12 h 31"/>
                  <a:gd name="T32" fmla="*/ 40 w 45"/>
                  <a:gd name="T33" fmla="*/ 12 h 31"/>
                  <a:gd name="T34" fmla="*/ 45 w 45"/>
                  <a:gd name="T35" fmla="*/ 16 h 31"/>
                  <a:gd name="T36" fmla="*/ 45 w 45"/>
                  <a:gd name="T37" fmla="*/ 16 h 31"/>
                  <a:gd name="T38" fmla="*/ 45 w 45"/>
                  <a:gd name="T39" fmla="*/ 16 h 31"/>
                  <a:gd name="T40" fmla="*/ 45 w 45"/>
                  <a:gd name="T41" fmla="*/ 19 h 31"/>
                  <a:gd name="T42" fmla="*/ 45 w 45"/>
                  <a:gd name="T43" fmla="*/ 21 h 31"/>
                  <a:gd name="T44" fmla="*/ 43 w 45"/>
                  <a:gd name="T45" fmla="*/ 24 h 31"/>
                  <a:gd name="T46" fmla="*/ 40 w 45"/>
                  <a:gd name="T47" fmla="*/ 24 h 31"/>
                  <a:gd name="T48" fmla="*/ 40 w 45"/>
                  <a:gd name="T49" fmla="*/ 21 h 31"/>
                  <a:gd name="T50" fmla="*/ 38 w 45"/>
                  <a:gd name="T51" fmla="*/ 21 h 31"/>
                  <a:gd name="T52" fmla="*/ 26 w 45"/>
                  <a:gd name="T53" fmla="*/ 21 h 31"/>
                  <a:gd name="T54" fmla="*/ 24 w 45"/>
                  <a:gd name="T55" fmla="*/ 21 h 31"/>
                  <a:gd name="T56" fmla="*/ 24 w 45"/>
                  <a:gd name="T57" fmla="*/ 24 h 31"/>
                  <a:gd name="T58" fmla="*/ 24 w 45"/>
                  <a:gd name="T59" fmla="*/ 24 h 31"/>
                  <a:gd name="T60" fmla="*/ 17 w 45"/>
                  <a:gd name="T61" fmla="*/ 24 h 31"/>
                  <a:gd name="T62" fmla="*/ 17 w 45"/>
                  <a:gd name="T63" fmla="*/ 21 h 31"/>
                  <a:gd name="T64" fmla="*/ 17 w 45"/>
                  <a:gd name="T65" fmla="*/ 21 h 31"/>
                  <a:gd name="T66" fmla="*/ 14 w 45"/>
                  <a:gd name="T67" fmla="*/ 21 h 31"/>
                  <a:gd name="T68" fmla="*/ 12 w 45"/>
                  <a:gd name="T69" fmla="*/ 21 h 31"/>
                  <a:gd name="T70" fmla="*/ 7 w 45"/>
                  <a:gd name="T71" fmla="*/ 28 h 31"/>
                  <a:gd name="T72" fmla="*/ 7 w 45"/>
                  <a:gd name="T73" fmla="*/ 28 h 31"/>
                  <a:gd name="T74" fmla="*/ 5 w 45"/>
                  <a:gd name="T75" fmla="*/ 31 h 31"/>
                  <a:gd name="T76" fmla="*/ 5 w 45"/>
                  <a:gd name="T77" fmla="*/ 31 h 31"/>
                  <a:gd name="T78" fmla="*/ 5 w 45"/>
                  <a:gd name="T79" fmla="*/ 31 h 31"/>
                  <a:gd name="T80" fmla="*/ 3 w 45"/>
                  <a:gd name="T81" fmla="*/ 28 h 31"/>
                  <a:gd name="T82" fmla="*/ 3 w 45"/>
                  <a:gd name="T83" fmla="*/ 28 h 31"/>
                  <a:gd name="T84" fmla="*/ 3 w 45"/>
                  <a:gd name="T85" fmla="*/ 26 h 31"/>
                  <a:gd name="T86" fmla="*/ 3 w 45"/>
                  <a:gd name="T87" fmla="*/ 26 h 31"/>
                  <a:gd name="T88" fmla="*/ 3 w 45"/>
                  <a:gd name="T89" fmla="*/ 26 h 31"/>
                  <a:gd name="T90" fmla="*/ 3 w 45"/>
                  <a:gd name="T91" fmla="*/ 21 h 31"/>
                  <a:gd name="T92" fmla="*/ 3 w 45"/>
                  <a:gd name="T93" fmla="*/ 21 h 31"/>
                  <a:gd name="T94" fmla="*/ 0 w 45"/>
                  <a:gd name="T95" fmla="*/ 19 h 31"/>
                  <a:gd name="T96" fmla="*/ 0 w 45"/>
                  <a:gd name="T97" fmla="*/ 19 h 31"/>
                  <a:gd name="T98" fmla="*/ 0 w 45"/>
                  <a:gd name="T99" fmla="*/ 16 h 31"/>
                  <a:gd name="T100" fmla="*/ 3 w 45"/>
                  <a:gd name="T101" fmla="*/ 16 h 31"/>
                  <a:gd name="T102" fmla="*/ 3 w 45"/>
                  <a:gd name="T103" fmla="*/ 12 h 31"/>
                  <a:gd name="T104" fmla="*/ 3 w 45"/>
                  <a:gd name="T105" fmla="*/ 12 h 31"/>
                  <a:gd name="T106" fmla="*/ 5 w 45"/>
                  <a:gd name="T107" fmla="*/ 9 h 31"/>
                  <a:gd name="T108" fmla="*/ 3 w 45"/>
                  <a:gd name="T109" fmla="*/ 7 h 31"/>
                  <a:gd name="T110" fmla="*/ 3 w 45"/>
                  <a:gd name="T111" fmla="*/ 5 h 31"/>
                  <a:gd name="T112" fmla="*/ 3 w 45"/>
                  <a:gd name="T113" fmla="*/ 2 h 31"/>
                  <a:gd name="T114" fmla="*/ 0 w 45"/>
                  <a:gd name="T115" fmla="*/ 0 h 31"/>
                  <a:gd name="T116" fmla="*/ 3 w 45"/>
                  <a:gd name="T117" fmla="*/ 0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
                  <a:gd name="T178" fmla="*/ 0 h 31"/>
                  <a:gd name="T179" fmla="*/ 45 w 45"/>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 h="31">
                    <a:moveTo>
                      <a:pt x="3" y="0"/>
                    </a:moveTo>
                    <a:lnTo>
                      <a:pt x="3" y="0"/>
                    </a:lnTo>
                    <a:lnTo>
                      <a:pt x="14" y="0"/>
                    </a:lnTo>
                    <a:lnTo>
                      <a:pt x="21" y="2"/>
                    </a:lnTo>
                    <a:lnTo>
                      <a:pt x="26" y="2"/>
                    </a:lnTo>
                    <a:lnTo>
                      <a:pt x="26" y="5"/>
                    </a:lnTo>
                    <a:lnTo>
                      <a:pt x="26" y="7"/>
                    </a:lnTo>
                    <a:lnTo>
                      <a:pt x="28" y="7"/>
                    </a:lnTo>
                    <a:lnTo>
                      <a:pt x="36" y="7"/>
                    </a:lnTo>
                    <a:lnTo>
                      <a:pt x="36" y="9"/>
                    </a:lnTo>
                    <a:lnTo>
                      <a:pt x="33" y="9"/>
                    </a:lnTo>
                    <a:lnTo>
                      <a:pt x="31" y="9"/>
                    </a:lnTo>
                    <a:lnTo>
                      <a:pt x="31" y="12"/>
                    </a:lnTo>
                    <a:lnTo>
                      <a:pt x="33" y="12"/>
                    </a:lnTo>
                    <a:lnTo>
                      <a:pt x="40" y="12"/>
                    </a:lnTo>
                    <a:lnTo>
                      <a:pt x="45" y="16"/>
                    </a:lnTo>
                    <a:lnTo>
                      <a:pt x="45" y="19"/>
                    </a:lnTo>
                    <a:lnTo>
                      <a:pt x="45" y="21"/>
                    </a:lnTo>
                    <a:lnTo>
                      <a:pt x="43" y="24"/>
                    </a:lnTo>
                    <a:lnTo>
                      <a:pt x="40" y="24"/>
                    </a:lnTo>
                    <a:lnTo>
                      <a:pt x="40" y="21"/>
                    </a:lnTo>
                    <a:lnTo>
                      <a:pt x="38" y="21"/>
                    </a:lnTo>
                    <a:lnTo>
                      <a:pt x="26" y="21"/>
                    </a:lnTo>
                    <a:lnTo>
                      <a:pt x="24" y="21"/>
                    </a:lnTo>
                    <a:lnTo>
                      <a:pt x="24" y="24"/>
                    </a:lnTo>
                    <a:lnTo>
                      <a:pt x="17" y="24"/>
                    </a:lnTo>
                    <a:lnTo>
                      <a:pt x="17" y="21"/>
                    </a:lnTo>
                    <a:lnTo>
                      <a:pt x="14" y="21"/>
                    </a:lnTo>
                    <a:lnTo>
                      <a:pt x="12" y="21"/>
                    </a:lnTo>
                    <a:lnTo>
                      <a:pt x="7" y="28"/>
                    </a:lnTo>
                    <a:lnTo>
                      <a:pt x="5" y="31"/>
                    </a:lnTo>
                    <a:lnTo>
                      <a:pt x="3" y="28"/>
                    </a:lnTo>
                    <a:lnTo>
                      <a:pt x="3" y="26"/>
                    </a:lnTo>
                    <a:lnTo>
                      <a:pt x="3" y="21"/>
                    </a:lnTo>
                    <a:lnTo>
                      <a:pt x="0" y="19"/>
                    </a:lnTo>
                    <a:lnTo>
                      <a:pt x="0" y="16"/>
                    </a:lnTo>
                    <a:lnTo>
                      <a:pt x="3" y="16"/>
                    </a:lnTo>
                    <a:lnTo>
                      <a:pt x="3" y="12"/>
                    </a:lnTo>
                    <a:lnTo>
                      <a:pt x="5" y="9"/>
                    </a:lnTo>
                    <a:lnTo>
                      <a:pt x="3" y="7"/>
                    </a:lnTo>
                    <a:lnTo>
                      <a:pt x="3" y="5"/>
                    </a:lnTo>
                    <a:lnTo>
                      <a:pt x="3" y="2"/>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263" name="Freeform 235"/>
              <p:cNvSpPr>
                <a:spLocks/>
              </p:cNvSpPr>
              <p:nvPr/>
            </p:nvSpPr>
            <p:spPr bwMode="auto">
              <a:xfrm>
                <a:off x="1909" y="2444"/>
                <a:ext cx="180" cy="151"/>
              </a:xfrm>
              <a:custGeom>
                <a:avLst/>
                <a:gdLst>
                  <a:gd name="T0" fmla="*/ 19 w 180"/>
                  <a:gd name="T1" fmla="*/ 7 h 151"/>
                  <a:gd name="T2" fmla="*/ 22 w 180"/>
                  <a:gd name="T3" fmla="*/ 17 h 151"/>
                  <a:gd name="T4" fmla="*/ 19 w 180"/>
                  <a:gd name="T5" fmla="*/ 26 h 151"/>
                  <a:gd name="T6" fmla="*/ 22 w 180"/>
                  <a:gd name="T7" fmla="*/ 36 h 151"/>
                  <a:gd name="T8" fmla="*/ 26 w 180"/>
                  <a:gd name="T9" fmla="*/ 40 h 151"/>
                  <a:gd name="T10" fmla="*/ 24 w 180"/>
                  <a:gd name="T11" fmla="*/ 17 h 151"/>
                  <a:gd name="T12" fmla="*/ 29 w 180"/>
                  <a:gd name="T13" fmla="*/ 14 h 151"/>
                  <a:gd name="T14" fmla="*/ 47 w 180"/>
                  <a:gd name="T15" fmla="*/ 7 h 151"/>
                  <a:gd name="T16" fmla="*/ 40 w 180"/>
                  <a:gd name="T17" fmla="*/ 5 h 151"/>
                  <a:gd name="T18" fmla="*/ 45 w 180"/>
                  <a:gd name="T19" fmla="*/ 0 h 151"/>
                  <a:gd name="T20" fmla="*/ 47 w 180"/>
                  <a:gd name="T21" fmla="*/ 7 h 151"/>
                  <a:gd name="T22" fmla="*/ 69 w 180"/>
                  <a:gd name="T23" fmla="*/ 21 h 151"/>
                  <a:gd name="T24" fmla="*/ 97 w 180"/>
                  <a:gd name="T25" fmla="*/ 24 h 151"/>
                  <a:gd name="T26" fmla="*/ 116 w 180"/>
                  <a:gd name="T27" fmla="*/ 26 h 151"/>
                  <a:gd name="T28" fmla="*/ 128 w 180"/>
                  <a:gd name="T29" fmla="*/ 21 h 151"/>
                  <a:gd name="T30" fmla="*/ 123 w 180"/>
                  <a:gd name="T31" fmla="*/ 19 h 151"/>
                  <a:gd name="T32" fmla="*/ 147 w 180"/>
                  <a:gd name="T33" fmla="*/ 21 h 151"/>
                  <a:gd name="T34" fmla="*/ 137 w 180"/>
                  <a:gd name="T35" fmla="*/ 21 h 151"/>
                  <a:gd name="T36" fmla="*/ 142 w 180"/>
                  <a:gd name="T37" fmla="*/ 26 h 151"/>
                  <a:gd name="T38" fmla="*/ 147 w 180"/>
                  <a:gd name="T39" fmla="*/ 31 h 151"/>
                  <a:gd name="T40" fmla="*/ 161 w 180"/>
                  <a:gd name="T41" fmla="*/ 36 h 151"/>
                  <a:gd name="T42" fmla="*/ 166 w 180"/>
                  <a:gd name="T43" fmla="*/ 47 h 151"/>
                  <a:gd name="T44" fmla="*/ 163 w 180"/>
                  <a:gd name="T45" fmla="*/ 50 h 151"/>
                  <a:gd name="T46" fmla="*/ 175 w 180"/>
                  <a:gd name="T47" fmla="*/ 47 h 151"/>
                  <a:gd name="T48" fmla="*/ 180 w 180"/>
                  <a:gd name="T49" fmla="*/ 55 h 151"/>
                  <a:gd name="T50" fmla="*/ 175 w 180"/>
                  <a:gd name="T51" fmla="*/ 55 h 151"/>
                  <a:gd name="T52" fmla="*/ 166 w 180"/>
                  <a:gd name="T53" fmla="*/ 59 h 151"/>
                  <a:gd name="T54" fmla="*/ 168 w 180"/>
                  <a:gd name="T55" fmla="*/ 66 h 151"/>
                  <a:gd name="T56" fmla="*/ 170 w 180"/>
                  <a:gd name="T57" fmla="*/ 69 h 151"/>
                  <a:gd name="T58" fmla="*/ 161 w 180"/>
                  <a:gd name="T59" fmla="*/ 81 h 151"/>
                  <a:gd name="T60" fmla="*/ 168 w 180"/>
                  <a:gd name="T61" fmla="*/ 92 h 151"/>
                  <a:gd name="T62" fmla="*/ 163 w 180"/>
                  <a:gd name="T63" fmla="*/ 102 h 151"/>
                  <a:gd name="T64" fmla="*/ 154 w 180"/>
                  <a:gd name="T65" fmla="*/ 106 h 151"/>
                  <a:gd name="T66" fmla="*/ 130 w 180"/>
                  <a:gd name="T67" fmla="*/ 109 h 151"/>
                  <a:gd name="T68" fmla="*/ 114 w 180"/>
                  <a:gd name="T69" fmla="*/ 106 h 151"/>
                  <a:gd name="T70" fmla="*/ 121 w 180"/>
                  <a:gd name="T71" fmla="*/ 121 h 151"/>
                  <a:gd name="T72" fmla="*/ 133 w 180"/>
                  <a:gd name="T73" fmla="*/ 130 h 151"/>
                  <a:gd name="T74" fmla="*/ 128 w 180"/>
                  <a:gd name="T75" fmla="*/ 135 h 151"/>
                  <a:gd name="T76" fmla="*/ 121 w 180"/>
                  <a:gd name="T77" fmla="*/ 137 h 151"/>
                  <a:gd name="T78" fmla="*/ 118 w 180"/>
                  <a:gd name="T79" fmla="*/ 142 h 151"/>
                  <a:gd name="T80" fmla="*/ 102 w 180"/>
                  <a:gd name="T81" fmla="*/ 149 h 151"/>
                  <a:gd name="T82" fmla="*/ 88 w 180"/>
                  <a:gd name="T83" fmla="*/ 147 h 151"/>
                  <a:gd name="T84" fmla="*/ 78 w 180"/>
                  <a:gd name="T85" fmla="*/ 118 h 151"/>
                  <a:gd name="T86" fmla="*/ 81 w 180"/>
                  <a:gd name="T87" fmla="*/ 116 h 151"/>
                  <a:gd name="T88" fmla="*/ 76 w 180"/>
                  <a:gd name="T89" fmla="*/ 109 h 151"/>
                  <a:gd name="T90" fmla="*/ 71 w 180"/>
                  <a:gd name="T91" fmla="*/ 99 h 151"/>
                  <a:gd name="T92" fmla="*/ 73 w 180"/>
                  <a:gd name="T93" fmla="*/ 90 h 151"/>
                  <a:gd name="T94" fmla="*/ 78 w 180"/>
                  <a:gd name="T95" fmla="*/ 83 h 151"/>
                  <a:gd name="T96" fmla="*/ 76 w 180"/>
                  <a:gd name="T97" fmla="*/ 78 h 151"/>
                  <a:gd name="T98" fmla="*/ 57 w 180"/>
                  <a:gd name="T99" fmla="*/ 81 h 151"/>
                  <a:gd name="T100" fmla="*/ 52 w 180"/>
                  <a:gd name="T101" fmla="*/ 81 h 151"/>
                  <a:gd name="T102" fmla="*/ 26 w 180"/>
                  <a:gd name="T103" fmla="*/ 69 h 151"/>
                  <a:gd name="T104" fmla="*/ 12 w 180"/>
                  <a:gd name="T105" fmla="*/ 64 h 151"/>
                  <a:gd name="T106" fmla="*/ 10 w 180"/>
                  <a:gd name="T107" fmla="*/ 50 h 151"/>
                  <a:gd name="T108" fmla="*/ 5 w 180"/>
                  <a:gd name="T109" fmla="*/ 40 h 151"/>
                  <a:gd name="T110" fmla="*/ 22 w 180"/>
                  <a:gd name="T111" fmla="*/ 5 h 1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
                  <a:gd name="T169" fmla="*/ 0 h 151"/>
                  <a:gd name="T170" fmla="*/ 180 w 180"/>
                  <a:gd name="T171" fmla="*/ 151 h 1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 h="151">
                    <a:moveTo>
                      <a:pt x="26" y="5"/>
                    </a:moveTo>
                    <a:lnTo>
                      <a:pt x="24" y="7"/>
                    </a:lnTo>
                    <a:lnTo>
                      <a:pt x="19" y="7"/>
                    </a:lnTo>
                    <a:lnTo>
                      <a:pt x="22" y="12"/>
                    </a:lnTo>
                    <a:lnTo>
                      <a:pt x="24" y="14"/>
                    </a:lnTo>
                    <a:lnTo>
                      <a:pt x="24" y="17"/>
                    </a:lnTo>
                    <a:lnTo>
                      <a:pt x="22" y="17"/>
                    </a:lnTo>
                    <a:lnTo>
                      <a:pt x="24" y="17"/>
                    </a:lnTo>
                    <a:lnTo>
                      <a:pt x="22" y="21"/>
                    </a:lnTo>
                    <a:lnTo>
                      <a:pt x="19" y="26"/>
                    </a:lnTo>
                    <a:lnTo>
                      <a:pt x="17" y="29"/>
                    </a:lnTo>
                    <a:lnTo>
                      <a:pt x="19" y="33"/>
                    </a:lnTo>
                    <a:lnTo>
                      <a:pt x="22" y="36"/>
                    </a:lnTo>
                    <a:lnTo>
                      <a:pt x="24" y="40"/>
                    </a:lnTo>
                    <a:lnTo>
                      <a:pt x="24" y="43"/>
                    </a:lnTo>
                    <a:lnTo>
                      <a:pt x="26" y="43"/>
                    </a:lnTo>
                    <a:lnTo>
                      <a:pt x="26" y="40"/>
                    </a:lnTo>
                    <a:lnTo>
                      <a:pt x="31" y="38"/>
                    </a:lnTo>
                    <a:lnTo>
                      <a:pt x="31" y="31"/>
                    </a:lnTo>
                    <a:lnTo>
                      <a:pt x="24" y="24"/>
                    </a:lnTo>
                    <a:lnTo>
                      <a:pt x="24" y="17"/>
                    </a:lnTo>
                    <a:lnTo>
                      <a:pt x="26" y="17"/>
                    </a:lnTo>
                    <a:lnTo>
                      <a:pt x="29" y="14"/>
                    </a:lnTo>
                    <a:lnTo>
                      <a:pt x="33" y="12"/>
                    </a:lnTo>
                    <a:lnTo>
                      <a:pt x="47" y="10"/>
                    </a:lnTo>
                    <a:lnTo>
                      <a:pt x="47" y="7"/>
                    </a:lnTo>
                    <a:lnTo>
                      <a:pt x="45" y="7"/>
                    </a:lnTo>
                    <a:lnTo>
                      <a:pt x="43" y="5"/>
                    </a:lnTo>
                    <a:lnTo>
                      <a:pt x="40" y="5"/>
                    </a:lnTo>
                    <a:lnTo>
                      <a:pt x="43" y="0"/>
                    </a:lnTo>
                    <a:lnTo>
                      <a:pt x="45" y="0"/>
                    </a:lnTo>
                    <a:lnTo>
                      <a:pt x="47" y="0"/>
                    </a:lnTo>
                    <a:lnTo>
                      <a:pt x="47" y="7"/>
                    </a:lnTo>
                    <a:lnTo>
                      <a:pt x="50" y="10"/>
                    </a:lnTo>
                    <a:lnTo>
                      <a:pt x="66" y="12"/>
                    </a:lnTo>
                    <a:lnTo>
                      <a:pt x="66" y="14"/>
                    </a:lnTo>
                    <a:lnTo>
                      <a:pt x="69" y="21"/>
                    </a:lnTo>
                    <a:lnTo>
                      <a:pt x="71" y="21"/>
                    </a:lnTo>
                    <a:lnTo>
                      <a:pt x="97" y="21"/>
                    </a:lnTo>
                    <a:lnTo>
                      <a:pt x="97" y="24"/>
                    </a:lnTo>
                    <a:lnTo>
                      <a:pt x="99" y="24"/>
                    </a:lnTo>
                    <a:lnTo>
                      <a:pt x="104" y="26"/>
                    </a:lnTo>
                    <a:lnTo>
                      <a:pt x="116" y="26"/>
                    </a:lnTo>
                    <a:lnTo>
                      <a:pt x="118" y="24"/>
                    </a:lnTo>
                    <a:lnTo>
                      <a:pt x="125" y="21"/>
                    </a:lnTo>
                    <a:lnTo>
                      <a:pt x="128" y="21"/>
                    </a:lnTo>
                    <a:lnTo>
                      <a:pt x="121" y="21"/>
                    </a:lnTo>
                    <a:lnTo>
                      <a:pt x="121" y="19"/>
                    </a:lnTo>
                    <a:lnTo>
                      <a:pt x="123" y="19"/>
                    </a:lnTo>
                    <a:lnTo>
                      <a:pt x="149" y="19"/>
                    </a:lnTo>
                    <a:lnTo>
                      <a:pt x="149" y="21"/>
                    </a:lnTo>
                    <a:lnTo>
                      <a:pt x="147" y="21"/>
                    </a:lnTo>
                    <a:lnTo>
                      <a:pt x="144" y="21"/>
                    </a:lnTo>
                    <a:lnTo>
                      <a:pt x="142" y="21"/>
                    </a:lnTo>
                    <a:lnTo>
                      <a:pt x="137" y="21"/>
                    </a:lnTo>
                    <a:lnTo>
                      <a:pt x="137" y="24"/>
                    </a:lnTo>
                    <a:lnTo>
                      <a:pt x="142" y="24"/>
                    </a:lnTo>
                    <a:lnTo>
                      <a:pt x="142" y="26"/>
                    </a:lnTo>
                    <a:lnTo>
                      <a:pt x="142" y="29"/>
                    </a:lnTo>
                    <a:lnTo>
                      <a:pt x="144" y="29"/>
                    </a:lnTo>
                    <a:lnTo>
                      <a:pt x="144" y="31"/>
                    </a:lnTo>
                    <a:lnTo>
                      <a:pt x="147" y="31"/>
                    </a:lnTo>
                    <a:lnTo>
                      <a:pt x="149" y="31"/>
                    </a:lnTo>
                    <a:lnTo>
                      <a:pt x="154" y="31"/>
                    </a:lnTo>
                    <a:lnTo>
                      <a:pt x="161" y="36"/>
                    </a:lnTo>
                    <a:lnTo>
                      <a:pt x="163" y="38"/>
                    </a:lnTo>
                    <a:lnTo>
                      <a:pt x="166" y="43"/>
                    </a:lnTo>
                    <a:lnTo>
                      <a:pt x="166" y="45"/>
                    </a:lnTo>
                    <a:lnTo>
                      <a:pt x="166" y="47"/>
                    </a:lnTo>
                    <a:lnTo>
                      <a:pt x="163" y="47"/>
                    </a:lnTo>
                    <a:lnTo>
                      <a:pt x="163" y="50"/>
                    </a:lnTo>
                    <a:lnTo>
                      <a:pt x="168" y="50"/>
                    </a:lnTo>
                    <a:lnTo>
                      <a:pt x="170" y="50"/>
                    </a:lnTo>
                    <a:lnTo>
                      <a:pt x="173" y="47"/>
                    </a:lnTo>
                    <a:lnTo>
                      <a:pt x="175" y="47"/>
                    </a:lnTo>
                    <a:lnTo>
                      <a:pt x="177" y="50"/>
                    </a:lnTo>
                    <a:lnTo>
                      <a:pt x="180" y="50"/>
                    </a:lnTo>
                    <a:lnTo>
                      <a:pt x="180" y="52"/>
                    </a:lnTo>
                    <a:lnTo>
                      <a:pt x="180" y="55"/>
                    </a:lnTo>
                    <a:lnTo>
                      <a:pt x="177" y="55"/>
                    </a:lnTo>
                    <a:lnTo>
                      <a:pt x="175" y="55"/>
                    </a:lnTo>
                    <a:lnTo>
                      <a:pt x="170" y="57"/>
                    </a:lnTo>
                    <a:lnTo>
                      <a:pt x="170" y="59"/>
                    </a:lnTo>
                    <a:lnTo>
                      <a:pt x="166" y="59"/>
                    </a:lnTo>
                    <a:lnTo>
                      <a:pt x="166" y="62"/>
                    </a:lnTo>
                    <a:lnTo>
                      <a:pt x="166" y="66"/>
                    </a:lnTo>
                    <a:lnTo>
                      <a:pt x="168" y="66"/>
                    </a:lnTo>
                    <a:lnTo>
                      <a:pt x="170" y="66"/>
                    </a:lnTo>
                    <a:lnTo>
                      <a:pt x="170" y="69"/>
                    </a:lnTo>
                    <a:lnTo>
                      <a:pt x="163" y="73"/>
                    </a:lnTo>
                    <a:lnTo>
                      <a:pt x="163" y="76"/>
                    </a:lnTo>
                    <a:lnTo>
                      <a:pt x="161" y="81"/>
                    </a:lnTo>
                    <a:lnTo>
                      <a:pt x="159" y="81"/>
                    </a:lnTo>
                    <a:lnTo>
                      <a:pt x="159" y="83"/>
                    </a:lnTo>
                    <a:lnTo>
                      <a:pt x="168" y="92"/>
                    </a:lnTo>
                    <a:lnTo>
                      <a:pt x="168" y="97"/>
                    </a:lnTo>
                    <a:lnTo>
                      <a:pt x="163" y="102"/>
                    </a:lnTo>
                    <a:lnTo>
                      <a:pt x="159" y="102"/>
                    </a:lnTo>
                    <a:lnTo>
                      <a:pt x="156" y="104"/>
                    </a:lnTo>
                    <a:lnTo>
                      <a:pt x="154" y="104"/>
                    </a:lnTo>
                    <a:lnTo>
                      <a:pt x="154" y="106"/>
                    </a:lnTo>
                    <a:lnTo>
                      <a:pt x="137" y="109"/>
                    </a:lnTo>
                    <a:lnTo>
                      <a:pt x="130" y="109"/>
                    </a:lnTo>
                    <a:lnTo>
                      <a:pt x="114" y="104"/>
                    </a:lnTo>
                    <a:lnTo>
                      <a:pt x="114" y="106"/>
                    </a:lnTo>
                    <a:lnTo>
                      <a:pt x="114" y="109"/>
                    </a:lnTo>
                    <a:lnTo>
                      <a:pt x="121" y="111"/>
                    </a:lnTo>
                    <a:lnTo>
                      <a:pt x="121" y="114"/>
                    </a:lnTo>
                    <a:lnTo>
                      <a:pt x="121" y="121"/>
                    </a:lnTo>
                    <a:lnTo>
                      <a:pt x="121" y="130"/>
                    </a:lnTo>
                    <a:lnTo>
                      <a:pt x="125" y="130"/>
                    </a:lnTo>
                    <a:lnTo>
                      <a:pt x="133" y="130"/>
                    </a:lnTo>
                    <a:lnTo>
                      <a:pt x="133" y="132"/>
                    </a:lnTo>
                    <a:lnTo>
                      <a:pt x="130" y="132"/>
                    </a:lnTo>
                    <a:lnTo>
                      <a:pt x="128" y="132"/>
                    </a:lnTo>
                    <a:lnTo>
                      <a:pt x="128" y="135"/>
                    </a:lnTo>
                    <a:lnTo>
                      <a:pt x="125" y="135"/>
                    </a:lnTo>
                    <a:lnTo>
                      <a:pt x="123" y="135"/>
                    </a:lnTo>
                    <a:lnTo>
                      <a:pt x="121" y="137"/>
                    </a:lnTo>
                    <a:lnTo>
                      <a:pt x="121" y="140"/>
                    </a:lnTo>
                    <a:lnTo>
                      <a:pt x="121" y="142"/>
                    </a:lnTo>
                    <a:lnTo>
                      <a:pt x="118" y="142"/>
                    </a:lnTo>
                    <a:lnTo>
                      <a:pt x="116" y="144"/>
                    </a:lnTo>
                    <a:lnTo>
                      <a:pt x="114" y="144"/>
                    </a:lnTo>
                    <a:lnTo>
                      <a:pt x="104" y="147"/>
                    </a:lnTo>
                    <a:lnTo>
                      <a:pt x="102" y="149"/>
                    </a:lnTo>
                    <a:lnTo>
                      <a:pt x="92" y="151"/>
                    </a:lnTo>
                    <a:lnTo>
                      <a:pt x="88" y="147"/>
                    </a:lnTo>
                    <a:lnTo>
                      <a:pt x="78" y="128"/>
                    </a:lnTo>
                    <a:lnTo>
                      <a:pt x="73" y="125"/>
                    </a:lnTo>
                    <a:lnTo>
                      <a:pt x="73" y="123"/>
                    </a:lnTo>
                    <a:lnTo>
                      <a:pt x="78" y="118"/>
                    </a:lnTo>
                    <a:lnTo>
                      <a:pt x="81" y="118"/>
                    </a:lnTo>
                    <a:lnTo>
                      <a:pt x="81" y="116"/>
                    </a:lnTo>
                    <a:lnTo>
                      <a:pt x="78" y="114"/>
                    </a:lnTo>
                    <a:lnTo>
                      <a:pt x="78" y="111"/>
                    </a:lnTo>
                    <a:lnTo>
                      <a:pt x="76" y="109"/>
                    </a:lnTo>
                    <a:lnTo>
                      <a:pt x="73" y="109"/>
                    </a:lnTo>
                    <a:lnTo>
                      <a:pt x="73" y="102"/>
                    </a:lnTo>
                    <a:lnTo>
                      <a:pt x="71" y="99"/>
                    </a:lnTo>
                    <a:lnTo>
                      <a:pt x="71" y="97"/>
                    </a:lnTo>
                    <a:lnTo>
                      <a:pt x="73" y="97"/>
                    </a:lnTo>
                    <a:lnTo>
                      <a:pt x="73" y="92"/>
                    </a:lnTo>
                    <a:lnTo>
                      <a:pt x="73" y="90"/>
                    </a:lnTo>
                    <a:lnTo>
                      <a:pt x="76" y="88"/>
                    </a:lnTo>
                    <a:lnTo>
                      <a:pt x="76" y="85"/>
                    </a:lnTo>
                    <a:lnTo>
                      <a:pt x="76" y="83"/>
                    </a:lnTo>
                    <a:lnTo>
                      <a:pt x="78" y="83"/>
                    </a:lnTo>
                    <a:lnTo>
                      <a:pt x="78" y="81"/>
                    </a:lnTo>
                    <a:lnTo>
                      <a:pt x="78" y="78"/>
                    </a:lnTo>
                    <a:lnTo>
                      <a:pt x="76" y="78"/>
                    </a:lnTo>
                    <a:lnTo>
                      <a:pt x="66" y="81"/>
                    </a:lnTo>
                    <a:lnTo>
                      <a:pt x="62" y="81"/>
                    </a:lnTo>
                    <a:lnTo>
                      <a:pt x="59" y="81"/>
                    </a:lnTo>
                    <a:lnTo>
                      <a:pt x="57" y="81"/>
                    </a:lnTo>
                    <a:lnTo>
                      <a:pt x="52" y="81"/>
                    </a:lnTo>
                    <a:lnTo>
                      <a:pt x="45" y="71"/>
                    </a:lnTo>
                    <a:lnTo>
                      <a:pt x="45" y="69"/>
                    </a:lnTo>
                    <a:lnTo>
                      <a:pt x="36" y="66"/>
                    </a:lnTo>
                    <a:lnTo>
                      <a:pt x="26" y="69"/>
                    </a:lnTo>
                    <a:lnTo>
                      <a:pt x="17" y="66"/>
                    </a:lnTo>
                    <a:lnTo>
                      <a:pt x="17" y="64"/>
                    </a:lnTo>
                    <a:lnTo>
                      <a:pt x="12" y="64"/>
                    </a:lnTo>
                    <a:lnTo>
                      <a:pt x="12" y="62"/>
                    </a:lnTo>
                    <a:lnTo>
                      <a:pt x="12" y="52"/>
                    </a:lnTo>
                    <a:lnTo>
                      <a:pt x="12" y="50"/>
                    </a:lnTo>
                    <a:lnTo>
                      <a:pt x="10" y="50"/>
                    </a:lnTo>
                    <a:lnTo>
                      <a:pt x="7" y="47"/>
                    </a:lnTo>
                    <a:lnTo>
                      <a:pt x="5" y="40"/>
                    </a:lnTo>
                    <a:lnTo>
                      <a:pt x="0" y="40"/>
                    </a:lnTo>
                    <a:lnTo>
                      <a:pt x="7" y="21"/>
                    </a:lnTo>
                    <a:lnTo>
                      <a:pt x="19" y="7"/>
                    </a:lnTo>
                    <a:lnTo>
                      <a:pt x="22" y="5"/>
                    </a:lnTo>
                    <a:lnTo>
                      <a:pt x="26" y="5"/>
                    </a:lnTo>
                    <a:close/>
                  </a:path>
                </a:pathLst>
              </a:custGeom>
              <a:grpFill/>
              <a:ln w="9525">
                <a:noFill/>
                <a:round/>
                <a:headEnd/>
                <a:tailEnd/>
              </a:ln>
            </p:spPr>
            <p:txBody>
              <a:bodyPr/>
              <a:lstStyle/>
              <a:p>
                <a:pPr>
                  <a:defRPr/>
                </a:pPr>
                <a:endParaRPr lang="en-US" sz="1200" kern="0">
                  <a:solidFill>
                    <a:srgbClr val="0096D6"/>
                  </a:solidFill>
                </a:endParaRPr>
              </a:p>
            </p:txBody>
          </p:sp>
          <p:sp>
            <p:nvSpPr>
              <p:cNvPr id="3264" name="Freeform 236"/>
              <p:cNvSpPr>
                <a:spLocks/>
              </p:cNvSpPr>
              <p:nvPr/>
            </p:nvSpPr>
            <p:spPr bwMode="auto">
              <a:xfrm>
                <a:off x="1909" y="2444"/>
                <a:ext cx="180" cy="151"/>
              </a:xfrm>
              <a:custGeom>
                <a:avLst/>
                <a:gdLst>
                  <a:gd name="T0" fmla="*/ 19 w 180"/>
                  <a:gd name="T1" fmla="*/ 7 h 151"/>
                  <a:gd name="T2" fmla="*/ 22 w 180"/>
                  <a:gd name="T3" fmla="*/ 17 h 151"/>
                  <a:gd name="T4" fmla="*/ 19 w 180"/>
                  <a:gd name="T5" fmla="*/ 26 h 151"/>
                  <a:gd name="T6" fmla="*/ 22 w 180"/>
                  <a:gd name="T7" fmla="*/ 36 h 151"/>
                  <a:gd name="T8" fmla="*/ 26 w 180"/>
                  <a:gd name="T9" fmla="*/ 40 h 151"/>
                  <a:gd name="T10" fmla="*/ 24 w 180"/>
                  <a:gd name="T11" fmla="*/ 17 h 151"/>
                  <a:gd name="T12" fmla="*/ 29 w 180"/>
                  <a:gd name="T13" fmla="*/ 14 h 151"/>
                  <a:gd name="T14" fmla="*/ 47 w 180"/>
                  <a:gd name="T15" fmla="*/ 7 h 151"/>
                  <a:gd name="T16" fmla="*/ 40 w 180"/>
                  <a:gd name="T17" fmla="*/ 5 h 151"/>
                  <a:gd name="T18" fmla="*/ 45 w 180"/>
                  <a:gd name="T19" fmla="*/ 0 h 151"/>
                  <a:gd name="T20" fmla="*/ 47 w 180"/>
                  <a:gd name="T21" fmla="*/ 7 h 151"/>
                  <a:gd name="T22" fmla="*/ 69 w 180"/>
                  <a:gd name="T23" fmla="*/ 21 h 151"/>
                  <a:gd name="T24" fmla="*/ 97 w 180"/>
                  <a:gd name="T25" fmla="*/ 24 h 151"/>
                  <a:gd name="T26" fmla="*/ 116 w 180"/>
                  <a:gd name="T27" fmla="*/ 26 h 151"/>
                  <a:gd name="T28" fmla="*/ 128 w 180"/>
                  <a:gd name="T29" fmla="*/ 21 h 151"/>
                  <a:gd name="T30" fmla="*/ 123 w 180"/>
                  <a:gd name="T31" fmla="*/ 19 h 151"/>
                  <a:gd name="T32" fmla="*/ 147 w 180"/>
                  <a:gd name="T33" fmla="*/ 21 h 151"/>
                  <a:gd name="T34" fmla="*/ 137 w 180"/>
                  <a:gd name="T35" fmla="*/ 21 h 151"/>
                  <a:gd name="T36" fmla="*/ 142 w 180"/>
                  <a:gd name="T37" fmla="*/ 26 h 151"/>
                  <a:gd name="T38" fmla="*/ 147 w 180"/>
                  <a:gd name="T39" fmla="*/ 31 h 151"/>
                  <a:gd name="T40" fmla="*/ 161 w 180"/>
                  <a:gd name="T41" fmla="*/ 36 h 151"/>
                  <a:gd name="T42" fmla="*/ 166 w 180"/>
                  <a:gd name="T43" fmla="*/ 47 h 151"/>
                  <a:gd name="T44" fmla="*/ 163 w 180"/>
                  <a:gd name="T45" fmla="*/ 50 h 151"/>
                  <a:gd name="T46" fmla="*/ 175 w 180"/>
                  <a:gd name="T47" fmla="*/ 47 h 151"/>
                  <a:gd name="T48" fmla="*/ 180 w 180"/>
                  <a:gd name="T49" fmla="*/ 55 h 151"/>
                  <a:gd name="T50" fmla="*/ 175 w 180"/>
                  <a:gd name="T51" fmla="*/ 55 h 151"/>
                  <a:gd name="T52" fmla="*/ 166 w 180"/>
                  <a:gd name="T53" fmla="*/ 59 h 151"/>
                  <a:gd name="T54" fmla="*/ 168 w 180"/>
                  <a:gd name="T55" fmla="*/ 66 h 151"/>
                  <a:gd name="T56" fmla="*/ 170 w 180"/>
                  <a:gd name="T57" fmla="*/ 69 h 151"/>
                  <a:gd name="T58" fmla="*/ 161 w 180"/>
                  <a:gd name="T59" fmla="*/ 81 h 151"/>
                  <a:gd name="T60" fmla="*/ 168 w 180"/>
                  <a:gd name="T61" fmla="*/ 92 h 151"/>
                  <a:gd name="T62" fmla="*/ 163 w 180"/>
                  <a:gd name="T63" fmla="*/ 102 h 151"/>
                  <a:gd name="T64" fmla="*/ 154 w 180"/>
                  <a:gd name="T65" fmla="*/ 106 h 151"/>
                  <a:gd name="T66" fmla="*/ 130 w 180"/>
                  <a:gd name="T67" fmla="*/ 109 h 151"/>
                  <a:gd name="T68" fmla="*/ 114 w 180"/>
                  <a:gd name="T69" fmla="*/ 106 h 151"/>
                  <a:gd name="T70" fmla="*/ 121 w 180"/>
                  <a:gd name="T71" fmla="*/ 121 h 151"/>
                  <a:gd name="T72" fmla="*/ 133 w 180"/>
                  <a:gd name="T73" fmla="*/ 130 h 151"/>
                  <a:gd name="T74" fmla="*/ 128 w 180"/>
                  <a:gd name="T75" fmla="*/ 135 h 151"/>
                  <a:gd name="T76" fmla="*/ 121 w 180"/>
                  <a:gd name="T77" fmla="*/ 137 h 151"/>
                  <a:gd name="T78" fmla="*/ 118 w 180"/>
                  <a:gd name="T79" fmla="*/ 142 h 151"/>
                  <a:gd name="T80" fmla="*/ 102 w 180"/>
                  <a:gd name="T81" fmla="*/ 149 h 151"/>
                  <a:gd name="T82" fmla="*/ 88 w 180"/>
                  <a:gd name="T83" fmla="*/ 147 h 151"/>
                  <a:gd name="T84" fmla="*/ 78 w 180"/>
                  <a:gd name="T85" fmla="*/ 118 h 151"/>
                  <a:gd name="T86" fmla="*/ 81 w 180"/>
                  <a:gd name="T87" fmla="*/ 116 h 151"/>
                  <a:gd name="T88" fmla="*/ 76 w 180"/>
                  <a:gd name="T89" fmla="*/ 109 h 151"/>
                  <a:gd name="T90" fmla="*/ 71 w 180"/>
                  <a:gd name="T91" fmla="*/ 99 h 151"/>
                  <a:gd name="T92" fmla="*/ 73 w 180"/>
                  <a:gd name="T93" fmla="*/ 90 h 151"/>
                  <a:gd name="T94" fmla="*/ 78 w 180"/>
                  <a:gd name="T95" fmla="*/ 83 h 151"/>
                  <a:gd name="T96" fmla="*/ 76 w 180"/>
                  <a:gd name="T97" fmla="*/ 78 h 151"/>
                  <a:gd name="T98" fmla="*/ 57 w 180"/>
                  <a:gd name="T99" fmla="*/ 81 h 151"/>
                  <a:gd name="T100" fmla="*/ 52 w 180"/>
                  <a:gd name="T101" fmla="*/ 81 h 151"/>
                  <a:gd name="T102" fmla="*/ 26 w 180"/>
                  <a:gd name="T103" fmla="*/ 69 h 151"/>
                  <a:gd name="T104" fmla="*/ 12 w 180"/>
                  <a:gd name="T105" fmla="*/ 64 h 151"/>
                  <a:gd name="T106" fmla="*/ 10 w 180"/>
                  <a:gd name="T107" fmla="*/ 50 h 151"/>
                  <a:gd name="T108" fmla="*/ 5 w 180"/>
                  <a:gd name="T109" fmla="*/ 40 h 151"/>
                  <a:gd name="T110" fmla="*/ 22 w 180"/>
                  <a:gd name="T111" fmla="*/ 5 h 1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
                  <a:gd name="T169" fmla="*/ 0 h 151"/>
                  <a:gd name="T170" fmla="*/ 180 w 180"/>
                  <a:gd name="T171" fmla="*/ 151 h 1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 h="151">
                    <a:moveTo>
                      <a:pt x="26" y="5"/>
                    </a:moveTo>
                    <a:lnTo>
                      <a:pt x="24" y="7"/>
                    </a:lnTo>
                    <a:lnTo>
                      <a:pt x="19" y="7"/>
                    </a:lnTo>
                    <a:lnTo>
                      <a:pt x="22" y="12"/>
                    </a:lnTo>
                    <a:lnTo>
                      <a:pt x="24" y="14"/>
                    </a:lnTo>
                    <a:lnTo>
                      <a:pt x="24" y="17"/>
                    </a:lnTo>
                    <a:lnTo>
                      <a:pt x="22" y="17"/>
                    </a:lnTo>
                    <a:lnTo>
                      <a:pt x="24" y="17"/>
                    </a:lnTo>
                    <a:lnTo>
                      <a:pt x="22" y="21"/>
                    </a:lnTo>
                    <a:lnTo>
                      <a:pt x="19" y="26"/>
                    </a:lnTo>
                    <a:lnTo>
                      <a:pt x="17" y="29"/>
                    </a:lnTo>
                    <a:lnTo>
                      <a:pt x="19" y="33"/>
                    </a:lnTo>
                    <a:lnTo>
                      <a:pt x="22" y="36"/>
                    </a:lnTo>
                    <a:lnTo>
                      <a:pt x="24" y="40"/>
                    </a:lnTo>
                    <a:lnTo>
                      <a:pt x="24" y="43"/>
                    </a:lnTo>
                    <a:lnTo>
                      <a:pt x="26" y="43"/>
                    </a:lnTo>
                    <a:lnTo>
                      <a:pt x="26" y="40"/>
                    </a:lnTo>
                    <a:lnTo>
                      <a:pt x="31" y="38"/>
                    </a:lnTo>
                    <a:lnTo>
                      <a:pt x="31" y="31"/>
                    </a:lnTo>
                    <a:lnTo>
                      <a:pt x="24" y="24"/>
                    </a:lnTo>
                    <a:lnTo>
                      <a:pt x="24" y="17"/>
                    </a:lnTo>
                    <a:lnTo>
                      <a:pt x="26" y="17"/>
                    </a:lnTo>
                    <a:lnTo>
                      <a:pt x="29" y="14"/>
                    </a:lnTo>
                    <a:lnTo>
                      <a:pt x="33" y="12"/>
                    </a:lnTo>
                    <a:lnTo>
                      <a:pt x="47" y="10"/>
                    </a:lnTo>
                    <a:lnTo>
                      <a:pt x="47" y="7"/>
                    </a:lnTo>
                    <a:lnTo>
                      <a:pt x="45" y="7"/>
                    </a:lnTo>
                    <a:lnTo>
                      <a:pt x="43" y="5"/>
                    </a:lnTo>
                    <a:lnTo>
                      <a:pt x="40" y="5"/>
                    </a:lnTo>
                    <a:lnTo>
                      <a:pt x="43" y="0"/>
                    </a:lnTo>
                    <a:lnTo>
                      <a:pt x="45" y="0"/>
                    </a:lnTo>
                    <a:lnTo>
                      <a:pt x="47" y="0"/>
                    </a:lnTo>
                    <a:lnTo>
                      <a:pt x="47" y="7"/>
                    </a:lnTo>
                    <a:lnTo>
                      <a:pt x="50" y="10"/>
                    </a:lnTo>
                    <a:lnTo>
                      <a:pt x="66" y="12"/>
                    </a:lnTo>
                    <a:lnTo>
                      <a:pt x="66" y="14"/>
                    </a:lnTo>
                    <a:lnTo>
                      <a:pt x="69" y="21"/>
                    </a:lnTo>
                    <a:lnTo>
                      <a:pt x="71" y="21"/>
                    </a:lnTo>
                    <a:lnTo>
                      <a:pt x="97" y="21"/>
                    </a:lnTo>
                    <a:lnTo>
                      <a:pt x="97" y="24"/>
                    </a:lnTo>
                    <a:lnTo>
                      <a:pt x="99" y="24"/>
                    </a:lnTo>
                    <a:lnTo>
                      <a:pt x="104" y="26"/>
                    </a:lnTo>
                    <a:lnTo>
                      <a:pt x="116" y="26"/>
                    </a:lnTo>
                    <a:lnTo>
                      <a:pt x="118" y="24"/>
                    </a:lnTo>
                    <a:lnTo>
                      <a:pt x="125" y="21"/>
                    </a:lnTo>
                    <a:lnTo>
                      <a:pt x="128" y="21"/>
                    </a:lnTo>
                    <a:lnTo>
                      <a:pt x="121" y="21"/>
                    </a:lnTo>
                    <a:lnTo>
                      <a:pt x="121" y="19"/>
                    </a:lnTo>
                    <a:lnTo>
                      <a:pt x="123" y="19"/>
                    </a:lnTo>
                    <a:lnTo>
                      <a:pt x="149" y="19"/>
                    </a:lnTo>
                    <a:lnTo>
                      <a:pt x="149" y="21"/>
                    </a:lnTo>
                    <a:lnTo>
                      <a:pt x="147" y="21"/>
                    </a:lnTo>
                    <a:lnTo>
                      <a:pt x="144" y="21"/>
                    </a:lnTo>
                    <a:lnTo>
                      <a:pt x="142" y="21"/>
                    </a:lnTo>
                    <a:lnTo>
                      <a:pt x="137" y="21"/>
                    </a:lnTo>
                    <a:lnTo>
                      <a:pt x="137" y="24"/>
                    </a:lnTo>
                    <a:lnTo>
                      <a:pt x="142" y="24"/>
                    </a:lnTo>
                    <a:lnTo>
                      <a:pt x="142" y="26"/>
                    </a:lnTo>
                    <a:lnTo>
                      <a:pt x="142" y="29"/>
                    </a:lnTo>
                    <a:lnTo>
                      <a:pt x="144" y="29"/>
                    </a:lnTo>
                    <a:lnTo>
                      <a:pt x="144" y="31"/>
                    </a:lnTo>
                    <a:lnTo>
                      <a:pt x="147" y="31"/>
                    </a:lnTo>
                    <a:lnTo>
                      <a:pt x="149" y="31"/>
                    </a:lnTo>
                    <a:lnTo>
                      <a:pt x="154" y="31"/>
                    </a:lnTo>
                    <a:lnTo>
                      <a:pt x="161" y="36"/>
                    </a:lnTo>
                    <a:lnTo>
                      <a:pt x="163" y="38"/>
                    </a:lnTo>
                    <a:lnTo>
                      <a:pt x="166" y="43"/>
                    </a:lnTo>
                    <a:lnTo>
                      <a:pt x="166" y="45"/>
                    </a:lnTo>
                    <a:lnTo>
                      <a:pt x="166" y="47"/>
                    </a:lnTo>
                    <a:lnTo>
                      <a:pt x="163" y="47"/>
                    </a:lnTo>
                    <a:lnTo>
                      <a:pt x="163" y="50"/>
                    </a:lnTo>
                    <a:lnTo>
                      <a:pt x="168" y="50"/>
                    </a:lnTo>
                    <a:lnTo>
                      <a:pt x="170" y="50"/>
                    </a:lnTo>
                    <a:lnTo>
                      <a:pt x="173" y="47"/>
                    </a:lnTo>
                    <a:lnTo>
                      <a:pt x="175" y="47"/>
                    </a:lnTo>
                    <a:lnTo>
                      <a:pt x="177" y="50"/>
                    </a:lnTo>
                    <a:lnTo>
                      <a:pt x="180" y="50"/>
                    </a:lnTo>
                    <a:lnTo>
                      <a:pt x="180" y="52"/>
                    </a:lnTo>
                    <a:lnTo>
                      <a:pt x="180" y="55"/>
                    </a:lnTo>
                    <a:lnTo>
                      <a:pt x="177" y="55"/>
                    </a:lnTo>
                    <a:lnTo>
                      <a:pt x="175" y="55"/>
                    </a:lnTo>
                    <a:lnTo>
                      <a:pt x="170" y="57"/>
                    </a:lnTo>
                    <a:lnTo>
                      <a:pt x="170" y="59"/>
                    </a:lnTo>
                    <a:lnTo>
                      <a:pt x="166" y="59"/>
                    </a:lnTo>
                    <a:lnTo>
                      <a:pt x="166" y="62"/>
                    </a:lnTo>
                    <a:lnTo>
                      <a:pt x="166" y="66"/>
                    </a:lnTo>
                    <a:lnTo>
                      <a:pt x="168" y="66"/>
                    </a:lnTo>
                    <a:lnTo>
                      <a:pt x="170" y="66"/>
                    </a:lnTo>
                    <a:lnTo>
                      <a:pt x="170" y="69"/>
                    </a:lnTo>
                    <a:lnTo>
                      <a:pt x="163" y="73"/>
                    </a:lnTo>
                    <a:lnTo>
                      <a:pt x="163" y="76"/>
                    </a:lnTo>
                    <a:lnTo>
                      <a:pt x="161" y="81"/>
                    </a:lnTo>
                    <a:lnTo>
                      <a:pt x="159" y="81"/>
                    </a:lnTo>
                    <a:lnTo>
                      <a:pt x="159" y="83"/>
                    </a:lnTo>
                    <a:lnTo>
                      <a:pt x="168" y="92"/>
                    </a:lnTo>
                    <a:lnTo>
                      <a:pt x="168" y="97"/>
                    </a:lnTo>
                    <a:lnTo>
                      <a:pt x="163" y="102"/>
                    </a:lnTo>
                    <a:lnTo>
                      <a:pt x="159" y="102"/>
                    </a:lnTo>
                    <a:lnTo>
                      <a:pt x="156" y="104"/>
                    </a:lnTo>
                    <a:lnTo>
                      <a:pt x="154" y="104"/>
                    </a:lnTo>
                    <a:lnTo>
                      <a:pt x="154" y="106"/>
                    </a:lnTo>
                    <a:lnTo>
                      <a:pt x="137" y="109"/>
                    </a:lnTo>
                    <a:lnTo>
                      <a:pt x="130" y="109"/>
                    </a:lnTo>
                    <a:lnTo>
                      <a:pt x="114" y="104"/>
                    </a:lnTo>
                    <a:lnTo>
                      <a:pt x="114" y="106"/>
                    </a:lnTo>
                    <a:lnTo>
                      <a:pt x="114" y="109"/>
                    </a:lnTo>
                    <a:lnTo>
                      <a:pt x="121" y="111"/>
                    </a:lnTo>
                    <a:lnTo>
                      <a:pt x="121" y="114"/>
                    </a:lnTo>
                    <a:lnTo>
                      <a:pt x="121" y="121"/>
                    </a:lnTo>
                    <a:lnTo>
                      <a:pt x="121" y="130"/>
                    </a:lnTo>
                    <a:lnTo>
                      <a:pt x="125" y="130"/>
                    </a:lnTo>
                    <a:lnTo>
                      <a:pt x="133" y="130"/>
                    </a:lnTo>
                    <a:lnTo>
                      <a:pt x="133" y="132"/>
                    </a:lnTo>
                    <a:lnTo>
                      <a:pt x="130" y="132"/>
                    </a:lnTo>
                    <a:lnTo>
                      <a:pt x="128" y="132"/>
                    </a:lnTo>
                    <a:lnTo>
                      <a:pt x="128" y="135"/>
                    </a:lnTo>
                    <a:lnTo>
                      <a:pt x="125" y="135"/>
                    </a:lnTo>
                    <a:lnTo>
                      <a:pt x="123" y="135"/>
                    </a:lnTo>
                    <a:lnTo>
                      <a:pt x="121" y="137"/>
                    </a:lnTo>
                    <a:lnTo>
                      <a:pt x="121" y="140"/>
                    </a:lnTo>
                    <a:lnTo>
                      <a:pt x="121" y="142"/>
                    </a:lnTo>
                    <a:lnTo>
                      <a:pt x="118" y="142"/>
                    </a:lnTo>
                    <a:lnTo>
                      <a:pt x="116" y="144"/>
                    </a:lnTo>
                    <a:lnTo>
                      <a:pt x="114" y="144"/>
                    </a:lnTo>
                    <a:lnTo>
                      <a:pt x="104" y="147"/>
                    </a:lnTo>
                    <a:lnTo>
                      <a:pt x="102" y="149"/>
                    </a:lnTo>
                    <a:lnTo>
                      <a:pt x="92" y="151"/>
                    </a:lnTo>
                    <a:lnTo>
                      <a:pt x="88" y="147"/>
                    </a:lnTo>
                    <a:lnTo>
                      <a:pt x="78" y="128"/>
                    </a:lnTo>
                    <a:lnTo>
                      <a:pt x="73" y="125"/>
                    </a:lnTo>
                    <a:lnTo>
                      <a:pt x="73" y="123"/>
                    </a:lnTo>
                    <a:lnTo>
                      <a:pt x="78" y="118"/>
                    </a:lnTo>
                    <a:lnTo>
                      <a:pt x="81" y="118"/>
                    </a:lnTo>
                    <a:lnTo>
                      <a:pt x="81" y="116"/>
                    </a:lnTo>
                    <a:lnTo>
                      <a:pt x="78" y="114"/>
                    </a:lnTo>
                    <a:lnTo>
                      <a:pt x="78" y="111"/>
                    </a:lnTo>
                    <a:lnTo>
                      <a:pt x="76" y="109"/>
                    </a:lnTo>
                    <a:lnTo>
                      <a:pt x="73" y="109"/>
                    </a:lnTo>
                    <a:lnTo>
                      <a:pt x="73" y="102"/>
                    </a:lnTo>
                    <a:lnTo>
                      <a:pt x="71" y="99"/>
                    </a:lnTo>
                    <a:lnTo>
                      <a:pt x="71" y="97"/>
                    </a:lnTo>
                    <a:lnTo>
                      <a:pt x="73" y="97"/>
                    </a:lnTo>
                    <a:lnTo>
                      <a:pt x="73" y="92"/>
                    </a:lnTo>
                    <a:lnTo>
                      <a:pt x="73" y="90"/>
                    </a:lnTo>
                    <a:lnTo>
                      <a:pt x="76" y="88"/>
                    </a:lnTo>
                    <a:lnTo>
                      <a:pt x="76" y="85"/>
                    </a:lnTo>
                    <a:lnTo>
                      <a:pt x="76" y="83"/>
                    </a:lnTo>
                    <a:lnTo>
                      <a:pt x="78" y="83"/>
                    </a:lnTo>
                    <a:lnTo>
                      <a:pt x="78" y="81"/>
                    </a:lnTo>
                    <a:lnTo>
                      <a:pt x="78" y="78"/>
                    </a:lnTo>
                    <a:lnTo>
                      <a:pt x="76" y="78"/>
                    </a:lnTo>
                    <a:lnTo>
                      <a:pt x="66" y="81"/>
                    </a:lnTo>
                    <a:lnTo>
                      <a:pt x="62" y="81"/>
                    </a:lnTo>
                    <a:lnTo>
                      <a:pt x="59" y="81"/>
                    </a:lnTo>
                    <a:lnTo>
                      <a:pt x="57" y="81"/>
                    </a:lnTo>
                    <a:lnTo>
                      <a:pt x="52" y="81"/>
                    </a:lnTo>
                    <a:lnTo>
                      <a:pt x="45" y="71"/>
                    </a:lnTo>
                    <a:lnTo>
                      <a:pt x="45" y="69"/>
                    </a:lnTo>
                    <a:lnTo>
                      <a:pt x="36" y="66"/>
                    </a:lnTo>
                    <a:lnTo>
                      <a:pt x="26" y="69"/>
                    </a:lnTo>
                    <a:lnTo>
                      <a:pt x="17" y="66"/>
                    </a:lnTo>
                    <a:lnTo>
                      <a:pt x="17" y="64"/>
                    </a:lnTo>
                    <a:lnTo>
                      <a:pt x="12" y="64"/>
                    </a:lnTo>
                    <a:lnTo>
                      <a:pt x="12" y="62"/>
                    </a:lnTo>
                    <a:lnTo>
                      <a:pt x="12" y="52"/>
                    </a:lnTo>
                    <a:lnTo>
                      <a:pt x="12" y="50"/>
                    </a:lnTo>
                    <a:lnTo>
                      <a:pt x="10" y="50"/>
                    </a:lnTo>
                    <a:lnTo>
                      <a:pt x="7" y="47"/>
                    </a:lnTo>
                    <a:lnTo>
                      <a:pt x="5" y="40"/>
                    </a:lnTo>
                    <a:lnTo>
                      <a:pt x="0" y="40"/>
                    </a:lnTo>
                    <a:lnTo>
                      <a:pt x="7" y="21"/>
                    </a:lnTo>
                    <a:lnTo>
                      <a:pt x="19" y="7"/>
                    </a:lnTo>
                    <a:lnTo>
                      <a:pt x="22" y="5"/>
                    </a:lnTo>
                    <a:lnTo>
                      <a:pt x="26" y="5"/>
                    </a:lnTo>
                  </a:path>
                </a:pathLst>
              </a:custGeom>
              <a:grpFill/>
              <a:ln w="9525">
                <a:noFill/>
                <a:round/>
                <a:headEnd/>
                <a:tailEnd/>
              </a:ln>
            </p:spPr>
            <p:txBody>
              <a:bodyPr/>
              <a:lstStyle/>
              <a:p>
                <a:pPr>
                  <a:defRPr/>
                </a:pPr>
                <a:endParaRPr lang="en-US" sz="1200" kern="0">
                  <a:solidFill>
                    <a:srgbClr val="0096D6"/>
                  </a:solidFill>
                </a:endParaRPr>
              </a:p>
            </p:txBody>
          </p:sp>
          <p:sp>
            <p:nvSpPr>
              <p:cNvPr id="3265" name="Freeform 237"/>
              <p:cNvSpPr>
                <a:spLocks/>
              </p:cNvSpPr>
              <p:nvPr/>
            </p:nvSpPr>
            <p:spPr bwMode="auto">
              <a:xfrm>
                <a:off x="1810" y="2588"/>
                <a:ext cx="73" cy="83"/>
              </a:xfrm>
              <a:custGeom>
                <a:avLst/>
                <a:gdLst>
                  <a:gd name="T0" fmla="*/ 26 w 73"/>
                  <a:gd name="T1" fmla="*/ 0 h 83"/>
                  <a:gd name="T2" fmla="*/ 47 w 73"/>
                  <a:gd name="T3" fmla="*/ 14 h 83"/>
                  <a:gd name="T4" fmla="*/ 61 w 73"/>
                  <a:gd name="T5" fmla="*/ 14 h 83"/>
                  <a:gd name="T6" fmla="*/ 64 w 73"/>
                  <a:gd name="T7" fmla="*/ 12 h 83"/>
                  <a:gd name="T8" fmla="*/ 73 w 73"/>
                  <a:gd name="T9" fmla="*/ 17 h 83"/>
                  <a:gd name="T10" fmla="*/ 69 w 73"/>
                  <a:gd name="T11" fmla="*/ 19 h 83"/>
                  <a:gd name="T12" fmla="*/ 71 w 73"/>
                  <a:gd name="T13" fmla="*/ 22 h 83"/>
                  <a:gd name="T14" fmla="*/ 73 w 73"/>
                  <a:gd name="T15" fmla="*/ 26 h 83"/>
                  <a:gd name="T16" fmla="*/ 73 w 73"/>
                  <a:gd name="T17" fmla="*/ 31 h 83"/>
                  <a:gd name="T18" fmla="*/ 66 w 73"/>
                  <a:gd name="T19" fmla="*/ 40 h 83"/>
                  <a:gd name="T20" fmla="*/ 38 w 73"/>
                  <a:gd name="T21" fmla="*/ 59 h 83"/>
                  <a:gd name="T22" fmla="*/ 35 w 73"/>
                  <a:gd name="T23" fmla="*/ 62 h 83"/>
                  <a:gd name="T24" fmla="*/ 33 w 73"/>
                  <a:gd name="T25" fmla="*/ 64 h 83"/>
                  <a:gd name="T26" fmla="*/ 33 w 73"/>
                  <a:gd name="T27" fmla="*/ 64 h 83"/>
                  <a:gd name="T28" fmla="*/ 31 w 73"/>
                  <a:gd name="T29" fmla="*/ 64 h 83"/>
                  <a:gd name="T30" fmla="*/ 26 w 73"/>
                  <a:gd name="T31" fmla="*/ 78 h 83"/>
                  <a:gd name="T32" fmla="*/ 24 w 73"/>
                  <a:gd name="T33" fmla="*/ 81 h 83"/>
                  <a:gd name="T34" fmla="*/ 21 w 73"/>
                  <a:gd name="T35" fmla="*/ 83 h 83"/>
                  <a:gd name="T36" fmla="*/ 14 w 73"/>
                  <a:gd name="T37" fmla="*/ 78 h 83"/>
                  <a:gd name="T38" fmla="*/ 12 w 73"/>
                  <a:gd name="T39" fmla="*/ 76 h 83"/>
                  <a:gd name="T40" fmla="*/ 7 w 73"/>
                  <a:gd name="T41" fmla="*/ 76 h 83"/>
                  <a:gd name="T42" fmla="*/ 5 w 73"/>
                  <a:gd name="T43" fmla="*/ 76 h 83"/>
                  <a:gd name="T44" fmla="*/ 2 w 73"/>
                  <a:gd name="T45" fmla="*/ 74 h 83"/>
                  <a:gd name="T46" fmla="*/ 2 w 73"/>
                  <a:gd name="T47" fmla="*/ 71 h 83"/>
                  <a:gd name="T48" fmla="*/ 7 w 73"/>
                  <a:gd name="T49" fmla="*/ 69 h 83"/>
                  <a:gd name="T50" fmla="*/ 7 w 73"/>
                  <a:gd name="T51" fmla="*/ 66 h 83"/>
                  <a:gd name="T52" fmla="*/ 7 w 73"/>
                  <a:gd name="T53" fmla="*/ 64 h 83"/>
                  <a:gd name="T54" fmla="*/ 5 w 73"/>
                  <a:gd name="T55" fmla="*/ 62 h 83"/>
                  <a:gd name="T56" fmla="*/ 9 w 73"/>
                  <a:gd name="T57" fmla="*/ 59 h 83"/>
                  <a:gd name="T58" fmla="*/ 14 w 73"/>
                  <a:gd name="T59" fmla="*/ 52 h 83"/>
                  <a:gd name="T60" fmla="*/ 12 w 73"/>
                  <a:gd name="T61" fmla="*/ 50 h 83"/>
                  <a:gd name="T62" fmla="*/ 7 w 73"/>
                  <a:gd name="T63" fmla="*/ 52 h 83"/>
                  <a:gd name="T64" fmla="*/ 5 w 73"/>
                  <a:gd name="T65" fmla="*/ 50 h 83"/>
                  <a:gd name="T66" fmla="*/ 0 w 73"/>
                  <a:gd name="T67" fmla="*/ 48 h 83"/>
                  <a:gd name="T68" fmla="*/ 0 w 73"/>
                  <a:gd name="T69" fmla="*/ 31 h 83"/>
                  <a:gd name="T70" fmla="*/ 5 w 73"/>
                  <a:gd name="T71" fmla="*/ 26 h 83"/>
                  <a:gd name="T72" fmla="*/ 9 w 73"/>
                  <a:gd name="T73" fmla="*/ 14 h 83"/>
                  <a:gd name="T74" fmla="*/ 12 w 73"/>
                  <a:gd name="T75" fmla="*/ 5 h 83"/>
                  <a:gd name="T76" fmla="*/ 21 w 73"/>
                  <a:gd name="T77" fmla="*/ 3 h 83"/>
                  <a:gd name="T78" fmla="*/ 26 w 73"/>
                  <a:gd name="T79" fmla="*/ 0 h 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83"/>
                  <a:gd name="T122" fmla="*/ 73 w 73"/>
                  <a:gd name="T123" fmla="*/ 83 h 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83">
                    <a:moveTo>
                      <a:pt x="26" y="0"/>
                    </a:moveTo>
                    <a:lnTo>
                      <a:pt x="26" y="0"/>
                    </a:lnTo>
                    <a:lnTo>
                      <a:pt x="45" y="10"/>
                    </a:lnTo>
                    <a:lnTo>
                      <a:pt x="47" y="14"/>
                    </a:lnTo>
                    <a:lnTo>
                      <a:pt x="61" y="14"/>
                    </a:lnTo>
                    <a:lnTo>
                      <a:pt x="61" y="12"/>
                    </a:lnTo>
                    <a:lnTo>
                      <a:pt x="64" y="12"/>
                    </a:lnTo>
                    <a:lnTo>
                      <a:pt x="71" y="17"/>
                    </a:lnTo>
                    <a:lnTo>
                      <a:pt x="73" y="17"/>
                    </a:lnTo>
                    <a:lnTo>
                      <a:pt x="73" y="19"/>
                    </a:lnTo>
                    <a:lnTo>
                      <a:pt x="69" y="19"/>
                    </a:lnTo>
                    <a:lnTo>
                      <a:pt x="69" y="22"/>
                    </a:lnTo>
                    <a:lnTo>
                      <a:pt x="71" y="22"/>
                    </a:lnTo>
                    <a:lnTo>
                      <a:pt x="73" y="24"/>
                    </a:lnTo>
                    <a:lnTo>
                      <a:pt x="73" y="26"/>
                    </a:lnTo>
                    <a:lnTo>
                      <a:pt x="73" y="29"/>
                    </a:lnTo>
                    <a:lnTo>
                      <a:pt x="73" y="31"/>
                    </a:lnTo>
                    <a:lnTo>
                      <a:pt x="66" y="40"/>
                    </a:lnTo>
                    <a:lnTo>
                      <a:pt x="54" y="52"/>
                    </a:lnTo>
                    <a:lnTo>
                      <a:pt x="38" y="59"/>
                    </a:lnTo>
                    <a:lnTo>
                      <a:pt x="35" y="59"/>
                    </a:lnTo>
                    <a:lnTo>
                      <a:pt x="35" y="62"/>
                    </a:lnTo>
                    <a:lnTo>
                      <a:pt x="35" y="64"/>
                    </a:lnTo>
                    <a:lnTo>
                      <a:pt x="33" y="64"/>
                    </a:lnTo>
                    <a:lnTo>
                      <a:pt x="31" y="64"/>
                    </a:lnTo>
                    <a:lnTo>
                      <a:pt x="28" y="69"/>
                    </a:lnTo>
                    <a:lnTo>
                      <a:pt x="26" y="78"/>
                    </a:lnTo>
                    <a:lnTo>
                      <a:pt x="24" y="81"/>
                    </a:lnTo>
                    <a:lnTo>
                      <a:pt x="21" y="83"/>
                    </a:lnTo>
                    <a:lnTo>
                      <a:pt x="19" y="83"/>
                    </a:lnTo>
                    <a:lnTo>
                      <a:pt x="14" y="78"/>
                    </a:lnTo>
                    <a:lnTo>
                      <a:pt x="12" y="78"/>
                    </a:lnTo>
                    <a:lnTo>
                      <a:pt x="12" y="76"/>
                    </a:lnTo>
                    <a:lnTo>
                      <a:pt x="9" y="76"/>
                    </a:lnTo>
                    <a:lnTo>
                      <a:pt x="7" y="76"/>
                    </a:lnTo>
                    <a:lnTo>
                      <a:pt x="5" y="76"/>
                    </a:lnTo>
                    <a:lnTo>
                      <a:pt x="2" y="74"/>
                    </a:lnTo>
                    <a:lnTo>
                      <a:pt x="2" y="71"/>
                    </a:lnTo>
                    <a:lnTo>
                      <a:pt x="5" y="71"/>
                    </a:lnTo>
                    <a:lnTo>
                      <a:pt x="7" y="69"/>
                    </a:lnTo>
                    <a:lnTo>
                      <a:pt x="7" y="66"/>
                    </a:lnTo>
                    <a:lnTo>
                      <a:pt x="7" y="64"/>
                    </a:lnTo>
                    <a:lnTo>
                      <a:pt x="5" y="64"/>
                    </a:lnTo>
                    <a:lnTo>
                      <a:pt x="5" y="62"/>
                    </a:lnTo>
                    <a:lnTo>
                      <a:pt x="7" y="62"/>
                    </a:lnTo>
                    <a:lnTo>
                      <a:pt x="9" y="59"/>
                    </a:lnTo>
                    <a:lnTo>
                      <a:pt x="12" y="57"/>
                    </a:lnTo>
                    <a:lnTo>
                      <a:pt x="14" y="52"/>
                    </a:lnTo>
                    <a:lnTo>
                      <a:pt x="14" y="50"/>
                    </a:lnTo>
                    <a:lnTo>
                      <a:pt x="12" y="50"/>
                    </a:lnTo>
                    <a:lnTo>
                      <a:pt x="12" y="45"/>
                    </a:lnTo>
                    <a:lnTo>
                      <a:pt x="7" y="52"/>
                    </a:lnTo>
                    <a:lnTo>
                      <a:pt x="5" y="52"/>
                    </a:lnTo>
                    <a:lnTo>
                      <a:pt x="5" y="50"/>
                    </a:lnTo>
                    <a:lnTo>
                      <a:pt x="2" y="50"/>
                    </a:lnTo>
                    <a:lnTo>
                      <a:pt x="0" y="48"/>
                    </a:lnTo>
                    <a:lnTo>
                      <a:pt x="0" y="31"/>
                    </a:lnTo>
                    <a:lnTo>
                      <a:pt x="2" y="29"/>
                    </a:lnTo>
                    <a:lnTo>
                      <a:pt x="5" y="26"/>
                    </a:lnTo>
                    <a:lnTo>
                      <a:pt x="7" y="22"/>
                    </a:lnTo>
                    <a:lnTo>
                      <a:pt x="9" y="14"/>
                    </a:lnTo>
                    <a:lnTo>
                      <a:pt x="9" y="7"/>
                    </a:lnTo>
                    <a:lnTo>
                      <a:pt x="12" y="5"/>
                    </a:lnTo>
                    <a:lnTo>
                      <a:pt x="17" y="5"/>
                    </a:lnTo>
                    <a:lnTo>
                      <a:pt x="21" y="3"/>
                    </a:lnTo>
                    <a:lnTo>
                      <a:pt x="24" y="0"/>
                    </a:lnTo>
                    <a:lnTo>
                      <a:pt x="26" y="0"/>
                    </a:lnTo>
                    <a:close/>
                  </a:path>
                </a:pathLst>
              </a:custGeom>
              <a:grpFill/>
              <a:ln w="9525">
                <a:noFill/>
                <a:round/>
                <a:headEnd/>
                <a:tailEnd/>
              </a:ln>
            </p:spPr>
            <p:txBody>
              <a:bodyPr/>
              <a:lstStyle/>
              <a:p>
                <a:pPr>
                  <a:defRPr/>
                </a:pPr>
                <a:endParaRPr lang="en-US" sz="1200" kern="0">
                  <a:solidFill>
                    <a:srgbClr val="0096D6"/>
                  </a:solidFill>
                </a:endParaRPr>
              </a:p>
            </p:txBody>
          </p:sp>
          <p:sp>
            <p:nvSpPr>
              <p:cNvPr id="3266" name="Freeform 238"/>
              <p:cNvSpPr>
                <a:spLocks/>
              </p:cNvSpPr>
              <p:nvPr/>
            </p:nvSpPr>
            <p:spPr bwMode="auto">
              <a:xfrm>
                <a:off x="1810" y="2588"/>
                <a:ext cx="73" cy="83"/>
              </a:xfrm>
              <a:custGeom>
                <a:avLst/>
                <a:gdLst>
                  <a:gd name="T0" fmla="*/ 26 w 73"/>
                  <a:gd name="T1" fmla="*/ 0 h 83"/>
                  <a:gd name="T2" fmla="*/ 47 w 73"/>
                  <a:gd name="T3" fmla="*/ 14 h 83"/>
                  <a:gd name="T4" fmla="*/ 61 w 73"/>
                  <a:gd name="T5" fmla="*/ 14 h 83"/>
                  <a:gd name="T6" fmla="*/ 64 w 73"/>
                  <a:gd name="T7" fmla="*/ 12 h 83"/>
                  <a:gd name="T8" fmla="*/ 73 w 73"/>
                  <a:gd name="T9" fmla="*/ 17 h 83"/>
                  <a:gd name="T10" fmla="*/ 69 w 73"/>
                  <a:gd name="T11" fmla="*/ 19 h 83"/>
                  <a:gd name="T12" fmla="*/ 71 w 73"/>
                  <a:gd name="T13" fmla="*/ 22 h 83"/>
                  <a:gd name="T14" fmla="*/ 73 w 73"/>
                  <a:gd name="T15" fmla="*/ 26 h 83"/>
                  <a:gd name="T16" fmla="*/ 73 w 73"/>
                  <a:gd name="T17" fmla="*/ 31 h 83"/>
                  <a:gd name="T18" fmla="*/ 66 w 73"/>
                  <a:gd name="T19" fmla="*/ 40 h 83"/>
                  <a:gd name="T20" fmla="*/ 38 w 73"/>
                  <a:gd name="T21" fmla="*/ 59 h 83"/>
                  <a:gd name="T22" fmla="*/ 35 w 73"/>
                  <a:gd name="T23" fmla="*/ 62 h 83"/>
                  <a:gd name="T24" fmla="*/ 33 w 73"/>
                  <a:gd name="T25" fmla="*/ 64 h 83"/>
                  <a:gd name="T26" fmla="*/ 33 w 73"/>
                  <a:gd name="T27" fmla="*/ 64 h 83"/>
                  <a:gd name="T28" fmla="*/ 31 w 73"/>
                  <a:gd name="T29" fmla="*/ 64 h 83"/>
                  <a:gd name="T30" fmla="*/ 26 w 73"/>
                  <a:gd name="T31" fmla="*/ 78 h 83"/>
                  <a:gd name="T32" fmla="*/ 24 w 73"/>
                  <a:gd name="T33" fmla="*/ 81 h 83"/>
                  <a:gd name="T34" fmla="*/ 21 w 73"/>
                  <a:gd name="T35" fmla="*/ 83 h 83"/>
                  <a:gd name="T36" fmla="*/ 14 w 73"/>
                  <a:gd name="T37" fmla="*/ 78 h 83"/>
                  <a:gd name="T38" fmla="*/ 12 w 73"/>
                  <a:gd name="T39" fmla="*/ 76 h 83"/>
                  <a:gd name="T40" fmla="*/ 7 w 73"/>
                  <a:gd name="T41" fmla="*/ 76 h 83"/>
                  <a:gd name="T42" fmla="*/ 5 w 73"/>
                  <a:gd name="T43" fmla="*/ 76 h 83"/>
                  <a:gd name="T44" fmla="*/ 2 w 73"/>
                  <a:gd name="T45" fmla="*/ 74 h 83"/>
                  <a:gd name="T46" fmla="*/ 2 w 73"/>
                  <a:gd name="T47" fmla="*/ 71 h 83"/>
                  <a:gd name="T48" fmla="*/ 7 w 73"/>
                  <a:gd name="T49" fmla="*/ 69 h 83"/>
                  <a:gd name="T50" fmla="*/ 7 w 73"/>
                  <a:gd name="T51" fmla="*/ 66 h 83"/>
                  <a:gd name="T52" fmla="*/ 7 w 73"/>
                  <a:gd name="T53" fmla="*/ 64 h 83"/>
                  <a:gd name="T54" fmla="*/ 5 w 73"/>
                  <a:gd name="T55" fmla="*/ 62 h 83"/>
                  <a:gd name="T56" fmla="*/ 9 w 73"/>
                  <a:gd name="T57" fmla="*/ 59 h 83"/>
                  <a:gd name="T58" fmla="*/ 14 w 73"/>
                  <a:gd name="T59" fmla="*/ 52 h 83"/>
                  <a:gd name="T60" fmla="*/ 12 w 73"/>
                  <a:gd name="T61" fmla="*/ 50 h 83"/>
                  <a:gd name="T62" fmla="*/ 7 w 73"/>
                  <a:gd name="T63" fmla="*/ 52 h 83"/>
                  <a:gd name="T64" fmla="*/ 5 w 73"/>
                  <a:gd name="T65" fmla="*/ 50 h 83"/>
                  <a:gd name="T66" fmla="*/ 0 w 73"/>
                  <a:gd name="T67" fmla="*/ 48 h 83"/>
                  <a:gd name="T68" fmla="*/ 0 w 73"/>
                  <a:gd name="T69" fmla="*/ 31 h 83"/>
                  <a:gd name="T70" fmla="*/ 5 w 73"/>
                  <a:gd name="T71" fmla="*/ 26 h 83"/>
                  <a:gd name="T72" fmla="*/ 9 w 73"/>
                  <a:gd name="T73" fmla="*/ 14 h 83"/>
                  <a:gd name="T74" fmla="*/ 12 w 73"/>
                  <a:gd name="T75" fmla="*/ 5 h 83"/>
                  <a:gd name="T76" fmla="*/ 21 w 73"/>
                  <a:gd name="T77" fmla="*/ 3 h 83"/>
                  <a:gd name="T78" fmla="*/ 26 w 73"/>
                  <a:gd name="T79" fmla="*/ 0 h 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83"/>
                  <a:gd name="T122" fmla="*/ 73 w 73"/>
                  <a:gd name="T123" fmla="*/ 83 h 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83">
                    <a:moveTo>
                      <a:pt x="26" y="0"/>
                    </a:moveTo>
                    <a:lnTo>
                      <a:pt x="26" y="0"/>
                    </a:lnTo>
                    <a:lnTo>
                      <a:pt x="45" y="10"/>
                    </a:lnTo>
                    <a:lnTo>
                      <a:pt x="47" y="14"/>
                    </a:lnTo>
                    <a:lnTo>
                      <a:pt x="61" y="14"/>
                    </a:lnTo>
                    <a:lnTo>
                      <a:pt x="61" y="12"/>
                    </a:lnTo>
                    <a:lnTo>
                      <a:pt x="64" y="12"/>
                    </a:lnTo>
                    <a:lnTo>
                      <a:pt x="71" y="17"/>
                    </a:lnTo>
                    <a:lnTo>
                      <a:pt x="73" y="17"/>
                    </a:lnTo>
                    <a:lnTo>
                      <a:pt x="73" y="19"/>
                    </a:lnTo>
                    <a:lnTo>
                      <a:pt x="69" y="19"/>
                    </a:lnTo>
                    <a:lnTo>
                      <a:pt x="69" y="22"/>
                    </a:lnTo>
                    <a:lnTo>
                      <a:pt x="71" y="22"/>
                    </a:lnTo>
                    <a:lnTo>
                      <a:pt x="73" y="24"/>
                    </a:lnTo>
                    <a:lnTo>
                      <a:pt x="73" y="26"/>
                    </a:lnTo>
                    <a:lnTo>
                      <a:pt x="73" y="29"/>
                    </a:lnTo>
                    <a:lnTo>
                      <a:pt x="73" y="31"/>
                    </a:lnTo>
                    <a:lnTo>
                      <a:pt x="66" y="40"/>
                    </a:lnTo>
                    <a:lnTo>
                      <a:pt x="54" y="52"/>
                    </a:lnTo>
                    <a:lnTo>
                      <a:pt x="38" y="59"/>
                    </a:lnTo>
                    <a:lnTo>
                      <a:pt x="35" y="59"/>
                    </a:lnTo>
                    <a:lnTo>
                      <a:pt x="35" y="62"/>
                    </a:lnTo>
                    <a:lnTo>
                      <a:pt x="35" y="64"/>
                    </a:lnTo>
                    <a:lnTo>
                      <a:pt x="33" y="64"/>
                    </a:lnTo>
                    <a:lnTo>
                      <a:pt x="31" y="64"/>
                    </a:lnTo>
                    <a:lnTo>
                      <a:pt x="28" y="69"/>
                    </a:lnTo>
                    <a:lnTo>
                      <a:pt x="26" y="78"/>
                    </a:lnTo>
                    <a:lnTo>
                      <a:pt x="24" y="81"/>
                    </a:lnTo>
                    <a:lnTo>
                      <a:pt x="21" y="83"/>
                    </a:lnTo>
                    <a:lnTo>
                      <a:pt x="19" y="83"/>
                    </a:lnTo>
                    <a:lnTo>
                      <a:pt x="14" y="78"/>
                    </a:lnTo>
                    <a:lnTo>
                      <a:pt x="12" y="78"/>
                    </a:lnTo>
                    <a:lnTo>
                      <a:pt x="12" y="76"/>
                    </a:lnTo>
                    <a:lnTo>
                      <a:pt x="9" y="76"/>
                    </a:lnTo>
                    <a:lnTo>
                      <a:pt x="7" y="76"/>
                    </a:lnTo>
                    <a:lnTo>
                      <a:pt x="5" y="76"/>
                    </a:lnTo>
                    <a:lnTo>
                      <a:pt x="2" y="74"/>
                    </a:lnTo>
                    <a:lnTo>
                      <a:pt x="2" y="71"/>
                    </a:lnTo>
                    <a:lnTo>
                      <a:pt x="5" y="71"/>
                    </a:lnTo>
                    <a:lnTo>
                      <a:pt x="7" y="69"/>
                    </a:lnTo>
                    <a:lnTo>
                      <a:pt x="7" y="66"/>
                    </a:lnTo>
                    <a:lnTo>
                      <a:pt x="7" y="64"/>
                    </a:lnTo>
                    <a:lnTo>
                      <a:pt x="5" y="64"/>
                    </a:lnTo>
                    <a:lnTo>
                      <a:pt x="5" y="62"/>
                    </a:lnTo>
                    <a:lnTo>
                      <a:pt x="7" y="62"/>
                    </a:lnTo>
                    <a:lnTo>
                      <a:pt x="9" y="59"/>
                    </a:lnTo>
                    <a:lnTo>
                      <a:pt x="12" y="57"/>
                    </a:lnTo>
                    <a:lnTo>
                      <a:pt x="14" y="52"/>
                    </a:lnTo>
                    <a:lnTo>
                      <a:pt x="14" y="50"/>
                    </a:lnTo>
                    <a:lnTo>
                      <a:pt x="12" y="50"/>
                    </a:lnTo>
                    <a:lnTo>
                      <a:pt x="12" y="45"/>
                    </a:lnTo>
                    <a:lnTo>
                      <a:pt x="7" y="52"/>
                    </a:lnTo>
                    <a:lnTo>
                      <a:pt x="5" y="52"/>
                    </a:lnTo>
                    <a:lnTo>
                      <a:pt x="5" y="50"/>
                    </a:lnTo>
                    <a:lnTo>
                      <a:pt x="2" y="50"/>
                    </a:lnTo>
                    <a:lnTo>
                      <a:pt x="0" y="48"/>
                    </a:lnTo>
                    <a:lnTo>
                      <a:pt x="0" y="31"/>
                    </a:lnTo>
                    <a:lnTo>
                      <a:pt x="2" y="29"/>
                    </a:lnTo>
                    <a:lnTo>
                      <a:pt x="5" y="26"/>
                    </a:lnTo>
                    <a:lnTo>
                      <a:pt x="7" y="22"/>
                    </a:lnTo>
                    <a:lnTo>
                      <a:pt x="9" y="14"/>
                    </a:lnTo>
                    <a:lnTo>
                      <a:pt x="9" y="7"/>
                    </a:lnTo>
                    <a:lnTo>
                      <a:pt x="12" y="5"/>
                    </a:lnTo>
                    <a:lnTo>
                      <a:pt x="17" y="5"/>
                    </a:lnTo>
                    <a:lnTo>
                      <a:pt x="21" y="3"/>
                    </a:lnTo>
                    <a:lnTo>
                      <a:pt x="24" y="0"/>
                    </a:lnTo>
                    <a:lnTo>
                      <a:pt x="26" y="0"/>
                    </a:lnTo>
                  </a:path>
                </a:pathLst>
              </a:custGeom>
              <a:grpFill/>
              <a:ln w="9525">
                <a:noFill/>
                <a:round/>
                <a:headEnd/>
                <a:tailEnd/>
              </a:ln>
            </p:spPr>
            <p:txBody>
              <a:bodyPr/>
              <a:lstStyle/>
              <a:p>
                <a:pPr>
                  <a:defRPr/>
                </a:pPr>
                <a:endParaRPr lang="en-US" sz="1200" kern="0">
                  <a:solidFill>
                    <a:srgbClr val="0096D6"/>
                  </a:solidFill>
                </a:endParaRPr>
              </a:p>
            </p:txBody>
          </p:sp>
          <p:sp>
            <p:nvSpPr>
              <p:cNvPr id="3267" name="Freeform 239"/>
              <p:cNvSpPr>
                <a:spLocks/>
              </p:cNvSpPr>
              <p:nvPr/>
            </p:nvSpPr>
            <p:spPr bwMode="auto">
              <a:xfrm>
                <a:off x="2049" y="2862"/>
                <a:ext cx="111" cy="118"/>
              </a:xfrm>
              <a:custGeom>
                <a:avLst/>
                <a:gdLst>
                  <a:gd name="T0" fmla="*/ 0 w 111"/>
                  <a:gd name="T1" fmla="*/ 43 h 118"/>
                  <a:gd name="T2" fmla="*/ 4 w 111"/>
                  <a:gd name="T3" fmla="*/ 31 h 118"/>
                  <a:gd name="T4" fmla="*/ 4 w 111"/>
                  <a:gd name="T5" fmla="*/ 22 h 118"/>
                  <a:gd name="T6" fmla="*/ 9 w 111"/>
                  <a:gd name="T7" fmla="*/ 12 h 118"/>
                  <a:gd name="T8" fmla="*/ 11 w 111"/>
                  <a:gd name="T9" fmla="*/ 7 h 118"/>
                  <a:gd name="T10" fmla="*/ 37 w 111"/>
                  <a:gd name="T11" fmla="*/ 0 h 118"/>
                  <a:gd name="T12" fmla="*/ 52 w 111"/>
                  <a:gd name="T13" fmla="*/ 0 h 118"/>
                  <a:gd name="T14" fmla="*/ 61 w 111"/>
                  <a:gd name="T15" fmla="*/ 12 h 118"/>
                  <a:gd name="T16" fmla="*/ 61 w 111"/>
                  <a:gd name="T17" fmla="*/ 14 h 118"/>
                  <a:gd name="T18" fmla="*/ 61 w 111"/>
                  <a:gd name="T19" fmla="*/ 14 h 118"/>
                  <a:gd name="T20" fmla="*/ 63 w 111"/>
                  <a:gd name="T21" fmla="*/ 17 h 118"/>
                  <a:gd name="T22" fmla="*/ 63 w 111"/>
                  <a:gd name="T23" fmla="*/ 38 h 118"/>
                  <a:gd name="T24" fmla="*/ 63 w 111"/>
                  <a:gd name="T25" fmla="*/ 40 h 118"/>
                  <a:gd name="T26" fmla="*/ 70 w 111"/>
                  <a:gd name="T27" fmla="*/ 43 h 118"/>
                  <a:gd name="T28" fmla="*/ 82 w 111"/>
                  <a:gd name="T29" fmla="*/ 43 h 118"/>
                  <a:gd name="T30" fmla="*/ 82 w 111"/>
                  <a:gd name="T31" fmla="*/ 43 h 118"/>
                  <a:gd name="T32" fmla="*/ 85 w 111"/>
                  <a:gd name="T33" fmla="*/ 40 h 118"/>
                  <a:gd name="T34" fmla="*/ 87 w 111"/>
                  <a:gd name="T35" fmla="*/ 43 h 118"/>
                  <a:gd name="T36" fmla="*/ 92 w 111"/>
                  <a:gd name="T37" fmla="*/ 45 h 118"/>
                  <a:gd name="T38" fmla="*/ 94 w 111"/>
                  <a:gd name="T39" fmla="*/ 45 h 118"/>
                  <a:gd name="T40" fmla="*/ 94 w 111"/>
                  <a:gd name="T41" fmla="*/ 64 h 118"/>
                  <a:gd name="T42" fmla="*/ 96 w 111"/>
                  <a:gd name="T43" fmla="*/ 64 h 118"/>
                  <a:gd name="T44" fmla="*/ 99 w 111"/>
                  <a:gd name="T45" fmla="*/ 66 h 118"/>
                  <a:gd name="T46" fmla="*/ 101 w 111"/>
                  <a:gd name="T47" fmla="*/ 66 h 118"/>
                  <a:gd name="T48" fmla="*/ 104 w 111"/>
                  <a:gd name="T49" fmla="*/ 66 h 118"/>
                  <a:gd name="T50" fmla="*/ 108 w 111"/>
                  <a:gd name="T51" fmla="*/ 66 h 118"/>
                  <a:gd name="T52" fmla="*/ 111 w 111"/>
                  <a:gd name="T53" fmla="*/ 66 h 118"/>
                  <a:gd name="T54" fmla="*/ 111 w 111"/>
                  <a:gd name="T55" fmla="*/ 69 h 118"/>
                  <a:gd name="T56" fmla="*/ 108 w 111"/>
                  <a:gd name="T57" fmla="*/ 102 h 118"/>
                  <a:gd name="T58" fmla="*/ 106 w 111"/>
                  <a:gd name="T59" fmla="*/ 107 h 118"/>
                  <a:gd name="T60" fmla="*/ 94 w 111"/>
                  <a:gd name="T61" fmla="*/ 116 h 118"/>
                  <a:gd name="T62" fmla="*/ 94 w 111"/>
                  <a:gd name="T63" fmla="*/ 116 h 118"/>
                  <a:gd name="T64" fmla="*/ 94 w 111"/>
                  <a:gd name="T65" fmla="*/ 116 h 118"/>
                  <a:gd name="T66" fmla="*/ 92 w 111"/>
                  <a:gd name="T67" fmla="*/ 116 h 118"/>
                  <a:gd name="T68" fmla="*/ 87 w 111"/>
                  <a:gd name="T69" fmla="*/ 116 h 118"/>
                  <a:gd name="T70" fmla="*/ 87 w 111"/>
                  <a:gd name="T71" fmla="*/ 118 h 118"/>
                  <a:gd name="T72" fmla="*/ 85 w 111"/>
                  <a:gd name="T73" fmla="*/ 118 h 118"/>
                  <a:gd name="T74" fmla="*/ 82 w 111"/>
                  <a:gd name="T75" fmla="*/ 118 h 118"/>
                  <a:gd name="T76" fmla="*/ 80 w 111"/>
                  <a:gd name="T77" fmla="*/ 118 h 118"/>
                  <a:gd name="T78" fmla="*/ 78 w 111"/>
                  <a:gd name="T79" fmla="*/ 118 h 118"/>
                  <a:gd name="T80" fmla="*/ 70 w 111"/>
                  <a:gd name="T81" fmla="*/ 116 h 118"/>
                  <a:gd name="T82" fmla="*/ 56 w 111"/>
                  <a:gd name="T83" fmla="*/ 114 h 118"/>
                  <a:gd name="T84" fmla="*/ 56 w 111"/>
                  <a:gd name="T85" fmla="*/ 114 h 118"/>
                  <a:gd name="T86" fmla="*/ 56 w 111"/>
                  <a:gd name="T87" fmla="*/ 109 h 118"/>
                  <a:gd name="T88" fmla="*/ 66 w 111"/>
                  <a:gd name="T89" fmla="*/ 92 h 118"/>
                  <a:gd name="T90" fmla="*/ 66 w 111"/>
                  <a:gd name="T91" fmla="*/ 90 h 118"/>
                  <a:gd name="T92" fmla="*/ 66 w 111"/>
                  <a:gd name="T93" fmla="*/ 88 h 118"/>
                  <a:gd name="T94" fmla="*/ 63 w 111"/>
                  <a:gd name="T95" fmla="*/ 88 h 118"/>
                  <a:gd name="T96" fmla="*/ 63 w 111"/>
                  <a:gd name="T97" fmla="*/ 85 h 118"/>
                  <a:gd name="T98" fmla="*/ 61 w 111"/>
                  <a:gd name="T99" fmla="*/ 83 h 118"/>
                  <a:gd name="T100" fmla="*/ 59 w 111"/>
                  <a:gd name="T101" fmla="*/ 83 h 118"/>
                  <a:gd name="T102" fmla="*/ 56 w 111"/>
                  <a:gd name="T103" fmla="*/ 81 h 118"/>
                  <a:gd name="T104" fmla="*/ 40 w 111"/>
                  <a:gd name="T105" fmla="*/ 71 h 118"/>
                  <a:gd name="T106" fmla="*/ 26 w 111"/>
                  <a:gd name="T107" fmla="*/ 69 h 118"/>
                  <a:gd name="T108" fmla="*/ 26 w 111"/>
                  <a:gd name="T109" fmla="*/ 66 h 118"/>
                  <a:gd name="T110" fmla="*/ 21 w 111"/>
                  <a:gd name="T111" fmla="*/ 62 h 118"/>
                  <a:gd name="T112" fmla="*/ 11 w 111"/>
                  <a:gd name="T113" fmla="*/ 55 h 118"/>
                  <a:gd name="T114" fmla="*/ 4 w 111"/>
                  <a:gd name="T115" fmla="*/ 45 h 118"/>
                  <a:gd name="T116" fmla="*/ 0 w 111"/>
                  <a:gd name="T117" fmla="*/ 43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118"/>
                  <a:gd name="T179" fmla="*/ 111 w 111"/>
                  <a:gd name="T180" fmla="*/ 118 h 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118">
                    <a:moveTo>
                      <a:pt x="0" y="43"/>
                    </a:moveTo>
                    <a:lnTo>
                      <a:pt x="4" y="31"/>
                    </a:lnTo>
                    <a:lnTo>
                      <a:pt x="4" y="22"/>
                    </a:lnTo>
                    <a:lnTo>
                      <a:pt x="9" y="12"/>
                    </a:lnTo>
                    <a:lnTo>
                      <a:pt x="11" y="7"/>
                    </a:lnTo>
                    <a:lnTo>
                      <a:pt x="37" y="0"/>
                    </a:lnTo>
                    <a:lnTo>
                      <a:pt x="52" y="0"/>
                    </a:lnTo>
                    <a:lnTo>
                      <a:pt x="61" y="12"/>
                    </a:lnTo>
                    <a:lnTo>
                      <a:pt x="61" y="14"/>
                    </a:lnTo>
                    <a:lnTo>
                      <a:pt x="63" y="17"/>
                    </a:lnTo>
                    <a:lnTo>
                      <a:pt x="63" y="38"/>
                    </a:lnTo>
                    <a:lnTo>
                      <a:pt x="63" y="40"/>
                    </a:lnTo>
                    <a:lnTo>
                      <a:pt x="70" y="43"/>
                    </a:lnTo>
                    <a:lnTo>
                      <a:pt x="82" y="43"/>
                    </a:lnTo>
                    <a:lnTo>
                      <a:pt x="85" y="40"/>
                    </a:lnTo>
                    <a:lnTo>
                      <a:pt x="87" y="43"/>
                    </a:lnTo>
                    <a:lnTo>
                      <a:pt x="92" y="45"/>
                    </a:lnTo>
                    <a:lnTo>
                      <a:pt x="94" y="45"/>
                    </a:lnTo>
                    <a:lnTo>
                      <a:pt x="94" y="64"/>
                    </a:lnTo>
                    <a:lnTo>
                      <a:pt x="96" y="64"/>
                    </a:lnTo>
                    <a:lnTo>
                      <a:pt x="99" y="66"/>
                    </a:lnTo>
                    <a:lnTo>
                      <a:pt x="101" y="66"/>
                    </a:lnTo>
                    <a:lnTo>
                      <a:pt x="104" y="66"/>
                    </a:lnTo>
                    <a:lnTo>
                      <a:pt x="108" y="66"/>
                    </a:lnTo>
                    <a:lnTo>
                      <a:pt x="111" y="66"/>
                    </a:lnTo>
                    <a:lnTo>
                      <a:pt x="111" y="69"/>
                    </a:lnTo>
                    <a:lnTo>
                      <a:pt x="108" y="102"/>
                    </a:lnTo>
                    <a:lnTo>
                      <a:pt x="106" y="107"/>
                    </a:lnTo>
                    <a:lnTo>
                      <a:pt x="94" y="116"/>
                    </a:lnTo>
                    <a:lnTo>
                      <a:pt x="92" y="116"/>
                    </a:lnTo>
                    <a:lnTo>
                      <a:pt x="87" y="116"/>
                    </a:lnTo>
                    <a:lnTo>
                      <a:pt x="87" y="118"/>
                    </a:lnTo>
                    <a:lnTo>
                      <a:pt x="85" y="118"/>
                    </a:lnTo>
                    <a:lnTo>
                      <a:pt x="82" y="118"/>
                    </a:lnTo>
                    <a:lnTo>
                      <a:pt x="80" y="118"/>
                    </a:lnTo>
                    <a:lnTo>
                      <a:pt x="78" y="118"/>
                    </a:lnTo>
                    <a:lnTo>
                      <a:pt x="70" y="116"/>
                    </a:lnTo>
                    <a:lnTo>
                      <a:pt x="56" y="114"/>
                    </a:lnTo>
                    <a:lnTo>
                      <a:pt x="56" y="109"/>
                    </a:lnTo>
                    <a:lnTo>
                      <a:pt x="66" y="92"/>
                    </a:lnTo>
                    <a:lnTo>
                      <a:pt x="66" y="90"/>
                    </a:lnTo>
                    <a:lnTo>
                      <a:pt x="66" y="88"/>
                    </a:lnTo>
                    <a:lnTo>
                      <a:pt x="63" y="88"/>
                    </a:lnTo>
                    <a:lnTo>
                      <a:pt x="63" y="85"/>
                    </a:lnTo>
                    <a:lnTo>
                      <a:pt x="61" y="83"/>
                    </a:lnTo>
                    <a:lnTo>
                      <a:pt x="59" y="83"/>
                    </a:lnTo>
                    <a:lnTo>
                      <a:pt x="56" y="81"/>
                    </a:lnTo>
                    <a:lnTo>
                      <a:pt x="40" y="71"/>
                    </a:lnTo>
                    <a:lnTo>
                      <a:pt x="26" y="69"/>
                    </a:lnTo>
                    <a:lnTo>
                      <a:pt x="26" y="66"/>
                    </a:lnTo>
                    <a:lnTo>
                      <a:pt x="21" y="62"/>
                    </a:lnTo>
                    <a:lnTo>
                      <a:pt x="11" y="55"/>
                    </a:lnTo>
                    <a:lnTo>
                      <a:pt x="4" y="45"/>
                    </a:lnTo>
                    <a:lnTo>
                      <a:pt x="0" y="43"/>
                    </a:lnTo>
                    <a:close/>
                  </a:path>
                </a:pathLst>
              </a:custGeom>
              <a:grpFill/>
              <a:ln w="9525">
                <a:noFill/>
                <a:round/>
                <a:headEnd/>
                <a:tailEnd/>
              </a:ln>
            </p:spPr>
            <p:txBody>
              <a:bodyPr/>
              <a:lstStyle/>
              <a:p>
                <a:pPr>
                  <a:defRPr/>
                </a:pPr>
                <a:endParaRPr lang="en-US" sz="1200" kern="0">
                  <a:solidFill>
                    <a:srgbClr val="0096D6"/>
                  </a:solidFill>
                </a:endParaRPr>
              </a:p>
            </p:txBody>
          </p:sp>
          <p:sp>
            <p:nvSpPr>
              <p:cNvPr id="3268" name="Freeform 240"/>
              <p:cNvSpPr>
                <a:spLocks/>
              </p:cNvSpPr>
              <p:nvPr/>
            </p:nvSpPr>
            <p:spPr bwMode="auto">
              <a:xfrm>
                <a:off x="2049" y="2862"/>
                <a:ext cx="111" cy="118"/>
              </a:xfrm>
              <a:custGeom>
                <a:avLst/>
                <a:gdLst>
                  <a:gd name="T0" fmla="*/ 0 w 111"/>
                  <a:gd name="T1" fmla="*/ 43 h 118"/>
                  <a:gd name="T2" fmla="*/ 4 w 111"/>
                  <a:gd name="T3" fmla="*/ 31 h 118"/>
                  <a:gd name="T4" fmla="*/ 4 w 111"/>
                  <a:gd name="T5" fmla="*/ 22 h 118"/>
                  <a:gd name="T6" fmla="*/ 9 w 111"/>
                  <a:gd name="T7" fmla="*/ 12 h 118"/>
                  <a:gd name="T8" fmla="*/ 11 w 111"/>
                  <a:gd name="T9" fmla="*/ 7 h 118"/>
                  <a:gd name="T10" fmla="*/ 37 w 111"/>
                  <a:gd name="T11" fmla="*/ 0 h 118"/>
                  <a:gd name="T12" fmla="*/ 52 w 111"/>
                  <a:gd name="T13" fmla="*/ 0 h 118"/>
                  <a:gd name="T14" fmla="*/ 61 w 111"/>
                  <a:gd name="T15" fmla="*/ 12 h 118"/>
                  <a:gd name="T16" fmla="*/ 61 w 111"/>
                  <a:gd name="T17" fmla="*/ 14 h 118"/>
                  <a:gd name="T18" fmla="*/ 61 w 111"/>
                  <a:gd name="T19" fmla="*/ 14 h 118"/>
                  <a:gd name="T20" fmla="*/ 63 w 111"/>
                  <a:gd name="T21" fmla="*/ 17 h 118"/>
                  <a:gd name="T22" fmla="*/ 63 w 111"/>
                  <a:gd name="T23" fmla="*/ 38 h 118"/>
                  <a:gd name="T24" fmla="*/ 63 w 111"/>
                  <a:gd name="T25" fmla="*/ 40 h 118"/>
                  <a:gd name="T26" fmla="*/ 70 w 111"/>
                  <a:gd name="T27" fmla="*/ 43 h 118"/>
                  <a:gd name="T28" fmla="*/ 82 w 111"/>
                  <a:gd name="T29" fmla="*/ 43 h 118"/>
                  <a:gd name="T30" fmla="*/ 82 w 111"/>
                  <a:gd name="T31" fmla="*/ 43 h 118"/>
                  <a:gd name="T32" fmla="*/ 85 w 111"/>
                  <a:gd name="T33" fmla="*/ 40 h 118"/>
                  <a:gd name="T34" fmla="*/ 87 w 111"/>
                  <a:gd name="T35" fmla="*/ 43 h 118"/>
                  <a:gd name="T36" fmla="*/ 92 w 111"/>
                  <a:gd name="T37" fmla="*/ 45 h 118"/>
                  <a:gd name="T38" fmla="*/ 94 w 111"/>
                  <a:gd name="T39" fmla="*/ 45 h 118"/>
                  <a:gd name="T40" fmla="*/ 94 w 111"/>
                  <a:gd name="T41" fmla="*/ 64 h 118"/>
                  <a:gd name="T42" fmla="*/ 96 w 111"/>
                  <a:gd name="T43" fmla="*/ 64 h 118"/>
                  <a:gd name="T44" fmla="*/ 99 w 111"/>
                  <a:gd name="T45" fmla="*/ 66 h 118"/>
                  <a:gd name="T46" fmla="*/ 101 w 111"/>
                  <a:gd name="T47" fmla="*/ 66 h 118"/>
                  <a:gd name="T48" fmla="*/ 104 w 111"/>
                  <a:gd name="T49" fmla="*/ 66 h 118"/>
                  <a:gd name="T50" fmla="*/ 108 w 111"/>
                  <a:gd name="T51" fmla="*/ 66 h 118"/>
                  <a:gd name="T52" fmla="*/ 111 w 111"/>
                  <a:gd name="T53" fmla="*/ 66 h 118"/>
                  <a:gd name="T54" fmla="*/ 111 w 111"/>
                  <a:gd name="T55" fmla="*/ 69 h 118"/>
                  <a:gd name="T56" fmla="*/ 108 w 111"/>
                  <a:gd name="T57" fmla="*/ 102 h 118"/>
                  <a:gd name="T58" fmla="*/ 106 w 111"/>
                  <a:gd name="T59" fmla="*/ 107 h 118"/>
                  <a:gd name="T60" fmla="*/ 94 w 111"/>
                  <a:gd name="T61" fmla="*/ 116 h 118"/>
                  <a:gd name="T62" fmla="*/ 94 w 111"/>
                  <a:gd name="T63" fmla="*/ 116 h 118"/>
                  <a:gd name="T64" fmla="*/ 94 w 111"/>
                  <a:gd name="T65" fmla="*/ 116 h 118"/>
                  <a:gd name="T66" fmla="*/ 92 w 111"/>
                  <a:gd name="T67" fmla="*/ 116 h 118"/>
                  <a:gd name="T68" fmla="*/ 87 w 111"/>
                  <a:gd name="T69" fmla="*/ 116 h 118"/>
                  <a:gd name="T70" fmla="*/ 87 w 111"/>
                  <a:gd name="T71" fmla="*/ 118 h 118"/>
                  <a:gd name="T72" fmla="*/ 85 w 111"/>
                  <a:gd name="T73" fmla="*/ 118 h 118"/>
                  <a:gd name="T74" fmla="*/ 82 w 111"/>
                  <a:gd name="T75" fmla="*/ 118 h 118"/>
                  <a:gd name="T76" fmla="*/ 80 w 111"/>
                  <a:gd name="T77" fmla="*/ 118 h 118"/>
                  <a:gd name="T78" fmla="*/ 78 w 111"/>
                  <a:gd name="T79" fmla="*/ 118 h 118"/>
                  <a:gd name="T80" fmla="*/ 70 w 111"/>
                  <a:gd name="T81" fmla="*/ 116 h 118"/>
                  <a:gd name="T82" fmla="*/ 56 w 111"/>
                  <a:gd name="T83" fmla="*/ 114 h 118"/>
                  <a:gd name="T84" fmla="*/ 56 w 111"/>
                  <a:gd name="T85" fmla="*/ 114 h 118"/>
                  <a:gd name="T86" fmla="*/ 56 w 111"/>
                  <a:gd name="T87" fmla="*/ 109 h 118"/>
                  <a:gd name="T88" fmla="*/ 66 w 111"/>
                  <a:gd name="T89" fmla="*/ 92 h 118"/>
                  <a:gd name="T90" fmla="*/ 66 w 111"/>
                  <a:gd name="T91" fmla="*/ 90 h 118"/>
                  <a:gd name="T92" fmla="*/ 66 w 111"/>
                  <a:gd name="T93" fmla="*/ 88 h 118"/>
                  <a:gd name="T94" fmla="*/ 63 w 111"/>
                  <a:gd name="T95" fmla="*/ 88 h 118"/>
                  <a:gd name="T96" fmla="*/ 63 w 111"/>
                  <a:gd name="T97" fmla="*/ 85 h 118"/>
                  <a:gd name="T98" fmla="*/ 61 w 111"/>
                  <a:gd name="T99" fmla="*/ 83 h 118"/>
                  <a:gd name="T100" fmla="*/ 59 w 111"/>
                  <a:gd name="T101" fmla="*/ 83 h 118"/>
                  <a:gd name="T102" fmla="*/ 56 w 111"/>
                  <a:gd name="T103" fmla="*/ 81 h 118"/>
                  <a:gd name="T104" fmla="*/ 40 w 111"/>
                  <a:gd name="T105" fmla="*/ 71 h 118"/>
                  <a:gd name="T106" fmla="*/ 26 w 111"/>
                  <a:gd name="T107" fmla="*/ 69 h 118"/>
                  <a:gd name="T108" fmla="*/ 26 w 111"/>
                  <a:gd name="T109" fmla="*/ 66 h 118"/>
                  <a:gd name="T110" fmla="*/ 21 w 111"/>
                  <a:gd name="T111" fmla="*/ 62 h 118"/>
                  <a:gd name="T112" fmla="*/ 11 w 111"/>
                  <a:gd name="T113" fmla="*/ 55 h 118"/>
                  <a:gd name="T114" fmla="*/ 4 w 111"/>
                  <a:gd name="T115" fmla="*/ 45 h 118"/>
                  <a:gd name="T116" fmla="*/ 0 w 111"/>
                  <a:gd name="T117" fmla="*/ 43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118"/>
                  <a:gd name="T179" fmla="*/ 111 w 111"/>
                  <a:gd name="T180" fmla="*/ 118 h 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118">
                    <a:moveTo>
                      <a:pt x="0" y="43"/>
                    </a:moveTo>
                    <a:lnTo>
                      <a:pt x="4" y="31"/>
                    </a:lnTo>
                    <a:lnTo>
                      <a:pt x="4" y="22"/>
                    </a:lnTo>
                    <a:lnTo>
                      <a:pt x="9" y="12"/>
                    </a:lnTo>
                    <a:lnTo>
                      <a:pt x="11" y="7"/>
                    </a:lnTo>
                    <a:lnTo>
                      <a:pt x="37" y="0"/>
                    </a:lnTo>
                    <a:lnTo>
                      <a:pt x="52" y="0"/>
                    </a:lnTo>
                    <a:lnTo>
                      <a:pt x="61" y="12"/>
                    </a:lnTo>
                    <a:lnTo>
                      <a:pt x="61" y="14"/>
                    </a:lnTo>
                    <a:lnTo>
                      <a:pt x="63" y="17"/>
                    </a:lnTo>
                    <a:lnTo>
                      <a:pt x="63" y="38"/>
                    </a:lnTo>
                    <a:lnTo>
                      <a:pt x="63" y="40"/>
                    </a:lnTo>
                    <a:lnTo>
                      <a:pt x="70" y="43"/>
                    </a:lnTo>
                    <a:lnTo>
                      <a:pt x="82" y="43"/>
                    </a:lnTo>
                    <a:lnTo>
                      <a:pt x="85" y="40"/>
                    </a:lnTo>
                    <a:lnTo>
                      <a:pt x="87" y="43"/>
                    </a:lnTo>
                    <a:lnTo>
                      <a:pt x="92" y="45"/>
                    </a:lnTo>
                    <a:lnTo>
                      <a:pt x="94" y="45"/>
                    </a:lnTo>
                    <a:lnTo>
                      <a:pt x="94" y="64"/>
                    </a:lnTo>
                    <a:lnTo>
                      <a:pt x="96" y="64"/>
                    </a:lnTo>
                    <a:lnTo>
                      <a:pt x="99" y="66"/>
                    </a:lnTo>
                    <a:lnTo>
                      <a:pt x="101" y="66"/>
                    </a:lnTo>
                    <a:lnTo>
                      <a:pt x="104" y="66"/>
                    </a:lnTo>
                    <a:lnTo>
                      <a:pt x="108" y="66"/>
                    </a:lnTo>
                    <a:lnTo>
                      <a:pt x="111" y="66"/>
                    </a:lnTo>
                    <a:lnTo>
                      <a:pt x="111" y="69"/>
                    </a:lnTo>
                    <a:lnTo>
                      <a:pt x="108" y="102"/>
                    </a:lnTo>
                    <a:lnTo>
                      <a:pt x="106" y="107"/>
                    </a:lnTo>
                    <a:lnTo>
                      <a:pt x="94" y="116"/>
                    </a:lnTo>
                    <a:lnTo>
                      <a:pt x="92" y="116"/>
                    </a:lnTo>
                    <a:lnTo>
                      <a:pt x="87" y="116"/>
                    </a:lnTo>
                    <a:lnTo>
                      <a:pt x="87" y="118"/>
                    </a:lnTo>
                    <a:lnTo>
                      <a:pt x="85" y="118"/>
                    </a:lnTo>
                    <a:lnTo>
                      <a:pt x="82" y="118"/>
                    </a:lnTo>
                    <a:lnTo>
                      <a:pt x="80" y="118"/>
                    </a:lnTo>
                    <a:lnTo>
                      <a:pt x="78" y="118"/>
                    </a:lnTo>
                    <a:lnTo>
                      <a:pt x="70" y="116"/>
                    </a:lnTo>
                    <a:lnTo>
                      <a:pt x="56" y="114"/>
                    </a:lnTo>
                    <a:lnTo>
                      <a:pt x="56" y="109"/>
                    </a:lnTo>
                    <a:lnTo>
                      <a:pt x="66" y="92"/>
                    </a:lnTo>
                    <a:lnTo>
                      <a:pt x="66" y="90"/>
                    </a:lnTo>
                    <a:lnTo>
                      <a:pt x="66" y="88"/>
                    </a:lnTo>
                    <a:lnTo>
                      <a:pt x="63" y="88"/>
                    </a:lnTo>
                    <a:lnTo>
                      <a:pt x="63" y="85"/>
                    </a:lnTo>
                    <a:lnTo>
                      <a:pt x="61" y="83"/>
                    </a:lnTo>
                    <a:lnTo>
                      <a:pt x="59" y="83"/>
                    </a:lnTo>
                    <a:lnTo>
                      <a:pt x="56" y="81"/>
                    </a:lnTo>
                    <a:lnTo>
                      <a:pt x="40" y="71"/>
                    </a:lnTo>
                    <a:lnTo>
                      <a:pt x="26" y="69"/>
                    </a:lnTo>
                    <a:lnTo>
                      <a:pt x="26" y="66"/>
                    </a:lnTo>
                    <a:lnTo>
                      <a:pt x="21" y="62"/>
                    </a:lnTo>
                    <a:lnTo>
                      <a:pt x="11" y="55"/>
                    </a:lnTo>
                    <a:lnTo>
                      <a:pt x="4" y="45"/>
                    </a:lnTo>
                    <a:lnTo>
                      <a:pt x="0" y="43"/>
                    </a:lnTo>
                  </a:path>
                </a:pathLst>
              </a:custGeom>
              <a:grpFill/>
              <a:ln w="9525">
                <a:noFill/>
                <a:round/>
                <a:headEnd/>
                <a:tailEnd/>
              </a:ln>
            </p:spPr>
            <p:txBody>
              <a:bodyPr/>
              <a:lstStyle/>
              <a:p>
                <a:pPr>
                  <a:defRPr/>
                </a:pPr>
                <a:endParaRPr lang="en-US" sz="1200" kern="0">
                  <a:solidFill>
                    <a:srgbClr val="0096D6"/>
                  </a:solidFill>
                </a:endParaRPr>
              </a:p>
            </p:txBody>
          </p:sp>
          <p:sp>
            <p:nvSpPr>
              <p:cNvPr id="3269" name="Freeform 241"/>
              <p:cNvSpPr>
                <a:spLocks/>
              </p:cNvSpPr>
              <p:nvPr/>
            </p:nvSpPr>
            <p:spPr bwMode="auto">
              <a:xfrm>
                <a:off x="1879" y="2839"/>
                <a:ext cx="113" cy="611"/>
              </a:xfrm>
              <a:custGeom>
                <a:avLst/>
                <a:gdLst>
                  <a:gd name="T0" fmla="*/ 94 w 113"/>
                  <a:gd name="T1" fmla="*/ 26 h 611"/>
                  <a:gd name="T2" fmla="*/ 89 w 113"/>
                  <a:gd name="T3" fmla="*/ 37 h 611"/>
                  <a:gd name="T4" fmla="*/ 101 w 113"/>
                  <a:gd name="T5" fmla="*/ 75 h 611"/>
                  <a:gd name="T6" fmla="*/ 113 w 113"/>
                  <a:gd name="T7" fmla="*/ 78 h 611"/>
                  <a:gd name="T8" fmla="*/ 92 w 113"/>
                  <a:gd name="T9" fmla="*/ 134 h 611"/>
                  <a:gd name="T10" fmla="*/ 68 w 113"/>
                  <a:gd name="T11" fmla="*/ 196 h 611"/>
                  <a:gd name="T12" fmla="*/ 75 w 113"/>
                  <a:gd name="T13" fmla="*/ 245 h 611"/>
                  <a:gd name="T14" fmla="*/ 63 w 113"/>
                  <a:gd name="T15" fmla="*/ 278 h 611"/>
                  <a:gd name="T16" fmla="*/ 59 w 113"/>
                  <a:gd name="T17" fmla="*/ 319 h 611"/>
                  <a:gd name="T18" fmla="*/ 47 w 113"/>
                  <a:gd name="T19" fmla="*/ 394 h 611"/>
                  <a:gd name="T20" fmla="*/ 52 w 113"/>
                  <a:gd name="T21" fmla="*/ 420 h 611"/>
                  <a:gd name="T22" fmla="*/ 52 w 113"/>
                  <a:gd name="T23" fmla="*/ 430 h 611"/>
                  <a:gd name="T24" fmla="*/ 42 w 113"/>
                  <a:gd name="T25" fmla="*/ 489 h 611"/>
                  <a:gd name="T26" fmla="*/ 30 w 113"/>
                  <a:gd name="T27" fmla="*/ 541 h 611"/>
                  <a:gd name="T28" fmla="*/ 42 w 113"/>
                  <a:gd name="T29" fmla="*/ 541 h 611"/>
                  <a:gd name="T30" fmla="*/ 63 w 113"/>
                  <a:gd name="T31" fmla="*/ 571 h 611"/>
                  <a:gd name="T32" fmla="*/ 80 w 113"/>
                  <a:gd name="T33" fmla="*/ 576 h 611"/>
                  <a:gd name="T34" fmla="*/ 61 w 113"/>
                  <a:gd name="T35" fmla="*/ 609 h 611"/>
                  <a:gd name="T36" fmla="*/ 44 w 113"/>
                  <a:gd name="T37" fmla="*/ 600 h 611"/>
                  <a:gd name="T38" fmla="*/ 59 w 113"/>
                  <a:gd name="T39" fmla="*/ 593 h 611"/>
                  <a:gd name="T40" fmla="*/ 42 w 113"/>
                  <a:gd name="T41" fmla="*/ 581 h 611"/>
                  <a:gd name="T42" fmla="*/ 42 w 113"/>
                  <a:gd name="T43" fmla="*/ 569 h 611"/>
                  <a:gd name="T44" fmla="*/ 35 w 113"/>
                  <a:gd name="T45" fmla="*/ 564 h 611"/>
                  <a:gd name="T46" fmla="*/ 30 w 113"/>
                  <a:gd name="T47" fmla="*/ 571 h 611"/>
                  <a:gd name="T48" fmla="*/ 21 w 113"/>
                  <a:gd name="T49" fmla="*/ 548 h 611"/>
                  <a:gd name="T50" fmla="*/ 21 w 113"/>
                  <a:gd name="T51" fmla="*/ 541 h 611"/>
                  <a:gd name="T52" fmla="*/ 16 w 113"/>
                  <a:gd name="T53" fmla="*/ 529 h 611"/>
                  <a:gd name="T54" fmla="*/ 23 w 113"/>
                  <a:gd name="T55" fmla="*/ 519 h 611"/>
                  <a:gd name="T56" fmla="*/ 18 w 113"/>
                  <a:gd name="T57" fmla="*/ 503 h 611"/>
                  <a:gd name="T58" fmla="*/ 16 w 113"/>
                  <a:gd name="T59" fmla="*/ 498 h 611"/>
                  <a:gd name="T60" fmla="*/ 18 w 113"/>
                  <a:gd name="T61" fmla="*/ 489 h 611"/>
                  <a:gd name="T62" fmla="*/ 18 w 113"/>
                  <a:gd name="T63" fmla="*/ 482 h 611"/>
                  <a:gd name="T64" fmla="*/ 21 w 113"/>
                  <a:gd name="T65" fmla="*/ 467 h 611"/>
                  <a:gd name="T66" fmla="*/ 7 w 113"/>
                  <a:gd name="T67" fmla="*/ 460 h 611"/>
                  <a:gd name="T68" fmla="*/ 4 w 113"/>
                  <a:gd name="T69" fmla="*/ 458 h 611"/>
                  <a:gd name="T70" fmla="*/ 7 w 113"/>
                  <a:gd name="T71" fmla="*/ 451 h 611"/>
                  <a:gd name="T72" fmla="*/ 18 w 113"/>
                  <a:gd name="T73" fmla="*/ 453 h 611"/>
                  <a:gd name="T74" fmla="*/ 23 w 113"/>
                  <a:gd name="T75" fmla="*/ 460 h 611"/>
                  <a:gd name="T76" fmla="*/ 30 w 113"/>
                  <a:gd name="T77" fmla="*/ 448 h 611"/>
                  <a:gd name="T78" fmla="*/ 30 w 113"/>
                  <a:gd name="T79" fmla="*/ 441 h 611"/>
                  <a:gd name="T80" fmla="*/ 35 w 113"/>
                  <a:gd name="T81" fmla="*/ 439 h 611"/>
                  <a:gd name="T82" fmla="*/ 33 w 113"/>
                  <a:gd name="T83" fmla="*/ 432 h 611"/>
                  <a:gd name="T84" fmla="*/ 33 w 113"/>
                  <a:gd name="T85" fmla="*/ 415 h 611"/>
                  <a:gd name="T86" fmla="*/ 35 w 113"/>
                  <a:gd name="T87" fmla="*/ 406 h 611"/>
                  <a:gd name="T88" fmla="*/ 37 w 113"/>
                  <a:gd name="T89" fmla="*/ 389 h 611"/>
                  <a:gd name="T90" fmla="*/ 42 w 113"/>
                  <a:gd name="T91" fmla="*/ 378 h 611"/>
                  <a:gd name="T92" fmla="*/ 42 w 113"/>
                  <a:gd name="T93" fmla="*/ 371 h 611"/>
                  <a:gd name="T94" fmla="*/ 28 w 113"/>
                  <a:gd name="T95" fmla="*/ 373 h 611"/>
                  <a:gd name="T96" fmla="*/ 26 w 113"/>
                  <a:gd name="T97" fmla="*/ 340 h 611"/>
                  <a:gd name="T98" fmla="*/ 28 w 113"/>
                  <a:gd name="T99" fmla="*/ 316 h 611"/>
                  <a:gd name="T100" fmla="*/ 33 w 113"/>
                  <a:gd name="T101" fmla="*/ 286 h 611"/>
                  <a:gd name="T102" fmla="*/ 52 w 113"/>
                  <a:gd name="T103" fmla="*/ 229 h 611"/>
                  <a:gd name="T104" fmla="*/ 59 w 113"/>
                  <a:gd name="T105" fmla="*/ 146 h 611"/>
                  <a:gd name="T106" fmla="*/ 68 w 113"/>
                  <a:gd name="T107" fmla="*/ 85 h 611"/>
                  <a:gd name="T108" fmla="*/ 68 w 113"/>
                  <a:gd name="T109" fmla="*/ 7 h 611"/>
                  <a:gd name="T110" fmla="*/ 80 w 113"/>
                  <a:gd name="T111" fmla="*/ 0 h 6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611"/>
                  <a:gd name="T170" fmla="*/ 113 w 113"/>
                  <a:gd name="T171" fmla="*/ 611 h 6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611">
                    <a:moveTo>
                      <a:pt x="80" y="0"/>
                    </a:moveTo>
                    <a:lnTo>
                      <a:pt x="80" y="0"/>
                    </a:lnTo>
                    <a:lnTo>
                      <a:pt x="82" y="4"/>
                    </a:lnTo>
                    <a:lnTo>
                      <a:pt x="85" y="7"/>
                    </a:lnTo>
                    <a:lnTo>
                      <a:pt x="87" y="19"/>
                    </a:lnTo>
                    <a:lnTo>
                      <a:pt x="92" y="23"/>
                    </a:lnTo>
                    <a:lnTo>
                      <a:pt x="94" y="26"/>
                    </a:lnTo>
                    <a:lnTo>
                      <a:pt x="92" y="28"/>
                    </a:lnTo>
                    <a:lnTo>
                      <a:pt x="92" y="30"/>
                    </a:lnTo>
                    <a:lnTo>
                      <a:pt x="92" y="33"/>
                    </a:lnTo>
                    <a:lnTo>
                      <a:pt x="89" y="33"/>
                    </a:lnTo>
                    <a:lnTo>
                      <a:pt x="89" y="37"/>
                    </a:lnTo>
                    <a:lnTo>
                      <a:pt x="92" y="37"/>
                    </a:lnTo>
                    <a:lnTo>
                      <a:pt x="92" y="40"/>
                    </a:lnTo>
                    <a:lnTo>
                      <a:pt x="92" y="42"/>
                    </a:lnTo>
                    <a:lnTo>
                      <a:pt x="92" y="45"/>
                    </a:lnTo>
                    <a:lnTo>
                      <a:pt x="96" y="47"/>
                    </a:lnTo>
                    <a:lnTo>
                      <a:pt x="96" y="52"/>
                    </a:lnTo>
                    <a:lnTo>
                      <a:pt x="99" y="54"/>
                    </a:lnTo>
                    <a:lnTo>
                      <a:pt x="101" y="75"/>
                    </a:lnTo>
                    <a:lnTo>
                      <a:pt x="103" y="75"/>
                    </a:lnTo>
                    <a:lnTo>
                      <a:pt x="108" y="75"/>
                    </a:lnTo>
                    <a:lnTo>
                      <a:pt x="111" y="75"/>
                    </a:lnTo>
                    <a:lnTo>
                      <a:pt x="113" y="78"/>
                    </a:lnTo>
                    <a:lnTo>
                      <a:pt x="111" y="92"/>
                    </a:lnTo>
                    <a:lnTo>
                      <a:pt x="94" y="99"/>
                    </a:lnTo>
                    <a:lnTo>
                      <a:pt x="94" y="106"/>
                    </a:lnTo>
                    <a:lnTo>
                      <a:pt x="94" y="108"/>
                    </a:lnTo>
                    <a:lnTo>
                      <a:pt x="92" y="108"/>
                    </a:lnTo>
                    <a:lnTo>
                      <a:pt x="96" y="132"/>
                    </a:lnTo>
                    <a:lnTo>
                      <a:pt x="92" y="134"/>
                    </a:lnTo>
                    <a:lnTo>
                      <a:pt x="87" y="139"/>
                    </a:lnTo>
                    <a:lnTo>
                      <a:pt x="87" y="144"/>
                    </a:lnTo>
                    <a:lnTo>
                      <a:pt x="80" y="151"/>
                    </a:lnTo>
                    <a:lnTo>
                      <a:pt x="75" y="184"/>
                    </a:lnTo>
                    <a:lnTo>
                      <a:pt x="73" y="184"/>
                    </a:lnTo>
                    <a:lnTo>
                      <a:pt x="73" y="186"/>
                    </a:lnTo>
                    <a:lnTo>
                      <a:pt x="70" y="189"/>
                    </a:lnTo>
                    <a:lnTo>
                      <a:pt x="68" y="196"/>
                    </a:lnTo>
                    <a:lnTo>
                      <a:pt x="66" y="205"/>
                    </a:lnTo>
                    <a:lnTo>
                      <a:pt x="68" y="208"/>
                    </a:lnTo>
                    <a:lnTo>
                      <a:pt x="68" y="215"/>
                    </a:lnTo>
                    <a:lnTo>
                      <a:pt x="73" y="224"/>
                    </a:lnTo>
                    <a:lnTo>
                      <a:pt x="73" y="229"/>
                    </a:lnTo>
                    <a:lnTo>
                      <a:pt x="73" y="231"/>
                    </a:lnTo>
                    <a:lnTo>
                      <a:pt x="75" y="245"/>
                    </a:lnTo>
                    <a:lnTo>
                      <a:pt x="70" y="252"/>
                    </a:lnTo>
                    <a:lnTo>
                      <a:pt x="70" y="260"/>
                    </a:lnTo>
                    <a:lnTo>
                      <a:pt x="66" y="262"/>
                    </a:lnTo>
                    <a:lnTo>
                      <a:pt x="68" y="276"/>
                    </a:lnTo>
                    <a:lnTo>
                      <a:pt x="66" y="276"/>
                    </a:lnTo>
                    <a:lnTo>
                      <a:pt x="66" y="278"/>
                    </a:lnTo>
                    <a:lnTo>
                      <a:pt x="63" y="278"/>
                    </a:lnTo>
                    <a:lnTo>
                      <a:pt x="63" y="281"/>
                    </a:lnTo>
                    <a:lnTo>
                      <a:pt x="61" y="281"/>
                    </a:lnTo>
                    <a:lnTo>
                      <a:pt x="61" y="283"/>
                    </a:lnTo>
                    <a:lnTo>
                      <a:pt x="59" y="311"/>
                    </a:lnTo>
                    <a:lnTo>
                      <a:pt x="61" y="314"/>
                    </a:lnTo>
                    <a:lnTo>
                      <a:pt x="61" y="316"/>
                    </a:lnTo>
                    <a:lnTo>
                      <a:pt x="59" y="319"/>
                    </a:lnTo>
                    <a:lnTo>
                      <a:pt x="56" y="323"/>
                    </a:lnTo>
                    <a:lnTo>
                      <a:pt x="49" y="363"/>
                    </a:lnTo>
                    <a:lnTo>
                      <a:pt x="49" y="368"/>
                    </a:lnTo>
                    <a:lnTo>
                      <a:pt x="52" y="371"/>
                    </a:lnTo>
                    <a:lnTo>
                      <a:pt x="52" y="375"/>
                    </a:lnTo>
                    <a:lnTo>
                      <a:pt x="47" y="380"/>
                    </a:lnTo>
                    <a:lnTo>
                      <a:pt x="47" y="394"/>
                    </a:lnTo>
                    <a:lnTo>
                      <a:pt x="49" y="397"/>
                    </a:lnTo>
                    <a:lnTo>
                      <a:pt x="49" y="406"/>
                    </a:lnTo>
                    <a:lnTo>
                      <a:pt x="49" y="411"/>
                    </a:lnTo>
                    <a:lnTo>
                      <a:pt x="49" y="418"/>
                    </a:lnTo>
                    <a:lnTo>
                      <a:pt x="49" y="420"/>
                    </a:lnTo>
                    <a:lnTo>
                      <a:pt x="52" y="420"/>
                    </a:lnTo>
                    <a:lnTo>
                      <a:pt x="54" y="420"/>
                    </a:lnTo>
                    <a:lnTo>
                      <a:pt x="56" y="423"/>
                    </a:lnTo>
                    <a:lnTo>
                      <a:pt x="56" y="425"/>
                    </a:lnTo>
                    <a:lnTo>
                      <a:pt x="56" y="427"/>
                    </a:lnTo>
                    <a:lnTo>
                      <a:pt x="49" y="427"/>
                    </a:lnTo>
                    <a:lnTo>
                      <a:pt x="49" y="430"/>
                    </a:lnTo>
                    <a:lnTo>
                      <a:pt x="52" y="430"/>
                    </a:lnTo>
                    <a:lnTo>
                      <a:pt x="54" y="434"/>
                    </a:lnTo>
                    <a:lnTo>
                      <a:pt x="54" y="437"/>
                    </a:lnTo>
                    <a:lnTo>
                      <a:pt x="52" y="439"/>
                    </a:lnTo>
                    <a:lnTo>
                      <a:pt x="52" y="463"/>
                    </a:lnTo>
                    <a:lnTo>
                      <a:pt x="42" y="484"/>
                    </a:lnTo>
                    <a:lnTo>
                      <a:pt x="42" y="486"/>
                    </a:lnTo>
                    <a:lnTo>
                      <a:pt x="42" y="489"/>
                    </a:lnTo>
                    <a:lnTo>
                      <a:pt x="42" y="491"/>
                    </a:lnTo>
                    <a:lnTo>
                      <a:pt x="42" y="493"/>
                    </a:lnTo>
                    <a:lnTo>
                      <a:pt x="42" y="496"/>
                    </a:lnTo>
                    <a:lnTo>
                      <a:pt x="40" y="505"/>
                    </a:lnTo>
                    <a:lnTo>
                      <a:pt x="33" y="517"/>
                    </a:lnTo>
                    <a:lnTo>
                      <a:pt x="30" y="541"/>
                    </a:lnTo>
                    <a:lnTo>
                      <a:pt x="30" y="545"/>
                    </a:lnTo>
                    <a:lnTo>
                      <a:pt x="33" y="545"/>
                    </a:lnTo>
                    <a:lnTo>
                      <a:pt x="33" y="543"/>
                    </a:lnTo>
                    <a:lnTo>
                      <a:pt x="35" y="543"/>
                    </a:lnTo>
                    <a:lnTo>
                      <a:pt x="40" y="543"/>
                    </a:lnTo>
                    <a:lnTo>
                      <a:pt x="42" y="541"/>
                    </a:lnTo>
                    <a:lnTo>
                      <a:pt x="42" y="543"/>
                    </a:lnTo>
                    <a:lnTo>
                      <a:pt x="44" y="567"/>
                    </a:lnTo>
                    <a:lnTo>
                      <a:pt x="47" y="571"/>
                    </a:lnTo>
                    <a:lnTo>
                      <a:pt x="49" y="571"/>
                    </a:lnTo>
                    <a:lnTo>
                      <a:pt x="63" y="571"/>
                    </a:lnTo>
                    <a:lnTo>
                      <a:pt x="77" y="571"/>
                    </a:lnTo>
                    <a:lnTo>
                      <a:pt x="96" y="576"/>
                    </a:lnTo>
                    <a:lnTo>
                      <a:pt x="96" y="578"/>
                    </a:lnTo>
                    <a:lnTo>
                      <a:pt x="94" y="578"/>
                    </a:lnTo>
                    <a:lnTo>
                      <a:pt x="89" y="578"/>
                    </a:lnTo>
                    <a:lnTo>
                      <a:pt x="87" y="576"/>
                    </a:lnTo>
                    <a:lnTo>
                      <a:pt x="85" y="576"/>
                    </a:lnTo>
                    <a:lnTo>
                      <a:pt x="80" y="576"/>
                    </a:lnTo>
                    <a:lnTo>
                      <a:pt x="80" y="581"/>
                    </a:lnTo>
                    <a:lnTo>
                      <a:pt x="75" y="581"/>
                    </a:lnTo>
                    <a:lnTo>
                      <a:pt x="70" y="585"/>
                    </a:lnTo>
                    <a:lnTo>
                      <a:pt x="68" y="585"/>
                    </a:lnTo>
                    <a:lnTo>
                      <a:pt x="63" y="585"/>
                    </a:lnTo>
                    <a:lnTo>
                      <a:pt x="61" y="609"/>
                    </a:lnTo>
                    <a:lnTo>
                      <a:pt x="59" y="611"/>
                    </a:lnTo>
                    <a:lnTo>
                      <a:pt x="54" y="609"/>
                    </a:lnTo>
                    <a:lnTo>
                      <a:pt x="52" y="609"/>
                    </a:lnTo>
                    <a:lnTo>
                      <a:pt x="47" y="607"/>
                    </a:lnTo>
                    <a:lnTo>
                      <a:pt x="44" y="604"/>
                    </a:lnTo>
                    <a:lnTo>
                      <a:pt x="44" y="602"/>
                    </a:lnTo>
                    <a:lnTo>
                      <a:pt x="44" y="600"/>
                    </a:lnTo>
                    <a:lnTo>
                      <a:pt x="47" y="597"/>
                    </a:lnTo>
                    <a:lnTo>
                      <a:pt x="47" y="600"/>
                    </a:lnTo>
                    <a:lnTo>
                      <a:pt x="47" y="602"/>
                    </a:lnTo>
                    <a:lnTo>
                      <a:pt x="49" y="600"/>
                    </a:lnTo>
                    <a:lnTo>
                      <a:pt x="52" y="597"/>
                    </a:lnTo>
                    <a:lnTo>
                      <a:pt x="54" y="597"/>
                    </a:lnTo>
                    <a:lnTo>
                      <a:pt x="59" y="593"/>
                    </a:lnTo>
                    <a:lnTo>
                      <a:pt x="59" y="590"/>
                    </a:lnTo>
                    <a:lnTo>
                      <a:pt x="56" y="588"/>
                    </a:lnTo>
                    <a:lnTo>
                      <a:pt x="54" y="583"/>
                    </a:lnTo>
                    <a:lnTo>
                      <a:pt x="47" y="583"/>
                    </a:lnTo>
                    <a:lnTo>
                      <a:pt x="42" y="583"/>
                    </a:lnTo>
                    <a:lnTo>
                      <a:pt x="42" y="585"/>
                    </a:lnTo>
                    <a:lnTo>
                      <a:pt x="42" y="583"/>
                    </a:lnTo>
                    <a:lnTo>
                      <a:pt x="42" y="581"/>
                    </a:lnTo>
                    <a:lnTo>
                      <a:pt x="37" y="583"/>
                    </a:lnTo>
                    <a:lnTo>
                      <a:pt x="37" y="581"/>
                    </a:lnTo>
                    <a:lnTo>
                      <a:pt x="42" y="578"/>
                    </a:lnTo>
                    <a:lnTo>
                      <a:pt x="42" y="576"/>
                    </a:lnTo>
                    <a:lnTo>
                      <a:pt x="42" y="574"/>
                    </a:lnTo>
                    <a:lnTo>
                      <a:pt x="40" y="569"/>
                    </a:lnTo>
                    <a:lnTo>
                      <a:pt x="42" y="569"/>
                    </a:lnTo>
                    <a:lnTo>
                      <a:pt x="42" y="567"/>
                    </a:lnTo>
                    <a:lnTo>
                      <a:pt x="35" y="560"/>
                    </a:lnTo>
                    <a:lnTo>
                      <a:pt x="33" y="560"/>
                    </a:lnTo>
                    <a:lnTo>
                      <a:pt x="40" y="564"/>
                    </a:lnTo>
                    <a:lnTo>
                      <a:pt x="40" y="567"/>
                    </a:lnTo>
                    <a:lnTo>
                      <a:pt x="37" y="567"/>
                    </a:lnTo>
                    <a:lnTo>
                      <a:pt x="35" y="564"/>
                    </a:lnTo>
                    <a:lnTo>
                      <a:pt x="33" y="564"/>
                    </a:lnTo>
                    <a:lnTo>
                      <a:pt x="35" y="567"/>
                    </a:lnTo>
                    <a:lnTo>
                      <a:pt x="35" y="569"/>
                    </a:lnTo>
                    <a:lnTo>
                      <a:pt x="33" y="571"/>
                    </a:lnTo>
                    <a:lnTo>
                      <a:pt x="30" y="562"/>
                    </a:lnTo>
                    <a:lnTo>
                      <a:pt x="30" y="567"/>
                    </a:lnTo>
                    <a:lnTo>
                      <a:pt x="30" y="571"/>
                    </a:lnTo>
                    <a:lnTo>
                      <a:pt x="28" y="571"/>
                    </a:lnTo>
                    <a:lnTo>
                      <a:pt x="28" y="569"/>
                    </a:lnTo>
                    <a:lnTo>
                      <a:pt x="28" y="562"/>
                    </a:lnTo>
                    <a:lnTo>
                      <a:pt x="26" y="557"/>
                    </a:lnTo>
                    <a:lnTo>
                      <a:pt x="21" y="552"/>
                    </a:lnTo>
                    <a:lnTo>
                      <a:pt x="18" y="548"/>
                    </a:lnTo>
                    <a:lnTo>
                      <a:pt x="21" y="548"/>
                    </a:lnTo>
                    <a:lnTo>
                      <a:pt x="23" y="548"/>
                    </a:lnTo>
                    <a:lnTo>
                      <a:pt x="26" y="545"/>
                    </a:lnTo>
                    <a:lnTo>
                      <a:pt x="26" y="543"/>
                    </a:lnTo>
                    <a:lnTo>
                      <a:pt x="23" y="543"/>
                    </a:lnTo>
                    <a:lnTo>
                      <a:pt x="23" y="545"/>
                    </a:lnTo>
                    <a:lnTo>
                      <a:pt x="21" y="543"/>
                    </a:lnTo>
                    <a:lnTo>
                      <a:pt x="21" y="541"/>
                    </a:lnTo>
                    <a:lnTo>
                      <a:pt x="21" y="538"/>
                    </a:lnTo>
                    <a:lnTo>
                      <a:pt x="23" y="541"/>
                    </a:lnTo>
                    <a:lnTo>
                      <a:pt x="21" y="538"/>
                    </a:lnTo>
                    <a:lnTo>
                      <a:pt x="18" y="536"/>
                    </a:lnTo>
                    <a:lnTo>
                      <a:pt x="16" y="536"/>
                    </a:lnTo>
                    <a:lnTo>
                      <a:pt x="16" y="534"/>
                    </a:lnTo>
                    <a:lnTo>
                      <a:pt x="14" y="531"/>
                    </a:lnTo>
                    <a:lnTo>
                      <a:pt x="16" y="529"/>
                    </a:lnTo>
                    <a:lnTo>
                      <a:pt x="18" y="524"/>
                    </a:lnTo>
                    <a:lnTo>
                      <a:pt x="18" y="522"/>
                    </a:lnTo>
                    <a:lnTo>
                      <a:pt x="21" y="519"/>
                    </a:lnTo>
                    <a:lnTo>
                      <a:pt x="23" y="519"/>
                    </a:lnTo>
                    <a:lnTo>
                      <a:pt x="23" y="517"/>
                    </a:lnTo>
                    <a:lnTo>
                      <a:pt x="23" y="510"/>
                    </a:lnTo>
                    <a:lnTo>
                      <a:pt x="21" y="512"/>
                    </a:lnTo>
                    <a:lnTo>
                      <a:pt x="18" y="517"/>
                    </a:lnTo>
                    <a:lnTo>
                      <a:pt x="18" y="503"/>
                    </a:lnTo>
                    <a:lnTo>
                      <a:pt x="18" y="500"/>
                    </a:lnTo>
                    <a:lnTo>
                      <a:pt x="18" y="498"/>
                    </a:lnTo>
                    <a:lnTo>
                      <a:pt x="21" y="498"/>
                    </a:lnTo>
                    <a:lnTo>
                      <a:pt x="26" y="500"/>
                    </a:lnTo>
                    <a:lnTo>
                      <a:pt x="23" y="496"/>
                    </a:lnTo>
                    <a:lnTo>
                      <a:pt x="16" y="498"/>
                    </a:lnTo>
                    <a:lnTo>
                      <a:pt x="16" y="496"/>
                    </a:lnTo>
                    <a:lnTo>
                      <a:pt x="16" y="493"/>
                    </a:lnTo>
                    <a:lnTo>
                      <a:pt x="14" y="493"/>
                    </a:lnTo>
                    <a:lnTo>
                      <a:pt x="14" y="486"/>
                    </a:lnTo>
                    <a:lnTo>
                      <a:pt x="16" y="489"/>
                    </a:lnTo>
                    <a:lnTo>
                      <a:pt x="18" y="493"/>
                    </a:lnTo>
                    <a:lnTo>
                      <a:pt x="18" y="489"/>
                    </a:lnTo>
                    <a:lnTo>
                      <a:pt x="26" y="489"/>
                    </a:lnTo>
                    <a:lnTo>
                      <a:pt x="28" y="493"/>
                    </a:lnTo>
                    <a:lnTo>
                      <a:pt x="30" y="491"/>
                    </a:lnTo>
                    <a:lnTo>
                      <a:pt x="28" y="491"/>
                    </a:lnTo>
                    <a:lnTo>
                      <a:pt x="23" y="482"/>
                    </a:lnTo>
                    <a:lnTo>
                      <a:pt x="23" y="484"/>
                    </a:lnTo>
                    <a:lnTo>
                      <a:pt x="21" y="484"/>
                    </a:lnTo>
                    <a:lnTo>
                      <a:pt x="18" y="482"/>
                    </a:lnTo>
                    <a:lnTo>
                      <a:pt x="21" y="479"/>
                    </a:lnTo>
                    <a:lnTo>
                      <a:pt x="16" y="477"/>
                    </a:lnTo>
                    <a:lnTo>
                      <a:pt x="16" y="474"/>
                    </a:lnTo>
                    <a:lnTo>
                      <a:pt x="21" y="472"/>
                    </a:lnTo>
                    <a:lnTo>
                      <a:pt x="18" y="470"/>
                    </a:lnTo>
                    <a:lnTo>
                      <a:pt x="21" y="467"/>
                    </a:lnTo>
                    <a:lnTo>
                      <a:pt x="21" y="465"/>
                    </a:lnTo>
                    <a:lnTo>
                      <a:pt x="16" y="463"/>
                    </a:lnTo>
                    <a:lnTo>
                      <a:pt x="14" y="463"/>
                    </a:lnTo>
                    <a:lnTo>
                      <a:pt x="14" y="465"/>
                    </a:lnTo>
                    <a:lnTo>
                      <a:pt x="11" y="465"/>
                    </a:lnTo>
                    <a:lnTo>
                      <a:pt x="9" y="463"/>
                    </a:lnTo>
                    <a:lnTo>
                      <a:pt x="7" y="460"/>
                    </a:lnTo>
                    <a:lnTo>
                      <a:pt x="2" y="463"/>
                    </a:lnTo>
                    <a:lnTo>
                      <a:pt x="4" y="463"/>
                    </a:lnTo>
                    <a:lnTo>
                      <a:pt x="4" y="465"/>
                    </a:lnTo>
                    <a:lnTo>
                      <a:pt x="4" y="467"/>
                    </a:lnTo>
                    <a:lnTo>
                      <a:pt x="2" y="467"/>
                    </a:lnTo>
                    <a:lnTo>
                      <a:pt x="0" y="465"/>
                    </a:lnTo>
                    <a:lnTo>
                      <a:pt x="2" y="460"/>
                    </a:lnTo>
                    <a:lnTo>
                      <a:pt x="4" y="458"/>
                    </a:lnTo>
                    <a:lnTo>
                      <a:pt x="7" y="456"/>
                    </a:lnTo>
                    <a:lnTo>
                      <a:pt x="9" y="453"/>
                    </a:lnTo>
                    <a:lnTo>
                      <a:pt x="11" y="453"/>
                    </a:lnTo>
                    <a:lnTo>
                      <a:pt x="11" y="451"/>
                    </a:lnTo>
                    <a:lnTo>
                      <a:pt x="9" y="451"/>
                    </a:lnTo>
                    <a:lnTo>
                      <a:pt x="7" y="451"/>
                    </a:lnTo>
                    <a:lnTo>
                      <a:pt x="7" y="448"/>
                    </a:lnTo>
                    <a:lnTo>
                      <a:pt x="11" y="446"/>
                    </a:lnTo>
                    <a:lnTo>
                      <a:pt x="14" y="448"/>
                    </a:lnTo>
                    <a:lnTo>
                      <a:pt x="16" y="448"/>
                    </a:lnTo>
                    <a:lnTo>
                      <a:pt x="16" y="446"/>
                    </a:lnTo>
                    <a:lnTo>
                      <a:pt x="18" y="448"/>
                    </a:lnTo>
                    <a:lnTo>
                      <a:pt x="18" y="451"/>
                    </a:lnTo>
                    <a:lnTo>
                      <a:pt x="18" y="453"/>
                    </a:lnTo>
                    <a:lnTo>
                      <a:pt x="21" y="451"/>
                    </a:lnTo>
                    <a:lnTo>
                      <a:pt x="21" y="453"/>
                    </a:lnTo>
                    <a:lnTo>
                      <a:pt x="18" y="456"/>
                    </a:lnTo>
                    <a:lnTo>
                      <a:pt x="21" y="458"/>
                    </a:lnTo>
                    <a:lnTo>
                      <a:pt x="23" y="456"/>
                    </a:lnTo>
                    <a:lnTo>
                      <a:pt x="23" y="453"/>
                    </a:lnTo>
                    <a:lnTo>
                      <a:pt x="23" y="460"/>
                    </a:lnTo>
                    <a:lnTo>
                      <a:pt x="26" y="460"/>
                    </a:lnTo>
                    <a:lnTo>
                      <a:pt x="26" y="458"/>
                    </a:lnTo>
                    <a:lnTo>
                      <a:pt x="28" y="456"/>
                    </a:lnTo>
                    <a:lnTo>
                      <a:pt x="28" y="453"/>
                    </a:lnTo>
                    <a:lnTo>
                      <a:pt x="30" y="448"/>
                    </a:lnTo>
                    <a:lnTo>
                      <a:pt x="30" y="446"/>
                    </a:lnTo>
                    <a:lnTo>
                      <a:pt x="30" y="448"/>
                    </a:lnTo>
                    <a:lnTo>
                      <a:pt x="26" y="453"/>
                    </a:lnTo>
                    <a:lnTo>
                      <a:pt x="28" y="448"/>
                    </a:lnTo>
                    <a:lnTo>
                      <a:pt x="28" y="446"/>
                    </a:lnTo>
                    <a:lnTo>
                      <a:pt x="30" y="446"/>
                    </a:lnTo>
                    <a:lnTo>
                      <a:pt x="30" y="444"/>
                    </a:lnTo>
                    <a:lnTo>
                      <a:pt x="30" y="441"/>
                    </a:lnTo>
                    <a:lnTo>
                      <a:pt x="33" y="441"/>
                    </a:lnTo>
                    <a:lnTo>
                      <a:pt x="30" y="441"/>
                    </a:lnTo>
                    <a:lnTo>
                      <a:pt x="28" y="441"/>
                    </a:lnTo>
                    <a:lnTo>
                      <a:pt x="28" y="439"/>
                    </a:lnTo>
                    <a:lnTo>
                      <a:pt x="30" y="437"/>
                    </a:lnTo>
                    <a:lnTo>
                      <a:pt x="35" y="439"/>
                    </a:lnTo>
                    <a:lnTo>
                      <a:pt x="37" y="439"/>
                    </a:lnTo>
                    <a:lnTo>
                      <a:pt x="35" y="439"/>
                    </a:lnTo>
                    <a:lnTo>
                      <a:pt x="33" y="437"/>
                    </a:lnTo>
                    <a:lnTo>
                      <a:pt x="30" y="437"/>
                    </a:lnTo>
                    <a:lnTo>
                      <a:pt x="30" y="432"/>
                    </a:lnTo>
                    <a:lnTo>
                      <a:pt x="33" y="432"/>
                    </a:lnTo>
                    <a:lnTo>
                      <a:pt x="35" y="430"/>
                    </a:lnTo>
                    <a:lnTo>
                      <a:pt x="37" y="427"/>
                    </a:lnTo>
                    <a:lnTo>
                      <a:pt x="40" y="427"/>
                    </a:lnTo>
                    <a:lnTo>
                      <a:pt x="40" y="423"/>
                    </a:lnTo>
                    <a:lnTo>
                      <a:pt x="37" y="420"/>
                    </a:lnTo>
                    <a:lnTo>
                      <a:pt x="33" y="418"/>
                    </a:lnTo>
                    <a:lnTo>
                      <a:pt x="33" y="415"/>
                    </a:lnTo>
                    <a:lnTo>
                      <a:pt x="30" y="415"/>
                    </a:lnTo>
                    <a:lnTo>
                      <a:pt x="33" y="415"/>
                    </a:lnTo>
                    <a:lnTo>
                      <a:pt x="33" y="413"/>
                    </a:lnTo>
                    <a:lnTo>
                      <a:pt x="35" y="408"/>
                    </a:lnTo>
                    <a:lnTo>
                      <a:pt x="35" y="406"/>
                    </a:lnTo>
                    <a:lnTo>
                      <a:pt x="35" y="404"/>
                    </a:lnTo>
                    <a:lnTo>
                      <a:pt x="35" y="401"/>
                    </a:lnTo>
                    <a:lnTo>
                      <a:pt x="35" y="399"/>
                    </a:lnTo>
                    <a:lnTo>
                      <a:pt x="37" y="399"/>
                    </a:lnTo>
                    <a:lnTo>
                      <a:pt x="37" y="394"/>
                    </a:lnTo>
                    <a:lnTo>
                      <a:pt x="37" y="389"/>
                    </a:lnTo>
                    <a:lnTo>
                      <a:pt x="40" y="387"/>
                    </a:lnTo>
                    <a:lnTo>
                      <a:pt x="40" y="385"/>
                    </a:lnTo>
                    <a:lnTo>
                      <a:pt x="37" y="382"/>
                    </a:lnTo>
                    <a:lnTo>
                      <a:pt x="40" y="380"/>
                    </a:lnTo>
                    <a:lnTo>
                      <a:pt x="42" y="380"/>
                    </a:lnTo>
                    <a:lnTo>
                      <a:pt x="42" y="385"/>
                    </a:lnTo>
                    <a:lnTo>
                      <a:pt x="42" y="378"/>
                    </a:lnTo>
                    <a:lnTo>
                      <a:pt x="40" y="378"/>
                    </a:lnTo>
                    <a:lnTo>
                      <a:pt x="37" y="375"/>
                    </a:lnTo>
                    <a:lnTo>
                      <a:pt x="37" y="373"/>
                    </a:lnTo>
                    <a:lnTo>
                      <a:pt x="40" y="373"/>
                    </a:lnTo>
                    <a:lnTo>
                      <a:pt x="42" y="371"/>
                    </a:lnTo>
                    <a:lnTo>
                      <a:pt x="44" y="371"/>
                    </a:lnTo>
                    <a:lnTo>
                      <a:pt x="42" y="371"/>
                    </a:lnTo>
                    <a:lnTo>
                      <a:pt x="40" y="371"/>
                    </a:lnTo>
                    <a:lnTo>
                      <a:pt x="37" y="368"/>
                    </a:lnTo>
                    <a:lnTo>
                      <a:pt x="35" y="368"/>
                    </a:lnTo>
                    <a:lnTo>
                      <a:pt x="33" y="368"/>
                    </a:lnTo>
                    <a:lnTo>
                      <a:pt x="33" y="371"/>
                    </a:lnTo>
                    <a:lnTo>
                      <a:pt x="28" y="373"/>
                    </a:lnTo>
                    <a:lnTo>
                      <a:pt x="26" y="371"/>
                    </a:lnTo>
                    <a:lnTo>
                      <a:pt x="26" y="368"/>
                    </a:lnTo>
                    <a:lnTo>
                      <a:pt x="23" y="368"/>
                    </a:lnTo>
                    <a:lnTo>
                      <a:pt x="23" y="366"/>
                    </a:lnTo>
                    <a:lnTo>
                      <a:pt x="23" y="354"/>
                    </a:lnTo>
                    <a:lnTo>
                      <a:pt x="26" y="352"/>
                    </a:lnTo>
                    <a:lnTo>
                      <a:pt x="26" y="340"/>
                    </a:lnTo>
                    <a:lnTo>
                      <a:pt x="28" y="337"/>
                    </a:lnTo>
                    <a:lnTo>
                      <a:pt x="30" y="335"/>
                    </a:lnTo>
                    <a:lnTo>
                      <a:pt x="30" y="333"/>
                    </a:lnTo>
                    <a:lnTo>
                      <a:pt x="28" y="321"/>
                    </a:lnTo>
                    <a:lnTo>
                      <a:pt x="26" y="316"/>
                    </a:lnTo>
                    <a:lnTo>
                      <a:pt x="28" y="316"/>
                    </a:lnTo>
                    <a:lnTo>
                      <a:pt x="28" y="309"/>
                    </a:lnTo>
                    <a:lnTo>
                      <a:pt x="26" y="304"/>
                    </a:lnTo>
                    <a:lnTo>
                      <a:pt x="26" y="295"/>
                    </a:lnTo>
                    <a:lnTo>
                      <a:pt x="28" y="293"/>
                    </a:lnTo>
                    <a:lnTo>
                      <a:pt x="30" y="295"/>
                    </a:lnTo>
                    <a:lnTo>
                      <a:pt x="33" y="293"/>
                    </a:lnTo>
                    <a:lnTo>
                      <a:pt x="33" y="286"/>
                    </a:lnTo>
                    <a:lnTo>
                      <a:pt x="35" y="286"/>
                    </a:lnTo>
                    <a:lnTo>
                      <a:pt x="47" y="250"/>
                    </a:lnTo>
                    <a:lnTo>
                      <a:pt x="47" y="248"/>
                    </a:lnTo>
                    <a:lnTo>
                      <a:pt x="49" y="241"/>
                    </a:lnTo>
                    <a:lnTo>
                      <a:pt x="52" y="238"/>
                    </a:lnTo>
                    <a:lnTo>
                      <a:pt x="52" y="229"/>
                    </a:lnTo>
                    <a:lnTo>
                      <a:pt x="54" y="224"/>
                    </a:lnTo>
                    <a:lnTo>
                      <a:pt x="52" y="184"/>
                    </a:lnTo>
                    <a:lnTo>
                      <a:pt x="54" y="182"/>
                    </a:lnTo>
                    <a:lnTo>
                      <a:pt x="56" y="177"/>
                    </a:lnTo>
                    <a:lnTo>
                      <a:pt x="54" y="167"/>
                    </a:lnTo>
                    <a:lnTo>
                      <a:pt x="54" y="165"/>
                    </a:lnTo>
                    <a:lnTo>
                      <a:pt x="56" y="160"/>
                    </a:lnTo>
                    <a:lnTo>
                      <a:pt x="59" y="146"/>
                    </a:lnTo>
                    <a:lnTo>
                      <a:pt x="61" y="144"/>
                    </a:lnTo>
                    <a:lnTo>
                      <a:pt x="61" y="137"/>
                    </a:lnTo>
                    <a:lnTo>
                      <a:pt x="63" y="134"/>
                    </a:lnTo>
                    <a:lnTo>
                      <a:pt x="66" y="123"/>
                    </a:lnTo>
                    <a:lnTo>
                      <a:pt x="63" y="115"/>
                    </a:lnTo>
                    <a:lnTo>
                      <a:pt x="66" y="113"/>
                    </a:lnTo>
                    <a:lnTo>
                      <a:pt x="68" y="111"/>
                    </a:lnTo>
                    <a:lnTo>
                      <a:pt x="68" y="85"/>
                    </a:lnTo>
                    <a:lnTo>
                      <a:pt x="66" y="82"/>
                    </a:lnTo>
                    <a:lnTo>
                      <a:pt x="66" y="78"/>
                    </a:lnTo>
                    <a:lnTo>
                      <a:pt x="68" y="78"/>
                    </a:lnTo>
                    <a:lnTo>
                      <a:pt x="70" y="75"/>
                    </a:lnTo>
                    <a:lnTo>
                      <a:pt x="73" y="54"/>
                    </a:lnTo>
                    <a:lnTo>
                      <a:pt x="66" y="9"/>
                    </a:lnTo>
                    <a:lnTo>
                      <a:pt x="68" y="7"/>
                    </a:lnTo>
                    <a:lnTo>
                      <a:pt x="70" y="7"/>
                    </a:lnTo>
                    <a:lnTo>
                      <a:pt x="73" y="7"/>
                    </a:lnTo>
                    <a:lnTo>
                      <a:pt x="75" y="7"/>
                    </a:lnTo>
                    <a:lnTo>
                      <a:pt x="75" y="4"/>
                    </a:lnTo>
                    <a:lnTo>
                      <a:pt x="77" y="2"/>
                    </a:lnTo>
                    <a:lnTo>
                      <a:pt x="77" y="0"/>
                    </a:lnTo>
                    <a:lnTo>
                      <a:pt x="80" y="0"/>
                    </a:lnTo>
                    <a:close/>
                  </a:path>
                </a:pathLst>
              </a:custGeom>
              <a:grpFill/>
              <a:ln w="9525">
                <a:noFill/>
                <a:round/>
                <a:headEnd/>
                <a:tailEnd/>
              </a:ln>
            </p:spPr>
            <p:txBody>
              <a:bodyPr/>
              <a:lstStyle/>
              <a:p>
                <a:pPr>
                  <a:defRPr/>
                </a:pPr>
                <a:endParaRPr lang="en-US" sz="1200" kern="0">
                  <a:solidFill>
                    <a:srgbClr val="0096D6"/>
                  </a:solidFill>
                </a:endParaRPr>
              </a:p>
            </p:txBody>
          </p:sp>
          <p:sp>
            <p:nvSpPr>
              <p:cNvPr id="3270" name="Freeform 242"/>
              <p:cNvSpPr>
                <a:spLocks/>
              </p:cNvSpPr>
              <p:nvPr/>
            </p:nvSpPr>
            <p:spPr bwMode="auto">
              <a:xfrm>
                <a:off x="1879" y="2839"/>
                <a:ext cx="113" cy="611"/>
              </a:xfrm>
              <a:custGeom>
                <a:avLst/>
                <a:gdLst>
                  <a:gd name="T0" fmla="*/ 94 w 113"/>
                  <a:gd name="T1" fmla="*/ 26 h 611"/>
                  <a:gd name="T2" fmla="*/ 89 w 113"/>
                  <a:gd name="T3" fmla="*/ 37 h 611"/>
                  <a:gd name="T4" fmla="*/ 101 w 113"/>
                  <a:gd name="T5" fmla="*/ 75 h 611"/>
                  <a:gd name="T6" fmla="*/ 113 w 113"/>
                  <a:gd name="T7" fmla="*/ 78 h 611"/>
                  <a:gd name="T8" fmla="*/ 92 w 113"/>
                  <a:gd name="T9" fmla="*/ 134 h 611"/>
                  <a:gd name="T10" fmla="*/ 68 w 113"/>
                  <a:gd name="T11" fmla="*/ 196 h 611"/>
                  <a:gd name="T12" fmla="*/ 75 w 113"/>
                  <a:gd name="T13" fmla="*/ 245 h 611"/>
                  <a:gd name="T14" fmla="*/ 63 w 113"/>
                  <a:gd name="T15" fmla="*/ 278 h 611"/>
                  <a:gd name="T16" fmla="*/ 59 w 113"/>
                  <a:gd name="T17" fmla="*/ 319 h 611"/>
                  <a:gd name="T18" fmla="*/ 47 w 113"/>
                  <a:gd name="T19" fmla="*/ 394 h 611"/>
                  <a:gd name="T20" fmla="*/ 52 w 113"/>
                  <a:gd name="T21" fmla="*/ 420 h 611"/>
                  <a:gd name="T22" fmla="*/ 52 w 113"/>
                  <a:gd name="T23" fmla="*/ 430 h 611"/>
                  <a:gd name="T24" fmla="*/ 42 w 113"/>
                  <a:gd name="T25" fmla="*/ 489 h 611"/>
                  <a:gd name="T26" fmla="*/ 30 w 113"/>
                  <a:gd name="T27" fmla="*/ 541 h 611"/>
                  <a:gd name="T28" fmla="*/ 42 w 113"/>
                  <a:gd name="T29" fmla="*/ 541 h 611"/>
                  <a:gd name="T30" fmla="*/ 63 w 113"/>
                  <a:gd name="T31" fmla="*/ 571 h 611"/>
                  <a:gd name="T32" fmla="*/ 80 w 113"/>
                  <a:gd name="T33" fmla="*/ 576 h 611"/>
                  <a:gd name="T34" fmla="*/ 61 w 113"/>
                  <a:gd name="T35" fmla="*/ 609 h 611"/>
                  <a:gd name="T36" fmla="*/ 44 w 113"/>
                  <a:gd name="T37" fmla="*/ 600 h 611"/>
                  <a:gd name="T38" fmla="*/ 59 w 113"/>
                  <a:gd name="T39" fmla="*/ 593 h 611"/>
                  <a:gd name="T40" fmla="*/ 42 w 113"/>
                  <a:gd name="T41" fmla="*/ 581 h 611"/>
                  <a:gd name="T42" fmla="*/ 42 w 113"/>
                  <a:gd name="T43" fmla="*/ 569 h 611"/>
                  <a:gd name="T44" fmla="*/ 35 w 113"/>
                  <a:gd name="T45" fmla="*/ 564 h 611"/>
                  <a:gd name="T46" fmla="*/ 30 w 113"/>
                  <a:gd name="T47" fmla="*/ 571 h 611"/>
                  <a:gd name="T48" fmla="*/ 21 w 113"/>
                  <a:gd name="T49" fmla="*/ 548 h 611"/>
                  <a:gd name="T50" fmla="*/ 21 w 113"/>
                  <a:gd name="T51" fmla="*/ 541 h 611"/>
                  <a:gd name="T52" fmla="*/ 16 w 113"/>
                  <a:gd name="T53" fmla="*/ 529 h 611"/>
                  <a:gd name="T54" fmla="*/ 23 w 113"/>
                  <a:gd name="T55" fmla="*/ 519 h 611"/>
                  <a:gd name="T56" fmla="*/ 18 w 113"/>
                  <a:gd name="T57" fmla="*/ 503 h 611"/>
                  <a:gd name="T58" fmla="*/ 16 w 113"/>
                  <a:gd name="T59" fmla="*/ 498 h 611"/>
                  <a:gd name="T60" fmla="*/ 18 w 113"/>
                  <a:gd name="T61" fmla="*/ 489 h 611"/>
                  <a:gd name="T62" fmla="*/ 18 w 113"/>
                  <a:gd name="T63" fmla="*/ 482 h 611"/>
                  <a:gd name="T64" fmla="*/ 21 w 113"/>
                  <a:gd name="T65" fmla="*/ 467 h 611"/>
                  <a:gd name="T66" fmla="*/ 7 w 113"/>
                  <a:gd name="T67" fmla="*/ 460 h 611"/>
                  <a:gd name="T68" fmla="*/ 4 w 113"/>
                  <a:gd name="T69" fmla="*/ 458 h 611"/>
                  <a:gd name="T70" fmla="*/ 7 w 113"/>
                  <a:gd name="T71" fmla="*/ 451 h 611"/>
                  <a:gd name="T72" fmla="*/ 18 w 113"/>
                  <a:gd name="T73" fmla="*/ 453 h 611"/>
                  <a:gd name="T74" fmla="*/ 23 w 113"/>
                  <a:gd name="T75" fmla="*/ 460 h 611"/>
                  <a:gd name="T76" fmla="*/ 30 w 113"/>
                  <a:gd name="T77" fmla="*/ 448 h 611"/>
                  <a:gd name="T78" fmla="*/ 30 w 113"/>
                  <a:gd name="T79" fmla="*/ 441 h 611"/>
                  <a:gd name="T80" fmla="*/ 35 w 113"/>
                  <a:gd name="T81" fmla="*/ 439 h 611"/>
                  <a:gd name="T82" fmla="*/ 33 w 113"/>
                  <a:gd name="T83" fmla="*/ 432 h 611"/>
                  <a:gd name="T84" fmla="*/ 33 w 113"/>
                  <a:gd name="T85" fmla="*/ 415 h 611"/>
                  <a:gd name="T86" fmla="*/ 35 w 113"/>
                  <a:gd name="T87" fmla="*/ 406 h 611"/>
                  <a:gd name="T88" fmla="*/ 37 w 113"/>
                  <a:gd name="T89" fmla="*/ 389 h 611"/>
                  <a:gd name="T90" fmla="*/ 42 w 113"/>
                  <a:gd name="T91" fmla="*/ 378 h 611"/>
                  <a:gd name="T92" fmla="*/ 42 w 113"/>
                  <a:gd name="T93" fmla="*/ 371 h 611"/>
                  <a:gd name="T94" fmla="*/ 28 w 113"/>
                  <a:gd name="T95" fmla="*/ 373 h 611"/>
                  <a:gd name="T96" fmla="*/ 26 w 113"/>
                  <a:gd name="T97" fmla="*/ 340 h 611"/>
                  <a:gd name="T98" fmla="*/ 28 w 113"/>
                  <a:gd name="T99" fmla="*/ 316 h 611"/>
                  <a:gd name="T100" fmla="*/ 33 w 113"/>
                  <a:gd name="T101" fmla="*/ 286 h 611"/>
                  <a:gd name="T102" fmla="*/ 52 w 113"/>
                  <a:gd name="T103" fmla="*/ 229 h 611"/>
                  <a:gd name="T104" fmla="*/ 59 w 113"/>
                  <a:gd name="T105" fmla="*/ 146 h 611"/>
                  <a:gd name="T106" fmla="*/ 68 w 113"/>
                  <a:gd name="T107" fmla="*/ 85 h 611"/>
                  <a:gd name="T108" fmla="*/ 68 w 113"/>
                  <a:gd name="T109" fmla="*/ 7 h 611"/>
                  <a:gd name="T110" fmla="*/ 80 w 113"/>
                  <a:gd name="T111" fmla="*/ 0 h 6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611"/>
                  <a:gd name="T170" fmla="*/ 113 w 113"/>
                  <a:gd name="T171" fmla="*/ 611 h 6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611">
                    <a:moveTo>
                      <a:pt x="80" y="0"/>
                    </a:moveTo>
                    <a:lnTo>
                      <a:pt x="80" y="0"/>
                    </a:lnTo>
                    <a:lnTo>
                      <a:pt x="82" y="4"/>
                    </a:lnTo>
                    <a:lnTo>
                      <a:pt x="85" y="7"/>
                    </a:lnTo>
                    <a:lnTo>
                      <a:pt x="87" y="19"/>
                    </a:lnTo>
                    <a:lnTo>
                      <a:pt x="92" y="23"/>
                    </a:lnTo>
                    <a:lnTo>
                      <a:pt x="94" y="26"/>
                    </a:lnTo>
                    <a:lnTo>
                      <a:pt x="92" y="28"/>
                    </a:lnTo>
                    <a:lnTo>
                      <a:pt x="92" y="30"/>
                    </a:lnTo>
                    <a:lnTo>
                      <a:pt x="92" y="33"/>
                    </a:lnTo>
                    <a:lnTo>
                      <a:pt x="89" y="33"/>
                    </a:lnTo>
                    <a:lnTo>
                      <a:pt x="89" y="37"/>
                    </a:lnTo>
                    <a:lnTo>
                      <a:pt x="92" y="37"/>
                    </a:lnTo>
                    <a:lnTo>
                      <a:pt x="92" y="40"/>
                    </a:lnTo>
                    <a:lnTo>
                      <a:pt x="92" y="42"/>
                    </a:lnTo>
                    <a:lnTo>
                      <a:pt x="92" y="45"/>
                    </a:lnTo>
                    <a:lnTo>
                      <a:pt x="96" y="47"/>
                    </a:lnTo>
                    <a:lnTo>
                      <a:pt x="96" y="52"/>
                    </a:lnTo>
                    <a:lnTo>
                      <a:pt x="99" y="54"/>
                    </a:lnTo>
                    <a:lnTo>
                      <a:pt x="101" y="75"/>
                    </a:lnTo>
                    <a:lnTo>
                      <a:pt x="103" y="75"/>
                    </a:lnTo>
                    <a:lnTo>
                      <a:pt x="108" y="75"/>
                    </a:lnTo>
                    <a:lnTo>
                      <a:pt x="111" y="75"/>
                    </a:lnTo>
                    <a:lnTo>
                      <a:pt x="113" y="78"/>
                    </a:lnTo>
                    <a:lnTo>
                      <a:pt x="111" y="92"/>
                    </a:lnTo>
                    <a:lnTo>
                      <a:pt x="94" y="99"/>
                    </a:lnTo>
                    <a:lnTo>
                      <a:pt x="94" y="106"/>
                    </a:lnTo>
                    <a:lnTo>
                      <a:pt x="94" y="108"/>
                    </a:lnTo>
                    <a:lnTo>
                      <a:pt x="92" y="108"/>
                    </a:lnTo>
                    <a:lnTo>
                      <a:pt x="96" y="132"/>
                    </a:lnTo>
                    <a:lnTo>
                      <a:pt x="92" y="134"/>
                    </a:lnTo>
                    <a:lnTo>
                      <a:pt x="87" y="139"/>
                    </a:lnTo>
                    <a:lnTo>
                      <a:pt x="87" y="144"/>
                    </a:lnTo>
                    <a:lnTo>
                      <a:pt x="80" y="151"/>
                    </a:lnTo>
                    <a:lnTo>
                      <a:pt x="75" y="184"/>
                    </a:lnTo>
                    <a:lnTo>
                      <a:pt x="73" y="184"/>
                    </a:lnTo>
                    <a:lnTo>
                      <a:pt x="73" y="186"/>
                    </a:lnTo>
                    <a:lnTo>
                      <a:pt x="70" y="189"/>
                    </a:lnTo>
                    <a:lnTo>
                      <a:pt x="68" y="196"/>
                    </a:lnTo>
                    <a:lnTo>
                      <a:pt x="66" y="205"/>
                    </a:lnTo>
                    <a:lnTo>
                      <a:pt x="68" y="208"/>
                    </a:lnTo>
                    <a:lnTo>
                      <a:pt x="68" y="215"/>
                    </a:lnTo>
                    <a:lnTo>
                      <a:pt x="73" y="224"/>
                    </a:lnTo>
                    <a:lnTo>
                      <a:pt x="73" y="229"/>
                    </a:lnTo>
                    <a:lnTo>
                      <a:pt x="73" y="231"/>
                    </a:lnTo>
                    <a:lnTo>
                      <a:pt x="75" y="245"/>
                    </a:lnTo>
                    <a:lnTo>
                      <a:pt x="70" y="252"/>
                    </a:lnTo>
                    <a:lnTo>
                      <a:pt x="70" y="260"/>
                    </a:lnTo>
                    <a:lnTo>
                      <a:pt x="66" y="262"/>
                    </a:lnTo>
                    <a:lnTo>
                      <a:pt x="68" y="276"/>
                    </a:lnTo>
                    <a:lnTo>
                      <a:pt x="66" y="276"/>
                    </a:lnTo>
                    <a:lnTo>
                      <a:pt x="66" y="278"/>
                    </a:lnTo>
                    <a:lnTo>
                      <a:pt x="63" y="278"/>
                    </a:lnTo>
                    <a:lnTo>
                      <a:pt x="63" y="281"/>
                    </a:lnTo>
                    <a:lnTo>
                      <a:pt x="61" y="281"/>
                    </a:lnTo>
                    <a:lnTo>
                      <a:pt x="61" y="283"/>
                    </a:lnTo>
                    <a:lnTo>
                      <a:pt x="59" y="311"/>
                    </a:lnTo>
                    <a:lnTo>
                      <a:pt x="61" y="314"/>
                    </a:lnTo>
                    <a:lnTo>
                      <a:pt x="61" y="316"/>
                    </a:lnTo>
                    <a:lnTo>
                      <a:pt x="59" y="319"/>
                    </a:lnTo>
                    <a:lnTo>
                      <a:pt x="56" y="323"/>
                    </a:lnTo>
                    <a:lnTo>
                      <a:pt x="49" y="363"/>
                    </a:lnTo>
                    <a:lnTo>
                      <a:pt x="49" y="368"/>
                    </a:lnTo>
                    <a:lnTo>
                      <a:pt x="52" y="371"/>
                    </a:lnTo>
                    <a:lnTo>
                      <a:pt x="52" y="375"/>
                    </a:lnTo>
                    <a:lnTo>
                      <a:pt x="47" y="380"/>
                    </a:lnTo>
                    <a:lnTo>
                      <a:pt x="47" y="394"/>
                    </a:lnTo>
                    <a:lnTo>
                      <a:pt x="49" y="397"/>
                    </a:lnTo>
                    <a:lnTo>
                      <a:pt x="49" y="406"/>
                    </a:lnTo>
                    <a:lnTo>
                      <a:pt x="49" y="411"/>
                    </a:lnTo>
                    <a:lnTo>
                      <a:pt x="49" y="418"/>
                    </a:lnTo>
                    <a:lnTo>
                      <a:pt x="49" y="420"/>
                    </a:lnTo>
                    <a:lnTo>
                      <a:pt x="52" y="420"/>
                    </a:lnTo>
                    <a:lnTo>
                      <a:pt x="54" y="420"/>
                    </a:lnTo>
                    <a:lnTo>
                      <a:pt x="56" y="423"/>
                    </a:lnTo>
                    <a:lnTo>
                      <a:pt x="56" y="425"/>
                    </a:lnTo>
                    <a:lnTo>
                      <a:pt x="56" y="427"/>
                    </a:lnTo>
                    <a:lnTo>
                      <a:pt x="49" y="427"/>
                    </a:lnTo>
                    <a:lnTo>
                      <a:pt x="49" y="430"/>
                    </a:lnTo>
                    <a:lnTo>
                      <a:pt x="52" y="430"/>
                    </a:lnTo>
                    <a:lnTo>
                      <a:pt x="54" y="434"/>
                    </a:lnTo>
                    <a:lnTo>
                      <a:pt x="54" y="437"/>
                    </a:lnTo>
                    <a:lnTo>
                      <a:pt x="52" y="439"/>
                    </a:lnTo>
                    <a:lnTo>
                      <a:pt x="52" y="463"/>
                    </a:lnTo>
                    <a:lnTo>
                      <a:pt x="42" y="484"/>
                    </a:lnTo>
                    <a:lnTo>
                      <a:pt x="42" y="486"/>
                    </a:lnTo>
                    <a:lnTo>
                      <a:pt x="42" y="489"/>
                    </a:lnTo>
                    <a:lnTo>
                      <a:pt x="42" y="491"/>
                    </a:lnTo>
                    <a:lnTo>
                      <a:pt x="42" y="493"/>
                    </a:lnTo>
                    <a:lnTo>
                      <a:pt x="42" y="496"/>
                    </a:lnTo>
                    <a:lnTo>
                      <a:pt x="40" y="505"/>
                    </a:lnTo>
                    <a:lnTo>
                      <a:pt x="33" y="517"/>
                    </a:lnTo>
                    <a:lnTo>
                      <a:pt x="30" y="541"/>
                    </a:lnTo>
                    <a:lnTo>
                      <a:pt x="30" y="545"/>
                    </a:lnTo>
                    <a:lnTo>
                      <a:pt x="33" y="545"/>
                    </a:lnTo>
                    <a:lnTo>
                      <a:pt x="33" y="543"/>
                    </a:lnTo>
                    <a:lnTo>
                      <a:pt x="35" y="543"/>
                    </a:lnTo>
                    <a:lnTo>
                      <a:pt x="40" y="543"/>
                    </a:lnTo>
                    <a:lnTo>
                      <a:pt x="42" y="541"/>
                    </a:lnTo>
                    <a:lnTo>
                      <a:pt x="42" y="543"/>
                    </a:lnTo>
                    <a:lnTo>
                      <a:pt x="44" y="567"/>
                    </a:lnTo>
                    <a:lnTo>
                      <a:pt x="47" y="571"/>
                    </a:lnTo>
                    <a:lnTo>
                      <a:pt x="49" y="571"/>
                    </a:lnTo>
                    <a:lnTo>
                      <a:pt x="63" y="571"/>
                    </a:lnTo>
                    <a:lnTo>
                      <a:pt x="77" y="571"/>
                    </a:lnTo>
                    <a:lnTo>
                      <a:pt x="96" y="576"/>
                    </a:lnTo>
                    <a:lnTo>
                      <a:pt x="96" y="578"/>
                    </a:lnTo>
                    <a:lnTo>
                      <a:pt x="94" y="578"/>
                    </a:lnTo>
                    <a:lnTo>
                      <a:pt x="89" y="578"/>
                    </a:lnTo>
                    <a:lnTo>
                      <a:pt x="87" y="576"/>
                    </a:lnTo>
                    <a:lnTo>
                      <a:pt x="85" y="576"/>
                    </a:lnTo>
                    <a:lnTo>
                      <a:pt x="80" y="576"/>
                    </a:lnTo>
                    <a:lnTo>
                      <a:pt x="80" y="581"/>
                    </a:lnTo>
                    <a:lnTo>
                      <a:pt x="75" y="581"/>
                    </a:lnTo>
                    <a:lnTo>
                      <a:pt x="70" y="585"/>
                    </a:lnTo>
                    <a:lnTo>
                      <a:pt x="68" y="585"/>
                    </a:lnTo>
                    <a:lnTo>
                      <a:pt x="63" y="585"/>
                    </a:lnTo>
                    <a:lnTo>
                      <a:pt x="61" y="609"/>
                    </a:lnTo>
                    <a:lnTo>
                      <a:pt x="59" y="611"/>
                    </a:lnTo>
                    <a:lnTo>
                      <a:pt x="54" y="609"/>
                    </a:lnTo>
                    <a:lnTo>
                      <a:pt x="52" y="609"/>
                    </a:lnTo>
                    <a:lnTo>
                      <a:pt x="47" y="607"/>
                    </a:lnTo>
                    <a:lnTo>
                      <a:pt x="44" y="604"/>
                    </a:lnTo>
                    <a:lnTo>
                      <a:pt x="44" y="602"/>
                    </a:lnTo>
                    <a:lnTo>
                      <a:pt x="44" y="600"/>
                    </a:lnTo>
                    <a:lnTo>
                      <a:pt x="47" y="597"/>
                    </a:lnTo>
                    <a:lnTo>
                      <a:pt x="47" y="600"/>
                    </a:lnTo>
                    <a:lnTo>
                      <a:pt x="47" y="602"/>
                    </a:lnTo>
                    <a:lnTo>
                      <a:pt x="49" y="600"/>
                    </a:lnTo>
                    <a:lnTo>
                      <a:pt x="52" y="597"/>
                    </a:lnTo>
                    <a:lnTo>
                      <a:pt x="54" y="597"/>
                    </a:lnTo>
                    <a:lnTo>
                      <a:pt x="59" y="593"/>
                    </a:lnTo>
                    <a:lnTo>
                      <a:pt x="59" y="590"/>
                    </a:lnTo>
                    <a:lnTo>
                      <a:pt x="56" y="588"/>
                    </a:lnTo>
                    <a:lnTo>
                      <a:pt x="54" y="583"/>
                    </a:lnTo>
                    <a:lnTo>
                      <a:pt x="47" y="583"/>
                    </a:lnTo>
                    <a:lnTo>
                      <a:pt x="42" y="583"/>
                    </a:lnTo>
                    <a:lnTo>
                      <a:pt x="42" y="585"/>
                    </a:lnTo>
                    <a:lnTo>
                      <a:pt x="42" y="583"/>
                    </a:lnTo>
                    <a:lnTo>
                      <a:pt x="42" y="581"/>
                    </a:lnTo>
                    <a:lnTo>
                      <a:pt x="37" y="583"/>
                    </a:lnTo>
                    <a:lnTo>
                      <a:pt x="37" y="581"/>
                    </a:lnTo>
                    <a:lnTo>
                      <a:pt x="42" y="578"/>
                    </a:lnTo>
                    <a:lnTo>
                      <a:pt x="42" y="576"/>
                    </a:lnTo>
                    <a:lnTo>
                      <a:pt x="42" y="574"/>
                    </a:lnTo>
                    <a:lnTo>
                      <a:pt x="40" y="569"/>
                    </a:lnTo>
                    <a:lnTo>
                      <a:pt x="42" y="569"/>
                    </a:lnTo>
                    <a:lnTo>
                      <a:pt x="42" y="567"/>
                    </a:lnTo>
                    <a:lnTo>
                      <a:pt x="35" y="560"/>
                    </a:lnTo>
                    <a:lnTo>
                      <a:pt x="33" y="560"/>
                    </a:lnTo>
                    <a:lnTo>
                      <a:pt x="40" y="564"/>
                    </a:lnTo>
                    <a:lnTo>
                      <a:pt x="40" y="567"/>
                    </a:lnTo>
                    <a:lnTo>
                      <a:pt x="37" y="567"/>
                    </a:lnTo>
                    <a:lnTo>
                      <a:pt x="35" y="564"/>
                    </a:lnTo>
                    <a:lnTo>
                      <a:pt x="33" y="564"/>
                    </a:lnTo>
                    <a:lnTo>
                      <a:pt x="35" y="567"/>
                    </a:lnTo>
                    <a:lnTo>
                      <a:pt x="35" y="569"/>
                    </a:lnTo>
                    <a:lnTo>
                      <a:pt x="33" y="571"/>
                    </a:lnTo>
                    <a:lnTo>
                      <a:pt x="30" y="562"/>
                    </a:lnTo>
                    <a:lnTo>
                      <a:pt x="30" y="567"/>
                    </a:lnTo>
                    <a:lnTo>
                      <a:pt x="30" y="571"/>
                    </a:lnTo>
                    <a:lnTo>
                      <a:pt x="28" y="571"/>
                    </a:lnTo>
                    <a:lnTo>
                      <a:pt x="28" y="569"/>
                    </a:lnTo>
                    <a:lnTo>
                      <a:pt x="28" y="562"/>
                    </a:lnTo>
                    <a:lnTo>
                      <a:pt x="26" y="557"/>
                    </a:lnTo>
                    <a:lnTo>
                      <a:pt x="21" y="552"/>
                    </a:lnTo>
                    <a:lnTo>
                      <a:pt x="18" y="548"/>
                    </a:lnTo>
                    <a:lnTo>
                      <a:pt x="21" y="548"/>
                    </a:lnTo>
                    <a:lnTo>
                      <a:pt x="23" y="548"/>
                    </a:lnTo>
                    <a:lnTo>
                      <a:pt x="26" y="545"/>
                    </a:lnTo>
                    <a:lnTo>
                      <a:pt x="26" y="543"/>
                    </a:lnTo>
                    <a:lnTo>
                      <a:pt x="23" y="543"/>
                    </a:lnTo>
                    <a:lnTo>
                      <a:pt x="23" y="545"/>
                    </a:lnTo>
                    <a:lnTo>
                      <a:pt x="21" y="543"/>
                    </a:lnTo>
                    <a:lnTo>
                      <a:pt x="21" y="541"/>
                    </a:lnTo>
                    <a:lnTo>
                      <a:pt x="21" y="538"/>
                    </a:lnTo>
                    <a:lnTo>
                      <a:pt x="23" y="541"/>
                    </a:lnTo>
                    <a:lnTo>
                      <a:pt x="21" y="538"/>
                    </a:lnTo>
                    <a:lnTo>
                      <a:pt x="18" y="536"/>
                    </a:lnTo>
                    <a:lnTo>
                      <a:pt x="16" y="536"/>
                    </a:lnTo>
                    <a:lnTo>
                      <a:pt x="16" y="534"/>
                    </a:lnTo>
                    <a:lnTo>
                      <a:pt x="14" y="531"/>
                    </a:lnTo>
                    <a:lnTo>
                      <a:pt x="16" y="529"/>
                    </a:lnTo>
                    <a:lnTo>
                      <a:pt x="18" y="524"/>
                    </a:lnTo>
                    <a:lnTo>
                      <a:pt x="18" y="522"/>
                    </a:lnTo>
                    <a:lnTo>
                      <a:pt x="21" y="519"/>
                    </a:lnTo>
                    <a:lnTo>
                      <a:pt x="23" y="519"/>
                    </a:lnTo>
                    <a:lnTo>
                      <a:pt x="23" y="517"/>
                    </a:lnTo>
                    <a:lnTo>
                      <a:pt x="23" y="510"/>
                    </a:lnTo>
                    <a:lnTo>
                      <a:pt x="21" y="512"/>
                    </a:lnTo>
                    <a:lnTo>
                      <a:pt x="18" y="517"/>
                    </a:lnTo>
                    <a:lnTo>
                      <a:pt x="18" y="503"/>
                    </a:lnTo>
                    <a:lnTo>
                      <a:pt x="18" y="500"/>
                    </a:lnTo>
                    <a:lnTo>
                      <a:pt x="18" y="498"/>
                    </a:lnTo>
                    <a:lnTo>
                      <a:pt x="21" y="498"/>
                    </a:lnTo>
                    <a:lnTo>
                      <a:pt x="26" y="500"/>
                    </a:lnTo>
                    <a:lnTo>
                      <a:pt x="23" y="496"/>
                    </a:lnTo>
                    <a:lnTo>
                      <a:pt x="16" y="498"/>
                    </a:lnTo>
                    <a:lnTo>
                      <a:pt x="16" y="496"/>
                    </a:lnTo>
                    <a:lnTo>
                      <a:pt x="16" y="493"/>
                    </a:lnTo>
                    <a:lnTo>
                      <a:pt x="14" y="493"/>
                    </a:lnTo>
                    <a:lnTo>
                      <a:pt x="14" y="486"/>
                    </a:lnTo>
                    <a:lnTo>
                      <a:pt x="16" y="489"/>
                    </a:lnTo>
                    <a:lnTo>
                      <a:pt x="18" y="493"/>
                    </a:lnTo>
                    <a:lnTo>
                      <a:pt x="18" y="489"/>
                    </a:lnTo>
                    <a:lnTo>
                      <a:pt x="26" y="489"/>
                    </a:lnTo>
                    <a:lnTo>
                      <a:pt x="28" y="493"/>
                    </a:lnTo>
                    <a:lnTo>
                      <a:pt x="30" y="491"/>
                    </a:lnTo>
                    <a:lnTo>
                      <a:pt x="28" y="491"/>
                    </a:lnTo>
                    <a:lnTo>
                      <a:pt x="23" y="482"/>
                    </a:lnTo>
                    <a:lnTo>
                      <a:pt x="23" y="484"/>
                    </a:lnTo>
                    <a:lnTo>
                      <a:pt x="21" y="484"/>
                    </a:lnTo>
                    <a:lnTo>
                      <a:pt x="18" y="482"/>
                    </a:lnTo>
                    <a:lnTo>
                      <a:pt x="21" y="479"/>
                    </a:lnTo>
                    <a:lnTo>
                      <a:pt x="16" y="477"/>
                    </a:lnTo>
                    <a:lnTo>
                      <a:pt x="16" y="474"/>
                    </a:lnTo>
                    <a:lnTo>
                      <a:pt x="21" y="472"/>
                    </a:lnTo>
                    <a:lnTo>
                      <a:pt x="18" y="470"/>
                    </a:lnTo>
                    <a:lnTo>
                      <a:pt x="21" y="467"/>
                    </a:lnTo>
                    <a:lnTo>
                      <a:pt x="21" y="465"/>
                    </a:lnTo>
                    <a:lnTo>
                      <a:pt x="16" y="463"/>
                    </a:lnTo>
                    <a:lnTo>
                      <a:pt x="14" y="463"/>
                    </a:lnTo>
                    <a:lnTo>
                      <a:pt x="14" y="465"/>
                    </a:lnTo>
                    <a:lnTo>
                      <a:pt x="11" y="465"/>
                    </a:lnTo>
                    <a:lnTo>
                      <a:pt x="9" y="463"/>
                    </a:lnTo>
                    <a:lnTo>
                      <a:pt x="7" y="460"/>
                    </a:lnTo>
                    <a:lnTo>
                      <a:pt x="2" y="463"/>
                    </a:lnTo>
                    <a:lnTo>
                      <a:pt x="4" y="463"/>
                    </a:lnTo>
                    <a:lnTo>
                      <a:pt x="4" y="465"/>
                    </a:lnTo>
                    <a:lnTo>
                      <a:pt x="4" y="467"/>
                    </a:lnTo>
                    <a:lnTo>
                      <a:pt x="2" y="467"/>
                    </a:lnTo>
                    <a:lnTo>
                      <a:pt x="0" y="465"/>
                    </a:lnTo>
                    <a:lnTo>
                      <a:pt x="2" y="460"/>
                    </a:lnTo>
                    <a:lnTo>
                      <a:pt x="4" y="458"/>
                    </a:lnTo>
                    <a:lnTo>
                      <a:pt x="7" y="456"/>
                    </a:lnTo>
                    <a:lnTo>
                      <a:pt x="9" y="453"/>
                    </a:lnTo>
                    <a:lnTo>
                      <a:pt x="11" y="453"/>
                    </a:lnTo>
                    <a:lnTo>
                      <a:pt x="11" y="451"/>
                    </a:lnTo>
                    <a:lnTo>
                      <a:pt x="9" y="451"/>
                    </a:lnTo>
                    <a:lnTo>
                      <a:pt x="7" y="451"/>
                    </a:lnTo>
                    <a:lnTo>
                      <a:pt x="7" y="448"/>
                    </a:lnTo>
                    <a:lnTo>
                      <a:pt x="11" y="446"/>
                    </a:lnTo>
                    <a:lnTo>
                      <a:pt x="14" y="448"/>
                    </a:lnTo>
                    <a:lnTo>
                      <a:pt x="16" y="448"/>
                    </a:lnTo>
                    <a:lnTo>
                      <a:pt x="16" y="446"/>
                    </a:lnTo>
                    <a:lnTo>
                      <a:pt x="18" y="448"/>
                    </a:lnTo>
                    <a:lnTo>
                      <a:pt x="18" y="451"/>
                    </a:lnTo>
                    <a:lnTo>
                      <a:pt x="18" y="453"/>
                    </a:lnTo>
                    <a:lnTo>
                      <a:pt x="21" y="451"/>
                    </a:lnTo>
                    <a:lnTo>
                      <a:pt x="21" y="453"/>
                    </a:lnTo>
                    <a:lnTo>
                      <a:pt x="18" y="456"/>
                    </a:lnTo>
                    <a:lnTo>
                      <a:pt x="21" y="458"/>
                    </a:lnTo>
                    <a:lnTo>
                      <a:pt x="23" y="456"/>
                    </a:lnTo>
                    <a:lnTo>
                      <a:pt x="23" y="453"/>
                    </a:lnTo>
                    <a:lnTo>
                      <a:pt x="23" y="460"/>
                    </a:lnTo>
                    <a:lnTo>
                      <a:pt x="26" y="460"/>
                    </a:lnTo>
                    <a:lnTo>
                      <a:pt x="26" y="458"/>
                    </a:lnTo>
                    <a:lnTo>
                      <a:pt x="28" y="456"/>
                    </a:lnTo>
                    <a:lnTo>
                      <a:pt x="28" y="453"/>
                    </a:lnTo>
                    <a:lnTo>
                      <a:pt x="30" y="448"/>
                    </a:lnTo>
                    <a:lnTo>
                      <a:pt x="30" y="446"/>
                    </a:lnTo>
                    <a:lnTo>
                      <a:pt x="30" y="448"/>
                    </a:lnTo>
                    <a:lnTo>
                      <a:pt x="26" y="453"/>
                    </a:lnTo>
                    <a:lnTo>
                      <a:pt x="28" y="448"/>
                    </a:lnTo>
                    <a:lnTo>
                      <a:pt x="28" y="446"/>
                    </a:lnTo>
                    <a:lnTo>
                      <a:pt x="30" y="446"/>
                    </a:lnTo>
                    <a:lnTo>
                      <a:pt x="30" y="444"/>
                    </a:lnTo>
                    <a:lnTo>
                      <a:pt x="30" y="441"/>
                    </a:lnTo>
                    <a:lnTo>
                      <a:pt x="33" y="441"/>
                    </a:lnTo>
                    <a:lnTo>
                      <a:pt x="30" y="441"/>
                    </a:lnTo>
                    <a:lnTo>
                      <a:pt x="28" y="441"/>
                    </a:lnTo>
                    <a:lnTo>
                      <a:pt x="28" y="439"/>
                    </a:lnTo>
                    <a:lnTo>
                      <a:pt x="30" y="437"/>
                    </a:lnTo>
                    <a:lnTo>
                      <a:pt x="35" y="439"/>
                    </a:lnTo>
                    <a:lnTo>
                      <a:pt x="37" y="439"/>
                    </a:lnTo>
                    <a:lnTo>
                      <a:pt x="35" y="439"/>
                    </a:lnTo>
                    <a:lnTo>
                      <a:pt x="33" y="437"/>
                    </a:lnTo>
                    <a:lnTo>
                      <a:pt x="30" y="437"/>
                    </a:lnTo>
                    <a:lnTo>
                      <a:pt x="30" y="432"/>
                    </a:lnTo>
                    <a:lnTo>
                      <a:pt x="33" y="432"/>
                    </a:lnTo>
                    <a:lnTo>
                      <a:pt x="35" y="430"/>
                    </a:lnTo>
                    <a:lnTo>
                      <a:pt x="37" y="427"/>
                    </a:lnTo>
                    <a:lnTo>
                      <a:pt x="40" y="427"/>
                    </a:lnTo>
                    <a:lnTo>
                      <a:pt x="40" y="423"/>
                    </a:lnTo>
                    <a:lnTo>
                      <a:pt x="37" y="420"/>
                    </a:lnTo>
                    <a:lnTo>
                      <a:pt x="33" y="418"/>
                    </a:lnTo>
                    <a:lnTo>
                      <a:pt x="33" y="415"/>
                    </a:lnTo>
                    <a:lnTo>
                      <a:pt x="30" y="415"/>
                    </a:lnTo>
                    <a:lnTo>
                      <a:pt x="33" y="415"/>
                    </a:lnTo>
                    <a:lnTo>
                      <a:pt x="33" y="413"/>
                    </a:lnTo>
                    <a:lnTo>
                      <a:pt x="35" y="408"/>
                    </a:lnTo>
                    <a:lnTo>
                      <a:pt x="35" y="406"/>
                    </a:lnTo>
                    <a:lnTo>
                      <a:pt x="35" y="404"/>
                    </a:lnTo>
                    <a:lnTo>
                      <a:pt x="35" y="401"/>
                    </a:lnTo>
                    <a:lnTo>
                      <a:pt x="35" y="399"/>
                    </a:lnTo>
                    <a:lnTo>
                      <a:pt x="37" y="399"/>
                    </a:lnTo>
                    <a:lnTo>
                      <a:pt x="37" y="394"/>
                    </a:lnTo>
                    <a:lnTo>
                      <a:pt x="37" y="389"/>
                    </a:lnTo>
                    <a:lnTo>
                      <a:pt x="40" y="387"/>
                    </a:lnTo>
                    <a:lnTo>
                      <a:pt x="40" y="385"/>
                    </a:lnTo>
                    <a:lnTo>
                      <a:pt x="37" y="382"/>
                    </a:lnTo>
                    <a:lnTo>
                      <a:pt x="40" y="380"/>
                    </a:lnTo>
                    <a:lnTo>
                      <a:pt x="42" y="380"/>
                    </a:lnTo>
                    <a:lnTo>
                      <a:pt x="42" y="385"/>
                    </a:lnTo>
                    <a:lnTo>
                      <a:pt x="42" y="378"/>
                    </a:lnTo>
                    <a:lnTo>
                      <a:pt x="40" y="378"/>
                    </a:lnTo>
                    <a:lnTo>
                      <a:pt x="37" y="375"/>
                    </a:lnTo>
                    <a:lnTo>
                      <a:pt x="37" y="373"/>
                    </a:lnTo>
                    <a:lnTo>
                      <a:pt x="40" y="373"/>
                    </a:lnTo>
                    <a:lnTo>
                      <a:pt x="42" y="371"/>
                    </a:lnTo>
                    <a:lnTo>
                      <a:pt x="44" y="371"/>
                    </a:lnTo>
                    <a:lnTo>
                      <a:pt x="42" y="371"/>
                    </a:lnTo>
                    <a:lnTo>
                      <a:pt x="40" y="371"/>
                    </a:lnTo>
                    <a:lnTo>
                      <a:pt x="37" y="368"/>
                    </a:lnTo>
                    <a:lnTo>
                      <a:pt x="35" y="368"/>
                    </a:lnTo>
                    <a:lnTo>
                      <a:pt x="33" y="368"/>
                    </a:lnTo>
                    <a:lnTo>
                      <a:pt x="33" y="371"/>
                    </a:lnTo>
                    <a:lnTo>
                      <a:pt x="28" y="373"/>
                    </a:lnTo>
                    <a:lnTo>
                      <a:pt x="26" y="371"/>
                    </a:lnTo>
                    <a:lnTo>
                      <a:pt x="26" y="368"/>
                    </a:lnTo>
                    <a:lnTo>
                      <a:pt x="23" y="368"/>
                    </a:lnTo>
                    <a:lnTo>
                      <a:pt x="23" y="366"/>
                    </a:lnTo>
                    <a:lnTo>
                      <a:pt x="23" y="354"/>
                    </a:lnTo>
                    <a:lnTo>
                      <a:pt x="26" y="352"/>
                    </a:lnTo>
                    <a:lnTo>
                      <a:pt x="26" y="340"/>
                    </a:lnTo>
                    <a:lnTo>
                      <a:pt x="28" y="337"/>
                    </a:lnTo>
                    <a:lnTo>
                      <a:pt x="30" y="335"/>
                    </a:lnTo>
                    <a:lnTo>
                      <a:pt x="30" y="333"/>
                    </a:lnTo>
                    <a:lnTo>
                      <a:pt x="28" y="321"/>
                    </a:lnTo>
                    <a:lnTo>
                      <a:pt x="26" y="316"/>
                    </a:lnTo>
                    <a:lnTo>
                      <a:pt x="28" y="316"/>
                    </a:lnTo>
                    <a:lnTo>
                      <a:pt x="28" y="309"/>
                    </a:lnTo>
                    <a:lnTo>
                      <a:pt x="26" y="304"/>
                    </a:lnTo>
                    <a:lnTo>
                      <a:pt x="26" y="295"/>
                    </a:lnTo>
                    <a:lnTo>
                      <a:pt x="28" y="293"/>
                    </a:lnTo>
                    <a:lnTo>
                      <a:pt x="30" y="295"/>
                    </a:lnTo>
                    <a:lnTo>
                      <a:pt x="33" y="293"/>
                    </a:lnTo>
                    <a:lnTo>
                      <a:pt x="33" y="286"/>
                    </a:lnTo>
                    <a:lnTo>
                      <a:pt x="35" y="286"/>
                    </a:lnTo>
                    <a:lnTo>
                      <a:pt x="47" y="250"/>
                    </a:lnTo>
                    <a:lnTo>
                      <a:pt x="47" y="248"/>
                    </a:lnTo>
                    <a:lnTo>
                      <a:pt x="49" y="241"/>
                    </a:lnTo>
                    <a:lnTo>
                      <a:pt x="52" y="238"/>
                    </a:lnTo>
                    <a:lnTo>
                      <a:pt x="52" y="229"/>
                    </a:lnTo>
                    <a:lnTo>
                      <a:pt x="54" y="224"/>
                    </a:lnTo>
                    <a:lnTo>
                      <a:pt x="52" y="184"/>
                    </a:lnTo>
                    <a:lnTo>
                      <a:pt x="54" y="182"/>
                    </a:lnTo>
                    <a:lnTo>
                      <a:pt x="56" y="177"/>
                    </a:lnTo>
                    <a:lnTo>
                      <a:pt x="54" y="167"/>
                    </a:lnTo>
                    <a:lnTo>
                      <a:pt x="54" y="165"/>
                    </a:lnTo>
                    <a:lnTo>
                      <a:pt x="56" y="160"/>
                    </a:lnTo>
                    <a:lnTo>
                      <a:pt x="59" y="146"/>
                    </a:lnTo>
                    <a:lnTo>
                      <a:pt x="61" y="144"/>
                    </a:lnTo>
                    <a:lnTo>
                      <a:pt x="61" y="137"/>
                    </a:lnTo>
                    <a:lnTo>
                      <a:pt x="63" y="134"/>
                    </a:lnTo>
                    <a:lnTo>
                      <a:pt x="66" y="123"/>
                    </a:lnTo>
                    <a:lnTo>
                      <a:pt x="63" y="115"/>
                    </a:lnTo>
                    <a:lnTo>
                      <a:pt x="66" y="113"/>
                    </a:lnTo>
                    <a:lnTo>
                      <a:pt x="68" y="111"/>
                    </a:lnTo>
                    <a:lnTo>
                      <a:pt x="68" y="85"/>
                    </a:lnTo>
                    <a:lnTo>
                      <a:pt x="66" y="82"/>
                    </a:lnTo>
                    <a:lnTo>
                      <a:pt x="66" y="78"/>
                    </a:lnTo>
                    <a:lnTo>
                      <a:pt x="68" y="78"/>
                    </a:lnTo>
                    <a:lnTo>
                      <a:pt x="70" y="75"/>
                    </a:lnTo>
                    <a:lnTo>
                      <a:pt x="73" y="54"/>
                    </a:lnTo>
                    <a:lnTo>
                      <a:pt x="66" y="9"/>
                    </a:lnTo>
                    <a:lnTo>
                      <a:pt x="68" y="7"/>
                    </a:lnTo>
                    <a:lnTo>
                      <a:pt x="70" y="7"/>
                    </a:lnTo>
                    <a:lnTo>
                      <a:pt x="73" y="7"/>
                    </a:lnTo>
                    <a:lnTo>
                      <a:pt x="75" y="7"/>
                    </a:lnTo>
                    <a:lnTo>
                      <a:pt x="75" y="4"/>
                    </a:lnTo>
                    <a:lnTo>
                      <a:pt x="77" y="2"/>
                    </a:lnTo>
                    <a:lnTo>
                      <a:pt x="77" y="0"/>
                    </a:lnTo>
                    <a:lnTo>
                      <a:pt x="80" y="0"/>
                    </a:lnTo>
                  </a:path>
                </a:pathLst>
              </a:custGeom>
              <a:grpFill/>
              <a:ln w="9525">
                <a:noFill/>
                <a:round/>
                <a:headEnd/>
                <a:tailEnd/>
              </a:ln>
            </p:spPr>
            <p:txBody>
              <a:bodyPr/>
              <a:lstStyle/>
              <a:p>
                <a:pPr>
                  <a:defRPr/>
                </a:pPr>
                <a:endParaRPr lang="en-US" sz="1200" kern="0">
                  <a:solidFill>
                    <a:srgbClr val="0096D6"/>
                  </a:solidFill>
                </a:endParaRPr>
              </a:p>
            </p:txBody>
          </p:sp>
          <p:sp>
            <p:nvSpPr>
              <p:cNvPr id="3271" name="Freeform 243"/>
              <p:cNvSpPr>
                <a:spLocks/>
              </p:cNvSpPr>
              <p:nvPr/>
            </p:nvSpPr>
            <p:spPr bwMode="auto">
              <a:xfrm>
                <a:off x="1935" y="3420"/>
                <a:ext cx="36" cy="56"/>
              </a:xfrm>
              <a:custGeom>
                <a:avLst/>
                <a:gdLst>
                  <a:gd name="T0" fmla="*/ 33 w 36"/>
                  <a:gd name="T1" fmla="*/ 54 h 56"/>
                  <a:gd name="T2" fmla="*/ 33 w 36"/>
                  <a:gd name="T3" fmla="*/ 54 h 56"/>
                  <a:gd name="T4" fmla="*/ 29 w 36"/>
                  <a:gd name="T5" fmla="*/ 54 h 56"/>
                  <a:gd name="T6" fmla="*/ 19 w 36"/>
                  <a:gd name="T7" fmla="*/ 54 h 56"/>
                  <a:gd name="T8" fmla="*/ 10 w 36"/>
                  <a:gd name="T9" fmla="*/ 52 h 56"/>
                  <a:gd name="T10" fmla="*/ 7 w 36"/>
                  <a:gd name="T11" fmla="*/ 52 h 56"/>
                  <a:gd name="T12" fmla="*/ 7 w 36"/>
                  <a:gd name="T13" fmla="*/ 49 h 56"/>
                  <a:gd name="T14" fmla="*/ 5 w 36"/>
                  <a:gd name="T15" fmla="*/ 49 h 56"/>
                  <a:gd name="T16" fmla="*/ 3 w 36"/>
                  <a:gd name="T17" fmla="*/ 47 h 56"/>
                  <a:gd name="T18" fmla="*/ 0 w 36"/>
                  <a:gd name="T19" fmla="*/ 49 h 56"/>
                  <a:gd name="T20" fmla="*/ 0 w 36"/>
                  <a:gd name="T21" fmla="*/ 45 h 56"/>
                  <a:gd name="T22" fmla="*/ 3 w 36"/>
                  <a:gd name="T23" fmla="*/ 45 h 56"/>
                  <a:gd name="T24" fmla="*/ 5 w 36"/>
                  <a:gd name="T25" fmla="*/ 42 h 56"/>
                  <a:gd name="T26" fmla="*/ 7 w 36"/>
                  <a:gd name="T27" fmla="*/ 42 h 56"/>
                  <a:gd name="T28" fmla="*/ 7 w 36"/>
                  <a:gd name="T29" fmla="*/ 40 h 56"/>
                  <a:gd name="T30" fmla="*/ 5 w 36"/>
                  <a:gd name="T31" fmla="*/ 35 h 56"/>
                  <a:gd name="T32" fmla="*/ 14 w 36"/>
                  <a:gd name="T33" fmla="*/ 45 h 56"/>
                  <a:gd name="T34" fmla="*/ 17 w 36"/>
                  <a:gd name="T35" fmla="*/ 42 h 56"/>
                  <a:gd name="T36" fmla="*/ 14 w 36"/>
                  <a:gd name="T37" fmla="*/ 40 h 56"/>
                  <a:gd name="T38" fmla="*/ 19 w 36"/>
                  <a:gd name="T39" fmla="*/ 42 h 56"/>
                  <a:gd name="T40" fmla="*/ 21 w 36"/>
                  <a:gd name="T41" fmla="*/ 40 h 56"/>
                  <a:gd name="T42" fmla="*/ 24 w 36"/>
                  <a:gd name="T43" fmla="*/ 42 h 56"/>
                  <a:gd name="T44" fmla="*/ 26 w 36"/>
                  <a:gd name="T45" fmla="*/ 40 h 56"/>
                  <a:gd name="T46" fmla="*/ 17 w 36"/>
                  <a:gd name="T47" fmla="*/ 35 h 56"/>
                  <a:gd name="T48" fmla="*/ 17 w 36"/>
                  <a:gd name="T49" fmla="*/ 26 h 56"/>
                  <a:gd name="T50" fmla="*/ 19 w 36"/>
                  <a:gd name="T51" fmla="*/ 26 h 56"/>
                  <a:gd name="T52" fmla="*/ 26 w 36"/>
                  <a:gd name="T53" fmla="*/ 21 h 56"/>
                  <a:gd name="T54" fmla="*/ 24 w 36"/>
                  <a:gd name="T55" fmla="*/ 19 h 56"/>
                  <a:gd name="T56" fmla="*/ 17 w 36"/>
                  <a:gd name="T57" fmla="*/ 21 h 56"/>
                  <a:gd name="T58" fmla="*/ 12 w 36"/>
                  <a:gd name="T59" fmla="*/ 16 h 56"/>
                  <a:gd name="T60" fmla="*/ 14 w 36"/>
                  <a:gd name="T61" fmla="*/ 12 h 56"/>
                  <a:gd name="T62" fmla="*/ 17 w 36"/>
                  <a:gd name="T63" fmla="*/ 12 h 56"/>
                  <a:gd name="T64" fmla="*/ 14 w 36"/>
                  <a:gd name="T65" fmla="*/ 7 h 56"/>
                  <a:gd name="T66" fmla="*/ 12 w 36"/>
                  <a:gd name="T67" fmla="*/ 4 h 56"/>
                  <a:gd name="T68" fmla="*/ 19 w 36"/>
                  <a:gd name="T69" fmla="*/ 7 h 56"/>
                  <a:gd name="T70" fmla="*/ 21 w 36"/>
                  <a:gd name="T71" fmla="*/ 4 h 56"/>
                  <a:gd name="T72" fmla="*/ 26 w 36"/>
                  <a:gd name="T73" fmla="*/ 0 h 56"/>
                  <a:gd name="T74" fmla="*/ 31 w 36"/>
                  <a:gd name="T75" fmla="*/ 2 h 56"/>
                  <a:gd name="T76" fmla="*/ 36 w 36"/>
                  <a:gd name="T77" fmla="*/ 0 h 56"/>
                  <a:gd name="T78" fmla="*/ 36 w 36"/>
                  <a:gd name="T79" fmla="*/ 54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56"/>
                  <a:gd name="T122" fmla="*/ 36 w 36"/>
                  <a:gd name="T123" fmla="*/ 56 h 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56">
                    <a:moveTo>
                      <a:pt x="36" y="54"/>
                    </a:moveTo>
                    <a:lnTo>
                      <a:pt x="33" y="54"/>
                    </a:lnTo>
                    <a:lnTo>
                      <a:pt x="36" y="54"/>
                    </a:lnTo>
                    <a:lnTo>
                      <a:pt x="33" y="54"/>
                    </a:lnTo>
                    <a:lnTo>
                      <a:pt x="31" y="56"/>
                    </a:lnTo>
                    <a:lnTo>
                      <a:pt x="29" y="54"/>
                    </a:lnTo>
                    <a:lnTo>
                      <a:pt x="19" y="52"/>
                    </a:lnTo>
                    <a:lnTo>
                      <a:pt x="19" y="54"/>
                    </a:lnTo>
                    <a:lnTo>
                      <a:pt x="14" y="54"/>
                    </a:lnTo>
                    <a:lnTo>
                      <a:pt x="10" y="52"/>
                    </a:lnTo>
                    <a:lnTo>
                      <a:pt x="7" y="52"/>
                    </a:lnTo>
                    <a:lnTo>
                      <a:pt x="7" y="49"/>
                    </a:lnTo>
                    <a:lnTo>
                      <a:pt x="5" y="49"/>
                    </a:lnTo>
                    <a:lnTo>
                      <a:pt x="7" y="49"/>
                    </a:lnTo>
                    <a:lnTo>
                      <a:pt x="3" y="47"/>
                    </a:lnTo>
                    <a:lnTo>
                      <a:pt x="3" y="49"/>
                    </a:lnTo>
                    <a:lnTo>
                      <a:pt x="0" y="49"/>
                    </a:lnTo>
                    <a:lnTo>
                      <a:pt x="0" y="47"/>
                    </a:lnTo>
                    <a:lnTo>
                      <a:pt x="0" y="45"/>
                    </a:lnTo>
                    <a:lnTo>
                      <a:pt x="3" y="45"/>
                    </a:lnTo>
                    <a:lnTo>
                      <a:pt x="3" y="42"/>
                    </a:lnTo>
                    <a:lnTo>
                      <a:pt x="5" y="42"/>
                    </a:lnTo>
                    <a:lnTo>
                      <a:pt x="7" y="42"/>
                    </a:lnTo>
                    <a:lnTo>
                      <a:pt x="10" y="42"/>
                    </a:lnTo>
                    <a:lnTo>
                      <a:pt x="7" y="40"/>
                    </a:lnTo>
                    <a:lnTo>
                      <a:pt x="5" y="38"/>
                    </a:lnTo>
                    <a:lnTo>
                      <a:pt x="5" y="35"/>
                    </a:lnTo>
                    <a:lnTo>
                      <a:pt x="14" y="42"/>
                    </a:lnTo>
                    <a:lnTo>
                      <a:pt x="14" y="45"/>
                    </a:lnTo>
                    <a:lnTo>
                      <a:pt x="17" y="42"/>
                    </a:lnTo>
                    <a:lnTo>
                      <a:pt x="14" y="42"/>
                    </a:lnTo>
                    <a:lnTo>
                      <a:pt x="14" y="40"/>
                    </a:lnTo>
                    <a:lnTo>
                      <a:pt x="17" y="38"/>
                    </a:lnTo>
                    <a:lnTo>
                      <a:pt x="19" y="42"/>
                    </a:lnTo>
                    <a:lnTo>
                      <a:pt x="19" y="40"/>
                    </a:lnTo>
                    <a:lnTo>
                      <a:pt x="21" y="40"/>
                    </a:lnTo>
                    <a:lnTo>
                      <a:pt x="24" y="42"/>
                    </a:lnTo>
                    <a:lnTo>
                      <a:pt x="26" y="42"/>
                    </a:lnTo>
                    <a:lnTo>
                      <a:pt x="26" y="40"/>
                    </a:lnTo>
                    <a:lnTo>
                      <a:pt x="19" y="38"/>
                    </a:lnTo>
                    <a:lnTo>
                      <a:pt x="17" y="35"/>
                    </a:lnTo>
                    <a:lnTo>
                      <a:pt x="17" y="28"/>
                    </a:lnTo>
                    <a:lnTo>
                      <a:pt x="17" y="26"/>
                    </a:lnTo>
                    <a:lnTo>
                      <a:pt x="19" y="26"/>
                    </a:lnTo>
                    <a:lnTo>
                      <a:pt x="26" y="23"/>
                    </a:lnTo>
                    <a:lnTo>
                      <a:pt x="26" y="21"/>
                    </a:lnTo>
                    <a:lnTo>
                      <a:pt x="26" y="19"/>
                    </a:lnTo>
                    <a:lnTo>
                      <a:pt x="24" y="19"/>
                    </a:lnTo>
                    <a:lnTo>
                      <a:pt x="21" y="19"/>
                    </a:lnTo>
                    <a:lnTo>
                      <a:pt x="17" y="21"/>
                    </a:lnTo>
                    <a:lnTo>
                      <a:pt x="12" y="19"/>
                    </a:lnTo>
                    <a:lnTo>
                      <a:pt x="12" y="16"/>
                    </a:lnTo>
                    <a:lnTo>
                      <a:pt x="12" y="12"/>
                    </a:lnTo>
                    <a:lnTo>
                      <a:pt x="14" y="12"/>
                    </a:lnTo>
                    <a:lnTo>
                      <a:pt x="17" y="12"/>
                    </a:lnTo>
                    <a:lnTo>
                      <a:pt x="17" y="9"/>
                    </a:lnTo>
                    <a:lnTo>
                      <a:pt x="14" y="7"/>
                    </a:lnTo>
                    <a:lnTo>
                      <a:pt x="12" y="4"/>
                    </a:lnTo>
                    <a:lnTo>
                      <a:pt x="17" y="4"/>
                    </a:lnTo>
                    <a:lnTo>
                      <a:pt x="19" y="7"/>
                    </a:lnTo>
                    <a:lnTo>
                      <a:pt x="21" y="4"/>
                    </a:lnTo>
                    <a:lnTo>
                      <a:pt x="24" y="0"/>
                    </a:lnTo>
                    <a:lnTo>
                      <a:pt x="26" y="0"/>
                    </a:lnTo>
                    <a:lnTo>
                      <a:pt x="29" y="2"/>
                    </a:lnTo>
                    <a:lnTo>
                      <a:pt x="31" y="2"/>
                    </a:lnTo>
                    <a:lnTo>
                      <a:pt x="33" y="2"/>
                    </a:lnTo>
                    <a:lnTo>
                      <a:pt x="36" y="0"/>
                    </a:lnTo>
                    <a:lnTo>
                      <a:pt x="36" y="2"/>
                    </a:lnTo>
                    <a:lnTo>
                      <a:pt x="36" y="54"/>
                    </a:lnTo>
                    <a:close/>
                  </a:path>
                </a:pathLst>
              </a:custGeom>
              <a:grpFill/>
              <a:ln w="9525">
                <a:noFill/>
                <a:round/>
                <a:headEnd/>
                <a:tailEnd/>
              </a:ln>
            </p:spPr>
            <p:txBody>
              <a:bodyPr/>
              <a:lstStyle/>
              <a:p>
                <a:pPr>
                  <a:defRPr/>
                </a:pPr>
                <a:endParaRPr lang="en-US" sz="1200" kern="0">
                  <a:solidFill>
                    <a:srgbClr val="0096D6"/>
                  </a:solidFill>
                </a:endParaRPr>
              </a:p>
            </p:txBody>
          </p:sp>
          <p:sp>
            <p:nvSpPr>
              <p:cNvPr id="3272" name="Freeform 244"/>
              <p:cNvSpPr>
                <a:spLocks/>
              </p:cNvSpPr>
              <p:nvPr/>
            </p:nvSpPr>
            <p:spPr bwMode="auto">
              <a:xfrm>
                <a:off x="1935" y="3420"/>
                <a:ext cx="36" cy="56"/>
              </a:xfrm>
              <a:custGeom>
                <a:avLst/>
                <a:gdLst>
                  <a:gd name="T0" fmla="*/ 33 w 36"/>
                  <a:gd name="T1" fmla="*/ 54 h 56"/>
                  <a:gd name="T2" fmla="*/ 33 w 36"/>
                  <a:gd name="T3" fmla="*/ 54 h 56"/>
                  <a:gd name="T4" fmla="*/ 29 w 36"/>
                  <a:gd name="T5" fmla="*/ 54 h 56"/>
                  <a:gd name="T6" fmla="*/ 19 w 36"/>
                  <a:gd name="T7" fmla="*/ 54 h 56"/>
                  <a:gd name="T8" fmla="*/ 10 w 36"/>
                  <a:gd name="T9" fmla="*/ 52 h 56"/>
                  <a:gd name="T10" fmla="*/ 7 w 36"/>
                  <a:gd name="T11" fmla="*/ 52 h 56"/>
                  <a:gd name="T12" fmla="*/ 7 w 36"/>
                  <a:gd name="T13" fmla="*/ 49 h 56"/>
                  <a:gd name="T14" fmla="*/ 5 w 36"/>
                  <a:gd name="T15" fmla="*/ 49 h 56"/>
                  <a:gd name="T16" fmla="*/ 3 w 36"/>
                  <a:gd name="T17" fmla="*/ 47 h 56"/>
                  <a:gd name="T18" fmla="*/ 0 w 36"/>
                  <a:gd name="T19" fmla="*/ 49 h 56"/>
                  <a:gd name="T20" fmla="*/ 0 w 36"/>
                  <a:gd name="T21" fmla="*/ 45 h 56"/>
                  <a:gd name="T22" fmla="*/ 3 w 36"/>
                  <a:gd name="T23" fmla="*/ 45 h 56"/>
                  <a:gd name="T24" fmla="*/ 5 w 36"/>
                  <a:gd name="T25" fmla="*/ 42 h 56"/>
                  <a:gd name="T26" fmla="*/ 7 w 36"/>
                  <a:gd name="T27" fmla="*/ 42 h 56"/>
                  <a:gd name="T28" fmla="*/ 7 w 36"/>
                  <a:gd name="T29" fmla="*/ 40 h 56"/>
                  <a:gd name="T30" fmla="*/ 5 w 36"/>
                  <a:gd name="T31" fmla="*/ 35 h 56"/>
                  <a:gd name="T32" fmla="*/ 14 w 36"/>
                  <a:gd name="T33" fmla="*/ 45 h 56"/>
                  <a:gd name="T34" fmla="*/ 17 w 36"/>
                  <a:gd name="T35" fmla="*/ 42 h 56"/>
                  <a:gd name="T36" fmla="*/ 14 w 36"/>
                  <a:gd name="T37" fmla="*/ 40 h 56"/>
                  <a:gd name="T38" fmla="*/ 19 w 36"/>
                  <a:gd name="T39" fmla="*/ 42 h 56"/>
                  <a:gd name="T40" fmla="*/ 21 w 36"/>
                  <a:gd name="T41" fmla="*/ 40 h 56"/>
                  <a:gd name="T42" fmla="*/ 24 w 36"/>
                  <a:gd name="T43" fmla="*/ 42 h 56"/>
                  <a:gd name="T44" fmla="*/ 26 w 36"/>
                  <a:gd name="T45" fmla="*/ 40 h 56"/>
                  <a:gd name="T46" fmla="*/ 17 w 36"/>
                  <a:gd name="T47" fmla="*/ 35 h 56"/>
                  <a:gd name="T48" fmla="*/ 17 w 36"/>
                  <a:gd name="T49" fmla="*/ 26 h 56"/>
                  <a:gd name="T50" fmla="*/ 19 w 36"/>
                  <a:gd name="T51" fmla="*/ 26 h 56"/>
                  <a:gd name="T52" fmla="*/ 26 w 36"/>
                  <a:gd name="T53" fmla="*/ 21 h 56"/>
                  <a:gd name="T54" fmla="*/ 24 w 36"/>
                  <a:gd name="T55" fmla="*/ 19 h 56"/>
                  <a:gd name="T56" fmla="*/ 17 w 36"/>
                  <a:gd name="T57" fmla="*/ 21 h 56"/>
                  <a:gd name="T58" fmla="*/ 12 w 36"/>
                  <a:gd name="T59" fmla="*/ 16 h 56"/>
                  <a:gd name="T60" fmla="*/ 14 w 36"/>
                  <a:gd name="T61" fmla="*/ 12 h 56"/>
                  <a:gd name="T62" fmla="*/ 17 w 36"/>
                  <a:gd name="T63" fmla="*/ 12 h 56"/>
                  <a:gd name="T64" fmla="*/ 14 w 36"/>
                  <a:gd name="T65" fmla="*/ 7 h 56"/>
                  <a:gd name="T66" fmla="*/ 12 w 36"/>
                  <a:gd name="T67" fmla="*/ 4 h 56"/>
                  <a:gd name="T68" fmla="*/ 19 w 36"/>
                  <a:gd name="T69" fmla="*/ 7 h 56"/>
                  <a:gd name="T70" fmla="*/ 21 w 36"/>
                  <a:gd name="T71" fmla="*/ 4 h 56"/>
                  <a:gd name="T72" fmla="*/ 26 w 36"/>
                  <a:gd name="T73" fmla="*/ 0 h 56"/>
                  <a:gd name="T74" fmla="*/ 31 w 36"/>
                  <a:gd name="T75" fmla="*/ 2 h 56"/>
                  <a:gd name="T76" fmla="*/ 36 w 36"/>
                  <a:gd name="T77" fmla="*/ 0 h 56"/>
                  <a:gd name="T78" fmla="*/ 36 w 36"/>
                  <a:gd name="T79" fmla="*/ 54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56"/>
                  <a:gd name="T122" fmla="*/ 36 w 36"/>
                  <a:gd name="T123" fmla="*/ 56 h 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56">
                    <a:moveTo>
                      <a:pt x="36" y="54"/>
                    </a:moveTo>
                    <a:lnTo>
                      <a:pt x="33" y="54"/>
                    </a:lnTo>
                    <a:lnTo>
                      <a:pt x="36" y="54"/>
                    </a:lnTo>
                    <a:lnTo>
                      <a:pt x="33" y="54"/>
                    </a:lnTo>
                    <a:lnTo>
                      <a:pt x="31" y="56"/>
                    </a:lnTo>
                    <a:lnTo>
                      <a:pt x="29" y="54"/>
                    </a:lnTo>
                    <a:lnTo>
                      <a:pt x="19" y="52"/>
                    </a:lnTo>
                    <a:lnTo>
                      <a:pt x="19" y="54"/>
                    </a:lnTo>
                    <a:lnTo>
                      <a:pt x="14" y="54"/>
                    </a:lnTo>
                    <a:lnTo>
                      <a:pt x="10" y="52"/>
                    </a:lnTo>
                    <a:lnTo>
                      <a:pt x="7" y="52"/>
                    </a:lnTo>
                    <a:lnTo>
                      <a:pt x="7" y="49"/>
                    </a:lnTo>
                    <a:lnTo>
                      <a:pt x="5" y="49"/>
                    </a:lnTo>
                    <a:lnTo>
                      <a:pt x="7" y="49"/>
                    </a:lnTo>
                    <a:lnTo>
                      <a:pt x="3" y="47"/>
                    </a:lnTo>
                    <a:lnTo>
                      <a:pt x="3" y="49"/>
                    </a:lnTo>
                    <a:lnTo>
                      <a:pt x="0" y="49"/>
                    </a:lnTo>
                    <a:lnTo>
                      <a:pt x="0" y="47"/>
                    </a:lnTo>
                    <a:lnTo>
                      <a:pt x="0" y="45"/>
                    </a:lnTo>
                    <a:lnTo>
                      <a:pt x="3" y="45"/>
                    </a:lnTo>
                    <a:lnTo>
                      <a:pt x="3" y="42"/>
                    </a:lnTo>
                    <a:lnTo>
                      <a:pt x="5" y="42"/>
                    </a:lnTo>
                    <a:lnTo>
                      <a:pt x="7" y="42"/>
                    </a:lnTo>
                    <a:lnTo>
                      <a:pt x="10" y="42"/>
                    </a:lnTo>
                    <a:lnTo>
                      <a:pt x="7" y="40"/>
                    </a:lnTo>
                    <a:lnTo>
                      <a:pt x="5" y="38"/>
                    </a:lnTo>
                    <a:lnTo>
                      <a:pt x="5" y="35"/>
                    </a:lnTo>
                    <a:lnTo>
                      <a:pt x="14" y="42"/>
                    </a:lnTo>
                    <a:lnTo>
                      <a:pt x="14" y="45"/>
                    </a:lnTo>
                    <a:lnTo>
                      <a:pt x="17" y="42"/>
                    </a:lnTo>
                    <a:lnTo>
                      <a:pt x="14" y="42"/>
                    </a:lnTo>
                    <a:lnTo>
                      <a:pt x="14" y="40"/>
                    </a:lnTo>
                    <a:lnTo>
                      <a:pt x="17" y="38"/>
                    </a:lnTo>
                    <a:lnTo>
                      <a:pt x="19" y="42"/>
                    </a:lnTo>
                    <a:lnTo>
                      <a:pt x="19" y="40"/>
                    </a:lnTo>
                    <a:lnTo>
                      <a:pt x="21" y="40"/>
                    </a:lnTo>
                    <a:lnTo>
                      <a:pt x="24" y="42"/>
                    </a:lnTo>
                    <a:lnTo>
                      <a:pt x="26" y="42"/>
                    </a:lnTo>
                    <a:lnTo>
                      <a:pt x="26" y="40"/>
                    </a:lnTo>
                    <a:lnTo>
                      <a:pt x="19" y="38"/>
                    </a:lnTo>
                    <a:lnTo>
                      <a:pt x="17" y="35"/>
                    </a:lnTo>
                    <a:lnTo>
                      <a:pt x="17" y="28"/>
                    </a:lnTo>
                    <a:lnTo>
                      <a:pt x="17" y="26"/>
                    </a:lnTo>
                    <a:lnTo>
                      <a:pt x="19" y="26"/>
                    </a:lnTo>
                    <a:lnTo>
                      <a:pt x="26" y="23"/>
                    </a:lnTo>
                    <a:lnTo>
                      <a:pt x="26" y="21"/>
                    </a:lnTo>
                    <a:lnTo>
                      <a:pt x="26" y="19"/>
                    </a:lnTo>
                    <a:lnTo>
                      <a:pt x="24" y="19"/>
                    </a:lnTo>
                    <a:lnTo>
                      <a:pt x="21" y="19"/>
                    </a:lnTo>
                    <a:lnTo>
                      <a:pt x="17" y="21"/>
                    </a:lnTo>
                    <a:lnTo>
                      <a:pt x="12" y="19"/>
                    </a:lnTo>
                    <a:lnTo>
                      <a:pt x="12" y="16"/>
                    </a:lnTo>
                    <a:lnTo>
                      <a:pt x="12" y="12"/>
                    </a:lnTo>
                    <a:lnTo>
                      <a:pt x="14" y="12"/>
                    </a:lnTo>
                    <a:lnTo>
                      <a:pt x="17" y="12"/>
                    </a:lnTo>
                    <a:lnTo>
                      <a:pt x="17" y="9"/>
                    </a:lnTo>
                    <a:lnTo>
                      <a:pt x="14" y="7"/>
                    </a:lnTo>
                    <a:lnTo>
                      <a:pt x="12" y="4"/>
                    </a:lnTo>
                    <a:lnTo>
                      <a:pt x="17" y="4"/>
                    </a:lnTo>
                    <a:lnTo>
                      <a:pt x="19" y="7"/>
                    </a:lnTo>
                    <a:lnTo>
                      <a:pt x="21" y="4"/>
                    </a:lnTo>
                    <a:lnTo>
                      <a:pt x="24" y="0"/>
                    </a:lnTo>
                    <a:lnTo>
                      <a:pt x="26" y="0"/>
                    </a:lnTo>
                    <a:lnTo>
                      <a:pt x="29" y="2"/>
                    </a:lnTo>
                    <a:lnTo>
                      <a:pt x="31" y="2"/>
                    </a:lnTo>
                    <a:lnTo>
                      <a:pt x="33" y="2"/>
                    </a:lnTo>
                    <a:lnTo>
                      <a:pt x="36" y="0"/>
                    </a:lnTo>
                    <a:lnTo>
                      <a:pt x="36" y="2"/>
                    </a:lnTo>
                    <a:lnTo>
                      <a:pt x="36" y="54"/>
                    </a:lnTo>
                  </a:path>
                </a:pathLst>
              </a:custGeom>
              <a:grpFill/>
              <a:ln w="9525">
                <a:noFill/>
                <a:round/>
                <a:headEnd/>
                <a:tailEnd/>
              </a:ln>
            </p:spPr>
            <p:txBody>
              <a:bodyPr/>
              <a:lstStyle/>
              <a:p>
                <a:pPr>
                  <a:defRPr/>
                </a:pPr>
                <a:endParaRPr lang="en-US" sz="1200" kern="0">
                  <a:solidFill>
                    <a:srgbClr val="0096D6"/>
                  </a:solidFill>
                </a:endParaRPr>
              </a:p>
            </p:txBody>
          </p:sp>
          <p:sp>
            <p:nvSpPr>
              <p:cNvPr id="3273" name="Freeform 245"/>
              <p:cNvSpPr>
                <a:spLocks/>
              </p:cNvSpPr>
              <p:nvPr/>
            </p:nvSpPr>
            <p:spPr bwMode="auto">
              <a:xfrm>
                <a:off x="3152" y="1291"/>
                <a:ext cx="141" cy="324"/>
              </a:xfrm>
              <a:custGeom>
                <a:avLst/>
                <a:gdLst>
                  <a:gd name="T0" fmla="*/ 19 w 141"/>
                  <a:gd name="T1" fmla="*/ 57 h 324"/>
                  <a:gd name="T2" fmla="*/ 38 w 141"/>
                  <a:gd name="T3" fmla="*/ 88 h 324"/>
                  <a:gd name="T4" fmla="*/ 38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30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2 h 324"/>
                  <a:gd name="T34" fmla="*/ 7 w 141"/>
                  <a:gd name="T35" fmla="*/ 291 h 324"/>
                  <a:gd name="T36" fmla="*/ 7 w 141"/>
                  <a:gd name="T37" fmla="*/ 298 h 324"/>
                  <a:gd name="T38" fmla="*/ 9 w 141"/>
                  <a:gd name="T39" fmla="*/ 300 h 324"/>
                  <a:gd name="T40" fmla="*/ 23 w 141"/>
                  <a:gd name="T41" fmla="*/ 308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8 h 324"/>
                  <a:gd name="T56" fmla="*/ 68 w 141"/>
                  <a:gd name="T57" fmla="*/ 308 h 324"/>
                  <a:gd name="T58" fmla="*/ 78 w 141"/>
                  <a:gd name="T59" fmla="*/ 308 h 324"/>
                  <a:gd name="T60" fmla="*/ 92 w 141"/>
                  <a:gd name="T61" fmla="*/ 305 h 324"/>
                  <a:gd name="T62" fmla="*/ 141 w 141"/>
                  <a:gd name="T63" fmla="*/ 244 h 324"/>
                  <a:gd name="T64" fmla="*/ 137 w 141"/>
                  <a:gd name="T65" fmla="*/ 230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4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324"/>
                  <a:gd name="T149" fmla="*/ 141 w 141"/>
                  <a:gd name="T150" fmla="*/ 324 h 3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324">
                    <a:moveTo>
                      <a:pt x="0" y="38"/>
                    </a:moveTo>
                    <a:lnTo>
                      <a:pt x="0" y="38"/>
                    </a:lnTo>
                    <a:lnTo>
                      <a:pt x="0" y="41"/>
                    </a:lnTo>
                    <a:lnTo>
                      <a:pt x="19" y="57"/>
                    </a:lnTo>
                    <a:lnTo>
                      <a:pt x="26" y="60"/>
                    </a:lnTo>
                    <a:lnTo>
                      <a:pt x="30" y="64"/>
                    </a:lnTo>
                    <a:lnTo>
                      <a:pt x="40" y="81"/>
                    </a:lnTo>
                    <a:lnTo>
                      <a:pt x="38" y="88"/>
                    </a:lnTo>
                    <a:lnTo>
                      <a:pt x="38" y="95"/>
                    </a:lnTo>
                    <a:lnTo>
                      <a:pt x="40" y="97"/>
                    </a:lnTo>
                    <a:lnTo>
                      <a:pt x="40" y="100"/>
                    </a:lnTo>
                    <a:lnTo>
                      <a:pt x="38" y="107"/>
                    </a:lnTo>
                    <a:lnTo>
                      <a:pt x="38" y="109"/>
                    </a:lnTo>
                    <a:lnTo>
                      <a:pt x="45" y="121"/>
                    </a:lnTo>
                    <a:lnTo>
                      <a:pt x="42" y="126"/>
                    </a:lnTo>
                    <a:lnTo>
                      <a:pt x="42" y="130"/>
                    </a:lnTo>
                    <a:lnTo>
                      <a:pt x="40" y="133"/>
                    </a:lnTo>
                    <a:lnTo>
                      <a:pt x="45" y="147"/>
                    </a:lnTo>
                    <a:lnTo>
                      <a:pt x="47" y="149"/>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3"/>
                    </a:lnTo>
                    <a:lnTo>
                      <a:pt x="26" y="225"/>
                    </a:lnTo>
                    <a:lnTo>
                      <a:pt x="23" y="227"/>
                    </a:lnTo>
                    <a:lnTo>
                      <a:pt x="21" y="230"/>
                    </a:lnTo>
                    <a:lnTo>
                      <a:pt x="16" y="230"/>
                    </a:lnTo>
                    <a:lnTo>
                      <a:pt x="14" y="230"/>
                    </a:lnTo>
                    <a:lnTo>
                      <a:pt x="12" y="232"/>
                    </a:lnTo>
                    <a:lnTo>
                      <a:pt x="14" y="234"/>
                    </a:lnTo>
                    <a:lnTo>
                      <a:pt x="14" y="237"/>
                    </a:lnTo>
                    <a:lnTo>
                      <a:pt x="9" y="237"/>
                    </a:lnTo>
                    <a:lnTo>
                      <a:pt x="9" y="239"/>
                    </a:lnTo>
                    <a:lnTo>
                      <a:pt x="7" y="239"/>
                    </a:lnTo>
                    <a:lnTo>
                      <a:pt x="4" y="246"/>
                    </a:lnTo>
                    <a:lnTo>
                      <a:pt x="4" y="253"/>
                    </a:lnTo>
                    <a:lnTo>
                      <a:pt x="7" y="256"/>
                    </a:lnTo>
                    <a:lnTo>
                      <a:pt x="7" y="258"/>
                    </a:lnTo>
                    <a:lnTo>
                      <a:pt x="7" y="263"/>
                    </a:lnTo>
                    <a:lnTo>
                      <a:pt x="7" y="265"/>
                    </a:lnTo>
                    <a:lnTo>
                      <a:pt x="9" y="267"/>
                    </a:lnTo>
                    <a:lnTo>
                      <a:pt x="9" y="274"/>
                    </a:lnTo>
                    <a:lnTo>
                      <a:pt x="12" y="277"/>
                    </a:lnTo>
                    <a:lnTo>
                      <a:pt x="14" y="279"/>
                    </a:lnTo>
                    <a:lnTo>
                      <a:pt x="12" y="277"/>
                    </a:lnTo>
                    <a:lnTo>
                      <a:pt x="9" y="277"/>
                    </a:lnTo>
                    <a:lnTo>
                      <a:pt x="9" y="279"/>
                    </a:lnTo>
                    <a:lnTo>
                      <a:pt x="9" y="282"/>
                    </a:lnTo>
                    <a:lnTo>
                      <a:pt x="9" y="284"/>
                    </a:lnTo>
                    <a:lnTo>
                      <a:pt x="9" y="286"/>
                    </a:lnTo>
                    <a:lnTo>
                      <a:pt x="9" y="291"/>
                    </a:lnTo>
                    <a:lnTo>
                      <a:pt x="7" y="291"/>
                    </a:lnTo>
                    <a:lnTo>
                      <a:pt x="7" y="293"/>
                    </a:lnTo>
                    <a:lnTo>
                      <a:pt x="9" y="296"/>
                    </a:lnTo>
                    <a:lnTo>
                      <a:pt x="7" y="298"/>
                    </a:lnTo>
                    <a:lnTo>
                      <a:pt x="9" y="298"/>
                    </a:lnTo>
                    <a:lnTo>
                      <a:pt x="9" y="300"/>
                    </a:lnTo>
                    <a:lnTo>
                      <a:pt x="9" y="303"/>
                    </a:lnTo>
                    <a:lnTo>
                      <a:pt x="12" y="303"/>
                    </a:lnTo>
                    <a:lnTo>
                      <a:pt x="16" y="305"/>
                    </a:lnTo>
                    <a:lnTo>
                      <a:pt x="23" y="308"/>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9"/>
                    </a:lnTo>
                    <a:lnTo>
                      <a:pt x="38" y="322"/>
                    </a:lnTo>
                    <a:lnTo>
                      <a:pt x="42" y="317"/>
                    </a:lnTo>
                    <a:lnTo>
                      <a:pt x="45" y="317"/>
                    </a:lnTo>
                    <a:lnTo>
                      <a:pt x="47" y="317"/>
                    </a:lnTo>
                    <a:lnTo>
                      <a:pt x="49" y="319"/>
                    </a:lnTo>
                    <a:lnTo>
                      <a:pt x="52" y="315"/>
                    </a:lnTo>
                    <a:lnTo>
                      <a:pt x="54" y="315"/>
                    </a:lnTo>
                    <a:lnTo>
                      <a:pt x="56" y="315"/>
                    </a:lnTo>
                    <a:lnTo>
                      <a:pt x="59" y="312"/>
                    </a:lnTo>
                    <a:lnTo>
                      <a:pt x="61" y="312"/>
                    </a:lnTo>
                    <a:lnTo>
                      <a:pt x="63" y="308"/>
                    </a:lnTo>
                    <a:lnTo>
                      <a:pt x="66" y="310"/>
                    </a:lnTo>
                    <a:lnTo>
                      <a:pt x="68" y="310"/>
                    </a:lnTo>
                    <a:lnTo>
                      <a:pt x="68" y="308"/>
                    </a:lnTo>
                    <a:lnTo>
                      <a:pt x="71" y="308"/>
                    </a:lnTo>
                    <a:lnTo>
                      <a:pt x="73" y="308"/>
                    </a:lnTo>
                    <a:lnTo>
                      <a:pt x="75" y="308"/>
                    </a:lnTo>
                    <a:lnTo>
                      <a:pt x="78" y="308"/>
                    </a:lnTo>
                    <a:lnTo>
                      <a:pt x="85" y="305"/>
                    </a:lnTo>
                    <a:lnTo>
                      <a:pt x="89" y="305"/>
                    </a:lnTo>
                    <a:lnTo>
                      <a:pt x="92" y="305"/>
                    </a:lnTo>
                    <a:lnTo>
                      <a:pt x="92" y="303"/>
                    </a:lnTo>
                    <a:lnTo>
                      <a:pt x="92" y="305"/>
                    </a:lnTo>
                    <a:lnTo>
                      <a:pt x="134" y="258"/>
                    </a:lnTo>
                    <a:lnTo>
                      <a:pt x="141" y="244"/>
                    </a:lnTo>
                    <a:lnTo>
                      <a:pt x="141" y="237"/>
                    </a:lnTo>
                    <a:lnTo>
                      <a:pt x="139" y="232"/>
                    </a:lnTo>
                    <a:lnTo>
                      <a:pt x="137" y="230"/>
                    </a:lnTo>
                    <a:lnTo>
                      <a:pt x="130" y="223"/>
                    </a:lnTo>
                    <a:lnTo>
                      <a:pt x="127" y="220"/>
                    </a:lnTo>
                    <a:lnTo>
                      <a:pt x="127" y="215"/>
                    </a:lnTo>
                    <a:lnTo>
                      <a:pt x="132" y="204"/>
                    </a:lnTo>
                    <a:lnTo>
                      <a:pt x="132" y="199"/>
                    </a:lnTo>
                    <a:lnTo>
                      <a:pt x="127" y="197"/>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9"/>
                    </a:lnTo>
                    <a:lnTo>
                      <a:pt x="113" y="114"/>
                    </a:lnTo>
                    <a:lnTo>
                      <a:pt x="125" y="93"/>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4"/>
                    </a:lnTo>
                    <a:lnTo>
                      <a:pt x="111" y="31"/>
                    </a:lnTo>
                    <a:lnTo>
                      <a:pt x="115" y="24"/>
                    </a:lnTo>
                    <a:lnTo>
                      <a:pt x="113" y="15"/>
                    </a:lnTo>
                    <a:lnTo>
                      <a:pt x="108" y="10"/>
                    </a:lnTo>
                    <a:lnTo>
                      <a:pt x="104" y="10"/>
                    </a:lnTo>
                    <a:lnTo>
                      <a:pt x="101" y="8"/>
                    </a:lnTo>
                    <a:lnTo>
                      <a:pt x="99" y="3"/>
                    </a:lnTo>
                    <a:lnTo>
                      <a:pt x="99" y="0"/>
                    </a:lnTo>
                    <a:lnTo>
                      <a:pt x="78" y="8"/>
                    </a:lnTo>
                    <a:lnTo>
                      <a:pt x="73" y="8"/>
                    </a:lnTo>
                    <a:lnTo>
                      <a:pt x="71" y="12"/>
                    </a:lnTo>
                    <a:lnTo>
                      <a:pt x="68" y="19"/>
                    </a:lnTo>
                    <a:lnTo>
                      <a:pt x="68" y="41"/>
                    </a:lnTo>
                    <a:lnTo>
                      <a:pt x="61" y="45"/>
                    </a:lnTo>
                    <a:lnTo>
                      <a:pt x="59" y="50"/>
                    </a:lnTo>
                    <a:lnTo>
                      <a:pt x="52" y="52"/>
                    </a:lnTo>
                    <a:lnTo>
                      <a:pt x="49" y="52"/>
                    </a:lnTo>
                    <a:lnTo>
                      <a:pt x="47" y="48"/>
                    </a:lnTo>
                    <a:lnTo>
                      <a:pt x="45" y="45"/>
                    </a:lnTo>
                    <a:lnTo>
                      <a:pt x="40" y="50"/>
                    </a:lnTo>
                    <a:lnTo>
                      <a:pt x="38"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close/>
                  </a:path>
                </a:pathLst>
              </a:custGeom>
              <a:grpFill/>
              <a:ln w="9525">
                <a:noFill/>
                <a:round/>
                <a:headEnd/>
                <a:tailEnd/>
              </a:ln>
            </p:spPr>
            <p:txBody>
              <a:bodyPr/>
              <a:lstStyle/>
              <a:p>
                <a:pPr>
                  <a:defRPr/>
                </a:pPr>
                <a:endParaRPr lang="en-US" sz="1200" kern="0">
                  <a:solidFill>
                    <a:srgbClr val="0096D6"/>
                  </a:solidFill>
                </a:endParaRPr>
              </a:p>
            </p:txBody>
          </p:sp>
          <p:sp>
            <p:nvSpPr>
              <p:cNvPr id="3274" name="Freeform 246"/>
              <p:cNvSpPr>
                <a:spLocks/>
              </p:cNvSpPr>
              <p:nvPr/>
            </p:nvSpPr>
            <p:spPr bwMode="auto">
              <a:xfrm>
                <a:off x="3152" y="1291"/>
                <a:ext cx="141" cy="324"/>
              </a:xfrm>
              <a:custGeom>
                <a:avLst/>
                <a:gdLst>
                  <a:gd name="T0" fmla="*/ 19 w 141"/>
                  <a:gd name="T1" fmla="*/ 57 h 324"/>
                  <a:gd name="T2" fmla="*/ 38 w 141"/>
                  <a:gd name="T3" fmla="*/ 88 h 324"/>
                  <a:gd name="T4" fmla="*/ 38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30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2 h 324"/>
                  <a:gd name="T34" fmla="*/ 7 w 141"/>
                  <a:gd name="T35" fmla="*/ 291 h 324"/>
                  <a:gd name="T36" fmla="*/ 7 w 141"/>
                  <a:gd name="T37" fmla="*/ 298 h 324"/>
                  <a:gd name="T38" fmla="*/ 9 w 141"/>
                  <a:gd name="T39" fmla="*/ 300 h 324"/>
                  <a:gd name="T40" fmla="*/ 23 w 141"/>
                  <a:gd name="T41" fmla="*/ 308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8 h 324"/>
                  <a:gd name="T56" fmla="*/ 68 w 141"/>
                  <a:gd name="T57" fmla="*/ 308 h 324"/>
                  <a:gd name="T58" fmla="*/ 78 w 141"/>
                  <a:gd name="T59" fmla="*/ 308 h 324"/>
                  <a:gd name="T60" fmla="*/ 92 w 141"/>
                  <a:gd name="T61" fmla="*/ 305 h 324"/>
                  <a:gd name="T62" fmla="*/ 141 w 141"/>
                  <a:gd name="T63" fmla="*/ 244 h 324"/>
                  <a:gd name="T64" fmla="*/ 137 w 141"/>
                  <a:gd name="T65" fmla="*/ 230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4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324"/>
                  <a:gd name="T149" fmla="*/ 141 w 141"/>
                  <a:gd name="T150" fmla="*/ 324 h 3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324">
                    <a:moveTo>
                      <a:pt x="0" y="38"/>
                    </a:moveTo>
                    <a:lnTo>
                      <a:pt x="0" y="38"/>
                    </a:lnTo>
                    <a:lnTo>
                      <a:pt x="0" y="41"/>
                    </a:lnTo>
                    <a:lnTo>
                      <a:pt x="19" y="57"/>
                    </a:lnTo>
                    <a:lnTo>
                      <a:pt x="26" y="60"/>
                    </a:lnTo>
                    <a:lnTo>
                      <a:pt x="30" y="64"/>
                    </a:lnTo>
                    <a:lnTo>
                      <a:pt x="40" y="81"/>
                    </a:lnTo>
                    <a:lnTo>
                      <a:pt x="38" y="88"/>
                    </a:lnTo>
                    <a:lnTo>
                      <a:pt x="38" y="95"/>
                    </a:lnTo>
                    <a:lnTo>
                      <a:pt x="40" y="97"/>
                    </a:lnTo>
                    <a:lnTo>
                      <a:pt x="40" y="100"/>
                    </a:lnTo>
                    <a:lnTo>
                      <a:pt x="38" y="107"/>
                    </a:lnTo>
                    <a:lnTo>
                      <a:pt x="38" y="109"/>
                    </a:lnTo>
                    <a:lnTo>
                      <a:pt x="45" y="121"/>
                    </a:lnTo>
                    <a:lnTo>
                      <a:pt x="42" y="126"/>
                    </a:lnTo>
                    <a:lnTo>
                      <a:pt x="42" y="130"/>
                    </a:lnTo>
                    <a:lnTo>
                      <a:pt x="40" y="133"/>
                    </a:lnTo>
                    <a:lnTo>
                      <a:pt x="45" y="147"/>
                    </a:lnTo>
                    <a:lnTo>
                      <a:pt x="47" y="149"/>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3"/>
                    </a:lnTo>
                    <a:lnTo>
                      <a:pt x="26" y="225"/>
                    </a:lnTo>
                    <a:lnTo>
                      <a:pt x="23" y="227"/>
                    </a:lnTo>
                    <a:lnTo>
                      <a:pt x="21" y="230"/>
                    </a:lnTo>
                    <a:lnTo>
                      <a:pt x="16" y="230"/>
                    </a:lnTo>
                    <a:lnTo>
                      <a:pt x="14" y="230"/>
                    </a:lnTo>
                    <a:lnTo>
                      <a:pt x="12" y="232"/>
                    </a:lnTo>
                    <a:lnTo>
                      <a:pt x="14" y="234"/>
                    </a:lnTo>
                    <a:lnTo>
                      <a:pt x="14" y="237"/>
                    </a:lnTo>
                    <a:lnTo>
                      <a:pt x="9" y="237"/>
                    </a:lnTo>
                    <a:lnTo>
                      <a:pt x="9" y="239"/>
                    </a:lnTo>
                    <a:lnTo>
                      <a:pt x="7" y="239"/>
                    </a:lnTo>
                    <a:lnTo>
                      <a:pt x="4" y="246"/>
                    </a:lnTo>
                    <a:lnTo>
                      <a:pt x="4" y="253"/>
                    </a:lnTo>
                    <a:lnTo>
                      <a:pt x="7" y="256"/>
                    </a:lnTo>
                    <a:lnTo>
                      <a:pt x="7" y="258"/>
                    </a:lnTo>
                    <a:lnTo>
                      <a:pt x="7" y="263"/>
                    </a:lnTo>
                    <a:lnTo>
                      <a:pt x="7" y="265"/>
                    </a:lnTo>
                    <a:lnTo>
                      <a:pt x="9" y="267"/>
                    </a:lnTo>
                    <a:lnTo>
                      <a:pt x="9" y="274"/>
                    </a:lnTo>
                    <a:lnTo>
                      <a:pt x="12" y="277"/>
                    </a:lnTo>
                    <a:lnTo>
                      <a:pt x="14" y="279"/>
                    </a:lnTo>
                    <a:lnTo>
                      <a:pt x="12" y="277"/>
                    </a:lnTo>
                    <a:lnTo>
                      <a:pt x="9" y="277"/>
                    </a:lnTo>
                    <a:lnTo>
                      <a:pt x="9" y="279"/>
                    </a:lnTo>
                    <a:lnTo>
                      <a:pt x="9" y="282"/>
                    </a:lnTo>
                    <a:lnTo>
                      <a:pt x="9" y="284"/>
                    </a:lnTo>
                    <a:lnTo>
                      <a:pt x="9" y="286"/>
                    </a:lnTo>
                    <a:lnTo>
                      <a:pt x="9" y="291"/>
                    </a:lnTo>
                    <a:lnTo>
                      <a:pt x="7" y="291"/>
                    </a:lnTo>
                    <a:lnTo>
                      <a:pt x="7" y="293"/>
                    </a:lnTo>
                    <a:lnTo>
                      <a:pt x="9" y="296"/>
                    </a:lnTo>
                    <a:lnTo>
                      <a:pt x="7" y="298"/>
                    </a:lnTo>
                    <a:lnTo>
                      <a:pt x="9" y="298"/>
                    </a:lnTo>
                    <a:lnTo>
                      <a:pt x="9" y="300"/>
                    </a:lnTo>
                    <a:lnTo>
                      <a:pt x="9" y="303"/>
                    </a:lnTo>
                    <a:lnTo>
                      <a:pt x="12" y="303"/>
                    </a:lnTo>
                    <a:lnTo>
                      <a:pt x="16" y="305"/>
                    </a:lnTo>
                    <a:lnTo>
                      <a:pt x="23" y="308"/>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9"/>
                    </a:lnTo>
                    <a:lnTo>
                      <a:pt x="38" y="322"/>
                    </a:lnTo>
                    <a:lnTo>
                      <a:pt x="42" y="317"/>
                    </a:lnTo>
                    <a:lnTo>
                      <a:pt x="45" y="317"/>
                    </a:lnTo>
                    <a:lnTo>
                      <a:pt x="47" y="317"/>
                    </a:lnTo>
                    <a:lnTo>
                      <a:pt x="49" y="319"/>
                    </a:lnTo>
                    <a:lnTo>
                      <a:pt x="52" y="315"/>
                    </a:lnTo>
                    <a:lnTo>
                      <a:pt x="54" y="315"/>
                    </a:lnTo>
                    <a:lnTo>
                      <a:pt x="56" y="315"/>
                    </a:lnTo>
                    <a:lnTo>
                      <a:pt x="59" y="312"/>
                    </a:lnTo>
                    <a:lnTo>
                      <a:pt x="61" y="312"/>
                    </a:lnTo>
                    <a:lnTo>
                      <a:pt x="63" y="308"/>
                    </a:lnTo>
                    <a:lnTo>
                      <a:pt x="66" y="310"/>
                    </a:lnTo>
                    <a:lnTo>
                      <a:pt x="68" y="310"/>
                    </a:lnTo>
                    <a:lnTo>
                      <a:pt x="68" y="308"/>
                    </a:lnTo>
                    <a:lnTo>
                      <a:pt x="71" y="308"/>
                    </a:lnTo>
                    <a:lnTo>
                      <a:pt x="73" y="308"/>
                    </a:lnTo>
                    <a:lnTo>
                      <a:pt x="75" y="308"/>
                    </a:lnTo>
                    <a:lnTo>
                      <a:pt x="78" y="308"/>
                    </a:lnTo>
                    <a:lnTo>
                      <a:pt x="85" y="305"/>
                    </a:lnTo>
                    <a:lnTo>
                      <a:pt x="89" y="305"/>
                    </a:lnTo>
                    <a:lnTo>
                      <a:pt x="92" y="305"/>
                    </a:lnTo>
                    <a:lnTo>
                      <a:pt x="92" y="303"/>
                    </a:lnTo>
                    <a:lnTo>
                      <a:pt x="92" y="305"/>
                    </a:lnTo>
                    <a:lnTo>
                      <a:pt x="134" y="258"/>
                    </a:lnTo>
                    <a:lnTo>
                      <a:pt x="141" y="244"/>
                    </a:lnTo>
                    <a:lnTo>
                      <a:pt x="141" y="237"/>
                    </a:lnTo>
                    <a:lnTo>
                      <a:pt x="139" y="232"/>
                    </a:lnTo>
                    <a:lnTo>
                      <a:pt x="137" y="230"/>
                    </a:lnTo>
                    <a:lnTo>
                      <a:pt x="130" y="223"/>
                    </a:lnTo>
                    <a:lnTo>
                      <a:pt x="127" y="220"/>
                    </a:lnTo>
                    <a:lnTo>
                      <a:pt x="127" y="215"/>
                    </a:lnTo>
                    <a:lnTo>
                      <a:pt x="132" y="204"/>
                    </a:lnTo>
                    <a:lnTo>
                      <a:pt x="132" y="199"/>
                    </a:lnTo>
                    <a:lnTo>
                      <a:pt x="127" y="197"/>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9"/>
                    </a:lnTo>
                    <a:lnTo>
                      <a:pt x="113" y="114"/>
                    </a:lnTo>
                    <a:lnTo>
                      <a:pt x="125" y="93"/>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4"/>
                    </a:lnTo>
                    <a:lnTo>
                      <a:pt x="111" y="31"/>
                    </a:lnTo>
                    <a:lnTo>
                      <a:pt x="115" y="24"/>
                    </a:lnTo>
                    <a:lnTo>
                      <a:pt x="113" y="15"/>
                    </a:lnTo>
                    <a:lnTo>
                      <a:pt x="108" y="10"/>
                    </a:lnTo>
                    <a:lnTo>
                      <a:pt x="104" y="10"/>
                    </a:lnTo>
                    <a:lnTo>
                      <a:pt x="101" y="8"/>
                    </a:lnTo>
                    <a:lnTo>
                      <a:pt x="99" y="3"/>
                    </a:lnTo>
                    <a:lnTo>
                      <a:pt x="99" y="0"/>
                    </a:lnTo>
                    <a:lnTo>
                      <a:pt x="78" y="8"/>
                    </a:lnTo>
                    <a:lnTo>
                      <a:pt x="73" y="8"/>
                    </a:lnTo>
                    <a:lnTo>
                      <a:pt x="71" y="12"/>
                    </a:lnTo>
                    <a:lnTo>
                      <a:pt x="68" y="19"/>
                    </a:lnTo>
                    <a:lnTo>
                      <a:pt x="68" y="41"/>
                    </a:lnTo>
                    <a:lnTo>
                      <a:pt x="61" y="45"/>
                    </a:lnTo>
                    <a:lnTo>
                      <a:pt x="59" y="50"/>
                    </a:lnTo>
                    <a:lnTo>
                      <a:pt x="52" y="52"/>
                    </a:lnTo>
                    <a:lnTo>
                      <a:pt x="49" y="52"/>
                    </a:lnTo>
                    <a:lnTo>
                      <a:pt x="47" y="48"/>
                    </a:lnTo>
                    <a:lnTo>
                      <a:pt x="45" y="45"/>
                    </a:lnTo>
                    <a:lnTo>
                      <a:pt x="40" y="50"/>
                    </a:lnTo>
                    <a:lnTo>
                      <a:pt x="38"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path>
                </a:pathLst>
              </a:custGeom>
              <a:grpFill/>
              <a:ln w="9525">
                <a:noFill/>
                <a:round/>
                <a:headEnd/>
                <a:tailEnd/>
              </a:ln>
            </p:spPr>
            <p:txBody>
              <a:bodyPr/>
              <a:lstStyle/>
              <a:p>
                <a:pPr>
                  <a:defRPr/>
                </a:pPr>
                <a:endParaRPr lang="en-US" sz="1200" kern="0">
                  <a:solidFill>
                    <a:srgbClr val="0096D6"/>
                  </a:solidFill>
                </a:endParaRPr>
              </a:p>
            </p:txBody>
          </p:sp>
          <p:sp>
            <p:nvSpPr>
              <p:cNvPr id="3275" name="Freeform 247"/>
              <p:cNvSpPr>
                <a:spLocks/>
              </p:cNvSpPr>
              <p:nvPr/>
            </p:nvSpPr>
            <p:spPr bwMode="auto">
              <a:xfrm>
                <a:off x="2967" y="1901"/>
                <a:ext cx="156" cy="163"/>
              </a:xfrm>
              <a:custGeom>
                <a:avLst/>
                <a:gdLst>
                  <a:gd name="T0" fmla="*/ 48 w 156"/>
                  <a:gd name="T1" fmla="*/ 7 h 163"/>
                  <a:gd name="T2" fmla="*/ 45 w 156"/>
                  <a:gd name="T3" fmla="*/ 9 h 163"/>
                  <a:gd name="T4" fmla="*/ 45 w 156"/>
                  <a:gd name="T5" fmla="*/ 14 h 163"/>
                  <a:gd name="T6" fmla="*/ 34 w 156"/>
                  <a:gd name="T7" fmla="*/ 12 h 163"/>
                  <a:gd name="T8" fmla="*/ 31 w 156"/>
                  <a:gd name="T9" fmla="*/ 21 h 163"/>
                  <a:gd name="T10" fmla="*/ 26 w 156"/>
                  <a:gd name="T11" fmla="*/ 19 h 163"/>
                  <a:gd name="T12" fmla="*/ 19 w 156"/>
                  <a:gd name="T13" fmla="*/ 14 h 163"/>
                  <a:gd name="T14" fmla="*/ 15 w 156"/>
                  <a:gd name="T15" fmla="*/ 21 h 163"/>
                  <a:gd name="T16" fmla="*/ 5 w 156"/>
                  <a:gd name="T17" fmla="*/ 33 h 163"/>
                  <a:gd name="T18" fmla="*/ 0 w 156"/>
                  <a:gd name="T19" fmla="*/ 40 h 163"/>
                  <a:gd name="T20" fmla="*/ 3 w 156"/>
                  <a:gd name="T21" fmla="*/ 42 h 163"/>
                  <a:gd name="T22" fmla="*/ 3 w 156"/>
                  <a:gd name="T23" fmla="*/ 52 h 163"/>
                  <a:gd name="T24" fmla="*/ 12 w 156"/>
                  <a:gd name="T25" fmla="*/ 57 h 163"/>
                  <a:gd name="T26" fmla="*/ 12 w 156"/>
                  <a:gd name="T27" fmla="*/ 61 h 163"/>
                  <a:gd name="T28" fmla="*/ 19 w 156"/>
                  <a:gd name="T29" fmla="*/ 57 h 163"/>
                  <a:gd name="T30" fmla="*/ 24 w 156"/>
                  <a:gd name="T31" fmla="*/ 52 h 163"/>
                  <a:gd name="T32" fmla="*/ 45 w 156"/>
                  <a:gd name="T33" fmla="*/ 59 h 163"/>
                  <a:gd name="T34" fmla="*/ 60 w 156"/>
                  <a:gd name="T35" fmla="*/ 83 h 163"/>
                  <a:gd name="T36" fmla="*/ 64 w 156"/>
                  <a:gd name="T37" fmla="*/ 85 h 163"/>
                  <a:gd name="T38" fmla="*/ 71 w 156"/>
                  <a:gd name="T39" fmla="*/ 92 h 163"/>
                  <a:gd name="T40" fmla="*/ 93 w 156"/>
                  <a:gd name="T41" fmla="*/ 106 h 163"/>
                  <a:gd name="T42" fmla="*/ 102 w 156"/>
                  <a:gd name="T43" fmla="*/ 116 h 163"/>
                  <a:gd name="T44" fmla="*/ 107 w 156"/>
                  <a:gd name="T45" fmla="*/ 116 h 163"/>
                  <a:gd name="T46" fmla="*/ 109 w 156"/>
                  <a:gd name="T47" fmla="*/ 120 h 163"/>
                  <a:gd name="T48" fmla="*/ 114 w 156"/>
                  <a:gd name="T49" fmla="*/ 125 h 163"/>
                  <a:gd name="T50" fmla="*/ 119 w 156"/>
                  <a:gd name="T51" fmla="*/ 127 h 163"/>
                  <a:gd name="T52" fmla="*/ 123 w 156"/>
                  <a:gd name="T53" fmla="*/ 153 h 163"/>
                  <a:gd name="T54" fmla="*/ 121 w 156"/>
                  <a:gd name="T55" fmla="*/ 163 h 163"/>
                  <a:gd name="T56" fmla="*/ 126 w 156"/>
                  <a:gd name="T57" fmla="*/ 163 h 163"/>
                  <a:gd name="T58" fmla="*/ 130 w 156"/>
                  <a:gd name="T59" fmla="*/ 156 h 163"/>
                  <a:gd name="T60" fmla="*/ 133 w 156"/>
                  <a:gd name="T61" fmla="*/ 149 h 163"/>
                  <a:gd name="T62" fmla="*/ 137 w 156"/>
                  <a:gd name="T63" fmla="*/ 144 h 163"/>
                  <a:gd name="T64" fmla="*/ 135 w 156"/>
                  <a:gd name="T65" fmla="*/ 135 h 163"/>
                  <a:gd name="T66" fmla="*/ 133 w 156"/>
                  <a:gd name="T67" fmla="*/ 125 h 163"/>
                  <a:gd name="T68" fmla="*/ 142 w 156"/>
                  <a:gd name="T69" fmla="*/ 123 h 163"/>
                  <a:gd name="T70" fmla="*/ 154 w 156"/>
                  <a:gd name="T71" fmla="*/ 130 h 163"/>
                  <a:gd name="T72" fmla="*/ 149 w 156"/>
                  <a:gd name="T73" fmla="*/ 116 h 163"/>
                  <a:gd name="T74" fmla="*/ 123 w 156"/>
                  <a:gd name="T75" fmla="*/ 104 h 163"/>
                  <a:gd name="T76" fmla="*/ 121 w 156"/>
                  <a:gd name="T77" fmla="*/ 101 h 163"/>
                  <a:gd name="T78" fmla="*/ 126 w 156"/>
                  <a:gd name="T79" fmla="*/ 97 h 163"/>
                  <a:gd name="T80" fmla="*/ 121 w 156"/>
                  <a:gd name="T81" fmla="*/ 94 h 163"/>
                  <a:gd name="T82" fmla="*/ 114 w 156"/>
                  <a:gd name="T83" fmla="*/ 94 h 163"/>
                  <a:gd name="T84" fmla="*/ 107 w 156"/>
                  <a:gd name="T85" fmla="*/ 92 h 163"/>
                  <a:gd name="T86" fmla="*/ 97 w 156"/>
                  <a:gd name="T87" fmla="*/ 83 h 163"/>
                  <a:gd name="T88" fmla="*/ 88 w 156"/>
                  <a:gd name="T89" fmla="*/ 64 h 163"/>
                  <a:gd name="T90" fmla="*/ 74 w 156"/>
                  <a:gd name="T91" fmla="*/ 50 h 163"/>
                  <a:gd name="T92" fmla="*/ 76 w 156"/>
                  <a:gd name="T93" fmla="*/ 40 h 163"/>
                  <a:gd name="T94" fmla="*/ 74 w 156"/>
                  <a:gd name="T95" fmla="*/ 33 h 163"/>
                  <a:gd name="T96" fmla="*/ 78 w 156"/>
                  <a:gd name="T97" fmla="*/ 31 h 163"/>
                  <a:gd name="T98" fmla="*/ 90 w 156"/>
                  <a:gd name="T99" fmla="*/ 26 h 163"/>
                  <a:gd name="T100" fmla="*/ 93 w 156"/>
                  <a:gd name="T101" fmla="*/ 26 h 163"/>
                  <a:gd name="T102" fmla="*/ 93 w 156"/>
                  <a:gd name="T103" fmla="*/ 28 h 163"/>
                  <a:gd name="T104" fmla="*/ 95 w 156"/>
                  <a:gd name="T105" fmla="*/ 26 h 163"/>
                  <a:gd name="T106" fmla="*/ 95 w 156"/>
                  <a:gd name="T107" fmla="*/ 24 h 163"/>
                  <a:gd name="T108" fmla="*/ 93 w 156"/>
                  <a:gd name="T109" fmla="*/ 21 h 163"/>
                  <a:gd name="T110" fmla="*/ 90 w 156"/>
                  <a:gd name="T111" fmla="*/ 16 h 163"/>
                  <a:gd name="T112" fmla="*/ 90 w 156"/>
                  <a:gd name="T113" fmla="*/ 14 h 163"/>
                  <a:gd name="T114" fmla="*/ 78 w 156"/>
                  <a:gd name="T115" fmla="*/ 7 h 163"/>
                  <a:gd name="T116" fmla="*/ 71 w 156"/>
                  <a:gd name="T117" fmla="*/ 0 h 163"/>
                  <a:gd name="T118" fmla="*/ 69 w 156"/>
                  <a:gd name="T119" fmla="*/ 0 h 163"/>
                  <a:gd name="T120" fmla="*/ 50 w 156"/>
                  <a:gd name="T121" fmla="*/ 5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
                  <a:gd name="T184" fmla="*/ 0 h 163"/>
                  <a:gd name="T185" fmla="*/ 156 w 156"/>
                  <a:gd name="T186" fmla="*/ 163 h 1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 h="163">
                    <a:moveTo>
                      <a:pt x="50" y="5"/>
                    </a:moveTo>
                    <a:lnTo>
                      <a:pt x="48" y="7"/>
                    </a:lnTo>
                    <a:lnTo>
                      <a:pt x="48" y="9"/>
                    </a:lnTo>
                    <a:lnTo>
                      <a:pt x="45" y="9"/>
                    </a:lnTo>
                    <a:lnTo>
                      <a:pt x="45" y="12"/>
                    </a:lnTo>
                    <a:lnTo>
                      <a:pt x="45" y="14"/>
                    </a:lnTo>
                    <a:lnTo>
                      <a:pt x="38" y="14"/>
                    </a:lnTo>
                    <a:lnTo>
                      <a:pt x="36" y="12"/>
                    </a:lnTo>
                    <a:lnTo>
                      <a:pt x="34" y="12"/>
                    </a:lnTo>
                    <a:lnTo>
                      <a:pt x="34" y="14"/>
                    </a:lnTo>
                    <a:lnTo>
                      <a:pt x="31" y="19"/>
                    </a:lnTo>
                    <a:lnTo>
                      <a:pt x="31" y="21"/>
                    </a:lnTo>
                    <a:lnTo>
                      <a:pt x="29" y="21"/>
                    </a:lnTo>
                    <a:lnTo>
                      <a:pt x="26" y="19"/>
                    </a:lnTo>
                    <a:lnTo>
                      <a:pt x="24" y="16"/>
                    </a:lnTo>
                    <a:lnTo>
                      <a:pt x="22" y="12"/>
                    </a:lnTo>
                    <a:lnTo>
                      <a:pt x="19" y="14"/>
                    </a:lnTo>
                    <a:lnTo>
                      <a:pt x="19" y="16"/>
                    </a:lnTo>
                    <a:lnTo>
                      <a:pt x="19" y="19"/>
                    </a:lnTo>
                    <a:lnTo>
                      <a:pt x="15" y="21"/>
                    </a:lnTo>
                    <a:lnTo>
                      <a:pt x="3" y="24"/>
                    </a:lnTo>
                    <a:lnTo>
                      <a:pt x="5" y="33"/>
                    </a:lnTo>
                    <a:lnTo>
                      <a:pt x="3" y="35"/>
                    </a:lnTo>
                    <a:lnTo>
                      <a:pt x="0" y="38"/>
                    </a:lnTo>
                    <a:lnTo>
                      <a:pt x="0" y="40"/>
                    </a:lnTo>
                    <a:lnTo>
                      <a:pt x="0" y="42"/>
                    </a:lnTo>
                    <a:lnTo>
                      <a:pt x="3" y="42"/>
                    </a:lnTo>
                    <a:lnTo>
                      <a:pt x="3" y="45"/>
                    </a:lnTo>
                    <a:lnTo>
                      <a:pt x="3" y="47"/>
                    </a:lnTo>
                    <a:lnTo>
                      <a:pt x="3" y="52"/>
                    </a:lnTo>
                    <a:lnTo>
                      <a:pt x="5" y="54"/>
                    </a:lnTo>
                    <a:lnTo>
                      <a:pt x="12" y="54"/>
                    </a:lnTo>
                    <a:lnTo>
                      <a:pt x="12" y="57"/>
                    </a:lnTo>
                    <a:lnTo>
                      <a:pt x="12" y="59"/>
                    </a:lnTo>
                    <a:lnTo>
                      <a:pt x="12" y="61"/>
                    </a:lnTo>
                    <a:lnTo>
                      <a:pt x="17" y="61"/>
                    </a:lnTo>
                    <a:lnTo>
                      <a:pt x="19" y="59"/>
                    </a:lnTo>
                    <a:lnTo>
                      <a:pt x="19" y="57"/>
                    </a:lnTo>
                    <a:lnTo>
                      <a:pt x="22" y="54"/>
                    </a:lnTo>
                    <a:lnTo>
                      <a:pt x="24" y="54"/>
                    </a:lnTo>
                    <a:lnTo>
                      <a:pt x="24" y="52"/>
                    </a:lnTo>
                    <a:lnTo>
                      <a:pt x="29" y="50"/>
                    </a:lnTo>
                    <a:lnTo>
                      <a:pt x="34" y="50"/>
                    </a:lnTo>
                    <a:lnTo>
                      <a:pt x="45" y="59"/>
                    </a:lnTo>
                    <a:lnTo>
                      <a:pt x="52" y="73"/>
                    </a:lnTo>
                    <a:lnTo>
                      <a:pt x="52" y="75"/>
                    </a:lnTo>
                    <a:lnTo>
                      <a:pt x="60" y="83"/>
                    </a:lnTo>
                    <a:lnTo>
                      <a:pt x="60" y="87"/>
                    </a:lnTo>
                    <a:lnTo>
                      <a:pt x="62" y="85"/>
                    </a:lnTo>
                    <a:lnTo>
                      <a:pt x="64" y="85"/>
                    </a:lnTo>
                    <a:lnTo>
                      <a:pt x="67" y="87"/>
                    </a:lnTo>
                    <a:lnTo>
                      <a:pt x="69" y="92"/>
                    </a:lnTo>
                    <a:lnTo>
                      <a:pt x="71" y="92"/>
                    </a:lnTo>
                    <a:lnTo>
                      <a:pt x="86" y="106"/>
                    </a:lnTo>
                    <a:lnTo>
                      <a:pt x="93" y="106"/>
                    </a:lnTo>
                    <a:lnTo>
                      <a:pt x="97" y="111"/>
                    </a:lnTo>
                    <a:lnTo>
                      <a:pt x="97" y="113"/>
                    </a:lnTo>
                    <a:lnTo>
                      <a:pt x="102" y="116"/>
                    </a:lnTo>
                    <a:lnTo>
                      <a:pt x="102" y="118"/>
                    </a:lnTo>
                    <a:lnTo>
                      <a:pt x="107" y="116"/>
                    </a:lnTo>
                    <a:lnTo>
                      <a:pt x="109" y="118"/>
                    </a:lnTo>
                    <a:lnTo>
                      <a:pt x="109" y="120"/>
                    </a:lnTo>
                    <a:lnTo>
                      <a:pt x="109" y="123"/>
                    </a:lnTo>
                    <a:lnTo>
                      <a:pt x="111" y="125"/>
                    </a:lnTo>
                    <a:lnTo>
                      <a:pt x="114" y="125"/>
                    </a:lnTo>
                    <a:lnTo>
                      <a:pt x="116" y="130"/>
                    </a:lnTo>
                    <a:lnTo>
                      <a:pt x="116" y="127"/>
                    </a:lnTo>
                    <a:lnTo>
                      <a:pt x="119" y="127"/>
                    </a:lnTo>
                    <a:lnTo>
                      <a:pt x="126" y="149"/>
                    </a:lnTo>
                    <a:lnTo>
                      <a:pt x="121" y="151"/>
                    </a:lnTo>
                    <a:lnTo>
                      <a:pt x="123" y="153"/>
                    </a:lnTo>
                    <a:lnTo>
                      <a:pt x="119" y="158"/>
                    </a:lnTo>
                    <a:lnTo>
                      <a:pt x="121" y="163"/>
                    </a:lnTo>
                    <a:lnTo>
                      <a:pt x="123" y="163"/>
                    </a:lnTo>
                    <a:lnTo>
                      <a:pt x="126" y="163"/>
                    </a:lnTo>
                    <a:lnTo>
                      <a:pt x="128" y="158"/>
                    </a:lnTo>
                    <a:lnTo>
                      <a:pt x="128" y="156"/>
                    </a:lnTo>
                    <a:lnTo>
                      <a:pt x="130" y="156"/>
                    </a:lnTo>
                    <a:lnTo>
                      <a:pt x="130" y="153"/>
                    </a:lnTo>
                    <a:lnTo>
                      <a:pt x="130" y="149"/>
                    </a:lnTo>
                    <a:lnTo>
                      <a:pt x="133" y="149"/>
                    </a:lnTo>
                    <a:lnTo>
                      <a:pt x="137" y="146"/>
                    </a:lnTo>
                    <a:lnTo>
                      <a:pt x="137" y="144"/>
                    </a:lnTo>
                    <a:lnTo>
                      <a:pt x="137" y="137"/>
                    </a:lnTo>
                    <a:lnTo>
                      <a:pt x="135" y="135"/>
                    </a:lnTo>
                    <a:lnTo>
                      <a:pt x="133" y="135"/>
                    </a:lnTo>
                    <a:lnTo>
                      <a:pt x="130" y="132"/>
                    </a:lnTo>
                    <a:lnTo>
                      <a:pt x="133" y="125"/>
                    </a:lnTo>
                    <a:lnTo>
                      <a:pt x="137" y="120"/>
                    </a:lnTo>
                    <a:lnTo>
                      <a:pt x="140" y="118"/>
                    </a:lnTo>
                    <a:lnTo>
                      <a:pt x="142" y="123"/>
                    </a:lnTo>
                    <a:lnTo>
                      <a:pt x="149" y="125"/>
                    </a:lnTo>
                    <a:lnTo>
                      <a:pt x="152" y="130"/>
                    </a:lnTo>
                    <a:lnTo>
                      <a:pt x="154" y="130"/>
                    </a:lnTo>
                    <a:lnTo>
                      <a:pt x="156" y="127"/>
                    </a:lnTo>
                    <a:lnTo>
                      <a:pt x="149" y="116"/>
                    </a:lnTo>
                    <a:lnTo>
                      <a:pt x="140" y="113"/>
                    </a:lnTo>
                    <a:lnTo>
                      <a:pt x="137" y="111"/>
                    </a:lnTo>
                    <a:lnTo>
                      <a:pt x="123" y="104"/>
                    </a:lnTo>
                    <a:lnTo>
                      <a:pt x="121" y="101"/>
                    </a:lnTo>
                    <a:lnTo>
                      <a:pt x="123" y="99"/>
                    </a:lnTo>
                    <a:lnTo>
                      <a:pt x="126" y="99"/>
                    </a:lnTo>
                    <a:lnTo>
                      <a:pt x="126" y="97"/>
                    </a:lnTo>
                    <a:lnTo>
                      <a:pt x="123" y="94"/>
                    </a:lnTo>
                    <a:lnTo>
                      <a:pt x="121" y="94"/>
                    </a:lnTo>
                    <a:lnTo>
                      <a:pt x="123" y="94"/>
                    </a:lnTo>
                    <a:lnTo>
                      <a:pt x="121" y="94"/>
                    </a:lnTo>
                    <a:lnTo>
                      <a:pt x="114" y="94"/>
                    </a:lnTo>
                    <a:lnTo>
                      <a:pt x="114" y="97"/>
                    </a:lnTo>
                    <a:lnTo>
                      <a:pt x="107" y="92"/>
                    </a:lnTo>
                    <a:lnTo>
                      <a:pt x="107" y="90"/>
                    </a:lnTo>
                    <a:lnTo>
                      <a:pt x="104" y="90"/>
                    </a:lnTo>
                    <a:lnTo>
                      <a:pt x="97" y="83"/>
                    </a:lnTo>
                    <a:lnTo>
                      <a:pt x="90" y="64"/>
                    </a:lnTo>
                    <a:lnTo>
                      <a:pt x="88" y="64"/>
                    </a:lnTo>
                    <a:lnTo>
                      <a:pt x="78" y="57"/>
                    </a:lnTo>
                    <a:lnTo>
                      <a:pt x="74" y="50"/>
                    </a:lnTo>
                    <a:lnTo>
                      <a:pt x="76" y="42"/>
                    </a:lnTo>
                    <a:lnTo>
                      <a:pt x="76" y="40"/>
                    </a:lnTo>
                    <a:lnTo>
                      <a:pt x="76" y="38"/>
                    </a:lnTo>
                    <a:lnTo>
                      <a:pt x="74" y="38"/>
                    </a:lnTo>
                    <a:lnTo>
                      <a:pt x="74" y="33"/>
                    </a:lnTo>
                    <a:lnTo>
                      <a:pt x="74" y="31"/>
                    </a:lnTo>
                    <a:lnTo>
                      <a:pt x="76" y="31"/>
                    </a:lnTo>
                    <a:lnTo>
                      <a:pt x="78" y="31"/>
                    </a:lnTo>
                    <a:lnTo>
                      <a:pt x="88" y="26"/>
                    </a:lnTo>
                    <a:lnTo>
                      <a:pt x="90" y="26"/>
                    </a:lnTo>
                    <a:lnTo>
                      <a:pt x="93" y="26"/>
                    </a:lnTo>
                    <a:lnTo>
                      <a:pt x="93" y="28"/>
                    </a:lnTo>
                    <a:lnTo>
                      <a:pt x="95" y="28"/>
                    </a:lnTo>
                    <a:lnTo>
                      <a:pt x="95" y="26"/>
                    </a:lnTo>
                    <a:lnTo>
                      <a:pt x="95" y="24"/>
                    </a:lnTo>
                    <a:lnTo>
                      <a:pt x="93" y="24"/>
                    </a:lnTo>
                    <a:lnTo>
                      <a:pt x="93" y="21"/>
                    </a:lnTo>
                    <a:lnTo>
                      <a:pt x="90" y="19"/>
                    </a:lnTo>
                    <a:lnTo>
                      <a:pt x="90" y="16"/>
                    </a:lnTo>
                    <a:lnTo>
                      <a:pt x="90" y="14"/>
                    </a:lnTo>
                    <a:lnTo>
                      <a:pt x="93" y="12"/>
                    </a:lnTo>
                    <a:lnTo>
                      <a:pt x="81" y="9"/>
                    </a:lnTo>
                    <a:lnTo>
                      <a:pt x="78" y="7"/>
                    </a:lnTo>
                    <a:lnTo>
                      <a:pt x="76" y="7"/>
                    </a:lnTo>
                    <a:lnTo>
                      <a:pt x="74" y="5"/>
                    </a:lnTo>
                    <a:lnTo>
                      <a:pt x="71" y="0"/>
                    </a:lnTo>
                    <a:lnTo>
                      <a:pt x="69" y="0"/>
                    </a:lnTo>
                    <a:lnTo>
                      <a:pt x="52" y="5"/>
                    </a:lnTo>
                    <a:lnTo>
                      <a:pt x="50" y="5"/>
                    </a:lnTo>
                    <a:close/>
                  </a:path>
                </a:pathLst>
              </a:custGeom>
              <a:grpFill/>
              <a:ln w="9525">
                <a:noFill/>
                <a:round/>
                <a:headEnd/>
                <a:tailEnd/>
              </a:ln>
            </p:spPr>
            <p:txBody>
              <a:bodyPr/>
              <a:lstStyle/>
              <a:p>
                <a:pPr>
                  <a:defRPr/>
                </a:pPr>
                <a:endParaRPr lang="en-US" sz="1200" kern="0">
                  <a:solidFill>
                    <a:srgbClr val="0096D6"/>
                  </a:solidFill>
                </a:endParaRPr>
              </a:p>
            </p:txBody>
          </p:sp>
          <p:sp>
            <p:nvSpPr>
              <p:cNvPr id="3276" name="Freeform 248"/>
              <p:cNvSpPr>
                <a:spLocks/>
              </p:cNvSpPr>
              <p:nvPr/>
            </p:nvSpPr>
            <p:spPr bwMode="auto">
              <a:xfrm>
                <a:off x="2967" y="1901"/>
                <a:ext cx="156" cy="163"/>
              </a:xfrm>
              <a:custGeom>
                <a:avLst/>
                <a:gdLst>
                  <a:gd name="T0" fmla="*/ 48 w 156"/>
                  <a:gd name="T1" fmla="*/ 7 h 163"/>
                  <a:gd name="T2" fmla="*/ 45 w 156"/>
                  <a:gd name="T3" fmla="*/ 9 h 163"/>
                  <a:gd name="T4" fmla="*/ 45 w 156"/>
                  <a:gd name="T5" fmla="*/ 14 h 163"/>
                  <a:gd name="T6" fmla="*/ 34 w 156"/>
                  <a:gd name="T7" fmla="*/ 12 h 163"/>
                  <a:gd name="T8" fmla="*/ 31 w 156"/>
                  <a:gd name="T9" fmla="*/ 21 h 163"/>
                  <a:gd name="T10" fmla="*/ 26 w 156"/>
                  <a:gd name="T11" fmla="*/ 19 h 163"/>
                  <a:gd name="T12" fmla="*/ 19 w 156"/>
                  <a:gd name="T13" fmla="*/ 14 h 163"/>
                  <a:gd name="T14" fmla="*/ 15 w 156"/>
                  <a:gd name="T15" fmla="*/ 21 h 163"/>
                  <a:gd name="T16" fmla="*/ 5 w 156"/>
                  <a:gd name="T17" fmla="*/ 33 h 163"/>
                  <a:gd name="T18" fmla="*/ 0 w 156"/>
                  <a:gd name="T19" fmla="*/ 40 h 163"/>
                  <a:gd name="T20" fmla="*/ 3 w 156"/>
                  <a:gd name="T21" fmla="*/ 42 h 163"/>
                  <a:gd name="T22" fmla="*/ 3 w 156"/>
                  <a:gd name="T23" fmla="*/ 52 h 163"/>
                  <a:gd name="T24" fmla="*/ 12 w 156"/>
                  <a:gd name="T25" fmla="*/ 57 h 163"/>
                  <a:gd name="T26" fmla="*/ 12 w 156"/>
                  <a:gd name="T27" fmla="*/ 61 h 163"/>
                  <a:gd name="T28" fmla="*/ 19 w 156"/>
                  <a:gd name="T29" fmla="*/ 57 h 163"/>
                  <a:gd name="T30" fmla="*/ 24 w 156"/>
                  <a:gd name="T31" fmla="*/ 52 h 163"/>
                  <a:gd name="T32" fmla="*/ 45 w 156"/>
                  <a:gd name="T33" fmla="*/ 59 h 163"/>
                  <a:gd name="T34" fmla="*/ 60 w 156"/>
                  <a:gd name="T35" fmla="*/ 83 h 163"/>
                  <a:gd name="T36" fmla="*/ 64 w 156"/>
                  <a:gd name="T37" fmla="*/ 85 h 163"/>
                  <a:gd name="T38" fmla="*/ 71 w 156"/>
                  <a:gd name="T39" fmla="*/ 92 h 163"/>
                  <a:gd name="T40" fmla="*/ 93 w 156"/>
                  <a:gd name="T41" fmla="*/ 106 h 163"/>
                  <a:gd name="T42" fmla="*/ 102 w 156"/>
                  <a:gd name="T43" fmla="*/ 116 h 163"/>
                  <a:gd name="T44" fmla="*/ 107 w 156"/>
                  <a:gd name="T45" fmla="*/ 116 h 163"/>
                  <a:gd name="T46" fmla="*/ 109 w 156"/>
                  <a:gd name="T47" fmla="*/ 120 h 163"/>
                  <a:gd name="T48" fmla="*/ 114 w 156"/>
                  <a:gd name="T49" fmla="*/ 125 h 163"/>
                  <a:gd name="T50" fmla="*/ 119 w 156"/>
                  <a:gd name="T51" fmla="*/ 127 h 163"/>
                  <a:gd name="T52" fmla="*/ 123 w 156"/>
                  <a:gd name="T53" fmla="*/ 153 h 163"/>
                  <a:gd name="T54" fmla="*/ 121 w 156"/>
                  <a:gd name="T55" fmla="*/ 163 h 163"/>
                  <a:gd name="T56" fmla="*/ 126 w 156"/>
                  <a:gd name="T57" fmla="*/ 163 h 163"/>
                  <a:gd name="T58" fmla="*/ 130 w 156"/>
                  <a:gd name="T59" fmla="*/ 156 h 163"/>
                  <a:gd name="T60" fmla="*/ 133 w 156"/>
                  <a:gd name="T61" fmla="*/ 149 h 163"/>
                  <a:gd name="T62" fmla="*/ 137 w 156"/>
                  <a:gd name="T63" fmla="*/ 144 h 163"/>
                  <a:gd name="T64" fmla="*/ 135 w 156"/>
                  <a:gd name="T65" fmla="*/ 135 h 163"/>
                  <a:gd name="T66" fmla="*/ 133 w 156"/>
                  <a:gd name="T67" fmla="*/ 125 h 163"/>
                  <a:gd name="T68" fmla="*/ 142 w 156"/>
                  <a:gd name="T69" fmla="*/ 123 h 163"/>
                  <a:gd name="T70" fmla="*/ 154 w 156"/>
                  <a:gd name="T71" fmla="*/ 130 h 163"/>
                  <a:gd name="T72" fmla="*/ 149 w 156"/>
                  <a:gd name="T73" fmla="*/ 116 h 163"/>
                  <a:gd name="T74" fmla="*/ 123 w 156"/>
                  <a:gd name="T75" fmla="*/ 104 h 163"/>
                  <a:gd name="T76" fmla="*/ 121 w 156"/>
                  <a:gd name="T77" fmla="*/ 101 h 163"/>
                  <a:gd name="T78" fmla="*/ 126 w 156"/>
                  <a:gd name="T79" fmla="*/ 97 h 163"/>
                  <a:gd name="T80" fmla="*/ 121 w 156"/>
                  <a:gd name="T81" fmla="*/ 94 h 163"/>
                  <a:gd name="T82" fmla="*/ 114 w 156"/>
                  <a:gd name="T83" fmla="*/ 94 h 163"/>
                  <a:gd name="T84" fmla="*/ 107 w 156"/>
                  <a:gd name="T85" fmla="*/ 92 h 163"/>
                  <a:gd name="T86" fmla="*/ 97 w 156"/>
                  <a:gd name="T87" fmla="*/ 83 h 163"/>
                  <a:gd name="T88" fmla="*/ 88 w 156"/>
                  <a:gd name="T89" fmla="*/ 64 h 163"/>
                  <a:gd name="T90" fmla="*/ 74 w 156"/>
                  <a:gd name="T91" fmla="*/ 50 h 163"/>
                  <a:gd name="T92" fmla="*/ 76 w 156"/>
                  <a:gd name="T93" fmla="*/ 40 h 163"/>
                  <a:gd name="T94" fmla="*/ 74 w 156"/>
                  <a:gd name="T95" fmla="*/ 33 h 163"/>
                  <a:gd name="T96" fmla="*/ 78 w 156"/>
                  <a:gd name="T97" fmla="*/ 31 h 163"/>
                  <a:gd name="T98" fmla="*/ 90 w 156"/>
                  <a:gd name="T99" fmla="*/ 26 h 163"/>
                  <a:gd name="T100" fmla="*/ 93 w 156"/>
                  <a:gd name="T101" fmla="*/ 26 h 163"/>
                  <a:gd name="T102" fmla="*/ 93 w 156"/>
                  <a:gd name="T103" fmla="*/ 28 h 163"/>
                  <a:gd name="T104" fmla="*/ 95 w 156"/>
                  <a:gd name="T105" fmla="*/ 26 h 163"/>
                  <a:gd name="T106" fmla="*/ 95 w 156"/>
                  <a:gd name="T107" fmla="*/ 24 h 163"/>
                  <a:gd name="T108" fmla="*/ 93 w 156"/>
                  <a:gd name="T109" fmla="*/ 21 h 163"/>
                  <a:gd name="T110" fmla="*/ 90 w 156"/>
                  <a:gd name="T111" fmla="*/ 16 h 163"/>
                  <a:gd name="T112" fmla="*/ 90 w 156"/>
                  <a:gd name="T113" fmla="*/ 14 h 163"/>
                  <a:gd name="T114" fmla="*/ 78 w 156"/>
                  <a:gd name="T115" fmla="*/ 7 h 163"/>
                  <a:gd name="T116" fmla="*/ 71 w 156"/>
                  <a:gd name="T117" fmla="*/ 0 h 163"/>
                  <a:gd name="T118" fmla="*/ 69 w 156"/>
                  <a:gd name="T119" fmla="*/ 0 h 163"/>
                  <a:gd name="T120" fmla="*/ 50 w 156"/>
                  <a:gd name="T121" fmla="*/ 5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
                  <a:gd name="T184" fmla="*/ 0 h 163"/>
                  <a:gd name="T185" fmla="*/ 156 w 156"/>
                  <a:gd name="T186" fmla="*/ 163 h 1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 h="163">
                    <a:moveTo>
                      <a:pt x="50" y="5"/>
                    </a:moveTo>
                    <a:lnTo>
                      <a:pt x="48" y="7"/>
                    </a:lnTo>
                    <a:lnTo>
                      <a:pt x="48" y="9"/>
                    </a:lnTo>
                    <a:lnTo>
                      <a:pt x="45" y="9"/>
                    </a:lnTo>
                    <a:lnTo>
                      <a:pt x="45" y="12"/>
                    </a:lnTo>
                    <a:lnTo>
                      <a:pt x="45" y="14"/>
                    </a:lnTo>
                    <a:lnTo>
                      <a:pt x="38" y="14"/>
                    </a:lnTo>
                    <a:lnTo>
                      <a:pt x="36" y="12"/>
                    </a:lnTo>
                    <a:lnTo>
                      <a:pt x="34" y="12"/>
                    </a:lnTo>
                    <a:lnTo>
                      <a:pt x="34" y="14"/>
                    </a:lnTo>
                    <a:lnTo>
                      <a:pt x="31" y="19"/>
                    </a:lnTo>
                    <a:lnTo>
                      <a:pt x="31" y="21"/>
                    </a:lnTo>
                    <a:lnTo>
                      <a:pt x="29" y="21"/>
                    </a:lnTo>
                    <a:lnTo>
                      <a:pt x="26" y="19"/>
                    </a:lnTo>
                    <a:lnTo>
                      <a:pt x="24" y="16"/>
                    </a:lnTo>
                    <a:lnTo>
                      <a:pt x="22" y="12"/>
                    </a:lnTo>
                    <a:lnTo>
                      <a:pt x="19" y="14"/>
                    </a:lnTo>
                    <a:lnTo>
                      <a:pt x="19" y="16"/>
                    </a:lnTo>
                    <a:lnTo>
                      <a:pt x="19" y="19"/>
                    </a:lnTo>
                    <a:lnTo>
                      <a:pt x="15" y="21"/>
                    </a:lnTo>
                    <a:lnTo>
                      <a:pt x="3" y="24"/>
                    </a:lnTo>
                    <a:lnTo>
                      <a:pt x="5" y="33"/>
                    </a:lnTo>
                    <a:lnTo>
                      <a:pt x="3" y="35"/>
                    </a:lnTo>
                    <a:lnTo>
                      <a:pt x="0" y="38"/>
                    </a:lnTo>
                    <a:lnTo>
                      <a:pt x="0" y="40"/>
                    </a:lnTo>
                    <a:lnTo>
                      <a:pt x="0" y="42"/>
                    </a:lnTo>
                    <a:lnTo>
                      <a:pt x="3" y="42"/>
                    </a:lnTo>
                    <a:lnTo>
                      <a:pt x="3" y="45"/>
                    </a:lnTo>
                    <a:lnTo>
                      <a:pt x="3" y="47"/>
                    </a:lnTo>
                    <a:lnTo>
                      <a:pt x="3" y="52"/>
                    </a:lnTo>
                    <a:lnTo>
                      <a:pt x="5" y="54"/>
                    </a:lnTo>
                    <a:lnTo>
                      <a:pt x="12" y="54"/>
                    </a:lnTo>
                    <a:lnTo>
                      <a:pt x="12" y="57"/>
                    </a:lnTo>
                    <a:lnTo>
                      <a:pt x="12" y="59"/>
                    </a:lnTo>
                    <a:lnTo>
                      <a:pt x="12" y="61"/>
                    </a:lnTo>
                    <a:lnTo>
                      <a:pt x="17" y="61"/>
                    </a:lnTo>
                    <a:lnTo>
                      <a:pt x="19" y="59"/>
                    </a:lnTo>
                    <a:lnTo>
                      <a:pt x="19" y="57"/>
                    </a:lnTo>
                    <a:lnTo>
                      <a:pt x="22" y="54"/>
                    </a:lnTo>
                    <a:lnTo>
                      <a:pt x="24" y="54"/>
                    </a:lnTo>
                    <a:lnTo>
                      <a:pt x="24" y="52"/>
                    </a:lnTo>
                    <a:lnTo>
                      <a:pt x="29" y="50"/>
                    </a:lnTo>
                    <a:lnTo>
                      <a:pt x="34" y="50"/>
                    </a:lnTo>
                    <a:lnTo>
                      <a:pt x="45" y="59"/>
                    </a:lnTo>
                    <a:lnTo>
                      <a:pt x="52" y="73"/>
                    </a:lnTo>
                    <a:lnTo>
                      <a:pt x="52" y="75"/>
                    </a:lnTo>
                    <a:lnTo>
                      <a:pt x="60" y="83"/>
                    </a:lnTo>
                    <a:lnTo>
                      <a:pt x="60" y="87"/>
                    </a:lnTo>
                    <a:lnTo>
                      <a:pt x="62" y="85"/>
                    </a:lnTo>
                    <a:lnTo>
                      <a:pt x="64" y="85"/>
                    </a:lnTo>
                    <a:lnTo>
                      <a:pt x="67" y="87"/>
                    </a:lnTo>
                    <a:lnTo>
                      <a:pt x="69" y="92"/>
                    </a:lnTo>
                    <a:lnTo>
                      <a:pt x="71" y="92"/>
                    </a:lnTo>
                    <a:lnTo>
                      <a:pt x="86" y="106"/>
                    </a:lnTo>
                    <a:lnTo>
                      <a:pt x="93" y="106"/>
                    </a:lnTo>
                    <a:lnTo>
                      <a:pt x="97" y="111"/>
                    </a:lnTo>
                    <a:lnTo>
                      <a:pt x="97" y="113"/>
                    </a:lnTo>
                    <a:lnTo>
                      <a:pt x="102" y="116"/>
                    </a:lnTo>
                    <a:lnTo>
                      <a:pt x="102" y="118"/>
                    </a:lnTo>
                    <a:lnTo>
                      <a:pt x="107" y="116"/>
                    </a:lnTo>
                    <a:lnTo>
                      <a:pt x="109" y="118"/>
                    </a:lnTo>
                    <a:lnTo>
                      <a:pt x="109" y="120"/>
                    </a:lnTo>
                    <a:lnTo>
                      <a:pt x="109" y="123"/>
                    </a:lnTo>
                    <a:lnTo>
                      <a:pt x="111" y="125"/>
                    </a:lnTo>
                    <a:lnTo>
                      <a:pt x="114" y="125"/>
                    </a:lnTo>
                    <a:lnTo>
                      <a:pt x="116" y="130"/>
                    </a:lnTo>
                    <a:lnTo>
                      <a:pt x="116" y="127"/>
                    </a:lnTo>
                    <a:lnTo>
                      <a:pt x="119" y="127"/>
                    </a:lnTo>
                    <a:lnTo>
                      <a:pt x="126" y="149"/>
                    </a:lnTo>
                    <a:lnTo>
                      <a:pt x="121" y="151"/>
                    </a:lnTo>
                    <a:lnTo>
                      <a:pt x="123" y="153"/>
                    </a:lnTo>
                    <a:lnTo>
                      <a:pt x="119" y="158"/>
                    </a:lnTo>
                    <a:lnTo>
                      <a:pt x="121" y="163"/>
                    </a:lnTo>
                    <a:lnTo>
                      <a:pt x="123" y="163"/>
                    </a:lnTo>
                    <a:lnTo>
                      <a:pt x="126" y="163"/>
                    </a:lnTo>
                    <a:lnTo>
                      <a:pt x="128" y="158"/>
                    </a:lnTo>
                    <a:lnTo>
                      <a:pt x="128" y="156"/>
                    </a:lnTo>
                    <a:lnTo>
                      <a:pt x="130" y="156"/>
                    </a:lnTo>
                    <a:lnTo>
                      <a:pt x="130" y="153"/>
                    </a:lnTo>
                    <a:lnTo>
                      <a:pt x="130" y="149"/>
                    </a:lnTo>
                    <a:lnTo>
                      <a:pt x="133" y="149"/>
                    </a:lnTo>
                    <a:lnTo>
                      <a:pt x="137" y="146"/>
                    </a:lnTo>
                    <a:lnTo>
                      <a:pt x="137" y="144"/>
                    </a:lnTo>
                    <a:lnTo>
                      <a:pt x="137" y="137"/>
                    </a:lnTo>
                    <a:lnTo>
                      <a:pt x="135" y="135"/>
                    </a:lnTo>
                    <a:lnTo>
                      <a:pt x="133" y="135"/>
                    </a:lnTo>
                    <a:lnTo>
                      <a:pt x="130" y="132"/>
                    </a:lnTo>
                    <a:lnTo>
                      <a:pt x="133" y="125"/>
                    </a:lnTo>
                    <a:lnTo>
                      <a:pt x="137" y="120"/>
                    </a:lnTo>
                    <a:lnTo>
                      <a:pt x="140" y="118"/>
                    </a:lnTo>
                    <a:lnTo>
                      <a:pt x="142" y="123"/>
                    </a:lnTo>
                    <a:lnTo>
                      <a:pt x="149" y="125"/>
                    </a:lnTo>
                    <a:lnTo>
                      <a:pt x="152" y="130"/>
                    </a:lnTo>
                    <a:lnTo>
                      <a:pt x="154" y="130"/>
                    </a:lnTo>
                    <a:lnTo>
                      <a:pt x="156" y="127"/>
                    </a:lnTo>
                    <a:lnTo>
                      <a:pt x="149" y="116"/>
                    </a:lnTo>
                    <a:lnTo>
                      <a:pt x="140" y="113"/>
                    </a:lnTo>
                    <a:lnTo>
                      <a:pt x="137" y="111"/>
                    </a:lnTo>
                    <a:lnTo>
                      <a:pt x="123" y="104"/>
                    </a:lnTo>
                    <a:lnTo>
                      <a:pt x="121" y="101"/>
                    </a:lnTo>
                    <a:lnTo>
                      <a:pt x="123" y="99"/>
                    </a:lnTo>
                    <a:lnTo>
                      <a:pt x="126" y="99"/>
                    </a:lnTo>
                    <a:lnTo>
                      <a:pt x="126" y="97"/>
                    </a:lnTo>
                    <a:lnTo>
                      <a:pt x="123" y="94"/>
                    </a:lnTo>
                    <a:lnTo>
                      <a:pt x="121" y="94"/>
                    </a:lnTo>
                    <a:lnTo>
                      <a:pt x="123" y="94"/>
                    </a:lnTo>
                    <a:lnTo>
                      <a:pt x="121" y="94"/>
                    </a:lnTo>
                    <a:lnTo>
                      <a:pt x="114" y="94"/>
                    </a:lnTo>
                    <a:lnTo>
                      <a:pt x="114" y="97"/>
                    </a:lnTo>
                    <a:lnTo>
                      <a:pt x="107" y="92"/>
                    </a:lnTo>
                    <a:lnTo>
                      <a:pt x="107" y="90"/>
                    </a:lnTo>
                    <a:lnTo>
                      <a:pt x="104" y="90"/>
                    </a:lnTo>
                    <a:lnTo>
                      <a:pt x="97" y="83"/>
                    </a:lnTo>
                    <a:lnTo>
                      <a:pt x="90" y="64"/>
                    </a:lnTo>
                    <a:lnTo>
                      <a:pt x="88" y="64"/>
                    </a:lnTo>
                    <a:lnTo>
                      <a:pt x="78" y="57"/>
                    </a:lnTo>
                    <a:lnTo>
                      <a:pt x="74" y="50"/>
                    </a:lnTo>
                    <a:lnTo>
                      <a:pt x="76" y="42"/>
                    </a:lnTo>
                    <a:lnTo>
                      <a:pt x="76" y="40"/>
                    </a:lnTo>
                    <a:lnTo>
                      <a:pt x="76" y="38"/>
                    </a:lnTo>
                    <a:lnTo>
                      <a:pt x="74" y="38"/>
                    </a:lnTo>
                    <a:lnTo>
                      <a:pt x="74" y="33"/>
                    </a:lnTo>
                    <a:lnTo>
                      <a:pt x="74" y="31"/>
                    </a:lnTo>
                    <a:lnTo>
                      <a:pt x="76" y="31"/>
                    </a:lnTo>
                    <a:lnTo>
                      <a:pt x="78" y="31"/>
                    </a:lnTo>
                    <a:lnTo>
                      <a:pt x="88" y="26"/>
                    </a:lnTo>
                    <a:lnTo>
                      <a:pt x="90" y="26"/>
                    </a:lnTo>
                    <a:lnTo>
                      <a:pt x="93" y="26"/>
                    </a:lnTo>
                    <a:lnTo>
                      <a:pt x="93" y="28"/>
                    </a:lnTo>
                    <a:lnTo>
                      <a:pt x="95" y="28"/>
                    </a:lnTo>
                    <a:lnTo>
                      <a:pt x="95" y="26"/>
                    </a:lnTo>
                    <a:lnTo>
                      <a:pt x="95" y="24"/>
                    </a:lnTo>
                    <a:lnTo>
                      <a:pt x="93" y="24"/>
                    </a:lnTo>
                    <a:lnTo>
                      <a:pt x="93" y="21"/>
                    </a:lnTo>
                    <a:lnTo>
                      <a:pt x="90" y="19"/>
                    </a:lnTo>
                    <a:lnTo>
                      <a:pt x="90" y="16"/>
                    </a:lnTo>
                    <a:lnTo>
                      <a:pt x="90" y="14"/>
                    </a:lnTo>
                    <a:lnTo>
                      <a:pt x="93" y="12"/>
                    </a:lnTo>
                    <a:lnTo>
                      <a:pt x="81" y="9"/>
                    </a:lnTo>
                    <a:lnTo>
                      <a:pt x="78" y="7"/>
                    </a:lnTo>
                    <a:lnTo>
                      <a:pt x="76" y="7"/>
                    </a:lnTo>
                    <a:lnTo>
                      <a:pt x="74" y="5"/>
                    </a:lnTo>
                    <a:lnTo>
                      <a:pt x="71" y="0"/>
                    </a:lnTo>
                    <a:lnTo>
                      <a:pt x="69" y="0"/>
                    </a:lnTo>
                    <a:lnTo>
                      <a:pt x="52" y="5"/>
                    </a:lnTo>
                    <a:lnTo>
                      <a:pt x="50" y="5"/>
                    </a:lnTo>
                  </a:path>
                </a:pathLst>
              </a:custGeom>
              <a:grpFill/>
              <a:ln w="9525">
                <a:noFill/>
                <a:round/>
                <a:headEnd/>
                <a:tailEnd/>
              </a:ln>
            </p:spPr>
            <p:txBody>
              <a:bodyPr/>
              <a:lstStyle/>
              <a:p>
                <a:pPr>
                  <a:defRPr/>
                </a:pPr>
                <a:endParaRPr lang="en-US" sz="1200" kern="0">
                  <a:solidFill>
                    <a:srgbClr val="0096D6"/>
                  </a:solidFill>
                </a:endParaRPr>
              </a:p>
            </p:txBody>
          </p:sp>
          <p:sp>
            <p:nvSpPr>
              <p:cNvPr id="3277" name="Freeform 249"/>
              <p:cNvSpPr>
                <a:spLocks/>
              </p:cNvSpPr>
              <p:nvPr/>
            </p:nvSpPr>
            <p:spPr bwMode="auto">
              <a:xfrm>
                <a:off x="3088" y="1934"/>
                <a:ext cx="50" cy="52"/>
              </a:xfrm>
              <a:custGeom>
                <a:avLst/>
                <a:gdLst>
                  <a:gd name="T0" fmla="*/ 33 w 50"/>
                  <a:gd name="T1" fmla="*/ 50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7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7 h 52"/>
                  <a:gd name="T52" fmla="*/ 45 w 50"/>
                  <a:gd name="T53" fmla="*/ 19 h 52"/>
                  <a:gd name="T54" fmla="*/ 47 w 50"/>
                  <a:gd name="T55" fmla="*/ 21 h 52"/>
                  <a:gd name="T56" fmla="*/ 50 w 50"/>
                  <a:gd name="T57" fmla="*/ 21 h 52"/>
                  <a:gd name="T58" fmla="*/ 50 w 50"/>
                  <a:gd name="T59" fmla="*/ 24 h 52"/>
                  <a:gd name="T60" fmla="*/ 47 w 50"/>
                  <a:gd name="T61" fmla="*/ 24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52"/>
                  <a:gd name="T137" fmla="*/ 50 w 50"/>
                  <a:gd name="T138" fmla="*/ 52 h 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52">
                    <a:moveTo>
                      <a:pt x="35" y="52"/>
                    </a:moveTo>
                    <a:lnTo>
                      <a:pt x="35" y="50"/>
                    </a:lnTo>
                    <a:lnTo>
                      <a:pt x="33" y="50"/>
                    </a:lnTo>
                    <a:lnTo>
                      <a:pt x="33" y="47"/>
                    </a:lnTo>
                    <a:lnTo>
                      <a:pt x="31" y="45"/>
                    </a:lnTo>
                    <a:lnTo>
                      <a:pt x="28" y="45"/>
                    </a:lnTo>
                    <a:lnTo>
                      <a:pt x="26" y="45"/>
                    </a:lnTo>
                    <a:lnTo>
                      <a:pt x="26" y="42"/>
                    </a:lnTo>
                    <a:lnTo>
                      <a:pt x="24" y="42"/>
                    </a:lnTo>
                    <a:lnTo>
                      <a:pt x="24" y="45"/>
                    </a:lnTo>
                    <a:lnTo>
                      <a:pt x="24" y="42"/>
                    </a:lnTo>
                    <a:lnTo>
                      <a:pt x="19" y="35"/>
                    </a:lnTo>
                    <a:lnTo>
                      <a:pt x="19" y="33"/>
                    </a:lnTo>
                    <a:lnTo>
                      <a:pt x="16" y="33"/>
                    </a:lnTo>
                    <a:lnTo>
                      <a:pt x="16" y="31"/>
                    </a:lnTo>
                    <a:lnTo>
                      <a:pt x="12" y="26"/>
                    </a:lnTo>
                    <a:lnTo>
                      <a:pt x="9" y="21"/>
                    </a:lnTo>
                    <a:lnTo>
                      <a:pt x="7" y="21"/>
                    </a:lnTo>
                    <a:lnTo>
                      <a:pt x="5" y="19"/>
                    </a:lnTo>
                    <a:lnTo>
                      <a:pt x="5" y="17"/>
                    </a:lnTo>
                    <a:lnTo>
                      <a:pt x="5" y="14"/>
                    </a:lnTo>
                    <a:lnTo>
                      <a:pt x="2" y="12"/>
                    </a:lnTo>
                    <a:lnTo>
                      <a:pt x="2" y="9"/>
                    </a:lnTo>
                    <a:lnTo>
                      <a:pt x="0" y="9"/>
                    </a:lnTo>
                    <a:lnTo>
                      <a:pt x="0" y="7"/>
                    </a:lnTo>
                    <a:lnTo>
                      <a:pt x="0" y="5"/>
                    </a:lnTo>
                    <a:lnTo>
                      <a:pt x="0" y="0"/>
                    </a:lnTo>
                    <a:lnTo>
                      <a:pt x="2" y="0"/>
                    </a:lnTo>
                    <a:lnTo>
                      <a:pt x="7" y="5"/>
                    </a:lnTo>
                    <a:lnTo>
                      <a:pt x="9" y="0"/>
                    </a:lnTo>
                    <a:lnTo>
                      <a:pt x="14" y="0"/>
                    </a:lnTo>
                    <a:lnTo>
                      <a:pt x="19" y="2"/>
                    </a:lnTo>
                    <a:lnTo>
                      <a:pt x="19" y="0"/>
                    </a:lnTo>
                    <a:lnTo>
                      <a:pt x="21" y="2"/>
                    </a:lnTo>
                    <a:lnTo>
                      <a:pt x="24" y="2"/>
                    </a:lnTo>
                    <a:lnTo>
                      <a:pt x="26" y="2"/>
                    </a:lnTo>
                    <a:lnTo>
                      <a:pt x="28" y="2"/>
                    </a:lnTo>
                    <a:lnTo>
                      <a:pt x="31" y="2"/>
                    </a:lnTo>
                    <a:lnTo>
                      <a:pt x="33" y="2"/>
                    </a:lnTo>
                    <a:lnTo>
                      <a:pt x="35" y="2"/>
                    </a:lnTo>
                    <a:lnTo>
                      <a:pt x="35" y="5"/>
                    </a:lnTo>
                    <a:lnTo>
                      <a:pt x="35" y="2"/>
                    </a:lnTo>
                    <a:lnTo>
                      <a:pt x="38" y="2"/>
                    </a:lnTo>
                    <a:lnTo>
                      <a:pt x="40" y="5"/>
                    </a:lnTo>
                    <a:lnTo>
                      <a:pt x="40" y="7"/>
                    </a:lnTo>
                    <a:lnTo>
                      <a:pt x="42" y="7"/>
                    </a:lnTo>
                    <a:lnTo>
                      <a:pt x="45" y="7"/>
                    </a:lnTo>
                    <a:lnTo>
                      <a:pt x="47" y="7"/>
                    </a:lnTo>
                    <a:lnTo>
                      <a:pt x="47" y="9"/>
                    </a:lnTo>
                    <a:lnTo>
                      <a:pt x="45" y="14"/>
                    </a:lnTo>
                    <a:lnTo>
                      <a:pt x="45" y="17"/>
                    </a:lnTo>
                    <a:lnTo>
                      <a:pt x="45" y="19"/>
                    </a:lnTo>
                    <a:lnTo>
                      <a:pt x="47" y="19"/>
                    </a:lnTo>
                    <a:lnTo>
                      <a:pt x="47" y="21"/>
                    </a:lnTo>
                    <a:lnTo>
                      <a:pt x="50" y="21"/>
                    </a:lnTo>
                    <a:lnTo>
                      <a:pt x="50" y="24"/>
                    </a:lnTo>
                    <a:lnTo>
                      <a:pt x="47" y="24"/>
                    </a:lnTo>
                    <a:lnTo>
                      <a:pt x="45" y="24"/>
                    </a:lnTo>
                    <a:lnTo>
                      <a:pt x="50" y="28"/>
                    </a:lnTo>
                    <a:lnTo>
                      <a:pt x="50" y="31"/>
                    </a:lnTo>
                    <a:lnTo>
                      <a:pt x="47" y="31"/>
                    </a:lnTo>
                    <a:lnTo>
                      <a:pt x="45" y="31"/>
                    </a:lnTo>
                    <a:lnTo>
                      <a:pt x="45" y="33"/>
                    </a:lnTo>
                    <a:lnTo>
                      <a:pt x="42" y="33"/>
                    </a:lnTo>
                    <a:lnTo>
                      <a:pt x="42" y="31"/>
                    </a:lnTo>
                    <a:lnTo>
                      <a:pt x="42" y="33"/>
                    </a:lnTo>
                    <a:lnTo>
                      <a:pt x="42" y="35"/>
                    </a:lnTo>
                    <a:lnTo>
                      <a:pt x="42" y="38"/>
                    </a:lnTo>
                    <a:lnTo>
                      <a:pt x="42" y="35"/>
                    </a:lnTo>
                    <a:lnTo>
                      <a:pt x="40" y="35"/>
                    </a:lnTo>
                    <a:lnTo>
                      <a:pt x="38" y="38"/>
                    </a:lnTo>
                    <a:lnTo>
                      <a:pt x="38" y="40"/>
                    </a:lnTo>
                    <a:lnTo>
                      <a:pt x="35" y="40"/>
                    </a:lnTo>
                    <a:lnTo>
                      <a:pt x="35" y="42"/>
                    </a:lnTo>
                    <a:lnTo>
                      <a:pt x="35" y="45"/>
                    </a:lnTo>
                    <a:lnTo>
                      <a:pt x="35" y="47"/>
                    </a:lnTo>
                    <a:lnTo>
                      <a:pt x="35" y="50"/>
                    </a:lnTo>
                    <a:lnTo>
                      <a:pt x="35" y="52"/>
                    </a:lnTo>
                    <a:close/>
                  </a:path>
                </a:pathLst>
              </a:custGeom>
              <a:grpFill/>
              <a:ln w="9525">
                <a:noFill/>
                <a:round/>
                <a:headEnd/>
                <a:tailEnd/>
              </a:ln>
            </p:spPr>
            <p:txBody>
              <a:bodyPr/>
              <a:lstStyle/>
              <a:p>
                <a:pPr>
                  <a:defRPr/>
                </a:pPr>
                <a:endParaRPr lang="en-US" sz="1200" kern="0">
                  <a:solidFill>
                    <a:srgbClr val="0096D6"/>
                  </a:solidFill>
                </a:endParaRPr>
              </a:p>
            </p:txBody>
          </p:sp>
          <p:sp>
            <p:nvSpPr>
              <p:cNvPr id="3278" name="Freeform 250"/>
              <p:cNvSpPr>
                <a:spLocks/>
              </p:cNvSpPr>
              <p:nvPr/>
            </p:nvSpPr>
            <p:spPr bwMode="auto">
              <a:xfrm>
                <a:off x="3088" y="1934"/>
                <a:ext cx="50" cy="52"/>
              </a:xfrm>
              <a:custGeom>
                <a:avLst/>
                <a:gdLst>
                  <a:gd name="T0" fmla="*/ 33 w 50"/>
                  <a:gd name="T1" fmla="*/ 50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7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7 h 52"/>
                  <a:gd name="T52" fmla="*/ 45 w 50"/>
                  <a:gd name="T53" fmla="*/ 19 h 52"/>
                  <a:gd name="T54" fmla="*/ 47 w 50"/>
                  <a:gd name="T55" fmla="*/ 21 h 52"/>
                  <a:gd name="T56" fmla="*/ 50 w 50"/>
                  <a:gd name="T57" fmla="*/ 21 h 52"/>
                  <a:gd name="T58" fmla="*/ 50 w 50"/>
                  <a:gd name="T59" fmla="*/ 24 h 52"/>
                  <a:gd name="T60" fmla="*/ 47 w 50"/>
                  <a:gd name="T61" fmla="*/ 24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52"/>
                  <a:gd name="T137" fmla="*/ 50 w 50"/>
                  <a:gd name="T138" fmla="*/ 52 h 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52">
                    <a:moveTo>
                      <a:pt x="35" y="52"/>
                    </a:moveTo>
                    <a:lnTo>
                      <a:pt x="35" y="50"/>
                    </a:lnTo>
                    <a:lnTo>
                      <a:pt x="33" y="50"/>
                    </a:lnTo>
                    <a:lnTo>
                      <a:pt x="33" y="47"/>
                    </a:lnTo>
                    <a:lnTo>
                      <a:pt x="31" y="45"/>
                    </a:lnTo>
                    <a:lnTo>
                      <a:pt x="28" y="45"/>
                    </a:lnTo>
                    <a:lnTo>
                      <a:pt x="26" y="45"/>
                    </a:lnTo>
                    <a:lnTo>
                      <a:pt x="26" y="42"/>
                    </a:lnTo>
                    <a:lnTo>
                      <a:pt x="24" y="42"/>
                    </a:lnTo>
                    <a:lnTo>
                      <a:pt x="24" y="45"/>
                    </a:lnTo>
                    <a:lnTo>
                      <a:pt x="24" y="42"/>
                    </a:lnTo>
                    <a:lnTo>
                      <a:pt x="19" y="35"/>
                    </a:lnTo>
                    <a:lnTo>
                      <a:pt x="19" y="33"/>
                    </a:lnTo>
                    <a:lnTo>
                      <a:pt x="16" y="33"/>
                    </a:lnTo>
                    <a:lnTo>
                      <a:pt x="16" y="31"/>
                    </a:lnTo>
                    <a:lnTo>
                      <a:pt x="12" y="26"/>
                    </a:lnTo>
                    <a:lnTo>
                      <a:pt x="9" y="21"/>
                    </a:lnTo>
                    <a:lnTo>
                      <a:pt x="7" y="21"/>
                    </a:lnTo>
                    <a:lnTo>
                      <a:pt x="5" y="19"/>
                    </a:lnTo>
                    <a:lnTo>
                      <a:pt x="5" y="17"/>
                    </a:lnTo>
                    <a:lnTo>
                      <a:pt x="5" y="14"/>
                    </a:lnTo>
                    <a:lnTo>
                      <a:pt x="2" y="12"/>
                    </a:lnTo>
                    <a:lnTo>
                      <a:pt x="2" y="9"/>
                    </a:lnTo>
                    <a:lnTo>
                      <a:pt x="0" y="9"/>
                    </a:lnTo>
                    <a:lnTo>
                      <a:pt x="0" y="7"/>
                    </a:lnTo>
                    <a:lnTo>
                      <a:pt x="0" y="5"/>
                    </a:lnTo>
                    <a:lnTo>
                      <a:pt x="0" y="0"/>
                    </a:lnTo>
                    <a:lnTo>
                      <a:pt x="2" y="0"/>
                    </a:lnTo>
                    <a:lnTo>
                      <a:pt x="7" y="5"/>
                    </a:lnTo>
                    <a:lnTo>
                      <a:pt x="9" y="0"/>
                    </a:lnTo>
                    <a:lnTo>
                      <a:pt x="14" y="0"/>
                    </a:lnTo>
                    <a:lnTo>
                      <a:pt x="19" y="2"/>
                    </a:lnTo>
                    <a:lnTo>
                      <a:pt x="19" y="0"/>
                    </a:lnTo>
                    <a:lnTo>
                      <a:pt x="21" y="2"/>
                    </a:lnTo>
                    <a:lnTo>
                      <a:pt x="24" y="2"/>
                    </a:lnTo>
                    <a:lnTo>
                      <a:pt x="26" y="2"/>
                    </a:lnTo>
                    <a:lnTo>
                      <a:pt x="28" y="2"/>
                    </a:lnTo>
                    <a:lnTo>
                      <a:pt x="31" y="2"/>
                    </a:lnTo>
                    <a:lnTo>
                      <a:pt x="33" y="2"/>
                    </a:lnTo>
                    <a:lnTo>
                      <a:pt x="35" y="2"/>
                    </a:lnTo>
                    <a:lnTo>
                      <a:pt x="35" y="5"/>
                    </a:lnTo>
                    <a:lnTo>
                      <a:pt x="35" y="2"/>
                    </a:lnTo>
                    <a:lnTo>
                      <a:pt x="38" y="2"/>
                    </a:lnTo>
                    <a:lnTo>
                      <a:pt x="40" y="5"/>
                    </a:lnTo>
                    <a:lnTo>
                      <a:pt x="40" y="7"/>
                    </a:lnTo>
                    <a:lnTo>
                      <a:pt x="42" y="7"/>
                    </a:lnTo>
                    <a:lnTo>
                      <a:pt x="45" y="7"/>
                    </a:lnTo>
                    <a:lnTo>
                      <a:pt x="47" y="7"/>
                    </a:lnTo>
                    <a:lnTo>
                      <a:pt x="47" y="9"/>
                    </a:lnTo>
                    <a:lnTo>
                      <a:pt x="45" y="14"/>
                    </a:lnTo>
                    <a:lnTo>
                      <a:pt x="45" y="17"/>
                    </a:lnTo>
                    <a:lnTo>
                      <a:pt x="45" y="19"/>
                    </a:lnTo>
                    <a:lnTo>
                      <a:pt x="47" y="19"/>
                    </a:lnTo>
                    <a:lnTo>
                      <a:pt x="47" y="21"/>
                    </a:lnTo>
                    <a:lnTo>
                      <a:pt x="50" y="21"/>
                    </a:lnTo>
                    <a:lnTo>
                      <a:pt x="50" y="24"/>
                    </a:lnTo>
                    <a:lnTo>
                      <a:pt x="47" y="24"/>
                    </a:lnTo>
                    <a:lnTo>
                      <a:pt x="45" y="24"/>
                    </a:lnTo>
                    <a:lnTo>
                      <a:pt x="50" y="28"/>
                    </a:lnTo>
                    <a:lnTo>
                      <a:pt x="50" y="31"/>
                    </a:lnTo>
                    <a:lnTo>
                      <a:pt x="47" y="31"/>
                    </a:lnTo>
                    <a:lnTo>
                      <a:pt x="45" y="31"/>
                    </a:lnTo>
                    <a:lnTo>
                      <a:pt x="45" y="33"/>
                    </a:lnTo>
                    <a:lnTo>
                      <a:pt x="42" y="33"/>
                    </a:lnTo>
                    <a:lnTo>
                      <a:pt x="42" y="31"/>
                    </a:lnTo>
                    <a:lnTo>
                      <a:pt x="42" y="33"/>
                    </a:lnTo>
                    <a:lnTo>
                      <a:pt x="42" y="35"/>
                    </a:lnTo>
                    <a:lnTo>
                      <a:pt x="42" y="38"/>
                    </a:lnTo>
                    <a:lnTo>
                      <a:pt x="42" y="35"/>
                    </a:lnTo>
                    <a:lnTo>
                      <a:pt x="40" y="35"/>
                    </a:lnTo>
                    <a:lnTo>
                      <a:pt x="38" y="38"/>
                    </a:lnTo>
                    <a:lnTo>
                      <a:pt x="38" y="40"/>
                    </a:lnTo>
                    <a:lnTo>
                      <a:pt x="35" y="40"/>
                    </a:lnTo>
                    <a:lnTo>
                      <a:pt x="35" y="42"/>
                    </a:lnTo>
                    <a:lnTo>
                      <a:pt x="35" y="45"/>
                    </a:lnTo>
                    <a:lnTo>
                      <a:pt x="35" y="47"/>
                    </a:lnTo>
                    <a:lnTo>
                      <a:pt x="35" y="50"/>
                    </a:lnTo>
                    <a:lnTo>
                      <a:pt x="35" y="52"/>
                    </a:lnTo>
                  </a:path>
                </a:pathLst>
              </a:custGeom>
              <a:grpFill/>
              <a:ln w="9525">
                <a:noFill/>
                <a:round/>
                <a:headEnd/>
                <a:tailEnd/>
              </a:ln>
            </p:spPr>
            <p:txBody>
              <a:bodyPr/>
              <a:lstStyle/>
              <a:p>
                <a:pPr>
                  <a:defRPr/>
                </a:pPr>
                <a:endParaRPr lang="en-US" sz="1200" kern="0">
                  <a:solidFill>
                    <a:srgbClr val="0096D6"/>
                  </a:solidFill>
                </a:endParaRPr>
              </a:p>
            </p:txBody>
          </p:sp>
          <p:sp>
            <p:nvSpPr>
              <p:cNvPr id="3279" name="Freeform 251"/>
              <p:cNvSpPr>
                <a:spLocks/>
              </p:cNvSpPr>
              <p:nvPr/>
            </p:nvSpPr>
            <p:spPr bwMode="auto">
              <a:xfrm>
                <a:off x="3145" y="1998"/>
                <a:ext cx="85" cy="71"/>
              </a:xfrm>
              <a:custGeom>
                <a:avLst/>
                <a:gdLst>
                  <a:gd name="T0" fmla="*/ 78 w 85"/>
                  <a:gd name="T1" fmla="*/ 16 h 71"/>
                  <a:gd name="T2" fmla="*/ 61 w 85"/>
                  <a:gd name="T3" fmla="*/ 16 h 71"/>
                  <a:gd name="T4" fmla="*/ 56 w 85"/>
                  <a:gd name="T5" fmla="*/ 16 h 71"/>
                  <a:gd name="T6" fmla="*/ 52 w 85"/>
                  <a:gd name="T7" fmla="*/ 19 h 71"/>
                  <a:gd name="T8" fmla="*/ 49 w 85"/>
                  <a:gd name="T9" fmla="*/ 23 h 71"/>
                  <a:gd name="T10" fmla="*/ 54 w 85"/>
                  <a:gd name="T11" fmla="*/ 28 h 71"/>
                  <a:gd name="T12" fmla="*/ 54 w 85"/>
                  <a:gd name="T13" fmla="*/ 26 h 71"/>
                  <a:gd name="T14" fmla="*/ 47 w 85"/>
                  <a:gd name="T15" fmla="*/ 28 h 71"/>
                  <a:gd name="T16" fmla="*/ 52 w 85"/>
                  <a:gd name="T17" fmla="*/ 33 h 71"/>
                  <a:gd name="T18" fmla="*/ 45 w 85"/>
                  <a:gd name="T19" fmla="*/ 28 h 71"/>
                  <a:gd name="T20" fmla="*/ 45 w 85"/>
                  <a:gd name="T21" fmla="*/ 30 h 71"/>
                  <a:gd name="T22" fmla="*/ 47 w 85"/>
                  <a:gd name="T23" fmla="*/ 33 h 71"/>
                  <a:gd name="T24" fmla="*/ 42 w 85"/>
                  <a:gd name="T25" fmla="*/ 28 h 71"/>
                  <a:gd name="T26" fmla="*/ 35 w 85"/>
                  <a:gd name="T27" fmla="*/ 23 h 71"/>
                  <a:gd name="T28" fmla="*/ 33 w 85"/>
                  <a:gd name="T29" fmla="*/ 21 h 71"/>
                  <a:gd name="T30" fmla="*/ 35 w 85"/>
                  <a:gd name="T31" fmla="*/ 33 h 71"/>
                  <a:gd name="T32" fmla="*/ 40 w 85"/>
                  <a:gd name="T33" fmla="*/ 42 h 71"/>
                  <a:gd name="T34" fmla="*/ 40 w 85"/>
                  <a:gd name="T35" fmla="*/ 47 h 71"/>
                  <a:gd name="T36" fmla="*/ 40 w 85"/>
                  <a:gd name="T37" fmla="*/ 45 h 71"/>
                  <a:gd name="T38" fmla="*/ 37 w 85"/>
                  <a:gd name="T39" fmla="*/ 42 h 71"/>
                  <a:gd name="T40" fmla="*/ 37 w 85"/>
                  <a:gd name="T41" fmla="*/ 49 h 71"/>
                  <a:gd name="T42" fmla="*/ 33 w 85"/>
                  <a:gd name="T43" fmla="*/ 49 h 71"/>
                  <a:gd name="T44" fmla="*/ 40 w 85"/>
                  <a:gd name="T45" fmla="*/ 54 h 71"/>
                  <a:gd name="T46" fmla="*/ 42 w 85"/>
                  <a:gd name="T47" fmla="*/ 56 h 71"/>
                  <a:gd name="T48" fmla="*/ 49 w 85"/>
                  <a:gd name="T49" fmla="*/ 61 h 71"/>
                  <a:gd name="T50" fmla="*/ 52 w 85"/>
                  <a:gd name="T51" fmla="*/ 61 h 71"/>
                  <a:gd name="T52" fmla="*/ 49 w 85"/>
                  <a:gd name="T53" fmla="*/ 68 h 71"/>
                  <a:gd name="T54" fmla="*/ 40 w 85"/>
                  <a:gd name="T55" fmla="*/ 66 h 71"/>
                  <a:gd name="T56" fmla="*/ 40 w 85"/>
                  <a:gd name="T57" fmla="*/ 64 h 71"/>
                  <a:gd name="T58" fmla="*/ 37 w 85"/>
                  <a:gd name="T59" fmla="*/ 61 h 71"/>
                  <a:gd name="T60" fmla="*/ 33 w 85"/>
                  <a:gd name="T61" fmla="*/ 61 h 71"/>
                  <a:gd name="T62" fmla="*/ 28 w 85"/>
                  <a:gd name="T63" fmla="*/ 59 h 71"/>
                  <a:gd name="T64" fmla="*/ 21 w 85"/>
                  <a:gd name="T65" fmla="*/ 59 h 71"/>
                  <a:gd name="T66" fmla="*/ 16 w 85"/>
                  <a:gd name="T67" fmla="*/ 59 h 71"/>
                  <a:gd name="T68" fmla="*/ 14 w 85"/>
                  <a:gd name="T69" fmla="*/ 59 h 71"/>
                  <a:gd name="T70" fmla="*/ 11 w 85"/>
                  <a:gd name="T71" fmla="*/ 52 h 71"/>
                  <a:gd name="T72" fmla="*/ 11 w 85"/>
                  <a:gd name="T73" fmla="*/ 49 h 71"/>
                  <a:gd name="T74" fmla="*/ 9 w 85"/>
                  <a:gd name="T75" fmla="*/ 49 h 71"/>
                  <a:gd name="T76" fmla="*/ 2 w 85"/>
                  <a:gd name="T77" fmla="*/ 42 h 71"/>
                  <a:gd name="T78" fmla="*/ 2 w 85"/>
                  <a:gd name="T79" fmla="*/ 38 h 71"/>
                  <a:gd name="T80" fmla="*/ 2 w 85"/>
                  <a:gd name="T81" fmla="*/ 38 h 71"/>
                  <a:gd name="T82" fmla="*/ 4 w 85"/>
                  <a:gd name="T83" fmla="*/ 33 h 71"/>
                  <a:gd name="T84" fmla="*/ 7 w 85"/>
                  <a:gd name="T85" fmla="*/ 28 h 71"/>
                  <a:gd name="T86" fmla="*/ 11 w 85"/>
                  <a:gd name="T87" fmla="*/ 23 h 71"/>
                  <a:gd name="T88" fmla="*/ 21 w 85"/>
                  <a:gd name="T89" fmla="*/ 16 h 71"/>
                  <a:gd name="T90" fmla="*/ 28 w 85"/>
                  <a:gd name="T91" fmla="*/ 12 h 71"/>
                  <a:gd name="T92" fmla="*/ 35 w 85"/>
                  <a:gd name="T93" fmla="*/ 7 h 71"/>
                  <a:gd name="T94" fmla="*/ 63 w 85"/>
                  <a:gd name="T95" fmla="*/ 7 h 71"/>
                  <a:gd name="T96" fmla="*/ 75 w 85"/>
                  <a:gd name="T97" fmla="*/ 9 h 71"/>
                  <a:gd name="T98" fmla="*/ 80 w 85"/>
                  <a:gd name="T99" fmla="*/ 0 h 71"/>
                  <a:gd name="T100" fmla="*/ 82 w 85"/>
                  <a:gd name="T101" fmla="*/ 2 h 71"/>
                  <a:gd name="T102" fmla="*/ 85 w 85"/>
                  <a:gd name="T103" fmla="*/ 7 h 71"/>
                  <a:gd name="T104" fmla="*/ 82 w 85"/>
                  <a:gd name="T105" fmla="*/ 16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71"/>
                  <a:gd name="T161" fmla="*/ 85 w 85"/>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71">
                    <a:moveTo>
                      <a:pt x="78" y="19"/>
                    </a:moveTo>
                    <a:lnTo>
                      <a:pt x="78" y="16"/>
                    </a:lnTo>
                    <a:lnTo>
                      <a:pt x="66" y="14"/>
                    </a:lnTo>
                    <a:lnTo>
                      <a:pt x="61" y="16"/>
                    </a:lnTo>
                    <a:lnTo>
                      <a:pt x="59" y="16"/>
                    </a:lnTo>
                    <a:lnTo>
                      <a:pt x="56" y="16"/>
                    </a:lnTo>
                    <a:lnTo>
                      <a:pt x="54" y="19"/>
                    </a:lnTo>
                    <a:lnTo>
                      <a:pt x="52" y="19"/>
                    </a:lnTo>
                    <a:lnTo>
                      <a:pt x="47" y="21"/>
                    </a:lnTo>
                    <a:lnTo>
                      <a:pt x="49" y="23"/>
                    </a:lnTo>
                    <a:lnTo>
                      <a:pt x="52" y="23"/>
                    </a:lnTo>
                    <a:lnTo>
                      <a:pt x="54" y="28"/>
                    </a:lnTo>
                    <a:lnTo>
                      <a:pt x="56" y="28"/>
                    </a:lnTo>
                    <a:lnTo>
                      <a:pt x="54" y="26"/>
                    </a:lnTo>
                    <a:lnTo>
                      <a:pt x="49" y="26"/>
                    </a:lnTo>
                    <a:lnTo>
                      <a:pt x="47" y="28"/>
                    </a:lnTo>
                    <a:lnTo>
                      <a:pt x="52" y="28"/>
                    </a:lnTo>
                    <a:lnTo>
                      <a:pt x="52" y="33"/>
                    </a:lnTo>
                    <a:lnTo>
                      <a:pt x="47" y="28"/>
                    </a:lnTo>
                    <a:lnTo>
                      <a:pt x="45" y="28"/>
                    </a:lnTo>
                    <a:lnTo>
                      <a:pt x="45" y="30"/>
                    </a:lnTo>
                    <a:lnTo>
                      <a:pt x="47" y="33"/>
                    </a:lnTo>
                    <a:lnTo>
                      <a:pt x="42" y="30"/>
                    </a:lnTo>
                    <a:lnTo>
                      <a:pt x="42" y="28"/>
                    </a:lnTo>
                    <a:lnTo>
                      <a:pt x="37" y="23"/>
                    </a:lnTo>
                    <a:lnTo>
                      <a:pt x="35" y="23"/>
                    </a:lnTo>
                    <a:lnTo>
                      <a:pt x="37" y="21"/>
                    </a:lnTo>
                    <a:lnTo>
                      <a:pt x="33" y="21"/>
                    </a:lnTo>
                    <a:lnTo>
                      <a:pt x="33" y="33"/>
                    </a:lnTo>
                    <a:lnTo>
                      <a:pt x="35" y="33"/>
                    </a:lnTo>
                    <a:lnTo>
                      <a:pt x="35" y="38"/>
                    </a:lnTo>
                    <a:lnTo>
                      <a:pt x="40" y="42"/>
                    </a:lnTo>
                    <a:lnTo>
                      <a:pt x="42" y="47"/>
                    </a:lnTo>
                    <a:lnTo>
                      <a:pt x="40" y="47"/>
                    </a:lnTo>
                    <a:lnTo>
                      <a:pt x="40" y="45"/>
                    </a:lnTo>
                    <a:lnTo>
                      <a:pt x="40" y="42"/>
                    </a:lnTo>
                    <a:lnTo>
                      <a:pt x="37" y="42"/>
                    </a:lnTo>
                    <a:lnTo>
                      <a:pt x="37" y="45"/>
                    </a:lnTo>
                    <a:lnTo>
                      <a:pt x="37" y="49"/>
                    </a:lnTo>
                    <a:lnTo>
                      <a:pt x="33" y="49"/>
                    </a:lnTo>
                    <a:lnTo>
                      <a:pt x="33" y="52"/>
                    </a:lnTo>
                    <a:lnTo>
                      <a:pt x="40" y="54"/>
                    </a:lnTo>
                    <a:lnTo>
                      <a:pt x="42" y="54"/>
                    </a:lnTo>
                    <a:lnTo>
                      <a:pt x="42" y="56"/>
                    </a:lnTo>
                    <a:lnTo>
                      <a:pt x="45" y="56"/>
                    </a:lnTo>
                    <a:lnTo>
                      <a:pt x="49" y="61"/>
                    </a:lnTo>
                    <a:lnTo>
                      <a:pt x="52" y="61"/>
                    </a:lnTo>
                    <a:lnTo>
                      <a:pt x="52" y="71"/>
                    </a:lnTo>
                    <a:lnTo>
                      <a:pt x="49" y="68"/>
                    </a:lnTo>
                    <a:lnTo>
                      <a:pt x="47" y="66"/>
                    </a:lnTo>
                    <a:lnTo>
                      <a:pt x="40" y="66"/>
                    </a:lnTo>
                    <a:lnTo>
                      <a:pt x="37" y="66"/>
                    </a:lnTo>
                    <a:lnTo>
                      <a:pt x="40" y="64"/>
                    </a:lnTo>
                    <a:lnTo>
                      <a:pt x="37" y="61"/>
                    </a:lnTo>
                    <a:lnTo>
                      <a:pt x="35" y="59"/>
                    </a:lnTo>
                    <a:lnTo>
                      <a:pt x="33" y="61"/>
                    </a:lnTo>
                    <a:lnTo>
                      <a:pt x="30" y="59"/>
                    </a:lnTo>
                    <a:lnTo>
                      <a:pt x="28" y="59"/>
                    </a:lnTo>
                    <a:lnTo>
                      <a:pt x="23" y="59"/>
                    </a:lnTo>
                    <a:lnTo>
                      <a:pt x="21" y="59"/>
                    </a:lnTo>
                    <a:lnTo>
                      <a:pt x="16" y="59"/>
                    </a:lnTo>
                    <a:lnTo>
                      <a:pt x="14" y="59"/>
                    </a:lnTo>
                    <a:lnTo>
                      <a:pt x="9" y="52"/>
                    </a:lnTo>
                    <a:lnTo>
                      <a:pt x="11" y="52"/>
                    </a:lnTo>
                    <a:lnTo>
                      <a:pt x="14" y="52"/>
                    </a:lnTo>
                    <a:lnTo>
                      <a:pt x="11" y="49"/>
                    </a:lnTo>
                    <a:lnTo>
                      <a:pt x="9" y="47"/>
                    </a:lnTo>
                    <a:lnTo>
                      <a:pt x="9" y="49"/>
                    </a:lnTo>
                    <a:lnTo>
                      <a:pt x="4" y="42"/>
                    </a:lnTo>
                    <a:lnTo>
                      <a:pt x="2" y="42"/>
                    </a:lnTo>
                    <a:lnTo>
                      <a:pt x="2" y="38"/>
                    </a:lnTo>
                    <a:lnTo>
                      <a:pt x="0" y="38"/>
                    </a:lnTo>
                    <a:lnTo>
                      <a:pt x="2" y="38"/>
                    </a:lnTo>
                    <a:lnTo>
                      <a:pt x="2" y="35"/>
                    </a:lnTo>
                    <a:lnTo>
                      <a:pt x="4" y="33"/>
                    </a:lnTo>
                    <a:lnTo>
                      <a:pt x="4" y="30"/>
                    </a:lnTo>
                    <a:lnTo>
                      <a:pt x="7" y="28"/>
                    </a:lnTo>
                    <a:lnTo>
                      <a:pt x="9" y="26"/>
                    </a:lnTo>
                    <a:lnTo>
                      <a:pt x="11" y="23"/>
                    </a:lnTo>
                    <a:lnTo>
                      <a:pt x="11" y="16"/>
                    </a:lnTo>
                    <a:lnTo>
                      <a:pt x="21" y="16"/>
                    </a:lnTo>
                    <a:lnTo>
                      <a:pt x="23" y="12"/>
                    </a:lnTo>
                    <a:lnTo>
                      <a:pt x="28" y="12"/>
                    </a:lnTo>
                    <a:lnTo>
                      <a:pt x="33" y="12"/>
                    </a:lnTo>
                    <a:lnTo>
                      <a:pt x="35" y="7"/>
                    </a:lnTo>
                    <a:lnTo>
                      <a:pt x="61" y="4"/>
                    </a:lnTo>
                    <a:lnTo>
                      <a:pt x="63" y="7"/>
                    </a:lnTo>
                    <a:lnTo>
                      <a:pt x="70" y="9"/>
                    </a:lnTo>
                    <a:lnTo>
                      <a:pt x="75" y="9"/>
                    </a:lnTo>
                    <a:lnTo>
                      <a:pt x="80" y="4"/>
                    </a:lnTo>
                    <a:lnTo>
                      <a:pt x="80" y="0"/>
                    </a:lnTo>
                    <a:lnTo>
                      <a:pt x="82" y="0"/>
                    </a:lnTo>
                    <a:lnTo>
                      <a:pt x="82" y="2"/>
                    </a:lnTo>
                    <a:lnTo>
                      <a:pt x="85" y="4"/>
                    </a:lnTo>
                    <a:lnTo>
                      <a:pt x="85" y="7"/>
                    </a:lnTo>
                    <a:lnTo>
                      <a:pt x="82" y="9"/>
                    </a:lnTo>
                    <a:lnTo>
                      <a:pt x="82" y="16"/>
                    </a:lnTo>
                    <a:lnTo>
                      <a:pt x="78" y="19"/>
                    </a:lnTo>
                    <a:close/>
                  </a:path>
                </a:pathLst>
              </a:custGeom>
              <a:grpFill/>
              <a:ln w="9525">
                <a:noFill/>
                <a:round/>
                <a:headEnd/>
                <a:tailEnd/>
              </a:ln>
            </p:spPr>
            <p:txBody>
              <a:bodyPr/>
              <a:lstStyle/>
              <a:p>
                <a:pPr>
                  <a:defRPr/>
                </a:pPr>
                <a:endParaRPr lang="en-US" sz="1200" kern="0">
                  <a:solidFill>
                    <a:srgbClr val="0096D6"/>
                  </a:solidFill>
                </a:endParaRPr>
              </a:p>
            </p:txBody>
          </p:sp>
          <p:sp>
            <p:nvSpPr>
              <p:cNvPr id="3280" name="Freeform 252"/>
              <p:cNvSpPr>
                <a:spLocks/>
              </p:cNvSpPr>
              <p:nvPr/>
            </p:nvSpPr>
            <p:spPr bwMode="auto">
              <a:xfrm>
                <a:off x="3145" y="1998"/>
                <a:ext cx="85" cy="71"/>
              </a:xfrm>
              <a:custGeom>
                <a:avLst/>
                <a:gdLst>
                  <a:gd name="T0" fmla="*/ 78 w 85"/>
                  <a:gd name="T1" fmla="*/ 16 h 71"/>
                  <a:gd name="T2" fmla="*/ 61 w 85"/>
                  <a:gd name="T3" fmla="*/ 16 h 71"/>
                  <a:gd name="T4" fmla="*/ 56 w 85"/>
                  <a:gd name="T5" fmla="*/ 16 h 71"/>
                  <a:gd name="T6" fmla="*/ 52 w 85"/>
                  <a:gd name="T7" fmla="*/ 19 h 71"/>
                  <a:gd name="T8" fmla="*/ 49 w 85"/>
                  <a:gd name="T9" fmla="*/ 23 h 71"/>
                  <a:gd name="T10" fmla="*/ 54 w 85"/>
                  <a:gd name="T11" fmla="*/ 28 h 71"/>
                  <a:gd name="T12" fmla="*/ 54 w 85"/>
                  <a:gd name="T13" fmla="*/ 26 h 71"/>
                  <a:gd name="T14" fmla="*/ 47 w 85"/>
                  <a:gd name="T15" fmla="*/ 28 h 71"/>
                  <a:gd name="T16" fmla="*/ 52 w 85"/>
                  <a:gd name="T17" fmla="*/ 33 h 71"/>
                  <a:gd name="T18" fmla="*/ 45 w 85"/>
                  <a:gd name="T19" fmla="*/ 28 h 71"/>
                  <a:gd name="T20" fmla="*/ 45 w 85"/>
                  <a:gd name="T21" fmla="*/ 30 h 71"/>
                  <a:gd name="T22" fmla="*/ 47 w 85"/>
                  <a:gd name="T23" fmla="*/ 33 h 71"/>
                  <a:gd name="T24" fmla="*/ 42 w 85"/>
                  <a:gd name="T25" fmla="*/ 28 h 71"/>
                  <a:gd name="T26" fmla="*/ 35 w 85"/>
                  <a:gd name="T27" fmla="*/ 23 h 71"/>
                  <a:gd name="T28" fmla="*/ 33 w 85"/>
                  <a:gd name="T29" fmla="*/ 21 h 71"/>
                  <a:gd name="T30" fmla="*/ 35 w 85"/>
                  <a:gd name="T31" fmla="*/ 33 h 71"/>
                  <a:gd name="T32" fmla="*/ 40 w 85"/>
                  <a:gd name="T33" fmla="*/ 42 h 71"/>
                  <a:gd name="T34" fmla="*/ 40 w 85"/>
                  <a:gd name="T35" fmla="*/ 47 h 71"/>
                  <a:gd name="T36" fmla="*/ 40 w 85"/>
                  <a:gd name="T37" fmla="*/ 45 h 71"/>
                  <a:gd name="T38" fmla="*/ 37 w 85"/>
                  <a:gd name="T39" fmla="*/ 42 h 71"/>
                  <a:gd name="T40" fmla="*/ 37 w 85"/>
                  <a:gd name="T41" fmla="*/ 49 h 71"/>
                  <a:gd name="T42" fmla="*/ 33 w 85"/>
                  <a:gd name="T43" fmla="*/ 49 h 71"/>
                  <a:gd name="T44" fmla="*/ 40 w 85"/>
                  <a:gd name="T45" fmla="*/ 54 h 71"/>
                  <a:gd name="T46" fmla="*/ 42 w 85"/>
                  <a:gd name="T47" fmla="*/ 56 h 71"/>
                  <a:gd name="T48" fmla="*/ 49 w 85"/>
                  <a:gd name="T49" fmla="*/ 61 h 71"/>
                  <a:gd name="T50" fmla="*/ 52 w 85"/>
                  <a:gd name="T51" fmla="*/ 61 h 71"/>
                  <a:gd name="T52" fmla="*/ 49 w 85"/>
                  <a:gd name="T53" fmla="*/ 68 h 71"/>
                  <a:gd name="T54" fmla="*/ 40 w 85"/>
                  <a:gd name="T55" fmla="*/ 66 h 71"/>
                  <a:gd name="T56" fmla="*/ 40 w 85"/>
                  <a:gd name="T57" fmla="*/ 64 h 71"/>
                  <a:gd name="T58" fmla="*/ 37 w 85"/>
                  <a:gd name="T59" fmla="*/ 61 h 71"/>
                  <a:gd name="T60" fmla="*/ 33 w 85"/>
                  <a:gd name="T61" fmla="*/ 61 h 71"/>
                  <a:gd name="T62" fmla="*/ 28 w 85"/>
                  <a:gd name="T63" fmla="*/ 59 h 71"/>
                  <a:gd name="T64" fmla="*/ 21 w 85"/>
                  <a:gd name="T65" fmla="*/ 59 h 71"/>
                  <a:gd name="T66" fmla="*/ 16 w 85"/>
                  <a:gd name="T67" fmla="*/ 59 h 71"/>
                  <a:gd name="T68" fmla="*/ 14 w 85"/>
                  <a:gd name="T69" fmla="*/ 59 h 71"/>
                  <a:gd name="T70" fmla="*/ 11 w 85"/>
                  <a:gd name="T71" fmla="*/ 52 h 71"/>
                  <a:gd name="T72" fmla="*/ 11 w 85"/>
                  <a:gd name="T73" fmla="*/ 49 h 71"/>
                  <a:gd name="T74" fmla="*/ 9 w 85"/>
                  <a:gd name="T75" fmla="*/ 49 h 71"/>
                  <a:gd name="T76" fmla="*/ 2 w 85"/>
                  <a:gd name="T77" fmla="*/ 42 h 71"/>
                  <a:gd name="T78" fmla="*/ 2 w 85"/>
                  <a:gd name="T79" fmla="*/ 38 h 71"/>
                  <a:gd name="T80" fmla="*/ 2 w 85"/>
                  <a:gd name="T81" fmla="*/ 38 h 71"/>
                  <a:gd name="T82" fmla="*/ 4 w 85"/>
                  <a:gd name="T83" fmla="*/ 33 h 71"/>
                  <a:gd name="T84" fmla="*/ 7 w 85"/>
                  <a:gd name="T85" fmla="*/ 28 h 71"/>
                  <a:gd name="T86" fmla="*/ 11 w 85"/>
                  <a:gd name="T87" fmla="*/ 23 h 71"/>
                  <a:gd name="T88" fmla="*/ 21 w 85"/>
                  <a:gd name="T89" fmla="*/ 16 h 71"/>
                  <a:gd name="T90" fmla="*/ 28 w 85"/>
                  <a:gd name="T91" fmla="*/ 12 h 71"/>
                  <a:gd name="T92" fmla="*/ 35 w 85"/>
                  <a:gd name="T93" fmla="*/ 7 h 71"/>
                  <a:gd name="T94" fmla="*/ 63 w 85"/>
                  <a:gd name="T95" fmla="*/ 7 h 71"/>
                  <a:gd name="T96" fmla="*/ 75 w 85"/>
                  <a:gd name="T97" fmla="*/ 9 h 71"/>
                  <a:gd name="T98" fmla="*/ 80 w 85"/>
                  <a:gd name="T99" fmla="*/ 0 h 71"/>
                  <a:gd name="T100" fmla="*/ 82 w 85"/>
                  <a:gd name="T101" fmla="*/ 2 h 71"/>
                  <a:gd name="T102" fmla="*/ 85 w 85"/>
                  <a:gd name="T103" fmla="*/ 7 h 71"/>
                  <a:gd name="T104" fmla="*/ 82 w 85"/>
                  <a:gd name="T105" fmla="*/ 16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71"/>
                  <a:gd name="T161" fmla="*/ 85 w 85"/>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71">
                    <a:moveTo>
                      <a:pt x="78" y="19"/>
                    </a:moveTo>
                    <a:lnTo>
                      <a:pt x="78" y="16"/>
                    </a:lnTo>
                    <a:lnTo>
                      <a:pt x="66" y="14"/>
                    </a:lnTo>
                    <a:lnTo>
                      <a:pt x="61" y="16"/>
                    </a:lnTo>
                    <a:lnTo>
                      <a:pt x="59" y="16"/>
                    </a:lnTo>
                    <a:lnTo>
                      <a:pt x="56" y="16"/>
                    </a:lnTo>
                    <a:lnTo>
                      <a:pt x="54" y="19"/>
                    </a:lnTo>
                    <a:lnTo>
                      <a:pt x="52" y="19"/>
                    </a:lnTo>
                    <a:lnTo>
                      <a:pt x="47" y="21"/>
                    </a:lnTo>
                    <a:lnTo>
                      <a:pt x="49" y="23"/>
                    </a:lnTo>
                    <a:lnTo>
                      <a:pt x="52" y="23"/>
                    </a:lnTo>
                    <a:lnTo>
                      <a:pt x="54" y="28"/>
                    </a:lnTo>
                    <a:lnTo>
                      <a:pt x="56" y="28"/>
                    </a:lnTo>
                    <a:lnTo>
                      <a:pt x="54" y="26"/>
                    </a:lnTo>
                    <a:lnTo>
                      <a:pt x="49" y="26"/>
                    </a:lnTo>
                    <a:lnTo>
                      <a:pt x="47" y="28"/>
                    </a:lnTo>
                    <a:lnTo>
                      <a:pt x="52" y="28"/>
                    </a:lnTo>
                    <a:lnTo>
                      <a:pt x="52" y="33"/>
                    </a:lnTo>
                    <a:lnTo>
                      <a:pt x="47" y="28"/>
                    </a:lnTo>
                    <a:lnTo>
                      <a:pt x="45" y="28"/>
                    </a:lnTo>
                    <a:lnTo>
                      <a:pt x="45" y="30"/>
                    </a:lnTo>
                    <a:lnTo>
                      <a:pt x="47" y="33"/>
                    </a:lnTo>
                    <a:lnTo>
                      <a:pt x="42" y="30"/>
                    </a:lnTo>
                    <a:lnTo>
                      <a:pt x="42" y="28"/>
                    </a:lnTo>
                    <a:lnTo>
                      <a:pt x="37" y="23"/>
                    </a:lnTo>
                    <a:lnTo>
                      <a:pt x="35" y="23"/>
                    </a:lnTo>
                    <a:lnTo>
                      <a:pt x="37" y="21"/>
                    </a:lnTo>
                    <a:lnTo>
                      <a:pt x="33" y="21"/>
                    </a:lnTo>
                    <a:lnTo>
                      <a:pt x="33" y="33"/>
                    </a:lnTo>
                    <a:lnTo>
                      <a:pt x="35" y="33"/>
                    </a:lnTo>
                    <a:lnTo>
                      <a:pt x="35" y="38"/>
                    </a:lnTo>
                    <a:lnTo>
                      <a:pt x="40" y="42"/>
                    </a:lnTo>
                    <a:lnTo>
                      <a:pt x="42" y="47"/>
                    </a:lnTo>
                    <a:lnTo>
                      <a:pt x="40" y="47"/>
                    </a:lnTo>
                    <a:lnTo>
                      <a:pt x="40" y="45"/>
                    </a:lnTo>
                    <a:lnTo>
                      <a:pt x="40" y="42"/>
                    </a:lnTo>
                    <a:lnTo>
                      <a:pt x="37" y="42"/>
                    </a:lnTo>
                    <a:lnTo>
                      <a:pt x="37" y="45"/>
                    </a:lnTo>
                    <a:lnTo>
                      <a:pt x="37" y="49"/>
                    </a:lnTo>
                    <a:lnTo>
                      <a:pt x="33" y="49"/>
                    </a:lnTo>
                    <a:lnTo>
                      <a:pt x="33" y="52"/>
                    </a:lnTo>
                    <a:lnTo>
                      <a:pt x="40" y="54"/>
                    </a:lnTo>
                    <a:lnTo>
                      <a:pt x="42" y="54"/>
                    </a:lnTo>
                    <a:lnTo>
                      <a:pt x="42" y="56"/>
                    </a:lnTo>
                    <a:lnTo>
                      <a:pt x="45" y="56"/>
                    </a:lnTo>
                    <a:lnTo>
                      <a:pt x="49" y="61"/>
                    </a:lnTo>
                    <a:lnTo>
                      <a:pt x="52" y="61"/>
                    </a:lnTo>
                    <a:lnTo>
                      <a:pt x="52" y="71"/>
                    </a:lnTo>
                    <a:lnTo>
                      <a:pt x="49" y="68"/>
                    </a:lnTo>
                    <a:lnTo>
                      <a:pt x="47" y="66"/>
                    </a:lnTo>
                    <a:lnTo>
                      <a:pt x="40" y="66"/>
                    </a:lnTo>
                    <a:lnTo>
                      <a:pt x="37" y="66"/>
                    </a:lnTo>
                    <a:lnTo>
                      <a:pt x="40" y="64"/>
                    </a:lnTo>
                    <a:lnTo>
                      <a:pt x="37" y="61"/>
                    </a:lnTo>
                    <a:lnTo>
                      <a:pt x="35" y="59"/>
                    </a:lnTo>
                    <a:lnTo>
                      <a:pt x="33" y="61"/>
                    </a:lnTo>
                    <a:lnTo>
                      <a:pt x="30" y="59"/>
                    </a:lnTo>
                    <a:lnTo>
                      <a:pt x="28" y="59"/>
                    </a:lnTo>
                    <a:lnTo>
                      <a:pt x="23" y="59"/>
                    </a:lnTo>
                    <a:lnTo>
                      <a:pt x="21" y="59"/>
                    </a:lnTo>
                    <a:lnTo>
                      <a:pt x="16" y="59"/>
                    </a:lnTo>
                    <a:lnTo>
                      <a:pt x="14" y="59"/>
                    </a:lnTo>
                    <a:lnTo>
                      <a:pt x="9" y="52"/>
                    </a:lnTo>
                    <a:lnTo>
                      <a:pt x="11" y="52"/>
                    </a:lnTo>
                    <a:lnTo>
                      <a:pt x="14" y="52"/>
                    </a:lnTo>
                    <a:lnTo>
                      <a:pt x="11" y="49"/>
                    </a:lnTo>
                    <a:lnTo>
                      <a:pt x="9" y="47"/>
                    </a:lnTo>
                    <a:lnTo>
                      <a:pt x="9" y="49"/>
                    </a:lnTo>
                    <a:lnTo>
                      <a:pt x="4" y="42"/>
                    </a:lnTo>
                    <a:lnTo>
                      <a:pt x="2" y="42"/>
                    </a:lnTo>
                    <a:lnTo>
                      <a:pt x="2" y="38"/>
                    </a:lnTo>
                    <a:lnTo>
                      <a:pt x="0" y="38"/>
                    </a:lnTo>
                    <a:lnTo>
                      <a:pt x="2" y="38"/>
                    </a:lnTo>
                    <a:lnTo>
                      <a:pt x="2" y="35"/>
                    </a:lnTo>
                    <a:lnTo>
                      <a:pt x="4" y="33"/>
                    </a:lnTo>
                    <a:lnTo>
                      <a:pt x="4" y="30"/>
                    </a:lnTo>
                    <a:lnTo>
                      <a:pt x="7" y="28"/>
                    </a:lnTo>
                    <a:lnTo>
                      <a:pt x="9" y="26"/>
                    </a:lnTo>
                    <a:lnTo>
                      <a:pt x="11" y="23"/>
                    </a:lnTo>
                    <a:lnTo>
                      <a:pt x="11" y="16"/>
                    </a:lnTo>
                    <a:lnTo>
                      <a:pt x="21" y="16"/>
                    </a:lnTo>
                    <a:lnTo>
                      <a:pt x="23" y="12"/>
                    </a:lnTo>
                    <a:lnTo>
                      <a:pt x="28" y="12"/>
                    </a:lnTo>
                    <a:lnTo>
                      <a:pt x="33" y="12"/>
                    </a:lnTo>
                    <a:lnTo>
                      <a:pt x="35" y="7"/>
                    </a:lnTo>
                    <a:lnTo>
                      <a:pt x="61" y="4"/>
                    </a:lnTo>
                    <a:lnTo>
                      <a:pt x="63" y="7"/>
                    </a:lnTo>
                    <a:lnTo>
                      <a:pt x="70" y="9"/>
                    </a:lnTo>
                    <a:lnTo>
                      <a:pt x="75" y="9"/>
                    </a:lnTo>
                    <a:lnTo>
                      <a:pt x="80" y="4"/>
                    </a:lnTo>
                    <a:lnTo>
                      <a:pt x="80" y="0"/>
                    </a:lnTo>
                    <a:lnTo>
                      <a:pt x="82" y="0"/>
                    </a:lnTo>
                    <a:lnTo>
                      <a:pt x="82" y="2"/>
                    </a:lnTo>
                    <a:lnTo>
                      <a:pt x="85" y="4"/>
                    </a:lnTo>
                    <a:lnTo>
                      <a:pt x="85" y="7"/>
                    </a:lnTo>
                    <a:lnTo>
                      <a:pt x="82" y="9"/>
                    </a:lnTo>
                    <a:lnTo>
                      <a:pt x="82" y="16"/>
                    </a:lnTo>
                    <a:lnTo>
                      <a:pt x="78" y="19"/>
                    </a:lnTo>
                  </a:path>
                </a:pathLst>
              </a:custGeom>
              <a:grpFill/>
              <a:ln w="9525">
                <a:noFill/>
                <a:round/>
                <a:headEnd/>
                <a:tailEnd/>
              </a:ln>
            </p:spPr>
            <p:txBody>
              <a:bodyPr/>
              <a:lstStyle/>
              <a:p>
                <a:pPr>
                  <a:defRPr/>
                </a:pPr>
                <a:endParaRPr lang="en-US" sz="1200" kern="0">
                  <a:solidFill>
                    <a:srgbClr val="0096D6"/>
                  </a:solidFill>
                </a:endParaRPr>
              </a:p>
            </p:txBody>
          </p:sp>
          <p:sp>
            <p:nvSpPr>
              <p:cNvPr id="3281" name="Freeform 253"/>
              <p:cNvSpPr>
                <a:spLocks/>
              </p:cNvSpPr>
              <p:nvPr/>
            </p:nvSpPr>
            <p:spPr bwMode="auto">
              <a:xfrm>
                <a:off x="3341" y="2116"/>
                <a:ext cx="23" cy="28"/>
              </a:xfrm>
              <a:custGeom>
                <a:avLst/>
                <a:gdLst>
                  <a:gd name="T0" fmla="*/ 9 w 23"/>
                  <a:gd name="T1" fmla="*/ 26 h 28"/>
                  <a:gd name="T2" fmla="*/ 9 w 23"/>
                  <a:gd name="T3" fmla="*/ 23 h 28"/>
                  <a:gd name="T4" fmla="*/ 11 w 23"/>
                  <a:gd name="T5" fmla="*/ 23 h 28"/>
                  <a:gd name="T6" fmla="*/ 11 w 23"/>
                  <a:gd name="T7" fmla="*/ 21 h 28"/>
                  <a:gd name="T8" fmla="*/ 14 w 23"/>
                  <a:gd name="T9" fmla="*/ 21 h 28"/>
                  <a:gd name="T10" fmla="*/ 14 w 23"/>
                  <a:gd name="T11" fmla="*/ 19 h 28"/>
                  <a:gd name="T12" fmla="*/ 14 w 23"/>
                  <a:gd name="T13" fmla="*/ 19 h 28"/>
                  <a:gd name="T14" fmla="*/ 14 w 23"/>
                  <a:gd name="T15" fmla="*/ 19 h 28"/>
                  <a:gd name="T16" fmla="*/ 14 w 23"/>
                  <a:gd name="T17" fmla="*/ 19 h 28"/>
                  <a:gd name="T18" fmla="*/ 14 w 23"/>
                  <a:gd name="T19" fmla="*/ 16 h 28"/>
                  <a:gd name="T20" fmla="*/ 14 w 23"/>
                  <a:gd name="T21" fmla="*/ 16 h 28"/>
                  <a:gd name="T22" fmla="*/ 14 w 23"/>
                  <a:gd name="T23" fmla="*/ 14 h 28"/>
                  <a:gd name="T24" fmla="*/ 19 w 23"/>
                  <a:gd name="T25" fmla="*/ 14 h 28"/>
                  <a:gd name="T26" fmla="*/ 19 w 23"/>
                  <a:gd name="T27" fmla="*/ 16 h 28"/>
                  <a:gd name="T28" fmla="*/ 19 w 23"/>
                  <a:gd name="T29" fmla="*/ 14 h 28"/>
                  <a:gd name="T30" fmla="*/ 21 w 23"/>
                  <a:gd name="T31" fmla="*/ 14 h 28"/>
                  <a:gd name="T32" fmla="*/ 19 w 23"/>
                  <a:gd name="T33" fmla="*/ 14 h 28"/>
                  <a:gd name="T34" fmla="*/ 19 w 23"/>
                  <a:gd name="T35" fmla="*/ 14 h 28"/>
                  <a:gd name="T36" fmla="*/ 19 w 23"/>
                  <a:gd name="T37" fmla="*/ 14 h 28"/>
                  <a:gd name="T38" fmla="*/ 19 w 23"/>
                  <a:gd name="T39" fmla="*/ 12 h 28"/>
                  <a:gd name="T40" fmla="*/ 19 w 23"/>
                  <a:gd name="T41" fmla="*/ 12 h 28"/>
                  <a:gd name="T42" fmla="*/ 21 w 23"/>
                  <a:gd name="T43" fmla="*/ 12 h 28"/>
                  <a:gd name="T44" fmla="*/ 21 w 23"/>
                  <a:gd name="T45" fmla="*/ 9 h 28"/>
                  <a:gd name="T46" fmla="*/ 23 w 23"/>
                  <a:gd name="T47" fmla="*/ 9 h 28"/>
                  <a:gd name="T48" fmla="*/ 23 w 23"/>
                  <a:gd name="T49" fmla="*/ 9 h 28"/>
                  <a:gd name="T50" fmla="*/ 23 w 23"/>
                  <a:gd name="T51" fmla="*/ 9 h 28"/>
                  <a:gd name="T52" fmla="*/ 23 w 23"/>
                  <a:gd name="T53" fmla="*/ 9 h 28"/>
                  <a:gd name="T54" fmla="*/ 23 w 23"/>
                  <a:gd name="T55" fmla="*/ 7 h 28"/>
                  <a:gd name="T56" fmla="*/ 21 w 23"/>
                  <a:gd name="T57" fmla="*/ 7 h 28"/>
                  <a:gd name="T58" fmla="*/ 23 w 23"/>
                  <a:gd name="T59" fmla="*/ 5 h 28"/>
                  <a:gd name="T60" fmla="*/ 21 w 23"/>
                  <a:gd name="T61" fmla="*/ 5 h 28"/>
                  <a:gd name="T62" fmla="*/ 21 w 23"/>
                  <a:gd name="T63" fmla="*/ 5 h 28"/>
                  <a:gd name="T64" fmla="*/ 19 w 23"/>
                  <a:gd name="T65" fmla="*/ 5 h 28"/>
                  <a:gd name="T66" fmla="*/ 19 w 23"/>
                  <a:gd name="T67" fmla="*/ 2 h 28"/>
                  <a:gd name="T68" fmla="*/ 21 w 23"/>
                  <a:gd name="T69" fmla="*/ 2 h 28"/>
                  <a:gd name="T70" fmla="*/ 21 w 23"/>
                  <a:gd name="T71" fmla="*/ 2 h 28"/>
                  <a:gd name="T72" fmla="*/ 21 w 23"/>
                  <a:gd name="T73" fmla="*/ 2 h 28"/>
                  <a:gd name="T74" fmla="*/ 21 w 23"/>
                  <a:gd name="T75" fmla="*/ 2 h 28"/>
                  <a:gd name="T76" fmla="*/ 21 w 23"/>
                  <a:gd name="T77" fmla="*/ 2 h 28"/>
                  <a:gd name="T78" fmla="*/ 19 w 23"/>
                  <a:gd name="T79" fmla="*/ 2 h 28"/>
                  <a:gd name="T80" fmla="*/ 19 w 23"/>
                  <a:gd name="T81" fmla="*/ 0 h 28"/>
                  <a:gd name="T82" fmla="*/ 19 w 23"/>
                  <a:gd name="T83" fmla="*/ 0 h 28"/>
                  <a:gd name="T84" fmla="*/ 19 w 23"/>
                  <a:gd name="T85" fmla="*/ 0 h 28"/>
                  <a:gd name="T86" fmla="*/ 14 w 23"/>
                  <a:gd name="T87" fmla="*/ 0 h 28"/>
                  <a:gd name="T88" fmla="*/ 14 w 23"/>
                  <a:gd name="T89" fmla="*/ 5 h 28"/>
                  <a:gd name="T90" fmla="*/ 11 w 23"/>
                  <a:gd name="T91" fmla="*/ 7 h 28"/>
                  <a:gd name="T92" fmla="*/ 9 w 23"/>
                  <a:gd name="T93" fmla="*/ 12 h 28"/>
                  <a:gd name="T94" fmla="*/ 7 w 23"/>
                  <a:gd name="T95" fmla="*/ 14 h 28"/>
                  <a:gd name="T96" fmla="*/ 7 w 23"/>
                  <a:gd name="T97" fmla="*/ 14 h 28"/>
                  <a:gd name="T98" fmla="*/ 7 w 23"/>
                  <a:gd name="T99" fmla="*/ 14 h 28"/>
                  <a:gd name="T100" fmla="*/ 0 w 23"/>
                  <a:gd name="T101" fmla="*/ 26 h 28"/>
                  <a:gd name="T102" fmla="*/ 2 w 23"/>
                  <a:gd name="T103" fmla="*/ 28 h 28"/>
                  <a:gd name="T104" fmla="*/ 4 w 23"/>
                  <a:gd name="T105" fmla="*/ 28 h 28"/>
                  <a:gd name="T106" fmla="*/ 4 w 23"/>
                  <a:gd name="T107" fmla="*/ 28 h 28"/>
                  <a:gd name="T108" fmla="*/ 4 w 23"/>
                  <a:gd name="T109" fmla="*/ 28 h 28"/>
                  <a:gd name="T110" fmla="*/ 7 w 23"/>
                  <a:gd name="T111" fmla="*/ 28 h 28"/>
                  <a:gd name="T112" fmla="*/ 7 w 23"/>
                  <a:gd name="T113" fmla="*/ 28 h 28"/>
                  <a:gd name="T114" fmla="*/ 7 w 23"/>
                  <a:gd name="T115" fmla="*/ 23 h 28"/>
                  <a:gd name="T116" fmla="*/ 7 w 23"/>
                  <a:gd name="T117" fmla="*/ 23 h 28"/>
                  <a:gd name="T118" fmla="*/ 9 w 23"/>
                  <a:gd name="T119" fmla="*/ 23 h 28"/>
                  <a:gd name="T120" fmla="*/ 9 w 23"/>
                  <a:gd name="T121" fmla="*/ 26 h 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
                  <a:gd name="T184" fmla="*/ 0 h 28"/>
                  <a:gd name="T185" fmla="*/ 23 w 23"/>
                  <a:gd name="T186" fmla="*/ 28 h 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 h="28">
                    <a:moveTo>
                      <a:pt x="9" y="26"/>
                    </a:moveTo>
                    <a:lnTo>
                      <a:pt x="9" y="23"/>
                    </a:lnTo>
                    <a:lnTo>
                      <a:pt x="11" y="23"/>
                    </a:lnTo>
                    <a:lnTo>
                      <a:pt x="11" y="21"/>
                    </a:lnTo>
                    <a:lnTo>
                      <a:pt x="14" y="21"/>
                    </a:lnTo>
                    <a:lnTo>
                      <a:pt x="14" y="19"/>
                    </a:lnTo>
                    <a:lnTo>
                      <a:pt x="14" y="16"/>
                    </a:lnTo>
                    <a:lnTo>
                      <a:pt x="14" y="14"/>
                    </a:lnTo>
                    <a:lnTo>
                      <a:pt x="19" y="14"/>
                    </a:lnTo>
                    <a:lnTo>
                      <a:pt x="19" y="16"/>
                    </a:lnTo>
                    <a:lnTo>
                      <a:pt x="19" y="14"/>
                    </a:lnTo>
                    <a:lnTo>
                      <a:pt x="21" y="14"/>
                    </a:lnTo>
                    <a:lnTo>
                      <a:pt x="19" y="14"/>
                    </a:lnTo>
                    <a:lnTo>
                      <a:pt x="19" y="12"/>
                    </a:lnTo>
                    <a:lnTo>
                      <a:pt x="21" y="12"/>
                    </a:lnTo>
                    <a:lnTo>
                      <a:pt x="21" y="9"/>
                    </a:lnTo>
                    <a:lnTo>
                      <a:pt x="23" y="9"/>
                    </a:lnTo>
                    <a:lnTo>
                      <a:pt x="23" y="7"/>
                    </a:lnTo>
                    <a:lnTo>
                      <a:pt x="21" y="7"/>
                    </a:lnTo>
                    <a:lnTo>
                      <a:pt x="23" y="5"/>
                    </a:lnTo>
                    <a:lnTo>
                      <a:pt x="21" y="5"/>
                    </a:lnTo>
                    <a:lnTo>
                      <a:pt x="19" y="5"/>
                    </a:lnTo>
                    <a:lnTo>
                      <a:pt x="19" y="2"/>
                    </a:lnTo>
                    <a:lnTo>
                      <a:pt x="21" y="2"/>
                    </a:lnTo>
                    <a:lnTo>
                      <a:pt x="19" y="2"/>
                    </a:lnTo>
                    <a:lnTo>
                      <a:pt x="19" y="0"/>
                    </a:lnTo>
                    <a:lnTo>
                      <a:pt x="14" y="0"/>
                    </a:lnTo>
                    <a:lnTo>
                      <a:pt x="14" y="5"/>
                    </a:lnTo>
                    <a:lnTo>
                      <a:pt x="11" y="7"/>
                    </a:lnTo>
                    <a:lnTo>
                      <a:pt x="9" y="12"/>
                    </a:lnTo>
                    <a:lnTo>
                      <a:pt x="7" y="14"/>
                    </a:lnTo>
                    <a:lnTo>
                      <a:pt x="0" y="26"/>
                    </a:lnTo>
                    <a:lnTo>
                      <a:pt x="2" y="28"/>
                    </a:lnTo>
                    <a:lnTo>
                      <a:pt x="4" y="28"/>
                    </a:lnTo>
                    <a:lnTo>
                      <a:pt x="7" y="28"/>
                    </a:lnTo>
                    <a:lnTo>
                      <a:pt x="7" y="23"/>
                    </a:lnTo>
                    <a:lnTo>
                      <a:pt x="9" y="23"/>
                    </a:lnTo>
                    <a:lnTo>
                      <a:pt x="9" y="26"/>
                    </a:lnTo>
                    <a:close/>
                  </a:path>
                </a:pathLst>
              </a:custGeom>
              <a:grpFill/>
              <a:ln w="9525">
                <a:noFill/>
                <a:round/>
                <a:headEnd/>
                <a:tailEnd/>
              </a:ln>
            </p:spPr>
            <p:txBody>
              <a:bodyPr/>
              <a:lstStyle/>
              <a:p>
                <a:pPr>
                  <a:defRPr/>
                </a:pPr>
                <a:endParaRPr lang="en-US" sz="1200" kern="0">
                  <a:solidFill>
                    <a:srgbClr val="0096D6"/>
                  </a:solidFill>
                </a:endParaRPr>
              </a:p>
            </p:txBody>
          </p:sp>
          <p:sp>
            <p:nvSpPr>
              <p:cNvPr id="3282" name="Freeform 254"/>
              <p:cNvSpPr>
                <a:spLocks/>
              </p:cNvSpPr>
              <p:nvPr/>
            </p:nvSpPr>
            <p:spPr bwMode="auto">
              <a:xfrm>
                <a:off x="3341" y="2116"/>
                <a:ext cx="23" cy="28"/>
              </a:xfrm>
              <a:custGeom>
                <a:avLst/>
                <a:gdLst>
                  <a:gd name="T0" fmla="*/ 9 w 23"/>
                  <a:gd name="T1" fmla="*/ 26 h 28"/>
                  <a:gd name="T2" fmla="*/ 9 w 23"/>
                  <a:gd name="T3" fmla="*/ 23 h 28"/>
                  <a:gd name="T4" fmla="*/ 11 w 23"/>
                  <a:gd name="T5" fmla="*/ 23 h 28"/>
                  <a:gd name="T6" fmla="*/ 11 w 23"/>
                  <a:gd name="T7" fmla="*/ 21 h 28"/>
                  <a:gd name="T8" fmla="*/ 14 w 23"/>
                  <a:gd name="T9" fmla="*/ 21 h 28"/>
                  <a:gd name="T10" fmla="*/ 14 w 23"/>
                  <a:gd name="T11" fmla="*/ 19 h 28"/>
                  <a:gd name="T12" fmla="*/ 14 w 23"/>
                  <a:gd name="T13" fmla="*/ 19 h 28"/>
                  <a:gd name="T14" fmla="*/ 14 w 23"/>
                  <a:gd name="T15" fmla="*/ 19 h 28"/>
                  <a:gd name="T16" fmla="*/ 14 w 23"/>
                  <a:gd name="T17" fmla="*/ 19 h 28"/>
                  <a:gd name="T18" fmla="*/ 14 w 23"/>
                  <a:gd name="T19" fmla="*/ 16 h 28"/>
                  <a:gd name="T20" fmla="*/ 14 w 23"/>
                  <a:gd name="T21" fmla="*/ 16 h 28"/>
                  <a:gd name="T22" fmla="*/ 14 w 23"/>
                  <a:gd name="T23" fmla="*/ 14 h 28"/>
                  <a:gd name="T24" fmla="*/ 19 w 23"/>
                  <a:gd name="T25" fmla="*/ 14 h 28"/>
                  <a:gd name="T26" fmla="*/ 19 w 23"/>
                  <a:gd name="T27" fmla="*/ 16 h 28"/>
                  <a:gd name="T28" fmla="*/ 19 w 23"/>
                  <a:gd name="T29" fmla="*/ 14 h 28"/>
                  <a:gd name="T30" fmla="*/ 21 w 23"/>
                  <a:gd name="T31" fmla="*/ 14 h 28"/>
                  <a:gd name="T32" fmla="*/ 19 w 23"/>
                  <a:gd name="T33" fmla="*/ 14 h 28"/>
                  <a:gd name="T34" fmla="*/ 19 w 23"/>
                  <a:gd name="T35" fmla="*/ 14 h 28"/>
                  <a:gd name="T36" fmla="*/ 19 w 23"/>
                  <a:gd name="T37" fmla="*/ 14 h 28"/>
                  <a:gd name="T38" fmla="*/ 19 w 23"/>
                  <a:gd name="T39" fmla="*/ 12 h 28"/>
                  <a:gd name="T40" fmla="*/ 19 w 23"/>
                  <a:gd name="T41" fmla="*/ 12 h 28"/>
                  <a:gd name="T42" fmla="*/ 21 w 23"/>
                  <a:gd name="T43" fmla="*/ 12 h 28"/>
                  <a:gd name="T44" fmla="*/ 21 w 23"/>
                  <a:gd name="T45" fmla="*/ 9 h 28"/>
                  <a:gd name="T46" fmla="*/ 23 w 23"/>
                  <a:gd name="T47" fmla="*/ 9 h 28"/>
                  <a:gd name="T48" fmla="*/ 23 w 23"/>
                  <a:gd name="T49" fmla="*/ 9 h 28"/>
                  <a:gd name="T50" fmla="*/ 23 w 23"/>
                  <a:gd name="T51" fmla="*/ 9 h 28"/>
                  <a:gd name="T52" fmla="*/ 23 w 23"/>
                  <a:gd name="T53" fmla="*/ 9 h 28"/>
                  <a:gd name="T54" fmla="*/ 23 w 23"/>
                  <a:gd name="T55" fmla="*/ 7 h 28"/>
                  <a:gd name="T56" fmla="*/ 21 w 23"/>
                  <a:gd name="T57" fmla="*/ 7 h 28"/>
                  <a:gd name="T58" fmla="*/ 23 w 23"/>
                  <a:gd name="T59" fmla="*/ 5 h 28"/>
                  <a:gd name="T60" fmla="*/ 21 w 23"/>
                  <a:gd name="T61" fmla="*/ 5 h 28"/>
                  <a:gd name="T62" fmla="*/ 21 w 23"/>
                  <a:gd name="T63" fmla="*/ 5 h 28"/>
                  <a:gd name="T64" fmla="*/ 19 w 23"/>
                  <a:gd name="T65" fmla="*/ 5 h 28"/>
                  <a:gd name="T66" fmla="*/ 19 w 23"/>
                  <a:gd name="T67" fmla="*/ 2 h 28"/>
                  <a:gd name="T68" fmla="*/ 21 w 23"/>
                  <a:gd name="T69" fmla="*/ 2 h 28"/>
                  <a:gd name="T70" fmla="*/ 21 w 23"/>
                  <a:gd name="T71" fmla="*/ 2 h 28"/>
                  <a:gd name="T72" fmla="*/ 21 w 23"/>
                  <a:gd name="T73" fmla="*/ 2 h 28"/>
                  <a:gd name="T74" fmla="*/ 21 w 23"/>
                  <a:gd name="T75" fmla="*/ 2 h 28"/>
                  <a:gd name="T76" fmla="*/ 21 w 23"/>
                  <a:gd name="T77" fmla="*/ 2 h 28"/>
                  <a:gd name="T78" fmla="*/ 19 w 23"/>
                  <a:gd name="T79" fmla="*/ 2 h 28"/>
                  <a:gd name="T80" fmla="*/ 19 w 23"/>
                  <a:gd name="T81" fmla="*/ 0 h 28"/>
                  <a:gd name="T82" fmla="*/ 19 w 23"/>
                  <a:gd name="T83" fmla="*/ 0 h 28"/>
                  <a:gd name="T84" fmla="*/ 19 w 23"/>
                  <a:gd name="T85" fmla="*/ 0 h 28"/>
                  <a:gd name="T86" fmla="*/ 14 w 23"/>
                  <a:gd name="T87" fmla="*/ 0 h 28"/>
                  <a:gd name="T88" fmla="*/ 14 w 23"/>
                  <a:gd name="T89" fmla="*/ 5 h 28"/>
                  <a:gd name="T90" fmla="*/ 11 w 23"/>
                  <a:gd name="T91" fmla="*/ 7 h 28"/>
                  <a:gd name="T92" fmla="*/ 9 w 23"/>
                  <a:gd name="T93" fmla="*/ 12 h 28"/>
                  <a:gd name="T94" fmla="*/ 7 w 23"/>
                  <a:gd name="T95" fmla="*/ 14 h 28"/>
                  <a:gd name="T96" fmla="*/ 7 w 23"/>
                  <a:gd name="T97" fmla="*/ 14 h 28"/>
                  <a:gd name="T98" fmla="*/ 7 w 23"/>
                  <a:gd name="T99" fmla="*/ 14 h 28"/>
                  <a:gd name="T100" fmla="*/ 0 w 23"/>
                  <a:gd name="T101" fmla="*/ 26 h 28"/>
                  <a:gd name="T102" fmla="*/ 2 w 23"/>
                  <a:gd name="T103" fmla="*/ 28 h 28"/>
                  <a:gd name="T104" fmla="*/ 4 w 23"/>
                  <a:gd name="T105" fmla="*/ 28 h 28"/>
                  <a:gd name="T106" fmla="*/ 4 w 23"/>
                  <a:gd name="T107" fmla="*/ 28 h 28"/>
                  <a:gd name="T108" fmla="*/ 4 w 23"/>
                  <a:gd name="T109" fmla="*/ 28 h 28"/>
                  <a:gd name="T110" fmla="*/ 7 w 23"/>
                  <a:gd name="T111" fmla="*/ 28 h 28"/>
                  <a:gd name="T112" fmla="*/ 7 w 23"/>
                  <a:gd name="T113" fmla="*/ 28 h 28"/>
                  <a:gd name="T114" fmla="*/ 7 w 23"/>
                  <a:gd name="T115" fmla="*/ 23 h 28"/>
                  <a:gd name="T116" fmla="*/ 7 w 23"/>
                  <a:gd name="T117" fmla="*/ 23 h 28"/>
                  <a:gd name="T118" fmla="*/ 9 w 23"/>
                  <a:gd name="T119" fmla="*/ 23 h 28"/>
                  <a:gd name="T120" fmla="*/ 9 w 23"/>
                  <a:gd name="T121" fmla="*/ 26 h 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
                  <a:gd name="T184" fmla="*/ 0 h 28"/>
                  <a:gd name="T185" fmla="*/ 23 w 23"/>
                  <a:gd name="T186" fmla="*/ 28 h 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 h="28">
                    <a:moveTo>
                      <a:pt x="9" y="26"/>
                    </a:moveTo>
                    <a:lnTo>
                      <a:pt x="9" y="23"/>
                    </a:lnTo>
                    <a:lnTo>
                      <a:pt x="11" y="23"/>
                    </a:lnTo>
                    <a:lnTo>
                      <a:pt x="11" y="21"/>
                    </a:lnTo>
                    <a:lnTo>
                      <a:pt x="14" y="21"/>
                    </a:lnTo>
                    <a:lnTo>
                      <a:pt x="14" y="19"/>
                    </a:lnTo>
                    <a:lnTo>
                      <a:pt x="14" y="16"/>
                    </a:lnTo>
                    <a:lnTo>
                      <a:pt x="14" y="14"/>
                    </a:lnTo>
                    <a:lnTo>
                      <a:pt x="19" y="14"/>
                    </a:lnTo>
                    <a:lnTo>
                      <a:pt x="19" y="16"/>
                    </a:lnTo>
                    <a:lnTo>
                      <a:pt x="19" y="14"/>
                    </a:lnTo>
                    <a:lnTo>
                      <a:pt x="21" y="14"/>
                    </a:lnTo>
                    <a:lnTo>
                      <a:pt x="19" y="14"/>
                    </a:lnTo>
                    <a:lnTo>
                      <a:pt x="19" y="12"/>
                    </a:lnTo>
                    <a:lnTo>
                      <a:pt x="21" y="12"/>
                    </a:lnTo>
                    <a:lnTo>
                      <a:pt x="21" y="9"/>
                    </a:lnTo>
                    <a:lnTo>
                      <a:pt x="23" y="9"/>
                    </a:lnTo>
                    <a:lnTo>
                      <a:pt x="23" y="7"/>
                    </a:lnTo>
                    <a:lnTo>
                      <a:pt x="21" y="7"/>
                    </a:lnTo>
                    <a:lnTo>
                      <a:pt x="23" y="5"/>
                    </a:lnTo>
                    <a:lnTo>
                      <a:pt x="21" y="5"/>
                    </a:lnTo>
                    <a:lnTo>
                      <a:pt x="19" y="5"/>
                    </a:lnTo>
                    <a:lnTo>
                      <a:pt x="19" y="2"/>
                    </a:lnTo>
                    <a:lnTo>
                      <a:pt x="21" y="2"/>
                    </a:lnTo>
                    <a:lnTo>
                      <a:pt x="19" y="2"/>
                    </a:lnTo>
                    <a:lnTo>
                      <a:pt x="19" y="0"/>
                    </a:lnTo>
                    <a:lnTo>
                      <a:pt x="14" y="0"/>
                    </a:lnTo>
                    <a:lnTo>
                      <a:pt x="14" y="5"/>
                    </a:lnTo>
                    <a:lnTo>
                      <a:pt x="11" y="7"/>
                    </a:lnTo>
                    <a:lnTo>
                      <a:pt x="9" y="12"/>
                    </a:lnTo>
                    <a:lnTo>
                      <a:pt x="7" y="14"/>
                    </a:lnTo>
                    <a:lnTo>
                      <a:pt x="0" y="26"/>
                    </a:lnTo>
                    <a:lnTo>
                      <a:pt x="2" y="28"/>
                    </a:lnTo>
                    <a:lnTo>
                      <a:pt x="4" y="28"/>
                    </a:lnTo>
                    <a:lnTo>
                      <a:pt x="7" y="28"/>
                    </a:lnTo>
                    <a:lnTo>
                      <a:pt x="7" y="23"/>
                    </a:lnTo>
                    <a:lnTo>
                      <a:pt x="9" y="23"/>
                    </a:lnTo>
                    <a:lnTo>
                      <a:pt x="9" y="26"/>
                    </a:lnTo>
                  </a:path>
                </a:pathLst>
              </a:custGeom>
              <a:grpFill/>
              <a:ln w="9525">
                <a:noFill/>
                <a:round/>
                <a:headEnd/>
                <a:tailEnd/>
              </a:ln>
            </p:spPr>
            <p:txBody>
              <a:bodyPr/>
              <a:lstStyle/>
              <a:p>
                <a:pPr>
                  <a:defRPr/>
                </a:pPr>
                <a:endParaRPr lang="en-US" sz="1200" kern="0">
                  <a:solidFill>
                    <a:srgbClr val="0096D6"/>
                  </a:solidFill>
                </a:endParaRPr>
              </a:p>
            </p:txBody>
          </p:sp>
          <p:sp>
            <p:nvSpPr>
              <p:cNvPr id="3283" name="Freeform 255"/>
              <p:cNvSpPr>
                <a:spLocks/>
              </p:cNvSpPr>
              <p:nvPr/>
            </p:nvSpPr>
            <p:spPr bwMode="auto">
              <a:xfrm>
                <a:off x="3619" y="2246"/>
                <a:ext cx="5" cy="9"/>
              </a:xfrm>
              <a:custGeom>
                <a:avLst/>
                <a:gdLst>
                  <a:gd name="T0" fmla="*/ 0 w 5"/>
                  <a:gd name="T1" fmla="*/ 4 h 9"/>
                  <a:gd name="T2" fmla="*/ 0 w 5"/>
                  <a:gd name="T3" fmla="*/ 4 h 9"/>
                  <a:gd name="T4" fmla="*/ 3 w 5"/>
                  <a:gd name="T5" fmla="*/ 7 h 9"/>
                  <a:gd name="T6" fmla="*/ 0 w 5"/>
                  <a:gd name="T7" fmla="*/ 7 h 9"/>
                  <a:gd name="T8" fmla="*/ 3 w 5"/>
                  <a:gd name="T9" fmla="*/ 7 h 9"/>
                  <a:gd name="T10" fmla="*/ 0 w 5"/>
                  <a:gd name="T11" fmla="*/ 9 h 9"/>
                  <a:gd name="T12" fmla="*/ 3 w 5"/>
                  <a:gd name="T13" fmla="*/ 9 h 9"/>
                  <a:gd name="T14" fmla="*/ 3 w 5"/>
                  <a:gd name="T15" fmla="*/ 9 h 9"/>
                  <a:gd name="T16" fmla="*/ 3 w 5"/>
                  <a:gd name="T17" fmla="*/ 9 h 9"/>
                  <a:gd name="T18" fmla="*/ 5 w 5"/>
                  <a:gd name="T19" fmla="*/ 7 h 9"/>
                  <a:gd name="T20" fmla="*/ 5 w 5"/>
                  <a:gd name="T21" fmla="*/ 4 h 9"/>
                  <a:gd name="T22" fmla="*/ 5 w 5"/>
                  <a:gd name="T23" fmla="*/ 4 h 9"/>
                  <a:gd name="T24" fmla="*/ 5 w 5"/>
                  <a:gd name="T25" fmla="*/ 2 h 9"/>
                  <a:gd name="T26" fmla="*/ 5 w 5"/>
                  <a:gd name="T27" fmla="*/ 2 h 9"/>
                  <a:gd name="T28" fmla="*/ 5 w 5"/>
                  <a:gd name="T29" fmla="*/ 0 h 9"/>
                  <a:gd name="T30" fmla="*/ 5 w 5"/>
                  <a:gd name="T31" fmla="*/ 0 h 9"/>
                  <a:gd name="T32" fmla="*/ 3 w 5"/>
                  <a:gd name="T33" fmla="*/ 0 h 9"/>
                  <a:gd name="T34" fmla="*/ 3 w 5"/>
                  <a:gd name="T35" fmla="*/ 0 h 9"/>
                  <a:gd name="T36" fmla="*/ 0 w 5"/>
                  <a:gd name="T37" fmla="*/ 4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9"/>
                  <a:gd name="T59" fmla="*/ 5 w 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9">
                    <a:moveTo>
                      <a:pt x="0" y="4"/>
                    </a:moveTo>
                    <a:lnTo>
                      <a:pt x="0" y="4"/>
                    </a:lnTo>
                    <a:lnTo>
                      <a:pt x="3" y="7"/>
                    </a:lnTo>
                    <a:lnTo>
                      <a:pt x="0" y="7"/>
                    </a:lnTo>
                    <a:lnTo>
                      <a:pt x="3" y="7"/>
                    </a:lnTo>
                    <a:lnTo>
                      <a:pt x="0" y="9"/>
                    </a:lnTo>
                    <a:lnTo>
                      <a:pt x="3" y="9"/>
                    </a:lnTo>
                    <a:lnTo>
                      <a:pt x="5" y="7"/>
                    </a:lnTo>
                    <a:lnTo>
                      <a:pt x="5" y="4"/>
                    </a:lnTo>
                    <a:lnTo>
                      <a:pt x="5" y="2"/>
                    </a:lnTo>
                    <a:lnTo>
                      <a:pt x="5" y="0"/>
                    </a:lnTo>
                    <a:lnTo>
                      <a:pt x="3" y="0"/>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3284" name="Freeform 256"/>
              <p:cNvSpPr>
                <a:spLocks/>
              </p:cNvSpPr>
              <p:nvPr/>
            </p:nvSpPr>
            <p:spPr bwMode="auto">
              <a:xfrm>
                <a:off x="3619" y="2246"/>
                <a:ext cx="5" cy="9"/>
              </a:xfrm>
              <a:custGeom>
                <a:avLst/>
                <a:gdLst>
                  <a:gd name="T0" fmla="*/ 0 w 5"/>
                  <a:gd name="T1" fmla="*/ 4 h 9"/>
                  <a:gd name="T2" fmla="*/ 0 w 5"/>
                  <a:gd name="T3" fmla="*/ 4 h 9"/>
                  <a:gd name="T4" fmla="*/ 3 w 5"/>
                  <a:gd name="T5" fmla="*/ 7 h 9"/>
                  <a:gd name="T6" fmla="*/ 0 w 5"/>
                  <a:gd name="T7" fmla="*/ 7 h 9"/>
                  <a:gd name="T8" fmla="*/ 3 w 5"/>
                  <a:gd name="T9" fmla="*/ 7 h 9"/>
                  <a:gd name="T10" fmla="*/ 0 w 5"/>
                  <a:gd name="T11" fmla="*/ 9 h 9"/>
                  <a:gd name="T12" fmla="*/ 3 w 5"/>
                  <a:gd name="T13" fmla="*/ 9 h 9"/>
                  <a:gd name="T14" fmla="*/ 3 w 5"/>
                  <a:gd name="T15" fmla="*/ 9 h 9"/>
                  <a:gd name="T16" fmla="*/ 3 w 5"/>
                  <a:gd name="T17" fmla="*/ 9 h 9"/>
                  <a:gd name="T18" fmla="*/ 5 w 5"/>
                  <a:gd name="T19" fmla="*/ 7 h 9"/>
                  <a:gd name="T20" fmla="*/ 5 w 5"/>
                  <a:gd name="T21" fmla="*/ 4 h 9"/>
                  <a:gd name="T22" fmla="*/ 5 w 5"/>
                  <a:gd name="T23" fmla="*/ 4 h 9"/>
                  <a:gd name="T24" fmla="*/ 5 w 5"/>
                  <a:gd name="T25" fmla="*/ 2 h 9"/>
                  <a:gd name="T26" fmla="*/ 5 w 5"/>
                  <a:gd name="T27" fmla="*/ 2 h 9"/>
                  <a:gd name="T28" fmla="*/ 5 w 5"/>
                  <a:gd name="T29" fmla="*/ 0 h 9"/>
                  <a:gd name="T30" fmla="*/ 5 w 5"/>
                  <a:gd name="T31" fmla="*/ 0 h 9"/>
                  <a:gd name="T32" fmla="*/ 3 w 5"/>
                  <a:gd name="T33" fmla="*/ 0 h 9"/>
                  <a:gd name="T34" fmla="*/ 3 w 5"/>
                  <a:gd name="T35" fmla="*/ 0 h 9"/>
                  <a:gd name="T36" fmla="*/ 0 w 5"/>
                  <a:gd name="T37" fmla="*/ 4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9"/>
                  <a:gd name="T59" fmla="*/ 5 w 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9">
                    <a:moveTo>
                      <a:pt x="0" y="4"/>
                    </a:moveTo>
                    <a:lnTo>
                      <a:pt x="0" y="4"/>
                    </a:lnTo>
                    <a:lnTo>
                      <a:pt x="3" y="7"/>
                    </a:lnTo>
                    <a:lnTo>
                      <a:pt x="0" y="7"/>
                    </a:lnTo>
                    <a:lnTo>
                      <a:pt x="3" y="7"/>
                    </a:lnTo>
                    <a:lnTo>
                      <a:pt x="0" y="9"/>
                    </a:lnTo>
                    <a:lnTo>
                      <a:pt x="3" y="9"/>
                    </a:lnTo>
                    <a:lnTo>
                      <a:pt x="5" y="7"/>
                    </a:lnTo>
                    <a:lnTo>
                      <a:pt x="5" y="4"/>
                    </a:lnTo>
                    <a:lnTo>
                      <a:pt x="5" y="2"/>
                    </a:lnTo>
                    <a:lnTo>
                      <a:pt x="5" y="0"/>
                    </a:lnTo>
                    <a:lnTo>
                      <a:pt x="3" y="0"/>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3285" name="Freeform 257"/>
              <p:cNvSpPr>
                <a:spLocks/>
              </p:cNvSpPr>
              <p:nvPr/>
            </p:nvSpPr>
            <p:spPr bwMode="auto">
              <a:xfrm>
                <a:off x="3780" y="2097"/>
                <a:ext cx="387" cy="402"/>
              </a:xfrm>
              <a:custGeom>
                <a:avLst/>
                <a:gdLst>
                  <a:gd name="T0" fmla="*/ 80 w 387"/>
                  <a:gd name="T1" fmla="*/ 312 h 402"/>
                  <a:gd name="T2" fmla="*/ 132 w 387"/>
                  <a:gd name="T3" fmla="*/ 394 h 402"/>
                  <a:gd name="T4" fmla="*/ 161 w 387"/>
                  <a:gd name="T5" fmla="*/ 331 h 402"/>
                  <a:gd name="T6" fmla="*/ 161 w 387"/>
                  <a:gd name="T7" fmla="*/ 298 h 402"/>
                  <a:gd name="T8" fmla="*/ 210 w 387"/>
                  <a:gd name="T9" fmla="*/ 262 h 402"/>
                  <a:gd name="T10" fmla="*/ 260 w 387"/>
                  <a:gd name="T11" fmla="*/ 215 h 402"/>
                  <a:gd name="T12" fmla="*/ 272 w 387"/>
                  <a:gd name="T13" fmla="*/ 217 h 402"/>
                  <a:gd name="T14" fmla="*/ 272 w 387"/>
                  <a:gd name="T15" fmla="*/ 198 h 402"/>
                  <a:gd name="T16" fmla="*/ 262 w 387"/>
                  <a:gd name="T17" fmla="*/ 170 h 402"/>
                  <a:gd name="T18" fmla="*/ 265 w 387"/>
                  <a:gd name="T19" fmla="*/ 156 h 402"/>
                  <a:gd name="T20" fmla="*/ 281 w 387"/>
                  <a:gd name="T21" fmla="*/ 153 h 402"/>
                  <a:gd name="T22" fmla="*/ 317 w 387"/>
                  <a:gd name="T23" fmla="*/ 170 h 402"/>
                  <a:gd name="T24" fmla="*/ 317 w 387"/>
                  <a:gd name="T25" fmla="*/ 187 h 402"/>
                  <a:gd name="T26" fmla="*/ 333 w 387"/>
                  <a:gd name="T27" fmla="*/ 198 h 402"/>
                  <a:gd name="T28" fmla="*/ 359 w 387"/>
                  <a:gd name="T29" fmla="*/ 156 h 402"/>
                  <a:gd name="T30" fmla="*/ 383 w 387"/>
                  <a:gd name="T31" fmla="*/ 128 h 402"/>
                  <a:gd name="T32" fmla="*/ 371 w 387"/>
                  <a:gd name="T33" fmla="*/ 106 h 402"/>
                  <a:gd name="T34" fmla="*/ 338 w 387"/>
                  <a:gd name="T35" fmla="*/ 113 h 402"/>
                  <a:gd name="T36" fmla="*/ 317 w 387"/>
                  <a:gd name="T37" fmla="*/ 137 h 402"/>
                  <a:gd name="T38" fmla="*/ 274 w 387"/>
                  <a:gd name="T39" fmla="*/ 142 h 402"/>
                  <a:gd name="T40" fmla="*/ 274 w 387"/>
                  <a:gd name="T41" fmla="*/ 128 h 402"/>
                  <a:gd name="T42" fmla="*/ 262 w 387"/>
                  <a:gd name="T43" fmla="*/ 139 h 402"/>
                  <a:gd name="T44" fmla="*/ 234 w 387"/>
                  <a:gd name="T45" fmla="*/ 144 h 402"/>
                  <a:gd name="T46" fmla="*/ 201 w 387"/>
                  <a:gd name="T47" fmla="*/ 135 h 402"/>
                  <a:gd name="T48" fmla="*/ 168 w 387"/>
                  <a:gd name="T49" fmla="*/ 118 h 402"/>
                  <a:gd name="T50" fmla="*/ 158 w 387"/>
                  <a:gd name="T51" fmla="*/ 109 h 402"/>
                  <a:gd name="T52" fmla="*/ 165 w 387"/>
                  <a:gd name="T53" fmla="*/ 94 h 402"/>
                  <a:gd name="T54" fmla="*/ 163 w 387"/>
                  <a:gd name="T55" fmla="*/ 87 h 402"/>
                  <a:gd name="T56" fmla="*/ 151 w 387"/>
                  <a:gd name="T57" fmla="*/ 78 h 402"/>
                  <a:gd name="T58" fmla="*/ 139 w 387"/>
                  <a:gd name="T59" fmla="*/ 73 h 402"/>
                  <a:gd name="T60" fmla="*/ 139 w 387"/>
                  <a:gd name="T61" fmla="*/ 54 h 402"/>
                  <a:gd name="T62" fmla="*/ 149 w 387"/>
                  <a:gd name="T63" fmla="*/ 54 h 402"/>
                  <a:gd name="T64" fmla="*/ 146 w 387"/>
                  <a:gd name="T65" fmla="*/ 45 h 402"/>
                  <a:gd name="T66" fmla="*/ 146 w 387"/>
                  <a:gd name="T67" fmla="*/ 33 h 402"/>
                  <a:gd name="T68" fmla="*/ 156 w 387"/>
                  <a:gd name="T69" fmla="*/ 21 h 402"/>
                  <a:gd name="T70" fmla="*/ 158 w 387"/>
                  <a:gd name="T71" fmla="*/ 9 h 402"/>
                  <a:gd name="T72" fmla="*/ 151 w 387"/>
                  <a:gd name="T73" fmla="*/ 2 h 402"/>
                  <a:gd name="T74" fmla="*/ 132 w 387"/>
                  <a:gd name="T75" fmla="*/ 7 h 402"/>
                  <a:gd name="T76" fmla="*/ 116 w 387"/>
                  <a:gd name="T77" fmla="*/ 19 h 402"/>
                  <a:gd name="T78" fmla="*/ 102 w 387"/>
                  <a:gd name="T79" fmla="*/ 24 h 402"/>
                  <a:gd name="T80" fmla="*/ 78 w 387"/>
                  <a:gd name="T81" fmla="*/ 19 h 402"/>
                  <a:gd name="T82" fmla="*/ 76 w 387"/>
                  <a:gd name="T83" fmla="*/ 31 h 402"/>
                  <a:gd name="T84" fmla="*/ 80 w 387"/>
                  <a:gd name="T85" fmla="*/ 40 h 402"/>
                  <a:gd name="T86" fmla="*/ 87 w 387"/>
                  <a:gd name="T87" fmla="*/ 50 h 402"/>
                  <a:gd name="T88" fmla="*/ 95 w 387"/>
                  <a:gd name="T89" fmla="*/ 61 h 402"/>
                  <a:gd name="T90" fmla="*/ 87 w 387"/>
                  <a:gd name="T91" fmla="*/ 73 h 402"/>
                  <a:gd name="T92" fmla="*/ 85 w 387"/>
                  <a:gd name="T93" fmla="*/ 78 h 402"/>
                  <a:gd name="T94" fmla="*/ 69 w 387"/>
                  <a:gd name="T95" fmla="*/ 97 h 402"/>
                  <a:gd name="T96" fmla="*/ 33 w 387"/>
                  <a:gd name="T97" fmla="*/ 125 h 402"/>
                  <a:gd name="T98" fmla="*/ 26 w 387"/>
                  <a:gd name="T99" fmla="*/ 146 h 402"/>
                  <a:gd name="T100" fmla="*/ 33 w 387"/>
                  <a:gd name="T101" fmla="*/ 163 h 402"/>
                  <a:gd name="T102" fmla="*/ 40 w 387"/>
                  <a:gd name="T103" fmla="*/ 177 h 402"/>
                  <a:gd name="T104" fmla="*/ 31 w 387"/>
                  <a:gd name="T105" fmla="*/ 177 h 402"/>
                  <a:gd name="T106" fmla="*/ 9 w 387"/>
                  <a:gd name="T107" fmla="*/ 179 h 402"/>
                  <a:gd name="T108" fmla="*/ 0 w 387"/>
                  <a:gd name="T109" fmla="*/ 187 h 402"/>
                  <a:gd name="T110" fmla="*/ 24 w 387"/>
                  <a:gd name="T111" fmla="*/ 205 h 402"/>
                  <a:gd name="T112" fmla="*/ 52 w 387"/>
                  <a:gd name="T113" fmla="*/ 217 h 402"/>
                  <a:gd name="T114" fmla="*/ 57 w 387"/>
                  <a:gd name="T115" fmla="*/ 215 h 402"/>
                  <a:gd name="T116" fmla="*/ 61 w 387"/>
                  <a:gd name="T117" fmla="*/ 253 h 402"/>
                  <a:gd name="T118" fmla="*/ 71 w 387"/>
                  <a:gd name="T119" fmla="*/ 29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7"/>
                  <a:gd name="T181" fmla="*/ 0 h 402"/>
                  <a:gd name="T182" fmla="*/ 387 w 387"/>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7" h="402">
                    <a:moveTo>
                      <a:pt x="73" y="298"/>
                    </a:moveTo>
                    <a:lnTo>
                      <a:pt x="73" y="298"/>
                    </a:lnTo>
                    <a:lnTo>
                      <a:pt x="73" y="302"/>
                    </a:lnTo>
                    <a:lnTo>
                      <a:pt x="76" y="302"/>
                    </a:lnTo>
                    <a:lnTo>
                      <a:pt x="76" y="305"/>
                    </a:lnTo>
                    <a:lnTo>
                      <a:pt x="78" y="309"/>
                    </a:lnTo>
                    <a:lnTo>
                      <a:pt x="78" y="312"/>
                    </a:lnTo>
                    <a:lnTo>
                      <a:pt x="80" y="312"/>
                    </a:lnTo>
                    <a:lnTo>
                      <a:pt x="92" y="345"/>
                    </a:lnTo>
                    <a:lnTo>
                      <a:pt x="99" y="357"/>
                    </a:lnTo>
                    <a:lnTo>
                      <a:pt x="111" y="385"/>
                    </a:lnTo>
                    <a:lnTo>
                      <a:pt x="123" y="402"/>
                    </a:lnTo>
                    <a:lnTo>
                      <a:pt x="125" y="402"/>
                    </a:lnTo>
                    <a:lnTo>
                      <a:pt x="128" y="399"/>
                    </a:lnTo>
                    <a:lnTo>
                      <a:pt x="130" y="397"/>
                    </a:lnTo>
                    <a:lnTo>
                      <a:pt x="132" y="394"/>
                    </a:lnTo>
                    <a:lnTo>
                      <a:pt x="132" y="390"/>
                    </a:lnTo>
                    <a:lnTo>
                      <a:pt x="139" y="385"/>
                    </a:lnTo>
                    <a:lnTo>
                      <a:pt x="142" y="385"/>
                    </a:lnTo>
                    <a:lnTo>
                      <a:pt x="142" y="380"/>
                    </a:lnTo>
                    <a:lnTo>
                      <a:pt x="146" y="371"/>
                    </a:lnTo>
                    <a:lnTo>
                      <a:pt x="151" y="371"/>
                    </a:lnTo>
                    <a:lnTo>
                      <a:pt x="154" y="371"/>
                    </a:lnTo>
                    <a:lnTo>
                      <a:pt x="154" y="352"/>
                    </a:lnTo>
                    <a:lnTo>
                      <a:pt x="161" y="333"/>
                    </a:lnTo>
                    <a:lnTo>
                      <a:pt x="161" y="331"/>
                    </a:lnTo>
                    <a:lnTo>
                      <a:pt x="158" y="328"/>
                    </a:lnTo>
                    <a:lnTo>
                      <a:pt x="158" y="326"/>
                    </a:lnTo>
                    <a:lnTo>
                      <a:pt x="158" y="319"/>
                    </a:lnTo>
                    <a:lnTo>
                      <a:pt x="158" y="316"/>
                    </a:lnTo>
                    <a:lnTo>
                      <a:pt x="158" y="314"/>
                    </a:lnTo>
                    <a:lnTo>
                      <a:pt x="158" y="312"/>
                    </a:lnTo>
                    <a:lnTo>
                      <a:pt x="156" y="305"/>
                    </a:lnTo>
                    <a:lnTo>
                      <a:pt x="161" y="298"/>
                    </a:lnTo>
                    <a:lnTo>
                      <a:pt x="163" y="298"/>
                    </a:lnTo>
                    <a:lnTo>
                      <a:pt x="165" y="298"/>
                    </a:lnTo>
                    <a:lnTo>
                      <a:pt x="168" y="298"/>
                    </a:lnTo>
                    <a:lnTo>
                      <a:pt x="170" y="298"/>
                    </a:lnTo>
                    <a:lnTo>
                      <a:pt x="172" y="291"/>
                    </a:lnTo>
                    <a:lnTo>
                      <a:pt x="184" y="288"/>
                    </a:lnTo>
                    <a:lnTo>
                      <a:pt x="187" y="286"/>
                    </a:lnTo>
                    <a:lnTo>
                      <a:pt x="187" y="283"/>
                    </a:lnTo>
                    <a:lnTo>
                      <a:pt x="187" y="281"/>
                    </a:lnTo>
                    <a:lnTo>
                      <a:pt x="210" y="262"/>
                    </a:lnTo>
                    <a:lnTo>
                      <a:pt x="213" y="262"/>
                    </a:lnTo>
                    <a:lnTo>
                      <a:pt x="222" y="250"/>
                    </a:lnTo>
                    <a:lnTo>
                      <a:pt x="239" y="241"/>
                    </a:lnTo>
                    <a:lnTo>
                      <a:pt x="241" y="241"/>
                    </a:lnTo>
                    <a:lnTo>
                      <a:pt x="246" y="234"/>
                    </a:lnTo>
                    <a:lnTo>
                      <a:pt x="246" y="231"/>
                    </a:lnTo>
                    <a:lnTo>
                      <a:pt x="248" y="229"/>
                    </a:lnTo>
                    <a:lnTo>
                      <a:pt x="248" y="224"/>
                    </a:lnTo>
                    <a:lnTo>
                      <a:pt x="248" y="220"/>
                    </a:lnTo>
                    <a:lnTo>
                      <a:pt x="260" y="215"/>
                    </a:lnTo>
                    <a:lnTo>
                      <a:pt x="262" y="210"/>
                    </a:lnTo>
                    <a:lnTo>
                      <a:pt x="265" y="210"/>
                    </a:lnTo>
                    <a:lnTo>
                      <a:pt x="265" y="215"/>
                    </a:lnTo>
                    <a:lnTo>
                      <a:pt x="267" y="217"/>
                    </a:lnTo>
                    <a:lnTo>
                      <a:pt x="269" y="217"/>
                    </a:lnTo>
                    <a:lnTo>
                      <a:pt x="272" y="217"/>
                    </a:lnTo>
                    <a:lnTo>
                      <a:pt x="272" y="215"/>
                    </a:lnTo>
                    <a:lnTo>
                      <a:pt x="272" y="217"/>
                    </a:lnTo>
                    <a:lnTo>
                      <a:pt x="274" y="217"/>
                    </a:lnTo>
                    <a:lnTo>
                      <a:pt x="274" y="213"/>
                    </a:lnTo>
                    <a:lnTo>
                      <a:pt x="272" y="203"/>
                    </a:lnTo>
                    <a:lnTo>
                      <a:pt x="272" y="201"/>
                    </a:lnTo>
                    <a:lnTo>
                      <a:pt x="272" y="198"/>
                    </a:lnTo>
                    <a:lnTo>
                      <a:pt x="272" y="194"/>
                    </a:lnTo>
                    <a:lnTo>
                      <a:pt x="269" y="194"/>
                    </a:lnTo>
                    <a:lnTo>
                      <a:pt x="269" y="189"/>
                    </a:lnTo>
                    <a:lnTo>
                      <a:pt x="269" y="187"/>
                    </a:lnTo>
                    <a:lnTo>
                      <a:pt x="269" y="177"/>
                    </a:lnTo>
                    <a:lnTo>
                      <a:pt x="267" y="175"/>
                    </a:lnTo>
                    <a:lnTo>
                      <a:pt x="262" y="172"/>
                    </a:lnTo>
                    <a:lnTo>
                      <a:pt x="260" y="170"/>
                    </a:lnTo>
                    <a:lnTo>
                      <a:pt x="262" y="170"/>
                    </a:lnTo>
                    <a:lnTo>
                      <a:pt x="262" y="168"/>
                    </a:lnTo>
                    <a:lnTo>
                      <a:pt x="265" y="168"/>
                    </a:lnTo>
                    <a:lnTo>
                      <a:pt x="265" y="165"/>
                    </a:lnTo>
                    <a:lnTo>
                      <a:pt x="267" y="165"/>
                    </a:lnTo>
                    <a:lnTo>
                      <a:pt x="272" y="165"/>
                    </a:lnTo>
                    <a:lnTo>
                      <a:pt x="272" y="163"/>
                    </a:lnTo>
                    <a:lnTo>
                      <a:pt x="269" y="161"/>
                    </a:lnTo>
                    <a:lnTo>
                      <a:pt x="267" y="161"/>
                    </a:lnTo>
                    <a:lnTo>
                      <a:pt x="265" y="158"/>
                    </a:lnTo>
                    <a:lnTo>
                      <a:pt x="265" y="156"/>
                    </a:lnTo>
                    <a:lnTo>
                      <a:pt x="262" y="156"/>
                    </a:lnTo>
                    <a:lnTo>
                      <a:pt x="267" y="149"/>
                    </a:lnTo>
                    <a:lnTo>
                      <a:pt x="267" y="146"/>
                    </a:lnTo>
                    <a:lnTo>
                      <a:pt x="269" y="146"/>
                    </a:lnTo>
                    <a:lnTo>
                      <a:pt x="272" y="151"/>
                    </a:lnTo>
                    <a:lnTo>
                      <a:pt x="274" y="146"/>
                    </a:lnTo>
                    <a:lnTo>
                      <a:pt x="274" y="149"/>
                    </a:lnTo>
                    <a:lnTo>
                      <a:pt x="276" y="151"/>
                    </a:lnTo>
                    <a:lnTo>
                      <a:pt x="276" y="153"/>
                    </a:lnTo>
                    <a:lnTo>
                      <a:pt x="279" y="153"/>
                    </a:lnTo>
                    <a:lnTo>
                      <a:pt x="281" y="153"/>
                    </a:lnTo>
                    <a:lnTo>
                      <a:pt x="283" y="151"/>
                    </a:lnTo>
                    <a:lnTo>
                      <a:pt x="286" y="161"/>
                    </a:lnTo>
                    <a:lnTo>
                      <a:pt x="286" y="163"/>
                    </a:lnTo>
                    <a:lnTo>
                      <a:pt x="288" y="163"/>
                    </a:lnTo>
                    <a:lnTo>
                      <a:pt x="300" y="165"/>
                    </a:lnTo>
                    <a:lnTo>
                      <a:pt x="309" y="165"/>
                    </a:lnTo>
                    <a:lnTo>
                      <a:pt x="319" y="168"/>
                    </a:lnTo>
                    <a:lnTo>
                      <a:pt x="317" y="170"/>
                    </a:lnTo>
                    <a:lnTo>
                      <a:pt x="314" y="172"/>
                    </a:lnTo>
                    <a:lnTo>
                      <a:pt x="309" y="177"/>
                    </a:lnTo>
                    <a:lnTo>
                      <a:pt x="305" y="182"/>
                    </a:lnTo>
                    <a:lnTo>
                      <a:pt x="302" y="184"/>
                    </a:lnTo>
                    <a:lnTo>
                      <a:pt x="305" y="191"/>
                    </a:lnTo>
                    <a:lnTo>
                      <a:pt x="307" y="194"/>
                    </a:lnTo>
                    <a:lnTo>
                      <a:pt x="309" y="196"/>
                    </a:lnTo>
                    <a:lnTo>
                      <a:pt x="312" y="196"/>
                    </a:lnTo>
                    <a:lnTo>
                      <a:pt x="314" y="189"/>
                    </a:lnTo>
                    <a:lnTo>
                      <a:pt x="317" y="187"/>
                    </a:lnTo>
                    <a:lnTo>
                      <a:pt x="324" y="213"/>
                    </a:lnTo>
                    <a:lnTo>
                      <a:pt x="326" y="210"/>
                    </a:lnTo>
                    <a:lnTo>
                      <a:pt x="328" y="210"/>
                    </a:lnTo>
                    <a:lnTo>
                      <a:pt x="331" y="210"/>
                    </a:lnTo>
                    <a:lnTo>
                      <a:pt x="331" y="208"/>
                    </a:lnTo>
                    <a:lnTo>
                      <a:pt x="328" y="205"/>
                    </a:lnTo>
                    <a:lnTo>
                      <a:pt x="331" y="198"/>
                    </a:lnTo>
                    <a:lnTo>
                      <a:pt x="333" y="198"/>
                    </a:lnTo>
                    <a:lnTo>
                      <a:pt x="333" y="187"/>
                    </a:lnTo>
                    <a:lnTo>
                      <a:pt x="335" y="184"/>
                    </a:lnTo>
                    <a:lnTo>
                      <a:pt x="338" y="184"/>
                    </a:lnTo>
                    <a:lnTo>
                      <a:pt x="345" y="184"/>
                    </a:lnTo>
                    <a:lnTo>
                      <a:pt x="352" y="168"/>
                    </a:lnTo>
                    <a:lnTo>
                      <a:pt x="352" y="165"/>
                    </a:lnTo>
                    <a:lnTo>
                      <a:pt x="352" y="163"/>
                    </a:lnTo>
                    <a:lnTo>
                      <a:pt x="357" y="161"/>
                    </a:lnTo>
                    <a:lnTo>
                      <a:pt x="359" y="156"/>
                    </a:lnTo>
                    <a:lnTo>
                      <a:pt x="357" y="151"/>
                    </a:lnTo>
                    <a:lnTo>
                      <a:pt x="359" y="146"/>
                    </a:lnTo>
                    <a:lnTo>
                      <a:pt x="361" y="144"/>
                    </a:lnTo>
                    <a:lnTo>
                      <a:pt x="366" y="142"/>
                    </a:lnTo>
                    <a:lnTo>
                      <a:pt x="371" y="137"/>
                    </a:lnTo>
                    <a:lnTo>
                      <a:pt x="376" y="137"/>
                    </a:lnTo>
                    <a:lnTo>
                      <a:pt x="378" y="135"/>
                    </a:lnTo>
                    <a:lnTo>
                      <a:pt x="383" y="137"/>
                    </a:lnTo>
                    <a:lnTo>
                      <a:pt x="383" y="135"/>
                    </a:lnTo>
                    <a:lnTo>
                      <a:pt x="383" y="130"/>
                    </a:lnTo>
                    <a:lnTo>
                      <a:pt x="383" y="128"/>
                    </a:lnTo>
                    <a:lnTo>
                      <a:pt x="385" y="128"/>
                    </a:lnTo>
                    <a:lnTo>
                      <a:pt x="387" y="125"/>
                    </a:lnTo>
                    <a:lnTo>
                      <a:pt x="387" y="123"/>
                    </a:lnTo>
                    <a:lnTo>
                      <a:pt x="385" y="118"/>
                    </a:lnTo>
                    <a:lnTo>
                      <a:pt x="383" y="118"/>
                    </a:lnTo>
                    <a:lnTo>
                      <a:pt x="380" y="118"/>
                    </a:lnTo>
                    <a:lnTo>
                      <a:pt x="378" y="118"/>
                    </a:lnTo>
                    <a:lnTo>
                      <a:pt x="373" y="118"/>
                    </a:lnTo>
                    <a:lnTo>
                      <a:pt x="376" y="111"/>
                    </a:lnTo>
                    <a:lnTo>
                      <a:pt x="371" y="109"/>
                    </a:lnTo>
                    <a:lnTo>
                      <a:pt x="371" y="106"/>
                    </a:lnTo>
                    <a:lnTo>
                      <a:pt x="371" y="104"/>
                    </a:lnTo>
                    <a:lnTo>
                      <a:pt x="369" y="102"/>
                    </a:lnTo>
                    <a:lnTo>
                      <a:pt x="366" y="102"/>
                    </a:lnTo>
                    <a:lnTo>
                      <a:pt x="361" y="104"/>
                    </a:lnTo>
                    <a:lnTo>
                      <a:pt x="359" y="106"/>
                    </a:lnTo>
                    <a:lnTo>
                      <a:pt x="352" y="106"/>
                    </a:lnTo>
                    <a:lnTo>
                      <a:pt x="350" y="104"/>
                    </a:lnTo>
                    <a:lnTo>
                      <a:pt x="345" y="106"/>
                    </a:lnTo>
                    <a:lnTo>
                      <a:pt x="343" y="109"/>
                    </a:lnTo>
                    <a:lnTo>
                      <a:pt x="338" y="113"/>
                    </a:lnTo>
                    <a:lnTo>
                      <a:pt x="335" y="116"/>
                    </a:lnTo>
                    <a:lnTo>
                      <a:pt x="331" y="120"/>
                    </a:lnTo>
                    <a:lnTo>
                      <a:pt x="312" y="128"/>
                    </a:lnTo>
                    <a:lnTo>
                      <a:pt x="312" y="130"/>
                    </a:lnTo>
                    <a:lnTo>
                      <a:pt x="317" y="132"/>
                    </a:lnTo>
                    <a:lnTo>
                      <a:pt x="319" y="135"/>
                    </a:lnTo>
                    <a:lnTo>
                      <a:pt x="317" y="137"/>
                    </a:lnTo>
                    <a:lnTo>
                      <a:pt x="319" y="139"/>
                    </a:lnTo>
                    <a:lnTo>
                      <a:pt x="317" y="139"/>
                    </a:lnTo>
                    <a:lnTo>
                      <a:pt x="300" y="142"/>
                    </a:lnTo>
                    <a:lnTo>
                      <a:pt x="295" y="142"/>
                    </a:lnTo>
                    <a:lnTo>
                      <a:pt x="288" y="144"/>
                    </a:lnTo>
                    <a:lnTo>
                      <a:pt x="279" y="142"/>
                    </a:lnTo>
                    <a:lnTo>
                      <a:pt x="276" y="142"/>
                    </a:lnTo>
                    <a:lnTo>
                      <a:pt x="274" y="142"/>
                    </a:lnTo>
                    <a:lnTo>
                      <a:pt x="274" y="139"/>
                    </a:lnTo>
                    <a:lnTo>
                      <a:pt x="274" y="137"/>
                    </a:lnTo>
                    <a:lnTo>
                      <a:pt x="274" y="135"/>
                    </a:lnTo>
                    <a:lnTo>
                      <a:pt x="276" y="135"/>
                    </a:lnTo>
                    <a:lnTo>
                      <a:pt x="274" y="135"/>
                    </a:lnTo>
                    <a:lnTo>
                      <a:pt x="272" y="132"/>
                    </a:lnTo>
                    <a:lnTo>
                      <a:pt x="274" y="128"/>
                    </a:lnTo>
                    <a:lnTo>
                      <a:pt x="274" y="125"/>
                    </a:lnTo>
                    <a:lnTo>
                      <a:pt x="272" y="123"/>
                    </a:lnTo>
                    <a:lnTo>
                      <a:pt x="269" y="123"/>
                    </a:lnTo>
                    <a:lnTo>
                      <a:pt x="267" y="125"/>
                    </a:lnTo>
                    <a:lnTo>
                      <a:pt x="265" y="125"/>
                    </a:lnTo>
                    <a:lnTo>
                      <a:pt x="262" y="130"/>
                    </a:lnTo>
                    <a:lnTo>
                      <a:pt x="262" y="137"/>
                    </a:lnTo>
                    <a:lnTo>
                      <a:pt x="262" y="139"/>
                    </a:lnTo>
                    <a:lnTo>
                      <a:pt x="265" y="142"/>
                    </a:lnTo>
                    <a:lnTo>
                      <a:pt x="265" y="144"/>
                    </a:lnTo>
                    <a:lnTo>
                      <a:pt x="262" y="146"/>
                    </a:lnTo>
                    <a:lnTo>
                      <a:pt x="262" y="149"/>
                    </a:lnTo>
                    <a:lnTo>
                      <a:pt x="260" y="146"/>
                    </a:lnTo>
                    <a:lnTo>
                      <a:pt x="258" y="149"/>
                    </a:lnTo>
                    <a:lnTo>
                      <a:pt x="253" y="149"/>
                    </a:lnTo>
                    <a:lnTo>
                      <a:pt x="250" y="146"/>
                    </a:lnTo>
                    <a:lnTo>
                      <a:pt x="234" y="144"/>
                    </a:lnTo>
                    <a:lnTo>
                      <a:pt x="232" y="144"/>
                    </a:lnTo>
                    <a:lnTo>
                      <a:pt x="222" y="142"/>
                    </a:lnTo>
                    <a:lnTo>
                      <a:pt x="217" y="139"/>
                    </a:lnTo>
                    <a:lnTo>
                      <a:pt x="215" y="135"/>
                    </a:lnTo>
                    <a:lnTo>
                      <a:pt x="208" y="135"/>
                    </a:lnTo>
                    <a:lnTo>
                      <a:pt x="206" y="135"/>
                    </a:lnTo>
                    <a:lnTo>
                      <a:pt x="203" y="132"/>
                    </a:lnTo>
                    <a:lnTo>
                      <a:pt x="201" y="135"/>
                    </a:lnTo>
                    <a:lnTo>
                      <a:pt x="194" y="132"/>
                    </a:lnTo>
                    <a:lnTo>
                      <a:pt x="191" y="130"/>
                    </a:lnTo>
                    <a:lnTo>
                      <a:pt x="187" y="130"/>
                    </a:lnTo>
                    <a:lnTo>
                      <a:pt x="187" y="128"/>
                    </a:lnTo>
                    <a:lnTo>
                      <a:pt x="182" y="128"/>
                    </a:lnTo>
                    <a:lnTo>
                      <a:pt x="180" y="125"/>
                    </a:lnTo>
                    <a:lnTo>
                      <a:pt x="177" y="125"/>
                    </a:lnTo>
                    <a:lnTo>
                      <a:pt x="175" y="120"/>
                    </a:lnTo>
                    <a:lnTo>
                      <a:pt x="170" y="118"/>
                    </a:lnTo>
                    <a:lnTo>
                      <a:pt x="168" y="118"/>
                    </a:lnTo>
                    <a:lnTo>
                      <a:pt x="165" y="116"/>
                    </a:lnTo>
                    <a:lnTo>
                      <a:pt x="163" y="116"/>
                    </a:lnTo>
                    <a:lnTo>
                      <a:pt x="163" y="113"/>
                    </a:lnTo>
                    <a:lnTo>
                      <a:pt x="161" y="113"/>
                    </a:lnTo>
                    <a:lnTo>
                      <a:pt x="158" y="113"/>
                    </a:lnTo>
                    <a:lnTo>
                      <a:pt x="158" y="111"/>
                    </a:lnTo>
                    <a:lnTo>
                      <a:pt x="158" y="109"/>
                    </a:lnTo>
                    <a:lnTo>
                      <a:pt x="161" y="109"/>
                    </a:lnTo>
                    <a:lnTo>
                      <a:pt x="161" y="106"/>
                    </a:lnTo>
                    <a:lnTo>
                      <a:pt x="161" y="104"/>
                    </a:lnTo>
                    <a:lnTo>
                      <a:pt x="161" y="102"/>
                    </a:lnTo>
                    <a:lnTo>
                      <a:pt x="163" y="99"/>
                    </a:lnTo>
                    <a:lnTo>
                      <a:pt x="163" y="97"/>
                    </a:lnTo>
                    <a:lnTo>
                      <a:pt x="165" y="97"/>
                    </a:lnTo>
                    <a:lnTo>
                      <a:pt x="165" y="94"/>
                    </a:lnTo>
                    <a:lnTo>
                      <a:pt x="168" y="94"/>
                    </a:lnTo>
                    <a:lnTo>
                      <a:pt x="168" y="92"/>
                    </a:lnTo>
                    <a:lnTo>
                      <a:pt x="168" y="90"/>
                    </a:lnTo>
                    <a:lnTo>
                      <a:pt x="170" y="92"/>
                    </a:lnTo>
                    <a:lnTo>
                      <a:pt x="170" y="90"/>
                    </a:lnTo>
                    <a:lnTo>
                      <a:pt x="165" y="90"/>
                    </a:lnTo>
                    <a:lnTo>
                      <a:pt x="165" y="87"/>
                    </a:lnTo>
                    <a:lnTo>
                      <a:pt x="163" y="87"/>
                    </a:lnTo>
                    <a:lnTo>
                      <a:pt x="161" y="85"/>
                    </a:lnTo>
                    <a:lnTo>
                      <a:pt x="158" y="83"/>
                    </a:lnTo>
                    <a:lnTo>
                      <a:pt x="156" y="83"/>
                    </a:lnTo>
                    <a:lnTo>
                      <a:pt x="156" y="80"/>
                    </a:lnTo>
                    <a:lnTo>
                      <a:pt x="154" y="80"/>
                    </a:lnTo>
                    <a:lnTo>
                      <a:pt x="151" y="80"/>
                    </a:lnTo>
                    <a:lnTo>
                      <a:pt x="151" y="78"/>
                    </a:lnTo>
                    <a:lnTo>
                      <a:pt x="149" y="78"/>
                    </a:lnTo>
                    <a:lnTo>
                      <a:pt x="146" y="78"/>
                    </a:lnTo>
                    <a:lnTo>
                      <a:pt x="144" y="80"/>
                    </a:lnTo>
                    <a:lnTo>
                      <a:pt x="144" y="78"/>
                    </a:lnTo>
                    <a:lnTo>
                      <a:pt x="144" y="76"/>
                    </a:lnTo>
                    <a:lnTo>
                      <a:pt x="142" y="76"/>
                    </a:lnTo>
                    <a:lnTo>
                      <a:pt x="142" y="73"/>
                    </a:lnTo>
                    <a:lnTo>
                      <a:pt x="139" y="73"/>
                    </a:lnTo>
                    <a:lnTo>
                      <a:pt x="139" y="71"/>
                    </a:lnTo>
                    <a:lnTo>
                      <a:pt x="142" y="68"/>
                    </a:lnTo>
                    <a:lnTo>
                      <a:pt x="139" y="68"/>
                    </a:lnTo>
                    <a:lnTo>
                      <a:pt x="139" y="66"/>
                    </a:lnTo>
                    <a:lnTo>
                      <a:pt x="142" y="64"/>
                    </a:lnTo>
                    <a:lnTo>
                      <a:pt x="137" y="59"/>
                    </a:lnTo>
                    <a:lnTo>
                      <a:pt x="137" y="57"/>
                    </a:lnTo>
                    <a:lnTo>
                      <a:pt x="137" y="54"/>
                    </a:lnTo>
                    <a:lnTo>
                      <a:pt x="139" y="54"/>
                    </a:lnTo>
                    <a:lnTo>
                      <a:pt x="142" y="54"/>
                    </a:lnTo>
                    <a:lnTo>
                      <a:pt x="142" y="57"/>
                    </a:lnTo>
                    <a:lnTo>
                      <a:pt x="144" y="57"/>
                    </a:lnTo>
                    <a:lnTo>
                      <a:pt x="146" y="57"/>
                    </a:lnTo>
                    <a:lnTo>
                      <a:pt x="146" y="54"/>
                    </a:lnTo>
                    <a:lnTo>
                      <a:pt x="149" y="54"/>
                    </a:lnTo>
                    <a:lnTo>
                      <a:pt x="151" y="52"/>
                    </a:lnTo>
                    <a:lnTo>
                      <a:pt x="149" y="47"/>
                    </a:lnTo>
                    <a:lnTo>
                      <a:pt x="149" y="45"/>
                    </a:lnTo>
                    <a:lnTo>
                      <a:pt x="146" y="45"/>
                    </a:lnTo>
                    <a:lnTo>
                      <a:pt x="144" y="42"/>
                    </a:lnTo>
                    <a:lnTo>
                      <a:pt x="144" y="38"/>
                    </a:lnTo>
                    <a:lnTo>
                      <a:pt x="144" y="35"/>
                    </a:lnTo>
                    <a:lnTo>
                      <a:pt x="142" y="33"/>
                    </a:lnTo>
                    <a:lnTo>
                      <a:pt x="144" y="33"/>
                    </a:lnTo>
                    <a:lnTo>
                      <a:pt x="146" y="33"/>
                    </a:lnTo>
                    <a:lnTo>
                      <a:pt x="146" y="31"/>
                    </a:lnTo>
                    <a:lnTo>
                      <a:pt x="149" y="33"/>
                    </a:lnTo>
                    <a:lnTo>
                      <a:pt x="149" y="31"/>
                    </a:lnTo>
                    <a:lnTo>
                      <a:pt x="151" y="28"/>
                    </a:lnTo>
                    <a:lnTo>
                      <a:pt x="151" y="26"/>
                    </a:lnTo>
                    <a:lnTo>
                      <a:pt x="154" y="26"/>
                    </a:lnTo>
                    <a:lnTo>
                      <a:pt x="154" y="24"/>
                    </a:lnTo>
                    <a:lnTo>
                      <a:pt x="156" y="24"/>
                    </a:lnTo>
                    <a:lnTo>
                      <a:pt x="156" y="21"/>
                    </a:lnTo>
                    <a:lnTo>
                      <a:pt x="158" y="19"/>
                    </a:lnTo>
                    <a:lnTo>
                      <a:pt x="158" y="16"/>
                    </a:lnTo>
                    <a:lnTo>
                      <a:pt x="161" y="12"/>
                    </a:lnTo>
                    <a:lnTo>
                      <a:pt x="161" y="9"/>
                    </a:lnTo>
                    <a:lnTo>
                      <a:pt x="163" y="9"/>
                    </a:lnTo>
                    <a:lnTo>
                      <a:pt x="163" y="7"/>
                    </a:lnTo>
                    <a:lnTo>
                      <a:pt x="161" y="7"/>
                    </a:lnTo>
                    <a:lnTo>
                      <a:pt x="158" y="9"/>
                    </a:lnTo>
                    <a:lnTo>
                      <a:pt x="158" y="7"/>
                    </a:lnTo>
                    <a:lnTo>
                      <a:pt x="156" y="5"/>
                    </a:lnTo>
                    <a:lnTo>
                      <a:pt x="156" y="7"/>
                    </a:lnTo>
                    <a:lnTo>
                      <a:pt x="154" y="7"/>
                    </a:lnTo>
                    <a:lnTo>
                      <a:pt x="154" y="5"/>
                    </a:lnTo>
                    <a:lnTo>
                      <a:pt x="154" y="2"/>
                    </a:lnTo>
                    <a:lnTo>
                      <a:pt x="151" y="2"/>
                    </a:lnTo>
                    <a:lnTo>
                      <a:pt x="149" y="2"/>
                    </a:lnTo>
                    <a:lnTo>
                      <a:pt x="149" y="0"/>
                    </a:lnTo>
                    <a:lnTo>
                      <a:pt x="146" y="0"/>
                    </a:lnTo>
                    <a:lnTo>
                      <a:pt x="144" y="0"/>
                    </a:lnTo>
                    <a:lnTo>
                      <a:pt x="139" y="2"/>
                    </a:lnTo>
                    <a:lnTo>
                      <a:pt x="135" y="5"/>
                    </a:lnTo>
                    <a:lnTo>
                      <a:pt x="132" y="7"/>
                    </a:lnTo>
                    <a:lnTo>
                      <a:pt x="130" y="9"/>
                    </a:lnTo>
                    <a:lnTo>
                      <a:pt x="128" y="7"/>
                    </a:lnTo>
                    <a:lnTo>
                      <a:pt x="128" y="9"/>
                    </a:lnTo>
                    <a:lnTo>
                      <a:pt x="125" y="9"/>
                    </a:lnTo>
                    <a:lnTo>
                      <a:pt x="118" y="14"/>
                    </a:lnTo>
                    <a:lnTo>
                      <a:pt x="118" y="16"/>
                    </a:lnTo>
                    <a:lnTo>
                      <a:pt x="116" y="19"/>
                    </a:lnTo>
                    <a:lnTo>
                      <a:pt x="113" y="19"/>
                    </a:lnTo>
                    <a:lnTo>
                      <a:pt x="109" y="19"/>
                    </a:lnTo>
                    <a:lnTo>
                      <a:pt x="109" y="21"/>
                    </a:lnTo>
                    <a:lnTo>
                      <a:pt x="106" y="21"/>
                    </a:lnTo>
                    <a:lnTo>
                      <a:pt x="104" y="21"/>
                    </a:lnTo>
                    <a:lnTo>
                      <a:pt x="102" y="21"/>
                    </a:lnTo>
                    <a:lnTo>
                      <a:pt x="102" y="24"/>
                    </a:lnTo>
                    <a:lnTo>
                      <a:pt x="99" y="24"/>
                    </a:lnTo>
                    <a:lnTo>
                      <a:pt x="97" y="21"/>
                    </a:lnTo>
                    <a:lnTo>
                      <a:pt x="95" y="21"/>
                    </a:lnTo>
                    <a:lnTo>
                      <a:pt x="92" y="21"/>
                    </a:lnTo>
                    <a:lnTo>
                      <a:pt x="83" y="16"/>
                    </a:lnTo>
                    <a:lnTo>
                      <a:pt x="80" y="19"/>
                    </a:lnTo>
                    <a:lnTo>
                      <a:pt x="78" y="19"/>
                    </a:lnTo>
                    <a:lnTo>
                      <a:pt x="76" y="19"/>
                    </a:lnTo>
                    <a:lnTo>
                      <a:pt x="76" y="21"/>
                    </a:lnTo>
                    <a:lnTo>
                      <a:pt x="76" y="26"/>
                    </a:lnTo>
                    <a:lnTo>
                      <a:pt x="78" y="26"/>
                    </a:lnTo>
                    <a:lnTo>
                      <a:pt x="78" y="28"/>
                    </a:lnTo>
                    <a:lnTo>
                      <a:pt x="76" y="28"/>
                    </a:lnTo>
                    <a:lnTo>
                      <a:pt x="76" y="31"/>
                    </a:lnTo>
                    <a:lnTo>
                      <a:pt x="78" y="31"/>
                    </a:lnTo>
                    <a:lnTo>
                      <a:pt x="80" y="31"/>
                    </a:lnTo>
                    <a:lnTo>
                      <a:pt x="80" y="33"/>
                    </a:lnTo>
                    <a:lnTo>
                      <a:pt x="78" y="33"/>
                    </a:lnTo>
                    <a:lnTo>
                      <a:pt x="78" y="35"/>
                    </a:lnTo>
                    <a:lnTo>
                      <a:pt x="80" y="38"/>
                    </a:lnTo>
                    <a:lnTo>
                      <a:pt x="80" y="40"/>
                    </a:lnTo>
                    <a:lnTo>
                      <a:pt x="78" y="42"/>
                    </a:lnTo>
                    <a:lnTo>
                      <a:pt x="78" y="45"/>
                    </a:lnTo>
                    <a:lnTo>
                      <a:pt x="80" y="47"/>
                    </a:lnTo>
                    <a:lnTo>
                      <a:pt x="83" y="47"/>
                    </a:lnTo>
                    <a:lnTo>
                      <a:pt x="83" y="50"/>
                    </a:lnTo>
                    <a:lnTo>
                      <a:pt x="85" y="52"/>
                    </a:lnTo>
                    <a:lnTo>
                      <a:pt x="85" y="50"/>
                    </a:lnTo>
                    <a:lnTo>
                      <a:pt x="87" y="50"/>
                    </a:lnTo>
                    <a:lnTo>
                      <a:pt x="87" y="54"/>
                    </a:lnTo>
                    <a:lnTo>
                      <a:pt x="87" y="57"/>
                    </a:lnTo>
                    <a:lnTo>
                      <a:pt x="92" y="57"/>
                    </a:lnTo>
                    <a:lnTo>
                      <a:pt x="95" y="57"/>
                    </a:lnTo>
                    <a:lnTo>
                      <a:pt x="95" y="59"/>
                    </a:lnTo>
                    <a:lnTo>
                      <a:pt x="97" y="61"/>
                    </a:lnTo>
                    <a:lnTo>
                      <a:pt x="95" y="61"/>
                    </a:lnTo>
                    <a:lnTo>
                      <a:pt x="92" y="64"/>
                    </a:lnTo>
                    <a:lnTo>
                      <a:pt x="92" y="61"/>
                    </a:lnTo>
                    <a:lnTo>
                      <a:pt x="90" y="61"/>
                    </a:lnTo>
                    <a:lnTo>
                      <a:pt x="90" y="64"/>
                    </a:lnTo>
                    <a:lnTo>
                      <a:pt x="87" y="64"/>
                    </a:lnTo>
                    <a:lnTo>
                      <a:pt x="85" y="66"/>
                    </a:lnTo>
                    <a:lnTo>
                      <a:pt x="85" y="68"/>
                    </a:lnTo>
                    <a:lnTo>
                      <a:pt x="87" y="71"/>
                    </a:lnTo>
                    <a:lnTo>
                      <a:pt x="87" y="73"/>
                    </a:lnTo>
                    <a:lnTo>
                      <a:pt x="85" y="73"/>
                    </a:lnTo>
                    <a:lnTo>
                      <a:pt x="85" y="76"/>
                    </a:lnTo>
                    <a:lnTo>
                      <a:pt x="87" y="76"/>
                    </a:lnTo>
                    <a:lnTo>
                      <a:pt x="90" y="78"/>
                    </a:lnTo>
                    <a:lnTo>
                      <a:pt x="87" y="78"/>
                    </a:lnTo>
                    <a:lnTo>
                      <a:pt x="85" y="78"/>
                    </a:lnTo>
                    <a:lnTo>
                      <a:pt x="85" y="80"/>
                    </a:lnTo>
                    <a:lnTo>
                      <a:pt x="83" y="80"/>
                    </a:lnTo>
                    <a:lnTo>
                      <a:pt x="78" y="85"/>
                    </a:lnTo>
                    <a:lnTo>
                      <a:pt x="76" y="87"/>
                    </a:lnTo>
                    <a:lnTo>
                      <a:pt x="76" y="90"/>
                    </a:lnTo>
                    <a:lnTo>
                      <a:pt x="76" y="92"/>
                    </a:lnTo>
                    <a:lnTo>
                      <a:pt x="76" y="94"/>
                    </a:lnTo>
                    <a:lnTo>
                      <a:pt x="73" y="94"/>
                    </a:lnTo>
                    <a:lnTo>
                      <a:pt x="71" y="94"/>
                    </a:lnTo>
                    <a:lnTo>
                      <a:pt x="69" y="97"/>
                    </a:lnTo>
                    <a:lnTo>
                      <a:pt x="61" y="111"/>
                    </a:lnTo>
                    <a:lnTo>
                      <a:pt x="59" y="111"/>
                    </a:lnTo>
                    <a:lnTo>
                      <a:pt x="47" y="125"/>
                    </a:lnTo>
                    <a:lnTo>
                      <a:pt x="40" y="125"/>
                    </a:lnTo>
                    <a:lnTo>
                      <a:pt x="38" y="128"/>
                    </a:lnTo>
                    <a:lnTo>
                      <a:pt x="35" y="130"/>
                    </a:lnTo>
                    <a:lnTo>
                      <a:pt x="35" y="128"/>
                    </a:lnTo>
                    <a:lnTo>
                      <a:pt x="33" y="125"/>
                    </a:lnTo>
                    <a:lnTo>
                      <a:pt x="31" y="123"/>
                    </a:lnTo>
                    <a:lnTo>
                      <a:pt x="19" y="137"/>
                    </a:lnTo>
                    <a:lnTo>
                      <a:pt x="19" y="142"/>
                    </a:lnTo>
                    <a:lnTo>
                      <a:pt x="19" y="144"/>
                    </a:lnTo>
                    <a:lnTo>
                      <a:pt x="21" y="144"/>
                    </a:lnTo>
                    <a:lnTo>
                      <a:pt x="24" y="146"/>
                    </a:lnTo>
                    <a:lnTo>
                      <a:pt x="26" y="146"/>
                    </a:lnTo>
                    <a:lnTo>
                      <a:pt x="28" y="146"/>
                    </a:lnTo>
                    <a:lnTo>
                      <a:pt x="26" y="153"/>
                    </a:lnTo>
                    <a:lnTo>
                      <a:pt x="26" y="156"/>
                    </a:lnTo>
                    <a:lnTo>
                      <a:pt x="28" y="158"/>
                    </a:lnTo>
                    <a:lnTo>
                      <a:pt x="31" y="158"/>
                    </a:lnTo>
                    <a:lnTo>
                      <a:pt x="33" y="158"/>
                    </a:lnTo>
                    <a:lnTo>
                      <a:pt x="33" y="163"/>
                    </a:lnTo>
                    <a:lnTo>
                      <a:pt x="35" y="165"/>
                    </a:lnTo>
                    <a:lnTo>
                      <a:pt x="35" y="168"/>
                    </a:lnTo>
                    <a:lnTo>
                      <a:pt x="38" y="170"/>
                    </a:lnTo>
                    <a:lnTo>
                      <a:pt x="38" y="172"/>
                    </a:lnTo>
                    <a:lnTo>
                      <a:pt x="40" y="172"/>
                    </a:lnTo>
                    <a:lnTo>
                      <a:pt x="38" y="172"/>
                    </a:lnTo>
                    <a:lnTo>
                      <a:pt x="38" y="175"/>
                    </a:lnTo>
                    <a:lnTo>
                      <a:pt x="38" y="177"/>
                    </a:lnTo>
                    <a:lnTo>
                      <a:pt x="40" y="177"/>
                    </a:lnTo>
                    <a:lnTo>
                      <a:pt x="38" y="177"/>
                    </a:lnTo>
                    <a:lnTo>
                      <a:pt x="35" y="177"/>
                    </a:lnTo>
                    <a:lnTo>
                      <a:pt x="35" y="179"/>
                    </a:lnTo>
                    <a:lnTo>
                      <a:pt x="33" y="179"/>
                    </a:lnTo>
                    <a:lnTo>
                      <a:pt x="33" y="177"/>
                    </a:lnTo>
                    <a:lnTo>
                      <a:pt x="31" y="177"/>
                    </a:lnTo>
                    <a:lnTo>
                      <a:pt x="26" y="177"/>
                    </a:lnTo>
                    <a:lnTo>
                      <a:pt x="26" y="179"/>
                    </a:lnTo>
                    <a:lnTo>
                      <a:pt x="21" y="179"/>
                    </a:lnTo>
                    <a:lnTo>
                      <a:pt x="19" y="177"/>
                    </a:lnTo>
                    <a:lnTo>
                      <a:pt x="19" y="179"/>
                    </a:lnTo>
                    <a:lnTo>
                      <a:pt x="17" y="177"/>
                    </a:lnTo>
                    <a:lnTo>
                      <a:pt x="12" y="179"/>
                    </a:lnTo>
                    <a:lnTo>
                      <a:pt x="12" y="177"/>
                    </a:lnTo>
                    <a:lnTo>
                      <a:pt x="9" y="179"/>
                    </a:lnTo>
                    <a:lnTo>
                      <a:pt x="9" y="177"/>
                    </a:lnTo>
                    <a:lnTo>
                      <a:pt x="9" y="179"/>
                    </a:lnTo>
                    <a:lnTo>
                      <a:pt x="9" y="182"/>
                    </a:lnTo>
                    <a:lnTo>
                      <a:pt x="5" y="182"/>
                    </a:lnTo>
                    <a:lnTo>
                      <a:pt x="2" y="182"/>
                    </a:lnTo>
                    <a:lnTo>
                      <a:pt x="2" y="184"/>
                    </a:lnTo>
                    <a:lnTo>
                      <a:pt x="0" y="184"/>
                    </a:lnTo>
                    <a:lnTo>
                      <a:pt x="0" y="187"/>
                    </a:lnTo>
                    <a:lnTo>
                      <a:pt x="0" y="189"/>
                    </a:lnTo>
                    <a:lnTo>
                      <a:pt x="2" y="189"/>
                    </a:lnTo>
                    <a:lnTo>
                      <a:pt x="9" y="198"/>
                    </a:lnTo>
                    <a:lnTo>
                      <a:pt x="21" y="198"/>
                    </a:lnTo>
                    <a:lnTo>
                      <a:pt x="26" y="196"/>
                    </a:lnTo>
                    <a:lnTo>
                      <a:pt x="28" y="196"/>
                    </a:lnTo>
                    <a:lnTo>
                      <a:pt x="28" y="201"/>
                    </a:lnTo>
                    <a:lnTo>
                      <a:pt x="24" y="205"/>
                    </a:lnTo>
                    <a:lnTo>
                      <a:pt x="14" y="205"/>
                    </a:lnTo>
                    <a:lnTo>
                      <a:pt x="12" y="205"/>
                    </a:lnTo>
                    <a:lnTo>
                      <a:pt x="9" y="205"/>
                    </a:lnTo>
                    <a:lnTo>
                      <a:pt x="12" y="210"/>
                    </a:lnTo>
                    <a:lnTo>
                      <a:pt x="28" y="227"/>
                    </a:lnTo>
                    <a:lnTo>
                      <a:pt x="38" y="229"/>
                    </a:lnTo>
                    <a:lnTo>
                      <a:pt x="40" y="227"/>
                    </a:lnTo>
                    <a:lnTo>
                      <a:pt x="43" y="227"/>
                    </a:lnTo>
                    <a:lnTo>
                      <a:pt x="45" y="227"/>
                    </a:lnTo>
                    <a:lnTo>
                      <a:pt x="50" y="222"/>
                    </a:lnTo>
                    <a:lnTo>
                      <a:pt x="52" y="217"/>
                    </a:lnTo>
                    <a:lnTo>
                      <a:pt x="54" y="205"/>
                    </a:lnTo>
                    <a:lnTo>
                      <a:pt x="54" y="208"/>
                    </a:lnTo>
                    <a:lnTo>
                      <a:pt x="61" y="208"/>
                    </a:lnTo>
                    <a:lnTo>
                      <a:pt x="57" y="208"/>
                    </a:lnTo>
                    <a:lnTo>
                      <a:pt x="57" y="213"/>
                    </a:lnTo>
                    <a:lnTo>
                      <a:pt x="57" y="215"/>
                    </a:lnTo>
                    <a:lnTo>
                      <a:pt x="59" y="217"/>
                    </a:lnTo>
                    <a:lnTo>
                      <a:pt x="57" y="220"/>
                    </a:lnTo>
                    <a:lnTo>
                      <a:pt x="57" y="222"/>
                    </a:lnTo>
                    <a:lnTo>
                      <a:pt x="59" y="222"/>
                    </a:lnTo>
                    <a:lnTo>
                      <a:pt x="59" y="224"/>
                    </a:lnTo>
                    <a:lnTo>
                      <a:pt x="61" y="234"/>
                    </a:lnTo>
                    <a:lnTo>
                      <a:pt x="59" y="241"/>
                    </a:lnTo>
                    <a:lnTo>
                      <a:pt x="59" y="248"/>
                    </a:lnTo>
                    <a:lnTo>
                      <a:pt x="61" y="248"/>
                    </a:lnTo>
                    <a:lnTo>
                      <a:pt x="61" y="253"/>
                    </a:lnTo>
                    <a:lnTo>
                      <a:pt x="61" y="250"/>
                    </a:lnTo>
                    <a:lnTo>
                      <a:pt x="61" y="253"/>
                    </a:lnTo>
                    <a:lnTo>
                      <a:pt x="64" y="253"/>
                    </a:lnTo>
                    <a:lnTo>
                      <a:pt x="61" y="255"/>
                    </a:lnTo>
                    <a:lnTo>
                      <a:pt x="61" y="262"/>
                    </a:lnTo>
                    <a:lnTo>
                      <a:pt x="64" y="265"/>
                    </a:lnTo>
                    <a:lnTo>
                      <a:pt x="61" y="265"/>
                    </a:lnTo>
                    <a:lnTo>
                      <a:pt x="64" y="269"/>
                    </a:lnTo>
                    <a:lnTo>
                      <a:pt x="69" y="293"/>
                    </a:lnTo>
                    <a:lnTo>
                      <a:pt x="71" y="293"/>
                    </a:lnTo>
                    <a:lnTo>
                      <a:pt x="71" y="295"/>
                    </a:lnTo>
                    <a:lnTo>
                      <a:pt x="73" y="298"/>
                    </a:lnTo>
                    <a:close/>
                  </a:path>
                </a:pathLst>
              </a:custGeom>
              <a:grpFill/>
              <a:ln w="9525">
                <a:noFill/>
                <a:round/>
                <a:headEnd/>
                <a:tailEnd/>
              </a:ln>
            </p:spPr>
            <p:txBody>
              <a:bodyPr/>
              <a:lstStyle/>
              <a:p>
                <a:pPr>
                  <a:defRPr/>
                </a:pPr>
                <a:endParaRPr lang="en-US" sz="1200" kern="0">
                  <a:solidFill>
                    <a:srgbClr val="0096D6"/>
                  </a:solidFill>
                </a:endParaRPr>
              </a:p>
            </p:txBody>
          </p:sp>
          <p:sp>
            <p:nvSpPr>
              <p:cNvPr id="3286" name="Freeform 258"/>
              <p:cNvSpPr>
                <a:spLocks/>
              </p:cNvSpPr>
              <p:nvPr/>
            </p:nvSpPr>
            <p:spPr bwMode="auto">
              <a:xfrm>
                <a:off x="3780" y="2097"/>
                <a:ext cx="387" cy="402"/>
              </a:xfrm>
              <a:custGeom>
                <a:avLst/>
                <a:gdLst>
                  <a:gd name="T0" fmla="*/ 80 w 387"/>
                  <a:gd name="T1" fmla="*/ 312 h 402"/>
                  <a:gd name="T2" fmla="*/ 132 w 387"/>
                  <a:gd name="T3" fmla="*/ 394 h 402"/>
                  <a:gd name="T4" fmla="*/ 161 w 387"/>
                  <a:gd name="T5" fmla="*/ 331 h 402"/>
                  <a:gd name="T6" fmla="*/ 161 w 387"/>
                  <a:gd name="T7" fmla="*/ 298 h 402"/>
                  <a:gd name="T8" fmla="*/ 210 w 387"/>
                  <a:gd name="T9" fmla="*/ 262 h 402"/>
                  <a:gd name="T10" fmla="*/ 260 w 387"/>
                  <a:gd name="T11" fmla="*/ 215 h 402"/>
                  <a:gd name="T12" fmla="*/ 272 w 387"/>
                  <a:gd name="T13" fmla="*/ 217 h 402"/>
                  <a:gd name="T14" fmla="*/ 272 w 387"/>
                  <a:gd name="T15" fmla="*/ 198 h 402"/>
                  <a:gd name="T16" fmla="*/ 262 w 387"/>
                  <a:gd name="T17" fmla="*/ 170 h 402"/>
                  <a:gd name="T18" fmla="*/ 265 w 387"/>
                  <a:gd name="T19" fmla="*/ 156 h 402"/>
                  <a:gd name="T20" fmla="*/ 281 w 387"/>
                  <a:gd name="T21" fmla="*/ 153 h 402"/>
                  <a:gd name="T22" fmla="*/ 317 w 387"/>
                  <a:gd name="T23" fmla="*/ 170 h 402"/>
                  <a:gd name="T24" fmla="*/ 317 w 387"/>
                  <a:gd name="T25" fmla="*/ 187 h 402"/>
                  <a:gd name="T26" fmla="*/ 333 w 387"/>
                  <a:gd name="T27" fmla="*/ 198 h 402"/>
                  <a:gd name="T28" fmla="*/ 359 w 387"/>
                  <a:gd name="T29" fmla="*/ 156 h 402"/>
                  <a:gd name="T30" fmla="*/ 383 w 387"/>
                  <a:gd name="T31" fmla="*/ 128 h 402"/>
                  <a:gd name="T32" fmla="*/ 371 w 387"/>
                  <a:gd name="T33" fmla="*/ 106 h 402"/>
                  <a:gd name="T34" fmla="*/ 338 w 387"/>
                  <a:gd name="T35" fmla="*/ 113 h 402"/>
                  <a:gd name="T36" fmla="*/ 317 w 387"/>
                  <a:gd name="T37" fmla="*/ 137 h 402"/>
                  <a:gd name="T38" fmla="*/ 274 w 387"/>
                  <a:gd name="T39" fmla="*/ 142 h 402"/>
                  <a:gd name="T40" fmla="*/ 274 w 387"/>
                  <a:gd name="T41" fmla="*/ 128 h 402"/>
                  <a:gd name="T42" fmla="*/ 262 w 387"/>
                  <a:gd name="T43" fmla="*/ 139 h 402"/>
                  <a:gd name="T44" fmla="*/ 234 w 387"/>
                  <a:gd name="T45" fmla="*/ 144 h 402"/>
                  <a:gd name="T46" fmla="*/ 201 w 387"/>
                  <a:gd name="T47" fmla="*/ 135 h 402"/>
                  <a:gd name="T48" fmla="*/ 168 w 387"/>
                  <a:gd name="T49" fmla="*/ 118 h 402"/>
                  <a:gd name="T50" fmla="*/ 158 w 387"/>
                  <a:gd name="T51" fmla="*/ 109 h 402"/>
                  <a:gd name="T52" fmla="*/ 165 w 387"/>
                  <a:gd name="T53" fmla="*/ 94 h 402"/>
                  <a:gd name="T54" fmla="*/ 163 w 387"/>
                  <a:gd name="T55" fmla="*/ 87 h 402"/>
                  <a:gd name="T56" fmla="*/ 151 w 387"/>
                  <a:gd name="T57" fmla="*/ 78 h 402"/>
                  <a:gd name="T58" fmla="*/ 139 w 387"/>
                  <a:gd name="T59" fmla="*/ 73 h 402"/>
                  <a:gd name="T60" fmla="*/ 139 w 387"/>
                  <a:gd name="T61" fmla="*/ 54 h 402"/>
                  <a:gd name="T62" fmla="*/ 149 w 387"/>
                  <a:gd name="T63" fmla="*/ 54 h 402"/>
                  <a:gd name="T64" fmla="*/ 146 w 387"/>
                  <a:gd name="T65" fmla="*/ 45 h 402"/>
                  <a:gd name="T66" fmla="*/ 146 w 387"/>
                  <a:gd name="T67" fmla="*/ 33 h 402"/>
                  <a:gd name="T68" fmla="*/ 156 w 387"/>
                  <a:gd name="T69" fmla="*/ 21 h 402"/>
                  <a:gd name="T70" fmla="*/ 158 w 387"/>
                  <a:gd name="T71" fmla="*/ 9 h 402"/>
                  <a:gd name="T72" fmla="*/ 151 w 387"/>
                  <a:gd name="T73" fmla="*/ 2 h 402"/>
                  <a:gd name="T74" fmla="*/ 132 w 387"/>
                  <a:gd name="T75" fmla="*/ 7 h 402"/>
                  <a:gd name="T76" fmla="*/ 116 w 387"/>
                  <a:gd name="T77" fmla="*/ 19 h 402"/>
                  <a:gd name="T78" fmla="*/ 102 w 387"/>
                  <a:gd name="T79" fmla="*/ 24 h 402"/>
                  <a:gd name="T80" fmla="*/ 78 w 387"/>
                  <a:gd name="T81" fmla="*/ 19 h 402"/>
                  <a:gd name="T82" fmla="*/ 76 w 387"/>
                  <a:gd name="T83" fmla="*/ 31 h 402"/>
                  <a:gd name="T84" fmla="*/ 80 w 387"/>
                  <a:gd name="T85" fmla="*/ 40 h 402"/>
                  <a:gd name="T86" fmla="*/ 87 w 387"/>
                  <a:gd name="T87" fmla="*/ 50 h 402"/>
                  <a:gd name="T88" fmla="*/ 95 w 387"/>
                  <a:gd name="T89" fmla="*/ 61 h 402"/>
                  <a:gd name="T90" fmla="*/ 87 w 387"/>
                  <a:gd name="T91" fmla="*/ 73 h 402"/>
                  <a:gd name="T92" fmla="*/ 85 w 387"/>
                  <a:gd name="T93" fmla="*/ 78 h 402"/>
                  <a:gd name="T94" fmla="*/ 69 w 387"/>
                  <a:gd name="T95" fmla="*/ 97 h 402"/>
                  <a:gd name="T96" fmla="*/ 33 w 387"/>
                  <a:gd name="T97" fmla="*/ 125 h 402"/>
                  <a:gd name="T98" fmla="*/ 26 w 387"/>
                  <a:gd name="T99" fmla="*/ 146 h 402"/>
                  <a:gd name="T100" fmla="*/ 33 w 387"/>
                  <a:gd name="T101" fmla="*/ 163 h 402"/>
                  <a:gd name="T102" fmla="*/ 40 w 387"/>
                  <a:gd name="T103" fmla="*/ 177 h 402"/>
                  <a:gd name="T104" fmla="*/ 31 w 387"/>
                  <a:gd name="T105" fmla="*/ 177 h 402"/>
                  <a:gd name="T106" fmla="*/ 9 w 387"/>
                  <a:gd name="T107" fmla="*/ 179 h 402"/>
                  <a:gd name="T108" fmla="*/ 0 w 387"/>
                  <a:gd name="T109" fmla="*/ 187 h 402"/>
                  <a:gd name="T110" fmla="*/ 24 w 387"/>
                  <a:gd name="T111" fmla="*/ 205 h 402"/>
                  <a:gd name="T112" fmla="*/ 52 w 387"/>
                  <a:gd name="T113" fmla="*/ 217 h 402"/>
                  <a:gd name="T114" fmla="*/ 57 w 387"/>
                  <a:gd name="T115" fmla="*/ 215 h 402"/>
                  <a:gd name="T116" fmla="*/ 61 w 387"/>
                  <a:gd name="T117" fmla="*/ 253 h 402"/>
                  <a:gd name="T118" fmla="*/ 71 w 387"/>
                  <a:gd name="T119" fmla="*/ 29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7"/>
                  <a:gd name="T181" fmla="*/ 0 h 402"/>
                  <a:gd name="T182" fmla="*/ 387 w 387"/>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7" h="402">
                    <a:moveTo>
                      <a:pt x="73" y="298"/>
                    </a:moveTo>
                    <a:lnTo>
                      <a:pt x="73" y="298"/>
                    </a:lnTo>
                    <a:lnTo>
                      <a:pt x="73" y="302"/>
                    </a:lnTo>
                    <a:lnTo>
                      <a:pt x="76" y="302"/>
                    </a:lnTo>
                    <a:lnTo>
                      <a:pt x="76" y="305"/>
                    </a:lnTo>
                    <a:lnTo>
                      <a:pt x="78" y="309"/>
                    </a:lnTo>
                    <a:lnTo>
                      <a:pt x="78" y="312"/>
                    </a:lnTo>
                    <a:lnTo>
                      <a:pt x="80" y="312"/>
                    </a:lnTo>
                    <a:lnTo>
                      <a:pt x="92" y="345"/>
                    </a:lnTo>
                    <a:lnTo>
                      <a:pt x="99" y="357"/>
                    </a:lnTo>
                    <a:lnTo>
                      <a:pt x="111" y="385"/>
                    </a:lnTo>
                    <a:lnTo>
                      <a:pt x="123" y="402"/>
                    </a:lnTo>
                    <a:lnTo>
                      <a:pt x="125" y="402"/>
                    </a:lnTo>
                    <a:lnTo>
                      <a:pt x="128" y="399"/>
                    </a:lnTo>
                    <a:lnTo>
                      <a:pt x="130" y="397"/>
                    </a:lnTo>
                    <a:lnTo>
                      <a:pt x="132" y="394"/>
                    </a:lnTo>
                    <a:lnTo>
                      <a:pt x="132" y="390"/>
                    </a:lnTo>
                    <a:lnTo>
                      <a:pt x="139" y="385"/>
                    </a:lnTo>
                    <a:lnTo>
                      <a:pt x="142" y="385"/>
                    </a:lnTo>
                    <a:lnTo>
                      <a:pt x="142" y="380"/>
                    </a:lnTo>
                    <a:lnTo>
                      <a:pt x="146" y="371"/>
                    </a:lnTo>
                    <a:lnTo>
                      <a:pt x="151" y="371"/>
                    </a:lnTo>
                    <a:lnTo>
                      <a:pt x="154" y="371"/>
                    </a:lnTo>
                    <a:lnTo>
                      <a:pt x="154" y="352"/>
                    </a:lnTo>
                    <a:lnTo>
                      <a:pt x="161" y="333"/>
                    </a:lnTo>
                    <a:lnTo>
                      <a:pt x="161" y="331"/>
                    </a:lnTo>
                    <a:lnTo>
                      <a:pt x="158" y="328"/>
                    </a:lnTo>
                    <a:lnTo>
                      <a:pt x="158" y="326"/>
                    </a:lnTo>
                    <a:lnTo>
                      <a:pt x="158" y="319"/>
                    </a:lnTo>
                    <a:lnTo>
                      <a:pt x="158" y="316"/>
                    </a:lnTo>
                    <a:lnTo>
                      <a:pt x="158" y="314"/>
                    </a:lnTo>
                    <a:lnTo>
                      <a:pt x="158" y="312"/>
                    </a:lnTo>
                    <a:lnTo>
                      <a:pt x="156" y="305"/>
                    </a:lnTo>
                    <a:lnTo>
                      <a:pt x="161" y="298"/>
                    </a:lnTo>
                    <a:lnTo>
                      <a:pt x="163" y="298"/>
                    </a:lnTo>
                    <a:lnTo>
                      <a:pt x="165" y="298"/>
                    </a:lnTo>
                    <a:lnTo>
                      <a:pt x="168" y="298"/>
                    </a:lnTo>
                    <a:lnTo>
                      <a:pt x="170" y="298"/>
                    </a:lnTo>
                    <a:lnTo>
                      <a:pt x="172" y="291"/>
                    </a:lnTo>
                    <a:lnTo>
                      <a:pt x="184" y="288"/>
                    </a:lnTo>
                    <a:lnTo>
                      <a:pt x="187" y="286"/>
                    </a:lnTo>
                    <a:lnTo>
                      <a:pt x="187" y="283"/>
                    </a:lnTo>
                    <a:lnTo>
                      <a:pt x="187" y="281"/>
                    </a:lnTo>
                    <a:lnTo>
                      <a:pt x="210" y="262"/>
                    </a:lnTo>
                    <a:lnTo>
                      <a:pt x="213" y="262"/>
                    </a:lnTo>
                    <a:lnTo>
                      <a:pt x="222" y="250"/>
                    </a:lnTo>
                    <a:lnTo>
                      <a:pt x="239" y="241"/>
                    </a:lnTo>
                    <a:lnTo>
                      <a:pt x="241" y="241"/>
                    </a:lnTo>
                    <a:lnTo>
                      <a:pt x="246" y="234"/>
                    </a:lnTo>
                    <a:lnTo>
                      <a:pt x="246" y="231"/>
                    </a:lnTo>
                    <a:lnTo>
                      <a:pt x="248" y="229"/>
                    </a:lnTo>
                    <a:lnTo>
                      <a:pt x="248" y="224"/>
                    </a:lnTo>
                    <a:lnTo>
                      <a:pt x="248" y="220"/>
                    </a:lnTo>
                    <a:lnTo>
                      <a:pt x="260" y="215"/>
                    </a:lnTo>
                    <a:lnTo>
                      <a:pt x="262" y="210"/>
                    </a:lnTo>
                    <a:lnTo>
                      <a:pt x="265" y="210"/>
                    </a:lnTo>
                    <a:lnTo>
                      <a:pt x="265" y="215"/>
                    </a:lnTo>
                    <a:lnTo>
                      <a:pt x="267" y="217"/>
                    </a:lnTo>
                    <a:lnTo>
                      <a:pt x="269" y="217"/>
                    </a:lnTo>
                    <a:lnTo>
                      <a:pt x="272" y="217"/>
                    </a:lnTo>
                    <a:lnTo>
                      <a:pt x="272" y="215"/>
                    </a:lnTo>
                    <a:lnTo>
                      <a:pt x="272" y="217"/>
                    </a:lnTo>
                    <a:lnTo>
                      <a:pt x="274" y="217"/>
                    </a:lnTo>
                    <a:lnTo>
                      <a:pt x="274" y="213"/>
                    </a:lnTo>
                    <a:lnTo>
                      <a:pt x="272" y="203"/>
                    </a:lnTo>
                    <a:lnTo>
                      <a:pt x="272" y="201"/>
                    </a:lnTo>
                    <a:lnTo>
                      <a:pt x="272" y="198"/>
                    </a:lnTo>
                    <a:lnTo>
                      <a:pt x="272" y="194"/>
                    </a:lnTo>
                    <a:lnTo>
                      <a:pt x="269" y="194"/>
                    </a:lnTo>
                    <a:lnTo>
                      <a:pt x="269" y="189"/>
                    </a:lnTo>
                    <a:lnTo>
                      <a:pt x="269" y="187"/>
                    </a:lnTo>
                    <a:lnTo>
                      <a:pt x="269" y="177"/>
                    </a:lnTo>
                    <a:lnTo>
                      <a:pt x="267" y="175"/>
                    </a:lnTo>
                    <a:lnTo>
                      <a:pt x="262" y="172"/>
                    </a:lnTo>
                    <a:lnTo>
                      <a:pt x="260" y="170"/>
                    </a:lnTo>
                    <a:lnTo>
                      <a:pt x="262" y="170"/>
                    </a:lnTo>
                    <a:lnTo>
                      <a:pt x="262" y="168"/>
                    </a:lnTo>
                    <a:lnTo>
                      <a:pt x="265" y="168"/>
                    </a:lnTo>
                    <a:lnTo>
                      <a:pt x="265" y="165"/>
                    </a:lnTo>
                    <a:lnTo>
                      <a:pt x="267" y="165"/>
                    </a:lnTo>
                    <a:lnTo>
                      <a:pt x="272" y="165"/>
                    </a:lnTo>
                    <a:lnTo>
                      <a:pt x="272" y="163"/>
                    </a:lnTo>
                    <a:lnTo>
                      <a:pt x="269" y="161"/>
                    </a:lnTo>
                    <a:lnTo>
                      <a:pt x="267" y="161"/>
                    </a:lnTo>
                    <a:lnTo>
                      <a:pt x="265" y="158"/>
                    </a:lnTo>
                    <a:lnTo>
                      <a:pt x="265" y="156"/>
                    </a:lnTo>
                    <a:lnTo>
                      <a:pt x="262" y="156"/>
                    </a:lnTo>
                    <a:lnTo>
                      <a:pt x="267" y="149"/>
                    </a:lnTo>
                    <a:lnTo>
                      <a:pt x="267" y="146"/>
                    </a:lnTo>
                    <a:lnTo>
                      <a:pt x="269" y="146"/>
                    </a:lnTo>
                    <a:lnTo>
                      <a:pt x="272" y="151"/>
                    </a:lnTo>
                    <a:lnTo>
                      <a:pt x="274" y="146"/>
                    </a:lnTo>
                    <a:lnTo>
                      <a:pt x="274" y="149"/>
                    </a:lnTo>
                    <a:lnTo>
                      <a:pt x="276" y="151"/>
                    </a:lnTo>
                    <a:lnTo>
                      <a:pt x="276" y="153"/>
                    </a:lnTo>
                    <a:lnTo>
                      <a:pt x="279" y="153"/>
                    </a:lnTo>
                    <a:lnTo>
                      <a:pt x="281" y="153"/>
                    </a:lnTo>
                    <a:lnTo>
                      <a:pt x="283" y="151"/>
                    </a:lnTo>
                    <a:lnTo>
                      <a:pt x="286" y="161"/>
                    </a:lnTo>
                    <a:lnTo>
                      <a:pt x="286" y="163"/>
                    </a:lnTo>
                    <a:lnTo>
                      <a:pt x="288" y="163"/>
                    </a:lnTo>
                    <a:lnTo>
                      <a:pt x="300" y="165"/>
                    </a:lnTo>
                    <a:lnTo>
                      <a:pt x="309" y="165"/>
                    </a:lnTo>
                    <a:lnTo>
                      <a:pt x="319" y="168"/>
                    </a:lnTo>
                    <a:lnTo>
                      <a:pt x="317" y="170"/>
                    </a:lnTo>
                    <a:lnTo>
                      <a:pt x="314" y="172"/>
                    </a:lnTo>
                    <a:lnTo>
                      <a:pt x="309" y="177"/>
                    </a:lnTo>
                    <a:lnTo>
                      <a:pt x="305" y="182"/>
                    </a:lnTo>
                    <a:lnTo>
                      <a:pt x="302" y="184"/>
                    </a:lnTo>
                    <a:lnTo>
                      <a:pt x="305" y="191"/>
                    </a:lnTo>
                    <a:lnTo>
                      <a:pt x="307" y="194"/>
                    </a:lnTo>
                    <a:lnTo>
                      <a:pt x="309" y="196"/>
                    </a:lnTo>
                    <a:lnTo>
                      <a:pt x="312" y="196"/>
                    </a:lnTo>
                    <a:lnTo>
                      <a:pt x="314" y="189"/>
                    </a:lnTo>
                    <a:lnTo>
                      <a:pt x="317" y="187"/>
                    </a:lnTo>
                    <a:lnTo>
                      <a:pt x="324" y="213"/>
                    </a:lnTo>
                    <a:lnTo>
                      <a:pt x="326" y="210"/>
                    </a:lnTo>
                    <a:lnTo>
                      <a:pt x="328" y="210"/>
                    </a:lnTo>
                    <a:lnTo>
                      <a:pt x="331" y="210"/>
                    </a:lnTo>
                    <a:lnTo>
                      <a:pt x="331" y="208"/>
                    </a:lnTo>
                    <a:lnTo>
                      <a:pt x="328" y="205"/>
                    </a:lnTo>
                    <a:lnTo>
                      <a:pt x="331" y="198"/>
                    </a:lnTo>
                    <a:lnTo>
                      <a:pt x="333" y="198"/>
                    </a:lnTo>
                    <a:lnTo>
                      <a:pt x="333" y="187"/>
                    </a:lnTo>
                    <a:lnTo>
                      <a:pt x="335" y="184"/>
                    </a:lnTo>
                    <a:lnTo>
                      <a:pt x="338" y="184"/>
                    </a:lnTo>
                    <a:lnTo>
                      <a:pt x="345" y="184"/>
                    </a:lnTo>
                    <a:lnTo>
                      <a:pt x="352" y="168"/>
                    </a:lnTo>
                    <a:lnTo>
                      <a:pt x="352" y="165"/>
                    </a:lnTo>
                    <a:lnTo>
                      <a:pt x="352" y="163"/>
                    </a:lnTo>
                    <a:lnTo>
                      <a:pt x="357" y="161"/>
                    </a:lnTo>
                    <a:lnTo>
                      <a:pt x="359" y="156"/>
                    </a:lnTo>
                    <a:lnTo>
                      <a:pt x="357" y="151"/>
                    </a:lnTo>
                    <a:lnTo>
                      <a:pt x="359" y="146"/>
                    </a:lnTo>
                    <a:lnTo>
                      <a:pt x="361" y="144"/>
                    </a:lnTo>
                    <a:lnTo>
                      <a:pt x="366" y="142"/>
                    </a:lnTo>
                    <a:lnTo>
                      <a:pt x="371" y="137"/>
                    </a:lnTo>
                    <a:lnTo>
                      <a:pt x="376" y="137"/>
                    </a:lnTo>
                    <a:lnTo>
                      <a:pt x="378" y="135"/>
                    </a:lnTo>
                    <a:lnTo>
                      <a:pt x="383" y="137"/>
                    </a:lnTo>
                    <a:lnTo>
                      <a:pt x="383" y="135"/>
                    </a:lnTo>
                    <a:lnTo>
                      <a:pt x="383" y="130"/>
                    </a:lnTo>
                    <a:lnTo>
                      <a:pt x="383" y="128"/>
                    </a:lnTo>
                    <a:lnTo>
                      <a:pt x="385" y="128"/>
                    </a:lnTo>
                    <a:lnTo>
                      <a:pt x="387" y="125"/>
                    </a:lnTo>
                    <a:lnTo>
                      <a:pt x="387" y="123"/>
                    </a:lnTo>
                    <a:lnTo>
                      <a:pt x="385" y="118"/>
                    </a:lnTo>
                    <a:lnTo>
                      <a:pt x="383" y="118"/>
                    </a:lnTo>
                    <a:lnTo>
                      <a:pt x="380" y="118"/>
                    </a:lnTo>
                    <a:lnTo>
                      <a:pt x="378" y="118"/>
                    </a:lnTo>
                    <a:lnTo>
                      <a:pt x="373" y="118"/>
                    </a:lnTo>
                    <a:lnTo>
                      <a:pt x="376" y="111"/>
                    </a:lnTo>
                    <a:lnTo>
                      <a:pt x="371" y="109"/>
                    </a:lnTo>
                    <a:lnTo>
                      <a:pt x="371" y="106"/>
                    </a:lnTo>
                    <a:lnTo>
                      <a:pt x="371" y="104"/>
                    </a:lnTo>
                    <a:lnTo>
                      <a:pt x="369" y="102"/>
                    </a:lnTo>
                    <a:lnTo>
                      <a:pt x="366" y="102"/>
                    </a:lnTo>
                    <a:lnTo>
                      <a:pt x="361" y="104"/>
                    </a:lnTo>
                    <a:lnTo>
                      <a:pt x="359" y="106"/>
                    </a:lnTo>
                    <a:lnTo>
                      <a:pt x="352" y="106"/>
                    </a:lnTo>
                    <a:lnTo>
                      <a:pt x="350" y="104"/>
                    </a:lnTo>
                    <a:lnTo>
                      <a:pt x="345" y="106"/>
                    </a:lnTo>
                    <a:lnTo>
                      <a:pt x="343" y="109"/>
                    </a:lnTo>
                    <a:lnTo>
                      <a:pt x="338" y="113"/>
                    </a:lnTo>
                    <a:lnTo>
                      <a:pt x="335" y="116"/>
                    </a:lnTo>
                    <a:lnTo>
                      <a:pt x="331" y="120"/>
                    </a:lnTo>
                    <a:lnTo>
                      <a:pt x="312" y="128"/>
                    </a:lnTo>
                    <a:lnTo>
                      <a:pt x="312" y="130"/>
                    </a:lnTo>
                    <a:lnTo>
                      <a:pt x="317" y="132"/>
                    </a:lnTo>
                    <a:lnTo>
                      <a:pt x="319" y="135"/>
                    </a:lnTo>
                    <a:lnTo>
                      <a:pt x="317" y="137"/>
                    </a:lnTo>
                    <a:lnTo>
                      <a:pt x="319" y="139"/>
                    </a:lnTo>
                    <a:lnTo>
                      <a:pt x="317" y="139"/>
                    </a:lnTo>
                    <a:lnTo>
                      <a:pt x="300" y="142"/>
                    </a:lnTo>
                    <a:lnTo>
                      <a:pt x="295" y="142"/>
                    </a:lnTo>
                    <a:lnTo>
                      <a:pt x="288" y="144"/>
                    </a:lnTo>
                    <a:lnTo>
                      <a:pt x="279" y="142"/>
                    </a:lnTo>
                    <a:lnTo>
                      <a:pt x="276" y="142"/>
                    </a:lnTo>
                    <a:lnTo>
                      <a:pt x="274" y="142"/>
                    </a:lnTo>
                    <a:lnTo>
                      <a:pt x="274" y="139"/>
                    </a:lnTo>
                    <a:lnTo>
                      <a:pt x="274" y="137"/>
                    </a:lnTo>
                    <a:lnTo>
                      <a:pt x="274" y="135"/>
                    </a:lnTo>
                    <a:lnTo>
                      <a:pt x="276" y="135"/>
                    </a:lnTo>
                    <a:lnTo>
                      <a:pt x="274" y="135"/>
                    </a:lnTo>
                    <a:lnTo>
                      <a:pt x="272" y="132"/>
                    </a:lnTo>
                    <a:lnTo>
                      <a:pt x="274" y="128"/>
                    </a:lnTo>
                    <a:lnTo>
                      <a:pt x="274" y="125"/>
                    </a:lnTo>
                    <a:lnTo>
                      <a:pt x="272" y="123"/>
                    </a:lnTo>
                    <a:lnTo>
                      <a:pt x="269" y="123"/>
                    </a:lnTo>
                    <a:lnTo>
                      <a:pt x="267" y="125"/>
                    </a:lnTo>
                    <a:lnTo>
                      <a:pt x="265" y="125"/>
                    </a:lnTo>
                    <a:lnTo>
                      <a:pt x="262" y="130"/>
                    </a:lnTo>
                    <a:lnTo>
                      <a:pt x="262" y="137"/>
                    </a:lnTo>
                    <a:lnTo>
                      <a:pt x="262" y="139"/>
                    </a:lnTo>
                    <a:lnTo>
                      <a:pt x="265" y="142"/>
                    </a:lnTo>
                    <a:lnTo>
                      <a:pt x="265" y="144"/>
                    </a:lnTo>
                    <a:lnTo>
                      <a:pt x="262" y="146"/>
                    </a:lnTo>
                    <a:lnTo>
                      <a:pt x="262" y="149"/>
                    </a:lnTo>
                    <a:lnTo>
                      <a:pt x="260" y="146"/>
                    </a:lnTo>
                    <a:lnTo>
                      <a:pt x="258" y="149"/>
                    </a:lnTo>
                    <a:lnTo>
                      <a:pt x="253" y="149"/>
                    </a:lnTo>
                    <a:lnTo>
                      <a:pt x="250" y="146"/>
                    </a:lnTo>
                    <a:lnTo>
                      <a:pt x="234" y="144"/>
                    </a:lnTo>
                    <a:lnTo>
                      <a:pt x="232" y="144"/>
                    </a:lnTo>
                    <a:lnTo>
                      <a:pt x="222" y="142"/>
                    </a:lnTo>
                    <a:lnTo>
                      <a:pt x="217" y="139"/>
                    </a:lnTo>
                    <a:lnTo>
                      <a:pt x="215" y="135"/>
                    </a:lnTo>
                    <a:lnTo>
                      <a:pt x="208" y="135"/>
                    </a:lnTo>
                    <a:lnTo>
                      <a:pt x="206" y="135"/>
                    </a:lnTo>
                    <a:lnTo>
                      <a:pt x="203" y="132"/>
                    </a:lnTo>
                    <a:lnTo>
                      <a:pt x="201" y="135"/>
                    </a:lnTo>
                    <a:lnTo>
                      <a:pt x="194" y="132"/>
                    </a:lnTo>
                    <a:lnTo>
                      <a:pt x="191" y="130"/>
                    </a:lnTo>
                    <a:lnTo>
                      <a:pt x="187" y="130"/>
                    </a:lnTo>
                    <a:lnTo>
                      <a:pt x="187" y="128"/>
                    </a:lnTo>
                    <a:lnTo>
                      <a:pt x="182" y="128"/>
                    </a:lnTo>
                    <a:lnTo>
                      <a:pt x="180" y="125"/>
                    </a:lnTo>
                    <a:lnTo>
                      <a:pt x="177" y="125"/>
                    </a:lnTo>
                    <a:lnTo>
                      <a:pt x="175" y="120"/>
                    </a:lnTo>
                    <a:lnTo>
                      <a:pt x="170" y="118"/>
                    </a:lnTo>
                    <a:lnTo>
                      <a:pt x="168" y="118"/>
                    </a:lnTo>
                    <a:lnTo>
                      <a:pt x="165" y="116"/>
                    </a:lnTo>
                    <a:lnTo>
                      <a:pt x="163" y="116"/>
                    </a:lnTo>
                    <a:lnTo>
                      <a:pt x="163" y="113"/>
                    </a:lnTo>
                    <a:lnTo>
                      <a:pt x="161" y="113"/>
                    </a:lnTo>
                    <a:lnTo>
                      <a:pt x="158" y="113"/>
                    </a:lnTo>
                    <a:lnTo>
                      <a:pt x="158" y="111"/>
                    </a:lnTo>
                    <a:lnTo>
                      <a:pt x="158" y="109"/>
                    </a:lnTo>
                    <a:lnTo>
                      <a:pt x="161" y="109"/>
                    </a:lnTo>
                    <a:lnTo>
                      <a:pt x="161" y="106"/>
                    </a:lnTo>
                    <a:lnTo>
                      <a:pt x="161" y="104"/>
                    </a:lnTo>
                    <a:lnTo>
                      <a:pt x="161" y="102"/>
                    </a:lnTo>
                    <a:lnTo>
                      <a:pt x="163" y="99"/>
                    </a:lnTo>
                    <a:lnTo>
                      <a:pt x="163" y="97"/>
                    </a:lnTo>
                    <a:lnTo>
                      <a:pt x="165" y="97"/>
                    </a:lnTo>
                    <a:lnTo>
                      <a:pt x="165" y="94"/>
                    </a:lnTo>
                    <a:lnTo>
                      <a:pt x="168" y="94"/>
                    </a:lnTo>
                    <a:lnTo>
                      <a:pt x="168" y="92"/>
                    </a:lnTo>
                    <a:lnTo>
                      <a:pt x="168" y="90"/>
                    </a:lnTo>
                    <a:lnTo>
                      <a:pt x="170" y="92"/>
                    </a:lnTo>
                    <a:lnTo>
                      <a:pt x="170" y="90"/>
                    </a:lnTo>
                    <a:lnTo>
                      <a:pt x="165" y="90"/>
                    </a:lnTo>
                    <a:lnTo>
                      <a:pt x="165" y="87"/>
                    </a:lnTo>
                    <a:lnTo>
                      <a:pt x="163" y="87"/>
                    </a:lnTo>
                    <a:lnTo>
                      <a:pt x="161" y="85"/>
                    </a:lnTo>
                    <a:lnTo>
                      <a:pt x="158" y="83"/>
                    </a:lnTo>
                    <a:lnTo>
                      <a:pt x="156" y="83"/>
                    </a:lnTo>
                    <a:lnTo>
                      <a:pt x="156" y="80"/>
                    </a:lnTo>
                    <a:lnTo>
                      <a:pt x="154" y="80"/>
                    </a:lnTo>
                    <a:lnTo>
                      <a:pt x="151" y="80"/>
                    </a:lnTo>
                    <a:lnTo>
                      <a:pt x="151" y="78"/>
                    </a:lnTo>
                    <a:lnTo>
                      <a:pt x="149" y="78"/>
                    </a:lnTo>
                    <a:lnTo>
                      <a:pt x="146" y="78"/>
                    </a:lnTo>
                    <a:lnTo>
                      <a:pt x="144" y="80"/>
                    </a:lnTo>
                    <a:lnTo>
                      <a:pt x="144" y="78"/>
                    </a:lnTo>
                    <a:lnTo>
                      <a:pt x="144" y="76"/>
                    </a:lnTo>
                    <a:lnTo>
                      <a:pt x="142" y="76"/>
                    </a:lnTo>
                    <a:lnTo>
                      <a:pt x="142" y="73"/>
                    </a:lnTo>
                    <a:lnTo>
                      <a:pt x="139" y="73"/>
                    </a:lnTo>
                    <a:lnTo>
                      <a:pt x="139" y="71"/>
                    </a:lnTo>
                    <a:lnTo>
                      <a:pt x="142" y="68"/>
                    </a:lnTo>
                    <a:lnTo>
                      <a:pt x="139" y="68"/>
                    </a:lnTo>
                    <a:lnTo>
                      <a:pt x="139" y="66"/>
                    </a:lnTo>
                    <a:lnTo>
                      <a:pt x="142" y="64"/>
                    </a:lnTo>
                    <a:lnTo>
                      <a:pt x="137" y="59"/>
                    </a:lnTo>
                    <a:lnTo>
                      <a:pt x="137" y="57"/>
                    </a:lnTo>
                    <a:lnTo>
                      <a:pt x="137" y="54"/>
                    </a:lnTo>
                    <a:lnTo>
                      <a:pt x="139" y="54"/>
                    </a:lnTo>
                    <a:lnTo>
                      <a:pt x="142" y="54"/>
                    </a:lnTo>
                    <a:lnTo>
                      <a:pt x="142" y="57"/>
                    </a:lnTo>
                    <a:lnTo>
                      <a:pt x="144" y="57"/>
                    </a:lnTo>
                    <a:lnTo>
                      <a:pt x="146" y="57"/>
                    </a:lnTo>
                    <a:lnTo>
                      <a:pt x="146" y="54"/>
                    </a:lnTo>
                    <a:lnTo>
                      <a:pt x="149" y="54"/>
                    </a:lnTo>
                    <a:lnTo>
                      <a:pt x="151" y="52"/>
                    </a:lnTo>
                    <a:lnTo>
                      <a:pt x="149" y="47"/>
                    </a:lnTo>
                    <a:lnTo>
                      <a:pt x="149" y="45"/>
                    </a:lnTo>
                    <a:lnTo>
                      <a:pt x="146" y="45"/>
                    </a:lnTo>
                    <a:lnTo>
                      <a:pt x="144" y="42"/>
                    </a:lnTo>
                    <a:lnTo>
                      <a:pt x="144" y="38"/>
                    </a:lnTo>
                    <a:lnTo>
                      <a:pt x="144" y="35"/>
                    </a:lnTo>
                    <a:lnTo>
                      <a:pt x="142" y="33"/>
                    </a:lnTo>
                    <a:lnTo>
                      <a:pt x="144" y="33"/>
                    </a:lnTo>
                    <a:lnTo>
                      <a:pt x="146" y="33"/>
                    </a:lnTo>
                    <a:lnTo>
                      <a:pt x="146" y="31"/>
                    </a:lnTo>
                    <a:lnTo>
                      <a:pt x="149" y="33"/>
                    </a:lnTo>
                    <a:lnTo>
                      <a:pt x="149" y="31"/>
                    </a:lnTo>
                    <a:lnTo>
                      <a:pt x="151" y="28"/>
                    </a:lnTo>
                    <a:lnTo>
                      <a:pt x="151" y="26"/>
                    </a:lnTo>
                    <a:lnTo>
                      <a:pt x="154" y="26"/>
                    </a:lnTo>
                    <a:lnTo>
                      <a:pt x="154" y="24"/>
                    </a:lnTo>
                    <a:lnTo>
                      <a:pt x="156" y="24"/>
                    </a:lnTo>
                    <a:lnTo>
                      <a:pt x="156" y="21"/>
                    </a:lnTo>
                    <a:lnTo>
                      <a:pt x="158" y="19"/>
                    </a:lnTo>
                    <a:lnTo>
                      <a:pt x="158" y="16"/>
                    </a:lnTo>
                    <a:lnTo>
                      <a:pt x="161" y="12"/>
                    </a:lnTo>
                    <a:lnTo>
                      <a:pt x="161" y="9"/>
                    </a:lnTo>
                    <a:lnTo>
                      <a:pt x="163" y="9"/>
                    </a:lnTo>
                    <a:lnTo>
                      <a:pt x="163" y="7"/>
                    </a:lnTo>
                    <a:lnTo>
                      <a:pt x="161" y="7"/>
                    </a:lnTo>
                    <a:lnTo>
                      <a:pt x="158" y="9"/>
                    </a:lnTo>
                    <a:lnTo>
                      <a:pt x="158" y="7"/>
                    </a:lnTo>
                    <a:lnTo>
                      <a:pt x="156" y="5"/>
                    </a:lnTo>
                    <a:lnTo>
                      <a:pt x="156" y="7"/>
                    </a:lnTo>
                    <a:lnTo>
                      <a:pt x="154" y="7"/>
                    </a:lnTo>
                    <a:lnTo>
                      <a:pt x="154" y="5"/>
                    </a:lnTo>
                    <a:lnTo>
                      <a:pt x="154" y="2"/>
                    </a:lnTo>
                    <a:lnTo>
                      <a:pt x="151" y="2"/>
                    </a:lnTo>
                    <a:lnTo>
                      <a:pt x="149" y="2"/>
                    </a:lnTo>
                    <a:lnTo>
                      <a:pt x="149" y="0"/>
                    </a:lnTo>
                    <a:lnTo>
                      <a:pt x="146" y="0"/>
                    </a:lnTo>
                    <a:lnTo>
                      <a:pt x="144" y="0"/>
                    </a:lnTo>
                    <a:lnTo>
                      <a:pt x="139" y="2"/>
                    </a:lnTo>
                    <a:lnTo>
                      <a:pt x="135" y="5"/>
                    </a:lnTo>
                    <a:lnTo>
                      <a:pt x="132" y="7"/>
                    </a:lnTo>
                    <a:lnTo>
                      <a:pt x="130" y="9"/>
                    </a:lnTo>
                    <a:lnTo>
                      <a:pt x="128" y="7"/>
                    </a:lnTo>
                    <a:lnTo>
                      <a:pt x="128" y="9"/>
                    </a:lnTo>
                    <a:lnTo>
                      <a:pt x="125" y="9"/>
                    </a:lnTo>
                    <a:lnTo>
                      <a:pt x="118" y="14"/>
                    </a:lnTo>
                    <a:lnTo>
                      <a:pt x="118" y="16"/>
                    </a:lnTo>
                    <a:lnTo>
                      <a:pt x="116" y="19"/>
                    </a:lnTo>
                    <a:lnTo>
                      <a:pt x="113" y="19"/>
                    </a:lnTo>
                    <a:lnTo>
                      <a:pt x="109" y="19"/>
                    </a:lnTo>
                    <a:lnTo>
                      <a:pt x="109" y="21"/>
                    </a:lnTo>
                    <a:lnTo>
                      <a:pt x="106" y="21"/>
                    </a:lnTo>
                    <a:lnTo>
                      <a:pt x="104" y="21"/>
                    </a:lnTo>
                    <a:lnTo>
                      <a:pt x="102" y="21"/>
                    </a:lnTo>
                    <a:lnTo>
                      <a:pt x="102" y="24"/>
                    </a:lnTo>
                    <a:lnTo>
                      <a:pt x="99" y="24"/>
                    </a:lnTo>
                    <a:lnTo>
                      <a:pt x="97" y="21"/>
                    </a:lnTo>
                    <a:lnTo>
                      <a:pt x="95" y="21"/>
                    </a:lnTo>
                    <a:lnTo>
                      <a:pt x="92" y="21"/>
                    </a:lnTo>
                    <a:lnTo>
                      <a:pt x="83" y="16"/>
                    </a:lnTo>
                    <a:lnTo>
                      <a:pt x="80" y="19"/>
                    </a:lnTo>
                    <a:lnTo>
                      <a:pt x="78" y="19"/>
                    </a:lnTo>
                    <a:lnTo>
                      <a:pt x="76" y="19"/>
                    </a:lnTo>
                    <a:lnTo>
                      <a:pt x="76" y="21"/>
                    </a:lnTo>
                    <a:lnTo>
                      <a:pt x="76" y="26"/>
                    </a:lnTo>
                    <a:lnTo>
                      <a:pt x="78" y="26"/>
                    </a:lnTo>
                    <a:lnTo>
                      <a:pt x="78" y="28"/>
                    </a:lnTo>
                    <a:lnTo>
                      <a:pt x="76" y="28"/>
                    </a:lnTo>
                    <a:lnTo>
                      <a:pt x="76" y="31"/>
                    </a:lnTo>
                    <a:lnTo>
                      <a:pt x="78" y="31"/>
                    </a:lnTo>
                    <a:lnTo>
                      <a:pt x="80" y="31"/>
                    </a:lnTo>
                    <a:lnTo>
                      <a:pt x="80" y="33"/>
                    </a:lnTo>
                    <a:lnTo>
                      <a:pt x="78" y="33"/>
                    </a:lnTo>
                    <a:lnTo>
                      <a:pt x="78" y="35"/>
                    </a:lnTo>
                    <a:lnTo>
                      <a:pt x="80" y="38"/>
                    </a:lnTo>
                    <a:lnTo>
                      <a:pt x="80" y="40"/>
                    </a:lnTo>
                    <a:lnTo>
                      <a:pt x="78" y="42"/>
                    </a:lnTo>
                    <a:lnTo>
                      <a:pt x="78" y="45"/>
                    </a:lnTo>
                    <a:lnTo>
                      <a:pt x="80" y="47"/>
                    </a:lnTo>
                    <a:lnTo>
                      <a:pt x="83" y="47"/>
                    </a:lnTo>
                    <a:lnTo>
                      <a:pt x="83" y="50"/>
                    </a:lnTo>
                    <a:lnTo>
                      <a:pt x="85" y="52"/>
                    </a:lnTo>
                    <a:lnTo>
                      <a:pt x="85" y="50"/>
                    </a:lnTo>
                    <a:lnTo>
                      <a:pt x="87" y="50"/>
                    </a:lnTo>
                    <a:lnTo>
                      <a:pt x="87" y="54"/>
                    </a:lnTo>
                    <a:lnTo>
                      <a:pt x="87" y="57"/>
                    </a:lnTo>
                    <a:lnTo>
                      <a:pt x="92" y="57"/>
                    </a:lnTo>
                    <a:lnTo>
                      <a:pt x="95" y="57"/>
                    </a:lnTo>
                    <a:lnTo>
                      <a:pt x="95" y="59"/>
                    </a:lnTo>
                    <a:lnTo>
                      <a:pt x="97" y="61"/>
                    </a:lnTo>
                    <a:lnTo>
                      <a:pt x="95" y="61"/>
                    </a:lnTo>
                    <a:lnTo>
                      <a:pt x="92" y="64"/>
                    </a:lnTo>
                    <a:lnTo>
                      <a:pt x="92" y="61"/>
                    </a:lnTo>
                    <a:lnTo>
                      <a:pt x="90" y="61"/>
                    </a:lnTo>
                    <a:lnTo>
                      <a:pt x="90" y="64"/>
                    </a:lnTo>
                    <a:lnTo>
                      <a:pt x="87" y="64"/>
                    </a:lnTo>
                    <a:lnTo>
                      <a:pt x="85" y="66"/>
                    </a:lnTo>
                    <a:lnTo>
                      <a:pt x="85" y="68"/>
                    </a:lnTo>
                    <a:lnTo>
                      <a:pt x="87" y="71"/>
                    </a:lnTo>
                    <a:lnTo>
                      <a:pt x="87" y="73"/>
                    </a:lnTo>
                    <a:lnTo>
                      <a:pt x="85" y="73"/>
                    </a:lnTo>
                    <a:lnTo>
                      <a:pt x="85" y="76"/>
                    </a:lnTo>
                    <a:lnTo>
                      <a:pt x="87" y="76"/>
                    </a:lnTo>
                    <a:lnTo>
                      <a:pt x="90" y="78"/>
                    </a:lnTo>
                    <a:lnTo>
                      <a:pt x="87" y="78"/>
                    </a:lnTo>
                    <a:lnTo>
                      <a:pt x="85" y="78"/>
                    </a:lnTo>
                    <a:lnTo>
                      <a:pt x="85" y="80"/>
                    </a:lnTo>
                    <a:lnTo>
                      <a:pt x="83" y="80"/>
                    </a:lnTo>
                    <a:lnTo>
                      <a:pt x="78" y="85"/>
                    </a:lnTo>
                    <a:lnTo>
                      <a:pt x="76" y="87"/>
                    </a:lnTo>
                    <a:lnTo>
                      <a:pt x="76" y="90"/>
                    </a:lnTo>
                    <a:lnTo>
                      <a:pt x="76" y="92"/>
                    </a:lnTo>
                    <a:lnTo>
                      <a:pt x="76" y="94"/>
                    </a:lnTo>
                    <a:lnTo>
                      <a:pt x="73" y="94"/>
                    </a:lnTo>
                    <a:lnTo>
                      <a:pt x="71" y="94"/>
                    </a:lnTo>
                    <a:lnTo>
                      <a:pt x="69" y="97"/>
                    </a:lnTo>
                    <a:lnTo>
                      <a:pt x="61" y="111"/>
                    </a:lnTo>
                    <a:lnTo>
                      <a:pt x="59" y="111"/>
                    </a:lnTo>
                    <a:lnTo>
                      <a:pt x="47" y="125"/>
                    </a:lnTo>
                    <a:lnTo>
                      <a:pt x="40" y="125"/>
                    </a:lnTo>
                    <a:lnTo>
                      <a:pt x="38" y="128"/>
                    </a:lnTo>
                    <a:lnTo>
                      <a:pt x="35" y="130"/>
                    </a:lnTo>
                    <a:lnTo>
                      <a:pt x="35" y="128"/>
                    </a:lnTo>
                    <a:lnTo>
                      <a:pt x="33" y="125"/>
                    </a:lnTo>
                    <a:lnTo>
                      <a:pt x="31" y="123"/>
                    </a:lnTo>
                    <a:lnTo>
                      <a:pt x="19" y="137"/>
                    </a:lnTo>
                    <a:lnTo>
                      <a:pt x="19" y="142"/>
                    </a:lnTo>
                    <a:lnTo>
                      <a:pt x="19" y="144"/>
                    </a:lnTo>
                    <a:lnTo>
                      <a:pt x="21" y="144"/>
                    </a:lnTo>
                    <a:lnTo>
                      <a:pt x="24" y="146"/>
                    </a:lnTo>
                    <a:lnTo>
                      <a:pt x="26" y="146"/>
                    </a:lnTo>
                    <a:lnTo>
                      <a:pt x="28" y="146"/>
                    </a:lnTo>
                    <a:lnTo>
                      <a:pt x="26" y="153"/>
                    </a:lnTo>
                    <a:lnTo>
                      <a:pt x="26" y="156"/>
                    </a:lnTo>
                    <a:lnTo>
                      <a:pt x="28" y="158"/>
                    </a:lnTo>
                    <a:lnTo>
                      <a:pt x="31" y="158"/>
                    </a:lnTo>
                    <a:lnTo>
                      <a:pt x="33" y="158"/>
                    </a:lnTo>
                    <a:lnTo>
                      <a:pt x="33" y="163"/>
                    </a:lnTo>
                    <a:lnTo>
                      <a:pt x="35" y="165"/>
                    </a:lnTo>
                    <a:lnTo>
                      <a:pt x="35" y="168"/>
                    </a:lnTo>
                    <a:lnTo>
                      <a:pt x="38" y="170"/>
                    </a:lnTo>
                    <a:lnTo>
                      <a:pt x="38" y="172"/>
                    </a:lnTo>
                    <a:lnTo>
                      <a:pt x="40" y="172"/>
                    </a:lnTo>
                    <a:lnTo>
                      <a:pt x="38" y="172"/>
                    </a:lnTo>
                    <a:lnTo>
                      <a:pt x="38" y="175"/>
                    </a:lnTo>
                    <a:lnTo>
                      <a:pt x="38" y="177"/>
                    </a:lnTo>
                    <a:lnTo>
                      <a:pt x="40" y="177"/>
                    </a:lnTo>
                    <a:lnTo>
                      <a:pt x="38" y="177"/>
                    </a:lnTo>
                    <a:lnTo>
                      <a:pt x="35" y="177"/>
                    </a:lnTo>
                    <a:lnTo>
                      <a:pt x="35" y="179"/>
                    </a:lnTo>
                    <a:lnTo>
                      <a:pt x="33" y="179"/>
                    </a:lnTo>
                    <a:lnTo>
                      <a:pt x="33" y="177"/>
                    </a:lnTo>
                    <a:lnTo>
                      <a:pt x="31" y="177"/>
                    </a:lnTo>
                    <a:lnTo>
                      <a:pt x="26" y="177"/>
                    </a:lnTo>
                    <a:lnTo>
                      <a:pt x="26" y="179"/>
                    </a:lnTo>
                    <a:lnTo>
                      <a:pt x="21" y="179"/>
                    </a:lnTo>
                    <a:lnTo>
                      <a:pt x="19" y="177"/>
                    </a:lnTo>
                    <a:lnTo>
                      <a:pt x="19" y="179"/>
                    </a:lnTo>
                    <a:lnTo>
                      <a:pt x="17" y="177"/>
                    </a:lnTo>
                    <a:lnTo>
                      <a:pt x="12" y="179"/>
                    </a:lnTo>
                    <a:lnTo>
                      <a:pt x="12" y="177"/>
                    </a:lnTo>
                    <a:lnTo>
                      <a:pt x="9" y="179"/>
                    </a:lnTo>
                    <a:lnTo>
                      <a:pt x="9" y="177"/>
                    </a:lnTo>
                    <a:lnTo>
                      <a:pt x="9" y="179"/>
                    </a:lnTo>
                    <a:lnTo>
                      <a:pt x="9" y="182"/>
                    </a:lnTo>
                    <a:lnTo>
                      <a:pt x="5" y="182"/>
                    </a:lnTo>
                    <a:lnTo>
                      <a:pt x="2" y="182"/>
                    </a:lnTo>
                    <a:lnTo>
                      <a:pt x="2" y="184"/>
                    </a:lnTo>
                    <a:lnTo>
                      <a:pt x="0" y="184"/>
                    </a:lnTo>
                    <a:lnTo>
                      <a:pt x="0" y="187"/>
                    </a:lnTo>
                    <a:lnTo>
                      <a:pt x="0" y="189"/>
                    </a:lnTo>
                    <a:lnTo>
                      <a:pt x="2" y="189"/>
                    </a:lnTo>
                    <a:lnTo>
                      <a:pt x="9" y="198"/>
                    </a:lnTo>
                    <a:lnTo>
                      <a:pt x="21" y="198"/>
                    </a:lnTo>
                    <a:lnTo>
                      <a:pt x="26" y="196"/>
                    </a:lnTo>
                    <a:lnTo>
                      <a:pt x="28" y="196"/>
                    </a:lnTo>
                    <a:lnTo>
                      <a:pt x="28" y="201"/>
                    </a:lnTo>
                    <a:lnTo>
                      <a:pt x="24" y="205"/>
                    </a:lnTo>
                    <a:lnTo>
                      <a:pt x="14" y="205"/>
                    </a:lnTo>
                    <a:lnTo>
                      <a:pt x="12" y="205"/>
                    </a:lnTo>
                    <a:lnTo>
                      <a:pt x="9" y="205"/>
                    </a:lnTo>
                    <a:lnTo>
                      <a:pt x="12" y="210"/>
                    </a:lnTo>
                    <a:lnTo>
                      <a:pt x="28" y="227"/>
                    </a:lnTo>
                    <a:lnTo>
                      <a:pt x="38" y="229"/>
                    </a:lnTo>
                    <a:lnTo>
                      <a:pt x="40" y="227"/>
                    </a:lnTo>
                    <a:lnTo>
                      <a:pt x="43" y="227"/>
                    </a:lnTo>
                    <a:lnTo>
                      <a:pt x="45" y="227"/>
                    </a:lnTo>
                    <a:lnTo>
                      <a:pt x="50" y="222"/>
                    </a:lnTo>
                    <a:lnTo>
                      <a:pt x="52" y="217"/>
                    </a:lnTo>
                    <a:lnTo>
                      <a:pt x="54" y="205"/>
                    </a:lnTo>
                    <a:lnTo>
                      <a:pt x="54" y="208"/>
                    </a:lnTo>
                    <a:lnTo>
                      <a:pt x="61" y="208"/>
                    </a:lnTo>
                    <a:lnTo>
                      <a:pt x="57" y="208"/>
                    </a:lnTo>
                    <a:lnTo>
                      <a:pt x="57" y="213"/>
                    </a:lnTo>
                    <a:lnTo>
                      <a:pt x="57" y="215"/>
                    </a:lnTo>
                    <a:lnTo>
                      <a:pt x="59" y="217"/>
                    </a:lnTo>
                    <a:lnTo>
                      <a:pt x="57" y="220"/>
                    </a:lnTo>
                    <a:lnTo>
                      <a:pt x="57" y="222"/>
                    </a:lnTo>
                    <a:lnTo>
                      <a:pt x="59" y="222"/>
                    </a:lnTo>
                    <a:lnTo>
                      <a:pt x="59" y="224"/>
                    </a:lnTo>
                    <a:lnTo>
                      <a:pt x="61" y="234"/>
                    </a:lnTo>
                    <a:lnTo>
                      <a:pt x="59" y="241"/>
                    </a:lnTo>
                    <a:lnTo>
                      <a:pt x="59" y="248"/>
                    </a:lnTo>
                    <a:lnTo>
                      <a:pt x="61" y="248"/>
                    </a:lnTo>
                    <a:lnTo>
                      <a:pt x="61" y="253"/>
                    </a:lnTo>
                    <a:lnTo>
                      <a:pt x="61" y="250"/>
                    </a:lnTo>
                    <a:lnTo>
                      <a:pt x="61" y="253"/>
                    </a:lnTo>
                    <a:lnTo>
                      <a:pt x="64" y="253"/>
                    </a:lnTo>
                    <a:lnTo>
                      <a:pt x="61" y="255"/>
                    </a:lnTo>
                    <a:lnTo>
                      <a:pt x="61" y="262"/>
                    </a:lnTo>
                    <a:lnTo>
                      <a:pt x="64" y="265"/>
                    </a:lnTo>
                    <a:lnTo>
                      <a:pt x="61" y="265"/>
                    </a:lnTo>
                    <a:lnTo>
                      <a:pt x="64" y="269"/>
                    </a:lnTo>
                    <a:lnTo>
                      <a:pt x="69" y="293"/>
                    </a:lnTo>
                    <a:lnTo>
                      <a:pt x="71" y="293"/>
                    </a:lnTo>
                    <a:lnTo>
                      <a:pt x="71" y="295"/>
                    </a:lnTo>
                    <a:lnTo>
                      <a:pt x="73" y="298"/>
                    </a:lnTo>
                  </a:path>
                </a:pathLst>
              </a:custGeom>
              <a:grpFill/>
              <a:ln w="9525">
                <a:noFill/>
                <a:round/>
                <a:headEnd/>
                <a:tailEnd/>
              </a:ln>
            </p:spPr>
            <p:txBody>
              <a:bodyPr/>
              <a:lstStyle/>
              <a:p>
                <a:pPr>
                  <a:defRPr/>
                </a:pPr>
                <a:endParaRPr lang="en-US" sz="1200" kern="0">
                  <a:solidFill>
                    <a:srgbClr val="0096D6"/>
                  </a:solidFill>
                </a:endParaRPr>
              </a:p>
            </p:txBody>
          </p:sp>
          <p:sp>
            <p:nvSpPr>
              <p:cNvPr id="3287" name="Freeform 259"/>
              <p:cNvSpPr>
                <a:spLocks/>
              </p:cNvSpPr>
              <p:nvPr/>
            </p:nvSpPr>
            <p:spPr bwMode="auto">
              <a:xfrm>
                <a:off x="4229" y="2291"/>
                <a:ext cx="97" cy="200"/>
              </a:xfrm>
              <a:custGeom>
                <a:avLst/>
                <a:gdLst>
                  <a:gd name="T0" fmla="*/ 59 w 97"/>
                  <a:gd name="T1" fmla="*/ 186 h 200"/>
                  <a:gd name="T2" fmla="*/ 61 w 97"/>
                  <a:gd name="T3" fmla="*/ 182 h 200"/>
                  <a:gd name="T4" fmla="*/ 61 w 97"/>
                  <a:gd name="T5" fmla="*/ 179 h 200"/>
                  <a:gd name="T6" fmla="*/ 66 w 97"/>
                  <a:gd name="T7" fmla="*/ 174 h 200"/>
                  <a:gd name="T8" fmla="*/ 78 w 97"/>
                  <a:gd name="T9" fmla="*/ 172 h 200"/>
                  <a:gd name="T10" fmla="*/ 90 w 97"/>
                  <a:gd name="T11" fmla="*/ 165 h 200"/>
                  <a:gd name="T12" fmla="*/ 94 w 97"/>
                  <a:gd name="T13" fmla="*/ 158 h 200"/>
                  <a:gd name="T14" fmla="*/ 94 w 97"/>
                  <a:gd name="T15" fmla="*/ 156 h 200"/>
                  <a:gd name="T16" fmla="*/ 94 w 97"/>
                  <a:gd name="T17" fmla="*/ 148 h 200"/>
                  <a:gd name="T18" fmla="*/ 94 w 97"/>
                  <a:gd name="T19" fmla="*/ 146 h 200"/>
                  <a:gd name="T20" fmla="*/ 97 w 97"/>
                  <a:gd name="T21" fmla="*/ 141 h 200"/>
                  <a:gd name="T22" fmla="*/ 83 w 97"/>
                  <a:gd name="T23" fmla="*/ 101 h 200"/>
                  <a:gd name="T24" fmla="*/ 80 w 97"/>
                  <a:gd name="T25" fmla="*/ 99 h 200"/>
                  <a:gd name="T26" fmla="*/ 75 w 97"/>
                  <a:gd name="T27" fmla="*/ 97 h 200"/>
                  <a:gd name="T28" fmla="*/ 49 w 97"/>
                  <a:gd name="T29" fmla="*/ 66 h 200"/>
                  <a:gd name="T30" fmla="*/ 59 w 97"/>
                  <a:gd name="T31" fmla="*/ 40 h 200"/>
                  <a:gd name="T32" fmla="*/ 71 w 97"/>
                  <a:gd name="T33" fmla="*/ 30 h 200"/>
                  <a:gd name="T34" fmla="*/ 78 w 97"/>
                  <a:gd name="T35" fmla="*/ 26 h 200"/>
                  <a:gd name="T36" fmla="*/ 75 w 97"/>
                  <a:gd name="T37" fmla="*/ 23 h 200"/>
                  <a:gd name="T38" fmla="*/ 61 w 97"/>
                  <a:gd name="T39" fmla="*/ 19 h 200"/>
                  <a:gd name="T40" fmla="*/ 61 w 97"/>
                  <a:gd name="T41" fmla="*/ 9 h 200"/>
                  <a:gd name="T42" fmla="*/ 42 w 97"/>
                  <a:gd name="T43" fmla="*/ 0 h 200"/>
                  <a:gd name="T44" fmla="*/ 31 w 97"/>
                  <a:gd name="T45" fmla="*/ 7 h 200"/>
                  <a:gd name="T46" fmla="*/ 23 w 97"/>
                  <a:gd name="T47" fmla="*/ 9 h 200"/>
                  <a:gd name="T48" fmla="*/ 19 w 97"/>
                  <a:gd name="T49" fmla="*/ 7 h 200"/>
                  <a:gd name="T50" fmla="*/ 12 w 97"/>
                  <a:gd name="T51" fmla="*/ 9 h 200"/>
                  <a:gd name="T52" fmla="*/ 7 w 97"/>
                  <a:gd name="T53" fmla="*/ 7 h 200"/>
                  <a:gd name="T54" fmla="*/ 2 w 97"/>
                  <a:gd name="T55" fmla="*/ 11 h 200"/>
                  <a:gd name="T56" fmla="*/ 12 w 97"/>
                  <a:gd name="T57" fmla="*/ 28 h 200"/>
                  <a:gd name="T58" fmla="*/ 19 w 97"/>
                  <a:gd name="T59" fmla="*/ 33 h 200"/>
                  <a:gd name="T60" fmla="*/ 31 w 97"/>
                  <a:gd name="T61" fmla="*/ 37 h 200"/>
                  <a:gd name="T62" fmla="*/ 35 w 97"/>
                  <a:gd name="T63" fmla="*/ 42 h 200"/>
                  <a:gd name="T64" fmla="*/ 33 w 97"/>
                  <a:gd name="T65" fmla="*/ 49 h 200"/>
                  <a:gd name="T66" fmla="*/ 26 w 97"/>
                  <a:gd name="T67" fmla="*/ 52 h 200"/>
                  <a:gd name="T68" fmla="*/ 40 w 97"/>
                  <a:gd name="T69" fmla="*/ 63 h 200"/>
                  <a:gd name="T70" fmla="*/ 47 w 97"/>
                  <a:gd name="T71" fmla="*/ 75 h 200"/>
                  <a:gd name="T72" fmla="*/ 57 w 97"/>
                  <a:gd name="T73" fmla="*/ 82 h 200"/>
                  <a:gd name="T74" fmla="*/ 59 w 97"/>
                  <a:gd name="T75" fmla="*/ 89 h 200"/>
                  <a:gd name="T76" fmla="*/ 66 w 97"/>
                  <a:gd name="T77" fmla="*/ 97 h 200"/>
                  <a:gd name="T78" fmla="*/ 73 w 97"/>
                  <a:gd name="T79" fmla="*/ 134 h 200"/>
                  <a:gd name="T80" fmla="*/ 68 w 97"/>
                  <a:gd name="T81" fmla="*/ 151 h 200"/>
                  <a:gd name="T82" fmla="*/ 59 w 97"/>
                  <a:gd name="T83" fmla="*/ 156 h 200"/>
                  <a:gd name="T84" fmla="*/ 49 w 97"/>
                  <a:gd name="T85" fmla="*/ 163 h 200"/>
                  <a:gd name="T86" fmla="*/ 45 w 97"/>
                  <a:gd name="T87" fmla="*/ 170 h 200"/>
                  <a:gd name="T88" fmla="*/ 40 w 97"/>
                  <a:gd name="T89" fmla="*/ 170 h 200"/>
                  <a:gd name="T90" fmla="*/ 33 w 97"/>
                  <a:gd name="T91" fmla="*/ 174 h 200"/>
                  <a:gd name="T92" fmla="*/ 40 w 97"/>
                  <a:gd name="T93" fmla="*/ 182 h 200"/>
                  <a:gd name="T94" fmla="*/ 38 w 97"/>
                  <a:gd name="T95" fmla="*/ 198 h 200"/>
                  <a:gd name="T96" fmla="*/ 40 w 97"/>
                  <a:gd name="T97" fmla="*/ 200 h 200"/>
                  <a:gd name="T98" fmla="*/ 54 w 97"/>
                  <a:gd name="T99" fmla="*/ 189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200"/>
                  <a:gd name="T152" fmla="*/ 97 w 97"/>
                  <a:gd name="T153" fmla="*/ 200 h 2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200">
                    <a:moveTo>
                      <a:pt x="57" y="186"/>
                    </a:moveTo>
                    <a:lnTo>
                      <a:pt x="59" y="186"/>
                    </a:lnTo>
                    <a:lnTo>
                      <a:pt x="59" y="184"/>
                    </a:lnTo>
                    <a:lnTo>
                      <a:pt x="59" y="182"/>
                    </a:lnTo>
                    <a:lnTo>
                      <a:pt x="61" y="182"/>
                    </a:lnTo>
                    <a:lnTo>
                      <a:pt x="61" y="179"/>
                    </a:lnTo>
                    <a:lnTo>
                      <a:pt x="61" y="177"/>
                    </a:lnTo>
                    <a:lnTo>
                      <a:pt x="64" y="177"/>
                    </a:lnTo>
                    <a:lnTo>
                      <a:pt x="66" y="174"/>
                    </a:lnTo>
                    <a:lnTo>
                      <a:pt x="68" y="177"/>
                    </a:lnTo>
                    <a:lnTo>
                      <a:pt x="78" y="172"/>
                    </a:lnTo>
                    <a:lnTo>
                      <a:pt x="80" y="170"/>
                    </a:lnTo>
                    <a:lnTo>
                      <a:pt x="87" y="165"/>
                    </a:lnTo>
                    <a:lnTo>
                      <a:pt x="90" y="165"/>
                    </a:lnTo>
                    <a:lnTo>
                      <a:pt x="92" y="163"/>
                    </a:lnTo>
                    <a:lnTo>
                      <a:pt x="92" y="160"/>
                    </a:lnTo>
                    <a:lnTo>
                      <a:pt x="94" y="158"/>
                    </a:lnTo>
                    <a:lnTo>
                      <a:pt x="94" y="156"/>
                    </a:lnTo>
                    <a:lnTo>
                      <a:pt x="94" y="148"/>
                    </a:lnTo>
                    <a:lnTo>
                      <a:pt x="94" y="146"/>
                    </a:lnTo>
                    <a:lnTo>
                      <a:pt x="97" y="146"/>
                    </a:lnTo>
                    <a:lnTo>
                      <a:pt x="97" y="141"/>
                    </a:lnTo>
                    <a:lnTo>
                      <a:pt x="94" y="141"/>
                    </a:lnTo>
                    <a:lnTo>
                      <a:pt x="90" y="111"/>
                    </a:lnTo>
                    <a:lnTo>
                      <a:pt x="83" y="101"/>
                    </a:lnTo>
                    <a:lnTo>
                      <a:pt x="83" y="99"/>
                    </a:lnTo>
                    <a:lnTo>
                      <a:pt x="80" y="99"/>
                    </a:lnTo>
                    <a:lnTo>
                      <a:pt x="78" y="97"/>
                    </a:lnTo>
                    <a:lnTo>
                      <a:pt x="75" y="97"/>
                    </a:lnTo>
                    <a:lnTo>
                      <a:pt x="59" y="78"/>
                    </a:lnTo>
                    <a:lnTo>
                      <a:pt x="57" y="71"/>
                    </a:lnTo>
                    <a:lnTo>
                      <a:pt x="49" y="66"/>
                    </a:lnTo>
                    <a:lnTo>
                      <a:pt x="47" y="61"/>
                    </a:lnTo>
                    <a:lnTo>
                      <a:pt x="52" y="47"/>
                    </a:lnTo>
                    <a:lnTo>
                      <a:pt x="59" y="40"/>
                    </a:lnTo>
                    <a:lnTo>
                      <a:pt x="61" y="37"/>
                    </a:lnTo>
                    <a:lnTo>
                      <a:pt x="64" y="33"/>
                    </a:lnTo>
                    <a:lnTo>
                      <a:pt x="71" y="30"/>
                    </a:lnTo>
                    <a:lnTo>
                      <a:pt x="71" y="28"/>
                    </a:lnTo>
                    <a:lnTo>
                      <a:pt x="75" y="26"/>
                    </a:lnTo>
                    <a:lnTo>
                      <a:pt x="78" y="26"/>
                    </a:lnTo>
                    <a:lnTo>
                      <a:pt x="75" y="23"/>
                    </a:lnTo>
                    <a:lnTo>
                      <a:pt x="68" y="23"/>
                    </a:lnTo>
                    <a:lnTo>
                      <a:pt x="68" y="21"/>
                    </a:lnTo>
                    <a:lnTo>
                      <a:pt x="61" y="19"/>
                    </a:lnTo>
                    <a:lnTo>
                      <a:pt x="61" y="16"/>
                    </a:lnTo>
                    <a:lnTo>
                      <a:pt x="59" y="11"/>
                    </a:lnTo>
                    <a:lnTo>
                      <a:pt x="61" y="9"/>
                    </a:lnTo>
                    <a:lnTo>
                      <a:pt x="59" y="7"/>
                    </a:lnTo>
                    <a:lnTo>
                      <a:pt x="52" y="4"/>
                    </a:lnTo>
                    <a:lnTo>
                      <a:pt x="42" y="0"/>
                    </a:lnTo>
                    <a:lnTo>
                      <a:pt x="40" y="0"/>
                    </a:lnTo>
                    <a:lnTo>
                      <a:pt x="35" y="4"/>
                    </a:lnTo>
                    <a:lnTo>
                      <a:pt x="31" y="7"/>
                    </a:lnTo>
                    <a:lnTo>
                      <a:pt x="28" y="7"/>
                    </a:lnTo>
                    <a:lnTo>
                      <a:pt x="26" y="9"/>
                    </a:lnTo>
                    <a:lnTo>
                      <a:pt x="23" y="9"/>
                    </a:lnTo>
                    <a:lnTo>
                      <a:pt x="23" y="7"/>
                    </a:lnTo>
                    <a:lnTo>
                      <a:pt x="19" y="9"/>
                    </a:lnTo>
                    <a:lnTo>
                      <a:pt x="19" y="7"/>
                    </a:lnTo>
                    <a:lnTo>
                      <a:pt x="16" y="7"/>
                    </a:lnTo>
                    <a:lnTo>
                      <a:pt x="14" y="9"/>
                    </a:lnTo>
                    <a:lnTo>
                      <a:pt x="12" y="9"/>
                    </a:lnTo>
                    <a:lnTo>
                      <a:pt x="9" y="9"/>
                    </a:lnTo>
                    <a:lnTo>
                      <a:pt x="7" y="7"/>
                    </a:lnTo>
                    <a:lnTo>
                      <a:pt x="5" y="7"/>
                    </a:lnTo>
                    <a:lnTo>
                      <a:pt x="2" y="11"/>
                    </a:lnTo>
                    <a:lnTo>
                      <a:pt x="0" y="11"/>
                    </a:lnTo>
                    <a:lnTo>
                      <a:pt x="12" y="23"/>
                    </a:lnTo>
                    <a:lnTo>
                      <a:pt x="12" y="28"/>
                    </a:lnTo>
                    <a:lnTo>
                      <a:pt x="14" y="33"/>
                    </a:lnTo>
                    <a:lnTo>
                      <a:pt x="19" y="33"/>
                    </a:lnTo>
                    <a:lnTo>
                      <a:pt x="23" y="33"/>
                    </a:lnTo>
                    <a:lnTo>
                      <a:pt x="28" y="33"/>
                    </a:lnTo>
                    <a:lnTo>
                      <a:pt x="31" y="37"/>
                    </a:lnTo>
                    <a:lnTo>
                      <a:pt x="33" y="40"/>
                    </a:lnTo>
                    <a:lnTo>
                      <a:pt x="35" y="42"/>
                    </a:lnTo>
                    <a:lnTo>
                      <a:pt x="35" y="45"/>
                    </a:lnTo>
                    <a:lnTo>
                      <a:pt x="35" y="47"/>
                    </a:lnTo>
                    <a:lnTo>
                      <a:pt x="33" y="49"/>
                    </a:lnTo>
                    <a:lnTo>
                      <a:pt x="28" y="49"/>
                    </a:lnTo>
                    <a:lnTo>
                      <a:pt x="26" y="49"/>
                    </a:lnTo>
                    <a:lnTo>
                      <a:pt x="26" y="52"/>
                    </a:lnTo>
                    <a:lnTo>
                      <a:pt x="26" y="54"/>
                    </a:lnTo>
                    <a:lnTo>
                      <a:pt x="40" y="63"/>
                    </a:lnTo>
                    <a:lnTo>
                      <a:pt x="40" y="68"/>
                    </a:lnTo>
                    <a:lnTo>
                      <a:pt x="47" y="73"/>
                    </a:lnTo>
                    <a:lnTo>
                      <a:pt x="47" y="75"/>
                    </a:lnTo>
                    <a:lnTo>
                      <a:pt x="52" y="80"/>
                    </a:lnTo>
                    <a:lnTo>
                      <a:pt x="57" y="82"/>
                    </a:lnTo>
                    <a:lnTo>
                      <a:pt x="59" y="89"/>
                    </a:lnTo>
                    <a:lnTo>
                      <a:pt x="59" y="92"/>
                    </a:lnTo>
                    <a:lnTo>
                      <a:pt x="61" y="92"/>
                    </a:lnTo>
                    <a:lnTo>
                      <a:pt x="66" y="97"/>
                    </a:lnTo>
                    <a:lnTo>
                      <a:pt x="71" y="108"/>
                    </a:lnTo>
                    <a:lnTo>
                      <a:pt x="71" y="132"/>
                    </a:lnTo>
                    <a:lnTo>
                      <a:pt x="73" y="134"/>
                    </a:lnTo>
                    <a:lnTo>
                      <a:pt x="73" y="148"/>
                    </a:lnTo>
                    <a:lnTo>
                      <a:pt x="71" y="151"/>
                    </a:lnTo>
                    <a:lnTo>
                      <a:pt x="68" y="151"/>
                    </a:lnTo>
                    <a:lnTo>
                      <a:pt x="64" y="153"/>
                    </a:lnTo>
                    <a:lnTo>
                      <a:pt x="59" y="156"/>
                    </a:lnTo>
                    <a:lnTo>
                      <a:pt x="59" y="158"/>
                    </a:lnTo>
                    <a:lnTo>
                      <a:pt x="52" y="160"/>
                    </a:lnTo>
                    <a:lnTo>
                      <a:pt x="49" y="163"/>
                    </a:lnTo>
                    <a:lnTo>
                      <a:pt x="52" y="167"/>
                    </a:lnTo>
                    <a:lnTo>
                      <a:pt x="47" y="167"/>
                    </a:lnTo>
                    <a:lnTo>
                      <a:pt x="45" y="170"/>
                    </a:lnTo>
                    <a:lnTo>
                      <a:pt x="42" y="170"/>
                    </a:lnTo>
                    <a:lnTo>
                      <a:pt x="40" y="170"/>
                    </a:lnTo>
                    <a:lnTo>
                      <a:pt x="38" y="172"/>
                    </a:lnTo>
                    <a:lnTo>
                      <a:pt x="38" y="174"/>
                    </a:lnTo>
                    <a:lnTo>
                      <a:pt x="33" y="174"/>
                    </a:lnTo>
                    <a:lnTo>
                      <a:pt x="33" y="179"/>
                    </a:lnTo>
                    <a:lnTo>
                      <a:pt x="38" y="179"/>
                    </a:lnTo>
                    <a:lnTo>
                      <a:pt x="40" y="182"/>
                    </a:lnTo>
                    <a:lnTo>
                      <a:pt x="38" y="186"/>
                    </a:lnTo>
                    <a:lnTo>
                      <a:pt x="38" y="193"/>
                    </a:lnTo>
                    <a:lnTo>
                      <a:pt x="38" y="198"/>
                    </a:lnTo>
                    <a:lnTo>
                      <a:pt x="38" y="200"/>
                    </a:lnTo>
                    <a:lnTo>
                      <a:pt x="40" y="200"/>
                    </a:lnTo>
                    <a:lnTo>
                      <a:pt x="47" y="193"/>
                    </a:lnTo>
                    <a:lnTo>
                      <a:pt x="54" y="191"/>
                    </a:lnTo>
                    <a:lnTo>
                      <a:pt x="54" y="189"/>
                    </a:lnTo>
                    <a:lnTo>
                      <a:pt x="54" y="186"/>
                    </a:lnTo>
                    <a:lnTo>
                      <a:pt x="57" y="186"/>
                    </a:lnTo>
                    <a:close/>
                  </a:path>
                </a:pathLst>
              </a:custGeom>
              <a:grpFill/>
              <a:ln w="9525">
                <a:noFill/>
                <a:round/>
                <a:headEnd/>
                <a:tailEnd/>
              </a:ln>
            </p:spPr>
            <p:txBody>
              <a:bodyPr/>
              <a:lstStyle/>
              <a:p>
                <a:pPr>
                  <a:defRPr/>
                </a:pPr>
                <a:endParaRPr lang="en-US" sz="1200" kern="0">
                  <a:solidFill>
                    <a:srgbClr val="0096D6"/>
                  </a:solidFill>
                </a:endParaRPr>
              </a:p>
            </p:txBody>
          </p:sp>
          <p:sp>
            <p:nvSpPr>
              <p:cNvPr id="3288" name="Freeform 260"/>
              <p:cNvSpPr>
                <a:spLocks/>
              </p:cNvSpPr>
              <p:nvPr/>
            </p:nvSpPr>
            <p:spPr bwMode="auto">
              <a:xfrm>
                <a:off x="4229" y="2291"/>
                <a:ext cx="97" cy="200"/>
              </a:xfrm>
              <a:custGeom>
                <a:avLst/>
                <a:gdLst>
                  <a:gd name="T0" fmla="*/ 59 w 97"/>
                  <a:gd name="T1" fmla="*/ 186 h 200"/>
                  <a:gd name="T2" fmla="*/ 61 w 97"/>
                  <a:gd name="T3" fmla="*/ 182 h 200"/>
                  <a:gd name="T4" fmla="*/ 61 w 97"/>
                  <a:gd name="T5" fmla="*/ 179 h 200"/>
                  <a:gd name="T6" fmla="*/ 66 w 97"/>
                  <a:gd name="T7" fmla="*/ 174 h 200"/>
                  <a:gd name="T8" fmla="*/ 78 w 97"/>
                  <a:gd name="T9" fmla="*/ 172 h 200"/>
                  <a:gd name="T10" fmla="*/ 90 w 97"/>
                  <a:gd name="T11" fmla="*/ 165 h 200"/>
                  <a:gd name="T12" fmla="*/ 94 w 97"/>
                  <a:gd name="T13" fmla="*/ 158 h 200"/>
                  <a:gd name="T14" fmla="*/ 94 w 97"/>
                  <a:gd name="T15" fmla="*/ 156 h 200"/>
                  <a:gd name="T16" fmla="*/ 94 w 97"/>
                  <a:gd name="T17" fmla="*/ 148 h 200"/>
                  <a:gd name="T18" fmla="*/ 94 w 97"/>
                  <a:gd name="T19" fmla="*/ 146 h 200"/>
                  <a:gd name="T20" fmla="*/ 97 w 97"/>
                  <a:gd name="T21" fmla="*/ 141 h 200"/>
                  <a:gd name="T22" fmla="*/ 83 w 97"/>
                  <a:gd name="T23" fmla="*/ 101 h 200"/>
                  <a:gd name="T24" fmla="*/ 80 w 97"/>
                  <a:gd name="T25" fmla="*/ 99 h 200"/>
                  <a:gd name="T26" fmla="*/ 75 w 97"/>
                  <a:gd name="T27" fmla="*/ 97 h 200"/>
                  <a:gd name="T28" fmla="*/ 49 w 97"/>
                  <a:gd name="T29" fmla="*/ 66 h 200"/>
                  <a:gd name="T30" fmla="*/ 59 w 97"/>
                  <a:gd name="T31" fmla="*/ 40 h 200"/>
                  <a:gd name="T32" fmla="*/ 71 w 97"/>
                  <a:gd name="T33" fmla="*/ 30 h 200"/>
                  <a:gd name="T34" fmla="*/ 78 w 97"/>
                  <a:gd name="T35" fmla="*/ 26 h 200"/>
                  <a:gd name="T36" fmla="*/ 75 w 97"/>
                  <a:gd name="T37" fmla="*/ 23 h 200"/>
                  <a:gd name="T38" fmla="*/ 61 w 97"/>
                  <a:gd name="T39" fmla="*/ 19 h 200"/>
                  <a:gd name="T40" fmla="*/ 61 w 97"/>
                  <a:gd name="T41" fmla="*/ 9 h 200"/>
                  <a:gd name="T42" fmla="*/ 42 w 97"/>
                  <a:gd name="T43" fmla="*/ 0 h 200"/>
                  <a:gd name="T44" fmla="*/ 31 w 97"/>
                  <a:gd name="T45" fmla="*/ 7 h 200"/>
                  <a:gd name="T46" fmla="*/ 23 w 97"/>
                  <a:gd name="T47" fmla="*/ 9 h 200"/>
                  <a:gd name="T48" fmla="*/ 19 w 97"/>
                  <a:gd name="T49" fmla="*/ 7 h 200"/>
                  <a:gd name="T50" fmla="*/ 12 w 97"/>
                  <a:gd name="T51" fmla="*/ 9 h 200"/>
                  <a:gd name="T52" fmla="*/ 7 w 97"/>
                  <a:gd name="T53" fmla="*/ 7 h 200"/>
                  <a:gd name="T54" fmla="*/ 2 w 97"/>
                  <a:gd name="T55" fmla="*/ 11 h 200"/>
                  <a:gd name="T56" fmla="*/ 12 w 97"/>
                  <a:gd name="T57" fmla="*/ 28 h 200"/>
                  <a:gd name="T58" fmla="*/ 19 w 97"/>
                  <a:gd name="T59" fmla="*/ 33 h 200"/>
                  <a:gd name="T60" fmla="*/ 31 w 97"/>
                  <a:gd name="T61" fmla="*/ 37 h 200"/>
                  <a:gd name="T62" fmla="*/ 35 w 97"/>
                  <a:gd name="T63" fmla="*/ 42 h 200"/>
                  <a:gd name="T64" fmla="*/ 33 w 97"/>
                  <a:gd name="T65" fmla="*/ 49 h 200"/>
                  <a:gd name="T66" fmla="*/ 26 w 97"/>
                  <a:gd name="T67" fmla="*/ 52 h 200"/>
                  <a:gd name="T68" fmla="*/ 40 w 97"/>
                  <a:gd name="T69" fmla="*/ 63 h 200"/>
                  <a:gd name="T70" fmla="*/ 47 w 97"/>
                  <a:gd name="T71" fmla="*/ 75 h 200"/>
                  <a:gd name="T72" fmla="*/ 57 w 97"/>
                  <a:gd name="T73" fmla="*/ 82 h 200"/>
                  <a:gd name="T74" fmla="*/ 59 w 97"/>
                  <a:gd name="T75" fmla="*/ 89 h 200"/>
                  <a:gd name="T76" fmla="*/ 66 w 97"/>
                  <a:gd name="T77" fmla="*/ 97 h 200"/>
                  <a:gd name="T78" fmla="*/ 73 w 97"/>
                  <a:gd name="T79" fmla="*/ 134 h 200"/>
                  <a:gd name="T80" fmla="*/ 68 w 97"/>
                  <a:gd name="T81" fmla="*/ 151 h 200"/>
                  <a:gd name="T82" fmla="*/ 59 w 97"/>
                  <a:gd name="T83" fmla="*/ 156 h 200"/>
                  <a:gd name="T84" fmla="*/ 49 w 97"/>
                  <a:gd name="T85" fmla="*/ 163 h 200"/>
                  <a:gd name="T86" fmla="*/ 45 w 97"/>
                  <a:gd name="T87" fmla="*/ 170 h 200"/>
                  <a:gd name="T88" fmla="*/ 40 w 97"/>
                  <a:gd name="T89" fmla="*/ 170 h 200"/>
                  <a:gd name="T90" fmla="*/ 33 w 97"/>
                  <a:gd name="T91" fmla="*/ 174 h 200"/>
                  <a:gd name="T92" fmla="*/ 40 w 97"/>
                  <a:gd name="T93" fmla="*/ 182 h 200"/>
                  <a:gd name="T94" fmla="*/ 38 w 97"/>
                  <a:gd name="T95" fmla="*/ 198 h 200"/>
                  <a:gd name="T96" fmla="*/ 40 w 97"/>
                  <a:gd name="T97" fmla="*/ 200 h 200"/>
                  <a:gd name="T98" fmla="*/ 54 w 97"/>
                  <a:gd name="T99" fmla="*/ 189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200"/>
                  <a:gd name="T152" fmla="*/ 97 w 97"/>
                  <a:gd name="T153" fmla="*/ 200 h 2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200">
                    <a:moveTo>
                      <a:pt x="57" y="186"/>
                    </a:moveTo>
                    <a:lnTo>
                      <a:pt x="59" y="186"/>
                    </a:lnTo>
                    <a:lnTo>
                      <a:pt x="59" y="184"/>
                    </a:lnTo>
                    <a:lnTo>
                      <a:pt x="59" y="182"/>
                    </a:lnTo>
                    <a:lnTo>
                      <a:pt x="61" y="182"/>
                    </a:lnTo>
                    <a:lnTo>
                      <a:pt x="61" y="179"/>
                    </a:lnTo>
                    <a:lnTo>
                      <a:pt x="61" y="177"/>
                    </a:lnTo>
                    <a:lnTo>
                      <a:pt x="64" y="177"/>
                    </a:lnTo>
                    <a:lnTo>
                      <a:pt x="66" y="174"/>
                    </a:lnTo>
                    <a:lnTo>
                      <a:pt x="68" y="177"/>
                    </a:lnTo>
                    <a:lnTo>
                      <a:pt x="78" y="172"/>
                    </a:lnTo>
                    <a:lnTo>
                      <a:pt x="80" y="170"/>
                    </a:lnTo>
                    <a:lnTo>
                      <a:pt x="87" y="165"/>
                    </a:lnTo>
                    <a:lnTo>
                      <a:pt x="90" y="165"/>
                    </a:lnTo>
                    <a:lnTo>
                      <a:pt x="92" y="163"/>
                    </a:lnTo>
                    <a:lnTo>
                      <a:pt x="92" y="160"/>
                    </a:lnTo>
                    <a:lnTo>
                      <a:pt x="94" y="158"/>
                    </a:lnTo>
                    <a:lnTo>
                      <a:pt x="94" y="156"/>
                    </a:lnTo>
                    <a:lnTo>
                      <a:pt x="94" y="148"/>
                    </a:lnTo>
                    <a:lnTo>
                      <a:pt x="94" y="146"/>
                    </a:lnTo>
                    <a:lnTo>
                      <a:pt x="97" y="146"/>
                    </a:lnTo>
                    <a:lnTo>
                      <a:pt x="97" y="141"/>
                    </a:lnTo>
                    <a:lnTo>
                      <a:pt x="94" y="141"/>
                    </a:lnTo>
                    <a:lnTo>
                      <a:pt x="90" y="111"/>
                    </a:lnTo>
                    <a:lnTo>
                      <a:pt x="83" y="101"/>
                    </a:lnTo>
                    <a:lnTo>
                      <a:pt x="83" y="99"/>
                    </a:lnTo>
                    <a:lnTo>
                      <a:pt x="80" y="99"/>
                    </a:lnTo>
                    <a:lnTo>
                      <a:pt x="78" y="97"/>
                    </a:lnTo>
                    <a:lnTo>
                      <a:pt x="75" y="97"/>
                    </a:lnTo>
                    <a:lnTo>
                      <a:pt x="59" y="78"/>
                    </a:lnTo>
                    <a:lnTo>
                      <a:pt x="57" y="71"/>
                    </a:lnTo>
                    <a:lnTo>
                      <a:pt x="49" y="66"/>
                    </a:lnTo>
                    <a:lnTo>
                      <a:pt x="47" y="61"/>
                    </a:lnTo>
                    <a:lnTo>
                      <a:pt x="52" y="47"/>
                    </a:lnTo>
                    <a:lnTo>
                      <a:pt x="59" y="40"/>
                    </a:lnTo>
                    <a:lnTo>
                      <a:pt x="61" y="37"/>
                    </a:lnTo>
                    <a:lnTo>
                      <a:pt x="64" y="33"/>
                    </a:lnTo>
                    <a:lnTo>
                      <a:pt x="71" y="30"/>
                    </a:lnTo>
                    <a:lnTo>
                      <a:pt x="71" y="28"/>
                    </a:lnTo>
                    <a:lnTo>
                      <a:pt x="75" y="26"/>
                    </a:lnTo>
                    <a:lnTo>
                      <a:pt x="78" y="26"/>
                    </a:lnTo>
                    <a:lnTo>
                      <a:pt x="75" y="23"/>
                    </a:lnTo>
                    <a:lnTo>
                      <a:pt x="68" y="23"/>
                    </a:lnTo>
                    <a:lnTo>
                      <a:pt x="68" y="21"/>
                    </a:lnTo>
                    <a:lnTo>
                      <a:pt x="61" y="19"/>
                    </a:lnTo>
                    <a:lnTo>
                      <a:pt x="61" y="16"/>
                    </a:lnTo>
                    <a:lnTo>
                      <a:pt x="59" y="11"/>
                    </a:lnTo>
                    <a:lnTo>
                      <a:pt x="61" y="9"/>
                    </a:lnTo>
                    <a:lnTo>
                      <a:pt x="59" y="7"/>
                    </a:lnTo>
                    <a:lnTo>
                      <a:pt x="52" y="4"/>
                    </a:lnTo>
                    <a:lnTo>
                      <a:pt x="42" y="0"/>
                    </a:lnTo>
                    <a:lnTo>
                      <a:pt x="40" y="0"/>
                    </a:lnTo>
                    <a:lnTo>
                      <a:pt x="35" y="4"/>
                    </a:lnTo>
                    <a:lnTo>
                      <a:pt x="31" y="7"/>
                    </a:lnTo>
                    <a:lnTo>
                      <a:pt x="28" y="7"/>
                    </a:lnTo>
                    <a:lnTo>
                      <a:pt x="26" y="9"/>
                    </a:lnTo>
                    <a:lnTo>
                      <a:pt x="23" y="9"/>
                    </a:lnTo>
                    <a:lnTo>
                      <a:pt x="23" y="7"/>
                    </a:lnTo>
                    <a:lnTo>
                      <a:pt x="19" y="9"/>
                    </a:lnTo>
                    <a:lnTo>
                      <a:pt x="19" y="7"/>
                    </a:lnTo>
                    <a:lnTo>
                      <a:pt x="16" y="7"/>
                    </a:lnTo>
                    <a:lnTo>
                      <a:pt x="14" y="9"/>
                    </a:lnTo>
                    <a:lnTo>
                      <a:pt x="12" y="9"/>
                    </a:lnTo>
                    <a:lnTo>
                      <a:pt x="9" y="9"/>
                    </a:lnTo>
                    <a:lnTo>
                      <a:pt x="7" y="7"/>
                    </a:lnTo>
                    <a:lnTo>
                      <a:pt x="5" y="7"/>
                    </a:lnTo>
                    <a:lnTo>
                      <a:pt x="2" y="11"/>
                    </a:lnTo>
                    <a:lnTo>
                      <a:pt x="0" y="11"/>
                    </a:lnTo>
                    <a:lnTo>
                      <a:pt x="12" y="23"/>
                    </a:lnTo>
                    <a:lnTo>
                      <a:pt x="12" y="28"/>
                    </a:lnTo>
                    <a:lnTo>
                      <a:pt x="14" y="33"/>
                    </a:lnTo>
                    <a:lnTo>
                      <a:pt x="19" y="33"/>
                    </a:lnTo>
                    <a:lnTo>
                      <a:pt x="23" y="33"/>
                    </a:lnTo>
                    <a:lnTo>
                      <a:pt x="28" y="33"/>
                    </a:lnTo>
                    <a:lnTo>
                      <a:pt x="31" y="37"/>
                    </a:lnTo>
                    <a:lnTo>
                      <a:pt x="33" y="40"/>
                    </a:lnTo>
                    <a:lnTo>
                      <a:pt x="35" y="42"/>
                    </a:lnTo>
                    <a:lnTo>
                      <a:pt x="35" y="45"/>
                    </a:lnTo>
                    <a:lnTo>
                      <a:pt x="35" y="47"/>
                    </a:lnTo>
                    <a:lnTo>
                      <a:pt x="33" y="49"/>
                    </a:lnTo>
                    <a:lnTo>
                      <a:pt x="28" y="49"/>
                    </a:lnTo>
                    <a:lnTo>
                      <a:pt x="26" y="49"/>
                    </a:lnTo>
                    <a:lnTo>
                      <a:pt x="26" y="52"/>
                    </a:lnTo>
                    <a:lnTo>
                      <a:pt x="26" y="54"/>
                    </a:lnTo>
                    <a:lnTo>
                      <a:pt x="40" y="63"/>
                    </a:lnTo>
                    <a:lnTo>
                      <a:pt x="40" y="68"/>
                    </a:lnTo>
                    <a:lnTo>
                      <a:pt x="47" y="73"/>
                    </a:lnTo>
                    <a:lnTo>
                      <a:pt x="47" y="75"/>
                    </a:lnTo>
                    <a:lnTo>
                      <a:pt x="52" y="80"/>
                    </a:lnTo>
                    <a:lnTo>
                      <a:pt x="57" y="82"/>
                    </a:lnTo>
                    <a:lnTo>
                      <a:pt x="59" y="89"/>
                    </a:lnTo>
                    <a:lnTo>
                      <a:pt x="59" y="92"/>
                    </a:lnTo>
                    <a:lnTo>
                      <a:pt x="61" y="92"/>
                    </a:lnTo>
                    <a:lnTo>
                      <a:pt x="66" y="97"/>
                    </a:lnTo>
                    <a:lnTo>
                      <a:pt x="71" y="108"/>
                    </a:lnTo>
                    <a:lnTo>
                      <a:pt x="71" y="132"/>
                    </a:lnTo>
                    <a:lnTo>
                      <a:pt x="73" y="134"/>
                    </a:lnTo>
                    <a:lnTo>
                      <a:pt x="73" y="148"/>
                    </a:lnTo>
                    <a:lnTo>
                      <a:pt x="71" y="151"/>
                    </a:lnTo>
                    <a:lnTo>
                      <a:pt x="68" y="151"/>
                    </a:lnTo>
                    <a:lnTo>
                      <a:pt x="64" y="153"/>
                    </a:lnTo>
                    <a:lnTo>
                      <a:pt x="59" y="156"/>
                    </a:lnTo>
                    <a:lnTo>
                      <a:pt x="59" y="158"/>
                    </a:lnTo>
                    <a:lnTo>
                      <a:pt x="52" y="160"/>
                    </a:lnTo>
                    <a:lnTo>
                      <a:pt x="49" y="163"/>
                    </a:lnTo>
                    <a:lnTo>
                      <a:pt x="52" y="167"/>
                    </a:lnTo>
                    <a:lnTo>
                      <a:pt x="47" y="167"/>
                    </a:lnTo>
                    <a:lnTo>
                      <a:pt x="45" y="170"/>
                    </a:lnTo>
                    <a:lnTo>
                      <a:pt x="42" y="170"/>
                    </a:lnTo>
                    <a:lnTo>
                      <a:pt x="40" y="170"/>
                    </a:lnTo>
                    <a:lnTo>
                      <a:pt x="38" y="172"/>
                    </a:lnTo>
                    <a:lnTo>
                      <a:pt x="38" y="174"/>
                    </a:lnTo>
                    <a:lnTo>
                      <a:pt x="33" y="174"/>
                    </a:lnTo>
                    <a:lnTo>
                      <a:pt x="33" y="179"/>
                    </a:lnTo>
                    <a:lnTo>
                      <a:pt x="38" y="179"/>
                    </a:lnTo>
                    <a:lnTo>
                      <a:pt x="40" y="182"/>
                    </a:lnTo>
                    <a:lnTo>
                      <a:pt x="38" y="186"/>
                    </a:lnTo>
                    <a:lnTo>
                      <a:pt x="38" y="193"/>
                    </a:lnTo>
                    <a:lnTo>
                      <a:pt x="38" y="198"/>
                    </a:lnTo>
                    <a:lnTo>
                      <a:pt x="38" y="200"/>
                    </a:lnTo>
                    <a:lnTo>
                      <a:pt x="40" y="200"/>
                    </a:lnTo>
                    <a:lnTo>
                      <a:pt x="47" y="193"/>
                    </a:lnTo>
                    <a:lnTo>
                      <a:pt x="54" y="191"/>
                    </a:lnTo>
                    <a:lnTo>
                      <a:pt x="54" y="189"/>
                    </a:lnTo>
                    <a:lnTo>
                      <a:pt x="54" y="186"/>
                    </a:lnTo>
                    <a:lnTo>
                      <a:pt x="57" y="186"/>
                    </a:lnTo>
                  </a:path>
                </a:pathLst>
              </a:custGeom>
              <a:grpFill/>
              <a:ln w="9525">
                <a:noFill/>
                <a:round/>
                <a:headEnd/>
                <a:tailEnd/>
              </a:ln>
            </p:spPr>
            <p:txBody>
              <a:bodyPr/>
              <a:lstStyle/>
              <a:p>
                <a:pPr>
                  <a:defRPr/>
                </a:pPr>
                <a:endParaRPr lang="en-US" sz="1200" kern="0">
                  <a:solidFill>
                    <a:srgbClr val="0096D6"/>
                  </a:solidFill>
                </a:endParaRPr>
              </a:p>
            </p:txBody>
          </p:sp>
          <p:sp>
            <p:nvSpPr>
              <p:cNvPr id="3289" name="Freeform 261"/>
              <p:cNvSpPr>
                <a:spLocks/>
              </p:cNvSpPr>
              <p:nvPr/>
            </p:nvSpPr>
            <p:spPr bwMode="auto">
              <a:xfrm>
                <a:off x="4548" y="2054"/>
                <a:ext cx="45" cy="69"/>
              </a:xfrm>
              <a:custGeom>
                <a:avLst/>
                <a:gdLst>
                  <a:gd name="T0" fmla="*/ 42 w 45"/>
                  <a:gd name="T1" fmla="*/ 24 h 69"/>
                  <a:gd name="T2" fmla="*/ 45 w 45"/>
                  <a:gd name="T3" fmla="*/ 43 h 69"/>
                  <a:gd name="T4" fmla="*/ 40 w 45"/>
                  <a:gd name="T5" fmla="*/ 55 h 69"/>
                  <a:gd name="T6" fmla="*/ 33 w 45"/>
                  <a:gd name="T7" fmla="*/ 57 h 69"/>
                  <a:gd name="T8" fmla="*/ 28 w 45"/>
                  <a:gd name="T9" fmla="*/ 59 h 69"/>
                  <a:gd name="T10" fmla="*/ 23 w 45"/>
                  <a:gd name="T11" fmla="*/ 59 h 69"/>
                  <a:gd name="T12" fmla="*/ 21 w 45"/>
                  <a:gd name="T13" fmla="*/ 62 h 69"/>
                  <a:gd name="T14" fmla="*/ 19 w 45"/>
                  <a:gd name="T15" fmla="*/ 64 h 69"/>
                  <a:gd name="T16" fmla="*/ 16 w 45"/>
                  <a:gd name="T17" fmla="*/ 62 h 69"/>
                  <a:gd name="T18" fmla="*/ 16 w 45"/>
                  <a:gd name="T19" fmla="*/ 67 h 69"/>
                  <a:gd name="T20" fmla="*/ 14 w 45"/>
                  <a:gd name="T21" fmla="*/ 67 h 69"/>
                  <a:gd name="T22" fmla="*/ 16 w 45"/>
                  <a:gd name="T23" fmla="*/ 62 h 69"/>
                  <a:gd name="T24" fmla="*/ 9 w 45"/>
                  <a:gd name="T25" fmla="*/ 67 h 69"/>
                  <a:gd name="T26" fmla="*/ 9 w 45"/>
                  <a:gd name="T27" fmla="*/ 67 h 69"/>
                  <a:gd name="T28" fmla="*/ 4 w 45"/>
                  <a:gd name="T29" fmla="*/ 67 h 69"/>
                  <a:gd name="T30" fmla="*/ 2 w 45"/>
                  <a:gd name="T31" fmla="*/ 69 h 69"/>
                  <a:gd name="T32" fmla="*/ 2 w 45"/>
                  <a:gd name="T33" fmla="*/ 64 h 69"/>
                  <a:gd name="T34" fmla="*/ 4 w 45"/>
                  <a:gd name="T35" fmla="*/ 64 h 69"/>
                  <a:gd name="T36" fmla="*/ 4 w 45"/>
                  <a:gd name="T37" fmla="*/ 62 h 69"/>
                  <a:gd name="T38" fmla="*/ 2 w 45"/>
                  <a:gd name="T39" fmla="*/ 59 h 69"/>
                  <a:gd name="T40" fmla="*/ 4 w 45"/>
                  <a:gd name="T41" fmla="*/ 55 h 69"/>
                  <a:gd name="T42" fmla="*/ 4 w 45"/>
                  <a:gd name="T43" fmla="*/ 50 h 69"/>
                  <a:gd name="T44" fmla="*/ 7 w 45"/>
                  <a:gd name="T45" fmla="*/ 45 h 69"/>
                  <a:gd name="T46" fmla="*/ 7 w 45"/>
                  <a:gd name="T47" fmla="*/ 43 h 69"/>
                  <a:gd name="T48" fmla="*/ 4 w 45"/>
                  <a:gd name="T49" fmla="*/ 31 h 69"/>
                  <a:gd name="T50" fmla="*/ 2 w 45"/>
                  <a:gd name="T51" fmla="*/ 34 h 69"/>
                  <a:gd name="T52" fmla="*/ 0 w 45"/>
                  <a:gd name="T53" fmla="*/ 34 h 69"/>
                  <a:gd name="T54" fmla="*/ 0 w 45"/>
                  <a:gd name="T55" fmla="*/ 31 h 69"/>
                  <a:gd name="T56" fmla="*/ 7 w 45"/>
                  <a:gd name="T57" fmla="*/ 26 h 69"/>
                  <a:gd name="T58" fmla="*/ 9 w 45"/>
                  <a:gd name="T59" fmla="*/ 29 h 69"/>
                  <a:gd name="T60" fmla="*/ 9 w 45"/>
                  <a:gd name="T61" fmla="*/ 24 h 69"/>
                  <a:gd name="T62" fmla="*/ 9 w 45"/>
                  <a:gd name="T63" fmla="*/ 22 h 69"/>
                  <a:gd name="T64" fmla="*/ 7 w 45"/>
                  <a:gd name="T65" fmla="*/ 22 h 69"/>
                  <a:gd name="T66" fmla="*/ 4 w 45"/>
                  <a:gd name="T67" fmla="*/ 19 h 69"/>
                  <a:gd name="T68" fmla="*/ 7 w 45"/>
                  <a:gd name="T69" fmla="*/ 17 h 69"/>
                  <a:gd name="T70" fmla="*/ 4 w 45"/>
                  <a:gd name="T71" fmla="*/ 15 h 69"/>
                  <a:gd name="T72" fmla="*/ 4 w 45"/>
                  <a:gd name="T73" fmla="*/ 15 h 69"/>
                  <a:gd name="T74" fmla="*/ 21 w 45"/>
                  <a:gd name="T75" fmla="*/ 8 h 69"/>
                  <a:gd name="T76" fmla="*/ 30 w 45"/>
                  <a:gd name="T77" fmla="*/ 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69"/>
                  <a:gd name="T119" fmla="*/ 45 w 45"/>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69">
                    <a:moveTo>
                      <a:pt x="30" y="0"/>
                    </a:moveTo>
                    <a:lnTo>
                      <a:pt x="42" y="24"/>
                    </a:lnTo>
                    <a:lnTo>
                      <a:pt x="45" y="43"/>
                    </a:lnTo>
                    <a:lnTo>
                      <a:pt x="42" y="52"/>
                    </a:lnTo>
                    <a:lnTo>
                      <a:pt x="40" y="55"/>
                    </a:lnTo>
                    <a:lnTo>
                      <a:pt x="33" y="57"/>
                    </a:lnTo>
                    <a:lnTo>
                      <a:pt x="28" y="62"/>
                    </a:lnTo>
                    <a:lnTo>
                      <a:pt x="28" y="59"/>
                    </a:lnTo>
                    <a:lnTo>
                      <a:pt x="26" y="59"/>
                    </a:lnTo>
                    <a:lnTo>
                      <a:pt x="23" y="59"/>
                    </a:lnTo>
                    <a:lnTo>
                      <a:pt x="19" y="59"/>
                    </a:lnTo>
                    <a:lnTo>
                      <a:pt x="21" y="62"/>
                    </a:lnTo>
                    <a:lnTo>
                      <a:pt x="21" y="64"/>
                    </a:lnTo>
                    <a:lnTo>
                      <a:pt x="19" y="64"/>
                    </a:lnTo>
                    <a:lnTo>
                      <a:pt x="19" y="62"/>
                    </a:lnTo>
                    <a:lnTo>
                      <a:pt x="16" y="62"/>
                    </a:lnTo>
                    <a:lnTo>
                      <a:pt x="16" y="67"/>
                    </a:lnTo>
                    <a:lnTo>
                      <a:pt x="14" y="67"/>
                    </a:lnTo>
                    <a:lnTo>
                      <a:pt x="16" y="64"/>
                    </a:lnTo>
                    <a:lnTo>
                      <a:pt x="16" y="62"/>
                    </a:lnTo>
                    <a:lnTo>
                      <a:pt x="12" y="64"/>
                    </a:lnTo>
                    <a:lnTo>
                      <a:pt x="9" y="67"/>
                    </a:lnTo>
                    <a:lnTo>
                      <a:pt x="4" y="69"/>
                    </a:lnTo>
                    <a:lnTo>
                      <a:pt x="4" y="67"/>
                    </a:lnTo>
                    <a:lnTo>
                      <a:pt x="2" y="69"/>
                    </a:lnTo>
                    <a:lnTo>
                      <a:pt x="0" y="69"/>
                    </a:lnTo>
                    <a:lnTo>
                      <a:pt x="2" y="64"/>
                    </a:lnTo>
                    <a:lnTo>
                      <a:pt x="4" y="64"/>
                    </a:lnTo>
                    <a:lnTo>
                      <a:pt x="4" y="62"/>
                    </a:lnTo>
                    <a:lnTo>
                      <a:pt x="2" y="62"/>
                    </a:lnTo>
                    <a:lnTo>
                      <a:pt x="2" y="59"/>
                    </a:lnTo>
                    <a:lnTo>
                      <a:pt x="4" y="57"/>
                    </a:lnTo>
                    <a:lnTo>
                      <a:pt x="4" y="55"/>
                    </a:lnTo>
                    <a:lnTo>
                      <a:pt x="7" y="50"/>
                    </a:lnTo>
                    <a:lnTo>
                      <a:pt x="4" y="50"/>
                    </a:lnTo>
                    <a:lnTo>
                      <a:pt x="7" y="48"/>
                    </a:lnTo>
                    <a:lnTo>
                      <a:pt x="7" y="45"/>
                    </a:lnTo>
                    <a:lnTo>
                      <a:pt x="7" y="43"/>
                    </a:lnTo>
                    <a:lnTo>
                      <a:pt x="4" y="41"/>
                    </a:lnTo>
                    <a:lnTo>
                      <a:pt x="4" y="31"/>
                    </a:lnTo>
                    <a:lnTo>
                      <a:pt x="2" y="31"/>
                    </a:lnTo>
                    <a:lnTo>
                      <a:pt x="2" y="34"/>
                    </a:lnTo>
                    <a:lnTo>
                      <a:pt x="2" y="36"/>
                    </a:lnTo>
                    <a:lnTo>
                      <a:pt x="0" y="34"/>
                    </a:lnTo>
                    <a:lnTo>
                      <a:pt x="0" y="31"/>
                    </a:lnTo>
                    <a:lnTo>
                      <a:pt x="2" y="29"/>
                    </a:lnTo>
                    <a:lnTo>
                      <a:pt x="7" y="26"/>
                    </a:lnTo>
                    <a:lnTo>
                      <a:pt x="9" y="29"/>
                    </a:lnTo>
                    <a:lnTo>
                      <a:pt x="9" y="26"/>
                    </a:lnTo>
                    <a:lnTo>
                      <a:pt x="9" y="24"/>
                    </a:lnTo>
                    <a:lnTo>
                      <a:pt x="7" y="24"/>
                    </a:lnTo>
                    <a:lnTo>
                      <a:pt x="9" y="22"/>
                    </a:lnTo>
                    <a:lnTo>
                      <a:pt x="7" y="22"/>
                    </a:lnTo>
                    <a:lnTo>
                      <a:pt x="4" y="19"/>
                    </a:lnTo>
                    <a:lnTo>
                      <a:pt x="7" y="17"/>
                    </a:lnTo>
                    <a:lnTo>
                      <a:pt x="4" y="17"/>
                    </a:lnTo>
                    <a:lnTo>
                      <a:pt x="4" y="15"/>
                    </a:lnTo>
                    <a:lnTo>
                      <a:pt x="14" y="8"/>
                    </a:lnTo>
                    <a:lnTo>
                      <a:pt x="21" y="8"/>
                    </a:lnTo>
                    <a:lnTo>
                      <a:pt x="26" y="5"/>
                    </a:lnTo>
                    <a:lnTo>
                      <a:pt x="30" y="0"/>
                    </a:lnTo>
                    <a:close/>
                  </a:path>
                </a:pathLst>
              </a:custGeom>
              <a:grpFill/>
              <a:ln w="9525">
                <a:noFill/>
                <a:round/>
                <a:headEnd/>
                <a:tailEnd/>
              </a:ln>
            </p:spPr>
            <p:txBody>
              <a:bodyPr/>
              <a:lstStyle/>
              <a:p>
                <a:pPr>
                  <a:defRPr/>
                </a:pPr>
                <a:endParaRPr lang="en-US" sz="1200" kern="0">
                  <a:solidFill>
                    <a:srgbClr val="0096D6"/>
                  </a:solidFill>
                </a:endParaRPr>
              </a:p>
            </p:txBody>
          </p:sp>
          <p:sp>
            <p:nvSpPr>
              <p:cNvPr id="3290" name="Freeform 262"/>
              <p:cNvSpPr>
                <a:spLocks/>
              </p:cNvSpPr>
              <p:nvPr/>
            </p:nvSpPr>
            <p:spPr bwMode="auto">
              <a:xfrm>
                <a:off x="4548" y="2054"/>
                <a:ext cx="45" cy="69"/>
              </a:xfrm>
              <a:custGeom>
                <a:avLst/>
                <a:gdLst>
                  <a:gd name="T0" fmla="*/ 42 w 45"/>
                  <a:gd name="T1" fmla="*/ 24 h 69"/>
                  <a:gd name="T2" fmla="*/ 45 w 45"/>
                  <a:gd name="T3" fmla="*/ 43 h 69"/>
                  <a:gd name="T4" fmla="*/ 40 w 45"/>
                  <a:gd name="T5" fmla="*/ 55 h 69"/>
                  <a:gd name="T6" fmla="*/ 33 w 45"/>
                  <a:gd name="T7" fmla="*/ 57 h 69"/>
                  <a:gd name="T8" fmla="*/ 28 w 45"/>
                  <a:gd name="T9" fmla="*/ 59 h 69"/>
                  <a:gd name="T10" fmla="*/ 23 w 45"/>
                  <a:gd name="T11" fmla="*/ 59 h 69"/>
                  <a:gd name="T12" fmla="*/ 21 w 45"/>
                  <a:gd name="T13" fmla="*/ 62 h 69"/>
                  <a:gd name="T14" fmla="*/ 19 w 45"/>
                  <a:gd name="T15" fmla="*/ 64 h 69"/>
                  <a:gd name="T16" fmla="*/ 16 w 45"/>
                  <a:gd name="T17" fmla="*/ 62 h 69"/>
                  <a:gd name="T18" fmla="*/ 16 w 45"/>
                  <a:gd name="T19" fmla="*/ 67 h 69"/>
                  <a:gd name="T20" fmla="*/ 14 w 45"/>
                  <a:gd name="T21" fmla="*/ 67 h 69"/>
                  <a:gd name="T22" fmla="*/ 16 w 45"/>
                  <a:gd name="T23" fmla="*/ 62 h 69"/>
                  <a:gd name="T24" fmla="*/ 9 w 45"/>
                  <a:gd name="T25" fmla="*/ 67 h 69"/>
                  <a:gd name="T26" fmla="*/ 9 w 45"/>
                  <a:gd name="T27" fmla="*/ 67 h 69"/>
                  <a:gd name="T28" fmla="*/ 4 w 45"/>
                  <a:gd name="T29" fmla="*/ 67 h 69"/>
                  <a:gd name="T30" fmla="*/ 2 w 45"/>
                  <a:gd name="T31" fmla="*/ 69 h 69"/>
                  <a:gd name="T32" fmla="*/ 2 w 45"/>
                  <a:gd name="T33" fmla="*/ 64 h 69"/>
                  <a:gd name="T34" fmla="*/ 4 w 45"/>
                  <a:gd name="T35" fmla="*/ 64 h 69"/>
                  <a:gd name="T36" fmla="*/ 4 w 45"/>
                  <a:gd name="T37" fmla="*/ 62 h 69"/>
                  <a:gd name="T38" fmla="*/ 2 w 45"/>
                  <a:gd name="T39" fmla="*/ 59 h 69"/>
                  <a:gd name="T40" fmla="*/ 4 w 45"/>
                  <a:gd name="T41" fmla="*/ 55 h 69"/>
                  <a:gd name="T42" fmla="*/ 4 w 45"/>
                  <a:gd name="T43" fmla="*/ 50 h 69"/>
                  <a:gd name="T44" fmla="*/ 7 w 45"/>
                  <a:gd name="T45" fmla="*/ 45 h 69"/>
                  <a:gd name="T46" fmla="*/ 7 w 45"/>
                  <a:gd name="T47" fmla="*/ 43 h 69"/>
                  <a:gd name="T48" fmla="*/ 4 w 45"/>
                  <a:gd name="T49" fmla="*/ 31 h 69"/>
                  <a:gd name="T50" fmla="*/ 2 w 45"/>
                  <a:gd name="T51" fmla="*/ 34 h 69"/>
                  <a:gd name="T52" fmla="*/ 0 w 45"/>
                  <a:gd name="T53" fmla="*/ 34 h 69"/>
                  <a:gd name="T54" fmla="*/ 0 w 45"/>
                  <a:gd name="T55" fmla="*/ 31 h 69"/>
                  <a:gd name="T56" fmla="*/ 7 w 45"/>
                  <a:gd name="T57" fmla="*/ 26 h 69"/>
                  <a:gd name="T58" fmla="*/ 9 w 45"/>
                  <a:gd name="T59" fmla="*/ 29 h 69"/>
                  <a:gd name="T60" fmla="*/ 9 w 45"/>
                  <a:gd name="T61" fmla="*/ 24 h 69"/>
                  <a:gd name="T62" fmla="*/ 9 w 45"/>
                  <a:gd name="T63" fmla="*/ 22 h 69"/>
                  <a:gd name="T64" fmla="*/ 7 w 45"/>
                  <a:gd name="T65" fmla="*/ 22 h 69"/>
                  <a:gd name="T66" fmla="*/ 4 w 45"/>
                  <a:gd name="T67" fmla="*/ 19 h 69"/>
                  <a:gd name="T68" fmla="*/ 7 w 45"/>
                  <a:gd name="T69" fmla="*/ 17 h 69"/>
                  <a:gd name="T70" fmla="*/ 4 w 45"/>
                  <a:gd name="T71" fmla="*/ 15 h 69"/>
                  <a:gd name="T72" fmla="*/ 4 w 45"/>
                  <a:gd name="T73" fmla="*/ 15 h 69"/>
                  <a:gd name="T74" fmla="*/ 21 w 45"/>
                  <a:gd name="T75" fmla="*/ 8 h 69"/>
                  <a:gd name="T76" fmla="*/ 30 w 45"/>
                  <a:gd name="T77" fmla="*/ 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69"/>
                  <a:gd name="T119" fmla="*/ 45 w 45"/>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69">
                    <a:moveTo>
                      <a:pt x="30" y="0"/>
                    </a:moveTo>
                    <a:lnTo>
                      <a:pt x="42" y="24"/>
                    </a:lnTo>
                    <a:lnTo>
                      <a:pt x="45" y="43"/>
                    </a:lnTo>
                    <a:lnTo>
                      <a:pt x="42" y="52"/>
                    </a:lnTo>
                    <a:lnTo>
                      <a:pt x="40" y="55"/>
                    </a:lnTo>
                    <a:lnTo>
                      <a:pt x="33" y="57"/>
                    </a:lnTo>
                    <a:lnTo>
                      <a:pt x="28" y="62"/>
                    </a:lnTo>
                    <a:lnTo>
                      <a:pt x="28" y="59"/>
                    </a:lnTo>
                    <a:lnTo>
                      <a:pt x="26" y="59"/>
                    </a:lnTo>
                    <a:lnTo>
                      <a:pt x="23" y="59"/>
                    </a:lnTo>
                    <a:lnTo>
                      <a:pt x="19" y="59"/>
                    </a:lnTo>
                    <a:lnTo>
                      <a:pt x="21" y="62"/>
                    </a:lnTo>
                    <a:lnTo>
                      <a:pt x="21" y="64"/>
                    </a:lnTo>
                    <a:lnTo>
                      <a:pt x="19" y="64"/>
                    </a:lnTo>
                    <a:lnTo>
                      <a:pt x="19" y="62"/>
                    </a:lnTo>
                    <a:lnTo>
                      <a:pt x="16" y="62"/>
                    </a:lnTo>
                    <a:lnTo>
                      <a:pt x="16" y="67"/>
                    </a:lnTo>
                    <a:lnTo>
                      <a:pt x="14" y="67"/>
                    </a:lnTo>
                    <a:lnTo>
                      <a:pt x="16" y="64"/>
                    </a:lnTo>
                    <a:lnTo>
                      <a:pt x="16" y="62"/>
                    </a:lnTo>
                    <a:lnTo>
                      <a:pt x="12" y="64"/>
                    </a:lnTo>
                    <a:lnTo>
                      <a:pt x="9" y="67"/>
                    </a:lnTo>
                    <a:lnTo>
                      <a:pt x="4" y="69"/>
                    </a:lnTo>
                    <a:lnTo>
                      <a:pt x="4" y="67"/>
                    </a:lnTo>
                    <a:lnTo>
                      <a:pt x="2" y="69"/>
                    </a:lnTo>
                    <a:lnTo>
                      <a:pt x="0" y="69"/>
                    </a:lnTo>
                    <a:lnTo>
                      <a:pt x="2" y="64"/>
                    </a:lnTo>
                    <a:lnTo>
                      <a:pt x="4" y="64"/>
                    </a:lnTo>
                    <a:lnTo>
                      <a:pt x="4" y="62"/>
                    </a:lnTo>
                    <a:lnTo>
                      <a:pt x="2" y="62"/>
                    </a:lnTo>
                    <a:lnTo>
                      <a:pt x="2" y="59"/>
                    </a:lnTo>
                    <a:lnTo>
                      <a:pt x="4" y="57"/>
                    </a:lnTo>
                    <a:lnTo>
                      <a:pt x="4" y="55"/>
                    </a:lnTo>
                    <a:lnTo>
                      <a:pt x="7" y="50"/>
                    </a:lnTo>
                    <a:lnTo>
                      <a:pt x="4" y="50"/>
                    </a:lnTo>
                    <a:lnTo>
                      <a:pt x="7" y="48"/>
                    </a:lnTo>
                    <a:lnTo>
                      <a:pt x="7" y="45"/>
                    </a:lnTo>
                    <a:lnTo>
                      <a:pt x="7" y="43"/>
                    </a:lnTo>
                    <a:lnTo>
                      <a:pt x="4" y="41"/>
                    </a:lnTo>
                    <a:lnTo>
                      <a:pt x="4" y="31"/>
                    </a:lnTo>
                    <a:lnTo>
                      <a:pt x="2" y="31"/>
                    </a:lnTo>
                    <a:lnTo>
                      <a:pt x="2" y="34"/>
                    </a:lnTo>
                    <a:lnTo>
                      <a:pt x="2" y="36"/>
                    </a:lnTo>
                    <a:lnTo>
                      <a:pt x="0" y="34"/>
                    </a:lnTo>
                    <a:lnTo>
                      <a:pt x="0" y="31"/>
                    </a:lnTo>
                    <a:lnTo>
                      <a:pt x="2" y="29"/>
                    </a:lnTo>
                    <a:lnTo>
                      <a:pt x="7" y="26"/>
                    </a:lnTo>
                    <a:lnTo>
                      <a:pt x="9" y="29"/>
                    </a:lnTo>
                    <a:lnTo>
                      <a:pt x="9" y="26"/>
                    </a:lnTo>
                    <a:lnTo>
                      <a:pt x="9" y="24"/>
                    </a:lnTo>
                    <a:lnTo>
                      <a:pt x="7" y="24"/>
                    </a:lnTo>
                    <a:lnTo>
                      <a:pt x="9" y="22"/>
                    </a:lnTo>
                    <a:lnTo>
                      <a:pt x="7" y="22"/>
                    </a:lnTo>
                    <a:lnTo>
                      <a:pt x="4" y="19"/>
                    </a:lnTo>
                    <a:lnTo>
                      <a:pt x="7" y="17"/>
                    </a:lnTo>
                    <a:lnTo>
                      <a:pt x="4" y="17"/>
                    </a:lnTo>
                    <a:lnTo>
                      <a:pt x="4" y="15"/>
                    </a:lnTo>
                    <a:lnTo>
                      <a:pt x="14" y="8"/>
                    </a:lnTo>
                    <a:lnTo>
                      <a:pt x="21" y="8"/>
                    </a:lnTo>
                    <a:lnTo>
                      <a:pt x="26" y="5"/>
                    </a:lnTo>
                    <a:lnTo>
                      <a:pt x="30" y="0"/>
                    </a:lnTo>
                  </a:path>
                </a:pathLst>
              </a:custGeom>
              <a:grpFill/>
              <a:ln w="9525">
                <a:noFill/>
                <a:round/>
                <a:headEnd/>
                <a:tailEnd/>
              </a:ln>
            </p:spPr>
            <p:txBody>
              <a:bodyPr/>
              <a:lstStyle/>
              <a:p>
                <a:pPr>
                  <a:defRPr/>
                </a:pPr>
                <a:endParaRPr lang="en-US" sz="1200" kern="0">
                  <a:solidFill>
                    <a:srgbClr val="0096D6"/>
                  </a:solidFill>
                </a:endParaRPr>
              </a:p>
            </p:txBody>
          </p:sp>
          <p:sp>
            <p:nvSpPr>
              <p:cNvPr id="3291" name="Freeform 263"/>
              <p:cNvSpPr>
                <a:spLocks/>
              </p:cNvSpPr>
              <p:nvPr/>
            </p:nvSpPr>
            <p:spPr bwMode="auto">
              <a:xfrm>
                <a:off x="4328" y="2513"/>
                <a:ext cx="128" cy="80"/>
              </a:xfrm>
              <a:custGeom>
                <a:avLst/>
                <a:gdLst>
                  <a:gd name="T0" fmla="*/ 66 w 128"/>
                  <a:gd name="T1" fmla="*/ 37 h 80"/>
                  <a:gd name="T2" fmla="*/ 69 w 128"/>
                  <a:gd name="T3" fmla="*/ 35 h 80"/>
                  <a:gd name="T4" fmla="*/ 71 w 128"/>
                  <a:gd name="T5" fmla="*/ 28 h 80"/>
                  <a:gd name="T6" fmla="*/ 76 w 128"/>
                  <a:gd name="T7" fmla="*/ 33 h 80"/>
                  <a:gd name="T8" fmla="*/ 78 w 128"/>
                  <a:gd name="T9" fmla="*/ 33 h 80"/>
                  <a:gd name="T10" fmla="*/ 76 w 128"/>
                  <a:gd name="T11" fmla="*/ 26 h 80"/>
                  <a:gd name="T12" fmla="*/ 80 w 128"/>
                  <a:gd name="T13" fmla="*/ 23 h 80"/>
                  <a:gd name="T14" fmla="*/ 78 w 128"/>
                  <a:gd name="T15" fmla="*/ 19 h 80"/>
                  <a:gd name="T16" fmla="*/ 87 w 128"/>
                  <a:gd name="T17" fmla="*/ 14 h 80"/>
                  <a:gd name="T18" fmla="*/ 95 w 128"/>
                  <a:gd name="T19" fmla="*/ 2 h 80"/>
                  <a:gd name="T20" fmla="*/ 97 w 128"/>
                  <a:gd name="T21" fmla="*/ 0 h 80"/>
                  <a:gd name="T22" fmla="*/ 95 w 128"/>
                  <a:gd name="T23" fmla="*/ 4 h 80"/>
                  <a:gd name="T24" fmla="*/ 102 w 128"/>
                  <a:gd name="T25" fmla="*/ 0 h 80"/>
                  <a:gd name="T26" fmla="*/ 104 w 128"/>
                  <a:gd name="T27" fmla="*/ 4 h 80"/>
                  <a:gd name="T28" fmla="*/ 109 w 128"/>
                  <a:gd name="T29" fmla="*/ 9 h 80"/>
                  <a:gd name="T30" fmla="*/ 109 w 128"/>
                  <a:gd name="T31" fmla="*/ 14 h 80"/>
                  <a:gd name="T32" fmla="*/ 111 w 128"/>
                  <a:gd name="T33" fmla="*/ 14 h 80"/>
                  <a:gd name="T34" fmla="*/ 113 w 128"/>
                  <a:gd name="T35" fmla="*/ 16 h 80"/>
                  <a:gd name="T36" fmla="*/ 113 w 128"/>
                  <a:gd name="T37" fmla="*/ 16 h 80"/>
                  <a:gd name="T38" fmla="*/ 121 w 128"/>
                  <a:gd name="T39" fmla="*/ 19 h 80"/>
                  <a:gd name="T40" fmla="*/ 128 w 128"/>
                  <a:gd name="T41" fmla="*/ 23 h 80"/>
                  <a:gd name="T42" fmla="*/ 118 w 128"/>
                  <a:gd name="T43" fmla="*/ 26 h 80"/>
                  <a:gd name="T44" fmla="*/ 116 w 128"/>
                  <a:gd name="T45" fmla="*/ 30 h 80"/>
                  <a:gd name="T46" fmla="*/ 121 w 128"/>
                  <a:gd name="T47" fmla="*/ 33 h 80"/>
                  <a:gd name="T48" fmla="*/ 109 w 128"/>
                  <a:gd name="T49" fmla="*/ 35 h 80"/>
                  <a:gd name="T50" fmla="*/ 106 w 128"/>
                  <a:gd name="T51" fmla="*/ 35 h 80"/>
                  <a:gd name="T52" fmla="*/ 99 w 128"/>
                  <a:gd name="T53" fmla="*/ 35 h 80"/>
                  <a:gd name="T54" fmla="*/ 78 w 128"/>
                  <a:gd name="T55" fmla="*/ 49 h 80"/>
                  <a:gd name="T56" fmla="*/ 64 w 128"/>
                  <a:gd name="T57" fmla="*/ 73 h 80"/>
                  <a:gd name="T58" fmla="*/ 45 w 128"/>
                  <a:gd name="T59" fmla="*/ 73 h 80"/>
                  <a:gd name="T60" fmla="*/ 38 w 128"/>
                  <a:gd name="T61" fmla="*/ 71 h 80"/>
                  <a:gd name="T62" fmla="*/ 28 w 128"/>
                  <a:gd name="T63" fmla="*/ 80 h 80"/>
                  <a:gd name="T64" fmla="*/ 19 w 128"/>
                  <a:gd name="T65" fmla="*/ 78 h 80"/>
                  <a:gd name="T66" fmla="*/ 9 w 128"/>
                  <a:gd name="T67" fmla="*/ 78 h 80"/>
                  <a:gd name="T68" fmla="*/ 2 w 128"/>
                  <a:gd name="T69" fmla="*/ 63 h 80"/>
                  <a:gd name="T70" fmla="*/ 5 w 128"/>
                  <a:gd name="T71" fmla="*/ 68 h 80"/>
                  <a:gd name="T72" fmla="*/ 14 w 128"/>
                  <a:gd name="T73" fmla="*/ 71 h 80"/>
                  <a:gd name="T74" fmla="*/ 21 w 128"/>
                  <a:gd name="T75" fmla="*/ 61 h 80"/>
                  <a:gd name="T76" fmla="*/ 26 w 128"/>
                  <a:gd name="T77" fmla="*/ 61 h 80"/>
                  <a:gd name="T78" fmla="*/ 28 w 128"/>
                  <a:gd name="T79" fmla="*/ 54 h 80"/>
                  <a:gd name="T80" fmla="*/ 33 w 128"/>
                  <a:gd name="T81" fmla="*/ 52 h 80"/>
                  <a:gd name="T82" fmla="*/ 45 w 128"/>
                  <a:gd name="T83" fmla="*/ 52 h 80"/>
                  <a:gd name="T84" fmla="*/ 59 w 128"/>
                  <a:gd name="T85" fmla="*/ 30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80"/>
                  <a:gd name="T131" fmla="*/ 128 w 128"/>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80">
                    <a:moveTo>
                      <a:pt x="59" y="30"/>
                    </a:moveTo>
                    <a:lnTo>
                      <a:pt x="59" y="30"/>
                    </a:lnTo>
                    <a:lnTo>
                      <a:pt x="66" y="37"/>
                    </a:lnTo>
                    <a:lnTo>
                      <a:pt x="69" y="37"/>
                    </a:lnTo>
                    <a:lnTo>
                      <a:pt x="69" y="35"/>
                    </a:lnTo>
                    <a:lnTo>
                      <a:pt x="69" y="30"/>
                    </a:lnTo>
                    <a:lnTo>
                      <a:pt x="71" y="30"/>
                    </a:lnTo>
                    <a:lnTo>
                      <a:pt x="71" y="28"/>
                    </a:lnTo>
                    <a:lnTo>
                      <a:pt x="73" y="28"/>
                    </a:lnTo>
                    <a:lnTo>
                      <a:pt x="73" y="30"/>
                    </a:lnTo>
                    <a:lnTo>
                      <a:pt x="76" y="33"/>
                    </a:lnTo>
                    <a:lnTo>
                      <a:pt x="78" y="33"/>
                    </a:lnTo>
                    <a:lnTo>
                      <a:pt x="78" y="30"/>
                    </a:lnTo>
                    <a:lnTo>
                      <a:pt x="76" y="28"/>
                    </a:lnTo>
                    <a:lnTo>
                      <a:pt x="76" y="26"/>
                    </a:lnTo>
                    <a:lnTo>
                      <a:pt x="78" y="26"/>
                    </a:lnTo>
                    <a:lnTo>
                      <a:pt x="80" y="23"/>
                    </a:lnTo>
                    <a:lnTo>
                      <a:pt x="78" y="23"/>
                    </a:lnTo>
                    <a:lnTo>
                      <a:pt x="78" y="21"/>
                    </a:lnTo>
                    <a:lnTo>
                      <a:pt x="78" y="19"/>
                    </a:lnTo>
                    <a:lnTo>
                      <a:pt x="80" y="19"/>
                    </a:lnTo>
                    <a:lnTo>
                      <a:pt x="83" y="19"/>
                    </a:lnTo>
                    <a:lnTo>
                      <a:pt x="87" y="14"/>
                    </a:lnTo>
                    <a:lnTo>
                      <a:pt x="87" y="12"/>
                    </a:lnTo>
                    <a:lnTo>
                      <a:pt x="95" y="2"/>
                    </a:lnTo>
                    <a:lnTo>
                      <a:pt x="95" y="0"/>
                    </a:lnTo>
                    <a:lnTo>
                      <a:pt x="97" y="0"/>
                    </a:lnTo>
                    <a:lnTo>
                      <a:pt x="97" y="4"/>
                    </a:lnTo>
                    <a:lnTo>
                      <a:pt x="95" y="4"/>
                    </a:lnTo>
                    <a:lnTo>
                      <a:pt x="97" y="2"/>
                    </a:lnTo>
                    <a:lnTo>
                      <a:pt x="99" y="0"/>
                    </a:lnTo>
                    <a:lnTo>
                      <a:pt x="102" y="0"/>
                    </a:lnTo>
                    <a:lnTo>
                      <a:pt x="102" y="2"/>
                    </a:lnTo>
                    <a:lnTo>
                      <a:pt x="102" y="4"/>
                    </a:lnTo>
                    <a:lnTo>
                      <a:pt x="104" y="4"/>
                    </a:lnTo>
                    <a:lnTo>
                      <a:pt x="106" y="7"/>
                    </a:lnTo>
                    <a:lnTo>
                      <a:pt x="109" y="9"/>
                    </a:lnTo>
                    <a:lnTo>
                      <a:pt x="106" y="12"/>
                    </a:lnTo>
                    <a:lnTo>
                      <a:pt x="106" y="14"/>
                    </a:lnTo>
                    <a:lnTo>
                      <a:pt x="109" y="14"/>
                    </a:lnTo>
                    <a:lnTo>
                      <a:pt x="111" y="14"/>
                    </a:lnTo>
                    <a:lnTo>
                      <a:pt x="113" y="14"/>
                    </a:lnTo>
                    <a:lnTo>
                      <a:pt x="113" y="16"/>
                    </a:lnTo>
                    <a:lnTo>
                      <a:pt x="111" y="16"/>
                    </a:lnTo>
                    <a:lnTo>
                      <a:pt x="113" y="16"/>
                    </a:lnTo>
                    <a:lnTo>
                      <a:pt x="116" y="16"/>
                    </a:lnTo>
                    <a:lnTo>
                      <a:pt x="121" y="19"/>
                    </a:lnTo>
                    <a:lnTo>
                      <a:pt x="128" y="21"/>
                    </a:lnTo>
                    <a:lnTo>
                      <a:pt x="128" y="23"/>
                    </a:lnTo>
                    <a:lnTo>
                      <a:pt x="118" y="28"/>
                    </a:lnTo>
                    <a:lnTo>
                      <a:pt x="118" y="26"/>
                    </a:lnTo>
                    <a:lnTo>
                      <a:pt x="116" y="28"/>
                    </a:lnTo>
                    <a:lnTo>
                      <a:pt x="116" y="30"/>
                    </a:lnTo>
                    <a:lnTo>
                      <a:pt x="118" y="33"/>
                    </a:lnTo>
                    <a:lnTo>
                      <a:pt x="121" y="33"/>
                    </a:lnTo>
                    <a:lnTo>
                      <a:pt x="113" y="35"/>
                    </a:lnTo>
                    <a:lnTo>
                      <a:pt x="109" y="35"/>
                    </a:lnTo>
                    <a:lnTo>
                      <a:pt x="106" y="35"/>
                    </a:lnTo>
                    <a:lnTo>
                      <a:pt x="106" y="37"/>
                    </a:lnTo>
                    <a:lnTo>
                      <a:pt x="102" y="35"/>
                    </a:lnTo>
                    <a:lnTo>
                      <a:pt x="99" y="35"/>
                    </a:lnTo>
                    <a:lnTo>
                      <a:pt x="83" y="35"/>
                    </a:lnTo>
                    <a:lnTo>
                      <a:pt x="83" y="37"/>
                    </a:lnTo>
                    <a:lnTo>
                      <a:pt x="78" y="49"/>
                    </a:lnTo>
                    <a:lnTo>
                      <a:pt x="71" y="56"/>
                    </a:lnTo>
                    <a:lnTo>
                      <a:pt x="66" y="71"/>
                    </a:lnTo>
                    <a:lnTo>
                      <a:pt x="64" y="73"/>
                    </a:lnTo>
                    <a:lnTo>
                      <a:pt x="54" y="75"/>
                    </a:lnTo>
                    <a:lnTo>
                      <a:pt x="52" y="75"/>
                    </a:lnTo>
                    <a:lnTo>
                      <a:pt x="45" y="73"/>
                    </a:lnTo>
                    <a:lnTo>
                      <a:pt x="43" y="71"/>
                    </a:lnTo>
                    <a:lnTo>
                      <a:pt x="38" y="71"/>
                    </a:lnTo>
                    <a:lnTo>
                      <a:pt x="35" y="71"/>
                    </a:lnTo>
                    <a:lnTo>
                      <a:pt x="31" y="78"/>
                    </a:lnTo>
                    <a:lnTo>
                      <a:pt x="28" y="80"/>
                    </a:lnTo>
                    <a:lnTo>
                      <a:pt x="24" y="78"/>
                    </a:lnTo>
                    <a:lnTo>
                      <a:pt x="21" y="80"/>
                    </a:lnTo>
                    <a:lnTo>
                      <a:pt x="19" y="78"/>
                    </a:lnTo>
                    <a:lnTo>
                      <a:pt x="17" y="78"/>
                    </a:lnTo>
                    <a:lnTo>
                      <a:pt x="14" y="80"/>
                    </a:lnTo>
                    <a:lnTo>
                      <a:pt x="9" y="78"/>
                    </a:lnTo>
                    <a:lnTo>
                      <a:pt x="0" y="66"/>
                    </a:lnTo>
                    <a:lnTo>
                      <a:pt x="2" y="63"/>
                    </a:lnTo>
                    <a:lnTo>
                      <a:pt x="2" y="66"/>
                    </a:lnTo>
                    <a:lnTo>
                      <a:pt x="5" y="68"/>
                    </a:lnTo>
                    <a:lnTo>
                      <a:pt x="9" y="68"/>
                    </a:lnTo>
                    <a:lnTo>
                      <a:pt x="12" y="68"/>
                    </a:lnTo>
                    <a:lnTo>
                      <a:pt x="14" y="71"/>
                    </a:lnTo>
                    <a:lnTo>
                      <a:pt x="21" y="71"/>
                    </a:lnTo>
                    <a:lnTo>
                      <a:pt x="24" y="63"/>
                    </a:lnTo>
                    <a:lnTo>
                      <a:pt x="21" y="61"/>
                    </a:lnTo>
                    <a:lnTo>
                      <a:pt x="24" y="61"/>
                    </a:lnTo>
                    <a:lnTo>
                      <a:pt x="26" y="61"/>
                    </a:lnTo>
                    <a:lnTo>
                      <a:pt x="26" y="59"/>
                    </a:lnTo>
                    <a:lnTo>
                      <a:pt x="26" y="56"/>
                    </a:lnTo>
                    <a:lnTo>
                      <a:pt x="28" y="54"/>
                    </a:lnTo>
                    <a:lnTo>
                      <a:pt x="33" y="54"/>
                    </a:lnTo>
                    <a:lnTo>
                      <a:pt x="33" y="52"/>
                    </a:lnTo>
                    <a:lnTo>
                      <a:pt x="43" y="52"/>
                    </a:lnTo>
                    <a:lnTo>
                      <a:pt x="45" y="52"/>
                    </a:lnTo>
                    <a:lnTo>
                      <a:pt x="59" y="35"/>
                    </a:lnTo>
                    <a:lnTo>
                      <a:pt x="59" y="30"/>
                    </a:lnTo>
                    <a:close/>
                  </a:path>
                </a:pathLst>
              </a:custGeom>
              <a:grpFill/>
              <a:ln w="9525">
                <a:noFill/>
                <a:round/>
                <a:headEnd/>
                <a:tailEnd/>
              </a:ln>
            </p:spPr>
            <p:txBody>
              <a:bodyPr/>
              <a:lstStyle/>
              <a:p>
                <a:pPr>
                  <a:defRPr/>
                </a:pPr>
                <a:endParaRPr lang="en-US" sz="1200" kern="0">
                  <a:solidFill>
                    <a:srgbClr val="0096D6"/>
                  </a:solidFill>
                </a:endParaRPr>
              </a:p>
            </p:txBody>
          </p:sp>
          <p:sp>
            <p:nvSpPr>
              <p:cNvPr id="3292" name="Freeform 264"/>
              <p:cNvSpPr>
                <a:spLocks/>
              </p:cNvSpPr>
              <p:nvPr/>
            </p:nvSpPr>
            <p:spPr bwMode="auto">
              <a:xfrm>
                <a:off x="4328" y="2513"/>
                <a:ext cx="128" cy="80"/>
              </a:xfrm>
              <a:custGeom>
                <a:avLst/>
                <a:gdLst>
                  <a:gd name="T0" fmla="*/ 66 w 128"/>
                  <a:gd name="T1" fmla="*/ 37 h 80"/>
                  <a:gd name="T2" fmla="*/ 69 w 128"/>
                  <a:gd name="T3" fmla="*/ 35 h 80"/>
                  <a:gd name="T4" fmla="*/ 71 w 128"/>
                  <a:gd name="T5" fmla="*/ 28 h 80"/>
                  <a:gd name="T6" fmla="*/ 76 w 128"/>
                  <a:gd name="T7" fmla="*/ 33 h 80"/>
                  <a:gd name="T8" fmla="*/ 78 w 128"/>
                  <a:gd name="T9" fmla="*/ 33 h 80"/>
                  <a:gd name="T10" fmla="*/ 76 w 128"/>
                  <a:gd name="T11" fmla="*/ 26 h 80"/>
                  <a:gd name="T12" fmla="*/ 80 w 128"/>
                  <a:gd name="T13" fmla="*/ 23 h 80"/>
                  <a:gd name="T14" fmla="*/ 78 w 128"/>
                  <a:gd name="T15" fmla="*/ 19 h 80"/>
                  <a:gd name="T16" fmla="*/ 87 w 128"/>
                  <a:gd name="T17" fmla="*/ 14 h 80"/>
                  <a:gd name="T18" fmla="*/ 95 w 128"/>
                  <a:gd name="T19" fmla="*/ 2 h 80"/>
                  <a:gd name="T20" fmla="*/ 97 w 128"/>
                  <a:gd name="T21" fmla="*/ 0 h 80"/>
                  <a:gd name="T22" fmla="*/ 95 w 128"/>
                  <a:gd name="T23" fmla="*/ 4 h 80"/>
                  <a:gd name="T24" fmla="*/ 102 w 128"/>
                  <a:gd name="T25" fmla="*/ 0 h 80"/>
                  <a:gd name="T26" fmla="*/ 104 w 128"/>
                  <a:gd name="T27" fmla="*/ 4 h 80"/>
                  <a:gd name="T28" fmla="*/ 109 w 128"/>
                  <a:gd name="T29" fmla="*/ 9 h 80"/>
                  <a:gd name="T30" fmla="*/ 109 w 128"/>
                  <a:gd name="T31" fmla="*/ 14 h 80"/>
                  <a:gd name="T32" fmla="*/ 111 w 128"/>
                  <a:gd name="T33" fmla="*/ 14 h 80"/>
                  <a:gd name="T34" fmla="*/ 113 w 128"/>
                  <a:gd name="T35" fmla="*/ 16 h 80"/>
                  <a:gd name="T36" fmla="*/ 113 w 128"/>
                  <a:gd name="T37" fmla="*/ 16 h 80"/>
                  <a:gd name="T38" fmla="*/ 121 w 128"/>
                  <a:gd name="T39" fmla="*/ 19 h 80"/>
                  <a:gd name="T40" fmla="*/ 128 w 128"/>
                  <a:gd name="T41" fmla="*/ 23 h 80"/>
                  <a:gd name="T42" fmla="*/ 118 w 128"/>
                  <a:gd name="T43" fmla="*/ 26 h 80"/>
                  <a:gd name="T44" fmla="*/ 116 w 128"/>
                  <a:gd name="T45" fmla="*/ 30 h 80"/>
                  <a:gd name="T46" fmla="*/ 121 w 128"/>
                  <a:gd name="T47" fmla="*/ 33 h 80"/>
                  <a:gd name="T48" fmla="*/ 109 w 128"/>
                  <a:gd name="T49" fmla="*/ 35 h 80"/>
                  <a:gd name="T50" fmla="*/ 106 w 128"/>
                  <a:gd name="T51" fmla="*/ 35 h 80"/>
                  <a:gd name="T52" fmla="*/ 99 w 128"/>
                  <a:gd name="T53" fmla="*/ 35 h 80"/>
                  <a:gd name="T54" fmla="*/ 78 w 128"/>
                  <a:gd name="T55" fmla="*/ 49 h 80"/>
                  <a:gd name="T56" fmla="*/ 64 w 128"/>
                  <a:gd name="T57" fmla="*/ 73 h 80"/>
                  <a:gd name="T58" fmla="*/ 45 w 128"/>
                  <a:gd name="T59" fmla="*/ 73 h 80"/>
                  <a:gd name="T60" fmla="*/ 38 w 128"/>
                  <a:gd name="T61" fmla="*/ 71 h 80"/>
                  <a:gd name="T62" fmla="*/ 28 w 128"/>
                  <a:gd name="T63" fmla="*/ 80 h 80"/>
                  <a:gd name="T64" fmla="*/ 19 w 128"/>
                  <a:gd name="T65" fmla="*/ 78 h 80"/>
                  <a:gd name="T66" fmla="*/ 9 w 128"/>
                  <a:gd name="T67" fmla="*/ 78 h 80"/>
                  <a:gd name="T68" fmla="*/ 2 w 128"/>
                  <a:gd name="T69" fmla="*/ 63 h 80"/>
                  <a:gd name="T70" fmla="*/ 5 w 128"/>
                  <a:gd name="T71" fmla="*/ 68 h 80"/>
                  <a:gd name="T72" fmla="*/ 14 w 128"/>
                  <a:gd name="T73" fmla="*/ 71 h 80"/>
                  <a:gd name="T74" fmla="*/ 21 w 128"/>
                  <a:gd name="T75" fmla="*/ 61 h 80"/>
                  <a:gd name="T76" fmla="*/ 26 w 128"/>
                  <a:gd name="T77" fmla="*/ 61 h 80"/>
                  <a:gd name="T78" fmla="*/ 28 w 128"/>
                  <a:gd name="T79" fmla="*/ 54 h 80"/>
                  <a:gd name="T80" fmla="*/ 33 w 128"/>
                  <a:gd name="T81" fmla="*/ 52 h 80"/>
                  <a:gd name="T82" fmla="*/ 45 w 128"/>
                  <a:gd name="T83" fmla="*/ 52 h 80"/>
                  <a:gd name="T84" fmla="*/ 59 w 128"/>
                  <a:gd name="T85" fmla="*/ 30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80"/>
                  <a:gd name="T131" fmla="*/ 128 w 128"/>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80">
                    <a:moveTo>
                      <a:pt x="59" y="30"/>
                    </a:moveTo>
                    <a:lnTo>
                      <a:pt x="59" y="30"/>
                    </a:lnTo>
                    <a:lnTo>
                      <a:pt x="66" y="37"/>
                    </a:lnTo>
                    <a:lnTo>
                      <a:pt x="69" y="37"/>
                    </a:lnTo>
                    <a:lnTo>
                      <a:pt x="69" y="35"/>
                    </a:lnTo>
                    <a:lnTo>
                      <a:pt x="69" y="30"/>
                    </a:lnTo>
                    <a:lnTo>
                      <a:pt x="71" y="30"/>
                    </a:lnTo>
                    <a:lnTo>
                      <a:pt x="71" y="28"/>
                    </a:lnTo>
                    <a:lnTo>
                      <a:pt x="73" y="28"/>
                    </a:lnTo>
                    <a:lnTo>
                      <a:pt x="73" y="30"/>
                    </a:lnTo>
                    <a:lnTo>
                      <a:pt x="76" y="33"/>
                    </a:lnTo>
                    <a:lnTo>
                      <a:pt x="78" y="33"/>
                    </a:lnTo>
                    <a:lnTo>
                      <a:pt x="78" y="30"/>
                    </a:lnTo>
                    <a:lnTo>
                      <a:pt x="76" y="28"/>
                    </a:lnTo>
                    <a:lnTo>
                      <a:pt x="76" y="26"/>
                    </a:lnTo>
                    <a:lnTo>
                      <a:pt x="78" y="26"/>
                    </a:lnTo>
                    <a:lnTo>
                      <a:pt x="80" y="23"/>
                    </a:lnTo>
                    <a:lnTo>
                      <a:pt x="78" y="23"/>
                    </a:lnTo>
                    <a:lnTo>
                      <a:pt x="78" y="21"/>
                    </a:lnTo>
                    <a:lnTo>
                      <a:pt x="78" y="19"/>
                    </a:lnTo>
                    <a:lnTo>
                      <a:pt x="80" y="19"/>
                    </a:lnTo>
                    <a:lnTo>
                      <a:pt x="83" y="19"/>
                    </a:lnTo>
                    <a:lnTo>
                      <a:pt x="87" y="14"/>
                    </a:lnTo>
                    <a:lnTo>
                      <a:pt x="87" y="12"/>
                    </a:lnTo>
                    <a:lnTo>
                      <a:pt x="95" y="2"/>
                    </a:lnTo>
                    <a:lnTo>
                      <a:pt x="95" y="0"/>
                    </a:lnTo>
                    <a:lnTo>
                      <a:pt x="97" y="0"/>
                    </a:lnTo>
                    <a:lnTo>
                      <a:pt x="97" y="4"/>
                    </a:lnTo>
                    <a:lnTo>
                      <a:pt x="95" y="4"/>
                    </a:lnTo>
                    <a:lnTo>
                      <a:pt x="97" y="2"/>
                    </a:lnTo>
                    <a:lnTo>
                      <a:pt x="99" y="0"/>
                    </a:lnTo>
                    <a:lnTo>
                      <a:pt x="102" y="0"/>
                    </a:lnTo>
                    <a:lnTo>
                      <a:pt x="102" y="2"/>
                    </a:lnTo>
                    <a:lnTo>
                      <a:pt x="102" y="4"/>
                    </a:lnTo>
                    <a:lnTo>
                      <a:pt x="104" y="4"/>
                    </a:lnTo>
                    <a:lnTo>
                      <a:pt x="106" y="7"/>
                    </a:lnTo>
                    <a:lnTo>
                      <a:pt x="109" y="9"/>
                    </a:lnTo>
                    <a:lnTo>
                      <a:pt x="106" y="12"/>
                    </a:lnTo>
                    <a:lnTo>
                      <a:pt x="106" y="14"/>
                    </a:lnTo>
                    <a:lnTo>
                      <a:pt x="109" y="14"/>
                    </a:lnTo>
                    <a:lnTo>
                      <a:pt x="111" y="14"/>
                    </a:lnTo>
                    <a:lnTo>
                      <a:pt x="113" y="14"/>
                    </a:lnTo>
                    <a:lnTo>
                      <a:pt x="113" y="16"/>
                    </a:lnTo>
                    <a:lnTo>
                      <a:pt x="111" y="16"/>
                    </a:lnTo>
                    <a:lnTo>
                      <a:pt x="113" y="16"/>
                    </a:lnTo>
                    <a:lnTo>
                      <a:pt x="116" y="16"/>
                    </a:lnTo>
                    <a:lnTo>
                      <a:pt x="121" y="19"/>
                    </a:lnTo>
                    <a:lnTo>
                      <a:pt x="128" y="21"/>
                    </a:lnTo>
                    <a:lnTo>
                      <a:pt x="128" y="23"/>
                    </a:lnTo>
                    <a:lnTo>
                      <a:pt x="118" y="28"/>
                    </a:lnTo>
                    <a:lnTo>
                      <a:pt x="118" y="26"/>
                    </a:lnTo>
                    <a:lnTo>
                      <a:pt x="116" y="28"/>
                    </a:lnTo>
                    <a:lnTo>
                      <a:pt x="116" y="30"/>
                    </a:lnTo>
                    <a:lnTo>
                      <a:pt x="118" y="33"/>
                    </a:lnTo>
                    <a:lnTo>
                      <a:pt x="121" y="33"/>
                    </a:lnTo>
                    <a:lnTo>
                      <a:pt x="113" y="35"/>
                    </a:lnTo>
                    <a:lnTo>
                      <a:pt x="109" y="35"/>
                    </a:lnTo>
                    <a:lnTo>
                      <a:pt x="106" y="35"/>
                    </a:lnTo>
                    <a:lnTo>
                      <a:pt x="106" y="37"/>
                    </a:lnTo>
                    <a:lnTo>
                      <a:pt x="102" y="35"/>
                    </a:lnTo>
                    <a:lnTo>
                      <a:pt x="99" y="35"/>
                    </a:lnTo>
                    <a:lnTo>
                      <a:pt x="83" y="35"/>
                    </a:lnTo>
                    <a:lnTo>
                      <a:pt x="83" y="37"/>
                    </a:lnTo>
                    <a:lnTo>
                      <a:pt x="78" y="49"/>
                    </a:lnTo>
                    <a:lnTo>
                      <a:pt x="71" y="56"/>
                    </a:lnTo>
                    <a:lnTo>
                      <a:pt x="66" y="71"/>
                    </a:lnTo>
                    <a:lnTo>
                      <a:pt x="64" y="73"/>
                    </a:lnTo>
                    <a:lnTo>
                      <a:pt x="54" y="75"/>
                    </a:lnTo>
                    <a:lnTo>
                      <a:pt x="52" y="75"/>
                    </a:lnTo>
                    <a:lnTo>
                      <a:pt x="45" y="73"/>
                    </a:lnTo>
                    <a:lnTo>
                      <a:pt x="43" y="71"/>
                    </a:lnTo>
                    <a:lnTo>
                      <a:pt x="38" y="71"/>
                    </a:lnTo>
                    <a:lnTo>
                      <a:pt x="35" y="71"/>
                    </a:lnTo>
                    <a:lnTo>
                      <a:pt x="31" y="78"/>
                    </a:lnTo>
                    <a:lnTo>
                      <a:pt x="28" y="80"/>
                    </a:lnTo>
                    <a:lnTo>
                      <a:pt x="24" y="78"/>
                    </a:lnTo>
                    <a:lnTo>
                      <a:pt x="21" y="80"/>
                    </a:lnTo>
                    <a:lnTo>
                      <a:pt x="19" y="78"/>
                    </a:lnTo>
                    <a:lnTo>
                      <a:pt x="17" y="78"/>
                    </a:lnTo>
                    <a:lnTo>
                      <a:pt x="14" y="80"/>
                    </a:lnTo>
                    <a:lnTo>
                      <a:pt x="9" y="78"/>
                    </a:lnTo>
                    <a:lnTo>
                      <a:pt x="0" y="66"/>
                    </a:lnTo>
                    <a:lnTo>
                      <a:pt x="2" y="63"/>
                    </a:lnTo>
                    <a:lnTo>
                      <a:pt x="2" y="66"/>
                    </a:lnTo>
                    <a:lnTo>
                      <a:pt x="5" y="68"/>
                    </a:lnTo>
                    <a:lnTo>
                      <a:pt x="9" y="68"/>
                    </a:lnTo>
                    <a:lnTo>
                      <a:pt x="12" y="68"/>
                    </a:lnTo>
                    <a:lnTo>
                      <a:pt x="14" y="71"/>
                    </a:lnTo>
                    <a:lnTo>
                      <a:pt x="21" y="71"/>
                    </a:lnTo>
                    <a:lnTo>
                      <a:pt x="24" y="63"/>
                    </a:lnTo>
                    <a:lnTo>
                      <a:pt x="21" y="61"/>
                    </a:lnTo>
                    <a:lnTo>
                      <a:pt x="24" y="61"/>
                    </a:lnTo>
                    <a:lnTo>
                      <a:pt x="26" y="61"/>
                    </a:lnTo>
                    <a:lnTo>
                      <a:pt x="26" y="59"/>
                    </a:lnTo>
                    <a:lnTo>
                      <a:pt x="26" y="56"/>
                    </a:lnTo>
                    <a:lnTo>
                      <a:pt x="28" y="54"/>
                    </a:lnTo>
                    <a:lnTo>
                      <a:pt x="33" y="54"/>
                    </a:lnTo>
                    <a:lnTo>
                      <a:pt x="33" y="52"/>
                    </a:lnTo>
                    <a:lnTo>
                      <a:pt x="43" y="52"/>
                    </a:lnTo>
                    <a:lnTo>
                      <a:pt x="45" y="52"/>
                    </a:lnTo>
                    <a:lnTo>
                      <a:pt x="59" y="35"/>
                    </a:lnTo>
                    <a:lnTo>
                      <a:pt x="59" y="30"/>
                    </a:lnTo>
                  </a:path>
                </a:pathLst>
              </a:custGeom>
              <a:grpFill/>
              <a:ln w="9525">
                <a:noFill/>
                <a:round/>
                <a:headEnd/>
                <a:tailEnd/>
              </a:ln>
            </p:spPr>
            <p:txBody>
              <a:bodyPr/>
              <a:lstStyle/>
              <a:p>
                <a:pPr>
                  <a:defRPr/>
                </a:pPr>
                <a:endParaRPr lang="en-US" sz="1200" kern="0">
                  <a:solidFill>
                    <a:srgbClr val="0096D6"/>
                  </a:solidFill>
                </a:endParaRPr>
              </a:p>
            </p:txBody>
          </p:sp>
          <p:sp>
            <p:nvSpPr>
              <p:cNvPr id="3293" name="Freeform 265"/>
              <p:cNvSpPr>
                <a:spLocks/>
              </p:cNvSpPr>
              <p:nvPr/>
            </p:nvSpPr>
            <p:spPr bwMode="auto">
              <a:xfrm>
                <a:off x="2656" y="2421"/>
                <a:ext cx="42" cy="11"/>
              </a:xfrm>
              <a:custGeom>
                <a:avLst/>
                <a:gdLst>
                  <a:gd name="T0" fmla="*/ 2 w 42"/>
                  <a:gd name="T1" fmla="*/ 11 h 11"/>
                  <a:gd name="T2" fmla="*/ 2 w 42"/>
                  <a:gd name="T3" fmla="*/ 9 h 11"/>
                  <a:gd name="T4" fmla="*/ 14 w 42"/>
                  <a:gd name="T5" fmla="*/ 7 h 11"/>
                  <a:gd name="T6" fmla="*/ 14 w 42"/>
                  <a:gd name="T7" fmla="*/ 7 h 11"/>
                  <a:gd name="T8" fmla="*/ 14 w 42"/>
                  <a:gd name="T9" fmla="*/ 7 h 11"/>
                  <a:gd name="T10" fmla="*/ 16 w 42"/>
                  <a:gd name="T11" fmla="*/ 7 h 11"/>
                  <a:gd name="T12" fmla="*/ 16 w 42"/>
                  <a:gd name="T13" fmla="*/ 7 h 11"/>
                  <a:gd name="T14" fmla="*/ 19 w 42"/>
                  <a:gd name="T15" fmla="*/ 7 h 11"/>
                  <a:gd name="T16" fmla="*/ 21 w 42"/>
                  <a:gd name="T17" fmla="*/ 4 h 11"/>
                  <a:gd name="T18" fmla="*/ 23 w 42"/>
                  <a:gd name="T19" fmla="*/ 4 h 11"/>
                  <a:gd name="T20" fmla="*/ 23 w 42"/>
                  <a:gd name="T21" fmla="*/ 4 h 11"/>
                  <a:gd name="T22" fmla="*/ 26 w 42"/>
                  <a:gd name="T23" fmla="*/ 4 h 11"/>
                  <a:gd name="T24" fmla="*/ 26 w 42"/>
                  <a:gd name="T25" fmla="*/ 4 h 11"/>
                  <a:gd name="T26" fmla="*/ 28 w 42"/>
                  <a:gd name="T27" fmla="*/ 4 h 11"/>
                  <a:gd name="T28" fmla="*/ 30 w 42"/>
                  <a:gd name="T29" fmla="*/ 7 h 11"/>
                  <a:gd name="T30" fmla="*/ 30 w 42"/>
                  <a:gd name="T31" fmla="*/ 7 h 11"/>
                  <a:gd name="T32" fmla="*/ 33 w 42"/>
                  <a:gd name="T33" fmla="*/ 7 h 11"/>
                  <a:gd name="T34" fmla="*/ 35 w 42"/>
                  <a:gd name="T35" fmla="*/ 7 h 11"/>
                  <a:gd name="T36" fmla="*/ 35 w 42"/>
                  <a:gd name="T37" fmla="*/ 7 h 11"/>
                  <a:gd name="T38" fmla="*/ 37 w 42"/>
                  <a:gd name="T39" fmla="*/ 7 h 11"/>
                  <a:gd name="T40" fmla="*/ 40 w 42"/>
                  <a:gd name="T41" fmla="*/ 7 h 11"/>
                  <a:gd name="T42" fmla="*/ 42 w 42"/>
                  <a:gd name="T43" fmla="*/ 4 h 11"/>
                  <a:gd name="T44" fmla="*/ 42 w 42"/>
                  <a:gd name="T45" fmla="*/ 4 h 11"/>
                  <a:gd name="T46" fmla="*/ 42 w 42"/>
                  <a:gd name="T47" fmla="*/ 4 h 11"/>
                  <a:gd name="T48" fmla="*/ 40 w 42"/>
                  <a:gd name="T49" fmla="*/ 4 h 11"/>
                  <a:gd name="T50" fmla="*/ 40 w 42"/>
                  <a:gd name="T51" fmla="*/ 4 h 11"/>
                  <a:gd name="T52" fmla="*/ 40 w 42"/>
                  <a:gd name="T53" fmla="*/ 2 h 11"/>
                  <a:gd name="T54" fmla="*/ 37 w 42"/>
                  <a:gd name="T55" fmla="*/ 2 h 11"/>
                  <a:gd name="T56" fmla="*/ 35 w 42"/>
                  <a:gd name="T57" fmla="*/ 4 h 11"/>
                  <a:gd name="T58" fmla="*/ 33 w 42"/>
                  <a:gd name="T59" fmla="*/ 4 h 11"/>
                  <a:gd name="T60" fmla="*/ 33 w 42"/>
                  <a:gd name="T61" fmla="*/ 4 h 11"/>
                  <a:gd name="T62" fmla="*/ 30 w 42"/>
                  <a:gd name="T63" fmla="*/ 2 h 11"/>
                  <a:gd name="T64" fmla="*/ 30 w 42"/>
                  <a:gd name="T65" fmla="*/ 2 h 11"/>
                  <a:gd name="T66" fmla="*/ 28 w 42"/>
                  <a:gd name="T67" fmla="*/ 2 h 11"/>
                  <a:gd name="T68" fmla="*/ 26 w 42"/>
                  <a:gd name="T69" fmla="*/ 0 h 11"/>
                  <a:gd name="T70" fmla="*/ 26 w 42"/>
                  <a:gd name="T71" fmla="*/ 0 h 11"/>
                  <a:gd name="T72" fmla="*/ 23 w 42"/>
                  <a:gd name="T73" fmla="*/ 0 h 11"/>
                  <a:gd name="T74" fmla="*/ 21 w 42"/>
                  <a:gd name="T75" fmla="*/ 0 h 11"/>
                  <a:gd name="T76" fmla="*/ 21 w 42"/>
                  <a:gd name="T77" fmla="*/ 0 h 11"/>
                  <a:gd name="T78" fmla="*/ 19 w 42"/>
                  <a:gd name="T79" fmla="*/ 2 h 11"/>
                  <a:gd name="T80" fmla="*/ 19 w 42"/>
                  <a:gd name="T81" fmla="*/ 2 h 11"/>
                  <a:gd name="T82" fmla="*/ 4 w 42"/>
                  <a:gd name="T83" fmla="*/ 2 h 11"/>
                  <a:gd name="T84" fmla="*/ 4 w 42"/>
                  <a:gd name="T85" fmla="*/ 4 h 11"/>
                  <a:gd name="T86" fmla="*/ 4 w 42"/>
                  <a:gd name="T87" fmla="*/ 4 h 11"/>
                  <a:gd name="T88" fmla="*/ 2 w 42"/>
                  <a:gd name="T89" fmla="*/ 4 h 11"/>
                  <a:gd name="T90" fmla="*/ 2 w 42"/>
                  <a:gd name="T91" fmla="*/ 4 h 11"/>
                  <a:gd name="T92" fmla="*/ 2 w 42"/>
                  <a:gd name="T93" fmla="*/ 7 h 11"/>
                  <a:gd name="T94" fmla="*/ 0 w 42"/>
                  <a:gd name="T95" fmla="*/ 7 h 11"/>
                  <a:gd name="T96" fmla="*/ 2 w 42"/>
                  <a:gd name="T97" fmla="*/ 9 h 11"/>
                  <a:gd name="T98" fmla="*/ 2 w 42"/>
                  <a:gd name="T99" fmla="*/ 11 h 11"/>
                  <a:gd name="T100" fmla="*/ 2 w 42"/>
                  <a:gd name="T101" fmla="*/ 11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11"/>
                  <a:gd name="T155" fmla="*/ 42 w 42"/>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11">
                    <a:moveTo>
                      <a:pt x="2" y="11"/>
                    </a:moveTo>
                    <a:lnTo>
                      <a:pt x="2" y="9"/>
                    </a:lnTo>
                    <a:lnTo>
                      <a:pt x="14" y="7"/>
                    </a:lnTo>
                    <a:lnTo>
                      <a:pt x="16" y="7"/>
                    </a:lnTo>
                    <a:lnTo>
                      <a:pt x="19" y="7"/>
                    </a:lnTo>
                    <a:lnTo>
                      <a:pt x="21" y="4"/>
                    </a:lnTo>
                    <a:lnTo>
                      <a:pt x="23" y="4"/>
                    </a:lnTo>
                    <a:lnTo>
                      <a:pt x="26" y="4"/>
                    </a:lnTo>
                    <a:lnTo>
                      <a:pt x="28" y="4"/>
                    </a:lnTo>
                    <a:lnTo>
                      <a:pt x="30" y="7"/>
                    </a:lnTo>
                    <a:lnTo>
                      <a:pt x="33" y="7"/>
                    </a:lnTo>
                    <a:lnTo>
                      <a:pt x="35" y="7"/>
                    </a:lnTo>
                    <a:lnTo>
                      <a:pt x="37" y="7"/>
                    </a:lnTo>
                    <a:lnTo>
                      <a:pt x="40" y="7"/>
                    </a:lnTo>
                    <a:lnTo>
                      <a:pt x="42" y="4"/>
                    </a:lnTo>
                    <a:lnTo>
                      <a:pt x="40" y="4"/>
                    </a:lnTo>
                    <a:lnTo>
                      <a:pt x="40" y="2"/>
                    </a:lnTo>
                    <a:lnTo>
                      <a:pt x="37" y="2"/>
                    </a:lnTo>
                    <a:lnTo>
                      <a:pt x="35" y="4"/>
                    </a:lnTo>
                    <a:lnTo>
                      <a:pt x="33" y="4"/>
                    </a:lnTo>
                    <a:lnTo>
                      <a:pt x="30" y="2"/>
                    </a:lnTo>
                    <a:lnTo>
                      <a:pt x="28" y="2"/>
                    </a:lnTo>
                    <a:lnTo>
                      <a:pt x="26" y="0"/>
                    </a:lnTo>
                    <a:lnTo>
                      <a:pt x="23" y="0"/>
                    </a:lnTo>
                    <a:lnTo>
                      <a:pt x="21" y="0"/>
                    </a:lnTo>
                    <a:lnTo>
                      <a:pt x="19" y="2"/>
                    </a:lnTo>
                    <a:lnTo>
                      <a:pt x="4" y="2"/>
                    </a:lnTo>
                    <a:lnTo>
                      <a:pt x="4" y="4"/>
                    </a:lnTo>
                    <a:lnTo>
                      <a:pt x="2" y="4"/>
                    </a:lnTo>
                    <a:lnTo>
                      <a:pt x="2" y="7"/>
                    </a:lnTo>
                    <a:lnTo>
                      <a:pt x="0" y="7"/>
                    </a:lnTo>
                    <a:lnTo>
                      <a:pt x="2" y="9"/>
                    </a:lnTo>
                    <a:lnTo>
                      <a:pt x="2" y="11"/>
                    </a:lnTo>
                    <a:close/>
                  </a:path>
                </a:pathLst>
              </a:custGeom>
              <a:grpFill/>
              <a:ln w="9525">
                <a:noFill/>
                <a:round/>
                <a:headEnd/>
                <a:tailEnd/>
              </a:ln>
            </p:spPr>
            <p:txBody>
              <a:bodyPr/>
              <a:lstStyle/>
              <a:p>
                <a:pPr>
                  <a:defRPr/>
                </a:pPr>
                <a:endParaRPr lang="en-US" sz="1200" kern="0">
                  <a:solidFill>
                    <a:srgbClr val="0096D6"/>
                  </a:solidFill>
                </a:endParaRPr>
              </a:p>
            </p:txBody>
          </p:sp>
          <p:sp>
            <p:nvSpPr>
              <p:cNvPr id="3294" name="Freeform 266"/>
              <p:cNvSpPr>
                <a:spLocks/>
              </p:cNvSpPr>
              <p:nvPr/>
            </p:nvSpPr>
            <p:spPr bwMode="auto">
              <a:xfrm>
                <a:off x="2656" y="2421"/>
                <a:ext cx="42" cy="11"/>
              </a:xfrm>
              <a:custGeom>
                <a:avLst/>
                <a:gdLst>
                  <a:gd name="T0" fmla="*/ 2 w 42"/>
                  <a:gd name="T1" fmla="*/ 11 h 11"/>
                  <a:gd name="T2" fmla="*/ 2 w 42"/>
                  <a:gd name="T3" fmla="*/ 9 h 11"/>
                  <a:gd name="T4" fmla="*/ 14 w 42"/>
                  <a:gd name="T5" fmla="*/ 7 h 11"/>
                  <a:gd name="T6" fmla="*/ 14 w 42"/>
                  <a:gd name="T7" fmla="*/ 7 h 11"/>
                  <a:gd name="T8" fmla="*/ 14 w 42"/>
                  <a:gd name="T9" fmla="*/ 7 h 11"/>
                  <a:gd name="T10" fmla="*/ 16 w 42"/>
                  <a:gd name="T11" fmla="*/ 7 h 11"/>
                  <a:gd name="T12" fmla="*/ 16 w 42"/>
                  <a:gd name="T13" fmla="*/ 7 h 11"/>
                  <a:gd name="T14" fmla="*/ 19 w 42"/>
                  <a:gd name="T15" fmla="*/ 7 h 11"/>
                  <a:gd name="T16" fmla="*/ 21 w 42"/>
                  <a:gd name="T17" fmla="*/ 4 h 11"/>
                  <a:gd name="T18" fmla="*/ 23 w 42"/>
                  <a:gd name="T19" fmla="*/ 4 h 11"/>
                  <a:gd name="T20" fmla="*/ 23 w 42"/>
                  <a:gd name="T21" fmla="*/ 4 h 11"/>
                  <a:gd name="T22" fmla="*/ 26 w 42"/>
                  <a:gd name="T23" fmla="*/ 4 h 11"/>
                  <a:gd name="T24" fmla="*/ 26 w 42"/>
                  <a:gd name="T25" fmla="*/ 4 h 11"/>
                  <a:gd name="T26" fmla="*/ 28 w 42"/>
                  <a:gd name="T27" fmla="*/ 4 h 11"/>
                  <a:gd name="T28" fmla="*/ 30 w 42"/>
                  <a:gd name="T29" fmla="*/ 7 h 11"/>
                  <a:gd name="T30" fmla="*/ 30 w 42"/>
                  <a:gd name="T31" fmla="*/ 7 h 11"/>
                  <a:gd name="T32" fmla="*/ 33 w 42"/>
                  <a:gd name="T33" fmla="*/ 7 h 11"/>
                  <a:gd name="T34" fmla="*/ 35 w 42"/>
                  <a:gd name="T35" fmla="*/ 7 h 11"/>
                  <a:gd name="T36" fmla="*/ 35 w 42"/>
                  <a:gd name="T37" fmla="*/ 7 h 11"/>
                  <a:gd name="T38" fmla="*/ 37 w 42"/>
                  <a:gd name="T39" fmla="*/ 7 h 11"/>
                  <a:gd name="T40" fmla="*/ 40 w 42"/>
                  <a:gd name="T41" fmla="*/ 7 h 11"/>
                  <a:gd name="T42" fmla="*/ 42 w 42"/>
                  <a:gd name="T43" fmla="*/ 4 h 11"/>
                  <a:gd name="T44" fmla="*/ 42 w 42"/>
                  <a:gd name="T45" fmla="*/ 4 h 11"/>
                  <a:gd name="T46" fmla="*/ 42 w 42"/>
                  <a:gd name="T47" fmla="*/ 4 h 11"/>
                  <a:gd name="T48" fmla="*/ 40 w 42"/>
                  <a:gd name="T49" fmla="*/ 4 h 11"/>
                  <a:gd name="T50" fmla="*/ 40 w 42"/>
                  <a:gd name="T51" fmla="*/ 4 h 11"/>
                  <a:gd name="T52" fmla="*/ 40 w 42"/>
                  <a:gd name="T53" fmla="*/ 2 h 11"/>
                  <a:gd name="T54" fmla="*/ 37 w 42"/>
                  <a:gd name="T55" fmla="*/ 2 h 11"/>
                  <a:gd name="T56" fmla="*/ 35 w 42"/>
                  <a:gd name="T57" fmla="*/ 4 h 11"/>
                  <a:gd name="T58" fmla="*/ 33 w 42"/>
                  <a:gd name="T59" fmla="*/ 4 h 11"/>
                  <a:gd name="T60" fmla="*/ 33 w 42"/>
                  <a:gd name="T61" fmla="*/ 4 h 11"/>
                  <a:gd name="T62" fmla="*/ 30 w 42"/>
                  <a:gd name="T63" fmla="*/ 2 h 11"/>
                  <a:gd name="T64" fmla="*/ 30 w 42"/>
                  <a:gd name="T65" fmla="*/ 2 h 11"/>
                  <a:gd name="T66" fmla="*/ 28 w 42"/>
                  <a:gd name="T67" fmla="*/ 2 h 11"/>
                  <a:gd name="T68" fmla="*/ 26 w 42"/>
                  <a:gd name="T69" fmla="*/ 0 h 11"/>
                  <a:gd name="T70" fmla="*/ 26 w 42"/>
                  <a:gd name="T71" fmla="*/ 0 h 11"/>
                  <a:gd name="T72" fmla="*/ 23 w 42"/>
                  <a:gd name="T73" fmla="*/ 0 h 11"/>
                  <a:gd name="T74" fmla="*/ 21 w 42"/>
                  <a:gd name="T75" fmla="*/ 0 h 11"/>
                  <a:gd name="T76" fmla="*/ 21 w 42"/>
                  <a:gd name="T77" fmla="*/ 0 h 11"/>
                  <a:gd name="T78" fmla="*/ 19 w 42"/>
                  <a:gd name="T79" fmla="*/ 2 h 11"/>
                  <a:gd name="T80" fmla="*/ 19 w 42"/>
                  <a:gd name="T81" fmla="*/ 2 h 11"/>
                  <a:gd name="T82" fmla="*/ 4 w 42"/>
                  <a:gd name="T83" fmla="*/ 2 h 11"/>
                  <a:gd name="T84" fmla="*/ 4 w 42"/>
                  <a:gd name="T85" fmla="*/ 4 h 11"/>
                  <a:gd name="T86" fmla="*/ 4 w 42"/>
                  <a:gd name="T87" fmla="*/ 4 h 11"/>
                  <a:gd name="T88" fmla="*/ 2 w 42"/>
                  <a:gd name="T89" fmla="*/ 4 h 11"/>
                  <a:gd name="T90" fmla="*/ 2 w 42"/>
                  <a:gd name="T91" fmla="*/ 4 h 11"/>
                  <a:gd name="T92" fmla="*/ 2 w 42"/>
                  <a:gd name="T93" fmla="*/ 7 h 11"/>
                  <a:gd name="T94" fmla="*/ 0 w 42"/>
                  <a:gd name="T95" fmla="*/ 7 h 11"/>
                  <a:gd name="T96" fmla="*/ 2 w 42"/>
                  <a:gd name="T97" fmla="*/ 9 h 11"/>
                  <a:gd name="T98" fmla="*/ 2 w 42"/>
                  <a:gd name="T99" fmla="*/ 11 h 11"/>
                  <a:gd name="T100" fmla="*/ 2 w 42"/>
                  <a:gd name="T101" fmla="*/ 11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11"/>
                  <a:gd name="T155" fmla="*/ 42 w 42"/>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11">
                    <a:moveTo>
                      <a:pt x="2" y="11"/>
                    </a:moveTo>
                    <a:lnTo>
                      <a:pt x="2" y="9"/>
                    </a:lnTo>
                    <a:lnTo>
                      <a:pt x="14" y="7"/>
                    </a:lnTo>
                    <a:lnTo>
                      <a:pt x="16" y="7"/>
                    </a:lnTo>
                    <a:lnTo>
                      <a:pt x="19" y="7"/>
                    </a:lnTo>
                    <a:lnTo>
                      <a:pt x="21" y="4"/>
                    </a:lnTo>
                    <a:lnTo>
                      <a:pt x="23" y="4"/>
                    </a:lnTo>
                    <a:lnTo>
                      <a:pt x="26" y="4"/>
                    </a:lnTo>
                    <a:lnTo>
                      <a:pt x="28" y="4"/>
                    </a:lnTo>
                    <a:lnTo>
                      <a:pt x="30" y="7"/>
                    </a:lnTo>
                    <a:lnTo>
                      <a:pt x="33" y="7"/>
                    </a:lnTo>
                    <a:lnTo>
                      <a:pt x="35" y="7"/>
                    </a:lnTo>
                    <a:lnTo>
                      <a:pt x="37" y="7"/>
                    </a:lnTo>
                    <a:lnTo>
                      <a:pt x="40" y="7"/>
                    </a:lnTo>
                    <a:lnTo>
                      <a:pt x="42" y="4"/>
                    </a:lnTo>
                    <a:lnTo>
                      <a:pt x="40" y="4"/>
                    </a:lnTo>
                    <a:lnTo>
                      <a:pt x="40" y="2"/>
                    </a:lnTo>
                    <a:lnTo>
                      <a:pt x="37" y="2"/>
                    </a:lnTo>
                    <a:lnTo>
                      <a:pt x="35" y="4"/>
                    </a:lnTo>
                    <a:lnTo>
                      <a:pt x="33" y="4"/>
                    </a:lnTo>
                    <a:lnTo>
                      <a:pt x="30" y="2"/>
                    </a:lnTo>
                    <a:lnTo>
                      <a:pt x="28" y="2"/>
                    </a:lnTo>
                    <a:lnTo>
                      <a:pt x="26" y="0"/>
                    </a:lnTo>
                    <a:lnTo>
                      <a:pt x="23" y="0"/>
                    </a:lnTo>
                    <a:lnTo>
                      <a:pt x="21" y="0"/>
                    </a:lnTo>
                    <a:lnTo>
                      <a:pt x="19" y="2"/>
                    </a:lnTo>
                    <a:lnTo>
                      <a:pt x="4" y="2"/>
                    </a:lnTo>
                    <a:lnTo>
                      <a:pt x="4" y="4"/>
                    </a:lnTo>
                    <a:lnTo>
                      <a:pt x="2" y="4"/>
                    </a:lnTo>
                    <a:lnTo>
                      <a:pt x="2" y="7"/>
                    </a:lnTo>
                    <a:lnTo>
                      <a:pt x="0" y="7"/>
                    </a:lnTo>
                    <a:lnTo>
                      <a:pt x="2" y="9"/>
                    </a:lnTo>
                    <a:lnTo>
                      <a:pt x="2" y="11"/>
                    </a:lnTo>
                  </a:path>
                </a:pathLst>
              </a:custGeom>
              <a:grpFill/>
              <a:ln w="9525">
                <a:noFill/>
                <a:round/>
                <a:headEnd/>
                <a:tailEnd/>
              </a:ln>
            </p:spPr>
            <p:txBody>
              <a:bodyPr/>
              <a:lstStyle/>
              <a:p>
                <a:pPr>
                  <a:defRPr/>
                </a:pPr>
                <a:endParaRPr lang="en-US" sz="1200" kern="0">
                  <a:solidFill>
                    <a:srgbClr val="0096D6"/>
                  </a:solidFill>
                </a:endParaRPr>
              </a:p>
            </p:txBody>
          </p:sp>
          <p:sp>
            <p:nvSpPr>
              <p:cNvPr id="3295" name="Freeform 267"/>
              <p:cNvSpPr>
                <a:spLocks/>
              </p:cNvSpPr>
              <p:nvPr/>
            </p:nvSpPr>
            <p:spPr bwMode="auto">
              <a:xfrm>
                <a:off x="2658" y="2435"/>
                <a:ext cx="40" cy="23"/>
              </a:xfrm>
              <a:custGeom>
                <a:avLst/>
                <a:gdLst>
                  <a:gd name="T0" fmla="*/ 40 w 40"/>
                  <a:gd name="T1" fmla="*/ 0 h 23"/>
                  <a:gd name="T2" fmla="*/ 40 w 40"/>
                  <a:gd name="T3" fmla="*/ 2 h 23"/>
                  <a:gd name="T4" fmla="*/ 40 w 40"/>
                  <a:gd name="T5" fmla="*/ 4 h 23"/>
                  <a:gd name="T6" fmla="*/ 40 w 40"/>
                  <a:gd name="T7" fmla="*/ 4 h 23"/>
                  <a:gd name="T8" fmla="*/ 40 w 40"/>
                  <a:gd name="T9" fmla="*/ 7 h 23"/>
                  <a:gd name="T10" fmla="*/ 40 w 40"/>
                  <a:gd name="T11" fmla="*/ 7 h 23"/>
                  <a:gd name="T12" fmla="*/ 38 w 40"/>
                  <a:gd name="T13" fmla="*/ 7 h 23"/>
                  <a:gd name="T14" fmla="*/ 38 w 40"/>
                  <a:gd name="T15" fmla="*/ 7 h 23"/>
                  <a:gd name="T16" fmla="*/ 38 w 40"/>
                  <a:gd name="T17" fmla="*/ 7 h 23"/>
                  <a:gd name="T18" fmla="*/ 40 w 40"/>
                  <a:gd name="T19" fmla="*/ 9 h 23"/>
                  <a:gd name="T20" fmla="*/ 40 w 40"/>
                  <a:gd name="T21" fmla="*/ 9 h 23"/>
                  <a:gd name="T22" fmla="*/ 40 w 40"/>
                  <a:gd name="T23" fmla="*/ 14 h 23"/>
                  <a:gd name="T24" fmla="*/ 38 w 40"/>
                  <a:gd name="T25" fmla="*/ 14 h 23"/>
                  <a:gd name="T26" fmla="*/ 38 w 40"/>
                  <a:gd name="T27" fmla="*/ 14 h 23"/>
                  <a:gd name="T28" fmla="*/ 33 w 40"/>
                  <a:gd name="T29" fmla="*/ 14 h 23"/>
                  <a:gd name="T30" fmla="*/ 28 w 40"/>
                  <a:gd name="T31" fmla="*/ 16 h 23"/>
                  <a:gd name="T32" fmla="*/ 26 w 40"/>
                  <a:gd name="T33" fmla="*/ 19 h 23"/>
                  <a:gd name="T34" fmla="*/ 24 w 40"/>
                  <a:gd name="T35" fmla="*/ 23 h 23"/>
                  <a:gd name="T36" fmla="*/ 24 w 40"/>
                  <a:gd name="T37" fmla="*/ 23 h 23"/>
                  <a:gd name="T38" fmla="*/ 21 w 40"/>
                  <a:gd name="T39" fmla="*/ 23 h 23"/>
                  <a:gd name="T40" fmla="*/ 21 w 40"/>
                  <a:gd name="T41" fmla="*/ 23 h 23"/>
                  <a:gd name="T42" fmla="*/ 21 w 40"/>
                  <a:gd name="T43" fmla="*/ 23 h 23"/>
                  <a:gd name="T44" fmla="*/ 21 w 40"/>
                  <a:gd name="T45" fmla="*/ 23 h 23"/>
                  <a:gd name="T46" fmla="*/ 19 w 40"/>
                  <a:gd name="T47" fmla="*/ 23 h 23"/>
                  <a:gd name="T48" fmla="*/ 19 w 40"/>
                  <a:gd name="T49" fmla="*/ 21 h 23"/>
                  <a:gd name="T50" fmla="*/ 17 w 40"/>
                  <a:gd name="T51" fmla="*/ 19 h 23"/>
                  <a:gd name="T52" fmla="*/ 19 w 40"/>
                  <a:gd name="T53" fmla="*/ 16 h 23"/>
                  <a:gd name="T54" fmla="*/ 17 w 40"/>
                  <a:gd name="T55" fmla="*/ 14 h 23"/>
                  <a:gd name="T56" fmla="*/ 19 w 40"/>
                  <a:gd name="T57" fmla="*/ 14 h 23"/>
                  <a:gd name="T58" fmla="*/ 24 w 40"/>
                  <a:gd name="T59" fmla="*/ 14 h 23"/>
                  <a:gd name="T60" fmla="*/ 24 w 40"/>
                  <a:gd name="T61" fmla="*/ 12 h 23"/>
                  <a:gd name="T62" fmla="*/ 17 w 40"/>
                  <a:gd name="T63" fmla="*/ 14 h 23"/>
                  <a:gd name="T64" fmla="*/ 14 w 40"/>
                  <a:gd name="T65" fmla="*/ 14 h 23"/>
                  <a:gd name="T66" fmla="*/ 12 w 40"/>
                  <a:gd name="T67" fmla="*/ 14 h 23"/>
                  <a:gd name="T68" fmla="*/ 12 w 40"/>
                  <a:gd name="T69" fmla="*/ 14 h 23"/>
                  <a:gd name="T70" fmla="*/ 12 w 40"/>
                  <a:gd name="T71" fmla="*/ 12 h 23"/>
                  <a:gd name="T72" fmla="*/ 9 w 40"/>
                  <a:gd name="T73" fmla="*/ 12 h 23"/>
                  <a:gd name="T74" fmla="*/ 7 w 40"/>
                  <a:gd name="T75" fmla="*/ 12 h 23"/>
                  <a:gd name="T76" fmla="*/ 7 w 40"/>
                  <a:gd name="T77" fmla="*/ 12 h 23"/>
                  <a:gd name="T78" fmla="*/ 5 w 40"/>
                  <a:gd name="T79" fmla="*/ 9 h 23"/>
                  <a:gd name="T80" fmla="*/ 0 w 40"/>
                  <a:gd name="T81" fmla="*/ 7 h 23"/>
                  <a:gd name="T82" fmla="*/ 0 w 40"/>
                  <a:gd name="T83" fmla="*/ 4 h 23"/>
                  <a:gd name="T84" fmla="*/ 0 w 40"/>
                  <a:gd name="T85" fmla="*/ 4 h 23"/>
                  <a:gd name="T86" fmla="*/ 0 w 40"/>
                  <a:gd name="T87" fmla="*/ 4 h 23"/>
                  <a:gd name="T88" fmla="*/ 2 w 40"/>
                  <a:gd name="T89" fmla="*/ 4 h 23"/>
                  <a:gd name="T90" fmla="*/ 2 w 40"/>
                  <a:gd name="T91" fmla="*/ 4 h 23"/>
                  <a:gd name="T92" fmla="*/ 7 w 40"/>
                  <a:gd name="T93" fmla="*/ 4 h 23"/>
                  <a:gd name="T94" fmla="*/ 14 w 40"/>
                  <a:gd name="T95" fmla="*/ 4 h 23"/>
                  <a:gd name="T96" fmla="*/ 21 w 40"/>
                  <a:gd name="T97" fmla="*/ 0 h 23"/>
                  <a:gd name="T98" fmla="*/ 40 w 40"/>
                  <a:gd name="T99" fmla="*/ 0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
                  <a:gd name="T151" fmla="*/ 0 h 23"/>
                  <a:gd name="T152" fmla="*/ 40 w 40"/>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 h="23">
                    <a:moveTo>
                      <a:pt x="40" y="0"/>
                    </a:moveTo>
                    <a:lnTo>
                      <a:pt x="40" y="2"/>
                    </a:lnTo>
                    <a:lnTo>
                      <a:pt x="40" y="4"/>
                    </a:lnTo>
                    <a:lnTo>
                      <a:pt x="40" y="7"/>
                    </a:lnTo>
                    <a:lnTo>
                      <a:pt x="38" y="7"/>
                    </a:lnTo>
                    <a:lnTo>
                      <a:pt x="40" y="9"/>
                    </a:lnTo>
                    <a:lnTo>
                      <a:pt x="40" y="14"/>
                    </a:lnTo>
                    <a:lnTo>
                      <a:pt x="38" y="14"/>
                    </a:lnTo>
                    <a:lnTo>
                      <a:pt x="33" y="14"/>
                    </a:lnTo>
                    <a:lnTo>
                      <a:pt x="28" y="16"/>
                    </a:lnTo>
                    <a:lnTo>
                      <a:pt x="26" y="19"/>
                    </a:lnTo>
                    <a:lnTo>
                      <a:pt x="24" y="23"/>
                    </a:lnTo>
                    <a:lnTo>
                      <a:pt x="21" y="23"/>
                    </a:lnTo>
                    <a:lnTo>
                      <a:pt x="19" y="23"/>
                    </a:lnTo>
                    <a:lnTo>
                      <a:pt x="19" y="21"/>
                    </a:lnTo>
                    <a:lnTo>
                      <a:pt x="17" y="19"/>
                    </a:lnTo>
                    <a:lnTo>
                      <a:pt x="19" y="16"/>
                    </a:lnTo>
                    <a:lnTo>
                      <a:pt x="17" y="14"/>
                    </a:lnTo>
                    <a:lnTo>
                      <a:pt x="19" y="14"/>
                    </a:lnTo>
                    <a:lnTo>
                      <a:pt x="24" y="14"/>
                    </a:lnTo>
                    <a:lnTo>
                      <a:pt x="24" y="12"/>
                    </a:lnTo>
                    <a:lnTo>
                      <a:pt x="17" y="14"/>
                    </a:lnTo>
                    <a:lnTo>
                      <a:pt x="14" y="14"/>
                    </a:lnTo>
                    <a:lnTo>
                      <a:pt x="12" y="14"/>
                    </a:lnTo>
                    <a:lnTo>
                      <a:pt x="12" y="12"/>
                    </a:lnTo>
                    <a:lnTo>
                      <a:pt x="9" y="12"/>
                    </a:lnTo>
                    <a:lnTo>
                      <a:pt x="7" y="12"/>
                    </a:lnTo>
                    <a:lnTo>
                      <a:pt x="5" y="9"/>
                    </a:lnTo>
                    <a:lnTo>
                      <a:pt x="0" y="7"/>
                    </a:lnTo>
                    <a:lnTo>
                      <a:pt x="0" y="4"/>
                    </a:lnTo>
                    <a:lnTo>
                      <a:pt x="2" y="4"/>
                    </a:lnTo>
                    <a:lnTo>
                      <a:pt x="7" y="4"/>
                    </a:lnTo>
                    <a:lnTo>
                      <a:pt x="14" y="4"/>
                    </a:lnTo>
                    <a:lnTo>
                      <a:pt x="21" y="0"/>
                    </a:lnTo>
                    <a:lnTo>
                      <a:pt x="40" y="0"/>
                    </a:lnTo>
                    <a:close/>
                  </a:path>
                </a:pathLst>
              </a:custGeom>
              <a:grpFill/>
              <a:ln w="9525">
                <a:noFill/>
                <a:round/>
                <a:headEnd/>
                <a:tailEnd/>
              </a:ln>
            </p:spPr>
            <p:txBody>
              <a:bodyPr/>
              <a:lstStyle/>
              <a:p>
                <a:pPr>
                  <a:defRPr/>
                </a:pPr>
                <a:endParaRPr lang="en-US" sz="1200" kern="0">
                  <a:solidFill>
                    <a:srgbClr val="0096D6"/>
                  </a:solidFill>
                </a:endParaRPr>
              </a:p>
            </p:txBody>
          </p:sp>
          <p:sp>
            <p:nvSpPr>
              <p:cNvPr id="3296" name="Freeform 268"/>
              <p:cNvSpPr>
                <a:spLocks/>
              </p:cNvSpPr>
              <p:nvPr/>
            </p:nvSpPr>
            <p:spPr bwMode="auto">
              <a:xfrm>
                <a:off x="2658" y="2435"/>
                <a:ext cx="40" cy="23"/>
              </a:xfrm>
              <a:custGeom>
                <a:avLst/>
                <a:gdLst>
                  <a:gd name="T0" fmla="*/ 40 w 40"/>
                  <a:gd name="T1" fmla="*/ 0 h 23"/>
                  <a:gd name="T2" fmla="*/ 40 w 40"/>
                  <a:gd name="T3" fmla="*/ 2 h 23"/>
                  <a:gd name="T4" fmla="*/ 40 w 40"/>
                  <a:gd name="T5" fmla="*/ 4 h 23"/>
                  <a:gd name="T6" fmla="*/ 40 w 40"/>
                  <a:gd name="T7" fmla="*/ 4 h 23"/>
                  <a:gd name="T8" fmla="*/ 40 w 40"/>
                  <a:gd name="T9" fmla="*/ 7 h 23"/>
                  <a:gd name="T10" fmla="*/ 40 w 40"/>
                  <a:gd name="T11" fmla="*/ 7 h 23"/>
                  <a:gd name="T12" fmla="*/ 38 w 40"/>
                  <a:gd name="T13" fmla="*/ 7 h 23"/>
                  <a:gd name="T14" fmla="*/ 38 w 40"/>
                  <a:gd name="T15" fmla="*/ 7 h 23"/>
                  <a:gd name="T16" fmla="*/ 38 w 40"/>
                  <a:gd name="T17" fmla="*/ 7 h 23"/>
                  <a:gd name="T18" fmla="*/ 40 w 40"/>
                  <a:gd name="T19" fmla="*/ 9 h 23"/>
                  <a:gd name="T20" fmla="*/ 40 w 40"/>
                  <a:gd name="T21" fmla="*/ 9 h 23"/>
                  <a:gd name="T22" fmla="*/ 40 w 40"/>
                  <a:gd name="T23" fmla="*/ 14 h 23"/>
                  <a:gd name="T24" fmla="*/ 38 w 40"/>
                  <a:gd name="T25" fmla="*/ 14 h 23"/>
                  <a:gd name="T26" fmla="*/ 38 w 40"/>
                  <a:gd name="T27" fmla="*/ 14 h 23"/>
                  <a:gd name="T28" fmla="*/ 33 w 40"/>
                  <a:gd name="T29" fmla="*/ 14 h 23"/>
                  <a:gd name="T30" fmla="*/ 28 w 40"/>
                  <a:gd name="T31" fmla="*/ 16 h 23"/>
                  <a:gd name="T32" fmla="*/ 26 w 40"/>
                  <a:gd name="T33" fmla="*/ 19 h 23"/>
                  <a:gd name="T34" fmla="*/ 24 w 40"/>
                  <a:gd name="T35" fmla="*/ 23 h 23"/>
                  <a:gd name="T36" fmla="*/ 24 w 40"/>
                  <a:gd name="T37" fmla="*/ 23 h 23"/>
                  <a:gd name="T38" fmla="*/ 21 w 40"/>
                  <a:gd name="T39" fmla="*/ 23 h 23"/>
                  <a:gd name="T40" fmla="*/ 21 w 40"/>
                  <a:gd name="T41" fmla="*/ 23 h 23"/>
                  <a:gd name="T42" fmla="*/ 21 w 40"/>
                  <a:gd name="T43" fmla="*/ 23 h 23"/>
                  <a:gd name="T44" fmla="*/ 21 w 40"/>
                  <a:gd name="T45" fmla="*/ 23 h 23"/>
                  <a:gd name="T46" fmla="*/ 19 w 40"/>
                  <a:gd name="T47" fmla="*/ 23 h 23"/>
                  <a:gd name="T48" fmla="*/ 19 w 40"/>
                  <a:gd name="T49" fmla="*/ 21 h 23"/>
                  <a:gd name="T50" fmla="*/ 17 w 40"/>
                  <a:gd name="T51" fmla="*/ 19 h 23"/>
                  <a:gd name="T52" fmla="*/ 19 w 40"/>
                  <a:gd name="T53" fmla="*/ 16 h 23"/>
                  <a:gd name="T54" fmla="*/ 17 w 40"/>
                  <a:gd name="T55" fmla="*/ 14 h 23"/>
                  <a:gd name="T56" fmla="*/ 19 w 40"/>
                  <a:gd name="T57" fmla="*/ 14 h 23"/>
                  <a:gd name="T58" fmla="*/ 24 w 40"/>
                  <a:gd name="T59" fmla="*/ 14 h 23"/>
                  <a:gd name="T60" fmla="*/ 24 w 40"/>
                  <a:gd name="T61" fmla="*/ 12 h 23"/>
                  <a:gd name="T62" fmla="*/ 17 w 40"/>
                  <a:gd name="T63" fmla="*/ 14 h 23"/>
                  <a:gd name="T64" fmla="*/ 14 w 40"/>
                  <a:gd name="T65" fmla="*/ 14 h 23"/>
                  <a:gd name="T66" fmla="*/ 12 w 40"/>
                  <a:gd name="T67" fmla="*/ 14 h 23"/>
                  <a:gd name="T68" fmla="*/ 12 w 40"/>
                  <a:gd name="T69" fmla="*/ 14 h 23"/>
                  <a:gd name="T70" fmla="*/ 12 w 40"/>
                  <a:gd name="T71" fmla="*/ 12 h 23"/>
                  <a:gd name="T72" fmla="*/ 9 w 40"/>
                  <a:gd name="T73" fmla="*/ 12 h 23"/>
                  <a:gd name="T74" fmla="*/ 7 w 40"/>
                  <a:gd name="T75" fmla="*/ 12 h 23"/>
                  <a:gd name="T76" fmla="*/ 7 w 40"/>
                  <a:gd name="T77" fmla="*/ 12 h 23"/>
                  <a:gd name="T78" fmla="*/ 5 w 40"/>
                  <a:gd name="T79" fmla="*/ 9 h 23"/>
                  <a:gd name="T80" fmla="*/ 0 w 40"/>
                  <a:gd name="T81" fmla="*/ 7 h 23"/>
                  <a:gd name="T82" fmla="*/ 0 w 40"/>
                  <a:gd name="T83" fmla="*/ 4 h 23"/>
                  <a:gd name="T84" fmla="*/ 0 w 40"/>
                  <a:gd name="T85" fmla="*/ 4 h 23"/>
                  <a:gd name="T86" fmla="*/ 0 w 40"/>
                  <a:gd name="T87" fmla="*/ 4 h 23"/>
                  <a:gd name="T88" fmla="*/ 2 w 40"/>
                  <a:gd name="T89" fmla="*/ 4 h 23"/>
                  <a:gd name="T90" fmla="*/ 2 w 40"/>
                  <a:gd name="T91" fmla="*/ 4 h 23"/>
                  <a:gd name="T92" fmla="*/ 7 w 40"/>
                  <a:gd name="T93" fmla="*/ 4 h 23"/>
                  <a:gd name="T94" fmla="*/ 14 w 40"/>
                  <a:gd name="T95" fmla="*/ 4 h 23"/>
                  <a:gd name="T96" fmla="*/ 21 w 40"/>
                  <a:gd name="T97" fmla="*/ 0 h 23"/>
                  <a:gd name="T98" fmla="*/ 40 w 40"/>
                  <a:gd name="T99" fmla="*/ 0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
                  <a:gd name="T151" fmla="*/ 0 h 23"/>
                  <a:gd name="T152" fmla="*/ 40 w 40"/>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 h="23">
                    <a:moveTo>
                      <a:pt x="40" y="0"/>
                    </a:moveTo>
                    <a:lnTo>
                      <a:pt x="40" y="2"/>
                    </a:lnTo>
                    <a:lnTo>
                      <a:pt x="40" y="4"/>
                    </a:lnTo>
                    <a:lnTo>
                      <a:pt x="40" y="7"/>
                    </a:lnTo>
                    <a:lnTo>
                      <a:pt x="38" y="7"/>
                    </a:lnTo>
                    <a:lnTo>
                      <a:pt x="40" y="9"/>
                    </a:lnTo>
                    <a:lnTo>
                      <a:pt x="40" y="14"/>
                    </a:lnTo>
                    <a:lnTo>
                      <a:pt x="38" y="14"/>
                    </a:lnTo>
                    <a:lnTo>
                      <a:pt x="33" y="14"/>
                    </a:lnTo>
                    <a:lnTo>
                      <a:pt x="28" y="16"/>
                    </a:lnTo>
                    <a:lnTo>
                      <a:pt x="26" y="19"/>
                    </a:lnTo>
                    <a:lnTo>
                      <a:pt x="24" y="23"/>
                    </a:lnTo>
                    <a:lnTo>
                      <a:pt x="21" y="23"/>
                    </a:lnTo>
                    <a:lnTo>
                      <a:pt x="19" y="23"/>
                    </a:lnTo>
                    <a:lnTo>
                      <a:pt x="19" y="21"/>
                    </a:lnTo>
                    <a:lnTo>
                      <a:pt x="17" y="19"/>
                    </a:lnTo>
                    <a:lnTo>
                      <a:pt x="19" y="16"/>
                    </a:lnTo>
                    <a:lnTo>
                      <a:pt x="17" y="14"/>
                    </a:lnTo>
                    <a:lnTo>
                      <a:pt x="19" y="14"/>
                    </a:lnTo>
                    <a:lnTo>
                      <a:pt x="24" y="14"/>
                    </a:lnTo>
                    <a:lnTo>
                      <a:pt x="24" y="12"/>
                    </a:lnTo>
                    <a:lnTo>
                      <a:pt x="17" y="14"/>
                    </a:lnTo>
                    <a:lnTo>
                      <a:pt x="14" y="14"/>
                    </a:lnTo>
                    <a:lnTo>
                      <a:pt x="12" y="14"/>
                    </a:lnTo>
                    <a:lnTo>
                      <a:pt x="12" y="12"/>
                    </a:lnTo>
                    <a:lnTo>
                      <a:pt x="9" y="12"/>
                    </a:lnTo>
                    <a:lnTo>
                      <a:pt x="7" y="12"/>
                    </a:lnTo>
                    <a:lnTo>
                      <a:pt x="5" y="9"/>
                    </a:lnTo>
                    <a:lnTo>
                      <a:pt x="0" y="7"/>
                    </a:lnTo>
                    <a:lnTo>
                      <a:pt x="0" y="4"/>
                    </a:lnTo>
                    <a:lnTo>
                      <a:pt x="2" y="4"/>
                    </a:lnTo>
                    <a:lnTo>
                      <a:pt x="7" y="4"/>
                    </a:lnTo>
                    <a:lnTo>
                      <a:pt x="14" y="4"/>
                    </a:lnTo>
                    <a:lnTo>
                      <a:pt x="21" y="0"/>
                    </a:lnTo>
                    <a:lnTo>
                      <a:pt x="40" y="0"/>
                    </a:lnTo>
                  </a:path>
                </a:pathLst>
              </a:custGeom>
              <a:grpFill/>
              <a:ln w="9525">
                <a:noFill/>
                <a:round/>
                <a:headEnd/>
                <a:tailEnd/>
              </a:ln>
            </p:spPr>
            <p:txBody>
              <a:bodyPr/>
              <a:lstStyle/>
              <a:p>
                <a:pPr>
                  <a:defRPr/>
                </a:pPr>
                <a:endParaRPr lang="en-US" sz="1200" kern="0">
                  <a:solidFill>
                    <a:srgbClr val="0096D6"/>
                  </a:solidFill>
                </a:endParaRPr>
              </a:p>
            </p:txBody>
          </p:sp>
          <p:sp>
            <p:nvSpPr>
              <p:cNvPr id="3297" name="Freeform 269"/>
              <p:cNvSpPr>
                <a:spLocks/>
              </p:cNvSpPr>
              <p:nvPr/>
            </p:nvSpPr>
            <p:spPr bwMode="auto">
              <a:xfrm>
                <a:off x="2727" y="2491"/>
                <a:ext cx="54" cy="55"/>
              </a:xfrm>
              <a:custGeom>
                <a:avLst/>
                <a:gdLst>
                  <a:gd name="T0" fmla="*/ 2 w 54"/>
                  <a:gd name="T1" fmla="*/ 22 h 55"/>
                  <a:gd name="T2" fmla="*/ 2 w 54"/>
                  <a:gd name="T3" fmla="*/ 19 h 55"/>
                  <a:gd name="T4" fmla="*/ 2 w 54"/>
                  <a:gd name="T5" fmla="*/ 17 h 55"/>
                  <a:gd name="T6" fmla="*/ 4 w 54"/>
                  <a:gd name="T7" fmla="*/ 17 h 55"/>
                  <a:gd name="T8" fmla="*/ 9 w 54"/>
                  <a:gd name="T9" fmla="*/ 15 h 55"/>
                  <a:gd name="T10" fmla="*/ 11 w 54"/>
                  <a:gd name="T11" fmla="*/ 12 h 55"/>
                  <a:gd name="T12" fmla="*/ 11 w 54"/>
                  <a:gd name="T13" fmla="*/ 10 h 55"/>
                  <a:gd name="T14" fmla="*/ 14 w 54"/>
                  <a:gd name="T15" fmla="*/ 8 h 55"/>
                  <a:gd name="T16" fmla="*/ 16 w 54"/>
                  <a:gd name="T17" fmla="*/ 5 h 55"/>
                  <a:gd name="T18" fmla="*/ 16 w 54"/>
                  <a:gd name="T19" fmla="*/ 3 h 55"/>
                  <a:gd name="T20" fmla="*/ 16 w 54"/>
                  <a:gd name="T21" fmla="*/ 3 h 55"/>
                  <a:gd name="T22" fmla="*/ 18 w 54"/>
                  <a:gd name="T23" fmla="*/ 0 h 55"/>
                  <a:gd name="T24" fmla="*/ 21 w 54"/>
                  <a:gd name="T25" fmla="*/ 3 h 55"/>
                  <a:gd name="T26" fmla="*/ 23 w 54"/>
                  <a:gd name="T27" fmla="*/ 0 h 55"/>
                  <a:gd name="T28" fmla="*/ 23 w 54"/>
                  <a:gd name="T29" fmla="*/ 0 h 55"/>
                  <a:gd name="T30" fmla="*/ 26 w 54"/>
                  <a:gd name="T31" fmla="*/ 3 h 55"/>
                  <a:gd name="T32" fmla="*/ 28 w 54"/>
                  <a:gd name="T33" fmla="*/ 8 h 55"/>
                  <a:gd name="T34" fmla="*/ 28 w 54"/>
                  <a:gd name="T35" fmla="*/ 10 h 55"/>
                  <a:gd name="T36" fmla="*/ 28 w 54"/>
                  <a:gd name="T37" fmla="*/ 15 h 55"/>
                  <a:gd name="T38" fmla="*/ 26 w 54"/>
                  <a:gd name="T39" fmla="*/ 17 h 55"/>
                  <a:gd name="T40" fmla="*/ 28 w 54"/>
                  <a:gd name="T41" fmla="*/ 17 h 55"/>
                  <a:gd name="T42" fmla="*/ 30 w 54"/>
                  <a:gd name="T43" fmla="*/ 17 h 55"/>
                  <a:gd name="T44" fmla="*/ 33 w 54"/>
                  <a:gd name="T45" fmla="*/ 19 h 55"/>
                  <a:gd name="T46" fmla="*/ 35 w 54"/>
                  <a:gd name="T47" fmla="*/ 17 h 55"/>
                  <a:gd name="T48" fmla="*/ 37 w 54"/>
                  <a:gd name="T49" fmla="*/ 15 h 55"/>
                  <a:gd name="T50" fmla="*/ 37 w 54"/>
                  <a:gd name="T51" fmla="*/ 12 h 55"/>
                  <a:gd name="T52" fmla="*/ 40 w 54"/>
                  <a:gd name="T53" fmla="*/ 15 h 55"/>
                  <a:gd name="T54" fmla="*/ 42 w 54"/>
                  <a:gd name="T55" fmla="*/ 17 h 55"/>
                  <a:gd name="T56" fmla="*/ 42 w 54"/>
                  <a:gd name="T57" fmla="*/ 19 h 55"/>
                  <a:gd name="T58" fmla="*/ 42 w 54"/>
                  <a:gd name="T59" fmla="*/ 24 h 55"/>
                  <a:gd name="T60" fmla="*/ 40 w 54"/>
                  <a:gd name="T61" fmla="*/ 26 h 55"/>
                  <a:gd name="T62" fmla="*/ 40 w 54"/>
                  <a:gd name="T63" fmla="*/ 29 h 55"/>
                  <a:gd name="T64" fmla="*/ 40 w 54"/>
                  <a:gd name="T65" fmla="*/ 29 h 55"/>
                  <a:gd name="T66" fmla="*/ 42 w 54"/>
                  <a:gd name="T67" fmla="*/ 29 h 55"/>
                  <a:gd name="T68" fmla="*/ 44 w 54"/>
                  <a:gd name="T69" fmla="*/ 31 h 55"/>
                  <a:gd name="T70" fmla="*/ 47 w 54"/>
                  <a:gd name="T71" fmla="*/ 31 h 55"/>
                  <a:gd name="T72" fmla="*/ 49 w 54"/>
                  <a:gd name="T73" fmla="*/ 34 h 55"/>
                  <a:gd name="T74" fmla="*/ 49 w 54"/>
                  <a:gd name="T75" fmla="*/ 36 h 55"/>
                  <a:gd name="T76" fmla="*/ 52 w 54"/>
                  <a:gd name="T77" fmla="*/ 36 h 55"/>
                  <a:gd name="T78" fmla="*/ 54 w 54"/>
                  <a:gd name="T79" fmla="*/ 38 h 55"/>
                  <a:gd name="T80" fmla="*/ 54 w 54"/>
                  <a:gd name="T81" fmla="*/ 41 h 55"/>
                  <a:gd name="T82" fmla="*/ 54 w 54"/>
                  <a:gd name="T83" fmla="*/ 43 h 55"/>
                  <a:gd name="T84" fmla="*/ 54 w 54"/>
                  <a:gd name="T85" fmla="*/ 43 h 55"/>
                  <a:gd name="T86" fmla="*/ 54 w 54"/>
                  <a:gd name="T87" fmla="*/ 45 h 55"/>
                  <a:gd name="T88" fmla="*/ 52 w 54"/>
                  <a:gd name="T89" fmla="*/ 48 h 55"/>
                  <a:gd name="T90" fmla="*/ 52 w 54"/>
                  <a:gd name="T91" fmla="*/ 50 h 55"/>
                  <a:gd name="T92" fmla="*/ 47 w 54"/>
                  <a:gd name="T93" fmla="*/ 55 h 55"/>
                  <a:gd name="T94" fmla="*/ 35 w 54"/>
                  <a:gd name="T95" fmla="*/ 50 h 55"/>
                  <a:gd name="T96" fmla="*/ 28 w 54"/>
                  <a:gd name="T97" fmla="*/ 45 h 55"/>
                  <a:gd name="T98" fmla="*/ 9 w 54"/>
                  <a:gd name="T99" fmla="*/ 31 h 55"/>
                  <a:gd name="T100" fmla="*/ 4 w 54"/>
                  <a:gd name="T101" fmla="*/ 26 h 55"/>
                  <a:gd name="T102" fmla="*/ 4 w 54"/>
                  <a:gd name="T103" fmla="*/ 24 h 55"/>
                  <a:gd name="T104" fmla="*/ 2 w 54"/>
                  <a:gd name="T105" fmla="*/ 22 h 55"/>
                  <a:gd name="T106" fmla="*/ 0 w 54"/>
                  <a:gd name="T107" fmla="*/ 22 h 55"/>
                  <a:gd name="T108" fmla="*/ 0 w 54"/>
                  <a:gd name="T109" fmla="*/ 22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55"/>
                  <a:gd name="T167" fmla="*/ 54 w 54"/>
                  <a:gd name="T168" fmla="*/ 55 h 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55">
                    <a:moveTo>
                      <a:pt x="0" y="22"/>
                    </a:moveTo>
                    <a:lnTo>
                      <a:pt x="2" y="22"/>
                    </a:lnTo>
                    <a:lnTo>
                      <a:pt x="2" y="19"/>
                    </a:lnTo>
                    <a:lnTo>
                      <a:pt x="2" y="17"/>
                    </a:lnTo>
                    <a:lnTo>
                      <a:pt x="4" y="17"/>
                    </a:lnTo>
                    <a:lnTo>
                      <a:pt x="7" y="15"/>
                    </a:lnTo>
                    <a:lnTo>
                      <a:pt x="9" y="15"/>
                    </a:lnTo>
                    <a:lnTo>
                      <a:pt x="9" y="12"/>
                    </a:lnTo>
                    <a:lnTo>
                      <a:pt x="11" y="12"/>
                    </a:lnTo>
                    <a:lnTo>
                      <a:pt x="11" y="10"/>
                    </a:lnTo>
                    <a:lnTo>
                      <a:pt x="11" y="8"/>
                    </a:lnTo>
                    <a:lnTo>
                      <a:pt x="14" y="8"/>
                    </a:lnTo>
                    <a:lnTo>
                      <a:pt x="14" y="5"/>
                    </a:lnTo>
                    <a:lnTo>
                      <a:pt x="16" y="5"/>
                    </a:lnTo>
                    <a:lnTo>
                      <a:pt x="16" y="3"/>
                    </a:lnTo>
                    <a:lnTo>
                      <a:pt x="18" y="0"/>
                    </a:lnTo>
                    <a:lnTo>
                      <a:pt x="21" y="3"/>
                    </a:lnTo>
                    <a:lnTo>
                      <a:pt x="21" y="0"/>
                    </a:lnTo>
                    <a:lnTo>
                      <a:pt x="23" y="0"/>
                    </a:lnTo>
                    <a:lnTo>
                      <a:pt x="26" y="3"/>
                    </a:lnTo>
                    <a:lnTo>
                      <a:pt x="26" y="5"/>
                    </a:lnTo>
                    <a:lnTo>
                      <a:pt x="28" y="8"/>
                    </a:lnTo>
                    <a:lnTo>
                      <a:pt x="28" y="10"/>
                    </a:lnTo>
                    <a:lnTo>
                      <a:pt x="28" y="15"/>
                    </a:lnTo>
                    <a:lnTo>
                      <a:pt x="26" y="15"/>
                    </a:lnTo>
                    <a:lnTo>
                      <a:pt x="26" y="17"/>
                    </a:lnTo>
                    <a:lnTo>
                      <a:pt x="28" y="17"/>
                    </a:lnTo>
                    <a:lnTo>
                      <a:pt x="28" y="15"/>
                    </a:lnTo>
                    <a:lnTo>
                      <a:pt x="30" y="17"/>
                    </a:lnTo>
                    <a:lnTo>
                      <a:pt x="33" y="19"/>
                    </a:lnTo>
                    <a:lnTo>
                      <a:pt x="33" y="17"/>
                    </a:lnTo>
                    <a:lnTo>
                      <a:pt x="35" y="17"/>
                    </a:lnTo>
                    <a:lnTo>
                      <a:pt x="37" y="15"/>
                    </a:lnTo>
                    <a:lnTo>
                      <a:pt x="37" y="12"/>
                    </a:lnTo>
                    <a:lnTo>
                      <a:pt x="40" y="12"/>
                    </a:lnTo>
                    <a:lnTo>
                      <a:pt x="40" y="15"/>
                    </a:lnTo>
                    <a:lnTo>
                      <a:pt x="40" y="17"/>
                    </a:lnTo>
                    <a:lnTo>
                      <a:pt x="42" y="17"/>
                    </a:lnTo>
                    <a:lnTo>
                      <a:pt x="42" y="19"/>
                    </a:lnTo>
                    <a:lnTo>
                      <a:pt x="42" y="24"/>
                    </a:lnTo>
                    <a:lnTo>
                      <a:pt x="40" y="26"/>
                    </a:lnTo>
                    <a:lnTo>
                      <a:pt x="40" y="29"/>
                    </a:lnTo>
                    <a:lnTo>
                      <a:pt x="42" y="29"/>
                    </a:lnTo>
                    <a:lnTo>
                      <a:pt x="44" y="31"/>
                    </a:lnTo>
                    <a:lnTo>
                      <a:pt x="47" y="31"/>
                    </a:lnTo>
                    <a:lnTo>
                      <a:pt x="49" y="31"/>
                    </a:lnTo>
                    <a:lnTo>
                      <a:pt x="49" y="34"/>
                    </a:lnTo>
                    <a:lnTo>
                      <a:pt x="49" y="36"/>
                    </a:lnTo>
                    <a:lnTo>
                      <a:pt x="52" y="36"/>
                    </a:lnTo>
                    <a:lnTo>
                      <a:pt x="54" y="36"/>
                    </a:lnTo>
                    <a:lnTo>
                      <a:pt x="54" y="38"/>
                    </a:lnTo>
                    <a:lnTo>
                      <a:pt x="54" y="41"/>
                    </a:lnTo>
                    <a:lnTo>
                      <a:pt x="54" y="43"/>
                    </a:lnTo>
                    <a:lnTo>
                      <a:pt x="54" y="45"/>
                    </a:lnTo>
                    <a:lnTo>
                      <a:pt x="52" y="45"/>
                    </a:lnTo>
                    <a:lnTo>
                      <a:pt x="52" y="48"/>
                    </a:lnTo>
                    <a:lnTo>
                      <a:pt x="52" y="50"/>
                    </a:lnTo>
                    <a:lnTo>
                      <a:pt x="52" y="55"/>
                    </a:lnTo>
                    <a:lnTo>
                      <a:pt x="47" y="55"/>
                    </a:lnTo>
                    <a:lnTo>
                      <a:pt x="47" y="52"/>
                    </a:lnTo>
                    <a:lnTo>
                      <a:pt x="35" y="50"/>
                    </a:lnTo>
                    <a:lnTo>
                      <a:pt x="33" y="48"/>
                    </a:lnTo>
                    <a:lnTo>
                      <a:pt x="28" y="45"/>
                    </a:lnTo>
                    <a:lnTo>
                      <a:pt x="14" y="31"/>
                    </a:lnTo>
                    <a:lnTo>
                      <a:pt x="9" y="31"/>
                    </a:lnTo>
                    <a:lnTo>
                      <a:pt x="7" y="26"/>
                    </a:lnTo>
                    <a:lnTo>
                      <a:pt x="4" y="26"/>
                    </a:lnTo>
                    <a:lnTo>
                      <a:pt x="4" y="24"/>
                    </a:lnTo>
                    <a:lnTo>
                      <a:pt x="2" y="22"/>
                    </a:lnTo>
                    <a:lnTo>
                      <a:pt x="0" y="22"/>
                    </a:lnTo>
                    <a:close/>
                  </a:path>
                </a:pathLst>
              </a:custGeom>
              <a:grpFill/>
              <a:ln w="9525">
                <a:noFill/>
                <a:round/>
                <a:headEnd/>
                <a:tailEnd/>
              </a:ln>
            </p:spPr>
            <p:txBody>
              <a:bodyPr/>
              <a:lstStyle/>
              <a:p>
                <a:pPr>
                  <a:defRPr/>
                </a:pPr>
                <a:endParaRPr lang="en-US" sz="1200" kern="0">
                  <a:solidFill>
                    <a:srgbClr val="0096D6"/>
                  </a:solidFill>
                </a:endParaRPr>
              </a:p>
            </p:txBody>
          </p:sp>
          <p:sp>
            <p:nvSpPr>
              <p:cNvPr id="3298" name="Freeform 270"/>
              <p:cNvSpPr>
                <a:spLocks/>
              </p:cNvSpPr>
              <p:nvPr/>
            </p:nvSpPr>
            <p:spPr bwMode="auto">
              <a:xfrm>
                <a:off x="2727" y="2491"/>
                <a:ext cx="54" cy="55"/>
              </a:xfrm>
              <a:custGeom>
                <a:avLst/>
                <a:gdLst>
                  <a:gd name="T0" fmla="*/ 2 w 54"/>
                  <a:gd name="T1" fmla="*/ 22 h 55"/>
                  <a:gd name="T2" fmla="*/ 2 w 54"/>
                  <a:gd name="T3" fmla="*/ 19 h 55"/>
                  <a:gd name="T4" fmla="*/ 2 w 54"/>
                  <a:gd name="T5" fmla="*/ 17 h 55"/>
                  <a:gd name="T6" fmla="*/ 4 w 54"/>
                  <a:gd name="T7" fmla="*/ 17 h 55"/>
                  <a:gd name="T8" fmla="*/ 9 w 54"/>
                  <a:gd name="T9" fmla="*/ 15 h 55"/>
                  <a:gd name="T10" fmla="*/ 11 w 54"/>
                  <a:gd name="T11" fmla="*/ 12 h 55"/>
                  <a:gd name="T12" fmla="*/ 11 w 54"/>
                  <a:gd name="T13" fmla="*/ 10 h 55"/>
                  <a:gd name="T14" fmla="*/ 14 w 54"/>
                  <a:gd name="T15" fmla="*/ 8 h 55"/>
                  <a:gd name="T16" fmla="*/ 16 w 54"/>
                  <a:gd name="T17" fmla="*/ 5 h 55"/>
                  <a:gd name="T18" fmla="*/ 16 w 54"/>
                  <a:gd name="T19" fmla="*/ 3 h 55"/>
                  <a:gd name="T20" fmla="*/ 16 w 54"/>
                  <a:gd name="T21" fmla="*/ 3 h 55"/>
                  <a:gd name="T22" fmla="*/ 18 w 54"/>
                  <a:gd name="T23" fmla="*/ 0 h 55"/>
                  <a:gd name="T24" fmla="*/ 21 w 54"/>
                  <a:gd name="T25" fmla="*/ 3 h 55"/>
                  <a:gd name="T26" fmla="*/ 23 w 54"/>
                  <a:gd name="T27" fmla="*/ 0 h 55"/>
                  <a:gd name="T28" fmla="*/ 23 w 54"/>
                  <a:gd name="T29" fmla="*/ 0 h 55"/>
                  <a:gd name="T30" fmla="*/ 26 w 54"/>
                  <a:gd name="T31" fmla="*/ 3 h 55"/>
                  <a:gd name="T32" fmla="*/ 28 w 54"/>
                  <a:gd name="T33" fmla="*/ 8 h 55"/>
                  <a:gd name="T34" fmla="*/ 28 w 54"/>
                  <a:gd name="T35" fmla="*/ 10 h 55"/>
                  <a:gd name="T36" fmla="*/ 28 w 54"/>
                  <a:gd name="T37" fmla="*/ 15 h 55"/>
                  <a:gd name="T38" fmla="*/ 26 w 54"/>
                  <a:gd name="T39" fmla="*/ 17 h 55"/>
                  <a:gd name="T40" fmla="*/ 28 w 54"/>
                  <a:gd name="T41" fmla="*/ 17 h 55"/>
                  <a:gd name="T42" fmla="*/ 30 w 54"/>
                  <a:gd name="T43" fmla="*/ 17 h 55"/>
                  <a:gd name="T44" fmla="*/ 33 w 54"/>
                  <a:gd name="T45" fmla="*/ 19 h 55"/>
                  <a:gd name="T46" fmla="*/ 35 w 54"/>
                  <a:gd name="T47" fmla="*/ 17 h 55"/>
                  <a:gd name="T48" fmla="*/ 37 w 54"/>
                  <a:gd name="T49" fmla="*/ 15 h 55"/>
                  <a:gd name="T50" fmla="*/ 37 w 54"/>
                  <a:gd name="T51" fmla="*/ 12 h 55"/>
                  <a:gd name="T52" fmla="*/ 40 w 54"/>
                  <a:gd name="T53" fmla="*/ 15 h 55"/>
                  <a:gd name="T54" fmla="*/ 42 w 54"/>
                  <a:gd name="T55" fmla="*/ 17 h 55"/>
                  <a:gd name="T56" fmla="*/ 42 w 54"/>
                  <a:gd name="T57" fmla="*/ 19 h 55"/>
                  <a:gd name="T58" fmla="*/ 42 w 54"/>
                  <a:gd name="T59" fmla="*/ 24 h 55"/>
                  <a:gd name="T60" fmla="*/ 40 w 54"/>
                  <a:gd name="T61" fmla="*/ 26 h 55"/>
                  <a:gd name="T62" fmla="*/ 40 w 54"/>
                  <a:gd name="T63" fmla="*/ 29 h 55"/>
                  <a:gd name="T64" fmla="*/ 40 w 54"/>
                  <a:gd name="T65" fmla="*/ 29 h 55"/>
                  <a:gd name="T66" fmla="*/ 42 w 54"/>
                  <a:gd name="T67" fmla="*/ 29 h 55"/>
                  <a:gd name="T68" fmla="*/ 44 w 54"/>
                  <a:gd name="T69" fmla="*/ 31 h 55"/>
                  <a:gd name="T70" fmla="*/ 47 w 54"/>
                  <a:gd name="T71" fmla="*/ 31 h 55"/>
                  <a:gd name="T72" fmla="*/ 49 w 54"/>
                  <a:gd name="T73" fmla="*/ 34 h 55"/>
                  <a:gd name="T74" fmla="*/ 49 w 54"/>
                  <a:gd name="T75" fmla="*/ 36 h 55"/>
                  <a:gd name="T76" fmla="*/ 52 w 54"/>
                  <a:gd name="T77" fmla="*/ 36 h 55"/>
                  <a:gd name="T78" fmla="*/ 54 w 54"/>
                  <a:gd name="T79" fmla="*/ 38 h 55"/>
                  <a:gd name="T80" fmla="*/ 54 w 54"/>
                  <a:gd name="T81" fmla="*/ 41 h 55"/>
                  <a:gd name="T82" fmla="*/ 54 w 54"/>
                  <a:gd name="T83" fmla="*/ 43 h 55"/>
                  <a:gd name="T84" fmla="*/ 54 w 54"/>
                  <a:gd name="T85" fmla="*/ 43 h 55"/>
                  <a:gd name="T86" fmla="*/ 54 w 54"/>
                  <a:gd name="T87" fmla="*/ 45 h 55"/>
                  <a:gd name="T88" fmla="*/ 52 w 54"/>
                  <a:gd name="T89" fmla="*/ 48 h 55"/>
                  <a:gd name="T90" fmla="*/ 52 w 54"/>
                  <a:gd name="T91" fmla="*/ 50 h 55"/>
                  <a:gd name="T92" fmla="*/ 47 w 54"/>
                  <a:gd name="T93" fmla="*/ 55 h 55"/>
                  <a:gd name="T94" fmla="*/ 35 w 54"/>
                  <a:gd name="T95" fmla="*/ 50 h 55"/>
                  <a:gd name="T96" fmla="*/ 28 w 54"/>
                  <a:gd name="T97" fmla="*/ 45 h 55"/>
                  <a:gd name="T98" fmla="*/ 9 w 54"/>
                  <a:gd name="T99" fmla="*/ 31 h 55"/>
                  <a:gd name="T100" fmla="*/ 4 w 54"/>
                  <a:gd name="T101" fmla="*/ 26 h 55"/>
                  <a:gd name="T102" fmla="*/ 4 w 54"/>
                  <a:gd name="T103" fmla="*/ 24 h 55"/>
                  <a:gd name="T104" fmla="*/ 2 w 54"/>
                  <a:gd name="T105" fmla="*/ 22 h 55"/>
                  <a:gd name="T106" fmla="*/ 0 w 54"/>
                  <a:gd name="T107" fmla="*/ 22 h 55"/>
                  <a:gd name="T108" fmla="*/ 0 w 54"/>
                  <a:gd name="T109" fmla="*/ 22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55"/>
                  <a:gd name="T167" fmla="*/ 54 w 54"/>
                  <a:gd name="T168" fmla="*/ 55 h 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55">
                    <a:moveTo>
                      <a:pt x="0" y="22"/>
                    </a:moveTo>
                    <a:lnTo>
                      <a:pt x="2" y="22"/>
                    </a:lnTo>
                    <a:lnTo>
                      <a:pt x="2" y="19"/>
                    </a:lnTo>
                    <a:lnTo>
                      <a:pt x="2" y="17"/>
                    </a:lnTo>
                    <a:lnTo>
                      <a:pt x="4" y="17"/>
                    </a:lnTo>
                    <a:lnTo>
                      <a:pt x="7" y="15"/>
                    </a:lnTo>
                    <a:lnTo>
                      <a:pt x="9" y="15"/>
                    </a:lnTo>
                    <a:lnTo>
                      <a:pt x="9" y="12"/>
                    </a:lnTo>
                    <a:lnTo>
                      <a:pt x="11" y="12"/>
                    </a:lnTo>
                    <a:lnTo>
                      <a:pt x="11" y="10"/>
                    </a:lnTo>
                    <a:lnTo>
                      <a:pt x="11" y="8"/>
                    </a:lnTo>
                    <a:lnTo>
                      <a:pt x="14" y="8"/>
                    </a:lnTo>
                    <a:lnTo>
                      <a:pt x="14" y="5"/>
                    </a:lnTo>
                    <a:lnTo>
                      <a:pt x="16" y="5"/>
                    </a:lnTo>
                    <a:lnTo>
                      <a:pt x="16" y="3"/>
                    </a:lnTo>
                    <a:lnTo>
                      <a:pt x="18" y="0"/>
                    </a:lnTo>
                    <a:lnTo>
                      <a:pt x="21" y="3"/>
                    </a:lnTo>
                    <a:lnTo>
                      <a:pt x="21" y="0"/>
                    </a:lnTo>
                    <a:lnTo>
                      <a:pt x="23" y="0"/>
                    </a:lnTo>
                    <a:lnTo>
                      <a:pt x="26" y="3"/>
                    </a:lnTo>
                    <a:lnTo>
                      <a:pt x="26" y="5"/>
                    </a:lnTo>
                    <a:lnTo>
                      <a:pt x="28" y="8"/>
                    </a:lnTo>
                    <a:lnTo>
                      <a:pt x="28" y="10"/>
                    </a:lnTo>
                    <a:lnTo>
                      <a:pt x="28" y="15"/>
                    </a:lnTo>
                    <a:lnTo>
                      <a:pt x="26" y="15"/>
                    </a:lnTo>
                    <a:lnTo>
                      <a:pt x="26" y="17"/>
                    </a:lnTo>
                    <a:lnTo>
                      <a:pt x="28" y="17"/>
                    </a:lnTo>
                    <a:lnTo>
                      <a:pt x="28" y="15"/>
                    </a:lnTo>
                    <a:lnTo>
                      <a:pt x="30" y="17"/>
                    </a:lnTo>
                    <a:lnTo>
                      <a:pt x="33" y="19"/>
                    </a:lnTo>
                    <a:lnTo>
                      <a:pt x="33" y="17"/>
                    </a:lnTo>
                    <a:lnTo>
                      <a:pt x="35" y="17"/>
                    </a:lnTo>
                    <a:lnTo>
                      <a:pt x="37" y="15"/>
                    </a:lnTo>
                    <a:lnTo>
                      <a:pt x="37" y="12"/>
                    </a:lnTo>
                    <a:lnTo>
                      <a:pt x="40" y="12"/>
                    </a:lnTo>
                    <a:lnTo>
                      <a:pt x="40" y="15"/>
                    </a:lnTo>
                    <a:lnTo>
                      <a:pt x="40" y="17"/>
                    </a:lnTo>
                    <a:lnTo>
                      <a:pt x="42" y="17"/>
                    </a:lnTo>
                    <a:lnTo>
                      <a:pt x="42" y="19"/>
                    </a:lnTo>
                    <a:lnTo>
                      <a:pt x="42" y="24"/>
                    </a:lnTo>
                    <a:lnTo>
                      <a:pt x="40" y="26"/>
                    </a:lnTo>
                    <a:lnTo>
                      <a:pt x="40" y="29"/>
                    </a:lnTo>
                    <a:lnTo>
                      <a:pt x="42" y="29"/>
                    </a:lnTo>
                    <a:lnTo>
                      <a:pt x="44" y="31"/>
                    </a:lnTo>
                    <a:lnTo>
                      <a:pt x="47" y="31"/>
                    </a:lnTo>
                    <a:lnTo>
                      <a:pt x="49" y="31"/>
                    </a:lnTo>
                    <a:lnTo>
                      <a:pt x="49" y="34"/>
                    </a:lnTo>
                    <a:lnTo>
                      <a:pt x="49" y="36"/>
                    </a:lnTo>
                    <a:lnTo>
                      <a:pt x="52" y="36"/>
                    </a:lnTo>
                    <a:lnTo>
                      <a:pt x="54" y="36"/>
                    </a:lnTo>
                    <a:lnTo>
                      <a:pt x="54" y="38"/>
                    </a:lnTo>
                    <a:lnTo>
                      <a:pt x="54" y="41"/>
                    </a:lnTo>
                    <a:lnTo>
                      <a:pt x="54" y="43"/>
                    </a:lnTo>
                    <a:lnTo>
                      <a:pt x="54" y="45"/>
                    </a:lnTo>
                    <a:lnTo>
                      <a:pt x="52" y="45"/>
                    </a:lnTo>
                    <a:lnTo>
                      <a:pt x="52" y="48"/>
                    </a:lnTo>
                    <a:lnTo>
                      <a:pt x="52" y="50"/>
                    </a:lnTo>
                    <a:lnTo>
                      <a:pt x="52" y="55"/>
                    </a:lnTo>
                    <a:lnTo>
                      <a:pt x="47" y="55"/>
                    </a:lnTo>
                    <a:lnTo>
                      <a:pt x="47" y="52"/>
                    </a:lnTo>
                    <a:lnTo>
                      <a:pt x="35" y="50"/>
                    </a:lnTo>
                    <a:lnTo>
                      <a:pt x="33" y="48"/>
                    </a:lnTo>
                    <a:lnTo>
                      <a:pt x="28" y="45"/>
                    </a:lnTo>
                    <a:lnTo>
                      <a:pt x="14" y="31"/>
                    </a:lnTo>
                    <a:lnTo>
                      <a:pt x="9" y="31"/>
                    </a:lnTo>
                    <a:lnTo>
                      <a:pt x="7" y="26"/>
                    </a:lnTo>
                    <a:lnTo>
                      <a:pt x="4" y="26"/>
                    </a:lnTo>
                    <a:lnTo>
                      <a:pt x="4" y="24"/>
                    </a:lnTo>
                    <a:lnTo>
                      <a:pt x="2" y="22"/>
                    </a:lnTo>
                    <a:lnTo>
                      <a:pt x="0" y="22"/>
                    </a:lnTo>
                  </a:path>
                </a:pathLst>
              </a:custGeom>
              <a:grpFill/>
              <a:ln w="9525">
                <a:noFill/>
                <a:round/>
                <a:headEnd/>
                <a:tailEnd/>
              </a:ln>
            </p:spPr>
            <p:txBody>
              <a:bodyPr/>
              <a:lstStyle/>
              <a:p>
                <a:pPr>
                  <a:defRPr/>
                </a:pPr>
                <a:endParaRPr lang="en-US" sz="1200" kern="0">
                  <a:solidFill>
                    <a:srgbClr val="0096D6"/>
                  </a:solidFill>
                </a:endParaRPr>
              </a:p>
            </p:txBody>
          </p:sp>
          <p:sp>
            <p:nvSpPr>
              <p:cNvPr id="3299" name="Freeform 271"/>
              <p:cNvSpPr>
                <a:spLocks/>
              </p:cNvSpPr>
              <p:nvPr/>
            </p:nvSpPr>
            <p:spPr bwMode="auto">
              <a:xfrm>
                <a:off x="2838" y="2456"/>
                <a:ext cx="59" cy="87"/>
              </a:xfrm>
              <a:custGeom>
                <a:avLst/>
                <a:gdLst>
                  <a:gd name="T0" fmla="*/ 56 w 59"/>
                  <a:gd name="T1" fmla="*/ 69 h 87"/>
                  <a:gd name="T2" fmla="*/ 47 w 59"/>
                  <a:gd name="T3" fmla="*/ 24 h 87"/>
                  <a:gd name="T4" fmla="*/ 44 w 59"/>
                  <a:gd name="T5" fmla="*/ 14 h 87"/>
                  <a:gd name="T6" fmla="*/ 40 w 59"/>
                  <a:gd name="T7" fmla="*/ 7 h 87"/>
                  <a:gd name="T8" fmla="*/ 40 w 59"/>
                  <a:gd name="T9" fmla="*/ 5 h 87"/>
                  <a:gd name="T10" fmla="*/ 42 w 59"/>
                  <a:gd name="T11" fmla="*/ 2 h 87"/>
                  <a:gd name="T12" fmla="*/ 40 w 59"/>
                  <a:gd name="T13" fmla="*/ 2 h 87"/>
                  <a:gd name="T14" fmla="*/ 37 w 59"/>
                  <a:gd name="T15" fmla="*/ 0 h 87"/>
                  <a:gd name="T16" fmla="*/ 30 w 59"/>
                  <a:gd name="T17" fmla="*/ 5 h 87"/>
                  <a:gd name="T18" fmla="*/ 4 w 59"/>
                  <a:gd name="T19" fmla="*/ 2 h 87"/>
                  <a:gd name="T20" fmla="*/ 2 w 59"/>
                  <a:gd name="T21" fmla="*/ 7 h 87"/>
                  <a:gd name="T22" fmla="*/ 4 w 59"/>
                  <a:gd name="T23" fmla="*/ 9 h 87"/>
                  <a:gd name="T24" fmla="*/ 4 w 59"/>
                  <a:gd name="T25" fmla="*/ 12 h 87"/>
                  <a:gd name="T26" fmla="*/ 4 w 59"/>
                  <a:gd name="T27" fmla="*/ 17 h 87"/>
                  <a:gd name="T28" fmla="*/ 7 w 59"/>
                  <a:gd name="T29" fmla="*/ 24 h 87"/>
                  <a:gd name="T30" fmla="*/ 7 w 59"/>
                  <a:gd name="T31" fmla="*/ 24 h 87"/>
                  <a:gd name="T32" fmla="*/ 4 w 59"/>
                  <a:gd name="T33" fmla="*/ 28 h 87"/>
                  <a:gd name="T34" fmla="*/ 7 w 59"/>
                  <a:gd name="T35" fmla="*/ 28 h 87"/>
                  <a:gd name="T36" fmla="*/ 9 w 59"/>
                  <a:gd name="T37" fmla="*/ 40 h 87"/>
                  <a:gd name="T38" fmla="*/ 9 w 59"/>
                  <a:gd name="T39" fmla="*/ 40 h 87"/>
                  <a:gd name="T40" fmla="*/ 7 w 59"/>
                  <a:gd name="T41" fmla="*/ 43 h 87"/>
                  <a:gd name="T42" fmla="*/ 4 w 59"/>
                  <a:gd name="T43" fmla="*/ 47 h 87"/>
                  <a:gd name="T44" fmla="*/ 2 w 59"/>
                  <a:gd name="T45" fmla="*/ 54 h 87"/>
                  <a:gd name="T46" fmla="*/ 0 w 59"/>
                  <a:gd name="T47" fmla="*/ 57 h 87"/>
                  <a:gd name="T48" fmla="*/ 2 w 59"/>
                  <a:gd name="T49" fmla="*/ 73 h 87"/>
                  <a:gd name="T50" fmla="*/ 4 w 59"/>
                  <a:gd name="T51" fmla="*/ 73 h 87"/>
                  <a:gd name="T52" fmla="*/ 7 w 59"/>
                  <a:gd name="T53" fmla="*/ 80 h 87"/>
                  <a:gd name="T54" fmla="*/ 4 w 59"/>
                  <a:gd name="T55" fmla="*/ 80 h 87"/>
                  <a:gd name="T56" fmla="*/ 2 w 59"/>
                  <a:gd name="T57" fmla="*/ 80 h 87"/>
                  <a:gd name="T58" fmla="*/ 16 w 59"/>
                  <a:gd name="T59" fmla="*/ 87 h 87"/>
                  <a:gd name="T60" fmla="*/ 33 w 59"/>
                  <a:gd name="T61" fmla="*/ 80 h 87"/>
                  <a:gd name="T62" fmla="*/ 52 w 59"/>
                  <a:gd name="T63" fmla="*/ 73 h 87"/>
                  <a:gd name="T64" fmla="*/ 54 w 59"/>
                  <a:gd name="T65" fmla="*/ 73 h 87"/>
                  <a:gd name="T66" fmla="*/ 59 w 59"/>
                  <a:gd name="T67" fmla="*/ 6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
                  <a:gd name="T103" fmla="*/ 0 h 87"/>
                  <a:gd name="T104" fmla="*/ 59 w 59"/>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 h="87">
                    <a:moveTo>
                      <a:pt x="59" y="69"/>
                    </a:moveTo>
                    <a:lnTo>
                      <a:pt x="56" y="69"/>
                    </a:lnTo>
                    <a:lnTo>
                      <a:pt x="52" y="61"/>
                    </a:lnTo>
                    <a:lnTo>
                      <a:pt x="47" y="24"/>
                    </a:lnTo>
                    <a:lnTo>
                      <a:pt x="44" y="14"/>
                    </a:lnTo>
                    <a:lnTo>
                      <a:pt x="42" y="9"/>
                    </a:lnTo>
                    <a:lnTo>
                      <a:pt x="40" y="7"/>
                    </a:lnTo>
                    <a:lnTo>
                      <a:pt x="40" y="5"/>
                    </a:lnTo>
                    <a:lnTo>
                      <a:pt x="42" y="2"/>
                    </a:lnTo>
                    <a:lnTo>
                      <a:pt x="40" y="2"/>
                    </a:lnTo>
                    <a:lnTo>
                      <a:pt x="37" y="2"/>
                    </a:lnTo>
                    <a:lnTo>
                      <a:pt x="37" y="0"/>
                    </a:lnTo>
                    <a:lnTo>
                      <a:pt x="35" y="2"/>
                    </a:lnTo>
                    <a:lnTo>
                      <a:pt x="30" y="5"/>
                    </a:lnTo>
                    <a:lnTo>
                      <a:pt x="4" y="2"/>
                    </a:lnTo>
                    <a:lnTo>
                      <a:pt x="2" y="5"/>
                    </a:lnTo>
                    <a:lnTo>
                      <a:pt x="2" y="7"/>
                    </a:lnTo>
                    <a:lnTo>
                      <a:pt x="4" y="9"/>
                    </a:lnTo>
                    <a:lnTo>
                      <a:pt x="4" y="12"/>
                    </a:lnTo>
                    <a:lnTo>
                      <a:pt x="4" y="14"/>
                    </a:lnTo>
                    <a:lnTo>
                      <a:pt x="4" y="17"/>
                    </a:lnTo>
                    <a:lnTo>
                      <a:pt x="4" y="21"/>
                    </a:lnTo>
                    <a:lnTo>
                      <a:pt x="7" y="24"/>
                    </a:lnTo>
                    <a:lnTo>
                      <a:pt x="7" y="26"/>
                    </a:lnTo>
                    <a:lnTo>
                      <a:pt x="4" y="28"/>
                    </a:lnTo>
                    <a:lnTo>
                      <a:pt x="7" y="28"/>
                    </a:lnTo>
                    <a:lnTo>
                      <a:pt x="9" y="40"/>
                    </a:lnTo>
                    <a:lnTo>
                      <a:pt x="7" y="40"/>
                    </a:lnTo>
                    <a:lnTo>
                      <a:pt x="7" y="43"/>
                    </a:lnTo>
                    <a:lnTo>
                      <a:pt x="4" y="43"/>
                    </a:lnTo>
                    <a:lnTo>
                      <a:pt x="4" y="47"/>
                    </a:lnTo>
                    <a:lnTo>
                      <a:pt x="2" y="52"/>
                    </a:lnTo>
                    <a:lnTo>
                      <a:pt x="2" y="54"/>
                    </a:lnTo>
                    <a:lnTo>
                      <a:pt x="0" y="57"/>
                    </a:lnTo>
                    <a:lnTo>
                      <a:pt x="0" y="64"/>
                    </a:lnTo>
                    <a:lnTo>
                      <a:pt x="2" y="73"/>
                    </a:lnTo>
                    <a:lnTo>
                      <a:pt x="4" y="73"/>
                    </a:lnTo>
                    <a:lnTo>
                      <a:pt x="7" y="80"/>
                    </a:lnTo>
                    <a:lnTo>
                      <a:pt x="4" y="80"/>
                    </a:lnTo>
                    <a:lnTo>
                      <a:pt x="2" y="80"/>
                    </a:lnTo>
                    <a:lnTo>
                      <a:pt x="0" y="83"/>
                    </a:lnTo>
                    <a:lnTo>
                      <a:pt x="16" y="87"/>
                    </a:lnTo>
                    <a:lnTo>
                      <a:pt x="23" y="83"/>
                    </a:lnTo>
                    <a:lnTo>
                      <a:pt x="33" y="80"/>
                    </a:lnTo>
                    <a:lnTo>
                      <a:pt x="44" y="73"/>
                    </a:lnTo>
                    <a:lnTo>
                      <a:pt x="52" y="73"/>
                    </a:lnTo>
                    <a:lnTo>
                      <a:pt x="54" y="73"/>
                    </a:lnTo>
                    <a:lnTo>
                      <a:pt x="56" y="69"/>
                    </a:lnTo>
                    <a:lnTo>
                      <a:pt x="59" y="69"/>
                    </a:lnTo>
                    <a:close/>
                  </a:path>
                </a:pathLst>
              </a:custGeom>
              <a:grpFill/>
              <a:ln w="9525">
                <a:noFill/>
                <a:round/>
                <a:headEnd/>
                <a:tailEnd/>
              </a:ln>
            </p:spPr>
            <p:txBody>
              <a:bodyPr/>
              <a:lstStyle/>
              <a:p>
                <a:pPr>
                  <a:defRPr/>
                </a:pPr>
                <a:endParaRPr lang="en-US" sz="1200" kern="0">
                  <a:solidFill>
                    <a:srgbClr val="0096D6"/>
                  </a:solidFill>
                </a:endParaRPr>
              </a:p>
            </p:txBody>
          </p:sp>
          <p:sp>
            <p:nvSpPr>
              <p:cNvPr id="3300" name="Freeform 272"/>
              <p:cNvSpPr>
                <a:spLocks/>
              </p:cNvSpPr>
              <p:nvPr/>
            </p:nvSpPr>
            <p:spPr bwMode="auto">
              <a:xfrm>
                <a:off x="2838" y="2456"/>
                <a:ext cx="59" cy="87"/>
              </a:xfrm>
              <a:custGeom>
                <a:avLst/>
                <a:gdLst>
                  <a:gd name="T0" fmla="*/ 56 w 59"/>
                  <a:gd name="T1" fmla="*/ 69 h 87"/>
                  <a:gd name="T2" fmla="*/ 47 w 59"/>
                  <a:gd name="T3" fmla="*/ 24 h 87"/>
                  <a:gd name="T4" fmla="*/ 44 w 59"/>
                  <a:gd name="T5" fmla="*/ 14 h 87"/>
                  <a:gd name="T6" fmla="*/ 40 w 59"/>
                  <a:gd name="T7" fmla="*/ 7 h 87"/>
                  <a:gd name="T8" fmla="*/ 40 w 59"/>
                  <a:gd name="T9" fmla="*/ 5 h 87"/>
                  <a:gd name="T10" fmla="*/ 42 w 59"/>
                  <a:gd name="T11" fmla="*/ 2 h 87"/>
                  <a:gd name="T12" fmla="*/ 40 w 59"/>
                  <a:gd name="T13" fmla="*/ 2 h 87"/>
                  <a:gd name="T14" fmla="*/ 37 w 59"/>
                  <a:gd name="T15" fmla="*/ 0 h 87"/>
                  <a:gd name="T16" fmla="*/ 30 w 59"/>
                  <a:gd name="T17" fmla="*/ 5 h 87"/>
                  <a:gd name="T18" fmla="*/ 4 w 59"/>
                  <a:gd name="T19" fmla="*/ 2 h 87"/>
                  <a:gd name="T20" fmla="*/ 2 w 59"/>
                  <a:gd name="T21" fmla="*/ 7 h 87"/>
                  <a:gd name="T22" fmla="*/ 4 w 59"/>
                  <a:gd name="T23" fmla="*/ 9 h 87"/>
                  <a:gd name="T24" fmla="*/ 4 w 59"/>
                  <a:gd name="T25" fmla="*/ 12 h 87"/>
                  <a:gd name="T26" fmla="*/ 4 w 59"/>
                  <a:gd name="T27" fmla="*/ 17 h 87"/>
                  <a:gd name="T28" fmla="*/ 7 w 59"/>
                  <a:gd name="T29" fmla="*/ 24 h 87"/>
                  <a:gd name="T30" fmla="*/ 7 w 59"/>
                  <a:gd name="T31" fmla="*/ 24 h 87"/>
                  <a:gd name="T32" fmla="*/ 4 w 59"/>
                  <a:gd name="T33" fmla="*/ 28 h 87"/>
                  <a:gd name="T34" fmla="*/ 7 w 59"/>
                  <a:gd name="T35" fmla="*/ 28 h 87"/>
                  <a:gd name="T36" fmla="*/ 9 w 59"/>
                  <a:gd name="T37" fmla="*/ 40 h 87"/>
                  <a:gd name="T38" fmla="*/ 9 w 59"/>
                  <a:gd name="T39" fmla="*/ 40 h 87"/>
                  <a:gd name="T40" fmla="*/ 7 w 59"/>
                  <a:gd name="T41" fmla="*/ 43 h 87"/>
                  <a:gd name="T42" fmla="*/ 4 w 59"/>
                  <a:gd name="T43" fmla="*/ 47 h 87"/>
                  <a:gd name="T44" fmla="*/ 2 w 59"/>
                  <a:gd name="T45" fmla="*/ 54 h 87"/>
                  <a:gd name="T46" fmla="*/ 0 w 59"/>
                  <a:gd name="T47" fmla="*/ 57 h 87"/>
                  <a:gd name="T48" fmla="*/ 2 w 59"/>
                  <a:gd name="T49" fmla="*/ 73 h 87"/>
                  <a:gd name="T50" fmla="*/ 4 w 59"/>
                  <a:gd name="T51" fmla="*/ 73 h 87"/>
                  <a:gd name="T52" fmla="*/ 7 w 59"/>
                  <a:gd name="T53" fmla="*/ 80 h 87"/>
                  <a:gd name="T54" fmla="*/ 4 w 59"/>
                  <a:gd name="T55" fmla="*/ 80 h 87"/>
                  <a:gd name="T56" fmla="*/ 2 w 59"/>
                  <a:gd name="T57" fmla="*/ 80 h 87"/>
                  <a:gd name="T58" fmla="*/ 16 w 59"/>
                  <a:gd name="T59" fmla="*/ 87 h 87"/>
                  <a:gd name="T60" fmla="*/ 33 w 59"/>
                  <a:gd name="T61" fmla="*/ 80 h 87"/>
                  <a:gd name="T62" fmla="*/ 52 w 59"/>
                  <a:gd name="T63" fmla="*/ 73 h 87"/>
                  <a:gd name="T64" fmla="*/ 54 w 59"/>
                  <a:gd name="T65" fmla="*/ 73 h 87"/>
                  <a:gd name="T66" fmla="*/ 59 w 59"/>
                  <a:gd name="T67" fmla="*/ 6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
                  <a:gd name="T103" fmla="*/ 0 h 87"/>
                  <a:gd name="T104" fmla="*/ 59 w 59"/>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 h="87">
                    <a:moveTo>
                      <a:pt x="59" y="69"/>
                    </a:moveTo>
                    <a:lnTo>
                      <a:pt x="56" y="69"/>
                    </a:lnTo>
                    <a:lnTo>
                      <a:pt x="52" y="61"/>
                    </a:lnTo>
                    <a:lnTo>
                      <a:pt x="47" y="24"/>
                    </a:lnTo>
                    <a:lnTo>
                      <a:pt x="44" y="14"/>
                    </a:lnTo>
                    <a:lnTo>
                      <a:pt x="42" y="9"/>
                    </a:lnTo>
                    <a:lnTo>
                      <a:pt x="40" y="7"/>
                    </a:lnTo>
                    <a:lnTo>
                      <a:pt x="40" y="5"/>
                    </a:lnTo>
                    <a:lnTo>
                      <a:pt x="42" y="2"/>
                    </a:lnTo>
                    <a:lnTo>
                      <a:pt x="40" y="2"/>
                    </a:lnTo>
                    <a:lnTo>
                      <a:pt x="37" y="2"/>
                    </a:lnTo>
                    <a:lnTo>
                      <a:pt x="37" y="0"/>
                    </a:lnTo>
                    <a:lnTo>
                      <a:pt x="35" y="2"/>
                    </a:lnTo>
                    <a:lnTo>
                      <a:pt x="30" y="5"/>
                    </a:lnTo>
                    <a:lnTo>
                      <a:pt x="4" y="2"/>
                    </a:lnTo>
                    <a:lnTo>
                      <a:pt x="2" y="5"/>
                    </a:lnTo>
                    <a:lnTo>
                      <a:pt x="2" y="7"/>
                    </a:lnTo>
                    <a:lnTo>
                      <a:pt x="4" y="9"/>
                    </a:lnTo>
                    <a:lnTo>
                      <a:pt x="4" y="12"/>
                    </a:lnTo>
                    <a:lnTo>
                      <a:pt x="4" y="14"/>
                    </a:lnTo>
                    <a:lnTo>
                      <a:pt x="4" y="17"/>
                    </a:lnTo>
                    <a:lnTo>
                      <a:pt x="4" y="21"/>
                    </a:lnTo>
                    <a:lnTo>
                      <a:pt x="7" y="24"/>
                    </a:lnTo>
                    <a:lnTo>
                      <a:pt x="7" y="26"/>
                    </a:lnTo>
                    <a:lnTo>
                      <a:pt x="4" y="28"/>
                    </a:lnTo>
                    <a:lnTo>
                      <a:pt x="7" y="28"/>
                    </a:lnTo>
                    <a:lnTo>
                      <a:pt x="9" y="40"/>
                    </a:lnTo>
                    <a:lnTo>
                      <a:pt x="7" y="40"/>
                    </a:lnTo>
                    <a:lnTo>
                      <a:pt x="7" y="43"/>
                    </a:lnTo>
                    <a:lnTo>
                      <a:pt x="4" y="43"/>
                    </a:lnTo>
                    <a:lnTo>
                      <a:pt x="4" y="47"/>
                    </a:lnTo>
                    <a:lnTo>
                      <a:pt x="2" y="52"/>
                    </a:lnTo>
                    <a:lnTo>
                      <a:pt x="2" y="54"/>
                    </a:lnTo>
                    <a:lnTo>
                      <a:pt x="0" y="57"/>
                    </a:lnTo>
                    <a:lnTo>
                      <a:pt x="0" y="64"/>
                    </a:lnTo>
                    <a:lnTo>
                      <a:pt x="2" y="73"/>
                    </a:lnTo>
                    <a:lnTo>
                      <a:pt x="4" y="73"/>
                    </a:lnTo>
                    <a:lnTo>
                      <a:pt x="7" y="80"/>
                    </a:lnTo>
                    <a:lnTo>
                      <a:pt x="4" y="80"/>
                    </a:lnTo>
                    <a:lnTo>
                      <a:pt x="2" y="80"/>
                    </a:lnTo>
                    <a:lnTo>
                      <a:pt x="0" y="83"/>
                    </a:lnTo>
                    <a:lnTo>
                      <a:pt x="16" y="87"/>
                    </a:lnTo>
                    <a:lnTo>
                      <a:pt x="23" y="83"/>
                    </a:lnTo>
                    <a:lnTo>
                      <a:pt x="33" y="80"/>
                    </a:lnTo>
                    <a:lnTo>
                      <a:pt x="44" y="73"/>
                    </a:lnTo>
                    <a:lnTo>
                      <a:pt x="52" y="73"/>
                    </a:lnTo>
                    <a:lnTo>
                      <a:pt x="54" y="73"/>
                    </a:lnTo>
                    <a:lnTo>
                      <a:pt x="56" y="69"/>
                    </a:lnTo>
                    <a:lnTo>
                      <a:pt x="59" y="69"/>
                    </a:lnTo>
                  </a:path>
                </a:pathLst>
              </a:custGeom>
              <a:grpFill/>
              <a:ln w="9525">
                <a:noFill/>
                <a:round/>
                <a:headEnd/>
                <a:tailEnd/>
              </a:ln>
            </p:spPr>
            <p:txBody>
              <a:bodyPr/>
              <a:lstStyle/>
              <a:p>
                <a:pPr>
                  <a:defRPr/>
                </a:pPr>
                <a:endParaRPr lang="en-US" sz="1200" kern="0">
                  <a:solidFill>
                    <a:srgbClr val="0096D6"/>
                  </a:solidFill>
                </a:endParaRPr>
              </a:p>
            </p:txBody>
          </p:sp>
          <p:sp>
            <p:nvSpPr>
              <p:cNvPr id="3301" name="Freeform 273"/>
              <p:cNvSpPr>
                <a:spLocks/>
              </p:cNvSpPr>
              <p:nvPr/>
            </p:nvSpPr>
            <p:spPr bwMode="auto">
              <a:xfrm>
                <a:off x="2916" y="2421"/>
                <a:ext cx="153" cy="127"/>
              </a:xfrm>
              <a:custGeom>
                <a:avLst/>
                <a:gdLst>
                  <a:gd name="T0" fmla="*/ 11 w 153"/>
                  <a:gd name="T1" fmla="*/ 18 h 127"/>
                  <a:gd name="T2" fmla="*/ 11 w 153"/>
                  <a:gd name="T3" fmla="*/ 16 h 127"/>
                  <a:gd name="T4" fmla="*/ 16 w 153"/>
                  <a:gd name="T5" fmla="*/ 14 h 127"/>
                  <a:gd name="T6" fmla="*/ 21 w 153"/>
                  <a:gd name="T7" fmla="*/ 2 h 127"/>
                  <a:gd name="T8" fmla="*/ 47 w 153"/>
                  <a:gd name="T9" fmla="*/ 4 h 127"/>
                  <a:gd name="T10" fmla="*/ 54 w 153"/>
                  <a:gd name="T11" fmla="*/ 11 h 127"/>
                  <a:gd name="T12" fmla="*/ 59 w 153"/>
                  <a:gd name="T13" fmla="*/ 9 h 127"/>
                  <a:gd name="T14" fmla="*/ 68 w 153"/>
                  <a:gd name="T15" fmla="*/ 7 h 127"/>
                  <a:gd name="T16" fmla="*/ 87 w 153"/>
                  <a:gd name="T17" fmla="*/ 14 h 127"/>
                  <a:gd name="T18" fmla="*/ 99 w 153"/>
                  <a:gd name="T19" fmla="*/ 7 h 127"/>
                  <a:gd name="T20" fmla="*/ 122 w 153"/>
                  <a:gd name="T21" fmla="*/ 9 h 127"/>
                  <a:gd name="T22" fmla="*/ 127 w 153"/>
                  <a:gd name="T23" fmla="*/ 7 h 127"/>
                  <a:gd name="T24" fmla="*/ 129 w 153"/>
                  <a:gd name="T25" fmla="*/ 4 h 127"/>
                  <a:gd name="T26" fmla="*/ 134 w 153"/>
                  <a:gd name="T27" fmla="*/ 4 h 127"/>
                  <a:gd name="T28" fmla="*/ 137 w 153"/>
                  <a:gd name="T29" fmla="*/ 0 h 127"/>
                  <a:gd name="T30" fmla="*/ 137 w 153"/>
                  <a:gd name="T31" fmla="*/ 0 h 127"/>
                  <a:gd name="T32" fmla="*/ 144 w 153"/>
                  <a:gd name="T33" fmla="*/ 9 h 127"/>
                  <a:gd name="T34" fmla="*/ 148 w 153"/>
                  <a:gd name="T35" fmla="*/ 18 h 127"/>
                  <a:gd name="T36" fmla="*/ 151 w 153"/>
                  <a:gd name="T37" fmla="*/ 18 h 127"/>
                  <a:gd name="T38" fmla="*/ 153 w 153"/>
                  <a:gd name="T39" fmla="*/ 21 h 127"/>
                  <a:gd name="T40" fmla="*/ 148 w 153"/>
                  <a:gd name="T41" fmla="*/ 33 h 127"/>
                  <a:gd name="T42" fmla="*/ 144 w 153"/>
                  <a:gd name="T43" fmla="*/ 35 h 127"/>
                  <a:gd name="T44" fmla="*/ 132 w 153"/>
                  <a:gd name="T45" fmla="*/ 68 h 127"/>
                  <a:gd name="T46" fmla="*/ 125 w 153"/>
                  <a:gd name="T47" fmla="*/ 73 h 127"/>
                  <a:gd name="T48" fmla="*/ 113 w 153"/>
                  <a:gd name="T49" fmla="*/ 99 h 127"/>
                  <a:gd name="T50" fmla="*/ 106 w 153"/>
                  <a:gd name="T51" fmla="*/ 96 h 127"/>
                  <a:gd name="T52" fmla="*/ 106 w 153"/>
                  <a:gd name="T53" fmla="*/ 96 h 127"/>
                  <a:gd name="T54" fmla="*/ 101 w 153"/>
                  <a:gd name="T55" fmla="*/ 92 h 127"/>
                  <a:gd name="T56" fmla="*/ 89 w 153"/>
                  <a:gd name="T57" fmla="*/ 94 h 127"/>
                  <a:gd name="T58" fmla="*/ 85 w 153"/>
                  <a:gd name="T59" fmla="*/ 99 h 127"/>
                  <a:gd name="T60" fmla="*/ 80 w 153"/>
                  <a:gd name="T61" fmla="*/ 111 h 127"/>
                  <a:gd name="T62" fmla="*/ 75 w 153"/>
                  <a:gd name="T63" fmla="*/ 118 h 127"/>
                  <a:gd name="T64" fmla="*/ 75 w 153"/>
                  <a:gd name="T65" fmla="*/ 122 h 127"/>
                  <a:gd name="T66" fmla="*/ 73 w 153"/>
                  <a:gd name="T67" fmla="*/ 120 h 127"/>
                  <a:gd name="T68" fmla="*/ 70 w 153"/>
                  <a:gd name="T69" fmla="*/ 125 h 127"/>
                  <a:gd name="T70" fmla="*/ 56 w 153"/>
                  <a:gd name="T71" fmla="*/ 122 h 127"/>
                  <a:gd name="T72" fmla="*/ 56 w 153"/>
                  <a:gd name="T73" fmla="*/ 125 h 127"/>
                  <a:gd name="T74" fmla="*/ 54 w 153"/>
                  <a:gd name="T75" fmla="*/ 127 h 127"/>
                  <a:gd name="T76" fmla="*/ 51 w 153"/>
                  <a:gd name="T77" fmla="*/ 127 h 127"/>
                  <a:gd name="T78" fmla="*/ 49 w 153"/>
                  <a:gd name="T79" fmla="*/ 127 h 127"/>
                  <a:gd name="T80" fmla="*/ 44 w 153"/>
                  <a:gd name="T81" fmla="*/ 127 h 127"/>
                  <a:gd name="T82" fmla="*/ 42 w 153"/>
                  <a:gd name="T83" fmla="*/ 127 h 127"/>
                  <a:gd name="T84" fmla="*/ 40 w 153"/>
                  <a:gd name="T85" fmla="*/ 125 h 127"/>
                  <a:gd name="T86" fmla="*/ 35 w 153"/>
                  <a:gd name="T87" fmla="*/ 120 h 127"/>
                  <a:gd name="T88" fmla="*/ 35 w 153"/>
                  <a:gd name="T89" fmla="*/ 113 h 127"/>
                  <a:gd name="T90" fmla="*/ 33 w 153"/>
                  <a:gd name="T91" fmla="*/ 113 h 127"/>
                  <a:gd name="T92" fmla="*/ 30 w 153"/>
                  <a:gd name="T93" fmla="*/ 108 h 127"/>
                  <a:gd name="T94" fmla="*/ 30 w 153"/>
                  <a:gd name="T95" fmla="*/ 106 h 127"/>
                  <a:gd name="T96" fmla="*/ 28 w 153"/>
                  <a:gd name="T97" fmla="*/ 104 h 127"/>
                  <a:gd name="T98" fmla="*/ 0 w 153"/>
                  <a:gd name="T99" fmla="*/ 101 h 127"/>
                  <a:gd name="T100" fmla="*/ 0 w 153"/>
                  <a:gd name="T101" fmla="*/ 70 h 127"/>
                  <a:gd name="T102" fmla="*/ 4 w 153"/>
                  <a:gd name="T103" fmla="*/ 56 h 127"/>
                  <a:gd name="T104" fmla="*/ 11 w 153"/>
                  <a:gd name="T105" fmla="*/ 52 h 127"/>
                  <a:gd name="T106" fmla="*/ 11 w 153"/>
                  <a:gd name="T107" fmla="*/ 49 h 127"/>
                  <a:gd name="T108" fmla="*/ 11 w 153"/>
                  <a:gd name="T109" fmla="*/ 49 h 127"/>
                  <a:gd name="T110" fmla="*/ 11 w 153"/>
                  <a:gd name="T111" fmla="*/ 47 h 127"/>
                  <a:gd name="T112" fmla="*/ 14 w 153"/>
                  <a:gd name="T113" fmla="*/ 44 h 127"/>
                  <a:gd name="T114" fmla="*/ 11 w 153"/>
                  <a:gd name="T115" fmla="*/ 35 h 127"/>
                  <a:gd name="T116" fmla="*/ 9 w 153"/>
                  <a:gd name="T117" fmla="*/ 33 h 127"/>
                  <a:gd name="T118" fmla="*/ 11 w 153"/>
                  <a:gd name="T119" fmla="*/ 28 h 1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27"/>
                  <a:gd name="T182" fmla="*/ 153 w 153"/>
                  <a:gd name="T183" fmla="*/ 127 h 1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27">
                    <a:moveTo>
                      <a:pt x="11" y="28"/>
                    </a:moveTo>
                    <a:lnTo>
                      <a:pt x="11" y="18"/>
                    </a:lnTo>
                    <a:lnTo>
                      <a:pt x="11" y="16"/>
                    </a:lnTo>
                    <a:lnTo>
                      <a:pt x="14" y="16"/>
                    </a:lnTo>
                    <a:lnTo>
                      <a:pt x="16" y="14"/>
                    </a:lnTo>
                    <a:lnTo>
                      <a:pt x="18" y="4"/>
                    </a:lnTo>
                    <a:lnTo>
                      <a:pt x="21" y="2"/>
                    </a:lnTo>
                    <a:lnTo>
                      <a:pt x="37" y="0"/>
                    </a:lnTo>
                    <a:lnTo>
                      <a:pt x="47" y="4"/>
                    </a:lnTo>
                    <a:lnTo>
                      <a:pt x="54" y="11"/>
                    </a:lnTo>
                    <a:lnTo>
                      <a:pt x="56" y="11"/>
                    </a:lnTo>
                    <a:lnTo>
                      <a:pt x="59" y="9"/>
                    </a:lnTo>
                    <a:lnTo>
                      <a:pt x="66" y="7"/>
                    </a:lnTo>
                    <a:lnTo>
                      <a:pt x="68" y="7"/>
                    </a:lnTo>
                    <a:lnTo>
                      <a:pt x="77" y="11"/>
                    </a:lnTo>
                    <a:lnTo>
                      <a:pt x="87" y="14"/>
                    </a:lnTo>
                    <a:lnTo>
                      <a:pt x="89" y="14"/>
                    </a:lnTo>
                    <a:lnTo>
                      <a:pt x="99" y="7"/>
                    </a:lnTo>
                    <a:lnTo>
                      <a:pt x="118" y="7"/>
                    </a:lnTo>
                    <a:lnTo>
                      <a:pt x="122" y="9"/>
                    </a:lnTo>
                    <a:lnTo>
                      <a:pt x="127" y="9"/>
                    </a:lnTo>
                    <a:lnTo>
                      <a:pt x="127" y="7"/>
                    </a:lnTo>
                    <a:lnTo>
                      <a:pt x="129" y="4"/>
                    </a:lnTo>
                    <a:lnTo>
                      <a:pt x="132" y="4"/>
                    </a:lnTo>
                    <a:lnTo>
                      <a:pt x="134" y="4"/>
                    </a:lnTo>
                    <a:lnTo>
                      <a:pt x="137" y="0"/>
                    </a:lnTo>
                    <a:lnTo>
                      <a:pt x="141" y="7"/>
                    </a:lnTo>
                    <a:lnTo>
                      <a:pt x="144" y="9"/>
                    </a:lnTo>
                    <a:lnTo>
                      <a:pt x="146" y="16"/>
                    </a:lnTo>
                    <a:lnTo>
                      <a:pt x="148" y="18"/>
                    </a:lnTo>
                    <a:lnTo>
                      <a:pt x="151" y="18"/>
                    </a:lnTo>
                    <a:lnTo>
                      <a:pt x="153" y="21"/>
                    </a:lnTo>
                    <a:lnTo>
                      <a:pt x="153" y="28"/>
                    </a:lnTo>
                    <a:lnTo>
                      <a:pt x="148" y="33"/>
                    </a:lnTo>
                    <a:lnTo>
                      <a:pt x="144" y="35"/>
                    </a:lnTo>
                    <a:lnTo>
                      <a:pt x="141" y="37"/>
                    </a:lnTo>
                    <a:lnTo>
                      <a:pt x="132" y="68"/>
                    </a:lnTo>
                    <a:lnTo>
                      <a:pt x="127" y="68"/>
                    </a:lnTo>
                    <a:lnTo>
                      <a:pt x="125" y="73"/>
                    </a:lnTo>
                    <a:lnTo>
                      <a:pt x="113" y="99"/>
                    </a:lnTo>
                    <a:lnTo>
                      <a:pt x="108" y="99"/>
                    </a:lnTo>
                    <a:lnTo>
                      <a:pt x="106" y="96"/>
                    </a:lnTo>
                    <a:lnTo>
                      <a:pt x="106" y="94"/>
                    </a:lnTo>
                    <a:lnTo>
                      <a:pt x="101" y="92"/>
                    </a:lnTo>
                    <a:lnTo>
                      <a:pt x="89" y="94"/>
                    </a:lnTo>
                    <a:lnTo>
                      <a:pt x="87" y="96"/>
                    </a:lnTo>
                    <a:lnTo>
                      <a:pt x="85" y="99"/>
                    </a:lnTo>
                    <a:lnTo>
                      <a:pt x="82" y="104"/>
                    </a:lnTo>
                    <a:lnTo>
                      <a:pt x="80" y="111"/>
                    </a:lnTo>
                    <a:lnTo>
                      <a:pt x="77" y="113"/>
                    </a:lnTo>
                    <a:lnTo>
                      <a:pt x="75" y="118"/>
                    </a:lnTo>
                    <a:lnTo>
                      <a:pt x="75" y="120"/>
                    </a:lnTo>
                    <a:lnTo>
                      <a:pt x="75" y="122"/>
                    </a:lnTo>
                    <a:lnTo>
                      <a:pt x="73" y="120"/>
                    </a:lnTo>
                    <a:lnTo>
                      <a:pt x="70" y="122"/>
                    </a:lnTo>
                    <a:lnTo>
                      <a:pt x="70" y="125"/>
                    </a:lnTo>
                    <a:lnTo>
                      <a:pt x="63" y="125"/>
                    </a:lnTo>
                    <a:lnTo>
                      <a:pt x="56" y="122"/>
                    </a:lnTo>
                    <a:lnTo>
                      <a:pt x="56" y="125"/>
                    </a:lnTo>
                    <a:lnTo>
                      <a:pt x="54" y="125"/>
                    </a:lnTo>
                    <a:lnTo>
                      <a:pt x="54" y="127"/>
                    </a:lnTo>
                    <a:lnTo>
                      <a:pt x="51" y="127"/>
                    </a:lnTo>
                    <a:lnTo>
                      <a:pt x="51" y="125"/>
                    </a:lnTo>
                    <a:lnTo>
                      <a:pt x="49" y="127"/>
                    </a:lnTo>
                    <a:lnTo>
                      <a:pt x="44" y="127"/>
                    </a:lnTo>
                    <a:lnTo>
                      <a:pt x="42" y="127"/>
                    </a:lnTo>
                    <a:lnTo>
                      <a:pt x="40" y="125"/>
                    </a:lnTo>
                    <a:lnTo>
                      <a:pt x="37" y="122"/>
                    </a:lnTo>
                    <a:lnTo>
                      <a:pt x="35" y="120"/>
                    </a:lnTo>
                    <a:lnTo>
                      <a:pt x="35" y="113"/>
                    </a:lnTo>
                    <a:lnTo>
                      <a:pt x="33" y="113"/>
                    </a:lnTo>
                    <a:lnTo>
                      <a:pt x="33" y="111"/>
                    </a:lnTo>
                    <a:lnTo>
                      <a:pt x="30" y="108"/>
                    </a:lnTo>
                    <a:lnTo>
                      <a:pt x="30" y="106"/>
                    </a:lnTo>
                    <a:lnTo>
                      <a:pt x="28" y="106"/>
                    </a:lnTo>
                    <a:lnTo>
                      <a:pt x="28" y="104"/>
                    </a:lnTo>
                    <a:lnTo>
                      <a:pt x="18" y="101"/>
                    </a:lnTo>
                    <a:lnTo>
                      <a:pt x="0" y="101"/>
                    </a:lnTo>
                    <a:lnTo>
                      <a:pt x="0" y="99"/>
                    </a:lnTo>
                    <a:lnTo>
                      <a:pt x="0" y="70"/>
                    </a:lnTo>
                    <a:lnTo>
                      <a:pt x="4" y="63"/>
                    </a:lnTo>
                    <a:lnTo>
                      <a:pt x="4" y="56"/>
                    </a:lnTo>
                    <a:lnTo>
                      <a:pt x="11" y="52"/>
                    </a:lnTo>
                    <a:lnTo>
                      <a:pt x="11" y="49"/>
                    </a:lnTo>
                    <a:lnTo>
                      <a:pt x="9" y="47"/>
                    </a:lnTo>
                    <a:lnTo>
                      <a:pt x="11" y="47"/>
                    </a:lnTo>
                    <a:lnTo>
                      <a:pt x="11" y="44"/>
                    </a:lnTo>
                    <a:lnTo>
                      <a:pt x="14" y="44"/>
                    </a:lnTo>
                    <a:lnTo>
                      <a:pt x="11" y="35"/>
                    </a:lnTo>
                    <a:lnTo>
                      <a:pt x="9" y="33"/>
                    </a:lnTo>
                    <a:lnTo>
                      <a:pt x="9" y="30"/>
                    </a:lnTo>
                    <a:lnTo>
                      <a:pt x="11" y="28"/>
                    </a:lnTo>
                    <a:close/>
                  </a:path>
                </a:pathLst>
              </a:custGeom>
              <a:grpFill/>
              <a:ln w="9525">
                <a:noFill/>
                <a:round/>
                <a:headEnd/>
                <a:tailEnd/>
              </a:ln>
            </p:spPr>
            <p:txBody>
              <a:bodyPr/>
              <a:lstStyle/>
              <a:p>
                <a:pPr>
                  <a:defRPr/>
                </a:pPr>
                <a:endParaRPr lang="en-US" sz="1200" kern="0">
                  <a:solidFill>
                    <a:srgbClr val="0096D6"/>
                  </a:solidFill>
                </a:endParaRPr>
              </a:p>
            </p:txBody>
          </p:sp>
          <p:sp>
            <p:nvSpPr>
              <p:cNvPr id="3302" name="Freeform 274"/>
              <p:cNvSpPr>
                <a:spLocks/>
              </p:cNvSpPr>
              <p:nvPr/>
            </p:nvSpPr>
            <p:spPr bwMode="auto">
              <a:xfrm>
                <a:off x="2916" y="2421"/>
                <a:ext cx="153" cy="127"/>
              </a:xfrm>
              <a:custGeom>
                <a:avLst/>
                <a:gdLst>
                  <a:gd name="T0" fmla="*/ 11 w 153"/>
                  <a:gd name="T1" fmla="*/ 18 h 127"/>
                  <a:gd name="T2" fmla="*/ 11 w 153"/>
                  <a:gd name="T3" fmla="*/ 16 h 127"/>
                  <a:gd name="T4" fmla="*/ 16 w 153"/>
                  <a:gd name="T5" fmla="*/ 14 h 127"/>
                  <a:gd name="T6" fmla="*/ 21 w 153"/>
                  <a:gd name="T7" fmla="*/ 2 h 127"/>
                  <a:gd name="T8" fmla="*/ 47 w 153"/>
                  <a:gd name="T9" fmla="*/ 4 h 127"/>
                  <a:gd name="T10" fmla="*/ 54 w 153"/>
                  <a:gd name="T11" fmla="*/ 11 h 127"/>
                  <a:gd name="T12" fmla="*/ 59 w 153"/>
                  <a:gd name="T13" fmla="*/ 9 h 127"/>
                  <a:gd name="T14" fmla="*/ 68 w 153"/>
                  <a:gd name="T15" fmla="*/ 7 h 127"/>
                  <a:gd name="T16" fmla="*/ 87 w 153"/>
                  <a:gd name="T17" fmla="*/ 14 h 127"/>
                  <a:gd name="T18" fmla="*/ 99 w 153"/>
                  <a:gd name="T19" fmla="*/ 7 h 127"/>
                  <a:gd name="T20" fmla="*/ 122 w 153"/>
                  <a:gd name="T21" fmla="*/ 9 h 127"/>
                  <a:gd name="T22" fmla="*/ 127 w 153"/>
                  <a:gd name="T23" fmla="*/ 7 h 127"/>
                  <a:gd name="T24" fmla="*/ 129 w 153"/>
                  <a:gd name="T25" fmla="*/ 4 h 127"/>
                  <a:gd name="T26" fmla="*/ 134 w 153"/>
                  <a:gd name="T27" fmla="*/ 4 h 127"/>
                  <a:gd name="T28" fmla="*/ 137 w 153"/>
                  <a:gd name="T29" fmla="*/ 0 h 127"/>
                  <a:gd name="T30" fmla="*/ 137 w 153"/>
                  <a:gd name="T31" fmla="*/ 0 h 127"/>
                  <a:gd name="T32" fmla="*/ 144 w 153"/>
                  <a:gd name="T33" fmla="*/ 9 h 127"/>
                  <a:gd name="T34" fmla="*/ 148 w 153"/>
                  <a:gd name="T35" fmla="*/ 18 h 127"/>
                  <a:gd name="T36" fmla="*/ 151 w 153"/>
                  <a:gd name="T37" fmla="*/ 18 h 127"/>
                  <a:gd name="T38" fmla="*/ 153 w 153"/>
                  <a:gd name="T39" fmla="*/ 21 h 127"/>
                  <a:gd name="T40" fmla="*/ 148 w 153"/>
                  <a:gd name="T41" fmla="*/ 33 h 127"/>
                  <a:gd name="T42" fmla="*/ 144 w 153"/>
                  <a:gd name="T43" fmla="*/ 35 h 127"/>
                  <a:gd name="T44" fmla="*/ 132 w 153"/>
                  <a:gd name="T45" fmla="*/ 68 h 127"/>
                  <a:gd name="T46" fmla="*/ 125 w 153"/>
                  <a:gd name="T47" fmla="*/ 73 h 127"/>
                  <a:gd name="T48" fmla="*/ 113 w 153"/>
                  <a:gd name="T49" fmla="*/ 99 h 127"/>
                  <a:gd name="T50" fmla="*/ 106 w 153"/>
                  <a:gd name="T51" fmla="*/ 96 h 127"/>
                  <a:gd name="T52" fmla="*/ 106 w 153"/>
                  <a:gd name="T53" fmla="*/ 96 h 127"/>
                  <a:gd name="T54" fmla="*/ 101 w 153"/>
                  <a:gd name="T55" fmla="*/ 92 h 127"/>
                  <a:gd name="T56" fmla="*/ 89 w 153"/>
                  <a:gd name="T57" fmla="*/ 94 h 127"/>
                  <a:gd name="T58" fmla="*/ 85 w 153"/>
                  <a:gd name="T59" fmla="*/ 99 h 127"/>
                  <a:gd name="T60" fmla="*/ 80 w 153"/>
                  <a:gd name="T61" fmla="*/ 111 h 127"/>
                  <a:gd name="T62" fmla="*/ 75 w 153"/>
                  <a:gd name="T63" fmla="*/ 118 h 127"/>
                  <a:gd name="T64" fmla="*/ 75 w 153"/>
                  <a:gd name="T65" fmla="*/ 122 h 127"/>
                  <a:gd name="T66" fmla="*/ 73 w 153"/>
                  <a:gd name="T67" fmla="*/ 120 h 127"/>
                  <a:gd name="T68" fmla="*/ 70 w 153"/>
                  <a:gd name="T69" fmla="*/ 125 h 127"/>
                  <a:gd name="T70" fmla="*/ 56 w 153"/>
                  <a:gd name="T71" fmla="*/ 122 h 127"/>
                  <a:gd name="T72" fmla="*/ 56 w 153"/>
                  <a:gd name="T73" fmla="*/ 125 h 127"/>
                  <a:gd name="T74" fmla="*/ 54 w 153"/>
                  <a:gd name="T75" fmla="*/ 127 h 127"/>
                  <a:gd name="T76" fmla="*/ 51 w 153"/>
                  <a:gd name="T77" fmla="*/ 127 h 127"/>
                  <a:gd name="T78" fmla="*/ 49 w 153"/>
                  <a:gd name="T79" fmla="*/ 127 h 127"/>
                  <a:gd name="T80" fmla="*/ 44 w 153"/>
                  <a:gd name="T81" fmla="*/ 127 h 127"/>
                  <a:gd name="T82" fmla="*/ 42 w 153"/>
                  <a:gd name="T83" fmla="*/ 127 h 127"/>
                  <a:gd name="T84" fmla="*/ 40 w 153"/>
                  <a:gd name="T85" fmla="*/ 125 h 127"/>
                  <a:gd name="T86" fmla="*/ 35 w 153"/>
                  <a:gd name="T87" fmla="*/ 120 h 127"/>
                  <a:gd name="T88" fmla="*/ 35 w 153"/>
                  <a:gd name="T89" fmla="*/ 113 h 127"/>
                  <a:gd name="T90" fmla="*/ 33 w 153"/>
                  <a:gd name="T91" fmla="*/ 113 h 127"/>
                  <a:gd name="T92" fmla="*/ 30 w 153"/>
                  <a:gd name="T93" fmla="*/ 108 h 127"/>
                  <a:gd name="T94" fmla="*/ 30 w 153"/>
                  <a:gd name="T95" fmla="*/ 106 h 127"/>
                  <a:gd name="T96" fmla="*/ 28 w 153"/>
                  <a:gd name="T97" fmla="*/ 104 h 127"/>
                  <a:gd name="T98" fmla="*/ 0 w 153"/>
                  <a:gd name="T99" fmla="*/ 101 h 127"/>
                  <a:gd name="T100" fmla="*/ 0 w 153"/>
                  <a:gd name="T101" fmla="*/ 70 h 127"/>
                  <a:gd name="T102" fmla="*/ 4 w 153"/>
                  <a:gd name="T103" fmla="*/ 56 h 127"/>
                  <a:gd name="T104" fmla="*/ 11 w 153"/>
                  <a:gd name="T105" fmla="*/ 52 h 127"/>
                  <a:gd name="T106" fmla="*/ 11 w 153"/>
                  <a:gd name="T107" fmla="*/ 49 h 127"/>
                  <a:gd name="T108" fmla="*/ 11 w 153"/>
                  <a:gd name="T109" fmla="*/ 49 h 127"/>
                  <a:gd name="T110" fmla="*/ 11 w 153"/>
                  <a:gd name="T111" fmla="*/ 47 h 127"/>
                  <a:gd name="T112" fmla="*/ 14 w 153"/>
                  <a:gd name="T113" fmla="*/ 44 h 127"/>
                  <a:gd name="T114" fmla="*/ 11 w 153"/>
                  <a:gd name="T115" fmla="*/ 35 h 127"/>
                  <a:gd name="T116" fmla="*/ 9 w 153"/>
                  <a:gd name="T117" fmla="*/ 33 h 127"/>
                  <a:gd name="T118" fmla="*/ 11 w 153"/>
                  <a:gd name="T119" fmla="*/ 28 h 1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27"/>
                  <a:gd name="T182" fmla="*/ 153 w 153"/>
                  <a:gd name="T183" fmla="*/ 127 h 1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27">
                    <a:moveTo>
                      <a:pt x="11" y="28"/>
                    </a:moveTo>
                    <a:lnTo>
                      <a:pt x="11" y="18"/>
                    </a:lnTo>
                    <a:lnTo>
                      <a:pt x="11" y="16"/>
                    </a:lnTo>
                    <a:lnTo>
                      <a:pt x="14" y="16"/>
                    </a:lnTo>
                    <a:lnTo>
                      <a:pt x="16" y="14"/>
                    </a:lnTo>
                    <a:lnTo>
                      <a:pt x="18" y="4"/>
                    </a:lnTo>
                    <a:lnTo>
                      <a:pt x="21" y="2"/>
                    </a:lnTo>
                    <a:lnTo>
                      <a:pt x="37" y="0"/>
                    </a:lnTo>
                    <a:lnTo>
                      <a:pt x="47" y="4"/>
                    </a:lnTo>
                    <a:lnTo>
                      <a:pt x="54" y="11"/>
                    </a:lnTo>
                    <a:lnTo>
                      <a:pt x="56" y="11"/>
                    </a:lnTo>
                    <a:lnTo>
                      <a:pt x="59" y="9"/>
                    </a:lnTo>
                    <a:lnTo>
                      <a:pt x="66" y="7"/>
                    </a:lnTo>
                    <a:lnTo>
                      <a:pt x="68" y="7"/>
                    </a:lnTo>
                    <a:lnTo>
                      <a:pt x="77" y="11"/>
                    </a:lnTo>
                    <a:lnTo>
                      <a:pt x="87" y="14"/>
                    </a:lnTo>
                    <a:lnTo>
                      <a:pt x="89" y="14"/>
                    </a:lnTo>
                    <a:lnTo>
                      <a:pt x="99" y="7"/>
                    </a:lnTo>
                    <a:lnTo>
                      <a:pt x="118" y="7"/>
                    </a:lnTo>
                    <a:lnTo>
                      <a:pt x="122" y="9"/>
                    </a:lnTo>
                    <a:lnTo>
                      <a:pt x="127" y="9"/>
                    </a:lnTo>
                    <a:lnTo>
                      <a:pt x="127" y="7"/>
                    </a:lnTo>
                    <a:lnTo>
                      <a:pt x="129" y="4"/>
                    </a:lnTo>
                    <a:lnTo>
                      <a:pt x="132" y="4"/>
                    </a:lnTo>
                    <a:lnTo>
                      <a:pt x="134" y="4"/>
                    </a:lnTo>
                    <a:lnTo>
                      <a:pt x="137" y="0"/>
                    </a:lnTo>
                    <a:lnTo>
                      <a:pt x="141" y="7"/>
                    </a:lnTo>
                    <a:lnTo>
                      <a:pt x="144" y="9"/>
                    </a:lnTo>
                    <a:lnTo>
                      <a:pt x="146" y="16"/>
                    </a:lnTo>
                    <a:lnTo>
                      <a:pt x="148" y="18"/>
                    </a:lnTo>
                    <a:lnTo>
                      <a:pt x="151" y="18"/>
                    </a:lnTo>
                    <a:lnTo>
                      <a:pt x="153" y="21"/>
                    </a:lnTo>
                    <a:lnTo>
                      <a:pt x="153" y="28"/>
                    </a:lnTo>
                    <a:lnTo>
                      <a:pt x="148" y="33"/>
                    </a:lnTo>
                    <a:lnTo>
                      <a:pt x="144" y="35"/>
                    </a:lnTo>
                    <a:lnTo>
                      <a:pt x="141" y="37"/>
                    </a:lnTo>
                    <a:lnTo>
                      <a:pt x="132" y="68"/>
                    </a:lnTo>
                    <a:lnTo>
                      <a:pt x="127" y="68"/>
                    </a:lnTo>
                    <a:lnTo>
                      <a:pt x="125" y="73"/>
                    </a:lnTo>
                    <a:lnTo>
                      <a:pt x="113" y="99"/>
                    </a:lnTo>
                    <a:lnTo>
                      <a:pt x="108" y="99"/>
                    </a:lnTo>
                    <a:lnTo>
                      <a:pt x="106" y="96"/>
                    </a:lnTo>
                    <a:lnTo>
                      <a:pt x="106" y="94"/>
                    </a:lnTo>
                    <a:lnTo>
                      <a:pt x="101" y="92"/>
                    </a:lnTo>
                    <a:lnTo>
                      <a:pt x="89" y="94"/>
                    </a:lnTo>
                    <a:lnTo>
                      <a:pt x="87" y="96"/>
                    </a:lnTo>
                    <a:lnTo>
                      <a:pt x="85" y="99"/>
                    </a:lnTo>
                    <a:lnTo>
                      <a:pt x="82" y="104"/>
                    </a:lnTo>
                    <a:lnTo>
                      <a:pt x="80" y="111"/>
                    </a:lnTo>
                    <a:lnTo>
                      <a:pt x="77" y="113"/>
                    </a:lnTo>
                    <a:lnTo>
                      <a:pt x="75" y="118"/>
                    </a:lnTo>
                    <a:lnTo>
                      <a:pt x="75" y="120"/>
                    </a:lnTo>
                    <a:lnTo>
                      <a:pt x="75" y="122"/>
                    </a:lnTo>
                    <a:lnTo>
                      <a:pt x="73" y="120"/>
                    </a:lnTo>
                    <a:lnTo>
                      <a:pt x="70" y="122"/>
                    </a:lnTo>
                    <a:lnTo>
                      <a:pt x="70" y="125"/>
                    </a:lnTo>
                    <a:lnTo>
                      <a:pt x="63" y="125"/>
                    </a:lnTo>
                    <a:lnTo>
                      <a:pt x="56" y="122"/>
                    </a:lnTo>
                    <a:lnTo>
                      <a:pt x="56" y="125"/>
                    </a:lnTo>
                    <a:lnTo>
                      <a:pt x="54" y="125"/>
                    </a:lnTo>
                    <a:lnTo>
                      <a:pt x="54" y="127"/>
                    </a:lnTo>
                    <a:lnTo>
                      <a:pt x="51" y="127"/>
                    </a:lnTo>
                    <a:lnTo>
                      <a:pt x="51" y="125"/>
                    </a:lnTo>
                    <a:lnTo>
                      <a:pt x="49" y="127"/>
                    </a:lnTo>
                    <a:lnTo>
                      <a:pt x="44" y="127"/>
                    </a:lnTo>
                    <a:lnTo>
                      <a:pt x="42" y="127"/>
                    </a:lnTo>
                    <a:lnTo>
                      <a:pt x="40" y="125"/>
                    </a:lnTo>
                    <a:lnTo>
                      <a:pt x="37" y="122"/>
                    </a:lnTo>
                    <a:lnTo>
                      <a:pt x="35" y="120"/>
                    </a:lnTo>
                    <a:lnTo>
                      <a:pt x="35" y="113"/>
                    </a:lnTo>
                    <a:lnTo>
                      <a:pt x="33" y="113"/>
                    </a:lnTo>
                    <a:lnTo>
                      <a:pt x="33" y="111"/>
                    </a:lnTo>
                    <a:lnTo>
                      <a:pt x="30" y="108"/>
                    </a:lnTo>
                    <a:lnTo>
                      <a:pt x="30" y="106"/>
                    </a:lnTo>
                    <a:lnTo>
                      <a:pt x="28" y="106"/>
                    </a:lnTo>
                    <a:lnTo>
                      <a:pt x="28" y="104"/>
                    </a:lnTo>
                    <a:lnTo>
                      <a:pt x="18" y="101"/>
                    </a:lnTo>
                    <a:lnTo>
                      <a:pt x="0" y="101"/>
                    </a:lnTo>
                    <a:lnTo>
                      <a:pt x="0" y="99"/>
                    </a:lnTo>
                    <a:lnTo>
                      <a:pt x="0" y="70"/>
                    </a:lnTo>
                    <a:lnTo>
                      <a:pt x="4" y="63"/>
                    </a:lnTo>
                    <a:lnTo>
                      <a:pt x="4" y="56"/>
                    </a:lnTo>
                    <a:lnTo>
                      <a:pt x="11" y="52"/>
                    </a:lnTo>
                    <a:lnTo>
                      <a:pt x="11" y="49"/>
                    </a:lnTo>
                    <a:lnTo>
                      <a:pt x="9" y="47"/>
                    </a:lnTo>
                    <a:lnTo>
                      <a:pt x="11" y="47"/>
                    </a:lnTo>
                    <a:lnTo>
                      <a:pt x="11" y="44"/>
                    </a:lnTo>
                    <a:lnTo>
                      <a:pt x="14" y="44"/>
                    </a:lnTo>
                    <a:lnTo>
                      <a:pt x="11" y="35"/>
                    </a:lnTo>
                    <a:lnTo>
                      <a:pt x="9" y="33"/>
                    </a:lnTo>
                    <a:lnTo>
                      <a:pt x="9" y="30"/>
                    </a:lnTo>
                    <a:lnTo>
                      <a:pt x="11" y="28"/>
                    </a:lnTo>
                  </a:path>
                </a:pathLst>
              </a:custGeom>
              <a:grpFill/>
              <a:ln w="9525">
                <a:noFill/>
                <a:round/>
                <a:headEnd/>
                <a:tailEnd/>
              </a:ln>
            </p:spPr>
            <p:txBody>
              <a:bodyPr/>
              <a:lstStyle/>
              <a:p>
                <a:pPr>
                  <a:defRPr/>
                </a:pPr>
                <a:endParaRPr lang="en-US" sz="1200" kern="0">
                  <a:solidFill>
                    <a:srgbClr val="0096D6"/>
                  </a:solidFill>
                </a:endParaRPr>
              </a:p>
            </p:txBody>
          </p:sp>
          <p:sp>
            <p:nvSpPr>
              <p:cNvPr id="3303" name="Freeform 275"/>
              <p:cNvSpPr>
                <a:spLocks/>
              </p:cNvSpPr>
              <p:nvPr/>
            </p:nvSpPr>
            <p:spPr bwMode="auto">
              <a:xfrm>
                <a:off x="3027" y="2555"/>
                <a:ext cx="99" cy="116"/>
              </a:xfrm>
              <a:custGeom>
                <a:avLst/>
                <a:gdLst>
                  <a:gd name="T0" fmla="*/ 96 w 99"/>
                  <a:gd name="T1" fmla="*/ 3 h 116"/>
                  <a:gd name="T2" fmla="*/ 82 w 99"/>
                  <a:gd name="T3" fmla="*/ 0 h 116"/>
                  <a:gd name="T4" fmla="*/ 66 w 99"/>
                  <a:gd name="T5" fmla="*/ 10 h 116"/>
                  <a:gd name="T6" fmla="*/ 63 w 99"/>
                  <a:gd name="T7" fmla="*/ 14 h 116"/>
                  <a:gd name="T8" fmla="*/ 63 w 99"/>
                  <a:gd name="T9" fmla="*/ 29 h 116"/>
                  <a:gd name="T10" fmla="*/ 56 w 99"/>
                  <a:gd name="T11" fmla="*/ 24 h 116"/>
                  <a:gd name="T12" fmla="*/ 49 w 99"/>
                  <a:gd name="T13" fmla="*/ 21 h 116"/>
                  <a:gd name="T14" fmla="*/ 28 w 99"/>
                  <a:gd name="T15" fmla="*/ 21 h 116"/>
                  <a:gd name="T16" fmla="*/ 26 w 99"/>
                  <a:gd name="T17" fmla="*/ 33 h 116"/>
                  <a:gd name="T18" fmla="*/ 30 w 99"/>
                  <a:gd name="T19" fmla="*/ 29 h 116"/>
                  <a:gd name="T20" fmla="*/ 42 w 99"/>
                  <a:gd name="T21" fmla="*/ 33 h 116"/>
                  <a:gd name="T22" fmla="*/ 37 w 99"/>
                  <a:gd name="T23" fmla="*/ 45 h 116"/>
                  <a:gd name="T24" fmla="*/ 40 w 99"/>
                  <a:gd name="T25" fmla="*/ 59 h 116"/>
                  <a:gd name="T26" fmla="*/ 33 w 99"/>
                  <a:gd name="T27" fmla="*/ 81 h 116"/>
                  <a:gd name="T28" fmla="*/ 23 w 99"/>
                  <a:gd name="T29" fmla="*/ 78 h 116"/>
                  <a:gd name="T30" fmla="*/ 18 w 99"/>
                  <a:gd name="T31" fmla="*/ 73 h 116"/>
                  <a:gd name="T32" fmla="*/ 7 w 99"/>
                  <a:gd name="T33" fmla="*/ 83 h 116"/>
                  <a:gd name="T34" fmla="*/ 4 w 99"/>
                  <a:gd name="T35" fmla="*/ 88 h 116"/>
                  <a:gd name="T36" fmla="*/ 7 w 99"/>
                  <a:gd name="T37" fmla="*/ 97 h 116"/>
                  <a:gd name="T38" fmla="*/ 0 w 99"/>
                  <a:gd name="T39" fmla="*/ 97 h 116"/>
                  <a:gd name="T40" fmla="*/ 0 w 99"/>
                  <a:gd name="T41" fmla="*/ 102 h 116"/>
                  <a:gd name="T42" fmla="*/ 7 w 99"/>
                  <a:gd name="T43" fmla="*/ 109 h 116"/>
                  <a:gd name="T44" fmla="*/ 16 w 99"/>
                  <a:gd name="T45" fmla="*/ 114 h 116"/>
                  <a:gd name="T46" fmla="*/ 21 w 99"/>
                  <a:gd name="T47" fmla="*/ 109 h 116"/>
                  <a:gd name="T48" fmla="*/ 23 w 99"/>
                  <a:gd name="T49" fmla="*/ 111 h 116"/>
                  <a:gd name="T50" fmla="*/ 30 w 99"/>
                  <a:gd name="T51" fmla="*/ 114 h 116"/>
                  <a:gd name="T52" fmla="*/ 35 w 99"/>
                  <a:gd name="T53" fmla="*/ 109 h 116"/>
                  <a:gd name="T54" fmla="*/ 42 w 99"/>
                  <a:gd name="T55" fmla="*/ 109 h 116"/>
                  <a:gd name="T56" fmla="*/ 44 w 99"/>
                  <a:gd name="T57" fmla="*/ 114 h 116"/>
                  <a:gd name="T58" fmla="*/ 59 w 99"/>
                  <a:gd name="T59" fmla="*/ 104 h 116"/>
                  <a:gd name="T60" fmla="*/ 68 w 99"/>
                  <a:gd name="T61" fmla="*/ 78 h 116"/>
                  <a:gd name="T62" fmla="*/ 87 w 99"/>
                  <a:gd name="T63" fmla="*/ 59 h 116"/>
                  <a:gd name="T64" fmla="*/ 99 w 99"/>
                  <a:gd name="T65" fmla="*/ 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16"/>
                  <a:gd name="T101" fmla="*/ 99 w 99"/>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16">
                    <a:moveTo>
                      <a:pt x="99" y="0"/>
                    </a:moveTo>
                    <a:lnTo>
                      <a:pt x="96" y="3"/>
                    </a:lnTo>
                    <a:lnTo>
                      <a:pt x="89" y="5"/>
                    </a:lnTo>
                    <a:lnTo>
                      <a:pt x="82" y="0"/>
                    </a:lnTo>
                    <a:lnTo>
                      <a:pt x="77" y="3"/>
                    </a:lnTo>
                    <a:lnTo>
                      <a:pt x="66" y="10"/>
                    </a:lnTo>
                    <a:lnTo>
                      <a:pt x="66" y="12"/>
                    </a:lnTo>
                    <a:lnTo>
                      <a:pt x="63" y="14"/>
                    </a:lnTo>
                    <a:lnTo>
                      <a:pt x="66" y="26"/>
                    </a:lnTo>
                    <a:lnTo>
                      <a:pt x="63" y="29"/>
                    </a:lnTo>
                    <a:lnTo>
                      <a:pt x="56" y="24"/>
                    </a:lnTo>
                    <a:lnTo>
                      <a:pt x="54" y="24"/>
                    </a:lnTo>
                    <a:lnTo>
                      <a:pt x="49" y="21"/>
                    </a:lnTo>
                    <a:lnTo>
                      <a:pt x="44" y="21"/>
                    </a:lnTo>
                    <a:lnTo>
                      <a:pt x="28" y="21"/>
                    </a:lnTo>
                    <a:lnTo>
                      <a:pt x="26" y="24"/>
                    </a:lnTo>
                    <a:lnTo>
                      <a:pt x="26" y="33"/>
                    </a:lnTo>
                    <a:lnTo>
                      <a:pt x="28" y="36"/>
                    </a:lnTo>
                    <a:lnTo>
                      <a:pt x="30" y="29"/>
                    </a:lnTo>
                    <a:lnTo>
                      <a:pt x="37" y="31"/>
                    </a:lnTo>
                    <a:lnTo>
                      <a:pt x="42" y="33"/>
                    </a:lnTo>
                    <a:lnTo>
                      <a:pt x="42" y="38"/>
                    </a:lnTo>
                    <a:lnTo>
                      <a:pt x="37" y="45"/>
                    </a:lnTo>
                    <a:lnTo>
                      <a:pt x="37" y="50"/>
                    </a:lnTo>
                    <a:lnTo>
                      <a:pt x="40" y="59"/>
                    </a:lnTo>
                    <a:lnTo>
                      <a:pt x="37" y="81"/>
                    </a:lnTo>
                    <a:lnTo>
                      <a:pt x="33" y="81"/>
                    </a:lnTo>
                    <a:lnTo>
                      <a:pt x="28" y="78"/>
                    </a:lnTo>
                    <a:lnTo>
                      <a:pt x="23" y="78"/>
                    </a:lnTo>
                    <a:lnTo>
                      <a:pt x="21" y="76"/>
                    </a:lnTo>
                    <a:lnTo>
                      <a:pt x="18" y="73"/>
                    </a:lnTo>
                    <a:lnTo>
                      <a:pt x="14" y="78"/>
                    </a:lnTo>
                    <a:lnTo>
                      <a:pt x="7" y="83"/>
                    </a:lnTo>
                    <a:lnTo>
                      <a:pt x="4" y="85"/>
                    </a:lnTo>
                    <a:lnTo>
                      <a:pt x="4" y="88"/>
                    </a:lnTo>
                    <a:lnTo>
                      <a:pt x="7" y="95"/>
                    </a:lnTo>
                    <a:lnTo>
                      <a:pt x="7" y="97"/>
                    </a:lnTo>
                    <a:lnTo>
                      <a:pt x="2" y="95"/>
                    </a:lnTo>
                    <a:lnTo>
                      <a:pt x="0" y="97"/>
                    </a:lnTo>
                    <a:lnTo>
                      <a:pt x="0" y="99"/>
                    </a:lnTo>
                    <a:lnTo>
                      <a:pt x="0" y="102"/>
                    </a:lnTo>
                    <a:lnTo>
                      <a:pt x="2" y="104"/>
                    </a:lnTo>
                    <a:lnTo>
                      <a:pt x="7" y="109"/>
                    </a:lnTo>
                    <a:lnTo>
                      <a:pt x="11" y="116"/>
                    </a:lnTo>
                    <a:lnTo>
                      <a:pt x="16" y="114"/>
                    </a:lnTo>
                    <a:lnTo>
                      <a:pt x="18" y="109"/>
                    </a:lnTo>
                    <a:lnTo>
                      <a:pt x="21" y="109"/>
                    </a:lnTo>
                    <a:lnTo>
                      <a:pt x="23" y="109"/>
                    </a:lnTo>
                    <a:lnTo>
                      <a:pt x="23" y="111"/>
                    </a:lnTo>
                    <a:lnTo>
                      <a:pt x="28" y="114"/>
                    </a:lnTo>
                    <a:lnTo>
                      <a:pt x="30" y="114"/>
                    </a:lnTo>
                    <a:lnTo>
                      <a:pt x="33" y="109"/>
                    </a:lnTo>
                    <a:lnTo>
                      <a:pt x="35" y="109"/>
                    </a:lnTo>
                    <a:lnTo>
                      <a:pt x="40" y="107"/>
                    </a:lnTo>
                    <a:lnTo>
                      <a:pt x="42" y="109"/>
                    </a:lnTo>
                    <a:lnTo>
                      <a:pt x="42" y="111"/>
                    </a:lnTo>
                    <a:lnTo>
                      <a:pt x="44" y="114"/>
                    </a:lnTo>
                    <a:lnTo>
                      <a:pt x="49" y="111"/>
                    </a:lnTo>
                    <a:lnTo>
                      <a:pt x="59" y="104"/>
                    </a:lnTo>
                    <a:lnTo>
                      <a:pt x="66" y="95"/>
                    </a:lnTo>
                    <a:lnTo>
                      <a:pt x="68" y="78"/>
                    </a:lnTo>
                    <a:lnTo>
                      <a:pt x="77" y="64"/>
                    </a:lnTo>
                    <a:lnTo>
                      <a:pt x="87" y="59"/>
                    </a:lnTo>
                    <a:lnTo>
                      <a:pt x="89" y="24"/>
                    </a:lnTo>
                    <a:lnTo>
                      <a:pt x="99" y="5"/>
                    </a:lnTo>
                    <a:lnTo>
                      <a:pt x="99" y="0"/>
                    </a:lnTo>
                    <a:close/>
                  </a:path>
                </a:pathLst>
              </a:custGeom>
              <a:grpFill/>
              <a:ln w="9525">
                <a:noFill/>
                <a:round/>
                <a:headEnd/>
                <a:tailEnd/>
              </a:ln>
            </p:spPr>
            <p:txBody>
              <a:bodyPr/>
              <a:lstStyle/>
              <a:p>
                <a:pPr>
                  <a:defRPr/>
                </a:pPr>
                <a:endParaRPr lang="en-US" sz="1200" kern="0">
                  <a:solidFill>
                    <a:srgbClr val="0096D6"/>
                  </a:solidFill>
                </a:endParaRPr>
              </a:p>
            </p:txBody>
          </p:sp>
          <p:sp>
            <p:nvSpPr>
              <p:cNvPr id="3304" name="Freeform 276"/>
              <p:cNvSpPr>
                <a:spLocks/>
              </p:cNvSpPr>
              <p:nvPr/>
            </p:nvSpPr>
            <p:spPr bwMode="auto">
              <a:xfrm>
                <a:off x="3027" y="2555"/>
                <a:ext cx="99" cy="116"/>
              </a:xfrm>
              <a:custGeom>
                <a:avLst/>
                <a:gdLst>
                  <a:gd name="T0" fmla="*/ 96 w 99"/>
                  <a:gd name="T1" fmla="*/ 3 h 116"/>
                  <a:gd name="T2" fmla="*/ 82 w 99"/>
                  <a:gd name="T3" fmla="*/ 0 h 116"/>
                  <a:gd name="T4" fmla="*/ 66 w 99"/>
                  <a:gd name="T5" fmla="*/ 10 h 116"/>
                  <a:gd name="T6" fmla="*/ 63 w 99"/>
                  <a:gd name="T7" fmla="*/ 14 h 116"/>
                  <a:gd name="T8" fmla="*/ 63 w 99"/>
                  <a:gd name="T9" fmla="*/ 29 h 116"/>
                  <a:gd name="T10" fmla="*/ 56 w 99"/>
                  <a:gd name="T11" fmla="*/ 24 h 116"/>
                  <a:gd name="T12" fmla="*/ 49 w 99"/>
                  <a:gd name="T13" fmla="*/ 21 h 116"/>
                  <a:gd name="T14" fmla="*/ 28 w 99"/>
                  <a:gd name="T15" fmla="*/ 21 h 116"/>
                  <a:gd name="T16" fmla="*/ 26 w 99"/>
                  <a:gd name="T17" fmla="*/ 33 h 116"/>
                  <a:gd name="T18" fmla="*/ 30 w 99"/>
                  <a:gd name="T19" fmla="*/ 29 h 116"/>
                  <a:gd name="T20" fmla="*/ 42 w 99"/>
                  <a:gd name="T21" fmla="*/ 33 h 116"/>
                  <a:gd name="T22" fmla="*/ 37 w 99"/>
                  <a:gd name="T23" fmla="*/ 45 h 116"/>
                  <a:gd name="T24" fmla="*/ 40 w 99"/>
                  <a:gd name="T25" fmla="*/ 59 h 116"/>
                  <a:gd name="T26" fmla="*/ 33 w 99"/>
                  <a:gd name="T27" fmla="*/ 81 h 116"/>
                  <a:gd name="T28" fmla="*/ 23 w 99"/>
                  <a:gd name="T29" fmla="*/ 78 h 116"/>
                  <a:gd name="T30" fmla="*/ 18 w 99"/>
                  <a:gd name="T31" fmla="*/ 73 h 116"/>
                  <a:gd name="T32" fmla="*/ 7 w 99"/>
                  <a:gd name="T33" fmla="*/ 83 h 116"/>
                  <a:gd name="T34" fmla="*/ 4 w 99"/>
                  <a:gd name="T35" fmla="*/ 88 h 116"/>
                  <a:gd name="T36" fmla="*/ 7 w 99"/>
                  <a:gd name="T37" fmla="*/ 97 h 116"/>
                  <a:gd name="T38" fmla="*/ 0 w 99"/>
                  <a:gd name="T39" fmla="*/ 97 h 116"/>
                  <a:gd name="T40" fmla="*/ 0 w 99"/>
                  <a:gd name="T41" fmla="*/ 102 h 116"/>
                  <a:gd name="T42" fmla="*/ 7 w 99"/>
                  <a:gd name="T43" fmla="*/ 109 h 116"/>
                  <a:gd name="T44" fmla="*/ 16 w 99"/>
                  <a:gd name="T45" fmla="*/ 114 h 116"/>
                  <a:gd name="T46" fmla="*/ 21 w 99"/>
                  <a:gd name="T47" fmla="*/ 109 h 116"/>
                  <a:gd name="T48" fmla="*/ 23 w 99"/>
                  <a:gd name="T49" fmla="*/ 111 h 116"/>
                  <a:gd name="T50" fmla="*/ 30 w 99"/>
                  <a:gd name="T51" fmla="*/ 114 h 116"/>
                  <a:gd name="T52" fmla="*/ 35 w 99"/>
                  <a:gd name="T53" fmla="*/ 109 h 116"/>
                  <a:gd name="T54" fmla="*/ 42 w 99"/>
                  <a:gd name="T55" fmla="*/ 109 h 116"/>
                  <a:gd name="T56" fmla="*/ 44 w 99"/>
                  <a:gd name="T57" fmla="*/ 114 h 116"/>
                  <a:gd name="T58" fmla="*/ 59 w 99"/>
                  <a:gd name="T59" fmla="*/ 104 h 116"/>
                  <a:gd name="T60" fmla="*/ 68 w 99"/>
                  <a:gd name="T61" fmla="*/ 78 h 116"/>
                  <a:gd name="T62" fmla="*/ 87 w 99"/>
                  <a:gd name="T63" fmla="*/ 59 h 116"/>
                  <a:gd name="T64" fmla="*/ 99 w 99"/>
                  <a:gd name="T65" fmla="*/ 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16"/>
                  <a:gd name="T101" fmla="*/ 99 w 99"/>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16">
                    <a:moveTo>
                      <a:pt x="99" y="0"/>
                    </a:moveTo>
                    <a:lnTo>
                      <a:pt x="96" y="3"/>
                    </a:lnTo>
                    <a:lnTo>
                      <a:pt x="89" y="5"/>
                    </a:lnTo>
                    <a:lnTo>
                      <a:pt x="82" y="0"/>
                    </a:lnTo>
                    <a:lnTo>
                      <a:pt x="77" y="3"/>
                    </a:lnTo>
                    <a:lnTo>
                      <a:pt x="66" y="10"/>
                    </a:lnTo>
                    <a:lnTo>
                      <a:pt x="66" y="12"/>
                    </a:lnTo>
                    <a:lnTo>
                      <a:pt x="63" y="14"/>
                    </a:lnTo>
                    <a:lnTo>
                      <a:pt x="66" y="26"/>
                    </a:lnTo>
                    <a:lnTo>
                      <a:pt x="63" y="29"/>
                    </a:lnTo>
                    <a:lnTo>
                      <a:pt x="56" y="24"/>
                    </a:lnTo>
                    <a:lnTo>
                      <a:pt x="54" y="24"/>
                    </a:lnTo>
                    <a:lnTo>
                      <a:pt x="49" y="21"/>
                    </a:lnTo>
                    <a:lnTo>
                      <a:pt x="44" y="21"/>
                    </a:lnTo>
                    <a:lnTo>
                      <a:pt x="28" y="21"/>
                    </a:lnTo>
                    <a:lnTo>
                      <a:pt x="26" y="24"/>
                    </a:lnTo>
                    <a:lnTo>
                      <a:pt x="26" y="33"/>
                    </a:lnTo>
                    <a:lnTo>
                      <a:pt x="28" y="36"/>
                    </a:lnTo>
                    <a:lnTo>
                      <a:pt x="30" y="29"/>
                    </a:lnTo>
                    <a:lnTo>
                      <a:pt x="37" y="31"/>
                    </a:lnTo>
                    <a:lnTo>
                      <a:pt x="42" y="33"/>
                    </a:lnTo>
                    <a:lnTo>
                      <a:pt x="42" y="38"/>
                    </a:lnTo>
                    <a:lnTo>
                      <a:pt x="37" y="45"/>
                    </a:lnTo>
                    <a:lnTo>
                      <a:pt x="37" y="50"/>
                    </a:lnTo>
                    <a:lnTo>
                      <a:pt x="40" y="59"/>
                    </a:lnTo>
                    <a:lnTo>
                      <a:pt x="37" y="81"/>
                    </a:lnTo>
                    <a:lnTo>
                      <a:pt x="33" y="81"/>
                    </a:lnTo>
                    <a:lnTo>
                      <a:pt x="28" y="78"/>
                    </a:lnTo>
                    <a:lnTo>
                      <a:pt x="23" y="78"/>
                    </a:lnTo>
                    <a:lnTo>
                      <a:pt x="21" y="76"/>
                    </a:lnTo>
                    <a:lnTo>
                      <a:pt x="18" y="73"/>
                    </a:lnTo>
                    <a:lnTo>
                      <a:pt x="14" y="78"/>
                    </a:lnTo>
                    <a:lnTo>
                      <a:pt x="7" y="83"/>
                    </a:lnTo>
                    <a:lnTo>
                      <a:pt x="4" y="85"/>
                    </a:lnTo>
                    <a:lnTo>
                      <a:pt x="4" y="88"/>
                    </a:lnTo>
                    <a:lnTo>
                      <a:pt x="7" y="95"/>
                    </a:lnTo>
                    <a:lnTo>
                      <a:pt x="7" y="97"/>
                    </a:lnTo>
                    <a:lnTo>
                      <a:pt x="2" y="95"/>
                    </a:lnTo>
                    <a:lnTo>
                      <a:pt x="0" y="97"/>
                    </a:lnTo>
                    <a:lnTo>
                      <a:pt x="0" y="99"/>
                    </a:lnTo>
                    <a:lnTo>
                      <a:pt x="0" y="102"/>
                    </a:lnTo>
                    <a:lnTo>
                      <a:pt x="2" y="104"/>
                    </a:lnTo>
                    <a:lnTo>
                      <a:pt x="7" y="109"/>
                    </a:lnTo>
                    <a:lnTo>
                      <a:pt x="11" y="116"/>
                    </a:lnTo>
                    <a:lnTo>
                      <a:pt x="16" y="114"/>
                    </a:lnTo>
                    <a:lnTo>
                      <a:pt x="18" y="109"/>
                    </a:lnTo>
                    <a:lnTo>
                      <a:pt x="21" y="109"/>
                    </a:lnTo>
                    <a:lnTo>
                      <a:pt x="23" y="109"/>
                    </a:lnTo>
                    <a:lnTo>
                      <a:pt x="23" y="111"/>
                    </a:lnTo>
                    <a:lnTo>
                      <a:pt x="28" y="114"/>
                    </a:lnTo>
                    <a:lnTo>
                      <a:pt x="30" y="114"/>
                    </a:lnTo>
                    <a:lnTo>
                      <a:pt x="33" y="109"/>
                    </a:lnTo>
                    <a:lnTo>
                      <a:pt x="35" y="109"/>
                    </a:lnTo>
                    <a:lnTo>
                      <a:pt x="40" y="107"/>
                    </a:lnTo>
                    <a:lnTo>
                      <a:pt x="42" y="109"/>
                    </a:lnTo>
                    <a:lnTo>
                      <a:pt x="42" y="111"/>
                    </a:lnTo>
                    <a:lnTo>
                      <a:pt x="44" y="114"/>
                    </a:lnTo>
                    <a:lnTo>
                      <a:pt x="49" y="111"/>
                    </a:lnTo>
                    <a:lnTo>
                      <a:pt x="59" y="104"/>
                    </a:lnTo>
                    <a:lnTo>
                      <a:pt x="66" y="95"/>
                    </a:lnTo>
                    <a:lnTo>
                      <a:pt x="68" y="78"/>
                    </a:lnTo>
                    <a:lnTo>
                      <a:pt x="77" y="64"/>
                    </a:lnTo>
                    <a:lnTo>
                      <a:pt x="87" y="59"/>
                    </a:lnTo>
                    <a:lnTo>
                      <a:pt x="89" y="24"/>
                    </a:lnTo>
                    <a:lnTo>
                      <a:pt x="99" y="5"/>
                    </a:lnTo>
                    <a:lnTo>
                      <a:pt x="99" y="0"/>
                    </a:lnTo>
                  </a:path>
                </a:pathLst>
              </a:custGeom>
              <a:grpFill/>
              <a:ln w="9525">
                <a:noFill/>
                <a:round/>
                <a:headEnd/>
                <a:tailEnd/>
              </a:ln>
            </p:spPr>
            <p:txBody>
              <a:bodyPr/>
              <a:lstStyle/>
              <a:p>
                <a:pPr>
                  <a:defRPr/>
                </a:pPr>
                <a:endParaRPr lang="en-US" sz="1200" kern="0">
                  <a:solidFill>
                    <a:srgbClr val="0096D6"/>
                  </a:solidFill>
                </a:endParaRPr>
              </a:p>
            </p:txBody>
          </p:sp>
          <p:sp>
            <p:nvSpPr>
              <p:cNvPr id="3305" name="Freeform 277"/>
              <p:cNvSpPr>
                <a:spLocks/>
              </p:cNvSpPr>
              <p:nvPr/>
            </p:nvSpPr>
            <p:spPr bwMode="auto">
              <a:xfrm>
                <a:off x="3003" y="2576"/>
                <a:ext cx="26" cy="17"/>
              </a:xfrm>
              <a:custGeom>
                <a:avLst/>
                <a:gdLst>
                  <a:gd name="T0" fmla="*/ 26 w 26"/>
                  <a:gd name="T1" fmla="*/ 0 h 17"/>
                  <a:gd name="T2" fmla="*/ 5 w 26"/>
                  <a:gd name="T3" fmla="*/ 0 h 17"/>
                  <a:gd name="T4" fmla="*/ 5 w 26"/>
                  <a:gd name="T5" fmla="*/ 3 h 17"/>
                  <a:gd name="T6" fmla="*/ 2 w 26"/>
                  <a:gd name="T7" fmla="*/ 5 h 17"/>
                  <a:gd name="T8" fmla="*/ 2 w 26"/>
                  <a:gd name="T9" fmla="*/ 8 h 17"/>
                  <a:gd name="T10" fmla="*/ 0 w 26"/>
                  <a:gd name="T11" fmla="*/ 12 h 17"/>
                  <a:gd name="T12" fmla="*/ 2 w 26"/>
                  <a:gd name="T13" fmla="*/ 15 h 17"/>
                  <a:gd name="T14" fmla="*/ 2 w 26"/>
                  <a:gd name="T15" fmla="*/ 15 h 17"/>
                  <a:gd name="T16" fmla="*/ 2 w 26"/>
                  <a:gd name="T17" fmla="*/ 17 h 17"/>
                  <a:gd name="T18" fmla="*/ 2 w 26"/>
                  <a:gd name="T19" fmla="*/ 15 h 17"/>
                  <a:gd name="T20" fmla="*/ 26 w 26"/>
                  <a:gd name="T21" fmla="*/ 15 h 17"/>
                  <a:gd name="T22" fmla="*/ 24 w 26"/>
                  <a:gd name="T23" fmla="*/ 12 h 17"/>
                  <a:gd name="T24" fmla="*/ 24 w 26"/>
                  <a:gd name="T25" fmla="*/ 3 h 17"/>
                  <a:gd name="T26" fmla="*/ 26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26" y="0"/>
                    </a:moveTo>
                    <a:lnTo>
                      <a:pt x="5" y="0"/>
                    </a:lnTo>
                    <a:lnTo>
                      <a:pt x="5" y="3"/>
                    </a:lnTo>
                    <a:lnTo>
                      <a:pt x="2" y="5"/>
                    </a:lnTo>
                    <a:lnTo>
                      <a:pt x="2" y="8"/>
                    </a:lnTo>
                    <a:lnTo>
                      <a:pt x="0" y="12"/>
                    </a:lnTo>
                    <a:lnTo>
                      <a:pt x="2" y="15"/>
                    </a:lnTo>
                    <a:lnTo>
                      <a:pt x="2" y="17"/>
                    </a:lnTo>
                    <a:lnTo>
                      <a:pt x="2" y="15"/>
                    </a:lnTo>
                    <a:lnTo>
                      <a:pt x="26" y="15"/>
                    </a:lnTo>
                    <a:lnTo>
                      <a:pt x="24" y="12"/>
                    </a:lnTo>
                    <a:lnTo>
                      <a:pt x="24" y="3"/>
                    </a:lnTo>
                    <a:lnTo>
                      <a:pt x="26" y="0"/>
                    </a:lnTo>
                    <a:close/>
                  </a:path>
                </a:pathLst>
              </a:custGeom>
              <a:grpFill/>
              <a:ln w="9525">
                <a:noFill/>
                <a:round/>
                <a:headEnd/>
                <a:tailEnd/>
              </a:ln>
            </p:spPr>
            <p:txBody>
              <a:bodyPr/>
              <a:lstStyle/>
              <a:p>
                <a:pPr>
                  <a:defRPr/>
                </a:pPr>
                <a:endParaRPr lang="en-US" sz="1200" kern="0">
                  <a:solidFill>
                    <a:srgbClr val="0096D6"/>
                  </a:solidFill>
                </a:endParaRPr>
              </a:p>
            </p:txBody>
          </p:sp>
          <p:sp>
            <p:nvSpPr>
              <p:cNvPr id="3306" name="Freeform 278"/>
              <p:cNvSpPr>
                <a:spLocks/>
              </p:cNvSpPr>
              <p:nvPr/>
            </p:nvSpPr>
            <p:spPr bwMode="auto">
              <a:xfrm>
                <a:off x="3003" y="2576"/>
                <a:ext cx="26" cy="17"/>
              </a:xfrm>
              <a:custGeom>
                <a:avLst/>
                <a:gdLst>
                  <a:gd name="T0" fmla="*/ 26 w 26"/>
                  <a:gd name="T1" fmla="*/ 0 h 17"/>
                  <a:gd name="T2" fmla="*/ 5 w 26"/>
                  <a:gd name="T3" fmla="*/ 0 h 17"/>
                  <a:gd name="T4" fmla="*/ 5 w 26"/>
                  <a:gd name="T5" fmla="*/ 3 h 17"/>
                  <a:gd name="T6" fmla="*/ 2 w 26"/>
                  <a:gd name="T7" fmla="*/ 5 h 17"/>
                  <a:gd name="T8" fmla="*/ 2 w 26"/>
                  <a:gd name="T9" fmla="*/ 8 h 17"/>
                  <a:gd name="T10" fmla="*/ 0 w 26"/>
                  <a:gd name="T11" fmla="*/ 12 h 17"/>
                  <a:gd name="T12" fmla="*/ 2 w 26"/>
                  <a:gd name="T13" fmla="*/ 15 h 17"/>
                  <a:gd name="T14" fmla="*/ 2 w 26"/>
                  <a:gd name="T15" fmla="*/ 15 h 17"/>
                  <a:gd name="T16" fmla="*/ 2 w 26"/>
                  <a:gd name="T17" fmla="*/ 17 h 17"/>
                  <a:gd name="T18" fmla="*/ 2 w 26"/>
                  <a:gd name="T19" fmla="*/ 15 h 17"/>
                  <a:gd name="T20" fmla="*/ 26 w 26"/>
                  <a:gd name="T21" fmla="*/ 15 h 17"/>
                  <a:gd name="T22" fmla="*/ 24 w 26"/>
                  <a:gd name="T23" fmla="*/ 12 h 17"/>
                  <a:gd name="T24" fmla="*/ 24 w 26"/>
                  <a:gd name="T25" fmla="*/ 3 h 17"/>
                  <a:gd name="T26" fmla="*/ 26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26" y="0"/>
                    </a:moveTo>
                    <a:lnTo>
                      <a:pt x="5" y="0"/>
                    </a:lnTo>
                    <a:lnTo>
                      <a:pt x="5" y="3"/>
                    </a:lnTo>
                    <a:lnTo>
                      <a:pt x="2" y="5"/>
                    </a:lnTo>
                    <a:lnTo>
                      <a:pt x="2" y="8"/>
                    </a:lnTo>
                    <a:lnTo>
                      <a:pt x="0" y="12"/>
                    </a:lnTo>
                    <a:lnTo>
                      <a:pt x="2" y="15"/>
                    </a:lnTo>
                    <a:lnTo>
                      <a:pt x="2" y="17"/>
                    </a:lnTo>
                    <a:lnTo>
                      <a:pt x="2" y="15"/>
                    </a:lnTo>
                    <a:lnTo>
                      <a:pt x="26" y="15"/>
                    </a:lnTo>
                    <a:lnTo>
                      <a:pt x="24" y="12"/>
                    </a:lnTo>
                    <a:lnTo>
                      <a:pt x="24" y="3"/>
                    </a:lnTo>
                    <a:lnTo>
                      <a:pt x="26" y="0"/>
                    </a:lnTo>
                  </a:path>
                </a:pathLst>
              </a:custGeom>
              <a:grpFill/>
              <a:ln w="9525">
                <a:noFill/>
                <a:round/>
                <a:headEnd/>
                <a:tailEnd/>
              </a:ln>
            </p:spPr>
            <p:txBody>
              <a:bodyPr/>
              <a:lstStyle/>
              <a:p>
                <a:pPr>
                  <a:defRPr/>
                </a:pPr>
                <a:endParaRPr lang="en-US" sz="1200" kern="0">
                  <a:solidFill>
                    <a:srgbClr val="0096D6"/>
                  </a:solidFill>
                </a:endParaRPr>
              </a:p>
            </p:txBody>
          </p:sp>
          <p:sp>
            <p:nvSpPr>
              <p:cNvPr id="3307" name="Freeform 279"/>
              <p:cNvSpPr>
                <a:spLocks/>
              </p:cNvSpPr>
              <p:nvPr/>
            </p:nvSpPr>
            <p:spPr bwMode="auto">
              <a:xfrm>
                <a:off x="3362" y="2364"/>
                <a:ext cx="87" cy="78"/>
              </a:xfrm>
              <a:custGeom>
                <a:avLst/>
                <a:gdLst>
                  <a:gd name="T0" fmla="*/ 24 w 87"/>
                  <a:gd name="T1" fmla="*/ 5 h 78"/>
                  <a:gd name="T2" fmla="*/ 12 w 87"/>
                  <a:gd name="T3" fmla="*/ 12 h 78"/>
                  <a:gd name="T4" fmla="*/ 7 w 87"/>
                  <a:gd name="T5" fmla="*/ 12 h 78"/>
                  <a:gd name="T6" fmla="*/ 0 w 87"/>
                  <a:gd name="T7" fmla="*/ 52 h 78"/>
                  <a:gd name="T8" fmla="*/ 5 w 87"/>
                  <a:gd name="T9" fmla="*/ 52 h 78"/>
                  <a:gd name="T10" fmla="*/ 5 w 87"/>
                  <a:gd name="T11" fmla="*/ 52 h 78"/>
                  <a:gd name="T12" fmla="*/ 7 w 87"/>
                  <a:gd name="T13" fmla="*/ 49 h 78"/>
                  <a:gd name="T14" fmla="*/ 9 w 87"/>
                  <a:gd name="T15" fmla="*/ 49 h 78"/>
                  <a:gd name="T16" fmla="*/ 9 w 87"/>
                  <a:gd name="T17" fmla="*/ 52 h 78"/>
                  <a:gd name="T18" fmla="*/ 16 w 87"/>
                  <a:gd name="T19" fmla="*/ 42 h 78"/>
                  <a:gd name="T20" fmla="*/ 21 w 87"/>
                  <a:gd name="T21" fmla="*/ 47 h 78"/>
                  <a:gd name="T22" fmla="*/ 21 w 87"/>
                  <a:gd name="T23" fmla="*/ 47 h 78"/>
                  <a:gd name="T24" fmla="*/ 26 w 87"/>
                  <a:gd name="T25" fmla="*/ 49 h 78"/>
                  <a:gd name="T26" fmla="*/ 31 w 87"/>
                  <a:gd name="T27" fmla="*/ 49 h 78"/>
                  <a:gd name="T28" fmla="*/ 31 w 87"/>
                  <a:gd name="T29" fmla="*/ 47 h 78"/>
                  <a:gd name="T30" fmla="*/ 35 w 87"/>
                  <a:gd name="T31" fmla="*/ 47 h 78"/>
                  <a:gd name="T32" fmla="*/ 35 w 87"/>
                  <a:gd name="T33" fmla="*/ 49 h 78"/>
                  <a:gd name="T34" fmla="*/ 38 w 87"/>
                  <a:gd name="T35" fmla="*/ 49 h 78"/>
                  <a:gd name="T36" fmla="*/ 40 w 87"/>
                  <a:gd name="T37" fmla="*/ 47 h 78"/>
                  <a:gd name="T38" fmla="*/ 42 w 87"/>
                  <a:gd name="T39" fmla="*/ 49 h 78"/>
                  <a:gd name="T40" fmla="*/ 45 w 87"/>
                  <a:gd name="T41" fmla="*/ 49 h 78"/>
                  <a:gd name="T42" fmla="*/ 47 w 87"/>
                  <a:gd name="T43" fmla="*/ 49 h 78"/>
                  <a:gd name="T44" fmla="*/ 54 w 87"/>
                  <a:gd name="T45" fmla="*/ 52 h 78"/>
                  <a:gd name="T46" fmla="*/ 68 w 87"/>
                  <a:gd name="T47" fmla="*/ 66 h 78"/>
                  <a:gd name="T48" fmla="*/ 76 w 87"/>
                  <a:gd name="T49" fmla="*/ 73 h 78"/>
                  <a:gd name="T50" fmla="*/ 78 w 87"/>
                  <a:gd name="T51" fmla="*/ 75 h 78"/>
                  <a:gd name="T52" fmla="*/ 85 w 87"/>
                  <a:gd name="T53" fmla="*/ 71 h 78"/>
                  <a:gd name="T54" fmla="*/ 83 w 87"/>
                  <a:gd name="T55" fmla="*/ 71 h 78"/>
                  <a:gd name="T56" fmla="*/ 80 w 87"/>
                  <a:gd name="T57" fmla="*/ 66 h 78"/>
                  <a:gd name="T58" fmla="*/ 78 w 87"/>
                  <a:gd name="T59" fmla="*/ 66 h 78"/>
                  <a:gd name="T60" fmla="*/ 78 w 87"/>
                  <a:gd name="T61" fmla="*/ 64 h 78"/>
                  <a:gd name="T62" fmla="*/ 76 w 87"/>
                  <a:gd name="T63" fmla="*/ 61 h 78"/>
                  <a:gd name="T64" fmla="*/ 73 w 87"/>
                  <a:gd name="T65" fmla="*/ 59 h 78"/>
                  <a:gd name="T66" fmla="*/ 71 w 87"/>
                  <a:gd name="T67" fmla="*/ 57 h 78"/>
                  <a:gd name="T68" fmla="*/ 68 w 87"/>
                  <a:gd name="T69" fmla="*/ 57 h 78"/>
                  <a:gd name="T70" fmla="*/ 68 w 87"/>
                  <a:gd name="T71" fmla="*/ 57 h 78"/>
                  <a:gd name="T72" fmla="*/ 64 w 87"/>
                  <a:gd name="T73" fmla="*/ 47 h 78"/>
                  <a:gd name="T74" fmla="*/ 59 w 87"/>
                  <a:gd name="T75" fmla="*/ 47 h 78"/>
                  <a:gd name="T76" fmla="*/ 57 w 87"/>
                  <a:gd name="T77" fmla="*/ 45 h 78"/>
                  <a:gd name="T78" fmla="*/ 54 w 87"/>
                  <a:gd name="T79" fmla="*/ 42 h 78"/>
                  <a:gd name="T80" fmla="*/ 52 w 87"/>
                  <a:gd name="T81" fmla="*/ 42 h 78"/>
                  <a:gd name="T82" fmla="*/ 50 w 87"/>
                  <a:gd name="T83" fmla="*/ 42 h 78"/>
                  <a:gd name="T84" fmla="*/ 47 w 87"/>
                  <a:gd name="T85" fmla="*/ 40 h 78"/>
                  <a:gd name="T86" fmla="*/ 47 w 87"/>
                  <a:gd name="T87" fmla="*/ 38 h 78"/>
                  <a:gd name="T88" fmla="*/ 47 w 87"/>
                  <a:gd name="T89" fmla="*/ 35 h 78"/>
                  <a:gd name="T90" fmla="*/ 45 w 87"/>
                  <a:gd name="T91" fmla="*/ 35 h 78"/>
                  <a:gd name="T92" fmla="*/ 42 w 87"/>
                  <a:gd name="T93" fmla="*/ 35 h 78"/>
                  <a:gd name="T94" fmla="*/ 45 w 87"/>
                  <a:gd name="T95" fmla="*/ 38 h 78"/>
                  <a:gd name="T96" fmla="*/ 42 w 87"/>
                  <a:gd name="T97" fmla="*/ 40 h 78"/>
                  <a:gd name="T98" fmla="*/ 42 w 87"/>
                  <a:gd name="T99" fmla="*/ 38 h 78"/>
                  <a:gd name="T100" fmla="*/ 40 w 87"/>
                  <a:gd name="T101" fmla="*/ 38 h 78"/>
                  <a:gd name="T102" fmla="*/ 40 w 87"/>
                  <a:gd name="T103" fmla="*/ 33 h 78"/>
                  <a:gd name="T104" fmla="*/ 38 w 87"/>
                  <a:gd name="T105" fmla="*/ 33 h 78"/>
                  <a:gd name="T106" fmla="*/ 38 w 87"/>
                  <a:gd name="T107" fmla="*/ 31 h 78"/>
                  <a:gd name="T108" fmla="*/ 35 w 87"/>
                  <a:gd name="T109" fmla="*/ 28 h 78"/>
                  <a:gd name="T110" fmla="*/ 26 w 87"/>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78"/>
                  <a:gd name="T170" fmla="*/ 87 w 87"/>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78">
                    <a:moveTo>
                      <a:pt x="26" y="0"/>
                    </a:moveTo>
                    <a:lnTo>
                      <a:pt x="24" y="5"/>
                    </a:lnTo>
                    <a:lnTo>
                      <a:pt x="14" y="9"/>
                    </a:lnTo>
                    <a:lnTo>
                      <a:pt x="12" y="12"/>
                    </a:lnTo>
                    <a:lnTo>
                      <a:pt x="9" y="12"/>
                    </a:lnTo>
                    <a:lnTo>
                      <a:pt x="7" y="12"/>
                    </a:lnTo>
                    <a:lnTo>
                      <a:pt x="0" y="47"/>
                    </a:lnTo>
                    <a:lnTo>
                      <a:pt x="0" y="52"/>
                    </a:lnTo>
                    <a:lnTo>
                      <a:pt x="5" y="52"/>
                    </a:lnTo>
                    <a:lnTo>
                      <a:pt x="7" y="52"/>
                    </a:lnTo>
                    <a:lnTo>
                      <a:pt x="7" y="49"/>
                    </a:lnTo>
                    <a:lnTo>
                      <a:pt x="9" y="49"/>
                    </a:lnTo>
                    <a:lnTo>
                      <a:pt x="9" y="52"/>
                    </a:lnTo>
                    <a:lnTo>
                      <a:pt x="12" y="54"/>
                    </a:lnTo>
                    <a:lnTo>
                      <a:pt x="16" y="42"/>
                    </a:lnTo>
                    <a:lnTo>
                      <a:pt x="19" y="47"/>
                    </a:lnTo>
                    <a:lnTo>
                      <a:pt x="21" y="47"/>
                    </a:lnTo>
                    <a:lnTo>
                      <a:pt x="24" y="49"/>
                    </a:lnTo>
                    <a:lnTo>
                      <a:pt x="26" y="49"/>
                    </a:lnTo>
                    <a:lnTo>
                      <a:pt x="31" y="49"/>
                    </a:lnTo>
                    <a:lnTo>
                      <a:pt x="31" y="47"/>
                    </a:lnTo>
                    <a:lnTo>
                      <a:pt x="33" y="47"/>
                    </a:lnTo>
                    <a:lnTo>
                      <a:pt x="35" y="47"/>
                    </a:lnTo>
                    <a:lnTo>
                      <a:pt x="35" y="49"/>
                    </a:lnTo>
                    <a:lnTo>
                      <a:pt x="38" y="49"/>
                    </a:lnTo>
                    <a:lnTo>
                      <a:pt x="38" y="47"/>
                    </a:lnTo>
                    <a:lnTo>
                      <a:pt x="40" y="47"/>
                    </a:lnTo>
                    <a:lnTo>
                      <a:pt x="40" y="49"/>
                    </a:lnTo>
                    <a:lnTo>
                      <a:pt x="42" y="49"/>
                    </a:lnTo>
                    <a:lnTo>
                      <a:pt x="45" y="49"/>
                    </a:lnTo>
                    <a:lnTo>
                      <a:pt x="47" y="49"/>
                    </a:lnTo>
                    <a:lnTo>
                      <a:pt x="54" y="52"/>
                    </a:lnTo>
                    <a:lnTo>
                      <a:pt x="61" y="61"/>
                    </a:lnTo>
                    <a:lnTo>
                      <a:pt x="68" y="66"/>
                    </a:lnTo>
                    <a:lnTo>
                      <a:pt x="71" y="71"/>
                    </a:lnTo>
                    <a:lnTo>
                      <a:pt x="76" y="73"/>
                    </a:lnTo>
                    <a:lnTo>
                      <a:pt x="78" y="78"/>
                    </a:lnTo>
                    <a:lnTo>
                      <a:pt x="78" y="75"/>
                    </a:lnTo>
                    <a:lnTo>
                      <a:pt x="87" y="71"/>
                    </a:lnTo>
                    <a:lnTo>
                      <a:pt x="85" y="71"/>
                    </a:lnTo>
                    <a:lnTo>
                      <a:pt x="83" y="71"/>
                    </a:lnTo>
                    <a:lnTo>
                      <a:pt x="83" y="68"/>
                    </a:lnTo>
                    <a:lnTo>
                      <a:pt x="80" y="66"/>
                    </a:lnTo>
                    <a:lnTo>
                      <a:pt x="78" y="66"/>
                    </a:lnTo>
                    <a:lnTo>
                      <a:pt x="78" y="64"/>
                    </a:lnTo>
                    <a:lnTo>
                      <a:pt x="76" y="61"/>
                    </a:lnTo>
                    <a:lnTo>
                      <a:pt x="73" y="61"/>
                    </a:lnTo>
                    <a:lnTo>
                      <a:pt x="73" y="59"/>
                    </a:lnTo>
                    <a:lnTo>
                      <a:pt x="73" y="57"/>
                    </a:lnTo>
                    <a:lnTo>
                      <a:pt x="71" y="57"/>
                    </a:lnTo>
                    <a:lnTo>
                      <a:pt x="68" y="57"/>
                    </a:lnTo>
                    <a:lnTo>
                      <a:pt x="68" y="54"/>
                    </a:lnTo>
                    <a:lnTo>
                      <a:pt x="64" y="47"/>
                    </a:lnTo>
                    <a:lnTo>
                      <a:pt x="61" y="47"/>
                    </a:lnTo>
                    <a:lnTo>
                      <a:pt x="59" y="47"/>
                    </a:lnTo>
                    <a:lnTo>
                      <a:pt x="57" y="45"/>
                    </a:lnTo>
                    <a:lnTo>
                      <a:pt x="54" y="45"/>
                    </a:lnTo>
                    <a:lnTo>
                      <a:pt x="54" y="42"/>
                    </a:lnTo>
                    <a:lnTo>
                      <a:pt x="52" y="42"/>
                    </a:lnTo>
                    <a:lnTo>
                      <a:pt x="50" y="42"/>
                    </a:lnTo>
                    <a:lnTo>
                      <a:pt x="47" y="40"/>
                    </a:lnTo>
                    <a:lnTo>
                      <a:pt x="47" y="38"/>
                    </a:lnTo>
                    <a:lnTo>
                      <a:pt x="47" y="35"/>
                    </a:lnTo>
                    <a:lnTo>
                      <a:pt x="45" y="35"/>
                    </a:lnTo>
                    <a:lnTo>
                      <a:pt x="42" y="35"/>
                    </a:lnTo>
                    <a:lnTo>
                      <a:pt x="42" y="38"/>
                    </a:lnTo>
                    <a:lnTo>
                      <a:pt x="45" y="38"/>
                    </a:lnTo>
                    <a:lnTo>
                      <a:pt x="45" y="40"/>
                    </a:lnTo>
                    <a:lnTo>
                      <a:pt x="42" y="40"/>
                    </a:lnTo>
                    <a:lnTo>
                      <a:pt x="42" y="38"/>
                    </a:lnTo>
                    <a:lnTo>
                      <a:pt x="40" y="38"/>
                    </a:lnTo>
                    <a:lnTo>
                      <a:pt x="40" y="33"/>
                    </a:lnTo>
                    <a:lnTo>
                      <a:pt x="38" y="33"/>
                    </a:lnTo>
                    <a:lnTo>
                      <a:pt x="38" y="31"/>
                    </a:lnTo>
                    <a:lnTo>
                      <a:pt x="35" y="28"/>
                    </a:lnTo>
                    <a:lnTo>
                      <a:pt x="31" y="7"/>
                    </a:lnTo>
                    <a:lnTo>
                      <a:pt x="26" y="0"/>
                    </a:lnTo>
                    <a:close/>
                  </a:path>
                </a:pathLst>
              </a:custGeom>
              <a:grpFill/>
              <a:ln w="9525">
                <a:noFill/>
                <a:round/>
                <a:headEnd/>
                <a:tailEnd/>
              </a:ln>
            </p:spPr>
            <p:txBody>
              <a:bodyPr/>
              <a:lstStyle/>
              <a:p>
                <a:pPr>
                  <a:defRPr/>
                </a:pPr>
                <a:endParaRPr lang="en-US" sz="1200" kern="0">
                  <a:solidFill>
                    <a:srgbClr val="0096D6"/>
                  </a:solidFill>
                </a:endParaRPr>
              </a:p>
            </p:txBody>
          </p:sp>
          <p:sp>
            <p:nvSpPr>
              <p:cNvPr id="3308" name="Freeform 280"/>
              <p:cNvSpPr>
                <a:spLocks/>
              </p:cNvSpPr>
              <p:nvPr/>
            </p:nvSpPr>
            <p:spPr bwMode="auto">
              <a:xfrm>
                <a:off x="3362" y="2364"/>
                <a:ext cx="87" cy="78"/>
              </a:xfrm>
              <a:custGeom>
                <a:avLst/>
                <a:gdLst>
                  <a:gd name="T0" fmla="*/ 24 w 87"/>
                  <a:gd name="T1" fmla="*/ 5 h 78"/>
                  <a:gd name="T2" fmla="*/ 12 w 87"/>
                  <a:gd name="T3" fmla="*/ 12 h 78"/>
                  <a:gd name="T4" fmla="*/ 7 w 87"/>
                  <a:gd name="T5" fmla="*/ 12 h 78"/>
                  <a:gd name="T6" fmla="*/ 0 w 87"/>
                  <a:gd name="T7" fmla="*/ 52 h 78"/>
                  <a:gd name="T8" fmla="*/ 5 w 87"/>
                  <a:gd name="T9" fmla="*/ 52 h 78"/>
                  <a:gd name="T10" fmla="*/ 5 w 87"/>
                  <a:gd name="T11" fmla="*/ 52 h 78"/>
                  <a:gd name="T12" fmla="*/ 7 w 87"/>
                  <a:gd name="T13" fmla="*/ 49 h 78"/>
                  <a:gd name="T14" fmla="*/ 9 w 87"/>
                  <a:gd name="T15" fmla="*/ 49 h 78"/>
                  <a:gd name="T16" fmla="*/ 9 w 87"/>
                  <a:gd name="T17" fmla="*/ 52 h 78"/>
                  <a:gd name="T18" fmla="*/ 16 w 87"/>
                  <a:gd name="T19" fmla="*/ 42 h 78"/>
                  <a:gd name="T20" fmla="*/ 21 w 87"/>
                  <a:gd name="T21" fmla="*/ 47 h 78"/>
                  <a:gd name="T22" fmla="*/ 21 w 87"/>
                  <a:gd name="T23" fmla="*/ 47 h 78"/>
                  <a:gd name="T24" fmla="*/ 26 w 87"/>
                  <a:gd name="T25" fmla="*/ 49 h 78"/>
                  <a:gd name="T26" fmla="*/ 31 w 87"/>
                  <a:gd name="T27" fmla="*/ 49 h 78"/>
                  <a:gd name="T28" fmla="*/ 31 w 87"/>
                  <a:gd name="T29" fmla="*/ 47 h 78"/>
                  <a:gd name="T30" fmla="*/ 35 w 87"/>
                  <a:gd name="T31" fmla="*/ 47 h 78"/>
                  <a:gd name="T32" fmla="*/ 35 w 87"/>
                  <a:gd name="T33" fmla="*/ 49 h 78"/>
                  <a:gd name="T34" fmla="*/ 38 w 87"/>
                  <a:gd name="T35" fmla="*/ 49 h 78"/>
                  <a:gd name="T36" fmla="*/ 40 w 87"/>
                  <a:gd name="T37" fmla="*/ 47 h 78"/>
                  <a:gd name="T38" fmla="*/ 42 w 87"/>
                  <a:gd name="T39" fmla="*/ 49 h 78"/>
                  <a:gd name="T40" fmla="*/ 45 w 87"/>
                  <a:gd name="T41" fmla="*/ 49 h 78"/>
                  <a:gd name="T42" fmla="*/ 47 w 87"/>
                  <a:gd name="T43" fmla="*/ 49 h 78"/>
                  <a:gd name="T44" fmla="*/ 54 w 87"/>
                  <a:gd name="T45" fmla="*/ 52 h 78"/>
                  <a:gd name="T46" fmla="*/ 68 w 87"/>
                  <a:gd name="T47" fmla="*/ 66 h 78"/>
                  <a:gd name="T48" fmla="*/ 76 w 87"/>
                  <a:gd name="T49" fmla="*/ 73 h 78"/>
                  <a:gd name="T50" fmla="*/ 78 w 87"/>
                  <a:gd name="T51" fmla="*/ 75 h 78"/>
                  <a:gd name="T52" fmla="*/ 85 w 87"/>
                  <a:gd name="T53" fmla="*/ 71 h 78"/>
                  <a:gd name="T54" fmla="*/ 83 w 87"/>
                  <a:gd name="T55" fmla="*/ 71 h 78"/>
                  <a:gd name="T56" fmla="*/ 80 w 87"/>
                  <a:gd name="T57" fmla="*/ 66 h 78"/>
                  <a:gd name="T58" fmla="*/ 78 w 87"/>
                  <a:gd name="T59" fmla="*/ 66 h 78"/>
                  <a:gd name="T60" fmla="*/ 78 w 87"/>
                  <a:gd name="T61" fmla="*/ 64 h 78"/>
                  <a:gd name="T62" fmla="*/ 76 w 87"/>
                  <a:gd name="T63" fmla="*/ 61 h 78"/>
                  <a:gd name="T64" fmla="*/ 73 w 87"/>
                  <a:gd name="T65" fmla="*/ 59 h 78"/>
                  <a:gd name="T66" fmla="*/ 71 w 87"/>
                  <a:gd name="T67" fmla="*/ 57 h 78"/>
                  <a:gd name="T68" fmla="*/ 68 w 87"/>
                  <a:gd name="T69" fmla="*/ 57 h 78"/>
                  <a:gd name="T70" fmla="*/ 68 w 87"/>
                  <a:gd name="T71" fmla="*/ 57 h 78"/>
                  <a:gd name="T72" fmla="*/ 64 w 87"/>
                  <a:gd name="T73" fmla="*/ 47 h 78"/>
                  <a:gd name="T74" fmla="*/ 59 w 87"/>
                  <a:gd name="T75" fmla="*/ 47 h 78"/>
                  <a:gd name="T76" fmla="*/ 57 w 87"/>
                  <a:gd name="T77" fmla="*/ 45 h 78"/>
                  <a:gd name="T78" fmla="*/ 54 w 87"/>
                  <a:gd name="T79" fmla="*/ 42 h 78"/>
                  <a:gd name="T80" fmla="*/ 52 w 87"/>
                  <a:gd name="T81" fmla="*/ 42 h 78"/>
                  <a:gd name="T82" fmla="*/ 50 w 87"/>
                  <a:gd name="T83" fmla="*/ 42 h 78"/>
                  <a:gd name="T84" fmla="*/ 47 w 87"/>
                  <a:gd name="T85" fmla="*/ 40 h 78"/>
                  <a:gd name="T86" fmla="*/ 47 w 87"/>
                  <a:gd name="T87" fmla="*/ 38 h 78"/>
                  <a:gd name="T88" fmla="*/ 47 w 87"/>
                  <a:gd name="T89" fmla="*/ 35 h 78"/>
                  <a:gd name="T90" fmla="*/ 45 w 87"/>
                  <a:gd name="T91" fmla="*/ 35 h 78"/>
                  <a:gd name="T92" fmla="*/ 42 w 87"/>
                  <a:gd name="T93" fmla="*/ 35 h 78"/>
                  <a:gd name="T94" fmla="*/ 45 w 87"/>
                  <a:gd name="T95" fmla="*/ 38 h 78"/>
                  <a:gd name="T96" fmla="*/ 42 w 87"/>
                  <a:gd name="T97" fmla="*/ 40 h 78"/>
                  <a:gd name="T98" fmla="*/ 42 w 87"/>
                  <a:gd name="T99" fmla="*/ 38 h 78"/>
                  <a:gd name="T100" fmla="*/ 40 w 87"/>
                  <a:gd name="T101" fmla="*/ 38 h 78"/>
                  <a:gd name="T102" fmla="*/ 40 w 87"/>
                  <a:gd name="T103" fmla="*/ 33 h 78"/>
                  <a:gd name="T104" fmla="*/ 38 w 87"/>
                  <a:gd name="T105" fmla="*/ 33 h 78"/>
                  <a:gd name="T106" fmla="*/ 38 w 87"/>
                  <a:gd name="T107" fmla="*/ 31 h 78"/>
                  <a:gd name="T108" fmla="*/ 35 w 87"/>
                  <a:gd name="T109" fmla="*/ 28 h 78"/>
                  <a:gd name="T110" fmla="*/ 26 w 87"/>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78"/>
                  <a:gd name="T170" fmla="*/ 87 w 87"/>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78">
                    <a:moveTo>
                      <a:pt x="26" y="0"/>
                    </a:moveTo>
                    <a:lnTo>
                      <a:pt x="24" y="5"/>
                    </a:lnTo>
                    <a:lnTo>
                      <a:pt x="14" y="9"/>
                    </a:lnTo>
                    <a:lnTo>
                      <a:pt x="12" y="12"/>
                    </a:lnTo>
                    <a:lnTo>
                      <a:pt x="9" y="12"/>
                    </a:lnTo>
                    <a:lnTo>
                      <a:pt x="7" y="12"/>
                    </a:lnTo>
                    <a:lnTo>
                      <a:pt x="0" y="47"/>
                    </a:lnTo>
                    <a:lnTo>
                      <a:pt x="0" y="52"/>
                    </a:lnTo>
                    <a:lnTo>
                      <a:pt x="5" y="52"/>
                    </a:lnTo>
                    <a:lnTo>
                      <a:pt x="7" y="52"/>
                    </a:lnTo>
                    <a:lnTo>
                      <a:pt x="7" y="49"/>
                    </a:lnTo>
                    <a:lnTo>
                      <a:pt x="9" y="49"/>
                    </a:lnTo>
                    <a:lnTo>
                      <a:pt x="9" y="52"/>
                    </a:lnTo>
                    <a:lnTo>
                      <a:pt x="12" y="54"/>
                    </a:lnTo>
                    <a:lnTo>
                      <a:pt x="16" y="42"/>
                    </a:lnTo>
                    <a:lnTo>
                      <a:pt x="19" y="47"/>
                    </a:lnTo>
                    <a:lnTo>
                      <a:pt x="21" y="47"/>
                    </a:lnTo>
                    <a:lnTo>
                      <a:pt x="24" y="49"/>
                    </a:lnTo>
                    <a:lnTo>
                      <a:pt x="26" y="49"/>
                    </a:lnTo>
                    <a:lnTo>
                      <a:pt x="31" y="49"/>
                    </a:lnTo>
                    <a:lnTo>
                      <a:pt x="31" y="47"/>
                    </a:lnTo>
                    <a:lnTo>
                      <a:pt x="33" y="47"/>
                    </a:lnTo>
                    <a:lnTo>
                      <a:pt x="35" y="47"/>
                    </a:lnTo>
                    <a:lnTo>
                      <a:pt x="35" y="49"/>
                    </a:lnTo>
                    <a:lnTo>
                      <a:pt x="38" y="49"/>
                    </a:lnTo>
                    <a:lnTo>
                      <a:pt x="38" y="47"/>
                    </a:lnTo>
                    <a:lnTo>
                      <a:pt x="40" y="47"/>
                    </a:lnTo>
                    <a:lnTo>
                      <a:pt x="40" y="49"/>
                    </a:lnTo>
                    <a:lnTo>
                      <a:pt x="42" y="49"/>
                    </a:lnTo>
                    <a:lnTo>
                      <a:pt x="45" y="49"/>
                    </a:lnTo>
                    <a:lnTo>
                      <a:pt x="47" y="49"/>
                    </a:lnTo>
                    <a:lnTo>
                      <a:pt x="54" y="52"/>
                    </a:lnTo>
                    <a:lnTo>
                      <a:pt x="61" y="61"/>
                    </a:lnTo>
                    <a:lnTo>
                      <a:pt x="68" y="66"/>
                    </a:lnTo>
                    <a:lnTo>
                      <a:pt x="71" y="71"/>
                    </a:lnTo>
                    <a:lnTo>
                      <a:pt x="76" y="73"/>
                    </a:lnTo>
                    <a:lnTo>
                      <a:pt x="78" y="78"/>
                    </a:lnTo>
                    <a:lnTo>
                      <a:pt x="78" y="75"/>
                    </a:lnTo>
                    <a:lnTo>
                      <a:pt x="87" y="71"/>
                    </a:lnTo>
                    <a:lnTo>
                      <a:pt x="85" y="71"/>
                    </a:lnTo>
                    <a:lnTo>
                      <a:pt x="83" y="71"/>
                    </a:lnTo>
                    <a:lnTo>
                      <a:pt x="83" y="68"/>
                    </a:lnTo>
                    <a:lnTo>
                      <a:pt x="80" y="66"/>
                    </a:lnTo>
                    <a:lnTo>
                      <a:pt x="78" y="66"/>
                    </a:lnTo>
                    <a:lnTo>
                      <a:pt x="78" y="64"/>
                    </a:lnTo>
                    <a:lnTo>
                      <a:pt x="76" y="61"/>
                    </a:lnTo>
                    <a:lnTo>
                      <a:pt x="73" y="61"/>
                    </a:lnTo>
                    <a:lnTo>
                      <a:pt x="73" y="59"/>
                    </a:lnTo>
                    <a:lnTo>
                      <a:pt x="73" y="57"/>
                    </a:lnTo>
                    <a:lnTo>
                      <a:pt x="71" y="57"/>
                    </a:lnTo>
                    <a:lnTo>
                      <a:pt x="68" y="57"/>
                    </a:lnTo>
                    <a:lnTo>
                      <a:pt x="68" y="54"/>
                    </a:lnTo>
                    <a:lnTo>
                      <a:pt x="64" y="47"/>
                    </a:lnTo>
                    <a:lnTo>
                      <a:pt x="61" y="47"/>
                    </a:lnTo>
                    <a:lnTo>
                      <a:pt x="59" y="47"/>
                    </a:lnTo>
                    <a:lnTo>
                      <a:pt x="57" y="45"/>
                    </a:lnTo>
                    <a:lnTo>
                      <a:pt x="54" y="45"/>
                    </a:lnTo>
                    <a:lnTo>
                      <a:pt x="54" y="42"/>
                    </a:lnTo>
                    <a:lnTo>
                      <a:pt x="52" y="42"/>
                    </a:lnTo>
                    <a:lnTo>
                      <a:pt x="50" y="42"/>
                    </a:lnTo>
                    <a:lnTo>
                      <a:pt x="47" y="40"/>
                    </a:lnTo>
                    <a:lnTo>
                      <a:pt x="47" y="38"/>
                    </a:lnTo>
                    <a:lnTo>
                      <a:pt x="47" y="35"/>
                    </a:lnTo>
                    <a:lnTo>
                      <a:pt x="45" y="35"/>
                    </a:lnTo>
                    <a:lnTo>
                      <a:pt x="42" y="35"/>
                    </a:lnTo>
                    <a:lnTo>
                      <a:pt x="42" y="38"/>
                    </a:lnTo>
                    <a:lnTo>
                      <a:pt x="45" y="38"/>
                    </a:lnTo>
                    <a:lnTo>
                      <a:pt x="45" y="40"/>
                    </a:lnTo>
                    <a:lnTo>
                      <a:pt x="42" y="40"/>
                    </a:lnTo>
                    <a:lnTo>
                      <a:pt x="42" y="38"/>
                    </a:lnTo>
                    <a:lnTo>
                      <a:pt x="40" y="38"/>
                    </a:lnTo>
                    <a:lnTo>
                      <a:pt x="40" y="33"/>
                    </a:lnTo>
                    <a:lnTo>
                      <a:pt x="38" y="33"/>
                    </a:lnTo>
                    <a:lnTo>
                      <a:pt x="38" y="31"/>
                    </a:lnTo>
                    <a:lnTo>
                      <a:pt x="35" y="28"/>
                    </a:lnTo>
                    <a:lnTo>
                      <a:pt x="31" y="7"/>
                    </a:lnTo>
                    <a:lnTo>
                      <a:pt x="26" y="0"/>
                    </a:lnTo>
                  </a:path>
                </a:pathLst>
              </a:custGeom>
              <a:grpFill/>
              <a:ln w="9525">
                <a:noFill/>
                <a:round/>
                <a:headEnd/>
                <a:tailEnd/>
              </a:ln>
            </p:spPr>
            <p:txBody>
              <a:bodyPr/>
              <a:lstStyle/>
              <a:p>
                <a:pPr>
                  <a:defRPr/>
                </a:pPr>
                <a:endParaRPr lang="en-US" sz="1200" kern="0">
                  <a:solidFill>
                    <a:srgbClr val="0096D6"/>
                  </a:solidFill>
                </a:endParaRPr>
              </a:p>
            </p:txBody>
          </p:sp>
          <p:sp>
            <p:nvSpPr>
              <p:cNvPr id="3309" name="Freeform 281"/>
              <p:cNvSpPr>
                <a:spLocks/>
              </p:cNvSpPr>
              <p:nvPr/>
            </p:nvSpPr>
            <p:spPr bwMode="auto">
              <a:xfrm>
                <a:off x="3265" y="2636"/>
                <a:ext cx="21" cy="26"/>
              </a:xfrm>
              <a:custGeom>
                <a:avLst/>
                <a:gdLst>
                  <a:gd name="T0" fmla="*/ 19 w 21"/>
                  <a:gd name="T1" fmla="*/ 0 h 26"/>
                  <a:gd name="T2" fmla="*/ 19 w 21"/>
                  <a:gd name="T3" fmla="*/ 0 h 26"/>
                  <a:gd name="T4" fmla="*/ 19 w 21"/>
                  <a:gd name="T5" fmla="*/ 0 h 26"/>
                  <a:gd name="T6" fmla="*/ 19 w 21"/>
                  <a:gd name="T7" fmla="*/ 0 h 26"/>
                  <a:gd name="T8" fmla="*/ 17 w 21"/>
                  <a:gd name="T9" fmla="*/ 0 h 26"/>
                  <a:gd name="T10" fmla="*/ 14 w 21"/>
                  <a:gd name="T11" fmla="*/ 0 h 26"/>
                  <a:gd name="T12" fmla="*/ 12 w 21"/>
                  <a:gd name="T13" fmla="*/ 0 h 26"/>
                  <a:gd name="T14" fmla="*/ 12 w 21"/>
                  <a:gd name="T15" fmla="*/ 0 h 26"/>
                  <a:gd name="T16" fmla="*/ 10 w 21"/>
                  <a:gd name="T17" fmla="*/ 2 h 26"/>
                  <a:gd name="T18" fmla="*/ 10 w 21"/>
                  <a:gd name="T19" fmla="*/ 2 h 26"/>
                  <a:gd name="T20" fmla="*/ 10 w 21"/>
                  <a:gd name="T21" fmla="*/ 4 h 26"/>
                  <a:gd name="T22" fmla="*/ 7 w 21"/>
                  <a:gd name="T23" fmla="*/ 4 h 26"/>
                  <a:gd name="T24" fmla="*/ 7 w 21"/>
                  <a:gd name="T25" fmla="*/ 4 h 26"/>
                  <a:gd name="T26" fmla="*/ 5 w 21"/>
                  <a:gd name="T27" fmla="*/ 4 h 26"/>
                  <a:gd name="T28" fmla="*/ 5 w 21"/>
                  <a:gd name="T29" fmla="*/ 4 h 26"/>
                  <a:gd name="T30" fmla="*/ 2 w 21"/>
                  <a:gd name="T31" fmla="*/ 2 h 26"/>
                  <a:gd name="T32" fmla="*/ 2 w 21"/>
                  <a:gd name="T33" fmla="*/ 2 h 26"/>
                  <a:gd name="T34" fmla="*/ 0 w 21"/>
                  <a:gd name="T35" fmla="*/ 2 h 26"/>
                  <a:gd name="T36" fmla="*/ 0 w 21"/>
                  <a:gd name="T37" fmla="*/ 2 h 26"/>
                  <a:gd name="T38" fmla="*/ 0 w 21"/>
                  <a:gd name="T39" fmla="*/ 4 h 26"/>
                  <a:gd name="T40" fmla="*/ 0 w 21"/>
                  <a:gd name="T41" fmla="*/ 4 h 26"/>
                  <a:gd name="T42" fmla="*/ 2 w 21"/>
                  <a:gd name="T43" fmla="*/ 7 h 26"/>
                  <a:gd name="T44" fmla="*/ 2 w 21"/>
                  <a:gd name="T45" fmla="*/ 11 h 26"/>
                  <a:gd name="T46" fmla="*/ 2 w 21"/>
                  <a:gd name="T47" fmla="*/ 14 h 26"/>
                  <a:gd name="T48" fmla="*/ 5 w 21"/>
                  <a:gd name="T49" fmla="*/ 23 h 26"/>
                  <a:gd name="T50" fmla="*/ 7 w 21"/>
                  <a:gd name="T51" fmla="*/ 26 h 26"/>
                  <a:gd name="T52" fmla="*/ 7 w 21"/>
                  <a:gd name="T53" fmla="*/ 26 h 26"/>
                  <a:gd name="T54" fmla="*/ 14 w 21"/>
                  <a:gd name="T55" fmla="*/ 23 h 26"/>
                  <a:gd name="T56" fmla="*/ 21 w 21"/>
                  <a:gd name="T57" fmla="*/ 11 h 26"/>
                  <a:gd name="T58" fmla="*/ 21 w 21"/>
                  <a:gd name="T59" fmla="*/ 9 h 26"/>
                  <a:gd name="T60" fmla="*/ 21 w 21"/>
                  <a:gd name="T61" fmla="*/ 7 h 26"/>
                  <a:gd name="T62" fmla="*/ 21 w 21"/>
                  <a:gd name="T63" fmla="*/ 7 h 26"/>
                  <a:gd name="T64" fmla="*/ 19 w 21"/>
                  <a:gd name="T65" fmla="*/ 7 h 26"/>
                  <a:gd name="T66" fmla="*/ 19 w 21"/>
                  <a:gd name="T67" fmla="*/ 4 h 26"/>
                  <a:gd name="T68" fmla="*/ 19 w 21"/>
                  <a:gd name="T69" fmla="*/ 2 h 26"/>
                  <a:gd name="T70" fmla="*/ 19 w 21"/>
                  <a:gd name="T71" fmla="*/ 2 h 26"/>
                  <a:gd name="T72" fmla="*/ 19 w 21"/>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26"/>
                  <a:gd name="T113" fmla="*/ 21 w 21"/>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26">
                    <a:moveTo>
                      <a:pt x="19" y="0"/>
                    </a:moveTo>
                    <a:lnTo>
                      <a:pt x="19" y="0"/>
                    </a:lnTo>
                    <a:lnTo>
                      <a:pt x="17" y="0"/>
                    </a:lnTo>
                    <a:lnTo>
                      <a:pt x="14" y="0"/>
                    </a:lnTo>
                    <a:lnTo>
                      <a:pt x="12" y="0"/>
                    </a:lnTo>
                    <a:lnTo>
                      <a:pt x="10" y="2"/>
                    </a:lnTo>
                    <a:lnTo>
                      <a:pt x="10" y="4"/>
                    </a:lnTo>
                    <a:lnTo>
                      <a:pt x="7" y="4"/>
                    </a:lnTo>
                    <a:lnTo>
                      <a:pt x="5" y="4"/>
                    </a:lnTo>
                    <a:lnTo>
                      <a:pt x="2" y="2"/>
                    </a:lnTo>
                    <a:lnTo>
                      <a:pt x="0" y="2"/>
                    </a:lnTo>
                    <a:lnTo>
                      <a:pt x="0" y="4"/>
                    </a:lnTo>
                    <a:lnTo>
                      <a:pt x="2" y="7"/>
                    </a:lnTo>
                    <a:lnTo>
                      <a:pt x="2" y="11"/>
                    </a:lnTo>
                    <a:lnTo>
                      <a:pt x="2" y="14"/>
                    </a:lnTo>
                    <a:lnTo>
                      <a:pt x="5" y="23"/>
                    </a:lnTo>
                    <a:lnTo>
                      <a:pt x="7" y="26"/>
                    </a:lnTo>
                    <a:lnTo>
                      <a:pt x="14" y="23"/>
                    </a:lnTo>
                    <a:lnTo>
                      <a:pt x="21" y="11"/>
                    </a:lnTo>
                    <a:lnTo>
                      <a:pt x="21" y="9"/>
                    </a:lnTo>
                    <a:lnTo>
                      <a:pt x="21" y="7"/>
                    </a:lnTo>
                    <a:lnTo>
                      <a:pt x="19" y="7"/>
                    </a:lnTo>
                    <a:lnTo>
                      <a:pt x="19" y="4"/>
                    </a:lnTo>
                    <a:lnTo>
                      <a:pt x="19" y="2"/>
                    </a:lnTo>
                    <a:lnTo>
                      <a:pt x="19" y="0"/>
                    </a:lnTo>
                    <a:close/>
                  </a:path>
                </a:pathLst>
              </a:custGeom>
              <a:grpFill/>
              <a:ln w="9525">
                <a:noFill/>
                <a:round/>
                <a:headEnd/>
                <a:tailEnd/>
              </a:ln>
            </p:spPr>
            <p:txBody>
              <a:bodyPr/>
              <a:lstStyle/>
              <a:p>
                <a:pPr>
                  <a:defRPr/>
                </a:pPr>
                <a:endParaRPr lang="en-US" sz="1200" kern="0">
                  <a:solidFill>
                    <a:srgbClr val="0096D6"/>
                  </a:solidFill>
                </a:endParaRPr>
              </a:p>
            </p:txBody>
          </p:sp>
          <p:sp>
            <p:nvSpPr>
              <p:cNvPr id="3310" name="Freeform 282"/>
              <p:cNvSpPr>
                <a:spLocks/>
              </p:cNvSpPr>
              <p:nvPr/>
            </p:nvSpPr>
            <p:spPr bwMode="auto">
              <a:xfrm>
                <a:off x="3265" y="2636"/>
                <a:ext cx="21" cy="26"/>
              </a:xfrm>
              <a:custGeom>
                <a:avLst/>
                <a:gdLst>
                  <a:gd name="T0" fmla="*/ 19 w 21"/>
                  <a:gd name="T1" fmla="*/ 0 h 26"/>
                  <a:gd name="T2" fmla="*/ 19 w 21"/>
                  <a:gd name="T3" fmla="*/ 0 h 26"/>
                  <a:gd name="T4" fmla="*/ 19 w 21"/>
                  <a:gd name="T5" fmla="*/ 0 h 26"/>
                  <a:gd name="T6" fmla="*/ 19 w 21"/>
                  <a:gd name="T7" fmla="*/ 0 h 26"/>
                  <a:gd name="T8" fmla="*/ 17 w 21"/>
                  <a:gd name="T9" fmla="*/ 0 h 26"/>
                  <a:gd name="T10" fmla="*/ 14 w 21"/>
                  <a:gd name="T11" fmla="*/ 0 h 26"/>
                  <a:gd name="T12" fmla="*/ 12 w 21"/>
                  <a:gd name="T13" fmla="*/ 0 h 26"/>
                  <a:gd name="T14" fmla="*/ 12 w 21"/>
                  <a:gd name="T15" fmla="*/ 0 h 26"/>
                  <a:gd name="T16" fmla="*/ 10 w 21"/>
                  <a:gd name="T17" fmla="*/ 2 h 26"/>
                  <a:gd name="T18" fmla="*/ 10 w 21"/>
                  <a:gd name="T19" fmla="*/ 2 h 26"/>
                  <a:gd name="T20" fmla="*/ 10 w 21"/>
                  <a:gd name="T21" fmla="*/ 4 h 26"/>
                  <a:gd name="T22" fmla="*/ 7 w 21"/>
                  <a:gd name="T23" fmla="*/ 4 h 26"/>
                  <a:gd name="T24" fmla="*/ 7 w 21"/>
                  <a:gd name="T25" fmla="*/ 4 h 26"/>
                  <a:gd name="T26" fmla="*/ 5 w 21"/>
                  <a:gd name="T27" fmla="*/ 4 h 26"/>
                  <a:gd name="T28" fmla="*/ 5 w 21"/>
                  <a:gd name="T29" fmla="*/ 4 h 26"/>
                  <a:gd name="T30" fmla="*/ 2 w 21"/>
                  <a:gd name="T31" fmla="*/ 2 h 26"/>
                  <a:gd name="T32" fmla="*/ 2 w 21"/>
                  <a:gd name="T33" fmla="*/ 2 h 26"/>
                  <a:gd name="T34" fmla="*/ 0 w 21"/>
                  <a:gd name="T35" fmla="*/ 2 h 26"/>
                  <a:gd name="T36" fmla="*/ 0 w 21"/>
                  <a:gd name="T37" fmla="*/ 2 h 26"/>
                  <a:gd name="T38" fmla="*/ 0 w 21"/>
                  <a:gd name="T39" fmla="*/ 4 h 26"/>
                  <a:gd name="T40" fmla="*/ 0 w 21"/>
                  <a:gd name="T41" fmla="*/ 4 h 26"/>
                  <a:gd name="T42" fmla="*/ 2 w 21"/>
                  <a:gd name="T43" fmla="*/ 7 h 26"/>
                  <a:gd name="T44" fmla="*/ 2 w 21"/>
                  <a:gd name="T45" fmla="*/ 11 h 26"/>
                  <a:gd name="T46" fmla="*/ 2 w 21"/>
                  <a:gd name="T47" fmla="*/ 14 h 26"/>
                  <a:gd name="T48" fmla="*/ 5 w 21"/>
                  <a:gd name="T49" fmla="*/ 23 h 26"/>
                  <a:gd name="T50" fmla="*/ 7 w 21"/>
                  <a:gd name="T51" fmla="*/ 26 h 26"/>
                  <a:gd name="T52" fmla="*/ 7 w 21"/>
                  <a:gd name="T53" fmla="*/ 26 h 26"/>
                  <a:gd name="T54" fmla="*/ 14 w 21"/>
                  <a:gd name="T55" fmla="*/ 23 h 26"/>
                  <a:gd name="T56" fmla="*/ 21 w 21"/>
                  <a:gd name="T57" fmla="*/ 11 h 26"/>
                  <a:gd name="T58" fmla="*/ 21 w 21"/>
                  <a:gd name="T59" fmla="*/ 9 h 26"/>
                  <a:gd name="T60" fmla="*/ 21 w 21"/>
                  <a:gd name="T61" fmla="*/ 7 h 26"/>
                  <a:gd name="T62" fmla="*/ 21 w 21"/>
                  <a:gd name="T63" fmla="*/ 7 h 26"/>
                  <a:gd name="T64" fmla="*/ 19 w 21"/>
                  <a:gd name="T65" fmla="*/ 7 h 26"/>
                  <a:gd name="T66" fmla="*/ 19 w 21"/>
                  <a:gd name="T67" fmla="*/ 4 h 26"/>
                  <a:gd name="T68" fmla="*/ 19 w 21"/>
                  <a:gd name="T69" fmla="*/ 2 h 26"/>
                  <a:gd name="T70" fmla="*/ 19 w 21"/>
                  <a:gd name="T71" fmla="*/ 2 h 26"/>
                  <a:gd name="T72" fmla="*/ 19 w 21"/>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26"/>
                  <a:gd name="T113" fmla="*/ 21 w 21"/>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26">
                    <a:moveTo>
                      <a:pt x="19" y="0"/>
                    </a:moveTo>
                    <a:lnTo>
                      <a:pt x="19" y="0"/>
                    </a:lnTo>
                    <a:lnTo>
                      <a:pt x="17" y="0"/>
                    </a:lnTo>
                    <a:lnTo>
                      <a:pt x="14" y="0"/>
                    </a:lnTo>
                    <a:lnTo>
                      <a:pt x="12" y="0"/>
                    </a:lnTo>
                    <a:lnTo>
                      <a:pt x="10" y="2"/>
                    </a:lnTo>
                    <a:lnTo>
                      <a:pt x="10" y="4"/>
                    </a:lnTo>
                    <a:lnTo>
                      <a:pt x="7" y="4"/>
                    </a:lnTo>
                    <a:lnTo>
                      <a:pt x="5" y="4"/>
                    </a:lnTo>
                    <a:lnTo>
                      <a:pt x="2" y="2"/>
                    </a:lnTo>
                    <a:lnTo>
                      <a:pt x="0" y="2"/>
                    </a:lnTo>
                    <a:lnTo>
                      <a:pt x="0" y="4"/>
                    </a:lnTo>
                    <a:lnTo>
                      <a:pt x="2" y="7"/>
                    </a:lnTo>
                    <a:lnTo>
                      <a:pt x="2" y="11"/>
                    </a:lnTo>
                    <a:lnTo>
                      <a:pt x="2" y="14"/>
                    </a:lnTo>
                    <a:lnTo>
                      <a:pt x="5" y="23"/>
                    </a:lnTo>
                    <a:lnTo>
                      <a:pt x="7" y="26"/>
                    </a:lnTo>
                    <a:lnTo>
                      <a:pt x="14" y="23"/>
                    </a:lnTo>
                    <a:lnTo>
                      <a:pt x="21" y="11"/>
                    </a:lnTo>
                    <a:lnTo>
                      <a:pt x="21" y="9"/>
                    </a:lnTo>
                    <a:lnTo>
                      <a:pt x="21" y="7"/>
                    </a:lnTo>
                    <a:lnTo>
                      <a:pt x="19" y="7"/>
                    </a:lnTo>
                    <a:lnTo>
                      <a:pt x="19" y="4"/>
                    </a:lnTo>
                    <a:lnTo>
                      <a:pt x="19" y="2"/>
                    </a:lnTo>
                    <a:lnTo>
                      <a:pt x="19" y="0"/>
                    </a:lnTo>
                  </a:path>
                </a:pathLst>
              </a:custGeom>
              <a:grpFill/>
              <a:ln w="9525">
                <a:noFill/>
                <a:round/>
                <a:headEnd/>
                <a:tailEnd/>
              </a:ln>
            </p:spPr>
            <p:txBody>
              <a:bodyPr/>
              <a:lstStyle/>
              <a:p>
                <a:pPr>
                  <a:defRPr/>
                </a:pPr>
                <a:endParaRPr lang="en-US" sz="1200" kern="0">
                  <a:solidFill>
                    <a:srgbClr val="0096D6"/>
                  </a:solidFill>
                </a:endParaRPr>
              </a:p>
            </p:txBody>
          </p:sp>
          <p:sp>
            <p:nvSpPr>
              <p:cNvPr id="3311" name="Freeform 283"/>
              <p:cNvSpPr>
                <a:spLocks/>
              </p:cNvSpPr>
              <p:nvPr/>
            </p:nvSpPr>
            <p:spPr bwMode="auto">
              <a:xfrm>
                <a:off x="3312" y="2728"/>
                <a:ext cx="43" cy="104"/>
              </a:xfrm>
              <a:custGeom>
                <a:avLst/>
                <a:gdLst>
                  <a:gd name="T0" fmla="*/ 15 w 43"/>
                  <a:gd name="T1" fmla="*/ 4 h 104"/>
                  <a:gd name="T2" fmla="*/ 12 w 43"/>
                  <a:gd name="T3" fmla="*/ 2 h 104"/>
                  <a:gd name="T4" fmla="*/ 10 w 43"/>
                  <a:gd name="T5" fmla="*/ 4 h 104"/>
                  <a:gd name="T6" fmla="*/ 7 w 43"/>
                  <a:gd name="T7" fmla="*/ 2 h 104"/>
                  <a:gd name="T8" fmla="*/ 3 w 43"/>
                  <a:gd name="T9" fmla="*/ 2 h 104"/>
                  <a:gd name="T10" fmla="*/ 3 w 43"/>
                  <a:gd name="T11" fmla="*/ 2 h 104"/>
                  <a:gd name="T12" fmla="*/ 7 w 43"/>
                  <a:gd name="T13" fmla="*/ 4 h 104"/>
                  <a:gd name="T14" fmla="*/ 10 w 43"/>
                  <a:gd name="T15" fmla="*/ 9 h 104"/>
                  <a:gd name="T16" fmla="*/ 12 w 43"/>
                  <a:gd name="T17" fmla="*/ 16 h 104"/>
                  <a:gd name="T18" fmla="*/ 12 w 43"/>
                  <a:gd name="T19" fmla="*/ 19 h 104"/>
                  <a:gd name="T20" fmla="*/ 10 w 43"/>
                  <a:gd name="T21" fmla="*/ 21 h 104"/>
                  <a:gd name="T22" fmla="*/ 10 w 43"/>
                  <a:gd name="T23" fmla="*/ 21 h 104"/>
                  <a:gd name="T24" fmla="*/ 7 w 43"/>
                  <a:gd name="T25" fmla="*/ 30 h 104"/>
                  <a:gd name="T26" fmla="*/ 7 w 43"/>
                  <a:gd name="T27" fmla="*/ 40 h 104"/>
                  <a:gd name="T28" fmla="*/ 10 w 43"/>
                  <a:gd name="T29" fmla="*/ 42 h 104"/>
                  <a:gd name="T30" fmla="*/ 7 w 43"/>
                  <a:gd name="T31" fmla="*/ 42 h 104"/>
                  <a:gd name="T32" fmla="*/ 5 w 43"/>
                  <a:gd name="T33" fmla="*/ 45 h 104"/>
                  <a:gd name="T34" fmla="*/ 3 w 43"/>
                  <a:gd name="T35" fmla="*/ 56 h 104"/>
                  <a:gd name="T36" fmla="*/ 0 w 43"/>
                  <a:gd name="T37" fmla="*/ 59 h 104"/>
                  <a:gd name="T38" fmla="*/ 3 w 43"/>
                  <a:gd name="T39" fmla="*/ 61 h 104"/>
                  <a:gd name="T40" fmla="*/ 5 w 43"/>
                  <a:gd name="T41" fmla="*/ 61 h 104"/>
                  <a:gd name="T42" fmla="*/ 5 w 43"/>
                  <a:gd name="T43" fmla="*/ 63 h 104"/>
                  <a:gd name="T44" fmla="*/ 10 w 43"/>
                  <a:gd name="T45" fmla="*/ 68 h 104"/>
                  <a:gd name="T46" fmla="*/ 12 w 43"/>
                  <a:gd name="T47" fmla="*/ 71 h 104"/>
                  <a:gd name="T48" fmla="*/ 22 w 43"/>
                  <a:gd name="T49" fmla="*/ 68 h 104"/>
                  <a:gd name="T50" fmla="*/ 24 w 43"/>
                  <a:gd name="T51" fmla="*/ 80 h 104"/>
                  <a:gd name="T52" fmla="*/ 22 w 43"/>
                  <a:gd name="T53" fmla="*/ 82 h 104"/>
                  <a:gd name="T54" fmla="*/ 22 w 43"/>
                  <a:gd name="T55" fmla="*/ 87 h 104"/>
                  <a:gd name="T56" fmla="*/ 22 w 43"/>
                  <a:gd name="T57" fmla="*/ 89 h 104"/>
                  <a:gd name="T58" fmla="*/ 24 w 43"/>
                  <a:gd name="T59" fmla="*/ 94 h 104"/>
                  <a:gd name="T60" fmla="*/ 29 w 43"/>
                  <a:gd name="T61" fmla="*/ 99 h 104"/>
                  <a:gd name="T62" fmla="*/ 31 w 43"/>
                  <a:gd name="T63" fmla="*/ 101 h 104"/>
                  <a:gd name="T64" fmla="*/ 31 w 43"/>
                  <a:gd name="T65" fmla="*/ 104 h 104"/>
                  <a:gd name="T66" fmla="*/ 33 w 43"/>
                  <a:gd name="T67" fmla="*/ 104 h 104"/>
                  <a:gd name="T68" fmla="*/ 33 w 43"/>
                  <a:gd name="T69" fmla="*/ 101 h 104"/>
                  <a:gd name="T70" fmla="*/ 33 w 43"/>
                  <a:gd name="T71" fmla="*/ 99 h 104"/>
                  <a:gd name="T72" fmla="*/ 33 w 43"/>
                  <a:gd name="T73" fmla="*/ 94 h 104"/>
                  <a:gd name="T74" fmla="*/ 33 w 43"/>
                  <a:gd name="T75" fmla="*/ 94 h 104"/>
                  <a:gd name="T76" fmla="*/ 40 w 43"/>
                  <a:gd name="T77" fmla="*/ 89 h 104"/>
                  <a:gd name="T78" fmla="*/ 43 w 43"/>
                  <a:gd name="T79" fmla="*/ 82 h 104"/>
                  <a:gd name="T80" fmla="*/ 43 w 43"/>
                  <a:gd name="T81" fmla="*/ 75 h 104"/>
                  <a:gd name="T82" fmla="*/ 29 w 43"/>
                  <a:gd name="T83" fmla="*/ 56 h 104"/>
                  <a:gd name="T84" fmla="*/ 29 w 43"/>
                  <a:gd name="T85" fmla="*/ 59 h 104"/>
                  <a:gd name="T86" fmla="*/ 29 w 43"/>
                  <a:gd name="T87" fmla="*/ 61 h 104"/>
                  <a:gd name="T88" fmla="*/ 33 w 43"/>
                  <a:gd name="T89" fmla="*/ 66 h 104"/>
                  <a:gd name="T90" fmla="*/ 33 w 43"/>
                  <a:gd name="T91" fmla="*/ 68 h 104"/>
                  <a:gd name="T92" fmla="*/ 31 w 43"/>
                  <a:gd name="T93" fmla="*/ 66 h 104"/>
                  <a:gd name="T94" fmla="*/ 29 w 43"/>
                  <a:gd name="T95" fmla="*/ 63 h 104"/>
                  <a:gd name="T96" fmla="*/ 29 w 43"/>
                  <a:gd name="T97" fmla="*/ 63 h 104"/>
                  <a:gd name="T98" fmla="*/ 26 w 43"/>
                  <a:gd name="T99" fmla="*/ 66 h 104"/>
                  <a:gd name="T100" fmla="*/ 24 w 43"/>
                  <a:gd name="T101" fmla="*/ 66 h 104"/>
                  <a:gd name="T102" fmla="*/ 24 w 43"/>
                  <a:gd name="T103" fmla="*/ 63 h 104"/>
                  <a:gd name="T104" fmla="*/ 24 w 43"/>
                  <a:gd name="T105" fmla="*/ 59 h 104"/>
                  <a:gd name="T106" fmla="*/ 22 w 43"/>
                  <a:gd name="T107" fmla="*/ 54 h 104"/>
                  <a:gd name="T108" fmla="*/ 22 w 43"/>
                  <a:gd name="T109" fmla="*/ 52 h 104"/>
                  <a:gd name="T110" fmla="*/ 17 w 43"/>
                  <a:gd name="T111" fmla="*/ 40 h 104"/>
                  <a:gd name="T112" fmla="*/ 19 w 43"/>
                  <a:gd name="T113" fmla="*/ 30 h 104"/>
                  <a:gd name="T114" fmla="*/ 19 w 43"/>
                  <a:gd name="T115" fmla="*/ 16 h 104"/>
                  <a:gd name="T116" fmla="*/ 19 w 43"/>
                  <a:gd name="T117" fmla="*/ 14 h 104"/>
                  <a:gd name="T118" fmla="*/ 15 w 43"/>
                  <a:gd name="T119" fmla="*/ 9 h 104"/>
                  <a:gd name="T120" fmla="*/ 17 w 43"/>
                  <a:gd name="T121" fmla="*/ 2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104"/>
                  <a:gd name="T185" fmla="*/ 43 w 43"/>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104">
                    <a:moveTo>
                      <a:pt x="15" y="4"/>
                    </a:moveTo>
                    <a:lnTo>
                      <a:pt x="15" y="4"/>
                    </a:lnTo>
                    <a:lnTo>
                      <a:pt x="15" y="2"/>
                    </a:lnTo>
                    <a:lnTo>
                      <a:pt x="12" y="2"/>
                    </a:lnTo>
                    <a:lnTo>
                      <a:pt x="10" y="4"/>
                    </a:lnTo>
                    <a:lnTo>
                      <a:pt x="10" y="2"/>
                    </a:lnTo>
                    <a:lnTo>
                      <a:pt x="7" y="2"/>
                    </a:lnTo>
                    <a:lnTo>
                      <a:pt x="3" y="0"/>
                    </a:lnTo>
                    <a:lnTo>
                      <a:pt x="3" y="2"/>
                    </a:lnTo>
                    <a:lnTo>
                      <a:pt x="5" y="4"/>
                    </a:lnTo>
                    <a:lnTo>
                      <a:pt x="7" y="4"/>
                    </a:lnTo>
                    <a:lnTo>
                      <a:pt x="7" y="7"/>
                    </a:lnTo>
                    <a:lnTo>
                      <a:pt x="10" y="9"/>
                    </a:lnTo>
                    <a:lnTo>
                      <a:pt x="10" y="11"/>
                    </a:lnTo>
                    <a:lnTo>
                      <a:pt x="12" y="16"/>
                    </a:lnTo>
                    <a:lnTo>
                      <a:pt x="12" y="19"/>
                    </a:lnTo>
                    <a:lnTo>
                      <a:pt x="10" y="21"/>
                    </a:lnTo>
                    <a:lnTo>
                      <a:pt x="10" y="26"/>
                    </a:lnTo>
                    <a:lnTo>
                      <a:pt x="7" y="30"/>
                    </a:lnTo>
                    <a:lnTo>
                      <a:pt x="7" y="40"/>
                    </a:lnTo>
                    <a:lnTo>
                      <a:pt x="10" y="40"/>
                    </a:lnTo>
                    <a:lnTo>
                      <a:pt x="10" y="42"/>
                    </a:lnTo>
                    <a:lnTo>
                      <a:pt x="7" y="42"/>
                    </a:lnTo>
                    <a:lnTo>
                      <a:pt x="5" y="45"/>
                    </a:lnTo>
                    <a:lnTo>
                      <a:pt x="3" y="56"/>
                    </a:lnTo>
                    <a:lnTo>
                      <a:pt x="0" y="56"/>
                    </a:lnTo>
                    <a:lnTo>
                      <a:pt x="0" y="59"/>
                    </a:lnTo>
                    <a:lnTo>
                      <a:pt x="0" y="61"/>
                    </a:lnTo>
                    <a:lnTo>
                      <a:pt x="3" y="61"/>
                    </a:lnTo>
                    <a:lnTo>
                      <a:pt x="5" y="61"/>
                    </a:lnTo>
                    <a:lnTo>
                      <a:pt x="5" y="63"/>
                    </a:lnTo>
                    <a:lnTo>
                      <a:pt x="7" y="63"/>
                    </a:lnTo>
                    <a:lnTo>
                      <a:pt x="10" y="68"/>
                    </a:lnTo>
                    <a:lnTo>
                      <a:pt x="12" y="71"/>
                    </a:lnTo>
                    <a:lnTo>
                      <a:pt x="22" y="68"/>
                    </a:lnTo>
                    <a:lnTo>
                      <a:pt x="24" y="71"/>
                    </a:lnTo>
                    <a:lnTo>
                      <a:pt x="24" y="80"/>
                    </a:lnTo>
                    <a:lnTo>
                      <a:pt x="24" y="82"/>
                    </a:lnTo>
                    <a:lnTo>
                      <a:pt x="22" y="82"/>
                    </a:lnTo>
                    <a:lnTo>
                      <a:pt x="24" y="85"/>
                    </a:lnTo>
                    <a:lnTo>
                      <a:pt x="22" y="87"/>
                    </a:lnTo>
                    <a:lnTo>
                      <a:pt x="22" y="89"/>
                    </a:lnTo>
                    <a:lnTo>
                      <a:pt x="24" y="94"/>
                    </a:lnTo>
                    <a:lnTo>
                      <a:pt x="29" y="99"/>
                    </a:lnTo>
                    <a:lnTo>
                      <a:pt x="31" y="101"/>
                    </a:lnTo>
                    <a:lnTo>
                      <a:pt x="31" y="104"/>
                    </a:lnTo>
                    <a:lnTo>
                      <a:pt x="33" y="104"/>
                    </a:lnTo>
                    <a:lnTo>
                      <a:pt x="33" y="101"/>
                    </a:lnTo>
                    <a:lnTo>
                      <a:pt x="33" y="99"/>
                    </a:lnTo>
                    <a:lnTo>
                      <a:pt x="33" y="97"/>
                    </a:lnTo>
                    <a:lnTo>
                      <a:pt x="33" y="94"/>
                    </a:lnTo>
                    <a:lnTo>
                      <a:pt x="40" y="89"/>
                    </a:lnTo>
                    <a:lnTo>
                      <a:pt x="40" y="85"/>
                    </a:lnTo>
                    <a:lnTo>
                      <a:pt x="43" y="82"/>
                    </a:lnTo>
                    <a:lnTo>
                      <a:pt x="40" y="80"/>
                    </a:lnTo>
                    <a:lnTo>
                      <a:pt x="43" y="75"/>
                    </a:lnTo>
                    <a:lnTo>
                      <a:pt x="43" y="71"/>
                    </a:lnTo>
                    <a:lnTo>
                      <a:pt x="29" y="56"/>
                    </a:lnTo>
                    <a:lnTo>
                      <a:pt x="29" y="59"/>
                    </a:lnTo>
                    <a:lnTo>
                      <a:pt x="29" y="61"/>
                    </a:lnTo>
                    <a:lnTo>
                      <a:pt x="31" y="61"/>
                    </a:lnTo>
                    <a:lnTo>
                      <a:pt x="33" y="66"/>
                    </a:lnTo>
                    <a:lnTo>
                      <a:pt x="33" y="68"/>
                    </a:lnTo>
                    <a:lnTo>
                      <a:pt x="31" y="68"/>
                    </a:lnTo>
                    <a:lnTo>
                      <a:pt x="31" y="66"/>
                    </a:lnTo>
                    <a:lnTo>
                      <a:pt x="29" y="66"/>
                    </a:lnTo>
                    <a:lnTo>
                      <a:pt x="29" y="63"/>
                    </a:lnTo>
                    <a:lnTo>
                      <a:pt x="26" y="66"/>
                    </a:lnTo>
                    <a:lnTo>
                      <a:pt x="24" y="66"/>
                    </a:lnTo>
                    <a:lnTo>
                      <a:pt x="24" y="63"/>
                    </a:lnTo>
                    <a:lnTo>
                      <a:pt x="24" y="61"/>
                    </a:lnTo>
                    <a:lnTo>
                      <a:pt x="24" y="59"/>
                    </a:lnTo>
                    <a:lnTo>
                      <a:pt x="22" y="56"/>
                    </a:lnTo>
                    <a:lnTo>
                      <a:pt x="22" y="54"/>
                    </a:lnTo>
                    <a:lnTo>
                      <a:pt x="22" y="52"/>
                    </a:lnTo>
                    <a:lnTo>
                      <a:pt x="17" y="40"/>
                    </a:lnTo>
                    <a:lnTo>
                      <a:pt x="17" y="37"/>
                    </a:lnTo>
                    <a:lnTo>
                      <a:pt x="19" y="30"/>
                    </a:lnTo>
                    <a:lnTo>
                      <a:pt x="19" y="19"/>
                    </a:lnTo>
                    <a:lnTo>
                      <a:pt x="19" y="16"/>
                    </a:lnTo>
                    <a:lnTo>
                      <a:pt x="19" y="14"/>
                    </a:lnTo>
                    <a:lnTo>
                      <a:pt x="17" y="11"/>
                    </a:lnTo>
                    <a:lnTo>
                      <a:pt x="15" y="9"/>
                    </a:lnTo>
                    <a:lnTo>
                      <a:pt x="15" y="4"/>
                    </a:lnTo>
                    <a:lnTo>
                      <a:pt x="17" y="2"/>
                    </a:lnTo>
                    <a:lnTo>
                      <a:pt x="15" y="4"/>
                    </a:lnTo>
                    <a:close/>
                  </a:path>
                </a:pathLst>
              </a:custGeom>
              <a:grpFill/>
              <a:ln w="9525">
                <a:noFill/>
                <a:round/>
                <a:headEnd/>
                <a:tailEnd/>
              </a:ln>
            </p:spPr>
            <p:txBody>
              <a:bodyPr/>
              <a:lstStyle/>
              <a:p>
                <a:pPr>
                  <a:defRPr/>
                </a:pPr>
                <a:endParaRPr lang="en-US" sz="1200" kern="0">
                  <a:solidFill>
                    <a:srgbClr val="0096D6"/>
                  </a:solidFill>
                </a:endParaRPr>
              </a:p>
            </p:txBody>
          </p:sp>
          <p:sp>
            <p:nvSpPr>
              <p:cNvPr id="3312" name="Freeform 284"/>
              <p:cNvSpPr>
                <a:spLocks/>
              </p:cNvSpPr>
              <p:nvPr/>
            </p:nvSpPr>
            <p:spPr bwMode="auto">
              <a:xfrm>
                <a:off x="3312" y="2728"/>
                <a:ext cx="43" cy="104"/>
              </a:xfrm>
              <a:custGeom>
                <a:avLst/>
                <a:gdLst>
                  <a:gd name="T0" fmla="*/ 15 w 43"/>
                  <a:gd name="T1" fmla="*/ 4 h 104"/>
                  <a:gd name="T2" fmla="*/ 12 w 43"/>
                  <a:gd name="T3" fmla="*/ 2 h 104"/>
                  <a:gd name="T4" fmla="*/ 10 w 43"/>
                  <a:gd name="T5" fmla="*/ 4 h 104"/>
                  <a:gd name="T6" fmla="*/ 7 w 43"/>
                  <a:gd name="T7" fmla="*/ 2 h 104"/>
                  <a:gd name="T8" fmla="*/ 3 w 43"/>
                  <a:gd name="T9" fmla="*/ 2 h 104"/>
                  <a:gd name="T10" fmla="*/ 3 w 43"/>
                  <a:gd name="T11" fmla="*/ 2 h 104"/>
                  <a:gd name="T12" fmla="*/ 7 w 43"/>
                  <a:gd name="T13" fmla="*/ 4 h 104"/>
                  <a:gd name="T14" fmla="*/ 10 w 43"/>
                  <a:gd name="T15" fmla="*/ 9 h 104"/>
                  <a:gd name="T16" fmla="*/ 12 w 43"/>
                  <a:gd name="T17" fmla="*/ 16 h 104"/>
                  <a:gd name="T18" fmla="*/ 12 w 43"/>
                  <a:gd name="T19" fmla="*/ 19 h 104"/>
                  <a:gd name="T20" fmla="*/ 10 w 43"/>
                  <a:gd name="T21" fmla="*/ 21 h 104"/>
                  <a:gd name="T22" fmla="*/ 10 w 43"/>
                  <a:gd name="T23" fmla="*/ 21 h 104"/>
                  <a:gd name="T24" fmla="*/ 7 w 43"/>
                  <a:gd name="T25" fmla="*/ 30 h 104"/>
                  <a:gd name="T26" fmla="*/ 7 w 43"/>
                  <a:gd name="T27" fmla="*/ 40 h 104"/>
                  <a:gd name="T28" fmla="*/ 10 w 43"/>
                  <a:gd name="T29" fmla="*/ 42 h 104"/>
                  <a:gd name="T30" fmla="*/ 7 w 43"/>
                  <a:gd name="T31" fmla="*/ 42 h 104"/>
                  <a:gd name="T32" fmla="*/ 5 w 43"/>
                  <a:gd name="T33" fmla="*/ 45 h 104"/>
                  <a:gd name="T34" fmla="*/ 3 w 43"/>
                  <a:gd name="T35" fmla="*/ 56 h 104"/>
                  <a:gd name="T36" fmla="*/ 0 w 43"/>
                  <a:gd name="T37" fmla="*/ 59 h 104"/>
                  <a:gd name="T38" fmla="*/ 3 w 43"/>
                  <a:gd name="T39" fmla="*/ 61 h 104"/>
                  <a:gd name="T40" fmla="*/ 5 w 43"/>
                  <a:gd name="T41" fmla="*/ 61 h 104"/>
                  <a:gd name="T42" fmla="*/ 5 w 43"/>
                  <a:gd name="T43" fmla="*/ 63 h 104"/>
                  <a:gd name="T44" fmla="*/ 10 w 43"/>
                  <a:gd name="T45" fmla="*/ 68 h 104"/>
                  <a:gd name="T46" fmla="*/ 12 w 43"/>
                  <a:gd name="T47" fmla="*/ 71 h 104"/>
                  <a:gd name="T48" fmla="*/ 22 w 43"/>
                  <a:gd name="T49" fmla="*/ 68 h 104"/>
                  <a:gd name="T50" fmla="*/ 24 w 43"/>
                  <a:gd name="T51" fmla="*/ 80 h 104"/>
                  <a:gd name="T52" fmla="*/ 22 w 43"/>
                  <a:gd name="T53" fmla="*/ 82 h 104"/>
                  <a:gd name="T54" fmla="*/ 22 w 43"/>
                  <a:gd name="T55" fmla="*/ 87 h 104"/>
                  <a:gd name="T56" fmla="*/ 22 w 43"/>
                  <a:gd name="T57" fmla="*/ 89 h 104"/>
                  <a:gd name="T58" fmla="*/ 24 w 43"/>
                  <a:gd name="T59" fmla="*/ 94 h 104"/>
                  <a:gd name="T60" fmla="*/ 29 w 43"/>
                  <a:gd name="T61" fmla="*/ 99 h 104"/>
                  <a:gd name="T62" fmla="*/ 31 w 43"/>
                  <a:gd name="T63" fmla="*/ 101 h 104"/>
                  <a:gd name="T64" fmla="*/ 31 w 43"/>
                  <a:gd name="T65" fmla="*/ 104 h 104"/>
                  <a:gd name="T66" fmla="*/ 33 w 43"/>
                  <a:gd name="T67" fmla="*/ 104 h 104"/>
                  <a:gd name="T68" fmla="*/ 33 w 43"/>
                  <a:gd name="T69" fmla="*/ 101 h 104"/>
                  <a:gd name="T70" fmla="*/ 33 w 43"/>
                  <a:gd name="T71" fmla="*/ 99 h 104"/>
                  <a:gd name="T72" fmla="*/ 33 w 43"/>
                  <a:gd name="T73" fmla="*/ 94 h 104"/>
                  <a:gd name="T74" fmla="*/ 33 w 43"/>
                  <a:gd name="T75" fmla="*/ 94 h 104"/>
                  <a:gd name="T76" fmla="*/ 40 w 43"/>
                  <a:gd name="T77" fmla="*/ 89 h 104"/>
                  <a:gd name="T78" fmla="*/ 43 w 43"/>
                  <a:gd name="T79" fmla="*/ 82 h 104"/>
                  <a:gd name="T80" fmla="*/ 43 w 43"/>
                  <a:gd name="T81" fmla="*/ 75 h 104"/>
                  <a:gd name="T82" fmla="*/ 29 w 43"/>
                  <a:gd name="T83" fmla="*/ 56 h 104"/>
                  <a:gd name="T84" fmla="*/ 29 w 43"/>
                  <a:gd name="T85" fmla="*/ 59 h 104"/>
                  <a:gd name="T86" fmla="*/ 29 w 43"/>
                  <a:gd name="T87" fmla="*/ 61 h 104"/>
                  <a:gd name="T88" fmla="*/ 33 w 43"/>
                  <a:gd name="T89" fmla="*/ 66 h 104"/>
                  <a:gd name="T90" fmla="*/ 33 w 43"/>
                  <a:gd name="T91" fmla="*/ 68 h 104"/>
                  <a:gd name="T92" fmla="*/ 31 w 43"/>
                  <a:gd name="T93" fmla="*/ 66 h 104"/>
                  <a:gd name="T94" fmla="*/ 29 w 43"/>
                  <a:gd name="T95" fmla="*/ 63 h 104"/>
                  <a:gd name="T96" fmla="*/ 29 w 43"/>
                  <a:gd name="T97" fmla="*/ 63 h 104"/>
                  <a:gd name="T98" fmla="*/ 26 w 43"/>
                  <a:gd name="T99" fmla="*/ 66 h 104"/>
                  <a:gd name="T100" fmla="*/ 24 w 43"/>
                  <a:gd name="T101" fmla="*/ 66 h 104"/>
                  <a:gd name="T102" fmla="*/ 24 w 43"/>
                  <a:gd name="T103" fmla="*/ 63 h 104"/>
                  <a:gd name="T104" fmla="*/ 24 w 43"/>
                  <a:gd name="T105" fmla="*/ 59 h 104"/>
                  <a:gd name="T106" fmla="*/ 22 w 43"/>
                  <a:gd name="T107" fmla="*/ 54 h 104"/>
                  <a:gd name="T108" fmla="*/ 22 w 43"/>
                  <a:gd name="T109" fmla="*/ 52 h 104"/>
                  <a:gd name="T110" fmla="*/ 17 w 43"/>
                  <a:gd name="T111" fmla="*/ 40 h 104"/>
                  <a:gd name="T112" fmla="*/ 19 w 43"/>
                  <a:gd name="T113" fmla="*/ 30 h 104"/>
                  <a:gd name="T114" fmla="*/ 19 w 43"/>
                  <a:gd name="T115" fmla="*/ 16 h 104"/>
                  <a:gd name="T116" fmla="*/ 19 w 43"/>
                  <a:gd name="T117" fmla="*/ 14 h 104"/>
                  <a:gd name="T118" fmla="*/ 15 w 43"/>
                  <a:gd name="T119" fmla="*/ 9 h 104"/>
                  <a:gd name="T120" fmla="*/ 17 w 43"/>
                  <a:gd name="T121" fmla="*/ 2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104"/>
                  <a:gd name="T185" fmla="*/ 43 w 43"/>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104">
                    <a:moveTo>
                      <a:pt x="15" y="4"/>
                    </a:moveTo>
                    <a:lnTo>
                      <a:pt x="15" y="4"/>
                    </a:lnTo>
                    <a:lnTo>
                      <a:pt x="15" y="2"/>
                    </a:lnTo>
                    <a:lnTo>
                      <a:pt x="12" y="2"/>
                    </a:lnTo>
                    <a:lnTo>
                      <a:pt x="10" y="4"/>
                    </a:lnTo>
                    <a:lnTo>
                      <a:pt x="10" y="2"/>
                    </a:lnTo>
                    <a:lnTo>
                      <a:pt x="7" y="2"/>
                    </a:lnTo>
                    <a:lnTo>
                      <a:pt x="3" y="0"/>
                    </a:lnTo>
                    <a:lnTo>
                      <a:pt x="3" y="2"/>
                    </a:lnTo>
                    <a:lnTo>
                      <a:pt x="5" y="4"/>
                    </a:lnTo>
                    <a:lnTo>
                      <a:pt x="7" y="4"/>
                    </a:lnTo>
                    <a:lnTo>
                      <a:pt x="7" y="7"/>
                    </a:lnTo>
                    <a:lnTo>
                      <a:pt x="10" y="9"/>
                    </a:lnTo>
                    <a:lnTo>
                      <a:pt x="10" y="11"/>
                    </a:lnTo>
                    <a:lnTo>
                      <a:pt x="12" y="16"/>
                    </a:lnTo>
                    <a:lnTo>
                      <a:pt x="12" y="19"/>
                    </a:lnTo>
                    <a:lnTo>
                      <a:pt x="10" y="21"/>
                    </a:lnTo>
                    <a:lnTo>
                      <a:pt x="10" y="26"/>
                    </a:lnTo>
                    <a:lnTo>
                      <a:pt x="7" y="30"/>
                    </a:lnTo>
                    <a:lnTo>
                      <a:pt x="7" y="40"/>
                    </a:lnTo>
                    <a:lnTo>
                      <a:pt x="10" y="40"/>
                    </a:lnTo>
                    <a:lnTo>
                      <a:pt x="10" y="42"/>
                    </a:lnTo>
                    <a:lnTo>
                      <a:pt x="7" y="42"/>
                    </a:lnTo>
                    <a:lnTo>
                      <a:pt x="5" y="45"/>
                    </a:lnTo>
                    <a:lnTo>
                      <a:pt x="3" y="56"/>
                    </a:lnTo>
                    <a:lnTo>
                      <a:pt x="0" y="56"/>
                    </a:lnTo>
                    <a:lnTo>
                      <a:pt x="0" y="59"/>
                    </a:lnTo>
                    <a:lnTo>
                      <a:pt x="0" y="61"/>
                    </a:lnTo>
                    <a:lnTo>
                      <a:pt x="3" y="61"/>
                    </a:lnTo>
                    <a:lnTo>
                      <a:pt x="5" y="61"/>
                    </a:lnTo>
                    <a:lnTo>
                      <a:pt x="5" y="63"/>
                    </a:lnTo>
                    <a:lnTo>
                      <a:pt x="7" y="63"/>
                    </a:lnTo>
                    <a:lnTo>
                      <a:pt x="10" y="68"/>
                    </a:lnTo>
                    <a:lnTo>
                      <a:pt x="12" y="71"/>
                    </a:lnTo>
                    <a:lnTo>
                      <a:pt x="22" y="68"/>
                    </a:lnTo>
                    <a:lnTo>
                      <a:pt x="24" y="71"/>
                    </a:lnTo>
                    <a:lnTo>
                      <a:pt x="24" y="80"/>
                    </a:lnTo>
                    <a:lnTo>
                      <a:pt x="24" y="82"/>
                    </a:lnTo>
                    <a:lnTo>
                      <a:pt x="22" y="82"/>
                    </a:lnTo>
                    <a:lnTo>
                      <a:pt x="24" y="85"/>
                    </a:lnTo>
                    <a:lnTo>
                      <a:pt x="22" y="87"/>
                    </a:lnTo>
                    <a:lnTo>
                      <a:pt x="22" y="89"/>
                    </a:lnTo>
                    <a:lnTo>
                      <a:pt x="24" y="94"/>
                    </a:lnTo>
                    <a:lnTo>
                      <a:pt x="29" y="99"/>
                    </a:lnTo>
                    <a:lnTo>
                      <a:pt x="31" y="101"/>
                    </a:lnTo>
                    <a:lnTo>
                      <a:pt x="31" y="104"/>
                    </a:lnTo>
                    <a:lnTo>
                      <a:pt x="33" y="104"/>
                    </a:lnTo>
                    <a:lnTo>
                      <a:pt x="33" y="101"/>
                    </a:lnTo>
                    <a:lnTo>
                      <a:pt x="33" y="99"/>
                    </a:lnTo>
                    <a:lnTo>
                      <a:pt x="33" y="97"/>
                    </a:lnTo>
                    <a:lnTo>
                      <a:pt x="33" y="94"/>
                    </a:lnTo>
                    <a:lnTo>
                      <a:pt x="40" y="89"/>
                    </a:lnTo>
                    <a:lnTo>
                      <a:pt x="40" y="85"/>
                    </a:lnTo>
                    <a:lnTo>
                      <a:pt x="43" y="82"/>
                    </a:lnTo>
                    <a:lnTo>
                      <a:pt x="40" y="80"/>
                    </a:lnTo>
                    <a:lnTo>
                      <a:pt x="43" y="75"/>
                    </a:lnTo>
                    <a:lnTo>
                      <a:pt x="43" y="71"/>
                    </a:lnTo>
                    <a:lnTo>
                      <a:pt x="29" y="56"/>
                    </a:lnTo>
                    <a:lnTo>
                      <a:pt x="29" y="59"/>
                    </a:lnTo>
                    <a:lnTo>
                      <a:pt x="29" y="61"/>
                    </a:lnTo>
                    <a:lnTo>
                      <a:pt x="31" y="61"/>
                    </a:lnTo>
                    <a:lnTo>
                      <a:pt x="33" y="66"/>
                    </a:lnTo>
                    <a:lnTo>
                      <a:pt x="33" y="68"/>
                    </a:lnTo>
                    <a:lnTo>
                      <a:pt x="31" y="68"/>
                    </a:lnTo>
                    <a:lnTo>
                      <a:pt x="31" y="66"/>
                    </a:lnTo>
                    <a:lnTo>
                      <a:pt x="29" y="66"/>
                    </a:lnTo>
                    <a:lnTo>
                      <a:pt x="29" y="63"/>
                    </a:lnTo>
                    <a:lnTo>
                      <a:pt x="26" y="66"/>
                    </a:lnTo>
                    <a:lnTo>
                      <a:pt x="24" y="66"/>
                    </a:lnTo>
                    <a:lnTo>
                      <a:pt x="24" y="63"/>
                    </a:lnTo>
                    <a:lnTo>
                      <a:pt x="24" y="61"/>
                    </a:lnTo>
                    <a:lnTo>
                      <a:pt x="24" y="59"/>
                    </a:lnTo>
                    <a:lnTo>
                      <a:pt x="22" y="56"/>
                    </a:lnTo>
                    <a:lnTo>
                      <a:pt x="22" y="54"/>
                    </a:lnTo>
                    <a:lnTo>
                      <a:pt x="22" y="52"/>
                    </a:lnTo>
                    <a:lnTo>
                      <a:pt x="17" y="40"/>
                    </a:lnTo>
                    <a:lnTo>
                      <a:pt x="17" y="37"/>
                    </a:lnTo>
                    <a:lnTo>
                      <a:pt x="19" y="30"/>
                    </a:lnTo>
                    <a:lnTo>
                      <a:pt x="19" y="19"/>
                    </a:lnTo>
                    <a:lnTo>
                      <a:pt x="19" y="16"/>
                    </a:lnTo>
                    <a:lnTo>
                      <a:pt x="19" y="14"/>
                    </a:lnTo>
                    <a:lnTo>
                      <a:pt x="17" y="11"/>
                    </a:lnTo>
                    <a:lnTo>
                      <a:pt x="15" y="9"/>
                    </a:lnTo>
                    <a:lnTo>
                      <a:pt x="15" y="4"/>
                    </a:lnTo>
                    <a:lnTo>
                      <a:pt x="17" y="2"/>
                    </a:lnTo>
                    <a:lnTo>
                      <a:pt x="15" y="4"/>
                    </a:lnTo>
                  </a:path>
                </a:pathLst>
              </a:custGeom>
              <a:grpFill/>
              <a:ln w="9525">
                <a:noFill/>
                <a:round/>
                <a:headEnd/>
                <a:tailEnd/>
              </a:ln>
            </p:spPr>
            <p:txBody>
              <a:bodyPr/>
              <a:lstStyle/>
              <a:p>
                <a:pPr>
                  <a:defRPr/>
                </a:pPr>
                <a:endParaRPr lang="en-US" sz="1200" kern="0">
                  <a:solidFill>
                    <a:srgbClr val="0096D6"/>
                  </a:solidFill>
                </a:endParaRPr>
              </a:p>
            </p:txBody>
          </p:sp>
          <p:sp>
            <p:nvSpPr>
              <p:cNvPr id="3313" name="Freeform 285"/>
              <p:cNvSpPr>
                <a:spLocks/>
              </p:cNvSpPr>
              <p:nvPr/>
            </p:nvSpPr>
            <p:spPr bwMode="auto">
              <a:xfrm>
                <a:off x="3407" y="1965"/>
                <a:ext cx="90" cy="45"/>
              </a:xfrm>
              <a:custGeom>
                <a:avLst/>
                <a:gdLst>
                  <a:gd name="T0" fmla="*/ 23 w 90"/>
                  <a:gd name="T1" fmla="*/ 37 h 45"/>
                  <a:gd name="T2" fmla="*/ 28 w 90"/>
                  <a:gd name="T3" fmla="*/ 37 h 45"/>
                  <a:gd name="T4" fmla="*/ 33 w 90"/>
                  <a:gd name="T5" fmla="*/ 37 h 45"/>
                  <a:gd name="T6" fmla="*/ 35 w 90"/>
                  <a:gd name="T7" fmla="*/ 35 h 45"/>
                  <a:gd name="T8" fmla="*/ 42 w 90"/>
                  <a:gd name="T9" fmla="*/ 42 h 45"/>
                  <a:gd name="T10" fmla="*/ 47 w 90"/>
                  <a:gd name="T11" fmla="*/ 45 h 45"/>
                  <a:gd name="T12" fmla="*/ 52 w 90"/>
                  <a:gd name="T13" fmla="*/ 42 h 45"/>
                  <a:gd name="T14" fmla="*/ 59 w 90"/>
                  <a:gd name="T15" fmla="*/ 42 h 45"/>
                  <a:gd name="T16" fmla="*/ 71 w 90"/>
                  <a:gd name="T17" fmla="*/ 37 h 45"/>
                  <a:gd name="T18" fmla="*/ 75 w 90"/>
                  <a:gd name="T19" fmla="*/ 40 h 45"/>
                  <a:gd name="T20" fmla="*/ 82 w 90"/>
                  <a:gd name="T21" fmla="*/ 42 h 45"/>
                  <a:gd name="T22" fmla="*/ 90 w 90"/>
                  <a:gd name="T23" fmla="*/ 42 h 45"/>
                  <a:gd name="T24" fmla="*/ 85 w 90"/>
                  <a:gd name="T25" fmla="*/ 37 h 45"/>
                  <a:gd name="T26" fmla="*/ 82 w 90"/>
                  <a:gd name="T27" fmla="*/ 35 h 45"/>
                  <a:gd name="T28" fmla="*/ 85 w 90"/>
                  <a:gd name="T29" fmla="*/ 30 h 45"/>
                  <a:gd name="T30" fmla="*/ 80 w 90"/>
                  <a:gd name="T31" fmla="*/ 28 h 45"/>
                  <a:gd name="T32" fmla="*/ 78 w 90"/>
                  <a:gd name="T33" fmla="*/ 21 h 45"/>
                  <a:gd name="T34" fmla="*/ 75 w 90"/>
                  <a:gd name="T35" fmla="*/ 19 h 45"/>
                  <a:gd name="T36" fmla="*/ 71 w 90"/>
                  <a:gd name="T37" fmla="*/ 19 h 45"/>
                  <a:gd name="T38" fmla="*/ 66 w 90"/>
                  <a:gd name="T39" fmla="*/ 16 h 45"/>
                  <a:gd name="T40" fmla="*/ 64 w 90"/>
                  <a:gd name="T41" fmla="*/ 14 h 45"/>
                  <a:gd name="T42" fmla="*/ 54 w 90"/>
                  <a:gd name="T43" fmla="*/ 19 h 45"/>
                  <a:gd name="T44" fmla="*/ 52 w 90"/>
                  <a:gd name="T45" fmla="*/ 16 h 45"/>
                  <a:gd name="T46" fmla="*/ 35 w 90"/>
                  <a:gd name="T47" fmla="*/ 7 h 45"/>
                  <a:gd name="T48" fmla="*/ 23 w 90"/>
                  <a:gd name="T49" fmla="*/ 7 h 45"/>
                  <a:gd name="T50" fmla="*/ 14 w 90"/>
                  <a:gd name="T51" fmla="*/ 2 h 45"/>
                  <a:gd name="T52" fmla="*/ 7 w 90"/>
                  <a:gd name="T53" fmla="*/ 2 h 45"/>
                  <a:gd name="T54" fmla="*/ 0 w 90"/>
                  <a:gd name="T55" fmla="*/ 2 h 45"/>
                  <a:gd name="T56" fmla="*/ 14 w 90"/>
                  <a:gd name="T57" fmla="*/ 9 h 45"/>
                  <a:gd name="T58" fmla="*/ 21 w 90"/>
                  <a:gd name="T59" fmla="*/ 16 h 45"/>
                  <a:gd name="T60" fmla="*/ 23 w 90"/>
                  <a:gd name="T61" fmla="*/ 28 h 45"/>
                  <a:gd name="T62" fmla="*/ 21 w 90"/>
                  <a:gd name="T63" fmla="*/ 35 h 45"/>
                  <a:gd name="T64" fmla="*/ 21 w 90"/>
                  <a:gd name="T65" fmla="*/ 35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21" y="35"/>
                    </a:moveTo>
                    <a:lnTo>
                      <a:pt x="23" y="37"/>
                    </a:lnTo>
                    <a:lnTo>
                      <a:pt x="28" y="37"/>
                    </a:lnTo>
                    <a:lnTo>
                      <a:pt x="33" y="37"/>
                    </a:lnTo>
                    <a:lnTo>
                      <a:pt x="35" y="37"/>
                    </a:lnTo>
                    <a:lnTo>
                      <a:pt x="35" y="35"/>
                    </a:lnTo>
                    <a:lnTo>
                      <a:pt x="38" y="35"/>
                    </a:lnTo>
                    <a:lnTo>
                      <a:pt x="42" y="42"/>
                    </a:lnTo>
                    <a:lnTo>
                      <a:pt x="45" y="42"/>
                    </a:lnTo>
                    <a:lnTo>
                      <a:pt x="47" y="45"/>
                    </a:lnTo>
                    <a:lnTo>
                      <a:pt x="52" y="45"/>
                    </a:lnTo>
                    <a:lnTo>
                      <a:pt x="52" y="42"/>
                    </a:lnTo>
                    <a:lnTo>
                      <a:pt x="57" y="42"/>
                    </a:lnTo>
                    <a:lnTo>
                      <a:pt x="59" y="42"/>
                    </a:lnTo>
                    <a:lnTo>
                      <a:pt x="61" y="42"/>
                    </a:lnTo>
                    <a:lnTo>
                      <a:pt x="71" y="37"/>
                    </a:lnTo>
                    <a:lnTo>
                      <a:pt x="75" y="40"/>
                    </a:lnTo>
                    <a:lnTo>
                      <a:pt x="80" y="42"/>
                    </a:lnTo>
                    <a:lnTo>
                      <a:pt x="82" y="42"/>
                    </a:lnTo>
                    <a:lnTo>
                      <a:pt x="87" y="45"/>
                    </a:lnTo>
                    <a:lnTo>
                      <a:pt x="90" y="42"/>
                    </a:lnTo>
                    <a:lnTo>
                      <a:pt x="87" y="40"/>
                    </a:lnTo>
                    <a:lnTo>
                      <a:pt x="85" y="37"/>
                    </a:lnTo>
                    <a:lnTo>
                      <a:pt x="82" y="35"/>
                    </a:lnTo>
                    <a:lnTo>
                      <a:pt x="82" y="33"/>
                    </a:lnTo>
                    <a:lnTo>
                      <a:pt x="85" y="30"/>
                    </a:lnTo>
                    <a:lnTo>
                      <a:pt x="82" y="28"/>
                    </a:lnTo>
                    <a:lnTo>
                      <a:pt x="80" y="28"/>
                    </a:lnTo>
                    <a:lnTo>
                      <a:pt x="75" y="26"/>
                    </a:lnTo>
                    <a:lnTo>
                      <a:pt x="78" y="21"/>
                    </a:lnTo>
                    <a:lnTo>
                      <a:pt x="75" y="19"/>
                    </a:lnTo>
                    <a:lnTo>
                      <a:pt x="73" y="19"/>
                    </a:lnTo>
                    <a:lnTo>
                      <a:pt x="71" y="19"/>
                    </a:lnTo>
                    <a:lnTo>
                      <a:pt x="71" y="16"/>
                    </a:lnTo>
                    <a:lnTo>
                      <a:pt x="66" y="16"/>
                    </a:lnTo>
                    <a:lnTo>
                      <a:pt x="64" y="16"/>
                    </a:lnTo>
                    <a:lnTo>
                      <a:pt x="64" y="14"/>
                    </a:lnTo>
                    <a:lnTo>
                      <a:pt x="61" y="14"/>
                    </a:lnTo>
                    <a:lnTo>
                      <a:pt x="54" y="19"/>
                    </a:lnTo>
                    <a:lnTo>
                      <a:pt x="52" y="16"/>
                    </a:lnTo>
                    <a:lnTo>
                      <a:pt x="40" y="7"/>
                    </a:lnTo>
                    <a:lnTo>
                      <a:pt x="35" y="7"/>
                    </a:lnTo>
                    <a:lnTo>
                      <a:pt x="31" y="7"/>
                    </a:lnTo>
                    <a:lnTo>
                      <a:pt x="23" y="7"/>
                    </a:lnTo>
                    <a:lnTo>
                      <a:pt x="14" y="4"/>
                    </a:lnTo>
                    <a:lnTo>
                      <a:pt x="14" y="2"/>
                    </a:lnTo>
                    <a:lnTo>
                      <a:pt x="9" y="2"/>
                    </a:lnTo>
                    <a:lnTo>
                      <a:pt x="7" y="2"/>
                    </a:lnTo>
                    <a:lnTo>
                      <a:pt x="5" y="0"/>
                    </a:lnTo>
                    <a:lnTo>
                      <a:pt x="0" y="2"/>
                    </a:lnTo>
                    <a:lnTo>
                      <a:pt x="5" y="7"/>
                    </a:lnTo>
                    <a:lnTo>
                      <a:pt x="14" y="9"/>
                    </a:lnTo>
                    <a:lnTo>
                      <a:pt x="19" y="14"/>
                    </a:lnTo>
                    <a:lnTo>
                      <a:pt x="21" y="16"/>
                    </a:lnTo>
                    <a:lnTo>
                      <a:pt x="21" y="26"/>
                    </a:lnTo>
                    <a:lnTo>
                      <a:pt x="23" y="28"/>
                    </a:lnTo>
                    <a:lnTo>
                      <a:pt x="23" y="33"/>
                    </a:lnTo>
                    <a:lnTo>
                      <a:pt x="21" y="35"/>
                    </a:lnTo>
                    <a:close/>
                  </a:path>
                </a:pathLst>
              </a:custGeom>
              <a:grpFill/>
              <a:ln w="9525">
                <a:noFill/>
                <a:round/>
                <a:headEnd/>
                <a:tailEnd/>
              </a:ln>
            </p:spPr>
            <p:txBody>
              <a:bodyPr/>
              <a:lstStyle/>
              <a:p>
                <a:pPr>
                  <a:defRPr/>
                </a:pPr>
                <a:endParaRPr lang="en-US" sz="1200" kern="0">
                  <a:solidFill>
                    <a:srgbClr val="0096D6"/>
                  </a:solidFill>
                </a:endParaRPr>
              </a:p>
            </p:txBody>
          </p:sp>
          <p:sp>
            <p:nvSpPr>
              <p:cNvPr id="3314" name="Freeform 286"/>
              <p:cNvSpPr>
                <a:spLocks/>
              </p:cNvSpPr>
              <p:nvPr/>
            </p:nvSpPr>
            <p:spPr bwMode="auto">
              <a:xfrm>
                <a:off x="3407" y="1965"/>
                <a:ext cx="90" cy="45"/>
              </a:xfrm>
              <a:custGeom>
                <a:avLst/>
                <a:gdLst>
                  <a:gd name="T0" fmla="*/ 23 w 90"/>
                  <a:gd name="T1" fmla="*/ 37 h 45"/>
                  <a:gd name="T2" fmla="*/ 28 w 90"/>
                  <a:gd name="T3" fmla="*/ 37 h 45"/>
                  <a:gd name="T4" fmla="*/ 33 w 90"/>
                  <a:gd name="T5" fmla="*/ 37 h 45"/>
                  <a:gd name="T6" fmla="*/ 35 w 90"/>
                  <a:gd name="T7" fmla="*/ 35 h 45"/>
                  <a:gd name="T8" fmla="*/ 42 w 90"/>
                  <a:gd name="T9" fmla="*/ 42 h 45"/>
                  <a:gd name="T10" fmla="*/ 47 w 90"/>
                  <a:gd name="T11" fmla="*/ 45 h 45"/>
                  <a:gd name="T12" fmla="*/ 52 w 90"/>
                  <a:gd name="T13" fmla="*/ 42 h 45"/>
                  <a:gd name="T14" fmla="*/ 59 w 90"/>
                  <a:gd name="T15" fmla="*/ 42 h 45"/>
                  <a:gd name="T16" fmla="*/ 71 w 90"/>
                  <a:gd name="T17" fmla="*/ 37 h 45"/>
                  <a:gd name="T18" fmla="*/ 75 w 90"/>
                  <a:gd name="T19" fmla="*/ 40 h 45"/>
                  <a:gd name="T20" fmla="*/ 82 w 90"/>
                  <a:gd name="T21" fmla="*/ 42 h 45"/>
                  <a:gd name="T22" fmla="*/ 90 w 90"/>
                  <a:gd name="T23" fmla="*/ 42 h 45"/>
                  <a:gd name="T24" fmla="*/ 85 w 90"/>
                  <a:gd name="T25" fmla="*/ 37 h 45"/>
                  <a:gd name="T26" fmla="*/ 82 w 90"/>
                  <a:gd name="T27" fmla="*/ 35 h 45"/>
                  <a:gd name="T28" fmla="*/ 85 w 90"/>
                  <a:gd name="T29" fmla="*/ 30 h 45"/>
                  <a:gd name="T30" fmla="*/ 80 w 90"/>
                  <a:gd name="T31" fmla="*/ 28 h 45"/>
                  <a:gd name="T32" fmla="*/ 78 w 90"/>
                  <a:gd name="T33" fmla="*/ 21 h 45"/>
                  <a:gd name="T34" fmla="*/ 75 w 90"/>
                  <a:gd name="T35" fmla="*/ 19 h 45"/>
                  <a:gd name="T36" fmla="*/ 71 w 90"/>
                  <a:gd name="T37" fmla="*/ 19 h 45"/>
                  <a:gd name="T38" fmla="*/ 66 w 90"/>
                  <a:gd name="T39" fmla="*/ 16 h 45"/>
                  <a:gd name="T40" fmla="*/ 64 w 90"/>
                  <a:gd name="T41" fmla="*/ 14 h 45"/>
                  <a:gd name="T42" fmla="*/ 54 w 90"/>
                  <a:gd name="T43" fmla="*/ 19 h 45"/>
                  <a:gd name="T44" fmla="*/ 52 w 90"/>
                  <a:gd name="T45" fmla="*/ 16 h 45"/>
                  <a:gd name="T46" fmla="*/ 35 w 90"/>
                  <a:gd name="T47" fmla="*/ 7 h 45"/>
                  <a:gd name="T48" fmla="*/ 23 w 90"/>
                  <a:gd name="T49" fmla="*/ 7 h 45"/>
                  <a:gd name="T50" fmla="*/ 14 w 90"/>
                  <a:gd name="T51" fmla="*/ 2 h 45"/>
                  <a:gd name="T52" fmla="*/ 7 w 90"/>
                  <a:gd name="T53" fmla="*/ 2 h 45"/>
                  <a:gd name="T54" fmla="*/ 0 w 90"/>
                  <a:gd name="T55" fmla="*/ 2 h 45"/>
                  <a:gd name="T56" fmla="*/ 14 w 90"/>
                  <a:gd name="T57" fmla="*/ 9 h 45"/>
                  <a:gd name="T58" fmla="*/ 21 w 90"/>
                  <a:gd name="T59" fmla="*/ 16 h 45"/>
                  <a:gd name="T60" fmla="*/ 23 w 90"/>
                  <a:gd name="T61" fmla="*/ 28 h 45"/>
                  <a:gd name="T62" fmla="*/ 21 w 90"/>
                  <a:gd name="T63" fmla="*/ 35 h 45"/>
                  <a:gd name="T64" fmla="*/ 21 w 90"/>
                  <a:gd name="T65" fmla="*/ 35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21" y="35"/>
                    </a:moveTo>
                    <a:lnTo>
                      <a:pt x="23" y="37"/>
                    </a:lnTo>
                    <a:lnTo>
                      <a:pt x="28" y="37"/>
                    </a:lnTo>
                    <a:lnTo>
                      <a:pt x="33" y="37"/>
                    </a:lnTo>
                    <a:lnTo>
                      <a:pt x="35" y="37"/>
                    </a:lnTo>
                    <a:lnTo>
                      <a:pt x="35" y="35"/>
                    </a:lnTo>
                    <a:lnTo>
                      <a:pt x="38" y="35"/>
                    </a:lnTo>
                    <a:lnTo>
                      <a:pt x="42" y="42"/>
                    </a:lnTo>
                    <a:lnTo>
                      <a:pt x="45" y="42"/>
                    </a:lnTo>
                    <a:lnTo>
                      <a:pt x="47" y="45"/>
                    </a:lnTo>
                    <a:lnTo>
                      <a:pt x="52" y="45"/>
                    </a:lnTo>
                    <a:lnTo>
                      <a:pt x="52" y="42"/>
                    </a:lnTo>
                    <a:lnTo>
                      <a:pt x="57" y="42"/>
                    </a:lnTo>
                    <a:lnTo>
                      <a:pt x="59" y="42"/>
                    </a:lnTo>
                    <a:lnTo>
                      <a:pt x="61" y="42"/>
                    </a:lnTo>
                    <a:lnTo>
                      <a:pt x="71" y="37"/>
                    </a:lnTo>
                    <a:lnTo>
                      <a:pt x="75" y="40"/>
                    </a:lnTo>
                    <a:lnTo>
                      <a:pt x="80" y="42"/>
                    </a:lnTo>
                    <a:lnTo>
                      <a:pt x="82" y="42"/>
                    </a:lnTo>
                    <a:lnTo>
                      <a:pt x="87" y="45"/>
                    </a:lnTo>
                    <a:lnTo>
                      <a:pt x="90" y="42"/>
                    </a:lnTo>
                    <a:lnTo>
                      <a:pt x="87" y="40"/>
                    </a:lnTo>
                    <a:lnTo>
                      <a:pt x="85" y="37"/>
                    </a:lnTo>
                    <a:lnTo>
                      <a:pt x="82" y="35"/>
                    </a:lnTo>
                    <a:lnTo>
                      <a:pt x="82" y="33"/>
                    </a:lnTo>
                    <a:lnTo>
                      <a:pt x="85" y="30"/>
                    </a:lnTo>
                    <a:lnTo>
                      <a:pt x="82" y="28"/>
                    </a:lnTo>
                    <a:lnTo>
                      <a:pt x="80" y="28"/>
                    </a:lnTo>
                    <a:lnTo>
                      <a:pt x="75" y="26"/>
                    </a:lnTo>
                    <a:lnTo>
                      <a:pt x="78" y="21"/>
                    </a:lnTo>
                    <a:lnTo>
                      <a:pt x="75" y="19"/>
                    </a:lnTo>
                    <a:lnTo>
                      <a:pt x="73" y="19"/>
                    </a:lnTo>
                    <a:lnTo>
                      <a:pt x="71" y="19"/>
                    </a:lnTo>
                    <a:lnTo>
                      <a:pt x="71" y="16"/>
                    </a:lnTo>
                    <a:lnTo>
                      <a:pt x="66" y="16"/>
                    </a:lnTo>
                    <a:lnTo>
                      <a:pt x="64" y="16"/>
                    </a:lnTo>
                    <a:lnTo>
                      <a:pt x="64" y="14"/>
                    </a:lnTo>
                    <a:lnTo>
                      <a:pt x="61" y="14"/>
                    </a:lnTo>
                    <a:lnTo>
                      <a:pt x="54" y="19"/>
                    </a:lnTo>
                    <a:lnTo>
                      <a:pt x="52" y="16"/>
                    </a:lnTo>
                    <a:lnTo>
                      <a:pt x="40" y="7"/>
                    </a:lnTo>
                    <a:lnTo>
                      <a:pt x="35" y="7"/>
                    </a:lnTo>
                    <a:lnTo>
                      <a:pt x="31" y="7"/>
                    </a:lnTo>
                    <a:lnTo>
                      <a:pt x="23" y="7"/>
                    </a:lnTo>
                    <a:lnTo>
                      <a:pt x="14" y="4"/>
                    </a:lnTo>
                    <a:lnTo>
                      <a:pt x="14" y="2"/>
                    </a:lnTo>
                    <a:lnTo>
                      <a:pt x="9" y="2"/>
                    </a:lnTo>
                    <a:lnTo>
                      <a:pt x="7" y="2"/>
                    </a:lnTo>
                    <a:lnTo>
                      <a:pt x="5" y="0"/>
                    </a:lnTo>
                    <a:lnTo>
                      <a:pt x="0" y="2"/>
                    </a:lnTo>
                    <a:lnTo>
                      <a:pt x="5" y="7"/>
                    </a:lnTo>
                    <a:lnTo>
                      <a:pt x="14" y="9"/>
                    </a:lnTo>
                    <a:lnTo>
                      <a:pt x="19" y="14"/>
                    </a:lnTo>
                    <a:lnTo>
                      <a:pt x="21" y="16"/>
                    </a:lnTo>
                    <a:lnTo>
                      <a:pt x="21" y="26"/>
                    </a:lnTo>
                    <a:lnTo>
                      <a:pt x="23" y="28"/>
                    </a:lnTo>
                    <a:lnTo>
                      <a:pt x="23" y="33"/>
                    </a:lnTo>
                    <a:lnTo>
                      <a:pt x="21" y="35"/>
                    </a:lnTo>
                  </a:path>
                </a:pathLst>
              </a:custGeom>
              <a:grpFill/>
              <a:ln w="9525">
                <a:noFill/>
                <a:round/>
                <a:headEnd/>
                <a:tailEnd/>
              </a:ln>
            </p:spPr>
            <p:txBody>
              <a:bodyPr/>
              <a:lstStyle/>
              <a:p>
                <a:pPr>
                  <a:defRPr/>
                </a:pPr>
                <a:endParaRPr lang="en-US" sz="1200" kern="0">
                  <a:solidFill>
                    <a:srgbClr val="0096D6"/>
                  </a:solidFill>
                </a:endParaRPr>
              </a:p>
            </p:txBody>
          </p:sp>
          <p:sp>
            <p:nvSpPr>
              <p:cNvPr id="3315" name="Freeform 287"/>
              <p:cNvSpPr>
                <a:spLocks/>
              </p:cNvSpPr>
              <p:nvPr/>
            </p:nvSpPr>
            <p:spPr bwMode="auto">
              <a:xfrm>
                <a:off x="3818" y="2026"/>
                <a:ext cx="2" cy="5"/>
              </a:xfrm>
              <a:custGeom>
                <a:avLst/>
                <a:gdLst>
                  <a:gd name="T0" fmla="*/ 2 w 2"/>
                  <a:gd name="T1" fmla="*/ 5 h 5"/>
                  <a:gd name="T2" fmla="*/ 2 w 2"/>
                  <a:gd name="T3" fmla="*/ 2 h 5"/>
                  <a:gd name="T4" fmla="*/ 0 w 2"/>
                  <a:gd name="T5" fmla="*/ 0 h 5"/>
                  <a:gd name="T6" fmla="*/ 0 w 2"/>
                  <a:gd name="T7" fmla="*/ 0 h 5"/>
                  <a:gd name="T8" fmla="*/ 0 w 2"/>
                  <a:gd name="T9" fmla="*/ 5 h 5"/>
                  <a:gd name="T10" fmla="*/ 2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2"/>
                    </a:lnTo>
                    <a:lnTo>
                      <a:pt x="0" y="0"/>
                    </a:lnTo>
                    <a:lnTo>
                      <a:pt x="0" y="5"/>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3316" name="Freeform 288"/>
              <p:cNvSpPr>
                <a:spLocks/>
              </p:cNvSpPr>
              <p:nvPr/>
            </p:nvSpPr>
            <p:spPr bwMode="auto">
              <a:xfrm>
                <a:off x="3818" y="2026"/>
                <a:ext cx="2" cy="5"/>
              </a:xfrm>
              <a:custGeom>
                <a:avLst/>
                <a:gdLst>
                  <a:gd name="T0" fmla="*/ 2 w 2"/>
                  <a:gd name="T1" fmla="*/ 5 h 5"/>
                  <a:gd name="T2" fmla="*/ 2 w 2"/>
                  <a:gd name="T3" fmla="*/ 2 h 5"/>
                  <a:gd name="T4" fmla="*/ 0 w 2"/>
                  <a:gd name="T5" fmla="*/ 0 h 5"/>
                  <a:gd name="T6" fmla="*/ 0 w 2"/>
                  <a:gd name="T7" fmla="*/ 0 h 5"/>
                  <a:gd name="T8" fmla="*/ 0 w 2"/>
                  <a:gd name="T9" fmla="*/ 5 h 5"/>
                  <a:gd name="T10" fmla="*/ 2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2"/>
                    </a:lnTo>
                    <a:lnTo>
                      <a:pt x="0" y="0"/>
                    </a:lnTo>
                    <a:lnTo>
                      <a:pt x="0" y="5"/>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3317" name="Freeform 289"/>
              <p:cNvSpPr>
                <a:spLocks/>
              </p:cNvSpPr>
              <p:nvPr/>
            </p:nvSpPr>
            <p:spPr bwMode="auto">
              <a:xfrm>
                <a:off x="3825" y="2028"/>
                <a:ext cx="5" cy="3"/>
              </a:xfrm>
              <a:custGeom>
                <a:avLst/>
                <a:gdLst>
                  <a:gd name="T0" fmla="*/ 5 w 5"/>
                  <a:gd name="T1" fmla="*/ 3 h 3"/>
                  <a:gd name="T2" fmla="*/ 2 w 5"/>
                  <a:gd name="T3" fmla="*/ 0 h 3"/>
                  <a:gd name="T4" fmla="*/ 0 w 5"/>
                  <a:gd name="T5" fmla="*/ 0 h 3"/>
                  <a:gd name="T6" fmla="*/ 2 w 5"/>
                  <a:gd name="T7" fmla="*/ 3 h 3"/>
                  <a:gd name="T8" fmla="*/ 5 w 5"/>
                  <a:gd name="T9" fmla="*/ 3 h 3"/>
                  <a:gd name="T10" fmla="*/ 5 w 5"/>
                  <a:gd name="T11" fmla="*/ 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3"/>
                    </a:moveTo>
                    <a:lnTo>
                      <a:pt x="2" y="0"/>
                    </a:lnTo>
                    <a:lnTo>
                      <a:pt x="0" y="0"/>
                    </a:lnTo>
                    <a:lnTo>
                      <a:pt x="2" y="3"/>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318" name="Freeform 290"/>
              <p:cNvSpPr>
                <a:spLocks/>
              </p:cNvSpPr>
              <p:nvPr/>
            </p:nvSpPr>
            <p:spPr bwMode="auto">
              <a:xfrm>
                <a:off x="3825" y="2028"/>
                <a:ext cx="5" cy="3"/>
              </a:xfrm>
              <a:custGeom>
                <a:avLst/>
                <a:gdLst>
                  <a:gd name="T0" fmla="*/ 5 w 5"/>
                  <a:gd name="T1" fmla="*/ 3 h 3"/>
                  <a:gd name="T2" fmla="*/ 2 w 5"/>
                  <a:gd name="T3" fmla="*/ 0 h 3"/>
                  <a:gd name="T4" fmla="*/ 0 w 5"/>
                  <a:gd name="T5" fmla="*/ 0 h 3"/>
                  <a:gd name="T6" fmla="*/ 2 w 5"/>
                  <a:gd name="T7" fmla="*/ 3 h 3"/>
                  <a:gd name="T8" fmla="*/ 5 w 5"/>
                  <a:gd name="T9" fmla="*/ 3 h 3"/>
                  <a:gd name="T10" fmla="*/ 5 w 5"/>
                  <a:gd name="T11" fmla="*/ 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3"/>
                    </a:moveTo>
                    <a:lnTo>
                      <a:pt x="2" y="0"/>
                    </a:lnTo>
                    <a:lnTo>
                      <a:pt x="0" y="0"/>
                    </a:lnTo>
                    <a:lnTo>
                      <a:pt x="2" y="3"/>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319" name="Freeform 291"/>
              <p:cNvSpPr>
                <a:spLocks/>
              </p:cNvSpPr>
              <p:nvPr/>
            </p:nvSpPr>
            <p:spPr bwMode="auto">
              <a:xfrm>
                <a:off x="3464" y="2031"/>
                <a:ext cx="252" cy="231"/>
              </a:xfrm>
              <a:custGeom>
                <a:avLst/>
                <a:gdLst>
                  <a:gd name="T0" fmla="*/ 229 w 252"/>
                  <a:gd name="T1" fmla="*/ 231 h 231"/>
                  <a:gd name="T2" fmla="*/ 214 w 252"/>
                  <a:gd name="T3" fmla="*/ 229 h 231"/>
                  <a:gd name="T4" fmla="*/ 196 w 252"/>
                  <a:gd name="T5" fmla="*/ 229 h 231"/>
                  <a:gd name="T6" fmla="*/ 167 w 252"/>
                  <a:gd name="T7" fmla="*/ 205 h 231"/>
                  <a:gd name="T8" fmla="*/ 151 w 252"/>
                  <a:gd name="T9" fmla="*/ 205 h 231"/>
                  <a:gd name="T10" fmla="*/ 144 w 252"/>
                  <a:gd name="T11" fmla="*/ 210 h 231"/>
                  <a:gd name="T12" fmla="*/ 134 w 252"/>
                  <a:gd name="T13" fmla="*/ 212 h 231"/>
                  <a:gd name="T14" fmla="*/ 125 w 252"/>
                  <a:gd name="T15" fmla="*/ 210 h 231"/>
                  <a:gd name="T16" fmla="*/ 122 w 252"/>
                  <a:gd name="T17" fmla="*/ 205 h 231"/>
                  <a:gd name="T18" fmla="*/ 111 w 252"/>
                  <a:gd name="T19" fmla="*/ 198 h 231"/>
                  <a:gd name="T20" fmla="*/ 99 w 252"/>
                  <a:gd name="T21" fmla="*/ 194 h 231"/>
                  <a:gd name="T22" fmla="*/ 89 w 252"/>
                  <a:gd name="T23" fmla="*/ 177 h 231"/>
                  <a:gd name="T24" fmla="*/ 80 w 252"/>
                  <a:gd name="T25" fmla="*/ 165 h 231"/>
                  <a:gd name="T26" fmla="*/ 75 w 252"/>
                  <a:gd name="T27" fmla="*/ 158 h 231"/>
                  <a:gd name="T28" fmla="*/ 70 w 252"/>
                  <a:gd name="T29" fmla="*/ 160 h 231"/>
                  <a:gd name="T30" fmla="*/ 68 w 252"/>
                  <a:gd name="T31" fmla="*/ 158 h 231"/>
                  <a:gd name="T32" fmla="*/ 63 w 252"/>
                  <a:gd name="T33" fmla="*/ 153 h 231"/>
                  <a:gd name="T34" fmla="*/ 61 w 252"/>
                  <a:gd name="T35" fmla="*/ 151 h 231"/>
                  <a:gd name="T36" fmla="*/ 61 w 252"/>
                  <a:gd name="T37" fmla="*/ 156 h 231"/>
                  <a:gd name="T38" fmla="*/ 49 w 252"/>
                  <a:gd name="T39" fmla="*/ 153 h 231"/>
                  <a:gd name="T40" fmla="*/ 44 w 252"/>
                  <a:gd name="T41" fmla="*/ 144 h 231"/>
                  <a:gd name="T42" fmla="*/ 33 w 252"/>
                  <a:gd name="T43" fmla="*/ 118 h 231"/>
                  <a:gd name="T44" fmla="*/ 21 w 252"/>
                  <a:gd name="T45" fmla="*/ 106 h 231"/>
                  <a:gd name="T46" fmla="*/ 16 w 252"/>
                  <a:gd name="T47" fmla="*/ 101 h 231"/>
                  <a:gd name="T48" fmla="*/ 16 w 252"/>
                  <a:gd name="T49" fmla="*/ 97 h 231"/>
                  <a:gd name="T50" fmla="*/ 18 w 252"/>
                  <a:gd name="T51" fmla="*/ 87 h 231"/>
                  <a:gd name="T52" fmla="*/ 25 w 252"/>
                  <a:gd name="T53" fmla="*/ 78 h 231"/>
                  <a:gd name="T54" fmla="*/ 28 w 252"/>
                  <a:gd name="T55" fmla="*/ 68 h 231"/>
                  <a:gd name="T56" fmla="*/ 14 w 252"/>
                  <a:gd name="T57" fmla="*/ 59 h 231"/>
                  <a:gd name="T58" fmla="*/ 7 w 252"/>
                  <a:gd name="T59" fmla="*/ 40 h 231"/>
                  <a:gd name="T60" fmla="*/ 2 w 252"/>
                  <a:gd name="T61" fmla="*/ 14 h 231"/>
                  <a:gd name="T62" fmla="*/ 4 w 252"/>
                  <a:gd name="T63" fmla="*/ 0 h 231"/>
                  <a:gd name="T64" fmla="*/ 37 w 252"/>
                  <a:gd name="T65" fmla="*/ 9 h 231"/>
                  <a:gd name="T66" fmla="*/ 51 w 252"/>
                  <a:gd name="T67" fmla="*/ 7 h 231"/>
                  <a:gd name="T68" fmla="*/ 49 w 252"/>
                  <a:gd name="T69" fmla="*/ 16 h 231"/>
                  <a:gd name="T70" fmla="*/ 54 w 252"/>
                  <a:gd name="T71" fmla="*/ 21 h 231"/>
                  <a:gd name="T72" fmla="*/ 61 w 252"/>
                  <a:gd name="T73" fmla="*/ 23 h 231"/>
                  <a:gd name="T74" fmla="*/ 68 w 252"/>
                  <a:gd name="T75" fmla="*/ 40 h 231"/>
                  <a:gd name="T76" fmla="*/ 80 w 252"/>
                  <a:gd name="T77" fmla="*/ 42 h 231"/>
                  <a:gd name="T78" fmla="*/ 101 w 252"/>
                  <a:gd name="T79" fmla="*/ 54 h 231"/>
                  <a:gd name="T80" fmla="*/ 120 w 252"/>
                  <a:gd name="T81" fmla="*/ 52 h 231"/>
                  <a:gd name="T82" fmla="*/ 129 w 252"/>
                  <a:gd name="T83" fmla="*/ 45 h 231"/>
                  <a:gd name="T84" fmla="*/ 148 w 252"/>
                  <a:gd name="T85" fmla="*/ 31 h 231"/>
                  <a:gd name="T86" fmla="*/ 160 w 252"/>
                  <a:gd name="T87" fmla="*/ 31 h 231"/>
                  <a:gd name="T88" fmla="*/ 170 w 252"/>
                  <a:gd name="T89" fmla="*/ 26 h 231"/>
                  <a:gd name="T90" fmla="*/ 193 w 252"/>
                  <a:gd name="T91" fmla="*/ 38 h 231"/>
                  <a:gd name="T92" fmla="*/ 200 w 252"/>
                  <a:gd name="T93" fmla="*/ 42 h 231"/>
                  <a:gd name="T94" fmla="*/ 224 w 252"/>
                  <a:gd name="T95" fmla="*/ 54 h 231"/>
                  <a:gd name="T96" fmla="*/ 226 w 252"/>
                  <a:gd name="T97" fmla="*/ 68 h 231"/>
                  <a:gd name="T98" fmla="*/ 219 w 252"/>
                  <a:gd name="T99" fmla="*/ 92 h 231"/>
                  <a:gd name="T100" fmla="*/ 219 w 252"/>
                  <a:gd name="T101" fmla="*/ 101 h 231"/>
                  <a:gd name="T102" fmla="*/ 219 w 252"/>
                  <a:gd name="T103" fmla="*/ 120 h 231"/>
                  <a:gd name="T104" fmla="*/ 226 w 252"/>
                  <a:gd name="T105" fmla="*/ 137 h 231"/>
                  <a:gd name="T106" fmla="*/ 231 w 252"/>
                  <a:gd name="T107" fmla="*/ 146 h 231"/>
                  <a:gd name="T108" fmla="*/ 231 w 252"/>
                  <a:gd name="T109" fmla="*/ 179 h 231"/>
                  <a:gd name="T110" fmla="*/ 245 w 252"/>
                  <a:gd name="T111" fmla="*/ 186 h 231"/>
                  <a:gd name="T112" fmla="*/ 252 w 252"/>
                  <a:gd name="T113" fmla="*/ 203 h 231"/>
                  <a:gd name="T114" fmla="*/ 248 w 252"/>
                  <a:gd name="T115" fmla="*/ 210 h 231"/>
                  <a:gd name="T116" fmla="*/ 231 w 252"/>
                  <a:gd name="T117" fmla="*/ 231 h 2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
                  <a:gd name="T178" fmla="*/ 0 h 231"/>
                  <a:gd name="T179" fmla="*/ 252 w 252"/>
                  <a:gd name="T180" fmla="*/ 231 h 2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 h="231">
                    <a:moveTo>
                      <a:pt x="231" y="231"/>
                    </a:moveTo>
                    <a:lnTo>
                      <a:pt x="229" y="231"/>
                    </a:lnTo>
                    <a:lnTo>
                      <a:pt x="217" y="229"/>
                    </a:lnTo>
                    <a:lnTo>
                      <a:pt x="214" y="229"/>
                    </a:lnTo>
                    <a:lnTo>
                      <a:pt x="198" y="227"/>
                    </a:lnTo>
                    <a:lnTo>
                      <a:pt x="196" y="229"/>
                    </a:lnTo>
                    <a:lnTo>
                      <a:pt x="193" y="227"/>
                    </a:lnTo>
                    <a:lnTo>
                      <a:pt x="174" y="224"/>
                    </a:lnTo>
                    <a:lnTo>
                      <a:pt x="167" y="205"/>
                    </a:lnTo>
                    <a:lnTo>
                      <a:pt x="162" y="203"/>
                    </a:lnTo>
                    <a:lnTo>
                      <a:pt x="160" y="203"/>
                    </a:lnTo>
                    <a:lnTo>
                      <a:pt x="151" y="205"/>
                    </a:lnTo>
                    <a:lnTo>
                      <a:pt x="148" y="208"/>
                    </a:lnTo>
                    <a:lnTo>
                      <a:pt x="146" y="210"/>
                    </a:lnTo>
                    <a:lnTo>
                      <a:pt x="144" y="210"/>
                    </a:lnTo>
                    <a:lnTo>
                      <a:pt x="141" y="212"/>
                    </a:lnTo>
                    <a:lnTo>
                      <a:pt x="137" y="212"/>
                    </a:lnTo>
                    <a:lnTo>
                      <a:pt x="134" y="212"/>
                    </a:lnTo>
                    <a:lnTo>
                      <a:pt x="132" y="210"/>
                    </a:lnTo>
                    <a:lnTo>
                      <a:pt x="129" y="210"/>
                    </a:lnTo>
                    <a:lnTo>
                      <a:pt x="125" y="210"/>
                    </a:lnTo>
                    <a:lnTo>
                      <a:pt x="122" y="208"/>
                    </a:lnTo>
                    <a:lnTo>
                      <a:pt x="122" y="205"/>
                    </a:lnTo>
                    <a:lnTo>
                      <a:pt x="113" y="203"/>
                    </a:lnTo>
                    <a:lnTo>
                      <a:pt x="111" y="201"/>
                    </a:lnTo>
                    <a:lnTo>
                      <a:pt x="111" y="198"/>
                    </a:lnTo>
                    <a:lnTo>
                      <a:pt x="108" y="196"/>
                    </a:lnTo>
                    <a:lnTo>
                      <a:pt x="101" y="194"/>
                    </a:lnTo>
                    <a:lnTo>
                      <a:pt x="99" y="194"/>
                    </a:lnTo>
                    <a:lnTo>
                      <a:pt x="96" y="191"/>
                    </a:lnTo>
                    <a:lnTo>
                      <a:pt x="94" y="189"/>
                    </a:lnTo>
                    <a:lnTo>
                      <a:pt x="89" y="177"/>
                    </a:lnTo>
                    <a:lnTo>
                      <a:pt x="85" y="172"/>
                    </a:lnTo>
                    <a:lnTo>
                      <a:pt x="82" y="168"/>
                    </a:lnTo>
                    <a:lnTo>
                      <a:pt x="80" y="165"/>
                    </a:lnTo>
                    <a:lnTo>
                      <a:pt x="77" y="163"/>
                    </a:lnTo>
                    <a:lnTo>
                      <a:pt x="77" y="160"/>
                    </a:lnTo>
                    <a:lnTo>
                      <a:pt x="75" y="158"/>
                    </a:lnTo>
                    <a:lnTo>
                      <a:pt x="73" y="158"/>
                    </a:lnTo>
                    <a:lnTo>
                      <a:pt x="70" y="160"/>
                    </a:lnTo>
                    <a:lnTo>
                      <a:pt x="68" y="160"/>
                    </a:lnTo>
                    <a:lnTo>
                      <a:pt x="68" y="158"/>
                    </a:lnTo>
                    <a:lnTo>
                      <a:pt x="66" y="158"/>
                    </a:lnTo>
                    <a:lnTo>
                      <a:pt x="66" y="156"/>
                    </a:lnTo>
                    <a:lnTo>
                      <a:pt x="63" y="153"/>
                    </a:lnTo>
                    <a:lnTo>
                      <a:pt x="63" y="151"/>
                    </a:lnTo>
                    <a:lnTo>
                      <a:pt x="61" y="151"/>
                    </a:lnTo>
                    <a:lnTo>
                      <a:pt x="61" y="153"/>
                    </a:lnTo>
                    <a:lnTo>
                      <a:pt x="61" y="156"/>
                    </a:lnTo>
                    <a:lnTo>
                      <a:pt x="59" y="156"/>
                    </a:lnTo>
                    <a:lnTo>
                      <a:pt x="59" y="158"/>
                    </a:lnTo>
                    <a:lnTo>
                      <a:pt x="49" y="153"/>
                    </a:lnTo>
                    <a:lnTo>
                      <a:pt x="49" y="151"/>
                    </a:lnTo>
                    <a:lnTo>
                      <a:pt x="47" y="146"/>
                    </a:lnTo>
                    <a:lnTo>
                      <a:pt x="44" y="144"/>
                    </a:lnTo>
                    <a:lnTo>
                      <a:pt x="47" y="132"/>
                    </a:lnTo>
                    <a:lnTo>
                      <a:pt x="40" y="120"/>
                    </a:lnTo>
                    <a:lnTo>
                      <a:pt x="33" y="118"/>
                    </a:lnTo>
                    <a:lnTo>
                      <a:pt x="23" y="111"/>
                    </a:lnTo>
                    <a:lnTo>
                      <a:pt x="23" y="108"/>
                    </a:lnTo>
                    <a:lnTo>
                      <a:pt x="21" y="106"/>
                    </a:lnTo>
                    <a:lnTo>
                      <a:pt x="21" y="104"/>
                    </a:lnTo>
                    <a:lnTo>
                      <a:pt x="18" y="101"/>
                    </a:lnTo>
                    <a:lnTo>
                      <a:pt x="16" y="101"/>
                    </a:lnTo>
                    <a:lnTo>
                      <a:pt x="16" y="97"/>
                    </a:lnTo>
                    <a:lnTo>
                      <a:pt x="16" y="94"/>
                    </a:lnTo>
                    <a:lnTo>
                      <a:pt x="18" y="90"/>
                    </a:lnTo>
                    <a:lnTo>
                      <a:pt x="18" y="87"/>
                    </a:lnTo>
                    <a:lnTo>
                      <a:pt x="21" y="87"/>
                    </a:lnTo>
                    <a:lnTo>
                      <a:pt x="21" y="85"/>
                    </a:lnTo>
                    <a:lnTo>
                      <a:pt x="25" y="78"/>
                    </a:lnTo>
                    <a:lnTo>
                      <a:pt x="25" y="73"/>
                    </a:lnTo>
                    <a:lnTo>
                      <a:pt x="25" y="68"/>
                    </a:lnTo>
                    <a:lnTo>
                      <a:pt x="28" y="68"/>
                    </a:lnTo>
                    <a:lnTo>
                      <a:pt x="18" y="66"/>
                    </a:lnTo>
                    <a:lnTo>
                      <a:pt x="16" y="64"/>
                    </a:lnTo>
                    <a:lnTo>
                      <a:pt x="14" y="59"/>
                    </a:lnTo>
                    <a:lnTo>
                      <a:pt x="11" y="57"/>
                    </a:lnTo>
                    <a:lnTo>
                      <a:pt x="9" y="52"/>
                    </a:lnTo>
                    <a:lnTo>
                      <a:pt x="7" y="40"/>
                    </a:lnTo>
                    <a:lnTo>
                      <a:pt x="4" y="35"/>
                    </a:lnTo>
                    <a:lnTo>
                      <a:pt x="2" y="33"/>
                    </a:lnTo>
                    <a:lnTo>
                      <a:pt x="2" y="14"/>
                    </a:lnTo>
                    <a:lnTo>
                      <a:pt x="0" y="9"/>
                    </a:lnTo>
                    <a:lnTo>
                      <a:pt x="2" y="7"/>
                    </a:lnTo>
                    <a:lnTo>
                      <a:pt x="4" y="0"/>
                    </a:lnTo>
                    <a:lnTo>
                      <a:pt x="16" y="16"/>
                    </a:lnTo>
                    <a:lnTo>
                      <a:pt x="33" y="16"/>
                    </a:lnTo>
                    <a:lnTo>
                      <a:pt x="37" y="9"/>
                    </a:lnTo>
                    <a:lnTo>
                      <a:pt x="42" y="5"/>
                    </a:lnTo>
                    <a:lnTo>
                      <a:pt x="49" y="5"/>
                    </a:lnTo>
                    <a:lnTo>
                      <a:pt x="51" y="7"/>
                    </a:lnTo>
                    <a:lnTo>
                      <a:pt x="51" y="9"/>
                    </a:lnTo>
                    <a:lnTo>
                      <a:pt x="54" y="14"/>
                    </a:lnTo>
                    <a:lnTo>
                      <a:pt x="49" y="16"/>
                    </a:lnTo>
                    <a:lnTo>
                      <a:pt x="49" y="19"/>
                    </a:lnTo>
                    <a:lnTo>
                      <a:pt x="51" y="19"/>
                    </a:lnTo>
                    <a:lnTo>
                      <a:pt x="54" y="21"/>
                    </a:lnTo>
                    <a:lnTo>
                      <a:pt x="56" y="21"/>
                    </a:lnTo>
                    <a:lnTo>
                      <a:pt x="56" y="23"/>
                    </a:lnTo>
                    <a:lnTo>
                      <a:pt x="61" y="23"/>
                    </a:lnTo>
                    <a:lnTo>
                      <a:pt x="63" y="38"/>
                    </a:lnTo>
                    <a:lnTo>
                      <a:pt x="68" y="40"/>
                    </a:lnTo>
                    <a:lnTo>
                      <a:pt x="73" y="42"/>
                    </a:lnTo>
                    <a:lnTo>
                      <a:pt x="77" y="42"/>
                    </a:lnTo>
                    <a:lnTo>
                      <a:pt x="80" y="42"/>
                    </a:lnTo>
                    <a:lnTo>
                      <a:pt x="82" y="47"/>
                    </a:lnTo>
                    <a:lnTo>
                      <a:pt x="89" y="52"/>
                    </a:lnTo>
                    <a:lnTo>
                      <a:pt x="101" y="54"/>
                    </a:lnTo>
                    <a:lnTo>
                      <a:pt x="125" y="49"/>
                    </a:lnTo>
                    <a:lnTo>
                      <a:pt x="120" y="52"/>
                    </a:lnTo>
                    <a:lnTo>
                      <a:pt x="125" y="52"/>
                    </a:lnTo>
                    <a:lnTo>
                      <a:pt x="129" y="49"/>
                    </a:lnTo>
                    <a:lnTo>
                      <a:pt x="129" y="45"/>
                    </a:lnTo>
                    <a:lnTo>
                      <a:pt x="127" y="40"/>
                    </a:lnTo>
                    <a:lnTo>
                      <a:pt x="137" y="40"/>
                    </a:lnTo>
                    <a:lnTo>
                      <a:pt x="148" y="31"/>
                    </a:lnTo>
                    <a:lnTo>
                      <a:pt x="153" y="28"/>
                    </a:lnTo>
                    <a:lnTo>
                      <a:pt x="158" y="31"/>
                    </a:lnTo>
                    <a:lnTo>
                      <a:pt x="160" y="31"/>
                    </a:lnTo>
                    <a:lnTo>
                      <a:pt x="160" y="28"/>
                    </a:lnTo>
                    <a:lnTo>
                      <a:pt x="160" y="26"/>
                    </a:lnTo>
                    <a:lnTo>
                      <a:pt x="170" y="26"/>
                    </a:lnTo>
                    <a:lnTo>
                      <a:pt x="174" y="33"/>
                    </a:lnTo>
                    <a:lnTo>
                      <a:pt x="191" y="38"/>
                    </a:lnTo>
                    <a:lnTo>
                      <a:pt x="193" y="38"/>
                    </a:lnTo>
                    <a:lnTo>
                      <a:pt x="196" y="38"/>
                    </a:lnTo>
                    <a:lnTo>
                      <a:pt x="198" y="38"/>
                    </a:lnTo>
                    <a:lnTo>
                      <a:pt x="200" y="42"/>
                    </a:lnTo>
                    <a:lnTo>
                      <a:pt x="203" y="45"/>
                    </a:lnTo>
                    <a:lnTo>
                      <a:pt x="217" y="54"/>
                    </a:lnTo>
                    <a:lnTo>
                      <a:pt x="224" y="54"/>
                    </a:lnTo>
                    <a:lnTo>
                      <a:pt x="224" y="57"/>
                    </a:lnTo>
                    <a:lnTo>
                      <a:pt x="224" y="66"/>
                    </a:lnTo>
                    <a:lnTo>
                      <a:pt x="226" y="68"/>
                    </a:lnTo>
                    <a:lnTo>
                      <a:pt x="224" y="82"/>
                    </a:lnTo>
                    <a:lnTo>
                      <a:pt x="219" y="90"/>
                    </a:lnTo>
                    <a:lnTo>
                      <a:pt x="219" y="92"/>
                    </a:lnTo>
                    <a:lnTo>
                      <a:pt x="214" y="94"/>
                    </a:lnTo>
                    <a:lnTo>
                      <a:pt x="214" y="101"/>
                    </a:lnTo>
                    <a:lnTo>
                      <a:pt x="219" y="101"/>
                    </a:lnTo>
                    <a:lnTo>
                      <a:pt x="219" y="106"/>
                    </a:lnTo>
                    <a:lnTo>
                      <a:pt x="217" y="113"/>
                    </a:lnTo>
                    <a:lnTo>
                      <a:pt x="219" y="120"/>
                    </a:lnTo>
                    <a:lnTo>
                      <a:pt x="219" y="132"/>
                    </a:lnTo>
                    <a:lnTo>
                      <a:pt x="222" y="134"/>
                    </a:lnTo>
                    <a:lnTo>
                      <a:pt x="226" y="137"/>
                    </a:lnTo>
                    <a:lnTo>
                      <a:pt x="229" y="137"/>
                    </a:lnTo>
                    <a:lnTo>
                      <a:pt x="231" y="142"/>
                    </a:lnTo>
                    <a:lnTo>
                      <a:pt x="231" y="146"/>
                    </a:lnTo>
                    <a:lnTo>
                      <a:pt x="219" y="163"/>
                    </a:lnTo>
                    <a:lnTo>
                      <a:pt x="226" y="170"/>
                    </a:lnTo>
                    <a:lnTo>
                      <a:pt x="231" y="179"/>
                    </a:lnTo>
                    <a:lnTo>
                      <a:pt x="238" y="184"/>
                    </a:lnTo>
                    <a:lnTo>
                      <a:pt x="243" y="186"/>
                    </a:lnTo>
                    <a:lnTo>
                      <a:pt x="245" y="186"/>
                    </a:lnTo>
                    <a:lnTo>
                      <a:pt x="245" y="201"/>
                    </a:lnTo>
                    <a:lnTo>
                      <a:pt x="250" y="201"/>
                    </a:lnTo>
                    <a:lnTo>
                      <a:pt x="252" y="203"/>
                    </a:lnTo>
                    <a:lnTo>
                      <a:pt x="252" y="205"/>
                    </a:lnTo>
                    <a:lnTo>
                      <a:pt x="248" y="210"/>
                    </a:lnTo>
                    <a:lnTo>
                      <a:pt x="238" y="212"/>
                    </a:lnTo>
                    <a:lnTo>
                      <a:pt x="233" y="217"/>
                    </a:lnTo>
                    <a:lnTo>
                      <a:pt x="231" y="231"/>
                    </a:lnTo>
                    <a:close/>
                  </a:path>
                </a:pathLst>
              </a:custGeom>
              <a:grpFill/>
              <a:ln w="9525">
                <a:noFill/>
                <a:round/>
                <a:headEnd/>
                <a:tailEnd/>
              </a:ln>
            </p:spPr>
            <p:txBody>
              <a:bodyPr/>
              <a:lstStyle/>
              <a:p>
                <a:pPr>
                  <a:defRPr/>
                </a:pPr>
                <a:endParaRPr lang="en-US" sz="1200" kern="0">
                  <a:solidFill>
                    <a:srgbClr val="0096D6"/>
                  </a:solidFill>
                </a:endParaRPr>
              </a:p>
            </p:txBody>
          </p:sp>
          <p:sp>
            <p:nvSpPr>
              <p:cNvPr id="3320" name="Freeform 292"/>
              <p:cNvSpPr>
                <a:spLocks/>
              </p:cNvSpPr>
              <p:nvPr/>
            </p:nvSpPr>
            <p:spPr bwMode="auto">
              <a:xfrm>
                <a:off x="3464" y="2031"/>
                <a:ext cx="252" cy="231"/>
              </a:xfrm>
              <a:custGeom>
                <a:avLst/>
                <a:gdLst>
                  <a:gd name="T0" fmla="*/ 229 w 252"/>
                  <a:gd name="T1" fmla="*/ 231 h 231"/>
                  <a:gd name="T2" fmla="*/ 214 w 252"/>
                  <a:gd name="T3" fmla="*/ 229 h 231"/>
                  <a:gd name="T4" fmla="*/ 196 w 252"/>
                  <a:gd name="T5" fmla="*/ 229 h 231"/>
                  <a:gd name="T6" fmla="*/ 167 w 252"/>
                  <a:gd name="T7" fmla="*/ 205 h 231"/>
                  <a:gd name="T8" fmla="*/ 151 w 252"/>
                  <a:gd name="T9" fmla="*/ 205 h 231"/>
                  <a:gd name="T10" fmla="*/ 144 w 252"/>
                  <a:gd name="T11" fmla="*/ 210 h 231"/>
                  <a:gd name="T12" fmla="*/ 134 w 252"/>
                  <a:gd name="T13" fmla="*/ 212 h 231"/>
                  <a:gd name="T14" fmla="*/ 125 w 252"/>
                  <a:gd name="T15" fmla="*/ 210 h 231"/>
                  <a:gd name="T16" fmla="*/ 122 w 252"/>
                  <a:gd name="T17" fmla="*/ 205 h 231"/>
                  <a:gd name="T18" fmla="*/ 111 w 252"/>
                  <a:gd name="T19" fmla="*/ 198 h 231"/>
                  <a:gd name="T20" fmla="*/ 99 w 252"/>
                  <a:gd name="T21" fmla="*/ 194 h 231"/>
                  <a:gd name="T22" fmla="*/ 89 w 252"/>
                  <a:gd name="T23" fmla="*/ 177 h 231"/>
                  <a:gd name="T24" fmla="*/ 80 w 252"/>
                  <a:gd name="T25" fmla="*/ 165 h 231"/>
                  <a:gd name="T26" fmla="*/ 75 w 252"/>
                  <a:gd name="T27" fmla="*/ 158 h 231"/>
                  <a:gd name="T28" fmla="*/ 70 w 252"/>
                  <a:gd name="T29" fmla="*/ 160 h 231"/>
                  <a:gd name="T30" fmla="*/ 68 w 252"/>
                  <a:gd name="T31" fmla="*/ 158 h 231"/>
                  <a:gd name="T32" fmla="*/ 63 w 252"/>
                  <a:gd name="T33" fmla="*/ 153 h 231"/>
                  <a:gd name="T34" fmla="*/ 61 w 252"/>
                  <a:gd name="T35" fmla="*/ 151 h 231"/>
                  <a:gd name="T36" fmla="*/ 61 w 252"/>
                  <a:gd name="T37" fmla="*/ 156 h 231"/>
                  <a:gd name="T38" fmla="*/ 49 w 252"/>
                  <a:gd name="T39" fmla="*/ 153 h 231"/>
                  <a:gd name="T40" fmla="*/ 44 w 252"/>
                  <a:gd name="T41" fmla="*/ 144 h 231"/>
                  <a:gd name="T42" fmla="*/ 33 w 252"/>
                  <a:gd name="T43" fmla="*/ 118 h 231"/>
                  <a:gd name="T44" fmla="*/ 21 w 252"/>
                  <a:gd name="T45" fmla="*/ 106 h 231"/>
                  <a:gd name="T46" fmla="*/ 16 w 252"/>
                  <a:gd name="T47" fmla="*/ 101 h 231"/>
                  <a:gd name="T48" fmla="*/ 16 w 252"/>
                  <a:gd name="T49" fmla="*/ 97 h 231"/>
                  <a:gd name="T50" fmla="*/ 18 w 252"/>
                  <a:gd name="T51" fmla="*/ 87 h 231"/>
                  <a:gd name="T52" fmla="*/ 25 w 252"/>
                  <a:gd name="T53" fmla="*/ 78 h 231"/>
                  <a:gd name="T54" fmla="*/ 28 w 252"/>
                  <a:gd name="T55" fmla="*/ 68 h 231"/>
                  <a:gd name="T56" fmla="*/ 14 w 252"/>
                  <a:gd name="T57" fmla="*/ 59 h 231"/>
                  <a:gd name="T58" fmla="*/ 7 w 252"/>
                  <a:gd name="T59" fmla="*/ 40 h 231"/>
                  <a:gd name="T60" fmla="*/ 2 w 252"/>
                  <a:gd name="T61" fmla="*/ 14 h 231"/>
                  <a:gd name="T62" fmla="*/ 4 w 252"/>
                  <a:gd name="T63" fmla="*/ 0 h 231"/>
                  <a:gd name="T64" fmla="*/ 37 w 252"/>
                  <a:gd name="T65" fmla="*/ 9 h 231"/>
                  <a:gd name="T66" fmla="*/ 51 w 252"/>
                  <a:gd name="T67" fmla="*/ 7 h 231"/>
                  <a:gd name="T68" fmla="*/ 49 w 252"/>
                  <a:gd name="T69" fmla="*/ 16 h 231"/>
                  <a:gd name="T70" fmla="*/ 54 w 252"/>
                  <a:gd name="T71" fmla="*/ 21 h 231"/>
                  <a:gd name="T72" fmla="*/ 61 w 252"/>
                  <a:gd name="T73" fmla="*/ 23 h 231"/>
                  <a:gd name="T74" fmla="*/ 68 w 252"/>
                  <a:gd name="T75" fmla="*/ 40 h 231"/>
                  <a:gd name="T76" fmla="*/ 80 w 252"/>
                  <a:gd name="T77" fmla="*/ 42 h 231"/>
                  <a:gd name="T78" fmla="*/ 101 w 252"/>
                  <a:gd name="T79" fmla="*/ 54 h 231"/>
                  <a:gd name="T80" fmla="*/ 120 w 252"/>
                  <a:gd name="T81" fmla="*/ 52 h 231"/>
                  <a:gd name="T82" fmla="*/ 129 w 252"/>
                  <a:gd name="T83" fmla="*/ 45 h 231"/>
                  <a:gd name="T84" fmla="*/ 148 w 252"/>
                  <a:gd name="T85" fmla="*/ 31 h 231"/>
                  <a:gd name="T86" fmla="*/ 160 w 252"/>
                  <a:gd name="T87" fmla="*/ 31 h 231"/>
                  <a:gd name="T88" fmla="*/ 170 w 252"/>
                  <a:gd name="T89" fmla="*/ 26 h 231"/>
                  <a:gd name="T90" fmla="*/ 193 w 252"/>
                  <a:gd name="T91" fmla="*/ 38 h 231"/>
                  <a:gd name="T92" fmla="*/ 200 w 252"/>
                  <a:gd name="T93" fmla="*/ 42 h 231"/>
                  <a:gd name="T94" fmla="*/ 224 w 252"/>
                  <a:gd name="T95" fmla="*/ 54 h 231"/>
                  <a:gd name="T96" fmla="*/ 226 w 252"/>
                  <a:gd name="T97" fmla="*/ 68 h 231"/>
                  <a:gd name="T98" fmla="*/ 219 w 252"/>
                  <a:gd name="T99" fmla="*/ 92 h 231"/>
                  <a:gd name="T100" fmla="*/ 219 w 252"/>
                  <a:gd name="T101" fmla="*/ 101 h 231"/>
                  <a:gd name="T102" fmla="*/ 219 w 252"/>
                  <a:gd name="T103" fmla="*/ 120 h 231"/>
                  <a:gd name="T104" fmla="*/ 226 w 252"/>
                  <a:gd name="T105" fmla="*/ 137 h 231"/>
                  <a:gd name="T106" fmla="*/ 231 w 252"/>
                  <a:gd name="T107" fmla="*/ 146 h 231"/>
                  <a:gd name="T108" fmla="*/ 231 w 252"/>
                  <a:gd name="T109" fmla="*/ 179 h 231"/>
                  <a:gd name="T110" fmla="*/ 245 w 252"/>
                  <a:gd name="T111" fmla="*/ 186 h 231"/>
                  <a:gd name="T112" fmla="*/ 252 w 252"/>
                  <a:gd name="T113" fmla="*/ 203 h 231"/>
                  <a:gd name="T114" fmla="*/ 248 w 252"/>
                  <a:gd name="T115" fmla="*/ 210 h 231"/>
                  <a:gd name="T116" fmla="*/ 231 w 252"/>
                  <a:gd name="T117" fmla="*/ 231 h 2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
                  <a:gd name="T178" fmla="*/ 0 h 231"/>
                  <a:gd name="T179" fmla="*/ 252 w 252"/>
                  <a:gd name="T180" fmla="*/ 231 h 2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 h="231">
                    <a:moveTo>
                      <a:pt x="231" y="231"/>
                    </a:moveTo>
                    <a:lnTo>
                      <a:pt x="229" y="231"/>
                    </a:lnTo>
                    <a:lnTo>
                      <a:pt x="217" y="229"/>
                    </a:lnTo>
                    <a:lnTo>
                      <a:pt x="214" y="229"/>
                    </a:lnTo>
                    <a:lnTo>
                      <a:pt x="198" y="227"/>
                    </a:lnTo>
                    <a:lnTo>
                      <a:pt x="196" y="229"/>
                    </a:lnTo>
                    <a:lnTo>
                      <a:pt x="193" y="227"/>
                    </a:lnTo>
                    <a:lnTo>
                      <a:pt x="174" y="224"/>
                    </a:lnTo>
                    <a:lnTo>
                      <a:pt x="167" y="205"/>
                    </a:lnTo>
                    <a:lnTo>
                      <a:pt x="162" y="203"/>
                    </a:lnTo>
                    <a:lnTo>
                      <a:pt x="160" y="203"/>
                    </a:lnTo>
                    <a:lnTo>
                      <a:pt x="151" y="205"/>
                    </a:lnTo>
                    <a:lnTo>
                      <a:pt x="148" y="208"/>
                    </a:lnTo>
                    <a:lnTo>
                      <a:pt x="146" y="210"/>
                    </a:lnTo>
                    <a:lnTo>
                      <a:pt x="144" y="210"/>
                    </a:lnTo>
                    <a:lnTo>
                      <a:pt x="141" y="212"/>
                    </a:lnTo>
                    <a:lnTo>
                      <a:pt x="137" y="212"/>
                    </a:lnTo>
                    <a:lnTo>
                      <a:pt x="134" y="212"/>
                    </a:lnTo>
                    <a:lnTo>
                      <a:pt x="132" y="210"/>
                    </a:lnTo>
                    <a:lnTo>
                      <a:pt x="129" y="210"/>
                    </a:lnTo>
                    <a:lnTo>
                      <a:pt x="125" y="210"/>
                    </a:lnTo>
                    <a:lnTo>
                      <a:pt x="122" y="208"/>
                    </a:lnTo>
                    <a:lnTo>
                      <a:pt x="122" y="205"/>
                    </a:lnTo>
                    <a:lnTo>
                      <a:pt x="113" y="203"/>
                    </a:lnTo>
                    <a:lnTo>
                      <a:pt x="111" y="201"/>
                    </a:lnTo>
                    <a:lnTo>
                      <a:pt x="111" y="198"/>
                    </a:lnTo>
                    <a:lnTo>
                      <a:pt x="108" y="196"/>
                    </a:lnTo>
                    <a:lnTo>
                      <a:pt x="101" y="194"/>
                    </a:lnTo>
                    <a:lnTo>
                      <a:pt x="99" y="194"/>
                    </a:lnTo>
                    <a:lnTo>
                      <a:pt x="96" y="191"/>
                    </a:lnTo>
                    <a:lnTo>
                      <a:pt x="94" y="189"/>
                    </a:lnTo>
                    <a:lnTo>
                      <a:pt x="89" y="177"/>
                    </a:lnTo>
                    <a:lnTo>
                      <a:pt x="85" y="172"/>
                    </a:lnTo>
                    <a:lnTo>
                      <a:pt x="82" y="168"/>
                    </a:lnTo>
                    <a:lnTo>
                      <a:pt x="80" y="165"/>
                    </a:lnTo>
                    <a:lnTo>
                      <a:pt x="77" y="163"/>
                    </a:lnTo>
                    <a:lnTo>
                      <a:pt x="77" y="160"/>
                    </a:lnTo>
                    <a:lnTo>
                      <a:pt x="75" y="158"/>
                    </a:lnTo>
                    <a:lnTo>
                      <a:pt x="73" y="158"/>
                    </a:lnTo>
                    <a:lnTo>
                      <a:pt x="70" y="160"/>
                    </a:lnTo>
                    <a:lnTo>
                      <a:pt x="68" y="160"/>
                    </a:lnTo>
                    <a:lnTo>
                      <a:pt x="68" y="158"/>
                    </a:lnTo>
                    <a:lnTo>
                      <a:pt x="66" y="158"/>
                    </a:lnTo>
                    <a:lnTo>
                      <a:pt x="66" y="156"/>
                    </a:lnTo>
                    <a:lnTo>
                      <a:pt x="63" y="153"/>
                    </a:lnTo>
                    <a:lnTo>
                      <a:pt x="63" y="151"/>
                    </a:lnTo>
                    <a:lnTo>
                      <a:pt x="61" y="151"/>
                    </a:lnTo>
                    <a:lnTo>
                      <a:pt x="61" y="153"/>
                    </a:lnTo>
                    <a:lnTo>
                      <a:pt x="61" y="156"/>
                    </a:lnTo>
                    <a:lnTo>
                      <a:pt x="59" y="156"/>
                    </a:lnTo>
                    <a:lnTo>
                      <a:pt x="59" y="158"/>
                    </a:lnTo>
                    <a:lnTo>
                      <a:pt x="49" y="153"/>
                    </a:lnTo>
                    <a:lnTo>
                      <a:pt x="49" y="151"/>
                    </a:lnTo>
                    <a:lnTo>
                      <a:pt x="47" y="146"/>
                    </a:lnTo>
                    <a:lnTo>
                      <a:pt x="44" y="144"/>
                    </a:lnTo>
                    <a:lnTo>
                      <a:pt x="47" y="132"/>
                    </a:lnTo>
                    <a:lnTo>
                      <a:pt x="40" y="120"/>
                    </a:lnTo>
                    <a:lnTo>
                      <a:pt x="33" y="118"/>
                    </a:lnTo>
                    <a:lnTo>
                      <a:pt x="23" y="111"/>
                    </a:lnTo>
                    <a:lnTo>
                      <a:pt x="23" y="108"/>
                    </a:lnTo>
                    <a:lnTo>
                      <a:pt x="21" y="106"/>
                    </a:lnTo>
                    <a:lnTo>
                      <a:pt x="21" y="104"/>
                    </a:lnTo>
                    <a:lnTo>
                      <a:pt x="18" y="101"/>
                    </a:lnTo>
                    <a:lnTo>
                      <a:pt x="16" y="101"/>
                    </a:lnTo>
                    <a:lnTo>
                      <a:pt x="16" y="97"/>
                    </a:lnTo>
                    <a:lnTo>
                      <a:pt x="16" y="94"/>
                    </a:lnTo>
                    <a:lnTo>
                      <a:pt x="18" y="90"/>
                    </a:lnTo>
                    <a:lnTo>
                      <a:pt x="18" y="87"/>
                    </a:lnTo>
                    <a:lnTo>
                      <a:pt x="21" y="87"/>
                    </a:lnTo>
                    <a:lnTo>
                      <a:pt x="21" y="85"/>
                    </a:lnTo>
                    <a:lnTo>
                      <a:pt x="25" y="78"/>
                    </a:lnTo>
                    <a:lnTo>
                      <a:pt x="25" y="73"/>
                    </a:lnTo>
                    <a:lnTo>
                      <a:pt x="25" y="68"/>
                    </a:lnTo>
                    <a:lnTo>
                      <a:pt x="28" y="68"/>
                    </a:lnTo>
                    <a:lnTo>
                      <a:pt x="18" y="66"/>
                    </a:lnTo>
                    <a:lnTo>
                      <a:pt x="16" y="64"/>
                    </a:lnTo>
                    <a:lnTo>
                      <a:pt x="14" y="59"/>
                    </a:lnTo>
                    <a:lnTo>
                      <a:pt x="11" y="57"/>
                    </a:lnTo>
                    <a:lnTo>
                      <a:pt x="9" y="52"/>
                    </a:lnTo>
                    <a:lnTo>
                      <a:pt x="7" y="40"/>
                    </a:lnTo>
                    <a:lnTo>
                      <a:pt x="4" y="35"/>
                    </a:lnTo>
                    <a:lnTo>
                      <a:pt x="2" y="33"/>
                    </a:lnTo>
                    <a:lnTo>
                      <a:pt x="2" y="14"/>
                    </a:lnTo>
                    <a:lnTo>
                      <a:pt x="0" y="9"/>
                    </a:lnTo>
                    <a:lnTo>
                      <a:pt x="2" y="7"/>
                    </a:lnTo>
                    <a:lnTo>
                      <a:pt x="4" y="0"/>
                    </a:lnTo>
                    <a:lnTo>
                      <a:pt x="16" y="16"/>
                    </a:lnTo>
                    <a:lnTo>
                      <a:pt x="33" y="16"/>
                    </a:lnTo>
                    <a:lnTo>
                      <a:pt x="37" y="9"/>
                    </a:lnTo>
                    <a:lnTo>
                      <a:pt x="42" y="5"/>
                    </a:lnTo>
                    <a:lnTo>
                      <a:pt x="49" y="5"/>
                    </a:lnTo>
                    <a:lnTo>
                      <a:pt x="51" y="7"/>
                    </a:lnTo>
                    <a:lnTo>
                      <a:pt x="51" y="9"/>
                    </a:lnTo>
                    <a:lnTo>
                      <a:pt x="54" y="14"/>
                    </a:lnTo>
                    <a:lnTo>
                      <a:pt x="49" y="16"/>
                    </a:lnTo>
                    <a:lnTo>
                      <a:pt x="49" y="19"/>
                    </a:lnTo>
                    <a:lnTo>
                      <a:pt x="51" y="19"/>
                    </a:lnTo>
                    <a:lnTo>
                      <a:pt x="54" y="21"/>
                    </a:lnTo>
                    <a:lnTo>
                      <a:pt x="56" y="21"/>
                    </a:lnTo>
                    <a:lnTo>
                      <a:pt x="56" y="23"/>
                    </a:lnTo>
                    <a:lnTo>
                      <a:pt x="61" y="23"/>
                    </a:lnTo>
                    <a:lnTo>
                      <a:pt x="63" y="38"/>
                    </a:lnTo>
                    <a:lnTo>
                      <a:pt x="68" y="40"/>
                    </a:lnTo>
                    <a:lnTo>
                      <a:pt x="73" y="42"/>
                    </a:lnTo>
                    <a:lnTo>
                      <a:pt x="77" y="42"/>
                    </a:lnTo>
                    <a:lnTo>
                      <a:pt x="80" y="42"/>
                    </a:lnTo>
                    <a:lnTo>
                      <a:pt x="82" y="47"/>
                    </a:lnTo>
                    <a:lnTo>
                      <a:pt x="89" y="52"/>
                    </a:lnTo>
                    <a:lnTo>
                      <a:pt x="101" y="54"/>
                    </a:lnTo>
                    <a:lnTo>
                      <a:pt x="125" y="49"/>
                    </a:lnTo>
                    <a:lnTo>
                      <a:pt x="120" y="52"/>
                    </a:lnTo>
                    <a:lnTo>
                      <a:pt x="125" y="52"/>
                    </a:lnTo>
                    <a:lnTo>
                      <a:pt x="129" y="49"/>
                    </a:lnTo>
                    <a:lnTo>
                      <a:pt x="129" y="45"/>
                    </a:lnTo>
                    <a:lnTo>
                      <a:pt x="127" y="40"/>
                    </a:lnTo>
                    <a:lnTo>
                      <a:pt x="137" y="40"/>
                    </a:lnTo>
                    <a:lnTo>
                      <a:pt x="148" y="31"/>
                    </a:lnTo>
                    <a:lnTo>
                      <a:pt x="153" y="28"/>
                    </a:lnTo>
                    <a:lnTo>
                      <a:pt x="158" y="31"/>
                    </a:lnTo>
                    <a:lnTo>
                      <a:pt x="160" y="31"/>
                    </a:lnTo>
                    <a:lnTo>
                      <a:pt x="160" y="28"/>
                    </a:lnTo>
                    <a:lnTo>
                      <a:pt x="160" y="26"/>
                    </a:lnTo>
                    <a:lnTo>
                      <a:pt x="170" y="26"/>
                    </a:lnTo>
                    <a:lnTo>
                      <a:pt x="174" y="33"/>
                    </a:lnTo>
                    <a:lnTo>
                      <a:pt x="191" y="38"/>
                    </a:lnTo>
                    <a:lnTo>
                      <a:pt x="193" y="38"/>
                    </a:lnTo>
                    <a:lnTo>
                      <a:pt x="196" y="38"/>
                    </a:lnTo>
                    <a:lnTo>
                      <a:pt x="198" y="38"/>
                    </a:lnTo>
                    <a:lnTo>
                      <a:pt x="200" y="42"/>
                    </a:lnTo>
                    <a:lnTo>
                      <a:pt x="203" y="45"/>
                    </a:lnTo>
                    <a:lnTo>
                      <a:pt x="217" y="54"/>
                    </a:lnTo>
                    <a:lnTo>
                      <a:pt x="224" y="54"/>
                    </a:lnTo>
                    <a:lnTo>
                      <a:pt x="224" y="57"/>
                    </a:lnTo>
                    <a:lnTo>
                      <a:pt x="224" y="66"/>
                    </a:lnTo>
                    <a:lnTo>
                      <a:pt x="226" y="68"/>
                    </a:lnTo>
                    <a:lnTo>
                      <a:pt x="224" y="82"/>
                    </a:lnTo>
                    <a:lnTo>
                      <a:pt x="219" y="90"/>
                    </a:lnTo>
                    <a:lnTo>
                      <a:pt x="219" y="92"/>
                    </a:lnTo>
                    <a:lnTo>
                      <a:pt x="214" y="94"/>
                    </a:lnTo>
                    <a:lnTo>
                      <a:pt x="214" y="101"/>
                    </a:lnTo>
                    <a:lnTo>
                      <a:pt x="219" y="101"/>
                    </a:lnTo>
                    <a:lnTo>
                      <a:pt x="219" y="106"/>
                    </a:lnTo>
                    <a:lnTo>
                      <a:pt x="217" y="113"/>
                    </a:lnTo>
                    <a:lnTo>
                      <a:pt x="219" y="120"/>
                    </a:lnTo>
                    <a:lnTo>
                      <a:pt x="219" y="132"/>
                    </a:lnTo>
                    <a:lnTo>
                      <a:pt x="222" y="134"/>
                    </a:lnTo>
                    <a:lnTo>
                      <a:pt x="226" y="137"/>
                    </a:lnTo>
                    <a:lnTo>
                      <a:pt x="229" y="137"/>
                    </a:lnTo>
                    <a:lnTo>
                      <a:pt x="231" y="142"/>
                    </a:lnTo>
                    <a:lnTo>
                      <a:pt x="231" y="146"/>
                    </a:lnTo>
                    <a:lnTo>
                      <a:pt x="219" y="163"/>
                    </a:lnTo>
                    <a:lnTo>
                      <a:pt x="226" y="170"/>
                    </a:lnTo>
                    <a:lnTo>
                      <a:pt x="231" y="179"/>
                    </a:lnTo>
                    <a:lnTo>
                      <a:pt x="238" y="184"/>
                    </a:lnTo>
                    <a:lnTo>
                      <a:pt x="243" y="186"/>
                    </a:lnTo>
                    <a:lnTo>
                      <a:pt x="245" y="186"/>
                    </a:lnTo>
                    <a:lnTo>
                      <a:pt x="245" y="201"/>
                    </a:lnTo>
                    <a:lnTo>
                      <a:pt x="250" y="201"/>
                    </a:lnTo>
                    <a:lnTo>
                      <a:pt x="252" y="203"/>
                    </a:lnTo>
                    <a:lnTo>
                      <a:pt x="252" y="205"/>
                    </a:lnTo>
                    <a:lnTo>
                      <a:pt x="248" y="210"/>
                    </a:lnTo>
                    <a:lnTo>
                      <a:pt x="238" y="212"/>
                    </a:lnTo>
                    <a:lnTo>
                      <a:pt x="233" y="217"/>
                    </a:lnTo>
                    <a:lnTo>
                      <a:pt x="231" y="231"/>
                    </a:lnTo>
                  </a:path>
                </a:pathLst>
              </a:custGeom>
              <a:grpFill/>
              <a:ln w="9525">
                <a:noFill/>
                <a:round/>
                <a:headEnd/>
                <a:tailEnd/>
              </a:ln>
            </p:spPr>
            <p:txBody>
              <a:bodyPr/>
              <a:lstStyle/>
              <a:p>
                <a:pPr>
                  <a:defRPr/>
                </a:pPr>
                <a:endParaRPr lang="en-US" sz="1200" kern="0">
                  <a:solidFill>
                    <a:srgbClr val="0096D6"/>
                  </a:solidFill>
                </a:endParaRPr>
              </a:p>
            </p:txBody>
          </p:sp>
          <p:sp>
            <p:nvSpPr>
              <p:cNvPr id="3321" name="Freeform 293"/>
              <p:cNvSpPr>
                <a:spLocks/>
              </p:cNvSpPr>
              <p:nvPr/>
            </p:nvSpPr>
            <p:spPr bwMode="auto">
              <a:xfrm>
                <a:off x="3204" y="2165"/>
                <a:ext cx="148" cy="147"/>
              </a:xfrm>
              <a:custGeom>
                <a:avLst/>
                <a:gdLst>
                  <a:gd name="T0" fmla="*/ 7 w 148"/>
                  <a:gd name="T1" fmla="*/ 41 h 147"/>
                  <a:gd name="T2" fmla="*/ 2 w 148"/>
                  <a:gd name="T3" fmla="*/ 34 h 147"/>
                  <a:gd name="T4" fmla="*/ 0 w 148"/>
                  <a:gd name="T5" fmla="*/ 24 h 147"/>
                  <a:gd name="T6" fmla="*/ 2 w 148"/>
                  <a:gd name="T7" fmla="*/ 22 h 147"/>
                  <a:gd name="T8" fmla="*/ 2 w 148"/>
                  <a:gd name="T9" fmla="*/ 22 h 147"/>
                  <a:gd name="T10" fmla="*/ 2 w 148"/>
                  <a:gd name="T11" fmla="*/ 5 h 147"/>
                  <a:gd name="T12" fmla="*/ 4 w 148"/>
                  <a:gd name="T13" fmla="*/ 3 h 147"/>
                  <a:gd name="T14" fmla="*/ 7 w 148"/>
                  <a:gd name="T15" fmla="*/ 0 h 147"/>
                  <a:gd name="T16" fmla="*/ 9 w 148"/>
                  <a:gd name="T17" fmla="*/ 3 h 147"/>
                  <a:gd name="T18" fmla="*/ 30 w 148"/>
                  <a:gd name="T19" fmla="*/ 3 h 147"/>
                  <a:gd name="T20" fmla="*/ 42 w 148"/>
                  <a:gd name="T21" fmla="*/ 8 h 147"/>
                  <a:gd name="T22" fmla="*/ 52 w 148"/>
                  <a:gd name="T23" fmla="*/ 10 h 147"/>
                  <a:gd name="T24" fmla="*/ 75 w 148"/>
                  <a:gd name="T25" fmla="*/ 3 h 147"/>
                  <a:gd name="T26" fmla="*/ 80 w 148"/>
                  <a:gd name="T27" fmla="*/ 3 h 147"/>
                  <a:gd name="T28" fmla="*/ 78 w 148"/>
                  <a:gd name="T29" fmla="*/ 5 h 147"/>
                  <a:gd name="T30" fmla="*/ 82 w 148"/>
                  <a:gd name="T31" fmla="*/ 5 h 147"/>
                  <a:gd name="T32" fmla="*/ 85 w 148"/>
                  <a:gd name="T33" fmla="*/ 3 h 147"/>
                  <a:gd name="T34" fmla="*/ 94 w 148"/>
                  <a:gd name="T35" fmla="*/ 3 h 147"/>
                  <a:gd name="T36" fmla="*/ 97 w 148"/>
                  <a:gd name="T37" fmla="*/ 3 h 147"/>
                  <a:gd name="T38" fmla="*/ 99 w 148"/>
                  <a:gd name="T39" fmla="*/ 5 h 147"/>
                  <a:gd name="T40" fmla="*/ 101 w 148"/>
                  <a:gd name="T41" fmla="*/ 8 h 147"/>
                  <a:gd name="T42" fmla="*/ 106 w 148"/>
                  <a:gd name="T43" fmla="*/ 10 h 147"/>
                  <a:gd name="T44" fmla="*/ 111 w 148"/>
                  <a:gd name="T45" fmla="*/ 10 h 147"/>
                  <a:gd name="T46" fmla="*/ 113 w 148"/>
                  <a:gd name="T47" fmla="*/ 10 h 147"/>
                  <a:gd name="T48" fmla="*/ 125 w 148"/>
                  <a:gd name="T49" fmla="*/ 5 h 147"/>
                  <a:gd name="T50" fmla="*/ 130 w 148"/>
                  <a:gd name="T51" fmla="*/ 55 h 147"/>
                  <a:gd name="T52" fmla="*/ 130 w 148"/>
                  <a:gd name="T53" fmla="*/ 57 h 147"/>
                  <a:gd name="T54" fmla="*/ 127 w 148"/>
                  <a:gd name="T55" fmla="*/ 60 h 147"/>
                  <a:gd name="T56" fmla="*/ 115 w 148"/>
                  <a:gd name="T57" fmla="*/ 45 h 147"/>
                  <a:gd name="T58" fmla="*/ 108 w 148"/>
                  <a:gd name="T59" fmla="*/ 34 h 147"/>
                  <a:gd name="T60" fmla="*/ 106 w 148"/>
                  <a:gd name="T61" fmla="*/ 26 h 147"/>
                  <a:gd name="T62" fmla="*/ 106 w 148"/>
                  <a:gd name="T63" fmla="*/ 26 h 147"/>
                  <a:gd name="T64" fmla="*/ 104 w 148"/>
                  <a:gd name="T65" fmla="*/ 29 h 147"/>
                  <a:gd name="T66" fmla="*/ 104 w 148"/>
                  <a:gd name="T67" fmla="*/ 31 h 147"/>
                  <a:gd name="T68" fmla="*/ 106 w 148"/>
                  <a:gd name="T69" fmla="*/ 36 h 147"/>
                  <a:gd name="T70" fmla="*/ 106 w 148"/>
                  <a:gd name="T71" fmla="*/ 41 h 147"/>
                  <a:gd name="T72" fmla="*/ 115 w 148"/>
                  <a:gd name="T73" fmla="*/ 57 h 147"/>
                  <a:gd name="T74" fmla="*/ 118 w 148"/>
                  <a:gd name="T75" fmla="*/ 62 h 147"/>
                  <a:gd name="T76" fmla="*/ 146 w 148"/>
                  <a:gd name="T77" fmla="*/ 114 h 147"/>
                  <a:gd name="T78" fmla="*/ 148 w 148"/>
                  <a:gd name="T79" fmla="*/ 116 h 147"/>
                  <a:gd name="T80" fmla="*/ 144 w 148"/>
                  <a:gd name="T81" fmla="*/ 116 h 147"/>
                  <a:gd name="T82" fmla="*/ 144 w 148"/>
                  <a:gd name="T83" fmla="*/ 116 h 147"/>
                  <a:gd name="T84" fmla="*/ 144 w 148"/>
                  <a:gd name="T85" fmla="*/ 123 h 147"/>
                  <a:gd name="T86" fmla="*/ 139 w 148"/>
                  <a:gd name="T87" fmla="*/ 133 h 147"/>
                  <a:gd name="T88" fmla="*/ 134 w 148"/>
                  <a:gd name="T89" fmla="*/ 137 h 147"/>
                  <a:gd name="T90" fmla="*/ 125 w 148"/>
                  <a:gd name="T91" fmla="*/ 147 h 147"/>
                  <a:gd name="T92" fmla="*/ 113 w 148"/>
                  <a:gd name="T93" fmla="*/ 142 h 147"/>
                  <a:gd name="T94" fmla="*/ 92 w 148"/>
                  <a:gd name="T95" fmla="*/ 140 h 147"/>
                  <a:gd name="T96" fmla="*/ 92 w 148"/>
                  <a:gd name="T97" fmla="*/ 140 h 147"/>
                  <a:gd name="T98" fmla="*/ 87 w 148"/>
                  <a:gd name="T99" fmla="*/ 142 h 147"/>
                  <a:gd name="T100" fmla="*/ 7 w 148"/>
                  <a:gd name="T101" fmla="*/ 133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47"/>
                  <a:gd name="T155" fmla="*/ 148 w 148"/>
                  <a:gd name="T156" fmla="*/ 147 h 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47">
                    <a:moveTo>
                      <a:pt x="7" y="133"/>
                    </a:moveTo>
                    <a:lnTo>
                      <a:pt x="7" y="41"/>
                    </a:lnTo>
                    <a:lnTo>
                      <a:pt x="2" y="36"/>
                    </a:lnTo>
                    <a:lnTo>
                      <a:pt x="2" y="34"/>
                    </a:lnTo>
                    <a:lnTo>
                      <a:pt x="0" y="29"/>
                    </a:lnTo>
                    <a:lnTo>
                      <a:pt x="0" y="24"/>
                    </a:lnTo>
                    <a:lnTo>
                      <a:pt x="2" y="22"/>
                    </a:lnTo>
                    <a:lnTo>
                      <a:pt x="2" y="8"/>
                    </a:lnTo>
                    <a:lnTo>
                      <a:pt x="2" y="5"/>
                    </a:lnTo>
                    <a:lnTo>
                      <a:pt x="4" y="3"/>
                    </a:lnTo>
                    <a:lnTo>
                      <a:pt x="4" y="0"/>
                    </a:lnTo>
                    <a:lnTo>
                      <a:pt x="7" y="0"/>
                    </a:lnTo>
                    <a:lnTo>
                      <a:pt x="7" y="3"/>
                    </a:lnTo>
                    <a:lnTo>
                      <a:pt x="9" y="3"/>
                    </a:lnTo>
                    <a:lnTo>
                      <a:pt x="16" y="0"/>
                    </a:lnTo>
                    <a:lnTo>
                      <a:pt x="30" y="3"/>
                    </a:lnTo>
                    <a:lnTo>
                      <a:pt x="37" y="8"/>
                    </a:lnTo>
                    <a:lnTo>
                      <a:pt x="42" y="8"/>
                    </a:lnTo>
                    <a:lnTo>
                      <a:pt x="45" y="10"/>
                    </a:lnTo>
                    <a:lnTo>
                      <a:pt x="52" y="10"/>
                    </a:lnTo>
                    <a:lnTo>
                      <a:pt x="59" y="12"/>
                    </a:lnTo>
                    <a:lnTo>
                      <a:pt x="75" y="3"/>
                    </a:lnTo>
                    <a:lnTo>
                      <a:pt x="80" y="3"/>
                    </a:lnTo>
                    <a:lnTo>
                      <a:pt x="78" y="5"/>
                    </a:lnTo>
                    <a:lnTo>
                      <a:pt x="82" y="5"/>
                    </a:lnTo>
                    <a:lnTo>
                      <a:pt x="85" y="3"/>
                    </a:lnTo>
                    <a:lnTo>
                      <a:pt x="87" y="3"/>
                    </a:lnTo>
                    <a:lnTo>
                      <a:pt x="94" y="3"/>
                    </a:lnTo>
                    <a:lnTo>
                      <a:pt x="97" y="3"/>
                    </a:lnTo>
                    <a:lnTo>
                      <a:pt x="99" y="5"/>
                    </a:lnTo>
                    <a:lnTo>
                      <a:pt x="101" y="8"/>
                    </a:lnTo>
                    <a:lnTo>
                      <a:pt x="104" y="8"/>
                    </a:lnTo>
                    <a:lnTo>
                      <a:pt x="106" y="10"/>
                    </a:lnTo>
                    <a:lnTo>
                      <a:pt x="111" y="10"/>
                    </a:lnTo>
                    <a:lnTo>
                      <a:pt x="113" y="10"/>
                    </a:lnTo>
                    <a:lnTo>
                      <a:pt x="118" y="10"/>
                    </a:lnTo>
                    <a:lnTo>
                      <a:pt x="125" y="5"/>
                    </a:lnTo>
                    <a:lnTo>
                      <a:pt x="134" y="36"/>
                    </a:lnTo>
                    <a:lnTo>
                      <a:pt x="130" y="55"/>
                    </a:lnTo>
                    <a:lnTo>
                      <a:pt x="130" y="57"/>
                    </a:lnTo>
                    <a:lnTo>
                      <a:pt x="127" y="60"/>
                    </a:lnTo>
                    <a:lnTo>
                      <a:pt x="125" y="60"/>
                    </a:lnTo>
                    <a:lnTo>
                      <a:pt x="115" y="45"/>
                    </a:lnTo>
                    <a:lnTo>
                      <a:pt x="113" y="43"/>
                    </a:lnTo>
                    <a:lnTo>
                      <a:pt x="108" y="34"/>
                    </a:lnTo>
                    <a:lnTo>
                      <a:pt x="106" y="29"/>
                    </a:lnTo>
                    <a:lnTo>
                      <a:pt x="106" y="26"/>
                    </a:lnTo>
                    <a:lnTo>
                      <a:pt x="104" y="26"/>
                    </a:lnTo>
                    <a:lnTo>
                      <a:pt x="104" y="29"/>
                    </a:lnTo>
                    <a:lnTo>
                      <a:pt x="104" y="31"/>
                    </a:lnTo>
                    <a:lnTo>
                      <a:pt x="104" y="34"/>
                    </a:lnTo>
                    <a:lnTo>
                      <a:pt x="106" y="36"/>
                    </a:lnTo>
                    <a:lnTo>
                      <a:pt x="106" y="38"/>
                    </a:lnTo>
                    <a:lnTo>
                      <a:pt x="106" y="41"/>
                    </a:lnTo>
                    <a:lnTo>
                      <a:pt x="111" y="50"/>
                    </a:lnTo>
                    <a:lnTo>
                      <a:pt x="115" y="57"/>
                    </a:lnTo>
                    <a:lnTo>
                      <a:pt x="118" y="57"/>
                    </a:lnTo>
                    <a:lnTo>
                      <a:pt x="118" y="62"/>
                    </a:lnTo>
                    <a:lnTo>
                      <a:pt x="139" y="107"/>
                    </a:lnTo>
                    <a:lnTo>
                      <a:pt x="146" y="114"/>
                    </a:lnTo>
                    <a:lnTo>
                      <a:pt x="148" y="116"/>
                    </a:lnTo>
                    <a:lnTo>
                      <a:pt x="144" y="116"/>
                    </a:lnTo>
                    <a:lnTo>
                      <a:pt x="144" y="119"/>
                    </a:lnTo>
                    <a:lnTo>
                      <a:pt x="144" y="123"/>
                    </a:lnTo>
                    <a:lnTo>
                      <a:pt x="146" y="128"/>
                    </a:lnTo>
                    <a:lnTo>
                      <a:pt x="139" y="133"/>
                    </a:lnTo>
                    <a:lnTo>
                      <a:pt x="137" y="130"/>
                    </a:lnTo>
                    <a:lnTo>
                      <a:pt x="134" y="137"/>
                    </a:lnTo>
                    <a:lnTo>
                      <a:pt x="127" y="140"/>
                    </a:lnTo>
                    <a:lnTo>
                      <a:pt x="125" y="147"/>
                    </a:lnTo>
                    <a:lnTo>
                      <a:pt x="118" y="147"/>
                    </a:lnTo>
                    <a:lnTo>
                      <a:pt x="113" y="142"/>
                    </a:lnTo>
                    <a:lnTo>
                      <a:pt x="92" y="142"/>
                    </a:lnTo>
                    <a:lnTo>
                      <a:pt x="92" y="140"/>
                    </a:lnTo>
                    <a:lnTo>
                      <a:pt x="89" y="140"/>
                    </a:lnTo>
                    <a:lnTo>
                      <a:pt x="87" y="142"/>
                    </a:lnTo>
                    <a:lnTo>
                      <a:pt x="7" y="142"/>
                    </a:lnTo>
                    <a:lnTo>
                      <a:pt x="7" y="133"/>
                    </a:lnTo>
                    <a:close/>
                  </a:path>
                </a:pathLst>
              </a:custGeom>
              <a:grpFill/>
              <a:ln w="9525">
                <a:noFill/>
                <a:round/>
                <a:headEnd/>
                <a:tailEnd/>
              </a:ln>
            </p:spPr>
            <p:txBody>
              <a:bodyPr/>
              <a:lstStyle/>
              <a:p>
                <a:pPr>
                  <a:defRPr/>
                </a:pPr>
                <a:endParaRPr lang="en-US" sz="1200" kern="0">
                  <a:solidFill>
                    <a:srgbClr val="0096D6"/>
                  </a:solidFill>
                </a:endParaRPr>
              </a:p>
            </p:txBody>
          </p:sp>
          <p:sp>
            <p:nvSpPr>
              <p:cNvPr id="3322" name="Freeform 294"/>
              <p:cNvSpPr>
                <a:spLocks/>
              </p:cNvSpPr>
              <p:nvPr/>
            </p:nvSpPr>
            <p:spPr bwMode="auto">
              <a:xfrm>
                <a:off x="3204" y="2165"/>
                <a:ext cx="148" cy="147"/>
              </a:xfrm>
              <a:custGeom>
                <a:avLst/>
                <a:gdLst>
                  <a:gd name="T0" fmla="*/ 7 w 148"/>
                  <a:gd name="T1" fmla="*/ 41 h 147"/>
                  <a:gd name="T2" fmla="*/ 2 w 148"/>
                  <a:gd name="T3" fmla="*/ 34 h 147"/>
                  <a:gd name="T4" fmla="*/ 0 w 148"/>
                  <a:gd name="T5" fmla="*/ 24 h 147"/>
                  <a:gd name="T6" fmla="*/ 2 w 148"/>
                  <a:gd name="T7" fmla="*/ 22 h 147"/>
                  <a:gd name="T8" fmla="*/ 2 w 148"/>
                  <a:gd name="T9" fmla="*/ 22 h 147"/>
                  <a:gd name="T10" fmla="*/ 2 w 148"/>
                  <a:gd name="T11" fmla="*/ 5 h 147"/>
                  <a:gd name="T12" fmla="*/ 4 w 148"/>
                  <a:gd name="T13" fmla="*/ 3 h 147"/>
                  <a:gd name="T14" fmla="*/ 7 w 148"/>
                  <a:gd name="T15" fmla="*/ 0 h 147"/>
                  <a:gd name="T16" fmla="*/ 9 w 148"/>
                  <a:gd name="T17" fmla="*/ 3 h 147"/>
                  <a:gd name="T18" fmla="*/ 30 w 148"/>
                  <a:gd name="T19" fmla="*/ 3 h 147"/>
                  <a:gd name="T20" fmla="*/ 42 w 148"/>
                  <a:gd name="T21" fmla="*/ 8 h 147"/>
                  <a:gd name="T22" fmla="*/ 52 w 148"/>
                  <a:gd name="T23" fmla="*/ 10 h 147"/>
                  <a:gd name="T24" fmla="*/ 75 w 148"/>
                  <a:gd name="T25" fmla="*/ 3 h 147"/>
                  <a:gd name="T26" fmla="*/ 80 w 148"/>
                  <a:gd name="T27" fmla="*/ 3 h 147"/>
                  <a:gd name="T28" fmla="*/ 78 w 148"/>
                  <a:gd name="T29" fmla="*/ 5 h 147"/>
                  <a:gd name="T30" fmla="*/ 82 w 148"/>
                  <a:gd name="T31" fmla="*/ 5 h 147"/>
                  <a:gd name="T32" fmla="*/ 85 w 148"/>
                  <a:gd name="T33" fmla="*/ 3 h 147"/>
                  <a:gd name="T34" fmla="*/ 94 w 148"/>
                  <a:gd name="T35" fmla="*/ 3 h 147"/>
                  <a:gd name="T36" fmla="*/ 97 w 148"/>
                  <a:gd name="T37" fmla="*/ 3 h 147"/>
                  <a:gd name="T38" fmla="*/ 99 w 148"/>
                  <a:gd name="T39" fmla="*/ 5 h 147"/>
                  <a:gd name="T40" fmla="*/ 101 w 148"/>
                  <a:gd name="T41" fmla="*/ 8 h 147"/>
                  <a:gd name="T42" fmla="*/ 106 w 148"/>
                  <a:gd name="T43" fmla="*/ 10 h 147"/>
                  <a:gd name="T44" fmla="*/ 111 w 148"/>
                  <a:gd name="T45" fmla="*/ 10 h 147"/>
                  <a:gd name="T46" fmla="*/ 113 w 148"/>
                  <a:gd name="T47" fmla="*/ 10 h 147"/>
                  <a:gd name="T48" fmla="*/ 125 w 148"/>
                  <a:gd name="T49" fmla="*/ 5 h 147"/>
                  <a:gd name="T50" fmla="*/ 130 w 148"/>
                  <a:gd name="T51" fmla="*/ 55 h 147"/>
                  <a:gd name="T52" fmla="*/ 130 w 148"/>
                  <a:gd name="T53" fmla="*/ 57 h 147"/>
                  <a:gd name="T54" fmla="*/ 127 w 148"/>
                  <a:gd name="T55" fmla="*/ 60 h 147"/>
                  <a:gd name="T56" fmla="*/ 115 w 148"/>
                  <a:gd name="T57" fmla="*/ 45 h 147"/>
                  <a:gd name="T58" fmla="*/ 108 w 148"/>
                  <a:gd name="T59" fmla="*/ 34 h 147"/>
                  <a:gd name="T60" fmla="*/ 106 w 148"/>
                  <a:gd name="T61" fmla="*/ 26 h 147"/>
                  <a:gd name="T62" fmla="*/ 106 w 148"/>
                  <a:gd name="T63" fmla="*/ 26 h 147"/>
                  <a:gd name="T64" fmla="*/ 104 w 148"/>
                  <a:gd name="T65" fmla="*/ 29 h 147"/>
                  <a:gd name="T66" fmla="*/ 104 w 148"/>
                  <a:gd name="T67" fmla="*/ 31 h 147"/>
                  <a:gd name="T68" fmla="*/ 106 w 148"/>
                  <a:gd name="T69" fmla="*/ 36 h 147"/>
                  <a:gd name="T70" fmla="*/ 106 w 148"/>
                  <a:gd name="T71" fmla="*/ 41 h 147"/>
                  <a:gd name="T72" fmla="*/ 115 w 148"/>
                  <a:gd name="T73" fmla="*/ 57 h 147"/>
                  <a:gd name="T74" fmla="*/ 118 w 148"/>
                  <a:gd name="T75" fmla="*/ 62 h 147"/>
                  <a:gd name="T76" fmla="*/ 146 w 148"/>
                  <a:gd name="T77" fmla="*/ 114 h 147"/>
                  <a:gd name="T78" fmla="*/ 148 w 148"/>
                  <a:gd name="T79" fmla="*/ 116 h 147"/>
                  <a:gd name="T80" fmla="*/ 144 w 148"/>
                  <a:gd name="T81" fmla="*/ 116 h 147"/>
                  <a:gd name="T82" fmla="*/ 144 w 148"/>
                  <a:gd name="T83" fmla="*/ 116 h 147"/>
                  <a:gd name="T84" fmla="*/ 144 w 148"/>
                  <a:gd name="T85" fmla="*/ 123 h 147"/>
                  <a:gd name="T86" fmla="*/ 139 w 148"/>
                  <a:gd name="T87" fmla="*/ 133 h 147"/>
                  <a:gd name="T88" fmla="*/ 134 w 148"/>
                  <a:gd name="T89" fmla="*/ 137 h 147"/>
                  <a:gd name="T90" fmla="*/ 125 w 148"/>
                  <a:gd name="T91" fmla="*/ 147 h 147"/>
                  <a:gd name="T92" fmla="*/ 113 w 148"/>
                  <a:gd name="T93" fmla="*/ 142 h 147"/>
                  <a:gd name="T94" fmla="*/ 92 w 148"/>
                  <a:gd name="T95" fmla="*/ 140 h 147"/>
                  <a:gd name="T96" fmla="*/ 92 w 148"/>
                  <a:gd name="T97" fmla="*/ 140 h 147"/>
                  <a:gd name="T98" fmla="*/ 87 w 148"/>
                  <a:gd name="T99" fmla="*/ 142 h 147"/>
                  <a:gd name="T100" fmla="*/ 7 w 148"/>
                  <a:gd name="T101" fmla="*/ 133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47"/>
                  <a:gd name="T155" fmla="*/ 148 w 148"/>
                  <a:gd name="T156" fmla="*/ 147 h 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47">
                    <a:moveTo>
                      <a:pt x="7" y="133"/>
                    </a:moveTo>
                    <a:lnTo>
                      <a:pt x="7" y="41"/>
                    </a:lnTo>
                    <a:lnTo>
                      <a:pt x="2" y="36"/>
                    </a:lnTo>
                    <a:lnTo>
                      <a:pt x="2" y="34"/>
                    </a:lnTo>
                    <a:lnTo>
                      <a:pt x="0" y="29"/>
                    </a:lnTo>
                    <a:lnTo>
                      <a:pt x="0" y="24"/>
                    </a:lnTo>
                    <a:lnTo>
                      <a:pt x="2" y="22"/>
                    </a:lnTo>
                    <a:lnTo>
                      <a:pt x="2" y="8"/>
                    </a:lnTo>
                    <a:lnTo>
                      <a:pt x="2" y="5"/>
                    </a:lnTo>
                    <a:lnTo>
                      <a:pt x="4" y="3"/>
                    </a:lnTo>
                    <a:lnTo>
                      <a:pt x="4" y="0"/>
                    </a:lnTo>
                    <a:lnTo>
                      <a:pt x="7" y="0"/>
                    </a:lnTo>
                    <a:lnTo>
                      <a:pt x="7" y="3"/>
                    </a:lnTo>
                    <a:lnTo>
                      <a:pt x="9" y="3"/>
                    </a:lnTo>
                    <a:lnTo>
                      <a:pt x="16" y="0"/>
                    </a:lnTo>
                    <a:lnTo>
                      <a:pt x="30" y="3"/>
                    </a:lnTo>
                    <a:lnTo>
                      <a:pt x="37" y="8"/>
                    </a:lnTo>
                    <a:lnTo>
                      <a:pt x="42" y="8"/>
                    </a:lnTo>
                    <a:lnTo>
                      <a:pt x="45" y="10"/>
                    </a:lnTo>
                    <a:lnTo>
                      <a:pt x="52" y="10"/>
                    </a:lnTo>
                    <a:lnTo>
                      <a:pt x="59" y="12"/>
                    </a:lnTo>
                    <a:lnTo>
                      <a:pt x="75" y="3"/>
                    </a:lnTo>
                    <a:lnTo>
                      <a:pt x="80" y="3"/>
                    </a:lnTo>
                    <a:lnTo>
                      <a:pt x="78" y="5"/>
                    </a:lnTo>
                    <a:lnTo>
                      <a:pt x="82" y="5"/>
                    </a:lnTo>
                    <a:lnTo>
                      <a:pt x="85" y="3"/>
                    </a:lnTo>
                    <a:lnTo>
                      <a:pt x="87" y="3"/>
                    </a:lnTo>
                    <a:lnTo>
                      <a:pt x="94" y="3"/>
                    </a:lnTo>
                    <a:lnTo>
                      <a:pt x="97" y="3"/>
                    </a:lnTo>
                    <a:lnTo>
                      <a:pt x="99" y="5"/>
                    </a:lnTo>
                    <a:lnTo>
                      <a:pt x="101" y="8"/>
                    </a:lnTo>
                    <a:lnTo>
                      <a:pt x="104" y="8"/>
                    </a:lnTo>
                    <a:lnTo>
                      <a:pt x="106" y="10"/>
                    </a:lnTo>
                    <a:lnTo>
                      <a:pt x="111" y="10"/>
                    </a:lnTo>
                    <a:lnTo>
                      <a:pt x="113" y="10"/>
                    </a:lnTo>
                    <a:lnTo>
                      <a:pt x="118" y="10"/>
                    </a:lnTo>
                    <a:lnTo>
                      <a:pt x="125" y="5"/>
                    </a:lnTo>
                    <a:lnTo>
                      <a:pt x="134" y="36"/>
                    </a:lnTo>
                    <a:lnTo>
                      <a:pt x="130" y="55"/>
                    </a:lnTo>
                    <a:lnTo>
                      <a:pt x="130" y="57"/>
                    </a:lnTo>
                    <a:lnTo>
                      <a:pt x="127" y="60"/>
                    </a:lnTo>
                    <a:lnTo>
                      <a:pt x="125" y="60"/>
                    </a:lnTo>
                    <a:lnTo>
                      <a:pt x="115" y="45"/>
                    </a:lnTo>
                    <a:lnTo>
                      <a:pt x="113" y="43"/>
                    </a:lnTo>
                    <a:lnTo>
                      <a:pt x="108" y="34"/>
                    </a:lnTo>
                    <a:lnTo>
                      <a:pt x="106" y="29"/>
                    </a:lnTo>
                    <a:lnTo>
                      <a:pt x="106" y="26"/>
                    </a:lnTo>
                    <a:lnTo>
                      <a:pt x="104" y="26"/>
                    </a:lnTo>
                    <a:lnTo>
                      <a:pt x="104" y="29"/>
                    </a:lnTo>
                    <a:lnTo>
                      <a:pt x="104" y="31"/>
                    </a:lnTo>
                    <a:lnTo>
                      <a:pt x="104" y="34"/>
                    </a:lnTo>
                    <a:lnTo>
                      <a:pt x="106" y="36"/>
                    </a:lnTo>
                    <a:lnTo>
                      <a:pt x="106" y="38"/>
                    </a:lnTo>
                    <a:lnTo>
                      <a:pt x="106" y="41"/>
                    </a:lnTo>
                    <a:lnTo>
                      <a:pt x="111" y="50"/>
                    </a:lnTo>
                    <a:lnTo>
                      <a:pt x="115" y="57"/>
                    </a:lnTo>
                    <a:lnTo>
                      <a:pt x="118" y="57"/>
                    </a:lnTo>
                    <a:lnTo>
                      <a:pt x="118" y="62"/>
                    </a:lnTo>
                    <a:lnTo>
                      <a:pt x="139" y="107"/>
                    </a:lnTo>
                    <a:lnTo>
                      <a:pt x="146" y="114"/>
                    </a:lnTo>
                    <a:lnTo>
                      <a:pt x="148" y="116"/>
                    </a:lnTo>
                    <a:lnTo>
                      <a:pt x="144" y="116"/>
                    </a:lnTo>
                    <a:lnTo>
                      <a:pt x="144" y="119"/>
                    </a:lnTo>
                    <a:lnTo>
                      <a:pt x="144" y="123"/>
                    </a:lnTo>
                    <a:lnTo>
                      <a:pt x="146" y="128"/>
                    </a:lnTo>
                    <a:lnTo>
                      <a:pt x="139" y="133"/>
                    </a:lnTo>
                    <a:lnTo>
                      <a:pt x="137" y="130"/>
                    </a:lnTo>
                    <a:lnTo>
                      <a:pt x="134" y="137"/>
                    </a:lnTo>
                    <a:lnTo>
                      <a:pt x="127" y="140"/>
                    </a:lnTo>
                    <a:lnTo>
                      <a:pt x="125" y="147"/>
                    </a:lnTo>
                    <a:lnTo>
                      <a:pt x="118" y="147"/>
                    </a:lnTo>
                    <a:lnTo>
                      <a:pt x="113" y="142"/>
                    </a:lnTo>
                    <a:lnTo>
                      <a:pt x="92" y="142"/>
                    </a:lnTo>
                    <a:lnTo>
                      <a:pt x="92" y="140"/>
                    </a:lnTo>
                    <a:lnTo>
                      <a:pt x="89" y="140"/>
                    </a:lnTo>
                    <a:lnTo>
                      <a:pt x="87" y="142"/>
                    </a:lnTo>
                    <a:lnTo>
                      <a:pt x="7" y="142"/>
                    </a:lnTo>
                    <a:lnTo>
                      <a:pt x="7" y="133"/>
                    </a:lnTo>
                  </a:path>
                </a:pathLst>
              </a:custGeom>
              <a:grpFill/>
              <a:ln w="9525">
                <a:noFill/>
                <a:round/>
                <a:headEnd/>
                <a:tailEnd/>
              </a:ln>
            </p:spPr>
            <p:txBody>
              <a:bodyPr/>
              <a:lstStyle/>
              <a:p>
                <a:pPr>
                  <a:defRPr/>
                </a:pPr>
                <a:endParaRPr lang="en-US" sz="1200" kern="0">
                  <a:solidFill>
                    <a:srgbClr val="0096D6"/>
                  </a:solidFill>
                </a:endParaRPr>
              </a:p>
            </p:txBody>
          </p:sp>
          <p:sp>
            <p:nvSpPr>
              <p:cNvPr id="3323" name="Freeform 295"/>
              <p:cNvSpPr>
                <a:spLocks/>
              </p:cNvSpPr>
              <p:nvPr/>
            </p:nvSpPr>
            <p:spPr bwMode="auto">
              <a:xfrm>
                <a:off x="2767" y="2078"/>
                <a:ext cx="267" cy="272"/>
              </a:xfrm>
              <a:custGeom>
                <a:avLst/>
                <a:gdLst>
                  <a:gd name="T0" fmla="*/ 0 w 267"/>
                  <a:gd name="T1" fmla="*/ 130 h 272"/>
                  <a:gd name="T2" fmla="*/ 16 w 267"/>
                  <a:gd name="T3" fmla="*/ 121 h 272"/>
                  <a:gd name="T4" fmla="*/ 21 w 267"/>
                  <a:gd name="T5" fmla="*/ 118 h 272"/>
                  <a:gd name="T6" fmla="*/ 26 w 267"/>
                  <a:gd name="T7" fmla="*/ 116 h 272"/>
                  <a:gd name="T8" fmla="*/ 37 w 267"/>
                  <a:gd name="T9" fmla="*/ 113 h 272"/>
                  <a:gd name="T10" fmla="*/ 45 w 267"/>
                  <a:gd name="T11" fmla="*/ 106 h 272"/>
                  <a:gd name="T12" fmla="*/ 54 w 267"/>
                  <a:gd name="T13" fmla="*/ 102 h 272"/>
                  <a:gd name="T14" fmla="*/ 66 w 267"/>
                  <a:gd name="T15" fmla="*/ 95 h 272"/>
                  <a:gd name="T16" fmla="*/ 63 w 267"/>
                  <a:gd name="T17" fmla="*/ 95 h 272"/>
                  <a:gd name="T18" fmla="*/ 63 w 267"/>
                  <a:gd name="T19" fmla="*/ 90 h 272"/>
                  <a:gd name="T20" fmla="*/ 61 w 267"/>
                  <a:gd name="T21" fmla="*/ 87 h 272"/>
                  <a:gd name="T22" fmla="*/ 73 w 267"/>
                  <a:gd name="T23" fmla="*/ 85 h 272"/>
                  <a:gd name="T24" fmla="*/ 75 w 267"/>
                  <a:gd name="T25" fmla="*/ 80 h 272"/>
                  <a:gd name="T26" fmla="*/ 78 w 267"/>
                  <a:gd name="T27" fmla="*/ 78 h 272"/>
                  <a:gd name="T28" fmla="*/ 97 w 267"/>
                  <a:gd name="T29" fmla="*/ 78 h 272"/>
                  <a:gd name="T30" fmla="*/ 97 w 267"/>
                  <a:gd name="T31" fmla="*/ 76 h 272"/>
                  <a:gd name="T32" fmla="*/ 94 w 267"/>
                  <a:gd name="T33" fmla="*/ 69 h 272"/>
                  <a:gd name="T34" fmla="*/ 92 w 267"/>
                  <a:gd name="T35" fmla="*/ 59 h 272"/>
                  <a:gd name="T36" fmla="*/ 92 w 267"/>
                  <a:gd name="T37" fmla="*/ 54 h 272"/>
                  <a:gd name="T38" fmla="*/ 89 w 267"/>
                  <a:gd name="T39" fmla="*/ 40 h 272"/>
                  <a:gd name="T40" fmla="*/ 89 w 267"/>
                  <a:gd name="T41" fmla="*/ 40 h 272"/>
                  <a:gd name="T42" fmla="*/ 87 w 267"/>
                  <a:gd name="T43" fmla="*/ 35 h 272"/>
                  <a:gd name="T44" fmla="*/ 87 w 267"/>
                  <a:gd name="T45" fmla="*/ 33 h 272"/>
                  <a:gd name="T46" fmla="*/ 106 w 267"/>
                  <a:gd name="T47" fmla="*/ 21 h 272"/>
                  <a:gd name="T48" fmla="*/ 118 w 267"/>
                  <a:gd name="T49" fmla="*/ 17 h 272"/>
                  <a:gd name="T50" fmla="*/ 149 w 267"/>
                  <a:gd name="T51" fmla="*/ 7 h 272"/>
                  <a:gd name="T52" fmla="*/ 158 w 267"/>
                  <a:gd name="T53" fmla="*/ 5 h 272"/>
                  <a:gd name="T54" fmla="*/ 179 w 267"/>
                  <a:gd name="T55" fmla="*/ 5 h 272"/>
                  <a:gd name="T56" fmla="*/ 200 w 267"/>
                  <a:gd name="T57" fmla="*/ 2 h 272"/>
                  <a:gd name="T58" fmla="*/ 210 w 267"/>
                  <a:gd name="T59" fmla="*/ 0 h 272"/>
                  <a:gd name="T60" fmla="*/ 222 w 267"/>
                  <a:gd name="T61" fmla="*/ 2 h 272"/>
                  <a:gd name="T62" fmla="*/ 222 w 267"/>
                  <a:gd name="T63" fmla="*/ 10 h 272"/>
                  <a:gd name="T64" fmla="*/ 222 w 267"/>
                  <a:gd name="T65" fmla="*/ 28 h 272"/>
                  <a:gd name="T66" fmla="*/ 215 w 267"/>
                  <a:gd name="T67" fmla="*/ 47 h 272"/>
                  <a:gd name="T68" fmla="*/ 210 w 267"/>
                  <a:gd name="T69" fmla="*/ 52 h 272"/>
                  <a:gd name="T70" fmla="*/ 219 w 267"/>
                  <a:gd name="T71" fmla="*/ 66 h 272"/>
                  <a:gd name="T72" fmla="*/ 231 w 267"/>
                  <a:gd name="T73" fmla="*/ 80 h 272"/>
                  <a:gd name="T74" fmla="*/ 234 w 267"/>
                  <a:gd name="T75" fmla="*/ 113 h 272"/>
                  <a:gd name="T76" fmla="*/ 234 w 267"/>
                  <a:gd name="T77" fmla="*/ 170 h 272"/>
                  <a:gd name="T78" fmla="*/ 248 w 267"/>
                  <a:gd name="T79" fmla="*/ 194 h 272"/>
                  <a:gd name="T80" fmla="*/ 267 w 267"/>
                  <a:gd name="T81" fmla="*/ 208 h 272"/>
                  <a:gd name="T82" fmla="*/ 153 w 267"/>
                  <a:gd name="T83" fmla="*/ 269 h 272"/>
                  <a:gd name="T84" fmla="*/ 153 w 267"/>
                  <a:gd name="T85" fmla="*/ 265 h 272"/>
                  <a:gd name="T86" fmla="*/ 153 w 267"/>
                  <a:gd name="T87" fmla="*/ 262 h 272"/>
                  <a:gd name="T88" fmla="*/ 153 w 267"/>
                  <a:gd name="T89" fmla="*/ 260 h 272"/>
                  <a:gd name="T90" fmla="*/ 149 w 267"/>
                  <a:gd name="T91" fmla="*/ 258 h 272"/>
                  <a:gd name="T92" fmla="*/ 141 w 267"/>
                  <a:gd name="T93" fmla="*/ 255 h 272"/>
                  <a:gd name="T94" fmla="*/ 134 w 267"/>
                  <a:gd name="T95" fmla="*/ 253 h 272"/>
                  <a:gd name="T96" fmla="*/ 130 w 267"/>
                  <a:gd name="T97" fmla="*/ 248 h 272"/>
                  <a:gd name="T98" fmla="*/ 127 w 267"/>
                  <a:gd name="T99" fmla="*/ 241 h 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272"/>
                  <a:gd name="T152" fmla="*/ 267 w 267"/>
                  <a:gd name="T153" fmla="*/ 272 h 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272">
                    <a:moveTo>
                      <a:pt x="47" y="187"/>
                    </a:moveTo>
                    <a:lnTo>
                      <a:pt x="47" y="187"/>
                    </a:lnTo>
                    <a:lnTo>
                      <a:pt x="0" y="154"/>
                    </a:lnTo>
                    <a:lnTo>
                      <a:pt x="0" y="130"/>
                    </a:lnTo>
                    <a:lnTo>
                      <a:pt x="9" y="123"/>
                    </a:lnTo>
                    <a:lnTo>
                      <a:pt x="14" y="123"/>
                    </a:lnTo>
                    <a:lnTo>
                      <a:pt x="14" y="121"/>
                    </a:lnTo>
                    <a:lnTo>
                      <a:pt x="16" y="121"/>
                    </a:lnTo>
                    <a:lnTo>
                      <a:pt x="19" y="118"/>
                    </a:lnTo>
                    <a:lnTo>
                      <a:pt x="21" y="118"/>
                    </a:lnTo>
                    <a:lnTo>
                      <a:pt x="23" y="118"/>
                    </a:lnTo>
                    <a:lnTo>
                      <a:pt x="26" y="118"/>
                    </a:lnTo>
                    <a:lnTo>
                      <a:pt x="26" y="116"/>
                    </a:lnTo>
                    <a:lnTo>
                      <a:pt x="26" y="113"/>
                    </a:lnTo>
                    <a:lnTo>
                      <a:pt x="30" y="116"/>
                    </a:lnTo>
                    <a:lnTo>
                      <a:pt x="30" y="113"/>
                    </a:lnTo>
                    <a:lnTo>
                      <a:pt x="37" y="113"/>
                    </a:lnTo>
                    <a:lnTo>
                      <a:pt x="42" y="111"/>
                    </a:lnTo>
                    <a:lnTo>
                      <a:pt x="45" y="109"/>
                    </a:lnTo>
                    <a:lnTo>
                      <a:pt x="45" y="106"/>
                    </a:lnTo>
                    <a:lnTo>
                      <a:pt x="47" y="106"/>
                    </a:lnTo>
                    <a:lnTo>
                      <a:pt x="49" y="104"/>
                    </a:lnTo>
                    <a:lnTo>
                      <a:pt x="52" y="102"/>
                    </a:lnTo>
                    <a:lnTo>
                      <a:pt x="54" y="102"/>
                    </a:lnTo>
                    <a:lnTo>
                      <a:pt x="59" y="99"/>
                    </a:lnTo>
                    <a:lnTo>
                      <a:pt x="66" y="97"/>
                    </a:lnTo>
                    <a:lnTo>
                      <a:pt x="66" y="95"/>
                    </a:lnTo>
                    <a:lnTo>
                      <a:pt x="63" y="95"/>
                    </a:lnTo>
                    <a:lnTo>
                      <a:pt x="61" y="95"/>
                    </a:lnTo>
                    <a:lnTo>
                      <a:pt x="63" y="92"/>
                    </a:lnTo>
                    <a:lnTo>
                      <a:pt x="63" y="90"/>
                    </a:lnTo>
                    <a:lnTo>
                      <a:pt x="61" y="90"/>
                    </a:lnTo>
                    <a:lnTo>
                      <a:pt x="61" y="87"/>
                    </a:lnTo>
                    <a:lnTo>
                      <a:pt x="63" y="85"/>
                    </a:lnTo>
                    <a:lnTo>
                      <a:pt x="66" y="85"/>
                    </a:lnTo>
                    <a:lnTo>
                      <a:pt x="73" y="85"/>
                    </a:lnTo>
                    <a:lnTo>
                      <a:pt x="73" y="83"/>
                    </a:lnTo>
                    <a:lnTo>
                      <a:pt x="73" y="80"/>
                    </a:lnTo>
                    <a:lnTo>
                      <a:pt x="75" y="80"/>
                    </a:lnTo>
                    <a:lnTo>
                      <a:pt x="78" y="80"/>
                    </a:lnTo>
                    <a:lnTo>
                      <a:pt x="78" y="78"/>
                    </a:lnTo>
                    <a:lnTo>
                      <a:pt x="87" y="78"/>
                    </a:lnTo>
                    <a:lnTo>
                      <a:pt x="89" y="78"/>
                    </a:lnTo>
                    <a:lnTo>
                      <a:pt x="94" y="78"/>
                    </a:lnTo>
                    <a:lnTo>
                      <a:pt x="97" y="78"/>
                    </a:lnTo>
                    <a:lnTo>
                      <a:pt x="97" y="76"/>
                    </a:lnTo>
                    <a:lnTo>
                      <a:pt x="99" y="73"/>
                    </a:lnTo>
                    <a:lnTo>
                      <a:pt x="94" y="69"/>
                    </a:lnTo>
                    <a:lnTo>
                      <a:pt x="94" y="66"/>
                    </a:lnTo>
                    <a:lnTo>
                      <a:pt x="94" y="64"/>
                    </a:lnTo>
                    <a:lnTo>
                      <a:pt x="92" y="61"/>
                    </a:lnTo>
                    <a:lnTo>
                      <a:pt x="92" y="59"/>
                    </a:lnTo>
                    <a:lnTo>
                      <a:pt x="94" y="59"/>
                    </a:lnTo>
                    <a:lnTo>
                      <a:pt x="92" y="57"/>
                    </a:lnTo>
                    <a:lnTo>
                      <a:pt x="92" y="54"/>
                    </a:lnTo>
                    <a:lnTo>
                      <a:pt x="92" y="50"/>
                    </a:lnTo>
                    <a:lnTo>
                      <a:pt x="92" y="45"/>
                    </a:lnTo>
                    <a:lnTo>
                      <a:pt x="92" y="43"/>
                    </a:lnTo>
                    <a:lnTo>
                      <a:pt x="89" y="40"/>
                    </a:lnTo>
                    <a:lnTo>
                      <a:pt x="92" y="40"/>
                    </a:lnTo>
                    <a:lnTo>
                      <a:pt x="89" y="40"/>
                    </a:lnTo>
                    <a:lnTo>
                      <a:pt x="89" y="38"/>
                    </a:lnTo>
                    <a:lnTo>
                      <a:pt x="87" y="38"/>
                    </a:lnTo>
                    <a:lnTo>
                      <a:pt x="87" y="35"/>
                    </a:lnTo>
                    <a:lnTo>
                      <a:pt x="87" y="33"/>
                    </a:lnTo>
                    <a:lnTo>
                      <a:pt x="94" y="31"/>
                    </a:lnTo>
                    <a:lnTo>
                      <a:pt x="99" y="24"/>
                    </a:lnTo>
                    <a:lnTo>
                      <a:pt x="101" y="21"/>
                    </a:lnTo>
                    <a:lnTo>
                      <a:pt x="106" y="21"/>
                    </a:lnTo>
                    <a:lnTo>
                      <a:pt x="108" y="19"/>
                    </a:lnTo>
                    <a:lnTo>
                      <a:pt x="111" y="21"/>
                    </a:lnTo>
                    <a:lnTo>
                      <a:pt x="113" y="19"/>
                    </a:lnTo>
                    <a:lnTo>
                      <a:pt x="118" y="17"/>
                    </a:lnTo>
                    <a:lnTo>
                      <a:pt x="120" y="14"/>
                    </a:lnTo>
                    <a:lnTo>
                      <a:pt x="123" y="12"/>
                    </a:lnTo>
                    <a:lnTo>
                      <a:pt x="132" y="10"/>
                    </a:lnTo>
                    <a:lnTo>
                      <a:pt x="149" y="7"/>
                    </a:lnTo>
                    <a:lnTo>
                      <a:pt x="153" y="5"/>
                    </a:lnTo>
                    <a:lnTo>
                      <a:pt x="156" y="5"/>
                    </a:lnTo>
                    <a:lnTo>
                      <a:pt x="158" y="5"/>
                    </a:lnTo>
                    <a:lnTo>
                      <a:pt x="160" y="5"/>
                    </a:lnTo>
                    <a:lnTo>
                      <a:pt x="165" y="2"/>
                    </a:lnTo>
                    <a:lnTo>
                      <a:pt x="179" y="5"/>
                    </a:lnTo>
                    <a:lnTo>
                      <a:pt x="184" y="7"/>
                    </a:lnTo>
                    <a:lnTo>
                      <a:pt x="193" y="2"/>
                    </a:lnTo>
                    <a:lnTo>
                      <a:pt x="196" y="0"/>
                    </a:lnTo>
                    <a:lnTo>
                      <a:pt x="200" y="2"/>
                    </a:lnTo>
                    <a:lnTo>
                      <a:pt x="203" y="2"/>
                    </a:lnTo>
                    <a:lnTo>
                      <a:pt x="205" y="2"/>
                    </a:lnTo>
                    <a:lnTo>
                      <a:pt x="208" y="2"/>
                    </a:lnTo>
                    <a:lnTo>
                      <a:pt x="210" y="0"/>
                    </a:lnTo>
                    <a:lnTo>
                      <a:pt x="215" y="2"/>
                    </a:lnTo>
                    <a:lnTo>
                      <a:pt x="217" y="5"/>
                    </a:lnTo>
                    <a:lnTo>
                      <a:pt x="219" y="2"/>
                    </a:lnTo>
                    <a:lnTo>
                      <a:pt x="222" y="2"/>
                    </a:lnTo>
                    <a:lnTo>
                      <a:pt x="224" y="2"/>
                    </a:lnTo>
                    <a:lnTo>
                      <a:pt x="226" y="2"/>
                    </a:lnTo>
                    <a:lnTo>
                      <a:pt x="226" y="5"/>
                    </a:lnTo>
                    <a:lnTo>
                      <a:pt x="222" y="10"/>
                    </a:lnTo>
                    <a:lnTo>
                      <a:pt x="224" y="10"/>
                    </a:lnTo>
                    <a:lnTo>
                      <a:pt x="224" y="12"/>
                    </a:lnTo>
                    <a:lnTo>
                      <a:pt x="222" y="28"/>
                    </a:lnTo>
                    <a:lnTo>
                      <a:pt x="224" y="31"/>
                    </a:lnTo>
                    <a:lnTo>
                      <a:pt x="222" y="40"/>
                    </a:lnTo>
                    <a:lnTo>
                      <a:pt x="217" y="45"/>
                    </a:lnTo>
                    <a:lnTo>
                      <a:pt x="215" y="47"/>
                    </a:lnTo>
                    <a:lnTo>
                      <a:pt x="212" y="50"/>
                    </a:lnTo>
                    <a:lnTo>
                      <a:pt x="210" y="52"/>
                    </a:lnTo>
                    <a:lnTo>
                      <a:pt x="212" y="61"/>
                    </a:lnTo>
                    <a:lnTo>
                      <a:pt x="217" y="64"/>
                    </a:lnTo>
                    <a:lnTo>
                      <a:pt x="219" y="66"/>
                    </a:lnTo>
                    <a:lnTo>
                      <a:pt x="219" y="71"/>
                    </a:lnTo>
                    <a:lnTo>
                      <a:pt x="219" y="76"/>
                    </a:lnTo>
                    <a:lnTo>
                      <a:pt x="231" y="80"/>
                    </a:lnTo>
                    <a:lnTo>
                      <a:pt x="236" y="109"/>
                    </a:lnTo>
                    <a:lnTo>
                      <a:pt x="234" y="111"/>
                    </a:lnTo>
                    <a:lnTo>
                      <a:pt x="234" y="113"/>
                    </a:lnTo>
                    <a:lnTo>
                      <a:pt x="238" y="123"/>
                    </a:lnTo>
                    <a:lnTo>
                      <a:pt x="241" y="165"/>
                    </a:lnTo>
                    <a:lnTo>
                      <a:pt x="236" y="168"/>
                    </a:lnTo>
                    <a:lnTo>
                      <a:pt x="234" y="170"/>
                    </a:lnTo>
                    <a:lnTo>
                      <a:pt x="236" y="172"/>
                    </a:lnTo>
                    <a:lnTo>
                      <a:pt x="243" y="182"/>
                    </a:lnTo>
                    <a:lnTo>
                      <a:pt x="243" y="189"/>
                    </a:lnTo>
                    <a:lnTo>
                      <a:pt x="248" y="194"/>
                    </a:lnTo>
                    <a:lnTo>
                      <a:pt x="255" y="194"/>
                    </a:lnTo>
                    <a:lnTo>
                      <a:pt x="262" y="196"/>
                    </a:lnTo>
                    <a:lnTo>
                      <a:pt x="267" y="208"/>
                    </a:lnTo>
                    <a:lnTo>
                      <a:pt x="186" y="265"/>
                    </a:lnTo>
                    <a:lnTo>
                      <a:pt x="158" y="272"/>
                    </a:lnTo>
                    <a:lnTo>
                      <a:pt x="156" y="272"/>
                    </a:lnTo>
                    <a:lnTo>
                      <a:pt x="153" y="269"/>
                    </a:lnTo>
                    <a:lnTo>
                      <a:pt x="153" y="267"/>
                    </a:lnTo>
                    <a:lnTo>
                      <a:pt x="153" y="265"/>
                    </a:lnTo>
                    <a:lnTo>
                      <a:pt x="156" y="265"/>
                    </a:lnTo>
                    <a:lnTo>
                      <a:pt x="153" y="265"/>
                    </a:lnTo>
                    <a:lnTo>
                      <a:pt x="153" y="262"/>
                    </a:lnTo>
                    <a:lnTo>
                      <a:pt x="156" y="262"/>
                    </a:lnTo>
                    <a:lnTo>
                      <a:pt x="156" y="260"/>
                    </a:lnTo>
                    <a:lnTo>
                      <a:pt x="153" y="260"/>
                    </a:lnTo>
                    <a:lnTo>
                      <a:pt x="151" y="258"/>
                    </a:lnTo>
                    <a:lnTo>
                      <a:pt x="149" y="258"/>
                    </a:lnTo>
                    <a:lnTo>
                      <a:pt x="146" y="258"/>
                    </a:lnTo>
                    <a:lnTo>
                      <a:pt x="144" y="258"/>
                    </a:lnTo>
                    <a:lnTo>
                      <a:pt x="144" y="255"/>
                    </a:lnTo>
                    <a:lnTo>
                      <a:pt x="141" y="255"/>
                    </a:lnTo>
                    <a:lnTo>
                      <a:pt x="139" y="255"/>
                    </a:lnTo>
                    <a:lnTo>
                      <a:pt x="137" y="253"/>
                    </a:lnTo>
                    <a:lnTo>
                      <a:pt x="134" y="253"/>
                    </a:lnTo>
                    <a:lnTo>
                      <a:pt x="134" y="250"/>
                    </a:lnTo>
                    <a:lnTo>
                      <a:pt x="134" y="248"/>
                    </a:lnTo>
                    <a:lnTo>
                      <a:pt x="130" y="248"/>
                    </a:lnTo>
                    <a:lnTo>
                      <a:pt x="127" y="246"/>
                    </a:lnTo>
                    <a:lnTo>
                      <a:pt x="127" y="243"/>
                    </a:lnTo>
                    <a:lnTo>
                      <a:pt x="127" y="241"/>
                    </a:lnTo>
                    <a:lnTo>
                      <a:pt x="47" y="187"/>
                    </a:lnTo>
                    <a:close/>
                  </a:path>
                </a:pathLst>
              </a:custGeom>
              <a:grpFill/>
              <a:ln w="9525">
                <a:noFill/>
                <a:round/>
                <a:headEnd/>
                <a:tailEnd/>
              </a:ln>
            </p:spPr>
            <p:txBody>
              <a:bodyPr/>
              <a:lstStyle/>
              <a:p>
                <a:pPr>
                  <a:defRPr/>
                </a:pPr>
                <a:endParaRPr lang="en-US" sz="1200" kern="0">
                  <a:solidFill>
                    <a:srgbClr val="0096D6"/>
                  </a:solidFill>
                </a:endParaRPr>
              </a:p>
            </p:txBody>
          </p:sp>
          <p:sp>
            <p:nvSpPr>
              <p:cNvPr id="3324" name="Freeform 296"/>
              <p:cNvSpPr>
                <a:spLocks/>
              </p:cNvSpPr>
              <p:nvPr/>
            </p:nvSpPr>
            <p:spPr bwMode="auto">
              <a:xfrm>
                <a:off x="2767" y="2078"/>
                <a:ext cx="267" cy="272"/>
              </a:xfrm>
              <a:custGeom>
                <a:avLst/>
                <a:gdLst>
                  <a:gd name="T0" fmla="*/ 0 w 267"/>
                  <a:gd name="T1" fmla="*/ 130 h 272"/>
                  <a:gd name="T2" fmla="*/ 16 w 267"/>
                  <a:gd name="T3" fmla="*/ 121 h 272"/>
                  <a:gd name="T4" fmla="*/ 21 w 267"/>
                  <a:gd name="T5" fmla="*/ 118 h 272"/>
                  <a:gd name="T6" fmla="*/ 26 w 267"/>
                  <a:gd name="T7" fmla="*/ 116 h 272"/>
                  <a:gd name="T8" fmla="*/ 37 w 267"/>
                  <a:gd name="T9" fmla="*/ 113 h 272"/>
                  <a:gd name="T10" fmla="*/ 45 w 267"/>
                  <a:gd name="T11" fmla="*/ 106 h 272"/>
                  <a:gd name="T12" fmla="*/ 54 w 267"/>
                  <a:gd name="T13" fmla="*/ 102 h 272"/>
                  <a:gd name="T14" fmla="*/ 66 w 267"/>
                  <a:gd name="T15" fmla="*/ 95 h 272"/>
                  <a:gd name="T16" fmla="*/ 63 w 267"/>
                  <a:gd name="T17" fmla="*/ 95 h 272"/>
                  <a:gd name="T18" fmla="*/ 63 w 267"/>
                  <a:gd name="T19" fmla="*/ 90 h 272"/>
                  <a:gd name="T20" fmla="*/ 61 w 267"/>
                  <a:gd name="T21" fmla="*/ 87 h 272"/>
                  <a:gd name="T22" fmla="*/ 73 w 267"/>
                  <a:gd name="T23" fmla="*/ 85 h 272"/>
                  <a:gd name="T24" fmla="*/ 75 w 267"/>
                  <a:gd name="T25" fmla="*/ 80 h 272"/>
                  <a:gd name="T26" fmla="*/ 78 w 267"/>
                  <a:gd name="T27" fmla="*/ 78 h 272"/>
                  <a:gd name="T28" fmla="*/ 97 w 267"/>
                  <a:gd name="T29" fmla="*/ 78 h 272"/>
                  <a:gd name="T30" fmla="*/ 97 w 267"/>
                  <a:gd name="T31" fmla="*/ 76 h 272"/>
                  <a:gd name="T32" fmla="*/ 94 w 267"/>
                  <a:gd name="T33" fmla="*/ 69 h 272"/>
                  <a:gd name="T34" fmla="*/ 92 w 267"/>
                  <a:gd name="T35" fmla="*/ 59 h 272"/>
                  <a:gd name="T36" fmla="*/ 92 w 267"/>
                  <a:gd name="T37" fmla="*/ 54 h 272"/>
                  <a:gd name="T38" fmla="*/ 89 w 267"/>
                  <a:gd name="T39" fmla="*/ 40 h 272"/>
                  <a:gd name="T40" fmla="*/ 89 w 267"/>
                  <a:gd name="T41" fmla="*/ 40 h 272"/>
                  <a:gd name="T42" fmla="*/ 87 w 267"/>
                  <a:gd name="T43" fmla="*/ 35 h 272"/>
                  <a:gd name="T44" fmla="*/ 87 w 267"/>
                  <a:gd name="T45" fmla="*/ 33 h 272"/>
                  <a:gd name="T46" fmla="*/ 106 w 267"/>
                  <a:gd name="T47" fmla="*/ 21 h 272"/>
                  <a:gd name="T48" fmla="*/ 118 w 267"/>
                  <a:gd name="T49" fmla="*/ 17 h 272"/>
                  <a:gd name="T50" fmla="*/ 149 w 267"/>
                  <a:gd name="T51" fmla="*/ 7 h 272"/>
                  <a:gd name="T52" fmla="*/ 158 w 267"/>
                  <a:gd name="T53" fmla="*/ 5 h 272"/>
                  <a:gd name="T54" fmla="*/ 179 w 267"/>
                  <a:gd name="T55" fmla="*/ 5 h 272"/>
                  <a:gd name="T56" fmla="*/ 200 w 267"/>
                  <a:gd name="T57" fmla="*/ 2 h 272"/>
                  <a:gd name="T58" fmla="*/ 210 w 267"/>
                  <a:gd name="T59" fmla="*/ 0 h 272"/>
                  <a:gd name="T60" fmla="*/ 222 w 267"/>
                  <a:gd name="T61" fmla="*/ 2 h 272"/>
                  <a:gd name="T62" fmla="*/ 222 w 267"/>
                  <a:gd name="T63" fmla="*/ 10 h 272"/>
                  <a:gd name="T64" fmla="*/ 222 w 267"/>
                  <a:gd name="T65" fmla="*/ 28 h 272"/>
                  <a:gd name="T66" fmla="*/ 215 w 267"/>
                  <a:gd name="T67" fmla="*/ 47 h 272"/>
                  <a:gd name="T68" fmla="*/ 210 w 267"/>
                  <a:gd name="T69" fmla="*/ 52 h 272"/>
                  <a:gd name="T70" fmla="*/ 219 w 267"/>
                  <a:gd name="T71" fmla="*/ 66 h 272"/>
                  <a:gd name="T72" fmla="*/ 231 w 267"/>
                  <a:gd name="T73" fmla="*/ 80 h 272"/>
                  <a:gd name="T74" fmla="*/ 234 w 267"/>
                  <a:gd name="T75" fmla="*/ 113 h 272"/>
                  <a:gd name="T76" fmla="*/ 234 w 267"/>
                  <a:gd name="T77" fmla="*/ 170 h 272"/>
                  <a:gd name="T78" fmla="*/ 248 w 267"/>
                  <a:gd name="T79" fmla="*/ 194 h 272"/>
                  <a:gd name="T80" fmla="*/ 267 w 267"/>
                  <a:gd name="T81" fmla="*/ 208 h 272"/>
                  <a:gd name="T82" fmla="*/ 153 w 267"/>
                  <a:gd name="T83" fmla="*/ 269 h 272"/>
                  <a:gd name="T84" fmla="*/ 153 w 267"/>
                  <a:gd name="T85" fmla="*/ 265 h 272"/>
                  <a:gd name="T86" fmla="*/ 153 w 267"/>
                  <a:gd name="T87" fmla="*/ 262 h 272"/>
                  <a:gd name="T88" fmla="*/ 153 w 267"/>
                  <a:gd name="T89" fmla="*/ 260 h 272"/>
                  <a:gd name="T90" fmla="*/ 149 w 267"/>
                  <a:gd name="T91" fmla="*/ 258 h 272"/>
                  <a:gd name="T92" fmla="*/ 141 w 267"/>
                  <a:gd name="T93" fmla="*/ 255 h 272"/>
                  <a:gd name="T94" fmla="*/ 134 w 267"/>
                  <a:gd name="T95" fmla="*/ 253 h 272"/>
                  <a:gd name="T96" fmla="*/ 130 w 267"/>
                  <a:gd name="T97" fmla="*/ 248 h 272"/>
                  <a:gd name="T98" fmla="*/ 127 w 267"/>
                  <a:gd name="T99" fmla="*/ 241 h 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272"/>
                  <a:gd name="T152" fmla="*/ 267 w 267"/>
                  <a:gd name="T153" fmla="*/ 272 h 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272">
                    <a:moveTo>
                      <a:pt x="47" y="187"/>
                    </a:moveTo>
                    <a:lnTo>
                      <a:pt x="47" y="187"/>
                    </a:lnTo>
                    <a:lnTo>
                      <a:pt x="0" y="154"/>
                    </a:lnTo>
                    <a:lnTo>
                      <a:pt x="0" y="130"/>
                    </a:lnTo>
                    <a:lnTo>
                      <a:pt x="9" y="123"/>
                    </a:lnTo>
                    <a:lnTo>
                      <a:pt x="14" y="123"/>
                    </a:lnTo>
                    <a:lnTo>
                      <a:pt x="14" y="121"/>
                    </a:lnTo>
                    <a:lnTo>
                      <a:pt x="16" y="121"/>
                    </a:lnTo>
                    <a:lnTo>
                      <a:pt x="19" y="118"/>
                    </a:lnTo>
                    <a:lnTo>
                      <a:pt x="21" y="118"/>
                    </a:lnTo>
                    <a:lnTo>
                      <a:pt x="23" y="118"/>
                    </a:lnTo>
                    <a:lnTo>
                      <a:pt x="26" y="118"/>
                    </a:lnTo>
                    <a:lnTo>
                      <a:pt x="26" y="116"/>
                    </a:lnTo>
                    <a:lnTo>
                      <a:pt x="26" y="113"/>
                    </a:lnTo>
                    <a:lnTo>
                      <a:pt x="30" y="116"/>
                    </a:lnTo>
                    <a:lnTo>
                      <a:pt x="30" y="113"/>
                    </a:lnTo>
                    <a:lnTo>
                      <a:pt x="37" y="113"/>
                    </a:lnTo>
                    <a:lnTo>
                      <a:pt x="42" y="111"/>
                    </a:lnTo>
                    <a:lnTo>
                      <a:pt x="45" y="109"/>
                    </a:lnTo>
                    <a:lnTo>
                      <a:pt x="45" y="106"/>
                    </a:lnTo>
                    <a:lnTo>
                      <a:pt x="47" y="106"/>
                    </a:lnTo>
                    <a:lnTo>
                      <a:pt x="49" y="104"/>
                    </a:lnTo>
                    <a:lnTo>
                      <a:pt x="52" y="102"/>
                    </a:lnTo>
                    <a:lnTo>
                      <a:pt x="54" y="102"/>
                    </a:lnTo>
                    <a:lnTo>
                      <a:pt x="59" y="99"/>
                    </a:lnTo>
                    <a:lnTo>
                      <a:pt x="66" y="97"/>
                    </a:lnTo>
                    <a:lnTo>
                      <a:pt x="66" y="95"/>
                    </a:lnTo>
                    <a:lnTo>
                      <a:pt x="63" y="95"/>
                    </a:lnTo>
                    <a:lnTo>
                      <a:pt x="61" y="95"/>
                    </a:lnTo>
                    <a:lnTo>
                      <a:pt x="63" y="92"/>
                    </a:lnTo>
                    <a:lnTo>
                      <a:pt x="63" y="90"/>
                    </a:lnTo>
                    <a:lnTo>
                      <a:pt x="61" y="90"/>
                    </a:lnTo>
                    <a:lnTo>
                      <a:pt x="61" y="87"/>
                    </a:lnTo>
                    <a:lnTo>
                      <a:pt x="63" y="85"/>
                    </a:lnTo>
                    <a:lnTo>
                      <a:pt x="66" y="85"/>
                    </a:lnTo>
                    <a:lnTo>
                      <a:pt x="73" y="85"/>
                    </a:lnTo>
                    <a:lnTo>
                      <a:pt x="73" y="83"/>
                    </a:lnTo>
                    <a:lnTo>
                      <a:pt x="73" y="80"/>
                    </a:lnTo>
                    <a:lnTo>
                      <a:pt x="75" y="80"/>
                    </a:lnTo>
                    <a:lnTo>
                      <a:pt x="78" y="80"/>
                    </a:lnTo>
                    <a:lnTo>
                      <a:pt x="78" y="78"/>
                    </a:lnTo>
                    <a:lnTo>
                      <a:pt x="87" y="78"/>
                    </a:lnTo>
                    <a:lnTo>
                      <a:pt x="89" y="78"/>
                    </a:lnTo>
                    <a:lnTo>
                      <a:pt x="94" y="78"/>
                    </a:lnTo>
                    <a:lnTo>
                      <a:pt x="97" y="78"/>
                    </a:lnTo>
                    <a:lnTo>
                      <a:pt x="97" y="76"/>
                    </a:lnTo>
                    <a:lnTo>
                      <a:pt x="99" y="73"/>
                    </a:lnTo>
                    <a:lnTo>
                      <a:pt x="94" y="69"/>
                    </a:lnTo>
                    <a:lnTo>
                      <a:pt x="94" y="66"/>
                    </a:lnTo>
                    <a:lnTo>
                      <a:pt x="94" y="64"/>
                    </a:lnTo>
                    <a:lnTo>
                      <a:pt x="92" y="61"/>
                    </a:lnTo>
                    <a:lnTo>
                      <a:pt x="92" y="59"/>
                    </a:lnTo>
                    <a:lnTo>
                      <a:pt x="94" y="59"/>
                    </a:lnTo>
                    <a:lnTo>
                      <a:pt x="92" y="57"/>
                    </a:lnTo>
                    <a:lnTo>
                      <a:pt x="92" y="54"/>
                    </a:lnTo>
                    <a:lnTo>
                      <a:pt x="92" y="50"/>
                    </a:lnTo>
                    <a:lnTo>
                      <a:pt x="92" y="45"/>
                    </a:lnTo>
                    <a:lnTo>
                      <a:pt x="92" y="43"/>
                    </a:lnTo>
                    <a:lnTo>
                      <a:pt x="89" y="40"/>
                    </a:lnTo>
                    <a:lnTo>
                      <a:pt x="92" y="40"/>
                    </a:lnTo>
                    <a:lnTo>
                      <a:pt x="89" y="40"/>
                    </a:lnTo>
                    <a:lnTo>
                      <a:pt x="89" y="38"/>
                    </a:lnTo>
                    <a:lnTo>
                      <a:pt x="87" y="38"/>
                    </a:lnTo>
                    <a:lnTo>
                      <a:pt x="87" y="35"/>
                    </a:lnTo>
                    <a:lnTo>
                      <a:pt x="87" y="33"/>
                    </a:lnTo>
                    <a:lnTo>
                      <a:pt x="94" y="31"/>
                    </a:lnTo>
                    <a:lnTo>
                      <a:pt x="99" y="24"/>
                    </a:lnTo>
                    <a:lnTo>
                      <a:pt x="101" y="21"/>
                    </a:lnTo>
                    <a:lnTo>
                      <a:pt x="106" y="21"/>
                    </a:lnTo>
                    <a:lnTo>
                      <a:pt x="108" y="19"/>
                    </a:lnTo>
                    <a:lnTo>
                      <a:pt x="111" y="21"/>
                    </a:lnTo>
                    <a:lnTo>
                      <a:pt x="113" y="19"/>
                    </a:lnTo>
                    <a:lnTo>
                      <a:pt x="118" y="17"/>
                    </a:lnTo>
                    <a:lnTo>
                      <a:pt x="120" y="14"/>
                    </a:lnTo>
                    <a:lnTo>
                      <a:pt x="123" y="12"/>
                    </a:lnTo>
                    <a:lnTo>
                      <a:pt x="132" y="10"/>
                    </a:lnTo>
                    <a:lnTo>
                      <a:pt x="149" y="7"/>
                    </a:lnTo>
                    <a:lnTo>
                      <a:pt x="153" y="5"/>
                    </a:lnTo>
                    <a:lnTo>
                      <a:pt x="156" y="5"/>
                    </a:lnTo>
                    <a:lnTo>
                      <a:pt x="158" y="5"/>
                    </a:lnTo>
                    <a:lnTo>
                      <a:pt x="160" y="5"/>
                    </a:lnTo>
                    <a:lnTo>
                      <a:pt x="165" y="2"/>
                    </a:lnTo>
                    <a:lnTo>
                      <a:pt x="179" y="5"/>
                    </a:lnTo>
                    <a:lnTo>
                      <a:pt x="184" y="7"/>
                    </a:lnTo>
                    <a:lnTo>
                      <a:pt x="193" y="2"/>
                    </a:lnTo>
                    <a:lnTo>
                      <a:pt x="196" y="0"/>
                    </a:lnTo>
                    <a:lnTo>
                      <a:pt x="200" y="2"/>
                    </a:lnTo>
                    <a:lnTo>
                      <a:pt x="203" y="2"/>
                    </a:lnTo>
                    <a:lnTo>
                      <a:pt x="205" y="2"/>
                    </a:lnTo>
                    <a:lnTo>
                      <a:pt x="208" y="2"/>
                    </a:lnTo>
                    <a:lnTo>
                      <a:pt x="210" y="0"/>
                    </a:lnTo>
                    <a:lnTo>
                      <a:pt x="215" y="2"/>
                    </a:lnTo>
                    <a:lnTo>
                      <a:pt x="217" y="5"/>
                    </a:lnTo>
                    <a:lnTo>
                      <a:pt x="219" y="2"/>
                    </a:lnTo>
                    <a:lnTo>
                      <a:pt x="222" y="2"/>
                    </a:lnTo>
                    <a:lnTo>
                      <a:pt x="224" y="2"/>
                    </a:lnTo>
                    <a:lnTo>
                      <a:pt x="226" y="2"/>
                    </a:lnTo>
                    <a:lnTo>
                      <a:pt x="226" y="5"/>
                    </a:lnTo>
                    <a:lnTo>
                      <a:pt x="222" y="10"/>
                    </a:lnTo>
                    <a:lnTo>
                      <a:pt x="224" y="10"/>
                    </a:lnTo>
                    <a:lnTo>
                      <a:pt x="224" y="12"/>
                    </a:lnTo>
                    <a:lnTo>
                      <a:pt x="222" y="28"/>
                    </a:lnTo>
                    <a:lnTo>
                      <a:pt x="224" y="31"/>
                    </a:lnTo>
                    <a:lnTo>
                      <a:pt x="222" y="40"/>
                    </a:lnTo>
                    <a:lnTo>
                      <a:pt x="217" y="45"/>
                    </a:lnTo>
                    <a:lnTo>
                      <a:pt x="215" y="47"/>
                    </a:lnTo>
                    <a:lnTo>
                      <a:pt x="212" y="50"/>
                    </a:lnTo>
                    <a:lnTo>
                      <a:pt x="210" y="52"/>
                    </a:lnTo>
                    <a:lnTo>
                      <a:pt x="212" y="61"/>
                    </a:lnTo>
                    <a:lnTo>
                      <a:pt x="217" y="64"/>
                    </a:lnTo>
                    <a:lnTo>
                      <a:pt x="219" y="66"/>
                    </a:lnTo>
                    <a:lnTo>
                      <a:pt x="219" y="71"/>
                    </a:lnTo>
                    <a:lnTo>
                      <a:pt x="219" y="76"/>
                    </a:lnTo>
                    <a:lnTo>
                      <a:pt x="231" y="80"/>
                    </a:lnTo>
                    <a:lnTo>
                      <a:pt x="236" y="109"/>
                    </a:lnTo>
                    <a:lnTo>
                      <a:pt x="234" y="111"/>
                    </a:lnTo>
                    <a:lnTo>
                      <a:pt x="234" y="113"/>
                    </a:lnTo>
                    <a:lnTo>
                      <a:pt x="238" y="123"/>
                    </a:lnTo>
                    <a:lnTo>
                      <a:pt x="241" y="165"/>
                    </a:lnTo>
                    <a:lnTo>
                      <a:pt x="236" y="168"/>
                    </a:lnTo>
                    <a:lnTo>
                      <a:pt x="234" y="170"/>
                    </a:lnTo>
                    <a:lnTo>
                      <a:pt x="236" y="172"/>
                    </a:lnTo>
                    <a:lnTo>
                      <a:pt x="243" y="182"/>
                    </a:lnTo>
                    <a:lnTo>
                      <a:pt x="243" y="189"/>
                    </a:lnTo>
                    <a:lnTo>
                      <a:pt x="248" y="194"/>
                    </a:lnTo>
                    <a:lnTo>
                      <a:pt x="255" y="194"/>
                    </a:lnTo>
                    <a:lnTo>
                      <a:pt x="262" y="196"/>
                    </a:lnTo>
                    <a:lnTo>
                      <a:pt x="267" y="208"/>
                    </a:lnTo>
                    <a:lnTo>
                      <a:pt x="186" y="265"/>
                    </a:lnTo>
                    <a:lnTo>
                      <a:pt x="158" y="272"/>
                    </a:lnTo>
                    <a:lnTo>
                      <a:pt x="156" y="272"/>
                    </a:lnTo>
                    <a:lnTo>
                      <a:pt x="153" y="269"/>
                    </a:lnTo>
                    <a:lnTo>
                      <a:pt x="153" y="267"/>
                    </a:lnTo>
                    <a:lnTo>
                      <a:pt x="153" y="265"/>
                    </a:lnTo>
                    <a:lnTo>
                      <a:pt x="156" y="265"/>
                    </a:lnTo>
                    <a:lnTo>
                      <a:pt x="153" y="265"/>
                    </a:lnTo>
                    <a:lnTo>
                      <a:pt x="153" y="262"/>
                    </a:lnTo>
                    <a:lnTo>
                      <a:pt x="156" y="262"/>
                    </a:lnTo>
                    <a:lnTo>
                      <a:pt x="156" y="260"/>
                    </a:lnTo>
                    <a:lnTo>
                      <a:pt x="153" y="260"/>
                    </a:lnTo>
                    <a:lnTo>
                      <a:pt x="151" y="258"/>
                    </a:lnTo>
                    <a:lnTo>
                      <a:pt x="149" y="258"/>
                    </a:lnTo>
                    <a:lnTo>
                      <a:pt x="146" y="258"/>
                    </a:lnTo>
                    <a:lnTo>
                      <a:pt x="144" y="258"/>
                    </a:lnTo>
                    <a:lnTo>
                      <a:pt x="144" y="255"/>
                    </a:lnTo>
                    <a:lnTo>
                      <a:pt x="141" y="255"/>
                    </a:lnTo>
                    <a:lnTo>
                      <a:pt x="139" y="255"/>
                    </a:lnTo>
                    <a:lnTo>
                      <a:pt x="137" y="253"/>
                    </a:lnTo>
                    <a:lnTo>
                      <a:pt x="134" y="253"/>
                    </a:lnTo>
                    <a:lnTo>
                      <a:pt x="134" y="250"/>
                    </a:lnTo>
                    <a:lnTo>
                      <a:pt x="134" y="248"/>
                    </a:lnTo>
                    <a:lnTo>
                      <a:pt x="130" y="248"/>
                    </a:lnTo>
                    <a:lnTo>
                      <a:pt x="127" y="246"/>
                    </a:lnTo>
                    <a:lnTo>
                      <a:pt x="127" y="243"/>
                    </a:lnTo>
                    <a:lnTo>
                      <a:pt x="127" y="241"/>
                    </a:lnTo>
                    <a:lnTo>
                      <a:pt x="47" y="187"/>
                    </a:lnTo>
                  </a:path>
                </a:pathLst>
              </a:custGeom>
              <a:grpFill/>
              <a:ln w="9525">
                <a:noFill/>
                <a:round/>
                <a:headEnd/>
                <a:tailEnd/>
              </a:ln>
            </p:spPr>
            <p:txBody>
              <a:bodyPr/>
              <a:lstStyle/>
              <a:p>
                <a:pPr>
                  <a:defRPr/>
                </a:pPr>
                <a:endParaRPr lang="en-US" sz="1200" kern="0">
                  <a:solidFill>
                    <a:srgbClr val="0096D6"/>
                  </a:solidFill>
                </a:endParaRPr>
              </a:p>
            </p:txBody>
          </p:sp>
          <p:sp>
            <p:nvSpPr>
              <p:cNvPr id="3325" name="Freeform 297"/>
              <p:cNvSpPr>
                <a:spLocks/>
              </p:cNvSpPr>
              <p:nvPr/>
            </p:nvSpPr>
            <p:spPr bwMode="auto">
              <a:xfrm>
                <a:off x="3090" y="1870"/>
                <a:ext cx="90" cy="55"/>
              </a:xfrm>
              <a:custGeom>
                <a:avLst/>
                <a:gdLst>
                  <a:gd name="T0" fmla="*/ 14 w 90"/>
                  <a:gd name="T1" fmla="*/ 10 h 55"/>
                  <a:gd name="T2" fmla="*/ 24 w 90"/>
                  <a:gd name="T3" fmla="*/ 17 h 55"/>
                  <a:gd name="T4" fmla="*/ 33 w 90"/>
                  <a:gd name="T5" fmla="*/ 17 h 55"/>
                  <a:gd name="T6" fmla="*/ 36 w 90"/>
                  <a:gd name="T7" fmla="*/ 12 h 55"/>
                  <a:gd name="T8" fmla="*/ 48 w 90"/>
                  <a:gd name="T9" fmla="*/ 7 h 55"/>
                  <a:gd name="T10" fmla="*/ 52 w 90"/>
                  <a:gd name="T11" fmla="*/ 10 h 55"/>
                  <a:gd name="T12" fmla="*/ 57 w 90"/>
                  <a:gd name="T13" fmla="*/ 7 h 55"/>
                  <a:gd name="T14" fmla="*/ 59 w 90"/>
                  <a:gd name="T15" fmla="*/ 5 h 55"/>
                  <a:gd name="T16" fmla="*/ 64 w 90"/>
                  <a:gd name="T17" fmla="*/ 3 h 55"/>
                  <a:gd name="T18" fmla="*/ 66 w 90"/>
                  <a:gd name="T19" fmla="*/ 3 h 55"/>
                  <a:gd name="T20" fmla="*/ 69 w 90"/>
                  <a:gd name="T21" fmla="*/ 0 h 55"/>
                  <a:gd name="T22" fmla="*/ 74 w 90"/>
                  <a:gd name="T23" fmla="*/ 3 h 55"/>
                  <a:gd name="T24" fmla="*/ 78 w 90"/>
                  <a:gd name="T25" fmla="*/ 5 h 55"/>
                  <a:gd name="T26" fmla="*/ 81 w 90"/>
                  <a:gd name="T27" fmla="*/ 5 h 55"/>
                  <a:gd name="T28" fmla="*/ 90 w 90"/>
                  <a:gd name="T29" fmla="*/ 10 h 55"/>
                  <a:gd name="T30" fmla="*/ 90 w 90"/>
                  <a:gd name="T31" fmla="*/ 12 h 55"/>
                  <a:gd name="T32" fmla="*/ 88 w 90"/>
                  <a:gd name="T33" fmla="*/ 17 h 55"/>
                  <a:gd name="T34" fmla="*/ 85 w 90"/>
                  <a:gd name="T35" fmla="*/ 17 h 55"/>
                  <a:gd name="T36" fmla="*/ 83 w 90"/>
                  <a:gd name="T37" fmla="*/ 17 h 55"/>
                  <a:gd name="T38" fmla="*/ 81 w 90"/>
                  <a:gd name="T39" fmla="*/ 21 h 55"/>
                  <a:gd name="T40" fmla="*/ 81 w 90"/>
                  <a:gd name="T41" fmla="*/ 21 h 55"/>
                  <a:gd name="T42" fmla="*/ 78 w 90"/>
                  <a:gd name="T43" fmla="*/ 24 h 55"/>
                  <a:gd name="T44" fmla="*/ 78 w 90"/>
                  <a:gd name="T45" fmla="*/ 29 h 55"/>
                  <a:gd name="T46" fmla="*/ 69 w 90"/>
                  <a:gd name="T47" fmla="*/ 45 h 55"/>
                  <a:gd name="T48" fmla="*/ 57 w 90"/>
                  <a:gd name="T49" fmla="*/ 47 h 55"/>
                  <a:gd name="T50" fmla="*/ 55 w 90"/>
                  <a:gd name="T51" fmla="*/ 47 h 55"/>
                  <a:gd name="T52" fmla="*/ 55 w 90"/>
                  <a:gd name="T53" fmla="*/ 47 h 55"/>
                  <a:gd name="T54" fmla="*/ 52 w 90"/>
                  <a:gd name="T55" fmla="*/ 47 h 55"/>
                  <a:gd name="T56" fmla="*/ 48 w 90"/>
                  <a:gd name="T57" fmla="*/ 47 h 55"/>
                  <a:gd name="T58" fmla="*/ 45 w 90"/>
                  <a:gd name="T59" fmla="*/ 50 h 55"/>
                  <a:gd name="T60" fmla="*/ 40 w 90"/>
                  <a:gd name="T61" fmla="*/ 50 h 55"/>
                  <a:gd name="T62" fmla="*/ 40 w 90"/>
                  <a:gd name="T63" fmla="*/ 52 h 55"/>
                  <a:gd name="T64" fmla="*/ 36 w 90"/>
                  <a:gd name="T65" fmla="*/ 52 h 55"/>
                  <a:gd name="T66" fmla="*/ 33 w 90"/>
                  <a:gd name="T67" fmla="*/ 55 h 55"/>
                  <a:gd name="T68" fmla="*/ 26 w 90"/>
                  <a:gd name="T69" fmla="*/ 55 h 55"/>
                  <a:gd name="T70" fmla="*/ 22 w 90"/>
                  <a:gd name="T71" fmla="*/ 52 h 55"/>
                  <a:gd name="T72" fmla="*/ 19 w 90"/>
                  <a:gd name="T73" fmla="*/ 52 h 55"/>
                  <a:gd name="T74" fmla="*/ 17 w 90"/>
                  <a:gd name="T75" fmla="*/ 47 h 55"/>
                  <a:gd name="T76" fmla="*/ 14 w 90"/>
                  <a:gd name="T77" fmla="*/ 47 h 55"/>
                  <a:gd name="T78" fmla="*/ 12 w 90"/>
                  <a:gd name="T79" fmla="*/ 43 h 55"/>
                  <a:gd name="T80" fmla="*/ 7 w 90"/>
                  <a:gd name="T81" fmla="*/ 43 h 55"/>
                  <a:gd name="T82" fmla="*/ 5 w 90"/>
                  <a:gd name="T83" fmla="*/ 36 h 55"/>
                  <a:gd name="T84" fmla="*/ 3 w 90"/>
                  <a:gd name="T85" fmla="*/ 33 h 55"/>
                  <a:gd name="T86" fmla="*/ 0 w 90"/>
                  <a:gd name="T87" fmla="*/ 33 h 55"/>
                  <a:gd name="T88" fmla="*/ 3 w 90"/>
                  <a:gd name="T89" fmla="*/ 31 h 55"/>
                  <a:gd name="T90" fmla="*/ 7 w 90"/>
                  <a:gd name="T91" fmla="*/ 31 h 55"/>
                  <a:gd name="T92" fmla="*/ 5 w 90"/>
                  <a:gd name="T93" fmla="*/ 26 h 55"/>
                  <a:gd name="T94" fmla="*/ 7 w 90"/>
                  <a:gd name="T95" fmla="*/ 21 h 55"/>
                  <a:gd name="T96" fmla="*/ 7 w 90"/>
                  <a:gd name="T97" fmla="*/ 19 h 55"/>
                  <a:gd name="T98" fmla="*/ 7 w 90"/>
                  <a:gd name="T99" fmla="*/ 17 h 55"/>
                  <a:gd name="T100" fmla="*/ 14 w 90"/>
                  <a:gd name="T101" fmla="*/ 17 h 55"/>
                  <a:gd name="T102" fmla="*/ 14 w 90"/>
                  <a:gd name="T103" fmla="*/ 17 h 55"/>
                  <a:gd name="T104" fmla="*/ 14 w 90"/>
                  <a:gd name="T105" fmla="*/ 1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55"/>
                  <a:gd name="T161" fmla="*/ 90 w 90"/>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55">
                    <a:moveTo>
                      <a:pt x="14" y="10"/>
                    </a:moveTo>
                    <a:lnTo>
                      <a:pt x="24" y="17"/>
                    </a:lnTo>
                    <a:lnTo>
                      <a:pt x="33" y="17"/>
                    </a:lnTo>
                    <a:lnTo>
                      <a:pt x="36" y="12"/>
                    </a:lnTo>
                    <a:lnTo>
                      <a:pt x="48" y="7"/>
                    </a:lnTo>
                    <a:lnTo>
                      <a:pt x="52" y="10"/>
                    </a:lnTo>
                    <a:lnTo>
                      <a:pt x="57" y="7"/>
                    </a:lnTo>
                    <a:lnTo>
                      <a:pt x="59" y="5"/>
                    </a:lnTo>
                    <a:lnTo>
                      <a:pt x="64" y="3"/>
                    </a:lnTo>
                    <a:lnTo>
                      <a:pt x="66" y="3"/>
                    </a:lnTo>
                    <a:lnTo>
                      <a:pt x="69" y="0"/>
                    </a:lnTo>
                    <a:lnTo>
                      <a:pt x="74" y="3"/>
                    </a:lnTo>
                    <a:lnTo>
                      <a:pt x="78" y="5"/>
                    </a:lnTo>
                    <a:lnTo>
                      <a:pt x="81" y="5"/>
                    </a:lnTo>
                    <a:lnTo>
                      <a:pt x="90" y="10"/>
                    </a:lnTo>
                    <a:lnTo>
                      <a:pt x="90" y="12"/>
                    </a:lnTo>
                    <a:lnTo>
                      <a:pt x="88" y="17"/>
                    </a:lnTo>
                    <a:lnTo>
                      <a:pt x="85" y="17"/>
                    </a:lnTo>
                    <a:lnTo>
                      <a:pt x="83" y="17"/>
                    </a:lnTo>
                    <a:lnTo>
                      <a:pt x="81" y="21"/>
                    </a:lnTo>
                    <a:lnTo>
                      <a:pt x="78" y="24"/>
                    </a:lnTo>
                    <a:lnTo>
                      <a:pt x="78" y="29"/>
                    </a:lnTo>
                    <a:lnTo>
                      <a:pt x="69" y="45"/>
                    </a:lnTo>
                    <a:lnTo>
                      <a:pt x="57" y="47"/>
                    </a:lnTo>
                    <a:lnTo>
                      <a:pt x="55" y="47"/>
                    </a:lnTo>
                    <a:lnTo>
                      <a:pt x="52" y="47"/>
                    </a:lnTo>
                    <a:lnTo>
                      <a:pt x="48" y="47"/>
                    </a:lnTo>
                    <a:lnTo>
                      <a:pt x="45" y="50"/>
                    </a:lnTo>
                    <a:lnTo>
                      <a:pt x="40" y="50"/>
                    </a:lnTo>
                    <a:lnTo>
                      <a:pt x="40" y="52"/>
                    </a:lnTo>
                    <a:lnTo>
                      <a:pt x="36" y="52"/>
                    </a:lnTo>
                    <a:lnTo>
                      <a:pt x="33" y="55"/>
                    </a:lnTo>
                    <a:lnTo>
                      <a:pt x="26" y="55"/>
                    </a:lnTo>
                    <a:lnTo>
                      <a:pt x="22" y="52"/>
                    </a:lnTo>
                    <a:lnTo>
                      <a:pt x="19" y="52"/>
                    </a:lnTo>
                    <a:lnTo>
                      <a:pt x="17" y="47"/>
                    </a:lnTo>
                    <a:lnTo>
                      <a:pt x="14" y="47"/>
                    </a:lnTo>
                    <a:lnTo>
                      <a:pt x="12" y="43"/>
                    </a:lnTo>
                    <a:lnTo>
                      <a:pt x="7" y="43"/>
                    </a:lnTo>
                    <a:lnTo>
                      <a:pt x="5" y="36"/>
                    </a:lnTo>
                    <a:lnTo>
                      <a:pt x="3" y="33"/>
                    </a:lnTo>
                    <a:lnTo>
                      <a:pt x="0" y="33"/>
                    </a:lnTo>
                    <a:lnTo>
                      <a:pt x="3" y="31"/>
                    </a:lnTo>
                    <a:lnTo>
                      <a:pt x="7" y="31"/>
                    </a:lnTo>
                    <a:lnTo>
                      <a:pt x="5" y="26"/>
                    </a:lnTo>
                    <a:lnTo>
                      <a:pt x="7" y="21"/>
                    </a:lnTo>
                    <a:lnTo>
                      <a:pt x="7" y="19"/>
                    </a:lnTo>
                    <a:lnTo>
                      <a:pt x="7" y="17"/>
                    </a:lnTo>
                    <a:lnTo>
                      <a:pt x="14" y="17"/>
                    </a:lnTo>
                    <a:lnTo>
                      <a:pt x="14" y="10"/>
                    </a:lnTo>
                    <a:close/>
                  </a:path>
                </a:pathLst>
              </a:custGeom>
              <a:grpFill/>
              <a:ln w="9525">
                <a:noFill/>
                <a:round/>
                <a:headEnd/>
                <a:tailEnd/>
              </a:ln>
            </p:spPr>
            <p:txBody>
              <a:bodyPr/>
              <a:lstStyle/>
              <a:p>
                <a:pPr>
                  <a:defRPr/>
                </a:pPr>
                <a:endParaRPr lang="en-US" sz="1200" kern="0">
                  <a:solidFill>
                    <a:srgbClr val="0096D6"/>
                  </a:solidFill>
                </a:endParaRPr>
              </a:p>
            </p:txBody>
          </p:sp>
          <p:sp>
            <p:nvSpPr>
              <p:cNvPr id="3326" name="Freeform 298"/>
              <p:cNvSpPr>
                <a:spLocks/>
              </p:cNvSpPr>
              <p:nvPr/>
            </p:nvSpPr>
            <p:spPr bwMode="auto">
              <a:xfrm>
                <a:off x="3090" y="1870"/>
                <a:ext cx="90" cy="55"/>
              </a:xfrm>
              <a:custGeom>
                <a:avLst/>
                <a:gdLst>
                  <a:gd name="T0" fmla="*/ 14 w 90"/>
                  <a:gd name="T1" fmla="*/ 10 h 55"/>
                  <a:gd name="T2" fmla="*/ 24 w 90"/>
                  <a:gd name="T3" fmla="*/ 17 h 55"/>
                  <a:gd name="T4" fmla="*/ 33 w 90"/>
                  <a:gd name="T5" fmla="*/ 17 h 55"/>
                  <a:gd name="T6" fmla="*/ 36 w 90"/>
                  <a:gd name="T7" fmla="*/ 12 h 55"/>
                  <a:gd name="T8" fmla="*/ 48 w 90"/>
                  <a:gd name="T9" fmla="*/ 7 h 55"/>
                  <a:gd name="T10" fmla="*/ 52 w 90"/>
                  <a:gd name="T11" fmla="*/ 10 h 55"/>
                  <a:gd name="T12" fmla="*/ 57 w 90"/>
                  <a:gd name="T13" fmla="*/ 7 h 55"/>
                  <a:gd name="T14" fmla="*/ 59 w 90"/>
                  <a:gd name="T15" fmla="*/ 5 h 55"/>
                  <a:gd name="T16" fmla="*/ 64 w 90"/>
                  <a:gd name="T17" fmla="*/ 3 h 55"/>
                  <a:gd name="T18" fmla="*/ 66 w 90"/>
                  <a:gd name="T19" fmla="*/ 3 h 55"/>
                  <a:gd name="T20" fmla="*/ 69 w 90"/>
                  <a:gd name="T21" fmla="*/ 0 h 55"/>
                  <a:gd name="T22" fmla="*/ 74 w 90"/>
                  <a:gd name="T23" fmla="*/ 3 h 55"/>
                  <a:gd name="T24" fmla="*/ 78 w 90"/>
                  <a:gd name="T25" fmla="*/ 5 h 55"/>
                  <a:gd name="T26" fmla="*/ 81 w 90"/>
                  <a:gd name="T27" fmla="*/ 5 h 55"/>
                  <a:gd name="T28" fmla="*/ 90 w 90"/>
                  <a:gd name="T29" fmla="*/ 10 h 55"/>
                  <a:gd name="T30" fmla="*/ 90 w 90"/>
                  <a:gd name="T31" fmla="*/ 12 h 55"/>
                  <a:gd name="T32" fmla="*/ 88 w 90"/>
                  <a:gd name="T33" fmla="*/ 17 h 55"/>
                  <a:gd name="T34" fmla="*/ 85 w 90"/>
                  <a:gd name="T35" fmla="*/ 17 h 55"/>
                  <a:gd name="T36" fmla="*/ 83 w 90"/>
                  <a:gd name="T37" fmla="*/ 17 h 55"/>
                  <a:gd name="T38" fmla="*/ 81 w 90"/>
                  <a:gd name="T39" fmla="*/ 21 h 55"/>
                  <a:gd name="T40" fmla="*/ 81 w 90"/>
                  <a:gd name="T41" fmla="*/ 21 h 55"/>
                  <a:gd name="T42" fmla="*/ 78 w 90"/>
                  <a:gd name="T43" fmla="*/ 24 h 55"/>
                  <a:gd name="T44" fmla="*/ 78 w 90"/>
                  <a:gd name="T45" fmla="*/ 29 h 55"/>
                  <a:gd name="T46" fmla="*/ 69 w 90"/>
                  <a:gd name="T47" fmla="*/ 45 h 55"/>
                  <a:gd name="T48" fmla="*/ 57 w 90"/>
                  <a:gd name="T49" fmla="*/ 47 h 55"/>
                  <a:gd name="T50" fmla="*/ 55 w 90"/>
                  <a:gd name="T51" fmla="*/ 47 h 55"/>
                  <a:gd name="T52" fmla="*/ 55 w 90"/>
                  <a:gd name="T53" fmla="*/ 47 h 55"/>
                  <a:gd name="T54" fmla="*/ 52 w 90"/>
                  <a:gd name="T55" fmla="*/ 47 h 55"/>
                  <a:gd name="T56" fmla="*/ 48 w 90"/>
                  <a:gd name="T57" fmla="*/ 47 h 55"/>
                  <a:gd name="T58" fmla="*/ 45 w 90"/>
                  <a:gd name="T59" fmla="*/ 50 h 55"/>
                  <a:gd name="T60" fmla="*/ 40 w 90"/>
                  <a:gd name="T61" fmla="*/ 50 h 55"/>
                  <a:gd name="T62" fmla="*/ 40 w 90"/>
                  <a:gd name="T63" fmla="*/ 52 h 55"/>
                  <a:gd name="T64" fmla="*/ 36 w 90"/>
                  <a:gd name="T65" fmla="*/ 52 h 55"/>
                  <a:gd name="T66" fmla="*/ 33 w 90"/>
                  <a:gd name="T67" fmla="*/ 55 h 55"/>
                  <a:gd name="T68" fmla="*/ 26 w 90"/>
                  <a:gd name="T69" fmla="*/ 55 h 55"/>
                  <a:gd name="T70" fmla="*/ 22 w 90"/>
                  <a:gd name="T71" fmla="*/ 52 h 55"/>
                  <a:gd name="T72" fmla="*/ 19 w 90"/>
                  <a:gd name="T73" fmla="*/ 52 h 55"/>
                  <a:gd name="T74" fmla="*/ 17 w 90"/>
                  <a:gd name="T75" fmla="*/ 47 h 55"/>
                  <a:gd name="T76" fmla="*/ 14 w 90"/>
                  <a:gd name="T77" fmla="*/ 47 h 55"/>
                  <a:gd name="T78" fmla="*/ 12 w 90"/>
                  <a:gd name="T79" fmla="*/ 43 h 55"/>
                  <a:gd name="T80" fmla="*/ 7 w 90"/>
                  <a:gd name="T81" fmla="*/ 43 h 55"/>
                  <a:gd name="T82" fmla="*/ 5 w 90"/>
                  <a:gd name="T83" fmla="*/ 36 h 55"/>
                  <a:gd name="T84" fmla="*/ 3 w 90"/>
                  <a:gd name="T85" fmla="*/ 33 h 55"/>
                  <a:gd name="T86" fmla="*/ 0 w 90"/>
                  <a:gd name="T87" fmla="*/ 33 h 55"/>
                  <a:gd name="T88" fmla="*/ 3 w 90"/>
                  <a:gd name="T89" fmla="*/ 31 h 55"/>
                  <a:gd name="T90" fmla="*/ 7 w 90"/>
                  <a:gd name="T91" fmla="*/ 31 h 55"/>
                  <a:gd name="T92" fmla="*/ 5 w 90"/>
                  <a:gd name="T93" fmla="*/ 26 h 55"/>
                  <a:gd name="T94" fmla="*/ 7 w 90"/>
                  <a:gd name="T95" fmla="*/ 21 h 55"/>
                  <a:gd name="T96" fmla="*/ 7 w 90"/>
                  <a:gd name="T97" fmla="*/ 19 h 55"/>
                  <a:gd name="T98" fmla="*/ 7 w 90"/>
                  <a:gd name="T99" fmla="*/ 17 h 55"/>
                  <a:gd name="T100" fmla="*/ 14 w 90"/>
                  <a:gd name="T101" fmla="*/ 17 h 55"/>
                  <a:gd name="T102" fmla="*/ 14 w 90"/>
                  <a:gd name="T103" fmla="*/ 17 h 55"/>
                  <a:gd name="T104" fmla="*/ 14 w 90"/>
                  <a:gd name="T105" fmla="*/ 1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55"/>
                  <a:gd name="T161" fmla="*/ 90 w 90"/>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55">
                    <a:moveTo>
                      <a:pt x="14" y="10"/>
                    </a:moveTo>
                    <a:lnTo>
                      <a:pt x="24" y="17"/>
                    </a:lnTo>
                    <a:lnTo>
                      <a:pt x="33" y="17"/>
                    </a:lnTo>
                    <a:lnTo>
                      <a:pt x="36" y="12"/>
                    </a:lnTo>
                    <a:lnTo>
                      <a:pt x="48" y="7"/>
                    </a:lnTo>
                    <a:lnTo>
                      <a:pt x="52" y="10"/>
                    </a:lnTo>
                    <a:lnTo>
                      <a:pt x="57" y="7"/>
                    </a:lnTo>
                    <a:lnTo>
                      <a:pt x="59" y="5"/>
                    </a:lnTo>
                    <a:lnTo>
                      <a:pt x="64" y="3"/>
                    </a:lnTo>
                    <a:lnTo>
                      <a:pt x="66" y="3"/>
                    </a:lnTo>
                    <a:lnTo>
                      <a:pt x="69" y="0"/>
                    </a:lnTo>
                    <a:lnTo>
                      <a:pt x="74" y="3"/>
                    </a:lnTo>
                    <a:lnTo>
                      <a:pt x="78" y="5"/>
                    </a:lnTo>
                    <a:lnTo>
                      <a:pt x="81" y="5"/>
                    </a:lnTo>
                    <a:lnTo>
                      <a:pt x="90" y="10"/>
                    </a:lnTo>
                    <a:lnTo>
                      <a:pt x="90" y="12"/>
                    </a:lnTo>
                    <a:lnTo>
                      <a:pt x="88" y="17"/>
                    </a:lnTo>
                    <a:lnTo>
                      <a:pt x="85" y="17"/>
                    </a:lnTo>
                    <a:lnTo>
                      <a:pt x="83" y="17"/>
                    </a:lnTo>
                    <a:lnTo>
                      <a:pt x="81" y="21"/>
                    </a:lnTo>
                    <a:lnTo>
                      <a:pt x="78" y="24"/>
                    </a:lnTo>
                    <a:lnTo>
                      <a:pt x="78" y="29"/>
                    </a:lnTo>
                    <a:lnTo>
                      <a:pt x="69" y="45"/>
                    </a:lnTo>
                    <a:lnTo>
                      <a:pt x="57" y="47"/>
                    </a:lnTo>
                    <a:lnTo>
                      <a:pt x="55" y="47"/>
                    </a:lnTo>
                    <a:lnTo>
                      <a:pt x="52" y="47"/>
                    </a:lnTo>
                    <a:lnTo>
                      <a:pt x="48" y="47"/>
                    </a:lnTo>
                    <a:lnTo>
                      <a:pt x="45" y="50"/>
                    </a:lnTo>
                    <a:lnTo>
                      <a:pt x="40" y="50"/>
                    </a:lnTo>
                    <a:lnTo>
                      <a:pt x="40" y="52"/>
                    </a:lnTo>
                    <a:lnTo>
                      <a:pt x="36" y="52"/>
                    </a:lnTo>
                    <a:lnTo>
                      <a:pt x="33" y="55"/>
                    </a:lnTo>
                    <a:lnTo>
                      <a:pt x="26" y="55"/>
                    </a:lnTo>
                    <a:lnTo>
                      <a:pt x="22" y="52"/>
                    </a:lnTo>
                    <a:lnTo>
                      <a:pt x="19" y="52"/>
                    </a:lnTo>
                    <a:lnTo>
                      <a:pt x="17" y="47"/>
                    </a:lnTo>
                    <a:lnTo>
                      <a:pt x="14" y="47"/>
                    </a:lnTo>
                    <a:lnTo>
                      <a:pt x="12" y="43"/>
                    </a:lnTo>
                    <a:lnTo>
                      <a:pt x="7" y="43"/>
                    </a:lnTo>
                    <a:lnTo>
                      <a:pt x="5" y="36"/>
                    </a:lnTo>
                    <a:lnTo>
                      <a:pt x="3" y="33"/>
                    </a:lnTo>
                    <a:lnTo>
                      <a:pt x="0" y="33"/>
                    </a:lnTo>
                    <a:lnTo>
                      <a:pt x="3" y="31"/>
                    </a:lnTo>
                    <a:lnTo>
                      <a:pt x="7" y="31"/>
                    </a:lnTo>
                    <a:lnTo>
                      <a:pt x="5" y="26"/>
                    </a:lnTo>
                    <a:lnTo>
                      <a:pt x="7" y="21"/>
                    </a:lnTo>
                    <a:lnTo>
                      <a:pt x="7" y="19"/>
                    </a:lnTo>
                    <a:lnTo>
                      <a:pt x="7" y="17"/>
                    </a:lnTo>
                    <a:lnTo>
                      <a:pt x="14" y="17"/>
                    </a:lnTo>
                    <a:lnTo>
                      <a:pt x="14" y="10"/>
                    </a:lnTo>
                  </a:path>
                </a:pathLst>
              </a:custGeom>
              <a:grpFill/>
              <a:ln w="9525">
                <a:noFill/>
                <a:round/>
                <a:headEnd/>
                <a:tailEnd/>
              </a:ln>
            </p:spPr>
            <p:txBody>
              <a:bodyPr/>
              <a:lstStyle/>
              <a:p>
                <a:pPr>
                  <a:defRPr/>
                </a:pPr>
                <a:endParaRPr lang="en-US" sz="1200" kern="0">
                  <a:solidFill>
                    <a:srgbClr val="0096D6"/>
                  </a:solidFill>
                </a:endParaRPr>
              </a:p>
            </p:txBody>
          </p:sp>
          <p:sp>
            <p:nvSpPr>
              <p:cNvPr id="3327" name="Freeform 299"/>
              <p:cNvSpPr>
                <a:spLocks/>
              </p:cNvSpPr>
              <p:nvPr/>
            </p:nvSpPr>
            <p:spPr bwMode="auto">
              <a:xfrm>
                <a:off x="2554" y="1417"/>
                <a:ext cx="147" cy="99"/>
              </a:xfrm>
              <a:custGeom>
                <a:avLst/>
                <a:gdLst>
                  <a:gd name="T0" fmla="*/ 54 w 147"/>
                  <a:gd name="T1" fmla="*/ 89 h 99"/>
                  <a:gd name="T2" fmla="*/ 28 w 147"/>
                  <a:gd name="T3" fmla="*/ 85 h 99"/>
                  <a:gd name="T4" fmla="*/ 28 w 147"/>
                  <a:gd name="T5" fmla="*/ 82 h 99"/>
                  <a:gd name="T6" fmla="*/ 33 w 147"/>
                  <a:gd name="T7" fmla="*/ 71 h 99"/>
                  <a:gd name="T8" fmla="*/ 33 w 147"/>
                  <a:gd name="T9" fmla="*/ 66 h 99"/>
                  <a:gd name="T10" fmla="*/ 26 w 147"/>
                  <a:gd name="T11" fmla="*/ 56 h 99"/>
                  <a:gd name="T12" fmla="*/ 12 w 147"/>
                  <a:gd name="T13" fmla="*/ 59 h 99"/>
                  <a:gd name="T14" fmla="*/ 19 w 147"/>
                  <a:gd name="T15" fmla="*/ 52 h 99"/>
                  <a:gd name="T16" fmla="*/ 28 w 147"/>
                  <a:gd name="T17" fmla="*/ 49 h 99"/>
                  <a:gd name="T18" fmla="*/ 33 w 147"/>
                  <a:gd name="T19" fmla="*/ 47 h 99"/>
                  <a:gd name="T20" fmla="*/ 36 w 147"/>
                  <a:gd name="T21" fmla="*/ 37 h 99"/>
                  <a:gd name="T22" fmla="*/ 31 w 147"/>
                  <a:gd name="T23" fmla="*/ 35 h 99"/>
                  <a:gd name="T24" fmla="*/ 19 w 147"/>
                  <a:gd name="T25" fmla="*/ 33 h 99"/>
                  <a:gd name="T26" fmla="*/ 7 w 147"/>
                  <a:gd name="T27" fmla="*/ 35 h 99"/>
                  <a:gd name="T28" fmla="*/ 10 w 147"/>
                  <a:gd name="T29" fmla="*/ 33 h 99"/>
                  <a:gd name="T30" fmla="*/ 5 w 147"/>
                  <a:gd name="T31" fmla="*/ 23 h 99"/>
                  <a:gd name="T32" fmla="*/ 17 w 147"/>
                  <a:gd name="T33" fmla="*/ 28 h 99"/>
                  <a:gd name="T34" fmla="*/ 12 w 147"/>
                  <a:gd name="T35" fmla="*/ 21 h 99"/>
                  <a:gd name="T36" fmla="*/ 12 w 147"/>
                  <a:gd name="T37" fmla="*/ 16 h 99"/>
                  <a:gd name="T38" fmla="*/ 19 w 147"/>
                  <a:gd name="T39" fmla="*/ 19 h 99"/>
                  <a:gd name="T40" fmla="*/ 26 w 147"/>
                  <a:gd name="T41" fmla="*/ 23 h 99"/>
                  <a:gd name="T42" fmla="*/ 28 w 147"/>
                  <a:gd name="T43" fmla="*/ 16 h 99"/>
                  <a:gd name="T44" fmla="*/ 28 w 147"/>
                  <a:gd name="T45" fmla="*/ 9 h 99"/>
                  <a:gd name="T46" fmla="*/ 19 w 147"/>
                  <a:gd name="T47" fmla="*/ 7 h 99"/>
                  <a:gd name="T48" fmla="*/ 21 w 147"/>
                  <a:gd name="T49" fmla="*/ 2 h 99"/>
                  <a:gd name="T50" fmla="*/ 31 w 147"/>
                  <a:gd name="T51" fmla="*/ 9 h 99"/>
                  <a:gd name="T52" fmla="*/ 40 w 147"/>
                  <a:gd name="T53" fmla="*/ 21 h 99"/>
                  <a:gd name="T54" fmla="*/ 40 w 147"/>
                  <a:gd name="T55" fmla="*/ 28 h 99"/>
                  <a:gd name="T56" fmla="*/ 43 w 147"/>
                  <a:gd name="T57" fmla="*/ 30 h 99"/>
                  <a:gd name="T58" fmla="*/ 45 w 147"/>
                  <a:gd name="T59" fmla="*/ 40 h 99"/>
                  <a:gd name="T60" fmla="*/ 52 w 147"/>
                  <a:gd name="T61" fmla="*/ 30 h 99"/>
                  <a:gd name="T62" fmla="*/ 57 w 147"/>
                  <a:gd name="T63" fmla="*/ 14 h 99"/>
                  <a:gd name="T64" fmla="*/ 69 w 147"/>
                  <a:gd name="T65" fmla="*/ 26 h 99"/>
                  <a:gd name="T66" fmla="*/ 73 w 147"/>
                  <a:gd name="T67" fmla="*/ 14 h 99"/>
                  <a:gd name="T68" fmla="*/ 80 w 147"/>
                  <a:gd name="T69" fmla="*/ 16 h 99"/>
                  <a:gd name="T70" fmla="*/ 83 w 147"/>
                  <a:gd name="T71" fmla="*/ 16 h 99"/>
                  <a:gd name="T72" fmla="*/ 92 w 147"/>
                  <a:gd name="T73" fmla="*/ 19 h 99"/>
                  <a:gd name="T74" fmla="*/ 99 w 147"/>
                  <a:gd name="T75" fmla="*/ 11 h 99"/>
                  <a:gd name="T76" fmla="*/ 106 w 147"/>
                  <a:gd name="T77" fmla="*/ 4 h 99"/>
                  <a:gd name="T78" fmla="*/ 113 w 147"/>
                  <a:gd name="T79" fmla="*/ 4 h 99"/>
                  <a:gd name="T80" fmla="*/ 121 w 147"/>
                  <a:gd name="T81" fmla="*/ 14 h 99"/>
                  <a:gd name="T82" fmla="*/ 128 w 147"/>
                  <a:gd name="T83" fmla="*/ 7 h 99"/>
                  <a:gd name="T84" fmla="*/ 125 w 147"/>
                  <a:gd name="T85" fmla="*/ 16 h 99"/>
                  <a:gd name="T86" fmla="*/ 130 w 147"/>
                  <a:gd name="T87" fmla="*/ 28 h 99"/>
                  <a:gd name="T88" fmla="*/ 139 w 147"/>
                  <a:gd name="T89" fmla="*/ 28 h 99"/>
                  <a:gd name="T90" fmla="*/ 144 w 147"/>
                  <a:gd name="T91" fmla="*/ 45 h 99"/>
                  <a:gd name="T92" fmla="*/ 142 w 147"/>
                  <a:gd name="T93" fmla="*/ 52 h 99"/>
                  <a:gd name="T94" fmla="*/ 135 w 147"/>
                  <a:gd name="T95" fmla="*/ 59 h 99"/>
                  <a:gd name="T96" fmla="*/ 137 w 147"/>
                  <a:gd name="T97" fmla="*/ 61 h 99"/>
                  <a:gd name="T98" fmla="*/ 125 w 147"/>
                  <a:gd name="T99" fmla="*/ 71 h 99"/>
                  <a:gd name="T100" fmla="*/ 102 w 147"/>
                  <a:gd name="T101" fmla="*/ 85 h 99"/>
                  <a:gd name="T102" fmla="*/ 97 w 147"/>
                  <a:gd name="T103" fmla="*/ 87 h 99"/>
                  <a:gd name="T104" fmla="*/ 76 w 147"/>
                  <a:gd name="T105" fmla="*/ 99 h 99"/>
                  <a:gd name="T106" fmla="*/ 62 w 147"/>
                  <a:gd name="T107" fmla="*/ 94 h 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7"/>
                  <a:gd name="T163" fmla="*/ 0 h 99"/>
                  <a:gd name="T164" fmla="*/ 147 w 147"/>
                  <a:gd name="T165" fmla="*/ 99 h 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7" h="99">
                    <a:moveTo>
                      <a:pt x="62" y="94"/>
                    </a:moveTo>
                    <a:lnTo>
                      <a:pt x="59" y="94"/>
                    </a:lnTo>
                    <a:lnTo>
                      <a:pt x="57" y="94"/>
                    </a:lnTo>
                    <a:lnTo>
                      <a:pt x="54" y="89"/>
                    </a:lnTo>
                    <a:lnTo>
                      <a:pt x="45" y="85"/>
                    </a:lnTo>
                    <a:lnTo>
                      <a:pt x="40" y="87"/>
                    </a:lnTo>
                    <a:lnTo>
                      <a:pt x="38" y="85"/>
                    </a:lnTo>
                    <a:lnTo>
                      <a:pt x="36" y="87"/>
                    </a:lnTo>
                    <a:lnTo>
                      <a:pt x="28" y="85"/>
                    </a:lnTo>
                    <a:lnTo>
                      <a:pt x="26" y="87"/>
                    </a:lnTo>
                    <a:lnTo>
                      <a:pt x="26" y="82"/>
                    </a:lnTo>
                    <a:lnTo>
                      <a:pt x="24" y="80"/>
                    </a:lnTo>
                    <a:lnTo>
                      <a:pt x="28" y="82"/>
                    </a:lnTo>
                    <a:lnTo>
                      <a:pt x="28" y="80"/>
                    </a:lnTo>
                    <a:lnTo>
                      <a:pt x="36" y="75"/>
                    </a:lnTo>
                    <a:lnTo>
                      <a:pt x="36" y="71"/>
                    </a:lnTo>
                    <a:lnTo>
                      <a:pt x="31" y="73"/>
                    </a:lnTo>
                    <a:lnTo>
                      <a:pt x="33" y="71"/>
                    </a:lnTo>
                    <a:lnTo>
                      <a:pt x="36" y="68"/>
                    </a:lnTo>
                    <a:lnTo>
                      <a:pt x="36" y="66"/>
                    </a:lnTo>
                    <a:lnTo>
                      <a:pt x="36" y="63"/>
                    </a:lnTo>
                    <a:lnTo>
                      <a:pt x="33" y="63"/>
                    </a:lnTo>
                    <a:lnTo>
                      <a:pt x="33" y="66"/>
                    </a:lnTo>
                    <a:lnTo>
                      <a:pt x="31" y="66"/>
                    </a:lnTo>
                    <a:lnTo>
                      <a:pt x="31" y="63"/>
                    </a:lnTo>
                    <a:lnTo>
                      <a:pt x="28" y="63"/>
                    </a:lnTo>
                    <a:lnTo>
                      <a:pt x="28" y="56"/>
                    </a:lnTo>
                    <a:lnTo>
                      <a:pt x="26" y="56"/>
                    </a:lnTo>
                    <a:lnTo>
                      <a:pt x="24" y="56"/>
                    </a:lnTo>
                    <a:lnTo>
                      <a:pt x="21" y="56"/>
                    </a:lnTo>
                    <a:lnTo>
                      <a:pt x="19" y="56"/>
                    </a:lnTo>
                    <a:lnTo>
                      <a:pt x="14" y="56"/>
                    </a:lnTo>
                    <a:lnTo>
                      <a:pt x="12" y="59"/>
                    </a:lnTo>
                    <a:lnTo>
                      <a:pt x="10" y="59"/>
                    </a:lnTo>
                    <a:lnTo>
                      <a:pt x="7" y="56"/>
                    </a:lnTo>
                    <a:lnTo>
                      <a:pt x="10" y="54"/>
                    </a:lnTo>
                    <a:lnTo>
                      <a:pt x="17" y="52"/>
                    </a:lnTo>
                    <a:lnTo>
                      <a:pt x="19" y="52"/>
                    </a:lnTo>
                    <a:lnTo>
                      <a:pt x="21" y="52"/>
                    </a:lnTo>
                    <a:lnTo>
                      <a:pt x="24" y="49"/>
                    </a:lnTo>
                    <a:lnTo>
                      <a:pt x="26" y="49"/>
                    </a:lnTo>
                    <a:lnTo>
                      <a:pt x="28" y="49"/>
                    </a:lnTo>
                    <a:lnTo>
                      <a:pt x="36" y="49"/>
                    </a:lnTo>
                    <a:lnTo>
                      <a:pt x="38" y="45"/>
                    </a:lnTo>
                    <a:lnTo>
                      <a:pt x="36" y="45"/>
                    </a:lnTo>
                    <a:lnTo>
                      <a:pt x="33" y="47"/>
                    </a:lnTo>
                    <a:lnTo>
                      <a:pt x="26" y="45"/>
                    </a:lnTo>
                    <a:lnTo>
                      <a:pt x="28" y="42"/>
                    </a:lnTo>
                    <a:lnTo>
                      <a:pt x="31" y="40"/>
                    </a:lnTo>
                    <a:lnTo>
                      <a:pt x="36" y="37"/>
                    </a:lnTo>
                    <a:lnTo>
                      <a:pt x="36" y="35"/>
                    </a:lnTo>
                    <a:lnTo>
                      <a:pt x="33" y="35"/>
                    </a:lnTo>
                    <a:lnTo>
                      <a:pt x="31" y="35"/>
                    </a:lnTo>
                    <a:lnTo>
                      <a:pt x="28" y="33"/>
                    </a:lnTo>
                    <a:lnTo>
                      <a:pt x="21" y="30"/>
                    </a:lnTo>
                    <a:lnTo>
                      <a:pt x="19" y="33"/>
                    </a:lnTo>
                    <a:lnTo>
                      <a:pt x="17" y="35"/>
                    </a:lnTo>
                    <a:lnTo>
                      <a:pt x="12" y="37"/>
                    </a:lnTo>
                    <a:lnTo>
                      <a:pt x="10" y="37"/>
                    </a:lnTo>
                    <a:lnTo>
                      <a:pt x="7" y="35"/>
                    </a:lnTo>
                    <a:lnTo>
                      <a:pt x="0" y="35"/>
                    </a:lnTo>
                    <a:lnTo>
                      <a:pt x="2" y="30"/>
                    </a:lnTo>
                    <a:lnTo>
                      <a:pt x="5" y="33"/>
                    </a:lnTo>
                    <a:lnTo>
                      <a:pt x="10" y="33"/>
                    </a:lnTo>
                    <a:lnTo>
                      <a:pt x="7" y="30"/>
                    </a:lnTo>
                    <a:lnTo>
                      <a:pt x="10" y="30"/>
                    </a:lnTo>
                    <a:lnTo>
                      <a:pt x="10" y="28"/>
                    </a:lnTo>
                    <a:lnTo>
                      <a:pt x="7" y="28"/>
                    </a:lnTo>
                    <a:lnTo>
                      <a:pt x="5" y="23"/>
                    </a:lnTo>
                    <a:lnTo>
                      <a:pt x="12" y="28"/>
                    </a:lnTo>
                    <a:lnTo>
                      <a:pt x="14" y="30"/>
                    </a:lnTo>
                    <a:lnTo>
                      <a:pt x="17" y="28"/>
                    </a:lnTo>
                    <a:lnTo>
                      <a:pt x="14" y="28"/>
                    </a:lnTo>
                    <a:lnTo>
                      <a:pt x="17" y="28"/>
                    </a:lnTo>
                    <a:lnTo>
                      <a:pt x="17" y="26"/>
                    </a:lnTo>
                    <a:lnTo>
                      <a:pt x="12" y="26"/>
                    </a:lnTo>
                    <a:lnTo>
                      <a:pt x="10" y="23"/>
                    </a:lnTo>
                    <a:lnTo>
                      <a:pt x="12" y="21"/>
                    </a:lnTo>
                    <a:lnTo>
                      <a:pt x="10" y="16"/>
                    </a:lnTo>
                    <a:lnTo>
                      <a:pt x="12" y="19"/>
                    </a:lnTo>
                    <a:lnTo>
                      <a:pt x="14" y="19"/>
                    </a:lnTo>
                    <a:lnTo>
                      <a:pt x="12" y="16"/>
                    </a:lnTo>
                    <a:lnTo>
                      <a:pt x="14" y="16"/>
                    </a:lnTo>
                    <a:lnTo>
                      <a:pt x="12" y="14"/>
                    </a:lnTo>
                    <a:lnTo>
                      <a:pt x="14" y="11"/>
                    </a:lnTo>
                    <a:lnTo>
                      <a:pt x="19" y="14"/>
                    </a:lnTo>
                    <a:lnTo>
                      <a:pt x="19" y="19"/>
                    </a:lnTo>
                    <a:lnTo>
                      <a:pt x="21" y="19"/>
                    </a:lnTo>
                    <a:lnTo>
                      <a:pt x="24" y="19"/>
                    </a:lnTo>
                    <a:lnTo>
                      <a:pt x="24" y="21"/>
                    </a:lnTo>
                    <a:lnTo>
                      <a:pt x="26" y="23"/>
                    </a:lnTo>
                    <a:lnTo>
                      <a:pt x="26" y="21"/>
                    </a:lnTo>
                    <a:lnTo>
                      <a:pt x="28" y="23"/>
                    </a:lnTo>
                    <a:lnTo>
                      <a:pt x="28" y="21"/>
                    </a:lnTo>
                    <a:lnTo>
                      <a:pt x="28" y="16"/>
                    </a:lnTo>
                    <a:lnTo>
                      <a:pt x="21" y="11"/>
                    </a:lnTo>
                    <a:lnTo>
                      <a:pt x="24" y="9"/>
                    </a:lnTo>
                    <a:lnTo>
                      <a:pt x="26" y="11"/>
                    </a:lnTo>
                    <a:lnTo>
                      <a:pt x="28" y="9"/>
                    </a:lnTo>
                    <a:lnTo>
                      <a:pt x="26" y="9"/>
                    </a:lnTo>
                    <a:lnTo>
                      <a:pt x="24" y="7"/>
                    </a:lnTo>
                    <a:lnTo>
                      <a:pt x="21" y="9"/>
                    </a:lnTo>
                    <a:lnTo>
                      <a:pt x="19" y="7"/>
                    </a:lnTo>
                    <a:lnTo>
                      <a:pt x="19" y="4"/>
                    </a:lnTo>
                    <a:lnTo>
                      <a:pt x="21" y="4"/>
                    </a:lnTo>
                    <a:lnTo>
                      <a:pt x="21" y="2"/>
                    </a:lnTo>
                    <a:lnTo>
                      <a:pt x="24" y="4"/>
                    </a:lnTo>
                    <a:lnTo>
                      <a:pt x="26" y="4"/>
                    </a:lnTo>
                    <a:lnTo>
                      <a:pt x="28" y="4"/>
                    </a:lnTo>
                    <a:lnTo>
                      <a:pt x="31" y="9"/>
                    </a:lnTo>
                    <a:lnTo>
                      <a:pt x="33" y="9"/>
                    </a:lnTo>
                    <a:lnTo>
                      <a:pt x="38" y="16"/>
                    </a:lnTo>
                    <a:lnTo>
                      <a:pt x="40" y="16"/>
                    </a:lnTo>
                    <a:lnTo>
                      <a:pt x="43" y="19"/>
                    </a:lnTo>
                    <a:lnTo>
                      <a:pt x="40" y="21"/>
                    </a:lnTo>
                    <a:lnTo>
                      <a:pt x="43" y="21"/>
                    </a:lnTo>
                    <a:lnTo>
                      <a:pt x="43" y="26"/>
                    </a:lnTo>
                    <a:lnTo>
                      <a:pt x="40" y="28"/>
                    </a:lnTo>
                    <a:lnTo>
                      <a:pt x="38" y="26"/>
                    </a:lnTo>
                    <a:lnTo>
                      <a:pt x="38" y="30"/>
                    </a:lnTo>
                    <a:lnTo>
                      <a:pt x="40" y="30"/>
                    </a:lnTo>
                    <a:lnTo>
                      <a:pt x="40" y="33"/>
                    </a:lnTo>
                    <a:lnTo>
                      <a:pt x="43" y="30"/>
                    </a:lnTo>
                    <a:lnTo>
                      <a:pt x="43" y="35"/>
                    </a:lnTo>
                    <a:lnTo>
                      <a:pt x="45" y="37"/>
                    </a:lnTo>
                    <a:lnTo>
                      <a:pt x="45" y="42"/>
                    </a:lnTo>
                    <a:lnTo>
                      <a:pt x="45" y="40"/>
                    </a:lnTo>
                    <a:lnTo>
                      <a:pt x="45" y="37"/>
                    </a:lnTo>
                    <a:lnTo>
                      <a:pt x="50" y="37"/>
                    </a:lnTo>
                    <a:lnTo>
                      <a:pt x="50" y="33"/>
                    </a:lnTo>
                    <a:lnTo>
                      <a:pt x="50" y="28"/>
                    </a:lnTo>
                    <a:lnTo>
                      <a:pt x="52" y="30"/>
                    </a:lnTo>
                    <a:lnTo>
                      <a:pt x="54" y="35"/>
                    </a:lnTo>
                    <a:lnTo>
                      <a:pt x="54" y="33"/>
                    </a:lnTo>
                    <a:lnTo>
                      <a:pt x="57" y="23"/>
                    </a:lnTo>
                    <a:lnTo>
                      <a:pt x="54" y="16"/>
                    </a:lnTo>
                    <a:lnTo>
                      <a:pt x="57" y="14"/>
                    </a:lnTo>
                    <a:lnTo>
                      <a:pt x="59" y="16"/>
                    </a:lnTo>
                    <a:lnTo>
                      <a:pt x="64" y="23"/>
                    </a:lnTo>
                    <a:lnTo>
                      <a:pt x="66" y="28"/>
                    </a:lnTo>
                    <a:lnTo>
                      <a:pt x="69" y="26"/>
                    </a:lnTo>
                    <a:lnTo>
                      <a:pt x="69" y="19"/>
                    </a:lnTo>
                    <a:lnTo>
                      <a:pt x="69" y="16"/>
                    </a:lnTo>
                    <a:lnTo>
                      <a:pt x="71" y="16"/>
                    </a:lnTo>
                    <a:lnTo>
                      <a:pt x="73" y="16"/>
                    </a:lnTo>
                    <a:lnTo>
                      <a:pt x="73" y="14"/>
                    </a:lnTo>
                    <a:lnTo>
                      <a:pt x="78" y="11"/>
                    </a:lnTo>
                    <a:lnTo>
                      <a:pt x="78" y="14"/>
                    </a:lnTo>
                    <a:lnTo>
                      <a:pt x="78" y="16"/>
                    </a:lnTo>
                    <a:lnTo>
                      <a:pt x="80" y="16"/>
                    </a:lnTo>
                    <a:lnTo>
                      <a:pt x="80" y="19"/>
                    </a:lnTo>
                    <a:lnTo>
                      <a:pt x="83" y="21"/>
                    </a:lnTo>
                    <a:lnTo>
                      <a:pt x="85" y="30"/>
                    </a:lnTo>
                    <a:lnTo>
                      <a:pt x="85" y="23"/>
                    </a:lnTo>
                    <a:lnTo>
                      <a:pt x="83" y="16"/>
                    </a:lnTo>
                    <a:lnTo>
                      <a:pt x="83" y="14"/>
                    </a:lnTo>
                    <a:lnTo>
                      <a:pt x="85" y="11"/>
                    </a:lnTo>
                    <a:lnTo>
                      <a:pt x="88" y="14"/>
                    </a:lnTo>
                    <a:lnTo>
                      <a:pt x="90" y="16"/>
                    </a:lnTo>
                    <a:lnTo>
                      <a:pt x="92" y="19"/>
                    </a:lnTo>
                    <a:lnTo>
                      <a:pt x="95" y="19"/>
                    </a:lnTo>
                    <a:lnTo>
                      <a:pt x="95" y="16"/>
                    </a:lnTo>
                    <a:lnTo>
                      <a:pt x="97" y="14"/>
                    </a:lnTo>
                    <a:lnTo>
                      <a:pt x="99" y="11"/>
                    </a:lnTo>
                    <a:lnTo>
                      <a:pt x="99" y="14"/>
                    </a:lnTo>
                    <a:lnTo>
                      <a:pt x="102" y="14"/>
                    </a:lnTo>
                    <a:lnTo>
                      <a:pt x="104" y="14"/>
                    </a:lnTo>
                    <a:lnTo>
                      <a:pt x="106" y="14"/>
                    </a:lnTo>
                    <a:lnTo>
                      <a:pt x="106" y="4"/>
                    </a:lnTo>
                    <a:lnTo>
                      <a:pt x="106" y="2"/>
                    </a:lnTo>
                    <a:lnTo>
                      <a:pt x="109" y="2"/>
                    </a:lnTo>
                    <a:lnTo>
                      <a:pt x="111" y="0"/>
                    </a:lnTo>
                    <a:lnTo>
                      <a:pt x="111" y="2"/>
                    </a:lnTo>
                    <a:lnTo>
                      <a:pt x="113" y="4"/>
                    </a:lnTo>
                    <a:lnTo>
                      <a:pt x="116" y="7"/>
                    </a:lnTo>
                    <a:lnTo>
                      <a:pt x="116" y="9"/>
                    </a:lnTo>
                    <a:lnTo>
                      <a:pt x="121" y="14"/>
                    </a:lnTo>
                    <a:lnTo>
                      <a:pt x="121" y="11"/>
                    </a:lnTo>
                    <a:lnTo>
                      <a:pt x="121" y="9"/>
                    </a:lnTo>
                    <a:lnTo>
                      <a:pt x="125" y="9"/>
                    </a:lnTo>
                    <a:lnTo>
                      <a:pt x="128" y="7"/>
                    </a:lnTo>
                    <a:lnTo>
                      <a:pt x="132" y="4"/>
                    </a:lnTo>
                    <a:lnTo>
                      <a:pt x="132" y="7"/>
                    </a:lnTo>
                    <a:lnTo>
                      <a:pt x="128" y="9"/>
                    </a:lnTo>
                    <a:lnTo>
                      <a:pt x="125" y="16"/>
                    </a:lnTo>
                    <a:lnTo>
                      <a:pt x="128" y="19"/>
                    </a:lnTo>
                    <a:lnTo>
                      <a:pt x="130" y="16"/>
                    </a:lnTo>
                    <a:lnTo>
                      <a:pt x="130" y="21"/>
                    </a:lnTo>
                    <a:lnTo>
                      <a:pt x="130" y="26"/>
                    </a:lnTo>
                    <a:lnTo>
                      <a:pt x="130" y="28"/>
                    </a:lnTo>
                    <a:lnTo>
                      <a:pt x="135" y="26"/>
                    </a:lnTo>
                    <a:lnTo>
                      <a:pt x="135" y="28"/>
                    </a:lnTo>
                    <a:lnTo>
                      <a:pt x="135" y="30"/>
                    </a:lnTo>
                    <a:lnTo>
                      <a:pt x="139" y="33"/>
                    </a:lnTo>
                    <a:lnTo>
                      <a:pt x="139" y="28"/>
                    </a:lnTo>
                    <a:lnTo>
                      <a:pt x="142" y="30"/>
                    </a:lnTo>
                    <a:lnTo>
                      <a:pt x="144" y="37"/>
                    </a:lnTo>
                    <a:lnTo>
                      <a:pt x="144" y="40"/>
                    </a:lnTo>
                    <a:lnTo>
                      <a:pt x="142" y="40"/>
                    </a:lnTo>
                    <a:lnTo>
                      <a:pt x="144" y="45"/>
                    </a:lnTo>
                    <a:lnTo>
                      <a:pt x="147" y="42"/>
                    </a:lnTo>
                    <a:lnTo>
                      <a:pt x="147" y="47"/>
                    </a:lnTo>
                    <a:lnTo>
                      <a:pt x="144" y="49"/>
                    </a:lnTo>
                    <a:lnTo>
                      <a:pt x="142" y="52"/>
                    </a:lnTo>
                    <a:lnTo>
                      <a:pt x="142" y="54"/>
                    </a:lnTo>
                    <a:lnTo>
                      <a:pt x="139" y="56"/>
                    </a:lnTo>
                    <a:lnTo>
                      <a:pt x="135" y="59"/>
                    </a:lnTo>
                    <a:lnTo>
                      <a:pt x="132" y="59"/>
                    </a:lnTo>
                    <a:lnTo>
                      <a:pt x="135" y="61"/>
                    </a:lnTo>
                    <a:lnTo>
                      <a:pt x="132" y="61"/>
                    </a:lnTo>
                    <a:lnTo>
                      <a:pt x="135" y="61"/>
                    </a:lnTo>
                    <a:lnTo>
                      <a:pt x="137" y="61"/>
                    </a:lnTo>
                    <a:lnTo>
                      <a:pt x="132" y="68"/>
                    </a:lnTo>
                    <a:lnTo>
                      <a:pt x="128" y="71"/>
                    </a:lnTo>
                    <a:lnTo>
                      <a:pt x="128" y="73"/>
                    </a:lnTo>
                    <a:lnTo>
                      <a:pt x="125" y="71"/>
                    </a:lnTo>
                    <a:lnTo>
                      <a:pt x="123" y="68"/>
                    </a:lnTo>
                    <a:lnTo>
                      <a:pt x="121" y="68"/>
                    </a:lnTo>
                    <a:lnTo>
                      <a:pt x="121" y="71"/>
                    </a:lnTo>
                    <a:lnTo>
                      <a:pt x="106" y="85"/>
                    </a:lnTo>
                    <a:lnTo>
                      <a:pt x="102" y="85"/>
                    </a:lnTo>
                    <a:lnTo>
                      <a:pt x="99" y="85"/>
                    </a:lnTo>
                    <a:lnTo>
                      <a:pt x="99" y="82"/>
                    </a:lnTo>
                    <a:lnTo>
                      <a:pt x="97" y="85"/>
                    </a:lnTo>
                    <a:lnTo>
                      <a:pt x="97" y="87"/>
                    </a:lnTo>
                    <a:lnTo>
                      <a:pt x="92" y="89"/>
                    </a:lnTo>
                    <a:lnTo>
                      <a:pt x="85" y="97"/>
                    </a:lnTo>
                    <a:lnTo>
                      <a:pt x="80" y="99"/>
                    </a:lnTo>
                    <a:lnTo>
                      <a:pt x="78" y="99"/>
                    </a:lnTo>
                    <a:lnTo>
                      <a:pt x="76" y="99"/>
                    </a:lnTo>
                    <a:lnTo>
                      <a:pt x="73" y="99"/>
                    </a:lnTo>
                    <a:lnTo>
                      <a:pt x="71" y="97"/>
                    </a:lnTo>
                    <a:lnTo>
                      <a:pt x="69" y="97"/>
                    </a:lnTo>
                    <a:lnTo>
                      <a:pt x="64" y="94"/>
                    </a:lnTo>
                    <a:lnTo>
                      <a:pt x="62" y="94"/>
                    </a:lnTo>
                    <a:close/>
                  </a:path>
                </a:pathLst>
              </a:custGeom>
              <a:grpFill/>
              <a:ln w="9525">
                <a:noFill/>
                <a:round/>
                <a:headEnd/>
                <a:tailEnd/>
              </a:ln>
            </p:spPr>
            <p:txBody>
              <a:bodyPr/>
              <a:lstStyle/>
              <a:p>
                <a:pPr>
                  <a:defRPr/>
                </a:pPr>
                <a:endParaRPr lang="en-US" sz="1200" kern="0">
                  <a:solidFill>
                    <a:srgbClr val="0096D6"/>
                  </a:solidFill>
                </a:endParaRPr>
              </a:p>
            </p:txBody>
          </p:sp>
          <p:sp>
            <p:nvSpPr>
              <p:cNvPr id="3328" name="Freeform 300"/>
              <p:cNvSpPr>
                <a:spLocks/>
              </p:cNvSpPr>
              <p:nvPr/>
            </p:nvSpPr>
            <p:spPr bwMode="auto">
              <a:xfrm>
                <a:off x="2554" y="1417"/>
                <a:ext cx="147" cy="99"/>
              </a:xfrm>
              <a:custGeom>
                <a:avLst/>
                <a:gdLst>
                  <a:gd name="T0" fmla="*/ 54 w 147"/>
                  <a:gd name="T1" fmla="*/ 89 h 99"/>
                  <a:gd name="T2" fmla="*/ 28 w 147"/>
                  <a:gd name="T3" fmla="*/ 85 h 99"/>
                  <a:gd name="T4" fmla="*/ 28 w 147"/>
                  <a:gd name="T5" fmla="*/ 82 h 99"/>
                  <a:gd name="T6" fmla="*/ 33 w 147"/>
                  <a:gd name="T7" fmla="*/ 71 h 99"/>
                  <a:gd name="T8" fmla="*/ 33 w 147"/>
                  <a:gd name="T9" fmla="*/ 66 h 99"/>
                  <a:gd name="T10" fmla="*/ 26 w 147"/>
                  <a:gd name="T11" fmla="*/ 56 h 99"/>
                  <a:gd name="T12" fmla="*/ 12 w 147"/>
                  <a:gd name="T13" fmla="*/ 59 h 99"/>
                  <a:gd name="T14" fmla="*/ 19 w 147"/>
                  <a:gd name="T15" fmla="*/ 52 h 99"/>
                  <a:gd name="T16" fmla="*/ 28 w 147"/>
                  <a:gd name="T17" fmla="*/ 49 h 99"/>
                  <a:gd name="T18" fmla="*/ 33 w 147"/>
                  <a:gd name="T19" fmla="*/ 47 h 99"/>
                  <a:gd name="T20" fmla="*/ 36 w 147"/>
                  <a:gd name="T21" fmla="*/ 37 h 99"/>
                  <a:gd name="T22" fmla="*/ 31 w 147"/>
                  <a:gd name="T23" fmla="*/ 35 h 99"/>
                  <a:gd name="T24" fmla="*/ 19 w 147"/>
                  <a:gd name="T25" fmla="*/ 33 h 99"/>
                  <a:gd name="T26" fmla="*/ 7 w 147"/>
                  <a:gd name="T27" fmla="*/ 35 h 99"/>
                  <a:gd name="T28" fmla="*/ 10 w 147"/>
                  <a:gd name="T29" fmla="*/ 33 h 99"/>
                  <a:gd name="T30" fmla="*/ 5 w 147"/>
                  <a:gd name="T31" fmla="*/ 23 h 99"/>
                  <a:gd name="T32" fmla="*/ 17 w 147"/>
                  <a:gd name="T33" fmla="*/ 28 h 99"/>
                  <a:gd name="T34" fmla="*/ 12 w 147"/>
                  <a:gd name="T35" fmla="*/ 21 h 99"/>
                  <a:gd name="T36" fmla="*/ 12 w 147"/>
                  <a:gd name="T37" fmla="*/ 16 h 99"/>
                  <a:gd name="T38" fmla="*/ 19 w 147"/>
                  <a:gd name="T39" fmla="*/ 19 h 99"/>
                  <a:gd name="T40" fmla="*/ 26 w 147"/>
                  <a:gd name="T41" fmla="*/ 23 h 99"/>
                  <a:gd name="T42" fmla="*/ 28 w 147"/>
                  <a:gd name="T43" fmla="*/ 16 h 99"/>
                  <a:gd name="T44" fmla="*/ 28 w 147"/>
                  <a:gd name="T45" fmla="*/ 9 h 99"/>
                  <a:gd name="T46" fmla="*/ 19 w 147"/>
                  <a:gd name="T47" fmla="*/ 7 h 99"/>
                  <a:gd name="T48" fmla="*/ 21 w 147"/>
                  <a:gd name="T49" fmla="*/ 2 h 99"/>
                  <a:gd name="T50" fmla="*/ 31 w 147"/>
                  <a:gd name="T51" fmla="*/ 9 h 99"/>
                  <a:gd name="T52" fmla="*/ 40 w 147"/>
                  <a:gd name="T53" fmla="*/ 21 h 99"/>
                  <a:gd name="T54" fmla="*/ 40 w 147"/>
                  <a:gd name="T55" fmla="*/ 28 h 99"/>
                  <a:gd name="T56" fmla="*/ 43 w 147"/>
                  <a:gd name="T57" fmla="*/ 30 h 99"/>
                  <a:gd name="T58" fmla="*/ 45 w 147"/>
                  <a:gd name="T59" fmla="*/ 40 h 99"/>
                  <a:gd name="T60" fmla="*/ 52 w 147"/>
                  <a:gd name="T61" fmla="*/ 30 h 99"/>
                  <a:gd name="T62" fmla="*/ 57 w 147"/>
                  <a:gd name="T63" fmla="*/ 14 h 99"/>
                  <a:gd name="T64" fmla="*/ 69 w 147"/>
                  <a:gd name="T65" fmla="*/ 26 h 99"/>
                  <a:gd name="T66" fmla="*/ 73 w 147"/>
                  <a:gd name="T67" fmla="*/ 14 h 99"/>
                  <a:gd name="T68" fmla="*/ 80 w 147"/>
                  <a:gd name="T69" fmla="*/ 16 h 99"/>
                  <a:gd name="T70" fmla="*/ 83 w 147"/>
                  <a:gd name="T71" fmla="*/ 16 h 99"/>
                  <a:gd name="T72" fmla="*/ 92 w 147"/>
                  <a:gd name="T73" fmla="*/ 19 h 99"/>
                  <a:gd name="T74" fmla="*/ 99 w 147"/>
                  <a:gd name="T75" fmla="*/ 11 h 99"/>
                  <a:gd name="T76" fmla="*/ 106 w 147"/>
                  <a:gd name="T77" fmla="*/ 4 h 99"/>
                  <a:gd name="T78" fmla="*/ 113 w 147"/>
                  <a:gd name="T79" fmla="*/ 4 h 99"/>
                  <a:gd name="T80" fmla="*/ 121 w 147"/>
                  <a:gd name="T81" fmla="*/ 14 h 99"/>
                  <a:gd name="T82" fmla="*/ 128 w 147"/>
                  <a:gd name="T83" fmla="*/ 7 h 99"/>
                  <a:gd name="T84" fmla="*/ 125 w 147"/>
                  <a:gd name="T85" fmla="*/ 16 h 99"/>
                  <a:gd name="T86" fmla="*/ 130 w 147"/>
                  <a:gd name="T87" fmla="*/ 28 h 99"/>
                  <a:gd name="T88" fmla="*/ 139 w 147"/>
                  <a:gd name="T89" fmla="*/ 28 h 99"/>
                  <a:gd name="T90" fmla="*/ 144 w 147"/>
                  <a:gd name="T91" fmla="*/ 45 h 99"/>
                  <a:gd name="T92" fmla="*/ 142 w 147"/>
                  <a:gd name="T93" fmla="*/ 52 h 99"/>
                  <a:gd name="T94" fmla="*/ 135 w 147"/>
                  <a:gd name="T95" fmla="*/ 59 h 99"/>
                  <a:gd name="T96" fmla="*/ 137 w 147"/>
                  <a:gd name="T97" fmla="*/ 61 h 99"/>
                  <a:gd name="T98" fmla="*/ 125 w 147"/>
                  <a:gd name="T99" fmla="*/ 71 h 99"/>
                  <a:gd name="T100" fmla="*/ 102 w 147"/>
                  <a:gd name="T101" fmla="*/ 85 h 99"/>
                  <a:gd name="T102" fmla="*/ 97 w 147"/>
                  <a:gd name="T103" fmla="*/ 87 h 99"/>
                  <a:gd name="T104" fmla="*/ 76 w 147"/>
                  <a:gd name="T105" fmla="*/ 99 h 99"/>
                  <a:gd name="T106" fmla="*/ 62 w 147"/>
                  <a:gd name="T107" fmla="*/ 94 h 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7"/>
                  <a:gd name="T163" fmla="*/ 0 h 99"/>
                  <a:gd name="T164" fmla="*/ 147 w 147"/>
                  <a:gd name="T165" fmla="*/ 99 h 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7" h="99">
                    <a:moveTo>
                      <a:pt x="62" y="94"/>
                    </a:moveTo>
                    <a:lnTo>
                      <a:pt x="59" y="94"/>
                    </a:lnTo>
                    <a:lnTo>
                      <a:pt x="57" y="94"/>
                    </a:lnTo>
                    <a:lnTo>
                      <a:pt x="54" y="89"/>
                    </a:lnTo>
                    <a:lnTo>
                      <a:pt x="45" y="85"/>
                    </a:lnTo>
                    <a:lnTo>
                      <a:pt x="40" y="87"/>
                    </a:lnTo>
                    <a:lnTo>
                      <a:pt x="38" y="85"/>
                    </a:lnTo>
                    <a:lnTo>
                      <a:pt x="36" y="87"/>
                    </a:lnTo>
                    <a:lnTo>
                      <a:pt x="28" y="85"/>
                    </a:lnTo>
                    <a:lnTo>
                      <a:pt x="26" y="87"/>
                    </a:lnTo>
                    <a:lnTo>
                      <a:pt x="26" y="82"/>
                    </a:lnTo>
                    <a:lnTo>
                      <a:pt x="24" y="80"/>
                    </a:lnTo>
                    <a:lnTo>
                      <a:pt x="28" y="82"/>
                    </a:lnTo>
                    <a:lnTo>
                      <a:pt x="28" y="80"/>
                    </a:lnTo>
                    <a:lnTo>
                      <a:pt x="36" y="75"/>
                    </a:lnTo>
                    <a:lnTo>
                      <a:pt x="36" y="71"/>
                    </a:lnTo>
                    <a:lnTo>
                      <a:pt x="31" y="73"/>
                    </a:lnTo>
                    <a:lnTo>
                      <a:pt x="33" y="71"/>
                    </a:lnTo>
                    <a:lnTo>
                      <a:pt x="36" y="68"/>
                    </a:lnTo>
                    <a:lnTo>
                      <a:pt x="36" y="66"/>
                    </a:lnTo>
                    <a:lnTo>
                      <a:pt x="36" y="63"/>
                    </a:lnTo>
                    <a:lnTo>
                      <a:pt x="33" y="63"/>
                    </a:lnTo>
                    <a:lnTo>
                      <a:pt x="33" y="66"/>
                    </a:lnTo>
                    <a:lnTo>
                      <a:pt x="31" y="66"/>
                    </a:lnTo>
                    <a:lnTo>
                      <a:pt x="31" y="63"/>
                    </a:lnTo>
                    <a:lnTo>
                      <a:pt x="28" y="63"/>
                    </a:lnTo>
                    <a:lnTo>
                      <a:pt x="28" y="56"/>
                    </a:lnTo>
                    <a:lnTo>
                      <a:pt x="26" y="56"/>
                    </a:lnTo>
                    <a:lnTo>
                      <a:pt x="24" y="56"/>
                    </a:lnTo>
                    <a:lnTo>
                      <a:pt x="21" y="56"/>
                    </a:lnTo>
                    <a:lnTo>
                      <a:pt x="19" y="56"/>
                    </a:lnTo>
                    <a:lnTo>
                      <a:pt x="14" y="56"/>
                    </a:lnTo>
                    <a:lnTo>
                      <a:pt x="12" y="59"/>
                    </a:lnTo>
                    <a:lnTo>
                      <a:pt x="10" y="59"/>
                    </a:lnTo>
                    <a:lnTo>
                      <a:pt x="7" y="56"/>
                    </a:lnTo>
                    <a:lnTo>
                      <a:pt x="10" y="54"/>
                    </a:lnTo>
                    <a:lnTo>
                      <a:pt x="17" y="52"/>
                    </a:lnTo>
                    <a:lnTo>
                      <a:pt x="19" y="52"/>
                    </a:lnTo>
                    <a:lnTo>
                      <a:pt x="21" y="52"/>
                    </a:lnTo>
                    <a:lnTo>
                      <a:pt x="24" y="49"/>
                    </a:lnTo>
                    <a:lnTo>
                      <a:pt x="26" y="49"/>
                    </a:lnTo>
                    <a:lnTo>
                      <a:pt x="28" y="49"/>
                    </a:lnTo>
                    <a:lnTo>
                      <a:pt x="36" y="49"/>
                    </a:lnTo>
                    <a:lnTo>
                      <a:pt x="38" y="45"/>
                    </a:lnTo>
                    <a:lnTo>
                      <a:pt x="36" y="45"/>
                    </a:lnTo>
                    <a:lnTo>
                      <a:pt x="33" y="47"/>
                    </a:lnTo>
                    <a:lnTo>
                      <a:pt x="26" y="45"/>
                    </a:lnTo>
                    <a:lnTo>
                      <a:pt x="28" y="42"/>
                    </a:lnTo>
                    <a:lnTo>
                      <a:pt x="31" y="40"/>
                    </a:lnTo>
                    <a:lnTo>
                      <a:pt x="36" y="37"/>
                    </a:lnTo>
                    <a:lnTo>
                      <a:pt x="36" y="35"/>
                    </a:lnTo>
                    <a:lnTo>
                      <a:pt x="33" y="35"/>
                    </a:lnTo>
                    <a:lnTo>
                      <a:pt x="31" y="35"/>
                    </a:lnTo>
                    <a:lnTo>
                      <a:pt x="28" y="33"/>
                    </a:lnTo>
                    <a:lnTo>
                      <a:pt x="21" y="30"/>
                    </a:lnTo>
                    <a:lnTo>
                      <a:pt x="19" y="33"/>
                    </a:lnTo>
                    <a:lnTo>
                      <a:pt x="17" y="35"/>
                    </a:lnTo>
                    <a:lnTo>
                      <a:pt x="12" y="37"/>
                    </a:lnTo>
                    <a:lnTo>
                      <a:pt x="10" y="37"/>
                    </a:lnTo>
                    <a:lnTo>
                      <a:pt x="7" y="35"/>
                    </a:lnTo>
                    <a:lnTo>
                      <a:pt x="0" y="35"/>
                    </a:lnTo>
                    <a:lnTo>
                      <a:pt x="2" y="30"/>
                    </a:lnTo>
                    <a:lnTo>
                      <a:pt x="5" y="33"/>
                    </a:lnTo>
                    <a:lnTo>
                      <a:pt x="10" y="33"/>
                    </a:lnTo>
                    <a:lnTo>
                      <a:pt x="7" y="30"/>
                    </a:lnTo>
                    <a:lnTo>
                      <a:pt x="10" y="30"/>
                    </a:lnTo>
                    <a:lnTo>
                      <a:pt x="10" y="28"/>
                    </a:lnTo>
                    <a:lnTo>
                      <a:pt x="7" y="28"/>
                    </a:lnTo>
                    <a:lnTo>
                      <a:pt x="5" y="23"/>
                    </a:lnTo>
                    <a:lnTo>
                      <a:pt x="12" y="28"/>
                    </a:lnTo>
                    <a:lnTo>
                      <a:pt x="14" y="30"/>
                    </a:lnTo>
                    <a:lnTo>
                      <a:pt x="17" y="28"/>
                    </a:lnTo>
                    <a:lnTo>
                      <a:pt x="14" y="28"/>
                    </a:lnTo>
                    <a:lnTo>
                      <a:pt x="17" y="28"/>
                    </a:lnTo>
                    <a:lnTo>
                      <a:pt x="17" y="26"/>
                    </a:lnTo>
                    <a:lnTo>
                      <a:pt x="12" y="26"/>
                    </a:lnTo>
                    <a:lnTo>
                      <a:pt x="10" y="23"/>
                    </a:lnTo>
                    <a:lnTo>
                      <a:pt x="12" y="21"/>
                    </a:lnTo>
                    <a:lnTo>
                      <a:pt x="10" y="16"/>
                    </a:lnTo>
                    <a:lnTo>
                      <a:pt x="12" y="19"/>
                    </a:lnTo>
                    <a:lnTo>
                      <a:pt x="14" y="19"/>
                    </a:lnTo>
                    <a:lnTo>
                      <a:pt x="12" y="16"/>
                    </a:lnTo>
                    <a:lnTo>
                      <a:pt x="14" y="16"/>
                    </a:lnTo>
                    <a:lnTo>
                      <a:pt x="12" y="14"/>
                    </a:lnTo>
                    <a:lnTo>
                      <a:pt x="14" y="11"/>
                    </a:lnTo>
                    <a:lnTo>
                      <a:pt x="19" y="14"/>
                    </a:lnTo>
                    <a:lnTo>
                      <a:pt x="19" y="19"/>
                    </a:lnTo>
                    <a:lnTo>
                      <a:pt x="21" y="19"/>
                    </a:lnTo>
                    <a:lnTo>
                      <a:pt x="24" y="19"/>
                    </a:lnTo>
                    <a:lnTo>
                      <a:pt x="24" y="21"/>
                    </a:lnTo>
                    <a:lnTo>
                      <a:pt x="26" y="23"/>
                    </a:lnTo>
                    <a:lnTo>
                      <a:pt x="26" y="21"/>
                    </a:lnTo>
                    <a:lnTo>
                      <a:pt x="28" y="23"/>
                    </a:lnTo>
                    <a:lnTo>
                      <a:pt x="28" y="21"/>
                    </a:lnTo>
                    <a:lnTo>
                      <a:pt x="28" y="16"/>
                    </a:lnTo>
                    <a:lnTo>
                      <a:pt x="21" y="11"/>
                    </a:lnTo>
                    <a:lnTo>
                      <a:pt x="24" y="9"/>
                    </a:lnTo>
                    <a:lnTo>
                      <a:pt x="26" y="11"/>
                    </a:lnTo>
                    <a:lnTo>
                      <a:pt x="28" y="9"/>
                    </a:lnTo>
                    <a:lnTo>
                      <a:pt x="26" y="9"/>
                    </a:lnTo>
                    <a:lnTo>
                      <a:pt x="24" y="7"/>
                    </a:lnTo>
                    <a:lnTo>
                      <a:pt x="21" y="9"/>
                    </a:lnTo>
                    <a:lnTo>
                      <a:pt x="19" y="7"/>
                    </a:lnTo>
                    <a:lnTo>
                      <a:pt x="19" y="4"/>
                    </a:lnTo>
                    <a:lnTo>
                      <a:pt x="21" y="4"/>
                    </a:lnTo>
                    <a:lnTo>
                      <a:pt x="21" y="2"/>
                    </a:lnTo>
                    <a:lnTo>
                      <a:pt x="24" y="4"/>
                    </a:lnTo>
                    <a:lnTo>
                      <a:pt x="26" y="4"/>
                    </a:lnTo>
                    <a:lnTo>
                      <a:pt x="28" y="4"/>
                    </a:lnTo>
                    <a:lnTo>
                      <a:pt x="31" y="9"/>
                    </a:lnTo>
                    <a:lnTo>
                      <a:pt x="33" y="9"/>
                    </a:lnTo>
                    <a:lnTo>
                      <a:pt x="38" y="16"/>
                    </a:lnTo>
                    <a:lnTo>
                      <a:pt x="40" y="16"/>
                    </a:lnTo>
                    <a:lnTo>
                      <a:pt x="43" y="19"/>
                    </a:lnTo>
                    <a:lnTo>
                      <a:pt x="40" y="21"/>
                    </a:lnTo>
                    <a:lnTo>
                      <a:pt x="43" y="21"/>
                    </a:lnTo>
                    <a:lnTo>
                      <a:pt x="43" y="26"/>
                    </a:lnTo>
                    <a:lnTo>
                      <a:pt x="40" y="28"/>
                    </a:lnTo>
                    <a:lnTo>
                      <a:pt x="38" y="26"/>
                    </a:lnTo>
                    <a:lnTo>
                      <a:pt x="38" y="30"/>
                    </a:lnTo>
                    <a:lnTo>
                      <a:pt x="40" y="30"/>
                    </a:lnTo>
                    <a:lnTo>
                      <a:pt x="40" y="33"/>
                    </a:lnTo>
                    <a:lnTo>
                      <a:pt x="43" y="30"/>
                    </a:lnTo>
                    <a:lnTo>
                      <a:pt x="43" y="35"/>
                    </a:lnTo>
                    <a:lnTo>
                      <a:pt x="45" y="37"/>
                    </a:lnTo>
                    <a:lnTo>
                      <a:pt x="45" y="42"/>
                    </a:lnTo>
                    <a:lnTo>
                      <a:pt x="45" y="40"/>
                    </a:lnTo>
                    <a:lnTo>
                      <a:pt x="45" y="37"/>
                    </a:lnTo>
                    <a:lnTo>
                      <a:pt x="50" y="37"/>
                    </a:lnTo>
                    <a:lnTo>
                      <a:pt x="50" y="33"/>
                    </a:lnTo>
                    <a:lnTo>
                      <a:pt x="50" y="28"/>
                    </a:lnTo>
                    <a:lnTo>
                      <a:pt x="52" y="30"/>
                    </a:lnTo>
                    <a:lnTo>
                      <a:pt x="54" y="35"/>
                    </a:lnTo>
                    <a:lnTo>
                      <a:pt x="54" y="33"/>
                    </a:lnTo>
                    <a:lnTo>
                      <a:pt x="57" y="23"/>
                    </a:lnTo>
                    <a:lnTo>
                      <a:pt x="54" y="16"/>
                    </a:lnTo>
                    <a:lnTo>
                      <a:pt x="57" y="14"/>
                    </a:lnTo>
                    <a:lnTo>
                      <a:pt x="59" y="16"/>
                    </a:lnTo>
                    <a:lnTo>
                      <a:pt x="64" y="23"/>
                    </a:lnTo>
                    <a:lnTo>
                      <a:pt x="66" y="28"/>
                    </a:lnTo>
                    <a:lnTo>
                      <a:pt x="69" y="26"/>
                    </a:lnTo>
                    <a:lnTo>
                      <a:pt x="69" y="19"/>
                    </a:lnTo>
                    <a:lnTo>
                      <a:pt x="69" y="16"/>
                    </a:lnTo>
                    <a:lnTo>
                      <a:pt x="71" y="16"/>
                    </a:lnTo>
                    <a:lnTo>
                      <a:pt x="73" y="16"/>
                    </a:lnTo>
                    <a:lnTo>
                      <a:pt x="73" y="14"/>
                    </a:lnTo>
                    <a:lnTo>
                      <a:pt x="78" y="11"/>
                    </a:lnTo>
                    <a:lnTo>
                      <a:pt x="78" y="14"/>
                    </a:lnTo>
                    <a:lnTo>
                      <a:pt x="78" y="16"/>
                    </a:lnTo>
                    <a:lnTo>
                      <a:pt x="80" y="16"/>
                    </a:lnTo>
                    <a:lnTo>
                      <a:pt x="80" y="19"/>
                    </a:lnTo>
                    <a:lnTo>
                      <a:pt x="83" y="21"/>
                    </a:lnTo>
                    <a:lnTo>
                      <a:pt x="85" y="30"/>
                    </a:lnTo>
                    <a:lnTo>
                      <a:pt x="85" y="23"/>
                    </a:lnTo>
                    <a:lnTo>
                      <a:pt x="83" y="16"/>
                    </a:lnTo>
                    <a:lnTo>
                      <a:pt x="83" y="14"/>
                    </a:lnTo>
                    <a:lnTo>
                      <a:pt x="85" y="11"/>
                    </a:lnTo>
                    <a:lnTo>
                      <a:pt x="88" y="14"/>
                    </a:lnTo>
                    <a:lnTo>
                      <a:pt x="90" y="16"/>
                    </a:lnTo>
                    <a:lnTo>
                      <a:pt x="92" y="19"/>
                    </a:lnTo>
                    <a:lnTo>
                      <a:pt x="95" y="19"/>
                    </a:lnTo>
                    <a:lnTo>
                      <a:pt x="95" y="16"/>
                    </a:lnTo>
                    <a:lnTo>
                      <a:pt x="97" y="14"/>
                    </a:lnTo>
                    <a:lnTo>
                      <a:pt x="99" y="11"/>
                    </a:lnTo>
                    <a:lnTo>
                      <a:pt x="99" y="14"/>
                    </a:lnTo>
                    <a:lnTo>
                      <a:pt x="102" y="14"/>
                    </a:lnTo>
                    <a:lnTo>
                      <a:pt x="104" y="14"/>
                    </a:lnTo>
                    <a:lnTo>
                      <a:pt x="106" y="14"/>
                    </a:lnTo>
                    <a:lnTo>
                      <a:pt x="106" y="4"/>
                    </a:lnTo>
                    <a:lnTo>
                      <a:pt x="106" y="2"/>
                    </a:lnTo>
                    <a:lnTo>
                      <a:pt x="109" y="2"/>
                    </a:lnTo>
                    <a:lnTo>
                      <a:pt x="111" y="0"/>
                    </a:lnTo>
                    <a:lnTo>
                      <a:pt x="111" y="2"/>
                    </a:lnTo>
                    <a:lnTo>
                      <a:pt x="113" y="4"/>
                    </a:lnTo>
                    <a:lnTo>
                      <a:pt x="116" y="7"/>
                    </a:lnTo>
                    <a:lnTo>
                      <a:pt x="116" y="9"/>
                    </a:lnTo>
                    <a:lnTo>
                      <a:pt x="121" y="14"/>
                    </a:lnTo>
                    <a:lnTo>
                      <a:pt x="121" y="11"/>
                    </a:lnTo>
                    <a:lnTo>
                      <a:pt x="121" y="9"/>
                    </a:lnTo>
                    <a:lnTo>
                      <a:pt x="125" y="9"/>
                    </a:lnTo>
                    <a:lnTo>
                      <a:pt x="128" y="7"/>
                    </a:lnTo>
                    <a:lnTo>
                      <a:pt x="132" y="4"/>
                    </a:lnTo>
                    <a:lnTo>
                      <a:pt x="132" y="7"/>
                    </a:lnTo>
                    <a:lnTo>
                      <a:pt x="128" y="9"/>
                    </a:lnTo>
                    <a:lnTo>
                      <a:pt x="125" y="16"/>
                    </a:lnTo>
                    <a:lnTo>
                      <a:pt x="128" y="19"/>
                    </a:lnTo>
                    <a:lnTo>
                      <a:pt x="130" y="16"/>
                    </a:lnTo>
                    <a:lnTo>
                      <a:pt x="130" y="21"/>
                    </a:lnTo>
                    <a:lnTo>
                      <a:pt x="130" y="26"/>
                    </a:lnTo>
                    <a:lnTo>
                      <a:pt x="130" y="28"/>
                    </a:lnTo>
                    <a:lnTo>
                      <a:pt x="135" y="26"/>
                    </a:lnTo>
                    <a:lnTo>
                      <a:pt x="135" y="28"/>
                    </a:lnTo>
                    <a:lnTo>
                      <a:pt x="135" y="30"/>
                    </a:lnTo>
                    <a:lnTo>
                      <a:pt x="139" y="33"/>
                    </a:lnTo>
                    <a:lnTo>
                      <a:pt x="139" y="28"/>
                    </a:lnTo>
                    <a:lnTo>
                      <a:pt x="142" y="30"/>
                    </a:lnTo>
                    <a:lnTo>
                      <a:pt x="144" y="37"/>
                    </a:lnTo>
                    <a:lnTo>
                      <a:pt x="144" y="40"/>
                    </a:lnTo>
                    <a:lnTo>
                      <a:pt x="142" y="40"/>
                    </a:lnTo>
                    <a:lnTo>
                      <a:pt x="144" y="45"/>
                    </a:lnTo>
                    <a:lnTo>
                      <a:pt x="147" y="42"/>
                    </a:lnTo>
                    <a:lnTo>
                      <a:pt x="147" y="47"/>
                    </a:lnTo>
                    <a:lnTo>
                      <a:pt x="144" y="49"/>
                    </a:lnTo>
                    <a:lnTo>
                      <a:pt x="142" y="52"/>
                    </a:lnTo>
                    <a:lnTo>
                      <a:pt x="142" y="54"/>
                    </a:lnTo>
                    <a:lnTo>
                      <a:pt x="139" y="56"/>
                    </a:lnTo>
                    <a:lnTo>
                      <a:pt x="135" y="59"/>
                    </a:lnTo>
                    <a:lnTo>
                      <a:pt x="132" y="59"/>
                    </a:lnTo>
                    <a:lnTo>
                      <a:pt x="135" y="61"/>
                    </a:lnTo>
                    <a:lnTo>
                      <a:pt x="132" y="61"/>
                    </a:lnTo>
                    <a:lnTo>
                      <a:pt x="135" y="61"/>
                    </a:lnTo>
                    <a:lnTo>
                      <a:pt x="137" y="61"/>
                    </a:lnTo>
                    <a:lnTo>
                      <a:pt x="132" y="68"/>
                    </a:lnTo>
                    <a:lnTo>
                      <a:pt x="128" y="71"/>
                    </a:lnTo>
                    <a:lnTo>
                      <a:pt x="128" y="73"/>
                    </a:lnTo>
                    <a:lnTo>
                      <a:pt x="125" y="71"/>
                    </a:lnTo>
                    <a:lnTo>
                      <a:pt x="123" y="68"/>
                    </a:lnTo>
                    <a:lnTo>
                      <a:pt x="121" y="68"/>
                    </a:lnTo>
                    <a:lnTo>
                      <a:pt x="121" y="71"/>
                    </a:lnTo>
                    <a:lnTo>
                      <a:pt x="106" y="85"/>
                    </a:lnTo>
                    <a:lnTo>
                      <a:pt x="102" y="85"/>
                    </a:lnTo>
                    <a:lnTo>
                      <a:pt x="99" y="85"/>
                    </a:lnTo>
                    <a:lnTo>
                      <a:pt x="99" y="82"/>
                    </a:lnTo>
                    <a:lnTo>
                      <a:pt x="97" y="85"/>
                    </a:lnTo>
                    <a:lnTo>
                      <a:pt x="97" y="87"/>
                    </a:lnTo>
                    <a:lnTo>
                      <a:pt x="92" y="89"/>
                    </a:lnTo>
                    <a:lnTo>
                      <a:pt x="85" y="97"/>
                    </a:lnTo>
                    <a:lnTo>
                      <a:pt x="80" y="99"/>
                    </a:lnTo>
                    <a:lnTo>
                      <a:pt x="78" y="99"/>
                    </a:lnTo>
                    <a:lnTo>
                      <a:pt x="76" y="99"/>
                    </a:lnTo>
                    <a:lnTo>
                      <a:pt x="73" y="99"/>
                    </a:lnTo>
                    <a:lnTo>
                      <a:pt x="71" y="97"/>
                    </a:lnTo>
                    <a:lnTo>
                      <a:pt x="69" y="97"/>
                    </a:lnTo>
                    <a:lnTo>
                      <a:pt x="64" y="94"/>
                    </a:lnTo>
                    <a:lnTo>
                      <a:pt x="62" y="94"/>
                    </a:lnTo>
                  </a:path>
                </a:pathLst>
              </a:custGeom>
              <a:grpFill/>
              <a:ln w="9525">
                <a:noFill/>
                <a:round/>
                <a:headEnd/>
                <a:tailEnd/>
              </a:ln>
            </p:spPr>
            <p:txBody>
              <a:bodyPr/>
              <a:lstStyle/>
              <a:p>
                <a:pPr>
                  <a:defRPr/>
                </a:pPr>
                <a:endParaRPr lang="en-US" sz="1200" kern="0">
                  <a:solidFill>
                    <a:srgbClr val="0096D6"/>
                  </a:solidFill>
                </a:endParaRPr>
              </a:p>
            </p:txBody>
          </p:sp>
          <p:sp>
            <p:nvSpPr>
              <p:cNvPr id="3329" name="Freeform 301"/>
              <p:cNvSpPr>
                <a:spLocks/>
              </p:cNvSpPr>
              <p:nvPr/>
            </p:nvSpPr>
            <p:spPr bwMode="auto">
              <a:xfrm>
                <a:off x="3376" y="3304"/>
                <a:ext cx="2" cy="5"/>
              </a:xfrm>
              <a:custGeom>
                <a:avLst/>
                <a:gdLst>
                  <a:gd name="T0" fmla="*/ 0 w 2"/>
                  <a:gd name="T1" fmla="*/ 0 h 5"/>
                  <a:gd name="T2" fmla="*/ 2 w 2"/>
                  <a:gd name="T3" fmla="*/ 0 h 5"/>
                  <a:gd name="T4" fmla="*/ 2 w 2"/>
                  <a:gd name="T5" fmla="*/ 2 h 5"/>
                  <a:gd name="T6" fmla="*/ 2 w 2"/>
                  <a:gd name="T7" fmla="*/ 2 h 5"/>
                  <a:gd name="T8" fmla="*/ 2 w 2"/>
                  <a:gd name="T9" fmla="*/ 5 h 5"/>
                  <a:gd name="T10" fmla="*/ 0 w 2"/>
                  <a:gd name="T11" fmla="*/ 5 h 5"/>
                  <a:gd name="T12" fmla="*/ 0 w 2"/>
                  <a:gd name="T13" fmla="*/ 2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2" y="0"/>
                    </a:lnTo>
                    <a:lnTo>
                      <a:pt x="2" y="2"/>
                    </a:lnTo>
                    <a:lnTo>
                      <a:pt x="2" y="5"/>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330" name="Freeform 302"/>
              <p:cNvSpPr>
                <a:spLocks/>
              </p:cNvSpPr>
              <p:nvPr/>
            </p:nvSpPr>
            <p:spPr bwMode="auto">
              <a:xfrm>
                <a:off x="3376" y="3304"/>
                <a:ext cx="2" cy="5"/>
              </a:xfrm>
              <a:custGeom>
                <a:avLst/>
                <a:gdLst>
                  <a:gd name="T0" fmla="*/ 0 w 2"/>
                  <a:gd name="T1" fmla="*/ 0 h 5"/>
                  <a:gd name="T2" fmla="*/ 2 w 2"/>
                  <a:gd name="T3" fmla="*/ 0 h 5"/>
                  <a:gd name="T4" fmla="*/ 2 w 2"/>
                  <a:gd name="T5" fmla="*/ 2 h 5"/>
                  <a:gd name="T6" fmla="*/ 2 w 2"/>
                  <a:gd name="T7" fmla="*/ 2 h 5"/>
                  <a:gd name="T8" fmla="*/ 2 w 2"/>
                  <a:gd name="T9" fmla="*/ 5 h 5"/>
                  <a:gd name="T10" fmla="*/ 0 w 2"/>
                  <a:gd name="T11" fmla="*/ 5 h 5"/>
                  <a:gd name="T12" fmla="*/ 0 w 2"/>
                  <a:gd name="T13" fmla="*/ 2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2" y="0"/>
                    </a:lnTo>
                    <a:lnTo>
                      <a:pt x="2" y="2"/>
                    </a:lnTo>
                    <a:lnTo>
                      <a:pt x="2" y="5"/>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331" name="Freeform 303"/>
              <p:cNvSpPr>
                <a:spLocks/>
              </p:cNvSpPr>
              <p:nvPr/>
            </p:nvSpPr>
            <p:spPr bwMode="auto">
              <a:xfrm>
                <a:off x="3771" y="2010"/>
                <a:ext cx="99" cy="75"/>
              </a:xfrm>
              <a:custGeom>
                <a:avLst/>
                <a:gdLst>
                  <a:gd name="T0" fmla="*/ 9 w 99"/>
                  <a:gd name="T1" fmla="*/ 70 h 75"/>
                  <a:gd name="T2" fmla="*/ 16 w 99"/>
                  <a:gd name="T3" fmla="*/ 66 h 75"/>
                  <a:gd name="T4" fmla="*/ 18 w 99"/>
                  <a:gd name="T5" fmla="*/ 66 h 75"/>
                  <a:gd name="T6" fmla="*/ 26 w 99"/>
                  <a:gd name="T7" fmla="*/ 68 h 75"/>
                  <a:gd name="T8" fmla="*/ 26 w 99"/>
                  <a:gd name="T9" fmla="*/ 66 h 75"/>
                  <a:gd name="T10" fmla="*/ 28 w 99"/>
                  <a:gd name="T11" fmla="*/ 59 h 75"/>
                  <a:gd name="T12" fmla="*/ 33 w 99"/>
                  <a:gd name="T13" fmla="*/ 59 h 75"/>
                  <a:gd name="T14" fmla="*/ 35 w 99"/>
                  <a:gd name="T15" fmla="*/ 61 h 75"/>
                  <a:gd name="T16" fmla="*/ 37 w 99"/>
                  <a:gd name="T17" fmla="*/ 56 h 75"/>
                  <a:gd name="T18" fmla="*/ 42 w 99"/>
                  <a:gd name="T19" fmla="*/ 47 h 75"/>
                  <a:gd name="T20" fmla="*/ 44 w 99"/>
                  <a:gd name="T21" fmla="*/ 47 h 75"/>
                  <a:gd name="T22" fmla="*/ 52 w 99"/>
                  <a:gd name="T23" fmla="*/ 49 h 75"/>
                  <a:gd name="T24" fmla="*/ 49 w 99"/>
                  <a:gd name="T25" fmla="*/ 54 h 75"/>
                  <a:gd name="T26" fmla="*/ 54 w 99"/>
                  <a:gd name="T27" fmla="*/ 54 h 75"/>
                  <a:gd name="T28" fmla="*/ 54 w 99"/>
                  <a:gd name="T29" fmla="*/ 56 h 75"/>
                  <a:gd name="T30" fmla="*/ 54 w 99"/>
                  <a:gd name="T31" fmla="*/ 61 h 75"/>
                  <a:gd name="T32" fmla="*/ 52 w 99"/>
                  <a:gd name="T33" fmla="*/ 68 h 75"/>
                  <a:gd name="T34" fmla="*/ 56 w 99"/>
                  <a:gd name="T35" fmla="*/ 75 h 75"/>
                  <a:gd name="T36" fmla="*/ 70 w 99"/>
                  <a:gd name="T37" fmla="*/ 70 h 75"/>
                  <a:gd name="T38" fmla="*/ 73 w 99"/>
                  <a:gd name="T39" fmla="*/ 66 h 75"/>
                  <a:gd name="T40" fmla="*/ 78 w 99"/>
                  <a:gd name="T41" fmla="*/ 63 h 75"/>
                  <a:gd name="T42" fmla="*/ 80 w 99"/>
                  <a:gd name="T43" fmla="*/ 63 h 75"/>
                  <a:gd name="T44" fmla="*/ 85 w 99"/>
                  <a:gd name="T45" fmla="*/ 66 h 75"/>
                  <a:gd name="T46" fmla="*/ 87 w 99"/>
                  <a:gd name="T47" fmla="*/ 66 h 75"/>
                  <a:gd name="T48" fmla="*/ 94 w 99"/>
                  <a:gd name="T49" fmla="*/ 63 h 75"/>
                  <a:gd name="T50" fmla="*/ 99 w 99"/>
                  <a:gd name="T51" fmla="*/ 66 h 75"/>
                  <a:gd name="T52" fmla="*/ 99 w 99"/>
                  <a:gd name="T53" fmla="*/ 66 h 75"/>
                  <a:gd name="T54" fmla="*/ 96 w 99"/>
                  <a:gd name="T55" fmla="*/ 52 h 75"/>
                  <a:gd name="T56" fmla="*/ 92 w 99"/>
                  <a:gd name="T57" fmla="*/ 44 h 75"/>
                  <a:gd name="T58" fmla="*/ 82 w 99"/>
                  <a:gd name="T59" fmla="*/ 35 h 75"/>
                  <a:gd name="T60" fmla="*/ 80 w 99"/>
                  <a:gd name="T61" fmla="*/ 30 h 75"/>
                  <a:gd name="T62" fmla="*/ 70 w 99"/>
                  <a:gd name="T63" fmla="*/ 30 h 75"/>
                  <a:gd name="T64" fmla="*/ 61 w 99"/>
                  <a:gd name="T65" fmla="*/ 30 h 75"/>
                  <a:gd name="T66" fmla="*/ 54 w 99"/>
                  <a:gd name="T67" fmla="*/ 28 h 75"/>
                  <a:gd name="T68" fmla="*/ 44 w 99"/>
                  <a:gd name="T69" fmla="*/ 28 h 75"/>
                  <a:gd name="T70" fmla="*/ 33 w 99"/>
                  <a:gd name="T71" fmla="*/ 28 h 75"/>
                  <a:gd name="T72" fmla="*/ 26 w 99"/>
                  <a:gd name="T73" fmla="*/ 26 h 75"/>
                  <a:gd name="T74" fmla="*/ 30 w 99"/>
                  <a:gd name="T75" fmla="*/ 16 h 75"/>
                  <a:gd name="T76" fmla="*/ 42 w 99"/>
                  <a:gd name="T77" fmla="*/ 18 h 75"/>
                  <a:gd name="T78" fmla="*/ 47 w 99"/>
                  <a:gd name="T79" fmla="*/ 14 h 75"/>
                  <a:gd name="T80" fmla="*/ 42 w 99"/>
                  <a:gd name="T81" fmla="*/ 16 h 75"/>
                  <a:gd name="T82" fmla="*/ 42 w 99"/>
                  <a:gd name="T83" fmla="*/ 7 h 75"/>
                  <a:gd name="T84" fmla="*/ 42 w 99"/>
                  <a:gd name="T85" fmla="*/ 2 h 75"/>
                  <a:gd name="T86" fmla="*/ 40 w 99"/>
                  <a:gd name="T87" fmla="*/ 2 h 75"/>
                  <a:gd name="T88" fmla="*/ 28 w 99"/>
                  <a:gd name="T89" fmla="*/ 7 h 75"/>
                  <a:gd name="T90" fmla="*/ 26 w 99"/>
                  <a:gd name="T91" fmla="*/ 9 h 75"/>
                  <a:gd name="T92" fmla="*/ 26 w 99"/>
                  <a:gd name="T93" fmla="*/ 14 h 75"/>
                  <a:gd name="T94" fmla="*/ 18 w 99"/>
                  <a:gd name="T95" fmla="*/ 16 h 75"/>
                  <a:gd name="T96" fmla="*/ 14 w 99"/>
                  <a:gd name="T97" fmla="*/ 26 h 75"/>
                  <a:gd name="T98" fmla="*/ 4 w 99"/>
                  <a:gd name="T99" fmla="*/ 26 h 75"/>
                  <a:gd name="T100" fmla="*/ 2 w 99"/>
                  <a:gd name="T101" fmla="*/ 30 h 75"/>
                  <a:gd name="T102" fmla="*/ 2 w 99"/>
                  <a:gd name="T103" fmla="*/ 35 h 75"/>
                  <a:gd name="T104" fmla="*/ 9 w 99"/>
                  <a:gd name="T105" fmla="*/ 35 h 75"/>
                  <a:gd name="T106" fmla="*/ 9 w 99"/>
                  <a:gd name="T107" fmla="*/ 44 h 75"/>
                  <a:gd name="T108" fmla="*/ 11 w 99"/>
                  <a:gd name="T109" fmla="*/ 49 h 75"/>
                  <a:gd name="T110" fmla="*/ 9 w 99"/>
                  <a:gd name="T111" fmla="*/ 54 h 75"/>
                  <a:gd name="T112" fmla="*/ 4 w 99"/>
                  <a:gd name="T113" fmla="*/ 66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5"/>
                  <a:gd name="T173" fmla="*/ 99 w 99"/>
                  <a:gd name="T174" fmla="*/ 75 h 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5">
                    <a:moveTo>
                      <a:pt x="4" y="66"/>
                    </a:moveTo>
                    <a:lnTo>
                      <a:pt x="9" y="70"/>
                    </a:lnTo>
                    <a:lnTo>
                      <a:pt x="11" y="70"/>
                    </a:lnTo>
                    <a:lnTo>
                      <a:pt x="11" y="68"/>
                    </a:lnTo>
                    <a:lnTo>
                      <a:pt x="16" y="66"/>
                    </a:lnTo>
                    <a:lnTo>
                      <a:pt x="18" y="66"/>
                    </a:lnTo>
                    <a:lnTo>
                      <a:pt x="21" y="66"/>
                    </a:lnTo>
                    <a:lnTo>
                      <a:pt x="26" y="68"/>
                    </a:lnTo>
                    <a:lnTo>
                      <a:pt x="26" y="66"/>
                    </a:lnTo>
                    <a:lnTo>
                      <a:pt x="26" y="63"/>
                    </a:lnTo>
                    <a:lnTo>
                      <a:pt x="28" y="59"/>
                    </a:lnTo>
                    <a:lnTo>
                      <a:pt x="30" y="61"/>
                    </a:lnTo>
                    <a:lnTo>
                      <a:pt x="33" y="59"/>
                    </a:lnTo>
                    <a:lnTo>
                      <a:pt x="35" y="61"/>
                    </a:lnTo>
                    <a:lnTo>
                      <a:pt x="37" y="59"/>
                    </a:lnTo>
                    <a:lnTo>
                      <a:pt x="37" y="56"/>
                    </a:lnTo>
                    <a:lnTo>
                      <a:pt x="37" y="54"/>
                    </a:lnTo>
                    <a:lnTo>
                      <a:pt x="42" y="47"/>
                    </a:lnTo>
                    <a:lnTo>
                      <a:pt x="44" y="47"/>
                    </a:lnTo>
                    <a:lnTo>
                      <a:pt x="47" y="44"/>
                    </a:lnTo>
                    <a:lnTo>
                      <a:pt x="49" y="47"/>
                    </a:lnTo>
                    <a:lnTo>
                      <a:pt x="52" y="49"/>
                    </a:lnTo>
                    <a:lnTo>
                      <a:pt x="52" y="52"/>
                    </a:lnTo>
                    <a:lnTo>
                      <a:pt x="49" y="54"/>
                    </a:lnTo>
                    <a:lnTo>
                      <a:pt x="52" y="54"/>
                    </a:lnTo>
                    <a:lnTo>
                      <a:pt x="54" y="54"/>
                    </a:lnTo>
                    <a:lnTo>
                      <a:pt x="54" y="56"/>
                    </a:lnTo>
                    <a:lnTo>
                      <a:pt x="54" y="59"/>
                    </a:lnTo>
                    <a:lnTo>
                      <a:pt x="54" y="61"/>
                    </a:lnTo>
                    <a:lnTo>
                      <a:pt x="54" y="63"/>
                    </a:lnTo>
                    <a:lnTo>
                      <a:pt x="54" y="66"/>
                    </a:lnTo>
                    <a:lnTo>
                      <a:pt x="52" y="68"/>
                    </a:lnTo>
                    <a:lnTo>
                      <a:pt x="54" y="70"/>
                    </a:lnTo>
                    <a:lnTo>
                      <a:pt x="56" y="75"/>
                    </a:lnTo>
                    <a:lnTo>
                      <a:pt x="63" y="70"/>
                    </a:lnTo>
                    <a:lnTo>
                      <a:pt x="70" y="70"/>
                    </a:lnTo>
                    <a:lnTo>
                      <a:pt x="70" y="68"/>
                    </a:lnTo>
                    <a:lnTo>
                      <a:pt x="73" y="66"/>
                    </a:lnTo>
                    <a:lnTo>
                      <a:pt x="75" y="66"/>
                    </a:lnTo>
                    <a:lnTo>
                      <a:pt x="78" y="63"/>
                    </a:lnTo>
                    <a:lnTo>
                      <a:pt x="80" y="63"/>
                    </a:lnTo>
                    <a:lnTo>
                      <a:pt x="82" y="63"/>
                    </a:lnTo>
                    <a:lnTo>
                      <a:pt x="85" y="63"/>
                    </a:lnTo>
                    <a:lnTo>
                      <a:pt x="85" y="66"/>
                    </a:lnTo>
                    <a:lnTo>
                      <a:pt x="87" y="66"/>
                    </a:lnTo>
                    <a:lnTo>
                      <a:pt x="92" y="63"/>
                    </a:lnTo>
                    <a:lnTo>
                      <a:pt x="94" y="63"/>
                    </a:lnTo>
                    <a:lnTo>
                      <a:pt x="96" y="63"/>
                    </a:lnTo>
                    <a:lnTo>
                      <a:pt x="99" y="63"/>
                    </a:lnTo>
                    <a:lnTo>
                      <a:pt x="99" y="66"/>
                    </a:lnTo>
                    <a:lnTo>
                      <a:pt x="96" y="66"/>
                    </a:lnTo>
                    <a:lnTo>
                      <a:pt x="99" y="66"/>
                    </a:lnTo>
                    <a:lnTo>
                      <a:pt x="99" y="59"/>
                    </a:lnTo>
                    <a:lnTo>
                      <a:pt x="96" y="52"/>
                    </a:lnTo>
                    <a:lnTo>
                      <a:pt x="96" y="47"/>
                    </a:lnTo>
                    <a:lnTo>
                      <a:pt x="96" y="44"/>
                    </a:lnTo>
                    <a:lnTo>
                      <a:pt x="92" y="44"/>
                    </a:lnTo>
                    <a:lnTo>
                      <a:pt x="87" y="44"/>
                    </a:lnTo>
                    <a:lnTo>
                      <a:pt x="85" y="44"/>
                    </a:lnTo>
                    <a:lnTo>
                      <a:pt x="82" y="35"/>
                    </a:lnTo>
                    <a:lnTo>
                      <a:pt x="85" y="26"/>
                    </a:lnTo>
                    <a:lnTo>
                      <a:pt x="80" y="26"/>
                    </a:lnTo>
                    <a:lnTo>
                      <a:pt x="80" y="30"/>
                    </a:lnTo>
                    <a:lnTo>
                      <a:pt x="78" y="30"/>
                    </a:lnTo>
                    <a:lnTo>
                      <a:pt x="75" y="30"/>
                    </a:lnTo>
                    <a:lnTo>
                      <a:pt x="70" y="30"/>
                    </a:lnTo>
                    <a:lnTo>
                      <a:pt x="68" y="30"/>
                    </a:lnTo>
                    <a:lnTo>
                      <a:pt x="63" y="30"/>
                    </a:lnTo>
                    <a:lnTo>
                      <a:pt x="61" y="30"/>
                    </a:lnTo>
                    <a:lnTo>
                      <a:pt x="59" y="30"/>
                    </a:lnTo>
                    <a:lnTo>
                      <a:pt x="56" y="28"/>
                    </a:lnTo>
                    <a:lnTo>
                      <a:pt x="54" y="28"/>
                    </a:lnTo>
                    <a:lnTo>
                      <a:pt x="54" y="26"/>
                    </a:lnTo>
                    <a:lnTo>
                      <a:pt x="47" y="28"/>
                    </a:lnTo>
                    <a:lnTo>
                      <a:pt x="44" y="28"/>
                    </a:lnTo>
                    <a:lnTo>
                      <a:pt x="42" y="26"/>
                    </a:lnTo>
                    <a:lnTo>
                      <a:pt x="40" y="26"/>
                    </a:lnTo>
                    <a:lnTo>
                      <a:pt x="33" y="28"/>
                    </a:lnTo>
                    <a:lnTo>
                      <a:pt x="30" y="26"/>
                    </a:lnTo>
                    <a:lnTo>
                      <a:pt x="28" y="26"/>
                    </a:lnTo>
                    <a:lnTo>
                      <a:pt x="26" y="26"/>
                    </a:lnTo>
                    <a:lnTo>
                      <a:pt x="23" y="26"/>
                    </a:lnTo>
                    <a:lnTo>
                      <a:pt x="23" y="18"/>
                    </a:lnTo>
                    <a:lnTo>
                      <a:pt x="30" y="16"/>
                    </a:lnTo>
                    <a:lnTo>
                      <a:pt x="37" y="16"/>
                    </a:lnTo>
                    <a:lnTo>
                      <a:pt x="40" y="18"/>
                    </a:lnTo>
                    <a:lnTo>
                      <a:pt x="42" y="18"/>
                    </a:lnTo>
                    <a:lnTo>
                      <a:pt x="44" y="16"/>
                    </a:lnTo>
                    <a:lnTo>
                      <a:pt x="47" y="14"/>
                    </a:lnTo>
                    <a:lnTo>
                      <a:pt x="44" y="14"/>
                    </a:lnTo>
                    <a:lnTo>
                      <a:pt x="42" y="16"/>
                    </a:lnTo>
                    <a:lnTo>
                      <a:pt x="40" y="9"/>
                    </a:lnTo>
                    <a:lnTo>
                      <a:pt x="42" y="7"/>
                    </a:lnTo>
                    <a:lnTo>
                      <a:pt x="44" y="7"/>
                    </a:lnTo>
                    <a:lnTo>
                      <a:pt x="44" y="4"/>
                    </a:lnTo>
                    <a:lnTo>
                      <a:pt x="42" y="2"/>
                    </a:lnTo>
                    <a:lnTo>
                      <a:pt x="42" y="0"/>
                    </a:lnTo>
                    <a:lnTo>
                      <a:pt x="40" y="0"/>
                    </a:lnTo>
                    <a:lnTo>
                      <a:pt x="40" y="2"/>
                    </a:lnTo>
                    <a:lnTo>
                      <a:pt x="37" y="4"/>
                    </a:lnTo>
                    <a:lnTo>
                      <a:pt x="30" y="7"/>
                    </a:lnTo>
                    <a:lnTo>
                      <a:pt x="28" y="7"/>
                    </a:lnTo>
                    <a:lnTo>
                      <a:pt x="26" y="7"/>
                    </a:lnTo>
                    <a:lnTo>
                      <a:pt x="26" y="9"/>
                    </a:lnTo>
                    <a:lnTo>
                      <a:pt x="23" y="9"/>
                    </a:lnTo>
                    <a:lnTo>
                      <a:pt x="26" y="11"/>
                    </a:lnTo>
                    <a:lnTo>
                      <a:pt x="26" y="14"/>
                    </a:lnTo>
                    <a:lnTo>
                      <a:pt x="23" y="16"/>
                    </a:lnTo>
                    <a:lnTo>
                      <a:pt x="18" y="16"/>
                    </a:lnTo>
                    <a:lnTo>
                      <a:pt x="18" y="18"/>
                    </a:lnTo>
                    <a:lnTo>
                      <a:pt x="16" y="21"/>
                    </a:lnTo>
                    <a:lnTo>
                      <a:pt x="14" y="26"/>
                    </a:lnTo>
                    <a:lnTo>
                      <a:pt x="11" y="26"/>
                    </a:lnTo>
                    <a:lnTo>
                      <a:pt x="7" y="26"/>
                    </a:lnTo>
                    <a:lnTo>
                      <a:pt x="4" y="26"/>
                    </a:lnTo>
                    <a:lnTo>
                      <a:pt x="2" y="26"/>
                    </a:lnTo>
                    <a:lnTo>
                      <a:pt x="0" y="28"/>
                    </a:lnTo>
                    <a:lnTo>
                      <a:pt x="2" y="30"/>
                    </a:lnTo>
                    <a:lnTo>
                      <a:pt x="0" y="30"/>
                    </a:lnTo>
                    <a:lnTo>
                      <a:pt x="2" y="33"/>
                    </a:lnTo>
                    <a:lnTo>
                      <a:pt x="2" y="35"/>
                    </a:lnTo>
                    <a:lnTo>
                      <a:pt x="4" y="35"/>
                    </a:lnTo>
                    <a:lnTo>
                      <a:pt x="7" y="35"/>
                    </a:lnTo>
                    <a:lnTo>
                      <a:pt x="9" y="35"/>
                    </a:lnTo>
                    <a:lnTo>
                      <a:pt x="9" y="37"/>
                    </a:lnTo>
                    <a:lnTo>
                      <a:pt x="9" y="42"/>
                    </a:lnTo>
                    <a:lnTo>
                      <a:pt x="9" y="44"/>
                    </a:lnTo>
                    <a:lnTo>
                      <a:pt x="9" y="47"/>
                    </a:lnTo>
                    <a:lnTo>
                      <a:pt x="11" y="49"/>
                    </a:lnTo>
                    <a:lnTo>
                      <a:pt x="11" y="52"/>
                    </a:lnTo>
                    <a:lnTo>
                      <a:pt x="11" y="54"/>
                    </a:lnTo>
                    <a:lnTo>
                      <a:pt x="9" y="54"/>
                    </a:lnTo>
                    <a:lnTo>
                      <a:pt x="4" y="61"/>
                    </a:lnTo>
                    <a:lnTo>
                      <a:pt x="4" y="66"/>
                    </a:lnTo>
                    <a:close/>
                  </a:path>
                </a:pathLst>
              </a:custGeom>
              <a:grpFill/>
              <a:ln w="9525">
                <a:noFill/>
                <a:round/>
                <a:headEnd/>
                <a:tailEnd/>
              </a:ln>
            </p:spPr>
            <p:txBody>
              <a:bodyPr/>
              <a:lstStyle/>
              <a:p>
                <a:pPr>
                  <a:defRPr/>
                </a:pPr>
                <a:endParaRPr lang="en-US" sz="1200" kern="0">
                  <a:solidFill>
                    <a:srgbClr val="0096D6"/>
                  </a:solidFill>
                </a:endParaRPr>
              </a:p>
            </p:txBody>
          </p:sp>
          <p:sp>
            <p:nvSpPr>
              <p:cNvPr id="3332" name="Freeform 304"/>
              <p:cNvSpPr>
                <a:spLocks/>
              </p:cNvSpPr>
              <p:nvPr/>
            </p:nvSpPr>
            <p:spPr bwMode="auto">
              <a:xfrm>
                <a:off x="3771" y="2010"/>
                <a:ext cx="99" cy="75"/>
              </a:xfrm>
              <a:custGeom>
                <a:avLst/>
                <a:gdLst>
                  <a:gd name="T0" fmla="*/ 9 w 99"/>
                  <a:gd name="T1" fmla="*/ 70 h 75"/>
                  <a:gd name="T2" fmla="*/ 16 w 99"/>
                  <a:gd name="T3" fmla="*/ 66 h 75"/>
                  <a:gd name="T4" fmla="*/ 18 w 99"/>
                  <a:gd name="T5" fmla="*/ 66 h 75"/>
                  <a:gd name="T6" fmla="*/ 26 w 99"/>
                  <a:gd name="T7" fmla="*/ 68 h 75"/>
                  <a:gd name="T8" fmla="*/ 26 w 99"/>
                  <a:gd name="T9" fmla="*/ 66 h 75"/>
                  <a:gd name="T10" fmla="*/ 28 w 99"/>
                  <a:gd name="T11" fmla="*/ 59 h 75"/>
                  <a:gd name="T12" fmla="*/ 33 w 99"/>
                  <a:gd name="T13" fmla="*/ 59 h 75"/>
                  <a:gd name="T14" fmla="*/ 35 w 99"/>
                  <a:gd name="T15" fmla="*/ 61 h 75"/>
                  <a:gd name="T16" fmla="*/ 37 w 99"/>
                  <a:gd name="T17" fmla="*/ 56 h 75"/>
                  <a:gd name="T18" fmla="*/ 42 w 99"/>
                  <a:gd name="T19" fmla="*/ 47 h 75"/>
                  <a:gd name="T20" fmla="*/ 44 w 99"/>
                  <a:gd name="T21" fmla="*/ 47 h 75"/>
                  <a:gd name="T22" fmla="*/ 52 w 99"/>
                  <a:gd name="T23" fmla="*/ 49 h 75"/>
                  <a:gd name="T24" fmla="*/ 49 w 99"/>
                  <a:gd name="T25" fmla="*/ 54 h 75"/>
                  <a:gd name="T26" fmla="*/ 54 w 99"/>
                  <a:gd name="T27" fmla="*/ 54 h 75"/>
                  <a:gd name="T28" fmla="*/ 54 w 99"/>
                  <a:gd name="T29" fmla="*/ 56 h 75"/>
                  <a:gd name="T30" fmla="*/ 54 w 99"/>
                  <a:gd name="T31" fmla="*/ 61 h 75"/>
                  <a:gd name="T32" fmla="*/ 52 w 99"/>
                  <a:gd name="T33" fmla="*/ 68 h 75"/>
                  <a:gd name="T34" fmla="*/ 56 w 99"/>
                  <a:gd name="T35" fmla="*/ 75 h 75"/>
                  <a:gd name="T36" fmla="*/ 70 w 99"/>
                  <a:gd name="T37" fmla="*/ 70 h 75"/>
                  <a:gd name="T38" fmla="*/ 73 w 99"/>
                  <a:gd name="T39" fmla="*/ 66 h 75"/>
                  <a:gd name="T40" fmla="*/ 78 w 99"/>
                  <a:gd name="T41" fmla="*/ 63 h 75"/>
                  <a:gd name="T42" fmla="*/ 80 w 99"/>
                  <a:gd name="T43" fmla="*/ 63 h 75"/>
                  <a:gd name="T44" fmla="*/ 85 w 99"/>
                  <a:gd name="T45" fmla="*/ 66 h 75"/>
                  <a:gd name="T46" fmla="*/ 87 w 99"/>
                  <a:gd name="T47" fmla="*/ 66 h 75"/>
                  <a:gd name="T48" fmla="*/ 94 w 99"/>
                  <a:gd name="T49" fmla="*/ 63 h 75"/>
                  <a:gd name="T50" fmla="*/ 99 w 99"/>
                  <a:gd name="T51" fmla="*/ 66 h 75"/>
                  <a:gd name="T52" fmla="*/ 99 w 99"/>
                  <a:gd name="T53" fmla="*/ 66 h 75"/>
                  <a:gd name="T54" fmla="*/ 96 w 99"/>
                  <a:gd name="T55" fmla="*/ 52 h 75"/>
                  <a:gd name="T56" fmla="*/ 92 w 99"/>
                  <a:gd name="T57" fmla="*/ 44 h 75"/>
                  <a:gd name="T58" fmla="*/ 82 w 99"/>
                  <a:gd name="T59" fmla="*/ 35 h 75"/>
                  <a:gd name="T60" fmla="*/ 80 w 99"/>
                  <a:gd name="T61" fmla="*/ 30 h 75"/>
                  <a:gd name="T62" fmla="*/ 70 w 99"/>
                  <a:gd name="T63" fmla="*/ 30 h 75"/>
                  <a:gd name="T64" fmla="*/ 61 w 99"/>
                  <a:gd name="T65" fmla="*/ 30 h 75"/>
                  <a:gd name="T66" fmla="*/ 54 w 99"/>
                  <a:gd name="T67" fmla="*/ 28 h 75"/>
                  <a:gd name="T68" fmla="*/ 44 w 99"/>
                  <a:gd name="T69" fmla="*/ 28 h 75"/>
                  <a:gd name="T70" fmla="*/ 33 w 99"/>
                  <a:gd name="T71" fmla="*/ 28 h 75"/>
                  <a:gd name="T72" fmla="*/ 26 w 99"/>
                  <a:gd name="T73" fmla="*/ 26 h 75"/>
                  <a:gd name="T74" fmla="*/ 30 w 99"/>
                  <a:gd name="T75" fmla="*/ 16 h 75"/>
                  <a:gd name="T76" fmla="*/ 42 w 99"/>
                  <a:gd name="T77" fmla="*/ 18 h 75"/>
                  <a:gd name="T78" fmla="*/ 47 w 99"/>
                  <a:gd name="T79" fmla="*/ 14 h 75"/>
                  <a:gd name="T80" fmla="*/ 42 w 99"/>
                  <a:gd name="T81" fmla="*/ 16 h 75"/>
                  <a:gd name="T82" fmla="*/ 42 w 99"/>
                  <a:gd name="T83" fmla="*/ 7 h 75"/>
                  <a:gd name="T84" fmla="*/ 42 w 99"/>
                  <a:gd name="T85" fmla="*/ 2 h 75"/>
                  <a:gd name="T86" fmla="*/ 40 w 99"/>
                  <a:gd name="T87" fmla="*/ 2 h 75"/>
                  <a:gd name="T88" fmla="*/ 28 w 99"/>
                  <a:gd name="T89" fmla="*/ 7 h 75"/>
                  <a:gd name="T90" fmla="*/ 26 w 99"/>
                  <a:gd name="T91" fmla="*/ 9 h 75"/>
                  <a:gd name="T92" fmla="*/ 26 w 99"/>
                  <a:gd name="T93" fmla="*/ 14 h 75"/>
                  <a:gd name="T94" fmla="*/ 18 w 99"/>
                  <a:gd name="T95" fmla="*/ 16 h 75"/>
                  <a:gd name="T96" fmla="*/ 14 w 99"/>
                  <a:gd name="T97" fmla="*/ 26 h 75"/>
                  <a:gd name="T98" fmla="*/ 4 w 99"/>
                  <a:gd name="T99" fmla="*/ 26 h 75"/>
                  <a:gd name="T100" fmla="*/ 2 w 99"/>
                  <a:gd name="T101" fmla="*/ 30 h 75"/>
                  <a:gd name="T102" fmla="*/ 2 w 99"/>
                  <a:gd name="T103" fmla="*/ 35 h 75"/>
                  <a:gd name="T104" fmla="*/ 9 w 99"/>
                  <a:gd name="T105" fmla="*/ 35 h 75"/>
                  <a:gd name="T106" fmla="*/ 9 w 99"/>
                  <a:gd name="T107" fmla="*/ 44 h 75"/>
                  <a:gd name="T108" fmla="*/ 11 w 99"/>
                  <a:gd name="T109" fmla="*/ 49 h 75"/>
                  <a:gd name="T110" fmla="*/ 9 w 99"/>
                  <a:gd name="T111" fmla="*/ 54 h 75"/>
                  <a:gd name="T112" fmla="*/ 4 w 99"/>
                  <a:gd name="T113" fmla="*/ 66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5"/>
                  <a:gd name="T173" fmla="*/ 99 w 99"/>
                  <a:gd name="T174" fmla="*/ 75 h 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5">
                    <a:moveTo>
                      <a:pt x="4" y="66"/>
                    </a:moveTo>
                    <a:lnTo>
                      <a:pt x="9" y="70"/>
                    </a:lnTo>
                    <a:lnTo>
                      <a:pt x="11" y="70"/>
                    </a:lnTo>
                    <a:lnTo>
                      <a:pt x="11" y="68"/>
                    </a:lnTo>
                    <a:lnTo>
                      <a:pt x="16" y="66"/>
                    </a:lnTo>
                    <a:lnTo>
                      <a:pt x="18" y="66"/>
                    </a:lnTo>
                    <a:lnTo>
                      <a:pt x="21" y="66"/>
                    </a:lnTo>
                    <a:lnTo>
                      <a:pt x="26" y="68"/>
                    </a:lnTo>
                    <a:lnTo>
                      <a:pt x="26" y="66"/>
                    </a:lnTo>
                    <a:lnTo>
                      <a:pt x="26" y="63"/>
                    </a:lnTo>
                    <a:lnTo>
                      <a:pt x="28" y="59"/>
                    </a:lnTo>
                    <a:lnTo>
                      <a:pt x="30" y="61"/>
                    </a:lnTo>
                    <a:lnTo>
                      <a:pt x="33" y="59"/>
                    </a:lnTo>
                    <a:lnTo>
                      <a:pt x="35" y="61"/>
                    </a:lnTo>
                    <a:lnTo>
                      <a:pt x="37" y="59"/>
                    </a:lnTo>
                    <a:lnTo>
                      <a:pt x="37" y="56"/>
                    </a:lnTo>
                    <a:lnTo>
                      <a:pt x="37" y="54"/>
                    </a:lnTo>
                    <a:lnTo>
                      <a:pt x="42" y="47"/>
                    </a:lnTo>
                    <a:lnTo>
                      <a:pt x="44" y="47"/>
                    </a:lnTo>
                    <a:lnTo>
                      <a:pt x="47" y="44"/>
                    </a:lnTo>
                    <a:lnTo>
                      <a:pt x="49" y="47"/>
                    </a:lnTo>
                    <a:lnTo>
                      <a:pt x="52" y="49"/>
                    </a:lnTo>
                    <a:lnTo>
                      <a:pt x="52" y="52"/>
                    </a:lnTo>
                    <a:lnTo>
                      <a:pt x="49" y="54"/>
                    </a:lnTo>
                    <a:lnTo>
                      <a:pt x="52" y="54"/>
                    </a:lnTo>
                    <a:lnTo>
                      <a:pt x="54" y="54"/>
                    </a:lnTo>
                    <a:lnTo>
                      <a:pt x="54" y="56"/>
                    </a:lnTo>
                    <a:lnTo>
                      <a:pt x="54" y="59"/>
                    </a:lnTo>
                    <a:lnTo>
                      <a:pt x="54" y="61"/>
                    </a:lnTo>
                    <a:lnTo>
                      <a:pt x="54" y="63"/>
                    </a:lnTo>
                    <a:lnTo>
                      <a:pt x="54" y="66"/>
                    </a:lnTo>
                    <a:lnTo>
                      <a:pt x="52" y="68"/>
                    </a:lnTo>
                    <a:lnTo>
                      <a:pt x="54" y="70"/>
                    </a:lnTo>
                    <a:lnTo>
                      <a:pt x="56" y="75"/>
                    </a:lnTo>
                    <a:lnTo>
                      <a:pt x="63" y="70"/>
                    </a:lnTo>
                    <a:lnTo>
                      <a:pt x="70" y="70"/>
                    </a:lnTo>
                    <a:lnTo>
                      <a:pt x="70" y="68"/>
                    </a:lnTo>
                    <a:lnTo>
                      <a:pt x="73" y="66"/>
                    </a:lnTo>
                    <a:lnTo>
                      <a:pt x="75" y="66"/>
                    </a:lnTo>
                    <a:lnTo>
                      <a:pt x="78" y="63"/>
                    </a:lnTo>
                    <a:lnTo>
                      <a:pt x="80" y="63"/>
                    </a:lnTo>
                    <a:lnTo>
                      <a:pt x="82" y="63"/>
                    </a:lnTo>
                    <a:lnTo>
                      <a:pt x="85" y="63"/>
                    </a:lnTo>
                    <a:lnTo>
                      <a:pt x="85" y="66"/>
                    </a:lnTo>
                    <a:lnTo>
                      <a:pt x="87" y="66"/>
                    </a:lnTo>
                    <a:lnTo>
                      <a:pt x="92" y="63"/>
                    </a:lnTo>
                    <a:lnTo>
                      <a:pt x="94" y="63"/>
                    </a:lnTo>
                    <a:lnTo>
                      <a:pt x="96" y="63"/>
                    </a:lnTo>
                    <a:lnTo>
                      <a:pt x="99" y="63"/>
                    </a:lnTo>
                    <a:lnTo>
                      <a:pt x="99" y="66"/>
                    </a:lnTo>
                    <a:lnTo>
                      <a:pt x="96" y="66"/>
                    </a:lnTo>
                    <a:lnTo>
                      <a:pt x="99" y="66"/>
                    </a:lnTo>
                    <a:lnTo>
                      <a:pt x="99" y="59"/>
                    </a:lnTo>
                    <a:lnTo>
                      <a:pt x="96" y="52"/>
                    </a:lnTo>
                    <a:lnTo>
                      <a:pt x="96" y="47"/>
                    </a:lnTo>
                    <a:lnTo>
                      <a:pt x="96" y="44"/>
                    </a:lnTo>
                    <a:lnTo>
                      <a:pt x="92" y="44"/>
                    </a:lnTo>
                    <a:lnTo>
                      <a:pt x="87" y="44"/>
                    </a:lnTo>
                    <a:lnTo>
                      <a:pt x="85" y="44"/>
                    </a:lnTo>
                    <a:lnTo>
                      <a:pt x="82" y="35"/>
                    </a:lnTo>
                    <a:lnTo>
                      <a:pt x="85" y="26"/>
                    </a:lnTo>
                    <a:lnTo>
                      <a:pt x="80" y="26"/>
                    </a:lnTo>
                    <a:lnTo>
                      <a:pt x="80" y="30"/>
                    </a:lnTo>
                    <a:lnTo>
                      <a:pt x="78" y="30"/>
                    </a:lnTo>
                    <a:lnTo>
                      <a:pt x="75" y="30"/>
                    </a:lnTo>
                    <a:lnTo>
                      <a:pt x="70" y="30"/>
                    </a:lnTo>
                    <a:lnTo>
                      <a:pt x="68" y="30"/>
                    </a:lnTo>
                    <a:lnTo>
                      <a:pt x="63" y="30"/>
                    </a:lnTo>
                    <a:lnTo>
                      <a:pt x="61" y="30"/>
                    </a:lnTo>
                    <a:lnTo>
                      <a:pt x="59" y="30"/>
                    </a:lnTo>
                    <a:lnTo>
                      <a:pt x="56" y="28"/>
                    </a:lnTo>
                    <a:lnTo>
                      <a:pt x="54" y="28"/>
                    </a:lnTo>
                    <a:lnTo>
                      <a:pt x="54" y="26"/>
                    </a:lnTo>
                    <a:lnTo>
                      <a:pt x="47" y="28"/>
                    </a:lnTo>
                    <a:lnTo>
                      <a:pt x="44" y="28"/>
                    </a:lnTo>
                    <a:lnTo>
                      <a:pt x="42" y="26"/>
                    </a:lnTo>
                    <a:lnTo>
                      <a:pt x="40" y="26"/>
                    </a:lnTo>
                    <a:lnTo>
                      <a:pt x="33" y="28"/>
                    </a:lnTo>
                    <a:lnTo>
                      <a:pt x="30" y="26"/>
                    </a:lnTo>
                    <a:lnTo>
                      <a:pt x="28" y="26"/>
                    </a:lnTo>
                    <a:lnTo>
                      <a:pt x="26" y="26"/>
                    </a:lnTo>
                    <a:lnTo>
                      <a:pt x="23" y="26"/>
                    </a:lnTo>
                    <a:lnTo>
                      <a:pt x="23" y="18"/>
                    </a:lnTo>
                    <a:lnTo>
                      <a:pt x="30" y="16"/>
                    </a:lnTo>
                    <a:lnTo>
                      <a:pt x="37" y="16"/>
                    </a:lnTo>
                    <a:lnTo>
                      <a:pt x="40" y="18"/>
                    </a:lnTo>
                    <a:lnTo>
                      <a:pt x="42" y="18"/>
                    </a:lnTo>
                    <a:lnTo>
                      <a:pt x="44" y="16"/>
                    </a:lnTo>
                    <a:lnTo>
                      <a:pt x="47" y="14"/>
                    </a:lnTo>
                    <a:lnTo>
                      <a:pt x="44" y="14"/>
                    </a:lnTo>
                    <a:lnTo>
                      <a:pt x="42" y="16"/>
                    </a:lnTo>
                    <a:lnTo>
                      <a:pt x="40" y="9"/>
                    </a:lnTo>
                    <a:lnTo>
                      <a:pt x="42" y="7"/>
                    </a:lnTo>
                    <a:lnTo>
                      <a:pt x="44" y="7"/>
                    </a:lnTo>
                    <a:lnTo>
                      <a:pt x="44" y="4"/>
                    </a:lnTo>
                    <a:lnTo>
                      <a:pt x="42" y="2"/>
                    </a:lnTo>
                    <a:lnTo>
                      <a:pt x="42" y="0"/>
                    </a:lnTo>
                    <a:lnTo>
                      <a:pt x="40" y="0"/>
                    </a:lnTo>
                    <a:lnTo>
                      <a:pt x="40" y="2"/>
                    </a:lnTo>
                    <a:lnTo>
                      <a:pt x="37" y="4"/>
                    </a:lnTo>
                    <a:lnTo>
                      <a:pt x="30" y="7"/>
                    </a:lnTo>
                    <a:lnTo>
                      <a:pt x="28" y="7"/>
                    </a:lnTo>
                    <a:lnTo>
                      <a:pt x="26" y="7"/>
                    </a:lnTo>
                    <a:lnTo>
                      <a:pt x="26" y="9"/>
                    </a:lnTo>
                    <a:lnTo>
                      <a:pt x="23" y="9"/>
                    </a:lnTo>
                    <a:lnTo>
                      <a:pt x="26" y="11"/>
                    </a:lnTo>
                    <a:lnTo>
                      <a:pt x="26" y="14"/>
                    </a:lnTo>
                    <a:lnTo>
                      <a:pt x="23" y="16"/>
                    </a:lnTo>
                    <a:lnTo>
                      <a:pt x="18" y="16"/>
                    </a:lnTo>
                    <a:lnTo>
                      <a:pt x="18" y="18"/>
                    </a:lnTo>
                    <a:lnTo>
                      <a:pt x="16" y="21"/>
                    </a:lnTo>
                    <a:lnTo>
                      <a:pt x="14" y="26"/>
                    </a:lnTo>
                    <a:lnTo>
                      <a:pt x="11" y="26"/>
                    </a:lnTo>
                    <a:lnTo>
                      <a:pt x="7" y="26"/>
                    </a:lnTo>
                    <a:lnTo>
                      <a:pt x="4" y="26"/>
                    </a:lnTo>
                    <a:lnTo>
                      <a:pt x="2" y="26"/>
                    </a:lnTo>
                    <a:lnTo>
                      <a:pt x="0" y="28"/>
                    </a:lnTo>
                    <a:lnTo>
                      <a:pt x="2" y="30"/>
                    </a:lnTo>
                    <a:lnTo>
                      <a:pt x="0" y="30"/>
                    </a:lnTo>
                    <a:lnTo>
                      <a:pt x="2" y="33"/>
                    </a:lnTo>
                    <a:lnTo>
                      <a:pt x="2" y="35"/>
                    </a:lnTo>
                    <a:lnTo>
                      <a:pt x="4" y="35"/>
                    </a:lnTo>
                    <a:lnTo>
                      <a:pt x="7" y="35"/>
                    </a:lnTo>
                    <a:lnTo>
                      <a:pt x="9" y="35"/>
                    </a:lnTo>
                    <a:lnTo>
                      <a:pt x="9" y="37"/>
                    </a:lnTo>
                    <a:lnTo>
                      <a:pt x="9" y="42"/>
                    </a:lnTo>
                    <a:lnTo>
                      <a:pt x="9" y="44"/>
                    </a:lnTo>
                    <a:lnTo>
                      <a:pt x="9" y="47"/>
                    </a:lnTo>
                    <a:lnTo>
                      <a:pt x="11" y="49"/>
                    </a:lnTo>
                    <a:lnTo>
                      <a:pt x="11" y="52"/>
                    </a:lnTo>
                    <a:lnTo>
                      <a:pt x="11" y="54"/>
                    </a:lnTo>
                    <a:lnTo>
                      <a:pt x="9" y="54"/>
                    </a:lnTo>
                    <a:lnTo>
                      <a:pt x="4" y="61"/>
                    </a:lnTo>
                    <a:lnTo>
                      <a:pt x="4" y="66"/>
                    </a:lnTo>
                  </a:path>
                </a:pathLst>
              </a:custGeom>
              <a:grpFill/>
              <a:ln w="9525">
                <a:noFill/>
                <a:round/>
                <a:headEnd/>
                <a:tailEnd/>
              </a:ln>
            </p:spPr>
            <p:txBody>
              <a:bodyPr/>
              <a:lstStyle/>
              <a:p>
                <a:pPr>
                  <a:defRPr/>
                </a:pPr>
                <a:endParaRPr lang="en-US" sz="1200" kern="0">
                  <a:solidFill>
                    <a:srgbClr val="0096D6"/>
                  </a:solidFill>
                </a:endParaRPr>
              </a:p>
            </p:txBody>
          </p:sp>
          <p:sp>
            <p:nvSpPr>
              <p:cNvPr id="3333" name="Freeform 305"/>
              <p:cNvSpPr>
                <a:spLocks/>
              </p:cNvSpPr>
              <p:nvPr/>
            </p:nvSpPr>
            <p:spPr bwMode="auto">
              <a:xfrm>
                <a:off x="4040" y="1797"/>
                <a:ext cx="418" cy="205"/>
              </a:xfrm>
              <a:custGeom>
                <a:avLst/>
                <a:gdLst>
                  <a:gd name="T0" fmla="*/ 7 w 418"/>
                  <a:gd name="T1" fmla="*/ 57 h 205"/>
                  <a:gd name="T2" fmla="*/ 59 w 418"/>
                  <a:gd name="T3" fmla="*/ 33 h 205"/>
                  <a:gd name="T4" fmla="*/ 80 w 418"/>
                  <a:gd name="T5" fmla="*/ 35 h 205"/>
                  <a:gd name="T6" fmla="*/ 99 w 418"/>
                  <a:gd name="T7" fmla="*/ 45 h 205"/>
                  <a:gd name="T8" fmla="*/ 132 w 418"/>
                  <a:gd name="T9" fmla="*/ 45 h 205"/>
                  <a:gd name="T10" fmla="*/ 135 w 418"/>
                  <a:gd name="T11" fmla="*/ 35 h 205"/>
                  <a:gd name="T12" fmla="*/ 135 w 418"/>
                  <a:gd name="T13" fmla="*/ 24 h 205"/>
                  <a:gd name="T14" fmla="*/ 149 w 418"/>
                  <a:gd name="T15" fmla="*/ 0 h 205"/>
                  <a:gd name="T16" fmla="*/ 160 w 418"/>
                  <a:gd name="T17" fmla="*/ 5 h 205"/>
                  <a:gd name="T18" fmla="*/ 186 w 418"/>
                  <a:gd name="T19" fmla="*/ 14 h 205"/>
                  <a:gd name="T20" fmla="*/ 191 w 418"/>
                  <a:gd name="T21" fmla="*/ 31 h 205"/>
                  <a:gd name="T22" fmla="*/ 215 w 418"/>
                  <a:gd name="T23" fmla="*/ 38 h 205"/>
                  <a:gd name="T24" fmla="*/ 250 w 418"/>
                  <a:gd name="T25" fmla="*/ 40 h 205"/>
                  <a:gd name="T26" fmla="*/ 267 w 418"/>
                  <a:gd name="T27" fmla="*/ 50 h 205"/>
                  <a:gd name="T28" fmla="*/ 300 w 418"/>
                  <a:gd name="T29" fmla="*/ 59 h 205"/>
                  <a:gd name="T30" fmla="*/ 347 w 418"/>
                  <a:gd name="T31" fmla="*/ 42 h 205"/>
                  <a:gd name="T32" fmla="*/ 364 w 418"/>
                  <a:gd name="T33" fmla="*/ 47 h 205"/>
                  <a:gd name="T34" fmla="*/ 375 w 418"/>
                  <a:gd name="T35" fmla="*/ 45 h 205"/>
                  <a:gd name="T36" fmla="*/ 378 w 418"/>
                  <a:gd name="T37" fmla="*/ 47 h 205"/>
                  <a:gd name="T38" fmla="*/ 368 w 418"/>
                  <a:gd name="T39" fmla="*/ 73 h 205"/>
                  <a:gd name="T40" fmla="*/ 368 w 418"/>
                  <a:gd name="T41" fmla="*/ 92 h 205"/>
                  <a:gd name="T42" fmla="*/ 401 w 418"/>
                  <a:gd name="T43" fmla="*/ 85 h 205"/>
                  <a:gd name="T44" fmla="*/ 416 w 418"/>
                  <a:gd name="T45" fmla="*/ 99 h 205"/>
                  <a:gd name="T46" fmla="*/ 418 w 418"/>
                  <a:gd name="T47" fmla="*/ 111 h 205"/>
                  <a:gd name="T48" fmla="*/ 385 w 418"/>
                  <a:gd name="T49" fmla="*/ 113 h 205"/>
                  <a:gd name="T50" fmla="*/ 357 w 418"/>
                  <a:gd name="T51" fmla="*/ 132 h 205"/>
                  <a:gd name="T52" fmla="*/ 331 w 418"/>
                  <a:gd name="T53" fmla="*/ 146 h 205"/>
                  <a:gd name="T54" fmla="*/ 319 w 418"/>
                  <a:gd name="T55" fmla="*/ 144 h 205"/>
                  <a:gd name="T56" fmla="*/ 319 w 418"/>
                  <a:gd name="T57" fmla="*/ 163 h 205"/>
                  <a:gd name="T58" fmla="*/ 302 w 418"/>
                  <a:gd name="T59" fmla="*/ 182 h 205"/>
                  <a:gd name="T60" fmla="*/ 281 w 418"/>
                  <a:gd name="T61" fmla="*/ 191 h 205"/>
                  <a:gd name="T62" fmla="*/ 262 w 418"/>
                  <a:gd name="T63" fmla="*/ 189 h 205"/>
                  <a:gd name="T64" fmla="*/ 231 w 418"/>
                  <a:gd name="T65" fmla="*/ 201 h 205"/>
                  <a:gd name="T66" fmla="*/ 222 w 418"/>
                  <a:gd name="T67" fmla="*/ 203 h 205"/>
                  <a:gd name="T68" fmla="*/ 182 w 418"/>
                  <a:gd name="T69" fmla="*/ 187 h 205"/>
                  <a:gd name="T70" fmla="*/ 120 w 418"/>
                  <a:gd name="T71" fmla="*/ 184 h 205"/>
                  <a:gd name="T72" fmla="*/ 68 w 418"/>
                  <a:gd name="T73" fmla="*/ 142 h 205"/>
                  <a:gd name="T74" fmla="*/ 38 w 418"/>
                  <a:gd name="T75" fmla="*/ 137 h 205"/>
                  <a:gd name="T76" fmla="*/ 38 w 418"/>
                  <a:gd name="T77" fmla="*/ 104 h 205"/>
                  <a:gd name="T78" fmla="*/ 23 w 418"/>
                  <a:gd name="T79" fmla="*/ 87 h 205"/>
                  <a:gd name="T80" fmla="*/ 14 w 418"/>
                  <a:gd name="T81" fmla="*/ 87 h 205"/>
                  <a:gd name="T82" fmla="*/ 0 w 418"/>
                  <a:gd name="T83" fmla="*/ 66 h 2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205"/>
                  <a:gd name="T128" fmla="*/ 418 w 418"/>
                  <a:gd name="T129" fmla="*/ 205 h 2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205">
                    <a:moveTo>
                      <a:pt x="0" y="66"/>
                    </a:moveTo>
                    <a:lnTo>
                      <a:pt x="2" y="61"/>
                    </a:lnTo>
                    <a:lnTo>
                      <a:pt x="7" y="57"/>
                    </a:lnTo>
                    <a:lnTo>
                      <a:pt x="16" y="54"/>
                    </a:lnTo>
                    <a:lnTo>
                      <a:pt x="38" y="38"/>
                    </a:lnTo>
                    <a:lnTo>
                      <a:pt x="59" y="33"/>
                    </a:lnTo>
                    <a:lnTo>
                      <a:pt x="68" y="35"/>
                    </a:lnTo>
                    <a:lnTo>
                      <a:pt x="71" y="38"/>
                    </a:lnTo>
                    <a:lnTo>
                      <a:pt x="80" y="35"/>
                    </a:lnTo>
                    <a:lnTo>
                      <a:pt x="85" y="35"/>
                    </a:lnTo>
                    <a:lnTo>
                      <a:pt x="94" y="45"/>
                    </a:lnTo>
                    <a:lnTo>
                      <a:pt x="99" y="45"/>
                    </a:lnTo>
                    <a:lnTo>
                      <a:pt x="109" y="45"/>
                    </a:lnTo>
                    <a:lnTo>
                      <a:pt x="113" y="45"/>
                    </a:lnTo>
                    <a:lnTo>
                      <a:pt x="132" y="45"/>
                    </a:lnTo>
                    <a:lnTo>
                      <a:pt x="135" y="42"/>
                    </a:lnTo>
                    <a:lnTo>
                      <a:pt x="135" y="38"/>
                    </a:lnTo>
                    <a:lnTo>
                      <a:pt x="135" y="35"/>
                    </a:lnTo>
                    <a:lnTo>
                      <a:pt x="137" y="31"/>
                    </a:lnTo>
                    <a:lnTo>
                      <a:pt x="137" y="28"/>
                    </a:lnTo>
                    <a:lnTo>
                      <a:pt x="135" y="24"/>
                    </a:lnTo>
                    <a:lnTo>
                      <a:pt x="132" y="19"/>
                    </a:lnTo>
                    <a:lnTo>
                      <a:pt x="135" y="14"/>
                    </a:lnTo>
                    <a:lnTo>
                      <a:pt x="149" y="0"/>
                    </a:lnTo>
                    <a:lnTo>
                      <a:pt x="151" y="0"/>
                    </a:lnTo>
                    <a:lnTo>
                      <a:pt x="156" y="2"/>
                    </a:lnTo>
                    <a:lnTo>
                      <a:pt x="160" y="5"/>
                    </a:lnTo>
                    <a:lnTo>
                      <a:pt x="168" y="7"/>
                    </a:lnTo>
                    <a:lnTo>
                      <a:pt x="172" y="9"/>
                    </a:lnTo>
                    <a:lnTo>
                      <a:pt x="186" y="14"/>
                    </a:lnTo>
                    <a:lnTo>
                      <a:pt x="189" y="19"/>
                    </a:lnTo>
                    <a:lnTo>
                      <a:pt x="191" y="31"/>
                    </a:lnTo>
                    <a:lnTo>
                      <a:pt x="201" y="38"/>
                    </a:lnTo>
                    <a:lnTo>
                      <a:pt x="210" y="40"/>
                    </a:lnTo>
                    <a:lnTo>
                      <a:pt x="215" y="38"/>
                    </a:lnTo>
                    <a:lnTo>
                      <a:pt x="229" y="33"/>
                    </a:lnTo>
                    <a:lnTo>
                      <a:pt x="248" y="38"/>
                    </a:lnTo>
                    <a:lnTo>
                      <a:pt x="250" y="40"/>
                    </a:lnTo>
                    <a:lnTo>
                      <a:pt x="257" y="45"/>
                    </a:lnTo>
                    <a:lnTo>
                      <a:pt x="267" y="50"/>
                    </a:lnTo>
                    <a:lnTo>
                      <a:pt x="269" y="54"/>
                    </a:lnTo>
                    <a:lnTo>
                      <a:pt x="276" y="57"/>
                    </a:lnTo>
                    <a:lnTo>
                      <a:pt x="300" y="59"/>
                    </a:lnTo>
                    <a:lnTo>
                      <a:pt x="305" y="61"/>
                    </a:lnTo>
                    <a:lnTo>
                      <a:pt x="333" y="54"/>
                    </a:lnTo>
                    <a:lnTo>
                      <a:pt x="347" y="42"/>
                    </a:lnTo>
                    <a:lnTo>
                      <a:pt x="354" y="40"/>
                    </a:lnTo>
                    <a:lnTo>
                      <a:pt x="359" y="42"/>
                    </a:lnTo>
                    <a:lnTo>
                      <a:pt x="364" y="47"/>
                    </a:lnTo>
                    <a:lnTo>
                      <a:pt x="368" y="47"/>
                    </a:lnTo>
                    <a:lnTo>
                      <a:pt x="373" y="47"/>
                    </a:lnTo>
                    <a:lnTo>
                      <a:pt x="375" y="45"/>
                    </a:lnTo>
                    <a:lnTo>
                      <a:pt x="378" y="45"/>
                    </a:lnTo>
                    <a:lnTo>
                      <a:pt x="378" y="47"/>
                    </a:lnTo>
                    <a:lnTo>
                      <a:pt x="375" y="50"/>
                    </a:lnTo>
                    <a:lnTo>
                      <a:pt x="368" y="61"/>
                    </a:lnTo>
                    <a:lnTo>
                      <a:pt x="368" y="73"/>
                    </a:lnTo>
                    <a:lnTo>
                      <a:pt x="366" y="78"/>
                    </a:lnTo>
                    <a:lnTo>
                      <a:pt x="368" y="90"/>
                    </a:lnTo>
                    <a:lnTo>
                      <a:pt x="368" y="92"/>
                    </a:lnTo>
                    <a:lnTo>
                      <a:pt x="380" y="94"/>
                    </a:lnTo>
                    <a:lnTo>
                      <a:pt x="392" y="92"/>
                    </a:lnTo>
                    <a:lnTo>
                      <a:pt x="401" y="85"/>
                    </a:lnTo>
                    <a:lnTo>
                      <a:pt x="406" y="92"/>
                    </a:lnTo>
                    <a:lnTo>
                      <a:pt x="413" y="97"/>
                    </a:lnTo>
                    <a:lnTo>
                      <a:pt x="416" y="99"/>
                    </a:lnTo>
                    <a:lnTo>
                      <a:pt x="416" y="106"/>
                    </a:lnTo>
                    <a:lnTo>
                      <a:pt x="418" y="109"/>
                    </a:lnTo>
                    <a:lnTo>
                      <a:pt x="418" y="111"/>
                    </a:lnTo>
                    <a:lnTo>
                      <a:pt x="416" y="111"/>
                    </a:lnTo>
                    <a:lnTo>
                      <a:pt x="409" y="111"/>
                    </a:lnTo>
                    <a:lnTo>
                      <a:pt x="385" y="113"/>
                    </a:lnTo>
                    <a:lnTo>
                      <a:pt x="368" y="130"/>
                    </a:lnTo>
                    <a:lnTo>
                      <a:pt x="361" y="132"/>
                    </a:lnTo>
                    <a:lnTo>
                      <a:pt x="357" y="132"/>
                    </a:lnTo>
                    <a:lnTo>
                      <a:pt x="347" y="144"/>
                    </a:lnTo>
                    <a:lnTo>
                      <a:pt x="340" y="146"/>
                    </a:lnTo>
                    <a:lnTo>
                      <a:pt x="331" y="146"/>
                    </a:lnTo>
                    <a:lnTo>
                      <a:pt x="328" y="144"/>
                    </a:lnTo>
                    <a:lnTo>
                      <a:pt x="326" y="142"/>
                    </a:lnTo>
                    <a:lnTo>
                      <a:pt x="319" y="144"/>
                    </a:lnTo>
                    <a:lnTo>
                      <a:pt x="314" y="154"/>
                    </a:lnTo>
                    <a:lnTo>
                      <a:pt x="314" y="156"/>
                    </a:lnTo>
                    <a:lnTo>
                      <a:pt x="319" y="163"/>
                    </a:lnTo>
                    <a:lnTo>
                      <a:pt x="319" y="165"/>
                    </a:lnTo>
                    <a:lnTo>
                      <a:pt x="305" y="177"/>
                    </a:lnTo>
                    <a:lnTo>
                      <a:pt x="302" y="182"/>
                    </a:lnTo>
                    <a:lnTo>
                      <a:pt x="288" y="189"/>
                    </a:lnTo>
                    <a:lnTo>
                      <a:pt x="281" y="191"/>
                    </a:lnTo>
                    <a:lnTo>
                      <a:pt x="274" y="189"/>
                    </a:lnTo>
                    <a:lnTo>
                      <a:pt x="269" y="191"/>
                    </a:lnTo>
                    <a:lnTo>
                      <a:pt x="262" y="189"/>
                    </a:lnTo>
                    <a:lnTo>
                      <a:pt x="248" y="194"/>
                    </a:lnTo>
                    <a:lnTo>
                      <a:pt x="246" y="196"/>
                    </a:lnTo>
                    <a:lnTo>
                      <a:pt x="231" y="201"/>
                    </a:lnTo>
                    <a:lnTo>
                      <a:pt x="227" y="205"/>
                    </a:lnTo>
                    <a:lnTo>
                      <a:pt x="224" y="205"/>
                    </a:lnTo>
                    <a:lnTo>
                      <a:pt x="222" y="203"/>
                    </a:lnTo>
                    <a:lnTo>
                      <a:pt x="220" y="201"/>
                    </a:lnTo>
                    <a:lnTo>
                      <a:pt x="189" y="191"/>
                    </a:lnTo>
                    <a:lnTo>
                      <a:pt x="182" y="187"/>
                    </a:lnTo>
                    <a:lnTo>
                      <a:pt x="168" y="182"/>
                    </a:lnTo>
                    <a:lnTo>
                      <a:pt x="123" y="184"/>
                    </a:lnTo>
                    <a:lnTo>
                      <a:pt x="120" y="184"/>
                    </a:lnTo>
                    <a:lnTo>
                      <a:pt x="99" y="156"/>
                    </a:lnTo>
                    <a:lnTo>
                      <a:pt x="97" y="156"/>
                    </a:lnTo>
                    <a:lnTo>
                      <a:pt x="68" y="142"/>
                    </a:lnTo>
                    <a:lnTo>
                      <a:pt x="61" y="144"/>
                    </a:lnTo>
                    <a:lnTo>
                      <a:pt x="40" y="139"/>
                    </a:lnTo>
                    <a:lnTo>
                      <a:pt x="38" y="137"/>
                    </a:lnTo>
                    <a:lnTo>
                      <a:pt x="38" y="135"/>
                    </a:lnTo>
                    <a:lnTo>
                      <a:pt x="40" y="130"/>
                    </a:lnTo>
                    <a:lnTo>
                      <a:pt x="38" y="104"/>
                    </a:lnTo>
                    <a:lnTo>
                      <a:pt x="31" y="90"/>
                    </a:lnTo>
                    <a:lnTo>
                      <a:pt x="26" y="90"/>
                    </a:lnTo>
                    <a:lnTo>
                      <a:pt x="23" y="87"/>
                    </a:lnTo>
                    <a:lnTo>
                      <a:pt x="19" y="87"/>
                    </a:lnTo>
                    <a:lnTo>
                      <a:pt x="16" y="90"/>
                    </a:lnTo>
                    <a:lnTo>
                      <a:pt x="14" y="87"/>
                    </a:lnTo>
                    <a:lnTo>
                      <a:pt x="12" y="83"/>
                    </a:lnTo>
                    <a:lnTo>
                      <a:pt x="5" y="76"/>
                    </a:lnTo>
                    <a:lnTo>
                      <a:pt x="0" y="66"/>
                    </a:lnTo>
                    <a:close/>
                  </a:path>
                </a:pathLst>
              </a:custGeom>
              <a:grpFill/>
              <a:ln w="9525">
                <a:noFill/>
                <a:round/>
                <a:headEnd/>
                <a:tailEnd/>
              </a:ln>
            </p:spPr>
            <p:txBody>
              <a:bodyPr/>
              <a:lstStyle/>
              <a:p>
                <a:pPr>
                  <a:defRPr/>
                </a:pPr>
                <a:endParaRPr lang="en-US" sz="1200" kern="0">
                  <a:solidFill>
                    <a:srgbClr val="0096D6"/>
                  </a:solidFill>
                </a:endParaRPr>
              </a:p>
            </p:txBody>
          </p:sp>
          <p:sp>
            <p:nvSpPr>
              <p:cNvPr id="3334" name="Freeform 306"/>
              <p:cNvSpPr>
                <a:spLocks/>
              </p:cNvSpPr>
              <p:nvPr/>
            </p:nvSpPr>
            <p:spPr bwMode="auto">
              <a:xfrm>
                <a:off x="4040" y="1797"/>
                <a:ext cx="418" cy="205"/>
              </a:xfrm>
              <a:custGeom>
                <a:avLst/>
                <a:gdLst>
                  <a:gd name="T0" fmla="*/ 7 w 418"/>
                  <a:gd name="T1" fmla="*/ 57 h 205"/>
                  <a:gd name="T2" fmla="*/ 59 w 418"/>
                  <a:gd name="T3" fmla="*/ 33 h 205"/>
                  <a:gd name="T4" fmla="*/ 80 w 418"/>
                  <a:gd name="T5" fmla="*/ 35 h 205"/>
                  <a:gd name="T6" fmla="*/ 99 w 418"/>
                  <a:gd name="T7" fmla="*/ 45 h 205"/>
                  <a:gd name="T8" fmla="*/ 132 w 418"/>
                  <a:gd name="T9" fmla="*/ 45 h 205"/>
                  <a:gd name="T10" fmla="*/ 135 w 418"/>
                  <a:gd name="T11" fmla="*/ 35 h 205"/>
                  <a:gd name="T12" fmla="*/ 135 w 418"/>
                  <a:gd name="T13" fmla="*/ 24 h 205"/>
                  <a:gd name="T14" fmla="*/ 149 w 418"/>
                  <a:gd name="T15" fmla="*/ 0 h 205"/>
                  <a:gd name="T16" fmla="*/ 160 w 418"/>
                  <a:gd name="T17" fmla="*/ 5 h 205"/>
                  <a:gd name="T18" fmla="*/ 186 w 418"/>
                  <a:gd name="T19" fmla="*/ 14 h 205"/>
                  <a:gd name="T20" fmla="*/ 191 w 418"/>
                  <a:gd name="T21" fmla="*/ 31 h 205"/>
                  <a:gd name="T22" fmla="*/ 215 w 418"/>
                  <a:gd name="T23" fmla="*/ 38 h 205"/>
                  <a:gd name="T24" fmla="*/ 250 w 418"/>
                  <a:gd name="T25" fmla="*/ 40 h 205"/>
                  <a:gd name="T26" fmla="*/ 267 w 418"/>
                  <a:gd name="T27" fmla="*/ 50 h 205"/>
                  <a:gd name="T28" fmla="*/ 300 w 418"/>
                  <a:gd name="T29" fmla="*/ 59 h 205"/>
                  <a:gd name="T30" fmla="*/ 347 w 418"/>
                  <a:gd name="T31" fmla="*/ 42 h 205"/>
                  <a:gd name="T32" fmla="*/ 364 w 418"/>
                  <a:gd name="T33" fmla="*/ 47 h 205"/>
                  <a:gd name="T34" fmla="*/ 375 w 418"/>
                  <a:gd name="T35" fmla="*/ 45 h 205"/>
                  <a:gd name="T36" fmla="*/ 378 w 418"/>
                  <a:gd name="T37" fmla="*/ 47 h 205"/>
                  <a:gd name="T38" fmla="*/ 368 w 418"/>
                  <a:gd name="T39" fmla="*/ 73 h 205"/>
                  <a:gd name="T40" fmla="*/ 368 w 418"/>
                  <a:gd name="T41" fmla="*/ 92 h 205"/>
                  <a:gd name="T42" fmla="*/ 401 w 418"/>
                  <a:gd name="T43" fmla="*/ 85 h 205"/>
                  <a:gd name="T44" fmla="*/ 416 w 418"/>
                  <a:gd name="T45" fmla="*/ 99 h 205"/>
                  <a:gd name="T46" fmla="*/ 418 w 418"/>
                  <a:gd name="T47" fmla="*/ 111 h 205"/>
                  <a:gd name="T48" fmla="*/ 385 w 418"/>
                  <a:gd name="T49" fmla="*/ 113 h 205"/>
                  <a:gd name="T50" fmla="*/ 357 w 418"/>
                  <a:gd name="T51" fmla="*/ 132 h 205"/>
                  <a:gd name="T52" fmla="*/ 331 w 418"/>
                  <a:gd name="T53" fmla="*/ 146 h 205"/>
                  <a:gd name="T54" fmla="*/ 319 w 418"/>
                  <a:gd name="T55" fmla="*/ 144 h 205"/>
                  <a:gd name="T56" fmla="*/ 319 w 418"/>
                  <a:gd name="T57" fmla="*/ 163 h 205"/>
                  <a:gd name="T58" fmla="*/ 302 w 418"/>
                  <a:gd name="T59" fmla="*/ 182 h 205"/>
                  <a:gd name="T60" fmla="*/ 281 w 418"/>
                  <a:gd name="T61" fmla="*/ 191 h 205"/>
                  <a:gd name="T62" fmla="*/ 262 w 418"/>
                  <a:gd name="T63" fmla="*/ 189 h 205"/>
                  <a:gd name="T64" fmla="*/ 231 w 418"/>
                  <a:gd name="T65" fmla="*/ 201 h 205"/>
                  <a:gd name="T66" fmla="*/ 222 w 418"/>
                  <a:gd name="T67" fmla="*/ 203 h 205"/>
                  <a:gd name="T68" fmla="*/ 182 w 418"/>
                  <a:gd name="T69" fmla="*/ 187 h 205"/>
                  <a:gd name="T70" fmla="*/ 120 w 418"/>
                  <a:gd name="T71" fmla="*/ 184 h 205"/>
                  <a:gd name="T72" fmla="*/ 68 w 418"/>
                  <a:gd name="T73" fmla="*/ 142 h 205"/>
                  <a:gd name="T74" fmla="*/ 38 w 418"/>
                  <a:gd name="T75" fmla="*/ 137 h 205"/>
                  <a:gd name="T76" fmla="*/ 38 w 418"/>
                  <a:gd name="T77" fmla="*/ 104 h 205"/>
                  <a:gd name="T78" fmla="*/ 23 w 418"/>
                  <a:gd name="T79" fmla="*/ 87 h 205"/>
                  <a:gd name="T80" fmla="*/ 14 w 418"/>
                  <a:gd name="T81" fmla="*/ 87 h 205"/>
                  <a:gd name="T82" fmla="*/ 0 w 418"/>
                  <a:gd name="T83" fmla="*/ 66 h 2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205"/>
                  <a:gd name="T128" fmla="*/ 418 w 418"/>
                  <a:gd name="T129" fmla="*/ 205 h 2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205">
                    <a:moveTo>
                      <a:pt x="0" y="66"/>
                    </a:moveTo>
                    <a:lnTo>
                      <a:pt x="2" y="61"/>
                    </a:lnTo>
                    <a:lnTo>
                      <a:pt x="7" y="57"/>
                    </a:lnTo>
                    <a:lnTo>
                      <a:pt x="16" y="54"/>
                    </a:lnTo>
                    <a:lnTo>
                      <a:pt x="38" y="38"/>
                    </a:lnTo>
                    <a:lnTo>
                      <a:pt x="59" y="33"/>
                    </a:lnTo>
                    <a:lnTo>
                      <a:pt x="68" y="35"/>
                    </a:lnTo>
                    <a:lnTo>
                      <a:pt x="71" y="38"/>
                    </a:lnTo>
                    <a:lnTo>
                      <a:pt x="80" y="35"/>
                    </a:lnTo>
                    <a:lnTo>
                      <a:pt x="85" y="35"/>
                    </a:lnTo>
                    <a:lnTo>
                      <a:pt x="94" y="45"/>
                    </a:lnTo>
                    <a:lnTo>
                      <a:pt x="99" y="45"/>
                    </a:lnTo>
                    <a:lnTo>
                      <a:pt x="109" y="45"/>
                    </a:lnTo>
                    <a:lnTo>
                      <a:pt x="113" y="45"/>
                    </a:lnTo>
                    <a:lnTo>
                      <a:pt x="132" y="45"/>
                    </a:lnTo>
                    <a:lnTo>
                      <a:pt x="135" y="42"/>
                    </a:lnTo>
                    <a:lnTo>
                      <a:pt x="135" y="38"/>
                    </a:lnTo>
                    <a:lnTo>
                      <a:pt x="135" y="35"/>
                    </a:lnTo>
                    <a:lnTo>
                      <a:pt x="137" y="31"/>
                    </a:lnTo>
                    <a:lnTo>
                      <a:pt x="137" y="28"/>
                    </a:lnTo>
                    <a:lnTo>
                      <a:pt x="135" y="24"/>
                    </a:lnTo>
                    <a:lnTo>
                      <a:pt x="132" y="19"/>
                    </a:lnTo>
                    <a:lnTo>
                      <a:pt x="135" y="14"/>
                    </a:lnTo>
                    <a:lnTo>
                      <a:pt x="149" y="0"/>
                    </a:lnTo>
                    <a:lnTo>
                      <a:pt x="151" y="0"/>
                    </a:lnTo>
                    <a:lnTo>
                      <a:pt x="156" y="2"/>
                    </a:lnTo>
                    <a:lnTo>
                      <a:pt x="160" y="5"/>
                    </a:lnTo>
                    <a:lnTo>
                      <a:pt x="168" y="7"/>
                    </a:lnTo>
                    <a:lnTo>
                      <a:pt x="172" y="9"/>
                    </a:lnTo>
                    <a:lnTo>
                      <a:pt x="186" y="14"/>
                    </a:lnTo>
                    <a:lnTo>
                      <a:pt x="189" y="19"/>
                    </a:lnTo>
                    <a:lnTo>
                      <a:pt x="191" y="31"/>
                    </a:lnTo>
                    <a:lnTo>
                      <a:pt x="201" y="38"/>
                    </a:lnTo>
                    <a:lnTo>
                      <a:pt x="210" y="40"/>
                    </a:lnTo>
                    <a:lnTo>
                      <a:pt x="215" y="38"/>
                    </a:lnTo>
                    <a:lnTo>
                      <a:pt x="229" y="33"/>
                    </a:lnTo>
                    <a:lnTo>
                      <a:pt x="248" y="38"/>
                    </a:lnTo>
                    <a:lnTo>
                      <a:pt x="250" y="40"/>
                    </a:lnTo>
                    <a:lnTo>
                      <a:pt x="257" y="45"/>
                    </a:lnTo>
                    <a:lnTo>
                      <a:pt x="267" y="50"/>
                    </a:lnTo>
                    <a:lnTo>
                      <a:pt x="269" y="54"/>
                    </a:lnTo>
                    <a:lnTo>
                      <a:pt x="276" y="57"/>
                    </a:lnTo>
                    <a:lnTo>
                      <a:pt x="300" y="59"/>
                    </a:lnTo>
                    <a:lnTo>
                      <a:pt x="305" y="61"/>
                    </a:lnTo>
                    <a:lnTo>
                      <a:pt x="333" y="54"/>
                    </a:lnTo>
                    <a:lnTo>
                      <a:pt x="347" y="42"/>
                    </a:lnTo>
                    <a:lnTo>
                      <a:pt x="354" y="40"/>
                    </a:lnTo>
                    <a:lnTo>
                      <a:pt x="359" y="42"/>
                    </a:lnTo>
                    <a:lnTo>
                      <a:pt x="364" y="47"/>
                    </a:lnTo>
                    <a:lnTo>
                      <a:pt x="368" y="47"/>
                    </a:lnTo>
                    <a:lnTo>
                      <a:pt x="373" y="47"/>
                    </a:lnTo>
                    <a:lnTo>
                      <a:pt x="375" y="45"/>
                    </a:lnTo>
                    <a:lnTo>
                      <a:pt x="378" y="45"/>
                    </a:lnTo>
                    <a:lnTo>
                      <a:pt x="378" y="47"/>
                    </a:lnTo>
                    <a:lnTo>
                      <a:pt x="375" y="50"/>
                    </a:lnTo>
                    <a:lnTo>
                      <a:pt x="368" y="61"/>
                    </a:lnTo>
                    <a:lnTo>
                      <a:pt x="368" y="73"/>
                    </a:lnTo>
                    <a:lnTo>
                      <a:pt x="366" y="78"/>
                    </a:lnTo>
                    <a:lnTo>
                      <a:pt x="368" y="90"/>
                    </a:lnTo>
                    <a:lnTo>
                      <a:pt x="368" y="92"/>
                    </a:lnTo>
                    <a:lnTo>
                      <a:pt x="380" y="94"/>
                    </a:lnTo>
                    <a:lnTo>
                      <a:pt x="392" y="92"/>
                    </a:lnTo>
                    <a:lnTo>
                      <a:pt x="401" y="85"/>
                    </a:lnTo>
                    <a:lnTo>
                      <a:pt x="406" y="92"/>
                    </a:lnTo>
                    <a:lnTo>
                      <a:pt x="413" y="97"/>
                    </a:lnTo>
                    <a:lnTo>
                      <a:pt x="416" y="99"/>
                    </a:lnTo>
                    <a:lnTo>
                      <a:pt x="416" y="106"/>
                    </a:lnTo>
                    <a:lnTo>
                      <a:pt x="418" y="109"/>
                    </a:lnTo>
                    <a:lnTo>
                      <a:pt x="418" y="111"/>
                    </a:lnTo>
                    <a:lnTo>
                      <a:pt x="416" y="111"/>
                    </a:lnTo>
                    <a:lnTo>
                      <a:pt x="409" y="111"/>
                    </a:lnTo>
                    <a:lnTo>
                      <a:pt x="385" y="113"/>
                    </a:lnTo>
                    <a:lnTo>
                      <a:pt x="368" y="130"/>
                    </a:lnTo>
                    <a:lnTo>
                      <a:pt x="361" y="132"/>
                    </a:lnTo>
                    <a:lnTo>
                      <a:pt x="357" y="132"/>
                    </a:lnTo>
                    <a:lnTo>
                      <a:pt x="347" y="144"/>
                    </a:lnTo>
                    <a:lnTo>
                      <a:pt x="340" y="146"/>
                    </a:lnTo>
                    <a:lnTo>
                      <a:pt x="331" y="146"/>
                    </a:lnTo>
                    <a:lnTo>
                      <a:pt x="328" y="144"/>
                    </a:lnTo>
                    <a:lnTo>
                      <a:pt x="326" y="142"/>
                    </a:lnTo>
                    <a:lnTo>
                      <a:pt x="319" y="144"/>
                    </a:lnTo>
                    <a:lnTo>
                      <a:pt x="314" y="154"/>
                    </a:lnTo>
                    <a:lnTo>
                      <a:pt x="314" y="156"/>
                    </a:lnTo>
                    <a:lnTo>
                      <a:pt x="319" y="163"/>
                    </a:lnTo>
                    <a:lnTo>
                      <a:pt x="319" y="165"/>
                    </a:lnTo>
                    <a:lnTo>
                      <a:pt x="305" y="177"/>
                    </a:lnTo>
                    <a:lnTo>
                      <a:pt x="302" y="182"/>
                    </a:lnTo>
                    <a:lnTo>
                      <a:pt x="288" y="189"/>
                    </a:lnTo>
                    <a:lnTo>
                      <a:pt x="281" y="191"/>
                    </a:lnTo>
                    <a:lnTo>
                      <a:pt x="274" y="189"/>
                    </a:lnTo>
                    <a:lnTo>
                      <a:pt x="269" y="191"/>
                    </a:lnTo>
                    <a:lnTo>
                      <a:pt x="262" y="189"/>
                    </a:lnTo>
                    <a:lnTo>
                      <a:pt x="248" y="194"/>
                    </a:lnTo>
                    <a:lnTo>
                      <a:pt x="246" y="196"/>
                    </a:lnTo>
                    <a:lnTo>
                      <a:pt x="231" y="201"/>
                    </a:lnTo>
                    <a:lnTo>
                      <a:pt x="227" y="205"/>
                    </a:lnTo>
                    <a:lnTo>
                      <a:pt x="224" y="205"/>
                    </a:lnTo>
                    <a:lnTo>
                      <a:pt x="222" y="203"/>
                    </a:lnTo>
                    <a:lnTo>
                      <a:pt x="220" y="201"/>
                    </a:lnTo>
                    <a:lnTo>
                      <a:pt x="189" y="191"/>
                    </a:lnTo>
                    <a:lnTo>
                      <a:pt x="182" y="187"/>
                    </a:lnTo>
                    <a:lnTo>
                      <a:pt x="168" y="182"/>
                    </a:lnTo>
                    <a:lnTo>
                      <a:pt x="123" y="184"/>
                    </a:lnTo>
                    <a:lnTo>
                      <a:pt x="120" y="184"/>
                    </a:lnTo>
                    <a:lnTo>
                      <a:pt x="99" y="156"/>
                    </a:lnTo>
                    <a:lnTo>
                      <a:pt x="97" y="156"/>
                    </a:lnTo>
                    <a:lnTo>
                      <a:pt x="68" y="142"/>
                    </a:lnTo>
                    <a:lnTo>
                      <a:pt x="61" y="144"/>
                    </a:lnTo>
                    <a:lnTo>
                      <a:pt x="40" y="139"/>
                    </a:lnTo>
                    <a:lnTo>
                      <a:pt x="38" y="137"/>
                    </a:lnTo>
                    <a:lnTo>
                      <a:pt x="38" y="135"/>
                    </a:lnTo>
                    <a:lnTo>
                      <a:pt x="40" y="130"/>
                    </a:lnTo>
                    <a:lnTo>
                      <a:pt x="38" y="104"/>
                    </a:lnTo>
                    <a:lnTo>
                      <a:pt x="31" y="90"/>
                    </a:lnTo>
                    <a:lnTo>
                      <a:pt x="26" y="90"/>
                    </a:lnTo>
                    <a:lnTo>
                      <a:pt x="23" y="87"/>
                    </a:lnTo>
                    <a:lnTo>
                      <a:pt x="19" y="87"/>
                    </a:lnTo>
                    <a:lnTo>
                      <a:pt x="16" y="90"/>
                    </a:lnTo>
                    <a:lnTo>
                      <a:pt x="14" y="87"/>
                    </a:lnTo>
                    <a:lnTo>
                      <a:pt x="12" y="83"/>
                    </a:lnTo>
                    <a:lnTo>
                      <a:pt x="5" y="76"/>
                    </a:lnTo>
                    <a:lnTo>
                      <a:pt x="0" y="66"/>
                    </a:lnTo>
                  </a:path>
                </a:pathLst>
              </a:custGeom>
              <a:grpFill/>
              <a:ln w="9525">
                <a:noFill/>
                <a:round/>
                <a:headEnd/>
                <a:tailEnd/>
              </a:ln>
            </p:spPr>
            <p:txBody>
              <a:bodyPr/>
              <a:lstStyle/>
              <a:p>
                <a:pPr>
                  <a:defRPr/>
                </a:pPr>
                <a:endParaRPr lang="en-US" sz="1200" kern="0">
                  <a:solidFill>
                    <a:srgbClr val="0096D6"/>
                  </a:solidFill>
                </a:endParaRPr>
              </a:p>
            </p:txBody>
          </p:sp>
          <p:sp>
            <p:nvSpPr>
              <p:cNvPr id="3335" name="Freeform 307"/>
              <p:cNvSpPr>
                <a:spLocks/>
              </p:cNvSpPr>
              <p:nvPr/>
            </p:nvSpPr>
            <p:spPr bwMode="auto">
              <a:xfrm>
                <a:off x="4205" y="2515"/>
                <a:ext cx="55" cy="71"/>
              </a:xfrm>
              <a:custGeom>
                <a:avLst/>
                <a:gdLst>
                  <a:gd name="T0" fmla="*/ 0 w 55"/>
                  <a:gd name="T1" fmla="*/ 5 h 71"/>
                  <a:gd name="T2" fmla="*/ 0 w 55"/>
                  <a:gd name="T3" fmla="*/ 5 h 71"/>
                  <a:gd name="T4" fmla="*/ 5 w 55"/>
                  <a:gd name="T5" fmla="*/ 24 h 71"/>
                  <a:gd name="T6" fmla="*/ 5 w 55"/>
                  <a:gd name="T7" fmla="*/ 26 h 71"/>
                  <a:gd name="T8" fmla="*/ 5 w 55"/>
                  <a:gd name="T9" fmla="*/ 33 h 71"/>
                  <a:gd name="T10" fmla="*/ 7 w 55"/>
                  <a:gd name="T11" fmla="*/ 35 h 71"/>
                  <a:gd name="T12" fmla="*/ 7 w 55"/>
                  <a:gd name="T13" fmla="*/ 38 h 71"/>
                  <a:gd name="T14" fmla="*/ 14 w 55"/>
                  <a:gd name="T15" fmla="*/ 47 h 71"/>
                  <a:gd name="T16" fmla="*/ 17 w 55"/>
                  <a:gd name="T17" fmla="*/ 52 h 71"/>
                  <a:gd name="T18" fmla="*/ 43 w 55"/>
                  <a:gd name="T19" fmla="*/ 71 h 71"/>
                  <a:gd name="T20" fmla="*/ 43 w 55"/>
                  <a:gd name="T21" fmla="*/ 71 h 71"/>
                  <a:gd name="T22" fmla="*/ 45 w 55"/>
                  <a:gd name="T23" fmla="*/ 71 h 71"/>
                  <a:gd name="T24" fmla="*/ 45 w 55"/>
                  <a:gd name="T25" fmla="*/ 71 h 71"/>
                  <a:gd name="T26" fmla="*/ 45 w 55"/>
                  <a:gd name="T27" fmla="*/ 69 h 71"/>
                  <a:gd name="T28" fmla="*/ 47 w 55"/>
                  <a:gd name="T29" fmla="*/ 69 h 71"/>
                  <a:gd name="T30" fmla="*/ 50 w 55"/>
                  <a:gd name="T31" fmla="*/ 69 h 71"/>
                  <a:gd name="T32" fmla="*/ 52 w 55"/>
                  <a:gd name="T33" fmla="*/ 71 h 71"/>
                  <a:gd name="T34" fmla="*/ 52 w 55"/>
                  <a:gd name="T35" fmla="*/ 69 h 71"/>
                  <a:gd name="T36" fmla="*/ 55 w 55"/>
                  <a:gd name="T37" fmla="*/ 66 h 71"/>
                  <a:gd name="T38" fmla="*/ 50 w 55"/>
                  <a:gd name="T39" fmla="*/ 54 h 71"/>
                  <a:gd name="T40" fmla="*/ 45 w 55"/>
                  <a:gd name="T41" fmla="*/ 52 h 71"/>
                  <a:gd name="T42" fmla="*/ 43 w 55"/>
                  <a:gd name="T43" fmla="*/ 24 h 71"/>
                  <a:gd name="T44" fmla="*/ 38 w 55"/>
                  <a:gd name="T45" fmla="*/ 17 h 71"/>
                  <a:gd name="T46" fmla="*/ 29 w 55"/>
                  <a:gd name="T47" fmla="*/ 7 h 71"/>
                  <a:gd name="T48" fmla="*/ 26 w 55"/>
                  <a:gd name="T49" fmla="*/ 7 h 71"/>
                  <a:gd name="T50" fmla="*/ 24 w 55"/>
                  <a:gd name="T51" fmla="*/ 12 h 71"/>
                  <a:gd name="T52" fmla="*/ 21 w 55"/>
                  <a:gd name="T53" fmla="*/ 12 h 71"/>
                  <a:gd name="T54" fmla="*/ 19 w 55"/>
                  <a:gd name="T55" fmla="*/ 12 h 71"/>
                  <a:gd name="T56" fmla="*/ 14 w 55"/>
                  <a:gd name="T57" fmla="*/ 14 h 71"/>
                  <a:gd name="T58" fmla="*/ 12 w 55"/>
                  <a:gd name="T59" fmla="*/ 12 h 71"/>
                  <a:gd name="T60" fmla="*/ 12 w 55"/>
                  <a:gd name="T61" fmla="*/ 7 h 71"/>
                  <a:gd name="T62" fmla="*/ 10 w 55"/>
                  <a:gd name="T63" fmla="*/ 5 h 71"/>
                  <a:gd name="T64" fmla="*/ 5 w 55"/>
                  <a:gd name="T65" fmla="*/ 2 h 71"/>
                  <a:gd name="T66" fmla="*/ 3 w 55"/>
                  <a:gd name="T67" fmla="*/ 0 h 71"/>
                  <a:gd name="T68" fmla="*/ 0 w 55"/>
                  <a:gd name="T69" fmla="*/ 0 h 71"/>
                  <a:gd name="T70" fmla="*/ 0 w 55"/>
                  <a:gd name="T71" fmla="*/ 5 h 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1"/>
                  <a:gd name="T110" fmla="*/ 55 w 55"/>
                  <a:gd name="T111" fmla="*/ 71 h 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1">
                    <a:moveTo>
                      <a:pt x="0" y="5"/>
                    </a:moveTo>
                    <a:lnTo>
                      <a:pt x="0" y="5"/>
                    </a:lnTo>
                    <a:lnTo>
                      <a:pt x="5" y="24"/>
                    </a:lnTo>
                    <a:lnTo>
                      <a:pt x="5" y="26"/>
                    </a:lnTo>
                    <a:lnTo>
                      <a:pt x="5" y="33"/>
                    </a:lnTo>
                    <a:lnTo>
                      <a:pt x="7" y="35"/>
                    </a:lnTo>
                    <a:lnTo>
                      <a:pt x="7" y="38"/>
                    </a:lnTo>
                    <a:lnTo>
                      <a:pt x="14" y="47"/>
                    </a:lnTo>
                    <a:lnTo>
                      <a:pt x="17" y="52"/>
                    </a:lnTo>
                    <a:lnTo>
                      <a:pt x="43" y="71"/>
                    </a:lnTo>
                    <a:lnTo>
                      <a:pt x="45" y="71"/>
                    </a:lnTo>
                    <a:lnTo>
                      <a:pt x="45" y="69"/>
                    </a:lnTo>
                    <a:lnTo>
                      <a:pt x="47" y="69"/>
                    </a:lnTo>
                    <a:lnTo>
                      <a:pt x="50" y="69"/>
                    </a:lnTo>
                    <a:lnTo>
                      <a:pt x="52" y="71"/>
                    </a:lnTo>
                    <a:lnTo>
                      <a:pt x="52" y="69"/>
                    </a:lnTo>
                    <a:lnTo>
                      <a:pt x="55" y="66"/>
                    </a:lnTo>
                    <a:lnTo>
                      <a:pt x="50" y="54"/>
                    </a:lnTo>
                    <a:lnTo>
                      <a:pt x="45" y="52"/>
                    </a:lnTo>
                    <a:lnTo>
                      <a:pt x="43" y="24"/>
                    </a:lnTo>
                    <a:lnTo>
                      <a:pt x="38" y="17"/>
                    </a:lnTo>
                    <a:lnTo>
                      <a:pt x="29" y="7"/>
                    </a:lnTo>
                    <a:lnTo>
                      <a:pt x="26" y="7"/>
                    </a:lnTo>
                    <a:lnTo>
                      <a:pt x="24" y="12"/>
                    </a:lnTo>
                    <a:lnTo>
                      <a:pt x="21" y="12"/>
                    </a:lnTo>
                    <a:lnTo>
                      <a:pt x="19" y="12"/>
                    </a:lnTo>
                    <a:lnTo>
                      <a:pt x="14" y="14"/>
                    </a:lnTo>
                    <a:lnTo>
                      <a:pt x="12" y="12"/>
                    </a:lnTo>
                    <a:lnTo>
                      <a:pt x="12" y="7"/>
                    </a:lnTo>
                    <a:lnTo>
                      <a:pt x="10" y="5"/>
                    </a:lnTo>
                    <a:lnTo>
                      <a:pt x="5" y="2"/>
                    </a:lnTo>
                    <a:lnTo>
                      <a:pt x="3" y="0"/>
                    </a:lnTo>
                    <a:lnTo>
                      <a:pt x="0" y="0"/>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336" name="Freeform 308"/>
              <p:cNvSpPr>
                <a:spLocks/>
              </p:cNvSpPr>
              <p:nvPr/>
            </p:nvSpPr>
            <p:spPr bwMode="auto">
              <a:xfrm>
                <a:off x="4205" y="2515"/>
                <a:ext cx="55" cy="71"/>
              </a:xfrm>
              <a:custGeom>
                <a:avLst/>
                <a:gdLst>
                  <a:gd name="T0" fmla="*/ 0 w 55"/>
                  <a:gd name="T1" fmla="*/ 5 h 71"/>
                  <a:gd name="T2" fmla="*/ 0 w 55"/>
                  <a:gd name="T3" fmla="*/ 5 h 71"/>
                  <a:gd name="T4" fmla="*/ 5 w 55"/>
                  <a:gd name="T5" fmla="*/ 24 h 71"/>
                  <a:gd name="T6" fmla="*/ 5 w 55"/>
                  <a:gd name="T7" fmla="*/ 26 h 71"/>
                  <a:gd name="T8" fmla="*/ 5 w 55"/>
                  <a:gd name="T9" fmla="*/ 33 h 71"/>
                  <a:gd name="T10" fmla="*/ 7 w 55"/>
                  <a:gd name="T11" fmla="*/ 35 h 71"/>
                  <a:gd name="T12" fmla="*/ 7 w 55"/>
                  <a:gd name="T13" fmla="*/ 38 h 71"/>
                  <a:gd name="T14" fmla="*/ 14 w 55"/>
                  <a:gd name="T15" fmla="*/ 47 h 71"/>
                  <a:gd name="T16" fmla="*/ 17 w 55"/>
                  <a:gd name="T17" fmla="*/ 52 h 71"/>
                  <a:gd name="T18" fmla="*/ 43 w 55"/>
                  <a:gd name="T19" fmla="*/ 71 h 71"/>
                  <a:gd name="T20" fmla="*/ 43 w 55"/>
                  <a:gd name="T21" fmla="*/ 71 h 71"/>
                  <a:gd name="T22" fmla="*/ 45 w 55"/>
                  <a:gd name="T23" fmla="*/ 71 h 71"/>
                  <a:gd name="T24" fmla="*/ 45 w 55"/>
                  <a:gd name="T25" fmla="*/ 71 h 71"/>
                  <a:gd name="T26" fmla="*/ 45 w 55"/>
                  <a:gd name="T27" fmla="*/ 69 h 71"/>
                  <a:gd name="T28" fmla="*/ 47 w 55"/>
                  <a:gd name="T29" fmla="*/ 69 h 71"/>
                  <a:gd name="T30" fmla="*/ 50 w 55"/>
                  <a:gd name="T31" fmla="*/ 69 h 71"/>
                  <a:gd name="T32" fmla="*/ 52 w 55"/>
                  <a:gd name="T33" fmla="*/ 71 h 71"/>
                  <a:gd name="T34" fmla="*/ 52 w 55"/>
                  <a:gd name="T35" fmla="*/ 69 h 71"/>
                  <a:gd name="T36" fmla="*/ 55 w 55"/>
                  <a:gd name="T37" fmla="*/ 66 h 71"/>
                  <a:gd name="T38" fmla="*/ 50 w 55"/>
                  <a:gd name="T39" fmla="*/ 54 h 71"/>
                  <a:gd name="T40" fmla="*/ 45 w 55"/>
                  <a:gd name="T41" fmla="*/ 52 h 71"/>
                  <a:gd name="T42" fmla="*/ 43 w 55"/>
                  <a:gd name="T43" fmla="*/ 24 h 71"/>
                  <a:gd name="T44" fmla="*/ 38 w 55"/>
                  <a:gd name="T45" fmla="*/ 17 h 71"/>
                  <a:gd name="T46" fmla="*/ 29 w 55"/>
                  <a:gd name="T47" fmla="*/ 7 h 71"/>
                  <a:gd name="T48" fmla="*/ 26 w 55"/>
                  <a:gd name="T49" fmla="*/ 7 h 71"/>
                  <a:gd name="T50" fmla="*/ 24 w 55"/>
                  <a:gd name="T51" fmla="*/ 12 h 71"/>
                  <a:gd name="T52" fmla="*/ 21 w 55"/>
                  <a:gd name="T53" fmla="*/ 12 h 71"/>
                  <a:gd name="T54" fmla="*/ 19 w 55"/>
                  <a:gd name="T55" fmla="*/ 12 h 71"/>
                  <a:gd name="T56" fmla="*/ 14 w 55"/>
                  <a:gd name="T57" fmla="*/ 14 h 71"/>
                  <a:gd name="T58" fmla="*/ 12 w 55"/>
                  <a:gd name="T59" fmla="*/ 12 h 71"/>
                  <a:gd name="T60" fmla="*/ 12 w 55"/>
                  <a:gd name="T61" fmla="*/ 7 h 71"/>
                  <a:gd name="T62" fmla="*/ 10 w 55"/>
                  <a:gd name="T63" fmla="*/ 5 h 71"/>
                  <a:gd name="T64" fmla="*/ 5 w 55"/>
                  <a:gd name="T65" fmla="*/ 2 h 71"/>
                  <a:gd name="T66" fmla="*/ 3 w 55"/>
                  <a:gd name="T67" fmla="*/ 0 h 71"/>
                  <a:gd name="T68" fmla="*/ 0 w 55"/>
                  <a:gd name="T69" fmla="*/ 0 h 71"/>
                  <a:gd name="T70" fmla="*/ 0 w 55"/>
                  <a:gd name="T71" fmla="*/ 5 h 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1"/>
                  <a:gd name="T110" fmla="*/ 55 w 55"/>
                  <a:gd name="T111" fmla="*/ 71 h 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1">
                    <a:moveTo>
                      <a:pt x="0" y="5"/>
                    </a:moveTo>
                    <a:lnTo>
                      <a:pt x="0" y="5"/>
                    </a:lnTo>
                    <a:lnTo>
                      <a:pt x="5" y="24"/>
                    </a:lnTo>
                    <a:lnTo>
                      <a:pt x="5" y="26"/>
                    </a:lnTo>
                    <a:lnTo>
                      <a:pt x="5" y="33"/>
                    </a:lnTo>
                    <a:lnTo>
                      <a:pt x="7" y="35"/>
                    </a:lnTo>
                    <a:lnTo>
                      <a:pt x="7" y="38"/>
                    </a:lnTo>
                    <a:lnTo>
                      <a:pt x="14" y="47"/>
                    </a:lnTo>
                    <a:lnTo>
                      <a:pt x="17" y="52"/>
                    </a:lnTo>
                    <a:lnTo>
                      <a:pt x="43" y="71"/>
                    </a:lnTo>
                    <a:lnTo>
                      <a:pt x="45" y="71"/>
                    </a:lnTo>
                    <a:lnTo>
                      <a:pt x="45" y="69"/>
                    </a:lnTo>
                    <a:lnTo>
                      <a:pt x="47" y="69"/>
                    </a:lnTo>
                    <a:lnTo>
                      <a:pt x="50" y="69"/>
                    </a:lnTo>
                    <a:lnTo>
                      <a:pt x="52" y="71"/>
                    </a:lnTo>
                    <a:lnTo>
                      <a:pt x="52" y="69"/>
                    </a:lnTo>
                    <a:lnTo>
                      <a:pt x="55" y="66"/>
                    </a:lnTo>
                    <a:lnTo>
                      <a:pt x="50" y="54"/>
                    </a:lnTo>
                    <a:lnTo>
                      <a:pt x="45" y="52"/>
                    </a:lnTo>
                    <a:lnTo>
                      <a:pt x="43" y="24"/>
                    </a:lnTo>
                    <a:lnTo>
                      <a:pt x="38" y="17"/>
                    </a:lnTo>
                    <a:lnTo>
                      <a:pt x="29" y="7"/>
                    </a:lnTo>
                    <a:lnTo>
                      <a:pt x="26" y="7"/>
                    </a:lnTo>
                    <a:lnTo>
                      <a:pt x="24" y="12"/>
                    </a:lnTo>
                    <a:lnTo>
                      <a:pt x="21" y="12"/>
                    </a:lnTo>
                    <a:lnTo>
                      <a:pt x="19" y="12"/>
                    </a:lnTo>
                    <a:lnTo>
                      <a:pt x="14" y="14"/>
                    </a:lnTo>
                    <a:lnTo>
                      <a:pt x="12" y="12"/>
                    </a:lnTo>
                    <a:lnTo>
                      <a:pt x="12" y="7"/>
                    </a:lnTo>
                    <a:lnTo>
                      <a:pt x="10" y="5"/>
                    </a:lnTo>
                    <a:lnTo>
                      <a:pt x="5" y="2"/>
                    </a:lnTo>
                    <a:lnTo>
                      <a:pt x="3" y="0"/>
                    </a:lnTo>
                    <a:lnTo>
                      <a:pt x="0" y="0"/>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337" name="Freeform 309"/>
              <p:cNvSpPr>
                <a:spLocks/>
              </p:cNvSpPr>
              <p:nvPr/>
            </p:nvSpPr>
            <p:spPr bwMode="auto">
              <a:xfrm>
                <a:off x="3064" y="1738"/>
                <a:ext cx="133" cy="123"/>
              </a:xfrm>
              <a:custGeom>
                <a:avLst/>
                <a:gdLst>
                  <a:gd name="T0" fmla="*/ 128 w 133"/>
                  <a:gd name="T1" fmla="*/ 83 h 123"/>
                  <a:gd name="T2" fmla="*/ 130 w 133"/>
                  <a:gd name="T3" fmla="*/ 87 h 123"/>
                  <a:gd name="T4" fmla="*/ 133 w 133"/>
                  <a:gd name="T5" fmla="*/ 94 h 123"/>
                  <a:gd name="T6" fmla="*/ 114 w 133"/>
                  <a:gd name="T7" fmla="*/ 116 h 123"/>
                  <a:gd name="T8" fmla="*/ 114 w 133"/>
                  <a:gd name="T9" fmla="*/ 123 h 123"/>
                  <a:gd name="T10" fmla="*/ 109 w 133"/>
                  <a:gd name="T11" fmla="*/ 120 h 123"/>
                  <a:gd name="T12" fmla="*/ 95 w 133"/>
                  <a:gd name="T13" fmla="*/ 116 h 123"/>
                  <a:gd name="T14" fmla="*/ 88 w 133"/>
                  <a:gd name="T15" fmla="*/ 116 h 123"/>
                  <a:gd name="T16" fmla="*/ 83 w 133"/>
                  <a:gd name="T17" fmla="*/ 118 h 123"/>
                  <a:gd name="T18" fmla="*/ 78 w 133"/>
                  <a:gd name="T19" fmla="*/ 120 h 123"/>
                  <a:gd name="T20" fmla="*/ 66 w 133"/>
                  <a:gd name="T21" fmla="*/ 116 h 123"/>
                  <a:gd name="T22" fmla="*/ 55 w 133"/>
                  <a:gd name="T23" fmla="*/ 104 h 123"/>
                  <a:gd name="T24" fmla="*/ 52 w 133"/>
                  <a:gd name="T25" fmla="*/ 104 h 123"/>
                  <a:gd name="T26" fmla="*/ 50 w 133"/>
                  <a:gd name="T27" fmla="*/ 99 h 123"/>
                  <a:gd name="T28" fmla="*/ 38 w 133"/>
                  <a:gd name="T29" fmla="*/ 97 h 123"/>
                  <a:gd name="T30" fmla="*/ 36 w 133"/>
                  <a:gd name="T31" fmla="*/ 101 h 123"/>
                  <a:gd name="T32" fmla="*/ 29 w 133"/>
                  <a:gd name="T33" fmla="*/ 94 h 123"/>
                  <a:gd name="T34" fmla="*/ 31 w 133"/>
                  <a:gd name="T35" fmla="*/ 92 h 123"/>
                  <a:gd name="T36" fmla="*/ 29 w 133"/>
                  <a:gd name="T37" fmla="*/ 92 h 123"/>
                  <a:gd name="T38" fmla="*/ 19 w 133"/>
                  <a:gd name="T39" fmla="*/ 87 h 123"/>
                  <a:gd name="T40" fmla="*/ 14 w 133"/>
                  <a:gd name="T41" fmla="*/ 83 h 123"/>
                  <a:gd name="T42" fmla="*/ 10 w 133"/>
                  <a:gd name="T43" fmla="*/ 87 h 123"/>
                  <a:gd name="T44" fmla="*/ 12 w 133"/>
                  <a:gd name="T45" fmla="*/ 73 h 123"/>
                  <a:gd name="T46" fmla="*/ 5 w 133"/>
                  <a:gd name="T47" fmla="*/ 47 h 123"/>
                  <a:gd name="T48" fmla="*/ 0 w 133"/>
                  <a:gd name="T49" fmla="*/ 42 h 123"/>
                  <a:gd name="T50" fmla="*/ 5 w 133"/>
                  <a:gd name="T51" fmla="*/ 31 h 123"/>
                  <a:gd name="T52" fmla="*/ 5 w 133"/>
                  <a:gd name="T53" fmla="*/ 26 h 123"/>
                  <a:gd name="T54" fmla="*/ 7 w 133"/>
                  <a:gd name="T55" fmla="*/ 21 h 123"/>
                  <a:gd name="T56" fmla="*/ 5 w 133"/>
                  <a:gd name="T57" fmla="*/ 19 h 123"/>
                  <a:gd name="T58" fmla="*/ 7 w 133"/>
                  <a:gd name="T59" fmla="*/ 19 h 123"/>
                  <a:gd name="T60" fmla="*/ 26 w 133"/>
                  <a:gd name="T61" fmla="*/ 12 h 123"/>
                  <a:gd name="T62" fmla="*/ 43 w 133"/>
                  <a:gd name="T63" fmla="*/ 2 h 123"/>
                  <a:gd name="T64" fmla="*/ 62 w 133"/>
                  <a:gd name="T65" fmla="*/ 0 h 123"/>
                  <a:gd name="T66" fmla="*/ 62 w 133"/>
                  <a:gd name="T67" fmla="*/ 5 h 123"/>
                  <a:gd name="T68" fmla="*/ 62 w 133"/>
                  <a:gd name="T69" fmla="*/ 12 h 123"/>
                  <a:gd name="T70" fmla="*/ 64 w 133"/>
                  <a:gd name="T71" fmla="*/ 12 h 123"/>
                  <a:gd name="T72" fmla="*/ 66 w 133"/>
                  <a:gd name="T73" fmla="*/ 12 h 123"/>
                  <a:gd name="T74" fmla="*/ 74 w 133"/>
                  <a:gd name="T75" fmla="*/ 7 h 123"/>
                  <a:gd name="T76" fmla="*/ 116 w 133"/>
                  <a:gd name="T77" fmla="*/ 9 h 123"/>
                  <a:gd name="T78" fmla="*/ 130 w 133"/>
                  <a:gd name="T79" fmla="*/ 47 h 123"/>
                  <a:gd name="T80" fmla="*/ 123 w 133"/>
                  <a:gd name="T81" fmla="*/ 52 h 123"/>
                  <a:gd name="T82" fmla="*/ 123 w 133"/>
                  <a:gd name="T83" fmla="*/ 59 h 123"/>
                  <a:gd name="T84" fmla="*/ 126 w 133"/>
                  <a:gd name="T85" fmla="*/ 71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
                  <a:gd name="T130" fmla="*/ 0 h 123"/>
                  <a:gd name="T131" fmla="*/ 133 w 133"/>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 h="123">
                    <a:moveTo>
                      <a:pt x="126" y="71"/>
                    </a:moveTo>
                    <a:lnTo>
                      <a:pt x="128" y="83"/>
                    </a:lnTo>
                    <a:lnTo>
                      <a:pt x="133" y="85"/>
                    </a:lnTo>
                    <a:lnTo>
                      <a:pt x="130" y="87"/>
                    </a:lnTo>
                    <a:lnTo>
                      <a:pt x="133" y="92"/>
                    </a:lnTo>
                    <a:lnTo>
                      <a:pt x="133" y="94"/>
                    </a:lnTo>
                    <a:lnTo>
                      <a:pt x="123" y="101"/>
                    </a:lnTo>
                    <a:lnTo>
                      <a:pt x="114" y="116"/>
                    </a:lnTo>
                    <a:lnTo>
                      <a:pt x="114" y="118"/>
                    </a:lnTo>
                    <a:lnTo>
                      <a:pt x="114" y="123"/>
                    </a:lnTo>
                    <a:lnTo>
                      <a:pt x="111" y="123"/>
                    </a:lnTo>
                    <a:lnTo>
                      <a:pt x="109" y="120"/>
                    </a:lnTo>
                    <a:lnTo>
                      <a:pt x="102" y="116"/>
                    </a:lnTo>
                    <a:lnTo>
                      <a:pt x="95" y="116"/>
                    </a:lnTo>
                    <a:lnTo>
                      <a:pt x="90" y="118"/>
                    </a:lnTo>
                    <a:lnTo>
                      <a:pt x="88" y="116"/>
                    </a:lnTo>
                    <a:lnTo>
                      <a:pt x="83" y="116"/>
                    </a:lnTo>
                    <a:lnTo>
                      <a:pt x="83" y="118"/>
                    </a:lnTo>
                    <a:lnTo>
                      <a:pt x="81" y="120"/>
                    </a:lnTo>
                    <a:lnTo>
                      <a:pt x="78" y="120"/>
                    </a:lnTo>
                    <a:lnTo>
                      <a:pt x="71" y="113"/>
                    </a:lnTo>
                    <a:lnTo>
                      <a:pt x="66" y="116"/>
                    </a:lnTo>
                    <a:lnTo>
                      <a:pt x="59" y="111"/>
                    </a:lnTo>
                    <a:lnTo>
                      <a:pt x="55" y="104"/>
                    </a:lnTo>
                    <a:lnTo>
                      <a:pt x="52" y="104"/>
                    </a:lnTo>
                    <a:lnTo>
                      <a:pt x="50" y="101"/>
                    </a:lnTo>
                    <a:lnTo>
                      <a:pt x="50" y="99"/>
                    </a:lnTo>
                    <a:lnTo>
                      <a:pt x="38" y="97"/>
                    </a:lnTo>
                    <a:lnTo>
                      <a:pt x="38" y="99"/>
                    </a:lnTo>
                    <a:lnTo>
                      <a:pt x="36" y="101"/>
                    </a:lnTo>
                    <a:lnTo>
                      <a:pt x="33" y="99"/>
                    </a:lnTo>
                    <a:lnTo>
                      <a:pt x="29" y="94"/>
                    </a:lnTo>
                    <a:lnTo>
                      <a:pt x="31" y="92"/>
                    </a:lnTo>
                    <a:lnTo>
                      <a:pt x="29" y="92"/>
                    </a:lnTo>
                    <a:lnTo>
                      <a:pt x="26" y="87"/>
                    </a:lnTo>
                    <a:lnTo>
                      <a:pt x="19" y="87"/>
                    </a:lnTo>
                    <a:lnTo>
                      <a:pt x="17" y="85"/>
                    </a:lnTo>
                    <a:lnTo>
                      <a:pt x="14" y="83"/>
                    </a:lnTo>
                    <a:lnTo>
                      <a:pt x="12" y="87"/>
                    </a:lnTo>
                    <a:lnTo>
                      <a:pt x="10" y="87"/>
                    </a:lnTo>
                    <a:lnTo>
                      <a:pt x="12" y="75"/>
                    </a:lnTo>
                    <a:lnTo>
                      <a:pt x="12" y="73"/>
                    </a:lnTo>
                    <a:lnTo>
                      <a:pt x="7" y="71"/>
                    </a:lnTo>
                    <a:lnTo>
                      <a:pt x="5" y="47"/>
                    </a:lnTo>
                    <a:lnTo>
                      <a:pt x="0" y="45"/>
                    </a:lnTo>
                    <a:lnTo>
                      <a:pt x="0" y="42"/>
                    </a:lnTo>
                    <a:lnTo>
                      <a:pt x="3" y="38"/>
                    </a:lnTo>
                    <a:lnTo>
                      <a:pt x="5" y="31"/>
                    </a:lnTo>
                    <a:lnTo>
                      <a:pt x="3" y="24"/>
                    </a:lnTo>
                    <a:lnTo>
                      <a:pt x="5" y="26"/>
                    </a:lnTo>
                    <a:lnTo>
                      <a:pt x="7" y="24"/>
                    </a:lnTo>
                    <a:lnTo>
                      <a:pt x="7" y="21"/>
                    </a:lnTo>
                    <a:lnTo>
                      <a:pt x="3" y="21"/>
                    </a:lnTo>
                    <a:lnTo>
                      <a:pt x="5" y="19"/>
                    </a:lnTo>
                    <a:lnTo>
                      <a:pt x="7" y="19"/>
                    </a:lnTo>
                    <a:lnTo>
                      <a:pt x="10" y="16"/>
                    </a:lnTo>
                    <a:lnTo>
                      <a:pt x="26" y="12"/>
                    </a:lnTo>
                    <a:lnTo>
                      <a:pt x="33" y="5"/>
                    </a:lnTo>
                    <a:lnTo>
                      <a:pt x="43" y="2"/>
                    </a:lnTo>
                    <a:lnTo>
                      <a:pt x="57" y="0"/>
                    </a:lnTo>
                    <a:lnTo>
                      <a:pt x="62" y="0"/>
                    </a:lnTo>
                    <a:lnTo>
                      <a:pt x="62" y="2"/>
                    </a:lnTo>
                    <a:lnTo>
                      <a:pt x="62" y="5"/>
                    </a:lnTo>
                    <a:lnTo>
                      <a:pt x="57" y="2"/>
                    </a:lnTo>
                    <a:lnTo>
                      <a:pt x="62" y="12"/>
                    </a:lnTo>
                    <a:lnTo>
                      <a:pt x="64" y="12"/>
                    </a:lnTo>
                    <a:lnTo>
                      <a:pt x="64" y="9"/>
                    </a:lnTo>
                    <a:lnTo>
                      <a:pt x="66" y="12"/>
                    </a:lnTo>
                    <a:lnTo>
                      <a:pt x="71" y="9"/>
                    </a:lnTo>
                    <a:lnTo>
                      <a:pt x="74" y="7"/>
                    </a:lnTo>
                    <a:lnTo>
                      <a:pt x="92" y="12"/>
                    </a:lnTo>
                    <a:lnTo>
                      <a:pt x="116" y="9"/>
                    </a:lnTo>
                    <a:lnTo>
                      <a:pt x="123" y="14"/>
                    </a:lnTo>
                    <a:lnTo>
                      <a:pt x="130" y="47"/>
                    </a:lnTo>
                    <a:lnTo>
                      <a:pt x="128" y="50"/>
                    </a:lnTo>
                    <a:lnTo>
                      <a:pt x="123" y="52"/>
                    </a:lnTo>
                    <a:lnTo>
                      <a:pt x="121" y="54"/>
                    </a:lnTo>
                    <a:lnTo>
                      <a:pt x="123" y="59"/>
                    </a:lnTo>
                    <a:lnTo>
                      <a:pt x="126" y="61"/>
                    </a:lnTo>
                    <a:lnTo>
                      <a:pt x="126" y="71"/>
                    </a:lnTo>
                    <a:close/>
                  </a:path>
                </a:pathLst>
              </a:custGeom>
              <a:grpFill/>
              <a:ln w="9525">
                <a:noFill/>
                <a:round/>
                <a:headEnd/>
                <a:tailEnd/>
              </a:ln>
            </p:spPr>
            <p:txBody>
              <a:bodyPr/>
              <a:lstStyle/>
              <a:p>
                <a:pPr>
                  <a:defRPr/>
                </a:pPr>
                <a:endParaRPr lang="en-US" sz="1200" kern="0">
                  <a:solidFill>
                    <a:srgbClr val="0096D6"/>
                  </a:solidFill>
                </a:endParaRPr>
              </a:p>
            </p:txBody>
          </p:sp>
          <p:sp>
            <p:nvSpPr>
              <p:cNvPr id="3338" name="Freeform 310"/>
              <p:cNvSpPr>
                <a:spLocks/>
              </p:cNvSpPr>
              <p:nvPr/>
            </p:nvSpPr>
            <p:spPr bwMode="auto">
              <a:xfrm>
                <a:off x="3064" y="1738"/>
                <a:ext cx="133" cy="123"/>
              </a:xfrm>
              <a:custGeom>
                <a:avLst/>
                <a:gdLst>
                  <a:gd name="T0" fmla="*/ 128 w 133"/>
                  <a:gd name="T1" fmla="*/ 83 h 123"/>
                  <a:gd name="T2" fmla="*/ 130 w 133"/>
                  <a:gd name="T3" fmla="*/ 87 h 123"/>
                  <a:gd name="T4" fmla="*/ 133 w 133"/>
                  <a:gd name="T5" fmla="*/ 94 h 123"/>
                  <a:gd name="T6" fmla="*/ 114 w 133"/>
                  <a:gd name="T7" fmla="*/ 116 h 123"/>
                  <a:gd name="T8" fmla="*/ 114 w 133"/>
                  <a:gd name="T9" fmla="*/ 123 h 123"/>
                  <a:gd name="T10" fmla="*/ 109 w 133"/>
                  <a:gd name="T11" fmla="*/ 120 h 123"/>
                  <a:gd name="T12" fmla="*/ 95 w 133"/>
                  <a:gd name="T13" fmla="*/ 116 h 123"/>
                  <a:gd name="T14" fmla="*/ 88 w 133"/>
                  <a:gd name="T15" fmla="*/ 116 h 123"/>
                  <a:gd name="T16" fmla="*/ 83 w 133"/>
                  <a:gd name="T17" fmla="*/ 118 h 123"/>
                  <a:gd name="T18" fmla="*/ 78 w 133"/>
                  <a:gd name="T19" fmla="*/ 120 h 123"/>
                  <a:gd name="T20" fmla="*/ 66 w 133"/>
                  <a:gd name="T21" fmla="*/ 116 h 123"/>
                  <a:gd name="T22" fmla="*/ 55 w 133"/>
                  <a:gd name="T23" fmla="*/ 104 h 123"/>
                  <a:gd name="T24" fmla="*/ 52 w 133"/>
                  <a:gd name="T25" fmla="*/ 104 h 123"/>
                  <a:gd name="T26" fmla="*/ 50 w 133"/>
                  <a:gd name="T27" fmla="*/ 99 h 123"/>
                  <a:gd name="T28" fmla="*/ 38 w 133"/>
                  <a:gd name="T29" fmla="*/ 97 h 123"/>
                  <a:gd name="T30" fmla="*/ 36 w 133"/>
                  <a:gd name="T31" fmla="*/ 101 h 123"/>
                  <a:gd name="T32" fmla="*/ 29 w 133"/>
                  <a:gd name="T33" fmla="*/ 94 h 123"/>
                  <a:gd name="T34" fmla="*/ 31 w 133"/>
                  <a:gd name="T35" fmla="*/ 92 h 123"/>
                  <a:gd name="T36" fmla="*/ 29 w 133"/>
                  <a:gd name="T37" fmla="*/ 92 h 123"/>
                  <a:gd name="T38" fmla="*/ 19 w 133"/>
                  <a:gd name="T39" fmla="*/ 87 h 123"/>
                  <a:gd name="T40" fmla="*/ 14 w 133"/>
                  <a:gd name="T41" fmla="*/ 83 h 123"/>
                  <a:gd name="T42" fmla="*/ 10 w 133"/>
                  <a:gd name="T43" fmla="*/ 87 h 123"/>
                  <a:gd name="T44" fmla="*/ 12 w 133"/>
                  <a:gd name="T45" fmla="*/ 73 h 123"/>
                  <a:gd name="T46" fmla="*/ 5 w 133"/>
                  <a:gd name="T47" fmla="*/ 47 h 123"/>
                  <a:gd name="T48" fmla="*/ 0 w 133"/>
                  <a:gd name="T49" fmla="*/ 42 h 123"/>
                  <a:gd name="T50" fmla="*/ 5 w 133"/>
                  <a:gd name="T51" fmla="*/ 31 h 123"/>
                  <a:gd name="T52" fmla="*/ 5 w 133"/>
                  <a:gd name="T53" fmla="*/ 26 h 123"/>
                  <a:gd name="T54" fmla="*/ 7 w 133"/>
                  <a:gd name="T55" fmla="*/ 21 h 123"/>
                  <a:gd name="T56" fmla="*/ 5 w 133"/>
                  <a:gd name="T57" fmla="*/ 19 h 123"/>
                  <a:gd name="T58" fmla="*/ 7 w 133"/>
                  <a:gd name="T59" fmla="*/ 19 h 123"/>
                  <a:gd name="T60" fmla="*/ 26 w 133"/>
                  <a:gd name="T61" fmla="*/ 12 h 123"/>
                  <a:gd name="T62" fmla="*/ 43 w 133"/>
                  <a:gd name="T63" fmla="*/ 2 h 123"/>
                  <a:gd name="T64" fmla="*/ 62 w 133"/>
                  <a:gd name="T65" fmla="*/ 0 h 123"/>
                  <a:gd name="T66" fmla="*/ 62 w 133"/>
                  <a:gd name="T67" fmla="*/ 5 h 123"/>
                  <a:gd name="T68" fmla="*/ 62 w 133"/>
                  <a:gd name="T69" fmla="*/ 12 h 123"/>
                  <a:gd name="T70" fmla="*/ 64 w 133"/>
                  <a:gd name="T71" fmla="*/ 12 h 123"/>
                  <a:gd name="T72" fmla="*/ 66 w 133"/>
                  <a:gd name="T73" fmla="*/ 12 h 123"/>
                  <a:gd name="T74" fmla="*/ 74 w 133"/>
                  <a:gd name="T75" fmla="*/ 7 h 123"/>
                  <a:gd name="T76" fmla="*/ 116 w 133"/>
                  <a:gd name="T77" fmla="*/ 9 h 123"/>
                  <a:gd name="T78" fmla="*/ 130 w 133"/>
                  <a:gd name="T79" fmla="*/ 47 h 123"/>
                  <a:gd name="T80" fmla="*/ 123 w 133"/>
                  <a:gd name="T81" fmla="*/ 52 h 123"/>
                  <a:gd name="T82" fmla="*/ 123 w 133"/>
                  <a:gd name="T83" fmla="*/ 59 h 123"/>
                  <a:gd name="T84" fmla="*/ 126 w 133"/>
                  <a:gd name="T85" fmla="*/ 71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
                  <a:gd name="T130" fmla="*/ 0 h 123"/>
                  <a:gd name="T131" fmla="*/ 133 w 133"/>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 h="123">
                    <a:moveTo>
                      <a:pt x="126" y="71"/>
                    </a:moveTo>
                    <a:lnTo>
                      <a:pt x="128" y="83"/>
                    </a:lnTo>
                    <a:lnTo>
                      <a:pt x="133" y="85"/>
                    </a:lnTo>
                    <a:lnTo>
                      <a:pt x="130" y="87"/>
                    </a:lnTo>
                    <a:lnTo>
                      <a:pt x="133" y="92"/>
                    </a:lnTo>
                    <a:lnTo>
                      <a:pt x="133" y="94"/>
                    </a:lnTo>
                    <a:lnTo>
                      <a:pt x="123" y="101"/>
                    </a:lnTo>
                    <a:lnTo>
                      <a:pt x="114" y="116"/>
                    </a:lnTo>
                    <a:lnTo>
                      <a:pt x="114" y="118"/>
                    </a:lnTo>
                    <a:lnTo>
                      <a:pt x="114" y="123"/>
                    </a:lnTo>
                    <a:lnTo>
                      <a:pt x="111" y="123"/>
                    </a:lnTo>
                    <a:lnTo>
                      <a:pt x="109" y="120"/>
                    </a:lnTo>
                    <a:lnTo>
                      <a:pt x="102" y="116"/>
                    </a:lnTo>
                    <a:lnTo>
                      <a:pt x="95" y="116"/>
                    </a:lnTo>
                    <a:lnTo>
                      <a:pt x="90" y="118"/>
                    </a:lnTo>
                    <a:lnTo>
                      <a:pt x="88" y="116"/>
                    </a:lnTo>
                    <a:lnTo>
                      <a:pt x="83" y="116"/>
                    </a:lnTo>
                    <a:lnTo>
                      <a:pt x="83" y="118"/>
                    </a:lnTo>
                    <a:lnTo>
                      <a:pt x="81" y="120"/>
                    </a:lnTo>
                    <a:lnTo>
                      <a:pt x="78" y="120"/>
                    </a:lnTo>
                    <a:lnTo>
                      <a:pt x="71" y="113"/>
                    </a:lnTo>
                    <a:lnTo>
                      <a:pt x="66" y="116"/>
                    </a:lnTo>
                    <a:lnTo>
                      <a:pt x="59" y="111"/>
                    </a:lnTo>
                    <a:lnTo>
                      <a:pt x="55" y="104"/>
                    </a:lnTo>
                    <a:lnTo>
                      <a:pt x="52" y="104"/>
                    </a:lnTo>
                    <a:lnTo>
                      <a:pt x="50" y="101"/>
                    </a:lnTo>
                    <a:lnTo>
                      <a:pt x="50" y="99"/>
                    </a:lnTo>
                    <a:lnTo>
                      <a:pt x="38" y="97"/>
                    </a:lnTo>
                    <a:lnTo>
                      <a:pt x="38" y="99"/>
                    </a:lnTo>
                    <a:lnTo>
                      <a:pt x="36" y="101"/>
                    </a:lnTo>
                    <a:lnTo>
                      <a:pt x="33" y="99"/>
                    </a:lnTo>
                    <a:lnTo>
                      <a:pt x="29" y="94"/>
                    </a:lnTo>
                    <a:lnTo>
                      <a:pt x="31" y="92"/>
                    </a:lnTo>
                    <a:lnTo>
                      <a:pt x="29" y="92"/>
                    </a:lnTo>
                    <a:lnTo>
                      <a:pt x="26" y="87"/>
                    </a:lnTo>
                    <a:lnTo>
                      <a:pt x="19" y="87"/>
                    </a:lnTo>
                    <a:lnTo>
                      <a:pt x="17" y="85"/>
                    </a:lnTo>
                    <a:lnTo>
                      <a:pt x="14" y="83"/>
                    </a:lnTo>
                    <a:lnTo>
                      <a:pt x="12" y="87"/>
                    </a:lnTo>
                    <a:lnTo>
                      <a:pt x="10" y="87"/>
                    </a:lnTo>
                    <a:lnTo>
                      <a:pt x="12" y="75"/>
                    </a:lnTo>
                    <a:lnTo>
                      <a:pt x="12" y="73"/>
                    </a:lnTo>
                    <a:lnTo>
                      <a:pt x="7" y="71"/>
                    </a:lnTo>
                    <a:lnTo>
                      <a:pt x="5" y="47"/>
                    </a:lnTo>
                    <a:lnTo>
                      <a:pt x="0" y="45"/>
                    </a:lnTo>
                    <a:lnTo>
                      <a:pt x="0" y="42"/>
                    </a:lnTo>
                    <a:lnTo>
                      <a:pt x="3" y="38"/>
                    </a:lnTo>
                    <a:lnTo>
                      <a:pt x="5" y="31"/>
                    </a:lnTo>
                    <a:lnTo>
                      <a:pt x="3" y="24"/>
                    </a:lnTo>
                    <a:lnTo>
                      <a:pt x="5" y="26"/>
                    </a:lnTo>
                    <a:lnTo>
                      <a:pt x="7" y="24"/>
                    </a:lnTo>
                    <a:lnTo>
                      <a:pt x="7" y="21"/>
                    </a:lnTo>
                    <a:lnTo>
                      <a:pt x="3" y="21"/>
                    </a:lnTo>
                    <a:lnTo>
                      <a:pt x="5" y="19"/>
                    </a:lnTo>
                    <a:lnTo>
                      <a:pt x="7" y="19"/>
                    </a:lnTo>
                    <a:lnTo>
                      <a:pt x="10" y="16"/>
                    </a:lnTo>
                    <a:lnTo>
                      <a:pt x="26" y="12"/>
                    </a:lnTo>
                    <a:lnTo>
                      <a:pt x="33" y="5"/>
                    </a:lnTo>
                    <a:lnTo>
                      <a:pt x="43" y="2"/>
                    </a:lnTo>
                    <a:lnTo>
                      <a:pt x="57" y="0"/>
                    </a:lnTo>
                    <a:lnTo>
                      <a:pt x="62" y="0"/>
                    </a:lnTo>
                    <a:lnTo>
                      <a:pt x="62" y="2"/>
                    </a:lnTo>
                    <a:lnTo>
                      <a:pt x="62" y="5"/>
                    </a:lnTo>
                    <a:lnTo>
                      <a:pt x="57" y="2"/>
                    </a:lnTo>
                    <a:lnTo>
                      <a:pt x="62" y="12"/>
                    </a:lnTo>
                    <a:lnTo>
                      <a:pt x="64" y="12"/>
                    </a:lnTo>
                    <a:lnTo>
                      <a:pt x="64" y="9"/>
                    </a:lnTo>
                    <a:lnTo>
                      <a:pt x="66" y="12"/>
                    </a:lnTo>
                    <a:lnTo>
                      <a:pt x="71" y="9"/>
                    </a:lnTo>
                    <a:lnTo>
                      <a:pt x="74" y="7"/>
                    </a:lnTo>
                    <a:lnTo>
                      <a:pt x="92" y="12"/>
                    </a:lnTo>
                    <a:lnTo>
                      <a:pt x="116" y="9"/>
                    </a:lnTo>
                    <a:lnTo>
                      <a:pt x="123" y="14"/>
                    </a:lnTo>
                    <a:lnTo>
                      <a:pt x="130" y="47"/>
                    </a:lnTo>
                    <a:lnTo>
                      <a:pt x="128" y="50"/>
                    </a:lnTo>
                    <a:lnTo>
                      <a:pt x="123" y="52"/>
                    </a:lnTo>
                    <a:lnTo>
                      <a:pt x="121" y="54"/>
                    </a:lnTo>
                    <a:lnTo>
                      <a:pt x="123" y="59"/>
                    </a:lnTo>
                    <a:lnTo>
                      <a:pt x="126" y="61"/>
                    </a:lnTo>
                    <a:lnTo>
                      <a:pt x="126" y="71"/>
                    </a:lnTo>
                  </a:path>
                </a:pathLst>
              </a:custGeom>
              <a:grpFill/>
              <a:ln w="9525">
                <a:noFill/>
                <a:round/>
                <a:headEnd/>
                <a:tailEnd/>
              </a:ln>
            </p:spPr>
            <p:txBody>
              <a:bodyPr/>
              <a:lstStyle/>
              <a:p>
                <a:pPr>
                  <a:defRPr/>
                </a:pPr>
                <a:endParaRPr lang="en-US" sz="1200" kern="0">
                  <a:solidFill>
                    <a:srgbClr val="0096D6"/>
                  </a:solidFill>
                </a:endParaRPr>
              </a:p>
            </p:txBody>
          </p:sp>
          <p:sp>
            <p:nvSpPr>
              <p:cNvPr id="3339" name="Freeform 311"/>
              <p:cNvSpPr>
                <a:spLocks/>
              </p:cNvSpPr>
              <p:nvPr/>
            </p:nvSpPr>
            <p:spPr bwMode="auto">
              <a:xfrm>
                <a:off x="3156" y="1660"/>
                <a:ext cx="97" cy="59"/>
              </a:xfrm>
              <a:custGeom>
                <a:avLst/>
                <a:gdLst>
                  <a:gd name="T0" fmla="*/ 0 w 97"/>
                  <a:gd name="T1" fmla="*/ 45 h 59"/>
                  <a:gd name="T2" fmla="*/ 8 w 97"/>
                  <a:gd name="T3" fmla="*/ 14 h 59"/>
                  <a:gd name="T4" fmla="*/ 19 w 97"/>
                  <a:gd name="T5" fmla="*/ 7 h 59"/>
                  <a:gd name="T6" fmla="*/ 29 w 97"/>
                  <a:gd name="T7" fmla="*/ 21 h 59"/>
                  <a:gd name="T8" fmla="*/ 29 w 97"/>
                  <a:gd name="T9" fmla="*/ 21 h 59"/>
                  <a:gd name="T10" fmla="*/ 36 w 97"/>
                  <a:gd name="T11" fmla="*/ 26 h 59"/>
                  <a:gd name="T12" fmla="*/ 41 w 97"/>
                  <a:gd name="T13" fmla="*/ 24 h 59"/>
                  <a:gd name="T14" fmla="*/ 41 w 97"/>
                  <a:gd name="T15" fmla="*/ 28 h 59"/>
                  <a:gd name="T16" fmla="*/ 45 w 97"/>
                  <a:gd name="T17" fmla="*/ 21 h 59"/>
                  <a:gd name="T18" fmla="*/ 45 w 97"/>
                  <a:gd name="T19" fmla="*/ 5 h 59"/>
                  <a:gd name="T20" fmla="*/ 50 w 97"/>
                  <a:gd name="T21" fmla="*/ 0 h 59"/>
                  <a:gd name="T22" fmla="*/ 62 w 97"/>
                  <a:gd name="T23" fmla="*/ 0 h 59"/>
                  <a:gd name="T24" fmla="*/ 69 w 97"/>
                  <a:gd name="T25" fmla="*/ 5 h 59"/>
                  <a:gd name="T26" fmla="*/ 74 w 97"/>
                  <a:gd name="T27" fmla="*/ 12 h 59"/>
                  <a:gd name="T28" fmla="*/ 78 w 97"/>
                  <a:gd name="T29" fmla="*/ 12 h 59"/>
                  <a:gd name="T30" fmla="*/ 85 w 97"/>
                  <a:gd name="T31" fmla="*/ 12 h 59"/>
                  <a:gd name="T32" fmla="*/ 88 w 97"/>
                  <a:gd name="T33" fmla="*/ 14 h 59"/>
                  <a:gd name="T34" fmla="*/ 90 w 97"/>
                  <a:gd name="T35" fmla="*/ 19 h 59"/>
                  <a:gd name="T36" fmla="*/ 90 w 97"/>
                  <a:gd name="T37" fmla="*/ 28 h 59"/>
                  <a:gd name="T38" fmla="*/ 93 w 97"/>
                  <a:gd name="T39" fmla="*/ 28 h 59"/>
                  <a:gd name="T40" fmla="*/ 97 w 97"/>
                  <a:gd name="T41" fmla="*/ 40 h 59"/>
                  <a:gd name="T42" fmla="*/ 95 w 97"/>
                  <a:gd name="T43" fmla="*/ 45 h 59"/>
                  <a:gd name="T44" fmla="*/ 90 w 97"/>
                  <a:gd name="T45" fmla="*/ 52 h 59"/>
                  <a:gd name="T46" fmla="*/ 85 w 97"/>
                  <a:gd name="T47" fmla="*/ 54 h 59"/>
                  <a:gd name="T48" fmla="*/ 81 w 97"/>
                  <a:gd name="T49" fmla="*/ 54 h 59"/>
                  <a:gd name="T50" fmla="*/ 78 w 97"/>
                  <a:gd name="T51" fmla="*/ 59 h 59"/>
                  <a:gd name="T52" fmla="*/ 74 w 97"/>
                  <a:gd name="T53" fmla="*/ 57 h 59"/>
                  <a:gd name="T54" fmla="*/ 69 w 97"/>
                  <a:gd name="T55" fmla="*/ 50 h 59"/>
                  <a:gd name="T56" fmla="*/ 57 w 97"/>
                  <a:gd name="T57" fmla="*/ 45 h 59"/>
                  <a:gd name="T58" fmla="*/ 55 w 97"/>
                  <a:gd name="T59" fmla="*/ 40 h 59"/>
                  <a:gd name="T60" fmla="*/ 50 w 97"/>
                  <a:gd name="T61" fmla="*/ 40 h 59"/>
                  <a:gd name="T62" fmla="*/ 43 w 97"/>
                  <a:gd name="T63" fmla="*/ 42 h 59"/>
                  <a:gd name="T64" fmla="*/ 31 w 97"/>
                  <a:gd name="T65" fmla="*/ 40 h 59"/>
                  <a:gd name="T66" fmla="*/ 26 w 97"/>
                  <a:gd name="T67" fmla="*/ 40 h 59"/>
                  <a:gd name="T68" fmla="*/ 24 w 97"/>
                  <a:gd name="T69" fmla="*/ 40 h 59"/>
                  <a:gd name="T70" fmla="*/ 15 w 97"/>
                  <a:gd name="T71" fmla="*/ 40 h 59"/>
                  <a:gd name="T72" fmla="*/ 5 w 97"/>
                  <a:gd name="T73" fmla="*/ 47 h 59"/>
                  <a:gd name="T74" fmla="*/ 0 w 97"/>
                  <a:gd name="T75" fmla="*/ 47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59"/>
                  <a:gd name="T116" fmla="*/ 97 w 97"/>
                  <a:gd name="T117" fmla="*/ 59 h 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59">
                    <a:moveTo>
                      <a:pt x="0" y="47"/>
                    </a:moveTo>
                    <a:lnTo>
                      <a:pt x="0" y="45"/>
                    </a:lnTo>
                    <a:lnTo>
                      <a:pt x="0" y="33"/>
                    </a:lnTo>
                    <a:lnTo>
                      <a:pt x="8" y="14"/>
                    </a:lnTo>
                    <a:lnTo>
                      <a:pt x="12" y="12"/>
                    </a:lnTo>
                    <a:lnTo>
                      <a:pt x="19" y="7"/>
                    </a:lnTo>
                    <a:lnTo>
                      <a:pt x="26" y="16"/>
                    </a:lnTo>
                    <a:lnTo>
                      <a:pt x="29" y="21"/>
                    </a:lnTo>
                    <a:lnTo>
                      <a:pt x="29" y="19"/>
                    </a:lnTo>
                    <a:lnTo>
                      <a:pt x="29" y="21"/>
                    </a:lnTo>
                    <a:lnTo>
                      <a:pt x="31" y="24"/>
                    </a:lnTo>
                    <a:lnTo>
                      <a:pt x="36" y="26"/>
                    </a:lnTo>
                    <a:lnTo>
                      <a:pt x="41" y="24"/>
                    </a:lnTo>
                    <a:lnTo>
                      <a:pt x="41" y="26"/>
                    </a:lnTo>
                    <a:lnTo>
                      <a:pt x="41" y="28"/>
                    </a:lnTo>
                    <a:lnTo>
                      <a:pt x="43" y="24"/>
                    </a:lnTo>
                    <a:lnTo>
                      <a:pt x="45" y="21"/>
                    </a:lnTo>
                    <a:lnTo>
                      <a:pt x="45" y="5"/>
                    </a:lnTo>
                    <a:lnTo>
                      <a:pt x="48" y="2"/>
                    </a:lnTo>
                    <a:lnTo>
                      <a:pt x="50" y="0"/>
                    </a:lnTo>
                    <a:lnTo>
                      <a:pt x="57" y="0"/>
                    </a:lnTo>
                    <a:lnTo>
                      <a:pt x="62" y="0"/>
                    </a:lnTo>
                    <a:lnTo>
                      <a:pt x="64" y="2"/>
                    </a:lnTo>
                    <a:lnTo>
                      <a:pt x="69" y="5"/>
                    </a:lnTo>
                    <a:lnTo>
                      <a:pt x="69" y="7"/>
                    </a:lnTo>
                    <a:lnTo>
                      <a:pt x="74" y="12"/>
                    </a:lnTo>
                    <a:lnTo>
                      <a:pt x="76" y="12"/>
                    </a:lnTo>
                    <a:lnTo>
                      <a:pt x="78" y="12"/>
                    </a:lnTo>
                    <a:lnTo>
                      <a:pt x="83" y="9"/>
                    </a:lnTo>
                    <a:lnTo>
                      <a:pt x="85" y="12"/>
                    </a:lnTo>
                    <a:lnTo>
                      <a:pt x="88" y="14"/>
                    </a:lnTo>
                    <a:lnTo>
                      <a:pt x="90" y="16"/>
                    </a:lnTo>
                    <a:lnTo>
                      <a:pt x="90" y="19"/>
                    </a:lnTo>
                    <a:lnTo>
                      <a:pt x="93" y="19"/>
                    </a:lnTo>
                    <a:lnTo>
                      <a:pt x="90" y="28"/>
                    </a:lnTo>
                    <a:lnTo>
                      <a:pt x="93" y="28"/>
                    </a:lnTo>
                    <a:lnTo>
                      <a:pt x="93" y="31"/>
                    </a:lnTo>
                    <a:lnTo>
                      <a:pt x="97" y="40"/>
                    </a:lnTo>
                    <a:lnTo>
                      <a:pt x="97" y="45"/>
                    </a:lnTo>
                    <a:lnTo>
                      <a:pt x="95" y="45"/>
                    </a:lnTo>
                    <a:lnTo>
                      <a:pt x="90" y="50"/>
                    </a:lnTo>
                    <a:lnTo>
                      <a:pt x="90" y="52"/>
                    </a:lnTo>
                    <a:lnTo>
                      <a:pt x="88" y="54"/>
                    </a:lnTo>
                    <a:lnTo>
                      <a:pt x="85" y="54"/>
                    </a:lnTo>
                    <a:lnTo>
                      <a:pt x="81" y="54"/>
                    </a:lnTo>
                    <a:lnTo>
                      <a:pt x="81" y="57"/>
                    </a:lnTo>
                    <a:lnTo>
                      <a:pt x="78" y="59"/>
                    </a:lnTo>
                    <a:lnTo>
                      <a:pt x="76" y="57"/>
                    </a:lnTo>
                    <a:lnTo>
                      <a:pt x="74" y="57"/>
                    </a:lnTo>
                    <a:lnTo>
                      <a:pt x="69" y="50"/>
                    </a:lnTo>
                    <a:lnTo>
                      <a:pt x="62" y="45"/>
                    </a:lnTo>
                    <a:lnTo>
                      <a:pt x="57" y="45"/>
                    </a:lnTo>
                    <a:lnTo>
                      <a:pt x="55" y="40"/>
                    </a:lnTo>
                    <a:lnTo>
                      <a:pt x="52" y="38"/>
                    </a:lnTo>
                    <a:lnTo>
                      <a:pt x="50" y="40"/>
                    </a:lnTo>
                    <a:lnTo>
                      <a:pt x="48" y="42"/>
                    </a:lnTo>
                    <a:lnTo>
                      <a:pt x="43" y="42"/>
                    </a:lnTo>
                    <a:lnTo>
                      <a:pt x="36" y="40"/>
                    </a:lnTo>
                    <a:lnTo>
                      <a:pt x="31" y="40"/>
                    </a:lnTo>
                    <a:lnTo>
                      <a:pt x="29" y="40"/>
                    </a:lnTo>
                    <a:lnTo>
                      <a:pt x="26" y="40"/>
                    </a:lnTo>
                    <a:lnTo>
                      <a:pt x="24" y="40"/>
                    </a:lnTo>
                    <a:lnTo>
                      <a:pt x="22" y="40"/>
                    </a:lnTo>
                    <a:lnTo>
                      <a:pt x="15" y="40"/>
                    </a:lnTo>
                    <a:lnTo>
                      <a:pt x="8" y="42"/>
                    </a:lnTo>
                    <a:lnTo>
                      <a:pt x="5" y="47"/>
                    </a:lnTo>
                    <a:lnTo>
                      <a:pt x="3" y="47"/>
                    </a:lnTo>
                    <a:lnTo>
                      <a:pt x="0" y="47"/>
                    </a:lnTo>
                    <a:close/>
                  </a:path>
                </a:pathLst>
              </a:custGeom>
              <a:grpFill/>
              <a:ln w="9525">
                <a:noFill/>
                <a:round/>
                <a:headEnd/>
                <a:tailEnd/>
              </a:ln>
            </p:spPr>
            <p:txBody>
              <a:bodyPr/>
              <a:lstStyle/>
              <a:p>
                <a:pPr>
                  <a:defRPr/>
                </a:pPr>
                <a:endParaRPr lang="en-US" sz="1200" kern="0">
                  <a:solidFill>
                    <a:srgbClr val="0096D6"/>
                  </a:solidFill>
                </a:endParaRPr>
              </a:p>
            </p:txBody>
          </p:sp>
          <p:sp>
            <p:nvSpPr>
              <p:cNvPr id="3340" name="Freeform 312"/>
              <p:cNvSpPr>
                <a:spLocks/>
              </p:cNvSpPr>
              <p:nvPr/>
            </p:nvSpPr>
            <p:spPr bwMode="auto">
              <a:xfrm>
                <a:off x="3156" y="1660"/>
                <a:ext cx="97" cy="59"/>
              </a:xfrm>
              <a:custGeom>
                <a:avLst/>
                <a:gdLst>
                  <a:gd name="T0" fmla="*/ 0 w 97"/>
                  <a:gd name="T1" fmla="*/ 45 h 59"/>
                  <a:gd name="T2" fmla="*/ 8 w 97"/>
                  <a:gd name="T3" fmla="*/ 14 h 59"/>
                  <a:gd name="T4" fmla="*/ 19 w 97"/>
                  <a:gd name="T5" fmla="*/ 7 h 59"/>
                  <a:gd name="T6" fmla="*/ 29 w 97"/>
                  <a:gd name="T7" fmla="*/ 21 h 59"/>
                  <a:gd name="T8" fmla="*/ 29 w 97"/>
                  <a:gd name="T9" fmla="*/ 21 h 59"/>
                  <a:gd name="T10" fmla="*/ 36 w 97"/>
                  <a:gd name="T11" fmla="*/ 26 h 59"/>
                  <a:gd name="T12" fmla="*/ 41 w 97"/>
                  <a:gd name="T13" fmla="*/ 24 h 59"/>
                  <a:gd name="T14" fmla="*/ 41 w 97"/>
                  <a:gd name="T15" fmla="*/ 28 h 59"/>
                  <a:gd name="T16" fmla="*/ 45 w 97"/>
                  <a:gd name="T17" fmla="*/ 21 h 59"/>
                  <a:gd name="T18" fmla="*/ 45 w 97"/>
                  <a:gd name="T19" fmla="*/ 5 h 59"/>
                  <a:gd name="T20" fmla="*/ 50 w 97"/>
                  <a:gd name="T21" fmla="*/ 0 h 59"/>
                  <a:gd name="T22" fmla="*/ 62 w 97"/>
                  <a:gd name="T23" fmla="*/ 0 h 59"/>
                  <a:gd name="T24" fmla="*/ 69 w 97"/>
                  <a:gd name="T25" fmla="*/ 5 h 59"/>
                  <a:gd name="T26" fmla="*/ 74 w 97"/>
                  <a:gd name="T27" fmla="*/ 12 h 59"/>
                  <a:gd name="T28" fmla="*/ 78 w 97"/>
                  <a:gd name="T29" fmla="*/ 12 h 59"/>
                  <a:gd name="T30" fmla="*/ 85 w 97"/>
                  <a:gd name="T31" fmla="*/ 12 h 59"/>
                  <a:gd name="T32" fmla="*/ 88 w 97"/>
                  <a:gd name="T33" fmla="*/ 14 h 59"/>
                  <a:gd name="T34" fmla="*/ 90 w 97"/>
                  <a:gd name="T35" fmla="*/ 19 h 59"/>
                  <a:gd name="T36" fmla="*/ 90 w 97"/>
                  <a:gd name="T37" fmla="*/ 28 h 59"/>
                  <a:gd name="T38" fmla="*/ 93 w 97"/>
                  <a:gd name="T39" fmla="*/ 28 h 59"/>
                  <a:gd name="T40" fmla="*/ 97 w 97"/>
                  <a:gd name="T41" fmla="*/ 40 h 59"/>
                  <a:gd name="T42" fmla="*/ 95 w 97"/>
                  <a:gd name="T43" fmla="*/ 45 h 59"/>
                  <a:gd name="T44" fmla="*/ 90 w 97"/>
                  <a:gd name="T45" fmla="*/ 52 h 59"/>
                  <a:gd name="T46" fmla="*/ 85 w 97"/>
                  <a:gd name="T47" fmla="*/ 54 h 59"/>
                  <a:gd name="T48" fmla="*/ 81 w 97"/>
                  <a:gd name="T49" fmla="*/ 54 h 59"/>
                  <a:gd name="T50" fmla="*/ 78 w 97"/>
                  <a:gd name="T51" fmla="*/ 59 h 59"/>
                  <a:gd name="T52" fmla="*/ 74 w 97"/>
                  <a:gd name="T53" fmla="*/ 57 h 59"/>
                  <a:gd name="T54" fmla="*/ 69 w 97"/>
                  <a:gd name="T55" fmla="*/ 50 h 59"/>
                  <a:gd name="T56" fmla="*/ 57 w 97"/>
                  <a:gd name="T57" fmla="*/ 45 h 59"/>
                  <a:gd name="T58" fmla="*/ 55 w 97"/>
                  <a:gd name="T59" fmla="*/ 40 h 59"/>
                  <a:gd name="T60" fmla="*/ 50 w 97"/>
                  <a:gd name="T61" fmla="*/ 40 h 59"/>
                  <a:gd name="T62" fmla="*/ 43 w 97"/>
                  <a:gd name="T63" fmla="*/ 42 h 59"/>
                  <a:gd name="T64" fmla="*/ 31 w 97"/>
                  <a:gd name="T65" fmla="*/ 40 h 59"/>
                  <a:gd name="T66" fmla="*/ 26 w 97"/>
                  <a:gd name="T67" fmla="*/ 40 h 59"/>
                  <a:gd name="T68" fmla="*/ 24 w 97"/>
                  <a:gd name="T69" fmla="*/ 40 h 59"/>
                  <a:gd name="T70" fmla="*/ 15 w 97"/>
                  <a:gd name="T71" fmla="*/ 40 h 59"/>
                  <a:gd name="T72" fmla="*/ 5 w 97"/>
                  <a:gd name="T73" fmla="*/ 47 h 59"/>
                  <a:gd name="T74" fmla="*/ 0 w 97"/>
                  <a:gd name="T75" fmla="*/ 47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59"/>
                  <a:gd name="T116" fmla="*/ 97 w 97"/>
                  <a:gd name="T117" fmla="*/ 59 h 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59">
                    <a:moveTo>
                      <a:pt x="0" y="47"/>
                    </a:moveTo>
                    <a:lnTo>
                      <a:pt x="0" y="45"/>
                    </a:lnTo>
                    <a:lnTo>
                      <a:pt x="0" y="33"/>
                    </a:lnTo>
                    <a:lnTo>
                      <a:pt x="8" y="14"/>
                    </a:lnTo>
                    <a:lnTo>
                      <a:pt x="12" y="12"/>
                    </a:lnTo>
                    <a:lnTo>
                      <a:pt x="19" y="7"/>
                    </a:lnTo>
                    <a:lnTo>
                      <a:pt x="26" y="16"/>
                    </a:lnTo>
                    <a:lnTo>
                      <a:pt x="29" y="21"/>
                    </a:lnTo>
                    <a:lnTo>
                      <a:pt x="29" y="19"/>
                    </a:lnTo>
                    <a:lnTo>
                      <a:pt x="29" y="21"/>
                    </a:lnTo>
                    <a:lnTo>
                      <a:pt x="31" y="24"/>
                    </a:lnTo>
                    <a:lnTo>
                      <a:pt x="36" y="26"/>
                    </a:lnTo>
                    <a:lnTo>
                      <a:pt x="41" y="24"/>
                    </a:lnTo>
                    <a:lnTo>
                      <a:pt x="41" y="26"/>
                    </a:lnTo>
                    <a:lnTo>
                      <a:pt x="41" y="28"/>
                    </a:lnTo>
                    <a:lnTo>
                      <a:pt x="43" y="24"/>
                    </a:lnTo>
                    <a:lnTo>
                      <a:pt x="45" y="21"/>
                    </a:lnTo>
                    <a:lnTo>
                      <a:pt x="45" y="5"/>
                    </a:lnTo>
                    <a:lnTo>
                      <a:pt x="48" y="2"/>
                    </a:lnTo>
                    <a:lnTo>
                      <a:pt x="50" y="0"/>
                    </a:lnTo>
                    <a:lnTo>
                      <a:pt x="57" y="0"/>
                    </a:lnTo>
                    <a:lnTo>
                      <a:pt x="62" y="0"/>
                    </a:lnTo>
                    <a:lnTo>
                      <a:pt x="64" y="2"/>
                    </a:lnTo>
                    <a:lnTo>
                      <a:pt x="69" y="5"/>
                    </a:lnTo>
                    <a:lnTo>
                      <a:pt x="69" y="7"/>
                    </a:lnTo>
                    <a:lnTo>
                      <a:pt x="74" y="12"/>
                    </a:lnTo>
                    <a:lnTo>
                      <a:pt x="76" y="12"/>
                    </a:lnTo>
                    <a:lnTo>
                      <a:pt x="78" y="12"/>
                    </a:lnTo>
                    <a:lnTo>
                      <a:pt x="83" y="9"/>
                    </a:lnTo>
                    <a:lnTo>
                      <a:pt x="85" y="12"/>
                    </a:lnTo>
                    <a:lnTo>
                      <a:pt x="88" y="14"/>
                    </a:lnTo>
                    <a:lnTo>
                      <a:pt x="90" y="16"/>
                    </a:lnTo>
                    <a:lnTo>
                      <a:pt x="90" y="19"/>
                    </a:lnTo>
                    <a:lnTo>
                      <a:pt x="93" y="19"/>
                    </a:lnTo>
                    <a:lnTo>
                      <a:pt x="90" y="28"/>
                    </a:lnTo>
                    <a:lnTo>
                      <a:pt x="93" y="28"/>
                    </a:lnTo>
                    <a:lnTo>
                      <a:pt x="93" y="31"/>
                    </a:lnTo>
                    <a:lnTo>
                      <a:pt x="97" y="40"/>
                    </a:lnTo>
                    <a:lnTo>
                      <a:pt x="97" y="45"/>
                    </a:lnTo>
                    <a:lnTo>
                      <a:pt x="95" y="45"/>
                    </a:lnTo>
                    <a:lnTo>
                      <a:pt x="90" y="50"/>
                    </a:lnTo>
                    <a:lnTo>
                      <a:pt x="90" y="52"/>
                    </a:lnTo>
                    <a:lnTo>
                      <a:pt x="88" y="54"/>
                    </a:lnTo>
                    <a:lnTo>
                      <a:pt x="85" y="54"/>
                    </a:lnTo>
                    <a:lnTo>
                      <a:pt x="81" y="54"/>
                    </a:lnTo>
                    <a:lnTo>
                      <a:pt x="81" y="57"/>
                    </a:lnTo>
                    <a:lnTo>
                      <a:pt x="78" y="59"/>
                    </a:lnTo>
                    <a:lnTo>
                      <a:pt x="76" y="57"/>
                    </a:lnTo>
                    <a:lnTo>
                      <a:pt x="74" y="57"/>
                    </a:lnTo>
                    <a:lnTo>
                      <a:pt x="69" y="50"/>
                    </a:lnTo>
                    <a:lnTo>
                      <a:pt x="62" y="45"/>
                    </a:lnTo>
                    <a:lnTo>
                      <a:pt x="57" y="45"/>
                    </a:lnTo>
                    <a:lnTo>
                      <a:pt x="55" y="40"/>
                    </a:lnTo>
                    <a:lnTo>
                      <a:pt x="52" y="38"/>
                    </a:lnTo>
                    <a:lnTo>
                      <a:pt x="50" y="40"/>
                    </a:lnTo>
                    <a:lnTo>
                      <a:pt x="48" y="42"/>
                    </a:lnTo>
                    <a:lnTo>
                      <a:pt x="43" y="42"/>
                    </a:lnTo>
                    <a:lnTo>
                      <a:pt x="36" y="40"/>
                    </a:lnTo>
                    <a:lnTo>
                      <a:pt x="31" y="40"/>
                    </a:lnTo>
                    <a:lnTo>
                      <a:pt x="29" y="40"/>
                    </a:lnTo>
                    <a:lnTo>
                      <a:pt x="26" y="40"/>
                    </a:lnTo>
                    <a:lnTo>
                      <a:pt x="24" y="40"/>
                    </a:lnTo>
                    <a:lnTo>
                      <a:pt x="22" y="40"/>
                    </a:lnTo>
                    <a:lnTo>
                      <a:pt x="15" y="40"/>
                    </a:lnTo>
                    <a:lnTo>
                      <a:pt x="8" y="42"/>
                    </a:lnTo>
                    <a:lnTo>
                      <a:pt x="5" y="47"/>
                    </a:lnTo>
                    <a:lnTo>
                      <a:pt x="3" y="47"/>
                    </a:lnTo>
                    <a:lnTo>
                      <a:pt x="0" y="47"/>
                    </a:lnTo>
                  </a:path>
                </a:pathLst>
              </a:custGeom>
              <a:grpFill/>
              <a:ln w="9525">
                <a:noFill/>
                <a:round/>
                <a:headEnd/>
                <a:tailEnd/>
              </a:ln>
            </p:spPr>
            <p:txBody>
              <a:bodyPr/>
              <a:lstStyle/>
              <a:p>
                <a:pPr>
                  <a:defRPr/>
                </a:pPr>
                <a:endParaRPr lang="en-US" sz="1200" kern="0">
                  <a:solidFill>
                    <a:srgbClr val="0096D6"/>
                  </a:solidFill>
                </a:endParaRPr>
              </a:p>
            </p:txBody>
          </p:sp>
          <p:sp>
            <p:nvSpPr>
              <p:cNvPr id="3341" name="Freeform 313"/>
              <p:cNvSpPr>
                <a:spLocks/>
              </p:cNvSpPr>
              <p:nvPr/>
            </p:nvSpPr>
            <p:spPr bwMode="auto">
              <a:xfrm>
                <a:off x="2781" y="1554"/>
                <a:ext cx="5" cy="2"/>
              </a:xfrm>
              <a:custGeom>
                <a:avLst/>
                <a:gdLst>
                  <a:gd name="T0" fmla="*/ 5 w 5"/>
                  <a:gd name="T1" fmla="*/ 0 h 2"/>
                  <a:gd name="T2" fmla="*/ 2 w 5"/>
                  <a:gd name="T3" fmla="*/ 0 h 2"/>
                  <a:gd name="T4" fmla="*/ 0 w 5"/>
                  <a:gd name="T5" fmla="*/ 0 h 2"/>
                  <a:gd name="T6" fmla="*/ 0 w 5"/>
                  <a:gd name="T7" fmla="*/ 0 h 2"/>
                  <a:gd name="T8" fmla="*/ 0 w 5"/>
                  <a:gd name="T9" fmla="*/ 0 h 2"/>
                  <a:gd name="T10" fmla="*/ 2 w 5"/>
                  <a:gd name="T11" fmla="*/ 2 h 2"/>
                  <a:gd name="T12" fmla="*/ 5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0"/>
                    </a:moveTo>
                    <a:lnTo>
                      <a:pt x="2" y="0"/>
                    </a:lnTo>
                    <a:lnTo>
                      <a:pt x="0" y="0"/>
                    </a:lnTo>
                    <a:lnTo>
                      <a:pt x="2"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342" name="Freeform 314"/>
              <p:cNvSpPr>
                <a:spLocks/>
              </p:cNvSpPr>
              <p:nvPr/>
            </p:nvSpPr>
            <p:spPr bwMode="auto">
              <a:xfrm>
                <a:off x="2781" y="1554"/>
                <a:ext cx="5" cy="2"/>
              </a:xfrm>
              <a:custGeom>
                <a:avLst/>
                <a:gdLst>
                  <a:gd name="T0" fmla="*/ 5 w 5"/>
                  <a:gd name="T1" fmla="*/ 0 h 2"/>
                  <a:gd name="T2" fmla="*/ 2 w 5"/>
                  <a:gd name="T3" fmla="*/ 0 h 2"/>
                  <a:gd name="T4" fmla="*/ 0 w 5"/>
                  <a:gd name="T5" fmla="*/ 0 h 2"/>
                  <a:gd name="T6" fmla="*/ 0 w 5"/>
                  <a:gd name="T7" fmla="*/ 0 h 2"/>
                  <a:gd name="T8" fmla="*/ 0 w 5"/>
                  <a:gd name="T9" fmla="*/ 0 h 2"/>
                  <a:gd name="T10" fmla="*/ 2 w 5"/>
                  <a:gd name="T11" fmla="*/ 2 h 2"/>
                  <a:gd name="T12" fmla="*/ 5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0"/>
                    </a:moveTo>
                    <a:lnTo>
                      <a:pt x="2" y="0"/>
                    </a:lnTo>
                    <a:lnTo>
                      <a:pt x="0" y="0"/>
                    </a:lnTo>
                    <a:lnTo>
                      <a:pt x="2"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343" name="Freeform 315"/>
              <p:cNvSpPr>
                <a:spLocks/>
              </p:cNvSpPr>
              <p:nvPr/>
            </p:nvSpPr>
            <p:spPr bwMode="auto">
              <a:xfrm>
                <a:off x="2783" y="1549"/>
                <a:ext cx="7" cy="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2 h 9"/>
                  <a:gd name="T14" fmla="*/ 3 w 7"/>
                  <a:gd name="T15" fmla="*/ 5 h 9"/>
                  <a:gd name="T16" fmla="*/ 5 w 7"/>
                  <a:gd name="T17" fmla="*/ 7 h 9"/>
                  <a:gd name="T18" fmla="*/ 5 w 7"/>
                  <a:gd name="T19" fmla="*/ 7 h 9"/>
                  <a:gd name="T20" fmla="*/ 5 w 7"/>
                  <a:gd name="T21" fmla="*/ 9 h 9"/>
                  <a:gd name="T22" fmla="*/ 7 w 7"/>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9"/>
                  <a:gd name="T38" fmla="*/ 7 w 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9">
                    <a:moveTo>
                      <a:pt x="7" y="9"/>
                    </a:moveTo>
                    <a:lnTo>
                      <a:pt x="7" y="9"/>
                    </a:lnTo>
                    <a:lnTo>
                      <a:pt x="7" y="7"/>
                    </a:lnTo>
                    <a:lnTo>
                      <a:pt x="3" y="2"/>
                    </a:lnTo>
                    <a:lnTo>
                      <a:pt x="0" y="0"/>
                    </a:lnTo>
                    <a:lnTo>
                      <a:pt x="0" y="2"/>
                    </a:lnTo>
                    <a:lnTo>
                      <a:pt x="3" y="5"/>
                    </a:lnTo>
                    <a:lnTo>
                      <a:pt x="5" y="7"/>
                    </a:lnTo>
                    <a:lnTo>
                      <a:pt x="5" y="9"/>
                    </a:lnTo>
                    <a:lnTo>
                      <a:pt x="7" y="9"/>
                    </a:lnTo>
                    <a:close/>
                  </a:path>
                </a:pathLst>
              </a:custGeom>
              <a:grpFill/>
              <a:ln w="9525">
                <a:noFill/>
                <a:round/>
                <a:headEnd/>
                <a:tailEnd/>
              </a:ln>
            </p:spPr>
            <p:txBody>
              <a:bodyPr/>
              <a:lstStyle/>
              <a:p>
                <a:pPr>
                  <a:defRPr/>
                </a:pPr>
                <a:endParaRPr lang="en-US" sz="1200" kern="0">
                  <a:solidFill>
                    <a:srgbClr val="0096D6"/>
                  </a:solidFill>
                </a:endParaRPr>
              </a:p>
            </p:txBody>
          </p:sp>
          <p:sp>
            <p:nvSpPr>
              <p:cNvPr id="3344" name="Freeform 316"/>
              <p:cNvSpPr>
                <a:spLocks/>
              </p:cNvSpPr>
              <p:nvPr/>
            </p:nvSpPr>
            <p:spPr bwMode="auto">
              <a:xfrm>
                <a:off x="2783" y="1549"/>
                <a:ext cx="7" cy="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2 h 9"/>
                  <a:gd name="T14" fmla="*/ 3 w 7"/>
                  <a:gd name="T15" fmla="*/ 5 h 9"/>
                  <a:gd name="T16" fmla="*/ 5 w 7"/>
                  <a:gd name="T17" fmla="*/ 7 h 9"/>
                  <a:gd name="T18" fmla="*/ 5 w 7"/>
                  <a:gd name="T19" fmla="*/ 7 h 9"/>
                  <a:gd name="T20" fmla="*/ 5 w 7"/>
                  <a:gd name="T21" fmla="*/ 9 h 9"/>
                  <a:gd name="T22" fmla="*/ 7 w 7"/>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9"/>
                  <a:gd name="T38" fmla="*/ 7 w 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9">
                    <a:moveTo>
                      <a:pt x="7" y="9"/>
                    </a:moveTo>
                    <a:lnTo>
                      <a:pt x="7" y="9"/>
                    </a:lnTo>
                    <a:lnTo>
                      <a:pt x="7" y="7"/>
                    </a:lnTo>
                    <a:lnTo>
                      <a:pt x="3" y="2"/>
                    </a:lnTo>
                    <a:lnTo>
                      <a:pt x="0" y="0"/>
                    </a:lnTo>
                    <a:lnTo>
                      <a:pt x="0" y="2"/>
                    </a:lnTo>
                    <a:lnTo>
                      <a:pt x="3" y="5"/>
                    </a:lnTo>
                    <a:lnTo>
                      <a:pt x="5" y="7"/>
                    </a:lnTo>
                    <a:lnTo>
                      <a:pt x="5" y="9"/>
                    </a:lnTo>
                    <a:lnTo>
                      <a:pt x="7" y="9"/>
                    </a:lnTo>
                  </a:path>
                </a:pathLst>
              </a:custGeom>
              <a:grpFill/>
              <a:ln w="9525">
                <a:noFill/>
                <a:round/>
                <a:headEnd/>
                <a:tailEnd/>
              </a:ln>
            </p:spPr>
            <p:txBody>
              <a:bodyPr/>
              <a:lstStyle/>
              <a:p>
                <a:pPr>
                  <a:defRPr/>
                </a:pPr>
                <a:endParaRPr lang="en-US" sz="1200" kern="0">
                  <a:solidFill>
                    <a:srgbClr val="0096D6"/>
                  </a:solidFill>
                </a:endParaRPr>
              </a:p>
            </p:txBody>
          </p:sp>
          <p:sp>
            <p:nvSpPr>
              <p:cNvPr id="3345" name="Freeform 317"/>
              <p:cNvSpPr>
                <a:spLocks/>
              </p:cNvSpPr>
              <p:nvPr/>
            </p:nvSpPr>
            <p:spPr bwMode="auto">
              <a:xfrm>
                <a:off x="2786" y="1549"/>
                <a:ext cx="7" cy="7"/>
              </a:xfrm>
              <a:custGeom>
                <a:avLst/>
                <a:gdLst>
                  <a:gd name="T0" fmla="*/ 4 w 7"/>
                  <a:gd name="T1" fmla="*/ 7 h 7"/>
                  <a:gd name="T2" fmla="*/ 7 w 7"/>
                  <a:gd name="T3" fmla="*/ 5 h 7"/>
                  <a:gd name="T4" fmla="*/ 7 w 7"/>
                  <a:gd name="T5" fmla="*/ 5 h 7"/>
                  <a:gd name="T6" fmla="*/ 4 w 7"/>
                  <a:gd name="T7" fmla="*/ 2 h 7"/>
                  <a:gd name="T8" fmla="*/ 2 w 7"/>
                  <a:gd name="T9" fmla="*/ 0 h 7"/>
                  <a:gd name="T10" fmla="*/ 2 w 7"/>
                  <a:gd name="T11" fmla="*/ 0 h 7"/>
                  <a:gd name="T12" fmla="*/ 0 w 7"/>
                  <a:gd name="T13" fmla="*/ 0 h 7"/>
                  <a:gd name="T14" fmla="*/ 2 w 7"/>
                  <a:gd name="T15" fmla="*/ 2 h 7"/>
                  <a:gd name="T16" fmla="*/ 2 w 7"/>
                  <a:gd name="T17" fmla="*/ 2 h 7"/>
                  <a:gd name="T18" fmla="*/ 4 w 7"/>
                  <a:gd name="T19" fmla="*/ 5 h 7"/>
                  <a:gd name="T20" fmla="*/ 4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4" y="7"/>
                    </a:moveTo>
                    <a:lnTo>
                      <a:pt x="7" y="5"/>
                    </a:lnTo>
                    <a:lnTo>
                      <a:pt x="4" y="2"/>
                    </a:lnTo>
                    <a:lnTo>
                      <a:pt x="2" y="0"/>
                    </a:lnTo>
                    <a:lnTo>
                      <a:pt x="0" y="0"/>
                    </a:lnTo>
                    <a:lnTo>
                      <a:pt x="2" y="2"/>
                    </a:lnTo>
                    <a:lnTo>
                      <a:pt x="4" y="5"/>
                    </a:lnTo>
                    <a:lnTo>
                      <a:pt x="4" y="7"/>
                    </a:lnTo>
                    <a:close/>
                  </a:path>
                </a:pathLst>
              </a:custGeom>
              <a:grpFill/>
              <a:ln w="9525">
                <a:noFill/>
                <a:round/>
                <a:headEnd/>
                <a:tailEnd/>
              </a:ln>
            </p:spPr>
            <p:txBody>
              <a:bodyPr/>
              <a:lstStyle/>
              <a:p>
                <a:pPr>
                  <a:defRPr/>
                </a:pPr>
                <a:endParaRPr lang="en-US" sz="1200" kern="0">
                  <a:solidFill>
                    <a:srgbClr val="0096D6"/>
                  </a:solidFill>
                </a:endParaRPr>
              </a:p>
            </p:txBody>
          </p:sp>
          <p:sp>
            <p:nvSpPr>
              <p:cNvPr id="3346" name="Freeform 318"/>
              <p:cNvSpPr>
                <a:spLocks/>
              </p:cNvSpPr>
              <p:nvPr/>
            </p:nvSpPr>
            <p:spPr bwMode="auto">
              <a:xfrm>
                <a:off x="2786" y="1549"/>
                <a:ext cx="7" cy="7"/>
              </a:xfrm>
              <a:custGeom>
                <a:avLst/>
                <a:gdLst>
                  <a:gd name="T0" fmla="*/ 4 w 7"/>
                  <a:gd name="T1" fmla="*/ 7 h 7"/>
                  <a:gd name="T2" fmla="*/ 7 w 7"/>
                  <a:gd name="T3" fmla="*/ 5 h 7"/>
                  <a:gd name="T4" fmla="*/ 7 w 7"/>
                  <a:gd name="T5" fmla="*/ 5 h 7"/>
                  <a:gd name="T6" fmla="*/ 4 w 7"/>
                  <a:gd name="T7" fmla="*/ 2 h 7"/>
                  <a:gd name="T8" fmla="*/ 2 w 7"/>
                  <a:gd name="T9" fmla="*/ 0 h 7"/>
                  <a:gd name="T10" fmla="*/ 2 w 7"/>
                  <a:gd name="T11" fmla="*/ 0 h 7"/>
                  <a:gd name="T12" fmla="*/ 0 w 7"/>
                  <a:gd name="T13" fmla="*/ 0 h 7"/>
                  <a:gd name="T14" fmla="*/ 2 w 7"/>
                  <a:gd name="T15" fmla="*/ 2 h 7"/>
                  <a:gd name="T16" fmla="*/ 2 w 7"/>
                  <a:gd name="T17" fmla="*/ 2 h 7"/>
                  <a:gd name="T18" fmla="*/ 4 w 7"/>
                  <a:gd name="T19" fmla="*/ 5 h 7"/>
                  <a:gd name="T20" fmla="*/ 4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4" y="7"/>
                    </a:moveTo>
                    <a:lnTo>
                      <a:pt x="7" y="5"/>
                    </a:lnTo>
                    <a:lnTo>
                      <a:pt x="4" y="2"/>
                    </a:lnTo>
                    <a:lnTo>
                      <a:pt x="2" y="0"/>
                    </a:lnTo>
                    <a:lnTo>
                      <a:pt x="0" y="0"/>
                    </a:lnTo>
                    <a:lnTo>
                      <a:pt x="2" y="2"/>
                    </a:lnTo>
                    <a:lnTo>
                      <a:pt x="4" y="5"/>
                    </a:lnTo>
                    <a:lnTo>
                      <a:pt x="4" y="7"/>
                    </a:lnTo>
                  </a:path>
                </a:pathLst>
              </a:custGeom>
              <a:grpFill/>
              <a:ln w="9525">
                <a:noFill/>
                <a:round/>
                <a:headEnd/>
                <a:tailEnd/>
              </a:ln>
            </p:spPr>
            <p:txBody>
              <a:bodyPr/>
              <a:lstStyle/>
              <a:p>
                <a:pPr>
                  <a:defRPr/>
                </a:pPr>
                <a:endParaRPr lang="en-US" sz="1200" kern="0">
                  <a:solidFill>
                    <a:srgbClr val="0096D6"/>
                  </a:solidFill>
                </a:endParaRPr>
              </a:p>
            </p:txBody>
          </p:sp>
          <p:sp>
            <p:nvSpPr>
              <p:cNvPr id="3347" name="Freeform 319"/>
              <p:cNvSpPr>
                <a:spLocks/>
              </p:cNvSpPr>
              <p:nvPr/>
            </p:nvSpPr>
            <p:spPr bwMode="auto">
              <a:xfrm>
                <a:off x="2790" y="1549"/>
                <a:ext cx="5" cy="2"/>
              </a:xfrm>
              <a:custGeom>
                <a:avLst/>
                <a:gdLst>
                  <a:gd name="T0" fmla="*/ 3 w 5"/>
                  <a:gd name="T1" fmla="*/ 0 h 2"/>
                  <a:gd name="T2" fmla="*/ 5 w 5"/>
                  <a:gd name="T3" fmla="*/ 0 h 2"/>
                  <a:gd name="T4" fmla="*/ 0 w 5"/>
                  <a:gd name="T5" fmla="*/ 0 h 2"/>
                  <a:gd name="T6" fmla="*/ 0 w 5"/>
                  <a:gd name="T7" fmla="*/ 0 h 2"/>
                  <a:gd name="T8" fmla="*/ 0 w 5"/>
                  <a:gd name="T9" fmla="*/ 2 h 2"/>
                  <a:gd name="T10" fmla="*/ 3 w 5"/>
                  <a:gd name="T11" fmla="*/ 2 h 2"/>
                  <a:gd name="T12" fmla="*/ 3 w 5"/>
                  <a:gd name="T13" fmla="*/ 2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5" y="0"/>
                    </a:lnTo>
                    <a:lnTo>
                      <a:pt x="0" y="0"/>
                    </a:lnTo>
                    <a:lnTo>
                      <a:pt x="0" y="2"/>
                    </a:lnTo>
                    <a:lnTo>
                      <a:pt x="3"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348" name="Freeform 320"/>
              <p:cNvSpPr>
                <a:spLocks/>
              </p:cNvSpPr>
              <p:nvPr/>
            </p:nvSpPr>
            <p:spPr bwMode="auto">
              <a:xfrm>
                <a:off x="2790" y="1549"/>
                <a:ext cx="5" cy="2"/>
              </a:xfrm>
              <a:custGeom>
                <a:avLst/>
                <a:gdLst>
                  <a:gd name="T0" fmla="*/ 3 w 5"/>
                  <a:gd name="T1" fmla="*/ 0 h 2"/>
                  <a:gd name="T2" fmla="*/ 5 w 5"/>
                  <a:gd name="T3" fmla="*/ 0 h 2"/>
                  <a:gd name="T4" fmla="*/ 0 w 5"/>
                  <a:gd name="T5" fmla="*/ 0 h 2"/>
                  <a:gd name="T6" fmla="*/ 0 w 5"/>
                  <a:gd name="T7" fmla="*/ 0 h 2"/>
                  <a:gd name="T8" fmla="*/ 0 w 5"/>
                  <a:gd name="T9" fmla="*/ 2 h 2"/>
                  <a:gd name="T10" fmla="*/ 3 w 5"/>
                  <a:gd name="T11" fmla="*/ 2 h 2"/>
                  <a:gd name="T12" fmla="*/ 3 w 5"/>
                  <a:gd name="T13" fmla="*/ 2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5" y="0"/>
                    </a:lnTo>
                    <a:lnTo>
                      <a:pt x="0" y="0"/>
                    </a:lnTo>
                    <a:lnTo>
                      <a:pt x="0" y="2"/>
                    </a:lnTo>
                    <a:lnTo>
                      <a:pt x="3"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349" name="Freeform 321"/>
              <p:cNvSpPr>
                <a:spLocks/>
              </p:cNvSpPr>
              <p:nvPr/>
            </p:nvSpPr>
            <p:spPr bwMode="auto">
              <a:xfrm>
                <a:off x="2788" y="1561"/>
                <a:ext cx="5" cy="2"/>
              </a:xfrm>
              <a:custGeom>
                <a:avLst/>
                <a:gdLst>
                  <a:gd name="T0" fmla="*/ 5 w 5"/>
                  <a:gd name="T1" fmla="*/ 2 h 2"/>
                  <a:gd name="T2" fmla="*/ 5 w 5"/>
                  <a:gd name="T3" fmla="*/ 0 h 2"/>
                  <a:gd name="T4" fmla="*/ 2 w 5"/>
                  <a:gd name="T5" fmla="*/ 0 h 2"/>
                  <a:gd name="T6" fmla="*/ 2 w 5"/>
                  <a:gd name="T7" fmla="*/ 0 h 2"/>
                  <a:gd name="T8" fmla="*/ 0 w 5"/>
                  <a:gd name="T9" fmla="*/ 0 h 2"/>
                  <a:gd name="T10" fmla="*/ 0 w 5"/>
                  <a:gd name="T11" fmla="*/ 0 h 2"/>
                  <a:gd name="T12" fmla="*/ 2 w 5"/>
                  <a:gd name="T13" fmla="*/ 0 h 2"/>
                  <a:gd name="T14" fmla="*/ 2 w 5"/>
                  <a:gd name="T15" fmla="*/ 2 h 2"/>
                  <a:gd name="T16" fmla="*/ 2 w 5"/>
                  <a:gd name="T17" fmla="*/ 2 h 2"/>
                  <a:gd name="T18" fmla="*/ 5 w 5"/>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2"/>
                    </a:moveTo>
                    <a:lnTo>
                      <a:pt x="5" y="0"/>
                    </a:lnTo>
                    <a:lnTo>
                      <a:pt x="2" y="0"/>
                    </a:lnTo>
                    <a:lnTo>
                      <a:pt x="0" y="0"/>
                    </a:lnTo>
                    <a:lnTo>
                      <a:pt x="2" y="0"/>
                    </a:lnTo>
                    <a:lnTo>
                      <a:pt x="2" y="2"/>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3350" name="Freeform 322"/>
              <p:cNvSpPr>
                <a:spLocks/>
              </p:cNvSpPr>
              <p:nvPr/>
            </p:nvSpPr>
            <p:spPr bwMode="auto">
              <a:xfrm>
                <a:off x="2788" y="1561"/>
                <a:ext cx="5" cy="2"/>
              </a:xfrm>
              <a:custGeom>
                <a:avLst/>
                <a:gdLst>
                  <a:gd name="T0" fmla="*/ 5 w 5"/>
                  <a:gd name="T1" fmla="*/ 2 h 2"/>
                  <a:gd name="T2" fmla="*/ 5 w 5"/>
                  <a:gd name="T3" fmla="*/ 0 h 2"/>
                  <a:gd name="T4" fmla="*/ 2 w 5"/>
                  <a:gd name="T5" fmla="*/ 0 h 2"/>
                  <a:gd name="T6" fmla="*/ 2 w 5"/>
                  <a:gd name="T7" fmla="*/ 0 h 2"/>
                  <a:gd name="T8" fmla="*/ 0 w 5"/>
                  <a:gd name="T9" fmla="*/ 0 h 2"/>
                  <a:gd name="T10" fmla="*/ 0 w 5"/>
                  <a:gd name="T11" fmla="*/ 0 h 2"/>
                  <a:gd name="T12" fmla="*/ 2 w 5"/>
                  <a:gd name="T13" fmla="*/ 0 h 2"/>
                  <a:gd name="T14" fmla="*/ 2 w 5"/>
                  <a:gd name="T15" fmla="*/ 2 h 2"/>
                  <a:gd name="T16" fmla="*/ 2 w 5"/>
                  <a:gd name="T17" fmla="*/ 2 h 2"/>
                  <a:gd name="T18" fmla="*/ 5 w 5"/>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2"/>
                    </a:moveTo>
                    <a:lnTo>
                      <a:pt x="5" y="0"/>
                    </a:lnTo>
                    <a:lnTo>
                      <a:pt x="2" y="0"/>
                    </a:lnTo>
                    <a:lnTo>
                      <a:pt x="0" y="0"/>
                    </a:lnTo>
                    <a:lnTo>
                      <a:pt x="2" y="0"/>
                    </a:lnTo>
                    <a:lnTo>
                      <a:pt x="2" y="2"/>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3351" name="Freeform 323"/>
              <p:cNvSpPr>
                <a:spLocks/>
              </p:cNvSpPr>
              <p:nvPr/>
            </p:nvSpPr>
            <p:spPr bwMode="auto">
              <a:xfrm>
                <a:off x="2788" y="1565"/>
                <a:ext cx="2" cy="8"/>
              </a:xfrm>
              <a:custGeom>
                <a:avLst/>
                <a:gdLst>
                  <a:gd name="T0" fmla="*/ 0 w 2"/>
                  <a:gd name="T1" fmla="*/ 3 h 8"/>
                  <a:gd name="T2" fmla="*/ 0 w 2"/>
                  <a:gd name="T3" fmla="*/ 0 h 8"/>
                  <a:gd name="T4" fmla="*/ 0 w 2"/>
                  <a:gd name="T5" fmla="*/ 3 h 8"/>
                  <a:gd name="T6" fmla="*/ 0 w 2"/>
                  <a:gd name="T7" fmla="*/ 8 h 8"/>
                  <a:gd name="T8" fmla="*/ 0 w 2"/>
                  <a:gd name="T9" fmla="*/ 8 h 8"/>
                  <a:gd name="T10" fmla="*/ 0 w 2"/>
                  <a:gd name="T11" fmla="*/ 8 h 8"/>
                  <a:gd name="T12" fmla="*/ 2 w 2"/>
                  <a:gd name="T13" fmla="*/ 8 h 8"/>
                  <a:gd name="T14" fmla="*/ 2 w 2"/>
                  <a:gd name="T15" fmla="*/ 5 h 8"/>
                  <a:gd name="T16" fmla="*/ 2 w 2"/>
                  <a:gd name="T17" fmla="*/ 5 h 8"/>
                  <a:gd name="T18" fmla="*/ 0 w 2"/>
                  <a:gd name="T19" fmla="*/ 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8"/>
                  <a:gd name="T32" fmla="*/ 2 w 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8">
                    <a:moveTo>
                      <a:pt x="0" y="3"/>
                    </a:moveTo>
                    <a:lnTo>
                      <a:pt x="0" y="0"/>
                    </a:lnTo>
                    <a:lnTo>
                      <a:pt x="0" y="3"/>
                    </a:lnTo>
                    <a:lnTo>
                      <a:pt x="0" y="8"/>
                    </a:lnTo>
                    <a:lnTo>
                      <a:pt x="2" y="8"/>
                    </a:lnTo>
                    <a:lnTo>
                      <a:pt x="2"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352" name="Freeform 324"/>
              <p:cNvSpPr>
                <a:spLocks/>
              </p:cNvSpPr>
              <p:nvPr/>
            </p:nvSpPr>
            <p:spPr bwMode="auto">
              <a:xfrm>
                <a:off x="2788" y="1565"/>
                <a:ext cx="2" cy="8"/>
              </a:xfrm>
              <a:custGeom>
                <a:avLst/>
                <a:gdLst>
                  <a:gd name="T0" fmla="*/ 0 w 2"/>
                  <a:gd name="T1" fmla="*/ 3 h 8"/>
                  <a:gd name="T2" fmla="*/ 0 w 2"/>
                  <a:gd name="T3" fmla="*/ 0 h 8"/>
                  <a:gd name="T4" fmla="*/ 0 w 2"/>
                  <a:gd name="T5" fmla="*/ 3 h 8"/>
                  <a:gd name="T6" fmla="*/ 0 w 2"/>
                  <a:gd name="T7" fmla="*/ 8 h 8"/>
                  <a:gd name="T8" fmla="*/ 0 w 2"/>
                  <a:gd name="T9" fmla="*/ 8 h 8"/>
                  <a:gd name="T10" fmla="*/ 0 w 2"/>
                  <a:gd name="T11" fmla="*/ 8 h 8"/>
                  <a:gd name="T12" fmla="*/ 2 w 2"/>
                  <a:gd name="T13" fmla="*/ 8 h 8"/>
                  <a:gd name="T14" fmla="*/ 2 w 2"/>
                  <a:gd name="T15" fmla="*/ 5 h 8"/>
                  <a:gd name="T16" fmla="*/ 2 w 2"/>
                  <a:gd name="T17" fmla="*/ 5 h 8"/>
                  <a:gd name="T18" fmla="*/ 0 w 2"/>
                  <a:gd name="T19" fmla="*/ 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8"/>
                  <a:gd name="T32" fmla="*/ 2 w 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8">
                    <a:moveTo>
                      <a:pt x="0" y="3"/>
                    </a:moveTo>
                    <a:lnTo>
                      <a:pt x="0" y="0"/>
                    </a:lnTo>
                    <a:lnTo>
                      <a:pt x="0" y="3"/>
                    </a:lnTo>
                    <a:lnTo>
                      <a:pt x="0" y="8"/>
                    </a:lnTo>
                    <a:lnTo>
                      <a:pt x="2" y="8"/>
                    </a:lnTo>
                    <a:lnTo>
                      <a:pt x="2"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353" name="Freeform 325"/>
              <p:cNvSpPr>
                <a:spLocks/>
              </p:cNvSpPr>
              <p:nvPr/>
            </p:nvSpPr>
            <p:spPr bwMode="auto">
              <a:xfrm>
                <a:off x="3071" y="1728"/>
                <a:ext cx="5" cy="5"/>
              </a:xfrm>
              <a:custGeom>
                <a:avLst/>
                <a:gdLst>
                  <a:gd name="T0" fmla="*/ 5 w 5"/>
                  <a:gd name="T1" fmla="*/ 5 h 5"/>
                  <a:gd name="T2" fmla="*/ 5 w 5"/>
                  <a:gd name="T3" fmla="*/ 3 h 5"/>
                  <a:gd name="T4" fmla="*/ 3 w 5"/>
                  <a:gd name="T5" fmla="*/ 0 h 5"/>
                  <a:gd name="T6" fmla="*/ 0 w 5"/>
                  <a:gd name="T7" fmla="*/ 0 h 5"/>
                  <a:gd name="T8" fmla="*/ 0 w 5"/>
                  <a:gd name="T9" fmla="*/ 3 h 5"/>
                  <a:gd name="T10" fmla="*/ 3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3"/>
                    </a:lnTo>
                    <a:lnTo>
                      <a:pt x="3" y="0"/>
                    </a:lnTo>
                    <a:lnTo>
                      <a:pt x="0" y="0"/>
                    </a:lnTo>
                    <a:lnTo>
                      <a:pt x="0" y="3"/>
                    </a:lnTo>
                    <a:lnTo>
                      <a:pt x="3" y="5"/>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354" name="Freeform 326"/>
              <p:cNvSpPr>
                <a:spLocks/>
              </p:cNvSpPr>
              <p:nvPr/>
            </p:nvSpPr>
            <p:spPr bwMode="auto">
              <a:xfrm>
                <a:off x="3071" y="1728"/>
                <a:ext cx="5" cy="5"/>
              </a:xfrm>
              <a:custGeom>
                <a:avLst/>
                <a:gdLst>
                  <a:gd name="T0" fmla="*/ 5 w 5"/>
                  <a:gd name="T1" fmla="*/ 5 h 5"/>
                  <a:gd name="T2" fmla="*/ 5 w 5"/>
                  <a:gd name="T3" fmla="*/ 3 h 5"/>
                  <a:gd name="T4" fmla="*/ 3 w 5"/>
                  <a:gd name="T5" fmla="*/ 0 h 5"/>
                  <a:gd name="T6" fmla="*/ 0 w 5"/>
                  <a:gd name="T7" fmla="*/ 0 h 5"/>
                  <a:gd name="T8" fmla="*/ 0 w 5"/>
                  <a:gd name="T9" fmla="*/ 3 h 5"/>
                  <a:gd name="T10" fmla="*/ 3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3"/>
                    </a:lnTo>
                    <a:lnTo>
                      <a:pt x="3" y="0"/>
                    </a:lnTo>
                    <a:lnTo>
                      <a:pt x="0" y="0"/>
                    </a:lnTo>
                    <a:lnTo>
                      <a:pt x="0" y="3"/>
                    </a:lnTo>
                    <a:lnTo>
                      <a:pt x="3" y="5"/>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355" name="Freeform 327"/>
              <p:cNvSpPr>
                <a:spLocks/>
              </p:cNvSpPr>
              <p:nvPr/>
            </p:nvSpPr>
            <p:spPr bwMode="auto">
              <a:xfrm>
                <a:off x="3034" y="1736"/>
                <a:ext cx="7" cy="7"/>
              </a:xfrm>
              <a:custGeom>
                <a:avLst/>
                <a:gdLst>
                  <a:gd name="T0" fmla="*/ 2 w 7"/>
                  <a:gd name="T1" fmla="*/ 0 h 7"/>
                  <a:gd name="T2" fmla="*/ 2 w 7"/>
                  <a:gd name="T3" fmla="*/ 0 h 7"/>
                  <a:gd name="T4" fmla="*/ 2 w 7"/>
                  <a:gd name="T5" fmla="*/ 0 h 7"/>
                  <a:gd name="T6" fmla="*/ 4 w 7"/>
                  <a:gd name="T7" fmla="*/ 0 h 7"/>
                  <a:gd name="T8" fmla="*/ 7 w 7"/>
                  <a:gd name="T9" fmla="*/ 2 h 7"/>
                  <a:gd name="T10" fmla="*/ 7 w 7"/>
                  <a:gd name="T11" fmla="*/ 2 h 7"/>
                  <a:gd name="T12" fmla="*/ 4 w 7"/>
                  <a:gd name="T13" fmla="*/ 4 h 7"/>
                  <a:gd name="T14" fmla="*/ 4 w 7"/>
                  <a:gd name="T15" fmla="*/ 7 h 7"/>
                  <a:gd name="T16" fmla="*/ 2 w 7"/>
                  <a:gd name="T17" fmla="*/ 7 h 7"/>
                  <a:gd name="T18" fmla="*/ 2 w 7"/>
                  <a:gd name="T19" fmla="*/ 4 h 7"/>
                  <a:gd name="T20" fmla="*/ 2 w 7"/>
                  <a:gd name="T21" fmla="*/ 2 h 7"/>
                  <a:gd name="T22" fmla="*/ 2 w 7"/>
                  <a:gd name="T23" fmla="*/ 2 h 7"/>
                  <a:gd name="T24" fmla="*/ 2 w 7"/>
                  <a:gd name="T25" fmla="*/ 2 h 7"/>
                  <a:gd name="T26" fmla="*/ 0 w 7"/>
                  <a:gd name="T27" fmla="*/ 0 h 7"/>
                  <a:gd name="T28" fmla="*/ 0 w 7"/>
                  <a:gd name="T29" fmla="*/ 0 h 7"/>
                  <a:gd name="T30" fmla="*/ 2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0"/>
                    </a:moveTo>
                    <a:lnTo>
                      <a:pt x="2" y="0"/>
                    </a:lnTo>
                    <a:lnTo>
                      <a:pt x="4" y="0"/>
                    </a:lnTo>
                    <a:lnTo>
                      <a:pt x="7" y="2"/>
                    </a:lnTo>
                    <a:lnTo>
                      <a:pt x="4" y="4"/>
                    </a:lnTo>
                    <a:lnTo>
                      <a:pt x="4" y="7"/>
                    </a:lnTo>
                    <a:lnTo>
                      <a:pt x="2" y="7"/>
                    </a:lnTo>
                    <a:lnTo>
                      <a:pt x="2" y="4"/>
                    </a:lnTo>
                    <a:lnTo>
                      <a:pt x="2"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356" name="Freeform 328"/>
              <p:cNvSpPr>
                <a:spLocks/>
              </p:cNvSpPr>
              <p:nvPr/>
            </p:nvSpPr>
            <p:spPr bwMode="auto">
              <a:xfrm>
                <a:off x="3034" y="1736"/>
                <a:ext cx="7" cy="7"/>
              </a:xfrm>
              <a:custGeom>
                <a:avLst/>
                <a:gdLst>
                  <a:gd name="T0" fmla="*/ 2 w 7"/>
                  <a:gd name="T1" fmla="*/ 0 h 7"/>
                  <a:gd name="T2" fmla="*/ 2 w 7"/>
                  <a:gd name="T3" fmla="*/ 0 h 7"/>
                  <a:gd name="T4" fmla="*/ 2 w 7"/>
                  <a:gd name="T5" fmla="*/ 0 h 7"/>
                  <a:gd name="T6" fmla="*/ 4 w 7"/>
                  <a:gd name="T7" fmla="*/ 0 h 7"/>
                  <a:gd name="T8" fmla="*/ 7 w 7"/>
                  <a:gd name="T9" fmla="*/ 2 h 7"/>
                  <a:gd name="T10" fmla="*/ 7 w 7"/>
                  <a:gd name="T11" fmla="*/ 2 h 7"/>
                  <a:gd name="T12" fmla="*/ 4 w 7"/>
                  <a:gd name="T13" fmla="*/ 4 h 7"/>
                  <a:gd name="T14" fmla="*/ 4 w 7"/>
                  <a:gd name="T15" fmla="*/ 7 h 7"/>
                  <a:gd name="T16" fmla="*/ 2 w 7"/>
                  <a:gd name="T17" fmla="*/ 7 h 7"/>
                  <a:gd name="T18" fmla="*/ 2 w 7"/>
                  <a:gd name="T19" fmla="*/ 4 h 7"/>
                  <a:gd name="T20" fmla="*/ 2 w 7"/>
                  <a:gd name="T21" fmla="*/ 2 h 7"/>
                  <a:gd name="T22" fmla="*/ 2 w 7"/>
                  <a:gd name="T23" fmla="*/ 2 h 7"/>
                  <a:gd name="T24" fmla="*/ 2 w 7"/>
                  <a:gd name="T25" fmla="*/ 2 h 7"/>
                  <a:gd name="T26" fmla="*/ 0 w 7"/>
                  <a:gd name="T27" fmla="*/ 0 h 7"/>
                  <a:gd name="T28" fmla="*/ 0 w 7"/>
                  <a:gd name="T29" fmla="*/ 0 h 7"/>
                  <a:gd name="T30" fmla="*/ 2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0"/>
                    </a:moveTo>
                    <a:lnTo>
                      <a:pt x="2" y="0"/>
                    </a:lnTo>
                    <a:lnTo>
                      <a:pt x="4" y="0"/>
                    </a:lnTo>
                    <a:lnTo>
                      <a:pt x="7" y="2"/>
                    </a:lnTo>
                    <a:lnTo>
                      <a:pt x="4" y="4"/>
                    </a:lnTo>
                    <a:lnTo>
                      <a:pt x="4" y="7"/>
                    </a:lnTo>
                    <a:lnTo>
                      <a:pt x="2" y="7"/>
                    </a:lnTo>
                    <a:lnTo>
                      <a:pt x="2" y="4"/>
                    </a:lnTo>
                    <a:lnTo>
                      <a:pt x="2"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357" name="Freeform 329"/>
              <p:cNvSpPr>
                <a:spLocks/>
              </p:cNvSpPr>
              <p:nvPr/>
            </p:nvSpPr>
            <p:spPr bwMode="auto">
              <a:xfrm>
                <a:off x="3024" y="1736"/>
                <a:ext cx="12" cy="7"/>
              </a:xfrm>
              <a:custGeom>
                <a:avLst/>
                <a:gdLst>
                  <a:gd name="T0" fmla="*/ 5 w 12"/>
                  <a:gd name="T1" fmla="*/ 0 h 7"/>
                  <a:gd name="T2" fmla="*/ 5 w 12"/>
                  <a:gd name="T3" fmla="*/ 0 h 7"/>
                  <a:gd name="T4" fmla="*/ 5 w 12"/>
                  <a:gd name="T5" fmla="*/ 0 h 7"/>
                  <a:gd name="T6" fmla="*/ 5 w 12"/>
                  <a:gd name="T7" fmla="*/ 0 h 7"/>
                  <a:gd name="T8" fmla="*/ 7 w 12"/>
                  <a:gd name="T9" fmla="*/ 2 h 7"/>
                  <a:gd name="T10" fmla="*/ 7 w 12"/>
                  <a:gd name="T11" fmla="*/ 2 h 7"/>
                  <a:gd name="T12" fmla="*/ 7 w 12"/>
                  <a:gd name="T13" fmla="*/ 2 h 7"/>
                  <a:gd name="T14" fmla="*/ 10 w 12"/>
                  <a:gd name="T15" fmla="*/ 2 h 7"/>
                  <a:gd name="T16" fmla="*/ 10 w 12"/>
                  <a:gd name="T17" fmla="*/ 0 h 7"/>
                  <a:gd name="T18" fmla="*/ 10 w 12"/>
                  <a:gd name="T19" fmla="*/ 0 h 7"/>
                  <a:gd name="T20" fmla="*/ 10 w 12"/>
                  <a:gd name="T21" fmla="*/ 2 h 7"/>
                  <a:gd name="T22" fmla="*/ 10 w 12"/>
                  <a:gd name="T23" fmla="*/ 2 h 7"/>
                  <a:gd name="T24" fmla="*/ 12 w 12"/>
                  <a:gd name="T25" fmla="*/ 4 h 7"/>
                  <a:gd name="T26" fmla="*/ 10 w 12"/>
                  <a:gd name="T27" fmla="*/ 7 h 7"/>
                  <a:gd name="T28" fmla="*/ 7 w 12"/>
                  <a:gd name="T29" fmla="*/ 4 h 7"/>
                  <a:gd name="T30" fmla="*/ 7 w 12"/>
                  <a:gd name="T31" fmla="*/ 7 h 7"/>
                  <a:gd name="T32" fmla="*/ 7 w 12"/>
                  <a:gd name="T33" fmla="*/ 7 h 7"/>
                  <a:gd name="T34" fmla="*/ 5 w 12"/>
                  <a:gd name="T35" fmla="*/ 4 h 7"/>
                  <a:gd name="T36" fmla="*/ 3 w 12"/>
                  <a:gd name="T37" fmla="*/ 2 h 7"/>
                  <a:gd name="T38" fmla="*/ 0 w 12"/>
                  <a:gd name="T39" fmla="*/ 2 h 7"/>
                  <a:gd name="T40" fmla="*/ 3 w 12"/>
                  <a:gd name="T41" fmla="*/ 2 h 7"/>
                  <a:gd name="T42" fmla="*/ 3 w 12"/>
                  <a:gd name="T43" fmla="*/ 2 h 7"/>
                  <a:gd name="T44" fmla="*/ 3 w 12"/>
                  <a:gd name="T45" fmla="*/ 2 h 7"/>
                  <a:gd name="T46" fmla="*/ 0 w 12"/>
                  <a:gd name="T47" fmla="*/ 0 h 7"/>
                  <a:gd name="T48" fmla="*/ 3 w 12"/>
                  <a:gd name="T49" fmla="*/ 0 h 7"/>
                  <a:gd name="T50" fmla="*/ 5 w 12"/>
                  <a:gd name="T51" fmla="*/ 0 h 7"/>
                  <a:gd name="T52" fmla="*/ 5 w 1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7"/>
                  <a:gd name="T83" fmla="*/ 12 w 1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7">
                    <a:moveTo>
                      <a:pt x="5" y="0"/>
                    </a:moveTo>
                    <a:lnTo>
                      <a:pt x="5" y="0"/>
                    </a:lnTo>
                    <a:lnTo>
                      <a:pt x="7" y="2"/>
                    </a:lnTo>
                    <a:lnTo>
                      <a:pt x="10" y="2"/>
                    </a:lnTo>
                    <a:lnTo>
                      <a:pt x="10" y="0"/>
                    </a:lnTo>
                    <a:lnTo>
                      <a:pt x="10" y="2"/>
                    </a:lnTo>
                    <a:lnTo>
                      <a:pt x="12" y="4"/>
                    </a:lnTo>
                    <a:lnTo>
                      <a:pt x="10" y="7"/>
                    </a:lnTo>
                    <a:lnTo>
                      <a:pt x="7" y="4"/>
                    </a:lnTo>
                    <a:lnTo>
                      <a:pt x="7" y="7"/>
                    </a:lnTo>
                    <a:lnTo>
                      <a:pt x="5" y="4"/>
                    </a:lnTo>
                    <a:lnTo>
                      <a:pt x="3" y="2"/>
                    </a:lnTo>
                    <a:lnTo>
                      <a:pt x="0" y="2"/>
                    </a:lnTo>
                    <a:lnTo>
                      <a:pt x="3" y="2"/>
                    </a:lnTo>
                    <a:lnTo>
                      <a:pt x="0" y="0"/>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358" name="Freeform 330"/>
              <p:cNvSpPr>
                <a:spLocks/>
              </p:cNvSpPr>
              <p:nvPr/>
            </p:nvSpPr>
            <p:spPr bwMode="auto">
              <a:xfrm>
                <a:off x="3024" y="1736"/>
                <a:ext cx="12" cy="7"/>
              </a:xfrm>
              <a:custGeom>
                <a:avLst/>
                <a:gdLst>
                  <a:gd name="T0" fmla="*/ 5 w 12"/>
                  <a:gd name="T1" fmla="*/ 0 h 7"/>
                  <a:gd name="T2" fmla="*/ 5 w 12"/>
                  <a:gd name="T3" fmla="*/ 0 h 7"/>
                  <a:gd name="T4" fmla="*/ 5 w 12"/>
                  <a:gd name="T5" fmla="*/ 0 h 7"/>
                  <a:gd name="T6" fmla="*/ 5 w 12"/>
                  <a:gd name="T7" fmla="*/ 0 h 7"/>
                  <a:gd name="T8" fmla="*/ 7 w 12"/>
                  <a:gd name="T9" fmla="*/ 2 h 7"/>
                  <a:gd name="T10" fmla="*/ 7 w 12"/>
                  <a:gd name="T11" fmla="*/ 2 h 7"/>
                  <a:gd name="T12" fmla="*/ 7 w 12"/>
                  <a:gd name="T13" fmla="*/ 2 h 7"/>
                  <a:gd name="T14" fmla="*/ 10 w 12"/>
                  <a:gd name="T15" fmla="*/ 2 h 7"/>
                  <a:gd name="T16" fmla="*/ 10 w 12"/>
                  <a:gd name="T17" fmla="*/ 0 h 7"/>
                  <a:gd name="T18" fmla="*/ 10 w 12"/>
                  <a:gd name="T19" fmla="*/ 0 h 7"/>
                  <a:gd name="T20" fmla="*/ 10 w 12"/>
                  <a:gd name="T21" fmla="*/ 2 h 7"/>
                  <a:gd name="T22" fmla="*/ 10 w 12"/>
                  <a:gd name="T23" fmla="*/ 2 h 7"/>
                  <a:gd name="T24" fmla="*/ 12 w 12"/>
                  <a:gd name="T25" fmla="*/ 4 h 7"/>
                  <a:gd name="T26" fmla="*/ 10 w 12"/>
                  <a:gd name="T27" fmla="*/ 7 h 7"/>
                  <a:gd name="T28" fmla="*/ 7 w 12"/>
                  <a:gd name="T29" fmla="*/ 4 h 7"/>
                  <a:gd name="T30" fmla="*/ 7 w 12"/>
                  <a:gd name="T31" fmla="*/ 7 h 7"/>
                  <a:gd name="T32" fmla="*/ 7 w 12"/>
                  <a:gd name="T33" fmla="*/ 7 h 7"/>
                  <a:gd name="T34" fmla="*/ 5 w 12"/>
                  <a:gd name="T35" fmla="*/ 4 h 7"/>
                  <a:gd name="T36" fmla="*/ 3 w 12"/>
                  <a:gd name="T37" fmla="*/ 2 h 7"/>
                  <a:gd name="T38" fmla="*/ 0 w 12"/>
                  <a:gd name="T39" fmla="*/ 2 h 7"/>
                  <a:gd name="T40" fmla="*/ 3 w 12"/>
                  <a:gd name="T41" fmla="*/ 2 h 7"/>
                  <a:gd name="T42" fmla="*/ 3 w 12"/>
                  <a:gd name="T43" fmla="*/ 2 h 7"/>
                  <a:gd name="T44" fmla="*/ 3 w 12"/>
                  <a:gd name="T45" fmla="*/ 2 h 7"/>
                  <a:gd name="T46" fmla="*/ 0 w 12"/>
                  <a:gd name="T47" fmla="*/ 0 h 7"/>
                  <a:gd name="T48" fmla="*/ 3 w 12"/>
                  <a:gd name="T49" fmla="*/ 0 h 7"/>
                  <a:gd name="T50" fmla="*/ 5 w 12"/>
                  <a:gd name="T51" fmla="*/ 0 h 7"/>
                  <a:gd name="T52" fmla="*/ 5 w 1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7"/>
                  <a:gd name="T83" fmla="*/ 12 w 1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7">
                    <a:moveTo>
                      <a:pt x="5" y="0"/>
                    </a:moveTo>
                    <a:lnTo>
                      <a:pt x="5" y="0"/>
                    </a:lnTo>
                    <a:lnTo>
                      <a:pt x="7" y="2"/>
                    </a:lnTo>
                    <a:lnTo>
                      <a:pt x="10" y="2"/>
                    </a:lnTo>
                    <a:lnTo>
                      <a:pt x="10" y="0"/>
                    </a:lnTo>
                    <a:lnTo>
                      <a:pt x="10" y="2"/>
                    </a:lnTo>
                    <a:lnTo>
                      <a:pt x="12" y="4"/>
                    </a:lnTo>
                    <a:lnTo>
                      <a:pt x="10" y="7"/>
                    </a:lnTo>
                    <a:lnTo>
                      <a:pt x="7" y="4"/>
                    </a:lnTo>
                    <a:lnTo>
                      <a:pt x="7" y="7"/>
                    </a:lnTo>
                    <a:lnTo>
                      <a:pt x="5" y="4"/>
                    </a:lnTo>
                    <a:lnTo>
                      <a:pt x="3" y="2"/>
                    </a:lnTo>
                    <a:lnTo>
                      <a:pt x="0" y="2"/>
                    </a:lnTo>
                    <a:lnTo>
                      <a:pt x="3" y="2"/>
                    </a:lnTo>
                    <a:lnTo>
                      <a:pt x="0" y="0"/>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359" name="Freeform 331"/>
              <p:cNvSpPr>
                <a:spLocks/>
              </p:cNvSpPr>
              <p:nvPr/>
            </p:nvSpPr>
            <p:spPr bwMode="auto">
              <a:xfrm>
                <a:off x="3008" y="1719"/>
                <a:ext cx="16" cy="14"/>
              </a:xfrm>
              <a:custGeom>
                <a:avLst/>
                <a:gdLst>
                  <a:gd name="T0" fmla="*/ 4 w 16"/>
                  <a:gd name="T1" fmla="*/ 2 h 14"/>
                  <a:gd name="T2" fmla="*/ 4 w 16"/>
                  <a:gd name="T3" fmla="*/ 2 h 14"/>
                  <a:gd name="T4" fmla="*/ 9 w 16"/>
                  <a:gd name="T5" fmla="*/ 0 h 14"/>
                  <a:gd name="T6" fmla="*/ 9 w 16"/>
                  <a:gd name="T7" fmla="*/ 2 h 14"/>
                  <a:gd name="T8" fmla="*/ 11 w 16"/>
                  <a:gd name="T9" fmla="*/ 2 h 14"/>
                  <a:gd name="T10" fmla="*/ 11 w 16"/>
                  <a:gd name="T11" fmla="*/ 0 h 14"/>
                  <a:gd name="T12" fmla="*/ 11 w 16"/>
                  <a:gd name="T13" fmla="*/ 0 h 14"/>
                  <a:gd name="T14" fmla="*/ 14 w 16"/>
                  <a:gd name="T15" fmla="*/ 2 h 14"/>
                  <a:gd name="T16" fmla="*/ 14 w 16"/>
                  <a:gd name="T17" fmla="*/ 5 h 14"/>
                  <a:gd name="T18" fmla="*/ 14 w 16"/>
                  <a:gd name="T19" fmla="*/ 7 h 14"/>
                  <a:gd name="T20" fmla="*/ 14 w 16"/>
                  <a:gd name="T21" fmla="*/ 7 h 14"/>
                  <a:gd name="T22" fmla="*/ 16 w 16"/>
                  <a:gd name="T23" fmla="*/ 7 h 14"/>
                  <a:gd name="T24" fmla="*/ 16 w 16"/>
                  <a:gd name="T25" fmla="*/ 9 h 14"/>
                  <a:gd name="T26" fmla="*/ 14 w 16"/>
                  <a:gd name="T27" fmla="*/ 9 h 14"/>
                  <a:gd name="T28" fmla="*/ 14 w 16"/>
                  <a:gd name="T29" fmla="*/ 12 h 14"/>
                  <a:gd name="T30" fmla="*/ 11 w 16"/>
                  <a:gd name="T31" fmla="*/ 14 h 14"/>
                  <a:gd name="T32" fmla="*/ 11 w 16"/>
                  <a:gd name="T33" fmla="*/ 14 h 14"/>
                  <a:gd name="T34" fmla="*/ 9 w 16"/>
                  <a:gd name="T35" fmla="*/ 14 h 14"/>
                  <a:gd name="T36" fmla="*/ 7 w 16"/>
                  <a:gd name="T37" fmla="*/ 12 h 14"/>
                  <a:gd name="T38" fmla="*/ 4 w 16"/>
                  <a:gd name="T39" fmla="*/ 14 h 14"/>
                  <a:gd name="T40" fmla="*/ 4 w 16"/>
                  <a:gd name="T41" fmla="*/ 12 h 14"/>
                  <a:gd name="T42" fmla="*/ 7 w 16"/>
                  <a:gd name="T43" fmla="*/ 12 h 14"/>
                  <a:gd name="T44" fmla="*/ 4 w 16"/>
                  <a:gd name="T45" fmla="*/ 12 h 14"/>
                  <a:gd name="T46" fmla="*/ 2 w 16"/>
                  <a:gd name="T47" fmla="*/ 9 h 14"/>
                  <a:gd name="T48" fmla="*/ 2 w 16"/>
                  <a:gd name="T49" fmla="*/ 7 h 14"/>
                  <a:gd name="T50" fmla="*/ 0 w 16"/>
                  <a:gd name="T51" fmla="*/ 7 h 14"/>
                  <a:gd name="T52" fmla="*/ 2 w 16"/>
                  <a:gd name="T53" fmla="*/ 5 h 14"/>
                  <a:gd name="T54" fmla="*/ 0 w 16"/>
                  <a:gd name="T55" fmla="*/ 5 h 14"/>
                  <a:gd name="T56" fmla="*/ 0 w 16"/>
                  <a:gd name="T57" fmla="*/ 5 h 14"/>
                  <a:gd name="T58" fmla="*/ 0 w 16"/>
                  <a:gd name="T59" fmla="*/ 5 h 14"/>
                  <a:gd name="T60" fmla="*/ 0 w 16"/>
                  <a:gd name="T61" fmla="*/ 2 h 14"/>
                  <a:gd name="T62" fmla="*/ 0 w 16"/>
                  <a:gd name="T63" fmla="*/ 2 h 14"/>
                  <a:gd name="T64" fmla="*/ 2 w 16"/>
                  <a:gd name="T65" fmla="*/ 2 h 14"/>
                  <a:gd name="T66" fmla="*/ 2 w 16"/>
                  <a:gd name="T67" fmla="*/ 2 h 14"/>
                  <a:gd name="T68" fmla="*/ 4 w 16"/>
                  <a:gd name="T69" fmla="*/ 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4"/>
                  <a:gd name="T107" fmla="*/ 16 w 16"/>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4">
                    <a:moveTo>
                      <a:pt x="4" y="2"/>
                    </a:moveTo>
                    <a:lnTo>
                      <a:pt x="4" y="2"/>
                    </a:lnTo>
                    <a:lnTo>
                      <a:pt x="9" y="0"/>
                    </a:lnTo>
                    <a:lnTo>
                      <a:pt x="9" y="2"/>
                    </a:lnTo>
                    <a:lnTo>
                      <a:pt x="11" y="2"/>
                    </a:lnTo>
                    <a:lnTo>
                      <a:pt x="11" y="0"/>
                    </a:lnTo>
                    <a:lnTo>
                      <a:pt x="14" y="2"/>
                    </a:lnTo>
                    <a:lnTo>
                      <a:pt x="14" y="5"/>
                    </a:lnTo>
                    <a:lnTo>
                      <a:pt x="14" y="7"/>
                    </a:lnTo>
                    <a:lnTo>
                      <a:pt x="16" y="7"/>
                    </a:lnTo>
                    <a:lnTo>
                      <a:pt x="16" y="9"/>
                    </a:lnTo>
                    <a:lnTo>
                      <a:pt x="14" y="9"/>
                    </a:lnTo>
                    <a:lnTo>
                      <a:pt x="14" y="12"/>
                    </a:lnTo>
                    <a:lnTo>
                      <a:pt x="11" y="14"/>
                    </a:lnTo>
                    <a:lnTo>
                      <a:pt x="9" y="14"/>
                    </a:lnTo>
                    <a:lnTo>
                      <a:pt x="7" y="12"/>
                    </a:lnTo>
                    <a:lnTo>
                      <a:pt x="4" y="14"/>
                    </a:lnTo>
                    <a:lnTo>
                      <a:pt x="4" y="12"/>
                    </a:lnTo>
                    <a:lnTo>
                      <a:pt x="7" y="12"/>
                    </a:lnTo>
                    <a:lnTo>
                      <a:pt x="4" y="12"/>
                    </a:lnTo>
                    <a:lnTo>
                      <a:pt x="2" y="9"/>
                    </a:lnTo>
                    <a:lnTo>
                      <a:pt x="2" y="7"/>
                    </a:lnTo>
                    <a:lnTo>
                      <a:pt x="0" y="7"/>
                    </a:lnTo>
                    <a:lnTo>
                      <a:pt x="2" y="5"/>
                    </a:lnTo>
                    <a:lnTo>
                      <a:pt x="0" y="5"/>
                    </a:lnTo>
                    <a:lnTo>
                      <a:pt x="0" y="2"/>
                    </a:lnTo>
                    <a:lnTo>
                      <a:pt x="2" y="2"/>
                    </a:lnTo>
                    <a:lnTo>
                      <a:pt x="4" y="2"/>
                    </a:lnTo>
                    <a:close/>
                  </a:path>
                </a:pathLst>
              </a:custGeom>
              <a:grpFill/>
              <a:ln w="9525">
                <a:noFill/>
                <a:round/>
                <a:headEnd/>
                <a:tailEnd/>
              </a:ln>
            </p:spPr>
            <p:txBody>
              <a:bodyPr/>
              <a:lstStyle/>
              <a:p>
                <a:pPr>
                  <a:defRPr/>
                </a:pPr>
                <a:endParaRPr lang="en-US" sz="1200" kern="0">
                  <a:solidFill>
                    <a:srgbClr val="0096D6"/>
                  </a:solidFill>
                </a:endParaRPr>
              </a:p>
            </p:txBody>
          </p:sp>
          <p:sp>
            <p:nvSpPr>
              <p:cNvPr id="3360" name="Freeform 332"/>
              <p:cNvSpPr>
                <a:spLocks/>
              </p:cNvSpPr>
              <p:nvPr/>
            </p:nvSpPr>
            <p:spPr bwMode="auto">
              <a:xfrm>
                <a:off x="3008" y="1719"/>
                <a:ext cx="16" cy="14"/>
              </a:xfrm>
              <a:custGeom>
                <a:avLst/>
                <a:gdLst>
                  <a:gd name="T0" fmla="*/ 4 w 16"/>
                  <a:gd name="T1" fmla="*/ 2 h 14"/>
                  <a:gd name="T2" fmla="*/ 4 w 16"/>
                  <a:gd name="T3" fmla="*/ 2 h 14"/>
                  <a:gd name="T4" fmla="*/ 9 w 16"/>
                  <a:gd name="T5" fmla="*/ 0 h 14"/>
                  <a:gd name="T6" fmla="*/ 9 w 16"/>
                  <a:gd name="T7" fmla="*/ 2 h 14"/>
                  <a:gd name="T8" fmla="*/ 11 w 16"/>
                  <a:gd name="T9" fmla="*/ 2 h 14"/>
                  <a:gd name="T10" fmla="*/ 11 w 16"/>
                  <a:gd name="T11" fmla="*/ 0 h 14"/>
                  <a:gd name="T12" fmla="*/ 11 w 16"/>
                  <a:gd name="T13" fmla="*/ 0 h 14"/>
                  <a:gd name="T14" fmla="*/ 14 w 16"/>
                  <a:gd name="T15" fmla="*/ 2 h 14"/>
                  <a:gd name="T16" fmla="*/ 14 w 16"/>
                  <a:gd name="T17" fmla="*/ 5 h 14"/>
                  <a:gd name="T18" fmla="*/ 14 w 16"/>
                  <a:gd name="T19" fmla="*/ 7 h 14"/>
                  <a:gd name="T20" fmla="*/ 14 w 16"/>
                  <a:gd name="T21" fmla="*/ 7 h 14"/>
                  <a:gd name="T22" fmla="*/ 16 w 16"/>
                  <a:gd name="T23" fmla="*/ 7 h 14"/>
                  <a:gd name="T24" fmla="*/ 16 w 16"/>
                  <a:gd name="T25" fmla="*/ 9 h 14"/>
                  <a:gd name="T26" fmla="*/ 14 w 16"/>
                  <a:gd name="T27" fmla="*/ 9 h 14"/>
                  <a:gd name="T28" fmla="*/ 14 w 16"/>
                  <a:gd name="T29" fmla="*/ 12 h 14"/>
                  <a:gd name="T30" fmla="*/ 11 w 16"/>
                  <a:gd name="T31" fmla="*/ 14 h 14"/>
                  <a:gd name="T32" fmla="*/ 11 w 16"/>
                  <a:gd name="T33" fmla="*/ 14 h 14"/>
                  <a:gd name="T34" fmla="*/ 9 w 16"/>
                  <a:gd name="T35" fmla="*/ 14 h 14"/>
                  <a:gd name="T36" fmla="*/ 7 w 16"/>
                  <a:gd name="T37" fmla="*/ 12 h 14"/>
                  <a:gd name="T38" fmla="*/ 4 w 16"/>
                  <a:gd name="T39" fmla="*/ 14 h 14"/>
                  <a:gd name="T40" fmla="*/ 4 w 16"/>
                  <a:gd name="T41" fmla="*/ 12 h 14"/>
                  <a:gd name="T42" fmla="*/ 7 w 16"/>
                  <a:gd name="T43" fmla="*/ 12 h 14"/>
                  <a:gd name="T44" fmla="*/ 4 w 16"/>
                  <a:gd name="T45" fmla="*/ 12 h 14"/>
                  <a:gd name="T46" fmla="*/ 2 w 16"/>
                  <a:gd name="T47" fmla="*/ 9 h 14"/>
                  <a:gd name="T48" fmla="*/ 2 w 16"/>
                  <a:gd name="T49" fmla="*/ 7 h 14"/>
                  <a:gd name="T50" fmla="*/ 0 w 16"/>
                  <a:gd name="T51" fmla="*/ 7 h 14"/>
                  <a:gd name="T52" fmla="*/ 2 w 16"/>
                  <a:gd name="T53" fmla="*/ 5 h 14"/>
                  <a:gd name="T54" fmla="*/ 0 w 16"/>
                  <a:gd name="T55" fmla="*/ 5 h 14"/>
                  <a:gd name="T56" fmla="*/ 0 w 16"/>
                  <a:gd name="T57" fmla="*/ 5 h 14"/>
                  <a:gd name="T58" fmla="*/ 0 w 16"/>
                  <a:gd name="T59" fmla="*/ 5 h 14"/>
                  <a:gd name="T60" fmla="*/ 0 w 16"/>
                  <a:gd name="T61" fmla="*/ 2 h 14"/>
                  <a:gd name="T62" fmla="*/ 0 w 16"/>
                  <a:gd name="T63" fmla="*/ 2 h 14"/>
                  <a:gd name="T64" fmla="*/ 2 w 16"/>
                  <a:gd name="T65" fmla="*/ 2 h 14"/>
                  <a:gd name="T66" fmla="*/ 2 w 16"/>
                  <a:gd name="T67" fmla="*/ 2 h 14"/>
                  <a:gd name="T68" fmla="*/ 4 w 16"/>
                  <a:gd name="T69" fmla="*/ 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4"/>
                  <a:gd name="T107" fmla="*/ 16 w 16"/>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4">
                    <a:moveTo>
                      <a:pt x="4" y="2"/>
                    </a:moveTo>
                    <a:lnTo>
                      <a:pt x="4" y="2"/>
                    </a:lnTo>
                    <a:lnTo>
                      <a:pt x="9" y="0"/>
                    </a:lnTo>
                    <a:lnTo>
                      <a:pt x="9" y="2"/>
                    </a:lnTo>
                    <a:lnTo>
                      <a:pt x="11" y="2"/>
                    </a:lnTo>
                    <a:lnTo>
                      <a:pt x="11" y="0"/>
                    </a:lnTo>
                    <a:lnTo>
                      <a:pt x="14" y="2"/>
                    </a:lnTo>
                    <a:lnTo>
                      <a:pt x="14" y="5"/>
                    </a:lnTo>
                    <a:lnTo>
                      <a:pt x="14" y="7"/>
                    </a:lnTo>
                    <a:lnTo>
                      <a:pt x="16" y="7"/>
                    </a:lnTo>
                    <a:lnTo>
                      <a:pt x="16" y="9"/>
                    </a:lnTo>
                    <a:lnTo>
                      <a:pt x="14" y="9"/>
                    </a:lnTo>
                    <a:lnTo>
                      <a:pt x="14" y="12"/>
                    </a:lnTo>
                    <a:lnTo>
                      <a:pt x="11" y="14"/>
                    </a:lnTo>
                    <a:lnTo>
                      <a:pt x="9" y="14"/>
                    </a:lnTo>
                    <a:lnTo>
                      <a:pt x="7" y="12"/>
                    </a:lnTo>
                    <a:lnTo>
                      <a:pt x="4" y="14"/>
                    </a:lnTo>
                    <a:lnTo>
                      <a:pt x="4" y="12"/>
                    </a:lnTo>
                    <a:lnTo>
                      <a:pt x="7" y="12"/>
                    </a:lnTo>
                    <a:lnTo>
                      <a:pt x="4" y="12"/>
                    </a:lnTo>
                    <a:lnTo>
                      <a:pt x="2" y="9"/>
                    </a:lnTo>
                    <a:lnTo>
                      <a:pt x="2" y="7"/>
                    </a:lnTo>
                    <a:lnTo>
                      <a:pt x="0" y="7"/>
                    </a:lnTo>
                    <a:lnTo>
                      <a:pt x="2" y="5"/>
                    </a:lnTo>
                    <a:lnTo>
                      <a:pt x="0" y="5"/>
                    </a:lnTo>
                    <a:lnTo>
                      <a:pt x="0" y="2"/>
                    </a:lnTo>
                    <a:lnTo>
                      <a:pt x="2" y="2"/>
                    </a:lnTo>
                    <a:lnTo>
                      <a:pt x="4" y="2"/>
                    </a:lnTo>
                  </a:path>
                </a:pathLst>
              </a:custGeom>
              <a:grpFill/>
              <a:ln w="9525">
                <a:noFill/>
                <a:round/>
                <a:headEnd/>
                <a:tailEnd/>
              </a:ln>
            </p:spPr>
            <p:txBody>
              <a:bodyPr/>
              <a:lstStyle/>
              <a:p>
                <a:pPr>
                  <a:defRPr/>
                </a:pPr>
                <a:endParaRPr lang="en-US" sz="1200" kern="0">
                  <a:solidFill>
                    <a:srgbClr val="0096D6"/>
                  </a:solidFill>
                </a:endParaRPr>
              </a:p>
            </p:txBody>
          </p:sp>
          <p:sp>
            <p:nvSpPr>
              <p:cNvPr id="3361" name="Freeform 333"/>
              <p:cNvSpPr>
                <a:spLocks/>
              </p:cNvSpPr>
              <p:nvPr/>
            </p:nvSpPr>
            <p:spPr bwMode="auto">
              <a:xfrm>
                <a:off x="3019" y="1731"/>
                <a:ext cx="5" cy="9"/>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5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5 h 9"/>
                  <a:gd name="T26" fmla="*/ 3 w 5"/>
                  <a:gd name="T27" fmla="*/ 2 h 9"/>
                  <a:gd name="T28" fmla="*/ 3 w 5"/>
                  <a:gd name="T29" fmla="*/ 2 h 9"/>
                  <a:gd name="T30" fmla="*/ 3 w 5"/>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9"/>
                  <a:gd name="T50" fmla="*/ 5 w 5"/>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9">
                    <a:moveTo>
                      <a:pt x="3" y="2"/>
                    </a:moveTo>
                    <a:lnTo>
                      <a:pt x="3" y="0"/>
                    </a:lnTo>
                    <a:lnTo>
                      <a:pt x="5" y="0"/>
                    </a:lnTo>
                    <a:lnTo>
                      <a:pt x="5" y="2"/>
                    </a:lnTo>
                    <a:lnTo>
                      <a:pt x="3" y="5"/>
                    </a:lnTo>
                    <a:lnTo>
                      <a:pt x="3" y="7"/>
                    </a:lnTo>
                    <a:lnTo>
                      <a:pt x="3" y="9"/>
                    </a:lnTo>
                    <a:lnTo>
                      <a:pt x="3" y="7"/>
                    </a:lnTo>
                    <a:lnTo>
                      <a:pt x="0" y="7"/>
                    </a:lnTo>
                    <a:lnTo>
                      <a:pt x="3" y="5"/>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362" name="Freeform 334"/>
              <p:cNvSpPr>
                <a:spLocks/>
              </p:cNvSpPr>
              <p:nvPr/>
            </p:nvSpPr>
            <p:spPr bwMode="auto">
              <a:xfrm>
                <a:off x="3019" y="1731"/>
                <a:ext cx="5" cy="9"/>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5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5 h 9"/>
                  <a:gd name="T26" fmla="*/ 3 w 5"/>
                  <a:gd name="T27" fmla="*/ 2 h 9"/>
                  <a:gd name="T28" fmla="*/ 3 w 5"/>
                  <a:gd name="T29" fmla="*/ 2 h 9"/>
                  <a:gd name="T30" fmla="*/ 3 w 5"/>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9"/>
                  <a:gd name="T50" fmla="*/ 5 w 5"/>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9">
                    <a:moveTo>
                      <a:pt x="3" y="2"/>
                    </a:moveTo>
                    <a:lnTo>
                      <a:pt x="3" y="0"/>
                    </a:lnTo>
                    <a:lnTo>
                      <a:pt x="5" y="0"/>
                    </a:lnTo>
                    <a:lnTo>
                      <a:pt x="5" y="2"/>
                    </a:lnTo>
                    <a:lnTo>
                      <a:pt x="3" y="5"/>
                    </a:lnTo>
                    <a:lnTo>
                      <a:pt x="3" y="7"/>
                    </a:lnTo>
                    <a:lnTo>
                      <a:pt x="3" y="9"/>
                    </a:lnTo>
                    <a:lnTo>
                      <a:pt x="3" y="7"/>
                    </a:lnTo>
                    <a:lnTo>
                      <a:pt x="0" y="7"/>
                    </a:lnTo>
                    <a:lnTo>
                      <a:pt x="3" y="5"/>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363" name="Freeform 335"/>
              <p:cNvSpPr>
                <a:spLocks/>
              </p:cNvSpPr>
              <p:nvPr/>
            </p:nvSpPr>
            <p:spPr bwMode="auto">
              <a:xfrm>
                <a:off x="3024" y="1707"/>
                <a:ext cx="24" cy="26"/>
              </a:xfrm>
              <a:custGeom>
                <a:avLst/>
                <a:gdLst>
                  <a:gd name="T0" fmla="*/ 12 w 24"/>
                  <a:gd name="T1" fmla="*/ 5 h 26"/>
                  <a:gd name="T2" fmla="*/ 10 w 24"/>
                  <a:gd name="T3" fmla="*/ 5 h 26"/>
                  <a:gd name="T4" fmla="*/ 10 w 24"/>
                  <a:gd name="T5" fmla="*/ 7 h 26"/>
                  <a:gd name="T6" fmla="*/ 10 w 24"/>
                  <a:gd name="T7" fmla="*/ 7 h 26"/>
                  <a:gd name="T8" fmla="*/ 12 w 24"/>
                  <a:gd name="T9" fmla="*/ 10 h 26"/>
                  <a:gd name="T10" fmla="*/ 12 w 24"/>
                  <a:gd name="T11" fmla="*/ 7 h 26"/>
                  <a:gd name="T12" fmla="*/ 12 w 24"/>
                  <a:gd name="T13" fmla="*/ 5 h 26"/>
                  <a:gd name="T14" fmla="*/ 14 w 24"/>
                  <a:gd name="T15" fmla="*/ 5 h 26"/>
                  <a:gd name="T16" fmla="*/ 14 w 24"/>
                  <a:gd name="T17" fmla="*/ 10 h 26"/>
                  <a:gd name="T18" fmla="*/ 14 w 24"/>
                  <a:gd name="T19" fmla="*/ 10 h 26"/>
                  <a:gd name="T20" fmla="*/ 14 w 24"/>
                  <a:gd name="T21" fmla="*/ 12 h 26"/>
                  <a:gd name="T22" fmla="*/ 14 w 24"/>
                  <a:gd name="T23" fmla="*/ 5 h 26"/>
                  <a:gd name="T24" fmla="*/ 14 w 24"/>
                  <a:gd name="T25" fmla="*/ 5 h 26"/>
                  <a:gd name="T26" fmla="*/ 14 w 24"/>
                  <a:gd name="T27" fmla="*/ 0 h 26"/>
                  <a:gd name="T28" fmla="*/ 17 w 24"/>
                  <a:gd name="T29" fmla="*/ 0 h 26"/>
                  <a:gd name="T30" fmla="*/ 19 w 24"/>
                  <a:gd name="T31" fmla="*/ 3 h 26"/>
                  <a:gd name="T32" fmla="*/ 21 w 24"/>
                  <a:gd name="T33" fmla="*/ 5 h 26"/>
                  <a:gd name="T34" fmla="*/ 21 w 24"/>
                  <a:gd name="T35" fmla="*/ 7 h 26"/>
                  <a:gd name="T36" fmla="*/ 21 w 24"/>
                  <a:gd name="T37" fmla="*/ 10 h 26"/>
                  <a:gd name="T38" fmla="*/ 21 w 24"/>
                  <a:gd name="T39" fmla="*/ 12 h 26"/>
                  <a:gd name="T40" fmla="*/ 19 w 24"/>
                  <a:gd name="T41" fmla="*/ 12 h 26"/>
                  <a:gd name="T42" fmla="*/ 17 w 24"/>
                  <a:gd name="T43" fmla="*/ 17 h 26"/>
                  <a:gd name="T44" fmla="*/ 19 w 24"/>
                  <a:gd name="T45" fmla="*/ 19 h 26"/>
                  <a:gd name="T46" fmla="*/ 17 w 24"/>
                  <a:gd name="T47" fmla="*/ 21 h 26"/>
                  <a:gd name="T48" fmla="*/ 17 w 24"/>
                  <a:gd name="T49" fmla="*/ 24 h 26"/>
                  <a:gd name="T50" fmla="*/ 17 w 24"/>
                  <a:gd name="T51" fmla="*/ 24 h 26"/>
                  <a:gd name="T52" fmla="*/ 17 w 24"/>
                  <a:gd name="T53" fmla="*/ 26 h 26"/>
                  <a:gd name="T54" fmla="*/ 14 w 24"/>
                  <a:gd name="T55" fmla="*/ 26 h 26"/>
                  <a:gd name="T56" fmla="*/ 10 w 24"/>
                  <a:gd name="T57" fmla="*/ 26 h 26"/>
                  <a:gd name="T58" fmla="*/ 10 w 24"/>
                  <a:gd name="T59" fmla="*/ 24 h 26"/>
                  <a:gd name="T60" fmla="*/ 10 w 24"/>
                  <a:gd name="T61" fmla="*/ 24 h 26"/>
                  <a:gd name="T62" fmla="*/ 12 w 24"/>
                  <a:gd name="T63" fmla="*/ 21 h 26"/>
                  <a:gd name="T64" fmla="*/ 5 w 24"/>
                  <a:gd name="T65" fmla="*/ 21 h 26"/>
                  <a:gd name="T66" fmla="*/ 3 w 24"/>
                  <a:gd name="T67" fmla="*/ 19 h 26"/>
                  <a:gd name="T68" fmla="*/ 3 w 24"/>
                  <a:gd name="T69" fmla="*/ 19 h 26"/>
                  <a:gd name="T70" fmla="*/ 3 w 24"/>
                  <a:gd name="T71" fmla="*/ 12 h 26"/>
                  <a:gd name="T72" fmla="*/ 0 w 24"/>
                  <a:gd name="T73" fmla="*/ 12 h 26"/>
                  <a:gd name="T74" fmla="*/ 0 w 24"/>
                  <a:gd name="T75" fmla="*/ 10 h 26"/>
                  <a:gd name="T76" fmla="*/ 0 w 24"/>
                  <a:gd name="T77" fmla="*/ 10 h 26"/>
                  <a:gd name="T78" fmla="*/ 5 w 24"/>
                  <a:gd name="T79" fmla="*/ 10 h 26"/>
                  <a:gd name="T80" fmla="*/ 5 w 24"/>
                  <a:gd name="T81" fmla="*/ 7 h 26"/>
                  <a:gd name="T82" fmla="*/ 7 w 24"/>
                  <a:gd name="T83" fmla="*/ 7 h 26"/>
                  <a:gd name="T84" fmla="*/ 5 w 24"/>
                  <a:gd name="T85" fmla="*/ 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26"/>
                  <a:gd name="T131" fmla="*/ 24 w 24"/>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26">
                    <a:moveTo>
                      <a:pt x="5" y="3"/>
                    </a:moveTo>
                    <a:lnTo>
                      <a:pt x="12" y="5"/>
                    </a:lnTo>
                    <a:lnTo>
                      <a:pt x="10" y="5"/>
                    </a:lnTo>
                    <a:lnTo>
                      <a:pt x="10" y="7"/>
                    </a:lnTo>
                    <a:lnTo>
                      <a:pt x="12" y="12"/>
                    </a:lnTo>
                    <a:lnTo>
                      <a:pt x="12" y="10"/>
                    </a:lnTo>
                    <a:lnTo>
                      <a:pt x="12" y="7"/>
                    </a:lnTo>
                    <a:lnTo>
                      <a:pt x="12" y="5"/>
                    </a:lnTo>
                    <a:lnTo>
                      <a:pt x="14" y="5"/>
                    </a:lnTo>
                    <a:lnTo>
                      <a:pt x="14" y="7"/>
                    </a:lnTo>
                    <a:lnTo>
                      <a:pt x="14" y="10"/>
                    </a:lnTo>
                    <a:lnTo>
                      <a:pt x="14" y="12"/>
                    </a:lnTo>
                    <a:lnTo>
                      <a:pt x="14" y="5"/>
                    </a:lnTo>
                    <a:lnTo>
                      <a:pt x="12" y="3"/>
                    </a:lnTo>
                    <a:lnTo>
                      <a:pt x="14" y="0"/>
                    </a:lnTo>
                    <a:lnTo>
                      <a:pt x="17" y="0"/>
                    </a:lnTo>
                    <a:lnTo>
                      <a:pt x="19" y="0"/>
                    </a:lnTo>
                    <a:lnTo>
                      <a:pt x="19" y="3"/>
                    </a:lnTo>
                    <a:lnTo>
                      <a:pt x="21" y="5"/>
                    </a:lnTo>
                    <a:lnTo>
                      <a:pt x="21" y="7"/>
                    </a:lnTo>
                    <a:lnTo>
                      <a:pt x="21" y="10"/>
                    </a:lnTo>
                    <a:lnTo>
                      <a:pt x="24" y="12"/>
                    </a:lnTo>
                    <a:lnTo>
                      <a:pt x="21" y="12"/>
                    </a:lnTo>
                    <a:lnTo>
                      <a:pt x="19" y="12"/>
                    </a:lnTo>
                    <a:lnTo>
                      <a:pt x="17" y="14"/>
                    </a:lnTo>
                    <a:lnTo>
                      <a:pt x="17" y="17"/>
                    </a:lnTo>
                    <a:lnTo>
                      <a:pt x="19" y="17"/>
                    </a:lnTo>
                    <a:lnTo>
                      <a:pt x="19" y="19"/>
                    </a:lnTo>
                    <a:lnTo>
                      <a:pt x="19" y="21"/>
                    </a:lnTo>
                    <a:lnTo>
                      <a:pt x="17" y="21"/>
                    </a:lnTo>
                    <a:lnTo>
                      <a:pt x="17" y="24"/>
                    </a:lnTo>
                    <a:lnTo>
                      <a:pt x="17" y="26"/>
                    </a:lnTo>
                    <a:lnTo>
                      <a:pt x="14" y="26"/>
                    </a:lnTo>
                    <a:lnTo>
                      <a:pt x="10" y="26"/>
                    </a:lnTo>
                    <a:lnTo>
                      <a:pt x="10" y="24"/>
                    </a:lnTo>
                    <a:lnTo>
                      <a:pt x="12" y="24"/>
                    </a:lnTo>
                    <a:lnTo>
                      <a:pt x="12" y="21"/>
                    </a:lnTo>
                    <a:lnTo>
                      <a:pt x="7" y="21"/>
                    </a:lnTo>
                    <a:lnTo>
                      <a:pt x="5" y="21"/>
                    </a:lnTo>
                    <a:lnTo>
                      <a:pt x="5" y="19"/>
                    </a:lnTo>
                    <a:lnTo>
                      <a:pt x="3" y="19"/>
                    </a:lnTo>
                    <a:lnTo>
                      <a:pt x="3" y="12"/>
                    </a:lnTo>
                    <a:lnTo>
                      <a:pt x="0" y="12"/>
                    </a:lnTo>
                    <a:lnTo>
                      <a:pt x="0" y="10"/>
                    </a:lnTo>
                    <a:lnTo>
                      <a:pt x="5" y="10"/>
                    </a:lnTo>
                    <a:lnTo>
                      <a:pt x="5" y="7"/>
                    </a:lnTo>
                    <a:lnTo>
                      <a:pt x="7" y="7"/>
                    </a:lnTo>
                    <a:lnTo>
                      <a:pt x="7" y="5"/>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364" name="Freeform 336"/>
              <p:cNvSpPr>
                <a:spLocks/>
              </p:cNvSpPr>
              <p:nvPr/>
            </p:nvSpPr>
            <p:spPr bwMode="auto">
              <a:xfrm>
                <a:off x="3024" y="1707"/>
                <a:ext cx="24" cy="26"/>
              </a:xfrm>
              <a:custGeom>
                <a:avLst/>
                <a:gdLst>
                  <a:gd name="T0" fmla="*/ 12 w 24"/>
                  <a:gd name="T1" fmla="*/ 5 h 26"/>
                  <a:gd name="T2" fmla="*/ 10 w 24"/>
                  <a:gd name="T3" fmla="*/ 5 h 26"/>
                  <a:gd name="T4" fmla="*/ 10 w 24"/>
                  <a:gd name="T5" fmla="*/ 7 h 26"/>
                  <a:gd name="T6" fmla="*/ 10 w 24"/>
                  <a:gd name="T7" fmla="*/ 7 h 26"/>
                  <a:gd name="T8" fmla="*/ 12 w 24"/>
                  <a:gd name="T9" fmla="*/ 10 h 26"/>
                  <a:gd name="T10" fmla="*/ 12 w 24"/>
                  <a:gd name="T11" fmla="*/ 7 h 26"/>
                  <a:gd name="T12" fmla="*/ 12 w 24"/>
                  <a:gd name="T13" fmla="*/ 5 h 26"/>
                  <a:gd name="T14" fmla="*/ 14 w 24"/>
                  <a:gd name="T15" fmla="*/ 5 h 26"/>
                  <a:gd name="T16" fmla="*/ 14 w 24"/>
                  <a:gd name="T17" fmla="*/ 10 h 26"/>
                  <a:gd name="T18" fmla="*/ 14 w 24"/>
                  <a:gd name="T19" fmla="*/ 10 h 26"/>
                  <a:gd name="T20" fmla="*/ 14 w 24"/>
                  <a:gd name="T21" fmla="*/ 12 h 26"/>
                  <a:gd name="T22" fmla="*/ 14 w 24"/>
                  <a:gd name="T23" fmla="*/ 5 h 26"/>
                  <a:gd name="T24" fmla="*/ 14 w 24"/>
                  <a:gd name="T25" fmla="*/ 5 h 26"/>
                  <a:gd name="T26" fmla="*/ 14 w 24"/>
                  <a:gd name="T27" fmla="*/ 0 h 26"/>
                  <a:gd name="T28" fmla="*/ 17 w 24"/>
                  <a:gd name="T29" fmla="*/ 0 h 26"/>
                  <a:gd name="T30" fmla="*/ 19 w 24"/>
                  <a:gd name="T31" fmla="*/ 3 h 26"/>
                  <a:gd name="T32" fmla="*/ 21 w 24"/>
                  <a:gd name="T33" fmla="*/ 5 h 26"/>
                  <a:gd name="T34" fmla="*/ 21 w 24"/>
                  <a:gd name="T35" fmla="*/ 7 h 26"/>
                  <a:gd name="T36" fmla="*/ 21 w 24"/>
                  <a:gd name="T37" fmla="*/ 10 h 26"/>
                  <a:gd name="T38" fmla="*/ 21 w 24"/>
                  <a:gd name="T39" fmla="*/ 12 h 26"/>
                  <a:gd name="T40" fmla="*/ 19 w 24"/>
                  <a:gd name="T41" fmla="*/ 12 h 26"/>
                  <a:gd name="T42" fmla="*/ 17 w 24"/>
                  <a:gd name="T43" fmla="*/ 17 h 26"/>
                  <a:gd name="T44" fmla="*/ 19 w 24"/>
                  <a:gd name="T45" fmla="*/ 19 h 26"/>
                  <a:gd name="T46" fmla="*/ 17 w 24"/>
                  <a:gd name="T47" fmla="*/ 21 h 26"/>
                  <a:gd name="T48" fmla="*/ 17 w 24"/>
                  <a:gd name="T49" fmla="*/ 24 h 26"/>
                  <a:gd name="T50" fmla="*/ 17 w 24"/>
                  <a:gd name="T51" fmla="*/ 24 h 26"/>
                  <a:gd name="T52" fmla="*/ 17 w 24"/>
                  <a:gd name="T53" fmla="*/ 26 h 26"/>
                  <a:gd name="T54" fmla="*/ 14 w 24"/>
                  <a:gd name="T55" fmla="*/ 26 h 26"/>
                  <a:gd name="T56" fmla="*/ 10 w 24"/>
                  <a:gd name="T57" fmla="*/ 26 h 26"/>
                  <a:gd name="T58" fmla="*/ 10 w 24"/>
                  <a:gd name="T59" fmla="*/ 24 h 26"/>
                  <a:gd name="T60" fmla="*/ 10 w 24"/>
                  <a:gd name="T61" fmla="*/ 24 h 26"/>
                  <a:gd name="T62" fmla="*/ 12 w 24"/>
                  <a:gd name="T63" fmla="*/ 21 h 26"/>
                  <a:gd name="T64" fmla="*/ 5 w 24"/>
                  <a:gd name="T65" fmla="*/ 21 h 26"/>
                  <a:gd name="T66" fmla="*/ 3 w 24"/>
                  <a:gd name="T67" fmla="*/ 19 h 26"/>
                  <a:gd name="T68" fmla="*/ 3 w 24"/>
                  <a:gd name="T69" fmla="*/ 19 h 26"/>
                  <a:gd name="T70" fmla="*/ 3 w 24"/>
                  <a:gd name="T71" fmla="*/ 12 h 26"/>
                  <a:gd name="T72" fmla="*/ 0 w 24"/>
                  <a:gd name="T73" fmla="*/ 12 h 26"/>
                  <a:gd name="T74" fmla="*/ 0 w 24"/>
                  <a:gd name="T75" fmla="*/ 10 h 26"/>
                  <a:gd name="T76" fmla="*/ 0 w 24"/>
                  <a:gd name="T77" fmla="*/ 10 h 26"/>
                  <a:gd name="T78" fmla="*/ 5 w 24"/>
                  <a:gd name="T79" fmla="*/ 10 h 26"/>
                  <a:gd name="T80" fmla="*/ 5 w 24"/>
                  <a:gd name="T81" fmla="*/ 7 h 26"/>
                  <a:gd name="T82" fmla="*/ 7 w 24"/>
                  <a:gd name="T83" fmla="*/ 7 h 26"/>
                  <a:gd name="T84" fmla="*/ 5 w 24"/>
                  <a:gd name="T85" fmla="*/ 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26"/>
                  <a:gd name="T131" fmla="*/ 24 w 24"/>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26">
                    <a:moveTo>
                      <a:pt x="5" y="3"/>
                    </a:moveTo>
                    <a:lnTo>
                      <a:pt x="12" y="5"/>
                    </a:lnTo>
                    <a:lnTo>
                      <a:pt x="10" y="5"/>
                    </a:lnTo>
                    <a:lnTo>
                      <a:pt x="10" y="7"/>
                    </a:lnTo>
                    <a:lnTo>
                      <a:pt x="12" y="12"/>
                    </a:lnTo>
                    <a:lnTo>
                      <a:pt x="12" y="10"/>
                    </a:lnTo>
                    <a:lnTo>
                      <a:pt x="12" y="7"/>
                    </a:lnTo>
                    <a:lnTo>
                      <a:pt x="12" y="5"/>
                    </a:lnTo>
                    <a:lnTo>
                      <a:pt x="14" y="5"/>
                    </a:lnTo>
                    <a:lnTo>
                      <a:pt x="14" y="7"/>
                    </a:lnTo>
                    <a:lnTo>
                      <a:pt x="14" y="10"/>
                    </a:lnTo>
                    <a:lnTo>
                      <a:pt x="14" y="12"/>
                    </a:lnTo>
                    <a:lnTo>
                      <a:pt x="14" y="5"/>
                    </a:lnTo>
                    <a:lnTo>
                      <a:pt x="12" y="3"/>
                    </a:lnTo>
                    <a:lnTo>
                      <a:pt x="14" y="0"/>
                    </a:lnTo>
                    <a:lnTo>
                      <a:pt x="17" y="0"/>
                    </a:lnTo>
                    <a:lnTo>
                      <a:pt x="19" y="0"/>
                    </a:lnTo>
                    <a:lnTo>
                      <a:pt x="19" y="3"/>
                    </a:lnTo>
                    <a:lnTo>
                      <a:pt x="21" y="5"/>
                    </a:lnTo>
                    <a:lnTo>
                      <a:pt x="21" y="7"/>
                    </a:lnTo>
                    <a:lnTo>
                      <a:pt x="21" y="10"/>
                    </a:lnTo>
                    <a:lnTo>
                      <a:pt x="24" y="12"/>
                    </a:lnTo>
                    <a:lnTo>
                      <a:pt x="21" y="12"/>
                    </a:lnTo>
                    <a:lnTo>
                      <a:pt x="19" y="12"/>
                    </a:lnTo>
                    <a:lnTo>
                      <a:pt x="17" y="14"/>
                    </a:lnTo>
                    <a:lnTo>
                      <a:pt x="17" y="17"/>
                    </a:lnTo>
                    <a:lnTo>
                      <a:pt x="19" y="17"/>
                    </a:lnTo>
                    <a:lnTo>
                      <a:pt x="19" y="19"/>
                    </a:lnTo>
                    <a:lnTo>
                      <a:pt x="19" y="21"/>
                    </a:lnTo>
                    <a:lnTo>
                      <a:pt x="17" y="21"/>
                    </a:lnTo>
                    <a:lnTo>
                      <a:pt x="17" y="24"/>
                    </a:lnTo>
                    <a:lnTo>
                      <a:pt x="17" y="26"/>
                    </a:lnTo>
                    <a:lnTo>
                      <a:pt x="14" y="26"/>
                    </a:lnTo>
                    <a:lnTo>
                      <a:pt x="10" y="26"/>
                    </a:lnTo>
                    <a:lnTo>
                      <a:pt x="10" y="24"/>
                    </a:lnTo>
                    <a:lnTo>
                      <a:pt x="12" y="24"/>
                    </a:lnTo>
                    <a:lnTo>
                      <a:pt x="12" y="21"/>
                    </a:lnTo>
                    <a:lnTo>
                      <a:pt x="7" y="21"/>
                    </a:lnTo>
                    <a:lnTo>
                      <a:pt x="5" y="21"/>
                    </a:lnTo>
                    <a:lnTo>
                      <a:pt x="5" y="19"/>
                    </a:lnTo>
                    <a:lnTo>
                      <a:pt x="3" y="19"/>
                    </a:lnTo>
                    <a:lnTo>
                      <a:pt x="3" y="12"/>
                    </a:lnTo>
                    <a:lnTo>
                      <a:pt x="0" y="12"/>
                    </a:lnTo>
                    <a:lnTo>
                      <a:pt x="0" y="10"/>
                    </a:lnTo>
                    <a:lnTo>
                      <a:pt x="5" y="10"/>
                    </a:lnTo>
                    <a:lnTo>
                      <a:pt x="5" y="7"/>
                    </a:lnTo>
                    <a:lnTo>
                      <a:pt x="7" y="7"/>
                    </a:lnTo>
                    <a:lnTo>
                      <a:pt x="7" y="5"/>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365" name="Freeform 337"/>
              <p:cNvSpPr>
                <a:spLocks/>
              </p:cNvSpPr>
              <p:nvPr/>
            </p:nvSpPr>
            <p:spPr bwMode="auto">
              <a:xfrm>
                <a:off x="2986" y="1669"/>
                <a:ext cx="36" cy="69"/>
              </a:xfrm>
              <a:custGeom>
                <a:avLst/>
                <a:gdLst>
                  <a:gd name="T0" fmla="*/ 10 w 36"/>
                  <a:gd name="T1" fmla="*/ 67 h 69"/>
                  <a:gd name="T2" fmla="*/ 17 w 36"/>
                  <a:gd name="T3" fmla="*/ 67 h 69"/>
                  <a:gd name="T4" fmla="*/ 19 w 36"/>
                  <a:gd name="T5" fmla="*/ 67 h 69"/>
                  <a:gd name="T6" fmla="*/ 22 w 36"/>
                  <a:gd name="T7" fmla="*/ 67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5 h 69"/>
                  <a:gd name="T64" fmla="*/ 0 w 36"/>
                  <a:gd name="T65" fmla="*/ 31 h 69"/>
                  <a:gd name="T66" fmla="*/ 0 w 36"/>
                  <a:gd name="T67" fmla="*/ 45 h 69"/>
                  <a:gd name="T68" fmla="*/ 0 w 36"/>
                  <a:gd name="T69" fmla="*/ 52 h 69"/>
                  <a:gd name="T70" fmla="*/ 5 w 36"/>
                  <a:gd name="T71" fmla="*/ 52 h 69"/>
                  <a:gd name="T72" fmla="*/ 7 w 36"/>
                  <a:gd name="T73" fmla="*/ 6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
                  <a:gd name="T112" fmla="*/ 0 h 69"/>
                  <a:gd name="T113" fmla="*/ 36 w 3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 h="69">
                    <a:moveTo>
                      <a:pt x="7" y="67"/>
                    </a:moveTo>
                    <a:lnTo>
                      <a:pt x="10" y="67"/>
                    </a:lnTo>
                    <a:lnTo>
                      <a:pt x="15" y="69"/>
                    </a:lnTo>
                    <a:lnTo>
                      <a:pt x="17" y="67"/>
                    </a:lnTo>
                    <a:lnTo>
                      <a:pt x="19" y="67"/>
                    </a:lnTo>
                    <a:lnTo>
                      <a:pt x="22" y="67"/>
                    </a:lnTo>
                    <a:lnTo>
                      <a:pt x="19" y="64"/>
                    </a:lnTo>
                    <a:lnTo>
                      <a:pt x="17" y="64"/>
                    </a:lnTo>
                    <a:lnTo>
                      <a:pt x="17" y="62"/>
                    </a:lnTo>
                    <a:lnTo>
                      <a:pt x="19" y="59"/>
                    </a:lnTo>
                    <a:lnTo>
                      <a:pt x="19" y="57"/>
                    </a:lnTo>
                    <a:lnTo>
                      <a:pt x="19" y="55"/>
                    </a:lnTo>
                    <a:lnTo>
                      <a:pt x="19" y="52"/>
                    </a:lnTo>
                    <a:lnTo>
                      <a:pt x="22" y="50"/>
                    </a:lnTo>
                    <a:lnTo>
                      <a:pt x="19" y="48"/>
                    </a:lnTo>
                    <a:lnTo>
                      <a:pt x="22" y="48"/>
                    </a:lnTo>
                    <a:lnTo>
                      <a:pt x="24" y="48"/>
                    </a:lnTo>
                    <a:lnTo>
                      <a:pt x="24" y="45"/>
                    </a:lnTo>
                    <a:lnTo>
                      <a:pt x="24" y="43"/>
                    </a:lnTo>
                    <a:lnTo>
                      <a:pt x="26" y="43"/>
                    </a:lnTo>
                    <a:lnTo>
                      <a:pt x="29" y="43"/>
                    </a:lnTo>
                    <a:lnTo>
                      <a:pt x="26" y="38"/>
                    </a:lnTo>
                    <a:lnTo>
                      <a:pt x="29" y="36"/>
                    </a:lnTo>
                    <a:lnTo>
                      <a:pt x="29" y="38"/>
                    </a:lnTo>
                    <a:lnTo>
                      <a:pt x="31" y="38"/>
                    </a:lnTo>
                    <a:lnTo>
                      <a:pt x="31" y="36"/>
                    </a:lnTo>
                    <a:lnTo>
                      <a:pt x="33" y="38"/>
                    </a:lnTo>
                    <a:lnTo>
                      <a:pt x="36" y="33"/>
                    </a:lnTo>
                    <a:lnTo>
                      <a:pt x="36" y="31"/>
                    </a:lnTo>
                    <a:lnTo>
                      <a:pt x="33" y="29"/>
                    </a:lnTo>
                    <a:lnTo>
                      <a:pt x="31" y="29"/>
                    </a:lnTo>
                    <a:lnTo>
                      <a:pt x="31" y="31"/>
                    </a:lnTo>
                    <a:lnTo>
                      <a:pt x="29" y="29"/>
                    </a:lnTo>
                    <a:lnTo>
                      <a:pt x="26" y="31"/>
                    </a:lnTo>
                    <a:lnTo>
                      <a:pt x="26" y="29"/>
                    </a:lnTo>
                    <a:lnTo>
                      <a:pt x="29" y="26"/>
                    </a:lnTo>
                    <a:lnTo>
                      <a:pt x="26" y="26"/>
                    </a:lnTo>
                    <a:lnTo>
                      <a:pt x="26" y="24"/>
                    </a:lnTo>
                    <a:lnTo>
                      <a:pt x="26" y="22"/>
                    </a:lnTo>
                    <a:lnTo>
                      <a:pt x="29" y="22"/>
                    </a:lnTo>
                    <a:lnTo>
                      <a:pt x="26" y="19"/>
                    </a:lnTo>
                    <a:lnTo>
                      <a:pt x="31" y="12"/>
                    </a:lnTo>
                    <a:lnTo>
                      <a:pt x="31" y="10"/>
                    </a:lnTo>
                    <a:lnTo>
                      <a:pt x="29" y="5"/>
                    </a:lnTo>
                    <a:lnTo>
                      <a:pt x="31" y="0"/>
                    </a:lnTo>
                    <a:lnTo>
                      <a:pt x="24" y="5"/>
                    </a:lnTo>
                    <a:lnTo>
                      <a:pt x="19" y="7"/>
                    </a:lnTo>
                    <a:lnTo>
                      <a:pt x="19" y="10"/>
                    </a:lnTo>
                    <a:lnTo>
                      <a:pt x="17" y="12"/>
                    </a:lnTo>
                    <a:lnTo>
                      <a:pt x="5" y="15"/>
                    </a:lnTo>
                    <a:lnTo>
                      <a:pt x="3" y="17"/>
                    </a:lnTo>
                    <a:lnTo>
                      <a:pt x="0" y="31"/>
                    </a:lnTo>
                    <a:lnTo>
                      <a:pt x="0" y="43"/>
                    </a:lnTo>
                    <a:lnTo>
                      <a:pt x="0" y="45"/>
                    </a:lnTo>
                    <a:lnTo>
                      <a:pt x="0" y="52"/>
                    </a:lnTo>
                    <a:lnTo>
                      <a:pt x="3" y="52"/>
                    </a:lnTo>
                    <a:lnTo>
                      <a:pt x="5" y="52"/>
                    </a:lnTo>
                    <a:lnTo>
                      <a:pt x="7" y="57"/>
                    </a:lnTo>
                    <a:lnTo>
                      <a:pt x="7" y="67"/>
                    </a:lnTo>
                    <a:close/>
                  </a:path>
                </a:pathLst>
              </a:custGeom>
              <a:grpFill/>
              <a:ln w="9525">
                <a:noFill/>
                <a:round/>
                <a:headEnd/>
                <a:tailEnd/>
              </a:ln>
            </p:spPr>
            <p:txBody>
              <a:bodyPr/>
              <a:lstStyle/>
              <a:p>
                <a:pPr>
                  <a:defRPr/>
                </a:pPr>
                <a:endParaRPr lang="en-US" sz="1200" kern="0">
                  <a:solidFill>
                    <a:srgbClr val="0096D6"/>
                  </a:solidFill>
                </a:endParaRPr>
              </a:p>
            </p:txBody>
          </p:sp>
          <p:sp>
            <p:nvSpPr>
              <p:cNvPr id="3366" name="Freeform 338"/>
              <p:cNvSpPr>
                <a:spLocks/>
              </p:cNvSpPr>
              <p:nvPr/>
            </p:nvSpPr>
            <p:spPr bwMode="auto">
              <a:xfrm>
                <a:off x="2986" y="1669"/>
                <a:ext cx="36" cy="69"/>
              </a:xfrm>
              <a:custGeom>
                <a:avLst/>
                <a:gdLst>
                  <a:gd name="T0" fmla="*/ 10 w 36"/>
                  <a:gd name="T1" fmla="*/ 67 h 69"/>
                  <a:gd name="T2" fmla="*/ 17 w 36"/>
                  <a:gd name="T3" fmla="*/ 67 h 69"/>
                  <a:gd name="T4" fmla="*/ 19 w 36"/>
                  <a:gd name="T5" fmla="*/ 67 h 69"/>
                  <a:gd name="T6" fmla="*/ 22 w 36"/>
                  <a:gd name="T7" fmla="*/ 67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5 h 69"/>
                  <a:gd name="T64" fmla="*/ 0 w 36"/>
                  <a:gd name="T65" fmla="*/ 31 h 69"/>
                  <a:gd name="T66" fmla="*/ 0 w 36"/>
                  <a:gd name="T67" fmla="*/ 45 h 69"/>
                  <a:gd name="T68" fmla="*/ 0 w 36"/>
                  <a:gd name="T69" fmla="*/ 52 h 69"/>
                  <a:gd name="T70" fmla="*/ 5 w 36"/>
                  <a:gd name="T71" fmla="*/ 52 h 69"/>
                  <a:gd name="T72" fmla="*/ 7 w 36"/>
                  <a:gd name="T73" fmla="*/ 6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
                  <a:gd name="T112" fmla="*/ 0 h 69"/>
                  <a:gd name="T113" fmla="*/ 36 w 3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 h="69">
                    <a:moveTo>
                      <a:pt x="7" y="67"/>
                    </a:moveTo>
                    <a:lnTo>
                      <a:pt x="10" y="67"/>
                    </a:lnTo>
                    <a:lnTo>
                      <a:pt x="15" y="69"/>
                    </a:lnTo>
                    <a:lnTo>
                      <a:pt x="17" y="67"/>
                    </a:lnTo>
                    <a:lnTo>
                      <a:pt x="19" y="67"/>
                    </a:lnTo>
                    <a:lnTo>
                      <a:pt x="22" y="67"/>
                    </a:lnTo>
                    <a:lnTo>
                      <a:pt x="19" y="64"/>
                    </a:lnTo>
                    <a:lnTo>
                      <a:pt x="17" y="64"/>
                    </a:lnTo>
                    <a:lnTo>
                      <a:pt x="17" y="62"/>
                    </a:lnTo>
                    <a:lnTo>
                      <a:pt x="19" y="59"/>
                    </a:lnTo>
                    <a:lnTo>
                      <a:pt x="19" y="57"/>
                    </a:lnTo>
                    <a:lnTo>
                      <a:pt x="19" y="55"/>
                    </a:lnTo>
                    <a:lnTo>
                      <a:pt x="19" y="52"/>
                    </a:lnTo>
                    <a:lnTo>
                      <a:pt x="22" y="50"/>
                    </a:lnTo>
                    <a:lnTo>
                      <a:pt x="19" y="48"/>
                    </a:lnTo>
                    <a:lnTo>
                      <a:pt x="22" y="48"/>
                    </a:lnTo>
                    <a:lnTo>
                      <a:pt x="24" y="48"/>
                    </a:lnTo>
                    <a:lnTo>
                      <a:pt x="24" y="45"/>
                    </a:lnTo>
                    <a:lnTo>
                      <a:pt x="24" y="43"/>
                    </a:lnTo>
                    <a:lnTo>
                      <a:pt x="26" y="43"/>
                    </a:lnTo>
                    <a:lnTo>
                      <a:pt x="29" y="43"/>
                    </a:lnTo>
                    <a:lnTo>
                      <a:pt x="26" y="38"/>
                    </a:lnTo>
                    <a:lnTo>
                      <a:pt x="29" y="36"/>
                    </a:lnTo>
                    <a:lnTo>
                      <a:pt x="29" y="38"/>
                    </a:lnTo>
                    <a:lnTo>
                      <a:pt x="31" y="38"/>
                    </a:lnTo>
                    <a:lnTo>
                      <a:pt x="31" y="36"/>
                    </a:lnTo>
                    <a:lnTo>
                      <a:pt x="33" y="38"/>
                    </a:lnTo>
                    <a:lnTo>
                      <a:pt x="36" y="33"/>
                    </a:lnTo>
                    <a:lnTo>
                      <a:pt x="36" y="31"/>
                    </a:lnTo>
                    <a:lnTo>
                      <a:pt x="33" y="29"/>
                    </a:lnTo>
                    <a:lnTo>
                      <a:pt x="31" y="29"/>
                    </a:lnTo>
                    <a:lnTo>
                      <a:pt x="31" y="31"/>
                    </a:lnTo>
                    <a:lnTo>
                      <a:pt x="29" y="29"/>
                    </a:lnTo>
                    <a:lnTo>
                      <a:pt x="26" y="31"/>
                    </a:lnTo>
                    <a:lnTo>
                      <a:pt x="26" y="29"/>
                    </a:lnTo>
                    <a:lnTo>
                      <a:pt x="29" y="26"/>
                    </a:lnTo>
                    <a:lnTo>
                      <a:pt x="26" y="26"/>
                    </a:lnTo>
                    <a:lnTo>
                      <a:pt x="26" y="24"/>
                    </a:lnTo>
                    <a:lnTo>
                      <a:pt x="26" y="22"/>
                    </a:lnTo>
                    <a:lnTo>
                      <a:pt x="29" y="22"/>
                    </a:lnTo>
                    <a:lnTo>
                      <a:pt x="26" y="19"/>
                    </a:lnTo>
                    <a:lnTo>
                      <a:pt x="31" y="12"/>
                    </a:lnTo>
                    <a:lnTo>
                      <a:pt x="31" y="10"/>
                    </a:lnTo>
                    <a:lnTo>
                      <a:pt x="29" y="5"/>
                    </a:lnTo>
                    <a:lnTo>
                      <a:pt x="31" y="0"/>
                    </a:lnTo>
                    <a:lnTo>
                      <a:pt x="24" y="5"/>
                    </a:lnTo>
                    <a:lnTo>
                      <a:pt x="19" y="7"/>
                    </a:lnTo>
                    <a:lnTo>
                      <a:pt x="19" y="10"/>
                    </a:lnTo>
                    <a:lnTo>
                      <a:pt x="17" y="12"/>
                    </a:lnTo>
                    <a:lnTo>
                      <a:pt x="5" y="15"/>
                    </a:lnTo>
                    <a:lnTo>
                      <a:pt x="3" y="17"/>
                    </a:lnTo>
                    <a:lnTo>
                      <a:pt x="0" y="31"/>
                    </a:lnTo>
                    <a:lnTo>
                      <a:pt x="0" y="43"/>
                    </a:lnTo>
                    <a:lnTo>
                      <a:pt x="0" y="45"/>
                    </a:lnTo>
                    <a:lnTo>
                      <a:pt x="0" y="52"/>
                    </a:lnTo>
                    <a:lnTo>
                      <a:pt x="3" y="52"/>
                    </a:lnTo>
                    <a:lnTo>
                      <a:pt x="5" y="52"/>
                    </a:lnTo>
                    <a:lnTo>
                      <a:pt x="7" y="57"/>
                    </a:lnTo>
                    <a:lnTo>
                      <a:pt x="7" y="67"/>
                    </a:lnTo>
                  </a:path>
                </a:pathLst>
              </a:custGeom>
              <a:grpFill/>
              <a:ln w="9525">
                <a:noFill/>
                <a:round/>
                <a:headEnd/>
                <a:tailEnd/>
              </a:ln>
            </p:spPr>
            <p:txBody>
              <a:bodyPr/>
              <a:lstStyle/>
              <a:p>
                <a:pPr>
                  <a:defRPr/>
                </a:pPr>
                <a:endParaRPr lang="en-US" sz="1200" kern="0">
                  <a:solidFill>
                    <a:srgbClr val="0096D6"/>
                  </a:solidFill>
                </a:endParaRPr>
              </a:p>
            </p:txBody>
          </p:sp>
          <p:sp>
            <p:nvSpPr>
              <p:cNvPr id="3367" name="Freeform 339"/>
              <p:cNvSpPr>
                <a:spLocks/>
              </p:cNvSpPr>
              <p:nvPr/>
            </p:nvSpPr>
            <p:spPr bwMode="auto">
              <a:xfrm>
                <a:off x="2953" y="1839"/>
                <a:ext cx="10" cy="12"/>
              </a:xfrm>
              <a:custGeom>
                <a:avLst/>
                <a:gdLst>
                  <a:gd name="T0" fmla="*/ 5 w 10"/>
                  <a:gd name="T1" fmla="*/ 12 h 12"/>
                  <a:gd name="T2" fmla="*/ 7 w 10"/>
                  <a:gd name="T3" fmla="*/ 12 h 12"/>
                  <a:gd name="T4" fmla="*/ 10 w 10"/>
                  <a:gd name="T5" fmla="*/ 10 h 12"/>
                  <a:gd name="T6" fmla="*/ 10 w 10"/>
                  <a:gd name="T7" fmla="*/ 8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8 h 12"/>
                  <a:gd name="T24" fmla="*/ 3 w 10"/>
                  <a:gd name="T25" fmla="*/ 12 h 12"/>
                  <a:gd name="T26" fmla="*/ 5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5" y="12"/>
                    </a:moveTo>
                    <a:lnTo>
                      <a:pt x="7" y="12"/>
                    </a:lnTo>
                    <a:lnTo>
                      <a:pt x="10" y="10"/>
                    </a:lnTo>
                    <a:lnTo>
                      <a:pt x="10" y="8"/>
                    </a:lnTo>
                    <a:lnTo>
                      <a:pt x="7" y="5"/>
                    </a:lnTo>
                    <a:lnTo>
                      <a:pt x="7" y="3"/>
                    </a:lnTo>
                    <a:lnTo>
                      <a:pt x="7" y="0"/>
                    </a:lnTo>
                    <a:lnTo>
                      <a:pt x="5" y="0"/>
                    </a:lnTo>
                    <a:lnTo>
                      <a:pt x="3" y="3"/>
                    </a:lnTo>
                    <a:lnTo>
                      <a:pt x="0" y="5"/>
                    </a:lnTo>
                    <a:lnTo>
                      <a:pt x="3" y="8"/>
                    </a:lnTo>
                    <a:lnTo>
                      <a:pt x="3" y="12"/>
                    </a:lnTo>
                    <a:lnTo>
                      <a:pt x="5" y="12"/>
                    </a:lnTo>
                    <a:close/>
                  </a:path>
                </a:pathLst>
              </a:custGeom>
              <a:grpFill/>
              <a:ln w="9525">
                <a:noFill/>
                <a:round/>
                <a:headEnd/>
                <a:tailEnd/>
              </a:ln>
            </p:spPr>
            <p:txBody>
              <a:bodyPr/>
              <a:lstStyle/>
              <a:p>
                <a:pPr>
                  <a:defRPr/>
                </a:pPr>
                <a:endParaRPr lang="en-US" sz="1200" kern="0">
                  <a:solidFill>
                    <a:srgbClr val="0096D6"/>
                  </a:solidFill>
                </a:endParaRPr>
              </a:p>
            </p:txBody>
          </p:sp>
          <p:sp>
            <p:nvSpPr>
              <p:cNvPr id="3368" name="Freeform 340"/>
              <p:cNvSpPr>
                <a:spLocks/>
              </p:cNvSpPr>
              <p:nvPr/>
            </p:nvSpPr>
            <p:spPr bwMode="auto">
              <a:xfrm>
                <a:off x="2953" y="1839"/>
                <a:ext cx="10" cy="12"/>
              </a:xfrm>
              <a:custGeom>
                <a:avLst/>
                <a:gdLst>
                  <a:gd name="T0" fmla="*/ 5 w 10"/>
                  <a:gd name="T1" fmla="*/ 12 h 12"/>
                  <a:gd name="T2" fmla="*/ 7 w 10"/>
                  <a:gd name="T3" fmla="*/ 12 h 12"/>
                  <a:gd name="T4" fmla="*/ 10 w 10"/>
                  <a:gd name="T5" fmla="*/ 10 h 12"/>
                  <a:gd name="T6" fmla="*/ 10 w 10"/>
                  <a:gd name="T7" fmla="*/ 8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8 h 12"/>
                  <a:gd name="T24" fmla="*/ 3 w 10"/>
                  <a:gd name="T25" fmla="*/ 12 h 12"/>
                  <a:gd name="T26" fmla="*/ 5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5" y="12"/>
                    </a:moveTo>
                    <a:lnTo>
                      <a:pt x="7" y="12"/>
                    </a:lnTo>
                    <a:lnTo>
                      <a:pt x="10" y="10"/>
                    </a:lnTo>
                    <a:lnTo>
                      <a:pt x="10" y="8"/>
                    </a:lnTo>
                    <a:lnTo>
                      <a:pt x="7" y="5"/>
                    </a:lnTo>
                    <a:lnTo>
                      <a:pt x="7" y="3"/>
                    </a:lnTo>
                    <a:lnTo>
                      <a:pt x="7" y="0"/>
                    </a:lnTo>
                    <a:lnTo>
                      <a:pt x="5" y="0"/>
                    </a:lnTo>
                    <a:lnTo>
                      <a:pt x="3" y="3"/>
                    </a:lnTo>
                    <a:lnTo>
                      <a:pt x="0" y="5"/>
                    </a:lnTo>
                    <a:lnTo>
                      <a:pt x="3" y="8"/>
                    </a:lnTo>
                    <a:lnTo>
                      <a:pt x="3" y="12"/>
                    </a:lnTo>
                    <a:lnTo>
                      <a:pt x="5" y="12"/>
                    </a:lnTo>
                  </a:path>
                </a:pathLst>
              </a:custGeom>
              <a:grpFill/>
              <a:ln w="9525">
                <a:noFill/>
                <a:round/>
                <a:headEnd/>
                <a:tailEnd/>
              </a:ln>
            </p:spPr>
            <p:txBody>
              <a:bodyPr/>
              <a:lstStyle/>
              <a:p>
                <a:pPr>
                  <a:defRPr/>
                </a:pPr>
                <a:endParaRPr lang="en-US" sz="1200" kern="0">
                  <a:solidFill>
                    <a:srgbClr val="0096D6"/>
                  </a:solidFill>
                </a:endParaRPr>
              </a:p>
            </p:txBody>
          </p:sp>
          <p:sp>
            <p:nvSpPr>
              <p:cNvPr id="3369" name="Freeform 341"/>
              <p:cNvSpPr>
                <a:spLocks/>
              </p:cNvSpPr>
              <p:nvPr/>
            </p:nvSpPr>
            <p:spPr bwMode="auto">
              <a:xfrm>
                <a:off x="2060" y="2376"/>
                <a:ext cx="3" cy="2"/>
              </a:xfrm>
              <a:custGeom>
                <a:avLst/>
                <a:gdLst>
                  <a:gd name="T0" fmla="*/ 0 w 3"/>
                  <a:gd name="T1" fmla="*/ 0 h 2"/>
                  <a:gd name="T2" fmla="*/ 0 w 3"/>
                  <a:gd name="T3" fmla="*/ 0 h 2"/>
                  <a:gd name="T4" fmla="*/ 0 w 3"/>
                  <a:gd name="T5" fmla="*/ 2 h 2"/>
                  <a:gd name="T6" fmla="*/ 0 w 3"/>
                  <a:gd name="T7" fmla="*/ 2 h 2"/>
                  <a:gd name="T8" fmla="*/ 0 w 3"/>
                  <a:gd name="T9" fmla="*/ 2 h 2"/>
                  <a:gd name="T10" fmla="*/ 3 w 3"/>
                  <a:gd name="T11" fmla="*/ 2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2"/>
                    </a:lnTo>
                    <a:lnTo>
                      <a:pt x="3" y="2"/>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370" name="Freeform 342"/>
              <p:cNvSpPr>
                <a:spLocks/>
              </p:cNvSpPr>
              <p:nvPr/>
            </p:nvSpPr>
            <p:spPr bwMode="auto">
              <a:xfrm>
                <a:off x="2060" y="2376"/>
                <a:ext cx="3" cy="2"/>
              </a:xfrm>
              <a:custGeom>
                <a:avLst/>
                <a:gdLst>
                  <a:gd name="T0" fmla="*/ 0 w 3"/>
                  <a:gd name="T1" fmla="*/ 0 h 2"/>
                  <a:gd name="T2" fmla="*/ 0 w 3"/>
                  <a:gd name="T3" fmla="*/ 0 h 2"/>
                  <a:gd name="T4" fmla="*/ 0 w 3"/>
                  <a:gd name="T5" fmla="*/ 2 h 2"/>
                  <a:gd name="T6" fmla="*/ 0 w 3"/>
                  <a:gd name="T7" fmla="*/ 2 h 2"/>
                  <a:gd name="T8" fmla="*/ 0 w 3"/>
                  <a:gd name="T9" fmla="*/ 2 h 2"/>
                  <a:gd name="T10" fmla="*/ 3 w 3"/>
                  <a:gd name="T11" fmla="*/ 2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2"/>
                    </a:lnTo>
                    <a:lnTo>
                      <a:pt x="3" y="2"/>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371" name="Freeform 343"/>
              <p:cNvSpPr>
                <a:spLocks/>
              </p:cNvSpPr>
              <p:nvPr/>
            </p:nvSpPr>
            <p:spPr bwMode="auto">
              <a:xfrm>
                <a:off x="2070" y="2406"/>
                <a:ext cx="5" cy="7"/>
              </a:xfrm>
              <a:custGeom>
                <a:avLst/>
                <a:gdLst>
                  <a:gd name="T0" fmla="*/ 0 w 5"/>
                  <a:gd name="T1" fmla="*/ 0 h 7"/>
                  <a:gd name="T2" fmla="*/ 0 w 5"/>
                  <a:gd name="T3" fmla="*/ 0 h 7"/>
                  <a:gd name="T4" fmla="*/ 2 w 5"/>
                  <a:gd name="T5" fmla="*/ 3 h 7"/>
                  <a:gd name="T6" fmla="*/ 5 w 5"/>
                  <a:gd name="T7" fmla="*/ 7 h 7"/>
                  <a:gd name="T8" fmla="*/ 5 w 5"/>
                  <a:gd name="T9" fmla="*/ 7 h 7"/>
                  <a:gd name="T10" fmla="*/ 2 w 5"/>
                  <a:gd name="T11" fmla="*/ 7 h 7"/>
                  <a:gd name="T12" fmla="*/ 2 w 5"/>
                  <a:gd name="T13" fmla="*/ 7 h 7"/>
                  <a:gd name="T14" fmla="*/ 0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0" y="0"/>
                    </a:moveTo>
                    <a:lnTo>
                      <a:pt x="0" y="0"/>
                    </a:lnTo>
                    <a:lnTo>
                      <a:pt x="2" y="3"/>
                    </a:lnTo>
                    <a:lnTo>
                      <a:pt x="5" y="7"/>
                    </a:lnTo>
                    <a:lnTo>
                      <a:pt x="2" y="7"/>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372" name="Freeform 344"/>
              <p:cNvSpPr>
                <a:spLocks/>
              </p:cNvSpPr>
              <p:nvPr/>
            </p:nvSpPr>
            <p:spPr bwMode="auto">
              <a:xfrm>
                <a:off x="2070" y="2406"/>
                <a:ext cx="5" cy="7"/>
              </a:xfrm>
              <a:custGeom>
                <a:avLst/>
                <a:gdLst>
                  <a:gd name="T0" fmla="*/ 0 w 5"/>
                  <a:gd name="T1" fmla="*/ 0 h 7"/>
                  <a:gd name="T2" fmla="*/ 0 w 5"/>
                  <a:gd name="T3" fmla="*/ 0 h 7"/>
                  <a:gd name="T4" fmla="*/ 2 w 5"/>
                  <a:gd name="T5" fmla="*/ 3 h 7"/>
                  <a:gd name="T6" fmla="*/ 5 w 5"/>
                  <a:gd name="T7" fmla="*/ 7 h 7"/>
                  <a:gd name="T8" fmla="*/ 5 w 5"/>
                  <a:gd name="T9" fmla="*/ 7 h 7"/>
                  <a:gd name="T10" fmla="*/ 2 w 5"/>
                  <a:gd name="T11" fmla="*/ 7 h 7"/>
                  <a:gd name="T12" fmla="*/ 2 w 5"/>
                  <a:gd name="T13" fmla="*/ 7 h 7"/>
                  <a:gd name="T14" fmla="*/ 0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0" y="0"/>
                    </a:moveTo>
                    <a:lnTo>
                      <a:pt x="0" y="0"/>
                    </a:lnTo>
                    <a:lnTo>
                      <a:pt x="2" y="3"/>
                    </a:lnTo>
                    <a:lnTo>
                      <a:pt x="5" y="7"/>
                    </a:lnTo>
                    <a:lnTo>
                      <a:pt x="2" y="7"/>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373" name="Freeform 345"/>
              <p:cNvSpPr>
                <a:spLocks/>
              </p:cNvSpPr>
              <p:nvPr/>
            </p:nvSpPr>
            <p:spPr bwMode="auto">
              <a:xfrm>
                <a:off x="2027" y="2456"/>
                <a:ext cx="7" cy="5"/>
              </a:xfrm>
              <a:custGeom>
                <a:avLst/>
                <a:gdLst>
                  <a:gd name="T0" fmla="*/ 7 w 7"/>
                  <a:gd name="T1" fmla="*/ 0 h 5"/>
                  <a:gd name="T2" fmla="*/ 7 w 7"/>
                  <a:gd name="T3" fmla="*/ 2 h 5"/>
                  <a:gd name="T4" fmla="*/ 7 w 7"/>
                  <a:gd name="T5" fmla="*/ 2 h 5"/>
                  <a:gd name="T6" fmla="*/ 5 w 7"/>
                  <a:gd name="T7" fmla="*/ 5 h 5"/>
                  <a:gd name="T8" fmla="*/ 5 w 7"/>
                  <a:gd name="T9" fmla="*/ 5 h 5"/>
                  <a:gd name="T10" fmla="*/ 3 w 7"/>
                  <a:gd name="T11" fmla="*/ 5 h 5"/>
                  <a:gd name="T12" fmla="*/ 0 w 7"/>
                  <a:gd name="T13" fmla="*/ 5 h 5"/>
                  <a:gd name="T14" fmla="*/ 0 w 7"/>
                  <a:gd name="T15" fmla="*/ 2 h 5"/>
                  <a:gd name="T16" fmla="*/ 3 w 7"/>
                  <a:gd name="T17" fmla="*/ 2 h 5"/>
                  <a:gd name="T18" fmla="*/ 3 w 7"/>
                  <a:gd name="T19" fmla="*/ 2 h 5"/>
                  <a:gd name="T20" fmla="*/ 5 w 7"/>
                  <a:gd name="T21" fmla="*/ 2 h 5"/>
                  <a:gd name="T22" fmla="*/ 7 w 7"/>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0"/>
                    </a:moveTo>
                    <a:lnTo>
                      <a:pt x="7" y="2"/>
                    </a:lnTo>
                    <a:lnTo>
                      <a:pt x="5" y="5"/>
                    </a:lnTo>
                    <a:lnTo>
                      <a:pt x="3" y="5"/>
                    </a:lnTo>
                    <a:lnTo>
                      <a:pt x="0" y="5"/>
                    </a:lnTo>
                    <a:lnTo>
                      <a:pt x="0" y="2"/>
                    </a:lnTo>
                    <a:lnTo>
                      <a:pt x="3" y="2"/>
                    </a:lnTo>
                    <a:lnTo>
                      <a:pt x="5" y="2"/>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374" name="Freeform 346"/>
              <p:cNvSpPr>
                <a:spLocks/>
              </p:cNvSpPr>
              <p:nvPr/>
            </p:nvSpPr>
            <p:spPr bwMode="auto">
              <a:xfrm>
                <a:off x="2027" y="2456"/>
                <a:ext cx="7" cy="5"/>
              </a:xfrm>
              <a:custGeom>
                <a:avLst/>
                <a:gdLst>
                  <a:gd name="T0" fmla="*/ 7 w 7"/>
                  <a:gd name="T1" fmla="*/ 0 h 5"/>
                  <a:gd name="T2" fmla="*/ 7 w 7"/>
                  <a:gd name="T3" fmla="*/ 2 h 5"/>
                  <a:gd name="T4" fmla="*/ 7 w 7"/>
                  <a:gd name="T5" fmla="*/ 2 h 5"/>
                  <a:gd name="T6" fmla="*/ 5 w 7"/>
                  <a:gd name="T7" fmla="*/ 5 h 5"/>
                  <a:gd name="T8" fmla="*/ 5 w 7"/>
                  <a:gd name="T9" fmla="*/ 5 h 5"/>
                  <a:gd name="T10" fmla="*/ 3 w 7"/>
                  <a:gd name="T11" fmla="*/ 5 h 5"/>
                  <a:gd name="T12" fmla="*/ 0 w 7"/>
                  <a:gd name="T13" fmla="*/ 5 h 5"/>
                  <a:gd name="T14" fmla="*/ 0 w 7"/>
                  <a:gd name="T15" fmla="*/ 2 h 5"/>
                  <a:gd name="T16" fmla="*/ 3 w 7"/>
                  <a:gd name="T17" fmla="*/ 2 h 5"/>
                  <a:gd name="T18" fmla="*/ 3 w 7"/>
                  <a:gd name="T19" fmla="*/ 2 h 5"/>
                  <a:gd name="T20" fmla="*/ 5 w 7"/>
                  <a:gd name="T21" fmla="*/ 2 h 5"/>
                  <a:gd name="T22" fmla="*/ 7 w 7"/>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0"/>
                    </a:moveTo>
                    <a:lnTo>
                      <a:pt x="7" y="2"/>
                    </a:lnTo>
                    <a:lnTo>
                      <a:pt x="5" y="5"/>
                    </a:lnTo>
                    <a:lnTo>
                      <a:pt x="3" y="5"/>
                    </a:lnTo>
                    <a:lnTo>
                      <a:pt x="0" y="5"/>
                    </a:lnTo>
                    <a:lnTo>
                      <a:pt x="0" y="2"/>
                    </a:lnTo>
                    <a:lnTo>
                      <a:pt x="3" y="2"/>
                    </a:lnTo>
                    <a:lnTo>
                      <a:pt x="5" y="2"/>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375" name="Freeform 347"/>
              <p:cNvSpPr>
                <a:spLocks/>
              </p:cNvSpPr>
              <p:nvPr/>
            </p:nvSpPr>
            <p:spPr bwMode="auto">
              <a:xfrm>
                <a:off x="3272" y="2550"/>
                <a:ext cx="69" cy="74"/>
              </a:xfrm>
              <a:custGeom>
                <a:avLst/>
                <a:gdLst>
                  <a:gd name="T0" fmla="*/ 57 w 69"/>
                  <a:gd name="T1" fmla="*/ 0 h 74"/>
                  <a:gd name="T2" fmla="*/ 57 w 69"/>
                  <a:gd name="T3" fmla="*/ 0 h 74"/>
                  <a:gd name="T4" fmla="*/ 57 w 69"/>
                  <a:gd name="T5" fmla="*/ 0 h 74"/>
                  <a:gd name="T6" fmla="*/ 50 w 69"/>
                  <a:gd name="T7" fmla="*/ 5 h 74"/>
                  <a:gd name="T8" fmla="*/ 31 w 69"/>
                  <a:gd name="T9" fmla="*/ 8 h 74"/>
                  <a:gd name="T10" fmla="*/ 29 w 69"/>
                  <a:gd name="T11" fmla="*/ 5 h 74"/>
                  <a:gd name="T12" fmla="*/ 26 w 69"/>
                  <a:gd name="T13" fmla="*/ 5 h 74"/>
                  <a:gd name="T14" fmla="*/ 24 w 69"/>
                  <a:gd name="T15" fmla="*/ 5 h 74"/>
                  <a:gd name="T16" fmla="*/ 21 w 69"/>
                  <a:gd name="T17" fmla="*/ 5 h 74"/>
                  <a:gd name="T18" fmla="*/ 19 w 69"/>
                  <a:gd name="T19" fmla="*/ 5 h 74"/>
                  <a:gd name="T20" fmla="*/ 17 w 69"/>
                  <a:gd name="T21" fmla="*/ 8 h 74"/>
                  <a:gd name="T22" fmla="*/ 14 w 69"/>
                  <a:gd name="T23" fmla="*/ 19 h 74"/>
                  <a:gd name="T24" fmla="*/ 17 w 69"/>
                  <a:gd name="T25" fmla="*/ 22 h 74"/>
                  <a:gd name="T26" fmla="*/ 19 w 69"/>
                  <a:gd name="T27" fmla="*/ 24 h 74"/>
                  <a:gd name="T28" fmla="*/ 19 w 69"/>
                  <a:gd name="T29" fmla="*/ 24 h 74"/>
                  <a:gd name="T30" fmla="*/ 21 w 69"/>
                  <a:gd name="T31" fmla="*/ 26 h 74"/>
                  <a:gd name="T32" fmla="*/ 21 w 69"/>
                  <a:gd name="T33" fmla="*/ 26 h 74"/>
                  <a:gd name="T34" fmla="*/ 19 w 69"/>
                  <a:gd name="T35" fmla="*/ 29 h 74"/>
                  <a:gd name="T36" fmla="*/ 17 w 69"/>
                  <a:gd name="T37" fmla="*/ 34 h 74"/>
                  <a:gd name="T38" fmla="*/ 14 w 69"/>
                  <a:gd name="T39" fmla="*/ 34 h 74"/>
                  <a:gd name="T40" fmla="*/ 5 w 69"/>
                  <a:gd name="T41" fmla="*/ 45 h 74"/>
                  <a:gd name="T42" fmla="*/ 0 w 69"/>
                  <a:gd name="T43" fmla="*/ 71 h 74"/>
                  <a:gd name="T44" fmla="*/ 3 w 69"/>
                  <a:gd name="T45" fmla="*/ 71 h 74"/>
                  <a:gd name="T46" fmla="*/ 3 w 69"/>
                  <a:gd name="T47" fmla="*/ 74 h 74"/>
                  <a:gd name="T48" fmla="*/ 5 w 69"/>
                  <a:gd name="T49" fmla="*/ 71 h 74"/>
                  <a:gd name="T50" fmla="*/ 7 w 69"/>
                  <a:gd name="T51" fmla="*/ 69 h 74"/>
                  <a:gd name="T52" fmla="*/ 7 w 69"/>
                  <a:gd name="T53" fmla="*/ 69 h 74"/>
                  <a:gd name="T54" fmla="*/ 10 w 69"/>
                  <a:gd name="T55" fmla="*/ 69 h 74"/>
                  <a:gd name="T56" fmla="*/ 10 w 69"/>
                  <a:gd name="T57" fmla="*/ 67 h 74"/>
                  <a:gd name="T58" fmla="*/ 17 w 69"/>
                  <a:gd name="T59" fmla="*/ 69 h 74"/>
                  <a:gd name="T60" fmla="*/ 17 w 69"/>
                  <a:gd name="T61" fmla="*/ 67 h 74"/>
                  <a:gd name="T62" fmla="*/ 17 w 69"/>
                  <a:gd name="T63" fmla="*/ 67 h 74"/>
                  <a:gd name="T64" fmla="*/ 29 w 69"/>
                  <a:gd name="T65" fmla="*/ 67 h 74"/>
                  <a:gd name="T66" fmla="*/ 26 w 69"/>
                  <a:gd name="T67" fmla="*/ 67 h 74"/>
                  <a:gd name="T68" fmla="*/ 31 w 69"/>
                  <a:gd name="T69" fmla="*/ 60 h 74"/>
                  <a:gd name="T70" fmla="*/ 29 w 69"/>
                  <a:gd name="T71" fmla="*/ 57 h 74"/>
                  <a:gd name="T72" fmla="*/ 29 w 69"/>
                  <a:gd name="T73" fmla="*/ 57 h 74"/>
                  <a:gd name="T74" fmla="*/ 36 w 69"/>
                  <a:gd name="T75" fmla="*/ 55 h 74"/>
                  <a:gd name="T76" fmla="*/ 36 w 69"/>
                  <a:gd name="T77" fmla="*/ 52 h 74"/>
                  <a:gd name="T78" fmla="*/ 38 w 69"/>
                  <a:gd name="T79" fmla="*/ 55 h 74"/>
                  <a:gd name="T80" fmla="*/ 38 w 69"/>
                  <a:gd name="T81" fmla="*/ 52 h 74"/>
                  <a:gd name="T82" fmla="*/ 38 w 69"/>
                  <a:gd name="T83" fmla="*/ 52 h 74"/>
                  <a:gd name="T84" fmla="*/ 40 w 69"/>
                  <a:gd name="T85" fmla="*/ 52 h 74"/>
                  <a:gd name="T86" fmla="*/ 43 w 69"/>
                  <a:gd name="T87" fmla="*/ 52 h 74"/>
                  <a:gd name="T88" fmla="*/ 45 w 69"/>
                  <a:gd name="T89" fmla="*/ 55 h 74"/>
                  <a:gd name="T90" fmla="*/ 47 w 69"/>
                  <a:gd name="T91" fmla="*/ 50 h 74"/>
                  <a:gd name="T92" fmla="*/ 52 w 69"/>
                  <a:gd name="T93" fmla="*/ 52 h 74"/>
                  <a:gd name="T94" fmla="*/ 55 w 69"/>
                  <a:gd name="T95" fmla="*/ 52 h 74"/>
                  <a:gd name="T96" fmla="*/ 57 w 69"/>
                  <a:gd name="T97" fmla="*/ 52 h 74"/>
                  <a:gd name="T98" fmla="*/ 69 w 69"/>
                  <a:gd name="T99" fmla="*/ 34 h 74"/>
                  <a:gd name="T100" fmla="*/ 69 w 69"/>
                  <a:gd name="T101" fmla="*/ 19 h 74"/>
                  <a:gd name="T102" fmla="*/ 69 w 69"/>
                  <a:gd name="T103" fmla="*/ 17 h 74"/>
                  <a:gd name="T104" fmla="*/ 69 w 69"/>
                  <a:gd name="T105" fmla="*/ 17 h 74"/>
                  <a:gd name="T106" fmla="*/ 64 w 69"/>
                  <a:gd name="T107" fmla="*/ 15 h 74"/>
                  <a:gd name="T108" fmla="*/ 64 w 69"/>
                  <a:gd name="T109" fmla="*/ 15 h 74"/>
                  <a:gd name="T110" fmla="*/ 62 w 69"/>
                  <a:gd name="T111" fmla="*/ 5 h 74"/>
                  <a:gd name="T112" fmla="*/ 62 w 69"/>
                  <a:gd name="T113" fmla="*/ 5 h 74"/>
                  <a:gd name="T114" fmla="*/ 62 w 69"/>
                  <a:gd name="T115" fmla="*/ 5 h 74"/>
                  <a:gd name="T116" fmla="*/ 62 w 69"/>
                  <a:gd name="T117" fmla="*/ 3 h 74"/>
                  <a:gd name="T118" fmla="*/ 62 w 69"/>
                  <a:gd name="T119" fmla="*/ 3 h 74"/>
                  <a:gd name="T120" fmla="*/ 57 w 69"/>
                  <a:gd name="T121" fmla="*/ 3 h 74"/>
                  <a:gd name="T122" fmla="*/ 57 w 69"/>
                  <a:gd name="T123" fmla="*/ 0 h 74"/>
                  <a:gd name="T124" fmla="*/ 57 w 6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74"/>
                  <a:gd name="T191" fmla="*/ 69 w 69"/>
                  <a:gd name="T192" fmla="*/ 74 h 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74">
                    <a:moveTo>
                      <a:pt x="57" y="0"/>
                    </a:moveTo>
                    <a:lnTo>
                      <a:pt x="57" y="0"/>
                    </a:lnTo>
                    <a:lnTo>
                      <a:pt x="50" y="5"/>
                    </a:lnTo>
                    <a:lnTo>
                      <a:pt x="31" y="8"/>
                    </a:lnTo>
                    <a:lnTo>
                      <a:pt x="29" y="5"/>
                    </a:lnTo>
                    <a:lnTo>
                      <a:pt x="26" y="5"/>
                    </a:lnTo>
                    <a:lnTo>
                      <a:pt x="24" y="5"/>
                    </a:lnTo>
                    <a:lnTo>
                      <a:pt x="21" y="5"/>
                    </a:lnTo>
                    <a:lnTo>
                      <a:pt x="19" y="5"/>
                    </a:lnTo>
                    <a:lnTo>
                      <a:pt x="17" y="8"/>
                    </a:lnTo>
                    <a:lnTo>
                      <a:pt x="14" y="19"/>
                    </a:lnTo>
                    <a:lnTo>
                      <a:pt x="17" y="22"/>
                    </a:lnTo>
                    <a:lnTo>
                      <a:pt x="19" y="24"/>
                    </a:lnTo>
                    <a:lnTo>
                      <a:pt x="21" y="26"/>
                    </a:lnTo>
                    <a:lnTo>
                      <a:pt x="19" y="29"/>
                    </a:lnTo>
                    <a:lnTo>
                      <a:pt x="17" y="34"/>
                    </a:lnTo>
                    <a:lnTo>
                      <a:pt x="14" y="34"/>
                    </a:lnTo>
                    <a:lnTo>
                      <a:pt x="5" y="45"/>
                    </a:lnTo>
                    <a:lnTo>
                      <a:pt x="0" y="71"/>
                    </a:lnTo>
                    <a:lnTo>
                      <a:pt x="3" y="71"/>
                    </a:lnTo>
                    <a:lnTo>
                      <a:pt x="3" y="74"/>
                    </a:lnTo>
                    <a:lnTo>
                      <a:pt x="5" y="71"/>
                    </a:lnTo>
                    <a:lnTo>
                      <a:pt x="7" y="69"/>
                    </a:lnTo>
                    <a:lnTo>
                      <a:pt x="10" y="69"/>
                    </a:lnTo>
                    <a:lnTo>
                      <a:pt x="10" y="67"/>
                    </a:lnTo>
                    <a:lnTo>
                      <a:pt x="17" y="69"/>
                    </a:lnTo>
                    <a:lnTo>
                      <a:pt x="17" y="67"/>
                    </a:lnTo>
                    <a:lnTo>
                      <a:pt x="29" y="67"/>
                    </a:lnTo>
                    <a:lnTo>
                      <a:pt x="26" y="67"/>
                    </a:lnTo>
                    <a:lnTo>
                      <a:pt x="31" y="60"/>
                    </a:lnTo>
                    <a:lnTo>
                      <a:pt x="29" y="57"/>
                    </a:lnTo>
                    <a:lnTo>
                      <a:pt x="36" y="55"/>
                    </a:lnTo>
                    <a:lnTo>
                      <a:pt x="36" y="52"/>
                    </a:lnTo>
                    <a:lnTo>
                      <a:pt x="38" y="55"/>
                    </a:lnTo>
                    <a:lnTo>
                      <a:pt x="38" y="52"/>
                    </a:lnTo>
                    <a:lnTo>
                      <a:pt x="40" y="52"/>
                    </a:lnTo>
                    <a:lnTo>
                      <a:pt x="43" y="52"/>
                    </a:lnTo>
                    <a:lnTo>
                      <a:pt x="45" y="55"/>
                    </a:lnTo>
                    <a:lnTo>
                      <a:pt x="47" y="50"/>
                    </a:lnTo>
                    <a:lnTo>
                      <a:pt x="52" y="52"/>
                    </a:lnTo>
                    <a:lnTo>
                      <a:pt x="55" y="52"/>
                    </a:lnTo>
                    <a:lnTo>
                      <a:pt x="57" y="52"/>
                    </a:lnTo>
                    <a:lnTo>
                      <a:pt x="69" y="34"/>
                    </a:lnTo>
                    <a:lnTo>
                      <a:pt x="69" y="19"/>
                    </a:lnTo>
                    <a:lnTo>
                      <a:pt x="69" y="17"/>
                    </a:lnTo>
                    <a:lnTo>
                      <a:pt x="64" y="15"/>
                    </a:lnTo>
                    <a:lnTo>
                      <a:pt x="62" y="5"/>
                    </a:lnTo>
                    <a:lnTo>
                      <a:pt x="62" y="3"/>
                    </a:lnTo>
                    <a:lnTo>
                      <a:pt x="57" y="3"/>
                    </a:lnTo>
                    <a:lnTo>
                      <a:pt x="57" y="0"/>
                    </a:lnTo>
                    <a:close/>
                  </a:path>
                </a:pathLst>
              </a:custGeom>
              <a:grpFill/>
              <a:ln w="9525">
                <a:noFill/>
                <a:round/>
                <a:headEnd/>
                <a:tailEnd/>
              </a:ln>
            </p:spPr>
            <p:txBody>
              <a:bodyPr/>
              <a:lstStyle/>
              <a:p>
                <a:pPr>
                  <a:defRPr/>
                </a:pPr>
                <a:endParaRPr lang="en-US" sz="1200" kern="0">
                  <a:solidFill>
                    <a:srgbClr val="0096D6"/>
                  </a:solidFill>
                </a:endParaRPr>
              </a:p>
            </p:txBody>
          </p:sp>
          <p:sp>
            <p:nvSpPr>
              <p:cNvPr id="3376" name="Freeform 348"/>
              <p:cNvSpPr>
                <a:spLocks/>
              </p:cNvSpPr>
              <p:nvPr/>
            </p:nvSpPr>
            <p:spPr bwMode="auto">
              <a:xfrm>
                <a:off x="3272" y="2550"/>
                <a:ext cx="69" cy="74"/>
              </a:xfrm>
              <a:custGeom>
                <a:avLst/>
                <a:gdLst>
                  <a:gd name="T0" fmla="*/ 57 w 69"/>
                  <a:gd name="T1" fmla="*/ 0 h 74"/>
                  <a:gd name="T2" fmla="*/ 57 w 69"/>
                  <a:gd name="T3" fmla="*/ 0 h 74"/>
                  <a:gd name="T4" fmla="*/ 57 w 69"/>
                  <a:gd name="T5" fmla="*/ 0 h 74"/>
                  <a:gd name="T6" fmla="*/ 50 w 69"/>
                  <a:gd name="T7" fmla="*/ 5 h 74"/>
                  <a:gd name="T8" fmla="*/ 31 w 69"/>
                  <a:gd name="T9" fmla="*/ 8 h 74"/>
                  <a:gd name="T10" fmla="*/ 29 w 69"/>
                  <a:gd name="T11" fmla="*/ 5 h 74"/>
                  <a:gd name="T12" fmla="*/ 26 w 69"/>
                  <a:gd name="T13" fmla="*/ 5 h 74"/>
                  <a:gd name="T14" fmla="*/ 24 w 69"/>
                  <a:gd name="T15" fmla="*/ 5 h 74"/>
                  <a:gd name="T16" fmla="*/ 21 w 69"/>
                  <a:gd name="T17" fmla="*/ 5 h 74"/>
                  <a:gd name="T18" fmla="*/ 19 w 69"/>
                  <a:gd name="T19" fmla="*/ 5 h 74"/>
                  <a:gd name="T20" fmla="*/ 17 w 69"/>
                  <a:gd name="T21" fmla="*/ 8 h 74"/>
                  <a:gd name="T22" fmla="*/ 14 w 69"/>
                  <a:gd name="T23" fmla="*/ 19 h 74"/>
                  <a:gd name="T24" fmla="*/ 17 w 69"/>
                  <a:gd name="T25" fmla="*/ 22 h 74"/>
                  <a:gd name="T26" fmla="*/ 19 w 69"/>
                  <a:gd name="T27" fmla="*/ 24 h 74"/>
                  <a:gd name="T28" fmla="*/ 19 w 69"/>
                  <a:gd name="T29" fmla="*/ 24 h 74"/>
                  <a:gd name="T30" fmla="*/ 21 w 69"/>
                  <a:gd name="T31" fmla="*/ 26 h 74"/>
                  <a:gd name="T32" fmla="*/ 21 w 69"/>
                  <a:gd name="T33" fmla="*/ 26 h 74"/>
                  <a:gd name="T34" fmla="*/ 19 w 69"/>
                  <a:gd name="T35" fmla="*/ 29 h 74"/>
                  <a:gd name="T36" fmla="*/ 17 w 69"/>
                  <a:gd name="T37" fmla="*/ 34 h 74"/>
                  <a:gd name="T38" fmla="*/ 14 w 69"/>
                  <a:gd name="T39" fmla="*/ 34 h 74"/>
                  <a:gd name="T40" fmla="*/ 5 w 69"/>
                  <a:gd name="T41" fmla="*/ 45 h 74"/>
                  <a:gd name="T42" fmla="*/ 0 w 69"/>
                  <a:gd name="T43" fmla="*/ 71 h 74"/>
                  <a:gd name="T44" fmla="*/ 3 w 69"/>
                  <a:gd name="T45" fmla="*/ 71 h 74"/>
                  <a:gd name="T46" fmla="*/ 3 w 69"/>
                  <a:gd name="T47" fmla="*/ 74 h 74"/>
                  <a:gd name="T48" fmla="*/ 5 w 69"/>
                  <a:gd name="T49" fmla="*/ 71 h 74"/>
                  <a:gd name="T50" fmla="*/ 7 w 69"/>
                  <a:gd name="T51" fmla="*/ 69 h 74"/>
                  <a:gd name="T52" fmla="*/ 7 w 69"/>
                  <a:gd name="T53" fmla="*/ 69 h 74"/>
                  <a:gd name="T54" fmla="*/ 10 w 69"/>
                  <a:gd name="T55" fmla="*/ 69 h 74"/>
                  <a:gd name="T56" fmla="*/ 10 w 69"/>
                  <a:gd name="T57" fmla="*/ 67 h 74"/>
                  <a:gd name="T58" fmla="*/ 17 w 69"/>
                  <a:gd name="T59" fmla="*/ 69 h 74"/>
                  <a:gd name="T60" fmla="*/ 17 w 69"/>
                  <a:gd name="T61" fmla="*/ 67 h 74"/>
                  <a:gd name="T62" fmla="*/ 17 w 69"/>
                  <a:gd name="T63" fmla="*/ 67 h 74"/>
                  <a:gd name="T64" fmla="*/ 29 w 69"/>
                  <a:gd name="T65" fmla="*/ 67 h 74"/>
                  <a:gd name="T66" fmla="*/ 26 w 69"/>
                  <a:gd name="T67" fmla="*/ 67 h 74"/>
                  <a:gd name="T68" fmla="*/ 31 w 69"/>
                  <a:gd name="T69" fmla="*/ 60 h 74"/>
                  <a:gd name="T70" fmla="*/ 29 w 69"/>
                  <a:gd name="T71" fmla="*/ 57 h 74"/>
                  <a:gd name="T72" fmla="*/ 29 w 69"/>
                  <a:gd name="T73" fmla="*/ 57 h 74"/>
                  <a:gd name="T74" fmla="*/ 36 w 69"/>
                  <a:gd name="T75" fmla="*/ 55 h 74"/>
                  <a:gd name="T76" fmla="*/ 36 w 69"/>
                  <a:gd name="T77" fmla="*/ 52 h 74"/>
                  <a:gd name="T78" fmla="*/ 38 w 69"/>
                  <a:gd name="T79" fmla="*/ 55 h 74"/>
                  <a:gd name="T80" fmla="*/ 38 w 69"/>
                  <a:gd name="T81" fmla="*/ 52 h 74"/>
                  <a:gd name="T82" fmla="*/ 38 w 69"/>
                  <a:gd name="T83" fmla="*/ 52 h 74"/>
                  <a:gd name="T84" fmla="*/ 40 w 69"/>
                  <a:gd name="T85" fmla="*/ 52 h 74"/>
                  <a:gd name="T86" fmla="*/ 43 w 69"/>
                  <a:gd name="T87" fmla="*/ 52 h 74"/>
                  <a:gd name="T88" fmla="*/ 45 w 69"/>
                  <a:gd name="T89" fmla="*/ 55 h 74"/>
                  <a:gd name="T90" fmla="*/ 47 w 69"/>
                  <a:gd name="T91" fmla="*/ 50 h 74"/>
                  <a:gd name="T92" fmla="*/ 52 w 69"/>
                  <a:gd name="T93" fmla="*/ 52 h 74"/>
                  <a:gd name="T94" fmla="*/ 55 w 69"/>
                  <a:gd name="T95" fmla="*/ 52 h 74"/>
                  <a:gd name="T96" fmla="*/ 57 w 69"/>
                  <a:gd name="T97" fmla="*/ 52 h 74"/>
                  <a:gd name="T98" fmla="*/ 69 w 69"/>
                  <a:gd name="T99" fmla="*/ 34 h 74"/>
                  <a:gd name="T100" fmla="*/ 69 w 69"/>
                  <a:gd name="T101" fmla="*/ 19 h 74"/>
                  <a:gd name="T102" fmla="*/ 69 w 69"/>
                  <a:gd name="T103" fmla="*/ 17 h 74"/>
                  <a:gd name="T104" fmla="*/ 69 w 69"/>
                  <a:gd name="T105" fmla="*/ 17 h 74"/>
                  <a:gd name="T106" fmla="*/ 64 w 69"/>
                  <a:gd name="T107" fmla="*/ 15 h 74"/>
                  <a:gd name="T108" fmla="*/ 64 w 69"/>
                  <a:gd name="T109" fmla="*/ 15 h 74"/>
                  <a:gd name="T110" fmla="*/ 62 w 69"/>
                  <a:gd name="T111" fmla="*/ 5 h 74"/>
                  <a:gd name="T112" fmla="*/ 62 w 69"/>
                  <a:gd name="T113" fmla="*/ 5 h 74"/>
                  <a:gd name="T114" fmla="*/ 62 w 69"/>
                  <a:gd name="T115" fmla="*/ 5 h 74"/>
                  <a:gd name="T116" fmla="*/ 62 w 69"/>
                  <a:gd name="T117" fmla="*/ 3 h 74"/>
                  <a:gd name="T118" fmla="*/ 62 w 69"/>
                  <a:gd name="T119" fmla="*/ 3 h 74"/>
                  <a:gd name="T120" fmla="*/ 57 w 69"/>
                  <a:gd name="T121" fmla="*/ 3 h 74"/>
                  <a:gd name="T122" fmla="*/ 57 w 69"/>
                  <a:gd name="T123" fmla="*/ 0 h 74"/>
                  <a:gd name="T124" fmla="*/ 57 w 6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74"/>
                  <a:gd name="T191" fmla="*/ 69 w 69"/>
                  <a:gd name="T192" fmla="*/ 74 h 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74">
                    <a:moveTo>
                      <a:pt x="57" y="0"/>
                    </a:moveTo>
                    <a:lnTo>
                      <a:pt x="57" y="0"/>
                    </a:lnTo>
                    <a:lnTo>
                      <a:pt x="50" y="5"/>
                    </a:lnTo>
                    <a:lnTo>
                      <a:pt x="31" y="8"/>
                    </a:lnTo>
                    <a:lnTo>
                      <a:pt x="29" y="5"/>
                    </a:lnTo>
                    <a:lnTo>
                      <a:pt x="26" y="5"/>
                    </a:lnTo>
                    <a:lnTo>
                      <a:pt x="24" y="5"/>
                    </a:lnTo>
                    <a:lnTo>
                      <a:pt x="21" y="5"/>
                    </a:lnTo>
                    <a:lnTo>
                      <a:pt x="19" y="5"/>
                    </a:lnTo>
                    <a:lnTo>
                      <a:pt x="17" y="8"/>
                    </a:lnTo>
                    <a:lnTo>
                      <a:pt x="14" y="19"/>
                    </a:lnTo>
                    <a:lnTo>
                      <a:pt x="17" y="22"/>
                    </a:lnTo>
                    <a:lnTo>
                      <a:pt x="19" y="24"/>
                    </a:lnTo>
                    <a:lnTo>
                      <a:pt x="21" y="26"/>
                    </a:lnTo>
                    <a:lnTo>
                      <a:pt x="19" y="29"/>
                    </a:lnTo>
                    <a:lnTo>
                      <a:pt x="17" y="34"/>
                    </a:lnTo>
                    <a:lnTo>
                      <a:pt x="14" y="34"/>
                    </a:lnTo>
                    <a:lnTo>
                      <a:pt x="5" y="45"/>
                    </a:lnTo>
                    <a:lnTo>
                      <a:pt x="0" y="71"/>
                    </a:lnTo>
                    <a:lnTo>
                      <a:pt x="3" y="71"/>
                    </a:lnTo>
                    <a:lnTo>
                      <a:pt x="3" y="74"/>
                    </a:lnTo>
                    <a:lnTo>
                      <a:pt x="5" y="71"/>
                    </a:lnTo>
                    <a:lnTo>
                      <a:pt x="7" y="69"/>
                    </a:lnTo>
                    <a:lnTo>
                      <a:pt x="10" y="69"/>
                    </a:lnTo>
                    <a:lnTo>
                      <a:pt x="10" y="67"/>
                    </a:lnTo>
                    <a:lnTo>
                      <a:pt x="17" y="69"/>
                    </a:lnTo>
                    <a:lnTo>
                      <a:pt x="17" y="67"/>
                    </a:lnTo>
                    <a:lnTo>
                      <a:pt x="29" y="67"/>
                    </a:lnTo>
                    <a:lnTo>
                      <a:pt x="26" y="67"/>
                    </a:lnTo>
                    <a:lnTo>
                      <a:pt x="31" y="60"/>
                    </a:lnTo>
                    <a:lnTo>
                      <a:pt x="29" y="57"/>
                    </a:lnTo>
                    <a:lnTo>
                      <a:pt x="36" y="55"/>
                    </a:lnTo>
                    <a:lnTo>
                      <a:pt x="36" y="52"/>
                    </a:lnTo>
                    <a:lnTo>
                      <a:pt x="38" y="55"/>
                    </a:lnTo>
                    <a:lnTo>
                      <a:pt x="38" y="52"/>
                    </a:lnTo>
                    <a:lnTo>
                      <a:pt x="40" y="52"/>
                    </a:lnTo>
                    <a:lnTo>
                      <a:pt x="43" y="52"/>
                    </a:lnTo>
                    <a:lnTo>
                      <a:pt x="45" y="55"/>
                    </a:lnTo>
                    <a:lnTo>
                      <a:pt x="47" y="50"/>
                    </a:lnTo>
                    <a:lnTo>
                      <a:pt x="52" y="52"/>
                    </a:lnTo>
                    <a:lnTo>
                      <a:pt x="55" y="52"/>
                    </a:lnTo>
                    <a:lnTo>
                      <a:pt x="57" y="52"/>
                    </a:lnTo>
                    <a:lnTo>
                      <a:pt x="69" y="34"/>
                    </a:lnTo>
                    <a:lnTo>
                      <a:pt x="69" y="19"/>
                    </a:lnTo>
                    <a:lnTo>
                      <a:pt x="69" y="17"/>
                    </a:lnTo>
                    <a:lnTo>
                      <a:pt x="64" y="15"/>
                    </a:lnTo>
                    <a:lnTo>
                      <a:pt x="62" y="5"/>
                    </a:lnTo>
                    <a:lnTo>
                      <a:pt x="62" y="3"/>
                    </a:lnTo>
                    <a:lnTo>
                      <a:pt x="57" y="3"/>
                    </a:lnTo>
                    <a:lnTo>
                      <a:pt x="57" y="0"/>
                    </a:lnTo>
                  </a:path>
                </a:pathLst>
              </a:custGeom>
              <a:grpFill/>
              <a:ln w="9525">
                <a:noFill/>
                <a:round/>
                <a:headEnd/>
                <a:tailEnd/>
              </a:ln>
            </p:spPr>
            <p:txBody>
              <a:bodyPr/>
              <a:lstStyle/>
              <a:p>
                <a:pPr>
                  <a:defRPr/>
                </a:pPr>
                <a:endParaRPr lang="en-US" sz="1200" kern="0">
                  <a:solidFill>
                    <a:srgbClr val="0096D6"/>
                  </a:solidFill>
                </a:endParaRPr>
              </a:p>
            </p:txBody>
          </p:sp>
          <p:sp>
            <p:nvSpPr>
              <p:cNvPr id="3377" name="Freeform 349"/>
              <p:cNvSpPr>
                <a:spLocks/>
              </p:cNvSpPr>
              <p:nvPr/>
            </p:nvSpPr>
            <p:spPr bwMode="auto">
              <a:xfrm>
                <a:off x="3567" y="2267"/>
                <a:ext cx="102" cy="116"/>
              </a:xfrm>
              <a:custGeom>
                <a:avLst/>
                <a:gdLst>
                  <a:gd name="T0" fmla="*/ 48 w 102"/>
                  <a:gd name="T1" fmla="*/ 0 h 116"/>
                  <a:gd name="T2" fmla="*/ 50 w 102"/>
                  <a:gd name="T3" fmla="*/ 9 h 116"/>
                  <a:gd name="T4" fmla="*/ 50 w 102"/>
                  <a:gd name="T5" fmla="*/ 9 h 116"/>
                  <a:gd name="T6" fmla="*/ 48 w 102"/>
                  <a:gd name="T7" fmla="*/ 12 h 116"/>
                  <a:gd name="T8" fmla="*/ 48 w 102"/>
                  <a:gd name="T9" fmla="*/ 40 h 116"/>
                  <a:gd name="T10" fmla="*/ 0 w 102"/>
                  <a:gd name="T11" fmla="*/ 83 h 116"/>
                  <a:gd name="T12" fmla="*/ 29 w 102"/>
                  <a:gd name="T13" fmla="*/ 111 h 116"/>
                  <a:gd name="T14" fmla="*/ 36 w 102"/>
                  <a:gd name="T15" fmla="*/ 111 h 116"/>
                  <a:gd name="T16" fmla="*/ 41 w 102"/>
                  <a:gd name="T17" fmla="*/ 109 h 116"/>
                  <a:gd name="T18" fmla="*/ 43 w 102"/>
                  <a:gd name="T19" fmla="*/ 104 h 116"/>
                  <a:gd name="T20" fmla="*/ 52 w 102"/>
                  <a:gd name="T21" fmla="*/ 99 h 116"/>
                  <a:gd name="T22" fmla="*/ 57 w 102"/>
                  <a:gd name="T23" fmla="*/ 97 h 116"/>
                  <a:gd name="T24" fmla="*/ 62 w 102"/>
                  <a:gd name="T25" fmla="*/ 90 h 116"/>
                  <a:gd name="T26" fmla="*/ 64 w 102"/>
                  <a:gd name="T27" fmla="*/ 85 h 116"/>
                  <a:gd name="T28" fmla="*/ 67 w 102"/>
                  <a:gd name="T29" fmla="*/ 83 h 116"/>
                  <a:gd name="T30" fmla="*/ 74 w 102"/>
                  <a:gd name="T31" fmla="*/ 83 h 116"/>
                  <a:gd name="T32" fmla="*/ 76 w 102"/>
                  <a:gd name="T33" fmla="*/ 80 h 116"/>
                  <a:gd name="T34" fmla="*/ 76 w 102"/>
                  <a:gd name="T35" fmla="*/ 78 h 116"/>
                  <a:gd name="T36" fmla="*/ 76 w 102"/>
                  <a:gd name="T37" fmla="*/ 71 h 116"/>
                  <a:gd name="T38" fmla="*/ 81 w 102"/>
                  <a:gd name="T39" fmla="*/ 61 h 116"/>
                  <a:gd name="T40" fmla="*/ 81 w 102"/>
                  <a:gd name="T41" fmla="*/ 61 h 116"/>
                  <a:gd name="T42" fmla="*/ 83 w 102"/>
                  <a:gd name="T43" fmla="*/ 64 h 116"/>
                  <a:gd name="T44" fmla="*/ 85 w 102"/>
                  <a:gd name="T45" fmla="*/ 64 h 116"/>
                  <a:gd name="T46" fmla="*/ 95 w 102"/>
                  <a:gd name="T47" fmla="*/ 50 h 116"/>
                  <a:gd name="T48" fmla="*/ 102 w 102"/>
                  <a:gd name="T49" fmla="*/ 35 h 116"/>
                  <a:gd name="T50" fmla="*/ 100 w 102"/>
                  <a:gd name="T51" fmla="*/ 33 h 116"/>
                  <a:gd name="T52" fmla="*/ 97 w 102"/>
                  <a:gd name="T53" fmla="*/ 31 h 116"/>
                  <a:gd name="T54" fmla="*/ 95 w 102"/>
                  <a:gd name="T55" fmla="*/ 26 h 116"/>
                  <a:gd name="T56" fmla="*/ 90 w 102"/>
                  <a:gd name="T57" fmla="*/ 24 h 116"/>
                  <a:gd name="T58" fmla="*/ 85 w 102"/>
                  <a:gd name="T59" fmla="*/ 17 h 116"/>
                  <a:gd name="T60" fmla="*/ 81 w 102"/>
                  <a:gd name="T61" fmla="*/ 17 h 116"/>
                  <a:gd name="T62" fmla="*/ 69 w 102"/>
                  <a:gd name="T63" fmla="*/ 12 h 116"/>
                  <a:gd name="T64" fmla="*/ 64 w 102"/>
                  <a:gd name="T65" fmla="*/ 9 h 116"/>
                  <a:gd name="T66" fmla="*/ 59 w 102"/>
                  <a:gd name="T67" fmla="*/ 5 h 116"/>
                  <a:gd name="T68" fmla="*/ 57 w 102"/>
                  <a:gd name="T69" fmla="*/ 0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
                  <a:gd name="T106" fmla="*/ 0 h 116"/>
                  <a:gd name="T107" fmla="*/ 102 w 102"/>
                  <a:gd name="T108" fmla="*/ 116 h 1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 h="116">
                    <a:moveTo>
                      <a:pt x="57" y="0"/>
                    </a:moveTo>
                    <a:lnTo>
                      <a:pt x="48" y="0"/>
                    </a:lnTo>
                    <a:lnTo>
                      <a:pt x="50" y="7"/>
                    </a:lnTo>
                    <a:lnTo>
                      <a:pt x="50" y="9"/>
                    </a:lnTo>
                    <a:lnTo>
                      <a:pt x="50" y="12"/>
                    </a:lnTo>
                    <a:lnTo>
                      <a:pt x="48" y="12"/>
                    </a:lnTo>
                    <a:lnTo>
                      <a:pt x="43" y="31"/>
                    </a:lnTo>
                    <a:lnTo>
                      <a:pt x="48" y="40"/>
                    </a:lnTo>
                    <a:lnTo>
                      <a:pt x="38" y="69"/>
                    </a:lnTo>
                    <a:lnTo>
                      <a:pt x="0" y="83"/>
                    </a:lnTo>
                    <a:lnTo>
                      <a:pt x="12" y="116"/>
                    </a:lnTo>
                    <a:lnTo>
                      <a:pt x="29" y="111"/>
                    </a:lnTo>
                    <a:lnTo>
                      <a:pt x="36" y="111"/>
                    </a:lnTo>
                    <a:lnTo>
                      <a:pt x="38" y="111"/>
                    </a:lnTo>
                    <a:lnTo>
                      <a:pt x="41" y="109"/>
                    </a:lnTo>
                    <a:lnTo>
                      <a:pt x="43" y="106"/>
                    </a:lnTo>
                    <a:lnTo>
                      <a:pt x="43" y="104"/>
                    </a:lnTo>
                    <a:lnTo>
                      <a:pt x="48" y="99"/>
                    </a:lnTo>
                    <a:lnTo>
                      <a:pt x="52" y="99"/>
                    </a:lnTo>
                    <a:lnTo>
                      <a:pt x="55" y="99"/>
                    </a:lnTo>
                    <a:lnTo>
                      <a:pt x="57" y="97"/>
                    </a:lnTo>
                    <a:lnTo>
                      <a:pt x="59" y="95"/>
                    </a:lnTo>
                    <a:lnTo>
                      <a:pt x="62" y="90"/>
                    </a:lnTo>
                    <a:lnTo>
                      <a:pt x="62" y="87"/>
                    </a:lnTo>
                    <a:lnTo>
                      <a:pt x="64" y="85"/>
                    </a:lnTo>
                    <a:lnTo>
                      <a:pt x="67" y="85"/>
                    </a:lnTo>
                    <a:lnTo>
                      <a:pt x="67" y="83"/>
                    </a:lnTo>
                    <a:lnTo>
                      <a:pt x="69" y="85"/>
                    </a:lnTo>
                    <a:lnTo>
                      <a:pt x="74" y="83"/>
                    </a:lnTo>
                    <a:lnTo>
                      <a:pt x="76" y="83"/>
                    </a:lnTo>
                    <a:lnTo>
                      <a:pt x="76" y="80"/>
                    </a:lnTo>
                    <a:lnTo>
                      <a:pt x="76" y="78"/>
                    </a:lnTo>
                    <a:lnTo>
                      <a:pt x="74" y="73"/>
                    </a:lnTo>
                    <a:lnTo>
                      <a:pt x="76" y="71"/>
                    </a:lnTo>
                    <a:lnTo>
                      <a:pt x="76" y="69"/>
                    </a:lnTo>
                    <a:lnTo>
                      <a:pt x="81" y="61"/>
                    </a:lnTo>
                    <a:lnTo>
                      <a:pt x="83" y="64"/>
                    </a:lnTo>
                    <a:lnTo>
                      <a:pt x="85" y="64"/>
                    </a:lnTo>
                    <a:lnTo>
                      <a:pt x="93" y="52"/>
                    </a:lnTo>
                    <a:lnTo>
                      <a:pt x="95" y="50"/>
                    </a:lnTo>
                    <a:lnTo>
                      <a:pt x="102" y="40"/>
                    </a:lnTo>
                    <a:lnTo>
                      <a:pt x="102" y="35"/>
                    </a:lnTo>
                    <a:lnTo>
                      <a:pt x="102" y="33"/>
                    </a:lnTo>
                    <a:lnTo>
                      <a:pt x="100" y="33"/>
                    </a:lnTo>
                    <a:lnTo>
                      <a:pt x="97" y="31"/>
                    </a:lnTo>
                    <a:lnTo>
                      <a:pt x="95" y="31"/>
                    </a:lnTo>
                    <a:lnTo>
                      <a:pt x="95" y="26"/>
                    </a:lnTo>
                    <a:lnTo>
                      <a:pt x="93" y="26"/>
                    </a:lnTo>
                    <a:lnTo>
                      <a:pt x="90" y="24"/>
                    </a:lnTo>
                    <a:lnTo>
                      <a:pt x="88" y="19"/>
                    </a:lnTo>
                    <a:lnTo>
                      <a:pt x="85" y="17"/>
                    </a:lnTo>
                    <a:lnTo>
                      <a:pt x="83" y="17"/>
                    </a:lnTo>
                    <a:lnTo>
                      <a:pt x="81" y="17"/>
                    </a:lnTo>
                    <a:lnTo>
                      <a:pt x="76" y="14"/>
                    </a:lnTo>
                    <a:lnTo>
                      <a:pt x="69" y="12"/>
                    </a:lnTo>
                    <a:lnTo>
                      <a:pt x="67" y="9"/>
                    </a:lnTo>
                    <a:lnTo>
                      <a:pt x="64" y="9"/>
                    </a:lnTo>
                    <a:lnTo>
                      <a:pt x="59" y="5"/>
                    </a:lnTo>
                    <a:lnTo>
                      <a:pt x="57" y="2"/>
                    </a:lnTo>
                    <a:lnTo>
                      <a:pt x="57" y="0"/>
                    </a:lnTo>
                    <a:close/>
                  </a:path>
                </a:pathLst>
              </a:custGeom>
              <a:grpFill/>
              <a:ln w="9525">
                <a:noFill/>
                <a:round/>
                <a:headEnd/>
                <a:tailEnd/>
              </a:ln>
            </p:spPr>
            <p:txBody>
              <a:bodyPr/>
              <a:lstStyle/>
              <a:p>
                <a:pPr>
                  <a:defRPr/>
                </a:pPr>
                <a:endParaRPr lang="en-US" sz="1200" kern="0">
                  <a:solidFill>
                    <a:srgbClr val="0096D6"/>
                  </a:solidFill>
                </a:endParaRPr>
              </a:p>
            </p:txBody>
          </p:sp>
          <p:sp>
            <p:nvSpPr>
              <p:cNvPr id="3378" name="Freeform 350"/>
              <p:cNvSpPr>
                <a:spLocks/>
              </p:cNvSpPr>
              <p:nvPr/>
            </p:nvSpPr>
            <p:spPr bwMode="auto">
              <a:xfrm>
                <a:off x="3034" y="2829"/>
                <a:ext cx="177" cy="175"/>
              </a:xfrm>
              <a:custGeom>
                <a:avLst/>
                <a:gdLst>
                  <a:gd name="T0" fmla="*/ 28 w 177"/>
                  <a:gd name="T1" fmla="*/ 7 h 175"/>
                  <a:gd name="T2" fmla="*/ 21 w 177"/>
                  <a:gd name="T3" fmla="*/ 3 h 175"/>
                  <a:gd name="T4" fmla="*/ 14 w 177"/>
                  <a:gd name="T5" fmla="*/ 0 h 175"/>
                  <a:gd name="T6" fmla="*/ 9 w 177"/>
                  <a:gd name="T7" fmla="*/ 5 h 175"/>
                  <a:gd name="T8" fmla="*/ 4 w 177"/>
                  <a:gd name="T9" fmla="*/ 3 h 175"/>
                  <a:gd name="T10" fmla="*/ 0 w 177"/>
                  <a:gd name="T11" fmla="*/ 14 h 175"/>
                  <a:gd name="T12" fmla="*/ 0 w 177"/>
                  <a:gd name="T13" fmla="*/ 19 h 175"/>
                  <a:gd name="T14" fmla="*/ 4 w 177"/>
                  <a:gd name="T15" fmla="*/ 26 h 175"/>
                  <a:gd name="T16" fmla="*/ 28 w 177"/>
                  <a:gd name="T17" fmla="*/ 69 h 175"/>
                  <a:gd name="T18" fmla="*/ 35 w 177"/>
                  <a:gd name="T19" fmla="*/ 107 h 175"/>
                  <a:gd name="T20" fmla="*/ 40 w 177"/>
                  <a:gd name="T21" fmla="*/ 125 h 175"/>
                  <a:gd name="T22" fmla="*/ 42 w 177"/>
                  <a:gd name="T23" fmla="*/ 135 h 175"/>
                  <a:gd name="T24" fmla="*/ 61 w 177"/>
                  <a:gd name="T25" fmla="*/ 168 h 175"/>
                  <a:gd name="T26" fmla="*/ 63 w 177"/>
                  <a:gd name="T27" fmla="*/ 170 h 175"/>
                  <a:gd name="T28" fmla="*/ 63 w 177"/>
                  <a:gd name="T29" fmla="*/ 168 h 175"/>
                  <a:gd name="T30" fmla="*/ 70 w 177"/>
                  <a:gd name="T31" fmla="*/ 163 h 175"/>
                  <a:gd name="T32" fmla="*/ 78 w 177"/>
                  <a:gd name="T33" fmla="*/ 170 h 175"/>
                  <a:gd name="T34" fmla="*/ 82 w 177"/>
                  <a:gd name="T35" fmla="*/ 175 h 175"/>
                  <a:gd name="T36" fmla="*/ 96 w 177"/>
                  <a:gd name="T37" fmla="*/ 175 h 175"/>
                  <a:gd name="T38" fmla="*/ 108 w 177"/>
                  <a:gd name="T39" fmla="*/ 168 h 175"/>
                  <a:gd name="T40" fmla="*/ 120 w 177"/>
                  <a:gd name="T41" fmla="*/ 71 h 175"/>
                  <a:gd name="T42" fmla="*/ 122 w 177"/>
                  <a:gd name="T43" fmla="*/ 21 h 175"/>
                  <a:gd name="T44" fmla="*/ 153 w 177"/>
                  <a:gd name="T45" fmla="*/ 19 h 175"/>
                  <a:gd name="T46" fmla="*/ 156 w 177"/>
                  <a:gd name="T47" fmla="*/ 24 h 175"/>
                  <a:gd name="T48" fmla="*/ 163 w 177"/>
                  <a:gd name="T49" fmla="*/ 17 h 175"/>
                  <a:gd name="T50" fmla="*/ 172 w 177"/>
                  <a:gd name="T51" fmla="*/ 14 h 175"/>
                  <a:gd name="T52" fmla="*/ 177 w 177"/>
                  <a:gd name="T53" fmla="*/ 12 h 175"/>
                  <a:gd name="T54" fmla="*/ 172 w 177"/>
                  <a:gd name="T55" fmla="*/ 10 h 175"/>
                  <a:gd name="T56" fmla="*/ 165 w 177"/>
                  <a:gd name="T57" fmla="*/ 7 h 175"/>
                  <a:gd name="T58" fmla="*/ 151 w 177"/>
                  <a:gd name="T59" fmla="*/ 12 h 175"/>
                  <a:gd name="T60" fmla="*/ 127 w 177"/>
                  <a:gd name="T61" fmla="*/ 17 h 175"/>
                  <a:gd name="T62" fmla="*/ 92 w 177"/>
                  <a:gd name="T63" fmla="*/ 10 h 175"/>
                  <a:gd name="T64" fmla="*/ 82 w 177"/>
                  <a:gd name="T65" fmla="*/ 7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175"/>
                  <a:gd name="T101" fmla="*/ 177 w 177"/>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175">
                    <a:moveTo>
                      <a:pt x="82" y="7"/>
                    </a:moveTo>
                    <a:lnTo>
                      <a:pt x="28" y="7"/>
                    </a:lnTo>
                    <a:lnTo>
                      <a:pt x="26" y="5"/>
                    </a:lnTo>
                    <a:lnTo>
                      <a:pt x="21" y="3"/>
                    </a:lnTo>
                    <a:lnTo>
                      <a:pt x="21" y="0"/>
                    </a:lnTo>
                    <a:lnTo>
                      <a:pt x="14" y="0"/>
                    </a:lnTo>
                    <a:lnTo>
                      <a:pt x="11" y="3"/>
                    </a:lnTo>
                    <a:lnTo>
                      <a:pt x="9" y="5"/>
                    </a:lnTo>
                    <a:lnTo>
                      <a:pt x="7" y="5"/>
                    </a:lnTo>
                    <a:lnTo>
                      <a:pt x="4" y="3"/>
                    </a:lnTo>
                    <a:lnTo>
                      <a:pt x="0" y="7"/>
                    </a:lnTo>
                    <a:lnTo>
                      <a:pt x="0" y="14"/>
                    </a:lnTo>
                    <a:lnTo>
                      <a:pt x="0" y="17"/>
                    </a:lnTo>
                    <a:lnTo>
                      <a:pt x="0" y="19"/>
                    </a:lnTo>
                    <a:lnTo>
                      <a:pt x="4" y="26"/>
                    </a:lnTo>
                    <a:lnTo>
                      <a:pt x="28" y="66"/>
                    </a:lnTo>
                    <a:lnTo>
                      <a:pt x="28" y="69"/>
                    </a:lnTo>
                    <a:lnTo>
                      <a:pt x="35" y="81"/>
                    </a:lnTo>
                    <a:lnTo>
                      <a:pt x="35" y="107"/>
                    </a:lnTo>
                    <a:lnTo>
                      <a:pt x="40" y="116"/>
                    </a:lnTo>
                    <a:lnTo>
                      <a:pt x="40" y="125"/>
                    </a:lnTo>
                    <a:lnTo>
                      <a:pt x="42" y="133"/>
                    </a:lnTo>
                    <a:lnTo>
                      <a:pt x="42" y="135"/>
                    </a:lnTo>
                    <a:lnTo>
                      <a:pt x="44" y="151"/>
                    </a:lnTo>
                    <a:lnTo>
                      <a:pt x="61" y="168"/>
                    </a:lnTo>
                    <a:lnTo>
                      <a:pt x="63" y="170"/>
                    </a:lnTo>
                    <a:lnTo>
                      <a:pt x="63" y="168"/>
                    </a:lnTo>
                    <a:lnTo>
                      <a:pt x="68" y="163"/>
                    </a:lnTo>
                    <a:lnTo>
                      <a:pt x="70" y="163"/>
                    </a:lnTo>
                    <a:lnTo>
                      <a:pt x="78" y="168"/>
                    </a:lnTo>
                    <a:lnTo>
                      <a:pt x="78" y="170"/>
                    </a:lnTo>
                    <a:lnTo>
                      <a:pt x="80" y="175"/>
                    </a:lnTo>
                    <a:lnTo>
                      <a:pt x="82" y="175"/>
                    </a:lnTo>
                    <a:lnTo>
                      <a:pt x="87" y="173"/>
                    </a:lnTo>
                    <a:lnTo>
                      <a:pt x="96" y="175"/>
                    </a:lnTo>
                    <a:lnTo>
                      <a:pt x="104" y="168"/>
                    </a:lnTo>
                    <a:lnTo>
                      <a:pt x="108" y="168"/>
                    </a:lnTo>
                    <a:lnTo>
                      <a:pt x="108" y="71"/>
                    </a:lnTo>
                    <a:lnTo>
                      <a:pt x="120" y="71"/>
                    </a:lnTo>
                    <a:lnTo>
                      <a:pt x="120" y="21"/>
                    </a:lnTo>
                    <a:lnTo>
                      <a:pt x="122" y="21"/>
                    </a:lnTo>
                    <a:lnTo>
                      <a:pt x="151" y="17"/>
                    </a:lnTo>
                    <a:lnTo>
                      <a:pt x="153" y="19"/>
                    </a:lnTo>
                    <a:lnTo>
                      <a:pt x="156" y="21"/>
                    </a:lnTo>
                    <a:lnTo>
                      <a:pt x="156" y="24"/>
                    </a:lnTo>
                    <a:lnTo>
                      <a:pt x="160" y="19"/>
                    </a:lnTo>
                    <a:lnTo>
                      <a:pt x="163" y="17"/>
                    </a:lnTo>
                    <a:lnTo>
                      <a:pt x="170" y="14"/>
                    </a:lnTo>
                    <a:lnTo>
                      <a:pt x="172" y="14"/>
                    </a:lnTo>
                    <a:lnTo>
                      <a:pt x="172" y="12"/>
                    </a:lnTo>
                    <a:lnTo>
                      <a:pt x="177" y="12"/>
                    </a:lnTo>
                    <a:lnTo>
                      <a:pt x="174" y="10"/>
                    </a:lnTo>
                    <a:lnTo>
                      <a:pt x="172" y="10"/>
                    </a:lnTo>
                    <a:lnTo>
                      <a:pt x="165" y="7"/>
                    </a:lnTo>
                    <a:lnTo>
                      <a:pt x="151" y="10"/>
                    </a:lnTo>
                    <a:lnTo>
                      <a:pt x="151" y="12"/>
                    </a:lnTo>
                    <a:lnTo>
                      <a:pt x="130" y="17"/>
                    </a:lnTo>
                    <a:lnTo>
                      <a:pt x="127" y="17"/>
                    </a:lnTo>
                    <a:lnTo>
                      <a:pt x="92" y="12"/>
                    </a:lnTo>
                    <a:lnTo>
                      <a:pt x="92" y="10"/>
                    </a:lnTo>
                    <a:lnTo>
                      <a:pt x="87" y="7"/>
                    </a:lnTo>
                    <a:lnTo>
                      <a:pt x="82" y="7"/>
                    </a:lnTo>
                    <a:close/>
                  </a:path>
                </a:pathLst>
              </a:custGeom>
              <a:grpFill/>
              <a:ln w="9525">
                <a:noFill/>
                <a:round/>
                <a:headEnd/>
                <a:tailEnd/>
              </a:ln>
            </p:spPr>
            <p:txBody>
              <a:bodyPr/>
              <a:lstStyle/>
              <a:p>
                <a:pPr>
                  <a:defRPr/>
                </a:pPr>
                <a:endParaRPr lang="en-US" sz="1200" kern="0">
                  <a:solidFill>
                    <a:srgbClr val="0096D6"/>
                  </a:solidFill>
                </a:endParaRPr>
              </a:p>
            </p:txBody>
          </p:sp>
          <p:sp>
            <p:nvSpPr>
              <p:cNvPr id="3379" name="Freeform 351"/>
              <p:cNvSpPr>
                <a:spLocks/>
              </p:cNvSpPr>
              <p:nvPr/>
            </p:nvSpPr>
            <p:spPr bwMode="auto">
              <a:xfrm>
                <a:off x="3034" y="2829"/>
                <a:ext cx="177" cy="175"/>
              </a:xfrm>
              <a:custGeom>
                <a:avLst/>
                <a:gdLst>
                  <a:gd name="T0" fmla="*/ 28 w 177"/>
                  <a:gd name="T1" fmla="*/ 7 h 175"/>
                  <a:gd name="T2" fmla="*/ 21 w 177"/>
                  <a:gd name="T3" fmla="*/ 3 h 175"/>
                  <a:gd name="T4" fmla="*/ 14 w 177"/>
                  <a:gd name="T5" fmla="*/ 0 h 175"/>
                  <a:gd name="T6" fmla="*/ 9 w 177"/>
                  <a:gd name="T7" fmla="*/ 5 h 175"/>
                  <a:gd name="T8" fmla="*/ 4 w 177"/>
                  <a:gd name="T9" fmla="*/ 3 h 175"/>
                  <a:gd name="T10" fmla="*/ 0 w 177"/>
                  <a:gd name="T11" fmla="*/ 14 h 175"/>
                  <a:gd name="T12" fmla="*/ 0 w 177"/>
                  <a:gd name="T13" fmla="*/ 19 h 175"/>
                  <a:gd name="T14" fmla="*/ 4 w 177"/>
                  <a:gd name="T15" fmla="*/ 26 h 175"/>
                  <a:gd name="T16" fmla="*/ 28 w 177"/>
                  <a:gd name="T17" fmla="*/ 69 h 175"/>
                  <a:gd name="T18" fmla="*/ 35 w 177"/>
                  <a:gd name="T19" fmla="*/ 107 h 175"/>
                  <a:gd name="T20" fmla="*/ 40 w 177"/>
                  <a:gd name="T21" fmla="*/ 125 h 175"/>
                  <a:gd name="T22" fmla="*/ 42 w 177"/>
                  <a:gd name="T23" fmla="*/ 135 h 175"/>
                  <a:gd name="T24" fmla="*/ 61 w 177"/>
                  <a:gd name="T25" fmla="*/ 168 h 175"/>
                  <a:gd name="T26" fmla="*/ 63 w 177"/>
                  <a:gd name="T27" fmla="*/ 170 h 175"/>
                  <a:gd name="T28" fmla="*/ 63 w 177"/>
                  <a:gd name="T29" fmla="*/ 168 h 175"/>
                  <a:gd name="T30" fmla="*/ 70 w 177"/>
                  <a:gd name="T31" fmla="*/ 163 h 175"/>
                  <a:gd name="T32" fmla="*/ 78 w 177"/>
                  <a:gd name="T33" fmla="*/ 170 h 175"/>
                  <a:gd name="T34" fmla="*/ 82 w 177"/>
                  <a:gd name="T35" fmla="*/ 175 h 175"/>
                  <a:gd name="T36" fmla="*/ 96 w 177"/>
                  <a:gd name="T37" fmla="*/ 175 h 175"/>
                  <a:gd name="T38" fmla="*/ 108 w 177"/>
                  <a:gd name="T39" fmla="*/ 168 h 175"/>
                  <a:gd name="T40" fmla="*/ 120 w 177"/>
                  <a:gd name="T41" fmla="*/ 71 h 175"/>
                  <a:gd name="T42" fmla="*/ 122 w 177"/>
                  <a:gd name="T43" fmla="*/ 21 h 175"/>
                  <a:gd name="T44" fmla="*/ 153 w 177"/>
                  <a:gd name="T45" fmla="*/ 19 h 175"/>
                  <a:gd name="T46" fmla="*/ 156 w 177"/>
                  <a:gd name="T47" fmla="*/ 24 h 175"/>
                  <a:gd name="T48" fmla="*/ 163 w 177"/>
                  <a:gd name="T49" fmla="*/ 17 h 175"/>
                  <a:gd name="T50" fmla="*/ 172 w 177"/>
                  <a:gd name="T51" fmla="*/ 14 h 175"/>
                  <a:gd name="T52" fmla="*/ 177 w 177"/>
                  <a:gd name="T53" fmla="*/ 12 h 175"/>
                  <a:gd name="T54" fmla="*/ 172 w 177"/>
                  <a:gd name="T55" fmla="*/ 10 h 175"/>
                  <a:gd name="T56" fmla="*/ 165 w 177"/>
                  <a:gd name="T57" fmla="*/ 7 h 175"/>
                  <a:gd name="T58" fmla="*/ 151 w 177"/>
                  <a:gd name="T59" fmla="*/ 12 h 175"/>
                  <a:gd name="T60" fmla="*/ 127 w 177"/>
                  <a:gd name="T61" fmla="*/ 17 h 175"/>
                  <a:gd name="T62" fmla="*/ 92 w 177"/>
                  <a:gd name="T63" fmla="*/ 10 h 175"/>
                  <a:gd name="T64" fmla="*/ 82 w 177"/>
                  <a:gd name="T65" fmla="*/ 7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175"/>
                  <a:gd name="T101" fmla="*/ 177 w 177"/>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175">
                    <a:moveTo>
                      <a:pt x="82" y="7"/>
                    </a:moveTo>
                    <a:lnTo>
                      <a:pt x="28" y="7"/>
                    </a:lnTo>
                    <a:lnTo>
                      <a:pt x="26" y="5"/>
                    </a:lnTo>
                    <a:lnTo>
                      <a:pt x="21" y="3"/>
                    </a:lnTo>
                    <a:lnTo>
                      <a:pt x="21" y="0"/>
                    </a:lnTo>
                    <a:lnTo>
                      <a:pt x="14" y="0"/>
                    </a:lnTo>
                    <a:lnTo>
                      <a:pt x="11" y="3"/>
                    </a:lnTo>
                    <a:lnTo>
                      <a:pt x="9" y="5"/>
                    </a:lnTo>
                    <a:lnTo>
                      <a:pt x="7" y="5"/>
                    </a:lnTo>
                    <a:lnTo>
                      <a:pt x="4" y="3"/>
                    </a:lnTo>
                    <a:lnTo>
                      <a:pt x="0" y="7"/>
                    </a:lnTo>
                    <a:lnTo>
                      <a:pt x="0" y="14"/>
                    </a:lnTo>
                    <a:lnTo>
                      <a:pt x="0" y="17"/>
                    </a:lnTo>
                    <a:lnTo>
                      <a:pt x="0" y="19"/>
                    </a:lnTo>
                    <a:lnTo>
                      <a:pt x="4" y="26"/>
                    </a:lnTo>
                    <a:lnTo>
                      <a:pt x="28" y="66"/>
                    </a:lnTo>
                    <a:lnTo>
                      <a:pt x="28" y="69"/>
                    </a:lnTo>
                    <a:lnTo>
                      <a:pt x="35" y="81"/>
                    </a:lnTo>
                    <a:lnTo>
                      <a:pt x="35" y="107"/>
                    </a:lnTo>
                    <a:lnTo>
                      <a:pt x="40" y="116"/>
                    </a:lnTo>
                    <a:lnTo>
                      <a:pt x="40" y="125"/>
                    </a:lnTo>
                    <a:lnTo>
                      <a:pt x="42" y="133"/>
                    </a:lnTo>
                    <a:lnTo>
                      <a:pt x="42" y="135"/>
                    </a:lnTo>
                    <a:lnTo>
                      <a:pt x="44" y="151"/>
                    </a:lnTo>
                    <a:lnTo>
                      <a:pt x="61" y="168"/>
                    </a:lnTo>
                    <a:lnTo>
                      <a:pt x="63" y="170"/>
                    </a:lnTo>
                    <a:lnTo>
                      <a:pt x="63" y="168"/>
                    </a:lnTo>
                    <a:lnTo>
                      <a:pt x="68" y="163"/>
                    </a:lnTo>
                    <a:lnTo>
                      <a:pt x="70" y="163"/>
                    </a:lnTo>
                    <a:lnTo>
                      <a:pt x="78" y="168"/>
                    </a:lnTo>
                    <a:lnTo>
                      <a:pt x="78" y="170"/>
                    </a:lnTo>
                    <a:lnTo>
                      <a:pt x="80" y="175"/>
                    </a:lnTo>
                    <a:lnTo>
                      <a:pt x="82" y="175"/>
                    </a:lnTo>
                    <a:lnTo>
                      <a:pt x="87" y="173"/>
                    </a:lnTo>
                    <a:lnTo>
                      <a:pt x="96" y="175"/>
                    </a:lnTo>
                    <a:lnTo>
                      <a:pt x="104" y="168"/>
                    </a:lnTo>
                    <a:lnTo>
                      <a:pt x="108" y="168"/>
                    </a:lnTo>
                    <a:lnTo>
                      <a:pt x="108" y="71"/>
                    </a:lnTo>
                    <a:lnTo>
                      <a:pt x="120" y="71"/>
                    </a:lnTo>
                    <a:lnTo>
                      <a:pt x="120" y="21"/>
                    </a:lnTo>
                    <a:lnTo>
                      <a:pt x="122" y="21"/>
                    </a:lnTo>
                    <a:lnTo>
                      <a:pt x="151" y="17"/>
                    </a:lnTo>
                    <a:lnTo>
                      <a:pt x="153" y="19"/>
                    </a:lnTo>
                    <a:lnTo>
                      <a:pt x="156" y="21"/>
                    </a:lnTo>
                    <a:lnTo>
                      <a:pt x="156" y="24"/>
                    </a:lnTo>
                    <a:lnTo>
                      <a:pt x="160" y="19"/>
                    </a:lnTo>
                    <a:lnTo>
                      <a:pt x="163" y="17"/>
                    </a:lnTo>
                    <a:lnTo>
                      <a:pt x="170" y="14"/>
                    </a:lnTo>
                    <a:lnTo>
                      <a:pt x="172" y="14"/>
                    </a:lnTo>
                    <a:lnTo>
                      <a:pt x="172" y="12"/>
                    </a:lnTo>
                    <a:lnTo>
                      <a:pt x="177" y="12"/>
                    </a:lnTo>
                    <a:lnTo>
                      <a:pt x="174" y="10"/>
                    </a:lnTo>
                    <a:lnTo>
                      <a:pt x="172" y="10"/>
                    </a:lnTo>
                    <a:lnTo>
                      <a:pt x="165" y="7"/>
                    </a:lnTo>
                    <a:lnTo>
                      <a:pt x="151" y="10"/>
                    </a:lnTo>
                    <a:lnTo>
                      <a:pt x="151" y="12"/>
                    </a:lnTo>
                    <a:lnTo>
                      <a:pt x="130" y="17"/>
                    </a:lnTo>
                    <a:lnTo>
                      <a:pt x="127" y="17"/>
                    </a:lnTo>
                    <a:lnTo>
                      <a:pt x="92" y="12"/>
                    </a:lnTo>
                    <a:lnTo>
                      <a:pt x="92" y="10"/>
                    </a:lnTo>
                    <a:lnTo>
                      <a:pt x="87" y="7"/>
                    </a:lnTo>
                    <a:lnTo>
                      <a:pt x="82" y="7"/>
                    </a:lnTo>
                  </a:path>
                </a:pathLst>
              </a:custGeom>
              <a:grpFill/>
              <a:ln w="9525">
                <a:noFill/>
                <a:round/>
                <a:headEnd/>
                <a:tailEnd/>
              </a:ln>
            </p:spPr>
            <p:txBody>
              <a:bodyPr/>
              <a:lstStyle/>
              <a:p>
                <a:pPr>
                  <a:defRPr/>
                </a:pPr>
                <a:endParaRPr lang="en-US" sz="1200" kern="0">
                  <a:solidFill>
                    <a:srgbClr val="0096D6"/>
                  </a:solidFill>
                </a:endParaRPr>
              </a:p>
            </p:txBody>
          </p:sp>
          <p:sp>
            <p:nvSpPr>
              <p:cNvPr id="3380" name="Freeform 352"/>
              <p:cNvSpPr>
                <a:spLocks/>
              </p:cNvSpPr>
              <p:nvPr/>
            </p:nvSpPr>
            <p:spPr bwMode="auto">
              <a:xfrm>
                <a:off x="3286" y="2954"/>
                <a:ext cx="17" cy="22"/>
              </a:xfrm>
              <a:custGeom>
                <a:avLst/>
                <a:gdLst>
                  <a:gd name="T0" fmla="*/ 17 w 17"/>
                  <a:gd name="T1" fmla="*/ 15 h 22"/>
                  <a:gd name="T2" fmla="*/ 17 w 17"/>
                  <a:gd name="T3" fmla="*/ 3 h 22"/>
                  <a:gd name="T4" fmla="*/ 15 w 17"/>
                  <a:gd name="T5" fmla="*/ 3 h 22"/>
                  <a:gd name="T6" fmla="*/ 10 w 17"/>
                  <a:gd name="T7" fmla="*/ 0 h 22"/>
                  <a:gd name="T8" fmla="*/ 5 w 17"/>
                  <a:gd name="T9" fmla="*/ 3 h 22"/>
                  <a:gd name="T10" fmla="*/ 0 w 17"/>
                  <a:gd name="T11" fmla="*/ 15 h 22"/>
                  <a:gd name="T12" fmla="*/ 3 w 17"/>
                  <a:gd name="T13" fmla="*/ 22 h 22"/>
                  <a:gd name="T14" fmla="*/ 12 w 17"/>
                  <a:gd name="T15" fmla="*/ 22 h 22"/>
                  <a:gd name="T16" fmla="*/ 15 w 17"/>
                  <a:gd name="T17" fmla="*/ 19 h 22"/>
                  <a:gd name="T18" fmla="*/ 15 w 17"/>
                  <a:gd name="T19" fmla="*/ 17 h 22"/>
                  <a:gd name="T20" fmla="*/ 17 w 17"/>
                  <a:gd name="T21" fmla="*/ 1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2"/>
                  <a:gd name="T35" fmla="*/ 17 w 1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2">
                    <a:moveTo>
                      <a:pt x="17" y="15"/>
                    </a:moveTo>
                    <a:lnTo>
                      <a:pt x="17" y="3"/>
                    </a:lnTo>
                    <a:lnTo>
                      <a:pt x="15" y="3"/>
                    </a:lnTo>
                    <a:lnTo>
                      <a:pt x="10" y="0"/>
                    </a:lnTo>
                    <a:lnTo>
                      <a:pt x="5" y="3"/>
                    </a:lnTo>
                    <a:lnTo>
                      <a:pt x="0" y="15"/>
                    </a:lnTo>
                    <a:lnTo>
                      <a:pt x="3" y="22"/>
                    </a:lnTo>
                    <a:lnTo>
                      <a:pt x="12" y="22"/>
                    </a:lnTo>
                    <a:lnTo>
                      <a:pt x="15" y="19"/>
                    </a:lnTo>
                    <a:lnTo>
                      <a:pt x="15" y="17"/>
                    </a:lnTo>
                    <a:lnTo>
                      <a:pt x="17" y="15"/>
                    </a:lnTo>
                    <a:close/>
                  </a:path>
                </a:pathLst>
              </a:custGeom>
              <a:grpFill/>
              <a:ln w="9525">
                <a:noFill/>
                <a:round/>
                <a:headEnd/>
                <a:tailEnd/>
              </a:ln>
            </p:spPr>
            <p:txBody>
              <a:bodyPr/>
              <a:lstStyle/>
              <a:p>
                <a:pPr>
                  <a:defRPr/>
                </a:pPr>
                <a:endParaRPr lang="en-US" sz="1200" kern="0">
                  <a:solidFill>
                    <a:srgbClr val="0096D6"/>
                  </a:solidFill>
                </a:endParaRPr>
              </a:p>
            </p:txBody>
          </p:sp>
          <p:sp>
            <p:nvSpPr>
              <p:cNvPr id="3381" name="Freeform 353"/>
              <p:cNvSpPr>
                <a:spLocks/>
              </p:cNvSpPr>
              <p:nvPr/>
            </p:nvSpPr>
            <p:spPr bwMode="auto">
              <a:xfrm>
                <a:off x="3286" y="2954"/>
                <a:ext cx="17" cy="22"/>
              </a:xfrm>
              <a:custGeom>
                <a:avLst/>
                <a:gdLst>
                  <a:gd name="T0" fmla="*/ 17 w 17"/>
                  <a:gd name="T1" fmla="*/ 15 h 22"/>
                  <a:gd name="T2" fmla="*/ 17 w 17"/>
                  <a:gd name="T3" fmla="*/ 3 h 22"/>
                  <a:gd name="T4" fmla="*/ 15 w 17"/>
                  <a:gd name="T5" fmla="*/ 3 h 22"/>
                  <a:gd name="T6" fmla="*/ 10 w 17"/>
                  <a:gd name="T7" fmla="*/ 0 h 22"/>
                  <a:gd name="T8" fmla="*/ 5 w 17"/>
                  <a:gd name="T9" fmla="*/ 3 h 22"/>
                  <a:gd name="T10" fmla="*/ 0 w 17"/>
                  <a:gd name="T11" fmla="*/ 15 h 22"/>
                  <a:gd name="T12" fmla="*/ 3 w 17"/>
                  <a:gd name="T13" fmla="*/ 22 h 22"/>
                  <a:gd name="T14" fmla="*/ 12 w 17"/>
                  <a:gd name="T15" fmla="*/ 22 h 22"/>
                  <a:gd name="T16" fmla="*/ 15 w 17"/>
                  <a:gd name="T17" fmla="*/ 19 h 22"/>
                  <a:gd name="T18" fmla="*/ 15 w 17"/>
                  <a:gd name="T19" fmla="*/ 17 h 22"/>
                  <a:gd name="T20" fmla="*/ 17 w 17"/>
                  <a:gd name="T21" fmla="*/ 1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2"/>
                  <a:gd name="T35" fmla="*/ 17 w 1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2">
                    <a:moveTo>
                      <a:pt x="17" y="15"/>
                    </a:moveTo>
                    <a:lnTo>
                      <a:pt x="17" y="3"/>
                    </a:lnTo>
                    <a:lnTo>
                      <a:pt x="15" y="3"/>
                    </a:lnTo>
                    <a:lnTo>
                      <a:pt x="10" y="0"/>
                    </a:lnTo>
                    <a:lnTo>
                      <a:pt x="5" y="3"/>
                    </a:lnTo>
                    <a:lnTo>
                      <a:pt x="0" y="15"/>
                    </a:lnTo>
                    <a:lnTo>
                      <a:pt x="3" y="22"/>
                    </a:lnTo>
                    <a:lnTo>
                      <a:pt x="12" y="22"/>
                    </a:lnTo>
                    <a:lnTo>
                      <a:pt x="15" y="19"/>
                    </a:lnTo>
                    <a:lnTo>
                      <a:pt x="15" y="17"/>
                    </a:lnTo>
                    <a:lnTo>
                      <a:pt x="17" y="15"/>
                    </a:lnTo>
                  </a:path>
                </a:pathLst>
              </a:custGeom>
              <a:grpFill/>
              <a:ln w="9525">
                <a:noFill/>
                <a:round/>
                <a:headEnd/>
                <a:tailEnd/>
              </a:ln>
            </p:spPr>
            <p:txBody>
              <a:bodyPr/>
              <a:lstStyle/>
              <a:p>
                <a:pPr>
                  <a:defRPr/>
                </a:pPr>
                <a:endParaRPr lang="en-US" sz="1200" kern="0">
                  <a:solidFill>
                    <a:srgbClr val="0096D6"/>
                  </a:solidFill>
                </a:endParaRPr>
              </a:p>
            </p:txBody>
          </p:sp>
          <p:sp>
            <p:nvSpPr>
              <p:cNvPr id="3382" name="Freeform 354"/>
              <p:cNvSpPr>
                <a:spLocks/>
              </p:cNvSpPr>
              <p:nvPr/>
            </p:nvSpPr>
            <p:spPr bwMode="auto">
              <a:xfrm>
                <a:off x="497" y="1232"/>
                <a:ext cx="33" cy="26"/>
              </a:xfrm>
              <a:custGeom>
                <a:avLst/>
                <a:gdLst>
                  <a:gd name="T0" fmla="*/ 0 w 33"/>
                  <a:gd name="T1" fmla="*/ 0 h 26"/>
                  <a:gd name="T2" fmla="*/ 2 w 33"/>
                  <a:gd name="T3" fmla="*/ 0 h 26"/>
                  <a:gd name="T4" fmla="*/ 4 w 33"/>
                  <a:gd name="T5" fmla="*/ 0 h 26"/>
                  <a:gd name="T6" fmla="*/ 9 w 33"/>
                  <a:gd name="T7" fmla="*/ 3 h 26"/>
                  <a:gd name="T8" fmla="*/ 12 w 33"/>
                  <a:gd name="T9" fmla="*/ 0 h 26"/>
                  <a:gd name="T10" fmla="*/ 14 w 33"/>
                  <a:gd name="T11" fmla="*/ 0 h 26"/>
                  <a:gd name="T12" fmla="*/ 14 w 33"/>
                  <a:gd name="T13" fmla="*/ 0 h 26"/>
                  <a:gd name="T14" fmla="*/ 26 w 33"/>
                  <a:gd name="T15" fmla="*/ 5 h 26"/>
                  <a:gd name="T16" fmla="*/ 26 w 33"/>
                  <a:gd name="T17" fmla="*/ 5 h 26"/>
                  <a:gd name="T18" fmla="*/ 26 w 33"/>
                  <a:gd name="T19" fmla="*/ 5 h 26"/>
                  <a:gd name="T20" fmla="*/ 26 w 33"/>
                  <a:gd name="T21" fmla="*/ 7 h 26"/>
                  <a:gd name="T22" fmla="*/ 33 w 33"/>
                  <a:gd name="T23" fmla="*/ 12 h 26"/>
                  <a:gd name="T24" fmla="*/ 33 w 33"/>
                  <a:gd name="T25" fmla="*/ 15 h 26"/>
                  <a:gd name="T26" fmla="*/ 33 w 33"/>
                  <a:gd name="T27" fmla="*/ 17 h 26"/>
                  <a:gd name="T28" fmla="*/ 14 w 33"/>
                  <a:gd name="T29" fmla="*/ 26 h 26"/>
                  <a:gd name="T30" fmla="*/ 9 w 33"/>
                  <a:gd name="T31" fmla="*/ 26 h 26"/>
                  <a:gd name="T32" fmla="*/ 7 w 33"/>
                  <a:gd name="T33" fmla="*/ 24 h 26"/>
                  <a:gd name="T34" fmla="*/ 0 w 33"/>
                  <a:gd name="T35" fmla="*/ 24 h 26"/>
                  <a:gd name="T36" fmla="*/ 0 w 33"/>
                  <a:gd name="T37" fmla="*/ 0 h 26"/>
                  <a:gd name="T38" fmla="*/ 0 w 33"/>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26"/>
                  <a:gd name="T62" fmla="*/ 33 w 33"/>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26">
                    <a:moveTo>
                      <a:pt x="0" y="0"/>
                    </a:moveTo>
                    <a:lnTo>
                      <a:pt x="2" y="0"/>
                    </a:lnTo>
                    <a:lnTo>
                      <a:pt x="4" y="0"/>
                    </a:lnTo>
                    <a:lnTo>
                      <a:pt x="9" y="3"/>
                    </a:lnTo>
                    <a:lnTo>
                      <a:pt x="12" y="0"/>
                    </a:lnTo>
                    <a:lnTo>
                      <a:pt x="14" y="0"/>
                    </a:lnTo>
                    <a:lnTo>
                      <a:pt x="26" y="5"/>
                    </a:lnTo>
                    <a:lnTo>
                      <a:pt x="26" y="7"/>
                    </a:lnTo>
                    <a:lnTo>
                      <a:pt x="33" y="12"/>
                    </a:lnTo>
                    <a:lnTo>
                      <a:pt x="33" y="15"/>
                    </a:lnTo>
                    <a:lnTo>
                      <a:pt x="33" y="17"/>
                    </a:lnTo>
                    <a:lnTo>
                      <a:pt x="14" y="26"/>
                    </a:lnTo>
                    <a:lnTo>
                      <a:pt x="9" y="26"/>
                    </a:lnTo>
                    <a:lnTo>
                      <a:pt x="7" y="24"/>
                    </a:lnTo>
                    <a:lnTo>
                      <a:pt x="0" y="2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383" name="Freeform 355"/>
              <p:cNvSpPr>
                <a:spLocks/>
              </p:cNvSpPr>
              <p:nvPr/>
            </p:nvSpPr>
            <p:spPr bwMode="auto">
              <a:xfrm>
                <a:off x="5240" y="1232"/>
                <a:ext cx="19" cy="29"/>
              </a:xfrm>
              <a:custGeom>
                <a:avLst/>
                <a:gdLst>
                  <a:gd name="T0" fmla="*/ 19 w 19"/>
                  <a:gd name="T1" fmla="*/ 24 h 29"/>
                  <a:gd name="T2" fmla="*/ 19 w 19"/>
                  <a:gd name="T3" fmla="*/ 24 h 29"/>
                  <a:gd name="T4" fmla="*/ 16 w 19"/>
                  <a:gd name="T5" fmla="*/ 24 h 29"/>
                  <a:gd name="T6" fmla="*/ 14 w 19"/>
                  <a:gd name="T7" fmla="*/ 26 h 29"/>
                  <a:gd name="T8" fmla="*/ 14 w 19"/>
                  <a:gd name="T9" fmla="*/ 29 h 29"/>
                  <a:gd name="T10" fmla="*/ 9 w 19"/>
                  <a:gd name="T11" fmla="*/ 29 h 29"/>
                  <a:gd name="T12" fmla="*/ 9 w 19"/>
                  <a:gd name="T13" fmla="*/ 29 h 29"/>
                  <a:gd name="T14" fmla="*/ 5 w 19"/>
                  <a:gd name="T15" fmla="*/ 29 h 29"/>
                  <a:gd name="T16" fmla="*/ 2 w 19"/>
                  <a:gd name="T17" fmla="*/ 26 h 29"/>
                  <a:gd name="T18" fmla="*/ 0 w 19"/>
                  <a:gd name="T19" fmla="*/ 22 h 29"/>
                  <a:gd name="T20" fmla="*/ 0 w 19"/>
                  <a:gd name="T21" fmla="*/ 17 h 29"/>
                  <a:gd name="T22" fmla="*/ 2 w 19"/>
                  <a:gd name="T23" fmla="*/ 17 h 29"/>
                  <a:gd name="T24" fmla="*/ 5 w 19"/>
                  <a:gd name="T25" fmla="*/ 15 h 29"/>
                  <a:gd name="T26" fmla="*/ 9 w 19"/>
                  <a:gd name="T27" fmla="*/ 10 h 29"/>
                  <a:gd name="T28" fmla="*/ 9 w 19"/>
                  <a:gd name="T29" fmla="*/ 7 h 29"/>
                  <a:gd name="T30" fmla="*/ 14 w 19"/>
                  <a:gd name="T31" fmla="*/ 5 h 29"/>
                  <a:gd name="T32" fmla="*/ 14 w 19"/>
                  <a:gd name="T33" fmla="*/ 5 h 29"/>
                  <a:gd name="T34" fmla="*/ 16 w 19"/>
                  <a:gd name="T35" fmla="*/ 3 h 29"/>
                  <a:gd name="T36" fmla="*/ 19 w 19"/>
                  <a:gd name="T37" fmla="*/ 0 h 29"/>
                  <a:gd name="T38" fmla="*/ 19 w 19"/>
                  <a:gd name="T39" fmla="*/ 24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9"/>
                  <a:gd name="T62" fmla="*/ 19 w 19"/>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9">
                    <a:moveTo>
                      <a:pt x="19" y="24"/>
                    </a:moveTo>
                    <a:lnTo>
                      <a:pt x="19" y="24"/>
                    </a:lnTo>
                    <a:lnTo>
                      <a:pt x="16" y="24"/>
                    </a:lnTo>
                    <a:lnTo>
                      <a:pt x="14" y="26"/>
                    </a:lnTo>
                    <a:lnTo>
                      <a:pt x="14" y="29"/>
                    </a:lnTo>
                    <a:lnTo>
                      <a:pt x="9" y="29"/>
                    </a:lnTo>
                    <a:lnTo>
                      <a:pt x="5" y="29"/>
                    </a:lnTo>
                    <a:lnTo>
                      <a:pt x="2" y="26"/>
                    </a:lnTo>
                    <a:lnTo>
                      <a:pt x="0" y="22"/>
                    </a:lnTo>
                    <a:lnTo>
                      <a:pt x="0" y="17"/>
                    </a:lnTo>
                    <a:lnTo>
                      <a:pt x="2" y="17"/>
                    </a:lnTo>
                    <a:lnTo>
                      <a:pt x="5" y="15"/>
                    </a:lnTo>
                    <a:lnTo>
                      <a:pt x="9" y="10"/>
                    </a:lnTo>
                    <a:lnTo>
                      <a:pt x="9" y="7"/>
                    </a:lnTo>
                    <a:lnTo>
                      <a:pt x="14" y="5"/>
                    </a:lnTo>
                    <a:lnTo>
                      <a:pt x="16" y="3"/>
                    </a:lnTo>
                    <a:lnTo>
                      <a:pt x="19" y="0"/>
                    </a:lnTo>
                    <a:lnTo>
                      <a:pt x="19" y="24"/>
                    </a:lnTo>
                    <a:close/>
                  </a:path>
                </a:pathLst>
              </a:custGeom>
              <a:grpFill/>
              <a:ln w="9525">
                <a:noFill/>
                <a:round/>
                <a:headEnd/>
                <a:tailEnd/>
              </a:ln>
            </p:spPr>
            <p:txBody>
              <a:bodyPr/>
              <a:lstStyle/>
              <a:p>
                <a:pPr>
                  <a:defRPr/>
                </a:pPr>
                <a:endParaRPr lang="en-US" sz="1200" kern="0">
                  <a:solidFill>
                    <a:srgbClr val="0096D6"/>
                  </a:solidFill>
                </a:endParaRPr>
              </a:p>
            </p:txBody>
          </p:sp>
          <p:sp>
            <p:nvSpPr>
              <p:cNvPr id="3384" name="Freeform 356"/>
              <p:cNvSpPr>
                <a:spLocks/>
              </p:cNvSpPr>
              <p:nvPr/>
            </p:nvSpPr>
            <p:spPr bwMode="auto">
              <a:xfrm>
                <a:off x="5240" y="1232"/>
                <a:ext cx="19" cy="29"/>
              </a:xfrm>
              <a:custGeom>
                <a:avLst/>
                <a:gdLst>
                  <a:gd name="T0" fmla="*/ 19 w 19"/>
                  <a:gd name="T1" fmla="*/ 24 h 29"/>
                  <a:gd name="T2" fmla="*/ 19 w 19"/>
                  <a:gd name="T3" fmla="*/ 24 h 29"/>
                  <a:gd name="T4" fmla="*/ 16 w 19"/>
                  <a:gd name="T5" fmla="*/ 24 h 29"/>
                  <a:gd name="T6" fmla="*/ 14 w 19"/>
                  <a:gd name="T7" fmla="*/ 26 h 29"/>
                  <a:gd name="T8" fmla="*/ 14 w 19"/>
                  <a:gd name="T9" fmla="*/ 29 h 29"/>
                  <a:gd name="T10" fmla="*/ 9 w 19"/>
                  <a:gd name="T11" fmla="*/ 29 h 29"/>
                  <a:gd name="T12" fmla="*/ 9 w 19"/>
                  <a:gd name="T13" fmla="*/ 29 h 29"/>
                  <a:gd name="T14" fmla="*/ 5 w 19"/>
                  <a:gd name="T15" fmla="*/ 29 h 29"/>
                  <a:gd name="T16" fmla="*/ 2 w 19"/>
                  <a:gd name="T17" fmla="*/ 26 h 29"/>
                  <a:gd name="T18" fmla="*/ 0 w 19"/>
                  <a:gd name="T19" fmla="*/ 22 h 29"/>
                  <a:gd name="T20" fmla="*/ 0 w 19"/>
                  <a:gd name="T21" fmla="*/ 17 h 29"/>
                  <a:gd name="T22" fmla="*/ 2 w 19"/>
                  <a:gd name="T23" fmla="*/ 17 h 29"/>
                  <a:gd name="T24" fmla="*/ 5 w 19"/>
                  <a:gd name="T25" fmla="*/ 15 h 29"/>
                  <a:gd name="T26" fmla="*/ 9 w 19"/>
                  <a:gd name="T27" fmla="*/ 10 h 29"/>
                  <a:gd name="T28" fmla="*/ 9 w 19"/>
                  <a:gd name="T29" fmla="*/ 7 h 29"/>
                  <a:gd name="T30" fmla="*/ 14 w 19"/>
                  <a:gd name="T31" fmla="*/ 5 h 29"/>
                  <a:gd name="T32" fmla="*/ 14 w 19"/>
                  <a:gd name="T33" fmla="*/ 5 h 29"/>
                  <a:gd name="T34" fmla="*/ 16 w 19"/>
                  <a:gd name="T35" fmla="*/ 3 h 29"/>
                  <a:gd name="T36" fmla="*/ 19 w 19"/>
                  <a:gd name="T37" fmla="*/ 0 h 29"/>
                  <a:gd name="T38" fmla="*/ 19 w 19"/>
                  <a:gd name="T39" fmla="*/ 24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9"/>
                  <a:gd name="T62" fmla="*/ 19 w 19"/>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9">
                    <a:moveTo>
                      <a:pt x="19" y="24"/>
                    </a:moveTo>
                    <a:lnTo>
                      <a:pt x="19" y="24"/>
                    </a:lnTo>
                    <a:lnTo>
                      <a:pt x="16" y="24"/>
                    </a:lnTo>
                    <a:lnTo>
                      <a:pt x="14" y="26"/>
                    </a:lnTo>
                    <a:lnTo>
                      <a:pt x="14" y="29"/>
                    </a:lnTo>
                    <a:lnTo>
                      <a:pt x="9" y="29"/>
                    </a:lnTo>
                    <a:lnTo>
                      <a:pt x="5" y="29"/>
                    </a:lnTo>
                    <a:lnTo>
                      <a:pt x="2" y="26"/>
                    </a:lnTo>
                    <a:lnTo>
                      <a:pt x="0" y="22"/>
                    </a:lnTo>
                    <a:lnTo>
                      <a:pt x="0" y="17"/>
                    </a:lnTo>
                    <a:lnTo>
                      <a:pt x="2" y="17"/>
                    </a:lnTo>
                    <a:lnTo>
                      <a:pt x="5" y="15"/>
                    </a:lnTo>
                    <a:lnTo>
                      <a:pt x="9" y="10"/>
                    </a:lnTo>
                    <a:lnTo>
                      <a:pt x="9" y="7"/>
                    </a:lnTo>
                    <a:lnTo>
                      <a:pt x="14" y="5"/>
                    </a:lnTo>
                    <a:lnTo>
                      <a:pt x="16" y="3"/>
                    </a:lnTo>
                    <a:lnTo>
                      <a:pt x="19" y="0"/>
                    </a:lnTo>
                    <a:lnTo>
                      <a:pt x="19" y="24"/>
                    </a:lnTo>
                  </a:path>
                </a:pathLst>
              </a:custGeom>
              <a:grpFill/>
              <a:ln w="9525">
                <a:noFill/>
                <a:round/>
                <a:headEnd/>
                <a:tailEnd/>
              </a:ln>
            </p:spPr>
            <p:txBody>
              <a:bodyPr/>
              <a:lstStyle/>
              <a:p>
                <a:pPr>
                  <a:defRPr/>
                </a:pPr>
                <a:endParaRPr lang="en-US" sz="1200" kern="0">
                  <a:solidFill>
                    <a:srgbClr val="0096D6"/>
                  </a:solidFill>
                </a:endParaRPr>
              </a:p>
            </p:txBody>
          </p:sp>
          <p:sp>
            <p:nvSpPr>
              <p:cNvPr id="3385" name="Freeform 357"/>
              <p:cNvSpPr>
                <a:spLocks/>
              </p:cNvSpPr>
              <p:nvPr/>
            </p:nvSpPr>
            <p:spPr bwMode="auto">
              <a:xfrm>
                <a:off x="2642" y="821"/>
                <a:ext cx="4" cy="15"/>
              </a:xfrm>
              <a:custGeom>
                <a:avLst/>
                <a:gdLst>
                  <a:gd name="T0" fmla="*/ 2 w 4"/>
                  <a:gd name="T1" fmla="*/ 0 h 15"/>
                  <a:gd name="T2" fmla="*/ 4 w 4"/>
                  <a:gd name="T3" fmla="*/ 0 h 15"/>
                  <a:gd name="T4" fmla="*/ 4 w 4"/>
                  <a:gd name="T5" fmla="*/ 5 h 15"/>
                  <a:gd name="T6" fmla="*/ 4 w 4"/>
                  <a:gd name="T7" fmla="*/ 7 h 15"/>
                  <a:gd name="T8" fmla="*/ 4 w 4"/>
                  <a:gd name="T9" fmla="*/ 7 h 15"/>
                  <a:gd name="T10" fmla="*/ 4 w 4"/>
                  <a:gd name="T11" fmla="*/ 10 h 15"/>
                  <a:gd name="T12" fmla="*/ 4 w 4"/>
                  <a:gd name="T13" fmla="*/ 12 h 15"/>
                  <a:gd name="T14" fmla="*/ 2 w 4"/>
                  <a:gd name="T15" fmla="*/ 12 h 15"/>
                  <a:gd name="T16" fmla="*/ 0 w 4"/>
                  <a:gd name="T17" fmla="*/ 15 h 15"/>
                  <a:gd name="T18" fmla="*/ 0 w 4"/>
                  <a:gd name="T19" fmla="*/ 15 h 15"/>
                  <a:gd name="T20" fmla="*/ 0 w 4"/>
                  <a:gd name="T21" fmla="*/ 7 h 15"/>
                  <a:gd name="T22" fmla="*/ 2 w 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5"/>
                  <a:gd name="T38" fmla="*/ 4 w 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5">
                    <a:moveTo>
                      <a:pt x="2" y="0"/>
                    </a:moveTo>
                    <a:lnTo>
                      <a:pt x="4" y="0"/>
                    </a:lnTo>
                    <a:lnTo>
                      <a:pt x="4" y="5"/>
                    </a:lnTo>
                    <a:lnTo>
                      <a:pt x="4" y="7"/>
                    </a:lnTo>
                    <a:lnTo>
                      <a:pt x="4" y="10"/>
                    </a:lnTo>
                    <a:lnTo>
                      <a:pt x="4" y="12"/>
                    </a:lnTo>
                    <a:lnTo>
                      <a:pt x="2" y="12"/>
                    </a:lnTo>
                    <a:lnTo>
                      <a:pt x="0" y="15"/>
                    </a:lnTo>
                    <a:lnTo>
                      <a:pt x="0" y="7"/>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386" name="Freeform 358"/>
              <p:cNvSpPr>
                <a:spLocks/>
              </p:cNvSpPr>
              <p:nvPr/>
            </p:nvSpPr>
            <p:spPr bwMode="auto">
              <a:xfrm>
                <a:off x="2642" y="821"/>
                <a:ext cx="4" cy="15"/>
              </a:xfrm>
              <a:custGeom>
                <a:avLst/>
                <a:gdLst>
                  <a:gd name="T0" fmla="*/ 2 w 4"/>
                  <a:gd name="T1" fmla="*/ 0 h 15"/>
                  <a:gd name="T2" fmla="*/ 4 w 4"/>
                  <a:gd name="T3" fmla="*/ 0 h 15"/>
                  <a:gd name="T4" fmla="*/ 4 w 4"/>
                  <a:gd name="T5" fmla="*/ 5 h 15"/>
                  <a:gd name="T6" fmla="*/ 4 w 4"/>
                  <a:gd name="T7" fmla="*/ 7 h 15"/>
                  <a:gd name="T8" fmla="*/ 4 w 4"/>
                  <a:gd name="T9" fmla="*/ 7 h 15"/>
                  <a:gd name="T10" fmla="*/ 4 w 4"/>
                  <a:gd name="T11" fmla="*/ 10 h 15"/>
                  <a:gd name="T12" fmla="*/ 4 w 4"/>
                  <a:gd name="T13" fmla="*/ 12 h 15"/>
                  <a:gd name="T14" fmla="*/ 2 w 4"/>
                  <a:gd name="T15" fmla="*/ 12 h 15"/>
                  <a:gd name="T16" fmla="*/ 0 w 4"/>
                  <a:gd name="T17" fmla="*/ 15 h 15"/>
                  <a:gd name="T18" fmla="*/ 0 w 4"/>
                  <a:gd name="T19" fmla="*/ 15 h 15"/>
                  <a:gd name="T20" fmla="*/ 0 w 4"/>
                  <a:gd name="T21" fmla="*/ 7 h 15"/>
                  <a:gd name="T22" fmla="*/ 2 w 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5"/>
                  <a:gd name="T38" fmla="*/ 4 w 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5">
                    <a:moveTo>
                      <a:pt x="2" y="0"/>
                    </a:moveTo>
                    <a:lnTo>
                      <a:pt x="4" y="0"/>
                    </a:lnTo>
                    <a:lnTo>
                      <a:pt x="4" y="5"/>
                    </a:lnTo>
                    <a:lnTo>
                      <a:pt x="4" y="7"/>
                    </a:lnTo>
                    <a:lnTo>
                      <a:pt x="4" y="10"/>
                    </a:lnTo>
                    <a:lnTo>
                      <a:pt x="4" y="12"/>
                    </a:lnTo>
                    <a:lnTo>
                      <a:pt x="2" y="12"/>
                    </a:lnTo>
                    <a:lnTo>
                      <a:pt x="0" y="15"/>
                    </a:lnTo>
                    <a:lnTo>
                      <a:pt x="0" y="7"/>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387" name="Freeform 359"/>
              <p:cNvSpPr>
                <a:spLocks/>
              </p:cNvSpPr>
              <p:nvPr/>
            </p:nvSpPr>
            <p:spPr bwMode="auto">
              <a:xfrm>
                <a:off x="2639" y="909"/>
                <a:ext cx="7" cy="16"/>
              </a:xfrm>
              <a:custGeom>
                <a:avLst/>
                <a:gdLst>
                  <a:gd name="T0" fmla="*/ 5 w 7"/>
                  <a:gd name="T1" fmla="*/ 0 h 16"/>
                  <a:gd name="T2" fmla="*/ 7 w 7"/>
                  <a:gd name="T3" fmla="*/ 0 h 16"/>
                  <a:gd name="T4" fmla="*/ 7 w 7"/>
                  <a:gd name="T5" fmla="*/ 2 h 16"/>
                  <a:gd name="T6" fmla="*/ 7 w 7"/>
                  <a:gd name="T7" fmla="*/ 12 h 16"/>
                  <a:gd name="T8" fmla="*/ 5 w 7"/>
                  <a:gd name="T9" fmla="*/ 14 h 16"/>
                  <a:gd name="T10" fmla="*/ 0 w 7"/>
                  <a:gd name="T11" fmla="*/ 16 h 16"/>
                  <a:gd name="T12" fmla="*/ 0 w 7"/>
                  <a:gd name="T13" fmla="*/ 12 h 16"/>
                  <a:gd name="T14" fmla="*/ 3 w 7"/>
                  <a:gd name="T15" fmla="*/ 0 h 16"/>
                  <a:gd name="T16" fmla="*/ 5 w 7"/>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6"/>
                  <a:gd name="T29" fmla="*/ 7 w 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6">
                    <a:moveTo>
                      <a:pt x="5" y="0"/>
                    </a:moveTo>
                    <a:lnTo>
                      <a:pt x="7" y="0"/>
                    </a:lnTo>
                    <a:lnTo>
                      <a:pt x="7" y="2"/>
                    </a:lnTo>
                    <a:lnTo>
                      <a:pt x="7" y="12"/>
                    </a:lnTo>
                    <a:lnTo>
                      <a:pt x="5" y="14"/>
                    </a:lnTo>
                    <a:lnTo>
                      <a:pt x="0" y="16"/>
                    </a:lnTo>
                    <a:lnTo>
                      <a:pt x="0" y="12"/>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388" name="Freeform 360"/>
              <p:cNvSpPr>
                <a:spLocks/>
              </p:cNvSpPr>
              <p:nvPr/>
            </p:nvSpPr>
            <p:spPr bwMode="auto">
              <a:xfrm>
                <a:off x="2639" y="909"/>
                <a:ext cx="7" cy="16"/>
              </a:xfrm>
              <a:custGeom>
                <a:avLst/>
                <a:gdLst>
                  <a:gd name="T0" fmla="*/ 5 w 7"/>
                  <a:gd name="T1" fmla="*/ 0 h 16"/>
                  <a:gd name="T2" fmla="*/ 7 w 7"/>
                  <a:gd name="T3" fmla="*/ 0 h 16"/>
                  <a:gd name="T4" fmla="*/ 7 w 7"/>
                  <a:gd name="T5" fmla="*/ 2 h 16"/>
                  <a:gd name="T6" fmla="*/ 7 w 7"/>
                  <a:gd name="T7" fmla="*/ 12 h 16"/>
                  <a:gd name="T8" fmla="*/ 5 w 7"/>
                  <a:gd name="T9" fmla="*/ 14 h 16"/>
                  <a:gd name="T10" fmla="*/ 0 w 7"/>
                  <a:gd name="T11" fmla="*/ 16 h 16"/>
                  <a:gd name="T12" fmla="*/ 0 w 7"/>
                  <a:gd name="T13" fmla="*/ 12 h 16"/>
                  <a:gd name="T14" fmla="*/ 3 w 7"/>
                  <a:gd name="T15" fmla="*/ 0 h 16"/>
                  <a:gd name="T16" fmla="*/ 5 w 7"/>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6"/>
                  <a:gd name="T29" fmla="*/ 7 w 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6">
                    <a:moveTo>
                      <a:pt x="5" y="0"/>
                    </a:moveTo>
                    <a:lnTo>
                      <a:pt x="7" y="0"/>
                    </a:lnTo>
                    <a:lnTo>
                      <a:pt x="7" y="2"/>
                    </a:lnTo>
                    <a:lnTo>
                      <a:pt x="7" y="12"/>
                    </a:lnTo>
                    <a:lnTo>
                      <a:pt x="5" y="14"/>
                    </a:lnTo>
                    <a:lnTo>
                      <a:pt x="0" y="16"/>
                    </a:lnTo>
                    <a:lnTo>
                      <a:pt x="0" y="12"/>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389" name="Freeform 361"/>
              <p:cNvSpPr>
                <a:spLocks/>
              </p:cNvSpPr>
              <p:nvPr/>
            </p:nvSpPr>
            <p:spPr bwMode="auto">
              <a:xfrm>
                <a:off x="2153" y="1282"/>
                <a:ext cx="40" cy="40"/>
              </a:xfrm>
              <a:custGeom>
                <a:avLst/>
                <a:gdLst>
                  <a:gd name="T0" fmla="*/ 7 w 40"/>
                  <a:gd name="T1" fmla="*/ 0 h 40"/>
                  <a:gd name="T2" fmla="*/ 11 w 40"/>
                  <a:gd name="T3" fmla="*/ 2 h 40"/>
                  <a:gd name="T4" fmla="*/ 16 w 40"/>
                  <a:gd name="T5" fmla="*/ 2 h 40"/>
                  <a:gd name="T6" fmla="*/ 23 w 40"/>
                  <a:gd name="T7" fmla="*/ 5 h 40"/>
                  <a:gd name="T8" fmla="*/ 30 w 40"/>
                  <a:gd name="T9" fmla="*/ 19 h 40"/>
                  <a:gd name="T10" fmla="*/ 37 w 40"/>
                  <a:gd name="T11" fmla="*/ 19 h 40"/>
                  <a:gd name="T12" fmla="*/ 40 w 40"/>
                  <a:gd name="T13" fmla="*/ 24 h 40"/>
                  <a:gd name="T14" fmla="*/ 40 w 40"/>
                  <a:gd name="T15" fmla="*/ 31 h 40"/>
                  <a:gd name="T16" fmla="*/ 35 w 40"/>
                  <a:gd name="T17" fmla="*/ 33 h 40"/>
                  <a:gd name="T18" fmla="*/ 16 w 40"/>
                  <a:gd name="T19" fmla="*/ 40 h 40"/>
                  <a:gd name="T20" fmla="*/ 14 w 40"/>
                  <a:gd name="T21" fmla="*/ 40 h 40"/>
                  <a:gd name="T22" fmla="*/ 9 w 40"/>
                  <a:gd name="T23" fmla="*/ 35 h 40"/>
                  <a:gd name="T24" fmla="*/ 9 w 40"/>
                  <a:gd name="T25" fmla="*/ 33 h 40"/>
                  <a:gd name="T26" fmla="*/ 14 w 40"/>
                  <a:gd name="T27" fmla="*/ 33 h 40"/>
                  <a:gd name="T28" fmla="*/ 16 w 40"/>
                  <a:gd name="T29" fmla="*/ 33 h 40"/>
                  <a:gd name="T30" fmla="*/ 18 w 40"/>
                  <a:gd name="T31" fmla="*/ 33 h 40"/>
                  <a:gd name="T32" fmla="*/ 18 w 40"/>
                  <a:gd name="T33" fmla="*/ 31 h 40"/>
                  <a:gd name="T34" fmla="*/ 16 w 40"/>
                  <a:gd name="T35" fmla="*/ 33 h 40"/>
                  <a:gd name="T36" fmla="*/ 16 w 40"/>
                  <a:gd name="T37" fmla="*/ 31 h 40"/>
                  <a:gd name="T38" fmla="*/ 14 w 40"/>
                  <a:gd name="T39" fmla="*/ 31 h 40"/>
                  <a:gd name="T40" fmla="*/ 14 w 40"/>
                  <a:gd name="T41" fmla="*/ 28 h 40"/>
                  <a:gd name="T42" fmla="*/ 11 w 40"/>
                  <a:gd name="T43" fmla="*/ 28 h 40"/>
                  <a:gd name="T44" fmla="*/ 7 w 40"/>
                  <a:gd name="T45" fmla="*/ 28 h 40"/>
                  <a:gd name="T46" fmla="*/ 2 w 40"/>
                  <a:gd name="T47" fmla="*/ 28 h 40"/>
                  <a:gd name="T48" fmla="*/ 0 w 40"/>
                  <a:gd name="T49" fmla="*/ 24 h 40"/>
                  <a:gd name="T50" fmla="*/ 2 w 40"/>
                  <a:gd name="T51" fmla="*/ 24 h 40"/>
                  <a:gd name="T52" fmla="*/ 7 w 40"/>
                  <a:gd name="T53" fmla="*/ 24 h 40"/>
                  <a:gd name="T54" fmla="*/ 0 w 40"/>
                  <a:gd name="T55" fmla="*/ 19 h 40"/>
                  <a:gd name="T56" fmla="*/ 2 w 40"/>
                  <a:gd name="T57" fmla="*/ 17 h 40"/>
                  <a:gd name="T58" fmla="*/ 9 w 40"/>
                  <a:gd name="T59" fmla="*/ 17 h 40"/>
                  <a:gd name="T60" fmla="*/ 4 w 40"/>
                  <a:gd name="T61" fmla="*/ 14 h 40"/>
                  <a:gd name="T62" fmla="*/ 2 w 40"/>
                  <a:gd name="T63" fmla="*/ 7 h 40"/>
                  <a:gd name="T64" fmla="*/ 2 w 40"/>
                  <a:gd name="T65" fmla="*/ 2 h 40"/>
                  <a:gd name="T66" fmla="*/ 7 w 4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0"/>
                  <a:gd name="T104" fmla="*/ 40 w 4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0">
                    <a:moveTo>
                      <a:pt x="7" y="0"/>
                    </a:moveTo>
                    <a:lnTo>
                      <a:pt x="11" y="2"/>
                    </a:lnTo>
                    <a:lnTo>
                      <a:pt x="16" y="2"/>
                    </a:lnTo>
                    <a:lnTo>
                      <a:pt x="23" y="5"/>
                    </a:lnTo>
                    <a:lnTo>
                      <a:pt x="30" y="19"/>
                    </a:lnTo>
                    <a:lnTo>
                      <a:pt x="37" y="19"/>
                    </a:lnTo>
                    <a:lnTo>
                      <a:pt x="40" y="24"/>
                    </a:lnTo>
                    <a:lnTo>
                      <a:pt x="40" y="31"/>
                    </a:lnTo>
                    <a:lnTo>
                      <a:pt x="35" y="33"/>
                    </a:lnTo>
                    <a:lnTo>
                      <a:pt x="16" y="40"/>
                    </a:lnTo>
                    <a:lnTo>
                      <a:pt x="14" y="40"/>
                    </a:lnTo>
                    <a:lnTo>
                      <a:pt x="9" y="35"/>
                    </a:lnTo>
                    <a:lnTo>
                      <a:pt x="9" y="33"/>
                    </a:lnTo>
                    <a:lnTo>
                      <a:pt x="14" y="33"/>
                    </a:lnTo>
                    <a:lnTo>
                      <a:pt x="16" y="33"/>
                    </a:lnTo>
                    <a:lnTo>
                      <a:pt x="18" y="33"/>
                    </a:lnTo>
                    <a:lnTo>
                      <a:pt x="18" y="31"/>
                    </a:lnTo>
                    <a:lnTo>
                      <a:pt x="16" y="33"/>
                    </a:lnTo>
                    <a:lnTo>
                      <a:pt x="16" y="31"/>
                    </a:lnTo>
                    <a:lnTo>
                      <a:pt x="14" y="31"/>
                    </a:lnTo>
                    <a:lnTo>
                      <a:pt x="14" y="28"/>
                    </a:lnTo>
                    <a:lnTo>
                      <a:pt x="11" y="28"/>
                    </a:lnTo>
                    <a:lnTo>
                      <a:pt x="7" y="28"/>
                    </a:lnTo>
                    <a:lnTo>
                      <a:pt x="2" y="28"/>
                    </a:lnTo>
                    <a:lnTo>
                      <a:pt x="0" y="24"/>
                    </a:lnTo>
                    <a:lnTo>
                      <a:pt x="2" y="24"/>
                    </a:lnTo>
                    <a:lnTo>
                      <a:pt x="7" y="24"/>
                    </a:lnTo>
                    <a:lnTo>
                      <a:pt x="0" y="19"/>
                    </a:lnTo>
                    <a:lnTo>
                      <a:pt x="2" y="17"/>
                    </a:lnTo>
                    <a:lnTo>
                      <a:pt x="9" y="17"/>
                    </a:lnTo>
                    <a:lnTo>
                      <a:pt x="4" y="14"/>
                    </a:lnTo>
                    <a:lnTo>
                      <a:pt x="2" y="7"/>
                    </a:lnTo>
                    <a:lnTo>
                      <a:pt x="2" y="2"/>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390" name="Freeform 362"/>
              <p:cNvSpPr>
                <a:spLocks/>
              </p:cNvSpPr>
              <p:nvPr/>
            </p:nvSpPr>
            <p:spPr bwMode="auto">
              <a:xfrm>
                <a:off x="2153" y="1282"/>
                <a:ext cx="40" cy="40"/>
              </a:xfrm>
              <a:custGeom>
                <a:avLst/>
                <a:gdLst>
                  <a:gd name="T0" fmla="*/ 7 w 40"/>
                  <a:gd name="T1" fmla="*/ 0 h 40"/>
                  <a:gd name="T2" fmla="*/ 11 w 40"/>
                  <a:gd name="T3" fmla="*/ 2 h 40"/>
                  <a:gd name="T4" fmla="*/ 16 w 40"/>
                  <a:gd name="T5" fmla="*/ 2 h 40"/>
                  <a:gd name="T6" fmla="*/ 23 w 40"/>
                  <a:gd name="T7" fmla="*/ 5 h 40"/>
                  <a:gd name="T8" fmla="*/ 30 w 40"/>
                  <a:gd name="T9" fmla="*/ 19 h 40"/>
                  <a:gd name="T10" fmla="*/ 37 w 40"/>
                  <a:gd name="T11" fmla="*/ 19 h 40"/>
                  <a:gd name="T12" fmla="*/ 40 w 40"/>
                  <a:gd name="T13" fmla="*/ 24 h 40"/>
                  <a:gd name="T14" fmla="*/ 40 w 40"/>
                  <a:gd name="T15" fmla="*/ 31 h 40"/>
                  <a:gd name="T16" fmla="*/ 35 w 40"/>
                  <a:gd name="T17" fmla="*/ 33 h 40"/>
                  <a:gd name="T18" fmla="*/ 16 w 40"/>
                  <a:gd name="T19" fmla="*/ 40 h 40"/>
                  <a:gd name="T20" fmla="*/ 14 w 40"/>
                  <a:gd name="T21" fmla="*/ 40 h 40"/>
                  <a:gd name="T22" fmla="*/ 9 w 40"/>
                  <a:gd name="T23" fmla="*/ 35 h 40"/>
                  <a:gd name="T24" fmla="*/ 9 w 40"/>
                  <a:gd name="T25" fmla="*/ 33 h 40"/>
                  <a:gd name="T26" fmla="*/ 14 w 40"/>
                  <a:gd name="T27" fmla="*/ 33 h 40"/>
                  <a:gd name="T28" fmla="*/ 16 w 40"/>
                  <a:gd name="T29" fmla="*/ 33 h 40"/>
                  <a:gd name="T30" fmla="*/ 18 w 40"/>
                  <a:gd name="T31" fmla="*/ 33 h 40"/>
                  <a:gd name="T32" fmla="*/ 18 w 40"/>
                  <a:gd name="T33" fmla="*/ 31 h 40"/>
                  <a:gd name="T34" fmla="*/ 16 w 40"/>
                  <a:gd name="T35" fmla="*/ 33 h 40"/>
                  <a:gd name="T36" fmla="*/ 16 w 40"/>
                  <a:gd name="T37" fmla="*/ 31 h 40"/>
                  <a:gd name="T38" fmla="*/ 14 w 40"/>
                  <a:gd name="T39" fmla="*/ 31 h 40"/>
                  <a:gd name="T40" fmla="*/ 14 w 40"/>
                  <a:gd name="T41" fmla="*/ 28 h 40"/>
                  <a:gd name="T42" fmla="*/ 11 w 40"/>
                  <a:gd name="T43" fmla="*/ 28 h 40"/>
                  <a:gd name="T44" fmla="*/ 7 w 40"/>
                  <a:gd name="T45" fmla="*/ 28 h 40"/>
                  <a:gd name="T46" fmla="*/ 2 w 40"/>
                  <a:gd name="T47" fmla="*/ 28 h 40"/>
                  <a:gd name="T48" fmla="*/ 0 w 40"/>
                  <a:gd name="T49" fmla="*/ 24 h 40"/>
                  <a:gd name="T50" fmla="*/ 2 w 40"/>
                  <a:gd name="T51" fmla="*/ 24 h 40"/>
                  <a:gd name="T52" fmla="*/ 7 w 40"/>
                  <a:gd name="T53" fmla="*/ 24 h 40"/>
                  <a:gd name="T54" fmla="*/ 0 w 40"/>
                  <a:gd name="T55" fmla="*/ 19 h 40"/>
                  <a:gd name="T56" fmla="*/ 2 w 40"/>
                  <a:gd name="T57" fmla="*/ 17 h 40"/>
                  <a:gd name="T58" fmla="*/ 9 w 40"/>
                  <a:gd name="T59" fmla="*/ 17 h 40"/>
                  <a:gd name="T60" fmla="*/ 4 w 40"/>
                  <a:gd name="T61" fmla="*/ 14 h 40"/>
                  <a:gd name="T62" fmla="*/ 2 w 40"/>
                  <a:gd name="T63" fmla="*/ 7 h 40"/>
                  <a:gd name="T64" fmla="*/ 2 w 40"/>
                  <a:gd name="T65" fmla="*/ 2 h 40"/>
                  <a:gd name="T66" fmla="*/ 7 w 4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0"/>
                  <a:gd name="T104" fmla="*/ 40 w 4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0">
                    <a:moveTo>
                      <a:pt x="7" y="0"/>
                    </a:moveTo>
                    <a:lnTo>
                      <a:pt x="11" y="2"/>
                    </a:lnTo>
                    <a:lnTo>
                      <a:pt x="16" y="2"/>
                    </a:lnTo>
                    <a:lnTo>
                      <a:pt x="23" y="5"/>
                    </a:lnTo>
                    <a:lnTo>
                      <a:pt x="30" y="19"/>
                    </a:lnTo>
                    <a:lnTo>
                      <a:pt x="37" y="19"/>
                    </a:lnTo>
                    <a:lnTo>
                      <a:pt x="40" y="24"/>
                    </a:lnTo>
                    <a:lnTo>
                      <a:pt x="40" y="31"/>
                    </a:lnTo>
                    <a:lnTo>
                      <a:pt x="35" y="33"/>
                    </a:lnTo>
                    <a:lnTo>
                      <a:pt x="16" y="40"/>
                    </a:lnTo>
                    <a:lnTo>
                      <a:pt x="14" y="40"/>
                    </a:lnTo>
                    <a:lnTo>
                      <a:pt x="9" y="35"/>
                    </a:lnTo>
                    <a:lnTo>
                      <a:pt x="9" y="33"/>
                    </a:lnTo>
                    <a:lnTo>
                      <a:pt x="14" y="33"/>
                    </a:lnTo>
                    <a:lnTo>
                      <a:pt x="16" y="33"/>
                    </a:lnTo>
                    <a:lnTo>
                      <a:pt x="18" y="33"/>
                    </a:lnTo>
                    <a:lnTo>
                      <a:pt x="18" y="31"/>
                    </a:lnTo>
                    <a:lnTo>
                      <a:pt x="16" y="33"/>
                    </a:lnTo>
                    <a:lnTo>
                      <a:pt x="16" y="31"/>
                    </a:lnTo>
                    <a:lnTo>
                      <a:pt x="14" y="31"/>
                    </a:lnTo>
                    <a:lnTo>
                      <a:pt x="14" y="28"/>
                    </a:lnTo>
                    <a:lnTo>
                      <a:pt x="11" y="28"/>
                    </a:lnTo>
                    <a:lnTo>
                      <a:pt x="7" y="28"/>
                    </a:lnTo>
                    <a:lnTo>
                      <a:pt x="2" y="28"/>
                    </a:lnTo>
                    <a:lnTo>
                      <a:pt x="0" y="24"/>
                    </a:lnTo>
                    <a:lnTo>
                      <a:pt x="2" y="24"/>
                    </a:lnTo>
                    <a:lnTo>
                      <a:pt x="7" y="24"/>
                    </a:lnTo>
                    <a:lnTo>
                      <a:pt x="0" y="19"/>
                    </a:lnTo>
                    <a:lnTo>
                      <a:pt x="2" y="17"/>
                    </a:lnTo>
                    <a:lnTo>
                      <a:pt x="9" y="17"/>
                    </a:lnTo>
                    <a:lnTo>
                      <a:pt x="4" y="14"/>
                    </a:lnTo>
                    <a:lnTo>
                      <a:pt x="2" y="7"/>
                    </a:lnTo>
                    <a:lnTo>
                      <a:pt x="2" y="2"/>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391" name="Freeform 363"/>
              <p:cNvSpPr>
                <a:spLocks/>
              </p:cNvSpPr>
              <p:nvPr/>
            </p:nvSpPr>
            <p:spPr bwMode="auto">
              <a:xfrm>
                <a:off x="2625" y="980"/>
                <a:ext cx="7" cy="45"/>
              </a:xfrm>
              <a:custGeom>
                <a:avLst/>
                <a:gdLst>
                  <a:gd name="T0" fmla="*/ 7 w 7"/>
                  <a:gd name="T1" fmla="*/ 11 h 45"/>
                  <a:gd name="T2" fmla="*/ 7 w 7"/>
                  <a:gd name="T3" fmla="*/ 45 h 45"/>
                  <a:gd name="T4" fmla="*/ 0 w 7"/>
                  <a:gd name="T5" fmla="*/ 9 h 45"/>
                  <a:gd name="T6" fmla="*/ 5 w 7"/>
                  <a:gd name="T7" fmla="*/ 7 h 45"/>
                  <a:gd name="T8" fmla="*/ 2 w 7"/>
                  <a:gd name="T9" fmla="*/ 7 h 45"/>
                  <a:gd name="T10" fmla="*/ 2 w 7"/>
                  <a:gd name="T11" fmla="*/ 0 h 45"/>
                  <a:gd name="T12" fmla="*/ 7 w 7"/>
                  <a:gd name="T13" fmla="*/ 7 h 45"/>
                  <a:gd name="T14" fmla="*/ 7 w 7"/>
                  <a:gd name="T15" fmla="*/ 11 h 4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5"/>
                  <a:gd name="T26" fmla="*/ 7 w 7"/>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5">
                    <a:moveTo>
                      <a:pt x="7" y="11"/>
                    </a:moveTo>
                    <a:lnTo>
                      <a:pt x="7" y="45"/>
                    </a:lnTo>
                    <a:lnTo>
                      <a:pt x="0" y="9"/>
                    </a:lnTo>
                    <a:lnTo>
                      <a:pt x="5" y="7"/>
                    </a:lnTo>
                    <a:lnTo>
                      <a:pt x="2" y="7"/>
                    </a:lnTo>
                    <a:lnTo>
                      <a:pt x="2" y="0"/>
                    </a:lnTo>
                    <a:lnTo>
                      <a:pt x="7" y="7"/>
                    </a:lnTo>
                    <a:lnTo>
                      <a:pt x="7" y="11"/>
                    </a:lnTo>
                    <a:close/>
                  </a:path>
                </a:pathLst>
              </a:custGeom>
              <a:grpFill/>
              <a:ln w="9525">
                <a:noFill/>
                <a:round/>
                <a:headEnd/>
                <a:tailEnd/>
              </a:ln>
            </p:spPr>
            <p:txBody>
              <a:bodyPr/>
              <a:lstStyle/>
              <a:p>
                <a:pPr>
                  <a:defRPr/>
                </a:pPr>
                <a:endParaRPr lang="en-US" sz="1200" kern="0">
                  <a:solidFill>
                    <a:srgbClr val="0096D6"/>
                  </a:solidFill>
                </a:endParaRPr>
              </a:p>
            </p:txBody>
          </p:sp>
          <p:sp>
            <p:nvSpPr>
              <p:cNvPr id="3392" name="Freeform 364"/>
              <p:cNvSpPr>
                <a:spLocks/>
              </p:cNvSpPr>
              <p:nvPr/>
            </p:nvSpPr>
            <p:spPr bwMode="auto">
              <a:xfrm>
                <a:off x="2625" y="980"/>
                <a:ext cx="7" cy="45"/>
              </a:xfrm>
              <a:custGeom>
                <a:avLst/>
                <a:gdLst>
                  <a:gd name="T0" fmla="*/ 7 w 7"/>
                  <a:gd name="T1" fmla="*/ 11 h 45"/>
                  <a:gd name="T2" fmla="*/ 7 w 7"/>
                  <a:gd name="T3" fmla="*/ 45 h 45"/>
                  <a:gd name="T4" fmla="*/ 0 w 7"/>
                  <a:gd name="T5" fmla="*/ 9 h 45"/>
                  <a:gd name="T6" fmla="*/ 5 w 7"/>
                  <a:gd name="T7" fmla="*/ 7 h 45"/>
                  <a:gd name="T8" fmla="*/ 2 w 7"/>
                  <a:gd name="T9" fmla="*/ 7 h 45"/>
                  <a:gd name="T10" fmla="*/ 2 w 7"/>
                  <a:gd name="T11" fmla="*/ 0 h 45"/>
                  <a:gd name="T12" fmla="*/ 7 w 7"/>
                  <a:gd name="T13" fmla="*/ 7 h 45"/>
                  <a:gd name="T14" fmla="*/ 7 w 7"/>
                  <a:gd name="T15" fmla="*/ 11 h 4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5"/>
                  <a:gd name="T26" fmla="*/ 7 w 7"/>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5">
                    <a:moveTo>
                      <a:pt x="7" y="11"/>
                    </a:moveTo>
                    <a:lnTo>
                      <a:pt x="7" y="45"/>
                    </a:lnTo>
                    <a:lnTo>
                      <a:pt x="0" y="9"/>
                    </a:lnTo>
                    <a:lnTo>
                      <a:pt x="5" y="7"/>
                    </a:lnTo>
                    <a:lnTo>
                      <a:pt x="2" y="7"/>
                    </a:lnTo>
                    <a:lnTo>
                      <a:pt x="2" y="0"/>
                    </a:lnTo>
                    <a:lnTo>
                      <a:pt x="7" y="7"/>
                    </a:lnTo>
                    <a:lnTo>
                      <a:pt x="7" y="11"/>
                    </a:lnTo>
                  </a:path>
                </a:pathLst>
              </a:custGeom>
              <a:grpFill/>
              <a:ln w="9525">
                <a:noFill/>
                <a:round/>
                <a:headEnd/>
                <a:tailEnd/>
              </a:ln>
            </p:spPr>
            <p:txBody>
              <a:bodyPr/>
              <a:lstStyle/>
              <a:p>
                <a:pPr>
                  <a:defRPr/>
                </a:pPr>
                <a:endParaRPr lang="en-US" sz="1200" kern="0">
                  <a:solidFill>
                    <a:srgbClr val="0096D6"/>
                  </a:solidFill>
                </a:endParaRPr>
              </a:p>
            </p:txBody>
          </p:sp>
          <p:sp>
            <p:nvSpPr>
              <p:cNvPr id="3393" name="Freeform 365"/>
              <p:cNvSpPr>
                <a:spLocks/>
              </p:cNvSpPr>
              <p:nvPr/>
            </p:nvSpPr>
            <p:spPr bwMode="auto">
              <a:xfrm>
                <a:off x="2627" y="1053"/>
                <a:ext cx="22" cy="23"/>
              </a:xfrm>
              <a:custGeom>
                <a:avLst/>
                <a:gdLst>
                  <a:gd name="T0" fmla="*/ 15 w 22"/>
                  <a:gd name="T1" fmla="*/ 5 h 23"/>
                  <a:gd name="T2" fmla="*/ 15 w 22"/>
                  <a:gd name="T3" fmla="*/ 7 h 23"/>
                  <a:gd name="T4" fmla="*/ 12 w 22"/>
                  <a:gd name="T5" fmla="*/ 7 h 23"/>
                  <a:gd name="T6" fmla="*/ 12 w 22"/>
                  <a:gd name="T7" fmla="*/ 9 h 23"/>
                  <a:gd name="T8" fmla="*/ 12 w 22"/>
                  <a:gd name="T9" fmla="*/ 12 h 23"/>
                  <a:gd name="T10" fmla="*/ 15 w 22"/>
                  <a:gd name="T11" fmla="*/ 16 h 23"/>
                  <a:gd name="T12" fmla="*/ 17 w 22"/>
                  <a:gd name="T13" fmla="*/ 16 h 23"/>
                  <a:gd name="T14" fmla="*/ 19 w 22"/>
                  <a:gd name="T15" fmla="*/ 14 h 23"/>
                  <a:gd name="T16" fmla="*/ 22 w 22"/>
                  <a:gd name="T17" fmla="*/ 14 h 23"/>
                  <a:gd name="T18" fmla="*/ 22 w 22"/>
                  <a:gd name="T19" fmla="*/ 16 h 23"/>
                  <a:gd name="T20" fmla="*/ 19 w 22"/>
                  <a:gd name="T21" fmla="*/ 21 h 23"/>
                  <a:gd name="T22" fmla="*/ 19 w 22"/>
                  <a:gd name="T23" fmla="*/ 23 h 23"/>
                  <a:gd name="T24" fmla="*/ 15 w 22"/>
                  <a:gd name="T25" fmla="*/ 19 h 23"/>
                  <a:gd name="T26" fmla="*/ 7 w 22"/>
                  <a:gd name="T27" fmla="*/ 21 h 23"/>
                  <a:gd name="T28" fmla="*/ 5 w 22"/>
                  <a:gd name="T29" fmla="*/ 21 h 23"/>
                  <a:gd name="T30" fmla="*/ 3 w 22"/>
                  <a:gd name="T31" fmla="*/ 21 h 23"/>
                  <a:gd name="T32" fmla="*/ 3 w 22"/>
                  <a:gd name="T33" fmla="*/ 7 h 23"/>
                  <a:gd name="T34" fmla="*/ 0 w 22"/>
                  <a:gd name="T35" fmla="*/ 5 h 23"/>
                  <a:gd name="T36" fmla="*/ 3 w 22"/>
                  <a:gd name="T37" fmla="*/ 2 h 23"/>
                  <a:gd name="T38" fmla="*/ 5 w 22"/>
                  <a:gd name="T39" fmla="*/ 2 h 23"/>
                  <a:gd name="T40" fmla="*/ 7 w 22"/>
                  <a:gd name="T41" fmla="*/ 5 h 23"/>
                  <a:gd name="T42" fmla="*/ 10 w 22"/>
                  <a:gd name="T43" fmla="*/ 5 h 23"/>
                  <a:gd name="T44" fmla="*/ 12 w 22"/>
                  <a:gd name="T45" fmla="*/ 0 h 23"/>
                  <a:gd name="T46" fmla="*/ 12 w 22"/>
                  <a:gd name="T47" fmla="*/ 0 h 23"/>
                  <a:gd name="T48" fmla="*/ 15 w 22"/>
                  <a:gd name="T49" fmla="*/ 5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3"/>
                  <a:gd name="T77" fmla="*/ 22 w 22"/>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3">
                    <a:moveTo>
                      <a:pt x="15" y="5"/>
                    </a:moveTo>
                    <a:lnTo>
                      <a:pt x="15" y="7"/>
                    </a:lnTo>
                    <a:lnTo>
                      <a:pt x="12" y="7"/>
                    </a:lnTo>
                    <a:lnTo>
                      <a:pt x="12" y="9"/>
                    </a:lnTo>
                    <a:lnTo>
                      <a:pt x="12" y="12"/>
                    </a:lnTo>
                    <a:lnTo>
                      <a:pt x="15" y="16"/>
                    </a:lnTo>
                    <a:lnTo>
                      <a:pt x="17" y="16"/>
                    </a:lnTo>
                    <a:lnTo>
                      <a:pt x="19" y="14"/>
                    </a:lnTo>
                    <a:lnTo>
                      <a:pt x="22" y="14"/>
                    </a:lnTo>
                    <a:lnTo>
                      <a:pt x="22" y="16"/>
                    </a:lnTo>
                    <a:lnTo>
                      <a:pt x="19" y="21"/>
                    </a:lnTo>
                    <a:lnTo>
                      <a:pt x="19" y="23"/>
                    </a:lnTo>
                    <a:lnTo>
                      <a:pt x="15" y="19"/>
                    </a:lnTo>
                    <a:lnTo>
                      <a:pt x="7" y="21"/>
                    </a:lnTo>
                    <a:lnTo>
                      <a:pt x="5" y="21"/>
                    </a:lnTo>
                    <a:lnTo>
                      <a:pt x="3" y="21"/>
                    </a:lnTo>
                    <a:lnTo>
                      <a:pt x="3" y="7"/>
                    </a:lnTo>
                    <a:lnTo>
                      <a:pt x="0" y="5"/>
                    </a:lnTo>
                    <a:lnTo>
                      <a:pt x="3" y="2"/>
                    </a:lnTo>
                    <a:lnTo>
                      <a:pt x="5" y="2"/>
                    </a:lnTo>
                    <a:lnTo>
                      <a:pt x="7" y="5"/>
                    </a:lnTo>
                    <a:lnTo>
                      <a:pt x="10" y="5"/>
                    </a:lnTo>
                    <a:lnTo>
                      <a:pt x="12" y="0"/>
                    </a:lnTo>
                    <a:lnTo>
                      <a:pt x="15" y="5"/>
                    </a:lnTo>
                    <a:close/>
                  </a:path>
                </a:pathLst>
              </a:custGeom>
              <a:grpFill/>
              <a:ln w="9525">
                <a:noFill/>
                <a:round/>
                <a:headEnd/>
                <a:tailEnd/>
              </a:ln>
            </p:spPr>
            <p:txBody>
              <a:bodyPr/>
              <a:lstStyle/>
              <a:p>
                <a:pPr>
                  <a:defRPr/>
                </a:pPr>
                <a:endParaRPr lang="en-US" sz="1200" kern="0">
                  <a:solidFill>
                    <a:srgbClr val="0096D6"/>
                  </a:solidFill>
                </a:endParaRPr>
              </a:p>
            </p:txBody>
          </p:sp>
          <p:sp>
            <p:nvSpPr>
              <p:cNvPr id="3394" name="Freeform 366"/>
              <p:cNvSpPr>
                <a:spLocks/>
              </p:cNvSpPr>
              <p:nvPr/>
            </p:nvSpPr>
            <p:spPr bwMode="auto">
              <a:xfrm>
                <a:off x="2627" y="1053"/>
                <a:ext cx="22" cy="23"/>
              </a:xfrm>
              <a:custGeom>
                <a:avLst/>
                <a:gdLst>
                  <a:gd name="T0" fmla="*/ 15 w 22"/>
                  <a:gd name="T1" fmla="*/ 5 h 23"/>
                  <a:gd name="T2" fmla="*/ 15 w 22"/>
                  <a:gd name="T3" fmla="*/ 7 h 23"/>
                  <a:gd name="T4" fmla="*/ 12 w 22"/>
                  <a:gd name="T5" fmla="*/ 7 h 23"/>
                  <a:gd name="T6" fmla="*/ 12 w 22"/>
                  <a:gd name="T7" fmla="*/ 9 h 23"/>
                  <a:gd name="T8" fmla="*/ 12 w 22"/>
                  <a:gd name="T9" fmla="*/ 12 h 23"/>
                  <a:gd name="T10" fmla="*/ 15 w 22"/>
                  <a:gd name="T11" fmla="*/ 16 h 23"/>
                  <a:gd name="T12" fmla="*/ 17 w 22"/>
                  <a:gd name="T13" fmla="*/ 16 h 23"/>
                  <a:gd name="T14" fmla="*/ 19 w 22"/>
                  <a:gd name="T15" fmla="*/ 14 h 23"/>
                  <a:gd name="T16" fmla="*/ 22 w 22"/>
                  <a:gd name="T17" fmla="*/ 14 h 23"/>
                  <a:gd name="T18" fmla="*/ 22 w 22"/>
                  <a:gd name="T19" fmla="*/ 16 h 23"/>
                  <a:gd name="T20" fmla="*/ 19 w 22"/>
                  <a:gd name="T21" fmla="*/ 21 h 23"/>
                  <a:gd name="T22" fmla="*/ 19 w 22"/>
                  <a:gd name="T23" fmla="*/ 23 h 23"/>
                  <a:gd name="T24" fmla="*/ 15 w 22"/>
                  <a:gd name="T25" fmla="*/ 19 h 23"/>
                  <a:gd name="T26" fmla="*/ 7 w 22"/>
                  <a:gd name="T27" fmla="*/ 21 h 23"/>
                  <a:gd name="T28" fmla="*/ 5 w 22"/>
                  <a:gd name="T29" fmla="*/ 21 h 23"/>
                  <a:gd name="T30" fmla="*/ 3 w 22"/>
                  <a:gd name="T31" fmla="*/ 21 h 23"/>
                  <a:gd name="T32" fmla="*/ 3 w 22"/>
                  <a:gd name="T33" fmla="*/ 7 h 23"/>
                  <a:gd name="T34" fmla="*/ 0 w 22"/>
                  <a:gd name="T35" fmla="*/ 5 h 23"/>
                  <a:gd name="T36" fmla="*/ 3 w 22"/>
                  <a:gd name="T37" fmla="*/ 2 h 23"/>
                  <a:gd name="T38" fmla="*/ 5 w 22"/>
                  <a:gd name="T39" fmla="*/ 2 h 23"/>
                  <a:gd name="T40" fmla="*/ 7 w 22"/>
                  <a:gd name="T41" fmla="*/ 5 h 23"/>
                  <a:gd name="T42" fmla="*/ 10 w 22"/>
                  <a:gd name="T43" fmla="*/ 5 h 23"/>
                  <a:gd name="T44" fmla="*/ 12 w 22"/>
                  <a:gd name="T45" fmla="*/ 0 h 23"/>
                  <a:gd name="T46" fmla="*/ 12 w 22"/>
                  <a:gd name="T47" fmla="*/ 0 h 23"/>
                  <a:gd name="T48" fmla="*/ 15 w 22"/>
                  <a:gd name="T49" fmla="*/ 5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3"/>
                  <a:gd name="T77" fmla="*/ 22 w 22"/>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3">
                    <a:moveTo>
                      <a:pt x="15" y="5"/>
                    </a:moveTo>
                    <a:lnTo>
                      <a:pt x="15" y="7"/>
                    </a:lnTo>
                    <a:lnTo>
                      <a:pt x="12" y="7"/>
                    </a:lnTo>
                    <a:lnTo>
                      <a:pt x="12" y="9"/>
                    </a:lnTo>
                    <a:lnTo>
                      <a:pt x="12" y="12"/>
                    </a:lnTo>
                    <a:lnTo>
                      <a:pt x="15" y="16"/>
                    </a:lnTo>
                    <a:lnTo>
                      <a:pt x="17" y="16"/>
                    </a:lnTo>
                    <a:lnTo>
                      <a:pt x="19" y="14"/>
                    </a:lnTo>
                    <a:lnTo>
                      <a:pt x="22" y="14"/>
                    </a:lnTo>
                    <a:lnTo>
                      <a:pt x="22" y="16"/>
                    </a:lnTo>
                    <a:lnTo>
                      <a:pt x="19" y="21"/>
                    </a:lnTo>
                    <a:lnTo>
                      <a:pt x="19" y="23"/>
                    </a:lnTo>
                    <a:lnTo>
                      <a:pt x="15" y="19"/>
                    </a:lnTo>
                    <a:lnTo>
                      <a:pt x="7" y="21"/>
                    </a:lnTo>
                    <a:lnTo>
                      <a:pt x="5" y="21"/>
                    </a:lnTo>
                    <a:lnTo>
                      <a:pt x="3" y="21"/>
                    </a:lnTo>
                    <a:lnTo>
                      <a:pt x="3" y="7"/>
                    </a:lnTo>
                    <a:lnTo>
                      <a:pt x="0" y="5"/>
                    </a:lnTo>
                    <a:lnTo>
                      <a:pt x="3" y="2"/>
                    </a:lnTo>
                    <a:lnTo>
                      <a:pt x="5" y="2"/>
                    </a:lnTo>
                    <a:lnTo>
                      <a:pt x="7" y="5"/>
                    </a:lnTo>
                    <a:lnTo>
                      <a:pt x="10" y="5"/>
                    </a:lnTo>
                    <a:lnTo>
                      <a:pt x="12" y="0"/>
                    </a:lnTo>
                    <a:lnTo>
                      <a:pt x="15" y="5"/>
                    </a:lnTo>
                  </a:path>
                </a:pathLst>
              </a:custGeom>
              <a:grpFill/>
              <a:ln w="9525">
                <a:noFill/>
                <a:round/>
                <a:headEnd/>
                <a:tailEnd/>
              </a:ln>
            </p:spPr>
            <p:txBody>
              <a:bodyPr/>
              <a:lstStyle/>
              <a:p>
                <a:pPr>
                  <a:defRPr/>
                </a:pPr>
                <a:endParaRPr lang="en-US" sz="1200" kern="0">
                  <a:solidFill>
                    <a:srgbClr val="0096D6"/>
                  </a:solidFill>
                </a:endParaRPr>
              </a:p>
            </p:txBody>
          </p:sp>
          <p:sp>
            <p:nvSpPr>
              <p:cNvPr id="3395" name="Freeform 367"/>
              <p:cNvSpPr>
                <a:spLocks/>
              </p:cNvSpPr>
              <p:nvPr/>
            </p:nvSpPr>
            <p:spPr bwMode="auto">
              <a:xfrm>
                <a:off x="2587" y="1100"/>
                <a:ext cx="24" cy="19"/>
              </a:xfrm>
              <a:custGeom>
                <a:avLst/>
                <a:gdLst>
                  <a:gd name="T0" fmla="*/ 5 w 24"/>
                  <a:gd name="T1" fmla="*/ 5 h 19"/>
                  <a:gd name="T2" fmla="*/ 3 w 24"/>
                  <a:gd name="T3" fmla="*/ 10 h 19"/>
                  <a:gd name="T4" fmla="*/ 0 w 24"/>
                  <a:gd name="T5" fmla="*/ 12 h 19"/>
                  <a:gd name="T6" fmla="*/ 3 w 24"/>
                  <a:gd name="T7" fmla="*/ 14 h 19"/>
                  <a:gd name="T8" fmla="*/ 10 w 24"/>
                  <a:gd name="T9" fmla="*/ 17 h 19"/>
                  <a:gd name="T10" fmla="*/ 12 w 24"/>
                  <a:gd name="T11" fmla="*/ 19 h 19"/>
                  <a:gd name="T12" fmla="*/ 24 w 24"/>
                  <a:gd name="T13" fmla="*/ 17 h 19"/>
                  <a:gd name="T14" fmla="*/ 24 w 24"/>
                  <a:gd name="T15" fmla="*/ 12 h 19"/>
                  <a:gd name="T16" fmla="*/ 21 w 24"/>
                  <a:gd name="T17" fmla="*/ 10 h 19"/>
                  <a:gd name="T18" fmla="*/ 21 w 24"/>
                  <a:gd name="T19" fmla="*/ 7 h 19"/>
                  <a:gd name="T20" fmla="*/ 19 w 24"/>
                  <a:gd name="T21" fmla="*/ 2 h 19"/>
                  <a:gd name="T22" fmla="*/ 10 w 24"/>
                  <a:gd name="T23" fmla="*/ 0 h 19"/>
                  <a:gd name="T24" fmla="*/ 7 w 24"/>
                  <a:gd name="T25" fmla="*/ 2 h 19"/>
                  <a:gd name="T26" fmla="*/ 5 w 24"/>
                  <a:gd name="T27" fmla="*/ 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9"/>
                  <a:gd name="T44" fmla="*/ 24 w 2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9">
                    <a:moveTo>
                      <a:pt x="5" y="5"/>
                    </a:moveTo>
                    <a:lnTo>
                      <a:pt x="3" y="10"/>
                    </a:lnTo>
                    <a:lnTo>
                      <a:pt x="0" y="12"/>
                    </a:lnTo>
                    <a:lnTo>
                      <a:pt x="3" y="14"/>
                    </a:lnTo>
                    <a:lnTo>
                      <a:pt x="10" y="17"/>
                    </a:lnTo>
                    <a:lnTo>
                      <a:pt x="12" y="19"/>
                    </a:lnTo>
                    <a:lnTo>
                      <a:pt x="24" y="17"/>
                    </a:lnTo>
                    <a:lnTo>
                      <a:pt x="24" y="12"/>
                    </a:lnTo>
                    <a:lnTo>
                      <a:pt x="21" y="10"/>
                    </a:lnTo>
                    <a:lnTo>
                      <a:pt x="21" y="7"/>
                    </a:lnTo>
                    <a:lnTo>
                      <a:pt x="19" y="2"/>
                    </a:lnTo>
                    <a:lnTo>
                      <a:pt x="10" y="0"/>
                    </a:lnTo>
                    <a:lnTo>
                      <a:pt x="7" y="2"/>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396" name="Freeform 368"/>
              <p:cNvSpPr>
                <a:spLocks/>
              </p:cNvSpPr>
              <p:nvPr/>
            </p:nvSpPr>
            <p:spPr bwMode="auto">
              <a:xfrm>
                <a:off x="2587" y="1100"/>
                <a:ext cx="24" cy="19"/>
              </a:xfrm>
              <a:custGeom>
                <a:avLst/>
                <a:gdLst>
                  <a:gd name="T0" fmla="*/ 5 w 24"/>
                  <a:gd name="T1" fmla="*/ 5 h 19"/>
                  <a:gd name="T2" fmla="*/ 3 w 24"/>
                  <a:gd name="T3" fmla="*/ 10 h 19"/>
                  <a:gd name="T4" fmla="*/ 0 w 24"/>
                  <a:gd name="T5" fmla="*/ 12 h 19"/>
                  <a:gd name="T6" fmla="*/ 3 w 24"/>
                  <a:gd name="T7" fmla="*/ 14 h 19"/>
                  <a:gd name="T8" fmla="*/ 10 w 24"/>
                  <a:gd name="T9" fmla="*/ 17 h 19"/>
                  <a:gd name="T10" fmla="*/ 12 w 24"/>
                  <a:gd name="T11" fmla="*/ 19 h 19"/>
                  <a:gd name="T12" fmla="*/ 24 w 24"/>
                  <a:gd name="T13" fmla="*/ 17 h 19"/>
                  <a:gd name="T14" fmla="*/ 24 w 24"/>
                  <a:gd name="T15" fmla="*/ 12 h 19"/>
                  <a:gd name="T16" fmla="*/ 21 w 24"/>
                  <a:gd name="T17" fmla="*/ 10 h 19"/>
                  <a:gd name="T18" fmla="*/ 21 w 24"/>
                  <a:gd name="T19" fmla="*/ 7 h 19"/>
                  <a:gd name="T20" fmla="*/ 19 w 24"/>
                  <a:gd name="T21" fmla="*/ 2 h 19"/>
                  <a:gd name="T22" fmla="*/ 10 w 24"/>
                  <a:gd name="T23" fmla="*/ 0 h 19"/>
                  <a:gd name="T24" fmla="*/ 7 w 24"/>
                  <a:gd name="T25" fmla="*/ 2 h 19"/>
                  <a:gd name="T26" fmla="*/ 5 w 24"/>
                  <a:gd name="T27" fmla="*/ 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9"/>
                  <a:gd name="T44" fmla="*/ 24 w 2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9">
                    <a:moveTo>
                      <a:pt x="5" y="5"/>
                    </a:moveTo>
                    <a:lnTo>
                      <a:pt x="3" y="10"/>
                    </a:lnTo>
                    <a:lnTo>
                      <a:pt x="0" y="12"/>
                    </a:lnTo>
                    <a:lnTo>
                      <a:pt x="3" y="14"/>
                    </a:lnTo>
                    <a:lnTo>
                      <a:pt x="10" y="17"/>
                    </a:lnTo>
                    <a:lnTo>
                      <a:pt x="12" y="19"/>
                    </a:lnTo>
                    <a:lnTo>
                      <a:pt x="24" y="17"/>
                    </a:lnTo>
                    <a:lnTo>
                      <a:pt x="24" y="12"/>
                    </a:lnTo>
                    <a:lnTo>
                      <a:pt x="21" y="10"/>
                    </a:lnTo>
                    <a:lnTo>
                      <a:pt x="21" y="7"/>
                    </a:lnTo>
                    <a:lnTo>
                      <a:pt x="19" y="2"/>
                    </a:lnTo>
                    <a:lnTo>
                      <a:pt x="10" y="0"/>
                    </a:lnTo>
                    <a:lnTo>
                      <a:pt x="7" y="2"/>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397" name="Freeform 369"/>
              <p:cNvSpPr>
                <a:spLocks/>
              </p:cNvSpPr>
              <p:nvPr/>
            </p:nvSpPr>
            <p:spPr bwMode="auto">
              <a:xfrm>
                <a:off x="2540" y="1150"/>
                <a:ext cx="35" cy="19"/>
              </a:xfrm>
              <a:custGeom>
                <a:avLst/>
                <a:gdLst>
                  <a:gd name="T0" fmla="*/ 0 w 35"/>
                  <a:gd name="T1" fmla="*/ 9 h 19"/>
                  <a:gd name="T2" fmla="*/ 0 w 35"/>
                  <a:gd name="T3" fmla="*/ 14 h 19"/>
                  <a:gd name="T4" fmla="*/ 16 w 35"/>
                  <a:gd name="T5" fmla="*/ 19 h 19"/>
                  <a:gd name="T6" fmla="*/ 21 w 35"/>
                  <a:gd name="T7" fmla="*/ 19 h 19"/>
                  <a:gd name="T8" fmla="*/ 24 w 35"/>
                  <a:gd name="T9" fmla="*/ 16 h 19"/>
                  <a:gd name="T10" fmla="*/ 31 w 35"/>
                  <a:gd name="T11" fmla="*/ 16 h 19"/>
                  <a:gd name="T12" fmla="*/ 35 w 35"/>
                  <a:gd name="T13" fmla="*/ 14 h 19"/>
                  <a:gd name="T14" fmla="*/ 35 w 35"/>
                  <a:gd name="T15" fmla="*/ 12 h 19"/>
                  <a:gd name="T16" fmla="*/ 9 w 35"/>
                  <a:gd name="T17" fmla="*/ 7 h 19"/>
                  <a:gd name="T18" fmla="*/ 16 w 35"/>
                  <a:gd name="T19" fmla="*/ 7 h 19"/>
                  <a:gd name="T20" fmla="*/ 24 w 35"/>
                  <a:gd name="T21" fmla="*/ 9 h 19"/>
                  <a:gd name="T22" fmla="*/ 31 w 35"/>
                  <a:gd name="T23" fmla="*/ 9 h 19"/>
                  <a:gd name="T24" fmla="*/ 31 w 35"/>
                  <a:gd name="T25" fmla="*/ 7 h 19"/>
                  <a:gd name="T26" fmla="*/ 19 w 35"/>
                  <a:gd name="T27" fmla="*/ 2 h 19"/>
                  <a:gd name="T28" fmla="*/ 7 w 35"/>
                  <a:gd name="T29" fmla="*/ 0 h 19"/>
                  <a:gd name="T30" fmla="*/ 0 w 35"/>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9"/>
                  <a:gd name="T50" fmla="*/ 35 w 3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9">
                    <a:moveTo>
                      <a:pt x="0" y="9"/>
                    </a:moveTo>
                    <a:lnTo>
                      <a:pt x="0" y="14"/>
                    </a:lnTo>
                    <a:lnTo>
                      <a:pt x="16" y="19"/>
                    </a:lnTo>
                    <a:lnTo>
                      <a:pt x="21" y="19"/>
                    </a:lnTo>
                    <a:lnTo>
                      <a:pt x="24" y="16"/>
                    </a:lnTo>
                    <a:lnTo>
                      <a:pt x="31" y="16"/>
                    </a:lnTo>
                    <a:lnTo>
                      <a:pt x="35" y="14"/>
                    </a:lnTo>
                    <a:lnTo>
                      <a:pt x="35" y="12"/>
                    </a:lnTo>
                    <a:lnTo>
                      <a:pt x="9" y="7"/>
                    </a:lnTo>
                    <a:lnTo>
                      <a:pt x="16" y="7"/>
                    </a:lnTo>
                    <a:lnTo>
                      <a:pt x="24" y="9"/>
                    </a:lnTo>
                    <a:lnTo>
                      <a:pt x="31" y="9"/>
                    </a:lnTo>
                    <a:lnTo>
                      <a:pt x="31" y="7"/>
                    </a:lnTo>
                    <a:lnTo>
                      <a:pt x="19" y="2"/>
                    </a:lnTo>
                    <a:lnTo>
                      <a:pt x="7" y="0"/>
                    </a:lnTo>
                    <a:lnTo>
                      <a:pt x="0" y="9"/>
                    </a:lnTo>
                    <a:close/>
                  </a:path>
                </a:pathLst>
              </a:custGeom>
              <a:grpFill/>
              <a:ln w="9525">
                <a:noFill/>
                <a:round/>
                <a:headEnd/>
                <a:tailEnd/>
              </a:ln>
            </p:spPr>
            <p:txBody>
              <a:bodyPr/>
              <a:lstStyle/>
              <a:p>
                <a:pPr>
                  <a:defRPr/>
                </a:pPr>
                <a:endParaRPr lang="en-US" sz="1200" kern="0">
                  <a:solidFill>
                    <a:srgbClr val="0096D6"/>
                  </a:solidFill>
                </a:endParaRPr>
              </a:p>
            </p:txBody>
          </p:sp>
          <p:sp>
            <p:nvSpPr>
              <p:cNvPr id="3398" name="Freeform 370"/>
              <p:cNvSpPr>
                <a:spLocks/>
              </p:cNvSpPr>
              <p:nvPr/>
            </p:nvSpPr>
            <p:spPr bwMode="auto">
              <a:xfrm>
                <a:off x="2540" y="1150"/>
                <a:ext cx="35" cy="19"/>
              </a:xfrm>
              <a:custGeom>
                <a:avLst/>
                <a:gdLst>
                  <a:gd name="T0" fmla="*/ 0 w 35"/>
                  <a:gd name="T1" fmla="*/ 9 h 19"/>
                  <a:gd name="T2" fmla="*/ 0 w 35"/>
                  <a:gd name="T3" fmla="*/ 14 h 19"/>
                  <a:gd name="T4" fmla="*/ 16 w 35"/>
                  <a:gd name="T5" fmla="*/ 19 h 19"/>
                  <a:gd name="T6" fmla="*/ 21 w 35"/>
                  <a:gd name="T7" fmla="*/ 19 h 19"/>
                  <a:gd name="T8" fmla="*/ 24 w 35"/>
                  <a:gd name="T9" fmla="*/ 16 h 19"/>
                  <a:gd name="T10" fmla="*/ 31 w 35"/>
                  <a:gd name="T11" fmla="*/ 16 h 19"/>
                  <a:gd name="T12" fmla="*/ 35 w 35"/>
                  <a:gd name="T13" fmla="*/ 14 h 19"/>
                  <a:gd name="T14" fmla="*/ 35 w 35"/>
                  <a:gd name="T15" fmla="*/ 12 h 19"/>
                  <a:gd name="T16" fmla="*/ 9 w 35"/>
                  <a:gd name="T17" fmla="*/ 7 h 19"/>
                  <a:gd name="T18" fmla="*/ 16 w 35"/>
                  <a:gd name="T19" fmla="*/ 7 h 19"/>
                  <a:gd name="T20" fmla="*/ 24 w 35"/>
                  <a:gd name="T21" fmla="*/ 9 h 19"/>
                  <a:gd name="T22" fmla="*/ 31 w 35"/>
                  <a:gd name="T23" fmla="*/ 9 h 19"/>
                  <a:gd name="T24" fmla="*/ 31 w 35"/>
                  <a:gd name="T25" fmla="*/ 7 h 19"/>
                  <a:gd name="T26" fmla="*/ 19 w 35"/>
                  <a:gd name="T27" fmla="*/ 2 h 19"/>
                  <a:gd name="T28" fmla="*/ 7 w 35"/>
                  <a:gd name="T29" fmla="*/ 0 h 19"/>
                  <a:gd name="T30" fmla="*/ 0 w 35"/>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9"/>
                  <a:gd name="T50" fmla="*/ 35 w 3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9">
                    <a:moveTo>
                      <a:pt x="0" y="9"/>
                    </a:moveTo>
                    <a:lnTo>
                      <a:pt x="0" y="14"/>
                    </a:lnTo>
                    <a:lnTo>
                      <a:pt x="16" y="19"/>
                    </a:lnTo>
                    <a:lnTo>
                      <a:pt x="21" y="19"/>
                    </a:lnTo>
                    <a:lnTo>
                      <a:pt x="24" y="16"/>
                    </a:lnTo>
                    <a:lnTo>
                      <a:pt x="31" y="16"/>
                    </a:lnTo>
                    <a:lnTo>
                      <a:pt x="35" y="14"/>
                    </a:lnTo>
                    <a:lnTo>
                      <a:pt x="35" y="12"/>
                    </a:lnTo>
                    <a:lnTo>
                      <a:pt x="9" y="7"/>
                    </a:lnTo>
                    <a:lnTo>
                      <a:pt x="16" y="7"/>
                    </a:lnTo>
                    <a:lnTo>
                      <a:pt x="24" y="9"/>
                    </a:lnTo>
                    <a:lnTo>
                      <a:pt x="31" y="9"/>
                    </a:lnTo>
                    <a:lnTo>
                      <a:pt x="31" y="7"/>
                    </a:lnTo>
                    <a:lnTo>
                      <a:pt x="19" y="2"/>
                    </a:lnTo>
                    <a:lnTo>
                      <a:pt x="7" y="0"/>
                    </a:lnTo>
                    <a:lnTo>
                      <a:pt x="0" y="9"/>
                    </a:lnTo>
                  </a:path>
                </a:pathLst>
              </a:custGeom>
              <a:grpFill/>
              <a:ln w="9525">
                <a:noFill/>
                <a:round/>
                <a:headEnd/>
                <a:tailEnd/>
              </a:ln>
            </p:spPr>
            <p:txBody>
              <a:bodyPr/>
              <a:lstStyle/>
              <a:p>
                <a:pPr>
                  <a:defRPr/>
                </a:pPr>
                <a:endParaRPr lang="en-US" sz="1200" kern="0">
                  <a:solidFill>
                    <a:srgbClr val="0096D6"/>
                  </a:solidFill>
                </a:endParaRPr>
              </a:p>
            </p:txBody>
          </p:sp>
          <p:sp>
            <p:nvSpPr>
              <p:cNvPr id="3399" name="Freeform 371"/>
              <p:cNvSpPr>
                <a:spLocks/>
              </p:cNvSpPr>
              <p:nvPr/>
            </p:nvSpPr>
            <p:spPr bwMode="auto">
              <a:xfrm>
                <a:off x="2554" y="1166"/>
                <a:ext cx="33" cy="17"/>
              </a:xfrm>
              <a:custGeom>
                <a:avLst/>
                <a:gdLst>
                  <a:gd name="T0" fmla="*/ 33 w 33"/>
                  <a:gd name="T1" fmla="*/ 10 h 17"/>
                  <a:gd name="T2" fmla="*/ 31 w 33"/>
                  <a:gd name="T3" fmla="*/ 10 h 17"/>
                  <a:gd name="T4" fmla="*/ 31 w 33"/>
                  <a:gd name="T5" fmla="*/ 12 h 17"/>
                  <a:gd name="T6" fmla="*/ 33 w 33"/>
                  <a:gd name="T7" fmla="*/ 17 h 17"/>
                  <a:gd name="T8" fmla="*/ 31 w 33"/>
                  <a:gd name="T9" fmla="*/ 17 h 17"/>
                  <a:gd name="T10" fmla="*/ 24 w 33"/>
                  <a:gd name="T11" fmla="*/ 17 h 17"/>
                  <a:gd name="T12" fmla="*/ 24 w 33"/>
                  <a:gd name="T13" fmla="*/ 14 h 17"/>
                  <a:gd name="T14" fmla="*/ 21 w 33"/>
                  <a:gd name="T15" fmla="*/ 10 h 17"/>
                  <a:gd name="T16" fmla="*/ 0 w 33"/>
                  <a:gd name="T17" fmla="*/ 7 h 17"/>
                  <a:gd name="T18" fmla="*/ 0 w 33"/>
                  <a:gd name="T19" fmla="*/ 5 h 17"/>
                  <a:gd name="T20" fmla="*/ 17 w 33"/>
                  <a:gd name="T21" fmla="*/ 0 h 17"/>
                  <a:gd name="T22" fmla="*/ 19 w 33"/>
                  <a:gd name="T23" fmla="*/ 3 h 17"/>
                  <a:gd name="T24" fmla="*/ 21 w 33"/>
                  <a:gd name="T25" fmla="*/ 3 h 17"/>
                  <a:gd name="T26" fmla="*/ 26 w 33"/>
                  <a:gd name="T27" fmla="*/ 5 h 17"/>
                  <a:gd name="T28" fmla="*/ 28 w 33"/>
                  <a:gd name="T29" fmla="*/ 3 h 17"/>
                  <a:gd name="T30" fmla="*/ 33 w 33"/>
                  <a:gd name="T31" fmla="*/ 7 h 17"/>
                  <a:gd name="T32" fmla="*/ 33 w 33"/>
                  <a:gd name="T33" fmla="*/ 1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7"/>
                  <a:gd name="T53" fmla="*/ 33 w 3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7">
                    <a:moveTo>
                      <a:pt x="33" y="10"/>
                    </a:moveTo>
                    <a:lnTo>
                      <a:pt x="31" y="10"/>
                    </a:lnTo>
                    <a:lnTo>
                      <a:pt x="31" y="12"/>
                    </a:lnTo>
                    <a:lnTo>
                      <a:pt x="33" y="17"/>
                    </a:lnTo>
                    <a:lnTo>
                      <a:pt x="31" y="17"/>
                    </a:lnTo>
                    <a:lnTo>
                      <a:pt x="24" y="17"/>
                    </a:lnTo>
                    <a:lnTo>
                      <a:pt x="24" y="14"/>
                    </a:lnTo>
                    <a:lnTo>
                      <a:pt x="21" y="10"/>
                    </a:lnTo>
                    <a:lnTo>
                      <a:pt x="0" y="7"/>
                    </a:lnTo>
                    <a:lnTo>
                      <a:pt x="0" y="5"/>
                    </a:lnTo>
                    <a:lnTo>
                      <a:pt x="17" y="0"/>
                    </a:lnTo>
                    <a:lnTo>
                      <a:pt x="19" y="3"/>
                    </a:lnTo>
                    <a:lnTo>
                      <a:pt x="21" y="3"/>
                    </a:lnTo>
                    <a:lnTo>
                      <a:pt x="26" y="5"/>
                    </a:lnTo>
                    <a:lnTo>
                      <a:pt x="28" y="3"/>
                    </a:lnTo>
                    <a:lnTo>
                      <a:pt x="33" y="7"/>
                    </a:lnTo>
                    <a:lnTo>
                      <a:pt x="33" y="10"/>
                    </a:lnTo>
                    <a:close/>
                  </a:path>
                </a:pathLst>
              </a:custGeom>
              <a:grpFill/>
              <a:ln w="9525">
                <a:noFill/>
                <a:round/>
                <a:headEnd/>
                <a:tailEnd/>
              </a:ln>
            </p:spPr>
            <p:txBody>
              <a:bodyPr/>
              <a:lstStyle/>
              <a:p>
                <a:pPr>
                  <a:defRPr/>
                </a:pPr>
                <a:endParaRPr lang="en-US" sz="1200" kern="0">
                  <a:solidFill>
                    <a:srgbClr val="0096D6"/>
                  </a:solidFill>
                </a:endParaRPr>
              </a:p>
            </p:txBody>
          </p:sp>
          <p:sp>
            <p:nvSpPr>
              <p:cNvPr id="3400" name="Freeform 372"/>
              <p:cNvSpPr>
                <a:spLocks/>
              </p:cNvSpPr>
              <p:nvPr/>
            </p:nvSpPr>
            <p:spPr bwMode="auto">
              <a:xfrm>
                <a:off x="2554" y="1166"/>
                <a:ext cx="33" cy="17"/>
              </a:xfrm>
              <a:custGeom>
                <a:avLst/>
                <a:gdLst>
                  <a:gd name="T0" fmla="*/ 33 w 33"/>
                  <a:gd name="T1" fmla="*/ 10 h 17"/>
                  <a:gd name="T2" fmla="*/ 31 w 33"/>
                  <a:gd name="T3" fmla="*/ 10 h 17"/>
                  <a:gd name="T4" fmla="*/ 31 w 33"/>
                  <a:gd name="T5" fmla="*/ 12 h 17"/>
                  <a:gd name="T6" fmla="*/ 33 w 33"/>
                  <a:gd name="T7" fmla="*/ 17 h 17"/>
                  <a:gd name="T8" fmla="*/ 31 w 33"/>
                  <a:gd name="T9" fmla="*/ 17 h 17"/>
                  <a:gd name="T10" fmla="*/ 24 w 33"/>
                  <a:gd name="T11" fmla="*/ 17 h 17"/>
                  <a:gd name="T12" fmla="*/ 24 w 33"/>
                  <a:gd name="T13" fmla="*/ 14 h 17"/>
                  <a:gd name="T14" fmla="*/ 21 w 33"/>
                  <a:gd name="T15" fmla="*/ 10 h 17"/>
                  <a:gd name="T16" fmla="*/ 0 w 33"/>
                  <a:gd name="T17" fmla="*/ 7 h 17"/>
                  <a:gd name="T18" fmla="*/ 0 w 33"/>
                  <a:gd name="T19" fmla="*/ 5 h 17"/>
                  <a:gd name="T20" fmla="*/ 17 w 33"/>
                  <a:gd name="T21" fmla="*/ 0 h 17"/>
                  <a:gd name="T22" fmla="*/ 19 w 33"/>
                  <a:gd name="T23" fmla="*/ 3 h 17"/>
                  <a:gd name="T24" fmla="*/ 21 w 33"/>
                  <a:gd name="T25" fmla="*/ 3 h 17"/>
                  <a:gd name="T26" fmla="*/ 26 w 33"/>
                  <a:gd name="T27" fmla="*/ 5 h 17"/>
                  <a:gd name="T28" fmla="*/ 28 w 33"/>
                  <a:gd name="T29" fmla="*/ 3 h 17"/>
                  <a:gd name="T30" fmla="*/ 33 w 33"/>
                  <a:gd name="T31" fmla="*/ 7 h 17"/>
                  <a:gd name="T32" fmla="*/ 33 w 33"/>
                  <a:gd name="T33" fmla="*/ 1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7"/>
                  <a:gd name="T53" fmla="*/ 33 w 3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7">
                    <a:moveTo>
                      <a:pt x="33" y="10"/>
                    </a:moveTo>
                    <a:lnTo>
                      <a:pt x="31" y="10"/>
                    </a:lnTo>
                    <a:lnTo>
                      <a:pt x="31" y="12"/>
                    </a:lnTo>
                    <a:lnTo>
                      <a:pt x="33" y="17"/>
                    </a:lnTo>
                    <a:lnTo>
                      <a:pt x="31" y="17"/>
                    </a:lnTo>
                    <a:lnTo>
                      <a:pt x="24" y="17"/>
                    </a:lnTo>
                    <a:lnTo>
                      <a:pt x="24" y="14"/>
                    </a:lnTo>
                    <a:lnTo>
                      <a:pt x="21" y="10"/>
                    </a:lnTo>
                    <a:lnTo>
                      <a:pt x="0" y="7"/>
                    </a:lnTo>
                    <a:lnTo>
                      <a:pt x="0" y="5"/>
                    </a:lnTo>
                    <a:lnTo>
                      <a:pt x="17" y="0"/>
                    </a:lnTo>
                    <a:lnTo>
                      <a:pt x="19" y="3"/>
                    </a:lnTo>
                    <a:lnTo>
                      <a:pt x="21" y="3"/>
                    </a:lnTo>
                    <a:lnTo>
                      <a:pt x="26" y="5"/>
                    </a:lnTo>
                    <a:lnTo>
                      <a:pt x="28" y="3"/>
                    </a:lnTo>
                    <a:lnTo>
                      <a:pt x="33" y="7"/>
                    </a:lnTo>
                    <a:lnTo>
                      <a:pt x="33" y="10"/>
                    </a:lnTo>
                  </a:path>
                </a:pathLst>
              </a:custGeom>
              <a:grpFill/>
              <a:ln w="9525">
                <a:noFill/>
                <a:round/>
                <a:headEnd/>
                <a:tailEnd/>
              </a:ln>
            </p:spPr>
            <p:txBody>
              <a:bodyPr/>
              <a:lstStyle/>
              <a:p>
                <a:pPr>
                  <a:defRPr/>
                </a:pPr>
                <a:endParaRPr lang="en-US" sz="1200" kern="0">
                  <a:solidFill>
                    <a:srgbClr val="0096D6"/>
                  </a:solidFill>
                </a:endParaRPr>
              </a:p>
            </p:txBody>
          </p:sp>
          <p:sp>
            <p:nvSpPr>
              <p:cNvPr id="3401" name="Freeform 373"/>
              <p:cNvSpPr>
                <a:spLocks/>
              </p:cNvSpPr>
              <p:nvPr/>
            </p:nvSpPr>
            <p:spPr bwMode="auto">
              <a:xfrm>
                <a:off x="2554" y="1176"/>
                <a:ext cx="33" cy="33"/>
              </a:xfrm>
              <a:custGeom>
                <a:avLst/>
                <a:gdLst>
                  <a:gd name="T0" fmla="*/ 19 w 33"/>
                  <a:gd name="T1" fmla="*/ 4 h 33"/>
                  <a:gd name="T2" fmla="*/ 24 w 33"/>
                  <a:gd name="T3" fmla="*/ 9 h 33"/>
                  <a:gd name="T4" fmla="*/ 28 w 33"/>
                  <a:gd name="T5" fmla="*/ 12 h 33"/>
                  <a:gd name="T6" fmla="*/ 31 w 33"/>
                  <a:gd name="T7" fmla="*/ 16 h 33"/>
                  <a:gd name="T8" fmla="*/ 33 w 33"/>
                  <a:gd name="T9" fmla="*/ 14 h 33"/>
                  <a:gd name="T10" fmla="*/ 33 w 33"/>
                  <a:gd name="T11" fmla="*/ 21 h 33"/>
                  <a:gd name="T12" fmla="*/ 31 w 33"/>
                  <a:gd name="T13" fmla="*/ 19 h 33"/>
                  <a:gd name="T14" fmla="*/ 28 w 33"/>
                  <a:gd name="T15" fmla="*/ 19 h 33"/>
                  <a:gd name="T16" fmla="*/ 26 w 33"/>
                  <a:gd name="T17" fmla="*/ 19 h 33"/>
                  <a:gd name="T18" fmla="*/ 24 w 33"/>
                  <a:gd name="T19" fmla="*/ 21 h 33"/>
                  <a:gd name="T20" fmla="*/ 26 w 33"/>
                  <a:gd name="T21" fmla="*/ 23 h 33"/>
                  <a:gd name="T22" fmla="*/ 28 w 33"/>
                  <a:gd name="T23" fmla="*/ 26 h 33"/>
                  <a:gd name="T24" fmla="*/ 31 w 33"/>
                  <a:gd name="T25" fmla="*/ 26 h 33"/>
                  <a:gd name="T26" fmla="*/ 31 w 33"/>
                  <a:gd name="T27" fmla="*/ 33 h 33"/>
                  <a:gd name="T28" fmla="*/ 28 w 33"/>
                  <a:gd name="T29" fmla="*/ 33 h 33"/>
                  <a:gd name="T30" fmla="*/ 26 w 33"/>
                  <a:gd name="T31" fmla="*/ 30 h 33"/>
                  <a:gd name="T32" fmla="*/ 26 w 33"/>
                  <a:gd name="T33" fmla="*/ 28 h 33"/>
                  <a:gd name="T34" fmla="*/ 24 w 33"/>
                  <a:gd name="T35" fmla="*/ 30 h 33"/>
                  <a:gd name="T36" fmla="*/ 19 w 33"/>
                  <a:gd name="T37" fmla="*/ 23 h 33"/>
                  <a:gd name="T38" fmla="*/ 7 w 33"/>
                  <a:gd name="T39" fmla="*/ 16 h 33"/>
                  <a:gd name="T40" fmla="*/ 5 w 33"/>
                  <a:gd name="T41" fmla="*/ 14 h 33"/>
                  <a:gd name="T42" fmla="*/ 2 w 33"/>
                  <a:gd name="T43" fmla="*/ 12 h 33"/>
                  <a:gd name="T44" fmla="*/ 2 w 33"/>
                  <a:gd name="T45" fmla="*/ 9 h 33"/>
                  <a:gd name="T46" fmla="*/ 0 w 33"/>
                  <a:gd name="T47" fmla="*/ 7 h 33"/>
                  <a:gd name="T48" fmla="*/ 0 w 33"/>
                  <a:gd name="T49" fmla="*/ 2 h 33"/>
                  <a:gd name="T50" fmla="*/ 0 w 33"/>
                  <a:gd name="T51" fmla="*/ 0 h 33"/>
                  <a:gd name="T52" fmla="*/ 2 w 33"/>
                  <a:gd name="T53" fmla="*/ 0 h 33"/>
                  <a:gd name="T54" fmla="*/ 12 w 33"/>
                  <a:gd name="T55" fmla="*/ 0 h 33"/>
                  <a:gd name="T56" fmla="*/ 14 w 33"/>
                  <a:gd name="T57" fmla="*/ 0 h 33"/>
                  <a:gd name="T58" fmla="*/ 19 w 33"/>
                  <a:gd name="T59" fmla="*/ 2 h 33"/>
                  <a:gd name="T60" fmla="*/ 19 w 33"/>
                  <a:gd name="T61" fmla="*/ 4 h 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3"/>
                  <a:gd name="T95" fmla="*/ 33 w 33"/>
                  <a:gd name="T96" fmla="*/ 33 h 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3">
                    <a:moveTo>
                      <a:pt x="19" y="4"/>
                    </a:moveTo>
                    <a:lnTo>
                      <a:pt x="24" y="9"/>
                    </a:lnTo>
                    <a:lnTo>
                      <a:pt x="28" y="12"/>
                    </a:lnTo>
                    <a:lnTo>
                      <a:pt x="31" y="16"/>
                    </a:lnTo>
                    <a:lnTo>
                      <a:pt x="33" y="14"/>
                    </a:lnTo>
                    <a:lnTo>
                      <a:pt x="33" y="21"/>
                    </a:lnTo>
                    <a:lnTo>
                      <a:pt x="31" y="19"/>
                    </a:lnTo>
                    <a:lnTo>
                      <a:pt x="28" y="19"/>
                    </a:lnTo>
                    <a:lnTo>
                      <a:pt x="26" y="19"/>
                    </a:lnTo>
                    <a:lnTo>
                      <a:pt x="24" y="21"/>
                    </a:lnTo>
                    <a:lnTo>
                      <a:pt x="26" y="23"/>
                    </a:lnTo>
                    <a:lnTo>
                      <a:pt x="28" y="26"/>
                    </a:lnTo>
                    <a:lnTo>
                      <a:pt x="31" y="26"/>
                    </a:lnTo>
                    <a:lnTo>
                      <a:pt x="31" y="33"/>
                    </a:lnTo>
                    <a:lnTo>
                      <a:pt x="28" y="33"/>
                    </a:lnTo>
                    <a:lnTo>
                      <a:pt x="26" y="30"/>
                    </a:lnTo>
                    <a:lnTo>
                      <a:pt x="26" y="28"/>
                    </a:lnTo>
                    <a:lnTo>
                      <a:pt x="24" y="30"/>
                    </a:lnTo>
                    <a:lnTo>
                      <a:pt x="19" y="23"/>
                    </a:lnTo>
                    <a:lnTo>
                      <a:pt x="7" y="16"/>
                    </a:lnTo>
                    <a:lnTo>
                      <a:pt x="5" y="14"/>
                    </a:lnTo>
                    <a:lnTo>
                      <a:pt x="2" y="12"/>
                    </a:lnTo>
                    <a:lnTo>
                      <a:pt x="2" y="9"/>
                    </a:lnTo>
                    <a:lnTo>
                      <a:pt x="0" y="7"/>
                    </a:lnTo>
                    <a:lnTo>
                      <a:pt x="0" y="2"/>
                    </a:lnTo>
                    <a:lnTo>
                      <a:pt x="0" y="0"/>
                    </a:lnTo>
                    <a:lnTo>
                      <a:pt x="2" y="0"/>
                    </a:lnTo>
                    <a:lnTo>
                      <a:pt x="12" y="0"/>
                    </a:lnTo>
                    <a:lnTo>
                      <a:pt x="14" y="0"/>
                    </a:lnTo>
                    <a:lnTo>
                      <a:pt x="19" y="2"/>
                    </a:lnTo>
                    <a:lnTo>
                      <a:pt x="19" y="4"/>
                    </a:lnTo>
                    <a:close/>
                  </a:path>
                </a:pathLst>
              </a:custGeom>
              <a:grpFill/>
              <a:ln w="9525">
                <a:noFill/>
                <a:round/>
                <a:headEnd/>
                <a:tailEnd/>
              </a:ln>
            </p:spPr>
            <p:txBody>
              <a:bodyPr/>
              <a:lstStyle/>
              <a:p>
                <a:pPr>
                  <a:defRPr/>
                </a:pPr>
                <a:endParaRPr lang="en-US" sz="1200" kern="0">
                  <a:solidFill>
                    <a:srgbClr val="0096D6"/>
                  </a:solidFill>
                </a:endParaRPr>
              </a:p>
            </p:txBody>
          </p:sp>
          <p:sp>
            <p:nvSpPr>
              <p:cNvPr id="3402" name="Freeform 374"/>
              <p:cNvSpPr>
                <a:spLocks/>
              </p:cNvSpPr>
              <p:nvPr/>
            </p:nvSpPr>
            <p:spPr bwMode="auto">
              <a:xfrm>
                <a:off x="2554" y="1176"/>
                <a:ext cx="33" cy="33"/>
              </a:xfrm>
              <a:custGeom>
                <a:avLst/>
                <a:gdLst>
                  <a:gd name="T0" fmla="*/ 19 w 33"/>
                  <a:gd name="T1" fmla="*/ 4 h 33"/>
                  <a:gd name="T2" fmla="*/ 24 w 33"/>
                  <a:gd name="T3" fmla="*/ 9 h 33"/>
                  <a:gd name="T4" fmla="*/ 28 w 33"/>
                  <a:gd name="T5" fmla="*/ 12 h 33"/>
                  <a:gd name="T6" fmla="*/ 31 w 33"/>
                  <a:gd name="T7" fmla="*/ 16 h 33"/>
                  <a:gd name="T8" fmla="*/ 33 w 33"/>
                  <a:gd name="T9" fmla="*/ 14 h 33"/>
                  <a:gd name="T10" fmla="*/ 33 w 33"/>
                  <a:gd name="T11" fmla="*/ 21 h 33"/>
                  <a:gd name="T12" fmla="*/ 31 w 33"/>
                  <a:gd name="T13" fmla="*/ 19 h 33"/>
                  <a:gd name="T14" fmla="*/ 28 w 33"/>
                  <a:gd name="T15" fmla="*/ 19 h 33"/>
                  <a:gd name="T16" fmla="*/ 26 w 33"/>
                  <a:gd name="T17" fmla="*/ 19 h 33"/>
                  <a:gd name="T18" fmla="*/ 24 w 33"/>
                  <a:gd name="T19" fmla="*/ 21 h 33"/>
                  <a:gd name="T20" fmla="*/ 26 w 33"/>
                  <a:gd name="T21" fmla="*/ 23 h 33"/>
                  <a:gd name="T22" fmla="*/ 28 w 33"/>
                  <a:gd name="T23" fmla="*/ 26 h 33"/>
                  <a:gd name="T24" fmla="*/ 31 w 33"/>
                  <a:gd name="T25" fmla="*/ 26 h 33"/>
                  <a:gd name="T26" fmla="*/ 31 w 33"/>
                  <a:gd name="T27" fmla="*/ 33 h 33"/>
                  <a:gd name="T28" fmla="*/ 28 w 33"/>
                  <a:gd name="T29" fmla="*/ 33 h 33"/>
                  <a:gd name="T30" fmla="*/ 26 w 33"/>
                  <a:gd name="T31" fmla="*/ 30 h 33"/>
                  <a:gd name="T32" fmla="*/ 26 w 33"/>
                  <a:gd name="T33" fmla="*/ 28 h 33"/>
                  <a:gd name="T34" fmla="*/ 24 w 33"/>
                  <a:gd name="T35" fmla="*/ 30 h 33"/>
                  <a:gd name="T36" fmla="*/ 19 w 33"/>
                  <a:gd name="T37" fmla="*/ 23 h 33"/>
                  <a:gd name="T38" fmla="*/ 7 w 33"/>
                  <a:gd name="T39" fmla="*/ 16 h 33"/>
                  <a:gd name="T40" fmla="*/ 5 w 33"/>
                  <a:gd name="T41" fmla="*/ 14 h 33"/>
                  <a:gd name="T42" fmla="*/ 2 w 33"/>
                  <a:gd name="T43" fmla="*/ 12 h 33"/>
                  <a:gd name="T44" fmla="*/ 2 w 33"/>
                  <a:gd name="T45" fmla="*/ 9 h 33"/>
                  <a:gd name="T46" fmla="*/ 0 w 33"/>
                  <a:gd name="T47" fmla="*/ 7 h 33"/>
                  <a:gd name="T48" fmla="*/ 0 w 33"/>
                  <a:gd name="T49" fmla="*/ 2 h 33"/>
                  <a:gd name="T50" fmla="*/ 0 w 33"/>
                  <a:gd name="T51" fmla="*/ 0 h 33"/>
                  <a:gd name="T52" fmla="*/ 2 w 33"/>
                  <a:gd name="T53" fmla="*/ 0 h 33"/>
                  <a:gd name="T54" fmla="*/ 12 w 33"/>
                  <a:gd name="T55" fmla="*/ 0 h 33"/>
                  <a:gd name="T56" fmla="*/ 14 w 33"/>
                  <a:gd name="T57" fmla="*/ 0 h 33"/>
                  <a:gd name="T58" fmla="*/ 19 w 33"/>
                  <a:gd name="T59" fmla="*/ 2 h 33"/>
                  <a:gd name="T60" fmla="*/ 19 w 33"/>
                  <a:gd name="T61" fmla="*/ 4 h 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3"/>
                  <a:gd name="T95" fmla="*/ 33 w 33"/>
                  <a:gd name="T96" fmla="*/ 33 h 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3">
                    <a:moveTo>
                      <a:pt x="19" y="4"/>
                    </a:moveTo>
                    <a:lnTo>
                      <a:pt x="24" y="9"/>
                    </a:lnTo>
                    <a:lnTo>
                      <a:pt x="28" y="12"/>
                    </a:lnTo>
                    <a:lnTo>
                      <a:pt x="31" y="16"/>
                    </a:lnTo>
                    <a:lnTo>
                      <a:pt x="33" y="14"/>
                    </a:lnTo>
                    <a:lnTo>
                      <a:pt x="33" y="21"/>
                    </a:lnTo>
                    <a:lnTo>
                      <a:pt x="31" y="19"/>
                    </a:lnTo>
                    <a:lnTo>
                      <a:pt x="28" y="19"/>
                    </a:lnTo>
                    <a:lnTo>
                      <a:pt x="26" y="19"/>
                    </a:lnTo>
                    <a:lnTo>
                      <a:pt x="24" y="21"/>
                    </a:lnTo>
                    <a:lnTo>
                      <a:pt x="26" y="23"/>
                    </a:lnTo>
                    <a:lnTo>
                      <a:pt x="28" y="26"/>
                    </a:lnTo>
                    <a:lnTo>
                      <a:pt x="31" y="26"/>
                    </a:lnTo>
                    <a:lnTo>
                      <a:pt x="31" y="33"/>
                    </a:lnTo>
                    <a:lnTo>
                      <a:pt x="28" y="33"/>
                    </a:lnTo>
                    <a:lnTo>
                      <a:pt x="26" y="30"/>
                    </a:lnTo>
                    <a:lnTo>
                      <a:pt x="26" y="28"/>
                    </a:lnTo>
                    <a:lnTo>
                      <a:pt x="24" y="30"/>
                    </a:lnTo>
                    <a:lnTo>
                      <a:pt x="19" y="23"/>
                    </a:lnTo>
                    <a:lnTo>
                      <a:pt x="7" y="16"/>
                    </a:lnTo>
                    <a:lnTo>
                      <a:pt x="5" y="14"/>
                    </a:lnTo>
                    <a:lnTo>
                      <a:pt x="2" y="12"/>
                    </a:lnTo>
                    <a:lnTo>
                      <a:pt x="2" y="9"/>
                    </a:lnTo>
                    <a:lnTo>
                      <a:pt x="0" y="7"/>
                    </a:lnTo>
                    <a:lnTo>
                      <a:pt x="0" y="2"/>
                    </a:lnTo>
                    <a:lnTo>
                      <a:pt x="0" y="0"/>
                    </a:lnTo>
                    <a:lnTo>
                      <a:pt x="2" y="0"/>
                    </a:lnTo>
                    <a:lnTo>
                      <a:pt x="12" y="0"/>
                    </a:lnTo>
                    <a:lnTo>
                      <a:pt x="14" y="0"/>
                    </a:lnTo>
                    <a:lnTo>
                      <a:pt x="19" y="2"/>
                    </a:lnTo>
                    <a:lnTo>
                      <a:pt x="19" y="4"/>
                    </a:lnTo>
                  </a:path>
                </a:pathLst>
              </a:custGeom>
              <a:grpFill/>
              <a:ln w="9525">
                <a:noFill/>
                <a:round/>
                <a:headEnd/>
                <a:tailEnd/>
              </a:ln>
            </p:spPr>
            <p:txBody>
              <a:bodyPr/>
              <a:lstStyle/>
              <a:p>
                <a:pPr>
                  <a:defRPr/>
                </a:pPr>
                <a:endParaRPr lang="en-US" sz="1200" kern="0">
                  <a:solidFill>
                    <a:srgbClr val="0096D6"/>
                  </a:solidFill>
                </a:endParaRPr>
              </a:p>
            </p:txBody>
          </p:sp>
          <p:sp>
            <p:nvSpPr>
              <p:cNvPr id="3403" name="Freeform 375"/>
              <p:cNvSpPr>
                <a:spLocks/>
              </p:cNvSpPr>
              <p:nvPr/>
            </p:nvSpPr>
            <p:spPr bwMode="auto">
              <a:xfrm>
                <a:off x="2507" y="1254"/>
                <a:ext cx="35" cy="23"/>
              </a:xfrm>
              <a:custGeom>
                <a:avLst/>
                <a:gdLst>
                  <a:gd name="T0" fmla="*/ 35 w 35"/>
                  <a:gd name="T1" fmla="*/ 7 h 23"/>
                  <a:gd name="T2" fmla="*/ 35 w 35"/>
                  <a:gd name="T3" fmla="*/ 16 h 23"/>
                  <a:gd name="T4" fmla="*/ 33 w 35"/>
                  <a:gd name="T5" fmla="*/ 16 h 23"/>
                  <a:gd name="T6" fmla="*/ 31 w 35"/>
                  <a:gd name="T7" fmla="*/ 19 h 23"/>
                  <a:gd name="T8" fmla="*/ 28 w 35"/>
                  <a:gd name="T9" fmla="*/ 16 h 23"/>
                  <a:gd name="T10" fmla="*/ 28 w 35"/>
                  <a:gd name="T11" fmla="*/ 19 h 23"/>
                  <a:gd name="T12" fmla="*/ 23 w 35"/>
                  <a:gd name="T13" fmla="*/ 19 h 23"/>
                  <a:gd name="T14" fmla="*/ 2 w 35"/>
                  <a:gd name="T15" fmla="*/ 23 h 23"/>
                  <a:gd name="T16" fmla="*/ 0 w 35"/>
                  <a:gd name="T17" fmla="*/ 23 h 23"/>
                  <a:gd name="T18" fmla="*/ 2 w 35"/>
                  <a:gd name="T19" fmla="*/ 16 h 23"/>
                  <a:gd name="T20" fmla="*/ 12 w 35"/>
                  <a:gd name="T21" fmla="*/ 9 h 23"/>
                  <a:gd name="T22" fmla="*/ 12 w 35"/>
                  <a:gd name="T23" fmla="*/ 7 h 23"/>
                  <a:gd name="T24" fmla="*/ 23 w 35"/>
                  <a:gd name="T25" fmla="*/ 4 h 23"/>
                  <a:gd name="T26" fmla="*/ 28 w 35"/>
                  <a:gd name="T27" fmla="*/ 0 h 23"/>
                  <a:gd name="T28" fmla="*/ 31 w 35"/>
                  <a:gd name="T29" fmla="*/ 0 h 23"/>
                  <a:gd name="T30" fmla="*/ 35 w 35"/>
                  <a:gd name="T31" fmla="*/ 4 h 23"/>
                  <a:gd name="T32" fmla="*/ 35 w 35"/>
                  <a:gd name="T33" fmla="*/ 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3"/>
                  <a:gd name="T53" fmla="*/ 35 w 3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3">
                    <a:moveTo>
                      <a:pt x="35" y="7"/>
                    </a:moveTo>
                    <a:lnTo>
                      <a:pt x="35" y="16"/>
                    </a:lnTo>
                    <a:lnTo>
                      <a:pt x="33" y="16"/>
                    </a:lnTo>
                    <a:lnTo>
                      <a:pt x="31" y="19"/>
                    </a:lnTo>
                    <a:lnTo>
                      <a:pt x="28" y="16"/>
                    </a:lnTo>
                    <a:lnTo>
                      <a:pt x="28" y="19"/>
                    </a:lnTo>
                    <a:lnTo>
                      <a:pt x="23" y="19"/>
                    </a:lnTo>
                    <a:lnTo>
                      <a:pt x="2" y="23"/>
                    </a:lnTo>
                    <a:lnTo>
                      <a:pt x="0" y="23"/>
                    </a:lnTo>
                    <a:lnTo>
                      <a:pt x="2" y="16"/>
                    </a:lnTo>
                    <a:lnTo>
                      <a:pt x="12" y="9"/>
                    </a:lnTo>
                    <a:lnTo>
                      <a:pt x="12" y="7"/>
                    </a:lnTo>
                    <a:lnTo>
                      <a:pt x="23" y="4"/>
                    </a:lnTo>
                    <a:lnTo>
                      <a:pt x="28" y="0"/>
                    </a:lnTo>
                    <a:lnTo>
                      <a:pt x="31" y="0"/>
                    </a:lnTo>
                    <a:lnTo>
                      <a:pt x="35" y="4"/>
                    </a:lnTo>
                    <a:lnTo>
                      <a:pt x="35" y="7"/>
                    </a:lnTo>
                    <a:close/>
                  </a:path>
                </a:pathLst>
              </a:custGeom>
              <a:grpFill/>
              <a:ln w="9525">
                <a:noFill/>
                <a:round/>
                <a:headEnd/>
                <a:tailEnd/>
              </a:ln>
            </p:spPr>
            <p:txBody>
              <a:bodyPr/>
              <a:lstStyle/>
              <a:p>
                <a:pPr>
                  <a:defRPr/>
                </a:pPr>
                <a:endParaRPr lang="en-US" sz="1200" kern="0">
                  <a:solidFill>
                    <a:srgbClr val="0096D6"/>
                  </a:solidFill>
                </a:endParaRPr>
              </a:p>
            </p:txBody>
          </p:sp>
          <p:sp>
            <p:nvSpPr>
              <p:cNvPr id="3404" name="Freeform 376"/>
              <p:cNvSpPr>
                <a:spLocks/>
              </p:cNvSpPr>
              <p:nvPr/>
            </p:nvSpPr>
            <p:spPr bwMode="auto">
              <a:xfrm>
                <a:off x="2507" y="1254"/>
                <a:ext cx="35" cy="23"/>
              </a:xfrm>
              <a:custGeom>
                <a:avLst/>
                <a:gdLst>
                  <a:gd name="T0" fmla="*/ 35 w 35"/>
                  <a:gd name="T1" fmla="*/ 7 h 23"/>
                  <a:gd name="T2" fmla="*/ 35 w 35"/>
                  <a:gd name="T3" fmla="*/ 16 h 23"/>
                  <a:gd name="T4" fmla="*/ 33 w 35"/>
                  <a:gd name="T5" fmla="*/ 16 h 23"/>
                  <a:gd name="T6" fmla="*/ 31 w 35"/>
                  <a:gd name="T7" fmla="*/ 19 h 23"/>
                  <a:gd name="T8" fmla="*/ 28 w 35"/>
                  <a:gd name="T9" fmla="*/ 16 h 23"/>
                  <a:gd name="T10" fmla="*/ 28 w 35"/>
                  <a:gd name="T11" fmla="*/ 19 h 23"/>
                  <a:gd name="T12" fmla="*/ 23 w 35"/>
                  <a:gd name="T13" fmla="*/ 19 h 23"/>
                  <a:gd name="T14" fmla="*/ 2 w 35"/>
                  <a:gd name="T15" fmla="*/ 23 h 23"/>
                  <a:gd name="T16" fmla="*/ 0 w 35"/>
                  <a:gd name="T17" fmla="*/ 23 h 23"/>
                  <a:gd name="T18" fmla="*/ 2 w 35"/>
                  <a:gd name="T19" fmla="*/ 16 h 23"/>
                  <a:gd name="T20" fmla="*/ 12 w 35"/>
                  <a:gd name="T21" fmla="*/ 9 h 23"/>
                  <a:gd name="T22" fmla="*/ 12 w 35"/>
                  <a:gd name="T23" fmla="*/ 7 h 23"/>
                  <a:gd name="T24" fmla="*/ 23 w 35"/>
                  <a:gd name="T25" fmla="*/ 4 h 23"/>
                  <a:gd name="T26" fmla="*/ 28 w 35"/>
                  <a:gd name="T27" fmla="*/ 0 h 23"/>
                  <a:gd name="T28" fmla="*/ 31 w 35"/>
                  <a:gd name="T29" fmla="*/ 0 h 23"/>
                  <a:gd name="T30" fmla="*/ 35 w 35"/>
                  <a:gd name="T31" fmla="*/ 4 h 23"/>
                  <a:gd name="T32" fmla="*/ 35 w 35"/>
                  <a:gd name="T33" fmla="*/ 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3"/>
                  <a:gd name="T53" fmla="*/ 35 w 3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3">
                    <a:moveTo>
                      <a:pt x="35" y="7"/>
                    </a:moveTo>
                    <a:lnTo>
                      <a:pt x="35" y="16"/>
                    </a:lnTo>
                    <a:lnTo>
                      <a:pt x="33" y="16"/>
                    </a:lnTo>
                    <a:lnTo>
                      <a:pt x="31" y="19"/>
                    </a:lnTo>
                    <a:lnTo>
                      <a:pt x="28" y="16"/>
                    </a:lnTo>
                    <a:lnTo>
                      <a:pt x="28" y="19"/>
                    </a:lnTo>
                    <a:lnTo>
                      <a:pt x="23" y="19"/>
                    </a:lnTo>
                    <a:lnTo>
                      <a:pt x="2" y="23"/>
                    </a:lnTo>
                    <a:lnTo>
                      <a:pt x="0" y="23"/>
                    </a:lnTo>
                    <a:lnTo>
                      <a:pt x="2" y="16"/>
                    </a:lnTo>
                    <a:lnTo>
                      <a:pt x="12" y="9"/>
                    </a:lnTo>
                    <a:lnTo>
                      <a:pt x="12" y="7"/>
                    </a:lnTo>
                    <a:lnTo>
                      <a:pt x="23" y="4"/>
                    </a:lnTo>
                    <a:lnTo>
                      <a:pt x="28" y="0"/>
                    </a:lnTo>
                    <a:lnTo>
                      <a:pt x="31" y="0"/>
                    </a:lnTo>
                    <a:lnTo>
                      <a:pt x="35" y="4"/>
                    </a:lnTo>
                    <a:lnTo>
                      <a:pt x="35" y="7"/>
                    </a:lnTo>
                  </a:path>
                </a:pathLst>
              </a:custGeom>
              <a:grpFill/>
              <a:ln w="9525">
                <a:noFill/>
                <a:round/>
                <a:headEnd/>
                <a:tailEnd/>
              </a:ln>
            </p:spPr>
            <p:txBody>
              <a:bodyPr/>
              <a:lstStyle/>
              <a:p>
                <a:pPr>
                  <a:defRPr/>
                </a:pPr>
                <a:endParaRPr lang="en-US" sz="1200" kern="0">
                  <a:solidFill>
                    <a:srgbClr val="0096D6"/>
                  </a:solidFill>
                </a:endParaRPr>
              </a:p>
            </p:txBody>
          </p:sp>
          <p:sp>
            <p:nvSpPr>
              <p:cNvPr id="3405" name="Freeform 377"/>
              <p:cNvSpPr>
                <a:spLocks/>
              </p:cNvSpPr>
              <p:nvPr/>
            </p:nvSpPr>
            <p:spPr bwMode="auto">
              <a:xfrm>
                <a:off x="1966" y="939"/>
                <a:ext cx="40" cy="15"/>
              </a:xfrm>
              <a:custGeom>
                <a:avLst/>
                <a:gdLst>
                  <a:gd name="T0" fmla="*/ 0 w 40"/>
                  <a:gd name="T1" fmla="*/ 8 h 15"/>
                  <a:gd name="T2" fmla="*/ 0 w 40"/>
                  <a:gd name="T3" fmla="*/ 8 h 15"/>
                  <a:gd name="T4" fmla="*/ 5 w 40"/>
                  <a:gd name="T5" fmla="*/ 5 h 15"/>
                  <a:gd name="T6" fmla="*/ 9 w 40"/>
                  <a:gd name="T7" fmla="*/ 0 h 15"/>
                  <a:gd name="T8" fmla="*/ 24 w 40"/>
                  <a:gd name="T9" fmla="*/ 0 h 15"/>
                  <a:gd name="T10" fmla="*/ 31 w 40"/>
                  <a:gd name="T11" fmla="*/ 3 h 15"/>
                  <a:gd name="T12" fmla="*/ 33 w 40"/>
                  <a:gd name="T13" fmla="*/ 3 h 15"/>
                  <a:gd name="T14" fmla="*/ 33 w 40"/>
                  <a:gd name="T15" fmla="*/ 5 h 15"/>
                  <a:gd name="T16" fmla="*/ 40 w 40"/>
                  <a:gd name="T17" fmla="*/ 10 h 15"/>
                  <a:gd name="T18" fmla="*/ 40 w 40"/>
                  <a:gd name="T19" fmla="*/ 10 h 15"/>
                  <a:gd name="T20" fmla="*/ 38 w 40"/>
                  <a:gd name="T21" fmla="*/ 12 h 15"/>
                  <a:gd name="T22" fmla="*/ 31 w 40"/>
                  <a:gd name="T23" fmla="*/ 15 h 15"/>
                  <a:gd name="T24" fmla="*/ 16 w 40"/>
                  <a:gd name="T25" fmla="*/ 10 h 15"/>
                  <a:gd name="T26" fmla="*/ 12 w 40"/>
                  <a:gd name="T27" fmla="*/ 12 h 15"/>
                  <a:gd name="T28" fmla="*/ 7 w 40"/>
                  <a:gd name="T29" fmla="*/ 12 h 15"/>
                  <a:gd name="T30" fmla="*/ 0 w 40"/>
                  <a:gd name="T31" fmla="*/ 8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5"/>
                  <a:gd name="T50" fmla="*/ 40 w 4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5">
                    <a:moveTo>
                      <a:pt x="0" y="8"/>
                    </a:moveTo>
                    <a:lnTo>
                      <a:pt x="0" y="8"/>
                    </a:lnTo>
                    <a:lnTo>
                      <a:pt x="5" y="5"/>
                    </a:lnTo>
                    <a:lnTo>
                      <a:pt x="9" y="0"/>
                    </a:lnTo>
                    <a:lnTo>
                      <a:pt x="24" y="0"/>
                    </a:lnTo>
                    <a:lnTo>
                      <a:pt x="31" y="3"/>
                    </a:lnTo>
                    <a:lnTo>
                      <a:pt x="33" y="3"/>
                    </a:lnTo>
                    <a:lnTo>
                      <a:pt x="33" y="5"/>
                    </a:lnTo>
                    <a:lnTo>
                      <a:pt x="40" y="10"/>
                    </a:lnTo>
                    <a:lnTo>
                      <a:pt x="38" y="12"/>
                    </a:lnTo>
                    <a:lnTo>
                      <a:pt x="31" y="15"/>
                    </a:lnTo>
                    <a:lnTo>
                      <a:pt x="16" y="10"/>
                    </a:lnTo>
                    <a:lnTo>
                      <a:pt x="12" y="12"/>
                    </a:lnTo>
                    <a:lnTo>
                      <a:pt x="7" y="12"/>
                    </a:lnTo>
                    <a:lnTo>
                      <a:pt x="0" y="8"/>
                    </a:lnTo>
                    <a:close/>
                  </a:path>
                </a:pathLst>
              </a:custGeom>
              <a:grpFill/>
              <a:ln w="9525">
                <a:noFill/>
                <a:round/>
                <a:headEnd/>
                <a:tailEnd/>
              </a:ln>
            </p:spPr>
            <p:txBody>
              <a:bodyPr/>
              <a:lstStyle/>
              <a:p>
                <a:pPr>
                  <a:defRPr/>
                </a:pPr>
                <a:endParaRPr lang="en-US" sz="1200" kern="0">
                  <a:solidFill>
                    <a:srgbClr val="0096D6"/>
                  </a:solidFill>
                </a:endParaRPr>
              </a:p>
            </p:txBody>
          </p:sp>
          <p:sp>
            <p:nvSpPr>
              <p:cNvPr id="3406" name="Freeform 378"/>
              <p:cNvSpPr>
                <a:spLocks/>
              </p:cNvSpPr>
              <p:nvPr/>
            </p:nvSpPr>
            <p:spPr bwMode="auto">
              <a:xfrm>
                <a:off x="1966" y="939"/>
                <a:ext cx="40" cy="15"/>
              </a:xfrm>
              <a:custGeom>
                <a:avLst/>
                <a:gdLst>
                  <a:gd name="T0" fmla="*/ 0 w 40"/>
                  <a:gd name="T1" fmla="*/ 8 h 15"/>
                  <a:gd name="T2" fmla="*/ 0 w 40"/>
                  <a:gd name="T3" fmla="*/ 8 h 15"/>
                  <a:gd name="T4" fmla="*/ 5 w 40"/>
                  <a:gd name="T5" fmla="*/ 5 h 15"/>
                  <a:gd name="T6" fmla="*/ 9 w 40"/>
                  <a:gd name="T7" fmla="*/ 0 h 15"/>
                  <a:gd name="T8" fmla="*/ 24 w 40"/>
                  <a:gd name="T9" fmla="*/ 0 h 15"/>
                  <a:gd name="T10" fmla="*/ 31 w 40"/>
                  <a:gd name="T11" fmla="*/ 3 h 15"/>
                  <a:gd name="T12" fmla="*/ 33 w 40"/>
                  <a:gd name="T13" fmla="*/ 3 h 15"/>
                  <a:gd name="T14" fmla="*/ 33 w 40"/>
                  <a:gd name="T15" fmla="*/ 5 h 15"/>
                  <a:gd name="T16" fmla="*/ 40 w 40"/>
                  <a:gd name="T17" fmla="*/ 10 h 15"/>
                  <a:gd name="T18" fmla="*/ 40 w 40"/>
                  <a:gd name="T19" fmla="*/ 10 h 15"/>
                  <a:gd name="T20" fmla="*/ 38 w 40"/>
                  <a:gd name="T21" fmla="*/ 12 h 15"/>
                  <a:gd name="T22" fmla="*/ 31 w 40"/>
                  <a:gd name="T23" fmla="*/ 15 h 15"/>
                  <a:gd name="T24" fmla="*/ 16 w 40"/>
                  <a:gd name="T25" fmla="*/ 10 h 15"/>
                  <a:gd name="T26" fmla="*/ 12 w 40"/>
                  <a:gd name="T27" fmla="*/ 12 h 15"/>
                  <a:gd name="T28" fmla="*/ 7 w 40"/>
                  <a:gd name="T29" fmla="*/ 12 h 15"/>
                  <a:gd name="T30" fmla="*/ 0 w 40"/>
                  <a:gd name="T31" fmla="*/ 8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5"/>
                  <a:gd name="T50" fmla="*/ 40 w 4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5">
                    <a:moveTo>
                      <a:pt x="0" y="8"/>
                    </a:moveTo>
                    <a:lnTo>
                      <a:pt x="0" y="8"/>
                    </a:lnTo>
                    <a:lnTo>
                      <a:pt x="5" y="5"/>
                    </a:lnTo>
                    <a:lnTo>
                      <a:pt x="9" y="0"/>
                    </a:lnTo>
                    <a:lnTo>
                      <a:pt x="24" y="0"/>
                    </a:lnTo>
                    <a:lnTo>
                      <a:pt x="31" y="3"/>
                    </a:lnTo>
                    <a:lnTo>
                      <a:pt x="33" y="3"/>
                    </a:lnTo>
                    <a:lnTo>
                      <a:pt x="33" y="5"/>
                    </a:lnTo>
                    <a:lnTo>
                      <a:pt x="40" y="10"/>
                    </a:lnTo>
                    <a:lnTo>
                      <a:pt x="38" y="12"/>
                    </a:lnTo>
                    <a:lnTo>
                      <a:pt x="31" y="15"/>
                    </a:lnTo>
                    <a:lnTo>
                      <a:pt x="16" y="10"/>
                    </a:lnTo>
                    <a:lnTo>
                      <a:pt x="12" y="12"/>
                    </a:lnTo>
                    <a:lnTo>
                      <a:pt x="7" y="12"/>
                    </a:lnTo>
                    <a:lnTo>
                      <a:pt x="0" y="8"/>
                    </a:lnTo>
                  </a:path>
                </a:pathLst>
              </a:custGeom>
              <a:grpFill/>
              <a:ln w="9525">
                <a:noFill/>
                <a:round/>
                <a:headEnd/>
                <a:tailEnd/>
              </a:ln>
            </p:spPr>
            <p:txBody>
              <a:bodyPr/>
              <a:lstStyle/>
              <a:p>
                <a:pPr>
                  <a:defRPr/>
                </a:pPr>
                <a:endParaRPr lang="en-US" sz="1200" kern="0">
                  <a:solidFill>
                    <a:srgbClr val="0096D6"/>
                  </a:solidFill>
                </a:endParaRPr>
              </a:p>
            </p:txBody>
          </p:sp>
          <p:sp>
            <p:nvSpPr>
              <p:cNvPr id="3407" name="Freeform 379"/>
              <p:cNvSpPr>
                <a:spLocks/>
              </p:cNvSpPr>
              <p:nvPr/>
            </p:nvSpPr>
            <p:spPr bwMode="auto">
              <a:xfrm>
                <a:off x="2297" y="1613"/>
                <a:ext cx="4" cy="4"/>
              </a:xfrm>
              <a:custGeom>
                <a:avLst/>
                <a:gdLst>
                  <a:gd name="T0" fmla="*/ 0 w 4"/>
                  <a:gd name="T1" fmla="*/ 0 h 4"/>
                  <a:gd name="T2" fmla="*/ 0 w 4"/>
                  <a:gd name="T3" fmla="*/ 4 h 4"/>
                  <a:gd name="T4" fmla="*/ 0 w 4"/>
                  <a:gd name="T5" fmla="*/ 0 h 4"/>
                  <a:gd name="T6" fmla="*/ 0 w 4"/>
                  <a:gd name="T7" fmla="*/ 2 h 4"/>
                  <a:gd name="T8" fmla="*/ 0 w 4"/>
                  <a:gd name="T9" fmla="*/ 2 h 4"/>
                  <a:gd name="T10" fmla="*/ 2 w 4"/>
                  <a:gd name="T11" fmla="*/ 2 h 4"/>
                  <a:gd name="T12" fmla="*/ 4 w 4"/>
                  <a:gd name="T13" fmla="*/ 2 h 4"/>
                  <a:gd name="T14" fmla="*/ 4 w 4"/>
                  <a:gd name="T15" fmla="*/ 0 h 4"/>
                  <a:gd name="T16" fmla="*/ 2 w 4"/>
                  <a:gd name="T17" fmla="*/ 0 h 4"/>
                  <a:gd name="T18" fmla="*/ 0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0"/>
                    </a:moveTo>
                    <a:lnTo>
                      <a:pt x="0" y="4"/>
                    </a:lnTo>
                    <a:lnTo>
                      <a:pt x="0" y="0"/>
                    </a:lnTo>
                    <a:lnTo>
                      <a:pt x="0" y="2"/>
                    </a:lnTo>
                    <a:lnTo>
                      <a:pt x="2" y="2"/>
                    </a:lnTo>
                    <a:lnTo>
                      <a:pt x="4" y="2"/>
                    </a:lnTo>
                    <a:lnTo>
                      <a:pt x="4" y="0"/>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408" name="Freeform 380"/>
              <p:cNvSpPr>
                <a:spLocks/>
              </p:cNvSpPr>
              <p:nvPr/>
            </p:nvSpPr>
            <p:spPr bwMode="auto">
              <a:xfrm>
                <a:off x="2297" y="1613"/>
                <a:ext cx="4" cy="4"/>
              </a:xfrm>
              <a:custGeom>
                <a:avLst/>
                <a:gdLst>
                  <a:gd name="T0" fmla="*/ 0 w 4"/>
                  <a:gd name="T1" fmla="*/ 0 h 4"/>
                  <a:gd name="T2" fmla="*/ 0 w 4"/>
                  <a:gd name="T3" fmla="*/ 4 h 4"/>
                  <a:gd name="T4" fmla="*/ 0 w 4"/>
                  <a:gd name="T5" fmla="*/ 0 h 4"/>
                  <a:gd name="T6" fmla="*/ 0 w 4"/>
                  <a:gd name="T7" fmla="*/ 2 h 4"/>
                  <a:gd name="T8" fmla="*/ 0 w 4"/>
                  <a:gd name="T9" fmla="*/ 2 h 4"/>
                  <a:gd name="T10" fmla="*/ 2 w 4"/>
                  <a:gd name="T11" fmla="*/ 2 h 4"/>
                  <a:gd name="T12" fmla="*/ 4 w 4"/>
                  <a:gd name="T13" fmla="*/ 2 h 4"/>
                  <a:gd name="T14" fmla="*/ 4 w 4"/>
                  <a:gd name="T15" fmla="*/ 0 h 4"/>
                  <a:gd name="T16" fmla="*/ 2 w 4"/>
                  <a:gd name="T17" fmla="*/ 0 h 4"/>
                  <a:gd name="T18" fmla="*/ 0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0"/>
                    </a:moveTo>
                    <a:lnTo>
                      <a:pt x="0" y="4"/>
                    </a:lnTo>
                    <a:lnTo>
                      <a:pt x="0" y="0"/>
                    </a:lnTo>
                    <a:lnTo>
                      <a:pt x="0" y="2"/>
                    </a:lnTo>
                    <a:lnTo>
                      <a:pt x="2" y="2"/>
                    </a:lnTo>
                    <a:lnTo>
                      <a:pt x="4" y="2"/>
                    </a:lnTo>
                    <a:lnTo>
                      <a:pt x="4" y="0"/>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409" name="Freeform 381"/>
              <p:cNvSpPr>
                <a:spLocks/>
              </p:cNvSpPr>
              <p:nvPr/>
            </p:nvSpPr>
            <p:spPr bwMode="auto">
              <a:xfrm>
                <a:off x="2297" y="1608"/>
                <a:ext cx="11" cy="5"/>
              </a:xfrm>
              <a:custGeom>
                <a:avLst/>
                <a:gdLst>
                  <a:gd name="T0" fmla="*/ 11 w 11"/>
                  <a:gd name="T1" fmla="*/ 2 h 5"/>
                  <a:gd name="T2" fmla="*/ 11 w 11"/>
                  <a:gd name="T3" fmla="*/ 2 h 5"/>
                  <a:gd name="T4" fmla="*/ 2 w 11"/>
                  <a:gd name="T5" fmla="*/ 0 h 5"/>
                  <a:gd name="T6" fmla="*/ 0 w 11"/>
                  <a:gd name="T7" fmla="*/ 0 h 5"/>
                  <a:gd name="T8" fmla="*/ 2 w 11"/>
                  <a:gd name="T9" fmla="*/ 2 h 5"/>
                  <a:gd name="T10" fmla="*/ 2 w 11"/>
                  <a:gd name="T11" fmla="*/ 5 h 5"/>
                  <a:gd name="T12" fmla="*/ 7 w 11"/>
                  <a:gd name="T13" fmla="*/ 5 h 5"/>
                  <a:gd name="T14" fmla="*/ 7 w 11"/>
                  <a:gd name="T15" fmla="*/ 2 h 5"/>
                  <a:gd name="T16" fmla="*/ 7 w 11"/>
                  <a:gd name="T17" fmla="*/ 2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2" y="0"/>
                    </a:lnTo>
                    <a:lnTo>
                      <a:pt x="0" y="0"/>
                    </a:lnTo>
                    <a:lnTo>
                      <a:pt x="2" y="2"/>
                    </a:lnTo>
                    <a:lnTo>
                      <a:pt x="2" y="5"/>
                    </a:lnTo>
                    <a:lnTo>
                      <a:pt x="7" y="5"/>
                    </a:lnTo>
                    <a:lnTo>
                      <a:pt x="7" y="2"/>
                    </a:lnTo>
                    <a:lnTo>
                      <a:pt x="11" y="2"/>
                    </a:lnTo>
                    <a:close/>
                  </a:path>
                </a:pathLst>
              </a:custGeom>
              <a:grpFill/>
              <a:ln w="9525">
                <a:noFill/>
                <a:round/>
                <a:headEnd/>
                <a:tailEnd/>
              </a:ln>
            </p:spPr>
            <p:txBody>
              <a:bodyPr/>
              <a:lstStyle/>
              <a:p>
                <a:pPr>
                  <a:defRPr/>
                </a:pPr>
                <a:endParaRPr lang="en-US" sz="1200" kern="0">
                  <a:solidFill>
                    <a:srgbClr val="0096D6"/>
                  </a:solidFill>
                </a:endParaRPr>
              </a:p>
            </p:txBody>
          </p:sp>
          <p:sp>
            <p:nvSpPr>
              <p:cNvPr id="3410" name="Freeform 382"/>
              <p:cNvSpPr>
                <a:spLocks/>
              </p:cNvSpPr>
              <p:nvPr/>
            </p:nvSpPr>
            <p:spPr bwMode="auto">
              <a:xfrm>
                <a:off x="2297" y="1608"/>
                <a:ext cx="11" cy="5"/>
              </a:xfrm>
              <a:custGeom>
                <a:avLst/>
                <a:gdLst>
                  <a:gd name="T0" fmla="*/ 11 w 11"/>
                  <a:gd name="T1" fmla="*/ 2 h 5"/>
                  <a:gd name="T2" fmla="*/ 11 w 11"/>
                  <a:gd name="T3" fmla="*/ 2 h 5"/>
                  <a:gd name="T4" fmla="*/ 2 w 11"/>
                  <a:gd name="T5" fmla="*/ 0 h 5"/>
                  <a:gd name="T6" fmla="*/ 0 w 11"/>
                  <a:gd name="T7" fmla="*/ 0 h 5"/>
                  <a:gd name="T8" fmla="*/ 2 w 11"/>
                  <a:gd name="T9" fmla="*/ 2 h 5"/>
                  <a:gd name="T10" fmla="*/ 2 w 11"/>
                  <a:gd name="T11" fmla="*/ 5 h 5"/>
                  <a:gd name="T12" fmla="*/ 7 w 11"/>
                  <a:gd name="T13" fmla="*/ 5 h 5"/>
                  <a:gd name="T14" fmla="*/ 7 w 11"/>
                  <a:gd name="T15" fmla="*/ 2 h 5"/>
                  <a:gd name="T16" fmla="*/ 7 w 11"/>
                  <a:gd name="T17" fmla="*/ 2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2" y="0"/>
                    </a:lnTo>
                    <a:lnTo>
                      <a:pt x="0" y="0"/>
                    </a:lnTo>
                    <a:lnTo>
                      <a:pt x="2" y="2"/>
                    </a:lnTo>
                    <a:lnTo>
                      <a:pt x="2" y="5"/>
                    </a:lnTo>
                    <a:lnTo>
                      <a:pt x="7" y="5"/>
                    </a:lnTo>
                    <a:lnTo>
                      <a:pt x="7" y="2"/>
                    </a:lnTo>
                    <a:lnTo>
                      <a:pt x="11" y="2"/>
                    </a:lnTo>
                  </a:path>
                </a:pathLst>
              </a:custGeom>
              <a:grpFill/>
              <a:ln w="9525">
                <a:noFill/>
                <a:round/>
                <a:headEnd/>
                <a:tailEnd/>
              </a:ln>
            </p:spPr>
            <p:txBody>
              <a:bodyPr/>
              <a:lstStyle/>
              <a:p>
                <a:pPr>
                  <a:defRPr/>
                </a:pPr>
                <a:endParaRPr lang="en-US" sz="1200" kern="0">
                  <a:solidFill>
                    <a:srgbClr val="0096D6"/>
                  </a:solidFill>
                </a:endParaRPr>
              </a:p>
            </p:txBody>
          </p:sp>
          <p:sp>
            <p:nvSpPr>
              <p:cNvPr id="3411" name="Freeform 383"/>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412" name="Freeform 384"/>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413" name="Freeform 385"/>
              <p:cNvSpPr>
                <a:spLocks/>
              </p:cNvSpPr>
              <p:nvPr/>
            </p:nvSpPr>
            <p:spPr bwMode="auto">
              <a:xfrm>
                <a:off x="1357" y="2217"/>
                <a:ext cx="0" cy="5"/>
              </a:xfrm>
              <a:custGeom>
                <a:avLst/>
                <a:gdLst>
                  <a:gd name="T0" fmla="*/ 5 h 5"/>
                  <a:gd name="T1" fmla="*/ 5 h 5"/>
                  <a:gd name="T2" fmla="*/ 3 h 5"/>
                  <a:gd name="T3" fmla="*/ 3 h 5"/>
                  <a:gd name="T4" fmla="*/ 3 h 5"/>
                  <a:gd name="T5" fmla="*/ 3 h 5"/>
                  <a:gd name="T6" fmla="*/ 0 h 5"/>
                  <a:gd name="T7" fmla="*/ 0 h 5"/>
                  <a:gd name="T8" fmla="*/ 3 h 5"/>
                  <a:gd name="T9" fmla="*/ 5 h 5"/>
                  <a:gd name="T10" fmla="*/ 5 h 5"/>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5"/>
                  <a:gd name="T23" fmla="*/ 5 h 5"/>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5">
                    <a:moveTo>
                      <a:pt x="0" y="5"/>
                    </a:moveTo>
                    <a:lnTo>
                      <a:pt x="0" y="5"/>
                    </a:lnTo>
                    <a:lnTo>
                      <a:pt x="0" y="3"/>
                    </a:lnTo>
                    <a:lnTo>
                      <a:pt x="0" y="0"/>
                    </a:lnTo>
                    <a:lnTo>
                      <a:pt x="0" y="3"/>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414" name="Freeform 386"/>
              <p:cNvSpPr>
                <a:spLocks/>
              </p:cNvSpPr>
              <p:nvPr/>
            </p:nvSpPr>
            <p:spPr bwMode="auto">
              <a:xfrm>
                <a:off x="1357" y="2217"/>
                <a:ext cx="0" cy="5"/>
              </a:xfrm>
              <a:custGeom>
                <a:avLst/>
                <a:gdLst>
                  <a:gd name="T0" fmla="*/ 5 h 5"/>
                  <a:gd name="T1" fmla="*/ 5 h 5"/>
                  <a:gd name="T2" fmla="*/ 3 h 5"/>
                  <a:gd name="T3" fmla="*/ 3 h 5"/>
                  <a:gd name="T4" fmla="*/ 3 h 5"/>
                  <a:gd name="T5" fmla="*/ 3 h 5"/>
                  <a:gd name="T6" fmla="*/ 0 h 5"/>
                  <a:gd name="T7" fmla="*/ 0 h 5"/>
                  <a:gd name="T8" fmla="*/ 3 h 5"/>
                  <a:gd name="T9" fmla="*/ 5 h 5"/>
                  <a:gd name="T10" fmla="*/ 5 h 5"/>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5"/>
                  <a:gd name="T23" fmla="*/ 5 h 5"/>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5">
                    <a:moveTo>
                      <a:pt x="0" y="5"/>
                    </a:moveTo>
                    <a:lnTo>
                      <a:pt x="0" y="5"/>
                    </a:lnTo>
                    <a:lnTo>
                      <a:pt x="0" y="3"/>
                    </a:lnTo>
                    <a:lnTo>
                      <a:pt x="0" y="0"/>
                    </a:lnTo>
                    <a:lnTo>
                      <a:pt x="0" y="3"/>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415" name="Freeform 387"/>
              <p:cNvSpPr>
                <a:spLocks/>
              </p:cNvSpPr>
              <p:nvPr/>
            </p:nvSpPr>
            <p:spPr bwMode="auto">
              <a:xfrm>
                <a:off x="1378" y="2199"/>
                <a:ext cx="7" cy="7"/>
              </a:xfrm>
              <a:custGeom>
                <a:avLst/>
                <a:gdLst>
                  <a:gd name="T0" fmla="*/ 7 w 7"/>
                  <a:gd name="T1" fmla="*/ 7 h 7"/>
                  <a:gd name="T2" fmla="*/ 5 w 7"/>
                  <a:gd name="T3" fmla="*/ 7 h 7"/>
                  <a:gd name="T4" fmla="*/ 0 w 7"/>
                  <a:gd name="T5" fmla="*/ 2 h 7"/>
                  <a:gd name="T6" fmla="*/ 0 w 7"/>
                  <a:gd name="T7" fmla="*/ 0 h 7"/>
                  <a:gd name="T8" fmla="*/ 2 w 7"/>
                  <a:gd name="T9" fmla="*/ 0 h 7"/>
                  <a:gd name="T10" fmla="*/ 5 w 7"/>
                  <a:gd name="T11" fmla="*/ 4 h 7"/>
                  <a:gd name="T12" fmla="*/ 5 w 7"/>
                  <a:gd name="T13" fmla="*/ 4 h 7"/>
                  <a:gd name="T14" fmla="*/ 5 w 7"/>
                  <a:gd name="T15" fmla="*/ 7 h 7"/>
                  <a:gd name="T16" fmla="*/ 7 w 7"/>
                  <a:gd name="T17" fmla="*/ 7 h 7"/>
                  <a:gd name="T18" fmla="*/ 7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7"/>
                    </a:moveTo>
                    <a:lnTo>
                      <a:pt x="5" y="7"/>
                    </a:lnTo>
                    <a:lnTo>
                      <a:pt x="0" y="2"/>
                    </a:lnTo>
                    <a:lnTo>
                      <a:pt x="0" y="0"/>
                    </a:lnTo>
                    <a:lnTo>
                      <a:pt x="2" y="0"/>
                    </a:lnTo>
                    <a:lnTo>
                      <a:pt x="5" y="4"/>
                    </a:lnTo>
                    <a:lnTo>
                      <a:pt x="5" y="7"/>
                    </a:lnTo>
                    <a:lnTo>
                      <a:pt x="7" y="7"/>
                    </a:lnTo>
                    <a:close/>
                  </a:path>
                </a:pathLst>
              </a:custGeom>
              <a:grpFill/>
              <a:ln w="9525">
                <a:noFill/>
                <a:round/>
                <a:headEnd/>
                <a:tailEnd/>
              </a:ln>
            </p:spPr>
            <p:txBody>
              <a:bodyPr/>
              <a:lstStyle/>
              <a:p>
                <a:pPr>
                  <a:defRPr/>
                </a:pPr>
                <a:endParaRPr lang="en-US" sz="1200" kern="0">
                  <a:solidFill>
                    <a:srgbClr val="0096D6"/>
                  </a:solidFill>
                </a:endParaRPr>
              </a:p>
            </p:txBody>
          </p:sp>
          <p:sp>
            <p:nvSpPr>
              <p:cNvPr id="3416" name="Freeform 388"/>
              <p:cNvSpPr>
                <a:spLocks/>
              </p:cNvSpPr>
              <p:nvPr/>
            </p:nvSpPr>
            <p:spPr bwMode="auto">
              <a:xfrm>
                <a:off x="1378" y="2199"/>
                <a:ext cx="7" cy="7"/>
              </a:xfrm>
              <a:custGeom>
                <a:avLst/>
                <a:gdLst>
                  <a:gd name="T0" fmla="*/ 7 w 7"/>
                  <a:gd name="T1" fmla="*/ 7 h 7"/>
                  <a:gd name="T2" fmla="*/ 5 w 7"/>
                  <a:gd name="T3" fmla="*/ 7 h 7"/>
                  <a:gd name="T4" fmla="*/ 0 w 7"/>
                  <a:gd name="T5" fmla="*/ 2 h 7"/>
                  <a:gd name="T6" fmla="*/ 0 w 7"/>
                  <a:gd name="T7" fmla="*/ 0 h 7"/>
                  <a:gd name="T8" fmla="*/ 2 w 7"/>
                  <a:gd name="T9" fmla="*/ 0 h 7"/>
                  <a:gd name="T10" fmla="*/ 5 w 7"/>
                  <a:gd name="T11" fmla="*/ 4 h 7"/>
                  <a:gd name="T12" fmla="*/ 5 w 7"/>
                  <a:gd name="T13" fmla="*/ 4 h 7"/>
                  <a:gd name="T14" fmla="*/ 5 w 7"/>
                  <a:gd name="T15" fmla="*/ 7 h 7"/>
                  <a:gd name="T16" fmla="*/ 7 w 7"/>
                  <a:gd name="T17" fmla="*/ 7 h 7"/>
                  <a:gd name="T18" fmla="*/ 7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7"/>
                    </a:moveTo>
                    <a:lnTo>
                      <a:pt x="5" y="7"/>
                    </a:lnTo>
                    <a:lnTo>
                      <a:pt x="0" y="2"/>
                    </a:lnTo>
                    <a:lnTo>
                      <a:pt x="0" y="0"/>
                    </a:lnTo>
                    <a:lnTo>
                      <a:pt x="2" y="0"/>
                    </a:lnTo>
                    <a:lnTo>
                      <a:pt x="5" y="4"/>
                    </a:lnTo>
                    <a:lnTo>
                      <a:pt x="5" y="7"/>
                    </a:lnTo>
                    <a:lnTo>
                      <a:pt x="7" y="7"/>
                    </a:lnTo>
                  </a:path>
                </a:pathLst>
              </a:custGeom>
              <a:grpFill/>
              <a:ln w="9525">
                <a:noFill/>
                <a:round/>
                <a:headEnd/>
                <a:tailEnd/>
              </a:ln>
            </p:spPr>
            <p:txBody>
              <a:bodyPr/>
              <a:lstStyle/>
              <a:p>
                <a:pPr>
                  <a:defRPr/>
                </a:pPr>
                <a:endParaRPr lang="en-US" sz="1200" kern="0">
                  <a:solidFill>
                    <a:srgbClr val="0096D6"/>
                  </a:solidFill>
                </a:endParaRPr>
              </a:p>
            </p:txBody>
          </p:sp>
          <p:sp>
            <p:nvSpPr>
              <p:cNvPr id="3417" name="Freeform 389"/>
              <p:cNvSpPr>
                <a:spLocks/>
              </p:cNvSpPr>
              <p:nvPr/>
            </p:nvSpPr>
            <p:spPr bwMode="auto">
              <a:xfrm>
                <a:off x="1392" y="2203"/>
                <a:ext cx="5" cy="7"/>
              </a:xfrm>
              <a:custGeom>
                <a:avLst/>
                <a:gdLst>
                  <a:gd name="T0" fmla="*/ 0 w 5"/>
                  <a:gd name="T1" fmla="*/ 3 h 7"/>
                  <a:gd name="T2" fmla="*/ 2 w 5"/>
                  <a:gd name="T3" fmla="*/ 0 h 7"/>
                  <a:gd name="T4" fmla="*/ 2 w 5"/>
                  <a:gd name="T5" fmla="*/ 0 h 7"/>
                  <a:gd name="T6" fmla="*/ 2 w 5"/>
                  <a:gd name="T7" fmla="*/ 0 h 7"/>
                  <a:gd name="T8" fmla="*/ 5 w 5"/>
                  <a:gd name="T9" fmla="*/ 5 h 7"/>
                  <a:gd name="T10" fmla="*/ 5 w 5"/>
                  <a:gd name="T11" fmla="*/ 7 h 7"/>
                  <a:gd name="T12" fmla="*/ 2 w 5"/>
                  <a:gd name="T13" fmla="*/ 7 h 7"/>
                  <a:gd name="T14" fmla="*/ 0 w 5"/>
                  <a:gd name="T15" fmla="*/ 7 h 7"/>
                  <a:gd name="T16" fmla="*/ 0 w 5"/>
                  <a:gd name="T17" fmla="*/ 5 h 7"/>
                  <a:gd name="T18" fmla="*/ 0 w 5"/>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3"/>
                    </a:moveTo>
                    <a:lnTo>
                      <a:pt x="2" y="0"/>
                    </a:lnTo>
                    <a:lnTo>
                      <a:pt x="5" y="5"/>
                    </a:lnTo>
                    <a:lnTo>
                      <a:pt x="5" y="7"/>
                    </a:lnTo>
                    <a:lnTo>
                      <a:pt x="2" y="7"/>
                    </a:lnTo>
                    <a:lnTo>
                      <a:pt x="0" y="7"/>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418" name="Freeform 390"/>
              <p:cNvSpPr>
                <a:spLocks/>
              </p:cNvSpPr>
              <p:nvPr/>
            </p:nvSpPr>
            <p:spPr bwMode="auto">
              <a:xfrm>
                <a:off x="1392" y="2203"/>
                <a:ext cx="5" cy="7"/>
              </a:xfrm>
              <a:custGeom>
                <a:avLst/>
                <a:gdLst>
                  <a:gd name="T0" fmla="*/ 0 w 5"/>
                  <a:gd name="T1" fmla="*/ 3 h 7"/>
                  <a:gd name="T2" fmla="*/ 2 w 5"/>
                  <a:gd name="T3" fmla="*/ 0 h 7"/>
                  <a:gd name="T4" fmla="*/ 2 w 5"/>
                  <a:gd name="T5" fmla="*/ 0 h 7"/>
                  <a:gd name="T6" fmla="*/ 2 w 5"/>
                  <a:gd name="T7" fmla="*/ 0 h 7"/>
                  <a:gd name="T8" fmla="*/ 5 w 5"/>
                  <a:gd name="T9" fmla="*/ 5 h 7"/>
                  <a:gd name="T10" fmla="*/ 5 w 5"/>
                  <a:gd name="T11" fmla="*/ 7 h 7"/>
                  <a:gd name="T12" fmla="*/ 2 w 5"/>
                  <a:gd name="T13" fmla="*/ 7 h 7"/>
                  <a:gd name="T14" fmla="*/ 0 w 5"/>
                  <a:gd name="T15" fmla="*/ 7 h 7"/>
                  <a:gd name="T16" fmla="*/ 0 w 5"/>
                  <a:gd name="T17" fmla="*/ 5 h 7"/>
                  <a:gd name="T18" fmla="*/ 0 w 5"/>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3"/>
                    </a:moveTo>
                    <a:lnTo>
                      <a:pt x="2" y="0"/>
                    </a:lnTo>
                    <a:lnTo>
                      <a:pt x="5" y="5"/>
                    </a:lnTo>
                    <a:lnTo>
                      <a:pt x="5" y="7"/>
                    </a:lnTo>
                    <a:lnTo>
                      <a:pt x="2" y="7"/>
                    </a:lnTo>
                    <a:lnTo>
                      <a:pt x="0" y="7"/>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419" name="Freeform 391"/>
              <p:cNvSpPr>
                <a:spLocks/>
              </p:cNvSpPr>
              <p:nvPr/>
            </p:nvSpPr>
            <p:spPr bwMode="auto">
              <a:xfrm>
                <a:off x="1590" y="2260"/>
                <a:ext cx="3" cy="5"/>
              </a:xfrm>
              <a:custGeom>
                <a:avLst/>
                <a:gdLst>
                  <a:gd name="T0" fmla="*/ 3 w 3"/>
                  <a:gd name="T1" fmla="*/ 0 h 5"/>
                  <a:gd name="T2" fmla="*/ 3 w 3"/>
                  <a:gd name="T3" fmla="*/ 0 h 5"/>
                  <a:gd name="T4" fmla="*/ 3 w 3"/>
                  <a:gd name="T5" fmla="*/ 2 h 5"/>
                  <a:gd name="T6" fmla="*/ 3 w 3"/>
                  <a:gd name="T7" fmla="*/ 5 h 5"/>
                  <a:gd name="T8" fmla="*/ 3 w 3"/>
                  <a:gd name="T9" fmla="*/ 5 h 5"/>
                  <a:gd name="T10" fmla="*/ 0 w 3"/>
                  <a:gd name="T11" fmla="*/ 5 h 5"/>
                  <a:gd name="T12" fmla="*/ 0 w 3"/>
                  <a:gd name="T13" fmla="*/ 2 h 5"/>
                  <a:gd name="T14" fmla="*/ 0 w 3"/>
                  <a:gd name="T15" fmla="*/ 2 h 5"/>
                  <a:gd name="T16" fmla="*/ 3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3" y="0"/>
                    </a:moveTo>
                    <a:lnTo>
                      <a:pt x="3" y="0"/>
                    </a:lnTo>
                    <a:lnTo>
                      <a:pt x="3" y="2"/>
                    </a:lnTo>
                    <a:lnTo>
                      <a:pt x="3" y="5"/>
                    </a:lnTo>
                    <a:lnTo>
                      <a:pt x="0" y="5"/>
                    </a:lnTo>
                    <a:lnTo>
                      <a:pt x="0"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420" name="Freeform 392"/>
              <p:cNvSpPr>
                <a:spLocks/>
              </p:cNvSpPr>
              <p:nvPr/>
            </p:nvSpPr>
            <p:spPr bwMode="auto">
              <a:xfrm>
                <a:off x="1590" y="2260"/>
                <a:ext cx="3" cy="5"/>
              </a:xfrm>
              <a:custGeom>
                <a:avLst/>
                <a:gdLst>
                  <a:gd name="T0" fmla="*/ 3 w 3"/>
                  <a:gd name="T1" fmla="*/ 0 h 5"/>
                  <a:gd name="T2" fmla="*/ 3 w 3"/>
                  <a:gd name="T3" fmla="*/ 0 h 5"/>
                  <a:gd name="T4" fmla="*/ 3 w 3"/>
                  <a:gd name="T5" fmla="*/ 2 h 5"/>
                  <a:gd name="T6" fmla="*/ 3 w 3"/>
                  <a:gd name="T7" fmla="*/ 5 h 5"/>
                  <a:gd name="T8" fmla="*/ 3 w 3"/>
                  <a:gd name="T9" fmla="*/ 5 h 5"/>
                  <a:gd name="T10" fmla="*/ 0 w 3"/>
                  <a:gd name="T11" fmla="*/ 5 h 5"/>
                  <a:gd name="T12" fmla="*/ 0 w 3"/>
                  <a:gd name="T13" fmla="*/ 2 h 5"/>
                  <a:gd name="T14" fmla="*/ 0 w 3"/>
                  <a:gd name="T15" fmla="*/ 2 h 5"/>
                  <a:gd name="T16" fmla="*/ 3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3" y="0"/>
                    </a:moveTo>
                    <a:lnTo>
                      <a:pt x="3" y="0"/>
                    </a:lnTo>
                    <a:lnTo>
                      <a:pt x="3" y="2"/>
                    </a:lnTo>
                    <a:lnTo>
                      <a:pt x="3" y="5"/>
                    </a:lnTo>
                    <a:lnTo>
                      <a:pt x="0" y="5"/>
                    </a:lnTo>
                    <a:lnTo>
                      <a:pt x="0"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421" name="Freeform 393"/>
              <p:cNvSpPr>
                <a:spLocks/>
              </p:cNvSpPr>
              <p:nvPr/>
            </p:nvSpPr>
            <p:spPr bwMode="auto">
              <a:xfrm>
                <a:off x="1727" y="2328"/>
                <a:ext cx="5" cy="3"/>
              </a:xfrm>
              <a:custGeom>
                <a:avLst/>
                <a:gdLst>
                  <a:gd name="T0" fmla="*/ 5 w 5"/>
                  <a:gd name="T1" fmla="*/ 0 h 3"/>
                  <a:gd name="T2" fmla="*/ 3 w 5"/>
                  <a:gd name="T3" fmla="*/ 0 h 3"/>
                  <a:gd name="T4" fmla="*/ 0 w 5"/>
                  <a:gd name="T5" fmla="*/ 3 h 3"/>
                  <a:gd name="T6" fmla="*/ 0 w 5"/>
                  <a:gd name="T7" fmla="*/ 3 h 3"/>
                  <a:gd name="T8" fmla="*/ 3 w 5"/>
                  <a:gd name="T9" fmla="*/ 3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3" y="0"/>
                    </a:lnTo>
                    <a:lnTo>
                      <a:pt x="0" y="3"/>
                    </a:lnTo>
                    <a:lnTo>
                      <a:pt x="3" y="3"/>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422" name="Freeform 394"/>
              <p:cNvSpPr>
                <a:spLocks/>
              </p:cNvSpPr>
              <p:nvPr/>
            </p:nvSpPr>
            <p:spPr bwMode="auto">
              <a:xfrm>
                <a:off x="1727" y="2328"/>
                <a:ext cx="5" cy="3"/>
              </a:xfrm>
              <a:custGeom>
                <a:avLst/>
                <a:gdLst>
                  <a:gd name="T0" fmla="*/ 5 w 5"/>
                  <a:gd name="T1" fmla="*/ 0 h 3"/>
                  <a:gd name="T2" fmla="*/ 3 w 5"/>
                  <a:gd name="T3" fmla="*/ 0 h 3"/>
                  <a:gd name="T4" fmla="*/ 0 w 5"/>
                  <a:gd name="T5" fmla="*/ 3 h 3"/>
                  <a:gd name="T6" fmla="*/ 0 w 5"/>
                  <a:gd name="T7" fmla="*/ 3 h 3"/>
                  <a:gd name="T8" fmla="*/ 3 w 5"/>
                  <a:gd name="T9" fmla="*/ 3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3" y="0"/>
                    </a:lnTo>
                    <a:lnTo>
                      <a:pt x="0" y="3"/>
                    </a:lnTo>
                    <a:lnTo>
                      <a:pt x="3" y="3"/>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423" name="Freeform 395"/>
              <p:cNvSpPr>
                <a:spLocks/>
              </p:cNvSpPr>
              <p:nvPr/>
            </p:nvSpPr>
            <p:spPr bwMode="auto">
              <a:xfrm>
                <a:off x="1834" y="2239"/>
                <a:ext cx="14" cy="2"/>
              </a:xfrm>
              <a:custGeom>
                <a:avLst/>
                <a:gdLst>
                  <a:gd name="T0" fmla="*/ 11 w 14"/>
                  <a:gd name="T1" fmla="*/ 0 h 2"/>
                  <a:gd name="T2" fmla="*/ 11 w 14"/>
                  <a:gd name="T3" fmla="*/ 0 h 2"/>
                  <a:gd name="T4" fmla="*/ 11 w 14"/>
                  <a:gd name="T5" fmla="*/ 0 h 2"/>
                  <a:gd name="T6" fmla="*/ 14 w 14"/>
                  <a:gd name="T7" fmla="*/ 0 h 2"/>
                  <a:gd name="T8" fmla="*/ 14 w 14"/>
                  <a:gd name="T9" fmla="*/ 2 h 2"/>
                  <a:gd name="T10" fmla="*/ 14 w 14"/>
                  <a:gd name="T11" fmla="*/ 2 h 2"/>
                  <a:gd name="T12" fmla="*/ 14 w 14"/>
                  <a:gd name="T13" fmla="*/ 2 h 2"/>
                  <a:gd name="T14" fmla="*/ 11 w 14"/>
                  <a:gd name="T15" fmla="*/ 2 h 2"/>
                  <a:gd name="T16" fmla="*/ 4 w 14"/>
                  <a:gd name="T17" fmla="*/ 2 h 2"/>
                  <a:gd name="T18" fmla="*/ 2 w 14"/>
                  <a:gd name="T19" fmla="*/ 2 h 2"/>
                  <a:gd name="T20" fmla="*/ 0 w 14"/>
                  <a:gd name="T21" fmla="*/ 2 h 2"/>
                  <a:gd name="T22" fmla="*/ 4 w 14"/>
                  <a:gd name="T23" fmla="*/ 2 h 2"/>
                  <a:gd name="T24" fmla="*/ 9 w 14"/>
                  <a:gd name="T25" fmla="*/ 0 h 2"/>
                  <a:gd name="T26" fmla="*/ 11 w 14"/>
                  <a:gd name="T27" fmla="*/ 0 h 2"/>
                  <a:gd name="T28" fmla="*/ 11 w 1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
                  <a:gd name="T47" fmla="*/ 14 w 14"/>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
                    <a:moveTo>
                      <a:pt x="11" y="0"/>
                    </a:moveTo>
                    <a:lnTo>
                      <a:pt x="11" y="0"/>
                    </a:lnTo>
                    <a:lnTo>
                      <a:pt x="14" y="0"/>
                    </a:lnTo>
                    <a:lnTo>
                      <a:pt x="14" y="2"/>
                    </a:lnTo>
                    <a:lnTo>
                      <a:pt x="11" y="2"/>
                    </a:lnTo>
                    <a:lnTo>
                      <a:pt x="4" y="2"/>
                    </a:lnTo>
                    <a:lnTo>
                      <a:pt x="2" y="2"/>
                    </a:lnTo>
                    <a:lnTo>
                      <a:pt x="0" y="2"/>
                    </a:lnTo>
                    <a:lnTo>
                      <a:pt x="4" y="2"/>
                    </a:lnTo>
                    <a:lnTo>
                      <a:pt x="9" y="0"/>
                    </a:lnTo>
                    <a:lnTo>
                      <a:pt x="11" y="0"/>
                    </a:lnTo>
                    <a:close/>
                  </a:path>
                </a:pathLst>
              </a:custGeom>
              <a:grpFill/>
              <a:ln w="9525">
                <a:noFill/>
                <a:round/>
                <a:headEnd/>
                <a:tailEnd/>
              </a:ln>
            </p:spPr>
            <p:txBody>
              <a:bodyPr/>
              <a:lstStyle/>
              <a:p>
                <a:pPr>
                  <a:defRPr/>
                </a:pPr>
                <a:endParaRPr lang="en-US" sz="1200" kern="0">
                  <a:solidFill>
                    <a:srgbClr val="0096D6"/>
                  </a:solidFill>
                </a:endParaRPr>
              </a:p>
            </p:txBody>
          </p:sp>
          <p:sp>
            <p:nvSpPr>
              <p:cNvPr id="3424" name="Freeform 396"/>
              <p:cNvSpPr>
                <a:spLocks/>
              </p:cNvSpPr>
              <p:nvPr/>
            </p:nvSpPr>
            <p:spPr bwMode="auto">
              <a:xfrm>
                <a:off x="1834" y="2239"/>
                <a:ext cx="14" cy="2"/>
              </a:xfrm>
              <a:custGeom>
                <a:avLst/>
                <a:gdLst>
                  <a:gd name="T0" fmla="*/ 11 w 14"/>
                  <a:gd name="T1" fmla="*/ 0 h 2"/>
                  <a:gd name="T2" fmla="*/ 11 w 14"/>
                  <a:gd name="T3" fmla="*/ 0 h 2"/>
                  <a:gd name="T4" fmla="*/ 11 w 14"/>
                  <a:gd name="T5" fmla="*/ 0 h 2"/>
                  <a:gd name="T6" fmla="*/ 14 w 14"/>
                  <a:gd name="T7" fmla="*/ 0 h 2"/>
                  <a:gd name="T8" fmla="*/ 14 w 14"/>
                  <a:gd name="T9" fmla="*/ 2 h 2"/>
                  <a:gd name="T10" fmla="*/ 14 w 14"/>
                  <a:gd name="T11" fmla="*/ 2 h 2"/>
                  <a:gd name="T12" fmla="*/ 14 w 14"/>
                  <a:gd name="T13" fmla="*/ 2 h 2"/>
                  <a:gd name="T14" fmla="*/ 11 w 14"/>
                  <a:gd name="T15" fmla="*/ 2 h 2"/>
                  <a:gd name="T16" fmla="*/ 4 w 14"/>
                  <a:gd name="T17" fmla="*/ 2 h 2"/>
                  <a:gd name="T18" fmla="*/ 2 w 14"/>
                  <a:gd name="T19" fmla="*/ 2 h 2"/>
                  <a:gd name="T20" fmla="*/ 0 w 14"/>
                  <a:gd name="T21" fmla="*/ 2 h 2"/>
                  <a:gd name="T22" fmla="*/ 4 w 14"/>
                  <a:gd name="T23" fmla="*/ 2 h 2"/>
                  <a:gd name="T24" fmla="*/ 9 w 14"/>
                  <a:gd name="T25" fmla="*/ 0 h 2"/>
                  <a:gd name="T26" fmla="*/ 11 w 14"/>
                  <a:gd name="T27" fmla="*/ 0 h 2"/>
                  <a:gd name="T28" fmla="*/ 11 w 1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
                  <a:gd name="T47" fmla="*/ 14 w 14"/>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
                    <a:moveTo>
                      <a:pt x="11" y="0"/>
                    </a:moveTo>
                    <a:lnTo>
                      <a:pt x="11" y="0"/>
                    </a:lnTo>
                    <a:lnTo>
                      <a:pt x="14" y="0"/>
                    </a:lnTo>
                    <a:lnTo>
                      <a:pt x="14" y="2"/>
                    </a:lnTo>
                    <a:lnTo>
                      <a:pt x="11" y="2"/>
                    </a:lnTo>
                    <a:lnTo>
                      <a:pt x="4" y="2"/>
                    </a:lnTo>
                    <a:lnTo>
                      <a:pt x="2" y="2"/>
                    </a:lnTo>
                    <a:lnTo>
                      <a:pt x="0" y="2"/>
                    </a:lnTo>
                    <a:lnTo>
                      <a:pt x="4" y="2"/>
                    </a:lnTo>
                    <a:lnTo>
                      <a:pt x="9" y="0"/>
                    </a:lnTo>
                    <a:lnTo>
                      <a:pt x="11" y="0"/>
                    </a:lnTo>
                  </a:path>
                </a:pathLst>
              </a:custGeom>
              <a:grpFill/>
              <a:ln w="9525">
                <a:noFill/>
                <a:round/>
                <a:headEnd/>
                <a:tailEnd/>
              </a:ln>
            </p:spPr>
            <p:txBody>
              <a:bodyPr/>
              <a:lstStyle/>
              <a:p>
                <a:pPr>
                  <a:defRPr/>
                </a:pPr>
                <a:endParaRPr lang="en-US" sz="1200" kern="0">
                  <a:solidFill>
                    <a:srgbClr val="0096D6"/>
                  </a:solidFill>
                </a:endParaRPr>
              </a:p>
            </p:txBody>
          </p:sp>
          <p:sp>
            <p:nvSpPr>
              <p:cNvPr id="3425" name="Freeform 397"/>
              <p:cNvSpPr>
                <a:spLocks/>
              </p:cNvSpPr>
              <p:nvPr/>
            </p:nvSpPr>
            <p:spPr bwMode="auto">
              <a:xfrm>
                <a:off x="1855" y="2241"/>
                <a:ext cx="5" cy="12"/>
              </a:xfrm>
              <a:custGeom>
                <a:avLst/>
                <a:gdLst>
                  <a:gd name="T0" fmla="*/ 5 w 5"/>
                  <a:gd name="T1" fmla="*/ 5 h 12"/>
                  <a:gd name="T2" fmla="*/ 5 w 5"/>
                  <a:gd name="T3" fmla="*/ 2 h 12"/>
                  <a:gd name="T4" fmla="*/ 5 w 5"/>
                  <a:gd name="T5" fmla="*/ 2 h 12"/>
                  <a:gd name="T6" fmla="*/ 2 w 5"/>
                  <a:gd name="T7" fmla="*/ 12 h 12"/>
                  <a:gd name="T8" fmla="*/ 0 w 5"/>
                  <a:gd name="T9" fmla="*/ 7 h 12"/>
                  <a:gd name="T10" fmla="*/ 2 w 5"/>
                  <a:gd name="T11" fmla="*/ 7 h 12"/>
                  <a:gd name="T12" fmla="*/ 2 w 5"/>
                  <a:gd name="T13" fmla="*/ 7 h 12"/>
                  <a:gd name="T14" fmla="*/ 2 w 5"/>
                  <a:gd name="T15" fmla="*/ 5 h 12"/>
                  <a:gd name="T16" fmla="*/ 2 w 5"/>
                  <a:gd name="T17" fmla="*/ 2 h 12"/>
                  <a:gd name="T18" fmla="*/ 2 w 5"/>
                  <a:gd name="T19" fmla="*/ 0 h 12"/>
                  <a:gd name="T20" fmla="*/ 5 w 5"/>
                  <a:gd name="T21" fmla="*/ 2 h 12"/>
                  <a:gd name="T22" fmla="*/ 5 w 5"/>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2"/>
                  <a:gd name="T38" fmla="*/ 5 w 5"/>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2">
                    <a:moveTo>
                      <a:pt x="5" y="5"/>
                    </a:moveTo>
                    <a:lnTo>
                      <a:pt x="5" y="2"/>
                    </a:lnTo>
                    <a:lnTo>
                      <a:pt x="2" y="12"/>
                    </a:lnTo>
                    <a:lnTo>
                      <a:pt x="0" y="7"/>
                    </a:lnTo>
                    <a:lnTo>
                      <a:pt x="2" y="7"/>
                    </a:lnTo>
                    <a:lnTo>
                      <a:pt x="2" y="5"/>
                    </a:lnTo>
                    <a:lnTo>
                      <a:pt x="2" y="2"/>
                    </a:lnTo>
                    <a:lnTo>
                      <a:pt x="2" y="0"/>
                    </a:lnTo>
                    <a:lnTo>
                      <a:pt x="5" y="2"/>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426" name="Freeform 398"/>
              <p:cNvSpPr>
                <a:spLocks/>
              </p:cNvSpPr>
              <p:nvPr/>
            </p:nvSpPr>
            <p:spPr bwMode="auto">
              <a:xfrm>
                <a:off x="1855" y="2241"/>
                <a:ext cx="5" cy="12"/>
              </a:xfrm>
              <a:custGeom>
                <a:avLst/>
                <a:gdLst>
                  <a:gd name="T0" fmla="*/ 5 w 5"/>
                  <a:gd name="T1" fmla="*/ 5 h 12"/>
                  <a:gd name="T2" fmla="*/ 5 w 5"/>
                  <a:gd name="T3" fmla="*/ 2 h 12"/>
                  <a:gd name="T4" fmla="*/ 5 w 5"/>
                  <a:gd name="T5" fmla="*/ 2 h 12"/>
                  <a:gd name="T6" fmla="*/ 2 w 5"/>
                  <a:gd name="T7" fmla="*/ 12 h 12"/>
                  <a:gd name="T8" fmla="*/ 0 w 5"/>
                  <a:gd name="T9" fmla="*/ 7 h 12"/>
                  <a:gd name="T10" fmla="*/ 2 w 5"/>
                  <a:gd name="T11" fmla="*/ 7 h 12"/>
                  <a:gd name="T12" fmla="*/ 2 w 5"/>
                  <a:gd name="T13" fmla="*/ 7 h 12"/>
                  <a:gd name="T14" fmla="*/ 2 w 5"/>
                  <a:gd name="T15" fmla="*/ 5 h 12"/>
                  <a:gd name="T16" fmla="*/ 2 w 5"/>
                  <a:gd name="T17" fmla="*/ 2 h 12"/>
                  <a:gd name="T18" fmla="*/ 2 w 5"/>
                  <a:gd name="T19" fmla="*/ 0 h 12"/>
                  <a:gd name="T20" fmla="*/ 5 w 5"/>
                  <a:gd name="T21" fmla="*/ 2 h 12"/>
                  <a:gd name="T22" fmla="*/ 5 w 5"/>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2"/>
                  <a:gd name="T38" fmla="*/ 5 w 5"/>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2">
                    <a:moveTo>
                      <a:pt x="5" y="5"/>
                    </a:moveTo>
                    <a:lnTo>
                      <a:pt x="5" y="2"/>
                    </a:lnTo>
                    <a:lnTo>
                      <a:pt x="2" y="12"/>
                    </a:lnTo>
                    <a:lnTo>
                      <a:pt x="0" y="7"/>
                    </a:lnTo>
                    <a:lnTo>
                      <a:pt x="2" y="7"/>
                    </a:lnTo>
                    <a:lnTo>
                      <a:pt x="2" y="5"/>
                    </a:lnTo>
                    <a:lnTo>
                      <a:pt x="2" y="2"/>
                    </a:lnTo>
                    <a:lnTo>
                      <a:pt x="2" y="0"/>
                    </a:lnTo>
                    <a:lnTo>
                      <a:pt x="5" y="2"/>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427" name="Freeform 399"/>
              <p:cNvSpPr>
                <a:spLocks/>
              </p:cNvSpPr>
              <p:nvPr/>
            </p:nvSpPr>
            <p:spPr bwMode="auto">
              <a:xfrm>
                <a:off x="1853" y="2262"/>
                <a:ext cx="4" cy="3"/>
              </a:xfrm>
              <a:custGeom>
                <a:avLst/>
                <a:gdLst>
                  <a:gd name="T0" fmla="*/ 2 w 4"/>
                  <a:gd name="T1" fmla="*/ 3 h 3"/>
                  <a:gd name="T2" fmla="*/ 4 w 4"/>
                  <a:gd name="T3" fmla="*/ 3 h 3"/>
                  <a:gd name="T4" fmla="*/ 4 w 4"/>
                  <a:gd name="T5" fmla="*/ 0 h 3"/>
                  <a:gd name="T6" fmla="*/ 0 w 4"/>
                  <a:gd name="T7" fmla="*/ 3 h 3"/>
                  <a:gd name="T8" fmla="*/ 0 w 4"/>
                  <a:gd name="T9" fmla="*/ 3 h 3"/>
                  <a:gd name="T10" fmla="*/ 2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4" y="3"/>
                    </a:lnTo>
                    <a:lnTo>
                      <a:pt x="4" y="0"/>
                    </a:lnTo>
                    <a:lnTo>
                      <a:pt x="0" y="3"/>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428" name="Freeform 400"/>
              <p:cNvSpPr>
                <a:spLocks/>
              </p:cNvSpPr>
              <p:nvPr/>
            </p:nvSpPr>
            <p:spPr bwMode="auto">
              <a:xfrm>
                <a:off x="1853" y="2262"/>
                <a:ext cx="4" cy="3"/>
              </a:xfrm>
              <a:custGeom>
                <a:avLst/>
                <a:gdLst>
                  <a:gd name="T0" fmla="*/ 2 w 4"/>
                  <a:gd name="T1" fmla="*/ 3 h 3"/>
                  <a:gd name="T2" fmla="*/ 4 w 4"/>
                  <a:gd name="T3" fmla="*/ 3 h 3"/>
                  <a:gd name="T4" fmla="*/ 4 w 4"/>
                  <a:gd name="T5" fmla="*/ 0 h 3"/>
                  <a:gd name="T6" fmla="*/ 0 w 4"/>
                  <a:gd name="T7" fmla="*/ 3 h 3"/>
                  <a:gd name="T8" fmla="*/ 0 w 4"/>
                  <a:gd name="T9" fmla="*/ 3 h 3"/>
                  <a:gd name="T10" fmla="*/ 2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4" y="3"/>
                    </a:lnTo>
                    <a:lnTo>
                      <a:pt x="4" y="0"/>
                    </a:lnTo>
                    <a:lnTo>
                      <a:pt x="0" y="3"/>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429" name="Freeform 401"/>
              <p:cNvSpPr>
                <a:spLocks/>
              </p:cNvSpPr>
              <p:nvPr/>
            </p:nvSpPr>
            <p:spPr bwMode="auto">
              <a:xfrm>
                <a:off x="1843" y="2262"/>
                <a:ext cx="7" cy="12"/>
              </a:xfrm>
              <a:custGeom>
                <a:avLst/>
                <a:gdLst>
                  <a:gd name="T0" fmla="*/ 2 w 7"/>
                  <a:gd name="T1" fmla="*/ 3 h 12"/>
                  <a:gd name="T2" fmla="*/ 2 w 7"/>
                  <a:gd name="T3" fmla="*/ 3 h 12"/>
                  <a:gd name="T4" fmla="*/ 5 w 7"/>
                  <a:gd name="T5" fmla="*/ 3 h 12"/>
                  <a:gd name="T6" fmla="*/ 7 w 7"/>
                  <a:gd name="T7" fmla="*/ 7 h 12"/>
                  <a:gd name="T8" fmla="*/ 7 w 7"/>
                  <a:gd name="T9" fmla="*/ 10 h 12"/>
                  <a:gd name="T10" fmla="*/ 7 w 7"/>
                  <a:gd name="T11" fmla="*/ 12 h 12"/>
                  <a:gd name="T12" fmla="*/ 5 w 7"/>
                  <a:gd name="T13" fmla="*/ 12 h 12"/>
                  <a:gd name="T14" fmla="*/ 2 w 7"/>
                  <a:gd name="T15" fmla="*/ 12 h 12"/>
                  <a:gd name="T16" fmla="*/ 2 w 7"/>
                  <a:gd name="T17" fmla="*/ 10 h 12"/>
                  <a:gd name="T18" fmla="*/ 0 w 7"/>
                  <a:gd name="T19" fmla="*/ 10 h 12"/>
                  <a:gd name="T20" fmla="*/ 0 w 7"/>
                  <a:gd name="T21" fmla="*/ 7 h 12"/>
                  <a:gd name="T22" fmla="*/ 0 w 7"/>
                  <a:gd name="T23" fmla="*/ 3 h 12"/>
                  <a:gd name="T24" fmla="*/ 0 w 7"/>
                  <a:gd name="T25" fmla="*/ 0 h 12"/>
                  <a:gd name="T26" fmla="*/ 2 w 7"/>
                  <a:gd name="T27" fmla="*/ 0 h 12"/>
                  <a:gd name="T28" fmla="*/ 2 w 7"/>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2"/>
                  <a:gd name="T47" fmla="*/ 7 w 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2">
                    <a:moveTo>
                      <a:pt x="2" y="3"/>
                    </a:moveTo>
                    <a:lnTo>
                      <a:pt x="2" y="3"/>
                    </a:lnTo>
                    <a:lnTo>
                      <a:pt x="5" y="3"/>
                    </a:lnTo>
                    <a:lnTo>
                      <a:pt x="7" y="7"/>
                    </a:lnTo>
                    <a:lnTo>
                      <a:pt x="7" y="10"/>
                    </a:lnTo>
                    <a:lnTo>
                      <a:pt x="7" y="12"/>
                    </a:lnTo>
                    <a:lnTo>
                      <a:pt x="5" y="12"/>
                    </a:lnTo>
                    <a:lnTo>
                      <a:pt x="2" y="12"/>
                    </a:lnTo>
                    <a:lnTo>
                      <a:pt x="2" y="10"/>
                    </a:lnTo>
                    <a:lnTo>
                      <a:pt x="0" y="10"/>
                    </a:lnTo>
                    <a:lnTo>
                      <a:pt x="0" y="7"/>
                    </a:lnTo>
                    <a:lnTo>
                      <a:pt x="0" y="3"/>
                    </a:lnTo>
                    <a:lnTo>
                      <a:pt x="0" y="0"/>
                    </a:lnTo>
                    <a:lnTo>
                      <a:pt x="2" y="0"/>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430" name="Freeform 402"/>
              <p:cNvSpPr>
                <a:spLocks/>
              </p:cNvSpPr>
              <p:nvPr/>
            </p:nvSpPr>
            <p:spPr bwMode="auto">
              <a:xfrm>
                <a:off x="1843" y="2262"/>
                <a:ext cx="7" cy="12"/>
              </a:xfrm>
              <a:custGeom>
                <a:avLst/>
                <a:gdLst>
                  <a:gd name="T0" fmla="*/ 2 w 7"/>
                  <a:gd name="T1" fmla="*/ 3 h 12"/>
                  <a:gd name="T2" fmla="*/ 2 w 7"/>
                  <a:gd name="T3" fmla="*/ 3 h 12"/>
                  <a:gd name="T4" fmla="*/ 5 w 7"/>
                  <a:gd name="T5" fmla="*/ 3 h 12"/>
                  <a:gd name="T6" fmla="*/ 7 w 7"/>
                  <a:gd name="T7" fmla="*/ 7 h 12"/>
                  <a:gd name="T8" fmla="*/ 7 w 7"/>
                  <a:gd name="T9" fmla="*/ 10 h 12"/>
                  <a:gd name="T10" fmla="*/ 7 w 7"/>
                  <a:gd name="T11" fmla="*/ 12 h 12"/>
                  <a:gd name="T12" fmla="*/ 5 w 7"/>
                  <a:gd name="T13" fmla="*/ 12 h 12"/>
                  <a:gd name="T14" fmla="*/ 2 w 7"/>
                  <a:gd name="T15" fmla="*/ 12 h 12"/>
                  <a:gd name="T16" fmla="*/ 2 w 7"/>
                  <a:gd name="T17" fmla="*/ 10 h 12"/>
                  <a:gd name="T18" fmla="*/ 0 w 7"/>
                  <a:gd name="T19" fmla="*/ 10 h 12"/>
                  <a:gd name="T20" fmla="*/ 0 w 7"/>
                  <a:gd name="T21" fmla="*/ 7 h 12"/>
                  <a:gd name="T22" fmla="*/ 0 w 7"/>
                  <a:gd name="T23" fmla="*/ 3 h 12"/>
                  <a:gd name="T24" fmla="*/ 0 w 7"/>
                  <a:gd name="T25" fmla="*/ 0 h 12"/>
                  <a:gd name="T26" fmla="*/ 2 w 7"/>
                  <a:gd name="T27" fmla="*/ 0 h 12"/>
                  <a:gd name="T28" fmla="*/ 2 w 7"/>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2"/>
                  <a:gd name="T47" fmla="*/ 7 w 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2">
                    <a:moveTo>
                      <a:pt x="2" y="3"/>
                    </a:moveTo>
                    <a:lnTo>
                      <a:pt x="2" y="3"/>
                    </a:lnTo>
                    <a:lnTo>
                      <a:pt x="5" y="3"/>
                    </a:lnTo>
                    <a:lnTo>
                      <a:pt x="7" y="7"/>
                    </a:lnTo>
                    <a:lnTo>
                      <a:pt x="7" y="10"/>
                    </a:lnTo>
                    <a:lnTo>
                      <a:pt x="7" y="12"/>
                    </a:lnTo>
                    <a:lnTo>
                      <a:pt x="5" y="12"/>
                    </a:lnTo>
                    <a:lnTo>
                      <a:pt x="2" y="12"/>
                    </a:lnTo>
                    <a:lnTo>
                      <a:pt x="2" y="10"/>
                    </a:lnTo>
                    <a:lnTo>
                      <a:pt x="0" y="10"/>
                    </a:lnTo>
                    <a:lnTo>
                      <a:pt x="0" y="7"/>
                    </a:lnTo>
                    <a:lnTo>
                      <a:pt x="0" y="3"/>
                    </a:lnTo>
                    <a:lnTo>
                      <a:pt x="0" y="0"/>
                    </a:lnTo>
                    <a:lnTo>
                      <a:pt x="2" y="0"/>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431" name="Freeform 403"/>
              <p:cNvSpPr>
                <a:spLocks/>
              </p:cNvSpPr>
              <p:nvPr/>
            </p:nvSpPr>
            <p:spPr bwMode="auto">
              <a:xfrm>
                <a:off x="1850" y="2276"/>
                <a:ext cx="3" cy="8"/>
              </a:xfrm>
              <a:custGeom>
                <a:avLst/>
                <a:gdLst>
                  <a:gd name="T0" fmla="*/ 0 w 3"/>
                  <a:gd name="T1" fmla="*/ 3 h 8"/>
                  <a:gd name="T2" fmla="*/ 3 w 3"/>
                  <a:gd name="T3" fmla="*/ 0 h 8"/>
                  <a:gd name="T4" fmla="*/ 3 w 3"/>
                  <a:gd name="T5" fmla="*/ 5 h 8"/>
                  <a:gd name="T6" fmla="*/ 3 w 3"/>
                  <a:gd name="T7" fmla="*/ 8 h 8"/>
                  <a:gd name="T8" fmla="*/ 0 w 3"/>
                  <a:gd name="T9" fmla="*/ 5 h 8"/>
                  <a:gd name="T10" fmla="*/ 0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3"/>
                    </a:moveTo>
                    <a:lnTo>
                      <a:pt x="3" y="0"/>
                    </a:lnTo>
                    <a:lnTo>
                      <a:pt x="3" y="5"/>
                    </a:lnTo>
                    <a:lnTo>
                      <a:pt x="3" y="8"/>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432" name="Freeform 404"/>
              <p:cNvSpPr>
                <a:spLocks/>
              </p:cNvSpPr>
              <p:nvPr/>
            </p:nvSpPr>
            <p:spPr bwMode="auto">
              <a:xfrm>
                <a:off x="1850" y="2276"/>
                <a:ext cx="3" cy="8"/>
              </a:xfrm>
              <a:custGeom>
                <a:avLst/>
                <a:gdLst>
                  <a:gd name="T0" fmla="*/ 0 w 3"/>
                  <a:gd name="T1" fmla="*/ 3 h 8"/>
                  <a:gd name="T2" fmla="*/ 3 w 3"/>
                  <a:gd name="T3" fmla="*/ 0 h 8"/>
                  <a:gd name="T4" fmla="*/ 3 w 3"/>
                  <a:gd name="T5" fmla="*/ 5 h 8"/>
                  <a:gd name="T6" fmla="*/ 3 w 3"/>
                  <a:gd name="T7" fmla="*/ 8 h 8"/>
                  <a:gd name="T8" fmla="*/ 0 w 3"/>
                  <a:gd name="T9" fmla="*/ 5 h 8"/>
                  <a:gd name="T10" fmla="*/ 0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3"/>
                    </a:moveTo>
                    <a:lnTo>
                      <a:pt x="3" y="0"/>
                    </a:lnTo>
                    <a:lnTo>
                      <a:pt x="3" y="5"/>
                    </a:lnTo>
                    <a:lnTo>
                      <a:pt x="3" y="8"/>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433" name="Freeform 405"/>
              <p:cNvSpPr>
                <a:spLocks/>
              </p:cNvSpPr>
              <p:nvPr/>
            </p:nvSpPr>
            <p:spPr bwMode="auto">
              <a:xfrm>
                <a:off x="1869" y="2262"/>
                <a:ext cx="2" cy="7"/>
              </a:xfrm>
              <a:custGeom>
                <a:avLst/>
                <a:gdLst>
                  <a:gd name="T0" fmla="*/ 2 w 2"/>
                  <a:gd name="T1" fmla="*/ 0 h 7"/>
                  <a:gd name="T2" fmla="*/ 2 w 2"/>
                  <a:gd name="T3" fmla="*/ 0 h 7"/>
                  <a:gd name="T4" fmla="*/ 2 w 2"/>
                  <a:gd name="T5" fmla="*/ 0 h 7"/>
                  <a:gd name="T6" fmla="*/ 2 w 2"/>
                  <a:gd name="T7" fmla="*/ 7 h 7"/>
                  <a:gd name="T8" fmla="*/ 0 w 2"/>
                  <a:gd name="T9" fmla="*/ 5 h 7"/>
                  <a:gd name="T10" fmla="*/ 0 w 2"/>
                  <a:gd name="T11" fmla="*/ 5 h 7"/>
                  <a:gd name="T12" fmla="*/ 0 w 2"/>
                  <a:gd name="T13" fmla="*/ 3 h 7"/>
                  <a:gd name="T14" fmla="*/ 2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2" y="0"/>
                    </a:moveTo>
                    <a:lnTo>
                      <a:pt x="2" y="0"/>
                    </a:lnTo>
                    <a:lnTo>
                      <a:pt x="2" y="7"/>
                    </a:lnTo>
                    <a:lnTo>
                      <a:pt x="0" y="5"/>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434" name="Freeform 406"/>
              <p:cNvSpPr>
                <a:spLocks/>
              </p:cNvSpPr>
              <p:nvPr/>
            </p:nvSpPr>
            <p:spPr bwMode="auto">
              <a:xfrm>
                <a:off x="1869" y="2262"/>
                <a:ext cx="2" cy="7"/>
              </a:xfrm>
              <a:custGeom>
                <a:avLst/>
                <a:gdLst>
                  <a:gd name="T0" fmla="*/ 2 w 2"/>
                  <a:gd name="T1" fmla="*/ 0 h 7"/>
                  <a:gd name="T2" fmla="*/ 2 w 2"/>
                  <a:gd name="T3" fmla="*/ 0 h 7"/>
                  <a:gd name="T4" fmla="*/ 2 w 2"/>
                  <a:gd name="T5" fmla="*/ 0 h 7"/>
                  <a:gd name="T6" fmla="*/ 2 w 2"/>
                  <a:gd name="T7" fmla="*/ 7 h 7"/>
                  <a:gd name="T8" fmla="*/ 0 w 2"/>
                  <a:gd name="T9" fmla="*/ 5 h 7"/>
                  <a:gd name="T10" fmla="*/ 0 w 2"/>
                  <a:gd name="T11" fmla="*/ 5 h 7"/>
                  <a:gd name="T12" fmla="*/ 0 w 2"/>
                  <a:gd name="T13" fmla="*/ 3 h 7"/>
                  <a:gd name="T14" fmla="*/ 2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2" y="0"/>
                    </a:moveTo>
                    <a:lnTo>
                      <a:pt x="2" y="0"/>
                    </a:lnTo>
                    <a:lnTo>
                      <a:pt x="2" y="7"/>
                    </a:lnTo>
                    <a:lnTo>
                      <a:pt x="0" y="5"/>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grpSp>
        <p:grpSp>
          <p:nvGrpSpPr>
            <p:cNvPr id="1899" name="Group 407"/>
            <p:cNvGrpSpPr>
              <a:grpSpLocks/>
            </p:cNvGrpSpPr>
            <p:nvPr/>
          </p:nvGrpSpPr>
          <p:grpSpPr bwMode="auto">
            <a:xfrm>
              <a:off x="-5128" y="1632"/>
              <a:ext cx="4497" cy="1927"/>
              <a:chOff x="752" y="1632"/>
              <a:chExt cx="4497" cy="1927"/>
            </a:xfrm>
            <a:grpFill/>
          </p:grpSpPr>
          <p:sp>
            <p:nvSpPr>
              <p:cNvPr id="3035" name="Freeform 408"/>
              <p:cNvSpPr>
                <a:spLocks/>
              </p:cNvSpPr>
              <p:nvPr/>
            </p:nvSpPr>
            <p:spPr bwMode="auto">
              <a:xfrm>
                <a:off x="1876" y="2269"/>
                <a:ext cx="7" cy="7"/>
              </a:xfrm>
              <a:custGeom>
                <a:avLst/>
                <a:gdLst>
                  <a:gd name="T0" fmla="*/ 5 w 7"/>
                  <a:gd name="T1" fmla="*/ 5 h 7"/>
                  <a:gd name="T2" fmla="*/ 5 w 7"/>
                  <a:gd name="T3" fmla="*/ 5 h 7"/>
                  <a:gd name="T4" fmla="*/ 7 w 7"/>
                  <a:gd name="T5" fmla="*/ 7 h 7"/>
                  <a:gd name="T6" fmla="*/ 5 w 7"/>
                  <a:gd name="T7" fmla="*/ 7 h 7"/>
                  <a:gd name="T8" fmla="*/ 5 w 7"/>
                  <a:gd name="T9" fmla="*/ 7 h 7"/>
                  <a:gd name="T10" fmla="*/ 5 w 7"/>
                  <a:gd name="T11" fmla="*/ 5 h 7"/>
                  <a:gd name="T12" fmla="*/ 0 w 7"/>
                  <a:gd name="T13" fmla="*/ 0 h 7"/>
                  <a:gd name="T14" fmla="*/ 3 w 7"/>
                  <a:gd name="T15" fmla="*/ 0 h 7"/>
                  <a:gd name="T16" fmla="*/ 5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5" y="5"/>
                    </a:moveTo>
                    <a:lnTo>
                      <a:pt x="5" y="5"/>
                    </a:lnTo>
                    <a:lnTo>
                      <a:pt x="7" y="7"/>
                    </a:lnTo>
                    <a:lnTo>
                      <a:pt x="5" y="7"/>
                    </a:lnTo>
                    <a:lnTo>
                      <a:pt x="5" y="5"/>
                    </a:lnTo>
                    <a:lnTo>
                      <a:pt x="0" y="0"/>
                    </a:lnTo>
                    <a:lnTo>
                      <a:pt x="3" y="0"/>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3036" name="Freeform 409"/>
              <p:cNvSpPr>
                <a:spLocks/>
              </p:cNvSpPr>
              <p:nvPr/>
            </p:nvSpPr>
            <p:spPr bwMode="auto">
              <a:xfrm>
                <a:off x="1876" y="2269"/>
                <a:ext cx="7" cy="7"/>
              </a:xfrm>
              <a:custGeom>
                <a:avLst/>
                <a:gdLst>
                  <a:gd name="T0" fmla="*/ 5 w 7"/>
                  <a:gd name="T1" fmla="*/ 5 h 7"/>
                  <a:gd name="T2" fmla="*/ 5 w 7"/>
                  <a:gd name="T3" fmla="*/ 5 h 7"/>
                  <a:gd name="T4" fmla="*/ 7 w 7"/>
                  <a:gd name="T5" fmla="*/ 7 h 7"/>
                  <a:gd name="T6" fmla="*/ 5 w 7"/>
                  <a:gd name="T7" fmla="*/ 7 h 7"/>
                  <a:gd name="T8" fmla="*/ 5 w 7"/>
                  <a:gd name="T9" fmla="*/ 7 h 7"/>
                  <a:gd name="T10" fmla="*/ 5 w 7"/>
                  <a:gd name="T11" fmla="*/ 5 h 7"/>
                  <a:gd name="T12" fmla="*/ 0 w 7"/>
                  <a:gd name="T13" fmla="*/ 0 h 7"/>
                  <a:gd name="T14" fmla="*/ 3 w 7"/>
                  <a:gd name="T15" fmla="*/ 0 h 7"/>
                  <a:gd name="T16" fmla="*/ 5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5" y="5"/>
                    </a:moveTo>
                    <a:lnTo>
                      <a:pt x="5" y="5"/>
                    </a:lnTo>
                    <a:lnTo>
                      <a:pt x="7" y="7"/>
                    </a:lnTo>
                    <a:lnTo>
                      <a:pt x="5" y="7"/>
                    </a:lnTo>
                    <a:lnTo>
                      <a:pt x="5" y="5"/>
                    </a:lnTo>
                    <a:lnTo>
                      <a:pt x="0" y="0"/>
                    </a:lnTo>
                    <a:lnTo>
                      <a:pt x="3" y="0"/>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3037" name="Freeform 410"/>
              <p:cNvSpPr>
                <a:spLocks/>
              </p:cNvSpPr>
              <p:nvPr/>
            </p:nvSpPr>
            <p:spPr bwMode="auto">
              <a:xfrm>
                <a:off x="1893" y="2276"/>
                <a:ext cx="2" cy="3"/>
              </a:xfrm>
              <a:custGeom>
                <a:avLst/>
                <a:gdLst>
                  <a:gd name="T0" fmla="*/ 0 w 2"/>
                  <a:gd name="T1" fmla="*/ 0 h 3"/>
                  <a:gd name="T2" fmla="*/ 0 w 2"/>
                  <a:gd name="T3" fmla="*/ 3 h 3"/>
                  <a:gd name="T4" fmla="*/ 0 w 2"/>
                  <a:gd name="T5" fmla="*/ 3 h 3"/>
                  <a:gd name="T6" fmla="*/ 0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38" name="Freeform 411"/>
              <p:cNvSpPr>
                <a:spLocks/>
              </p:cNvSpPr>
              <p:nvPr/>
            </p:nvSpPr>
            <p:spPr bwMode="auto">
              <a:xfrm>
                <a:off x="1893" y="2276"/>
                <a:ext cx="2" cy="3"/>
              </a:xfrm>
              <a:custGeom>
                <a:avLst/>
                <a:gdLst>
                  <a:gd name="T0" fmla="*/ 0 w 2"/>
                  <a:gd name="T1" fmla="*/ 0 h 3"/>
                  <a:gd name="T2" fmla="*/ 0 w 2"/>
                  <a:gd name="T3" fmla="*/ 3 h 3"/>
                  <a:gd name="T4" fmla="*/ 0 w 2"/>
                  <a:gd name="T5" fmla="*/ 3 h 3"/>
                  <a:gd name="T6" fmla="*/ 0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39" name="Freeform 412"/>
              <p:cNvSpPr>
                <a:spLocks/>
              </p:cNvSpPr>
              <p:nvPr/>
            </p:nvSpPr>
            <p:spPr bwMode="auto">
              <a:xfrm>
                <a:off x="1883" y="2286"/>
                <a:ext cx="5" cy="9"/>
              </a:xfrm>
              <a:custGeom>
                <a:avLst/>
                <a:gdLst>
                  <a:gd name="T0" fmla="*/ 0 w 5"/>
                  <a:gd name="T1" fmla="*/ 0 h 9"/>
                  <a:gd name="T2" fmla="*/ 3 w 5"/>
                  <a:gd name="T3" fmla="*/ 5 h 9"/>
                  <a:gd name="T4" fmla="*/ 5 w 5"/>
                  <a:gd name="T5" fmla="*/ 5 h 9"/>
                  <a:gd name="T6" fmla="*/ 5 w 5"/>
                  <a:gd name="T7" fmla="*/ 7 h 9"/>
                  <a:gd name="T8" fmla="*/ 5 w 5"/>
                  <a:gd name="T9" fmla="*/ 9 h 9"/>
                  <a:gd name="T10" fmla="*/ 5 w 5"/>
                  <a:gd name="T11" fmla="*/ 7 h 9"/>
                  <a:gd name="T12" fmla="*/ 3 w 5"/>
                  <a:gd name="T13" fmla="*/ 7 h 9"/>
                  <a:gd name="T14" fmla="*/ 0 w 5"/>
                  <a:gd name="T15" fmla="*/ 2 h 9"/>
                  <a:gd name="T16" fmla="*/ 0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0"/>
                    </a:moveTo>
                    <a:lnTo>
                      <a:pt x="3" y="5"/>
                    </a:lnTo>
                    <a:lnTo>
                      <a:pt x="5" y="5"/>
                    </a:lnTo>
                    <a:lnTo>
                      <a:pt x="5" y="7"/>
                    </a:lnTo>
                    <a:lnTo>
                      <a:pt x="5" y="9"/>
                    </a:lnTo>
                    <a:lnTo>
                      <a:pt x="5" y="7"/>
                    </a:lnTo>
                    <a:lnTo>
                      <a:pt x="3" y="7"/>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40" name="Freeform 413"/>
              <p:cNvSpPr>
                <a:spLocks/>
              </p:cNvSpPr>
              <p:nvPr/>
            </p:nvSpPr>
            <p:spPr bwMode="auto">
              <a:xfrm>
                <a:off x="1883" y="2286"/>
                <a:ext cx="5" cy="9"/>
              </a:xfrm>
              <a:custGeom>
                <a:avLst/>
                <a:gdLst>
                  <a:gd name="T0" fmla="*/ 0 w 5"/>
                  <a:gd name="T1" fmla="*/ 0 h 9"/>
                  <a:gd name="T2" fmla="*/ 3 w 5"/>
                  <a:gd name="T3" fmla="*/ 5 h 9"/>
                  <a:gd name="T4" fmla="*/ 5 w 5"/>
                  <a:gd name="T5" fmla="*/ 5 h 9"/>
                  <a:gd name="T6" fmla="*/ 5 w 5"/>
                  <a:gd name="T7" fmla="*/ 7 h 9"/>
                  <a:gd name="T8" fmla="*/ 5 w 5"/>
                  <a:gd name="T9" fmla="*/ 9 h 9"/>
                  <a:gd name="T10" fmla="*/ 5 w 5"/>
                  <a:gd name="T11" fmla="*/ 7 h 9"/>
                  <a:gd name="T12" fmla="*/ 3 w 5"/>
                  <a:gd name="T13" fmla="*/ 7 h 9"/>
                  <a:gd name="T14" fmla="*/ 0 w 5"/>
                  <a:gd name="T15" fmla="*/ 2 h 9"/>
                  <a:gd name="T16" fmla="*/ 0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0"/>
                    </a:moveTo>
                    <a:lnTo>
                      <a:pt x="3" y="5"/>
                    </a:lnTo>
                    <a:lnTo>
                      <a:pt x="5" y="5"/>
                    </a:lnTo>
                    <a:lnTo>
                      <a:pt x="5" y="7"/>
                    </a:lnTo>
                    <a:lnTo>
                      <a:pt x="5" y="9"/>
                    </a:lnTo>
                    <a:lnTo>
                      <a:pt x="5" y="7"/>
                    </a:lnTo>
                    <a:lnTo>
                      <a:pt x="3" y="7"/>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41" name="Freeform 414"/>
              <p:cNvSpPr>
                <a:spLocks/>
              </p:cNvSpPr>
              <p:nvPr/>
            </p:nvSpPr>
            <p:spPr bwMode="auto">
              <a:xfrm>
                <a:off x="1895" y="2295"/>
                <a:ext cx="7" cy="10"/>
              </a:xfrm>
              <a:custGeom>
                <a:avLst/>
                <a:gdLst>
                  <a:gd name="T0" fmla="*/ 5 w 7"/>
                  <a:gd name="T1" fmla="*/ 3 h 10"/>
                  <a:gd name="T2" fmla="*/ 5 w 7"/>
                  <a:gd name="T3" fmla="*/ 3 h 10"/>
                  <a:gd name="T4" fmla="*/ 5 w 7"/>
                  <a:gd name="T5" fmla="*/ 3 h 10"/>
                  <a:gd name="T6" fmla="*/ 2 w 7"/>
                  <a:gd name="T7" fmla="*/ 3 h 10"/>
                  <a:gd name="T8" fmla="*/ 0 w 7"/>
                  <a:gd name="T9" fmla="*/ 3 h 10"/>
                  <a:gd name="T10" fmla="*/ 0 w 7"/>
                  <a:gd name="T11" fmla="*/ 3 h 10"/>
                  <a:gd name="T12" fmla="*/ 0 w 7"/>
                  <a:gd name="T13" fmla="*/ 0 h 10"/>
                  <a:gd name="T14" fmla="*/ 0 w 7"/>
                  <a:gd name="T15" fmla="*/ 0 h 10"/>
                  <a:gd name="T16" fmla="*/ 2 w 7"/>
                  <a:gd name="T17" fmla="*/ 0 h 10"/>
                  <a:gd name="T18" fmla="*/ 2 w 7"/>
                  <a:gd name="T19" fmla="*/ 3 h 10"/>
                  <a:gd name="T20" fmla="*/ 5 w 7"/>
                  <a:gd name="T21" fmla="*/ 3 h 10"/>
                  <a:gd name="T22" fmla="*/ 5 w 7"/>
                  <a:gd name="T23" fmla="*/ 3 h 10"/>
                  <a:gd name="T24" fmla="*/ 7 w 7"/>
                  <a:gd name="T25" fmla="*/ 5 h 10"/>
                  <a:gd name="T26" fmla="*/ 2 w 7"/>
                  <a:gd name="T27" fmla="*/ 10 h 10"/>
                  <a:gd name="T28" fmla="*/ 0 w 7"/>
                  <a:gd name="T29" fmla="*/ 7 h 10"/>
                  <a:gd name="T30" fmla="*/ 5 w 7"/>
                  <a:gd name="T31" fmla="*/ 5 h 10"/>
                  <a:gd name="T32" fmla="*/ 5 w 7"/>
                  <a:gd name="T33" fmla="*/ 3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0"/>
                  <a:gd name="T53" fmla="*/ 7 w 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0">
                    <a:moveTo>
                      <a:pt x="5" y="3"/>
                    </a:moveTo>
                    <a:lnTo>
                      <a:pt x="5" y="3"/>
                    </a:lnTo>
                    <a:lnTo>
                      <a:pt x="2" y="3"/>
                    </a:lnTo>
                    <a:lnTo>
                      <a:pt x="0" y="3"/>
                    </a:lnTo>
                    <a:lnTo>
                      <a:pt x="0" y="0"/>
                    </a:lnTo>
                    <a:lnTo>
                      <a:pt x="2" y="0"/>
                    </a:lnTo>
                    <a:lnTo>
                      <a:pt x="2" y="3"/>
                    </a:lnTo>
                    <a:lnTo>
                      <a:pt x="5" y="3"/>
                    </a:lnTo>
                    <a:lnTo>
                      <a:pt x="7" y="5"/>
                    </a:lnTo>
                    <a:lnTo>
                      <a:pt x="2" y="10"/>
                    </a:lnTo>
                    <a:lnTo>
                      <a:pt x="0" y="7"/>
                    </a:lnTo>
                    <a:lnTo>
                      <a:pt x="5" y="5"/>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042" name="Freeform 415"/>
              <p:cNvSpPr>
                <a:spLocks/>
              </p:cNvSpPr>
              <p:nvPr/>
            </p:nvSpPr>
            <p:spPr bwMode="auto">
              <a:xfrm>
                <a:off x="1895" y="2295"/>
                <a:ext cx="7" cy="10"/>
              </a:xfrm>
              <a:custGeom>
                <a:avLst/>
                <a:gdLst>
                  <a:gd name="T0" fmla="*/ 5 w 7"/>
                  <a:gd name="T1" fmla="*/ 3 h 10"/>
                  <a:gd name="T2" fmla="*/ 5 w 7"/>
                  <a:gd name="T3" fmla="*/ 3 h 10"/>
                  <a:gd name="T4" fmla="*/ 5 w 7"/>
                  <a:gd name="T5" fmla="*/ 3 h 10"/>
                  <a:gd name="T6" fmla="*/ 2 w 7"/>
                  <a:gd name="T7" fmla="*/ 3 h 10"/>
                  <a:gd name="T8" fmla="*/ 0 w 7"/>
                  <a:gd name="T9" fmla="*/ 3 h 10"/>
                  <a:gd name="T10" fmla="*/ 0 w 7"/>
                  <a:gd name="T11" fmla="*/ 3 h 10"/>
                  <a:gd name="T12" fmla="*/ 0 w 7"/>
                  <a:gd name="T13" fmla="*/ 0 h 10"/>
                  <a:gd name="T14" fmla="*/ 0 w 7"/>
                  <a:gd name="T15" fmla="*/ 0 h 10"/>
                  <a:gd name="T16" fmla="*/ 2 w 7"/>
                  <a:gd name="T17" fmla="*/ 0 h 10"/>
                  <a:gd name="T18" fmla="*/ 2 w 7"/>
                  <a:gd name="T19" fmla="*/ 3 h 10"/>
                  <a:gd name="T20" fmla="*/ 5 w 7"/>
                  <a:gd name="T21" fmla="*/ 3 h 10"/>
                  <a:gd name="T22" fmla="*/ 5 w 7"/>
                  <a:gd name="T23" fmla="*/ 3 h 10"/>
                  <a:gd name="T24" fmla="*/ 7 w 7"/>
                  <a:gd name="T25" fmla="*/ 5 h 10"/>
                  <a:gd name="T26" fmla="*/ 2 w 7"/>
                  <a:gd name="T27" fmla="*/ 10 h 10"/>
                  <a:gd name="T28" fmla="*/ 0 w 7"/>
                  <a:gd name="T29" fmla="*/ 7 h 10"/>
                  <a:gd name="T30" fmla="*/ 5 w 7"/>
                  <a:gd name="T31" fmla="*/ 5 h 10"/>
                  <a:gd name="T32" fmla="*/ 5 w 7"/>
                  <a:gd name="T33" fmla="*/ 3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0"/>
                  <a:gd name="T53" fmla="*/ 7 w 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0">
                    <a:moveTo>
                      <a:pt x="5" y="3"/>
                    </a:moveTo>
                    <a:lnTo>
                      <a:pt x="5" y="3"/>
                    </a:lnTo>
                    <a:lnTo>
                      <a:pt x="2" y="3"/>
                    </a:lnTo>
                    <a:lnTo>
                      <a:pt x="0" y="3"/>
                    </a:lnTo>
                    <a:lnTo>
                      <a:pt x="0" y="0"/>
                    </a:lnTo>
                    <a:lnTo>
                      <a:pt x="2" y="0"/>
                    </a:lnTo>
                    <a:lnTo>
                      <a:pt x="2" y="3"/>
                    </a:lnTo>
                    <a:lnTo>
                      <a:pt x="5" y="3"/>
                    </a:lnTo>
                    <a:lnTo>
                      <a:pt x="7" y="5"/>
                    </a:lnTo>
                    <a:lnTo>
                      <a:pt x="2" y="10"/>
                    </a:lnTo>
                    <a:lnTo>
                      <a:pt x="0" y="7"/>
                    </a:lnTo>
                    <a:lnTo>
                      <a:pt x="5" y="5"/>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043" name="Freeform 416"/>
              <p:cNvSpPr>
                <a:spLocks/>
              </p:cNvSpPr>
              <p:nvPr/>
            </p:nvSpPr>
            <p:spPr bwMode="auto">
              <a:xfrm>
                <a:off x="1912" y="2302"/>
                <a:ext cx="4" cy="0"/>
              </a:xfrm>
              <a:custGeom>
                <a:avLst/>
                <a:gdLst>
                  <a:gd name="T0" fmla="*/ 4 w 4"/>
                  <a:gd name="T1" fmla="*/ 4 w 4"/>
                  <a:gd name="T2" fmla="*/ 2 w 4"/>
                  <a:gd name="T3" fmla="*/ 0 w 4"/>
                  <a:gd name="T4" fmla="*/ 2 w 4"/>
                  <a:gd name="T5" fmla="*/ 4 w 4"/>
                  <a:gd name="T6" fmla="*/ 4 w 4"/>
                  <a:gd name="T7" fmla="*/ 0 60000 65536"/>
                  <a:gd name="T8" fmla="*/ 0 60000 65536"/>
                  <a:gd name="T9" fmla="*/ 0 60000 65536"/>
                  <a:gd name="T10" fmla="*/ 0 60000 65536"/>
                  <a:gd name="T11" fmla="*/ 0 60000 65536"/>
                  <a:gd name="T12" fmla="*/ 0 60000 65536"/>
                  <a:gd name="T13" fmla="*/ 0 60000 65536"/>
                  <a:gd name="T14" fmla="*/ 0 w 4"/>
                  <a:gd name="T15" fmla="*/ 4 w 4"/>
                </a:gdLst>
                <a:ahLst/>
                <a:cxnLst>
                  <a:cxn ang="T7">
                    <a:pos x="T0" y="0"/>
                  </a:cxn>
                  <a:cxn ang="T8">
                    <a:pos x="T1" y="0"/>
                  </a:cxn>
                  <a:cxn ang="T9">
                    <a:pos x="T2" y="0"/>
                  </a:cxn>
                  <a:cxn ang="T10">
                    <a:pos x="T3" y="0"/>
                  </a:cxn>
                  <a:cxn ang="T11">
                    <a:pos x="T4" y="0"/>
                  </a:cxn>
                  <a:cxn ang="T12">
                    <a:pos x="T5" y="0"/>
                  </a:cxn>
                  <a:cxn ang="T13">
                    <a:pos x="T6" y="0"/>
                  </a:cxn>
                </a:cxnLst>
                <a:rect l="T14" t="0" r="T15" b="0"/>
                <a:pathLst>
                  <a:path w="4">
                    <a:moveTo>
                      <a:pt x="4" y="0"/>
                    </a:moveTo>
                    <a:lnTo>
                      <a:pt x="4" y="0"/>
                    </a:lnTo>
                    <a:lnTo>
                      <a:pt x="2" y="0"/>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3044" name="Freeform 417"/>
              <p:cNvSpPr>
                <a:spLocks/>
              </p:cNvSpPr>
              <p:nvPr/>
            </p:nvSpPr>
            <p:spPr bwMode="auto">
              <a:xfrm>
                <a:off x="1912" y="2302"/>
                <a:ext cx="4" cy="0"/>
              </a:xfrm>
              <a:custGeom>
                <a:avLst/>
                <a:gdLst>
                  <a:gd name="T0" fmla="*/ 4 w 4"/>
                  <a:gd name="T1" fmla="*/ 4 w 4"/>
                  <a:gd name="T2" fmla="*/ 2 w 4"/>
                  <a:gd name="T3" fmla="*/ 0 w 4"/>
                  <a:gd name="T4" fmla="*/ 2 w 4"/>
                  <a:gd name="T5" fmla="*/ 4 w 4"/>
                  <a:gd name="T6" fmla="*/ 4 w 4"/>
                  <a:gd name="T7" fmla="*/ 0 60000 65536"/>
                  <a:gd name="T8" fmla="*/ 0 60000 65536"/>
                  <a:gd name="T9" fmla="*/ 0 60000 65536"/>
                  <a:gd name="T10" fmla="*/ 0 60000 65536"/>
                  <a:gd name="T11" fmla="*/ 0 60000 65536"/>
                  <a:gd name="T12" fmla="*/ 0 60000 65536"/>
                  <a:gd name="T13" fmla="*/ 0 60000 65536"/>
                  <a:gd name="T14" fmla="*/ 0 w 4"/>
                  <a:gd name="T15" fmla="*/ 4 w 4"/>
                </a:gdLst>
                <a:ahLst/>
                <a:cxnLst>
                  <a:cxn ang="T7">
                    <a:pos x="T0" y="0"/>
                  </a:cxn>
                  <a:cxn ang="T8">
                    <a:pos x="T1" y="0"/>
                  </a:cxn>
                  <a:cxn ang="T9">
                    <a:pos x="T2" y="0"/>
                  </a:cxn>
                  <a:cxn ang="T10">
                    <a:pos x="T3" y="0"/>
                  </a:cxn>
                  <a:cxn ang="T11">
                    <a:pos x="T4" y="0"/>
                  </a:cxn>
                  <a:cxn ang="T12">
                    <a:pos x="T5" y="0"/>
                  </a:cxn>
                  <a:cxn ang="T13">
                    <a:pos x="T6" y="0"/>
                  </a:cxn>
                </a:cxnLst>
                <a:rect l="T14" t="0" r="T15" b="0"/>
                <a:pathLst>
                  <a:path w="4">
                    <a:moveTo>
                      <a:pt x="4" y="0"/>
                    </a:moveTo>
                    <a:lnTo>
                      <a:pt x="4" y="0"/>
                    </a:lnTo>
                    <a:lnTo>
                      <a:pt x="2" y="0"/>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3045" name="Freeform 418"/>
              <p:cNvSpPr>
                <a:spLocks/>
              </p:cNvSpPr>
              <p:nvPr/>
            </p:nvSpPr>
            <p:spPr bwMode="auto">
              <a:xfrm>
                <a:off x="1921" y="2307"/>
                <a:ext cx="12" cy="5"/>
              </a:xfrm>
              <a:custGeom>
                <a:avLst/>
                <a:gdLst>
                  <a:gd name="T0" fmla="*/ 2 w 12"/>
                  <a:gd name="T1" fmla="*/ 3 h 5"/>
                  <a:gd name="T2" fmla="*/ 5 w 12"/>
                  <a:gd name="T3" fmla="*/ 0 h 5"/>
                  <a:gd name="T4" fmla="*/ 12 w 12"/>
                  <a:gd name="T5" fmla="*/ 5 h 5"/>
                  <a:gd name="T6" fmla="*/ 12 w 12"/>
                  <a:gd name="T7" fmla="*/ 5 h 5"/>
                  <a:gd name="T8" fmla="*/ 10 w 12"/>
                  <a:gd name="T9" fmla="*/ 5 h 5"/>
                  <a:gd name="T10" fmla="*/ 5 w 12"/>
                  <a:gd name="T11" fmla="*/ 3 h 5"/>
                  <a:gd name="T12" fmla="*/ 2 w 12"/>
                  <a:gd name="T13" fmla="*/ 3 h 5"/>
                  <a:gd name="T14" fmla="*/ 0 w 12"/>
                  <a:gd name="T15" fmla="*/ 5 h 5"/>
                  <a:gd name="T16" fmla="*/ 2 w 12"/>
                  <a:gd name="T17" fmla="*/ 3 h 5"/>
                  <a:gd name="T18" fmla="*/ 2 w 12"/>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
                  <a:gd name="T32" fmla="*/ 12 w 1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
                    <a:moveTo>
                      <a:pt x="2" y="3"/>
                    </a:moveTo>
                    <a:lnTo>
                      <a:pt x="5" y="0"/>
                    </a:lnTo>
                    <a:lnTo>
                      <a:pt x="12" y="5"/>
                    </a:lnTo>
                    <a:lnTo>
                      <a:pt x="10" y="5"/>
                    </a:lnTo>
                    <a:lnTo>
                      <a:pt x="5" y="3"/>
                    </a:lnTo>
                    <a:lnTo>
                      <a:pt x="2" y="3"/>
                    </a:lnTo>
                    <a:lnTo>
                      <a:pt x="0" y="5"/>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046" name="Freeform 419"/>
              <p:cNvSpPr>
                <a:spLocks/>
              </p:cNvSpPr>
              <p:nvPr/>
            </p:nvSpPr>
            <p:spPr bwMode="auto">
              <a:xfrm>
                <a:off x="1921" y="2307"/>
                <a:ext cx="12" cy="5"/>
              </a:xfrm>
              <a:custGeom>
                <a:avLst/>
                <a:gdLst>
                  <a:gd name="T0" fmla="*/ 2 w 12"/>
                  <a:gd name="T1" fmla="*/ 3 h 5"/>
                  <a:gd name="T2" fmla="*/ 5 w 12"/>
                  <a:gd name="T3" fmla="*/ 0 h 5"/>
                  <a:gd name="T4" fmla="*/ 12 w 12"/>
                  <a:gd name="T5" fmla="*/ 5 h 5"/>
                  <a:gd name="T6" fmla="*/ 12 w 12"/>
                  <a:gd name="T7" fmla="*/ 5 h 5"/>
                  <a:gd name="T8" fmla="*/ 10 w 12"/>
                  <a:gd name="T9" fmla="*/ 5 h 5"/>
                  <a:gd name="T10" fmla="*/ 5 w 12"/>
                  <a:gd name="T11" fmla="*/ 3 h 5"/>
                  <a:gd name="T12" fmla="*/ 2 w 12"/>
                  <a:gd name="T13" fmla="*/ 3 h 5"/>
                  <a:gd name="T14" fmla="*/ 0 w 12"/>
                  <a:gd name="T15" fmla="*/ 5 h 5"/>
                  <a:gd name="T16" fmla="*/ 2 w 12"/>
                  <a:gd name="T17" fmla="*/ 3 h 5"/>
                  <a:gd name="T18" fmla="*/ 2 w 12"/>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
                  <a:gd name="T32" fmla="*/ 12 w 1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
                    <a:moveTo>
                      <a:pt x="2" y="3"/>
                    </a:moveTo>
                    <a:lnTo>
                      <a:pt x="5" y="0"/>
                    </a:lnTo>
                    <a:lnTo>
                      <a:pt x="12" y="5"/>
                    </a:lnTo>
                    <a:lnTo>
                      <a:pt x="10" y="5"/>
                    </a:lnTo>
                    <a:lnTo>
                      <a:pt x="5" y="3"/>
                    </a:lnTo>
                    <a:lnTo>
                      <a:pt x="2" y="3"/>
                    </a:lnTo>
                    <a:lnTo>
                      <a:pt x="0" y="5"/>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047" name="Freeform 420"/>
              <p:cNvSpPr>
                <a:spLocks/>
              </p:cNvSpPr>
              <p:nvPr/>
            </p:nvSpPr>
            <p:spPr bwMode="auto">
              <a:xfrm>
                <a:off x="1905" y="2317"/>
                <a:ext cx="9" cy="7"/>
              </a:xfrm>
              <a:custGeom>
                <a:avLst/>
                <a:gdLst>
                  <a:gd name="T0" fmla="*/ 9 w 9"/>
                  <a:gd name="T1" fmla="*/ 0 h 7"/>
                  <a:gd name="T2" fmla="*/ 7 w 9"/>
                  <a:gd name="T3" fmla="*/ 0 h 7"/>
                  <a:gd name="T4" fmla="*/ 7 w 9"/>
                  <a:gd name="T5" fmla="*/ 4 h 7"/>
                  <a:gd name="T6" fmla="*/ 4 w 9"/>
                  <a:gd name="T7" fmla="*/ 4 h 7"/>
                  <a:gd name="T8" fmla="*/ 0 w 9"/>
                  <a:gd name="T9" fmla="*/ 7 h 7"/>
                  <a:gd name="T10" fmla="*/ 0 w 9"/>
                  <a:gd name="T11" fmla="*/ 2 h 7"/>
                  <a:gd name="T12" fmla="*/ 2 w 9"/>
                  <a:gd name="T13" fmla="*/ 2 h 7"/>
                  <a:gd name="T14" fmla="*/ 4 w 9"/>
                  <a:gd name="T15" fmla="*/ 2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7" y="0"/>
                    </a:lnTo>
                    <a:lnTo>
                      <a:pt x="7" y="4"/>
                    </a:lnTo>
                    <a:lnTo>
                      <a:pt x="4" y="4"/>
                    </a:lnTo>
                    <a:lnTo>
                      <a:pt x="0" y="7"/>
                    </a:lnTo>
                    <a:lnTo>
                      <a:pt x="0" y="2"/>
                    </a:lnTo>
                    <a:lnTo>
                      <a:pt x="2" y="2"/>
                    </a:lnTo>
                    <a:lnTo>
                      <a:pt x="4" y="2"/>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3048" name="Freeform 421"/>
              <p:cNvSpPr>
                <a:spLocks/>
              </p:cNvSpPr>
              <p:nvPr/>
            </p:nvSpPr>
            <p:spPr bwMode="auto">
              <a:xfrm>
                <a:off x="1905" y="2317"/>
                <a:ext cx="9" cy="7"/>
              </a:xfrm>
              <a:custGeom>
                <a:avLst/>
                <a:gdLst>
                  <a:gd name="T0" fmla="*/ 9 w 9"/>
                  <a:gd name="T1" fmla="*/ 0 h 7"/>
                  <a:gd name="T2" fmla="*/ 7 w 9"/>
                  <a:gd name="T3" fmla="*/ 0 h 7"/>
                  <a:gd name="T4" fmla="*/ 7 w 9"/>
                  <a:gd name="T5" fmla="*/ 4 h 7"/>
                  <a:gd name="T6" fmla="*/ 4 w 9"/>
                  <a:gd name="T7" fmla="*/ 4 h 7"/>
                  <a:gd name="T8" fmla="*/ 0 w 9"/>
                  <a:gd name="T9" fmla="*/ 7 h 7"/>
                  <a:gd name="T10" fmla="*/ 0 w 9"/>
                  <a:gd name="T11" fmla="*/ 2 h 7"/>
                  <a:gd name="T12" fmla="*/ 2 w 9"/>
                  <a:gd name="T13" fmla="*/ 2 h 7"/>
                  <a:gd name="T14" fmla="*/ 4 w 9"/>
                  <a:gd name="T15" fmla="*/ 2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7" y="0"/>
                    </a:lnTo>
                    <a:lnTo>
                      <a:pt x="7" y="4"/>
                    </a:lnTo>
                    <a:lnTo>
                      <a:pt x="4" y="4"/>
                    </a:lnTo>
                    <a:lnTo>
                      <a:pt x="0" y="7"/>
                    </a:lnTo>
                    <a:lnTo>
                      <a:pt x="0" y="2"/>
                    </a:lnTo>
                    <a:lnTo>
                      <a:pt x="2" y="2"/>
                    </a:lnTo>
                    <a:lnTo>
                      <a:pt x="4" y="2"/>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3049" name="Freeform 422"/>
              <p:cNvSpPr>
                <a:spLocks/>
              </p:cNvSpPr>
              <p:nvPr/>
            </p:nvSpPr>
            <p:spPr bwMode="auto">
              <a:xfrm>
                <a:off x="1848" y="2274"/>
                <a:ext cx="2" cy="5"/>
              </a:xfrm>
              <a:custGeom>
                <a:avLst/>
                <a:gdLst>
                  <a:gd name="T0" fmla="*/ 2 w 2"/>
                  <a:gd name="T1" fmla="*/ 0 h 5"/>
                  <a:gd name="T2" fmla="*/ 0 w 2"/>
                  <a:gd name="T3" fmla="*/ 2 h 5"/>
                  <a:gd name="T4" fmla="*/ 0 w 2"/>
                  <a:gd name="T5" fmla="*/ 5 h 5"/>
                  <a:gd name="T6" fmla="*/ 2 w 2"/>
                  <a:gd name="T7" fmla="*/ 2 h 5"/>
                  <a:gd name="T8" fmla="*/ 2 w 2"/>
                  <a:gd name="T9" fmla="*/ 2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0" y="2"/>
                    </a:lnTo>
                    <a:lnTo>
                      <a:pt x="0" y="5"/>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050" name="Freeform 423"/>
              <p:cNvSpPr>
                <a:spLocks/>
              </p:cNvSpPr>
              <p:nvPr/>
            </p:nvSpPr>
            <p:spPr bwMode="auto">
              <a:xfrm>
                <a:off x="1848" y="2274"/>
                <a:ext cx="2" cy="5"/>
              </a:xfrm>
              <a:custGeom>
                <a:avLst/>
                <a:gdLst>
                  <a:gd name="T0" fmla="*/ 2 w 2"/>
                  <a:gd name="T1" fmla="*/ 0 h 5"/>
                  <a:gd name="T2" fmla="*/ 0 w 2"/>
                  <a:gd name="T3" fmla="*/ 2 h 5"/>
                  <a:gd name="T4" fmla="*/ 0 w 2"/>
                  <a:gd name="T5" fmla="*/ 5 h 5"/>
                  <a:gd name="T6" fmla="*/ 2 w 2"/>
                  <a:gd name="T7" fmla="*/ 2 h 5"/>
                  <a:gd name="T8" fmla="*/ 2 w 2"/>
                  <a:gd name="T9" fmla="*/ 2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0" y="2"/>
                    </a:lnTo>
                    <a:lnTo>
                      <a:pt x="0" y="5"/>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051" name="Freeform 424"/>
              <p:cNvSpPr>
                <a:spLocks/>
              </p:cNvSpPr>
              <p:nvPr/>
            </p:nvSpPr>
            <p:spPr bwMode="auto">
              <a:xfrm>
                <a:off x="2070" y="3403"/>
                <a:ext cx="5" cy="5"/>
              </a:xfrm>
              <a:custGeom>
                <a:avLst/>
                <a:gdLst>
                  <a:gd name="T0" fmla="*/ 5 w 5"/>
                  <a:gd name="T1" fmla="*/ 3 h 5"/>
                  <a:gd name="T2" fmla="*/ 5 w 5"/>
                  <a:gd name="T3" fmla="*/ 3 h 5"/>
                  <a:gd name="T4" fmla="*/ 5 w 5"/>
                  <a:gd name="T5" fmla="*/ 3 h 5"/>
                  <a:gd name="T6" fmla="*/ 5 w 5"/>
                  <a:gd name="T7" fmla="*/ 3 h 5"/>
                  <a:gd name="T8" fmla="*/ 5 w 5"/>
                  <a:gd name="T9" fmla="*/ 5 h 5"/>
                  <a:gd name="T10" fmla="*/ 5 w 5"/>
                  <a:gd name="T11" fmla="*/ 5 h 5"/>
                  <a:gd name="T12" fmla="*/ 2 w 5"/>
                  <a:gd name="T13" fmla="*/ 5 h 5"/>
                  <a:gd name="T14" fmla="*/ 0 w 5"/>
                  <a:gd name="T15" fmla="*/ 3 h 5"/>
                  <a:gd name="T16" fmla="*/ 0 w 5"/>
                  <a:gd name="T17" fmla="*/ 0 h 5"/>
                  <a:gd name="T18" fmla="*/ 0 w 5"/>
                  <a:gd name="T19" fmla="*/ 0 h 5"/>
                  <a:gd name="T20" fmla="*/ 0 w 5"/>
                  <a:gd name="T21" fmla="*/ 0 h 5"/>
                  <a:gd name="T22" fmla="*/ 0 w 5"/>
                  <a:gd name="T23" fmla="*/ 0 h 5"/>
                  <a:gd name="T24" fmla="*/ 0 w 5"/>
                  <a:gd name="T25" fmla="*/ 3 h 5"/>
                  <a:gd name="T26" fmla="*/ 0 w 5"/>
                  <a:gd name="T27" fmla="*/ 3 h 5"/>
                  <a:gd name="T28" fmla="*/ 0 w 5"/>
                  <a:gd name="T29" fmla="*/ 3 h 5"/>
                  <a:gd name="T30" fmla="*/ 2 w 5"/>
                  <a:gd name="T31" fmla="*/ 3 h 5"/>
                  <a:gd name="T32" fmla="*/ 2 w 5"/>
                  <a:gd name="T33" fmla="*/ 3 h 5"/>
                  <a:gd name="T34" fmla="*/ 5 w 5"/>
                  <a:gd name="T35" fmla="*/ 3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5" y="3"/>
                    </a:moveTo>
                    <a:lnTo>
                      <a:pt x="5" y="3"/>
                    </a:lnTo>
                    <a:lnTo>
                      <a:pt x="5" y="5"/>
                    </a:lnTo>
                    <a:lnTo>
                      <a:pt x="2" y="5"/>
                    </a:lnTo>
                    <a:lnTo>
                      <a:pt x="0" y="3"/>
                    </a:lnTo>
                    <a:lnTo>
                      <a:pt x="0" y="0"/>
                    </a:lnTo>
                    <a:lnTo>
                      <a:pt x="0" y="3"/>
                    </a:lnTo>
                    <a:lnTo>
                      <a:pt x="2" y="3"/>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052" name="Freeform 425"/>
              <p:cNvSpPr>
                <a:spLocks/>
              </p:cNvSpPr>
              <p:nvPr/>
            </p:nvSpPr>
            <p:spPr bwMode="auto">
              <a:xfrm>
                <a:off x="2070" y="3403"/>
                <a:ext cx="5" cy="5"/>
              </a:xfrm>
              <a:custGeom>
                <a:avLst/>
                <a:gdLst>
                  <a:gd name="T0" fmla="*/ 5 w 5"/>
                  <a:gd name="T1" fmla="*/ 3 h 5"/>
                  <a:gd name="T2" fmla="*/ 5 w 5"/>
                  <a:gd name="T3" fmla="*/ 3 h 5"/>
                  <a:gd name="T4" fmla="*/ 5 w 5"/>
                  <a:gd name="T5" fmla="*/ 3 h 5"/>
                  <a:gd name="T6" fmla="*/ 5 w 5"/>
                  <a:gd name="T7" fmla="*/ 3 h 5"/>
                  <a:gd name="T8" fmla="*/ 5 w 5"/>
                  <a:gd name="T9" fmla="*/ 5 h 5"/>
                  <a:gd name="T10" fmla="*/ 5 w 5"/>
                  <a:gd name="T11" fmla="*/ 5 h 5"/>
                  <a:gd name="T12" fmla="*/ 2 w 5"/>
                  <a:gd name="T13" fmla="*/ 5 h 5"/>
                  <a:gd name="T14" fmla="*/ 0 w 5"/>
                  <a:gd name="T15" fmla="*/ 3 h 5"/>
                  <a:gd name="T16" fmla="*/ 0 w 5"/>
                  <a:gd name="T17" fmla="*/ 0 h 5"/>
                  <a:gd name="T18" fmla="*/ 0 w 5"/>
                  <a:gd name="T19" fmla="*/ 0 h 5"/>
                  <a:gd name="T20" fmla="*/ 0 w 5"/>
                  <a:gd name="T21" fmla="*/ 0 h 5"/>
                  <a:gd name="T22" fmla="*/ 0 w 5"/>
                  <a:gd name="T23" fmla="*/ 0 h 5"/>
                  <a:gd name="T24" fmla="*/ 0 w 5"/>
                  <a:gd name="T25" fmla="*/ 3 h 5"/>
                  <a:gd name="T26" fmla="*/ 0 w 5"/>
                  <a:gd name="T27" fmla="*/ 3 h 5"/>
                  <a:gd name="T28" fmla="*/ 0 w 5"/>
                  <a:gd name="T29" fmla="*/ 3 h 5"/>
                  <a:gd name="T30" fmla="*/ 2 w 5"/>
                  <a:gd name="T31" fmla="*/ 3 h 5"/>
                  <a:gd name="T32" fmla="*/ 2 w 5"/>
                  <a:gd name="T33" fmla="*/ 3 h 5"/>
                  <a:gd name="T34" fmla="*/ 5 w 5"/>
                  <a:gd name="T35" fmla="*/ 3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5" y="3"/>
                    </a:moveTo>
                    <a:lnTo>
                      <a:pt x="5" y="3"/>
                    </a:lnTo>
                    <a:lnTo>
                      <a:pt x="5" y="5"/>
                    </a:lnTo>
                    <a:lnTo>
                      <a:pt x="2" y="5"/>
                    </a:lnTo>
                    <a:lnTo>
                      <a:pt x="0" y="3"/>
                    </a:lnTo>
                    <a:lnTo>
                      <a:pt x="0" y="0"/>
                    </a:lnTo>
                    <a:lnTo>
                      <a:pt x="0" y="3"/>
                    </a:lnTo>
                    <a:lnTo>
                      <a:pt x="2" y="3"/>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053" name="Freeform 426"/>
              <p:cNvSpPr>
                <a:spLocks/>
              </p:cNvSpPr>
              <p:nvPr/>
            </p:nvSpPr>
            <p:spPr bwMode="auto">
              <a:xfrm>
                <a:off x="2075" y="3396"/>
                <a:ext cx="21" cy="19"/>
              </a:xfrm>
              <a:custGeom>
                <a:avLst/>
                <a:gdLst>
                  <a:gd name="T0" fmla="*/ 18 w 21"/>
                  <a:gd name="T1" fmla="*/ 0 h 19"/>
                  <a:gd name="T2" fmla="*/ 21 w 21"/>
                  <a:gd name="T3" fmla="*/ 0 h 19"/>
                  <a:gd name="T4" fmla="*/ 21 w 21"/>
                  <a:gd name="T5" fmla="*/ 0 h 19"/>
                  <a:gd name="T6" fmla="*/ 21 w 21"/>
                  <a:gd name="T7" fmla="*/ 0 h 19"/>
                  <a:gd name="T8" fmla="*/ 21 w 21"/>
                  <a:gd name="T9" fmla="*/ 3 h 19"/>
                  <a:gd name="T10" fmla="*/ 21 w 21"/>
                  <a:gd name="T11" fmla="*/ 3 h 19"/>
                  <a:gd name="T12" fmla="*/ 21 w 21"/>
                  <a:gd name="T13" fmla="*/ 5 h 19"/>
                  <a:gd name="T14" fmla="*/ 18 w 21"/>
                  <a:gd name="T15" fmla="*/ 5 h 19"/>
                  <a:gd name="T16" fmla="*/ 16 w 21"/>
                  <a:gd name="T17" fmla="*/ 10 h 19"/>
                  <a:gd name="T18" fmla="*/ 16 w 21"/>
                  <a:gd name="T19" fmla="*/ 10 h 19"/>
                  <a:gd name="T20" fmla="*/ 14 w 21"/>
                  <a:gd name="T21" fmla="*/ 12 h 19"/>
                  <a:gd name="T22" fmla="*/ 11 w 21"/>
                  <a:gd name="T23" fmla="*/ 12 h 19"/>
                  <a:gd name="T24" fmla="*/ 11 w 21"/>
                  <a:gd name="T25" fmla="*/ 12 h 19"/>
                  <a:gd name="T26" fmla="*/ 9 w 21"/>
                  <a:gd name="T27" fmla="*/ 14 h 19"/>
                  <a:gd name="T28" fmla="*/ 9 w 21"/>
                  <a:gd name="T29" fmla="*/ 14 h 19"/>
                  <a:gd name="T30" fmla="*/ 9 w 21"/>
                  <a:gd name="T31" fmla="*/ 14 h 19"/>
                  <a:gd name="T32" fmla="*/ 9 w 21"/>
                  <a:gd name="T33" fmla="*/ 17 h 19"/>
                  <a:gd name="T34" fmla="*/ 7 w 21"/>
                  <a:gd name="T35" fmla="*/ 17 h 19"/>
                  <a:gd name="T36" fmla="*/ 7 w 21"/>
                  <a:gd name="T37" fmla="*/ 17 h 19"/>
                  <a:gd name="T38" fmla="*/ 4 w 21"/>
                  <a:gd name="T39" fmla="*/ 19 h 19"/>
                  <a:gd name="T40" fmla="*/ 2 w 21"/>
                  <a:gd name="T41" fmla="*/ 17 h 19"/>
                  <a:gd name="T42" fmla="*/ 2 w 21"/>
                  <a:gd name="T43" fmla="*/ 17 h 19"/>
                  <a:gd name="T44" fmla="*/ 2 w 21"/>
                  <a:gd name="T45" fmla="*/ 17 h 19"/>
                  <a:gd name="T46" fmla="*/ 2 w 21"/>
                  <a:gd name="T47" fmla="*/ 17 h 19"/>
                  <a:gd name="T48" fmla="*/ 0 w 21"/>
                  <a:gd name="T49" fmla="*/ 14 h 19"/>
                  <a:gd name="T50" fmla="*/ 0 w 21"/>
                  <a:gd name="T51" fmla="*/ 14 h 19"/>
                  <a:gd name="T52" fmla="*/ 2 w 21"/>
                  <a:gd name="T53" fmla="*/ 14 h 19"/>
                  <a:gd name="T54" fmla="*/ 2 w 21"/>
                  <a:gd name="T55" fmla="*/ 12 h 19"/>
                  <a:gd name="T56" fmla="*/ 2 w 21"/>
                  <a:gd name="T57" fmla="*/ 12 h 19"/>
                  <a:gd name="T58" fmla="*/ 4 w 21"/>
                  <a:gd name="T59" fmla="*/ 12 h 19"/>
                  <a:gd name="T60" fmla="*/ 7 w 21"/>
                  <a:gd name="T61" fmla="*/ 12 h 19"/>
                  <a:gd name="T62" fmla="*/ 4 w 21"/>
                  <a:gd name="T63" fmla="*/ 12 h 19"/>
                  <a:gd name="T64" fmla="*/ 4 w 21"/>
                  <a:gd name="T65" fmla="*/ 12 h 19"/>
                  <a:gd name="T66" fmla="*/ 7 w 21"/>
                  <a:gd name="T67" fmla="*/ 10 h 19"/>
                  <a:gd name="T68" fmla="*/ 7 w 21"/>
                  <a:gd name="T69" fmla="*/ 10 h 19"/>
                  <a:gd name="T70" fmla="*/ 9 w 21"/>
                  <a:gd name="T71" fmla="*/ 7 h 19"/>
                  <a:gd name="T72" fmla="*/ 11 w 21"/>
                  <a:gd name="T73" fmla="*/ 7 h 19"/>
                  <a:gd name="T74" fmla="*/ 7 w 21"/>
                  <a:gd name="T75" fmla="*/ 3 h 19"/>
                  <a:gd name="T76" fmla="*/ 7 w 21"/>
                  <a:gd name="T77" fmla="*/ 3 h 19"/>
                  <a:gd name="T78" fmla="*/ 4 w 21"/>
                  <a:gd name="T79" fmla="*/ 3 h 19"/>
                  <a:gd name="T80" fmla="*/ 7 w 21"/>
                  <a:gd name="T81" fmla="*/ 3 h 19"/>
                  <a:gd name="T82" fmla="*/ 7 w 21"/>
                  <a:gd name="T83" fmla="*/ 3 h 19"/>
                  <a:gd name="T84" fmla="*/ 4 w 21"/>
                  <a:gd name="T85" fmla="*/ 3 h 19"/>
                  <a:gd name="T86" fmla="*/ 4 w 21"/>
                  <a:gd name="T87" fmla="*/ 0 h 19"/>
                  <a:gd name="T88" fmla="*/ 4 w 21"/>
                  <a:gd name="T89" fmla="*/ 0 h 19"/>
                  <a:gd name="T90" fmla="*/ 7 w 21"/>
                  <a:gd name="T91" fmla="*/ 3 h 19"/>
                  <a:gd name="T92" fmla="*/ 9 w 21"/>
                  <a:gd name="T93" fmla="*/ 3 h 19"/>
                  <a:gd name="T94" fmla="*/ 11 w 21"/>
                  <a:gd name="T95" fmla="*/ 0 h 19"/>
                  <a:gd name="T96" fmla="*/ 18 w 21"/>
                  <a:gd name="T97" fmla="*/ 3 h 19"/>
                  <a:gd name="T98" fmla="*/ 18 w 21"/>
                  <a:gd name="T99" fmla="*/ 0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19"/>
                  <a:gd name="T152" fmla="*/ 21 w 21"/>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19">
                    <a:moveTo>
                      <a:pt x="18" y="0"/>
                    </a:moveTo>
                    <a:lnTo>
                      <a:pt x="21" y="0"/>
                    </a:lnTo>
                    <a:lnTo>
                      <a:pt x="21" y="3"/>
                    </a:lnTo>
                    <a:lnTo>
                      <a:pt x="21" y="5"/>
                    </a:lnTo>
                    <a:lnTo>
                      <a:pt x="18" y="5"/>
                    </a:lnTo>
                    <a:lnTo>
                      <a:pt x="16" y="10"/>
                    </a:lnTo>
                    <a:lnTo>
                      <a:pt x="14" y="12"/>
                    </a:lnTo>
                    <a:lnTo>
                      <a:pt x="11" y="12"/>
                    </a:lnTo>
                    <a:lnTo>
                      <a:pt x="9" y="14"/>
                    </a:lnTo>
                    <a:lnTo>
                      <a:pt x="9" y="17"/>
                    </a:lnTo>
                    <a:lnTo>
                      <a:pt x="7" y="17"/>
                    </a:lnTo>
                    <a:lnTo>
                      <a:pt x="4" y="19"/>
                    </a:lnTo>
                    <a:lnTo>
                      <a:pt x="2" y="17"/>
                    </a:lnTo>
                    <a:lnTo>
                      <a:pt x="0" y="14"/>
                    </a:lnTo>
                    <a:lnTo>
                      <a:pt x="2" y="14"/>
                    </a:lnTo>
                    <a:lnTo>
                      <a:pt x="2" y="12"/>
                    </a:lnTo>
                    <a:lnTo>
                      <a:pt x="4" y="12"/>
                    </a:lnTo>
                    <a:lnTo>
                      <a:pt x="7" y="12"/>
                    </a:lnTo>
                    <a:lnTo>
                      <a:pt x="4" y="12"/>
                    </a:lnTo>
                    <a:lnTo>
                      <a:pt x="7" y="10"/>
                    </a:lnTo>
                    <a:lnTo>
                      <a:pt x="9" y="7"/>
                    </a:lnTo>
                    <a:lnTo>
                      <a:pt x="11" y="7"/>
                    </a:lnTo>
                    <a:lnTo>
                      <a:pt x="7" y="3"/>
                    </a:lnTo>
                    <a:lnTo>
                      <a:pt x="4" y="3"/>
                    </a:lnTo>
                    <a:lnTo>
                      <a:pt x="7" y="3"/>
                    </a:lnTo>
                    <a:lnTo>
                      <a:pt x="4" y="3"/>
                    </a:lnTo>
                    <a:lnTo>
                      <a:pt x="4" y="0"/>
                    </a:lnTo>
                    <a:lnTo>
                      <a:pt x="7" y="3"/>
                    </a:lnTo>
                    <a:lnTo>
                      <a:pt x="9" y="3"/>
                    </a:lnTo>
                    <a:lnTo>
                      <a:pt x="11" y="0"/>
                    </a:lnTo>
                    <a:lnTo>
                      <a:pt x="18" y="3"/>
                    </a:lnTo>
                    <a:lnTo>
                      <a:pt x="18" y="0"/>
                    </a:lnTo>
                    <a:close/>
                  </a:path>
                </a:pathLst>
              </a:custGeom>
              <a:grpFill/>
              <a:ln w="9525">
                <a:noFill/>
                <a:round/>
                <a:headEnd/>
                <a:tailEnd/>
              </a:ln>
            </p:spPr>
            <p:txBody>
              <a:bodyPr/>
              <a:lstStyle/>
              <a:p>
                <a:pPr>
                  <a:defRPr/>
                </a:pPr>
                <a:endParaRPr lang="en-US" sz="1200" kern="0">
                  <a:solidFill>
                    <a:srgbClr val="0096D6"/>
                  </a:solidFill>
                </a:endParaRPr>
              </a:p>
            </p:txBody>
          </p:sp>
          <p:sp>
            <p:nvSpPr>
              <p:cNvPr id="3054" name="Freeform 427"/>
              <p:cNvSpPr>
                <a:spLocks/>
              </p:cNvSpPr>
              <p:nvPr/>
            </p:nvSpPr>
            <p:spPr bwMode="auto">
              <a:xfrm>
                <a:off x="2075" y="3396"/>
                <a:ext cx="21" cy="19"/>
              </a:xfrm>
              <a:custGeom>
                <a:avLst/>
                <a:gdLst>
                  <a:gd name="T0" fmla="*/ 18 w 21"/>
                  <a:gd name="T1" fmla="*/ 0 h 19"/>
                  <a:gd name="T2" fmla="*/ 21 w 21"/>
                  <a:gd name="T3" fmla="*/ 0 h 19"/>
                  <a:gd name="T4" fmla="*/ 21 w 21"/>
                  <a:gd name="T5" fmla="*/ 0 h 19"/>
                  <a:gd name="T6" fmla="*/ 21 w 21"/>
                  <a:gd name="T7" fmla="*/ 0 h 19"/>
                  <a:gd name="T8" fmla="*/ 21 w 21"/>
                  <a:gd name="T9" fmla="*/ 3 h 19"/>
                  <a:gd name="T10" fmla="*/ 21 w 21"/>
                  <a:gd name="T11" fmla="*/ 3 h 19"/>
                  <a:gd name="T12" fmla="*/ 21 w 21"/>
                  <a:gd name="T13" fmla="*/ 5 h 19"/>
                  <a:gd name="T14" fmla="*/ 18 w 21"/>
                  <a:gd name="T15" fmla="*/ 5 h 19"/>
                  <a:gd name="T16" fmla="*/ 16 w 21"/>
                  <a:gd name="T17" fmla="*/ 10 h 19"/>
                  <a:gd name="T18" fmla="*/ 16 w 21"/>
                  <a:gd name="T19" fmla="*/ 10 h 19"/>
                  <a:gd name="T20" fmla="*/ 14 w 21"/>
                  <a:gd name="T21" fmla="*/ 12 h 19"/>
                  <a:gd name="T22" fmla="*/ 11 w 21"/>
                  <a:gd name="T23" fmla="*/ 12 h 19"/>
                  <a:gd name="T24" fmla="*/ 11 w 21"/>
                  <a:gd name="T25" fmla="*/ 12 h 19"/>
                  <a:gd name="T26" fmla="*/ 9 w 21"/>
                  <a:gd name="T27" fmla="*/ 14 h 19"/>
                  <a:gd name="T28" fmla="*/ 9 w 21"/>
                  <a:gd name="T29" fmla="*/ 14 h 19"/>
                  <a:gd name="T30" fmla="*/ 9 w 21"/>
                  <a:gd name="T31" fmla="*/ 14 h 19"/>
                  <a:gd name="T32" fmla="*/ 9 w 21"/>
                  <a:gd name="T33" fmla="*/ 17 h 19"/>
                  <a:gd name="T34" fmla="*/ 7 w 21"/>
                  <a:gd name="T35" fmla="*/ 17 h 19"/>
                  <a:gd name="T36" fmla="*/ 7 w 21"/>
                  <a:gd name="T37" fmla="*/ 17 h 19"/>
                  <a:gd name="T38" fmla="*/ 4 w 21"/>
                  <a:gd name="T39" fmla="*/ 19 h 19"/>
                  <a:gd name="T40" fmla="*/ 2 w 21"/>
                  <a:gd name="T41" fmla="*/ 17 h 19"/>
                  <a:gd name="T42" fmla="*/ 2 w 21"/>
                  <a:gd name="T43" fmla="*/ 17 h 19"/>
                  <a:gd name="T44" fmla="*/ 2 w 21"/>
                  <a:gd name="T45" fmla="*/ 17 h 19"/>
                  <a:gd name="T46" fmla="*/ 2 w 21"/>
                  <a:gd name="T47" fmla="*/ 17 h 19"/>
                  <a:gd name="T48" fmla="*/ 0 w 21"/>
                  <a:gd name="T49" fmla="*/ 14 h 19"/>
                  <a:gd name="T50" fmla="*/ 0 w 21"/>
                  <a:gd name="T51" fmla="*/ 14 h 19"/>
                  <a:gd name="T52" fmla="*/ 2 w 21"/>
                  <a:gd name="T53" fmla="*/ 14 h 19"/>
                  <a:gd name="T54" fmla="*/ 2 w 21"/>
                  <a:gd name="T55" fmla="*/ 12 h 19"/>
                  <a:gd name="T56" fmla="*/ 2 w 21"/>
                  <a:gd name="T57" fmla="*/ 12 h 19"/>
                  <a:gd name="T58" fmla="*/ 4 w 21"/>
                  <a:gd name="T59" fmla="*/ 12 h 19"/>
                  <a:gd name="T60" fmla="*/ 7 w 21"/>
                  <a:gd name="T61" fmla="*/ 12 h 19"/>
                  <a:gd name="T62" fmla="*/ 4 w 21"/>
                  <a:gd name="T63" fmla="*/ 12 h 19"/>
                  <a:gd name="T64" fmla="*/ 4 w 21"/>
                  <a:gd name="T65" fmla="*/ 12 h 19"/>
                  <a:gd name="T66" fmla="*/ 7 w 21"/>
                  <a:gd name="T67" fmla="*/ 10 h 19"/>
                  <a:gd name="T68" fmla="*/ 7 w 21"/>
                  <a:gd name="T69" fmla="*/ 10 h 19"/>
                  <a:gd name="T70" fmla="*/ 9 w 21"/>
                  <a:gd name="T71" fmla="*/ 7 h 19"/>
                  <a:gd name="T72" fmla="*/ 11 w 21"/>
                  <a:gd name="T73" fmla="*/ 7 h 19"/>
                  <a:gd name="T74" fmla="*/ 7 w 21"/>
                  <a:gd name="T75" fmla="*/ 3 h 19"/>
                  <a:gd name="T76" fmla="*/ 7 w 21"/>
                  <a:gd name="T77" fmla="*/ 3 h 19"/>
                  <a:gd name="T78" fmla="*/ 4 w 21"/>
                  <a:gd name="T79" fmla="*/ 3 h 19"/>
                  <a:gd name="T80" fmla="*/ 7 w 21"/>
                  <a:gd name="T81" fmla="*/ 3 h 19"/>
                  <a:gd name="T82" fmla="*/ 7 w 21"/>
                  <a:gd name="T83" fmla="*/ 3 h 19"/>
                  <a:gd name="T84" fmla="*/ 4 w 21"/>
                  <a:gd name="T85" fmla="*/ 3 h 19"/>
                  <a:gd name="T86" fmla="*/ 4 w 21"/>
                  <a:gd name="T87" fmla="*/ 0 h 19"/>
                  <a:gd name="T88" fmla="*/ 4 w 21"/>
                  <a:gd name="T89" fmla="*/ 0 h 19"/>
                  <a:gd name="T90" fmla="*/ 7 w 21"/>
                  <a:gd name="T91" fmla="*/ 3 h 19"/>
                  <a:gd name="T92" fmla="*/ 9 w 21"/>
                  <a:gd name="T93" fmla="*/ 3 h 19"/>
                  <a:gd name="T94" fmla="*/ 11 w 21"/>
                  <a:gd name="T95" fmla="*/ 0 h 19"/>
                  <a:gd name="T96" fmla="*/ 18 w 21"/>
                  <a:gd name="T97" fmla="*/ 3 h 19"/>
                  <a:gd name="T98" fmla="*/ 18 w 21"/>
                  <a:gd name="T99" fmla="*/ 0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19"/>
                  <a:gd name="T152" fmla="*/ 21 w 21"/>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19">
                    <a:moveTo>
                      <a:pt x="18" y="0"/>
                    </a:moveTo>
                    <a:lnTo>
                      <a:pt x="21" y="0"/>
                    </a:lnTo>
                    <a:lnTo>
                      <a:pt x="21" y="3"/>
                    </a:lnTo>
                    <a:lnTo>
                      <a:pt x="21" y="5"/>
                    </a:lnTo>
                    <a:lnTo>
                      <a:pt x="18" y="5"/>
                    </a:lnTo>
                    <a:lnTo>
                      <a:pt x="16" y="10"/>
                    </a:lnTo>
                    <a:lnTo>
                      <a:pt x="14" y="12"/>
                    </a:lnTo>
                    <a:lnTo>
                      <a:pt x="11" y="12"/>
                    </a:lnTo>
                    <a:lnTo>
                      <a:pt x="9" y="14"/>
                    </a:lnTo>
                    <a:lnTo>
                      <a:pt x="9" y="17"/>
                    </a:lnTo>
                    <a:lnTo>
                      <a:pt x="7" y="17"/>
                    </a:lnTo>
                    <a:lnTo>
                      <a:pt x="4" y="19"/>
                    </a:lnTo>
                    <a:lnTo>
                      <a:pt x="2" y="17"/>
                    </a:lnTo>
                    <a:lnTo>
                      <a:pt x="0" y="14"/>
                    </a:lnTo>
                    <a:lnTo>
                      <a:pt x="2" y="14"/>
                    </a:lnTo>
                    <a:lnTo>
                      <a:pt x="2" y="12"/>
                    </a:lnTo>
                    <a:lnTo>
                      <a:pt x="4" y="12"/>
                    </a:lnTo>
                    <a:lnTo>
                      <a:pt x="7" y="12"/>
                    </a:lnTo>
                    <a:lnTo>
                      <a:pt x="4" y="12"/>
                    </a:lnTo>
                    <a:lnTo>
                      <a:pt x="7" y="10"/>
                    </a:lnTo>
                    <a:lnTo>
                      <a:pt x="9" y="7"/>
                    </a:lnTo>
                    <a:lnTo>
                      <a:pt x="11" y="7"/>
                    </a:lnTo>
                    <a:lnTo>
                      <a:pt x="7" y="3"/>
                    </a:lnTo>
                    <a:lnTo>
                      <a:pt x="4" y="3"/>
                    </a:lnTo>
                    <a:lnTo>
                      <a:pt x="7" y="3"/>
                    </a:lnTo>
                    <a:lnTo>
                      <a:pt x="4" y="3"/>
                    </a:lnTo>
                    <a:lnTo>
                      <a:pt x="4" y="0"/>
                    </a:lnTo>
                    <a:lnTo>
                      <a:pt x="7" y="3"/>
                    </a:lnTo>
                    <a:lnTo>
                      <a:pt x="9" y="3"/>
                    </a:lnTo>
                    <a:lnTo>
                      <a:pt x="11" y="0"/>
                    </a:lnTo>
                    <a:lnTo>
                      <a:pt x="18" y="3"/>
                    </a:lnTo>
                    <a:lnTo>
                      <a:pt x="18" y="0"/>
                    </a:lnTo>
                  </a:path>
                </a:pathLst>
              </a:custGeom>
              <a:grpFill/>
              <a:ln w="9525">
                <a:noFill/>
                <a:round/>
                <a:headEnd/>
                <a:tailEnd/>
              </a:ln>
            </p:spPr>
            <p:txBody>
              <a:bodyPr/>
              <a:lstStyle/>
              <a:p>
                <a:pPr>
                  <a:defRPr/>
                </a:pPr>
                <a:endParaRPr lang="en-US" sz="1200" kern="0">
                  <a:solidFill>
                    <a:srgbClr val="0096D6"/>
                  </a:solidFill>
                </a:endParaRPr>
              </a:p>
            </p:txBody>
          </p:sp>
          <p:sp>
            <p:nvSpPr>
              <p:cNvPr id="3055" name="Freeform 428"/>
              <p:cNvSpPr>
                <a:spLocks/>
              </p:cNvSpPr>
              <p:nvPr/>
            </p:nvSpPr>
            <p:spPr bwMode="auto">
              <a:xfrm>
                <a:off x="2091" y="3394"/>
                <a:ext cx="24" cy="23"/>
              </a:xfrm>
              <a:custGeom>
                <a:avLst/>
                <a:gdLst>
                  <a:gd name="T0" fmla="*/ 24 w 24"/>
                  <a:gd name="T1" fmla="*/ 9 h 23"/>
                  <a:gd name="T2" fmla="*/ 21 w 24"/>
                  <a:gd name="T3" fmla="*/ 9 h 23"/>
                  <a:gd name="T4" fmla="*/ 19 w 24"/>
                  <a:gd name="T5" fmla="*/ 12 h 23"/>
                  <a:gd name="T6" fmla="*/ 19 w 24"/>
                  <a:gd name="T7" fmla="*/ 12 h 23"/>
                  <a:gd name="T8" fmla="*/ 12 w 24"/>
                  <a:gd name="T9" fmla="*/ 12 h 23"/>
                  <a:gd name="T10" fmla="*/ 10 w 24"/>
                  <a:gd name="T11" fmla="*/ 12 h 23"/>
                  <a:gd name="T12" fmla="*/ 10 w 24"/>
                  <a:gd name="T13" fmla="*/ 14 h 23"/>
                  <a:gd name="T14" fmla="*/ 12 w 24"/>
                  <a:gd name="T15" fmla="*/ 16 h 23"/>
                  <a:gd name="T16" fmla="*/ 14 w 24"/>
                  <a:gd name="T17" fmla="*/ 19 h 23"/>
                  <a:gd name="T18" fmla="*/ 12 w 24"/>
                  <a:gd name="T19" fmla="*/ 16 h 23"/>
                  <a:gd name="T20" fmla="*/ 10 w 24"/>
                  <a:gd name="T21" fmla="*/ 16 h 23"/>
                  <a:gd name="T22" fmla="*/ 10 w 24"/>
                  <a:gd name="T23" fmla="*/ 16 h 23"/>
                  <a:gd name="T24" fmla="*/ 7 w 24"/>
                  <a:gd name="T25" fmla="*/ 16 h 23"/>
                  <a:gd name="T26" fmla="*/ 7 w 24"/>
                  <a:gd name="T27" fmla="*/ 19 h 23"/>
                  <a:gd name="T28" fmla="*/ 10 w 24"/>
                  <a:gd name="T29" fmla="*/ 19 h 23"/>
                  <a:gd name="T30" fmla="*/ 10 w 24"/>
                  <a:gd name="T31" fmla="*/ 21 h 23"/>
                  <a:gd name="T32" fmla="*/ 7 w 24"/>
                  <a:gd name="T33" fmla="*/ 21 h 23"/>
                  <a:gd name="T34" fmla="*/ 5 w 24"/>
                  <a:gd name="T35" fmla="*/ 19 h 23"/>
                  <a:gd name="T36" fmla="*/ 2 w 24"/>
                  <a:gd name="T37" fmla="*/ 23 h 23"/>
                  <a:gd name="T38" fmla="*/ 2 w 24"/>
                  <a:gd name="T39" fmla="*/ 21 h 23"/>
                  <a:gd name="T40" fmla="*/ 0 w 24"/>
                  <a:gd name="T41" fmla="*/ 19 h 23"/>
                  <a:gd name="T42" fmla="*/ 0 w 24"/>
                  <a:gd name="T43" fmla="*/ 16 h 23"/>
                  <a:gd name="T44" fmla="*/ 0 w 24"/>
                  <a:gd name="T45" fmla="*/ 12 h 23"/>
                  <a:gd name="T46" fmla="*/ 2 w 24"/>
                  <a:gd name="T47" fmla="*/ 12 h 23"/>
                  <a:gd name="T48" fmla="*/ 2 w 24"/>
                  <a:gd name="T49" fmla="*/ 12 h 23"/>
                  <a:gd name="T50" fmla="*/ 2 w 24"/>
                  <a:gd name="T51" fmla="*/ 12 h 23"/>
                  <a:gd name="T52" fmla="*/ 5 w 24"/>
                  <a:gd name="T53" fmla="*/ 9 h 23"/>
                  <a:gd name="T54" fmla="*/ 7 w 24"/>
                  <a:gd name="T55" fmla="*/ 9 h 23"/>
                  <a:gd name="T56" fmla="*/ 7 w 24"/>
                  <a:gd name="T57" fmla="*/ 12 h 23"/>
                  <a:gd name="T58" fmla="*/ 10 w 24"/>
                  <a:gd name="T59" fmla="*/ 12 h 23"/>
                  <a:gd name="T60" fmla="*/ 7 w 24"/>
                  <a:gd name="T61" fmla="*/ 5 h 23"/>
                  <a:gd name="T62" fmla="*/ 7 w 24"/>
                  <a:gd name="T63" fmla="*/ 2 h 23"/>
                  <a:gd name="T64" fmla="*/ 10 w 24"/>
                  <a:gd name="T65" fmla="*/ 2 h 23"/>
                  <a:gd name="T66" fmla="*/ 10 w 24"/>
                  <a:gd name="T67" fmla="*/ 0 h 23"/>
                  <a:gd name="T68" fmla="*/ 10 w 24"/>
                  <a:gd name="T69" fmla="*/ 0 h 23"/>
                  <a:gd name="T70" fmla="*/ 12 w 24"/>
                  <a:gd name="T71" fmla="*/ 0 h 23"/>
                  <a:gd name="T72" fmla="*/ 14 w 24"/>
                  <a:gd name="T73" fmla="*/ 0 h 23"/>
                  <a:gd name="T74" fmla="*/ 17 w 24"/>
                  <a:gd name="T75" fmla="*/ 5 h 23"/>
                  <a:gd name="T76" fmla="*/ 21 w 24"/>
                  <a:gd name="T77" fmla="*/ 2 h 23"/>
                  <a:gd name="T78" fmla="*/ 21 w 24"/>
                  <a:gd name="T79" fmla="*/ 2 h 23"/>
                  <a:gd name="T80" fmla="*/ 24 w 24"/>
                  <a:gd name="T81" fmla="*/ 5 h 23"/>
                  <a:gd name="T82" fmla="*/ 24 w 24"/>
                  <a:gd name="T83" fmla="*/ 5 h 23"/>
                  <a:gd name="T84" fmla="*/ 24 w 24"/>
                  <a:gd name="T85" fmla="*/ 5 h 23"/>
                  <a:gd name="T86" fmla="*/ 24 w 24"/>
                  <a:gd name="T87" fmla="*/ 7 h 23"/>
                  <a:gd name="T88" fmla="*/ 24 w 24"/>
                  <a:gd name="T89" fmla="*/ 7 h 23"/>
                  <a:gd name="T90" fmla="*/ 24 w 24"/>
                  <a:gd name="T91" fmla="*/ 9 h 23"/>
                  <a:gd name="T92" fmla="*/ 24 w 24"/>
                  <a:gd name="T93" fmla="*/ 9 h 23"/>
                  <a:gd name="T94" fmla="*/ 24 w 24"/>
                  <a:gd name="T95" fmla="*/ 9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
                  <a:gd name="T145" fmla="*/ 0 h 23"/>
                  <a:gd name="T146" fmla="*/ 24 w 24"/>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 h="23">
                    <a:moveTo>
                      <a:pt x="24" y="9"/>
                    </a:moveTo>
                    <a:lnTo>
                      <a:pt x="21" y="9"/>
                    </a:lnTo>
                    <a:lnTo>
                      <a:pt x="19" y="12"/>
                    </a:lnTo>
                    <a:lnTo>
                      <a:pt x="12" y="12"/>
                    </a:lnTo>
                    <a:lnTo>
                      <a:pt x="10" y="12"/>
                    </a:lnTo>
                    <a:lnTo>
                      <a:pt x="10" y="14"/>
                    </a:lnTo>
                    <a:lnTo>
                      <a:pt x="12" y="16"/>
                    </a:lnTo>
                    <a:lnTo>
                      <a:pt x="14" y="19"/>
                    </a:lnTo>
                    <a:lnTo>
                      <a:pt x="12" y="16"/>
                    </a:lnTo>
                    <a:lnTo>
                      <a:pt x="10" y="16"/>
                    </a:lnTo>
                    <a:lnTo>
                      <a:pt x="7" y="16"/>
                    </a:lnTo>
                    <a:lnTo>
                      <a:pt x="7" y="19"/>
                    </a:lnTo>
                    <a:lnTo>
                      <a:pt x="10" y="19"/>
                    </a:lnTo>
                    <a:lnTo>
                      <a:pt x="10" y="21"/>
                    </a:lnTo>
                    <a:lnTo>
                      <a:pt x="7" y="21"/>
                    </a:lnTo>
                    <a:lnTo>
                      <a:pt x="5" y="19"/>
                    </a:lnTo>
                    <a:lnTo>
                      <a:pt x="2" y="23"/>
                    </a:lnTo>
                    <a:lnTo>
                      <a:pt x="2" y="21"/>
                    </a:lnTo>
                    <a:lnTo>
                      <a:pt x="0" y="19"/>
                    </a:lnTo>
                    <a:lnTo>
                      <a:pt x="0" y="16"/>
                    </a:lnTo>
                    <a:lnTo>
                      <a:pt x="0" y="12"/>
                    </a:lnTo>
                    <a:lnTo>
                      <a:pt x="2" y="12"/>
                    </a:lnTo>
                    <a:lnTo>
                      <a:pt x="5" y="9"/>
                    </a:lnTo>
                    <a:lnTo>
                      <a:pt x="7" y="9"/>
                    </a:lnTo>
                    <a:lnTo>
                      <a:pt x="7" y="12"/>
                    </a:lnTo>
                    <a:lnTo>
                      <a:pt x="10" y="12"/>
                    </a:lnTo>
                    <a:lnTo>
                      <a:pt x="7" y="5"/>
                    </a:lnTo>
                    <a:lnTo>
                      <a:pt x="7" y="2"/>
                    </a:lnTo>
                    <a:lnTo>
                      <a:pt x="10" y="2"/>
                    </a:lnTo>
                    <a:lnTo>
                      <a:pt x="10" y="0"/>
                    </a:lnTo>
                    <a:lnTo>
                      <a:pt x="12" y="0"/>
                    </a:lnTo>
                    <a:lnTo>
                      <a:pt x="14" y="0"/>
                    </a:lnTo>
                    <a:lnTo>
                      <a:pt x="17" y="5"/>
                    </a:lnTo>
                    <a:lnTo>
                      <a:pt x="21" y="2"/>
                    </a:lnTo>
                    <a:lnTo>
                      <a:pt x="24" y="5"/>
                    </a:lnTo>
                    <a:lnTo>
                      <a:pt x="24" y="7"/>
                    </a:lnTo>
                    <a:lnTo>
                      <a:pt x="24" y="9"/>
                    </a:lnTo>
                    <a:close/>
                  </a:path>
                </a:pathLst>
              </a:custGeom>
              <a:grpFill/>
              <a:ln w="9525">
                <a:noFill/>
                <a:round/>
                <a:headEnd/>
                <a:tailEnd/>
              </a:ln>
            </p:spPr>
            <p:txBody>
              <a:bodyPr/>
              <a:lstStyle/>
              <a:p>
                <a:pPr>
                  <a:defRPr/>
                </a:pPr>
                <a:endParaRPr lang="en-US" sz="1200" kern="0">
                  <a:solidFill>
                    <a:srgbClr val="0096D6"/>
                  </a:solidFill>
                </a:endParaRPr>
              </a:p>
            </p:txBody>
          </p:sp>
          <p:sp>
            <p:nvSpPr>
              <p:cNvPr id="3056" name="Freeform 429"/>
              <p:cNvSpPr>
                <a:spLocks/>
              </p:cNvSpPr>
              <p:nvPr/>
            </p:nvSpPr>
            <p:spPr bwMode="auto">
              <a:xfrm>
                <a:off x="2091" y="3394"/>
                <a:ext cx="24" cy="23"/>
              </a:xfrm>
              <a:custGeom>
                <a:avLst/>
                <a:gdLst>
                  <a:gd name="T0" fmla="*/ 24 w 24"/>
                  <a:gd name="T1" fmla="*/ 9 h 23"/>
                  <a:gd name="T2" fmla="*/ 21 w 24"/>
                  <a:gd name="T3" fmla="*/ 9 h 23"/>
                  <a:gd name="T4" fmla="*/ 19 w 24"/>
                  <a:gd name="T5" fmla="*/ 12 h 23"/>
                  <a:gd name="T6" fmla="*/ 19 w 24"/>
                  <a:gd name="T7" fmla="*/ 12 h 23"/>
                  <a:gd name="T8" fmla="*/ 12 w 24"/>
                  <a:gd name="T9" fmla="*/ 12 h 23"/>
                  <a:gd name="T10" fmla="*/ 10 w 24"/>
                  <a:gd name="T11" fmla="*/ 12 h 23"/>
                  <a:gd name="T12" fmla="*/ 10 w 24"/>
                  <a:gd name="T13" fmla="*/ 14 h 23"/>
                  <a:gd name="T14" fmla="*/ 12 w 24"/>
                  <a:gd name="T15" fmla="*/ 16 h 23"/>
                  <a:gd name="T16" fmla="*/ 14 w 24"/>
                  <a:gd name="T17" fmla="*/ 19 h 23"/>
                  <a:gd name="T18" fmla="*/ 12 w 24"/>
                  <a:gd name="T19" fmla="*/ 16 h 23"/>
                  <a:gd name="T20" fmla="*/ 10 w 24"/>
                  <a:gd name="T21" fmla="*/ 16 h 23"/>
                  <a:gd name="T22" fmla="*/ 10 w 24"/>
                  <a:gd name="T23" fmla="*/ 16 h 23"/>
                  <a:gd name="T24" fmla="*/ 7 w 24"/>
                  <a:gd name="T25" fmla="*/ 16 h 23"/>
                  <a:gd name="T26" fmla="*/ 7 w 24"/>
                  <a:gd name="T27" fmla="*/ 19 h 23"/>
                  <a:gd name="T28" fmla="*/ 10 w 24"/>
                  <a:gd name="T29" fmla="*/ 19 h 23"/>
                  <a:gd name="T30" fmla="*/ 10 w 24"/>
                  <a:gd name="T31" fmla="*/ 21 h 23"/>
                  <a:gd name="T32" fmla="*/ 7 w 24"/>
                  <a:gd name="T33" fmla="*/ 21 h 23"/>
                  <a:gd name="T34" fmla="*/ 5 w 24"/>
                  <a:gd name="T35" fmla="*/ 19 h 23"/>
                  <a:gd name="T36" fmla="*/ 2 w 24"/>
                  <a:gd name="T37" fmla="*/ 23 h 23"/>
                  <a:gd name="T38" fmla="*/ 2 w 24"/>
                  <a:gd name="T39" fmla="*/ 21 h 23"/>
                  <a:gd name="T40" fmla="*/ 0 w 24"/>
                  <a:gd name="T41" fmla="*/ 19 h 23"/>
                  <a:gd name="T42" fmla="*/ 0 w 24"/>
                  <a:gd name="T43" fmla="*/ 16 h 23"/>
                  <a:gd name="T44" fmla="*/ 0 w 24"/>
                  <a:gd name="T45" fmla="*/ 12 h 23"/>
                  <a:gd name="T46" fmla="*/ 2 w 24"/>
                  <a:gd name="T47" fmla="*/ 12 h 23"/>
                  <a:gd name="T48" fmla="*/ 2 w 24"/>
                  <a:gd name="T49" fmla="*/ 12 h 23"/>
                  <a:gd name="T50" fmla="*/ 2 w 24"/>
                  <a:gd name="T51" fmla="*/ 12 h 23"/>
                  <a:gd name="T52" fmla="*/ 5 w 24"/>
                  <a:gd name="T53" fmla="*/ 9 h 23"/>
                  <a:gd name="T54" fmla="*/ 7 w 24"/>
                  <a:gd name="T55" fmla="*/ 9 h 23"/>
                  <a:gd name="T56" fmla="*/ 7 w 24"/>
                  <a:gd name="T57" fmla="*/ 12 h 23"/>
                  <a:gd name="T58" fmla="*/ 10 w 24"/>
                  <a:gd name="T59" fmla="*/ 12 h 23"/>
                  <a:gd name="T60" fmla="*/ 7 w 24"/>
                  <a:gd name="T61" fmla="*/ 5 h 23"/>
                  <a:gd name="T62" fmla="*/ 7 w 24"/>
                  <a:gd name="T63" fmla="*/ 2 h 23"/>
                  <a:gd name="T64" fmla="*/ 10 w 24"/>
                  <a:gd name="T65" fmla="*/ 2 h 23"/>
                  <a:gd name="T66" fmla="*/ 10 w 24"/>
                  <a:gd name="T67" fmla="*/ 0 h 23"/>
                  <a:gd name="T68" fmla="*/ 10 w 24"/>
                  <a:gd name="T69" fmla="*/ 0 h 23"/>
                  <a:gd name="T70" fmla="*/ 12 w 24"/>
                  <a:gd name="T71" fmla="*/ 0 h 23"/>
                  <a:gd name="T72" fmla="*/ 14 w 24"/>
                  <a:gd name="T73" fmla="*/ 0 h 23"/>
                  <a:gd name="T74" fmla="*/ 17 w 24"/>
                  <a:gd name="T75" fmla="*/ 5 h 23"/>
                  <a:gd name="T76" fmla="*/ 21 w 24"/>
                  <a:gd name="T77" fmla="*/ 2 h 23"/>
                  <a:gd name="T78" fmla="*/ 21 w 24"/>
                  <a:gd name="T79" fmla="*/ 2 h 23"/>
                  <a:gd name="T80" fmla="*/ 24 w 24"/>
                  <a:gd name="T81" fmla="*/ 5 h 23"/>
                  <a:gd name="T82" fmla="*/ 24 w 24"/>
                  <a:gd name="T83" fmla="*/ 5 h 23"/>
                  <a:gd name="T84" fmla="*/ 24 w 24"/>
                  <a:gd name="T85" fmla="*/ 5 h 23"/>
                  <a:gd name="T86" fmla="*/ 24 w 24"/>
                  <a:gd name="T87" fmla="*/ 7 h 23"/>
                  <a:gd name="T88" fmla="*/ 24 w 24"/>
                  <a:gd name="T89" fmla="*/ 7 h 23"/>
                  <a:gd name="T90" fmla="*/ 24 w 24"/>
                  <a:gd name="T91" fmla="*/ 9 h 23"/>
                  <a:gd name="T92" fmla="*/ 24 w 24"/>
                  <a:gd name="T93" fmla="*/ 9 h 23"/>
                  <a:gd name="T94" fmla="*/ 24 w 24"/>
                  <a:gd name="T95" fmla="*/ 9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
                  <a:gd name="T145" fmla="*/ 0 h 23"/>
                  <a:gd name="T146" fmla="*/ 24 w 24"/>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 h="23">
                    <a:moveTo>
                      <a:pt x="24" y="9"/>
                    </a:moveTo>
                    <a:lnTo>
                      <a:pt x="21" y="9"/>
                    </a:lnTo>
                    <a:lnTo>
                      <a:pt x="19" y="12"/>
                    </a:lnTo>
                    <a:lnTo>
                      <a:pt x="12" y="12"/>
                    </a:lnTo>
                    <a:lnTo>
                      <a:pt x="10" y="12"/>
                    </a:lnTo>
                    <a:lnTo>
                      <a:pt x="10" y="14"/>
                    </a:lnTo>
                    <a:lnTo>
                      <a:pt x="12" y="16"/>
                    </a:lnTo>
                    <a:lnTo>
                      <a:pt x="14" y="19"/>
                    </a:lnTo>
                    <a:lnTo>
                      <a:pt x="12" y="16"/>
                    </a:lnTo>
                    <a:lnTo>
                      <a:pt x="10" y="16"/>
                    </a:lnTo>
                    <a:lnTo>
                      <a:pt x="7" y="16"/>
                    </a:lnTo>
                    <a:lnTo>
                      <a:pt x="7" y="19"/>
                    </a:lnTo>
                    <a:lnTo>
                      <a:pt x="10" y="19"/>
                    </a:lnTo>
                    <a:lnTo>
                      <a:pt x="10" y="21"/>
                    </a:lnTo>
                    <a:lnTo>
                      <a:pt x="7" y="21"/>
                    </a:lnTo>
                    <a:lnTo>
                      <a:pt x="5" y="19"/>
                    </a:lnTo>
                    <a:lnTo>
                      <a:pt x="2" y="23"/>
                    </a:lnTo>
                    <a:lnTo>
                      <a:pt x="2" y="21"/>
                    </a:lnTo>
                    <a:lnTo>
                      <a:pt x="0" y="19"/>
                    </a:lnTo>
                    <a:lnTo>
                      <a:pt x="0" y="16"/>
                    </a:lnTo>
                    <a:lnTo>
                      <a:pt x="0" y="12"/>
                    </a:lnTo>
                    <a:lnTo>
                      <a:pt x="2" y="12"/>
                    </a:lnTo>
                    <a:lnTo>
                      <a:pt x="5" y="9"/>
                    </a:lnTo>
                    <a:lnTo>
                      <a:pt x="7" y="9"/>
                    </a:lnTo>
                    <a:lnTo>
                      <a:pt x="7" y="12"/>
                    </a:lnTo>
                    <a:lnTo>
                      <a:pt x="10" y="12"/>
                    </a:lnTo>
                    <a:lnTo>
                      <a:pt x="7" y="5"/>
                    </a:lnTo>
                    <a:lnTo>
                      <a:pt x="7" y="2"/>
                    </a:lnTo>
                    <a:lnTo>
                      <a:pt x="10" y="2"/>
                    </a:lnTo>
                    <a:lnTo>
                      <a:pt x="10" y="0"/>
                    </a:lnTo>
                    <a:lnTo>
                      <a:pt x="12" y="0"/>
                    </a:lnTo>
                    <a:lnTo>
                      <a:pt x="14" y="0"/>
                    </a:lnTo>
                    <a:lnTo>
                      <a:pt x="17" y="5"/>
                    </a:lnTo>
                    <a:lnTo>
                      <a:pt x="21" y="2"/>
                    </a:lnTo>
                    <a:lnTo>
                      <a:pt x="24" y="5"/>
                    </a:lnTo>
                    <a:lnTo>
                      <a:pt x="24" y="7"/>
                    </a:lnTo>
                    <a:lnTo>
                      <a:pt x="24" y="9"/>
                    </a:lnTo>
                  </a:path>
                </a:pathLst>
              </a:custGeom>
              <a:grpFill/>
              <a:ln w="9525">
                <a:noFill/>
                <a:round/>
                <a:headEnd/>
                <a:tailEnd/>
              </a:ln>
            </p:spPr>
            <p:txBody>
              <a:bodyPr/>
              <a:lstStyle/>
              <a:p>
                <a:pPr>
                  <a:defRPr/>
                </a:pPr>
                <a:endParaRPr lang="en-US" sz="1200" kern="0">
                  <a:solidFill>
                    <a:srgbClr val="0096D6"/>
                  </a:solidFill>
                </a:endParaRPr>
              </a:p>
            </p:txBody>
          </p:sp>
          <p:sp>
            <p:nvSpPr>
              <p:cNvPr id="3057" name="Freeform 430"/>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058" name="Freeform 431"/>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059" name="Rectangle 432"/>
              <p:cNvSpPr>
                <a:spLocks noChangeArrowheads="1"/>
              </p:cNvSpPr>
              <p:nvPr/>
            </p:nvSpPr>
            <p:spPr bwMode="auto">
              <a:xfrm>
                <a:off x="1156" y="2945"/>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060" name="Rectangle 433"/>
              <p:cNvSpPr>
                <a:spLocks noChangeArrowheads="1"/>
              </p:cNvSpPr>
              <p:nvPr/>
            </p:nvSpPr>
            <p:spPr bwMode="auto">
              <a:xfrm>
                <a:off x="1156" y="2945"/>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061" name="Freeform 434"/>
              <p:cNvSpPr>
                <a:spLocks/>
              </p:cNvSpPr>
              <p:nvPr/>
            </p:nvSpPr>
            <p:spPr bwMode="auto">
              <a:xfrm>
                <a:off x="1227" y="2940"/>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62" name="Freeform 435"/>
              <p:cNvSpPr>
                <a:spLocks/>
              </p:cNvSpPr>
              <p:nvPr/>
            </p:nvSpPr>
            <p:spPr bwMode="auto">
              <a:xfrm>
                <a:off x="1227" y="2940"/>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63" name="Freeform 436"/>
              <p:cNvSpPr>
                <a:spLocks/>
              </p:cNvSpPr>
              <p:nvPr/>
            </p:nvSpPr>
            <p:spPr bwMode="auto">
              <a:xfrm>
                <a:off x="752" y="2742"/>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Lst>
                <a:ahLst/>
                <a:cxnLst>
                  <a:cxn ang="T0">
                    <a:pos x="0" y="0"/>
                  </a:cxn>
                  <a:cxn ang="T1">
                    <a:pos x="0" y="0"/>
                  </a:cxn>
                  <a:cxn ang="T2">
                    <a:pos x="0" y="0"/>
                  </a:cxn>
                  <a:cxn ang="T3">
                    <a:pos x="0" y="0"/>
                  </a:cxn>
                  <a:cxn ang="T4">
                    <a:pos x="0" y="0"/>
                  </a:cxn>
                  <a:cxn ang="T5">
                    <a:pos x="0" y="0"/>
                  </a:cxn>
                  <a:cxn ang="T6">
                    <a:pos x="0" y="0"/>
                  </a:cxn>
                  <a:cxn ang="T7">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64" name="Freeform 437"/>
              <p:cNvSpPr>
                <a:spLocks/>
              </p:cNvSpPr>
              <p:nvPr/>
            </p:nvSpPr>
            <p:spPr bwMode="auto">
              <a:xfrm>
                <a:off x="752" y="2742"/>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Lst>
                <a:ahLst/>
                <a:cxnLst>
                  <a:cxn ang="T0">
                    <a:pos x="0" y="0"/>
                  </a:cxn>
                  <a:cxn ang="T1">
                    <a:pos x="0" y="0"/>
                  </a:cxn>
                  <a:cxn ang="T2">
                    <a:pos x="0" y="0"/>
                  </a:cxn>
                  <a:cxn ang="T3">
                    <a:pos x="0" y="0"/>
                  </a:cxn>
                  <a:cxn ang="T4">
                    <a:pos x="0" y="0"/>
                  </a:cxn>
                  <a:cxn ang="T5">
                    <a:pos x="0" y="0"/>
                  </a:cxn>
                  <a:cxn ang="T6">
                    <a:pos x="0" y="0"/>
                  </a:cxn>
                  <a:cxn ang="T7">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65" name="Freeform 438"/>
              <p:cNvSpPr>
                <a:spLocks/>
              </p:cNvSpPr>
              <p:nvPr/>
            </p:nvSpPr>
            <p:spPr bwMode="auto">
              <a:xfrm>
                <a:off x="790" y="2723"/>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2 w 2"/>
                  <a:gd name="T11" fmla="*/ 2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66" name="Freeform 439"/>
              <p:cNvSpPr>
                <a:spLocks/>
              </p:cNvSpPr>
              <p:nvPr/>
            </p:nvSpPr>
            <p:spPr bwMode="auto">
              <a:xfrm>
                <a:off x="790" y="2723"/>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2 w 2"/>
                  <a:gd name="T11" fmla="*/ 2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67" name="Freeform 440"/>
              <p:cNvSpPr>
                <a:spLocks/>
              </p:cNvSpPr>
              <p:nvPr/>
            </p:nvSpPr>
            <p:spPr bwMode="auto">
              <a:xfrm>
                <a:off x="3095" y="1676"/>
                <a:ext cx="7" cy="29"/>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 name="T14" fmla="*/ 0 60000 65536"/>
                  <a:gd name="T15" fmla="*/ 0 60000 65536"/>
                  <a:gd name="T16" fmla="*/ 0 60000 65536"/>
                  <a:gd name="T17" fmla="*/ 0 60000 65536"/>
                  <a:gd name="T18" fmla="*/ 0 60000 65536"/>
                  <a:gd name="T19" fmla="*/ 0 60000 65536"/>
                  <a:gd name="T20" fmla="*/ 0 60000 65536"/>
                  <a:gd name="T21" fmla="*/ 0 w 7"/>
                  <a:gd name="T22" fmla="*/ 0 h 29"/>
                  <a:gd name="T23" fmla="*/ 7 w 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9">
                    <a:moveTo>
                      <a:pt x="0" y="29"/>
                    </a:moveTo>
                    <a:lnTo>
                      <a:pt x="0" y="26"/>
                    </a:lnTo>
                    <a:lnTo>
                      <a:pt x="7" y="3"/>
                    </a:lnTo>
                    <a:lnTo>
                      <a:pt x="7" y="0"/>
                    </a:lnTo>
                    <a:lnTo>
                      <a:pt x="7" y="3"/>
                    </a:lnTo>
                    <a:lnTo>
                      <a:pt x="0" y="29"/>
                    </a:lnTo>
                    <a:close/>
                  </a:path>
                </a:pathLst>
              </a:custGeom>
              <a:grpFill/>
              <a:ln w="9525">
                <a:noFill/>
                <a:round/>
                <a:headEnd/>
                <a:tailEnd/>
              </a:ln>
            </p:spPr>
            <p:txBody>
              <a:bodyPr/>
              <a:lstStyle/>
              <a:p>
                <a:pPr>
                  <a:defRPr/>
                </a:pPr>
                <a:endParaRPr lang="en-US" sz="1200" kern="0">
                  <a:solidFill>
                    <a:srgbClr val="0096D6"/>
                  </a:solidFill>
                </a:endParaRPr>
              </a:p>
            </p:txBody>
          </p:sp>
          <p:sp>
            <p:nvSpPr>
              <p:cNvPr id="3068" name="Freeform 441"/>
              <p:cNvSpPr>
                <a:spLocks/>
              </p:cNvSpPr>
              <p:nvPr/>
            </p:nvSpPr>
            <p:spPr bwMode="auto">
              <a:xfrm>
                <a:off x="3095" y="1676"/>
                <a:ext cx="7" cy="29"/>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 name="T14" fmla="*/ 0 60000 65536"/>
                  <a:gd name="T15" fmla="*/ 0 60000 65536"/>
                  <a:gd name="T16" fmla="*/ 0 60000 65536"/>
                  <a:gd name="T17" fmla="*/ 0 60000 65536"/>
                  <a:gd name="T18" fmla="*/ 0 60000 65536"/>
                  <a:gd name="T19" fmla="*/ 0 60000 65536"/>
                  <a:gd name="T20" fmla="*/ 0 60000 65536"/>
                  <a:gd name="T21" fmla="*/ 0 w 7"/>
                  <a:gd name="T22" fmla="*/ 0 h 29"/>
                  <a:gd name="T23" fmla="*/ 7 w 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9">
                    <a:moveTo>
                      <a:pt x="0" y="29"/>
                    </a:moveTo>
                    <a:lnTo>
                      <a:pt x="0" y="26"/>
                    </a:lnTo>
                    <a:lnTo>
                      <a:pt x="7" y="3"/>
                    </a:lnTo>
                    <a:lnTo>
                      <a:pt x="7" y="0"/>
                    </a:lnTo>
                    <a:lnTo>
                      <a:pt x="7" y="3"/>
                    </a:lnTo>
                    <a:lnTo>
                      <a:pt x="0" y="29"/>
                    </a:lnTo>
                  </a:path>
                </a:pathLst>
              </a:custGeom>
              <a:grpFill/>
              <a:ln w="9525">
                <a:noFill/>
                <a:round/>
                <a:headEnd/>
                <a:tailEnd/>
              </a:ln>
            </p:spPr>
            <p:txBody>
              <a:bodyPr/>
              <a:lstStyle/>
              <a:p>
                <a:pPr>
                  <a:defRPr/>
                </a:pPr>
                <a:endParaRPr lang="en-US" sz="1200" kern="0">
                  <a:solidFill>
                    <a:srgbClr val="0096D6"/>
                  </a:solidFill>
                </a:endParaRPr>
              </a:p>
            </p:txBody>
          </p:sp>
          <p:sp>
            <p:nvSpPr>
              <p:cNvPr id="3069" name="Freeform 442"/>
              <p:cNvSpPr>
                <a:spLocks/>
              </p:cNvSpPr>
              <p:nvPr/>
            </p:nvSpPr>
            <p:spPr bwMode="auto">
              <a:xfrm>
                <a:off x="3116" y="1665"/>
                <a:ext cx="12" cy="23"/>
              </a:xfrm>
              <a:custGeom>
                <a:avLst/>
                <a:gdLst>
                  <a:gd name="T0" fmla="*/ 0 w 12"/>
                  <a:gd name="T1" fmla="*/ 23 h 23"/>
                  <a:gd name="T2" fmla="*/ 3 w 12"/>
                  <a:gd name="T3" fmla="*/ 21 h 23"/>
                  <a:gd name="T4" fmla="*/ 5 w 12"/>
                  <a:gd name="T5" fmla="*/ 19 h 23"/>
                  <a:gd name="T6" fmla="*/ 10 w 12"/>
                  <a:gd name="T7" fmla="*/ 14 h 23"/>
                  <a:gd name="T8" fmla="*/ 10 w 12"/>
                  <a:gd name="T9" fmla="*/ 14 h 23"/>
                  <a:gd name="T10" fmla="*/ 12 w 12"/>
                  <a:gd name="T11" fmla="*/ 11 h 23"/>
                  <a:gd name="T12" fmla="*/ 10 w 12"/>
                  <a:gd name="T13" fmla="*/ 4 h 23"/>
                  <a:gd name="T14" fmla="*/ 12 w 12"/>
                  <a:gd name="T15" fmla="*/ 2 h 23"/>
                  <a:gd name="T16" fmla="*/ 12 w 12"/>
                  <a:gd name="T17" fmla="*/ 2 h 23"/>
                  <a:gd name="T18" fmla="*/ 12 w 12"/>
                  <a:gd name="T19" fmla="*/ 0 h 23"/>
                  <a:gd name="T20" fmla="*/ 12 w 12"/>
                  <a:gd name="T21" fmla="*/ 0 h 23"/>
                  <a:gd name="T22" fmla="*/ 10 w 12"/>
                  <a:gd name="T23" fmla="*/ 0 h 23"/>
                  <a:gd name="T24" fmla="*/ 7 w 12"/>
                  <a:gd name="T25" fmla="*/ 0 h 23"/>
                  <a:gd name="T26" fmla="*/ 3 w 12"/>
                  <a:gd name="T27" fmla="*/ 7 h 23"/>
                  <a:gd name="T28" fmla="*/ 0 w 12"/>
                  <a:gd name="T29" fmla="*/ 16 h 23"/>
                  <a:gd name="T30" fmla="*/ 3 w 12"/>
                  <a:gd name="T31" fmla="*/ 16 h 23"/>
                  <a:gd name="T32" fmla="*/ 3 w 12"/>
                  <a:gd name="T33" fmla="*/ 19 h 23"/>
                  <a:gd name="T34" fmla="*/ 3 w 12"/>
                  <a:gd name="T35" fmla="*/ 19 h 23"/>
                  <a:gd name="T36" fmla="*/ 3 w 12"/>
                  <a:gd name="T37" fmla="*/ 21 h 23"/>
                  <a:gd name="T38" fmla="*/ 0 w 12"/>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3"/>
                  <a:gd name="T62" fmla="*/ 12 w 12"/>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3">
                    <a:moveTo>
                      <a:pt x="0" y="23"/>
                    </a:moveTo>
                    <a:lnTo>
                      <a:pt x="3" y="21"/>
                    </a:lnTo>
                    <a:lnTo>
                      <a:pt x="5" y="19"/>
                    </a:lnTo>
                    <a:lnTo>
                      <a:pt x="10" y="14"/>
                    </a:lnTo>
                    <a:lnTo>
                      <a:pt x="12" y="11"/>
                    </a:lnTo>
                    <a:lnTo>
                      <a:pt x="10" y="4"/>
                    </a:lnTo>
                    <a:lnTo>
                      <a:pt x="12" y="2"/>
                    </a:lnTo>
                    <a:lnTo>
                      <a:pt x="12" y="0"/>
                    </a:lnTo>
                    <a:lnTo>
                      <a:pt x="10" y="0"/>
                    </a:lnTo>
                    <a:lnTo>
                      <a:pt x="7" y="0"/>
                    </a:lnTo>
                    <a:lnTo>
                      <a:pt x="3" y="7"/>
                    </a:lnTo>
                    <a:lnTo>
                      <a:pt x="0" y="16"/>
                    </a:lnTo>
                    <a:lnTo>
                      <a:pt x="3" y="16"/>
                    </a:lnTo>
                    <a:lnTo>
                      <a:pt x="3" y="19"/>
                    </a:lnTo>
                    <a:lnTo>
                      <a:pt x="3" y="21"/>
                    </a:lnTo>
                    <a:lnTo>
                      <a:pt x="0" y="23"/>
                    </a:lnTo>
                    <a:close/>
                  </a:path>
                </a:pathLst>
              </a:custGeom>
              <a:grpFill/>
              <a:ln w="9525">
                <a:noFill/>
                <a:round/>
                <a:headEnd/>
                <a:tailEnd/>
              </a:ln>
            </p:spPr>
            <p:txBody>
              <a:bodyPr/>
              <a:lstStyle/>
              <a:p>
                <a:pPr>
                  <a:defRPr/>
                </a:pPr>
                <a:endParaRPr lang="en-US" sz="1200" kern="0">
                  <a:solidFill>
                    <a:srgbClr val="0096D6"/>
                  </a:solidFill>
                </a:endParaRPr>
              </a:p>
            </p:txBody>
          </p:sp>
          <p:sp>
            <p:nvSpPr>
              <p:cNvPr id="3070" name="Freeform 443"/>
              <p:cNvSpPr>
                <a:spLocks/>
              </p:cNvSpPr>
              <p:nvPr/>
            </p:nvSpPr>
            <p:spPr bwMode="auto">
              <a:xfrm>
                <a:off x="3116" y="1665"/>
                <a:ext cx="12" cy="23"/>
              </a:xfrm>
              <a:custGeom>
                <a:avLst/>
                <a:gdLst>
                  <a:gd name="T0" fmla="*/ 0 w 12"/>
                  <a:gd name="T1" fmla="*/ 23 h 23"/>
                  <a:gd name="T2" fmla="*/ 3 w 12"/>
                  <a:gd name="T3" fmla="*/ 21 h 23"/>
                  <a:gd name="T4" fmla="*/ 5 w 12"/>
                  <a:gd name="T5" fmla="*/ 19 h 23"/>
                  <a:gd name="T6" fmla="*/ 10 w 12"/>
                  <a:gd name="T7" fmla="*/ 14 h 23"/>
                  <a:gd name="T8" fmla="*/ 10 w 12"/>
                  <a:gd name="T9" fmla="*/ 14 h 23"/>
                  <a:gd name="T10" fmla="*/ 12 w 12"/>
                  <a:gd name="T11" fmla="*/ 11 h 23"/>
                  <a:gd name="T12" fmla="*/ 10 w 12"/>
                  <a:gd name="T13" fmla="*/ 4 h 23"/>
                  <a:gd name="T14" fmla="*/ 12 w 12"/>
                  <a:gd name="T15" fmla="*/ 2 h 23"/>
                  <a:gd name="T16" fmla="*/ 12 w 12"/>
                  <a:gd name="T17" fmla="*/ 2 h 23"/>
                  <a:gd name="T18" fmla="*/ 12 w 12"/>
                  <a:gd name="T19" fmla="*/ 0 h 23"/>
                  <a:gd name="T20" fmla="*/ 12 w 12"/>
                  <a:gd name="T21" fmla="*/ 0 h 23"/>
                  <a:gd name="T22" fmla="*/ 10 w 12"/>
                  <a:gd name="T23" fmla="*/ 0 h 23"/>
                  <a:gd name="T24" fmla="*/ 7 w 12"/>
                  <a:gd name="T25" fmla="*/ 0 h 23"/>
                  <a:gd name="T26" fmla="*/ 3 w 12"/>
                  <a:gd name="T27" fmla="*/ 7 h 23"/>
                  <a:gd name="T28" fmla="*/ 0 w 12"/>
                  <a:gd name="T29" fmla="*/ 16 h 23"/>
                  <a:gd name="T30" fmla="*/ 3 w 12"/>
                  <a:gd name="T31" fmla="*/ 16 h 23"/>
                  <a:gd name="T32" fmla="*/ 3 w 12"/>
                  <a:gd name="T33" fmla="*/ 19 h 23"/>
                  <a:gd name="T34" fmla="*/ 3 w 12"/>
                  <a:gd name="T35" fmla="*/ 19 h 23"/>
                  <a:gd name="T36" fmla="*/ 3 w 12"/>
                  <a:gd name="T37" fmla="*/ 21 h 23"/>
                  <a:gd name="T38" fmla="*/ 0 w 12"/>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3"/>
                  <a:gd name="T62" fmla="*/ 12 w 12"/>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3">
                    <a:moveTo>
                      <a:pt x="0" y="23"/>
                    </a:moveTo>
                    <a:lnTo>
                      <a:pt x="3" y="21"/>
                    </a:lnTo>
                    <a:lnTo>
                      <a:pt x="5" y="19"/>
                    </a:lnTo>
                    <a:lnTo>
                      <a:pt x="10" y="14"/>
                    </a:lnTo>
                    <a:lnTo>
                      <a:pt x="12" y="11"/>
                    </a:lnTo>
                    <a:lnTo>
                      <a:pt x="10" y="4"/>
                    </a:lnTo>
                    <a:lnTo>
                      <a:pt x="12" y="2"/>
                    </a:lnTo>
                    <a:lnTo>
                      <a:pt x="12" y="0"/>
                    </a:lnTo>
                    <a:lnTo>
                      <a:pt x="10" y="0"/>
                    </a:lnTo>
                    <a:lnTo>
                      <a:pt x="7" y="0"/>
                    </a:lnTo>
                    <a:lnTo>
                      <a:pt x="3" y="7"/>
                    </a:lnTo>
                    <a:lnTo>
                      <a:pt x="0" y="16"/>
                    </a:lnTo>
                    <a:lnTo>
                      <a:pt x="3" y="16"/>
                    </a:lnTo>
                    <a:lnTo>
                      <a:pt x="3" y="19"/>
                    </a:lnTo>
                    <a:lnTo>
                      <a:pt x="3" y="21"/>
                    </a:lnTo>
                    <a:lnTo>
                      <a:pt x="0" y="23"/>
                    </a:lnTo>
                  </a:path>
                </a:pathLst>
              </a:custGeom>
              <a:grpFill/>
              <a:ln w="9525">
                <a:noFill/>
                <a:round/>
                <a:headEnd/>
                <a:tailEnd/>
              </a:ln>
            </p:spPr>
            <p:txBody>
              <a:bodyPr/>
              <a:lstStyle/>
              <a:p>
                <a:pPr>
                  <a:defRPr/>
                </a:pPr>
                <a:endParaRPr lang="en-US" sz="1200" kern="0">
                  <a:solidFill>
                    <a:srgbClr val="0096D6"/>
                  </a:solidFill>
                </a:endParaRPr>
              </a:p>
            </p:txBody>
          </p:sp>
          <p:sp>
            <p:nvSpPr>
              <p:cNvPr id="3071" name="Freeform 444"/>
              <p:cNvSpPr>
                <a:spLocks/>
              </p:cNvSpPr>
              <p:nvPr/>
            </p:nvSpPr>
            <p:spPr bwMode="auto">
              <a:xfrm>
                <a:off x="2941" y="1773"/>
                <a:ext cx="5" cy="7"/>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3"/>
                    </a:moveTo>
                    <a:lnTo>
                      <a:pt x="5" y="0"/>
                    </a:lnTo>
                    <a:lnTo>
                      <a:pt x="0" y="7"/>
                    </a:lnTo>
                    <a:lnTo>
                      <a:pt x="3" y="5"/>
                    </a:lnTo>
                    <a:lnTo>
                      <a:pt x="3" y="3"/>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072" name="Freeform 445"/>
              <p:cNvSpPr>
                <a:spLocks/>
              </p:cNvSpPr>
              <p:nvPr/>
            </p:nvSpPr>
            <p:spPr bwMode="auto">
              <a:xfrm>
                <a:off x="2941" y="1773"/>
                <a:ext cx="5" cy="7"/>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3"/>
                    </a:moveTo>
                    <a:lnTo>
                      <a:pt x="5" y="0"/>
                    </a:lnTo>
                    <a:lnTo>
                      <a:pt x="0" y="7"/>
                    </a:lnTo>
                    <a:lnTo>
                      <a:pt x="3" y="5"/>
                    </a:lnTo>
                    <a:lnTo>
                      <a:pt x="3" y="3"/>
                    </a:lnTo>
                    <a:lnTo>
                      <a:pt x="5" y="3"/>
                    </a:lnTo>
                  </a:path>
                </a:pathLst>
              </a:custGeom>
              <a:grpFill/>
              <a:ln w="9525">
                <a:noFill/>
                <a:round/>
                <a:headEnd/>
                <a:tailEnd/>
              </a:ln>
            </p:spPr>
            <p:txBody>
              <a:bodyPr/>
              <a:lstStyle/>
              <a:p>
                <a:pPr>
                  <a:defRPr/>
                </a:pPr>
                <a:endParaRPr lang="en-US" sz="1200" kern="0">
                  <a:solidFill>
                    <a:srgbClr val="0096D6"/>
                  </a:solidFill>
                </a:endParaRPr>
              </a:p>
            </p:txBody>
          </p:sp>
          <p:sp>
            <p:nvSpPr>
              <p:cNvPr id="3073" name="Freeform 446"/>
              <p:cNvSpPr>
                <a:spLocks/>
              </p:cNvSpPr>
              <p:nvPr/>
            </p:nvSpPr>
            <p:spPr bwMode="auto">
              <a:xfrm>
                <a:off x="2932" y="1804"/>
                <a:ext cx="5" cy="5"/>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2"/>
                    </a:moveTo>
                    <a:lnTo>
                      <a:pt x="0" y="0"/>
                    </a:lnTo>
                    <a:lnTo>
                      <a:pt x="2" y="0"/>
                    </a:lnTo>
                    <a:lnTo>
                      <a:pt x="5" y="2"/>
                    </a:lnTo>
                    <a:lnTo>
                      <a:pt x="5"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074" name="Freeform 447"/>
              <p:cNvSpPr>
                <a:spLocks/>
              </p:cNvSpPr>
              <p:nvPr/>
            </p:nvSpPr>
            <p:spPr bwMode="auto">
              <a:xfrm>
                <a:off x="2932" y="1804"/>
                <a:ext cx="5" cy="5"/>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2"/>
                    </a:moveTo>
                    <a:lnTo>
                      <a:pt x="0" y="0"/>
                    </a:lnTo>
                    <a:lnTo>
                      <a:pt x="2" y="0"/>
                    </a:lnTo>
                    <a:lnTo>
                      <a:pt x="5" y="2"/>
                    </a:lnTo>
                    <a:lnTo>
                      <a:pt x="5"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075" name="Freeform 448"/>
              <p:cNvSpPr>
                <a:spLocks/>
              </p:cNvSpPr>
              <p:nvPr/>
            </p:nvSpPr>
            <p:spPr bwMode="auto">
              <a:xfrm>
                <a:off x="2930" y="1806"/>
                <a:ext cx="4" cy="3"/>
              </a:xfrm>
              <a:custGeom>
                <a:avLst/>
                <a:gdLst>
                  <a:gd name="T0" fmla="*/ 0 w 4"/>
                  <a:gd name="T1" fmla="*/ 0 h 3"/>
                  <a:gd name="T2" fmla="*/ 2 w 4"/>
                  <a:gd name="T3" fmla="*/ 0 h 3"/>
                  <a:gd name="T4" fmla="*/ 2 w 4"/>
                  <a:gd name="T5" fmla="*/ 0 h 3"/>
                  <a:gd name="T6" fmla="*/ 4 w 4"/>
                  <a:gd name="T7" fmla="*/ 3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76" name="Freeform 449"/>
              <p:cNvSpPr>
                <a:spLocks/>
              </p:cNvSpPr>
              <p:nvPr/>
            </p:nvSpPr>
            <p:spPr bwMode="auto">
              <a:xfrm>
                <a:off x="2930" y="1806"/>
                <a:ext cx="4" cy="3"/>
              </a:xfrm>
              <a:custGeom>
                <a:avLst/>
                <a:gdLst>
                  <a:gd name="T0" fmla="*/ 0 w 4"/>
                  <a:gd name="T1" fmla="*/ 0 h 3"/>
                  <a:gd name="T2" fmla="*/ 2 w 4"/>
                  <a:gd name="T3" fmla="*/ 0 h 3"/>
                  <a:gd name="T4" fmla="*/ 2 w 4"/>
                  <a:gd name="T5" fmla="*/ 0 h 3"/>
                  <a:gd name="T6" fmla="*/ 4 w 4"/>
                  <a:gd name="T7" fmla="*/ 3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77" name="Freeform 450"/>
              <p:cNvSpPr>
                <a:spLocks/>
              </p:cNvSpPr>
              <p:nvPr/>
            </p:nvSpPr>
            <p:spPr bwMode="auto">
              <a:xfrm>
                <a:off x="2927" y="1811"/>
                <a:ext cx="3" cy="2"/>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2"/>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78" name="Freeform 451"/>
              <p:cNvSpPr>
                <a:spLocks/>
              </p:cNvSpPr>
              <p:nvPr/>
            </p:nvSpPr>
            <p:spPr bwMode="auto">
              <a:xfrm>
                <a:off x="2927" y="1811"/>
                <a:ext cx="3" cy="2"/>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2"/>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79" name="Freeform 452"/>
              <p:cNvSpPr>
                <a:spLocks/>
              </p:cNvSpPr>
              <p:nvPr/>
            </p:nvSpPr>
            <p:spPr bwMode="auto">
              <a:xfrm>
                <a:off x="2993" y="1976"/>
                <a:ext cx="12" cy="29"/>
              </a:xfrm>
              <a:custGeom>
                <a:avLst/>
                <a:gdLst>
                  <a:gd name="T0" fmla="*/ 10 w 12"/>
                  <a:gd name="T1" fmla="*/ 0 h 29"/>
                  <a:gd name="T2" fmla="*/ 10 w 12"/>
                  <a:gd name="T3" fmla="*/ 0 h 29"/>
                  <a:gd name="T4" fmla="*/ 12 w 12"/>
                  <a:gd name="T5" fmla="*/ 15 h 29"/>
                  <a:gd name="T6" fmla="*/ 8 w 12"/>
                  <a:gd name="T7" fmla="*/ 29 h 29"/>
                  <a:gd name="T8" fmla="*/ 8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8 h 29"/>
                  <a:gd name="T28" fmla="*/ 3 w 12"/>
                  <a:gd name="T29" fmla="*/ 8 h 29"/>
                  <a:gd name="T30" fmla="*/ 3 w 12"/>
                  <a:gd name="T31" fmla="*/ 8 h 29"/>
                  <a:gd name="T32" fmla="*/ 8 w 12"/>
                  <a:gd name="T33" fmla="*/ 5 h 29"/>
                  <a:gd name="T34" fmla="*/ 8 w 12"/>
                  <a:gd name="T35" fmla="*/ 5 h 29"/>
                  <a:gd name="T36" fmla="*/ 10 w 12"/>
                  <a:gd name="T37" fmla="*/ 3 h 29"/>
                  <a:gd name="T38" fmla="*/ 10 w 12"/>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9"/>
                  <a:gd name="T62" fmla="*/ 12 w 12"/>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9">
                    <a:moveTo>
                      <a:pt x="10" y="0"/>
                    </a:moveTo>
                    <a:lnTo>
                      <a:pt x="10" y="0"/>
                    </a:lnTo>
                    <a:lnTo>
                      <a:pt x="12" y="15"/>
                    </a:lnTo>
                    <a:lnTo>
                      <a:pt x="8" y="29"/>
                    </a:lnTo>
                    <a:lnTo>
                      <a:pt x="5" y="26"/>
                    </a:lnTo>
                    <a:lnTo>
                      <a:pt x="3" y="26"/>
                    </a:lnTo>
                    <a:lnTo>
                      <a:pt x="3" y="24"/>
                    </a:lnTo>
                    <a:lnTo>
                      <a:pt x="0" y="22"/>
                    </a:lnTo>
                    <a:lnTo>
                      <a:pt x="0" y="17"/>
                    </a:lnTo>
                    <a:lnTo>
                      <a:pt x="0" y="15"/>
                    </a:lnTo>
                    <a:lnTo>
                      <a:pt x="0" y="10"/>
                    </a:lnTo>
                    <a:lnTo>
                      <a:pt x="0" y="8"/>
                    </a:lnTo>
                    <a:lnTo>
                      <a:pt x="3" y="8"/>
                    </a:lnTo>
                    <a:lnTo>
                      <a:pt x="8" y="5"/>
                    </a:lnTo>
                    <a:lnTo>
                      <a:pt x="10" y="3"/>
                    </a:lnTo>
                    <a:lnTo>
                      <a:pt x="10" y="0"/>
                    </a:lnTo>
                    <a:close/>
                  </a:path>
                </a:pathLst>
              </a:custGeom>
              <a:grpFill/>
              <a:ln w="9525">
                <a:noFill/>
                <a:round/>
                <a:headEnd/>
                <a:tailEnd/>
              </a:ln>
            </p:spPr>
            <p:txBody>
              <a:bodyPr/>
              <a:lstStyle/>
              <a:p>
                <a:pPr>
                  <a:defRPr/>
                </a:pPr>
                <a:endParaRPr lang="en-US" sz="1200" kern="0">
                  <a:solidFill>
                    <a:srgbClr val="0096D6"/>
                  </a:solidFill>
                </a:endParaRPr>
              </a:p>
            </p:txBody>
          </p:sp>
          <p:sp>
            <p:nvSpPr>
              <p:cNvPr id="3080" name="Freeform 453"/>
              <p:cNvSpPr>
                <a:spLocks/>
              </p:cNvSpPr>
              <p:nvPr/>
            </p:nvSpPr>
            <p:spPr bwMode="auto">
              <a:xfrm>
                <a:off x="2993" y="1976"/>
                <a:ext cx="12" cy="29"/>
              </a:xfrm>
              <a:custGeom>
                <a:avLst/>
                <a:gdLst>
                  <a:gd name="T0" fmla="*/ 10 w 12"/>
                  <a:gd name="T1" fmla="*/ 0 h 29"/>
                  <a:gd name="T2" fmla="*/ 10 w 12"/>
                  <a:gd name="T3" fmla="*/ 0 h 29"/>
                  <a:gd name="T4" fmla="*/ 12 w 12"/>
                  <a:gd name="T5" fmla="*/ 15 h 29"/>
                  <a:gd name="T6" fmla="*/ 8 w 12"/>
                  <a:gd name="T7" fmla="*/ 29 h 29"/>
                  <a:gd name="T8" fmla="*/ 8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8 h 29"/>
                  <a:gd name="T28" fmla="*/ 3 w 12"/>
                  <a:gd name="T29" fmla="*/ 8 h 29"/>
                  <a:gd name="T30" fmla="*/ 3 w 12"/>
                  <a:gd name="T31" fmla="*/ 8 h 29"/>
                  <a:gd name="T32" fmla="*/ 8 w 12"/>
                  <a:gd name="T33" fmla="*/ 5 h 29"/>
                  <a:gd name="T34" fmla="*/ 8 w 12"/>
                  <a:gd name="T35" fmla="*/ 5 h 29"/>
                  <a:gd name="T36" fmla="*/ 10 w 12"/>
                  <a:gd name="T37" fmla="*/ 3 h 29"/>
                  <a:gd name="T38" fmla="*/ 10 w 12"/>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9"/>
                  <a:gd name="T62" fmla="*/ 12 w 12"/>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9">
                    <a:moveTo>
                      <a:pt x="10" y="0"/>
                    </a:moveTo>
                    <a:lnTo>
                      <a:pt x="10" y="0"/>
                    </a:lnTo>
                    <a:lnTo>
                      <a:pt x="12" y="15"/>
                    </a:lnTo>
                    <a:lnTo>
                      <a:pt x="8" y="29"/>
                    </a:lnTo>
                    <a:lnTo>
                      <a:pt x="5" y="26"/>
                    </a:lnTo>
                    <a:lnTo>
                      <a:pt x="3" y="26"/>
                    </a:lnTo>
                    <a:lnTo>
                      <a:pt x="3" y="24"/>
                    </a:lnTo>
                    <a:lnTo>
                      <a:pt x="0" y="22"/>
                    </a:lnTo>
                    <a:lnTo>
                      <a:pt x="0" y="17"/>
                    </a:lnTo>
                    <a:lnTo>
                      <a:pt x="0" y="15"/>
                    </a:lnTo>
                    <a:lnTo>
                      <a:pt x="0" y="10"/>
                    </a:lnTo>
                    <a:lnTo>
                      <a:pt x="0" y="8"/>
                    </a:lnTo>
                    <a:lnTo>
                      <a:pt x="3" y="8"/>
                    </a:lnTo>
                    <a:lnTo>
                      <a:pt x="8" y="5"/>
                    </a:lnTo>
                    <a:lnTo>
                      <a:pt x="10" y="3"/>
                    </a:lnTo>
                    <a:lnTo>
                      <a:pt x="10" y="0"/>
                    </a:lnTo>
                  </a:path>
                </a:pathLst>
              </a:custGeom>
              <a:grpFill/>
              <a:ln w="9525">
                <a:noFill/>
                <a:round/>
                <a:headEnd/>
                <a:tailEnd/>
              </a:ln>
            </p:spPr>
            <p:txBody>
              <a:bodyPr/>
              <a:lstStyle/>
              <a:p>
                <a:pPr>
                  <a:defRPr/>
                </a:pPr>
                <a:endParaRPr lang="en-US" sz="1200" kern="0">
                  <a:solidFill>
                    <a:srgbClr val="0096D6"/>
                  </a:solidFill>
                </a:endParaRPr>
              </a:p>
            </p:txBody>
          </p:sp>
          <p:sp>
            <p:nvSpPr>
              <p:cNvPr id="3081" name="Freeform 454"/>
              <p:cNvSpPr>
                <a:spLocks/>
              </p:cNvSpPr>
              <p:nvPr/>
            </p:nvSpPr>
            <p:spPr bwMode="auto">
              <a:xfrm>
                <a:off x="3589" y="2276"/>
                <a:ext cx="2" cy="0"/>
              </a:xfrm>
              <a:custGeom>
                <a:avLst/>
                <a:gdLst>
                  <a:gd name="T0" fmla="*/ 0 w 2"/>
                  <a:gd name="T1" fmla="*/ 2 w 2"/>
                  <a:gd name="T2" fmla="*/ 2 w 2"/>
                  <a:gd name="T3" fmla="*/ 2 w 2"/>
                  <a:gd name="T4" fmla="*/ 2 w 2"/>
                  <a:gd name="T5" fmla="*/ 2 w 2"/>
                  <a:gd name="T6" fmla="*/ 2 w 2"/>
                  <a:gd name="T7" fmla="*/ 2 w 2"/>
                  <a:gd name="T8" fmla="*/ 2 w 2"/>
                  <a:gd name="T9" fmla="*/ 0 w 2"/>
                  <a:gd name="T10" fmla="*/ 0 w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w 2"/>
                  <a:gd name="T23" fmla="*/ 2 w 2"/>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T22" t="0" r="T23" b="0"/>
                <a:pathLst>
                  <a:path w="2">
                    <a:moveTo>
                      <a:pt x="0" y="0"/>
                    </a:move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82" name="Freeform 455"/>
              <p:cNvSpPr>
                <a:spLocks/>
              </p:cNvSpPr>
              <p:nvPr/>
            </p:nvSpPr>
            <p:spPr bwMode="auto">
              <a:xfrm>
                <a:off x="3589" y="2276"/>
                <a:ext cx="2" cy="0"/>
              </a:xfrm>
              <a:custGeom>
                <a:avLst/>
                <a:gdLst>
                  <a:gd name="T0" fmla="*/ 0 w 2"/>
                  <a:gd name="T1" fmla="*/ 2 w 2"/>
                  <a:gd name="T2" fmla="*/ 2 w 2"/>
                  <a:gd name="T3" fmla="*/ 2 w 2"/>
                  <a:gd name="T4" fmla="*/ 2 w 2"/>
                  <a:gd name="T5" fmla="*/ 2 w 2"/>
                  <a:gd name="T6" fmla="*/ 2 w 2"/>
                  <a:gd name="T7" fmla="*/ 2 w 2"/>
                  <a:gd name="T8" fmla="*/ 2 w 2"/>
                  <a:gd name="T9" fmla="*/ 0 w 2"/>
                  <a:gd name="T10" fmla="*/ 0 w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w 2"/>
                  <a:gd name="T23" fmla="*/ 2 w 2"/>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T22" t="0" r="T23" b="0"/>
                <a:pathLst>
                  <a:path w="2">
                    <a:moveTo>
                      <a:pt x="0" y="0"/>
                    </a:move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83" name="Freeform 456"/>
              <p:cNvSpPr>
                <a:spLocks/>
              </p:cNvSpPr>
              <p:nvPr/>
            </p:nvSpPr>
            <p:spPr bwMode="auto">
              <a:xfrm>
                <a:off x="3442" y="2423"/>
                <a:ext cx="3" cy="2"/>
              </a:xfrm>
              <a:custGeom>
                <a:avLst/>
                <a:gdLst>
                  <a:gd name="T0" fmla="*/ 3 w 3"/>
                  <a:gd name="T1" fmla="*/ 0 h 2"/>
                  <a:gd name="T2" fmla="*/ 0 w 3"/>
                  <a:gd name="T3" fmla="*/ 0 h 2"/>
                  <a:gd name="T4" fmla="*/ 0 w 3"/>
                  <a:gd name="T5" fmla="*/ 2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0"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084" name="Freeform 457"/>
              <p:cNvSpPr>
                <a:spLocks/>
              </p:cNvSpPr>
              <p:nvPr/>
            </p:nvSpPr>
            <p:spPr bwMode="auto">
              <a:xfrm>
                <a:off x="3442" y="2423"/>
                <a:ext cx="3" cy="2"/>
              </a:xfrm>
              <a:custGeom>
                <a:avLst/>
                <a:gdLst>
                  <a:gd name="T0" fmla="*/ 3 w 3"/>
                  <a:gd name="T1" fmla="*/ 0 h 2"/>
                  <a:gd name="T2" fmla="*/ 0 w 3"/>
                  <a:gd name="T3" fmla="*/ 0 h 2"/>
                  <a:gd name="T4" fmla="*/ 0 w 3"/>
                  <a:gd name="T5" fmla="*/ 2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0"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085" name="Freeform 458"/>
              <p:cNvSpPr>
                <a:spLocks/>
              </p:cNvSpPr>
              <p:nvPr/>
            </p:nvSpPr>
            <p:spPr bwMode="auto">
              <a:xfrm>
                <a:off x="3442" y="2418"/>
                <a:ext cx="3" cy="3"/>
              </a:xfrm>
              <a:custGeom>
                <a:avLst/>
                <a:gdLst>
                  <a:gd name="T0" fmla="*/ 0 w 3"/>
                  <a:gd name="T1" fmla="*/ 3 h 3"/>
                  <a:gd name="T2" fmla="*/ 3 w 3"/>
                  <a:gd name="T3" fmla="*/ 3 h 3"/>
                  <a:gd name="T4" fmla="*/ 3 w 3"/>
                  <a:gd name="T5" fmla="*/ 3 h 3"/>
                  <a:gd name="T6" fmla="*/ 3 w 3"/>
                  <a:gd name="T7" fmla="*/ 3 h 3"/>
                  <a:gd name="T8" fmla="*/ 3 w 3"/>
                  <a:gd name="T9" fmla="*/ 0 h 3"/>
                  <a:gd name="T10" fmla="*/ 3 w 3"/>
                  <a:gd name="T11" fmla="*/ 0 h 3"/>
                  <a:gd name="T12" fmla="*/ 0 w 3"/>
                  <a:gd name="T13" fmla="*/ 0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3" y="0"/>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086" name="Freeform 459"/>
              <p:cNvSpPr>
                <a:spLocks/>
              </p:cNvSpPr>
              <p:nvPr/>
            </p:nvSpPr>
            <p:spPr bwMode="auto">
              <a:xfrm>
                <a:off x="3442" y="2418"/>
                <a:ext cx="3" cy="3"/>
              </a:xfrm>
              <a:custGeom>
                <a:avLst/>
                <a:gdLst>
                  <a:gd name="T0" fmla="*/ 0 w 3"/>
                  <a:gd name="T1" fmla="*/ 3 h 3"/>
                  <a:gd name="T2" fmla="*/ 3 w 3"/>
                  <a:gd name="T3" fmla="*/ 3 h 3"/>
                  <a:gd name="T4" fmla="*/ 3 w 3"/>
                  <a:gd name="T5" fmla="*/ 3 h 3"/>
                  <a:gd name="T6" fmla="*/ 3 w 3"/>
                  <a:gd name="T7" fmla="*/ 3 h 3"/>
                  <a:gd name="T8" fmla="*/ 3 w 3"/>
                  <a:gd name="T9" fmla="*/ 0 h 3"/>
                  <a:gd name="T10" fmla="*/ 3 w 3"/>
                  <a:gd name="T11" fmla="*/ 0 h 3"/>
                  <a:gd name="T12" fmla="*/ 0 w 3"/>
                  <a:gd name="T13" fmla="*/ 0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3" y="0"/>
                    </a:ln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087" name="Freeform 460"/>
              <p:cNvSpPr>
                <a:spLocks/>
              </p:cNvSpPr>
              <p:nvPr/>
            </p:nvSpPr>
            <p:spPr bwMode="auto">
              <a:xfrm>
                <a:off x="3440" y="2399"/>
                <a:ext cx="2" cy="3"/>
              </a:xfrm>
              <a:custGeom>
                <a:avLst/>
                <a:gdLst>
                  <a:gd name="T0" fmla="*/ 0 w 2"/>
                  <a:gd name="T1" fmla="*/ 3 h 3"/>
                  <a:gd name="T2" fmla="*/ 2 w 2"/>
                  <a:gd name="T3" fmla="*/ 3 h 3"/>
                  <a:gd name="T4" fmla="*/ 2 w 2"/>
                  <a:gd name="T5" fmla="*/ 0 h 3"/>
                  <a:gd name="T6" fmla="*/ 2 w 2"/>
                  <a:gd name="T7" fmla="*/ 0 h 3"/>
                  <a:gd name="T8" fmla="*/ 0 w 2"/>
                  <a:gd name="T9" fmla="*/ 0 h 3"/>
                  <a:gd name="T10" fmla="*/ 0 w 2"/>
                  <a:gd name="T11" fmla="*/ 0 h 3"/>
                  <a:gd name="T12" fmla="*/ 0 w 2"/>
                  <a:gd name="T13" fmla="*/ 3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2" y="3"/>
                    </a:lnTo>
                    <a:lnTo>
                      <a:pt x="2" y="0"/>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088" name="Freeform 461"/>
              <p:cNvSpPr>
                <a:spLocks/>
              </p:cNvSpPr>
              <p:nvPr/>
            </p:nvSpPr>
            <p:spPr bwMode="auto">
              <a:xfrm>
                <a:off x="3440" y="2399"/>
                <a:ext cx="2" cy="3"/>
              </a:xfrm>
              <a:custGeom>
                <a:avLst/>
                <a:gdLst>
                  <a:gd name="T0" fmla="*/ 0 w 2"/>
                  <a:gd name="T1" fmla="*/ 3 h 3"/>
                  <a:gd name="T2" fmla="*/ 2 w 2"/>
                  <a:gd name="T3" fmla="*/ 3 h 3"/>
                  <a:gd name="T4" fmla="*/ 2 w 2"/>
                  <a:gd name="T5" fmla="*/ 0 h 3"/>
                  <a:gd name="T6" fmla="*/ 2 w 2"/>
                  <a:gd name="T7" fmla="*/ 0 h 3"/>
                  <a:gd name="T8" fmla="*/ 0 w 2"/>
                  <a:gd name="T9" fmla="*/ 0 h 3"/>
                  <a:gd name="T10" fmla="*/ 0 w 2"/>
                  <a:gd name="T11" fmla="*/ 0 h 3"/>
                  <a:gd name="T12" fmla="*/ 0 w 2"/>
                  <a:gd name="T13" fmla="*/ 3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2" y="3"/>
                    </a:lnTo>
                    <a:lnTo>
                      <a:pt x="2" y="0"/>
                    </a:ln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089" name="Freeform 462"/>
              <p:cNvSpPr>
                <a:spLocks/>
              </p:cNvSpPr>
              <p:nvPr/>
            </p:nvSpPr>
            <p:spPr bwMode="auto">
              <a:xfrm>
                <a:off x="4179" y="2449"/>
                <a:ext cx="5" cy="2"/>
              </a:xfrm>
              <a:custGeom>
                <a:avLst/>
                <a:gdLst>
                  <a:gd name="T0" fmla="*/ 3 w 5"/>
                  <a:gd name="T1" fmla="*/ 0 h 2"/>
                  <a:gd name="T2" fmla="*/ 3 w 5"/>
                  <a:gd name="T3" fmla="*/ 0 h 2"/>
                  <a:gd name="T4" fmla="*/ 3 w 5"/>
                  <a:gd name="T5" fmla="*/ 0 h 2"/>
                  <a:gd name="T6" fmla="*/ 0 w 5"/>
                  <a:gd name="T7" fmla="*/ 2 h 2"/>
                  <a:gd name="T8" fmla="*/ 3 w 5"/>
                  <a:gd name="T9" fmla="*/ 2 h 2"/>
                  <a:gd name="T10" fmla="*/ 3 w 5"/>
                  <a:gd name="T11" fmla="*/ 2 h 2"/>
                  <a:gd name="T12" fmla="*/ 5 w 5"/>
                  <a:gd name="T13" fmla="*/ 0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3" y="0"/>
                    </a:lnTo>
                    <a:lnTo>
                      <a:pt x="0" y="2"/>
                    </a:lnTo>
                    <a:lnTo>
                      <a:pt x="3" y="2"/>
                    </a:lnTo>
                    <a:lnTo>
                      <a:pt x="5"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090" name="Freeform 463"/>
              <p:cNvSpPr>
                <a:spLocks/>
              </p:cNvSpPr>
              <p:nvPr/>
            </p:nvSpPr>
            <p:spPr bwMode="auto">
              <a:xfrm>
                <a:off x="4179" y="2449"/>
                <a:ext cx="5" cy="2"/>
              </a:xfrm>
              <a:custGeom>
                <a:avLst/>
                <a:gdLst>
                  <a:gd name="T0" fmla="*/ 3 w 5"/>
                  <a:gd name="T1" fmla="*/ 0 h 2"/>
                  <a:gd name="T2" fmla="*/ 3 w 5"/>
                  <a:gd name="T3" fmla="*/ 0 h 2"/>
                  <a:gd name="T4" fmla="*/ 3 w 5"/>
                  <a:gd name="T5" fmla="*/ 0 h 2"/>
                  <a:gd name="T6" fmla="*/ 0 w 5"/>
                  <a:gd name="T7" fmla="*/ 2 h 2"/>
                  <a:gd name="T8" fmla="*/ 3 w 5"/>
                  <a:gd name="T9" fmla="*/ 2 h 2"/>
                  <a:gd name="T10" fmla="*/ 3 w 5"/>
                  <a:gd name="T11" fmla="*/ 2 h 2"/>
                  <a:gd name="T12" fmla="*/ 5 w 5"/>
                  <a:gd name="T13" fmla="*/ 0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3" y="0"/>
                    </a:lnTo>
                    <a:lnTo>
                      <a:pt x="0" y="2"/>
                    </a:lnTo>
                    <a:lnTo>
                      <a:pt x="3" y="2"/>
                    </a:lnTo>
                    <a:lnTo>
                      <a:pt x="5"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091" name="Freeform 464"/>
              <p:cNvSpPr>
                <a:spLocks/>
              </p:cNvSpPr>
              <p:nvPr/>
            </p:nvSpPr>
            <p:spPr bwMode="auto">
              <a:xfrm>
                <a:off x="4179" y="2449"/>
                <a:ext cx="0" cy="5"/>
              </a:xfrm>
              <a:custGeom>
                <a:avLst/>
                <a:gdLst>
                  <a:gd name="T0" fmla="*/ 0 h 5"/>
                  <a:gd name="T1" fmla="*/ 0 h 5"/>
                  <a:gd name="T2" fmla="*/ 5 h 5"/>
                  <a:gd name="T3" fmla="*/ 2 h 5"/>
                  <a:gd name="T4" fmla="*/ 0 h 5"/>
                  <a:gd name="T5" fmla="*/ 0 h 5"/>
                  <a:gd name="T6" fmla="*/ 0 60000 65536"/>
                  <a:gd name="T7" fmla="*/ 0 60000 65536"/>
                  <a:gd name="T8" fmla="*/ 0 60000 65536"/>
                  <a:gd name="T9" fmla="*/ 0 60000 65536"/>
                  <a:gd name="T10" fmla="*/ 0 60000 65536"/>
                  <a:gd name="T11" fmla="*/ 0 60000 65536"/>
                  <a:gd name="T12" fmla="*/ 0 h 5"/>
                  <a:gd name="T13" fmla="*/ 5 h 5"/>
                </a:gdLst>
                <a:ahLst/>
                <a:cxnLst>
                  <a:cxn ang="T6">
                    <a:pos x="0" y="T0"/>
                  </a:cxn>
                  <a:cxn ang="T7">
                    <a:pos x="0" y="T1"/>
                  </a:cxn>
                  <a:cxn ang="T8">
                    <a:pos x="0" y="T2"/>
                  </a:cxn>
                  <a:cxn ang="T9">
                    <a:pos x="0" y="T3"/>
                  </a:cxn>
                  <a:cxn ang="T10">
                    <a:pos x="0" y="T4"/>
                  </a:cxn>
                  <a:cxn ang="T11">
                    <a:pos x="0" y="T5"/>
                  </a:cxn>
                </a:cxnLst>
                <a:rect l="0" t="T12" r="0" b="T13"/>
                <a:pathLst>
                  <a:path h="5">
                    <a:moveTo>
                      <a:pt x="0" y="0"/>
                    </a:moveTo>
                    <a:lnTo>
                      <a:pt x="0" y="0"/>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92" name="Freeform 465"/>
              <p:cNvSpPr>
                <a:spLocks/>
              </p:cNvSpPr>
              <p:nvPr/>
            </p:nvSpPr>
            <p:spPr bwMode="auto">
              <a:xfrm>
                <a:off x="4179" y="2449"/>
                <a:ext cx="0" cy="5"/>
              </a:xfrm>
              <a:custGeom>
                <a:avLst/>
                <a:gdLst>
                  <a:gd name="T0" fmla="*/ 0 h 5"/>
                  <a:gd name="T1" fmla="*/ 0 h 5"/>
                  <a:gd name="T2" fmla="*/ 5 h 5"/>
                  <a:gd name="T3" fmla="*/ 2 h 5"/>
                  <a:gd name="T4" fmla="*/ 0 h 5"/>
                  <a:gd name="T5" fmla="*/ 0 h 5"/>
                  <a:gd name="T6" fmla="*/ 0 60000 65536"/>
                  <a:gd name="T7" fmla="*/ 0 60000 65536"/>
                  <a:gd name="T8" fmla="*/ 0 60000 65536"/>
                  <a:gd name="T9" fmla="*/ 0 60000 65536"/>
                  <a:gd name="T10" fmla="*/ 0 60000 65536"/>
                  <a:gd name="T11" fmla="*/ 0 60000 65536"/>
                  <a:gd name="T12" fmla="*/ 0 h 5"/>
                  <a:gd name="T13" fmla="*/ 5 h 5"/>
                </a:gdLst>
                <a:ahLst/>
                <a:cxnLst>
                  <a:cxn ang="T6">
                    <a:pos x="0" y="T0"/>
                  </a:cxn>
                  <a:cxn ang="T7">
                    <a:pos x="0" y="T1"/>
                  </a:cxn>
                  <a:cxn ang="T8">
                    <a:pos x="0" y="T2"/>
                  </a:cxn>
                  <a:cxn ang="T9">
                    <a:pos x="0" y="T3"/>
                  </a:cxn>
                  <a:cxn ang="T10">
                    <a:pos x="0" y="T4"/>
                  </a:cxn>
                  <a:cxn ang="T11">
                    <a:pos x="0" y="T5"/>
                  </a:cxn>
                </a:cxnLst>
                <a:rect l="0" t="T12" r="0" b="T13"/>
                <a:pathLst>
                  <a:path h="5">
                    <a:moveTo>
                      <a:pt x="0" y="0"/>
                    </a:moveTo>
                    <a:lnTo>
                      <a:pt x="0" y="0"/>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93" name="Freeform 466"/>
              <p:cNvSpPr>
                <a:spLocks/>
              </p:cNvSpPr>
              <p:nvPr/>
            </p:nvSpPr>
            <p:spPr bwMode="auto">
              <a:xfrm>
                <a:off x="4179" y="2437"/>
                <a:ext cx="3" cy="5"/>
              </a:xfrm>
              <a:custGeom>
                <a:avLst/>
                <a:gdLst>
                  <a:gd name="T0" fmla="*/ 0 w 3"/>
                  <a:gd name="T1" fmla="*/ 0 h 5"/>
                  <a:gd name="T2" fmla="*/ 0 w 3"/>
                  <a:gd name="T3" fmla="*/ 2 h 5"/>
                  <a:gd name="T4" fmla="*/ 0 w 3"/>
                  <a:gd name="T5" fmla="*/ 5 h 5"/>
                  <a:gd name="T6" fmla="*/ 3 w 3"/>
                  <a:gd name="T7" fmla="*/ 2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2"/>
                    </a:lnTo>
                    <a:lnTo>
                      <a:pt x="0" y="5"/>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94" name="Freeform 467"/>
              <p:cNvSpPr>
                <a:spLocks/>
              </p:cNvSpPr>
              <p:nvPr/>
            </p:nvSpPr>
            <p:spPr bwMode="auto">
              <a:xfrm>
                <a:off x="4179" y="2437"/>
                <a:ext cx="3" cy="5"/>
              </a:xfrm>
              <a:custGeom>
                <a:avLst/>
                <a:gdLst>
                  <a:gd name="T0" fmla="*/ 0 w 3"/>
                  <a:gd name="T1" fmla="*/ 0 h 5"/>
                  <a:gd name="T2" fmla="*/ 0 w 3"/>
                  <a:gd name="T3" fmla="*/ 2 h 5"/>
                  <a:gd name="T4" fmla="*/ 0 w 3"/>
                  <a:gd name="T5" fmla="*/ 5 h 5"/>
                  <a:gd name="T6" fmla="*/ 3 w 3"/>
                  <a:gd name="T7" fmla="*/ 2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2"/>
                    </a:lnTo>
                    <a:lnTo>
                      <a:pt x="0" y="5"/>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95" name="Freeform 468"/>
              <p:cNvSpPr>
                <a:spLocks/>
              </p:cNvSpPr>
              <p:nvPr/>
            </p:nvSpPr>
            <p:spPr bwMode="auto">
              <a:xfrm>
                <a:off x="4430" y="2454"/>
                <a:ext cx="30" cy="40"/>
              </a:xfrm>
              <a:custGeom>
                <a:avLst/>
                <a:gdLst>
                  <a:gd name="T0" fmla="*/ 28 w 30"/>
                  <a:gd name="T1" fmla="*/ 0 h 40"/>
                  <a:gd name="T2" fmla="*/ 30 w 30"/>
                  <a:gd name="T3" fmla="*/ 0 h 40"/>
                  <a:gd name="T4" fmla="*/ 30 w 30"/>
                  <a:gd name="T5" fmla="*/ 0 h 40"/>
                  <a:gd name="T6" fmla="*/ 30 w 30"/>
                  <a:gd name="T7" fmla="*/ 4 h 40"/>
                  <a:gd name="T8" fmla="*/ 30 w 30"/>
                  <a:gd name="T9" fmla="*/ 4 h 40"/>
                  <a:gd name="T10" fmla="*/ 30 w 30"/>
                  <a:gd name="T11" fmla="*/ 7 h 40"/>
                  <a:gd name="T12" fmla="*/ 30 w 30"/>
                  <a:gd name="T13" fmla="*/ 11 h 40"/>
                  <a:gd name="T14" fmla="*/ 30 w 30"/>
                  <a:gd name="T15" fmla="*/ 14 h 40"/>
                  <a:gd name="T16" fmla="*/ 28 w 30"/>
                  <a:gd name="T17" fmla="*/ 14 h 40"/>
                  <a:gd name="T18" fmla="*/ 26 w 30"/>
                  <a:gd name="T19" fmla="*/ 19 h 40"/>
                  <a:gd name="T20" fmla="*/ 21 w 30"/>
                  <a:gd name="T21" fmla="*/ 21 h 40"/>
                  <a:gd name="T22" fmla="*/ 19 w 30"/>
                  <a:gd name="T23" fmla="*/ 23 h 40"/>
                  <a:gd name="T24" fmla="*/ 7 w 30"/>
                  <a:gd name="T25" fmla="*/ 35 h 40"/>
                  <a:gd name="T26" fmla="*/ 4 w 30"/>
                  <a:gd name="T27" fmla="*/ 37 h 40"/>
                  <a:gd name="T28" fmla="*/ 2 w 30"/>
                  <a:gd name="T29" fmla="*/ 40 h 40"/>
                  <a:gd name="T30" fmla="*/ 0 w 30"/>
                  <a:gd name="T31" fmla="*/ 40 h 40"/>
                  <a:gd name="T32" fmla="*/ 0 w 30"/>
                  <a:gd name="T33" fmla="*/ 37 h 40"/>
                  <a:gd name="T34" fmla="*/ 2 w 30"/>
                  <a:gd name="T35" fmla="*/ 33 h 40"/>
                  <a:gd name="T36" fmla="*/ 7 w 30"/>
                  <a:gd name="T37" fmla="*/ 28 h 40"/>
                  <a:gd name="T38" fmla="*/ 9 w 30"/>
                  <a:gd name="T39" fmla="*/ 28 h 40"/>
                  <a:gd name="T40" fmla="*/ 19 w 30"/>
                  <a:gd name="T41" fmla="*/ 19 h 40"/>
                  <a:gd name="T42" fmla="*/ 21 w 30"/>
                  <a:gd name="T43" fmla="*/ 19 h 40"/>
                  <a:gd name="T44" fmla="*/ 21 w 30"/>
                  <a:gd name="T45" fmla="*/ 16 h 40"/>
                  <a:gd name="T46" fmla="*/ 23 w 30"/>
                  <a:gd name="T47" fmla="*/ 14 h 40"/>
                  <a:gd name="T48" fmla="*/ 26 w 30"/>
                  <a:gd name="T49" fmla="*/ 14 h 40"/>
                  <a:gd name="T50" fmla="*/ 26 w 30"/>
                  <a:gd name="T51" fmla="*/ 9 h 40"/>
                  <a:gd name="T52" fmla="*/ 26 w 30"/>
                  <a:gd name="T53" fmla="*/ 7 h 40"/>
                  <a:gd name="T54" fmla="*/ 28 w 30"/>
                  <a:gd name="T55" fmla="*/ 9 h 40"/>
                  <a:gd name="T56" fmla="*/ 28 w 30"/>
                  <a:gd name="T57" fmla="*/ 7 h 40"/>
                  <a:gd name="T58" fmla="*/ 28 w 30"/>
                  <a:gd name="T59" fmla="*/ 7 h 40"/>
                  <a:gd name="T60" fmla="*/ 26 w 30"/>
                  <a:gd name="T61" fmla="*/ 7 h 40"/>
                  <a:gd name="T62" fmla="*/ 28 w 30"/>
                  <a:gd name="T63" fmla="*/ 4 h 40"/>
                  <a:gd name="T64" fmla="*/ 28 w 30"/>
                  <a:gd name="T65" fmla="*/ 2 h 40"/>
                  <a:gd name="T66" fmla="*/ 28 w 3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40"/>
                  <a:gd name="T104" fmla="*/ 30 w 3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40">
                    <a:moveTo>
                      <a:pt x="28" y="0"/>
                    </a:moveTo>
                    <a:lnTo>
                      <a:pt x="30" y="0"/>
                    </a:lnTo>
                    <a:lnTo>
                      <a:pt x="30" y="4"/>
                    </a:lnTo>
                    <a:lnTo>
                      <a:pt x="30" y="7"/>
                    </a:lnTo>
                    <a:lnTo>
                      <a:pt x="30" y="11"/>
                    </a:lnTo>
                    <a:lnTo>
                      <a:pt x="30" y="14"/>
                    </a:lnTo>
                    <a:lnTo>
                      <a:pt x="28" y="14"/>
                    </a:lnTo>
                    <a:lnTo>
                      <a:pt x="26" y="19"/>
                    </a:lnTo>
                    <a:lnTo>
                      <a:pt x="21" y="21"/>
                    </a:lnTo>
                    <a:lnTo>
                      <a:pt x="19" y="23"/>
                    </a:lnTo>
                    <a:lnTo>
                      <a:pt x="7" y="35"/>
                    </a:lnTo>
                    <a:lnTo>
                      <a:pt x="4" y="37"/>
                    </a:lnTo>
                    <a:lnTo>
                      <a:pt x="2" y="40"/>
                    </a:lnTo>
                    <a:lnTo>
                      <a:pt x="0" y="40"/>
                    </a:lnTo>
                    <a:lnTo>
                      <a:pt x="0" y="37"/>
                    </a:lnTo>
                    <a:lnTo>
                      <a:pt x="2" y="33"/>
                    </a:lnTo>
                    <a:lnTo>
                      <a:pt x="7" y="28"/>
                    </a:lnTo>
                    <a:lnTo>
                      <a:pt x="9" y="28"/>
                    </a:lnTo>
                    <a:lnTo>
                      <a:pt x="19" y="19"/>
                    </a:lnTo>
                    <a:lnTo>
                      <a:pt x="21" y="19"/>
                    </a:lnTo>
                    <a:lnTo>
                      <a:pt x="21" y="16"/>
                    </a:lnTo>
                    <a:lnTo>
                      <a:pt x="23" y="14"/>
                    </a:lnTo>
                    <a:lnTo>
                      <a:pt x="26" y="14"/>
                    </a:lnTo>
                    <a:lnTo>
                      <a:pt x="26" y="9"/>
                    </a:lnTo>
                    <a:lnTo>
                      <a:pt x="26" y="7"/>
                    </a:lnTo>
                    <a:lnTo>
                      <a:pt x="28" y="9"/>
                    </a:lnTo>
                    <a:lnTo>
                      <a:pt x="28" y="7"/>
                    </a:lnTo>
                    <a:lnTo>
                      <a:pt x="26" y="7"/>
                    </a:lnTo>
                    <a:lnTo>
                      <a:pt x="28" y="4"/>
                    </a:lnTo>
                    <a:lnTo>
                      <a:pt x="28" y="2"/>
                    </a:lnTo>
                    <a:lnTo>
                      <a:pt x="28" y="0"/>
                    </a:lnTo>
                    <a:close/>
                  </a:path>
                </a:pathLst>
              </a:custGeom>
              <a:grpFill/>
              <a:ln w="9525">
                <a:noFill/>
                <a:round/>
                <a:headEnd/>
                <a:tailEnd/>
              </a:ln>
            </p:spPr>
            <p:txBody>
              <a:bodyPr/>
              <a:lstStyle/>
              <a:p>
                <a:pPr>
                  <a:defRPr/>
                </a:pPr>
                <a:endParaRPr lang="en-US" sz="1200" kern="0">
                  <a:solidFill>
                    <a:srgbClr val="0096D6"/>
                  </a:solidFill>
                </a:endParaRPr>
              </a:p>
            </p:txBody>
          </p:sp>
          <p:sp>
            <p:nvSpPr>
              <p:cNvPr id="3096" name="Freeform 469"/>
              <p:cNvSpPr>
                <a:spLocks/>
              </p:cNvSpPr>
              <p:nvPr/>
            </p:nvSpPr>
            <p:spPr bwMode="auto">
              <a:xfrm>
                <a:off x="4430" y="2454"/>
                <a:ext cx="30" cy="40"/>
              </a:xfrm>
              <a:custGeom>
                <a:avLst/>
                <a:gdLst>
                  <a:gd name="T0" fmla="*/ 28 w 30"/>
                  <a:gd name="T1" fmla="*/ 0 h 40"/>
                  <a:gd name="T2" fmla="*/ 30 w 30"/>
                  <a:gd name="T3" fmla="*/ 0 h 40"/>
                  <a:gd name="T4" fmla="*/ 30 w 30"/>
                  <a:gd name="T5" fmla="*/ 0 h 40"/>
                  <a:gd name="T6" fmla="*/ 30 w 30"/>
                  <a:gd name="T7" fmla="*/ 4 h 40"/>
                  <a:gd name="T8" fmla="*/ 30 w 30"/>
                  <a:gd name="T9" fmla="*/ 4 h 40"/>
                  <a:gd name="T10" fmla="*/ 30 w 30"/>
                  <a:gd name="T11" fmla="*/ 7 h 40"/>
                  <a:gd name="T12" fmla="*/ 30 w 30"/>
                  <a:gd name="T13" fmla="*/ 11 h 40"/>
                  <a:gd name="T14" fmla="*/ 30 w 30"/>
                  <a:gd name="T15" fmla="*/ 14 h 40"/>
                  <a:gd name="T16" fmla="*/ 28 w 30"/>
                  <a:gd name="T17" fmla="*/ 14 h 40"/>
                  <a:gd name="T18" fmla="*/ 26 w 30"/>
                  <a:gd name="T19" fmla="*/ 19 h 40"/>
                  <a:gd name="T20" fmla="*/ 21 w 30"/>
                  <a:gd name="T21" fmla="*/ 21 h 40"/>
                  <a:gd name="T22" fmla="*/ 19 w 30"/>
                  <a:gd name="T23" fmla="*/ 23 h 40"/>
                  <a:gd name="T24" fmla="*/ 7 w 30"/>
                  <a:gd name="T25" fmla="*/ 35 h 40"/>
                  <a:gd name="T26" fmla="*/ 4 w 30"/>
                  <a:gd name="T27" fmla="*/ 37 h 40"/>
                  <a:gd name="T28" fmla="*/ 2 w 30"/>
                  <a:gd name="T29" fmla="*/ 40 h 40"/>
                  <a:gd name="T30" fmla="*/ 0 w 30"/>
                  <a:gd name="T31" fmla="*/ 40 h 40"/>
                  <a:gd name="T32" fmla="*/ 0 w 30"/>
                  <a:gd name="T33" fmla="*/ 37 h 40"/>
                  <a:gd name="T34" fmla="*/ 2 w 30"/>
                  <a:gd name="T35" fmla="*/ 33 h 40"/>
                  <a:gd name="T36" fmla="*/ 7 w 30"/>
                  <a:gd name="T37" fmla="*/ 28 h 40"/>
                  <a:gd name="T38" fmla="*/ 9 w 30"/>
                  <a:gd name="T39" fmla="*/ 28 h 40"/>
                  <a:gd name="T40" fmla="*/ 19 w 30"/>
                  <a:gd name="T41" fmla="*/ 19 h 40"/>
                  <a:gd name="T42" fmla="*/ 21 w 30"/>
                  <a:gd name="T43" fmla="*/ 19 h 40"/>
                  <a:gd name="T44" fmla="*/ 21 w 30"/>
                  <a:gd name="T45" fmla="*/ 16 h 40"/>
                  <a:gd name="T46" fmla="*/ 23 w 30"/>
                  <a:gd name="T47" fmla="*/ 14 h 40"/>
                  <a:gd name="T48" fmla="*/ 26 w 30"/>
                  <a:gd name="T49" fmla="*/ 14 h 40"/>
                  <a:gd name="T50" fmla="*/ 26 w 30"/>
                  <a:gd name="T51" fmla="*/ 9 h 40"/>
                  <a:gd name="T52" fmla="*/ 26 w 30"/>
                  <a:gd name="T53" fmla="*/ 7 h 40"/>
                  <a:gd name="T54" fmla="*/ 28 w 30"/>
                  <a:gd name="T55" fmla="*/ 9 h 40"/>
                  <a:gd name="T56" fmla="*/ 28 w 30"/>
                  <a:gd name="T57" fmla="*/ 7 h 40"/>
                  <a:gd name="T58" fmla="*/ 28 w 30"/>
                  <a:gd name="T59" fmla="*/ 7 h 40"/>
                  <a:gd name="T60" fmla="*/ 26 w 30"/>
                  <a:gd name="T61" fmla="*/ 7 h 40"/>
                  <a:gd name="T62" fmla="*/ 28 w 30"/>
                  <a:gd name="T63" fmla="*/ 4 h 40"/>
                  <a:gd name="T64" fmla="*/ 28 w 30"/>
                  <a:gd name="T65" fmla="*/ 2 h 40"/>
                  <a:gd name="T66" fmla="*/ 28 w 3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40"/>
                  <a:gd name="T104" fmla="*/ 30 w 3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40">
                    <a:moveTo>
                      <a:pt x="28" y="0"/>
                    </a:moveTo>
                    <a:lnTo>
                      <a:pt x="30" y="0"/>
                    </a:lnTo>
                    <a:lnTo>
                      <a:pt x="30" y="4"/>
                    </a:lnTo>
                    <a:lnTo>
                      <a:pt x="30" y="7"/>
                    </a:lnTo>
                    <a:lnTo>
                      <a:pt x="30" y="11"/>
                    </a:lnTo>
                    <a:lnTo>
                      <a:pt x="30" y="14"/>
                    </a:lnTo>
                    <a:lnTo>
                      <a:pt x="28" y="14"/>
                    </a:lnTo>
                    <a:lnTo>
                      <a:pt x="26" y="19"/>
                    </a:lnTo>
                    <a:lnTo>
                      <a:pt x="21" y="21"/>
                    </a:lnTo>
                    <a:lnTo>
                      <a:pt x="19" y="23"/>
                    </a:lnTo>
                    <a:lnTo>
                      <a:pt x="7" y="35"/>
                    </a:lnTo>
                    <a:lnTo>
                      <a:pt x="4" y="37"/>
                    </a:lnTo>
                    <a:lnTo>
                      <a:pt x="2" y="40"/>
                    </a:lnTo>
                    <a:lnTo>
                      <a:pt x="0" y="40"/>
                    </a:lnTo>
                    <a:lnTo>
                      <a:pt x="0" y="37"/>
                    </a:lnTo>
                    <a:lnTo>
                      <a:pt x="2" y="33"/>
                    </a:lnTo>
                    <a:lnTo>
                      <a:pt x="7" y="28"/>
                    </a:lnTo>
                    <a:lnTo>
                      <a:pt x="9" y="28"/>
                    </a:lnTo>
                    <a:lnTo>
                      <a:pt x="19" y="19"/>
                    </a:lnTo>
                    <a:lnTo>
                      <a:pt x="21" y="19"/>
                    </a:lnTo>
                    <a:lnTo>
                      <a:pt x="21" y="16"/>
                    </a:lnTo>
                    <a:lnTo>
                      <a:pt x="23" y="14"/>
                    </a:lnTo>
                    <a:lnTo>
                      <a:pt x="26" y="14"/>
                    </a:lnTo>
                    <a:lnTo>
                      <a:pt x="26" y="9"/>
                    </a:lnTo>
                    <a:lnTo>
                      <a:pt x="26" y="7"/>
                    </a:lnTo>
                    <a:lnTo>
                      <a:pt x="28" y="9"/>
                    </a:lnTo>
                    <a:lnTo>
                      <a:pt x="28" y="7"/>
                    </a:lnTo>
                    <a:lnTo>
                      <a:pt x="26" y="7"/>
                    </a:lnTo>
                    <a:lnTo>
                      <a:pt x="28" y="4"/>
                    </a:lnTo>
                    <a:lnTo>
                      <a:pt x="28" y="2"/>
                    </a:lnTo>
                    <a:lnTo>
                      <a:pt x="28" y="0"/>
                    </a:lnTo>
                  </a:path>
                </a:pathLst>
              </a:custGeom>
              <a:grpFill/>
              <a:ln w="9525">
                <a:noFill/>
                <a:round/>
                <a:headEnd/>
                <a:tailEnd/>
              </a:ln>
            </p:spPr>
            <p:txBody>
              <a:bodyPr/>
              <a:lstStyle/>
              <a:p>
                <a:pPr>
                  <a:defRPr/>
                </a:pPr>
                <a:endParaRPr lang="en-US" sz="1200" kern="0">
                  <a:solidFill>
                    <a:srgbClr val="0096D6"/>
                  </a:solidFill>
                </a:endParaRPr>
              </a:p>
            </p:txBody>
          </p:sp>
          <p:sp>
            <p:nvSpPr>
              <p:cNvPr id="3097" name="Freeform 470"/>
              <p:cNvSpPr>
                <a:spLocks/>
              </p:cNvSpPr>
              <p:nvPr/>
            </p:nvSpPr>
            <p:spPr bwMode="auto">
              <a:xfrm>
                <a:off x="4465" y="2447"/>
                <a:ext cx="2" cy="2"/>
              </a:xfrm>
              <a:custGeom>
                <a:avLst/>
                <a:gdLst>
                  <a:gd name="T0" fmla="*/ 0 w 2"/>
                  <a:gd name="T1" fmla="*/ 0 h 2"/>
                  <a:gd name="T2" fmla="*/ 0 w 2"/>
                  <a:gd name="T3" fmla="*/ 2 h 2"/>
                  <a:gd name="T4" fmla="*/ 2 w 2"/>
                  <a:gd name="T5" fmla="*/ 2 h 2"/>
                  <a:gd name="T6" fmla="*/ 2 w 2"/>
                  <a:gd name="T7" fmla="*/ 2 h 2"/>
                  <a:gd name="T8" fmla="*/ 0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98" name="Freeform 471"/>
              <p:cNvSpPr>
                <a:spLocks/>
              </p:cNvSpPr>
              <p:nvPr/>
            </p:nvSpPr>
            <p:spPr bwMode="auto">
              <a:xfrm>
                <a:off x="4465" y="2447"/>
                <a:ext cx="2" cy="2"/>
              </a:xfrm>
              <a:custGeom>
                <a:avLst/>
                <a:gdLst>
                  <a:gd name="T0" fmla="*/ 0 w 2"/>
                  <a:gd name="T1" fmla="*/ 0 h 2"/>
                  <a:gd name="T2" fmla="*/ 0 w 2"/>
                  <a:gd name="T3" fmla="*/ 2 h 2"/>
                  <a:gd name="T4" fmla="*/ 2 w 2"/>
                  <a:gd name="T5" fmla="*/ 2 h 2"/>
                  <a:gd name="T6" fmla="*/ 2 w 2"/>
                  <a:gd name="T7" fmla="*/ 2 h 2"/>
                  <a:gd name="T8" fmla="*/ 0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99" name="Freeform 472"/>
              <p:cNvSpPr>
                <a:spLocks/>
              </p:cNvSpPr>
              <p:nvPr/>
            </p:nvSpPr>
            <p:spPr bwMode="auto">
              <a:xfrm>
                <a:off x="4465" y="2442"/>
                <a:ext cx="5" cy="5"/>
              </a:xfrm>
              <a:custGeom>
                <a:avLst/>
                <a:gdLst>
                  <a:gd name="T0" fmla="*/ 0 w 5"/>
                  <a:gd name="T1" fmla="*/ 0 h 5"/>
                  <a:gd name="T2" fmla="*/ 0 w 5"/>
                  <a:gd name="T3" fmla="*/ 0 h 5"/>
                  <a:gd name="T4" fmla="*/ 2 w 5"/>
                  <a:gd name="T5" fmla="*/ 2 h 5"/>
                  <a:gd name="T6" fmla="*/ 2 w 5"/>
                  <a:gd name="T7" fmla="*/ 2 h 5"/>
                  <a:gd name="T8" fmla="*/ 5 w 5"/>
                  <a:gd name="T9" fmla="*/ 2 h 5"/>
                  <a:gd name="T10" fmla="*/ 5 w 5"/>
                  <a:gd name="T11" fmla="*/ 2 h 5"/>
                  <a:gd name="T12" fmla="*/ 2 w 5"/>
                  <a:gd name="T13" fmla="*/ 5 h 5"/>
                  <a:gd name="T14" fmla="*/ 2 w 5"/>
                  <a:gd name="T15" fmla="*/ 2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2" y="2"/>
                    </a:lnTo>
                    <a:lnTo>
                      <a:pt x="5" y="2"/>
                    </a:lnTo>
                    <a:lnTo>
                      <a:pt x="2" y="5"/>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00" name="Freeform 473"/>
              <p:cNvSpPr>
                <a:spLocks/>
              </p:cNvSpPr>
              <p:nvPr/>
            </p:nvSpPr>
            <p:spPr bwMode="auto">
              <a:xfrm>
                <a:off x="4465" y="2442"/>
                <a:ext cx="5" cy="5"/>
              </a:xfrm>
              <a:custGeom>
                <a:avLst/>
                <a:gdLst>
                  <a:gd name="T0" fmla="*/ 0 w 5"/>
                  <a:gd name="T1" fmla="*/ 0 h 5"/>
                  <a:gd name="T2" fmla="*/ 0 w 5"/>
                  <a:gd name="T3" fmla="*/ 0 h 5"/>
                  <a:gd name="T4" fmla="*/ 2 w 5"/>
                  <a:gd name="T5" fmla="*/ 2 h 5"/>
                  <a:gd name="T6" fmla="*/ 2 w 5"/>
                  <a:gd name="T7" fmla="*/ 2 h 5"/>
                  <a:gd name="T8" fmla="*/ 5 w 5"/>
                  <a:gd name="T9" fmla="*/ 2 h 5"/>
                  <a:gd name="T10" fmla="*/ 5 w 5"/>
                  <a:gd name="T11" fmla="*/ 2 h 5"/>
                  <a:gd name="T12" fmla="*/ 2 w 5"/>
                  <a:gd name="T13" fmla="*/ 5 h 5"/>
                  <a:gd name="T14" fmla="*/ 2 w 5"/>
                  <a:gd name="T15" fmla="*/ 2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2" y="2"/>
                    </a:lnTo>
                    <a:lnTo>
                      <a:pt x="5" y="2"/>
                    </a:lnTo>
                    <a:lnTo>
                      <a:pt x="2" y="5"/>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01" name="Freeform 474"/>
              <p:cNvSpPr>
                <a:spLocks/>
              </p:cNvSpPr>
              <p:nvPr/>
            </p:nvSpPr>
            <p:spPr bwMode="auto">
              <a:xfrm>
                <a:off x="4470" y="2425"/>
                <a:ext cx="16" cy="19"/>
              </a:xfrm>
              <a:custGeom>
                <a:avLst/>
                <a:gdLst>
                  <a:gd name="T0" fmla="*/ 2 w 16"/>
                  <a:gd name="T1" fmla="*/ 3 h 19"/>
                  <a:gd name="T2" fmla="*/ 0 w 16"/>
                  <a:gd name="T3" fmla="*/ 0 h 19"/>
                  <a:gd name="T4" fmla="*/ 12 w 16"/>
                  <a:gd name="T5" fmla="*/ 3 h 19"/>
                  <a:gd name="T6" fmla="*/ 14 w 16"/>
                  <a:gd name="T7" fmla="*/ 5 h 19"/>
                  <a:gd name="T8" fmla="*/ 16 w 16"/>
                  <a:gd name="T9" fmla="*/ 5 h 19"/>
                  <a:gd name="T10" fmla="*/ 16 w 16"/>
                  <a:gd name="T11" fmla="*/ 12 h 19"/>
                  <a:gd name="T12" fmla="*/ 16 w 16"/>
                  <a:gd name="T13" fmla="*/ 14 h 19"/>
                  <a:gd name="T14" fmla="*/ 16 w 16"/>
                  <a:gd name="T15" fmla="*/ 17 h 19"/>
                  <a:gd name="T16" fmla="*/ 12 w 16"/>
                  <a:gd name="T17" fmla="*/ 19 h 19"/>
                  <a:gd name="T18" fmla="*/ 12 w 16"/>
                  <a:gd name="T19" fmla="*/ 17 h 19"/>
                  <a:gd name="T20" fmla="*/ 9 w 16"/>
                  <a:gd name="T21" fmla="*/ 14 h 19"/>
                  <a:gd name="T22" fmla="*/ 7 w 16"/>
                  <a:gd name="T23" fmla="*/ 10 h 19"/>
                  <a:gd name="T24" fmla="*/ 7 w 16"/>
                  <a:gd name="T25" fmla="*/ 7 h 19"/>
                  <a:gd name="T26" fmla="*/ 4 w 16"/>
                  <a:gd name="T27" fmla="*/ 5 h 19"/>
                  <a:gd name="T28" fmla="*/ 4 w 16"/>
                  <a:gd name="T29" fmla="*/ 5 h 19"/>
                  <a:gd name="T30" fmla="*/ 2 w 16"/>
                  <a:gd name="T31" fmla="*/ 3 h 19"/>
                  <a:gd name="T32" fmla="*/ 2 w 16"/>
                  <a:gd name="T33" fmla="*/ 3 h 19"/>
                  <a:gd name="T34" fmla="*/ 2 w 16"/>
                  <a:gd name="T35" fmla="*/ 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9"/>
                  <a:gd name="T56" fmla="*/ 16 w 1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9">
                    <a:moveTo>
                      <a:pt x="2" y="3"/>
                    </a:moveTo>
                    <a:lnTo>
                      <a:pt x="0" y="0"/>
                    </a:lnTo>
                    <a:lnTo>
                      <a:pt x="12" y="3"/>
                    </a:lnTo>
                    <a:lnTo>
                      <a:pt x="14" y="5"/>
                    </a:lnTo>
                    <a:lnTo>
                      <a:pt x="16" y="5"/>
                    </a:lnTo>
                    <a:lnTo>
                      <a:pt x="16" y="12"/>
                    </a:lnTo>
                    <a:lnTo>
                      <a:pt x="16" y="14"/>
                    </a:lnTo>
                    <a:lnTo>
                      <a:pt x="16" y="17"/>
                    </a:lnTo>
                    <a:lnTo>
                      <a:pt x="12" y="19"/>
                    </a:lnTo>
                    <a:lnTo>
                      <a:pt x="12" y="17"/>
                    </a:lnTo>
                    <a:lnTo>
                      <a:pt x="9" y="14"/>
                    </a:lnTo>
                    <a:lnTo>
                      <a:pt x="7" y="10"/>
                    </a:lnTo>
                    <a:lnTo>
                      <a:pt x="7" y="7"/>
                    </a:lnTo>
                    <a:lnTo>
                      <a:pt x="4" y="5"/>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3102" name="Freeform 475"/>
              <p:cNvSpPr>
                <a:spLocks/>
              </p:cNvSpPr>
              <p:nvPr/>
            </p:nvSpPr>
            <p:spPr bwMode="auto">
              <a:xfrm>
                <a:off x="4470" y="2425"/>
                <a:ext cx="16" cy="19"/>
              </a:xfrm>
              <a:custGeom>
                <a:avLst/>
                <a:gdLst>
                  <a:gd name="T0" fmla="*/ 2 w 16"/>
                  <a:gd name="T1" fmla="*/ 3 h 19"/>
                  <a:gd name="T2" fmla="*/ 0 w 16"/>
                  <a:gd name="T3" fmla="*/ 0 h 19"/>
                  <a:gd name="T4" fmla="*/ 12 w 16"/>
                  <a:gd name="T5" fmla="*/ 3 h 19"/>
                  <a:gd name="T6" fmla="*/ 14 w 16"/>
                  <a:gd name="T7" fmla="*/ 5 h 19"/>
                  <a:gd name="T8" fmla="*/ 16 w 16"/>
                  <a:gd name="T9" fmla="*/ 5 h 19"/>
                  <a:gd name="T10" fmla="*/ 16 w 16"/>
                  <a:gd name="T11" fmla="*/ 12 h 19"/>
                  <a:gd name="T12" fmla="*/ 16 w 16"/>
                  <a:gd name="T13" fmla="*/ 14 h 19"/>
                  <a:gd name="T14" fmla="*/ 16 w 16"/>
                  <a:gd name="T15" fmla="*/ 17 h 19"/>
                  <a:gd name="T16" fmla="*/ 12 w 16"/>
                  <a:gd name="T17" fmla="*/ 19 h 19"/>
                  <a:gd name="T18" fmla="*/ 12 w 16"/>
                  <a:gd name="T19" fmla="*/ 17 h 19"/>
                  <a:gd name="T20" fmla="*/ 9 w 16"/>
                  <a:gd name="T21" fmla="*/ 14 h 19"/>
                  <a:gd name="T22" fmla="*/ 7 w 16"/>
                  <a:gd name="T23" fmla="*/ 10 h 19"/>
                  <a:gd name="T24" fmla="*/ 7 w 16"/>
                  <a:gd name="T25" fmla="*/ 7 h 19"/>
                  <a:gd name="T26" fmla="*/ 4 w 16"/>
                  <a:gd name="T27" fmla="*/ 5 h 19"/>
                  <a:gd name="T28" fmla="*/ 4 w 16"/>
                  <a:gd name="T29" fmla="*/ 5 h 19"/>
                  <a:gd name="T30" fmla="*/ 2 w 16"/>
                  <a:gd name="T31" fmla="*/ 3 h 19"/>
                  <a:gd name="T32" fmla="*/ 2 w 16"/>
                  <a:gd name="T33" fmla="*/ 3 h 19"/>
                  <a:gd name="T34" fmla="*/ 2 w 16"/>
                  <a:gd name="T35" fmla="*/ 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9"/>
                  <a:gd name="T56" fmla="*/ 16 w 1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9">
                    <a:moveTo>
                      <a:pt x="2" y="3"/>
                    </a:moveTo>
                    <a:lnTo>
                      <a:pt x="0" y="0"/>
                    </a:lnTo>
                    <a:lnTo>
                      <a:pt x="12" y="3"/>
                    </a:lnTo>
                    <a:lnTo>
                      <a:pt x="14" y="5"/>
                    </a:lnTo>
                    <a:lnTo>
                      <a:pt x="16" y="5"/>
                    </a:lnTo>
                    <a:lnTo>
                      <a:pt x="16" y="12"/>
                    </a:lnTo>
                    <a:lnTo>
                      <a:pt x="16" y="14"/>
                    </a:lnTo>
                    <a:lnTo>
                      <a:pt x="16" y="17"/>
                    </a:lnTo>
                    <a:lnTo>
                      <a:pt x="12" y="19"/>
                    </a:lnTo>
                    <a:lnTo>
                      <a:pt x="12" y="17"/>
                    </a:lnTo>
                    <a:lnTo>
                      <a:pt x="9" y="14"/>
                    </a:lnTo>
                    <a:lnTo>
                      <a:pt x="7" y="10"/>
                    </a:lnTo>
                    <a:lnTo>
                      <a:pt x="7" y="7"/>
                    </a:lnTo>
                    <a:lnTo>
                      <a:pt x="4" y="5"/>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3103" name="Freeform 476"/>
              <p:cNvSpPr>
                <a:spLocks/>
              </p:cNvSpPr>
              <p:nvPr/>
            </p:nvSpPr>
            <p:spPr bwMode="auto">
              <a:xfrm>
                <a:off x="4463" y="2357"/>
                <a:ext cx="56" cy="82"/>
              </a:xfrm>
              <a:custGeom>
                <a:avLst/>
                <a:gdLst>
                  <a:gd name="T0" fmla="*/ 33 w 56"/>
                  <a:gd name="T1" fmla="*/ 2 h 82"/>
                  <a:gd name="T2" fmla="*/ 33 w 56"/>
                  <a:gd name="T3" fmla="*/ 7 h 82"/>
                  <a:gd name="T4" fmla="*/ 33 w 56"/>
                  <a:gd name="T5" fmla="*/ 16 h 82"/>
                  <a:gd name="T6" fmla="*/ 35 w 56"/>
                  <a:gd name="T7" fmla="*/ 19 h 82"/>
                  <a:gd name="T8" fmla="*/ 35 w 56"/>
                  <a:gd name="T9" fmla="*/ 21 h 82"/>
                  <a:gd name="T10" fmla="*/ 30 w 56"/>
                  <a:gd name="T11" fmla="*/ 35 h 82"/>
                  <a:gd name="T12" fmla="*/ 26 w 56"/>
                  <a:gd name="T13" fmla="*/ 35 h 82"/>
                  <a:gd name="T14" fmla="*/ 23 w 56"/>
                  <a:gd name="T15" fmla="*/ 40 h 82"/>
                  <a:gd name="T16" fmla="*/ 21 w 56"/>
                  <a:gd name="T17" fmla="*/ 45 h 82"/>
                  <a:gd name="T18" fmla="*/ 26 w 56"/>
                  <a:gd name="T19" fmla="*/ 52 h 82"/>
                  <a:gd name="T20" fmla="*/ 26 w 56"/>
                  <a:gd name="T21" fmla="*/ 56 h 82"/>
                  <a:gd name="T22" fmla="*/ 26 w 56"/>
                  <a:gd name="T23" fmla="*/ 61 h 82"/>
                  <a:gd name="T24" fmla="*/ 30 w 56"/>
                  <a:gd name="T25" fmla="*/ 64 h 82"/>
                  <a:gd name="T26" fmla="*/ 33 w 56"/>
                  <a:gd name="T27" fmla="*/ 61 h 82"/>
                  <a:gd name="T28" fmla="*/ 33 w 56"/>
                  <a:gd name="T29" fmla="*/ 59 h 82"/>
                  <a:gd name="T30" fmla="*/ 37 w 56"/>
                  <a:gd name="T31" fmla="*/ 59 h 82"/>
                  <a:gd name="T32" fmla="*/ 40 w 56"/>
                  <a:gd name="T33" fmla="*/ 59 h 82"/>
                  <a:gd name="T34" fmla="*/ 45 w 56"/>
                  <a:gd name="T35" fmla="*/ 61 h 82"/>
                  <a:gd name="T36" fmla="*/ 45 w 56"/>
                  <a:gd name="T37" fmla="*/ 66 h 82"/>
                  <a:gd name="T38" fmla="*/ 47 w 56"/>
                  <a:gd name="T39" fmla="*/ 61 h 82"/>
                  <a:gd name="T40" fmla="*/ 49 w 56"/>
                  <a:gd name="T41" fmla="*/ 64 h 82"/>
                  <a:gd name="T42" fmla="*/ 54 w 56"/>
                  <a:gd name="T43" fmla="*/ 66 h 82"/>
                  <a:gd name="T44" fmla="*/ 52 w 56"/>
                  <a:gd name="T45" fmla="*/ 68 h 82"/>
                  <a:gd name="T46" fmla="*/ 52 w 56"/>
                  <a:gd name="T47" fmla="*/ 71 h 82"/>
                  <a:gd name="T48" fmla="*/ 54 w 56"/>
                  <a:gd name="T49" fmla="*/ 73 h 82"/>
                  <a:gd name="T50" fmla="*/ 54 w 56"/>
                  <a:gd name="T51" fmla="*/ 73 h 82"/>
                  <a:gd name="T52" fmla="*/ 56 w 56"/>
                  <a:gd name="T53" fmla="*/ 75 h 82"/>
                  <a:gd name="T54" fmla="*/ 56 w 56"/>
                  <a:gd name="T55" fmla="*/ 80 h 82"/>
                  <a:gd name="T56" fmla="*/ 54 w 56"/>
                  <a:gd name="T57" fmla="*/ 80 h 82"/>
                  <a:gd name="T58" fmla="*/ 56 w 56"/>
                  <a:gd name="T59" fmla="*/ 78 h 82"/>
                  <a:gd name="T60" fmla="*/ 52 w 56"/>
                  <a:gd name="T61" fmla="*/ 78 h 82"/>
                  <a:gd name="T62" fmla="*/ 47 w 56"/>
                  <a:gd name="T63" fmla="*/ 75 h 82"/>
                  <a:gd name="T64" fmla="*/ 45 w 56"/>
                  <a:gd name="T65" fmla="*/ 71 h 82"/>
                  <a:gd name="T66" fmla="*/ 42 w 56"/>
                  <a:gd name="T67" fmla="*/ 68 h 82"/>
                  <a:gd name="T68" fmla="*/ 37 w 56"/>
                  <a:gd name="T69" fmla="*/ 64 h 82"/>
                  <a:gd name="T70" fmla="*/ 37 w 56"/>
                  <a:gd name="T71" fmla="*/ 66 h 82"/>
                  <a:gd name="T72" fmla="*/ 40 w 56"/>
                  <a:gd name="T73" fmla="*/ 73 h 82"/>
                  <a:gd name="T74" fmla="*/ 35 w 56"/>
                  <a:gd name="T75" fmla="*/ 71 h 82"/>
                  <a:gd name="T76" fmla="*/ 28 w 56"/>
                  <a:gd name="T77" fmla="*/ 64 h 82"/>
                  <a:gd name="T78" fmla="*/ 23 w 56"/>
                  <a:gd name="T79" fmla="*/ 66 h 82"/>
                  <a:gd name="T80" fmla="*/ 19 w 56"/>
                  <a:gd name="T81" fmla="*/ 68 h 82"/>
                  <a:gd name="T82" fmla="*/ 16 w 56"/>
                  <a:gd name="T83" fmla="*/ 66 h 82"/>
                  <a:gd name="T84" fmla="*/ 14 w 56"/>
                  <a:gd name="T85" fmla="*/ 66 h 82"/>
                  <a:gd name="T86" fmla="*/ 11 w 56"/>
                  <a:gd name="T87" fmla="*/ 59 h 82"/>
                  <a:gd name="T88" fmla="*/ 16 w 56"/>
                  <a:gd name="T89" fmla="*/ 52 h 82"/>
                  <a:gd name="T90" fmla="*/ 11 w 56"/>
                  <a:gd name="T91" fmla="*/ 52 h 82"/>
                  <a:gd name="T92" fmla="*/ 11 w 56"/>
                  <a:gd name="T93" fmla="*/ 56 h 82"/>
                  <a:gd name="T94" fmla="*/ 7 w 56"/>
                  <a:gd name="T95" fmla="*/ 52 h 82"/>
                  <a:gd name="T96" fmla="*/ 0 w 56"/>
                  <a:gd name="T97" fmla="*/ 31 h 82"/>
                  <a:gd name="T98" fmla="*/ 4 w 56"/>
                  <a:gd name="T99" fmla="*/ 33 h 82"/>
                  <a:gd name="T100" fmla="*/ 9 w 56"/>
                  <a:gd name="T101" fmla="*/ 2 h 82"/>
                  <a:gd name="T102" fmla="*/ 21 w 56"/>
                  <a:gd name="T103" fmla="*/ 0 h 82"/>
                  <a:gd name="T104" fmla="*/ 28 w 56"/>
                  <a:gd name="T105" fmla="*/ 2 h 82"/>
                  <a:gd name="T106" fmla="*/ 30 w 56"/>
                  <a:gd name="T107" fmla="*/ 0 h 82"/>
                  <a:gd name="T108" fmla="*/ 33 w 56"/>
                  <a:gd name="T109" fmla="*/ 2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
                  <a:gd name="T166" fmla="*/ 0 h 82"/>
                  <a:gd name="T167" fmla="*/ 56 w 56"/>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 h="82">
                    <a:moveTo>
                      <a:pt x="33" y="2"/>
                    </a:moveTo>
                    <a:lnTo>
                      <a:pt x="33" y="2"/>
                    </a:lnTo>
                    <a:lnTo>
                      <a:pt x="35" y="2"/>
                    </a:lnTo>
                    <a:lnTo>
                      <a:pt x="33" y="7"/>
                    </a:lnTo>
                    <a:lnTo>
                      <a:pt x="33" y="14"/>
                    </a:lnTo>
                    <a:lnTo>
                      <a:pt x="33" y="16"/>
                    </a:lnTo>
                    <a:lnTo>
                      <a:pt x="35" y="16"/>
                    </a:lnTo>
                    <a:lnTo>
                      <a:pt x="35" y="19"/>
                    </a:lnTo>
                    <a:lnTo>
                      <a:pt x="35" y="21"/>
                    </a:lnTo>
                    <a:lnTo>
                      <a:pt x="30" y="33"/>
                    </a:lnTo>
                    <a:lnTo>
                      <a:pt x="30" y="35"/>
                    </a:lnTo>
                    <a:lnTo>
                      <a:pt x="30" y="33"/>
                    </a:lnTo>
                    <a:lnTo>
                      <a:pt x="26" y="35"/>
                    </a:lnTo>
                    <a:lnTo>
                      <a:pt x="23" y="38"/>
                    </a:lnTo>
                    <a:lnTo>
                      <a:pt x="23" y="40"/>
                    </a:lnTo>
                    <a:lnTo>
                      <a:pt x="23" y="42"/>
                    </a:lnTo>
                    <a:lnTo>
                      <a:pt x="21" y="45"/>
                    </a:lnTo>
                    <a:lnTo>
                      <a:pt x="23" y="49"/>
                    </a:lnTo>
                    <a:lnTo>
                      <a:pt x="26" y="52"/>
                    </a:lnTo>
                    <a:lnTo>
                      <a:pt x="26" y="54"/>
                    </a:lnTo>
                    <a:lnTo>
                      <a:pt x="26" y="56"/>
                    </a:lnTo>
                    <a:lnTo>
                      <a:pt x="26" y="59"/>
                    </a:lnTo>
                    <a:lnTo>
                      <a:pt x="26" y="61"/>
                    </a:lnTo>
                    <a:lnTo>
                      <a:pt x="30" y="64"/>
                    </a:lnTo>
                    <a:lnTo>
                      <a:pt x="33" y="64"/>
                    </a:lnTo>
                    <a:lnTo>
                      <a:pt x="33" y="61"/>
                    </a:lnTo>
                    <a:lnTo>
                      <a:pt x="33" y="59"/>
                    </a:lnTo>
                    <a:lnTo>
                      <a:pt x="35" y="59"/>
                    </a:lnTo>
                    <a:lnTo>
                      <a:pt x="37" y="59"/>
                    </a:lnTo>
                    <a:lnTo>
                      <a:pt x="40" y="56"/>
                    </a:lnTo>
                    <a:lnTo>
                      <a:pt x="40" y="59"/>
                    </a:lnTo>
                    <a:lnTo>
                      <a:pt x="42" y="59"/>
                    </a:lnTo>
                    <a:lnTo>
                      <a:pt x="45" y="61"/>
                    </a:lnTo>
                    <a:lnTo>
                      <a:pt x="45" y="64"/>
                    </a:lnTo>
                    <a:lnTo>
                      <a:pt x="45" y="66"/>
                    </a:lnTo>
                    <a:lnTo>
                      <a:pt x="47" y="64"/>
                    </a:lnTo>
                    <a:lnTo>
                      <a:pt x="47" y="61"/>
                    </a:lnTo>
                    <a:lnTo>
                      <a:pt x="49" y="64"/>
                    </a:lnTo>
                    <a:lnTo>
                      <a:pt x="54" y="64"/>
                    </a:lnTo>
                    <a:lnTo>
                      <a:pt x="54" y="66"/>
                    </a:lnTo>
                    <a:lnTo>
                      <a:pt x="52" y="66"/>
                    </a:lnTo>
                    <a:lnTo>
                      <a:pt x="52" y="68"/>
                    </a:lnTo>
                    <a:lnTo>
                      <a:pt x="52" y="71"/>
                    </a:lnTo>
                    <a:lnTo>
                      <a:pt x="54" y="71"/>
                    </a:lnTo>
                    <a:lnTo>
                      <a:pt x="54" y="73"/>
                    </a:lnTo>
                    <a:lnTo>
                      <a:pt x="54" y="75"/>
                    </a:lnTo>
                    <a:lnTo>
                      <a:pt x="56" y="75"/>
                    </a:lnTo>
                    <a:lnTo>
                      <a:pt x="56" y="80"/>
                    </a:lnTo>
                    <a:lnTo>
                      <a:pt x="56" y="82"/>
                    </a:lnTo>
                    <a:lnTo>
                      <a:pt x="54" y="80"/>
                    </a:lnTo>
                    <a:lnTo>
                      <a:pt x="54" y="78"/>
                    </a:lnTo>
                    <a:lnTo>
                      <a:pt x="56" y="78"/>
                    </a:lnTo>
                    <a:lnTo>
                      <a:pt x="54" y="78"/>
                    </a:lnTo>
                    <a:lnTo>
                      <a:pt x="52" y="78"/>
                    </a:lnTo>
                    <a:lnTo>
                      <a:pt x="49" y="75"/>
                    </a:lnTo>
                    <a:lnTo>
                      <a:pt x="47" y="75"/>
                    </a:lnTo>
                    <a:lnTo>
                      <a:pt x="47" y="71"/>
                    </a:lnTo>
                    <a:lnTo>
                      <a:pt x="45" y="71"/>
                    </a:lnTo>
                    <a:lnTo>
                      <a:pt x="42" y="68"/>
                    </a:lnTo>
                    <a:lnTo>
                      <a:pt x="40" y="66"/>
                    </a:lnTo>
                    <a:lnTo>
                      <a:pt x="37" y="64"/>
                    </a:lnTo>
                    <a:lnTo>
                      <a:pt x="35" y="64"/>
                    </a:lnTo>
                    <a:lnTo>
                      <a:pt x="37" y="66"/>
                    </a:lnTo>
                    <a:lnTo>
                      <a:pt x="40" y="71"/>
                    </a:lnTo>
                    <a:lnTo>
                      <a:pt x="40" y="73"/>
                    </a:lnTo>
                    <a:lnTo>
                      <a:pt x="37" y="73"/>
                    </a:lnTo>
                    <a:lnTo>
                      <a:pt x="35" y="71"/>
                    </a:lnTo>
                    <a:lnTo>
                      <a:pt x="30" y="64"/>
                    </a:lnTo>
                    <a:lnTo>
                      <a:pt x="28" y="64"/>
                    </a:lnTo>
                    <a:lnTo>
                      <a:pt x="23" y="64"/>
                    </a:lnTo>
                    <a:lnTo>
                      <a:pt x="23" y="66"/>
                    </a:lnTo>
                    <a:lnTo>
                      <a:pt x="21" y="66"/>
                    </a:lnTo>
                    <a:lnTo>
                      <a:pt x="19" y="68"/>
                    </a:lnTo>
                    <a:lnTo>
                      <a:pt x="19" y="66"/>
                    </a:lnTo>
                    <a:lnTo>
                      <a:pt x="16" y="66"/>
                    </a:lnTo>
                    <a:lnTo>
                      <a:pt x="14" y="64"/>
                    </a:lnTo>
                    <a:lnTo>
                      <a:pt x="14" y="66"/>
                    </a:lnTo>
                    <a:lnTo>
                      <a:pt x="11" y="61"/>
                    </a:lnTo>
                    <a:lnTo>
                      <a:pt x="11" y="59"/>
                    </a:lnTo>
                    <a:lnTo>
                      <a:pt x="16" y="54"/>
                    </a:lnTo>
                    <a:lnTo>
                      <a:pt x="16" y="52"/>
                    </a:lnTo>
                    <a:lnTo>
                      <a:pt x="14" y="52"/>
                    </a:lnTo>
                    <a:lnTo>
                      <a:pt x="11" y="52"/>
                    </a:lnTo>
                    <a:lnTo>
                      <a:pt x="11" y="54"/>
                    </a:lnTo>
                    <a:lnTo>
                      <a:pt x="11" y="56"/>
                    </a:lnTo>
                    <a:lnTo>
                      <a:pt x="7" y="52"/>
                    </a:lnTo>
                    <a:lnTo>
                      <a:pt x="0" y="33"/>
                    </a:lnTo>
                    <a:lnTo>
                      <a:pt x="0" y="31"/>
                    </a:lnTo>
                    <a:lnTo>
                      <a:pt x="2" y="31"/>
                    </a:lnTo>
                    <a:lnTo>
                      <a:pt x="4" y="33"/>
                    </a:lnTo>
                    <a:lnTo>
                      <a:pt x="7" y="33"/>
                    </a:lnTo>
                    <a:lnTo>
                      <a:pt x="9" y="2"/>
                    </a:lnTo>
                    <a:lnTo>
                      <a:pt x="11" y="0"/>
                    </a:lnTo>
                    <a:lnTo>
                      <a:pt x="21" y="0"/>
                    </a:lnTo>
                    <a:lnTo>
                      <a:pt x="26" y="2"/>
                    </a:lnTo>
                    <a:lnTo>
                      <a:pt x="28" y="2"/>
                    </a:lnTo>
                    <a:lnTo>
                      <a:pt x="30" y="2"/>
                    </a:lnTo>
                    <a:lnTo>
                      <a:pt x="30" y="0"/>
                    </a:lnTo>
                    <a:lnTo>
                      <a:pt x="33" y="0"/>
                    </a:lnTo>
                    <a:lnTo>
                      <a:pt x="33" y="2"/>
                    </a:lnTo>
                    <a:close/>
                  </a:path>
                </a:pathLst>
              </a:custGeom>
              <a:grpFill/>
              <a:ln w="9525">
                <a:noFill/>
                <a:round/>
                <a:headEnd/>
                <a:tailEnd/>
              </a:ln>
            </p:spPr>
            <p:txBody>
              <a:bodyPr/>
              <a:lstStyle/>
              <a:p>
                <a:pPr>
                  <a:defRPr/>
                </a:pPr>
                <a:endParaRPr lang="en-US" sz="1200" kern="0">
                  <a:solidFill>
                    <a:srgbClr val="0096D6"/>
                  </a:solidFill>
                </a:endParaRPr>
              </a:p>
            </p:txBody>
          </p:sp>
          <p:sp>
            <p:nvSpPr>
              <p:cNvPr id="3104" name="Freeform 477"/>
              <p:cNvSpPr>
                <a:spLocks/>
              </p:cNvSpPr>
              <p:nvPr/>
            </p:nvSpPr>
            <p:spPr bwMode="auto">
              <a:xfrm>
                <a:off x="4463" y="2357"/>
                <a:ext cx="56" cy="82"/>
              </a:xfrm>
              <a:custGeom>
                <a:avLst/>
                <a:gdLst>
                  <a:gd name="T0" fmla="*/ 33 w 56"/>
                  <a:gd name="T1" fmla="*/ 2 h 82"/>
                  <a:gd name="T2" fmla="*/ 33 w 56"/>
                  <a:gd name="T3" fmla="*/ 7 h 82"/>
                  <a:gd name="T4" fmla="*/ 33 w 56"/>
                  <a:gd name="T5" fmla="*/ 16 h 82"/>
                  <a:gd name="T6" fmla="*/ 35 w 56"/>
                  <a:gd name="T7" fmla="*/ 19 h 82"/>
                  <a:gd name="T8" fmla="*/ 35 w 56"/>
                  <a:gd name="T9" fmla="*/ 21 h 82"/>
                  <a:gd name="T10" fmla="*/ 30 w 56"/>
                  <a:gd name="T11" fmla="*/ 35 h 82"/>
                  <a:gd name="T12" fmla="*/ 26 w 56"/>
                  <a:gd name="T13" fmla="*/ 35 h 82"/>
                  <a:gd name="T14" fmla="*/ 23 w 56"/>
                  <a:gd name="T15" fmla="*/ 40 h 82"/>
                  <a:gd name="T16" fmla="*/ 21 w 56"/>
                  <a:gd name="T17" fmla="*/ 45 h 82"/>
                  <a:gd name="T18" fmla="*/ 26 w 56"/>
                  <a:gd name="T19" fmla="*/ 52 h 82"/>
                  <a:gd name="T20" fmla="*/ 26 w 56"/>
                  <a:gd name="T21" fmla="*/ 56 h 82"/>
                  <a:gd name="T22" fmla="*/ 26 w 56"/>
                  <a:gd name="T23" fmla="*/ 61 h 82"/>
                  <a:gd name="T24" fmla="*/ 30 w 56"/>
                  <a:gd name="T25" fmla="*/ 64 h 82"/>
                  <a:gd name="T26" fmla="*/ 33 w 56"/>
                  <a:gd name="T27" fmla="*/ 61 h 82"/>
                  <a:gd name="T28" fmla="*/ 33 w 56"/>
                  <a:gd name="T29" fmla="*/ 59 h 82"/>
                  <a:gd name="T30" fmla="*/ 37 w 56"/>
                  <a:gd name="T31" fmla="*/ 59 h 82"/>
                  <a:gd name="T32" fmla="*/ 40 w 56"/>
                  <a:gd name="T33" fmla="*/ 59 h 82"/>
                  <a:gd name="T34" fmla="*/ 45 w 56"/>
                  <a:gd name="T35" fmla="*/ 61 h 82"/>
                  <a:gd name="T36" fmla="*/ 45 w 56"/>
                  <a:gd name="T37" fmla="*/ 66 h 82"/>
                  <a:gd name="T38" fmla="*/ 47 w 56"/>
                  <a:gd name="T39" fmla="*/ 61 h 82"/>
                  <a:gd name="T40" fmla="*/ 49 w 56"/>
                  <a:gd name="T41" fmla="*/ 64 h 82"/>
                  <a:gd name="T42" fmla="*/ 54 w 56"/>
                  <a:gd name="T43" fmla="*/ 66 h 82"/>
                  <a:gd name="T44" fmla="*/ 52 w 56"/>
                  <a:gd name="T45" fmla="*/ 68 h 82"/>
                  <a:gd name="T46" fmla="*/ 52 w 56"/>
                  <a:gd name="T47" fmla="*/ 71 h 82"/>
                  <a:gd name="T48" fmla="*/ 54 w 56"/>
                  <a:gd name="T49" fmla="*/ 73 h 82"/>
                  <a:gd name="T50" fmla="*/ 54 w 56"/>
                  <a:gd name="T51" fmla="*/ 73 h 82"/>
                  <a:gd name="T52" fmla="*/ 56 w 56"/>
                  <a:gd name="T53" fmla="*/ 75 h 82"/>
                  <a:gd name="T54" fmla="*/ 56 w 56"/>
                  <a:gd name="T55" fmla="*/ 80 h 82"/>
                  <a:gd name="T56" fmla="*/ 54 w 56"/>
                  <a:gd name="T57" fmla="*/ 80 h 82"/>
                  <a:gd name="T58" fmla="*/ 56 w 56"/>
                  <a:gd name="T59" fmla="*/ 78 h 82"/>
                  <a:gd name="T60" fmla="*/ 52 w 56"/>
                  <a:gd name="T61" fmla="*/ 78 h 82"/>
                  <a:gd name="T62" fmla="*/ 47 w 56"/>
                  <a:gd name="T63" fmla="*/ 75 h 82"/>
                  <a:gd name="T64" fmla="*/ 45 w 56"/>
                  <a:gd name="T65" fmla="*/ 71 h 82"/>
                  <a:gd name="T66" fmla="*/ 42 w 56"/>
                  <a:gd name="T67" fmla="*/ 68 h 82"/>
                  <a:gd name="T68" fmla="*/ 37 w 56"/>
                  <a:gd name="T69" fmla="*/ 64 h 82"/>
                  <a:gd name="T70" fmla="*/ 37 w 56"/>
                  <a:gd name="T71" fmla="*/ 66 h 82"/>
                  <a:gd name="T72" fmla="*/ 40 w 56"/>
                  <a:gd name="T73" fmla="*/ 73 h 82"/>
                  <a:gd name="T74" fmla="*/ 35 w 56"/>
                  <a:gd name="T75" fmla="*/ 71 h 82"/>
                  <a:gd name="T76" fmla="*/ 28 w 56"/>
                  <a:gd name="T77" fmla="*/ 64 h 82"/>
                  <a:gd name="T78" fmla="*/ 23 w 56"/>
                  <a:gd name="T79" fmla="*/ 66 h 82"/>
                  <a:gd name="T80" fmla="*/ 19 w 56"/>
                  <a:gd name="T81" fmla="*/ 68 h 82"/>
                  <a:gd name="T82" fmla="*/ 16 w 56"/>
                  <a:gd name="T83" fmla="*/ 66 h 82"/>
                  <a:gd name="T84" fmla="*/ 14 w 56"/>
                  <a:gd name="T85" fmla="*/ 66 h 82"/>
                  <a:gd name="T86" fmla="*/ 11 w 56"/>
                  <a:gd name="T87" fmla="*/ 59 h 82"/>
                  <a:gd name="T88" fmla="*/ 16 w 56"/>
                  <a:gd name="T89" fmla="*/ 52 h 82"/>
                  <a:gd name="T90" fmla="*/ 11 w 56"/>
                  <a:gd name="T91" fmla="*/ 52 h 82"/>
                  <a:gd name="T92" fmla="*/ 11 w 56"/>
                  <a:gd name="T93" fmla="*/ 56 h 82"/>
                  <a:gd name="T94" fmla="*/ 7 w 56"/>
                  <a:gd name="T95" fmla="*/ 52 h 82"/>
                  <a:gd name="T96" fmla="*/ 0 w 56"/>
                  <a:gd name="T97" fmla="*/ 31 h 82"/>
                  <a:gd name="T98" fmla="*/ 4 w 56"/>
                  <a:gd name="T99" fmla="*/ 33 h 82"/>
                  <a:gd name="T100" fmla="*/ 9 w 56"/>
                  <a:gd name="T101" fmla="*/ 2 h 82"/>
                  <a:gd name="T102" fmla="*/ 21 w 56"/>
                  <a:gd name="T103" fmla="*/ 0 h 82"/>
                  <a:gd name="T104" fmla="*/ 28 w 56"/>
                  <a:gd name="T105" fmla="*/ 2 h 82"/>
                  <a:gd name="T106" fmla="*/ 30 w 56"/>
                  <a:gd name="T107" fmla="*/ 0 h 82"/>
                  <a:gd name="T108" fmla="*/ 33 w 56"/>
                  <a:gd name="T109" fmla="*/ 2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
                  <a:gd name="T166" fmla="*/ 0 h 82"/>
                  <a:gd name="T167" fmla="*/ 56 w 56"/>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 h="82">
                    <a:moveTo>
                      <a:pt x="33" y="2"/>
                    </a:moveTo>
                    <a:lnTo>
                      <a:pt x="33" y="2"/>
                    </a:lnTo>
                    <a:lnTo>
                      <a:pt x="35" y="2"/>
                    </a:lnTo>
                    <a:lnTo>
                      <a:pt x="33" y="7"/>
                    </a:lnTo>
                    <a:lnTo>
                      <a:pt x="33" y="14"/>
                    </a:lnTo>
                    <a:lnTo>
                      <a:pt x="33" y="16"/>
                    </a:lnTo>
                    <a:lnTo>
                      <a:pt x="35" y="16"/>
                    </a:lnTo>
                    <a:lnTo>
                      <a:pt x="35" y="19"/>
                    </a:lnTo>
                    <a:lnTo>
                      <a:pt x="35" y="21"/>
                    </a:lnTo>
                    <a:lnTo>
                      <a:pt x="30" y="33"/>
                    </a:lnTo>
                    <a:lnTo>
                      <a:pt x="30" y="35"/>
                    </a:lnTo>
                    <a:lnTo>
                      <a:pt x="30" y="33"/>
                    </a:lnTo>
                    <a:lnTo>
                      <a:pt x="26" y="35"/>
                    </a:lnTo>
                    <a:lnTo>
                      <a:pt x="23" y="38"/>
                    </a:lnTo>
                    <a:lnTo>
                      <a:pt x="23" y="40"/>
                    </a:lnTo>
                    <a:lnTo>
                      <a:pt x="23" y="42"/>
                    </a:lnTo>
                    <a:lnTo>
                      <a:pt x="21" y="45"/>
                    </a:lnTo>
                    <a:lnTo>
                      <a:pt x="23" y="49"/>
                    </a:lnTo>
                    <a:lnTo>
                      <a:pt x="26" y="52"/>
                    </a:lnTo>
                    <a:lnTo>
                      <a:pt x="26" y="54"/>
                    </a:lnTo>
                    <a:lnTo>
                      <a:pt x="26" y="56"/>
                    </a:lnTo>
                    <a:lnTo>
                      <a:pt x="26" y="59"/>
                    </a:lnTo>
                    <a:lnTo>
                      <a:pt x="26" y="61"/>
                    </a:lnTo>
                    <a:lnTo>
                      <a:pt x="30" y="64"/>
                    </a:lnTo>
                    <a:lnTo>
                      <a:pt x="33" y="64"/>
                    </a:lnTo>
                    <a:lnTo>
                      <a:pt x="33" y="61"/>
                    </a:lnTo>
                    <a:lnTo>
                      <a:pt x="33" y="59"/>
                    </a:lnTo>
                    <a:lnTo>
                      <a:pt x="35" y="59"/>
                    </a:lnTo>
                    <a:lnTo>
                      <a:pt x="37" y="59"/>
                    </a:lnTo>
                    <a:lnTo>
                      <a:pt x="40" y="56"/>
                    </a:lnTo>
                    <a:lnTo>
                      <a:pt x="40" y="59"/>
                    </a:lnTo>
                    <a:lnTo>
                      <a:pt x="42" y="59"/>
                    </a:lnTo>
                    <a:lnTo>
                      <a:pt x="45" y="61"/>
                    </a:lnTo>
                    <a:lnTo>
                      <a:pt x="45" y="64"/>
                    </a:lnTo>
                    <a:lnTo>
                      <a:pt x="45" y="66"/>
                    </a:lnTo>
                    <a:lnTo>
                      <a:pt x="47" y="64"/>
                    </a:lnTo>
                    <a:lnTo>
                      <a:pt x="47" y="61"/>
                    </a:lnTo>
                    <a:lnTo>
                      <a:pt x="49" y="64"/>
                    </a:lnTo>
                    <a:lnTo>
                      <a:pt x="54" y="64"/>
                    </a:lnTo>
                    <a:lnTo>
                      <a:pt x="54" y="66"/>
                    </a:lnTo>
                    <a:lnTo>
                      <a:pt x="52" y="66"/>
                    </a:lnTo>
                    <a:lnTo>
                      <a:pt x="52" y="68"/>
                    </a:lnTo>
                    <a:lnTo>
                      <a:pt x="52" y="71"/>
                    </a:lnTo>
                    <a:lnTo>
                      <a:pt x="54" y="71"/>
                    </a:lnTo>
                    <a:lnTo>
                      <a:pt x="54" y="73"/>
                    </a:lnTo>
                    <a:lnTo>
                      <a:pt x="54" y="75"/>
                    </a:lnTo>
                    <a:lnTo>
                      <a:pt x="56" y="75"/>
                    </a:lnTo>
                    <a:lnTo>
                      <a:pt x="56" y="80"/>
                    </a:lnTo>
                    <a:lnTo>
                      <a:pt x="56" y="82"/>
                    </a:lnTo>
                    <a:lnTo>
                      <a:pt x="54" y="80"/>
                    </a:lnTo>
                    <a:lnTo>
                      <a:pt x="54" y="78"/>
                    </a:lnTo>
                    <a:lnTo>
                      <a:pt x="56" y="78"/>
                    </a:lnTo>
                    <a:lnTo>
                      <a:pt x="54" y="78"/>
                    </a:lnTo>
                    <a:lnTo>
                      <a:pt x="52" y="78"/>
                    </a:lnTo>
                    <a:lnTo>
                      <a:pt x="49" y="75"/>
                    </a:lnTo>
                    <a:lnTo>
                      <a:pt x="47" y="75"/>
                    </a:lnTo>
                    <a:lnTo>
                      <a:pt x="47" y="71"/>
                    </a:lnTo>
                    <a:lnTo>
                      <a:pt x="45" y="71"/>
                    </a:lnTo>
                    <a:lnTo>
                      <a:pt x="42" y="68"/>
                    </a:lnTo>
                    <a:lnTo>
                      <a:pt x="40" y="66"/>
                    </a:lnTo>
                    <a:lnTo>
                      <a:pt x="37" y="64"/>
                    </a:lnTo>
                    <a:lnTo>
                      <a:pt x="35" y="64"/>
                    </a:lnTo>
                    <a:lnTo>
                      <a:pt x="37" y="66"/>
                    </a:lnTo>
                    <a:lnTo>
                      <a:pt x="40" y="71"/>
                    </a:lnTo>
                    <a:lnTo>
                      <a:pt x="40" y="73"/>
                    </a:lnTo>
                    <a:lnTo>
                      <a:pt x="37" y="73"/>
                    </a:lnTo>
                    <a:lnTo>
                      <a:pt x="35" y="71"/>
                    </a:lnTo>
                    <a:lnTo>
                      <a:pt x="30" y="64"/>
                    </a:lnTo>
                    <a:lnTo>
                      <a:pt x="28" y="64"/>
                    </a:lnTo>
                    <a:lnTo>
                      <a:pt x="23" y="64"/>
                    </a:lnTo>
                    <a:lnTo>
                      <a:pt x="23" y="66"/>
                    </a:lnTo>
                    <a:lnTo>
                      <a:pt x="21" y="66"/>
                    </a:lnTo>
                    <a:lnTo>
                      <a:pt x="19" y="68"/>
                    </a:lnTo>
                    <a:lnTo>
                      <a:pt x="19" y="66"/>
                    </a:lnTo>
                    <a:lnTo>
                      <a:pt x="16" y="66"/>
                    </a:lnTo>
                    <a:lnTo>
                      <a:pt x="14" y="64"/>
                    </a:lnTo>
                    <a:lnTo>
                      <a:pt x="14" y="66"/>
                    </a:lnTo>
                    <a:lnTo>
                      <a:pt x="11" y="61"/>
                    </a:lnTo>
                    <a:lnTo>
                      <a:pt x="11" y="59"/>
                    </a:lnTo>
                    <a:lnTo>
                      <a:pt x="16" y="54"/>
                    </a:lnTo>
                    <a:lnTo>
                      <a:pt x="16" y="52"/>
                    </a:lnTo>
                    <a:lnTo>
                      <a:pt x="14" y="52"/>
                    </a:lnTo>
                    <a:lnTo>
                      <a:pt x="11" y="52"/>
                    </a:lnTo>
                    <a:lnTo>
                      <a:pt x="11" y="54"/>
                    </a:lnTo>
                    <a:lnTo>
                      <a:pt x="11" y="56"/>
                    </a:lnTo>
                    <a:lnTo>
                      <a:pt x="7" y="52"/>
                    </a:lnTo>
                    <a:lnTo>
                      <a:pt x="0" y="33"/>
                    </a:lnTo>
                    <a:lnTo>
                      <a:pt x="0" y="31"/>
                    </a:lnTo>
                    <a:lnTo>
                      <a:pt x="2" y="31"/>
                    </a:lnTo>
                    <a:lnTo>
                      <a:pt x="4" y="33"/>
                    </a:lnTo>
                    <a:lnTo>
                      <a:pt x="7" y="33"/>
                    </a:lnTo>
                    <a:lnTo>
                      <a:pt x="9" y="2"/>
                    </a:lnTo>
                    <a:lnTo>
                      <a:pt x="11" y="0"/>
                    </a:lnTo>
                    <a:lnTo>
                      <a:pt x="21" y="0"/>
                    </a:lnTo>
                    <a:lnTo>
                      <a:pt x="26" y="2"/>
                    </a:lnTo>
                    <a:lnTo>
                      <a:pt x="28" y="2"/>
                    </a:lnTo>
                    <a:lnTo>
                      <a:pt x="30" y="2"/>
                    </a:lnTo>
                    <a:lnTo>
                      <a:pt x="30" y="0"/>
                    </a:lnTo>
                    <a:lnTo>
                      <a:pt x="33" y="0"/>
                    </a:lnTo>
                    <a:lnTo>
                      <a:pt x="33" y="2"/>
                    </a:lnTo>
                  </a:path>
                </a:pathLst>
              </a:custGeom>
              <a:grpFill/>
              <a:ln w="9525">
                <a:noFill/>
                <a:round/>
                <a:headEnd/>
                <a:tailEnd/>
              </a:ln>
            </p:spPr>
            <p:txBody>
              <a:bodyPr/>
              <a:lstStyle/>
              <a:p>
                <a:pPr>
                  <a:defRPr/>
                </a:pPr>
                <a:endParaRPr lang="en-US" sz="1200" kern="0">
                  <a:solidFill>
                    <a:srgbClr val="0096D6"/>
                  </a:solidFill>
                </a:endParaRPr>
              </a:p>
            </p:txBody>
          </p:sp>
          <p:sp>
            <p:nvSpPr>
              <p:cNvPr id="3105" name="Freeform 478"/>
              <p:cNvSpPr>
                <a:spLocks/>
              </p:cNvSpPr>
              <p:nvPr/>
            </p:nvSpPr>
            <p:spPr bwMode="auto">
              <a:xfrm>
                <a:off x="4491" y="2404"/>
                <a:ext cx="2" cy="5"/>
              </a:xfrm>
              <a:custGeom>
                <a:avLst/>
                <a:gdLst>
                  <a:gd name="T0" fmla="*/ 0 w 2"/>
                  <a:gd name="T1" fmla="*/ 2 h 5"/>
                  <a:gd name="T2" fmla="*/ 0 w 2"/>
                  <a:gd name="T3" fmla="*/ 0 h 5"/>
                  <a:gd name="T4" fmla="*/ 2 w 2"/>
                  <a:gd name="T5" fmla="*/ 0 h 5"/>
                  <a:gd name="T6" fmla="*/ 2 w 2"/>
                  <a:gd name="T7" fmla="*/ 5 h 5"/>
                  <a:gd name="T8" fmla="*/ 0 w 2"/>
                  <a:gd name="T9" fmla="*/ 5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2"/>
                    </a:moveTo>
                    <a:lnTo>
                      <a:pt x="0" y="0"/>
                    </a:lnTo>
                    <a:lnTo>
                      <a:pt x="2" y="0"/>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06" name="Freeform 479"/>
              <p:cNvSpPr>
                <a:spLocks/>
              </p:cNvSpPr>
              <p:nvPr/>
            </p:nvSpPr>
            <p:spPr bwMode="auto">
              <a:xfrm>
                <a:off x="4491" y="2404"/>
                <a:ext cx="2" cy="5"/>
              </a:xfrm>
              <a:custGeom>
                <a:avLst/>
                <a:gdLst>
                  <a:gd name="T0" fmla="*/ 0 w 2"/>
                  <a:gd name="T1" fmla="*/ 2 h 5"/>
                  <a:gd name="T2" fmla="*/ 0 w 2"/>
                  <a:gd name="T3" fmla="*/ 0 h 5"/>
                  <a:gd name="T4" fmla="*/ 2 w 2"/>
                  <a:gd name="T5" fmla="*/ 0 h 5"/>
                  <a:gd name="T6" fmla="*/ 2 w 2"/>
                  <a:gd name="T7" fmla="*/ 5 h 5"/>
                  <a:gd name="T8" fmla="*/ 0 w 2"/>
                  <a:gd name="T9" fmla="*/ 5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2"/>
                    </a:moveTo>
                    <a:lnTo>
                      <a:pt x="0" y="0"/>
                    </a:lnTo>
                    <a:lnTo>
                      <a:pt x="2" y="0"/>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07" name="Freeform 480"/>
              <p:cNvSpPr>
                <a:spLocks/>
              </p:cNvSpPr>
              <p:nvPr/>
            </p:nvSpPr>
            <p:spPr bwMode="auto">
              <a:xfrm>
                <a:off x="4491" y="2425"/>
                <a:ext cx="2" cy="5"/>
              </a:xfrm>
              <a:custGeom>
                <a:avLst/>
                <a:gdLst>
                  <a:gd name="T0" fmla="*/ 0 w 2"/>
                  <a:gd name="T1" fmla="*/ 3 h 5"/>
                  <a:gd name="T2" fmla="*/ 0 w 2"/>
                  <a:gd name="T3" fmla="*/ 3 h 5"/>
                  <a:gd name="T4" fmla="*/ 0 w 2"/>
                  <a:gd name="T5" fmla="*/ 0 h 5"/>
                  <a:gd name="T6" fmla="*/ 2 w 2"/>
                  <a:gd name="T7" fmla="*/ 0 h 5"/>
                  <a:gd name="T8" fmla="*/ 2 w 2"/>
                  <a:gd name="T9" fmla="*/ 0 h 5"/>
                  <a:gd name="T10" fmla="*/ 2 w 2"/>
                  <a:gd name="T11" fmla="*/ 3 h 5"/>
                  <a:gd name="T12" fmla="*/ 2 w 2"/>
                  <a:gd name="T13" fmla="*/ 5 h 5"/>
                  <a:gd name="T14" fmla="*/ 0 w 2"/>
                  <a:gd name="T15" fmla="*/ 5 h 5"/>
                  <a:gd name="T16" fmla="*/ 0 w 2"/>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3"/>
                    </a:moveTo>
                    <a:lnTo>
                      <a:pt x="0" y="3"/>
                    </a:lnTo>
                    <a:lnTo>
                      <a:pt x="0" y="0"/>
                    </a:lnTo>
                    <a:lnTo>
                      <a:pt x="2" y="0"/>
                    </a:lnTo>
                    <a:lnTo>
                      <a:pt x="2" y="3"/>
                    </a:lnTo>
                    <a:lnTo>
                      <a:pt x="2" y="5"/>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108" name="Freeform 481"/>
              <p:cNvSpPr>
                <a:spLocks/>
              </p:cNvSpPr>
              <p:nvPr/>
            </p:nvSpPr>
            <p:spPr bwMode="auto">
              <a:xfrm>
                <a:off x="4491" y="2425"/>
                <a:ext cx="2" cy="5"/>
              </a:xfrm>
              <a:custGeom>
                <a:avLst/>
                <a:gdLst>
                  <a:gd name="T0" fmla="*/ 0 w 2"/>
                  <a:gd name="T1" fmla="*/ 3 h 5"/>
                  <a:gd name="T2" fmla="*/ 0 w 2"/>
                  <a:gd name="T3" fmla="*/ 3 h 5"/>
                  <a:gd name="T4" fmla="*/ 0 w 2"/>
                  <a:gd name="T5" fmla="*/ 0 h 5"/>
                  <a:gd name="T6" fmla="*/ 2 w 2"/>
                  <a:gd name="T7" fmla="*/ 0 h 5"/>
                  <a:gd name="T8" fmla="*/ 2 w 2"/>
                  <a:gd name="T9" fmla="*/ 0 h 5"/>
                  <a:gd name="T10" fmla="*/ 2 w 2"/>
                  <a:gd name="T11" fmla="*/ 3 h 5"/>
                  <a:gd name="T12" fmla="*/ 2 w 2"/>
                  <a:gd name="T13" fmla="*/ 5 h 5"/>
                  <a:gd name="T14" fmla="*/ 0 w 2"/>
                  <a:gd name="T15" fmla="*/ 5 h 5"/>
                  <a:gd name="T16" fmla="*/ 0 w 2"/>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3"/>
                    </a:moveTo>
                    <a:lnTo>
                      <a:pt x="0" y="3"/>
                    </a:lnTo>
                    <a:lnTo>
                      <a:pt x="0" y="0"/>
                    </a:lnTo>
                    <a:lnTo>
                      <a:pt x="2" y="0"/>
                    </a:lnTo>
                    <a:lnTo>
                      <a:pt x="2" y="3"/>
                    </a:lnTo>
                    <a:lnTo>
                      <a:pt x="2" y="5"/>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109" name="Freeform 482"/>
              <p:cNvSpPr>
                <a:spLocks/>
              </p:cNvSpPr>
              <p:nvPr/>
            </p:nvSpPr>
            <p:spPr bwMode="auto">
              <a:xfrm>
                <a:off x="4493" y="2437"/>
                <a:ext cx="0" cy="7"/>
              </a:xfrm>
              <a:custGeom>
                <a:avLst/>
                <a:gdLst>
                  <a:gd name="T0" fmla="*/ 2 h 7"/>
                  <a:gd name="T1" fmla="*/ 0 h 7"/>
                  <a:gd name="T2" fmla="*/ 0 h 7"/>
                  <a:gd name="T3" fmla="*/ 7 h 7"/>
                  <a:gd name="T4" fmla="*/ 7 h 7"/>
                  <a:gd name="T5" fmla="*/ 5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7"/>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10" name="Freeform 483"/>
              <p:cNvSpPr>
                <a:spLocks/>
              </p:cNvSpPr>
              <p:nvPr/>
            </p:nvSpPr>
            <p:spPr bwMode="auto">
              <a:xfrm>
                <a:off x="4493" y="2437"/>
                <a:ext cx="0" cy="7"/>
              </a:xfrm>
              <a:custGeom>
                <a:avLst/>
                <a:gdLst>
                  <a:gd name="T0" fmla="*/ 2 h 7"/>
                  <a:gd name="T1" fmla="*/ 0 h 7"/>
                  <a:gd name="T2" fmla="*/ 0 h 7"/>
                  <a:gd name="T3" fmla="*/ 7 h 7"/>
                  <a:gd name="T4" fmla="*/ 7 h 7"/>
                  <a:gd name="T5" fmla="*/ 5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7"/>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11" name="Freeform 484"/>
              <p:cNvSpPr>
                <a:spLocks/>
              </p:cNvSpPr>
              <p:nvPr/>
            </p:nvSpPr>
            <p:spPr bwMode="auto">
              <a:xfrm>
                <a:off x="4498" y="2439"/>
                <a:ext cx="2" cy="3"/>
              </a:xfrm>
              <a:custGeom>
                <a:avLst/>
                <a:gdLst>
                  <a:gd name="T0" fmla="*/ 0 w 2"/>
                  <a:gd name="T1" fmla="*/ 0 h 3"/>
                  <a:gd name="T2" fmla="*/ 0 w 2"/>
                  <a:gd name="T3" fmla="*/ 0 h 3"/>
                  <a:gd name="T4" fmla="*/ 2 w 2"/>
                  <a:gd name="T5" fmla="*/ 0 h 3"/>
                  <a:gd name="T6" fmla="*/ 2 w 2"/>
                  <a:gd name="T7" fmla="*/ 0 h 3"/>
                  <a:gd name="T8" fmla="*/ 2 w 2"/>
                  <a:gd name="T9" fmla="*/ 3 h 3"/>
                  <a:gd name="T10" fmla="*/ 2 w 2"/>
                  <a:gd name="T11" fmla="*/ 3 h 3"/>
                  <a:gd name="T12" fmla="*/ 0 w 2"/>
                  <a:gd name="T13" fmla="*/ 3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12" name="Freeform 485"/>
              <p:cNvSpPr>
                <a:spLocks/>
              </p:cNvSpPr>
              <p:nvPr/>
            </p:nvSpPr>
            <p:spPr bwMode="auto">
              <a:xfrm>
                <a:off x="4498" y="2439"/>
                <a:ext cx="2" cy="3"/>
              </a:xfrm>
              <a:custGeom>
                <a:avLst/>
                <a:gdLst>
                  <a:gd name="T0" fmla="*/ 0 w 2"/>
                  <a:gd name="T1" fmla="*/ 0 h 3"/>
                  <a:gd name="T2" fmla="*/ 0 w 2"/>
                  <a:gd name="T3" fmla="*/ 0 h 3"/>
                  <a:gd name="T4" fmla="*/ 2 w 2"/>
                  <a:gd name="T5" fmla="*/ 0 h 3"/>
                  <a:gd name="T6" fmla="*/ 2 w 2"/>
                  <a:gd name="T7" fmla="*/ 0 h 3"/>
                  <a:gd name="T8" fmla="*/ 2 w 2"/>
                  <a:gd name="T9" fmla="*/ 3 h 3"/>
                  <a:gd name="T10" fmla="*/ 2 w 2"/>
                  <a:gd name="T11" fmla="*/ 3 h 3"/>
                  <a:gd name="T12" fmla="*/ 0 w 2"/>
                  <a:gd name="T13" fmla="*/ 3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13" name="Freeform 486"/>
              <p:cNvSpPr>
                <a:spLocks/>
              </p:cNvSpPr>
              <p:nvPr/>
            </p:nvSpPr>
            <p:spPr bwMode="auto">
              <a:xfrm>
                <a:off x="4505" y="2430"/>
                <a:ext cx="5" cy="5"/>
              </a:xfrm>
              <a:custGeom>
                <a:avLst/>
                <a:gdLst>
                  <a:gd name="T0" fmla="*/ 0 w 5"/>
                  <a:gd name="T1" fmla="*/ 0 h 5"/>
                  <a:gd name="T2" fmla="*/ 0 w 5"/>
                  <a:gd name="T3" fmla="*/ 0 h 5"/>
                  <a:gd name="T4" fmla="*/ 3 w 5"/>
                  <a:gd name="T5" fmla="*/ 2 h 5"/>
                  <a:gd name="T6" fmla="*/ 3 w 5"/>
                  <a:gd name="T7" fmla="*/ 2 h 5"/>
                  <a:gd name="T8" fmla="*/ 5 w 5"/>
                  <a:gd name="T9" fmla="*/ 5 h 5"/>
                  <a:gd name="T10" fmla="*/ 5 w 5"/>
                  <a:gd name="T11" fmla="*/ 5 h 5"/>
                  <a:gd name="T12" fmla="*/ 5 w 5"/>
                  <a:gd name="T13" fmla="*/ 5 h 5"/>
                  <a:gd name="T14" fmla="*/ 5 w 5"/>
                  <a:gd name="T15" fmla="*/ 5 h 5"/>
                  <a:gd name="T16" fmla="*/ 5 w 5"/>
                  <a:gd name="T17" fmla="*/ 5 h 5"/>
                  <a:gd name="T18" fmla="*/ 0 w 5"/>
                  <a:gd name="T19" fmla="*/ 2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0" y="0"/>
                    </a:lnTo>
                    <a:lnTo>
                      <a:pt x="3" y="2"/>
                    </a:lnTo>
                    <a:lnTo>
                      <a:pt x="5"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14" name="Freeform 487"/>
              <p:cNvSpPr>
                <a:spLocks/>
              </p:cNvSpPr>
              <p:nvPr/>
            </p:nvSpPr>
            <p:spPr bwMode="auto">
              <a:xfrm>
                <a:off x="4505" y="2430"/>
                <a:ext cx="5" cy="5"/>
              </a:xfrm>
              <a:custGeom>
                <a:avLst/>
                <a:gdLst>
                  <a:gd name="T0" fmla="*/ 0 w 5"/>
                  <a:gd name="T1" fmla="*/ 0 h 5"/>
                  <a:gd name="T2" fmla="*/ 0 w 5"/>
                  <a:gd name="T3" fmla="*/ 0 h 5"/>
                  <a:gd name="T4" fmla="*/ 3 w 5"/>
                  <a:gd name="T5" fmla="*/ 2 h 5"/>
                  <a:gd name="T6" fmla="*/ 3 w 5"/>
                  <a:gd name="T7" fmla="*/ 2 h 5"/>
                  <a:gd name="T8" fmla="*/ 5 w 5"/>
                  <a:gd name="T9" fmla="*/ 5 h 5"/>
                  <a:gd name="T10" fmla="*/ 5 w 5"/>
                  <a:gd name="T11" fmla="*/ 5 h 5"/>
                  <a:gd name="T12" fmla="*/ 5 w 5"/>
                  <a:gd name="T13" fmla="*/ 5 h 5"/>
                  <a:gd name="T14" fmla="*/ 5 w 5"/>
                  <a:gd name="T15" fmla="*/ 5 h 5"/>
                  <a:gd name="T16" fmla="*/ 5 w 5"/>
                  <a:gd name="T17" fmla="*/ 5 h 5"/>
                  <a:gd name="T18" fmla="*/ 0 w 5"/>
                  <a:gd name="T19" fmla="*/ 2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0" y="0"/>
                    </a:lnTo>
                    <a:lnTo>
                      <a:pt x="3" y="2"/>
                    </a:lnTo>
                    <a:lnTo>
                      <a:pt x="5"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15" name="Freeform 488"/>
              <p:cNvSpPr>
                <a:spLocks/>
              </p:cNvSpPr>
              <p:nvPr/>
            </p:nvSpPr>
            <p:spPr bwMode="auto">
              <a:xfrm>
                <a:off x="4515" y="2437"/>
                <a:ext cx="0" cy="2"/>
              </a:xfrm>
              <a:custGeom>
                <a:avLst/>
                <a:gdLst>
                  <a:gd name="T0" fmla="*/ 0 h 2"/>
                  <a:gd name="T1" fmla="*/ 0 h 2"/>
                  <a:gd name="T2" fmla="*/ 2 h 2"/>
                  <a:gd name="T3" fmla="*/ 2 h 2"/>
                  <a:gd name="T4" fmla="*/ 2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16" name="Freeform 489"/>
              <p:cNvSpPr>
                <a:spLocks/>
              </p:cNvSpPr>
              <p:nvPr/>
            </p:nvSpPr>
            <p:spPr bwMode="auto">
              <a:xfrm>
                <a:off x="4515" y="2437"/>
                <a:ext cx="0" cy="2"/>
              </a:xfrm>
              <a:custGeom>
                <a:avLst/>
                <a:gdLst>
                  <a:gd name="T0" fmla="*/ 0 h 2"/>
                  <a:gd name="T1" fmla="*/ 0 h 2"/>
                  <a:gd name="T2" fmla="*/ 2 h 2"/>
                  <a:gd name="T3" fmla="*/ 2 h 2"/>
                  <a:gd name="T4" fmla="*/ 2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17" name="Freeform 490"/>
              <p:cNvSpPr>
                <a:spLocks/>
              </p:cNvSpPr>
              <p:nvPr/>
            </p:nvSpPr>
            <p:spPr bwMode="auto">
              <a:xfrm>
                <a:off x="4508" y="2437"/>
                <a:ext cx="11" cy="12"/>
              </a:xfrm>
              <a:custGeom>
                <a:avLst/>
                <a:gdLst>
                  <a:gd name="T0" fmla="*/ 2 w 11"/>
                  <a:gd name="T1" fmla="*/ 0 h 12"/>
                  <a:gd name="T2" fmla="*/ 2 w 11"/>
                  <a:gd name="T3" fmla="*/ 2 h 12"/>
                  <a:gd name="T4" fmla="*/ 2 w 11"/>
                  <a:gd name="T5" fmla="*/ 2 h 12"/>
                  <a:gd name="T6" fmla="*/ 2 w 11"/>
                  <a:gd name="T7" fmla="*/ 2 h 12"/>
                  <a:gd name="T8" fmla="*/ 4 w 11"/>
                  <a:gd name="T9" fmla="*/ 2 h 12"/>
                  <a:gd name="T10" fmla="*/ 11 w 11"/>
                  <a:gd name="T11" fmla="*/ 7 h 12"/>
                  <a:gd name="T12" fmla="*/ 11 w 11"/>
                  <a:gd name="T13" fmla="*/ 10 h 12"/>
                  <a:gd name="T14" fmla="*/ 11 w 11"/>
                  <a:gd name="T15" fmla="*/ 12 h 12"/>
                  <a:gd name="T16" fmla="*/ 9 w 11"/>
                  <a:gd name="T17" fmla="*/ 12 h 12"/>
                  <a:gd name="T18" fmla="*/ 7 w 11"/>
                  <a:gd name="T19" fmla="*/ 10 h 12"/>
                  <a:gd name="T20" fmla="*/ 7 w 11"/>
                  <a:gd name="T21" fmla="*/ 7 h 12"/>
                  <a:gd name="T22" fmla="*/ 4 w 11"/>
                  <a:gd name="T23" fmla="*/ 7 h 12"/>
                  <a:gd name="T24" fmla="*/ 2 w 11"/>
                  <a:gd name="T25" fmla="*/ 7 h 12"/>
                  <a:gd name="T26" fmla="*/ 2 w 11"/>
                  <a:gd name="T27" fmla="*/ 10 h 12"/>
                  <a:gd name="T28" fmla="*/ 0 w 11"/>
                  <a:gd name="T29" fmla="*/ 10 h 12"/>
                  <a:gd name="T30" fmla="*/ 2 w 11"/>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2"/>
                  <a:gd name="T50" fmla="*/ 11 w 11"/>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2">
                    <a:moveTo>
                      <a:pt x="2" y="0"/>
                    </a:moveTo>
                    <a:lnTo>
                      <a:pt x="2" y="2"/>
                    </a:lnTo>
                    <a:lnTo>
                      <a:pt x="4" y="2"/>
                    </a:lnTo>
                    <a:lnTo>
                      <a:pt x="11" y="7"/>
                    </a:lnTo>
                    <a:lnTo>
                      <a:pt x="11" y="10"/>
                    </a:lnTo>
                    <a:lnTo>
                      <a:pt x="11" y="12"/>
                    </a:lnTo>
                    <a:lnTo>
                      <a:pt x="9" y="12"/>
                    </a:lnTo>
                    <a:lnTo>
                      <a:pt x="7" y="10"/>
                    </a:lnTo>
                    <a:lnTo>
                      <a:pt x="7" y="7"/>
                    </a:lnTo>
                    <a:lnTo>
                      <a:pt x="4" y="7"/>
                    </a:lnTo>
                    <a:lnTo>
                      <a:pt x="2" y="7"/>
                    </a:lnTo>
                    <a:lnTo>
                      <a:pt x="2" y="10"/>
                    </a:lnTo>
                    <a:lnTo>
                      <a:pt x="0" y="1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118" name="Freeform 491"/>
              <p:cNvSpPr>
                <a:spLocks/>
              </p:cNvSpPr>
              <p:nvPr/>
            </p:nvSpPr>
            <p:spPr bwMode="auto">
              <a:xfrm>
                <a:off x="4508" y="2437"/>
                <a:ext cx="11" cy="12"/>
              </a:xfrm>
              <a:custGeom>
                <a:avLst/>
                <a:gdLst>
                  <a:gd name="T0" fmla="*/ 2 w 11"/>
                  <a:gd name="T1" fmla="*/ 0 h 12"/>
                  <a:gd name="T2" fmla="*/ 2 w 11"/>
                  <a:gd name="T3" fmla="*/ 2 h 12"/>
                  <a:gd name="T4" fmla="*/ 2 w 11"/>
                  <a:gd name="T5" fmla="*/ 2 h 12"/>
                  <a:gd name="T6" fmla="*/ 2 w 11"/>
                  <a:gd name="T7" fmla="*/ 2 h 12"/>
                  <a:gd name="T8" fmla="*/ 4 w 11"/>
                  <a:gd name="T9" fmla="*/ 2 h 12"/>
                  <a:gd name="T10" fmla="*/ 11 w 11"/>
                  <a:gd name="T11" fmla="*/ 7 h 12"/>
                  <a:gd name="T12" fmla="*/ 11 w 11"/>
                  <a:gd name="T13" fmla="*/ 10 h 12"/>
                  <a:gd name="T14" fmla="*/ 11 w 11"/>
                  <a:gd name="T15" fmla="*/ 12 h 12"/>
                  <a:gd name="T16" fmla="*/ 9 w 11"/>
                  <a:gd name="T17" fmla="*/ 12 h 12"/>
                  <a:gd name="T18" fmla="*/ 7 w 11"/>
                  <a:gd name="T19" fmla="*/ 10 h 12"/>
                  <a:gd name="T20" fmla="*/ 7 w 11"/>
                  <a:gd name="T21" fmla="*/ 7 h 12"/>
                  <a:gd name="T22" fmla="*/ 4 w 11"/>
                  <a:gd name="T23" fmla="*/ 7 h 12"/>
                  <a:gd name="T24" fmla="*/ 2 w 11"/>
                  <a:gd name="T25" fmla="*/ 7 h 12"/>
                  <a:gd name="T26" fmla="*/ 2 w 11"/>
                  <a:gd name="T27" fmla="*/ 10 h 12"/>
                  <a:gd name="T28" fmla="*/ 0 w 11"/>
                  <a:gd name="T29" fmla="*/ 10 h 12"/>
                  <a:gd name="T30" fmla="*/ 2 w 11"/>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2"/>
                  <a:gd name="T50" fmla="*/ 11 w 11"/>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2">
                    <a:moveTo>
                      <a:pt x="2" y="0"/>
                    </a:moveTo>
                    <a:lnTo>
                      <a:pt x="2" y="2"/>
                    </a:lnTo>
                    <a:lnTo>
                      <a:pt x="4" y="2"/>
                    </a:lnTo>
                    <a:lnTo>
                      <a:pt x="11" y="7"/>
                    </a:lnTo>
                    <a:lnTo>
                      <a:pt x="11" y="10"/>
                    </a:lnTo>
                    <a:lnTo>
                      <a:pt x="11" y="12"/>
                    </a:lnTo>
                    <a:lnTo>
                      <a:pt x="9" y="12"/>
                    </a:lnTo>
                    <a:lnTo>
                      <a:pt x="7" y="10"/>
                    </a:lnTo>
                    <a:lnTo>
                      <a:pt x="7" y="7"/>
                    </a:lnTo>
                    <a:lnTo>
                      <a:pt x="4" y="7"/>
                    </a:lnTo>
                    <a:lnTo>
                      <a:pt x="2" y="7"/>
                    </a:lnTo>
                    <a:lnTo>
                      <a:pt x="2" y="10"/>
                    </a:lnTo>
                    <a:lnTo>
                      <a:pt x="0" y="1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119" name="Freeform 492"/>
              <p:cNvSpPr>
                <a:spLocks/>
              </p:cNvSpPr>
              <p:nvPr/>
            </p:nvSpPr>
            <p:spPr bwMode="auto">
              <a:xfrm>
                <a:off x="4524" y="2437"/>
                <a:ext cx="19" cy="21"/>
              </a:xfrm>
              <a:custGeom>
                <a:avLst/>
                <a:gdLst>
                  <a:gd name="T0" fmla="*/ 0 w 19"/>
                  <a:gd name="T1" fmla="*/ 2 h 21"/>
                  <a:gd name="T2" fmla="*/ 0 w 19"/>
                  <a:gd name="T3" fmla="*/ 2 h 21"/>
                  <a:gd name="T4" fmla="*/ 5 w 19"/>
                  <a:gd name="T5" fmla="*/ 2 h 21"/>
                  <a:gd name="T6" fmla="*/ 7 w 19"/>
                  <a:gd name="T7" fmla="*/ 0 h 21"/>
                  <a:gd name="T8" fmla="*/ 10 w 19"/>
                  <a:gd name="T9" fmla="*/ 0 h 21"/>
                  <a:gd name="T10" fmla="*/ 12 w 19"/>
                  <a:gd name="T11" fmla="*/ 2 h 21"/>
                  <a:gd name="T12" fmla="*/ 12 w 19"/>
                  <a:gd name="T13" fmla="*/ 5 h 21"/>
                  <a:gd name="T14" fmla="*/ 14 w 19"/>
                  <a:gd name="T15" fmla="*/ 5 h 21"/>
                  <a:gd name="T16" fmla="*/ 14 w 19"/>
                  <a:gd name="T17" fmla="*/ 12 h 21"/>
                  <a:gd name="T18" fmla="*/ 17 w 19"/>
                  <a:gd name="T19" fmla="*/ 19 h 21"/>
                  <a:gd name="T20" fmla="*/ 19 w 19"/>
                  <a:gd name="T21" fmla="*/ 21 h 21"/>
                  <a:gd name="T22" fmla="*/ 14 w 19"/>
                  <a:gd name="T23" fmla="*/ 21 h 21"/>
                  <a:gd name="T24" fmla="*/ 12 w 19"/>
                  <a:gd name="T25" fmla="*/ 21 h 21"/>
                  <a:gd name="T26" fmla="*/ 10 w 19"/>
                  <a:gd name="T27" fmla="*/ 19 h 21"/>
                  <a:gd name="T28" fmla="*/ 10 w 19"/>
                  <a:gd name="T29" fmla="*/ 17 h 21"/>
                  <a:gd name="T30" fmla="*/ 7 w 19"/>
                  <a:gd name="T31" fmla="*/ 17 h 21"/>
                  <a:gd name="T32" fmla="*/ 7 w 19"/>
                  <a:gd name="T33" fmla="*/ 14 h 21"/>
                  <a:gd name="T34" fmla="*/ 7 w 19"/>
                  <a:gd name="T35" fmla="*/ 14 h 21"/>
                  <a:gd name="T36" fmla="*/ 7 w 19"/>
                  <a:gd name="T37" fmla="*/ 12 h 21"/>
                  <a:gd name="T38" fmla="*/ 5 w 19"/>
                  <a:gd name="T39" fmla="*/ 10 h 21"/>
                  <a:gd name="T40" fmla="*/ 2 w 19"/>
                  <a:gd name="T41" fmla="*/ 7 h 21"/>
                  <a:gd name="T42" fmla="*/ 0 w 19"/>
                  <a:gd name="T43" fmla="*/ 5 h 21"/>
                  <a:gd name="T44" fmla="*/ 0 w 19"/>
                  <a:gd name="T45" fmla="*/ 2 h 21"/>
                  <a:gd name="T46" fmla="*/ 0 w 19"/>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0" y="2"/>
                    </a:moveTo>
                    <a:lnTo>
                      <a:pt x="0" y="2"/>
                    </a:lnTo>
                    <a:lnTo>
                      <a:pt x="5" y="2"/>
                    </a:lnTo>
                    <a:lnTo>
                      <a:pt x="7" y="0"/>
                    </a:lnTo>
                    <a:lnTo>
                      <a:pt x="10" y="0"/>
                    </a:lnTo>
                    <a:lnTo>
                      <a:pt x="12" y="2"/>
                    </a:lnTo>
                    <a:lnTo>
                      <a:pt x="12" y="5"/>
                    </a:lnTo>
                    <a:lnTo>
                      <a:pt x="14" y="5"/>
                    </a:lnTo>
                    <a:lnTo>
                      <a:pt x="14" y="12"/>
                    </a:lnTo>
                    <a:lnTo>
                      <a:pt x="17" y="19"/>
                    </a:lnTo>
                    <a:lnTo>
                      <a:pt x="19" y="21"/>
                    </a:lnTo>
                    <a:lnTo>
                      <a:pt x="14" y="21"/>
                    </a:lnTo>
                    <a:lnTo>
                      <a:pt x="12" y="21"/>
                    </a:lnTo>
                    <a:lnTo>
                      <a:pt x="10" y="19"/>
                    </a:lnTo>
                    <a:lnTo>
                      <a:pt x="10" y="17"/>
                    </a:lnTo>
                    <a:lnTo>
                      <a:pt x="7" y="17"/>
                    </a:lnTo>
                    <a:lnTo>
                      <a:pt x="7" y="14"/>
                    </a:lnTo>
                    <a:lnTo>
                      <a:pt x="7" y="12"/>
                    </a:lnTo>
                    <a:lnTo>
                      <a:pt x="5" y="10"/>
                    </a:lnTo>
                    <a:lnTo>
                      <a:pt x="2" y="7"/>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20" name="Freeform 493"/>
              <p:cNvSpPr>
                <a:spLocks/>
              </p:cNvSpPr>
              <p:nvPr/>
            </p:nvSpPr>
            <p:spPr bwMode="auto">
              <a:xfrm>
                <a:off x="4524" y="2437"/>
                <a:ext cx="19" cy="21"/>
              </a:xfrm>
              <a:custGeom>
                <a:avLst/>
                <a:gdLst>
                  <a:gd name="T0" fmla="*/ 0 w 19"/>
                  <a:gd name="T1" fmla="*/ 2 h 21"/>
                  <a:gd name="T2" fmla="*/ 0 w 19"/>
                  <a:gd name="T3" fmla="*/ 2 h 21"/>
                  <a:gd name="T4" fmla="*/ 5 w 19"/>
                  <a:gd name="T5" fmla="*/ 2 h 21"/>
                  <a:gd name="T6" fmla="*/ 7 w 19"/>
                  <a:gd name="T7" fmla="*/ 0 h 21"/>
                  <a:gd name="T8" fmla="*/ 10 w 19"/>
                  <a:gd name="T9" fmla="*/ 0 h 21"/>
                  <a:gd name="T10" fmla="*/ 12 w 19"/>
                  <a:gd name="T11" fmla="*/ 2 h 21"/>
                  <a:gd name="T12" fmla="*/ 12 w 19"/>
                  <a:gd name="T13" fmla="*/ 5 h 21"/>
                  <a:gd name="T14" fmla="*/ 14 w 19"/>
                  <a:gd name="T15" fmla="*/ 5 h 21"/>
                  <a:gd name="T16" fmla="*/ 14 w 19"/>
                  <a:gd name="T17" fmla="*/ 12 h 21"/>
                  <a:gd name="T18" fmla="*/ 17 w 19"/>
                  <a:gd name="T19" fmla="*/ 19 h 21"/>
                  <a:gd name="T20" fmla="*/ 19 w 19"/>
                  <a:gd name="T21" fmla="*/ 21 h 21"/>
                  <a:gd name="T22" fmla="*/ 14 w 19"/>
                  <a:gd name="T23" fmla="*/ 21 h 21"/>
                  <a:gd name="T24" fmla="*/ 12 w 19"/>
                  <a:gd name="T25" fmla="*/ 21 h 21"/>
                  <a:gd name="T26" fmla="*/ 10 w 19"/>
                  <a:gd name="T27" fmla="*/ 19 h 21"/>
                  <a:gd name="T28" fmla="*/ 10 w 19"/>
                  <a:gd name="T29" fmla="*/ 17 h 21"/>
                  <a:gd name="T30" fmla="*/ 7 w 19"/>
                  <a:gd name="T31" fmla="*/ 17 h 21"/>
                  <a:gd name="T32" fmla="*/ 7 w 19"/>
                  <a:gd name="T33" fmla="*/ 14 h 21"/>
                  <a:gd name="T34" fmla="*/ 7 w 19"/>
                  <a:gd name="T35" fmla="*/ 14 h 21"/>
                  <a:gd name="T36" fmla="*/ 7 w 19"/>
                  <a:gd name="T37" fmla="*/ 12 h 21"/>
                  <a:gd name="T38" fmla="*/ 5 w 19"/>
                  <a:gd name="T39" fmla="*/ 10 h 21"/>
                  <a:gd name="T40" fmla="*/ 2 w 19"/>
                  <a:gd name="T41" fmla="*/ 7 h 21"/>
                  <a:gd name="T42" fmla="*/ 0 w 19"/>
                  <a:gd name="T43" fmla="*/ 5 h 21"/>
                  <a:gd name="T44" fmla="*/ 0 w 19"/>
                  <a:gd name="T45" fmla="*/ 2 h 21"/>
                  <a:gd name="T46" fmla="*/ 0 w 19"/>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0" y="2"/>
                    </a:moveTo>
                    <a:lnTo>
                      <a:pt x="0" y="2"/>
                    </a:lnTo>
                    <a:lnTo>
                      <a:pt x="5" y="2"/>
                    </a:lnTo>
                    <a:lnTo>
                      <a:pt x="7" y="0"/>
                    </a:lnTo>
                    <a:lnTo>
                      <a:pt x="10" y="0"/>
                    </a:lnTo>
                    <a:lnTo>
                      <a:pt x="12" y="2"/>
                    </a:lnTo>
                    <a:lnTo>
                      <a:pt x="12" y="5"/>
                    </a:lnTo>
                    <a:lnTo>
                      <a:pt x="14" y="5"/>
                    </a:lnTo>
                    <a:lnTo>
                      <a:pt x="14" y="12"/>
                    </a:lnTo>
                    <a:lnTo>
                      <a:pt x="17" y="19"/>
                    </a:lnTo>
                    <a:lnTo>
                      <a:pt x="19" y="21"/>
                    </a:lnTo>
                    <a:lnTo>
                      <a:pt x="14" y="21"/>
                    </a:lnTo>
                    <a:lnTo>
                      <a:pt x="12" y="21"/>
                    </a:lnTo>
                    <a:lnTo>
                      <a:pt x="10" y="19"/>
                    </a:lnTo>
                    <a:lnTo>
                      <a:pt x="10" y="17"/>
                    </a:lnTo>
                    <a:lnTo>
                      <a:pt x="7" y="17"/>
                    </a:lnTo>
                    <a:lnTo>
                      <a:pt x="7" y="14"/>
                    </a:lnTo>
                    <a:lnTo>
                      <a:pt x="7" y="12"/>
                    </a:lnTo>
                    <a:lnTo>
                      <a:pt x="5" y="10"/>
                    </a:lnTo>
                    <a:lnTo>
                      <a:pt x="2" y="7"/>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21" name="Freeform 494"/>
              <p:cNvSpPr>
                <a:spLocks/>
              </p:cNvSpPr>
              <p:nvPr/>
            </p:nvSpPr>
            <p:spPr bwMode="auto">
              <a:xfrm>
                <a:off x="4491" y="2447"/>
                <a:ext cx="17" cy="21"/>
              </a:xfrm>
              <a:custGeom>
                <a:avLst/>
                <a:gdLst>
                  <a:gd name="T0" fmla="*/ 0 w 17"/>
                  <a:gd name="T1" fmla="*/ 0 h 21"/>
                  <a:gd name="T2" fmla="*/ 2 w 17"/>
                  <a:gd name="T3" fmla="*/ 0 h 21"/>
                  <a:gd name="T4" fmla="*/ 2 w 17"/>
                  <a:gd name="T5" fmla="*/ 2 h 21"/>
                  <a:gd name="T6" fmla="*/ 7 w 17"/>
                  <a:gd name="T7" fmla="*/ 2 h 21"/>
                  <a:gd name="T8" fmla="*/ 7 w 17"/>
                  <a:gd name="T9" fmla="*/ 4 h 21"/>
                  <a:gd name="T10" fmla="*/ 12 w 17"/>
                  <a:gd name="T11" fmla="*/ 4 h 21"/>
                  <a:gd name="T12" fmla="*/ 12 w 17"/>
                  <a:gd name="T13" fmla="*/ 7 h 21"/>
                  <a:gd name="T14" fmla="*/ 14 w 17"/>
                  <a:gd name="T15" fmla="*/ 4 h 21"/>
                  <a:gd name="T16" fmla="*/ 17 w 17"/>
                  <a:gd name="T17" fmla="*/ 4 h 21"/>
                  <a:gd name="T18" fmla="*/ 17 w 17"/>
                  <a:gd name="T19" fmla="*/ 9 h 21"/>
                  <a:gd name="T20" fmla="*/ 14 w 17"/>
                  <a:gd name="T21" fmla="*/ 11 h 21"/>
                  <a:gd name="T22" fmla="*/ 14 w 17"/>
                  <a:gd name="T23" fmla="*/ 11 h 21"/>
                  <a:gd name="T24" fmla="*/ 9 w 17"/>
                  <a:gd name="T25" fmla="*/ 16 h 21"/>
                  <a:gd name="T26" fmla="*/ 2 w 17"/>
                  <a:gd name="T27" fmla="*/ 18 h 21"/>
                  <a:gd name="T28" fmla="*/ 2 w 17"/>
                  <a:gd name="T29" fmla="*/ 21 h 21"/>
                  <a:gd name="T30" fmla="*/ 0 w 17"/>
                  <a:gd name="T31" fmla="*/ 18 h 21"/>
                  <a:gd name="T32" fmla="*/ 2 w 17"/>
                  <a:gd name="T33" fmla="*/ 4 h 21"/>
                  <a:gd name="T34" fmla="*/ 0 w 17"/>
                  <a:gd name="T35" fmla="*/ 2 h 21"/>
                  <a:gd name="T36" fmla="*/ 0 w 1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1"/>
                  <a:gd name="T59" fmla="*/ 17 w 1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1">
                    <a:moveTo>
                      <a:pt x="0" y="0"/>
                    </a:moveTo>
                    <a:lnTo>
                      <a:pt x="2" y="0"/>
                    </a:lnTo>
                    <a:lnTo>
                      <a:pt x="2" y="2"/>
                    </a:lnTo>
                    <a:lnTo>
                      <a:pt x="7" y="2"/>
                    </a:lnTo>
                    <a:lnTo>
                      <a:pt x="7" y="4"/>
                    </a:lnTo>
                    <a:lnTo>
                      <a:pt x="12" y="4"/>
                    </a:lnTo>
                    <a:lnTo>
                      <a:pt x="12" y="7"/>
                    </a:lnTo>
                    <a:lnTo>
                      <a:pt x="14" y="4"/>
                    </a:lnTo>
                    <a:lnTo>
                      <a:pt x="17" y="4"/>
                    </a:lnTo>
                    <a:lnTo>
                      <a:pt x="17" y="9"/>
                    </a:lnTo>
                    <a:lnTo>
                      <a:pt x="14" y="11"/>
                    </a:lnTo>
                    <a:lnTo>
                      <a:pt x="9" y="16"/>
                    </a:lnTo>
                    <a:lnTo>
                      <a:pt x="2" y="18"/>
                    </a:lnTo>
                    <a:lnTo>
                      <a:pt x="2" y="21"/>
                    </a:lnTo>
                    <a:lnTo>
                      <a:pt x="0" y="18"/>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22" name="Freeform 495"/>
              <p:cNvSpPr>
                <a:spLocks/>
              </p:cNvSpPr>
              <p:nvPr/>
            </p:nvSpPr>
            <p:spPr bwMode="auto">
              <a:xfrm>
                <a:off x="4491" y="2447"/>
                <a:ext cx="17" cy="21"/>
              </a:xfrm>
              <a:custGeom>
                <a:avLst/>
                <a:gdLst>
                  <a:gd name="T0" fmla="*/ 0 w 17"/>
                  <a:gd name="T1" fmla="*/ 0 h 21"/>
                  <a:gd name="T2" fmla="*/ 2 w 17"/>
                  <a:gd name="T3" fmla="*/ 0 h 21"/>
                  <a:gd name="T4" fmla="*/ 2 w 17"/>
                  <a:gd name="T5" fmla="*/ 2 h 21"/>
                  <a:gd name="T6" fmla="*/ 7 w 17"/>
                  <a:gd name="T7" fmla="*/ 2 h 21"/>
                  <a:gd name="T8" fmla="*/ 7 w 17"/>
                  <a:gd name="T9" fmla="*/ 4 h 21"/>
                  <a:gd name="T10" fmla="*/ 12 w 17"/>
                  <a:gd name="T11" fmla="*/ 4 h 21"/>
                  <a:gd name="T12" fmla="*/ 12 w 17"/>
                  <a:gd name="T13" fmla="*/ 7 h 21"/>
                  <a:gd name="T14" fmla="*/ 14 w 17"/>
                  <a:gd name="T15" fmla="*/ 4 h 21"/>
                  <a:gd name="T16" fmla="*/ 17 w 17"/>
                  <a:gd name="T17" fmla="*/ 4 h 21"/>
                  <a:gd name="T18" fmla="*/ 17 w 17"/>
                  <a:gd name="T19" fmla="*/ 9 h 21"/>
                  <a:gd name="T20" fmla="*/ 14 w 17"/>
                  <a:gd name="T21" fmla="*/ 11 h 21"/>
                  <a:gd name="T22" fmla="*/ 14 w 17"/>
                  <a:gd name="T23" fmla="*/ 11 h 21"/>
                  <a:gd name="T24" fmla="*/ 9 w 17"/>
                  <a:gd name="T25" fmla="*/ 16 h 21"/>
                  <a:gd name="T26" fmla="*/ 2 w 17"/>
                  <a:gd name="T27" fmla="*/ 18 h 21"/>
                  <a:gd name="T28" fmla="*/ 2 w 17"/>
                  <a:gd name="T29" fmla="*/ 21 h 21"/>
                  <a:gd name="T30" fmla="*/ 0 w 17"/>
                  <a:gd name="T31" fmla="*/ 18 h 21"/>
                  <a:gd name="T32" fmla="*/ 2 w 17"/>
                  <a:gd name="T33" fmla="*/ 4 h 21"/>
                  <a:gd name="T34" fmla="*/ 0 w 17"/>
                  <a:gd name="T35" fmla="*/ 2 h 21"/>
                  <a:gd name="T36" fmla="*/ 0 w 1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1"/>
                  <a:gd name="T59" fmla="*/ 17 w 1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1">
                    <a:moveTo>
                      <a:pt x="0" y="0"/>
                    </a:moveTo>
                    <a:lnTo>
                      <a:pt x="2" y="0"/>
                    </a:lnTo>
                    <a:lnTo>
                      <a:pt x="2" y="2"/>
                    </a:lnTo>
                    <a:lnTo>
                      <a:pt x="7" y="2"/>
                    </a:lnTo>
                    <a:lnTo>
                      <a:pt x="7" y="4"/>
                    </a:lnTo>
                    <a:lnTo>
                      <a:pt x="12" y="4"/>
                    </a:lnTo>
                    <a:lnTo>
                      <a:pt x="12" y="7"/>
                    </a:lnTo>
                    <a:lnTo>
                      <a:pt x="14" y="4"/>
                    </a:lnTo>
                    <a:lnTo>
                      <a:pt x="17" y="4"/>
                    </a:lnTo>
                    <a:lnTo>
                      <a:pt x="17" y="9"/>
                    </a:lnTo>
                    <a:lnTo>
                      <a:pt x="14" y="11"/>
                    </a:lnTo>
                    <a:lnTo>
                      <a:pt x="9" y="16"/>
                    </a:lnTo>
                    <a:lnTo>
                      <a:pt x="2" y="18"/>
                    </a:lnTo>
                    <a:lnTo>
                      <a:pt x="2" y="21"/>
                    </a:lnTo>
                    <a:lnTo>
                      <a:pt x="0" y="18"/>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23" name="Freeform 496"/>
              <p:cNvSpPr>
                <a:spLocks/>
              </p:cNvSpPr>
              <p:nvPr/>
            </p:nvSpPr>
            <p:spPr bwMode="auto">
              <a:xfrm>
                <a:off x="4500" y="2463"/>
                <a:ext cx="3" cy="5"/>
              </a:xfrm>
              <a:custGeom>
                <a:avLst/>
                <a:gdLst>
                  <a:gd name="T0" fmla="*/ 0 w 3"/>
                  <a:gd name="T1" fmla="*/ 0 h 5"/>
                  <a:gd name="T2" fmla="*/ 3 w 3"/>
                  <a:gd name="T3" fmla="*/ 0 h 5"/>
                  <a:gd name="T4" fmla="*/ 0 w 3"/>
                  <a:gd name="T5" fmla="*/ 2 h 5"/>
                  <a:gd name="T6" fmla="*/ 0 w 3"/>
                  <a:gd name="T7" fmla="*/ 5 h 5"/>
                  <a:gd name="T8" fmla="*/ 0 w 3"/>
                  <a:gd name="T9" fmla="*/ 5 h 5"/>
                  <a:gd name="T10" fmla="*/ 0 w 3"/>
                  <a:gd name="T11" fmla="*/ 2 h 5"/>
                  <a:gd name="T12" fmla="*/ 0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3" y="0"/>
                    </a:lnTo>
                    <a:lnTo>
                      <a:pt x="0" y="2"/>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24" name="Freeform 497"/>
              <p:cNvSpPr>
                <a:spLocks/>
              </p:cNvSpPr>
              <p:nvPr/>
            </p:nvSpPr>
            <p:spPr bwMode="auto">
              <a:xfrm>
                <a:off x="4500" y="2463"/>
                <a:ext cx="3" cy="5"/>
              </a:xfrm>
              <a:custGeom>
                <a:avLst/>
                <a:gdLst>
                  <a:gd name="T0" fmla="*/ 0 w 3"/>
                  <a:gd name="T1" fmla="*/ 0 h 5"/>
                  <a:gd name="T2" fmla="*/ 3 w 3"/>
                  <a:gd name="T3" fmla="*/ 0 h 5"/>
                  <a:gd name="T4" fmla="*/ 0 w 3"/>
                  <a:gd name="T5" fmla="*/ 2 h 5"/>
                  <a:gd name="T6" fmla="*/ 0 w 3"/>
                  <a:gd name="T7" fmla="*/ 5 h 5"/>
                  <a:gd name="T8" fmla="*/ 0 w 3"/>
                  <a:gd name="T9" fmla="*/ 5 h 5"/>
                  <a:gd name="T10" fmla="*/ 0 w 3"/>
                  <a:gd name="T11" fmla="*/ 2 h 5"/>
                  <a:gd name="T12" fmla="*/ 0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3" y="0"/>
                    </a:lnTo>
                    <a:lnTo>
                      <a:pt x="0" y="2"/>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25" name="Freeform 498"/>
              <p:cNvSpPr>
                <a:spLocks/>
              </p:cNvSpPr>
              <p:nvPr/>
            </p:nvSpPr>
            <p:spPr bwMode="auto">
              <a:xfrm>
                <a:off x="4498" y="2461"/>
                <a:ext cx="14" cy="23"/>
              </a:xfrm>
              <a:custGeom>
                <a:avLst/>
                <a:gdLst>
                  <a:gd name="T0" fmla="*/ 7 w 14"/>
                  <a:gd name="T1" fmla="*/ 0 h 23"/>
                  <a:gd name="T2" fmla="*/ 10 w 14"/>
                  <a:gd name="T3" fmla="*/ 0 h 23"/>
                  <a:gd name="T4" fmla="*/ 10 w 14"/>
                  <a:gd name="T5" fmla="*/ 0 h 23"/>
                  <a:gd name="T6" fmla="*/ 14 w 14"/>
                  <a:gd name="T7" fmla="*/ 0 h 23"/>
                  <a:gd name="T8" fmla="*/ 14 w 14"/>
                  <a:gd name="T9" fmla="*/ 4 h 23"/>
                  <a:gd name="T10" fmla="*/ 12 w 14"/>
                  <a:gd name="T11" fmla="*/ 7 h 23"/>
                  <a:gd name="T12" fmla="*/ 12 w 14"/>
                  <a:gd name="T13" fmla="*/ 9 h 23"/>
                  <a:gd name="T14" fmla="*/ 10 w 14"/>
                  <a:gd name="T15" fmla="*/ 14 h 23"/>
                  <a:gd name="T16" fmla="*/ 10 w 14"/>
                  <a:gd name="T17" fmla="*/ 19 h 23"/>
                  <a:gd name="T18" fmla="*/ 12 w 14"/>
                  <a:gd name="T19" fmla="*/ 21 h 23"/>
                  <a:gd name="T20" fmla="*/ 12 w 14"/>
                  <a:gd name="T21" fmla="*/ 23 h 23"/>
                  <a:gd name="T22" fmla="*/ 10 w 14"/>
                  <a:gd name="T23" fmla="*/ 23 h 23"/>
                  <a:gd name="T24" fmla="*/ 5 w 14"/>
                  <a:gd name="T25" fmla="*/ 21 h 23"/>
                  <a:gd name="T26" fmla="*/ 2 w 14"/>
                  <a:gd name="T27" fmla="*/ 19 h 23"/>
                  <a:gd name="T28" fmla="*/ 0 w 14"/>
                  <a:gd name="T29" fmla="*/ 16 h 23"/>
                  <a:gd name="T30" fmla="*/ 0 w 14"/>
                  <a:gd name="T31" fmla="*/ 12 h 23"/>
                  <a:gd name="T32" fmla="*/ 5 w 14"/>
                  <a:gd name="T33" fmla="*/ 12 h 23"/>
                  <a:gd name="T34" fmla="*/ 5 w 14"/>
                  <a:gd name="T35" fmla="*/ 9 h 23"/>
                  <a:gd name="T36" fmla="*/ 5 w 14"/>
                  <a:gd name="T37" fmla="*/ 4 h 23"/>
                  <a:gd name="T38" fmla="*/ 7 w 14"/>
                  <a:gd name="T39" fmla="*/ 2 h 23"/>
                  <a:gd name="T40" fmla="*/ 7 w 1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23"/>
                  <a:gd name="T65" fmla="*/ 14 w 1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23">
                    <a:moveTo>
                      <a:pt x="7" y="0"/>
                    </a:moveTo>
                    <a:lnTo>
                      <a:pt x="10" y="0"/>
                    </a:lnTo>
                    <a:lnTo>
                      <a:pt x="14" y="0"/>
                    </a:lnTo>
                    <a:lnTo>
                      <a:pt x="14" y="4"/>
                    </a:lnTo>
                    <a:lnTo>
                      <a:pt x="12" y="7"/>
                    </a:lnTo>
                    <a:lnTo>
                      <a:pt x="12" y="9"/>
                    </a:lnTo>
                    <a:lnTo>
                      <a:pt x="10" y="14"/>
                    </a:lnTo>
                    <a:lnTo>
                      <a:pt x="10" y="19"/>
                    </a:lnTo>
                    <a:lnTo>
                      <a:pt x="12" y="21"/>
                    </a:lnTo>
                    <a:lnTo>
                      <a:pt x="12" y="23"/>
                    </a:lnTo>
                    <a:lnTo>
                      <a:pt x="10" y="23"/>
                    </a:lnTo>
                    <a:lnTo>
                      <a:pt x="5" y="21"/>
                    </a:lnTo>
                    <a:lnTo>
                      <a:pt x="2" y="19"/>
                    </a:lnTo>
                    <a:lnTo>
                      <a:pt x="0" y="16"/>
                    </a:lnTo>
                    <a:lnTo>
                      <a:pt x="0" y="12"/>
                    </a:lnTo>
                    <a:lnTo>
                      <a:pt x="5" y="12"/>
                    </a:lnTo>
                    <a:lnTo>
                      <a:pt x="5" y="9"/>
                    </a:lnTo>
                    <a:lnTo>
                      <a:pt x="5" y="4"/>
                    </a:lnTo>
                    <a:lnTo>
                      <a:pt x="7" y="2"/>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126" name="Freeform 499"/>
              <p:cNvSpPr>
                <a:spLocks/>
              </p:cNvSpPr>
              <p:nvPr/>
            </p:nvSpPr>
            <p:spPr bwMode="auto">
              <a:xfrm>
                <a:off x="4498" y="2461"/>
                <a:ext cx="14" cy="23"/>
              </a:xfrm>
              <a:custGeom>
                <a:avLst/>
                <a:gdLst>
                  <a:gd name="T0" fmla="*/ 7 w 14"/>
                  <a:gd name="T1" fmla="*/ 0 h 23"/>
                  <a:gd name="T2" fmla="*/ 10 w 14"/>
                  <a:gd name="T3" fmla="*/ 0 h 23"/>
                  <a:gd name="T4" fmla="*/ 10 w 14"/>
                  <a:gd name="T5" fmla="*/ 0 h 23"/>
                  <a:gd name="T6" fmla="*/ 14 w 14"/>
                  <a:gd name="T7" fmla="*/ 0 h 23"/>
                  <a:gd name="T8" fmla="*/ 14 w 14"/>
                  <a:gd name="T9" fmla="*/ 4 h 23"/>
                  <a:gd name="T10" fmla="*/ 12 w 14"/>
                  <a:gd name="T11" fmla="*/ 7 h 23"/>
                  <a:gd name="T12" fmla="*/ 12 w 14"/>
                  <a:gd name="T13" fmla="*/ 9 h 23"/>
                  <a:gd name="T14" fmla="*/ 10 w 14"/>
                  <a:gd name="T15" fmla="*/ 14 h 23"/>
                  <a:gd name="T16" fmla="*/ 10 w 14"/>
                  <a:gd name="T17" fmla="*/ 19 h 23"/>
                  <a:gd name="T18" fmla="*/ 12 w 14"/>
                  <a:gd name="T19" fmla="*/ 21 h 23"/>
                  <a:gd name="T20" fmla="*/ 12 w 14"/>
                  <a:gd name="T21" fmla="*/ 23 h 23"/>
                  <a:gd name="T22" fmla="*/ 10 w 14"/>
                  <a:gd name="T23" fmla="*/ 23 h 23"/>
                  <a:gd name="T24" fmla="*/ 5 w 14"/>
                  <a:gd name="T25" fmla="*/ 21 h 23"/>
                  <a:gd name="T26" fmla="*/ 2 w 14"/>
                  <a:gd name="T27" fmla="*/ 19 h 23"/>
                  <a:gd name="T28" fmla="*/ 0 w 14"/>
                  <a:gd name="T29" fmla="*/ 16 h 23"/>
                  <a:gd name="T30" fmla="*/ 0 w 14"/>
                  <a:gd name="T31" fmla="*/ 12 h 23"/>
                  <a:gd name="T32" fmla="*/ 5 w 14"/>
                  <a:gd name="T33" fmla="*/ 12 h 23"/>
                  <a:gd name="T34" fmla="*/ 5 w 14"/>
                  <a:gd name="T35" fmla="*/ 9 h 23"/>
                  <a:gd name="T36" fmla="*/ 5 w 14"/>
                  <a:gd name="T37" fmla="*/ 4 h 23"/>
                  <a:gd name="T38" fmla="*/ 7 w 14"/>
                  <a:gd name="T39" fmla="*/ 2 h 23"/>
                  <a:gd name="T40" fmla="*/ 7 w 1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23"/>
                  <a:gd name="T65" fmla="*/ 14 w 1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23">
                    <a:moveTo>
                      <a:pt x="7" y="0"/>
                    </a:moveTo>
                    <a:lnTo>
                      <a:pt x="10" y="0"/>
                    </a:lnTo>
                    <a:lnTo>
                      <a:pt x="14" y="0"/>
                    </a:lnTo>
                    <a:lnTo>
                      <a:pt x="14" y="4"/>
                    </a:lnTo>
                    <a:lnTo>
                      <a:pt x="12" y="7"/>
                    </a:lnTo>
                    <a:lnTo>
                      <a:pt x="12" y="9"/>
                    </a:lnTo>
                    <a:lnTo>
                      <a:pt x="10" y="14"/>
                    </a:lnTo>
                    <a:lnTo>
                      <a:pt x="10" y="19"/>
                    </a:lnTo>
                    <a:lnTo>
                      <a:pt x="12" y="21"/>
                    </a:lnTo>
                    <a:lnTo>
                      <a:pt x="12" y="23"/>
                    </a:lnTo>
                    <a:lnTo>
                      <a:pt x="10" y="23"/>
                    </a:lnTo>
                    <a:lnTo>
                      <a:pt x="5" y="21"/>
                    </a:lnTo>
                    <a:lnTo>
                      <a:pt x="2" y="19"/>
                    </a:lnTo>
                    <a:lnTo>
                      <a:pt x="0" y="16"/>
                    </a:lnTo>
                    <a:lnTo>
                      <a:pt x="0" y="12"/>
                    </a:lnTo>
                    <a:lnTo>
                      <a:pt x="5" y="12"/>
                    </a:lnTo>
                    <a:lnTo>
                      <a:pt x="5" y="9"/>
                    </a:lnTo>
                    <a:lnTo>
                      <a:pt x="5" y="4"/>
                    </a:lnTo>
                    <a:lnTo>
                      <a:pt x="7" y="2"/>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127" name="Freeform 500"/>
              <p:cNvSpPr>
                <a:spLocks/>
              </p:cNvSpPr>
              <p:nvPr/>
            </p:nvSpPr>
            <p:spPr bwMode="auto">
              <a:xfrm>
                <a:off x="4524" y="2449"/>
                <a:ext cx="2" cy="5"/>
              </a:xfrm>
              <a:custGeom>
                <a:avLst/>
                <a:gdLst>
                  <a:gd name="T0" fmla="*/ 0 w 2"/>
                  <a:gd name="T1" fmla="*/ 2 h 5"/>
                  <a:gd name="T2" fmla="*/ 0 w 2"/>
                  <a:gd name="T3" fmla="*/ 0 h 5"/>
                  <a:gd name="T4" fmla="*/ 2 w 2"/>
                  <a:gd name="T5" fmla="*/ 2 h 5"/>
                  <a:gd name="T6" fmla="*/ 2 w 2"/>
                  <a:gd name="T7" fmla="*/ 2 h 5"/>
                  <a:gd name="T8" fmla="*/ 2 w 2"/>
                  <a:gd name="T9" fmla="*/ 2 h 5"/>
                  <a:gd name="T10" fmla="*/ 2 w 2"/>
                  <a:gd name="T11" fmla="*/ 5 h 5"/>
                  <a:gd name="T12" fmla="*/ 2 w 2"/>
                  <a:gd name="T13" fmla="*/ 5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2"/>
                    </a:moveTo>
                    <a:lnTo>
                      <a:pt x="0" y="0"/>
                    </a:lnTo>
                    <a:lnTo>
                      <a:pt x="2" y="2"/>
                    </a:lnTo>
                    <a:lnTo>
                      <a:pt x="2"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28" name="Freeform 501"/>
              <p:cNvSpPr>
                <a:spLocks/>
              </p:cNvSpPr>
              <p:nvPr/>
            </p:nvSpPr>
            <p:spPr bwMode="auto">
              <a:xfrm>
                <a:off x="4524" y="2449"/>
                <a:ext cx="2" cy="5"/>
              </a:xfrm>
              <a:custGeom>
                <a:avLst/>
                <a:gdLst>
                  <a:gd name="T0" fmla="*/ 0 w 2"/>
                  <a:gd name="T1" fmla="*/ 2 h 5"/>
                  <a:gd name="T2" fmla="*/ 0 w 2"/>
                  <a:gd name="T3" fmla="*/ 0 h 5"/>
                  <a:gd name="T4" fmla="*/ 2 w 2"/>
                  <a:gd name="T5" fmla="*/ 2 h 5"/>
                  <a:gd name="T6" fmla="*/ 2 w 2"/>
                  <a:gd name="T7" fmla="*/ 2 h 5"/>
                  <a:gd name="T8" fmla="*/ 2 w 2"/>
                  <a:gd name="T9" fmla="*/ 2 h 5"/>
                  <a:gd name="T10" fmla="*/ 2 w 2"/>
                  <a:gd name="T11" fmla="*/ 5 h 5"/>
                  <a:gd name="T12" fmla="*/ 2 w 2"/>
                  <a:gd name="T13" fmla="*/ 5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2"/>
                    </a:moveTo>
                    <a:lnTo>
                      <a:pt x="0" y="0"/>
                    </a:lnTo>
                    <a:lnTo>
                      <a:pt x="2" y="2"/>
                    </a:lnTo>
                    <a:lnTo>
                      <a:pt x="2"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29" name="Freeform 502"/>
              <p:cNvSpPr>
                <a:spLocks/>
              </p:cNvSpPr>
              <p:nvPr/>
            </p:nvSpPr>
            <p:spPr bwMode="auto">
              <a:xfrm>
                <a:off x="4524" y="2454"/>
                <a:ext cx="12" cy="19"/>
              </a:xfrm>
              <a:custGeom>
                <a:avLst/>
                <a:gdLst>
                  <a:gd name="T0" fmla="*/ 0 w 12"/>
                  <a:gd name="T1" fmla="*/ 0 h 19"/>
                  <a:gd name="T2" fmla="*/ 0 w 12"/>
                  <a:gd name="T3" fmla="*/ 0 h 19"/>
                  <a:gd name="T4" fmla="*/ 0 w 12"/>
                  <a:gd name="T5" fmla="*/ 0 h 19"/>
                  <a:gd name="T6" fmla="*/ 2 w 12"/>
                  <a:gd name="T7" fmla="*/ 0 h 19"/>
                  <a:gd name="T8" fmla="*/ 2 w 12"/>
                  <a:gd name="T9" fmla="*/ 0 h 19"/>
                  <a:gd name="T10" fmla="*/ 7 w 12"/>
                  <a:gd name="T11" fmla="*/ 0 h 19"/>
                  <a:gd name="T12" fmla="*/ 7 w 12"/>
                  <a:gd name="T13" fmla="*/ 2 h 19"/>
                  <a:gd name="T14" fmla="*/ 7 w 12"/>
                  <a:gd name="T15" fmla="*/ 9 h 19"/>
                  <a:gd name="T16" fmla="*/ 12 w 12"/>
                  <a:gd name="T17" fmla="*/ 16 h 19"/>
                  <a:gd name="T18" fmla="*/ 10 w 12"/>
                  <a:gd name="T19" fmla="*/ 16 h 19"/>
                  <a:gd name="T20" fmla="*/ 10 w 12"/>
                  <a:gd name="T21" fmla="*/ 16 h 19"/>
                  <a:gd name="T22" fmla="*/ 7 w 12"/>
                  <a:gd name="T23" fmla="*/ 19 h 19"/>
                  <a:gd name="T24" fmla="*/ 7 w 12"/>
                  <a:gd name="T25" fmla="*/ 19 h 19"/>
                  <a:gd name="T26" fmla="*/ 5 w 12"/>
                  <a:gd name="T27" fmla="*/ 16 h 19"/>
                  <a:gd name="T28" fmla="*/ 5 w 12"/>
                  <a:gd name="T29" fmla="*/ 9 h 19"/>
                  <a:gd name="T30" fmla="*/ 5 w 12"/>
                  <a:gd name="T31" fmla="*/ 7 h 19"/>
                  <a:gd name="T32" fmla="*/ 0 w 12"/>
                  <a:gd name="T33" fmla="*/ 7 h 19"/>
                  <a:gd name="T34" fmla="*/ 0 w 12"/>
                  <a:gd name="T35" fmla="*/ 2 h 19"/>
                  <a:gd name="T36" fmla="*/ 0 w 12"/>
                  <a:gd name="T37" fmla="*/ 0 h 19"/>
                  <a:gd name="T38" fmla="*/ 0 w 12"/>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0"/>
                    </a:moveTo>
                    <a:lnTo>
                      <a:pt x="0" y="0"/>
                    </a:lnTo>
                    <a:lnTo>
                      <a:pt x="2" y="0"/>
                    </a:lnTo>
                    <a:lnTo>
                      <a:pt x="7" y="0"/>
                    </a:lnTo>
                    <a:lnTo>
                      <a:pt x="7" y="2"/>
                    </a:lnTo>
                    <a:lnTo>
                      <a:pt x="7" y="9"/>
                    </a:lnTo>
                    <a:lnTo>
                      <a:pt x="12" y="16"/>
                    </a:lnTo>
                    <a:lnTo>
                      <a:pt x="10" y="16"/>
                    </a:lnTo>
                    <a:lnTo>
                      <a:pt x="7" y="19"/>
                    </a:lnTo>
                    <a:lnTo>
                      <a:pt x="5" y="16"/>
                    </a:lnTo>
                    <a:lnTo>
                      <a:pt x="5" y="9"/>
                    </a:lnTo>
                    <a:lnTo>
                      <a:pt x="5" y="7"/>
                    </a:lnTo>
                    <a:lnTo>
                      <a:pt x="0" y="7"/>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30" name="Freeform 503"/>
              <p:cNvSpPr>
                <a:spLocks/>
              </p:cNvSpPr>
              <p:nvPr/>
            </p:nvSpPr>
            <p:spPr bwMode="auto">
              <a:xfrm>
                <a:off x="4524" y="2454"/>
                <a:ext cx="12" cy="19"/>
              </a:xfrm>
              <a:custGeom>
                <a:avLst/>
                <a:gdLst>
                  <a:gd name="T0" fmla="*/ 0 w 12"/>
                  <a:gd name="T1" fmla="*/ 0 h 19"/>
                  <a:gd name="T2" fmla="*/ 0 w 12"/>
                  <a:gd name="T3" fmla="*/ 0 h 19"/>
                  <a:gd name="T4" fmla="*/ 0 w 12"/>
                  <a:gd name="T5" fmla="*/ 0 h 19"/>
                  <a:gd name="T6" fmla="*/ 2 w 12"/>
                  <a:gd name="T7" fmla="*/ 0 h 19"/>
                  <a:gd name="T8" fmla="*/ 2 w 12"/>
                  <a:gd name="T9" fmla="*/ 0 h 19"/>
                  <a:gd name="T10" fmla="*/ 7 w 12"/>
                  <a:gd name="T11" fmla="*/ 0 h 19"/>
                  <a:gd name="T12" fmla="*/ 7 w 12"/>
                  <a:gd name="T13" fmla="*/ 2 h 19"/>
                  <a:gd name="T14" fmla="*/ 7 w 12"/>
                  <a:gd name="T15" fmla="*/ 9 h 19"/>
                  <a:gd name="T16" fmla="*/ 12 w 12"/>
                  <a:gd name="T17" fmla="*/ 16 h 19"/>
                  <a:gd name="T18" fmla="*/ 10 w 12"/>
                  <a:gd name="T19" fmla="*/ 16 h 19"/>
                  <a:gd name="T20" fmla="*/ 10 w 12"/>
                  <a:gd name="T21" fmla="*/ 16 h 19"/>
                  <a:gd name="T22" fmla="*/ 7 w 12"/>
                  <a:gd name="T23" fmla="*/ 19 h 19"/>
                  <a:gd name="T24" fmla="*/ 7 w 12"/>
                  <a:gd name="T25" fmla="*/ 19 h 19"/>
                  <a:gd name="T26" fmla="*/ 5 w 12"/>
                  <a:gd name="T27" fmla="*/ 16 h 19"/>
                  <a:gd name="T28" fmla="*/ 5 w 12"/>
                  <a:gd name="T29" fmla="*/ 9 h 19"/>
                  <a:gd name="T30" fmla="*/ 5 w 12"/>
                  <a:gd name="T31" fmla="*/ 7 h 19"/>
                  <a:gd name="T32" fmla="*/ 0 w 12"/>
                  <a:gd name="T33" fmla="*/ 7 h 19"/>
                  <a:gd name="T34" fmla="*/ 0 w 12"/>
                  <a:gd name="T35" fmla="*/ 2 h 19"/>
                  <a:gd name="T36" fmla="*/ 0 w 12"/>
                  <a:gd name="T37" fmla="*/ 0 h 19"/>
                  <a:gd name="T38" fmla="*/ 0 w 12"/>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0"/>
                    </a:moveTo>
                    <a:lnTo>
                      <a:pt x="0" y="0"/>
                    </a:lnTo>
                    <a:lnTo>
                      <a:pt x="2" y="0"/>
                    </a:lnTo>
                    <a:lnTo>
                      <a:pt x="7" y="0"/>
                    </a:lnTo>
                    <a:lnTo>
                      <a:pt x="7" y="2"/>
                    </a:lnTo>
                    <a:lnTo>
                      <a:pt x="7" y="9"/>
                    </a:lnTo>
                    <a:lnTo>
                      <a:pt x="12" y="16"/>
                    </a:lnTo>
                    <a:lnTo>
                      <a:pt x="10" y="16"/>
                    </a:lnTo>
                    <a:lnTo>
                      <a:pt x="7" y="19"/>
                    </a:lnTo>
                    <a:lnTo>
                      <a:pt x="5" y="16"/>
                    </a:lnTo>
                    <a:lnTo>
                      <a:pt x="5" y="9"/>
                    </a:lnTo>
                    <a:lnTo>
                      <a:pt x="5" y="7"/>
                    </a:lnTo>
                    <a:lnTo>
                      <a:pt x="0" y="7"/>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31" name="Freeform 504"/>
              <p:cNvSpPr>
                <a:spLocks/>
              </p:cNvSpPr>
              <p:nvPr/>
            </p:nvSpPr>
            <p:spPr bwMode="auto">
              <a:xfrm>
                <a:off x="4541" y="2465"/>
                <a:ext cx="0" cy="10"/>
              </a:xfrm>
              <a:custGeom>
                <a:avLst/>
                <a:gdLst>
                  <a:gd name="T0" fmla="*/ 5 h 10"/>
                  <a:gd name="T1" fmla="*/ 3 h 10"/>
                  <a:gd name="T2" fmla="*/ 0 h 10"/>
                  <a:gd name="T3" fmla="*/ 3 h 10"/>
                  <a:gd name="T4" fmla="*/ 10 h 10"/>
                  <a:gd name="T5" fmla="*/ 10 h 10"/>
                  <a:gd name="T6" fmla="*/ 8 h 10"/>
                  <a:gd name="T7" fmla="*/ 8 h 10"/>
                  <a:gd name="T8" fmla="*/ 5 h 10"/>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10"/>
                  <a:gd name="T19" fmla="*/ 10 h 10"/>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10">
                    <a:moveTo>
                      <a:pt x="0" y="5"/>
                    </a:moveTo>
                    <a:lnTo>
                      <a:pt x="0" y="3"/>
                    </a:lnTo>
                    <a:lnTo>
                      <a:pt x="0" y="0"/>
                    </a:lnTo>
                    <a:lnTo>
                      <a:pt x="0" y="3"/>
                    </a:lnTo>
                    <a:lnTo>
                      <a:pt x="0" y="10"/>
                    </a:lnTo>
                    <a:lnTo>
                      <a:pt x="0" y="8"/>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132" name="Freeform 505"/>
              <p:cNvSpPr>
                <a:spLocks/>
              </p:cNvSpPr>
              <p:nvPr/>
            </p:nvSpPr>
            <p:spPr bwMode="auto">
              <a:xfrm>
                <a:off x="4541" y="2465"/>
                <a:ext cx="0" cy="10"/>
              </a:xfrm>
              <a:custGeom>
                <a:avLst/>
                <a:gdLst>
                  <a:gd name="T0" fmla="*/ 5 h 10"/>
                  <a:gd name="T1" fmla="*/ 3 h 10"/>
                  <a:gd name="T2" fmla="*/ 0 h 10"/>
                  <a:gd name="T3" fmla="*/ 3 h 10"/>
                  <a:gd name="T4" fmla="*/ 10 h 10"/>
                  <a:gd name="T5" fmla="*/ 10 h 10"/>
                  <a:gd name="T6" fmla="*/ 8 h 10"/>
                  <a:gd name="T7" fmla="*/ 8 h 10"/>
                  <a:gd name="T8" fmla="*/ 5 h 10"/>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10"/>
                  <a:gd name="T19" fmla="*/ 10 h 10"/>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10">
                    <a:moveTo>
                      <a:pt x="0" y="5"/>
                    </a:moveTo>
                    <a:lnTo>
                      <a:pt x="0" y="3"/>
                    </a:lnTo>
                    <a:lnTo>
                      <a:pt x="0" y="0"/>
                    </a:lnTo>
                    <a:lnTo>
                      <a:pt x="0" y="3"/>
                    </a:lnTo>
                    <a:lnTo>
                      <a:pt x="0" y="10"/>
                    </a:lnTo>
                    <a:lnTo>
                      <a:pt x="0" y="8"/>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133" name="Freeform 506"/>
              <p:cNvSpPr>
                <a:spLocks/>
              </p:cNvSpPr>
              <p:nvPr/>
            </p:nvSpPr>
            <p:spPr bwMode="auto">
              <a:xfrm>
                <a:off x="4545" y="2473"/>
                <a:ext cx="3" cy="2"/>
              </a:xfrm>
              <a:custGeom>
                <a:avLst/>
                <a:gdLst>
                  <a:gd name="T0" fmla="*/ 0 w 3"/>
                  <a:gd name="T1" fmla="*/ 0 h 2"/>
                  <a:gd name="T2" fmla="*/ 3 w 3"/>
                  <a:gd name="T3" fmla="*/ 2 h 2"/>
                  <a:gd name="T4" fmla="*/ 3 w 3"/>
                  <a:gd name="T5" fmla="*/ 2 h 2"/>
                  <a:gd name="T6" fmla="*/ 0 w 3"/>
                  <a:gd name="T7" fmla="*/ 2 h 2"/>
                  <a:gd name="T8" fmla="*/ 0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34" name="Freeform 507"/>
              <p:cNvSpPr>
                <a:spLocks/>
              </p:cNvSpPr>
              <p:nvPr/>
            </p:nvSpPr>
            <p:spPr bwMode="auto">
              <a:xfrm>
                <a:off x="4545" y="2473"/>
                <a:ext cx="3" cy="2"/>
              </a:xfrm>
              <a:custGeom>
                <a:avLst/>
                <a:gdLst>
                  <a:gd name="T0" fmla="*/ 0 w 3"/>
                  <a:gd name="T1" fmla="*/ 0 h 2"/>
                  <a:gd name="T2" fmla="*/ 3 w 3"/>
                  <a:gd name="T3" fmla="*/ 2 h 2"/>
                  <a:gd name="T4" fmla="*/ 3 w 3"/>
                  <a:gd name="T5" fmla="*/ 2 h 2"/>
                  <a:gd name="T6" fmla="*/ 0 w 3"/>
                  <a:gd name="T7" fmla="*/ 2 h 2"/>
                  <a:gd name="T8" fmla="*/ 0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3"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35" name="Freeform 508"/>
              <p:cNvSpPr>
                <a:spLocks/>
              </p:cNvSpPr>
              <p:nvPr/>
            </p:nvSpPr>
            <p:spPr bwMode="auto">
              <a:xfrm>
                <a:off x="4510" y="2456"/>
                <a:ext cx="9" cy="24"/>
              </a:xfrm>
              <a:custGeom>
                <a:avLst/>
                <a:gdLst>
                  <a:gd name="T0" fmla="*/ 9 w 9"/>
                  <a:gd name="T1" fmla="*/ 0 h 24"/>
                  <a:gd name="T2" fmla="*/ 9 w 9"/>
                  <a:gd name="T3" fmla="*/ 0 h 24"/>
                  <a:gd name="T4" fmla="*/ 9 w 9"/>
                  <a:gd name="T5" fmla="*/ 12 h 24"/>
                  <a:gd name="T6" fmla="*/ 7 w 9"/>
                  <a:gd name="T7" fmla="*/ 14 h 24"/>
                  <a:gd name="T8" fmla="*/ 2 w 9"/>
                  <a:gd name="T9" fmla="*/ 24 h 24"/>
                  <a:gd name="T10" fmla="*/ 2 w 9"/>
                  <a:gd name="T11" fmla="*/ 24 h 24"/>
                  <a:gd name="T12" fmla="*/ 0 w 9"/>
                  <a:gd name="T13" fmla="*/ 19 h 24"/>
                  <a:gd name="T14" fmla="*/ 7 w 9"/>
                  <a:gd name="T15" fmla="*/ 0 h 24"/>
                  <a:gd name="T16" fmla="*/ 9 w 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4"/>
                  <a:gd name="T29" fmla="*/ 9 w 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4">
                    <a:moveTo>
                      <a:pt x="9" y="0"/>
                    </a:moveTo>
                    <a:lnTo>
                      <a:pt x="9" y="0"/>
                    </a:lnTo>
                    <a:lnTo>
                      <a:pt x="9" y="12"/>
                    </a:lnTo>
                    <a:lnTo>
                      <a:pt x="7" y="14"/>
                    </a:lnTo>
                    <a:lnTo>
                      <a:pt x="2" y="24"/>
                    </a:lnTo>
                    <a:lnTo>
                      <a:pt x="0" y="19"/>
                    </a:lnTo>
                    <a:lnTo>
                      <a:pt x="7" y="0"/>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3136" name="Freeform 509"/>
              <p:cNvSpPr>
                <a:spLocks/>
              </p:cNvSpPr>
              <p:nvPr/>
            </p:nvSpPr>
            <p:spPr bwMode="auto">
              <a:xfrm>
                <a:off x="4510" y="2456"/>
                <a:ext cx="9" cy="24"/>
              </a:xfrm>
              <a:custGeom>
                <a:avLst/>
                <a:gdLst>
                  <a:gd name="T0" fmla="*/ 9 w 9"/>
                  <a:gd name="T1" fmla="*/ 0 h 24"/>
                  <a:gd name="T2" fmla="*/ 9 w 9"/>
                  <a:gd name="T3" fmla="*/ 0 h 24"/>
                  <a:gd name="T4" fmla="*/ 9 w 9"/>
                  <a:gd name="T5" fmla="*/ 12 h 24"/>
                  <a:gd name="T6" fmla="*/ 7 w 9"/>
                  <a:gd name="T7" fmla="*/ 14 h 24"/>
                  <a:gd name="T8" fmla="*/ 2 w 9"/>
                  <a:gd name="T9" fmla="*/ 24 h 24"/>
                  <a:gd name="T10" fmla="*/ 2 w 9"/>
                  <a:gd name="T11" fmla="*/ 24 h 24"/>
                  <a:gd name="T12" fmla="*/ 0 w 9"/>
                  <a:gd name="T13" fmla="*/ 19 h 24"/>
                  <a:gd name="T14" fmla="*/ 7 w 9"/>
                  <a:gd name="T15" fmla="*/ 0 h 24"/>
                  <a:gd name="T16" fmla="*/ 9 w 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4"/>
                  <a:gd name="T29" fmla="*/ 9 w 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4">
                    <a:moveTo>
                      <a:pt x="9" y="0"/>
                    </a:moveTo>
                    <a:lnTo>
                      <a:pt x="9" y="0"/>
                    </a:lnTo>
                    <a:lnTo>
                      <a:pt x="9" y="12"/>
                    </a:lnTo>
                    <a:lnTo>
                      <a:pt x="7" y="14"/>
                    </a:lnTo>
                    <a:lnTo>
                      <a:pt x="2" y="24"/>
                    </a:lnTo>
                    <a:lnTo>
                      <a:pt x="0" y="19"/>
                    </a:lnTo>
                    <a:lnTo>
                      <a:pt x="7" y="0"/>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3137" name="Freeform 510"/>
              <p:cNvSpPr>
                <a:spLocks/>
              </p:cNvSpPr>
              <p:nvPr/>
            </p:nvSpPr>
            <p:spPr bwMode="auto">
              <a:xfrm>
                <a:off x="4517" y="2470"/>
                <a:ext cx="9" cy="7"/>
              </a:xfrm>
              <a:custGeom>
                <a:avLst/>
                <a:gdLst>
                  <a:gd name="T0" fmla="*/ 0 w 9"/>
                  <a:gd name="T1" fmla="*/ 5 h 7"/>
                  <a:gd name="T2" fmla="*/ 0 w 9"/>
                  <a:gd name="T3" fmla="*/ 5 h 7"/>
                  <a:gd name="T4" fmla="*/ 0 w 9"/>
                  <a:gd name="T5" fmla="*/ 5 h 7"/>
                  <a:gd name="T6" fmla="*/ 2 w 9"/>
                  <a:gd name="T7" fmla="*/ 3 h 7"/>
                  <a:gd name="T8" fmla="*/ 2 w 9"/>
                  <a:gd name="T9" fmla="*/ 3 h 7"/>
                  <a:gd name="T10" fmla="*/ 5 w 9"/>
                  <a:gd name="T11" fmla="*/ 0 h 7"/>
                  <a:gd name="T12" fmla="*/ 7 w 9"/>
                  <a:gd name="T13" fmla="*/ 3 h 7"/>
                  <a:gd name="T14" fmla="*/ 9 w 9"/>
                  <a:gd name="T15" fmla="*/ 0 h 7"/>
                  <a:gd name="T16" fmla="*/ 9 w 9"/>
                  <a:gd name="T17" fmla="*/ 5 h 7"/>
                  <a:gd name="T18" fmla="*/ 9 w 9"/>
                  <a:gd name="T19" fmla="*/ 5 h 7"/>
                  <a:gd name="T20" fmla="*/ 9 w 9"/>
                  <a:gd name="T21" fmla="*/ 7 h 7"/>
                  <a:gd name="T22" fmla="*/ 9 w 9"/>
                  <a:gd name="T23" fmla="*/ 7 h 7"/>
                  <a:gd name="T24" fmla="*/ 5 w 9"/>
                  <a:gd name="T25" fmla="*/ 7 h 7"/>
                  <a:gd name="T26" fmla="*/ 2 w 9"/>
                  <a:gd name="T27" fmla="*/ 7 h 7"/>
                  <a:gd name="T28" fmla="*/ 0 w 9"/>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7"/>
                  <a:gd name="T47" fmla="*/ 9 w 9"/>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7">
                    <a:moveTo>
                      <a:pt x="0" y="5"/>
                    </a:moveTo>
                    <a:lnTo>
                      <a:pt x="0" y="5"/>
                    </a:lnTo>
                    <a:lnTo>
                      <a:pt x="2" y="3"/>
                    </a:lnTo>
                    <a:lnTo>
                      <a:pt x="5" y="0"/>
                    </a:lnTo>
                    <a:lnTo>
                      <a:pt x="7" y="3"/>
                    </a:lnTo>
                    <a:lnTo>
                      <a:pt x="9" y="0"/>
                    </a:lnTo>
                    <a:lnTo>
                      <a:pt x="9" y="5"/>
                    </a:lnTo>
                    <a:lnTo>
                      <a:pt x="9" y="7"/>
                    </a:lnTo>
                    <a:lnTo>
                      <a:pt x="5" y="7"/>
                    </a:lnTo>
                    <a:lnTo>
                      <a:pt x="2" y="7"/>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138" name="Freeform 511"/>
              <p:cNvSpPr>
                <a:spLocks/>
              </p:cNvSpPr>
              <p:nvPr/>
            </p:nvSpPr>
            <p:spPr bwMode="auto">
              <a:xfrm>
                <a:off x="4517" y="2470"/>
                <a:ext cx="9" cy="7"/>
              </a:xfrm>
              <a:custGeom>
                <a:avLst/>
                <a:gdLst>
                  <a:gd name="T0" fmla="*/ 0 w 9"/>
                  <a:gd name="T1" fmla="*/ 5 h 7"/>
                  <a:gd name="T2" fmla="*/ 0 w 9"/>
                  <a:gd name="T3" fmla="*/ 5 h 7"/>
                  <a:gd name="T4" fmla="*/ 0 w 9"/>
                  <a:gd name="T5" fmla="*/ 5 h 7"/>
                  <a:gd name="T6" fmla="*/ 2 w 9"/>
                  <a:gd name="T7" fmla="*/ 3 h 7"/>
                  <a:gd name="T8" fmla="*/ 2 w 9"/>
                  <a:gd name="T9" fmla="*/ 3 h 7"/>
                  <a:gd name="T10" fmla="*/ 5 w 9"/>
                  <a:gd name="T11" fmla="*/ 0 h 7"/>
                  <a:gd name="T12" fmla="*/ 7 w 9"/>
                  <a:gd name="T13" fmla="*/ 3 h 7"/>
                  <a:gd name="T14" fmla="*/ 9 w 9"/>
                  <a:gd name="T15" fmla="*/ 0 h 7"/>
                  <a:gd name="T16" fmla="*/ 9 w 9"/>
                  <a:gd name="T17" fmla="*/ 5 h 7"/>
                  <a:gd name="T18" fmla="*/ 9 w 9"/>
                  <a:gd name="T19" fmla="*/ 5 h 7"/>
                  <a:gd name="T20" fmla="*/ 9 w 9"/>
                  <a:gd name="T21" fmla="*/ 7 h 7"/>
                  <a:gd name="T22" fmla="*/ 9 w 9"/>
                  <a:gd name="T23" fmla="*/ 7 h 7"/>
                  <a:gd name="T24" fmla="*/ 5 w 9"/>
                  <a:gd name="T25" fmla="*/ 7 h 7"/>
                  <a:gd name="T26" fmla="*/ 2 w 9"/>
                  <a:gd name="T27" fmla="*/ 7 h 7"/>
                  <a:gd name="T28" fmla="*/ 0 w 9"/>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7"/>
                  <a:gd name="T47" fmla="*/ 9 w 9"/>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7">
                    <a:moveTo>
                      <a:pt x="0" y="5"/>
                    </a:moveTo>
                    <a:lnTo>
                      <a:pt x="0" y="5"/>
                    </a:lnTo>
                    <a:lnTo>
                      <a:pt x="2" y="3"/>
                    </a:lnTo>
                    <a:lnTo>
                      <a:pt x="5" y="0"/>
                    </a:lnTo>
                    <a:lnTo>
                      <a:pt x="7" y="3"/>
                    </a:lnTo>
                    <a:lnTo>
                      <a:pt x="9" y="0"/>
                    </a:lnTo>
                    <a:lnTo>
                      <a:pt x="9" y="5"/>
                    </a:lnTo>
                    <a:lnTo>
                      <a:pt x="9" y="7"/>
                    </a:lnTo>
                    <a:lnTo>
                      <a:pt x="5" y="7"/>
                    </a:lnTo>
                    <a:lnTo>
                      <a:pt x="2" y="7"/>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3139" name="Freeform 512"/>
              <p:cNvSpPr>
                <a:spLocks/>
              </p:cNvSpPr>
              <p:nvPr/>
            </p:nvSpPr>
            <p:spPr bwMode="auto">
              <a:xfrm>
                <a:off x="4491" y="2475"/>
                <a:ext cx="61" cy="57"/>
              </a:xfrm>
              <a:custGeom>
                <a:avLst/>
                <a:gdLst>
                  <a:gd name="T0" fmla="*/ 47 w 61"/>
                  <a:gd name="T1" fmla="*/ 0 h 57"/>
                  <a:gd name="T2" fmla="*/ 50 w 61"/>
                  <a:gd name="T3" fmla="*/ 2 h 57"/>
                  <a:gd name="T4" fmla="*/ 54 w 61"/>
                  <a:gd name="T5" fmla="*/ 7 h 57"/>
                  <a:gd name="T6" fmla="*/ 59 w 61"/>
                  <a:gd name="T7" fmla="*/ 12 h 57"/>
                  <a:gd name="T8" fmla="*/ 57 w 61"/>
                  <a:gd name="T9" fmla="*/ 16 h 57"/>
                  <a:gd name="T10" fmla="*/ 59 w 61"/>
                  <a:gd name="T11" fmla="*/ 21 h 57"/>
                  <a:gd name="T12" fmla="*/ 61 w 61"/>
                  <a:gd name="T13" fmla="*/ 26 h 57"/>
                  <a:gd name="T14" fmla="*/ 61 w 61"/>
                  <a:gd name="T15" fmla="*/ 35 h 57"/>
                  <a:gd name="T16" fmla="*/ 59 w 61"/>
                  <a:gd name="T17" fmla="*/ 38 h 57"/>
                  <a:gd name="T18" fmla="*/ 59 w 61"/>
                  <a:gd name="T19" fmla="*/ 45 h 57"/>
                  <a:gd name="T20" fmla="*/ 54 w 61"/>
                  <a:gd name="T21" fmla="*/ 38 h 57"/>
                  <a:gd name="T22" fmla="*/ 52 w 61"/>
                  <a:gd name="T23" fmla="*/ 33 h 57"/>
                  <a:gd name="T24" fmla="*/ 47 w 61"/>
                  <a:gd name="T25" fmla="*/ 42 h 57"/>
                  <a:gd name="T26" fmla="*/ 50 w 61"/>
                  <a:gd name="T27" fmla="*/ 50 h 57"/>
                  <a:gd name="T28" fmla="*/ 47 w 61"/>
                  <a:gd name="T29" fmla="*/ 57 h 57"/>
                  <a:gd name="T30" fmla="*/ 45 w 61"/>
                  <a:gd name="T31" fmla="*/ 50 h 57"/>
                  <a:gd name="T32" fmla="*/ 40 w 61"/>
                  <a:gd name="T33" fmla="*/ 52 h 57"/>
                  <a:gd name="T34" fmla="*/ 31 w 61"/>
                  <a:gd name="T35" fmla="*/ 45 h 57"/>
                  <a:gd name="T36" fmla="*/ 31 w 61"/>
                  <a:gd name="T37" fmla="*/ 33 h 57"/>
                  <a:gd name="T38" fmla="*/ 26 w 61"/>
                  <a:gd name="T39" fmla="*/ 28 h 57"/>
                  <a:gd name="T40" fmla="*/ 21 w 61"/>
                  <a:gd name="T41" fmla="*/ 26 h 57"/>
                  <a:gd name="T42" fmla="*/ 21 w 61"/>
                  <a:gd name="T43" fmla="*/ 31 h 57"/>
                  <a:gd name="T44" fmla="*/ 17 w 61"/>
                  <a:gd name="T45" fmla="*/ 31 h 57"/>
                  <a:gd name="T46" fmla="*/ 14 w 61"/>
                  <a:gd name="T47" fmla="*/ 31 h 57"/>
                  <a:gd name="T48" fmla="*/ 12 w 61"/>
                  <a:gd name="T49" fmla="*/ 28 h 57"/>
                  <a:gd name="T50" fmla="*/ 7 w 61"/>
                  <a:gd name="T51" fmla="*/ 31 h 57"/>
                  <a:gd name="T52" fmla="*/ 2 w 61"/>
                  <a:gd name="T53" fmla="*/ 38 h 57"/>
                  <a:gd name="T54" fmla="*/ 0 w 61"/>
                  <a:gd name="T55" fmla="*/ 35 h 57"/>
                  <a:gd name="T56" fmla="*/ 7 w 61"/>
                  <a:gd name="T57" fmla="*/ 24 h 57"/>
                  <a:gd name="T58" fmla="*/ 14 w 61"/>
                  <a:gd name="T59" fmla="*/ 19 h 57"/>
                  <a:gd name="T60" fmla="*/ 19 w 61"/>
                  <a:gd name="T61" fmla="*/ 16 h 57"/>
                  <a:gd name="T62" fmla="*/ 24 w 61"/>
                  <a:gd name="T63" fmla="*/ 16 h 57"/>
                  <a:gd name="T64" fmla="*/ 24 w 61"/>
                  <a:gd name="T65" fmla="*/ 24 h 57"/>
                  <a:gd name="T66" fmla="*/ 31 w 61"/>
                  <a:gd name="T67" fmla="*/ 19 h 57"/>
                  <a:gd name="T68" fmla="*/ 35 w 61"/>
                  <a:gd name="T69" fmla="*/ 16 h 57"/>
                  <a:gd name="T70" fmla="*/ 38 w 61"/>
                  <a:gd name="T71" fmla="*/ 14 h 57"/>
                  <a:gd name="T72" fmla="*/ 43 w 61"/>
                  <a:gd name="T73" fmla="*/ 12 h 57"/>
                  <a:gd name="T74" fmla="*/ 47 w 61"/>
                  <a:gd name="T75" fmla="*/ 12 h 57"/>
                  <a:gd name="T76" fmla="*/ 47 w 61"/>
                  <a:gd name="T77" fmla="*/ 2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57"/>
                  <a:gd name="T119" fmla="*/ 61 w 61"/>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57">
                    <a:moveTo>
                      <a:pt x="47" y="2"/>
                    </a:moveTo>
                    <a:lnTo>
                      <a:pt x="47" y="0"/>
                    </a:lnTo>
                    <a:lnTo>
                      <a:pt x="50" y="2"/>
                    </a:lnTo>
                    <a:lnTo>
                      <a:pt x="52" y="5"/>
                    </a:lnTo>
                    <a:lnTo>
                      <a:pt x="54" y="7"/>
                    </a:lnTo>
                    <a:lnTo>
                      <a:pt x="57" y="7"/>
                    </a:lnTo>
                    <a:lnTo>
                      <a:pt x="59" y="12"/>
                    </a:lnTo>
                    <a:lnTo>
                      <a:pt x="59" y="14"/>
                    </a:lnTo>
                    <a:lnTo>
                      <a:pt x="57" y="16"/>
                    </a:lnTo>
                    <a:lnTo>
                      <a:pt x="59" y="19"/>
                    </a:lnTo>
                    <a:lnTo>
                      <a:pt x="59" y="21"/>
                    </a:lnTo>
                    <a:lnTo>
                      <a:pt x="61" y="26"/>
                    </a:lnTo>
                    <a:lnTo>
                      <a:pt x="61" y="31"/>
                    </a:lnTo>
                    <a:lnTo>
                      <a:pt x="61" y="35"/>
                    </a:lnTo>
                    <a:lnTo>
                      <a:pt x="61" y="38"/>
                    </a:lnTo>
                    <a:lnTo>
                      <a:pt x="59" y="38"/>
                    </a:lnTo>
                    <a:lnTo>
                      <a:pt x="59" y="40"/>
                    </a:lnTo>
                    <a:lnTo>
                      <a:pt x="59" y="45"/>
                    </a:lnTo>
                    <a:lnTo>
                      <a:pt x="57" y="45"/>
                    </a:lnTo>
                    <a:lnTo>
                      <a:pt x="54" y="38"/>
                    </a:lnTo>
                    <a:lnTo>
                      <a:pt x="52" y="33"/>
                    </a:lnTo>
                    <a:lnTo>
                      <a:pt x="47" y="40"/>
                    </a:lnTo>
                    <a:lnTo>
                      <a:pt x="47" y="42"/>
                    </a:lnTo>
                    <a:lnTo>
                      <a:pt x="50" y="45"/>
                    </a:lnTo>
                    <a:lnTo>
                      <a:pt x="50" y="50"/>
                    </a:lnTo>
                    <a:lnTo>
                      <a:pt x="50" y="52"/>
                    </a:lnTo>
                    <a:lnTo>
                      <a:pt x="47" y="57"/>
                    </a:lnTo>
                    <a:lnTo>
                      <a:pt x="45" y="54"/>
                    </a:lnTo>
                    <a:lnTo>
                      <a:pt x="45" y="50"/>
                    </a:lnTo>
                    <a:lnTo>
                      <a:pt x="43" y="52"/>
                    </a:lnTo>
                    <a:lnTo>
                      <a:pt x="40" y="52"/>
                    </a:lnTo>
                    <a:lnTo>
                      <a:pt x="33" y="50"/>
                    </a:lnTo>
                    <a:lnTo>
                      <a:pt x="31" y="45"/>
                    </a:lnTo>
                    <a:lnTo>
                      <a:pt x="28" y="38"/>
                    </a:lnTo>
                    <a:lnTo>
                      <a:pt x="31" y="33"/>
                    </a:lnTo>
                    <a:lnTo>
                      <a:pt x="31" y="31"/>
                    </a:lnTo>
                    <a:lnTo>
                      <a:pt x="26" y="28"/>
                    </a:lnTo>
                    <a:lnTo>
                      <a:pt x="24" y="26"/>
                    </a:lnTo>
                    <a:lnTo>
                      <a:pt x="21" y="26"/>
                    </a:lnTo>
                    <a:lnTo>
                      <a:pt x="21" y="31"/>
                    </a:lnTo>
                    <a:lnTo>
                      <a:pt x="19" y="31"/>
                    </a:lnTo>
                    <a:lnTo>
                      <a:pt x="17" y="31"/>
                    </a:lnTo>
                    <a:lnTo>
                      <a:pt x="17" y="28"/>
                    </a:lnTo>
                    <a:lnTo>
                      <a:pt x="14" y="31"/>
                    </a:lnTo>
                    <a:lnTo>
                      <a:pt x="14" y="33"/>
                    </a:lnTo>
                    <a:lnTo>
                      <a:pt x="12" y="28"/>
                    </a:lnTo>
                    <a:lnTo>
                      <a:pt x="9" y="28"/>
                    </a:lnTo>
                    <a:lnTo>
                      <a:pt x="7" y="31"/>
                    </a:lnTo>
                    <a:lnTo>
                      <a:pt x="5" y="38"/>
                    </a:lnTo>
                    <a:lnTo>
                      <a:pt x="2" y="38"/>
                    </a:lnTo>
                    <a:lnTo>
                      <a:pt x="0" y="35"/>
                    </a:lnTo>
                    <a:lnTo>
                      <a:pt x="5" y="26"/>
                    </a:lnTo>
                    <a:lnTo>
                      <a:pt x="7" y="24"/>
                    </a:lnTo>
                    <a:lnTo>
                      <a:pt x="14" y="21"/>
                    </a:lnTo>
                    <a:lnTo>
                      <a:pt x="14" y="19"/>
                    </a:lnTo>
                    <a:lnTo>
                      <a:pt x="17" y="19"/>
                    </a:lnTo>
                    <a:lnTo>
                      <a:pt x="19" y="16"/>
                    </a:lnTo>
                    <a:lnTo>
                      <a:pt x="19" y="14"/>
                    </a:lnTo>
                    <a:lnTo>
                      <a:pt x="24" y="16"/>
                    </a:lnTo>
                    <a:lnTo>
                      <a:pt x="26" y="19"/>
                    </a:lnTo>
                    <a:lnTo>
                      <a:pt x="24" y="24"/>
                    </a:lnTo>
                    <a:lnTo>
                      <a:pt x="31" y="21"/>
                    </a:lnTo>
                    <a:lnTo>
                      <a:pt x="31" y="19"/>
                    </a:lnTo>
                    <a:lnTo>
                      <a:pt x="33" y="16"/>
                    </a:lnTo>
                    <a:lnTo>
                      <a:pt x="35" y="16"/>
                    </a:lnTo>
                    <a:lnTo>
                      <a:pt x="38" y="16"/>
                    </a:lnTo>
                    <a:lnTo>
                      <a:pt x="38" y="14"/>
                    </a:lnTo>
                    <a:lnTo>
                      <a:pt x="38" y="12"/>
                    </a:lnTo>
                    <a:lnTo>
                      <a:pt x="43" y="12"/>
                    </a:lnTo>
                    <a:lnTo>
                      <a:pt x="45" y="12"/>
                    </a:lnTo>
                    <a:lnTo>
                      <a:pt x="47" y="12"/>
                    </a:lnTo>
                    <a:lnTo>
                      <a:pt x="47" y="2"/>
                    </a:lnTo>
                    <a:close/>
                  </a:path>
                </a:pathLst>
              </a:custGeom>
              <a:grpFill/>
              <a:ln w="9525">
                <a:noFill/>
                <a:round/>
                <a:headEnd/>
                <a:tailEnd/>
              </a:ln>
            </p:spPr>
            <p:txBody>
              <a:bodyPr/>
              <a:lstStyle/>
              <a:p>
                <a:pPr>
                  <a:defRPr/>
                </a:pPr>
                <a:endParaRPr lang="en-US" sz="1200" kern="0">
                  <a:solidFill>
                    <a:srgbClr val="0096D6"/>
                  </a:solidFill>
                </a:endParaRPr>
              </a:p>
            </p:txBody>
          </p:sp>
          <p:sp>
            <p:nvSpPr>
              <p:cNvPr id="3140" name="Freeform 513"/>
              <p:cNvSpPr>
                <a:spLocks/>
              </p:cNvSpPr>
              <p:nvPr/>
            </p:nvSpPr>
            <p:spPr bwMode="auto">
              <a:xfrm>
                <a:off x="4491" y="2475"/>
                <a:ext cx="61" cy="57"/>
              </a:xfrm>
              <a:custGeom>
                <a:avLst/>
                <a:gdLst>
                  <a:gd name="T0" fmla="*/ 47 w 61"/>
                  <a:gd name="T1" fmla="*/ 0 h 57"/>
                  <a:gd name="T2" fmla="*/ 50 w 61"/>
                  <a:gd name="T3" fmla="*/ 2 h 57"/>
                  <a:gd name="T4" fmla="*/ 54 w 61"/>
                  <a:gd name="T5" fmla="*/ 7 h 57"/>
                  <a:gd name="T6" fmla="*/ 59 w 61"/>
                  <a:gd name="T7" fmla="*/ 12 h 57"/>
                  <a:gd name="T8" fmla="*/ 57 w 61"/>
                  <a:gd name="T9" fmla="*/ 16 h 57"/>
                  <a:gd name="T10" fmla="*/ 59 w 61"/>
                  <a:gd name="T11" fmla="*/ 21 h 57"/>
                  <a:gd name="T12" fmla="*/ 61 w 61"/>
                  <a:gd name="T13" fmla="*/ 26 h 57"/>
                  <a:gd name="T14" fmla="*/ 61 w 61"/>
                  <a:gd name="T15" fmla="*/ 35 h 57"/>
                  <a:gd name="T16" fmla="*/ 59 w 61"/>
                  <a:gd name="T17" fmla="*/ 38 h 57"/>
                  <a:gd name="T18" fmla="*/ 59 w 61"/>
                  <a:gd name="T19" fmla="*/ 45 h 57"/>
                  <a:gd name="T20" fmla="*/ 54 w 61"/>
                  <a:gd name="T21" fmla="*/ 38 h 57"/>
                  <a:gd name="T22" fmla="*/ 52 w 61"/>
                  <a:gd name="T23" fmla="*/ 33 h 57"/>
                  <a:gd name="T24" fmla="*/ 47 w 61"/>
                  <a:gd name="T25" fmla="*/ 42 h 57"/>
                  <a:gd name="T26" fmla="*/ 50 w 61"/>
                  <a:gd name="T27" fmla="*/ 50 h 57"/>
                  <a:gd name="T28" fmla="*/ 47 w 61"/>
                  <a:gd name="T29" fmla="*/ 57 h 57"/>
                  <a:gd name="T30" fmla="*/ 45 w 61"/>
                  <a:gd name="T31" fmla="*/ 50 h 57"/>
                  <a:gd name="T32" fmla="*/ 40 w 61"/>
                  <a:gd name="T33" fmla="*/ 52 h 57"/>
                  <a:gd name="T34" fmla="*/ 31 w 61"/>
                  <a:gd name="T35" fmla="*/ 45 h 57"/>
                  <a:gd name="T36" fmla="*/ 31 w 61"/>
                  <a:gd name="T37" fmla="*/ 33 h 57"/>
                  <a:gd name="T38" fmla="*/ 26 w 61"/>
                  <a:gd name="T39" fmla="*/ 28 h 57"/>
                  <a:gd name="T40" fmla="*/ 21 w 61"/>
                  <a:gd name="T41" fmla="*/ 26 h 57"/>
                  <a:gd name="T42" fmla="*/ 21 w 61"/>
                  <a:gd name="T43" fmla="*/ 31 h 57"/>
                  <a:gd name="T44" fmla="*/ 17 w 61"/>
                  <a:gd name="T45" fmla="*/ 31 h 57"/>
                  <a:gd name="T46" fmla="*/ 14 w 61"/>
                  <a:gd name="T47" fmla="*/ 31 h 57"/>
                  <a:gd name="T48" fmla="*/ 12 w 61"/>
                  <a:gd name="T49" fmla="*/ 28 h 57"/>
                  <a:gd name="T50" fmla="*/ 7 w 61"/>
                  <a:gd name="T51" fmla="*/ 31 h 57"/>
                  <a:gd name="T52" fmla="*/ 2 w 61"/>
                  <a:gd name="T53" fmla="*/ 38 h 57"/>
                  <a:gd name="T54" fmla="*/ 0 w 61"/>
                  <a:gd name="T55" fmla="*/ 35 h 57"/>
                  <a:gd name="T56" fmla="*/ 7 w 61"/>
                  <a:gd name="T57" fmla="*/ 24 h 57"/>
                  <a:gd name="T58" fmla="*/ 14 w 61"/>
                  <a:gd name="T59" fmla="*/ 19 h 57"/>
                  <a:gd name="T60" fmla="*/ 19 w 61"/>
                  <a:gd name="T61" fmla="*/ 16 h 57"/>
                  <a:gd name="T62" fmla="*/ 24 w 61"/>
                  <a:gd name="T63" fmla="*/ 16 h 57"/>
                  <a:gd name="T64" fmla="*/ 24 w 61"/>
                  <a:gd name="T65" fmla="*/ 24 h 57"/>
                  <a:gd name="T66" fmla="*/ 31 w 61"/>
                  <a:gd name="T67" fmla="*/ 19 h 57"/>
                  <a:gd name="T68" fmla="*/ 35 w 61"/>
                  <a:gd name="T69" fmla="*/ 16 h 57"/>
                  <a:gd name="T70" fmla="*/ 38 w 61"/>
                  <a:gd name="T71" fmla="*/ 14 h 57"/>
                  <a:gd name="T72" fmla="*/ 43 w 61"/>
                  <a:gd name="T73" fmla="*/ 12 h 57"/>
                  <a:gd name="T74" fmla="*/ 47 w 61"/>
                  <a:gd name="T75" fmla="*/ 12 h 57"/>
                  <a:gd name="T76" fmla="*/ 47 w 61"/>
                  <a:gd name="T77" fmla="*/ 2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57"/>
                  <a:gd name="T119" fmla="*/ 61 w 61"/>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57">
                    <a:moveTo>
                      <a:pt x="47" y="2"/>
                    </a:moveTo>
                    <a:lnTo>
                      <a:pt x="47" y="0"/>
                    </a:lnTo>
                    <a:lnTo>
                      <a:pt x="50" y="2"/>
                    </a:lnTo>
                    <a:lnTo>
                      <a:pt x="52" y="5"/>
                    </a:lnTo>
                    <a:lnTo>
                      <a:pt x="54" y="7"/>
                    </a:lnTo>
                    <a:lnTo>
                      <a:pt x="57" y="7"/>
                    </a:lnTo>
                    <a:lnTo>
                      <a:pt x="59" y="12"/>
                    </a:lnTo>
                    <a:lnTo>
                      <a:pt x="59" y="14"/>
                    </a:lnTo>
                    <a:lnTo>
                      <a:pt x="57" y="16"/>
                    </a:lnTo>
                    <a:lnTo>
                      <a:pt x="59" y="19"/>
                    </a:lnTo>
                    <a:lnTo>
                      <a:pt x="59" y="21"/>
                    </a:lnTo>
                    <a:lnTo>
                      <a:pt x="61" y="26"/>
                    </a:lnTo>
                    <a:lnTo>
                      <a:pt x="61" y="31"/>
                    </a:lnTo>
                    <a:lnTo>
                      <a:pt x="61" y="35"/>
                    </a:lnTo>
                    <a:lnTo>
                      <a:pt x="61" y="38"/>
                    </a:lnTo>
                    <a:lnTo>
                      <a:pt x="59" y="38"/>
                    </a:lnTo>
                    <a:lnTo>
                      <a:pt x="59" y="40"/>
                    </a:lnTo>
                    <a:lnTo>
                      <a:pt x="59" y="45"/>
                    </a:lnTo>
                    <a:lnTo>
                      <a:pt x="57" y="45"/>
                    </a:lnTo>
                    <a:lnTo>
                      <a:pt x="54" y="38"/>
                    </a:lnTo>
                    <a:lnTo>
                      <a:pt x="52" y="33"/>
                    </a:lnTo>
                    <a:lnTo>
                      <a:pt x="47" y="40"/>
                    </a:lnTo>
                    <a:lnTo>
                      <a:pt x="47" y="42"/>
                    </a:lnTo>
                    <a:lnTo>
                      <a:pt x="50" y="45"/>
                    </a:lnTo>
                    <a:lnTo>
                      <a:pt x="50" y="50"/>
                    </a:lnTo>
                    <a:lnTo>
                      <a:pt x="50" y="52"/>
                    </a:lnTo>
                    <a:lnTo>
                      <a:pt x="47" y="57"/>
                    </a:lnTo>
                    <a:lnTo>
                      <a:pt x="45" y="54"/>
                    </a:lnTo>
                    <a:lnTo>
                      <a:pt x="45" y="50"/>
                    </a:lnTo>
                    <a:lnTo>
                      <a:pt x="43" y="52"/>
                    </a:lnTo>
                    <a:lnTo>
                      <a:pt x="40" y="52"/>
                    </a:lnTo>
                    <a:lnTo>
                      <a:pt x="33" y="50"/>
                    </a:lnTo>
                    <a:lnTo>
                      <a:pt x="31" y="45"/>
                    </a:lnTo>
                    <a:lnTo>
                      <a:pt x="28" y="38"/>
                    </a:lnTo>
                    <a:lnTo>
                      <a:pt x="31" y="33"/>
                    </a:lnTo>
                    <a:lnTo>
                      <a:pt x="31" y="31"/>
                    </a:lnTo>
                    <a:lnTo>
                      <a:pt x="26" y="28"/>
                    </a:lnTo>
                    <a:lnTo>
                      <a:pt x="24" y="26"/>
                    </a:lnTo>
                    <a:lnTo>
                      <a:pt x="21" y="26"/>
                    </a:lnTo>
                    <a:lnTo>
                      <a:pt x="21" y="31"/>
                    </a:lnTo>
                    <a:lnTo>
                      <a:pt x="19" y="31"/>
                    </a:lnTo>
                    <a:lnTo>
                      <a:pt x="17" y="31"/>
                    </a:lnTo>
                    <a:lnTo>
                      <a:pt x="17" y="28"/>
                    </a:lnTo>
                    <a:lnTo>
                      <a:pt x="14" y="31"/>
                    </a:lnTo>
                    <a:lnTo>
                      <a:pt x="14" y="33"/>
                    </a:lnTo>
                    <a:lnTo>
                      <a:pt x="12" y="28"/>
                    </a:lnTo>
                    <a:lnTo>
                      <a:pt x="9" y="28"/>
                    </a:lnTo>
                    <a:lnTo>
                      <a:pt x="7" y="31"/>
                    </a:lnTo>
                    <a:lnTo>
                      <a:pt x="5" y="38"/>
                    </a:lnTo>
                    <a:lnTo>
                      <a:pt x="2" y="38"/>
                    </a:lnTo>
                    <a:lnTo>
                      <a:pt x="0" y="35"/>
                    </a:lnTo>
                    <a:lnTo>
                      <a:pt x="5" y="26"/>
                    </a:lnTo>
                    <a:lnTo>
                      <a:pt x="7" y="24"/>
                    </a:lnTo>
                    <a:lnTo>
                      <a:pt x="14" y="21"/>
                    </a:lnTo>
                    <a:lnTo>
                      <a:pt x="14" y="19"/>
                    </a:lnTo>
                    <a:lnTo>
                      <a:pt x="17" y="19"/>
                    </a:lnTo>
                    <a:lnTo>
                      <a:pt x="19" y="16"/>
                    </a:lnTo>
                    <a:lnTo>
                      <a:pt x="19" y="14"/>
                    </a:lnTo>
                    <a:lnTo>
                      <a:pt x="24" y="16"/>
                    </a:lnTo>
                    <a:lnTo>
                      <a:pt x="26" y="19"/>
                    </a:lnTo>
                    <a:lnTo>
                      <a:pt x="24" y="24"/>
                    </a:lnTo>
                    <a:lnTo>
                      <a:pt x="31" y="21"/>
                    </a:lnTo>
                    <a:lnTo>
                      <a:pt x="31" y="19"/>
                    </a:lnTo>
                    <a:lnTo>
                      <a:pt x="33" y="16"/>
                    </a:lnTo>
                    <a:lnTo>
                      <a:pt x="35" y="16"/>
                    </a:lnTo>
                    <a:lnTo>
                      <a:pt x="38" y="16"/>
                    </a:lnTo>
                    <a:lnTo>
                      <a:pt x="38" y="14"/>
                    </a:lnTo>
                    <a:lnTo>
                      <a:pt x="38" y="12"/>
                    </a:lnTo>
                    <a:lnTo>
                      <a:pt x="43" y="12"/>
                    </a:lnTo>
                    <a:lnTo>
                      <a:pt x="45" y="12"/>
                    </a:lnTo>
                    <a:lnTo>
                      <a:pt x="47" y="12"/>
                    </a:lnTo>
                    <a:lnTo>
                      <a:pt x="47" y="2"/>
                    </a:lnTo>
                  </a:path>
                </a:pathLst>
              </a:custGeom>
              <a:grpFill/>
              <a:ln w="9525">
                <a:noFill/>
                <a:round/>
                <a:headEnd/>
                <a:tailEnd/>
              </a:ln>
            </p:spPr>
            <p:txBody>
              <a:bodyPr/>
              <a:lstStyle/>
              <a:p>
                <a:pPr>
                  <a:defRPr/>
                </a:pPr>
                <a:endParaRPr lang="en-US" sz="1200" kern="0">
                  <a:solidFill>
                    <a:srgbClr val="0096D6"/>
                  </a:solidFill>
                </a:endParaRPr>
              </a:p>
            </p:txBody>
          </p:sp>
          <p:sp>
            <p:nvSpPr>
              <p:cNvPr id="3141" name="Freeform 514"/>
              <p:cNvSpPr>
                <a:spLocks/>
              </p:cNvSpPr>
              <p:nvPr/>
            </p:nvSpPr>
            <p:spPr bwMode="auto">
              <a:xfrm>
                <a:off x="4491" y="2517"/>
                <a:ext cx="5" cy="3"/>
              </a:xfrm>
              <a:custGeom>
                <a:avLst/>
                <a:gdLst>
                  <a:gd name="T0" fmla="*/ 0 w 5"/>
                  <a:gd name="T1" fmla="*/ 0 h 3"/>
                  <a:gd name="T2" fmla="*/ 0 w 5"/>
                  <a:gd name="T3" fmla="*/ 0 h 3"/>
                  <a:gd name="T4" fmla="*/ 2 w 5"/>
                  <a:gd name="T5" fmla="*/ 0 h 3"/>
                  <a:gd name="T6" fmla="*/ 5 w 5"/>
                  <a:gd name="T7" fmla="*/ 0 h 3"/>
                  <a:gd name="T8" fmla="*/ 5 w 5"/>
                  <a:gd name="T9" fmla="*/ 0 h 3"/>
                  <a:gd name="T10" fmla="*/ 5 w 5"/>
                  <a:gd name="T11" fmla="*/ 3 h 3"/>
                  <a:gd name="T12" fmla="*/ 2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5" y="3"/>
                    </a:lnTo>
                    <a:lnTo>
                      <a:pt x="2"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42" name="Freeform 515"/>
              <p:cNvSpPr>
                <a:spLocks/>
              </p:cNvSpPr>
              <p:nvPr/>
            </p:nvSpPr>
            <p:spPr bwMode="auto">
              <a:xfrm>
                <a:off x="4491" y="2517"/>
                <a:ext cx="5" cy="3"/>
              </a:xfrm>
              <a:custGeom>
                <a:avLst/>
                <a:gdLst>
                  <a:gd name="T0" fmla="*/ 0 w 5"/>
                  <a:gd name="T1" fmla="*/ 0 h 3"/>
                  <a:gd name="T2" fmla="*/ 0 w 5"/>
                  <a:gd name="T3" fmla="*/ 0 h 3"/>
                  <a:gd name="T4" fmla="*/ 2 w 5"/>
                  <a:gd name="T5" fmla="*/ 0 h 3"/>
                  <a:gd name="T6" fmla="*/ 5 w 5"/>
                  <a:gd name="T7" fmla="*/ 0 h 3"/>
                  <a:gd name="T8" fmla="*/ 5 w 5"/>
                  <a:gd name="T9" fmla="*/ 0 h 3"/>
                  <a:gd name="T10" fmla="*/ 5 w 5"/>
                  <a:gd name="T11" fmla="*/ 3 h 3"/>
                  <a:gd name="T12" fmla="*/ 2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5" y="3"/>
                    </a:lnTo>
                    <a:lnTo>
                      <a:pt x="2"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43" name="Freeform 516"/>
              <p:cNvSpPr>
                <a:spLocks/>
              </p:cNvSpPr>
              <p:nvPr/>
            </p:nvSpPr>
            <p:spPr bwMode="auto">
              <a:xfrm>
                <a:off x="4479" y="2525"/>
                <a:ext cx="5" cy="4"/>
              </a:xfrm>
              <a:custGeom>
                <a:avLst/>
                <a:gdLst>
                  <a:gd name="T0" fmla="*/ 0 w 5"/>
                  <a:gd name="T1" fmla="*/ 2 h 4"/>
                  <a:gd name="T2" fmla="*/ 0 w 5"/>
                  <a:gd name="T3" fmla="*/ 2 h 4"/>
                  <a:gd name="T4" fmla="*/ 0 w 5"/>
                  <a:gd name="T5" fmla="*/ 0 h 4"/>
                  <a:gd name="T6" fmla="*/ 3 w 5"/>
                  <a:gd name="T7" fmla="*/ 0 h 4"/>
                  <a:gd name="T8" fmla="*/ 5 w 5"/>
                  <a:gd name="T9" fmla="*/ 2 h 4"/>
                  <a:gd name="T10" fmla="*/ 5 w 5"/>
                  <a:gd name="T11" fmla="*/ 4 h 4"/>
                  <a:gd name="T12" fmla="*/ 3 w 5"/>
                  <a:gd name="T13" fmla="*/ 2 h 4"/>
                  <a:gd name="T14" fmla="*/ 0 w 5"/>
                  <a:gd name="T15" fmla="*/ 2 h 4"/>
                  <a:gd name="T16" fmla="*/ 0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2"/>
                    </a:moveTo>
                    <a:lnTo>
                      <a:pt x="0" y="2"/>
                    </a:lnTo>
                    <a:lnTo>
                      <a:pt x="0" y="0"/>
                    </a:lnTo>
                    <a:lnTo>
                      <a:pt x="3" y="0"/>
                    </a:lnTo>
                    <a:lnTo>
                      <a:pt x="5" y="2"/>
                    </a:lnTo>
                    <a:lnTo>
                      <a:pt x="5" y="4"/>
                    </a:lnTo>
                    <a:lnTo>
                      <a:pt x="3"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44" name="Freeform 517"/>
              <p:cNvSpPr>
                <a:spLocks/>
              </p:cNvSpPr>
              <p:nvPr/>
            </p:nvSpPr>
            <p:spPr bwMode="auto">
              <a:xfrm>
                <a:off x="4479" y="2525"/>
                <a:ext cx="5" cy="4"/>
              </a:xfrm>
              <a:custGeom>
                <a:avLst/>
                <a:gdLst>
                  <a:gd name="T0" fmla="*/ 0 w 5"/>
                  <a:gd name="T1" fmla="*/ 2 h 4"/>
                  <a:gd name="T2" fmla="*/ 0 w 5"/>
                  <a:gd name="T3" fmla="*/ 2 h 4"/>
                  <a:gd name="T4" fmla="*/ 0 w 5"/>
                  <a:gd name="T5" fmla="*/ 0 h 4"/>
                  <a:gd name="T6" fmla="*/ 3 w 5"/>
                  <a:gd name="T7" fmla="*/ 0 h 4"/>
                  <a:gd name="T8" fmla="*/ 5 w 5"/>
                  <a:gd name="T9" fmla="*/ 2 h 4"/>
                  <a:gd name="T10" fmla="*/ 5 w 5"/>
                  <a:gd name="T11" fmla="*/ 4 h 4"/>
                  <a:gd name="T12" fmla="*/ 3 w 5"/>
                  <a:gd name="T13" fmla="*/ 2 h 4"/>
                  <a:gd name="T14" fmla="*/ 0 w 5"/>
                  <a:gd name="T15" fmla="*/ 2 h 4"/>
                  <a:gd name="T16" fmla="*/ 0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2"/>
                    </a:moveTo>
                    <a:lnTo>
                      <a:pt x="0" y="2"/>
                    </a:lnTo>
                    <a:lnTo>
                      <a:pt x="0" y="0"/>
                    </a:lnTo>
                    <a:lnTo>
                      <a:pt x="3" y="0"/>
                    </a:lnTo>
                    <a:lnTo>
                      <a:pt x="5" y="2"/>
                    </a:lnTo>
                    <a:lnTo>
                      <a:pt x="5" y="4"/>
                    </a:lnTo>
                    <a:lnTo>
                      <a:pt x="3"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45" name="Freeform 518"/>
              <p:cNvSpPr>
                <a:spLocks/>
              </p:cNvSpPr>
              <p:nvPr/>
            </p:nvSpPr>
            <p:spPr bwMode="auto">
              <a:xfrm>
                <a:off x="4465" y="2536"/>
                <a:ext cx="5" cy="3"/>
              </a:xfrm>
              <a:custGeom>
                <a:avLst/>
                <a:gdLst>
                  <a:gd name="T0" fmla="*/ 0 w 5"/>
                  <a:gd name="T1" fmla="*/ 3 h 3"/>
                  <a:gd name="T2" fmla="*/ 0 w 5"/>
                  <a:gd name="T3" fmla="*/ 3 h 3"/>
                  <a:gd name="T4" fmla="*/ 0 w 5"/>
                  <a:gd name="T5" fmla="*/ 0 h 3"/>
                  <a:gd name="T6" fmla="*/ 2 w 5"/>
                  <a:gd name="T7" fmla="*/ 0 h 3"/>
                  <a:gd name="T8" fmla="*/ 5 w 5"/>
                  <a:gd name="T9" fmla="*/ 0 h 3"/>
                  <a:gd name="T10" fmla="*/ 5 w 5"/>
                  <a:gd name="T11" fmla="*/ 0 h 3"/>
                  <a:gd name="T12" fmla="*/ 0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3"/>
                    </a:moveTo>
                    <a:lnTo>
                      <a:pt x="0" y="3"/>
                    </a:lnTo>
                    <a:lnTo>
                      <a:pt x="0" y="0"/>
                    </a:lnTo>
                    <a:lnTo>
                      <a:pt x="2" y="0"/>
                    </a:lnTo>
                    <a:lnTo>
                      <a:pt x="5"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146" name="Freeform 519"/>
              <p:cNvSpPr>
                <a:spLocks/>
              </p:cNvSpPr>
              <p:nvPr/>
            </p:nvSpPr>
            <p:spPr bwMode="auto">
              <a:xfrm>
                <a:off x="4465" y="2536"/>
                <a:ext cx="5" cy="3"/>
              </a:xfrm>
              <a:custGeom>
                <a:avLst/>
                <a:gdLst>
                  <a:gd name="T0" fmla="*/ 0 w 5"/>
                  <a:gd name="T1" fmla="*/ 3 h 3"/>
                  <a:gd name="T2" fmla="*/ 0 w 5"/>
                  <a:gd name="T3" fmla="*/ 3 h 3"/>
                  <a:gd name="T4" fmla="*/ 0 w 5"/>
                  <a:gd name="T5" fmla="*/ 0 h 3"/>
                  <a:gd name="T6" fmla="*/ 2 w 5"/>
                  <a:gd name="T7" fmla="*/ 0 h 3"/>
                  <a:gd name="T8" fmla="*/ 5 w 5"/>
                  <a:gd name="T9" fmla="*/ 0 h 3"/>
                  <a:gd name="T10" fmla="*/ 5 w 5"/>
                  <a:gd name="T11" fmla="*/ 0 h 3"/>
                  <a:gd name="T12" fmla="*/ 0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3"/>
                    </a:moveTo>
                    <a:lnTo>
                      <a:pt x="0" y="3"/>
                    </a:lnTo>
                    <a:lnTo>
                      <a:pt x="0" y="0"/>
                    </a:lnTo>
                    <a:lnTo>
                      <a:pt x="2" y="0"/>
                    </a:lnTo>
                    <a:lnTo>
                      <a:pt x="5"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147" name="Freeform 520"/>
              <p:cNvSpPr>
                <a:spLocks/>
              </p:cNvSpPr>
              <p:nvPr/>
            </p:nvSpPr>
            <p:spPr bwMode="auto">
              <a:xfrm>
                <a:off x="5082" y="234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48" name="Freeform 521"/>
              <p:cNvSpPr>
                <a:spLocks/>
              </p:cNvSpPr>
              <p:nvPr/>
            </p:nvSpPr>
            <p:spPr bwMode="auto">
              <a:xfrm>
                <a:off x="5082" y="234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49" name="Freeform 522"/>
              <p:cNvSpPr>
                <a:spLocks/>
              </p:cNvSpPr>
              <p:nvPr/>
            </p:nvSpPr>
            <p:spPr bwMode="auto">
              <a:xfrm>
                <a:off x="4994" y="2761"/>
                <a:ext cx="5" cy="2"/>
              </a:xfrm>
              <a:custGeom>
                <a:avLst/>
                <a:gdLst>
                  <a:gd name="T0" fmla="*/ 0 w 5"/>
                  <a:gd name="T1" fmla="*/ 0 h 2"/>
                  <a:gd name="T2" fmla="*/ 0 w 5"/>
                  <a:gd name="T3" fmla="*/ 0 h 2"/>
                  <a:gd name="T4" fmla="*/ 0 w 5"/>
                  <a:gd name="T5" fmla="*/ 0 h 2"/>
                  <a:gd name="T6" fmla="*/ 5 w 5"/>
                  <a:gd name="T7" fmla="*/ 0 h 2"/>
                  <a:gd name="T8" fmla="*/ 5 w 5"/>
                  <a:gd name="T9" fmla="*/ 0 h 2"/>
                  <a:gd name="T10" fmla="*/ 5 w 5"/>
                  <a:gd name="T11" fmla="*/ 2 h 2"/>
                  <a:gd name="T12" fmla="*/ 5 w 5"/>
                  <a:gd name="T13" fmla="*/ 2 h 2"/>
                  <a:gd name="T14" fmla="*/ 3 w 5"/>
                  <a:gd name="T15" fmla="*/ 0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0" y="0"/>
                    </a:lnTo>
                    <a:lnTo>
                      <a:pt x="5" y="0"/>
                    </a:lnTo>
                    <a:lnTo>
                      <a:pt x="5" y="2"/>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50" name="Freeform 523"/>
              <p:cNvSpPr>
                <a:spLocks/>
              </p:cNvSpPr>
              <p:nvPr/>
            </p:nvSpPr>
            <p:spPr bwMode="auto">
              <a:xfrm>
                <a:off x="4994" y="2761"/>
                <a:ext cx="5" cy="2"/>
              </a:xfrm>
              <a:custGeom>
                <a:avLst/>
                <a:gdLst>
                  <a:gd name="T0" fmla="*/ 0 w 5"/>
                  <a:gd name="T1" fmla="*/ 0 h 2"/>
                  <a:gd name="T2" fmla="*/ 0 w 5"/>
                  <a:gd name="T3" fmla="*/ 0 h 2"/>
                  <a:gd name="T4" fmla="*/ 0 w 5"/>
                  <a:gd name="T5" fmla="*/ 0 h 2"/>
                  <a:gd name="T6" fmla="*/ 5 w 5"/>
                  <a:gd name="T7" fmla="*/ 0 h 2"/>
                  <a:gd name="T8" fmla="*/ 5 w 5"/>
                  <a:gd name="T9" fmla="*/ 0 h 2"/>
                  <a:gd name="T10" fmla="*/ 5 w 5"/>
                  <a:gd name="T11" fmla="*/ 2 h 2"/>
                  <a:gd name="T12" fmla="*/ 5 w 5"/>
                  <a:gd name="T13" fmla="*/ 2 h 2"/>
                  <a:gd name="T14" fmla="*/ 3 w 5"/>
                  <a:gd name="T15" fmla="*/ 0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0" y="0"/>
                    </a:lnTo>
                    <a:lnTo>
                      <a:pt x="5" y="0"/>
                    </a:lnTo>
                    <a:lnTo>
                      <a:pt x="5" y="2"/>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51" name="Freeform 524"/>
              <p:cNvSpPr>
                <a:spLocks/>
              </p:cNvSpPr>
              <p:nvPr/>
            </p:nvSpPr>
            <p:spPr bwMode="auto">
              <a:xfrm>
                <a:off x="5074" y="3380"/>
                <a:ext cx="3" cy="7"/>
              </a:xfrm>
              <a:custGeom>
                <a:avLst/>
                <a:gdLst>
                  <a:gd name="T0" fmla="*/ 3 w 3"/>
                  <a:gd name="T1" fmla="*/ 0 h 7"/>
                  <a:gd name="T2" fmla="*/ 3 w 3"/>
                  <a:gd name="T3" fmla="*/ 0 h 7"/>
                  <a:gd name="T4" fmla="*/ 3 w 3"/>
                  <a:gd name="T5" fmla="*/ 4 h 7"/>
                  <a:gd name="T6" fmla="*/ 3 w 3"/>
                  <a:gd name="T7" fmla="*/ 4 h 7"/>
                  <a:gd name="T8" fmla="*/ 3 w 3"/>
                  <a:gd name="T9" fmla="*/ 4 h 7"/>
                  <a:gd name="T10" fmla="*/ 3 w 3"/>
                  <a:gd name="T11" fmla="*/ 4 h 7"/>
                  <a:gd name="T12" fmla="*/ 0 w 3"/>
                  <a:gd name="T13" fmla="*/ 4 h 7"/>
                  <a:gd name="T14" fmla="*/ 3 w 3"/>
                  <a:gd name="T15" fmla="*/ 7 h 7"/>
                  <a:gd name="T16" fmla="*/ 3 w 3"/>
                  <a:gd name="T17" fmla="*/ 7 h 7"/>
                  <a:gd name="T18" fmla="*/ 0 w 3"/>
                  <a:gd name="T19" fmla="*/ 7 h 7"/>
                  <a:gd name="T20" fmla="*/ 0 w 3"/>
                  <a:gd name="T21" fmla="*/ 7 h 7"/>
                  <a:gd name="T22" fmla="*/ 0 w 3"/>
                  <a:gd name="T23" fmla="*/ 4 h 7"/>
                  <a:gd name="T24" fmla="*/ 0 w 3"/>
                  <a:gd name="T25" fmla="*/ 4 h 7"/>
                  <a:gd name="T26" fmla="*/ 0 w 3"/>
                  <a:gd name="T27" fmla="*/ 2 h 7"/>
                  <a:gd name="T28" fmla="*/ 0 w 3"/>
                  <a:gd name="T29" fmla="*/ 2 h 7"/>
                  <a:gd name="T30" fmla="*/ 3 w 3"/>
                  <a:gd name="T31" fmla="*/ 0 h 7"/>
                  <a:gd name="T32" fmla="*/ 3 w 3"/>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7"/>
                  <a:gd name="T53" fmla="*/ 3 w 3"/>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7">
                    <a:moveTo>
                      <a:pt x="3" y="0"/>
                    </a:moveTo>
                    <a:lnTo>
                      <a:pt x="3" y="0"/>
                    </a:lnTo>
                    <a:lnTo>
                      <a:pt x="3" y="4"/>
                    </a:lnTo>
                    <a:lnTo>
                      <a:pt x="0" y="4"/>
                    </a:lnTo>
                    <a:lnTo>
                      <a:pt x="3" y="7"/>
                    </a:lnTo>
                    <a:lnTo>
                      <a:pt x="0" y="7"/>
                    </a:lnTo>
                    <a:lnTo>
                      <a:pt x="0" y="4"/>
                    </a:lnTo>
                    <a:lnTo>
                      <a:pt x="0"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152" name="Freeform 525"/>
              <p:cNvSpPr>
                <a:spLocks/>
              </p:cNvSpPr>
              <p:nvPr/>
            </p:nvSpPr>
            <p:spPr bwMode="auto">
              <a:xfrm>
                <a:off x="5074" y="3380"/>
                <a:ext cx="3" cy="7"/>
              </a:xfrm>
              <a:custGeom>
                <a:avLst/>
                <a:gdLst>
                  <a:gd name="T0" fmla="*/ 3 w 3"/>
                  <a:gd name="T1" fmla="*/ 0 h 7"/>
                  <a:gd name="T2" fmla="*/ 3 w 3"/>
                  <a:gd name="T3" fmla="*/ 0 h 7"/>
                  <a:gd name="T4" fmla="*/ 3 w 3"/>
                  <a:gd name="T5" fmla="*/ 4 h 7"/>
                  <a:gd name="T6" fmla="*/ 3 w 3"/>
                  <a:gd name="T7" fmla="*/ 4 h 7"/>
                  <a:gd name="T8" fmla="*/ 3 w 3"/>
                  <a:gd name="T9" fmla="*/ 4 h 7"/>
                  <a:gd name="T10" fmla="*/ 3 w 3"/>
                  <a:gd name="T11" fmla="*/ 4 h 7"/>
                  <a:gd name="T12" fmla="*/ 0 w 3"/>
                  <a:gd name="T13" fmla="*/ 4 h 7"/>
                  <a:gd name="T14" fmla="*/ 3 w 3"/>
                  <a:gd name="T15" fmla="*/ 7 h 7"/>
                  <a:gd name="T16" fmla="*/ 3 w 3"/>
                  <a:gd name="T17" fmla="*/ 7 h 7"/>
                  <a:gd name="T18" fmla="*/ 0 w 3"/>
                  <a:gd name="T19" fmla="*/ 7 h 7"/>
                  <a:gd name="T20" fmla="*/ 0 w 3"/>
                  <a:gd name="T21" fmla="*/ 7 h 7"/>
                  <a:gd name="T22" fmla="*/ 0 w 3"/>
                  <a:gd name="T23" fmla="*/ 4 h 7"/>
                  <a:gd name="T24" fmla="*/ 0 w 3"/>
                  <a:gd name="T25" fmla="*/ 4 h 7"/>
                  <a:gd name="T26" fmla="*/ 0 w 3"/>
                  <a:gd name="T27" fmla="*/ 2 h 7"/>
                  <a:gd name="T28" fmla="*/ 0 w 3"/>
                  <a:gd name="T29" fmla="*/ 2 h 7"/>
                  <a:gd name="T30" fmla="*/ 3 w 3"/>
                  <a:gd name="T31" fmla="*/ 0 h 7"/>
                  <a:gd name="T32" fmla="*/ 3 w 3"/>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7"/>
                  <a:gd name="T53" fmla="*/ 3 w 3"/>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7">
                    <a:moveTo>
                      <a:pt x="3" y="0"/>
                    </a:moveTo>
                    <a:lnTo>
                      <a:pt x="3" y="0"/>
                    </a:lnTo>
                    <a:lnTo>
                      <a:pt x="3" y="4"/>
                    </a:lnTo>
                    <a:lnTo>
                      <a:pt x="0" y="4"/>
                    </a:lnTo>
                    <a:lnTo>
                      <a:pt x="3" y="7"/>
                    </a:lnTo>
                    <a:lnTo>
                      <a:pt x="0" y="7"/>
                    </a:lnTo>
                    <a:lnTo>
                      <a:pt x="0" y="4"/>
                    </a:lnTo>
                    <a:lnTo>
                      <a:pt x="0"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153" name="Freeform 526"/>
              <p:cNvSpPr>
                <a:spLocks/>
              </p:cNvSpPr>
              <p:nvPr/>
            </p:nvSpPr>
            <p:spPr bwMode="auto">
              <a:xfrm>
                <a:off x="5093" y="3302"/>
                <a:ext cx="10" cy="11"/>
              </a:xfrm>
              <a:custGeom>
                <a:avLst/>
                <a:gdLst>
                  <a:gd name="T0" fmla="*/ 7 w 10"/>
                  <a:gd name="T1" fmla="*/ 0 h 11"/>
                  <a:gd name="T2" fmla="*/ 7 w 10"/>
                  <a:gd name="T3" fmla="*/ 0 h 11"/>
                  <a:gd name="T4" fmla="*/ 7 w 10"/>
                  <a:gd name="T5" fmla="*/ 0 h 11"/>
                  <a:gd name="T6" fmla="*/ 7 w 10"/>
                  <a:gd name="T7" fmla="*/ 2 h 11"/>
                  <a:gd name="T8" fmla="*/ 10 w 10"/>
                  <a:gd name="T9" fmla="*/ 4 h 11"/>
                  <a:gd name="T10" fmla="*/ 7 w 10"/>
                  <a:gd name="T11" fmla="*/ 4 h 11"/>
                  <a:gd name="T12" fmla="*/ 10 w 10"/>
                  <a:gd name="T13" fmla="*/ 4 h 11"/>
                  <a:gd name="T14" fmla="*/ 10 w 10"/>
                  <a:gd name="T15" fmla="*/ 7 h 11"/>
                  <a:gd name="T16" fmla="*/ 7 w 10"/>
                  <a:gd name="T17" fmla="*/ 7 h 11"/>
                  <a:gd name="T18" fmla="*/ 7 w 10"/>
                  <a:gd name="T19" fmla="*/ 9 h 11"/>
                  <a:gd name="T20" fmla="*/ 5 w 10"/>
                  <a:gd name="T21" fmla="*/ 9 h 11"/>
                  <a:gd name="T22" fmla="*/ 5 w 10"/>
                  <a:gd name="T23" fmla="*/ 9 h 11"/>
                  <a:gd name="T24" fmla="*/ 3 w 10"/>
                  <a:gd name="T25" fmla="*/ 9 h 11"/>
                  <a:gd name="T26" fmla="*/ 3 w 10"/>
                  <a:gd name="T27" fmla="*/ 11 h 11"/>
                  <a:gd name="T28" fmla="*/ 0 w 10"/>
                  <a:gd name="T29" fmla="*/ 11 h 11"/>
                  <a:gd name="T30" fmla="*/ 0 w 10"/>
                  <a:gd name="T31" fmla="*/ 9 h 11"/>
                  <a:gd name="T32" fmla="*/ 3 w 10"/>
                  <a:gd name="T33" fmla="*/ 7 h 11"/>
                  <a:gd name="T34" fmla="*/ 5 w 10"/>
                  <a:gd name="T35" fmla="*/ 2 h 11"/>
                  <a:gd name="T36" fmla="*/ 5 w 10"/>
                  <a:gd name="T37" fmla="*/ 0 h 11"/>
                  <a:gd name="T38" fmla="*/ 5 w 10"/>
                  <a:gd name="T39" fmla="*/ 0 h 11"/>
                  <a:gd name="T40" fmla="*/ 7 w 10"/>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1"/>
                  <a:gd name="T65" fmla="*/ 10 w 10"/>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1">
                    <a:moveTo>
                      <a:pt x="7" y="0"/>
                    </a:moveTo>
                    <a:lnTo>
                      <a:pt x="7" y="0"/>
                    </a:lnTo>
                    <a:lnTo>
                      <a:pt x="7" y="2"/>
                    </a:lnTo>
                    <a:lnTo>
                      <a:pt x="10" y="4"/>
                    </a:lnTo>
                    <a:lnTo>
                      <a:pt x="7" y="4"/>
                    </a:lnTo>
                    <a:lnTo>
                      <a:pt x="10" y="4"/>
                    </a:lnTo>
                    <a:lnTo>
                      <a:pt x="10" y="7"/>
                    </a:lnTo>
                    <a:lnTo>
                      <a:pt x="7" y="7"/>
                    </a:lnTo>
                    <a:lnTo>
                      <a:pt x="7" y="9"/>
                    </a:lnTo>
                    <a:lnTo>
                      <a:pt x="5" y="9"/>
                    </a:lnTo>
                    <a:lnTo>
                      <a:pt x="3" y="9"/>
                    </a:lnTo>
                    <a:lnTo>
                      <a:pt x="3" y="11"/>
                    </a:lnTo>
                    <a:lnTo>
                      <a:pt x="0" y="11"/>
                    </a:lnTo>
                    <a:lnTo>
                      <a:pt x="0" y="9"/>
                    </a:lnTo>
                    <a:lnTo>
                      <a:pt x="3" y="7"/>
                    </a:lnTo>
                    <a:lnTo>
                      <a:pt x="5" y="2"/>
                    </a:lnTo>
                    <a:lnTo>
                      <a:pt x="5" y="0"/>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154" name="Freeform 527"/>
              <p:cNvSpPr>
                <a:spLocks/>
              </p:cNvSpPr>
              <p:nvPr/>
            </p:nvSpPr>
            <p:spPr bwMode="auto">
              <a:xfrm>
                <a:off x="5093" y="3302"/>
                <a:ext cx="10" cy="11"/>
              </a:xfrm>
              <a:custGeom>
                <a:avLst/>
                <a:gdLst>
                  <a:gd name="T0" fmla="*/ 7 w 10"/>
                  <a:gd name="T1" fmla="*/ 0 h 11"/>
                  <a:gd name="T2" fmla="*/ 7 w 10"/>
                  <a:gd name="T3" fmla="*/ 0 h 11"/>
                  <a:gd name="T4" fmla="*/ 7 w 10"/>
                  <a:gd name="T5" fmla="*/ 0 h 11"/>
                  <a:gd name="T6" fmla="*/ 7 w 10"/>
                  <a:gd name="T7" fmla="*/ 2 h 11"/>
                  <a:gd name="T8" fmla="*/ 10 w 10"/>
                  <a:gd name="T9" fmla="*/ 4 h 11"/>
                  <a:gd name="T10" fmla="*/ 7 w 10"/>
                  <a:gd name="T11" fmla="*/ 4 h 11"/>
                  <a:gd name="T12" fmla="*/ 10 w 10"/>
                  <a:gd name="T13" fmla="*/ 4 h 11"/>
                  <a:gd name="T14" fmla="*/ 10 w 10"/>
                  <a:gd name="T15" fmla="*/ 7 h 11"/>
                  <a:gd name="T16" fmla="*/ 7 w 10"/>
                  <a:gd name="T17" fmla="*/ 7 h 11"/>
                  <a:gd name="T18" fmla="*/ 7 w 10"/>
                  <a:gd name="T19" fmla="*/ 9 h 11"/>
                  <a:gd name="T20" fmla="*/ 5 w 10"/>
                  <a:gd name="T21" fmla="*/ 9 h 11"/>
                  <a:gd name="T22" fmla="*/ 5 w 10"/>
                  <a:gd name="T23" fmla="*/ 9 h 11"/>
                  <a:gd name="T24" fmla="*/ 3 w 10"/>
                  <a:gd name="T25" fmla="*/ 9 h 11"/>
                  <a:gd name="T26" fmla="*/ 3 w 10"/>
                  <a:gd name="T27" fmla="*/ 11 h 11"/>
                  <a:gd name="T28" fmla="*/ 0 w 10"/>
                  <a:gd name="T29" fmla="*/ 11 h 11"/>
                  <a:gd name="T30" fmla="*/ 0 w 10"/>
                  <a:gd name="T31" fmla="*/ 9 h 11"/>
                  <a:gd name="T32" fmla="*/ 3 w 10"/>
                  <a:gd name="T33" fmla="*/ 7 h 11"/>
                  <a:gd name="T34" fmla="*/ 5 w 10"/>
                  <a:gd name="T35" fmla="*/ 2 h 11"/>
                  <a:gd name="T36" fmla="*/ 5 w 10"/>
                  <a:gd name="T37" fmla="*/ 0 h 11"/>
                  <a:gd name="T38" fmla="*/ 5 w 10"/>
                  <a:gd name="T39" fmla="*/ 0 h 11"/>
                  <a:gd name="T40" fmla="*/ 7 w 10"/>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1"/>
                  <a:gd name="T65" fmla="*/ 10 w 10"/>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1">
                    <a:moveTo>
                      <a:pt x="7" y="0"/>
                    </a:moveTo>
                    <a:lnTo>
                      <a:pt x="7" y="0"/>
                    </a:lnTo>
                    <a:lnTo>
                      <a:pt x="7" y="2"/>
                    </a:lnTo>
                    <a:lnTo>
                      <a:pt x="10" y="4"/>
                    </a:lnTo>
                    <a:lnTo>
                      <a:pt x="7" y="4"/>
                    </a:lnTo>
                    <a:lnTo>
                      <a:pt x="10" y="4"/>
                    </a:lnTo>
                    <a:lnTo>
                      <a:pt x="10" y="7"/>
                    </a:lnTo>
                    <a:lnTo>
                      <a:pt x="7" y="7"/>
                    </a:lnTo>
                    <a:lnTo>
                      <a:pt x="7" y="9"/>
                    </a:lnTo>
                    <a:lnTo>
                      <a:pt x="5" y="9"/>
                    </a:lnTo>
                    <a:lnTo>
                      <a:pt x="3" y="9"/>
                    </a:lnTo>
                    <a:lnTo>
                      <a:pt x="3" y="11"/>
                    </a:lnTo>
                    <a:lnTo>
                      <a:pt x="0" y="11"/>
                    </a:lnTo>
                    <a:lnTo>
                      <a:pt x="0" y="9"/>
                    </a:lnTo>
                    <a:lnTo>
                      <a:pt x="3" y="7"/>
                    </a:lnTo>
                    <a:lnTo>
                      <a:pt x="5" y="2"/>
                    </a:lnTo>
                    <a:lnTo>
                      <a:pt x="5" y="0"/>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3155" name="Freeform 528"/>
              <p:cNvSpPr>
                <a:spLocks/>
              </p:cNvSpPr>
              <p:nvPr/>
            </p:nvSpPr>
            <p:spPr bwMode="auto">
              <a:xfrm>
                <a:off x="5082" y="3191"/>
                <a:ext cx="101" cy="111"/>
              </a:xfrm>
              <a:custGeom>
                <a:avLst/>
                <a:gdLst>
                  <a:gd name="T0" fmla="*/ 73 w 101"/>
                  <a:gd name="T1" fmla="*/ 4 h 111"/>
                  <a:gd name="T2" fmla="*/ 78 w 101"/>
                  <a:gd name="T3" fmla="*/ 0 h 111"/>
                  <a:gd name="T4" fmla="*/ 80 w 101"/>
                  <a:gd name="T5" fmla="*/ 0 h 111"/>
                  <a:gd name="T6" fmla="*/ 82 w 101"/>
                  <a:gd name="T7" fmla="*/ 4 h 111"/>
                  <a:gd name="T8" fmla="*/ 85 w 101"/>
                  <a:gd name="T9" fmla="*/ 9 h 111"/>
                  <a:gd name="T10" fmla="*/ 89 w 101"/>
                  <a:gd name="T11" fmla="*/ 9 h 111"/>
                  <a:gd name="T12" fmla="*/ 94 w 101"/>
                  <a:gd name="T13" fmla="*/ 7 h 111"/>
                  <a:gd name="T14" fmla="*/ 96 w 101"/>
                  <a:gd name="T15" fmla="*/ 7 h 111"/>
                  <a:gd name="T16" fmla="*/ 94 w 101"/>
                  <a:gd name="T17" fmla="*/ 11 h 111"/>
                  <a:gd name="T18" fmla="*/ 99 w 101"/>
                  <a:gd name="T19" fmla="*/ 7 h 111"/>
                  <a:gd name="T20" fmla="*/ 99 w 101"/>
                  <a:gd name="T21" fmla="*/ 11 h 111"/>
                  <a:gd name="T22" fmla="*/ 99 w 101"/>
                  <a:gd name="T23" fmla="*/ 16 h 111"/>
                  <a:gd name="T24" fmla="*/ 96 w 101"/>
                  <a:gd name="T25" fmla="*/ 26 h 111"/>
                  <a:gd name="T26" fmla="*/ 94 w 101"/>
                  <a:gd name="T27" fmla="*/ 30 h 111"/>
                  <a:gd name="T28" fmla="*/ 87 w 101"/>
                  <a:gd name="T29" fmla="*/ 40 h 111"/>
                  <a:gd name="T30" fmla="*/ 82 w 101"/>
                  <a:gd name="T31" fmla="*/ 45 h 111"/>
                  <a:gd name="T32" fmla="*/ 85 w 101"/>
                  <a:gd name="T33" fmla="*/ 56 h 111"/>
                  <a:gd name="T34" fmla="*/ 85 w 101"/>
                  <a:gd name="T35" fmla="*/ 56 h 111"/>
                  <a:gd name="T36" fmla="*/ 78 w 101"/>
                  <a:gd name="T37" fmla="*/ 56 h 111"/>
                  <a:gd name="T38" fmla="*/ 75 w 101"/>
                  <a:gd name="T39" fmla="*/ 59 h 111"/>
                  <a:gd name="T40" fmla="*/ 68 w 101"/>
                  <a:gd name="T41" fmla="*/ 61 h 111"/>
                  <a:gd name="T42" fmla="*/ 66 w 101"/>
                  <a:gd name="T43" fmla="*/ 61 h 111"/>
                  <a:gd name="T44" fmla="*/ 61 w 101"/>
                  <a:gd name="T45" fmla="*/ 75 h 111"/>
                  <a:gd name="T46" fmla="*/ 59 w 101"/>
                  <a:gd name="T47" fmla="*/ 82 h 111"/>
                  <a:gd name="T48" fmla="*/ 54 w 101"/>
                  <a:gd name="T49" fmla="*/ 92 h 111"/>
                  <a:gd name="T50" fmla="*/ 54 w 101"/>
                  <a:gd name="T51" fmla="*/ 96 h 111"/>
                  <a:gd name="T52" fmla="*/ 52 w 101"/>
                  <a:gd name="T53" fmla="*/ 96 h 111"/>
                  <a:gd name="T54" fmla="*/ 42 w 101"/>
                  <a:gd name="T55" fmla="*/ 104 h 111"/>
                  <a:gd name="T56" fmla="*/ 42 w 101"/>
                  <a:gd name="T57" fmla="*/ 106 h 111"/>
                  <a:gd name="T58" fmla="*/ 35 w 101"/>
                  <a:gd name="T59" fmla="*/ 108 h 111"/>
                  <a:gd name="T60" fmla="*/ 30 w 101"/>
                  <a:gd name="T61" fmla="*/ 108 h 111"/>
                  <a:gd name="T62" fmla="*/ 26 w 101"/>
                  <a:gd name="T63" fmla="*/ 108 h 111"/>
                  <a:gd name="T64" fmla="*/ 23 w 101"/>
                  <a:gd name="T65" fmla="*/ 108 h 111"/>
                  <a:gd name="T66" fmla="*/ 23 w 101"/>
                  <a:gd name="T67" fmla="*/ 106 h 111"/>
                  <a:gd name="T68" fmla="*/ 16 w 101"/>
                  <a:gd name="T69" fmla="*/ 101 h 111"/>
                  <a:gd name="T70" fmla="*/ 9 w 101"/>
                  <a:gd name="T71" fmla="*/ 101 h 111"/>
                  <a:gd name="T72" fmla="*/ 2 w 101"/>
                  <a:gd name="T73" fmla="*/ 101 h 111"/>
                  <a:gd name="T74" fmla="*/ 4 w 101"/>
                  <a:gd name="T75" fmla="*/ 96 h 111"/>
                  <a:gd name="T76" fmla="*/ 2 w 101"/>
                  <a:gd name="T77" fmla="*/ 96 h 111"/>
                  <a:gd name="T78" fmla="*/ 0 w 101"/>
                  <a:gd name="T79" fmla="*/ 96 h 111"/>
                  <a:gd name="T80" fmla="*/ 2 w 101"/>
                  <a:gd name="T81" fmla="*/ 94 h 111"/>
                  <a:gd name="T82" fmla="*/ 4 w 101"/>
                  <a:gd name="T83" fmla="*/ 92 h 111"/>
                  <a:gd name="T84" fmla="*/ 4 w 101"/>
                  <a:gd name="T85" fmla="*/ 89 h 111"/>
                  <a:gd name="T86" fmla="*/ 4 w 101"/>
                  <a:gd name="T87" fmla="*/ 87 h 111"/>
                  <a:gd name="T88" fmla="*/ 4 w 101"/>
                  <a:gd name="T89" fmla="*/ 85 h 111"/>
                  <a:gd name="T90" fmla="*/ 7 w 101"/>
                  <a:gd name="T91" fmla="*/ 85 h 111"/>
                  <a:gd name="T92" fmla="*/ 9 w 101"/>
                  <a:gd name="T93" fmla="*/ 85 h 111"/>
                  <a:gd name="T94" fmla="*/ 7 w 101"/>
                  <a:gd name="T95" fmla="*/ 78 h 111"/>
                  <a:gd name="T96" fmla="*/ 9 w 101"/>
                  <a:gd name="T97" fmla="*/ 78 h 111"/>
                  <a:gd name="T98" fmla="*/ 11 w 101"/>
                  <a:gd name="T99" fmla="*/ 80 h 111"/>
                  <a:gd name="T100" fmla="*/ 11 w 101"/>
                  <a:gd name="T101" fmla="*/ 75 h 111"/>
                  <a:gd name="T102" fmla="*/ 16 w 101"/>
                  <a:gd name="T103" fmla="*/ 71 h 111"/>
                  <a:gd name="T104" fmla="*/ 18 w 101"/>
                  <a:gd name="T105" fmla="*/ 66 h 111"/>
                  <a:gd name="T106" fmla="*/ 21 w 101"/>
                  <a:gd name="T107" fmla="*/ 61 h 111"/>
                  <a:gd name="T108" fmla="*/ 26 w 101"/>
                  <a:gd name="T109" fmla="*/ 59 h 111"/>
                  <a:gd name="T110" fmla="*/ 47 w 101"/>
                  <a:gd name="T111" fmla="*/ 45 h 111"/>
                  <a:gd name="T112" fmla="*/ 56 w 101"/>
                  <a:gd name="T113" fmla="*/ 37 h 111"/>
                  <a:gd name="T114" fmla="*/ 68 w 101"/>
                  <a:gd name="T115" fmla="*/ 19 h 111"/>
                  <a:gd name="T116" fmla="*/ 73 w 101"/>
                  <a:gd name="T117" fmla="*/ 7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
                  <a:gd name="T178" fmla="*/ 0 h 111"/>
                  <a:gd name="T179" fmla="*/ 101 w 101"/>
                  <a:gd name="T180" fmla="*/ 111 h 1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 h="111">
                    <a:moveTo>
                      <a:pt x="73" y="7"/>
                    </a:moveTo>
                    <a:lnTo>
                      <a:pt x="73" y="7"/>
                    </a:lnTo>
                    <a:lnTo>
                      <a:pt x="73" y="4"/>
                    </a:lnTo>
                    <a:lnTo>
                      <a:pt x="75" y="2"/>
                    </a:lnTo>
                    <a:lnTo>
                      <a:pt x="78" y="0"/>
                    </a:lnTo>
                    <a:lnTo>
                      <a:pt x="80" y="0"/>
                    </a:lnTo>
                    <a:lnTo>
                      <a:pt x="80" y="2"/>
                    </a:lnTo>
                    <a:lnTo>
                      <a:pt x="82" y="4"/>
                    </a:lnTo>
                    <a:lnTo>
                      <a:pt x="85" y="4"/>
                    </a:lnTo>
                    <a:lnTo>
                      <a:pt x="85" y="9"/>
                    </a:lnTo>
                    <a:lnTo>
                      <a:pt x="85" y="11"/>
                    </a:lnTo>
                    <a:lnTo>
                      <a:pt x="87" y="11"/>
                    </a:lnTo>
                    <a:lnTo>
                      <a:pt x="89" y="9"/>
                    </a:lnTo>
                    <a:lnTo>
                      <a:pt x="92" y="9"/>
                    </a:lnTo>
                    <a:lnTo>
                      <a:pt x="94" y="7"/>
                    </a:lnTo>
                    <a:lnTo>
                      <a:pt x="96" y="4"/>
                    </a:lnTo>
                    <a:lnTo>
                      <a:pt x="96" y="7"/>
                    </a:lnTo>
                    <a:lnTo>
                      <a:pt x="96" y="9"/>
                    </a:lnTo>
                    <a:lnTo>
                      <a:pt x="94" y="11"/>
                    </a:lnTo>
                    <a:lnTo>
                      <a:pt x="96" y="9"/>
                    </a:lnTo>
                    <a:lnTo>
                      <a:pt x="99" y="7"/>
                    </a:lnTo>
                    <a:lnTo>
                      <a:pt x="101" y="9"/>
                    </a:lnTo>
                    <a:lnTo>
                      <a:pt x="99" y="11"/>
                    </a:lnTo>
                    <a:lnTo>
                      <a:pt x="101" y="14"/>
                    </a:lnTo>
                    <a:lnTo>
                      <a:pt x="99" y="16"/>
                    </a:lnTo>
                    <a:lnTo>
                      <a:pt x="101" y="19"/>
                    </a:lnTo>
                    <a:lnTo>
                      <a:pt x="99" y="26"/>
                    </a:lnTo>
                    <a:lnTo>
                      <a:pt x="96" y="26"/>
                    </a:lnTo>
                    <a:lnTo>
                      <a:pt x="96" y="28"/>
                    </a:lnTo>
                    <a:lnTo>
                      <a:pt x="94" y="28"/>
                    </a:lnTo>
                    <a:lnTo>
                      <a:pt x="94" y="30"/>
                    </a:lnTo>
                    <a:lnTo>
                      <a:pt x="92" y="33"/>
                    </a:lnTo>
                    <a:lnTo>
                      <a:pt x="89" y="40"/>
                    </a:lnTo>
                    <a:lnTo>
                      <a:pt x="87" y="40"/>
                    </a:lnTo>
                    <a:lnTo>
                      <a:pt x="87" y="42"/>
                    </a:lnTo>
                    <a:lnTo>
                      <a:pt x="85" y="42"/>
                    </a:lnTo>
                    <a:lnTo>
                      <a:pt x="82" y="45"/>
                    </a:lnTo>
                    <a:lnTo>
                      <a:pt x="80" y="54"/>
                    </a:lnTo>
                    <a:lnTo>
                      <a:pt x="85" y="56"/>
                    </a:lnTo>
                    <a:lnTo>
                      <a:pt x="85" y="59"/>
                    </a:lnTo>
                    <a:lnTo>
                      <a:pt x="85" y="56"/>
                    </a:lnTo>
                    <a:lnTo>
                      <a:pt x="85" y="59"/>
                    </a:lnTo>
                    <a:lnTo>
                      <a:pt x="78" y="56"/>
                    </a:lnTo>
                    <a:lnTo>
                      <a:pt x="78" y="59"/>
                    </a:lnTo>
                    <a:lnTo>
                      <a:pt x="75" y="59"/>
                    </a:lnTo>
                    <a:lnTo>
                      <a:pt x="73" y="56"/>
                    </a:lnTo>
                    <a:lnTo>
                      <a:pt x="73" y="59"/>
                    </a:lnTo>
                    <a:lnTo>
                      <a:pt x="68" y="61"/>
                    </a:lnTo>
                    <a:lnTo>
                      <a:pt x="66" y="61"/>
                    </a:lnTo>
                    <a:lnTo>
                      <a:pt x="63" y="66"/>
                    </a:lnTo>
                    <a:lnTo>
                      <a:pt x="63" y="68"/>
                    </a:lnTo>
                    <a:lnTo>
                      <a:pt x="61" y="75"/>
                    </a:lnTo>
                    <a:lnTo>
                      <a:pt x="61" y="78"/>
                    </a:lnTo>
                    <a:lnTo>
                      <a:pt x="61" y="80"/>
                    </a:lnTo>
                    <a:lnTo>
                      <a:pt x="59" y="82"/>
                    </a:lnTo>
                    <a:lnTo>
                      <a:pt x="59" y="87"/>
                    </a:lnTo>
                    <a:lnTo>
                      <a:pt x="56" y="89"/>
                    </a:lnTo>
                    <a:lnTo>
                      <a:pt x="54" y="92"/>
                    </a:lnTo>
                    <a:lnTo>
                      <a:pt x="54" y="94"/>
                    </a:lnTo>
                    <a:lnTo>
                      <a:pt x="54" y="96"/>
                    </a:lnTo>
                    <a:lnTo>
                      <a:pt x="52" y="96"/>
                    </a:lnTo>
                    <a:lnTo>
                      <a:pt x="49" y="99"/>
                    </a:lnTo>
                    <a:lnTo>
                      <a:pt x="47" y="101"/>
                    </a:lnTo>
                    <a:lnTo>
                      <a:pt x="42" y="104"/>
                    </a:lnTo>
                    <a:lnTo>
                      <a:pt x="42" y="106"/>
                    </a:lnTo>
                    <a:lnTo>
                      <a:pt x="40" y="108"/>
                    </a:lnTo>
                    <a:lnTo>
                      <a:pt x="35" y="111"/>
                    </a:lnTo>
                    <a:lnTo>
                      <a:pt x="35" y="108"/>
                    </a:lnTo>
                    <a:lnTo>
                      <a:pt x="33" y="111"/>
                    </a:lnTo>
                    <a:lnTo>
                      <a:pt x="30" y="111"/>
                    </a:lnTo>
                    <a:lnTo>
                      <a:pt x="30" y="108"/>
                    </a:lnTo>
                    <a:lnTo>
                      <a:pt x="28" y="108"/>
                    </a:lnTo>
                    <a:lnTo>
                      <a:pt x="26" y="108"/>
                    </a:lnTo>
                    <a:lnTo>
                      <a:pt x="23" y="108"/>
                    </a:lnTo>
                    <a:lnTo>
                      <a:pt x="23" y="106"/>
                    </a:lnTo>
                    <a:lnTo>
                      <a:pt x="21" y="106"/>
                    </a:lnTo>
                    <a:lnTo>
                      <a:pt x="16" y="104"/>
                    </a:lnTo>
                    <a:lnTo>
                      <a:pt x="16" y="101"/>
                    </a:lnTo>
                    <a:lnTo>
                      <a:pt x="14" y="101"/>
                    </a:lnTo>
                    <a:lnTo>
                      <a:pt x="11" y="101"/>
                    </a:lnTo>
                    <a:lnTo>
                      <a:pt x="9" y="101"/>
                    </a:lnTo>
                    <a:lnTo>
                      <a:pt x="7" y="104"/>
                    </a:lnTo>
                    <a:lnTo>
                      <a:pt x="2" y="101"/>
                    </a:lnTo>
                    <a:lnTo>
                      <a:pt x="2" y="99"/>
                    </a:lnTo>
                    <a:lnTo>
                      <a:pt x="4" y="96"/>
                    </a:lnTo>
                    <a:lnTo>
                      <a:pt x="2" y="99"/>
                    </a:lnTo>
                    <a:lnTo>
                      <a:pt x="2" y="96"/>
                    </a:lnTo>
                    <a:lnTo>
                      <a:pt x="0" y="96"/>
                    </a:lnTo>
                    <a:lnTo>
                      <a:pt x="0" y="94"/>
                    </a:lnTo>
                    <a:lnTo>
                      <a:pt x="2" y="94"/>
                    </a:lnTo>
                    <a:lnTo>
                      <a:pt x="4" y="92"/>
                    </a:lnTo>
                    <a:lnTo>
                      <a:pt x="4" y="89"/>
                    </a:lnTo>
                    <a:lnTo>
                      <a:pt x="2" y="89"/>
                    </a:lnTo>
                    <a:lnTo>
                      <a:pt x="2" y="87"/>
                    </a:lnTo>
                    <a:lnTo>
                      <a:pt x="4" y="87"/>
                    </a:lnTo>
                    <a:lnTo>
                      <a:pt x="4" y="85"/>
                    </a:lnTo>
                    <a:lnTo>
                      <a:pt x="7" y="85"/>
                    </a:lnTo>
                    <a:lnTo>
                      <a:pt x="9" y="85"/>
                    </a:lnTo>
                    <a:lnTo>
                      <a:pt x="7" y="82"/>
                    </a:lnTo>
                    <a:lnTo>
                      <a:pt x="7" y="78"/>
                    </a:lnTo>
                    <a:lnTo>
                      <a:pt x="9" y="78"/>
                    </a:lnTo>
                    <a:lnTo>
                      <a:pt x="9" y="75"/>
                    </a:lnTo>
                    <a:lnTo>
                      <a:pt x="9" y="78"/>
                    </a:lnTo>
                    <a:lnTo>
                      <a:pt x="11" y="78"/>
                    </a:lnTo>
                    <a:lnTo>
                      <a:pt x="11" y="80"/>
                    </a:lnTo>
                    <a:lnTo>
                      <a:pt x="11" y="78"/>
                    </a:lnTo>
                    <a:lnTo>
                      <a:pt x="11" y="75"/>
                    </a:lnTo>
                    <a:lnTo>
                      <a:pt x="14" y="73"/>
                    </a:lnTo>
                    <a:lnTo>
                      <a:pt x="16" y="71"/>
                    </a:lnTo>
                    <a:lnTo>
                      <a:pt x="16" y="68"/>
                    </a:lnTo>
                    <a:lnTo>
                      <a:pt x="18" y="66"/>
                    </a:lnTo>
                    <a:lnTo>
                      <a:pt x="21" y="66"/>
                    </a:lnTo>
                    <a:lnTo>
                      <a:pt x="21" y="61"/>
                    </a:lnTo>
                    <a:lnTo>
                      <a:pt x="23" y="61"/>
                    </a:lnTo>
                    <a:lnTo>
                      <a:pt x="26" y="61"/>
                    </a:lnTo>
                    <a:lnTo>
                      <a:pt x="26" y="59"/>
                    </a:lnTo>
                    <a:lnTo>
                      <a:pt x="30" y="59"/>
                    </a:lnTo>
                    <a:lnTo>
                      <a:pt x="47" y="47"/>
                    </a:lnTo>
                    <a:lnTo>
                      <a:pt x="47" y="45"/>
                    </a:lnTo>
                    <a:lnTo>
                      <a:pt x="52" y="42"/>
                    </a:lnTo>
                    <a:lnTo>
                      <a:pt x="56" y="37"/>
                    </a:lnTo>
                    <a:lnTo>
                      <a:pt x="61" y="33"/>
                    </a:lnTo>
                    <a:lnTo>
                      <a:pt x="63" y="21"/>
                    </a:lnTo>
                    <a:lnTo>
                      <a:pt x="68" y="19"/>
                    </a:lnTo>
                    <a:lnTo>
                      <a:pt x="70" y="19"/>
                    </a:lnTo>
                    <a:lnTo>
                      <a:pt x="73" y="14"/>
                    </a:lnTo>
                    <a:lnTo>
                      <a:pt x="73" y="7"/>
                    </a:lnTo>
                    <a:close/>
                  </a:path>
                </a:pathLst>
              </a:custGeom>
              <a:grpFill/>
              <a:ln w="9525">
                <a:noFill/>
                <a:round/>
                <a:headEnd/>
                <a:tailEnd/>
              </a:ln>
            </p:spPr>
            <p:txBody>
              <a:bodyPr/>
              <a:lstStyle/>
              <a:p>
                <a:pPr>
                  <a:defRPr/>
                </a:pPr>
                <a:endParaRPr lang="en-US" sz="1200" kern="0">
                  <a:solidFill>
                    <a:srgbClr val="0096D6"/>
                  </a:solidFill>
                </a:endParaRPr>
              </a:p>
            </p:txBody>
          </p:sp>
          <p:sp>
            <p:nvSpPr>
              <p:cNvPr id="3156" name="Freeform 529"/>
              <p:cNvSpPr>
                <a:spLocks/>
              </p:cNvSpPr>
              <p:nvPr/>
            </p:nvSpPr>
            <p:spPr bwMode="auto">
              <a:xfrm>
                <a:off x="5082" y="3191"/>
                <a:ext cx="101" cy="111"/>
              </a:xfrm>
              <a:custGeom>
                <a:avLst/>
                <a:gdLst>
                  <a:gd name="T0" fmla="*/ 73 w 101"/>
                  <a:gd name="T1" fmla="*/ 4 h 111"/>
                  <a:gd name="T2" fmla="*/ 78 w 101"/>
                  <a:gd name="T3" fmla="*/ 0 h 111"/>
                  <a:gd name="T4" fmla="*/ 80 w 101"/>
                  <a:gd name="T5" fmla="*/ 0 h 111"/>
                  <a:gd name="T6" fmla="*/ 82 w 101"/>
                  <a:gd name="T7" fmla="*/ 4 h 111"/>
                  <a:gd name="T8" fmla="*/ 85 w 101"/>
                  <a:gd name="T9" fmla="*/ 9 h 111"/>
                  <a:gd name="T10" fmla="*/ 89 w 101"/>
                  <a:gd name="T11" fmla="*/ 9 h 111"/>
                  <a:gd name="T12" fmla="*/ 94 w 101"/>
                  <a:gd name="T13" fmla="*/ 7 h 111"/>
                  <a:gd name="T14" fmla="*/ 96 w 101"/>
                  <a:gd name="T15" fmla="*/ 7 h 111"/>
                  <a:gd name="T16" fmla="*/ 94 w 101"/>
                  <a:gd name="T17" fmla="*/ 11 h 111"/>
                  <a:gd name="T18" fmla="*/ 99 w 101"/>
                  <a:gd name="T19" fmla="*/ 7 h 111"/>
                  <a:gd name="T20" fmla="*/ 99 w 101"/>
                  <a:gd name="T21" fmla="*/ 11 h 111"/>
                  <a:gd name="T22" fmla="*/ 99 w 101"/>
                  <a:gd name="T23" fmla="*/ 16 h 111"/>
                  <a:gd name="T24" fmla="*/ 96 w 101"/>
                  <a:gd name="T25" fmla="*/ 26 h 111"/>
                  <a:gd name="T26" fmla="*/ 94 w 101"/>
                  <a:gd name="T27" fmla="*/ 30 h 111"/>
                  <a:gd name="T28" fmla="*/ 87 w 101"/>
                  <a:gd name="T29" fmla="*/ 40 h 111"/>
                  <a:gd name="T30" fmla="*/ 82 w 101"/>
                  <a:gd name="T31" fmla="*/ 45 h 111"/>
                  <a:gd name="T32" fmla="*/ 85 w 101"/>
                  <a:gd name="T33" fmla="*/ 56 h 111"/>
                  <a:gd name="T34" fmla="*/ 85 w 101"/>
                  <a:gd name="T35" fmla="*/ 56 h 111"/>
                  <a:gd name="T36" fmla="*/ 78 w 101"/>
                  <a:gd name="T37" fmla="*/ 56 h 111"/>
                  <a:gd name="T38" fmla="*/ 75 w 101"/>
                  <a:gd name="T39" fmla="*/ 59 h 111"/>
                  <a:gd name="T40" fmla="*/ 68 w 101"/>
                  <a:gd name="T41" fmla="*/ 61 h 111"/>
                  <a:gd name="T42" fmla="*/ 66 w 101"/>
                  <a:gd name="T43" fmla="*/ 61 h 111"/>
                  <a:gd name="T44" fmla="*/ 61 w 101"/>
                  <a:gd name="T45" fmla="*/ 75 h 111"/>
                  <a:gd name="T46" fmla="*/ 59 w 101"/>
                  <a:gd name="T47" fmla="*/ 82 h 111"/>
                  <a:gd name="T48" fmla="*/ 54 w 101"/>
                  <a:gd name="T49" fmla="*/ 92 h 111"/>
                  <a:gd name="T50" fmla="*/ 54 w 101"/>
                  <a:gd name="T51" fmla="*/ 96 h 111"/>
                  <a:gd name="T52" fmla="*/ 52 w 101"/>
                  <a:gd name="T53" fmla="*/ 96 h 111"/>
                  <a:gd name="T54" fmla="*/ 42 w 101"/>
                  <a:gd name="T55" fmla="*/ 104 h 111"/>
                  <a:gd name="T56" fmla="*/ 42 w 101"/>
                  <a:gd name="T57" fmla="*/ 106 h 111"/>
                  <a:gd name="T58" fmla="*/ 35 w 101"/>
                  <a:gd name="T59" fmla="*/ 108 h 111"/>
                  <a:gd name="T60" fmla="*/ 30 w 101"/>
                  <a:gd name="T61" fmla="*/ 108 h 111"/>
                  <a:gd name="T62" fmla="*/ 26 w 101"/>
                  <a:gd name="T63" fmla="*/ 108 h 111"/>
                  <a:gd name="T64" fmla="*/ 23 w 101"/>
                  <a:gd name="T65" fmla="*/ 108 h 111"/>
                  <a:gd name="T66" fmla="*/ 23 w 101"/>
                  <a:gd name="T67" fmla="*/ 106 h 111"/>
                  <a:gd name="T68" fmla="*/ 16 w 101"/>
                  <a:gd name="T69" fmla="*/ 101 h 111"/>
                  <a:gd name="T70" fmla="*/ 9 w 101"/>
                  <a:gd name="T71" fmla="*/ 101 h 111"/>
                  <a:gd name="T72" fmla="*/ 2 w 101"/>
                  <a:gd name="T73" fmla="*/ 101 h 111"/>
                  <a:gd name="T74" fmla="*/ 4 w 101"/>
                  <a:gd name="T75" fmla="*/ 96 h 111"/>
                  <a:gd name="T76" fmla="*/ 2 w 101"/>
                  <a:gd name="T77" fmla="*/ 96 h 111"/>
                  <a:gd name="T78" fmla="*/ 0 w 101"/>
                  <a:gd name="T79" fmla="*/ 96 h 111"/>
                  <a:gd name="T80" fmla="*/ 2 w 101"/>
                  <a:gd name="T81" fmla="*/ 94 h 111"/>
                  <a:gd name="T82" fmla="*/ 4 w 101"/>
                  <a:gd name="T83" fmla="*/ 92 h 111"/>
                  <a:gd name="T84" fmla="*/ 4 w 101"/>
                  <a:gd name="T85" fmla="*/ 89 h 111"/>
                  <a:gd name="T86" fmla="*/ 4 w 101"/>
                  <a:gd name="T87" fmla="*/ 87 h 111"/>
                  <a:gd name="T88" fmla="*/ 4 w 101"/>
                  <a:gd name="T89" fmla="*/ 85 h 111"/>
                  <a:gd name="T90" fmla="*/ 7 w 101"/>
                  <a:gd name="T91" fmla="*/ 85 h 111"/>
                  <a:gd name="T92" fmla="*/ 9 w 101"/>
                  <a:gd name="T93" fmla="*/ 85 h 111"/>
                  <a:gd name="T94" fmla="*/ 7 w 101"/>
                  <a:gd name="T95" fmla="*/ 78 h 111"/>
                  <a:gd name="T96" fmla="*/ 9 w 101"/>
                  <a:gd name="T97" fmla="*/ 78 h 111"/>
                  <a:gd name="T98" fmla="*/ 11 w 101"/>
                  <a:gd name="T99" fmla="*/ 80 h 111"/>
                  <a:gd name="T100" fmla="*/ 11 w 101"/>
                  <a:gd name="T101" fmla="*/ 75 h 111"/>
                  <a:gd name="T102" fmla="*/ 16 w 101"/>
                  <a:gd name="T103" fmla="*/ 71 h 111"/>
                  <a:gd name="T104" fmla="*/ 18 w 101"/>
                  <a:gd name="T105" fmla="*/ 66 h 111"/>
                  <a:gd name="T106" fmla="*/ 21 w 101"/>
                  <a:gd name="T107" fmla="*/ 61 h 111"/>
                  <a:gd name="T108" fmla="*/ 26 w 101"/>
                  <a:gd name="T109" fmla="*/ 59 h 111"/>
                  <a:gd name="T110" fmla="*/ 47 w 101"/>
                  <a:gd name="T111" fmla="*/ 45 h 111"/>
                  <a:gd name="T112" fmla="*/ 56 w 101"/>
                  <a:gd name="T113" fmla="*/ 37 h 111"/>
                  <a:gd name="T114" fmla="*/ 68 w 101"/>
                  <a:gd name="T115" fmla="*/ 19 h 111"/>
                  <a:gd name="T116" fmla="*/ 73 w 101"/>
                  <a:gd name="T117" fmla="*/ 7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
                  <a:gd name="T178" fmla="*/ 0 h 111"/>
                  <a:gd name="T179" fmla="*/ 101 w 101"/>
                  <a:gd name="T180" fmla="*/ 111 h 1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 h="111">
                    <a:moveTo>
                      <a:pt x="73" y="7"/>
                    </a:moveTo>
                    <a:lnTo>
                      <a:pt x="73" y="7"/>
                    </a:lnTo>
                    <a:lnTo>
                      <a:pt x="73" y="4"/>
                    </a:lnTo>
                    <a:lnTo>
                      <a:pt x="75" y="2"/>
                    </a:lnTo>
                    <a:lnTo>
                      <a:pt x="78" y="0"/>
                    </a:lnTo>
                    <a:lnTo>
                      <a:pt x="80" y="0"/>
                    </a:lnTo>
                    <a:lnTo>
                      <a:pt x="80" y="2"/>
                    </a:lnTo>
                    <a:lnTo>
                      <a:pt x="82" y="4"/>
                    </a:lnTo>
                    <a:lnTo>
                      <a:pt x="85" y="4"/>
                    </a:lnTo>
                    <a:lnTo>
                      <a:pt x="85" y="9"/>
                    </a:lnTo>
                    <a:lnTo>
                      <a:pt x="85" y="11"/>
                    </a:lnTo>
                    <a:lnTo>
                      <a:pt x="87" y="11"/>
                    </a:lnTo>
                    <a:lnTo>
                      <a:pt x="89" y="9"/>
                    </a:lnTo>
                    <a:lnTo>
                      <a:pt x="92" y="9"/>
                    </a:lnTo>
                    <a:lnTo>
                      <a:pt x="94" y="7"/>
                    </a:lnTo>
                    <a:lnTo>
                      <a:pt x="96" y="4"/>
                    </a:lnTo>
                    <a:lnTo>
                      <a:pt x="96" y="7"/>
                    </a:lnTo>
                    <a:lnTo>
                      <a:pt x="96" y="9"/>
                    </a:lnTo>
                    <a:lnTo>
                      <a:pt x="94" y="11"/>
                    </a:lnTo>
                    <a:lnTo>
                      <a:pt x="96" y="9"/>
                    </a:lnTo>
                    <a:lnTo>
                      <a:pt x="99" y="7"/>
                    </a:lnTo>
                    <a:lnTo>
                      <a:pt x="101" y="9"/>
                    </a:lnTo>
                    <a:lnTo>
                      <a:pt x="99" y="11"/>
                    </a:lnTo>
                    <a:lnTo>
                      <a:pt x="101" y="14"/>
                    </a:lnTo>
                    <a:lnTo>
                      <a:pt x="99" y="16"/>
                    </a:lnTo>
                    <a:lnTo>
                      <a:pt x="101" y="19"/>
                    </a:lnTo>
                    <a:lnTo>
                      <a:pt x="99" y="26"/>
                    </a:lnTo>
                    <a:lnTo>
                      <a:pt x="96" y="26"/>
                    </a:lnTo>
                    <a:lnTo>
                      <a:pt x="96" y="28"/>
                    </a:lnTo>
                    <a:lnTo>
                      <a:pt x="94" y="28"/>
                    </a:lnTo>
                    <a:lnTo>
                      <a:pt x="94" y="30"/>
                    </a:lnTo>
                    <a:lnTo>
                      <a:pt x="92" y="33"/>
                    </a:lnTo>
                    <a:lnTo>
                      <a:pt x="89" y="40"/>
                    </a:lnTo>
                    <a:lnTo>
                      <a:pt x="87" y="40"/>
                    </a:lnTo>
                    <a:lnTo>
                      <a:pt x="87" y="42"/>
                    </a:lnTo>
                    <a:lnTo>
                      <a:pt x="85" y="42"/>
                    </a:lnTo>
                    <a:lnTo>
                      <a:pt x="82" y="45"/>
                    </a:lnTo>
                    <a:lnTo>
                      <a:pt x="80" y="54"/>
                    </a:lnTo>
                    <a:lnTo>
                      <a:pt x="85" y="56"/>
                    </a:lnTo>
                    <a:lnTo>
                      <a:pt x="85" y="59"/>
                    </a:lnTo>
                    <a:lnTo>
                      <a:pt x="85" y="56"/>
                    </a:lnTo>
                    <a:lnTo>
                      <a:pt x="85" y="59"/>
                    </a:lnTo>
                    <a:lnTo>
                      <a:pt x="78" y="56"/>
                    </a:lnTo>
                    <a:lnTo>
                      <a:pt x="78" y="59"/>
                    </a:lnTo>
                    <a:lnTo>
                      <a:pt x="75" y="59"/>
                    </a:lnTo>
                    <a:lnTo>
                      <a:pt x="73" y="56"/>
                    </a:lnTo>
                    <a:lnTo>
                      <a:pt x="73" y="59"/>
                    </a:lnTo>
                    <a:lnTo>
                      <a:pt x="68" y="61"/>
                    </a:lnTo>
                    <a:lnTo>
                      <a:pt x="66" y="61"/>
                    </a:lnTo>
                    <a:lnTo>
                      <a:pt x="63" y="66"/>
                    </a:lnTo>
                    <a:lnTo>
                      <a:pt x="63" y="68"/>
                    </a:lnTo>
                    <a:lnTo>
                      <a:pt x="61" y="75"/>
                    </a:lnTo>
                    <a:lnTo>
                      <a:pt x="61" y="78"/>
                    </a:lnTo>
                    <a:lnTo>
                      <a:pt x="61" y="80"/>
                    </a:lnTo>
                    <a:lnTo>
                      <a:pt x="59" y="82"/>
                    </a:lnTo>
                    <a:lnTo>
                      <a:pt x="59" y="87"/>
                    </a:lnTo>
                    <a:lnTo>
                      <a:pt x="56" y="89"/>
                    </a:lnTo>
                    <a:lnTo>
                      <a:pt x="54" y="92"/>
                    </a:lnTo>
                    <a:lnTo>
                      <a:pt x="54" y="94"/>
                    </a:lnTo>
                    <a:lnTo>
                      <a:pt x="54" y="96"/>
                    </a:lnTo>
                    <a:lnTo>
                      <a:pt x="52" y="96"/>
                    </a:lnTo>
                    <a:lnTo>
                      <a:pt x="49" y="99"/>
                    </a:lnTo>
                    <a:lnTo>
                      <a:pt x="47" y="101"/>
                    </a:lnTo>
                    <a:lnTo>
                      <a:pt x="42" y="104"/>
                    </a:lnTo>
                    <a:lnTo>
                      <a:pt x="42" y="106"/>
                    </a:lnTo>
                    <a:lnTo>
                      <a:pt x="40" y="108"/>
                    </a:lnTo>
                    <a:lnTo>
                      <a:pt x="35" y="111"/>
                    </a:lnTo>
                    <a:lnTo>
                      <a:pt x="35" y="108"/>
                    </a:lnTo>
                    <a:lnTo>
                      <a:pt x="33" y="111"/>
                    </a:lnTo>
                    <a:lnTo>
                      <a:pt x="30" y="111"/>
                    </a:lnTo>
                    <a:lnTo>
                      <a:pt x="30" y="108"/>
                    </a:lnTo>
                    <a:lnTo>
                      <a:pt x="28" y="108"/>
                    </a:lnTo>
                    <a:lnTo>
                      <a:pt x="26" y="108"/>
                    </a:lnTo>
                    <a:lnTo>
                      <a:pt x="23" y="108"/>
                    </a:lnTo>
                    <a:lnTo>
                      <a:pt x="23" y="106"/>
                    </a:lnTo>
                    <a:lnTo>
                      <a:pt x="21" y="106"/>
                    </a:lnTo>
                    <a:lnTo>
                      <a:pt x="16" y="104"/>
                    </a:lnTo>
                    <a:lnTo>
                      <a:pt x="16" y="101"/>
                    </a:lnTo>
                    <a:lnTo>
                      <a:pt x="14" y="101"/>
                    </a:lnTo>
                    <a:lnTo>
                      <a:pt x="11" y="101"/>
                    </a:lnTo>
                    <a:lnTo>
                      <a:pt x="9" y="101"/>
                    </a:lnTo>
                    <a:lnTo>
                      <a:pt x="7" y="104"/>
                    </a:lnTo>
                    <a:lnTo>
                      <a:pt x="2" y="101"/>
                    </a:lnTo>
                    <a:lnTo>
                      <a:pt x="2" y="99"/>
                    </a:lnTo>
                    <a:lnTo>
                      <a:pt x="4" y="96"/>
                    </a:lnTo>
                    <a:lnTo>
                      <a:pt x="2" y="99"/>
                    </a:lnTo>
                    <a:lnTo>
                      <a:pt x="2" y="96"/>
                    </a:lnTo>
                    <a:lnTo>
                      <a:pt x="0" y="96"/>
                    </a:lnTo>
                    <a:lnTo>
                      <a:pt x="0" y="94"/>
                    </a:lnTo>
                    <a:lnTo>
                      <a:pt x="2" y="94"/>
                    </a:lnTo>
                    <a:lnTo>
                      <a:pt x="4" y="92"/>
                    </a:lnTo>
                    <a:lnTo>
                      <a:pt x="4" y="89"/>
                    </a:lnTo>
                    <a:lnTo>
                      <a:pt x="2" y="89"/>
                    </a:lnTo>
                    <a:lnTo>
                      <a:pt x="2" y="87"/>
                    </a:lnTo>
                    <a:lnTo>
                      <a:pt x="4" y="87"/>
                    </a:lnTo>
                    <a:lnTo>
                      <a:pt x="4" y="85"/>
                    </a:lnTo>
                    <a:lnTo>
                      <a:pt x="7" y="85"/>
                    </a:lnTo>
                    <a:lnTo>
                      <a:pt x="9" y="85"/>
                    </a:lnTo>
                    <a:lnTo>
                      <a:pt x="7" y="82"/>
                    </a:lnTo>
                    <a:lnTo>
                      <a:pt x="7" y="78"/>
                    </a:lnTo>
                    <a:lnTo>
                      <a:pt x="9" y="78"/>
                    </a:lnTo>
                    <a:lnTo>
                      <a:pt x="9" y="75"/>
                    </a:lnTo>
                    <a:lnTo>
                      <a:pt x="9" y="78"/>
                    </a:lnTo>
                    <a:lnTo>
                      <a:pt x="11" y="78"/>
                    </a:lnTo>
                    <a:lnTo>
                      <a:pt x="11" y="80"/>
                    </a:lnTo>
                    <a:lnTo>
                      <a:pt x="11" y="78"/>
                    </a:lnTo>
                    <a:lnTo>
                      <a:pt x="11" y="75"/>
                    </a:lnTo>
                    <a:lnTo>
                      <a:pt x="14" y="73"/>
                    </a:lnTo>
                    <a:lnTo>
                      <a:pt x="16" y="71"/>
                    </a:lnTo>
                    <a:lnTo>
                      <a:pt x="16" y="68"/>
                    </a:lnTo>
                    <a:lnTo>
                      <a:pt x="18" y="66"/>
                    </a:lnTo>
                    <a:lnTo>
                      <a:pt x="21" y="66"/>
                    </a:lnTo>
                    <a:lnTo>
                      <a:pt x="21" y="61"/>
                    </a:lnTo>
                    <a:lnTo>
                      <a:pt x="23" y="61"/>
                    </a:lnTo>
                    <a:lnTo>
                      <a:pt x="26" y="61"/>
                    </a:lnTo>
                    <a:lnTo>
                      <a:pt x="26" y="59"/>
                    </a:lnTo>
                    <a:lnTo>
                      <a:pt x="30" y="59"/>
                    </a:lnTo>
                    <a:lnTo>
                      <a:pt x="47" y="47"/>
                    </a:lnTo>
                    <a:lnTo>
                      <a:pt x="47" y="45"/>
                    </a:lnTo>
                    <a:lnTo>
                      <a:pt x="52" y="42"/>
                    </a:lnTo>
                    <a:lnTo>
                      <a:pt x="56" y="37"/>
                    </a:lnTo>
                    <a:lnTo>
                      <a:pt x="61" y="33"/>
                    </a:lnTo>
                    <a:lnTo>
                      <a:pt x="63" y="21"/>
                    </a:lnTo>
                    <a:lnTo>
                      <a:pt x="68" y="19"/>
                    </a:lnTo>
                    <a:lnTo>
                      <a:pt x="70" y="19"/>
                    </a:lnTo>
                    <a:lnTo>
                      <a:pt x="73" y="14"/>
                    </a:lnTo>
                    <a:lnTo>
                      <a:pt x="73" y="7"/>
                    </a:lnTo>
                  </a:path>
                </a:pathLst>
              </a:custGeom>
              <a:grpFill/>
              <a:ln w="9525">
                <a:noFill/>
                <a:round/>
                <a:headEnd/>
                <a:tailEnd/>
              </a:ln>
            </p:spPr>
            <p:txBody>
              <a:bodyPr/>
              <a:lstStyle/>
              <a:p>
                <a:pPr>
                  <a:defRPr/>
                </a:pPr>
                <a:endParaRPr lang="en-US" sz="1200" kern="0">
                  <a:solidFill>
                    <a:srgbClr val="0096D6"/>
                  </a:solidFill>
                </a:endParaRPr>
              </a:p>
            </p:txBody>
          </p:sp>
          <p:sp>
            <p:nvSpPr>
              <p:cNvPr id="3157" name="Freeform 530"/>
              <p:cNvSpPr>
                <a:spLocks/>
              </p:cNvSpPr>
              <p:nvPr/>
            </p:nvSpPr>
            <p:spPr bwMode="auto">
              <a:xfrm>
                <a:off x="5162" y="3089"/>
                <a:ext cx="75" cy="118"/>
              </a:xfrm>
              <a:custGeom>
                <a:avLst/>
                <a:gdLst>
                  <a:gd name="T0" fmla="*/ 33 w 75"/>
                  <a:gd name="T1" fmla="*/ 97 h 118"/>
                  <a:gd name="T2" fmla="*/ 26 w 75"/>
                  <a:gd name="T3" fmla="*/ 90 h 118"/>
                  <a:gd name="T4" fmla="*/ 14 w 75"/>
                  <a:gd name="T5" fmla="*/ 80 h 118"/>
                  <a:gd name="T6" fmla="*/ 23 w 75"/>
                  <a:gd name="T7" fmla="*/ 73 h 118"/>
                  <a:gd name="T8" fmla="*/ 28 w 75"/>
                  <a:gd name="T9" fmla="*/ 59 h 118"/>
                  <a:gd name="T10" fmla="*/ 31 w 75"/>
                  <a:gd name="T11" fmla="*/ 52 h 118"/>
                  <a:gd name="T12" fmla="*/ 28 w 75"/>
                  <a:gd name="T13" fmla="*/ 47 h 118"/>
                  <a:gd name="T14" fmla="*/ 26 w 75"/>
                  <a:gd name="T15" fmla="*/ 43 h 118"/>
                  <a:gd name="T16" fmla="*/ 28 w 75"/>
                  <a:gd name="T17" fmla="*/ 40 h 118"/>
                  <a:gd name="T18" fmla="*/ 23 w 75"/>
                  <a:gd name="T19" fmla="*/ 40 h 118"/>
                  <a:gd name="T20" fmla="*/ 23 w 75"/>
                  <a:gd name="T21" fmla="*/ 33 h 118"/>
                  <a:gd name="T22" fmla="*/ 21 w 75"/>
                  <a:gd name="T23" fmla="*/ 31 h 118"/>
                  <a:gd name="T24" fmla="*/ 21 w 75"/>
                  <a:gd name="T25" fmla="*/ 26 h 118"/>
                  <a:gd name="T26" fmla="*/ 19 w 75"/>
                  <a:gd name="T27" fmla="*/ 28 h 118"/>
                  <a:gd name="T28" fmla="*/ 9 w 75"/>
                  <a:gd name="T29" fmla="*/ 17 h 118"/>
                  <a:gd name="T30" fmla="*/ 9 w 75"/>
                  <a:gd name="T31" fmla="*/ 14 h 118"/>
                  <a:gd name="T32" fmla="*/ 7 w 75"/>
                  <a:gd name="T33" fmla="*/ 12 h 118"/>
                  <a:gd name="T34" fmla="*/ 0 w 75"/>
                  <a:gd name="T35" fmla="*/ 0 h 118"/>
                  <a:gd name="T36" fmla="*/ 5 w 75"/>
                  <a:gd name="T37" fmla="*/ 0 h 118"/>
                  <a:gd name="T38" fmla="*/ 5 w 75"/>
                  <a:gd name="T39" fmla="*/ 5 h 118"/>
                  <a:gd name="T40" fmla="*/ 9 w 75"/>
                  <a:gd name="T41" fmla="*/ 5 h 118"/>
                  <a:gd name="T42" fmla="*/ 12 w 75"/>
                  <a:gd name="T43" fmla="*/ 7 h 118"/>
                  <a:gd name="T44" fmla="*/ 16 w 75"/>
                  <a:gd name="T45" fmla="*/ 10 h 118"/>
                  <a:gd name="T46" fmla="*/ 19 w 75"/>
                  <a:gd name="T47" fmla="*/ 14 h 118"/>
                  <a:gd name="T48" fmla="*/ 21 w 75"/>
                  <a:gd name="T49" fmla="*/ 14 h 118"/>
                  <a:gd name="T50" fmla="*/ 23 w 75"/>
                  <a:gd name="T51" fmla="*/ 19 h 118"/>
                  <a:gd name="T52" fmla="*/ 23 w 75"/>
                  <a:gd name="T53" fmla="*/ 21 h 118"/>
                  <a:gd name="T54" fmla="*/ 21 w 75"/>
                  <a:gd name="T55" fmla="*/ 21 h 118"/>
                  <a:gd name="T56" fmla="*/ 23 w 75"/>
                  <a:gd name="T57" fmla="*/ 24 h 118"/>
                  <a:gd name="T58" fmla="*/ 28 w 75"/>
                  <a:gd name="T59" fmla="*/ 33 h 118"/>
                  <a:gd name="T60" fmla="*/ 28 w 75"/>
                  <a:gd name="T61" fmla="*/ 38 h 118"/>
                  <a:gd name="T62" fmla="*/ 26 w 75"/>
                  <a:gd name="T63" fmla="*/ 38 h 118"/>
                  <a:gd name="T64" fmla="*/ 31 w 75"/>
                  <a:gd name="T65" fmla="*/ 40 h 118"/>
                  <a:gd name="T66" fmla="*/ 33 w 75"/>
                  <a:gd name="T67" fmla="*/ 40 h 118"/>
                  <a:gd name="T68" fmla="*/ 38 w 75"/>
                  <a:gd name="T69" fmla="*/ 43 h 118"/>
                  <a:gd name="T70" fmla="*/ 35 w 75"/>
                  <a:gd name="T71" fmla="*/ 33 h 118"/>
                  <a:gd name="T72" fmla="*/ 40 w 75"/>
                  <a:gd name="T73" fmla="*/ 38 h 118"/>
                  <a:gd name="T74" fmla="*/ 42 w 75"/>
                  <a:gd name="T75" fmla="*/ 47 h 118"/>
                  <a:gd name="T76" fmla="*/ 47 w 75"/>
                  <a:gd name="T77" fmla="*/ 52 h 118"/>
                  <a:gd name="T78" fmla="*/ 59 w 75"/>
                  <a:gd name="T79" fmla="*/ 57 h 118"/>
                  <a:gd name="T80" fmla="*/ 64 w 75"/>
                  <a:gd name="T81" fmla="*/ 57 h 118"/>
                  <a:gd name="T82" fmla="*/ 71 w 75"/>
                  <a:gd name="T83" fmla="*/ 50 h 118"/>
                  <a:gd name="T84" fmla="*/ 73 w 75"/>
                  <a:gd name="T85" fmla="*/ 66 h 118"/>
                  <a:gd name="T86" fmla="*/ 68 w 75"/>
                  <a:gd name="T87" fmla="*/ 73 h 118"/>
                  <a:gd name="T88" fmla="*/ 71 w 75"/>
                  <a:gd name="T89" fmla="*/ 76 h 118"/>
                  <a:gd name="T90" fmla="*/ 66 w 75"/>
                  <a:gd name="T91" fmla="*/ 76 h 118"/>
                  <a:gd name="T92" fmla="*/ 54 w 75"/>
                  <a:gd name="T93" fmla="*/ 83 h 118"/>
                  <a:gd name="T94" fmla="*/ 57 w 75"/>
                  <a:gd name="T95" fmla="*/ 85 h 118"/>
                  <a:gd name="T96" fmla="*/ 35 w 75"/>
                  <a:gd name="T97" fmla="*/ 118 h 118"/>
                  <a:gd name="T98" fmla="*/ 26 w 75"/>
                  <a:gd name="T99" fmla="*/ 113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18"/>
                  <a:gd name="T152" fmla="*/ 75 w 75"/>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18">
                    <a:moveTo>
                      <a:pt x="28" y="111"/>
                    </a:moveTo>
                    <a:lnTo>
                      <a:pt x="31" y="106"/>
                    </a:lnTo>
                    <a:lnTo>
                      <a:pt x="33" y="97"/>
                    </a:lnTo>
                    <a:lnTo>
                      <a:pt x="33" y="95"/>
                    </a:lnTo>
                    <a:lnTo>
                      <a:pt x="31" y="90"/>
                    </a:lnTo>
                    <a:lnTo>
                      <a:pt x="26" y="90"/>
                    </a:lnTo>
                    <a:lnTo>
                      <a:pt x="19" y="83"/>
                    </a:lnTo>
                    <a:lnTo>
                      <a:pt x="16" y="83"/>
                    </a:lnTo>
                    <a:lnTo>
                      <a:pt x="14" y="80"/>
                    </a:lnTo>
                    <a:lnTo>
                      <a:pt x="14" y="78"/>
                    </a:lnTo>
                    <a:lnTo>
                      <a:pt x="16" y="76"/>
                    </a:lnTo>
                    <a:lnTo>
                      <a:pt x="23" y="73"/>
                    </a:lnTo>
                    <a:lnTo>
                      <a:pt x="26" y="71"/>
                    </a:lnTo>
                    <a:lnTo>
                      <a:pt x="26" y="59"/>
                    </a:lnTo>
                    <a:lnTo>
                      <a:pt x="28" y="59"/>
                    </a:lnTo>
                    <a:lnTo>
                      <a:pt x="28" y="54"/>
                    </a:lnTo>
                    <a:lnTo>
                      <a:pt x="31" y="52"/>
                    </a:lnTo>
                    <a:lnTo>
                      <a:pt x="28" y="52"/>
                    </a:lnTo>
                    <a:lnTo>
                      <a:pt x="28" y="50"/>
                    </a:lnTo>
                    <a:lnTo>
                      <a:pt x="28" y="47"/>
                    </a:lnTo>
                    <a:lnTo>
                      <a:pt x="26" y="45"/>
                    </a:lnTo>
                    <a:lnTo>
                      <a:pt x="26" y="43"/>
                    </a:lnTo>
                    <a:lnTo>
                      <a:pt x="28" y="43"/>
                    </a:lnTo>
                    <a:lnTo>
                      <a:pt x="28" y="40"/>
                    </a:lnTo>
                    <a:lnTo>
                      <a:pt x="26" y="40"/>
                    </a:lnTo>
                    <a:lnTo>
                      <a:pt x="23" y="40"/>
                    </a:lnTo>
                    <a:lnTo>
                      <a:pt x="21" y="33"/>
                    </a:lnTo>
                    <a:lnTo>
                      <a:pt x="21" y="36"/>
                    </a:lnTo>
                    <a:lnTo>
                      <a:pt x="23" y="33"/>
                    </a:lnTo>
                    <a:lnTo>
                      <a:pt x="23" y="31"/>
                    </a:lnTo>
                    <a:lnTo>
                      <a:pt x="21" y="31"/>
                    </a:lnTo>
                    <a:lnTo>
                      <a:pt x="21" y="28"/>
                    </a:lnTo>
                    <a:lnTo>
                      <a:pt x="21" y="26"/>
                    </a:lnTo>
                    <a:lnTo>
                      <a:pt x="19" y="28"/>
                    </a:lnTo>
                    <a:lnTo>
                      <a:pt x="19" y="26"/>
                    </a:lnTo>
                    <a:lnTo>
                      <a:pt x="19" y="28"/>
                    </a:lnTo>
                    <a:lnTo>
                      <a:pt x="19" y="31"/>
                    </a:lnTo>
                    <a:lnTo>
                      <a:pt x="9" y="17"/>
                    </a:lnTo>
                    <a:lnTo>
                      <a:pt x="12" y="14"/>
                    </a:lnTo>
                    <a:lnTo>
                      <a:pt x="12" y="12"/>
                    </a:lnTo>
                    <a:lnTo>
                      <a:pt x="9" y="14"/>
                    </a:lnTo>
                    <a:lnTo>
                      <a:pt x="7" y="14"/>
                    </a:lnTo>
                    <a:lnTo>
                      <a:pt x="7" y="12"/>
                    </a:lnTo>
                    <a:lnTo>
                      <a:pt x="7" y="10"/>
                    </a:lnTo>
                    <a:lnTo>
                      <a:pt x="5" y="7"/>
                    </a:lnTo>
                    <a:lnTo>
                      <a:pt x="0" y="0"/>
                    </a:lnTo>
                    <a:lnTo>
                      <a:pt x="2" y="0"/>
                    </a:lnTo>
                    <a:lnTo>
                      <a:pt x="5" y="0"/>
                    </a:lnTo>
                    <a:lnTo>
                      <a:pt x="5" y="2"/>
                    </a:lnTo>
                    <a:lnTo>
                      <a:pt x="5" y="5"/>
                    </a:lnTo>
                    <a:lnTo>
                      <a:pt x="7" y="7"/>
                    </a:lnTo>
                    <a:lnTo>
                      <a:pt x="9" y="5"/>
                    </a:lnTo>
                    <a:lnTo>
                      <a:pt x="9" y="7"/>
                    </a:lnTo>
                    <a:lnTo>
                      <a:pt x="12" y="7"/>
                    </a:lnTo>
                    <a:lnTo>
                      <a:pt x="14" y="7"/>
                    </a:lnTo>
                    <a:lnTo>
                      <a:pt x="14" y="10"/>
                    </a:lnTo>
                    <a:lnTo>
                      <a:pt x="16" y="10"/>
                    </a:lnTo>
                    <a:lnTo>
                      <a:pt x="19" y="10"/>
                    </a:lnTo>
                    <a:lnTo>
                      <a:pt x="16" y="12"/>
                    </a:lnTo>
                    <a:lnTo>
                      <a:pt x="19" y="14"/>
                    </a:lnTo>
                    <a:lnTo>
                      <a:pt x="19" y="12"/>
                    </a:lnTo>
                    <a:lnTo>
                      <a:pt x="21" y="14"/>
                    </a:lnTo>
                    <a:lnTo>
                      <a:pt x="21" y="17"/>
                    </a:lnTo>
                    <a:lnTo>
                      <a:pt x="23" y="19"/>
                    </a:lnTo>
                    <a:lnTo>
                      <a:pt x="26" y="21"/>
                    </a:lnTo>
                    <a:lnTo>
                      <a:pt x="23" y="21"/>
                    </a:lnTo>
                    <a:lnTo>
                      <a:pt x="21" y="21"/>
                    </a:lnTo>
                    <a:lnTo>
                      <a:pt x="23" y="21"/>
                    </a:lnTo>
                    <a:lnTo>
                      <a:pt x="23" y="24"/>
                    </a:lnTo>
                    <a:lnTo>
                      <a:pt x="23" y="26"/>
                    </a:lnTo>
                    <a:lnTo>
                      <a:pt x="28" y="31"/>
                    </a:lnTo>
                    <a:lnTo>
                      <a:pt x="28" y="33"/>
                    </a:lnTo>
                    <a:lnTo>
                      <a:pt x="26" y="36"/>
                    </a:lnTo>
                    <a:lnTo>
                      <a:pt x="28" y="36"/>
                    </a:lnTo>
                    <a:lnTo>
                      <a:pt x="28" y="38"/>
                    </a:lnTo>
                    <a:lnTo>
                      <a:pt x="26" y="38"/>
                    </a:lnTo>
                    <a:lnTo>
                      <a:pt x="28" y="38"/>
                    </a:lnTo>
                    <a:lnTo>
                      <a:pt x="28" y="40"/>
                    </a:lnTo>
                    <a:lnTo>
                      <a:pt x="31" y="40"/>
                    </a:lnTo>
                    <a:lnTo>
                      <a:pt x="33" y="40"/>
                    </a:lnTo>
                    <a:lnTo>
                      <a:pt x="35" y="43"/>
                    </a:lnTo>
                    <a:lnTo>
                      <a:pt x="35" y="45"/>
                    </a:lnTo>
                    <a:lnTo>
                      <a:pt x="38" y="43"/>
                    </a:lnTo>
                    <a:lnTo>
                      <a:pt x="38" y="36"/>
                    </a:lnTo>
                    <a:lnTo>
                      <a:pt x="35" y="33"/>
                    </a:lnTo>
                    <a:lnTo>
                      <a:pt x="38" y="36"/>
                    </a:lnTo>
                    <a:lnTo>
                      <a:pt x="40" y="36"/>
                    </a:lnTo>
                    <a:lnTo>
                      <a:pt x="40" y="38"/>
                    </a:lnTo>
                    <a:lnTo>
                      <a:pt x="42" y="45"/>
                    </a:lnTo>
                    <a:lnTo>
                      <a:pt x="42" y="47"/>
                    </a:lnTo>
                    <a:lnTo>
                      <a:pt x="45" y="50"/>
                    </a:lnTo>
                    <a:lnTo>
                      <a:pt x="45" y="52"/>
                    </a:lnTo>
                    <a:lnTo>
                      <a:pt x="47" y="52"/>
                    </a:lnTo>
                    <a:lnTo>
                      <a:pt x="49" y="54"/>
                    </a:lnTo>
                    <a:lnTo>
                      <a:pt x="57" y="57"/>
                    </a:lnTo>
                    <a:lnTo>
                      <a:pt x="59" y="57"/>
                    </a:lnTo>
                    <a:lnTo>
                      <a:pt x="61" y="57"/>
                    </a:lnTo>
                    <a:lnTo>
                      <a:pt x="64" y="57"/>
                    </a:lnTo>
                    <a:lnTo>
                      <a:pt x="66" y="52"/>
                    </a:lnTo>
                    <a:lnTo>
                      <a:pt x="71" y="50"/>
                    </a:lnTo>
                    <a:lnTo>
                      <a:pt x="73" y="50"/>
                    </a:lnTo>
                    <a:lnTo>
                      <a:pt x="75" y="52"/>
                    </a:lnTo>
                    <a:lnTo>
                      <a:pt x="73" y="66"/>
                    </a:lnTo>
                    <a:lnTo>
                      <a:pt x="71" y="69"/>
                    </a:lnTo>
                    <a:lnTo>
                      <a:pt x="71" y="71"/>
                    </a:lnTo>
                    <a:lnTo>
                      <a:pt x="68" y="73"/>
                    </a:lnTo>
                    <a:lnTo>
                      <a:pt x="68" y="76"/>
                    </a:lnTo>
                    <a:lnTo>
                      <a:pt x="71" y="76"/>
                    </a:lnTo>
                    <a:lnTo>
                      <a:pt x="68" y="78"/>
                    </a:lnTo>
                    <a:lnTo>
                      <a:pt x="68" y="76"/>
                    </a:lnTo>
                    <a:lnTo>
                      <a:pt x="66" y="76"/>
                    </a:lnTo>
                    <a:lnTo>
                      <a:pt x="61" y="76"/>
                    </a:lnTo>
                    <a:lnTo>
                      <a:pt x="54" y="83"/>
                    </a:lnTo>
                    <a:lnTo>
                      <a:pt x="57" y="83"/>
                    </a:lnTo>
                    <a:lnTo>
                      <a:pt x="57" y="85"/>
                    </a:lnTo>
                    <a:lnTo>
                      <a:pt x="42" y="116"/>
                    </a:lnTo>
                    <a:lnTo>
                      <a:pt x="35" y="118"/>
                    </a:lnTo>
                    <a:lnTo>
                      <a:pt x="33" y="116"/>
                    </a:lnTo>
                    <a:lnTo>
                      <a:pt x="28" y="116"/>
                    </a:lnTo>
                    <a:lnTo>
                      <a:pt x="26" y="113"/>
                    </a:lnTo>
                    <a:lnTo>
                      <a:pt x="28" y="111"/>
                    </a:lnTo>
                    <a:close/>
                  </a:path>
                </a:pathLst>
              </a:custGeom>
              <a:grpFill/>
              <a:ln w="9525">
                <a:noFill/>
                <a:round/>
                <a:headEnd/>
                <a:tailEnd/>
              </a:ln>
            </p:spPr>
            <p:txBody>
              <a:bodyPr/>
              <a:lstStyle/>
              <a:p>
                <a:pPr>
                  <a:defRPr/>
                </a:pPr>
                <a:endParaRPr lang="en-US" sz="1200" kern="0">
                  <a:solidFill>
                    <a:srgbClr val="0096D6"/>
                  </a:solidFill>
                </a:endParaRPr>
              </a:p>
            </p:txBody>
          </p:sp>
          <p:sp>
            <p:nvSpPr>
              <p:cNvPr id="3158" name="Freeform 531"/>
              <p:cNvSpPr>
                <a:spLocks/>
              </p:cNvSpPr>
              <p:nvPr/>
            </p:nvSpPr>
            <p:spPr bwMode="auto">
              <a:xfrm>
                <a:off x="5162" y="3089"/>
                <a:ext cx="75" cy="118"/>
              </a:xfrm>
              <a:custGeom>
                <a:avLst/>
                <a:gdLst>
                  <a:gd name="T0" fmla="*/ 33 w 75"/>
                  <a:gd name="T1" fmla="*/ 97 h 118"/>
                  <a:gd name="T2" fmla="*/ 26 w 75"/>
                  <a:gd name="T3" fmla="*/ 90 h 118"/>
                  <a:gd name="T4" fmla="*/ 14 w 75"/>
                  <a:gd name="T5" fmla="*/ 80 h 118"/>
                  <a:gd name="T6" fmla="*/ 23 w 75"/>
                  <a:gd name="T7" fmla="*/ 73 h 118"/>
                  <a:gd name="T8" fmla="*/ 28 w 75"/>
                  <a:gd name="T9" fmla="*/ 59 h 118"/>
                  <a:gd name="T10" fmla="*/ 31 w 75"/>
                  <a:gd name="T11" fmla="*/ 52 h 118"/>
                  <a:gd name="T12" fmla="*/ 28 w 75"/>
                  <a:gd name="T13" fmla="*/ 47 h 118"/>
                  <a:gd name="T14" fmla="*/ 26 w 75"/>
                  <a:gd name="T15" fmla="*/ 43 h 118"/>
                  <a:gd name="T16" fmla="*/ 28 w 75"/>
                  <a:gd name="T17" fmla="*/ 40 h 118"/>
                  <a:gd name="T18" fmla="*/ 23 w 75"/>
                  <a:gd name="T19" fmla="*/ 40 h 118"/>
                  <a:gd name="T20" fmla="*/ 23 w 75"/>
                  <a:gd name="T21" fmla="*/ 33 h 118"/>
                  <a:gd name="T22" fmla="*/ 21 w 75"/>
                  <a:gd name="T23" fmla="*/ 31 h 118"/>
                  <a:gd name="T24" fmla="*/ 21 w 75"/>
                  <a:gd name="T25" fmla="*/ 26 h 118"/>
                  <a:gd name="T26" fmla="*/ 19 w 75"/>
                  <a:gd name="T27" fmla="*/ 28 h 118"/>
                  <a:gd name="T28" fmla="*/ 9 w 75"/>
                  <a:gd name="T29" fmla="*/ 17 h 118"/>
                  <a:gd name="T30" fmla="*/ 9 w 75"/>
                  <a:gd name="T31" fmla="*/ 14 h 118"/>
                  <a:gd name="T32" fmla="*/ 7 w 75"/>
                  <a:gd name="T33" fmla="*/ 12 h 118"/>
                  <a:gd name="T34" fmla="*/ 0 w 75"/>
                  <a:gd name="T35" fmla="*/ 0 h 118"/>
                  <a:gd name="T36" fmla="*/ 5 w 75"/>
                  <a:gd name="T37" fmla="*/ 0 h 118"/>
                  <a:gd name="T38" fmla="*/ 5 w 75"/>
                  <a:gd name="T39" fmla="*/ 5 h 118"/>
                  <a:gd name="T40" fmla="*/ 9 w 75"/>
                  <a:gd name="T41" fmla="*/ 5 h 118"/>
                  <a:gd name="T42" fmla="*/ 12 w 75"/>
                  <a:gd name="T43" fmla="*/ 7 h 118"/>
                  <a:gd name="T44" fmla="*/ 16 w 75"/>
                  <a:gd name="T45" fmla="*/ 10 h 118"/>
                  <a:gd name="T46" fmla="*/ 19 w 75"/>
                  <a:gd name="T47" fmla="*/ 14 h 118"/>
                  <a:gd name="T48" fmla="*/ 21 w 75"/>
                  <a:gd name="T49" fmla="*/ 14 h 118"/>
                  <a:gd name="T50" fmla="*/ 23 w 75"/>
                  <a:gd name="T51" fmla="*/ 19 h 118"/>
                  <a:gd name="T52" fmla="*/ 23 w 75"/>
                  <a:gd name="T53" fmla="*/ 21 h 118"/>
                  <a:gd name="T54" fmla="*/ 21 w 75"/>
                  <a:gd name="T55" fmla="*/ 21 h 118"/>
                  <a:gd name="T56" fmla="*/ 23 w 75"/>
                  <a:gd name="T57" fmla="*/ 24 h 118"/>
                  <a:gd name="T58" fmla="*/ 28 w 75"/>
                  <a:gd name="T59" fmla="*/ 33 h 118"/>
                  <a:gd name="T60" fmla="*/ 28 w 75"/>
                  <a:gd name="T61" fmla="*/ 38 h 118"/>
                  <a:gd name="T62" fmla="*/ 26 w 75"/>
                  <a:gd name="T63" fmla="*/ 38 h 118"/>
                  <a:gd name="T64" fmla="*/ 31 w 75"/>
                  <a:gd name="T65" fmla="*/ 40 h 118"/>
                  <a:gd name="T66" fmla="*/ 33 w 75"/>
                  <a:gd name="T67" fmla="*/ 40 h 118"/>
                  <a:gd name="T68" fmla="*/ 38 w 75"/>
                  <a:gd name="T69" fmla="*/ 43 h 118"/>
                  <a:gd name="T70" fmla="*/ 35 w 75"/>
                  <a:gd name="T71" fmla="*/ 33 h 118"/>
                  <a:gd name="T72" fmla="*/ 40 w 75"/>
                  <a:gd name="T73" fmla="*/ 38 h 118"/>
                  <a:gd name="T74" fmla="*/ 42 w 75"/>
                  <a:gd name="T75" fmla="*/ 47 h 118"/>
                  <a:gd name="T76" fmla="*/ 47 w 75"/>
                  <a:gd name="T77" fmla="*/ 52 h 118"/>
                  <a:gd name="T78" fmla="*/ 59 w 75"/>
                  <a:gd name="T79" fmla="*/ 57 h 118"/>
                  <a:gd name="T80" fmla="*/ 64 w 75"/>
                  <a:gd name="T81" fmla="*/ 57 h 118"/>
                  <a:gd name="T82" fmla="*/ 71 w 75"/>
                  <a:gd name="T83" fmla="*/ 50 h 118"/>
                  <a:gd name="T84" fmla="*/ 73 w 75"/>
                  <a:gd name="T85" fmla="*/ 66 h 118"/>
                  <a:gd name="T86" fmla="*/ 68 w 75"/>
                  <a:gd name="T87" fmla="*/ 73 h 118"/>
                  <a:gd name="T88" fmla="*/ 71 w 75"/>
                  <a:gd name="T89" fmla="*/ 76 h 118"/>
                  <a:gd name="T90" fmla="*/ 66 w 75"/>
                  <a:gd name="T91" fmla="*/ 76 h 118"/>
                  <a:gd name="T92" fmla="*/ 54 w 75"/>
                  <a:gd name="T93" fmla="*/ 83 h 118"/>
                  <a:gd name="T94" fmla="*/ 57 w 75"/>
                  <a:gd name="T95" fmla="*/ 85 h 118"/>
                  <a:gd name="T96" fmla="*/ 35 w 75"/>
                  <a:gd name="T97" fmla="*/ 118 h 118"/>
                  <a:gd name="T98" fmla="*/ 26 w 75"/>
                  <a:gd name="T99" fmla="*/ 113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18"/>
                  <a:gd name="T152" fmla="*/ 75 w 75"/>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18">
                    <a:moveTo>
                      <a:pt x="28" y="111"/>
                    </a:moveTo>
                    <a:lnTo>
                      <a:pt x="31" y="106"/>
                    </a:lnTo>
                    <a:lnTo>
                      <a:pt x="33" y="97"/>
                    </a:lnTo>
                    <a:lnTo>
                      <a:pt x="33" y="95"/>
                    </a:lnTo>
                    <a:lnTo>
                      <a:pt x="31" y="90"/>
                    </a:lnTo>
                    <a:lnTo>
                      <a:pt x="26" y="90"/>
                    </a:lnTo>
                    <a:lnTo>
                      <a:pt x="19" y="83"/>
                    </a:lnTo>
                    <a:lnTo>
                      <a:pt x="16" y="83"/>
                    </a:lnTo>
                    <a:lnTo>
                      <a:pt x="14" y="80"/>
                    </a:lnTo>
                    <a:lnTo>
                      <a:pt x="14" y="78"/>
                    </a:lnTo>
                    <a:lnTo>
                      <a:pt x="16" y="76"/>
                    </a:lnTo>
                    <a:lnTo>
                      <a:pt x="23" y="73"/>
                    </a:lnTo>
                    <a:lnTo>
                      <a:pt x="26" y="71"/>
                    </a:lnTo>
                    <a:lnTo>
                      <a:pt x="26" y="59"/>
                    </a:lnTo>
                    <a:lnTo>
                      <a:pt x="28" y="59"/>
                    </a:lnTo>
                    <a:lnTo>
                      <a:pt x="28" y="54"/>
                    </a:lnTo>
                    <a:lnTo>
                      <a:pt x="31" y="52"/>
                    </a:lnTo>
                    <a:lnTo>
                      <a:pt x="28" y="52"/>
                    </a:lnTo>
                    <a:lnTo>
                      <a:pt x="28" y="50"/>
                    </a:lnTo>
                    <a:lnTo>
                      <a:pt x="28" y="47"/>
                    </a:lnTo>
                    <a:lnTo>
                      <a:pt x="26" y="45"/>
                    </a:lnTo>
                    <a:lnTo>
                      <a:pt x="26" y="43"/>
                    </a:lnTo>
                    <a:lnTo>
                      <a:pt x="28" y="43"/>
                    </a:lnTo>
                    <a:lnTo>
                      <a:pt x="28" y="40"/>
                    </a:lnTo>
                    <a:lnTo>
                      <a:pt x="26" y="40"/>
                    </a:lnTo>
                    <a:lnTo>
                      <a:pt x="23" y="40"/>
                    </a:lnTo>
                    <a:lnTo>
                      <a:pt x="21" y="33"/>
                    </a:lnTo>
                    <a:lnTo>
                      <a:pt x="21" y="36"/>
                    </a:lnTo>
                    <a:lnTo>
                      <a:pt x="23" y="33"/>
                    </a:lnTo>
                    <a:lnTo>
                      <a:pt x="23" y="31"/>
                    </a:lnTo>
                    <a:lnTo>
                      <a:pt x="21" y="31"/>
                    </a:lnTo>
                    <a:lnTo>
                      <a:pt x="21" y="28"/>
                    </a:lnTo>
                    <a:lnTo>
                      <a:pt x="21" y="26"/>
                    </a:lnTo>
                    <a:lnTo>
                      <a:pt x="19" y="28"/>
                    </a:lnTo>
                    <a:lnTo>
                      <a:pt x="19" y="26"/>
                    </a:lnTo>
                    <a:lnTo>
                      <a:pt x="19" y="28"/>
                    </a:lnTo>
                    <a:lnTo>
                      <a:pt x="19" y="31"/>
                    </a:lnTo>
                    <a:lnTo>
                      <a:pt x="9" y="17"/>
                    </a:lnTo>
                    <a:lnTo>
                      <a:pt x="12" y="14"/>
                    </a:lnTo>
                    <a:lnTo>
                      <a:pt x="12" y="12"/>
                    </a:lnTo>
                    <a:lnTo>
                      <a:pt x="9" y="14"/>
                    </a:lnTo>
                    <a:lnTo>
                      <a:pt x="7" y="14"/>
                    </a:lnTo>
                    <a:lnTo>
                      <a:pt x="7" y="12"/>
                    </a:lnTo>
                    <a:lnTo>
                      <a:pt x="7" y="10"/>
                    </a:lnTo>
                    <a:lnTo>
                      <a:pt x="5" y="7"/>
                    </a:lnTo>
                    <a:lnTo>
                      <a:pt x="0" y="0"/>
                    </a:lnTo>
                    <a:lnTo>
                      <a:pt x="2" y="0"/>
                    </a:lnTo>
                    <a:lnTo>
                      <a:pt x="5" y="0"/>
                    </a:lnTo>
                    <a:lnTo>
                      <a:pt x="5" y="2"/>
                    </a:lnTo>
                    <a:lnTo>
                      <a:pt x="5" y="5"/>
                    </a:lnTo>
                    <a:lnTo>
                      <a:pt x="7" y="7"/>
                    </a:lnTo>
                    <a:lnTo>
                      <a:pt x="9" y="5"/>
                    </a:lnTo>
                    <a:lnTo>
                      <a:pt x="9" y="7"/>
                    </a:lnTo>
                    <a:lnTo>
                      <a:pt x="12" y="7"/>
                    </a:lnTo>
                    <a:lnTo>
                      <a:pt x="14" y="7"/>
                    </a:lnTo>
                    <a:lnTo>
                      <a:pt x="14" y="10"/>
                    </a:lnTo>
                    <a:lnTo>
                      <a:pt x="16" y="10"/>
                    </a:lnTo>
                    <a:lnTo>
                      <a:pt x="19" y="10"/>
                    </a:lnTo>
                    <a:lnTo>
                      <a:pt x="16" y="12"/>
                    </a:lnTo>
                    <a:lnTo>
                      <a:pt x="19" y="14"/>
                    </a:lnTo>
                    <a:lnTo>
                      <a:pt x="19" y="12"/>
                    </a:lnTo>
                    <a:lnTo>
                      <a:pt x="21" y="14"/>
                    </a:lnTo>
                    <a:lnTo>
                      <a:pt x="21" y="17"/>
                    </a:lnTo>
                    <a:lnTo>
                      <a:pt x="23" y="19"/>
                    </a:lnTo>
                    <a:lnTo>
                      <a:pt x="26" y="21"/>
                    </a:lnTo>
                    <a:lnTo>
                      <a:pt x="23" y="21"/>
                    </a:lnTo>
                    <a:lnTo>
                      <a:pt x="21" y="21"/>
                    </a:lnTo>
                    <a:lnTo>
                      <a:pt x="23" y="21"/>
                    </a:lnTo>
                    <a:lnTo>
                      <a:pt x="23" y="24"/>
                    </a:lnTo>
                    <a:lnTo>
                      <a:pt x="23" y="26"/>
                    </a:lnTo>
                    <a:lnTo>
                      <a:pt x="28" y="31"/>
                    </a:lnTo>
                    <a:lnTo>
                      <a:pt x="28" y="33"/>
                    </a:lnTo>
                    <a:lnTo>
                      <a:pt x="26" y="36"/>
                    </a:lnTo>
                    <a:lnTo>
                      <a:pt x="28" y="36"/>
                    </a:lnTo>
                    <a:lnTo>
                      <a:pt x="28" y="38"/>
                    </a:lnTo>
                    <a:lnTo>
                      <a:pt x="26" y="38"/>
                    </a:lnTo>
                    <a:lnTo>
                      <a:pt x="28" y="38"/>
                    </a:lnTo>
                    <a:lnTo>
                      <a:pt x="28" y="40"/>
                    </a:lnTo>
                    <a:lnTo>
                      <a:pt x="31" y="40"/>
                    </a:lnTo>
                    <a:lnTo>
                      <a:pt x="33" y="40"/>
                    </a:lnTo>
                    <a:lnTo>
                      <a:pt x="35" y="43"/>
                    </a:lnTo>
                    <a:lnTo>
                      <a:pt x="35" y="45"/>
                    </a:lnTo>
                    <a:lnTo>
                      <a:pt x="38" y="43"/>
                    </a:lnTo>
                    <a:lnTo>
                      <a:pt x="38" y="36"/>
                    </a:lnTo>
                    <a:lnTo>
                      <a:pt x="35" y="33"/>
                    </a:lnTo>
                    <a:lnTo>
                      <a:pt x="38" y="36"/>
                    </a:lnTo>
                    <a:lnTo>
                      <a:pt x="40" y="36"/>
                    </a:lnTo>
                    <a:lnTo>
                      <a:pt x="40" y="38"/>
                    </a:lnTo>
                    <a:lnTo>
                      <a:pt x="42" y="45"/>
                    </a:lnTo>
                    <a:lnTo>
                      <a:pt x="42" y="47"/>
                    </a:lnTo>
                    <a:lnTo>
                      <a:pt x="45" y="50"/>
                    </a:lnTo>
                    <a:lnTo>
                      <a:pt x="45" y="52"/>
                    </a:lnTo>
                    <a:lnTo>
                      <a:pt x="47" y="52"/>
                    </a:lnTo>
                    <a:lnTo>
                      <a:pt x="49" y="54"/>
                    </a:lnTo>
                    <a:lnTo>
                      <a:pt x="57" y="57"/>
                    </a:lnTo>
                    <a:lnTo>
                      <a:pt x="59" y="57"/>
                    </a:lnTo>
                    <a:lnTo>
                      <a:pt x="61" y="57"/>
                    </a:lnTo>
                    <a:lnTo>
                      <a:pt x="64" y="57"/>
                    </a:lnTo>
                    <a:lnTo>
                      <a:pt x="66" y="52"/>
                    </a:lnTo>
                    <a:lnTo>
                      <a:pt x="71" y="50"/>
                    </a:lnTo>
                    <a:lnTo>
                      <a:pt x="73" y="50"/>
                    </a:lnTo>
                    <a:lnTo>
                      <a:pt x="75" y="52"/>
                    </a:lnTo>
                    <a:lnTo>
                      <a:pt x="73" y="66"/>
                    </a:lnTo>
                    <a:lnTo>
                      <a:pt x="71" y="69"/>
                    </a:lnTo>
                    <a:lnTo>
                      <a:pt x="71" y="71"/>
                    </a:lnTo>
                    <a:lnTo>
                      <a:pt x="68" y="73"/>
                    </a:lnTo>
                    <a:lnTo>
                      <a:pt x="68" y="76"/>
                    </a:lnTo>
                    <a:lnTo>
                      <a:pt x="71" y="76"/>
                    </a:lnTo>
                    <a:lnTo>
                      <a:pt x="68" y="78"/>
                    </a:lnTo>
                    <a:lnTo>
                      <a:pt x="68" y="76"/>
                    </a:lnTo>
                    <a:lnTo>
                      <a:pt x="66" y="76"/>
                    </a:lnTo>
                    <a:lnTo>
                      <a:pt x="61" y="76"/>
                    </a:lnTo>
                    <a:lnTo>
                      <a:pt x="54" y="83"/>
                    </a:lnTo>
                    <a:lnTo>
                      <a:pt x="57" y="83"/>
                    </a:lnTo>
                    <a:lnTo>
                      <a:pt x="57" y="85"/>
                    </a:lnTo>
                    <a:lnTo>
                      <a:pt x="42" y="116"/>
                    </a:lnTo>
                    <a:lnTo>
                      <a:pt x="35" y="118"/>
                    </a:lnTo>
                    <a:lnTo>
                      <a:pt x="33" y="116"/>
                    </a:lnTo>
                    <a:lnTo>
                      <a:pt x="28" y="116"/>
                    </a:lnTo>
                    <a:lnTo>
                      <a:pt x="26" y="113"/>
                    </a:lnTo>
                    <a:lnTo>
                      <a:pt x="28" y="111"/>
                    </a:lnTo>
                  </a:path>
                </a:pathLst>
              </a:custGeom>
              <a:grpFill/>
              <a:ln w="9525">
                <a:noFill/>
                <a:round/>
                <a:headEnd/>
                <a:tailEnd/>
              </a:ln>
            </p:spPr>
            <p:txBody>
              <a:bodyPr/>
              <a:lstStyle/>
              <a:p>
                <a:pPr>
                  <a:defRPr/>
                </a:pPr>
                <a:endParaRPr lang="en-US" sz="1200" kern="0">
                  <a:solidFill>
                    <a:srgbClr val="0096D6"/>
                  </a:solidFill>
                </a:endParaRPr>
              </a:p>
            </p:txBody>
          </p:sp>
          <p:sp>
            <p:nvSpPr>
              <p:cNvPr id="3159" name="Freeform 532"/>
              <p:cNvSpPr>
                <a:spLocks/>
              </p:cNvSpPr>
              <p:nvPr/>
            </p:nvSpPr>
            <p:spPr bwMode="auto">
              <a:xfrm>
                <a:off x="4659" y="2503"/>
                <a:ext cx="2" cy="5"/>
              </a:xfrm>
              <a:custGeom>
                <a:avLst/>
                <a:gdLst>
                  <a:gd name="T0" fmla="*/ 2 w 2"/>
                  <a:gd name="T1" fmla="*/ 0 h 5"/>
                  <a:gd name="T2" fmla="*/ 2 w 2"/>
                  <a:gd name="T3" fmla="*/ 0 h 5"/>
                  <a:gd name="T4" fmla="*/ 2 w 2"/>
                  <a:gd name="T5" fmla="*/ 3 h 5"/>
                  <a:gd name="T6" fmla="*/ 2 w 2"/>
                  <a:gd name="T7" fmla="*/ 5 h 5"/>
                  <a:gd name="T8" fmla="*/ 0 w 2"/>
                  <a:gd name="T9" fmla="*/ 5 h 5"/>
                  <a:gd name="T10" fmla="*/ 0 w 2"/>
                  <a:gd name="T11" fmla="*/ 3 h 5"/>
                  <a:gd name="T12" fmla="*/ 0 w 2"/>
                  <a:gd name="T13" fmla="*/ 3 h 5"/>
                  <a:gd name="T14" fmla="*/ 0 w 2"/>
                  <a:gd name="T15" fmla="*/ 0 h 5"/>
                  <a:gd name="T16" fmla="*/ 2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2" y="0"/>
                    </a:moveTo>
                    <a:lnTo>
                      <a:pt x="2" y="0"/>
                    </a:lnTo>
                    <a:lnTo>
                      <a:pt x="2" y="3"/>
                    </a:lnTo>
                    <a:lnTo>
                      <a:pt x="2" y="5"/>
                    </a:lnTo>
                    <a:lnTo>
                      <a:pt x="0" y="5"/>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160" name="Freeform 533"/>
              <p:cNvSpPr>
                <a:spLocks/>
              </p:cNvSpPr>
              <p:nvPr/>
            </p:nvSpPr>
            <p:spPr bwMode="auto">
              <a:xfrm>
                <a:off x="4659" y="2503"/>
                <a:ext cx="2" cy="5"/>
              </a:xfrm>
              <a:custGeom>
                <a:avLst/>
                <a:gdLst>
                  <a:gd name="T0" fmla="*/ 2 w 2"/>
                  <a:gd name="T1" fmla="*/ 0 h 5"/>
                  <a:gd name="T2" fmla="*/ 2 w 2"/>
                  <a:gd name="T3" fmla="*/ 0 h 5"/>
                  <a:gd name="T4" fmla="*/ 2 w 2"/>
                  <a:gd name="T5" fmla="*/ 3 h 5"/>
                  <a:gd name="T6" fmla="*/ 2 w 2"/>
                  <a:gd name="T7" fmla="*/ 5 h 5"/>
                  <a:gd name="T8" fmla="*/ 0 w 2"/>
                  <a:gd name="T9" fmla="*/ 5 h 5"/>
                  <a:gd name="T10" fmla="*/ 0 w 2"/>
                  <a:gd name="T11" fmla="*/ 3 h 5"/>
                  <a:gd name="T12" fmla="*/ 0 w 2"/>
                  <a:gd name="T13" fmla="*/ 3 h 5"/>
                  <a:gd name="T14" fmla="*/ 0 w 2"/>
                  <a:gd name="T15" fmla="*/ 0 h 5"/>
                  <a:gd name="T16" fmla="*/ 2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2" y="0"/>
                    </a:moveTo>
                    <a:lnTo>
                      <a:pt x="2" y="0"/>
                    </a:lnTo>
                    <a:lnTo>
                      <a:pt x="2" y="3"/>
                    </a:lnTo>
                    <a:lnTo>
                      <a:pt x="2" y="5"/>
                    </a:lnTo>
                    <a:lnTo>
                      <a:pt x="0" y="5"/>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161" name="Freeform 534"/>
              <p:cNvSpPr>
                <a:spLocks/>
              </p:cNvSpPr>
              <p:nvPr/>
            </p:nvSpPr>
            <p:spPr bwMode="auto">
              <a:xfrm>
                <a:off x="4706" y="2477"/>
                <a:ext cx="2" cy="3"/>
              </a:xfrm>
              <a:custGeom>
                <a:avLst/>
                <a:gdLst>
                  <a:gd name="T0" fmla="*/ 2 w 2"/>
                  <a:gd name="T1" fmla="*/ 0 h 3"/>
                  <a:gd name="T2" fmla="*/ 2 w 2"/>
                  <a:gd name="T3" fmla="*/ 0 h 3"/>
                  <a:gd name="T4" fmla="*/ 2 w 2"/>
                  <a:gd name="T5" fmla="*/ 3 h 3"/>
                  <a:gd name="T6" fmla="*/ 2 w 2"/>
                  <a:gd name="T7" fmla="*/ 3 h 3"/>
                  <a:gd name="T8" fmla="*/ 0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2" y="3"/>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162" name="Freeform 535"/>
              <p:cNvSpPr>
                <a:spLocks/>
              </p:cNvSpPr>
              <p:nvPr/>
            </p:nvSpPr>
            <p:spPr bwMode="auto">
              <a:xfrm>
                <a:off x="4706" y="2477"/>
                <a:ext cx="2" cy="3"/>
              </a:xfrm>
              <a:custGeom>
                <a:avLst/>
                <a:gdLst>
                  <a:gd name="T0" fmla="*/ 2 w 2"/>
                  <a:gd name="T1" fmla="*/ 0 h 3"/>
                  <a:gd name="T2" fmla="*/ 2 w 2"/>
                  <a:gd name="T3" fmla="*/ 0 h 3"/>
                  <a:gd name="T4" fmla="*/ 2 w 2"/>
                  <a:gd name="T5" fmla="*/ 3 h 3"/>
                  <a:gd name="T6" fmla="*/ 2 w 2"/>
                  <a:gd name="T7" fmla="*/ 3 h 3"/>
                  <a:gd name="T8" fmla="*/ 0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2" y="3"/>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163" name="Freeform 536"/>
              <p:cNvSpPr>
                <a:spLocks/>
              </p:cNvSpPr>
              <p:nvPr/>
            </p:nvSpPr>
            <p:spPr bwMode="auto">
              <a:xfrm>
                <a:off x="4890" y="2510"/>
                <a:ext cx="3" cy="0"/>
              </a:xfrm>
              <a:custGeom>
                <a:avLst/>
                <a:gdLst>
                  <a:gd name="T0" fmla="*/ 0 w 3"/>
                  <a:gd name="T1" fmla="*/ 3 w 3"/>
                  <a:gd name="T2" fmla="*/ 0 w 3"/>
                  <a:gd name="T3" fmla="*/ 0 60000 65536"/>
                  <a:gd name="T4" fmla="*/ 0 60000 65536"/>
                  <a:gd name="T5" fmla="*/ 0 60000 65536"/>
                  <a:gd name="T6" fmla="*/ 0 w 3"/>
                  <a:gd name="T7" fmla="*/ 3 w 3"/>
                </a:gdLst>
                <a:ahLst/>
                <a:cxnLst>
                  <a:cxn ang="T3">
                    <a:pos x="T0" y="0"/>
                  </a:cxn>
                  <a:cxn ang="T4">
                    <a:pos x="T1" y="0"/>
                  </a:cxn>
                  <a:cxn ang="T5">
                    <a:pos x="T2" y="0"/>
                  </a:cxn>
                </a:cxnLst>
                <a:rect l="T6" t="0" r="T7" b="0"/>
                <a:pathLst>
                  <a:path w="3">
                    <a:moveTo>
                      <a:pt x="0" y="0"/>
                    </a:move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64" name="Freeform 537"/>
              <p:cNvSpPr>
                <a:spLocks/>
              </p:cNvSpPr>
              <p:nvPr/>
            </p:nvSpPr>
            <p:spPr bwMode="auto">
              <a:xfrm>
                <a:off x="4890" y="2510"/>
                <a:ext cx="3" cy="0"/>
              </a:xfrm>
              <a:custGeom>
                <a:avLst/>
                <a:gdLst>
                  <a:gd name="T0" fmla="*/ 0 w 3"/>
                  <a:gd name="T1" fmla="*/ 3 w 3"/>
                  <a:gd name="T2" fmla="*/ 0 w 3"/>
                  <a:gd name="T3" fmla="*/ 0 60000 65536"/>
                  <a:gd name="T4" fmla="*/ 0 60000 65536"/>
                  <a:gd name="T5" fmla="*/ 0 60000 65536"/>
                  <a:gd name="T6" fmla="*/ 0 w 3"/>
                  <a:gd name="T7" fmla="*/ 3 w 3"/>
                </a:gdLst>
                <a:ahLst/>
                <a:cxnLst>
                  <a:cxn ang="T3">
                    <a:pos x="T0" y="0"/>
                  </a:cxn>
                  <a:cxn ang="T4">
                    <a:pos x="T1" y="0"/>
                  </a:cxn>
                  <a:cxn ang="T5">
                    <a:pos x="T2" y="0"/>
                  </a:cxn>
                </a:cxnLst>
                <a:rect l="T6" t="0" r="T7" b="0"/>
                <a:pathLst>
                  <a:path w="3">
                    <a:moveTo>
                      <a:pt x="0" y="0"/>
                    </a:move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65" name="Freeform 538"/>
              <p:cNvSpPr>
                <a:spLocks/>
              </p:cNvSpPr>
              <p:nvPr/>
            </p:nvSpPr>
            <p:spPr bwMode="auto">
              <a:xfrm>
                <a:off x="4911" y="2529"/>
                <a:ext cx="0" cy="3"/>
              </a:xfrm>
              <a:custGeom>
                <a:avLst/>
                <a:gdLst>
                  <a:gd name="T0" fmla="*/ 3 h 3"/>
                  <a:gd name="T1" fmla="*/ 0 h 3"/>
                  <a:gd name="T2" fmla="*/ 3 h 3"/>
                  <a:gd name="T3" fmla="*/ 3 h 3"/>
                  <a:gd name="T4" fmla="*/ 3 h 3"/>
                  <a:gd name="T5" fmla="*/ 3 h 3"/>
                  <a:gd name="T6" fmla="*/ 3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3"/>
                    </a:move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166" name="Freeform 539"/>
              <p:cNvSpPr>
                <a:spLocks/>
              </p:cNvSpPr>
              <p:nvPr/>
            </p:nvSpPr>
            <p:spPr bwMode="auto">
              <a:xfrm>
                <a:off x="4911" y="2529"/>
                <a:ext cx="0" cy="3"/>
              </a:xfrm>
              <a:custGeom>
                <a:avLst/>
                <a:gdLst>
                  <a:gd name="T0" fmla="*/ 3 h 3"/>
                  <a:gd name="T1" fmla="*/ 0 h 3"/>
                  <a:gd name="T2" fmla="*/ 3 h 3"/>
                  <a:gd name="T3" fmla="*/ 3 h 3"/>
                  <a:gd name="T4" fmla="*/ 3 h 3"/>
                  <a:gd name="T5" fmla="*/ 3 h 3"/>
                  <a:gd name="T6" fmla="*/ 3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3"/>
                    </a:move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167" name="Freeform 540"/>
              <p:cNvSpPr>
                <a:spLocks/>
              </p:cNvSpPr>
              <p:nvPr/>
            </p:nvSpPr>
            <p:spPr bwMode="auto">
              <a:xfrm>
                <a:off x="4973" y="2513"/>
                <a:ext cx="0" cy="2"/>
              </a:xfrm>
              <a:custGeom>
                <a:avLst/>
                <a:gdLst>
                  <a:gd name="T0" fmla="*/ 0 h 2"/>
                  <a:gd name="T1" fmla="*/ 0 h 2"/>
                  <a:gd name="T2" fmla="*/ 0 h 2"/>
                  <a:gd name="T3" fmla="*/ 2 h 2"/>
                  <a:gd name="T4" fmla="*/ 2 h 2"/>
                  <a:gd name="T5" fmla="*/ 2 h 2"/>
                  <a:gd name="T6" fmla="*/ 0 h 2"/>
                  <a:gd name="T7" fmla="*/ 0 h 2"/>
                  <a:gd name="T8" fmla="*/ 0 60000 65536"/>
                  <a:gd name="T9" fmla="*/ 0 60000 65536"/>
                  <a:gd name="T10" fmla="*/ 0 60000 65536"/>
                  <a:gd name="T11" fmla="*/ 0 60000 65536"/>
                  <a:gd name="T12" fmla="*/ 0 60000 65536"/>
                  <a:gd name="T13" fmla="*/ 0 60000 65536"/>
                  <a:gd name="T14" fmla="*/ 0 60000 65536"/>
                  <a:gd name="T15" fmla="*/ 0 60000 65536"/>
                  <a:gd name="T16" fmla="*/ 0 h 2"/>
                  <a:gd name="T17" fmla="*/ 2 h 2"/>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68" name="Freeform 541"/>
              <p:cNvSpPr>
                <a:spLocks/>
              </p:cNvSpPr>
              <p:nvPr/>
            </p:nvSpPr>
            <p:spPr bwMode="auto">
              <a:xfrm>
                <a:off x="4973" y="2513"/>
                <a:ext cx="0" cy="2"/>
              </a:xfrm>
              <a:custGeom>
                <a:avLst/>
                <a:gdLst>
                  <a:gd name="T0" fmla="*/ 0 h 2"/>
                  <a:gd name="T1" fmla="*/ 0 h 2"/>
                  <a:gd name="T2" fmla="*/ 0 h 2"/>
                  <a:gd name="T3" fmla="*/ 2 h 2"/>
                  <a:gd name="T4" fmla="*/ 2 h 2"/>
                  <a:gd name="T5" fmla="*/ 2 h 2"/>
                  <a:gd name="T6" fmla="*/ 0 h 2"/>
                  <a:gd name="T7" fmla="*/ 0 h 2"/>
                  <a:gd name="T8" fmla="*/ 0 60000 65536"/>
                  <a:gd name="T9" fmla="*/ 0 60000 65536"/>
                  <a:gd name="T10" fmla="*/ 0 60000 65536"/>
                  <a:gd name="T11" fmla="*/ 0 60000 65536"/>
                  <a:gd name="T12" fmla="*/ 0 60000 65536"/>
                  <a:gd name="T13" fmla="*/ 0 60000 65536"/>
                  <a:gd name="T14" fmla="*/ 0 60000 65536"/>
                  <a:gd name="T15" fmla="*/ 0 60000 65536"/>
                  <a:gd name="T16" fmla="*/ 0 h 2"/>
                  <a:gd name="T17" fmla="*/ 2 h 2"/>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69" name="Freeform 542"/>
              <p:cNvSpPr>
                <a:spLocks/>
              </p:cNvSpPr>
              <p:nvPr/>
            </p:nvSpPr>
            <p:spPr bwMode="auto">
              <a:xfrm>
                <a:off x="5034" y="2534"/>
                <a:ext cx="3" cy="0"/>
              </a:xfrm>
              <a:custGeom>
                <a:avLst/>
                <a:gdLst>
                  <a:gd name="T0" fmla="*/ 3 w 3"/>
                  <a:gd name="T1" fmla="*/ 3 w 3"/>
                  <a:gd name="T2" fmla="*/ 3 w 3"/>
                  <a:gd name="T3" fmla="*/ 0 w 3"/>
                  <a:gd name="T4" fmla="*/ 0 w 3"/>
                  <a:gd name="T5" fmla="*/ 0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3" y="0"/>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3170" name="Freeform 543"/>
              <p:cNvSpPr>
                <a:spLocks/>
              </p:cNvSpPr>
              <p:nvPr/>
            </p:nvSpPr>
            <p:spPr bwMode="auto">
              <a:xfrm>
                <a:off x="5034" y="2534"/>
                <a:ext cx="3" cy="0"/>
              </a:xfrm>
              <a:custGeom>
                <a:avLst/>
                <a:gdLst>
                  <a:gd name="T0" fmla="*/ 3 w 3"/>
                  <a:gd name="T1" fmla="*/ 3 w 3"/>
                  <a:gd name="T2" fmla="*/ 3 w 3"/>
                  <a:gd name="T3" fmla="*/ 0 w 3"/>
                  <a:gd name="T4" fmla="*/ 0 w 3"/>
                  <a:gd name="T5" fmla="*/ 0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3" y="0"/>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3171" name="Freeform 544"/>
              <p:cNvSpPr>
                <a:spLocks/>
              </p:cNvSpPr>
              <p:nvPr/>
            </p:nvSpPr>
            <p:spPr bwMode="auto">
              <a:xfrm>
                <a:off x="4926" y="2669"/>
                <a:ext cx="0" cy="7"/>
              </a:xfrm>
              <a:custGeom>
                <a:avLst/>
                <a:gdLst>
                  <a:gd name="T0" fmla="*/ 2 h 7"/>
                  <a:gd name="T1" fmla="*/ 0 h 7"/>
                  <a:gd name="T2" fmla="*/ 7 h 7"/>
                  <a:gd name="T3" fmla="*/ 4 h 7"/>
                  <a:gd name="T4" fmla="*/ 2 h 7"/>
                  <a:gd name="T5" fmla="*/ 0 60000 65536"/>
                  <a:gd name="T6" fmla="*/ 0 60000 65536"/>
                  <a:gd name="T7" fmla="*/ 0 60000 65536"/>
                  <a:gd name="T8" fmla="*/ 0 60000 65536"/>
                  <a:gd name="T9" fmla="*/ 0 60000 65536"/>
                  <a:gd name="T10" fmla="*/ 0 h 7"/>
                  <a:gd name="T11" fmla="*/ 7 h 7"/>
                </a:gdLst>
                <a:ahLst/>
                <a:cxnLst>
                  <a:cxn ang="T5">
                    <a:pos x="0" y="T0"/>
                  </a:cxn>
                  <a:cxn ang="T6">
                    <a:pos x="0" y="T1"/>
                  </a:cxn>
                  <a:cxn ang="T7">
                    <a:pos x="0" y="T2"/>
                  </a:cxn>
                  <a:cxn ang="T8">
                    <a:pos x="0" y="T3"/>
                  </a:cxn>
                  <a:cxn ang="T9">
                    <a:pos x="0" y="T4"/>
                  </a:cxn>
                </a:cxnLst>
                <a:rect l="0" t="T10" r="0" b="T11"/>
                <a:pathLst>
                  <a:path h="7">
                    <a:moveTo>
                      <a:pt x="0" y="2"/>
                    </a:moveTo>
                    <a:lnTo>
                      <a:pt x="0" y="0"/>
                    </a:lnTo>
                    <a:lnTo>
                      <a:pt x="0" y="7"/>
                    </a:lnTo>
                    <a:lnTo>
                      <a:pt x="0"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72" name="Freeform 545"/>
              <p:cNvSpPr>
                <a:spLocks/>
              </p:cNvSpPr>
              <p:nvPr/>
            </p:nvSpPr>
            <p:spPr bwMode="auto">
              <a:xfrm>
                <a:off x="4926" y="2669"/>
                <a:ext cx="0" cy="7"/>
              </a:xfrm>
              <a:custGeom>
                <a:avLst/>
                <a:gdLst>
                  <a:gd name="T0" fmla="*/ 2 h 7"/>
                  <a:gd name="T1" fmla="*/ 0 h 7"/>
                  <a:gd name="T2" fmla="*/ 7 h 7"/>
                  <a:gd name="T3" fmla="*/ 4 h 7"/>
                  <a:gd name="T4" fmla="*/ 2 h 7"/>
                  <a:gd name="T5" fmla="*/ 0 60000 65536"/>
                  <a:gd name="T6" fmla="*/ 0 60000 65536"/>
                  <a:gd name="T7" fmla="*/ 0 60000 65536"/>
                  <a:gd name="T8" fmla="*/ 0 60000 65536"/>
                  <a:gd name="T9" fmla="*/ 0 60000 65536"/>
                  <a:gd name="T10" fmla="*/ 0 h 7"/>
                  <a:gd name="T11" fmla="*/ 7 h 7"/>
                </a:gdLst>
                <a:ahLst/>
                <a:cxnLst>
                  <a:cxn ang="T5">
                    <a:pos x="0" y="T0"/>
                  </a:cxn>
                  <a:cxn ang="T6">
                    <a:pos x="0" y="T1"/>
                  </a:cxn>
                  <a:cxn ang="T7">
                    <a:pos x="0" y="T2"/>
                  </a:cxn>
                  <a:cxn ang="T8">
                    <a:pos x="0" y="T3"/>
                  </a:cxn>
                  <a:cxn ang="T9">
                    <a:pos x="0" y="T4"/>
                  </a:cxn>
                </a:cxnLst>
                <a:rect l="0" t="T10" r="0" b="T11"/>
                <a:pathLst>
                  <a:path h="7">
                    <a:moveTo>
                      <a:pt x="0" y="2"/>
                    </a:moveTo>
                    <a:lnTo>
                      <a:pt x="0" y="0"/>
                    </a:lnTo>
                    <a:lnTo>
                      <a:pt x="0" y="7"/>
                    </a:lnTo>
                    <a:lnTo>
                      <a:pt x="0"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73" name="Freeform 546"/>
              <p:cNvSpPr>
                <a:spLocks/>
              </p:cNvSpPr>
              <p:nvPr/>
            </p:nvSpPr>
            <p:spPr bwMode="auto">
              <a:xfrm>
                <a:off x="4928" y="2676"/>
                <a:ext cx="14" cy="19"/>
              </a:xfrm>
              <a:custGeom>
                <a:avLst/>
                <a:gdLst>
                  <a:gd name="T0" fmla="*/ 0 w 14"/>
                  <a:gd name="T1" fmla="*/ 0 h 19"/>
                  <a:gd name="T2" fmla="*/ 2 w 14"/>
                  <a:gd name="T3" fmla="*/ 0 h 19"/>
                  <a:gd name="T4" fmla="*/ 14 w 14"/>
                  <a:gd name="T5" fmla="*/ 14 h 19"/>
                  <a:gd name="T6" fmla="*/ 14 w 14"/>
                  <a:gd name="T7" fmla="*/ 16 h 19"/>
                  <a:gd name="T8" fmla="*/ 14 w 14"/>
                  <a:gd name="T9" fmla="*/ 19 h 19"/>
                  <a:gd name="T10" fmla="*/ 14 w 14"/>
                  <a:gd name="T11" fmla="*/ 19 h 19"/>
                  <a:gd name="T12" fmla="*/ 12 w 14"/>
                  <a:gd name="T13" fmla="*/ 19 h 19"/>
                  <a:gd name="T14" fmla="*/ 9 w 14"/>
                  <a:gd name="T15" fmla="*/ 19 h 19"/>
                  <a:gd name="T16" fmla="*/ 7 w 14"/>
                  <a:gd name="T17" fmla="*/ 16 h 19"/>
                  <a:gd name="T18" fmla="*/ 5 w 14"/>
                  <a:gd name="T19" fmla="*/ 14 h 19"/>
                  <a:gd name="T20" fmla="*/ 5 w 14"/>
                  <a:gd name="T21" fmla="*/ 11 h 19"/>
                  <a:gd name="T22" fmla="*/ 0 w 14"/>
                  <a:gd name="T23" fmla="*/ 7 h 19"/>
                  <a:gd name="T24" fmla="*/ 0 w 14"/>
                  <a:gd name="T25" fmla="*/ 4 h 19"/>
                  <a:gd name="T26" fmla="*/ 0 w 14"/>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0" y="0"/>
                    </a:moveTo>
                    <a:lnTo>
                      <a:pt x="2" y="0"/>
                    </a:lnTo>
                    <a:lnTo>
                      <a:pt x="14" y="14"/>
                    </a:lnTo>
                    <a:lnTo>
                      <a:pt x="14" y="16"/>
                    </a:lnTo>
                    <a:lnTo>
                      <a:pt x="14" y="19"/>
                    </a:lnTo>
                    <a:lnTo>
                      <a:pt x="12" y="19"/>
                    </a:lnTo>
                    <a:lnTo>
                      <a:pt x="9" y="19"/>
                    </a:lnTo>
                    <a:lnTo>
                      <a:pt x="7" y="16"/>
                    </a:lnTo>
                    <a:lnTo>
                      <a:pt x="5" y="14"/>
                    </a:lnTo>
                    <a:lnTo>
                      <a:pt x="5" y="11"/>
                    </a:lnTo>
                    <a:lnTo>
                      <a:pt x="0" y="7"/>
                    </a:lnTo>
                    <a:lnTo>
                      <a:pt x="0" y="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74" name="Freeform 547"/>
              <p:cNvSpPr>
                <a:spLocks/>
              </p:cNvSpPr>
              <p:nvPr/>
            </p:nvSpPr>
            <p:spPr bwMode="auto">
              <a:xfrm>
                <a:off x="4928" y="2676"/>
                <a:ext cx="14" cy="19"/>
              </a:xfrm>
              <a:custGeom>
                <a:avLst/>
                <a:gdLst>
                  <a:gd name="T0" fmla="*/ 0 w 14"/>
                  <a:gd name="T1" fmla="*/ 0 h 19"/>
                  <a:gd name="T2" fmla="*/ 2 w 14"/>
                  <a:gd name="T3" fmla="*/ 0 h 19"/>
                  <a:gd name="T4" fmla="*/ 14 w 14"/>
                  <a:gd name="T5" fmla="*/ 14 h 19"/>
                  <a:gd name="T6" fmla="*/ 14 w 14"/>
                  <a:gd name="T7" fmla="*/ 16 h 19"/>
                  <a:gd name="T8" fmla="*/ 14 w 14"/>
                  <a:gd name="T9" fmla="*/ 19 h 19"/>
                  <a:gd name="T10" fmla="*/ 14 w 14"/>
                  <a:gd name="T11" fmla="*/ 19 h 19"/>
                  <a:gd name="T12" fmla="*/ 12 w 14"/>
                  <a:gd name="T13" fmla="*/ 19 h 19"/>
                  <a:gd name="T14" fmla="*/ 9 w 14"/>
                  <a:gd name="T15" fmla="*/ 19 h 19"/>
                  <a:gd name="T16" fmla="*/ 7 w 14"/>
                  <a:gd name="T17" fmla="*/ 16 h 19"/>
                  <a:gd name="T18" fmla="*/ 5 w 14"/>
                  <a:gd name="T19" fmla="*/ 14 h 19"/>
                  <a:gd name="T20" fmla="*/ 5 w 14"/>
                  <a:gd name="T21" fmla="*/ 11 h 19"/>
                  <a:gd name="T22" fmla="*/ 0 w 14"/>
                  <a:gd name="T23" fmla="*/ 7 h 19"/>
                  <a:gd name="T24" fmla="*/ 0 w 14"/>
                  <a:gd name="T25" fmla="*/ 4 h 19"/>
                  <a:gd name="T26" fmla="*/ 0 w 14"/>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0" y="0"/>
                    </a:moveTo>
                    <a:lnTo>
                      <a:pt x="2" y="0"/>
                    </a:lnTo>
                    <a:lnTo>
                      <a:pt x="14" y="14"/>
                    </a:lnTo>
                    <a:lnTo>
                      <a:pt x="14" y="16"/>
                    </a:lnTo>
                    <a:lnTo>
                      <a:pt x="14" y="19"/>
                    </a:lnTo>
                    <a:lnTo>
                      <a:pt x="12" y="19"/>
                    </a:lnTo>
                    <a:lnTo>
                      <a:pt x="9" y="19"/>
                    </a:lnTo>
                    <a:lnTo>
                      <a:pt x="7" y="16"/>
                    </a:lnTo>
                    <a:lnTo>
                      <a:pt x="5" y="14"/>
                    </a:lnTo>
                    <a:lnTo>
                      <a:pt x="5" y="11"/>
                    </a:lnTo>
                    <a:lnTo>
                      <a:pt x="0" y="7"/>
                    </a:lnTo>
                    <a:lnTo>
                      <a:pt x="0" y="4"/>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75" name="Freeform 548"/>
              <p:cNvSpPr>
                <a:spLocks/>
              </p:cNvSpPr>
              <p:nvPr/>
            </p:nvSpPr>
            <p:spPr bwMode="auto">
              <a:xfrm>
                <a:off x="4949" y="2690"/>
                <a:ext cx="14" cy="12"/>
              </a:xfrm>
              <a:custGeom>
                <a:avLst/>
                <a:gdLst>
                  <a:gd name="T0" fmla="*/ 0 w 14"/>
                  <a:gd name="T1" fmla="*/ 2 h 12"/>
                  <a:gd name="T2" fmla="*/ 3 w 14"/>
                  <a:gd name="T3" fmla="*/ 0 h 12"/>
                  <a:gd name="T4" fmla="*/ 5 w 14"/>
                  <a:gd name="T5" fmla="*/ 5 h 12"/>
                  <a:gd name="T6" fmla="*/ 7 w 14"/>
                  <a:gd name="T7" fmla="*/ 5 h 12"/>
                  <a:gd name="T8" fmla="*/ 7 w 14"/>
                  <a:gd name="T9" fmla="*/ 5 h 12"/>
                  <a:gd name="T10" fmla="*/ 10 w 14"/>
                  <a:gd name="T11" fmla="*/ 7 h 12"/>
                  <a:gd name="T12" fmla="*/ 12 w 14"/>
                  <a:gd name="T13" fmla="*/ 7 h 12"/>
                  <a:gd name="T14" fmla="*/ 12 w 14"/>
                  <a:gd name="T15" fmla="*/ 9 h 12"/>
                  <a:gd name="T16" fmla="*/ 14 w 14"/>
                  <a:gd name="T17" fmla="*/ 9 h 12"/>
                  <a:gd name="T18" fmla="*/ 14 w 14"/>
                  <a:gd name="T19" fmla="*/ 12 h 12"/>
                  <a:gd name="T20" fmla="*/ 12 w 14"/>
                  <a:gd name="T21" fmla="*/ 12 h 12"/>
                  <a:gd name="T22" fmla="*/ 7 w 14"/>
                  <a:gd name="T23" fmla="*/ 9 h 12"/>
                  <a:gd name="T24" fmla="*/ 0 w 14"/>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0" y="2"/>
                    </a:moveTo>
                    <a:lnTo>
                      <a:pt x="3" y="0"/>
                    </a:lnTo>
                    <a:lnTo>
                      <a:pt x="5" y="5"/>
                    </a:lnTo>
                    <a:lnTo>
                      <a:pt x="7" y="5"/>
                    </a:lnTo>
                    <a:lnTo>
                      <a:pt x="10" y="7"/>
                    </a:lnTo>
                    <a:lnTo>
                      <a:pt x="12" y="7"/>
                    </a:lnTo>
                    <a:lnTo>
                      <a:pt x="12" y="9"/>
                    </a:lnTo>
                    <a:lnTo>
                      <a:pt x="14" y="9"/>
                    </a:lnTo>
                    <a:lnTo>
                      <a:pt x="14" y="12"/>
                    </a:lnTo>
                    <a:lnTo>
                      <a:pt x="12" y="12"/>
                    </a:lnTo>
                    <a:lnTo>
                      <a:pt x="7" y="9"/>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76" name="Freeform 549"/>
              <p:cNvSpPr>
                <a:spLocks/>
              </p:cNvSpPr>
              <p:nvPr/>
            </p:nvSpPr>
            <p:spPr bwMode="auto">
              <a:xfrm>
                <a:off x="4949" y="2690"/>
                <a:ext cx="14" cy="12"/>
              </a:xfrm>
              <a:custGeom>
                <a:avLst/>
                <a:gdLst>
                  <a:gd name="T0" fmla="*/ 0 w 14"/>
                  <a:gd name="T1" fmla="*/ 2 h 12"/>
                  <a:gd name="T2" fmla="*/ 3 w 14"/>
                  <a:gd name="T3" fmla="*/ 0 h 12"/>
                  <a:gd name="T4" fmla="*/ 5 w 14"/>
                  <a:gd name="T5" fmla="*/ 5 h 12"/>
                  <a:gd name="T6" fmla="*/ 7 w 14"/>
                  <a:gd name="T7" fmla="*/ 5 h 12"/>
                  <a:gd name="T8" fmla="*/ 7 w 14"/>
                  <a:gd name="T9" fmla="*/ 5 h 12"/>
                  <a:gd name="T10" fmla="*/ 10 w 14"/>
                  <a:gd name="T11" fmla="*/ 7 h 12"/>
                  <a:gd name="T12" fmla="*/ 12 w 14"/>
                  <a:gd name="T13" fmla="*/ 7 h 12"/>
                  <a:gd name="T14" fmla="*/ 12 w 14"/>
                  <a:gd name="T15" fmla="*/ 9 h 12"/>
                  <a:gd name="T16" fmla="*/ 14 w 14"/>
                  <a:gd name="T17" fmla="*/ 9 h 12"/>
                  <a:gd name="T18" fmla="*/ 14 w 14"/>
                  <a:gd name="T19" fmla="*/ 12 h 12"/>
                  <a:gd name="T20" fmla="*/ 12 w 14"/>
                  <a:gd name="T21" fmla="*/ 12 h 12"/>
                  <a:gd name="T22" fmla="*/ 7 w 14"/>
                  <a:gd name="T23" fmla="*/ 9 h 12"/>
                  <a:gd name="T24" fmla="*/ 0 w 14"/>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0" y="2"/>
                    </a:moveTo>
                    <a:lnTo>
                      <a:pt x="3" y="0"/>
                    </a:lnTo>
                    <a:lnTo>
                      <a:pt x="5" y="5"/>
                    </a:lnTo>
                    <a:lnTo>
                      <a:pt x="7" y="5"/>
                    </a:lnTo>
                    <a:lnTo>
                      <a:pt x="10" y="7"/>
                    </a:lnTo>
                    <a:lnTo>
                      <a:pt x="12" y="7"/>
                    </a:lnTo>
                    <a:lnTo>
                      <a:pt x="12" y="9"/>
                    </a:lnTo>
                    <a:lnTo>
                      <a:pt x="14" y="9"/>
                    </a:lnTo>
                    <a:lnTo>
                      <a:pt x="14" y="12"/>
                    </a:lnTo>
                    <a:lnTo>
                      <a:pt x="12" y="12"/>
                    </a:lnTo>
                    <a:lnTo>
                      <a:pt x="7" y="9"/>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77" name="Freeform 550"/>
              <p:cNvSpPr>
                <a:spLocks/>
              </p:cNvSpPr>
              <p:nvPr/>
            </p:nvSpPr>
            <p:spPr bwMode="auto">
              <a:xfrm>
                <a:off x="4952" y="2704"/>
                <a:ext cx="2" cy="5"/>
              </a:xfrm>
              <a:custGeom>
                <a:avLst/>
                <a:gdLst>
                  <a:gd name="T0" fmla="*/ 0 w 2"/>
                  <a:gd name="T1" fmla="*/ 0 h 5"/>
                  <a:gd name="T2" fmla="*/ 0 w 2"/>
                  <a:gd name="T3" fmla="*/ 0 h 5"/>
                  <a:gd name="T4" fmla="*/ 2 w 2"/>
                  <a:gd name="T5" fmla="*/ 0 h 5"/>
                  <a:gd name="T6" fmla="*/ 2 w 2"/>
                  <a:gd name="T7" fmla="*/ 2 h 5"/>
                  <a:gd name="T8" fmla="*/ 2 w 2"/>
                  <a:gd name="T9" fmla="*/ 5 h 5"/>
                  <a:gd name="T10" fmla="*/ 0 w 2"/>
                  <a:gd name="T11" fmla="*/ 2 h 5"/>
                  <a:gd name="T12" fmla="*/ 0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2" y="0"/>
                    </a:lnTo>
                    <a:lnTo>
                      <a:pt x="2" y="2"/>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78" name="Freeform 551"/>
              <p:cNvSpPr>
                <a:spLocks/>
              </p:cNvSpPr>
              <p:nvPr/>
            </p:nvSpPr>
            <p:spPr bwMode="auto">
              <a:xfrm>
                <a:off x="4952" y="2704"/>
                <a:ext cx="2" cy="5"/>
              </a:xfrm>
              <a:custGeom>
                <a:avLst/>
                <a:gdLst>
                  <a:gd name="T0" fmla="*/ 0 w 2"/>
                  <a:gd name="T1" fmla="*/ 0 h 5"/>
                  <a:gd name="T2" fmla="*/ 0 w 2"/>
                  <a:gd name="T3" fmla="*/ 0 h 5"/>
                  <a:gd name="T4" fmla="*/ 2 w 2"/>
                  <a:gd name="T5" fmla="*/ 0 h 5"/>
                  <a:gd name="T6" fmla="*/ 2 w 2"/>
                  <a:gd name="T7" fmla="*/ 2 h 5"/>
                  <a:gd name="T8" fmla="*/ 2 w 2"/>
                  <a:gd name="T9" fmla="*/ 5 h 5"/>
                  <a:gd name="T10" fmla="*/ 0 w 2"/>
                  <a:gd name="T11" fmla="*/ 2 h 5"/>
                  <a:gd name="T12" fmla="*/ 0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2" y="0"/>
                    </a:lnTo>
                    <a:lnTo>
                      <a:pt x="2" y="2"/>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79" name="Freeform 552"/>
              <p:cNvSpPr>
                <a:spLocks/>
              </p:cNvSpPr>
              <p:nvPr/>
            </p:nvSpPr>
            <p:spPr bwMode="auto">
              <a:xfrm>
                <a:off x="4956" y="2706"/>
                <a:ext cx="3" cy="5"/>
              </a:xfrm>
              <a:custGeom>
                <a:avLst/>
                <a:gdLst>
                  <a:gd name="T0" fmla="*/ 3 w 3"/>
                  <a:gd name="T1" fmla="*/ 3 h 5"/>
                  <a:gd name="T2" fmla="*/ 3 w 3"/>
                  <a:gd name="T3" fmla="*/ 3 h 5"/>
                  <a:gd name="T4" fmla="*/ 3 w 3"/>
                  <a:gd name="T5" fmla="*/ 5 h 5"/>
                  <a:gd name="T6" fmla="*/ 3 w 3"/>
                  <a:gd name="T7" fmla="*/ 5 h 5"/>
                  <a:gd name="T8" fmla="*/ 0 w 3"/>
                  <a:gd name="T9" fmla="*/ 3 h 5"/>
                  <a:gd name="T10" fmla="*/ 0 w 3"/>
                  <a:gd name="T11" fmla="*/ 0 h 5"/>
                  <a:gd name="T12" fmla="*/ 0 w 3"/>
                  <a:gd name="T13" fmla="*/ 0 h 5"/>
                  <a:gd name="T14" fmla="*/ 3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3" y="3"/>
                    </a:moveTo>
                    <a:lnTo>
                      <a:pt x="3" y="3"/>
                    </a:lnTo>
                    <a:lnTo>
                      <a:pt x="3" y="5"/>
                    </a:lnTo>
                    <a:lnTo>
                      <a:pt x="0" y="3"/>
                    </a:lnTo>
                    <a:lnTo>
                      <a:pt x="0" y="0"/>
                    </a:lnTo>
                    <a:lnTo>
                      <a:pt x="3" y="3"/>
                    </a:lnTo>
                    <a:close/>
                  </a:path>
                </a:pathLst>
              </a:custGeom>
              <a:grpFill/>
              <a:ln w="9525">
                <a:noFill/>
                <a:round/>
                <a:headEnd/>
                <a:tailEnd/>
              </a:ln>
            </p:spPr>
            <p:txBody>
              <a:bodyPr/>
              <a:lstStyle/>
              <a:p>
                <a:pPr>
                  <a:defRPr/>
                </a:pPr>
                <a:endParaRPr lang="en-US" sz="1200" kern="0">
                  <a:solidFill>
                    <a:srgbClr val="0096D6"/>
                  </a:solidFill>
                </a:endParaRPr>
              </a:p>
            </p:txBody>
          </p:sp>
          <p:sp>
            <p:nvSpPr>
              <p:cNvPr id="3180" name="Freeform 553"/>
              <p:cNvSpPr>
                <a:spLocks/>
              </p:cNvSpPr>
              <p:nvPr/>
            </p:nvSpPr>
            <p:spPr bwMode="auto">
              <a:xfrm>
                <a:off x="4956" y="2706"/>
                <a:ext cx="3" cy="5"/>
              </a:xfrm>
              <a:custGeom>
                <a:avLst/>
                <a:gdLst>
                  <a:gd name="T0" fmla="*/ 3 w 3"/>
                  <a:gd name="T1" fmla="*/ 3 h 5"/>
                  <a:gd name="T2" fmla="*/ 3 w 3"/>
                  <a:gd name="T3" fmla="*/ 3 h 5"/>
                  <a:gd name="T4" fmla="*/ 3 w 3"/>
                  <a:gd name="T5" fmla="*/ 5 h 5"/>
                  <a:gd name="T6" fmla="*/ 3 w 3"/>
                  <a:gd name="T7" fmla="*/ 5 h 5"/>
                  <a:gd name="T8" fmla="*/ 0 w 3"/>
                  <a:gd name="T9" fmla="*/ 3 h 5"/>
                  <a:gd name="T10" fmla="*/ 0 w 3"/>
                  <a:gd name="T11" fmla="*/ 0 h 5"/>
                  <a:gd name="T12" fmla="*/ 0 w 3"/>
                  <a:gd name="T13" fmla="*/ 0 h 5"/>
                  <a:gd name="T14" fmla="*/ 3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3" y="3"/>
                    </a:moveTo>
                    <a:lnTo>
                      <a:pt x="3" y="3"/>
                    </a:lnTo>
                    <a:lnTo>
                      <a:pt x="3" y="5"/>
                    </a:lnTo>
                    <a:lnTo>
                      <a:pt x="0" y="3"/>
                    </a:lnTo>
                    <a:lnTo>
                      <a:pt x="0" y="0"/>
                    </a:lnTo>
                    <a:lnTo>
                      <a:pt x="3" y="3"/>
                    </a:lnTo>
                  </a:path>
                </a:pathLst>
              </a:custGeom>
              <a:grpFill/>
              <a:ln w="9525">
                <a:noFill/>
                <a:round/>
                <a:headEnd/>
                <a:tailEnd/>
              </a:ln>
            </p:spPr>
            <p:txBody>
              <a:bodyPr/>
              <a:lstStyle/>
              <a:p>
                <a:pPr>
                  <a:defRPr/>
                </a:pPr>
                <a:endParaRPr lang="en-US" sz="1200" kern="0">
                  <a:solidFill>
                    <a:srgbClr val="0096D6"/>
                  </a:solidFill>
                </a:endParaRPr>
              </a:p>
            </p:txBody>
          </p:sp>
          <p:sp>
            <p:nvSpPr>
              <p:cNvPr id="3181" name="Freeform 554"/>
              <p:cNvSpPr>
                <a:spLocks/>
              </p:cNvSpPr>
              <p:nvPr/>
            </p:nvSpPr>
            <p:spPr bwMode="auto">
              <a:xfrm>
                <a:off x="4961" y="2709"/>
                <a:ext cx="7" cy="7"/>
              </a:xfrm>
              <a:custGeom>
                <a:avLst/>
                <a:gdLst>
                  <a:gd name="T0" fmla="*/ 0 w 7"/>
                  <a:gd name="T1" fmla="*/ 4 h 7"/>
                  <a:gd name="T2" fmla="*/ 0 w 7"/>
                  <a:gd name="T3" fmla="*/ 2 h 7"/>
                  <a:gd name="T4" fmla="*/ 0 w 7"/>
                  <a:gd name="T5" fmla="*/ 2 h 7"/>
                  <a:gd name="T6" fmla="*/ 0 w 7"/>
                  <a:gd name="T7" fmla="*/ 0 h 7"/>
                  <a:gd name="T8" fmla="*/ 2 w 7"/>
                  <a:gd name="T9" fmla="*/ 0 h 7"/>
                  <a:gd name="T10" fmla="*/ 5 w 7"/>
                  <a:gd name="T11" fmla="*/ 2 h 7"/>
                  <a:gd name="T12" fmla="*/ 7 w 7"/>
                  <a:gd name="T13" fmla="*/ 4 h 7"/>
                  <a:gd name="T14" fmla="*/ 7 w 7"/>
                  <a:gd name="T15" fmla="*/ 7 h 7"/>
                  <a:gd name="T16" fmla="*/ 5 w 7"/>
                  <a:gd name="T17" fmla="*/ 7 h 7"/>
                  <a:gd name="T18" fmla="*/ 2 w 7"/>
                  <a:gd name="T19" fmla="*/ 4 h 7"/>
                  <a:gd name="T20" fmla="*/ 0 w 7"/>
                  <a:gd name="T21" fmla="*/ 4 h 7"/>
                  <a:gd name="T22" fmla="*/ 0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4"/>
                    </a:moveTo>
                    <a:lnTo>
                      <a:pt x="0" y="2"/>
                    </a:lnTo>
                    <a:lnTo>
                      <a:pt x="0" y="0"/>
                    </a:lnTo>
                    <a:lnTo>
                      <a:pt x="2" y="0"/>
                    </a:lnTo>
                    <a:lnTo>
                      <a:pt x="5" y="2"/>
                    </a:lnTo>
                    <a:lnTo>
                      <a:pt x="7" y="4"/>
                    </a:lnTo>
                    <a:lnTo>
                      <a:pt x="7" y="7"/>
                    </a:lnTo>
                    <a:lnTo>
                      <a:pt x="5" y="7"/>
                    </a:lnTo>
                    <a:lnTo>
                      <a:pt x="2" y="4"/>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3182" name="Freeform 555"/>
              <p:cNvSpPr>
                <a:spLocks/>
              </p:cNvSpPr>
              <p:nvPr/>
            </p:nvSpPr>
            <p:spPr bwMode="auto">
              <a:xfrm>
                <a:off x="4961" y="2709"/>
                <a:ext cx="7" cy="7"/>
              </a:xfrm>
              <a:custGeom>
                <a:avLst/>
                <a:gdLst>
                  <a:gd name="T0" fmla="*/ 0 w 7"/>
                  <a:gd name="T1" fmla="*/ 4 h 7"/>
                  <a:gd name="T2" fmla="*/ 0 w 7"/>
                  <a:gd name="T3" fmla="*/ 2 h 7"/>
                  <a:gd name="T4" fmla="*/ 0 w 7"/>
                  <a:gd name="T5" fmla="*/ 2 h 7"/>
                  <a:gd name="T6" fmla="*/ 0 w 7"/>
                  <a:gd name="T7" fmla="*/ 0 h 7"/>
                  <a:gd name="T8" fmla="*/ 2 w 7"/>
                  <a:gd name="T9" fmla="*/ 0 h 7"/>
                  <a:gd name="T10" fmla="*/ 5 w 7"/>
                  <a:gd name="T11" fmla="*/ 2 h 7"/>
                  <a:gd name="T12" fmla="*/ 7 w 7"/>
                  <a:gd name="T13" fmla="*/ 4 h 7"/>
                  <a:gd name="T14" fmla="*/ 7 w 7"/>
                  <a:gd name="T15" fmla="*/ 7 h 7"/>
                  <a:gd name="T16" fmla="*/ 5 w 7"/>
                  <a:gd name="T17" fmla="*/ 7 h 7"/>
                  <a:gd name="T18" fmla="*/ 2 w 7"/>
                  <a:gd name="T19" fmla="*/ 4 h 7"/>
                  <a:gd name="T20" fmla="*/ 0 w 7"/>
                  <a:gd name="T21" fmla="*/ 4 h 7"/>
                  <a:gd name="T22" fmla="*/ 0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4"/>
                    </a:moveTo>
                    <a:lnTo>
                      <a:pt x="0" y="2"/>
                    </a:lnTo>
                    <a:lnTo>
                      <a:pt x="0" y="0"/>
                    </a:lnTo>
                    <a:lnTo>
                      <a:pt x="2" y="0"/>
                    </a:lnTo>
                    <a:lnTo>
                      <a:pt x="5" y="2"/>
                    </a:lnTo>
                    <a:lnTo>
                      <a:pt x="7" y="4"/>
                    </a:lnTo>
                    <a:lnTo>
                      <a:pt x="7" y="7"/>
                    </a:lnTo>
                    <a:lnTo>
                      <a:pt x="5" y="7"/>
                    </a:lnTo>
                    <a:lnTo>
                      <a:pt x="2" y="4"/>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3183" name="Freeform 556"/>
              <p:cNvSpPr>
                <a:spLocks/>
              </p:cNvSpPr>
              <p:nvPr/>
            </p:nvSpPr>
            <p:spPr bwMode="auto">
              <a:xfrm>
                <a:off x="4961" y="2716"/>
                <a:ext cx="0" cy="2"/>
              </a:xfrm>
              <a:custGeom>
                <a:avLst/>
                <a:gdLst>
                  <a:gd name="T0" fmla="*/ 2 h 2"/>
                  <a:gd name="T1" fmla="*/ 0 h 2"/>
                  <a:gd name="T2" fmla="*/ 0 h 2"/>
                  <a:gd name="T3" fmla="*/ 0 h 2"/>
                  <a:gd name="T4" fmla="*/ 2 h 2"/>
                  <a:gd name="T5" fmla="*/ 2 h 2"/>
                  <a:gd name="T6" fmla="*/ 2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2"/>
                    </a:move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184" name="Freeform 557"/>
              <p:cNvSpPr>
                <a:spLocks/>
              </p:cNvSpPr>
              <p:nvPr/>
            </p:nvSpPr>
            <p:spPr bwMode="auto">
              <a:xfrm>
                <a:off x="4961" y="2716"/>
                <a:ext cx="0" cy="2"/>
              </a:xfrm>
              <a:custGeom>
                <a:avLst/>
                <a:gdLst>
                  <a:gd name="T0" fmla="*/ 2 h 2"/>
                  <a:gd name="T1" fmla="*/ 0 h 2"/>
                  <a:gd name="T2" fmla="*/ 0 h 2"/>
                  <a:gd name="T3" fmla="*/ 0 h 2"/>
                  <a:gd name="T4" fmla="*/ 2 h 2"/>
                  <a:gd name="T5" fmla="*/ 2 h 2"/>
                  <a:gd name="T6" fmla="*/ 2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2"/>
                    </a:move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185" name="Freeform 558"/>
              <p:cNvSpPr>
                <a:spLocks/>
              </p:cNvSpPr>
              <p:nvPr/>
            </p:nvSpPr>
            <p:spPr bwMode="auto">
              <a:xfrm>
                <a:off x="4968" y="2716"/>
                <a:ext cx="3" cy="2"/>
              </a:xfrm>
              <a:custGeom>
                <a:avLst/>
                <a:gdLst>
                  <a:gd name="T0" fmla="*/ 3 w 3"/>
                  <a:gd name="T1" fmla="*/ 2 h 2"/>
                  <a:gd name="T2" fmla="*/ 0 w 3"/>
                  <a:gd name="T3" fmla="*/ 2 h 2"/>
                  <a:gd name="T4" fmla="*/ 0 w 3"/>
                  <a:gd name="T5" fmla="*/ 2 h 2"/>
                  <a:gd name="T6" fmla="*/ 3 w 3"/>
                  <a:gd name="T7" fmla="*/ 0 h 2"/>
                  <a:gd name="T8" fmla="*/ 3 w 3"/>
                  <a:gd name="T9" fmla="*/ 0 h 2"/>
                  <a:gd name="T10" fmla="*/ 3 w 3"/>
                  <a:gd name="T11" fmla="*/ 2 h 2"/>
                  <a:gd name="T12" fmla="*/ 3 w 3"/>
                  <a:gd name="T13" fmla="*/ 2 h 2"/>
                  <a:gd name="T14" fmla="*/ 3 w 3"/>
                  <a:gd name="T15" fmla="*/ 2 h 2"/>
                  <a:gd name="T16" fmla="*/ 3 w 3"/>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lnTo>
                      <a:pt x="0" y="2"/>
                    </a:lnTo>
                    <a:lnTo>
                      <a:pt x="3" y="0"/>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186" name="Freeform 559"/>
              <p:cNvSpPr>
                <a:spLocks/>
              </p:cNvSpPr>
              <p:nvPr/>
            </p:nvSpPr>
            <p:spPr bwMode="auto">
              <a:xfrm>
                <a:off x="4968" y="2716"/>
                <a:ext cx="3" cy="2"/>
              </a:xfrm>
              <a:custGeom>
                <a:avLst/>
                <a:gdLst>
                  <a:gd name="T0" fmla="*/ 3 w 3"/>
                  <a:gd name="T1" fmla="*/ 2 h 2"/>
                  <a:gd name="T2" fmla="*/ 0 w 3"/>
                  <a:gd name="T3" fmla="*/ 2 h 2"/>
                  <a:gd name="T4" fmla="*/ 0 w 3"/>
                  <a:gd name="T5" fmla="*/ 2 h 2"/>
                  <a:gd name="T6" fmla="*/ 3 w 3"/>
                  <a:gd name="T7" fmla="*/ 0 h 2"/>
                  <a:gd name="T8" fmla="*/ 3 w 3"/>
                  <a:gd name="T9" fmla="*/ 0 h 2"/>
                  <a:gd name="T10" fmla="*/ 3 w 3"/>
                  <a:gd name="T11" fmla="*/ 2 h 2"/>
                  <a:gd name="T12" fmla="*/ 3 w 3"/>
                  <a:gd name="T13" fmla="*/ 2 h 2"/>
                  <a:gd name="T14" fmla="*/ 3 w 3"/>
                  <a:gd name="T15" fmla="*/ 2 h 2"/>
                  <a:gd name="T16" fmla="*/ 3 w 3"/>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lnTo>
                      <a:pt x="0" y="2"/>
                    </a:lnTo>
                    <a:lnTo>
                      <a:pt x="3" y="0"/>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187" name="Freeform 560"/>
              <p:cNvSpPr>
                <a:spLocks/>
              </p:cNvSpPr>
              <p:nvPr/>
            </p:nvSpPr>
            <p:spPr bwMode="auto">
              <a:xfrm>
                <a:off x="4978" y="2704"/>
                <a:ext cx="16" cy="12"/>
              </a:xfrm>
              <a:custGeom>
                <a:avLst/>
                <a:gdLst>
                  <a:gd name="T0" fmla="*/ 0 w 16"/>
                  <a:gd name="T1" fmla="*/ 0 h 12"/>
                  <a:gd name="T2" fmla="*/ 0 w 16"/>
                  <a:gd name="T3" fmla="*/ 0 h 12"/>
                  <a:gd name="T4" fmla="*/ 16 w 16"/>
                  <a:gd name="T5" fmla="*/ 9 h 12"/>
                  <a:gd name="T6" fmla="*/ 16 w 16"/>
                  <a:gd name="T7" fmla="*/ 12 h 12"/>
                  <a:gd name="T8" fmla="*/ 16 w 16"/>
                  <a:gd name="T9" fmla="*/ 12 h 12"/>
                  <a:gd name="T10" fmla="*/ 2 w 16"/>
                  <a:gd name="T11" fmla="*/ 2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0" y="0"/>
                    </a:lnTo>
                    <a:lnTo>
                      <a:pt x="16" y="9"/>
                    </a:lnTo>
                    <a:lnTo>
                      <a:pt x="16" y="12"/>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88" name="Freeform 561"/>
              <p:cNvSpPr>
                <a:spLocks/>
              </p:cNvSpPr>
              <p:nvPr/>
            </p:nvSpPr>
            <p:spPr bwMode="auto">
              <a:xfrm>
                <a:off x="4978" y="2704"/>
                <a:ext cx="16" cy="12"/>
              </a:xfrm>
              <a:custGeom>
                <a:avLst/>
                <a:gdLst>
                  <a:gd name="T0" fmla="*/ 0 w 16"/>
                  <a:gd name="T1" fmla="*/ 0 h 12"/>
                  <a:gd name="T2" fmla="*/ 0 w 16"/>
                  <a:gd name="T3" fmla="*/ 0 h 12"/>
                  <a:gd name="T4" fmla="*/ 16 w 16"/>
                  <a:gd name="T5" fmla="*/ 9 h 12"/>
                  <a:gd name="T6" fmla="*/ 16 w 16"/>
                  <a:gd name="T7" fmla="*/ 12 h 12"/>
                  <a:gd name="T8" fmla="*/ 16 w 16"/>
                  <a:gd name="T9" fmla="*/ 12 h 12"/>
                  <a:gd name="T10" fmla="*/ 2 w 16"/>
                  <a:gd name="T11" fmla="*/ 2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0" y="0"/>
                    </a:lnTo>
                    <a:lnTo>
                      <a:pt x="16" y="9"/>
                    </a:lnTo>
                    <a:lnTo>
                      <a:pt x="16" y="12"/>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89" name="Freeform 562"/>
              <p:cNvSpPr>
                <a:spLocks/>
              </p:cNvSpPr>
              <p:nvPr/>
            </p:nvSpPr>
            <p:spPr bwMode="auto">
              <a:xfrm>
                <a:off x="5006" y="2713"/>
                <a:ext cx="12" cy="19"/>
              </a:xfrm>
              <a:custGeom>
                <a:avLst/>
                <a:gdLst>
                  <a:gd name="T0" fmla="*/ 0 w 12"/>
                  <a:gd name="T1" fmla="*/ 3 h 19"/>
                  <a:gd name="T2" fmla="*/ 0 w 12"/>
                  <a:gd name="T3" fmla="*/ 0 h 19"/>
                  <a:gd name="T4" fmla="*/ 0 w 12"/>
                  <a:gd name="T5" fmla="*/ 0 h 19"/>
                  <a:gd name="T6" fmla="*/ 2 w 12"/>
                  <a:gd name="T7" fmla="*/ 3 h 19"/>
                  <a:gd name="T8" fmla="*/ 5 w 12"/>
                  <a:gd name="T9" fmla="*/ 5 h 19"/>
                  <a:gd name="T10" fmla="*/ 5 w 12"/>
                  <a:gd name="T11" fmla="*/ 8 h 19"/>
                  <a:gd name="T12" fmla="*/ 5 w 12"/>
                  <a:gd name="T13" fmla="*/ 10 h 19"/>
                  <a:gd name="T14" fmla="*/ 7 w 12"/>
                  <a:gd name="T15" fmla="*/ 12 h 19"/>
                  <a:gd name="T16" fmla="*/ 7 w 12"/>
                  <a:gd name="T17" fmla="*/ 15 h 19"/>
                  <a:gd name="T18" fmla="*/ 7 w 12"/>
                  <a:gd name="T19" fmla="*/ 15 h 19"/>
                  <a:gd name="T20" fmla="*/ 9 w 12"/>
                  <a:gd name="T21" fmla="*/ 15 h 19"/>
                  <a:gd name="T22" fmla="*/ 12 w 12"/>
                  <a:gd name="T23" fmla="*/ 17 h 19"/>
                  <a:gd name="T24" fmla="*/ 12 w 12"/>
                  <a:gd name="T25" fmla="*/ 17 h 19"/>
                  <a:gd name="T26" fmla="*/ 12 w 12"/>
                  <a:gd name="T27" fmla="*/ 19 h 19"/>
                  <a:gd name="T28" fmla="*/ 12 w 12"/>
                  <a:gd name="T29" fmla="*/ 17 h 19"/>
                  <a:gd name="T30" fmla="*/ 9 w 12"/>
                  <a:gd name="T31" fmla="*/ 17 h 19"/>
                  <a:gd name="T32" fmla="*/ 5 w 12"/>
                  <a:gd name="T33" fmla="*/ 12 h 19"/>
                  <a:gd name="T34" fmla="*/ 0 w 12"/>
                  <a:gd name="T35" fmla="*/ 5 h 19"/>
                  <a:gd name="T36" fmla="*/ 0 w 12"/>
                  <a:gd name="T37" fmla="*/ 3 h 19"/>
                  <a:gd name="T38" fmla="*/ 0 w 12"/>
                  <a:gd name="T39" fmla="*/ 3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3"/>
                    </a:moveTo>
                    <a:lnTo>
                      <a:pt x="0" y="0"/>
                    </a:lnTo>
                    <a:lnTo>
                      <a:pt x="2" y="3"/>
                    </a:lnTo>
                    <a:lnTo>
                      <a:pt x="5" y="5"/>
                    </a:lnTo>
                    <a:lnTo>
                      <a:pt x="5" y="8"/>
                    </a:lnTo>
                    <a:lnTo>
                      <a:pt x="5" y="10"/>
                    </a:lnTo>
                    <a:lnTo>
                      <a:pt x="7" y="12"/>
                    </a:lnTo>
                    <a:lnTo>
                      <a:pt x="7" y="15"/>
                    </a:lnTo>
                    <a:lnTo>
                      <a:pt x="9" y="15"/>
                    </a:lnTo>
                    <a:lnTo>
                      <a:pt x="12" y="17"/>
                    </a:lnTo>
                    <a:lnTo>
                      <a:pt x="12" y="19"/>
                    </a:lnTo>
                    <a:lnTo>
                      <a:pt x="12" y="17"/>
                    </a:lnTo>
                    <a:lnTo>
                      <a:pt x="9" y="17"/>
                    </a:lnTo>
                    <a:lnTo>
                      <a:pt x="5" y="12"/>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190" name="Freeform 563"/>
              <p:cNvSpPr>
                <a:spLocks/>
              </p:cNvSpPr>
              <p:nvPr/>
            </p:nvSpPr>
            <p:spPr bwMode="auto">
              <a:xfrm>
                <a:off x="5006" y="2713"/>
                <a:ext cx="12" cy="19"/>
              </a:xfrm>
              <a:custGeom>
                <a:avLst/>
                <a:gdLst>
                  <a:gd name="T0" fmla="*/ 0 w 12"/>
                  <a:gd name="T1" fmla="*/ 3 h 19"/>
                  <a:gd name="T2" fmla="*/ 0 w 12"/>
                  <a:gd name="T3" fmla="*/ 0 h 19"/>
                  <a:gd name="T4" fmla="*/ 0 w 12"/>
                  <a:gd name="T5" fmla="*/ 0 h 19"/>
                  <a:gd name="T6" fmla="*/ 2 w 12"/>
                  <a:gd name="T7" fmla="*/ 3 h 19"/>
                  <a:gd name="T8" fmla="*/ 5 w 12"/>
                  <a:gd name="T9" fmla="*/ 5 h 19"/>
                  <a:gd name="T10" fmla="*/ 5 w 12"/>
                  <a:gd name="T11" fmla="*/ 8 h 19"/>
                  <a:gd name="T12" fmla="*/ 5 w 12"/>
                  <a:gd name="T13" fmla="*/ 10 h 19"/>
                  <a:gd name="T14" fmla="*/ 7 w 12"/>
                  <a:gd name="T15" fmla="*/ 12 h 19"/>
                  <a:gd name="T16" fmla="*/ 7 w 12"/>
                  <a:gd name="T17" fmla="*/ 15 h 19"/>
                  <a:gd name="T18" fmla="*/ 7 w 12"/>
                  <a:gd name="T19" fmla="*/ 15 h 19"/>
                  <a:gd name="T20" fmla="*/ 9 w 12"/>
                  <a:gd name="T21" fmla="*/ 15 h 19"/>
                  <a:gd name="T22" fmla="*/ 12 w 12"/>
                  <a:gd name="T23" fmla="*/ 17 h 19"/>
                  <a:gd name="T24" fmla="*/ 12 w 12"/>
                  <a:gd name="T25" fmla="*/ 17 h 19"/>
                  <a:gd name="T26" fmla="*/ 12 w 12"/>
                  <a:gd name="T27" fmla="*/ 19 h 19"/>
                  <a:gd name="T28" fmla="*/ 12 w 12"/>
                  <a:gd name="T29" fmla="*/ 17 h 19"/>
                  <a:gd name="T30" fmla="*/ 9 w 12"/>
                  <a:gd name="T31" fmla="*/ 17 h 19"/>
                  <a:gd name="T32" fmla="*/ 5 w 12"/>
                  <a:gd name="T33" fmla="*/ 12 h 19"/>
                  <a:gd name="T34" fmla="*/ 0 w 12"/>
                  <a:gd name="T35" fmla="*/ 5 h 19"/>
                  <a:gd name="T36" fmla="*/ 0 w 12"/>
                  <a:gd name="T37" fmla="*/ 3 h 19"/>
                  <a:gd name="T38" fmla="*/ 0 w 12"/>
                  <a:gd name="T39" fmla="*/ 3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3"/>
                    </a:moveTo>
                    <a:lnTo>
                      <a:pt x="0" y="0"/>
                    </a:lnTo>
                    <a:lnTo>
                      <a:pt x="2" y="3"/>
                    </a:lnTo>
                    <a:lnTo>
                      <a:pt x="5" y="5"/>
                    </a:lnTo>
                    <a:lnTo>
                      <a:pt x="5" y="8"/>
                    </a:lnTo>
                    <a:lnTo>
                      <a:pt x="5" y="10"/>
                    </a:lnTo>
                    <a:lnTo>
                      <a:pt x="7" y="12"/>
                    </a:lnTo>
                    <a:lnTo>
                      <a:pt x="7" y="15"/>
                    </a:lnTo>
                    <a:lnTo>
                      <a:pt x="9" y="15"/>
                    </a:lnTo>
                    <a:lnTo>
                      <a:pt x="12" y="17"/>
                    </a:lnTo>
                    <a:lnTo>
                      <a:pt x="12" y="19"/>
                    </a:lnTo>
                    <a:lnTo>
                      <a:pt x="12" y="17"/>
                    </a:lnTo>
                    <a:lnTo>
                      <a:pt x="9" y="17"/>
                    </a:lnTo>
                    <a:lnTo>
                      <a:pt x="5" y="12"/>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191" name="Freeform 564"/>
              <p:cNvSpPr>
                <a:spLocks/>
              </p:cNvSpPr>
              <p:nvPr/>
            </p:nvSpPr>
            <p:spPr bwMode="auto">
              <a:xfrm>
                <a:off x="4999" y="2723"/>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0"/>
                    </a:lnTo>
                    <a:lnTo>
                      <a:pt x="2" y="0"/>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92" name="Freeform 565"/>
              <p:cNvSpPr>
                <a:spLocks/>
              </p:cNvSpPr>
              <p:nvPr/>
            </p:nvSpPr>
            <p:spPr bwMode="auto">
              <a:xfrm>
                <a:off x="4999" y="2723"/>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0"/>
                    </a:lnTo>
                    <a:lnTo>
                      <a:pt x="2" y="0"/>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93" name="Freeform 566"/>
              <p:cNvSpPr>
                <a:spLocks/>
              </p:cNvSpPr>
              <p:nvPr/>
            </p:nvSpPr>
            <p:spPr bwMode="auto">
              <a:xfrm>
                <a:off x="4992" y="2725"/>
                <a:ext cx="16" cy="10"/>
              </a:xfrm>
              <a:custGeom>
                <a:avLst/>
                <a:gdLst>
                  <a:gd name="T0" fmla="*/ 0 w 16"/>
                  <a:gd name="T1" fmla="*/ 3 h 10"/>
                  <a:gd name="T2" fmla="*/ 0 w 16"/>
                  <a:gd name="T3" fmla="*/ 0 h 10"/>
                  <a:gd name="T4" fmla="*/ 2 w 16"/>
                  <a:gd name="T5" fmla="*/ 3 h 10"/>
                  <a:gd name="T6" fmla="*/ 9 w 16"/>
                  <a:gd name="T7" fmla="*/ 3 h 10"/>
                  <a:gd name="T8" fmla="*/ 14 w 16"/>
                  <a:gd name="T9" fmla="*/ 7 h 10"/>
                  <a:gd name="T10" fmla="*/ 16 w 16"/>
                  <a:gd name="T11" fmla="*/ 7 h 10"/>
                  <a:gd name="T12" fmla="*/ 16 w 16"/>
                  <a:gd name="T13" fmla="*/ 10 h 10"/>
                  <a:gd name="T14" fmla="*/ 14 w 16"/>
                  <a:gd name="T15" fmla="*/ 10 h 10"/>
                  <a:gd name="T16" fmla="*/ 5 w 16"/>
                  <a:gd name="T17" fmla="*/ 10 h 10"/>
                  <a:gd name="T18" fmla="*/ 0 w 16"/>
                  <a:gd name="T19" fmla="*/ 7 h 10"/>
                  <a:gd name="T20" fmla="*/ 0 w 16"/>
                  <a:gd name="T21" fmla="*/ 5 h 10"/>
                  <a:gd name="T22" fmla="*/ 0 w 16"/>
                  <a:gd name="T23" fmla="*/ 3 h 10"/>
                  <a:gd name="T24" fmla="*/ 0 w 16"/>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0"/>
                  <a:gd name="T41" fmla="*/ 16 w 1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0">
                    <a:moveTo>
                      <a:pt x="0" y="3"/>
                    </a:moveTo>
                    <a:lnTo>
                      <a:pt x="0" y="0"/>
                    </a:lnTo>
                    <a:lnTo>
                      <a:pt x="2" y="3"/>
                    </a:lnTo>
                    <a:lnTo>
                      <a:pt x="9" y="3"/>
                    </a:lnTo>
                    <a:lnTo>
                      <a:pt x="14" y="7"/>
                    </a:lnTo>
                    <a:lnTo>
                      <a:pt x="16" y="7"/>
                    </a:lnTo>
                    <a:lnTo>
                      <a:pt x="16" y="10"/>
                    </a:lnTo>
                    <a:lnTo>
                      <a:pt x="14" y="10"/>
                    </a:lnTo>
                    <a:lnTo>
                      <a:pt x="5" y="10"/>
                    </a:lnTo>
                    <a:lnTo>
                      <a:pt x="0" y="7"/>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194" name="Freeform 567"/>
              <p:cNvSpPr>
                <a:spLocks/>
              </p:cNvSpPr>
              <p:nvPr/>
            </p:nvSpPr>
            <p:spPr bwMode="auto">
              <a:xfrm>
                <a:off x="4992" y="2725"/>
                <a:ext cx="16" cy="10"/>
              </a:xfrm>
              <a:custGeom>
                <a:avLst/>
                <a:gdLst>
                  <a:gd name="T0" fmla="*/ 0 w 16"/>
                  <a:gd name="T1" fmla="*/ 3 h 10"/>
                  <a:gd name="T2" fmla="*/ 0 w 16"/>
                  <a:gd name="T3" fmla="*/ 0 h 10"/>
                  <a:gd name="T4" fmla="*/ 2 w 16"/>
                  <a:gd name="T5" fmla="*/ 3 h 10"/>
                  <a:gd name="T6" fmla="*/ 9 w 16"/>
                  <a:gd name="T7" fmla="*/ 3 h 10"/>
                  <a:gd name="T8" fmla="*/ 14 w 16"/>
                  <a:gd name="T9" fmla="*/ 7 h 10"/>
                  <a:gd name="T10" fmla="*/ 16 w 16"/>
                  <a:gd name="T11" fmla="*/ 7 h 10"/>
                  <a:gd name="T12" fmla="*/ 16 w 16"/>
                  <a:gd name="T13" fmla="*/ 10 h 10"/>
                  <a:gd name="T14" fmla="*/ 14 w 16"/>
                  <a:gd name="T15" fmla="*/ 10 h 10"/>
                  <a:gd name="T16" fmla="*/ 5 w 16"/>
                  <a:gd name="T17" fmla="*/ 10 h 10"/>
                  <a:gd name="T18" fmla="*/ 0 w 16"/>
                  <a:gd name="T19" fmla="*/ 7 h 10"/>
                  <a:gd name="T20" fmla="*/ 0 w 16"/>
                  <a:gd name="T21" fmla="*/ 5 h 10"/>
                  <a:gd name="T22" fmla="*/ 0 w 16"/>
                  <a:gd name="T23" fmla="*/ 3 h 10"/>
                  <a:gd name="T24" fmla="*/ 0 w 16"/>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0"/>
                  <a:gd name="T41" fmla="*/ 16 w 1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0">
                    <a:moveTo>
                      <a:pt x="0" y="3"/>
                    </a:moveTo>
                    <a:lnTo>
                      <a:pt x="0" y="0"/>
                    </a:lnTo>
                    <a:lnTo>
                      <a:pt x="2" y="3"/>
                    </a:lnTo>
                    <a:lnTo>
                      <a:pt x="9" y="3"/>
                    </a:lnTo>
                    <a:lnTo>
                      <a:pt x="14" y="7"/>
                    </a:lnTo>
                    <a:lnTo>
                      <a:pt x="16" y="7"/>
                    </a:lnTo>
                    <a:lnTo>
                      <a:pt x="16" y="10"/>
                    </a:lnTo>
                    <a:lnTo>
                      <a:pt x="14" y="10"/>
                    </a:lnTo>
                    <a:lnTo>
                      <a:pt x="5" y="10"/>
                    </a:lnTo>
                    <a:lnTo>
                      <a:pt x="0" y="7"/>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195" name="Freeform 568"/>
              <p:cNvSpPr>
                <a:spLocks/>
              </p:cNvSpPr>
              <p:nvPr/>
            </p:nvSpPr>
            <p:spPr bwMode="auto">
              <a:xfrm>
                <a:off x="5015" y="2739"/>
                <a:ext cx="12" cy="10"/>
              </a:xfrm>
              <a:custGeom>
                <a:avLst/>
                <a:gdLst>
                  <a:gd name="T0" fmla="*/ 0 w 12"/>
                  <a:gd name="T1" fmla="*/ 0 h 10"/>
                  <a:gd name="T2" fmla="*/ 0 w 12"/>
                  <a:gd name="T3" fmla="*/ 0 h 10"/>
                  <a:gd name="T4" fmla="*/ 10 w 12"/>
                  <a:gd name="T5" fmla="*/ 3 h 10"/>
                  <a:gd name="T6" fmla="*/ 10 w 12"/>
                  <a:gd name="T7" fmla="*/ 5 h 10"/>
                  <a:gd name="T8" fmla="*/ 12 w 12"/>
                  <a:gd name="T9" fmla="*/ 8 h 10"/>
                  <a:gd name="T10" fmla="*/ 12 w 12"/>
                  <a:gd name="T11" fmla="*/ 8 h 10"/>
                  <a:gd name="T12" fmla="*/ 12 w 12"/>
                  <a:gd name="T13" fmla="*/ 8 h 10"/>
                  <a:gd name="T14" fmla="*/ 12 w 12"/>
                  <a:gd name="T15" fmla="*/ 10 h 10"/>
                  <a:gd name="T16" fmla="*/ 5 w 12"/>
                  <a:gd name="T17" fmla="*/ 8 h 10"/>
                  <a:gd name="T18" fmla="*/ 3 w 12"/>
                  <a:gd name="T19" fmla="*/ 5 h 10"/>
                  <a:gd name="T20" fmla="*/ 3 w 12"/>
                  <a:gd name="T21" fmla="*/ 3 h 10"/>
                  <a:gd name="T22" fmla="*/ 0 w 12"/>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0" y="0"/>
                    </a:moveTo>
                    <a:lnTo>
                      <a:pt x="0" y="0"/>
                    </a:lnTo>
                    <a:lnTo>
                      <a:pt x="10" y="3"/>
                    </a:lnTo>
                    <a:lnTo>
                      <a:pt x="10" y="5"/>
                    </a:lnTo>
                    <a:lnTo>
                      <a:pt x="12" y="8"/>
                    </a:lnTo>
                    <a:lnTo>
                      <a:pt x="12" y="10"/>
                    </a:lnTo>
                    <a:lnTo>
                      <a:pt x="5" y="8"/>
                    </a:lnTo>
                    <a:lnTo>
                      <a:pt x="3" y="5"/>
                    </a:lnTo>
                    <a:lnTo>
                      <a:pt x="3"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96" name="Freeform 569"/>
              <p:cNvSpPr>
                <a:spLocks/>
              </p:cNvSpPr>
              <p:nvPr/>
            </p:nvSpPr>
            <p:spPr bwMode="auto">
              <a:xfrm>
                <a:off x="5015" y="2739"/>
                <a:ext cx="12" cy="10"/>
              </a:xfrm>
              <a:custGeom>
                <a:avLst/>
                <a:gdLst>
                  <a:gd name="T0" fmla="*/ 0 w 12"/>
                  <a:gd name="T1" fmla="*/ 0 h 10"/>
                  <a:gd name="T2" fmla="*/ 0 w 12"/>
                  <a:gd name="T3" fmla="*/ 0 h 10"/>
                  <a:gd name="T4" fmla="*/ 10 w 12"/>
                  <a:gd name="T5" fmla="*/ 3 h 10"/>
                  <a:gd name="T6" fmla="*/ 10 w 12"/>
                  <a:gd name="T7" fmla="*/ 5 h 10"/>
                  <a:gd name="T8" fmla="*/ 12 w 12"/>
                  <a:gd name="T9" fmla="*/ 8 h 10"/>
                  <a:gd name="T10" fmla="*/ 12 w 12"/>
                  <a:gd name="T11" fmla="*/ 8 h 10"/>
                  <a:gd name="T12" fmla="*/ 12 w 12"/>
                  <a:gd name="T13" fmla="*/ 8 h 10"/>
                  <a:gd name="T14" fmla="*/ 12 w 12"/>
                  <a:gd name="T15" fmla="*/ 10 h 10"/>
                  <a:gd name="T16" fmla="*/ 5 w 12"/>
                  <a:gd name="T17" fmla="*/ 8 h 10"/>
                  <a:gd name="T18" fmla="*/ 3 w 12"/>
                  <a:gd name="T19" fmla="*/ 5 h 10"/>
                  <a:gd name="T20" fmla="*/ 3 w 12"/>
                  <a:gd name="T21" fmla="*/ 3 h 10"/>
                  <a:gd name="T22" fmla="*/ 0 w 12"/>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0" y="0"/>
                    </a:moveTo>
                    <a:lnTo>
                      <a:pt x="0" y="0"/>
                    </a:lnTo>
                    <a:lnTo>
                      <a:pt x="10" y="3"/>
                    </a:lnTo>
                    <a:lnTo>
                      <a:pt x="10" y="5"/>
                    </a:lnTo>
                    <a:lnTo>
                      <a:pt x="12" y="8"/>
                    </a:lnTo>
                    <a:lnTo>
                      <a:pt x="12" y="10"/>
                    </a:lnTo>
                    <a:lnTo>
                      <a:pt x="5" y="8"/>
                    </a:lnTo>
                    <a:lnTo>
                      <a:pt x="3" y="5"/>
                    </a:lnTo>
                    <a:lnTo>
                      <a:pt x="3"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97" name="Freeform 570"/>
              <p:cNvSpPr>
                <a:spLocks/>
              </p:cNvSpPr>
              <p:nvPr/>
            </p:nvSpPr>
            <p:spPr bwMode="auto">
              <a:xfrm>
                <a:off x="5086" y="2482"/>
                <a:ext cx="10" cy="7"/>
              </a:xfrm>
              <a:custGeom>
                <a:avLst/>
                <a:gdLst>
                  <a:gd name="T0" fmla="*/ 0 w 10"/>
                  <a:gd name="T1" fmla="*/ 0 h 7"/>
                  <a:gd name="T2" fmla="*/ 0 w 10"/>
                  <a:gd name="T3" fmla="*/ 0 h 7"/>
                  <a:gd name="T4" fmla="*/ 0 w 10"/>
                  <a:gd name="T5" fmla="*/ 0 h 7"/>
                  <a:gd name="T6" fmla="*/ 5 w 10"/>
                  <a:gd name="T7" fmla="*/ 0 h 7"/>
                  <a:gd name="T8" fmla="*/ 5 w 10"/>
                  <a:gd name="T9" fmla="*/ 0 h 7"/>
                  <a:gd name="T10" fmla="*/ 7 w 10"/>
                  <a:gd name="T11" fmla="*/ 0 h 7"/>
                  <a:gd name="T12" fmla="*/ 7 w 10"/>
                  <a:gd name="T13" fmla="*/ 0 h 7"/>
                  <a:gd name="T14" fmla="*/ 10 w 10"/>
                  <a:gd name="T15" fmla="*/ 5 h 7"/>
                  <a:gd name="T16" fmla="*/ 10 w 10"/>
                  <a:gd name="T17" fmla="*/ 7 h 7"/>
                  <a:gd name="T18" fmla="*/ 10 w 10"/>
                  <a:gd name="T19" fmla="*/ 7 h 7"/>
                  <a:gd name="T20" fmla="*/ 10 w 10"/>
                  <a:gd name="T21" fmla="*/ 7 h 7"/>
                  <a:gd name="T22" fmla="*/ 7 w 10"/>
                  <a:gd name="T23" fmla="*/ 5 h 7"/>
                  <a:gd name="T24" fmla="*/ 5 w 10"/>
                  <a:gd name="T25" fmla="*/ 2 h 7"/>
                  <a:gd name="T26" fmla="*/ 3 w 10"/>
                  <a:gd name="T27" fmla="*/ 2 h 7"/>
                  <a:gd name="T28" fmla="*/ 0 w 10"/>
                  <a:gd name="T29" fmla="*/ 0 h 7"/>
                  <a:gd name="T30" fmla="*/ 0 w 10"/>
                  <a:gd name="T31" fmla="*/ 0 h 7"/>
                  <a:gd name="T32" fmla="*/ 0 w 1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0" y="0"/>
                    </a:moveTo>
                    <a:lnTo>
                      <a:pt x="0" y="0"/>
                    </a:lnTo>
                    <a:lnTo>
                      <a:pt x="5" y="0"/>
                    </a:lnTo>
                    <a:lnTo>
                      <a:pt x="7" y="0"/>
                    </a:lnTo>
                    <a:lnTo>
                      <a:pt x="10" y="5"/>
                    </a:lnTo>
                    <a:lnTo>
                      <a:pt x="10" y="7"/>
                    </a:lnTo>
                    <a:lnTo>
                      <a:pt x="7" y="5"/>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198" name="Freeform 571"/>
              <p:cNvSpPr>
                <a:spLocks/>
              </p:cNvSpPr>
              <p:nvPr/>
            </p:nvSpPr>
            <p:spPr bwMode="auto">
              <a:xfrm>
                <a:off x="5086" y="2482"/>
                <a:ext cx="10" cy="7"/>
              </a:xfrm>
              <a:custGeom>
                <a:avLst/>
                <a:gdLst>
                  <a:gd name="T0" fmla="*/ 0 w 10"/>
                  <a:gd name="T1" fmla="*/ 0 h 7"/>
                  <a:gd name="T2" fmla="*/ 0 w 10"/>
                  <a:gd name="T3" fmla="*/ 0 h 7"/>
                  <a:gd name="T4" fmla="*/ 0 w 10"/>
                  <a:gd name="T5" fmla="*/ 0 h 7"/>
                  <a:gd name="T6" fmla="*/ 5 w 10"/>
                  <a:gd name="T7" fmla="*/ 0 h 7"/>
                  <a:gd name="T8" fmla="*/ 5 w 10"/>
                  <a:gd name="T9" fmla="*/ 0 h 7"/>
                  <a:gd name="T10" fmla="*/ 7 w 10"/>
                  <a:gd name="T11" fmla="*/ 0 h 7"/>
                  <a:gd name="T12" fmla="*/ 7 w 10"/>
                  <a:gd name="T13" fmla="*/ 0 h 7"/>
                  <a:gd name="T14" fmla="*/ 10 w 10"/>
                  <a:gd name="T15" fmla="*/ 5 h 7"/>
                  <a:gd name="T16" fmla="*/ 10 w 10"/>
                  <a:gd name="T17" fmla="*/ 7 h 7"/>
                  <a:gd name="T18" fmla="*/ 10 w 10"/>
                  <a:gd name="T19" fmla="*/ 7 h 7"/>
                  <a:gd name="T20" fmla="*/ 10 w 10"/>
                  <a:gd name="T21" fmla="*/ 7 h 7"/>
                  <a:gd name="T22" fmla="*/ 7 w 10"/>
                  <a:gd name="T23" fmla="*/ 5 h 7"/>
                  <a:gd name="T24" fmla="*/ 5 w 10"/>
                  <a:gd name="T25" fmla="*/ 2 h 7"/>
                  <a:gd name="T26" fmla="*/ 3 w 10"/>
                  <a:gd name="T27" fmla="*/ 2 h 7"/>
                  <a:gd name="T28" fmla="*/ 0 w 10"/>
                  <a:gd name="T29" fmla="*/ 0 h 7"/>
                  <a:gd name="T30" fmla="*/ 0 w 10"/>
                  <a:gd name="T31" fmla="*/ 0 h 7"/>
                  <a:gd name="T32" fmla="*/ 0 w 1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0" y="0"/>
                    </a:moveTo>
                    <a:lnTo>
                      <a:pt x="0" y="0"/>
                    </a:lnTo>
                    <a:lnTo>
                      <a:pt x="5" y="0"/>
                    </a:lnTo>
                    <a:lnTo>
                      <a:pt x="7" y="0"/>
                    </a:lnTo>
                    <a:lnTo>
                      <a:pt x="10" y="5"/>
                    </a:lnTo>
                    <a:lnTo>
                      <a:pt x="10" y="7"/>
                    </a:lnTo>
                    <a:lnTo>
                      <a:pt x="7" y="5"/>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199" name="Freeform 572"/>
              <p:cNvSpPr>
                <a:spLocks/>
              </p:cNvSpPr>
              <p:nvPr/>
            </p:nvSpPr>
            <p:spPr bwMode="auto">
              <a:xfrm>
                <a:off x="5084" y="2454"/>
                <a:ext cx="5" cy="4"/>
              </a:xfrm>
              <a:custGeom>
                <a:avLst/>
                <a:gdLst>
                  <a:gd name="T0" fmla="*/ 2 w 5"/>
                  <a:gd name="T1" fmla="*/ 0 h 4"/>
                  <a:gd name="T2" fmla="*/ 2 w 5"/>
                  <a:gd name="T3" fmla="*/ 0 h 4"/>
                  <a:gd name="T4" fmla="*/ 5 w 5"/>
                  <a:gd name="T5" fmla="*/ 0 h 4"/>
                  <a:gd name="T6" fmla="*/ 5 w 5"/>
                  <a:gd name="T7" fmla="*/ 0 h 4"/>
                  <a:gd name="T8" fmla="*/ 2 w 5"/>
                  <a:gd name="T9" fmla="*/ 2 h 4"/>
                  <a:gd name="T10" fmla="*/ 2 w 5"/>
                  <a:gd name="T11" fmla="*/ 2 h 4"/>
                  <a:gd name="T12" fmla="*/ 2 w 5"/>
                  <a:gd name="T13" fmla="*/ 4 h 4"/>
                  <a:gd name="T14" fmla="*/ 0 w 5"/>
                  <a:gd name="T15" fmla="*/ 2 h 4"/>
                  <a:gd name="T16" fmla="*/ 0 w 5"/>
                  <a:gd name="T17" fmla="*/ 2 h 4"/>
                  <a:gd name="T18" fmla="*/ 0 w 5"/>
                  <a:gd name="T19" fmla="*/ 2 h 4"/>
                  <a:gd name="T20" fmla="*/ 0 w 5"/>
                  <a:gd name="T21" fmla="*/ 0 h 4"/>
                  <a:gd name="T22" fmla="*/ 0 w 5"/>
                  <a:gd name="T23" fmla="*/ 0 h 4"/>
                  <a:gd name="T24" fmla="*/ 2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2" y="0"/>
                    </a:moveTo>
                    <a:lnTo>
                      <a:pt x="2" y="0"/>
                    </a:lnTo>
                    <a:lnTo>
                      <a:pt x="5" y="0"/>
                    </a:lnTo>
                    <a:lnTo>
                      <a:pt x="2" y="2"/>
                    </a:lnTo>
                    <a:lnTo>
                      <a:pt x="2"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200" name="Freeform 573"/>
              <p:cNvSpPr>
                <a:spLocks/>
              </p:cNvSpPr>
              <p:nvPr/>
            </p:nvSpPr>
            <p:spPr bwMode="auto">
              <a:xfrm>
                <a:off x="5084" y="2454"/>
                <a:ext cx="5" cy="4"/>
              </a:xfrm>
              <a:custGeom>
                <a:avLst/>
                <a:gdLst>
                  <a:gd name="T0" fmla="*/ 2 w 5"/>
                  <a:gd name="T1" fmla="*/ 0 h 4"/>
                  <a:gd name="T2" fmla="*/ 2 w 5"/>
                  <a:gd name="T3" fmla="*/ 0 h 4"/>
                  <a:gd name="T4" fmla="*/ 5 w 5"/>
                  <a:gd name="T5" fmla="*/ 0 h 4"/>
                  <a:gd name="T6" fmla="*/ 5 w 5"/>
                  <a:gd name="T7" fmla="*/ 0 h 4"/>
                  <a:gd name="T8" fmla="*/ 2 w 5"/>
                  <a:gd name="T9" fmla="*/ 2 h 4"/>
                  <a:gd name="T10" fmla="*/ 2 w 5"/>
                  <a:gd name="T11" fmla="*/ 2 h 4"/>
                  <a:gd name="T12" fmla="*/ 2 w 5"/>
                  <a:gd name="T13" fmla="*/ 4 h 4"/>
                  <a:gd name="T14" fmla="*/ 0 w 5"/>
                  <a:gd name="T15" fmla="*/ 2 h 4"/>
                  <a:gd name="T16" fmla="*/ 0 w 5"/>
                  <a:gd name="T17" fmla="*/ 2 h 4"/>
                  <a:gd name="T18" fmla="*/ 0 w 5"/>
                  <a:gd name="T19" fmla="*/ 2 h 4"/>
                  <a:gd name="T20" fmla="*/ 0 w 5"/>
                  <a:gd name="T21" fmla="*/ 0 h 4"/>
                  <a:gd name="T22" fmla="*/ 0 w 5"/>
                  <a:gd name="T23" fmla="*/ 0 h 4"/>
                  <a:gd name="T24" fmla="*/ 2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2" y="0"/>
                    </a:moveTo>
                    <a:lnTo>
                      <a:pt x="2" y="0"/>
                    </a:lnTo>
                    <a:lnTo>
                      <a:pt x="5" y="0"/>
                    </a:lnTo>
                    <a:lnTo>
                      <a:pt x="2" y="2"/>
                    </a:lnTo>
                    <a:lnTo>
                      <a:pt x="2"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201" name="Freeform 574"/>
              <p:cNvSpPr>
                <a:spLocks/>
              </p:cNvSpPr>
              <p:nvPr/>
            </p:nvSpPr>
            <p:spPr bwMode="auto">
              <a:xfrm>
                <a:off x="5122" y="2525"/>
                <a:ext cx="0" cy="2"/>
              </a:xfrm>
              <a:custGeom>
                <a:avLst/>
                <a:gdLst>
                  <a:gd name="T0" fmla="*/ 2 h 2"/>
                  <a:gd name="T1" fmla="*/ 2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3202" name="Freeform 575"/>
              <p:cNvSpPr>
                <a:spLocks/>
              </p:cNvSpPr>
              <p:nvPr/>
            </p:nvSpPr>
            <p:spPr bwMode="auto">
              <a:xfrm>
                <a:off x="5122" y="2525"/>
                <a:ext cx="0" cy="2"/>
              </a:xfrm>
              <a:custGeom>
                <a:avLst/>
                <a:gdLst>
                  <a:gd name="T0" fmla="*/ 2 h 2"/>
                  <a:gd name="T1" fmla="*/ 2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3203" name="Freeform 576"/>
              <p:cNvSpPr>
                <a:spLocks/>
              </p:cNvSpPr>
              <p:nvPr/>
            </p:nvSpPr>
            <p:spPr bwMode="auto">
              <a:xfrm>
                <a:off x="5138" y="2487"/>
                <a:ext cx="5" cy="7"/>
              </a:xfrm>
              <a:custGeom>
                <a:avLst/>
                <a:gdLst>
                  <a:gd name="T0" fmla="*/ 0 w 5"/>
                  <a:gd name="T1" fmla="*/ 0 h 7"/>
                  <a:gd name="T2" fmla="*/ 3 w 5"/>
                  <a:gd name="T3" fmla="*/ 2 h 7"/>
                  <a:gd name="T4" fmla="*/ 3 w 5"/>
                  <a:gd name="T5" fmla="*/ 2 h 7"/>
                  <a:gd name="T6" fmla="*/ 3 w 5"/>
                  <a:gd name="T7" fmla="*/ 2 h 7"/>
                  <a:gd name="T8" fmla="*/ 5 w 5"/>
                  <a:gd name="T9" fmla="*/ 4 h 7"/>
                  <a:gd name="T10" fmla="*/ 5 w 5"/>
                  <a:gd name="T11" fmla="*/ 4 h 7"/>
                  <a:gd name="T12" fmla="*/ 5 w 5"/>
                  <a:gd name="T13" fmla="*/ 4 h 7"/>
                  <a:gd name="T14" fmla="*/ 5 w 5"/>
                  <a:gd name="T15" fmla="*/ 7 h 7"/>
                  <a:gd name="T16" fmla="*/ 3 w 5"/>
                  <a:gd name="T17" fmla="*/ 4 h 7"/>
                  <a:gd name="T18" fmla="*/ 0 w 5"/>
                  <a:gd name="T19" fmla="*/ 2 h 7"/>
                  <a:gd name="T20" fmla="*/ 0 w 5"/>
                  <a:gd name="T21" fmla="*/ 2 h 7"/>
                  <a:gd name="T22" fmla="*/ 0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0" y="0"/>
                    </a:moveTo>
                    <a:lnTo>
                      <a:pt x="3" y="2"/>
                    </a:lnTo>
                    <a:lnTo>
                      <a:pt x="5" y="4"/>
                    </a:lnTo>
                    <a:lnTo>
                      <a:pt x="5" y="7"/>
                    </a:lnTo>
                    <a:lnTo>
                      <a:pt x="3"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04" name="Freeform 577"/>
              <p:cNvSpPr>
                <a:spLocks/>
              </p:cNvSpPr>
              <p:nvPr/>
            </p:nvSpPr>
            <p:spPr bwMode="auto">
              <a:xfrm>
                <a:off x="5138" y="2487"/>
                <a:ext cx="5" cy="7"/>
              </a:xfrm>
              <a:custGeom>
                <a:avLst/>
                <a:gdLst>
                  <a:gd name="T0" fmla="*/ 0 w 5"/>
                  <a:gd name="T1" fmla="*/ 0 h 7"/>
                  <a:gd name="T2" fmla="*/ 3 w 5"/>
                  <a:gd name="T3" fmla="*/ 2 h 7"/>
                  <a:gd name="T4" fmla="*/ 3 w 5"/>
                  <a:gd name="T5" fmla="*/ 2 h 7"/>
                  <a:gd name="T6" fmla="*/ 3 w 5"/>
                  <a:gd name="T7" fmla="*/ 2 h 7"/>
                  <a:gd name="T8" fmla="*/ 5 w 5"/>
                  <a:gd name="T9" fmla="*/ 4 h 7"/>
                  <a:gd name="T10" fmla="*/ 5 w 5"/>
                  <a:gd name="T11" fmla="*/ 4 h 7"/>
                  <a:gd name="T12" fmla="*/ 5 w 5"/>
                  <a:gd name="T13" fmla="*/ 4 h 7"/>
                  <a:gd name="T14" fmla="*/ 5 w 5"/>
                  <a:gd name="T15" fmla="*/ 7 h 7"/>
                  <a:gd name="T16" fmla="*/ 3 w 5"/>
                  <a:gd name="T17" fmla="*/ 4 h 7"/>
                  <a:gd name="T18" fmla="*/ 0 w 5"/>
                  <a:gd name="T19" fmla="*/ 2 h 7"/>
                  <a:gd name="T20" fmla="*/ 0 w 5"/>
                  <a:gd name="T21" fmla="*/ 2 h 7"/>
                  <a:gd name="T22" fmla="*/ 0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0" y="0"/>
                    </a:moveTo>
                    <a:lnTo>
                      <a:pt x="3" y="2"/>
                    </a:lnTo>
                    <a:lnTo>
                      <a:pt x="5" y="4"/>
                    </a:lnTo>
                    <a:lnTo>
                      <a:pt x="5" y="7"/>
                    </a:lnTo>
                    <a:lnTo>
                      <a:pt x="3"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05" name="Freeform 578"/>
              <p:cNvSpPr>
                <a:spLocks/>
              </p:cNvSpPr>
              <p:nvPr/>
            </p:nvSpPr>
            <p:spPr bwMode="auto">
              <a:xfrm>
                <a:off x="5122" y="2614"/>
                <a:ext cx="0" cy="3"/>
              </a:xfrm>
              <a:custGeom>
                <a:avLst/>
                <a:gdLst>
                  <a:gd name="T0" fmla="*/ 3 h 3"/>
                  <a:gd name="T1" fmla="*/ 0 h 3"/>
                  <a:gd name="T2" fmla="*/ 0 h 3"/>
                  <a:gd name="T3" fmla="*/ 3 h 3"/>
                  <a:gd name="T4" fmla="*/ 3 h 3"/>
                  <a:gd name="T5" fmla="*/ 3 h 3"/>
                  <a:gd name="T6" fmla="*/ 3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206" name="Freeform 579"/>
              <p:cNvSpPr>
                <a:spLocks/>
              </p:cNvSpPr>
              <p:nvPr/>
            </p:nvSpPr>
            <p:spPr bwMode="auto">
              <a:xfrm>
                <a:off x="5122" y="2614"/>
                <a:ext cx="0" cy="3"/>
              </a:xfrm>
              <a:custGeom>
                <a:avLst/>
                <a:gdLst>
                  <a:gd name="T0" fmla="*/ 3 h 3"/>
                  <a:gd name="T1" fmla="*/ 0 h 3"/>
                  <a:gd name="T2" fmla="*/ 0 h 3"/>
                  <a:gd name="T3" fmla="*/ 3 h 3"/>
                  <a:gd name="T4" fmla="*/ 3 h 3"/>
                  <a:gd name="T5" fmla="*/ 3 h 3"/>
                  <a:gd name="T6" fmla="*/ 3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207" name="Freeform 580"/>
              <p:cNvSpPr>
                <a:spLocks/>
              </p:cNvSpPr>
              <p:nvPr/>
            </p:nvSpPr>
            <p:spPr bwMode="auto">
              <a:xfrm>
                <a:off x="5164" y="2579"/>
                <a:ext cx="3" cy="9"/>
              </a:xfrm>
              <a:custGeom>
                <a:avLst/>
                <a:gdLst>
                  <a:gd name="T0" fmla="*/ 0 w 3"/>
                  <a:gd name="T1" fmla="*/ 0 h 9"/>
                  <a:gd name="T2" fmla="*/ 3 w 3"/>
                  <a:gd name="T3" fmla="*/ 2 h 9"/>
                  <a:gd name="T4" fmla="*/ 3 w 3"/>
                  <a:gd name="T5" fmla="*/ 2 h 9"/>
                  <a:gd name="T6" fmla="*/ 3 w 3"/>
                  <a:gd name="T7" fmla="*/ 7 h 9"/>
                  <a:gd name="T8" fmla="*/ 3 w 3"/>
                  <a:gd name="T9" fmla="*/ 9 h 9"/>
                  <a:gd name="T10" fmla="*/ 3 w 3"/>
                  <a:gd name="T11" fmla="*/ 9 h 9"/>
                  <a:gd name="T12" fmla="*/ 3 w 3"/>
                  <a:gd name="T13" fmla="*/ 9 h 9"/>
                  <a:gd name="T14" fmla="*/ 3 w 3"/>
                  <a:gd name="T15" fmla="*/ 7 h 9"/>
                  <a:gd name="T16" fmla="*/ 0 w 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9"/>
                  <a:gd name="T29" fmla="*/ 3 w 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9">
                    <a:moveTo>
                      <a:pt x="0" y="0"/>
                    </a:moveTo>
                    <a:lnTo>
                      <a:pt x="3" y="2"/>
                    </a:lnTo>
                    <a:lnTo>
                      <a:pt x="3" y="7"/>
                    </a:lnTo>
                    <a:lnTo>
                      <a:pt x="3" y="9"/>
                    </a:lnTo>
                    <a:lnTo>
                      <a:pt x="3" y="7"/>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08" name="Freeform 581"/>
              <p:cNvSpPr>
                <a:spLocks/>
              </p:cNvSpPr>
              <p:nvPr/>
            </p:nvSpPr>
            <p:spPr bwMode="auto">
              <a:xfrm>
                <a:off x="5164" y="2579"/>
                <a:ext cx="3" cy="9"/>
              </a:xfrm>
              <a:custGeom>
                <a:avLst/>
                <a:gdLst>
                  <a:gd name="T0" fmla="*/ 0 w 3"/>
                  <a:gd name="T1" fmla="*/ 0 h 9"/>
                  <a:gd name="T2" fmla="*/ 3 w 3"/>
                  <a:gd name="T3" fmla="*/ 2 h 9"/>
                  <a:gd name="T4" fmla="*/ 3 w 3"/>
                  <a:gd name="T5" fmla="*/ 2 h 9"/>
                  <a:gd name="T6" fmla="*/ 3 w 3"/>
                  <a:gd name="T7" fmla="*/ 7 h 9"/>
                  <a:gd name="T8" fmla="*/ 3 w 3"/>
                  <a:gd name="T9" fmla="*/ 9 h 9"/>
                  <a:gd name="T10" fmla="*/ 3 w 3"/>
                  <a:gd name="T11" fmla="*/ 9 h 9"/>
                  <a:gd name="T12" fmla="*/ 3 w 3"/>
                  <a:gd name="T13" fmla="*/ 9 h 9"/>
                  <a:gd name="T14" fmla="*/ 3 w 3"/>
                  <a:gd name="T15" fmla="*/ 7 h 9"/>
                  <a:gd name="T16" fmla="*/ 0 w 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9"/>
                  <a:gd name="T29" fmla="*/ 3 w 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9">
                    <a:moveTo>
                      <a:pt x="0" y="0"/>
                    </a:moveTo>
                    <a:lnTo>
                      <a:pt x="3" y="2"/>
                    </a:lnTo>
                    <a:lnTo>
                      <a:pt x="3" y="7"/>
                    </a:lnTo>
                    <a:lnTo>
                      <a:pt x="3" y="9"/>
                    </a:lnTo>
                    <a:lnTo>
                      <a:pt x="3" y="7"/>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09" name="Freeform 582"/>
              <p:cNvSpPr>
                <a:spLocks/>
              </p:cNvSpPr>
              <p:nvPr/>
            </p:nvSpPr>
            <p:spPr bwMode="auto">
              <a:xfrm>
                <a:off x="5185" y="2612"/>
                <a:ext cx="0" cy="2"/>
              </a:xfrm>
              <a:custGeom>
                <a:avLst/>
                <a:gdLst>
                  <a:gd name="T0" fmla="*/ 0 h 2"/>
                  <a:gd name="T1" fmla="*/ 2 h 2"/>
                  <a:gd name="T2" fmla="*/ 0 h 2"/>
                  <a:gd name="T3" fmla="*/ 0 60000 65536"/>
                  <a:gd name="T4" fmla="*/ 0 60000 65536"/>
                  <a:gd name="T5" fmla="*/ 0 60000 65536"/>
                  <a:gd name="T6" fmla="*/ 0 h 2"/>
                  <a:gd name="T7" fmla="*/ 2 h 2"/>
                </a:gdLst>
                <a:ahLst/>
                <a:cxnLst>
                  <a:cxn ang="T3">
                    <a:pos x="0" y="T0"/>
                  </a:cxn>
                  <a:cxn ang="T4">
                    <a:pos x="0" y="T1"/>
                  </a:cxn>
                  <a:cxn ang="T5">
                    <a:pos x="0" y="T2"/>
                  </a:cxn>
                </a:cxnLst>
                <a:rect l="0" t="T6" r="0" b="T7"/>
                <a:pathLst>
                  <a:path h="2">
                    <a:moveTo>
                      <a:pt x="0" y="0"/>
                    </a:move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10" name="Freeform 583"/>
              <p:cNvSpPr>
                <a:spLocks/>
              </p:cNvSpPr>
              <p:nvPr/>
            </p:nvSpPr>
            <p:spPr bwMode="auto">
              <a:xfrm>
                <a:off x="5185" y="2612"/>
                <a:ext cx="0" cy="2"/>
              </a:xfrm>
              <a:custGeom>
                <a:avLst/>
                <a:gdLst>
                  <a:gd name="T0" fmla="*/ 0 h 2"/>
                  <a:gd name="T1" fmla="*/ 2 h 2"/>
                  <a:gd name="T2" fmla="*/ 0 h 2"/>
                  <a:gd name="T3" fmla="*/ 0 60000 65536"/>
                  <a:gd name="T4" fmla="*/ 0 60000 65536"/>
                  <a:gd name="T5" fmla="*/ 0 60000 65536"/>
                  <a:gd name="T6" fmla="*/ 0 h 2"/>
                  <a:gd name="T7" fmla="*/ 2 h 2"/>
                </a:gdLst>
                <a:ahLst/>
                <a:cxnLst>
                  <a:cxn ang="T3">
                    <a:pos x="0" y="T0"/>
                  </a:cxn>
                  <a:cxn ang="T4">
                    <a:pos x="0" y="T1"/>
                  </a:cxn>
                  <a:cxn ang="T5">
                    <a:pos x="0" y="T2"/>
                  </a:cxn>
                </a:cxnLst>
                <a:rect l="0" t="T6" r="0" b="T7"/>
                <a:pathLst>
                  <a:path h="2">
                    <a:moveTo>
                      <a:pt x="0" y="0"/>
                    </a:move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11" name="Freeform 584"/>
              <p:cNvSpPr>
                <a:spLocks/>
              </p:cNvSpPr>
              <p:nvPr/>
            </p:nvSpPr>
            <p:spPr bwMode="auto">
              <a:xfrm>
                <a:off x="5247" y="2716"/>
                <a:ext cx="2" cy="2"/>
              </a:xfrm>
              <a:custGeom>
                <a:avLst/>
                <a:gdLst>
                  <a:gd name="T0" fmla="*/ 2 w 2"/>
                  <a:gd name="T1" fmla="*/ 0 h 2"/>
                  <a:gd name="T2" fmla="*/ 2 w 2"/>
                  <a:gd name="T3" fmla="*/ 2 h 2"/>
                  <a:gd name="T4" fmla="*/ 2 w 2"/>
                  <a:gd name="T5" fmla="*/ 2 h 2"/>
                  <a:gd name="T6" fmla="*/ 0 w 2"/>
                  <a:gd name="T7" fmla="*/ 2 h 2"/>
                  <a:gd name="T8" fmla="*/ 0 w 2"/>
                  <a:gd name="T9" fmla="*/ 2 h 2"/>
                  <a:gd name="T10" fmla="*/ 2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0"/>
                    </a:moveTo>
                    <a:lnTo>
                      <a:pt x="2" y="2"/>
                    </a:lnTo>
                    <a:lnTo>
                      <a:pt x="0"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212" name="Freeform 585"/>
              <p:cNvSpPr>
                <a:spLocks/>
              </p:cNvSpPr>
              <p:nvPr/>
            </p:nvSpPr>
            <p:spPr bwMode="auto">
              <a:xfrm>
                <a:off x="5247" y="2716"/>
                <a:ext cx="2" cy="2"/>
              </a:xfrm>
              <a:custGeom>
                <a:avLst/>
                <a:gdLst>
                  <a:gd name="T0" fmla="*/ 2 w 2"/>
                  <a:gd name="T1" fmla="*/ 0 h 2"/>
                  <a:gd name="T2" fmla="*/ 2 w 2"/>
                  <a:gd name="T3" fmla="*/ 2 h 2"/>
                  <a:gd name="T4" fmla="*/ 2 w 2"/>
                  <a:gd name="T5" fmla="*/ 2 h 2"/>
                  <a:gd name="T6" fmla="*/ 0 w 2"/>
                  <a:gd name="T7" fmla="*/ 2 h 2"/>
                  <a:gd name="T8" fmla="*/ 0 w 2"/>
                  <a:gd name="T9" fmla="*/ 2 h 2"/>
                  <a:gd name="T10" fmla="*/ 2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0"/>
                    </a:moveTo>
                    <a:lnTo>
                      <a:pt x="2" y="2"/>
                    </a:lnTo>
                    <a:lnTo>
                      <a:pt x="0"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213" name="Freeform 586"/>
              <p:cNvSpPr>
                <a:spLocks/>
              </p:cNvSpPr>
              <p:nvPr/>
            </p:nvSpPr>
            <p:spPr bwMode="auto">
              <a:xfrm>
                <a:off x="5072" y="2747"/>
                <a:ext cx="5" cy="2"/>
              </a:xfrm>
              <a:custGeom>
                <a:avLst/>
                <a:gdLst>
                  <a:gd name="T0" fmla="*/ 0 w 5"/>
                  <a:gd name="T1" fmla="*/ 0 h 2"/>
                  <a:gd name="T2" fmla="*/ 0 w 5"/>
                  <a:gd name="T3" fmla="*/ 2 h 2"/>
                  <a:gd name="T4" fmla="*/ 0 w 5"/>
                  <a:gd name="T5" fmla="*/ 0 h 2"/>
                  <a:gd name="T6" fmla="*/ 0 w 5"/>
                  <a:gd name="T7" fmla="*/ 0 h 2"/>
                  <a:gd name="T8" fmla="*/ 2 w 5"/>
                  <a:gd name="T9" fmla="*/ 0 h 2"/>
                  <a:gd name="T10" fmla="*/ 2 w 5"/>
                  <a:gd name="T11" fmla="*/ 0 h 2"/>
                  <a:gd name="T12" fmla="*/ 5 w 5"/>
                  <a:gd name="T13" fmla="*/ 0 h 2"/>
                  <a:gd name="T14" fmla="*/ 2 w 5"/>
                  <a:gd name="T15" fmla="*/ 2 h 2"/>
                  <a:gd name="T16" fmla="*/ 2 w 5"/>
                  <a:gd name="T17" fmla="*/ 0 h 2"/>
                  <a:gd name="T18" fmla="*/ 0 w 5"/>
                  <a:gd name="T19" fmla="*/ 2 h 2"/>
                  <a:gd name="T20" fmla="*/ 0 w 5"/>
                  <a:gd name="T21" fmla="*/ 2 h 2"/>
                  <a:gd name="T22" fmla="*/ 0 w 5"/>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
                  <a:gd name="T38" fmla="*/ 5 w 5"/>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
                    <a:moveTo>
                      <a:pt x="0" y="0"/>
                    </a:moveTo>
                    <a:lnTo>
                      <a:pt x="0" y="2"/>
                    </a:lnTo>
                    <a:lnTo>
                      <a:pt x="0" y="0"/>
                    </a:lnTo>
                    <a:lnTo>
                      <a:pt x="2" y="0"/>
                    </a:lnTo>
                    <a:lnTo>
                      <a:pt x="5" y="0"/>
                    </a:lnTo>
                    <a:lnTo>
                      <a:pt x="2" y="2"/>
                    </a:ln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14" name="Freeform 587"/>
              <p:cNvSpPr>
                <a:spLocks/>
              </p:cNvSpPr>
              <p:nvPr/>
            </p:nvSpPr>
            <p:spPr bwMode="auto">
              <a:xfrm>
                <a:off x="5072" y="2747"/>
                <a:ext cx="5" cy="2"/>
              </a:xfrm>
              <a:custGeom>
                <a:avLst/>
                <a:gdLst>
                  <a:gd name="T0" fmla="*/ 0 w 5"/>
                  <a:gd name="T1" fmla="*/ 0 h 2"/>
                  <a:gd name="T2" fmla="*/ 0 w 5"/>
                  <a:gd name="T3" fmla="*/ 2 h 2"/>
                  <a:gd name="T4" fmla="*/ 0 w 5"/>
                  <a:gd name="T5" fmla="*/ 0 h 2"/>
                  <a:gd name="T6" fmla="*/ 0 w 5"/>
                  <a:gd name="T7" fmla="*/ 0 h 2"/>
                  <a:gd name="T8" fmla="*/ 2 w 5"/>
                  <a:gd name="T9" fmla="*/ 0 h 2"/>
                  <a:gd name="T10" fmla="*/ 2 w 5"/>
                  <a:gd name="T11" fmla="*/ 0 h 2"/>
                  <a:gd name="T12" fmla="*/ 5 w 5"/>
                  <a:gd name="T13" fmla="*/ 0 h 2"/>
                  <a:gd name="T14" fmla="*/ 2 w 5"/>
                  <a:gd name="T15" fmla="*/ 2 h 2"/>
                  <a:gd name="T16" fmla="*/ 2 w 5"/>
                  <a:gd name="T17" fmla="*/ 0 h 2"/>
                  <a:gd name="T18" fmla="*/ 0 w 5"/>
                  <a:gd name="T19" fmla="*/ 2 h 2"/>
                  <a:gd name="T20" fmla="*/ 0 w 5"/>
                  <a:gd name="T21" fmla="*/ 2 h 2"/>
                  <a:gd name="T22" fmla="*/ 0 w 5"/>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
                  <a:gd name="T38" fmla="*/ 5 w 5"/>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
                    <a:moveTo>
                      <a:pt x="0" y="0"/>
                    </a:moveTo>
                    <a:lnTo>
                      <a:pt x="0" y="2"/>
                    </a:lnTo>
                    <a:lnTo>
                      <a:pt x="0" y="0"/>
                    </a:lnTo>
                    <a:lnTo>
                      <a:pt x="2" y="0"/>
                    </a:lnTo>
                    <a:lnTo>
                      <a:pt x="5" y="0"/>
                    </a:lnTo>
                    <a:lnTo>
                      <a:pt x="2" y="2"/>
                    </a:lnTo>
                    <a:lnTo>
                      <a:pt x="2"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15" name="Freeform 588"/>
              <p:cNvSpPr>
                <a:spLocks/>
              </p:cNvSpPr>
              <p:nvPr/>
            </p:nvSpPr>
            <p:spPr bwMode="auto">
              <a:xfrm>
                <a:off x="3636" y="2872"/>
                <a:ext cx="5" cy="9"/>
              </a:xfrm>
              <a:custGeom>
                <a:avLst/>
                <a:gdLst>
                  <a:gd name="T0" fmla="*/ 2 w 5"/>
                  <a:gd name="T1" fmla="*/ 2 h 9"/>
                  <a:gd name="T2" fmla="*/ 2 w 5"/>
                  <a:gd name="T3" fmla="*/ 2 h 9"/>
                  <a:gd name="T4" fmla="*/ 5 w 5"/>
                  <a:gd name="T5" fmla="*/ 0 h 9"/>
                  <a:gd name="T6" fmla="*/ 5 w 5"/>
                  <a:gd name="T7" fmla="*/ 2 h 9"/>
                  <a:gd name="T8" fmla="*/ 5 w 5"/>
                  <a:gd name="T9" fmla="*/ 4 h 9"/>
                  <a:gd name="T10" fmla="*/ 5 w 5"/>
                  <a:gd name="T11" fmla="*/ 7 h 9"/>
                  <a:gd name="T12" fmla="*/ 2 w 5"/>
                  <a:gd name="T13" fmla="*/ 9 h 9"/>
                  <a:gd name="T14" fmla="*/ 0 w 5"/>
                  <a:gd name="T15" fmla="*/ 9 h 9"/>
                  <a:gd name="T16" fmla="*/ 0 w 5"/>
                  <a:gd name="T17" fmla="*/ 7 h 9"/>
                  <a:gd name="T18" fmla="*/ 2 w 5"/>
                  <a:gd name="T19" fmla="*/ 4 h 9"/>
                  <a:gd name="T20" fmla="*/ 2 w 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9"/>
                  <a:gd name="T35" fmla="*/ 5 w 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9">
                    <a:moveTo>
                      <a:pt x="2" y="2"/>
                    </a:moveTo>
                    <a:lnTo>
                      <a:pt x="2" y="2"/>
                    </a:lnTo>
                    <a:lnTo>
                      <a:pt x="5" y="0"/>
                    </a:lnTo>
                    <a:lnTo>
                      <a:pt x="5" y="2"/>
                    </a:lnTo>
                    <a:lnTo>
                      <a:pt x="5" y="4"/>
                    </a:lnTo>
                    <a:lnTo>
                      <a:pt x="5" y="7"/>
                    </a:lnTo>
                    <a:lnTo>
                      <a:pt x="2" y="9"/>
                    </a:lnTo>
                    <a:lnTo>
                      <a:pt x="0" y="9"/>
                    </a:lnTo>
                    <a:lnTo>
                      <a:pt x="0" y="7"/>
                    </a:lnTo>
                    <a:lnTo>
                      <a:pt x="2" y="4"/>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3216" name="Freeform 589"/>
              <p:cNvSpPr>
                <a:spLocks/>
              </p:cNvSpPr>
              <p:nvPr/>
            </p:nvSpPr>
            <p:spPr bwMode="auto">
              <a:xfrm>
                <a:off x="3636" y="2872"/>
                <a:ext cx="5" cy="9"/>
              </a:xfrm>
              <a:custGeom>
                <a:avLst/>
                <a:gdLst>
                  <a:gd name="T0" fmla="*/ 2 w 5"/>
                  <a:gd name="T1" fmla="*/ 2 h 9"/>
                  <a:gd name="T2" fmla="*/ 2 w 5"/>
                  <a:gd name="T3" fmla="*/ 2 h 9"/>
                  <a:gd name="T4" fmla="*/ 5 w 5"/>
                  <a:gd name="T5" fmla="*/ 0 h 9"/>
                  <a:gd name="T6" fmla="*/ 5 w 5"/>
                  <a:gd name="T7" fmla="*/ 2 h 9"/>
                  <a:gd name="T8" fmla="*/ 5 w 5"/>
                  <a:gd name="T9" fmla="*/ 4 h 9"/>
                  <a:gd name="T10" fmla="*/ 5 w 5"/>
                  <a:gd name="T11" fmla="*/ 7 h 9"/>
                  <a:gd name="T12" fmla="*/ 2 w 5"/>
                  <a:gd name="T13" fmla="*/ 9 h 9"/>
                  <a:gd name="T14" fmla="*/ 0 w 5"/>
                  <a:gd name="T15" fmla="*/ 9 h 9"/>
                  <a:gd name="T16" fmla="*/ 0 w 5"/>
                  <a:gd name="T17" fmla="*/ 7 h 9"/>
                  <a:gd name="T18" fmla="*/ 2 w 5"/>
                  <a:gd name="T19" fmla="*/ 4 h 9"/>
                  <a:gd name="T20" fmla="*/ 2 w 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9"/>
                  <a:gd name="T35" fmla="*/ 5 w 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9">
                    <a:moveTo>
                      <a:pt x="2" y="2"/>
                    </a:moveTo>
                    <a:lnTo>
                      <a:pt x="2" y="2"/>
                    </a:lnTo>
                    <a:lnTo>
                      <a:pt x="5" y="0"/>
                    </a:lnTo>
                    <a:lnTo>
                      <a:pt x="5" y="2"/>
                    </a:lnTo>
                    <a:lnTo>
                      <a:pt x="5" y="4"/>
                    </a:lnTo>
                    <a:lnTo>
                      <a:pt x="5" y="7"/>
                    </a:lnTo>
                    <a:lnTo>
                      <a:pt x="2" y="9"/>
                    </a:lnTo>
                    <a:lnTo>
                      <a:pt x="0" y="9"/>
                    </a:lnTo>
                    <a:lnTo>
                      <a:pt x="0" y="7"/>
                    </a:lnTo>
                    <a:lnTo>
                      <a:pt x="2" y="4"/>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3217" name="Freeform 590"/>
              <p:cNvSpPr>
                <a:spLocks/>
              </p:cNvSpPr>
              <p:nvPr/>
            </p:nvSpPr>
            <p:spPr bwMode="auto">
              <a:xfrm>
                <a:off x="2710" y="2506"/>
                <a:ext cx="5" cy="2"/>
              </a:xfrm>
              <a:custGeom>
                <a:avLst/>
                <a:gdLst>
                  <a:gd name="T0" fmla="*/ 5 w 5"/>
                  <a:gd name="T1" fmla="*/ 0 h 2"/>
                  <a:gd name="T2" fmla="*/ 5 w 5"/>
                  <a:gd name="T3" fmla="*/ 0 h 2"/>
                  <a:gd name="T4" fmla="*/ 2 w 5"/>
                  <a:gd name="T5" fmla="*/ 0 h 2"/>
                  <a:gd name="T6" fmla="*/ 2 w 5"/>
                  <a:gd name="T7" fmla="*/ 0 h 2"/>
                  <a:gd name="T8" fmla="*/ 0 w 5"/>
                  <a:gd name="T9" fmla="*/ 0 h 2"/>
                  <a:gd name="T10" fmla="*/ 0 w 5"/>
                  <a:gd name="T11" fmla="*/ 2 h 2"/>
                  <a:gd name="T12" fmla="*/ 2 w 5"/>
                  <a:gd name="T13" fmla="*/ 2 h 2"/>
                  <a:gd name="T14" fmla="*/ 5 w 5"/>
                  <a:gd name="T15" fmla="*/ 2 h 2"/>
                  <a:gd name="T16" fmla="*/ 5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5" y="0"/>
                    </a:moveTo>
                    <a:lnTo>
                      <a:pt x="5" y="0"/>
                    </a:lnTo>
                    <a:lnTo>
                      <a:pt x="2" y="0"/>
                    </a:lnTo>
                    <a:lnTo>
                      <a:pt x="0" y="0"/>
                    </a:lnTo>
                    <a:lnTo>
                      <a:pt x="0" y="2"/>
                    </a:lnTo>
                    <a:lnTo>
                      <a:pt x="2" y="2"/>
                    </a:lnTo>
                    <a:lnTo>
                      <a:pt x="5"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3218" name="Freeform 591"/>
              <p:cNvSpPr>
                <a:spLocks/>
              </p:cNvSpPr>
              <p:nvPr/>
            </p:nvSpPr>
            <p:spPr bwMode="auto">
              <a:xfrm>
                <a:off x="2710" y="2506"/>
                <a:ext cx="5" cy="2"/>
              </a:xfrm>
              <a:custGeom>
                <a:avLst/>
                <a:gdLst>
                  <a:gd name="T0" fmla="*/ 5 w 5"/>
                  <a:gd name="T1" fmla="*/ 0 h 2"/>
                  <a:gd name="T2" fmla="*/ 5 w 5"/>
                  <a:gd name="T3" fmla="*/ 0 h 2"/>
                  <a:gd name="T4" fmla="*/ 2 w 5"/>
                  <a:gd name="T5" fmla="*/ 0 h 2"/>
                  <a:gd name="T6" fmla="*/ 2 w 5"/>
                  <a:gd name="T7" fmla="*/ 0 h 2"/>
                  <a:gd name="T8" fmla="*/ 0 w 5"/>
                  <a:gd name="T9" fmla="*/ 0 h 2"/>
                  <a:gd name="T10" fmla="*/ 0 w 5"/>
                  <a:gd name="T11" fmla="*/ 2 h 2"/>
                  <a:gd name="T12" fmla="*/ 2 w 5"/>
                  <a:gd name="T13" fmla="*/ 2 h 2"/>
                  <a:gd name="T14" fmla="*/ 5 w 5"/>
                  <a:gd name="T15" fmla="*/ 2 h 2"/>
                  <a:gd name="T16" fmla="*/ 5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5" y="0"/>
                    </a:moveTo>
                    <a:lnTo>
                      <a:pt x="5" y="0"/>
                    </a:lnTo>
                    <a:lnTo>
                      <a:pt x="2" y="0"/>
                    </a:lnTo>
                    <a:lnTo>
                      <a:pt x="0" y="0"/>
                    </a:lnTo>
                    <a:lnTo>
                      <a:pt x="0" y="2"/>
                    </a:lnTo>
                    <a:lnTo>
                      <a:pt x="2" y="2"/>
                    </a:lnTo>
                    <a:lnTo>
                      <a:pt x="5"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3219" name="Freeform 592"/>
              <p:cNvSpPr>
                <a:spLocks/>
              </p:cNvSpPr>
              <p:nvPr/>
            </p:nvSpPr>
            <p:spPr bwMode="auto">
              <a:xfrm>
                <a:off x="3404" y="2669"/>
                <a:ext cx="3" cy="7"/>
              </a:xfrm>
              <a:custGeom>
                <a:avLst/>
                <a:gdLst>
                  <a:gd name="T0" fmla="*/ 3 w 3"/>
                  <a:gd name="T1" fmla="*/ 2 h 7"/>
                  <a:gd name="T2" fmla="*/ 3 w 3"/>
                  <a:gd name="T3" fmla="*/ 4 h 7"/>
                  <a:gd name="T4" fmla="*/ 3 w 3"/>
                  <a:gd name="T5" fmla="*/ 7 h 7"/>
                  <a:gd name="T6" fmla="*/ 0 w 3"/>
                  <a:gd name="T7" fmla="*/ 7 h 7"/>
                  <a:gd name="T8" fmla="*/ 0 w 3"/>
                  <a:gd name="T9" fmla="*/ 0 h 7"/>
                  <a:gd name="T10" fmla="*/ 3 w 3"/>
                  <a:gd name="T11" fmla="*/ 0 h 7"/>
                  <a:gd name="T12" fmla="*/ 3 w 3"/>
                  <a:gd name="T13" fmla="*/ 0 h 7"/>
                  <a:gd name="T14" fmla="*/ 3 w 3"/>
                  <a:gd name="T15" fmla="*/ 2 h 7"/>
                  <a:gd name="T16" fmla="*/ 3 w 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7"/>
                  <a:gd name="T29" fmla="*/ 3 w 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7">
                    <a:moveTo>
                      <a:pt x="3" y="2"/>
                    </a:moveTo>
                    <a:lnTo>
                      <a:pt x="3" y="4"/>
                    </a:lnTo>
                    <a:lnTo>
                      <a:pt x="3" y="7"/>
                    </a:lnTo>
                    <a:lnTo>
                      <a:pt x="0" y="7"/>
                    </a:lnTo>
                    <a:lnTo>
                      <a:pt x="0" y="0"/>
                    </a:lnTo>
                    <a:lnTo>
                      <a:pt x="3" y="0"/>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220" name="Freeform 593"/>
              <p:cNvSpPr>
                <a:spLocks/>
              </p:cNvSpPr>
              <p:nvPr/>
            </p:nvSpPr>
            <p:spPr bwMode="auto">
              <a:xfrm>
                <a:off x="3404" y="2669"/>
                <a:ext cx="3" cy="7"/>
              </a:xfrm>
              <a:custGeom>
                <a:avLst/>
                <a:gdLst>
                  <a:gd name="T0" fmla="*/ 3 w 3"/>
                  <a:gd name="T1" fmla="*/ 2 h 7"/>
                  <a:gd name="T2" fmla="*/ 3 w 3"/>
                  <a:gd name="T3" fmla="*/ 4 h 7"/>
                  <a:gd name="T4" fmla="*/ 3 w 3"/>
                  <a:gd name="T5" fmla="*/ 7 h 7"/>
                  <a:gd name="T6" fmla="*/ 0 w 3"/>
                  <a:gd name="T7" fmla="*/ 7 h 7"/>
                  <a:gd name="T8" fmla="*/ 0 w 3"/>
                  <a:gd name="T9" fmla="*/ 0 h 7"/>
                  <a:gd name="T10" fmla="*/ 3 w 3"/>
                  <a:gd name="T11" fmla="*/ 0 h 7"/>
                  <a:gd name="T12" fmla="*/ 3 w 3"/>
                  <a:gd name="T13" fmla="*/ 0 h 7"/>
                  <a:gd name="T14" fmla="*/ 3 w 3"/>
                  <a:gd name="T15" fmla="*/ 2 h 7"/>
                  <a:gd name="T16" fmla="*/ 3 w 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7"/>
                  <a:gd name="T29" fmla="*/ 3 w 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7">
                    <a:moveTo>
                      <a:pt x="3" y="2"/>
                    </a:moveTo>
                    <a:lnTo>
                      <a:pt x="3" y="4"/>
                    </a:lnTo>
                    <a:lnTo>
                      <a:pt x="3" y="7"/>
                    </a:lnTo>
                    <a:lnTo>
                      <a:pt x="0" y="7"/>
                    </a:lnTo>
                    <a:lnTo>
                      <a:pt x="0" y="0"/>
                    </a:lnTo>
                    <a:lnTo>
                      <a:pt x="3" y="0"/>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221" name="Freeform 594"/>
              <p:cNvSpPr>
                <a:spLocks/>
              </p:cNvSpPr>
              <p:nvPr/>
            </p:nvSpPr>
            <p:spPr bwMode="auto">
              <a:xfrm>
                <a:off x="3400" y="2680"/>
                <a:ext cx="2" cy="10"/>
              </a:xfrm>
              <a:custGeom>
                <a:avLst/>
                <a:gdLst>
                  <a:gd name="T0" fmla="*/ 0 w 2"/>
                  <a:gd name="T1" fmla="*/ 0 h 10"/>
                  <a:gd name="T2" fmla="*/ 2 w 2"/>
                  <a:gd name="T3" fmla="*/ 5 h 10"/>
                  <a:gd name="T4" fmla="*/ 2 w 2"/>
                  <a:gd name="T5" fmla="*/ 5 h 10"/>
                  <a:gd name="T6" fmla="*/ 2 w 2"/>
                  <a:gd name="T7" fmla="*/ 7 h 10"/>
                  <a:gd name="T8" fmla="*/ 2 w 2"/>
                  <a:gd name="T9" fmla="*/ 10 h 10"/>
                  <a:gd name="T10" fmla="*/ 0 w 2"/>
                  <a:gd name="T11" fmla="*/ 7 h 10"/>
                  <a:gd name="T12" fmla="*/ 0 w 2"/>
                  <a:gd name="T13" fmla="*/ 3 h 10"/>
                  <a:gd name="T14" fmla="*/ 0 w 2"/>
                  <a:gd name="T15" fmla="*/ 0 h 10"/>
                  <a:gd name="T16" fmla="*/ 0 w 2"/>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0"/>
                  <a:gd name="T29" fmla="*/ 2 w 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0">
                    <a:moveTo>
                      <a:pt x="0" y="0"/>
                    </a:moveTo>
                    <a:lnTo>
                      <a:pt x="2" y="5"/>
                    </a:lnTo>
                    <a:lnTo>
                      <a:pt x="2" y="7"/>
                    </a:lnTo>
                    <a:lnTo>
                      <a:pt x="2" y="10"/>
                    </a:lnTo>
                    <a:lnTo>
                      <a:pt x="0" y="7"/>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222" name="Freeform 595"/>
              <p:cNvSpPr>
                <a:spLocks/>
              </p:cNvSpPr>
              <p:nvPr/>
            </p:nvSpPr>
            <p:spPr bwMode="auto">
              <a:xfrm>
                <a:off x="3400" y="2680"/>
                <a:ext cx="2" cy="10"/>
              </a:xfrm>
              <a:custGeom>
                <a:avLst/>
                <a:gdLst>
                  <a:gd name="T0" fmla="*/ 0 w 2"/>
                  <a:gd name="T1" fmla="*/ 0 h 10"/>
                  <a:gd name="T2" fmla="*/ 2 w 2"/>
                  <a:gd name="T3" fmla="*/ 5 h 10"/>
                  <a:gd name="T4" fmla="*/ 2 w 2"/>
                  <a:gd name="T5" fmla="*/ 5 h 10"/>
                  <a:gd name="T6" fmla="*/ 2 w 2"/>
                  <a:gd name="T7" fmla="*/ 7 h 10"/>
                  <a:gd name="T8" fmla="*/ 2 w 2"/>
                  <a:gd name="T9" fmla="*/ 10 h 10"/>
                  <a:gd name="T10" fmla="*/ 0 w 2"/>
                  <a:gd name="T11" fmla="*/ 7 h 10"/>
                  <a:gd name="T12" fmla="*/ 0 w 2"/>
                  <a:gd name="T13" fmla="*/ 3 h 10"/>
                  <a:gd name="T14" fmla="*/ 0 w 2"/>
                  <a:gd name="T15" fmla="*/ 0 h 10"/>
                  <a:gd name="T16" fmla="*/ 0 w 2"/>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0"/>
                  <a:gd name="T29" fmla="*/ 2 w 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0">
                    <a:moveTo>
                      <a:pt x="0" y="0"/>
                    </a:moveTo>
                    <a:lnTo>
                      <a:pt x="2" y="5"/>
                    </a:lnTo>
                    <a:lnTo>
                      <a:pt x="2" y="7"/>
                    </a:lnTo>
                    <a:lnTo>
                      <a:pt x="2" y="10"/>
                    </a:lnTo>
                    <a:lnTo>
                      <a:pt x="0" y="7"/>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223" name="Freeform 596"/>
              <p:cNvSpPr>
                <a:spLocks/>
              </p:cNvSpPr>
              <p:nvPr/>
            </p:nvSpPr>
            <p:spPr bwMode="auto">
              <a:xfrm>
                <a:off x="3567" y="2442"/>
                <a:ext cx="5" cy="2"/>
              </a:xfrm>
              <a:custGeom>
                <a:avLst/>
                <a:gdLst>
                  <a:gd name="T0" fmla="*/ 3 w 5"/>
                  <a:gd name="T1" fmla="*/ 2 h 2"/>
                  <a:gd name="T2" fmla="*/ 3 w 5"/>
                  <a:gd name="T3" fmla="*/ 2 h 2"/>
                  <a:gd name="T4" fmla="*/ 3 w 5"/>
                  <a:gd name="T5" fmla="*/ 2 h 2"/>
                  <a:gd name="T6" fmla="*/ 5 w 5"/>
                  <a:gd name="T7" fmla="*/ 2 h 2"/>
                  <a:gd name="T8" fmla="*/ 5 w 5"/>
                  <a:gd name="T9" fmla="*/ 2 h 2"/>
                  <a:gd name="T10" fmla="*/ 5 w 5"/>
                  <a:gd name="T11" fmla="*/ 2 h 2"/>
                  <a:gd name="T12" fmla="*/ 5 w 5"/>
                  <a:gd name="T13" fmla="*/ 0 h 2"/>
                  <a:gd name="T14" fmla="*/ 3 w 5"/>
                  <a:gd name="T15" fmla="*/ 0 h 2"/>
                  <a:gd name="T16" fmla="*/ 0 w 5"/>
                  <a:gd name="T17" fmla="*/ 0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3" y="2"/>
                    </a:lnTo>
                    <a:lnTo>
                      <a:pt x="5" y="2"/>
                    </a:lnTo>
                    <a:lnTo>
                      <a:pt x="5" y="0"/>
                    </a:lnTo>
                    <a:lnTo>
                      <a:pt x="3" y="0"/>
                    </a:lnTo>
                    <a:lnTo>
                      <a:pt x="0" y="0"/>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3224" name="Freeform 597"/>
              <p:cNvSpPr>
                <a:spLocks/>
              </p:cNvSpPr>
              <p:nvPr/>
            </p:nvSpPr>
            <p:spPr bwMode="auto">
              <a:xfrm>
                <a:off x="3567" y="2442"/>
                <a:ext cx="5" cy="2"/>
              </a:xfrm>
              <a:custGeom>
                <a:avLst/>
                <a:gdLst>
                  <a:gd name="T0" fmla="*/ 3 w 5"/>
                  <a:gd name="T1" fmla="*/ 2 h 2"/>
                  <a:gd name="T2" fmla="*/ 3 w 5"/>
                  <a:gd name="T3" fmla="*/ 2 h 2"/>
                  <a:gd name="T4" fmla="*/ 3 w 5"/>
                  <a:gd name="T5" fmla="*/ 2 h 2"/>
                  <a:gd name="T6" fmla="*/ 5 w 5"/>
                  <a:gd name="T7" fmla="*/ 2 h 2"/>
                  <a:gd name="T8" fmla="*/ 5 w 5"/>
                  <a:gd name="T9" fmla="*/ 2 h 2"/>
                  <a:gd name="T10" fmla="*/ 5 w 5"/>
                  <a:gd name="T11" fmla="*/ 2 h 2"/>
                  <a:gd name="T12" fmla="*/ 5 w 5"/>
                  <a:gd name="T13" fmla="*/ 0 h 2"/>
                  <a:gd name="T14" fmla="*/ 3 w 5"/>
                  <a:gd name="T15" fmla="*/ 0 h 2"/>
                  <a:gd name="T16" fmla="*/ 0 w 5"/>
                  <a:gd name="T17" fmla="*/ 0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3" y="2"/>
                    </a:lnTo>
                    <a:lnTo>
                      <a:pt x="5" y="2"/>
                    </a:lnTo>
                    <a:lnTo>
                      <a:pt x="5" y="0"/>
                    </a:lnTo>
                    <a:lnTo>
                      <a:pt x="3" y="0"/>
                    </a:lnTo>
                    <a:lnTo>
                      <a:pt x="0" y="0"/>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3225" name="Freeform 598"/>
              <p:cNvSpPr>
                <a:spLocks/>
              </p:cNvSpPr>
              <p:nvPr/>
            </p:nvSpPr>
            <p:spPr bwMode="auto">
              <a:xfrm>
                <a:off x="3586" y="2437"/>
                <a:ext cx="15" cy="5"/>
              </a:xfrm>
              <a:custGeom>
                <a:avLst/>
                <a:gdLst>
                  <a:gd name="T0" fmla="*/ 12 w 15"/>
                  <a:gd name="T1" fmla="*/ 0 h 5"/>
                  <a:gd name="T2" fmla="*/ 15 w 15"/>
                  <a:gd name="T3" fmla="*/ 2 h 5"/>
                  <a:gd name="T4" fmla="*/ 15 w 15"/>
                  <a:gd name="T5" fmla="*/ 2 h 5"/>
                  <a:gd name="T6" fmla="*/ 12 w 15"/>
                  <a:gd name="T7" fmla="*/ 5 h 5"/>
                  <a:gd name="T8" fmla="*/ 7 w 15"/>
                  <a:gd name="T9" fmla="*/ 5 h 5"/>
                  <a:gd name="T10" fmla="*/ 3 w 15"/>
                  <a:gd name="T11" fmla="*/ 5 h 5"/>
                  <a:gd name="T12" fmla="*/ 0 w 15"/>
                  <a:gd name="T13" fmla="*/ 2 h 5"/>
                  <a:gd name="T14" fmla="*/ 0 w 15"/>
                  <a:gd name="T15" fmla="*/ 0 h 5"/>
                  <a:gd name="T16" fmla="*/ 3 w 15"/>
                  <a:gd name="T17" fmla="*/ 0 h 5"/>
                  <a:gd name="T18" fmla="*/ 3 w 15"/>
                  <a:gd name="T19" fmla="*/ 0 h 5"/>
                  <a:gd name="T20" fmla="*/ 5 w 15"/>
                  <a:gd name="T21" fmla="*/ 0 h 5"/>
                  <a:gd name="T22" fmla="*/ 7 w 15"/>
                  <a:gd name="T23" fmla="*/ 0 h 5"/>
                  <a:gd name="T24" fmla="*/ 12 w 1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5"/>
                  <a:gd name="T41" fmla="*/ 15 w 1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5">
                    <a:moveTo>
                      <a:pt x="12" y="0"/>
                    </a:moveTo>
                    <a:lnTo>
                      <a:pt x="15" y="2"/>
                    </a:lnTo>
                    <a:lnTo>
                      <a:pt x="12" y="5"/>
                    </a:lnTo>
                    <a:lnTo>
                      <a:pt x="7" y="5"/>
                    </a:lnTo>
                    <a:lnTo>
                      <a:pt x="3" y="5"/>
                    </a:lnTo>
                    <a:lnTo>
                      <a:pt x="0" y="2"/>
                    </a:lnTo>
                    <a:lnTo>
                      <a:pt x="0" y="0"/>
                    </a:lnTo>
                    <a:lnTo>
                      <a:pt x="3" y="0"/>
                    </a:lnTo>
                    <a:lnTo>
                      <a:pt x="5" y="0"/>
                    </a:lnTo>
                    <a:lnTo>
                      <a:pt x="7" y="0"/>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3226" name="Freeform 599"/>
              <p:cNvSpPr>
                <a:spLocks/>
              </p:cNvSpPr>
              <p:nvPr/>
            </p:nvSpPr>
            <p:spPr bwMode="auto">
              <a:xfrm>
                <a:off x="3586" y="2437"/>
                <a:ext cx="15" cy="5"/>
              </a:xfrm>
              <a:custGeom>
                <a:avLst/>
                <a:gdLst>
                  <a:gd name="T0" fmla="*/ 12 w 15"/>
                  <a:gd name="T1" fmla="*/ 0 h 5"/>
                  <a:gd name="T2" fmla="*/ 15 w 15"/>
                  <a:gd name="T3" fmla="*/ 2 h 5"/>
                  <a:gd name="T4" fmla="*/ 15 w 15"/>
                  <a:gd name="T5" fmla="*/ 2 h 5"/>
                  <a:gd name="T6" fmla="*/ 12 w 15"/>
                  <a:gd name="T7" fmla="*/ 5 h 5"/>
                  <a:gd name="T8" fmla="*/ 7 w 15"/>
                  <a:gd name="T9" fmla="*/ 5 h 5"/>
                  <a:gd name="T10" fmla="*/ 3 w 15"/>
                  <a:gd name="T11" fmla="*/ 5 h 5"/>
                  <a:gd name="T12" fmla="*/ 0 w 15"/>
                  <a:gd name="T13" fmla="*/ 2 h 5"/>
                  <a:gd name="T14" fmla="*/ 0 w 15"/>
                  <a:gd name="T15" fmla="*/ 0 h 5"/>
                  <a:gd name="T16" fmla="*/ 3 w 15"/>
                  <a:gd name="T17" fmla="*/ 0 h 5"/>
                  <a:gd name="T18" fmla="*/ 3 w 15"/>
                  <a:gd name="T19" fmla="*/ 0 h 5"/>
                  <a:gd name="T20" fmla="*/ 5 w 15"/>
                  <a:gd name="T21" fmla="*/ 0 h 5"/>
                  <a:gd name="T22" fmla="*/ 7 w 15"/>
                  <a:gd name="T23" fmla="*/ 0 h 5"/>
                  <a:gd name="T24" fmla="*/ 12 w 1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5"/>
                  <a:gd name="T41" fmla="*/ 15 w 1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5">
                    <a:moveTo>
                      <a:pt x="12" y="0"/>
                    </a:moveTo>
                    <a:lnTo>
                      <a:pt x="15" y="2"/>
                    </a:lnTo>
                    <a:lnTo>
                      <a:pt x="12" y="5"/>
                    </a:lnTo>
                    <a:lnTo>
                      <a:pt x="7" y="5"/>
                    </a:lnTo>
                    <a:lnTo>
                      <a:pt x="3" y="5"/>
                    </a:lnTo>
                    <a:lnTo>
                      <a:pt x="0" y="2"/>
                    </a:lnTo>
                    <a:lnTo>
                      <a:pt x="0" y="0"/>
                    </a:lnTo>
                    <a:lnTo>
                      <a:pt x="3" y="0"/>
                    </a:lnTo>
                    <a:lnTo>
                      <a:pt x="5" y="0"/>
                    </a:lnTo>
                    <a:lnTo>
                      <a:pt x="7" y="0"/>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3227" name="Freeform 600"/>
              <p:cNvSpPr>
                <a:spLocks/>
              </p:cNvSpPr>
              <p:nvPr/>
            </p:nvSpPr>
            <p:spPr bwMode="auto">
              <a:xfrm>
                <a:off x="2528" y="3557"/>
                <a:ext cx="5" cy="2"/>
              </a:xfrm>
              <a:custGeom>
                <a:avLst/>
                <a:gdLst>
                  <a:gd name="T0" fmla="*/ 2 w 5"/>
                  <a:gd name="T1" fmla="*/ 0 h 2"/>
                  <a:gd name="T2" fmla="*/ 2 w 5"/>
                  <a:gd name="T3" fmla="*/ 0 h 2"/>
                  <a:gd name="T4" fmla="*/ 5 w 5"/>
                  <a:gd name="T5" fmla="*/ 2 h 2"/>
                  <a:gd name="T6" fmla="*/ 5 w 5"/>
                  <a:gd name="T7" fmla="*/ 2 h 2"/>
                  <a:gd name="T8" fmla="*/ 2 w 5"/>
                  <a:gd name="T9" fmla="*/ 2 h 2"/>
                  <a:gd name="T10" fmla="*/ 0 w 5"/>
                  <a:gd name="T11" fmla="*/ 2 h 2"/>
                  <a:gd name="T12" fmla="*/ 0 w 5"/>
                  <a:gd name="T13" fmla="*/ 2 h 2"/>
                  <a:gd name="T14" fmla="*/ 0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2" y="0"/>
                    </a:lnTo>
                    <a:lnTo>
                      <a:pt x="5" y="2"/>
                    </a:lnTo>
                    <a:lnTo>
                      <a:pt x="2" y="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228" name="Freeform 601"/>
              <p:cNvSpPr>
                <a:spLocks/>
              </p:cNvSpPr>
              <p:nvPr/>
            </p:nvSpPr>
            <p:spPr bwMode="auto">
              <a:xfrm>
                <a:off x="2528" y="3557"/>
                <a:ext cx="5" cy="2"/>
              </a:xfrm>
              <a:custGeom>
                <a:avLst/>
                <a:gdLst>
                  <a:gd name="T0" fmla="*/ 2 w 5"/>
                  <a:gd name="T1" fmla="*/ 0 h 2"/>
                  <a:gd name="T2" fmla="*/ 2 w 5"/>
                  <a:gd name="T3" fmla="*/ 0 h 2"/>
                  <a:gd name="T4" fmla="*/ 5 w 5"/>
                  <a:gd name="T5" fmla="*/ 2 h 2"/>
                  <a:gd name="T6" fmla="*/ 5 w 5"/>
                  <a:gd name="T7" fmla="*/ 2 h 2"/>
                  <a:gd name="T8" fmla="*/ 2 w 5"/>
                  <a:gd name="T9" fmla="*/ 2 h 2"/>
                  <a:gd name="T10" fmla="*/ 0 w 5"/>
                  <a:gd name="T11" fmla="*/ 2 h 2"/>
                  <a:gd name="T12" fmla="*/ 0 w 5"/>
                  <a:gd name="T13" fmla="*/ 2 h 2"/>
                  <a:gd name="T14" fmla="*/ 0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2" y="0"/>
                    </a:lnTo>
                    <a:lnTo>
                      <a:pt x="5" y="2"/>
                    </a:lnTo>
                    <a:lnTo>
                      <a:pt x="2" y="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229" name="Freeform 602"/>
              <p:cNvSpPr>
                <a:spLocks/>
              </p:cNvSpPr>
              <p:nvPr/>
            </p:nvSpPr>
            <p:spPr bwMode="auto">
              <a:xfrm>
                <a:off x="4753" y="1747"/>
                <a:ext cx="40" cy="175"/>
              </a:xfrm>
              <a:custGeom>
                <a:avLst/>
                <a:gdLst>
                  <a:gd name="T0" fmla="*/ 12 w 40"/>
                  <a:gd name="T1" fmla="*/ 3 h 175"/>
                  <a:gd name="T2" fmla="*/ 14 w 40"/>
                  <a:gd name="T3" fmla="*/ 0 h 175"/>
                  <a:gd name="T4" fmla="*/ 14 w 40"/>
                  <a:gd name="T5" fmla="*/ 3 h 175"/>
                  <a:gd name="T6" fmla="*/ 21 w 40"/>
                  <a:gd name="T7" fmla="*/ 36 h 175"/>
                  <a:gd name="T8" fmla="*/ 21 w 40"/>
                  <a:gd name="T9" fmla="*/ 45 h 175"/>
                  <a:gd name="T10" fmla="*/ 19 w 40"/>
                  <a:gd name="T11" fmla="*/ 48 h 175"/>
                  <a:gd name="T12" fmla="*/ 21 w 40"/>
                  <a:gd name="T13" fmla="*/ 64 h 175"/>
                  <a:gd name="T14" fmla="*/ 21 w 40"/>
                  <a:gd name="T15" fmla="*/ 64 h 175"/>
                  <a:gd name="T16" fmla="*/ 36 w 40"/>
                  <a:gd name="T17" fmla="*/ 111 h 175"/>
                  <a:gd name="T18" fmla="*/ 40 w 40"/>
                  <a:gd name="T19" fmla="*/ 118 h 175"/>
                  <a:gd name="T20" fmla="*/ 40 w 40"/>
                  <a:gd name="T21" fmla="*/ 121 h 175"/>
                  <a:gd name="T22" fmla="*/ 36 w 40"/>
                  <a:gd name="T23" fmla="*/ 114 h 175"/>
                  <a:gd name="T24" fmla="*/ 29 w 40"/>
                  <a:gd name="T25" fmla="*/ 109 h 175"/>
                  <a:gd name="T26" fmla="*/ 26 w 40"/>
                  <a:gd name="T27" fmla="*/ 109 h 175"/>
                  <a:gd name="T28" fmla="*/ 21 w 40"/>
                  <a:gd name="T29" fmla="*/ 109 h 175"/>
                  <a:gd name="T30" fmla="*/ 19 w 40"/>
                  <a:gd name="T31" fmla="*/ 111 h 175"/>
                  <a:gd name="T32" fmla="*/ 12 w 40"/>
                  <a:gd name="T33" fmla="*/ 142 h 175"/>
                  <a:gd name="T34" fmla="*/ 19 w 40"/>
                  <a:gd name="T35" fmla="*/ 152 h 175"/>
                  <a:gd name="T36" fmla="*/ 19 w 40"/>
                  <a:gd name="T37" fmla="*/ 156 h 175"/>
                  <a:gd name="T38" fmla="*/ 24 w 40"/>
                  <a:gd name="T39" fmla="*/ 159 h 175"/>
                  <a:gd name="T40" fmla="*/ 24 w 40"/>
                  <a:gd name="T41" fmla="*/ 159 h 175"/>
                  <a:gd name="T42" fmla="*/ 24 w 40"/>
                  <a:gd name="T43" fmla="*/ 161 h 175"/>
                  <a:gd name="T44" fmla="*/ 26 w 40"/>
                  <a:gd name="T45" fmla="*/ 166 h 175"/>
                  <a:gd name="T46" fmla="*/ 26 w 40"/>
                  <a:gd name="T47" fmla="*/ 170 h 175"/>
                  <a:gd name="T48" fmla="*/ 24 w 40"/>
                  <a:gd name="T49" fmla="*/ 173 h 175"/>
                  <a:gd name="T50" fmla="*/ 24 w 40"/>
                  <a:gd name="T51" fmla="*/ 163 h 175"/>
                  <a:gd name="T52" fmla="*/ 17 w 40"/>
                  <a:gd name="T53" fmla="*/ 161 h 175"/>
                  <a:gd name="T54" fmla="*/ 14 w 40"/>
                  <a:gd name="T55" fmla="*/ 161 h 175"/>
                  <a:gd name="T56" fmla="*/ 12 w 40"/>
                  <a:gd name="T57" fmla="*/ 163 h 175"/>
                  <a:gd name="T58" fmla="*/ 7 w 40"/>
                  <a:gd name="T59" fmla="*/ 175 h 175"/>
                  <a:gd name="T60" fmla="*/ 5 w 40"/>
                  <a:gd name="T61" fmla="*/ 173 h 175"/>
                  <a:gd name="T62" fmla="*/ 7 w 40"/>
                  <a:gd name="T63" fmla="*/ 137 h 175"/>
                  <a:gd name="T64" fmla="*/ 7 w 40"/>
                  <a:gd name="T65" fmla="*/ 135 h 175"/>
                  <a:gd name="T66" fmla="*/ 5 w 40"/>
                  <a:gd name="T67" fmla="*/ 121 h 175"/>
                  <a:gd name="T68" fmla="*/ 7 w 40"/>
                  <a:gd name="T69" fmla="*/ 97 h 175"/>
                  <a:gd name="T70" fmla="*/ 7 w 40"/>
                  <a:gd name="T71" fmla="*/ 95 h 175"/>
                  <a:gd name="T72" fmla="*/ 7 w 40"/>
                  <a:gd name="T73" fmla="*/ 95 h 175"/>
                  <a:gd name="T74" fmla="*/ 7 w 40"/>
                  <a:gd name="T75" fmla="*/ 88 h 175"/>
                  <a:gd name="T76" fmla="*/ 5 w 40"/>
                  <a:gd name="T77" fmla="*/ 85 h 175"/>
                  <a:gd name="T78" fmla="*/ 7 w 40"/>
                  <a:gd name="T79" fmla="*/ 69 h 175"/>
                  <a:gd name="T80" fmla="*/ 5 w 40"/>
                  <a:gd name="T81" fmla="*/ 64 h 175"/>
                  <a:gd name="T82" fmla="*/ 0 w 40"/>
                  <a:gd name="T83" fmla="*/ 59 h 175"/>
                  <a:gd name="T84" fmla="*/ 3 w 40"/>
                  <a:gd name="T85" fmla="*/ 59 h 175"/>
                  <a:gd name="T86" fmla="*/ 0 w 40"/>
                  <a:gd name="T87" fmla="*/ 48 h 175"/>
                  <a:gd name="T88" fmla="*/ 3 w 40"/>
                  <a:gd name="T89" fmla="*/ 31 h 175"/>
                  <a:gd name="T90" fmla="*/ 3 w 40"/>
                  <a:gd name="T91" fmla="*/ 24 h 175"/>
                  <a:gd name="T92" fmla="*/ 3 w 40"/>
                  <a:gd name="T93" fmla="*/ 22 h 175"/>
                  <a:gd name="T94" fmla="*/ 5 w 40"/>
                  <a:gd name="T95" fmla="*/ 19 h 175"/>
                  <a:gd name="T96" fmla="*/ 7 w 40"/>
                  <a:gd name="T97" fmla="*/ 22 h 175"/>
                  <a:gd name="T98" fmla="*/ 10 w 40"/>
                  <a:gd name="T99" fmla="*/ 22 h 175"/>
                  <a:gd name="T100" fmla="*/ 12 w 40"/>
                  <a:gd name="T101" fmla="*/ 22 h 175"/>
                  <a:gd name="T102" fmla="*/ 12 w 40"/>
                  <a:gd name="T103" fmla="*/ 22 h 175"/>
                  <a:gd name="T104" fmla="*/ 12 w 40"/>
                  <a:gd name="T105" fmla="*/ 19 h 175"/>
                  <a:gd name="T106" fmla="*/ 12 w 40"/>
                  <a:gd name="T107" fmla="*/ 17 h 175"/>
                  <a:gd name="T108" fmla="*/ 14 w 40"/>
                  <a:gd name="T109" fmla="*/ 17 h 175"/>
                  <a:gd name="T110" fmla="*/ 14 w 40"/>
                  <a:gd name="T111" fmla="*/ 17 h 175"/>
                  <a:gd name="T112" fmla="*/ 10 w 40"/>
                  <a:gd name="T113" fmla="*/ 3 h 175"/>
                  <a:gd name="T114" fmla="*/ 10 w 40"/>
                  <a:gd name="T115" fmla="*/ 3 h 175"/>
                  <a:gd name="T116" fmla="*/ 12 w 40"/>
                  <a:gd name="T117" fmla="*/ 3 h 175"/>
                  <a:gd name="T118" fmla="*/ 12 w 40"/>
                  <a:gd name="T119" fmla="*/ 3 h 1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175"/>
                  <a:gd name="T182" fmla="*/ 40 w 40"/>
                  <a:gd name="T183" fmla="*/ 175 h 1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175">
                    <a:moveTo>
                      <a:pt x="12" y="3"/>
                    </a:moveTo>
                    <a:lnTo>
                      <a:pt x="14" y="0"/>
                    </a:lnTo>
                    <a:lnTo>
                      <a:pt x="14" y="3"/>
                    </a:lnTo>
                    <a:lnTo>
                      <a:pt x="21" y="36"/>
                    </a:lnTo>
                    <a:lnTo>
                      <a:pt x="21" y="45"/>
                    </a:lnTo>
                    <a:lnTo>
                      <a:pt x="19" y="48"/>
                    </a:lnTo>
                    <a:lnTo>
                      <a:pt x="21" y="64"/>
                    </a:lnTo>
                    <a:lnTo>
                      <a:pt x="36" y="111"/>
                    </a:lnTo>
                    <a:lnTo>
                      <a:pt x="40" y="118"/>
                    </a:lnTo>
                    <a:lnTo>
                      <a:pt x="40" y="121"/>
                    </a:lnTo>
                    <a:lnTo>
                      <a:pt x="36" y="114"/>
                    </a:lnTo>
                    <a:lnTo>
                      <a:pt x="29" y="109"/>
                    </a:lnTo>
                    <a:lnTo>
                      <a:pt x="26" y="109"/>
                    </a:lnTo>
                    <a:lnTo>
                      <a:pt x="21" y="109"/>
                    </a:lnTo>
                    <a:lnTo>
                      <a:pt x="19" y="111"/>
                    </a:lnTo>
                    <a:lnTo>
                      <a:pt x="12" y="142"/>
                    </a:lnTo>
                    <a:lnTo>
                      <a:pt x="19" y="152"/>
                    </a:lnTo>
                    <a:lnTo>
                      <a:pt x="19" y="156"/>
                    </a:lnTo>
                    <a:lnTo>
                      <a:pt x="24" y="159"/>
                    </a:lnTo>
                    <a:lnTo>
                      <a:pt x="24" y="161"/>
                    </a:lnTo>
                    <a:lnTo>
                      <a:pt x="26" y="166"/>
                    </a:lnTo>
                    <a:lnTo>
                      <a:pt x="26" y="170"/>
                    </a:lnTo>
                    <a:lnTo>
                      <a:pt x="24" y="173"/>
                    </a:lnTo>
                    <a:lnTo>
                      <a:pt x="24" y="163"/>
                    </a:lnTo>
                    <a:lnTo>
                      <a:pt x="17" y="161"/>
                    </a:lnTo>
                    <a:lnTo>
                      <a:pt x="14" y="161"/>
                    </a:lnTo>
                    <a:lnTo>
                      <a:pt x="12" y="163"/>
                    </a:lnTo>
                    <a:lnTo>
                      <a:pt x="7" y="175"/>
                    </a:lnTo>
                    <a:lnTo>
                      <a:pt x="5" y="173"/>
                    </a:lnTo>
                    <a:lnTo>
                      <a:pt x="7" y="137"/>
                    </a:lnTo>
                    <a:lnTo>
                      <a:pt x="7" y="135"/>
                    </a:lnTo>
                    <a:lnTo>
                      <a:pt x="5" y="121"/>
                    </a:lnTo>
                    <a:lnTo>
                      <a:pt x="7" y="97"/>
                    </a:lnTo>
                    <a:lnTo>
                      <a:pt x="7" y="95"/>
                    </a:lnTo>
                    <a:lnTo>
                      <a:pt x="7" y="88"/>
                    </a:lnTo>
                    <a:lnTo>
                      <a:pt x="5" y="85"/>
                    </a:lnTo>
                    <a:lnTo>
                      <a:pt x="7" y="69"/>
                    </a:lnTo>
                    <a:lnTo>
                      <a:pt x="5" y="64"/>
                    </a:lnTo>
                    <a:lnTo>
                      <a:pt x="0" y="59"/>
                    </a:lnTo>
                    <a:lnTo>
                      <a:pt x="3" y="59"/>
                    </a:lnTo>
                    <a:lnTo>
                      <a:pt x="0" y="48"/>
                    </a:lnTo>
                    <a:lnTo>
                      <a:pt x="3" y="31"/>
                    </a:lnTo>
                    <a:lnTo>
                      <a:pt x="3" y="24"/>
                    </a:lnTo>
                    <a:lnTo>
                      <a:pt x="3" y="22"/>
                    </a:lnTo>
                    <a:lnTo>
                      <a:pt x="5" y="19"/>
                    </a:lnTo>
                    <a:lnTo>
                      <a:pt x="7" y="22"/>
                    </a:lnTo>
                    <a:lnTo>
                      <a:pt x="10" y="22"/>
                    </a:lnTo>
                    <a:lnTo>
                      <a:pt x="12" y="22"/>
                    </a:lnTo>
                    <a:lnTo>
                      <a:pt x="12" y="19"/>
                    </a:lnTo>
                    <a:lnTo>
                      <a:pt x="12" y="17"/>
                    </a:lnTo>
                    <a:lnTo>
                      <a:pt x="14" y="17"/>
                    </a:lnTo>
                    <a:lnTo>
                      <a:pt x="10" y="3"/>
                    </a:lnTo>
                    <a:lnTo>
                      <a:pt x="12" y="3"/>
                    </a:lnTo>
                    <a:close/>
                  </a:path>
                </a:pathLst>
              </a:custGeom>
              <a:grpFill/>
              <a:ln w="9525">
                <a:noFill/>
                <a:round/>
                <a:headEnd/>
                <a:tailEnd/>
              </a:ln>
            </p:spPr>
            <p:txBody>
              <a:bodyPr/>
              <a:lstStyle/>
              <a:p>
                <a:pPr>
                  <a:defRPr/>
                </a:pPr>
                <a:endParaRPr lang="en-US" sz="1200" kern="0">
                  <a:solidFill>
                    <a:srgbClr val="0096D6"/>
                  </a:solidFill>
                </a:endParaRPr>
              </a:p>
            </p:txBody>
          </p:sp>
          <p:sp>
            <p:nvSpPr>
              <p:cNvPr id="3230" name="Freeform 603"/>
              <p:cNvSpPr>
                <a:spLocks/>
              </p:cNvSpPr>
              <p:nvPr/>
            </p:nvSpPr>
            <p:spPr bwMode="auto">
              <a:xfrm>
                <a:off x="4753" y="1747"/>
                <a:ext cx="40" cy="175"/>
              </a:xfrm>
              <a:custGeom>
                <a:avLst/>
                <a:gdLst>
                  <a:gd name="T0" fmla="*/ 12 w 40"/>
                  <a:gd name="T1" fmla="*/ 3 h 175"/>
                  <a:gd name="T2" fmla="*/ 14 w 40"/>
                  <a:gd name="T3" fmla="*/ 0 h 175"/>
                  <a:gd name="T4" fmla="*/ 14 w 40"/>
                  <a:gd name="T5" fmla="*/ 3 h 175"/>
                  <a:gd name="T6" fmla="*/ 21 w 40"/>
                  <a:gd name="T7" fmla="*/ 36 h 175"/>
                  <a:gd name="T8" fmla="*/ 21 w 40"/>
                  <a:gd name="T9" fmla="*/ 45 h 175"/>
                  <a:gd name="T10" fmla="*/ 19 w 40"/>
                  <a:gd name="T11" fmla="*/ 48 h 175"/>
                  <a:gd name="T12" fmla="*/ 21 w 40"/>
                  <a:gd name="T13" fmla="*/ 64 h 175"/>
                  <a:gd name="T14" fmla="*/ 21 w 40"/>
                  <a:gd name="T15" fmla="*/ 64 h 175"/>
                  <a:gd name="T16" fmla="*/ 36 w 40"/>
                  <a:gd name="T17" fmla="*/ 111 h 175"/>
                  <a:gd name="T18" fmla="*/ 40 w 40"/>
                  <a:gd name="T19" fmla="*/ 118 h 175"/>
                  <a:gd name="T20" fmla="*/ 40 w 40"/>
                  <a:gd name="T21" fmla="*/ 121 h 175"/>
                  <a:gd name="T22" fmla="*/ 36 w 40"/>
                  <a:gd name="T23" fmla="*/ 114 h 175"/>
                  <a:gd name="T24" fmla="*/ 29 w 40"/>
                  <a:gd name="T25" fmla="*/ 109 h 175"/>
                  <a:gd name="T26" fmla="*/ 26 w 40"/>
                  <a:gd name="T27" fmla="*/ 109 h 175"/>
                  <a:gd name="T28" fmla="*/ 21 w 40"/>
                  <a:gd name="T29" fmla="*/ 109 h 175"/>
                  <a:gd name="T30" fmla="*/ 19 w 40"/>
                  <a:gd name="T31" fmla="*/ 111 h 175"/>
                  <a:gd name="T32" fmla="*/ 12 w 40"/>
                  <a:gd name="T33" fmla="*/ 142 h 175"/>
                  <a:gd name="T34" fmla="*/ 19 w 40"/>
                  <a:gd name="T35" fmla="*/ 152 h 175"/>
                  <a:gd name="T36" fmla="*/ 19 w 40"/>
                  <a:gd name="T37" fmla="*/ 156 h 175"/>
                  <a:gd name="T38" fmla="*/ 24 w 40"/>
                  <a:gd name="T39" fmla="*/ 159 h 175"/>
                  <a:gd name="T40" fmla="*/ 24 w 40"/>
                  <a:gd name="T41" fmla="*/ 159 h 175"/>
                  <a:gd name="T42" fmla="*/ 24 w 40"/>
                  <a:gd name="T43" fmla="*/ 161 h 175"/>
                  <a:gd name="T44" fmla="*/ 26 w 40"/>
                  <a:gd name="T45" fmla="*/ 166 h 175"/>
                  <a:gd name="T46" fmla="*/ 26 w 40"/>
                  <a:gd name="T47" fmla="*/ 170 h 175"/>
                  <a:gd name="T48" fmla="*/ 24 w 40"/>
                  <a:gd name="T49" fmla="*/ 173 h 175"/>
                  <a:gd name="T50" fmla="*/ 24 w 40"/>
                  <a:gd name="T51" fmla="*/ 163 h 175"/>
                  <a:gd name="T52" fmla="*/ 17 w 40"/>
                  <a:gd name="T53" fmla="*/ 161 h 175"/>
                  <a:gd name="T54" fmla="*/ 14 w 40"/>
                  <a:gd name="T55" fmla="*/ 161 h 175"/>
                  <a:gd name="T56" fmla="*/ 12 w 40"/>
                  <a:gd name="T57" fmla="*/ 163 h 175"/>
                  <a:gd name="T58" fmla="*/ 7 w 40"/>
                  <a:gd name="T59" fmla="*/ 175 h 175"/>
                  <a:gd name="T60" fmla="*/ 5 w 40"/>
                  <a:gd name="T61" fmla="*/ 173 h 175"/>
                  <a:gd name="T62" fmla="*/ 7 w 40"/>
                  <a:gd name="T63" fmla="*/ 137 h 175"/>
                  <a:gd name="T64" fmla="*/ 7 w 40"/>
                  <a:gd name="T65" fmla="*/ 135 h 175"/>
                  <a:gd name="T66" fmla="*/ 5 w 40"/>
                  <a:gd name="T67" fmla="*/ 121 h 175"/>
                  <a:gd name="T68" fmla="*/ 7 w 40"/>
                  <a:gd name="T69" fmla="*/ 97 h 175"/>
                  <a:gd name="T70" fmla="*/ 7 w 40"/>
                  <a:gd name="T71" fmla="*/ 95 h 175"/>
                  <a:gd name="T72" fmla="*/ 7 w 40"/>
                  <a:gd name="T73" fmla="*/ 95 h 175"/>
                  <a:gd name="T74" fmla="*/ 7 w 40"/>
                  <a:gd name="T75" fmla="*/ 88 h 175"/>
                  <a:gd name="T76" fmla="*/ 5 w 40"/>
                  <a:gd name="T77" fmla="*/ 85 h 175"/>
                  <a:gd name="T78" fmla="*/ 7 w 40"/>
                  <a:gd name="T79" fmla="*/ 69 h 175"/>
                  <a:gd name="T80" fmla="*/ 5 w 40"/>
                  <a:gd name="T81" fmla="*/ 64 h 175"/>
                  <a:gd name="T82" fmla="*/ 0 w 40"/>
                  <a:gd name="T83" fmla="*/ 59 h 175"/>
                  <a:gd name="T84" fmla="*/ 3 w 40"/>
                  <a:gd name="T85" fmla="*/ 59 h 175"/>
                  <a:gd name="T86" fmla="*/ 0 w 40"/>
                  <a:gd name="T87" fmla="*/ 48 h 175"/>
                  <a:gd name="T88" fmla="*/ 3 w 40"/>
                  <a:gd name="T89" fmla="*/ 31 h 175"/>
                  <a:gd name="T90" fmla="*/ 3 w 40"/>
                  <a:gd name="T91" fmla="*/ 24 h 175"/>
                  <a:gd name="T92" fmla="*/ 3 w 40"/>
                  <a:gd name="T93" fmla="*/ 22 h 175"/>
                  <a:gd name="T94" fmla="*/ 5 w 40"/>
                  <a:gd name="T95" fmla="*/ 19 h 175"/>
                  <a:gd name="T96" fmla="*/ 7 w 40"/>
                  <a:gd name="T97" fmla="*/ 22 h 175"/>
                  <a:gd name="T98" fmla="*/ 10 w 40"/>
                  <a:gd name="T99" fmla="*/ 22 h 175"/>
                  <a:gd name="T100" fmla="*/ 12 w 40"/>
                  <a:gd name="T101" fmla="*/ 22 h 175"/>
                  <a:gd name="T102" fmla="*/ 12 w 40"/>
                  <a:gd name="T103" fmla="*/ 22 h 175"/>
                  <a:gd name="T104" fmla="*/ 12 w 40"/>
                  <a:gd name="T105" fmla="*/ 19 h 175"/>
                  <a:gd name="T106" fmla="*/ 12 w 40"/>
                  <a:gd name="T107" fmla="*/ 17 h 175"/>
                  <a:gd name="T108" fmla="*/ 14 w 40"/>
                  <a:gd name="T109" fmla="*/ 17 h 175"/>
                  <a:gd name="T110" fmla="*/ 14 w 40"/>
                  <a:gd name="T111" fmla="*/ 17 h 175"/>
                  <a:gd name="T112" fmla="*/ 10 w 40"/>
                  <a:gd name="T113" fmla="*/ 3 h 175"/>
                  <a:gd name="T114" fmla="*/ 10 w 40"/>
                  <a:gd name="T115" fmla="*/ 3 h 175"/>
                  <a:gd name="T116" fmla="*/ 12 w 40"/>
                  <a:gd name="T117" fmla="*/ 3 h 175"/>
                  <a:gd name="T118" fmla="*/ 12 w 40"/>
                  <a:gd name="T119" fmla="*/ 3 h 1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175"/>
                  <a:gd name="T182" fmla="*/ 40 w 40"/>
                  <a:gd name="T183" fmla="*/ 175 h 1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175">
                    <a:moveTo>
                      <a:pt x="12" y="3"/>
                    </a:moveTo>
                    <a:lnTo>
                      <a:pt x="14" y="0"/>
                    </a:lnTo>
                    <a:lnTo>
                      <a:pt x="14" y="3"/>
                    </a:lnTo>
                    <a:lnTo>
                      <a:pt x="21" y="36"/>
                    </a:lnTo>
                    <a:lnTo>
                      <a:pt x="21" y="45"/>
                    </a:lnTo>
                    <a:lnTo>
                      <a:pt x="19" y="48"/>
                    </a:lnTo>
                    <a:lnTo>
                      <a:pt x="21" y="64"/>
                    </a:lnTo>
                    <a:lnTo>
                      <a:pt x="36" y="111"/>
                    </a:lnTo>
                    <a:lnTo>
                      <a:pt x="40" y="118"/>
                    </a:lnTo>
                    <a:lnTo>
                      <a:pt x="40" y="121"/>
                    </a:lnTo>
                    <a:lnTo>
                      <a:pt x="36" y="114"/>
                    </a:lnTo>
                    <a:lnTo>
                      <a:pt x="29" y="109"/>
                    </a:lnTo>
                    <a:lnTo>
                      <a:pt x="26" y="109"/>
                    </a:lnTo>
                    <a:lnTo>
                      <a:pt x="21" y="109"/>
                    </a:lnTo>
                    <a:lnTo>
                      <a:pt x="19" y="111"/>
                    </a:lnTo>
                    <a:lnTo>
                      <a:pt x="12" y="142"/>
                    </a:lnTo>
                    <a:lnTo>
                      <a:pt x="19" y="152"/>
                    </a:lnTo>
                    <a:lnTo>
                      <a:pt x="19" y="156"/>
                    </a:lnTo>
                    <a:lnTo>
                      <a:pt x="24" y="159"/>
                    </a:lnTo>
                    <a:lnTo>
                      <a:pt x="24" y="161"/>
                    </a:lnTo>
                    <a:lnTo>
                      <a:pt x="26" y="166"/>
                    </a:lnTo>
                    <a:lnTo>
                      <a:pt x="26" y="170"/>
                    </a:lnTo>
                    <a:lnTo>
                      <a:pt x="24" y="173"/>
                    </a:lnTo>
                    <a:lnTo>
                      <a:pt x="24" y="163"/>
                    </a:lnTo>
                    <a:lnTo>
                      <a:pt x="17" y="161"/>
                    </a:lnTo>
                    <a:lnTo>
                      <a:pt x="14" y="161"/>
                    </a:lnTo>
                    <a:lnTo>
                      <a:pt x="12" y="163"/>
                    </a:lnTo>
                    <a:lnTo>
                      <a:pt x="7" y="175"/>
                    </a:lnTo>
                    <a:lnTo>
                      <a:pt x="5" y="173"/>
                    </a:lnTo>
                    <a:lnTo>
                      <a:pt x="7" y="137"/>
                    </a:lnTo>
                    <a:lnTo>
                      <a:pt x="7" y="135"/>
                    </a:lnTo>
                    <a:lnTo>
                      <a:pt x="5" y="121"/>
                    </a:lnTo>
                    <a:lnTo>
                      <a:pt x="7" y="97"/>
                    </a:lnTo>
                    <a:lnTo>
                      <a:pt x="7" y="95"/>
                    </a:lnTo>
                    <a:lnTo>
                      <a:pt x="7" y="88"/>
                    </a:lnTo>
                    <a:lnTo>
                      <a:pt x="5" y="85"/>
                    </a:lnTo>
                    <a:lnTo>
                      <a:pt x="7" y="69"/>
                    </a:lnTo>
                    <a:lnTo>
                      <a:pt x="5" y="64"/>
                    </a:lnTo>
                    <a:lnTo>
                      <a:pt x="0" y="59"/>
                    </a:lnTo>
                    <a:lnTo>
                      <a:pt x="3" y="59"/>
                    </a:lnTo>
                    <a:lnTo>
                      <a:pt x="0" y="48"/>
                    </a:lnTo>
                    <a:lnTo>
                      <a:pt x="3" y="31"/>
                    </a:lnTo>
                    <a:lnTo>
                      <a:pt x="3" y="24"/>
                    </a:lnTo>
                    <a:lnTo>
                      <a:pt x="3" y="22"/>
                    </a:lnTo>
                    <a:lnTo>
                      <a:pt x="5" y="19"/>
                    </a:lnTo>
                    <a:lnTo>
                      <a:pt x="7" y="22"/>
                    </a:lnTo>
                    <a:lnTo>
                      <a:pt x="10" y="22"/>
                    </a:lnTo>
                    <a:lnTo>
                      <a:pt x="12" y="22"/>
                    </a:lnTo>
                    <a:lnTo>
                      <a:pt x="12" y="19"/>
                    </a:lnTo>
                    <a:lnTo>
                      <a:pt x="12" y="17"/>
                    </a:lnTo>
                    <a:lnTo>
                      <a:pt x="14" y="17"/>
                    </a:lnTo>
                    <a:lnTo>
                      <a:pt x="10" y="3"/>
                    </a:lnTo>
                    <a:lnTo>
                      <a:pt x="12" y="3"/>
                    </a:lnTo>
                  </a:path>
                </a:pathLst>
              </a:custGeom>
              <a:grpFill/>
              <a:ln w="9525">
                <a:noFill/>
                <a:round/>
                <a:headEnd/>
                <a:tailEnd/>
              </a:ln>
            </p:spPr>
            <p:txBody>
              <a:bodyPr/>
              <a:lstStyle/>
              <a:p>
                <a:pPr>
                  <a:defRPr/>
                </a:pPr>
                <a:endParaRPr lang="en-US" sz="1200" kern="0">
                  <a:solidFill>
                    <a:srgbClr val="0096D6"/>
                  </a:solidFill>
                </a:endParaRPr>
              </a:p>
            </p:txBody>
          </p:sp>
          <p:sp>
            <p:nvSpPr>
              <p:cNvPr id="3231" name="Freeform 604"/>
              <p:cNvSpPr>
                <a:spLocks/>
              </p:cNvSpPr>
              <p:nvPr/>
            </p:nvSpPr>
            <p:spPr bwMode="auto">
              <a:xfrm>
                <a:off x="4694" y="1728"/>
                <a:ext cx="12" cy="15"/>
              </a:xfrm>
              <a:custGeom>
                <a:avLst/>
                <a:gdLst>
                  <a:gd name="T0" fmla="*/ 3 w 12"/>
                  <a:gd name="T1" fmla="*/ 10 h 15"/>
                  <a:gd name="T2" fmla="*/ 0 w 12"/>
                  <a:gd name="T3" fmla="*/ 12 h 15"/>
                  <a:gd name="T4" fmla="*/ 3 w 12"/>
                  <a:gd name="T5" fmla="*/ 10 h 15"/>
                  <a:gd name="T6" fmla="*/ 5 w 12"/>
                  <a:gd name="T7" fmla="*/ 12 h 15"/>
                  <a:gd name="T8" fmla="*/ 5 w 12"/>
                  <a:gd name="T9" fmla="*/ 15 h 15"/>
                  <a:gd name="T10" fmla="*/ 7 w 12"/>
                  <a:gd name="T11" fmla="*/ 15 h 15"/>
                  <a:gd name="T12" fmla="*/ 10 w 12"/>
                  <a:gd name="T13" fmla="*/ 12 h 15"/>
                  <a:gd name="T14" fmla="*/ 10 w 12"/>
                  <a:gd name="T15" fmla="*/ 10 h 15"/>
                  <a:gd name="T16" fmla="*/ 12 w 12"/>
                  <a:gd name="T17" fmla="*/ 8 h 15"/>
                  <a:gd name="T18" fmla="*/ 12 w 12"/>
                  <a:gd name="T19" fmla="*/ 5 h 15"/>
                  <a:gd name="T20" fmla="*/ 10 w 12"/>
                  <a:gd name="T21" fmla="*/ 3 h 15"/>
                  <a:gd name="T22" fmla="*/ 5 w 12"/>
                  <a:gd name="T23" fmla="*/ 0 h 15"/>
                  <a:gd name="T24" fmla="*/ 5 w 12"/>
                  <a:gd name="T25" fmla="*/ 8 h 15"/>
                  <a:gd name="T26" fmla="*/ 3 w 12"/>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5"/>
                  <a:gd name="T44" fmla="*/ 12 w 12"/>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5">
                    <a:moveTo>
                      <a:pt x="3" y="10"/>
                    </a:moveTo>
                    <a:lnTo>
                      <a:pt x="0" y="12"/>
                    </a:lnTo>
                    <a:lnTo>
                      <a:pt x="3" y="10"/>
                    </a:lnTo>
                    <a:lnTo>
                      <a:pt x="5" y="12"/>
                    </a:lnTo>
                    <a:lnTo>
                      <a:pt x="5" y="15"/>
                    </a:lnTo>
                    <a:lnTo>
                      <a:pt x="7" y="15"/>
                    </a:lnTo>
                    <a:lnTo>
                      <a:pt x="10" y="12"/>
                    </a:lnTo>
                    <a:lnTo>
                      <a:pt x="10" y="10"/>
                    </a:lnTo>
                    <a:lnTo>
                      <a:pt x="12" y="8"/>
                    </a:lnTo>
                    <a:lnTo>
                      <a:pt x="12" y="5"/>
                    </a:lnTo>
                    <a:lnTo>
                      <a:pt x="10" y="3"/>
                    </a:lnTo>
                    <a:lnTo>
                      <a:pt x="5" y="0"/>
                    </a:lnTo>
                    <a:lnTo>
                      <a:pt x="5" y="8"/>
                    </a:lnTo>
                    <a:lnTo>
                      <a:pt x="3" y="10"/>
                    </a:lnTo>
                    <a:close/>
                  </a:path>
                </a:pathLst>
              </a:custGeom>
              <a:grpFill/>
              <a:ln w="9525">
                <a:noFill/>
                <a:round/>
                <a:headEnd/>
                <a:tailEnd/>
              </a:ln>
            </p:spPr>
            <p:txBody>
              <a:bodyPr/>
              <a:lstStyle/>
              <a:p>
                <a:pPr>
                  <a:defRPr/>
                </a:pPr>
                <a:endParaRPr lang="en-US" sz="1200" kern="0">
                  <a:solidFill>
                    <a:srgbClr val="0096D6"/>
                  </a:solidFill>
                </a:endParaRPr>
              </a:p>
            </p:txBody>
          </p:sp>
          <p:sp>
            <p:nvSpPr>
              <p:cNvPr id="3232" name="Freeform 605"/>
              <p:cNvSpPr>
                <a:spLocks/>
              </p:cNvSpPr>
              <p:nvPr/>
            </p:nvSpPr>
            <p:spPr bwMode="auto">
              <a:xfrm>
                <a:off x="4694" y="1728"/>
                <a:ext cx="12" cy="15"/>
              </a:xfrm>
              <a:custGeom>
                <a:avLst/>
                <a:gdLst>
                  <a:gd name="T0" fmla="*/ 3 w 12"/>
                  <a:gd name="T1" fmla="*/ 10 h 15"/>
                  <a:gd name="T2" fmla="*/ 0 w 12"/>
                  <a:gd name="T3" fmla="*/ 12 h 15"/>
                  <a:gd name="T4" fmla="*/ 3 w 12"/>
                  <a:gd name="T5" fmla="*/ 10 h 15"/>
                  <a:gd name="T6" fmla="*/ 5 w 12"/>
                  <a:gd name="T7" fmla="*/ 12 h 15"/>
                  <a:gd name="T8" fmla="*/ 5 w 12"/>
                  <a:gd name="T9" fmla="*/ 15 h 15"/>
                  <a:gd name="T10" fmla="*/ 7 w 12"/>
                  <a:gd name="T11" fmla="*/ 15 h 15"/>
                  <a:gd name="T12" fmla="*/ 10 w 12"/>
                  <a:gd name="T13" fmla="*/ 12 h 15"/>
                  <a:gd name="T14" fmla="*/ 10 w 12"/>
                  <a:gd name="T15" fmla="*/ 10 h 15"/>
                  <a:gd name="T16" fmla="*/ 12 w 12"/>
                  <a:gd name="T17" fmla="*/ 8 h 15"/>
                  <a:gd name="T18" fmla="*/ 12 w 12"/>
                  <a:gd name="T19" fmla="*/ 5 h 15"/>
                  <a:gd name="T20" fmla="*/ 10 w 12"/>
                  <a:gd name="T21" fmla="*/ 3 h 15"/>
                  <a:gd name="T22" fmla="*/ 5 w 12"/>
                  <a:gd name="T23" fmla="*/ 0 h 15"/>
                  <a:gd name="T24" fmla="*/ 5 w 12"/>
                  <a:gd name="T25" fmla="*/ 8 h 15"/>
                  <a:gd name="T26" fmla="*/ 3 w 12"/>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5"/>
                  <a:gd name="T44" fmla="*/ 12 w 12"/>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5">
                    <a:moveTo>
                      <a:pt x="3" y="10"/>
                    </a:moveTo>
                    <a:lnTo>
                      <a:pt x="0" y="12"/>
                    </a:lnTo>
                    <a:lnTo>
                      <a:pt x="3" y="10"/>
                    </a:lnTo>
                    <a:lnTo>
                      <a:pt x="5" y="12"/>
                    </a:lnTo>
                    <a:lnTo>
                      <a:pt x="5" y="15"/>
                    </a:lnTo>
                    <a:lnTo>
                      <a:pt x="7" y="15"/>
                    </a:lnTo>
                    <a:lnTo>
                      <a:pt x="10" y="12"/>
                    </a:lnTo>
                    <a:lnTo>
                      <a:pt x="10" y="10"/>
                    </a:lnTo>
                    <a:lnTo>
                      <a:pt x="12" y="8"/>
                    </a:lnTo>
                    <a:lnTo>
                      <a:pt x="12" y="5"/>
                    </a:lnTo>
                    <a:lnTo>
                      <a:pt x="10" y="3"/>
                    </a:lnTo>
                    <a:lnTo>
                      <a:pt x="5" y="0"/>
                    </a:lnTo>
                    <a:lnTo>
                      <a:pt x="5" y="8"/>
                    </a:lnTo>
                    <a:lnTo>
                      <a:pt x="3" y="10"/>
                    </a:lnTo>
                  </a:path>
                </a:pathLst>
              </a:custGeom>
              <a:grpFill/>
              <a:ln w="9525">
                <a:noFill/>
                <a:round/>
                <a:headEnd/>
                <a:tailEnd/>
              </a:ln>
            </p:spPr>
            <p:txBody>
              <a:bodyPr/>
              <a:lstStyle/>
              <a:p>
                <a:pPr>
                  <a:defRPr/>
                </a:pPr>
                <a:endParaRPr lang="en-US" sz="1200" kern="0">
                  <a:solidFill>
                    <a:srgbClr val="0096D6"/>
                  </a:solidFill>
                </a:endParaRPr>
              </a:p>
            </p:txBody>
          </p:sp>
          <p:sp>
            <p:nvSpPr>
              <p:cNvPr id="3233" name="Freeform 606"/>
              <p:cNvSpPr>
                <a:spLocks/>
              </p:cNvSpPr>
              <p:nvPr/>
            </p:nvSpPr>
            <p:spPr bwMode="auto">
              <a:xfrm>
                <a:off x="5039" y="1632"/>
                <a:ext cx="17" cy="19"/>
              </a:xfrm>
              <a:custGeom>
                <a:avLst/>
                <a:gdLst>
                  <a:gd name="T0" fmla="*/ 14 w 17"/>
                  <a:gd name="T1" fmla="*/ 0 h 19"/>
                  <a:gd name="T2" fmla="*/ 12 w 17"/>
                  <a:gd name="T3" fmla="*/ 2 h 19"/>
                  <a:gd name="T4" fmla="*/ 5 w 17"/>
                  <a:gd name="T5" fmla="*/ 4 h 19"/>
                  <a:gd name="T6" fmla="*/ 5 w 17"/>
                  <a:gd name="T7" fmla="*/ 7 h 19"/>
                  <a:gd name="T8" fmla="*/ 7 w 17"/>
                  <a:gd name="T9" fmla="*/ 7 h 19"/>
                  <a:gd name="T10" fmla="*/ 0 w 17"/>
                  <a:gd name="T11" fmla="*/ 19 h 19"/>
                  <a:gd name="T12" fmla="*/ 9 w 17"/>
                  <a:gd name="T13" fmla="*/ 11 h 19"/>
                  <a:gd name="T14" fmla="*/ 14 w 17"/>
                  <a:gd name="T15" fmla="*/ 9 h 19"/>
                  <a:gd name="T16" fmla="*/ 17 w 17"/>
                  <a:gd name="T17" fmla="*/ 7 h 19"/>
                  <a:gd name="T18" fmla="*/ 17 w 17"/>
                  <a:gd name="T19" fmla="*/ 2 h 19"/>
                  <a:gd name="T20" fmla="*/ 17 w 17"/>
                  <a:gd name="T21" fmla="*/ 0 h 19"/>
                  <a:gd name="T22" fmla="*/ 14 w 1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4" y="0"/>
                    </a:moveTo>
                    <a:lnTo>
                      <a:pt x="12" y="2"/>
                    </a:lnTo>
                    <a:lnTo>
                      <a:pt x="5" y="4"/>
                    </a:lnTo>
                    <a:lnTo>
                      <a:pt x="5" y="7"/>
                    </a:lnTo>
                    <a:lnTo>
                      <a:pt x="7" y="7"/>
                    </a:lnTo>
                    <a:lnTo>
                      <a:pt x="0" y="19"/>
                    </a:lnTo>
                    <a:lnTo>
                      <a:pt x="9" y="11"/>
                    </a:lnTo>
                    <a:lnTo>
                      <a:pt x="14" y="9"/>
                    </a:lnTo>
                    <a:lnTo>
                      <a:pt x="17" y="7"/>
                    </a:lnTo>
                    <a:lnTo>
                      <a:pt x="17" y="2"/>
                    </a:lnTo>
                    <a:lnTo>
                      <a:pt x="17" y="0"/>
                    </a:lnTo>
                    <a:lnTo>
                      <a:pt x="14" y="0"/>
                    </a:lnTo>
                    <a:close/>
                  </a:path>
                </a:pathLst>
              </a:custGeom>
              <a:grpFill/>
              <a:ln w="9525">
                <a:noFill/>
                <a:round/>
                <a:headEnd/>
                <a:tailEnd/>
              </a:ln>
            </p:spPr>
            <p:txBody>
              <a:bodyPr/>
              <a:lstStyle/>
              <a:p>
                <a:pPr>
                  <a:defRPr/>
                </a:pPr>
                <a:endParaRPr lang="en-US" sz="1200" kern="0">
                  <a:solidFill>
                    <a:srgbClr val="0096D6"/>
                  </a:solidFill>
                </a:endParaRPr>
              </a:p>
            </p:txBody>
          </p:sp>
          <p:sp>
            <p:nvSpPr>
              <p:cNvPr id="3234" name="Freeform 607"/>
              <p:cNvSpPr>
                <a:spLocks/>
              </p:cNvSpPr>
              <p:nvPr/>
            </p:nvSpPr>
            <p:spPr bwMode="auto">
              <a:xfrm>
                <a:off x="5039" y="1632"/>
                <a:ext cx="17" cy="19"/>
              </a:xfrm>
              <a:custGeom>
                <a:avLst/>
                <a:gdLst>
                  <a:gd name="T0" fmla="*/ 14 w 17"/>
                  <a:gd name="T1" fmla="*/ 0 h 19"/>
                  <a:gd name="T2" fmla="*/ 12 w 17"/>
                  <a:gd name="T3" fmla="*/ 2 h 19"/>
                  <a:gd name="T4" fmla="*/ 5 w 17"/>
                  <a:gd name="T5" fmla="*/ 4 h 19"/>
                  <a:gd name="T6" fmla="*/ 5 w 17"/>
                  <a:gd name="T7" fmla="*/ 7 h 19"/>
                  <a:gd name="T8" fmla="*/ 7 w 17"/>
                  <a:gd name="T9" fmla="*/ 7 h 19"/>
                  <a:gd name="T10" fmla="*/ 0 w 17"/>
                  <a:gd name="T11" fmla="*/ 19 h 19"/>
                  <a:gd name="T12" fmla="*/ 9 w 17"/>
                  <a:gd name="T13" fmla="*/ 11 h 19"/>
                  <a:gd name="T14" fmla="*/ 14 w 17"/>
                  <a:gd name="T15" fmla="*/ 9 h 19"/>
                  <a:gd name="T16" fmla="*/ 17 w 17"/>
                  <a:gd name="T17" fmla="*/ 7 h 19"/>
                  <a:gd name="T18" fmla="*/ 17 w 17"/>
                  <a:gd name="T19" fmla="*/ 2 h 19"/>
                  <a:gd name="T20" fmla="*/ 17 w 17"/>
                  <a:gd name="T21" fmla="*/ 0 h 19"/>
                  <a:gd name="T22" fmla="*/ 14 w 1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4" y="0"/>
                    </a:moveTo>
                    <a:lnTo>
                      <a:pt x="12" y="2"/>
                    </a:lnTo>
                    <a:lnTo>
                      <a:pt x="5" y="4"/>
                    </a:lnTo>
                    <a:lnTo>
                      <a:pt x="5" y="7"/>
                    </a:lnTo>
                    <a:lnTo>
                      <a:pt x="7" y="7"/>
                    </a:lnTo>
                    <a:lnTo>
                      <a:pt x="0" y="19"/>
                    </a:lnTo>
                    <a:lnTo>
                      <a:pt x="9" y="11"/>
                    </a:lnTo>
                    <a:lnTo>
                      <a:pt x="14" y="9"/>
                    </a:lnTo>
                    <a:lnTo>
                      <a:pt x="17" y="7"/>
                    </a:lnTo>
                    <a:lnTo>
                      <a:pt x="17" y="2"/>
                    </a:lnTo>
                    <a:lnTo>
                      <a:pt x="17" y="0"/>
                    </a:lnTo>
                    <a:lnTo>
                      <a:pt x="14" y="0"/>
                    </a:lnTo>
                  </a:path>
                </a:pathLst>
              </a:custGeom>
              <a:grpFill/>
              <a:ln w="9525">
                <a:noFill/>
                <a:round/>
                <a:headEnd/>
                <a:tailEnd/>
              </a:ln>
            </p:spPr>
            <p:txBody>
              <a:bodyPr/>
              <a:lstStyle/>
              <a:p>
                <a:pPr>
                  <a:defRPr/>
                </a:pPr>
                <a:endParaRPr lang="en-US" sz="1200" kern="0">
                  <a:solidFill>
                    <a:srgbClr val="0096D6"/>
                  </a:solidFill>
                </a:endParaRPr>
              </a:p>
            </p:txBody>
          </p:sp>
        </p:grpSp>
        <p:grpSp>
          <p:nvGrpSpPr>
            <p:cNvPr id="1900" name="Group 608"/>
            <p:cNvGrpSpPr>
              <a:grpSpLocks/>
            </p:cNvGrpSpPr>
            <p:nvPr/>
          </p:nvGrpSpPr>
          <p:grpSpPr bwMode="auto">
            <a:xfrm>
              <a:off x="-5383" y="762"/>
              <a:ext cx="4762" cy="2712"/>
              <a:chOff x="497" y="762"/>
              <a:chExt cx="4762" cy="2712"/>
            </a:xfrm>
            <a:grpFill/>
          </p:grpSpPr>
          <p:sp>
            <p:nvSpPr>
              <p:cNvPr id="2835" name="Freeform 609"/>
              <p:cNvSpPr>
                <a:spLocks/>
              </p:cNvSpPr>
              <p:nvPr/>
            </p:nvSpPr>
            <p:spPr bwMode="auto">
              <a:xfrm>
                <a:off x="4947" y="1825"/>
                <a:ext cx="2" cy="5"/>
              </a:xfrm>
              <a:custGeom>
                <a:avLst/>
                <a:gdLst>
                  <a:gd name="T0" fmla="*/ 2 w 2"/>
                  <a:gd name="T1" fmla="*/ 0 h 5"/>
                  <a:gd name="T2" fmla="*/ 2 w 2"/>
                  <a:gd name="T3" fmla="*/ 0 h 5"/>
                  <a:gd name="T4" fmla="*/ 0 w 2"/>
                  <a:gd name="T5" fmla="*/ 3 h 5"/>
                  <a:gd name="T6" fmla="*/ 0 w 2"/>
                  <a:gd name="T7" fmla="*/ 5 h 5"/>
                  <a:gd name="T8" fmla="*/ 0 w 2"/>
                  <a:gd name="T9" fmla="*/ 5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2" y="0"/>
                    </a:lnTo>
                    <a:lnTo>
                      <a:pt x="0" y="3"/>
                    </a:lnTo>
                    <a:lnTo>
                      <a:pt x="0" y="5"/>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836" name="Freeform 610"/>
              <p:cNvSpPr>
                <a:spLocks/>
              </p:cNvSpPr>
              <p:nvPr/>
            </p:nvSpPr>
            <p:spPr bwMode="auto">
              <a:xfrm>
                <a:off x="4947" y="1825"/>
                <a:ext cx="2" cy="5"/>
              </a:xfrm>
              <a:custGeom>
                <a:avLst/>
                <a:gdLst>
                  <a:gd name="T0" fmla="*/ 2 w 2"/>
                  <a:gd name="T1" fmla="*/ 0 h 5"/>
                  <a:gd name="T2" fmla="*/ 2 w 2"/>
                  <a:gd name="T3" fmla="*/ 0 h 5"/>
                  <a:gd name="T4" fmla="*/ 0 w 2"/>
                  <a:gd name="T5" fmla="*/ 3 h 5"/>
                  <a:gd name="T6" fmla="*/ 0 w 2"/>
                  <a:gd name="T7" fmla="*/ 5 h 5"/>
                  <a:gd name="T8" fmla="*/ 0 w 2"/>
                  <a:gd name="T9" fmla="*/ 5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2" y="0"/>
                    </a:lnTo>
                    <a:lnTo>
                      <a:pt x="0" y="3"/>
                    </a:lnTo>
                    <a:lnTo>
                      <a:pt x="0" y="5"/>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837" name="Freeform 611"/>
              <p:cNvSpPr>
                <a:spLocks/>
              </p:cNvSpPr>
              <p:nvPr/>
            </p:nvSpPr>
            <p:spPr bwMode="auto">
              <a:xfrm>
                <a:off x="4933" y="1828"/>
                <a:ext cx="12" cy="14"/>
              </a:xfrm>
              <a:custGeom>
                <a:avLst/>
                <a:gdLst>
                  <a:gd name="T0" fmla="*/ 12 w 12"/>
                  <a:gd name="T1" fmla="*/ 0 h 14"/>
                  <a:gd name="T2" fmla="*/ 4 w 12"/>
                  <a:gd name="T3" fmla="*/ 7 h 14"/>
                  <a:gd name="T4" fmla="*/ 4 w 12"/>
                  <a:gd name="T5" fmla="*/ 7 h 14"/>
                  <a:gd name="T6" fmla="*/ 2 w 12"/>
                  <a:gd name="T7" fmla="*/ 9 h 14"/>
                  <a:gd name="T8" fmla="*/ 2 w 12"/>
                  <a:gd name="T9" fmla="*/ 9 h 14"/>
                  <a:gd name="T10" fmla="*/ 0 w 12"/>
                  <a:gd name="T11" fmla="*/ 9 h 14"/>
                  <a:gd name="T12" fmla="*/ 0 w 12"/>
                  <a:gd name="T13" fmla="*/ 14 h 14"/>
                  <a:gd name="T14" fmla="*/ 2 w 12"/>
                  <a:gd name="T15" fmla="*/ 14 h 14"/>
                  <a:gd name="T16" fmla="*/ 4 w 12"/>
                  <a:gd name="T17" fmla="*/ 11 h 14"/>
                  <a:gd name="T18" fmla="*/ 7 w 12"/>
                  <a:gd name="T19" fmla="*/ 9 h 14"/>
                  <a:gd name="T20" fmla="*/ 12 w 12"/>
                  <a:gd name="T21" fmla="*/ 4 h 14"/>
                  <a:gd name="T22" fmla="*/ 12 w 12"/>
                  <a:gd name="T23" fmla="*/ 2 h 14"/>
                  <a:gd name="T24" fmla="*/ 12 w 12"/>
                  <a:gd name="T25" fmla="*/ 0 h 14"/>
                  <a:gd name="T26" fmla="*/ 12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12" y="0"/>
                    </a:moveTo>
                    <a:lnTo>
                      <a:pt x="4" y="7"/>
                    </a:lnTo>
                    <a:lnTo>
                      <a:pt x="2" y="9"/>
                    </a:lnTo>
                    <a:lnTo>
                      <a:pt x="0" y="9"/>
                    </a:lnTo>
                    <a:lnTo>
                      <a:pt x="0" y="14"/>
                    </a:lnTo>
                    <a:lnTo>
                      <a:pt x="2" y="14"/>
                    </a:lnTo>
                    <a:lnTo>
                      <a:pt x="4" y="11"/>
                    </a:lnTo>
                    <a:lnTo>
                      <a:pt x="7" y="9"/>
                    </a:lnTo>
                    <a:lnTo>
                      <a:pt x="12" y="4"/>
                    </a:lnTo>
                    <a:lnTo>
                      <a:pt x="12" y="2"/>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2838" name="Freeform 612"/>
              <p:cNvSpPr>
                <a:spLocks/>
              </p:cNvSpPr>
              <p:nvPr/>
            </p:nvSpPr>
            <p:spPr bwMode="auto">
              <a:xfrm>
                <a:off x="4933" y="1828"/>
                <a:ext cx="12" cy="14"/>
              </a:xfrm>
              <a:custGeom>
                <a:avLst/>
                <a:gdLst>
                  <a:gd name="T0" fmla="*/ 12 w 12"/>
                  <a:gd name="T1" fmla="*/ 0 h 14"/>
                  <a:gd name="T2" fmla="*/ 4 w 12"/>
                  <a:gd name="T3" fmla="*/ 7 h 14"/>
                  <a:gd name="T4" fmla="*/ 4 w 12"/>
                  <a:gd name="T5" fmla="*/ 7 h 14"/>
                  <a:gd name="T6" fmla="*/ 2 w 12"/>
                  <a:gd name="T7" fmla="*/ 9 h 14"/>
                  <a:gd name="T8" fmla="*/ 2 w 12"/>
                  <a:gd name="T9" fmla="*/ 9 h 14"/>
                  <a:gd name="T10" fmla="*/ 0 w 12"/>
                  <a:gd name="T11" fmla="*/ 9 h 14"/>
                  <a:gd name="T12" fmla="*/ 0 w 12"/>
                  <a:gd name="T13" fmla="*/ 14 h 14"/>
                  <a:gd name="T14" fmla="*/ 2 w 12"/>
                  <a:gd name="T15" fmla="*/ 14 h 14"/>
                  <a:gd name="T16" fmla="*/ 4 w 12"/>
                  <a:gd name="T17" fmla="*/ 11 h 14"/>
                  <a:gd name="T18" fmla="*/ 7 w 12"/>
                  <a:gd name="T19" fmla="*/ 9 h 14"/>
                  <a:gd name="T20" fmla="*/ 12 w 12"/>
                  <a:gd name="T21" fmla="*/ 4 h 14"/>
                  <a:gd name="T22" fmla="*/ 12 w 12"/>
                  <a:gd name="T23" fmla="*/ 2 h 14"/>
                  <a:gd name="T24" fmla="*/ 12 w 12"/>
                  <a:gd name="T25" fmla="*/ 0 h 14"/>
                  <a:gd name="T26" fmla="*/ 12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12" y="0"/>
                    </a:moveTo>
                    <a:lnTo>
                      <a:pt x="4" y="7"/>
                    </a:lnTo>
                    <a:lnTo>
                      <a:pt x="2" y="9"/>
                    </a:lnTo>
                    <a:lnTo>
                      <a:pt x="0" y="9"/>
                    </a:lnTo>
                    <a:lnTo>
                      <a:pt x="0" y="14"/>
                    </a:lnTo>
                    <a:lnTo>
                      <a:pt x="2" y="14"/>
                    </a:lnTo>
                    <a:lnTo>
                      <a:pt x="4" y="11"/>
                    </a:lnTo>
                    <a:lnTo>
                      <a:pt x="7" y="9"/>
                    </a:lnTo>
                    <a:lnTo>
                      <a:pt x="12" y="4"/>
                    </a:lnTo>
                    <a:lnTo>
                      <a:pt x="12" y="2"/>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2839" name="Freeform 613"/>
              <p:cNvSpPr>
                <a:spLocks/>
              </p:cNvSpPr>
              <p:nvPr/>
            </p:nvSpPr>
            <p:spPr bwMode="auto">
              <a:xfrm>
                <a:off x="4923" y="1849"/>
                <a:ext cx="5" cy="7"/>
              </a:xfrm>
              <a:custGeom>
                <a:avLst/>
                <a:gdLst>
                  <a:gd name="T0" fmla="*/ 5 w 5"/>
                  <a:gd name="T1" fmla="*/ 0 h 7"/>
                  <a:gd name="T2" fmla="*/ 0 w 5"/>
                  <a:gd name="T3" fmla="*/ 7 h 7"/>
                  <a:gd name="T4" fmla="*/ 3 w 5"/>
                  <a:gd name="T5" fmla="*/ 7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0"/>
                    </a:moveTo>
                    <a:lnTo>
                      <a:pt x="0" y="7"/>
                    </a:lnTo>
                    <a:lnTo>
                      <a:pt x="3" y="7"/>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840" name="Freeform 614"/>
              <p:cNvSpPr>
                <a:spLocks/>
              </p:cNvSpPr>
              <p:nvPr/>
            </p:nvSpPr>
            <p:spPr bwMode="auto">
              <a:xfrm>
                <a:off x="4923" y="1849"/>
                <a:ext cx="5" cy="7"/>
              </a:xfrm>
              <a:custGeom>
                <a:avLst/>
                <a:gdLst>
                  <a:gd name="T0" fmla="*/ 5 w 5"/>
                  <a:gd name="T1" fmla="*/ 0 h 7"/>
                  <a:gd name="T2" fmla="*/ 0 w 5"/>
                  <a:gd name="T3" fmla="*/ 7 h 7"/>
                  <a:gd name="T4" fmla="*/ 3 w 5"/>
                  <a:gd name="T5" fmla="*/ 7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0"/>
                    </a:moveTo>
                    <a:lnTo>
                      <a:pt x="0" y="7"/>
                    </a:lnTo>
                    <a:lnTo>
                      <a:pt x="3" y="7"/>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841" name="Rectangle 615"/>
              <p:cNvSpPr>
                <a:spLocks noChangeArrowheads="1"/>
              </p:cNvSpPr>
              <p:nvPr/>
            </p:nvSpPr>
            <p:spPr bwMode="auto">
              <a:xfrm>
                <a:off x="4919" y="1865"/>
                <a:ext cx="1" cy="3"/>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842" name="Rectangle 616"/>
              <p:cNvSpPr>
                <a:spLocks noChangeArrowheads="1"/>
              </p:cNvSpPr>
              <p:nvPr/>
            </p:nvSpPr>
            <p:spPr bwMode="auto">
              <a:xfrm>
                <a:off x="4919" y="1865"/>
                <a:ext cx="1" cy="3"/>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843" name="Freeform 617"/>
              <p:cNvSpPr>
                <a:spLocks/>
              </p:cNvSpPr>
              <p:nvPr/>
            </p:nvSpPr>
            <p:spPr bwMode="auto">
              <a:xfrm>
                <a:off x="4888" y="1899"/>
                <a:ext cx="5" cy="7"/>
              </a:xfrm>
              <a:custGeom>
                <a:avLst/>
                <a:gdLst>
                  <a:gd name="T0" fmla="*/ 5 w 5"/>
                  <a:gd name="T1" fmla="*/ 0 h 7"/>
                  <a:gd name="T2" fmla="*/ 5 w 5"/>
                  <a:gd name="T3" fmla="*/ 2 h 7"/>
                  <a:gd name="T4" fmla="*/ 0 w 5"/>
                  <a:gd name="T5" fmla="*/ 7 h 7"/>
                  <a:gd name="T6" fmla="*/ 0 w 5"/>
                  <a:gd name="T7" fmla="*/ 7 h 7"/>
                  <a:gd name="T8" fmla="*/ 0 w 5"/>
                  <a:gd name="T9" fmla="*/ 4 h 7"/>
                  <a:gd name="T10" fmla="*/ 2 w 5"/>
                  <a:gd name="T11" fmla="*/ 4 h 7"/>
                  <a:gd name="T12" fmla="*/ 5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2"/>
                    </a:lnTo>
                    <a:lnTo>
                      <a:pt x="0" y="7"/>
                    </a:lnTo>
                    <a:lnTo>
                      <a:pt x="0" y="4"/>
                    </a:lnTo>
                    <a:lnTo>
                      <a:pt x="2" y="4"/>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844" name="Freeform 618"/>
              <p:cNvSpPr>
                <a:spLocks/>
              </p:cNvSpPr>
              <p:nvPr/>
            </p:nvSpPr>
            <p:spPr bwMode="auto">
              <a:xfrm>
                <a:off x="4888" y="1899"/>
                <a:ext cx="5" cy="7"/>
              </a:xfrm>
              <a:custGeom>
                <a:avLst/>
                <a:gdLst>
                  <a:gd name="T0" fmla="*/ 5 w 5"/>
                  <a:gd name="T1" fmla="*/ 0 h 7"/>
                  <a:gd name="T2" fmla="*/ 5 w 5"/>
                  <a:gd name="T3" fmla="*/ 2 h 7"/>
                  <a:gd name="T4" fmla="*/ 0 w 5"/>
                  <a:gd name="T5" fmla="*/ 7 h 7"/>
                  <a:gd name="T6" fmla="*/ 0 w 5"/>
                  <a:gd name="T7" fmla="*/ 7 h 7"/>
                  <a:gd name="T8" fmla="*/ 0 w 5"/>
                  <a:gd name="T9" fmla="*/ 4 h 7"/>
                  <a:gd name="T10" fmla="*/ 2 w 5"/>
                  <a:gd name="T11" fmla="*/ 4 h 7"/>
                  <a:gd name="T12" fmla="*/ 5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2"/>
                    </a:lnTo>
                    <a:lnTo>
                      <a:pt x="0" y="7"/>
                    </a:lnTo>
                    <a:lnTo>
                      <a:pt x="0" y="4"/>
                    </a:lnTo>
                    <a:lnTo>
                      <a:pt x="2" y="4"/>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845" name="Freeform 619"/>
              <p:cNvSpPr>
                <a:spLocks/>
              </p:cNvSpPr>
              <p:nvPr/>
            </p:nvSpPr>
            <p:spPr bwMode="auto">
              <a:xfrm>
                <a:off x="4857" y="1917"/>
                <a:ext cx="14" cy="12"/>
              </a:xfrm>
              <a:custGeom>
                <a:avLst/>
                <a:gdLst>
                  <a:gd name="T0" fmla="*/ 14 w 14"/>
                  <a:gd name="T1" fmla="*/ 0 h 12"/>
                  <a:gd name="T2" fmla="*/ 12 w 14"/>
                  <a:gd name="T3" fmla="*/ 3 h 12"/>
                  <a:gd name="T4" fmla="*/ 3 w 14"/>
                  <a:gd name="T5" fmla="*/ 12 h 12"/>
                  <a:gd name="T6" fmla="*/ 0 w 14"/>
                  <a:gd name="T7" fmla="*/ 12 h 12"/>
                  <a:gd name="T8" fmla="*/ 3 w 14"/>
                  <a:gd name="T9" fmla="*/ 10 h 12"/>
                  <a:gd name="T10" fmla="*/ 12 w 14"/>
                  <a:gd name="T11" fmla="*/ 0 h 12"/>
                  <a:gd name="T12" fmla="*/ 14 w 14"/>
                  <a:gd name="T13" fmla="*/ 0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4" y="0"/>
                    </a:moveTo>
                    <a:lnTo>
                      <a:pt x="12" y="3"/>
                    </a:lnTo>
                    <a:lnTo>
                      <a:pt x="3" y="12"/>
                    </a:lnTo>
                    <a:lnTo>
                      <a:pt x="0" y="12"/>
                    </a:lnTo>
                    <a:lnTo>
                      <a:pt x="3" y="10"/>
                    </a:lnTo>
                    <a:lnTo>
                      <a:pt x="12" y="0"/>
                    </a:lnTo>
                    <a:lnTo>
                      <a:pt x="14" y="0"/>
                    </a:lnTo>
                    <a:close/>
                  </a:path>
                </a:pathLst>
              </a:custGeom>
              <a:grpFill/>
              <a:ln w="9525">
                <a:noFill/>
                <a:round/>
                <a:headEnd/>
                <a:tailEnd/>
              </a:ln>
            </p:spPr>
            <p:txBody>
              <a:bodyPr/>
              <a:lstStyle/>
              <a:p>
                <a:pPr>
                  <a:defRPr/>
                </a:pPr>
                <a:endParaRPr lang="en-US" sz="1200" kern="0">
                  <a:solidFill>
                    <a:srgbClr val="0096D6"/>
                  </a:solidFill>
                </a:endParaRPr>
              </a:p>
            </p:txBody>
          </p:sp>
          <p:sp>
            <p:nvSpPr>
              <p:cNvPr id="2846" name="Freeform 620"/>
              <p:cNvSpPr>
                <a:spLocks/>
              </p:cNvSpPr>
              <p:nvPr/>
            </p:nvSpPr>
            <p:spPr bwMode="auto">
              <a:xfrm>
                <a:off x="4857" y="1917"/>
                <a:ext cx="14" cy="12"/>
              </a:xfrm>
              <a:custGeom>
                <a:avLst/>
                <a:gdLst>
                  <a:gd name="T0" fmla="*/ 14 w 14"/>
                  <a:gd name="T1" fmla="*/ 0 h 12"/>
                  <a:gd name="T2" fmla="*/ 12 w 14"/>
                  <a:gd name="T3" fmla="*/ 3 h 12"/>
                  <a:gd name="T4" fmla="*/ 3 w 14"/>
                  <a:gd name="T5" fmla="*/ 12 h 12"/>
                  <a:gd name="T6" fmla="*/ 0 w 14"/>
                  <a:gd name="T7" fmla="*/ 12 h 12"/>
                  <a:gd name="T8" fmla="*/ 3 w 14"/>
                  <a:gd name="T9" fmla="*/ 10 h 12"/>
                  <a:gd name="T10" fmla="*/ 12 w 14"/>
                  <a:gd name="T11" fmla="*/ 0 h 12"/>
                  <a:gd name="T12" fmla="*/ 14 w 14"/>
                  <a:gd name="T13" fmla="*/ 0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4" y="0"/>
                    </a:moveTo>
                    <a:lnTo>
                      <a:pt x="12" y="3"/>
                    </a:lnTo>
                    <a:lnTo>
                      <a:pt x="3" y="12"/>
                    </a:lnTo>
                    <a:lnTo>
                      <a:pt x="0" y="12"/>
                    </a:lnTo>
                    <a:lnTo>
                      <a:pt x="3" y="10"/>
                    </a:lnTo>
                    <a:lnTo>
                      <a:pt x="12" y="0"/>
                    </a:lnTo>
                    <a:lnTo>
                      <a:pt x="14" y="0"/>
                    </a:lnTo>
                  </a:path>
                </a:pathLst>
              </a:custGeom>
              <a:grpFill/>
              <a:ln w="9525">
                <a:noFill/>
                <a:round/>
                <a:headEnd/>
                <a:tailEnd/>
              </a:ln>
            </p:spPr>
            <p:txBody>
              <a:bodyPr/>
              <a:lstStyle/>
              <a:p>
                <a:pPr>
                  <a:defRPr/>
                </a:pPr>
                <a:endParaRPr lang="en-US" sz="1200" kern="0">
                  <a:solidFill>
                    <a:srgbClr val="0096D6"/>
                  </a:solidFill>
                </a:endParaRPr>
              </a:p>
            </p:txBody>
          </p:sp>
          <p:sp>
            <p:nvSpPr>
              <p:cNvPr id="2847" name="Freeform 621"/>
              <p:cNvSpPr>
                <a:spLocks/>
              </p:cNvSpPr>
              <p:nvPr/>
            </p:nvSpPr>
            <p:spPr bwMode="auto">
              <a:xfrm>
                <a:off x="4824" y="1932"/>
                <a:ext cx="26" cy="19"/>
              </a:xfrm>
              <a:custGeom>
                <a:avLst/>
                <a:gdLst>
                  <a:gd name="T0" fmla="*/ 26 w 26"/>
                  <a:gd name="T1" fmla="*/ 2 h 19"/>
                  <a:gd name="T2" fmla="*/ 26 w 26"/>
                  <a:gd name="T3" fmla="*/ 0 h 19"/>
                  <a:gd name="T4" fmla="*/ 26 w 26"/>
                  <a:gd name="T5" fmla="*/ 2 h 19"/>
                  <a:gd name="T6" fmla="*/ 12 w 26"/>
                  <a:gd name="T7" fmla="*/ 9 h 19"/>
                  <a:gd name="T8" fmla="*/ 12 w 26"/>
                  <a:gd name="T9" fmla="*/ 9 h 19"/>
                  <a:gd name="T10" fmla="*/ 10 w 26"/>
                  <a:gd name="T11" fmla="*/ 11 h 19"/>
                  <a:gd name="T12" fmla="*/ 7 w 26"/>
                  <a:gd name="T13" fmla="*/ 14 h 19"/>
                  <a:gd name="T14" fmla="*/ 2 w 26"/>
                  <a:gd name="T15" fmla="*/ 19 h 19"/>
                  <a:gd name="T16" fmla="*/ 0 w 26"/>
                  <a:gd name="T17" fmla="*/ 19 h 19"/>
                  <a:gd name="T18" fmla="*/ 2 w 26"/>
                  <a:gd name="T19" fmla="*/ 11 h 19"/>
                  <a:gd name="T20" fmla="*/ 5 w 26"/>
                  <a:gd name="T21" fmla="*/ 11 h 19"/>
                  <a:gd name="T22" fmla="*/ 10 w 26"/>
                  <a:gd name="T23" fmla="*/ 7 h 19"/>
                  <a:gd name="T24" fmla="*/ 12 w 26"/>
                  <a:gd name="T25" fmla="*/ 4 h 19"/>
                  <a:gd name="T26" fmla="*/ 12 w 26"/>
                  <a:gd name="T27" fmla="*/ 2 h 19"/>
                  <a:gd name="T28" fmla="*/ 14 w 26"/>
                  <a:gd name="T29" fmla="*/ 2 h 19"/>
                  <a:gd name="T30" fmla="*/ 14 w 26"/>
                  <a:gd name="T31" fmla="*/ 2 h 19"/>
                  <a:gd name="T32" fmla="*/ 14 w 26"/>
                  <a:gd name="T33" fmla="*/ 4 h 19"/>
                  <a:gd name="T34" fmla="*/ 17 w 26"/>
                  <a:gd name="T35" fmla="*/ 4 h 19"/>
                  <a:gd name="T36" fmla="*/ 21 w 26"/>
                  <a:gd name="T37" fmla="*/ 0 h 19"/>
                  <a:gd name="T38" fmla="*/ 24 w 26"/>
                  <a:gd name="T39" fmla="*/ 0 h 19"/>
                  <a:gd name="T40" fmla="*/ 26 w 26"/>
                  <a:gd name="T41" fmla="*/ 0 h 19"/>
                  <a:gd name="T42" fmla="*/ 26 w 26"/>
                  <a:gd name="T43" fmla="*/ 2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19"/>
                  <a:gd name="T68" fmla="*/ 26 w 26"/>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19">
                    <a:moveTo>
                      <a:pt x="26" y="2"/>
                    </a:moveTo>
                    <a:lnTo>
                      <a:pt x="26" y="0"/>
                    </a:lnTo>
                    <a:lnTo>
                      <a:pt x="26" y="2"/>
                    </a:lnTo>
                    <a:lnTo>
                      <a:pt x="12" y="9"/>
                    </a:lnTo>
                    <a:lnTo>
                      <a:pt x="10" y="11"/>
                    </a:lnTo>
                    <a:lnTo>
                      <a:pt x="7" y="14"/>
                    </a:lnTo>
                    <a:lnTo>
                      <a:pt x="2" y="19"/>
                    </a:lnTo>
                    <a:lnTo>
                      <a:pt x="0" y="19"/>
                    </a:lnTo>
                    <a:lnTo>
                      <a:pt x="2" y="11"/>
                    </a:lnTo>
                    <a:lnTo>
                      <a:pt x="5" y="11"/>
                    </a:lnTo>
                    <a:lnTo>
                      <a:pt x="10" y="7"/>
                    </a:lnTo>
                    <a:lnTo>
                      <a:pt x="12" y="4"/>
                    </a:lnTo>
                    <a:lnTo>
                      <a:pt x="12" y="2"/>
                    </a:lnTo>
                    <a:lnTo>
                      <a:pt x="14" y="2"/>
                    </a:lnTo>
                    <a:lnTo>
                      <a:pt x="14" y="4"/>
                    </a:lnTo>
                    <a:lnTo>
                      <a:pt x="17" y="4"/>
                    </a:lnTo>
                    <a:lnTo>
                      <a:pt x="21" y="0"/>
                    </a:lnTo>
                    <a:lnTo>
                      <a:pt x="24" y="0"/>
                    </a:lnTo>
                    <a:lnTo>
                      <a:pt x="26" y="0"/>
                    </a:lnTo>
                    <a:lnTo>
                      <a:pt x="26" y="2"/>
                    </a:lnTo>
                    <a:close/>
                  </a:path>
                </a:pathLst>
              </a:custGeom>
              <a:grpFill/>
              <a:ln w="9525">
                <a:noFill/>
                <a:round/>
                <a:headEnd/>
                <a:tailEnd/>
              </a:ln>
            </p:spPr>
            <p:txBody>
              <a:bodyPr/>
              <a:lstStyle/>
              <a:p>
                <a:pPr>
                  <a:defRPr/>
                </a:pPr>
                <a:endParaRPr lang="en-US" sz="1200" kern="0">
                  <a:solidFill>
                    <a:srgbClr val="0096D6"/>
                  </a:solidFill>
                </a:endParaRPr>
              </a:p>
            </p:txBody>
          </p:sp>
          <p:sp>
            <p:nvSpPr>
              <p:cNvPr id="2848" name="Freeform 622"/>
              <p:cNvSpPr>
                <a:spLocks/>
              </p:cNvSpPr>
              <p:nvPr/>
            </p:nvSpPr>
            <p:spPr bwMode="auto">
              <a:xfrm>
                <a:off x="4824" y="1932"/>
                <a:ext cx="26" cy="19"/>
              </a:xfrm>
              <a:custGeom>
                <a:avLst/>
                <a:gdLst>
                  <a:gd name="T0" fmla="*/ 26 w 26"/>
                  <a:gd name="T1" fmla="*/ 2 h 19"/>
                  <a:gd name="T2" fmla="*/ 26 w 26"/>
                  <a:gd name="T3" fmla="*/ 0 h 19"/>
                  <a:gd name="T4" fmla="*/ 26 w 26"/>
                  <a:gd name="T5" fmla="*/ 2 h 19"/>
                  <a:gd name="T6" fmla="*/ 12 w 26"/>
                  <a:gd name="T7" fmla="*/ 9 h 19"/>
                  <a:gd name="T8" fmla="*/ 12 w 26"/>
                  <a:gd name="T9" fmla="*/ 9 h 19"/>
                  <a:gd name="T10" fmla="*/ 10 w 26"/>
                  <a:gd name="T11" fmla="*/ 11 h 19"/>
                  <a:gd name="T12" fmla="*/ 7 w 26"/>
                  <a:gd name="T13" fmla="*/ 14 h 19"/>
                  <a:gd name="T14" fmla="*/ 2 w 26"/>
                  <a:gd name="T15" fmla="*/ 19 h 19"/>
                  <a:gd name="T16" fmla="*/ 0 w 26"/>
                  <a:gd name="T17" fmla="*/ 19 h 19"/>
                  <a:gd name="T18" fmla="*/ 2 w 26"/>
                  <a:gd name="T19" fmla="*/ 11 h 19"/>
                  <a:gd name="T20" fmla="*/ 5 w 26"/>
                  <a:gd name="T21" fmla="*/ 11 h 19"/>
                  <a:gd name="T22" fmla="*/ 10 w 26"/>
                  <a:gd name="T23" fmla="*/ 7 h 19"/>
                  <a:gd name="T24" fmla="*/ 12 w 26"/>
                  <a:gd name="T25" fmla="*/ 4 h 19"/>
                  <a:gd name="T26" fmla="*/ 12 w 26"/>
                  <a:gd name="T27" fmla="*/ 2 h 19"/>
                  <a:gd name="T28" fmla="*/ 14 w 26"/>
                  <a:gd name="T29" fmla="*/ 2 h 19"/>
                  <a:gd name="T30" fmla="*/ 14 w 26"/>
                  <a:gd name="T31" fmla="*/ 2 h 19"/>
                  <a:gd name="T32" fmla="*/ 14 w 26"/>
                  <a:gd name="T33" fmla="*/ 4 h 19"/>
                  <a:gd name="T34" fmla="*/ 17 w 26"/>
                  <a:gd name="T35" fmla="*/ 4 h 19"/>
                  <a:gd name="T36" fmla="*/ 21 w 26"/>
                  <a:gd name="T37" fmla="*/ 0 h 19"/>
                  <a:gd name="T38" fmla="*/ 24 w 26"/>
                  <a:gd name="T39" fmla="*/ 0 h 19"/>
                  <a:gd name="T40" fmla="*/ 26 w 26"/>
                  <a:gd name="T41" fmla="*/ 0 h 19"/>
                  <a:gd name="T42" fmla="*/ 26 w 26"/>
                  <a:gd name="T43" fmla="*/ 2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19"/>
                  <a:gd name="T68" fmla="*/ 26 w 26"/>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19">
                    <a:moveTo>
                      <a:pt x="26" y="2"/>
                    </a:moveTo>
                    <a:lnTo>
                      <a:pt x="26" y="0"/>
                    </a:lnTo>
                    <a:lnTo>
                      <a:pt x="26" y="2"/>
                    </a:lnTo>
                    <a:lnTo>
                      <a:pt x="12" y="9"/>
                    </a:lnTo>
                    <a:lnTo>
                      <a:pt x="10" y="11"/>
                    </a:lnTo>
                    <a:lnTo>
                      <a:pt x="7" y="14"/>
                    </a:lnTo>
                    <a:lnTo>
                      <a:pt x="2" y="19"/>
                    </a:lnTo>
                    <a:lnTo>
                      <a:pt x="0" y="19"/>
                    </a:lnTo>
                    <a:lnTo>
                      <a:pt x="2" y="11"/>
                    </a:lnTo>
                    <a:lnTo>
                      <a:pt x="5" y="11"/>
                    </a:lnTo>
                    <a:lnTo>
                      <a:pt x="10" y="7"/>
                    </a:lnTo>
                    <a:lnTo>
                      <a:pt x="12" y="4"/>
                    </a:lnTo>
                    <a:lnTo>
                      <a:pt x="12" y="2"/>
                    </a:lnTo>
                    <a:lnTo>
                      <a:pt x="14" y="2"/>
                    </a:lnTo>
                    <a:lnTo>
                      <a:pt x="14" y="4"/>
                    </a:lnTo>
                    <a:lnTo>
                      <a:pt x="17" y="4"/>
                    </a:lnTo>
                    <a:lnTo>
                      <a:pt x="21" y="0"/>
                    </a:lnTo>
                    <a:lnTo>
                      <a:pt x="24" y="0"/>
                    </a:lnTo>
                    <a:lnTo>
                      <a:pt x="26" y="0"/>
                    </a:lnTo>
                    <a:lnTo>
                      <a:pt x="26" y="2"/>
                    </a:lnTo>
                  </a:path>
                </a:pathLst>
              </a:custGeom>
              <a:grpFill/>
              <a:ln w="9525">
                <a:noFill/>
                <a:round/>
                <a:headEnd/>
                <a:tailEnd/>
              </a:ln>
            </p:spPr>
            <p:txBody>
              <a:bodyPr/>
              <a:lstStyle/>
              <a:p>
                <a:pPr>
                  <a:defRPr/>
                </a:pPr>
                <a:endParaRPr lang="en-US" sz="1200" kern="0">
                  <a:solidFill>
                    <a:srgbClr val="0096D6"/>
                  </a:solidFill>
                </a:endParaRPr>
              </a:p>
            </p:txBody>
          </p:sp>
          <p:sp>
            <p:nvSpPr>
              <p:cNvPr id="2849" name="Freeform 623"/>
              <p:cNvSpPr>
                <a:spLocks/>
              </p:cNvSpPr>
              <p:nvPr/>
            </p:nvSpPr>
            <p:spPr bwMode="auto">
              <a:xfrm>
                <a:off x="4819" y="1962"/>
                <a:ext cx="5" cy="3"/>
              </a:xfrm>
              <a:custGeom>
                <a:avLst/>
                <a:gdLst>
                  <a:gd name="T0" fmla="*/ 3 w 5"/>
                  <a:gd name="T1" fmla="*/ 0 h 3"/>
                  <a:gd name="T2" fmla="*/ 5 w 5"/>
                  <a:gd name="T3" fmla="*/ 0 h 3"/>
                  <a:gd name="T4" fmla="*/ 3 w 5"/>
                  <a:gd name="T5" fmla="*/ 0 h 3"/>
                  <a:gd name="T6" fmla="*/ 0 w 5"/>
                  <a:gd name="T7" fmla="*/ 3 h 3"/>
                  <a:gd name="T8" fmla="*/ 0 w 5"/>
                  <a:gd name="T9" fmla="*/ 3 h 3"/>
                  <a:gd name="T10" fmla="*/ 0 w 5"/>
                  <a:gd name="T11" fmla="*/ 0 h 3"/>
                  <a:gd name="T12" fmla="*/ 3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0"/>
                    </a:moveTo>
                    <a:lnTo>
                      <a:pt x="5" y="0"/>
                    </a:lnTo>
                    <a:lnTo>
                      <a:pt x="3" y="0"/>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850" name="Freeform 624"/>
              <p:cNvSpPr>
                <a:spLocks/>
              </p:cNvSpPr>
              <p:nvPr/>
            </p:nvSpPr>
            <p:spPr bwMode="auto">
              <a:xfrm>
                <a:off x="4819" y="1962"/>
                <a:ext cx="5" cy="3"/>
              </a:xfrm>
              <a:custGeom>
                <a:avLst/>
                <a:gdLst>
                  <a:gd name="T0" fmla="*/ 3 w 5"/>
                  <a:gd name="T1" fmla="*/ 0 h 3"/>
                  <a:gd name="T2" fmla="*/ 5 w 5"/>
                  <a:gd name="T3" fmla="*/ 0 h 3"/>
                  <a:gd name="T4" fmla="*/ 3 w 5"/>
                  <a:gd name="T5" fmla="*/ 0 h 3"/>
                  <a:gd name="T6" fmla="*/ 0 w 5"/>
                  <a:gd name="T7" fmla="*/ 3 h 3"/>
                  <a:gd name="T8" fmla="*/ 0 w 5"/>
                  <a:gd name="T9" fmla="*/ 3 h 3"/>
                  <a:gd name="T10" fmla="*/ 0 w 5"/>
                  <a:gd name="T11" fmla="*/ 0 h 3"/>
                  <a:gd name="T12" fmla="*/ 3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0"/>
                    </a:moveTo>
                    <a:lnTo>
                      <a:pt x="5" y="0"/>
                    </a:lnTo>
                    <a:lnTo>
                      <a:pt x="3" y="0"/>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851" name="Freeform 625"/>
              <p:cNvSpPr>
                <a:spLocks/>
              </p:cNvSpPr>
              <p:nvPr/>
            </p:nvSpPr>
            <p:spPr bwMode="auto">
              <a:xfrm>
                <a:off x="4803" y="1951"/>
                <a:ext cx="12" cy="14"/>
              </a:xfrm>
              <a:custGeom>
                <a:avLst/>
                <a:gdLst>
                  <a:gd name="T0" fmla="*/ 9 w 12"/>
                  <a:gd name="T1" fmla="*/ 0 h 14"/>
                  <a:gd name="T2" fmla="*/ 9 w 12"/>
                  <a:gd name="T3" fmla="*/ 0 h 14"/>
                  <a:gd name="T4" fmla="*/ 12 w 12"/>
                  <a:gd name="T5" fmla="*/ 0 h 14"/>
                  <a:gd name="T6" fmla="*/ 12 w 12"/>
                  <a:gd name="T7" fmla="*/ 2 h 14"/>
                  <a:gd name="T8" fmla="*/ 2 w 12"/>
                  <a:gd name="T9" fmla="*/ 14 h 14"/>
                  <a:gd name="T10" fmla="*/ 0 w 12"/>
                  <a:gd name="T11" fmla="*/ 11 h 14"/>
                  <a:gd name="T12" fmla="*/ 7 w 12"/>
                  <a:gd name="T13" fmla="*/ 2 h 14"/>
                  <a:gd name="T14" fmla="*/ 9 w 12"/>
                  <a:gd name="T15" fmla="*/ 0 h 14"/>
                  <a:gd name="T16" fmla="*/ 9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9" y="0"/>
                    </a:moveTo>
                    <a:lnTo>
                      <a:pt x="9" y="0"/>
                    </a:lnTo>
                    <a:lnTo>
                      <a:pt x="12" y="0"/>
                    </a:lnTo>
                    <a:lnTo>
                      <a:pt x="12" y="2"/>
                    </a:lnTo>
                    <a:lnTo>
                      <a:pt x="2" y="14"/>
                    </a:lnTo>
                    <a:lnTo>
                      <a:pt x="0" y="11"/>
                    </a:lnTo>
                    <a:lnTo>
                      <a:pt x="7" y="2"/>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852" name="Freeform 626"/>
              <p:cNvSpPr>
                <a:spLocks/>
              </p:cNvSpPr>
              <p:nvPr/>
            </p:nvSpPr>
            <p:spPr bwMode="auto">
              <a:xfrm>
                <a:off x="4803" y="1951"/>
                <a:ext cx="12" cy="14"/>
              </a:xfrm>
              <a:custGeom>
                <a:avLst/>
                <a:gdLst>
                  <a:gd name="T0" fmla="*/ 9 w 12"/>
                  <a:gd name="T1" fmla="*/ 0 h 14"/>
                  <a:gd name="T2" fmla="*/ 9 w 12"/>
                  <a:gd name="T3" fmla="*/ 0 h 14"/>
                  <a:gd name="T4" fmla="*/ 12 w 12"/>
                  <a:gd name="T5" fmla="*/ 0 h 14"/>
                  <a:gd name="T6" fmla="*/ 12 w 12"/>
                  <a:gd name="T7" fmla="*/ 2 h 14"/>
                  <a:gd name="T8" fmla="*/ 2 w 12"/>
                  <a:gd name="T9" fmla="*/ 14 h 14"/>
                  <a:gd name="T10" fmla="*/ 0 w 12"/>
                  <a:gd name="T11" fmla="*/ 11 h 14"/>
                  <a:gd name="T12" fmla="*/ 7 w 12"/>
                  <a:gd name="T13" fmla="*/ 2 h 14"/>
                  <a:gd name="T14" fmla="*/ 9 w 12"/>
                  <a:gd name="T15" fmla="*/ 0 h 14"/>
                  <a:gd name="T16" fmla="*/ 9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9" y="0"/>
                    </a:moveTo>
                    <a:lnTo>
                      <a:pt x="9" y="0"/>
                    </a:lnTo>
                    <a:lnTo>
                      <a:pt x="12" y="0"/>
                    </a:lnTo>
                    <a:lnTo>
                      <a:pt x="12" y="2"/>
                    </a:lnTo>
                    <a:lnTo>
                      <a:pt x="2" y="14"/>
                    </a:lnTo>
                    <a:lnTo>
                      <a:pt x="0" y="11"/>
                    </a:lnTo>
                    <a:lnTo>
                      <a:pt x="7" y="2"/>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853" name="Freeform 627"/>
              <p:cNvSpPr>
                <a:spLocks/>
              </p:cNvSpPr>
              <p:nvPr/>
            </p:nvSpPr>
            <p:spPr bwMode="auto">
              <a:xfrm>
                <a:off x="5072" y="1726"/>
                <a:ext cx="10" cy="14"/>
              </a:xfrm>
              <a:custGeom>
                <a:avLst/>
                <a:gdLst>
                  <a:gd name="T0" fmla="*/ 2 w 10"/>
                  <a:gd name="T1" fmla="*/ 0 h 14"/>
                  <a:gd name="T2" fmla="*/ 5 w 10"/>
                  <a:gd name="T3" fmla="*/ 2 h 14"/>
                  <a:gd name="T4" fmla="*/ 5 w 10"/>
                  <a:gd name="T5" fmla="*/ 2 h 14"/>
                  <a:gd name="T6" fmla="*/ 5 w 10"/>
                  <a:gd name="T7" fmla="*/ 2 h 14"/>
                  <a:gd name="T8" fmla="*/ 5 w 10"/>
                  <a:gd name="T9" fmla="*/ 5 h 14"/>
                  <a:gd name="T10" fmla="*/ 7 w 10"/>
                  <a:gd name="T11" fmla="*/ 5 h 14"/>
                  <a:gd name="T12" fmla="*/ 7 w 10"/>
                  <a:gd name="T13" fmla="*/ 7 h 14"/>
                  <a:gd name="T14" fmla="*/ 7 w 10"/>
                  <a:gd name="T15" fmla="*/ 10 h 14"/>
                  <a:gd name="T16" fmla="*/ 10 w 10"/>
                  <a:gd name="T17" fmla="*/ 10 h 14"/>
                  <a:gd name="T18" fmla="*/ 10 w 10"/>
                  <a:gd name="T19" fmla="*/ 14 h 14"/>
                  <a:gd name="T20" fmla="*/ 10 w 10"/>
                  <a:gd name="T21" fmla="*/ 14 h 14"/>
                  <a:gd name="T22" fmla="*/ 5 w 10"/>
                  <a:gd name="T23" fmla="*/ 12 h 14"/>
                  <a:gd name="T24" fmla="*/ 0 w 10"/>
                  <a:gd name="T25" fmla="*/ 2 h 14"/>
                  <a:gd name="T26" fmla="*/ 0 w 10"/>
                  <a:gd name="T27" fmla="*/ 0 h 14"/>
                  <a:gd name="T28" fmla="*/ 2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2" y="0"/>
                    </a:moveTo>
                    <a:lnTo>
                      <a:pt x="5" y="2"/>
                    </a:lnTo>
                    <a:lnTo>
                      <a:pt x="5" y="5"/>
                    </a:lnTo>
                    <a:lnTo>
                      <a:pt x="7" y="5"/>
                    </a:lnTo>
                    <a:lnTo>
                      <a:pt x="7" y="7"/>
                    </a:lnTo>
                    <a:lnTo>
                      <a:pt x="7" y="10"/>
                    </a:lnTo>
                    <a:lnTo>
                      <a:pt x="10" y="10"/>
                    </a:lnTo>
                    <a:lnTo>
                      <a:pt x="10" y="14"/>
                    </a:lnTo>
                    <a:lnTo>
                      <a:pt x="5" y="1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854" name="Freeform 628"/>
              <p:cNvSpPr>
                <a:spLocks/>
              </p:cNvSpPr>
              <p:nvPr/>
            </p:nvSpPr>
            <p:spPr bwMode="auto">
              <a:xfrm>
                <a:off x="5072" y="1726"/>
                <a:ext cx="10" cy="14"/>
              </a:xfrm>
              <a:custGeom>
                <a:avLst/>
                <a:gdLst>
                  <a:gd name="T0" fmla="*/ 2 w 10"/>
                  <a:gd name="T1" fmla="*/ 0 h 14"/>
                  <a:gd name="T2" fmla="*/ 5 w 10"/>
                  <a:gd name="T3" fmla="*/ 2 h 14"/>
                  <a:gd name="T4" fmla="*/ 5 w 10"/>
                  <a:gd name="T5" fmla="*/ 2 h 14"/>
                  <a:gd name="T6" fmla="*/ 5 w 10"/>
                  <a:gd name="T7" fmla="*/ 2 h 14"/>
                  <a:gd name="T8" fmla="*/ 5 w 10"/>
                  <a:gd name="T9" fmla="*/ 5 h 14"/>
                  <a:gd name="T10" fmla="*/ 7 w 10"/>
                  <a:gd name="T11" fmla="*/ 5 h 14"/>
                  <a:gd name="T12" fmla="*/ 7 w 10"/>
                  <a:gd name="T13" fmla="*/ 7 h 14"/>
                  <a:gd name="T14" fmla="*/ 7 w 10"/>
                  <a:gd name="T15" fmla="*/ 10 h 14"/>
                  <a:gd name="T16" fmla="*/ 10 w 10"/>
                  <a:gd name="T17" fmla="*/ 10 h 14"/>
                  <a:gd name="T18" fmla="*/ 10 w 10"/>
                  <a:gd name="T19" fmla="*/ 14 h 14"/>
                  <a:gd name="T20" fmla="*/ 10 w 10"/>
                  <a:gd name="T21" fmla="*/ 14 h 14"/>
                  <a:gd name="T22" fmla="*/ 5 w 10"/>
                  <a:gd name="T23" fmla="*/ 12 h 14"/>
                  <a:gd name="T24" fmla="*/ 0 w 10"/>
                  <a:gd name="T25" fmla="*/ 2 h 14"/>
                  <a:gd name="T26" fmla="*/ 0 w 10"/>
                  <a:gd name="T27" fmla="*/ 0 h 14"/>
                  <a:gd name="T28" fmla="*/ 2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2" y="0"/>
                    </a:moveTo>
                    <a:lnTo>
                      <a:pt x="5" y="2"/>
                    </a:lnTo>
                    <a:lnTo>
                      <a:pt x="5" y="5"/>
                    </a:lnTo>
                    <a:lnTo>
                      <a:pt x="7" y="5"/>
                    </a:lnTo>
                    <a:lnTo>
                      <a:pt x="7" y="7"/>
                    </a:lnTo>
                    <a:lnTo>
                      <a:pt x="7" y="10"/>
                    </a:lnTo>
                    <a:lnTo>
                      <a:pt x="10" y="10"/>
                    </a:lnTo>
                    <a:lnTo>
                      <a:pt x="10" y="14"/>
                    </a:lnTo>
                    <a:lnTo>
                      <a:pt x="5" y="1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855" name="Freeform 629"/>
              <p:cNvSpPr>
                <a:spLocks/>
              </p:cNvSpPr>
              <p:nvPr/>
            </p:nvSpPr>
            <p:spPr bwMode="auto">
              <a:xfrm>
                <a:off x="5091" y="1738"/>
                <a:ext cx="9" cy="7"/>
              </a:xfrm>
              <a:custGeom>
                <a:avLst/>
                <a:gdLst>
                  <a:gd name="T0" fmla="*/ 0 w 9"/>
                  <a:gd name="T1" fmla="*/ 0 h 7"/>
                  <a:gd name="T2" fmla="*/ 2 w 9"/>
                  <a:gd name="T3" fmla="*/ 0 h 7"/>
                  <a:gd name="T4" fmla="*/ 5 w 9"/>
                  <a:gd name="T5" fmla="*/ 2 h 7"/>
                  <a:gd name="T6" fmla="*/ 5 w 9"/>
                  <a:gd name="T7" fmla="*/ 2 h 7"/>
                  <a:gd name="T8" fmla="*/ 9 w 9"/>
                  <a:gd name="T9" fmla="*/ 7 h 7"/>
                  <a:gd name="T10" fmla="*/ 7 w 9"/>
                  <a:gd name="T11" fmla="*/ 7 h 7"/>
                  <a:gd name="T12" fmla="*/ 5 w 9"/>
                  <a:gd name="T13" fmla="*/ 5 h 7"/>
                  <a:gd name="T14" fmla="*/ 5 w 9"/>
                  <a:gd name="T15" fmla="*/ 2 h 7"/>
                  <a:gd name="T16" fmla="*/ 2 w 9"/>
                  <a:gd name="T17" fmla="*/ 2 h 7"/>
                  <a:gd name="T18" fmla="*/ 0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0"/>
                    </a:moveTo>
                    <a:lnTo>
                      <a:pt x="2" y="0"/>
                    </a:lnTo>
                    <a:lnTo>
                      <a:pt x="5" y="2"/>
                    </a:lnTo>
                    <a:lnTo>
                      <a:pt x="9" y="7"/>
                    </a:lnTo>
                    <a:lnTo>
                      <a:pt x="7" y="7"/>
                    </a:lnTo>
                    <a:lnTo>
                      <a:pt x="5" y="5"/>
                    </a:lnTo>
                    <a:lnTo>
                      <a:pt x="5" y="2"/>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856" name="Freeform 630"/>
              <p:cNvSpPr>
                <a:spLocks/>
              </p:cNvSpPr>
              <p:nvPr/>
            </p:nvSpPr>
            <p:spPr bwMode="auto">
              <a:xfrm>
                <a:off x="5091" y="1738"/>
                <a:ext cx="9" cy="7"/>
              </a:xfrm>
              <a:custGeom>
                <a:avLst/>
                <a:gdLst>
                  <a:gd name="T0" fmla="*/ 0 w 9"/>
                  <a:gd name="T1" fmla="*/ 0 h 7"/>
                  <a:gd name="T2" fmla="*/ 2 w 9"/>
                  <a:gd name="T3" fmla="*/ 0 h 7"/>
                  <a:gd name="T4" fmla="*/ 5 w 9"/>
                  <a:gd name="T5" fmla="*/ 2 h 7"/>
                  <a:gd name="T6" fmla="*/ 5 w 9"/>
                  <a:gd name="T7" fmla="*/ 2 h 7"/>
                  <a:gd name="T8" fmla="*/ 9 w 9"/>
                  <a:gd name="T9" fmla="*/ 7 h 7"/>
                  <a:gd name="T10" fmla="*/ 7 w 9"/>
                  <a:gd name="T11" fmla="*/ 7 h 7"/>
                  <a:gd name="T12" fmla="*/ 5 w 9"/>
                  <a:gd name="T13" fmla="*/ 5 h 7"/>
                  <a:gd name="T14" fmla="*/ 5 w 9"/>
                  <a:gd name="T15" fmla="*/ 2 h 7"/>
                  <a:gd name="T16" fmla="*/ 2 w 9"/>
                  <a:gd name="T17" fmla="*/ 2 h 7"/>
                  <a:gd name="T18" fmla="*/ 0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0"/>
                    </a:moveTo>
                    <a:lnTo>
                      <a:pt x="2" y="0"/>
                    </a:lnTo>
                    <a:lnTo>
                      <a:pt x="5" y="2"/>
                    </a:lnTo>
                    <a:lnTo>
                      <a:pt x="9" y="7"/>
                    </a:lnTo>
                    <a:lnTo>
                      <a:pt x="7" y="7"/>
                    </a:lnTo>
                    <a:lnTo>
                      <a:pt x="5" y="5"/>
                    </a:lnTo>
                    <a:lnTo>
                      <a:pt x="5" y="2"/>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857" name="Freeform 631"/>
              <p:cNvSpPr>
                <a:spLocks/>
              </p:cNvSpPr>
              <p:nvPr/>
            </p:nvSpPr>
            <p:spPr bwMode="auto">
              <a:xfrm>
                <a:off x="4193" y="805"/>
                <a:ext cx="81" cy="101"/>
              </a:xfrm>
              <a:custGeom>
                <a:avLst/>
                <a:gdLst>
                  <a:gd name="T0" fmla="*/ 10 w 81"/>
                  <a:gd name="T1" fmla="*/ 68 h 101"/>
                  <a:gd name="T2" fmla="*/ 12 w 81"/>
                  <a:gd name="T3" fmla="*/ 59 h 101"/>
                  <a:gd name="T4" fmla="*/ 17 w 81"/>
                  <a:gd name="T5" fmla="*/ 45 h 101"/>
                  <a:gd name="T6" fmla="*/ 22 w 81"/>
                  <a:gd name="T7" fmla="*/ 49 h 101"/>
                  <a:gd name="T8" fmla="*/ 19 w 81"/>
                  <a:gd name="T9" fmla="*/ 33 h 101"/>
                  <a:gd name="T10" fmla="*/ 24 w 81"/>
                  <a:gd name="T11" fmla="*/ 28 h 101"/>
                  <a:gd name="T12" fmla="*/ 22 w 81"/>
                  <a:gd name="T13" fmla="*/ 26 h 101"/>
                  <a:gd name="T14" fmla="*/ 26 w 81"/>
                  <a:gd name="T15" fmla="*/ 23 h 101"/>
                  <a:gd name="T16" fmla="*/ 24 w 81"/>
                  <a:gd name="T17" fmla="*/ 19 h 101"/>
                  <a:gd name="T18" fmla="*/ 31 w 81"/>
                  <a:gd name="T19" fmla="*/ 12 h 101"/>
                  <a:gd name="T20" fmla="*/ 31 w 81"/>
                  <a:gd name="T21" fmla="*/ 7 h 101"/>
                  <a:gd name="T22" fmla="*/ 38 w 81"/>
                  <a:gd name="T23" fmla="*/ 16 h 101"/>
                  <a:gd name="T24" fmla="*/ 41 w 81"/>
                  <a:gd name="T25" fmla="*/ 0 h 101"/>
                  <a:gd name="T26" fmla="*/ 48 w 81"/>
                  <a:gd name="T27" fmla="*/ 9 h 101"/>
                  <a:gd name="T28" fmla="*/ 48 w 81"/>
                  <a:gd name="T29" fmla="*/ 7 h 101"/>
                  <a:gd name="T30" fmla="*/ 50 w 81"/>
                  <a:gd name="T31" fmla="*/ 12 h 101"/>
                  <a:gd name="T32" fmla="*/ 48 w 81"/>
                  <a:gd name="T33" fmla="*/ 23 h 101"/>
                  <a:gd name="T34" fmla="*/ 48 w 81"/>
                  <a:gd name="T35" fmla="*/ 31 h 101"/>
                  <a:gd name="T36" fmla="*/ 52 w 81"/>
                  <a:gd name="T37" fmla="*/ 16 h 101"/>
                  <a:gd name="T38" fmla="*/ 57 w 81"/>
                  <a:gd name="T39" fmla="*/ 19 h 101"/>
                  <a:gd name="T40" fmla="*/ 57 w 81"/>
                  <a:gd name="T41" fmla="*/ 23 h 101"/>
                  <a:gd name="T42" fmla="*/ 59 w 81"/>
                  <a:gd name="T43" fmla="*/ 19 h 101"/>
                  <a:gd name="T44" fmla="*/ 64 w 81"/>
                  <a:gd name="T45" fmla="*/ 23 h 101"/>
                  <a:gd name="T46" fmla="*/ 62 w 81"/>
                  <a:gd name="T47" fmla="*/ 28 h 101"/>
                  <a:gd name="T48" fmla="*/ 67 w 81"/>
                  <a:gd name="T49" fmla="*/ 33 h 101"/>
                  <a:gd name="T50" fmla="*/ 67 w 81"/>
                  <a:gd name="T51" fmla="*/ 28 h 101"/>
                  <a:gd name="T52" fmla="*/ 78 w 81"/>
                  <a:gd name="T53" fmla="*/ 45 h 101"/>
                  <a:gd name="T54" fmla="*/ 81 w 81"/>
                  <a:gd name="T55" fmla="*/ 57 h 101"/>
                  <a:gd name="T56" fmla="*/ 81 w 81"/>
                  <a:gd name="T57" fmla="*/ 66 h 101"/>
                  <a:gd name="T58" fmla="*/ 74 w 81"/>
                  <a:gd name="T59" fmla="*/ 78 h 101"/>
                  <a:gd name="T60" fmla="*/ 67 w 81"/>
                  <a:gd name="T61" fmla="*/ 78 h 101"/>
                  <a:gd name="T62" fmla="*/ 55 w 81"/>
                  <a:gd name="T63" fmla="*/ 83 h 101"/>
                  <a:gd name="T64" fmla="*/ 50 w 81"/>
                  <a:gd name="T65" fmla="*/ 83 h 101"/>
                  <a:gd name="T66" fmla="*/ 48 w 81"/>
                  <a:gd name="T67" fmla="*/ 85 h 101"/>
                  <a:gd name="T68" fmla="*/ 43 w 81"/>
                  <a:gd name="T69" fmla="*/ 83 h 101"/>
                  <a:gd name="T70" fmla="*/ 33 w 81"/>
                  <a:gd name="T71" fmla="*/ 85 h 101"/>
                  <a:gd name="T72" fmla="*/ 24 w 81"/>
                  <a:gd name="T73" fmla="*/ 85 h 101"/>
                  <a:gd name="T74" fmla="*/ 22 w 81"/>
                  <a:gd name="T75" fmla="*/ 90 h 101"/>
                  <a:gd name="T76" fmla="*/ 12 w 81"/>
                  <a:gd name="T77" fmla="*/ 97 h 101"/>
                  <a:gd name="T78" fmla="*/ 7 w 81"/>
                  <a:gd name="T79" fmla="*/ 101 h 101"/>
                  <a:gd name="T80" fmla="*/ 3 w 81"/>
                  <a:gd name="T81" fmla="*/ 99 h 101"/>
                  <a:gd name="T82" fmla="*/ 3 w 81"/>
                  <a:gd name="T83" fmla="*/ 94 h 101"/>
                  <a:gd name="T84" fmla="*/ 3 w 81"/>
                  <a:gd name="T85" fmla="*/ 87 h 101"/>
                  <a:gd name="T86" fmla="*/ 7 w 81"/>
                  <a:gd name="T87" fmla="*/ 73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01"/>
                  <a:gd name="T134" fmla="*/ 81 w 81"/>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01">
                    <a:moveTo>
                      <a:pt x="7" y="68"/>
                    </a:moveTo>
                    <a:lnTo>
                      <a:pt x="10" y="68"/>
                    </a:lnTo>
                    <a:lnTo>
                      <a:pt x="10" y="66"/>
                    </a:lnTo>
                    <a:lnTo>
                      <a:pt x="12" y="59"/>
                    </a:lnTo>
                    <a:lnTo>
                      <a:pt x="12" y="57"/>
                    </a:lnTo>
                    <a:lnTo>
                      <a:pt x="17" y="45"/>
                    </a:lnTo>
                    <a:lnTo>
                      <a:pt x="19" y="49"/>
                    </a:lnTo>
                    <a:lnTo>
                      <a:pt x="22" y="49"/>
                    </a:lnTo>
                    <a:lnTo>
                      <a:pt x="19" y="45"/>
                    </a:lnTo>
                    <a:lnTo>
                      <a:pt x="19" y="33"/>
                    </a:lnTo>
                    <a:lnTo>
                      <a:pt x="22" y="28"/>
                    </a:lnTo>
                    <a:lnTo>
                      <a:pt x="24" y="28"/>
                    </a:lnTo>
                    <a:lnTo>
                      <a:pt x="22" y="28"/>
                    </a:lnTo>
                    <a:lnTo>
                      <a:pt x="22" y="26"/>
                    </a:lnTo>
                    <a:lnTo>
                      <a:pt x="24" y="23"/>
                    </a:lnTo>
                    <a:lnTo>
                      <a:pt x="26" y="23"/>
                    </a:lnTo>
                    <a:lnTo>
                      <a:pt x="24" y="21"/>
                    </a:lnTo>
                    <a:lnTo>
                      <a:pt x="24" y="19"/>
                    </a:lnTo>
                    <a:lnTo>
                      <a:pt x="29" y="14"/>
                    </a:lnTo>
                    <a:lnTo>
                      <a:pt x="31" y="12"/>
                    </a:lnTo>
                    <a:lnTo>
                      <a:pt x="29" y="7"/>
                    </a:lnTo>
                    <a:lnTo>
                      <a:pt x="31" y="7"/>
                    </a:lnTo>
                    <a:lnTo>
                      <a:pt x="33" y="14"/>
                    </a:lnTo>
                    <a:lnTo>
                      <a:pt x="38" y="16"/>
                    </a:lnTo>
                    <a:lnTo>
                      <a:pt x="38" y="5"/>
                    </a:lnTo>
                    <a:lnTo>
                      <a:pt x="41" y="0"/>
                    </a:lnTo>
                    <a:lnTo>
                      <a:pt x="48" y="5"/>
                    </a:lnTo>
                    <a:lnTo>
                      <a:pt x="48" y="9"/>
                    </a:lnTo>
                    <a:lnTo>
                      <a:pt x="48" y="7"/>
                    </a:lnTo>
                    <a:lnTo>
                      <a:pt x="50" y="7"/>
                    </a:lnTo>
                    <a:lnTo>
                      <a:pt x="50" y="12"/>
                    </a:lnTo>
                    <a:lnTo>
                      <a:pt x="48" y="19"/>
                    </a:lnTo>
                    <a:lnTo>
                      <a:pt x="48" y="23"/>
                    </a:lnTo>
                    <a:lnTo>
                      <a:pt x="48" y="26"/>
                    </a:lnTo>
                    <a:lnTo>
                      <a:pt x="48" y="31"/>
                    </a:lnTo>
                    <a:lnTo>
                      <a:pt x="52" y="21"/>
                    </a:lnTo>
                    <a:lnTo>
                      <a:pt x="52" y="16"/>
                    </a:lnTo>
                    <a:lnTo>
                      <a:pt x="55" y="16"/>
                    </a:lnTo>
                    <a:lnTo>
                      <a:pt x="57" y="19"/>
                    </a:lnTo>
                    <a:lnTo>
                      <a:pt x="57" y="23"/>
                    </a:lnTo>
                    <a:lnTo>
                      <a:pt x="59" y="21"/>
                    </a:lnTo>
                    <a:lnTo>
                      <a:pt x="59" y="19"/>
                    </a:lnTo>
                    <a:lnTo>
                      <a:pt x="62" y="19"/>
                    </a:lnTo>
                    <a:lnTo>
                      <a:pt x="64" y="23"/>
                    </a:lnTo>
                    <a:lnTo>
                      <a:pt x="62" y="28"/>
                    </a:lnTo>
                    <a:lnTo>
                      <a:pt x="64" y="33"/>
                    </a:lnTo>
                    <a:lnTo>
                      <a:pt x="67" y="33"/>
                    </a:lnTo>
                    <a:lnTo>
                      <a:pt x="64" y="28"/>
                    </a:lnTo>
                    <a:lnTo>
                      <a:pt x="67" y="28"/>
                    </a:lnTo>
                    <a:lnTo>
                      <a:pt x="71" y="40"/>
                    </a:lnTo>
                    <a:lnTo>
                      <a:pt x="78" y="45"/>
                    </a:lnTo>
                    <a:lnTo>
                      <a:pt x="81" y="47"/>
                    </a:lnTo>
                    <a:lnTo>
                      <a:pt x="81" y="57"/>
                    </a:lnTo>
                    <a:lnTo>
                      <a:pt x="81" y="59"/>
                    </a:lnTo>
                    <a:lnTo>
                      <a:pt x="81" y="66"/>
                    </a:lnTo>
                    <a:lnTo>
                      <a:pt x="76" y="75"/>
                    </a:lnTo>
                    <a:lnTo>
                      <a:pt x="74" y="78"/>
                    </a:lnTo>
                    <a:lnTo>
                      <a:pt x="71" y="78"/>
                    </a:lnTo>
                    <a:lnTo>
                      <a:pt x="67" y="78"/>
                    </a:lnTo>
                    <a:lnTo>
                      <a:pt x="57" y="83"/>
                    </a:lnTo>
                    <a:lnTo>
                      <a:pt x="55" y="83"/>
                    </a:lnTo>
                    <a:lnTo>
                      <a:pt x="52" y="85"/>
                    </a:lnTo>
                    <a:lnTo>
                      <a:pt x="50" y="83"/>
                    </a:lnTo>
                    <a:lnTo>
                      <a:pt x="48" y="85"/>
                    </a:lnTo>
                    <a:lnTo>
                      <a:pt x="45" y="87"/>
                    </a:lnTo>
                    <a:lnTo>
                      <a:pt x="43" y="83"/>
                    </a:lnTo>
                    <a:lnTo>
                      <a:pt x="36" y="85"/>
                    </a:lnTo>
                    <a:lnTo>
                      <a:pt x="33" y="85"/>
                    </a:lnTo>
                    <a:lnTo>
                      <a:pt x="31" y="85"/>
                    </a:lnTo>
                    <a:lnTo>
                      <a:pt x="24" y="85"/>
                    </a:lnTo>
                    <a:lnTo>
                      <a:pt x="22" y="90"/>
                    </a:lnTo>
                    <a:lnTo>
                      <a:pt x="19" y="94"/>
                    </a:lnTo>
                    <a:lnTo>
                      <a:pt x="12" y="97"/>
                    </a:lnTo>
                    <a:lnTo>
                      <a:pt x="10" y="99"/>
                    </a:lnTo>
                    <a:lnTo>
                      <a:pt x="7" y="101"/>
                    </a:lnTo>
                    <a:lnTo>
                      <a:pt x="0" y="101"/>
                    </a:lnTo>
                    <a:lnTo>
                      <a:pt x="3" y="99"/>
                    </a:lnTo>
                    <a:lnTo>
                      <a:pt x="3" y="97"/>
                    </a:lnTo>
                    <a:lnTo>
                      <a:pt x="3" y="94"/>
                    </a:lnTo>
                    <a:lnTo>
                      <a:pt x="0" y="94"/>
                    </a:lnTo>
                    <a:lnTo>
                      <a:pt x="3" y="87"/>
                    </a:lnTo>
                    <a:lnTo>
                      <a:pt x="10" y="73"/>
                    </a:lnTo>
                    <a:lnTo>
                      <a:pt x="7" y="73"/>
                    </a:lnTo>
                    <a:lnTo>
                      <a:pt x="7" y="68"/>
                    </a:lnTo>
                    <a:close/>
                  </a:path>
                </a:pathLst>
              </a:custGeom>
              <a:grpFill/>
              <a:ln w="9525">
                <a:noFill/>
                <a:round/>
                <a:headEnd/>
                <a:tailEnd/>
              </a:ln>
            </p:spPr>
            <p:txBody>
              <a:bodyPr/>
              <a:lstStyle/>
              <a:p>
                <a:pPr>
                  <a:defRPr/>
                </a:pPr>
                <a:endParaRPr lang="en-US" sz="1200" kern="0">
                  <a:solidFill>
                    <a:srgbClr val="0096D6"/>
                  </a:solidFill>
                </a:endParaRPr>
              </a:p>
            </p:txBody>
          </p:sp>
          <p:sp>
            <p:nvSpPr>
              <p:cNvPr id="2858" name="Freeform 632"/>
              <p:cNvSpPr>
                <a:spLocks/>
              </p:cNvSpPr>
              <p:nvPr/>
            </p:nvSpPr>
            <p:spPr bwMode="auto">
              <a:xfrm>
                <a:off x="4193" y="805"/>
                <a:ext cx="81" cy="101"/>
              </a:xfrm>
              <a:custGeom>
                <a:avLst/>
                <a:gdLst>
                  <a:gd name="T0" fmla="*/ 10 w 81"/>
                  <a:gd name="T1" fmla="*/ 68 h 101"/>
                  <a:gd name="T2" fmla="*/ 12 w 81"/>
                  <a:gd name="T3" fmla="*/ 59 h 101"/>
                  <a:gd name="T4" fmla="*/ 17 w 81"/>
                  <a:gd name="T5" fmla="*/ 45 h 101"/>
                  <a:gd name="T6" fmla="*/ 22 w 81"/>
                  <a:gd name="T7" fmla="*/ 49 h 101"/>
                  <a:gd name="T8" fmla="*/ 19 w 81"/>
                  <a:gd name="T9" fmla="*/ 33 h 101"/>
                  <a:gd name="T10" fmla="*/ 24 w 81"/>
                  <a:gd name="T11" fmla="*/ 28 h 101"/>
                  <a:gd name="T12" fmla="*/ 22 w 81"/>
                  <a:gd name="T13" fmla="*/ 26 h 101"/>
                  <a:gd name="T14" fmla="*/ 26 w 81"/>
                  <a:gd name="T15" fmla="*/ 23 h 101"/>
                  <a:gd name="T16" fmla="*/ 24 w 81"/>
                  <a:gd name="T17" fmla="*/ 19 h 101"/>
                  <a:gd name="T18" fmla="*/ 31 w 81"/>
                  <a:gd name="T19" fmla="*/ 12 h 101"/>
                  <a:gd name="T20" fmla="*/ 31 w 81"/>
                  <a:gd name="T21" fmla="*/ 7 h 101"/>
                  <a:gd name="T22" fmla="*/ 38 w 81"/>
                  <a:gd name="T23" fmla="*/ 16 h 101"/>
                  <a:gd name="T24" fmla="*/ 41 w 81"/>
                  <a:gd name="T25" fmla="*/ 0 h 101"/>
                  <a:gd name="T26" fmla="*/ 48 w 81"/>
                  <a:gd name="T27" fmla="*/ 9 h 101"/>
                  <a:gd name="T28" fmla="*/ 48 w 81"/>
                  <a:gd name="T29" fmla="*/ 7 h 101"/>
                  <a:gd name="T30" fmla="*/ 50 w 81"/>
                  <a:gd name="T31" fmla="*/ 12 h 101"/>
                  <a:gd name="T32" fmla="*/ 48 w 81"/>
                  <a:gd name="T33" fmla="*/ 23 h 101"/>
                  <a:gd name="T34" fmla="*/ 48 w 81"/>
                  <a:gd name="T35" fmla="*/ 31 h 101"/>
                  <a:gd name="T36" fmla="*/ 52 w 81"/>
                  <a:gd name="T37" fmla="*/ 16 h 101"/>
                  <a:gd name="T38" fmla="*/ 57 w 81"/>
                  <a:gd name="T39" fmla="*/ 19 h 101"/>
                  <a:gd name="T40" fmla="*/ 57 w 81"/>
                  <a:gd name="T41" fmla="*/ 23 h 101"/>
                  <a:gd name="T42" fmla="*/ 59 w 81"/>
                  <a:gd name="T43" fmla="*/ 19 h 101"/>
                  <a:gd name="T44" fmla="*/ 64 w 81"/>
                  <a:gd name="T45" fmla="*/ 23 h 101"/>
                  <a:gd name="T46" fmla="*/ 62 w 81"/>
                  <a:gd name="T47" fmla="*/ 28 h 101"/>
                  <a:gd name="T48" fmla="*/ 67 w 81"/>
                  <a:gd name="T49" fmla="*/ 33 h 101"/>
                  <a:gd name="T50" fmla="*/ 67 w 81"/>
                  <a:gd name="T51" fmla="*/ 28 h 101"/>
                  <a:gd name="T52" fmla="*/ 78 w 81"/>
                  <a:gd name="T53" fmla="*/ 45 h 101"/>
                  <a:gd name="T54" fmla="*/ 81 w 81"/>
                  <a:gd name="T55" fmla="*/ 57 h 101"/>
                  <a:gd name="T56" fmla="*/ 81 w 81"/>
                  <a:gd name="T57" fmla="*/ 66 h 101"/>
                  <a:gd name="T58" fmla="*/ 74 w 81"/>
                  <a:gd name="T59" fmla="*/ 78 h 101"/>
                  <a:gd name="T60" fmla="*/ 67 w 81"/>
                  <a:gd name="T61" fmla="*/ 78 h 101"/>
                  <a:gd name="T62" fmla="*/ 55 w 81"/>
                  <a:gd name="T63" fmla="*/ 83 h 101"/>
                  <a:gd name="T64" fmla="*/ 50 w 81"/>
                  <a:gd name="T65" fmla="*/ 83 h 101"/>
                  <a:gd name="T66" fmla="*/ 48 w 81"/>
                  <a:gd name="T67" fmla="*/ 85 h 101"/>
                  <a:gd name="T68" fmla="*/ 43 w 81"/>
                  <a:gd name="T69" fmla="*/ 83 h 101"/>
                  <a:gd name="T70" fmla="*/ 33 w 81"/>
                  <a:gd name="T71" fmla="*/ 85 h 101"/>
                  <a:gd name="T72" fmla="*/ 24 w 81"/>
                  <a:gd name="T73" fmla="*/ 85 h 101"/>
                  <a:gd name="T74" fmla="*/ 22 w 81"/>
                  <a:gd name="T75" fmla="*/ 90 h 101"/>
                  <a:gd name="T76" fmla="*/ 12 w 81"/>
                  <a:gd name="T77" fmla="*/ 97 h 101"/>
                  <a:gd name="T78" fmla="*/ 7 w 81"/>
                  <a:gd name="T79" fmla="*/ 101 h 101"/>
                  <a:gd name="T80" fmla="*/ 3 w 81"/>
                  <a:gd name="T81" fmla="*/ 99 h 101"/>
                  <a:gd name="T82" fmla="*/ 3 w 81"/>
                  <a:gd name="T83" fmla="*/ 94 h 101"/>
                  <a:gd name="T84" fmla="*/ 3 w 81"/>
                  <a:gd name="T85" fmla="*/ 87 h 101"/>
                  <a:gd name="T86" fmla="*/ 7 w 81"/>
                  <a:gd name="T87" fmla="*/ 73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01"/>
                  <a:gd name="T134" fmla="*/ 81 w 81"/>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01">
                    <a:moveTo>
                      <a:pt x="7" y="68"/>
                    </a:moveTo>
                    <a:lnTo>
                      <a:pt x="10" y="68"/>
                    </a:lnTo>
                    <a:lnTo>
                      <a:pt x="10" y="66"/>
                    </a:lnTo>
                    <a:lnTo>
                      <a:pt x="12" y="59"/>
                    </a:lnTo>
                    <a:lnTo>
                      <a:pt x="12" y="57"/>
                    </a:lnTo>
                    <a:lnTo>
                      <a:pt x="17" y="45"/>
                    </a:lnTo>
                    <a:lnTo>
                      <a:pt x="19" y="49"/>
                    </a:lnTo>
                    <a:lnTo>
                      <a:pt x="22" y="49"/>
                    </a:lnTo>
                    <a:lnTo>
                      <a:pt x="19" y="45"/>
                    </a:lnTo>
                    <a:lnTo>
                      <a:pt x="19" y="33"/>
                    </a:lnTo>
                    <a:lnTo>
                      <a:pt x="22" y="28"/>
                    </a:lnTo>
                    <a:lnTo>
                      <a:pt x="24" y="28"/>
                    </a:lnTo>
                    <a:lnTo>
                      <a:pt x="22" y="28"/>
                    </a:lnTo>
                    <a:lnTo>
                      <a:pt x="22" y="26"/>
                    </a:lnTo>
                    <a:lnTo>
                      <a:pt x="24" y="23"/>
                    </a:lnTo>
                    <a:lnTo>
                      <a:pt x="26" y="23"/>
                    </a:lnTo>
                    <a:lnTo>
                      <a:pt x="24" y="21"/>
                    </a:lnTo>
                    <a:lnTo>
                      <a:pt x="24" y="19"/>
                    </a:lnTo>
                    <a:lnTo>
                      <a:pt x="29" y="14"/>
                    </a:lnTo>
                    <a:lnTo>
                      <a:pt x="31" y="12"/>
                    </a:lnTo>
                    <a:lnTo>
                      <a:pt x="29" y="7"/>
                    </a:lnTo>
                    <a:lnTo>
                      <a:pt x="31" y="7"/>
                    </a:lnTo>
                    <a:lnTo>
                      <a:pt x="33" y="14"/>
                    </a:lnTo>
                    <a:lnTo>
                      <a:pt x="38" y="16"/>
                    </a:lnTo>
                    <a:lnTo>
                      <a:pt x="38" y="5"/>
                    </a:lnTo>
                    <a:lnTo>
                      <a:pt x="41" y="0"/>
                    </a:lnTo>
                    <a:lnTo>
                      <a:pt x="48" y="5"/>
                    </a:lnTo>
                    <a:lnTo>
                      <a:pt x="48" y="9"/>
                    </a:lnTo>
                    <a:lnTo>
                      <a:pt x="48" y="7"/>
                    </a:lnTo>
                    <a:lnTo>
                      <a:pt x="50" y="7"/>
                    </a:lnTo>
                    <a:lnTo>
                      <a:pt x="50" y="12"/>
                    </a:lnTo>
                    <a:lnTo>
                      <a:pt x="48" y="19"/>
                    </a:lnTo>
                    <a:lnTo>
                      <a:pt x="48" y="23"/>
                    </a:lnTo>
                    <a:lnTo>
                      <a:pt x="48" y="26"/>
                    </a:lnTo>
                    <a:lnTo>
                      <a:pt x="48" y="31"/>
                    </a:lnTo>
                    <a:lnTo>
                      <a:pt x="52" y="21"/>
                    </a:lnTo>
                    <a:lnTo>
                      <a:pt x="52" y="16"/>
                    </a:lnTo>
                    <a:lnTo>
                      <a:pt x="55" y="16"/>
                    </a:lnTo>
                    <a:lnTo>
                      <a:pt x="57" y="19"/>
                    </a:lnTo>
                    <a:lnTo>
                      <a:pt x="57" y="23"/>
                    </a:lnTo>
                    <a:lnTo>
                      <a:pt x="59" y="21"/>
                    </a:lnTo>
                    <a:lnTo>
                      <a:pt x="59" y="19"/>
                    </a:lnTo>
                    <a:lnTo>
                      <a:pt x="62" y="19"/>
                    </a:lnTo>
                    <a:lnTo>
                      <a:pt x="64" y="23"/>
                    </a:lnTo>
                    <a:lnTo>
                      <a:pt x="62" y="28"/>
                    </a:lnTo>
                    <a:lnTo>
                      <a:pt x="64" y="33"/>
                    </a:lnTo>
                    <a:lnTo>
                      <a:pt x="67" y="33"/>
                    </a:lnTo>
                    <a:lnTo>
                      <a:pt x="64" y="28"/>
                    </a:lnTo>
                    <a:lnTo>
                      <a:pt x="67" y="28"/>
                    </a:lnTo>
                    <a:lnTo>
                      <a:pt x="71" y="40"/>
                    </a:lnTo>
                    <a:lnTo>
                      <a:pt x="78" y="45"/>
                    </a:lnTo>
                    <a:lnTo>
                      <a:pt x="81" y="47"/>
                    </a:lnTo>
                    <a:lnTo>
                      <a:pt x="81" y="57"/>
                    </a:lnTo>
                    <a:lnTo>
                      <a:pt x="81" y="59"/>
                    </a:lnTo>
                    <a:lnTo>
                      <a:pt x="81" y="66"/>
                    </a:lnTo>
                    <a:lnTo>
                      <a:pt x="76" y="75"/>
                    </a:lnTo>
                    <a:lnTo>
                      <a:pt x="74" y="78"/>
                    </a:lnTo>
                    <a:lnTo>
                      <a:pt x="71" y="78"/>
                    </a:lnTo>
                    <a:lnTo>
                      <a:pt x="67" y="78"/>
                    </a:lnTo>
                    <a:lnTo>
                      <a:pt x="57" y="83"/>
                    </a:lnTo>
                    <a:lnTo>
                      <a:pt x="55" y="83"/>
                    </a:lnTo>
                    <a:lnTo>
                      <a:pt x="52" y="85"/>
                    </a:lnTo>
                    <a:lnTo>
                      <a:pt x="50" y="83"/>
                    </a:lnTo>
                    <a:lnTo>
                      <a:pt x="48" y="85"/>
                    </a:lnTo>
                    <a:lnTo>
                      <a:pt x="45" y="87"/>
                    </a:lnTo>
                    <a:lnTo>
                      <a:pt x="43" y="83"/>
                    </a:lnTo>
                    <a:lnTo>
                      <a:pt x="36" y="85"/>
                    </a:lnTo>
                    <a:lnTo>
                      <a:pt x="33" y="85"/>
                    </a:lnTo>
                    <a:lnTo>
                      <a:pt x="31" y="85"/>
                    </a:lnTo>
                    <a:lnTo>
                      <a:pt x="24" y="85"/>
                    </a:lnTo>
                    <a:lnTo>
                      <a:pt x="22" y="90"/>
                    </a:lnTo>
                    <a:lnTo>
                      <a:pt x="19" y="94"/>
                    </a:lnTo>
                    <a:lnTo>
                      <a:pt x="12" y="97"/>
                    </a:lnTo>
                    <a:lnTo>
                      <a:pt x="10" y="99"/>
                    </a:lnTo>
                    <a:lnTo>
                      <a:pt x="7" y="101"/>
                    </a:lnTo>
                    <a:lnTo>
                      <a:pt x="0" y="101"/>
                    </a:lnTo>
                    <a:lnTo>
                      <a:pt x="3" y="99"/>
                    </a:lnTo>
                    <a:lnTo>
                      <a:pt x="3" y="97"/>
                    </a:lnTo>
                    <a:lnTo>
                      <a:pt x="3" y="94"/>
                    </a:lnTo>
                    <a:lnTo>
                      <a:pt x="0" y="94"/>
                    </a:lnTo>
                    <a:lnTo>
                      <a:pt x="3" y="87"/>
                    </a:lnTo>
                    <a:lnTo>
                      <a:pt x="10" y="73"/>
                    </a:lnTo>
                    <a:lnTo>
                      <a:pt x="7" y="73"/>
                    </a:lnTo>
                    <a:lnTo>
                      <a:pt x="7" y="68"/>
                    </a:lnTo>
                  </a:path>
                </a:pathLst>
              </a:custGeom>
              <a:grpFill/>
              <a:ln w="9525">
                <a:noFill/>
                <a:round/>
                <a:headEnd/>
                <a:tailEnd/>
              </a:ln>
            </p:spPr>
            <p:txBody>
              <a:bodyPr/>
              <a:lstStyle/>
              <a:p>
                <a:pPr>
                  <a:defRPr/>
                </a:pPr>
                <a:endParaRPr lang="en-US" sz="1200" kern="0">
                  <a:solidFill>
                    <a:srgbClr val="0096D6"/>
                  </a:solidFill>
                </a:endParaRPr>
              </a:p>
            </p:txBody>
          </p:sp>
          <p:sp>
            <p:nvSpPr>
              <p:cNvPr id="2859" name="Freeform 633"/>
              <p:cNvSpPr>
                <a:spLocks/>
              </p:cNvSpPr>
              <p:nvPr/>
            </p:nvSpPr>
            <p:spPr bwMode="auto">
              <a:xfrm>
                <a:off x="4671" y="1110"/>
                <a:ext cx="11" cy="18"/>
              </a:xfrm>
              <a:custGeom>
                <a:avLst/>
                <a:gdLst>
                  <a:gd name="T0" fmla="*/ 7 w 11"/>
                  <a:gd name="T1" fmla="*/ 9 h 18"/>
                  <a:gd name="T2" fmla="*/ 7 w 11"/>
                  <a:gd name="T3" fmla="*/ 11 h 18"/>
                  <a:gd name="T4" fmla="*/ 9 w 11"/>
                  <a:gd name="T5" fmla="*/ 11 h 18"/>
                  <a:gd name="T6" fmla="*/ 11 w 11"/>
                  <a:gd name="T7" fmla="*/ 14 h 18"/>
                  <a:gd name="T8" fmla="*/ 9 w 11"/>
                  <a:gd name="T9" fmla="*/ 18 h 18"/>
                  <a:gd name="T10" fmla="*/ 9 w 11"/>
                  <a:gd name="T11" fmla="*/ 18 h 18"/>
                  <a:gd name="T12" fmla="*/ 7 w 11"/>
                  <a:gd name="T13" fmla="*/ 14 h 18"/>
                  <a:gd name="T14" fmla="*/ 4 w 11"/>
                  <a:gd name="T15" fmla="*/ 11 h 18"/>
                  <a:gd name="T16" fmla="*/ 2 w 11"/>
                  <a:gd name="T17" fmla="*/ 7 h 18"/>
                  <a:gd name="T18" fmla="*/ 0 w 11"/>
                  <a:gd name="T19" fmla="*/ 4 h 18"/>
                  <a:gd name="T20" fmla="*/ 0 w 11"/>
                  <a:gd name="T21" fmla="*/ 0 h 18"/>
                  <a:gd name="T22" fmla="*/ 0 w 11"/>
                  <a:gd name="T23" fmla="*/ 2 h 18"/>
                  <a:gd name="T24" fmla="*/ 2 w 11"/>
                  <a:gd name="T25" fmla="*/ 4 h 18"/>
                  <a:gd name="T26" fmla="*/ 7 w 11"/>
                  <a:gd name="T27" fmla="*/ 9 h 18"/>
                  <a:gd name="T28" fmla="*/ 7 w 11"/>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8"/>
                  <a:gd name="T47" fmla="*/ 11 w 11"/>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8">
                    <a:moveTo>
                      <a:pt x="7" y="9"/>
                    </a:moveTo>
                    <a:lnTo>
                      <a:pt x="7" y="11"/>
                    </a:lnTo>
                    <a:lnTo>
                      <a:pt x="9" y="11"/>
                    </a:lnTo>
                    <a:lnTo>
                      <a:pt x="11" y="14"/>
                    </a:lnTo>
                    <a:lnTo>
                      <a:pt x="9" y="18"/>
                    </a:lnTo>
                    <a:lnTo>
                      <a:pt x="7" y="14"/>
                    </a:lnTo>
                    <a:lnTo>
                      <a:pt x="4" y="11"/>
                    </a:lnTo>
                    <a:lnTo>
                      <a:pt x="2" y="7"/>
                    </a:lnTo>
                    <a:lnTo>
                      <a:pt x="0" y="4"/>
                    </a:lnTo>
                    <a:lnTo>
                      <a:pt x="0" y="0"/>
                    </a:lnTo>
                    <a:lnTo>
                      <a:pt x="0" y="2"/>
                    </a:lnTo>
                    <a:lnTo>
                      <a:pt x="2" y="4"/>
                    </a:lnTo>
                    <a:lnTo>
                      <a:pt x="7" y="9"/>
                    </a:lnTo>
                    <a:close/>
                  </a:path>
                </a:pathLst>
              </a:custGeom>
              <a:grpFill/>
              <a:ln w="9525">
                <a:noFill/>
                <a:round/>
                <a:headEnd/>
                <a:tailEnd/>
              </a:ln>
            </p:spPr>
            <p:txBody>
              <a:bodyPr/>
              <a:lstStyle/>
              <a:p>
                <a:pPr>
                  <a:defRPr/>
                </a:pPr>
                <a:endParaRPr lang="en-US" sz="1200" kern="0">
                  <a:solidFill>
                    <a:srgbClr val="0096D6"/>
                  </a:solidFill>
                </a:endParaRPr>
              </a:p>
            </p:txBody>
          </p:sp>
          <p:sp>
            <p:nvSpPr>
              <p:cNvPr id="2860" name="Freeform 634"/>
              <p:cNvSpPr>
                <a:spLocks/>
              </p:cNvSpPr>
              <p:nvPr/>
            </p:nvSpPr>
            <p:spPr bwMode="auto">
              <a:xfrm>
                <a:off x="4671" y="1110"/>
                <a:ext cx="11" cy="18"/>
              </a:xfrm>
              <a:custGeom>
                <a:avLst/>
                <a:gdLst>
                  <a:gd name="T0" fmla="*/ 7 w 11"/>
                  <a:gd name="T1" fmla="*/ 9 h 18"/>
                  <a:gd name="T2" fmla="*/ 7 w 11"/>
                  <a:gd name="T3" fmla="*/ 11 h 18"/>
                  <a:gd name="T4" fmla="*/ 9 w 11"/>
                  <a:gd name="T5" fmla="*/ 11 h 18"/>
                  <a:gd name="T6" fmla="*/ 11 w 11"/>
                  <a:gd name="T7" fmla="*/ 14 h 18"/>
                  <a:gd name="T8" fmla="*/ 9 w 11"/>
                  <a:gd name="T9" fmla="*/ 18 h 18"/>
                  <a:gd name="T10" fmla="*/ 9 w 11"/>
                  <a:gd name="T11" fmla="*/ 18 h 18"/>
                  <a:gd name="T12" fmla="*/ 7 w 11"/>
                  <a:gd name="T13" fmla="*/ 14 h 18"/>
                  <a:gd name="T14" fmla="*/ 4 w 11"/>
                  <a:gd name="T15" fmla="*/ 11 h 18"/>
                  <a:gd name="T16" fmla="*/ 2 w 11"/>
                  <a:gd name="T17" fmla="*/ 7 h 18"/>
                  <a:gd name="T18" fmla="*/ 0 w 11"/>
                  <a:gd name="T19" fmla="*/ 4 h 18"/>
                  <a:gd name="T20" fmla="*/ 0 w 11"/>
                  <a:gd name="T21" fmla="*/ 0 h 18"/>
                  <a:gd name="T22" fmla="*/ 0 w 11"/>
                  <a:gd name="T23" fmla="*/ 2 h 18"/>
                  <a:gd name="T24" fmla="*/ 2 w 11"/>
                  <a:gd name="T25" fmla="*/ 4 h 18"/>
                  <a:gd name="T26" fmla="*/ 7 w 11"/>
                  <a:gd name="T27" fmla="*/ 9 h 18"/>
                  <a:gd name="T28" fmla="*/ 7 w 11"/>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8"/>
                  <a:gd name="T47" fmla="*/ 11 w 11"/>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8">
                    <a:moveTo>
                      <a:pt x="7" y="9"/>
                    </a:moveTo>
                    <a:lnTo>
                      <a:pt x="7" y="11"/>
                    </a:lnTo>
                    <a:lnTo>
                      <a:pt x="9" y="11"/>
                    </a:lnTo>
                    <a:lnTo>
                      <a:pt x="11" y="14"/>
                    </a:lnTo>
                    <a:lnTo>
                      <a:pt x="9" y="18"/>
                    </a:lnTo>
                    <a:lnTo>
                      <a:pt x="7" y="14"/>
                    </a:lnTo>
                    <a:lnTo>
                      <a:pt x="4" y="11"/>
                    </a:lnTo>
                    <a:lnTo>
                      <a:pt x="2" y="7"/>
                    </a:lnTo>
                    <a:lnTo>
                      <a:pt x="0" y="4"/>
                    </a:lnTo>
                    <a:lnTo>
                      <a:pt x="0" y="0"/>
                    </a:lnTo>
                    <a:lnTo>
                      <a:pt x="0" y="2"/>
                    </a:lnTo>
                    <a:lnTo>
                      <a:pt x="2" y="4"/>
                    </a:lnTo>
                    <a:lnTo>
                      <a:pt x="7" y="9"/>
                    </a:lnTo>
                  </a:path>
                </a:pathLst>
              </a:custGeom>
              <a:grpFill/>
              <a:ln w="9525">
                <a:noFill/>
                <a:round/>
                <a:headEnd/>
                <a:tailEnd/>
              </a:ln>
            </p:spPr>
            <p:txBody>
              <a:bodyPr/>
              <a:lstStyle/>
              <a:p>
                <a:pPr>
                  <a:defRPr/>
                </a:pPr>
                <a:endParaRPr lang="en-US" sz="1200" kern="0">
                  <a:solidFill>
                    <a:srgbClr val="0096D6"/>
                  </a:solidFill>
                </a:endParaRPr>
              </a:p>
            </p:txBody>
          </p:sp>
          <p:sp>
            <p:nvSpPr>
              <p:cNvPr id="2861" name="Freeform 635"/>
              <p:cNvSpPr>
                <a:spLocks/>
              </p:cNvSpPr>
              <p:nvPr/>
            </p:nvSpPr>
            <p:spPr bwMode="auto">
              <a:xfrm>
                <a:off x="4671" y="1029"/>
                <a:ext cx="7" cy="26"/>
              </a:xfrm>
              <a:custGeom>
                <a:avLst/>
                <a:gdLst>
                  <a:gd name="T0" fmla="*/ 4 w 7"/>
                  <a:gd name="T1" fmla="*/ 14 h 26"/>
                  <a:gd name="T2" fmla="*/ 4 w 7"/>
                  <a:gd name="T3" fmla="*/ 19 h 26"/>
                  <a:gd name="T4" fmla="*/ 4 w 7"/>
                  <a:gd name="T5" fmla="*/ 19 h 26"/>
                  <a:gd name="T6" fmla="*/ 4 w 7"/>
                  <a:gd name="T7" fmla="*/ 24 h 26"/>
                  <a:gd name="T8" fmla="*/ 2 w 7"/>
                  <a:gd name="T9" fmla="*/ 26 h 26"/>
                  <a:gd name="T10" fmla="*/ 0 w 7"/>
                  <a:gd name="T11" fmla="*/ 24 h 26"/>
                  <a:gd name="T12" fmla="*/ 0 w 7"/>
                  <a:gd name="T13" fmla="*/ 22 h 26"/>
                  <a:gd name="T14" fmla="*/ 0 w 7"/>
                  <a:gd name="T15" fmla="*/ 19 h 26"/>
                  <a:gd name="T16" fmla="*/ 0 w 7"/>
                  <a:gd name="T17" fmla="*/ 17 h 26"/>
                  <a:gd name="T18" fmla="*/ 0 w 7"/>
                  <a:gd name="T19" fmla="*/ 0 h 26"/>
                  <a:gd name="T20" fmla="*/ 2 w 7"/>
                  <a:gd name="T21" fmla="*/ 3 h 26"/>
                  <a:gd name="T22" fmla="*/ 2 w 7"/>
                  <a:gd name="T23" fmla="*/ 5 h 26"/>
                  <a:gd name="T24" fmla="*/ 2 w 7"/>
                  <a:gd name="T25" fmla="*/ 10 h 26"/>
                  <a:gd name="T26" fmla="*/ 4 w 7"/>
                  <a:gd name="T27" fmla="*/ 12 h 26"/>
                  <a:gd name="T28" fmla="*/ 7 w 7"/>
                  <a:gd name="T29" fmla="*/ 12 h 26"/>
                  <a:gd name="T30" fmla="*/ 4 w 7"/>
                  <a:gd name="T31" fmla="*/ 1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26"/>
                  <a:gd name="T50" fmla="*/ 7 w 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26">
                    <a:moveTo>
                      <a:pt x="4" y="14"/>
                    </a:moveTo>
                    <a:lnTo>
                      <a:pt x="4" y="19"/>
                    </a:lnTo>
                    <a:lnTo>
                      <a:pt x="4" y="24"/>
                    </a:lnTo>
                    <a:lnTo>
                      <a:pt x="2" y="26"/>
                    </a:lnTo>
                    <a:lnTo>
                      <a:pt x="0" y="24"/>
                    </a:lnTo>
                    <a:lnTo>
                      <a:pt x="0" y="22"/>
                    </a:lnTo>
                    <a:lnTo>
                      <a:pt x="0" y="19"/>
                    </a:lnTo>
                    <a:lnTo>
                      <a:pt x="0" y="17"/>
                    </a:lnTo>
                    <a:lnTo>
                      <a:pt x="0" y="0"/>
                    </a:lnTo>
                    <a:lnTo>
                      <a:pt x="2" y="3"/>
                    </a:lnTo>
                    <a:lnTo>
                      <a:pt x="2" y="5"/>
                    </a:lnTo>
                    <a:lnTo>
                      <a:pt x="2" y="10"/>
                    </a:lnTo>
                    <a:lnTo>
                      <a:pt x="4" y="12"/>
                    </a:lnTo>
                    <a:lnTo>
                      <a:pt x="7" y="12"/>
                    </a:lnTo>
                    <a:lnTo>
                      <a:pt x="4" y="14"/>
                    </a:lnTo>
                    <a:close/>
                  </a:path>
                </a:pathLst>
              </a:custGeom>
              <a:grpFill/>
              <a:ln w="9525">
                <a:noFill/>
                <a:round/>
                <a:headEnd/>
                <a:tailEnd/>
              </a:ln>
            </p:spPr>
            <p:txBody>
              <a:bodyPr/>
              <a:lstStyle/>
              <a:p>
                <a:pPr>
                  <a:defRPr/>
                </a:pPr>
                <a:endParaRPr lang="en-US" sz="1200" kern="0">
                  <a:solidFill>
                    <a:srgbClr val="0096D6"/>
                  </a:solidFill>
                </a:endParaRPr>
              </a:p>
            </p:txBody>
          </p:sp>
          <p:sp>
            <p:nvSpPr>
              <p:cNvPr id="2862" name="Freeform 636"/>
              <p:cNvSpPr>
                <a:spLocks/>
              </p:cNvSpPr>
              <p:nvPr/>
            </p:nvSpPr>
            <p:spPr bwMode="auto">
              <a:xfrm>
                <a:off x="4671" y="1029"/>
                <a:ext cx="7" cy="26"/>
              </a:xfrm>
              <a:custGeom>
                <a:avLst/>
                <a:gdLst>
                  <a:gd name="T0" fmla="*/ 4 w 7"/>
                  <a:gd name="T1" fmla="*/ 14 h 26"/>
                  <a:gd name="T2" fmla="*/ 4 w 7"/>
                  <a:gd name="T3" fmla="*/ 19 h 26"/>
                  <a:gd name="T4" fmla="*/ 4 w 7"/>
                  <a:gd name="T5" fmla="*/ 19 h 26"/>
                  <a:gd name="T6" fmla="*/ 4 w 7"/>
                  <a:gd name="T7" fmla="*/ 24 h 26"/>
                  <a:gd name="T8" fmla="*/ 2 w 7"/>
                  <a:gd name="T9" fmla="*/ 26 h 26"/>
                  <a:gd name="T10" fmla="*/ 0 w 7"/>
                  <a:gd name="T11" fmla="*/ 24 h 26"/>
                  <a:gd name="T12" fmla="*/ 0 w 7"/>
                  <a:gd name="T13" fmla="*/ 22 h 26"/>
                  <a:gd name="T14" fmla="*/ 0 w 7"/>
                  <a:gd name="T15" fmla="*/ 19 h 26"/>
                  <a:gd name="T16" fmla="*/ 0 w 7"/>
                  <a:gd name="T17" fmla="*/ 17 h 26"/>
                  <a:gd name="T18" fmla="*/ 0 w 7"/>
                  <a:gd name="T19" fmla="*/ 0 h 26"/>
                  <a:gd name="T20" fmla="*/ 2 w 7"/>
                  <a:gd name="T21" fmla="*/ 3 h 26"/>
                  <a:gd name="T22" fmla="*/ 2 w 7"/>
                  <a:gd name="T23" fmla="*/ 5 h 26"/>
                  <a:gd name="T24" fmla="*/ 2 w 7"/>
                  <a:gd name="T25" fmla="*/ 10 h 26"/>
                  <a:gd name="T26" fmla="*/ 4 w 7"/>
                  <a:gd name="T27" fmla="*/ 12 h 26"/>
                  <a:gd name="T28" fmla="*/ 7 w 7"/>
                  <a:gd name="T29" fmla="*/ 12 h 26"/>
                  <a:gd name="T30" fmla="*/ 4 w 7"/>
                  <a:gd name="T31" fmla="*/ 1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26"/>
                  <a:gd name="T50" fmla="*/ 7 w 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26">
                    <a:moveTo>
                      <a:pt x="4" y="14"/>
                    </a:moveTo>
                    <a:lnTo>
                      <a:pt x="4" y="19"/>
                    </a:lnTo>
                    <a:lnTo>
                      <a:pt x="4" y="24"/>
                    </a:lnTo>
                    <a:lnTo>
                      <a:pt x="2" y="26"/>
                    </a:lnTo>
                    <a:lnTo>
                      <a:pt x="0" y="24"/>
                    </a:lnTo>
                    <a:lnTo>
                      <a:pt x="0" y="22"/>
                    </a:lnTo>
                    <a:lnTo>
                      <a:pt x="0" y="19"/>
                    </a:lnTo>
                    <a:lnTo>
                      <a:pt x="0" y="17"/>
                    </a:lnTo>
                    <a:lnTo>
                      <a:pt x="0" y="0"/>
                    </a:lnTo>
                    <a:lnTo>
                      <a:pt x="2" y="3"/>
                    </a:lnTo>
                    <a:lnTo>
                      <a:pt x="2" y="5"/>
                    </a:lnTo>
                    <a:lnTo>
                      <a:pt x="2" y="10"/>
                    </a:lnTo>
                    <a:lnTo>
                      <a:pt x="4" y="12"/>
                    </a:lnTo>
                    <a:lnTo>
                      <a:pt x="7" y="12"/>
                    </a:lnTo>
                    <a:lnTo>
                      <a:pt x="4" y="14"/>
                    </a:lnTo>
                  </a:path>
                </a:pathLst>
              </a:custGeom>
              <a:grpFill/>
              <a:ln w="9525">
                <a:noFill/>
                <a:round/>
                <a:headEnd/>
                <a:tailEnd/>
              </a:ln>
            </p:spPr>
            <p:txBody>
              <a:bodyPr/>
              <a:lstStyle/>
              <a:p>
                <a:pPr>
                  <a:defRPr/>
                </a:pPr>
                <a:endParaRPr lang="en-US" sz="1200" kern="0">
                  <a:solidFill>
                    <a:srgbClr val="0096D6"/>
                  </a:solidFill>
                </a:endParaRPr>
              </a:p>
            </p:txBody>
          </p:sp>
          <p:sp>
            <p:nvSpPr>
              <p:cNvPr id="2863" name="Freeform 637"/>
              <p:cNvSpPr>
                <a:spLocks/>
              </p:cNvSpPr>
              <p:nvPr/>
            </p:nvSpPr>
            <p:spPr bwMode="auto">
              <a:xfrm>
                <a:off x="4687" y="1008"/>
                <a:ext cx="87" cy="80"/>
              </a:xfrm>
              <a:custGeom>
                <a:avLst/>
                <a:gdLst>
                  <a:gd name="T0" fmla="*/ 43 w 87"/>
                  <a:gd name="T1" fmla="*/ 21 h 80"/>
                  <a:gd name="T2" fmla="*/ 45 w 87"/>
                  <a:gd name="T3" fmla="*/ 21 h 80"/>
                  <a:gd name="T4" fmla="*/ 47 w 87"/>
                  <a:gd name="T5" fmla="*/ 24 h 80"/>
                  <a:gd name="T6" fmla="*/ 47 w 87"/>
                  <a:gd name="T7" fmla="*/ 28 h 80"/>
                  <a:gd name="T8" fmla="*/ 47 w 87"/>
                  <a:gd name="T9" fmla="*/ 31 h 80"/>
                  <a:gd name="T10" fmla="*/ 50 w 87"/>
                  <a:gd name="T11" fmla="*/ 33 h 80"/>
                  <a:gd name="T12" fmla="*/ 52 w 87"/>
                  <a:gd name="T13" fmla="*/ 33 h 80"/>
                  <a:gd name="T14" fmla="*/ 54 w 87"/>
                  <a:gd name="T15" fmla="*/ 33 h 80"/>
                  <a:gd name="T16" fmla="*/ 57 w 87"/>
                  <a:gd name="T17" fmla="*/ 26 h 80"/>
                  <a:gd name="T18" fmla="*/ 54 w 87"/>
                  <a:gd name="T19" fmla="*/ 12 h 80"/>
                  <a:gd name="T20" fmla="*/ 59 w 87"/>
                  <a:gd name="T21" fmla="*/ 7 h 80"/>
                  <a:gd name="T22" fmla="*/ 71 w 87"/>
                  <a:gd name="T23" fmla="*/ 26 h 80"/>
                  <a:gd name="T24" fmla="*/ 76 w 87"/>
                  <a:gd name="T25" fmla="*/ 28 h 80"/>
                  <a:gd name="T26" fmla="*/ 71 w 87"/>
                  <a:gd name="T27" fmla="*/ 43 h 80"/>
                  <a:gd name="T28" fmla="*/ 78 w 87"/>
                  <a:gd name="T29" fmla="*/ 61 h 80"/>
                  <a:gd name="T30" fmla="*/ 87 w 87"/>
                  <a:gd name="T31" fmla="*/ 66 h 80"/>
                  <a:gd name="T32" fmla="*/ 87 w 87"/>
                  <a:gd name="T33" fmla="*/ 68 h 80"/>
                  <a:gd name="T34" fmla="*/ 76 w 87"/>
                  <a:gd name="T35" fmla="*/ 66 h 80"/>
                  <a:gd name="T36" fmla="*/ 73 w 87"/>
                  <a:gd name="T37" fmla="*/ 73 h 80"/>
                  <a:gd name="T38" fmla="*/ 69 w 87"/>
                  <a:gd name="T39" fmla="*/ 66 h 80"/>
                  <a:gd name="T40" fmla="*/ 66 w 87"/>
                  <a:gd name="T41" fmla="*/ 61 h 80"/>
                  <a:gd name="T42" fmla="*/ 54 w 87"/>
                  <a:gd name="T43" fmla="*/ 68 h 80"/>
                  <a:gd name="T44" fmla="*/ 43 w 87"/>
                  <a:gd name="T45" fmla="*/ 76 h 80"/>
                  <a:gd name="T46" fmla="*/ 40 w 87"/>
                  <a:gd name="T47" fmla="*/ 73 h 80"/>
                  <a:gd name="T48" fmla="*/ 43 w 87"/>
                  <a:gd name="T49" fmla="*/ 71 h 80"/>
                  <a:gd name="T50" fmla="*/ 38 w 87"/>
                  <a:gd name="T51" fmla="*/ 66 h 80"/>
                  <a:gd name="T52" fmla="*/ 36 w 87"/>
                  <a:gd name="T53" fmla="*/ 64 h 80"/>
                  <a:gd name="T54" fmla="*/ 38 w 87"/>
                  <a:gd name="T55" fmla="*/ 68 h 80"/>
                  <a:gd name="T56" fmla="*/ 33 w 87"/>
                  <a:gd name="T57" fmla="*/ 80 h 80"/>
                  <a:gd name="T58" fmla="*/ 26 w 87"/>
                  <a:gd name="T59" fmla="*/ 78 h 80"/>
                  <a:gd name="T60" fmla="*/ 17 w 87"/>
                  <a:gd name="T61" fmla="*/ 73 h 80"/>
                  <a:gd name="T62" fmla="*/ 10 w 87"/>
                  <a:gd name="T63" fmla="*/ 64 h 80"/>
                  <a:gd name="T64" fmla="*/ 0 w 87"/>
                  <a:gd name="T65" fmla="*/ 47 h 80"/>
                  <a:gd name="T66" fmla="*/ 5 w 87"/>
                  <a:gd name="T67" fmla="*/ 47 h 80"/>
                  <a:gd name="T68" fmla="*/ 7 w 87"/>
                  <a:gd name="T69" fmla="*/ 43 h 80"/>
                  <a:gd name="T70" fmla="*/ 2 w 87"/>
                  <a:gd name="T71" fmla="*/ 43 h 80"/>
                  <a:gd name="T72" fmla="*/ 7 w 87"/>
                  <a:gd name="T73" fmla="*/ 43 h 80"/>
                  <a:gd name="T74" fmla="*/ 2 w 87"/>
                  <a:gd name="T75" fmla="*/ 35 h 80"/>
                  <a:gd name="T76" fmla="*/ 2 w 87"/>
                  <a:gd name="T77" fmla="*/ 33 h 80"/>
                  <a:gd name="T78" fmla="*/ 5 w 87"/>
                  <a:gd name="T79" fmla="*/ 35 h 80"/>
                  <a:gd name="T80" fmla="*/ 5 w 87"/>
                  <a:gd name="T81" fmla="*/ 28 h 80"/>
                  <a:gd name="T82" fmla="*/ 5 w 87"/>
                  <a:gd name="T83" fmla="*/ 24 h 80"/>
                  <a:gd name="T84" fmla="*/ 10 w 87"/>
                  <a:gd name="T85" fmla="*/ 24 h 80"/>
                  <a:gd name="T86" fmla="*/ 7 w 87"/>
                  <a:gd name="T87" fmla="*/ 21 h 80"/>
                  <a:gd name="T88" fmla="*/ 10 w 87"/>
                  <a:gd name="T89" fmla="*/ 12 h 80"/>
                  <a:gd name="T90" fmla="*/ 17 w 87"/>
                  <a:gd name="T91" fmla="*/ 9 h 80"/>
                  <a:gd name="T92" fmla="*/ 19 w 87"/>
                  <a:gd name="T93" fmla="*/ 5 h 80"/>
                  <a:gd name="T94" fmla="*/ 28 w 87"/>
                  <a:gd name="T95" fmla="*/ 0 h 80"/>
                  <a:gd name="T96" fmla="*/ 28 w 87"/>
                  <a:gd name="T97" fmla="*/ 2 h 80"/>
                  <a:gd name="T98" fmla="*/ 36 w 87"/>
                  <a:gd name="T99" fmla="*/ 12 h 80"/>
                  <a:gd name="T100" fmla="*/ 38 w 87"/>
                  <a:gd name="T101" fmla="*/ 12 h 80"/>
                  <a:gd name="T102" fmla="*/ 40 w 87"/>
                  <a:gd name="T103" fmla="*/ 17 h 80"/>
                  <a:gd name="T104" fmla="*/ 40 w 87"/>
                  <a:gd name="T105" fmla="*/ 21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80"/>
                  <a:gd name="T161" fmla="*/ 87 w 87"/>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80">
                    <a:moveTo>
                      <a:pt x="43" y="21"/>
                    </a:moveTo>
                    <a:lnTo>
                      <a:pt x="43" y="21"/>
                    </a:lnTo>
                    <a:lnTo>
                      <a:pt x="43" y="24"/>
                    </a:lnTo>
                    <a:lnTo>
                      <a:pt x="45" y="21"/>
                    </a:lnTo>
                    <a:lnTo>
                      <a:pt x="47" y="24"/>
                    </a:lnTo>
                    <a:lnTo>
                      <a:pt x="47" y="26"/>
                    </a:lnTo>
                    <a:lnTo>
                      <a:pt x="47" y="28"/>
                    </a:lnTo>
                    <a:lnTo>
                      <a:pt x="47" y="31"/>
                    </a:lnTo>
                    <a:lnTo>
                      <a:pt x="47" y="33"/>
                    </a:lnTo>
                    <a:lnTo>
                      <a:pt x="50" y="33"/>
                    </a:lnTo>
                    <a:lnTo>
                      <a:pt x="52" y="33"/>
                    </a:lnTo>
                    <a:lnTo>
                      <a:pt x="54" y="33"/>
                    </a:lnTo>
                    <a:lnTo>
                      <a:pt x="54" y="26"/>
                    </a:lnTo>
                    <a:lnTo>
                      <a:pt x="57" y="26"/>
                    </a:lnTo>
                    <a:lnTo>
                      <a:pt x="54" y="21"/>
                    </a:lnTo>
                    <a:lnTo>
                      <a:pt x="54" y="12"/>
                    </a:lnTo>
                    <a:lnTo>
                      <a:pt x="57" y="9"/>
                    </a:lnTo>
                    <a:lnTo>
                      <a:pt x="59" y="7"/>
                    </a:lnTo>
                    <a:lnTo>
                      <a:pt x="64" y="12"/>
                    </a:lnTo>
                    <a:lnTo>
                      <a:pt x="71" y="26"/>
                    </a:lnTo>
                    <a:lnTo>
                      <a:pt x="73" y="26"/>
                    </a:lnTo>
                    <a:lnTo>
                      <a:pt x="76" y="28"/>
                    </a:lnTo>
                    <a:lnTo>
                      <a:pt x="76" y="31"/>
                    </a:lnTo>
                    <a:lnTo>
                      <a:pt x="71" y="43"/>
                    </a:lnTo>
                    <a:lnTo>
                      <a:pt x="73" y="57"/>
                    </a:lnTo>
                    <a:lnTo>
                      <a:pt x="78" y="61"/>
                    </a:lnTo>
                    <a:lnTo>
                      <a:pt x="83" y="61"/>
                    </a:lnTo>
                    <a:lnTo>
                      <a:pt x="87" y="66"/>
                    </a:lnTo>
                    <a:lnTo>
                      <a:pt x="87" y="68"/>
                    </a:lnTo>
                    <a:lnTo>
                      <a:pt x="83" y="71"/>
                    </a:lnTo>
                    <a:lnTo>
                      <a:pt x="76" y="66"/>
                    </a:lnTo>
                    <a:lnTo>
                      <a:pt x="76" y="71"/>
                    </a:lnTo>
                    <a:lnTo>
                      <a:pt x="73" y="73"/>
                    </a:lnTo>
                    <a:lnTo>
                      <a:pt x="69" y="66"/>
                    </a:lnTo>
                    <a:lnTo>
                      <a:pt x="69" y="64"/>
                    </a:lnTo>
                    <a:lnTo>
                      <a:pt x="66" y="61"/>
                    </a:lnTo>
                    <a:lnTo>
                      <a:pt x="64" y="66"/>
                    </a:lnTo>
                    <a:lnTo>
                      <a:pt x="54" y="68"/>
                    </a:lnTo>
                    <a:lnTo>
                      <a:pt x="50" y="73"/>
                    </a:lnTo>
                    <a:lnTo>
                      <a:pt x="43" y="76"/>
                    </a:lnTo>
                    <a:lnTo>
                      <a:pt x="40" y="73"/>
                    </a:lnTo>
                    <a:lnTo>
                      <a:pt x="43" y="71"/>
                    </a:lnTo>
                    <a:lnTo>
                      <a:pt x="40" y="71"/>
                    </a:lnTo>
                    <a:lnTo>
                      <a:pt x="38" y="66"/>
                    </a:lnTo>
                    <a:lnTo>
                      <a:pt x="38" y="61"/>
                    </a:lnTo>
                    <a:lnTo>
                      <a:pt x="36" y="64"/>
                    </a:lnTo>
                    <a:lnTo>
                      <a:pt x="36" y="68"/>
                    </a:lnTo>
                    <a:lnTo>
                      <a:pt x="38" y="68"/>
                    </a:lnTo>
                    <a:lnTo>
                      <a:pt x="36" y="78"/>
                    </a:lnTo>
                    <a:lnTo>
                      <a:pt x="33" y="80"/>
                    </a:lnTo>
                    <a:lnTo>
                      <a:pt x="31" y="80"/>
                    </a:lnTo>
                    <a:lnTo>
                      <a:pt x="26" y="78"/>
                    </a:lnTo>
                    <a:lnTo>
                      <a:pt x="21" y="78"/>
                    </a:lnTo>
                    <a:lnTo>
                      <a:pt x="17" y="73"/>
                    </a:lnTo>
                    <a:lnTo>
                      <a:pt x="12" y="64"/>
                    </a:lnTo>
                    <a:lnTo>
                      <a:pt x="10" y="64"/>
                    </a:lnTo>
                    <a:lnTo>
                      <a:pt x="2" y="59"/>
                    </a:lnTo>
                    <a:lnTo>
                      <a:pt x="0" y="47"/>
                    </a:lnTo>
                    <a:lnTo>
                      <a:pt x="2" y="45"/>
                    </a:lnTo>
                    <a:lnTo>
                      <a:pt x="5" y="47"/>
                    </a:lnTo>
                    <a:lnTo>
                      <a:pt x="7" y="45"/>
                    </a:lnTo>
                    <a:lnTo>
                      <a:pt x="7" y="43"/>
                    </a:lnTo>
                    <a:lnTo>
                      <a:pt x="5" y="43"/>
                    </a:lnTo>
                    <a:lnTo>
                      <a:pt x="2" y="43"/>
                    </a:lnTo>
                    <a:lnTo>
                      <a:pt x="5" y="43"/>
                    </a:lnTo>
                    <a:lnTo>
                      <a:pt x="7" y="43"/>
                    </a:lnTo>
                    <a:lnTo>
                      <a:pt x="5" y="38"/>
                    </a:lnTo>
                    <a:lnTo>
                      <a:pt x="2" y="35"/>
                    </a:lnTo>
                    <a:lnTo>
                      <a:pt x="2" y="33"/>
                    </a:lnTo>
                    <a:lnTo>
                      <a:pt x="5" y="35"/>
                    </a:lnTo>
                    <a:lnTo>
                      <a:pt x="5" y="31"/>
                    </a:lnTo>
                    <a:lnTo>
                      <a:pt x="5" y="28"/>
                    </a:lnTo>
                    <a:lnTo>
                      <a:pt x="5" y="26"/>
                    </a:lnTo>
                    <a:lnTo>
                      <a:pt x="5" y="24"/>
                    </a:lnTo>
                    <a:lnTo>
                      <a:pt x="10" y="24"/>
                    </a:lnTo>
                    <a:lnTo>
                      <a:pt x="10" y="19"/>
                    </a:lnTo>
                    <a:lnTo>
                      <a:pt x="7" y="21"/>
                    </a:lnTo>
                    <a:lnTo>
                      <a:pt x="5" y="17"/>
                    </a:lnTo>
                    <a:lnTo>
                      <a:pt x="10" y="12"/>
                    </a:lnTo>
                    <a:lnTo>
                      <a:pt x="10" y="14"/>
                    </a:lnTo>
                    <a:lnTo>
                      <a:pt x="17" y="9"/>
                    </a:lnTo>
                    <a:lnTo>
                      <a:pt x="19" y="5"/>
                    </a:lnTo>
                    <a:lnTo>
                      <a:pt x="24" y="0"/>
                    </a:lnTo>
                    <a:lnTo>
                      <a:pt x="28" y="0"/>
                    </a:lnTo>
                    <a:lnTo>
                      <a:pt x="28" y="2"/>
                    </a:lnTo>
                    <a:lnTo>
                      <a:pt x="28" y="5"/>
                    </a:lnTo>
                    <a:lnTo>
                      <a:pt x="36" y="12"/>
                    </a:lnTo>
                    <a:lnTo>
                      <a:pt x="36" y="14"/>
                    </a:lnTo>
                    <a:lnTo>
                      <a:pt x="38" y="12"/>
                    </a:lnTo>
                    <a:lnTo>
                      <a:pt x="38" y="14"/>
                    </a:lnTo>
                    <a:lnTo>
                      <a:pt x="40" y="17"/>
                    </a:lnTo>
                    <a:lnTo>
                      <a:pt x="40" y="19"/>
                    </a:lnTo>
                    <a:lnTo>
                      <a:pt x="40" y="21"/>
                    </a:lnTo>
                    <a:lnTo>
                      <a:pt x="43" y="21"/>
                    </a:lnTo>
                    <a:close/>
                  </a:path>
                </a:pathLst>
              </a:custGeom>
              <a:grpFill/>
              <a:ln w="9525">
                <a:noFill/>
                <a:round/>
                <a:headEnd/>
                <a:tailEnd/>
              </a:ln>
            </p:spPr>
            <p:txBody>
              <a:bodyPr/>
              <a:lstStyle/>
              <a:p>
                <a:pPr>
                  <a:defRPr/>
                </a:pPr>
                <a:endParaRPr lang="en-US" sz="1200" kern="0">
                  <a:solidFill>
                    <a:srgbClr val="0096D6"/>
                  </a:solidFill>
                </a:endParaRPr>
              </a:p>
            </p:txBody>
          </p:sp>
          <p:sp>
            <p:nvSpPr>
              <p:cNvPr id="2864" name="Freeform 638"/>
              <p:cNvSpPr>
                <a:spLocks/>
              </p:cNvSpPr>
              <p:nvPr/>
            </p:nvSpPr>
            <p:spPr bwMode="auto">
              <a:xfrm>
                <a:off x="4687" y="1008"/>
                <a:ext cx="87" cy="80"/>
              </a:xfrm>
              <a:custGeom>
                <a:avLst/>
                <a:gdLst>
                  <a:gd name="T0" fmla="*/ 43 w 87"/>
                  <a:gd name="T1" fmla="*/ 21 h 80"/>
                  <a:gd name="T2" fmla="*/ 45 w 87"/>
                  <a:gd name="T3" fmla="*/ 21 h 80"/>
                  <a:gd name="T4" fmla="*/ 47 w 87"/>
                  <a:gd name="T5" fmla="*/ 24 h 80"/>
                  <a:gd name="T6" fmla="*/ 47 w 87"/>
                  <a:gd name="T7" fmla="*/ 28 h 80"/>
                  <a:gd name="T8" fmla="*/ 47 w 87"/>
                  <a:gd name="T9" fmla="*/ 31 h 80"/>
                  <a:gd name="T10" fmla="*/ 50 w 87"/>
                  <a:gd name="T11" fmla="*/ 33 h 80"/>
                  <a:gd name="T12" fmla="*/ 52 w 87"/>
                  <a:gd name="T13" fmla="*/ 33 h 80"/>
                  <a:gd name="T14" fmla="*/ 54 w 87"/>
                  <a:gd name="T15" fmla="*/ 33 h 80"/>
                  <a:gd name="T16" fmla="*/ 57 w 87"/>
                  <a:gd name="T17" fmla="*/ 26 h 80"/>
                  <a:gd name="T18" fmla="*/ 54 w 87"/>
                  <a:gd name="T19" fmla="*/ 12 h 80"/>
                  <a:gd name="T20" fmla="*/ 59 w 87"/>
                  <a:gd name="T21" fmla="*/ 7 h 80"/>
                  <a:gd name="T22" fmla="*/ 71 w 87"/>
                  <a:gd name="T23" fmla="*/ 26 h 80"/>
                  <a:gd name="T24" fmla="*/ 76 w 87"/>
                  <a:gd name="T25" fmla="*/ 28 h 80"/>
                  <a:gd name="T26" fmla="*/ 71 w 87"/>
                  <a:gd name="T27" fmla="*/ 43 h 80"/>
                  <a:gd name="T28" fmla="*/ 78 w 87"/>
                  <a:gd name="T29" fmla="*/ 61 h 80"/>
                  <a:gd name="T30" fmla="*/ 87 w 87"/>
                  <a:gd name="T31" fmla="*/ 66 h 80"/>
                  <a:gd name="T32" fmla="*/ 87 w 87"/>
                  <a:gd name="T33" fmla="*/ 68 h 80"/>
                  <a:gd name="T34" fmla="*/ 76 w 87"/>
                  <a:gd name="T35" fmla="*/ 66 h 80"/>
                  <a:gd name="T36" fmla="*/ 73 w 87"/>
                  <a:gd name="T37" fmla="*/ 73 h 80"/>
                  <a:gd name="T38" fmla="*/ 69 w 87"/>
                  <a:gd name="T39" fmla="*/ 66 h 80"/>
                  <a:gd name="T40" fmla="*/ 66 w 87"/>
                  <a:gd name="T41" fmla="*/ 61 h 80"/>
                  <a:gd name="T42" fmla="*/ 54 w 87"/>
                  <a:gd name="T43" fmla="*/ 68 h 80"/>
                  <a:gd name="T44" fmla="*/ 43 w 87"/>
                  <a:gd name="T45" fmla="*/ 76 h 80"/>
                  <a:gd name="T46" fmla="*/ 40 w 87"/>
                  <a:gd name="T47" fmla="*/ 73 h 80"/>
                  <a:gd name="T48" fmla="*/ 43 w 87"/>
                  <a:gd name="T49" fmla="*/ 71 h 80"/>
                  <a:gd name="T50" fmla="*/ 38 w 87"/>
                  <a:gd name="T51" fmla="*/ 66 h 80"/>
                  <a:gd name="T52" fmla="*/ 36 w 87"/>
                  <a:gd name="T53" fmla="*/ 64 h 80"/>
                  <a:gd name="T54" fmla="*/ 38 w 87"/>
                  <a:gd name="T55" fmla="*/ 68 h 80"/>
                  <a:gd name="T56" fmla="*/ 33 w 87"/>
                  <a:gd name="T57" fmla="*/ 80 h 80"/>
                  <a:gd name="T58" fmla="*/ 26 w 87"/>
                  <a:gd name="T59" fmla="*/ 78 h 80"/>
                  <a:gd name="T60" fmla="*/ 17 w 87"/>
                  <a:gd name="T61" fmla="*/ 73 h 80"/>
                  <a:gd name="T62" fmla="*/ 10 w 87"/>
                  <a:gd name="T63" fmla="*/ 64 h 80"/>
                  <a:gd name="T64" fmla="*/ 0 w 87"/>
                  <a:gd name="T65" fmla="*/ 47 h 80"/>
                  <a:gd name="T66" fmla="*/ 5 w 87"/>
                  <a:gd name="T67" fmla="*/ 47 h 80"/>
                  <a:gd name="T68" fmla="*/ 7 w 87"/>
                  <a:gd name="T69" fmla="*/ 43 h 80"/>
                  <a:gd name="T70" fmla="*/ 2 w 87"/>
                  <a:gd name="T71" fmla="*/ 43 h 80"/>
                  <a:gd name="T72" fmla="*/ 7 w 87"/>
                  <a:gd name="T73" fmla="*/ 43 h 80"/>
                  <a:gd name="T74" fmla="*/ 2 w 87"/>
                  <a:gd name="T75" fmla="*/ 35 h 80"/>
                  <a:gd name="T76" fmla="*/ 2 w 87"/>
                  <a:gd name="T77" fmla="*/ 33 h 80"/>
                  <a:gd name="T78" fmla="*/ 5 w 87"/>
                  <a:gd name="T79" fmla="*/ 35 h 80"/>
                  <a:gd name="T80" fmla="*/ 5 w 87"/>
                  <a:gd name="T81" fmla="*/ 28 h 80"/>
                  <a:gd name="T82" fmla="*/ 5 w 87"/>
                  <a:gd name="T83" fmla="*/ 24 h 80"/>
                  <a:gd name="T84" fmla="*/ 10 w 87"/>
                  <a:gd name="T85" fmla="*/ 24 h 80"/>
                  <a:gd name="T86" fmla="*/ 7 w 87"/>
                  <a:gd name="T87" fmla="*/ 21 h 80"/>
                  <a:gd name="T88" fmla="*/ 10 w 87"/>
                  <a:gd name="T89" fmla="*/ 12 h 80"/>
                  <a:gd name="T90" fmla="*/ 17 w 87"/>
                  <a:gd name="T91" fmla="*/ 9 h 80"/>
                  <a:gd name="T92" fmla="*/ 19 w 87"/>
                  <a:gd name="T93" fmla="*/ 5 h 80"/>
                  <a:gd name="T94" fmla="*/ 28 w 87"/>
                  <a:gd name="T95" fmla="*/ 0 h 80"/>
                  <a:gd name="T96" fmla="*/ 28 w 87"/>
                  <a:gd name="T97" fmla="*/ 2 h 80"/>
                  <a:gd name="T98" fmla="*/ 36 w 87"/>
                  <a:gd name="T99" fmla="*/ 12 h 80"/>
                  <a:gd name="T100" fmla="*/ 38 w 87"/>
                  <a:gd name="T101" fmla="*/ 12 h 80"/>
                  <a:gd name="T102" fmla="*/ 40 w 87"/>
                  <a:gd name="T103" fmla="*/ 17 h 80"/>
                  <a:gd name="T104" fmla="*/ 40 w 87"/>
                  <a:gd name="T105" fmla="*/ 21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80"/>
                  <a:gd name="T161" fmla="*/ 87 w 87"/>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80">
                    <a:moveTo>
                      <a:pt x="43" y="21"/>
                    </a:moveTo>
                    <a:lnTo>
                      <a:pt x="43" y="21"/>
                    </a:lnTo>
                    <a:lnTo>
                      <a:pt x="43" y="24"/>
                    </a:lnTo>
                    <a:lnTo>
                      <a:pt x="45" y="21"/>
                    </a:lnTo>
                    <a:lnTo>
                      <a:pt x="47" y="24"/>
                    </a:lnTo>
                    <a:lnTo>
                      <a:pt x="47" y="26"/>
                    </a:lnTo>
                    <a:lnTo>
                      <a:pt x="47" y="28"/>
                    </a:lnTo>
                    <a:lnTo>
                      <a:pt x="47" y="31"/>
                    </a:lnTo>
                    <a:lnTo>
                      <a:pt x="47" y="33"/>
                    </a:lnTo>
                    <a:lnTo>
                      <a:pt x="50" y="33"/>
                    </a:lnTo>
                    <a:lnTo>
                      <a:pt x="52" y="33"/>
                    </a:lnTo>
                    <a:lnTo>
                      <a:pt x="54" y="33"/>
                    </a:lnTo>
                    <a:lnTo>
                      <a:pt x="54" y="26"/>
                    </a:lnTo>
                    <a:lnTo>
                      <a:pt x="57" y="26"/>
                    </a:lnTo>
                    <a:lnTo>
                      <a:pt x="54" y="21"/>
                    </a:lnTo>
                    <a:lnTo>
                      <a:pt x="54" y="12"/>
                    </a:lnTo>
                    <a:lnTo>
                      <a:pt x="57" y="9"/>
                    </a:lnTo>
                    <a:lnTo>
                      <a:pt x="59" y="7"/>
                    </a:lnTo>
                    <a:lnTo>
                      <a:pt x="64" y="12"/>
                    </a:lnTo>
                    <a:lnTo>
                      <a:pt x="71" y="26"/>
                    </a:lnTo>
                    <a:lnTo>
                      <a:pt x="73" y="26"/>
                    </a:lnTo>
                    <a:lnTo>
                      <a:pt x="76" y="28"/>
                    </a:lnTo>
                    <a:lnTo>
                      <a:pt x="76" y="31"/>
                    </a:lnTo>
                    <a:lnTo>
                      <a:pt x="71" y="43"/>
                    </a:lnTo>
                    <a:lnTo>
                      <a:pt x="73" y="57"/>
                    </a:lnTo>
                    <a:lnTo>
                      <a:pt x="78" y="61"/>
                    </a:lnTo>
                    <a:lnTo>
                      <a:pt x="83" y="61"/>
                    </a:lnTo>
                    <a:lnTo>
                      <a:pt x="87" y="66"/>
                    </a:lnTo>
                    <a:lnTo>
                      <a:pt x="87" y="68"/>
                    </a:lnTo>
                    <a:lnTo>
                      <a:pt x="83" y="71"/>
                    </a:lnTo>
                    <a:lnTo>
                      <a:pt x="76" y="66"/>
                    </a:lnTo>
                    <a:lnTo>
                      <a:pt x="76" y="71"/>
                    </a:lnTo>
                    <a:lnTo>
                      <a:pt x="73" y="73"/>
                    </a:lnTo>
                    <a:lnTo>
                      <a:pt x="69" y="66"/>
                    </a:lnTo>
                    <a:lnTo>
                      <a:pt x="69" y="64"/>
                    </a:lnTo>
                    <a:lnTo>
                      <a:pt x="66" y="61"/>
                    </a:lnTo>
                    <a:lnTo>
                      <a:pt x="64" y="66"/>
                    </a:lnTo>
                    <a:lnTo>
                      <a:pt x="54" y="68"/>
                    </a:lnTo>
                    <a:lnTo>
                      <a:pt x="50" y="73"/>
                    </a:lnTo>
                    <a:lnTo>
                      <a:pt x="43" y="76"/>
                    </a:lnTo>
                    <a:lnTo>
                      <a:pt x="40" y="73"/>
                    </a:lnTo>
                    <a:lnTo>
                      <a:pt x="43" y="71"/>
                    </a:lnTo>
                    <a:lnTo>
                      <a:pt x="40" y="71"/>
                    </a:lnTo>
                    <a:lnTo>
                      <a:pt x="38" y="66"/>
                    </a:lnTo>
                    <a:lnTo>
                      <a:pt x="38" y="61"/>
                    </a:lnTo>
                    <a:lnTo>
                      <a:pt x="36" y="64"/>
                    </a:lnTo>
                    <a:lnTo>
                      <a:pt x="36" y="68"/>
                    </a:lnTo>
                    <a:lnTo>
                      <a:pt x="38" y="68"/>
                    </a:lnTo>
                    <a:lnTo>
                      <a:pt x="36" y="78"/>
                    </a:lnTo>
                    <a:lnTo>
                      <a:pt x="33" y="80"/>
                    </a:lnTo>
                    <a:lnTo>
                      <a:pt x="31" y="80"/>
                    </a:lnTo>
                    <a:lnTo>
                      <a:pt x="26" y="78"/>
                    </a:lnTo>
                    <a:lnTo>
                      <a:pt x="21" y="78"/>
                    </a:lnTo>
                    <a:lnTo>
                      <a:pt x="17" y="73"/>
                    </a:lnTo>
                    <a:lnTo>
                      <a:pt x="12" y="64"/>
                    </a:lnTo>
                    <a:lnTo>
                      <a:pt x="10" y="64"/>
                    </a:lnTo>
                    <a:lnTo>
                      <a:pt x="2" y="59"/>
                    </a:lnTo>
                    <a:lnTo>
                      <a:pt x="0" y="47"/>
                    </a:lnTo>
                    <a:lnTo>
                      <a:pt x="2" y="45"/>
                    </a:lnTo>
                    <a:lnTo>
                      <a:pt x="5" y="47"/>
                    </a:lnTo>
                    <a:lnTo>
                      <a:pt x="7" y="45"/>
                    </a:lnTo>
                    <a:lnTo>
                      <a:pt x="7" y="43"/>
                    </a:lnTo>
                    <a:lnTo>
                      <a:pt x="5" y="43"/>
                    </a:lnTo>
                    <a:lnTo>
                      <a:pt x="2" y="43"/>
                    </a:lnTo>
                    <a:lnTo>
                      <a:pt x="5" y="43"/>
                    </a:lnTo>
                    <a:lnTo>
                      <a:pt x="7" y="43"/>
                    </a:lnTo>
                    <a:lnTo>
                      <a:pt x="5" y="38"/>
                    </a:lnTo>
                    <a:lnTo>
                      <a:pt x="2" y="35"/>
                    </a:lnTo>
                    <a:lnTo>
                      <a:pt x="2" y="33"/>
                    </a:lnTo>
                    <a:lnTo>
                      <a:pt x="5" y="35"/>
                    </a:lnTo>
                    <a:lnTo>
                      <a:pt x="5" y="31"/>
                    </a:lnTo>
                    <a:lnTo>
                      <a:pt x="5" y="28"/>
                    </a:lnTo>
                    <a:lnTo>
                      <a:pt x="5" y="26"/>
                    </a:lnTo>
                    <a:lnTo>
                      <a:pt x="5" y="24"/>
                    </a:lnTo>
                    <a:lnTo>
                      <a:pt x="10" y="24"/>
                    </a:lnTo>
                    <a:lnTo>
                      <a:pt x="10" y="19"/>
                    </a:lnTo>
                    <a:lnTo>
                      <a:pt x="7" y="21"/>
                    </a:lnTo>
                    <a:lnTo>
                      <a:pt x="5" y="17"/>
                    </a:lnTo>
                    <a:lnTo>
                      <a:pt x="10" y="12"/>
                    </a:lnTo>
                    <a:lnTo>
                      <a:pt x="10" y="14"/>
                    </a:lnTo>
                    <a:lnTo>
                      <a:pt x="17" y="9"/>
                    </a:lnTo>
                    <a:lnTo>
                      <a:pt x="19" y="5"/>
                    </a:lnTo>
                    <a:lnTo>
                      <a:pt x="24" y="0"/>
                    </a:lnTo>
                    <a:lnTo>
                      <a:pt x="28" y="0"/>
                    </a:lnTo>
                    <a:lnTo>
                      <a:pt x="28" y="2"/>
                    </a:lnTo>
                    <a:lnTo>
                      <a:pt x="28" y="5"/>
                    </a:lnTo>
                    <a:lnTo>
                      <a:pt x="36" y="12"/>
                    </a:lnTo>
                    <a:lnTo>
                      <a:pt x="36" y="14"/>
                    </a:lnTo>
                    <a:lnTo>
                      <a:pt x="38" y="12"/>
                    </a:lnTo>
                    <a:lnTo>
                      <a:pt x="38" y="14"/>
                    </a:lnTo>
                    <a:lnTo>
                      <a:pt x="40" y="17"/>
                    </a:lnTo>
                    <a:lnTo>
                      <a:pt x="40" y="19"/>
                    </a:lnTo>
                    <a:lnTo>
                      <a:pt x="40" y="21"/>
                    </a:lnTo>
                    <a:lnTo>
                      <a:pt x="43" y="21"/>
                    </a:lnTo>
                  </a:path>
                </a:pathLst>
              </a:custGeom>
              <a:grpFill/>
              <a:ln w="9525">
                <a:noFill/>
                <a:round/>
                <a:headEnd/>
                <a:tailEnd/>
              </a:ln>
            </p:spPr>
            <p:txBody>
              <a:bodyPr/>
              <a:lstStyle/>
              <a:p>
                <a:pPr>
                  <a:defRPr/>
                </a:pPr>
                <a:endParaRPr lang="en-US" sz="1200" kern="0">
                  <a:solidFill>
                    <a:srgbClr val="0096D6"/>
                  </a:solidFill>
                </a:endParaRPr>
              </a:p>
            </p:txBody>
          </p:sp>
          <p:sp>
            <p:nvSpPr>
              <p:cNvPr id="2865" name="Freeform 639"/>
              <p:cNvSpPr>
                <a:spLocks/>
              </p:cNvSpPr>
              <p:nvPr/>
            </p:nvSpPr>
            <p:spPr bwMode="auto">
              <a:xfrm>
                <a:off x="4748" y="1013"/>
                <a:ext cx="55" cy="59"/>
              </a:xfrm>
              <a:custGeom>
                <a:avLst/>
                <a:gdLst>
                  <a:gd name="T0" fmla="*/ 0 w 55"/>
                  <a:gd name="T1" fmla="*/ 0 h 59"/>
                  <a:gd name="T2" fmla="*/ 5 w 55"/>
                  <a:gd name="T3" fmla="*/ 2 h 59"/>
                  <a:gd name="T4" fmla="*/ 8 w 55"/>
                  <a:gd name="T5" fmla="*/ 7 h 59"/>
                  <a:gd name="T6" fmla="*/ 10 w 55"/>
                  <a:gd name="T7" fmla="*/ 9 h 59"/>
                  <a:gd name="T8" fmla="*/ 15 w 55"/>
                  <a:gd name="T9" fmla="*/ 14 h 59"/>
                  <a:gd name="T10" fmla="*/ 15 w 55"/>
                  <a:gd name="T11" fmla="*/ 14 h 59"/>
                  <a:gd name="T12" fmla="*/ 22 w 55"/>
                  <a:gd name="T13" fmla="*/ 16 h 59"/>
                  <a:gd name="T14" fmla="*/ 26 w 55"/>
                  <a:gd name="T15" fmla="*/ 14 h 59"/>
                  <a:gd name="T16" fmla="*/ 29 w 55"/>
                  <a:gd name="T17" fmla="*/ 12 h 59"/>
                  <a:gd name="T18" fmla="*/ 34 w 55"/>
                  <a:gd name="T19" fmla="*/ 14 h 59"/>
                  <a:gd name="T20" fmla="*/ 36 w 55"/>
                  <a:gd name="T21" fmla="*/ 21 h 59"/>
                  <a:gd name="T22" fmla="*/ 48 w 55"/>
                  <a:gd name="T23" fmla="*/ 28 h 59"/>
                  <a:gd name="T24" fmla="*/ 52 w 55"/>
                  <a:gd name="T25" fmla="*/ 33 h 59"/>
                  <a:gd name="T26" fmla="*/ 55 w 55"/>
                  <a:gd name="T27" fmla="*/ 33 h 59"/>
                  <a:gd name="T28" fmla="*/ 55 w 55"/>
                  <a:gd name="T29" fmla="*/ 33 h 59"/>
                  <a:gd name="T30" fmla="*/ 50 w 55"/>
                  <a:gd name="T31" fmla="*/ 33 h 59"/>
                  <a:gd name="T32" fmla="*/ 48 w 55"/>
                  <a:gd name="T33" fmla="*/ 35 h 59"/>
                  <a:gd name="T34" fmla="*/ 48 w 55"/>
                  <a:gd name="T35" fmla="*/ 35 h 59"/>
                  <a:gd name="T36" fmla="*/ 43 w 55"/>
                  <a:gd name="T37" fmla="*/ 38 h 59"/>
                  <a:gd name="T38" fmla="*/ 45 w 55"/>
                  <a:gd name="T39" fmla="*/ 38 h 59"/>
                  <a:gd name="T40" fmla="*/ 45 w 55"/>
                  <a:gd name="T41" fmla="*/ 42 h 59"/>
                  <a:gd name="T42" fmla="*/ 45 w 55"/>
                  <a:gd name="T43" fmla="*/ 45 h 59"/>
                  <a:gd name="T44" fmla="*/ 45 w 55"/>
                  <a:gd name="T45" fmla="*/ 47 h 59"/>
                  <a:gd name="T46" fmla="*/ 43 w 55"/>
                  <a:gd name="T47" fmla="*/ 52 h 59"/>
                  <a:gd name="T48" fmla="*/ 41 w 55"/>
                  <a:gd name="T49" fmla="*/ 54 h 59"/>
                  <a:gd name="T50" fmla="*/ 41 w 55"/>
                  <a:gd name="T51" fmla="*/ 54 h 59"/>
                  <a:gd name="T52" fmla="*/ 34 w 55"/>
                  <a:gd name="T53" fmla="*/ 59 h 59"/>
                  <a:gd name="T54" fmla="*/ 31 w 55"/>
                  <a:gd name="T55" fmla="*/ 56 h 59"/>
                  <a:gd name="T56" fmla="*/ 22 w 55"/>
                  <a:gd name="T57" fmla="*/ 56 h 59"/>
                  <a:gd name="T58" fmla="*/ 19 w 55"/>
                  <a:gd name="T59" fmla="*/ 52 h 59"/>
                  <a:gd name="T60" fmla="*/ 12 w 55"/>
                  <a:gd name="T61" fmla="*/ 38 h 59"/>
                  <a:gd name="T62" fmla="*/ 17 w 55"/>
                  <a:gd name="T63" fmla="*/ 19 h 59"/>
                  <a:gd name="T64" fmla="*/ 15 w 55"/>
                  <a:gd name="T65" fmla="*/ 19 h 59"/>
                  <a:gd name="T66" fmla="*/ 15 w 55"/>
                  <a:gd name="T67" fmla="*/ 16 h 59"/>
                  <a:gd name="T68" fmla="*/ 0 w 55"/>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59"/>
                  <a:gd name="T107" fmla="*/ 55 w 55"/>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59">
                    <a:moveTo>
                      <a:pt x="0" y="0"/>
                    </a:moveTo>
                    <a:lnTo>
                      <a:pt x="5" y="2"/>
                    </a:lnTo>
                    <a:lnTo>
                      <a:pt x="8" y="7"/>
                    </a:lnTo>
                    <a:lnTo>
                      <a:pt x="10" y="9"/>
                    </a:lnTo>
                    <a:lnTo>
                      <a:pt x="15" y="14"/>
                    </a:lnTo>
                    <a:lnTo>
                      <a:pt x="22" y="16"/>
                    </a:lnTo>
                    <a:lnTo>
                      <a:pt x="26" y="14"/>
                    </a:lnTo>
                    <a:lnTo>
                      <a:pt x="29" y="12"/>
                    </a:lnTo>
                    <a:lnTo>
                      <a:pt x="34" y="14"/>
                    </a:lnTo>
                    <a:lnTo>
                      <a:pt x="36" y="21"/>
                    </a:lnTo>
                    <a:lnTo>
                      <a:pt x="48" y="28"/>
                    </a:lnTo>
                    <a:lnTo>
                      <a:pt x="52" y="33"/>
                    </a:lnTo>
                    <a:lnTo>
                      <a:pt x="55" y="33"/>
                    </a:lnTo>
                    <a:lnTo>
                      <a:pt x="50" y="33"/>
                    </a:lnTo>
                    <a:lnTo>
                      <a:pt x="48" y="35"/>
                    </a:lnTo>
                    <a:lnTo>
                      <a:pt x="43" y="38"/>
                    </a:lnTo>
                    <a:lnTo>
                      <a:pt x="45" y="38"/>
                    </a:lnTo>
                    <a:lnTo>
                      <a:pt x="45" y="42"/>
                    </a:lnTo>
                    <a:lnTo>
                      <a:pt x="45" y="45"/>
                    </a:lnTo>
                    <a:lnTo>
                      <a:pt x="45" y="47"/>
                    </a:lnTo>
                    <a:lnTo>
                      <a:pt x="43" y="52"/>
                    </a:lnTo>
                    <a:lnTo>
                      <a:pt x="41" y="54"/>
                    </a:lnTo>
                    <a:lnTo>
                      <a:pt x="34" y="59"/>
                    </a:lnTo>
                    <a:lnTo>
                      <a:pt x="31" y="56"/>
                    </a:lnTo>
                    <a:lnTo>
                      <a:pt x="22" y="56"/>
                    </a:lnTo>
                    <a:lnTo>
                      <a:pt x="19" y="52"/>
                    </a:lnTo>
                    <a:lnTo>
                      <a:pt x="12" y="38"/>
                    </a:lnTo>
                    <a:lnTo>
                      <a:pt x="17" y="19"/>
                    </a:lnTo>
                    <a:lnTo>
                      <a:pt x="15" y="19"/>
                    </a:lnTo>
                    <a:lnTo>
                      <a:pt x="15" y="16"/>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866" name="Freeform 640"/>
              <p:cNvSpPr>
                <a:spLocks/>
              </p:cNvSpPr>
              <p:nvPr/>
            </p:nvSpPr>
            <p:spPr bwMode="auto">
              <a:xfrm>
                <a:off x="4748" y="1013"/>
                <a:ext cx="55" cy="59"/>
              </a:xfrm>
              <a:custGeom>
                <a:avLst/>
                <a:gdLst>
                  <a:gd name="T0" fmla="*/ 0 w 55"/>
                  <a:gd name="T1" fmla="*/ 0 h 59"/>
                  <a:gd name="T2" fmla="*/ 5 w 55"/>
                  <a:gd name="T3" fmla="*/ 2 h 59"/>
                  <a:gd name="T4" fmla="*/ 8 w 55"/>
                  <a:gd name="T5" fmla="*/ 7 h 59"/>
                  <a:gd name="T6" fmla="*/ 10 w 55"/>
                  <a:gd name="T7" fmla="*/ 9 h 59"/>
                  <a:gd name="T8" fmla="*/ 15 w 55"/>
                  <a:gd name="T9" fmla="*/ 14 h 59"/>
                  <a:gd name="T10" fmla="*/ 15 w 55"/>
                  <a:gd name="T11" fmla="*/ 14 h 59"/>
                  <a:gd name="T12" fmla="*/ 22 w 55"/>
                  <a:gd name="T13" fmla="*/ 16 h 59"/>
                  <a:gd name="T14" fmla="*/ 26 w 55"/>
                  <a:gd name="T15" fmla="*/ 14 h 59"/>
                  <a:gd name="T16" fmla="*/ 29 w 55"/>
                  <a:gd name="T17" fmla="*/ 12 h 59"/>
                  <a:gd name="T18" fmla="*/ 34 w 55"/>
                  <a:gd name="T19" fmla="*/ 14 h 59"/>
                  <a:gd name="T20" fmla="*/ 36 w 55"/>
                  <a:gd name="T21" fmla="*/ 21 h 59"/>
                  <a:gd name="T22" fmla="*/ 48 w 55"/>
                  <a:gd name="T23" fmla="*/ 28 h 59"/>
                  <a:gd name="T24" fmla="*/ 52 w 55"/>
                  <a:gd name="T25" fmla="*/ 33 h 59"/>
                  <a:gd name="T26" fmla="*/ 55 w 55"/>
                  <a:gd name="T27" fmla="*/ 33 h 59"/>
                  <a:gd name="T28" fmla="*/ 55 w 55"/>
                  <a:gd name="T29" fmla="*/ 33 h 59"/>
                  <a:gd name="T30" fmla="*/ 50 w 55"/>
                  <a:gd name="T31" fmla="*/ 33 h 59"/>
                  <a:gd name="T32" fmla="*/ 48 w 55"/>
                  <a:gd name="T33" fmla="*/ 35 h 59"/>
                  <a:gd name="T34" fmla="*/ 48 w 55"/>
                  <a:gd name="T35" fmla="*/ 35 h 59"/>
                  <a:gd name="T36" fmla="*/ 43 w 55"/>
                  <a:gd name="T37" fmla="*/ 38 h 59"/>
                  <a:gd name="T38" fmla="*/ 45 w 55"/>
                  <a:gd name="T39" fmla="*/ 38 h 59"/>
                  <a:gd name="T40" fmla="*/ 45 w 55"/>
                  <a:gd name="T41" fmla="*/ 42 h 59"/>
                  <a:gd name="T42" fmla="*/ 45 w 55"/>
                  <a:gd name="T43" fmla="*/ 45 h 59"/>
                  <a:gd name="T44" fmla="*/ 45 w 55"/>
                  <a:gd name="T45" fmla="*/ 47 h 59"/>
                  <a:gd name="T46" fmla="*/ 43 w 55"/>
                  <a:gd name="T47" fmla="*/ 52 h 59"/>
                  <a:gd name="T48" fmla="*/ 41 w 55"/>
                  <a:gd name="T49" fmla="*/ 54 h 59"/>
                  <a:gd name="T50" fmla="*/ 41 w 55"/>
                  <a:gd name="T51" fmla="*/ 54 h 59"/>
                  <a:gd name="T52" fmla="*/ 34 w 55"/>
                  <a:gd name="T53" fmla="*/ 59 h 59"/>
                  <a:gd name="T54" fmla="*/ 31 w 55"/>
                  <a:gd name="T55" fmla="*/ 56 h 59"/>
                  <a:gd name="T56" fmla="*/ 22 w 55"/>
                  <a:gd name="T57" fmla="*/ 56 h 59"/>
                  <a:gd name="T58" fmla="*/ 19 w 55"/>
                  <a:gd name="T59" fmla="*/ 52 h 59"/>
                  <a:gd name="T60" fmla="*/ 12 w 55"/>
                  <a:gd name="T61" fmla="*/ 38 h 59"/>
                  <a:gd name="T62" fmla="*/ 17 w 55"/>
                  <a:gd name="T63" fmla="*/ 19 h 59"/>
                  <a:gd name="T64" fmla="*/ 15 w 55"/>
                  <a:gd name="T65" fmla="*/ 19 h 59"/>
                  <a:gd name="T66" fmla="*/ 15 w 55"/>
                  <a:gd name="T67" fmla="*/ 16 h 59"/>
                  <a:gd name="T68" fmla="*/ 0 w 55"/>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59"/>
                  <a:gd name="T107" fmla="*/ 55 w 55"/>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59">
                    <a:moveTo>
                      <a:pt x="0" y="0"/>
                    </a:moveTo>
                    <a:lnTo>
                      <a:pt x="5" y="2"/>
                    </a:lnTo>
                    <a:lnTo>
                      <a:pt x="8" y="7"/>
                    </a:lnTo>
                    <a:lnTo>
                      <a:pt x="10" y="9"/>
                    </a:lnTo>
                    <a:lnTo>
                      <a:pt x="15" y="14"/>
                    </a:lnTo>
                    <a:lnTo>
                      <a:pt x="22" y="16"/>
                    </a:lnTo>
                    <a:lnTo>
                      <a:pt x="26" y="14"/>
                    </a:lnTo>
                    <a:lnTo>
                      <a:pt x="29" y="12"/>
                    </a:lnTo>
                    <a:lnTo>
                      <a:pt x="34" y="14"/>
                    </a:lnTo>
                    <a:lnTo>
                      <a:pt x="36" y="21"/>
                    </a:lnTo>
                    <a:lnTo>
                      <a:pt x="48" y="28"/>
                    </a:lnTo>
                    <a:lnTo>
                      <a:pt x="52" y="33"/>
                    </a:lnTo>
                    <a:lnTo>
                      <a:pt x="55" y="33"/>
                    </a:lnTo>
                    <a:lnTo>
                      <a:pt x="50" y="33"/>
                    </a:lnTo>
                    <a:lnTo>
                      <a:pt x="48" y="35"/>
                    </a:lnTo>
                    <a:lnTo>
                      <a:pt x="43" y="38"/>
                    </a:lnTo>
                    <a:lnTo>
                      <a:pt x="45" y="38"/>
                    </a:lnTo>
                    <a:lnTo>
                      <a:pt x="45" y="42"/>
                    </a:lnTo>
                    <a:lnTo>
                      <a:pt x="45" y="45"/>
                    </a:lnTo>
                    <a:lnTo>
                      <a:pt x="45" y="47"/>
                    </a:lnTo>
                    <a:lnTo>
                      <a:pt x="43" y="52"/>
                    </a:lnTo>
                    <a:lnTo>
                      <a:pt x="41" y="54"/>
                    </a:lnTo>
                    <a:lnTo>
                      <a:pt x="34" y="59"/>
                    </a:lnTo>
                    <a:lnTo>
                      <a:pt x="31" y="56"/>
                    </a:lnTo>
                    <a:lnTo>
                      <a:pt x="22" y="56"/>
                    </a:lnTo>
                    <a:lnTo>
                      <a:pt x="19" y="52"/>
                    </a:lnTo>
                    <a:lnTo>
                      <a:pt x="12" y="38"/>
                    </a:lnTo>
                    <a:lnTo>
                      <a:pt x="17" y="19"/>
                    </a:lnTo>
                    <a:lnTo>
                      <a:pt x="15" y="19"/>
                    </a:lnTo>
                    <a:lnTo>
                      <a:pt x="15" y="16"/>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867" name="Freeform 641"/>
              <p:cNvSpPr>
                <a:spLocks/>
              </p:cNvSpPr>
              <p:nvPr/>
            </p:nvSpPr>
            <p:spPr bwMode="auto">
              <a:xfrm>
                <a:off x="4812" y="1043"/>
                <a:ext cx="66" cy="43"/>
              </a:xfrm>
              <a:custGeom>
                <a:avLst/>
                <a:gdLst>
                  <a:gd name="T0" fmla="*/ 3 w 66"/>
                  <a:gd name="T1" fmla="*/ 0 h 43"/>
                  <a:gd name="T2" fmla="*/ 3 w 66"/>
                  <a:gd name="T3" fmla="*/ 3 h 43"/>
                  <a:gd name="T4" fmla="*/ 5 w 66"/>
                  <a:gd name="T5" fmla="*/ 3 h 43"/>
                  <a:gd name="T6" fmla="*/ 7 w 66"/>
                  <a:gd name="T7" fmla="*/ 5 h 43"/>
                  <a:gd name="T8" fmla="*/ 7 w 66"/>
                  <a:gd name="T9" fmla="*/ 8 h 43"/>
                  <a:gd name="T10" fmla="*/ 14 w 66"/>
                  <a:gd name="T11" fmla="*/ 10 h 43"/>
                  <a:gd name="T12" fmla="*/ 17 w 66"/>
                  <a:gd name="T13" fmla="*/ 10 h 43"/>
                  <a:gd name="T14" fmla="*/ 19 w 66"/>
                  <a:gd name="T15" fmla="*/ 8 h 43"/>
                  <a:gd name="T16" fmla="*/ 31 w 66"/>
                  <a:gd name="T17" fmla="*/ 10 h 43"/>
                  <a:gd name="T18" fmla="*/ 33 w 66"/>
                  <a:gd name="T19" fmla="*/ 12 h 43"/>
                  <a:gd name="T20" fmla="*/ 31 w 66"/>
                  <a:gd name="T21" fmla="*/ 12 h 43"/>
                  <a:gd name="T22" fmla="*/ 31 w 66"/>
                  <a:gd name="T23" fmla="*/ 15 h 43"/>
                  <a:gd name="T24" fmla="*/ 29 w 66"/>
                  <a:gd name="T25" fmla="*/ 17 h 43"/>
                  <a:gd name="T26" fmla="*/ 38 w 66"/>
                  <a:gd name="T27" fmla="*/ 17 h 43"/>
                  <a:gd name="T28" fmla="*/ 40 w 66"/>
                  <a:gd name="T29" fmla="*/ 15 h 43"/>
                  <a:gd name="T30" fmla="*/ 43 w 66"/>
                  <a:gd name="T31" fmla="*/ 15 h 43"/>
                  <a:gd name="T32" fmla="*/ 45 w 66"/>
                  <a:gd name="T33" fmla="*/ 17 h 43"/>
                  <a:gd name="T34" fmla="*/ 48 w 66"/>
                  <a:gd name="T35" fmla="*/ 19 h 43"/>
                  <a:gd name="T36" fmla="*/ 50 w 66"/>
                  <a:gd name="T37" fmla="*/ 19 h 43"/>
                  <a:gd name="T38" fmla="*/ 55 w 66"/>
                  <a:gd name="T39" fmla="*/ 19 h 43"/>
                  <a:gd name="T40" fmla="*/ 55 w 66"/>
                  <a:gd name="T41" fmla="*/ 22 h 43"/>
                  <a:gd name="T42" fmla="*/ 66 w 66"/>
                  <a:gd name="T43" fmla="*/ 24 h 43"/>
                  <a:gd name="T44" fmla="*/ 64 w 66"/>
                  <a:gd name="T45" fmla="*/ 26 h 43"/>
                  <a:gd name="T46" fmla="*/ 64 w 66"/>
                  <a:gd name="T47" fmla="*/ 33 h 43"/>
                  <a:gd name="T48" fmla="*/ 59 w 66"/>
                  <a:gd name="T49" fmla="*/ 38 h 43"/>
                  <a:gd name="T50" fmla="*/ 52 w 66"/>
                  <a:gd name="T51" fmla="*/ 43 h 43"/>
                  <a:gd name="T52" fmla="*/ 50 w 66"/>
                  <a:gd name="T53" fmla="*/ 43 h 43"/>
                  <a:gd name="T54" fmla="*/ 48 w 66"/>
                  <a:gd name="T55" fmla="*/ 43 h 43"/>
                  <a:gd name="T56" fmla="*/ 45 w 66"/>
                  <a:gd name="T57" fmla="*/ 43 h 43"/>
                  <a:gd name="T58" fmla="*/ 45 w 66"/>
                  <a:gd name="T59" fmla="*/ 43 h 43"/>
                  <a:gd name="T60" fmla="*/ 43 w 66"/>
                  <a:gd name="T61" fmla="*/ 41 h 43"/>
                  <a:gd name="T62" fmla="*/ 43 w 66"/>
                  <a:gd name="T63" fmla="*/ 43 h 43"/>
                  <a:gd name="T64" fmla="*/ 40 w 66"/>
                  <a:gd name="T65" fmla="*/ 43 h 43"/>
                  <a:gd name="T66" fmla="*/ 36 w 66"/>
                  <a:gd name="T67" fmla="*/ 41 h 43"/>
                  <a:gd name="T68" fmla="*/ 33 w 66"/>
                  <a:gd name="T69" fmla="*/ 38 h 43"/>
                  <a:gd name="T70" fmla="*/ 29 w 66"/>
                  <a:gd name="T71" fmla="*/ 38 h 43"/>
                  <a:gd name="T72" fmla="*/ 26 w 66"/>
                  <a:gd name="T73" fmla="*/ 38 h 43"/>
                  <a:gd name="T74" fmla="*/ 24 w 66"/>
                  <a:gd name="T75" fmla="*/ 33 h 43"/>
                  <a:gd name="T76" fmla="*/ 22 w 66"/>
                  <a:gd name="T77" fmla="*/ 33 h 43"/>
                  <a:gd name="T78" fmla="*/ 19 w 66"/>
                  <a:gd name="T79" fmla="*/ 31 h 43"/>
                  <a:gd name="T80" fmla="*/ 14 w 66"/>
                  <a:gd name="T81" fmla="*/ 29 h 43"/>
                  <a:gd name="T82" fmla="*/ 12 w 66"/>
                  <a:gd name="T83" fmla="*/ 26 h 43"/>
                  <a:gd name="T84" fmla="*/ 12 w 66"/>
                  <a:gd name="T85" fmla="*/ 19 h 43"/>
                  <a:gd name="T86" fmla="*/ 10 w 66"/>
                  <a:gd name="T87" fmla="*/ 17 h 43"/>
                  <a:gd name="T88" fmla="*/ 7 w 66"/>
                  <a:gd name="T89" fmla="*/ 12 h 43"/>
                  <a:gd name="T90" fmla="*/ 3 w 66"/>
                  <a:gd name="T91" fmla="*/ 5 h 43"/>
                  <a:gd name="T92" fmla="*/ 0 w 66"/>
                  <a:gd name="T93" fmla="*/ 0 h 43"/>
                  <a:gd name="T94" fmla="*/ 3 w 66"/>
                  <a:gd name="T95" fmla="*/ 0 h 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43"/>
                  <a:gd name="T146" fmla="*/ 66 w 66"/>
                  <a:gd name="T147" fmla="*/ 43 h 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43">
                    <a:moveTo>
                      <a:pt x="3" y="0"/>
                    </a:moveTo>
                    <a:lnTo>
                      <a:pt x="3" y="3"/>
                    </a:lnTo>
                    <a:lnTo>
                      <a:pt x="5" y="3"/>
                    </a:lnTo>
                    <a:lnTo>
                      <a:pt x="7" y="5"/>
                    </a:lnTo>
                    <a:lnTo>
                      <a:pt x="7" y="8"/>
                    </a:lnTo>
                    <a:lnTo>
                      <a:pt x="14" y="10"/>
                    </a:lnTo>
                    <a:lnTo>
                      <a:pt x="17" y="10"/>
                    </a:lnTo>
                    <a:lnTo>
                      <a:pt x="19" y="8"/>
                    </a:lnTo>
                    <a:lnTo>
                      <a:pt x="31" y="10"/>
                    </a:lnTo>
                    <a:lnTo>
                      <a:pt x="33" y="12"/>
                    </a:lnTo>
                    <a:lnTo>
                      <a:pt x="31" y="12"/>
                    </a:lnTo>
                    <a:lnTo>
                      <a:pt x="31" y="15"/>
                    </a:lnTo>
                    <a:lnTo>
                      <a:pt x="29" y="17"/>
                    </a:lnTo>
                    <a:lnTo>
                      <a:pt x="38" y="17"/>
                    </a:lnTo>
                    <a:lnTo>
                      <a:pt x="40" y="15"/>
                    </a:lnTo>
                    <a:lnTo>
                      <a:pt x="43" y="15"/>
                    </a:lnTo>
                    <a:lnTo>
                      <a:pt x="45" y="17"/>
                    </a:lnTo>
                    <a:lnTo>
                      <a:pt x="48" y="19"/>
                    </a:lnTo>
                    <a:lnTo>
                      <a:pt x="50" y="19"/>
                    </a:lnTo>
                    <a:lnTo>
                      <a:pt x="55" y="19"/>
                    </a:lnTo>
                    <a:lnTo>
                      <a:pt x="55" y="22"/>
                    </a:lnTo>
                    <a:lnTo>
                      <a:pt x="66" y="24"/>
                    </a:lnTo>
                    <a:lnTo>
                      <a:pt x="64" y="26"/>
                    </a:lnTo>
                    <a:lnTo>
                      <a:pt x="64" y="33"/>
                    </a:lnTo>
                    <a:lnTo>
                      <a:pt x="59" y="38"/>
                    </a:lnTo>
                    <a:lnTo>
                      <a:pt x="52" y="43"/>
                    </a:lnTo>
                    <a:lnTo>
                      <a:pt x="50" y="43"/>
                    </a:lnTo>
                    <a:lnTo>
                      <a:pt x="48" y="43"/>
                    </a:lnTo>
                    <a:lnTo>
                      <a:pt x="45" y="43"/>
                    </a:lnTo>
                    <a:lnTo>
                      <a:pt x="43" y="41"/>
                    </a:lnTo>
                    <a:lnTo>
                      <a:pt x="43" y="43"/>
                    </a:lnTo>
                    <a:lnTo>
                      <a:pt x="40" y="43"/>
                    </a:lnTo>
                    <a:lnTo>
                      <a:pt x="36" y="41"/>
                    </a:lnTo>
                    <a:lnTo>
                      <a:pt x="33" y="38"/>
                    </a:lnTo>
                    <a:lnTo>
                      <a:pt x="29" y="38"/>
                    </a:lnTo>
                    <a:lnTo>
                      <a:pt x="26" y="38"/>
                    </a:lnTo>
                    <a:lnTo>
                      <a:pt x="24" y="33"/>
                    </a:lnTo>
                    <a:lnTo>
                      <a:pt x="22" y="33"/>
                    </a:lnTo>
                    <a:lnTo>
                      <a:pt x="19" y="31"/>
                    </a:lnTo>
                    <a:lnTo>
                      <a:pt x="14" y="29"/>
                    </a:lnTo>
                    <a:lnTo>
                      <a:pt x="12" y="26"/>
                    </a:lnTo>
                    <a:lnTo>
                      <a:pt x="12" y="19"/>
                    </a:lnTo>
                    <a:lnTo>
                      <a:pt x="10" y="17"/>
                    </a:lnTo>
                    <a:lnTo>
                      <a:pt x="7" y="12"/>
                    </a:lnTo>
                    <a:lnTo>
                      <a:pt x="3" y="5"/>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868" name="Freeform 642"/>
              <p:cNvSpPr>
                <a:spLocks/>
              </p:cNvSpPr>
              <p:nvPr/>
            </p:nvSpPr>
            <p:spPr bwMode="auto">
              <a:xfrm>
                <a:off x="4812" y="1043"/>
                <a:ext cx="66" cy="43"/>
              </a:xfrm>
              <a:custGeom>
                <a:avLst/>
                <a:gdLst>
                  <a:gd name="T0" fmla="*/ 3 w 66"/>
                  <a:gd name="T1" fmla="*/ 0 h 43"/>
                  <a:gd name="T2" fmla="*/ 3 w 66"/>
                  <a:gd name="T3" fmla="*/ 3 h 43"/>
                  <a:gd name="T4" fmla="*/ 5 w 66"/>
                  <a:gd name="T5" fmla="*/ 3 h 43"/>
                  <a:gd name="T6" fmla="*/ 7 w 66"/>
                  <a:gd name="T7" fmla="*/ 5 h 43"/>
                  <a:gd name="T8" fmla="*/ 7 w 66"/>
                  <a:gd name="T9" fmla="*/ 8 h 43"/>
                  <a:gd name="T10" fmla="*/ 14 w 66"/>
                  <a:gd name="T11" fmla="*/ 10 h 43"/>
                  <a:gd name="T12" fmla="*/ 17 w 66"/>
                  <a:gd name="T13" fmla="*/ 10 h 43"/>
                  <a:gd name="T14" fmla="*/ 19 w 66"/>
                  <a:gd name="T15" fmla="*/ 8 h 43"/>
                  <a:gd name="T16" fmla="*/ 31 w 66"/>
                  <a:gd name="T17" fmla="*/ 10 h 43"/>
                  <a:gd name="T18" fmla="*/ 33 w 66"/>
                  <a:gd name="T19" fmla="*/ 12 h 43"/>
                  <a:gd name="T20" fmla="*/ 31 w 66"/>
                  <a:gd name="T21" fmla="*/ 12 h 43"/>
                  <a:gd name="T22" fmla="*/ 31 w 66"/>
                  <a:gd name="T23" fmla="*/ 15 h 43"/>
                  <a:gd name="T24" fmla="*/ 29 w 66"/>
                  <a:gd name="T25" fmla="*/ 17 h 43"/>
                  <a:gd name="T26" fmla="*/ 38 w 66"/>
                  <a:gd name="T27" fmla="*/ 17 h 43"/>
                  <a:gd name="T28" fmla="*/ 40 w 66"/>
                  <a:gd name="T29" fmla="*/ 15 h 43"/>
                  <a:gd name="T30" fmla="*/ 43 w 66"/>
                  <a:gd name="T31" fmla="*/ 15 h 43"/>
                  <a:gd name="T32" fmla="*/ 45 w 66"/>
                  <a:gd name="T33" fmla="*/ 17 h 43"/>
                  <a:gd name="T34" fmla="*/ 48 w 66"/>
                  <a:gd name="T35" fmla="*/ 19 h 43"/>
                  <a:gd name="T36" fmla="*/ 50 w 66"/>
                  <a:gd name="T37" fmla="*/ 19 h 43"/>
                  <a:gd name="T38" fmla="*/ 55 w 66"/>
                  <a:gd name="T39" fmla="*/ 19 h 43"/>
                  <a:gd name="T40" fmla="*/ 55 w 66"/>
                  <a:gd name="T41" fmla="*/ 22 h 43"/>
                  <a:gd name="T42" fmla="*/ 66 w 66"/>
                  <a:gd name="T43" fmla="*/ 24 h 43"/>
                  <a:gd name="T44" fmla="*/ 64 w 66"/>
                  <a:gd name="T45" fmla="*/ 26 h 43"/>
                  <a:gd name="T46" fmla="*/ 64 w 66"/>
                  <a:gd name="T47" fmla="*/ 33 h 43"/>
                  <a:gd name="T48" fmla="*/ 59 w 66"/>
                  <a:gd name="T49" fmla="*/ 38 h 43"/>
                  <a:gd name="T50" fmla="*/ 52 w 66"/>
                  <a:gd name="T51" fmla="*/ 43 h 43"/>
                  <a:gd name="T52" fmla="*/ 50 w 66"/>
                  <a:gd name="T53" fmla="*/ 43 h 43"/>
                  <a:gd name="T54" fmla="*/ 48 w 66"/>
                  <a:gd name="T55" fmla="*/ 43 h 43"/>
                  <a:gd name="T56" fmla="*/ 45 w 66"/>
                  <a:gd name="T57" fmla="*/ 43 h 43"/>
                  <a:gd name="T58" fmla="*/ 45 w 66"/>
                  <a:gd name="T59" fmla="*/ 43 h 43"/>
                  <a:gd name="T60" fmla="*/ 43 w 66"/>
                  <a:gd name="T61" fmla="*/ 41 h 43"/>
                  <a:gd name="T62" fmla="*/ 43 w 66"/>
                  <a:gd name="T63" fmla="*/ 43 h 43"/>
                  <a:gd name="T64" fmla="*/ 40 w 66"/>
                  <a:gd name="T65" fmla="*/ 43 h 43"/>
                  <a:gd name="T66" fmla="*/ 36 w 66"/>
                  <a:gd name="T67" fmla="*/ 41 h 43"/>
                  <a:gd name="T68" fmla="*/ 33 w 66"/>
                  <a:gd name="T69" fmla="*/ 38 h 43"/>
                  <a:gd name="T70" fmla="*/ 29 w 66"/>
                  <a:gd name="T71" fmla="*/ 38 h 43"/>
                  <a:gd name="T72" fmla="*/ 26 w 66"/>
                  <a:gd name="T73" fmla="*/ 38 h 43"/>
                  <a:gd name="T74" fmla="*/ 24 w 66"/>
                  <a:gd name="T75" fmla="*/ 33 h 43"/>
                  <a:gd name="T76" fmla="*/ 22 w 66"/>
                  <a:gd name="T77" fmla="*/ 33 h 43"/>
                  <a:gd name="T78" fmla="*/ 19 w 66"/>
                  <a:gd name="T79" fmla="*/ 31 h 43"/>
                  <a:gd name="T80" fmla="*/ 14 w 66"/>
                  <a:gd name="T81" fmla="*/ 29 h 43"/>
                  <a:gd name="T82" fmla="*/ 12 w 66"/>
                  <a:gd name="T83" fmla="*/ 26 h 43"/>
                  <a:gd name="T84" fmla="*/ 12 w 66"/>
                  <a:gd name="T85" fmla="*/ 19 h 43"/>
                  <a:gd name="T86" fmla="*/ 10 w 66"/>
                  <a:gd name="T87" fmla="*/ 17 h 43"/>
                  <a:gd name="T88" fmla="*/ 7 w 66"/>
                  <a:gd name="T89" fmla="*/ 12 h 43"/>
                  <a:gd name="T90" fmla="*/ 3 w 66"/>
                  <a:gd name="T91" fmla="*/ 5 h 43"/>
                  <a:gd name="T92" fmla="*/ 0 w 66"/>
                  <a:gd name="T93" fmla="*/ 0 h 43"/>
                  <a:gd name="T94" fmla="*/ 3 w 66"/>
                  <a:gd name="T95" fmla="*/ 0 h 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43"/>
                  <a:gd name="T146" fmla="*/ 66 w 66"/>
                  <a:gd name="T147" fmla="*/ 43 h 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43">
                    <a:moveTo>
                      <a:pt x="3" y="0"/>
                    </a:moveTo>
                    <a:lnTo>
                      <a:pt x="3" y="3"/>
                    </a:lnTo>
                    <a:lnTo>
                      <a:pt x="5" y="3"/>
                    </a:lnTo>
                    <a:lnTo>
                      <a:pt x="7" y="5"/>
                    </a:lnTo>
                    <a:lnTo>
                      <a:pt x="7" y="8"/>
                    </a:lnTo>
                    <a:lnTo>
                      <a:pt x="14" y="10"/>
                    </a:lnTo>
                    <a:lnTo>
                      <a:pt x="17" y="10"/>
                    </a:lnTo>
                    <a:lnTo>
                      <a:pt x="19" y="8"/>
                    </a:lnTo>
                    <a:lnTo>
                      <a:pt x="31" y="10"/>
                    </a:lnTo>
                    <a:lnTo>
                      <a:pt x="33" y="12"/>
                    </a:lnTo>
                    <a:lnTo>
                      <a:pt x="31" y="12"/>
                    </a:lnTo>
                    <a:lnTo>
                      <a:pt x="31" y="15"/>
                    </a:lnTo>
                    <a:lnTo>
                      <a:pt x="29" y="17"/>
                    </a:lnTo>
                    <a:lnTo>
                      <a:pt x="38" y="17"/>
                    </a:lnTo>
                    <a:lnTo>
                      <a:pt x="40" y="15"/>
                    </a:lnTo>
                    <a:lnTo>
                      <a:pt x="43" y="15"/>
                    </a:lnTo>
                    <a:lnTo>
                      <a:pt x="45" y="17"/>
                    </a:lnTo>
                    <a:lnTo>
                      <a:pt x="48" y="19"/>
                    </a:lnTo>
                    <a:lnTo>
                      <a:pt x="50" y="19"/>
                    </a:lnTo>
                    <a:lnTo>
                      <a:pt x="55" y="19"/>
                    </a:lnTo>
                    <a:lnTo>
                      <a:pt x="55" y="22"/>
                    </a:lnTo>
                    <a:lnTo>
                      <a:pt x="66" y="24"/>
                    </a:lnTo>
                    <a:lnTo>
                      <a:pt x="64" y="26"/>
                    </a:lnTo>
                    <a:lnTo>
                      <a:pt x="64" y="33"/>
                    </a:lnTo>
                    <a:lnTo>
                      <a:pt x="59" y="38"/>
                    </a:lnTo>
                    <a:lnTo>
                      <a:pt x="52" y="43"/>
                    </a:lnTo>
                    <a:lnTo>
                      <a:pt x="50" y="43"/>
                    </a:lnTo>
                    <a:lnTo>
                      <a:pt x="48" y="43"/>
                    </a:lnTo>
                    <a:lnTo>
                      <a:pt x="45" y="43"/>
                    </a:lnTo>
                    <a:lnTo>
                      <a:pt x="43" y="41"/>
                    </a:lnTo>
                    <a:lnTo>
                      <a:pt x="43" y="43"/>
                    </a:lnTo>
                    <a:lnTo>
                      <a:pt x="40" y="43"/>
                    </a:lnTo>
                    <a:lnTo>
                      <a:pt x="36" y="41"/>
                    </a:lnTo>
                    <a:lnTo>
                      <a:pt x="33" y="38"/>
                    </a:lnTo>
                    <a:lnTo>
                      <a:pt x="29" y="38"/>
                    </a:lnTo>
                    <a:lnTo>
                      <a:pt x="26" y="38"/>
                    </a:lnTo>
                    <a:lnTo>
                      <a:pt x="24" y="33"/>
                    </a:lnTo>
                    <a:lnTo>
                      <a:pt x="22" y="33"/>
                    </a:lnTo>
                    <a:lnTo>
                      <a:pt x="19" y="31"/>
                    </a:lnTo>
                    <a:lnTo>
                      <a:pt x="14" y="29"/>
                    </a:lnTo>
                    <a:lnTo>
                      <a:pt x="12" y="26"/>
                    </a:lnTo>
                    <a:lnTo>
                      <a:pt x="12" y="19"/>
                    </a:lnTo>
                    <a:lnTo>
                      <a:pt x="10" y="17"/>
                    </a:lnTo>
                    <a:lnTo>
                      <a:pt x="7" y="12"/>
                    </a:lnTo>
                    <a:lnTo>
                      <a:pt x="3" y="5"/>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869" name="Freeform 643"/>
              <p:cNvSpPr>
                <a:spLocks/>
              </p:cNvSpPr>
              <p:nvPr/>
            </p:nvSpPr>
            <p:spPr bwMode="auto">
              <a:xfrm>
                <a:off x="4732" y="1107"/>
                <a:ext cx="12" cy="21"/>
              </a:xfrm>
              <a:custGeom>
                <a:avLst/>
                <a:gdLst>
                  <a:gd name="T0" fmla="*/ 12 w 12"/>
                  <a:gd name="T1" fmla="*/ 7 h 21"/>
                  <a:gd name="T2" fmla="*/ 12 w 12"/>
                  <a:gd name="T3" fmla="*/ 5 h 21"/>
                  <a:gd name="T4" fmla="*/ 9 w 12"/>
                  <a:gd name="T5" fmla="*/ 3 h 21"/>
                  <a:gd name="T6" fmla="*/ 5 w 12"/>
                  <a:gd name="T7" fmla="*/ 0 h 21"/>
                  <a:gd name="T8" fmla="*/ 2 w 12"/>
                  <a:gd name="T9" fmla="*/ 3 h 21"/>
                  <a:gd name="T10" fmla="*/ 0 w 12"/>
                  <a:gd name="T11" fmla="*/ 5 h 21"/>
                  <a:gd name="T12" fmla="*/ 0 w 12"/>
                  <a:gd name="T13" fmla="*/ 17 h 21"/>
                  <a:gd name="T14" fmla="*/ 5 w 12"/>
                  <a:gd name="T15" fmla="*/ 21 h 21"/>
                  <a:gd name="T16" fmla="*/ 7 w 12"/>
                  <a:gd name="T17" fmla="*/ 21 h 21"/>
                  <a:gd name="T18" fmla="*/ 5 w 12"/>
                  <a:gd name="T19" fmla="*/ 19 h 21"/>
                  <a:gd name="T20" fmla="*/ 5 w 12"/>
                  <a:gd name="T21" fmla="*/ 17 h 21"/>
                  <a:gd name="T22" fmla="*/ 7 w 12"/>
                  <a:gd name="T23" fmla="*/ 17 h 21"/>
                  <a:gd name="T24" fmla="*/ 7 w 12"/>
                  <a:gd name="T25" fmla="*/ 17 h 21"/>
                  <a:gd name="T26" fmla="*/ 9 w 12"/>
                  <a:gd name="T27" fmla="*/ 14 h 21"/>
                  <a:gd name="T28" fmla="*/ 12 w 12"/>
                  <a:gd name="T29" fmla="*/ 12 h 21"/>
                  <a:gd name="T30" fmla="*/ 12 w 12"/>
                  <a:gd name="T31" fmla="*/ 12 h 21"/>
                  <a:gd name="T32" fmla="*/ 12 w 12"/>
                  <a:gd name="T33" fmla="*/ 10 h 21"/>
                  <a:gd name="T34" fmla="*/ 12 w 12"/>
                  <a:gd name="T35" fmla="*/ 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1"/>
                  <a:gd name="T56" fmla="*/ 12 w 12"/>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1">
                    <a:moveTo>
                      <a:pt x="12" y="7"/>
                    </a:moveTo>
                    <a:lnTo>
                      <a:pt x="12" y="5"/>
                    </a:lnTo>
                    <a:lnTo>
                      <a:pt x="9" y="3"/>
                    </a:lnTo>
                    <a:lnTo>
                      <a:pt x="5" y="0"/>
                    </a:lnTo>
                    <a:lnTo>
                      <a:pt x="2" y="3"/>
                    </a:lnTo>
                    <a:lnTo>
                      <a:pt x="0" y="5"/>
                    </a:lnTo>
                    <a:lnTo>
                      <a:pt x="0" y="17"/>
                    </a:lnTo>
                    <a:lnTo>
                      <a:pt x="5" y="21"/>
                    </a:lnTo>
                    <a:lnTo>
                      <a:pt x="7" y="21"/>
                    </a:lnTo>
                    <a:lnTo>
                      <a:pt x="5" y="19"/>
                    </a:lnTo>
                    <a:lnTo>
                      <a:pt x="5" y="17"/>
                    </a:lnTo>
                    <a:lnTo>
                      <a:pt x="7" y="17"/>
                    </a:lnTo>
                    <a:lnTo>
                      <a:pt x="9" y="14"/>
                    </a:lnTo>
                    <a:lnTo>
                      <a:pt x="12" y="12"/>
                    </a:lnTo>
                    <a:lnTo>
                      <a:pt x="12" y="10"/>
                    </a:lnTo>
                    <a:lnTo>
                      <a:pt x="12" y="7"/>
                    </a:lnTo>
                    <a:close/>
                  </a:path>
                </a:pathLst>
              </a:custGeom>
              <a:grpFill/>
              <a:ln w="9525">
                <a:noFill/>
                <a:round/>
                <a:headEnd/>
                <a:tailEnd/>
              </a:ln>
            </p:spPr>
            <p:txBody>
              <a:bodyPr/>
              <a:lstStyle/>
              <a:p>
                <a:pPr>
                  <a:defRPr/>
                </a:pPr>
                <a:endParaRPr lang="en-US" sz="1200" kern="0">
                  <a:solidFill>
                    <a:srgbClr val="0096D6"/>
                  </a:solidFill>
                </a:endParaRPr>
              </a:p>
            </p:txBody>
          </p:sp>
          <p:sp>
            <p:nvSpPr>
              <p:cNvPr id="2870" name="Freeform 644"/>
              <p:cNvSpPr>
                <a:spLocks/>
              </p:cNvSpPr>
              <p:nvPr/>
            </p:nvSpPr>
            <p:spPr bwMode="auto">
              <a:xfrm>
                <a:off x="4732" y="1107"/>
                <a:ext cx="12" cy="21"/>
              </a:xfrm>
              <a:custGeom>
                <a:avLst/>
                <a:gdLst>
                  <a:gd name="T0" fmla="*/ 12 w 12"/>
                  <a:gd name="T1" fmla="*/ 7 h 21"/>
                  <a:gd name="T2" fmla="*/ 12 w 12"/>
                  <a:gd name="T3" fmla="*/ 5 h 21"/>
                  <a:gd name="T4" fmla="*/ 9 w 12"/>
                  <a:gd name="T5" fmla="*/ 3 h 21"/>
                  <a:gd name="T6" fmla="*/ 5 w 12"/>
                  <a:gd name="T7" fmla="*/ 0 h 21"/>
                  <a:gd name="T8" fmla="*/ 2 w 12"/>
                  <a:gd name="T9" fmla="*/ 3 h 21"/>
                  <a:gd name="T10" fmla="*/ 0 w 12"/>
                  <a:gd name="T11" fmla="*/ 5 h 21"/>
                  <a:gd name="T12" fmla="*/ 0 w 12"/>
                  <a:gd name="T13" fmla="*/ 17 h 21"/>
                  <a:gd name="T14" fmla="*/ 5 w 12"/>
                  <a:gd name="T15" fmla="*/ 21 h 21"/>
                  <a:gd name="T16" fmla="*/ 7 w 12"/>
                  <a:gd name="T17" fmla="*/ 21 h 21"/>
                  <a:gd name="T18" fmla="*/ 5 w 12"/>
                  <a:gd name="T19" fmla="*/ 19 h 21"/>
                  <a:gd name="T20" fmla="*/ 5 w 12"/>
                  <a:gd name="T21" fmla="*/ 17 h 21"/>
                  <a:gd name="T22" fmla="*/ 7 w 12"/>
                  <a:gd name="T23" fmla="*/ 17 h 21"/>
                  <a:gd name="T24" fmla="*/ 7 w 12"/>
                  <a:gd name="T25" fmla="*/ 17 h 21"/>
                  <a:gd name="T26" fmla="*/ 9 w 12"/>
                  <a:gd name="T27" fmla="*/ 14 h 21"/>
                  <a:gd name="T28" fmla="*/ 12 w 12"/>
                  <a:gd name="T29" fmla="*/ 12 h 21"/>
                  <a:gd name="T30" fmla="*/ 12 w 12"/>
                  <a:gd name="T31" fmla="*/ 12 h 21"/>
                  <a:gd name="T32" fmla="*/ 12 w 12"/>
                  <a:gd name="T33" fmla="*/ 10 h 21"/>
                  <a:gd name="T34" fmla="*/ 12 w 12"/>
                  <a:gd name="T35" fmla="*/ 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1"/>
                  <a:gd name="T56" fmla="*/ 12 w 12"/>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1">
                    <a:moveTo>
                      <a:pt x="12" y="7"/>
                    </a:moveTo>
                    <a:lnTo>
                      <a:pt x="12" y="5"/>
                    </a:lnTo>
                    <a:lnTo>
                      <a:pt x="9" y="3"/>
                    </a:lnTo>
                    <a:lnTo>
                      <a:pt x="5" y="0"/>
                    </a:lnTo>
                    <a:lnTo>
                      <a:pt x="2" y="3"/>
                    </a:lnTo>
                    <a:lnTo>
                      <a:pt x="0" y="5"/>
                    </a:lnTo>
                    <a:lnTo>
                      <a:pt x="0" y="17"/>
                    </a:lnTo>
                    <a:lnTo>
                      <a:pt x="5" y="21"/>
                    </a:lnTo>
                    <a:lnTo>
                      <a:pt x="7" y="21"/>
                    </a:lnTo>
                    <a:lnTo>
                      <a:pt x="5" y="19"/>
                    </a:lnTo>
                    <a:lnTo>
                      <a:pt x="5" y="17"/>
                    </a:lnTo>
                    <a:lnTo>
                      <a:pt x="7" y="17"/>
                    </a:lnTo>
                    <a:lnTo>
                      <a:pt x="9" y="14"/>
                    </a:lnTo>
                    <a:lnTo>
                      <a:pt x="12" y="12"/>
                    </a:lnTo>
                    <a:lnTo>
                      <a:pt x="12" y="10"/>
                    </a:lnTo>
                    <a:lnTo>
                      <a:pt x="12" y="7"/>
                    </a:lnTo>
                  </a:path>
                </a:pathLst>
              </a:custGeom>
              <a:grpFill/>
              <a:ln w="9525">
                <a:noFill/>
                <a:round/>
                <a:headEnd/>
                <a:tailEnd/>
              </a:ln>
            </p:spPr>
            <p:txBody>
              <a:bodyPr/>
              <a:lstStyle/>
              <a:p>
                <a:pPr>
                  <a:defRPr/>
                </a:pPr>
                <a:endParaRPr lang="en-US" sz="1200" kern="0">
                  <a:solidFill>
                    <a:srgbClr val="0096D6"/>
                  </a:solidFill>
                </a:endParaRPr>
              </a:p>
            </p:txBody>
          </p:sp>
          <p:sp>
            <p:nvSpPr>
              <p:cNvPr id="2871" name="Freeform 645"/>
              <p:cNvSpPr>
                <a:spLocks/>
              </p:cNvSpPr>
              <p:nvPr/>
            </p:nvSpPr>
            <p:spPr bwMode="auto">
              <a:xfrm>
                <a:off x="4727" y="1126"/>
                <a:ext cx="50" cy="33"/>
              </a:xfrm>
              <a:custGeom>
                <a:avLst/>
                <a:gdLst>
                  <a:gd name="T0" fmla="*/ 21 w 50"/>
                  <a:gd name="T1" fmla="*/ 2 h 33"/>
                  <a:gd name="T2" fmla="*/ 26 w 50"/>
                  <a:gd name="T3" fmla="*/ 0 h 33"/>
                  <a:gd name="T4" fmla="*/ 29 w 50"/>
                  <a:gd name="T5" fmla="*/ 0 h 33"/>
                  <a:gd name="T6" fmla="*/ 31 w 50"/>
                  <a:gd name="T7" fmla="*/ 0 h 33"/>
                  <a:gd name="T8" fmla="*/ 36 w 50"/>
                  <a:gd name="T9" fmla="*/ 2 h 33"/>
                  <a:gd name="T10" fmla="*/ 36 w 50"/>
                  <a:gd name="T11" fmla="*/ 5 h 33"/>
                  <a:gd name="T12" fmla="*/ 40 w 50"/>
                  <a:gd name="T13" fmla="*/ 10 h 33"/>
                  <a:gd name="T14" fmla="*/ 45 w 50"/>
                  <a:gd name="T15" fmla="*/ 12 h 33"/>
                  <a:gd name="T16" fmla="*/ 47 w 50"/>
                  <a:gd name="T17" fmla="*/ 19 h 33"/>
                  <a:gd name="T18" fmla="*/ 50 w 50"/>
                  <a:gd name="T19" fmla="*/ 33 h 33"/>
                  <a:gd name="T20" fmla="*/ 47 w 50"/>
                  <a:gd name="T21" fmla="*/ 31 h 33"/>
                  <a:gd name="T22" fmla="*/ 45 w 50"/>
                  <a:gd name="T23" fmla="*/ 33 h 33"/>
                  <a:gd name="T24" fmla="*/ 43 w 50"/>
                  <a:gd name="T25" fmla="*/ 33 h 33"/>
                  <a:gd name="T26" fmla="*/ 40 w 50"/>
                  <a:gd name="T27" fmla="*/ 31 h 33"/>
                  <a:gd name="T28" fmla="*/ 33 w 50"/>
                  <a:gd name="T29" fmla="*/ 31 h 33"/>
                  <a:gd name="T30" fmla="*/ 29 w 50"/>
                  <a:gd name="T31" fmla="*/ 28 h 33"/>
                  <a:gd name="T32" fmla="*/ 26 w 50"/>
                  <a:gd name="T33" fmla="*/ 26 h 33"/>
                  <a:gd name="T34" fmla="*/ 24 w 50"/>
                  <a:gd name="T35" fmla="*/ 26 h 33"/>
                  <a:gd name="T36" fmla="*/ 19 w 50"/>
                  <a:gd name="T37" fmla="*/ 26 h 33"/>
                  <a:gd name="T38" fmla="*/ 14 w 50"/>
                  <a:gd name="T39" fmla="*/ 24 h 33"/>
                  <a:gd name="T40" fmla="*/ 10 w 50"/>
                  <a:gd name="T41" fmla="*/ 21 h 33"/>
                  <a:gd name="T42" fmla="*/ 5 w 50"/>
                  <a:gd name="T43" fmla="*/ 26 h 33"/>
                  <a:gd name="T44" fmla="*/ 3 w 50"/>
                  <a:gd name="T45" fmla="*/ 26 h 33"/>
                  <a:gd name="T46" fmla="*/ 0 w 50"/>
                  <a:gd name="T47" fmla="*/ 24 h 33"/>
                  <a:gd name="T48" fmla="*/ 0 w 50"/>
                  <a:gd name="T49" fmla="*/ 21 h 33"/>
                  <a:gd name="T50" fmla="*/ 7 w 50"/>
                  <a:gd name="T51" fmla="*/ 21 h 33"/>
                  <a:gd name="T52" fmla="*/ 14 w 50"/>
                  <a:gd name="T53" fmla="*/ 7 h 33"/>
                  <a:gd name="T54" fmla="*/ 14 w 50"/>
                  <a:gd name="T55" fmla="*/ 5 h 33"/>
                  <a:gd name="T56" fmla="*/ 14 w 50"/>
                  <a:gd name="T57" fmla="*/ 2 h 33"/>
                  <a:gd name="T58" fmla="*/ 21 w 50"/>
                  <a:gd name="T59" fmla="*/ 2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0"/>
                  <a:gd name="T91" fmla="*/ 0 h 33"/>
                  <a:gd name="T92" fmla="*/ 50 w 50"/>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0" h="33">
                    <a:moveTo>
                      <a:pt x="21" y="2"/>
                    </a:moveTo>
                    <a:lnTo>
                      <a:pt x="26" y="0"/>
                    </a:lnTo>
                    <a:lnTo>
                      <a:pt x="29" y="0"/>
                    </a:lnTo>
                    <a:lnTo>
                      <a:pt x="31" y="0"/>
                    </a:lnTo>
                    <a:lnTo>
                      <a:pt x="36" y="2"/>
                    </a:lnTo>
                    <a:lnTo>
                      <a:pt x="36" y="5"/>
                    </a:lnTo>
                    <a:lnTo>
                      <a:pt x="40" y="10"/>
                    </a:lnTo>
                    <a:lnTo>
                      <a:pt x="45" y="12"/>
                    </a:lnTo>
                    <a:lnTo>
                      <a:pt x="47" y="19"/>
                    </a:lnTo>
                    <a:lnTo>
                      <a:pt x="50" y="33"/>
                    </a:lnTo>
                    <a:lnTo>
                      <a:pt x="47" y="31"/>
                    </a:lnTo>
                    <a:lnTo>
                      <a:pt x="45" y="33"/>
                    </a:lnTo>
                    <a:lnTo>
                      <a:pt x="43" y="33"/>
                    </a:lnTo>
                    <a:lnTo>
                      <a:pt x="40" y="31"/>
                    </a:lnTo>
                    <a:lnTo>
                      <a:pt x="33" y="31"/>
                    </a:lnTo>
                    <a:lnTo>
                      <a:pt x="29" y="28"/>
                    </a:lnTo>
                    <a:lnTo>
                      <a:pt x="26" y="26"/>
                    </a:lnTo>
                    <a:lnTo>
                      <a:pt x="24" y="26"/>
                    </a:lnTo>
                    <a:lnTo>
                      <a:pt x="19" y="26"/>
                    </a:lnTo>
                    <a:lnTo>
                      <a:pt x="14" y="24"/>
                    </a:lnTo>
                    <a:lnTo>
                      <a:pt x="10" y="21"/>
                    </a:lnTo>
                    <a:lnTo>
                      <a:pt x="5" y="26"/>
                    </a:lnTo>
                    <a:lnTo>
                      <a:pt x="3" y="26"/>
                    </a:lnTo>
                    <a:lnTo>
                      <a:pt x="0" y="24"/>
                    </a:lnTo>
                    <a:lnTo>
                      <a:pt x="0" y="21"/>
                    </a:lnTo>
                    <a:lnTo>
                      <a:pt x="7" y="21"/>
                    </a:lnTo>
                    <a:lnTo>
                      <a:pt x="14" y="7"/>
                    </a:lnTo>
                    <a:lnTo>
                      <a:pt x="14" y="5"/>
                    </a:lnTo>
                    <a:lnTo>
                      <a:pt x="14" y="2"/>
                    </a:lnTo>
                    <a:lnTo>
                      <a:pt x="21" y="2"/>
                    </a:lnTo>
                    <a:close/>
                  </a:path>
                </a:pathLst>
              </a:custGeom>
              <a:grpFill/>
              <a:ln w="9525">
                <a:noFill/>
                <a:round/>
                <a:headEnd/>
                <a:tailEnd/>
              </a:ln>
            </p:spPr>
            <p:txBody>
              <a:bodyPr/>
              <a:lstStyle/>
              <a:p>
                <a:pPr>
                  <a:defRPr/>
                </a:pPr>
                <a:endParaRPr lang="en-US" sz="1200" kern="0">
                  <a:solidFill>
                    <a:srgbClr val="0096D6"/>
                  </a:solidFill>
                </a:endParaRPr>
              </a:p>
            </p:txBody>
          </p:sp>
          <p:sp>
            <p:nvSpPr>
              <p:cNvPr id="2872" name="Freeform 646"/>
              <p:cNvSpPr>
                <a:spLocks/>
              </p:cNvSpPr>
              <p:nvPr/>
            </p:nvSpPr>
            <p:spPr bwMode="auto">
              <a:xfrm>
                <a:off x="4727" y="1126"/>
                <a:ext cx="50" cy="33"/>
              </a:xfrm>
              <a:custGeom>
                <a:avLst/>
                <a:gdLst>
                  <a:gd name="T0" fmla="*/ 21 w 50"/>
                  <a:gd name="T1" fmla="*/ 2 h 33"/>
                  <a:gd name="T2" fmla="*/ 26 w 50"/>
                  <a:gd name="T3" fmla="*/ 0 h 33"/>
                  <a:gd name="T4" fmla="*/ 29 w 50"/>
                  <a:gd name="T5" fmla="*/ 0 h 33"/>
                  <a:gd name="T6" fmla="*/ 31 w 50"/>
                  <a:gd name="T7" fmla="*/ 0 h 33"/>
                  <a:gd name="T8" fmla="*/ 36 w 50"/>
                  <a:gd name="T9" fmla="*/ 2 h 33"/>
                  <a:gd name="T10" fmla="*/ 36 w 50"/>
                  <a:gd name="T11" fmla="*/ 5 h 33"/>
                  <a:gd name="T12" fmla="*/ 40 w 50"/>
                  <a:gd name="T13" fmla="*/ 10 h 33"/>
                  <a:gd name="T14" fmla="*/ 45 w 50"/>
                  <a:gd name="T15" fmla="*/ 12 h 33"/>
                  <a:gd name="T16" fmla="*/ 47 w 50"/>
                  <a:gd name="T17" fmla="*/ 19 h 33"/>
                  <a:gd name="T18" fmla="*/ 50 w 50"/>
                  <a:gd name="T19" fmla="*/ 33 h 33"/>
                  <a:gd name="T20" fmla="*/ 47 w 50"/>
                  <a:gd name="T21" fmla="*/ 31 h 33"/>
                  <a:gd name="T22" fmla="*/ 45 w 50"/>
                  <a:gd name="T23" fmla="*/ 33 h 33"/>
                  <a:gd name="T24" fmla="*/ 43 w 50"/>
                  <a:gd name="T25" fmla="*/ 33 h 33"/>
                  <a:gd name="T26" fmla="*/ 40 w 50"/>
                  <a:gd name="T27" fmla="*/ 31 h 33"/>
                  <a:gd name="T28" fmla="*/ 33 w 50"/>
                  <a:gd name="T29" fmla="*/ 31 h 33"/>
                  <a:gd name="T30" fmla="*/ 29 w 50"/>
                  <a:gd name="T31" fmla="*/ 28 h 33"/>
                  <a:gd name="T32" fmla="*/ 26 w 50"/>
                  <a:gd name="T33" fmla="*/ 26 h 33"/>
                  <a:gd name="T34" fmla="*/ 24 w 50"/>
                  <a:gd name="T35" fmla="*/ 26 h 33"/>
                  <a:gd name="T36" fmla="*/ 19 w 50"/>
                  <a:gd name="T37" fmla="*/ 26 h 33"/>
                  <a:gd name="T38" fmla="*/ 14 w 50"/>
                  <a:gd name="T39" fmla="*/ 24 h 33"/>
                  <a:gd name="T40" fmla="*/ 10 w 50"/>
                  <a:gd name="T41" fmla="*/ 21 h 33"/>
                  <a:gd name="T42" fmla="*/ 5 w 50"/>
                  <a:gd name="T43" fmla="*/ 26 h 33"/>
                  <a:gd name="T44" fmla="*/ 3 w 50"/>
                  <a:gd name="T45" fmla="*/ 26 h 33"/>
                  <a:gd name="T46" fmla="*/ 0 w 50"/>
                  <a:gd name="T47" fmla="*/ 24 h 33"/>
                  <a:gd name="T48" fmla="*/ 0 w 50"/>
                  <a:gd name="T49" fmla="*/ 21 h 33"/>
                  <a:gd name="T50" fmla="*/ 7 w 50"/>
                  <a:gd name="T51" fmla="*/ 21 h 33"/>
                  <a:gd name="T52" fmla="*/ 14 w 50"/>
                  <a:gd name="T53" fmla="*/ 7 h 33"/>
                  <a:gd name="T54" fmla="*/ 14 w 50"/>
                  <a:gd name="T55" fmla="*/ 5 h 33"/>
                  <a:gd name="T56" fmla="*/ 14 w 50"/>
                  <a:gd name="T57" fmla="*/ 2 h 33"/>
                  <a:gd name="T58" fmla="*/ 21 w 50"/>
                  <a:gd name="T59" fmla="*/ 2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0"/>
                  <a:gd name="T91" fmla="*/ 0 h 33"/>
                  <a:gd name="T92" fmla="*/ 50 w 50"/>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0" h="33">
                    <a:moveTo>
                      <a:pt x="21" y="2"/>
                    </a:moveTo>
                    <a:lnTo>
                      <a:pt x="26" y="0"/>
                    </a:lnTo>
                    <a:lnTo>
                      <a:pt x="29" y="0"/>
                    </a:lnTo>
                    <a:lnTo>
                      <a:pt x="31" y="0"/>
                    </a:lnTo>
                    <a:lnTo>
                      <a:pt x="36" y="2"/>
                    </a:lnTo>
                    <a:lnTo>
                      <a:pt x="36" y="5"/>
                    </a:lnTo>
                    <a:lnTo>
                      <a:pt x="40" y="10"/>
                    </a:lnTo>
                    <a:lnTo>
                      <a:pt x="45" y="12"/>
                    </a:lnTo>
                    <a:lnTo>
                      <a:pt x="47" y="19"/>
                    </a:lnTo>
                    <a:lnTo>
                      <a:pt x="50" y="33"/>
                    </a:lnTo>
                    <a:lnTo>
                      <a:pt x="47" y="31"/>
                    </a:lnTo>
                    <a:lnTo>
                      <a:pt x="45" y="33"/>
                    </a:lnTo>
                    <a:lnTo>
                      <a:pt x="43" y="33"/>
                    </a:lnTo>
                    <a:lnTo>
                      <a:pt x="40" y="31"/>
                    </a:lnTo>
                    <a:lnTo>
                      <a:pt x="33" y="31"/>
                    </a:lnTo>
                    <a:lnTo>
                      <a:pt x="29" y="28"/>
                    </a:lnTo>
                    <a:lnTo>
                      <a:pt x="26" y="26"/>
                    </a:lnTo>
                    <a:lnTo>
                      <a:pt x="24" y="26"/>
                    </a:lnTo>
                    <a:lnTo>
                      <a:pt x="19" y="26"/>
                    </a:lnTo>
                    <a:lnTo>
                      <a:pt x="14" y="24"/>
                    </a:lnTo>
                    <a:lnTo>
                      <a:pt x="10" y="21"/>
                    </a:lnTo>
                    <a:lnTo>
                      <a:pt x="5" y="26"/>
                    </a:lnTo>
                    <a:lnTo>
                      <a:pt x="3" y="26"/>
                    </a:lnTo>
                    <a:lnTo>
                      <a:pt x="0" y="24"/>
                    </a:lnTo>
                    <a:lnTo>
                      <a:pt x="0" y="21"/>
                    </a:lnTo>
                    <a:lnTo>
                      <a:pt x="7" y="21"/>
                    </a:lnTo>
                    <a:lnTo>
                      <a:pt x="14" y="7"/>
                    </a:lnTo>
                    <a:lnTo>
                      <a:pt x="14" y="5"/>
                    </a:lnTo>
                    <a:lnTo>
                      <a:pt x="14" y="2"/>
                    </a:lnTo>
                    <a:lnTo>
                      <a:pt x="21" y="2"/>
                    </a:lnTo>
                  </a:path>
                </a:pathLst>
              </a:custGeom>
              <a:grpFill/>
              <a:ln w="9525">
                <a:noFill/>
                <a:round/>
                <a:headEnd/>
                <a:tailEnd/>
              </a:ln>
            </p:spPr>
            <p:txBody>
              <a:bodyPr/>
              <a:lstStyle/>
              <a:p>
                <a:pPr>
                  <a:defRPr/>
                </a:pPr>
                <a:endParaRPr lang="en-US" sz="1200" kern="0">
                  <a:solidFill>
                    <a:srgbClr val="0096D6"/>
                  </a:solidFill>
                </a:endParaRPr>
              </a:p>
            </p:txBody>
          </p:sp>
          <p:sp>
            <p:nvSpPr>
              <p:cNvPr id="2873" name="Freeform 647"/>
              <p:cNvSpPr>
                <a:spLocks/>
              </p:cNvSpPr>
              <p:nvPr/>
            </p:nvSpPr>
            <p:spPr bwMode="auto">
              <a:xfrm>
                <a:off x="3560" y="1152"/>
                <a:ext cx="81" cy="123"/>
              </a:xfrm>
              <a:custGeom>
                <a:avLst/>
                <a:gdLst>
                  <a:gd name="T0" fmla="*/ 36 w 81"/>
                  <a:gd name="T1" fmla="*/ 5 h 123"/>
                  <a:gd name="T2" fmla="*/ 48 w 81"/>
                  <a:gd name="T3" fmla="*/ 0 h 123"/>
                  <a:gd name="T4" fmla="*/ 57 w 81"/>
                  <a:gd name="T5" fmla="*/ 5 h 123"/>
                  <a:gd name="T6" fmla="*/ 66 w 81"/>
                  <a:gd name="T7" fmla="*/ 12 h 123"/>
                  <a:gd name="T8" fmla="*/ 64 w 81"/>
                  <a:gd name="T9" fmla="*/ 17 h 123"/>
                  <a:gd name="T10" fmla="*/ 57 w 81"/>
                  <a:gd name="T11" fmla="*/ 21 h 123"/>
                  <a:gd name="T12" fmla="*/ 64 w 81"/>
                  <a:gd name="T13" fmla="*/ 24 h 123"/>
                  <a:gd name="T14" fmla="*/ 59 w 81"/>
                  <a:gd name="T15" fmla="*/ 28 h 123"/>
                  <a:gd name="T16" fmla="*/ 57 w 81"/>
                  <a:gd name="T17" fmla="*/ 28 h 123"/>
                  <a:gd name="T18" fmla="*/ 55 w 81"/>
                  <a:gd name="T19" fmla="*/ 38 h 123"/>
                  <a:gd name="T20" fmla="*/ 55 w 81"/>
                  <a:gd name="T21" fmla="*/ 40 h 123"/>
                  <a:gd name="T22" fmla="*/ 52 w 81"/>
                  <a:gd name="T23" fmla="*/ 52 h 123"/>
                  <a:gd name="T24" fmla="*/ 52 w 81"/>
                  <a:gd name="T25" fmla="*/ 64 h 123"/>
                  <a:gd name="T26" fmla="*/ 59 w 81"/>
                  <a:gd name="T27" fmla="*/ 90 h 123"/>
                  <a:gd name="T28" fmla="*/ 71 w 81"/>
                  <a:gd name="T29" fmla="*/ 106 h 123"/>
                  <a:gd name="T30" fmla="*/ 81 w 81"/>
                  <a:gd name="T31" fmla="*/ 113 h 123"/>
                  <a:gd name="T32" fmla="*/ 78 w 81"/>
                  <a:gd name="T33" fmla="*/ 118 h 123"/>
                  <a:gd name="T34" fmla="*/ 76 w 81"/>
                  <a:gd name="T35" fmla="*/ 121 h 123"/>
                  <a:gd name="T36" fmla="*/ 71 w 81"/>
                  <a:gd name="T37" fmla="*/ 121 h 123"/>
                  <a:gd name="T38" fmla="*/ 69 w 81"/>
                  <a:gd name="T39" fmla="*/ 113 h 123"/>
                  <a:gd name="T40" fmla="*/ 62 w 81"/>
                  <a:gd name="T41" fmla="*/ 116 h 123"/>
                  <a:gd name="T42" fmla="*/ 66 w 81"/>
                  <a:gd name="T43" fmla="*/ 118 h 123"/>
                  <a:gd name="T44" fmla="*/ 59 w 81"/>
                  <a:gd name="T45" fmla="*/ 118 h 123"/>
                  <a:gd name="T46" fmla="*/ 59 w 81"/>
                  <a:gd name="T47" fmla="*/ 118 h 123"/>
                  <a:gd name="T48" fmla="*/ 52 w 81"/>
                  <a:gd name="T49" fmla="*/ 116 h 123"/>
                  <a:gd name="T50" fmla="*/ 50 w 81"/>
                  <a:gd name="T51" fmla="*/ 118 h 123"/>
                  <a:gd name="T52" fmla="*/ 43 w 81"/>
                  <a:gd name="T53" fmla="*/ 116 h 123"/>
                  <a:gd name="T54" fmla="*/ 45 w 81"/>
                  <a:gd name="T55" fmla="*/ 113 h 123"/>
                  <a:gd name="T56" fmla="*/ 33 w 81"/>
                  <a:gd name="T57" fmla="*/ 113 h 123"/>
                  <a:gd name="T58" fmla="*/ 31 w 81"/>
                  <a:gd name="T59" fmla="*/ 111 h 123"/>
                  <a:gd name="T60" fmla="*/ 29 w 81"/>
                  <a:gd name="T61" fmla="*/ 102 h 123"/>
                  <a:gd name="T62" fmla="*/ 33 w 81"/>
                  <a:gd name="T63" fmla="*/ 102 h 123"/>
                  <a:gd name="T64" fmla="*/ 38 w 81"/>
                  <a:gd name="T65" fmla="*/ 99 h 123"/>
                  <a:gd name="T66" fmla="*/ 36 w 81"/>
                  <a:gd name="T67" fmla="*/ 97 h 123"/>
                  <a:gd name="T68" fmla="*/ 26 w 81"/>
                  <a:gd name="T69" fmla="*/ 95 h 123"/>
                  <a:gd name="T70" fmla="*/ 29 w 81"/>
                  <a:gd name="T71" fmla="*/ 90 h 123"/>
                  <a:gd name="T72" fmla="*/ 26 w 81"/>
                  <a:gd name="T73" fmla="*/ 92 h 123"/>
                  <a:gd name="T74" fmla="*/ 26 w 81"/>
                  <a:gd name="T75" fmla="*/ 80 h 123"/>
                  <a:gd name="T76" fmla="*/ 22 w 81"/>
                  <a:gd name="T77" fmla="*/ 85 h 123"/>
                  <a:gd name="T78" fmla="*/ 17 w 81"/>
                  <a:gd name="T79" fmla="*/ 78 h 123"/>
                  <a:gd name="T80" fmla="*/ 12 w 81"/>
                  <a:gd name="T81" fmla="*/ 83 h 123"/>
                  <a:gd name="T82" fmla="*/ 10 w 81"/>
                  <a:gd name="T83" fmla="*/ 83 h 123"/>
                  <a:gd name="T84" fmla="*/ 3 w 81"/>
                  <a:gd name="T85" fmla="*/ 83 h 123"/>
                  <a:gd name="T86" fmla="*/ 0 w 81"/>
                  <a:gd name="T87" fmla="*/ 59 h 123"/>
                  <a:gd name="T88" fmla="*/ 7 w 81"/>
                  <a:gd name="T89" fmla="*/ 57 h 123"/>
                  <a:gd name="T90" fmla="*/ 12 w 81"/>
                  <a:gd name="T91" fmla="*/ 59 h 123"/>
                  <a:gd name="T92" fmla="*/ 15 w 81"/>
                  <a:gd name="T93" fmla="*/ 50 h 123"/>
                  <a:gd name="T94" fmla="*/ 15 w 81"/>
                  <a:gd name="T95" fmla="*/ 45 h 123"/>
                  <a:gd name="T96" fmla="*/ 17 w 81"/>
                  <a:gd name="T97" fmla="*/ 40 h 123"/>
                  <a:gd name="T98" fmla="*/ 22 w 81"/>
                  <a:gd name="T99" fmla="*/ 36 h 123"/>
                  <a:gd name="T100" fmla="*/ 19 w 81"/>
                  <a:gd name="T101" fmla="*/ 33 h 123"/>
                  <a:gd name="T102" fmla="*/ 12 w 81"/>
                  <a:gd name="T103" fmla="*/ 26 h 123"/>
                  <a:gd name="T104" fmla="*/ 22 w 81"/>
                  <a:gd name="T105" fmla="*/ 24 h 123"/>
                  <a:gd name="T106" fmla="*/ 22 w 81"/>
                  <a:gd name="T107" fmla="*/ 19 h 123"/>
                  <a:gd name="T108" fmla="*/ 24 w 81"/>
                  <a:gd name="T109" fmla="*/ 17 h 123"/>
                  <a:gd name="T110" fmla="*/ 26 w 81"/>
                  <a:gd name="T111" fmla="*/ 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123"/>
                  <a:gd name="T170" fmla="*/ 81 w 81"/>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123">
                    <a:moveTo>
                      <a:pt x="29" y="5"/>
                    </a:moveTo>
                    <a:lnTo>
                      <a:pt x="31" y="5"/>
                    </a:lnTo>
                    <a:lnTo>
                      <a:pt x="36" y="5"/>
                    </a:lnTo>
                    <a:lnTo>
                      <a:pt x="38" y="2"/>
                    </a:lnTo>
                    <a:lnTo>
                      <a:pt x="45" y="0"/>
                    </a:lnTo>
                    <a:lnTo>
                      <a:pt x="48" y="0"/>
                    </a:lnTo>
                    <a:lnTo>
                      <a:pt x="50" y="2"/>
                    </a:lnTo>
                    <a:lnTo>
                      <a:pt x="52" y="2"/>
                    </a:lnTo>
                    <a:lnTo>
                      <a:pt x="57" y="5"/>
                    </a:lnTo>
                    <a:lnTo>
                      <a:pt x="62" y="7"/>
                    </a:lnTo>
                    <a:lnTo>
                      <a:pt x="64" y="7"/>
                    </a:lnTo>
                    <a:lnTo>
                      <a:pt x="66" y="12"/>
                    </a:lnTo>
                    <a:lnTo>
                      <a:pt x="66" y="14"/>
                    </a:lnTo>
                    <a:lnTo>
                      <a:pt x="59" y="14"/>
                    </a:lnTo>
                    <a:lnTo>
                      <a:pt x="64" y="17"/>
                    </a:lnTo>
                    <a:lnTo>
                      <a:pt x="64" y="19"/>
                    </a:lnTo>
                    <a:lnTo>
                      <a:pt x="62" y="17"/>
                    </a:lnTo>
                    <a:lnTo>
                      <a:pt x="57" y="21"/>
                    </a:lnTo>
                    <a:lnTo>
                      <a:pt x="59" y="21"/>
                    </a:lnTo>
                    <a:lnTo>
                      <a:pt x="64" y="19"/>
                    </a:lnTo>
                    <a:lnTo>
                      <a:pt x="64" y="24"/>
                    </a:lnTo>
                    <a:lnTo>
                      <a:pt x="62" y="24"/>
                    </a:lnTo>
                    <a:lnTo>
                      <a:pt x="62" y="26"/>
                    </a:lnTo>
                    <a:lnTo>
                      <a:pt x="59" y="28"/>
                    </a:lnTo>
                    <a:lnTo>
                      <a:pt x="55" y="26"/>
                    </a:lnTo>
                    <a:lnTo>
                      <a:pt x="52" y="28"/>
                    </a:lnTo>
                    <a:lnTo>
                      <a:pt x="57" y="28"/>
                    </a:lnTo>
                    <a:lnTo>
                      <a:pt x="57" y="31"/>
                    </a:lnTo>
                    <a:lnTo>
                      <a:pt x="57" y="36"/>
                    </a:lnTo>
                    <a:lnTo>
                      <a:pt x="55" y="38"/>
                    </a:lnTo>
                    <a:lnTo>
                      <a:pt x="52" y="38"/>
                    </a:lnTo>
                    <a:lnTo>
                      <a:pt x="55" y="40"/>
                    </a:lnTo>
                    <a:lnTo>
                      <a:pt x="55" y="43"/>
                    </a:lnTo>
                    <a:lnTo>
                      <a:pt x="52" y="43"/>
                    </a:lnTo>
                    <a:lnTo>
                      <a:pt x="52" y="52"/>
                    </a:lnTo>
                    <a:lnTo>
                      <a:pt x="55" y="54"/>
                    </a:lnTo>
                    <a:lnTo>
                      <a:pt x="52" y="62"/>
                    </a:lnTo>
                    <a:lnTo>
                      <a:pt x="52" y="64"/>
                    </a:lnTo>
                    <a:lnTo>
                      <a:pt x="52" y="66"/>
                    </a:lnTo>
                    <a:lnTo>
                      <a:pt x="57" y="83"/>
                    </a:lnTo>
                    <a:lnTo>
                      <a:pt x="59" y="90"/>
                    </a:lnTo>
                    <a:lnTo>
                      <a:pt x="62" y="95"/>
                    </a:lnTo>
                    <a:lnTo>
                      <a:pt x="69" y="104"/>
                    </a:lnTo>
                    <a:lnTo>
                      <a:pt x="71" y="106"/>
                    </a:lnTo>
                    <a:lnTo>
                      <a:pt x="78" y="111"/>
                    </a:lnTo>
                    <a:lnTo>
                      <a:pt x="81" y="113"/>
                    </a:lnTo>
                    <a:lnTo>
                      <a:pt x="81" y="116"/>
                    </a:lnTo>
                    <a:lnTo>
                      <a:pt x="78" y="118"/>
                    </a:lnTo>
                    <a:lnTo>
                      <a:pt x="74" y="118"/>
                    </a:lnTo>
                    <a:lnTo>
                      <a:pt x="71" y="118"/>
                    </a:lnTo>
                    <a:lnTo>
                      <a:pt x="76" y="121"/>
                    </a:lnTo>
                    <a:lnTo>
                      <a:pt x="74" y="121"/>
                    </a:lnTo>
                    <a:lnTo>
                      <a:pt x="74" y="123"/>
                    </a:lnTo>
                    <a:lnTo>
                      <a:pt x="71" y="121"/>
                    </a:lnTo>
                    <a:lnTo>
                      <a:pt x="69" y="118"/>
                    </a:lnTo>
                    <a:lnTo>
                      <a:pt x="66" y="116"/>
                    </a:lnTo>
                    <a:lnTo>
                      <a:pt x="69" y="113"/>
                    </a:lnTo>
                    <a:lnTo>
                      <a:pt x="66" y="113"/>
                    </a:lnTo>
                    <a:lnTo>
                      <a:pt x="64" y="113"/>
                    </a:lnTo>
                    <a:lnTo>
                      <a:pt x="62" y="116"/>
                    </a:lnTo>
                    <a:lnTo>
                      <a:pt x="62" y="118"/>
                    </a:lnTo>
                    <a:lnTo>
                      <a:pt x="64" y="118"/>
                    </a:lnTo>
                    <a:lnTo>
                      <a:pt x="66" y="118"/>
                    </a:lnTo>
                    <a:lnTo>
                      <a:pt x="66" y="121"/>
                    </a:lnTo>
                    <a:lnTo>
                      <a:pt x="62" y="121"/>
                    </a:lnTo>
                    <a:lnTo>
                      <a:pt x="59" y="118"/>
                    </a:lnTo>
                    <a:lnTo>
                      <a:pt x="59" y="121"/>
                    </a:lnTo>
                    <a:lnTo>
                      <a:pt x="59" y="118"/>
                    </a:lnTo>
                    <a:lnTo>
                      <a:pt x="57" y="116"/>
                    </a:lnTo>
                    <a:lnTo>
                      <a:pt x="55" y="116"/>
                    </a:lnTo>
                    <a:lnTo>
                      <a:pt x="52" y="116"/>
                    </a:lnTo>
                    <a:lnTo>
                      <a:pt x="52" y="118"/>
                    </a:lnTo>
                    <a:lnTo>
                      <a:pt x="50" y="116"/>
                    </a:lnTo>
                    <a:lnTo>
                      <a:pt x="50" y="118"/>
                    </a:lnTo>
                    <a:lnTo>
                      <a:pt x="50" y="121"/>
                    </a:lnTo>
                    <a:lnTo>
                      <a:pt x="43" y="116"/>
                    </a:lnTo>
                    <a:lnTo>
                      <a:pt x="43" y="113"/>
                    </a:lnTo>
                    <a:lnTo>
                      <a:pt x="45" y="113"/>
                    </a:lnTo>
                    <a:lnTo>
                      <a:pt x="41" y="111"/>
                    </a:lnTo>
                    <a:lnTo>
                      <a:pt x="36" y="113"/>
                    </a:lnTo>
                    <a:lnTo>
                      <a:pt x="33" y="113"/>
                    </a:lnTo>
                    <a:lnTo>
                      <a:pt x="33" y="111"/>
                    </a:lnTo>
                    <a:lnTo>
                      <a:pt x="31" y="111"/>
                    </a:lnTo>
                    <a:lnTo>
                      <a:pt x="31" y="104"/>
                    </a:lnTo>
                    <a:lnTo>
                      <a:pt x="29" y="102"/>
                    </a:lnTo>
                    <a:lnTo>
                      <a:pt x="33" y="104"/>
                    </a:lnTo>
                    <a:lnTo>
                      <a:pt x="33" y="102"/>
                    </a:lnTo>
                    <a:lnTo>
                      <a:pt x="33" y="99"/>
                    </a:lnTo>
                    <a:lnTo>
                      <a:pt x="33" y="102"/>
                    </a:lnTo>
                    <a:lnTo>
                      <a:pt x="38" y="99"/>
                    </a:lnTo>
                    <a:lnTo>
                      <a:pt x="36" y="99"/>
                    </a:lnTo>
                    <a:lnTo>
                      <a:pt x="36" y="97"/>
                    </a:lnTo>
                    <a:lnTo>
                      <a:pt x="33" y="97"/>
                    </a:lnTo>
                    <a:lnTo>
                      <a:pt x="29" y="95"/>
                    </a:lnTo>
                    <a:lnTo>
                      <a:pt x="26" y="95"/>
                    </a:lnTo>
                    <a:lnTo>
                      <a:pt x="26" y="92"/>
                    </a:lnTo>
                    <a:lnTo>
                      <a:pt x="29" y="92"/>
                    </a:lnTo>
                    <a:lnTo>
                      <a:pt x="29" y="90"/>
                    </a:lnTo>
                    <a:lnTo>
                      <a:pt x="33" y="83"/>
                    </a:lnTo>
                    <a:lnTo>
                      <a:pt x="29" y="85"/>
                    </a:lnTo>
                    <a:lnTo>
                      <a:pt x="26" y="92"/>
                    </a:lnTo>
                    <a:lnTo>
                      <a:pt x="26" y="87"/>
                    </a:lnTo>
                    <a:lnTo>
                      <a:pt x="26" y="85"/>
                    </a:lnTo>
                    <a:lnTo>
                      <a:pt x="26" y="80"/>
                    </a:lnTo>
                    <a:lnTo>
                      <a:pt x="24" y="85"/>
                    </a:lnTo>
                    <a:lnTo>
                      <a:pt x="22" y="83"/>
                    </a:lnTo>
                    <a:lnTo>
                      <a:pt x="22" y="85"/>
                    </a:lnTo>
                    <a:lnTo>
                      <a:pt x="19" y="83"/>
                    </a:lnTo>
                    <a:lnTo>
                      <a:pt x="17" y="85"/>
                    </a:lnTo>
                    <a:lnTo>
                      <a:pt x="17" y="78"/>
                    </a:lnTo>
                    <a:lnTo>
                      <a:pt x="15" y="76"/>
                    </a:lnTo>
                    <a:lnTo>
                      <a:pt x="15" y="80"/>
                    </a:lnTo>
                    <a:lnTo>
                      <a:pt x="12" y="83"/>
                    </a:lnTo>
                    <a:lnTo>
                      <a:pt x="12" y="80"/>
                    </a:lnTo>
                    <a:lnTo>
                      <a:pt x="10" y="80"/>
                    </a:lnTo>
                    <a:lnTo>
                      <a:pt x="10" y="83"/>
                    </a:lnTo>
                    <a:lnTo>
                      <a:pt x="5" y="83"/>
                    </a:lnTo>
                    <a:lnTo>
                      <a:pt x="3" y="83"/>
                    </a:lnTo>
                    <a:lnTo>
                      <a:pt x="0" y="76"/>
                    </a:lnTo>
                    <a:lnTo>
                      <a:pt x="0" y="62"/>
                    </a:lnTo>
                    <a:lnTo>
                      <a:pt x="0" y="59"/>
                    </a:lnTo>
                    <a:lnTo>
                      <a:pt x="5" y="57"/>
                    </a:lnTo>
                    <a:lnTo>
                      <a:pt x="7" y="59"/>
                    </a:lnTo>
                    <a:lnTo>
                      <a:pt x="7" y="57"/>
                    </a:lnTo>
                    <a:lnTo>
                      <a:pt x="10" y="57"/>
                    </a:lnTo>
                    <a:lnTo>
                      <a:pt x="10" y="59"/>
                    </a:lnTo>
                    <a:lnTo>
                      <a:pt x="12" y="59"/>
                    </a:lnTo>
                    <a:lnTo>
                      <a:pt x="12" y="54"/>
                    </a:lnTo>
                    <a:lnTo>
                      <a:pt x="15" y="54"/>
                    </a:lnTo>
                    <a:lnTo>
                      <a:pt x="15" y="50"/>
                    </a:lnTo>
                    <a:lnTo>
                      <a:pt x="15" y="47"/>
                    </a:lnTo>
                    <a:lnTo>
                      <a:pt x="15" y="45"/>
                    </a:lnTo>
                    <a:lnTo>
                      <a:pt x="17" y="45"/>
                    </a:lnTo>
                    <a:lnTo>
                      <a:pt x="17" y="43"/>
                    </a:lnTo>
                    <a:lnTo>
                      <a:pt x="17" y="40"/>
                    </a:lnTo>
                    <a:lnTo>
                      <a:pt x="19" y="40"/>
                    </a:lnTo>
                    <a:lnTo>
                      <a:pt x="19" y="38"/>
                    </a:lnTo>
                    <a:lnTo>
                      <a:pt x="22" y="36"/>
                    </a:lnTo>
                    <a:lnTo>
                      <a:pt x="17" y="38"/>
                    </a:lnTo>
                    <a:lnTo>
                      <a:pt x="17" y="36"/>
                    </a:lnTo>
                    <a:lnTo>
                      <a:pt x="19" y="33"/>
                    </a:lnTo>
                    <a:lnTo>
                      <a:pt x="17" y="33"/>
                    </a:lnTo>
                    <a:lnTo>
                      <a:pt x="12" y="31"/>
                    </a:lnTo>
                    <a:lnTo>
                      <a:pt x="12" y="26"/>
                    </a:lnTo>
                    <a:lnTo>
                      <a:pt x="17" y="24"/>
                    </a:lnTo>
                    <a:lnTo>
                      <a:pt x="19" y="21"/>
                    </a:lnTo>
                    <a:lnTo>
                      <a:pt x="22" y="24"/>
                    </a:lnTo>
                    <a:lnTo>
                      <a:pt x="24" y="21"/>
                    </a:lnTo>
                    <a:lnTo>
                      <a:pt x="22" y="21"/>
                    </a:lnTo>
                    <a:lnTo>
                      <a:pt x="22" y="19"/>
                    </a:lnTo>
                    <a:lnTo>
                      <a:pt x="24" y="17"/>
                    </a:lnTo>
                    <a:lnTo>
                      <a:pt x="22" y="14"/>
                    </a:lnTo>
                    <a:lnTo>
                      <a:pt x="22" y="12"/>
                    </a:lnTo>
                    <a:lnTo>
                      <a:pt x="26" y="7"/>
                    </a:lnTo>
                    <a:lnTo>
                      <a:pt x="29" y="5"/>
                    </a:lnTo>
                    <a:close/>
                  </a:path>
                </a:pathLst>
              </a:custGeom>
              <a:grpFill/>
              <a:ln w="9525">
                <a:noFill/>
                <a:round/>
                <a:headEnd/>
                <a:tailEnd/>
              </a:ln>
            </p:spPr>
            <p:txBody>
              <a:bodyPr/>
              <a:lstStyle/>
              <a:p>
                <a:pPr>
                  <a:defRPr/>
                </a:pPr>
                <a:endParaRPr lang="en-US" sz="1200" kern="0">
                  <a:solidFill>
                    <a:srgbClr val="0096D6"/>
                  </a:solidFill>
                </a:endParaRPr>
              </a:p>
            </p:txBody>
          </p:sp>
          <p:sp>
            <p:nvSpPr>
              <p:cNvPr id="2874" name="Freeform 648"/>
              <p:cNvSpPr>
                <a:spLocks/>
              </p:cNvSpPr>
              <p:nvPr/>
            </p:nvSpPr>
            <p:spPr bwMode="auto">
              <a:xfrm>
                <a:off x="3560" y="1152"/>
                <a:ext cx="81" cy="123"/>
              </a:xfrm>
              <a:custGeom>
                <a:avLst/>
                <a:gdLst>
                  <a:gd name="T0" fmla="*/ 36 w 81"/>
                  <a:gd name="T1" fmla="*/ 5 h 123"/>
                  <a:gd name="T2" fmla="*/ 48 w 81"/>
                  <a:gd name="T3" fmla="*/ 0 h 123"/>
                  <a:gd name="T4" fmla="*/ 57 w 81"/>
                  <a:gd name="T5" fmla="*/ 5 h 123"/>
                  <a:gd name="T6" fmla="*/ 66 w 81"/>
                  <a:gd name="T7" fmla="*/ 12 h 123"/>
                  <a:gd name="T8" fmla="*/ 64 w 81"/>
                  <a:gd name="T9" fmla="*/ 17 h 123"/>
                  <a:gd name="T10" fmla="*/ 57 w 81"/>
                  <a:gd name="T11" fmla="*/ 21 h 123"/>
                  <a:gd name="T12" fmla="*/ 64 w 81"/>
                  <a:gd name="T13" fmla="*/ 24 h 123"/>
                  <a:gd name="T14" fmla="*/ 59 w 81"/>
                  <a:gd name="T15" fmla="*/ 28 h 123"/>
                  <a:gd name="T16" fmla="*/ 57 w 81"/>
                  <a:gd name="T17" fmla="*/ 28 h 123"/>
                  <a:gd name="T18" fmla="*/ 55 w 81"/>
                  <a:gd name="T19" fmla="*/ 38 h 123"/>
                  <a:gd name="T20" fmla="*/ 55 w 81"/>
                  <a:gd name="T21" fmla="*/ 40 h 123"/>
                  <a:gd name="T22" fmla="*/ 52 w 81"/>
                  <a:gd name="T23" fmla="*/ 52 h 123"/>
                  <a:gd name="T24" fmla="*/ 52 w 81"/>
                  <a:gd name="T25" fmla="*/ 64 h 123"/>
                  <a:gd name="T26" fmla="*/ 59 w 81"/>
                  <a:gd name="T27" fmla="*/ 90 h 123"/>
                  <a:gd name="T28" fmla="*/ 71 w 81"/>
                  <a:gd name="T29" fmla="*/ 106 h 123"/>
                  <a:gd name="T30" fmla="*/ 81 w 81"/>
                  <a:gd name="T31" fmla="*/ 113 h 123"/>
                  <a:gd name="T32" fmla="*/ 78 w 81"/>
                  <a:gd name="T33" fmla="*/ 118 h 123"/>
                  <a:gd name="T34" fmla="*/ 76 w 81"/>
                  <a:gd name="T35" fmla="*/ 121 h 123"/>
                  <a:gd name="T36" fmla="*/ 71 w 81"/>
                  <a:gd name="T37" fmla="*/ 121 h 123"/>
                  <a:gd name="T38" fmla="*/ 69 w 81"/>
                  <a:gd name="T39" fmla="*/ 113 h 123"/>
                  <a:gd name="T40" fmla="*/ 62 w 81"/>
                  <a:gd name="T41" fmla="*/ 116 h 123"/>
                  <a:gd name="T42" fmla="*/ 66 w 81"/>
                  <a:gd name="T43" fmla="*/ 118 h 123"/>
                  <a:gd name="T44" fmla="*/ 59 w 81"/>
                  <a:gd name="T45" fmla="*/ 118 h 123"/>
                  <a:gd name="T46" fmla="*/ 59 w 81"/>
                  <a:gd name="T47" fmla="*/ 118 h 123"/>
                  <a:gd name="T48" fmla="*/ 52 w 81"/>
                  <a:gd name="T49" fmla="*/ 116 h 123"/>
                  <a:gd name="T50" fmla="*/ 50 w 81"/>
                  <a:gd name="T51" fmla="*/ 118 h 123"/>
                  <a:gd name="T52" fmla="*/ 43 w 81"/>
                  <a:gd name="T53" fmla="*/ 116 h 123"/>
                  <a:gd name="T54" fmla="*/ 45 w 81"/>
                  <a:gd name="T55" fmla="*/ 113 h 123"/>
                  <a:gd name="T56" fmla="*/ 33 w 81"/>
                  <a:gd name="T57" fmla="*/ 113 h 123"/>
                  <a:gd name="T58" fmla="*/ 31 w 81"/>
                  <a:gd name="T59" fmla="*/ 111 h 123"/>
                  <a:gd name="T60" fmla="*/ 29 w 81"/>
                  <a:gd name="T61" fmla="*/ 102 h 123"/>
                  <a:gd name="T62" fmla="*/ 33 w 81"/>
                  <a:gd name="T63" fmla="*/ 102 h 123"/>
                  <a:gd name="T64" fmla="*/ 38 w 81"/>
                  <a:gd name="T65" fmla="*/ 99 h 123"/>
                  <a:gd name="T66" fmla="*/ 36 w 81"/>
                  <a:gd name="T67" fmla="*/ 97 h 123"/>
                  <a:gd name="T68" fmla="*/ 26 w 81"/>
                  <a:gd name="T69" fmla="*/ 95 h 123"/>
                  <a:gd name="T70" fmla="*/ 29 w 81"/>
                  <a:gd name="T71" fmla="*/ 90 h 123"/>
                  <a:gd name="T72" fmla="*/ 26 w 81"/>
                  <a:gd name="T73" fmla="*/ 92 h 123"/>
                  <a:gd name="T74" fmla="*/ 26 w 81"/>
                  <a:gd name="T75" fmla="*/ 80 h 123"/>
                  <a:gd name="T76" fmla="*/ 22 w 81"/>
                  <a:gd name="T77" fmla="*/ 85 h 123"/>
                  <a:gd name="T78" fmla="*/ 17 w 81"/>
                  <a:gd name="T79" fmla="*/ 78 h 123"/>
                  <a:gd name="T80" fmla="*/ 12 w 81"/>
                  <a:gd name="T81" fmla="*/ 83 h 123"/>
                  <a:gd name="T82" fmla="*/ 10 w 81"/>
                  <a:gd name="T83" fmla="*/ 83 h 123"/>
                  <a:gd name="T84" fmla="*/ 3 w 81"/>
                  <a:gd name="T85" fmla="*/ 83 h 123"/>
                  <a:gd name="T86" fmla="*/ 0 w 81"/>
                  <a:gd name="T87" fmla="*/ 59 h 123"/>
                  <a:gd name="T88" fmla="*/ 7 w 81"/>
                  <a:gd name="T89" fmla="*/ 57 h 123"/>
                  <a:gd name="T90" fmla="*/ 12 w 81"/>
                  <a:gd name="T91" fmla="*/ 59 h 123"/>
                  <a:gd name="T92" fmla="*/ 15 w 81"/>
                  <a:gd name="T93" fmla="*/ 50 h 123"/>
                  <a:gd name="T94" fmla="*/ 15 w 81"/>
                  <a:gd name="T95" fmla="*/ 45 h 123"/>
                  <a:gd name="T96" fmla="*/ 17 w 81"/>
                  <a:gd name="T97" fmla="*/ 40 h 123"/>
                  <a:gd name="T98" fmla="*/ 22 w 81"/>
                  <a:gd name="T99" fmla="*/ 36 h 123"/>
                  <a:gd name="T100" fmla="*/ 19 w 81"/>
                  <a:gd name="T101" fmla="*/ 33 h 123"/>
                  <a:gd name="T102" fmla="*/ 12 w 81"/>
                  <a:gd name="T103" fmla="*/ 26 h 123"/>
                  <a:gd name="T104" fmla="*/ 22 w 81"/>
                  <a:gd name="T105" fmla="*/ 24 h 123"/>
                  <a:gd name="T106" fmla="*/ 22 w 81"/>
                  <a:gd name="T107" fmla="*/ 19 h 123"/>
                  <a:gd name="T108" fmla="*/ 24 w 81"/>
                  <a:gd name="T109" fmla="*/ 17 h 123"/>
                  <a:gd name="T110" fmla="*/ 26 w 81"/>
                  <a:gd name="T111" fmla="*/ 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123"/>
                  <a:gd name="T170" fmla="*/ 81 w 81"/>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123">
                    <a:moveTo>
                      <a:pt x="29" y="5"/>
                    </a:moveTo>
                    <a:lnTo>
                      <a:pt x="31" y="5"/>
                    </a:lnTo>
                    <a:lnTo>
                      <a:pt x="36" y="5"/>
                    </a:lnTo>
                    <a:lnTo>
                      <a:pt x="38" y="2"/>
                    </a:lnTo>
                    <a:lnTo>
                      <a:pt x="45" y="0"/>
                    </a:lnTo>
                    <a:lnTo>
                      <a:pt x="48" y="0"/>
                    </a:lnTo>
                    <a:lnTo>
                      <a:pt x="50" y="2"/>
                    </a:lnTo>
                    <a:lnTo>
                      <a:pt x="52" y="2"/>
                    </a:lnTo>
                    <a:lnTo>
                      <a:pt x="57" y="5"/>
                    </a:lnTo>
                    <a:lnTo>
                      <a:pt x="62" y="7"/>
                    </a:lnTo>
                    <a:lnTo>
                      <a:pt x="64" y="7"/>
                    </a:lnTo>
                    <a:lnTo>
                      <a:pt x="66" y="12"/>
                    </a:lnTo>
                    <a:lnTo>
                      <a:pt x="66" y="14"/>
                    </a:lnTo>
                    <a:lnTo>
                      <a:pt x="59" y="14"/>
                    </a:lnTo>
                    <a:lnTo>
                      <a:pt x="64" y="17"/>
                    </a:lnTo>
                    <a:lnTo>
                      <a:pt x="64" y="19"/>
                    </a:lnTo>
                    <a:lnTo>
                      <a:pt x="62" y="17"/>
                    </a:lnTo>
                    <a:lnTo>
                      <a:pt x="57" y="21"/>
                    </a:lnTo>
                    <a:lnTo>
                      <a:pt x="59" y="21"/>
                    </a:lnTo>
                    <a:lnTo>
                      <a:pt x="64" y="19"/>
                    </a:lnTo>
                    <a:lnTo>
                      <a:pt x="64" y="24"/>
                    </a:lnTo>
                    <a:lnTo>
                      <a:pt x="62" y="24"/>
                    </a:lnTo>
                    <a:lnTo>
                      <a:pt x="62" y="26"/>
                    </a:lnTo>
                    <a:lnTo>
                      <a:pt x="59" y="28"/>
                    </a:lnTo>
                    <a:lnTo>
                      <a:pt x="55" y="26"/>
                    </a:lnTo>
                    <a:lnTo>
                      <a:pt x="52" y="28"/>
                    </a:lnTo>
                    <a:lnTo>
                      <a:pt x="57" y="28"/>
                    </a:lnTo>
                    <a:lnTo>
                      <a:pt x="57" y="31"/>
                    </a:lnTo>
                    <a:lnTo>
                      <a:pt x="57" y="36"/>
                    </a:lnTo>
                    <a:lnTo>
                      <a:pt x="55" y="38"/>
                    </a:lnTo>
                    <a:lnTo>
                      <a:pt x="52" y="38"/>
                    </a:lnTo>
                    <a:lnTo>
                      <a:pt x="55" y="40"/>
                    </a:lnTo>
                    <a:lnTo>
                      <a:pt x="55" y="43"/>
                    </a:lnTo>
                    <a:lnTo>
                      <a:pt x="52" y="43"/>
                    </a:lnTo>
                    <a:lnTo>
                      <a:pt x="52" y="52"/>
                    </a:lnTo>
                    <a:lnTo>
                      <a:pt x="55" y="54"/>
                    </a:lnTo>
                    <a:lnTo>
                      <a:pt x="52" y="62"/>
                    </a:lnTo>
                    <a:lnTo>
                      <a:pt x="52" y="64"/>
                    </a:lnTo>
                    <a:lnTo>
                      <a:pt x="52" y="66"/>
                    </a:lnTo>
                    <a:lnTo>
                      <a:pt x="57" y="83"/>
                    </a:lnTo>
                    <a:lnTo>
                      <a:pt x="59" y="90"/>
                    </a:lnTo>
                    <a:lnTo>
                      <a:pt x="62" y="95"/>
                    </a:lnTo>
                    <a:lnTo>
                      <a:pt x="69" y="104"/>
                    </a:lnTo>
                    <a:lnTo>
                      <a:pt x="71" y="106"/>
                    </a:lnTo>
                    <a:lnTo>
                      <a:pt x="78" y="111"/>
                    </a:lnTo>
                    <a:lnTo>
                      <a:pt x="81" y="113"/>
                    </a:lnTo>
                    <a:lnTo>
                      <a:pt x="81" y="116"/>
                    </a:lnTo>
                    <a:lnTo>
                      <a:pt x="78" y="118"/>
                    </a:lnTo>
                    <a:lnTo>
                      <a:pt x="74" y="118"/>
                    </a:lnTo>
                    <a:lnTo>
                      <a:pt x="71" y="118"/>
                    </a:lnTo>
                    <a:lnTo>
                      <a:pt x="76" y="121"/>
                    </a:lnTo>
                    <a:lnTo>
                      <a:pt x="74" y="121"/>
                    </a:lnTo>
                    <a:lnTo>
                      <a:pt x="74" y="123"/>
                    </a:lnTo>
                    <a:lnTo>
                      <a:pt x="71" y="121"/>
                    </a:lnTo>
                    <a:lnTo>
                      <a:pt x="69" y="118"/>
                    </a:lnTo>
                    <a:lnTo>
                      <a:pt x="66" y="116"/>
                    </a:lnTo>
                    <a:lnTo>
                      <a:pt x="69" y="113"/>
                    </a:lnTo>
                    <a:lnTo>
                      <a:pt x="66" y="113"/>
                    </a:lnTo>
                    <a:lnTo>
                      <a:pt x="64" y="113"/>
                    </a:lnTo>
                    <a:lnTo>
                      <a:pt x="62" y="116"/>
                    </a:lnTo>
                    <a:lnTo>
                      <a:pt x="62" y="118"/>
                    </a:lnTo>
                    <a:lnTo>
                      <a:pt x="64" y="118"/>
                    </a:lnTo>
                    <a:lnTo>
                      <a:pt x="66" y="118"/>
                    </a:lnTo>
                    <a:lnTo>
                      <a:pt x="66" y="121"/>
                    </a:lnTo>
                    <a:lnTo>
                      <a:pt x="62" y="121"/>
                    </a:lnTo>
                    <a:lnTo>
                      <a:pt x="59" y="118"/>
                    </a:lnTo>
                    <a:lnTo>
                      <a:pt x="59" y="121"/>
                    </a:lnTo>
                    <a:lnTo>
                      <a:pt x="59" y="118"/>
                    </a:lnTo>
                    <a:lnTo>
                      <a:pt x="57" y="116"/>
                    </a:lnTo>
                    <a:lnTo>
                      <a:pt x="55" y="116"/>
                    </a:lnTo>
                    <a:lnTo>
                      <a:pt x="52" y="116"/>
                    </a:lnTo>
                    <a:lnTo>
                      <a:pt x="52" y="118"/>
                    </a:lnTo>
                    <a:lnTo>
                      <a:pt x="50" y="116"/>
                    </a:lnTo>
                    <a:lnTo>
                      <a:pt x="50" y="118"/>
                    </a:lnTo>
                    <a:lnTo>
                      <a:pt x="50" y="121"/>
                    </a:lnTo>
                    <a:lnTo>
                      <a:pt x="43" y="116"/>
                    </a:lnTo>
                    <a:lnTo>
                      <a:pt x="43" y="113"/>
                    </a:lnTo>
                    <a:lnTo>
                      <a:pt x="45" y="113"/>
                    </a:lnTo>
                    <a:lnTo>
                      <a:pt x="41" y="111"/>
                    </a:lnTo>
                    <a:lnTo>
                      <a:pt x="36" y="113"/>
                    </a:lnTo>
                    <a:lnTo>
                      <a:pt x="33" y="113"/>
                    </a:lnTo>
                    <a:lnTo>
                      <a:pt x="33" y="111"/>
                    </a:lnTo>
                    <a:lnTo>
                      <a:pt x="31" y="111"/>
                    </a:lnTo>
                    <a:lnTo>
                      <a:pt x="31" y="104"/>
                    </a:lnTo>
                    <a:lnTo>
                      <a:pt x="29" y="102"/>
                    </a:lnTo>
                    <a:lnTo>
                      <a:pt x="33" y="104"/>
                    </a:lnTo>
                    <a:lnTo>
                      <a:pt x="33" y="102"/>
                    </a:lnTo>
                    <a:lnTo>
                      <a:pt x="33" y="99"/>
                    </a:lnTo>
                    <a:lnTo>
                      <a:pt x="33" y="102"/>
                    </a:lnTo>
                    <a:lnTo>
                      <a:pt x="38" y="99"/>
                    </a:lnTo>
                    <a:lnTo>
                      <a:pt x="36" y="99"/>
                    </a:lnTo>
                    <a:lnTo>
                      <a:pt x="36" y="97"/>
                    </a:lnTo>
                    <a:lnTo>
                      <a:pt x="33" y="97"/>
                    </a:lnTo>
                    <a:lnTo>
                      <a:pt x="29" y="95"/>
                    </a:lnTo>
                    <a:lnTo>
                      <a:pt x="26" y="95"/>
                    </a:lnTo>
                    <a:lnTo>
                      <a:pt x="26" y="92"/>
                    </a:lnTo>
                    <a:lnTo>
                      <a:pt x="29" y="92"/>
                    </a:lnTo>
                    <a:lnTo>
                      <a:pt x="29" y="90"/>
                    </a:lnTo>
                    <a:lnTo>
                      <a:pt x="33" y="83"/>
                    </a:lnTo>
                    <a:lnTo>
                      <a:pt x="29" y="85"/>
                    </a:lnTo>
                    <a:lnTo>
                      <a:pt x="26" y="92"/>
                    </a:lnTo>
                    <a:lnTo>
                      <a:pt x="26" y="87"/>
                    </a:lnTo>
                    <a:lnTo>
                      <a:pt x="26" y="85"/>
                    </a:lnTo>
                    <a:lnTo>
                      <a:pt x="26" y="80"/>
                    </a:lnTo>
                    <a:lnTo>
                      <a:pt x="24" y="85"/>
                    </a:lnTo>
                    <a:lnTo>
                      <a:pt x="22" y="83"/>
                    </a:lnTo>
                    <a:lnTo>
                      <a:pt x="22" y="85"/>
                    </a:lnTo>
                    <a:lnTo>
                      <a:pt x="19" y="83"/>
                    </a:lnTo>
                    <a:lnTo>
                      <a:pt x="17" y="85"/>
                    </a:lnTo>
                    <a:lnTo>
                      <a:pt x="17" y="78"/>
                    </a:lnTo>
                    <a:lnTo>
                      <a:pt x="15" y="76"/>
                    </a:lnTo>
                    <a:lnTo>
                      <a:pt x="15" y="80"/>
                    </a:lnTo>
                    <a:lnTo>
                      <a:pt x="12" y="83"/>
                    </a:lnTo>
                    <a:lnTo>
                      <a:pt x="12" y="80"/>
                    </a:lnTo>
                    <a:lnTo>
                      <a:pt x="10" y="80"/>
                    </a:lnTo>
                    <a:lnTo>
                      <a:pt x="10" y="83"/>
                    </a:lnTo>
                    <a:lnTo>
                      <a:pt x="5" y="83"/>
                    </a:lnTo>
                    <a:lnTo>
                      <a:pt x="3" y="83"/>
                    </a:lnTo>
                    <a:lnTo>
                      <a:pt x="0" y="76"/>
                    </a:lnTo>
                    <a:lnTo>
                      <a:pt x="0" y="62"/>
                    </a:lnTo>
                    <a:lnTo>
                      <a:pt x="0" y="59"/>
                    </a:lnTo>
                    <a:lnTo>
                      <a:pt x="5" y="57"/>
                    </a:lnTo>
                    <a:lnTo>
                      <a:pt x="7" y="59"/>
                    </a:lnTo>
                    <a:lnTo>
                      <a:pt x="7" y="57"/>
                    </a:lnTo>
                    <a:lnTo>
                      <a:pt x="10" y="57"/>
                    </a:lnTo>
                    <a:lnTo>
                      <a:pt x="10" y="59"/>
                    </a:lnTo>
                    <a:lnTo>
                      <a:pt x="12" y="59"/>
                    </a:lnTo>
                    <a:lnTo>
                      <a:pt x="12" y="54"/>
                    </a:lnTo>
                    <a:lnTo>
                      <a:pt x="15" y="54"/>
                    </a:lnTo>
                    <a:lnTo>
                      <a:pt x="15" y="50"/>
                    </a:lnTo>
                    <a:lnTo>
                      <a:pt x="15" y="47"/>
                    </a:lnTo>
                    <a:lnTo>
                      <a:pt x="15" y="45"/>
                    </a:lnTo>
                    <a:lnTo>
                      <a:pt x="17" y="45"/>
                    </a:lnTo>
                    <a:lnTo>
                      <a:pt x="17" y="43"/>
                    </a:lnTo>
                    <a:lnTo>
                      <a:pt x="17" y="40"/>
                    </a:lnTo>
                    <a:lnTo>
                      <a:pt x="19" y="40"/>
                    </a:lnTo>
                    <a:lnTo>
                      <a:pt x="19" y="38"/>
                    </a:lnTo>
                    <a:lnTo>
                      <a:pt x="22" y="36"/>
                    </a:lnTo>
                    <a:lnTo>
                      <a:pt x="17" y="38"/>
                    </a:lnTo>
                    <a:lnTo>
                      <a:pt x="17" y="36"/>
                    </a:lnTo>
                    <a:lnTo>
                      <a:pt x="19" y="33"/>
                    </a:lnTo>
                    <a:lnTo>
                      <a:pt x="17" y="33"/>
                    </a:lnTo>
                    <a:lnTo>
                      <a:pt x="12" y="31"/>
                    </a:lnTo>
                    <a:lnTo>
                      <a:pt x="12" y="26"/>
                    </a:lnTo>
                    <a:lnTo>
                      <a:pt x="17" y="24"/>
                    </a:lnTo>
                    <a:lnTo>
                      <a:pt x="19" y="21"/>
                    </a:lnTo>
                    <a:lnTo>
                      <a:pt x="22" y="24"/>
                    </a:lnTo>
                    <a:lnTo>
                      <a:pt x="24" y="21"/>
                    </a:lnTo>
                    <a:lnTo>
                      <a:pt x="22" y="21"/>
                    </a:lnTo>
                    <a:lnTo>
                      <a:pt x="22" y="19"/>
                    </a:lnTo>
                    <a:lnTo>
                      <a:pt x="24" y="17"/>
                    </a:lnTo>
                    <a:lnTo>
                      <a:pt x="22" y="14"/>
                    </a:lnTo>
                    <a:lnTo>
                      <a:pt x="22" y="12"/>
                    </a:lnTo>
                    <a:lnTo>
                      <a:pt x="26" y="7"/>
                    </a:lnTo>
                    <a:lnTo>
                      <a:pt x="29" y="5"/>
                    </a:lnTo>
                  </a:path>
                </a:pathLst>
              </a:custGeom>
              <a:grpFill/>
              <a:ln w="9525">
                <a:noFill/>
                <a:round/>
                <a:headEnd/>
                <a:tailEnd/>
              </a:ln>
            </p:spPr>
            <p:txBody>
              <a:bodyPr/>
              <a:lstStyle/>
              <a:p>
                <a:pPr>
                  <a:defRPr/>
                </a:pPr>
                <a:endParaRPr lang="en-US" sz="1200" kern="0">
                  <a:solidFill>
                    <a:srgbClr val="0096D6"/>
                  </a:solidFill>
                </a:endParaRPr>
              </a:p>
            </p:txBody>
          </p:sp>
          <p:sp>
            <p:nvSpPr>
              <p:cNvPr id="2875" name="Freeform 649"/>
              <p:cNvSpPr>
                <a:spLocks/>
              </p:cNvSpPr>
              <p:nvPr/>
            </p:nvSpPr>
            <p:spPr bwMode="auto">
              <a:xfrm>
                <a:off x="3589" y="965"/>
                <a:ext cx="203" cy="194"/>
              </a:xfrm>
              <a:custGeom>
                <a:avLst/>
                <a:gdLst>
                  <a:gd name="T0" fmla="*/ 7 w 203"/>
                  <a:gd name="T1" fmla="*/ 163 h 194"/>
                  <a:gd name="T2" fmla="*/ 21 w 203"/>
                  <a:gd name="T3" fmla="*/ 154 h 194"/>
                  <a:gd name="T4" fmla="*/ 21 w 203"/>
                  <a:gd name="T5" fmla="*/ 149 h 194"/>
                  <a:gd name="T6" fmla="*/ 21 w 203"/>
                  <a:gd name="T7" fmla="*/ 140 h 194"/>
                  <a:gd name="T8" fmla="*/ 26 w 203"/>
                  <a:gd name="T9" fmla="*/ 135 h 194"/>
                  <a:gd name="T10" fmla="*/ 30 w 203"/>
                  <a:gd name="T11" fmla="*/ 126 h 194"/>
                  <a:gd name="T12" fmla="*/ 33 w 203"/>
                  <a:gd name="T13" fmla="*/ 121 h 194"/>
                  <a:gd name="T14" fmla="*/ 30 w 203"/>
                  <a:gd name="T15" fmla="*/ 111 h 194"/>
                  <a:gd name="T16" fmla="*/ 26 w 203"/>
                  <a:gd name="T17" fmla="*/ 109 h 194"/>
                  <a:gd name="T18" fmla="*/ 30 w 203"/>
                  <a:gd name="T19" fmla="*/ 100 h 194"/>
                  <a:gd name="T20" fmla="*/ 40 w 203"/>
                  <a:gd name="T21" fmla="*/ 95 h 194"/>
                  <a:gd name="T22" fmla="*/ 54 w 203"/>
                  <a:gd name="T23" fmla="*/ 83 h 194"/>
                  <a:gd name="T24" fmla="*/ 63 w 203"/>
                  <a:gd name="T25" fmla="*/ 74 h 194"/>
                  <a:gd name="T26" fmla="*/ 82 w 203"/>
                  <a:gd name="T27" fmla="*/ 57 h 194"/>
                  <a:gd name="T28" fmla="*/ 92 w 203"/>
                  <a:gd name="T29" fmla="*/ 57 h 194"/>
                  <a:gd name="T30" fmla="*/ 97 w 203"/>
                  <a:gd name="T31" fmla="*/ 45 h 194"/>
                  <a:gd name="T32" fmla="*/ 101 w 203"/>
                  <a:gd name="T33" fmla="*/ 38 h 194"/>
                  <a:gd name="T34" fmla="*/ 118 w 203"/>
                  <a:gd name="T35" fmla="*/ 45 h 194"/>
                  <a:gd name="T36" fmla="*/ 137 w 203"/>
                  <a:gd name="T37" fmla="*/ 41 h 194"/>
                  <a:gd name="T38" fmla="*/ 144 w 203"/>
                  <a:gd name="T39" fmla="*/ 36 h 194"/>
                  <a:gd name="T40" fmla="*/ 160 w 203"/>
                  <a:gd name="T41" fmla="*/ 26 h 194"/>
                  <a:gd name="T42" fmla="*/ 165 w 203"/>
                  <a:gd name="T43" fmla="*/ 10 h 194"/>
                  <a:gd name="T44" fmla="*/ 182 w 203"/>
                  <a:gd name="T45" fmla="*/ 0 h 194"/>
                  <a:gd name="T46" fmla="*/ 200 w 203"/>
                  <a:gd name="T47" fmla="*/ 10 h 194"/>
                  <a:gd name="T48" fmla="*/ 200 w 203"/>
                  <a:gd name="T49" fmla="*/ 29 h 194"/>
                  <a:gd name="T50" fmla="*/ 193 w 203"/>
                  <a:gd name="T51" fmla="*/ 48 h 194"/>
                  <a:gd name="T52" fmla="*/ 172 w 203"/>
                  <a:gd name="T53" fmla="*/ 57 h 194"/>
                  <a:gd name="T54" fmla="*/ 156 w 203"/>
                  <a:gd name="T55" fmla="*/ 62 h 194"/>
                  <a:gd name="T56" fmla="*/ 134 w 203"/>
                  <a:gd name="T57" fmla="*/ 76 h 194"/>
                  <a:gd name="T58" fmla="*/ 130 w 203"/>
                  <a:gd name="T59" fmla="*/ 76 h 194"/>
                  <a:gd name="T60" fmla="*/ 113 w 203"/>
                  <a:gd name="T61" fmla="*/ 88 h 194"/>
                  <a:gd name="T62" fmla="*/ 92 w 203"/>
                  <a:gd name="T63" fmla="*/ 107 h 194"/>
                  <a:gd name="T64" fmla="*/ 92 w 203"/>
                  <a:gd name="T65" fmla="*/ 114 h 194"/>
                  <a:gd name="T66" fmla="*/ 80 w 203"/>
                  <a:gd name="T67" fmla="*/ 123 h 194"/>
                  <a:gd name="T68" fmla="*/ 73 w 203"/>
                  <a:gd name="T69" fmla="*/ 126 h 194"/>
                  <a:gd name="T70" fmla="*/ 73 w 203"/>
                  <a:gd name="T71" fmla="*/ 133 h 194"/>
                  <a:gd name="T72" fmla="*/ 68 w 203"/>
                  <a:gd name="T73" fmla="*/ 140 h 194"/>
                  <a:gd name="T74" fmla="*/ 66 w 203"/>
                  <a:gd name="T75" fmla="*/ 145 h 194"/>
                  <a:gd name="T76" fmla="*/ 63 w 203"/>
                  <a:gd name="T77" fmla="*/ 149 h 194"/>
                  <a:gd name="T78" fmla="*/ 61 w 203"/>
                  <a:gd name="T79" fmla="*/ 154 h 194"/>
                  <a:gd name="T80" fmla="*/ 52 w 203"/>
                  <a:gd name="T81" fmla="*/ 147 h 194"/>
                  <a:gd name="T82" fmla="*/ 54 w 203"/>
                  <a:gd name="T83" fmla="*/ 159 h 194"/>
                  <a:gd name="T84" fmla="*/ 54 w 203"/>
                  <a:gd name="T85" fmla="*/ 171 h 194"/>
                  <a:gd name="T86" fmla="*/ 42 w 203"/>
                  <a:gd name="T87" fmla="*/ 168 h 194"/>
                  <a:gd name="T88" fmla="*/ 49 w 203"/>
                  <a:gd name="T89" fmla="*/ 178 h 194"/>
                  <a:gd name="T90" fmla="*/ 45 w 203"/>
                  <a:gd name="T91" fmla="*/ 180 h 194"/>
                  <a:gd name="T92" fmla="*/ 42 w 203"/>
                  <a:gd name="T93" fmla="*/ 189 h 194"/>
                  <a:gd name="T94" fmla="*/ 28 w 203"/>
                  <a:gd name="T95" fmla="*/ 189 h 194"/>
                  <a:gd name="T96" fmla="*/ 7 w 203"/>
                  <a:gd name="T97" fmla="*/ 189 h 194"/>
                  <a:gd name="T98" fmla="*/ 9 w 203"/>
                  <a:gd name="T99" fmla="*/ 180 h 194"/>
                  <a:gd name="T100" fmla="*/ 16 w 203"/>
                  <a:gd name="T101" fmla="*/ 171 h 194"/>
                  <a:gd name="T102" fmla="*/ 4 w 203"/>
                  <a:gd name="T103" fmla="*/ 173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
                  <a:gd name="T157" fmla="*/ 0 h 194"/>
                  <a:gd name="T158" fmla="*/ 203 w 203"/>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 h="194">
                    <a:moveTo>
                      <a:pt x="0" y="168"/>
                    </a:moveTo>
                    <a:lnTo>
                      <a:pt x="0" y="168"/>
                    </a:lnTo>
                    <a:lnTo>
                      <a:pt x="2" y="168"/>
                    </a:lnTo>
                    <a:lnTo>
                      <a:pt x="4" y="168"/>
                    </a:lnTo>
                    <a:lnTo>
                      <a:pt x="7" y="163"/>
                    </a:lnTo>
                    <a:lnTo>
                      <a:pt x="14" y="161"/>
                    </a:lnTo>
                    <a:lnTo>
                      <a:pt x="14" y="159"/>
                    </a:lnTo>
                    <a:lnTo>
                      <a:pt x="14" y="154"/>
                    </a:lnTo>
                    <a:lnTo>
                      <a:pt x="19" y="152"/>
                    </a:lnTo>
                    <a:lnTo>
                      <a:pt x="21" y="154"/>
                    </a:lnTo>
                    <a:lnTo>
                      <a:pt x="26" y="154"/>
                    </a:lnTo>
                    <a:lnTo>
                      <a:pt x="28" y="156"/>
                    </a:lnTo>
                    <a:lnTo>
                      <a:pt x="33" y="156"/>
                    </a:lnTo>
                    <a:lnTo>
                      <a:pt x="30" y="154"/>
                    </a:lnTo>
                    <a:lnTo>
                      <a:pt x="21" y="149"/>
                    </a:lnTo>
                    <a:lnTo>
                      <a:pt x="19" y="147"/>
                    </a:lnTo>
                    <a:lnTo>
                      <a:pt x="21" y="147"/>
                    </a:lnTo>
                    <a:lnTo>
                      <a:pt x="26" y="147"/>
                    </a:lnTo>
                    <a:lnTo>
                      <a:pt x="26" y="145"/>
                    </a:lnTo>
                    <a:lnTo>
                      <a:pt x="21" y="140"/>
                    </a:lnTo>
                    <a:lnTo>
                      <a:pt x="28" y="140"/>
                    </a:lnTo>
                    <a:lnTo>
                      <a:pt x="30" y="137"/>
                    </a:lnTo>
                    <a:lnTo>
                      <a:pt x="28" y="135"/>
                    </a:lnTo>
                    <a:lnTo>
                      <a:pt x="26" y="135"/>
                    </a:lnTo>
                    <a:lnTo>
                      <a:pt x="23" y="130"/>
                    </a:lnTo>
                    <a:lnTo>
                      <a:pt x="23" y="128"/>
                    </a:lnTo>
                    <a:lnTo>
                      <a:pt x="23" y="126"/>
                    </a:lnTo>
                    <a:lnTo>
                      <a:pt x="26" y="128"/>
                    </a:lnTo>
                    <a:lnTo>
                      <a:pt x="30" y="126"/>
                    </a:lnTo>
                    <a:lnTo>
                      <a:pt x="35" y="126"/>
                    </a:lnTo>
                    <a:lnTo>
                      <a:pt x="40" y="126"/>
                    </a:lnTo>
                    <a:lnTo>
                      <a:pt x="37" y="126"/>
                    </a:lnTo>
                    <a:lnTo>
                      <a:pt x="35" y="123"/>
                    </a:lnTo>
                    <a:lnTo>
                      <a:pt x="33" y="121"/>
                    </a:lnTo>
                    <a:lnTo>
                      <a:pt x="30" y="121"/>
                    </a:lnTo>
                    <a:lnTo>
                      <a:pt x="26" y="121"/>
                    </a:lnTo>
                    <a:lnTo>
                      <a:pt x="26" y="119"/>
                    </a:lnTo>
                    <a:lnTo>
                      <a:pt x="28" y="116"/>
                    </a:lnTo>
                    <a:lnTo>
                      <a:pt x="30" y="111"/>
                    </a:lnTo>
                    <a:lnTo>
                      <a:pt x="28" y="111"/>
                    </a:lnTo>
                    <a:lnTo>
                      <a:pt x="28" y="109"/>
                    </a:lnTo>
                    <a:lnTo>
                      <a:pt x="26" y="111"/>
                    </a:lnTo>
                    <a:lnTo>
                      <a:pt x="26" y="109"/>
                    </a:lnTo>
                    <a:lnTo>
                      <a:pt x="23" y="107"/>
                    </a:lnTo>
                    <a:lnTo>
                      <a:pt x="26" y="104"/>
                    </a:lnTo>
                    <a:lnTo>
                      <a:pt x="23" y="102"/>
                    </a:lnTo>
                    <a:lnTo>
                      <a:pt x="26" y="100"/>
                    </a:lnTo>
                    <a:lnTo>
                      <a:pt x="30" y="100"/>
                    </a:lnTo>
                    <a:lnTo>
                      <a:pt x="30" y="104"/>
                    </a:lnTo>
                    <a:lnTo>
                      <a:pt x="33" y="104"/>
                    </a:lnTo>
                    <a:lnTo>
                      <a:pt x="37" y="102"/>
                    </a:lnTo>
                    <a:lnTo>
                      <a:pt x="40" y="100"/>
                    </a:lnTo>
                    <a:lnTo>
                      <a:pt x="40" y="95"/>
                    </a:lnTo>
                    <a:lnTo>
                      <a:pt x="45" y="93"/>
                    </a:lnTo>
                    <a:lnTo>
                      <a:pt x="49" y="95"/>
                    </a:lnTo>
                    <a:lnTo>
                      <a:pt x="54" y="88"/>
                    </a:lnTo>
                    <a:lnTo>
                      <a:pt x="56" y="86"/>
                    </a:lnTo>
                    <a:lnTo>
                      <a:pt x="54" y="83"/>
                    </a:lnTo>
                    <a:lnTo>
                      <a:pt x="56" y="81"/>
                    </a:lnTo>
                    <a:lnTo>
                      <a:pt x="56" y="78"/>
                    </a:lnTo>
                    <a:lnTo>
                      <a:pt x="61" y="76"/>
                    </a:lnTo>
                    <a:lnTo>
                      <a:pt x="63" y="76"/>
                    </a:lnTo>
                    <a:lnTo>
                      <a:pt x="63" y="74"/>
                    </a:lnTo>
                    <a:lnTo>
                      <a:pt x="66" y="69"/>
                    </a:lnTo>
                    <a:lnTo>
                      <a:pt x="66" y="67"/>
                    </a:lnTo>
                    <a:lnTo>
                      <a:pt x="80" y="60"/>
                    </a:lnTo>
                    <a:lnTo>
                      <a:pt x="82" y="57"/>
                    </a:lnTo>
                    <a:lnTo>
                      <a:pt x="85" y="52"/>
                    </a:lnTo>
                    <a:lnTo>
                      <a:pt x="89" y="48"/>
                    </a:lnTo>
                    <a:lnTo>
                      <a:pt x="92" y="50"/>
                    </a:lnTo>
                    <a:lnTo>
                      <a:pt x="89" y="57"/>
                    </a:lnTo>
                    <a:lnTo>
                      <a:pt x="92" y="57"/>
                    </a:lnTo>
                    <a:lnTo>
                      <a:pt x="92" y="55"/>
                    </a:lnTo>
                    <a:lnTo>
                      <a:pt x="97" y="52"/>
                    </a:lnTo>
                    <a:lnTo>
                      <a:pt x="99" y="50"/>
                    </a:lnTo>
                    <a:lnTo>
                      <a:pt x="97" y="48"/>
                    </a:lnTo>
                    <a:lnTo>
                      <a:pt x="97" y="45"/>
                    </a:lnTo>
                    <a:lnTo>
                      <a:pt x="97" y="43"/>
                    </a:lnTo>
                    <a:lnTo>
                      <a:pt x="99" y="41"/>
                    </a:lnTo>
                    <a:lnTo>
                      <a:pt x="97" y="38"/>
                    </a:lnTo>
                    <a:lnTo>
                      <a:pt x="101" y="38"/>
                    </a:lnTo>
                    <a:lnTo>
                      <a:pt x="104" y="41"/>
                    </a:lnTo>
                    <a:lnTo>
                      <a:pt x="113" y="41"/>
                    </a:lnTo>
                    <a:lnTo>
                      <a:pt x="113" y="45"/>
                    </a:lnTo>
                    <a:lnTo>
                      <a:pt x="115" y="48"/>
                    </a:lnTo>
                    <a:lnTo>
                      <a:pt x="118" y="45"/>
                    </a:lnTo>
                    <a:lnTo>
                      <a:pt x="120" y="45"/>
                    </a:lnTo>
                    <a:lnTo>
                      <a:pt x="132" y="38"/>
                    </a:lnTo>
                    <a:lnTo>
                      <a:pt x="134" y="38"/>
                    </a:lnTo>
                    <a:lnTo>
                      <a:pt x="134" y="41"/>
                    </a:lnTo>
                    <a:lnTo>
                      <a:pt x="137" y="41"/>
                    </a:lnTo>
                    <a:lnTo>
                      <a:pt x="139" y="38"/>
                    </a:lnTo>
                    <a:lnTo>
                      <a:pt x="141" y="38"/>
                    </a:lnTo>
                    <a:lnTo>
                      <a:pt x="141" y="36"/>
                    </a:lnTo>
                    <a:lnTo>
                      <a:pt x="144" y="36"/>
                    </a:lnTo>
                    <a:lnTo>
                      <a:pt x="149" y="31"/>
                    </a:lnTo>
                    <a:lnTo>
                      <a:pt x="153" y="31"/>
                    </a:lnTo>
                    <a:lnTo>
                      <a:pt x="156" y="26"/>
                    </a:lnTo>
                    <a:lnTo>
                      <a:pt x="158" y="29"/>
                    </a:lnTo>
                    <a:lnTo>
                      <a:pt x="160" y="26"/>
                    </a:lnTo>
                    <a:lnTo>
                      <a:pt x="160" y="24"/>
                    </a:lnTo>
                    <a:lnTo>
                      <a:pt x="160" y="17"/>
                    </a:lnTo>
                    <a:lnTo>
                      <a:pt x="160" y="15"/>
                    </a:lnTo>
                    <a:lnTo>
                      <a:pt x="163" y="15"/>
                    </a:lnTo>
                    <a:lnTo>
                      <a:pt x="165" y="10"/>
                    </a:lnTo>
                    <a:lnTo>
                      <a:pt x="167" y="10"/>
                    </a:lnTo>
                    <a:lnTo>
                      <a:pt x="170" y="8"/>
                    </a:lnTo>
                    <a:lnTo>
                      <a:pt x="172" y="5"/>
                    </a:lnTo>
                    <a:lnTo>
                      <a:pt x="175" y="5"/>
                    </a:lnTo>
                    <a:lnTo>
                      <a:pt x="182" y="0"/>
                    </a:lnTo>
                    <a:lnTo>
                      <a:pt x="189" y="0"/>
                    </a:lnTo>
                    <a:lnTo>
                      <a:pt x="196" y="5"/>
                    </a:lnTo>
                    <a:lnTo>
                      <a:pt x="198" y="5"/>
                    </a:lnTo>
                    <a:lnTo>
                      <a:pt x="198" y="8"/>
                    </a:lnTo>
                    <a:lnTo>
                      <a:pt x="200" y="10"/>
                    </a:lnTo>
                    <a:lnTo>
                      <a:pt x="200" y="12"/>
                    </a:lnTo>
                    <a:lnTo>
                      <a:pt x="203" y="19"/>
                    </a:lnTo>
                    <a:lnTo>
                      <a:pt x="203" y="22"/>
                    </a:lnTo>
                    <a:lnTo>
                      <a:pt x="200" y="24"/>
                    </a:lnTo>
                    <a:lnTo>
                      <a:pt x="200" y="29"/>
                    </a:lnTo>
                    <a:lnTo>
                      <a:pt x="203" y="29"/>
                    </a:lnTo>
                    <a:lnTo>
                      <a:pt x="203" y="31"/>
                    </a:lnTo>
                    <a:lnTo>
                      <a:pt x="200" y="31"/>
                    </a:lnTo>
                    <a:lnTo>
                      <a:pt x="193" y="43"/>
                    </a:lnTo>
                    <a:lnTo>
                      <a:pt x="193" y="48"/>
                    </a:lnTo>
                    <a:lnTo>
                      <a:pt x="191" y="45"/>
                    </a:lnTo>
                    <a:lnTo>
                      <a:pt x="189" y="45"/>
                    </a:lnTo>
                    <a:lnTo>
                      <a:pt x="186" y="45"/>
                    </a:lnTo>
                    <a:lnTo>
                      <a:pt x="177" y="55"/>
                    </a:lnTo>
                    <a:lnTo>
                      <a:pt x="172" y="57"/>
                    </a:lnTo>
                    <a:lnTo>
                      <a:pt x="170" y="57"/>
                    </a:lnTo>
                    <a:lnTo>
                      <a:pt x="165" y="60"/>
                    </a:lnTo>
                    <a:lnTo>
                      <a:pt x="160" y="60"/>
                    </a:lnTo>
                    <a:lnTo>
                      <a:pt x="156" y="60"/>
                    </a:lnTo>
                    <a:lnTo>
                      <a:pt x="156" y="62"/>
                    </a:lnTo>
                    <a:lnTo>
                      <a:pt x="153" y="64"/>
                    </a:lnTo>
                    <a:lnTo>
                      <a:pt x="151" y="67"/>
                    </a:lnTo>
                    <a:lnTo>
                      <a:pt x="151" y="64"/>
                    </a:lnTo>
                    <a:lnTo>
                      <a:pt x="149" y="69"/>
                    </a:lnTo>
                    <a:lnTo>
                      <a:pt x="134" y="76"/>
                    </a:lnTo>
                    <a:lnTo>
                      <a:pt x="132" y="71"/>
                    </a:lnTo>
                    <a:lnTo>
                      <a:pt x="130" y="71"/>
                    </a:lnTo>
                    <a:lnTo>
                      <a:pt x="130" y="76"/>
                    </a:lnTo>
                    <a:lnTo>
                      <a:pt x="130" y="78"/>
                    </a:lnTo>
                    <a:lnTo>
                      <a:pt x="123" y="86"/>
                    </a:lnTo>
                    <a:lnTo>
                      <a:pt x="115" y="88"/>
                    </a:lnTo>
                    <a:lnTo>
                      <a:pt x="113" y="90"/>
                    </a:lnTo>
                    <a:lnTo>
                      <a:pt x="113" y="88"/>
                    </a:lnTo>
                    <a:lnTo>
                      <a:pt x="101" y="104"/>
                    </a:lnTo>
                    <a:lnTo>
                      <a:pt x="97" y="107"/>
                    </a:lnTo>
                    <a:lnTo>
                      <a:pt x="94" y="109"/>
                    </a:lnTo>
                    <a:lnTo>
                      <a:pt x="94" y="107"/>
                    </a:lnTo>
                    <a:lnTo>
                      <a:pt x="92" y="107"/>
                    </a:lnTo>
                    <a:lnTo>
                      <a:pt x="89" y="104"/>
                    </a:lnTo>
                    <a:lnTo>
                      <a:pt x="89" y="109"/>
                    </a:lnTo>
                    <a:lnTo>
                      <a:pt x="89" y="111"/>
                    </a:lnTo>
                    <a:lnTo>
                      <a:pt x="92" y="111"/>
                    </a:lnTo>
                    <a:lnTo>
                      <a:pt x="92" y="114"/>
                    </a:lnTo>
                    <a:lnTo>
                      <a:pt x="87" y="121"/>
                    </a:lnTo>
                    <a:lnTo>
                      <a:pt x="87" y="123"/>
                    </a:lnTo>
                    <a:lnTo>
                      <a:pt x="87" y="126"/>
                    </a:lnTo>
                    <a:lnTo>
                      <a:pt x="82" y="126"/>
                    </a:lnTo>
                    <a:lnTo>
                      <a:pt x="80" y="123"/>
                    </a:lnTo>
                    <a:lnTo>
                      <a:pt x="75" y="121"/>
                    </a:lnTo>
                    <a:lnTo>
                      <a:pt x="78" y="123"/>
                    </a:lnTo>
                    <a:lnTo>
                      <a:pt x="80" y="128"/>
                    </a:lnTo>
                    <a:lnTo>
                      <a:pt x="82" y="133"/>
                    </a:lnTo>
                    <a:lnTo>
                      <a:pt x="73" y="126"/>
                    </a:lnTo>
                    <a:lnTo>
                      <a:pt x="71" y="128"/>
                    </a:lnTo>
                    <a:lnTo>
                      <a:pt x="71" y="130"/>
                    </a:lnTo>
                    <a:lnTo>
                      <a:pt x="73" y="133"/>
                    </a:lnTo>
                    <a:lnTo>
                      <a:pt x="71" y="133"/>
                    </a:lnTo>
                    <a:lnTo>
                      <a:pt x="71" y="137"/>
                    </a:lnTo>
                    <a:lnTo>
                      <a:pt x="71" y="140"/>
                    </a:lnTo>
                    <a:lnTo>
                      <a:pt x="68" y="140"/>
                    </a:lnTo>
                    <a:lnTo>
                      <a:pt x="68" y="137"/>
                    </a:lnTo>
                    <a:lnTo>
                      <a:pt x="61" y="130"/>
                    </a:lnTo>
                    <a:lnTo>
                      <a:pt x="61" y="133"/>
                    </a:lnTo>
                    <a:lnTo>
                      <a:pt x="63" y="137"/>
                    </a:lnTo>
                    <a:lnTo>
                      <a:pt x="66" y="145"/>
                    </a:lnTo>
                    <a:lnTo>
                      <a:pt x="68" y="147"/>
                    </a:lnTo>
                    <a:lnTo>
                      <a:pt x="66" y="147"/>
                    </a:lnTo>
                    <a:lnTo>
                      <a:pt x="66" y="152"/>
                    </a:lnTo>
                    <a:lnTo>
                      <a:pt x="63" y="149"/>
                    </a:lnTo>
                    <a:lnTo>
                      <a:pt x="63" y="152"/>
                    </a:lnTo>
                    <a:lnTo>
                      <a:pt x="63" y="154"/>
                    </a:lnTo>
                    <a:lnTo>
                      <a:pt x="61" y="152"/>
                    </a:lnTo>
                    <a:lnTo>
                      <a:pt x="61" y="154"/>
                    </a:lnTo>
                    <a:lnTo>
                      <a:pt x="61" y="159"/>
                    </a:lnTo>
                    <a:lnTo>
                      <a:pt x="59" y="159"/>
                    </a:lnTo>
                    <a:lnTo>
                      <a:pt x="59" y="156"/>
                    </a:lnTo>
                    <a:lnTo>
                      <a:pt x="56" y="156"/>
                    </a:lnTo>
                    <a:lnTo>
                      <a:pt x="52" y="147"/>
                    </a:lnTo>
                    <a:lnTo>
                      <a:pt x="49" y="152"/>
                    </a:lnTo>
                    <a:lnTo>
                      <a:pt x="52" y="154"/>
                    </a:lnTo>
                    <a:lnTo>
                      <a:pt x="47" y="156"/>
                    </a:lnTo>
                    <a:lnTo>
                      <a:pt x="52" y="156"/>
                    </a:lnTo>
                    <a:lnTo>
                      <a:pt x="54" y="159"/>
                    </a:lnTo>
                    <a:lnTo>
                      <a:pt x="54" y="161"/>
                    </a:lnTo>
                    <a:lnTo>
                      <a:pt x="56" y="163"/>
                    </a:lnTo>
                    <a:lnTo>
                      <a:pt x="54" y="163"/>
                    </a:lnTo>
                    <a:lnTo>
                      <a:pt x="54" y="166"/>
                    </a:lnTo>
                    <a:lnTo>
                      <a:pt x="54" y="171"/>
                    </a:lnTo>
                    <a:lnTo>
                      <a:pt x="52" y="171"/>
                    </a:lnTo>
                    <a:lnTo>
                      <a:pt x="52" y="166"/>
                    </a:lnTo>
                    <a:lnTo>
                      <a:pt x="42" y="166"/>
                    </a:lnTo>
                    <a:lnTo>
                      <a:pt x="40" y="166"/>
                    </a:lnTo>
                    <a:lnTo>
                      <a:pt x="42" y="168"/>
                    </a:lnTo>
                    <a:lnTo>
                      <a:pt x="47" y="168"/>
                    </a:lnTo>
                    <a:lnTo>
                      <a:pt x="49" y="173"/>
                    </a:lnTo>
                    <a:lnTo>
                      <a:pt x="52" y="175"/>
                    </a:lnTo>
                    <a:lnTo>
                      <a:pt x="49" y="178"/>
                    </a:lnTo>
                    <a:lnTo>
                      <a:pt x="49" y="180"/>
                    </a:lnTo>
                    <a:lnTo>
                      <a:pt x="45" y="178"/>
                    </a:lnTo>
                    <a:lnTo>
                      <a:pt x="45" y="175"/>
                    </a:lnTo>
                    <a:lnTo>
                      <a:pt x="42" y="173"/>
                    </a:lnTo>
                    <a:lnTo>
                      <a:pt x="45" y="180"/>
                    </a:lnTo>
                    <a:lnTo>
                      <a:pt x="47" y="182"/>
                    </a:lnTo>
                    <a:lnTo>
                      <a:pt x="47" y="185"/>
                    </a:lnTo>
                    <a:lnTo>
                      <a:pt x="45" y="187"/>
                    </a:lnTo>
                    <a:lnTo>
                      <a:pt x="42" y="189"/>
                    </a:lnTo>
                    <a:lnTo>
                      <a:pt x="40" y="194"/>
                    </a:lnTo>
                    <a:lnTo>
                      <a:pt x="37" y="194"/>
                    </a:lnTo>
                    <a:lnTo>
                      <a:pt x="37" y="192"/>
                    </a:lnTo>
                    <a:lnTo>
                      <a:pt x="33" y="192"/>
                    </a:lnTo>
                    <a:lnTo>
                      <a:pt x="28" y="189"/>
                    </a:lnTo>
                    <a:lnTo>
                      <a:pt x="23" y="189"/>
                    </a:lnTo>
                    <a:lnTo>
                      <a:pt x="19" y="185"/>
                    </a:lnTo>
                    <a:lnTo>
                      <a:pt x="14" y="185"/>
                    </a:lnTo>
                    <a:lnTo>
                      <a:pt x="9" y="189"/>
                    </a:lnTo>
                    <a:lnTo>
                      <a:pt x="7" y="189"/>
                    </a:lnTo>
                    <a:lnTo>
                      <a:pt x="9" y="187"/>
                    </a:lnTo>
                    <a:lnTo>
                      <a:pt x="9" y="185"/>
                    </a:lnTo>
                    <a:lnTo>
                      <a:pt x="7" y="185"/>
                    </a:lnTo>
                    <a:lnTo>
                      <a:pt x="9" y="182"/>
                    </a:lnTo>
                    <a:lnTo>
                      <a:pt x="9" y="180"/>
                    </a:lnTo>
                    <a:lnTo>
                      <a:pt x="14" y="175"/>
                    </a:lnTo>
                    <a:lnTo>
                      <a:pt x="16" y="175"/>
                    </a:lnTo>
                    <a:lnTo>
                      <a:pt x="19" y="173"/>
                    </a:lnTo>
                    <a:lnTo>
                      <a:pt x="16" y="171"/>
                    </a:lnTo>
                    <a:lnTo>
                      <a:pt x="16" y="173"/>
                    </a:lnTo>
                    <a:lnTo>
                      <a:pt x="12" y="173"/>
                    </a:lnTo>
                    <a:lnTo>
                      <a:pt x="9" y="178"/>
                    </a:lnTo>
                    <a:lnTo>
                      <a:pt x="4" y="175"/>
                    </a:lnTo>
                    <a:lnTo>
                      <a:pt x="4" y="173"/>
                    </a:lnTo>
                    <a:lnTo>
                      <a:pt x="2" y="173"/>
                    </a:lnTo>
                    <a:lnTo>
                      <a:pt x="0" y="168"/>
                    </a:lnTo>
                    <a:close/>
                  </a:path>
                </a:pathLst>
              </a:custGeom>
              <a:grpFill/>
              <a:ln w="9525">
                <a:noFill/>
                <a:round/>
                <a:headEnd/>
                <a:tailEnd/>
              </a:ln>
            </p:spPr>
            <p:txBody>
              <a:bodyPr/>
              <a:lstStyle/>
              <a:p>
                <a:pPr>
                  <a:defRPr/>
                </a:pPr>
                <a:endParaRPr lang="en-US" sz="1200" kern="0">
                  <a:solidFill>
                    <a:srgbClr val="0096D6"/>
                  </a:solidFill>
                </a:endParaRPr>
              </a:p>
            </p:txBody>
          </p:sp>
          <p:sp>
            <p:nvSpPr>
              <p:cNvPr id="2876" name="Freeform 650"/>
              <p:cNvSpPr>
                <a:spLocks/>
              </p:cNvSpPr>
              <p:nvPr/>
            </p:nvSpPr>
            <p:spPr bwMode="auto">
              <a:xfrm>
                <a:off x="3589" y="965"/>
                <a:ext cx="203" cy="194"/>
              </a:xfrm>
              <a:custGeom>
                <a:avLst/>
                <a:gdLst>
                  <a:gd name="T0" fmla="*/ 7 w 203"/>
                  <a:gd name="T1" fmla="*/ 163 h 194"/>
                  <a:gd name="T2" fmla="*/ 21 w 203"/>
                  <a:gd name="T3" fmla="*/ 154 h 194"/>
                  <a:gd name="T4" fmla="*/ 21 w 203"/>
                  <a:gd name="T5" fmla="*/ 149 h 194"/>
                  <a:gd name="T6" fmla="*/ 21 w 203"/>
                  <a:gd name="T7" fmla="*/ 140 h 194"/>
                  <a:gd name="T8" fmla="*/ 26 w 203"/>
                  <a:gd name="T9" fmla="*/ 135 h 194"/>
                  <a:gd name="T10" fmla="*/ 30 w 203"/>
                  <a:gd name="T11" fmla="*/ 126 h 194"/>
                  <a:gd name="T12" fmla="*/ 33 w 203"/>
                  <a:gd name="T13" fmla="*/ 121 h 194"/>
                  <a:gd name="T14" fmla="*/ 30 w 203"/>
                  <a:gd name="T15" fmla="*/ 111 h 194"/>
                  <a:gd name="T16" fmla="*/ 26 w 203"/>
                  <a:gd name="T17" fmla="*/ 109 h 194"/>
                  <a:gd name="T18" fmla="*/ 30 w 203"/>
                  <a:gd name="T19" fmla="*/ 100 h 194"/>
                  <a:gd name="T20" fmla="*/ 40 w 203"/>
                  <a:gd name="T21" fmla="*/ 95 h 194"/>
                  <a:gd name="T22" fmla="*/ 54 w 203"/>
                  <a:gd name="T23" fmla="*/ 83 h 194"/>
                  <a:gd name="T24" fmla="*/ 63 w 203"/>
                  <a:gd name="T25" fmla="*/ 74 h 194"/>
                  <a:gd name="T26" fmla="*/ 82 w 203"/>
                  <a:gd name="T27" fmla="*/ 57 h 194"/>
                  <a:gd name="T28" fmla="*/ 92 w 203"/>
                  <a:gd name="T29" fmla="*/ 57 h 194"/>
                  <a:gd name="T30" fmla="*/ 97 w 203"/>
                  <a:gd name="T31" fmla="*/ 45 h 194"/>
                  <a:gd name="T32" fmla="*/ 101 w 203"/>
                  <a:gd name="T33" fmla="*/ 38 h 194"/>
                  <a:gd name="T34" fmla="*/ 118 w 203"/>
                  <a:gd name="T35" fmla="*/ 45 h 194"/>
                  <a:gd name="T36" fmla="*/ 137 w 203"/>
                  <a:gd name="T37" fmla="*/ 41 h 194"/>
                  <a:gd name="T38" fmla="*/ 144 w 203"/>
                  <a:gd name="T39" fmla="*/ 36 h 194"/>
                  <a:gd name="T40" fmla="*/ 160 w 203"/>
                  <a:gd name="T41" fmla="*/ 26 h 194"/>
                  <a:gd name="T42" fmla="*/ 165 w 203"/>
                  <a:gd name="T43" fmla="*/ 10 h 194"/>
                  <a:gd name="T44" fmla="*/ 182 w 203"/>
                  <a:gd name="T45" fmla="*/ 0 h 194"/>
                  <a:gd name="T46" fmla="*/ 200 w 203"/>
                  <a:gd name="T47" fmla="*/ 10 h 194"/>
                  <a:gd name="T48" fmla="*/ 200 w 203"/>
                  <a:gd name="T49" fmla="*/ 29 h 194"/>
                  <a:gd name="T50" fmla="*/ 193 w 203"/>
                  <a:gd name="T51" fmla="*/ 48 h 194"/>
                  <a:gd name="T52" fmla="*/ 172 w 203"/>
                  <a:gd name="T53" fmla="*/ 57 h 194"/>
                  <a:gd name="T54" fmla="*/ 156 w 203"/>
                  <a:gd name="T55" fmla="*/ 62 h 194"/>
                  <a:gd name="T56" fmla="*/ 134 w 203"/>
                  <a:gd name="T57" fmla="*/ 76 h 194"/>
                  <a:gd name="T58" fmla="*/ 130 w 203"/>
                  <a:gd name="T59" fmla="*/ 76 h 194"/>
                  <a:gd name="T60" fmla="*/ 113 w 203"/>
                  <a:gd name="T61" fmla="*/ 88 h 194"/>
                  <a:gd name="T62" fmla="*/ 92 w 203"/>
                  <a:gd name="T63" fmla="*/ 107 h 194"/>
                  <a:gd name="T64" fmla="*/ 92 w 203"/>
                  <a:gd name="T65" fmla="*/ 114 h 194"/>
                  <a:gd name="T66" fmla="*/ 80 w 203"/>
                  <a:gd name="T67" fmla="*/ 123 h 194"/>
                  <a:gd name="T68" fmla="*/ 73 w 203"/>
                  <a:gd name="T69" fmla="*/ 126 h 194"/>
                  <a:gd name="T70" fmla="*/ 73 w 203"/>
                  <a:gd name="T71" fmla="*/ 133 h 194"/>
                  <a:gd name="T72" fmla="*/ 68 w 203"/>
                  <a:gd name="T73" fmla="*/ 140 h 194"/>
                  <a:gd name="T74" fmla="*/ 66 w 203"/>
                  <a:gd name="T75" fmla="*/ 145 h 194"/>
                  <a:gd name="T76" fmla="*/ 63 w 203"/>
                  <a:gd name="T77" fmla="*/ 149 h 194"/>
                  <a:gd name="T78" fmla="*/ 61 w 203"/>
                  <a:gd name="T79" fmla="*/ 154 h 194"/>
                  <a:gd name="T80" fmla="*/ 52 w 203"/>
                  <a:gd name="T81" fmla="*/ 147 h 194"/>
                  <a:gd name="T82" fmla="*/ 54 w 203"/>
                  <a:gd name="T83" fmla="*/ 159 h 194"/>
                  <a:gd name="T84" fmla="*/ 54 w 203"/>
                  <a:gd name="T85" fmla="*/ 171 h 194"/>
                  <a:gd name="T86" fmla="*/ 42 w 203"/>
                  <a:gd name="T87" fmla="*/ 168 h 194"/>
                  <a:gd name="T88" fmla="*/ 49 w 203"/>
                  <a:gd name="T89" fmla="*/ 178 h 194"/>
                  <a:gd name="T90" fmla="*/ 45 w 203"/>
                  <a:gd name="T91" fmla="*/ 180 h 194"/>
                  <a:gd name="T92" fmla="*/ 42 w 203"/>
                  <a:gd name="T93" fmla="*/ 189 h 194"/>
                  <a:gd name="T94" fmla="*/ 28 w 203"/>
                  <a:gd name="T95" fmla="*/ 189 h 194"/>
                  <a:gd name="T96" fmla="*/ 7 w 203"/>
                  <a:gd name="T97" fmla="*/ 189 h 194"/>
                  <a:gd name="T98" fmla="*/ 9 w 203"/>
                  <a:gd name="T99" fmla="*/ 180 h 194"/>
                  <a:gd name="T100" fmla="*/ 16 w 203"/>
                  <a:gd name="T101" fmla="*/ 171 h 194"/>
                  <a:gd name="T102" fmla="*/ 4 w 203"/>
                  <a:gd name="T103" fmla="*/ 173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
                  <a:gd name="T157" fmla="*/ 0 h 194"/>
                  <a:gd name="T158" fmla="*/ 203 w 203"/>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 h="194">
                    <a:moveTo>
                      <a:pt x="0" y="168"/>
                    </a:moveTo>
                    <a:lnTo>
                      <a:pt x="0" y="168"/>
                    </a:lnTo>
                    <a:lnTo>
                      <a:pt x="2" y="168"/>
                    </a:lnTo>
                    <a:lnTo>
                      <a:pt x="4" y="168"/>
                    </a:lnTo>
                    <a:lnTo>
                      <a:pt x="7" y="163"/>
                    </a:lnTo>
                    <a:lnTo>
                      <a:pt x="14" y="161"/>
                    </a:lnTo>
                    <a:lnTo>
                      <a:pt x="14" y="159"/>
                    </a:lnTo>
                    <a:lnTo>
                      <a:pt x="14" y="154"/>
                    </a:lnTo>
                    <a:lnTo>
                      <a:pt x="19" y="152"/>
                    </a:lnTo>
                    <a:lnTo>
                      <a:pt x="21" y="154"/>
                    </a:lnTo>
                    <a:lnTo>
                      <a:pt x="26" y="154"/>
                    </a:lnTo>
                    <a:lnTo>
                      <a:pt x="28" y="156"/>
                    </a:lnTo>
                    <a:lnTo>
                      <a:pt x="33" y="156"/>
                    </a:lnTo>
                    <a:lnTo>
                      <a:pt x="30" y="154"/>
                    </a:lnTo>
                    <a:lnTo>
                      <a:pt x="21" y="149"/>
                    </a:lnTo>
                    <a:lnTo>
                      <a:pt x="19" y="147"/>
                    </a:lnTo>
                    <a:lnTo>
                      <a:pt x="21" y="147"/>
                    </a:lnTo>
                    <a:lnTo>
                      <a:pt x="26" y="147"/>
                    </a:lnTo>
                    <a:lnTo>
                      <a:pt x="26" y="145"/>
                    </a:lnTo>
                    <a:lnTo>
                      <a:pt x="21" y="140"/>
                    </a:lnTo>
                    <a:lnTo>
                      <a:pt x="28" y="140"/>
                    </a:lnTo>
                    <a:lnTo>
                      <a:pt x="30" y="137"/>
                    </a:lnTo>
                    <a:lnTo>
                      <a:pt x="28" y="135"/>
                    </a:lnTo>
                    <a:lnTo>
                      <a:pt x="26" y="135"/>
                    </a:lnTo>
                    <a:lnTo>
                      <a:pt x="23" y="130"/>
                    </a:lnTo>
                    <a:lnTo>
                      <a:pt x="23" y="128"/>
                    </a:lnTo>
                    <a:lnTo>
                      <a:pt x="23" y="126"/>
                    </a:lnTo>
                    <a:lnTo>
                      <a:pt x="26" y="128"/>
                    </a:lnTo>
                    <a:lnTo>
                      <a:pt x="30" y="126"/>
                    </a:lnTo>
                    <a:lnTo>
                      <a:pt x="35" y="126"/>
                    </a:lnTo>
                    <a:lnTo>
                      <a:pt x="40" y="126"/>
                    </a:lnTo>
                    <a:lnTo>
                      <a:pt x="37" y="126"/>
                    </a:lnTo>
                    <a:lnTo>
                      <a:pt x="35" y="123"/>
                    </a:lnTo>
                    <a:lnTo>
                      <a:pt x="33" y="121"/>
                    </a:lnTo>
                    <a:lnTo>
                      <a:pt x="30" y="121"/>
                    </a:lnTo>
                    <a:lnTo>
                      <a:pt x="26" y="121"/>
                    </a:lnTo>
                    <a:lnTo>
                      <a:pt x="26" y="119"/>
                    </a:lnTo>
                    <a:lnTo>
                      <a:pt x="28" y="116"/>
                    </a:lnTo>
                    <a:lnTo>
                      <a:pt x="30" y="111"/>
                    </a:lnTo>
                    <a:lnTo>
                      <a:pt x="28" y="111"/>
                    </a:lnTo>
                    <a:lnTo>
                      <a:pt x="28" y="109"/>
                    </a:lnTo>
                    <a:lnTo>
                      <a:pt x="26" y="111"/>
                    </a:lnTo>
                    <a:lnTo>
                      <a:pt x="26" y="109"/>
                    </a:lnTo>
                    <a:lnTo>
                      <a:pt x="23" y="107"/>
                    </a:lnTo>
                    <a:lnTo>
                      <a:pt x="26" y="104"/>
                    </a:lnTo>
                    <a:lnTo>
                      <a:pt x="23" y="102"/>
                    </a:lnTo>
                    <a:lnTo>
                      <a:pt x="26" y="100"/>
                    </a:lnTo>
                    <a:lnTo>
                      <a:pt x="30" y="100"/>
                    </a:lnTo>
                    <a:lnTo>
                      <a:pt x="30" y="104"/>
                    </a:lnTo>
                    <a:lnTo>
                      <a:pt x="33" y="104"/>
                    </a:lnTo>
                    <a:lnTo>
                      <a:pt x="37" y="102"/>
                    </a:lnTo>
                    <a:lnTo>
                      <a:pt x="40" y="100"/>
                    </a:lnTo>
                    <a:lnTo>
                      <a:pt x="40" y="95"/>
                    </a:lnTo>
                    <a:lnTo>
                      <a:pt x="45" y="93"/>
                    </a:lnTo>
                    <a:lnTo>
                      <a:pt x="49" y="95"/>
                    </a:lnTo>
                    <a:lnTo>
                      <a:pt x="54" y="88"/>
                    </a:lnTo>
                    <a:lnTo>
                      <a:pt x="56" y="86"/>
                    </a:lnTo>
                    <a:lnTo>
                      <a:pt x="54" y="83"/>
                    </a:lnTo>
                    <a:lnTo>
                      <a:pt x="56" y="81"/>
                    </a:lnTo>
                    <a:lnTo>
                      <a:pt x="56" y="78"/>
                    </a:lnTo>
                    <a:lnTo>
                      <a:pt x="61" y="76"/>
                    </a:lnTo>
                    <a:lnTo>
                      <a:pt x="63" y="76"/>
                    </a:lnTo>
                    <a:lnTo>
                      <a:pt x="63" y="74"/>
                    </a:lnTo>
                    <a:lnTo>
                      <a:pt x="66" y="69"/>
                    </a:lnTo>
                    <a:lnTo>
                      <a:pt x="66" y="67"/>
                    </a:lnTo>
                    <a:lnTo>
                      <a:pt x="80" y="60"/>
                    </a:lnTo>
                    <a:lnTo>
                      <a:pt x="82" y="57"/>
                    </a:lnTo>
                    <a:lnTo>
                      <a:pt x="85" y="52"/>
                    </a:lnTo>
                    <a:lnTo>
                      <a:pt x="89" y="48"/>
                    </a:lnTo>
                    <a:lnTo>
                      <a:pt x="92" y="50"/>
                    </a:lnTo>
                    <a:lnTo>
                      <a:pt x="89" y="57"/>
                    </a:lnTo>
                    <a:lnTo>
                      <a:pt x="92" y="57"/>
                    </a:lnTo>
                    <a:lnTo>
                      <a:pt x="92" y="55"/>
                    </a:lnTo>
                    <a:lnTo>
                      <a:pt x="97" y="52"/>
                    </a:lnTo>
                    <a:lnTo>
                      <a:pt x="99" y="50"/>
                    </a:lnTo>
                    <a:lnTo>
                      <a:pt x="97" y="48"/>
                    </a:lnTo>
                    <a:lnTo>
                      <a:pt x="97" y="45"/>
                    </a:lnTo>
                    <a:lnTo>
                      <a:pt x="97" y="43"/>
                    </a:lnTo>
                    <a:lnTo>
                      <a:pt x="99" y="41"/>
                    </a:lnTo>
                    <a:lnTo>
                      <a:pt x="97" y="38"/>
                    </a:lnTo>
                    <a:lnTo>
                      <a:pt x="101" y="38"/>
                    </a:lnTo>
                    <a:lnTo>
                      <a:pt x="104" y="41"/>
                    </a:lnTo>
                    <a:lnTo>
                      <a:pt x="113" y="41"/>
                    </a:lnTo>
                    <a:lnTo>
                      <a:pt x="113" y="45"/>
                    </a:lnTo>
                    <a:lnTo>
                      <a:pt x="115" y="48"/>
                    </a:lnTo>
                    <a:lnTo>
                      <a:pt x="118" y="45"/>
                    </a:lnTo>
                    <a:lnTo>
                      <a:pt x="120" y="45"/>
                    </a:lnTo>
                    <a:lnTo>
                      <a:pt x="132" y="38"/>
                    </a:lnTo>
                    <a:lnTo>
                      <a:pt x="134" y="38"/>
                    </a:lnTo>
                    <a:lnTo>
                      <a:pt x="134" y="41"/>
                    </a:lnTo>
                    <a:lnTo>
                      <a:pt x="137" y="41"/>
                    </a:lnTo>
                    <a:lnTo>
                      <a:pt x="139" y="38"/>
                    </a:lnTo>
                    <a:lnTo>
                      <a:pt x="141" y="38"/>
                    </a:lnTo>
                    <a:lnTo>
                      <a:pt x="141" y="36"/>
                    </a:lnTo>
                    <a:lnTo>
                      <a:pt x="144" y="36"/>
                    </a:lnTo>
                    <a:lnTo>
                      <a:pt x="149" y="31"/>
                    </a:lnTo>
                    <a:lnTo>
                      <a:pt x="153" y="31"/>
                    </a:lnTo>
                    <a:lnTo>
                      <a:pt x="156" y="26"/>
                    </a:lnTo>
                    <a:lnTo>
                      <a:pt x="158" y="29"/>
                    </a:lnTo>
                    <a:lnTo>
                      <a:pt x="160" y="26"/>
                    </a:lnTo>
                    <a:lnTo>
                      <a:pt x="160" y="24"/>
                    </a:lnTo>
                    <a:lnTo>
                      <a:pt x="160" y="17"/>
                    </a:lnTo>
                    <a:lnTo>
                      <a:pt x="160" y="15"/>
                    </a:lnTo>
                    <a:lnTo>
                      <a:pt x="163" y="15"/>
                    </a:lnTo>
                    <a:lnTo>
                      <a:pt x="165" y="10"/>
                    </a:lnTo>
                    <a:lnTo>
                      <a:pt x="167" y="10"/>
                    </a:lnTo>
                    <a:lnTo>
                      <a:pt x="170" y="8"/>
                    </a:lnTo>
                    <a:lnTo>
                      <a:pt x="172" y="5"/>
                    </a:lnTo>
                    <a:lnTo>
                      <a:pt x="175" y="5"/>
                    </a:lnTo>
                    <a:lnTo>
                      <a:pt x="182" y="0"/>
                    </a:lnTo>
                    <a:lnTo>
                      <a:pt x="189" y="0"/>
                    </a:lnTo>
                    <a:lnTo>
                      <a:pt x="196" y="5"/>
                    </a:lnTo>
                    <a:lnTo>
                      <a:pt x="198" y="5"/>
                    </a:lnTo>
                    <a:lnTo>
                      <a:pt x="198" y="8"/>
                    </a:lnTo>
                    <a:lnTo>
                      <a:pt x="200" y="10"/>
                    </a:lnTo>
                    <a:lnTo>
                      <a:pt x="200" y="12"/>
                    </a:lnTo>
                    <a:lnTo>
                      <a:pt x="203" y="19"/>
                    </a:lnTo>
                    <a:lnTo>
                      <a:pt x="203" y="22"/>
                    </a:lnTo>
                    <a:lnTo>
                      <a:pt x="200" y="24"/>
                    </a:lnTo>
                    <a:lnTo>
                      <a:pt x="200" y="29"/>
                    </a:lnTo>
                    <a:lnTo>
                      <a:pt x="203" y="29"/>
                    </a:lnTo>
                    <a:lnTo>
                      <a:pt x="203" y="31"/>
                    </a:lnTo>
                    <a:lnTo>
                      <a:pt x="200" y="31"/>
                    </a:lnTo>
                    <a:lnTo>
                      <a:pt x="193" y="43"/>
                    </a:lnTo>
                    <a:lnTo>
                      <a:pt x="193" y="48"/>
                    </a:lnTo>
                    <a:lnTo>
                      <a:pt x="191" y="45"/>
                    </a:lnTo>
                    <a:lnTo>
                      <a:pt x="189" y="45"/>
                    </a:lnTo>
                    <a:lnTo>
                      <a:pt x="186" y="45"/>
                    </a:lnTo>
                    <a:lnTo>
                      <a:pt x="177" y="55"/>
                    </a:lnTo>
                    <a:lnTo>
                      <a:pt x="172" y="57"/>
                    </a:lnTo>
                    <a:lnTo>
                      <a:pt x="170" y="57"/>
                    </a:lnTo>
                    <a:lnTo>
                      <a:pt x="165" y="60"/>
                    </a:lnTo>
                    <a:lnTo>
                      <a:pt x="160" y="60"/>
                    </a:lnTo>
                    <a:lnTo>
                      <a:pt x="156" y="60"/>
                    </a:lnTo>
                    <a:lnTo>
                      <a:pt x="156" y="62"/>
                    </a:lnTo>
                    <a:lnTo>
                      <a:pt x="153" y="64"/>
                    </a:lnTo>
                    <a:lnTo>
                      <a:pt x="151" y="67"/>
                    </a:lnTo>
                    <a:lnTo>
                      <a:pt x="151" y="64"/>
                    </a:lnTo>
                    <a:lnTo>
                      <a:pt x="149" y="69"/>
                    </a:lnTo>
                    <a:lnTo>
                      <a:pt x="134" y="76"/>
                    </a:lnTo>
                    <a:lnTo>
                      <a:pt x="132" y="71"/>
                    </a:lnTo>
                    <a:lnTo>
                      <a:pt x="130" y="71"/>
                    </a:lnTo>
                    <a:lnTo>
                      <a:pt x="130" y="76"/>
                    </a:lnTo>
                    <a:lnTo>
                      <a:pt x="130" y="78"/>
                    </a:lnTo>
                    <a:lnTo>
                      <a:pt x="123" y="86"/>
                    </a:lnTo>
                    <a:lnTo>
                      <a:pt x="115" y="88"/>
                    </a:lnTo>
                    <a:lnTo>
                      <a:pt x="113" y="90"/>
                    </a:lnTo>
                    <a:lnTo>
                      <a:pt x="113" y="88"/>
                    </a:lnTo>
                    <a:lnTo>
                      <a:pt x="101" y="104"/>
                    </a:lnTo>
                    <a:lnTo>
                      <a:pt x="97" y="107"/>
                    </a:lnTo>
                    <a:lnTo>
                      <a:pt x="94" y="109"/>
                    </a:lnTo>
                    <a:lnTo>
                      <a:pt x="94" y="107"/>
                    </a:lnTo>
                    <a:lnTo>
                      <a:pt x="92" y="107"/>
                    </a:lnTo>
                    <a:lnTo>
                      <a:pt x="89" y="104"/>
                    </a:lnTo>
                    <a:lnTo>
                      <a:pt x="89" y="109"/>
                    </a:lnTo>
                    <a:lnTo>
                      <a:pt x="89" y="111"/>
                    </a:lnTo>
                    <a:lnTo>
                      <a:pt x="92" y="111"/>
                    </a:lnTo>
                    <a:lnTo>
                      <a:pt x="92" y="114"/>
                    </a:lnTo>
                    <a:lnTo>
                      <a:pt x="87" y="121"/>
                    </a:lnTo>
                    <a:lnTo>
                      <a:pt x="87" y="123"/>
                    </a:lnTo>
                    <a:lnTo>
                      <a:pt x="87" y="126"/>
                    </a:lnTo>
                    <a:lnTo>
                      <a:pt x="82" y="126"/>
                    </a:lnTo>
                    <a:lnTo>
                      <a:pt x="80" y="123"/>
                    </a:lnTo>
                    <a:lnTo>
                      <a:pt x="75" y="121"/>
                    </a:lnTo>
                    <a:lnTo>
                      <a:pt x="78" y="123"/>
                    </a:lnTo>
                    <a:lnTo>
                      <a:pt x="80" y="128"/>
                    </a:lnTo>
                    <a:lnTo>
                      <a:pt x="82" y="133"/>
                    </a:lnTo>
                    <a:lnTo>
                      <a:pt x="73" y="126"/>
                    </a:lnTo>
                    <a:lnTo>
                      <a:pt x="71" y="128"/>
                    </a:lnTo>
                    <a:lnTo>
                      <a:pt x="71" y="130"/>
                    </a:lnTo>
                    <a:lnTo>
                      <a:pt x="73" y="133"/>
                    </a:lnTo>
                    <a:lnTo>
                      <a:pt x="71" y="133"/>
                    </a:lnTo>
                    <a:lnTo>
                      <a:pt x="71" y="137"/>
                    </a:lnTo>
                    <a:lnTo>
                      <a:pt x="71" y="140"/>
                    </a:lnTo>
                    <a:lnTo>
                      <a:pt x="68" y="140"/>
                    </a:lnTo>
                    <a:lnTo>
                      <a:pt x="68" y="137"/>
                    </a:lnTo>
                    <a:lnTo>
                      <a:pt x="61" y="130"/>
                    </a:lnTo>
                    <a:lnTo>
                      <a:pt x="61" y="133"/>
                    </a:lnTo>
                    <a:lnTo>
                      <a:pt x="63" y="137"/>
                    </a:lnTo>
                    <a:lnTo>
                      <a:pt x="66" y="145"/>
                    </a:lnTo>
                    <a:lnTo>
                      <a:pt x="68" y="147"/>
                    </a:lnTo>
                    <a:lnTo>
                      <a:pt x="66" y="147"/>
                    </a:lnTo>
                    <a:lnTo>
                      <a:pt x="66" y="152"/>
                    </a:lnTo>
                    <a:lnTo>
                      <a:pt x="63" y="149"/>
                    </a:lnTo>
                    <a:lnTo>
                      <a:pt x="63" y="152"/>
                    </a:lnTo>
                    <a:lnTo>
                      <a:pt x="63" y="154"/>
                    </a:lnTo>
                    <a:lnTo>
                      <a:pt x="61" y="152"/>
                    </a:lnTo>
                    <a:lnTo>
                      <a:pt x="61" y="154"/>
                    </a:lnTo>
                    <a:lnTo>
                      <a:pt x="61" y="159"/>
                    </a:lnTo>
                    <a:lnTo>
                      <a:pt x="59" y="159"/>
                    </a:lnTo>
                    <a:lnTo>
                      <a:pt x="59" y="156"/>
                    </a:lnTo>
                    <a:lnTo>
                      <a:pt x="56" y="156"/>
                    </a:lnTo>
                    <a:lnTo>
                      <a:pt x="52" y="147"/>
                    </a:lnTo>
                    <a:lnTo>
                      <a:pt x="49" y="152"/>
                    </a:lnTo>
                    <a:lnTo>
                      <a:pt x="52" y="154"/>
                    </a:lnTo>
                    <a:lnTo>
                      <a:pt x="47" y="156"/>
                    </a:lnTo>
                    <a:lnTo>
                      <a:pt x="52" y="156"/>
                    </a:lnTo>
                    <a:lnTo>
                      <a:pt x="54" y="159"/>
                    </a:lnTo>
                    <a:lnTo>
                      <a:pt x="54" y="161"/>
                    </a:lnTo>
                    <a:lnTo>
                      <a:pt x="56" y="163"/>
                    </a:lnTo>
                    <a:lnTo>
                      <a:pt x="54" y="163"/>
                    </a:lnTo>
                    <a:lnTo>
                      <a:pt x="54" y="166"/>
                    </a:lnTo>
                    <a:lnTo>
                      <a:pt x="54" y="171"/>
                    </a:lnTo>
                    <a:lnTo>
                      <a:pt x="52" y="171"/>
                    </a:lnTo>
                    <a:lnTo>
                      <a:pt x="52" y="166"/>
                    </a:lnTo>
                    <a:lnTo>
                      <a:pt x="42" y="166"/>
                    </a:lnTo>
                    <a:lnTo>
                      <a:pt x="40" y="166"/>
                    </a:lnTo>
                    <a:lnTo>
                      <a:pt x="42" y="168"/>
                    </a:lnTo>
                    <a:lnTo>
                      <a:pt x="47" y="168"/>
                    </a:lnTo>
                    <a:lnTo>
                      <a:pt x="49" y="173"/>
                    </a:lnTo>
                    <a:lnTo>
                      <a:pt x="52" y="175"/>
                    </a:lnTo>
                    <a:lnTo>
                      <a:pt x="49" y="178"/>
                    </a:lnTo>
                    <a:lnTo>
                      <a:pt x="49" y="180"/>
                    </a:lnTo>
                    <a:lnTo>
                      <a:pt x="45" y="178"/>
                    </a:lnTo>
                    <a:lnTo>
                      <a:pt x="45" y="175"/>
                    </a:lnTo>
                    <a:lnTo>
                      <a:pt x="42" y="173"/>
                    </a:lnTo>
                    <a:lnTo>
                      <a:pt x="45" y="180"/>
                    </a:lnTo>
                    <a:lnTo>
                      <a:pt x="47" y="182"/>
                    </a:lnTo>
                    <a:lnTo>
                      <a:pt x="47" y="185"/>
                    </a:lnTo>
                    <a:lnTo>
                      <a:pt x="45" y="187"/>
                    </a:lnTo>
                    <a:lnTo>
                      <a:pt x="42" y="189"/>
                    </a:lnTo>
                    <a:lnTo>
                      <a:pt x="40" y="194"/>
                    </a:lnTo>
                    <a:lnTo>
                      <a:pt x="37" y="194"/>
                    </a:lnTo>
                    <a:lnTo>
                      <a:pt x="37" y="192"/>
                    </a:lnTo>
                    <a:lnTo>
                      <a:pt x="33" y="192"/>
                    </a:lnTo>
                    <a:lnTo>
                      <a:pt x="28" y="189"/>
                    </a:lnTo>
                    <a:lnTo>
                      <a:pt x="23" y="189"/>
                    </a:lnTo>
                    <a:lnTo>
                      <a:pt x="19" y="185"/>
                    </a:lnTo>
                    <a:lnTo>
                      <a:pt x="14" y="185"/>
                    </a:lnTo>
                    <a:lnTo>
                      <a:pt x="9" y="189"/>
                    </a:lnTo>
                    <a:lnTo>
                      <a:pt x="7" y="189"/>
                    </a:lnTo>
                    <a:lnTo>
                      <a:pt x="9" y="187"/>
                    </a:lnTo>
                    <a:lnTo>
                      <a:pt x="9" y="185"/>
                    </a:lnTo>
                    <a:lnTo>
                      <a:pt x="7" y="185"/>
                    </a:lnTo>
                    <a:lnTo>
                      <a:pt x="9" y="182"/>
                    </a:lnTo>
                    <a:lnTo>
                      <a:pt x="9" y="180"/>
                    </a:lnTo>
                    <a:lnTo>
                      <a:pt x="14" y="175"/>
                    </a:lnTo>
                    <a:lnTo>
                      <a:pt x="16" y="175"/>
                    </a:lnTo>
                    <a:lnTo>
                      <a:pt x="19" y="173"/>
                    </a:lnTo>
                    <a:lnTo>
                      <a:pt x="16" y="171"/>
                    </a:lnTo>
                    <a:lnTo>
                      <a:pt x="16" y="173"/>
                    </a:lnTo>
                    <a:lnTo>
                      <a:pt x="12" y="173"/>
                    </a:lnTo>
                    <a:lnTo>
                      <a:pt x="9" y="178"/>
                    </a:lnTo>
                    <a:lnTo>
                      <a:pt x="4" y="175"/>
                    </a:lnTo>
                    <a:lnTo>
                      <a:pt x="4" y="173"/>
                    </a:lnTo>
                    <a:lnTo>
                      <a:pt x="2" y="173"/>
                    </a:lnTo>
                    <a:lnTo>
                      <a:pt x="0" y="168"/>
                    </a:lnTo>
                  </a:path>
                </a:pathLst>
              </a:custGeom>
              <a:grpFill/>
              <a:ln w="9525">
                <a:noFill/>
                <a:round/>
                <a:headEnd/>
                <a:tailEnd/>
              </a:ln>
            </p:spPr>
            <p:txBody>
              <a:bodyPr/>
              <a:lstStyle/>
              <a:p>
                <a:pPr>
                  <a:defRPr/>
                </a:pPr>
                <a:endParaRPr lang="en-US" sz="1200" kern="0">
                  <a:solidFill>
                    <a:srgbClr val="0096D6"/>
                  </a:solidFill>
                </a:endParaRPr>
              </a:p>
            </p:txBody>
          </p:sp>
          <p:sp>
            <p:nvSpPr>
              <p:cNvPr id="2877" name="Freeform 651"/>
              <p:cNvSpPr>
                <a:spLocks/>
              </p:cNvSpPr>
              <p:nvPr/>
            </p:nvSpPr>
            <p:spPr bwMode="auto">
              <a:xfrm>
                <a:off x="3570" y="1239"/>
                <a:ext cx="12" cy="19"/>
              </a:xfrm>
              <a:custGeom>
                <a:avLst/>
                <a:gdLst>
                  <a:gd name="T0" fmla="*/ 0 w 12"/>
                  <a:gd name="T1" fmla="*/ 3 h 19"/>
                  <a:gd name="T2" fmla="*/ 0 w 12"/>
                  <a:gd name="T3" fmla="*/ 3 h 19"/>
                  <a:gd name="T4" fmla="*/ 5 w 12"/>
                  <a:gd name="T5" fmla="*/ 0 h 19"/>
                  <a:gd name="T6" fmla="*/ 7 w 12"/>
                  <a:gd name="T7" fmla="*/ 3 h 19"/>
                  <a:gd name="T8" fmla="*/ 9 w 12"/>
                  <a:gd name="T9" fmla="*/ 5 h 19"/>
                  <a:gd name="T10" fmla="*/ 9 w 12"/>
                  <a:gd name="T11" fmla="*/ 3 h 19"/>
                  <a:gd name="T12" fmla="*/ 12 w 12"/>
                  <a:gd name="T13" fmla="*/ 8 h 19"/>
                  <a:gd name="T14" fmla="*/ 12 w 12"/>
                  <a:gd name="T15" fmla="*/ 15 h 19"/>
                  <a:gd name="T16" fmla="*/ 12 w 12"/>
                  <a:gd name="T17" fmla="*/ 15 h 19"/>
                  <a:gd name="T18" fmla="*/ 12 w 12"/>
                  <a:gd name="T19" fmla="*/ 19 h 19"/>
                  <a:gd name="T20" fmla="*/ 12 w 12"/>
                  <a:gd name="T21" fmla="*/ 19 h 19"/>
                  <a:gd name="T22" fmla="*/ 7 w 12"/>
                  <a:gd name="T23" fmla="*/ 8 h 19"/>
                  <a:gd name="T24" fmla="*/ 2 w 12"/>
                  <a:gd name="T25" fmla="*/ 5 h 19"/>
                  <a:gd name="T26" fmla="*/ 0 w 12"/>
                  <a:gd name="T27" fmla="*/ 3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3"/>
                    </a:moveTo>
                    <a:lnTo>
                      <a:pt x="0" y="3"/>
                    </a:lnTo>
                    <a:lnTo>
                      <a:pt x="5" y="0"/>
                    </a:lnTo>
                    <a:lnTo>
                      <a:pt x="7" y="3"/>
                    </a:lnTo>
                    <a:lnTo>
                      <a:pt x="9" y="5"/>
                    </a:lnTo>
                    <a:lnTo>
                      <a:pt x="9" y="3"/>
                    </a:lnTo>
                    <a:lnTo>
                      <a:pt x="12" y="8"/>
                    </a:lnTo>
                    <a:lnTo>
                      <a:pt x="12" y="15"/>
                    </a:lnTo>
                    <a:lnTo>
                      <a:pt x="12" y="19"/>
                    </a:lnTo>
                    <a:lnTo>
                      <a:pt x="7" y="8"/>
                    </a:lnTo>
                    <a:lnTo>
                      <a:pt x="2"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878" name="Freeform 652"/>
              <p:cNvSpPr>
                <a:spLocks/>
              </p:cNvSpPr>
              <p:nvPr/>
            </p:nvSpPr>
            <p:spPr bwMode="auto">
              <a:xfrm>
                <a:off x="3570" y="1239"/>
                <a:ext cx="12" cy="19"/>
              </a:xfrm>
              <a:custGeom>
                <a:avLst/>
                <a:gdLst>
                  <a:gd name="T0" fmla="*/ 0 w 12"/>
                  <a:gd name="T1" fmla="*/ 3 h 19"/>
                  <a:gd name="T2" fmla="*/ 0 w 12"/>
                  <a:gd name="T3" fmla="*/ 3 h 19"/>
                  <a:gd name="T4" fmla="*/ 5 w 12"/>
                  <a:gd name="T5" fmla="*/ 0 h 19"/>
                  <a:gd name="T6" fmla="*/ 7 w 12"/>
                  <a:gd name="T7" fmla="*/ 3 h 19"/>
                  <a:gd name="T8" fmla="*/ 9 w 12"/>
                  <a:gd name="T9" fmla="*/ 5 h 19"/>
                  <a:gd name="T10" fmla="*/ 9 w 12"/>
                  <a:gd name="T11" fmla="*/ 3 h 19"/>
                  <a:gd name="T12" fmla="*/ 12 w 12"/>
                  <a:gd name="T13" fmla="*/ 8 h 19"/>
                  <a:gd name="T14" fmla="*/ 12 w 12"/>
                  <a:gd name="T15" fmla="*/ 15 h 19"/>
                  <a:gd name="T16" fmla="*/ 12 w 12"/>
                  <a:gd name="T17" fmla="*/ 15 h 19"/>
                  <a:gd name="T18" fmla="*/ 12 w 12"/>
                  <a:gd name="T19" fmla="*/ 19 h 19"/>
                  <a:gd name="T20" fmla="*/ 12 w 12"/>
                  <a:gd name="T21" fmla="*/ 19 h 19"/>
                  <a:gd name="T22" fmla="*/ 7 w 12"/>
                  <a:gd name="T23" fmla="*/ 8 h 19"/>
                  <a:gd name="T24" fmla="*/ 2 w 12"/>
                  <a:gd name="T25" fmla="*/ 5 h 19"/>
                  <a:gd name="T26" fmla="*/ 0 w 12"/>
                  <a:gd name="T27" fmla="*/ 3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3"/>
                    </a:moveTo>
                    <a:lnTo>
                      <a:pt x="0" y="3"/>
                    </a:lnTo>
                    <a:lnTo>
                      <a:pt x="5" y="0"/>
                    </a:lnTo>
                    <a:lnTo>
                      <a:pt x="7" y="3"/>
                    </a:lnTo>
                    <a:lnTo>
                      <a:pt x="9" y="5"/>
                    </a:lnTo>
                    <a:lnTo>
                      <a:pt x="9" y="3"/>
                    </a:lnTo>
                    <a:lnTo>
                      <a:pt x="12" y="8"/>
                    </a:lnTo>
                    <a:lnTo>
                      <a:pt x="12" y="15"/>
                    </a:lnTo>
                    <a:lnTo>
                      <a:pt x="12" y="19"/>
                    </a:lnTo>
                    <a:lnTo>
                      <a:pt x="7" y="8"/>
                    </a:lnTo>
                    <a:lnTo>
                      <a:pt x="2"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879" name="Freeform 653"/>
              <p:cNvSpPr>
                <a:spLocks/>
              </p:cNvSpPr>
              <p:nvPr/>
            </p:nvSpPr>
            <p:spPr bwMode="auto">
              <a:xfrm>
                <a:off x="4288" y="890"/>
                <a:ext cx="16" cy="9"/>
              </a:xfrm>
              <a:custGeom>
                <a:avLst/>
                <a:gdLst>
                  <a:gd name="T0" fmla="*/ 7 w 16"/>
                  <a:gd name="T1" fmla="*/ 0 h 9"/>
                  <a:gd name="T2" fmla="*/ 9 w 16"/>
                  <a:gd name="T3" fmla="*/ 5 h 9"/>
                  <a:gd name="T4" fmla="*/ 12 w 16"/>
                  <a:gd name="T5" fmla="*/ 0 h 9"/>
                  <a:gd name="T6" fmla="*/ 14 w 16"/>
                  <a:gd name="T7" fmla="*/ 0 h 9"/>
                  <a:gd name="T8" fmla="*/ 14 w 16"/>
                  <a:gd name="T9" fmla="*/ 2 h 9"/>
                  <a:gd name="T10" fmla="*/ 16 w 16"/>
                  <a:gd name="T11" fmla="*/ 2 h 9"/>
                  <a:gd name="T12" fmla="*/ 16 w 16"/>
                  <a:gd name="T13" fmla="*/ 5 h 9"/>
                  <a:gd name="T14" fmla="*/ 14 w 16"/>
                  <a:gd name="T15" fmla="*/ 7 h 9"/>
                  <a:gd name="T16" fmla="*/ 14 w 16"/>
                  <a:gd name="T17" fmla="*/ 9 h 9"/>
                  <a:gd name="T18" fmla="*/ 12 w 16"/>
                  <a:gd name="T19" fmla="*/ 9 h 9"/>
                  <a:gd name="T20" fmla="*/ 0 w 16"/>
                  <a:gd name="T21" fmla="*/ 5 h 9"/>
                  <a:gd name="T22" fmla="*/ 0 w 16"/>
                  <a:gd name="T23" fmla="*/ 5 h 9"/>
                  <a:gd name="T24" fmla="*/ 2 w 16"/>
                  <a:gd name="T25" fmla="*/ 5 h 9"/>
                  <a:gd name="T26" fmla="*/ 5 w 16"/>
                  <a:gd name="T27" fmla="*/ 2 h 9"/>
                  <a:gd name="T28" fmla="*/ 7 w 16"/>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9"/>
                  <a:gd name="T47" fmla="*/ 16 w 1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9">
                    <a:moveTo>
                      <a:pt x="7" y="0"/>
                    </a:moveTo>
                    <a:lnTo>
                      <a:pt x="9" y="5"/>
                    </a:lnTo>
                    <a:lnTo>
                      <a:pt x="12" y="0"/>
                    </a:lnTo>
                    <a:lnTo>
                      <a:pt x="14" y="0"/>
                    </a:lnTo>
                    <a:lnTo>
                      <a:pt x="14" y="2"/>
                    </a:lnTo>
                    <a:lnTo>
                      <a:pt x="16" y="2"/>
                    </a:lnTo>
                    <a:lnTo>
                      <a:pt x="16" y="5"/>
                    </a:lnTo>
                    <a:lnTo>
                      <a:pt x="14" y="7"/>
                    </a:lnTo>
                    <a:lnTo>
                      <a:pt x="14" y="9"/>
                    </a:lnTo>
                    <a:lnTo>
                      <a:pt x="12" y="9"/>
                    </a:lnTo>
                    <a:lnTo>
                      <a:pt x="0" y="5"/>
                    </a:lnTo>
                    <a:lnTo>
                      <a:pt x="2" y="5"/>
                    </a:lnTo>
                    <a:lnTo>
                      <a:pt x="5" y="2"/>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880" name="Freeform 654"/>
              <p:cNvSpPr>
                <a:spLocks/>
              </p:cNvSpPr>
              <p:nvPr/>
            </p:nvSpPr>
            <p:spPr bwMode="auto">
              <a:xfrm>
                <a:off x="4288" y="890"/>
                <a:ext cx="16" cy="9"/>
              </a:xfrm>
              <a:custGeom>
                <a:avLst/>
                <a:gdLst>
                  <a:gd name="T0" fmla="*/ 7 w 16"/>
                  <a:gd name="T1" fmla="*/ 0 h 9"/>
                  <a:gd name="T2" fmla="*/ 9 w 16"/>
                  <a:gd name="T3" fmla="*/ 5 h 9"/>
                  <a:gd name="T4" fmla="*/ 12 w 16"/>
                  <a:gd name="T5" fmla="*/ 0 h 9"/>
                  <a:gd name="T6" fmla="*/ 14 w 16"/>
                  <a:gd name="T7" fmla="*/ 0 h 9"/>
                  <a:gd name="T8" fmla="*/ 14 w 16"/>
                  <a:gd name="T9" fmla="*/ 2 h 9"/>
                  <a:gd name="T10" fmla="*/ 16 w 16"/>
                  <a:gd name="T11" fmla="*/ 2 h 9"/>
                  <a:gd name="T12" fmla="*/ 16 w 16"/>
                  <a:gd name="T13" fmla="*/ 5 h 9"/>
                  <a:gd name="T14" fmla="*/ 14 w 16"/>
                  <a:gd name="T15" fmla="*/ 7 h 9"/>
                  <a:gd name="T16" fmla="*/ 14 w 16"/>
                  <a:gd name="T17" fmla="*/ 9 h 9"/>
                  <a:gd name="T18" fmla="*/ 12 w 16"/>
                  <a:gd name="T19" fmla="*/ 9 h 9"/>
                  <a:gd name="T20" fmla="*/ 0 w 16"/>
                  <a:gd name="T21" fmla="*/ 5 h 9"/>
                  <a:gd name="T22" fmla="*/ 0 w 16"/>
                  <a:gd name="T23" fmla="*/ 5 h 9"/>
                  <a:gd name="T24" fmla="*/ 2 w 16"/>
                  <a:gd name="T25" fmla="*/ 5 h 9"/>
                  <a:gd name="T26" fmla="*/ 5 w 16"/>
                  <a:gd name="T27" fmla="*/ 2 h 9"/>
                  <a:gd name="T28" fmla="*/ 7 w 16"/>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9"/>
                  <a:gd name="T47" fmla="*/ 16 w 1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9">
                    <a:moveTo>
                      <a:pt x="7" y="0"/>
                    </a:moveTo>
                    <a:lnTo>
                      <a:pt x="9" y="5"/>
                    </a:lnTo>
                    <a:lnTo>
                      <a:pt x="12" y="0"/>
                    </a:lnTo>
                    <a:lnTo>
                      <a:pt x="14" y="0"/>
                    </a:lnTo>
                    <a:lnTo>
                      <a:pt x="14" y="2"/>
                    </a:lnTo>
                    <a:lnTo>
                      <a:pt x="16" y="2"/>
                    </a:lnTo>
                    <a:lnTo>
                      <a:pt x="16" y="5"/>
                    </a:lnTo>
                    <a:lnTo>
                      <a:pt x="14" y="7"/>
                    </a:lnTo>
                    <a:lnTo>
                      <a:pt x="14" y="9"/>
                    </a:lnTo>
                    <a:lnTo>
                      <a:pt x="12" y="9"/>
                    </a:lnTo>
                    <a:lnTo>
                      <a:pt x="0" y="5"/>
                    </a:lnTo>
                    <a:lnTo>
                      <a:pt x="2" y="5"/>
                    </a:lnTo>
                    <a:lnTo>
                      <a:pt x="5" y="2"/>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881" name="Freeform 655"/>
              <p:cNvSpPr>
                <a:spLocks/>
              </p:cNvSpPr>
              <p:nvPr/>
            </p:nvSpPr>
            <p:spPr bwMode="auto">
              <a:xfrm>
                <a:off x="4059" y="944"/>
                <a:ext cx="4" cy="12"/>
              </a:xfrm>
              <a:custGeom>
                <a:avLst/>
                <a:gdLst>
                  <a:gd name="T0" fmla="*/ 4 w 4"/>
                  <a:gd name="T1" fmla="*/ 0 h 12"/>
                  <a:gd name="T2" fmla="*/ 4 w 4"/>
                  <a:gd name="T3" fmla="*/ 0 h 12"/>
                  <a:gd name="T4" fmla="*/ 2 w 4"/>
                  <a:gd name="T5" fmla="*/ 3 h 12"/>
                  <a:gd name="T6" fmla="*/ 4 w 4"/>
                  <a:gd name="T7" fmla="*/ 5 h 12"/>
                  <a:gd name="T8" fmla="*/ 4 w 4"/>
                  <a:gd name="T9" fmla="*/ 7 h 12"/>
                  <a:gd name="T10" fmla="*/ 4 w 4"/>
                  <a:gd name="T11" fmla="*/ 7 h 12"/>
                  <a:gd name="T12" fmla="*/ 4 w 4"/>
                  <a:gd name="T13" fmla="*/ 10 h 12"/>
                  <a:gd name="T14" fmla="*/ 4 w 4"/>
                  <a:gd name="T15" fmla="*/ 12 h 12"/>
                  <a:gd name="T16" fmla="*/ 2 w 4"/>
                  <a:gd name="T17" fmla="*/ 10 h 12"/>
                  <a:gd name="T18" fmla="*/ 2 w 4"/>
                  <a:gd name="T19" fmla="*/ 12 h 12"/>
                  <a:gd name="T20" fmla="*/ 0 w 4"/>
                  <a:gd name="T21" fmla="*/ 12 h 12"/>
                  <a:gd name="T22" fmla="*/ 0 w 4"/>
                  <a:gd name="T23" fmla="*/ 7 h 12"/>
                  <a:gd name="T24" fmla="*/ 0 w 4"/>
                  <a:gd name="T25" fmla="*/ 5 h 12"/>
                  <a:gd name="T26" fmla="*/ 0 w 4"/>
                  <a:gd name="T27" fmla="*/ 3 h 12"/>
                  <a:gd name="T28" fmla="*/ 4 w 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12"/>
                  <a:gd name="T47" fmla="*/ 4 w 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12">
                    <a:moveTo>
                      <a:pt x="4" y="0"/>
                    </a:moveTo>
                    <a:lnTo>
                      <a:pt x="4" y="0"/>
                    </a:lnTo>
                    <a:lnTo>
                      <a:pt x="2" y="3"/>
                    </a:lnTo>
                    <a:lnTo>
                      <a:pt x="4" y="5"/>
                    </a:lnTo>
                    <a:lnTo>
                      <a:pt x="4" y="7"/>
                    </a:lnTo>
                    <a:lnTo>
                      <a:pt x="4" y="10"/>
                    </a:lnTo>
                    <a:lnTo>
                      <a:pt x="4" y="12"/>
                    </a:lnTo>
                    <a:lnTo>
                      <a:pt x="2" y="10"/>
                    </a:lnTo>
                    <a:lnTo>
                      <a:pt x="2" y="12"/>
                    </a:lnTo>
                    <a:lnTo>
                      <a:pt x="0" y="12"/>
                    </a:lnTo>
                    <a:lnTo>
                      <a:pt x="0" y="7"/>
                    </a:lnTo>
                    <a:lnTo>
                      <a:pt x="0" y="5"/>
                    </a:lnTo>
                    <a:lnTo>
                      <a:pt x="0" y="3"/>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882" name="Freeform 656"/>
              <p:cNvSpPr>
                <a:spLocks/>
              </p:cNvSpPr>
              <p:nvPr/>
            </p:nvSpPr>
            <p:spPr bwMode="auto">
              <a:xfrm>
                <a:off x="4059" y="944"/>
                <a:ext cx="4" cy="12"/>
              </a:xfrm>
              <a:custGeom>
                <a:avLst/>
                <a:gdLst>
                  <a:gd name="T0" fmla="*/ 4 w 4"/>
                  <a:gd name="T1" fmla="*/ 0 h 12"/>
                  <a:gd name="T2" fmla="*/ 4 w 4"/>
                  <a:gd name="T3" fmla="*/ 0 h 12"/>
                  <a:gd name="T4" fmla="*/ 2 w 4"/>
                  <a:gd name="T5" fmla="*/ 3 h 12"/>
                  <a:gd name="T6" fmla="*/ 4 w 4"/>
                  <a:gd name="T7" fmla="*/ 5 h 12"/>
                  <a:gd name="T8" fmla="*/ 4 w 4"/>
                  <a:gd name="T9" fmla="*/ 7 h 12"/>
                  <a:gd name="T10" fmla="*/ 4 w 4"/>
                  <a:gd name="T11" fmla="*/ 7 h 12"/>
                  <a:gd name="T12" fmla="*/ 4 w 4"/>
                  <a:gd name="T13" fmla="*/ 10 h 12"/>
                  <a:gd name="T14" fmla="*/ 4 w 4"/>
                  <a:gd name="T15" fmla="*/ 12 h 12"/>
                  <a:gd name="T16" fmla="*/ 2 w 4"/>
                  <a:gd name="T17" fmla="*/ 10 h 12"/>
                  <a:gd name="T18" fmla="*/ 2 w 4"/>
                  <a:gd name="T19" fmla="*/ 12 h 12"/>
                  <a:gd name="T20" fmla="*/ 0 w 4"/>
                  <a:gd name="T21" fmla="*/ 12 h 12"/>
                  <a:gd name="T22" fmla="*/ 0 w 4"/>
                  <a:gd name="T23" fmla="*/ 7 h 12"/>
                  <a:gd name="T24" fmla="*/ 0 w 4"/>
                  <a:gd name="T25" fmla="*/ 5 h 12"/>
                  <a:gd name="T26" fmla="*/ 0 w 4"/>
                  <a:gd name="T27" fmla="*/ 3 h 12"/>
                  <a:gd name="T28" fmla="*/ 4 w 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12"/>
                  <a:gd name="T47" fmla="*/ 4 w 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12">
                    <a:moveTo>
                      <a:pt x="4" y="0"/>
                    </a:moveTo>
                    <a:lnTo>
                      <a:pt x="4" y="0"/>
                    </a:lnTo>
                    <a:lnTo>
                      <a:pt x="2" y="3"/>
                    </a:lnTo>
                    <a:lnTo>
                      <a:pt x="4" y="5"/>
                    </a:lnTo>
                    <a:lnTo>
                      <a:pt x="4" y="7"/>
                    </a:lnTo>
                    <a:lnTo>
                      <a:pt x="4" y="10"/>
                    </a:lnTo>
                    <a:lnTo>
                      <a:pt x="4" y="12"/>
                    </a:lnTo>
                    <a:lnTo>
                      <a:pt x="2" y="10"/>
                    </a:lnTo>
                    <a:lnTo>
                      <a:pt x="2" y="12"/>
                    </a:lnTo>
                    <a:lnTo>
                      <a:pt x="0" y="12"/>
                    </a:lnTo>
                    <a:lnTo>
                      <a:pt x="0" y="7"/>
                    </a:lnTo>
                    <a:lnTo>
                      <a:pt x="0" y="5"/>
                    </a:lnTo>
                    <a:lnTo>
                      <a:pt x="0" y="3"/>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883" name="Freeform 657"/>
              <p:cNvSpPr>
                <a:spLocks/>
              </p:cNvSpPr>
              <p:nvPr/>
            </p:nvSpPr>
            <p:spPr bwMode="auto">
              <a:xfrm>
                <a:off x="4139" y="1003"/>
                <a:ext cx="17" cy="10"/>
              </a:xfrm>
              <a:custGeom>
                <a:avLst/>
                <a:gdLst>
                  <a:gd name="T0" fmla="*/ 14 w 17"/>
                  <a:gd name="T1" fmla="*/ 3 h 10"/>
                  <a:gd name="T2" fmla="*/ 14 w 17"/>
                  <a:gd name="T3" fmla="*/ 3 h 10"/>
                  <a:gd name="T4" fmla="*/ 14 w 17"/>
                  <a:gd name="T5" fmla="*/ 5 h 10"/>
                  <a:gd name="T6" fmla="*/ 14 w 17"/>
                  <a:gd name="T7" fmla="*/ 7 h 10"/>
                  <a:gd name="T8" fmla="*/ 14 w 17"/>
                  <a:gd name="T9" fmla="*/ 10 h 10"/>
                  <a:gd name="T10" fmla="*/ 7 w 17"/>
                  <a:gd name="T11" fmla="*/ 10 h 10"/>
                  <a:gd name="T12" fmla="*/ 0 w 17"/>
                  <a:gd name="T13" fmla="*/ 5 h 10"/>
                  <a:gd name="T14" fmla="*/ 0 w 17"/>
                  <a:gd name="T15" fmla="*/ 3 h 10"/>
                  <a:gd name="T16" fmla="*/ 0 w 17"/>
                  <a:gd name="T17" fmla="*/ 3 h 10"/>
                  <a:gd name="T18" fmla="*/ 2 w 17"/>
                  <a:gd name="T19" fmla="*/ 3 h 10"/>
                  <a:gd name="T20" fmla="*/ 2 w 17"/>
                  <a:gd name="T21" fmla="*/ 5 h 10"/>
                  <a:gd name="T22" fmla="*/ 2 w 17"/>
                  <a:gd name="T23" fmla="*/ 3 h 10"/>
                  <a:gd name="T24" fmla="*/ 5 w 17"/>
                  <a:gd name="T25" fmla="*/ 3 h 10"/>
                  <a:gd name="T26" fmla="*/ 7 w 17"/>
                  <a:gd name="T27" fmla="*/ 0 h 10"/>
                  <a:gd name="T28" fmla="*/ 10 w 17"/>
                  <a:gd name="T29" fmla="*/ 5 h 10"/>
                  <a:gd name="T30" fmla="*/ 14 w 17"/>
                  <a:gd name="T31" fmla="*/ 0 h 10"/>
                  <a:gd name="T32" fmla="*/ 14 w 17"/>
                  <a:gd name="T33" fmla="*/ 3 h 10"/>
                  <a:gd name="T34" fmla="*/ 17 w 17"/>
                  <a:gd name="T35" fmla="*/ 3 h 10"/>
                  <a:gd name="T36" fmla="*/ 17 w 17"/>
                  <a:gd name="T37" fmla="*/ 5 h 10"/>
                  <a:gd name="T38" fmla="*/ 17 w 17"/>
                  <a:gd name="T39" fmla="*/ 7 h 10"/>
                  <a:gd name="T40" fmla="*/ 17 w 17"/>
                  <a:gd name="T41" fmla="*/ 5 h 10"/>
                  <a:gd name="T42" fmla="*/ 14 w 17"/>
                  <a:gd name="T43" fmla="*/ 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14" y="3"/>
                    </a:moveTo>
                    <a:lnTo>
                      <a:pt x="14" y="3"/>
                    </a:lnTo>
                    <a:lnTo>
                      <a:pt x="14" y="5"/>
                    </a:lnTo>
                    <a:lnTo>
                      <a:pt x="14" y="7"/>
                    </a:lnTo>
                    <a:lnTo>
                      <a:pt x="14" y="10"/>
                    </a:lnTo>
                    <a:lnTo>
                      <a:pt x="7" y="10"/>
                    </a:lnTo>
                    <a:lnTo>
                      <a:pt x="0" y="5"/>
                    </a:lnTo>
                    <a:lnTo>
                      <a:pt x="0" y="3"/>
                    </a:lnTo>
                    <a:lnTo>
                      <a:pt x="2" y="3"/>
                    </a:lnTo>
                    <a:lnTo>
                      <a:pt x="2" y="5"/>
                    </a:lnTo>
                    <a:lnTo>
                      <a:pt x="2" y="3"/>
                    </a:lnTo>
                    <a:lnTo>
                      <a:pt x="5" y="3"/>
                    </a:lnTo>
                    <a:lnTo>
                      <a:pt x="7" y="0"/>
                    </a:lnTo>
                    <a:lnTo>
                      <a:pt x="10" y="5"/>
                    </a:lnTo>
                    <a:lnTo>
                      <a:pt x="14" y="0"/>
                    </a:lnTo>
                    <a:lnTo>
                      <a:pt x="14" y="3"/>
                    </a:lnTo>
                    <a:lnTo>
                      <a:pt x="17" y="3"/>
                    </a:lnTo>
                    <a:lnTo>
                      <a:pt x="17" y="5"/>
                    </a:lnTo>
                    <a:lnTo>
                      <a:pt x="17" y="7"/>
                    </a:lnTo>
                    <a:lnTo>
                      <a:pt x="17" y="5"/>
                    </a:lnTo>
                    <a:lnTo>
                      <a:pt x="14" y="3"/>
                    </a:lnTo>
                    <a:close/>
                  </a:path>
                </a:pathLst>
              </a:custGeom>
              <a:grpFill/>
              <a:ln w="9525">
                <a:noFill/>
                <a:round/>
                <a:headEnd/>
                <a:tailEnd/>
              </a:ln>
            </p:spPr>
            <p:txBody>
              <a:bodyPr/>
              <a:lstStyle/>
              <a:p>
                <a:pPr>
                  <a:defRPr/>
                </a:pPr>
                <a:endParaRPr lang="en-US" sz="1200" kern="0">
                  <a:solidFill>
                    <a:srgbClr val="0096D6"/>
                  </a:solidFill>
                </a:endParaRPr>
              </a:p>
            </p:txBody>
          </p:sp>
          <p:sp>
            <p:nvSpPr>
              <p:cNvPr id="2884" name="Freeform 658"/>
              <p:cNvSpPr>
                <a:spLocks/>
              </p:cNvSpPr>
              <p:nvPr/>
            </p:nvSpPr>
            <p:spPr bwMode="auto">
              <a:xfrm>
                <a:off x="4139" y="1003"/>
                <a:ext cx="17" cy="10"/>
              </a:xfrm>
              <a:custGeom>
                <a:avLst/>
                <a:gdLst>
                  <a:gd name="T0" fmla="*/ 14 w 17"/>
                  <a:gd name="T1" fmla="*/ 3 h 10"/>
                  <a:gd name="T2" fmla="*/ 14 w 17"/>
                  <a:gd name="T3" fmla="*/ 3 h 10"/>
                  <a:gd name="T4" fmla="*/ 14 w 17"/>
                  <a:gd name="T5" fmla="*/ 5 h 10"/>
                  <a:gd name="T6" fmla="*/ 14 w 17"/>
                  <a:gd name="T7" fmla="*/ 7 h 10"/>
                  <a:gd name="T8" fmla="*/ 14 w 17"/>
                  <a:gd name="T9" fmla="*/ 10 h 10"/>
                  <a:gd name="T10" fmla="*/ 7 w 17"/>
                  <a:gd name="T11" fmla="*/ 10 h 10"/>
                  <a:gd name="T12" fmla="*/ 0 w 17"/>
                  <a:gd name="T13" fmla="*/ 5 h 10"/>
                  <a:gd name="T14" fmla="*/ 0 w 17"/>
                  <a:gd name="T15" fmla="*/ 3 h 10"/>
                  <a:gd name="T16" fmla="*/ 0 w 17"/>
                  <a:gd name="T17" fmla="*/ 3 h 10"/>
                  <a:gd name="T18" fmla="*/ 2 w 17"/>
                  <a:gd name="T19" fmla="*/ 3 h 10"/>
                  <a:gd name="T20" fmla="*/ 2 w 17"/>
                  <a:gd name="T21" fmla="*/ 5 h 10"/>
                  <a:gd name="T22" fmla="*/ 2 w 17"/>
                  <a:gd name="T23" fmla="*/ 3 h 10"/>
                  <a:gd name="T24" fmla="*/ 5 w 17"/>
                  <a:gd name="T25" fmla="*/ 3 h 10"/>
                  <a:gd name="T26" fmla="*/ 7 w 17"/>
                  <a:gd name="T27" fmla="*/ 0 h 10"/>
                  <a:gd name="T28" fmla="*/ 10 w 17"/>
                  <a:gd name="T29" fmla="*/ 5 h 10"/>
                  <a:gd name="T30" fmla="*/ 14 w 17"/>
                  <a:gd name="T31" fmla="*/ 0 h 10"/>
                  <a:gd name="T32" fmla="*/ 14 w 17"/>
                  <a:gd name="T33" fmla="*/ 3 h 10"/>
                  <a:gd name="T34" fmla="*/ 17 w 17"/>
                  <a:gd name="T35" fmla="*/ 3 h 10"/>
                  <a:gd name="T36" fmla="*/ 17 w 17"/>
                  <a:gd name="T37" fmla="*/ 5 h 10"/>
                  <a:gd name="T38" fmla="*/ 17 w 17"/>
                  <a:gd name="T39" fmla="*/ 7 h 10"/>
                  <a:gd name="T40" fmla="*/ 17 w 17"/>
                  <a:gd name="T41" fmla="*/ 5 h 10"/>
                  <a:gd name="T42" fmla="*/ 14 w 17"/>
                  <a:gd name="T43" fmla="*/ 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14" y="3"/>
                    </a:moveTo>
                    <a:lnTo>
                      <a:pt x="14" y="3"/>
                    </a:lnTo>
                    <a:lnTo>
                      <a:pt x="14" y="5"/>
                    </a:lnTo>
                    <a:lnTo>
                      <a:pt x="14" y="7"/>
                    </a:lnTo>
                    <a:lnTo>
                      <a:pt x="14" y="10"/>
                    </a:lnTo>
                    <a:lnTo>
                      <a:pt x="7" y="10"/>
                    </a:lnTo>
                    <a:lnTo>
                      <a:pt x="0" y="5"/>
                    </a:lnTo>
                    <a:lnTo>
                      <a:pt x="0" y="3"/>
                    </a:lnTo>
                    <a:lnTo>
                      <a:pt x="2" y="3"/>
                    </a:lnTo>
                    <a:lnTo>
                      <a:pt x="2" y="5"/>
                    </a:lnTo>
                    <a:lnTo>
                      <a:pt x="2" y="3"/>
                    </a:lnTo>
                    <a:lnTo>
                      <a:pt x="5" y="3"/>
                    </a:lnTo>
                    <a:lnTo>
                      <a:pt x="7" y="0"/>
                    </a:lnTo>
                    <a:lnTo>
                      <a:pt x="10" y="5"/>
                    </a:lnTo>
                    <a:lnTo>
                      <a:pt x="14" y="0"/>
                    </a:lnTo>
                    <a:lnTo>
                      <a:pt x="14" y="3"/>
                    </a:lnTo>
                    <a:lnTo>
                      <a:pt x="17" y="3"/>
                    </a:lnTo>
                    <a:lnTo>
                      <a:pt x="17" y="5"/>
                    </a:lnTo>
                    <a:lnTo>
                      <a:pt x="17" y="7"/>
                    </a:lnTo>
                    <a:lnTo>
                      <a:pt x="17" y="5"/>
                    </a:lnTo>
                    <a:lnTo>
                      <a:pt x="14" y="3"/>
                    </a:lnTo>
                  </a:path>
                </a:pathLst>
              </a:custGeom>
              <a:grpFill/>
              <a:ln w="9525">
                <a:noFill/>
                <a:round/>
                <a:headEnd/>
                <a:tailEnd/>
              </a:ln>
            </p:spPr>
            <p:txBody>
              <a:bodyPr/>
              <a:lstStyle/>
              <a:p>
                <a:pPr>
                  <a:defRPr/>
                </a:pPr>
                <a:endParaRPr lang="en-US" sz="1200" kern="0">
                  <a:solidFill>
                    <a:srgbClr val="0096D6"/>
                  </a:solidFill>
                </a:endParaRPr>
              </a:p>
            </p:txBody>
          </p:sp>
          <p:sp>
            <p:nvSpPr>
              <p:cNvPr id="2885" name="Freeform 659"/>
              <p:cNvSpPr>
                <a:spLocks/>
              </p:cNvSpPr>
              <p:nvPr/>
            </p:nvSpPr>
            <p:spPr bwMode="auto">
              <a:xfrm>
                <a:off x="4137" y="954"/>
                <a:ext cx="16" cy="16"/>
              </a:xfrm>
              <a:custGeom>
                <a:avLst/>
                <a:gdLst>
                  <a:gd name="T0" fmla="*/ 16 w 16"/>
                  <a:gd name="T1" fmla="*/ 9 h 16"/>
                  <a:gd name="T2" fmla="*/ 16 w 16"/>
                  <a:gd name="T3" fmla="*/ 9 h 16"/>
                  <a:gd name="T4" fmla="*/ 12 w 16"/>
                  <a:gd name="T5" fmla="*/ 16 h 16"/>
                  <a:gd name="T6" fmla="*/ 9 w 16"/>
                  <a:gd name="T7" fmla="*/ 16 h 16"/>
                  <a:gd name="T8" fmla="*/ 7 w 16"/>
                  <a:gd name="T9" fmla="*/ 16 h 16"/>
                  <a:gd name="T10" fmla="*/ 7 w 16"/>
                  <a:gd name="T11" fmla="*/ 16 h 16"/>
                  <a:gd name="T12" fmla="*/ 9 w 16"/>
                  <a:gd name="T13" fmla="*/ 16 h 16"/>
                  <a:gd name="T14" fmla="*/ 9 w 16"/>
                  <a:gd name="T15" fmla="*/ 14 h 16"/>
                  <a:gd name="T16" fmla="*/ 9 w 16"/>
                  <a:gd name="T17" fmla="*/ 11 h 16"/>
                  <a:gd name="T18" fmla="*/ 7 w 16"/>
                  <a:gd name="T19" fmla="*/ 14 h 16"/>
                  <a:gd name="T20" fmla="*/ 2 w 16"/>
                  <a:gd name="T21" fmla="*/ 16 h 16"/>
                  <a:gd name="T22" fmla="*/ 0 w 16"/>
                  <a:gd name="T23" fmla="*/ 14 h 16"/>
                  <a:gd name="T24" fmla="*/ 4 w 16"/>
                  <a:gd name="T25" fmla="*/ 9 h 16"/>
                  <a:gd name="T26" fmla="*/ 7 w 16"/>
                  <a:gd name="T27" fmla="*/ 9 h 16"/>
                  <a:gd name="T28" fmla="*/ 12 w 16"/>
                  <a:gd name="T29" fmla="*/ 4 h 16"/>
                  <a:gd name="T30" fmla="*/ 16 w 16"/>
                  <a:gd name="T31" fmla="*/ 0 h 16"/>
                  <a:gd name="T32" fmla="*/ 16 w 16"/>
                  <a:gd name="T33" fmla="*/ 4 h 16"/>
                  <a:gd name="T34" fmla="*/ 16 w 16"/>
                  <a:gd name="T35" fmla="*/ 9 h 16"/>
                  <a:gd name="T36" fmla="*/ 16 w 16"/>
                  <a:gd name="T37" fmla="*/ 9 h 16"/>
                  <a:gd name="T38" fmla="*/ 16 w 16"/>
                  <a:gd name="T39" fmla="*/ 9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9"/>
                    </a:moveTo>
                    <a:lnTo>
                      <a:pt x="16" y="9"/>
                    </a:lnTo>
                    <a:lnTo>
                      <a:pt x="12" y="16"/>
                    </a:lnTo>
                    <a:lnTo>
                      <a:pt x="9" y="16"/>
                    </a:lnTo>
                    <a:lnTo>
                      <a:pt x="7" y="16"/>
                    </a:lnTo>
                    <a:lnTo>
                      <a:pt x="9" y="16"/>
                    </a:lnTo>
                    <a:lnTo>
                      <a:pt x="9" y="14"/>
                    </a:lnTo>
                    <a:lnTo>
                      <a:pt x="9" y="11"/>
                    </a:lnTo>
                    <a:lnTo>
                      <a:pt x="7" y="14"/>
                    </a:lnTo>
                    <a:lnTo>
                      <a:pt x="2" y="16"/>
                    </a:lnTo>
                    <a:lnTo>
                      <a:pt x="0" y="14"/>
                    </a:lnTo>
                    <a:lnTo>
                      <a:pt x="4" y="9"/>
                    </a:lnTo>
                    <a:lnTo>
                      <a:pt x="7" y="9"/>
                    </a:lnTo>
                    <a:lnTo>
                      <a:pt x="12" y="4"/>
                    </a:lnTo>
                    <a:lnTo>
                      <a:pt x="16" y="0"/>
                    </a:lnTo>
                    <a:lnTo>
                      <a:pt x="16" y="4"/>
                    </a:lnTo>
                    <a:lnTo>
                      <a:pt x="16" y="9"/>
                    </a:lnTo>
                    <a:close/>
                  </a:path>
                </a:pathLst>
              </a:custGeom>
              <a:grpFill/>
              <a:ln w="9525">
                <a:noFill/>
                <a:round/>
                <a:headEnd/>
                <a:tailEnd/>
              </a:ln>
            </p:spPr>
            <p:txBody>
              <a:bodyPr/>
              <a:lstStyle/>
              <a:p>
                <a:pPr>
                  <a:defRPr/>
                </a:pPr>
                <a:endParaRPr lang="en-US" sz="1200" kern="0">
                  <a:solidFill>
                    <a:srgbClr val="0096D6"/>
                  </a:solidFill>
                </a:endParaRPr>
              </a:p>
            </p:txBody>
          </p:sp>
          <p:sp>
            <p:nvSpPr>
              <p:cNvPr id="2886" name="Freeform 660"/>
              <p:cNvSpPr>
                <a:spLocks/>
              </p:cNvSpPr>
              <p:nvPr/>
            </p:nvSpPr>
            <p:spPr bwMode="auto">
              <a:xfrm>
                <a:off x="4137" y="954"/>
                <a:ext cx="16" cy="16"/>
              </a:xfrm>
              <a:custGeom>
                <a:avLst/>
                <a:gdLst>
                  <a:gd name="T0" fmla="*/ 16 w 16"/>
                  <a:gd name="T1" fmla="*/ 9 h 16"/>
                  <a:gd name="T2" fmla="*/ 16 w 16"/>
                  <a:gd name="T3" fmla="*/ 9 h 16"/>
                  <a:gd name="T4" fmla="*/ 12 w 16"/>
                  <a:gd name="T5" fmla="*/ 16 h 16"/>
                  <a:gd name="T6" fmla="*/ 9 w 16"/>
                  <a:gd name="T7" fmla="*/ 16 h 16"/>
                  <a:gd name="T8" fmla="*/ 7 w 16"/>
                  <a:gd name="T9" fmla="*/ 16 h 16"/>
                  <a:gd name="T10" fmla="*/ 7 w 16"/>
                  <a:gd name="T11" fmla="*/ 16 h 16"/>
                  <a:gd name="T12" fmla="*/ 9 w 16"/>
                  <a:gd name="T13" fmla="*/ 16 h 16"/>
                  <a:gd name="T14" fmla="*/ 9 w 16"/>
                  <a:gd name="T15" fmla="*/ 14 h 16"/>
                  <a:gd name="T16" fmla="*/ 9 w 16"/>
                  <a:gd name="T17" fmla="*/ 11 h 16"/>
                  <a:gd name="T18" fmla="*/ 7 w 16"/>
                  <a:gd name="T19" fmla="*/ 14 h 16"/>
                  <a:gd name="T20" fmla="*/ 2 w 16"/>
                  <a:gd name="T21" fmla="*/ 16 h 16"/>
                  <a:gd name="T22" fmla="*/ 0 w 16"/>
                  <a:gd name="T23" fmla="*/ 14 h 16"/>
                  <a:gd name="T24" fmla="*/ 4 w 16"/>
                  <a:gd name="T25" fmla="*/ 9 h 16"/>
                  <a:gd name="T26" fmla="*/ 7 w 16"/>
                  <a:gd name="T27" fmla="*/ 9 h 16"/>
                  <a:gd name="T28" fmla="*/ 12 w 16"/>
                  <a:gd name="T29" fmla="*/ 4 h 16"/>
                  <a:gd name="T30" fmla="*/ 16 w 16"/>
                  <a:gd name="T31" fmla="*/ 0 h 16"/>
                  <a:gd name="T32" fmla="*/ 16 w 16"/>
                  <a:gd name="T33" fmla="*/ 4 h 16"/>
                  <a:gd name="T34" fmla="*/ 16 w 16"/>
                  <a:gd name="T35" fmla="*/ 9 h 16"/>
                  <a:gd name="T36" fmla="*/ 16 w 16"/>
                  <a:gd name="T37" fmla="*/ 9 h 16"/>
                  <a:gd name="T38" fmla="*/ 16 w 16"/>
                  <a:gd name="T39" fmla="*/ 9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9"/>
                    </a:moveTo>
                    <a:lnTo>
                      <a:pt x="16" y="9"/>
                    </a:lnTo>
                    <a:lnTo>
                      <a:pt x="12" y="16"/>
                    </a:lnTo>
                    <a:lnTo>
                      <a:pt x="9" y="16"/>
                    </a:lnTo>
                    <a:lnTo>
                      <a:pt x="7" y="16"/>
                    </a:lnTo>
                    <a:lnTo>
                      <a:pt x="9" y="16"/>
                    </a:lnTo>
                    <a:lnTo>
                      <a:pt x="9" y="14"/>
                    </a:lnTo>
                    <a:lnTo>
                      <a:pt x="9" y="11"/>
                    </a:lnTo>
                    <a:lnTo>
                      <a:pt x="7" y="14"/>
                    </a:lnTo>
                    <a:lnTo>
                      <a:pt x="2" y="16"/>
                    </a:lnTo>
                    <a:lnTo>
                      <a:pt x="0" y="14"/>
                    </a:lnTo>
                    <a:lnTo>
                      <a:pt x="4" y="9"/>
                    </a:lnTo>
                    <a:lnTo>
                      <a:pt x="7" y="9"/>
                    </a:lnTo>
                    <a:lnTo>
                      <a:pt x="12" y="4"/>
                    </a:lnTo>
                    <a:lnTo>
                      <a:pt x="16" y="0"/>
                    </a:lnTo>
                    <a:lnTo>
                      <a:pt x="16" y="4"/>
                    </a:lnTo>
                    <a:lnTo>
                      <a:pt x="16" y="9"/>
                    </a:lnTo>
                  </a:path>
                </a:pathLst>
              </a:custGeom>
              <a:grpFill/>
              <a:ln w="9525">
                <a:noFill/>
                <a:round/>
                <a:headEnd/>
                <a:tailEnd/>
              </a:ln>
            </p:spPr>
            <p:txBody>
              <a:bodyPr/>
              <a:lstStyle/>
              <a:p>
                <a:pPr>
                  <a:defRPr/>
                </a:pPr>
                <a:endParaRPr lang="en-US" sz="1200" kern="0">
                  <a:solidFill>
                    <a:srgbClr val="0096D6"/>
                  </a:solidFill>
                </a:endParaRPr>
              </a:p>
            </p:txBody>
          </p:sp>
          <p:sp>
            <p:nvSpPr>
              <p:cNvPr id="2887" name="Freeform 661"/>
              <p:cNvSpPr>
                <a:spLocks/>
              </p:cNvSpPr>
              <p:nvPr/>
            </p:nvSpPr>
            <p:spPr bwMode="auto">
              <a:xfrm>
                <a:off x="4354" y="1095"/>
                <a:ext cx="24" cy="22"/>
              </a:xfrm>
              <a:custGeom>
                <a:avLst/>
                <a:gdLst>
                  <a:gd name="T0" fmla="*/ 19 w 24"/>
                  <a:gd name="T1" fmla="*/ 3 h 22"/>
                  <a:gd name="T2" fmla="*/ 21 w 24"/>
                  <a:gd name="T3" fmla="*/ 5 h 22"/>
                  <a:gd name="T4" fmla="*/ 24 w 24"/>
                  <a:gd name="T5" fmla="*/ 5 h 22"/>
                  <a:gd name="T6" fmla="*/ 24 w 24"/>
                  <a:gd name="T7" fmla="*/ 5 h 22"/>
                  <a:gd name="T8" fmla="*/ 21 w 24"/>
                  <a:gd name="T9" fmla="*/ 17 h 22"/>
                  <a:gd name="T10" fmla="*/ 17 w 24"/>
                  <a:gd name="T11" fmla="*/ 22 h 22"/>
                  <a:gd name="T12" fmla="*/ 12 w 24"/>
                  <a:gd name="T13" fmla="*/ 22 h 22"/>
                  <a:gd name="T14" fmla="*/ 9 w 24"/>
                  <a:gd name="T15" fmla="*/ 22 h 22"/>
                  <a:gd name="T16" fmla="*/ 7 w 24"/>
                  <a:gd name="T17" fmla="*/ 17 h 22"/>
                  <a:gd name="T18" fmla="*/ 0 w 24"/>
                  <a:gd name="T19" fmla="*/ 15 h 22"/>
                  <a:gd name="T20" fmla="*/ 0 w 24"/>
                  <a:gd name="T21" fmla="*/ 12 h 22"/>
                  <a:gd name="T22" fmla="*/ 0 w 24"/>
                  <a:gd name="T23" fmla="*/ 10 h 22"/>
                  <a:gd name="T24" fmla="*/ 0 w 24"/>
                  <a:gd name="T25" fmla="*/ 10 h 22"/>
                  <a:gd name="T26" fmla="*/ 2 w 24"/>
                  <a:gd name="T27" fmla="*/ 10 h 22"/>
                  <a:gd name="T28" fmla="*/ 5 w 24"/>
                  <a:gd name="T29" fmla="*/ 10 h 22"/>
                  <a:gd name="T30" fmla="*/ 5 w 24"/>
                  <a:gd name="T31" fmla="*/ 10 h 22"/>
                  <a:gd name="T32" fmla="*/ 7 w 24"/>
                  <a:gd name="T33" fmla="*/ 7 h 22"/>
                  <a:gd name="T34" fmla="*/ 5 w 24"/>
                  <a:gd name="T35" fmla="*/ 3 h 22"/>
                  <a:gd name="T36" fmla="*/ 7 w 24"/>
                  <a:gd name="T37" fmla="*/ 0 h 22"/>
                  <a:gd name="T38" fmla="*/ 17 w 24"/>
                  <a:gd name="T39" fmla="*/ 3 h 22"/>
                  <a:gd name="T40" fmla="*/ 19 w 24"/>
                  <a:gd name="T41" fmla="*/ 3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2"/>
                  <a:gd name="T65" fmla="*/ 24 w 2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2">
                    <a:moveTo>
                      <a:pt x="19" y="3"/>
                    </a:moveTo>
                    <a:lnTo>
                      <a:pt x="21" y="5"/>
                    </a:lnTo>
                    <a:lnTo>
                      <a:pt x="24" y="5"/>
                    </a:lnTo>
                    <a:lnTo>
                      <a:pt x="21" y="17"/>
                    </a:lnTo>
                    <a:lnTo>
                      <a:pt x="17" y="22"/>
                    </a:lnTo>
                    <a:lnTo>
                      <a:pt x="12" y="22"/>
                    </a:lnTo>
                    <a:lnTo>
                      <a:pt x="9" y="22"/>
                    </a:lnTo>
                    <a:lnTo>
                      <a:pt x="7" y="17"/>
                    </a:lnTo>
                    <a:lnTo>
                      <a:pt x="0" y="15"/>
                    </a:lnTo>
                    <a:lnTo>
                      <a:pt x="0" y="12"/>
                    </a:lnTo>
                    <a:lnTo>
                      <a:pt x="0" y="10"/>
                    </a:lnTo>
                    <a:lnTo>
                      <a:pt x="2" y="10"/>
                    </a:lnTo>
                    <a:lnTo>
                      <a:pt x="5" y="10"/>
                    </a:lnTo>
                    <a:lnTo>
                      <a:pt x="7" y="7"/>
                    </a:lnTo>
                    <a:lnTo>
                      <a:pt x="5" y="3"/>
                    </a:lnTo>
                    <a:lnTo>
                      <a:pt x="7" y="0"/>
                    </a:lnTo>
                    <a:lnTo>
                      <a:pt x="17" y="3"/>
                    </a:lnTo>
                    <a:lnTo>
                      <a:pt x="19" y="3"/>
                    </a:lnTo>
                    <a:close/>
                  </a:path>
                </a:pathLst>
              </a:custGeom>
              <a:grpFill/>
              <a:ln w="9525">
                <a:noFill/>
                <a:round/>
                <a:headEnd/>
                <a:tailEnd/>
              </a:ln>
            </p:spPr>
            <p:txBody>
              <a:bodyPr/>
              <a:lstStyle/>
              <a:p>
                <a:pPr>
                  <a:defRPr/>
                </a:pPr>
                <a:endParaRPr lang="en-US" sz="1200" kern="0">
                  <a:solidFill>
                    <a:srgbClr val="0096D6"/>
                  </a:solidFill>
                </a:endParaRPr>
              </a:p>
            </p:txBody>
          </p:sp>
          <p:sp>
            <p:nvSpPr>
              <p:cNvPr id="2888" name="Freeform 662"/>
              <p:cNvSpPr>
                <a:spLocks/>
              </p:cNvSpPr>
              <p:nvPr/>
            </p:nvSpPr>
            <p:spPr bwMode="auto">
              <a:xfrm>
                <a:off x="4354" y="1095"/>
                <a:ext cx="24" cy="22"/>
              </a:xfrm>
              <a:custGeom>
                <a:avLst/>
                <a:gdLst>
                  <a:gd name="T0" fmla="*/ 19 w 24"/>
                  <a:gd name="T1" fmla="*/ 3 h 22"/>
                  <a:gd name="T2" fmla="*/ 21 w 24"/>
                  <a:gd name="T3" fmla="*/ 5 h 22"/>
                  <a:gd name="T4" fmla="*/ 24 w 24"/>
                  <a:gd name="T5" fmla="*/ 5 h 22"/>
                  <a:gd name="T6" fmla="*/ 24 w 24"/>
                  <a:gd name="T7" fmla="*/ 5 h 22"/>
                  <a:gd name="T8" fmla="*/ 21 w 24"/>
                  <a:gd name="T9" fmla="*/ 17 h 22"/>
                  <a:gd name="T10" fmla="*/ 17 w 24"/>
                  <a:gd name="T11" fmla="*/ 22 h 22"/>
                  <a:gd name="T12" fmla="*/ 12 w 24"/>
                  <a:gd name="T13" fmla="*/ 22 h 22"/>
                  <a:gd name="T14" fmla="*/ 9 w 24"/>
                  <a:gd name="T15" fmla="*/ 22 h 22"/>
                  <a:gd name="T16" fmla="*/ 7 w 24"/>
                  <a:gd name="T17" fmla="*/ 17 h 22"/>
                  <a:gd name="T18" fmla="*/ 0 w 24"/>
                  <a:gd name="T19" fmla="*/ 15 h 22"/>
                  <a:gd name="T20" fmla="*/ 0 w 24"/>
                  <a:gd name="T21" fmla="*/ 12 h 22"/>
                  <a:gd name="T22" fmla="*/ 0 w 24"/>
                  <a:gd name="T23" fmla="*/ 10 h 22"/>
                  <a:gd name="T24" fmla="*/ 0 w 24"/>
                  <a:gd name="T25" fmla="*/ 10 h 22"/>
                  <a:gd name="T26" fmla="*/ 2 w 24"/>
                  <a:gd name="T27" fmla="*/ 10 h 22"/>
                  <a:gd name="T28" fmla="*/ 5 w 24"/>
                  <a:gd name="T29" fmla="*/ 10 h 22"/>
                  <a:gd name="T30" fmla="*/ 5 w 24"/>
                  <a:gd name="T31" fmla="*/ 10 h 22"/>
                  <a:gd name="T32" fmla="*/ 7 w 24"/>
                  <a:gd name="T33" fmla="*/ 7 h 22"/>
                  <a:gd name="T34" fmla="*/ 5 w 24"/>
                  <a:gd name="T35" fmla="*/ 3 h 22"/>
                  <a:gd name="T36" fmla="*/ 7 w 24"/>
                  <a:gd name="T37" fmla="*/ 0 h 22"/>
                  <a:gd name="T38" fmla="*/ 17 w 24"/>
                  <a:gd name="T39" fmla="*/ 3 h 22"/>
                  <a:gd name="T40" fmla="*/ 19 w 24"/>
                  <a:gd name="T41" fmla="*/ 3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2"/>
                  <a:gd name="T65" fmla="*/ 24 w 2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2">
                    <a:moveTo>
                      <a:pt x="19" y="3"/>
                    </a:moveTo>
                    <a:lnTo>
                      <a:pt x="21" y="5"/>
                    </a:lnTo>
                    <a:lnTo>
                      <a:pt x="24" y="5"/>
                    </a:lnTo>
                    <a:lnTo>
                      <a:pt x="21" y="17"/>
                    </a:lnTo>
                    <a:lnTo>
                      <a:pt x="17" y="22"/>
                    </a:lnTo>
                    <a:lnTo>
                      <a:pt x="12" y="22"/>
                    </a:lnTo>
                    <a:lnTo>
                      <a:pt x="9" y="22"/>
                    </a:lnTo>
                    <a:lnTo>
                      <a:pt x="7" y="17"/>
                    </a:lnTo>
                    <a:lnTo>
                      <a:pt x="0" y="15"/>
                    </a:lnTo>
                    <a:lnTo>
                      <a:pt x="0" y="12"/>
                    </a:lnTo>
                    <a:lnTo>
                      <a:pt x="0" y="10"/>
                    </a:lnTo>
                    <a:lnTo>
                      <a:pt x="2" y="10"/>
                    </a:lnTo>
                    <a:lnTo>
                      <a:pt x="5" y="10"/>
                    </a:lnTo>
                    <a:lnTo>
                      <a:pt x="7" y="7"/>
                    </a:lnTo>
                    <a:lnTo>
                      <a:pt x="5" y="3"/>
                    </a:lnTo>
                    <a:lnTo>
                      <a:pt x="7" y="0"/>
                    </a:lnTo>
                    <a:lnTo>
                      <a:pt x="17" y="3"/>
                    </a:lnTo>
                    <a:lnTo>
                      <a:pt x="19" y="3"/>
                    </a:lnTo>
                  </a:path>
                </a:pathLst>
              </a:custGeom>
              <a:grpFill/>
              <a:ln w="9525">
                <a:noFill/>
                <a:round/>
                <a:headEnd/>
                <a:tailEnd/>
              </a:ln>
            </p:spPr>
            <p:txBody>
              <a:bodyPr/>
              <a:lstStyle/>
              <a:p>
                <a:pPr>
                  <a:defRPr/>
                </a:pPr>
                <a:endParaRPr lang="en-US" sz="1200" kern="0">
                  <a:solidFill>
                    <a:srgbClr val="0096D6"/>
                  </a:solidFill>
                </a:endParaRPr>
              </a:p>
            </p:txBody>
          </p:sp>
          <p:sp>
            <p:nvSpPr>
              <p:cNvPr id="2889" name="Freeform 663"/>
              <p:cNvSpPr>
                <a:spLocks/>
              </p:cNvSpPr>
              <p:nvPr/>
            </p:nvSpPr>
            <p:spPr bwMode="auto">
              <a:xfrm>
                <a:off x="4687" y="1230"/>
                <a:ext cx="17" cy="7"/>
              </a:xfrm>
              <a:custGeom>
                <a:avLst/>
                <a:gdLst>
                  <a:gd name="T0" fmla="*/ 5 w 17"/>
                  <a:gd name="T1" fmla="*/ 0 h 7"/>
                  <a:gd name="T2" fmla="*/ 7 w 17"/>
                  <a:gd name="T3" fmla="*/ 0 h 7"/>
                  <a:gd name="T4" fmla="*/ 7 w 17"/>
                  <a:gd name="T5" fmla="*/ 0 h 7"/>
                  <a:gd name="T6" fmla="*/ 10 w 17"/>
                  <a:gd name="T7" fmla="*/ 0 h 7"/>
                  <a:gd name="T8" fmla="*/ 17 w 17"/>
                  <a:gd name="T9" fmla="*/ 0 h 7"/>
                  <a:gd name="T10" fmla="*/ 17 w 17"/>
                  <a:gd name="T11" fmla="*/ 2 h 7"/>
                  <a:gd name="T12" fmla="*/ 14 w 17"/>
                  <a:gd name="T13" fmla="*/ 7 h 7"/>
                  <a:gd name="T14" fmla="*/ 12 w 17"/>
                  <a:gd name="T15" fmla="*/ 5 h 7"/>
                  <a:gd name="T16" fmla="*/ 10 w 17"/>
                  <a:gd name="T17" fmla="*/ 7 h 7"/>
                  <a:gd name="T18" fmla="*/ 0 w 17"/>
                  <a:gd name="T19" fmla="*/ 2 h 7"/>
                  <a:gd name="T20" fmla="*/ 0 w 17"/>
                  <a:gd name="T21" fmla="*/ 2 h 7"/>
                  <a:gd name="T22" fmla="*/ 2 w 17"/>
                  <a:gd name="T23" fmla="*/ 0 h 7"/>
                  <a:gd name="T24" fmla="*/ 5 w 17"/>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7"/>
                  <a:gd name="T41" fmla="*/ 17 w 1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7">
                    <a:moveTo>
                      <a:pt x="5" y="0"/>
                    </a:moveTo>
                    <a:lnTo>
                      <a:pt x="7" y="0"/>
                    </a:lnTo>
                    <a:lnTo>
                      <a:pt x="10" y="0"/>
                    </a:lnTo>
                    <a:lnTo>
                      <a:pt x="17" y="0"/>
                    </a:lnTo>
                    <a:lnTo>
                      <a:pt x="17" y="2"/>
                    </a:lnTo>
                    <a:lnTo>
                      <a:pt x="14" y="7"/>
                    </a:lnTo>
                    <a:lnTo>
                      <a:pt x="12" y="5"/>
                    </a:lnTo>
                    <a:lnTo>
                      <a:pt x="10" y="7"/>
                    </a:lnTo>
                    <a:lnTo>
                      <a:pt x="0" y="2"/>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890" name="Freeform 664"/>
              <p:cNvSpPr>
                <a:spLocks/>
              </p:cNvSpPr>
              <p:nvPr/>
            </p:nvSpPr>
            <p:spPr bwMode="auto">
              <a:xfrm>
                <a:off x="4687" y="1230"/>
                <a:ext cx="17" cy="7"/>
              </a:xfrm>
              <a:custGeom>
                <a:avLst/>
                <a:gdLst>
                  <a:gd name="T0" fmla="*/ 5 w 17"/>
                  <a:gd name="T1" fmla="*/ 0 h 7"/>
                  <a:gd name="T2" fmla="*/ 7 w 17"/>
                  <a:gd name="T3" fmla="*/ 0 h 7"/>
                  <a:gd name="T4" fmla="*/ 7 w 17"/>
                  <a:gd name="T5" fmla="*/ 0 h 7"/>
                  <a:gd name="T6" fmla="*/ 10 w 17"/>
                  <a:gd name="T7" fmla="*/ 0 h 7"/>
                  <a:gd name="T8" fmla="*/ 17 w 17"/>
                  <a:gd name="T9" fmla="*/ 0 h 7"/>
                  <a:gd name="T10" fmla="*/ 17 w 17"/>
                  <a:gd name="T11" fmla="*/ 2 h 7"/>
                  <a:gd name="T12" fmla="*/ 14 w 17"/>
                  <a:gd name="T13" fmla="*/ 7 h 7"/>
                  <a:gd name="T14" fmla="*/ 12 w 17"/>
                  <a:gd name="T15" fmla="*/ 5 h 7"/>
                  <a:gd name="T16" fmla="*/ 10 w 17"/>
                  <a:gd name="T17" fmla="*/ 7 h 7"/>
                  <a:gd name="T18" fmla="*/ 0 w 17"/>
                  <a:gd name="T19" fmla="*/ 2 h 7"/>
                  <a:gd name="T20" fmla="*/ 0 w 17"/>
                  <a:gd name="T21" fmla="*/ 2 h 7"/>
                  <a:gd name="T22" fmla="*/ 2 w 17"/>
                  <a:gd name="T23" fmla="*/ 0 h 7"/>
                  <a:gd name="T24" fmla="*/ 5 w 17"/>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7"/>
                  <a:gd name="T41" fmla="*/ 17 w 1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7">
                    <a:moveTo>
                      <a:pt x="5" y="0"/>
                    </a:moveTo>
                    <a:lnTo>
                      <a:pt x="7" y="0"/>
                    </a:lnTo>
                    <a:lnTo>
                      <a:pt x="10" y="0"/>
                    </a:lnTo>
                    <a:lnTo>
                      <a:pt x="17" y="0"/>
                    </a:lnTo>
                    <a:lnTo>
                      <a:pt x="17" y="2"/>
                    </a:lnTo>
                    <a:lnTo>
                      <a:pt x="14" y="7"/>
                    </a:lnTo>
                    <a:lnTo>
                      <a:pt x="12" y="5"/>
                    </a:lnTo>
                    <a:lnTo>
                      <a:pt x="10" y="7"/>
                    </a:lnTo>
                    <a:lnTo>
                      <a:pt x="0" y="2"/>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891" name="Freeform 665"/>
              <p:cNvSpPr>
                <a:spLocks/>
              </p:cNvSpPr>
              <p:nvPr/>
            </p:nvSpPr>
            <p:spPr bwMode="auto">
              <a:xfrm>
                <a:off x="4704" y="1228"/>
                <a:ext cx="14" cy="14"/>
              </a:xfrm>
              <a:custGeom>
                <a:avLst/>
                <a:gdLst>
                  <a:gd name="T0" fmla="*/ 2 w 14"/>
                  <a:gd name="T1" fmla="*/ 4 h 14"/>
                  <a:gd name="T2" fmla="*/ 4 w 14"/>
                  <a:gd name="T3" fmla="*/ 2 h 14"/>
                  <a:gd name="T4" fmla="*/ 4 w 14"/>
                  <a:gd name="T5" fmla="*/ 2 h 14"/>
                  <a:gd name="T6" fmla="*/ 7 w 14"/>
                  <a:gd name="T7" fmla="*/ 4 h 14"/>
                  <a:gd name="T8" fmla="*/ 7 w 14"/>
                  <a:gd name="T9" fmla="*/ 2 h 14"/>
                  <a:gd name="T10" fmla="*/ 7 w 14"/>
                  <a:gd name="T11" fmla="*/ 0 h 14"/>
                  <a:gd name="T12" fmla="*/ 9 w 14"/>
                  <a:gd name="T13" fmla="*/ 0 h 14"/>
                  <a:gd name="T14" fmla="*/ 11 w 14"/>
                  <a:gd name="T15" fmla="*/ 0 h 14"/>
                  <a:gd name="T16" fmla="*/ 11 w 14"/>
                  <a:gd name="T17" fmla="*/ 2 h 14"/>
                  <a:gd name="T18" fmla="*/ 14 w 14"/>
                  <a:gd name="T19" fmla="*/ 7 h 14"/>
                  <a:gd name="T20" fmla="*/ 7 w 14"/>
                  <a:gd name="T21" fmla="*/ 11 h 14"/>
                  <a:gd name="T22" fmla="*/ 4 w 14"/>
                  <a:gd name="T23" fmla="*/ 11 h 14"/>
                  <a:gd name="T24" fmla="*/ 2 w 14"/>
                  <a:gd name="T25" fmla="*/ 14 h 14"/>
                  <a:gd name="T26" fmla="*/ 0 w 14"/>
                  <a:gd name="T27" fmla="*/ 11 h 14"/>
                  <a:gd name="T28" fmla="*/ 0 w 14"/>
                  <a:gd name="T29" fmla="*/ 11 h 14"/>
                  <a:gd name="T30" fmla="*/ 0 w 14"/>
                  <a:gd name="T31" fmla="*/ 9 h 14"/>
                  <a:gd name="T32" fmla="*/ 2 w 14"/>
                  <a:gd name="T33" fmla="*/ 7 h 14"/>
                  <a:gd name="T34" fmla="*/ 0 w 14"/>
                  <a:gd name="T35" fmla="*/ 4 h 14"/>
                  <a:gd name="T36" fmla="*/ 2 w 14"/>
                  <a:gd name="T37" fmla="*/ 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2" y="4"/>
                    </a:moveTo>
                    <a:lnTo>
                      <a:pt x="4" y="2"/>
                    </a:lnTo>
                    <a:lnTo>
                      <a:pt x="7" y="4"/>
                    </a:lnTo>
                    <a:lnTo>
                      <a:pt x="7" y="2"/>
                    </a:lnTo>
                    <a:lnTo>
                      <a:pt x="7" y="0"/>
                    </a:lnTo>
                    <a:lnTo>
                      <a:pt x="9" y="0"/>
                    </a:lnTo>
                    <a:lnTo>
                      <a:pt x="11" y="0"/>
                    </a:lnTo>
                    <a:lnTo>
                      <a:pt x="11" y="2"/>
                    </a:lnTo>
                    <a:lnTo>
                      <a:pt x="14" y="7"/>
                    </a:lnTo>
                    <a:lnTo>
                      <a:pt x="7" y="11"/>
                    </a:lnTo>
                    <a:lnTo>
                      <a:pt x="4" y="11"/>
                    </a:lnTo>
                    <a:lnTo>
                      <a:pt x="2" y="14"/>
                    </a:lnTo>
                    <a:lnTo>
                      <a:pt x="0" y="11"/>
                    </a:lnTo>
                    <a:lnTo>
                      <a:pt x="0" y="9"/>
                    </a:lnTo>
                    <a:lnTo>
                      <a:pt x="2" y="7"/>
                    </a:lnTo>
                    <a:lnTo>
                      <a:pt x="0" y="4"/>
                    </a:lnTo>
                    <a:lnTo>
                      <a:pt x="2" y="4"/>
                    </a:lnTo>
                    <a:close/>
                  </a:path>
                </a:pathLst>
              </a:custGeom>
              <a:grpFill/>
              <a:ln w="9525">
                <a:noFill/>
                <a:round/>
                <a:headEnd/>
                <a:tailEnd/>
              </a:ln>
            </p:spPr>
            <p:txBody>
              <a:bodyPr/>
              <a:lstStyle/>
              <a:p>
                <a:pPr>
                  <a:defRPr/>
                </a:pPr>
                <a:endParaRPr lang="en-US" sz="1200" kern="0">
                  <a:solidFill>
                    <a:srgbClr val="0096D6"/>
                  </a:solidFill>
                </a:endParaRPr>
              </a:p>
            </p:txBody>
          </p:sp>
          <p:sp>
            <p:nvSpPr>
              <p:cNvPr id="2892" name="Freeform 666"/>
              <p:cNvSpPr>
                <a:spLocks/>
              </p:cNvSpPr>
              <p:nvPr/>
            </p:nvSpPr>
            <p:spPr bwMode="auto">
              <a:xfrm>
                <a:off x="4704" y="1228"/>
                <a:ext cx="14" cy="14"/>
              </a:xfrm>
              <a:custGeom>
                <a:avLst/>
                <a:gdLst>
                  <a:gd name="T0" fmla="*/ 2 w 14"/>
                  <a:gd name="T1" fmla="*/ 4 h 14"/>
                  <a:gd name="T2" fmla="*/ 4 w 14"/>
                  <a:gd name="T3" fmla="*/ 2 h 14"/>
                  <a:gd name="T4" fmla="*/ 4 w 14"/>
                  <a:gd name="T5" fmla="*/ 2 h 14"/>
                  <a:gd name="T6" fmla="*/ 7 w 14"/>
                  <a:gd name="T7" fmla="*/ 4 h 14"/>
                  <a:gd name="T8" fmla="*/ 7 w 14"/>
                  <a:gd name="T9" fmla="*/ 2 h 14"/>
                  <a:gd name="T10" fmla="*/ 7 w 14"/>
                  <a:gd name="T11" fmla="*/ 0 h 14"/>
                  <a:gd name="T12" fmla="*/ 9 w 14"/>
                  <a:gd name="T13" fmla="*/ 0 h 14"/>
                  <a:gd name="T14" fmla="*/ 11 w 14"/>
                  <a:gd name="T15" fmla="*/ 0 h 14"/>
                  <a:gd name="T16" fmla="*/ 11 w 14"/>
                  <a:gd name="T17" fmla="*/ 2 h 14"/>
                  <a:gd name="T18" fmla="*/ 14 w 14"/>
                  <a:gd name="T19" fmla="*/ 7 h 14"/>
                  <a:gd name="T20" fmla="*/ 7 w 14"/>
                  <a:gd name="T21" fmla="*/ 11 h 14"/>
                  <a:gd name="T22" fmla="*/ 4 w 14"/>
                  <a:gd name="T23" fmla="*/ 11 h 14"/>
                  <a:gd name="T24" fmla="*/ 2 w 14"/>
                  <a:gd name="T25" fmla="*/ 14 h 14"/>
                  <a:gd name="T26" fmla="*/ 0 w 14"/>
                  <a:gd name="T27" fmla="*/ 11 h 14"/>
                  <a:gd name="T28" fmla="*/ 0 w 14"/>
                  <a:gd name="T29" fmla="*/ 11 h 14"/>
                  <a:gd name="T30" fmla="*/ 0 w 14"/>
                  <a:gd name="T31" fmla="*/ 9 h 14"/>
                  <a:gd name="T32" fmla="*/ 2 w 14"/>
                  <a:gd name="T33" fmla="*/ 7 h 14"/>
                  <a:gd name="T34" fmla="*/ 0 w 14"/>
                  <a:gd name="T35" fmla="*/ 4 h 14"/>
                  <a:gd name="T36" fmla="*/ 2 w 14"/>
                  <a:gd name="T37" fmla="*/ 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2" y="4"/>
                    </a:moveTo>
                    <a:lnTo>
                      <a:pt x="4" y="2"/>
                    </a:lnTo>
                    <a:lnTo>
                      <a:pt x="7" y="4"/>
                    </a:lnTo>
                    <a:lnTo>
                      <a:pt x="7" y="2"/>
                    </a:lnTo>
                    <a:lnTo>
                      <a:pt x="7" y="0"/>
                    </a:lnTo>
                    <a:lnTo>
                      <a:pt x="9" y="0"/>
                    </a:lnTo>
                    <a:lnTo>
                      <a:pt x="11" y="0"/>
                    </a:lnTo>
                    <a:lnTo>
                      <a:pt x="11" y="2"/>
                    </a:lnTo>
                    <a:lnTo>
                      <a:pt x="14" y="7"/>
                    </a:lnTo>
                    <a:lnTo>
                      <a:pt x="7" y="11"/>
                    </a:lnTo>
                    <a:lnTo>
                      <a:pt x="4" y="11"/>
                    </a:lnTo>
                    <a:lnTo>
                      <a:pt x="2" y="14"/>
                    </a:lnTo>
                    <a:lnTo>
                      <a:pt x="0" y="11"/>
                    </a:lnTo>
                    <a:lnTo>
                      <a:pt x="0" y="9"/>
                    </a:lnTo>
                    <a:lnTo>
                      <a:pt x="2" y="7"/>
                    </a:lnTo>
                    <a:lnTo>
                      <a:pt x="0" y="4"/>
                    </a:lnTo>
                    <a:lnTo>
                      <a:pt x="2" y="4"/>
                    </a:lnTo>
                  </a:path>
                </a:pathLst>
              </a:custGeom>
              <a:grpFill/>
              <a:ln w="9525">
                <a:noFill/>
                <a:round/>
                <a:headEnd/>
                <a:tailEnd/>
              </a:ln>
            </p:spPr>
            <p:txBody>
              <a:bodyPr/>
              <a:lstStyle/>
              <a:p>
                <a:pPr>
                  <a:defRPr/>
                </a:pPr>
                <a:endParaRPr lang="en-US" sz="1200" kern="0">
                  <a:solidFill>
                    <a:srgbClr val="0096D6"/>
                  </a:solidFill>
                </a:endParaRPr>
              </a:p>
            </p:txBody>
          </p:sp>
          <p:sp>
            <p:nvSpPr>
              <p:cNvPr id="2893" name="Freeform 667"/>
              <p:cNvSpPr>
                <a:spLocks/>
              </p:cNvSpPr>
              <p:nvPr/>
            </p:nvSpPr>
            <p:spPr bwMode="auto">
              <a:xfrm>
                <a:off x="4720" y="1190"/>
                <a:ext cx="19" cy="14"/>
              </a:xfrm>
              <a:custGeom>
                <a:avLst/>
                <a:gdLst>
                  <a:gd name="T0" fmla="*/ 10 w 19"/>
                  <a:gd name="T1" fmla="*/ 2 h 14"/>
                  <a:gd name="T2" fmla="*/ 12 w 19"/>
                  <a:gd name="T3" fmla="*/ 2 h 14"/>
                  <a:gd name="T4" fmla="*/ 19 w 19"/>
                  <a:gd name="T5" fmla="*/ 2 h 14"/>
                  <a:gd name="T6" fmla="*/ 19 w 19"/>
                  <a:gd name="T7" fmla="*/ 2 h 14"/>
                  <a:gd name="T8" fmla="*/ 19 w 19"/>
                  <a:gd name="T9" fmla="*/ 9 h 14"/>
                  <a:gd name="T10" fmla="*/ 17 w 19"/>
                  <a:gd name="T11" fmla="*/ 12 h 14"/>
                  <a:gd name="T12" fmla="*/ 17 w 19"/>
                  <a:gd name="T13" fmla="*/ 7 h 14"/>
                  <a:gd name="T14" fmla="*/ 14 w 19"/>
                  <a:gd name="T15" fmla="*/ 12 h 14"/>
                  <a:gd name="T16" fmla="*/ 12 w 19"/>
                  <a:gd name="T17" fmla="*/ 12 h 14"/>
                  <a:gd name="T18" fmla="*/ 10 w 19"/>
                  <a:gd name="T19" fmla="*/ 12 h 14"/>
                  <a:gd name="T20" fmla="*/ 7 w 19"/>
                  <a:gd name="T21" fmla="*/ 14 h 14"/>
                  <a:gd name="T22" fmla="*/ 5 w 19"/>
                  <a:gd name="T23" fmla="*/ 14 h 14"/>
                  <a:gd name="T24" fmla="*/ 5 w 19"/>
                  <a:gd name="T25" fmla="*/ 14 h 14"/>
                  <a:gd name="T26" fmla="*/ 3 w 19"/>
                  <a:gd name="T27" fmla="*/ 14 h 14"/>
                  <a:gd name="T28" fmla="*/ 0 w 19"/>
                  <a:gd name="T29" fmla="*/ 12 h 14"/>
                  <a:gd name="T30" fmla="*/ 0 w 19"/>
                  <a:gd name="T31" fmla="*/ 9 h 14"/>
                  <a:gd name="T32" fmla="*/ 3 w 19"/>
                  <a:gd name="T33" fmla="*/ 9 h 14"/>
                  <a:gd name="T34" fmla="*/ 3 w 19"/>
                  <a:gd name="T35" fmla="*/ 7 h 14"/>
                  <a:gd name="T36" fmla="*/ 3 w 19"/>
                  <a:gd name="T37" fmla="*/ 7 h 14"/>
                  <a:gd name="T38" fmla="*/ 5 w 19"/>
                  <a:gd name="T39" fmla="*/ 5 h 14"/>
                  <a:gd name="T40" fmla="*/ 5 w 19"/>
                  <a:gd name="T41" fmla="*/ 5 h 14"/>
                  <a:gd name="T42" fmla="*/ 3 w 19"/>
                  <a:gd name="T43" fmla="*/ 2 h 14"/>
                  <a:gd name="T44" fmla="*/ 5 w 19"/>
                  <a:gd name="T45" fmla="*/ 0 h 14"/>
                  <a:gd name="T46" fmla="*/ 10 w 19"/>
                  <a:gd name="T47" fmla="*/ 0 h 14"/>
                  <a:gd name="T48" fmla="*/ 10 w 19"/>
                  <a:gd name="T49" fmla="*/ 2 h 14"/>
                  <a:gd name="T50" fmla="*/ 10 w 19"/>
                  <a:gd name="T51" fmla="*/ 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4"/>
                  <a:gd name="T80" fmla="*/ 19 w 19"/>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4">
                    <a:moveTo>
                      <a:pt x="10" y="2"/>
                    </a:moveTo>
                    <a:lnTo>
                      <a:pt x="12" y="2"/>
                    </a:lnTo>
                    <a:lnTo>
                      <a:pt x="19" y="2"/>
                    </a:lnTo>
                    <a:lnTo>
                      <a:pt x="19" y="9"/>
                    </a:lnTo>
                    <a:lnTo>
                      <a:pt x="17" y="12"/>
                    </a:lnTo>
                    <a:lnTo>
                      <a:pt x="17" y="7"/>
                    </a:lnTo>
                    <a:lnTo>
                      <a:pt x="14" y="12"/>
                    </a:lnTo>
                    <a:lnTo>
                      <a:pt x="12" y="12"/>
                    </a:lnTo>
                    <a:lnTo>
                      <a:pt x="10" y="12"/>
                    </a:lnTo>
                    <a:lnTo>
                      <a:pt x="7" y="14"/>
                    </a:lnTo>
                    <a:lnTo>
                      <a:pt x="5" y="14"/>
                    </a:lnTo>
                    <a:lnTo>
                      <a:pt x="3" y="14"/>
                    </a:lnTo>
                    <a:lnTo>
                      <a:pt x="0" y="12"/>
                    </a:lnTo>
                    <a:lnTo>
                      <a:pt x="0" y="9"/>
                    </a:lnTo>
                    <a:lnTo>
                      <a:pt x="3" y="9"/>
                    </a:lnTo>
                    <a:lnTo>
                      <a:pt x="3" y="7"/>
                    </a:lnTo>
                    <a:lnTo>
                      <a:pt x="5" y="5"/>
                    </a:lnTo>
                    <a:lnTo>
                      <a:pt x="3" y="2"/>
                    </a:lnTo>
                    <a:lnTo>
                      <a:pt x="5" y="0"/>
                    </a:lnTo>
                    <a:lnTo>
                      <a:pt x="10" y="0"/>
                    </a:lnTo>
                    <a:lnTo>
                      <a:pt x="10" y="2"/>
                    </a:lnTo>
                    <a:close/>
                  </a:path>
                </a:pathLst>
              </a:custGeom>
              <a:grpFill/>
              <a:ln w="9525">
                <a:noFill/>
                <a:round/>
                <a:headEnd/>
                <a:tailEnd/>
              </a:ln>
            </p:spPr>
            <p:txBody>
              <a:bodyPr/>
              <a:lstStyle/>
              <a:p>
                <a:pPr>
                  <a:defRPr/>
                </a:pPr>
                <a:endParaRPr lang="en-US" sz="1200" kern="0">
                  <a:solidFill>
                    <a:srgbClr val="0096D6"/>
                  </a:solidFill>
                </a:endParaRPr>
              </a:p>
            </p:txBody>
          </p:sp>
          <p:sp>
            <p:nvSpPr>
              <p:cNvPr id="2894" name="Freeform 668"/>
              <p:cNvSpPr>
                <a:spLocks/>
              </p:cNvSpPr>
              <p:nvPr/>
            </p:nvSpPr>
            <p:spPr bwMode="auto">
              <a:xfrm>
                <a:off x="4720" y="1190"/>
                <a:ext cx="19" cy="14"/>
              </a:xfrm>
              <a:custGeom>
                <a:avLst/>
                <a:gdLst>
                  <a:gd name="T0" fmla="*/ 10 w 19"/>
                  <a:gd name="T1" fmla="*/ 2 h 14"/>
                  <a:gd name="T2" fmla="*/ 12 w 19"/>
                  <a:gd name="T3" fmla="*/ 2 h 14"/>
                  <a:gd name="T4" fmla="*/ 19 w 19"/>
                  <a:gd name="T5" fmla="*/ 2 h 14"/>
                  <a:gd name="T6" fmla="*/ 19 w 19"/>
                  <a:gd name="T7" fmla="*/ 2 h 14"/>
                  <a:gd name="T8" fmla="*/ 19 w 19"/>
                  <a:gd name="T9" fmla="*/ 9 h 14"/>
                  <a:gd name="T10" fmla="*/ 17 w 19"/>
                  <a:gd name="T11" fmla="*/ 12 h 14"/>
                  <a:gd name="T12" fmla="*/ 17 w 19"/>
                  <a:gd name="T13" fmla="*/ 7 h 14"/>
                  <a:gd name="T14" fmla="*/ 14 w 19"/>
                  <a:gd name="T15" fmla="*/ 12 h 14"/>
                  <a:gd name="T16" fmla="*/ 12 w 19"/>
                  <a:gd name="T17" fmla="*/ 12 h 14"/>
                  <a:gd name="T18" fmla="*/ 10 w 19"/>
                  <a:gd name="T19" fmla="*/ 12 h 14"/>
                  <a:gd name="T20" fmla="*/ 7 w 19"/>
                  <a:gd name="T21" fmla="*/ 14 h 14"/>
                  <a:gd name="T22" fmla="*/ 5 w 19"/>
                  <a:gd name="T23" fmla="*/ 14 h 14"/>
                  <a:gd name="T24" fmla="*/ 5 w 19"/>
                  <a:gd name="T25" fmla="*/ 14 h 14"/>
                  <a:gd name="T26" fmla="*/ 3 w 19"/>
                  <a:gd name="T27" fmla="*/ 14 h 14"/>
                  <a:gd name="T28" fmla="*/ 0 w 19"/>
                  <a:gd name="T29" fmla="*/ 12 h 14"/>
                  <a:gd name="T30" fmla="*/ 0 w 19"/>
                  <a:gd name="T31" fmla="*/ 9 h 14"/>
                  <a:gd name="T32" fmla="*/ 3 w 19"/>
                  <a:gd name="T33" fmla="*/ 9 h 14"/>
                  <a:gd name="T34" fmla="*/ 3 w 19"/>
                  <a:gd name="T35" fmla="*/ 7 h 14"/>
                  <a:gd name="T36" fmla="*/ 3 w 19"/>
                  <a:gd name="T37" fmla="*/ 7 h 14"/>
                  <a:gd name="T38" fmla="*/ 5 w 19"/>
                  <a:gd name="T39" fmla="*/ 5 h 14"/>
                  <a:gd name="T40" fmla="*/ 5 w 19"/>
                  <a:gd name="T41" fmla="*/ 5 h 14"/>
                  <a:gd name="T42" fmla="*/ 3 w 19"/>
                  <a:gd name="T43" fmla="*/ 2 h 14"/>
                  <a:gd name="T44" fmla="*/ 5 w 19"/>
                  <a:gd name="T45" fmla="*/ 0 h 14"/>
                  <a:gd name="T46" fmla="*/ 10 w 19"/>
                  <a:gd name="T47" fmla="*/ 0 h 14"/>
                  <a:gd name="T48" fmla="*/ 10 w 19"/>
                  <a:gd name="T49" fmla="*/ 2 h 14"/>
                  <a:gd name="T50" fmla="*/ 10 w 19"/>
                  <a:gd name="T51" fmla="*/ 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4"/>
                  <a:gd name="T80" fmla="*/ 19 w 19"/>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4">
                    <a:moveTo>
                      <a:pt x="10" y="2"/>
                    </a:moveTo>
                    <a:lnTo>
                      <a:pt x="12" y="2"/>
                    </a:lnTo>
                    <a:lnTo>
                      <a:pt x="19" y="2"/>
                    </a:lnTo>
                    <a:lnTo>
                      <a:pt x="19" y="9"/>
                    </a:lnTo>
                    <a:lnTo>
                      <a:pt x="17" y="12"/>
                    </a:lnTo>
                    <a:lnTo>
                      <a:pt x="17" y="7"/>
                    </a:lnTo>
                    <a:lnTo>
                      <a:pt x="14" y="12"/>
                    </a:lnTo>
                    <a:lnTo>
                      <a:pt x="12" y="12"/>
                    </a:lnTo>
                    <a:lnTo>
                      <a:pt x="10" y="12"/>
                    </a:lnTo>
                    <a:lnTo>
                      <a:pt x="7" y="14"/>
                    </a:lnTo>
                    <a:lnTo>
                      <a:pt x="5" y="14"/>
                    </a:lnTo>
                    <a:lnTo>
                      <a:pt x="3" y="14"/>
                    </a:lnTo>
                    <a:lnTo>
                      <a:pt x="0" y="12"/>
                    </a:lnTo>
                    <a:lnTo>
                      <a:pt x="0" y="9"/>
                    </a:lnTo>
                    <a:lnTo>
                      <a:pt x="3" y="9"/>
                    </a:lnTo>
                    <a:lnTo>
                      <a:pt x="3" y="7"/>
                    </a:lnTo>
                    <a:lnTo>
                      <a:pt x="5" y="5"/>
                    </a:lnTo>
                    <a:lnTo>
                      <a:pt x="3" y="2"/>
                    </a:lnTo>
                    <a:lnTo>
                      <a:pt x="5" y="0"/>
                    </a:lnTo>
                    <a:lnTo>
                      <a:pt x="10" y="0"/>
                    </a:lnTo>
                    <a:lnTo>
                      <a:pt x="10" y="2"/>
                    </a:lnTo>
                  </a:path>
                </a:pathLst>
              </a:custGeom>
              <a:grpFill/>
              <a:ln w="9525">
                <a:noFill/>
                <a:round/>
                <a:headEnd/>
                <a:tailEnd/>
              </a:ln>
            </p:spPr>
            <p:txBody>
              <a:bodyPr/>
              <a:lstStyle/>
              <a:p>
                <a:pPr>
                  <a:defRPr/>
                </a:pPr>
                <a:endParaRPr lang="en-US" sz="1200" kern="0">
                  <a:solidFill>
                    <a:srgbClr val="0096D6"/>
                  </a:solidFill>
                </a:endParaRPr>
              </a:p>
            </p:txBody>
          </p:sp>
          <p:sp>
            <p:nvSpPr>
              <p:cNvPr id="2895" name="Freeform 669"/>
              <p:cNvSpPr>
                <a:spLocks/>
              </p:cNvSpPr>
              <p:nvPr/>
            </p:nvSpPr>
            <p:spPr bwMode="auto">
              <a:xfrm>
                <a:off x="5098" y="1294"/>
                <a:ext cx="21" cy="19"/>
              </a:xfrm>
              <a:custGeom>
                <a:avLst/>
                <a:gdLst>
                  <a:gd name="T0" fmla="*/ 5 w 21"/>
                  <a:gd name="T1" fmla="*/ 0 h 19"/>
                  <a:gd name="T2" fmla="*/ 7 w 21"/>
                  <a:gd name="T3" fmla="*/ 0 h 19"/>
                  <a:gd name="T4" fmla="*/ 10 w 21"/>
                  <a:gd name="T5" fmla="*/ 0 h 19"/>
                  <a:gd name="T6" fmla="*/ 21 w 21"/>
                  <a:gd name="T7" fmla="*/ 7 h 19"/>
                  <a:gd name="T8" fmla="*/ 21 w 21"/>
                  <a:gd name="T9" fmla="*/ 9 h 19"/>
                  <a:gd name="T10" fmla="*/ 21 w 21"/>
                  <a:gd name="T11" fmla="*/ 9 h 19"/>
                  <a:gd name="T12" fmla="*/ 19 w 21"/>
                  <a:gd name="T13" fmla="*/ 12 h 19"/>
                  <a:gd name="T14" fmla="*/ 19 w 21"/>
                  <a:gd name="T15" fmla="*/ 16 h 19"/>
                  <a:gd name="T16" fmla="*/ 17 w 21"/>
                  <a:gd name="T17" fmla="*/ 19 h 19"/>
                  <a:gd name="T18" fmla="*/ 10 w 21"/>
                  <a:gd name="T19" fmla="*/ 16 h 19"/>
                  <a:gd name="T20" fmla="*/ 7 w 21"/>
                  <a:gd name="T21" fmla="*/ 12 h 19"/>
                  <a:gd name="T22" fmla="*/ 7 w 21"/>
                  <a:gd name="T23" fmla="*/ 12 h 19"/>
                  <a:gd name="T24" fmla="*/ 5 w 21"/>
                  <a:gd name="T25" fmla="*/ 9 h 19"/>
                  <a:gd name="T26" fmla="*/ 2 w 21"/>
                  <a:gd name="T27" fmla="*/ 7 h 19"/>
                  <a:gd name="T28" fmla="*/ 0 w 21"/>
                  <a:gd name="T29" fmla="*/ 5 h 19"/>
                  <a:gd name="T30" fmla="*/ 2 w 21"/>
                  <a:gd name="T31" fmla="*/ 2 h 19"/>
                  <a:gd name="T32" fmla="*/ 5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9"/>
                  <a:gd name="T53" fmla="*/ 21 w 2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9">
                    <a:moveTo>
                      <a:pt x="5" y="0"/>
                    </a:moveTo>
                    <a:lnTo>
                      <a:pt x="7" y="0"/>
                    </a:lnTo>
                    <a:lnTo>
                      <a:pt x="10" y="0"/>
                    </a:lnTo>
                    <a:lnTo>
                      <a:pt x="21" y="7"/>
                    </a:lnTo>
                    <a:lnTo>
                      <a:pt x="21" y="9"/>
                    </a:lnTo>
                    <a:lnTo>
                      <a:pt x="19" y="12"/>
                    </a:lnTo>
                    <a:lnTo>
                      <a:pt x="19" y="16"/>
                    </a:lnTo>
                    <a:lnTo>
                      <a:pt x="17" y="19"/>
                    </a:lnTo>
                    <a:lnTo>
                      <a:pt x="10" y="16"/>
                    </a:lnTo>
                    <a:lnTo>
                      <a:pt x="7" y="12"/>
                    </a:lnTo>
                    <a:lnTo>
                      <a:pt x="5" y="9"/>
                    </a:lnTo>
                    <a:lnTo>
                      <a:pt x="2" y="7"/>
                    </a:lnTo>
                    <a:lnTo>
                      <a:pt x="0" y="5"/>
                    </a:lnTo>
                    <a:lnTo>
                      <a:pt x="2"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896" name="Freeform 670"/>
              <p:cNvSpPr>
                <a:spLocks/>
              </p:cNvSpPr>
              <p:nvPr/>
            </p:nvSpPr>
            <p:spPr bwMode="auto">
              <a:xfrm>
                <a:off x="5098" y="1294"/>
                <a:ext cx="21" cy="19"/>
              </a:xfrm>
              <a:custGeom>
                <a:avLst/>
                <a:gdLst>
                  <a:gd name="T0" fmla="*/ 5 w 21"/>
                  <a:gd name="T1" fmla="*/ 0 h 19"/>
                  <a:gd name="T2" fmla="*/ 7 w 21"/>
                  <a:gd name="T3" fmla="*/ 0 h 19"/>
                  <a:gd name="T4" fmla="*/ 10 w 21"/>
                  <a:gd name="T5" fmla="*/ 0 h 19"/>
                  <a:gd name="T6" fmla="*/ 21 w 21"/>
                  <a:gd name="T7" fmla="*/ 7 h 19"/>
                  <a:gd name="T8" fmla="*/ 21 w 21"/>
                  <a:gd name="T9" fmla="*/ 9 h 19"/>
                  <a:gd name="T10" fmla="*/ 21 w 21"/>
                  <a:gd name="T11" fmla="*/ 9 h 19"/>
                  <a:gd name="T12" fmla="*/ 19 w 21"/>
                  <a:gd name="T13" fmla="*/ 12 h 19"/>
                  <a:gd name="T14" fmla="*/ 19 w 21"/>
                  <a:gd name="T15" fmla="*/ 16 h 19"/>
                  <a:gd name="T16" fmla="*/ 17 w 21"/>
                  <a:gd name="T17" fmla="*/ 19 h 19"/>
                  <a:gd name="T18" fmla="*/ 10 w 21"/>
                  <a:gd name="T19" fmla="*/ 16 h 19"/>
                  <a:gd name="T20" fmla="*/ 7 w 21"/>
                  <a:gd name="T21" fmla="*/ 12 h 19"/>
                  <a:gd name="T22" fmla="*/ 7 w 21"/>
                  <a:gd name="T23" fmla="*/ 12 h 19"/>
                  <a:gd name="T24" fmla="*/ 5 w 21"/>
                  <a:gd name="T25" fmla="*/ 9 h 19"/>
                  <a:gd name="T26" fmla="*/ 2 w 21"/>
                  <a:gd name="T27" fmla="*/ 7 h 19"/>
                  <a:gd name="T28" fmla="*/ 0 w 21"/>
                  <a:gd name="T29" fmla="*/ 5 h 19"/>
                  <a:gd name="T30" fmla="*/ 2 w 21"/>
                  <a:gd name="T31" fmla="*/ 2 h 19"/>
                  <a:gd name="T32" fmla="*/ 5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9"/>
                  <a:gd name="T53" fmla="*/ 21 w 2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9">
                    <a:moveTo>
                      <a:pt x="5" y="0"/>
                    </a:moveTo>
                    <a:lnTo>
                      <a:pt x="7" y="0"/>
                    </a:lnTo>
                    <a:lnTo>
                      <a:pt x="10" y="0"/>
                    </a:lnTo>
                    <a:lnTo>
                      <a:pt x="21" y="7"/>
                    </a:lnTo>
                    <a:lnTo>
                      <a:pt x="21" y="9"/>
                    </a:lnTo>
                    <a:lnTo>
                      <a:pt x="19" y="12"/>
                    </a:lnTo>
                    <a:lnTo>
                      <a:pt x="19" y="16"/>
                    </a:lnTo>
                    <a:lnTo>
                      <a:pt x="17" y="19"/>
                    </a:lnTo>
                    <a:lnTo>
                      <a:pt x="10" y="16"/>
                    </a:lnTo>
                    <a:lnTo>
                      <a:pt x="7" y="12"/>
                    </a:lnTo>
                    <a:lnTo>
                      <a:pt x="5" y="9"/>
                    </a:lnTo>
                    <a:lnTo>
                      <a:pt x="2" y="7"/>
                    </a:lnTo>
                    <a:lnTo>
                      <a:pt x="0" y="5"/>
                    </a:lnTo>
                    <a:lnTo>
                      <a:pt x="2"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897" name="Freeform 671"/>
              <p:cNvSpPr>
                <a:spLocks/>
              </p:cNvSpPr>
              <p:nvPr/>
            </p:nvSpPr>
            <p:spPr bwMode="auto">
              <a:xfrm>
                <a:off x="3515" y="1313"/>
                <a:ext cx="29" cy="30"/>
              </a:xfrm>
              <a:custGeom>
                <a:avLst/>
                <a:gdLst>
                  <a:gd name="T0" fmla="*/ 8 w 29"/>
                  <a:gd name="T1" fmla="*/ 2 h 30"/>
                  <a:gd name="T2" fmla="*/ 8 w 29"/>
                  <a:gd name="T3" fmla="*/ 2 h 30"/>
                  <a:gd name="T4" fmla="*/ 10 w 29"/>
                  <a:gd name="T5" fmla="*/ 2 h 30"/>
                  <a:gd name="T6" fmla="*/ 10 w 29"/>
                  <a:gd name="T7" fmla="*/ 2 h 30"/>
                  <a:gd name="T8" fmla="*/ 12 w 29"/>
                  <a:gd name="T9" fmla="*/ 0 h 30"/>
                  <a:gd name="T10" fmla="*/ 15 w 29"/>
                  <a:gd name="T11" fmla="*/ 0 h 30"/>
                  <a:gd name="T12" fmla="*/ 24 w 29"/>
                  <a:gd name="T13" fmla="*/ 9 h 30"/>
                  <a:gd name="T14" fmla="*/ 26 w 29"/>
                  <a:gd name="T15" fmla="*/ 12 h 30"/>
                  <a:gd name="T16" fmla="*/ 26 w 29"/>
                  <a:gd name="T17" fmla="*/ 14 h 30"/>
                  <a:gd name="T18" fmla="*/ 26 w 29"/>
                  <a:gd name="T19" fmla="*/ 9 h 30"/>
                  <a:gd name="T20" fmla="*/ 29 w 29"/>
                  <a:gd name="T21" fmla="*/ 16 h 30"/>
                  <a:gd name="T22" fmla="*/ 29 w 29"/>
                  <a:gd name="T23" fmla="*/ 19 h 30"/>
                  <a:gd name="T24" fmla="*/ 26 w 29"/>
                  <a:gd name="T25" fmla="*/ 16 h 30"/>
                  <a:gd name="T26" fmla="*/ 19 w 29"/>
                  <a:gd name="T27" fmla="*/ 26 h 30"/>
                  <a:gd name="T28" fmla="*/ 17 w 29"/>
                  <a:gd name="T29" fmla="*/ 28 h 30"/>
                  <a:gd name="T30" fmla="*/ 15 w 29"/>
                  <a:gd name="T31" fmla="*/ 28 h 30"/>
                  <a:gd name="T32" fmla="*/ 12 w 29"/>
                  <a:gd name="T33" fmla="*/ 30 h 30"/>
                  <a:gd name="T34" fmla="*/ 10 w 29"/>
                  <a:gd name="T35" fmla="*/ 30 h 30"/>
                  <a:gd name="T36" fmla="*/ 8 w 29"/>
                  <a:gd name="T37" fmla="*/ 28 h 30"/>
                  <a:gd name="T38" fmla="*/ 8 w 29"/>
                  <a:gd name="T39" fmla="*/ 30 h 30"/>
                  <a:gd name="T40" fmla="*/ 5 w 29"/>
                  <a:gd name="T41" fmla="*/ 28 h 30"/>
                  <a:gd name="T42" fmla="*/ 5 w 29"/>
                  <a:gd name="T43" fmla="*/ 26 h 30"/>
                  <a:gd name="T44" fmla="*/ 3 w 29"/>
                  <a:gd name="T45" fmla="*/ 26 h 30"/>
                  <a:gd name="T46" fmla="*/ 3 w 29"/>
                  <a:gd name="T47" fmla="*/ 28 h 30"/>
                  <a:gd name="T48" fmla="*/ 3 w 29"/>
                  <a:gd name="T49" fmla="*/ 30 h 30"/>
                  <a:gd name="T50" fmla="*/ 0 w 29"/>
                  <a:gd name="T51" fmla="*/ 26 h 30"/>
                  <a:gd name="T52" fmla="*/ 3 w 29"/>
                  <a:gd name="T53" fmla="*/ 14 h 30"/>
                  <a:gd name="T54" fmla="*/ 8 w 29"/>
                  <a:gd name="T55" fmla="*/ 2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
                  <a:gd name="T85" fmla="*/ 0 h 30"/>
                  <a:gd name="T86" fmla="*/ 29 w 29"/>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 h="30">
                    <a:moveTo>
                      <a:pt x="8" y="2"/>
                    </a:moveTo>
                    <a:lnTo>
                      <a:pt x="8" y="2"/>
                    </a:lnTo>
                    <a:lnTo>
                      <a:pt x="10" y="2"/>
                    </a:lnTo>
                    <a:lnTo>
                      <a:pt x="12" y="0"/>
                    </a:lnTo>
                    <a:lnTo>
                      <a:pt x="15" y="0"/>
                    </a:lnTo>
                    <a:lnTo>
                      <a:pt x="24" y="9"/>
                    </a:lnTo>
                    <a:lnTo>
                      <a:pt x="26" y="12"/>
                    </a:lnTo>
                    <a:lnTo>
                      <a:pt x="26" y="14"/>
                    </a:lnTo>
                    <a:lnTo>
                      <a:pt x="26" y="9"/>
                    </a:lnTo>
                    <a:lnTo>
                      <a:pt x="29" y="16"/>
                    </a:lnTo>
                    <a:lnTo>
                      <a:pt x="29" y="19"/>
                    </a:lnTo>
                    <a:lnTo>
                      <a:pt x="26" y="16"/>
                    </a:lnTo>
                    <a:lnTo>
                      <a:pt x="19" y="26"/>
                    </a:lnTo>
                    <a:lnTo>
                      <a:pt x="17" y="28"/>
                    </a:lnTo>
                    <a:lnTo>
                      <a:pt x="15" y="28"/>
                    </a:lnTo>
                    <a:lnTo>
                      <a:pt x="12" y="30"/>
                    </a:lnTo>
                    <a:lnTo>
                      <a:pt x="10" y="30"/>
                    </a:lnTo>
                    <a:lnTo>
                      <a:pt x="8" y="28"/>
                    </a:lnTo>
                    <a:lnTo>
                      <a:pt x="8" y="30"/>
                    </a:lnTo>
                    <a:lnTo>
                      <a:pt x="5" y="28"/>
                    </a:lnTo>
                    <a:lnTo>
                      <a:pt x="5" y="26"/>
                    </a:lnTo>
                    <a:lnTo>
                      <a:pt x="3" y="26"/>
                    </a:lnTo>
                    <a:lnTo>
                      <a:pt x="3" y="28"/>
                    </a:lnTo>
                    <a:lnTo>
                      <a:pt x="3" y="30"/>
                    </a:lnTo>
                    <a:lnTo>
                      <a:pt x="0" y="26"/>
                    </a:lnTo>
                    <a:lnTo>
                      <a:pt x="3" y="14"/>
                    </a:lnTo>
                    <a:lnTo>
                      <a:pt x="8" y="2"/>
                    </a:lnTo>
                    <a:close/>
                  </a:path>
                </a:pathLst>
              </a:custGeom>
              <a:grpFill/>
              <a:ln w="9525">
                <a:noFill/>
                <a:round/>
                <a:headEnd/>
                <a:tailEnd/>
              </a:ln>
            </p:spPr>
            <p:txBody>
              <a:bodyPr/>
              <a:lstStyle/>
              <a:p>
                <a:pPr>
                  <a:defRPr/>
                </a:pPr>
                <a:endParaRPr lang="en-US" sz="1200" kern="0">
                  <a:solidFill>
                    <a:srgbClr val="0096D6"/>
                  </a:solidFill>
                </a:endParaRPr>
              </a:p>
            </p:txBody>
          </p:sp>
          <p:sp>
            <p:nvSpPr>
              <p:cNvPr id="2898" name="Freeform 672"/>
              <p:cNvSpPr>
                <a:spLocks/>
              </p:cNvSpPr>
              <p:nvPr/>
            </p:nvSpPr>
            <p:spPr bwMode="auto">
              <a:xfrm>
                <a:off x="3515" y="1313"/>
                <a:ext cx="29" cy="30"/>
              </a:xfrm>
              <a:custGeom>
                <a:avLst/>
                <a:gdLst>
                  <a:gd name="T0" fmla="*/ 8 w 29"/>
                  <a:gd name="T1" fmla="*/ 2 h 30"/>
                  <a:gd name="T2" fmla="*/ 8 w 29"/>
                  <a:gd name="T3" fmla="*/ 2 h 30"/>
                  <a:gd name="T4" fmla="*/ 10 w 29"/>
                  <a:gd name="T5" fmla="*/ 2 h 30"/>
                  <a:gd name="T6" fmla="*/ 10 w 29"/>
                  <a:gd name="T7" fmla="*/ 2 h 30"/>
                  <a:gd name="T8" fmla="*/ 12 w 29"/>
                  <a:gd name="T9" fmla="*/ 0 h 30"/>
                  <a:gd name="T10" fmla="*/ 15 w 29"/>
                  <a:gd name="T11" fmla="*/ 0 h 30"/>
                  <a:gd name="T12" fmla="*/ 24 w 29"/>
                  <a:gd name="T13" fmla="*/ 9 h 30"/>
                  <a:gd name="T14" fmla="*/ 26 w 29"/>
                  <a:gd name="T15" fmla="*/ 12 h 30"/>
                  <a:gd name="T16" fmla="*/ 26 w 29"/>
                  <a:gd name="T17" fmla="*/ 14 h 30"/>
                  <a:gd name="T18" fmla="*/ 26 w 29"/>
                  <a:gd name="T19" fmla="*/ 9 h 30"/>
                  <a:gd name="T20" fmla="*/ 29 w 29"/>
                  <a:gd name="T21" fmla="*/ 16 h 30"/>
                  <a:gd name="T22" fmla="*/ 29 w 29"/>
                  <a:gd name="T23" fmla="*/ 19 h 30"/>
                  <a:gd name="T24" fmla="*/ 26 w 29"/>
                  <a:gd name="T25" fmla="*/ 16 h 30"/>
                  <a:gd name="T26" fmla="*/ 19 w 29"/>
                  <a:gd name="T27" fmla="*/ 26 h 30"/>
                  <a:gd name="T28" fmla="*/ 17 w 29"/>
                  <a:gd name="T29" fmla="*/ 28 h 30"/>
                  <a:gd name="T30" fmla="*/ 15 w 29"/>
                  <a:gd name="T31" fmla="*/ 28 h 30"/>
                  <a:gd name="T32" fmla="*/ 12 w 29"/>
                  <a:gd name="T33" fmla="*/ 30 h 30"/>
                  <a:gd name="T34" fmla="*/ 10 w 29"/>
                  <a:gd name="T35" fmla="*/ 30 h 30"/>
                  <a:gd name="T36" fmla="*/ 8 w 29"/>
                  <a:gd name="T37" fmla="*/ 28 h 30"/>
                  <a:gd name="T38" fmla="*/ 8 w 29"/>
                  <a:gd name="T39" fmla="*/ 30 h 30"/>
                  <a:gd name="T40" fmla="*/ 5 w 29"/>
                  <a:gd name="T41" fmla="*/ 28 h 30"/>
                  <a:gd name="T42" fmla="*/ 5 w 29"/>
                  <a:gd name="T43" fmla="*/ 26 h 30"/>
                  <a:gd name="T44" fmla="*/ 3 w 29"/>
                  <a:gd name="T45" fmla="*/ 26 h 30"/>
                  <a:gd name="T46" fmla="*/ 3 w 29"/>
                  <a:gd name="T47" fmla="*/ 28 h 30"/>
                  <a:gd name="T48" fmla="*/ 3 w 29"/>
                  <a:gd name="T49" fmla="*/ 30 h 30"/>
                  <a:gd name="T50" fmla="*/ 0 w 29"/>
                  <a:gd name="T51" fmla="*/ 26 h 30"/>
                  <a:gd name="T52" fmla="*/ 3 w 29"/>
                  <a:gd name="T53" fmla="*/ 14 h 30"/>
                  <a:gd name="T54" fmla="*/ 8 w 29"/>
                  <a:gd name="T55" fmla="*/ 2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
                  <a:gd name="T85" fmla="*/ 0 h 30"/>
                  <a:gd name="T86" fmla="*/ 29 w 29"/>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 h="30">
                    <a:moveTo>
                      <a:pt x="8" y="2"/>
                    </a:moveTo>
                    <a:lnTo>
                      <a:pt x="8" y="2"/>
                    </a:lnTo>
                    <a:lnTo>
                      <a:pt x="10" y="2"/>
                    </a:lnTo>
                    <a:lnTo>
                      <a:pt x="12" y="0"/>
                    </a:lnTo>
                    <a:lnTo>
                      <a:pt x="15" y="0"/>
                    </a:lnTo>
                    <a:lnTo>
                      <a:pt x="24" y="9"/>
                    </a:lnTo>
                    <a:lnTo>
                      <a:pt x="26" y="12"/>
                    </a:lnTo>
                    <a:lnTo>
                      <a:pt x="26" y="14"/>
                    </a:lnTo>
                    <a:lnTo>
                      <a:pt x="26" y="9"/>
                    </a:lnTo>
                    <a:lnTo>
                      <a:pt x="29" y="16"/>
                    </a:lnTo>
                    <a:lnTo>
                      <a:pt x="29" y="19"/>
                    </a:lnTo>
                    <a:lnTo>
                      <a:pt x="26" y="16"/>
                    </a:lnTo>
                    <a:lnTo>
                      <a:pt x="19" y="26"/>
                    </a:lnTo>
                    <a:lnTo>
                      <a:pt x="17" y="28"/>
                    </a:lnTo>
                    <a:lnTo>
                      <a:pt x="15" y="28"/>
                    </a:lnTo>
                    <a:lnTo>
                      <a:pt x="12" y="30"/>
                    </a:lnTo>
                    <a:lnTo>
                      <a:pt x="10" y="30"/>
                    </a:lnTo>
                    <a:lnTo>
                      <a:pt x="8" y="28"/>
                    </a:lnTo>
                    <a:lnTo>
                      <a:pt x="8" y="30"/>
                    </a:lnTo>
                    <a:lnTo>
                      <a:pt x="5" y="28"/>
                    </a:lnTo>
                    <a:lnTo>
                      <a:pt x="5" y="26"/>
                    </a:lnTo>
                    <a:lnTo>
                      <a:pt x="3" y="26"/>
                    </a:lnTo>
                    <a:lnTo>
                      <a:pt x="3" y="28"/>
                    </a:lnTo>
                    <a:lnTo>
                      <a:pt x="3" y="30"/>
                    </a:lnTo>
                    <a:lnTo>
                      <a:pt x="0" y="26"/>
                    </a:lnTo>
                    <a:lnTo>
                      <a:pt x="3" y="14"/>
                    </a:lnTo>
                    <a:lnTo>
                      <a:pt x="8" y="2"/>
                    </a:lnTo>
                  </a:path>
                </a:pathLst>
              </a:custGeom>
              <a:grpFill/>
              <a:ln w="9525">
                <a:noFill/>
                <a:round/>
                <a:headEnd/>
                <a:tailEnd/>
              </a:ln>
            </p:spPr>
            <p:txBody>
              <a:bodyPr/>
              <a:lstStyle/>
              <a:p>
                <a:pPr>
                  <a:defRPr/>
                </a:pPr>
                <a:endParaRPr lang="en-US" sz="1200" kern="0">
                  <a:solidFill>
                    <a:srgbClr val="0096D6"/>
                  </a:solidFill>
                </a:endParaRPr>
              </a:p>
            </p:txBody>
          </p:sp>
          <p:sp>
            <p:nvSpPr>
              <p:cNvPr id="2899" name="Freeform 673"/>
              <p:cNvSpPr>
                <a:spLocks/>
              </p:cNvSpPr>
              <p:nvPr/>
            </p:nvSpPr>
            <p:spPr bwMode="auto">
              <a:xfrm>
                <a:off x="3652" y="1277"/>
                <a:ext cx="29" cy="31"/>
              </a:xfrm>
              <a:custGeom>
                <a:avLst/>
                <a:gdLst>
                  <a:gd name="T0" fmla="*/ 5 w 29"/>
                  <a:gd name="T1" fmla="*/ 19 h 31"/>
                  <a:gd name="T2" fmla="*/ 5 w 29"/>
                  <a:gd name="T3" fmla="*/ 19 h 31"/>
                  <a:gd name="T4" fmla="*/ 3 w 29"/>
                  <a:gd name="T5" fmla="*/ 14 h 31"/>
                  <a:gd name="T6" fmla="*/ 3 w 29"/>
                  <a:gd name="T7" fmla="*/ 12 h 31"/>
                  <a:gd name="T8" fmla="*/ 3 w 29"/>
                  <a:gd name="T9" fmla="*/ 12 h 31"/>
                  <a:gd name="T10" fmla="*/ 0 w 29"/>
                  <a:gd name="T11" fmla="*/ 10 h 31"/>
                  <a:gd name="T12" fmla="*/ 3 w 29"/>
                  <a:gd name="T13" fmla="*/ 10 h 31"/>
                  <a:gd name="T14" fmla="*/ 5 w 29"/>
                  <a:gd name="T15" fmla="*/ 10 h 31"/>
                  <a:gd name="T16" fmla="*/ 3 w 29"/>
                  <a:gd name="T17" fmla="*/ 7 h 31"/>
                  <a:gd name="T18" fmla="*/ 3 w 29"/>
                  <a:gd name="T19" fmla="*/ 5 h 31"/>
                  <a:gd name="T20" fmla="*/ 5 w 29"/>
                  <a:gd name="T21" fmla="*/ 0 h 31"/>
                  <a:gd name="T22" fmla="*/ 8 w 29"/>
                  <a:gd name="T23" fmla="*/ 0 h 31"/>
                  <a:gd name="T24" fmla="*/ 10 w 29"/>
                  <a:gd name="T25" fmla="*/ 5 h 31"/>
                  <a:gd name="T26" fmla="*/ 12 w 29"/>
                  <a:gd name="T27" fmla="*/ 5 h 31"/>
                  <a:gd name="T28" fmla="*/ 15 w 29"/>
                  <a:gd name="T29" fmla="*/ 10 h 31"/>
                  <a:gd name="T30" fmla="*/ 17 w 29"/>
                  <a:gd name="T31" fmla="*/ 12 h 31"/>
                  <a:gd name="T32" fmla="*/ 26 w 29"/>
                  <a:gd name="T33" fmla="*/ 24 h 31"/>
                  <a:gd name="T34" fmla="*/ 29 w 29"/>
                  <a:gd name="T35" fmla="*/ 26 h 31"/>
                  <a:gd name="T36" fmla="*/ 26 w 29"/>
                  <a:gd name="T37" fmla="*/ 31 h 31"/>
                  <a:gd name="T38" fmla="*/ 24 w 29"/>
                  <a:gd name="T39" fmla="*/ 29 h 31"/>
                  <a:gd name="T40" fmla="*/ 22 w 29"/>
                  <a:gd name="T41" fmla="*/ 29 h 31"/>
                  <a:gd name="T42" fmla="*/ 22 w 29"/>
                  <a:gd name="T43" fmla="*/ 29 h 31"/>
                  <a:gd name="T44" fmla="*/ 19 w 29"/>
                  <a:gd name="T45" fmla="*/ 29 h 31"/>
                  <a:gd name="T46" fmla="*/ 15 w 29"/>
                  <a:gd name="T47" fmla="*/ 26 h 31"/>
                  <a:gd name="T48" fmla="*/ 17 w 29"/>
                  <a:gd name="T49" fmla="*/ 26 h 31"/>
                  <a:gd name="T50" fmla="*/ 15 w 29"/>
                  <a:gd name="T51" fmla="*/ 24 h 31"/>
                  <a:gd name="T52" fmla="*/ 12 w 29"/>
                  <a:gd name="T53" fmla="*/ 24 h 31"/>
                  <a:gd name="T54" fmla="*/ 8 w 29"/>
                  <a:gd name="T55" fmla="*/ 19 h 31"/>
                  <a:gd name="T56" fmla="*/ 10 w 29"/>
                  <a:gd name="T57" fmla="*/ 26 h 31"/>
                  <a:gd name="T58" fmla="*/ 10 w 29"/>
                  <a:gd name="T59" fmla="*/ 26 h 31"/>
                  <a:gd name="T60" fmla="*/ 5 w 29"/>
                  <a:gd name="T61" fmla="*/ 19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31"/>
                  <a:gd name="T95" fmla="*/ 29 w 29"/>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31">
                    <a:moveTo>
                      <a:pt x="5" y="19"/>
                    </a:moveTo>
                    <a:lnTo>
                      <a:pt x="5" y="19"/>
                    </a:lnTo>
                    <a:lnTo>
                      <a:pt x="3" y="14"/>
                    </a:lnTo>
                    <a:lnTo>
                      <a:pt x="3" y="12"/>
                    </a:lnTo>
                    <a:lnTo>
                      <a:pt x="0" y="10"/>
                    </a:lnTo>
                    <a:lnTo>
                      <a:pt x="3" y="10"/>
                    </a:lnTo>
                    <a:lnTo>
                      <a:pt x="5" y="10"/>
                    </a:lnTo>
                    <a:lnTo>
                      <a:pt x="3" y="7"/>
                    </a:lnTo>
                    <a:lnTo>
                      <a:pt x="3" y="5"/>
                    </a:lnTo>
                    <a:lnTo>
                      <a:pt x="5" y="0"/>
                    </a:lnTo>
                    <a:lnTo>
                      <a:pt x="8" y="0"/>
                    </a:lnTo>
                    <a:lnTo>
                      <a:pt x="10" y="5"/>
                    </a:lnTo>
                    <a:lnTo>
                      <a:pt x="12" y="5"/>
                    </a:lnTo>
                    <a:lnTo>
                      <a:pt x="15" y="10"/>
                    </a:lnTo>
                    <a:lnTo>
                      <a:pt x="17" y="12"/>
                    </a:lnTo>
                    <a:lnTo>
                      <a:pt x="26" y="24"/>
                    </a:lnTo>
                    <a:lnTo>
                      <a:pt x="29" y="26"/>
                    </a:lnTo>
                    <a:lnTo>
                      <a:pt x="26" y="31"/>
                    </a:lnTo>
                    <a:lnTo>
                      <a:pt x="24" y="29"/>
                    </a:lnTo>
                    <a:lnTo>
                      <a:pt x="22" y="29"/>
                    </a:lnTo>
                    <a:lnTo>
                      <a:pt x="19" y="29"/>
                    </a:lnTo>
                    <a:lnTo>
                      <a:pt x="15" y="26"/>
                    </a:lnTo>
                    <a:lnTo>
                      <a:pt x="17" y="26"/>
                    </a:lnTo>
                    <a:lnTo>
                      <a:pt x="15" y="24"/>
                    </a:lnTo>
                    <a:lnTo>
                      <a:pt x="12" y="24"/>
                    </a:lnTo>
                    <a:lnTo>
                      <a:pt x="8" y="19"/>
                    </a:lnTo>
                    <a:lnTo>
                      <a:pt x="10" y="26"/>
                    </a:lnTo>
                    <a:lnTo>
                      <a:pt x="5" y="19"/>
                    </a:lnTo>
                    <a:close/>
                  </a:path>
                </a:pathLst>
              </a:custGeom>
              <a:grpFill/>
              <a:ln w="9525">
                <a:noFill/>
                <a:round/>
                <a:headEnd/>
                <a:tailEnd/>
              </a:ln>
            </p:spPr>
            <p:txBody>
              <a:bodyPr/>
              <a:lstStyle/>
              <a:p>
                <a:pPr>
                  <a:defRPr/>
                </a:pPr>
                <a:endParaRPr lang="en-US" sz="1200" kern="0">
                  <a:solidFill>
                    <a:srgbClr val="0096D6"/>
                  </a:solidFill>
                </a:endParaRPr>
              </a:p>
            </p:txBody>
          </p:sp>
          <p:sp>
            <p:nvSpPr>
              <p:cNvPr id="2900" name="Freeform 674"/>
              <p:cNvSpPr>
                <a:spLocks/>
              </p:cNvSpPr>
              <p:nvPr/>
            </p:nvSpPr>
            <p:spPr bwMode="auto">
              <a:xfrm>
                <a:off x="3652" y="1277"/>
                <a:ext cx="29" cy="31"/>
              </a:xfrm>
              <a:custGeom>
                <a:avLst/>
                <a:gdLst>
                  <a:gd name="T0" fmla="*/ 5 w 29"/>
                  <a:gd name="T1" fmla="*/ 19 h 31"/>
                  <a:gd name="T2" fmla="*/ 5 w 29"/>
                  <a:gd name="T3" fmla="*/ 19 h 31"/>
                  <a:gd name="T4" fmla="*/ 3 w 29"/>
                  <a:gd name="T5" fmla="*/ 14 h 31"/>
                  <a:gd name="T6" fmla="*/ 3 w 29"/>
                  <a:gd name="T7" fmla="*/ 12 h 31"/>
                  <a:gd name="T8" fmla="*/ 3 w 29"/>
                  <a:gd name="T9" fmla="*/ 12 h 31"/>
                  <a:gd name="T10" fmla="*/ 0 w 29"/>
                  <a:gd name="T11" fmla="*/ 10 h 31"/>
                  <a:gd name="T12" fmla="*/ 3 w 29"/>
                  <a:gd name="T13" fmla="*/ 10 h 31"/>
                  <a:gd name="T14" fmla="*/ 5 w 29"/>
                  <a:gd name="T15" fmla="*/ 10 h 31"/>
                  <a:gd name="T16" fmla="*/ 3 w 29"/>
                  <a:gd name="T17" fmla="*/ 7 h 31"/>
                  <a:gd name="T18" fmla="*/ 3 w 29"/>
                  <a:gd name="T19" fmla="*/ 5 h 31"/>
                  <a:gd name="T20" fmla="*/ 5 w 29"/>
                  <a:gd name="T21" fmla="*/ 0 h 31"/>
                  <a:gd name="T22" fmla="*/ 8 w 29"/>
                  <a:gd name="T23" fmla="*/ 0 h 31"/>
                  <a:gd name="T24" fmla="*/ 10 w 29"/>
                  <a:gd name="T25" fmla="*/ 5 h 31"/>
                  <a:gd name="T26" fmla="*/ 12 w 29"/>
                  <a:gd name="T27" fmla="*/ 5 h 31"/>
                  <a:gd name="T28" fmla="*/ 15 w 29"/>
                  <a:gd name="T29" fmla="*/ 10 h 31"/>
                  <a:gd name="T30" fmla="*/ 17 w 29"/>
                  <a:gd name="T31" fmla="*/ 12 h 31"/>
                  <a:gd name="T32" fmla="*/ 26 w 29"/>
                  <a:gd name="T33" fmla="*/ 24 h 31"/>
                  <a:gd name="T34" fmla="*/ 29 w 29"/>
                  <a:gd name="T35" fmla="*/ 26 h 31"/>
                  <a:gd name="T36" fmla="*/ 26 w 29"/>
                  <a:gd name="T37" fmla="*/ 31 h 31"/>
                  <a:gd name="T38" fmla="*/ 24 w 29"/>
                  <a:gd name="T39" fmla="*/ 29 h 31"/>
                  <a:gd name="T40" fmla="*/ 22 w 29"/>
                  <a:gd name="T41" fmla="*/ 29 h 31"/>
                  <a:gd name="T42" fmla="*/ 22 w 29"/>
                  <a:gd name="T43" fmla="*/ 29 h 31"/>
                  <a:gd name="T44" fmla="*/ 19 w 29"/>
                  <a:gd name="T45" fmla="*/ 29 h 31"/>
                  <a:gd name="T46" fmla="*/ 15 w 29"/>
                  <a:gd name="T47" fmla="*/ 26 h 31"/>
                  <a:gd name="T48" fmla="*/ 17 w 29"/>
                  <a:gd name="T49" fmla="*/ 26 h 31"/>
                  <a:gd name="T50" fmla="*/ 15 w 29"/>
                  <a:gd name="T51" fmla="*/ 24 h 31"/>
                  <a:gd name="T52" fmla="*/ 12 w 29"/>
                  <a:gd name="T53" fmla="*/ 24 h 31"/>
                  <a:gd name="T54" fmla="*/ 8 w 29"/>
                  <a:gd name="T55" fmla="*/ 19 h 31"/>
                  <a:gd name="T56" fmla="*/ 10 w 29"/>
                  <a:gd name="T57" fmla="*/ 26 h 31"/>
                  <a:gd name="T58" fmla="*/ 10 w 29"/>
                  <a:gd name="T59" fmla="*/ 26 h 31"/>
                  <a:gd name="T60" fmla="*/ 5 w 29"/>
                  <a:gd name="T61" fmla="*/ 19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31"/>
                  <a:gd name="T95" fmla="*/ 29 w 29"/>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31">
                    <a:moveTo>
                      <a:pt x="5" y="19"/>
                    </a:moveTo>
                    <a:lnTo>
                      <a:pt x="5" y="19"/>
                    </a:lnTo>
                    <a:lnTo>
                      <a:pt x="3" y="14"/>
                    </a:lnTo>
                    <a:lnTo>
                      <a:pt x="3" y="12"/>
                    </a:lnTo>
                    <a:lnTo>
                      <a:pt x="0" y="10"/>
                    </a:lnTo>
                    <a:lnTo>
                      <a:pt x="3" y="10"/>
                    </a:lnTo>
                    <a:lnTo>
                      <a:pt x="5" y="10"/>
                    </a:lnTo>
                    <a:lnTo>
                      <a:pt x="3" y="7"/>
                    </a:lnTo>
                    <a:lnTo>
                      <a:pt x="3" y="5"/>
                    </a:lnTo>
                    <a:lnTo>
                      <a:pt x="5" y="0"/>
                    </a:lnTo>
                    <a:lnTo>
                      <a:pt x="8" y="0"/>
                    </a:lnTo>
                    <a:lnTo>
                      <a:pt x="10" y="5"/>
                    </a:lnTo>
                    <a:lnTo>
                      <a:pt x="12" y="5"/>
                    </a:lnTo>
                    <a:lnTo>
                      <a:pt x="15" y="10"/>
                    </a:lnTo>
                    <a:lnTo>
                      <a:pt x="17" y="12"/>
                    </a:lnTo>
                    <a:lnTo>
                      <a:pt x="26" y="24"/>
                    </a:lnTo>
                    <a:lnTo>
                      <a:pt x="29" y="26"/>
                    </a:lnTo>
                    <a:lnTo>
                      <a:pt x="26" y="31"/>
                    </a:lnTo>
                    <a:lnTo>
                      <a:pt x="24" y="29"/>
                    </a:lnTo>
                    <a:lnTo>
                      <a:pt x="22" y="29"/>
                    </a:lnTo>
                    <a:lnTo>
                      <a:pt x="19" y="29"/>
                    </a:lnTo>
                    <a:lnTo>
                      <a:pt x="15" y="26"/>
                    </a:lnTo>
                    <a:lnTo>
                      <a:pt x="17" y="26"/>
                    </a:lnTo>
                    <a:lnTo>
                      <a:pt x="15" y="24"/>
                    </a:lnTo>
                    <a:lnTo>
                      <a:pt x="12" y="24"/>
                    </a:lnTo>
                    <a:lnTo>
                      <a:pt x="8" y="19"/>
                    </a:lnTo>
                    <a:lnTo>
                      <a:pt x="10" y="26"/>
                    </a:lnTo>
                    <a:lnTo>
                      <a:pt x="5" y="19"/>
                    </a:lnTo>
                  </a:path>
                </a:pathLst>
              </a:custGeom>
              <a:grpFill/>
              <a:ln w="9525">
                <a:noFill/>
                <a:round/>
                <a:headEnd/>
                <a:tailEnd/>
              </a:ln>
            </p:spPr>
            <p:txBody>
              <a:bodyPr/>
              <a:lstStyle/>
              <a:p>
                <a:pPr>
                  <a:defRPr/>
                </a:pPr>
                <a:endParaRPr lang="en-US" sz="1200" kern="0">
                  <a:solidFill>
                    <a:srgbClr val="0096D6"/>
                  </a:solidFill>
                </a:endParaRPr>
              </a:p>
            </p:txBody>
          </p:sp>
          <p:sp>
            <p:nvSpPr>
              <p:cNvPr id="2901" name="Freeform 675"/>
              <p:cNvSpPr>
                <a:spLocks/>
              </p:cNvSpPr>
              <p:nvPr/>
            </p:nvSpPr>
            <p:spPr bwMode="auto">
              <a:xfrm>
                <a:off x="3806" y="1147"/>
                <a:ext cx="19" cy="22"/>
              </a:xfrm>
              <a:custGeom>
                <a:avLst/>
                <a:gdLst>
                  <a:gd name="T0" fmla="*/ 2 w 19"/>
                  <a:gd name="T1" fmla="*/ 22 h 22"/>
                  <a:gd name="T2" fmla="*/ 0 w 19"/>
                  <a:gd name="T3" fmla="*/ 22 h 22"/>
                  <a:gd name="T4" fmla="*/ 2 w 19"/>
                  <a:gd name="T5" fmla="*/ 15 h 22"/>
                  <a:gd name="T6" fmla="*/ 2 w 19"/>
                  <a:gd name="T7" fmla="*/ 10 h 22"/>
                  <a:gd name="T8" fmla="*/ 5 w 19"/>
                  <a:gd name="T9" fmla="*/ 3 h 22"/>
                  <a:gd name="T10" fmla="*/ 9 w 19"/>
                  <a:gd name="T11" fmla="*/ 0 h 22"/>
                  <a:gd name="T12" fmla="*/ 14 w 19"/>
                  <a:gd name="T13" fmla="*/ 3 h 22"/>
                  <a:gd name="T14" fmla="*/ 14 w 19"/>
                  <a:gd name="T15" fmla="*/ 5 h 22"/>
                  <a:gd name="T16" fmla="*/ 14 w 19"/>
                  <a:gd name="T17" fmla="*/ 10 h 22"/>
                  <a:gd name="T18" fmla="*/ 19 w 19"/>
                  <a:gd name="T19" fmla="*/ 12 h 22"/>
                  <a:gd name="T20" fmla="*/ 19 w 19"/>
                  <a:gd name="T21" fmla="*/ 15 h 22"/>
                  <a:gd name="T22" fmla="*/ 17 w 19"/>
                  <a:gd name="T23" fmla="*/ 15 h 22"/>
                  <a:gd name="T24" fmla="*/ 14 w 19"/>
                  <a:gd name="T25" fmla="*/ 17 h 22"/>
                  <a:gd name="T26" fmla="*/ 9 w 19"/>
                  <a:gd name="T27" fmla="*/ 17 h 22"/>
                  <a:gd name="T28" fmla="*/ 5 w 19"/>
                  <a:gd name="T29" fmla="*/ 19 h 22"/>
                  <a:gd name="T30" fmla="*/ 5 w 19"/>
                  <a:gd name="T31" fmla="*/ 17 h 22"/>
                  <a:gd name="T32" fmla="*/ 2 w 19"/>
                  <a:gd name="T33" fmla="*/ 22 h 22"/>
                  <a:gd name="T34" fmla="*/ 2 w 19"/>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2"/>
                  <a:gd name="T56" fmla="*/ 19 w 19"/>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2">
                    <a:moveTo>
                      <a:pt x="2" y="22"/>
                    </a:moveTo>
                    <a:lnTo>
                      <a:pt x="0" y="22"/>
                    </a:lnTo>
                    <a:lnTo>
                      <a:pt x="2" y="15"/>
                    </a:lnTo>
                    <a:lnTo>
                      <a:pt x="2" y="10"/>
                    </a:lnTo>
                    <a:lnTo>
                      <a:pt x="5" y="3"/>
                    </a:lnTo>
                    <a:lnTo>
                      <a:pt x="9" y="0"/>
                    </a:lnTo>
                    <a:lnTo>
                      <a:pt x="14" y="3"/>
                    </a:lnTo>
                    <a:lnTo>
                      <a:pt x="14" y="5"/>
                    </a:lnTo>
                    <a:lnTo>
                      <a:pt x="14" y="10"/>
                    </a:lnTo>
                    <a:lnTo>
                      <a:pt x="19" y="12"/>
                    </a:lnTo>
                    <a:lnTo>
                      <a:pt x="19" y="15"/>
                    </a:lnTo>
                    <a:lnTo>
                      <a:pt x="17" y="15"/>
                    </a:lnTo>
                    <a:lnTo>
                      <a:pt x="14" y="17"/>
                    </a:lnTo>
                    <a:lnTo>
                      <a:pt x="9" y="17"/>
                    </a:lnTo>
                    <a:lnTo>
                      <a:pt x="5" y="19"/>
                    </a:lnTo>
                    <a:lnTo>
                      <a:pt x="5" y="17"/>
                    </a:lnTo>
                    <a:lnTo>
                      <a:pt x="2" y="22"/>
                    </a:lnTo>
                    <a:close/>
                  </a:path>
                </a:pathLst>
              </a:custGeom>
              <a:grpFill/>
              <a:ln w="9525">
                <a:noFill/>
                <a:round/>
                <a:headEnd/>
                <a:tailEnd/>
              </a:ln>
            </p:spPr>
            <p:txBody>
              <a:bodyPr/>
              <a:lstStyle/>
              <a:p>
                <a:pPr>
                  <a:defRPr/>
                </a:pPr>
                <a:endParaRPr lang="en-US" sz="1200" kern="0">
                  <a:solidFill>
                    <a:srgbClr val="0096D6"/>
                  </a:solidFill>
                </a:endParaRPr>
              </a:p>
            </p:txBody>
          </p:sp>
          <p:sp>
            <p:nvSpPr>
              <p:cNvPr id="2902" name="Freeform 676"/>
              <p:cNvSpPr>
                <a:spLocks/>
              </p:cNvSpPr>
              <p:nvPr/>
            </p:nvSpPr>
            <p:spPr bwMode="auto">
              <a:xfrm>
                <a:off x="3806" y="1147"/>
                <a:ext cx="19" cy="22"/>
              </a:xfrm>
              <a:custGeom>
                <a:avLst/>
                <a:gdLst>
                  <a:gd name="T0" fmla="*/ 2 w 19"/>
                  <a:gd name="T1" fmla="*/ 22 h 22"/>
                  <a:gd name="T2" fmla="*/ 0 w 19"/>
                  <a:gd name="T3" fmla="*/ 22 h 22"/>
                  <a:gd name="T4" fmla="*/ 2 w 19"/>
                  <a:gd name="T5" fmla="*/ 15 h 22"/>
                  <a:gd name="T6" fmla="*/ 2 w 19"/>
                  <a:gd name="T7" fmla="*/ 10 h 22"/>
                  <a:gd name="T8" fmla="*/ 5 w 19"/>
                  <a:gd name="T9" fmla="*/ 3 h 22"/>
                  <a:gd name="T10" fmla="*/ 9 w 19"/>
                  <a:gd name="T11" fmla="*/ 0 h 22"/>
                  <a:gd name="T12" fmla="*/ 14 w 19"/>
                  <a:gd name="T13" fmla="*/ 3 h 22"/>
                  <a:gd name="T14" fmla="*/ 14 w 19"/>
                  <a:gd name="T15" fmla="*/ 5 h 22"/>
                  <a:gd name="T16" fmla="*/ 14 w 19"/>
                  <a:gd name="T17" fmla="*/ 10 h 22"/>
                  <a:gd name="T18" fmla="*/ 19 w 19"/>
                  <a:gd name="T19" fmla="*/ 12 h 22"/>
                  <a:gd name="T20" fmla="*/ 19 w 19"/>
                  <a:gd name="T21" fmla="*/ 15 h 22"/>
                  <a:gd name="T22" fmla="*/ 17 w 19"/>
                  <a:gd name="T23" fmla="*/ 15 h 22"/>
                  <a:gd name="T24" fmla="*/ 14 w 19"/>
                  <a:gd name="T25" fmla="*/ 17 h 22"/>
                  <a:gd name="T26" fmla="*/ 9 w 19"/>
                  <a:gd name="T27" fmla="*/ 17 h 22"/>
                  <a:gd name="T28" fmla="*/ 5 w 19"/>
                  <a:gd name="T29" fmla="*/ 19 h 22"/>
                  <a:gd name="T30" fmla="*/ 5 w 19"/>
                  <a:gd name="T31" fmla="*/ 17 h 22"/>
                  <a:gd name="T32" fmla="*/ 2 w 19"/>
                  <a:gd name="T33" fmla="*/ 22 h 22"/>
                  <a:gd name="T34" fmla="*/ 2 w 19"/>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2"/>
                  <a:gd name="T56" fmla="*/ 19 w 19"/>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2">
                    <a:moveTo>
                      <a:pt x="2" y="22"/>
                    </a:moveTo>
                    <a:lnTo>
                      <a:pt x="0" y="22"/>
                    </a:lnTo>
                    <a:lnTo>
                      <a:pt x="2" y="15"/>
                    </a:lnTo>
                    <a:lnTo>
                      <a:pt x="2" y="10"/>
                    </a:lnTo>
                    <a:lnTo>
                      <a:pt x="5" y="3"/>
                    </a:lnTo>
                    <a:lnTo>
                      <a:pt x="9" y="0"/>
                    </a:lnTo>
                    <a:lnTo>
                      <a:pt x="14" y="3"/>
                    </a:lnTo>
                    <a:lnTo>
                      <a:pt x="14" y="5"/>
                    </a:lnTo>
                    <a:lnTo>
                      <a:pt x="14" y="10"/>
                    </a:lnTo>
                    <a:lnTo>
                      <a:pt x="19" y="12"/>
                    </a:lnTo>
                    <a:lnTo>
                      <a:pt x="19" y="15"/>
                    </a:lnTo>
                    <a:lnTo>
                      <a:pt x="17" y="15"/>
                    </a:lnTo>
                    <a:lnTo>
                      <a:pt x="14" y="17"/>
                    </a:lnTo>
                    <a:lnTo>
                      <a:pt x="9" y="17"/>
                    </a:lnTo>
                    <a:lnTo>
                      <a:pt x="5" y="19"/>
                    </a:lnTo>
                    <a:lnTo>
                      <a:pt x="5" y="17"/>
                    </a:lnTo>
                    <a:lnTo>
                      <a:pt x="2" y="22"/>
                    </a:lnTo>
                  </a:path>
                </a:pathLst>
              </a:custGeom>
              <a:grpFill/>
              <a:ln w="9525">
                <a:noFill/>
                <a:round/>
                <a:headEnd/>
                <a:tailEnd/>
              </a:ln>
            </p:spPr>
            <p:txBody>
              <a:bodyPr/>
              <a:lstStyle/>
              <a:p>
                <a:pPr>
                  <a:defRPr/>
                </a:pPr>
                <a:endParaRPr lang="en-US" sz="1200" kern="0">
                  <a:solidFill>
                    <a:srgbClr val="0096D6"/>
                  </a:solidFill>
                </a:endParaRPr>
              </a:p>
            </p:txBody>
          </p:sp>
          <p:sp>
            <p:nvSpPr>
              <p:cNvPr id="2903" name="Freeform 677"/>
              <p:cNvSpPr>
                <a:spLocks/>
              </p:cNvSpPr>
              <p:nvPr/>
            </p:nvSpPr>
            <p:spPr bwMode="auto">
              <a:xfrm>
                <a:off x="3860" y="1164"/>
                <a:ext cx="10" cy="12"/>
              </a:xfrm>
              <a:custGeom>
                <a:avLst/>
                <a:gdLst>
                  <a:gd name="T0" fmla="*/ 0 w 10"/>
                  <a:gd name="T1" fmla="*/ 5 h 12"/>
                  <a:gd name="T2" fmla="*/ 0 w 10"/>
                  <a:gd name="T3" fmla="*/ 2 h 12"/>
                  <a:gd name="T4" fmla="*/ 3 w 10"/>
                  <a:gd name="T5" fmla="*/ 0 h 12"/>
                  <a:gd name="T6" fmla="*/ 10 w 10"/>
                  <a:gd name="T7" fmla="*/ 2 h 12"/>
                  <a:gd name="T8" fmla="*/ 10 w 10"/>
                  <a:gd name="T9" fmla="*/ 5 h 12"/>
                  <a:gd name="T10" fmla="*/ 7 w 10"/>
                  <a:gd name="T11" fmla="*/ 5 h 12"/>
                  <a:gd name="T12" fmla="*/ 7 w 10"/>
                  <a:gd name="T13" fmla="*/ 12 h 12"/>
                  <a:gd name="T14" fmla="*/ 0 w 10"/>
                  <a:gd name="T15" fmla="*/ 7 h 12"/>
                  <a:gd name="T16" fmla="*/ 0 w 10"/>
                  <a:gd name="T17" fmla="*/ 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0" y="5"/>
                    </a:moveTo>
                    <a:lnTo>
                      <a:pt x="0" y="2"/>
                    </a:lnTo>
                    <a:lnTo>
                      <a:pt x="3" y="0"/>
                    </a:lnTo>
                    <a:lnTo>
                      <a:pt x="10" y="2"/>
                    </a:lnTo>
                    <a:lnTo>
                      <a:pt x="10" y="5"/>
                    </a:lnTo>
                    <a:lnTo>
                      <a:pt x="7" y="5"/>
                    </a:lnTo>
                    <a:lnTo>
                      <a:pt x="7" y="12"/>
                    </a:lnTo>
                    <a:lnTo>
                      <a:pt x="0" y="7"/>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904" name="Freeform 678"/>
              <p:cNvSpPr>
                <a:spLocks/>
              </p:cNvSpPr>
              <p:nvPr/>
            </p:nvSpPr>
            <p:spPr bwMode="auto">
              <a:xfrm>
                <a:off x="3860" y="1164"/>
                <a:ext cx="10" cy="12"/>
              </a:xfrm>
              <a:custGeom>
                <a:avLst/>
                <a:gdLst>
                  <a:gd name="T0" fmla="*/ 0 w 10"/>
                  <a:gd name="T1" fmla="*/ 5 h 12"/>
                  <a:gd name="T2" fmla="*/ 0 w 10"/>
                  <a:gd name="T3" fmla="*/ 2 h 12"/>
                  <a:gd name="T4" fmla="*/ 3 w 10"/>
                  <a:gd name="T5" fmla="*/ 0 h 12"/>
                  <a:gd name="T6" fmla="*/ 10 w 10"/>
                  <a:gd name="T7" fmla="*/ 2 h 12"/>
                  <a:gd name="T8" fmla="*/ 10 w 10"/>
                  <a:gd name="T9" fmla="*/ 5 h 12"/>
                  <a:gd name="T10" fmla="*/ 7 w 10"/>
                  <a:gd name="T11" fmla="*/ 5 h 12"/>
                  <a:gd name="T12" fmla="*/ 7 w 10"/>
                  <a:gd name="T13" fmla="*/ 12 h 12"/>
                  <a:gd name="T14" fmla="*/ 0 w 10"/>
                  <a:gd name="T15" fmla="*/ 7 h 12"/>
                  <a:gd name="T16" fmla="*/ 0 w 10"/>
                  <a:gd name="T17" fmla="*/ 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0" y="5"/>
                    </a:moveTo>
                    <a:lnTo>
                      <a:pt x="0" y="2"/>
                    </a:lnTo>
                    <a:lnTo>
                      <a:pt x="3" y="0"/>
                    </a:lnTo>
                    <a:lnTo>
                      <a:pt x="10" y="2"/>
                    </a:lnTo>
                    <a:lnTo>
                      <a:pt x="10" y="5"/>
                    </a:lnTo>
                    <a:lnTo>
                      <a:pt x="7" y="5"/>
                    </a:lnTo>
                    <a:lnTo>
                      <a:pt x="7" y="12"/>
                    </a:lnTo>
                    <a:lnTo>
                      <a:pt x="0" y="7"/>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905" name="Freeform 679"/>
              <p:cNvSpPr>
                <a:spLocks/>
              </p:cNvSpPr>
              <p:nvPr/>
            </p:nvSpPr>
            <p:spPr bwMode="auto">
              <a:xfrm>
                <a:off x="3919" y="1166"/>
                <a:ext cx="12" cy="17"/>
              </a:xfrm>
              <a:custGeom>
                <a:avLst/>
                <a:gdLst>
                  <a:gd name="T0" fmla="*/ 7 w 12"/>
                  <a:gd name="T1" fmla="*/ 3 h 17"/>
                  <a:gd name="T2" fmla="*/ 7 w 12"/>
                  <a:gd name="T3" fmla="*/ 5 h 17"/>
                  <a:gd name="T4" fmla="*/ 12 w 12"/>
                  <a:gd name="T5" fmla="*/ 7 h 17"/>
                  <a:gd name="T6" fmla="*/ 12 w 12"/>
                  <a:gd name="T7" fmla="*/ 17 h 17"/>
                  <a:gd name="T8" fmla="*/ 10 w 12"/>
                  <a:gd name="T9" fmla="*/ 17 h 17"/>
                  <a:gd name="T10" fmla="*/ 10 w 12"/>
                  <a:gd name="T11" fmla="*/ 17 h 17"/>
                  <a:gd name="T12" fmla="*/ 5 w 12"/>
                  <a:gd name="T13" fmla="*/ 17 h 17"/>
                  <a:gd name="T14" fmla="*/ 3 w 12"/>
                  <a:gd name="T15" fmla="*/ 14 h 17"/>
                  <a:gd name="T16" fmla="*/ 0 w 12"/>
                  <a:gd name="T17" fmla="*/ 12 h 17"/>
                  <a:gd name="T18" fmla="*/ 7 w 12"/>
                  <a:gd name="T19" fmla="*/ 0 h 17"/>
                  <a:gd name="T20" fmla="*/ 10 w 12"/>
                  <a:gd name="T21" fmla="*/ 3 h 17"/>
                  <a:gd name="T22" fmla="*/ 7 w 12"/>
                  <a:gd name="T23" fmla="*/ 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7"/>
                  <a:gd name="T38" fmla="*/ 12 w 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7">
                    <a:moveTo>
                      <a:pt x="7" y="3"/>
                    </a:moveTo>
                    <a:lnTo>
                      <a:pt x="7" y="5"/>
                    </a:lnTo>
                    <a:lnTo>
                      <a:pt x="12" y="7"/>
                    </a:lnTo>
                    <a:lnTo>
                      <a:pt x="12" y="17"/>
                    </a:lnTo>
                    <a:lnTo>
                      <a:pt x="10" y="17"/>
                    </a:lnTo>
                    <a:lnTo>
                      <a:pt x="5" y="17"/>
                    </a:lnTo>
                    <a:lnTo>
                      <a:pt x="3" y="14"/>
                    </a:lnTo>
                    <a:lnTo>
                      <a:pt x="0" y="12"/>
                    </a:lnTo>
                    <a:lnTo>
                      <a:pt x="7" y="0"/>
                    </a:lnTo>
                    <a:lnTo>
                      <a:pt x="10" y="3"/>
                    </a:lnTo>
                    <a:lnTo>
                      <a:pt x="7" y="3"/>
                    </a:lnTo>
                    <a:close/>
                  </a:path>
                </a:pathLst>
              </a:custGeom>
              <a:grpFill/>
              <a:ln w="9525">
                <a:noFill/>
                <a:round/>
                <a:headEnd/>
                <a:tailEnd/>
              </a:ln>
            </p:spPr>
            <p:txBody>
              <a:bodyPr/>
              <a:lstStyle/>
              <a:p>
                <a:pPr>
                  <a:defRPr/>
                </a:pPr>
                <a:endParaRPr lang="en-US" sz="1200" kern="0">
                  <a:solidFill>
                    <a:srgbClr val="0096D6"/>
                  </a:solidFill>
                </a:endParaRPr>
              </a:p>
            </p:txBody>
          </p:sp>
          <p:sp>
            <p:nvSpPr>
              <p:cNvPr id="2906" name="Freeform 680"/>
              <p:cNvSpPr>
                <a:spLocks/>
              </p:cNvSpPr>
              <p:nvPr/>
            </p:nvSpPr>
            <p:spPr bwMode="auto">
              <a:xfrm>
                <a:off x="3919" y="1166"/>
                <a:ext cx="12" cy="17"/>
              </a:xfrm>
              <a:custGeom>
                <a:avLst/>
                <a:gdLst>
                  <a:gd name="T0" fmla="*/ 7 w 12"/>
                  <a:gd name="T1" fmla="*/ 3 h 17"/>
                  <a:gd name="T2" fmla="*/ 7 w 12"/>
                  <a:gd name="T3" fmla="*/ 5 h 17"/>
                  <a:gd name="T4" fmla="*/ 12 w 12"/>
                  <a:gd name="T5" fmla="*/ 7 h 17"/>
                  <a:gd name="T6" fmla="*/ 12 w 12"/>
                  <a:gd name="T7" fmla="*/ 17 h 17"/>
                  <a:gd name="T8" fmla="*/ 10 w 12"/>
                  <a:gd name="T9" fmla="*/ 17 h 17"/>
                  <a:gd name="T10" fmla="*/ 10 w 12"/>
                  <a:gd name="T11" fmla="*/ 17 h 17"/>
                  <a:gd name="T12" fmla="*/ 5 w 12"/>
                  <a:gd name="T13" fmla="*/ 17 h 17"/>
                  <a:gd name="T14" fmla="*/ 3 w 12"/>
                  <a:gd name="T15" fmla="*/ 14 h 17"/>
                  <a:gd name="T16" fmla="*/ 0 w 12"/>
                  <a:gd name="T17" fmla="*/ 12 h 17"/>
                  <a:gd name="T18" fmla="*/ 7 w 12"/>
                  <a:gd name="T19" fmla="*/ 0 h 17"/>
                  <a:gd name="T20" fmla="*/ 10 w 12"/>
                  <a:gd name="T21" fmla="*/ 3 h 17"/>
                  <a:gd name="T22" fmla="*/ 7 w 12"/>
                  <a:gd name="T23" fmla="*/ 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7"/>
                  <a:gd name="T38" fmla="*/ 12 w 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7">
                    <a:moveTo>
                      <a:pt x="7" y="3"/>
                    </a:moveTo>
                    <a:lnTo>
                      <a:pt x="7" y="5"/>
                    </a:lnTo>
                    <a:lnTo>
                      <a:pt x="12" y="7"/>
                    </a:lnTo>
                    <a:lnTo>
                      <a:pt x="12" y="17"/>
                    </a:lnTo>
                    <a:lnTo>
                      <a:pt x="10" y="17"/>
                    </a:lnTo>
                    <a:lnTo>
                      <a:pt x="5" y="17"/>
                    </a:lnTo>
                    <a:lnTo>
                      <a:pt x="3" y="14"/>
                    </a:lnTo>
                    <a:lnTo>
                      <a:pt x="0" y="12"/>
                    </a:lnTo>
                    <a:lnTo>
                      <a:pt x="7" y="0"/>
                    </a:lnTo>
                    <a:lnTo>
                      <a:pt x="10" y="3"/>
                    </a:lnTo>
                    <a:lnTo>
                      <a:pt x="7" y="3"/>
                    </a:lnTo>
                  </a:path>
                </a:pathLst>
              </a:custGeom>
              <a:grpFill/>
              <a:ln w="9525">
                <a:noFill/>
                <a:round/>
                <a:headEnd/>
                <a:tailEnd/>
              </a:ln>
            </p:spPr>
            <p:txBody>
              <a:bodyPr/>
              <a:lstStyle/>
              <a:p>
                <a:pPr>
                  <a:defRPr/>
                </a:pPr>
                <a:endParaRPr lang="en-US" sz="1200" kern="0">
                  <a:solidFill>
                    <a:srgbClr val="0096D6"/>
                  </a:solidFill>
                </a:endParaRPr>
              </a:p>
            </p:txBody>
          </p:sp>
          <p:sp>
            <p:nvSpPr>
              <p:cNvPr id="2907" name="Freeform 681"/>
              <p:cNvSpPr>
                <a:spLocks/>
              </p:cNvSpPr>
              <p:nvPr/>
            </p:nvSpPr>
            <p:spPr bwMode="auto">
              <a:xfrm>
                <a:off x="3898" y="1188"/>
                <a:ext cx="17" cy="14"/>
              </a:xfrm>
              <a:custGeom>
                <a:avLst/>
                <a:gdLst>
                  <a:gd name="T0" fmla="*/ 5 w 17"/>
                  <a:gd name="T1" fmla="*/ 4 h 14"/>
                  <a:gd name="T2" fmla="*/ 5 w 17"/>
                  <a:gd name="T3" fmla="*/ 2 h 14"/>
                  <a:gd name="T4" fmla="*/ 7 w 17"/>
                  <a:gd name="T5" fmla="*/ 0 h 14"/>
                  <a:gd name="T6" fmla="*/ 14 w 17"/>
                  <a:gd name="T7" fmla="*/ 2 h 14"/>
                  <a:gd name="T8" fmla="*/ 17 w 17"/>
                  <a:gd name="T9" fmla="*/ 4 h 14"/>
                  <a:gd name="T10" fmla="*/ 17 w 17"/>
                  <a:gd name="T11" fmla="*/ 7 h 14"/>
                  <a:gd name="T12" fmla="*/ 14 w 17"/>
                  <a:gd name="T13" fmla="*/ 9 h 14"/>
                  <a:gd name="T14" fmla="*/ 12 w 17"/>
                  <a:gd name="T15" fmla="*/ 11 h 14"/>
                  <a:gd name="T16" fmla="*/ 0 w 17"/>
                  <a:gd name="T17" fmla="*/ 14 h 14"/>
                  <a:gd name="T18" fmla="*/ 0 w 17"/>
                  <a:gd name="T19" fmla="*/ 11 h 14"/>
                  <a:gd name="T20" fmla="*/ 0 w 17"/>
                  <a:gd name="T21" fmla="*/ 9 h 14"/>
                  <a:gd name="T22" fmla="*/ 5 w 17"/>
                  <a:gd name="T23" fmla="*/ 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5" y="4"/>
                    </a:moveTo>
                    <a:lnTo>
                      <a:pt x="5" y="2"/>
                    </a:lnTo>
                    <a:lnTo>
                      <a:pt x="7" y="0"/>
                    </a:lnTo>
                    <a:lnTo>
                      <a:pt x="14" y="2"/>
                    </a:lnTo>
                    <a:lnTo>
                      <a:pt x="17" y="4"/>
                    </a:lnTo>
                    <a:lnTo>
                      <a:pt x="17" y="7"/>
                    </a:lnTo>
                    <a:lnTo>
                      <a:pt x="14" y="9"/>
                    </a:lnTo>
                    <a:lnTo>
                      <a:pt x="12" y="11"/>
                    </a:lnTo>
                    <a:lnTo>
                      <a:pt x="0" y="14"/>
                    </a:lnTo>
                    <a:lnTo>
                      <a:pt x="0" y="11"/>
                    </a:lnTo>
                    <a:lnTo>
                      <a:pt x="0" y="9"/>
                    </a:lnTo>
                    <a:lnTo>
                      <a:pt x="5" y="4"/>
                    </a:lnTo>
                    <a:close/>
                  </a:path>
                </a:pathLst>
              </a:custGeom>
              <a:grpFill/>
              <a:ln w="9525">
                <a:noFill/>
                <a:round/>
                <a:headEnd/>
                <a:tailEnd/>
              </a:ln>
            </p:spPr>
            <p:txBody>
              <a:bodyPr/>
              <a:lstStyle/>
              <a:p>
                <a:pPr>
                  <a:defRPr/>
                </a:pPr>
                <a:endParaRPr lang="en-US" sz="1200" kern="0">
                  <a:solidFill>
                    <a:srgbClr val="0096D6"/>
                  </a:solidFill>
                </a:endParaRPr>
              </a:p>
            </p:txBody>
          </p:sp>
          <p:sp>
            <p:nvSpPr>
              <p:cNvPr id="2908" name="Freeform 682"/>
              <p:cNvSpPr>
                <a:spLocks/>
              </p:cNvSpPr>
              <p:nvPr/>
            </p:nvSpPr>
            <p:spPr bwMode="auto">
              <a:xfrm>
                <a:off x="3898" y="1188"/>
                <a:ext cx="17" cy="14"/>
              </a:xfrm>
              <a:custGeom>
                <a:avLst/>
                <a:gdLst>
                  <a:gd name="T0" fmla="*/ 5 w 17"/>
                  <a:gd name="T1" fmla="*/ 4 h 14"/>
                  <a:gd name="T2" fmla="*/ 5 w 17"/>
                  <a:gd name="T3" fmla="*/ 2 h 14"/>
                  <a:gd name="T4" fmla="*/ 7 w 17"/>
                  <a:gd name="T5" fmla="*/ 0 h 14"/>
                  <a:gd name="T6" fmla="*/ 14 w 17"/>
                  <a:gd name="T7" fmla="*/ 2 h 14"/>
                  <a:gd name="T8" fmla="*/ 17 w 17"/>
                  <a:gd name="T9" fmla="*/ 4 h 14"/>
                  <a:gd name="T10" fmla="*/ 17 w 17"/>
                  <a:gd name="T11" fmla="*/ 7 h 14"/>
                  <a:gd name="T12" fmla="*/ 14 w 17"/>
                  <a:gd name="T13" fmla="*/ 9 h 14"/>
                  <a:gd name="T14" fmla="*/ 12 w 17"/>
                  <a:gd name="T15" fmla="*/ 11 h 14"/>
                  <a:gd name="T16" fmla="*/ 0 w 17"/>
                  <a:gd name="T17" fmla="*/ 14 h 14"/>
                  <a:gd name="T18" fmla="*/ 0 w 17"/>
                  <a:gd name="T19" fmla="*/ 11 h 14"/>
                  <a:gd name="T20" fmla="*/ 0 w 17"/>
                  <a:gd name="T21" fmla="*/ 9 h 14"/>
                  <a:gd name="T22" fmla="*/ 5 w 17"/>
                  <a:gd name="T23" fmla="*/ 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5" y="4"/>
                    </a:moveTo>
                    <a:lnTo>
                      <a:pt x="5" y="2"/>
                    </a:lnTo>
                    <a:lnTo>
                      <a:pt x="7" y="0"/>
                    </a:lnTo>
                    <a:lnTo>
                      <a:pt x="14" y="2"/>
                    </a:lnTo>
                    <a:lnTo>
                      <a:pt x="17" y="4"/>
                    </a:lnTo>
                    <a:lnTo>
                      <a:pt x="17" y="7"/>
                    </a:lnTo>
                    <a:lnTo>
                      <a:pt x="14" y="9"/>
                    </a:lnTo>
                    <a:lnTo>
                      <a:pt x="12" y="11"/>
                    </a:lnTo>
                    <a:lnTo>
                      <a:pt x="0" y="14"/>
                    </a:lnTo>
                    <a:lnTo>
                      <a:pt x="0" y="11"/>
                    </a:lnTo>
                    <a:lnTo>
                      <a:pt x="0" y="9"/>
                    </a:lnTo>
                    <a:lnTo>
                      <a:pt x="5" y="4"/>
                    </a:lnTo>
                  </a:path>
                </a:pathLst>
              </a:custGeom>
              <a:grpFill/>
              <a:ln w="9525">
                <a:noFill/>
                <a:round/>
                <a:headEnd/>
                <a:tailEnd/>
              </a:ln>
            </p:spPr>
            <p:txBody>
              <a:bodyPr/>
              <a:lstStyle/>
              <a:p>
                <a:pPr>
                  <a:defRPr/>
                </a:pPr>
                <a:endParaRPr lang="en-US" sz="1200" kern="0">
                  <a:solidFill>
                    <a:srgbClr val="0096D6"/>
                  </a:solidFill>
                </a:endParaRPr>
              </a:p>
            </p:txBody>
          </p:sp>
          <p:sp>
            <p:nvSpPr>
              <p:cNvPr id="2909" name="Freeform 683"/>
              <p:cNvSpPr>
                <a:spLocks/>
              </p:cNvSpPr>
              <p:nvPr/>
            </p:nvSpPr>
            <p:spPr bwMode="auto">
              <a:xfrm>
                <a:off x="3957" y="1046"/>
                <a:ext cx="10" cy="16"/>
              </a:xfrm>
              <a:custGeom>
                <a:avLst/>
                <a:gdLst>
                  <a:gd name="T0" fmla="*/ 10 w 10"/>
                  <a:gd name="T1" fmla="*/ 5 h 16"/>
                  <a:gd name="T2" fmla="*/ 10 w 10"/>
                  <a:gd name="T3" fmla="*/ 7 h 16"/>
                  <a:gd name="T4" fmla="*/ 10 w 10"/>
                  <a:gd name="T5" fmla="*/ 9 h 16"/>
                  <a:gd name="T6" fmla="*/ 7 w 10"/>
                  <a:gd name="T7" fmla="*/ 9 h 16"/>
                  <a:gd name="T8" fmla="*/ 7 w 10"/>
                  <a:gd name="T9" fmla="*/ 12 h 16"/>
                  <a:gd name="T10" fmla="*/ 7 w 10"/>
                  <a:gd name="T11" fmla="*/ 16 h 16"/>
                  <a:gd name="T12" fmla="*/ 5 w 10"/>
                  <a:gd name="T13" fmla="*/ 14 h 16"/>
                  <a:gd name="T14" fmla="*/ 5 w 10"/>
                  <a:gd name="T15" fmla="*/ 9 h 16"/>
                  <a:gd name="T16" fmla="*/ 5 w 10"/>
                  <a:gd name="T17" fmla="*/ 9 h 16"/>
                  <a:gd name="T18" fmla="*/ 3 w 10"/>
                  <a:gd name="T19" fmla="*/ 7 h 16"/>
                  <a:gd name="T20" fmla="*/ 3 w 10"/>
                  <a:gd name="T21" fmla="*/ 7 h 16"/>
                  <a:gd name="T22" fmla="*/ 3 w 10"/>
                  <a:gd name="T23" fmla="*/ 16 h 16"/>
                  <a:gd name="T24" fmla="*/ 0 w 10"/>
                  <a:gd name="T25" fmla="*/ 7 h 16"/>
                  <a:gd name="T26" fmla="*/ 0 w 10"/>
                  <a:gd name="T27" fmla="*/ 5 h 16"/>
                  <a:gd name="T28" fmla="*/ 3 w 10"/>
                  <a:gd name="T29" fmla="*/ 2 h 16"/>
                  <a:gd name="T30" fmla="*/ 3 w 10"/>
                  <a:gd name="T31" fmla="*/ 5 h 16"/>
                  <a:gd name="T32" fmla="*/ 3 w 10"/>
                  <a:gd name="T33" fmla="*/ 5 h 16"/>
                  <a:gd name="T34" fmla="*/ 7 w 10"/>
                  <a:gd name="T35" fmla="*/ 0 h 16"/>
                  <a:gd name="T36" fmla="*/ 5 w 10"/>
                  <a:gd name="T37" fmla="*/ 2 h 16"/>
                  <a:gd name="T38" fmla="*/ 5 w 10"/>
                  <a:gd name="T39" fmla="*/ 0 h 16"/>
                  <a:gd name="T40" fmla="*/ 7 w 10"/>
                  <a:gd name="T41" fmla="*/ 0 h 16"/>
                  <a:gd name="T42" fmla="*/ 10 w 10"/>
                  <a:gd name="T43" fmla="*/ 2 h 16"/>
                  <a:gd name="T44" fmla="*/ 10 w 10"/>
                  <a:gd name="T45" fmla="*/ 2 h 16"/>
                  <a:gd name="T46" fmla="*/ 10 w 10"/>
                  <a:gd name="T47" fmla="*/ 5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6"/>
                  <a:gd name="T74" fmla="*/ 10 w 10"/>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6">
                    <a:moveTo>
                      <a:pt x="10" y="5"/>
                    </a:moveTo>
                    <a:lnTo>
                      <a:pt x="10" y="7"/>
                    </a:lnTo>
                    <a:lnTo>
                      <a:pt x="10" y="9"/>
                    </a:lnTo>
                    <a:lnTo>
                      <a:pt x="7" y="9"/>
                    </a:lnTo>
                    <a:lnTo>
                      <a:pt x="7" y="12"/>
                    </a:lnTo>
                    <a:lnTo>
                      <a:pt x="7" y="16"/>
                    </a:lnTo>
                    <a:lnTo>
                      <a:pt x="5" y="14"/>
                    </a:lnTo>
                    <a:lnTo>
                      <a:pt x="5" y="9"/>
                    </a:lnTo>
                    <a:lnTo>
                      <a:pt x="3" y="7"/>
                    </a:lnTo>
                    <a:lnTo>
                      <a:pt x="3" y="16"/>
                    </a:lnTo>
                    <a:lnTo>
                      <a:pt x="0" y="7"/>
                    </a:lnTo>
                    <a:lnTo>
                      <a:pt x="0" y="5"/>
                    </a:lnTo>
                    <a:lnTo>
                      <a:pt x="3" y="2"/>
                    </a:lnTo>
                    <a:lnTo>
                      <a:pt x="3" y="5"/>
                    </a:lnTo>
                    <a:lnTo>
                      <a:pt x="7" y="0"/>
                    </a:lnTo>
                    <a:lnTo>
                      <a:pt x="5" y="2"/>
                    </a:lnTo>
                    <a:lnTo>
                      <a:pt x="5" y="0"/>
                    </a:lnTo>
                    <a:lnTo>
                      <a:pt x="7" y="0"/>
                    </a:lnTo>
                    <a:lnTo>
                      <a:pt x="10" y="2"/>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2910" name="Freeform 684"/>
              <p:cNvSpPr>
                <a:spLocks/>
              </p:cNvSpPr>
              <p:nvPr/>
            </p:nvSpPr>
            <p:spPr bwMode="auto">
              <a:xfrm>
                <a:off x="3957" y="1046"/>
                <a:ext cx="10" cy="16"/>
              </a:xfrm>
              <a:custGeom>
                <a:avLst/>
                <a:gdLst>
                  <a:gd name="T0" fmla="*/ 10 w 10"/>
                  <a:gd name="T1" fmla="*/ 5 h 16"/>
                  <a:gd name="T2" fmla="*/ 10 w 10"/>
                  <a:gd name="T3" fmla="*/ 7 h 16"/>
                  <a:gd name="T4" fmla="*/ 10 w 10"/>
                  <a:gd name="T5" fmla="*/ 9 h 16"/>
                  <a:gd name="T6" fmla="*/ 7 w 10"/>
                  <a:gd name="T7" fmla="*/ 9 h 16"/>
                  <a:gd name="T8" fmla="*/ 7 w 10"/>
                  <a:gd name="T9" fmla="*/ 12 h 16"/>
                  <a:gd name="T10" fmla="*/ 7 w 10"/>
                  <a:gd name="T11" fmla="*/ 16 h 16"/>
                  <a:gd name="T12" fmla="*/ 5 w 10"/>
                  <a:gd name="T13" fmla="*/ 14 h 16"/>
                  <a:gd name="T14" fmla="*/ 5 w 10"/>
                  <a:gd name="T15" fmla="*/ 9 h 16"/>
                  <a:gd name="T16" fmla="*/ 5 w 10"/>
                  <a:gd name="T17" fmla="*/ 9 h 16"/>
                  <a:gd name="T18" fmla="*/ 3 w 10"/>
                  <a:gd name="T19" fmla="*/ 7 h 16"/>
                  <a:gd name="T20" fmla="*/ 3 w 10"/>
                  <a:gd name="T21" fmla="*/ 7 h 16"/>
                  <a:gd name="T22" fmla="*/ 3 w 10"/>
                  <a:gd name="T23" fmla="*/ 16 h 16"/>
                  <a:gd name="T24" fmla="*/ 0 w 10"/>
                  <a:gd name="T25" fmla="*/ 7 h 16"/>
                  <a:gd name="T26" fmla="*/ 0 w 10"/>
                  <a:gd name="T27" fmla="*/ 5 h 16"/>
                  <a:gd name="T28" fmla="*/ 3 w 10"/>
                  <a:gd name="T29" fmla="*/ 2 h 16"/>
                  <a:gd name="T30" fmla="*/ 3 w 10"/>
                  <a:gd name="T31" fmla="*/ 5 h 16"/>
                  <a:gd name="T32" fmla="*/ 3 w 10"/>
                  <a:gd name="T33" fmla="*/ 5 h 16"/>
                  <a:gd name="T34" fmla="*/ 7 w 10"/>
                  <a:gd name="T35" fmla="*/ 0 h 16"/>
                  <a:gd name="T36" fmla="*/ 5 w 10"/>
                  <a:gd name="T37" fmla="*/ 2 h 16"/>
                  <a:gd name="T38" fmla="*/ 5 w 10"/>
                  <a:gd name="T39" fmla="*/ 0 h 16"/>
                  <a:gd name="T40" fmla="*/ 7 w 10"/>
                  <a:gd name="T41" fmla="*/ 0 h 16"/>
                  <a:gd name="T42" fmla="*/ 10 w 10"/>
                  <a:gd name="T43" fmla="*/ 2 h 16"/>
                  <a:gd name="T44" fmla="*/ 10 w 10"/>
                  <a:gd name="T45" fmla="*/ 2 h 16"/>
                  <a:gd name="T46" fmla="*/ 10 w 10"/>
                  <a:gd name="T47" fmla="*/ 5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6"/>
                  <a:gd name="T74" fmla="*/ 10 w 10"/>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6">
                    <a:moveTo>
                      <a:pt x="10" y="5"/>
                    </a:moveTo>
                    <a:lnTo>
                      <a:pt x="10" y="7"/>
                    </a:lnTo>
                    <a:lnTo>
                      <a:pt x="10" y="9"/>
                    </a:lnTo>
                    <a:lnTo>
                      <a:pt x="7" y="9"/>
                    </a:lnTo>
                    <a:lnTo>
                      <a:pt x="7" y="12"/>
                    </a:lnTo>
                    <a:lnTo>
                      <a:pt x="7" y="16"/>
                    </a:lnTo>
                    <a:lnTo>
                      <a:pt x="5" y="14"/>
                    </a:lnTo>
                    <a:lnTo>
                      <a:pt x="5" y="9"/>
                    </a:lnTo>
                    <a:lnTo>
                      <a:pt x="3" y="7"/>
                    </a:lnTo>
                    <a:lnTo>
                      <a:pt x="3" y="16"/>
                    </a:lnTo>
                    <a:lnTo>
                      <a:pt x="0" y="7"/>
                    </a:lnTo>
                    <a:lnTo>
                      <a:pt x="0" y="5"/>
                    </a:lnTo>
                    <a:lnTo>
                      <a:pt x="3" y="2"/>
                    </a:lnTo>
                    <a:lnTo>
                      <a:pt x="3" y="5"/>
                    </a:lnTo>
                    <a:lnTo>
                      <a:pt x="7" y="0"/>
                    </a:lnTo>
                    <a:lnTo>
                      <a:pt x="5" y="2"/>
                    </a:lnTo>
                    <a:lnTo>
                      <a:pt x="5" y="0"/>
                    </a:lnTo>
                    <a:lnTo>
                      <a:pt x="7" y="0"/>
                    </a:lnTo>
                    <a:lnTo>
                      <a:pt x="10" y="2"/>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2911" name="Freeform 685"/>
              <p:cNvSpPr>
                <a:spLocks/>
              </p:cNvSpPr>
              <p:nvPr/>
            </p:nvSpPr>
            <p:spPr bwMode="auto">
              <a:xfrm>
                <a:off x="3808" y="1407"/>
                <a:ext cx="17" cy="12"/>
              </a:xfrm>
              <a:custGeom>
                <a:avLst/>
                <a:gdLst>
                  <a:gd name="T0" fmla="*/ 0 w 17"/>
                  <a:gd name="T1" fmla="*/ 7 h 12"/>
                  <a:gd name="T2" fmla="*/ 5 w 17"/>
                  <a:gd name="T3" fmla="*/ 7 h 12"/>
                  <a:gd name="T4" fmla="*/ 10 w 17"/>
                  <a:gd name="T5" fmla="*/ 3 h 12"/>
                  <a:gd name="T6" fmla="*/ 17 w 17"/>
                  <a:gd name="T7" fmla="*/ 0 h 12"/>
                  <a:gd name="T8" fmla="*/ 17 w 17"/>
                  <a:gd name="T9" fmla="*/ 3 h 12"/>
                  <a:gd name="T10" fmla="*/ 17 w 17"/>
                  <a:gd name="T11" fmla="*/ 7 h 12"/>
                  <a:gd name="T12" fmla="*/ 15 w 17"/>
                  <a:gd name="T13" fmla="*/ 7 h 12"/>
                  <a:gd name="T14" fmla="*/ 7 w 17"/>
                  <a:gd name="T15" fmla="*/ 12 h 12"/>
                  <a:gd name="T16" fmla="*/ 5 w 17"/>
                  <a:gd name="T17" fmla="*/ 12 h 12"/>
                  <a:gd name="T18" fmla="*/ 3 w 17"/>
                  <a:gd name="T19" fmla="*/ 10 h 12"/>
                  <a:gd name="T20" fmla="*/ 0 w 17"/>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7"/>
                    </a:moveTo>
                    <a:lnTo>
                      <a:pt x="5" y="7"/>
                    </a:lnTo>
                    <a:lnTo>
                      <a:pt x="10" y="3"/>
                    </a:lnTo>
                    <a:lnTo>
                      <a:pt x="17" y="0"/>
                    </a:lnTo>
                    <a:lnTo>
                      <a:pt x="17" y="3"/>
                    </a:lnTo>
                    <a:lnTo>
                      <a:pt x="17" y="7"/>
                    </a:lnTo>
                    <a:lnTo>
                      <a:pt x="15" y="7"/>
                    </a:lnTo>
                    <a:lnTo>
                      <a:pt x="7" y="12"/>
                    </a:lnTo>
                    <a:lnTo>
                      <a:pt x="5" y="12"/>
                    </a:lnTo>
                    <a:lnTo>
                      <a:pt x="3" y="10"/>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2912" name="Freeform 686"/>
              <p:cNvSpPr>
                <a:spLocks/>
              </p:cNvSpPr>
              <p:nvPr/>
            </p:nvSpPr>
            <p:spPr bwMode="auto">
              <a:xfrm>
                <a:off x="3808" y="1407"/>
                <a:ext cx="17" cy="12"/>
              </a:xfrm>
              <a:custGeom>
                <a:avLst/>
                <a:gdLst>
                  <a:gd name="T0" fmla="*/ 0 w 17"/>
                  <a:gd name="T1" fmla="*/ 7 h 12"/>
                  <a:gd name="T2" fmla="*/ 5 w 17"/>
                  <a:gd name="T3" fmla="*/ 7 h 12"/>
                  <a:gd name="T4" fmla="*/ 10 w 17"/>
                  <a:gd name="T5" fmla="*/ 3 h 12"/>
                  <a:gd name="T6" fmla="*/ 17 w 17"/>
                  <a:gd name="T7" fmla="*/ 0 h 12"/>
                  <a:gd name="T8" fmla="*/ 17 w 17"/>
                  <a:gd name="T9" fmla="*/ 3 h 12"/>
                  <a:gd name="T10" fmla="*/ 17 w 17"/>
                  <a:gd name="T11" fmla="*/ 7 h 12"/>
                  <a:gd name="T12" fmla="*/ 15 w 17"/>
                  <a:gd name="T13" fmla="*/ 7 h 12"/>
                  <a:gd name="T14" fmla="*/ 7 w 17"/>
                  <a:gd name="T15" fmla="*/ 12 h 12"/>
                  <a:gd name="T16" fmla="*/ 5 w 17"/>
                  <a:gd name="T17" fmla="*/ 12 h 12"/>
                  <a:gd name="T18" fmla="*/ 3 w 17"/>
                  <a:gd name="T19" fmla="*/ 10 h 12"/>
                  <a:gd name="T20" fmla="*/ 0 w 17"/>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7"/>
                    </a:moveTo>
                    <a:lnTo>
                      <a:pt x="5" y="7"/>
                    </a:lnTo>
                    <a:lnTo>
                      <a:pt x="10" y="3"/>
                    </a:lnTo>
                    <a:lnTo>
                      <a:pt x="17" y="0"/>
                    </a:lnTo>
                    <a:lnTo>
                      <a:pt x="17" y="3"/>
                    </a:lnTo>
                    <a:lnTo>
                      <a:pt x="17" y="7"/>
                    </a:lnTo>
                    <a:lnTo>
                      <a:pt x="15" y="7"/>
                    </a:lnTo>
                    <a:lnTo>
                      <a:pt x="7" y="12"/>
                    </a:lnTo>
                    <a:lnTo>
                      <a:pt x="5" y="12"/>
                    </a:lnTo>
                    <a:lnTo>
                      <a:pt x="3" y="10"/>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2913" name="Freeform 687"/>
              <p:cNvSpPr>
                <a:spLocks/>
              </p:cNvSpPr>
              <p:nvPr/>
            </p:nvSpPr>
            <p:spPr bwMode="auto">
              <a:xfrm>
                <a:off x="3967" y="1273"/>
                <a:ext cx="7" cy="14"/>
              </a:xfrm>
              <a:custGeom>
                <a:avLst/>
                <a:gdLst>
                  <a:gd name="T0" fmla="*/ 0 w 7"/>
                  <a:gd name="T1" fmla="*/ 7 h 14"/>
                  <a:gd name="T2" fmla="*/ 2 w 7"/>
                  <a:gd name="T3" fmla="*/ 2 h 14"/>
                  <a:gd name="T4" fmla="*/ 2 w 7"/>
                  <a:gd name="T5" fmla="*/ 2 h 14"/>
                  <a:gd name="T6" fmla="*/ 4 w 7"/>
                  <a:gd name="T7" fmla="*/ 0 h 14"/>
                  <a:gd name="T8" fmla="*/ 7 w 7"/>
                  <a:gd name="T9" fmla="*/ 11 h 14"/>
                  <a:gd name="T10" fmla="*/ 4 w 7"/>
                  <a:gd name="T11" fmla="*/ 14 h 14"/>
                  <a:gd name="T12" fmla="*/ 4 w 7"/>
                  <a:gd name="T13" fmla="*/ 14 h 14"/>
                  <a:gd name="T14" fmla="*/ 2 w 7"/>
                  <a:gd name="T15" fmla="*/ 11 h 14"/>
                  <a:gd name="T16" fmla="*/ 0 w 7"/>
                  <a:gd name="T17" fmla="*/ 7 h 14"/>
                  <a:gd name="T18" fmla="*/ 0 w 7"/>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0" y="7"/>
                    </a:moveTo>
                    <a:lnTo>
                      <a:pt x="2" y="2"/>
                    </a:lnTo>
                    <a:lnTo>
                      <a:pt x="4" y="0"/>
                    </a:lnTo>
                    <a:lnTo>
                      <a:pt x="7" y="11"/>
                    </a:lnTo>
                    <a:lnTo>
                      <a:pt x="4" y="14"/>
                    </a:lnTo>
                    <a:lnTo>
                      <a:pt x="2" y="11"/>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2914" name="Freeform 688"/>
              <p:cNvSpPr>
                <a:spLocks/>
              </p:cNvSpPr>
              <p:nvPr/>
            </p:nvSpPr>
            <p:spPr bwMode="auto">
              <a:xfrm>
                <a:off x="3967" y="1273"/>
                <a:ext cx="7" cy="14"/>
              </a:xfrm>
              <a:custGeom>
                <a:avLst/>
                <a:gdLst>
                  <a:gd name="T0" fmla="*/ 0 w 7"/>
                  <a:gd name="T1" fmla="*/ 7 h 14"/>
                  <a:gd name="T2" fmla="*/ 2 w 7"/>
                  <a:gd name="T3" fmla="*/ 2 h 14"/>
                  <a:gd name="T4" fmla="*/ 2 w 7"/>
                  <a:gd name="T5" fmla="*/ 2 h 14"/>
                  <a:gd name="T6" fmla="*/ 4 w 7"/>
                  <a:gd name="T7" fmla="*/ 0 h 14"/>
                  <a:gd name="T8" fmla="*/ 7 w 7"/>
                  <a:gd name="T9" fmla="*/ 11 h 14"/>
                  <a:gd name="T10" fmla="*/ 4 w 7"/>
                  <a:gd name="T11" fmla="*/ 14 h 14"/>
                  <a:gd name="T12" fmla="*/ 4 w 7"/>
                  <a:gd name="T13" fmla="*/ 14 h 14"/>
                  <a:gd name="T14" fmla="*/ 2 w 7"/>
                  <a:gd name="T15" fmla="*/ 11 h 14"/>
                  <a:gd name="T16" fmla="*/ 0 w 7"/>
                  <a:gd name="T17" fmla="*/ 7 h 14"/>
                  <a:gd name="T18" fmla="*/ 0 w 7"/>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0" y="7"/>
                    </a:moveTo>
                    <a:lnTo>
                      <a:pt x="2" y="2"/>
                    </a:lnTo>
                    <a:lnTo>
                      <a:pt x="4" y="0"/>
                    </a:lnTo>
                    <a:lnTo>
                      <a:pt x="7" y="11"/>
                    </a:lnTo>
                    <a:lnTo>
                      <a:pt x="4" y="14"/>
                    </a:lnTo>
                    <a:lnTo>
                      <a:pt x="2" y="11"/>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2915" name="Freeform 689"/>
              <p:cNvSpPr>
                <a:spLocks/>
              </p:cNvSpPr>
              <p:nvPr/>
            </p:nvSpPr>
            <p:spPr bwMode="auto">
              <a:xfrm>
                <a:off x="2743" y="1728"/>
                <a:ext cx="57" cy="83"/>
              </a:xfrm>
              <a:custGeom>
                <a:avLst/>
                <a:gdLst>
                  <a:gd name="T0" fmla="*/ 54 w 57"/>
                  <a:gd name="T1" fmla="*/ 29 h 83"/>
                  <a:gd name="T2" fmla="*/ 50 w 57"/>
                  <a:gd name="T3" fmla="*/ 19 h 83"/>
                  <a:gd name="T4" fmla="*/ 43 w 57"/>
                  <a:gd name="T5" fmla="*/ 24 h 83"/>
                  <a:gd name="T6" fmla="*/ 36 w 57"/>
                  <a:gd name="T7" fmla="*/ 24 h 83"/>
                  <a:gd name="T8" fmla="*/ 31 w 57"/>
                  <a:gd name="T9" fmla="*/ 17 h 83"/>
                  <a:gd name="T10" fmla="*/ 33 w 57"/>
                  <a:gd name="T11" fmla="*/ 12 h 83"/>
                  <a:gd name="T12" fmla="*/ 38 w 57"/>
                  <a:gd name="T13" fmla="*/ 10 h 83"/>
                  <a:gd name="T14" fmla="*/ 38 w 57"/>
                  <a:gd name="T15" fmla="*/ 0 h 83"/>
                  <a:gd name="T16" fmla="*/ 33 w 57"/>
                  <a:gd name="T17" fmla="*/ 3 h 83"/>
                  <a:gd name="T18" fmla="*/ 28 w 57"/>
                  <a:gd name="T19" fmla="*/ 5 h 83"/>
                  <a:gd name="T20" fmla="*/ 26 w 57"/>
                  <a:gd name="T21" fmla="*/ 8 h 83"/>
                  <a:gd name="T22" fmla="*/ 26 w 57"/>
                  <a:gd name="T23" fmla="*/ 10 h 83"/>
                  <a:gd name="T24" fmla="*/ 21 w 57"/>
                  <a:gd name="T25" fmla="*/ 15 h 83"/>
                  <a:gd name="T26" fmla="*/ 26 w 57"/>
                  <a:gd name="T27" fmla="*/ 15 h 83"/>
                  <a:gd name="T28" fmla="*/ 28 w 57"/>
                  <a:gd name="T29" fmla="*/ 15 h 83"/>
                  <a:gd name="T30" fmla="*/ 28 w 57"/>
                  <a:gd name="T31" fmla="*/ 17 h 83"/>
                  <a:gd name="T32" fmla="*/ 24 w 57"/>
                  <a:gd name="T33" fmla="*/ 22 h 83"/>
                  <a:gd name="T34" fmla="*/ 17 w 57"/>
                  <a:gd name="T35" fmla="*/ 24 h 83"/>
                  <a:gd name="T36" fmla="*/ 10 w 57"/>
                  <a:gd name="T37" fmla="*/ 22 h 83"/>
                  <a:gd name="T38" fmla="*/ 7 w 57"/>
                  <a:gd name="T39" fmla="*/ 29 h 83"/>
                  <a:gd name="T40" fmla="*/ 5 w 57"/>
                  <a:gd name="T41" fmla="*/ 29 h 83"/>
                  <a:gd name="T42" fmla="*/ 10 w 57"/>
                  <a:gd name="T43" fmla="*/ 31 h 83"/>
                  <a:gd name="T44" fmla="*/ 7 w 57"/>
                  <a:gd name="T45" fmla="*/ 36 h 83"/>
                  <a:gd name="T46" fmla="*/ 5 w 57"/>
                  <a:gd name="T47" fmla="*/ 38 h 83"/>
                  <a:gd name="T48" fmla="*/ 7 w 57"/>
                  <a:gd name="T49" fmla="*/ 43 h 83"/>
                  <a:gd name="T50" fmla="*/ 7 w 57"/>
                  <a:gd name="T51" fmla="*/ 43 h 83"/>
                  <a:gd name="T52" fmla="*/ 10 w 57"/>
                  <a:gd name="T53" fmla="*/ 45 h 83"/>
                  <a:gd name="T54" fmla="*/ 19 w 57"/>
                  <a:gd name="T55" fmla="*/ 48 h 83"/>
                  <a:gd name="T56" fmla="*/ 14 w 57"/>
                  <a:gd name="T57" fmla="*/ 50 h 83"/>
                  <a:gd name="T58" fmla="*/ 12 w 57"/>
                  <a:gd name="T59" fmla="*/ 55 h 83"/>
                  <a:gd name="T60" fmla="*/ 7 w 57"/>
                  <a:gd name="T61" fmla="*/ 60 h 83"/>
                  <a:gd name="T62" fmla="*/ 19 w 57"/>
                  <a:gd name="T63" fmla="*/ 55 h 83"/>
                  <a:gd name="T64" fmla="*/ 21 w 57"/>
                  <a:gd name="T65" fmla="*/ 60 h 83"/>
                  <a:gd name="T66" fmla="*/ 10 w 57"/>
                  <a:gd name="T67" fmla="*/ 62 h 83"/>
                  <a:gd name="T68" fmla="*/ 7 w 57"/>
                  <a:gd name="T69" fmla="*/ 67 h 83"/>
                  <a:gd name="T70" fmla="*/ 5 w 57"/>
                  <a:gd name="T71" fmla="*/ 67 h 83"/>
                  <a:gd name="T72" fmla="*/ 2 w 57"/>
                  <a:gd name="T73" fmla="*/ 67 h 83"/>
                  <a:gd name="T74" fmla="*/ 0 w 57"/>
                  <a:gd name="T75" fmla="*/ 71 h 83"/>
                  <a:gd name="T76" fmla="*/ 7 w 57"/>
                  <a:gd name="T77" fmla="*/ 71 h 83"/>
                  <a:gd name="T78" fmla="*/ 2 w 57"/>
                  <a:gd name="T79" fmla="*/ 76 h 83"/>
                  <a:gd name="T80" fmla="*/ 2 w 57"/>
                  <a:gd name="T81" fmla="*/ 76 h 83"/>
                  <a:gd name="T82" fmla="*/ 5 w 57"/>
                  <a:gd name="T83" fmla="*/ 78 h 83"/>
                  <a:gd name="T84" fmla="*/ 10 w 57"/>
                  <a:gd name="T85" fmla="*/ 78 h 83"/>
                  <a:gd name="T86" fmla="*/ 5 w 57"/>
                  <a:gd name="T87" fmla="*/ 81 h 83"/>
                  <a:gd name="T88" fmla="*/ 12 w 57"/>
                  <a:gd name="T89" fmla="*/ 81 h 83"/>
                  <a:gd name="T90" fmla="*/ 10 w 57"/>
                  <a:gd name="T91" fmla="*/ 81 h 83"/>
                  <a:gd name="T92" fmla="*/ 10 w 57"/>
                  <a:gd name="T93" fmla="*/ 83 h 83"/>
                  <a:gd name="T94" fmla="*/ 12 w 57"/>
                  <a:gd name="T95" fmla="*/ 83 h 83"/>
                  <a:gd name="T96" fmla="*/ 14 w 57"/>
                  <a:gd name="T97" fmla="*/ 83 h 83"/>
                  <a:gd name="T98" fmla="*/ 17 w 57"/>
                  <a:gd name="T99" fmla="*/ 83 h 83"/>
                  <a:gd name="T100" fmla="*/ 26 w 57"/>
                  <a:gd name="T101" fmla="*/ 81 h 83"/>
                  <a:gd name="T102" fmla="*/ 26 w 57"/>
                  <a:gd name="T103" fmla="*/ 76 h 83"/>
                  <a:gd name="T104" fmla="*/ 28 w 57"/>
                  <a:gd name="T105" fmla="*/ 76 h 83"/>
                  <a:gd name="T106" fmla="*/ 33 w 57"/>
                  <a:gd name="T107" fmla="*/ 76 h 83"/>
                  <a:gd name="T108" fmla="*/ 36 w 57"/>
                  <a:gd name="T109" fmla="*/ 74 h 83"/>
                  <a:gd name="T110" fmla="*/ 38 w 57"/>
                  <a:gd name="T111" fmla="*/ 71 h 83"/>
                  <a:gd name="T112" fmla="*/ 50 w 57"/>
                  <a:gd name="T113" fmla="*/ 69 h 83"/>
                  <a:gd name="T114" fmla="*/ 52 w 57"/>
                  <a:gd name="T115" fmla="*/ 69 h 83"/>
                  <a:gd name="T116" fmla="*/ 52 w 57"/>
                  <a:gd name="T117" fmla="*/ 67 h 83"/>
                  <a:gd name="T118" fmla="*/ 54 w 57"/>
                  <a:gd name="T119" fmla="*/ 43 h 83"/>
                  <a:gd name="T120" fmla="*/ 57 w 57"/>
                  <a:gd name="T121" fmla="*/ 38 h 83"/>
                  <a:gd name="T122" fmla="*/ 54 w 57"/>
                  <a:gd name="T123" fmla="*/ 29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
                  <a:gd name="T187" fmla="*/ 0 h 83"/>
                  <a:gd name="T188" fmla="*/ 57 w 5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 h="83">
                    <a:moveTo>
                      <a:pt x="54" y="29"/>
                    </a:moveTo>
                    <a:lnTo>
                      <a:pt x="54" y="29"/>
                    </a:lnTo>
                    <a:lnTo>
                      <a:pt x="54" y="22"/>
                    </a:lnTo>
                    <a:lnTo>
                      <a:pt x="50" y="19"/>
                    </a:lnTo>
                    <a:lnTo>
                      <a:pt x="43" y="22"/>
                    </a:lnTo>
                    <a:lnTo>
                      <a:pt x="43" y="24"/>
                    </a:lnTo>
                    <a:lnTo>
                      <a:pt x="38" y="26"/>
                    </a:lnTo>
                    <a:lnTo>
                      <a:pt x="36" y="24"/>
                    </a:lnTo>
                    <a:lnTo>
                      <a:pt x="36" y="22"/>
                    </a:lnTo>
                    <a:lnTo>
                      <a:pt x="31" y="17"/>
                    </a:lnTo>
                    <a:lnTo>
                      <a:pt x="33" y="17"/>
                    </a:lnTo>
                    <a:lnTo>
                      <a:pt x="33" y="12"/>
                    </a:lnTo>
                    <a:lnTo>
                      <a:pt x="36" y="12"/>
                    </a:lnTo>
                    <a:lnTo>
                      <a:pt x="38" y="10"/>
                    </a:lnTo>
                    <a:lnTo>
                      <a:pt x="38" y="0"/>
                    </a:lnTo>
                    <a:lnTo>
                      <a:pt x="36" y="0"/>
                    </a:lnTo>
                    <a:lnTo>
                      <a:pt x="33" y="3"/>
                    </a:lnTo>
                    <a:lnTo>
                      <a:pt x="33" y="0"/>
                    </a:lnTo>
                    <a:lnTo>
                      <a:pt x="28" y="5"/>
                    </a:lnTo>
                    <a:lnTo>
                      <a:pt x="26" y="5"/>
                    </a:lnTo>
                    <a:lnTo>
                      <a:pt x="26" y="8"/>
                    </a:lnTo>
                    <a:lnTo>
                      <a:pt x="26" y="10"/>
                    </a:lnTo>
                    <a:lnTo>
                      <a:pt x="21" y="15"/>
                    </a:lnTo>
                    <a:lnTo>
                      <a:pt x="24" y="15"/>
                    </a:lnTo>
                    <a:lnTo>
                      <a:pt x="26" y="15"/>
                    </a:lnTo>
                    <a:lnTo>
                      <a:pt x="28" y="15"/>
                    </a:lnTo>
                    <a:lnTo>
                      <a:pt x="28" y="17"/>
                    </a:lnTo>
                    <a:lnTo>
                      <a:pt x="24" y="22"/>
                    </a:lnTo>
                    <a:lnTo>
                      <a:pt x="24" y="24"/>
                    </a:lnTo>
                    <a:lnTo>
                      <a:pt x="17" y="24"/>
                    </a:lnTo>
                    <a:lnTo>
                      <a:pt x="14" y="22"/>
                    </a:lnTo>
                    <a:lnTo>
                      <a:pt x="10" y="22"/>
                    </a:lnTo>
                    <a:lnTo>
                      <a:pt x="7" y="26"/>
                    </a:lnTo>
                    <a:lnTo>
                      <a:pt x="7" y="29"/>
                    </a:lnTo>
                    <a:lnTo>
                      <a:pt x="5" y="29"/>
                    </a:lnTo>
                    <a:lnTo>
                      <a:pt x="5" y="31"/>
                    </a:lnTo>
                    <a:lnTo>
                      <a:pt x="10" y="31"/>
                    </a:lnTo>
                    <a:lnTo>
                      <a:pt x="12" y="34"/>
                    </a:lnTo>
                    <a:lnTo>
                      <a:pt x="7" y="36"/>
                    </a:lnTo>
                    <a:lnTo>
                      <a:pt x="7" y="38"/>
                    </a:lnTo>
                    <a:lnTo>
                      <a:pt x="5" y="38"/>
                    </a:lnTo>
                    <a:lnTo>
                      <a:pt x="5" y="41"/>
                    </a:lnTo>
                    <a:lnTo>
                      <a:pt x="7" y="43"/>
                    </a:lnTo>
                    <a:lnTo>
                      <a:pt x="10" y="43"/>
                    </a:lnTo>
                    <a:lnTo>
                      <a:pt x="10" y="45"/>
                    </a:lnTo>
                    <a:lnTo>
                      <a:pt x="19" y="45"/>
                    </a:lnTo>
                    <a:lnTo>
                      <a:pt x="19" y="48"/>
                    </a:lnTo>
                    <a:lnTo>
                      <a:pt x="14" y="50"/>
                    </a:lnTo>
                    <a:lnTo>
                      <a:pt x="14" y="52"/>
                    </a:lnTo>
                    <a:lnTo>
                      <a:pt x="12" y="55"/>
                    </a:lnTo>
                    <a:lnTo>
                      <a:pt x="12" y="57"/>
                    </a:lnTo>
                    <a:lnTo>
                      <a:pt x="7" y="60"/>
                    </a:lnTo>
                    <a:lnTo>
                      <a:pt x="17" y="60"/>
                    </a:lnTo>
                    <a:lnTo>
                      <a:pt x="19" y="55"/>
                    </a:lnTo>
                    <a:lnTo>
                      <a:pt x="19" y="57"/>
                    </a:lnTo>
                    <a:lnTo>
                      <a:pt x="21" y="60"/>
                    </a:lnTo>
                    <a:lnTo>
                      <a:pt x="10" y="62"/>
                    </a:lnTo>
                    <a:lnTo>
                      <a:pt x="7" y="64"/>
                    </a:lnTo>
                    <a:lnTo>
                      <a:pt x="7" y="67"/>
                    </a:lnTo>
                    <a:lnTo>
                      <a:pt x="5" y="67"/>
                    </a:lnTo>
                    <a:lnTo>
                      <a:pt x="5" y="69"/>
                    </a:lnTo>
                    <a:lnTo>
                      <a:pt x="2" y="67"/>
                    </a:lnTo>
                    <a:lnTo>
                      <a:pt x="0" y="69"/>
                    </a:lnTo>
                    <a:lnTo>
                      <a:pt x="0" y="71"/>
                    </a:lnTo>
                    <a:lnTo>
                      <a:pt x="7" y="71"/>
                    </a:lnTo>
                    <a:lnTo>
                      <a:pt x="5" y="74"/>
                    </a:lnTo>
                    <a:lnTo>
                      <a:pt x="2" y="76"/>
                    </a:lnTo>
                    <a:lnTo>
                      <a:pt x="5" y="78"/>
                    </a:lnTo>
                    <a:lnTo>
                      <a:pt x="10" y="76"/>
                    </a:lnTo>
                    <a:lnTo>
                      <a:pt x="10" y="78"/>
                    </a:lnTo>
                    <a:lnTo>
                      <a:pt x="5" y="81"/>
                    </a:lnTo>
                    <a:lnTo>
                      <a:pt x="12" y="78"/>
                    </a:lnTo>
                    <a:lnTo>
                      <a:pt x="12" y="81"/>
                    </a:lnTo>
                    <a:lnTo>
                      <a:pt x="10" y="81"/>
                    </a:lnTo>
                    <a:lnTo>
                      <a:pt x="7" y="83"/>
                    </a:lnTo>
                    <a:lnTo>
                      <a:pt x="10" y="83"/>
                    </a:lnTo>
                    <a:lnTo>
                      <a:pt x="12" y="83"/>
                    </a:lnTo>
                    <a:lnTo>
                      <a:pt x="14" y="83"/>
                    </a:lnTo>
                    <a:lnTo>
                      <a:pt x="17" y="83"/>
                    </a:lnTo>
                    <a:lnTo>
                      <a:pt x="19" y="83"/>
                    </a:lnTo>
                    <a:lnTo>
                      <a:pt x="26" y="81"/>
                    </a:lnTo>
                    <a:lnTo>
                      <a:pt x="26" y="78"/>
                    </a:lnTo>
                    <a:lnTo>
                      <a:pt x="26" y="76"/>
                    </a:lnTo>
                    <a:lnTo>
                      <a:pt x="28" y="76"/>
                    </a:lnTo>
                    <a:lnTo>
                      <a:pt x="28" y="78"/>
                    </a:lnTo>
                    <a:lnTo>
                      <a:pt x="33" y="76"/>
                    </a:lnTo>
                    <a:lnTo>
                      <a:pt x="33" y="74"/>
                    </a:lnTo>
                    <a:lnTo>
                      <a:pt x="36" y="74"/>
                    </a:lnTo>
                    <a:lnTo>
                      <a:pt x="38" y="71"/>
                    </a:lnTo>
                    <a:lnTo>
                      <a:pt x="50" y="69"/>
                    </a:lnTo>
                    <a:lnTo>
                      <a:pt x="52" y="69"/>
                    </a:lnTo>
                    <a:lnTo>
                      <a:pt x="54" y="69"/>
                    </a:lnTo>
                    <a:lnTo>
                      <a:pt x="52" y="67"/>
                    </a:lnTo>
                    <a:lnTo>
                      <a:pt x="57" y="52"/>
                    </a:lnTo>
                    <a:lnTo>
                      <a:pt x="54" y="43"/>
                    </a:lnTo>
                    <a:lnTo>
                      <a:pt x="57" y="43"/>
                    </a:lnTo>
                    <a:lnTo>
                      <a:pt x="57" y="38"/>
                    </a:lnTo>
                    <a:lnTo>
                      <a:pt x="54" y="31"/>
                    </a:lnTo>
                    <a:lnTo>
                      <a:pt x="54" y="29"/>
                    </a:lnTo>
                    <a:close/>
                  </a:path>
                </a:pathLst>
              </a:custGeom>
              <a:grpFill/>
              <a:ln w="9525">
                <a:noFill/>
                <a:round/>
                <a:headEnd/>
                <a:tailEnd/>
              </a:ln>
            </p:spPr>
            <p:txBody>
              <a:bodyPr/>
              <a:lstStyle/>
              <a:p>
                <a:pPr>
                  <a:defRPr/>
                </a:pPr>
                <a:endParaRPr lang="en-US" sz="1200" kern="0">
                  <a:solidFill>
                    <a:srgbClr val="0096D6"/>
                  </a:solidFill>
                </a:endParaRPr>
              </a:p>
            </p:txBody>
          </p:sp>
          <p:sp>
            <p:nvSpPr>
              <p:cNvPr id="2916" name="Freeform 690"/>
              <p:cNvSpPr>
                <a:spLocks/>
              </p:cNvSpPr>
              <p:nvPr/>
            </p:nvSpPr>
            <p:spPr bwMode="auto">
              <a:xfrm>
                <a:off x="2743" y="1728"/>
                <a:ext cx="57" cy="83"/>
              </a:xfrm>
              <a:custGeom>
                <a:avLst/>
                <a:gdLst>
                  <a:gd name="T0" fmla="*/ 54 w 57"/>
                  <a:gd name="T1" fmla="*/ 29 h 83"/>
                  <a:gd name="T2" fmla="*/ 50 w 57"/>
                  <a:gd name="T3" fmla="*/ 19 h 83"/>
                  <a:gd name="T4" fmla="*/ 43 w 57"/>
                  <a:gd name="T5" fmla="*/ 24 h 83"/>
                  <a:gd name="T6" fmla="*/ 36 w 57"/>
                  <a:gd name="T7" fmla="*/ 24 h 83"/>
                  <a:gd name="T8" fmla="*/ 31 w 57"/>
                  <a:gd name="T9" fmla="*/ 17 h 83"/>
                  <a:gd name="T10" fmla="*/ 33 w 57"/>
                  <a:gd name="T11" fmla="*/ 12 h 83"/>
                  <a:gd name="T12" fmla="*/ 38 w 57"/>
                  <a:gd name="T13" fmla="*/ 10 h 83"/>
                  <a:gd name="T14" fmla="*/ 38 w 57"/>
                  <a:gd name="T15" fmla="*/ 0 h 83"/>
                  <a:gd name="T16" fmla="*/ 33 w 57"/>
                  <a:gd name="T17" fmla="*/ 3 h 83"/>
                  <a:gd name="T18" fmla="*/ 28 w 57"/>
                  <a:gd name="T19" fmla="*/ 5 h 83"/>
                  <a:gd name="T20" fmla="*/ 26 w 57"/>
                  <a:gd name="T21" fmla="*/ 8 h 83"/>
                  <a:gd name="T22" fmla="*/ 26 w 57"/>
                  <a:gd name="T23" fmla="*/ 10 h 83"/>
                  <a:gd name="T24" fmla="*/ 21 w 57"/>
                  <a:gd name="T25" fmla="*/ 15 h 83"/>
                  <a:gd name="T26" fmla="*/ 26 w 57"/>
                  <a:gd name="T27" fmla="*/ 15 h 83"/>
                  <a:gd name="T28" fmla="*/ 28 w 57"/>
                  <a:gd name="T29" fmla="*/ 15 h 83"/>
                  <a:gd name="T30" fmla="*/ 28 w 57"/>
                  <a:gd name="T31" fmla="*/ 17 h 83"/>
                  <a:gd name="T32" fmla="*/ 24 w 57"/>
                  <a:gd name="T33" fmla="*/ 22 h 83"/>
                  <a:gd name="T34" fmla="*/ 17 w 57"/>
                  <a:gd name="T35" fmla="*/ 24 h 83"/>
                  <a:gd name="T36" fmla="*/ 10 w 57"/>
                  <a:gd name="T37" fmla="*/ 22 h 83"/>
                  <a:gd name="T38" fmla="*/ 7 w 57"/>
                  <a:gd name="T39" fmla="*/ 29 h 83"/>
                  <a:gd name="T40" fmla="*/ 5 w 57"/>
                  <a:gd name="T41" fmla="*/ 29 h 83"/>
                  <a:gd name="T42" fmla="*/ 10 w 57"/>
                  <a:gd name="T43" fmla="*/ 31 h 83"/>
                  <a:gd name="T44" fmla="*/ 7 w 57"/>
                  <a:gd name="T45" fmla="*/ 36 h 83"/>
                  <a:gd name="T46" fmla="*/ 5 w 57"/>
                  <a:gd name="T47" fmla="*/ 38 h 83"/>
                  <a:gd name="T48" fmla="*/ 7 w 57"/>
                  <a:gd name="T49" fmla="*/ 43 h 83"/>
                  <a:gd name="T50" fmla="*/ 7 w 57"/>
                  <a:gd name="T51" fmla="*/ 43 h 83"/>
                  <a:gd name="T52" fmla="*/ 10 w 57"/>
                  <a:gd name="T53" fmla="*/ 45 h 83"/>
                  <a:gd name="T54" fmla="*/ 19 w 57"/>
                  <a:gd name="T55" fmla="*/ 48 h 83"/>
                  <a:gd name="T56" fmla="*/ 14 w 57"/>
                  <a:gd name="T57" fmla="*/ 50 h 83"/>
                  <a:gd name="T58" fmla="*/ 12 w 57"/>
                  <a:gd name="T59" fmla="*/ 55 h 83"/>
                  <a:gd name="T60" fmla="*/ 7 w 57"/>
                  <a:gd name="T61" fmla="*/ 60 h 83"/>
                  <a:gd name="T62" fmla="*/ 19 w 57"/>
                  <a:gd name="T63" fmla="*/ 55 h 83"/>
                  <a:gd name="T64" fmla="*/ 21 w 57"/>
                  <a:gd name="T65" fmla="*/ 60 h 83"/>
                  <a:gd name="T66" fmla="*/ 10 w 57"/>
                  <a:gd name="T67" fmla="*/ 62 h 83"/>
                  <a:gd name="T68" fmla="*/ 7 w 57"/>
                  <a:gd name="T69" fmla="*/ 67 h 83"/>
                  <a:gd name="T70" fmla="*/ 5 w 57"/>
                  <a:gd name="T71" fmla="*/ 67 h 83"/>
                  <a:gd name="T72" fmla="*/ 2 w 57"/>
                  <a:gd name="T73" fmla="*/ 67 h 83"/>
                  <a:gd name="T74" fmla="*/ 0 w 57"/>
                  <a:gd name="T75" fmla="*/ 71 h 83"/>
                  <a:gd name="T76" fmla="*/ 7 w 57"/>
                  <a:gd name="T77" fmla="*/ 71 h 83"/>
                  <a:gd name="T78" fmla="*/ 2 w 57"/>
                  <a:gd name="T79" fmla="*/ 76 h 83"/>
                  <a:gd name="T80" fmla="*/ 2 w 57"/>
                  <a:gd name="T81" fmla="*/ 76 h 83"/>
                  <a:gd name="T82" fmla="*/ 5 w 57"/>
                  <a:gd name="T83" fmla="*/ 78 h 83"/>
                  <a:gd name="T84" fmla="*/ 10 w 57"/>
                  <a:gd name="T85" fmla="*/ 78 h 83"/>
                  <a:gd name="T86" fmla="*/ 5 w 57"/>
                  <a:gd name="T87" fmla="*/ 81 h 83"/>
                  <a:gd name="T88" fmla="*/ 12 w 57"/>
                  <a:gd name="T89" fmla="*/ 81 h 83"/>
                  <a:gd name="T90" fmla="*/ 10 w 57"/>
                  <a:gd name="T91" fmla="*/ 81 h 83"/>
                  <a:gd name="T92" fmla="*/ 10 w 57"/>
                  <a:gd name="T93" fmla="*/ 83 h 83"/>
                  <a:gd name="T94" fmla="*/ 12 w 57"/>
                  <a:gd name="T95" fmla="*/ 83 h 83"/>
                  <a:gd name="T96" fmla="*/ 14 w 57"/>
                  <a:gd name="T97" fmla="*/ 83 h 83"/>
                  <a:gd name="T98" fmla="*/ 17 w 57"/>
                  <a:gd name="T99" fmla="*/ 83 h 83"/>
                  <a:gd name="T100" fmla="*/ 26 w 57"/>
                  <a:gd name="T101" fmla="*/ 81 h 83"/>
                  <a:gd name="T102" fmla="*/ 26 w 57"/>
                  <a:gd name="T103" fmla="*/ 76 h 83"/>
                  <a:gd name="T104" fmla="*/ 28 w 57"/>
                  <a:gd name="T105" fmla="*/ 76 h 83"/>
                  <a:gd name="T106" fmla="*/ 33 w 57"/>
                  <a:gd name="T107" fmla="*/ 76 h 83"/>
                  <a:gd name="T108" fmla="*/ 36 w 57"/>
                  <a:gd name="T109" fmla="*/ 74 h 83"/>
                  <a:gd name="T110" fmla="*/ 38 w 57"/>
                  <a:gd name="T111" fmla="*/ 71 h 83"/>
                  <a:gd name="T112" fmla="*/ 50 w 57"/>
                  <a:gd name="T113" fmla="*/ 69 h 83"/>
                  <a:gd name="T114" fmla="*/ 52 w 57"/>
                  <a:gd name="T115" fmla="*/ 69 h 83"/>
                  <a:gd name="T116" fmla="*/ 52 w 57"/>
                  <a:gd name="T117" fmla="*/ 67 h 83"/>
                  <a:gd name="T118" fmla="*/ 54 w 57"/>
                  <a:gd name="T119" fmla="*/ 43 h 83"/>
                  <a:gd name="T120" fmla="*/ 57 w 57"/>
                  <a:gd name="T121" fmla="*/ 38 h 83"/>
                  <a:gd name="T122" fmla="*/ 54 w 57"/>
                  <a:gd name="T123" fmla="*/ 29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
                  <a:gd name="T187" fmla="*/ 0 h 83"/>
                  <a:gd name="T188" fmla="*/ 57 w 5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 h="83">
                    <a:moveTo>
                      <a:pt x="54" y="29"/>
                    </a:moveTo>
                    <a:lnTo>
                      <a:pt x="54" y="29"/>
                    </a:lnTo>
                    <a:lnTo>
                      <a:pt x="54" y="22"/>
                    </a:lnTo>
                    <a:lnTo>
                      <a:pt x="50" y="19"/>
                    </a:lnTo>
                    <a:lnTo>
                      <a:pt x="43" y="22"/>
                    </a:lnTo>
                    <a:lnTo>
                      <a:pt x="43" y="24"/>
                    </a:lnTo>
                    <a:lnTo>
                      <a:pt x="38" y="26"/>
                    </a:lnTo>
                    <a:lnTo>
                      <a:pt x="36" y="24"/>
                    </a:lnTo>
                    <a:lnTo>
                      <a:pt x="36" y="22"/>
                    </a:lnTo>
                    <a:lnTo>
                      <a:pt x="31" y="17"/>
                    </a:lnTo>
                    <a:lnTo>
                      <a:pt x="33" y="17"/>
                    </a:lnTo>
                    <a:lnTo>
                      <a:pt x="33" y="12"/>
                    </a:lnTo>
                    <a:lnTo>
                      <a:pt x="36" y="12"/>
                    </a:lnTo>
                    <a:lnTo>
                      <a:pt x="38" y="10"/>
                    </a:lnTo>
                    <a:lnTo>
                      <a:pt x="38" y="0"/>
                    </a:lnTo>
                    <a:lnTo>
                      <a:pt x="36" y="0"/>
                    </a:lnTo>
                    <a:lnTo>
                      <a:pt x="33" y="3"/>
                    </a:lnTo>
                    <a:lnTo>
                      <a:pt x="33" y="0"/>
                    </a:lnTo>
                    <a:lnTo>
                      <a:pt x="28" y="5"/>
                    </a:lnTo>
                    <a:lnTo>
                      <a:pt x="26" y="5"/>
                    </a:lnTo>
                    <a:lnTo>
                      <a:pt x="26" y="8"/>
                    </a:lnTo>
                    <a:lnTo>
                      <a:pt x="26" y="10"/>
                    </a:lnTo>
                    <a:lnTo>
                      <a:pt x="21" y="15"/>
                    </a:lnTo>
                    <a:lnTo>
                      <a:pt x="24" y="15"/>
                    </a:lnTo>
                    <a:lnTo>
                      <a:pt x="26" y="15"/>
                    </a:lnTo>
                    <a:lnTo>
                      <a:pt x="28" y="15"/>
                    </a:lnTo>
                    <a:lnTo>
                      <a:pt x="28" y="17"/>
                    </a:lnTo>
                    <a:lnTo>
                      <a:pt x="24" y="22"/>
                    </a:lnTo>
                    <a:lnTo>
                      <a:pt x="24" y="24"/>
                    </a:lnTo>
                    <a:lnTo>
                      <a:pt x="17" y="24"/>
                    </a:lnTo>
                    <a:lnTo>
                      <a:pt x="14" y="22"/>
                    </a:lnTo>
                    <a:lnTo>
                      <a:pt x="10" y="22"/>
                    </a:lnTo>
                    <a:lnTo>
                      <a:pt x="7" y="26"/>
                    </a:lnTo>
                    <a:lnTo>
                      <a:pt x="7" y="29"/>
                    </a:lnTo>
                    <a:lnTo>
                      <a:pt x="5" y="29"/>
                    </a:lnTo>
                    <a:lnTo>
                      <a:pt x="5" y="31"/>
                    </a:lnTo>
                    <a:lnTo>
                      <a:pt x="10" y="31"/>
                    </a:lnTo>
                    <a:lnTo>
                      <a:pt x="12" y="34"/>
                    </a:lnTo>
                    <a:lnTo>
                      <a:pt x="7" y="36"/>
                    </a:lnTo>
                    <a:lnTo>
                      <a:pt x="7" y="38"/>
                    </a:lnTo>
                    <a:lnTo>
                      <a:pt x="5" y="38"/>
                    </a:lnTo>
                    <a:lnTo>
                      <a:pt x="5" y="41"/>
                    </a:lnTo>
                    <a:lnTo>
                      <a:pt x="7" y="43"/>
                    </a:lnTo>
                    <a:lnTo>
                      <a:pt x="10" y="43"/>
                    </a:lnTo>
                    <a:lnTo>
                      <a:pt x="10" y="45"/>
                    </a:lnTo>
                    <a:lnTo>
                      <a:pt x="19" y="45"/>
                    </a:lnTo>
                    <a:lnTo>
                      <a:pt x="19" y="48"/>
                    </a:lnTo>
                    <a:lnTo>
                      <a:pt x="14" y="50"/>
                    </a:lnTo>
                    <a:lnTo>
                      <a:pt x="14" y="52"/>
                    </a:lnTo>
                    <a:lnTo>
                      <a:pt x="12" y="55"/>
                    </a:lnTo>
                    <a:lnTo>
                      <a:pt x="12" y="57"/>
                    </a:lnTo>
                    <a:lnTo>
                      <a:pt x="7" y="60"/>
                    </a:lnTo>
                    <a:lnTo>
                      <a:pt x="17" y="60"/>
                    </a:lnTo>
                    <a:lnTo>
                      <a:pt x="19" y="55"/>
                    </a:lnTo>
                    <a:lnTo>
                      <a:pt x="19" y="57"/>
                    </a:lnTo>
                    <a:lnTo>
                      <a:pt x="21" y="60"/>
                    </a:lnTo>
                    <a:lnTo>
                      <a:pt x="10" y="62"/>
                    </a:lnTo>
                    <a:lnTo>
                      <a:pt x="7" y="64"/>
                    </a:lnTo>
                    <a:lnTo>
                      <a:pt x="7" y="67"/>
                    </a:lnTo>
                    <a:lnTo>
                      <a:pt x="5" y="67"/>
                    </a:lnTo>
                    <a:lnTo>
                      <a:pt x="5" y="69"/>
                    </a:lnTo>
                    <a:lnTo>
                      <a:pt x="2" y="67"/>
                    </a:lnTo>
                    <a:lnTo>
                      <a:pt x="0" y="69"/>
                    </a:lnTo>
                    <a:lnTo>
                      <a:pt x="0" y="71"/>
                    </a:lnTo>
                    <a:lnTo>
                      <a:pt x="7" y="71"/>
                    </a:lnTo>
                    <a:lnTo>
                      <a:pt x="5" y="74"/>
                    </a:lnTo>
                    <a:lnTo>
                      <a:pt x="2" y="76"/>
                    </a:lnTo>
                    <a:lnTo>
                      <a:pt x="5" y="78"/>
                    </a:lnTo>
                    <a:lnTo>
                      <a:pt x="10" y="76"/>
                    </a:lnTo>
                    <a:lnTo>
                      <a:pt x="10" y="78"/>
                    </a:lnTo>
                    <a:lnTo>
                      <a:pt x="5" y="81"/>
                    </a:lnTo>
                    <a:lnTo>
                      <a:pt x="12" y="78"/>
                    </a:lnTo>
                    <a:lnTo>
                      <a:pt x="12" y="81"/>
                    </a:lnTo>
                    <a:lnTo>
                      <a:pt x="10" y="81"/>
                    </a:lnTo>
                    <a:lnTo>
                      <a:pt x="7" y="83"/>
                    </a:lnTo>
                    <a:lnTo>
                      <a:pt x="10" y="83"/>
                    </a:lnTo>
                    <a:lnTo>
                      <a:pt x="12" y="83"/>
                    </a:lnTo>
                    <a:lnTo>
                      <a:pt x="14" y="83"/>
                    </a:lnTo>
                    <a:lnTo>
                      <a:pt x="17" y="83"/>
                    </a:lnTo>
                    <a:lnTo>
                      <a:pt x="19" y="83"/>
                    </a:lnTo>
                    <a:lnTo>
                      <a:pt x="26" y="81"/>
                    </a:lnTo>
                    <a:lnTo>
                      <a:pt x="26" y="78"/>
                    </a:lnTo>
                    <a:lnTo>
                      <a:pt x="26" y="76"/>
                    </a:lnTo>
                    <a:lnTo>
                      <a:pt x="28" y="76"/>
                    </a:lnTo>
                    <a:lnTo>
                      <a:pt x="28" y="78"/>
                    </a:lnTo>
                    <a:lnTo>
                      <a:pt x="33" y="76"/>
                    </a:lnTo>
                    <a:lnTo>
                      <a:pt x="33" y="74"/>
                    </a:lnTo>
                    <a:lnTo>
                      <a:pt x="36" y="74"/>
                    </a:lnTo>
                    <a:lnTo>
                      <a:pt x="38" y="71"/>
                    </a:lnTo>
                    <a:lnTo>
                      <a:pt x="50" y="69"/>
                    </a:lnTo>
                    <a:lnTo>
                      <a:pt x="52" y="69"/>
                    </a:lnTo>
                    <a:lnTo>
                      <a:pt x="54" y="69"/>
                    </a:lnTo>
                    <a:lnTo>
                      <a:pt x="52" y="67"/>
                    </a:lnTo>
                    <a:lnTo>
                      <a:pt x="57" y="52"/>
                    </a:lnTo>
                    <a:lnTo>
                      <a:pt x="54" y="43"/>
                    </a:lnTo>
                    <a:lnTo>
                      <a:pt x="57" y="43"/>
                    </a:lnTo>
                    <a:lnTo>
                      <a:pt x="57" y="38"/>
                    </a:lnTo>
                    <a:lnTo>
                      <a:pt x="54" y="31"/>
                    </a:lnTo>
                    <a:lnTo>
                      <a:pt x="54" y="29"/>
                    </a:lnTo>
                  </a:path>
                </a:pathLst>
              </a:custGeom>
              <a:grpFill/>
              <a:ln w="9525">
                <a:noFill/>
                <a:round/>
                <a:headEnd/>
                <a:tailEnd/>
              </a:ln>
            </p:spPr>
            <p:txBody>
              <a:bodyPr/>
              <a:lstStyle/>
              <a:p>
                <a:pPr>
                  <a:defRPr/>
                </a:pPr>
                <a:endParaRPr lang="en-US" sz="1200" kern="0">
                  <a:solidFill>
                    <a:srgbClr val="0096D6"/>
                  </a:solidFill>
                </a:endParaRPr>
              </a:p>
            </p:txBody>
          </p:sp>
          <p:sp>
            <p:nvSpPr>
              <p:cNvPr id="2917" name="Freeform 691"/>
              <p:cNvSpPr>
                <a:spLocks/>
              </p:cNvSpPr>
              <p:nvPr/>
            </p:nvSpPr>
            <p:spPr bwMode="auto">
              <a:xfrm>
                <a:off x="3024" y="1329"/>
                <a:ext cx="173" cy="397"/>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6 h 397"/>
                  <a:gd name="T40" fmla="*/ 88 w 173"/>
                  <a:gd name="T41" fmla="*/ 296 h 397"/>
                  <a:gd name="T42" fmla="*/ 102 w 173"/>
                  <a:gd name="T43" fmla="*/ 284 h 397"/>
                  <a:gd name="T44" fmla="*/ 92 w 173"/>
                  <a:gd name="T45" fmla="*/ 272 h 397"/>
                  <a:gd name="T46" fmla="*/ 83 w 173"/>
                  <a:gd name="T47" fmla="*/ 270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2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6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397"/>
                  <a:gd name="T176" fmla="*/ 173 w 173"/>
                  <a:gd name="T177" fmla="*/ 397 h 3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397">
                    <a:moveTo>
                      <a:pt x="3" y="305"/>
                    </a:moveTo>
                    <a:lnTo>
                      <a:pt x="0" y="307"/>
                    </a:lnTo>
                    <a:lnTo>
                      <a:pt x="3" y="322"/>
                    </a:lnTo>
                    <a:lnTo>
                      <a:pt x="5" y="322"/>
                    </a:lnTo>
                    <a:lnTo>
                      <a:pt x="5" y="324"/>
                    </a:lnTo>
                    <a:lnTo>
                      <a:pt x="5" y="326"/>
                    </a:lnTo>
                    <a:lnTo>
                      <a:pt x="5" y="324"/>
                    </a:lnTo>
                    <a:lnTo>
                      <a:pt x="5" y="322"/>
                    </a:lnTo>
                    <a:lnTo>
                      <a:pt x="7" y="324"/>
                    </a:lnTo>
                    <a:lnTo>
                      <a:pt x="7" y="326"/>
                    </a:lnTo>
                    <a:lnTo>
                      <a:pt x="5" y="331"/>
                    </a:lnTo>
                    <a:lnTo>
                      <a:pt x="10" y="331"/>
                    </a:lnTo>
                    <a:lnTo>
                      <a:pt x="10" y="333"/>
                    </a:lnTo>
                    <a:lnTo>
                      <a:pt x="10" y="338"/>
                    </a:lnTo>
                    <a:lnTo>
                      <a:pt x="12" y="336"/>
                    </a:lnTo>
                    <a:lnTo>
                      <a:pt x="12" y="340"/>
                    </a:lnTo>
                    <a:lnTo>
                      <a:pt x="10" y="343"/>
                    </a:lnTo>
                    <a:lnTo>
                      <a:pt x="12" y="345"/>
                    </a:lnTo>
                    <a:lnTo>
                      <a:pt x="12" y="347"/>
                    </a:lnTo>
                    <a:lnTo>
                      <a:pt x="17" y="359"/>
                    </a:lnTo>
                    <a:lnTo>
                      <a:pt x="19" y="362"/>
                    </a:lnTo>
                    <a:lnTo>
                      <a:pt x="19" y="364"/>
                    </a:lnTo>
                    <a:lnTo>
                      <a:pt x="24" y="366"/>
                    </a:lnTo>
                    <a:lnTo>
                      <a:pt x="24" y="369"/>
                    </a:lnTo>
                    <a:lnTo>
                      <a:pt x="24" y="371"/>
                    </a:lnTo>
                    <a:lnTo>
                      <a:pt x="21" y="371"/>
                    </a:lnTo>
                    <a:lnTo>
                      <a:pt x="24" y="376"/>
                    </a:lnTo>
                    <a:lnTo>
                      <a:pt x="21" y="376"/>
                    </a:lnTo>
                    <a:lnTo>
                      <a:pt x="19" y="376"/>
                    </a:lnTo>
                    <a:lnTo>
                      <a:pt x="26" y="390"/>
                    </a:lnTo>
                    <a:lnTo>
                      <a:pt x="24" y="390"/>
                    </a:lnTo>
                    <a:lnTo>
                      <a:pt x="24" y="395"/>
                    </a:lnTo>
                    <a:lnTo>
                      <a:pt x="26" y="395"/>
                    </a:lnTo>
                    <a:lnTo>
                      <a:pt x="29" y="397"/>
                    </a:lnTo>
                    <a:lnTo>
                      <a:pt x="33" y="395"/>
                    </a:lnTo>
                    <a:lnTo>
                      <a:pt x="38" y="395"/>
                    </a:lnTo>
                    <a:lnTo>
                      <a:pt x="40" y="395"/>
                    </a:lnTo>
                    <a:lnTo>
                      <a:pt x="43" y="390"/>
                    </a:lnTo>
                    <a:lnTo>
                      <a:pt x="43" y="385"/>
                    </a:lnTo>
                    <a:lnTo>
                      <a:pt x="45" y="381"/>
                    </a:lnTo>
                    <a:lnTo>
                      <a:pt x="47" y="381"/>
                    </a:lnTo>
                    <a:lnTo>
                      <a:pt x="47" y="378"/>
                    </a:lnTo>
                    <a:lnTo>
                      <a:pt x="50" y="376"/>
                    </a:lnTo>
                    <a:lnTo>
                      <a:pt x="54" y="376"/>
                    </a:lnTo>
                    <a:lnTo>
                      <a:pt x="57" y="378"/>
                    </a:lnTo>
                    <a:lnTo>
                      <a:pt x="59" y="376"/>
                    </a:lnTo>
                    <a:lnTo>
                      <a:pt x="62" y="378"/>
                    </a:lnTo>
                    <a:lnTo>
                      <a:pt x="64" y="378"/>
                    </a:lnTo>
                    <a:lnTo>
                      <a:pt x="69" y="364"/>
                    </a:lnTo>
                    <a:lnTo>
                      <a:pt x="71" y="359"/>
                    </a:lnTo>
                    <a:lnTo>
                      <a:pt x="71" y="355"/>
                    </a:lnTo>
                    <a:lnTo>
                      <a:pt x="71" y="352"/>
                    </a:lnTo>
                    <a:lnTo>
                      <a:pt x="73" y="347"/>
                    </a:lnTo>
                    <a:lnTo>
                      <a:pt x="73" y="343"/>
                    </a:lnTo>
                    <a:lnTo>
                      <a:pt x="71" y="343"/>
                    </a:lnTo>
                    <a:lnTo>
                      <a:pt x="73" y="340"/>
                    </a:lnTo>
                    <a:lnTo>
                      <a:pt x="73" y="338"/>
                    </a:lnTo>
                    <a:lnTo>
                      <a:pt x="71" y="336"/>
                    </a:lnTo>
                    <a:lnTo>
                      <a:pt x="71" y="333"/>
                    </a:lnTo>
                    <a:lnTo>
                      <a:pt x="73" y="333"/>
                    </a:lnTo>
                    <a:lnTo>
                      <a:pt x="73" y="331"/>
                    </a:lnTo>
                    <a:lnTo>
                      <a:pt x="73" y="329"/>
                    </a:lnTo>
                    <a:lnTo>
                      <a:pt x="76" y="324"/>
                    </a:lnTo>
                    <a:lnTo>
                      <a:pt x="71" y="322"/>
                    </a:lnTo>
                    <a:lnTo>
                      <a:pt x="73" y="322"/>
                    </a:lnTo>
                    <a:lnTo>
                      <a:pt x="76" y="322"/>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9" y="298"/>
                    </a:lnTo>
                    <a:lnTo>
                      <a:pt x="85" y="300"/>
                    </a:lnTo>
                    <a:lnTo>
                      <a:pt x="83" y="300"/>
                    </a:lnTo>
                    <a:lnTo>
                      <a:pt x="80" y="298"/>
                    </a:lnTo>
                    <a:lnTo>
                      <a:pt x="73" y="296"/>
                    </a:lnTo>
                    <a:lnTo>
                      <a:pt x="71" y="296"/>
                    </a:lnTo>
                    <a:lnTo>
                      <a:pt x="69" y="296"/>
                    </a:lnTo>
                    <a:lnTo>
                      <a:pt x="71" y="293"/>
                    </a:lnTo>
                    <a:lnTo>
                      <a:pt x="73" y="293"/>
                    </a:lnTo>
                    <a:lnTo>
                      <a:pt x="76" y="293"/>
                    </a:lnTo>
                    <a:lnTo>
                      <a:pt x="78" y="293"/>
                    </a:lnTo>
                    <a:lnTo>
                      <a:pt x="80" y="296"/>
                    </a:lnTo>
                    <a:lnTo>
                      <a:pt x="83" y="293"/>
                    </a:lnTo>
                    <a:lnTo>
                      <a:pt x="85" y="296"/>
                    </a:lnTo>
                    <a:lnTo>
                      <a:pt x="88" y="293"/>
                    </a:lnTo>
                    <a:lnTo>
                      <a:pt x="88" y="296"/>
                    </a:lnTo>
                    <a:lnTo>
                      <a:pt x="88" y="298"/>
                    </a:lnTo>
                    <a:lnTo>
                      <a:pt x="90" y="298"/>
                    </a:lnTo>
                    <a:lnTo>
                      <a:pt x="97" y="293"/>
                    </a:lnTo>
                    <a:lnTo>
                      <a:pt x="102" y="288"/>
                    </a:lnTo>
                    <a:lnTo>
                      <a:pt x="102" y="284"/>
                    </a:lnTo>
                    <a:lnTo>
                      <a:pt x="102" y="281"/>
                    </a:lnTo>
                    <a:lnTo>
                      <a:pt x="99" y="279"/>
                    </a:lnTo>
                    <a:lnTo>
                      <a:pt x="97" y="274"/>
                    </a:lnTo>
                    <a:lnTo>
                      <a:pt x="92" y="272"/>
                    </a:lnTo>
                    <a:lnTo>
                      <a:pt x="92" y="267"/>
                    </a:lnTo>
                    <a:lnTo>
                      <a:pt x="88" y="267"/>
                    </a:lnTo>
                    <a:lnTo>
                      <a:pt x="85" y="265"/>
                    </a:lnTo>
                    <a:lnTo>
                      <a:pt x="83" y="270"/>
                    </a:lnTo>
                    <a:lnTo>
                      <a:pt x="76" y="277"/>
                    </a:lnTo>
                    <a:lnTo>
                      <a:pt x="73" y="277"/>
                    </a:lnTo>
                    <a:lnTo>
                      <a:pt x="71" y="279"/>
                    </a:lnTo>
                    <a:lnTo>
                      <a:pt x="69" y="277"/>
                    </a:lnTo>
                    <a:lnTo>
                      <a:pt x="71" y="277"/>
                    </a:lnTo>
                    <a:lnTo>
                      <a:pt x="73" y="274"/>
                    </a:lnTo>
                    <a:lnTo>
                      <a:pt x="76" y="274"/>
                    </a:lnTo>
                    <a:lnTo>
                      <a:pt x="78" y="272"/>
                    </a:lnTo>
                    <a:lnTo>
                      <a:pt x="83" y="270"/>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8"/>
                    </a:lnTo>
                    <a:lnTo>
                      <a:pt x="83" y="215"/>
                    </a:lnTo>
                    <a:lnTo>
                      <a:pt x="83" y="213"/>
                    </a:lnTo>
                    <a:lnTo>
                      <a:pt x="88" y="215"/>
                    </a:lnTo>
                    <a:lnTo>
                      <a:pt x="88" y="213"/>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9" y="196"/>
                    </a:lnTo>
                    <a:lnTo>
                      <a:pt x="99" y="194"/>
                    </a:lnTo>
                    <a:lnTo>
                      <a:pt x="102" y="192"/>
                    </a:lnTo>
                    <a:lnTo>
                      <a:pt x="102" y="189"/>
                    </a:lnTo>
                    <a:lnTo>
                      <a:pt x="104" y="189"/>
                    </a:lnTo>
                    <a:lnTo>
                      <a:pt x="106" y="189"/>
                    </a:lnTo>
                    <a:lnTo>
                      <a:pt x="109" y="187"/>
                    </a:lnTo>
                    <a:lnTo>
                      <a:pt x="109" y="185"/>
                    </a:lnTo>
                    <a:lnTo>
                      <a:pt x="114" y="182"/>
                    </a:lnTo>
                    <a:lnTo>
                      <a:pt x="114" y="185"/>
                    </a:lnTo>
                    <a:lnTo>
                      <a:pt x="116" y="182"/>
                    </a:lnTo>
                    <a:lnTo>
                      <a:pt x="118" y="180"/>
                    </a:lnTo>
                    <a:lnTo>
                      <a:pt x="121" y="177"/>
                    </a:lnTo>
                    <a:lnTo>
                      <a:pt x="121" y="180"/>
                    </a:lnTo>
                    <a:lnTo>
                      <a:pt x="123" y="177"/>
                    </a:lnTo>
                    <a:lnTo>
                      <a:pt x="125" y="175"/>
                    </a:lnTo>
                    <a:lnTo>
                      <a:pt x="128" y="173"/>
                    </a:lnTo>
                    <a:lnTo>
                      <a:pt x="137" y="156"/>
                    </a:lnTo>
                    <a:lnTo>
                      <a:pt x="137" y="159"/>
                    </a:lnTo>
                    <a:lnTo>
                      <a:pt x="137" y="161"/>
                    </a:lnTo>
                    <a:lnTo>
                      <a:pt x="140" y="156"/>
                    </a:lnTo>
                    <a:lnTo>
                      <a:pt x="140" y="154"/>
                    </a:lnTo>
                    <a:lnTo>
                      <a:pt x="135" y="149"/>
                    </a:lnTo>
                    <a:lnTo>
                      <a:pt x="135" y="147"/>
                    </a:lnTo>
                    <a:lnTo>
                      <a:pt x="135" y="144"/>
                    </a:lnTo>
                    <a:lnTo>
                      <a:pt x="135" y="142"/>
                    </a:lnTo>
                    <a:lnTo>
                      <a:pt x="137" y="140"/>
                    </a:lnTo>
                    <a:lnTo>
                      <a:pt x="140" y="133"/>
                    </a:lnTo>
                    <a:lnTo>
                      <a:pt x="137" y="128"/>
                    </a:lnTo>
                    <a:lnTo>
                      <a:pt x="140" y="125"/>
                    </a:lnTo>
                    <a:lnTo>
                      <a:pt x="142" y="123"/>
                    </a:lnTo>
                    <a:lnTo>
                      <a:pt x="144" y="125"/>
                    </a:lnTo>
                    <a:lnTo>
                      <a:pt x="144" y="123"/>
                    </a:lnTo>
                    <a:lnTo>
                      <a:pt x="144" y="121"/>
                    </a:lnTo>
                    <a:lnTo>
                      <a:pt x="147" y="121"/>
                    </a:lnTo>
                    <a:lnTo>
                      <a:pt x="144" y="116"/>
                    </a:lnTo>
                    <a:lnTo>
                      <a:pt x="147" y="116"/>
                    </a:lnTo>
                    <a:lnTo>
                      <a:pt x="149" y="118"/>
                    </a:lnTo>
                    <a:lnTo>
                      <a:pt x="149" y="116"/>
                    </a:lnTo>
                    <a:lnTo>
                      <a:pt x="151" y="111"/>
                    </a:lnTo>
                    <a:lnTo>
                      <a:pt x="151" y="109"/>
                    </a:lnTo>
                    <a:lnTo>
                      <a:pt x="151" y="111"/>
                    </a:lnTo>
                    <a:lnTo>
                      <a:pt x="154" y="111"/>
                    </a:lnTo>
                    <a:lnTo>
                      <a:pt x="154" y="114"/>
                    </a:lnTo>
                    <a:lnTo>
                      <a:pt x="156" y="109"/>
                    </a:lnTo>
                    <a:lnTo>
                      <a:pt x="156" y="111"/>
                    </a:lnTo>
                    <a:lnTo>
                      <a:pt x="158" y="114"/>
                    </a:lnTo>
                    <a:lnTo>
                      <a:pt x="161" y="114"/>
                    </a:lnTo>
                    <a:lnTo>
                      <a:pt x="161" y="111"/>
                    </a:lnTo>
                    <a:lnTo>
                      <a:pt x="168" y="111"/>
                    </a:lnTo>
                    <a:lnTo>
                      <a:pt x="170" y="111"/>
                    </a:lnTo>
                    <a:lnTo>
                      <a:pt x="170" y="114"/>
                    </a:lnTo>
                    <a:lnTo>
                      <a:pt x="173" y="111"/>
                    </a:lnTo>
                    <a:lnTo>
                      <a:pt x="168" y="95"/>
                    </a:lnTo>
                    <a:lnTo>
                      <a:pt x="170" y="92"/>
                    </a:lnTo>
                    <a:lnTo>
                      <a:pt x="170" y="88"/>
                    </a:lnTo>
                    <a:lnTo>
                      <a:pt x="173" y="83"/>
                    </a:lnTo>
                    <a:lnTo>
                      <a:pt x="166" y="71"/>
                    </a:lnTo>
                    <a:lnTo>
                      <a:pt x="166" y="69"/>
                    </a:lnTo>
                    <a:lnTo>
                      <a:pt x="168" y="62"/>
                    </a:lnTo>
                    <a:lnTo>
                      <a:pt x="168" y="59"/>
                    </a:lnTo>
                    <a:lnTo>
                      <a:pt x="166" y="57"/>
                    </a:lnTo>
                    <a:lnTo>
                      <a:pt x="166" y="50"/>
                    </a:lnTo>
                    <a:lnTo>
                      <a:pt x="168" y="43"/>
                    </a:lnTo>
                    <a:lnTo>
                      <a:pt x="158" y="26"/>
                    </a:lnTo>
                    <a:lnTo>
                      <a:pt x="154" y="22"/>
                    </a:lnTo>
                    <a:lnTo>
                      <a:pt x="147" y="19"/>
                    </a:lnTo>
                    <a:lnTo>
                      <a:pt x="128" y="3"/>
                    </a:lnTo>
                    <a:lnTo>
                      <a:pt x="128" y="0"/>
                    </a:lnTo>
                    <a:lnTo>
                      <a:pt x="121" y="0"/>
                    </a:lnTo>
                    <a:lnTo>
                      <a:pt x="121" y="3"/>
                    </a:lnTo>
                    <a:lnTo>
                      <a:pt x="121" y="5"/>
                    </a:lnTo>
                    <a:lnTo>
                      <a:pt x="123" y="7"/>
                    </a:lnTo>
                    <a:lnTo>
                      <a:pt x="121" y="10"/>
                    </a:lnTo>
                    <a:lnTo>
                      <a:pt x="121" y="14"/>
                    </a:lnTo>
                    <a:lnTo>
                      <a:pt x="118" y="17"/>
                    </a:lnTo>
                    <a:lnTo>
                      <a:pt x="118" y="19"/>
                    </a:lnTo>
                    <a:lnTo>
                      <a:pt x="121" y="22"/>
                    </a:lnTo>
                    <a:lnTo>
                      <a:pt x="118" y="24"/>
                    </a:lnTo>
                    <a:lnTo>
                      <a:pt x="99" y="19"/>
                    </a:lnTo>
                    <a:lnTo>
                      <a:pt x="97" y="19"/>
                    </a:lnTo>
                    <a:lnTo>
                      <a:pt x="95" y="22"/>
                    </a:lnTo>
                    <a:lnTo>
                      <a:pt x="95" y="24"/>
                    </a:lnTo>
                    <a:lnTo>
                      <a:pt x="95" y="29"/>
                    </a:lnTo>
                    <a:lnTo>
                      <a:pt x="92" y="36"/>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3"/>
                    </a:lnTo>
                    <a:lnTo>
                      <a:pt x="36" y="149"/>
                    </a:lnTo>
                    <a:lnTo>
                      <a:pt x="36" y="151"/>
                    </a:lnTo>
                    <a:lnTo>
                      <a:pt x="43" y="159"/>
                    </a:lnTo>
                    <a:lnTo>
                      <a:pt x="40" y="166"/>
                    </a:lnTo>
                    <a:lnTo>
                      <a:pt x="38" y="168"/>
                    </a:lnTo>
                    <a:lnTo>
                      <a:pt x="31" y="168"/>
                    </a:lnTo>
                    <a:lnTo>
                      <a:pt x="26" y="168"/>
                    </a:lnTo>
                    <a:lnTo>
                      <a:pt x="21" y="170"/>
                    </a:lnTo>
                    <a:lnTo>
                      <a:pt x="17" y="180"/>
                    </a:lnTo>
                    <a:lnTo>
                      <a:pt x="14" y="187"/>
                    </a:lnTo>
                    <a:lnTo>
                      <a:pt x="14" y="192"/>
                    </a:lnTo>
                    <a:lnTo>
                      <a:pt x="17" y="194"/>
                    </a:lnTo>
                    <a:lnTo>
                      <a:pt x="17" y="196"/>
                    </a:lnTo>
                    <a:lnTo>
                      <a:pt x="14" y="199"/>
                    </a:lnTo>
                    <a:lnTo>
                      <a:pt x="14" y="213"/>
                    </a:lnTo>
                    <a:lnTo>
                      <a:pt x="14" y="215"/>
                    </a:lnTo>
                    <a:lnTo>
                      <a:pt x="14" y="218"/>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3" y="312"/>
                    </a:lnTo>
                    <a:lnTo>
                      <a:pt x="3" y="307"/>
                    </a:lnTo>
                    <a:lnTo>
                      <a:pt x="3" y="305"/>
                    </a:lnTo>
                    <a:close/>
                  </a:path>
                </a:pathLst>
              </a:custGeom>
              <a:grpFill/>
              <a:ln w="9525">
                <a:noFill/>
                <a:round/>
                <a:headEnd/>
                <a:tailEnd/>
              </a:ln>
            </p:spPr>
            <p:txBody>
              <a:bodyPr/>
              <a:lstStyle/>
              <a:p>
                <a:pPr>
                  <a:defRPr/>
                </a:pPr>
                <a:endParaRPr lang="en-US" sz="1200" kern="0">
                  <a:solidFill>
                    <a:srgbClr val="0096D6"/>
                  </a:solidFill>
                </a:endParaRPr>
              </a:p>
            </p:txBody>
          </p:sp>
          <p:sp>
            <p:nvSpPr>
              <p:cNvPr id="2918" name="Freeform 692"/>
              <p:cNvSpPr>
                <a:spLocks/>
              </p:cNvSpPr>
              <p:nvPr/>
            </p:nvSpPr>
            <p:spPr bwMode="auto">
              <a:xfrm>
                <a:off x="3024" y="1329"/>
                <a:ext cx="173" cy="397"/>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6 h 397"/>
                  <a:gd name="T40" fmla="*/ 88 w 173"/>
                  <a:gd name="T41" fmla="*/ 296 h 397"/>
                  <a:gd name="T42" fmla="*/ 102 w 173"/>
                  <a:gd name="T43" fmla="*/ 284 h 397"/>
                  <a:gd name="T44" fmla="*/ 92 w 173"/>
                  <a:gd name="T45" fmla="*/ 272 h 397"/>
                  <a:gd name="T46" fmla="*/ 83 w 173"/>
                  <a:gd name="T47" fmla="*/ 270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2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6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397"/>
                  <a:gd name="T176" fmla="*/ 173 w 173"/>
                  <a:gd name="T177" fmla="*/ 397 h 3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397">
                    <a:moveTo>
                      <a:pt x="3" y="305"/>
                    </a:moveTo>
                    <a:lnTo>
                      <a:pt x="0" y="307"/>
                    </a:lnTo>
                    <a:lnTo>
                      <a:pt x="3" y="322"/>
                    </a:lnTo>
                    <a:lnTo>
                      <a:pt x="5" y="322"/>
                    </a:lnTo>
                    <a:lnTo>
                      <a:pt x="5" y="324"/>
                    </a:lnTo>
                    <a:lnTo>
                      <a:pt x="5" y="326"/>
                    </a:lnTo>
                    <a:lnTo>
                      <a:pt x="5" y="324"/>
                    </a:lnTo>
                    <a:lnTo>
                      <a:pt x="5" y="322"/>
                    </a:lnTo>
                    <a:lnTo>
                      <a:pt x="7" y="324"/>
                    </a:lnTo>
                    <a:lnTo>
                      <a:pt x="7" y="326"/>
                    </a:lnTo>
                    <a:lnTo>
                      <a:pt x="5" y="331"/>
                    </a:lnTo>
                    <a:lnTo>
                      <a:pt x="10" y="331"/>
                    </a:lnTo>
                    <a:lnTo>
                      <a:pt x="10" y="333"/>
                    </a:lnTo>
                    <a:lnTo>
                      <a:pt x="10" y="338"/>
                    </a:lnTo>
                    <a:lnTo>
                      <a:pt x="12" y="336"/>
                    </a:lnTo>
                    <a:lnTo>
                      <a:pt x="12" y="340"/>
                    </a:lnTo>
                    <a:lnTo>
                      <a:pt x="10" y="343"/>
                    </a:lnTo>
                    <a:lnTo>
                      <a:pt x="12" y="345"/>
                    </a:lnTo>
                    <a:lnTo>
                      <a:pt x="12" y="347"/>
                    </a:lnTo>
                    <a:lnTo>
                      <a:pt x="17" y="359"/>
                    </a:lnTo>
                    <a:lnTo>
                      <a:pt x="19" y="362"/>
                    </a:lnTo>
                    <a:lnTo>
                      <a:pt x="19" y="364"/>
                    </a:lnTo>
                    <a:lnTo>
                      <a:pt x="24" y="366"/>
                    </a:lnTo>
                    <a:lnTo>
                      <a:pt x="24" y="369"/>
                    </a:lnTo>
                    <a:lnTo>
                      <a:pt x="24" y="371"/>
                    </a:lnTo>
                    <a:lnTo>
                      <a:pt x="21" y="371"/>
                    </a:lnTo>
                    <a:lnTo>
                      <a:pt x="24" y="376"/>
                    </a:lnTo>
                    <a:lnTo>
                      <a:pt x="21" y="376"/>
                    </a:lnTo>
                    <a:lnTo>
                      <a:pt x="19" y="376"/>
                    </a:lnTo>
                    <a:lnTo>
                      <a:pt x="26" y="390"/>
                    </a:lnTo>
                    <a:lnTo>
                      <a:pt x="24" y="390"/>
                    </a:lnTo>
                    <a:lnTo>
                      <a:pt x="24" y="395"/>
                    </a:lnTo>
                    <a:lnTo>
                      <a:pt x="26" y="395"/>
                    </a:lnTo>
                    <a:lnTo>
                      <a:pt x="29" y="397"/>
                    </a:lnTo>
                    <a:lnTo>
                      <a:pt x="33" y="395"/>
                    </a:lnTo>
                    <a:lnTo>
                      <a:pt x="38" y="395"/>
                    </a:lnTo>
                    <a:lnTo>
                      <a:pt x="40" y="395"/>
                    </a:lnTo>
                    <a:lnTo>
                      <a:pt x="43" y="390"/>
                    </a:lnTo>
                    <a:lnTo>
                      <a:pt x="43" y="385"/>
                    </a:lnTo>
                    <a:lnTo>
                      <a:pt x="45" y="381"/>
                    </a:lnTo>
                    <a:lnTo>
                      <a:pt x="47" y="381"/>
                    </a:lnTo>
                    <a:lnTo>
                      <a:pt x="47" y="378"/>
                    </a:lnTo>
                    <a:lnTo>
                      <a:pt x="50" y="376"/>
                    </a:lnTo>
                    <a:lnTo>
                      <a:pt x="54" y="376"/>
                    </a:lnTo>
                    <a:lnTo>
                      <a:pt x="57" y="378"/>
                    </a:lnTo>
                    <a:lnTo>
                      <a:pt x="59" y="376"/>
                    </a:lnTo>
                    <a:lnTo>
                      <a:pt x="62" y="378"/>
                    </a:lnTo>
                    <a:lnTo>
                      <a:pt x="64" y="378"/>
                    </a:lnTo>
                    <a:lnTo>
                      <a:pt x="69" y="364"/>
                    </a:lnTo>
                    <a:lnTo>
                      <a:pt x="71" y="359"/>
                    </a:lnTo>
                    <a:lnTo>
                      <a:pt x="71" y="355"/>
                    </a:lnTo>
                    <a:lnTo>
                      <a:pt x="71" y="352"/>
                    </a:lnTo>
                    <a:lnTo>
                      <a:pt x="73" y="347"/>
                    </a:lnTo>
                    <a:lnTo>
                      <a:pt x="73" y="343"/>
                    </a:lnTo>
                    <a:lnTo>
                      <a:pt x="71" y="343"/>
                    </a:lnTo>
                    <a:lnTo>
                      <a:pt x="73" y="340"/>
                    </a:lnTo>
                    <a:lnTo>
                      <a:pt x="73" y="338"/>
                    </a:lnTo>
                    <a:lnTo>
                      <a:pt x="71" y="336"/>
                    </a:lnTo>
                    <a:lnTo>
                      <a:pt x="71" y="333"/>
                    </a:lnTo>
                    <a:lnTo>
                      <a:pt x="73" y="333"/>
                    </a:lnTo>
                    <a:lnTo>
                      <a:pt x="73" y="331"/>
                    </a:lnTo>
                    <a:lnTo>
                      <a:pt x="73" y="329"/>
                    </a:lnTo>
                    <a:lnTo>
                      <a:pt x="76" y="324"/>
                    </a:lnTo>
                    <a:lnTo>
                      <a:pt x="71" y="322"/>
                    </a:lnTo>
                    <a:lnTo>
                      <a:pt x="73" y="322"/>
                    </a:lnTo>
                    <a:lnTo>
                      <a:pt x="76" y="322"/>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9" y="298"/>
                    </a:lnTo>
                    <a:lnTo>
                      <a:pt x="85" y="300"/>
                    </a:lnTo>
                    <a:lnTo>
                      <a:pt x="83" y="300"/>
                    </a:lnTo>
                    <a:lnTo>
                      <a:pt x="80" y="298"/>
                    </a:lnTo>
                    <a:lnTo>
                      <a:pt x="73" y="296"/>
                    </a:lnTo>
                    <a:lnTo>
                      <a:pt x="71" y="296"/>
                    </a:lnTo>
                    <a:lnTo>
                      <a:pt x="69" y="296"/>
                    </a:lnTo>
                    <a:lnTo>
                      <a:pt x="71" y="293"/>
                    </a:lnTo>
                    <a:lnTo>
                      <a:pt x="73" y="293"/>
                    </a:lnTo>
                    <a:lnTo>
                      <a:pt x="76" y="293"/>
                    </a:lnTo>
                    <a:lnTo>
                      <a:pt x="78" y="293"/>
                    </a:lnTo>
                    <a:lnTo>
                      <a:pt x="80" y="296"/>
                    </a:lnTo>
                    <a:lnTo>
                      <a:pt x="83" y="293"/>
                    </a:lnTo>
                    <a:lnTo>
                      <a:pt x="85" y="296"/>
                    </a:lnTo>
                    <a:lnTo>
                      <a:pt x="88" y="293"/>
                    </a:lnTo>
                    <a:lnTo>
                      <a:pt x="88" y="296"/>
                    </a:lnTo>
                    <a:lnTo>
                      <a:pt x="88" y="298"/>
                    </a:lnTo>
                    <a:lnTo>
                      <a:pt x="90" y="298"/>
                    </a:lnTo>
                    <a:lnTo>
                      <a:pt x="97" y="293"/>
                    </a:lnTo>
                    <a:lnTo>
                      <a:pt x="102" y="288"/>
                    </a:lnTo>
                    <a:lnTo>
                      <a:pt x="102" y="284"/>
                    </a:lnTo>
                    <a:lnTo>
                      <a:pt x="102" y="281"/>
                    </a:lnTo>
                    <a:lnTo>
                      <a:pt x="99" y="279"/>
                    </a:lnTo>
                    <a:lnTo>
                      <a:pt x="97" y="274"/>
                    </a:lnTo>
                    <a:lnTo>
                      <a:pt x="92" y="272"/>
                    </a:lnTo>
                    <a:lnTo>
                      <a:pt x="92" y="267"/>
                    </a:lnTo>
                    <a:lnTo>
                      <a:pt x="88" y="267"/>
                    </a:lnTo>
                    <a:lnTo>
                      <a:pt x="85" y="265"/>
                    </a:lnTo>
                    <a:lnTo>
                      <a:pt x="83" y="270"/>
                    </a:lnTo>
                    <a:lnTo>
                      <a:pt x="76" y="277"/>
                    </a:lnTo>
                    <a:lnTo>
                      <a:pt x="73" y="277"/>
                    </a:lnTo>
                    <a:lnTo>
                      <a:pt x="71" y="279"/>
                    </a:lnTo>
                    <a:lnTo>
                      <a:pt x="69" y="277"/>
                    </a:lnTo>
                    <a:lnTo>
                      <a:pt x="71" y="277"/>
                    </a:lnTo>
                    <a:lnTo>
                      <a:pt x="73" y="274"/>
                    </a:lnTo>
                    <a:lnTo>
                      <a:pt x="76" y="274"/>
                    </a:lnTo>
                    <a:lnTo>
                      <a:pt x="78" y="272"/>
                    </a:lnTo>
                    <a:lnTo>
                      <a:pt x="83" y="270"/>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8"/>
                    </a:lnTo>
                    <a:lnTo>
                      <a:pt x="83" y="215"/>
                    </a:lnTo>
                    <a:lnTo>
                      <a:pt x="83" y="213"/>
                    </a:lnTo>
                    <a:lnTo>
                      <a:pt x="88" y="215"/>
                    </a:lnTo>
                    <a:lnTo>
                      <a:pt x="88" y="213"/>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9" y="196"/>
                    </a:lnTo>
                    <a:lnTo>
                      <a:pt x="99" y="194"/>
                    </a:lnTo>
                    <a:lnTo>
                      <a:pt x="102" y="192"/>
                    </a:lnTo>
                    <a:lnTo>
                      <a:pt x="102" y="189"/>
                    </a:lnTo>
                    <a:lnTo>
                      <a:pt x="104" y="189"/>
                    </a:lnTo>
                    <a:lnTo>
                      <a:pt x="106" y="189"/>
                    </a:lnTo>
                    <a:lnTo>
                      <a:pt x="109" y="187"/>
                    </a:lnTo>
                    <a:lnTo>
                      <a:pt x="109" y="185"/>
                    </a:lnTo>
                    <a:lnTo>
                      <a:pt x="114" y="182"/>
                    </a:lnTo>
                    <a:lnTo>
                      <a:pt x="114" y="185"/>
                    </a:lnTo>
                    <a:lnTo>
                      <a:pt x="116" y="182"/>
                    </a:lnTo>
                    <a:lnTo>
                      <a:pt x="118" y="180"/>
                    </a:lnTo>
                    <a:lnTo>
                      <a:pt x="121" y="177"/>
                    </a:lnTo>
                    <a:lnTo>
                      <a:pt x="121" y="180"/>
                    </a:lnTo>
                    <a:lnTo>
                      <a:pt x="123" y="177"/>
                    </a:lnTo>
                    <a:lnTo>
                      <a:pt x="125" y="175"/>
                    </a:lnTo>
                    <a:lnTo>
                      <a:pt x="128" y="173"/>
                    </a:lnTo>
                    <a:lnTo>
                      <a:pt x="137" y="156"/>
                    </a:lnTo>
                    <a:lnTo>
                      <a:pt x="137" y="159"/>
                    </a:lnTo>
                    <a:lnTo>
                      <a:pt x="137" y="161"/>
                    </a:lnTo>
                    <a:lnTo>
                      <a:pt x="140" y="156"/>
                    </a:lnTo>
                    <a:lnTo>
                      <a:pt x="140" y="154"/>
                    </a:lnTo>
                    <a:lnTo>
                      <a:pt x="135" y="149"/>
                    </a:lnTo>
                    <a:lnTo>
                      <a:pt x="135" y="147"/>
                    </a:lnTo>
                    <a:lnTo>
                      <a:pt x="135" y="144"/>
                    </a:lnTo>
                    <a:lnTo>
                      <a:pt x="135" y="142"/>
                    </a:lnTo>
                    <a:lnTo>
                      <a:pt x="137" y="140"/>
                    </a:lnTo>
                    <a:lnTo>
                      <a:pt x="140" y="133"/>
                    </a:lnTo>
                    <a:lnTo>
                      <a:pt x="137" y="128"/>
                    </a:lnTo>
                    <a:lnTo>
                      <a:pt x="140" y="125"/>
                    </a:lnTo>
                    <a:lnTo>
                      <a:pt x="142" y="123"/>
                    </a:lnTo>
                    <a:lnTo>
                      <a:pt x="144" y="125"/>
                    </a:lnTo>
                    <a:lnTo>
                      <a:pt x="144" y="123"/>
                    </a:lnTo>
                    <a:lnTo>
                      <a:pt x="144" y="121"/>
                    </a:lnTo>
                    <a:lnTo>
                      <a:pt x="147" y="121"/>
                    </a:lnTo>
                    <a:lnTo>
                      <a:pt x="144" y="116"/>
                    </a:lnTo>
                    <a:lnTo>
                      <a:pt x="147" y="116"/>
                    </a:lnTo>
                    <a:lnTo>
                      <a:pt x="149" y="118"/>
                    </a:lnTo>
                    <a:lnTo>
                      <a:pt x="149" y="116"/>
                    </a:lnTo>
                    <a:lnTo>
                      <a:pt x="151" y="111"/>
                    </a:lnTo>
                    <a:lnTo>
                      <a:pt x="151" y="109"/>
                    </a:lnTo>
                    <a:lnTo>
                      <a:pt x="151" y="111"/>
                    </a:lnTo>
                    <a:lnTo>
                      <a:pt x="154" y="111"/>
                    </a:lnTo>
                    <a:lnTo>
                      <a:pt x="154" y="114"/>
                    </a:lnTo>
                    <a:lnTo>
                      <a:pt x="156" y="109"/>
                    </a:lnTo>
                    <a:lnTo>
                      <a:pt x="156" y="111"/>
                    </a:lnTo>
                    <a:lnTo>
                      <a:pt x="158" y="114"/>
                    </a:lnTo>
                    <a:lnTo>
                      <a:pt x="161" y="114"/>
                    </a:lnTo>
                    <a:lnTo>
                      <a:pt x="161" y="111"/>
                    </a:lnTo>
                    <a:lnTo>
                      <a:pt x="168" y="111"/>
                    </a:lnTo>
                    <a:lnTo>
                      <a:pt x="170" y="111"/>
                    </a:lnTo>
                    <a:lnTo>
                      <a:pt x="170" y="114"/>
                    </a:lnTo>
                    <a:lnTo>
                      <a:pt x="173" y="111"/>
                    </a:lnTo>
                    <a:lnTo>
                      <a:pt x="168" y="95"/>
                    </a:lnTo>
                    <a:lnTo>
                      <a:pt x="170" y="92"/>
                    </a:lnTo>
                    <a:lnTo>
                      <a:pt x="170" y="88"/>
                    </a:lnTo>
                    <a:lnTo>
                      <a:pt x="173" y="83"/>
                    </a:lnTo>
                    <a:lnTo>
                      <a:pt x="166" y="71"/>
                    </a:lnTo>
                    <a:lnTo>
                      <a:pt x="166" y="69"/>
                    </a:lnTo>
                    <a:lnTo>
                      <a:pt x="168" y="62"/>
                    </a:lnTo>
                    <a:lnTo>
                      <a:pt x="168" y="59"/>
                    </a:lnTo>
                    <a:lnTo>
                      <a:pt x="166" y="57"/>
                    </a:lnTo>
                    <a:lnTo>
                      <a:pt x="166" y="50"/>
                    </a:lnTo>
                    <a:lnTo>
                      <a:pt x="168" y="43"/>
                    </a:lnTo>
                    <a:lnTo>
                      <a:pt x="158" y="26"/>
                    </a:lnTo>
                    <a:lnTo>
                      <a:pt x="154" y="22"/>
                    </a:lnTo>
                    <a:lnTo>
                      <a:pt x="147" y="19"/>
                    </a:lnTo>
                    <a:lnTo>
                      <a:pt x="128" y="3"/>
                    </a:lnTo>
                    <a:lnTo>
                      <a:pt x="128" y="0"/>
                    </a:lnTo>
                    <a:lnTo>
                      <a:pt x="121" y="0"/>
                    </a:lnTo>
                    <a:lnTo>
                      <a:pt x="121" y="3"/>
                    </a:lnTo>
                    <a:lnTo>
                      <a:pt x="121" y="5"/>
                    </a:lnTo>
                    <a:lnTo>
                      <a:pt x="123" y="7"/>
                    </a:lnTo>
                    <a:lnTo>
                      <a:pt x="121" y="10"/>
                    </a:lnTo>
                    <a:lnTo>
                      <a:pt x="121" y="14"/>
                    </a:lnTo>
                    <a:lnTo>
                      <a:pt x="118" y="17"/>
                    </a:lnTo>
                    <a:lnTo>
                      <a:pt x="118" y="19"/>
                    </a:lnTo>
                    <a:lnTo>
                      <a:pt x="121" y="22"/>
                    </a:lnTo>
                    <a:lnTo>
                      <a:pt x="118" y="24"/>
                    </a:lnTo>
                    <a:lnTo>
                      <a:pt x="99" y="19"/>
                    </a:lnTo>
                    <a:lnTo>
                      <a:pt x="97" y="19"/>
                    </a:lnTo>
                    <a:lnTo>
                      <a:pt x="95" y="22"/>
                    </a:lnTo>
                    <a:lnTo>
                      <a:pt x="95" y="24"/>
                    </a:lnTo>
                    <a:lnTo>
                      <a:pt x="95" y="29"/>
                    </a:lnTo>
                    <a:lnTo>
                      <a:pt x="92" y="36"/>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3"/>
                    </a:lnTo>
                    <a:lnTo>
                      <a:pt x="36" y="149"/>
                    </a:lnTo>
                    <a:lnTo>
                      <a:pt x="36" y="151"/>
                    </a:lnTo>
                    <a:lnTo>
                      <a:pt x="43" y="159"/>
                    </a:lnTo>
                    <a:lnTo>
                      <a:pt x="40" y="166"/>
                    </a:lnTo>
                    <a:lnTo>
                      <a:pt x="38" y="168"/>
                    </a:lnTo>
                    <a:lnTo>
                      <a:pt x="31" y="168"/>
                    </a:lnTo>
                    <a:lnTo>
                      <a:pt x="26" y="168"/>
                    </a:lnTo>
                    <a:lnTo>
                      <a:pt x="21" y="170"/>
                    </a:lnTo>
                    <a:lnTo>
                      <a:pt x="17" y="180"/>
                    </a:lnTo>
                    <a:lnTo>
                      <a:pt x="14" y="187"/>
                    </a:lnTo>
                    <a:lnTo>
                      <a:pt x="14" y="192"/>
                    </a:lnTo>
                    <a:lnTo>
                      <a:pt x="17" y="194"/>
                    </a:lnTo>
                    <a:lnTo>
                      <a:pt x="17" y="196"/>
                    </a:lnTo>
                    <a:lnTo>
                      <a:pt x="14" y="199"/>
                    </a:lnTo>
                    <a:lnTo>
                      <a:pt x="14" y="213"/>
                    </a:lnTo>
                    <a:lnTo>
                      <a:pt x="14" y="215"/>
                    </a:lnTo>
                    <a:lnTo>
                      <a:pt x="14" y="218"/>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3" y="312"/>
                    </a:lnTo>
                    <a:lnTo>
                      <a:pt x="3" y="307"/>
                    </a:lnTo>
                    <a:lnTo>
                      <a:pt x="3" y="305"/>
                    </a:lnTo>
                  </a:path>
                </a:pathLst>
              </a:custGeom>
              <a:grpFill/>
              <a:ln w="9525">
                <a:noFill/>
                <a:round/>
                <a:headEnd/>
                <a:tailEnd/>
              </a:ln>
            </p:spPr>
            <p:txBody>
              <a:bodyPr/>
              <a:lstStyle/>
              <a:p>
                <a:pPr>
                  <a:defRPr/>
                </a:pPr>
                <a:endParaRPr lang="en-US" sz="1200" kern="0">
                  <a:solidFill>
                    <a:srgbClr val="0096D6"/>
                  </a:solidFill>
                </a:endParaRPr>
              </a:p>
            </p:txBody>
          </p:sp>
          <p:sp>
            <p:nvSpPr>
              <p:cNvPr id="2919" name="Freeform 693"/>
              <p:cNvSpPr>
                <a:spLocks/>
              </p:cNvSpPr>
              <p:nvPr/>
            </p:nvSpPr>
            <p:spPr bwMode="auto">
              <a:xfrm>
                <a:off x="3230" y="1873"/>
                <a:ext cx="45" cy="56"/>
              </a:xfrm>
              <a:custGeom>
                <a:avLst/>
                <a:gdLst>
                  <a:gd name="T0" fmla="*/ 21 w 45"/>
                  <a:gd name="T1" fmla="*/ 56 h 56"/>
                  <a:gd name="T2" fmla="*/ 21 w 45"/>
                  <a:gd name="T3" fmla="*/ 33 h 56"/>
                  <a:gd name="T4" fmla="*/ 11 w 45"/>
                  <a:gd name="T5" fmla="*/ 16 h 56"/>
                  <a:gd name="T6" fmla="*/ 11 w 45"/>
                  <a:gd name="T7" fmla="*/ 14 h 56"/>
                  <a:gd name="T8" fmla="*/ 2 w 45"/>
                  <a:gd name="T9" fmla="*/ 4 h 56"/>
                  <a:gd name="T10" fmla="*/ 0 w 45"/>
                  <a:gd name="T11" fmla="*/ 4 h 56"/>
                  <a:gd name="T12" fmla="*/ 2 w 45"/>
                  <a:gd name="T13" fmla="*/ 2 h 56"/>
                  <a:gd name="T14" fmla="*/ 4 w 45"/>
                  <a:gd name="T15" fmla="*/ 0 h 56"/>
                  <a:gd name="T16" fmla="*/ 7 w 45"/>
                  <a:gd name="T17" fmla="*/ 2 h 56"/>
                  <a:gd name="T18" fmla="*/ 11 w 45"/>
                  <a:gd name="T19" fmla="*/ 0 h 56"/>
                  <a:gd name="T20" fmla="*/ 16 w 45"/>
                  <a:gd name="T21" fmla="*/ 2 h 56"/>
                  <a:gd name="T22" fmla="*/ 21 w 45"/>
                  <a:gd name="T23" fmla="*/ 4 h 56"/>
                  <a:gd name="T24" fmla="*/ 23 w 45"/>
                  <a:gd name="T25" fmla="*/ 7 h 56"/>
                  <a:gd name="T26" fmla="*/ 28 w 45"/>
                  <a:gd name="T27" fmla="*/ 4 h 56"/>
                  <a:gd name="T28" fmla="*/ 30 w 45"/>
                  <a:gd name="T29" fmla="*/ 7 h 56"/>
                  <a:gd name="T30" fmla="*/ 33 w 45"/>
                  <a:gd name="T31" fmla="*/ 9 h 56"/>
                  <a:gd name="T32" fmla="*/ 35 w 45"/>
                  <a:gd name="T33" fmla="*/ 9 h 56"/>
                  <a:gd name="T34" fmla="*/ 35 w 45"/>
                  <a:gd name="T35" fmla="*/ 9 h 56"/>
                  <a:gd name="T36" fmla="*/ 35 w 45"/>
                  <a:gd name="T37" fmla="*/ 18 h 56"/>
                  <a:gd name="T38" fmla="*/ 35 w 45"/>
                  <a:gd name="T39" fmla="*/ 18 h 56"/>
                  <a:gd name="T40" fmla="*/ 37 w 45"/>
                  <a:gd name="T41" fmla="*/ 21 h 56"/>
                  <a:gd name="T42" fmla="*/ 37 w 45"/>
                  <a:gd name="T43" fmla="*/ 21 h 56"/>
                  <a:gd name="T44" fmla="*/ 40 w 45"/>
                  <a:gd name="T45" fmla="*/ 23 h 56"/>
                  <a:gd name="T46" fmla="*/ 40 w 45"/>
                  <a:gd name="T47" fmla="*/ 26 h 56"/>
                  <a:gd name="T48" fmla="*/ 40 w 45"/>
                  <a:gd name="T49" fmla="*/ 28 h 56"/>
                  <a:gd name="T50" fmla="*/ 45 w 45"/>
                  <a:gd name="T51" fmla="*/ 30 h 56"/>
                  <a:gd name="T52" fmla="*/ 45 w 45"/>
                  <a:gd name="T53" fmla="*/ 33 h 56"/>
                  <a:gd name="T54" fmla="*/ 45 w 45"/>
                  <a:gd name="T55" fmla="*/ 33 h 56"/>
                  <a:gd name="T56" fmla="*/ 45 w 45"/>
                  <a:gd name="T57" fmla="*/ 35 h 56"/>
                  <a:gd name="T58" fmla="*/ 45 w 45"/>
                  <a:gd name="T59" fmla="*/ 37 h 56"/>
                  <a:gd name="T60" fmla="*/ 45 w 45"/>
                  <a:gd name="T61" fmla="*/ 40 h 56"/>
                  <a:gd name="T62" fmla="*/ 42 w 45"/>
                  <a:gd name="T63" fmla="*/ 40 h 56"/>
                  <a:gd name="T64" fmla="*/ 37 w 45"/>
                  <a:gd name="T65" fmla="*/ 40 h 56"/>
                  <a:gd name="T66" fmla="*/ 35 w 45"/>
                  <a:gd name="T67" fmla="*/ 40 h 56"/>
                  <a:gd name="T68" fmla="*/ 35 w 45"/>
                  <a:gd name="T69" fmla="*/ 37 h 56"/>
                  <a:gd name="T70" fmla="*/ 33 w 45"/>
                  <a:gd name="T71" fmla="*/ 40 h 56"/>
                  <a:gd name="T72" fmla="*/ 33 w 45"/>
                  <a:gd name="T73" fmla="*/ 42 h 56"/>
                  <a:gd name="T74" fmla="*/ 30 w 45"/>
                  <a:gd name="T75" fmla="*/ 47 h 56"/>
                  <a:gd name="T76" fmla="*/ 30 w 45"/>
                  <a:gd name="T77" fmla="*/ 47 h 56"/>
                  <a:gd name="T78" fmla="*/ 28 w 45"/>
                  <a:gd name="T79" fmla="*/ 49 h 56"/>
                  <a:gd name="T80" fmla="*/ 28 w 45"/>
                  <a:gd name="T81" fmla="*/ 52 h 56"/>
                  <a:gd name="T82" fmla="*/ 26 w 45"/>
                  <a:gd name="T83" fmla="*/ 52 h 56"/>
                  <a:gd name="T84" fmla="*/ 26 w 45"/>
                  <a:gd name="T85" fmla="*/ 54 h 56"/>
                  <a:gd name="T86" fmla="*/ 26 w 45"/>
                  <a:gd name="T87" fmla="*/ 56 h 56"/>
                  <a:gd name="T88" fmla="*/ 23 w 45"/>
                  <a:gd name="T89" fmla="*/ 56 h 56"/>
                  <a:gd name="T90" fmla="*/ 21 w 45"/>
                  <a:gd name="T91" fmla="*/ 56 h 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56"/>
                  <a:gd name="T140" fmla="*/ 45 w 45"/>
                  <a:gd name="T141" fmla="*/ 56 h 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56">
                    <a:moveTo>
                      <a:pt x="21" y="56"/>
                    </a:moveTo>
                    <a:lnTo>
                      <a:pt x="21" y="33"/>
                    </a:lnTo>
                    <a:lnTo>
                      <a:pt x="11" y="16"/>
                    </a:lnTo>
                    <a:lnTo>
                      <a:pt x="11" y="14"/>
                    </a:lnTo>
                    <a:lnTo>
                      <a:pt x="2" y="4"/>
                    </a:lnTo>
                    <a:lnTo>
                      <a:pt x="0" y="4"/>
                    </a:lnTo>
                    <a:lnTo>
                      <a:pt x="2" y="2"/>
                    </a:lnTo>
                    <a:lnTo>
                      <a:pt x="4" y="0"/>
                    </a:lnTo>
                    <a:lnTo>
                      <a:pt x="7" y="2"/>
                    </a:lnTo>
                    <a:lnTo>
                      <a:pt x="11" y="0"/>
                    </a:lnTo>
                    <a:lnTo>
                      <a:pt x="16" y="2"/>
                    </a:lnTo>
                    <a:lnTo>
                      <a:pt x="21" y="4"/>
                    </a:lnTo>
                    <a:lnTo>
                      <a:pt x="23" y="7"/>
                    </a:lnTo>
                    <a:lnTo>
                      <a:pt x="28" y="4"/>
                    </a:lnTo>
                    <a:lnTo>
                      <a:pt x="30" y="7"/>
                    </a:lnTo>
                    <a:lnTo>
                      <a:pt x="33" y="9"/>
                    </a:lnTo>
                    <a:lnTo>
                      <a:pt x="35" y="9"/>
                    </a:lnTo>
                    <a:lnTo>
                      <a:pt x="35" y="18"/>
                    </a:lnTo>
                    <a:lnTo>
                      <a:pt x="37" y="21"/>
                    </a:lnTo>
                    <a:lnTo>
                      <a:pt x="40" y="23"/>
                    </a:lnTo>
                    <a:lnTo>
                      <a:pt x="40" y="26"/>
                    </a:lnTo>
                    <a:lnTo>
                      <a:pt x="40" y="28"/>
                    </a:lnTo>
                    <a:lnTo>
                      <a:pt x="45" y="30"/>
                    </a:lnTo>
                    <a:lnTo>
                      <a:pt x="45" y="33"/>
                    </a:lnTo>
                    <a:lnTo>
                      <a:pt x="45" y="35"/>
                    </a:lnTo>
                    <a:lnTo>
                      <a:pt x="45" y="37"/>
                    </a:lnTo>
                    <a:lnTo>
                      <a:pt x="45" y="40"/>
                    </a:lnTo>
                    <a:lnTo>
                      <a:pt x="42" y="40"/>
                    </a:lnTo>
                    <a:lnTo>
                      <a:pt x="37" y="40"/>
                    </a:lnTo>
                    <a:lnTo>
                      <a:pt x="35" y="40"/>
                    </a:lnTo>
                    <a:lnTo>
                      <a:pt x="35" y="37"/>
                    </a:lnTo>
                    <a:lnTo>
                      <a:pt x="33" y="40"/>
                    </a:lnTo>
                    <a:lnTo>
                      <a:pt x="33" y="42"/>
                    </a:lnTo>
                    <a:lnTo>
                      <a:pt x="30" y="47"/>
                    </a:lnTo>
                    <a:lnTo>
                      <a:pt x="28" y="49"/>
                    </a:lnTo>
                    <a:lnTo>
                      <a:pt x="28" y="52"/>
                    </a:lnTo>
                    <a:lnTo>
                      <a:pt x="26" y="52"/>
                    </a:lnTo>
                    <a:lnTo>
                      <a:pt x="26" y="54"/>
                    </a:lnTo>
                    <a:lnTo>
                      <a:pt x="26" y="56"/>
                    </a:lnTo>
                    <a:lnTo>
                      <a:pt x="23" y="56"/>
                    </a:lnTo>
                    <a:lnTo>
                      <a:pt x="21" y="56"/>
                    </a:lnTo>
                    <a:close/>
                  </a:path>
                </a:pathLst>
              </a:custGeom>
              <a:grpFill/>
              <a:ln w="9525">
                <a:noFill/>
                <a:round/>
                <a:headEnd/>
                <a:tailEnd/>
              </a:ln>
            </p:spPr>
            <p:txBody>
              <a:bodyPr/>
              <a:lstStyle/>
              <a:p>
                <a:pPr>
                  <a:defRPr/>
                </a:pPr>
                <a:endParaRPr lang="en-US" sz="1200" kern="0">
                  <a:solidFill>
                    <a:srgbClr val="0096D6"/>
                  </a:solidFill>
                </a:endParaRPr>
              </a:p>
            </p:txBody>
          </p:sp>
          <p:sp>
            <p:nvSpPr>
              <p:cNvPr id="2920" name="Freeform 694"/>
              <p:cNvSpPr>
                <a:spLocks/>
              </p:cNvSpPr>
              <p:nvPr/>
            </p:nvSpPr>
            <p:spPr bwMode="auto">
              <a:xfrm>
                <a:off x="3230" y="1873"/>
                <a:ext cx="45" cy="56"/>
              </a:xfrm>
              <a:custGeom>
                <a:avLst/>
                <a:gdLst>
                  <a:gd name="T0" fmla="*/ 21 w 45"/>
                  <a:gd name="T1" fmla="*/ 56 h 56"/>
                  <a:gd name="T2" fmla="*/ 21 w 45"/>
                  <a:gd name="T3" fmla="*/ 33 h 56"/>
                  <a:gd name="T4" fmla="*/ 11 w 45"/>
                  <a:gd name="T5" fmla="*/ 16 h 56"/>
                  <a:gd name="T6" fmla="*/ 11 w 45"/>
                  <a:gd name="T7" fmla="*/ 14 h 56"/>
                  <a:gd name="T8" fmla="*/ 2 w 45"/>
                  <a:gd name="T9" fmla="*/ 4 h 56"/>
                  <a:gd name="T10" fmla="*/ 0 w 45"/>
                  <a:gd name="T11" fmla="*/ 4 h 56"/>
                  <a:gd name="T12" fmla="*/ 2 w 45"/>
                  <a:gd name="T13" fmla="*/ 2 h 56"/>
                  <a:gd name="T14" fmla="*/ 4 w 45"/>
                  <a:gd name="T15" fmla="*/ 0 h 56"/>
                  <a:gd name="T16" fmla="*/ 7 w 45"/>
                  <a:gd name="T17" fmla="*/ 2 h 56"/>
                  <a:gd name="T18" fmla="*/ 11 w 45"/>
                  <a:gd name="T19" fmla="*/ 0 h 56"/>
                  <a:gd name="T20" fmla="*/ 16 w 45"/>
                  <a:gd name="T21" fmla="*/ 2 h 56"/>
                  <a:gd name="T22" fmla="*/ 21 w 45"/>
                  <a:gd name="T23" fmla="*/ 4 h 56"/>
                  <a:gd name="T24" fmla="*/ 23 w 45"/>
                  <a:gd name="T25" fmla="*/ 7 h 56"/>
                  <a:gd name="T26" fmla="*/ 28 w 45"/>
                  <a:gd name="T27" fmla="*/ 4 h 56"/>
                  <a:gd name="T28" fmla="*/ 30 w 45"/>
                  <a:gd name="T29" fmla="*/ 7 h 56"/>
                  <a:gd name="T30" fmla="*/ 33 w 45"/>
                  <a:gd name="T31" fmla="*/ 9 h 56"/>
                  <a:gd name="T32" fmla="*/ 35 w 45"/>
                  <a:gd name="T33" fmla="*/ 9 h 56"/>
                  <a:gd name="T34" fmla="*/ 35 w 45"/>
                  <a:gd name="T35" fmla="*/ 9 h 56"/>
                  <a:gd name="T36" fmla="*/ 35 w 45"/>
                  <a:gd name="T37" fmla="*/ 18 h 56"/>
                  <a:gd name="T38" fmla="*/ 35 w 45"/>
                  <a:gd name="T39" fmla="*/ 18 h 56"/>
                  <a:gd name="T40" fmla="*/ 37 w 45"/>
                  <a:gd name="T41" fmla="*/ 21 h 56"/>
                  <a:gd name="T42" fmla="*/ 37 w 45"/>
                  <a:gd name="T43" fmla="*/ 21 h 56"/>
                  <a:gd name="T44" fmla="*/ 40 w 45"/>
                  <a:gd name="T45" fmla="*/ 23 h 56"/>
                  <a:gd name="T46" fmla="*/ 40 w 45"/>
                  <a:gd name="T47" fmla="*/ 26 h 56"/>
                  <a:gd name="T48" fmla="*/ 40 w 45"/>
                  <a:gd name="T49" fmla="*/ 28 h 56"/>
                  <a:gd name="T50" fmla="*/ 45 w 45"/>
                  <a:gd name="T51" fmla="*/ 30 h 56"/>
                  <a:gd name="T52" fmla="*/ 45 w 45"/>
                  <a:gd name="T53" fmla="*/ 33 h 56"/>
                  <a:gd name="T54" fmla="*/ 45 w 45"/>
                  <a:gd name="T55" fmla="*/ 33 h 56"/>
                  <a:gd name="T56" fmla="*/ 45 w 45"/>
                  <a:gd name="T57" fmla="*/ 35 h 56"/>
                  <a:gd name="T58" fmla="*/ 45 w 45"/>
                  <a:gd name="T59" fmla="*/ 37 h 56"/>
                  <a:gd name="T60" fmla="*/ 45 w 45"/>
                  <a:gd name="T61" fmla="*/ 40 h 56"/>
                  <a:gd name="T62" fmla="*/ 42 w 45"/>
                  <a:gd name="T63" fmla="*/ 40 h 56"/>
                  <a:gd name="T64" fmla="*/ 37 w 45"/>
                  <a:gd name="T65" fmla="*/ 40 h 56"/>
                  <a:gd name="T66" fmla="*/ 35 w 45"/>
                  <a:gd name="T67" fmla="*/ 40 h 56"/>
                  <a:gd name="T68" fmla="*/ 35 w 45"/>
                  <a:gd name="T69" fmla="*/ 37 h 56"/>
                  <a:gd name="T70" fmla="*/ 33 w 45"/>
                  <a:gd name="T71" fmla="*/ 40 h 56"/>
                  <a:gd name="T72" fmla="*/ 33 w 45"/>
                  <a:gd name="T73" fmla="*/ 42 h 56"/>
                  <a:gd name="T74" fmla="*/ 30 w 45"/>
                  <a:gd name="T75" fmla="*/ 47 h 56"/>
                  <a:gd name="T76" fmla="*/ 30 w 45"/>
                  <a:gd name="T77" fmla="*/ 47 h 56"/>
                  <a:gd name="T78" fmla="*/ 28 w 45"/>
                  <a:gd name="T79" fmla="*/ 49 h 56"/>
                  <a:gd name="T80" fmla="*/ 28 w 45"/>
                  <a:gd name="T81" fmla="*/ 52 h 56"/>
                  <a:gd name="T82" fmla="*/ 26 w 45"/>
                  <a:gd name="T83" fmla="*/ 52 h 56"/>
                  <a:gd name="T84" fmla="*/ 26 w 45"/>
                  <a:gd name="T85" fmla="*/ 54 h 56"/>
                  <a:gd name="T86" fmla="*/ 26 w 45"/>
                  <a:gd name="T87" fmla="*/ 56 h 56"/>
                  <a:gd name="T88" fmla="*/ 23 w 45"/>
                  <a:gd name="T89" fmla="*/ 56 h 56"/>
                  <a:gd name="T90" fmla="*/ 21 w 45"/>
                  <a:gd name="T91" fmla="*/ 56 h 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56"/>
                  <a:gd name="T140" fmla="*/ 45 w 45"/>
                  <a:gd name="T141" fmla="*/ 56 h 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56">
                    <a:moveTo>
                      <a:pt x="21" y="56"/>
                    </a:moveTo>
                    <a:lnTo>
                      <a:pt x="21" y="33"/>
                    </a:lnTo>
                    <a:lnTo>
                      <a:pt x="11" y="16"/>
                    </a:lnTo>
                    <a:lnTo>
                      <a:pt x="11" y="14"/>
                    </a:lnTo>
                    <a:lnTo>
                      <a:pt x="2" y="4"/>
                    </a:lnTo>
                    <a:lnTo>
                      <a:pt x="0" y="4"/>
                    </a:lnTo>
                    <a:lnTo>
                      <a:pt x="2" y="2"/>
                    </a:lnTo>
                    <a:lnTo>
                      <a:pt x="4" y="0"/>
                    </a:lnTo>
                    <a:lnTo>
                      <a:pt x="7" y="2"/>
                    </a:lnTo>
                    <a:lnTo>
                      <a:pt x="11" y="0"/>
                    </a:lnTo>
                    <a:lnTo>
                      <a:pt x="16" y="2"/>
                    </a:lnTo>
                    <a:lnTo>
                      <a:pt x="21" y="4"/>
                    </a:lnTo>
                    <a:lnTo>
                      <a:pt x="23" y="7"/>
                    </a:lnTo>
                    <a:lnTo>
                      <a:pt x="28" y="4"/>
                    </a:lnTo>
                    <a:lnTo>
                      <a:pt x="30" y="7"/>
                    </a:lnTo>
                    <a:lnTo>
                      <a:pt x="33" y="9"/>
                    </a:lnTo>
                    <a:lnTo>
                      <a:pt x="35" y="9"/>
                    </a:lnTo>
                    <a:lnTo>
                      <a:pt x="35" y="18"/>
                    </a:lnTo>
                    <a:lnTo>
                      <a:pt x="37" y="21"/>
                    </a:lnTo>
                    <a:lnTo>
                      <a:pt x="40" y="23"/>
                    </a:lnTo>
                    <a:lnTo>
                      <a:pt x="40" y="26"/>
                    </a:lnTo>
                    <a:lnTo>
                      <a:pt x="40" y="28"/>
                    </a:lnTo>
                    <a:lnTo>
                      <a:pt x="45" y="30"/>
                    </a:lnTo>
                    <a:lnTo>
                      <a:pt x="45" y="33"/>
                    </a:lnTo>
                    <a:lnTo>
                      <a:pt x="45" y="35"/>
                    </a:lnTo>
                    <a:lnTo>
                      <a:pt x="45" y="37"/>
                    </a:lnTo>
                    <a:lnTo>
                      <a:pt x="45" y="40"/>
                    </a:lnTo>
                    <a:lnTo>
                      <a:pt x="42" y="40"/>
                    </a:lnTo>
                    <a:lnTo>
                      <a:pt x="37" y="40"/>
                    </a:lnTo>
                    <a:lnTo>
                      <a:pt x="35" y="40"/>
                    </a:lnTo>
                    <a:lnTo>
                      <a:pt x="35" y="37"/>
                    </a:lnTo>
                    <a:lnTo>
                      <a:pt x="33" y="40"/>
                    </a:lnTo>
                    <a:lnTo>
                      <a:pt x="33" y="42"/>
                    </a:lnTo>
                    <a:lnTo>
                      <a:pt x="30" y="47"/>
                    </a:lnTo>
                    <a:lnTo>
                      <a:pt x="28" y="49"/>
                    </a:lnTo>
                    <a:lnTo>
                      <a:pt x="28" y="52"/>
                    </a:lnTo>
                    <a:lnTo>
                      <a:pt x="26" y="52"/>
                    </a:lnTo>
                    <a:lnTo>
                      <a:pt x="26" y="54"/>
                    </a:lnTo>
                    <a:lnTo>
                      <a:pt x="26" y="56"/>
                    </a:lnTo>
                    <a:lnTo>
                      <a:pt x="23" y="56"/>
                    </a:lnTo>
                    <a:lnTo>
                      <a:pt x="21" y="56"/>
                    </a:lnTo>
                  </a:path>
                </a:pathLst>
              </a:custGeom>
              <a:grpFill/>
              <a:ln w="9525">
                <a:noFill/>
                <a:round/>
                <a:headEnd/>
                <a:tailEnd/>
              </a:ln>
            </p:spPr>
            <p:txBody>
              <a:bodyPr/>
              <a:lstStyle/>
              <a:p>
                <a:pPr>
                  <a:defRPr/>
                </a:pPr>
                <a:endParaRPr lang="en-US" sz="1200" kern="0">
                  <a:solidFill>
                    <a:srgbClr val="0096D6"/>
                  </a:solidFill>
                </a:endParaRPr>
              </a:p>
            </p:txBody>
          </p:sp>
          <p:sp>
            <p:nvSpPr>
              <p:cNvPr id="2921" name="Freeform 695"/>
              <p:cNvSpPr>
                <a:spLocks/>
              </p:cNvSpPr>
              <p:nvPr/>
            </p:nvSpPr>
            <p:spPr bwMode="auto">
              <a:xfrm>
                <a:off x="3003" y="1863"/>
                <a:ext cx="101" cy="5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4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3 h 50"/>
                  <a:gd name="T36" fmla="*/ 33 w 101"/>
                  <a:gd name="T37" fmla="*/ 38 h 50"/>
                  <a:gd name="T38" fmla="*/ 35 w 101"/>
                  <a:gd name="T39" fmla="*/ 38 h 50"/>
                  <a:gd name="T40" fmla="*/ 38 w 101"/>
                  <a:gd name="T41" fmla="*/ 43 h 50"/>
                  <a:gd name="T42" fmla="*/ 42 w 101"/>
                  <a:gd name="T43" fmla="*/ 45 h 50"/>
                  <a:gd name="T44" fmla="*/ 68 w 101"/>
                  <a:gd name="T45" fmla="*/ 50 h 50"/>
                  <a:gd name="T46" fmla="*/ 71 w 101"/>
                  <a:gd name="T47" fmla="*/ 45 h 50"/>
                  <a:gd name="T48" fmla="*/ 80 w 101"/>
                  <a:gd name="T49" fmla="*/ 45 h 50"/>
                  <a:gd name="T50" fmla="*/ 83 w 101"/>
                  <a:gd name="T51" fmla="*/ 43 h 50"/>
                  <a:gd name="T52" fmla="*/ 87 w 101"/>
                  <a:gd name="T53" fmla="*/ 43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10 h 50"/>
                  <a:gd name="T66" fmla="*/ 97 w 101"/>
                  <a:gd name="T67" fmla="*/ 2 h 50"/>
                  <a:gd name="T68" fmla="*/ 83 w 101"/>
                  <a:gd name="T69" fmla="*/ 0 h 50"/>
                  <a:gd name="T70" fmla="*/ 73 w 101"/>
                  <a:gd name="T71" fmla="*/ 5 h 50"/>
                  <a:gd name="T72" fmla="*/ 66 w 101"/>
                  <a:gd name="T73" fmla="*/ 7 h 50"/>
                  <a:gd name="T74" fmla="*/ 59 w 101"/>
                  <a:gd name="T75" fmla="*/ 5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
                  <a:gd name="T115" fmla="*/ 0 h 50"/>
                  <a:gd name="T116" fmla="*/ 101 w 101"/>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 h="50">
                    <a:moveTo>
                      <a:pt x="59" y="5"/>
                    </a:moveTo>
                    <a:lnTo>
                      <a:pt x="57" y="7"/>
                    </a:lnTo>
                    <a:lnTo>
                      <a:pt x="54" y="7"/>
                    </a:lnTo>
                    <a:lnTo>
                      <a:pt x="52" y="12"/>
                    </a:lnTo>
                    <a:lnTo>
                      <a:pt x="47" y="14"/>
                    </a:lnTo>
                    <a:lnTo>
                      <a:pt x="45" y="17"/>
                    </a:lnTo>
                    <a:lnTo>
                      <a:pt x="45" y="21"/>
                    </a:lnTo>
                    <a:lnTo>
                      <a:pt x="47" y="26"/>
                    </a:lnTo>
                    <a:lnTo>
                      <a:pt x="45" y="28"/>
                    </a:lnTo>
                    <a:lnTo>
                      <a:pt x="45" y="26"/>
                    </a:lnTo>
                    <a:lnTo>
                      <a:pt x="40" y="26"/>
                    </a:lnTo>
                    <a:lnTo>
                      <a:pt x="38" y="26"/>
                    </a:lnTo>
                    <a:lnTo>
                      <a:pt x="28" y="28"/>
                    </a:lnTo>
                    <a:lnTo>
                      <a:pt x="24"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40"/>
                    </a:lnTo>
                    <a:lnTo>
                      <a:pt x="9" y="40"/>
                    </a:lnTo>
                    <a:lnTo>
                      <a:pt x="12" y="40"/>
                    </a:lnTo>
                    <a:lnTo>
                      <a:pt x="14" y="43"/>
                    </a:lnTo>
                    <a:lnTo>
                      <a:pt x="16" y="43"/>
                    </a:lnTo>
                    <a:lnTo>
                      <a:pt x="33" y="38"/>
                    </a:lnTo>
                    <a:lnTo>
                      <a:pt x="35" y="38"/>
                    </a:lnTo>
                    <a:lnTo>
                      <a:pt x="38" y="40"/>
                    </a:lnTo>
                    <a:lnTo>
                      <a:pt x="38" y="43"/>
                    </a:lnTo>
                    <a:lnTo>
                      <a:pt x="40" y="45"/>
                    </a:lnTo>
                    <a:lnTo>
                      <a:pt x="42" y="45"/>
                    </a:lnTo>
                    <a:lnTo>
                      <a:pt x="45" y="47"/>
                    </a:lnTo>
                    <a:lnTo>
                      <a:pt x="68" y="50"/>
                    </a:lnTo>
                    <a:lnTo>
                      <a:pt x="68" y="47"/>
                    </a:lnTo>
                    <a:lnTo>
                      <a:pt x="71" y="45"/>
                    </a:lnTo>
                    <a:lnTo>
                      <a:pt x="75" y="45"/>
                    </a:lnTo>
                    <a:lnTo>
                      <a:pt x="80" y="45"/>
                    </a:lnTo>
                    <a:lnTo>
                      <a:pt x="80" y="43"/>
                    </a:lnTo>
                    <a:lnTo>
                      <a:pt x="83" y="43"/>
                    </a:lnTo>
                    <a:lnTo>
                      <a:pt x="85" y="45"/>
                    </a:lnTo>
                    <a:lnTo>
                      <a:pt x="87" y="43"/>
                    </a:lnTo>
                    <a:lnTo>
                      <a:pt x="87" y="40"/>
                    </a:lnTo>
                    <a:lnTo>
                      <a:pt x="90" y="38"/>
                    </a:lnTo>
                    <a:lnTo>
                      <a:pt x="94" y="38"/>
                    </a:lnTo>
                    <a:lnTo>
                      <a:pt x="92" y="33"/>
                    </a:lnTo>
                    <a:lnTo>
                      <a:pt x="94" y="28"/>
                    </a:lnTo>
                    <a:lnTo>
                      <a:pt x="94" y="26"/>
                    </a:lnTo>
                    <a:lnTo>
                      <a:pt x="94" y="24"/>
                    </a:lnTo>
                    <a:lnTo>
                      <a:pt x="101" y="24"/>
                    </a:lnTo>
                    <a:lnTo>
                      <a:pt x="101" y="17"/>
                    </a:lnTo>
                    <a:lnTo>
                      <a:pt x="99" y="10"/>
                    </a:lnTo>
                    <a:lnTo>
                      <a:pt x="99" y="5"/>
                    </a:lnTo>
                    <a:lnTo>
                      <a:pt x="97" y="2"/>
                    </a:lnTo>
                    <a:lnTo>
                      <a:pt x="87" y="5"/>
                    </a:lnTo>
                    <a:lnTo>
                      <a:pt x="83" y="0"/>
                    </a:lnTo>
                    <a:lnTo>
                      <a:pt x="75" y="0"/>
                    </a:lnTo>
                    <a:lnTo>
                      <a:pt x="73" y="5"/>
                    </a:lnTo>
                    <a:lnTo>
                      <a:pt x="71" y="7"/>
                    </a:lnTo>
                    <a:lnTo>
                      <a:pt x="66" y="7"/>
                    </a:lnTo>
                    <a:lnTo>
                      <a:pt x="64" y="7"/>
                    </a:lnTo>
                    <a:lnTo>
                      <a:pt x="59" y="5"/>
                    </a:lnTo>
                    <a:close/>
                  </a:path>
                </a:pathLst>
              </a:custGeom>
              <a:grpFill/>
              <a:ln w="9525">
                <a:noFill/>
                <a:round/>
                <a:headEnd/>
                <a:tailEnd/>
              </a:ln>
            </p:spPr>
            <p:txBody>
              <a:bodyPr/>
              <a:lstStyle/>
              <a:p>
                <a:pPr>
                  <a:defRPr/>
                </a:pPr>
                <a:endParaRPr lang="en-US" sz="1200" kern="0">
                  <a:solidFill>
                    <a:srgbClr val="0096D6"/>
                  </a:solidFill>
                </a:endParaRPr>
              </a:p>
            </p:txBody>
          </p:sp>
          <p:sp>
            <p:nvSpPr>
              <p:cNvPr id="2922" name="Freeform 696"/>
              <p:cNvSpPr>
                <a:spLocks/>
              </p:cNvSpPr>
              <p:nvPr/>
            </p:nvSpPr>
            <p:spPr bwMode="auto">
              <a:xfrm>
                <a:off x="3003" y="1863"/>
                <a:ext cx="101" cy="5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4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3 h 50"/>
                  <a:gd name="T36" fmla="*/ 33 w 101"/>
                  <a:gd name="T37" fmla="*/ 38 h 50"/>
                  <a:gd name="T38" fmla="*/ 35 w 101"/>
                  <a:gd name="T39" fmla="*/ 38 h 50"/>
                  <a:gd name="T40" fmla="*/ 38 w 101"/>
                  <a:gd name="T41" fmla="*/ 43 h 50"/>
                  <a:gd name="T42" fmla="*/ 42 w 101"/>
                  <a:gd name="T43" fmla="*/ 45 h 50"/>
                  <a:gd name="T44" fmla="*/ 68 w 101"/>
                  <a:gd name="T45" fmla="*/ 50 h 50"/>
                  <a:gd name="T46" fmla="*/ 71 w 101"/>
                  <a:gd name="T47" fmla="*/ 45 h 50"/>
                  <a:gd name="T48" fmla="*/ 80 w 101"/>
                  <a:gd name="T49" fmla="*/ 45 h 50"/>
                  <a:gd name="T50" fmla="*/ 83 w 101"/>
                  <a:gd name="T51" fmla="*/ 43 h 50"/>
                  <a:gd name="T52" fmla="*/ 87 w 101"/>
                  <a:gd name="T53" fmla="*/ 43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10 h 50"/>
                  <a:gd name="T66" fmla="*/ 97 w 101"/>
                  <a:gd name="T67" fmla="*/ 2 h 50"/>
                  <a:gd name="T68" fmla="*/ 83 w 101"/>
                  <a:gd name="T69" fmla="*/ 0 h 50"/>
                  <a:gd name="T70" fmla="*/ 73 w 101"/>
                  <a:gd name="T71" fmla="*/ 5 h 50"/>
                  <a:gd name="T72" fmla="*/ 66 w 101"/>
                  <a:gd name="T73" fmla="*/ 7 h 50"/>
                  <a:gd name="T74" fmla="*/ 59 w 101"/>
                  <a:gd name="T75" fmla="*/ 5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
                  <a:gd name="T115" fmla="*/ 0 h 50"/>
                  <a:gd name="T116" fmla="*/ 101 w 101"/>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 h="50">
                    <a:moveTo>
                      <a:pt x="59" y="5"/>
                    </a:moveTo>
                    <a:lnTo>
                      <a:pt x="57" y="7"/>
                    </a:lnTo>
                    <a:lnTo>
                      <a:pt x="54" y="7"/>
                    </a:lnTo>
                    <a:lnTo>
                      <a:pt x="52" y="12"/>
                    </a:lnTo>
                    <a:lnTo>
                      <a:pt x="47" y="14"/>
                    </a:lnTo>
                    <a:lnTo>
                      <a:pt x="45" y="17"/>
                    </a:lnTo>
                    <a:lnTo>
                      <a:pt x="45" y="21"/>
                    </a:lnTo>
                    <a:lnTo>
                      <a:pt x="47" y="26"/>
                    </a:lnTo>
                    <a:lnTo>
                      <a:pt x="45" y="28"/>
                    </a:lnTo>
                    <a:lnTo>
                      <a:pt x="45" y="26"/>
                    </a:lnTo>
                    <a:lnTo>
                      <a:pt x="40" y="26"/>
                    </a:lnTo>
                    <a:lnTo>
                      <a:pt x="38" y="26"/>
                    </a:lnTo>
                    <a:lnTo>
                      <a:pt x="28" y="28"/>
                    </a:lnTo>
                    <a:lnTo>
                      <a:pt x="24"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40"/>
                    </a:lnTo>
                    <a:lnTo>
                      <a:pt x="9" y="40"/>
                    </a:lnTo>
                    <a:lnTo>
                      <a:pt x="12" y="40"/>
                    </a:lnTo>
                    <a:lnTo>
                      <a:pt x="14" y="43"/>
                    </a:lnTo>
                    <a:lnTo>
                      <a:pt x="16" y="43"/>
                    </a:lnTo>
                    <a:lnTo>
                      <a:pt x="33" y="38"/>
                    </a:lnTo>
                    <a:lnTo>
                      <a:pt x="35" y="38"/>
                    </a:lnTo>
                    <a:lnTo>
                      <a:pt x="38" y="40"/>
                    </a:lnTo>
                    <a:lnTo>
                      <a:pt x="38" y="43"/>
                    </a:lnTo>
                    <a:lnTo>
                      <a:pt x="40" y="45"/>
                    </a:lnTo>
                    <a:lnTo>
                      <a:pt x="42" y="45"/>
                    </a:lnTo>
                    <a:lnTo>
                      <a:pt x="45" y="47"/>
                    </a:lnTo>
                    <a:lnTo>
                      <a:pt x="68" y="50"/>
                    </a:lnTo>
                    <a:lnTo>
                      <a:pt x="68" y="47"/>
                    </a:lnTo>
                    <a:lnTo>
                      <a:pt x="71" y="45"/>
                    </a:lnTo>
                    <a:lnTo>
                      <a:pt x="75" y="45"/>
                    </a:lnTo>
                    <a:lnTo>
                      <a:pt x="80" y="45"/>
                    </a:lnTo>
                    <a:lnTo>
                      <a:pt x="80" y="43"/>
                    </a:lnTo>
                    <a:lnTo>
                      <a:pt x="83" y="43"/>
                    </a:lnTo>
                    <a:lnTo>
                      <a:pt x="85" y="45"/>
                    </a:lnTo>
                    <a:lnTo>
                      <a:pt x="87" y="43"/>
                    </a:lnTo>
                    <a:lnTo>
                      <a:pt x="87" y="40"/>
                    </a:lnTo>
                    <a:lnTo>
                      <a:pt x="90" y="38"/>
                    </a:lnTo>
                    <a:lnTo>
                      <a:pt x="94" y="38"/>
                    </a:lnTo>
                    <a:lnTo>
                      <a:pt x="92" y="33"/>
                    </a:lnTo>
                    <a:lnTo>
                      <a:pt x="94" y="28"/>
                    </a:lnTo>
                    <a:lnTo>
                      <a:pt x="94" y="26"/>
                    </a:lnTo>
                    <a:lnTo>
                      <a:pt x="94" y="24"/>
                    </a:lnTo>
                    <a:lnTo>
                      <a:pt x="101" y="24"/>
                    </a:lnTo>
                    <a:lnTo>
                      <a:pt x="101" y="17"/>
                    </a:lnTo>
                    <a:lnTo>
                      <a:pt x="99" y="10"/>
                    </a:lnTo>
                    <a:lnTo>
                      <a:pt x="99" y="5"/>
                    </a:lnTo>
                    <a:lnTo>
                      <a:pt x="97" y="2"/>
                    </a:lnTo>
                    <a:lnTo>
                      <a:pt x="87" y="5"/>
                    </a:lnTo>
                    <a:lnTo>
                      <a:pt x="83" y="0"/>
                    </a:lnTo>
                    <a:lnTo>
                      <a:pt x="75" y="0"/>
                    </a:lnTo>
                    <a:lnTo>
                      <a:pt x="73" y="5"/>
                    </a:lnTo>
                    <a:lnTo>
                      <a:pt x="71" y="7"/>
                    </a:lnTo>
                    <a:lnTo>
                      <a:pt x="66" y="7"/>
                    </a:lnTo>
                    <a:lnTo>
                      <a:pt x="64" y="7"/>
                    </a:lnTo>
                    <a:lnTo>
                      <a:pt x="59" y="5"/>
                    </a:lnTo>
                  </a:path>
                </a:pathLst>
              </a:custGeom>
              <a:grpFill/>
              <a:ln w="9525">
                <a:noFill/>
                <a:round/>
                <a:headEnd/>
                <a:tailEnd/>
              </a:ln>
            </p:spPr>
            <p:txBody>
              <a:bodyPr/>
              <a:lstStyle/>
              <a:p>
                <a:pPr>
                  <a:defRPr/>
                </a:pPr>
                <a:endParaRPr lang="en-US" sz="1200" kern="0">
                  <a:solidFill>
                    <a:srgbClr val="0096D6"/>
                  </a:solidFill>
                </a:endParaRPr>
              </a:p>
            </p:txBody>
          </p:sp>
          <p:sp>
            <p:nvSpPr>
              <p:cNvPr id="2923" name="Freeform 697"/>
              <p:cNvSpPr>
                <a:spLocks/>
              </p:cNvSpPr>
              <p:nvPr/>
            </p:nvSpPr>
            <p:spPr bwMode="auto">
              <a:xfrm>
                <a:off x="2925" y="1769"/>
                <a:ext cx="47" cy="59"/>
              </a:xfrm>
              <a:custGeom>
                <a:avLst/>
                <a:gdLst>
                  <a:gd name="T0" fmla="*/ 31 w 47"/>
                  <a:gd name="T1" fmla="*/ 59 h 59"/>
                  <a:gd name="T2" fmla="*/ 28 w 47"/>
                  <a:gd name="T3" fmla="*/ 49 h 59"/>
                  <a:gd name="T4" fmla="*/ 24 w 47"/>
                  <a:gd name="T5" fmla="*/ 47 h 59"/>
                  <a:gd name="T6" fmla="*/ 21 w 47"/>
                  <a:gd name="T7" fmla="*/ 44 h 59"/>
                  <a:gd name="T8" fmla="*/ 19 w 47"/>
                  <a:gd name="T9" fmla="*/ 42 h 59"/>
                  <a:gd name="T10" fmla="*/ 5 w 47"/>
                  <a:gd name="T11" fmla="*/ 47 h 59"/>
                  <a:gd name="T12" fmla="*/ 0 w 47"/>
                  <a:gd name="T13" fmla="*/ 44 h 59"/>
                  <a:gd name="T14" fmla="*/ 2 w 47"/>
                  <a:gd name="T15" fmla="*/ 44 h 59"/>
                  <a:gd name="T16" fmla="*/ 7 w 47"/>
                  <a:gd name="T17" fmla="*/ 44 h 59"/>
                  <a:gd name="T18" fmla="*/ 12 w 47"/>
                  <a:gd name="T19" fmla="*/ 44 h 59"/>
                  <a:gd name="T20" fmla="*/ 7 w 47"/>
                  <a:gd name="T21" fmla="*/ 44 h 59"/>
                  <a:gd name="T22" fmla="*/ 7 w 47"/>
                  <a:gd name="T23" fmla="*/ 42 h 59"/>
                  <a:gd name="T24" fmla="*/ 14 w 47"/>
                  <a:gd name="T25" fmla="*/ 40 h 59"/>
                  <a:gd name="T26" fmla="*/ 19 w 47"/>
                  <a:gd name="T27" fmla="*/ 37 h 59"/>
                  <a:gd name="T28" fmla="*/ 16 w 47"/>
                  <a:gd name="T29" fmla="*/ 37 h 59"/>
                  <a:gd name="T30" fmla="*/ 12 w 47"/>
                  <a:gd name="T31" fmla="*/ 37 h 59"/>
                  <a:gd name="T32" fmla="*/ 9 w 47"/>
                  <a:gd name="T33" fmla="*/ 33 h 59"/>
                  <a:gd name="T34" fmla="*/ 16 w 47"/>
                  <a:gd name="T35" fmla="*/ 26 h 59"/>
                  <a:gd name="T36" fmla="*/ 21 w 47"/>
                  <a:gd name="T37" fmla="*/ 11 h 59"/>
                  <a:gd name="T38" fmla="*/ 24 w 47"/>
                  <a:gd name="T39" fmla="*/ 16 h 59"/>
                  <a:gd name="T40" fmla="*/ 24 w 47"/>
                  <a:gd name="T41" fmla="*/ 16 h 59"/>
                  <a:gd name="T42" fmla="*/ 21 w 47"/>
                  <a:gd name="T43" fmla="*/ 19 h 59"/>
                  <a:gd name="T44" fmla="*/ 21 w 47"/>
                  <a:gd name="T45" fmla="*/ 23 h 59"/>
                  <a:gd name="T46" fmla="*/ 21 w 47"/>
                  <a:gd name="T47" fmla="*/ 23 h 59"/>
                  <a:gd name="T48" fmla="*/ 26 w 47"/>
                  <a:gd name="T49" fmla="*/ 26 h 59"/>
                  <a:gd name="T50" fmla="*/ 26 w 47"/>
                  <a:gd name="T51" fmla="*/ 23 h 59"/>
                  <a:gd name="T52" fmla="*/ 24 w 47"/>
                  <a:gd name="T53" fmla="*/ 21 h 59"/>
                  <a:gd name="T54" fmla="*/ 26 w 47"/>
                  <a:gd name="T55" fmla="*/ 19 h 59"/>
                  <a:gd name="T56" fmla="*/ 28 w 47"/>
                  <a:gd name="T57" fmla="*/ 11 h 59"/>
                  <a:gd name="T58" fmla="*/ 26 w 47"/>
                  <a:gd name="T59" fmla="*/ 11 h 59"/>
                  <a:gd name="T60" fmla="*/ 26 w 47"/>
                  <a:gd name="T61" fmla="*/ 7 h 59"/>
                  <a:gd name="T62" fmla="*/ 31 w 47"/>
                  <a:gd name="T63" fmla="*/ 2 h 59"/>
                  <a:gd name="T64" fmla="*/ 38 w 47"/>
                  <a:gd name="T65" fmla="*/ 2 h 59"/>
                  <a:gd name="T66" fmla="*/ 42 w 47"/>
                  <a:gd name="T67" fmla="*/ 0 h 59"/>
                  <a:gd name="T68" fmla="*/ 47 w 47"/>
                  <a:gd name="T69" fmla="*/ 4 h 59"/>
                  <a:gd name="T70" fmla="*/ 42 w 47"/>
                  <a:gd name="T71" fmla="*/ 19 h 59"/>
                  <a:gd name="T72" fmla="*/ 47 w 47"/>
                  <a:gd name="T73" fmla="*/ 21 h 59"/>
                  <a:gd name="T74" fmla="*/ 45 w 47"/>
                  <a:gd name="T75" fmla="*/ 28 h 59"/>
                  <a:gd name="T76" fmla="*/ 42 w 47"/>
                  <a:gd name="T77" fmla="*/ 33 h 59"/>
                  <a:gd name="T78" fmla="*/ 38 w 47"/>
                  <a:gd name="T79" fmla="*/ 35 h 59"/>
                  <a:gd name="T80" fmla="*/ 33 w 47"/>
                  <a:gd name="T81" fmla="*/ 33 h 59"/>
                  <a:gd name="T82" fmla="*/ 33 w 47"/>
                  <a:gd name="T83" fmla="*/ 52 h 59"/>
                  <a:gd name="T84" fmla="*/ 33 w 47"/>
                  <a:gd name="T85" fmla="*/ 5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59"/>
                  <a:gd name="T131" fmla="*/ 47 w 4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59">
                    <a:moveTo>
                      <a:pt x="33" y="59"/>
                    </a:moveTo>
                    <a:lnTo>
                      <a:pt x="31" y="59"/>
                    </a:lnTo>
                    <a:lnTo>
                      <a:pt x="28" y="56"/>
                    </a:lnTo>
                    <a:lnTo>
                      <a:pt x="28" y="49"/>
                    </a:lnTo>
                    <a:lnTo>
                      <a:pt x="26" y="47"/>
                    </a:lnTo>
                    <a:lnTo>
                      <a:pt x="24" y="47"/>
                    </a:lnTo>
                    <a:lnTo>
                      <a:pt x="21" y="47"/>
                    </a:lnTo>
                    <a:lnTo>
                      <a:pt x="21" y="44"/>
                    </a:lnTo>
                    <a:lnTo>
                      <a:pt x="19" y="42"/>
                    </a:lnTo>
                    <a:lnTo>
                      <a:pt x="14" y="44"/>
                    </a:lnTo>
                    <a:lnTo>
                      <a:pt x="5" y="47"/>
                    </a:lnTo>
                    <a:lnTo>
                      <a:pt x="0" y="44"/>
                    </a:lnTo>
                    <a:lnTo>
                      <a:pt x="2" y="44"/>
                    </a:lnTo>
                    <a:lnTo>
                      <a:pt x="5" y="47"/>
                    </a:lnTo>
                    <a:lnTo>
                      <a:pt x="7" y="44"/>
                    </a:lnTo>
                    <a:lnTo>
                      <a:pt x="9" y="44"/>
                    </a:lnTo>
                    <a:lnTo>
                      <a:pt x="12" y="44"/>
                    </a:lnTo>
                    <a:lnTo>
                      <a:pt x="9" y="44"/>
                    </a:lnTo>
                    <a:lnTo>
                      <a:pt x="7" y="44"/>
                    </a:lnTo>
                    <a:lnTo>
                      <a:pt x="5" y="44"/>
                    </a:lnTo>
                    <a:lnTo>
                      <a:pt x="7" y="42"/>
                    </a:lnTo>
                    <a:lnTo>
                      <a:pt x="12" y="40"/>
                    </a:lnTo>
                    <a:lnTo>
                      <a:pt x="14" y="40"/>
                    </a:lnTo>
                    <a:lnTo>
                      <a:pt x="19" y="37"/>
                    </a:lnTo>
                    <a:lnTo>
                      <a:pt x="16" y="37"/>
                    </a:lnTo>
                    <a:lnTo>
                      <a:pt x="14" y="37"/>
                    </a:lnTo>
                    <a:lnTo>
                      <a:pt x="12" y="37"/>
                    </a:lnTo>
                    <a:lnTo>
                      <a:pt x="9" y="35"/>
                    </a:lnTo>
                    <a:lnTo>
                      <a:pt x="9" y="33"/>
                    </a:lnTo>
                    <a:lnTo>
                      <a:pt x="16" y="26"/>
                    </a:lnTo>
                    <a:lnTo>
                      <a:pt x="19" y="14"/>
                    </a:lnTo>
                    <a:lnTo>
                      <a:pt x="21" y="11"/>
                    </a:lnTo>
                    <a:lnTo>
                      <a:pt x="21" y="14"/>
                    </a:lnTo>
                    <a:lnTo>
                      <a:pt x="24" y="16"/>
                    </a:lnTo>
                    <a:lnTo>
                      <a:pt x="21" y="16"/>
                    </a:lnTo>
                    <a:lnTo>
                      <a:pt x="21" y="19"/>
                    </a:lnTo>
                    <a:lnTo>
                      <a:pt x="21" y="23"/>
                    </a:lnTo>
                    <a:lnTo>
                      <a:pt x="24" y="26"/>
                    </a:lnTo>
                    <a:lnTo>
                      <a:pt x="26" y="26"/>
                    </a:lnTo>
                    <a:lnTo>
                      <a:pt x="26" y="23"/>
                    </a:lnTo>
                    <a:lnTo>
                      <a:pt x="26" y="21"/>
                    </a:lnTo>
                    <a:lnTo>
                      <a:pt x="24" y="21"/>
                    </a:lnTo>
                    <a:lnTo>
                      <a:pt x="26" y="21"/>
                    </a:lnTo>
                    <a:lnTo>
                      <a:pt x="26" y="19"/>
                    </a:lnTo>
                    <a:lnTo>
                      <a:pt x="28" y="14"/>
                    </a:lnTo>
                    <a:lnTo>
                      <a:pt x="28" y="11"/>
                    </a:lnTo>
                    <a:lnTo>
                      <a:pt x="26" y="14"/>
                    </a:lnTo>
                    <a:lnTo>
                      <a:pt x="26" y="11"/>
                    </a:lnTo>
                    <a:lnTo>
                      <a:pt x="26" y="7"/>
                    </a:lnTo>
                    <a:lnTo>
                      <a:pt x="26" y="4"/>
                    </a:lnTo>
                    <a:lnTo>
                      <a:pt x="31" y="2"/>
                    </a:lnTo>
                    <a:lnTo>
                      <a:pt x="33" y="2"/>
                    </a:lnTo>
                    <a:lnTo>
                      <a:pt x="38" y="2"/>
                    </a:lnTo>
                    <a:lnTo>
                      <a:pt x="40" y="0"/>
                    </a:lnTo>
                    <a:lnTo>
                      <a:pt x="42" y="0"/>
                    </a:lnTo>
                    <a:lnTo>
                      <a:pt x="45" y="2"/>
                    </a:lnTo>
                    <a:lnTo>
                      <a:pt x="47" y="4"/>
                    </a:lnTo>
                    <a:lnTo>
                      <a:pt x="45" y="16"/>
                    </a:lnTo>
                    <a:lnTo>
                      <a:pt x="42" y="19"/>
                    </a:lnTo>
                    <a:lnTo>
                      <a:pt x="42" y="21"/>
                    </a:lnTo>
                    <a:lnTo>
                      <a:pt x="47" y="21"/>
                    </a:lnTo>
                    <a:lnTo>
                      <a:pt x="47" y="26"/>
                    </a:lnTo>
                    <a:lnTo>
                      <a:pt x="45" y="28"/>
                    </a:lnTo>
                    <a:lnTo>
                      <a:pt x="42" y="28"/>
                    </a:lnTo>
                    <a:lnTo>
                      <a:pt x="42" y="33"/>
                    </a:lnTo>
                    <a:lnTo>
                      <a:pt x="40" y="35"/>
                    </a:lnTo>
                    <a:lnTo>
                      <a:pt x="38" y="35"/>
                    </a:lnTo>
                    <a:lnTo>
                      <a:pt x="35" y="33"/>
                    </a:lnTo>
                    <a:lnTo>
                      <a:pt x="33" y="33"/>
                    </a:lnTo>
                    <a:lnTo>
                      <a:pt x="33" y="49"/>
                    </a:lnTo>
                    <a:lnTo>
                      <a:pt x="33" y="52"/>
                    </a:lnTo>
                    <a:lnTo>
                      <a:pt x="33" y="56"/>
                    </a:lnTo>
                    <a:lnTo>
                      <a:pt x="33" y="59"/>
                    </a:lnTo>
                    <a:close/>
                  </a:path>
                </a:pathLst>
              </a:custGeom>
              <a:grpFill/>
              <a:ln w="9525">
                <a:noFill/>
                <a:round/>
                <a:headEnd/>
                <a:tailEnd/>
              </a:ln>
            </p:spPr>
            <p:txBody>
              <a:bodyPr/>
              <a:lstStyle/>
              <a:p>
                <a:pPr>
                  <a:defRPr/>
                </a:pPr>
                <a:endParaRPr lang="en-US" sz="1200" kern="0">
                  <a:solidFill>
                    <a:srgbClr val="0096D6"/>
                  </a:solidFill>
                </a:endParaRPr>
              </a:p>
            </p:txBody>
          </p:sp>
          <p:sp>
            <p:nvSpPr>
              <p:cNvPr id="2924" name="Freeform 698"/>
              <p:cNvSpPr>
                <a:spLocks/>
              </p:cNvSpPr>
              <p:nvPr/>
            </p:nvSpPr>
            <p:spPr bwMode="auto">
              <a:xfrm>
                <a:off x="2925" y="1769"/>
                <a:ext cx="47" cy="59"/>
              </a:xfrm>
              <a:custGeom>
                <a:avLst/>
                <a:gdLst>
                  <a:gd name="T0" fmla="*/ 31 w 47"/>
                  <a:gd name="T1" fmla="*/ 59 h 59"/>
                  <a:gd name="T2" fmla="*/ 28 w 47"/>
                  <a:gd name="T3" fmla="*/ 49 h 59"/>
                  <a:gd name="T4" fmla="*/ 24 w 47"/>
                  <a:gd name="T5" fmla="*/ 47 h 59"/>
                  <a:gd name="T6" fmla="*/ 21 w 47"/>
                  <a:gd name="T7" fmla="*/ 44 h 59"/>
                  <a:gd name="T8" fmla="*/ 19 w 47"/>
                  <a:gd name="T9" fmla="*/ 42 h 59"/>
                  <a:gd name="T10" fmla="*/ 5 w 47"/>
                  <a:gd name="T11" fmla="*/ 47 h 59"/>
                  <a:gd name="T12" fmla="*/ 0 w 47"/>
                  <a:gd name="T13" fmla="*/ 44 h 59"/>
                  <a:gd name="T14" fmla="*/ 2 w 47"/>
                  <a:gd name="T15" fmla="*/ 44 h 59"/>
                  <a:gd name="T16" fmla="*/ 7 w 47"/>
                  <a:gd name="T17" fmla="*/ 44 h 59"/>
                  <a:gd name="T18" fmla="*/ 12 w 47"/>
                  <a:gd name="T19" fmla="*/ 44 h 59"/>
                  <a:gd name="T20" fmla="*/ 7 w 47"/>
                  <a:gd name="T21" fmla="*/ 44 h 59"/>
                  <a:gd name="T22" fmla="*/ 7 w 47"/>
                  <a:gd name="T23" fmla="*/ 42 h 59"/>
                  <a:gd name="T24" fmla="*/ 14 w 47"/>
                  <a:gd name="T25" fmla="*/ 40 h 59"/>
                  <a:gd name="T26" fmla="*/ 19 w 47"/>
                  <a:gd name="T27" fmla="*/ 37 h 59"/>
                  <a:gd name="T28" fmla="*/ 16 w 47"/>
                  <a:gd name="T29" fmla="*/ 37 h 59"/>
                  <a:gd name="T30" fmla="*/ 12 w 47"/>
                  <a:gd name="T31" fmla="*/ 37 h 59"/>
                  <a:gd name="T32" fmla="*/ 9 w 47"/>
                  <a:gd name="T33" fmla="*/ 33 h 59"/>
                  <a:gd name="T34" fmla="*/ 16 w 47"/>
                  <a:gd name="T35" fmla="*/ 26 h 59"/>
                  <a:gd name="T36" fmla="*/ 21 w 47"/>
                  <a:gd name="T37" fmla="*/ 11 h 59"/>
                  <a:gd name="T38" fmla="*/ 24 w 47"/>
                  <a:gd name="T39" fmla="*/ 16 h 59"/>
                  <a:gd name="T40" fmla="*/ 24 w 47"/>
                  <a:gd name="T41" fmla="*/ 16 h 59"/>
                  <a:gd name="T42" fmla="*/ 21 w 47"/>
                  <a:gd name="T43" fmla="*/ 19 h 59"/>
                  <a:gd name="T44" fmla="*/ 21 w 47"/>
                  <a:gd name="T45" fmla="*/ 23 h 59"/>
                  <a:gd name="T46" fmla="*/ 21 w 47"/>
                  <a:gd name="T47" fmla="*/ 23 h 59"/>
                  <a:gd name="T48" fmla="*/ 26 w 47"/>
                  <a:gd name="T49" fmla="*/ 26 h 59"/>
                  <a:gd name="T50" fmla="*/ 26 w 47"/>
                  <a:gd name="T51" fmla="*/ 23 h 59"/>
                  <a:gd name="T52" fmla="*/ 24 w 47"/>
                  <a:gd name="T53" fmla="*/ 21 h 59"/>
                  <a:gd name="T54" fmla="*/ 26 w 47"/>
                  <a:gd name="T55" fmla="*/ 19 h 59"/>
                  <a:gd name="T56" fmla="*/ 28 w 47"/>
                  <a:gd name="T57" fmla="*/ 11 h 59"/>
                  <a:gd name="T58" fmla="*/ 26 w 47"/>
                  <a:gd name="T59" fmla="*/ 11 h 59"/>
                  <a:gd name="T60" fmla="*/ 26 w 47"/>
                  <a:gd name="T61" fmla="*/ 7 h 59"/>
                  <a:gd name="T62" fmla="*/ 31 w 47"/>
                  <a:gd name="T63" fmla="*/ 2 h 59"/>
                  <a:gd name="T64" fmla="*/ 38 w 47"/>
                  <a:gd name="T65" fmla="*/ 2 h 59"/>
                  <a:gd name="T66" fmla="*/ 42 w 47"/>
                  <a:gd name="T67" fmla="*/ 0 h 59"/>
                  <a:gd name="T68" fmla="*/ 47 w 47"/>
                  <a:gd name="T69" fmla="*/ 4 h 59"/>
                  <a:gd name="T70" fmla="*/ 42 w 47"/>
                  <a:gd name="T71" fmla="*/ 19 h 59"/>
                  <a:gd name="T72" fmla="*/ 47 w 47"/>
                  <a:gd name="T73" fmla="*/ 21 h 59"/>
                  <a:gd name="T74" fmla="*/ 45 w 47"/>
                  <a:gd name="T75" fmla="*/ 28 h 59"/>
                  <a:gd name="T76" fmla="*/ 42 w 47"/>
                  <a:gd name="T77" fmla="*/ 33 h 59"/>
                  <a:gd name="T78" fmla="*/ 38 w 47"/>
                  <a:gd name="T79" fmla="*/ 35 h 59"/>
                  <a:gd name="T80" fmla="*/ 33 w 47"/>
                  <a:gd name="T81" fmla="*/ 33 h 59"/>
                  <a:gd name="T82" fmla="*/ 33 w 47"/>
                  <a:gd name="T83" fmla="*/ 52 h 59"/>
                  <a:gd name="T84" fmla="*/ 33 w 47"/>
                  <a:gd name="T85" fmla="*/ 5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59"/>
                  <a:gd name="T131" fmla="*/ 47 w 4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59">
                    <a:moveTo>
                      <a:pt x="33" y="59"/>
                    </a:moveTo>
                    <a:lnTo>
                      <a:pt x="31" y="59"/>
                    </a:lnTo>
                    <a:lnTo>
                      <a:pt x="28" y="56"/>
                    </a:lnTo>
                    <a:lnTo>
                      <a:pt x="28" y="49"/>
                    </a:lnTo>
                    <a:lnTo>
                      <a:pt x="26" y="47"/>
                    </a:lnTo>
                    <a:lnTo>
                      <a:pt x="24" y="47"/>
                    </a:lnTo>
                    <a:lnTo>
                      <a:pt x="21" y="47"/>
                    </a:lnTo>
                    <a:lnTo>
                      <a:pt x="21" y="44"/>
                    </a:lnTo>
                    <a:lnTo>
                      <a:pt x="19" y="42"/>
                    </a:lnTo>
                    <a:lnTo>
                      <a:pt x="14" y="44"/>
                    </a:lnTo>
                    <a:lnTo>
                      <a:pt x="5" y="47"/>
                    </a:lnTo>
                    <a:lnTo>
                      <a:pt x="0" y="44"/>
                    </a:lnTo>
                    <a:lnTo>
                      <a:pt x="2" y="44"/>
                    </a:lnTo>
                    <a:lnTo>
                      <a:pt x="5" y="47"/>
                    </a:lnTo>
                    <a:lnTo>
                      <a:pt x="7" y="44"/>
                    </a:lnTo>
                    <a:lnTo>
                      <a:pt x="9" y="44"/>
                    </a:lnTo>
                    <a:lnTo>
                      <a:pt x="12" y="44"/>
                    </a:lnTo>
                    <a:lnTo>
                      <a:pt x="9" y="44"/>
                    </a:lnTo>
                    <a:lnTo>
                      <a:pt x="7" y="44"/>
                    </a:lnTo>
                    <a:lnTo>
                      <a:pt x="5" y="44"/>
                    </a:lnTo>
                    <a:lnTo>
                      <a:pt x="7" y="42"/>
                    </a:lnTo>
                    <a:lnTo>
                      <a:pt x="12" y="40"/>
                    </a:lnTo>
                    <a:lnTo>
                      <a:pt x="14" y="40"/>
                    </a:lnTo>
                    <a:lnTo>
                      <a:pt x="19" y="37"/>
                    </a:lnTo>
                    <a:lnTo>
                      <a:pt x="16" y="37"/>
                    </a:lnTo>
                    <a:lnTo>
                      <a:pt x="14" y="37"/>
                    </a:lnTo>
                    <a:lnTo>
                      <a:pt x="12" y="37"/>
                    </a:lnTo>
                    <a:lnTo>
                      <a:pt x="9" y="35"/>
                    </a:lnTo>
                    <a:lnTo>
                      <a:pt x="9" y="33"/>
                    </a:lnTo>
                    <a:lnTo>
                      <a:pt x="16" y="26"/>
                    </a:lnTo>
                    <a:lnTo>
                      <a:pt x="19" y="14"/>
                    </a:lnTo>
                    <a:lnTo>
                      <a:pt x="21" y="11"/>
                    </a:lnTo>
                    <a:lnTo>
                      <a:pt x="21" y="14"/>
                    </a:lnTo>
                    <a:lnTo>
                      <a:pt x="24" y="16"/>
                    </a:lnTo>
                    <a:lnTo>
                      <a:pt x="21" y="16"/>
                    </a:lnTo>
                    <a:lnTo>
                      <a:pt x="21" y="19"/>
                    </a:lnTo>
                    <a:lnTo>
                      <a:pt x="21" y="23"/>
                    </a:lnTo>
                    <a:lnTo>
                      <a:pt x="24" y="26"/>
                    </a:lnTo>
                    <a:lnTo>
                      <a:pt x="26" y="26"/>
                    </a:lnTo>
                    <a:lnTo>
                      <a:pt x="26" y="23"/>
                    </a:lnTo>
                    <a:lnTo>
                      <a:pt x="26" y="21"/>
                    </a:lnTo>
                    <a:lnTo>
                      <a:pt x="24" y="21"/>
                    </a:lnTo>
                    <a:lnTo>
                      <a:pt x="26" y="21"/>
                    </a:lnTo>
                    <a:lnTo>
                      <a:pt x="26" y="19"/>
                    </a:lnTo>
                    <a:lnTo>
                      <a:pt x="28" y="14"/>
                    </a:lnTo>
                    <a:lnTo>
                      <a:pt x="28" y="11"/>
                    </a:lnTo>
                    <a:lnTo>
                      <a:pt x="26" y="14"/>
                    </a:lnTo>
                    <a:lnTo>
                      <a:pt x="26" y="11"/>
                    </a:lnTo>
                    <a:lnTo>
                      <a:pt x="26" y="7"/>
                    </a:lnTo>
                    <a:lnTo>
                      <a:pt x="26" y="4"/>
                    </a:lnTo>
                    <a:lnTo>
                      <a:pt x="31" y="2"/>
                    </a:lnTo>
                    <a:lnTo>
                      <a:pt x="33" y="2"/>
                    </a:lnTo>
                    <a:lnTo>
                      <a:pt x="38" y="2"/>
                    </a:lnTo>
                    <a:lnTo>
                      <a:pt x="40" y="0"/>
                    </a:lnTo>
                    <a:lnTo>
                      <a:pt x="42" y="0"/>
                    </a:lnTo>
                    <a:lnTo>
                      <a:pt x="45" y="2"/>
                    </a:lnTo>
                    <a:lnTo>
                      <a:pt x="47" y="4"/>
                    </a:lnTo>
                    <a:lnTo>
                      <a:pt x="45" y="16"/>
                    </a:lnTo>
                    <a:lnTo>
                      <a:pt x="42" y="19"/>
                    </a:lnTo>
                    <a:lnTo>
                      <a:pt x="42" y="21"/>
                    </a:lnTo>
                    <a:lnTo>
                      <a:pt x="47" y="21"/>
                    </a:lnTo>
                    <a:lnTo>
                      <a:pt x="47" y="26"/>
                    </a:lnTo>
                    <a:lnTo>
                      <a:pt x="45" y="28"/>
                    </a:lnTo>
                    <a:lnTo>
                      <a:pt x="42" y="28"/>
                    </a:lnTo>
                    <a:lnTo>
                      <a:pt x="42" y="33"/>
                    </a:lnTo>
                    <a:lnTo>
                      <a:pt x="40" y="35"/>
                    </a:lnTo>
                    <a:lnTo>
                      <a:pt x="38" y="35"/>
                    </a:lnTo>
                    <a:lnTo>
                      <a:pt x="35" y="33"/>
                    </a:lnTo>
                    <a:lnTo>
                      <a:pt x="33" y="33"/>
                    </a:lnTo>
                    <a:lnTo>
                      <a:pt x="33" y="49"/>
                    </a:lnTo>
                    <a:lnTo>
                      <a:pt x="33" y="52"/>
                    </a:lnTo>
                    <a:lnTo>
                      <a:pt x="33" y="56"/>
                    </a:lnTo>
                    <a:lnTo>
                      <a:pt x="33" y="59"/>
                    </a:lnTo>
                  </a:path>
                </a:pathLst>
              </a:custGeom>
              <a:grpFill/>
              <a:ln w="9525">
                <a:noFill/>
                <a:round/>
                <a:headEnd/>
                <a:tailEnd/>
              </a:ln>
            </p:spPr>
            <p:txBody>
              <a:bodyPr/>
              <a:lstStyle/>
              <a:p>
                <a:pPr>
                  <a:defRPr/>
                </a:pPr>
                <a:endParaRPr lang="en-US" sz="1200" kern="0">
                  <a:solidFill>
                    <a:srgbClr val="0096D6"/>
                  </a:solidFill>
                </a:endParaRPr>
              </a:p>
            </p:txBody>
          </p:sp>
          <p:sp>
            <p:nvSpPr>
              <p:cNvPr id="2925" name="Freeform 699"/>
              <p:cNvSpPr>
                <a:spLocks/>
              </p:cNvSpPr>
              <p:nvPr/>
            </p:nvSpPr>
            <p:spPr bwMode="auto">
              <a:xfrm>
                <a:off x="2819" y="1821"/>
                <a:ext cx="167" cy="167"/>
              </a:xfrm>
              <a:custGeom>
                <a:avLst/>
                <a:gdLst>
                  <a:gd name="T0" fmla="*/ 82 w 167"/>
                  <a:gd name="T1" fmla="*/ 14 h 167"/>
                  <a:gd name="T2" fmla="*/ 68 w 167"/>
                  <a:gd name="T3" fmla="*/ 26 h 167"/>
                  <a:gd name="T4" fmla="*/ 68 w 167"/>
                  <a:gd name="T5" fmla="*/ 33 h 167"/>
                  <a:gd name="T6" fmla="*/ 61 w 167"/>
                  <a:gd name="T7" fmla="*/ 35 h 167"/>
                  <a:gd name="T8" fmla="*/ 45 w 167"/>
                  <a:gd name="T9" fmla="*/ 30 h 167"/>
                  <a:gd name="T10" fmla="*/ 37 w 167"/>
                  <a:gd name="T11" fmla="*/ 28 h 167"/>
                  <a:gd name="T12" fmla="*/ 42 w 167"/>
                  <a:gd name="T13" fmla="*/ 49 h 167"/>
                  <a:gd name="T14" fmla="*/ 37 w 167"/>
                  <a:gd name="T15" fmla="*/ 49 h 167"/>
                  <a:gd name="T16" fmla="*/ 21 w 167"/>
                  <a:gd name="T17" fmla="*/ 44 h 167"/>
                  <a:gd name="T18" fmla="*/ 14 w 167"/>
                  <a:gd name="T19" fmla="*/ 47 h 167"/>
                  <a:gd name="T20" fmla="*/ 4 w 167"/>
                  <a:gd name="T21" fmla="*/ 54 h 167"/>
                  <a:gd name="T22" fmla="*/ 2 w 167"/>
                  <a:gd name="T23" fmla="*/ 59 h 167"/>
                  <a:gd name="T24" fmla="*/ 2 w 167"/>
                  <a:gd name="T25" fmla="*/ 63 h 167"/>
                  <a:gd name="T26" fmla="*/ 7 w 167"/>
                  <a:gd name="T27" fmla="*/ 66 h 167"/>
                  <a:gd name="T28" fmla="*/ 21 w 167"/>
                  <a:gd name="T29" fmla="*/ 70 h 167"/>
                  <a:gd name="T30" fmla="*/ 28 w 167"/>
                  <a:gd name="T31" fmla="*/ 73 h 167"/>
                  <a:gd name="T32" fmla="*/ 33 w 167"/>
                  <a:gd name="T33" fmla="*/ 78 h 167"/>
                  <a:gd name="T34" fmla="*/ 35 w 167"/>
                  <a:gd name="T35" fmla="*/ 80 h 167"/>
                  <a:gd name="T36" fmla="*/ 33 w 167"/>
                  <a:gd name="T37" fmla="*/ 85 h 167"/>
                  <a:gd name="T38" fmla="*/ 47 w 167"/>
                  <a:gd name="T39" fmla="*/ 96 h 167"/>
                  <a:gd name="T40" fmla="*/ 47 w 167"/>
                  <a:gd name="T41" fmla="*/ 106 h 167"/>
                  <a:gd name="T42" fmla="*/ 52 w 167"/>
                  <a:gd name="T43" fmla="*/ 115 h 167"/>
                  <a:gd name="T44" fmla="*/ 47 w 167"/>
                  <a:gd name="T45" fmla="*/ 125 h 167"/>
                  <a:gd name="T46" fmla="*/ 40 w 167"/>
                  <a:gd name="T47" fmla="*/ 148 h 167"/>
                  <a:gd name="T48" fmla="*/ 47 w 167"/>
                  <a:gd name="T49" fmla="*/ 155 h 167"/>
                  <a:gd name="T50" fmla="*/ 71 w 167"/>
                  <a:gd name="T51" fmla="*/ 160 h 167"/>
                  <a:gd name="T52" fmla="*/ 87 w 167"/>
                  <a:gd name="T53" fmla="*/ 167 h 167"/>
                  <a:gd name="T54" fmla="*/ 101 w 167"/>
                  <a:gd name="T55" fmla="*/ 158 h 167"/>
                  <a:gd name="T56" fmla="*/ 111 w 167"/>
                  <a:gd name="T57" fmla="*/ 148 h 167"/>
                  <a:gd name="T58" fmla="*/ 120 w 167"/>
                  <a:gd name="T59" fmla="*/ 148 h 167"/>
                  <a:gd name="T60" fmla="*/ 125 w 167"/>
                  <a:gd name="T61" fmla="*/ 148 h 167"/>
                  <a:gd name="T62" fmla="*/ 132 w 167"/>
                  <a:gd name="T63" fmla="*/ 151 h 167"/>
                  <a:gd name="T64" fmla="*/ 139 w 167"/>
                  <a:gd name="T65" fmla="*/ 153 h 167"/>
                  <a:gd name="T66" fmla="*/ 148 w 167"/>
                  <a:gd name="T67" fmla="*/ 148 h 167"/>
                  <a:gd name="T68" fmla="*/ 160 w 167"/>
                  <a:gd name="T69" fmla="*/ 141 h 167"/>
                  <a:gd name="T70" fmla="*/ 160 w 167"/>
                  <a:gd name="T71" fmla="*/ 134 h 167"/>
                  <a:gd name="T72" fmla="*/ 151 w 167"/>
                  <a:gd name="T73" fmla="*/ 125 h 167"/>
                  <a:gd name="T74" fmla="*/ 148 w 167"/>
                  <a:gd name="T75" fmla="*/ 120 h 167"/>
                  <a:gd name="T76" fmla="*/ 151 w 167"/>
                  <a:gd name="T77" fmla="*/ 104 h 167"/>
                  <a:gd name="T78" fmla="*/ 151 w 167"/>
                  <a:gd name="T79" fmla="*/ 99 h 167"/>
                  <a:gd name="T80" fmla="*/ 141 w 167"/>
                  <a:gd name="T81" fmla="*/ 96 h 167"/>
                  <a:gd name="T82" fmla="*/ 141 w 167"/>
                  <a:gd name="T83" fmla="*/ 87 h 167"/>
                  <a:gd name="T84" fmla="*/ 144 w 167"/>
                  <a:gd name="T85" fmla="*/ 82 h 167"/>
                  <a:gd name="T86" fmla="*/ 156 w 167"/>
                  <a:gd name="T87" fmla="*/ 70 h 167"/>
                  <a:gd name="T88" fmla="*/ 160 w 167"/>
                  <a:gd name="T89" fmla="*/ 49 h 167"/>
                  <a:gd name="T90" fmla="*/ 146 w 167"/>
                  <a:gd name="T91" fmla="*/ 33 h 167"/>
                  <a:gd name="T92" fmla="*/ 134 w 167"/>
                  <a:gd name="T93" fmla="*/ 30 h 167"/>
                  <a:gd name="T94" fmla="*/ 125 w 167"/>
                  <a:gd name="T95" fmla="*/ 23 h 167"/>
                  <a:gd name="T96" fmla="*/ 120 w 167"/>
                  <a:gd name="T97" fmla="*/ 23 h 167"/>
                  <a:gd name="T98" fmla="*/ 106 w 167"/>
                  <a:gd name="T99" fmla="*/ 11 h 167"/>
                  <a:gd name="T100" fmla="*/ 97 w 167"/>
                  <a:gd name="T101" fmla="*/ 0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67"/>
                  <a:gd name="T155" fmla="*/ 167 w 167"/>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67">
                    <a:moveTo>
                      <a:pt x="97" y="0"/>
                    </a:moveTo>
                    <a:lnTo>
                      <a:pt x="97" y="0"/>
                    </a:lnTo>
                    <a:lnTo>
                      <a:pt x="85" y="2"/>
                    </a:lnTo>
                    <a:lnTo>
                      <a:pt x="82" y="14"/>
                    </a:lnTo>
                    <a:lnTo>
                      <a:pt x="82" y="16"/>
                    </a:lnTo>
                    <a:lnTo>
                      <a:pt x="75" y="23"/>
                    </a:lnTo>
                    <a:lnTo>
                      <a:pt x="68" y="26"/>
                    </a:lnTo>
                    <a:lnTo>
                      <a:pt x="66" y="28"/>
                    </a:lnTo>
                    <a:lnTo>
                      <a:pt x="63" y="30"/>
                    </a:lnTo>
                    <a:lnTo>
                      <a:pt x="63" y="33"/>
                    </a:lnTo>
                    <a:lnTo>
                      <a:pt x="68" y="33"/>
                    </a:lnTo>
                    <a:lnTo>
                      <a:pt x="63" y="33"/>
                    </a:lnTo>
                    <a:lnTo>
                      <a:pt x="61" y="35"/>
                    </a:lnTo>
                    <a:lnTo>
                      <a:pt x="56" y="35"/>
                    </a:lnTo>
                    <a:lnTo>
                      <a:pt x="49" y="35"/>
                    </a:lnTo>
                    <a:lnTo>
                      <a:pt x="47" y="35"/>
                    </a:lnTo>
                    <a:lnTo>
                      <a:pt x="45" y="30"/>
                    </a:lnTo>
                    <a:lnTo>
                      <a:pt x="45" y="28"/>
                    </a:lnTo>
                    <a:lnTo>
                      <a:pt x="40" y="28"/>
                    </a:lnTo>
                    <a:lnTo>
                      <a:pt x="37" y="28"/>
                    </a:lnTo>
                    <a:lnTo>
                      <a:pt x="37" y="35"/>
                    </a:lnTo>
                    <a:lnTo>
                      <a:pt x="40" y="35"/>
                    </a:lnTo>
                    <a:lnTo>
                      <a:pt x="42" y="47"/>
                    </a:lnTo>
                    <a:lnTo>
                      <a:pt x="42" y="49"/>
                    </a:lnTo>
                    <a:lnTo>
                      <a:pt x="40" y="49"/>
                    </a:lnTo>
                    <a:lnTo>
                      <a:pt x="37" y="49"/>
                    </a:lnTo>
                    <a:lnTo>
                      <a:pt x="33" y="49"/>
                    </a:lnTo>
                    <a:lnTo>
                      <a:pt x="28" y="52"/>
                    </a:lnTo>
                    <a:lnTo>
                      <a:pt x="21" y="44"/>
                    </a:lnTo>
                    <a:lnTo>
                      <a:pt x="16" y="47"/>
                    </a:lnTo>
                    <a:lnTo>
                      <a:pt x="16" y="44"/>
                    </a:lnTo>
                    <a:lnTo>
                      <a:pt x="14" y="47"/>
                    </a:lnTo>
                    <a:lnTo>
                      <a:pt x="0" y="52"/>
                    </a:lnTo>
                    <a:lnTo>
                      <a:pt x="0" y="54"/>
                    </a:lnTo>
                    <a:lnTo>
                      <a:pt x="0" y="56"/>
                    </a:lnTo>
                    <a:lnTo>
                      <a:pt x="4" y="54"/>
                    </a:lnTo>
                    <a:lnTo>
                      <a:pt x="2" y="56"/>
                    </a:lnTo>
                    <a:lnTo>
                      <a:pt x="2" y="59"/>
                    </a:lnTo>
                    <a:lnTo>
                      <a:pt x="4" y="59"/>
                    </a:lnTo>
                    <a:lnTo>
                      <a:pt x="4" y="61"/>
                    </a:lnTo>
                    <a:lnTo>
                      <a:pt x="0" y="61"/>
                    </a:lnTo>
                    <a:lnTo>
                      <a:pt x="2" y="63"/>
                    </a:lnTo>
                    <a:lnTo>
                      <a:pt x="4" y="63"/>
                    </a:lnTo>
                    <a:lnTo>
                      <a:pt x="4" y="66"/>
                    </a:lnTo>
                    <a:lnTo>
                      <a:pt x="7" y="66"/>
                    </a:lnTo>
                    <a:lnTo>
                      <a:pt x="9" y="66"/>
                    </a:lnTo>
                    <a:lnTo>
                      <a:pt x="19" y="68"/>
                    </a:lnTo>
                    <a:lnTo>
                      <a:pt x="19" y="70"/>
                    </a:lnTo>
                    <a:lnTo>
                      <a:pt x="21" y="70"/>
                    </a:lnTo>
                    <a:lnTo>
                      <a:pt x="23" y="70"/>
                    </a:lnTo>
                    <a:lnTo>
                      <a:pt x="26" y="70"/>
                    </a:lnTo>
                    <a:lnTo>
                      <a:pt x="23" y="70"/>
                    </a:lnTo>
                    <a:lnTo>
                      <a:pt x="28" y="73"/>
                    </a:lnTo>
                    <a:lnTo>
                      <a:pt x="28" y="70"/>
                    </a:lnTo>
                    <a:lnTo>
                      <a:pt x="30" y="70"/>
                    </a:lnTo>
                    <a:lnTo>
                      <a:pt x="28" y="75"/>
                    </a:lnTo>
                    <a:lnTo>
                      <a:pt x="33" y="78"/>
                    </a:lnTo>
                    <a:lnTo>
                      <a:pt x="35" y="75"/>
                    </a:lnTo>
                    <a:lnTo>
                      <a:pt x="37" y="78"/>
                    </a:lnTo>
                    <a:lnTo>
                      <a:pt x="35" y="78"/>
                    </a:lnTo>
                    <a:lnTo>
                      <a:pt x="35" y="80"/>
                    </a:lnTo>
                    <a:lnTo>
                      <a:pt x="35" y="82"/>
                    </a:lnTo>
                    <a:lnTo>
                      <a:pt x="33" y="82"/>
                    </a:lnTo>
                    <a:lnTo>
                      <a:pt x="33" y="85"/>
                    </a:lnTo>
                    <a:lnTo>
                      <a:pt x="37" y="89"/>
                    </a:lnTo>
                    <a:lnTo>
                      <a:pt x="37" y="92"/>
                    </a:lnTo>
                    <a:lnTo>
                      <a:pt x="45" y="94"/>
                    </a:lnTo>
                    <a:lnTo>
                      <a:pt x="47" y="96"/>
                    </a:lnTo>
                    <a:lnTo>
                      <a:pt x="47" y="99"/>
                    </a:lnTo>
                    <a:lnTo>
                      <a:pt x="47" y="101"/>
                    </a:lnTo>
                    <a:lnTo>
                      <a:pt x="47" y="106"/>
                    </a:lnTo>
                    <a:lnTo>
                      <a:pt x="47" y="108"/>
                    </a:lnTo>
                    <a:lnTo>
                      <a:pt x="49" y="108"/>
                    </a:lnTo>
                    <a:lnTo>
                      <a:pt x="52" y="111"/>
                    </a:lnTo>
                    <a:lnTo>
                      <a:pt x="52" y="115"/>
                    </a:lnTo>
                    <a:lnTo>
                      <a:pt x="49" y="111"/>
                    </a:lnTo>
                    <a:lnTo>
                      <a:pt x="47" y="111"/>
                    </a:lnTo>
                    <a:lnTo>
                      <a:pt x="47" y="125"/>
                    </a:lnTo>
                    <a:lnTo>
                      <a:pt x="49" y="125"/>
                    </a:lnTo>
                    <a:lnTo>
                      <a:pt x="47" y="127"/>
                    </a:lnTo>
                    <a:lnTo>
                      <a:pt x="42" y="148"/>
                    </a:lnTo>
                    <a:lnTo>
                      <a:pt x="40" y="148"/>
                    </a:lnTo>
                    <a:lnTo>
                      <a:pt x="37" y="148"/>
                    </a:lnTo>
                    <a:lnTo>
                      <a:pt x="37" y="151"/>
                    </a:lnTo>
                    <a:lnTo>
                      <a:pt x="45" y="155"/>
                    </a:lnTo>
                    <a:lnTo>
                      <a:pt x="47" y="155"/>
                    </a:lnTo>
                    <a:lnTo>
                      <a:pt x="52" y="160"/>
                    </a:lnTo>
                    <a:lnTo>
                      <a:pt x="68" y="163"/>
                    </a:lnTo>
                    <a:lnTo>
                      <a:pt x="71" y="160"/>
                    </a:lnTo>
                    <a:lnTo>
                      <a:pt x="73" y="160"/>
                    </a:lnTo>
                    <a:lnTo>
                      <a:pt x="78" y="163"/>
                    </a:lnTo>
                    <a:lnTo>
                      <a:pt x="82" y="163"/>
                    </a:lnTo>
                    <a:lnTo>
                      <a:pt x="87" y="167"/>
                    </a:lnTo>
                    <a:lnTo>
                      <a:pt x="104" y="167"/>
                    </a:lnTo>
                    <a:lnTo>
                      <a:pt x="101" y="160"/>
                    </a:lnTo>
                    <a:lnTo>
                      <a:pt x="101" y="158"/>
                    </a:lnTo>
                    <a:lnTo>
                      <a:pt x="101" y="155"/>
                    </a:lnTo>
                    <a:lnTo>
                      <a:pt x="104" y="153"/>
                    </a:lnTo>
                    <a:lnTo>
                      <a:pt x="111" y="148"/>
                    </a:lnTo>
                    <a:lnTo>
                      <a:pt x="113" y="146"/>
                    </a:lnTo>
                    <a:lnTo>
                      <a:pt x="115" y="146"/>
                    </a:lnTo>
                    <a:lnTo>
                      <a:pt x="120" y="148"/>
                    </a:lnTo>
                    <a:lnTo>
                      <a:pt x="125" y="151"/>
                    </a:lnTo>
                    <a:lnTo>
                      <a:pt x="125" y="148"/>
                    </a:lnTo>
                    <a:lnTo>
                      <a:pt x="127" y="148"/>
                    </a:lnTo>
                    <a:lnTo>
                      <a:pt x="130" y="148"/>
                    </a:lnTo>
                    <a:lnTo>
                      <a:pt x="132" y="151"/>
                    </a:lnTo>
                    <a:lnTo>
                      <a:pt x="134" y="151"/>
                    </a:lnTo>
                    <a:lnTo>
                      <a:pt x="137" y="151"/>
                    </a:lnTo>
                    <a:lnTo>
                      <a:pt x="139" y="153"/>
                    </a:lnTo>
                    <a:lnTo>
                      <a:pt x="141" y="153"/>
                    </a:lnTo>
                    <a:lnTo>
                      <a:pt x="148" y="151"/>
                    </a:lnTo>
                    <a:lnTo>
                      <a:pt x="148" y="148"/>
                    </a:lnTo>
                    <a:lnTo>
                      <a:pt x="156" y="144"/>
                    </a:lnTo>
                    <a:lnTo>
                      <a:pt x="160" y="141"/>
                    </a:lnTo>
                    <a:lnTo>
                      <a:pt x="160" y="139"/>
                    </a:lnTo>
                    <a:lnTo>
                      <a:pt x="160" y="137"/>
                    </a:lnTo>
                    <a:lnTo>
                      <a:pt x="160" y="134"/>
                    </a:lnTo>
                    <a:lnTo>
                      <a:pt x="153" y="134"/>
                    </a:lnTo>
                    <a:lnTo>
                      <a:pt x="151" y="132"/>
                    </a:lnTo>
                    <a:lnTo>
                      <a:pt x="151" y="127"/>
                    </a:lnTo>
                    <a:lnTo>
                      <a:pt x="151" y="125"/>
                    </a:lnTo>
                    <a:lnTo>
                      <a:pt x="151" y="122"/>
                    </a:lnTo>
                    <a:lnTo>
                      <a:pt x="148" y="122"/>
                    </a:lnTo>
                    <a:lnTo>
                      <a:pt x="148" y="120"/>
                    </a:lnTo>
                    <a:lnTo>
                      <a:pt x="148" y="118"/>
                    </a:lnTo>
                    <a:lnTo>
                      <a:pt x="151" y="115"/>
                    </a:lnTo>
                    <a:lnTo>
                      <a:pt x="153" y="113"/>
                    </a:lnTo>
                    <a:lnTo>
                      <a:pt x="151" y="104"/>
                    </a:lnTo>
                    <a:lnTo>
                      <a:pt x="153" y="104"/>
                    </a:lnTo>
                    <a:lnTo>
                      <a:pt x="151" y="99"/>
                    </a:lnTo>
                    <a:lnTo>
                      <a:pt x="148" y="92"/>
                    </a:lnTo>
                    <a:lnTo>
                      <a:pt x="144" y="92"/>
                    </a:lnTo>
                    <a:lnTo>
                      <a:pt x="141" y="96"/>
                    </a:lnTo>
                    <a:lnTo>
                      <a:pt x="139" y="96"/>
                    </a:lnTo>
                    <a:lnTo>
                      <a:pt x="141" y="89"/>
                    </a:lnTo>
                    <a:lnTo>
                      <a:pt x="141" y="87"/>
                    </a:lnTo>
                    <a:lnTo>
                      <a:pt x="144" y="85"/>
                    </a:lnTo>
                    <a:lnTo>
                      <a:pt x="144" y="82"/>
                    </a:lnTo>
                    <a:lnTo>
                      <a:pt x="151" y="73"/>
                    </a:lnTo>
                    <a:lnTo>
                      <a:pt x="151" y="70"/>
                    </a:lnTo>
                    <a:lnTo>
                      <a:pt x="156" y="70"/>
                    </a:lnTo>
                    <a:lnTo>
                      <a:pt x="160" y="68"/>
                    </a:lnTo>
                    <a:lnTo>
                      <a:pt x="158" y="68"/>
                    </a:lnTo>
                    <a:lnTo>
                      <a:pt x="158" y="59"/>
                    </a:lnTo>
                    <a:lnTo>
                      <a:pt x="160" y="49"/>
                    </a:lnTo>
                    <a:lnTo>
                      <a:pt x="165" y="44"/>
                    </a:lnTo>
                    <a:lnTo>
                      <a:pt x="167" y="42"/>
                    </a:lnTo>
                    <a:lnTo>
                      <a:pt x="148" y="37"/>
                    </a:lnTo>
                    <a:lnTo>
                      <a:pt x="146" y="33"/>
                    </a:lnTo>
                    <a:lnTo>
                      <a:pt x="141" y="30"/>
                    </a:lnTo>
                    <a:lnTo>
                      <a:pt x="139" y="30"/>
                    </a:lnTo>
                    <a:lnTo>
                      <a:pt x="137" y="30"/>
                    </a:lnTo>
                    <a:lnTo>
                      <a:pt x="134" y="30"/>
                    </a:lnTo>
                    <a:lnTo>
                      <a:pt x="132" y="30"/>
                    </a:lnTo>
                    <a:lnTo>
                      <a:pt x="127" y="26"/>
                    </a:lnTo>
                    <a:lnTo>
                      <a:pt x="125" y="23"/>
                    </a:lnTo>
                    <a:lnTo>
                      <a:pt x="125" y="18"/>
                    </a:lnTo>
                    <a:lnTo>
                      <a:pt x="122" y="23"/>
                    </a:lnTo>
                    <a:lnTo>
                      <a:pt x="120" y="23"/>
                    </a:lnTo>
                    <a:lnTo>
                      <a:pt x="118" y="21"/>
                    </a:lnTo>
                    <a:lnTo>
                      <a:pt x="115" y="16"/>
                    </a:lnTo>
                    <a:lnTo>
                      <a:pt x="113" y="14"/>
                    </a:lnTo>
                    <a:lnTo>
                      <a:pt x="106" y="11"/>
                    </a:lnTo>
                    <a:lnTo>
                      <a:pt x="104" y="7"/>
                    </a:lnTo>
                    <a:lnTo>
                      <a:pt x="101" y="7"/>
                    </a:lnTo>
                    <a:lnTo>
                      <a:pt x="97" y="4"/>
                    </a:lnTo>
                    <a:lnTo>
                      <a:pt x="97" y="0"/>
                    </a:lnTo>
                    <a:close/>
                  </a:path>
                </a:pathLst>
              </a:custGeom>
              <a:grpFill/>
              <a:ln w="9525">
                <a:noFill/>
                <a:round/>
                <a:headEnd/>
                <a:tailEnd/>
              </a:ln>
            </p:spPr>
            <p:txBody>
              <a:bodyPr/>
              <a:lstStyle/>
              <a:p>
                <a:pPr>
                  <a:defRPr/>
                </a:pPr>
                <a:endParaRPr lang="en-US" sz="1200" kern="0">
                  <a:solidFill>
                    <a:srgbClr val="0096D6"/>
                  </a:solidFill>
                </a:endParaRPr>
              </a:p>
            </p:txBody>
          </p:sp>
          <p:sp>
            <p:nvSpPr>
              <p:cNvPr id="2926" name="Freeform 700"/>
              <p:cNvSpPr>
                <a:spLocks/>
              </p:cNvSpPr>
              <p:nvPr/>
            </p:nvSpPr>
            <p:spPr bwMode="auto">
              <a:xfrm>
                <a:off x="2819" y="1821"/>
                <a:ext cx="167" cy="167"/>
              </a:xfrm>
              <a:custGeom>
                <a:avLst/>
                <a:gdLst>
                  <a:gd name="T0" fmla="*/ 82 w 167"/>
                  <a:gd name="T1" fmla="*/ 14 h 167"/>
                  <a:gd name="T2" fmla="*/ 68 w 167"/>
                  <a:gd name="T3" fmla="*/ 26 h 167"/>
                  <a:gd name="T4" fmla="*/ 68 w 167"/>
                  <a:gd name="T5" fmla="*/ 33 h 167"/>
                  <a:gd name="T6" fmla="*/ 61 w 167"/>
                  <a:gd name="T7" fmla="*/ 35 h 167"/>
                  <a:gd name="T8" fmla="*/ 45 w 167"/>
                  <a:gd name="T9" fmla="*/ 30 h 167"/>
                  <a:gd name="T10" fmla="*/ 37 w 167"/>
                  <a:gd name="T11" fmla="*/ 28 h 167"/>
                  <a:gd name="T12" fmla="*/ 42 w 167"/>
                  <a:gd name="T13" fmla="*/ 49 h 167"/>
                  <a:gd name="T14" fmla="*/ 37 w 167"/>
                  <a:gd name="T15" fmla="*/ 49 h 167"/>
                  <a:gd name="T16" fmla="*/ 21 w 167"/>
                  <a:gd name="T17" fmla="*/ 44 h 167"/>
                  <a:gd name="T18" fmla="*/ 14 w 167"/>
                  <a:gd name="T19" fmla="*/ 47 h 167"/>
                  <a:gd name="T20" fmla="*/ 4 w 167"/>
                  <a:gd name="T21" fmla="*/ 54 h 167"/>
                  <a:gd name="T22" fmla="*/ 2 w 167"/>
                  <a:gd name="T23" fmla="*/ 59 h 167"/>
                  <a:gd name="T24" fmla="*/ 2 w 167"/>
                  <a:gd name="T25" fmla="*/ 63 h 167"/>
                  <a:gd name="T26" fmla="*/ 7 w 167"/>
                  <a:gd name="T27" fmla="*/ 66 h 167"/>
                  <a:gd name="T28" fmla="*/ 21 w 167"/>
                  <a:gd name="T29" fmla="*/ 70 h 167"/>
                  <a:gd name="T30" fmla="*/ 28 w 167"/>
                  <a:gd name="T31" fmla="*/ 73 h 167"/>
                  <a:gd name="T32" fmla="*/ 33 w 167"/>
                  <a:gd name="T33" fmla="*/ 78 h 167"/>
                  <a:gd name="T34" fmla="*/ 35 w 167"/>
                  <a:gd name="T35" fmla="*/ 80 h 167"/>
                  <a:gd name="T36" fmla="*/ 33 w 167"/>
                  <a:gd name="T37" fmla="*/ 85 h 167"/>
                  <a:gd name="T38" fmla="*/ 47 w 167"/>
                  <a:gd name="T39" fmla="*/ 96 h 167"/>
                  <a:gd name="T40" fmla="*/ 47 w 167"/>
                  <a:gd name="T41" fmla="*/ 106 h 167"/>
                  <a:gd name="T42" fmla="*/ 52 w 167"/>
                  <a:gd name="T43" fmla="*/ 115 h 167"/>
                  <a:gd name="T44" fmla="*/ 47 w 167"/>
                  <a:gd name="T45" fmla="*/ 125 h 167"/>
                  <a:gd name="T46" fmla="*/ 40 w 167"/>
                  <a:gd name="T47" fmla="*/ 148 h 167"/>
                  <a:gd name="T48" fmla="*/ 47 w 167"/>
                  <a:gd name="T49" fmla="*/ 155 h 167"/>
                  <a:gd name="T50" fmla="*/ 71 w 167"/>
                  <a:gd name="T51" fmla="*/ 160 h 167"/>
                  <a:gd name="T52" fmla="*/ 87 w 167"/>
                  <a:gd name="T53" fmla="*/ 167 h 167"/>
                  <a:gd name="T54" fmla="*/ 101 w 167"/>
                  <a:gd name="T55" fmla="*/ 158 h 167"/>
                  <a:gd name="T56" fmla="*/ 111 w 167"/>
                  <a:gd name="T57" fmla="*/ 148 h 167"/>
                  <a:gd name="T58" fmla="*/ 120 w 167"/>
                  <a:gd name="T59" fmla="*/ 148 h 167"/>
                  <a:gd name="T60" fmla="*/ 125 w 167"/>
                  <a:gd name="T61" fmla="*/ 148 h 167"/>
                  <a:gd name="T62" fmla="*/ 132 w 167"/>
                  <a:gd name="T63" fmla="*/ 151 h 167"/>
                  <a:gd name="T64" fmla="*/ 139 w 167"/>
                  <a:gd name="T65" fmla="*/ 153 h 167"/>
                  <a:gd name="T66" fmla="*/ 148 w 167"/>
                  <a:gd name="T67" fmla="*/ 148 h 167"/>
                  <a:gd name="T68" fmla="*/ 160 w 167"/>
                  <a:gd name="T69" fmla="*/ 141 h 167"/>
                  <a:gd name="T70" fmla="*/ 160 w 167"/>
                  <a:gd name="T71" fmla="*/ 134 h 167"/>
                  <a:gd name="T72" fmla="*/ 151 w 167"/>
                  <a:gd name="T73" fmla="*/ 125 h 167"/>
                  <a:gd name="T74" fmla="*/ 148 w 167"/>
                  <a:gd name="T75" fmla="*/ 120 h 167"/>
                  <a:gd name="T76" fmla="*/ 151 w 167"/>
                  <a:gd name="T77" fmla="*/ 104 h 167"/>
                  <a:gd name="T78" fmla="*/ 151 w 167"/>
                  <a:gd name="T79" fmla="*/ 99 h 167"/>
                  <a:gd name="T80" fmla="*/ 141 w 167"/>
                  <a:gd name="T81" fmla="*/ 96 h 167"/>
                  <a:gd name="T82" fmla="*/ 141 w 167"/>
                  <a:gd name="T83" fmla="*/ 87 h 167"/>
                  <a:gd name="T84" fmla="*/ 144 w 167"/>
                  <a:gd name="T85" fmla="*/ 82 h 167"/>
                  <a:gd name="T86" fmla="*/ 156 w 167"/>
                  <a:gd name="T87" fmla="*/ 70 h 167"/>
                  <a:gd name="T88" fmla="*/ 160 w 167"/>
                  <a:gd name="T89" fmla="*/ 49 h 167"/>
                  <a:gd name="T90" fmla="*/ 146 w 167"/>
                  <a:gd name="T91" fmla="*/ 33 h 167"/>
                  <a:gd name="T92" fmla="*/ 134 w 167"/>
                  <a:gd name="T93" fmla="*/ 30 h 167"/>
                  <a:gd name="T94" fmla="*/ 125 w 167"/>
                  <a:gd name="T95" fmla="*/ 23 h 167"/>
                  <a:gd name="T96" fmla="*/ 120 w 167"/>
                  <a:gd name="T97" fmla="*/ 23 h 167"/>
                  <a:gd name="T98" fmla="*/ 106 w 167"/>
                  <a:gd name="T99" fmla="*/ 11 h 167"/>
                  <a:gd name="T100" fmla="*/ 97 w 167"/>
                  <a:gd name="T101" fmla="*/ 0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67"/>
                  <a:gd name="T155" fmla="*/ 167 w 167"/>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67">
                    <a:moveTo>
                      <a:pt x="97" y="0"/>
                    </a:moveTo>
                    <a:lnTo>
                      <a:pt x="97" y="0"/>
                    </a:lnTo>
                    <a:lnTo>
                      <a:pt x="85" y="2"/>
                    </a:lnTo>
                    <a:lnTo>
                      <a:pt x="82" y="14"/>
                    </a:lnTo>
                    <a:lnTo>
                      <a:pt x="82" y="16"/>
                    </a:lnTo>
                    <a:lnTo>
                      <a:pt x="75" y="23"/>
                    </a:lnTo>
                    <a:lnTo>
                      <a:pt x="68" y="26"/>
                    </a:lnTo>
                    <a:lnTo>
                      <a:pt x="66" y="28"/>
                    </a:lnTo>
                    <a:lnTo>
                      <a:pt x="63" y="30"/>
                    </a:lnTo>
                    <a:lnTo>
                      <a:pt x="63" y="33"/>
                    </a:lnTo>
                    <a:lnTo>
                      <a:pt x="68" y="33"/>
                    </a:lnTo>
                    <a:lnTo>
                      <a:pt x="63" y="33"/>
                    </a:lnTo>
                    <a:lnTo>
                      <a:pt x="61" y="35"/>
                    </a:lnTo>
                    <a:lnTo>
                      <a:pt x="56" y="35"/>
                    </a:lnTo>
                    <a:lnTo>
                      <a:pt x="49" y="35"/>
                    </a:lnTo>
                    <a:lnTo>
                      <a:pt x="47" y="35"/>
                    </a:lnTo>
                    <a:lnTo>
                      <a:pt x="45" y="30"/>
                    </a:lnTo>
                    <a:lnTo>
                      <a:pt x="45" y="28"/>
                    </a:lnTo>
                    <a:lnTo>
                      <a:pt x="40" y="28"/>
                    </a:lnTo>
                    <a:lnTo>
                      <a:pt x="37" y="28"/>
                    </a:lnTo>
                    <a:lnTo>
                      <a:pt x="37" y="35"/>
                    </a:lnTo>
                    <a:lnTo>
                      <a:pt x="40" y="35"/>
                    </a:lnTo>
                    <a:lnTo>
                      <a:pt x="42" y="47"/>
                    </a:lnTo>
                    <a:lnTo>
                      <a:pt x="42" y="49"/>
                    </a:lnTo>
                    <a:lnTo>
                      <a:pt x="40" y="49"/>
                    </a:lnTo>
                    <a:lnTo>
                      <a:pt x="37" y="49"/>
                    </a:lnTo>
                    <a:lnTo>
                      <a:pt x="33" y="49"/>
                    </a:lnTo>
                    <a:lnTo>
                      <a:pt x="28" y="52"/>
                    </a:lnTo>
                    <a:lnTo>
                      <a:pt x="21" y="44"/>
                    </a:lnTo>
                    <a:lnTo>
                      <a:pt x="16" y="47"/>
                    </a:lnTo>
                    <a:lnTo>
                      <a:pt x="16" y="44"/>
                    </a:lnTo>
                    <a:lnTo>
                      <a:pt x="14" y="47"/>
                    </a:lnTo>
                    <a:lnTo>
                      <a:pt x="0" y="52"/>
                    </a:lnTo>
                    <a:lnTo>
                      <a:pt x="0" y="54"/>
                    </a:lnTo>
                    <a:lnTo>
                      <a:pt x="0" y="56"/>
                    </a:lnTo>
                    <a:lnTo>
                      <a:pt x="4" y="54"/>
                    </a:lnTo>
                    <a:lnTo>
                      <a:pt x="2" y="56"/>
                    </a:lnTo>
                    <a:lnTo>
                      <a:pt x="2" y="59"/>
                    </a:lnTo>
                    <a:lnTo>
                      <a:pt x="4" y="59"/>
                    </a:lnTo>
                    <a:lnTo>
                      <a:pt x="4" y="61"/>
                    </a:lnTo>
                    <a:lnTo>
                      <a:pt x="0" y="61"/>
                    </a:lnTo>
                    <a:lnTo>
                      <a:pt x="2" y="63"/>
                    </a:lnTo>
                    <a:lnTo>
                      <a:pt x="4" y="63"/>
                    </a:lnTo>
                    <a:lnTo>
                      <a:pt x="4" y="66"/>
                    </a:lnTo>
                    <a:lnTo>
                      <a:pt x="7" y="66"/>
                    </a:lnTo>
                    <a:lnTo>
                      <a:pt x="9" y="66"/>
                    </a:lnTo>
                    <a:lnTo>
                      <a:pt x="19" y="68"/>
                    </a:lnTo>
                    <a:lnTo>
                      <a:pt x="19" y="70"/>
                    </a:lnTo>
                    <a:lnTo>
                      <a:pt x="21" y="70"/>
                    </a:lnTo>
                    <a:lnTo>
                      <a:pt x="23" y="70"/>
                    </a:lnTo>
                    <a:lnTo>
                      <a:pt x="26" y="70"/>
                    </a:lnTo>
                    <a:lnTo>
                      <a:pt x="23" y="70"/>
                    </a:lnTo>
                    <a:lnTo>
                      <a:pt x="28" y="73"/>
                    </a:lnTo>
                    <a:lnTo>
                      <a:pt x="28" y="70"/>
                    </a:lnTo>
                    <a:lnTo>
                      <a:pt x="30" y="70"/>
                    </a:lnTo>
                    <a:lnTo>
                      <a:pt x="28" y="75"/>
                    </a:lnTo>
                    <a:lnTo>
                      <a:pt x="33" y="78"/>
                    </a:lnTo>
                    <a:lnTo>
                      <a:pt x="35" y="75"/>
                    </a:lnTo>
                    <a:lnTo>
                      <a:pt x="37" y="78"/>
                    </a:lnTo>
                    <a:lnTo>
                      <a:pt x="35" y="78"/>
                    </a:lnTo>
                    <a:lnTo>
                      <a:pt x="35" y="80"/>
                    </a:lnTo>
                    <a:lnTo>
                      <a:pt x="35" y="82"/>
                    </a:lnTo>
                    <a:lnTo>
                      <a:pt x="33" y="82"/>
                    </a:lnTo>
                    <a:lnTo>
                      <a:pt x="33" y="85"/>
                    </a:lnTo>
                    <a:lnTo>
                      <a:pt x="37" y="89"/>
                    </a:lnTo>
                    <a:lnTo>
                      <a:pt x="37" y="92"/>
                    </a:lnTo>
                    <a:lnTo>
                      <a:pt x="45" y="94"/>
                    </a:lnTo>
                    <a:lnTo>
                      <a:pt x="47" y="96"/>
                    </a:lnTo>
                    <a:lnTo>
                      <a:pt x="47" y="99"/>
                    </a:lnTo>
                    <a:lnTo>
                      <a:pt x="47" y="101"/>
                    </a:lnTo>
                    <a:lnTo>
                      <a:pt x="47" y="106"/>
                    </a:lnTo>
                    <a:lnTo>
                      <a:pt x="47" y="108"/>
                    </a:lnTo>
                    <a:lnTo>
                      <a:pt x="49" y="108"/>
                    </a:lnTo>
                    <a:lnTo>
                      <a:pt x="52" y="111"/>
                    </a:lnTo>
                    <a:lnTo>
                      <a:pt x="52" y="115"/>
                    </a:lnTo>
                    <a:lnTo>
                      <a:pt x="49" y="111"/>
                    </a:lnTo>
                    <a:lnTo>
                      <a:pt x="47" y="111"/>
                    </a:lnTo>
                    <a:lnTo>
                      <a:pt x="47" y="125"/>
                    </a:lnTo>
                    <a:lnTo>
                      <a:pt x="49" y="125"/>
                    </a:lnTo>
                    <a:lnTo>
                      <a:pt x="47" y="127"/>
                    </a:lnTo>
                    <a:lnTo>
                      <a:pt x="42" y="148"/>
                    </a:lnTo>
                    <a:lnTo>
                      <a:pt x="40" y="148"/>
                    </a:lnTo>
                    <a:lnTo>
                      <a:pt x="37" y="148"/>
                    </a:lnTo>
                    <a:lnTo>
                      <a:pt x="37" y="151"/>
                    </a:lnTo>
                    <a:lnTo>
                      <a:pt x="45" y="155"/>
                    </a:lnTo>
                    <a:lnTo>
                      <a:pt x="47" y="155"/>
                    </a:lnTo>
                    <a:lnTo>
                      <a:pt x="52" y="160"/>
                    </a:lnTo>
                    <a:lnTo>
                      <a:pt x="68" y="163"/>
                    </a:lnTo>
                    <a:lnTo>
                      <a:pt x="71" y="160"/>
                    </a:lnTo>
                    <a:lnTo>
                      <a:pt x="73" y="160"/>
                    </a:lnTo>
                    <a:lnTo>
                      <a:pt x="78" y="163"/>
                    </a:lnTo>
                    <a:lnTo>
                      <a:pt x="82" y="163"/>
                    </a:lnTo>
                    <a:lnTo>
                      <a:pt x="87" y="167"/>
                    </a:lnTo>
                    <a:lnTo>
                      <a:pt x="104" y="167"/>
                    </a:lnTo>
                    <a:lnTo>
                      <a:pt x="101" y="160"/>
                    </a:lnTo>
                    <a:lnTo>
                      <a:pt x="101" y="158"/>
                    </a:lnTo>
                    <a:lnTo>
                      <a:pt x="101" y="155"/>
                    </a:lnTo>
                    <a:lnTo>
                      <a:pt x="104" y="153"/>
                    </a:lnTo>
                    <a:lnTo>
                      <a:pt x="111" y="148"/>
                    </a:lnTo>
                    <a:lnTo>
                      <a:pt x="113" y="146"/>
                    </a:lnTo>
                    <a:lnTo>
                      <a:pt x="115" y="146"/>
                    </a:lnTo>
                    <a:lnTo>
                      <a:pt x="120" y="148"/>
                    </a:lnTo>
                    <a:lnTo>
                      <a:pt x="125" y="151"/>
                    </a:lnTo>
                    <a:lnTo>
                      <a:pt x="125" y="148"/>
                    </a:lnTo>
                    <a:lnTo>
                      <a:pt x="127" y="148"/>
                    </a:lnTo>
                    <a:lnTo>
                      <a:pt x="130" y="148"/>
                    </a:lnTo>
                    <a:lnTo>
                      <a:pt x="132" y="151"/>
                    </a:lnTo>
                    <a:lnTo>
                      <a:pt x="134" y="151"/>
                    </a:lnTo>
                    <a:lnTo>
                      <a:pt x="137" y="151"/>
                    </a:lnTo>
                    <a:lnTo>
                      <a:pt x="139" y="153"/>
                    </a:lnTo>
                    <a:lnTo>
                      <a:pt x="141" y="153"/>
                    </a:lnTo>
                    <a:lnTo>
                      <a:pt x="148" y="151"/>
                    </a:lnTo>
                    <a:lnTo>
                      <a:pt x="148" y="148"/>
                    </a:lnTo>
                    <a:lnTo>
                      <a:pt x="156" y="144"/>
                    </a:lnTo>
                    <a:lnTo>
                      <a:pt x="160" y="141"/>
                    </a:lnTo>
                    <a:lnTo>
                      <a:pt x="160" y="139"/>
                    </a:lnTo>
                    <a:lnTo>
                      <a:pt x="160" y="137"/>
                    </a:lnTo>
                    <a:lnTo>
                      <a:pt x="160" y="134"/>
                    </a:lnTo>
                    <a:lnTo>
                      <a:pt x="153" y="134"/>
                    </a:lnTo>
                    <a:lnTo>
                      <a:pt x="151" y="132"/>
                    </a:lnTo>
                    <a:lnTo>
                      <a:pt x="151" y="127"/>
                    </a:lnTo>
                    <a:lnTo>
                      <a:pt x="151" y="125"/>
                    </a:lnTo>
                    <a:lnTo>
                      <a:pt x="151" y="122"/>
                    </a:lnTo>
                    <a:lnTo>
                      <a:pt x="148" y="122"/>
                    </a:lnTo>
                    <a:lnTo>
                      <a:pt x="148" y="120"/>
                    </a:lnTo>
                    <a:lnTo>
                      <a:pt x="148" y="118"/>
                    </a:lnTo>
                    <a:lnTo>
                      <a:pt x="151" y="115"/>
                    </a:lnTo>
                    <a:lnTo>
                      <a:pt x="153" y="113"/>
                    </a:lnTo>
                    <a:lnTo>
                      <a:pt x="151" y="104"/>
                    </a:lnTo>
                    <a:lnTo>
                      <a:pt x="153" y="104"/>
                    </a:lnTo>
                    <a:lnTo>
                      <a:pt x="151" y="99"/>
                    </a:lnTo>
                    <a:lnTo>
                      <a:pt x="148" y="92"/>
                    </a:lnTo>
                    <a:lnTo>
                      <a:pt x="144" y="92"/>
                    </a:lnTo>
                    <a:lnTo>
                      <a:pt x="141" y="96"/>
                    </a:lnTo>
                    <a:lnTo>
                      <a:pt x="139" y="96"/>
                    </a:lnTo>
                    <a:lnTo>
                      <a:pt x="141" y="89"/>
                    </a:lnTo>
                    <a:lnTo>
                      <a:pt x="141" y="87"/>
                    </a:lnTo>
                    <a:lnTo>
                      <a:pt x="144" y="85"/>
                    </a:lnTo>
                    <a:lnTo>
                      <a:pt x="144" y="82"/>
                    </a:lnTo>
                    <a:lnTo>
                      <a:pt x="151" y="73"/>
                    </a:lnTo>
                    <a:lnTo>
                      <a:pt x="151" y="70"/>
                    </a:lnTo>
                    <a:lnTo>
                      <a:pt x="156" y="70"/>
                    </a:lnTo>
                    <a:lnTo>
                      <a:pt x="160" y="68"/>
                    </a:lnTo>
                    <a:lnTo>
                      <a:pt x="158" y="68"/>
                    </a:lnTo>
                    <a:lnTo>
                      <a:pt x="158" y="59"/>
                    </a:lnTo>
                    <a:lnTo>
                      <a:pt x="160" y="49"/>
                    </a:lnTo>
                    <a:lnTo>
                      <a:pt x="165" y="44"/>
                    </a:lnTo>
                    <a:lnTo>
                      <a:pt x="167" y="42"/>
                    </a:lnTo>
                    <a:lnTo>
                      <a:pt x="148" y="37"/>
                    </a:lnTo>
                    <a:lnTo>
                      <a:pt x="146" y="33"/>
                    </a:lnTo>
                    <a:lnTo>
                      <a:pt x="141" y="30"/>
                    </a:lnTo>
                    <a:lnTo>
                      <a:pt x="139" y="30"/>
                    </a:lnTo>
                    <a:lnTo>
                      <a:pt x="137" y="30"/>
                    </a:lnTo>
                    <a:lnTo>
                      <a:pt x="134" y="30"/>
                    </a:lnTo>
                    <a:lnTo>
                      <a:pt x="132" y="30"/>
                    </a:lnTo>
                    <a:lnTo>
                      <a:pt x="127" y="26"/>
                    </a:lnTo>
                    <a:lnTo>
                      <a:pt x="125" y="23"/>
                    </a:lnTo>
                    <a:lnTo>
                      <a:pt x="125" y="18"/>
                    </a:lnTo>
                    <a:lnTo>
                      <a:pt x="122" y="23"/>
                    </a:lnTo>
                    <a:lnTo>
                      <a:pt x="120" y="23"/>
                    </a:lnTo>
                    <a:lnTo>
                      <a:pt x="118" y="21"/>
                    </a:lnTo>
                    <a:lnTo>
                      <a:pt x="115" y="16"/>
                    </a:lnTo>
                    <a:lnTo>
                      <a:pt x="113" y="14"/>
                    </a:lnTo>
                    <a:lnTo>
                      <a:pt x="106" y="11"/>
                    </a:lnTo>
                    <a:lnTo>
                      <a:pt x="104" y="7"/>
                    </a:lnTo>
                    <a:lnTo>
                      <a:pt x="101" y="7"/>
                    </a:lnTo>
                    <a:lnTo>
                      <a:pt x="97" y="4"/>
                    </a:lnTo>
                    <a:lnTo>
                      <a:pt x="97" y="0"/>
                    </a:lnTo>
                  </a:path>
                </a:pathLst>
              </a:custGeom>
              <a:grpFill/>
              <a:ln w="9525">
                <a:noFill/>
                <a:round/>
                <a:headEnd/>
                <a:tailEnd/>
              </a:ln>
            </p:spPr>
            <p:txBody>
              <a:bodyPr/>
              <a:lstStyle/>
              <a:p>
                <a:pPr>
                  <a:defRPr/>
                </a:pPr>
                <a:endParaRPr lang="en-US" sz="1200" kern="0">
                  <a:solidFill>
                    <a:srgbClr val="0096D6"/>
                  </a:solidFill>
                </a:endParaRPr>
              </a:p>
            </p:txBody>
          </p:sp>
          <p:sp>
            <p:nvSpPr>
              <p:cNvPr id="2927" name="Freeform 701"/>
              <p:cNvSpPr>
                <a:spLocks/>
              </p:cNvSpPr>
              <p:nvPr/>
            </p:nvSpPr>
            <p:spPr bwMode="auto">
              <a:xfrm>
                <a:off x="2757" y="1993"/>
                <a:ext cx="43" cy="85"/>
              </a:xfrm>
              <a:custGeom>
                <a:avLst/>
                <a:gdLst>
                  <a:gd name="T0" fmla="*/ 26 w 43"/>
                  <a:gd name="T1" fmla="*/ 83 h 85"/>
                  <a:gd name="T2" fmla="*/ 26 w 43"/>
                  <a:gd name="T3" fmla="*/ 78 h 85"/>
                  <a:gd name="T4" fmla="*/ 31 w 43"/>
                  <a:gd name="T5" fmla="*/ 69 h 85"/>
                  <a:gd name="T6" fmla="*/ 31 w 43"/>
                  <a:gd name="T7" fmla="*/ 66 h 85"/>
                  <a:gd name="T8" fmla="*/ 29 w 43"/>
                  <a:gd name="T9" fmla="*/ 64 h 85"/>
                  <a:gd name="T10" fmla="*/ 29 w 43"/>
                  <a:gd name="T11" fmla="*/ 61 h 85"/>
                  <a:gd name="T12" fmla="*/ 29 w 43"/>
                  <a:gd name="T13" fmla="*/ 57 h 85"/>
                  <a:gd name="T14" fmla="*/ 31 w 43"/>
                  <a:gd name="T15" fmla="*/ 52 h 85"/>
                  <a:gd name="T16" fmla="*/ 29 w 43"/>
                  <a:gd name="T17" fmla="*/ 47 h 85"/>
                  <a:gd name="T18" fmla="*/ 26 w 43"/>
                  <a:gd name="T19" fmla="*/ 43 h 85"/>
                  <a:gd name="T20" fmla="*/ 29 w 43"/>
                  <a:gd name="T21" fmla="*/ 43 h 85"/>
                  <a:gd name="T22" fmla="*/ 31 w 43"/>
                  <a:gd name="T23" fmla="*/ 40 h 85"/>
                  <a:gd name="T24" fmla="*/ 33 w 43"/>
                  <a:gd name="T25" fmla="*/ 38 h 85"/>
                  <a:gd name="T26" fmla="*/ 33 w 43"/>
                  <a:gd name="T27" fmla="*/ 35 h 85"/>
                  <a:gd name="T28" fmla="*/ 33 w 43"/>
                  <a:gd name="T29" fmla="*/ 33 h 85"/>
                  <a:gd name="T30" fmla="*/ 36 w 43"/>
                  <a:gd name="T31" fmla="*/ 19 h 85"/>
                  <a:gd name="T32" fmla="*/ 40 w 43"/>
                  <a:gd name="T33" fmla="*/ 14 h 85"/>
                  <a:gd name="T34" fmla="*/ 43 w 43"/>
                  <a:gd name="T35" fmla="*/ 9 h 85"/>
                  <a:gd name="T36" fmla="*/ 43 w 43"/>
                  <a:gd name="T37" fmla="*/ 9 h 85"/>
                  <a:gd name="T38" fmla="*/ 38 w 43"/>
                  <a:gd name="T39" fmla="*/ 5 h 85"/>
                  <a:gd name="T40" fmla="*/ 31 w 43"/>
                  <a:gd name="T41" fmla="*/ 2 h 85"/>
                  <a:gd name="T42" fmla="*/ 29 w 43"/>
                  <a:gd name="T43" fmla="*/ 5 h 85"/>
                  <a:gd name="T44" fmla="*/ 19 w 43"/>
                  <a:gd name="T45" fmla="*/ 5 h 85"/>
                  <a:gd name="T46" fmla="*/ 17 w 43"/>
                  <a:gd name="T47" fmla="*/ 2 h 85"/>
                  <a:gd name="T48" fmla="*/ 17 w 43"/>
                  <a:gd name="T49" fmla="*/ 0 h 85"/>
                  <a:gd name="T50" fmla="*/ 10 w 43"/>
                  <a:gd name="T51" fmla="*/ 2 h 85"/>
                  <a:gd name="T52" fmla="*/ 7 w 43"/>
                  <a:gd name="T53" fmla="*/ 5 h 85"/>
                  <a:gd name="T54" fmla="*/ 10 w 43"/>
                  <a:gd name="T55" fmla="*/ 19 h 85"/>
                  <a:gd name="T56" fmla="*/ 10 w 43"/>
                  <a:gd name="T57" fmla="*/ 19 h 85"/>
                  <a:gd name="T58" fmla="*/ 5 w 43"/>
                  <a:gd name="T59" fmla="*/ 43 h 85"/>
                  <a:gd name="T60" fmla="*/ 0 w 43"/>
                  <a:gd name="T61" fmla="*/ 50 h 85"/>
                  <a:gd name="T62" fmla="*/ 0 w 43"/>
                  <a:gd name="T63" fmla="*/ 54 h 85"/>
                  <a:gd name="T64" fmla="*/ 0 w 43"/>
                  <a:gd name="T65" fmla="*/ 57 h 85"/>
                  <a:gd name="T66" fmla="*/ 0 w 43"/>
                  <a:gd name="T67" fmla="*/ 57 h 85"/>
                  <a:gd name="T68" fmla="*/ 0 w 43"/>
                  <a:gd name="T69" fmla="*/ 59 h 85"/>
                  <a:gd name="T70" fmla="*/ 3 w 43"/>
                  <a:gd name="T71" fmla="*/ 64 h 85"/>
                  <a:gd name="T72" fmla="*/ 10 w 43"/>
                  <a:gd name="T73" fmla="*/ 61 h 85"/>
                  <a:gd name="T74" fmla="*/ 10 w 43"/>
                  <a:gd name="T75" fmla="*/ 61 h 85"/>
                  <a:gd name="T76" fmla="*/ 7 w 43"/>
                  <a:gd name="T77" fmla="*/ 64 h 85"/>
                  <a:gd name="T78" fmla="*/ 7 w 43"/>
                  <a:gd name="T79" fmla="*/ 78 h 85"/>
                  <a:gd name="T80" fmla="*/ 7 w 43"/>
                  <a:gd name="T81" fmla="*/ 83 h 85"/>
                  <a:gd name="T82" fmla="*/ 5 w 43"/>
                  <a:gd name="T83" fmla="*/ 85 h 85"/>
                  <a:gd name="T84" fmla="*/ 7 w 43"/>
                  <a:gd name="T85" fmla="*/ 85 h 85"/>
                  <a:gd name="T86" fmla="*/ 10 w 43"/>
                  <a:gd name="T87" fmla="*/ 85 h 85"/>
                  <a:gd name="T88" fmla="*/ 14 w 43"/>
                  <a:gd name="T89" fmla="*/ 85 h 85"/>
                  <a:gd name="T90" fmla="*/ 17 w 43"/>
                  <a:gd name="T91" fmla="*/ 85 h 85"/>
                  <a:gd name="T92" fmla="*/ 19 w 43"/>
                  <a:gd name="T93" fmla="*/ 85 h 85"/>
                  <a:gd name="T94" fmla="*/ 26 w 43"/>
                  <a:gd name="T95" fmla="*/ 83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85"/>
                  <a:gd name="T146" fmla="*/ 43 w 43"/>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85">
                    <a:moveTo>
                      <a:pt x="26" y="83"/>
                    </a:moveTo>
                    <a:lnTo>
                      <a:pt x="26" y="78"/>
                    </a:lnTo>
                    <a:lnTo>
                      <a:pt x="31" y="69"/>
                    </a:lnTo>
                    <a:lnTo>
                      <a:pt x="31" y="66"/>
                    </a:lnTo>
                    <a:lnTo>
                      <a:pt x="29" y="64"/>
                    </a:lnTo>
                    <a:lnTo>
                      <a:pt x="29" y="61"/>
                    </a:lnTo>
                    <a:lnTo>
                      <a:pt x="29" y="57"/>
                    </a:lnTo>
                    <a:lnTo>
                      <a:pt x="31" y="52"/>
                    </a:lnTo>
                    <a:lnTo>
                      <a:pt x="29" y="47"/>
                    </a:lnTo>
                    <a:lnTo>
                      <a:pt x="26" y="43"/>
                    </a:lnTo>
                    <a:lnTo>
                      <a:pt x="29" y="43"/>
                    </a:lnTo>
                    <a:lnTo>
                      <a:pt x="31" y="40"/>
                    </a:lnTo>
                    <a:lnTo>
                      <a:pt x="33" y="38"/>
                    </a:lnTo>
                    <a:lnTo>
                      <a:pt x="33" y="35"/>
                    </a:lnTo>
                    <a:lnTo>
                      <a:pt x="33" y="33"/>
                    </a:lnTo>
                    <a:lnTo>
                      <a:pt x="36" y="19"/>
                    </a:lnTo>
                    <a:lnTo>
                      <a:pt x="40" y="14"/>
                    </a:lnTo>
                    <a:lnTo>
                      <a:pt x="43" y="9"/>
                    </a:lnTo>
                    <a:lnTo>
                      <a:pt x="38" y="5"/>
                    </a:lnTo>
                    <a:lnTo>
                      <a:pt x="31" y="2"/>
                    </a:lnTo>
                    <a:lnTo>
                      <a:pt x="29" y="5"/>
                    </a:lnTo>
                    <a:lnTo>
                      <a:pt x="19" y="5"/>
                    </a:lnTo>
                    <a:lnTo>
                      <a:pt x="17" y="2"/>
                    </a:lnTo>
                    <a:lnTo>
                      <a:pt x="17" y="0"/>
                    </a:lnTo>
                    <a:lnTo>
                      <a:pt x="10" y="2"/>
                    </a:lnTo>
                    <a:lnTo>
                      <a:pt x="7" y="5"/>
                    </a:lnTo>
                    <a:lnTo>
                      <a:pt x="10" y="19"/>
                    </a:lnTo>
                    <a:lnTo>
                      <a:pt x="5" y="43"/>
                    </a:lnTo>
                    <a:lnTo>
                      <a:pt x="0" y="50"/>
                    </a:lnTo>
                    <a:lnTo>
                      <a:pt x="0" y="54"/>
                    </a:lnTo>
                    <a:lnTo>
                      <a:pt x="0" y="57"/>
                    </a:lnTo>
                    <a:lnTo>
                      <a:pt x="0" y="59"/>
                    </a:lnTo>
                    <a:lnTo>
                      <a:pt x="3" y="64"/>
                    </a:lnTo>
                    <a:lnTo>
                      <a:pt x="10" y="61"/>
                    </a:lnTo>
                    <a:lnTo>
                      <a:pt x="7" y="64"/>
                    </a:lnTo>
                    <a:lnTo>
                      <a:pt x="7" y="78"/>
                    </a:lnTo>
                    <a:lnTo>
                      <a:pt x="7" y="83"/>
                    </a:lnTo>
                    <a:lnTo>
                      <a:pt x="5" y="85"/>
                    </a:lnTo>
                    <a:lnTo>
                      <a:pt x="7" y="85"/>
                    </a:lnTo>
                    <a:lnTo>
                      <a:pt x="10" y="85"/>
                    </a:lnTo>
                    <a:lnTo>
                      <a:pt x="14" y="85"/>
                    </a:lnTo>
                    <a:lnTo>
                      <a:pt x="17" y="85"/>
                    </a:lnTo>
                    <a:lnTo>
                      <a:pt x="19" y="85"/>
                    </a:lnTo>
                    <a:lnTo>
                      <a:pt x="26" y="83"/>
                    </a:lnTo>
                    <a:close/>
                  </a:path>
                </a:pathLst>
              </a:custGeom>
              <a:grpFill/>
              <a:ln w="9525">
                <a:noFill/>
                <a:round/>
                <a:headEnd/>
                <a:tailEnd/>
              </a:ln>
            </p:spPr>
            <p:txBody>
              <a:bodyPr/>
              <a:lstStyle/>
              <a:p>
                <a:pPr>
                  <a:defRPr/>
                </a:pPr>
                <a:endParaRPr lang="en-US" sz="1200" kern="0">
                  <a:solidFill>
                    <a:srgbClr val="0096D6"/>
                  </a:solidFill>
                </a:endParaRPr>
              </a:p>
            </p:txBody>
          </p:sp>
          <p:sp>
            <p:nvSpPr>
              <p:cNvPr id="2928" name="Freeform 702"/>
              <p:cNvSpPr>
                <a:spLocks/>
              </p:cNvSpPr>
              <p:nvPr/>
            </p:nvSpPr>
            <p:spPr bwMode="auto">
              <a:xfrm>
                <a:off x="2757" y="1993"/>
                <a:ext cx="43" cy="85"/>
              </a:xfrm>
              <a:custGeom>
                <a:avLst/>
                <a:gdLst>
                  <a:gd name="T0" fmla="*/ 26 w 43"/>
                  <a:gd name="T1" fmla="*/ 83 h 85"/>
                  <a:gd name="T2" fmla="*/ 26 w 43"/>
                  <a:gd name="T3" fmla="*/ 78 h 85"/>
                  <a:gd name="T4" fmla="*/ 31 w 43"/>
                  <a:gd name="T5" fmla="*/ 69 h 85"/>
                  <a:gd name="T6" fmla="*/ 31 w 43"/>
                  <a:gd name="T7" fmla="*/ 66 h 85"/>
                  <a:gd name="T8" fmla="*/ 29 w 43"/>
                  <a:gd name="T9" fmla="*/ 64 h 85"/>
                  <a:gd name="T10" fmla="*/ 29 w 43"/>
                  <a:gd name="T11" fmla="*/ 61 h 85"/>
                  <a:gd name="T12" fmla="*/ 29 w 43"/>
                  <a:gd name="T13" fmla="*/ 57 h 85"/>
                  <a:gd name="T14" fmla="*/ 31 w 43"/>
                  <a:gd name="T15" fmla="*/ 52 h 85"/>
                  <a:gd name="T16" fmla="*/ 29 w 43"/>
                  <a:gd name="T17" fmla="*/ 47 h 85"/>
                  <a:gd name="T18" fmla="*/ 26 w 43"/>
                  <a:gd name="T19" fmla="*/ 43 h 85"/>
                  <a:gd name="T20" fmla="*/ 29 w 43"/>
                  <a:gd name="T21" fmla="*/ 43 h 85"/>
                  <a:gd name="T22" fmla="*/ 31 w 43"/>
                  <a:gd name="T23" fmla="*/ 40 h 85"/>
                  <a:gd name="T24" fmla="*/ 33 w 43"/>
                  <a:gd name="T25" fmla="*/ 38 h 85"/>
                  <a:gd name="T26" fmla="*/ 33 w 43"/>
                  <a:gd name="T27" fmla="*/ 35 h 85"/>
                  <a:gd name="T28" fmla="*/ 33 w 43"/>
                  <a:gd name="T29" fmla="*/ 33 h 85"/>
                  <a:gd name="T30" fmla="*/ 36 w 43"/>
                  <a:gd name="T31" fmla="*/ 19 h 85"/>
                  <a:gd name="T32" fmla="*/ 40 w 43"/>
                  <a:gd name="T33" fmla="*/ 14 h 85"/>
                  <a:gd name="T34" fmla="*/ 43 w 43"/>
                  <a:gd name="T35" fmla="*/ 9 h 85"/>
                  <a:gd name="T36" fmla="*/ 43 w 43"/>
                  <a:gd name="T37" fmla="*/ 9 h 85"/>
                  <a:gd name="T38" fmla="*/ 38 w 43"/>
                  <a:gd name="T39" fmla="*/ 5 h 85"/>
                  <a:gd name="T40" fmla="*/ 31 w 43"/>
                  <a:gd name="T41" fmla="*/ 2 h 85"/>
                  <a:gd name="T42" fmla="*/ 29 w 43"/>
                  <a:gd name="T43" fmla="*/ 5 h 85"/>
                  <a:gd name="T44" fmla="*/ 19 w 43"/>
                  <a:gd name="T45" fmla="*/ 5 h 85"/>
                  <a:gd name="T46" fmla="*/ 17 w 43"/>
                  <a:gd name="T47" fmla="*/ 2 h 85"/>
                  <a:gd name="T48" fmla="*/ 17 w 43"/>
                  <a:gd name="T49" fmla="*/ 0 h 85"/>
                  <a:gd name="T50" fmla="*/ 10 w 43"/>
                  <a:gd name="T51" fmla="*/ 2 h 85"/>
                  <a:gd name="T52" fmla="*/ 7 w 43"/>
                  <a:gd name="T53" fmla="*/ 5 h 85"/>
                  <a:gd name="T54" fmla="*/ 10 w 43"/>
                  <a:gd name="T55" fmla="*/ 19 h 85"/>
                  <a:gd name="T56" fmla="*/ 10 w 43"/>
                  <a:gd name="T57" fmla="*/ 19 h 85"/>
                  <a:gd name="T58" fmla="*/ 5 w 43"/>
                  <a:gd name="T59" fmla="*/ 43 h 85"/>
                  <a:gd name="T60" fmla="*/ 0 w 43"/>
                  <a:gd name="T61" fmla="*/ 50 h 85"/>
                  <a:gd name="T62" fmla="*/ 0 w 43"/>
                  <a:gd name="T63" fmla="*/ 54 h 85"/>
                  <a:gd name="T64" fmla="*/ 0 w 43"/>
                  <a:gd name="T65" fmla="*/ 57 h 85"/>
                  <a:gd name="T66" fmla="*/ 0 w 43"/>
                  <a:gd name="T67" fmla="*/ 57 h 85"/>
                  <a:gd name="T68" fmla="*/ 0 w 43"/>
                  <a:gd name="T69" fmla="*/ 59 h 85"/>
                  <a:gd name="T70" fmla="*/ 3 w 43"/>
                  <a:gd name="T71" fmla="*/ 64 h 85"/>
                  <a:gd name="T72" fmla="*/ 10 w 43"/>
                  <a:gd name="T73" fmla="*/ 61 h 85"/>
                  <a:gd name="T74" fmla="*/ 10 w 43"/>
                  <a:gd name="T75" fmla="*/ 61 h 85"/>
                  <a:gd name="T76" fmla="*/ 7 w 43"/>
                  <a:gd name="T77" fmla="*/ 64 h 85"/>
                  <a:gd name="T78" fmla="*/ 7 w 43"/>
                  <a:gd name="T79" fmla="*/ 78 h 85"/>
                  <a:gd name="T80" fmla="*/ 7 w 43"/>
                  <a:gd name="T81" fmla="*/ 83 h 85"/>
                  <a:gd name="T82" fmla="*/ 5 w 43"/>
                  <a:gd name="T83" fmla="*/ 85 h 85"/>
                  <a:gd name="T84" fmla="*/ 7 w 43"/>
                  <a:gd name="T85" fmla="*/ 85 h 85"/>
                  <a:gd name="T86" fmla="*/ 10 w 43"/>
                  <a:gd name="T87" fmla="*/ 85 h 85"/>
                  <a:gd name="T88" fmla="*/ 14 w 43"/>
                  <a:gd name="T89" fmla="*/ 85 h 85"/>
                  <a:gd name="T90" fmla="*/ 17 w 43"/>
                  <a:gd name="T91" fmla="*/ 85 h 85"/>
                  <a:gd name="T92" fmla="*/ 19 w 43"/>
                  <a:gd name="T93" fmla="*/ 85 h 85"/>
                  <a:gd name="T94" fmla="*/ 26 w 43"/>
                  <a:gd name="T95" fmla="*/ 83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85"/>
                  <a:gd name="T146" fmla="*/ 43 w 43"/>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85">
                    <a:moveTo>
                      <a:pt x="26" y="83"/>
                    </a:moveTo>
                    <a:lnTo>
                      <a:pt x="26" y="78"/>
                    </a:lnTo>
                    <a:lnTo>
                      <a:pt x="31" y="69"/>
                    </a:lnTo>
                    <a:lnTo>
                      <a:pt x="31" y="66"/>
                    </a:lnTo>
                    <a:lnTo>
                      <a:pt x="29" y="64"/>
                    </a:lnTo>
                    <a:lnTo>
                      <a:pt x="29" y="61"/>
                    </a:lnTo>
                    <a:lnTo>
                      <a:pt x="29" y="57"/>
                    </a:lnTo>
                    <a:lnTo>
                      <a:pt x="31" y="52"/>
                    </a:lnTo>
                    <a:lnTo>
                      <a:pt x="29" y="47"/>
                    </a:lnTo>
                    <a:lnTo>
                      <a:pt x="26" y="43"/>
                    </a:lnTo>
                    <a:lnTo>
                      <a:pt x="29" y="43"/>
                    </a:lnTo>
                    <a:lnTo>
                      <a:pt x="31" y="40"/>
                    </a:lnTo>
                    <a:lnTo>
                      <a:pt x="33" y="38"/>
                    </a:lnTo>
                    <a:lnTo>
                      <a:pt x="33" y="35"/>
                    </a:lnTo>
                    <a:lnTo>
                      <a:pt x="33" y="33"/>
                    </a:lnTo>
                    <a:lnTo>
                      <a:pt x="36" y="19"/>
                    </a:lnTo>
                    <a:lnTo>
                      <a:pt x="40" y="14"/>
                    </a:lnTo>
                    <a:lnTo>
                      <a:pt x="43" y="9"/>
                    </a:lnTo>
                    <a:lnTo>
                      <a:pt x="38" y="5"/>
                    </a:lnTo>
                    <a:lnTo>
                      <a:pt x="31" y="2"/>
                    </a:lnTo>
                    <a:lnTo>
                      <a:pt x="29" y="5"/>
                    </a:lnTo>
                    <a:lnTo>
                      <a:pt x="19" y="5"/>
                    </a:lnTo>
                    <a:lnTo>
                      <a:pt x="17" y="2"/>
                    </a:lnTo>
                    <a:lnTo>
                      <a:pt x="17" y="0"/>
                    </a:lnTo>
                    <a:lnTo>
                      <a:pt x="10" y="2"/>
                    </a:lnTo>
                    <a:lnTo>
                      <a:pt x="7" y="5"/>
                    </a:lnTo>
                    <a:lnTo>
                      <a:pt x="10" y="19"/>
                    </a:lnTo>
                    <a:lnTo>
                      <a:pt x="5" y="43"/>
                    </a:lnTo>
                    <a:lnTo>
                      <a:pt x="0" y="50"/>
                    </a:lnTo>
                    <a:lnTo>
                      <a:pt x="0" y="54"/>
                    </a:lnTo>
                    <a:lnTo>
                      <a:pt x="0" y="57"/>
                    </a:lnTo>
                    <a:lnTo>
                      <a:pt x="0" y="59"/>
                    </a:lnTo>
                    <a:lnTo>
                      <a:pt x="3" y="64"/>
                    </a:lnTo>
                    <a:lnTo>
                      <a:pt x="10" y="61"/>
                    </a:lnTo>
                    <a:lnTo>
                      <a:pt x="7" y="64"/>
                    </a:lnTo>
                    <a:lnTo>
                      <a:pt x="7" y="78"/>
                    </a:lnTo>
                    <a:lnTo>
                      <a:pt x="7" y="83"/>
                    </a:lnTo>
                    <a:lnTo>
                      <a:pt x="5" y="85"/>
                    </a:lnTo>
                    <a:lnTo>
                      <a:pt x="7" y="85"/>
                    </a:lnTo>
                    <a:lnTo>
                      <a:pt x="10" y="85"/>
                    </a:lnTo>
                    <a:lnTo>
                      <a:pt x="14" y="85"/>
                    </a:lnTo>
                    <a:lnTo>
                      <a:pt x="17" y="85"/>
                    </a:lnTo>
                    <a:lnTo>
                      <a:pt x="19" y="85"/>
                    </a:lnTo>
                    <a:lnTo>
                      <a:pt x="26" y="83"/>
                    </a:lnTo>
                  </a:path>
                </a:pathLst>
              </a:custGeom>
              <a:grpFill/>
              <a:ln w="9525">
                <a:noFill/>
                <a:round/>
                <a:headEnd/>
                <a:tailEnd/>
              </a:ln>
            </p:spPr>
            <p:txBody>
              <a:bodyPr/>
              <a:lstStyle/>
              <a:p>
                <a:pPr>
                  <a:defRPr/>
                </a:pPr>
                <a:endParaRPr lang="en-US" sz="1200" kern="0">
                  <a:solidFill>
                    <a:srgbClr val="0096D6"/>
                  </a:solidFill>
                </a:endParaRPr>
              </a:p>
            </p:txBody>
          </p:sp>
          <p:sp>
            <p:nvSpPr>
              <p:cNvPr id="2929" name="Freeform 703"/>
              <p:cNvSpPr>
                <a:spLocks/>
              </p:cNvSpPr>
              <p:nvPr/>
            </p:nvSpPr>
            <p:spPr bwMode="auto">
              <a:xfrm>
                <a:off x="3225" y="1993"/>
                <a:ext cx="248" cy="106"/>
              </a:xfrm>
              <a:custGeom>
                <a:avLst/>
                <a:gdLst>
                  <a:gd name="T0" fmla="*/ 132 w 248"/>
                  <a:gd name="T1" fmla="*/ 95 h 106"/>
                  <a:gd name="T2" fmla="*/ 127 w 248"/>
                  <a:gd name="T3" fmla="*/ 95 h 106"/>
                  <a:gd name="T4" fmla="*/ 116 w 248"/>
                  <a:gd name="T5" fmla="*/ 90 h 106"/>
                  <a:gd name="T6" fmla="*/ 106 w 248"/>
                  <a:gd name="T7" fmla="*/ 97 h 106"/>
                  <a:gd name="T8" fmla="*/ 97 w 248"/>
                  <a:gd name="T9" fmla="*/ 99 h 106"/>
                  <a:gd name="T10" fmla="*/ 68 w 248"/>
                  <a:gd name="T11" fmla="*/ 90 h 106"/>
                  <a:gd name="T12" fmla="*/ 59 w 248"/>
                  <a:gd name="T13" fmla="*/ 95 h 106"/>
                  <a:gd name="T14" fmla="*/ 42 w 248"/>
                  <a:gd name="T15" fmla="*/ 99 h 106"/>
                  <a:gd name="T16" fmla="*/ 38 w 248"/>
                  <a:gd name="T17" fmla="*/ 92 h 106"/>
                  <a:gd name="T18" fmla="*/ 33 w 248"/>
                  <a:gd name="T19" fmla="*/ 90 h 106"/>
                  <a:gd name="T20" fmla="*/ 26 w 248"/>
                  <a:gd name="T21" fmla="*/ 92 h 106"/>
                  <a:gd name="T22" fmla="*/ 19 w 248"/>
                  <a:gd name="T23" fmla="*/ 92 h 106"/>
                  <a:gd name="T24" fmla="*/ 26 w 248"/>
                  <a:gd name="T25" fmla="*/ 87 h 106"/>
                  <a:gd name="T26" fmla="*/ 16 w 248"/>
                  <a:gd name="T27" fmla="*/ 87 h 106"/>
                  <a:gd name="T28" fmla="*/ 14 w 248"/>
                  <a:gd name="T29" fmla="*/ 80 h 106"/>
                  <a:gd name="T30" fmla="*/ 14 w 248"/>
                  <a:gd name="T31" fmla="*/ 78 h 106"/>
                  <a:gd name="T32" fmla="*/ 14 w 248"/>
                  <a:gd name="T33" fmla="*/ 71 h 106"/>
                  <a:gd name="T34" fmla="*/ 5 w 248"/>
                  <a:gd name="T35" fmla="*/ 66 h 106"/>
                  <a:gd name="T36" fmla="*/ 5 w 248"/>
                  <a:gd name="T37" fmla="*/ 64 h 106"/>
                  <a:gd name="T38" fmla="*/ 5 w 248"/>
                  <a:gd name="T39" fmla="*/ 59 h 106"/>
                  <a:gd name="T40" fmla="*/ 12 w 248"/>
                  <a:gd name="T41" fmla="*/ 61 h 106"/>
                  <a:gd name="T42" fmla="*/ 12 w 248"/>
                  <a:gd name="T43" fmla="*/ 57 h 106"/>
                  <a:gd name="T44" fmla="*/ 7 w 248"/>
                  <a:gd name="T45" fmla="*/ 50 h 106"/>
                  <a:gd name="T46" fmla="*/ 0 w 248"/>
                  <a:gd name="T47" fmla="*/ 45 h 106"/>
                  <a:gd name="T48" fmla="*/ 2 w 248"/>
                  <a:gd name="T49" fmla="*/ 35 h 106"/>
                  <a:gd name="T50" fmla="*/ 16 w 248"/>
                  <a:gd name="T51" fmla="*/ 28 h 106"/>
                  <a:gd name="T52" fmla="*/ 24 w 248"/>
                  <a:gd name="T53" fmla="*/ 26 h 106"/>
                  <a:gd name="T54" fmla="*/ 38 w 248"/>
                  <a:gd name="T55" fmla="*/ 26 h 106"/>
                  <a:gd name="T56" fmla="*/ 50 w 248"/>
                  <a:gd name="T57" fmla="*/ 24 h 106"/>
                  <a:gd name="T58" fmla="*/ 42 w 248"/>
                  <a:gd name="T59" fmla="*/ 21 h 106"/>
                  <a:gd name="T60" fmla="*/ 40 w 248"/>
                  <a:gd name="T61" fmla="*/ 19 h 106"/>
                  <a:gd name="T62" fmla="*/ 47 w 248"/>
                  <a:gd name="T63" fmla="*/ 17 h 106"/>
                  <a:gd name="T64" fmla="*/ 66 w 248"/>
                  <a:gd name="T65" fmla="*/ 19 h 106"/>
                  <a:gd name="T66" fmla="*/ 113 w 248"/>
                  <a:gd name="T67" fmla="*/ 2 h 106"/>
                  <a:gd name="T68" fmla="*/ 120 w 248"/>
                  <a:gd name="T69" fmla="*/ 2 h 106"/>
                  <a:gd name="T70" fmla="*/ 135 w 248"/>
                  <a:gd name="T71" fmla="*/ 14 h 106"/>
                  <a:gd name="T72" fmla="*/ 158 w 248"/>
                  <a:gd name="T73" fmla="*/ 19 h 106"/>
                  <a:gd name="T74" fmla="*/ 203 w 248"/>
                  <a:gd name="T75" fmla="*/ 9 h 106"/>
                  <a:gd name="T76" fmla="*/ 210 w 248"/>
                  <a:gd name="T77" fmla="*/ 9 h 106"/>
                  <a:gd name="T78" fmla="*/ 217 w 248"/>
                  <a:gd name="T79" fmla="*/ 7 h 106"/>
                  <a:gd name="T80" fmla="*/ 229 w 248"/>
                  <a:gd name="T81" fmla="*/ 17 h 106"/>
                  <a:gd name="T82" fmla="*/ 239 w 248"/>
                  <a:gd name="T83" fmla="*/ 33 h 106"/>
                  <a:gd name="T84" fmla="*/ 241 w 248"/>
                  <a:gd name="T85" fmla="*/ 45 h 106"/>
                  <a:gd name="T86" fmla="*/ 243 w 248"/>
                  <a:gd name="T87" fmla="*/ 73 h 106"/>
                  <a:gd name="T88" fmla="*/ 241 w 248"/>
                  <a:gd name="T89" fmla="*/ 83 h 106"/>
                  <a:gd name="T90" fmla="*/ 217 w 248"/>
                  <a:gd name="T91" fmla="*/ 83 h 106"/>
                  <a:gd name="T92" fmla="*/ 213 w 248"/>
                  <a:gd name="T93" fmla="*/ 83 h 106"/>
                  <a:gd name="T94" fmla="*/ 198 w 248"/>
                  <a:gd name="T95" fmla="*/ 85 h 106"/>
                  <a:gd name="T96" fmla="*/ 182 w 248"/>
                  <a:gd name="T97" fmla="*/ 90 h 106"/>
                  <a:gd name="T98" fmla="*/ 163 w 248"/>
                  <a:gd name="T99" fmla="*/ 87 h 106"/>
                  <a:gd name="T100" fmla="*/ 151 w 248"/>
                  <a:gd name="T101" fmla="*/ 92 h 106"/>
                  <a:gd name="T102" fmla="*/ 144 w 248"/>
                  <a:gd name="T103" fmla="*/ 92 h 106"/>
                  <a:gd name="T104" fmla="*/ 139 w 248"/>
                  <a:gd name="T105" fmla="*/ 90 h 106"/>
                  <a:gd name="T106" fmla="*/ 137 w 248"/>
                  <a:gd name="T107" fmla="*/ 95 h 106"/>
                  <a:gd name="T108" fmla="*/ 137 w 248"/>
                  <a:gd name="T109" fmla="*/ 99 h 106"/>
                  <a:gd name="T110" fmla="*/ 132 w 248"/>
                  <a:gd name="T111" fmla="*/ 104 h 106"/>
                  <a:gd name="T112" fmla="*/ 130 w 248"/>
                  <a:gd name="T113" fmla="*/ 104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8"/>
                  <a:gd name="T172" fmla="*/ 0 h 106"/>
                  <a:gd name="T173" fmla="*/ 248 w 248"/>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8" h="106">
                    <a:moveTo>
                      <a:pt x="130" y="102"/>
                    </a:moveTo>
                    <a:lnTo>
                      <a:pt x="130" y="99"/>
                    </a:lnTo>
                    <a:lnTo>
                      <a:pt x="130" y="95"/>
                    </a:lnTo>
                    <a:lnTo>
                      <a:pt x="132" y="95"/>
                    </a:lnTo>
                    <a:lnTo>
                      <a:pt x="132" y="92"/>
                    </a:lnTo>
                    <a:lnTo>
                      <a:pt x="132" y="90"/>
                    </a:lnTo>
                    <a:lnTo>
                      <a:pt x="127" y="90"/>
                    </a:lnTo>
                    <a:lnTo>
                      <a:pt x="127" y="95"/>
                    </a:lnTo>
                    <a:lnTo>
                      <a:pt x="125" y="95"/>
                    </a:lnTo>
                    <a:lnTo>
                      <a:pt x="120" y="95"/>
                    </a:lnTo>
                    <a:lnTo>
                      <a:pt x="118" y="90"/>
                    </a:lnTo>
                    <a:lnTo>
                      <a:pt x="116" y="90"/>
                    </a:lnTo>
                    <a:lnTo>
                      <a:pt x="113" y="90"/>
                    </a:lnTo>
                    <a:lnTo>
                      <a:pt x="111" y="92"/>
                    </a:lnTo>
                    <a:lnTo>
                      <a:pt x="106" y="95"/>
                    </a:lnTo>
                    <a:lnTo>
                      <a:pt x="106" y="97"/>
                    </a:lnTo>
                    <a:lnTo>
                      <a:pt x="104" y="97"/>
                    </a:lnTo>
                    <a:lnTo>
                      <a:pt x="102" y="99"/>
                    </a:lnTo>
                    <a:lnTo>
                      <a:pt x="99" y="102"/>
                    </a:lnTo>
                    <a:lnTo>
                      <a:pt x="97" y="99"/>
                    </a:lnTo>
                    <a:lnTo>
                      <a:pt x="90" y="102"/>
                    </a:lnTo>
                    <a:lnTo>
                      <a:pt x="85" y="102"/>
                    </a:lnTo>
                    <a:lnTo>
                      <a:pt x="80" y="97"/>
                    </a:lnTo>
                    <a:lnTo>
                      <a:pt x="68" y="90"/>
                    </a:lnTo>
                    <a:lnTo>
                      <a:pt x="59" y="90"/>
                    </a:lnTo>
                    <a:lnTo>
                      <a:pt x="59" y="92"/>
                    </a:lnTo>
                    <a:lnTo>
                      <a:pt x="59" y="95"/>
                    </a:lnTo>
                    <a:lnTo>
                      <a:pt x="59" y="97"/>
                    </a:lnTo>
                    <a:lnTo>
                      <a:pt x="50" y="99"/>
                    </a:lnTo>
                    <a:lnTo>
                      <a:pt x="45" y="99"/>
                    </a:lnTo>
                    <a:lnTo>
                      <a:pt x="42" y="99"/>
                    </a:lnTo>
                    <a:lnTo>
                      <a:pt x="40" y="97"/>
                    </a:lnTo>
                    <a:lnTo>
                      <a:pt x="40" y="92"/>
                    </a:lnTo>
                    <a:lnTo>
                      <a:pt x="38" y="90"/>
                    </a:lnTo>
                    <a:lnTo>
                      <a:pt x="38" y="92"/>
                    </a:lnTo>
                    <a:lnTo>
                      <a:pt x="35" y="92"/>
                    </a:lnTo>
                    <a:lnTo>
                      <a:pt x="33" y="90"/>
                    </a:lnTo>
                    <a:lnTo>
                      <a:pt x="28" y="90"/>
                    </a:lnTo>
                    <a:lnTo>
                      <a:pt x="28" y="92"/>
                    </a:lnTo>
                    <a:lnTo>
                      <a:pt x="26" y="92"/>
                    </a:lnTo>
                    <a:lnTo>
                      <a:pt x="26" y="90"/>
                    </a:lnTo>
                    <a:lnTo>
                      <a:pt x="19" y="92"/>
                    </a:lnTo>
                    <a:lnTo>
                      <a:pt x="19" y="90"/>
                    </a:lnTo>
                    <a:lnTo>
                      <a:pt x="21" y="90"/>
                    </a:lnTo>
                    <a:lnTo>
                      <a:pt x="24" y="90"/>
                    </a:lnTo>
                    <a:lnTo>
                      <a:pt x="26" y="87"/>
                    </a:lnTo>
                    <a:lnTo>
                      <a:pt x="28" y="87"/>
                    </a:lnTo>
                    <a:lnTo>
                      <a:pt x="31" y="85"/>
                    </a:lnTo>
                    <a:lnTo>
                      <a:pt x="16" y="87"/>
                    </a:lnTo>
                    <a:lnTo>
                      <a:pt x="16" y="85"/>
                    </a:lnTo>
                    <a:lnTo>
                      <a:pt x="19" y="83"/>
                    </a:lnTo>
                    <a:lnTo>
                      <a:pt x="16" y="80"/>
                    </a:lnTo>
                    <a:lnTo>
                      <a:pt x="14" y="80"/>
                    </a:lnTo>
                    <a:lnTo>
                      <a:pt x="16" y="78"/>
                    </a:lnTo>
                    <a:lnTo>
                      <a:pt x="16" y="76"/>
                    </a:lnTo>
                    <a:lnTo>
                      <a:pt x="14" y="78"/>
                    </a:lnTo>
                    <a:lnTo>
                      <a:pt x="12" y="76"/>
                    </a:lnTo>
                    <a:lnTo>
                      <a:pt x="14" y="73"/>
                    </a:lnTo>
                    <a:lnTo>
                      <a:pt x="14" y="71"/>
                    </a:lnTo>
                    <a:lnTo>
                      <a:pt x="12" y="69"/>
                    </a:lnTo>
                    <a:lnTo>
                      <a:pt x="9" y="69"/>
                    </a:lnTo>
                    <a:lnTo>
                      <a:pt x="7" y="66"/>
                    </a:lnTo>
                    <a:lnTo>
                      <a:pt x="5" y="66"/>
                    </a:lnTo>
                    <a:lnTo>
                      <a:pt x="2" y="66"/>
                    </a:lnTo>
                    <a:lnTo>
                      <a:pt x="2" y="64"/>
                    </a:lnTo>
                    <a:lnTo>
                      <a:pt x="5" y="64"/>
                    </a:lnTo>
                    <a:lnTo>
                      <a:pt x="5" y="61"/>
                    </a:lnTo>
                    <a:lnTo>
                      <a:pt x="5" y="59"/>
                    </a:lnTo>
                    <a:lnTo>
                      <a:pt x="7" y="64"/>
                    </a:lnTo>
                    <a:lnTo>
                      <a:pt x="9" y="64"/>
                    </a:lnTo>
                    <a:lnTo>
                      <a:pt x="14" y="64"/>
                    </a:lnTo>
                    <a:lnTo>
                      <a:pt x="12" y="61"/>
                    </a:lnTo>
                    <a:lnTo>
                      <a:pt x="9" y="61"/>
                    </a:lnTo>
                    <a:lnTo>
                      <a:pt x="9" y="59"/>
                    </a:lnTo>
                    <a:lnTo>
                      <a:pt x="9" y="57"/>
                    </a:lnTo>
                    <a:lnTo>
                      <a:pt x="12" y="57"/>
                    </a:lnTo>
                    <a:lnTo>
                      <a:pt x="12" y="54"/>
                    </a:lnTo>
                    <a:lnTo>
                      <a:pt x="9" y="52"/>
                    </a:lnTo>
                    <a:lnTo>
                      <a:pt x="7" y="50"/>
                    </a:lnTo>
                    <a:lnTo>
                      <a:pt x="9" y="47"/>
                    </a:lnTo>
                    <a:lnTo>
                      <a:pt x="9" y="45"/>
                    </a:lnTo>
                    <a:lnTo>
                      <a:pt x="9" y="43"/>
                    </a:lnTo>
                    <a:lnTo>
                      <a:pt x="0" y="45"/>
                    </a:lnTo>
                    <a:lnTo>
                      <a:pt x="0" y="43"/>
                    </a:lnTo>
                    <a:lnTo>
                      <a:pt x="0" y="38"/>
                    </a:lnTo>
                    <a:lnTo>
                      <a:pt x="2" y="35"/>
                    </a:lnTo>
                    <a:lnTo>
                      <a:pt x="9" y="28"/>
                    </a:lnTo>
                    <a:lnTo>
                      <a:pt x="12" y="28"/>
                    </a:lnTo>
                    <a:lnTo>
                      <a:pt x="14" y="28"/>
                    </a:lnTo>
                    <a:lnTo>
                      <a:pt x="16" y="28"/>
                    </a:lnTo>
                    <a:lnTo>
                      <a:pt x="19" y="31"/>
                    </a:lnTo>
                    <a:lnTo>
                      <a:pt x="21" y="31"/>
                    </a:lnTo>
                    <a:lnTo>
                      <a:pt x="21" y="26"/>
                    </a:lnTo>
                    <a:lnTo>
                      <a:pt x="24" y="26"/>
                    </a:lnTo>
                    <a:lnTo>
                      <a:pt x="26" y="28"/>
                    </a:lnTo>
                    <a:lnTo>
                      <a:pt x="24" y="28"/>
                    </a:lnTo>
                    <a:lnTo>
                      <a:pt x="40" y="28"/>
                    </a:lnTo>
                    <a:lnTo>
                      <a:pt x="38" y="26"/>
                    </a:lnTo>
                    <a:lnTo>
                      <a:pt x="35" y="26"/>
                    </a:lnTo>
                    <a:lnTo>
                      <a:pt x="38" y="24"/>
                    </a:lnTo>
                    <a:lnTo>
                      <a:pt x="50" y="24"/>
                    </a:lnTo>
                    <a:lnTo>
                      <a:pt x="47" y="21"/>
                    </a:lnTo>
                    <a:lnTo>
                      <a:pt x="45" y="24"/>
                    </a:lnTo>
                    <a:lnTo>
                      <a:pt x="42" y="21"/>
                    </a:lnTo>
                    <a:lnTo>
                      <a:pt x="40" y="21"/>
                    </a:lnTo>
                    <a:lnTo>
                      <a:pt x="40" y="19"/>
                    </a:lnTo>
                    <a:lnTo>
                      <a:pt x="40" y="14"/>
                    </a:lnTo>
                    <a:lnTo>
                      <a:pt x="42" y="17"/>
                    </a:lnTo>
                    <a:lnTo>
                      <a:pt x="47" y="17"/>
                    </a:lnTo>
                    <a:lnTo>
                      <a:pt x="59" y="17"/>
                    </a:lnTo>
                    <a:lnTo>
                      <a:pt x="61" y="17"/>
                    </a:lnTo>
                    <a:lnTo>
                      <a:pt x="66" y="19"/>
                    </a:lnTo>
                    <a:lnTo>
                      <a:pt x="71" y="17"/>
                    </a:lnTo>
                    <a:lnTo>
                      <a:pt x="71" y="14"/>
                    </a:lnTo>
                    <a:lnTo>
                      <a:pt x="97" y="2"/>
                    </a:lnTo>
                    <a:lnTo>
                      <a:pt x="113" y="2"/>
                    </a:lnTo>
                    <a:lnTo>
                      <a:pt x="118" y="0"/>
                    </a:lnTo>
                    <a:lnTo>
                      <a:pt x="120" y="0"/>
                    </a:lnTo>
                    <a:lnTo>
                      <a:pt x="120" y="2"/>
                    </a:lnTo>
                    <a:lnTo>
                      <a:pt x="123" y="5"/>
                    </a:lnTo>
                    <a:lnTo>
                      <a:pt x="130" y="7"/>
                    </a:lnTo>
                    <a:lnTo>
                      <a:pt x="132" y="7"/>
                    </a:lnTo>
                    <a:lnTo>
                      <a:pt x="135" y="14"/>
                    </a:lnTo>
                    <a:lnTo>
                      <a:pt x="142" y="14"/>
                    </a:lnTo>
                    <a:lnTo>
                      <a:pt x="151" y="19"/>
                    </a:lnTo>
                    <a:lnTo>
                      <a:pt x="153" y="17"/>
                    </a:lnTo>
                    <a:lnTo>
                      <a:pt x="158" y="19"/>
                    </a:lnTo>
                    <a:lnTo>
                      <a:pt x="175" y="17"/>
                    </a:lnTo>
                    <a:lnTo>
                      <a:pt x="182" y="19"/>
                    </a:lnTo>
                    <a:lnTo>
                      <a:pt x="189" y="19"/>
                    </a:lnTo>
                    <a:lnTo>
                      <a:pt x="203" y="9"/>
                    </a:lnTo>
                    <a:lnTo>
                      <a:pt x="203" y="7"/>
                    </a:lnTo>
                    <a:lnTo>
                      <a:pt x="205" y="9"/>
                    </a:lnTo>
                    <a:lnTo>
                      <a:pt x="210" y="9"/>
                    </a:lnTo>
                    <a:lnTo>
                      <a:pt x="215" y="9"/>
                    </a:lnTo>
                    <a:lnTo>
                      <a:pt x="217" y="9"/>
                    </a:lnTo>
                    <a:lnTo>
                      <a:pt x="217" y="7"/>
                    </a:lnTo>
                    <a:lnTo>
                      <a:pt x="220" y="7"/>
                    </a:lnTo>
                    <a:lnTo>
                      <a:pt x="224" y="14"/>
                    </a:lnTo>
                    <a:lnTo>
                      <a:pt x="227" y="14"/>
                    </a:lnTo>
                    <a:lnTo>
                      <a:pt x="229" y="17"/>
                    </a:lnTo>
                    <a:lnTo>
                      <a:pt x="231" y="21"/>
                    </a:lnTo>
                    <a:lnTo>
                      <a:pt x="231" y="28"/>
                    </a:lnTo>
                    <a:lnTo>
                      <a:pt x="234" y="31"/>
                    </a:lnTo>
                    <a:lnTo>
                      <a:pt x="239" y="33"/>
                    </a:lnTo>
                    <a:lnTo>
                      <a:pt x="241" y="35"/>
                    </a:lnTo>
                    <a:lnTo>
                      <a:pt x="243" y="38"/>
                    </a:lnTo>
                    <a:lnTo>
                      <a:pt x="241" y="45"/>
                    </a:lnTo>
                    <a:lnTo>
                      <a:pt x="239" y="47"/>
                    </a:lnTo>
                    <a:lnTo>
                      <a:pt x="241" y="52"/>
                    </a:lnTo>
                    <a:lnTo>
                      <a:pt x="241" y="71"/>
                    </a:lnTo>
                    <a:lnTo>
                      <a:pt x="243" y="73"/>
                    </a:lnTo>
                    <a:lnTo>
                      <a:pt x="246" y="78"/>
                    </a:lnTo>
                    <a:lnTo>
                      <a:pt x="248" y="83"/>
                    </a:lnTo>
                    <a:lnTo>
                      <a:pt x="246" y="83"/>
                    </a:lnTo>
                    <a:lnTo>
                      <a:pt x="241" y="83"/>
                    </a:lnTo>
                    <a:lnTo>
                      <a:pt x="239" y="80"/>
                    </a:lnTo>
                    <a:lnTo>
                      <a:pt x="227" y="80"/>
                    </a:lnTo>
                    <a:lnTo>
                      <a:pt x="222" y="78"/>
                    </a:lnTo>
                    <a:lnTo>
                      <a:pt x="217" y="83"/>
                    </a:lnTo>
                    <a:lnTo>
                      <a:pt x="215" y="83"/>
                    </a:lnTo>
                    <a:lnTo>
                      <a:pt x="213" y="83"/>
                    </a:lnTo>
                    <a:lnTo>
                      <a:pt x="213" y="80"/>
                    </a:lnTo>
                    <a:lnTo>
                      <a:pt x="210" y="83"/>
                    </a:lnTo>
                    <a:lnTo>
                      <a:pt x="205" y="85"/>
                    </a:lnTo>
                    <a:lnTo>
                      <a:pt x="198" y="85"/>
                    </a:lnTo>
                    <a:lnTo>
                      <a:pt x="196" y="85"/>
                    </a:lnTo>
                    <a:lnTo>
                      <a:pt x="189" y="85"/>
                    </a:lnTo>
                    <a:lnTo>
                      <a:pt x="184" y="87"/>
                    </a:lnTo>
                    <a:lnTo>
                      <a:pt x="182" y="90"/>
                    </a:lnTo>
                    <a:lnTo>
                      <a:pt x="172" y="92"/>
                    </a:lnTo>
                    <a:lnTo>
                      <a:pt x="165" y="90"/>
                    </a:lnTo>
                    <a:lnTo>
                      <a:pt x="163" y="87"/>
                    </a:lnTo>
                    <a:lnTo>
                      <a:pt x="158" y="87"/>
                    </a:lnTo>
                    <a:lnTo>
                      <a:pt x="151" y="92"/>
                    </a:lnTo>
                    <a:lnTo>
                      <a:pt x="146" y="92"/>
                    </a:lnTo>
                    <a:lnTo>
                      <a:pt x="144" y="92"/>
                    </a:lnTo>
                    <a:lnTo>
                      <a:pt x="144" y="90"/>
                    </a:lnTo>
                    <a:lnTo>
                      <a:pt x="142" y="90"/>
                    </a:lnTo>
                    <a:lnTo>
                      <a:pt x="139" y="90"/>
                    </a:lnTo>
                    <a:lnTo>
                      <a:pt x="139" y="92"/>
                    </a:lnTo>
                    <a:lnTo>
                      <a:pt x="137" y="92"/>
                    </a:lnTo>
                    <a:lnTo>
                      <a:pt x="139" y="92"/>
                    </a:lnTo>
                    <a:lnTo>
                      <a:pt x="137" y="95"/>
                    </a:lnTo>
                    <a:lnTo>
                      <a:pt x="139" y="97"/>
                    </a:lnTo>
                    <a:lnTo>
                      <a:pt x="139" y="99"/>
                    </a:lnTo>
                    <a:lnTo>
                      <a:pt x="137" y="99"/>
                    </a:lnTo>
                    <a:lnTo>
                      <a:pt x="135" y="99"/>
                    </a:lnTo>
                    <a:lnTo>
                      <a:pt x="135" y="102"/>
                    </a:lnTo>
                    <a:lnTo>
                      <a:pt x="135" y="104"/>
                    </a:lnTo>
                    <a:lnTo>
                      <a:pt x="132" y="104"/>
                    </a:lnTo>
                    <a:lnTo>
                      <a:pt x="132" y="106"/>
                    </a:lnTo>
                    <a:lnTo>
                      <a:pt x="130" y="104"/>
                    </a:lnTo>
                    <a:lnTo>
                      <a:pt x="130" y="102"/>
                    </a:lnTo>
                    <a:close/>
                  </a:path>
                </a:pathLst>
              </a:custGeom>
              <a:grpFill/>
              <a:ln w="9525">
                <a:noFill/>
                <a:round/>
                <a:headEnd/>
                <a:tailEnd/>
              </a:ln>
            </p:spPr>
            <p:txBody>
              <a:bodyPr/>
              <a:lstStyle/>
              <a:p>
                <a:pPr>
                  <a:defRPr/>
                </a:pPr>
                <a:endParaRPr lang="en-US" sz="1200" kern="0">
                  <a:solidFill>
                    <a:srgbClr val="0096D6"/>
                  </a:solidFill>
                </a:endParaRPr>
              </a:p>
            </p:txBody>
          </p:sp>
          <p:sp>
            <p:nvSpPr>
              <p:cNvPr id="2930" name="Freeform 704"/>
              <p:cNvSpPr>
                <a:spLocks/>
              </p:cNvSpPr>
              <p:nvPr/>
            </p:nvSpPr>
            <p:spPr bwMode="auto">
              <a:xfrm>
                <a:off x="3225" y="1993"/>
                <a:ext cx="248" cy="106"/>
              </a:xfrm>
              <a:custGeom>
                <a:avLst/>
                <a:gdLst>
                  <a:gd name="T0" fmla="*/ 132 w 248"/>
                  <a:gd name="T1" fmla="*/ 95 h 106"/>
                  <a:gd name="T2" fmla="*/ 127 w 248"/>
                  <a:gd name="T3" fmla="*/ 95 h 106"/>
                  <a:gd name="T4" fmla="*/ 116 w 248"/>
                  <a:gd name="T5" fmla="*/ 90 h 106"/>
                  <a:gd name="T6" fmla="*/ 106 w 248"/>
                  <a:gd name="T7" fmla="*/ 97 h 106"/>
                  <a:gd name="T8" fmla="*/ 97 w 248"/>
                  <a:gd name="T9" fmla="*/ 99 h 106"/>
                  <a:gd name="T10" fmla="*/ 68 w 248"/>
                  <a:gd name="T11" fmla="*/ 90 h 106"/>
                  <a:gd name="T12" fmla="*/ 59 w 248"/>
                  <a:gd name="T13" fmla="*/ 95 h 106"/>
                  <a:gd name="T14" fmla="*/ 42 w 248"/>
                  <a:gd name="T15" fmla="*/ 99 h 106"/>
                  <a:gd name="T16" fmla="*/ 38 w 248"/>
                  <a:gd name="T17" fmla="*/ 92 h 106"/>
                  <a:gd name="T18" fmla="*/ 33 w 248"/>
                  <a:gd name="T19" fmla="*/ 90 h 106"/>
                  <a:gd name="T20" fmla="*/ 26 w 248"/>
                  <a:gd name="T21" fmla="*/ 92 h 106"/>
                  <a:gd name="T22" fmla="*/ 19 w 248"/>
                  <a:gd name="T23" fmla="*/ 92 h 106"/>
                  <a:gd name="T24" fmla="*/ 26 w 248"/>
                  <a:gd name="T25" fmla="*/ 87 h 106"/>
                  <a:gd name="T26" fmla="*/ 16 w 248"/>
                  <a:gd name="T27" fmla="*/ 87 h 106"/>
                  <a:gd name="T28" fmla="*/ 14 w 248"/>
                  <a:gd name="T29" fmla="*/ 80 h 106"/>
                  <a:gd name="T30" fmla="*/ 14 w 248"/>
                  <a:gd name="T31" fmla="*/ 78 h 106"/>
                  <a:gd name="T32" fmla="*/ 14 w 248"/>
                  <a:gd name="T33" fmla="*/ 71 h 106"/>
                  <a:gd name="T34" fmla="*/ 5 w 248"/>
                  <a:gd name="T35" fmla="*/ 66 h 106"/>
                  <a:gd name="T36" fmla="*/ 5 w 248"/>
                  <a:gd name="T37" fmla="*/ 64 h 106"/>
                  <a:gd name="T38" fmla="*/ 5 w 248"/>
                  <a:gd name="T39" fmla="*/ 59 h 106"/>
                  <a:gd name="T40" fmla="*/ 12 w 248"/>
                  <a:gd name="T41" fmla="*/ 61 h 106"/>
                  <a:gd name="T42" fmla="*/ 12 w 248"/>
                  <a:gd name="T43" fmla="*/ 57 h 106"/>
                  <a:gd name="T44" fmla="*/ 7 w 248"/>
                  <a:gd name="T45" fmla="*/ 50 h 106"/>
                  <a:gd name="T46" fmla="*/ 0 w 248"/>
                  <a:gd name="T47" fmla="*/ 45 h 106"/>
                  <a:gd name="T48" fmla="*/ 2 w 248"/>
                  <a:gd name="T49" fmla="*/ 35 h 106"/>
                  <a:gd name="T50" fmla="*/ 16 w 248"/>
                  <a:gd name="T51" fmla="*/ 28 h 106"/>
                  <a:gd name="T52" fmla="*/ 24 w 248"/>
                  <a:gd name="T53" fmla="*/ 26 h 106"/>
                  <a:gd name="T54" fmla="*/ 38 w 248"/>
                  <a:gd name="T55" fmla="*/ 26 h 106"/>
                  <a:gd name="T56" fmla="*/ 50 w 248"/>
                  <a:gd name="T57" fmla="*/ 24 h 106"/>
                  <a:gd name="T58" fmla="*/ 42 w 248"/>
                  <a:gd name="T59" fmla="*/ 21 h 106"/>
                  <a:gd name="T60" fmla="*/ 40 w 248"/>
                  <a:gd name="T61" fmla="*/ 19 h 106"/>
                  <a:gd name="T62" fmla="*/ 47 w 248"/>
                  <a:gd name="T63" fmla="*/ 17 h 106"/>
                  <a:gd name="T64" fmla="*/ 66 w 248"/>
                  <a:gd name="T65" fmla="*/ 19 h 106"/>
                  <a:gd name="T66" fmla="*/ 113 w 248"/>
                  <a:gd name="T67" fmla="*/ 2 h 106"/>
                  <a:gd name="T68" fmla="*/ 120 w 248"/>
                  <a:gd name="T69" fmla="*/ 2 h 106"/>
                  <a:gd name="T70" fmla="*/ 135 w 248"/>
                  <a:gd name="T71" fmla="*/ 14 h 106"/>
                  <a:gd name="T72" fmla="*/ 158 w 248"/>
                  <a:gd name="T73" fmla="*/ 19 h 106"/>
                  <a:gd name="T74" fmla="*/ 203 w 248"/>
                  <a:gd name="T75" fmla="*/ 9 h 106"/>
                  <a:gd name="T76" fmla="*/ 210 w 248"/>
                  <a:gd name="T77" fmla="*/ 9 h 106"/>
                  <a:gd name="T78" fmla="*/ 217 w 248"/>
                  <a:gd name="T79" fmla="*/ 7 h 106"/>
                  <a:gd name="T80" fmla="*/ 229 w 248"/>
                  <a:gd name="T81" fmla="*/ 17 h 106"/>
                  <a:gd name="T82" fmla="*/ 239 w 248"/>
                  <a:gd name="T83" fmla="*/ 33 h 106"/>
                  <a:gd name="T84" fmla="*/ 241 w 248"/>
                  <a:gd name="T85" fmla="*/ 45 h 106"/>
                  <a:gd name="T86" fmla="*/ 243 w 248"/>
                  <a:gd name="T87" fmla="*/ 73 h 106"/>
                  <a:gd name="T88" fmla="*/ 241 w 248"/>
                  <a:gd name="T89" fmla="*/ 83 h 106"/>
                  <a:gd name="T90" fmla="*/ 217 w 248"/>
                  <a:gd name="T91" fmla="*/ 83 h 106"/>
                  <a:gd name="T92" fmla="*/ 213 w 248"/>
                  <a:gd name="T93" fmla="*/ 83 h 106"/>
                  <a:gd name="T94" fmla="*/ 198 w 248"/>
                  <a:gd name="T95" fmla="*/ 85 h 106"/>
                  <a:gd name="T96" fmla="*/ 182 w 248"/>
                  <a:gd name="T97" fmla="*/ 90 h 106"/>
                  <a:gd name="T98" fmla="*/ 163 w 248"/>
                  <a:gd name="T99" fmla="*/ 87 h 106"/>
                  <a:gd name="T100" fmla="*/ 151 w 248"/>
                  <a:gd name="T101" fmla="*/ 92 h 106"/>
                  <a:gd name="T102" fmla="*/ 144 w 248"/>
                  <a:gd name="T103" fmla="*/ 92 h 106"/>
                  <a:gd name="T104" fmla="*/ 139 w 248"/>
                  <a:gd name="T105" fmla="*/ 90 h 106"/>
                  <a:gd name="T106" fmla="*/ 137 w 248"/>
                  <a:gd name="T107" fmla="*/ 95 h 106"/>
                  <a:gd name="T108" fmla="*/ 137 w 248"/>
                  <a:gd name="T109" fmla="*/ 99 h 106"/>
                  <a:gd name="T110" fmla="*/ 132 w 248"/>
                  <a:gd name="T111" fmla="*/ 104 h 106"/>
                  <a:gd name="T112" fmla="*/ 130 w 248"/>
                  <a:gd name="T113" fmla="*/ 104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8"/>
                  <a:gd name="T172" fmla="*/ 0 h 106"/>
                  <a:gd name="T173" fmla="*/ 248 w 248"/>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8" h="106">
                    <a:moveTo>
                      <a:pt x="130" y="102"/>
                    </a:moveTo>
                    <a:lnTo>
                      <a:pt x="130" y="99"/>
                    </a:lnTo>
                    <a:lnTo>
                      <a:pt x="130" y="95"/>
                    </a:lnTo>
                    <a:lnTo>
                      <a:pt x="132" y="95"/>
                    </a:lnTo>
                    <a:lnTo>
                      <a:pt x="132" y="92"/>
                    </a:lnTo>
                    <a:lnTo>
                      <a:pt x="132" y="90"/>
                    </a:lnTo>
                    <a:lnTo>
                      <a:pt x="127" y="90"/>
                    </a:lnTo>
                    <a:lnTo>
                      <a:pt x="127" y="95"/>
                    </a:lnTo>
                    <a:lnTo>
                      <a:pt x="125" y="95"/>
                    </a:lnTo>
                    <a:lnTo>
                      <a:pt x="120" y="95"/>
                    </a:lnTo>
                    <a:lnTo>
                      <a:pt x="118" y="90"/>
                    </a:lnTo>
                    <a:lnTo>
                      <a:pt x="116" y="90"/>
                    </a:lnTo>
                    <a:lnTo>
                      <a:pt x="113" y="90"/>
                    </a:lnTo>
                    <a:lnTo>
                      <a:pt x="111" y="92"/>
                    </a:lnTo>
                    <a:lnTo>
                      <a:pt x="106" y="95"/>
                    </a:lnTo>
                    <a:lnTo>
                      <a:pt x="106" y="97"/>
                    </a:lnTo>
                    <a:lnTo>
                      <a:pt x="104" y="97"/>
                    </a:lnTo>
                    <a:lnTo>
                      <a:pt x="102" y="99"/>
                    </a:lnTo>
                    <a:lnTo>
                      <a:pt x="99" y="102"/>
                    </a:lnTo>
                    <a:lnTo>
                      <a:pt x="97" y="99"/>
                    </a:lnTo>
                    <a:lnTo>
                      <a:pt x="90" y="102"/>
                    </a:lnTo>
                    <a:lnTo>
                      <a:pt x="85" y="102"/>
                    </a:lnTo>
                    <a:lnTo>
                      <a:pt x="80" y="97"/>
                    </a:lnTo>
                    <a:lnTo>
                      <a:pt x="68" y="90"/>
                    </a:lnTo>
                    <a:lnTo>
                      <a:pt x="59" y="90"/>
                    </a:lnTo>
                    <a:lnTo>
                      <a:pt x="59" y="92"/>
                    </a:lnTo>
                    <a:lnTo>
                      <a:pt x="59" y="95"/>
                    </a:lnTo>
                    <a:lnTo>
                      <a:pt x="59" y="97"/>
                    </a:lnTo>
                    <a:lnTo>
                      <a:pt x="50" y="99"/>
                    </a:lnTo>
                    <a:lnTo>
                      <a:pt x="45" y="99"/>
                    </a:lnTo>
                    <a:lnTo>
                      <a:pt x="42" y="99"/>
                    </a:lnTo>
                    <a:lnTo>
                      <a:pt x="40" y="97"/>
                    </a:lnTo>
                    <a:lnTo>
                      <a:pt x="40" y="92"/>
                    </a:lnTo>
                    <a:lnTo>
                      <a:pt x="38" y="90"/>
                    </a:lnTo>
                    <a:lnTo>
                      <a:pt x="38" y="92"/>
                    </a:lnTo>
                    <a:lnTo>
                      <a:pt x="35" y="92"/>
                    </a:lnTo>
                    <a:lnTo>
                      <a:pt x="33" y="90"/>
                    </a:lnTo>
                    <a:lnTo>
                      <a:pt x="28" y="90"/>
                    </a:lnTo>
                    <a:lnTo>
                      <a:pt x="28" y="92"/>
                    </a:lnTo>
                    <a:lnTo>
                      <a:pt x="26" y="92"/>
                    </a:lnTo>
                    <a:lnTo>
                      <a:pt x="26" y="90"/>
                    </a:lnTo>
                    <a:lnTo>
                      <a:pt x="19" y="92"/>
                    </a:lnTo>
                    <a:lnTo>
                      <a:pt x="19" y="90"/>
                    </a:lnTo>
                    <a:lnTo>
                      <a:pt x="21" y="90"/>
                    </a:lnTo>
                    <a:lnTo>
                      <a:pt x="24" y="90"/>
                    </a:lnTo>
                    <a:lnTo>
                      <a:pt x="26" y="87"/>
                    </a:lnTo>
                    <a:lnTo>
                      <a:pt x="28" y="87"/>
                    </a:lnTo>
                    <a:lnTo>
                      <a:pt x="31" y="85"/>
                    </a:lnTo>
                    <a:lnTo>
                      <a:pt x="16" y="87"/>
                    </a:lnTo>
                    <a:lnTo>
                      <a:pt x="16" y="85"/>
                    </a:lnTo>
                    <a:lnTo>
                      <a:pt x="19" y="83"/>
                    </a:lnTo>
                    <a:lnTo>
                      <a:pt x="16" y="80"/>
                    </a:lnTo>
                    <a:lnTo>
                      <a:pt x="14" y="80"/>
                    </a:lnTo>
                    <a:lnTo>
                      <a:pt x="16" y="78"/>
                    </a:lnTo>
                    <a:lnTo>
                      <a:pt x="16" y="76"/>
                    </a:lnTo>
                    <a:lnTo>
                      <a:pt x="14" y="78"/>
                    </a:lnTo>
                    <a:lnTo>
                      <a:pt x="12" y="76"/>
                    </a:lnTo>
                    <a:lnTo>
                      <a:pt x="14" y="73"/>
                    </a:lnTo>
                    <a:lnTo>
                      <a:pt x="14" y="71"/>
                    </a:lnTo>
                    <a:lnTo>
                      <a:pt x="12" y="69"/>
                    </a:lnTo>
                    <a:lnTo>
                      <a:pt x="9" y="69"/>
                    </a:lnTo>
                    <a:lnTo>
                      <a:pt x="7" y="66"/>
                    </a:lnTo>
                    <a:lnTo>
                      <a:pt x="5" y="66"/>
                    </a:lnTo>
                    <a:lnTo>
                      <a:pt x="2" y="66"/>
                    </a:lnTo>
                    <a:lnTo>
                      <a:pt x="2" y="64"/>
                    </a:lnTo>
                    <a:lnTo>
                      <a:pt x="5" y="64"/>
                    </a:lnTo>
                    <a:lnTo>
                      <a:pt x="5" y="61"/>
                    </a:lnTo>
                    <a:lnTo>
                      <a:pt x="5" y="59"/>
                    </a:lnTo>
                    <a:lnTo>
                      <a:pt x="7" y="64"/>
                    </a:lnTo>
                    <a:lnTo>
                      <a:pt x="9" y="64"/>
                    </a:lnTo>
                    <a:lnTo>
                      <a:pt x="14" y="64"/>
                    </a:lnTo>
                    <a:lnTo>
                      <a:pt x="12" y="61"/>
                    </a:lnTo>
                    <a:lnTo>
                      <a:pt x="9" y="61"/>
                    </a:lnTo>
                    <a:lnTo>
                      <a:pt x="9" y="59"/>
                    </a:lnTo>
                    <a:lnTo>
                      <a:pt x="9" y="57"/>
                    </a:lnTo>
                    <a:lnTo>
                      <a:pt x="12" y="57"/>
                    </a:lnTo>
                    <a:lnTo>
                      <a:pt x="12" y="54"/>
                    </a:lnTo>
                    <a:lnTo>
                      <a:pt x="9" y="52"/>
                    </a:lnTo>
                    <a:lnTo>
                      <a:pt x="7" y="50"/>
                    </a:lnTo>
                    <a:lnTo>
                      <a:pt x="9" y="47"/>
                    </a:lnTo>
                    <a:lnTo>
                      <a:pt x="9" y="45"/>
                    </a:lnTo>
                    <a:lnTo>
                      <a:pt x="9" y="43"/>
                    </a:lnTo>
                    <a:lnTo>
                      <a:pt x="0" y="45"/>
                    </a:lnTo>
                    <a:lnTo>
                      <a:pt x="0" y="43"/>
                    </a:lnTo>
                    <a:lnTo>
                      <a:pt x="0" y="38"/>
                    </a:lnTo>
                    <a:lnTo>
                      <a:pt x="2" y="35"/>
                    </a:lnTo>
                    <a:lnTo>
                      <a:pt x="9" y="28"/>
                    </a:lnTo>
                    <a:lnTo>
                      <a:pt x="12" y="28"/>
                    </a:lnTo>
                    <a:lnTo>
                      <a:pt x="14" y="28"/>
                    </a:lnTo>
                    <a:lnTo>
                      <a:pt x="16" y="28"/>
                    </a:lnTo>
                    <a:lnTo>
                      <a:pt x="19" y="31"/>
                    </a:lnTo>
                    <a:lnTo>
                      <a:pt x="21" y="31"/>
                    </a:lnTo>
                    <a:lnTo>
                      <a:pt x="21" y="26"/>
                    </a:lnTo>
                    <a:lnTo>
                      <a:pt x="24" y="26"/>
                    </a:lnTo>
                    <a:lnTo>
                      <a:pt x="26" y="28"/>
                    </a:lnTo>
                    <a:lnTo>
                      <a:pt x="24" y="28"/>
                    </a:lnTo>
                    <a:lnTo>
                      <a:pt x="40" y="28"/>
                    </a:lnTo>
                    <a:lnTo>
                      <a:pt x="38" y="26"/>
                    </a:lnTo>
                    <a:lnTo>
                      <a:pt x="35" y="26"/>
                    </a:lnTo>
                    <a:lnTo>
                      <a:pt x="38" y="24"/>
                    </a:lnTo>
                    <a:lnTo>
                      <a:pt x="50" y="24"/>
                    </a:lnTo>
                    <a:lnTo>
                      <a:pt x="47" y="21"/>
                    </a:lnTo>
                    <a:lnTo>
                      <a:pt x="45" y="24"/>
                    </a:lnTo>
                    <a:lnTo>
                      <a:pt x="42" y="21"/>
                    </a:lnTo>
                    <a:lnTo>
                      <a:pt x="40" y="21"/>
                    </a:lnTo>
                    <a:lnTo>
                      <a:pt x="40" y="19"/>
                    </a:lnTo>
                    <a:lnTo>
                      <a:pt x="40" y="14"/>
                    </a:lnTo>
                    <a:lnTo>
                      <a:pt x="42" y="17"/>
                    </a:lnTo>
                    <a:lnTo>
                      <a:pt x="47" y="17"/>
                    </a:lnTo>
                    <a:lnTo>
                      <a:pt x="59" y="17"/>
                    </a:lnTo>
                    <a:lnTo>
                      <a:pt x="61" y="17"/>
                    </a:lnTo>
                    <a:lnTo>
                      <a:pt x="66" y="19"/>
                    </a:lnTo>
                    <a:lnTo>
                      <a:pt x="71" y="17"/>
                    </a:lnTo>
                    <a:lnTo>
                      <a:pt x="71" y="14"/>
                    </a:lnTo>
                    <a:lnTo>
                      <a:pt x="97" y="2"/>
                    </a:lnTo>
                    <a:lnTo>
                      <a:pt x="113" y="2"/>
                    </a:lnTo>
                    <a:lnTo>
                      <a:pt x="118" y="0"/>
                    </a:lnTo>
                    <a:lnTo>
                      <a:pt x="120" y="0"/>
                    </a:lnTo>
                    <a:lnTo>
                      <a:pt x="120" y="2"/>
                    </a:lnTo>
                    <a:lnTo>
                      <a:pt x="123" y="5"/>
                    </a:lnTo>
                    <a:lnTo>
                      <a:pt x="130" y="7"/>
                    </a:lnTo>
                    <a:lnTo>
                      <a:pt x="132" y="7"/>
                    </a:lnTo>
                    <a:lnTo>
                      <a:pt x="135" y="14"/>
                    </a:lnTo>
                    <a:lnTo>
                      <a:pt x="142" y="14"/>
                    </a:lnTo>
                    <a:lnTo>
                      <a:pt x="151" y="19"/>
                    </a:lnTo>
                    <a:lnTo>
                      <a:pt x="153" y="17"/>
                    </a:lnTo>
                    <a:lnTo>
                      <a:pt x="158" y="19"/>
                    </a:lnTo>
                    <a:lnTo>
                      <a:pt x="175" y="17"/>
                    </a:lnTo>
                    <a:lnTo>
                      <a:pt x="182" y="19"/>
                    </a:lnTo>
                    <a:lnTo>
                      <a:pt x="189" y="19"/>
                    </a:lnTo>
                    <a:lnTo>
                      <a:pt x="203" y="9"/>
                    </a:lnTo>
                    <a:lnTo>
                      <a:pt x="203" y="7"/>
                    </a:lnTo>
                    <a:lnTo>
                      <a:pt x="205" y="9"/>
                    </a:lnTo>
                    <a:lnTo>
                      <a:pt x="210" y="9"/>
                    </a:lnTo>
                    <a:lnTo>
                      <a:pt x="215" y="9"/>
                    </a:lnTo>
                    <a:lnTo>
                      <a:pt x="217" y="9"/>
                    </a:lnTo>
                    <a:lnTo>
                      <a:pt x="217" y="7"/>
                    </a:lnTo>
                    <a:lnTo>
                      <a:pt x="220" y="7"/>
                    </a:lnTo>
                    <a:lnTo>
                      <a:pt x="224" y="14"/>
                    </a:lnTo>
                    <a:lnTo>
                      <a:pt x="227" y="14"/>
                    </a:lnTo>
                    <a:lnTo>
                      <a:pt x="229" y="17"/>
                    </a:lnTo>
                    <a:lnTo>
                      <a:pt x="231" y="21"/>
                    </a:lnTo>
                    <a:lnTo>
                      <a:pt x="231" y="28"/>
                    </a:lnTo>
                    <a:lnTo>
                      <a:pt x="234" y="31"/>
                    </a:lnTo>
                    <a:lnTo>
                      <a:pt x="239" y="33"/>
                    </a:lnTo>
                    <a:lnTo>
                      <a:pt x="241" y="35"/>
                    </a:lnTo>
                    <a:lnTo>
                      <a:pt x="243" y="38"/>
                    </a:lnTo>
                    <a:lnTo>
                      <a:pt x="241" y="45"/>
                    </a:lnTo>
                    <a:lnTo>
                      <a:pt x="239" y="47"/>
                    </a:lnTo>
                    <a:lnTo>
                      <a:pt x="241" y="52"/>
                    </a:lnTo>
                    <a:lnTo>
                      <a:pt x="241" y="71"/>
                    </a:lnTo>
                    <a:lnTo>
                      <a:pt x="243" y="73"/>
                    </a:lnTo>
                    <a:lnTo>
                      <a:pt x="246" y="78"/>
                    </a:lnTo>
                    <a:lnTo>
                      <a:pt x="248" y="83"/>
                    </a:lnTo>
                    <a:lnTo>
                      <a:pt x="246" y="83"/>
                    </a:lnTo>
                    <a:lnTo>
                      <a:pt x="241" y="83"/>
                    </a:lnTo>
                    <a:lnTo>
                      <a:pt x="239" y="80"/>
                    </a:lnTo>
                    <a:lnTo>
                      <a:pt x="227" y="80"/>
                    </a:lnTo>
                    <a:lnTo>
                      <a:pt x="222" y="78"/>
                    </a:lnTo>
                    <a:lnTo>
                      <a:pt x="217" y="83"/>
                    </a:lnTo>
                    <a:lnTo>
                      <a:pt x="215" y="83"/>
                    </a:lnTo>
                    <a:lnTo>
                      <a:pt x="213" y="83"/>
                    </a:lnTo>
                    <a:lnTo>
                      <a:pt x="213" y="80"/>
                    </a:lnTo>
                    <a:lnTo>
                      <a:pt x="210" y="83"/>
                    </a:lnTo>
                    <a:lnTo>
                      <a:pt x="205" y="85"/>
                    </a:lnTo>
                    <a:lnTo>
                      <a:pt x="198" y="85"/>
                    </a:lnTo>
                    <a:lnTo>
                      <a:pt x="196" y="85"/>
                    </a:lnTo>
                    <a:lnTo>
                      <a:pt x="189" y="85"/>
                    </a:lnTo>
                    <a:lnTo>
                      <a:pt x="184" y="87"/>
                    </a:lnTo>
                    <a:lnTo>
                      <a:pt x="182" y="90"/>
                    </a:lnTo>
                    <a:lnTo>
                      <a:pt x="172" y="92"/>
                    </a:lnTo>
                    <a:lnTo>
                      <a:pt x="165" y="90"/>
                    </a:lnTo>
                    <a:lnTo>
                      <a:pt x="163" y="87"/>
                    </a:lnTo>
                    <a:lnTo>
                      <a:pt x="158" y="87"/>
                    </a:lnTo>
                    <a:lnTo>
                      <a:pt x="151" y="92"/>
                    </a:lnTo>
                    <a:lnTo>
                      <a:pt x="146" y="92"/>
                    </a:lnTo>
                    <a:lnTo>
                      <a:pt x="144" y="92"/>
                    </a:lnTo>
                    <a:lnTo>
                      <a:pt x="144" y="90"/>
                    </a:lnTo>
                    <a:lnTo>
                      <a:pt x="142" y="90"/>
                    </a:lnTo>
                    <a:lnTo>
                      <a:pt x="139" y="90"/>
                    </a:lnTo>
                    <a:lnTo>
                      <a:pt x="139" y="92"/>
                    </a:lnTo>
                    <a:lnTo>
                      <a:pt x="137" y="92"/>
                    </a:lnTo>
                    <a:lnTo>
                      <a:pt x="139" y="92"/>
                    </a:lnTo>
                    <a:lnTo>
                      <a:pt x="137" y="95"/>
                    </a:lnTo>
                    <a:lnTo>
                      <a:pt x="139" y="97"/>
                    </a:lnTo>
                    <a:lnTo>
                      <a:pt x="139" y="99"/>
                    </a:lnTo>
                    <a:lnTo>
                      <a:pt x="137" y="99"/>
                    </a:lnTo>
                    <a:lnTo>
                      <a:pt x="135" y="99"/>
                    </a:lnTo>
                    <a:lnTo>
                      <a:pt x="135" y="102"/>
                    </a:lnTo>
                    <a:lnTo>
                      <a:pt x="135" y="104"/>
                    </a:lnTo>
                    <a:lnTo>
                      <a:pt x="132" y="104"/>
                    </a:lnTo>
                    <a:lnTo>
                      <a:pt x="132" y="106"/>
                    </a:lnTo>
                    <a:lnTo>
                      <a:pt x="130" y="104"/>
                    </a:lnTo>
                    <a:lnTo>
                      <a:pt x="130" y="102"/>
                    </a:lnTo>
                  </a:path>
                </a:pathLst>
              </a:custGeom>
              <a:grpFill/>
              <a:ln w="9525">
                <a:noFill/>
                <a:round/>
                <a:headEnd/>
                <a:tailEnd/>
              </a:ln>
            </p:spPr>
            <p:txBody>
              <a:bodyPr/>
              <a:lstStyle/>
              <a:p>
                <a:pPr>
                  <a:defRPr/>
                </a:pPr>
                <a:endParaRPr lang="en-US" sz="1200" kern="0">
                  <a:solidFill>
                    <a:srgbClr val="0096D6"/>
                  </a:solidFill>
                </a:endParaRPr>
              </a:p>
            </p:txBody>
          </p:sp>
          <p:sp>
            <p:nvSpPr>
              <p:cNvPr id="2931" name="Freeform 705"/>
              <p:cNvSpPr>
                <a:spLocks/>
              </p:cNvSpPr>
              <p:nvPr/>
            </p:nvSpPr>
            <p:spPr bwMode="auto">
              <a:xfrm>
                <a:off x="3494" y="2189"/>
                <a:ext cx="24" cy="24"/>
              </a:xfrm>
              <a:custGeom>
                <a:avLst/>
                <a:gdLst>
                  <a:gd name="T0" fmla="*/ 24 w 24"/>
                  <a:gd name="T1" fmla="*/ 24 h 24"/>
                  <a:gd name="T2" fmla="*/ 24 w 24"/>
                  <a:gd name="T3" fmla="*/ 21 h 24"/>
                  <a:gd name="T4" fmla="*/ 24 w 24"/>
                  <a:gd name="T5" fmla="*/ 19 h 24"/>
                  <a:gd name="T6" fmla="*/ 21 w 24"/>
                  <a:gd name="T7" fmla="*/ 12 h 24"/>
                  <a:gd name="T8" fmla="*/ 19 w 24"/>
                  <a:gd name="T9" fmla="*/ 12 h 24"/>
                  <a:gd name="T10" fmla="*/ 17 w 24"/>
                  <a:gd name="T11" fmla="*/ 12 h 24"/>
                  <a:gd name="T12" fmla="*/ 17 w 24"/>
                  <a:gd name="T13" fmla="*/ 10 h 24"/>
                  <a:gd name="T14" fmla="*/ 17 w 24"/>
                  <a:gd name="T15" fmla="*/ 10 h 24"/>
                  <a:gd name="T16" fmla="*/ 21 w 24"/>
                  <a:gd name="T17" fmla="*/ 10 h 24"/>
                  <a:gd name="T18" fmla="*/ 24 w 24"/>
                  <a:gd name="T19" fmla="*/ 7 h 24"/>
                  <a:gd name="T20" fmla="*/ 24 w 24"/>
                  <a:gd name="T21" fmla="*/ 5 h 24"/>
                  <a:gd name="T22" fmla="*/ 24 w 24"/>
                  <a:gd name="T23" fmla="*/ 5 h 24"/>
                  <a:gd name="T24" fmla="*/ 19 w 24"/>
                  <a:gd name="T25" fmla="*/ 2 h 24"/>
                  <a:gd name="T26" fmla="*/ 19 w 24"/>
                  <a:gd name="T27" fmla="*/ 2 h 24"/>
                  <a:gd name="T28" fmla="*/ 19 w 24"/>
                  <a:gd name="T29" fmla="*/ 2 h 24"/>
                  <a:gd name="T30" fmla="*/ 14 w 24"/>
                  <a:gd name="T31" fmla="*/ 0 h 24"/>
                  <a:gd name="T32" fmla="*/ 10 w 24"/>
                  <a:gd name="T33" fmla="*/ 2 h 24"/>
                  <a:gd name="T34" fmla="*/ 5 w 24"/>
                  <a:gd name="T35" fmla="*/ 12 h 24"/>
                  <a:gd name="T36" fmla="*/ 0 w 24"/>
                  <a:gd name="T37" fmla="*/ 14 h 24"/>
                  <a:gd name="T38" fmla="*/ 3 w 24"/>
                  <a:gd name="T39" fmla="*/ 17 h 24"/>
                  <a:gd name="T40" fmla="*/ 12 w 24"/>
                  <a:gd name="T41" fmla="*/ 19 h 24"/>
                  <a:gd name="T42" fmla="*/ 14 w 24"/>
                  <a:gd name="T43" fmla="*/ 19 h 24"/>
                  <a:gd name="T44" fmla="*/ 17 w 24"/>
                  <a:gd name="T45" fmla="*/ 24 h 24"/>
                  <a:gd name="T46" fmla="*/ 24 w 24"/>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4"/>
                  <a:gd name="T74" fmla="*/ 24 w 2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4">
                    <a:moveTo>
                      <a:pt x="24" y="24"/>
                    </a:moveTo>
                    <a:lnTo>
                      <a:pt x="24" y="21"/>
                    </a:lnTo>
                    <a:lnTo>
                      <a:pt x="24" y="19"/>
                    </a:lnTo>
                    <a:lnTo>
                      <a:pt x="21" y="12"/>
                    </a:lnTo>
                    <a:lnTo>
                      <a:pt x="19" y="12"/>
                    </a:lnTo>
                    <a:lnTo>
                      <a:pt x="17" y="12"/>
                    </a:lnTo>
                    <a:lnTo>
                      <a:pt x="17" y="10"/>
                    </a:lnTo>
                    <a:lnTo>
                      <a:pt x="21" y="10"/>
                    </a:lnTo>
                    <a:lnTo>
                      <a:pt x="24" y="7"/>
                    </a:lnTo>
                    <a:lnTo>
                      <a:pt x="24" y="5"/>
                    </a:lnTo>
                    <a:lnTo>
                      <a:pt x="19" y="2"/>
                    </a:lnTo>
                    <a:lnTo>
                      <a:pt x="14" y="0"/>
                    </a:lnTo>
                    <a:lnTo>
                      <a:pt x="10" y="2"/>
                    </a:lnTo>
                    <a:lnTo>
                      <a:pt x="5" y="12"/>
                    </a:lnTo>
                    <a:lnTo>
                      <a:pt x="0" y="14"/>
                    </a:lnTo>
                    <a:lnTo>
                      <a:pt x="3" y="17"/>
                    </a:lnTo>
                    <a:lnTo>
                      <a:pt x="12" y="19"/>
                    </a:lnTo>
                    <a:lnTo>
                      <a:pt x="14" y="19"/>
                    </a:lnTo>
                    <a:lnTo>
                      <a:pt x="17" y="24"/>
                    </a:lnTo>
                    <a:lnTo>
                      <a:pt x="24" y="24"/>
                    </a:lnTo>
                    <a:close/>
                  </a:path>
                </a:pathLst>
              </a:custGeom>
              <a:grpFill/>
              <a:ln w="9525">
                <a:noFill/>
                <a:round/>
                <a:headEnd/>
                <a:tailEnd/>
              </a:ln>
            </p:spPr>
            <p:txBody>
              <a:bodyPr/>
              <a:lstStyle/>
              <a:p>
                <a:pPr>
                  <a:defRPr/>
                </a:pPr>
                <a:endParaRPr lang="en-US" sz="1200" kern="0">
                  <a:solidFill>
                    <a:srgbClr val="0096D6"/>
                  </a:solidFill>
                </a:endParaRPr>
              </a:p>
            </p:txBody>
          </p:sp>
          <p:sp>
            <p:nvSpPr>
              <p:cNvPr id="2932" name="Freeform 706"/>
              <p:cNvSpPr>
                <a:spLocks/>
              </p:cNvSpPr>
              <p:nvPr/>
            </p:nvSpPr>
            <p:spPr bwMode="auto">
              <a:xfrm>
                <a:off x="3494" y="2189"/>
                <a:ext cx="24" cy="24"/>
              </a:xfrm>
              <a:custGeom>
                <a:avLst/>
                <a:gdLst>
                  <a:gd name="T0" fmla="*/ 24 w 24"/>
                  <a:gd name="T1" fmla="*/ 24 h 24"/>
                  <a:gd name="T2" fmla="*/ 24 w 24"/>
                  <a:gd name="T3" fmla="*/ 21 h 24"/>
                  <a:gd name="T4" fmla="*/ 24 w 24"/>
                  <a:gd name="T5" fmla="*/ 19 h 24"/>
                  <a:gd name="T6" fmla="*/ 21 w 24"/>
                  <a:gd name="T7" fmla="*/ 12 h 24"/>
                  <a:gd name="T8" fmla="*/ 19 w 24"/>
                  <a:gd name="T9" fmla="*/ 12 h 24"/>
                  <a:gd name="T10" fmla="*/ 17 w 24"/>
                  <a:gd name="T11" fmla="*/ 12 h 24"/>
                  <a:gd name="T12" fmla="*/ 17 w 24"/>
                  <a:gd name="T13" fmla="*/ 10 h 24"/>
                  <a:gd name="T14" fmla="*/ 17 w 24"/>
                  <a:gd name="T15" fmla="*/ 10 h 24"/>
                  <a:gd name="T16" fmla="*/ 21 w 24"/>
                  <a:gd name="T17" fmla="*/ 10 h 24"/>
                  <a:gd name="T18" fmla="*/ 24 w 24"/>
                  <a:gd name="T19" fmla="*/ 7 h 24"/>
                  <a:gd name="T20" fmla="*/ 24 w 24"/>
                  <a:gd name="T21" fmla="*/ 5 h 24"/>
                  <a:gd name="T22" fmla="*/ 24 w 24"/>
                  <a:gd name="T23" fmla="*/ 5 h 24"/>
                  <a:gd name="T24" fmla="*/ 19 w 24"/>
                  <a:gd name="T25" fmla="*/ 2 h 24"/>
                  <a:gd name="T26" fmla="*/ 19 w 24"/>
                  <a:gd name="T27" fmla="*/ 2 h 24"/>
                  <a:gd name="T28" fmla="*/ 19 w 24"/>
                  <a:gd name="T29" fmla="*/ 2 h 24"/>
                  <a:gd name="T30" fmla="*/ 14 w 24"/>
                  <a:gd name="T31" fmla="*/ 0 h 24"/>
                  <a:gd name="T32" fmla="*/ 10 w 24"/>
                  <a:gd name="T33" fmla="*/ 2 h 24"/>
                  <a:gd name="T34" fmla="*/ 5 w 24"/>
                  <a:gd name="T35" fmla="*/ 12 h 24"/>
                  <a:gd name="T36" fmla="*/ 0 w 24"/>
                  <a:gd name="T37" fmla="*/ 14 h 24"/>
                  <a:gd name="T38" fmla="*/ 3 w 24"/>
                  <a:gd name="T39" fmla="*/ 17 h 24"/>
                  <a:gd name="T40" fmla="*/ 12 w 24"/>
                  <a:gd name="T41" fmla="*/ 19 h 24"/>
                  <a:gd name="T42" fmla="*/ 14 w 24"/>
                  <a:gd name="T43" fmla="*/ 19 h 24"/>
                  <a:gd name="T44" fmla="*/ 17 w 24"/>
                  <a:gd name="T45" fmla="*/ 24 h 24"/>
                  <a:gd name="T46" fmla="*/ 24 w 24"/>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4"/>
                  <a:gd name="T74" fmla="*/ 24 w 2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4">
                    <a:moveTo>
                      <a:pt x="24" y="24"/>
                    </a:moveTo>
                    <a:lnTo>
                      <a:pt x="24" y="21"/>
                    </a:lnTo>
                    <a:lnTo>
                      <a:pt x="24" y="19"/>
                    </a:lnTo>
                    <a:lnTo>
                      <a:pt x="21" y="12"/>
                    </a:lnTo>
                    <a:lnTo>
                      <a:pt x="19" y="12"/>
                    </a:lnTo>
                    <a:lnTo>
                      <a:pt x="17" y="12"/>
                    </a:lnTo>
                    <a:lnTo>
                      <a:pt x="17" y="10"/>
                    </a:lnTo>
                    <a:lnTo>
                      <a:pt x="21" y="10"/>
                    </a:lnTo>
                    <a:lnTo>
                      <a:pt x="24" y="7"/>
                    </a:lnTo>
                    <a:lnTo>
                      <a:pt x="24" y="5"/>
                    </a:lnTo>
                    <a:lnTo>
                      <a:pt x="19" y="2"/>
                    </a:lnTo>
                    <a:lnTo>
                      <a:pt x="14" y="0"/>
                    </a:lnTo>
                    <a:lnTo>
                      <a:pt x="10" y="2"/>
                    </a:lnTo>
                    <a:lnTo>
                      <a:pt x="5" y="12"/>
                    </a:lnTo>
                    <a:lnTo>
                      <a:pt x="0" y="14"/>
                    </a:lnTo>
                    <a:lnTo>
                      <a:pt x="3" y="17"/>
                    </a:lnTo>
                    <a:lnTo>
                      <a:pt x="12" y="19"/>
                    </a:lnTo>
                    <a:lnTo>
                      <a:pt x="14" y="19"/>
                    </a:lnTo>
                    <a:lnTo>
                      <a:pt x="17" y="24"/>
                    </a:lnTo>
                    <a:lnTo>
                      <a:pt x="24" y="24"/>
                    </a:lnTo>
                  </a:path>
                </a:pathLst>
              </a:custGeom>
              <a:grpFill/>
              <a:ln w="9525">
                <a:noFill/>
                <a:round/>
                <a:headEnd/>
                <a:tailEnd/>
              </a:ln>
            </p:spPr>
            <p:txBody>
              <a:bodyPr/>
              <a:lstStyle/>
              <a:p>
                <a:pPr>
                  <a:defRPr/>
                </a:pPr>
                <a:endParaRPr lang="en-US" sz="1200" kern="0">
                  <a:solidFill>
                    <a:srgbClr val="0096D6"/>
                  </a:solidFill>
                </a:endParaRPr>
              </a:p>
            </p:txBody>
          </p:sp>
          <p:sp>
            <p:nvSpPr>
              <p:cNvPr id="2933" name="Freeform 707"/>
              <p:cNvSpPr>
                <a:spLocks/>
              </p:cNvSpPr>
              <p:nvPr/>
            </p:nvSpPr>
            <p:spPr bwMode="auto">
              <a:xfrm>
                <a:off x="3683" y="2080"/>
                <a:ext cx="222" cy="204"/>
              </a:xfrm>
              <a:custGeom>
                <a:avLst/>
                <a:gdLst>
                  <a:gd name="T0" fmla="*/ 33 w 222"/>
                  <a:gd name="T1" fmla="*/ 156 h 204"/>
                  <a:gd name="T2" fmla="*/ 14 w 222"/>
                  <a:gd name="T3" fmla="*/ 133 h 204"/>
                  <a:gd name="T4" fmla="*/ 21 w 222"/>
                  <a:gd name="T5" fmla="*/ 121 h 204"/>
                  <a:gd name="T6" fmla="*/ 45 w 222"/>
                  <a:gd name="T7" fmla="*/ 119 h 204"/>
                  <a:gd name="T8" fmla="*/ 73 w 222"/>
                  <a:gd name="T9" fmla="*/ 111 h 204"/>
                  <a:gd name="T10" fmla="*/ 76 w 222"/>
                  <a:gd name="T11" fmla="*/ 95 h 204"/>
                  <a:gd name="T12" fmla="*/ 92 w 222"/>
                  <a:gd name="T13" fmla="*/ 90 h 204"/>
                  <a:gd name="T14" fmla="*/ 95 w 222"/>
                  <a:gd name="T15" fmla="*/ 85 h 204"/>
                  <a:gd name="T16" fmla="*/ 102 w 222"/>
                  <a:gd name="T17" fmla="*/ 83 h 204"/>
                  <a:gd name="T18" fmla="*/ 106 w 222"/>
                  <a:gd name="T19" fmla="*/ 85 h 204"/>
                  <a:gd name="T20" fmla="*/ 114 w 222"/>
                  <a:gd name="T21" fmla="*/ 71 h 204"/>
                  <a:gd name="T22" fmla="*/ 116 w 222"/>
                  <a:gd name="T23" fmla="*/ 64 h 204"/>
                  <a:gd name="T24" fmla="*/ 125 w 222"/>
                  <a:gd name="T25" fmla="*/ 57 h 204"/>
                  <a:gd name="T26" fmla="*/ 130 w 222"/>
                  <a:gd name="T27" fmla="*/ 50 h 204"/>
                  <a:gd name="T28" fmla="*/ 135 w 222"/>
                  <a:gd name="T29" fmla="*/ 43 h 204"/>
                  <a:gd name="T30" fmla="*/ 144 w 222"/>
                  <a:gd name="T31" fmla="*/ 29 h 204"/>
                  <a:gd name="T32" fmla="*/ 140 w 222"/>
                  <a:gd name="T33" fmla="*/ 17 h 204"/>
                  <a:gd name="T34" fmla="*/ 144 w 222"/>
                  <a:gd name="T35" fmla="*/ 10 h 204"/>
                  <a:gd name="T36" fmla="*/ 149 w 222"/>
                  <a:gd name="T37" fmla="*/ 8 h 204"/>
                  <a:gd name="T38" fmla="*/ 156 w 222"/>
                  <a:gd name="T39" fmla="*/ 3 h 204"/>
                  <a:gd name="T40" fmla="*/ 173 w 222"/>
                  <a:gd name="T41" fmla="*/ 0 h 204"/>
                  <a:gd name="T42" fmla="*/ 182 w 222"/>
                  <a:gd name="T43" fmla="*/ 0 h 204"/>
                  <a:gd name="T44" fmla="*/ 192 w 222"/>
                  <a:gd name="T45" fmla="*/ 0 h 204"/>
                  <a:gd name="T46" fmla="*/ 196 w 222"/>
                  <a:gd name="T47" fmla="*/ 3 h 204"/>
                  <a:gd name="T48" fmla="*/ 201 w 222"/>
                  <a:gd name="T49" fmla="*/ 15 h 204"/>
                  <a:gd name="T50" fmla="*/ 203 w 222"/>
                  <a:gd name="T51" fmla="*/ 19 h 204"/>
                  <a:gd name="T52" fmla="*/ 208 w 222"/>
                  <a:gd name="T53" fmla="*/ 19 h 204"/>
                  <a:gd name="T54" fmla="*/ 215 w 222"/>
                  <a:gd name="T55" fmla="*/ 33 h 204"/>
                  <a:gd name="T56" fmla="*/ 210 w 222"/>
                  <a:gd name="T57" fmla="*/ 36 h 204"/>
                  <a:gd name="T58" fmla="*/ 201 w 222"/>
                  <a:gd name="T59" fmla="*/ 38 h 204"/>
                  <a:gd name="T60" fmla="*/ 196 w 222"/>
                  <a:gd name="T61" fmla="*/ 41 h 204"/>
                  <a:gd name="T62" fmla="*/ 177 w 222"/>
                  <a:gd name="T63" fmla="*/ 36 h 204"/>
                  <a:gd name="T64" fmla="*/ 173 w 222"/>
                  <a:gd name="T65" fmla="*/ 43 h 204"/>
                  <a:gd name="T66" fmla="*/ 173 w 222"/>
                  <a:gd name="T67" fmla="*/ 45 h 204"/>
                  <a:gd name="T68" fmla="*/ 177 w 222"/>
                  <a:gd name="T69" fmla="*/ 48 h 204"/>
                  <a:gd name="T70" fmla="*/ 177 w 222"/>
                  <a:gd name="T71" fmla="*/ 57 h 204"/>
                  <a:gd name="T72" fmla="*/ 180 w 222"/>
                  <a:gd name="T73" fmla="*/ 64 h 204"/>
                  <a:gd name="T74" fmla="*/ 184 w 222"/>
                  <a:gd name="T75" fmla="*/ 71 h 204"/>
                  <a:gd name="T76" fmla="*/ 192 w 222"/>
                  <a:gd name="T77" fmla="*/ 76 h 204"/>
                  <a:gd name="T78" fmla="*/ 189 w 222"/>
                  <a:gd name="T79" fmla="*/ 78 h 204"/>
                  <a:gd name="T80" fmla="*/ 184 w 222"/>
                  <a:gd name="T81" fmla="*/ 88 h 204"/>
                  <a:gd name="T82" fmla="*/ 182 w 222"/>
                  <a:gd name="T83" fmla="*/ 93 h 204"/>
                  <a:gd name="T84" fmla="*/ 184 w 222"/>
                  <a:gd name="T85" fmla="*/ 95 h 204"/>
                  <a:gd name="T86" fmla="*/ 175 w 222"/>
                  <a:gd name="T87" fmla="*/ 102 h 204"/>
                  <a:gd name="T88" fmla="*/ 168 w 222"/>
                  <a:gd name="T89" fmla="*/ 111 h 204"/>
                  <a:gd name="T90" fmla="*/ 144 w 222"/>
                  <a:gd name="T91" fmla="*/ 142 h 204"/>
                  <a:gd name="T92" fmla="*/ 130 w 222"/>
                  <a:gd name="T93" fmla="*/ 142 h 204"/>
                  <a:gd name="T94" fmla="*/ 116 w 222"/>
                  <a:gd name="T95" fmla="*/ 161 h 204"/>
                  <a:gd name="T96" fmla="*/ 125 w 222"/>
                  <a:gd name="T97" fmla="*/ 163 h 204"/>
                  <a:gd name="T98" fmla="*/ 128 w 222"/>
                  <a:gd name="T99" fmla="*/ 175 h 204"/>
                  <a:gd name="T100" fmla="*/ 132 w 222"/>
                  <a:gd name="T101" fmla="*/ 185 h 204"/>
                  <a:gd name="T102" fmla="*/ 135 w 222"/>
                  <a:gd name="T103" fmla="*/ 189 h 204"/>
                  <a:gd name="T104" fmla="*/ 132 w 222"/>
                  <a:gd name="T105" fmla="*/ 194 h 204"/>
                  <a:gd name="T106" fmla="*/ 130 w 222"/>
                  <a:gd name="T107" fmla="*/ 194 h 204"/>
                  <a:gd name="T108" fmla="*/ 118 w 222"/>
                  <a:gd name="T109" fmla="*/ 196 h 204"/>
                  <a:gd name="T110" fmla="*/ 106 w 222"/>
                  <a:gd name="T111" fmla="*/ 196 h 204"/>
                  <a:gd name="T112" fmla="*/ 102 w 222"/>
                  <a:gd name="T113" fmla="*/ 199 h 204"/>
                  <a:gd name="T114" fmla="*/ 97 w 222"/>
                  <a:gd name="T115" fmla="*/ 204 h 204"/>
                  <a:gd name="T116" fmla="*/ 88 w 222"/>
                  <a:gd name="T117" fmla="*/ 199 h 204"/>
                  <a:gd name="T118" fmla="*/ 78 w 222"/>
                  <a:gd name="T119" fmla="*/ 182 h 204"/>
                  <a:gd name="T120" fmla="*/ 50 w 222"/>
                  <a:gd name="T121" fmla="*/ 182 h 204"/>
                  <a:gd name="T122" fmla="*/ 24 w 222"/>
                  <a:gd name="T123" fmla="*/ 182 h 204"/>
                  <a:gd name="T124" fmla="*/ 12 w 222"/>
                  <a:gd name="T125" fmla="*/ 182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
                  <a:gd name="T190" fmla="*/ 0 h 204"/>
                  <a:gd name="T191" fmla="*/ 222 w 222"/>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 h="204">
                    <a:moveTo>
                      <a:pt x="12" y="182"/>
                    </a:moveTo>
                    <a:lnTo>
                      <a:pt x="14" y="168"/>
                    </a:lnTo>
                    <a:lnTo>
                      <a:pt x="19" y="163"/>
                    </a:lnTo>
                    <a:lnTo>
                      <a:pt x="29" y="161"/>
                    </a:lnTo>
                    <a:lnTo>
                      <a:pt x="33" y="156"/>
                    </a:lnTo>
                    <a:lnTo>
                      <a:pt x="33" y="154"/>
                    </a:lnTo>
                    <a:lnTo>
                      <a:pt x="31" y="152"/>
                    </a:lnTo>
                    <a:lnTo>
                      <a:pt x="26" y="152"/>
                    </a:lnTo>
                    <a:lnTo>
                      <a:pt x="26" y="137"/>
                    </a:lnTo>
                    <a:lnTo>
                      <a:pt x="24" y="137"/>
                    </a:lnTo>
                    <a:lnTo>
                      <a:pt x="14" y="133"/>
                    </a:lnTo>
                    <a:lnTo>
                      <a:pt x="12" y="130"/>
                    </a:lnTo>
                    <a:lnTo>
                      <a:pt x="7" y="121"/>
                    </a:lnTo>
                    <a:lnTo>
                      <a:pt x="0" y="114"/>
                    </a:lnTo>
                    <a:lnTo>
                      <a:pt x="3" y="114"/>
                    </a:lnTo>
                    <a:lnTo>
                      <a:pt x="21" y="121"/>
                    </a:lnTo>
                    <a:lnTo>
                      <a:pt x="24" y="119"/>
                    </a:lnTo>
                    <a:lnTo>
                      <a:pt x="40" y="119"/>
                    </a:lnTo>
                    <a:lnTo>
                      <a:pt x="43" y="121"/>
                    </a:lnTo>
                    <a:lnTo>
                      <a:pt x="45" y="119"/>
                    </a:lnTo>
                    <a:lnTo>
                      <a:pt x="47" y="116"/>
                    </a:lnTo>
                    <a:lnTo>
                      <a:pt x="57" y="119"/>
                    </a:lnTo>
                    <a:lnTo>
                      <a:pt x="71" y="114"/>
                    </a:lnTo>
                    <a:lnTo>
                      <a:pt x="73" y="111"/>
                    </a:lnTo>
                    <a:lnTo>
                      <a:pt x="73" y="109"/>
                    </a:lnTo>
                    <a:lnTo>
                      <a:pt x="73" y="104"/>
                    </a:lnTo>
                    <a:lnTo>
                      <a:pt x="73" y="102"/>
                    </a:lnTo>
                    <a:lnTo>
                      <a:pt x="73" y="97"/>
                    </a:lnTo>
                    <a:lnTo>
                      <a:pt x="76" y="95"/>
                    </a:lnTo>
                    <a:lnTo>
                      <a:pt x="78" y="95"/>
                    </a:lnTo>
                    <a:lnTo>
                      <a:pt x="81" y="90"/>
                    </a:lnTo>
                    <a:lnTo>
                      <a:pt x="83" y="90"/>
                    </a:lnTo>
                    <a:lnTo>
                      <a:pt x="83" y="93"/>
                    </a:lnTo>
                    <a:lnTo>
                      <a:pt x="92" y="90"/>
                    </a:lnTo>
                    <a:lnTo>
                      <a:pt x="90" y="88"/>
                    </a:lnTo>
                    <a:lnTo>
                      <a:pt x="92" y="88"/>
                    </a:lnTo>
                    <a:lnTo>
                      <a:pt x="95" y="85"/>
                    </a:lnTo>
                    <a:lnTo>
                      <a:pt x="97" y="83"/>
                    </a:lnTo>
                    <a:lnTo>
                      <a:pt x="99" y="83"/>
                    </a:lnTo>
                    <a:lnTo>
                      <a:pt x="102" y="85"/>
                    </a:lnTo>
                    <a:lnTo>
                      <a:pt x="102" y="83"/>
                    </a:lnTo>
                    <a:lnTo>
                      <a:pt x="104" y="83"/>
                    </a:lnTo>
                    <a:lnTo>
                      <a:pt x="106" y="85"/>
                    </a:lnTo>
                    <a:lnTo>
                      <a:pt x="109" y="85"/>
                    </a:lnTo>
                    <a:lnTo>
                      <a:pt x="114" y="81"/>
                    </a:lnTo>
                    <a:lnTo>
                      <a:pt x="111" y="74"/>
                    </a:lnTo>
                    <a:lnTo>
                      <a:pt x="114" y="71"/>
                    </a:lnTo>
                    <a:lnTo>
                      <a:pt x="114" y="69"/>
                    </a:lnTo>
                    <a:lnTo>
                      <a:pt x="114" y="67"/>
                    </a:lnTo>
                    <a:lnTo>
                      <a:pt x="116" y="67"/>
                    </a:lnTo>
                    <a:lnTo>
                      <a:pt x="116" y="64"/>
                    </a:lnTo>
                    <a:lnTo>
                      <a:pt x="118" y="62"/>
                    </a:lnTo>
                    <a:lnTo>
                      <a:pt x="121" y="62"/>
                    </a:lnTo>
                    <a:lnTo>
                      <a:pt x="125" y="59"/>
                    </a:lnTo>
                    <a:lnTo>
                      <a:pt x="125" y="57"/>
                    </a:lnTo>
                    <a:lnTo>
                      <a:pt x="123" y="52"/>
                    </a:lnTo>
                    <a:lnTo>
                      <a:pt x="121" y="50"/>
                    </a:lnTo>
                    <a:lnTo>
                      <a:pt x="121" y="48"/>
                    </a:lnTo>
                    <a:lnTo>
                      <a:pt x="123" y="48"/>
                    </a:lnTo>
                    <a:lnTo>
                      <a:pt x="130" y="50"/>
                    </a:lnTo>
                    <a:lnTo>
                      <a:pt x="135" y="48"/>
                    </a:lnTo>
                    <a:lnTo>
                      <a:pt x="137" y="45"/>
                    </a:lnTo>
                    <a:lnTo>
                      <a:pt x="137" y="43"/>
                    </a:lnTo>
                    <a:lnTo>
                      <a:pt x="135" y="43"/>
                    </a:lnTo>
                    <a:lnTo>
                      <a:pt x="135" y="41"/>
                    </a:lnTo>
                    <a:lnTo>
                      <a:pt x="137" y="38"/>
                    </a:lnTo>
                    <a:lnTo>
                      <a:pt x="142" y="31"/>
                    </a:lnTo>
                    <a:lnTo>
                      <a:pt x="144" y="31"/>
                    </a:lnTo>
                    <a:lnTo>
                      <a:pt x="144" y="29"/>
                    </a:lnTo>
                    <a:lnTo>
                      <a:pt x="142" y="29"/>
                    </a:lnTo>
                    <a:lnTo>
                      <a:pt x="142" y="26"/>
                    </a:lnTo>
                    <a:lnTo>
                      <a:pt x="144" y="26"/>
                    </a:lnTo>
                    <a:lnTo>
                      <a:pt x="144" y="24"/>
                    </a:lnTo>
                    <a:lnTo>
                      <a:pt x="142" y="19"/>
                    </a:lnTo>
                    <a:lnTo>
                      <a:pt x="140" y="17"/>
                    </a:lnTo>
                    <a:lnTo>
                      <a:pt x="137" y="17"/>
                    </a:lnTo>
                    <a:lnTo>
                      <a:pt x="140" y="15"/>
                    </a:lnTo>
                    <a:lnTo>
                      <a:pt x="144" y="10"/>
                    </a:lnTo>
                    <a:lnTo>
                      <a:pt x="147" y="10"/>
                    </a:lnTo>
                    <a:lnTo>
                      <a:pt x="147" y="8"/>
                    </a:lnTo>
                    <a:lnTo>
                      <a:pt x="149" y="8"/>
                    </a:lnTo>
                    <a:lnTo>
                      <a:pt x="149" y="5"/>
                    </a:lnTo>
                    <a:lnTo>
                      <a:pt x="151" y="5"/>
                    </a:lnTo>
                    <a:lnTo>
                      <a:pt x="154" y="5"/>
                    </a:lnTo>
                    <a:lnTo>
                      <a:pt x="156" y="3"/>
                    </a:lnTo>
                    <a:lnTo>
                      <a:pt x="158" y="3"/>
                    </a:lnTo>
                    <a:lnTo>
                      <a:pt x="161" y="3"/>
                    </a:lnTo>
                    <a:lnTo>
                      <a:pt x="170" y="0"/>
                    </a:lnTo>
                    <a:lnTo>
                      <a:pt x="170" y="3"/>
                    </a:lnTo>
                    <a:lnTo>
                      <a:pt x="173" y="0"/>
                    </a:lnTo>
                    <a:lnTo>
                      <a:pt x="175" y="3"/>
                    </a:lnTo>
                    <a:lnTo>
                      <a:pt x="177" y="3"/>
                    </a:lnTo>
                    <a:lnTo>
                      <a:pt x="180" y="0"/>
                    </a:lnTo>
                    <a:lnTo>
                      <a:pt x="182" y="0"/>
                    </a:lnTo>
                    <a:lnTo>
                      <a:pt x="184" y="0"/>
                    </a:lnTo>
                    <a:lnTo>
                      <a:pt x="182" y="0"/>
                    </a:lnTo>
                    <a:lnTo>
                      <a:pt x="187" y="0"/>
                    </a:lnTo>
                    <a:lnTo>
                      <a:pt x="189" y="0"/>
                    </a:lnTo>
                    <a:lnTo>
                      <a:pt x="192" y="0"/>
                    </a:lnTo>
                    <a:lnTo>
                      <a:pt x="194" y="0"/>
                    </a:lnTo>
                    <a:lnTo>
                      <a:pt x="194" y="3"/>
                    </a:lnTo>
                    <a:lnTo>
                      <a:pt x="194" y="5"/>
                    </a:lnTo>
                    <a:lnTo>
                      <a:pt x="196" y="3"/>
                    </a:lnTo>
                    <a:lnTo>
                      <a:pt x="201" y="8"/>
                    </a:lnTo>
                    <a:lnTo>
                      <a:pt x="201" y="12"/>
                    </a:lnTo>
                    <a:lnTo>
                      <a:pt x="201" y="15"/>
                    </a:lnTo>
                    <a:lnTo>
                      <a:pt x="201" y="17"/>
                    </a:lnTo>
                    <a:lnTo>
                      <a:pt x="203" y="19"/>
                    </a:lnTo>
                    <a:lnTo>
                      <a:pt x="206" y="19"/>
                    </a:lnTo>
                    <a:lnTo>
                      <a:pt x="208" y="17"/>
                    </a:lnTo>
                    <a:lnTo>
                      <a:pt x="208" y="19"/>
                    </a:lnTo>
                    <a:lnTo>
                      <a:pt x="218" y="24"/>
                    </a:lnTo>
                    <a:lnTo>
                      <a:pt x="220" y="24"/>
                    </a:lnTo>
                    <a:lnTo>
                      <a:pt x="222" y="26"/>
                    </a:lnTo>
                    <a:lnTo>
                      <a:pt x="215" y="31"/>
                    </a:lnTo>
                    <a:lnTo>
                      <a:pt x="215" y="33"/>
                    </a:lnTo>
                    <a:lnTo>
                      <a:pt x="213" y="36"/>
                    </a:lnTo>
                    <a:lnTo>
                      <a:pt x="210" y="36"/>
                    </a:lnTo>
                    <a:lnTo>
                      <a:pt x="206" y="36"/>
                    </a:lnTo>
                    <a:lnTo>
                      <a:pt x="206" y="38"/>
                    </a:lnTo>
                    <a:lnTo>
                      <a:pt x="203" y="38"/>
                    </a:lnTo>
                    <a:lnTo>
                      <a:pt x="201" y="38"/>
                    </a:lnTo>
                    <a:lnTo>
                      <a:pt x="199" y="38"/>
                    </a:lnTo>
                    <a:lnTo>
                      <a:pt x="199" y="41"/>
                    </a:lnTo>
                    <a:lnTo>
                      <a:pt x="196" y="41"/>
                    </a:lnTo>
                    <a:lnTo>
                      <a:pt x="194" y="38"/>
                    </a:lnTo>
                    <a:lnTo>
                      <a:pt x="192" y="38"/>
                    </a:lnTo>
                    <a:lnTo>
                      <a:pt x="189" y="38"/>
                    </a:lnTo>
                    <a:lnTo>
                      <a:pt x="180" y="33"/>
                    </a:lnTo>
                    <a:lnTo>
                      <a:pt x="177" y="36"/>
                    </a:lnTo>
                    <a:lnTo>
                      <a:pt x="175" y="36"/>
                    </a:lnTo>
                    <a:lnTo>
                      <a:pt x="173" y="36"/>
                    </a:lnTo>
                    <a:lnTo>
                      <a:pt x="173" y="38"/>
                    </a:lnTo>
                    <a:lnTo>
                      <a:pt x="173" y="43"/>
                    </a:lnTo>
                    <a:lnTo>
                      <a:pt x="175" y="43"/>
                    </a:lnTo>
                    <a:lnTo>
                      <a:pt x="175" y="45"/>
                    </a:lnTo>
                    <a:lnTo>
                      <a:pt x="173" y="45"/>
                    </a:lnTo>
                    <a:lnTo>
                      <a:pt x="173" y="48"/>
                    </a:lnTo>
                    <a:lnTo>
                      <a:pt x="175" y="48"/>
                    </a:lnTo>
                    <a:lnTo>
                      <a:pt x="177" y="48"/>
                    </a:lnTo>
                    <a:lnTo>
                      <a:pt x="177" y="50"/>
                    </a:lnTo>
                    <a:lnTo>
                      <a:pt x="175" y="50"/>
                    </a:lnTo>
                    <a:lnTo>
                      <a:pt x="175" y="52"/>
                    </a:lnTo>
                    <a:lnTo>
                      <a:pt x="177" y="55"/>
                    </a:lnTo>
                    <a:lnTo>
                      <a:pt x="177" y="57"/>
                    </a:lnTo>
                    <a:lnTo>
                      <a:pt x="175" y="59"/>
                    </a:lnTo>
                    <a:lnTo>
                      <a:pt x="175" y="62"/>
                    </a:lnTo>
                    <a:lnTo>
                      <a:pt x="177" y="64"/>
                    </a:lnTo>
                    <a:lnTo>
                      <a:pt x="180" y="64"/>
                    </a:lnTo>
                    <a:lnTo>
                      <a:pt x="180" y="67"/>
                    </a:lnTo>
                    <a:lnTo>
                      <a:pt x="182" y="69"/>
                    </a:lnTo>
                    <a:lnTo>
                      <a:pt x="182" y="67"/>
                    </a:lnTo>
                    <a:lnTo>
                      <a:pt x="184" y="67"/>
                    </a:lnTo>
                    <a:lnTo>
                      <a:pt x="184" y="71"/>
                    </a:lnTo>
                    <a:lnTo>
                      <a:pt x="184" y="74"/>
                    </a:lnTo>
                    <a:lnTo>
                      <a:pt x="189" y="74"/>
                    </a:lnTo>
                    <a:lnTo>
                      <a:pt x="192" y="74"/>
                    </a:lnTo>
                    <a:lnTo>
                      <a:pt x="192" y="76"/>
                    </a:lnTo>
                    <a:lnTo>
                      <a:pt x="194" y="78"/>
                    </a:lnTo>
                    <a:lnTo>
                      <a:pt x="192" y="78"/>
                    </a:lnTo>
                    <a:lnTo>
                      <a:pt x="189" y="81"/>
                    </a:lnTo>
                    <a:lnTo>
                      <a:pt x="189" y="78"/>
                    </a:lnTo>
                    <a:lnTo>
                      <a:pt x="187" y="78"/>
                    </a:lnTo>
                    <a:lnTo>
                      <a:pt x="187" y="81"/>
                    </a:lnTo>
                    <a:lnTo>
                      <a:pt x="184" y="81"/>
                    </a:lnTo>
                    <a:lnTo>
                      <a:pt x="182" y="83"/>
                    </a:lnTo>
                    <a:lnTo>
                      <a:pt x="182" y="85"/>
                    </a:lnTo>
                    <a:lnTo>
                      <a:pt x="184" y="88"/>
                    </a:lnTo>
                    <a:lnTo>
                      <a:pt x="184" y="90"/>
                    </a:lnTo>
                    <a:lnTo>
                      <a:pt x="182" y="90"/>
                    </a:lnTo>
                    <a:lnTo>
                      <a:pt x="182" y="93"/>
                    </a:lnTo>
                    <a:lnTo>
                      <a:pt x="184" y="93"/>
                    </a:lnTo>
                    <a:lnTo>
                      <a:pt x="187" y="95"/>
                    </a:lnTo>
                    <a:lnTo>
                      <a:pt x="184" y="95"/>
                    </a:lnTo>
                    <a:lnTo>
                      <a:pt x="182" y="95"/>
                    </a:lnTo>
                    <a:lnTo>
                      <a:pt x="182" y="97"/>
                    </a:lnTo>
                    <a:lnTo>
                      <a:pt x="180" y="97"/>
                    </a:lnTo>
                    <a:lnTo>
                      <a:pt x="175" y="102"/>
                    </a:lnTo>
                    <a:lnTo>
                      <a:pt x="173" y="104"/>
                    </a:lnTo>
                    <a:lnTo>
                      <a:pt x="173" y="107"/>
                    </a:lnTo>
                    <a:lnTo>
                      <a:pt x="173" y="109"/>
                    </a:lnTo>
                    <a:lnTo>
                      <a:pt x="173" y="111"/>
                    </a:lnTo>
                    <a:lnTo>
                      <a:pt x="170" y="111"/>
                    </a:lnTo>
                    <a:lnTo>
                      <a:pt x="168" y="111"/>
                    </a:lnTo>
                    <a:lnTo>
                      <a:pt x="166" y="114"/>
                    </a:lnTo>
                    <a:lnTo>
                      <a:pt x="158" y="128"/>
                    </a:lnTo>
                    <a:lnTo>
                      <a:pt x="156" y="128"/>
                    </a:lnTo>
                    <a:lnTo>
                      <a:pt x="144" y="142"/>
                    </a:lnTo>
                    <a:lnTo>
                      <a:pt x="137" y="142"/>
                    </a:lnTo>
                    <a:lnTo>
                      <a:pt x="135" y="145"/>
                    </a:lnTo>
                    <a:lnTo>
                      <a:pt x="132" y="147"/>
                    </a:lnTo>
                    <a:lnTo>
                      <a:pt x="132" y="145"/>
                    </a:lnTo>
                    <a:lnTo>
                      <a:pt x="130" y="142"/>
                    </a:lnTo>
                    <a:lnTo>
                      <a:pt x="128" y="140"/>
                    </a:lnTo>
                    <a:lnTo>
                      <a:pt x="116" y="154"/>
                    </a:lnTo>
                    <a:lnTo>
                      <a:pt x="116" y="159"/>
                    </a:lnTo>
                    <a:lnTo>
                      <a:pt x="116" y="161"/>
                    </a:lnTo>
                    <a:lnTo>
                      <a:pt x="118" y="161"/>
                    </a:lnTo>
                    <a:lnTo>
                      <a:pt x="121" y="163"/>
                    </a:lnTo>
                    <a:lnTo>
                      <a:pt x="123" y="163"/>
                    </a:lnTo>
                    <a:lnTo>
                      <a:pt x="125" y="163"/>
                    </a:lnTo>
                    <a:lnTo>
                      <a:pt x="123" y="170"/>
                    </a:lnTo>
                    <a:lnTo>
                      <a:pt x="123" y="173"/>
                    </a:lnTo>
                    <a:lnTo>
                      <a:pt x="125" y="175"/>
                    </a:lnTo>
                    <a:lnTo>
                      <a:pt x="128" y="175"/>
                    </a:lnTo>
                    <a:lnTo>
                      <a:pt x="130" y="175"/>
                    </a:lnTo>
                    <a:lnTo>
                      <a:pt x="130" y="180"/>
                    </a:lnTo>
                    <a:lnTo>
                      <a:pt x="132" y="182"/>
                    </a:lnTo>
                    <a:lnTo>
                      <a:pt x="132" y="185"/>
                    </a:lnTo>
                    <a:lnTo>
                      <a:pt x="135" y="187"/>
                    </a:lnTo>
                    <a:lnTo>
                      <a:pt x="135" y="189"/>
                    </a:lnTo>
                    <a:lnTo>
                      <a:pt x="137" y="189"/>
                    </a:lnTo>
                    <a:lnTo>
                      <a:pt x="135" y="189"/>
                    </a:lnTo>
                    <a:lnTo>
                      <a:pt x="135" y="192"/>
                    </a:lnTo>
                    <a:lnTo>
                      <a:pt x="135" y="194"/>
                    </a:lnTo>
                    <a:lnTo>
                      <a:pt x="137" y="194"/>
                    </a:lnTo>
                    <a:lnTo>
                      <a:pt x="135" y="194"/>
                    </a:lnTo>
                    <a:lnTo>
                      <a:pt x="132" y="194"/>
                    </a:lnTo>
                    <a:lnTo>
                      <a:pt x="132" y="196"/>
                    </a:lnTo>
                    <a:lnTo>
                      <a:pt x="130" y="196"/>
                    </a:lnTo>
                    <a:lnTo>
                      <a:pt x="130" y="194"/>
                    </a:lnTo>
                    <a:lnTo>
                      <a:pt x="128" y="194"/>
                    </a:lnTo>
                    <a:lnTo>
                      <a:pt x="123" y="194"/>
                    </a:lnTo>
                    <a:lnTo>
                      <a:pt x="123" y="196"/>
                    </a:lnTo>
                    <a:lnTo>
                      <a:pt x="118" y="196"/>
                    </a:lnTo>
                    <a:lnTo>
                      <a:pt x="116" y="194"/>
                    </a:lnTo>
                    <a:lnTo>
                      <a:pt x="116" y="196"/>
                    </a:lnTo>
                    <a:lnTo>
                      <a:pt x="114" y="194"/>
                    </a:lnTo>
                    <a:lnTo>
                      <a:pt x="109" y="196"/>
                    </a:lnTo>
                    <a:lnTo>
                      <a:pt x="109" y="194"/>
                    </a:lnTo>
                    <a:lnTo>
                      <a:pt x="106" y="196"/>
                    </a:lnTo>
                    <a:lnTo>
                      <a:pt x="106" y="194"/>
                    </a:lnTo>
                    <a:lnTo>
                      <a:pt x="106" y="196"/>
                    </a:lnTo>
                    <a:lnTo>
                      <a:pt x="106" y="199"/>
                    </a:lnTo>
                    <a:lnTo>
                      <a:pt x="102" y="199"/>
                    </a:lnTo>
                    <a:lnTo>
                      <a:pt x="99" y="199"/>
                    </a:lnTo>
                    <a:lnTo>
                      <a:pt x="99" y="201"/>
                    </a:lnTo>
                    <a:lnTo>
                      <a:pt x="97" y="201"/>
                    </a:lnTo>
                    <a:lnTo>
                      <a:pt x="97" y="204"/>
                    </a:lnTo>
                    <a:lnTo>
                      <a:pt x="95" y="204"/>
                    </a:lnTo>
                    <a:lnTo>
                      <a:pt x="92" y="201"/>
                    </a:lnTo>
                    <a:lnTo>
                      <a:pt x="90" y="201"/>
                    </a:lnTo>
                    <a:lnTo>
                      <a:pt x="88" y="201"/>
                    </a:lnTo>
                    <a:lnTo>
                      <a:pt x="88" y="199"/>
                    </a:lnTo>
                    <a:lnTo>
                      <a:pt x="83" y="192"/>
                    </a:lnTo>
                    <a:lnTo>
                      <a:pt x="83" y="189"/>
                    </a:lnTo>
                    <a:lnTo>
                      <a:pt x="78" y="187"/>
                    </a:lnTo>
                    <a:lnTo>
                      <a:pt x="78" y="182"/>
                    </a:lnTo>
                    <a:lnTo>
                      <a:pt x="73" y="180"/>
                    </a:lnTo>
                    <a:lnTo>
                      <a:pt x="62" y="180"/>
                    </a:lnTo>
                    <a:lnTo>
                      <a:pt x="57" y="180"/>
                    </a:lnTo>
                    <a:lnTo>
                      <a:pt x="52" y="180"/>
                    </a:lnTo>
                    <a:lnTo>
                      <a:pt x="50" y="182"/>
                    </a:lnTo>
                    <a:lnTo>
                      <a:pt x="45" y="182"/>
                    </a:lnTo>
                    <a:lnTo>
                      <a:pt x="45" y="180"/>
                    </a:lnTo>
                    <a:lnTo>
                      <a:pt x="40" y="180"/>
                    </a:lnTo>
                    <a:lnTo>
                      <a:pt x="38" y="180"/>
                    </a:lnTo>
                    <a:lnTo>
                      <a:pt x="36" y="182"/>
                    </a:lnTo>
                    <a:lnTo>
                      <a:pt x="24" y="182"/>
                    </a:lnTo>
                    <a:lnTo>
                      <a:pt x="19" y="182"/>
                    </a:lnTo>
                    <a:lnTo>
                      <a:pt x="17" y="182"/>
                    </a:lnTo>
                    <a:lnTo>
                      <a:pt x="17" y="185"/>
                    </a:lnTo>
                    <a:lnTo>
                      <a:pt x="14" y="185"/>
                    </a:lnTo>
                    <a:lnTo>
                      <a:pt x="12" y="185"/>
                    </a:lnTo>
                    <a:lnTo>
                      <a:pt x="12" y="182"/>
                    </a:lnTo>
                    <a:close/>
                  </a:path>
                </a:pathLst>
              </a:custGeom>
              <a:grpFill/>
              <a:ln w="9525">
                <a:noFill/>
                <a:round/>
                <a:headEnd/>
                <a:tailEnd/>
              </a:ln>
            </p:spPr>
            <p:txBody>
              <a:bodyPr/>
              <a:lstStyle/>
              <a:p>
                <a:pPr>
                  <a:defRPr/>
                </a:pPr>
                <a:endParaRPr lang="en-US" sz="1200" kern="0">
                  <a:solidFill>
                    <a:srgbClr val="0096D6"/>
                  </a:solidFill>
                </a:endParaRPr>
              </a:p>
            </p:txBody>
          </p:sp>
          <p:sp>
            <p:nvSpPr>
              <p:cNvPr id="2934" name="Freeform 708"/>
              <p:cNvSpPr>
                <a:spLocks/>
              </p:cNvSpPr>
              <p:nvPr/>
            </p:nvSpPr>
            <p:spPr bwMode="auto">
              <a:xfrm>
                <a:off x="3683" y="2080"/>
                <a:ext cx="222" cy="204"/>
              </a:xfrm>
              <a:custGeom>
                <a:avLst/>
                <a:gdLst>
                  <a:gd name="T0" fmla="*/ 33 w 222"/>
                  <a:gd name="T1" fmla="*/ 156 h 204"/>
                  <a:gd name="T2" fmla="*/ 14 w 222"/>
                  <a:gd name="T3" fmla="*/ 133 h 204"/>
                  <a:gd name="T4" fmla="*/ 21 w 222"/>
                  <a:gd name="T5" fmla="*/ 121 h 204"/>
                  <a:gd name="T6" fmla="*/ 45 w 222"/>
                  <a:gd name="T7" fmla="*/ 119 h 204"/>
                  <a:gd name="T8" fmla="*/ 73 w 222"/>
                  <a:gd name="T9" fmla="*/ 111 h 204"/>
                  <a:gd name="T10" fmla="*/ 76 w 222"/>
                  <a:gd name="T11" fmla="*/ 95 h 204"/>
                  <a:gd name="T12" fmla="*/ 92 w 222"/>
                  <a:gd name="T13" fmla="*/ 90 h 204"/>
                  <a:gd name="T14" fmla="*/ 95 w 222"/>
                  <a:gd name="T15" fmla="*/ 85 h 204"/>
                  <a:gd name="T16" fmla="*/ 102 w 222"/>
                  <a:gd name="T17" fmla="*/ 83 h 204"/>
                  <a:gd name="T18" fmla="*/ 106 w 222"/>
                  <a:gd name="T19" fmla="*/ 85 h 204"/>
                  <a:gd name="T20" fmla="*/ 114 w 222"/>
                  <a:gd name="T21" fmla="*/ 71 h 204"/>
                  <a:gd name="T22" fmla="*/ 116 w 222"/>
                  <a:gd name="T23" fmla="*/ 64 h 204"/>
                  <a:gd name="T24" fmla="*/ 125 w 222"/>
                  <a:gd name="T25" fmla="*/ 57 h 204"/>
                  <a:gd name="T26" fmla="*/ 130 w 222"/>
                  <a:gd name="T27" fmla="*/ 50 h 204"/>
                  <a:gd name="T28" fmla="*/ 135 w 222"/>
                  <a:gd name="T29" fmla="*/ 43 h 204"/>
                  <a:gd name="T30" fmla="*/ 144 w 222"/>
                  <a:gd name="T31" fmla="*/ 29 h 204"/>
                  <a:gd name="T32" fmla="*/ 140 w 222"/>
                  <a:gd name="T33" fmla="*/ 17 h 204"/>
                  <a:gd name="T34" fmla="*/ 144 w 222"/>
                  <a:gd name="T35" fmla="*/ 10 h 204"/>
                  <a:gd name="T36" fmla="*/ 149 w 222"/>
                  <a:gd name="T37" fmla="*/ 8 h 204"/>
                  <a:gd name="T38" fmla="*/ 156 w 222"/>
                  <a:gd name="T39" fmla="*/ 3 h 204"/>
                  <a:gd name="T40" fmla="*/ 173 w 222"/>
                  <a:gd name="T41" fmla="*/ 0 h 204"/>
                  <a:gd name="T42" fmla="*/ 182 w 222"/>
                  <a:gd name="T43" fmla="*/ 0 h 204"/>
                  <a:gd name="T44" fmla="*/ 192 w 222"/>
                  <a:gd name="T45" fmla="*/ 0 h 204"/>
                  <a:gd name="T46" fmla="*/ 196 w 222"/>
                  <a:gd name="T47" fmla="*/ 3 h 204"/>
                  <a:gd name="T48" fmla="*/ 201 w 222"/>
                  <a:gd name="T49" fmla="*/ 15 h 204"/>
                  <a:gd name="T50" fmla="*/ 203 w 222"/>
                  <a:gd name="T51" fmla="*/ 19 h 204"/>
                  <a:gd name="T52" fmla="*/ 208 w 222"/>
                  <a:gd name="T53" fmla="*/ 19 h 204"/>
                  <a:gd name="T54" fmla="*/ 215 w 222"/>
                  <a:gd name="T55" fmla="*/ 33 h 204"/>
                  <a:gd name="T56" fmla="*/ 210 w 222"/>
                  <a:gd name="T57" fmla="*/ 36 h 204"/>
                  <a:gd name="T58" fmla="*/ 201 w 222"/>
                  <a:gd name="T59" fmla="*/ 38 h 204"/>
                  <a:gd name="T60" fmla="*/ 196 w 222"/>
                  <a:gd name="T61" fmla="*/ 41 h 204"/>
                  <a:gd name="T62" fmla="*/ 177 w 222"/>
                  <a:gd name="T63" fmla="*/ 36 h 204"/>
                  <a:gd name="T64" fmla="*/ 173 w 222"/>
                  <a:gd name="T65" fmla="*/ 43 h 204"/>
                  <a:gd name="T66" fmla="*/ 173 w 222"/>
                  <a:gd name="T67" fmla="*/ 45 h 204"/>
                  <a:gd name="T68" fmla="*/ 177 w 222"/>
                  <a:gd name="T69" fmla="*/ 48 h 204"/>
                  <a:gd name="T70" fmla="*/ 177 w 222"/>
                  <a:gd name="T71" fmla="*/ 57 h 204"/>
                  <a:gd name="T72" fmla="*/ 180 w 222"/>
                  <a:gd name="T73" fmla="*/ 64 h 204"/>
                  <a:gd name="T74" fmla="*/ 184 w 222"/>
                  <a:gd name="T75" fmla="*/ 71 h 204"/>
                  <a:gd name="T76" fmla="*/ 192 w 222"/>
                  <a:gd name="T77" fmla="*/ 76 h 204"/>
                  <a:gd name="T78" fmla="*/ 189 w 222"/>
                  <a:gd name="T79" fmla="*/ 78 h 204"/>
                  <a:gd name="T80" fmla="*/ 184 w 222"/>
                  <a:gd name="T81" fmla="*/ 88 h 204"/>
                  <a:gd name="T82" fmla="*/ 182 w 222"/>
                  <a:gd name="T83" fmla="*/ 93 h 204"/>
                  <a:gd name="T84" fmla="*/ 184 w 222"/>
                  <a:gd name="T85" fmla="*/ 95 h 204"/>
                  <a:gd name="T86" fmla="*/ 175 w 222"/>
                  <a:gd name="T87" fmla="*/ 102 h 204"/>
                  <a:gd name="T88" fmla="*/ 168 w 222"/>
                  <a:gd name="T89" fmla="*/ 111 h 204"/>
                  <a:gd name="T90" fmla="*/ 144 w 222"/>
                  <a:gd name="T91" fmla="*/ 142 h 204"/>
                  <a:gd name="T92" fmla="*/ 130 w 222"/>
                  <a:gd name="T93" fmla="*/ 142 h 204"/>
                  <a:gd name="T94" fmla="*/ 116 w 222"/>
                  <a:gd name="T95" fmla="*/ 161 h 204"/>
                  <a:gd name="T96" fmla="*/ 125 w 222"/>
                  <a:gd name="T97" fmla="*/ 163 h 204"/>
                  <a:gd name="T98" fmla="*/ 128 w 222"/>
                  <a:gd name="T99" fmla="*/ 175 h 204"/>
                  <a:gd name="T100" fmla="*/ 132 w 222"/>
                  <a:gd name="T101" fmla="*/ 185 h 204"/>
                  <a:gd name="T102" fmla="*/ 135 w 222"/>
                  <a:gd name="T103" fmla="*/ 189 h 204"/>
                  <a:gd name="T104" fmla="*/ 132 w 222"/>
                  <a:gd name="T105" fmla="*/ 194 h 204"/>
                  <a:gd name="T106" fmla="*/ 130 w 222"/>
                  <a:gd name="T107" fmla="*/ 194 h 204"/>
                  <a:gd name="T108" fmla="*/ 118 w 222"/>
                  <a:gd name="T109" fmla="*/ 196 h 204"/>
                  <a:gd name="T110" fmla="*/ 106 w 222"/>
                  <a:gd name="T111" fmla="*/ 196 h 204"/>
                  <a:gd name="T112" fmla="*/ 102 w 222"/>
                  <a:gd name="T113" fmla="*/ 199 h 204"/>
                  <a:gd name="T114" fmla="*/ 97 w 222"/>
                  <a:gd name="T115" fmla="*/ 204 h 204"/>
                  <a:gd name="T116" fmla="*/ 88 w 222"/>
                  <a:gd name="T117" fmla="*/ 199 h 204"/>
                  <a:gd name="T118" fmla="*/ 78 w 222"/>
                  <a:gd name="T119" fmla="*/ 182 h 204"/>
                  <a:gd name="T120" fmla="*/ 50 w 222"/>
                  <a:gd name="T121" fmla="*/ 182 h 204"/>
                  <a:gd name="T122" fmla="*/ 24 w 222"/>
                  <a:gd name="T123" fmla="*/ 182 h 204"/>
                  <a:gd name="T124" fmla="*/ 12 w 222"/>
                  <a:gd name="T125" fmla="*/ 182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
                  <a:gd name="T190" fmla="*/ 0 h 204"/>
                  <a:gd name="T191" fmla="*/ 222 w 222"/>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 h="204">
                    <a:moveTo>
                      <a:pt x="12" y="182"/>
                    </a:moveTo>
                    <a:lnTo>
                      <a:pt x="14" y="168"/>
                    </a:lnTo>
                    <a:lnTo>
                      <a:pt x="19" y="163"/>
                    </a:lnTo>
                    <a:lnTo>
                      <a:pt x="29" y="161"/>
                    </a:lnTo>
                    <a:lnTo>
                      <a:pt x="33" y="156"/>
                    </a:lnTo>
                    <a:lnTo>
                      <a:pt x="33" y="154"/>
                    </a:lnTo>
                    <a:lnTo>
                      <a:pt x="31" y="152"/>
                    </a:lnTo>
                    <a:lnTo>
                      <a:pt x="26" y="152"/>
                    </a:lnTo>
                    <a:lnTo>
                      <a:pt x="26" y="137"/>
                    </a:lnTo>
                    <a:lnTo>
                      <a:pt x="24" y="137"/>
                    </a:lnTo>
                    <a:lnTo>
                      <a:pt x="14" y="133"/>
                    </a:lnTo>
                    <a:lnTo>
                      <a:pt x="12" y="130"/>
                    </a:lnTo>
                    <a:lnTo>
                      <a:pt x="7" y="121"/>
                    </a:lnTo>
                    <a:lnTo>
                      <a:pt x="0" y="114"/>
                    </a:lnTo>
                    <a:lnTo>
                      <a:pt x="3" y="114"/>
                    </a:lnTo>
                    <a:lnTo>
                      <a:pt x="21" y="121"/>
                    </a:lnTo>
                    <a:lnTo>
                      <a:pt x="24" y="119"/>
                    </a:lnTo>
                    <a:lnTo>
                      <a:pt x="40" y="119"/>
                    </a:lnTo>
                    <a:lnTo>
                      <a:pt x="43" y="121"/>
                    </a:lnTo>
                    <a:lnTo>
                      <a:pt x="45" y="119"/>
                    </a:lnTo>
                    <a:lnTo>
                      <a:pt x="47" y="116"/>
                    </a:lnTo>
                    <a:lnTo>
                      <a:pt x="57" y="119"/>
                    </a:lnTo>
                    <a:lnTo>
                      <a:pt x="71" y="114"/>
                    </a:lnTo>
                    <a:lnTo>
                      <a:pt x="73" y="111"/>
                    </a:lnTo>
                    <a:lnTo>
                      <a:pt x="73" y="109"/>
                    </a:lnTo>
                    <a:lnTo>
                      <a:pt x="73" y="104"/>
                    </a:lnTo>
                    <a:lnTo>
                      <a:pt x="73" y="102"/>
                    </a:lnTo>
                    <a:lnTo>
                      <a:pt x="73" y="97"/>
                    </a:lnTo>
                    <a:lnTo>
                      <a:pt x="76" y="95"/>
                    </a:lnTo>
                    <a:lnTo>
                      <a:pt x="78" y="95"/>
                    </a:lnTo>
                    <a:lnTo>
                      <a:pt x="81" y="90"/>
                    </a:lnTo>
                    <a:lnTo>
                      <a:pt x="83" y="90"/>
                    </a:lnTo>
                    <a:lnTo>
                      <a:pt x="83" y="93"/>
                    </a:lnTo>
                    <a:lnTo>
                      <a:pt x="92" y="90"/>
                    </a:lnTo>
                    <a:lnTo>
                      <a:pt x="90" y="88"/>
                    </a:lnTo>
                    <a:lnTo>
                      <a:pt x="92" y="88"/>
                    </a:lnTo>
                    <a:lnTo>
                      <a:pt x="95" y="85"/>
                    </a:lnTo>
                    <a:lnTo>
                      <a:pt x="97" y="83"/>
                    </a:lnTo>
                    <a:lnTo>
                      <a:pt x="99" y="83"/>
                    </a:lnTo>
                    <a:lnTo>
                      <a:pt x="102" y="85"/>
                    </a:lnTo>
                    <a:lnTo>
                      <a:pt x="102" y="83"/>
                    </a:lnTo>
                    <a:lnTo>
                      <a:pt x="104" y="83"/>
                    </a:lnTo>
                    <a:lnTo>
                      <a:pt x="106" y="85"/>
                    </a:lnTo>
                    <a:lnTo>
                      <a:pt x="109" y="85"/>
                    </a:lnTo>
                    <a:lnTo>
                      <a:pt x="114" y="81"/>
                    </a:lnTo>
                    <a:lnTo>
                      <a:pt x="111" y="74"/>
                    </a:lnTo>
                    <a:lnTo>
                      <a:pt x="114" y="71"/>
                    </a:lnTo>
                    <a:lnTo>
                      <a:pt x="114" y="69"/>
                    </a:lnTo>
                    <a:lnTo>
                      <a:pt x="114" y="67"/>
                    </a:lnTo>
                    <a:lnTo>
                      <a:pt x="116" y="67"/>
                    </a:lnTo>
                    <a:lnTo>
                      <a:pt x="116" y="64"/>
                    </a:lnTo>
                    <a:lnTo>
                      <a:pt x="118" y="62"/>
                    </a:lnTo>
                    <a:lnTo>
                      <a:pt x="121" y="62"/>
                    </a:lnTo>
                    <a:lnTo>
                      <a:pt x="125" y="59"/>
                    </a:lnTo>
                    <a:lnTo>
                      <a:pt x="125" y="57"/>
                    </a:lnTo>
                    <a:lnTo>
                      <a:pt x="123" y="52"/>
                    </a:lnTo>
                    <a:lnTo>
                      <a:pt x="121" y="50"/>
                    </a:lnTo>
                    <a:lnTo>
                      <a:pt x="121" y="48"/>
                    </a:lnTo>
                    <a:lnTo>
                      <a:pt x="123" y="48"/>
                    </a:lnTo>
                    <a:lnTo>
                      <a:pt x="130" y="50"/>
                    </a:lnTo>
                    <a:lnTo>
                      <a:pt x="135" y="48"/>
                    </a:lnTo>
                    <a:lnTo>
                      <a:pt x="137" y="45"/>
                    </a:lnTo>
                    <a:lnTo>
                      <a:pt x="137" y="43"/>
                    </a:lnTo>
                    <a:lnTo>
                      <a:pt x="135" y="43"/>
                    </a:lnTo>
                    <a:lnTo>
                      <a:pt x="135" y="41"/>
                    </a:lnTo>
                    <a:lnTo>
                      <a:pt x="137" y="38"/>
                    </a:lnTo>
                    <a:lnTo>
                      <a:pt x="142" y="31"/>
                    </a:lnTo>
                    <a:lnTo>
                      <a:pt x="144" y="31"/>
                    </a:lnTo>
                    <a:lnTo>
                      <a:pt x="144" y="29"/>
                    </a:lnTo>
                    <a:lnTo>
                      <a:pt x="142" y="29"/>
                    </a:lnTo>
                    <a:lnTo>
                      <a:pt x="142" y="26"/>
                    </a:lnTo>
                    <a:lnTo>
                      <a:pt x="144" y="26"/>
                    </a:lnTo>
                    <a:lnTo>
                      <a:pt x="144" y="24"/>
                    </a:lnTo>
                    <a:lnTo>
                      <a:pt x="142" y="19"/>
                    </a:lnTo>
                    <a:lnTo>
                      <a:pt x="140" y="17"/>
                    </a:lnTo>
                    <a:lnTo>
                      <a:pt x="137" y="17"/>
                    </a:lnTo>
                    <a:lnTo>
                      <a:pt x="140" y="15"/>
                    </a:lnTo>
                    <a:lnTo>
                      <a:pt x="144" y="10"/>
                    </a:lnTo>
                    <a:lnTo>
                      <a:pt x="147" y="10"/>
                    </a:lnTo>
                    <a:lnTo>
                      <a:pt x="147" y="8"/>
                    </a:lnTo>
                    <a:lnTo>
                      <a:pt x="149" y="8"/>
                    </a:lnTo>
                    <a:lnTo>
                      <a:pt x="149" y="5"/>
                    </a:lnTo>
                    <a:lnTo>
                      <a:pt x="151" y="5"/>
                    </a:lnTo>
                    <a:lnTo>
                      <a:pt x="154" y="5"/>
                    </a:lnTo>
                    <a:lnTo>
                      <a:pt x="156" y="3"/>
                    </a:lnTo>
                    <a:lnTo>
                      <a:pt x="158" y="3"/>
                    </a:lnTo>
                    <a:lnTo>
                      <a:pt x="161" y="3"/>
                    </a:lnTo>
                    <a:lnTo>
                      <a:pt x="170" y="0"/>
                    </a:lnTo>
                    <a:lnTo>
                      <a:pt x="170" y="3"/>
                    </a:lnTo>
                    <a:lnTo>
                      <a:pt x="173" y="0"/>
                    </a:lnTo>
                    <a:lnTo>
                      <a:pt x="175" y="3"/>
                    </a:lnTo>
                    <a:lnTo>
                      <a:pt x="177" y="3"/>
                    </a:lnTo>
                    <a:lnTo>
                      <a:pt x="180" y="0"/>
                    </a:lnTo>
                    <a:lnTo>
                      <a:pt x="182" y="0"/>
                    </a:lnTo>
                    <a:lnTo>
                      <a:pt x="184" y="0"/>
                    </a:lnTo>
                    <a:lnTo>
                      <a:pt x="182" y="0"/>
                    </a:lnTo>
                    <a:lnTo>
                      <a:pt x="187" y="0"/>
                    </a:lnTo>
                    <a:lnTo>
                      <a:pt x="189" y="0"/>
                    </a:lnTo>
                    <a:lnTo>
                      <a:pt x="192" y="0"/>
                    </a:lnTo>
                    <a:lnTo>
                      <a:pt x="194" y="0"/>
                    </a:lnTo>
                    <a:lnTo>
                      <a:pt x="194" y="3"/>
                    </a:lnTo>
                    <a:lnTo>
                      <a:pt x="194" y="5"/>
                    </a:lnTo>
                    <a:lnTo>
                      <a:pt x="196" y="3"/>
                    </a:lnTo>
                    <a:lnTo>
                      <a:pt x="201" y="8"/>
                    </a:lnTo>
                    <a:lnTo>
                      <a:pt x="201" y="12"/>
                    </a:lnTo>
                    <a:lnTo>
                      <a:pt x="201" y="15"/>
                    </a:lnTo>
                    <a:lnTo>
                      <a:pt x="201" y="17"/>
                    </a:lnTo>
                    <a:lnTo>
                      <a:pt x="203" y="19"/>
                    </a:lnTo>
                    <a:lnTo>
                      <a:pt x="206" y="19"/>
                    </a:lnTo>
                    <a:lnTo>
                      <a:pt x="208" y="17"/>
                    </a:lnTo>
                    <a:lnTo>
                      <a:pt x="208" y="19"/>
                    </a:lnTo>
                    <a:lnTo>
                      <a:pt x="218" y="24"/>
                    </a:lnTo>
                    <a:lnTo>
                      <a:pt x="220" y="24"/>
                    </a:lnTo>
                    <a:lnTo>
                      <a:pt x="222" y="26"/>
                    </a:lnTo>
                    <a:lnTo>
                      <a:pt x="215" y="31"/>
                    </a:lnTo>
                    <a:lnTo>
                      <a:pt x="215" y="33"/>
                    </a:lnTo>
                    <a:lnTo>
                      <a:pt x="213" y="36"/>
                    </a:lnTo>
                    <a:lnTo>
                      <a:pt x="210" y="36"/>
                    </a:lnTo>
                    <a:lnTo>
                      <a:pt x="206" y="36"/>
                    </a:lnTo>
                    <a:lnTo>
                      <a:pt x="206" y="38"/>
                    </a:lnTo>
                    <a:lnTo>
                      <a:pt x="203" y="38"/>
                    </a:lnTo>
                    <a:lnTo>
                      <a:pt x="201" y="38"/>
                    </a:lnTo>
                    <a:lnTo>
                      <a:pt x="199" y="38"/>
                    </a:lnTo>
                    <a:lnTo>
                      <a:pt x="199" y="41"/>
                    </a:lnTo>
                    <a:lnTo>
                      <a:pt x="196" y="41"/>
                    </a:lnTo>
                    <a:lnTo>
                      <a:pt x="194" y="38"/>
                    </a:lnTo>
                    <a:lnTo>
                      <a:pt x="192" y="38"/>
                    </a:lnTo>
                    <a:lnTo>
                      <a:pt x="189" y="38"/>
                    </a:lnTo>
                    <a:lnTo>
                      <a:pt x="180" y="33"/>
                    </a:lnTo>
                    <a:lnTo>
                      <a:pt x="177" y="36"/>
                    </a:lnTo>
                    <a:lnTo>
                      <a:pt x="175" y="36"/>
                    </a:lnTo>
                    <a:lnTo>
                      <a:pt x="173" y="36"/>
                    </a:lnTo>
                    <a:lnTo>
                      <a:pt x="173" y="38"/>
                    </a:lnTo>
                    <a:lnTo>
                      <a:pt x="173" y="43"/>
                    </a:lnTo>
                    <a:lnTo>
                      <a:pt x="175" y="43"/>
                    </a:lnTo>
                    <a:lnTo>
                      <a:pt x="175" y="45"/>
                    </a:lnTo>
                    <a:lnTo>
                      <a:pt x="173" y="45"/>
                    </a:lnTo>
                    <a:lnTo>
                      <a:pt x="173" y="48"/>
                    </a:lnTo>
                    <a:lnTo>
                      <a:pt x="175" y="48"/>
                    </a:lnTo>
                    <a:lnTo>
                      <a:pt x="177" y="48"/>
                    </a:lnTo>
                    <a:lnTo>
                      <a:pt x="177" y="50"/>
                    </a:lnTo>
                    <a:lnTo>
                      <a:pt x="175" y="50"/>
                    </a:lnTo>
                    <a:lnTo>
                      <a:pt x="175" y="52"/>
                    </a:lnTo>
                    <a:lnTo>
                      <a:pt x="177" y="55"/>
                    </a:lnTo>
                    <a:lnTo>
                      <a:pt x="177" y="57"/>
                    </a:lnTo>
                    <a:lnTo>
                      <a:pt x="175" y="59"/>
                    </a:lnTo>
                    <a:lnTo>
                      <a:pt x="175" y="62"/>
                    </a:lnTo>
                    <a:lnTo>
                      <a:pt x="177" y="64"/>
                    </a:lnTo>
                    <a:lnTo>
                      <a:pt x="180" y="64"/>
                    </a:lnTo>
                    <a:lnTo>
                      <a:pt x="180" y="67"/>
                    </a:lnTo>
                    <a:lnTo>
                      <a:pt x="182" y="69"/>
                    </a:lnTo>
                    <a:lnTo>
                      <a:pt x="182" y="67"/>
                    </a:lnTo>
                    <a:lnTo>
                      <a:pt x="184" y="67"/>
                    </a:lnTo>
                    <a:lnTo>
                      <a:pt x="184" y="71"/>
                    </a:lnTo>
                    <a:lnTo>
                      <a:pt x="184" y="74"/>
                    </a:lnTo>
                    <a:lnTo>
                      <a:pt x="189" y="74"/>
                    </a:lnTo>
                    <a:lnTo>
                      <a:pt x="192" y="74"/>
                    </a:lnTo>
                    <a:lnTo>
                      <a:pt x="192" y="76"/>
                    </a:lnTo>
                    <a:lnTo>
                      <a:pt x="194" y="78"/>
                    </a:lnTo>
                    <a:lnTo>
                      <a:pt x="192" y="78"/>
                    </a:lnTo>
                    <a:lnTo>
                      <a:pt x="189" y="81"/>
                    </a:lnTo>
                    <a:lnTo>
                      <a:pt x="189" y="78"/>
                    </a:lnTo>
                    <a:lnTo>
                      <a:pt x="187" y="78"/>
                    </a:lnTo>
                    <a:lnTo>
                      <a:pt x="187" y="81"/>
                    </a:lnTo>
                    <a:lnTo>
                      <a:pt x="184" y="81"/>
                    </a:lnTo>
                    <a:lnTo>
                      <a:pt x="182" y="83"/>
                    </a:lnTo>
                    <a:lnTo>
                      <a:pt x="182" y="85"/>
                    </a:lnTo>
                    <a:lnTo>
                      <a:pt x="184" y="88"/>
                    </a:lnTo>
                    <a:lnTo>
                      <a:pt x="184" y="90"/>
                    </a:lnTo>
                    <a:lnTo>
                      <a:pt x="182" y="90"/>
                    </a:lnTo>
                    <a:lnTo>
                      <a:pt x="182" y="93"/>
                    </a:lnTo>
                    <a:lnTo>
                      <a:pt x="184" y="93"/>
                    </a:lnTo>
                    <a:lnTo>
                      <a:pt x="187" y="95"/>
                    </a:lnTo>
                    <a:lnTo>
                      <a:pt x="184" y="95"/>
                    </a:lnTo>
                    <a:lnTo>
                      <a:pt x="182" y="95"/>
                    </a:lnTo>
                    <a:lnTo>
                      <a:pt x="182" y="97"/>
                    </a:lnTo>
                    <a:lnTo>
                      <a:pt x="180" y="97"/>
                    </a:lnTo>
                    <a:lnTo>
                      <a:pt x="175" y="102"/>
                    </a:lnTo>
                    <a:lnTo>
                      <a:pt x="173" y="104"/>
                    </a:lnTo>
                    <a:lnTo>
                      <a:pt x="173" y="107"/>
                    </a:lnTo>
                    <a:lnTo>
                      <a:pt x="173" y="109"/>
                    </a:lnTo>
                    <a:lnTo>
                      <a:pt x="173" y="111"/>
                    </a:lnTo>
                    <a:lnTo>
                      <a:pt x="170" y="111"/>
                    </a:lnTo>
                    <a:lnTo>
                      <a:pt x="168" y="111"/>
                    </a:lnTo>
                    <a:lnTo>
                      <a:pt x="166" y="114"/>
                    </a:lnTo>
                    <a:lnTo>
                      <a:pt x="158" y="128"/>
                    </a:lnTo>
                    <a:lnTo>
                      <a:pt x="156" y="128"/>
                    </a:lnTo>
                    <a:lnTo>
                      <a:pt x="144" y="142"/>
                    </a:lnTo>
                    <a:lnTo>
                      <a:pt x="137" y="142"/>
                    </a:lnTo>
                    <a:lnTo>
                      <a:pt x="135" y="145"/>
                    </a:lnTo>
                    <a:lnTo>
                      <a:pt x="132" y="147"/>
                    </a:lnTo>
                    <a:lnTo>
                      <a:pt x="132" y="145"/>
                    </a:lnTo>
                    <a:lnTo>
                      <a:pt x="130" y="142"/>
                    </a:lnTo>
                    <a:lnTo>
                      <a:pt x="128" y="140"/>
                    </a:lnTo>
                    <a:lnTo>
                      <a:pt x="116" y="154"/>
                    </a:lnTo>
                    <a:lnTo>
                      <a:pt x="116" y="159"/>
                    </a:lnTo>
                    <a:lnTo>
                      <a:pt x="116" y="161"/>
                    </a:lnTo>
                    <a:lnTo>
                      <a:pt x="118" y="161"/>
                    </a:lnTo>
                    <a:lnTo>
                      <a:pt x="121" y="163"/>
                    </a:lnTo>
                    <a:lnTo>
                      <a:pt x="123" y="163"/>
                    </a:lnTo>
                    <a:lnTo>
                      <a:pt x="125" y="163"/>
                    </a:lnTo>
                    <a:lnTo>
                      <a:pt x="123" y="170"/>
                    </a:lnTo>
                    <a:lnTo>
                      <a:pt x="123" y="173"/>
                    </a:lnTo>
                    <a:lnTo>
                      <a:pt x="125" y="175"/>
                    </a:lnTo>
                    <a:lnTo>
                      <a:pt x="128" y="175"/>
                    </a:lnTo>
                    <a:lnTo>
                      <a:pt x="130" y="175"/>
                    </a:lnTo>
                    <a:lnTo>
                      <a:pt x="130" y="180"/>
                    </a:lnTo>
                    <a:lnTo>
                      <a:pt x="132" y="182"/>
                    </a:lnTo>
                    <a:lnTo>
                      <a:pt x="132" y="185"/>
                    </a:lnTo>
                    <a:lnTo>
                      <a:pt x="135" y="187"/>
                    </a:lnTo>
                    <a:lnTo>
                      <a:pt x="135" y="189"/>
                    </a:lnTo>
                    <a:lnTo>
                      <a:pt x="137" y="189"/>
                    </a:lnTo>
                    <a:lnTo>
                      <a:pt x="135" y="189"/>
                    </a:lnTo>
                    <a:lnTo>
                      <a:pt x="135" y="192"/>
                    </a:lnTo>
                    <a:lnTo>
                      <a:pt x="135" y="194"/>
                    </a:lnTo>
                    <a:lnTo>
                      <a:pt x="137" y="194"/>
                    </a:lnTo>
                    <a:lnTo>
                      <a:pt x="135" y="194"/>
                    </a:lnTo>
                    <a:lnTo>
                      <a:pt x="132" y="194"/>
                    </a:lnTo>
                    <a:lnTo>
                      <a:pt x="132" y="196"/>
                    </a:lnTo>
                    <a:lnTo>
                      <a:pt x="130" y="196"/>
                    </a:lnTo>
                    <a:lnTo>
                      <a:pt x="130" y="194"/>
                    </a:lnTo>
                    <a:lnTo>
                      <a:pt x="128" y="194"/>
                    </a:lnTo>
                    <a:lnTo>
                      <a:pt x="123" y="194"/>
                    </a:lnTo>
                    <a:lnTo>
                      <a:pt x="123" y="196"/>
                    </a:lnTo>
                    <a:lnTo>
                      <a:pt x="118" y="196"/>
                    </a:lnTo>
                    <a:lnTo>
                      <a:pt x="116" y="194"/>
                    </a:lnTo>
                    <a:lnTo>
                      <a:pt x="116" y="196"/>
                    </a:lnTo>
                    <a:lnTo>
                      <a:pt x="114" y="194"/>
                    </a:lnTo>
                    <a:lnTo>
                      <a:pt x="109" y="196"/>
                    </a:lnTo>
                    <a:lnTo>
                      <a:pt x="109" y="194"/>
                    </a:lnTo>
                    <a:lnTo>
                      <a:pt x="106" y="196"/>
                    </a:lnTo>
                    <a:lnTo>
                      <a:pt x="106" y="194"/>
                    </a:lnTo>
                    <a:lnTo>
                      <a:pt x="106" y="196"/>
                    </a:lnTo>
                    <a:lnTo>
                      <a:pt x="106" y="199"/>
                    </a:lnTo>
                    <a:lnTo>
                      <a:pt x="102" y="199"/>
                    </a:lnTo>
                    <a:lnTo>
                      <a:pt x="99" y="199"/>
                    </a:lnTo>
                    <a:lnTo>
                      <a:pt x="99" y="201"/>
                    </a:lnTo>
                    <a:lnTo>
                      <a:pt x="97" y="201"/>
                    </a:lnTo>
                    <a:lnTo>
                      <a:pt x="97" y="204"/>
                    </a:lnTo>
                    <a:lnTo>
                      <a:pt x="95" y="204"/>
                    </a:lnTo>
                    <a:lnTo>
                      <a:pt x="92" y="201"/>
                    </a:lnTo>
                    <a:lnTo>
                      <a:pt x="90" y="201"/>
                    </a:lnTo>
                    <a:lnTo>
                      <a:pt x="88" y="201"/>
                    </a:lnTo>
                    <a:lnTo>
                      <a:pt x="88" y="199"/>
                    </a:lnTo>
                    <a:lnTo>
                      <a:pt x="83" y="192"/>
                    </a:lnTo>
                    <a:lnTo>
                      <a:pt x="83" y="189"/>
                    </a:lnTo>
                    <a:lnTo>
                      <a:pt x="78" y="187"/>
                    </a:lnTo>
                    <a:lnTo>
                      <a:pt x="78" y="182"/>
                    </a:lnTo>
                    <a:lnTo>
                      <a:pt x="73" y="180"/>
                    </a:lnTo>
                    <a:lnTo>
                      <a:pt x="62" y="180"/>
                    </a:lnTo>
                    <a:lnTo>
                      <a:pt x="57" y="180"/>
                    </a:lnTo>
                    <a:lnTo>
                      <a:pt x="52" y="180"/>
                    </a:lnTo>
                    <a:lnTo>
                      <a:pt x="50" y="182"/>
                    </a:lnTo>
                    <a:lnTo>
                      <a:pt x="45" y="182"/>
                    </a:lnTo>
                    <a:lnTo>
                      <a:pt x="45" y="180"/>
                    </a:lnTo>
                    <a:lnTo>
                      <a:pt x="40" y="180"/>
                    </a:lnTo>
                    <a:lnTo>
                      <a:pt x="38" y="180"/>
                    </a:lnTo>
                    <a:lnTo>
                      <a:pt x="36" y="182"/>
                    </a:lnTo>
                    <a:lnTo>
                      <a:pt x="24" y="182"/>
                    </a:lnTo>
                    <a:lnTo>
                      <a:pt x="19" y="182"/>
                    </a:lnTo>
                    <a:lnTo>
                      <a:pt x="17" y="182"/>
                    </a:lnTo>
                    <a:lnTo>
                      <a:pt x="17" y="185"/>
                    </a:lnTo>
                    <a:lnTo>
                      <a:pt x="14" y="185"/>
                    </a:lnTo>
                    <a:lnTo>
                      <a:pt x="12" y="185"/>
                    </a:lnTo>
                    <a:lnTo>
                      <a:pt x="12" y="182"/>
                    </a:lnTo>
                  </a:path>
                </a:pathLst>
              </a:custGeom>
              <a:grpFill/>
              <a:ln w="9525">
                <a:noFill/>
                <a:round/>
                <a:headEnd/>
                <a:tailEnd/>
              </a:ln>
            </p:spPr>
            <p:txBody>
              <a:bodyPr/>
              <a:lstStyle/>
              <a:p>
                <a:pPr>
                  <a:defRPr/>
                </a:pPr>
                <a:endParaRPr lang="en-US" sz="1200" kern="0">
                  <a:solidFill>
                    <a:srgbClr val="0096D6"/>
                  </a:solidFill>
                </a:endParaRPr>
              </a:p>
            </p:txBody>
          </p:sp>
          <p:sp>
            <p:nvSpPr>
              <p:cNvPr id="2935" name="Freeform 709"/>
              <p:cNvSpPr>
                <a:spLocks/>
              </p:cNvSpPr>
              <p:nvPr/>
            </p:nvSpPr>
            <p:spPr bwMode="auto">
              <a:xfrm>
                <a:off x="3241" y="921"/>
                <a:ext cx="2018" cy="1086"/>
              </a:xfrm>
              <a:custGeom>
                <a:avLst/>
                <a:gdLst>
                  <a:gd name="T0" fmla="*/ 775 w 2018"/>
                  <a:gd name="T1" fmla="*/ 930 h 1086"/>
                  <a:gd name="T2" fmla="*/ 990 w 2018"/>
                  <a:gd name="T3" fmla="*/ 907 h 1086"/>
                  <a:gd name="T4" fmla="*/ 1293 w 2018"/>
                  <a:gd name="T5" fmla="*/ 857 h 1086"/>
                  <a:gd name="T6" fmla="*/ 1366 w 2018"/>
                  <a:gd name="T7" fmla="*/ 1060 h 1086"/>
                  <a:gd name="T8" fmla="*/ 1500 w 2018"/>
                  <a:gd name="T9" fmla="*/ 892 h 1086"/>
                  <a:gd name="T10" fmla="*/ 1456 w 2018"/>
                  <a:gd name="T11" fmla="*/ 843 h 1086"/>
                  <a:gd name="T12" fmla="*/ 1498 w 2018"/>
                  <a:gd name="T13" fmla="*/ 739 h 1086"/>
                  <a:gd name="T14" fmla="*/ 1654 w 2018"/>
                  <a:gd name="T15" fmla="*/ 718 h 1086"/>
                  <a:gd name="T16" fmla="*/ 1753 w 2018"/>
                  <a:gd name="T17" fmla="*/ 644 h 1086"/>
                  <a:gd name="T18" fmla="*/ 1800 w 2018"/>
                  <a:gd name="T19" fmla="*/ 663 h 1086"/>
                  <a:gd name="T20" fmla="*/ 1767 w 2018"/>
                  <a:gd name="T21" fmla="*/ 824 h 1086"/>
                  <a:gd name="T22" fmla="*/ 1796 w 2018"/>
                  <a:gd name="T23" fmla="*/ 711 h 1086"/>
                  <a:gd name="T24" fmla="*/ 1890 w 2018"/>
                  <a:gd name="T25" fmla="*/ 692 h 1086"/>
                  <a:gd name="T26" fmla="*/ 1947 w 2018"/>
                  <a:gd name="T27" fmla="*/ 640 h 1086"/>
                  <a:gd name="T28" fmla="*/ 2001 w 2018"/>
                  <a:gd name="T29" fmla="*/ 578 h 1086"/>
                  <a:gd name="T30" fmla="*/ 1919 w 2018"/>
                  <a:gd name="T31" fmla="*/ 375 h 1086"/>
                  <a:gd name="T32" fmla="*/ 1786 w 2018"/>
                  <a:gd name="T33" fmla="*/ 385 h 1086"/>
                  <a:gd name="T34" fmla="*/ 1645 w 2018"/>
                  <a:gd name="T35" fmla="*/ 335 h 1086"/>
                  <a:gd name="T36" fmla="*/ 1510 w 2018"/>
                  <a:gd name="T37" fmla="*/ 259 h 1086"/>
                  <a:gd name="T38" fmla="*/ 1441 w 2018"/>
                  <a:gd name="T39" fmla="*/ 311 h 1086"/>
                  <a:gd name="T40" fmla="*/ 1349 w 2018"/>
                  <a:gd name="T41" fmla="*/ 314 h 1086"/>
                  <a:gd name="T42" fmla="*/ 1337 w 2018"/>
                  <a:gd name="T43" fmla="*/ 233 h 1086"/>
                  <a:gd name="T44" fmla="*/ 1257 w 2018"/>
                  <a:gd name="T45" fmla="*/ 250 h 1086"/>
                  <a:gd name="T46" fmla="*/ 1134 w 2018"/>
                  <a:gd name="T47" fmla="*/ 229 h 1086"/>
                  <a:gd name="T48" fmla="*/ 1082 w 2018"/>
                  <a:gd name="T49" fmla="*/ 224 h 1086"/>
                  <a:gd name="T50" fmla="*/ 1054 w 2018"/>
                  <a:gd name="T51" fmla="*/ 224 h 1086"/>
                  <a:gd name="T52" fmla="*/ 1139 w 2018"/>
                  <a:gd name="T53" fmla="*/ 125 h 1086"/>
                  <a:gd name="T54" fmla="*/ 1096 w 2018"/>
                  <a:gd name="T55" fmla="*/ 59 h 1086"/>
                  <a:gd name="T56" fmla="*/ 1045 w 2018"/>
                  <a:gd name="T57" fmla="*/ 40 h 1086"/>
                  <a:gd name="T58" fmla="*/ 971 w 2018"/>
                  <a:gd name="T59" fmla="*/ 54 h 1086"/>
                  <a:gd name="T60" fmla="*/ 931 w 2018"/>
                  <a:gd name="T61" fmla="*/ 99 h 1086"/>
                  <a:gd name="T62" fmla="*/ 872 w 2018"/>
                  <a:gd name="T63" fmla="*/ 106 h 1086"/>
                  <a:gd name="T64" fmla="*/ 787 w 2018"/>
                  <a:gd name="T65" fmla="*/ 165 h 1086"/>
                  <a:gd name="T66" fmla="*/ 766 w 2018"/>
                  <a:gd name="T67" fmla="*/ 215 h 1086"/>
                  <a:gd name="T68" fmla="*/ 728 w 2018"/>
                  <a:gd name="T69" fmla="*/ 285 h 1086"/>
                  <a:gd name="T70" fmla="*/ 688 w 2018"/>
                  <a:gd name="T71" fmla="*/ 278 h 1086"/>
                  <a:gd name="T72" fmla="*/ 638 w 2018"/>
                  <a:gd name="T73" fmla="*/ 281 h 1086"/>
                  <a:gd name="T74" fmla="*/ 671 w 2018"/>
                  <a:gd name="T75" fmla="*/ 460 h 1086"/>
                  <a:gd name="T76" fmla="*/ 596 w 2018"/>
                  <a:gd name="T77" fmla="*/ 500 h 1086"/>
                  <a:gd name="T78" fmla="*/ 610 w 2018"/>
                  <a:gd name="T79" fmla="*/ 425 h 1086"/>
                  <a:gd name="T80" fmla="*/ 525 w 2018"/>
                  <a:gd name="T81" fmla="*/ 328 h 1086"/>
                  <a:gd name="T82" fmla="*/ 497 w 2018"/>
                  <a:gd name="T83" fmla="*/ 399 h 1086"/>
                  <a:gd name="T84" fmla="*/ 364 w 2018"/>
                  <a:gd name="T85" fmla="*/ 434 h 1086"/>
                  <a:gd name="T86" fmla="*/ 284 w 2018"/>
                  <a:gd name="T87" fmla="*/ 458 h 1086"/>
                  <a:gd name="T88" fmla="*/ 227 w 2018"/>
                  <a:gd name="T89" fmla="*/ 486 h 1086"/>
                  <a:gd name="T90" fmla="*/ 126 w 2018"/>
                  <a:gd name="T91" fmla="*/ 545 h 1086"/>
                  <a:gd name="T92" fmla="*/ 67 w 2018"/>
                  <a:gd name="T93" fmla="*/ 484 h 1086"/>
                  <a:gd name="T94" fmla="*/ 156 w 2018"/>
                  <a:gd name="T95" fmla="*/ 441 h 1086"/>
                  <a:gd name="T96" fmla="*/ 62 w 2018"/>
                  <a:gd name="T97" fmla="*/ 382 h 1086"/>
                  <a:gd name="T98" fmla="*/ 36 w 2018"/>
                  <a:gd name="T99" fmla="*/ 562 h 1086"/>
                  <a:gd name="T100" fmla="*/ 12 w 2018"/>
                  <a:gd name="T101" fmla="*/ 704 h 1086"/>
                  <a:gd name="T102" fmla="*/ 48 w 2018"/>
                  <a:gd name="T103" fmla="*/ 800 h 1086"/>
                  <a:gd name="T104" fmla="*/ 74 w 2018"/>
                  <a:gd name="T105" fmla="*/ 871 h 1086"/>
                  <a:gd name="T106" fmla="*/ 171 w 2018"/>
                  <a:gd name="T107" fmla="*/ 935 h 1086"/>
                  <a:gd name="T108" fmla="*/ 126 w 2018"/>
                  <a:gd name="T109" fmla="*/ 1011 h 1086"/>
                  <a:gd name="T110" fmla="*/ 274 w 2018"/>
                  <a:gd name="T111" fmla="*/ 1081 h 1086"/>
                  <a:gd name="T112" fmla="*/ 274 w 2018"/>
                  <a:gd name="T113" fmla="*/ 966 h 1086"/>
                  <a:gd name="T114" fmla="*/ 317 w 2018"/>
                  <a:gd name="T115" fmla="*/ 888 h 1086"/>
                  <a:gd name="T116" fmla="*/ 409 w 2018"/>
                  <a:gd name="T117" fmla="*/ 897 h 1086"/>
                  <a:gd name="T118" fmla="*/ 447 w 2018"/>
                  <a:gd name="T119" fmla="*/ 848 h 1086"/>
                  <a:gd name="T120" fmla="*/ 541 w 2018"/>
                  <a:gd name="T121" fmla="*/ 807 h 1086"/>
                  <a:gd name="T122" fmla="*/ 608 w 2018"/>
                  <a:gd name="T123" fmla="*/ 836 h 10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8"/>
                  <a:gd name="T187" fmla="*/ 0 h 1086"/>
                  <a:gd name="T188" fmla="*/ 2018 w 2018"/>
                  <a:gd name="T189" fmla="*/ 1086 h 10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8" h="1086">
                    <a:moveTo>
                      <a:pt x="650" y="833"/>
                    </a:moveTo>
                    <a:lnTo>
                      <a:pt x="650" y="836"/>
                    </a:lnTo>
                    <a:lnTo>
                      <a:pt x="652" y="836"/>
                    </a:lnTo>
                    <a:lnTo>
                      <a:pt x="669" y="852"/>
                    </a:lnTo>
                    <a:lnTo>
                      <a:pt x="697" y="904"/>
                    </a:lnTo>
                    <a:lnTo>
                      <a:pt x="702" y="902"/>
                    </a:lnTo>
                    <a:lnTo>
                      <a:pt x="702" y="900"/>
                    </a:lnTo>
                    <a:lnTo>
                      <a:pt x="702" y="897"/>
                    </a:lnTo>
                    <a:lnTo>
                      <a:pt x="704" y="895"/>
                    </a:lnTo>
                    <a:lnTo>
                      <a:pt x="707" y="895"/>
                    </a:lnTo>
                    <a:lnTo>
                      <a:pt x="707" y="897"/>
                    </a:lnTo>
                    <a:lnTo>
                      <a:pt x="709" y="897"/>
                    </a:lnTo>
                    <a:lnTo>
                      <a:pt x="711" y="900"/>
                    </a:lnTo>
                    <a:lnTo>
                      <a:pt x="714" y="902"/>
                    </a:lnTo>
                    <a:lnTo>
                      <a:pt x="716" y="904"/>
                    </a:lnTo>
                    <a:lnTo>
                      <a:pt x="721" y="904"/>
                    </a:lnTo>
                    <a:lnTo>
                      <a:pt x="726" y="907"/>
                    </a:lnTo>
                    <a:lnTo>
                      <a:pt x="728" y="904"/>
                    </a:lnTo>
                    <a:lnTo>
                      <a:pt x="730" y="907"/>
                    </a:lnTo>
                    <a:lnTo>
                      <a:pt x="730" y="904"/>
                    </a:lnTo>
                    <a:lnTo>
                      <a:pt x="733" y="902"/>
                    </a:lnTo>
                    <a:lnTo>
                      <a:pt x="735" y="902"/>
                    </a:lnTo>
                    <a:lnTo>
                      <a:pt x="737" y="902"/>
                    </a:lnTo>
                    <a:lnTo>
                      <a:pt x="737" y="900"/>
                    </a:lnTo>
                    <a:lnTo>
                      <a:pt x="740" y="900"/>
                    </a:lnTo>
                    <a:lnTo>
                      <a:pt x="742" y="900"/>
                    </a:lnTo>
                    <a:lnTo>
                      <a:pt x="745" y="902"/>
                    </a:lnTo>
                    <a:lnTo>
                      <a:pt x="745" y="904"/>
                    </a:lnTo>
                    <a:lnTo>
                      <a:pt x="747" y="904"/>
                    </a:lnTo>
                    <a:lnTo>
                      <a:pt x="749" y="907"/>
                    </a:lnTo>
                    <a:lnTo>
                      <a:pt x="752" y="909"/>
                    </a:lnTo>
                    <a:lnTo>
                      <a:pt x="752" y="911"/>
                    </a:lnTo>
                    <a:lnTo>
                      <a:pt x="752" y="914"/>
                    </a:lnTo>
                    <a:lnTo>
                      <a:pt x="754" y="916"/>
                    </a:lnTo>
                    <a:lnTo>
                      <a:pt x="761" y="918"/>
                    </a:lnTo>
                    <a:lnTo>
                      <a:pt x="761" y="921"/>
                    </a:lnTo>
                    <a:lnTo>
                      <a:pt x="761" y="923"/>
                    </a:lnTo>
                    <a:lnTo>
                      <a:pt x="763" y="923"/>
                    </a:lnTo>
                    <a:lnTo>
                      <a:pt x="766" y="928"/>
                    </a:lnTo>
                    <a:lnTo>
                      <a:pt x="768" y="928"/>
                    </a:lnTo>
                    <a:lnTo>
                      <a:pt x="771" y="930"/>
                    </a:lnTo>
                    <a:lnTo>
                      <a:pt x="775" y="930"/>
                    </a:lnTo>
                    <a:lnTo>
                      <a:pt x="778" y="930"/>
                    </a:lnTo>
                    <a:lnTo>
                      <a:pt x="780" y="930"/>
                    </a:lnTo>
                    <a:lnTo>
                      <a:pt x="780" y="928"/>
                    </a:lnTo>
                    <a:lnTo>
                      <a:pt x="785" y="926"/>
                    </a:lnTo>
                    <a:lnTo>
                      <a:pt x="785" y="928"/>
                    </a:lnTo>
                    <a:lnTo>
                      <a:pt x="785" y="930"/>
                    </a:lnTo>
                    <a:lnTo>
                      <a:pt x="787" y="933"/>
                    </a:lnTo>
                    <a:lnTo>
                      <a:pt x="789" y="935"/>
                    </a:lnTo>
                    <a:lnTo>
                      <a:pt x="792" y="937"/>
                    </a:lnTo>
                    <a:lnTo>
                      <a:pt x="789" y="944"/>
                    </a:lnTo>
                    <a:lnTo>
                      <a:pt x="794" y="947"/>
                    </a:lnTo>
                    <a:lnTo>
                      <a:pt x="799" y="942"/>
                    </a:lnTo>
                    <a:lnTo>
                      <a:pt x="801" y="937"/>
                    </a:lnTo>
                    <a:lnTo>
                      <a:pt x="806" y="933"/>
                    </a:lnTo>
                    <a:lnTo>
                      <a:pt x="815" y="930"/>
                    </a:lnTo>
                    <a:lnTo>
                      <a:pt x="837" y="914"/>
                    </a:lnTo>
                    <a:lnTo>
                      <a:pt x="858" y="909"/>
                    </a:lnTo>
                    <a:lnTo>
                      <a:pt x="867" y="911"/>
                    </a:lnTo>
                    <a:lnTo>
                      <a:pt x="870" y="914"/>
                    </a:lnTo>
                    <a:lnTo>
                      <a:pt x="879" y="911"/>
                    </a:lnTo>
                    <a:lnTo>
                      <a:pt x="884" y="911"/>
                    </a:lnTo>
                    <a:lnTo>
                      <a:pt x="893" y="921"/>
                    </a:lnTo>
                    <a:lnTo>
                      <a:pt x="898" y="921"/>
                    </a:lnTo>
                    <a:lnTo>
                      <a:pt x="908" y="921"/>
                    </a:lnTo>
                    <a:lnTo>
                      <a:pt x="912" y="921"/>
                    </a:lnTo>
                    <a:lnTo>
                      <a:pt x="931" y="921"/>
                    </a:lnTo>
                    <a:lnTo>
                      <a:pt x="934" y="918"/>
                    </a:lnTo>
                    <a:lnTo>
                      <a:pt x="934" y="914"/>
                    </a:lnTo>
                    <a:lnTo>
                      <a:pt x="934" y="911"/>
                    </a:lnTo>
                    <a:lnTo>
                      <a:pt x="936" y="907"/>
                    </a:lnTo>
                    <a:lnTo>
                      <a:pt x="936" y="904"/>
                    </a:lnTo>
                    <a:lnTo>
                      <a:pt x="934" y="900"/>
                    </a:lnTo>
                    <a:lnTo>
                      <a:pt x="931" y="895"/>
                    </a:lnTo>
                    <a:lnTo>
                      <a:pt x="934" y="890"/>
                    </a:lnTo>
                    <a:lnTo>
                      <a:pt x="948" y="876"/>
                    </a:lnTo>
                    <a:lnTo>
                      <a:pt x="950" y="876"/>
                    </a:lnTo>
                    <a:lnTo>
                      <a:pt x="955" y="878"/>
                    </a:lnTo>
                    <a:lnTo>
                      <a:pt x="959" y="881"/>
                    </a:lnTo>
                    <a:lnTo>
                      <a:pt x="967" y="883"/>
                    </a:lnTo>
                    <a:lnTo>
                      <a:pt x="971" y="885"/>
                    </a:lnTo>
                    <a:lnTo>
                      <a:pt x="985" y="890"/>
                    </a:lnTo>
                    <a:lnTo>
                      <a:pt x="988" y="895"/>
                    </a:lnTo>
                    <a:lnTo>
                      <a:pt x="990" y="907"/>
                    </a:lnTo>
                    <a:lnTo>
                      <a:pt x="1000" y="914"/>
                    </a:lnTo>
                    <a:lnTo>
                      <a:pt x="1009" y="916"/>
                    </a:lnTo>
                    <a:lnTo>
                      <a:pt x="1014" y="914"/>
                    </a:lnTo>
                    <a:lnTo>
                      <a:pt x="1028" y="909"/>
                    </a:lnTo>
                    <a:lnTo>
                      <a:pt x="1047" y="914"/>
                    </a:lnTo>
                    <a:lnTo>
                      <a:pt x="1049" y="916"/>
                    </a:lnTo>
                    <a:lnTo>
                      <a:pt x="1056" y="921"/>
                    </a:lnTo>
                    <a:lnTo>
                      <a:pt x="1066" y="926"/>
                    </a:lnTo>
                    <a:lnTo>
                      <a:pt x="1068" y="930"/>
                    </a:lnTo>
                    <a:lnTo>
                      <a:pt x="1075" y="933"/>
                    </a:lnTo>
                    <a:lnTo>
                      <a:pt x="1099" y="935"/>
                    </a:lnTo>
                    <a:lnTo>
                      <a:pt x="1104" y="937"/>
                    </a:lnTo>
                    <a:lnTo>
                      <a:pt x="1132" y="930"/>
                    </a:lnTo>
                    <a:lnTo>
                      <a:pt x="1146" y="918"/>
                    </a:lnTo>
                    <a:lnTo>
                      <a:pt x="1153" y="916"/>
                    </a:lnTo>
                    <a:lnTo>
                      <a:pt x="1158" y="918"/>
                    </a:lnTo>
                    <a:lnTo>
                      <a:pt x="1163" y="923"/>
                    </a:lnTo>
                    <a:lnTo>
                      <a:pt x="1167" y="923"/>
                    </a:lnTo>
                    <a:lnTo>
                      <a:pt x="1172" y="923"/>
                    </a:lnTo>
                    <a:lnTo>
                      <a:pt x="1174" y="921"/>
                    </a:lnTo>
                    <a:lnTo>
                      <a:pt x="1177" y="921"/>
                    </a:lnTo>
                    <a:lnTo>
                      <a:pt x="1196" y="930"/>
                    </a:lnTo>
                    <a:lnTo>
                      <a:pt x="1200" y="930"/>
                    </a:lnTo>
                    <a:lnTo>
                      <a:pt x="1215" y="918"/>
                    </a:lnTo>
                    <a:lnTo>
                      <a:pt x="1215" y="914"/>
                    </a:lnTo>
                    <a:lnTo>
                      <a:pt x="1215" y="911"/>
                    </a:lnTo>
                    <a:lnTo>
                      <a:pt x="1219" y="907"/>
                    </a:lnTo>
                    <a:lnTo>
                      <a:pt x="1224" y="890"/>
                    </a:lnTo>
                    <a:lnTo>
                      <a:pt x="1229" y="888"/>
                    </a:lnTo>
                    <a:lnTo>
                      <a:pt x="1233" y="881"/>
                    </a:lnTo>
                    <a:lnTo>
                      <a:pt x="1233" y="878"/>
                    </a:lnTo>
                    <a:lnTo>
                      <a:pt x="1233" y="876"/>
                    </a:lnTo>
                    <a:lnTo>
                      <a:pt x="1233" y="869"/>
                    </a:lnTo>
                    <a:lnTo>
                      <a:pt x="1224" y="871"/>
                    </a:lnTo>
                    <a:lnTo>
                      <a:pt x="1224" y="869"/>
                    </a:lnTo>
                    <a:lnTo>
                      <a:pt x="1226" y="867"/>
                    </a:lnTo>
                    <a:lnTo>
                      <a:pt x="1231" y="859"/>
                    </a:lnTo>
                    <a:lnTo>
                      <a:pt x="1233" y="857"/>
                    </a:lnTo>
                    <a:lnTo>
                      <a:pt x="1236" y="855"/>
                    </a:lnTo>
                    <a:lnTo>
                      <a:pt x="1274" y="848"/>
                    </a:lnTo>
                    <a:lnTo>
                      <a:pt x="1283" y="857"/>
                    </a:lnTo>
                    <a:lnTo>
                      <a:pt x="1288" y="857"/>
                    </a:lnTo>
                    <a:lnTo>
                      <a:pt x="1293" y="857"/>
                    </a:lnTo>
                    <a:lnTo>
                      <a:pt x="1300" y="859"/>
                    </a:lnTo>
                    <a:lnTo>
                      <a:pt x="1304" y="867"/>
                    </a:lnTo>
                    <a:lnTo>
                      <a:pt x="1304" y="869"/>
                    </a:lnTo>
                    <a:lnTo>
                      <a:pt x="1309" y="874"/>
                    </a:lnTo>
                    <a:lnTo>
                      <a:pt x="1323" y="918"/>
                    </a:lnTo>
                    <a:lnTo>
                      <a:pt x="1323" y="928"/>
                    </a:lnTo>
                    <a:lnTo>
                      <a:pt x="1328" y="930"/>
                    </a:lnTo>
                    <a:lnTo>
                      <a:pt x="1333" y="933"/>
                    </a:lnTo>
                    <a:lnTo>
                      <a:pt x="1337" y="930"/>
                    </a:lnTo>
                    <a:lnTo>
                      <a:pt x="1352" y="935"/>
                    </a:lnTo>
                    <a:lnTo>
                      <a:pt x="1359" y="942"/>
                    </a:lnTo>
                    <a:lnTo>
                      <a:pt x="1361" y="942"/>
                    </a:lnTo>
                    <a:lnTo>
                      <a:pt x="1366" y="944"/>
                    </a:lnTo>
                    <a:lnTo>
                      <a:pt x="1366" y="947"/>
                    </a:lnTo>
                    <a:lnTo>
                      <a:pt x="1366" y="949"/>
                    </a:lnTo>
                    <a:lnTo>
                      <a:pt x="1368" y="952"/>
                    </a:lnTo>
                    <a:lnTo>
                      <a:pt x="1368" y="961"/>
                    </a:lnTo>
                    <a:lnTo>
                      <a:pt x="1373" y="968"/>
                    </a:lnTo>
                    <a:lnTo>
                      <a:pt x="1378" y="968"/>
                    </a:lnTo>
                    <a:lnTo>
                      <a:pt x="1382" y="968"/>
                    </a:lnTo>
                    <a:lnTo>
                      <a:pt x="1385" y="968"/>
                    </a:lnTo>
                    <a:lnTo>
                      <a:pt x="1401" y="959"/>
                    </a:lnTo>
                    <a:lnTo>
                      <a:pt x="1406" y="959"/>
                    </a:lnTo>
                    <a:lnTo>
                      <a:pt x="1422" y="952"/>
                    </a:lnTo>
                    <a:lnTo>
                      <a:pt x="1422" y="954"/>
                    </a:lnTo>
                    <a:lnTo>
                      <a:pt x="1420" y="956"/>
                    </a:lnTo>
                    <a:lnTo>
                      <a:pt x="1420" y="961"/>
                    </a:lnTo>
                    <a:lnTo>
                      <a:pt x="1420" y="966"/>
                    </a:lnTo>
                    <a:lnTo>
                      <a:pt x="1420" y="970"/>
                    </a:lnTo>
                    <a:lnTo>
                      <a:pt x="1413" y="975"/>
                    </a:lnTo>
                    <a:lnTo>
                      <a:pt x="1408" y="999"/>
                    </a:lnTo>
                    <a:lnTo>
                      <a:pt x="1401" y="1013"/>
                    </a:lnTo>
                    <a:lnTo>
                      <a:pt x="1399" y="1018"/>
                    </a:lnTo>
                    <a:lnTo>
                      <a:pt x="1396" y="1020"/>
                    </a:lnTo>
                    <a:lnTo>
                      <a:pt x="1394" y="1018"/>
                    </a:lnTo>
                    <a:lnTo>
                      <a:pt x="1382" y="1015"/>
                    </a:lnTo>
                    <a:lnTo>
                      <a:pt x="1370" y="1025"/>
                    </a:lnTo>
                    <a:lnTo>
                      <a:pt x="1373" y="1030"/>
                    </a:lnTo>
                    <a:lnTo>
                      <a:pt x="1375" y="1048"/>
                    </a:lnTo>
                    <a:lnTo>
                      <a:pt x="1370" y="1055"/>
                    </a:lnTo>
                    <a:lnTo>
                      <a:pt x="1366" y="1060"/>
                    </a:lnTo>
                    <a:lnTo>
                      <a:pt x="1366" y="1065"/>
                    </a:lnTo>
                    <a:lnTo>
                      <a:pt x="1366" y="1067"/>
                    </a:lnTo>
                    <a:lnTo>
                      <a:pt x="1368" y="1067"/>
                    </a:lnTo>
                    <a:lnTo>
                      <a:pt x="1368" y="1065"/>
                    </a:lnTo>
                    <a:lnTo>
                      <a:pt x="1368" y="1063"/>
                    </a:lnTo>
                    <a:lnTo>
                      <a:pt x="1375" y="1063"/>
                    </a:lnTo>
                    <a:lnTo>
                      <a:pt x="1375" y="1060"/>
                    </a:lnTo>
                    <a:lnTo>
                      <a:pt x="1378" y="1060"/>
                    </a:lnTo>
                    <a:lnTo>
                      <a:pt x="1378" y="1058"/>
                    </a:lnTo>
                    <a:lnTo>
                      <a:pt x="1380" y="1053"/>
                    </a:lnTo>
                    <a:lnTo>
                      <a:pt x="1382" y="1048"/>
                    </a:lnTo>
                    <a:lnTo>
                      <a:pt x="1382" y="1051"/>
                    </a:lnTo>
                    <a:lnTo>
                      <a:pt x="1385" y="1051"/>
                    </a:lnTo>
                    <a:lnTo>
                      <a:pt x="1385" y="1053"/>
                    </a:lnTo>
                    <a:lnTo>
                      <a:pt x="1387" y="1053"/>
                    </a:lnTo>
                    <a:lnTo>
                      <a:pt x="1389" y="1051"/>
                    </a:lnTo>
                    <a:lnTo>
                      <a:pt x="1389" y="1058"/>
                    </a:lnTo>
                    <a:lnTo>
                      <a:pt x="1394" y="1058"/>
                    </a:lnTo>
                    <a:lnTo>
                      <a:pt x="1396" y="1060"/>
                    </a:lnTo>
                    <a:lnTo>
                      <a:pt x="1399" y="1060"/>
                    </a:lnTo>
                    <a:lnTo>
                      <a:pt x="1401" y="1063"/>
                    </a:lnTo>
                    <a:lnTo>
                      <a:pt x="1406" y="1060"/>
                    </a:lnTo>
                    <a:lnTo>
                      <a:pt x="1408" y="1060"/>
                    </a:lnTo>
                    <a:lnTo>
                      <a:pt x="1427" y="1046"/>
                    </a:lnTo>
                    <a:lnTo>
                      <a:pt x="1434" y="1037"/>
                    </a:lnTo>
                    <a:lnTo>
                      <a:pt x="1434" y="1034"/>
                    </a:lnTo>
                    <a:lnTo>
                      <a:pt x="1439" y="1030"/>
                    </a:lnTo>
                    <a:lnTo>
                      <a:pt x="1441" y="1030"/>
                    </a:lnTo>
                    <a:lnTo>
                      <a:pt x="1491" y="956"/>
                    </a:lnTo>
                    <a:lnTo>
                      <a:pt x="1491" y="954"/>
                    </a:lnTo>
                    <a:lnTo>
                      <a:pt x="1493" y="952"/>
                    </a:lnTo>
                    <a:lnTo>
                      <a:pt x="1496" y="944"/>
                    </a:lnTo>
                    <a:lnTo>
                      <a:pt x="1496" y="942"/>
                    </a:lnTo>
                    <a:lnTo>
                      <a:pt x="1498" y="935"/>
                    </a:lnTo>
                    <a:lnTo>
                      <a:pt x="1498" y="923"/>
                    </a:lnTo>
                    <a:lnTo>
                      <a:pt x="1498" y="921"/>
                    </a:lnTo>
                    <a:lnTo>
                      <a:pt x="1498" y="918"/>
                    </a:lnTo>
                    <a:lnTo>
                      <a:pt x="1496" y="907"/>
                    </a:lnTo>
                    <a:lnTo>
                      <a:pt x="1498" y="904"/>
                    </a:lnTo>
                    <a:lnTo>
                      <a:pt x="1498" y="895"/>
                    </a:lnTo>
                    <a:lnTo>
                      <a:pt x="1500" y="895"/>
                    </a:lnTo>
                    <a:lnTo>
                      <a:pt x="1500" y="892"/>
                    </a:lnTo>
                    <a:lnTo>
                      <a:pt x="1503" y="888"/>
                    </a:lnTo>
                    <a:lnTo>
                      <a:pt x="1505" y="885"/>
                    </a:lnTo>
                    <a:lnTo>
                      <a:pt x="1507" y="881"/>
                    </a:lnTo>
                    <a:lnTo>
                      <a:pt x="1507" y="878"/>
                    </a:lnTo>
                    <a:lnTo>
                      <a:pt x="1510" y="876"/>
                    </a:lnTo>
                    <a:lnTo>
                      <a:pt x="1505" y="871"/>
                    </a:lnTo>
                    <a:lnTo>
                      <a:pt x="1507" y="867"/>
                    </a:lnTo>
                    <a:lnTo>
                      <a:pt x="1505" y="859"/>
                    </a:lnTo>
                    <a:lnTo>
                      <a:pt x="1500" y="857"/>
                    </a:lnTo>
                    <a:lnTo>
                      <a:pt x="1498" y="857"/>
                    </a:lnTo>
                    <a:lnTo>
                      <a:pt x="1493" y="855"/>
                    </a:lnTo>
                    <a:lnTo>
                      <a:pt x="1491" y="852"/>
                    </a:lnTo>
                    <a:lnTo>
                      <a:pt x="1489" y="855"/>
                    </a:lnTo>
                    <a:lnTo>
                      <a:pt x="1491" y="852"/>
                    </a:lnTo>
                    <a:lnTo>
                      <a:pt x="1493" y="852"/>
                    </a:lnTo>
                    <a:lnTo>
                      <a:pt x="1496" y="855"/>
                    </a:lnTo>
                    <a:lnTo>
                      <a:pt x="1498" y="855"/>
                    </a:lnTo>
                    <a:lnTo>
                      <a:pt x="1500" y="855"/>
                    </a:lnTo>
                    <a:lnTo>
                      <a:pt x="1505" y="857"/>
                    </a:lnTo>
                    <a:lnTo>
                      <a:pt x="1507" y="857"/>
                    </a:lnTo>
                    <a:lnTo>
                      <a:pt x="1507" y="855"/>
                    </a:lnTo>
                    <a:lnTo>
                      <a:pt x="1507" y="852"/>
                    </a:lnTo>
                    <a:lnTo>
                      <a:pt x="1507" y="850"/>
                    </a:lnTo>
                    <a:lnTo>
                      <a:pt x="1496" y="841"/>
                    </a:lnTo>
                    <a:lnTo>
                      <a:pt x="1493" y="841"/>
                    </a:lnTo>
                    <a:lnTo>
                      <a:pt x="1493" y="836"/>
                    </a:lnTo>
                    <a:lnTo>
                      <a:pt x="1491" y="833"/>
                    </a:lnTo>
                    <a:lnTo>
                      <a:pt x="1489" y="833"/>
                    </a:lnTo>
                    <a:lnTo>
                      <a:pt x="1486" y="831"/>
                    </a:lnTo>
                    <a:lnTo>
                      <a:pt x="1484" y="831"/>
                    </a:lnTo>
                    <a:lnTo>
                      <a:pt x="1482" y="831"/>
                    </a:lnTo>
                    <a:lnTo>
                      <a:pt x="1479" y="831"/>
                    </a:lnTo>
                    <a:lnTo>
                      <a:pt x="1472" y="829"/>
                    </a:lnTo>
                    <a:lnTo>
                      <a:pt x="1472" y="833"/>
                    </a:lnTo>
                    <a:lnTo>
                      <a:pt x="1474" y="833"/>
                    </a:lnTo>
                    <a:lnTo>
                      <a:pt x="1472" y="845"/>
                    </a:lnTo>
                    <a:lnTo>
                      <a:pt x="1467" y="848"/>
                    </a:lnTo>
                    <a:lnTo>
                      <a:pt x="1470" y="843"/>
                    </a:lnTo>
                    <a:lnTo>
                      <a:pt x="1472" y="841"/>
                    </a:lnTo>
                    <a:lnTo>
                      <a:pt x="1470" y="838"/>
                    </a:lnTo>
                    <a:lnTo>
                      <a:pt x="1465" y="843"/>
                    </a:lnTo>
                    <a:lnTo>
                      <a:pt x="1458" y="845"/>
                    </a:lnTo>
                    <a:lnTo>
                      <a:pt x="1453" y="845"/>
                    </a:lnTo>
                    <a:lnTo>
                      <a:pt x="1456" y="843"/>
                    </a:lnTo>
                    <a:lnTo>
                      <a:pt x="1460" y="838"/>
                    </a:lnTo>
                    <a:lnTo>
                      <a:pt x="1458" y="838"/>
                    </a:lnTo>
                    <a:lnTo>
                      <a:pt x="1456" y="836"/>
                    </a:lnTo>
                    <a:lnTo>
                      <a:pt x="1456" y="833"/>
                    </a:lnTo>
                    <a:lnTo>
                      <a:pt x="1458" y="831"/>
                    </a:lnTo>
                    <a:lnTo>
                      <a:pt x="1460" y="829"/>
                    </a:lnTo>
                    <a:lnTo>
                      <a:pt x="1456" y="829"/>
                    </a:lnTo>
                    <a:lnTo>
                      <a:pt x="1453" y="831"/>
                    </a:lnTo>
                    <a:lnTo>
                      <a:pt x="1453" y="833"/>
                    </a:lnTo>
                    <a:lnTo>
                      <a:pt x="1453" y="836"/>
                    </a:lnTo>
                    <a:lnTo>
                      <a:pt x="1453" y="838"/>
                    </a:lnTo>
                    <a:lnTo>
                      <a:pt x="1451" y="841"/>
                    </a:lnTo>
                    <a:lnTo>
                      <a:pt x="1448" y="841"/>
                    </a:lnTo>
                    <a:lnTo>
                      <a:pt x="1446" y="841"/>
                    </a:lnTo>
                    <a:lnTo>
                      <a:pt x="1448" y="829"/>
                    </a:lnTo>
                    <a:lnTo>
                      <a:pt x="1448" y="824"/>
                    </a:lnTo>
                    <a:lnTo>
                      <a:pt x="1446" y="822"/>
                    </a:lnTo>
                    <a:lnTo>
                      <a:pt x="1444" y="822"/>
                    </a:lnTo>
                    <a:lnTo>
                      <a:pt x="1434" y="824"/>
                    </a:lnTo>
                    <a:lnTo>
                      <a:pt x="1427" y="819"/>
                    </a:lnTo>
                    <a:lnTo>
                      <a:pt x="1427" y="815"/>
                    </a:lnTo>
                    <a:lnTo>
                      <a:pt x="1434" y="810"/>
                    </a:lnTo>
                    <a:lnTo>
                      <a:pt x="1437" y="807"/>
                    </a:lnTo>
                    <a:lnTo>
                      <a:pt x="1441" y="805"/>
                    </a:lnTo>
                    <a:lnTo>
                      <a:pt x="1444" y="800"/>
                    </a:lnTo>
                    <a:lnTo>
                      <a:pt x="1446" y="800"/>
                    </a:lnTo>
                    <a:lnTo>
                      <a:pt x="1460" y="786"/>
                    </a:lnTo>
                    <a:lnTo>
                      <a:pt x="1463" y="781"/>
                    </a:lnTo>
                    <a:lnTo>
                      <a:pt x="1465" y="781"/>
                    </a:lnTo>
                    <a:lnTo>
                      <a:pt x="1465" y="779"/>
                    </a:lnTo>
                    <a:lnTo>
                      <a:pt x="1465" y="777"/>
                    </a:lnTo>
                    <a:lnTo>
                      <a:pt x="1470" y="772"/>
                    </a:lnTo>
                    <a:lnTo>
                      <a:pt x="1470" y="770"/>
                    </a:lnTo>
                    <a:lnTo>
                      <a:pt x="1470" y="772"/>
                    </a:lnTo>
                    <a:lnTo>
                      <a:pt x="1472" y="767"/>
                    </a:lnTo>
                    <a:lnTo>
                      <a:pt x="1479" y="758"/>
                    </a:lnTo>
                    <a:lnTo>
                      <a:pt x="1482" y="760"/>
                    </a:lnTo>
                    <a:lnTo>
                      <a:pt x="1486" y="753"/>
                    </a:lnTo>
                    <a:lnTo>
                      <a:pt x="1489" y="751"/>
                    </a:lnTo>
                    <a:lnTo>
                      <a:pt x="1496" y="746"/>
                    </a:lnTo>
                    <a:lnTo>
                      <a:pt x="1498" y="744"/>
                    </a:lnTo>
                    <a:lnTo>
                      <a:pt x="1498" y="739"/>
                    </a:lnTo>
                    <a:lnTo>
                      <a:pt x="1531" y="708"/>
                    </a:lnTo>
                    <a:lnTo>
                      <a:pt x="1569" y="706"/>
                    </a:lnTo>
                    <a:lnTo>
                      <a:pt x="1569" y="711"/>
                    </a:lnTo>
                    <a:lnTo>
                      <a:pt x="1571" y="713"/>
                    </a:lnTo>
                    <a:lnTo>
                      <a:pt x="1574" y="711"/>
                    </a:lnTo>
                    <a:lnTo>
                      <a:pt x="1574" y="706"/>
                    </a:lnTo>
                    <a:lnTo>
                      <a:pt x="1576" y="704"/>
                    </a:lnTo>
                    <a:lnTo>
                      <a:pt x="1590" y="711"/>
                    </a:lnTo>
                    <a:lnTo>
                      <a:pt x="1593" y="711"/>
                    </a:lnTo>
                    <a:lnTo>
                      <a:pt x="1593" y="708"/>
                    </a:lnTo>
                    <a:lnTo>
                      <a:pt x="1595" y="706"/>
                    </a:lnTo>
                    <a:lnTo>
                      <a:pt x="1600" y="706"/>
                    </a:lnTo>
                    <a:lnTo>
                      <a:pt x="1602" y="711"/>
                    </a:lnTo>
                    <a:lnTo>
                      <a:pt x="1604" y="711"/>
                    </a:lnTo>
                    <a:lnTo>
                      <a:pt x="1607" y="711"/>
                    </a:lnTo>
                    <a:lnTo>
                      <a:pt x="1607" y="708"/>
                    </a:lnTo>
                    <a:lnTo>
                      <a:pt x="1604" y="706"/>
                    </a:lnTo>
                    <a:lnTo>
                      <a:pt x="1607" y="704"/>
                    </a:lnTo>
                    <a:lnTo>
                      <a:pt x="1611" y="704"/>
                    </a:lnTo>
                    <a:lnTo>
                      <a:pt x="1609" y="701"/>
                    </a:lnTo>
                    <a:lnTo>
                      <a:pt x="1609" y="699"/>
                    </a:lnTo>
                    <a:lnTo>
                      <a:pt x="1611" y="696"/>
                    </a:lnTo>
                    <a:lnTo>
                      <a:pt x="1616" y="696"/>
                    </a:lnTo>
                    <a:lnTo>
                      <a:pt x="1626" y="701"/>
                    </a:lnTo>
                    <a:lnTo>
                      <a:pt x="1628" y="701"/>
                    </a:lnTo>
                    <a:lnTo>
                      <a:pt x="1633" y="704"/>
                    </a:lnTo>
                    <a:lnTo>
                      <a:pt x="1635" y="706"/>
                    </a:lnTo>
                    <a:lnTo>
                      <a:pt x="1635" y="701"/>
                    </a:lnTo>
                    <a:lnTo>
                      <a:pt x="1637" y="701"/>
                    </a:lnTo>
                    <a:lnTo>
                      <a:pt x="1642" y="701"/>
                    </a:lnTo>
                    <a:lnTo>
                      <a:pt x="1645" y="706"/>
                    </a:lnTo>
                    <a:lnTo>
                      <a:pt x="1647" y="708"/>
                    </a:lnTo>
                    <a:lnTo>
                      <a:pt x="1652" y="711"/>
                    </a:lnTo>
                    <a:lnTo>
                      <a:pt x="1649" y="713"/>
                    </a:lnTo>
                    <a:lnTo>
                      <a:pt x="1640" y="713"/>
                    </a:lnTo>
                    <a:lnTo>
                      <a:pt x="1637" y="713"/>
                    </a:lnTo>
                    <a:lnTo>
                      <a:pt x="1637" y="715"/>
                    </a:lnTo>
                    <a:lnTo>
                      <a:pt x="1642" y="720"/>
                    </a:lnTo>
                    <a:lnTo>
                      <a:pt x="1649" y="720"/>
                    </a:lnTo>
                    <a:lnTo>
                      <a:pt x="1652" y="720"/>
                    </a:lnTo>
                    <a:lnTo>
                      <a:pt x="1654" y="718"/>
                    </a:lnTo>
                    <a:lnTo>
                      <a:pt x="1656" y="715"/>
                    </a:lnTo>
                    <a:lnTo>
                      <a:pt x="1656" y="718"/>
                    </a:lnTo>
                    <a:lnTo>
                      <a:pt x="1661" y="718"/>
                    </a:lnTo>
                    <a:lnTo>
                      <a:pt x="1663" y="715"/>
                    </a:lnTo>
                    <a:lnTo>
                      <a:pt x="1666" y="713"/>
                    </a:lnTo>
                    <a:lnTo>
                      <a:pt x="1668" y="713"/>
                    </a:lnTo>
                    <a:lnTo>
                      <a:pt x="1670" y="711"/>
                    </a:lnTo>
                    <a:lnTo>
                      <a:pt x="1673" y="713"/>
                    </a:lnTo>
                    <a:lnTo>
                      <a:pt x="1675" y="715"/>
                    </a:lnTo>
                    <a:lnTo>
                      <a:pt x="1678" y="715"/>
                    </a:lnTo>
                    <a:lnTo>
                      <a:pt x="1680" y="713"/>
                    </a:lnTo>
                    <a:lnTo>
                      <a:pt x="1682" y="711"/>
                    </a:lnTo>
                    <a:lnTo>
                      <a:pt x="1685" y="713"/>
                    </a:lnTo>
                    <a:lnTo>
                      <a:pt x="1687" y="713"/>
                    </a:lnTo>
                    <a:lnTo>
                      <a:pt x="1689" y="713"/>
                    </a:lnTo>
                    <a:lnTo>
                      <a:pt x="1689" y="711"/>
                    </a:lnTo>
                    <a:lnTo>
                      <a:pt x="1689" y="708"/>
                    </a:lnTo>
                    <a:lnTo>
                      <a:pt x="1687" y="706"/>
                    </a:lnTo>
                    <a:lnTo>
                      <a:pt x="1682" y="704"/>
                    </a:lnTo>
                    <a:lnTo>
                      <a:pt x="1678" y="704"/>
                    </a:lnTo>
                    <a:lnTo>
                      <a:pt x="1678" y="701"/>
                    </a:lnTo>
                    <a:lnTo>
                      <a:pt x="1680" y="701"/>
                    </a:lnTo>
                    <a:lnTo>
                      <a:pt x="1678" y="694"/>
                    </a:lnTo>
                    <a:lnTo>
                      <a:pt x="1680" y="694"/>
                    </a:lnTo>
                    <a:lnTo>
                      <a:pt x="1687" y="682"/>
                    </a:lnTo>
                    <a:lnTo>
                      <a:pt x="1689" y="680"/>
                    </a:lnTo>
                    <a:lnTo>
                      <a:pt x="1692" y="678"/>
                    </a:lnTo>
                    <a:lnTo>
                      <a:pt x="1701" y="670"/>
                    </a:lnTo>
                    <a:lnTo>
                      <a:pt x="1701" y="668"/>
                    </a:lnTo>
                    <a:lnTo>
                      <a:pt x="1711" y="656"/>
                    </a:lnTo>
                    <a:lnTo>
                      <a:pt x="1711" y="652"/>
                    </a:lnTo>
                    <a:lnTo>
                      <a:pt x="1718" y="644"/>
                    </a:lnTo>
                    <a:lnTo>
                      <a:pt x="1720" y="644"/>
                    </a:lnTo>
                    <a:lnTo>
                      <a:pt x="1722" y="642"/>
                    </a:lnTo>
                    <a:lnTo>
                      <a:pt x="1730" y="642"/>
                    </a:lnTo>
                    <a:lnTo>
                      <a:pt x="1739" y="640"/>
                    </a:lnTo>
                    <a:lnTo>
                      <a:pt x="1741" y="640"/>
                    </a:lnTo>
                    <a:lnTo>
                      <a:pt x="1741" y="637"/>
                    </a:lnTo>
                    <a:lnTo>
                      <a:pt x="1744" y="637"/>
                    </a:lnTo>
                    <a:lnTo>
                      <a:pt x="1746" y="640"/>
                    </a:lnTo>
                    <a:lnTo>
                      <a:pt x="1748" y="642"/>
                    </a:lnTo>
                    <a:lnTo>
                      <a:pt x="1748" y="644"/>
                    </a:lnTo>
                    <a:lnTo>
                      <a:pt x="1753" y="644"/>
                    </a:lnTo>
                    <a:lnTo>
                      <a:pt x="1760" y="637"/>
                    </a:lnTo>
                    <a:lnTo>
                      <a:pt x="1758" y="647"/>
                    </a:lnTo>
                    <a:lnTo>
                      <a:pt x="1756" y="649"/>
                    </a:lnTo>
                    <a:lnTo>
                      <a:pt x="1753" y="654"/>
                    </a:lnTo>
                    <a:lnTo>
                      <a:pt x="1753" y="656"/>
                    </a:lnTo>
                    <a:lnTo>
                      <a:pt x="1756" y="659"/>
                    </a:lnTo>
                    <a:lnTo>
                      <a:pt x="1753" y="661"/>
                    </a:lnTo>
                    <a:lnTo>
                      <a:pt x="1753" y="663"/>
                    </a:lnTo>
                    <a:lnTo>
                      <a:pt x="1753" y="666"/>
                    </a:lnTo>
                    <a:lnTo>
                      <a:pt x="1760" y="663"/>
                    </a:lnTo>
                    <a:lnTo>
                      <a:pt x="1756" y="673"/>
                    </a:lnTo>
                    <a:lnTo>
                      <a:pt x="1758" y="675"/>
                    </a:lnTo>
                    <a:lnTo>
                      <a:pt x="1758" y="673"/>
                    </a:lnTo>
                    <a:lnTo>
                      <a:pt x="1763" y="670"/>
                    </a:lnTo>
                    <a:lnTo>
                      <a:pt x="1765" y="670"/>
                    </a:lnTo>
                    <a:lnTo>
                      <a:pt x="1786" y="647"/>
                    </a:lnTo>
                    <a:lnTo>
                      <a:pt x="1789" y="647"/>
                    </a:lnTo>
                    <a:lnTo>
                      <a:pt x="1791" y="644"/>
                    </a:lnTo>
                    <a:lnTo>
                      <a:pt x="1793" y="644"/>
                    </a:lnTo>
                    <a:lnTo>
                      <a:pt x="1793" y="647"/>
                    </a:lnTo>
                    <a:lnTo>
                      <a:pt x="1793" y="649"/>
                    </a:lnTo>
                    <a:lnTo>
                      <a:pt x="1796" y="649"/>
                    </a:lnTo>
                    <a:lnTo>
                      <a:pt x="1798" y="644"/>
                    </a:lnTo>
                    <a:lnTo>
                      <a:pt x="1796" y="644"/>
                    </a:lnTo>
                    <a:lnTo>
                      <a:pt x="1793" y="642"/>
                    </a:lnTo>
                    <a:lnTo>
                      <a:pt x="1796" y="633"/>
                    </a:lnTo>
                    <a:lnTo>
                      <a:pt x="1798" y="628"/>
                    </a:lnTo>
                    <a:lnTo>
                      <a:pt x="1798" y="626"/>
                    </a:lnTo>
                    <a:lnTo>
                      <a:pt x="1798" y="623"/>
                    </a:lnTo>
                    <a:lnTo>
                      <a:pt x="1803" y="621"/>
                    </a:lnTo>
                    <a:lnTo>
                      <a:pt x="1812" y="616"/>
                    </a:lnTo>
                    <a:lnTo>
                      <a:pt x="1817" y="616"/>
                    </a:lnTo>
                    <a:lnTo>
                      <a:pt x="1819" y="621"/>
                    </a:lnTo>
                    <a:lnTo>
                      <a:pt x="1819" y="623"/>
                    </a:lnTo>
                    <a:lnTo>
                      <a:pt x="1817" y="623"/>
                    </a:lnTo>
                    <a:lnTo>
                      <a:pt x="1810" y="628"/>
                    </a:lnTo>
                    <a:lnTo>
                      <a:pt x="1807" y="644"/>
                    </a:lnTo>
                    <a:lnTo>
                      <a:pt x="1805" y="647"/>
                    </a:lnTo>
                    <a:lnTo>
                      <a:pt x="1805" y="652"/>
                    </a:lnTo>
                    <a:lnTo>
                      <a:pt x="1805" y="654"/>
                    </a:lnTo>
                    <a:lnTo>
                      <a:pt x="1805" y="656"/>
                    </a:lnTo>
                    <a:lnTo>
                      <a:pt x="1803" y="659"/>
                    </a:lnTo>
                    <a:lnTo>
                      <a:pt x="1800" y="663"/>
                    </a:lnTo>
                    <a:lnTo>
                      <a:pt x="1803" y="666"/>
                    </a:lnTo>
                    <a:lnTo>
                      <a:pt x="1798" y="670"/>
                    </a:lnTo>
                    <a:lnTo>
                      <a:pt x="1796" y="670"/>
                    </a:lnTo>
                    <a:lnTo>
                      <a:pt x="1793" y="670"/>
                    </a:lnTo>
                    <a:lnTo>
                      <a:pt x="1791" y="675"/>
                    </a:lnTo>
                    <a:lnTo>
                      <a:pt x="1786" y="675"/>
                    </a:lnTo>
                    <a:lnTo>
                      <a:pt x="1779" y="678"/>
                    </a:lnTo>
                    <a:lnTo>
                      <a:pt x="1779" y="680"/>
                    </a:lnTo>
                    <a:lnTo>
                      <a:pt x="1779" y="682"/>
                    </a:lnTo>
                    <a:lnTo>
                      <a:pt x="1779" y="685"/>
                    </a:lnTo>
                    <a:lnTo>
                      <a:pt x="1767" y="699"/>
                    </a:lnTo>
                    <a:lnTo>
                      <a:pt x="1760" y="701"/>
                    </a:lnTo>
                    <a:lnTo>
                      <a:pt x="1758" y="706"/>
                    </a:lnTo>
                    <a:lnTo>
                      <a:pt x="1756" y="708"/>
                    </a:lnTo>
                    <a:lnTo>
                      <a:pt x="1751" y="713"/>
                    </a:lnTo>
                    <a:lnTo>
                      <a:pt x="1751" y="718"/>
                    </a:lnTo>
                    <a:lnTo>
                      <a:pt x="1734" y="739"/>
                    </a:lnTo>
                    <a:lnTo>
                      <a:pt x="1730" y="741"/>
                    </a:lnTo>
                    <a:lnTo>
                      <a:pt x="1725" y="741"/>
                    </a:lnTo>
                    <a:lnTo>
                      <a:pt x="1720" y="746"/>
                    </a:lnTo>
                    <a:lnTo>
                      <a:pt x="1715" y="746"/>
                    </a:lnTo>
                    <a:lnTo>
                      <a:pt x="1713" y="746"/>
                    </a:lnTo>
                    <a:lnTo>
                      <a:pt x="1715" y="753"/>
                    </a:lnTo>
                    <a:lnTo>
                      <a:pt x="1713" y="763"/>
                    </a:lnTo>
                    <a:lnTo>
                      <a:pt x="1701" y="770"/>
                    </a:lnTo>
                    <a:lnTo>
                      <a:pt x="1696" y="791"/>
                    </a:lnTo>
                    <a:lnTo>
                      <a:pt x="1699" y="836"/>
                    </a:lnTo>
                    <a:lnTo>
                      <a:pt x="1701" y="836"/>
                    </a:lnTo>
                    <a:lnTo>
                      <a:pt x="1713" y="902"/>
                    </a:lnTo>
                    <a:lnTo>
                      <a:pt x="1732" y="883"/>
                    </a:lnTo>
                    <a:lnTo>
                      <a:pt x="1734" y="871"/>
                    </a:lnTo>
                    <a:lnTo>
                      <a:pt x="1734" y="867"/>
                    </a:lnTo>
                    <a:lnTo>
                      <a:pt x="1737" y="862"/>
                    </a:lnTo>
                    <a:lnTo>
                      <a:pt x="1734" y="862"/>
                    </a:lnTo>
                    <a:lnTo>
                      <a:pt x="1737" y="859"/>
                    </a:lnTo>
                    <a:lnTo>
                      <a:pt x="1739" y="859"/>
                    </a:lnTo>
                    <a:lnTo>
                      <a:pt x="1744" y="855"/>
                    </a:lnTo>
                    <a:lnTo>
                      <a:pt x="1751" y="852"/>
                    </a:lnTo>
                    <a:lnTo>
                      <a:pt x="1756" y="855"/>
                    </a:lnTo>
                    <a:lnTo>
                      <a:pt x="1753" y="852"/>
                    </a:lnTo>
                    <a:lnTo>
                      <a:pt x="1753" y="836"/>
                    </a:lnTo>
                    <a:lnTo>
                      <a:pt x="1763" y="826"/>
                    </a:lnTo>
                    <a:lnTo>
                      <a:pt x="1767" y="824"/>
                    </a:lnTo>
                    <a:lnTo>
                      <a:pt x="1770" y="822"/>
                    </a:lnTo>
                    <a:lnTo>
                      <a:pt x="1772" y="824"/>
                    </a:lnTo>
                    <a:lnTo>
                      <a:pt x="1774" y="824"/>
                    </a:lnTo>
                    <a:lnTo>
                      <a:pt x="1777" y="824"/>
                    </a:lnTo>
                    <a:lnTo>
                      <a:pt x="1782" y="819"/>
                    </a:lnTo>
                    <a:lnTo>
                      <a:pt x="1782" y="817"/>
                    </a:lnTo>
                    <a:lnTo>
                      <a:pt x="1777" y="812"/>
                    </a:lnTo>
                    <a:lnTo>
                      <a:pt x="1777" y="805"/>
                    </a:lnTo>
                    <a:lnTo>
                      <a:pt x="1779" y="791"/>
                    </a:lnTo>
                    <a:lnTo>
                      <a:pt x="1782" y="789"/>
                    </a:lnTo>
                    <a:lnTo>
                      <a:pt x="1786" y="786"/>
                    </a:lnTo>
                    <a:lnTo>
                      <a:pt x="1784" y="781"/>
                    </a:lnTo>
                    <a:lnTo>
                      <a:pt x="1791" y="779"/>
                    </a:lnTo>
                    <a:lnTo>
                      <a:pt x="1793" y="777"/>
                    </a:lnTo>
                    <a:lnTo>
                      <a:pt x="1793" y="779"/>
                    </a:lnTo>
                    <a:lnTo>
                      <a:pt x="1791" y="781"/>
                    </a:lnTo>
                    <a:lnTo>
                      <a:pt x="1789" y="784"/>
                    </a:lnTo>
                    <a:lnTo>
                      <a:pt x="1791" y="789"/>
                    </a:lnTo>
                    <a:lnTo>
                      <a:pt x="1793" y="791"/>
                    </a:lnTo>
                    <a:lnTo>
                      <a:pt x="1796" y="791"/>
                    </a:lnTo>
                    <a:lnTo>
                      <a:pt x="1798" y="786"/>
                    </a:lnTo>
                    <a:lnTo>
                      <a:pt x="1798" y="784"/>
                    </a:lnTo>
                    <a:lnTo>
                      <a:pt x="1796" y="774"/>
                    </a:lnTo>
                    <a:lnTo>
                      <a:pt x="1796" y="772"/>
                    </a:lnTo>
                    <a:lnTo>
                      <a:pt x="1791" y="774"/>
                    </a:lnTo>
                    <a:lnTo>
                      <a:pt x="1791" y="772"/>
                    </a:lnTo>
                    <a:lnTo>
                      <a:pt x="1791" y="760"/>
                    </a:lnTo>
                    <a:lnTo>
                      <a:pt x="1791" y="758"/>
                    </a:lnTo>
                    <a:lnTo>
                      <a:pt x="1793" y="753"/>
                    </a:lnTo>
                    <a:lnTo>
                      <a:pt x="1796" y="748"/>
                    </a:lnTo>
                    <a:lnTo>
                      <a:pt x="1796" y="746"/>
                    </a:lnTo>
                    <a:lnTo>
                      <a:pt x="1789" y="744"/>
                    </a:lnTo>
                    <a:lnTo>
                      <a:pt x="1786" y="744"/>
                    </a:lnTo>
                    <a:lnTo>
                      <a:pt x="1786" y="746"/>
                    </a:lnTo>
                    <a:lnTo>
                      <a:pt x="1784" y="748"/>
                    </a:lnTo>
                    <a:lnTo>
                      <a:pt x="1782" y="746"/>
                    </a:lnTo>
                    <a:lnTo>
                      <a:pt x="1782" y="744"/>
                    </a:lnTo>
                    <a:lnTo>
                      <a:pt x="1782" y="739"/>
                    </a:lnTo>
                    <a:lnTo>
                      <a:pt x="1793" y="718"/>
                    </a:lnTo>
                    <a:lnTo>
                      <a:pt x="1793" y="713"/>
                    </a:lnTo>
                    <a:lnTo>
                      <a:pt x="1796" y="713"/>
                    </a:lnTo>
                    <a:lnTo>
                      <a:pt x="1796" y="711"/>
                    </a:lnTo>
                    <a:lnTo>
                      <a:pt x="1798" y="708"/>
                    </a:lnTo>
                    <a:lnTo>
                      <a:pt x="1798" y="704"/>
                    </a:lnTo>
                    <a:lnTo>
                      <a:pt x="1798" y="701"/>
                    </a:lnTo>
                    <a:lnTo>
                      <a:pt x="1798" y="699"/>
                    </a:lnTo>
                    <a:lnTo>
                      <a:pt x="1800" y="696"/>
                    </a:lnTo>
                    <a:lnTo>
                      <a:pt x="1800" y="694"/>
                    </a:lnTo>
                    <a:lnTo>
                      <a:pt x="1803" y="692"/>
                    </a:lnTo>
                    <a:lnTo>
                      <a:pt x="1807" y="689"/>
                    </a:lnTo>
                    <a:lnTo>
                      <a:pt x="1807" y="692"/>
                    </a:lnTo>
                    <a:lnTo>
                      <a:pt x="1810" y="694"/>
                    </a:lnTo>
                    <a:lnTo>
                      <a:pt x="1812" y="692"/>
                    </a:lnTo>
                    <a:lnTo>
                      <a:pt x="1815" y="689"/>
                    </a:lnTo>
                    <a:lnTo>
                      <a:pt x="1817" y="692"/>
                    </a:lnTo>
                    <a:lnTo>
                      <a:pt x="1817" y="694"/>
                    </a:lnTo>
                    <a:lnTo>
                      <a:pt x="1819" y="694"/>
                    </a:lnTo>
                    <a:lnTo>
                      <a:pt x="1822" y="692"/>
                    </a:lnTo>
                    <a:lnTo>
                      <a:pt x="1822" y="687"/>
                    </a:lnTo>
                    <a:lnTo>
                      <a:pt x="1824" y="685"/>
                    </a:lnTo>
                    <a:lnTo>
                      <a:pt x="1831" y="682"/>
                    </a:lnTo>
                    <a:lnTo>
                      <a:pt x="1836" y="675"/>
                    </a:lnTo>
                    <a:lnTo>
                      <a:pt x="1836" y="678"/>
                    </a:lnTo>
                    <a:lnTo>
                      <a:pt x="1838" y="680"/>
                    </a:lnTo>
                    <a:lnTo>
                      <a:pt x="1836" y="680"/>
                    </a:lnTo>
                    <a:lnTo>
                      <a:pt x="1836" y="685"/>
                    </a:lnTo>
                    <a:lnTo>
                      <a:pt x="1836" y="692"/>
                    </a:lnTo>
                    <a:lnTo>
                      <a:pt x="1836" y="694"/>
                    </a:lnTo>
                    <a:lnTo>
                      <a:pt x="1845" y="685"/>
                    </a:lnTo>
                    <a:lnTo>
                      <a:pt x="1845" y="682"/>
                    </a:lnTo>
                    <a:lnTo>
                      <a:pt x="1845" y="680"/>
                    </a:lnTo>
                    <a:lnTo>
                      <a:pt x="1848" y="680"/>
                    </a:lnTo>
                    <a:lnTo>
                      <a:pt x="1850" y="680"/>
                    </a:lnTo>
                    <a:lnTo>
                      <a:pt x="1852" y="678"/>
                    </a:lnTo>
                    <a:lnTo>
                      <a:pt x="1857" y="675"/>
                    </a:lnTo>
                    <a:lnTo>
                      <a:pt x="1859" y="675"/>
                    </a:lnTo>
                    <a:lnTo>
                      <a:pt x="1862" y="673"/>
                    </a:lnTo>
                    <a:lnTo>
                      <a:pt x="1864" y="675"/>
                    </a:lnTo>
                    <a:lnTo>
                      <a:pt x="1871" y="675"/>
                    </a:lnTo>
                    <a:lnTo>
                      <a:pt x="1878" y="678"/>
                    </a:lnTo>
                    <a:lnTo>
                      <a:pt x="1881" y="680"/>
                    </a:lnTo>
                    <a:lnTo>
                      <a:pt x="1883" y="682"/>
                    </a:lnTo>
                    <a:lnTo>
                      <a:pt x="1888" y="689"/>
                    </a:lnTo>
                    <a:lnTo>
                      <a:pt x="1888" y="692"/>
                    </a:lnTo>
                    <a:lnTo>
                      <a:pt x="1890" y="692"/>
                    </a:lnTo>
                    <a:lnTo>
                      <a:pt x="1893" y="687"/>
                    </a:lnTo>
                    <a:lnTo>
                      <a:pt x="1895" y="680"/>
                    </a:lnTo>
                    <a:lnTo>
                      <a:pt x="1893" y="678"/>
                    </a:lnTo>
                    <a:lnTo>
                      <a:pt x="1897" y="675"/>
                    </a:lnTo>
                    <a:lnTo>
                      <a:pt x="1900" y="675"/>
                    </a:lnTo>
                    <a:lnTo>
                      <a:pt x="1900" y="673"/>
                    </a:lnTo>
                    <a:lnTo>
                      <a:pt x="1902" y="675"/>
                    </a:lnTo>
                    <a:lnTo>
                      <a:pt x="1904" y="675"/>
                    </a:lnTo>
                    <a:lnTo>
                      <a:pt x="1907" y="670"/>
                    </a:lnTo>
                    <a:lnTo>
                      <a:pt x="1907" y="668"/>
                    </a:lnTo>
                    <a:lnTo>
                      <a:pt x="1909" y="668"/>
                    </a:lnTo>
                    <a:lnTo>
                      <a:pt x="1911" y="666"/>
                    </a:lnTo>
                    <a:lnTo>
                      <a:pt x="1914" y="666"/>
                    </a:lnTo>
                    <a:lnTo>
                      <a:pt x="1914" y="663"/>
                    </a:lnTo>
                    <a:lnTo>
                      <a:pt x="1914" y="661"/>
                    </a:lnTo>
                    <a:lnTo>
                      <a:pt x="1916" y="663"/>
                    </a:lnTo>
                    <a:lnTo>
                      <a:pt x="1919" y="663"/>
                    </a:lnTo>
                    <a:lnTo>
                      <a:pt x="1919" y="659"/>
                    </a:lnTo>
                    <a:lnTo>
                      <a:pt x="1921" y="659"/>
                    </a:lnTo>
                    <a:lnTo>
                      <a:pt x="1923" y="656"/>
                    </a:lnTo>
                    <a:lnTo>
                      <a:pt x="1923" y="654"/>
                    </a:lnTo>
                    <a:lnTo>
                      <a:pt x="1923" y="652"/>
                    </a:lnTo>
                    <a:lnTo>
                      <a:pt x="1926" y="652"/>
                    </a:lnTo>
                    <a:lnTo>
                      <a:pt x="1928" y="652"/>
                    </a:lnTo>
                    <a:lnTo>
                      <a:pt x="1930" y="649"/>
                    </a:lnTo>
                    <a:lnTo>
                      <a:pt x="1930" y="647"/>
                    </a:lnTo>
                    <a:lnTo>
                      <a:pt x="1933" y="644"/>
                    </a:lnTo>
                    <a:lnTo>
                      <a:pt x="1933" y="642"/>
                    </a:lnTo>
                    <a:lnTo>
                      <a:pt x="1935" y="644"/>
                    </a:lnTo>
                    <a:lnTo>
                      <a:pt x="1937" y="644"/>
                    </a:lnTo>
                    <a:lnTo>
                      <a:pt x="1940" y="642"/>
                    </a:lnTo>
                    <a:lnTo>
                      <a:pt x="1947" y="640"/>
                    </a:lnTo>
                    <a:lnTo>
                      <a:pt x="1949" y="637"/>
                    </a:lnTo>
                    <a:lnTo>
                      <a:pt x="1952" y="635"/>
                    </a:lnTo>
                    <a:lnTo>
                      <a:pt x="1954" y="635"/>
                    </a:lnTo>
                    <a:lnTo>
                      <a:pt x="1954" y="633"/>
                    </a:lnTo>
                    <a:lnTo>
                      <a:pt x="1954" y="630"/>
                    </a:lnTo>
                    <a:lnTo>
                      <a:pt x="1956" y="630"/>
                    </a:lnTo>
                    <a:lnTo>
                      <a:pt x="1954" y="633"/>
                    </a:lnTo>
                    <a:lnTo>
                      <a:pt x="1956" y="633"/>
                    </a:lnTo>
                    <a:lnTo>
                      <a:pt x="1961" y="630"/>
                    </a:lnTo>
                    <a:lnTo>
                      <a:pt x="1963" y="630"/>
                    </a:lnTo>
                    <a:lnTo>
                      <a:pt x="1975" y="623"/>
                    </a:lnTo>
                    <a:lnTo>
                      <a:pt x="1982" y="621"/>
                    </a:lnTo>
                    <a:lnTo>
                      <a:pt x="1982" y="618"/>
                    </a:lnTo>
                    <a:lnTo>
                      <a:pt x="1980" y="618"/>
                    </a:lnTo>
                    <a:lnTo>
                      <a:pt x="1978" y="611"/>
                    </a:lnTo>
                    <a:lnTo>
                      <a:pt x="1980" y="611"/>
                    </a:lnTo>
                    <a:lnTo>
                      <a:pt x="1982" y="616"/>
                    </a:lnTo>
                    <a:lnTo>
                      <a:pt x="1985" y="616"/>
                    </a:lnTo>
                    <a:lnTo>
                      <a:pt x="1985" y="618"/>
                    </a:lnTo>
                    <a:lnTo>
                      <a:pt x="1987" y="618"/>
                    </a:lnTo>
                    <a:lnTo>
                      <a:pt x="1985" y="616"/>
                    </a:lnTo>
                    <a:lnTo>
                      <a:pt x="1987" y="616"/>
                    </a:lnTo>
                    <a:lnTo>
                      <a:pt x="1987" y="618"/>
                    </a:lnTo>
                    <a:lnTo>
                      <a:pt x="1989" y="618"/>
                    </a:lnTo>
                    <a:lnTo>
                      <a:pt x="1994" y="621"/>
                    </a:lnTo>
                    <a:lnTo>
                      <a:pt x="2001" y="626"/>
                    </a:lnTo>
                    <a:lnTo>
                      <a:pt x="2004" y="626"/>
                    </a:lnTo>
                    <a:lnTo>
                      <a:pt x="2006" y="626"/>
                    </a:lnTo>
                    <a:lnTo>
                      <a:pt x="2006" y="623"/>
                    </a:lnTo>
                    <a:lnTo>
                      <a:pt x="2008" y="623"/>
                    </a:lnTo>
                    <a:lnTo>
                      <a:pt x="2011" y="618"/>
                    </a:lnTo>
                    <a:lnTo>
                      <a:pt x="2013" y="614"/>
                    </a:lnTo>
                    <a:lnTo>
                      <a:pt x="2011" y="611"/>
                    </a:lnTo>
                    <a:lnTo>
                      <a:pt x="2006" y="609"/>
                    </a:lnTo>
                    <a:lnTo>
                      <a:pt x="2006" y="607"/>
                    </a:lnTo>
                    <a:lnTo>
                      <a:pt x="2006" y="604"/>
                    </a:lnTo>
                    <a:lnTo>
                      <a:pt x="2011" y="607"/>
                    </a:lnTo>
                    <a:lnTo>
                      <a:pt x="2011" y="604"/>
                    </a:lnTo>
                    <a:lnTo>
                      <a:pt x="2008" y="602"/>
                    </a:lnTo>
                    <a:lnTo>
                      <a:pt x="2004" y="595"/>
                    </a:lnTo>
                    <a:lnTo>
                      <a:pt x="2001" y="578"/>
                    </a:lnTo>
                    <a:lnTo>
                      <a:pt x="1999" y="581"/>
                    </a:lnTo>
                    <a:lnTo>
                      <a:pt x="1996" y="576"/>
                    </a:lnTo>
                    <a:lnTo>
                      <a:pt x="1999" y="574"/>
                    </a:lnTo>
                    <a:lnTo>
                      <a:pt x="1999" y="576"/>
                    </a:lnTo>
                    <a:lnTo>
                      <a:pt x="1996" y="567"/>
                    </a:lnTo>
                    <a:lnTo>
                      <a:pt x="1994" y="569"/>
                    </a:lnTo>
                    <a:lnTo>
                      <a:pt x="1994" y="571"/>
                    </a:lnTo>
                    <a:lnTo>
                      <a:pt x="1992" y="569"/>
                    </a:lnTo>
                    <a:lnTo>
                      <a:pt x="1989" y="567"/>
                    </a:lnTo>
                    <a:lnTo>
                      <a:pt x="1987" y="567"/>
                    </a:lnTo>
                    <a:lnTo>
                      <a:pt x="1985" y="564"/>
                    </a:lnTo>
                    <a:lnTo>
                      <a:pt x="1985" y="555"/>
                    </a:lnTo>
                    <a:lnTo>
                      <a:pt x="1987" y="552"/>
                    </a:lnTo>
                    <a:lnTo>
                      <a:pt x="1989" y="555"/>
                    </a:lnTo>
                    <a:lnTo>
                      <a:pt x="1994" y="557"/>
                    </a:lnTo>
                    <a:lnTo>
                      <a:pt x="1996" y="555"/>
                    </a:lnTo>
                    <a:lnTo>
                      <a:pt x="1994" y="555"/>
                    </a:lnTo>
                    <a:lnTo>
                      <a:pt x="1996" y="557"/>
                    </a:lnTo>
                    <a:lnTo>
                      <a:pt x="2001" y="557"/>
                    </a:lnTo>
                    <a:lnTo>
                      <a:pt x="1999" y="557"/>
                    </a:lnTo>
                    <a:lnTo>
                      <a:pt x="1999" y="559"/>
                    </a:lnTo>
                    <a:lnTo>
                      <a:pt x="2004" y="557"/>
                    </a:lnTo>
                    <a:lnTo>
                      <a:pt x="2006" y="555"/>
                    </a:lnTo>
                    <a:lnTo>
                      <a:pt x="2011" y="552"/>
                    </a:lnTo>
                    <a:lnTo>
                      <a:pt x="2018" y="545"/>
                    </a:lnTo>
                    <a:lnTo>
                      <a:pt x="2018" y="413"/>
                    </a:lnTo>
                    <a:lnTo>
                      <a:pt x="2001" y="399"/>
                    </a:lnTo>
                    <a:lnTo>
                      <a:pt x="1999" y="399"/>
                    </a:lnTo>
                    <a:lnTo>
                      <a:pt x="1996" y="394"/>
                    </a:lnTo>
                    <a:lnTo>
                      <a:pt x="1996" y="396"/>
                    </a:lnTo>
                    <a:lnTo>
                      <a:pt x="1987" y="392"/>
                    </a:lnTo>
                    <a:lnTo>
                      <a:pt x="1985" y="387"/>
                    </a:lnTo>
                    <a:lnTo>
                      <a:pt x="1982" y="387"/>
                    </a:lnTo>
                    <a:lnTo>
                      <a:pt x="1978" y="387"/>
                    </a:lnTo>
                    <a:lnTo>
                      <a:pt x="1975" y="385"/>
                    </a:lnTo>
                    <a:lnTo>
                      <a:pt x="1966" y="378"/>
                    </a:lnTo>
                    <a:lnTo>
                      <a:pt x="1952" y="378"/>
                    </a:lnTo>
                    <a:lnTo>
                      <a:pt x="1949" y="380"/>
                    </a:lnTo>
                    <a:lnTo>
                      <a:pt x="1947" y="380"/>
                    </a:lnTo>
                    <a:lnTo>
                      <a:pt x="1944" y="378"/>
                    </a:lnTo>
                    <a:lnTo>
                      <a:pt x="1942" y="378"/>
                    </a:lnTo>
                    <a:lnTo>
                      <a:pt x="1937" y="378"/>
                    </a:lnTo>
                    <a:lnTo>
                      <a:pt x="1933" y="378"/>
                    </a:lnTo>
                    <a:lnTo>
                      <a:pt x="1930" y="380"/>
                    </a:lnTo>
                    <a:lnTo>
                      <a:pt x="1926" y="378"/>
                    </a:lnTo>
                    <a:lnTo>
                      <a:pt x="1919" y="375"/>
                    </a:lnTo>
                    <a:lnTo>
                      <a:pt x="1895" y="370"/>
                    </a:lnTo>
                    <a:lnTo>
                      <a:pt x="1893" y="373"/>
                    </a:lnTo>
                    <a:lnTo>
                      <a:pt x="1893" y="375"/>
                    </a:lnTo>
                    <a:lnTo>
                      <a:pt x="1893" y="378"/>
                    </a:lnTo>
                    <a:lnTo>
                      <a:pt x="1893" y="382"/>
                    </a:lnTo>
                    <a:lnTo>
                      <a:pt x="1888" y="385"/>
                    </a:lnTo>
                    <a:lnTo>
                      <a:pt x="1888" y="387"/>
                    </a:lnTo>
                    <a:lnTo>
                      <a:pt x="1895" y="389"/>
                    </a:lnTo>
                    <a:lnTo>
                      <a:pt x="1897" y="399"/>
                    </a:lnTo>
                    <a:lnTo>
                      <a:pt x="1897" y="401"/>
                    </a:lnTo>
                    <a:lnTo>
                      <a:pt x="1900" y="408"/>
                    </a:lnTo>
                    <a:lnTo>
                      <a:pt x="1893" y="415"/>
                    </a:lnTo>
                    <a:lnTo>
                      <a:pt x="1888" y="420"/>
                    </a:lnTo>
                    <a:lnTo>
                      <a:pt x="1883" y="420"/>
                    </a:lnTo>
                    <a:lnTo>
                      <a:pt x="1881" y="418"/>
                    </a:lnTo>
                    <a:lnTo>
                      <a:pt x="1876" y="411"/>
                    </a:lnTo>
                    <a:lnTo>
                      <a:pt x="1874" y="408"/>
                    </a:lnTo>
                    <a:lnTo>
                      <a:pt x="1874" y="406"/>
                    </a:lnTo>
                    <a:lnTo>
                      <a:pt x="1871" y="406"/>
                    </a:lnTo>
                    <a:lnTo>
                      <a:pt x="1864" y="404"/>
                    </a:lnTo>
                    <a:lnTo>
                      <a:pt x="1862" y="389"/>
                    </a:lnTo>
                    <a:lnTo>
                      <a:pt x="1857" y="387"/>
                    </a:lnTo>
                    <a:lnTo>
                      <a:pt x="1859" y="385"/>
                    </a:lnTo>
                    <a:lnTo>
                      <a:pt x="1857" y="382"/>
                    </a:lnTo>
                    <a:lnTo>
                      <a:pt x="1855" y="382"/>
                    </a:lnTo>
                    <a:lnTo>
                      <a:pt x="1845" y="392"/>
                    </a:lnTo>
                    <a:lnTo>
                      <a:pt x="1845" y="394"/>
                    </a:lnTo>
                    <a:lnTo>
                      <a:pt x="1843" y="392"/>
                    </a:lnTo>
                    <a:lnTo>
                      <a:pt x="1838" y="392"/>
                    </a:lnTo>
                    <a:lnTo>
                      <a:pt x="1831" y="389"/>
                    </a:lnTo>
                    <a:lnTo>
                      <a:pt x="1824" y="389"/>
                    </a:lnTo>
                    <a:lnTo>
                      <a:pt x="1822" y="389"/>
                    </a:lnTo>
                    <a:lnTo>
                      <a:pt x="1819" y="389"/>
                    </a:lnTo>
                    <a:lnTo>
                      <a:pt x="1815" y="389"/>
                    </a:lnTo>
                    <a:lnTo>
                      <a:pt x="1810" y="387"/>
                    </a:lnTo>
                    <a:lnTo>
                      <a:pt x="1807" y="382"/>
                    </a:lnTo>
                    <a:lnTo>
                      <a:pt x="1803" y="385"/>
                    </a:lnTo>
                    <a:lnTo>
                      <a:pt x="1796" y="385"/>
                    </a:lnTo>
                    <a:lnTo>
                      <a:pt x="1791" y="387"/>
                    </a:lnTo>
                    <a:lnTo>
                      <a:pt x="1786" y="385"/>
                    </a:lnTo>
                    <a:lnTo>
                      <a:pt x="1784" y="385"/>
                    </a:lnTo>
                    <a:lnTo>
                      <a:pt x="1784" y="387"/>
                    </a:lnTo>
                    <a:lnTo>
                      <a:pt x="1782" y="387"/>
                    </a:lnTo>
                    <a:lnTo>
                      <a:pt x="1782" y="392"/>
                    </a:lnTo>
                    <a:lnTo>
                      <a:pt x="1777" y="392"/>
                    </a:lnTo>
                    <a:lnTo>
                      <a:pt x="1774" y="394"/>
                    </a:lnTo>
                    <a:lnTo>
                      <a:pt x="1772" y="396"/>
                    </a:lnTo>
                    <a:lnTo>
                      <a:pt x="1772" y="392"/>
                    </a:lnTo>
                    <a:lnTo>
                      <a:pt x="1770" y="389"/>
                    </a:lnTo>
                    <a:lnTo>
                      <a:pt x="1770" y="392"/>
                    </a:lnTo>
                    <a:lnTo>
                      <a:pt x="1767" y="389"/>
                    </a:lnTo>
                    <a:lnTo>
                      <a:pt x="1763" y="385"/>
                    </a:lnTo>
                    <a:lnTo>
                      <a:pt x="1760" y="385"/>
                    </a:lnTo>
                    <a:lnTo>
                      <a:pt x="1756" y="385"/>
                    </a:lnTo>
                    <a:lnTo>
                      <a:pt x="1753" y="382"/>
                    </a:lnTo>
                    <a:lnTo>
                      <a:pt x="1751" y="380"/>
                    </a:lnTo>
                    <a:lnTo>
                      <a:pt x="1756" y="363"/>
                    </a:lnTo>
                    <a:lnTo>
                      <a:pt x="1753" y="356"/>
                    </a:lnTo>
                    <a:lnTo>
                      <a:pt x="1751" y="352"/>
                    </a:lnTo>
                    <a:lnTo>
                      <a:pt x="1744" y="340"/>
                    </a:lnTo>
                    <a:lnTo>
                      <a:pt x="1741" y="337"/>
                    </a:lnTo>
                    <a:lnTo>
                      <a:pt x="1739" y="335"/>
                    </a:lnTo>
                    <a:lnTo>
                      <a:pt x="1737" y="335"/>
                    </a:lnTo>
                    <a:lnTo>
                      <a:pt x="1727" y="335"/>
                    </a:lnTo>
                    <a:lnTo>
                      <a:pt x="1722" y="333"/>
                    </a:lnTo>
                    <a:lnTo>
                      <a:pt x="1701" y="333"/>
                    </a:lnTo>
                    <a:lnTo>
                      <a:pt x="1701" y="335"/>
                    </a:lnTo>
                    <a:lnTo>
                      <a:pt x="1696" y="335"/>
                    </a:lnTo>
                    <a:lnTo>
                      <a:pt x="1694" y="335"/>
                    </a:lnTo>
                    <a:lnTo>
                      <a:pt x="1692" y="335"/>
                    </a:lnTo>
                    <a:lnTo>
                      <a:pt x="1685" y="335"/>
                    </a:lnTo>
                    <a:lnTo>
                      <a:pt x="1682" y="335"/>
                    </a:lnTo>
                    <a:lnTo>
                      <a:pt x="1680" y="337"/>
                    </a:lnTo>
                    <a:lnTo>
                      <a:pt x="1678" y="337"/>
                    </a:lnTo>
                    <a:lnTo>
                      <a:pt x="1675" y="337"/>
                    </a:lnTo>
                    <a:lnTo>
                      <a:pt x="1670" y="337"/>
                    </a:lnTo>
                    <a:lnTo>
                      <a:pt x="1668" y="337"/>
                    </a:lnTo>
                    <a:lnTo>
                      <a:pt x="1666" y="337"/>
                    </a:lnTo>
                    <a:lnTo>
                      <a:pt x="1661" y="340"/>
                    </a:lnTo>
                    <a:lnTo>
                      <a:pt x="1659" y="340"/>
                    </a:lnTo>
                    <a:lnTo>
                      <a:pt x="1656" y="342"/>
                    </a:lnTo>
                    <a:lnTo>
                      <a:pt x="1649" y="335"/>
                    </a:lnTo>
                    <a:lnTo>
                      <a:pt x="1647" y="335"/>
                    </a:lnTo>
                    <a:lnTo>
                      <a:pt x="1645" y="335"/>
                    </a:lnTo>
                    <a:lnTo>
                      <a:pt x="1652" y="333"/>
                    </a:lnTo>
                    <a:lnTo>
                      <a:pt x="1654" y="330"/>
                    </a:lnTo>
                    <a:lnTo>
                      <a:pt x="1654" y="328"/>
                    </a:lnTo>
                    <a:lnTo>
                      <a:pt x="1645" y="318"/>
                    </a:lnTo>
                    <a:lnTo>
                      <a:pt x="1645" y="316"/>
                    </a:lnTo>
                    <a:lnTo>
                      <a:pt x="1635" y="318"/>
                    </a:lnTo>
                    <a:lnTo>
                      <a:pt x="1633" y="318"/>
                    </a:lnTo>
                    <a:lnTo>
                      <a:pt x="1630" y="316"/>
                    </a:lnTo>
                    <a:lnTo>
                      <a:pt x="1630" y="314"/>
                    </a:lnTo>
                    <a:lnTo>
                      <a:pt x="1626" y="311"/>
                    </a:lnTo>
                    <a:lnTo>
                      <a:pt x="1626" y="307"/>
                    </a:lnTo>
                    <a:lnTo>
                      <a:pt x="1623" y="307"/>
                    </a:lnTo>
                    <a:lnTo>
                      <a:pt x="1619" y="304"/>
                    </a:lnTo>
                    <a:lnTo>
                      <a:pt x="1619" y="307"/>
                    </a:lnTo>
                    <a:lnTo>
                      <a:pt x="1616" y="307"/>
                    </a:lnTo>
                    <a:lnTo>
                      <a:pt x="1614" y="307"/>
                    </a:lnTo>
                    <a:lnTo>
                      <a:pt x="1609" y="304"/>
                    </a:lnTo>
                    <a:lnTo>
                      <a:pt x="1609" y="307"/>
                    </a:lnTo>
                    <a:lnTo>
                      <a:pt x="1609" y="304"/>
                    </a:lnTo>
                    <a:lnTo>
                      <a:pt x="1614" y="297"/>
                    </a:lnTo>
                    <a:lnTo>
                      <a:pt x="1616" y="295"/>
                    </a:lnTo>
                    <a:lnTo>
                      <a:pt x="1619" y="297"/>
                    </a:lnTo>
                    <a:lnTo>
                      <a:pt x="1619" y="300"/>
                    </a:lnTo>
                    <a:lnTo>
                      <a:pt x="1623" y="300"/>
                    </a:lnTo>
                    <a:lnTo>
                      <a:pt x="1623" y="293"/>
                    </a:lnTo>
                    <a:lnTo>
                      <a:pt x="1619" y="285"/>
                    </a:lnTo>
                    <a:lnTo>
                      <a:pt x="1611" y="281"/>
                    </a:lnTo>
                    <a:lnTo>
                      <a:pt x="1609" y="281"/>
                    </a:lnTo>
                    <a:lnTo>
                      <a:pt x="1607" y="278"/>
                    </a:lnTo>
                    <a:lnTo>
                      <a:pt x="1602" y="276"/>
                    </a:lnTo>
                    <a:lnTo>
                      <a:pt x="1597" y="276"/>
                    </a:lnTo>
                    <a:lnTo>
                      <a:pt x="1597" y="278"/>
                    </a:lnTo>
                    <a:lnTo>
                      <a:pt x="1595" y="276"/>
                    </a:lnTo>
                    <a:lnTo>
                      <a:pt x="1588" y="276"/>
                    </a:lnTo>
                    <a:lnTo>
                      <a:pt x="1585" y="276"/>
                    </a:lnTo>
                    <a:lnTo>
                      <a:pt x="1578" y="276"/>
                    </a:lnTo>
                    <a:lnTo>
                      <a:pt x="1576" y="274"/>
                    </a:lnTo>
                    <a:lnTo>
                      <a:pt x="1571" y="274"/>
                    </a:lnTo>
                    <a:lnTo>
                      <a:pt x="1567" y="267"/>
                    </a:lnTo>
                    <a:lnTo>
                      <a:pt x="1564" y="269"/>
                    </a:lnTo>
                    <a:lnTo>
                      <a:pt x="1555" y="267"/>
                    </a:lnTo>
                    <a:lnTo>
                      <a:pt x="1550" y="264"/>
                    </a:lnTo>
                    <a:lnTo>
                      <a:pt x="1541" y="262"/>
                    </a:lnTo>
                    <a:lnTo>
                      <a:pt x="1536" y="262"/>
                    </a:lnTo>
                    <a:lnTo>
                      <a:pt x="1512" y="259"/>
                    </a:lnTo>
                    <a:lnTo>
                      <a:pt x="1510" y="259"/>
                    </a:lnTo>
                    <a:lnTo>
                      <a:pt x="1510" y="257"/>
                    </a:lnTo>
                    <a:lnTo>
                      <a:pt x="1507" y="255"/>
                    </a:lnTo>
                    <a:lnTo>
                      <a:pt x="1503" y="255"/>
                    </a:lnTo>
                    <a:lnTo>
                      <a:pt x="1500" y="257"/>
                    </a:lnTo>
                    <a:lnTo>
                      <a:pt x="1500" y="259"/>
                    </a:lnTo>
                    <a:lnTo>
                      <a:pt x="1503" y="262"/>
                    </a:lnTo>
                    <a:lnTo>
                      <a:pt x="1503" y="264"/>
                    </a:lnTo>
                    <a:lnTo>
                      <a:pt x="1505" y="267"/>
                    </a:lnTo>
                    <a:lnTo>
                      <a:pt x="1503" y="267"/>
                    </a:lnTo>
                    <a:lnTo>
                      <a:pt x="1500" y="271"/>
                    </a:lnTo>
                    <a:lnTo>
                      <a:pt x="1498" y="278"/>
                    </a:lnTo>
                    <a:lnTo>
                      <a:pt x="1496" y="283"/>
                    </a:lnTo>
                    <a:lnTo>
                      <a:pt x="1491" y="285"/>
                    </a:lnTo>
                    <a:lnTo>
                      <a:pt x="1489" y="288"/>
                    </a:lnTo>
                    <a:lnTo>
                      <a:pt x="1486" y="290"/>
                    </a:lnTo>
                    <a:lnTo>
                      <a:pt x="1486" y="293"/>
                    </a:lnTo>
                    <a:lnTo>
                      <a:pt x="1489" y="295"/>
                    </a:lnTo>
                    <a:lnTo>
                      <a:pt x="1489" y="297"/>
                    </a:lnTo>
                    <a:lnTo>
                      <a:pt x="1486" y="297"/>
                    </a:lnTo>
                    <a:lnTo>
                      <a:pt x="1486" y="302"/>
                    </a:lnTo>
                    <a:lnTo>
                      <a:pt x="1486" y="307"/>
                    </a:lnTo>
                    <a:lnTo>
                      <a:pt x="1489" y="309"/>
                    </a:lnTo>
                    <a:lnTo>
                      <a:pt x="1491" y="309"/>
                    </a:lnTo>
                    <a:lnTo>
                      <a:pt x="1491" y="314"/>
                    </a:lnTo>
                    <a:lnTo>
                      <a:pt x="1489" y="316"/>
                    </a:lnTo>
                    <a:lnTo>
                      <a:pt x="1486" y="316"/>
                    </a:lnTo>
                    <a:lnTo>
                      <a:pt x="1482" y="311"/>
                    </a:lnTo>
                    <a:lnTo>
                      <a:pt x="1482" y="316"/>
                    </a:lnTo>
                    <a:lnTo>
                      <a:pt x="1477" y="316"/>
                    </a:lnTo>
                    <a:lnTo>
                      <a:pt x="1474" y="316"/>
                    </a:lnTo>
                    <a:lnTo>
                      <a:pt x="1472" y="321"/>
                    </a:lnTo>
                    <a:lnTo>
                      <a:pt x="1470" y="321"/>
                    </a:lnTo>
                    <a:lnTo>
                      <a:pt x="1467" y="323"/>
                    </a:lnTo>
                    <a:lnTo>
                      <a:pt x="1467" y="326"/>
                    </a:lnTo>
                    <a:lnTo>
                      <a:pt x="1465" y="326"/>
                    </a:lnTo>
                    <a:lnTo>
                      <a:pt x="1463" y="328"/>
                    </a:lnTo>
                    <a:lnTo>
                      <a:pt x="1460" y="326"/>
                    </a:lnTo>
                    <a:lnTo>
                      <a:pt x="1458" y="323"/>
                    </a:lnTo>
                    <a:lnTo>
                      <a:pt x="1458" y="321"/>
                    </a:lnTo>
                    <a:lnTo>
                      <a:pt x="1456" y="321"/>
                    </a:lnTo>
                    <a:lnTo>
                      <a:pt x="1456" y="318"/>
                    </a:lnTo>
                    <a:lnTo>
                      <a:pt x="1453" y="316"/>
                    </a:lnTo>
                    <a:lnTo>
                      <a:pt x="1451" y="316"/>
                    </a:lnTo>
                    <a:lnTo>
                      <a:pt x="1444" y="311"/>
                    </a:lnTo>
                    <a:lnTo>
                      <a:pt x="1441" y="311"/>
                    </a:lnTo>
                    <a:lnTo>
                      <a:pt x="1437" y="311"/>
                    </a:lnTo>
                    <a:lnTo>
                      <a:pt x="1437" y="309"/>
                    </a:lnTo>
                    <a:lnTo>
                      <a:pt x="1434" y="309"/>
                    </a:lnTo>
                    <a:lnTo>
                      <a:pt x="1432" y="307"/>
                    </a:lnTo>
                    <a:lnTo>
                      <a:pt x="1425" y="307"/>
                    </a:lnTo>
                    <a:lnTo>
                      <a:pt x="1420" y="311"/>
                    </a:lnTo>
                    <a:lnTo>
                      <a:pt x="1420" y="314"/>
                    </a:lnTo>
                    <a:lnTo>
                      <a:pt x="1422" y="318"/>
                    </a:lnTo>
                    <a:lnTo>
                      <a:pt x="1420" y="318"/>
                    </a:lnTo>
                    <a:lnTo>
                      <a:pt x="1418" y="316"/>
                    </a:lnTo>
                    <a:lnTo>
                      <a:pt x="1411" y="316"/>
                    </a:lnTo>
                    <a:lnTo>
                      <a:pt x="1408" y="316"/>
                    </a:lnTo>
                    <a:lnTo>
                      <a:pt x="1406" y="316"/>
                    </a:lnTo>
                    <a:lnTo>
                      <a:pt x="1404" y="311"/>
                    </a:lnTo>
                    <a:lnTo>
                      <a:pt x="1401" y="311"/>
                    </a:lnTo>
                    <a:lnTo>
                      <a:pt x="1399" y="304"/>
                    </a:lnTo>
                    <a:lnTo>
                      <a:pt x="1396" y="302"/>
                    </a:lnTo>
                    <a:lnTo>
                      <a:pt x="1394" y="295"/>
                    </a:lnTo>
                    <a:lnTo>
                      <a:pt x="1394" y="293"/>
                    </a:lnTo>
                    <a:lnTo>
                      <a:pt x="1392" y="295"/>
                    </a:lnTo>
                    <a:lnTo>
                      <a:pt x="1385" y="311"/>
                    </a:lnTo>
                    <a:lnTo>
                      <a:pt x="1385" y="326"/>
                    </a:lnTo>
                    <a:lnTo>
                      <a:pt x="1382" y="328"/>
                    </a:lnTo>
                    <a:lnTo>
                      <a:pt x="1380" y="333"/>
                    </a:lnTo>
                    <a:lnTo>
                      <a:pt x="1380" y="335"/>
                    </a:lnTo>
                    <a:lnTo>
                      <a:pt x="1378" y="340"/>
                    </a:lnTo>
                    <a:lnTo>
                      <a:pt x="1375" y="342"/>
                    </a:lnTo>
                    <a:lnTo>
                      <a:pt x="1375" y="347"/>
                    </a:lnTo>
                    <a:lnTo>
                      <a:pt x="1373" y="344"/>
                    </a:lnTo>
                    <a:lnTo>
                      <a:pt x="1370" y="337"/>
                    </a:lnTo>
                    <a:lnTo>
                      <a:pt x="1368" y="335"/>
                    </a:lnTo>
                    <a:lnTo>
                      <a:pt x="1368" y="340"/>
                    </a:lnTo>
                    <a:lnTo>
                      <a:pt x="1366" y="340"/>
                    </a:lnTo>
                    <a:lnTo>
                      <a:pt x="1366" y="337"/>
                    </a:lnTo>
                    <a:lnTo>
                      <a:pt x="1363" y="337"/>
                    </a:lnTo>
                    <a:lnTo>
                      <a:pt x="1361" y="337"/>
                    </a:lnTo>
                    <a:lnTo>
                      <a:pt x="1361" y="335"/>
                    </a:lnTo>
                    <a:lnTo>
                      <a:pt x="1361" y="333"/>
                    </a:lnTo>
                    <a:lnTo>
                      <a:pt x="1359" y="330"/>
                    </a:lnTo>
                    <a:lnTo>
                      <a:pt x="1356" y="333"/>
                    </a:lnTo>
                    <a:lnTo>
                      <a:pt x="1356" y="330"/>
                    </a:lnTo>
                    <a:lnTo>
                      <a:pt x="1354" y="330"/>
                    </a:lnTo>
                    <a:lnTo>
                      <a:pt x="1354" y="323"/>
                    </a:lnTo>
                    <a:lnTo>
                      <a:pt x="1352" y="323"/>
                    </a:lnTo>
                    <a:lnTo>
                      <a:pt x="1349" y="314"/>
                    </a:lnTo>
                    <a:lnTo>
                      <a:pt x="1347" y="314"/>
                    </a:lnTo>
                    <a:lnTo>
                      <a:pt x="1347" y="311"/>
                    </a:lnTo>
                    <a:lnTo>
                      <a:pt x="1347" y="307"/>
                    </a:lnTo>
                    <a:lnTo>
                      <a:pt x="1345" y="309"/>
                    </a:lnTo>
                    <a:lnTo>
                      <a:pt x="1342" y="307"/>
                    </a:lnTo>
                    <a:lnTo>
                      <a:pt x="1342" y="304"/>
                    </a:lnTo>
                    <a:lnTo>
                      <a:pt x="1342" y="302"/>
                    </a:lnTo>
                    <a:lnTo>
                      <a:pt x="1340" y="297"/>
                    </a:lnTo>
                    <a:lnTo>
                      <a:pt x="1345" y="290"/>
                    </a:lnTo>
                    <a:lnTo>
                      <a:pt x="1347" y="290"/>
                    </a:lnTo>
                    <a:lnTo>
                      <a:pt x="1347" y="288"/>
                    </a:lnTo>
                    <a:lnTo>
                      <a:pt x="1349" y="285"/>
                    </a:lnTo>
                    <a:lnTo>
                      <a:pt x="1352" y="285"/>
                    </a:lnTo>
                    <a:lnTo>
                      <a:pt x="1349" y="285"/>
                    </a:lnTo>
                    <a:lnTo>
                      <a:pt x="1352" y="283"/>
                    </a:lnTo>
                    <a:lnTo>
                      <a:pt x="1349" y="283"/>
                    </a:lnTo>
                    <a:lnTo>
                      <a:pt x="1349" y="281"/>
                    </a:lnTo>
                    <a:lnTo>
                      <a:pt x="1352" y="276"/>
                    </a:lnTo>
                    <a:lnTo>
                      <a:pt x="1347" y="271"/>
                    </a:lnTo>
                    <a:lnTo>
                      <a:pt x="1349" y="269"/>
                    </a:lnTo>
                    <a:lnTo>
                      <a:pt x="1347" y="267"/>
                    </a:lnTo>
                    <a:lnTo>
                      <a:pt x="1347" y="264"/>
                    </a:lnTo>
                    <a:lnTo>
                      <a:pt x="1349" y="264"/>
                    </a:lnTo>
                    <a:lnTo>
                      <a:pt x="1349" y="259"/>
                    </a:lnTo>
                    <a:lnTo>
                      <a:pt x="1349" y="257"/>
                    </a:lnTo>
                    <a:lnTo>
                      <a:pt x="1349" y="255"/>
                    </a:lnTo>
                    <a:lnTo>
                      <a:pt x="1349" y="252"/>
                    </a:lnTo>
                    <a:lnTo>
                      <a:pt x="1352" y="250"/>
                    </a:lnTo>
                    <a:lnTo>
                      <a:pt x="1349" y="248"/>
                    </a:lnTo>
                    <a:lnTo>
                      <a:pt x="1347" y="245"/>
                    </a:lnTo>
                    <a:lnTo>
                      <a:pt x="1345" y="241"/>
                    </a:lnTo>
                    <a:lnTo>
                      <a:pt x="1345" y="238"/>
                    </a:lnTo>
                    <a:lnTo>
                      <a:pt x="1337" y="233"/>
                    </a:lnTo>
                    <a:lnTo>
                      <a:pt x="1337" y="231"/>
                    </a:lnTo>
                    <a:lnTo>
                      <a:pt x="1335" y="231"/>
                    </a:lnTo>
                    <a:lnTo>
                      <a:pt x="1333" y="229"/>
                    </a:lnTo>
                    <a:lnTo>
                      <a:pt x="1335" y="229"/>
                    </a:lnTo>
                    <a:lnTo>
                      <a:pt x="1333" y="226"/>
                    </a:lnTo>
                    <a:lnTo>
                      <a:pt x="1328" y="224"/>
                    </a:lnTo>
                    <a:lnTo>
                      <a:pt x="1326" y="226"/>
                    </a:lnTo>
                    <a:lnTo>
                      <a:pt x="1323" y="226"/>
                    </a:lnTo>
                    <a:lnTo>
                      <a:pt x="1319" y="224"/>
                    </a:lnTo>
                    <a:lnTo>
                      <a:pt x="1316" y="224"/>
                    </a:lnTo>
                    <a:lnTo>
                      <a:pt x="1316" y="226"/>
                    </a:lnTo>
                    <a:lnTo>
                      <a:pt x="1314" y="229"/>
                    </a:lnTo>
                    <a:lnTo>
                      <a:pt x="1311" y="229"/>
                    </a:lnTo>
                    <a:lnTo>
                      <a:pt x="1311" y="226"/>
                    </a:lnTo>
                    <a:lnTo>
                      <a:pt x="1307" y="222"/>
                    </a:lnTo>
                    <a:lnTo>
                      <a:pt x="1307" y="224"/>
                    </a:lnTo>
                    <a:lnTo>
                      <a:pt x="1304" y="222"/>
                    </a:lnTo>
                    <a:lnTo>
                      <a:pt x="1302" y="222"/>
                    </a:lnTo>
                    <a:lnTo>
                      <a:pt x="1300" y="219"/>
                    </a:lnTo>
                    <a:lnTo>
                      <a:pt x="1300" y="222"/>
                    </a:lnTo>
                    <a:lnTo>
                      <a:pt x="1297" y="219"/>
                    </a:lnTo>
                    <a:lnTo>
                      <a:pt x="1297" y="222"/>
                    </a:lnTo>
                    <a:lnTo>
                      <a:pt x="1295" y="219"/>
                    </a:lnTo>
                    <a:lnTo>
                      <a:pt x="1293" y="217"/>
                    </a:lnTo>
                    <a:lnTo>
                      <a:pt x="1293" y="215"/>
                    </a:lnTo>
                    <a:lnTo>
                      <a:pt x="1293" y="217"/>
                    </a:lnTo>
                    <a:lnTo>
                      <a:pt x="1288" y="212"/>
                    </a:lnTo>
                    <a:lnTo>
                      <a:pt x="1288" y="215"/>
                    </a:lnTo>
                    <a:lnTo>
                      <a:pt x="1285" y="212"/>
                    </a:lnTo>
                    <a:lnTo>
                      <a:pt x="1281" y="212"/>
                    </a:lnTo>
                    <a:lnTo>
                      <a:pt x="1278" y="210"/>
                    </a:lnTo>
                    <a:lnTo>
                      <a:pt x="1276" y="210"/>
                    </a:lnTo>
                    <a:lnTo>
                      <a:pt x="1276" y="212"/>
                    </a:lnTo>
                    <a:lnTo>
                      <a:pt x="1276" y="215"/>
                    </a:lnTo>
                    <a:lnTo>
                      <a:pt x="1276" y="217"/>
                    </a:lnTo>
                    <a:lnTo>
                      <a:pt x="1271" y="215"/>
                    </a:lnTo>
                    <a:lnTo>
                      <a:pt x="1269" y="212"/>
                    </a:lnTo>
                    <a:lnTo>
                      <a:pt x="1267" y="226"/>
                    </a:lnTo>
                    <a:lnTo>
                      <a:pt x="1269" y="229"/>
                    </a:lnTo>
                    <a:lnTo>
                      <a:pt x="1267" y="229"/>
                    </a:lnTo>
                    <a:lnTo>
                      <a:pt x="1267" y="231"/>
                    </a:lnTo>
                    <a:lnTo>
                      <a:pt x="1271" y="243"/>
                    </a:lnTo>
                    <a:lnTo>
                      <a:pt x="1269" y="243"/>
                    </a:lnTo>
                    <a:lnTo>
                      <a:pt x="1269" y="245"/>
                    </a:lnTo>
                    <a:lnTo>
                      <a:pt x="1262" y="248"/>
                    </a:lnTo>
                    <a:lnTo>
                      <a:pt x="1257" y="250"/>
                    </a:lnTo>
                    <a:lnTo>
                      <a:pt x="1255" y="250"/>
                    </a:lnTo>
                    <a:lnTo>
                      <a:pt x="1250" y="250"/>
                    </a:lnTo>
                    <a:lnTo>
                      <a:pt x="1248" y="250"/>
                    </a:lnTo>
                    <a:lnTo>
                      <a:pt x="1241" y="250"/>
                    </a:lnTo>
                    <a:lnTo>
                      <a:pt x="1238" y="252"/>
                    </a:lnTo>
                    <a:lnTo>
                      <a:pt x="1233" y="248"/>
                    </a:lnTo>
                    <a:lnTo>
                      <a:pt x="1224" y="248"/>
                    </a:lnTo>
                    <a:lnTo>
                      <a:pt x="1224" y="250"/>
                    </a:lnTo>
                    <a:lnTo>
                      <a:pt x="1205" y="241"/>
                    </a:lnTo>
                    <a:lnTo>
                      <a:pt x="1205" y="238"/>
                    </a:lnTo>
                    <a:lnTo>
                      <a:pt x="1205" y="236"/>
                    </a:lnTo>
                    <a:lnTo>
                      <a:pt x="1205" y="233"/>
                    </a:lnTo>
                    <a:lnTo>
                      <a:pt x="1205" y="231"/>
                    </a:lnTo>
                    <a:lnTo>
                      <a:pt x="1205" y="229"/>
                    </a:lnTo>
                    <a:lnTo>
                      <a:pt x="1208" y="229"/>
                    </a:lnTo>
                    <a:lnTo>
                      <a:pt x="1210" y="229"/>
                    </a:lnTo>
                    <a:lnTo>
                      <a:pt x="1210" y="226"/>
                    </a:lnTo>
                    <a:lnTo>
                      <a:pt x="1210" y="224"/>
                    </a:lnTo>
                    <a:lnTo>
                      <a:pt x="1208" y="224"/>
                    </a:lnTo>
                    <a:lnTo>
                      <a:pt x="1203" y="224"/>
                    </a:lnTo>
                    <a:lnTo>
                      <a:pt x="1198" y="222"/>
                    </a:lnTo>
                    <a:lnTo>
                      <a:pt x="1196" y="224"/>
                    </a:lnTo>
                    <a:lnTo>
                      <a:pt x="1189" y="222"/>
                    </a:lnTo>
                    <a:lnTo>
                      <a:pt x="1186" y="219"/>
                    </a:lnTo>
                    <a:lnTo>
                      <a:pt x="1184" y="219"/>
                    </a:lnTo>
                    <a:lnTo>
                      <a:pt x="1179" y="219"/>
                    </a:lnTo>
                    <a:lnTo>
                      <a:pt x="1177" y="219"/>
                    </a:lnTo>
                    <a:lnTo>
                      <a:pt x="1167" y="217"/>
                    </a:lnTo>
                    <a:lnTo>
                      <a:pt x="1163" y="217"/>
                    </a:lnTo>
                    <a:lnTo>
                      <a:pt x="1163" y="219"/>
                    </a:lnTo>
                    <a:lnTo>
                      <a:pt x="1153" y="222"/>
                    </a:lnTo>
                    <a:lnTo>
                      <a:pt x="1148" y="222"/>
                    </a:lnTo>
                    <a:lnTo>
                      <a:pt x="1139" y="224"/>
                    </a:lnTo>
                    <a:lnTo>
                      <a:pt x="1144" y="231"/>
                    </a:lnTo>
                    <a:lnTo>
                      <a:pt x="1144" y="233"/>
                    </a:lnTo>
                    <a:lnTo>
                      <a:pt x="1139" y="238"/>
                    </a:lnTo>
                    <a:lnTo>
                      <a:pt x="1134" y="238"/>
                    </a:lnTo>
                    <a:lnTo>
                      <a:pt x="1134" y="236"/>
                    </a:lnTo>
                    <a:lnTo>
                      <a:pt x="1139" y="236"/>
                    </a:lnTo>
                    <a:lnTo>
                      <a:pt x="1139" y="233"/>
                    </a:lnTo>
                    <a:lnTo>
                      <a:pt x="1134" y="233"/>
                    </a:lnTo>
                    <a:lnTo>
                      <a:pt x="1137" y="231"/>
                    </a:lnTo>
                    <a:lnTo>
                      <a:pt x="1134" y="229"/>
                    </a:lnTo>
                    <a:lnTo>
                      <a:pt x="1137" y="222"/>
                    </a:lnTo>
                    <a:lnTo>
                      <a:pt x="1137" y="219"/>
                    </a:lnTo>
                    <a:lnTo>
                      <a:pt x="1137" y="217"/>
                    </a:lnTo>
                    <a:lnTo>
                      <a:pt x="1134" y="215"/>
                    </a:lnTo>
                    <a:lnTo>
                      <a:pt x="1134" y="210"/>
                    </a:lnTo>
                    <a:lnTo>
                      <a:pt x="1130" y="200"/>
                    </a:lnTo>
                    <a:lnTo>
                      <a:pt x="1132" y="207"/>
                    </a:lnTo>
                    <a:lnTo>
                      <a:pt x="1130" y="212"/>
                    </a:lnTo>
                    <a:lnTo>
                      <a:pt x="1130" y="215"/>
                    </a:lnTo>
                    <a:lnTo>
                      <a:pt x="1125" y="217"/>
                    </a:lnTo>
                    <a:lnTo>
                      <a:pt x="1118" y="217"/>
                    </a:lnTo>
                    <a:lnTo>
                      <a:pt x="1115" y="217"/>
                    </a:lnTo>
                    <a:lnTo>
                      <a:pt x="1115" y="215"/>
                    </a:lnTo>
                    <a:lnTo>
                      <a:pt x="1111" y="210"/>
                    </a:lnTo>
                    <a:lnTo>
                      <a:pt x="1108" y="205"/>
                    </a:lnTo>
                    <a:lnTo>
                      <a:pt x="1111" y="203"/>
                    </a:lnTo>
                    <a:lnTo>
                      <a:pt x="1111" y="205"/>
                    </a:lnTo>
                    <a:lnTo>
                      <a:pt x="1113" y="200"/>
                    </a:lnTo>
                    <a:lnTo>
                      <a:pt x="1106" y="200"/>
                    </a:lnTo>
                    <a:lnTo>
                      <a:pt x="1106" y="203"/>
                    </a:lnTo>
                    <a:lnTo>
                      <a:pt x="1104" y="205"/>
                    </a:lnTo>
                    <a:lnTo>
                      <a:pt x="1104" y="207"/>
                    </a:lnTo>
                    <a:lnTo>
                      <a:pt x="1101" y="203"/>
                    </a:lnTo>
                    <a:lnTo>
                      <a:pt x="1099" y="203"/>
                    </a:lnTo>
                    <a:lnTo>
                      <a:pt x="1096" y="200"/>
                    </a:lnTo>
                    <a:lnTo>
                      <a:pt x="1089" y="203"/>
                    </a:lnTo>
                    <a:lnTo>
                      <a:pt x="1089" y="205"/>
                    </a:lnTo>
                    <a:lnTo>
                      <a:pt x="1085" y="212"/>
                    </a:lnTo>
                    <a:lnTo>
                      <a:pt x="1085" y="215"/>
                    </a:lnTo>
                    <a:lnTo>
                      <a:pt x="1089" y="219"/>
                    </a:lnTo>
                    <a:lnTo>
                      <a:pt x="1089" y="217"/>
                    </a:lnTo>
                    <a:lnTo>
                      <a:pt x="1094" y="217"/>
                    </a:lnTo>
                    <a:lnTo>
                      <a:pt x="1096" y="215"/>
                    </a:lnTo>
                    <a:lnTo>
                      <a:pt x="1099" y="215"/>
                    </a:lnTo>
                    <a:lnTo>
                      <a:pt x="1101" y="212"/>
                    </a:lnTo>
                    <a:lnTo>
                      <a:pt x="1101" y="215"/>
                    </a:lnTo>
                    <a:lnTo>
                      <a:pt x="1104" y="217"/>
                    </a:lnTo>
                    <a:lnTo>
                      <a:pt x="1096" y="222"/>
                    </a:lnTo>
                    <a:lnTo>
                      <a:pt x="1094" y="224"/>
                    </a:lnTo>
                    <a:lnTo>
                      <a:pt x="1087" y="229"/>
                    </a:lnTo>
                    <a:lnTo>
                      <a:pt x="1085" y="229"/>
                    </a:lnTo>
                    <a:lnTo>
                      <a:pt x="1082" y="224"/>
                    </a:lnTo>
                    <a:lnTo>
                      <a:pt x="1085" y="229"/>
                    </a:lnTo>
                    <a:lnTo>
                      <a:pt x="1082" y="229"/>
                    </a:lnTo>
                    <a:lnTo>
                      <a:pt x="1082" y="231"/>
                    </a:lnTo>
                    <a:lnTo>
                      <a:pt x="1073" y="233"/>
                    </a:lnTo>
                    <a:lnTo>
                      <a:pt x="1071" y="233"/>
                    </a:lnTo>
                    <a:lnTo>
                      <a:pt x="1071" y="236"/>
                    </a:lnTo>
                    <a:lnTo>
                      <a:pt x="1071" y="238"/>
                    </a:lnTo>
                    <a:lnTo>
                      <a:pt x="1066" y="238"/>
                    </a:lnTo>
                    <a:lnTo>
                      <a:pt x="1061" y="241"/>
                    </a:lnTo>
                    <a:lnTo>
                      <a:pt x="1054" y="241"/>
                    </a:lnTo>
                    <a:lnTo>
                      <a:pt x="1052" y="243"/>
                    </a:lnTo>
                    <a:lnTo>
                      <a:pt x="1045" y="241"/>
                    </a:lnTo>
                    <a:lnTo>
                      <a:pt x="1042" y="243"/>
                    </a:lnTo>
                    <a:lnTo>
                      <a:pt x="1042" y="245"/>
                    </a:lnTo>
                    <a:lnTo>
                      <a:pt x="1045" y="250"/>
                    </a:lnTo>
                    <a:lnTo>
                      <a:pt x="1052" y="255"/>
                    </a:lnTo>
                    <a:lnTo>
                      <a:pt x="1049" y="255"/>
                    </a:lnTo>
                    <a:lnTo>
                      <a:pt x="1042" y="252"/>
                    </a:lnTo>
                    <a:lnTo>
                      <a:pt x="1040" y="250"/>
                    </a:lnTo>
                    <a:lnTo>
                      <a:pt x="1037" y="252"/>
                    </a:lnTo>
                    <a:lnTo>
                      <a:pt x="1037" y="255"/>
                    </a:lnTo>
                    <a:lnTo>
                      <a:pt x="1035" y="257"/>
                    </a:lnTo>
                    <a:lnTo>
                      <a:pt x="1033" y="259"/>
                    </a:lnTo>
                    <a:lnTo>
                      <a:pt x="1030" y="259"/>
                    </a:lnTo>
                    <a:lnTo>
                      <a:pt x="1021" y="267"/>
                    </a:lnTo>
                    <a:lnTo>
                      <a:pt x="1019" y="267"/>
                    </a:lnTo>
                    <a:lnTo>
                      <a:pt x="1016" y="269"/>
                    </a:lnTo>
                    <a:lnTo>
                      <a:pt x="1016" y="267"/>
                    </a:lnTo>
                    <a:lnTo>
                      <a:pt x="1021" y="262"/>
                    </a:lnTo>
                    <a:lnTo>
                      <a:pt x="1023" y="259"/>
                    </a:lnTo>
                    <a:lnTo>
                      <a:pt x="1026" y="257"/>
                    </a:lnTo>
                    <a:lnTo>
                      <a:pt x="1030" y="257"/>
                    </a:lnTo>
                    <a:lnTo>
                      <a:pt x="1035" y="252"/>
                    </a:lnTo>
                    <a:lnTo>
                      <a:pt x="1037" y="243"/>
                    </a:lnTo>
                    <a:lnTo>
                      <a:pt x="1040" y="243"/>
                    </a:lnTo>
                    <a:lnTo>
                      <a:pt x="1042" y="236"/>
                    </a:lnTo>
                    <a:lnTo>
                      <a:pt x="1045" y="236"/>
                    </a:lnTo>
                    <a:lnTo>
                      <a:pt x="1049" y="233"/>
                    </a:lnTo>
                    <a:lnTo>
                      <a:pt x="1052" y="229"/>
                    </a:lnTo>
                    <a:lnTo>
                      <a:pt x="1054" y="224"/>
                    </a:lnTo>
                    <a:lnTo>
                      <a:pt x="1054" y="219"/>
                    </a:lnTo>
                    <a:lnTo>
                      <a:pt x="1066" y="219"/>
                    </a:lnTo>
                    <a:lnTo>
                      <a:pt x="1068" y="222"/>
                    </a:lnTo>
                    <a:lnTo>
                      <a:pt x="1075" y="210"/>
                    </a:lnTo>
                    <a:lnTo>
                      <a:pt x="1075" y="205"/>
                    </a:lnTo>
                    <a:lnTo>
                      <a:pt x="1082" y="198"/>
                    </a:lnTo>
                    <a:lnTo>
                      <a:pt x="1087" y="196"/>
                    </a:lnTo>
                    <a:lnTo>
                      <a:pt x="1092" y="191"/>
                    </a:lnTo>
                    <a:lnTo>
                      <a:pt x="1092" y="186"/>
                    </a:lnTo>
                    <a:lnTo>
                      <a:pt x="1099" y="181"/>
                    </a:lnTo>
                    <a:lnTo>
                      <a:pt x="1096" y="179"/>
                    </a:lnTo>
                    <a:lnTo>
                      <a:pt x="1099" y="177"/>
                    </a:lnTo>
                    <a:lnTo>
                      <a:pt x="1101" y="177"/>
                    </a:lnTo>
                    <a:lnTo>
                      <a:pt x="1104" y="174"/>
                    </a:lnTo>
                    <a:lnTo>
                      <a:pt x="1101" y="174"/>
                    </a:lnTo>
                    <a:lnTo>
                      <a:pt x="1104" y="174"/>
                    </a:lnTo>
                    <a:lnTo>
                      <a:pt x="1106" y="174"/>
                    </a:lnTo>
                    <a:lnTo>
                      <a:pt x="1108" y="170"/>
                    </a:lnTo>
                    <a:lnTo>
                      <a:pt x="1108" y="172"/>
                    </a:lnTo>
                    <a:lnTo>
                      <a:pt x="1113" y="167"/>
                    </a:lnTo>
                    <a:lnTo>
                      <a:pt x="1118" y="170"/>
                    </a:lnTo>
                    <a:lnTo>
                      <a:pt x="1118" y="167"/>
                    </a:lnTo>
                    <a:lnTo>
                      <a:pt x="1118" y="165"/>
                    </a:lnTo>
                    <a:lnTo>
                      <a:pt x="1118" y="163"/>
                    </a:lnTo>
                    <a:lnTo>
                      <a:pt x="1125" y="160"/>
                    </a:lnTo>
                    <a:lnTo>
                      <a:pt x="1120" y="160"/>
                    </a:lnTo>
                    <a:lnTo>
                      <a:pt x="1122" y="158"/>
                    </a:lnTo>
                    <a:lnTo>
                      <a:pt x="1127" y="155"/>
                    </a:lnTo>
                    <a:lnTo>
                      <a:pt x="1127" y="158"/>
                    </a:lnTo>
                    <a:lnTo>
                      <a:pt x="1127" y="155"/>
                    </a:lnTo>
                    <a:lnTo>
                      <a:pt x="1130" y="155"/>
                    </a:lnTo>
                    <a:lnTo>
                      <a:pt x="1132" y="153"/>
                    </a:lnTo>
                    <a:lnTo>
                      <a:pt x="1130" y="153"/>
                    </a:lnTo>
                    <a:lnTo>
                      <a:pt x="1132" y="151"/>
                    </a:lnTo>
                    <a:lnTo>
                      <a:pt x="1134" y="151"/>
                    </a:lnTo>
                    <a:lnTo>
                      <a:pt x="1137" y="148"/>
                    </a:lnTo>
                    <a:lnTo>
                      <a:pt x="1137" y="144"/>
                    </a:lnTo>
                    <a:lnTo>
                      <a:pt x="1139" y="141"/>
                    </a:lnTo>
                    <a:lnTo>
                      <a:pt x="1141" y="139"/>
                    </a:lnTo>
                    <a:lnTo>
                      <a:pt x="1141" y="137"/>
                    </a:lnTo>
                    <a:lnTo>
                      <a:pt x="1141" y="132"/>
                    </a:lnTo>
                    <a:lnTo>
                      <a:pt x="1139" y="130"/>
                    </a:lnTo>
                    <a:lnTo>
                      <a:pt x="1141" y="130"/>
                    </a:lnTo>
                    <a:lnTo>
                      <a:pt x="1141" y="125"/>
                    </a:lnTo>
                    <a:lnTo>
                      <a:pt x="1139" y="125"/>
                    </a:lnTo>
                    <a:lnTo>
                      <a:pt x="1134" y="122"/>
                    </a:lnTo>
                    <a:lnTo>
                      <a:pt x="1134" y="118"/>
                    </a:lnTo>
                    <a:lnTo>
                      <a:pt x="1132" y="120"/>
                    </a:lnTo>
                    <a:lnTo>
                      <a:pt x="1132" y="122"/>
                    </a:lnTo>
                    <a:lnTo>
                      <a:pt x="1130" y="120"/>
                    </a:lnTo>
                    <a:lnTo>
                      <a:pt x="1130" y="115"/>
                    </a:lnTo>
                    <a:lnTo>
                      <a:pt x="1127" y="113"/>
                    </a:lnTo>
                    <a:lnTo>
                      <a:pt x="1125" y="111"/>
                    </a:lnTo>
                    <a:lnTo>
                      <a:pt x="1125" y="108"/>
                    </a:lnTo>
                    <a:lnTo>
                      <a:pt x="1127" y="108"/>
                    </a:lnTo>
                    <a:lnTo>
                      <a:pt x="1132" y="113"/>
                    </a:lnTo>
                    <a:lnTo>
                      <a:pt x="1139" y="118"/>
                    </a:lnTo>
                    <a:lnTo>
                      <a:pt x="1137" y="122"/>
                    </a:lnTo>
                    <a:lnTo>
                      <a:pt x="1139" y="122"/>
                    </a:lnTo>
                    <a:lnTo>
                      <a:pt x="1144" y="111"/>
                    </a:lnTo>
                    <a:lnTo>
                      <a:pt x="1144" y="106"/>
                    </a:lnTo>
                    <a:lnTo>
                      <a:pt x="1144" y="104"/>
                    </a:lnTo>
                    <a:lnTo>
                      <a:pt x="1141" y="104"/>
                    </a:lnTo>
                    <a:lnTo>
                      <a:pt x="1139" y="104"/>
                    </a:lnTo>
                    <a:lnTo>
                      <a:pt x="1139" y="96"/>
                    </a:lnTo>
                    <a:lnTo>
                      <a:pt x="1139" y="94"/>
                    </a:lnTo>
                    <a:lnTo>
                      <a:pt x="1134" y="87"/>
                    </a:lnTo>
                    <a:lnTo>
                      <a:pt x="1132" y="87"/>
                    </a:lnTo>
                    <a:lnTo>
                      <a:pt x="1134" y="92"/>
                    </a:lnTo>
                    <a:lnTo>
                      <a:pt x="1132" y="94"/>
                    </a:lnTo>
                    <a:lnTo>
                      <a:pt x="1130" y="96"/>
                    </a:lnTo>
                    <a:lnTo>
                      <a:pt x="1127" y="89"/>
                    </a:lnTo>
                    <a:lnTo>
                      <a:pt x="1125" y="87"/>
                    </a:lnTo>
                    <a:lnTo>
                      <a:pt x="1127" y="87"/>
                    </a:lnTo>
                    <a:lnTo>
                      <a:pt x="1127" y="82"/>
                    </a:lnTo>
                    <a:lnTo>
                      <a:pt x="1122" y="75"/>
                    </a:lnTo>
                    <a:lnTo>
                      <a:pt x="1120" y="78"/>
                    </a:lnTo>
                    <a:lnTo>
                      <a:pt x="1120" y="73"/>
                    </a:lnTo>
                    <a:lnTo>
                      <a:pt x="1115" y="68"/>
                    </a:lnTo>
                    <a:lnTo>
                      <a:pt x="1111" y="66"/>
                    </a:lnTo>
                    <a:lnTo>
                      <a:pt x="1113" y="63"/>
                    </a:lnTo>
                    <a:lnTo>
                      <a:pt x="1111" y="63"/>
                    </a:lnTo>
                    <a:lnTo>
                      <a:pt x="1108" y="61"/>
                    </a:lnTo>
                    <a:lnTo>
                      <a:pt x="1108" y="63"/>
                    </a:lnTo>
                    <a:lnTo>
                      <a:pt x="1106" y="61"/>
                    </a:lnTo>
                    <a:lnTo>
                      <a:pt x="1108" y="59"/>
                    </a:lnTo>
                    <a:lnTo>
                      <a:pt x="1104" y="59"/>
                    </a:lnTo>
                    <a:lnTo>
                      <a:pt x="1096" y="59"/>
                    </a:lnTo>
                    <a:lnTo>
                      <a:pt x="1092" y="61"/>
                    </a:lnTo>
                    <a:lnTo>
                      <a:pt x="1089" y="61"/>
                    </a:lnTo>
                    <a:lnTo>
                      <a:pt x="1085" y="59"/>
                    </a:lnTo>
                    <a:lnTo>
                      <a:pt x="1080" y="61"/>
                    </a:lnTo>
                    <a:lnTo>
                      <a:pt x="1080" y="59"/>
                    </a:lnTo>
                    <a:lnTo>
                      <a:pt x="1073" y="61"/>
                    </a:lnTo>
                    <a:lnTo>
                      <a:pt x="1071" y="59"/>
                    </a:lnTo>
                    <a:lnTo>
                      <a:pt x="1068" y="61"/>
                    </a:lnTo>
                    <a:lnTo>
                      <a:pt x="1068" y="59"/>
                    </a:lnTo>
                    <a:lnTo>
                      <a:pt x="1071" y="59"/>
                    </a:lnTo>
                    <a:lnTo>
                      <a:pt x="1071" y="56"/>
                    </a:lnTo>
                    <a:lnTo>
                      <a:pt x="1068" y="56"/>
                    </a:lnTo>
                    <a:lnTo>
                      <a:pt x="1068" y="59"/>
                    </a:lnTo>
                    <a:lnTo>
                      <a:pt x="1066" y="59"/>
                    </a:lnTo>
                    <a:lnTo>
                      <a:pt x="1063" y="63"/>
                    </a:lnTo>
                    <a:lnTo>
                      <a:pt x="1066" y="63"/>
                    </a:lnTo>
                    <a:lnTo>
                      <a:pt x="1066" y="66"/>
                    </a:lnTo>
                    <a:lnTo>
                      <a:pt x="1063" y="66"/>
                    </a:lnTo>
                    <a:lnTo>
                      <a:pt x="1063" y="68"/>
                    </a:lnTo>
                    <a:lnTo>
                      <a:pt x="1061" y="70"/>
                    </a:lnTo>
                    <a:lnTo>
                      <a:pt x="1059" y="73"/>
                    </a:lnTo>
                    <a:lnTo>
                      <a:pt x="1059" y="70"/>
                    </a:lnTo>
                    <a:lnTo>
                      <a:pt x="1056" y="75"/>
                    </a:lnTo>
                    <a:lnTo>
                      <a:pt x="1052" y="73"/>
                    </a:lnTo>
                    <a:lnTo>
                      <a:pt x="1049" y="75"/>
                    </a:lnTo>
                    <a:lnTo>
                      <a:pt x="1047" y="73"/>
                    </a:lnTo>
                    <a:lnTo>
                      <a:pt x="1042" y="73"/>
                    </a:lnTo>
                    <a:lnTo>
                      <a:pt x="1045" y="70"/>
                    </a:lnTo>
                    <a:lnTo>
                      <a:pt x="1047" y="70"/>
                    </a:lnTo>
                    <a:lnTo>
                      <a:pt x="1052" y="59"/>
                    </a:lnTo>
                    <a:lnTo>
                      <a:pt x="1054" y="56"/>
                    </a:lnTo>
                    <a:lnTo>
                      <a:pt x="1056" y="52"/>
                    </a:lnTo>
                    <a:lnTo>
                      <a:pt x="1056" y="49"/>
                    </a:lnTo>
                    <a:lnTo>
                      <a:pt x="1056" y="47"/>
                    </a:lnTo>
                    <a:lnTo>
                      <a:pt x="1056" y="44"/>
                    </a:lnTo>
                    <a:lnTo>
                      <a:pt x="1049" y="42"/>
                    </a:lnTo>
                    <a:lnTo>
                      <a:pt x="1047" y="40"/>
                    </a:lnTo>
                    <a:lnTo>
                      <a:pt x="1045" y="40"/>
                    </a:lnTo>
                    <a:lnTo>
                      <a:pt x="1042" y="40"/>
                    </a:lnTo>
                    <a:lnTo>
                      <a:pt x="1042" y="42"/>
                    </a:lnTo>
                    <a:lnTo>
                      <a:pt x="1040" y="40"/>
                    </a:lnTo>
                    <a:lnTo>
                      <a:pt x="1035" y="42"/>
                    </a:lnTo>
                    <a:lnTo>
                      <a:pt x="1037" y="37"/>
                    </a:lnTo>
                    <a:lnTo>
                      <a:pt x="1037" y="35"/>
                    </a:lnTo>
                    <a:lnTo>
                      <a:pt x="1035" y="40"/>
                    </a:lnTo>
                    <a:lnTo>
                      <a:pt x="1030" y="40"/>
                    </a:lnTo>
                    <a:lnTo>
                      <a:pt x="1016" y="44"/>
                    </a:lnTo>
                    <a:lnTo>
                      <a:pt x="1021" y="40"/>
                    </a:lnTo>
                    <a:lnTo>
                      <a:pt x="1028" y="30"/>
                    </a:lnTo>
                    <a:lnTo>
                      <a:pt x="1030" y="28"/>
                    </a:lnTo>
                    <a:lnTo>
                      <a:pt x="1033" y="28"/>
                    </a:lnTo>
                    <a:lnTo>
                      <a:pt x="1035" y="23"/>
                    </a:lnTo>
                    <a:lnTo>
                      <a:pt x="1035" y="21"/>
                    </a:lnTo>
                    <a:lnTo>
                      <a:pt x="1037" y="21"/>
                    </a:lnTo>
                    <a:lnTo>
                      <a:pt x="1040" y="23"/>
                    </a:lnTo>
                    <a:lnTo>
                      <a:pt x="1037" y="21"/>
                    </a:lnTo>
                    <a:lnTo>
                      <a:pt x="1035" y="11"/>
                    </a:lnTo>
                    <a:lnTo>
                      <a:pt x="1033" y="9"/>
                    </a:lnTo>
                    <a:lnTo>
                      <a:pt x="1033" y="11"/>
                    </a:lnTo>
                    <a:lnTo>
                      <a:pt x="1028" y="11"/>
                    </a:lnTo>
                    <a:lnTo>
                      <a:pt x="1023" y="9"/>
                    </a:lnTo>
                    <a:lnTo>
                      <a:pt x="1021" y="2"/>
                    </a:lnTo>
                    <a:lnTo>
                      <a:pt x="1019" y="4"/>
                    </a:lnTo>
                    <a:lnTo>
                      <a:pt x="1016" y="4"/>
                    </a:lnTo>
                    <a:lnTo>
                      <a:pt x="1016" y="2"/>
                    </a:lnTo>
                    <a:lnTo>
                      <a:pt x="1014" y="0"/>
                    </a:lnTo>
                    <a:lnTo>
                      <a:pt x="1011" y="0"/>
                    </a:lnTo>
                    <a:lnTo>
                      <a:pt x="1009" y="4"/>
                    </a:lnTo>
                    <a:lnTo>
                      <a:pt x="1007" y="7"/>
                    </a:lnTo>
                    <a:lnTo>
                      <a:pt x="1000" y="4"/>
                    </a:lnTo>
                    <a:lnTo>
                      <a:pt x="1000" y="9"/>
                    </a:lnTo>
                    <a:lnTo>
                      <a:pt x="990" y="21"/>
                    </a:lnTo>
                    <a:lnTo>
                      <a:pt x="988" y="26"/>
                    </a:lnTo>
                    <a:lnTo>
                      <a:pt x="983" y="28"/>
                    </a:lnTo>
                    <a:lnTo>
                      <a:pt x="983" y="30"/>
                    </a:lnTo>
                    <a:lnTo>
                      <a:pt x="976" y="40"/>
                    </a:lnTo>
                    <a:lnTo>
                      <a:pt x="976" y="42"/>
                    </a:lnTo>
                    <a:lnTo>
                      <a:pt x="976" y="44"/>
                    </a:lnTo>
                    <a:lnTo>
                      <a:pt x="976" y="47"/>
                    </a:lnTo>
                    <a:lnTo>
                      <a:pt x="974" y="47"/>
                    </a:lnTo>
                    <a:lnTo>
                      <a:pt x="974" y="49"/>
                    </a:lnTo>
                    <a:lnTo>
                      <a:pt x="971" y="54"/>
                    </a:lnTo>
                    <a:lnTo>
                      <a:pt x="971" y="56"/>
                    </a:lnTo>
                    <a:lnTo>
                      <a:pt x="974" y="59"/>
                    </a:lnTo>
                    <a:lnTo>
                      <a:pt x="976" y="59"/>
                    </a:lnTo>
                    <a:lnTo>
                      <a:pt x="976" y="63"/>
                    </a:lnTo>
                    <a:lnTo>
                      <a:pt x="978" y="63"/>
                    </a:lnTo>
                    <a:lnTo>
                      <a:pt x="976" y="63"/>
                    </a:lnTo>
                    <a:lnTo>
                      <a:pt x="976" y="61"/>
                    </a:lnTo>
                    <a:lnTo>
                      <a:pt x="976" y="68"/>
                    </a:lnTo>
                    <a:lnTo>
                      <a:pt x="964" y="75"/>
                    </a:lnTo>
                    <a:lnTo>
                      <a:pt x="959" y="73"/>
                    </a:lnTo>
                    <a:lnTo>
                      <a:pt x="957" y="75"/>
                    </a:lnTo>
                    <a:lnTo>
                      <a:pt x="945" y="73"/>
                    </a:lnTo>
                    <a:lnTo>
                      <a:pt x="945" y="75"/>
                    </a:lnTo>
                    <a:lnTo>
                      <a:pt x="948" y="78"/>
                    </a:lnTo>
                    <a:lnTo>
                      <a:pt x="948" y="80"/>
                    </a:lnTo>
                    <a:lnTo>
                      <a:pt x="950" y="80"/>
                    </a:lnTo>
                    <a:lnTo>
                      <a:pt x="952" y="82"/>
                    </a:lnTo>
                    <a:lnTo>
                      <a:pt x="952" y="85"/>
                    </a:lnTo>
                    <a:lnTo>
                      <a:pt x="957" y="85"/>
                    </a:lnTo>
                    <a:lnTo>
                      <a:pt x="957" y="87"/>
                    </a:lnTo>
                    <a:lnTo>
                      <a:pt x="957" y="92"/>
                    </a:lnTo>
                    <a:lnTo>
                      <a:pt x="957" y="96"/>
                    </a:lnTo>
                    <a:lnTo>
                      <a:pt x="957" y="99"/>
                    </a:lnTo>
                    <a:lnTo>
                      <a:pt x="952" y="96"/>
                    </a:lnTo>
                    <a:lnTo>
                      <a:pt x="952" y="94"/>
                    </a:lnTo>
                    <a:lnTo>
                      <a:pt x="952" y="92"/>
                    </a:lnTo>
                    <a:lnTo>
                      <a:pt x="948" y="92"/>
                    </a:lnTo>
                    <a:lnTo>
                      <a:pt x="948" y="89"/>
                    </a:lnTo>
                    <a:lnTo>
                      <a:pt x="948" y="87"/>
                    </a:lnTo>
                    <a:lnTo>
                      <a:pt x="943" y="87"/>
                    </a:lnTo>
                    <a:lnTo>
                      <a:pt x="943" y="85"/>
                    </a:lnTo>
                    <a:lnTo>
                      <a:pt x="934" y="92"/>
                    </a:lnTo>
                    <a:lnTo>
                      <a:pt x="934" y="94"/>
                    </a:lnTo>
                    <a:lnTo>
                      <a:pt x="934" y="96"/>
                    </a:lnTo>
                    <a:lnTo>
                      <a:pt x="931" y="94"/>
                    </a:lnTo>
                    <a:lnTo>
                      <a:pt x="929" y="94"/>
                    </a:lnTo>
                    <a:lnTo>
                      <a:pt x="929" y="96"/>
                    </a:lnTo>
                    <a:lnTo>
                      <a:pt x="931" y="99"/>
                    </a:lnTo>
                    <a:lnTo>
                      <a:pt x="931" y="101"/>
                    </a:lnTo>
                    <a:lnTo>
                      <a:pt x="929" y="101"/>
                    </a:lnTo>
                    <a:lnTo>
                      <a:pt x="926" y="101"/>
                    </a:lnTo>
                    <a:lnTo>
                      <a:pt x="922" y="104"/>
                    </a:lnTo>
                    <a:lnTo>
                      <a:pt x="922" y="101"/>
                    </a:lnTo>
                    <a:lnTo>
                      <a:pt x="922" y="99"/>
                    </a:lnTo>
                    <a:lnTo>
                      <a:pt x="922" y="101"/>
                    </a:lnTo>
                    <a:lnTo>
                      <a:pt x="919" y="104"/>
                    </a:lnTo>
                    <a:lnTo>
                      <a:pt x="917" y="104"/>
                    </a:lnTo>
                    <a:lnTo>
                      <a:pt x="915" y="106"/>
                    </a:lnTo>
                    <a:lnTo>
                      <a:pt x="912" y="106"/>
                    </a:lnTo>
                    <a:lnTo>
                      <a:pt x="915" y="104"/>
                    </a:lnTo>
                    <a:lnTo>
                      <a:pt x="915" y="101"/>
                    </a:lnTo>
                    <a:lnTo>
                      <a:pt x="912" y="101"/>
                    </a:lnTo>
                    <a:lnTo>
                      <a:pt x="912" y="99"/>
                    </a:lnTo>
                    <a:lnTo>
                      <a:pt x="912" y="101"/>
                    </a:lnTo>
                    <a:lnTo>
                      <a:pt x="908" y="101"/>
                    </a:lnTo>
                    <a:lnTo>
                      <a:pt x="905" y="106"/>
                    </a:lnTo>
                    <a:lnTo>
                      <a:pt x="903" y="106"/>
                    </a:lnTo>
                    <a:lnTo>
                      <a:pt x="908" y="99"/>
                    </a:lnTo>
                    <a:lnTo>
                      <a:pt x="908" y="94"/>
                    </a:lnTo>
                    <a:lnTo>
                      <a:pt x="905" y="92"/>
                    </a:lnTo>
                    <a:lnTo>
                      <a:pt x="898" y="92"/>
                    </a:lnTo>
                    <a:lnTo>
                      <a:pt x="896" y="94"/>
                    </a:lnTo>
                    <a:lnTo>
                      <a:pt x="889" y="92"/>
                    </a:lnTo>
                    <a:lnTo>
                      <a:pt x="889" y="94"/>
                    </a:lnTo>
                    <a:lnTo>
                      <a:pt x="886" y="96"/>
                    </a:lnTo>
                    <a:lnTo>
                      <a:pt x="884" y="94"/>
                    </a:lnTo>
                    <a:lnTo>
                      <a:pt x="877" y="94"/>
                    </a:lnTo>
                    <a:lnTo>
                      <a:pt x="877" y="96"/>
                    </a:lnTo>
                    <a:lnTo>
                      <a:pt x="872" y="99"/>
                    </a:lnTo>
                    <a:lnTo>
                      <a:pt x="872" y="96"/>
                    </a:lnTo>
                    <a:lnTo>
                      <a:pt x="870" y="96"/>
                    </a:lnTo>
                    <a:lnTo>
                      <a:pt x="867" y="99"/>
                    </a:lnTo>
                    <a:lnTo>
                      <a:pt x="865" y="96"/>
                    </a:lnTo>
                    <a:lnTo>
                      <a:pt x="865" y="99"/>
                    </a:lnTo>
                    <a:lnTo>
                      <a:pt x="865" y="101"/>
                    </a:lnTo>
                    <a:lnTo>
                      <a:pt x="865" y="104"/>
                    </a:lnTo>
                    <a:lnTo>
                      <a:pt x="870" y="101"/>
                    </a:lnTo>
                    <a:lnTo>
                      <a:pt x="872" y="104"/>
                    </a:lnTo>
                    <a:lnTo>
                      <a:pt x="872" y="106"/>
                    </a:lnTo>
                    <a:lnTo>
                      <a:pt x="872" y="104"/>
                    </a:lnTo>
                    <a:lnTo>
                      <a:pt x="874" y="101"/>
                    </a:lnTo>
                    <a:lnTo>
                      <a:pt x="874" y="104"/>
                    </a:lnTo>
                    <a:lnTo>
                      <a:pt x="874" y="106"/>
                    </a:lnTo>
                    <a:lnTo>
                      <a:pt x="872" y="108"/>
                    </a:lnTo>
                    <a:lnTo>
                      <a:pt x="851" y="115"/>
                    </a:lnTo>
                    <a:lnTo>
                      <a:pt x="848" y="113"/>
                    </a:lnTo>
                    <a:lnTo>
                      <a:pt x="848" y="115"/>
                    </a:lnTo>
                    <a:lnTo>
                      <a:pt x="848" y="120"/>
                    </a:lnTo>
                    <a:lnTo>
                      <a:pt x="848" y="118"/>
                    </a:lnTo>
                    <a:lnTo>
                      <a:pt x="846" y="118"/>
                    </a:lnTo>
                    <a:lnTo>
                      <a:pt x="841" y="120"/>
                    </a:lnTo>
                    <a:lnTo>
                      <a:pt x="839" y="118"/>
                    </a:lnTo>
                    <a:lnTo>
                      <a:pt x="834" y="122"/>
                    </a:lnTo>
                    <a:lnTo>
                      <a:pt x="830" y="120"/>
                    </a:lnTo>
                    <a:lnTo>
                      <a:pt x="827" y="125"/>
                    </a:lnTo>
                    <a:lnTo>
                      <a:pt x="830" y="127"/>
                    </a:lnTo>
                    <a:lnTo>
                      <a:pt x="825" y="127"/>
                    </a:lnTo>
                    <a:lnTo>
                      <a:pt x="822" y="130"/>
                    </a:lnTo>
                    <a:lnTo>
                      <a:pt x="818" y="127"/>
                    </a:lnTo>
                    <a:lnTo>
                      <a:pt x="815" y="130"/>
                    </a:lnTo>
                    <a:lnTo>
                      <a:pt x="813" y="130"/>
                    </a:lnTo>
                    <a:lnTo>
                      <a:pt x="813" y="132"/>
                    </a:lnTo>
                    <a:lnTo>
                      <a:pt x="815" y="132"/>
                    </a:lnTo>
                    <a:lnTo>
                      <a:pt x="811" y="134"/>
                    </a:lnTo>
                    <a:lnTo>
                      <a:pt x="811" y="137"/>
                    </a:lnTo>
                    <a:lnTo>
                      <a:pt x="808" y="137"/>
                    </a:lnTo>
                    <a:lnTo>
                      <a:pt x="806" y="141"/>
                    </a:lnTo>
                    <a:lnTo>
                      <a:pt x="804" y="144"/>
                    </a:lnTo>
                    <a:lnTo>
                      <a:pt x="801" y="144"/>
                    </a:lnTo>
                    <a:lnTo>
                      <a:pt x="804" y="146"/>
                    </a:lnTo>
                    <a:lnTo>
                      <a:pt x="801" y="146"/>
                    </a:lnTo>
                    <a:lnTo>
                      <a:pt x="799" y="148"/>
                    </a:lnTo>
                    <a:lnTo>
                      <a:pt x="797" y="146"/>
                    </a:lnTo>
                    <a:lnTo>
                      <a:pt x="789" y="146"/>
                    </a:lnTo>
                    <a:lnTo>
                      <a:pt x="787" y="148"/>
                    </a:lnTo>
                    <a:lnTo>
                      <a:pt x="792" y="151"/>
                    </a:lnTo>
                    <a:lnTo>
                      <a:pt x="797" y="151"/>
                    </a:lnTo>
                    <a:lnTo>
                      <a:pt x="797" y="153"/>
                    </a:lnTo>
                    <a:lnTo>
                      <a:pt x="794" y="155"/>
                    </a:lnTo>
                    <a:lnTo>
                      <a:pt x="792" y="153"/>
                    </a:lnTo>
                    <a:lnTo>
                      <a:pt x="789" y="153"/>
                    </a:lnTo>
                    <a:lnTo>
                      <a:pt x="792" y="155"/>
                    </a:lnTo>
                    <a:lnTo>
                      <a:pt x="787" y="165"/>
                    </a:lnTo>
                    <a:lnTo>
                      <a:pt x="785" y="165"/>
                    </a:lnTo>
                    <a:lnTo>
                      <a:pt x="785" y="167"/>
                    </a:lnTo>
                    <a:lnTo>
                      <a:pt x="785" y="170"/>
                    </a:lnTo>
                    <a:lnTo>
                      <a:pt x="785" y="172"/>
                    </a:lnTo>
                    <a:lnTo>
                      <a:pt x="782" y="167"/>
                    </a:lnTo>
                    <a:lnTo>
                      <a:pt x="778" y="165"/>
                    </a:lnTo>
                    <a:lnTo>
                      <a:pt x="778" y="163"/>
                    </a:lnTo>
                    <a:lnTo>
                      <a:pt x="773" y="160"/>
                    </a:lnTo>
                    <a:lnTo>
                      <a:pt x="775" y="165"/>
                    </a:lnTo>
                    <a:lnTo>
                      <a:pt x="771" y="167"/>
                    </a:lnTo>
                    <a:lnTo>
                      <a:pt x="773" y="170"/>
                    </a:lnTo>
                    <a:lnTo>
                      <a:pt x="771" y="170"/>
                    </a:lnTo>
                    <a:lnTo>
                      <a:pt x="778" y="172"/>
                    </a:lnTo>
                    <a:lnTo>
                      <a:pt x="780" y="172"/>
                    </a:lnTo>
                    <a:lnTo>
                      <a:pt x="782" y="174"/>
                    </a:lnTo>
                    <a:lnTo>
                      <a:pt x="782" y="177"/>
                    </a:lnTo>
                    <a:lnTo>
                      <a:pt x="782" y="179"/>
                    </a:lnTo>
                    <a:lnTo>
                      <a:pt x="780" y="179"/>
                    </a:lnTo>
                    <a:lnTo>
                      <a:pt x="778" y="179"/>
                    </a:lnTo>
                    <a:lnTo>
                      <a:pt x="775" y="181"/>
                    </a:lnTo>
                    <a:lnTo>
                      <a:pt x="778" y="181"/>
                    </a:lnTo>
                    <a:lnTo>
                      <a:pt x="773" y="184"/>
                    </a:lnTo>
                    <a:lnTo>
                      <a:pt x="773" y="186"/>
                    </a:lnTo>
                    <a:lnTo>
                      <a:pt x="775" y="189"/>
                    </a:lnTo>
                    <a:lnTo>
                      <a:pt x="785" y="191"/>
                    </a:lnTo>
                    <a:lnTo>
                      <a:pt x="785" y="198"/>
                    </a:lnTo>
                    <a:lnTo>
                      <a:pt x="787" y="200"/>
                    </a:lnTo>
                    <a:lnTo>
                      <a:pt x="782" y="200"/>
                    </a:lnTo>
                    <a:lnTo>
                      <a:pt x="785" y="203"/>
                    </a:lnTo>
                    <a:lnTo>
                      <a:pt x="782" y="203"/>
                    </a:lnTo>
                    <a:lnTo>
                      <a:pt x="782" y="205"/>
                    </a:lnTo>
                    <a:lnTo>
                      <a:pt x="785" y="205"/>
                    </a:lnTo>
                    <a:lnTo>
                      <a:pt x="785" y="207"/>
                    </a:lnTo>
                    <a:lnTo>
                      <a:pt x="782" y="207"/>
                    </a:lnTo>
                    <a:lnTo>
                      <a:pt x="778" y="207"/>
                    </a:lnTo>
                    <a:lnTo>
                      <a:pt x="773" y="210"/>
                    </a:lnTo>
                    <a:lnTo>
                      <a:pt x="771" y="210"/>
                    </a:lnTo>
                    <a:lnTo>
                      <a:pt x="768" y="210"/>
                    </a:lnTo>
                    <a:lnTo>
                      <a:pt x="768" y="212"/>
                    </a:lnTo>
                    <a:lnTo>
                      <a:pt x="766" y="215"/>
                    </a:lnTo>
                    <a:lnTo>
                      <a:pt x="761" y="215"/>
                    </a:lnTo>
                    <a:lnTo>
                      <a:pt x="759" y="212"/>
                    </a:lnTo>
                    <a:lnTo>
                      <a:pt x="733" y="219"/>
                    </a:lnTo>
                    <a:lnTo>
                      <a:pt x="730" y="217"/>
                    </a:lnTo>
                    <a:lnTo>
                      <a:pt x="726" y="219"/>
                    </a:lnTo>
                    <a:lnTo>
                      <a:pt x="721" y="217"/>
                    </a:lnTo>
                    <a:lnTo>
                      <a:pt x="714" y="219"/>
                    </a:lnTo>
                    <a:lnTo>
                      <a:pt x="714" y="222"/>
                    </a:lnTo>
                    <a:lnTo>
                      <a:pt x="711" y="222"/>
                    </a:lnTo>
                    <a:lnTo>
                      <a:pt x="709" y="219"/>
                    </a:lnTo>
                    <a:lnTo>
                      <a:pt x="707" y="222"/>
                    </a:lnTo>
                    <a:lnTo>
                      <a:pt x="704" y="224"/>
                    </a:lnTo>
                    <a:lnTo>
                      <a:pt x="704" y="226"/>
                    </a:lnTo>
                    <a:lnTo>
                      <a:pt x="704" y="229"/>
                    </a:lnTo>
                    <a:lnTo>
                      <a:pt x="707" y="226"/>
                    </a:lnTo>
                    <a:lnTo>
                      <a:pt x="707" y="229"/>
                    </a:lnTo>
                    <a:lnTo>
                      <a:pt x="704" y="231"/>
                    </a:lnTo>
                    <a:lnTo>
                      <a:pt x="704" y="233"/>
                    </a:lnTo>
                    <a:lnTo>
                      <a:pt x="702" y="231"/>
                    </a:lnTo>
                    <a:lnTo>
                      <a:pt x="700" y="233"/>
                    </a:lnTo>
                    <a:lnTo>
                      <a:pt x="702" y="236"/>
                    </a:lnTo>
                    <a:lnTo>
                      <a:pt x="704" y="236"/>
                    </a:lnTo>
                    <a:lnTo>
                      <a:pt x="704" y="238"/>
                    </a:lnTo>
                    <a:lnTo>
                      <a:pt x="700" y="241"/>
                    </a:lnTo>
                    <a:lnTo>
                      <a:pt x="704" y="243"/>
                    </a:lnTo>
                    <a:lnTo>
                      <a:pt x="704" y="245"/>
                    </a:lnTo>
                    <a:lnTo>
                      <a:pt x="707" y="245"/>
                    </a:lnTo>
                    <a:lnTo>
                      <a:pt x="709" y="250"/>
                    </a:lnTo>
                    <a:lnTo>
                      <a:pt x="709" y="252"/>
                    </a:lnTo>
                    <a:lnTo>
                      <a:pt x="709" y="255"/>
                    </a:lnTo>
                    <a:lnTo>
                      <a:pt x="707" y="257"/>
                    </a:lnTo>
                    <a:lnTo>
                      <a:pt x="707" y="262"/>
                    </a:lnTo>
                    <a:lnTo>
                      <a:pt x="707" y="264"/>
                    </a:lnTo>
                    <a:lnTo>
                      <a:pt x="709" y="267"/>
                    </a:lnTo>
                    <a:lnTo>
                      <a:pt x="709" y="271"/>
                    </a:lnTo>
                    <a:lnTo>
                      <a:pt x="709" y="274"/>
                    </a:lnTo>
                    <a:lnTo>
                      <a:pt x="711" y="278"/>
                    </a:lnTo>
                    <a:lnTo>
                      <a:pt x="721" y="278"/>
                    </a:lnTo>
                    <a:lnTo>
                      <a:pt x="726" y="281"/>
                    </a:lnTo>
                    <a:lnTo>
                      <a:pt x="728" y="285"/>
                    </a:lnTo>
                    <a:lnTo>
                      <a:pt x="728" y="288"/>
                    </a:lnTo>
                    <a:lnTo>
                      <a:pt x="726" y="290"/>
                    </a:lnTo>
                    <a:lnTo>
                      <a:pt x="728" y="290"/>
                    </a:lnTo>
                    <a:lnTo>
                      <a:pt x="730" y="293"/>
                    </a:lnTo>
                    <a:lnTo>
                      <a:pt x="733" y="295"/>
                    </a:lnTo>
                    <a:lnTo>
                      <a:pt x="735" y="297"/>
                    </a:lnTo>
                    <a:lnTo>
                      <a:pt x="740" y="300"/>
                    </a:lnTo>
                    <a:lnTo>
                      <a:pt x="742" y="300"/>
                    </a:lnTo>
                    <a:lnTo>
                      <a:pt x="745" y="307"/>
                    </a:lnTo>
                    <a:lnTo>
                      <a:pt x="745" y="314"/>
                    </a:lnTo>
                    <a:lnTo>
                      <a:pt x="742" y="316"/>
                    </a:lnTo>
                    <a:lnTo>
                      <a:pt x="742" y="321"/>
                    </a:lnTo>
                    <a:lnTo>
                      <a:pt x="740" y="323"/>
                    </a:lnTo>
                    <a:lnTo>
                      <a:pt x="740" y="328"/>
                    </a:lnTo>
                    <a:lnTo>
                      <a:pt x="740" y="330"/>
                    </a:lnTo>
                    <a:lnTo>
                      <a:pt x="745" y="337"/>
                    </a:lnTo>
                    <a:lnTo>
                      <a:pt x="747" y="356"/>
                    </a:lnTo>
                    <a:lnTo>
                      <a:pt x="745" y="359"/>
                    </a:lnTo>
                    <a:lnTo>
                      <a:pt x="742" y="363"/>
                    </a:lnTo>
                    <a:lnTo>
                      <a:pt x="740" y="363"/>
                    </a:lnTo>
                    <a:lnTo>
                      <a:pt x="737" y="363"/>
                    </a:lnTo>
                    <a:lnTo>
                      <a:pt x="740" y="368"/>
                    </a:lnTo>
                    <a:lnTo>
                      <a:pt x="740" y="370"/>
                    </a:lnTo>
                    <a:lnTo>
                      <a:pt x="733" y="368"/>
                    </a:lnTo>
                    <a:lnTo>
                      <a:pt x="728" y="368"/>
                    </a:lnTo>
                    <a:lnTo>
                      <a:pt x="726" y="366"/>
                    </a:lnTo>
                    <a:lnTo>
                      <a:pt x="726" y="352"/>
                    </a:lnTo>
                    <a:lnTo>
                      <a:pt x="728" y="344"/>
                    </a:lnTo>
                    <a:lnTo>
                      <a:pt x="726" y="342"/>
                    </a:lnTo>
                    <a:lnTo>
                      <a:pt x="726" y="326"/>
                    </a:lnTo>
                    <a:lnTo>
                      <a:pt x="728" y="323"/>
                    </a:lnTo>
                    <a:lnTo>
                      <a:pt x="735" y="318"/>
                    </a:lnTo>
                    <a:lnTo>
                      <a:pt x="737" y="311"/>
                    </a:lnTo>
                    <a:lnTo>
                      <a:pt x="740" y="311"/>
                    </a:lnTo>
                    <a:lnTo>
                      <a:pt x="740" y="307"/>
                    </a:lnTo>
                    <a:lnTo>
                      <a:pt x="735" y="302"/>
                    </a:lnTo>
                    <a:lnTo>
                      <a:pt x="721" y="307"/>
                    </a:lnTo>
                    <a:lnTo>
                      <a:pt x="716" y="304"/>
                    </a:lnTo>
                    <a:lnTo>
                      <a:pt x="714" y="302"/>
                    </a:lnTo>
                    <a:lnTo>
                      <a:pt x="707" y="293"/>
                    </a:lnTo>
                    <a:lnTo>
                      <a:pt x="707" y="290"/>
                    </a:lnTo>
                    <a:lnTo>
                      <a:pt x="695" y="283"/>
                    </a:lnTo>
                    <a:lnTo>
                      <a:pt x="693" y="281"/>
                    </a:lnTo>
                    <a:lnTo>
                      <a:pt x="688" y="278"/>
                    </a:lnTo>
                    <a:lnTo>
                      <a:pt x="671" y="278"/>
                    </a:lnTo>
                    <a:lnTo>
                      <a:pt x="667" y="283"/>
                    </a:lnTo>
                    <a:lnTo>
                      <a:pt x="662" y="285"/>
                    </a:lnTo>
                    <a:lnTo>
                      <a:pt x="662" y="290"/>
                    </a:lnTo>
                    <a:lnTo>
                      <a:pt x="669" y="290"/>
                    </a:lnTo>
                    <a:lnTo>
                      <a:pt x="671" y="293"/>
                    </a:lnTo>
                    <a:lnTo>
                      <a:pt x="669" y="297"/>
                    </a:lnTo>
                    <a:lnTo>
                      <a:pt x="667" y="300"/>
                    </a:lnTo>
                    <a:lnTo>
                      <a:pt x="662" y="302"/>
                    </a:lnTo>
                    <a:lnTo>
                      <a:pt x="660" y="304"/>
                    </a:lnTo>
                    <a:lnTo>
                      <a:pt x="655" y="304"/>
                    </a:lnTo>
                    <a:lnTo>
                      <a:pt x="655" y="302"/>
                    </a:lnTo>
                    <a:lnTo>
                      <a:pt x="648" y="293"/>
                    </a:lnTo>
                    <a:lnTo>
                      <a:pt x="645" y="295"/>
                    </a:lnTo>
                    <a:lnTo>
                      <a:pt x="643" y="297"/>
                    </a:lnTo>
                    <a:lnTo>
                      <a:pt x="645" y="300"/>
                    </a:lnTo>
                    <a:lnTo>
                      <a:pt x="648" y="311"/>
                    </a:lnTo>
                    <a:lnTo>
                      <a:pt x="650" y="311"/>
                    </a:lnTo>
                    <a:lnTo>
                      <a:pt x="655" y="316"/>
                    </a:lnTo>
                    <a:lnTo>
                      <a:pt x="657" y="316"/>
                    </a:lnTo>
                    <a:lnTo>
                      <a:pt x="660" y="321"/>
                    </a:lnTo>
                    <a:lnTo>
                      <a:pt x="662" y="321"/>
                    </a:lnTo>
                    <a:lnTo>
                      <a:pt x="664" y="321"/>
                    </a:lnTo>
                    <a:lnTo>
                      <a:pt x="667" y="321"/>
                    </a:lnTo>
                    <a:lnTo>
                      <a:pt x="669" y="318"/>
                    </a:lnTo>
                    <a:lnTo>
                      <a:pt x="669" y="321"/>
                    </a:lnTo>
                    <a:lnTo>
                      <a:pt x="669" y="323"/>
                    </a:lnTo>
                    <a:lnTo>
                      <a:pt x="671" y="323"/>
                    </a:lnTo>
                    <a:lnTo>
                      <a:pt x="671" y="330"/>
                    </a:lnTo>
                    <a:lnTo>
                      <a:pt x="676" y="333"/>
                    </a:lnTo>
                    <a:lnTo>
                      <a:pt x="676" y="335"/>
                    </a:lnTo>
                    <a:lnTo>
                      <a:pt x="671" y="335"/>
                    </a:lnTo>
                    <a:lnTo>
                      <a:pt x="669" y="335"/>
                    </a:lnTo>
                    <a:lnTo>
                      <a:pt x="667" y="333"/>
                    </a:lnTo>
                    <a:lnTo>
                      <a:pt x="667" y="330"/>
                    </a:lnTo>
                    <a:lnTo>
                      <a:pt x="664" y="328"/>
                    </a:lnTo>
                    <a:lnTo>
                      <a:pt x="638" y="321"/>
                    </a:lnTo>
                    <a:lnTo>
                      <a:pt x="631" y="316"/>
                    </a:lnTo>
                    <a:lnTo>
                      <a:pt x="634" y="316"/>
                    </a:lnTo>
                    <a:lnTo>
                      <a:pt x="636" y="314"/>
                    </a:lnTo>
                    <a:lnTo>
                      <a:pt x="636" y="309"/>
                    </a:lnTo>
                    <a:lnTo>
                      <a:pt x="634" y="304"/>
                    </a:lnTo>
                    <a:lnTo>
                      <a:pt x="634" y="300"/>
                    </a:lnTo>
                    <a:lnTo>
                      <a:pt x="636" y="295"/>
                    </a:lnTo>
                    <a:lnTo>
                      <a:pt x="634" y="293"/>
                    </a:lnTo>
                    <a:lnTo>
                      <a:pt x="636" y="290"/>
                    </a:lnTo>
                    <a:lnTo>
                      <a:pt x="638" y="281"/>
                    </a:lnTo>
                    <a:lnTo>
                      <a:pt x="636" y="271"/>
                    </a:lnTo>
                    <a:lnTo>
                      <a:pt x="638" y="269"/>
                    </a:lnTo>
                    <a:lnTo>
                      <a:pt x="636" y="267"/>
                    </a:lnTo>
                    <a:lnTo>
                      <a:pt x="636" y="264"/>
                    </a:lnTo>
                    <a:lnTo>
                      <a:pt x="636" y="262"/>
                    </a:lnTo>
                    <a:lnTo>
                      <a:pt x="631" y="257"/>
                    </a:lnTo>
                    <a:lnTo>
                      <a:pt x="631" y="255"/>
                    </a:lnTo>
                    <a:lnTo>
                      <a:pt x="626" y="257"/>
                    </a:lnTo>
                    <a:lnTo>
                      <a:pt x="629" y="281"/>
                    </a:lnTo>
                    <a:lnTo>
                      <a:pt x="629" y="283"/>
                    </a:lnTo>
                    <a:lnTo>
                      <a:pt x="608" y="300"/>
                    </a:lnTo>
                    <a:lnTo>
                      <a:pt x="608" y="304"/>
                    </a:lnTo>
                    <a:lnTo>
                      <a:pt x="608" y="307"/>
                    </a:lnTo>
                    <a:lnTo>
                      <a:pt x="603" y="311"/>
                    </a:lnTo>
                    <a:lnTo>
                      <a:pt x="603" y="314"/>
                    </a:lnTo>
                    <a:lnTo>
                      <a:pt x="615" y="328"/>
                    </a:lnTo>
                    <a:lnTo>
                      <a:pt x="615" y="337"/>
                    </a:lnTo>
                    <a:lnTo>
                      <a:pt x="622" y="347"/>
                    </a:lnTo>
                    <a:lnTo>
                      <a:pt x="617" y="361"/>
                    </a:lnTo>
                    <a:lnTo>
                      <a:pt x="615" y="366"/>
                    </a:lnTo>
                    <a:lnTo>
                      <a:pt x="615" y="373"/>
                    </a:lnTo>
                    <a:lnTo>
                      <a:pt x="612" y="375"/>
                    </a:lnTo>
                    <a:lnTo>
                      <a:pt x="610" y="382"/>
                    </a:lnTo>
                    <a:lnTo>
                      <a:pt x="615" y="394"/>
                    </a:lnTo>
                    <a:lnTo>
                      <a:pt x="615" y="404"/>
                    </a:lnTo>
                    <a:lnTo>
                      <a:pt x="615" y="408"/>
                    </a:lnTo>
                    <a:lnTo>
                      <a:pt x="619" y="408"/>
                    </a:lnTo>
                    <a:lnTo>
                      <a:pt x="622" y="406"/>
                    </a:lnTo>
                    <a:lnTo>
                      <a:pt x="624" y="406"/>
                    </a:lnTo>
                    <a:lnTo>
                      <a:pt x="631" y="408"/>
                    </a:lnTo>
                    <a:lnTo>
                      <a:pt x="634" y="406"/>
                    </a:lnTo>
                    <a:lnTo>
                      <a:pt x="638" y="404"/>
                    </a:lnTo>
                    <a:lnTo>
                      <a:pt x="643" y="404"/>
                    </a:lnTo>
                    <a:lnTo>
                      <a:pt x="664" y="415"/>
                    </a:lnTo>
                    <a:lnTo>
                      <a:pt x="667" y="418"/>
                    </a:lnTo>
                    <a:lnTo>
                      <a:pt x="667" y="425"/>
                    </a:lnTo>
                    <a:lnTo>
                      <a:pt x="671" y="434"/>
                    </a:lnTo>
                    <a:lnTo>
                      <a:pt x="671" y="437"/>
                    </a:lnTo>
                    <a:lnTo>
                      <a:pt x="671" y="439"/>
                    </a:lnTo>
                    <a:lnTo>
                      <a:pt x="667" y="441"/>
                    </a:lnTo>
                    <a:lnTo>
                      <a:pt x="664" y="441"/>
                    </a:lnTo>
                    <a:lnTo>
                      <a:pt x="664" y="446"/>
                    </a:lnTo>
                    <a:lnTo>
                      <a:pt x="664" y="455"/>
                    </a:lnTo>
                    <a:lnTo>
                      <a:pt x="664" y="458"/>
                    </a:lnTo>
                    <a:lnTo>
                      <a:pt x="667" y="458"/>
                    </a:lnTo>
                    <a:lnTo>
                      <a:pt x="671" y="460"/>
                    </a:lnTo>
                    <a:lnTo>
                      <a:pt x="676" y="460"/>
                    </a:lnTo>
                    <a:lnTo>
                      <a:pt x="681" y="463"/>
                    </a:lnTo>
                    <a:lnTo>
                      <a:pt x="674" y="465"/>
                    </a:lnTo>
                    <a:lnTo>
                      <a:pt x="671" y="463"/>
                    </a:lnTo>
                    <a:lnTo>
                      <a:pt x="667" y="463"/>
                    </a:lnTo>
                    <a:lnTo>
                      <a:pt x="664" y="460"/>
                    </a:lnTo>
                    <a:lnTo>
                      <a:pt x="660" y="458"/>
                    </a:lnTo>
                    <a:lnTo>
                      <a:pt x="660" y="453"/>
                    </a:lnTo>
                    <a:lnTo>
                      <a:pt x="660" y="444"/>
                    </a:lnTo>
                    <a:lnTo>
                      <a:pt x="662" y="441"/>
                    </a:lnTo>
                    <a:lnTo>
                      <a:pt x="662" y="439"/>
                    </a:lnTo>
                    <a:lnTo>
                      <a:pt x="660" y="439"/>
                    </a:lnTo>
                    <a:lnTo>
                      <a:pt x="660" y="437"/>
                    </a:lnTo>
                    <a:lnTo>
                      <a:pt x="660" y="434"/>
                    </a:lnTo>
                    <a:lnTo>
                      <a:pt x="660" y="432"/>
                    </a:lnTo>
                    <a:lnTo>
                      <a:pt x="662" y="430"/>
                    </a:lnTo>
                    <a:lnTo>
                      <a:pt x="660" y="430"/>
                    </a:lnTo>
                    <a:lnTo>
                      <a:pt x="660" y="427"/>
                    </a:lnTo>
                    <a:lnTo>
                      <a:pt x="657" y="425"/>
                    </a:lnTo>
                    <a:lnTo>
                      <a:pt x="655" y="422"/>
                    </a:lnTo>
                    <a:lnTo>
                      <a:pt x="652" y="422"/>
                    </a:lnTo>
                    <a:lnTo>
                      <a:pt x="652" y="420"/>
                    </a:lnTo>
                    <a:lnTo>
                      <a:pt x="652" y="418"/>
                    </a:lnTo>
                    <a:lnTo>
                      <a:pt x="650" y="413"/>
                    </a:lnTo>
                    <a:lnTo>
                      <a:pt x="634" y="415"/>
                    </a:lnTo>
                    <a:lnTo>
                      <a:pt x="622" y="422"/>
                    </a:lnTo>
                    <a:lnTo>
                      <a:pt x="622" y="427"/>
                    </a:lnTo>
                    <a:lnTo>
                      <a:pt x="619" y="432"/>
                    </a:lnTo>
                    <a:lnTo>
                      <a:pt x="622" y="437"/>
                    </a:lnTo>
                    <a:lnTo>
                      <a:pt x="624" y="439"/>
                    </a:lnTo>
                    <a:lnTo>
                      <a:pt x="624" y="441"/>
                    </a:lnTo>
                    <a:lnTo>
                      <a:pt x="624" y="444"/>
                    </a:lnTo>
                    <a:lnTo>
                      <a:pt x="626" y="444"/>
                    </a:lnTo>
                    <a:lnTo>
                      <a:pt x="626" y="451"/>
                    </a:lnTo>
                    <a:lnTo>
                      <a:pt x="626" y="458"/>
                    </a:lnTo>
                    <a:lnTo>
                      <a:pt x="615" y="470"/>
                    </a:lnTo>
                    <a:lnTo>
                      <a:pt x="615" y="479"/>
                    </a:lnTo>
                    <a:lnTo>
                      <a:pt x="610" y="486"/>
                    </a:lnTo>
                    <a:lnTo>
                      <a:pt x="603" y="491"/>
                    </a:lnTo>
                    <a:lnTo>
                      <a:pt x="603" y="493"/>
                    </a:lnTo>
                    <a:lnTo>
                      <a:pt x="596" y="496"/>
                    </a:lnTo>
                    <a:lnTo>
                      <a:pt x="593" y="498"/>
                    </a:lnTo>
                    <a:lnTo>
                      <a:pt x="596" y="500"/>
                    </a:lnTo>
                    <a:lnTo>
                      <a:pt x="593" y="505"/>
                    </a:lnTo>
                    <a:lnTo>
                      <a:pt x="591" y="507"/>
                    </a:lnTo>
                    <a:lnTo>
                      <a:pt x="582" y="503"/>
                    </a:lnTo>
                    <a:lnTo>
                      <a:pt x="577" y="503"/>
                    </a:lnTo>
                    <a:lnTo>
                      <a:pt x="572" y="503"/>
                    </a:lnTo>
                    <a:lnTo>
                      <a:pt x="565" y="503"/>
                    </a:lnTo>
                    <a:lnTo>
                      <a:pt x="565" y="500"/>
                    </a:lnTo>
                    <a:lnTo>
                      <a:pt x="565" y="498"/>
                    </a:lnTo>
                    <a:lnTo>
                      <a:pt x="565" y="493"/>
                    </a:lnTo>
                    <a:lnTo>
                      <a:pt x="560" y="491"/>
                    </a:lnTo>
                    <a:lnTo>
                      <a:pt x="560" y="489"/>
                    </a:lnTo>
                    <a:lnTo>
                      <a:pt x="563" y="489"/>
                    </a:lnTo>
                    <a:lnTo>
                      <a:pt x="567" y="489"/>
                    </a:lnTo>
                    <a:lnTo>
                      <a:pt x="567" y="491"/>
                    </a:lnTo>
                    <a:lnTo>
                      <a:pt x="570" y="491"/>
                    </a:lnTo>
                    <a:lnTo>
                      <a:pt x="572" y="489"/>
                    </a:lnTo>
                    <a:lnTo>
                      <a:pt x="574" y="489"/>
                    </a:lnTo>
                    <a:lnTo>
                      <a:pt x="577" y="486"/>
                    </a:lnTo>
                    <a:lnTo>
                      <a:pt x="579" y="486"/>
                    </a:lnTo>
                    <a:lnTo>
                      <a:pt x="582" y="486"/>
                    </a:lnTo>
                    <a:lnTo>
                      <a:pt x="582" y="484"/>
                    </a:lnTo>
                    <a:lnTo>
                      <a:pt x="584" y="484"/>
                    </a:lnTo>
                    <a:lnTo>
                      <a:pt x="586" y="484"/>
                    </a:lnTo>
                    <a:lnTo>
                      <a:pt x="589" y="481"/>
                    </a:lnTo>
                    <a:lnTo>
                      <a:pt x="591" y="481"/>
                    </a:lnTo>
                    <a:lnTo>
                      <a:pt x="589" y="479"/>
                    </a:lnTo>
                    <a:lnTo>
                      <a:pt x="586" y="479"/>
                    </a:lnTo>
                    <a:lnTo>
                      <a:pt x="584" y="479"/>
                    </a:lnTo>
                    <a:lnTo>
                      <a:pt x="582" y="479"/>
                    </a:lnTo>
                    <a:lnTo>
                      <a:pt x="582" y="474"/>
                    </a:lnTo>
                    <a:lnTo>
                      <a:pt x="586" y="479"/>
                    </a:lnTo>
                    <a:lnTo>
                      <a:pt x="591" y="477"/>
                    </a:lnTo>
                    <a:lnTo>
                      <a:pt x="593" y="477"/>
                    </a:lnTo>
                    <a:lnTo>
                      <a:pt x="593" y="472"/>
                    </a:lnTo>
                    <a:lnTo>
                      <a:pt x="596" y="472"/>
                    </a:lnTo>
                    <a:lnTo>
                      <a:pt x="596" y="470"/>
                    </a:lnTo>
                    <a:lnTo>
                      <a:pt x="598" y="463"/>
                    </a:lnTo>
                    <a:lnTo>
                      <a:pt x="603" y="460"/>
                    </a:lnTo>
                    <a:lnTo>
                      <a:pt x="605" y="458"/>
                    </a:lnTo>
                    <a:lnTo>
                      <a:pt x="603" y="455"/>
                    </a:lnTo>
                    <a:lnTo>
                      <a:pt x="605" y="453"/>
                    </a:lnTo>
                    <a:lnTo>
                      <a:pt x="605" y="441"/>
                    </a:lnTo>
                    <a:lnTo>
                      <a:pt x="605" y="439"/>
                    </a:lnTo>
                    <a:lnTo>
                      <a:pt x="610" y="432"/>
                    </a:lnTo>
                    <a:lnTo>
                      <a:pt x="610" y="425"/>
                    </a:lnTo>
                    <a:lnTo>
                      <a:pt x="596" y="411"/>
                    </a:lnTo>
                    <a:lnTo>
                      <a:pt x="598" y="399"/>
                    </a:lnTo>
                    <a:lnTo>
                      <a:pt x="598" y="396"/>
                    </a:lnTo>
                    <a:lnTo>
                      <a:pt x="598" y="394"/>
                    </a:lnTo>
                    <a:lnTo>
                      <a:pt x="598" y="387"/>
                    </a:lnTo>
                    <a:lnTo>
                      <a:pt x="598" y="385"/>
                    </a:lnTo>
                    <a:lnTo>
                      <a:pt x="598" y="380"/>
                    </a:lnTo>
                    <a:lnTo>
                      <a:pt x="598" y="378"/>
                    </a:lnTo>
                    <a:lnTo>
                      <a:pt x="598" y="375"/>
                    </a:lnTo>
                    <a:lnTo>
                      <a:pt x="598" y="373"/>
                    </a:lnTo>
                    <a:lnTo>
                      <a:pt x="598" y="370"/>
                    </a:lnTo>
                    <a:lnTo>
                      <a:pt x="598" y="368"/>
                    </a:lnTo>
                    <a:lnTo>
                      <a:pt x="596" y="366"/>
                    </a:lnTo>
                    <a:lnTo>
                      <a:pt x="596" y="363"/>
                    </a:lnTo>
                    <a:lnTo>
                      <a:pt x="596" y="361"/>
                    </a:lnTo>
                    <a:lnTo>
                      <a:pt x="600" y="359"/>
                    </a:lnTo>
                    <a:lnTo>
                      <a:pt x="600" y="347"/>
                    </a:lnTo>
                    <a:lnTo>
                      <a:pt x="600" y="344"/>
                    </a:lnTo>
                    <a:lnTo>
                      <a:pt x="600" y="340"/>
                    </a:lnTo>
                    <a:lnTo>
                      <a:pt x="598" y="330"/>
                    </a:lnTo>
                    <a:lnTo>
                      <a:pt x="598" y="326"/>
                    </a:lnTo>
                    <a:lnTo>
                      <a:pt x="591" y="318"/>
                    </a:lnTo>
                    <a:lnTo>
                      <a:pt x="586" y="314"/>
                    </a:lnTo>
                    <a:lnTo>
                      <a:pt x="586" y="309"/>
                    </a:lnTo>
                    <a:lnTo>
                      <a:pt x="589" y="309"/>
                    </a:lnTo>
                    <a:lnTo>
                      <a:pt x="591" y="307"/>
                    </a:lnTo>
                    <a:lnTo>
                      <a:pt x="591" y="304"/>
                    </a:lnTo>
                    <a:lnTo>
                      <a:pt x="593" y="302"/>
                    </a:lnTo>
                    <a:lnTo>
                      <a:pt x="593" y="297"/>
                    </a:lnTo>
                    <a:lnTo>
                      <a:pt x="598" y="283"/>
                    </a:lnTo>
                    <a:lnTo>
                      <a:pt x="598" y="264"/>
                    </a:lnTo>
                    <a:lnTo>
                      <a:pt x="598" y="262"/>
                    </a:lnTo>
                    <a:lnTo>
                      <a:pt x="598" y="259"/>
                    </a:lnTo>
                    <a:lnTo>
                      <a:pt x="589" y="255"/>
                    </a:lnTo>
                    <a:lnTo>
                      <a:pt x="584" y="252"/>
                    </a:lnTo>
                    <a:lnTo>
                      <a:pt x="563" y="255"/>
                    </a:lnTo>
                    <a:lnTo>
                      <a:pt x="560" y="252"/>
                    </a:lnTo>
                    <a:lnTo>
                      <a:pt x="563" y="250"/>
                    </a:lnTo>
                    <a:lnTo>
                      <a:pt x="556" y="250"/>
                    </a:lnTo>
                    <a:lnTo>
                      <a:pt x="553" y="252"/>
                    </a:lnTo>
                    <a:lnTo>
                      <a:pt x="541" y="302"/>
                    </a:lnTo>
                    <a:lnTo>
                      <a:pt x="527" y="318"/>
                    </a:lnTo>
                    <a:lnTo>
                      <a:pt x="523" y="323"/>
                    </a:lnTo>
                    <a:lnTo>
                      <a:pt x="520" y="333"/>
                    </a:lnTo>
                    <a:lnTo>
                      <a:pt x="523" y="333"/>
                    </a:lnTo>
                    <a:lnTo>
                      <a:pt x="525" y="328"/>
                    </a:lnTo>
                    <a:lnTo>
                      <a:pt x="525" y="333"/>
                    </a:lnTo>
                    <a:lnTo>
                      <a:pt x="523" y="335"/>
                    </a:lnTo>
                    <a:lnTo>
                      <a:pt x="520" y="337"/>
                    </a:lnTo>
                    <a:lnTo>
                      <a:pt x="518" y="342"/>
                    </a:lnTo>
                    <a:lnTo>
                      <a:pt x="520" y="344"/>
                    </a:lnTo>
                    <a:lnTo>
                      <a:pt x="523" y="342"/>
                    </a:lnTo>
                    <a:lnTo>
                      <a:pt x="525" y="342"/>
                    </a:lnTo>
                    <a:lnTo>
                      <a:pt x="527" y="342"/>
                    </a:lnTo>
                    <a:lnTo>
                      <a:pt x="530" y="344"/>
                    </a:lnTo>
                    <a:lnTo>
                      <a:pt x="530" y="349"/>
                    </a:lnTo>
                    <a:lnTo>
                      <a:pt x="530" y="359"/>
                    </a:lnTo>
                    <a:lnTo>
                      <a:pt x="527" y="361"/>
                    </a:lnTo>
                    <a:lnTo>
                      <a:pt x="527" y="368"/>
                    </a:lnTo>
                    <a:lnTo>
                      <a:pt x="530" y="370"/>
                    </a:lnTo>
                    <a:lnTo>
                      <a:pt x="527" y="373"/>
                    </a:lnTo>
                    <a:lnTo>
                      <a:pt x="525" y="373"/>
                    </a:lnTo>
                    <a:lnTo>
                      <a:pt x="523" y="370"/>
                    </a:lnTo>
                    <a:lnTo>
                      <a:pt x="523" y="387"/>
                    </a:lnTo>
                    <a:lnTo>
                      <a:pt x="525" y="392"/>
                    </a:lnTo>
                    <a:lnTo>
                      <a:pt x="525" y="387"/>
                    </a:lnTo>
                    <a:lnTo>
                      <a:pt x="527" y="387"/>
                    </a:lnTo>
                    <a:lnTo>
                      <a:pt x="537" y="394"/>
                    </a:lnTo>
                    <a:lnTo>
                      <a:pt x="537" y="392"/>
                    </a:lnTo>
                    <a:lnTo>
                      <a:pt x="539" y="392"/>
                    </a:lnTo>
                    <a:lnTo>
                      <a:pt x="539" y="396"/>
                    </a:lnTo>
                    <a:lnTo>
                      <a:pt x="544" y="411"/>
                    </a:lnTo>
                    <a:lnTo>
                      <a:pt x="548" y="415"/>
                    </a:lnTo>
                    <a:lnTo>
                      <a:pt x="551" y="413"/>
                    </a:lnTo>
                    <a:lnTo>
                      <a:pt x="551" y="415"/>
                    </a:lnTo>
                    <a:lnTo>
                      <a:pt x="553" y="418"/>
                    </a:lnTo>
                    <a:lnTo>
                      <a:pt x="548" y="420"/>
                    </a:lnTo>
                    <a:lnTo>
                      <a:pt x="544" y="437"/>
                    </a:lnTo>
                    <a:lnTo>
                      <a:pt x="541" y="439"/>
                    </a:lnTo>
                    <a:lnTo>
                      <a:pt x="539" y="437"/>
                    </a:lnTo>
                    <a:lnTo>
                      <a:pt x="539" y="434"/>
                    </a:lnTo>
                    <a:lnTo>
                      <a:pt x="537" y="432"/>
                    </a:lnTo>
                    <a:lnTo>
                      <a:pt x="534" y="430"/>
                    </a:lnTo>
                    <a:lnTo>
                      <a:pt x="523" y="415"/>
                    </a:lnTo>
                    <a:lnTo>
                      <a:pt x="518" y="415"/>
                    </a:lnTo>
                    <a:lnTo>
                      <a:pt x="513" y="411"/>
                    </a:lnTo>
                    <a:lnTo>
                      <a:pt x="506" y="408"/>
                    </a:lnTo>
                    <a:lnTo>
                      <a:pt x="506" y="406"/>
                    </a:lnTo>
                    <a:lnTo>
                      <a:pt x="508" y="406"/>
                    </a:lnTo>
                    <a:lnTo>
                      <a:pt x="506" y="406"/>
                    </a:lnTo>
                    <a:lnTo>
                      <a:pt x="504" y="404"/>
                    </a:lnTo>
                    <a:lnTo>
                      <a:pt x="497" y="399"/>
                    </a:lnTo>
                    <a:lnTo>
                      <a:pt x="494" y="399"/>
                    </a:lnTo>
                    <a:lnTo>
                      <a:pt x="487" y="392"/>
                    </a:lnTo>
                    <a:lnTo>
                      <a:pt x="475" y="387"/>
                    </a:lnTo>
                    <a:lnTo>
                      <a:pt x="473" y="387"/>
                    </a:lnTo>
                    <a:lnTo>
                      <a:pt x="468" y="385"/>
                    </a:lnTo>
                    <a:lnTo>
                      <a:pt x="452" y="382"/>
                    </a:lnTo>
                    <a:lnTo>
                      <a:pt x="447" y="380"/>
                    </a:lnTo>
                    <a:lnTo>
                      <a:pt x="445" y="380"/>
                    </a:lnTo>
                    <a:lnTo>
                      <a:pt x="442" y="380"/>
                    </a:lnTo>
                    <a:lnTo>
                      <a:pt x="442" y="382"/>
                    </a:lnTo>
                    <a:lnTo>
                      <a:pt x="440" y="385"/>
                    </a:lnTo>
                    <a:lnTo>
                      <a:pt x="435" y="389"/>
                    </a:lnTo>
                    <a:lnTo>
                      <a:pt x="442" y="408"/>
                    </a:lnTo>
                    <a:lnTo>
                      <a:pt x="442" y="406"/>
                    </a:lnTo>
                    <a:lnTo>
                      <a:pt x="445" y="406"/>
                    </a:lnTo>
                    <a:lnTo>
                      <a:pt x="442" y="415"/>
                    </a:lnTo>
                    <a:lnTo>
                      <a:pt x="437" y="422"/>
                    </a:lnTo>
                    <a:lnTo>
                      <a:pt x="430" y="422"/>
                    </a:lnTo>
                    <a:lnTo>
                      <a:pt x="430" y="425"/>
                    </a:lnTo>
                    <a:lnTo>
                      <a:pt x="430" y="427"/>
                    </a:lnTo>
                    <a:lnTo>
                      <a:pt x="430" y="430"/>
                    </a:lnTo>
                    <a:lnTo>
                      <a:pt x="428" y="434"/>
                    </a:lnTo>
                    <a:lnTo>
                      <a:pt x="426" y="437"/>
                    </a:lnTo>
                    <a:lnTo>
                      <a:pt x="423" y="434"/>
                    </a:lnTo>
                    <a:lnTo>
                      <a:pt x="421" y="432"/>
                    </a:lnTo>
                    <a:lnTo>
                      <a:pt x="421" y="427"/>
                    </a:lnTo>
                    <a:lnTo>
                      <a:pt x="421" y="425"/>
                    </a:lnTo>
                    <a:lnTo>
                      <a:pt x="423" y="422"/>
                    </a:lnTo>
                    <a:lnTo>
                      <a:pt x="423" y="420"/>
                    </a:lnTo>
                    <a:lnTo>
                      <a:pt x="419" y="413"/>
                    </a:lnTo>
                    <a:lnTo>
                      <a:pt x="419" y="411"/>
                    </a:lnTo>
                    <a:lnTo>
                      <a:pt x="416" y="411"/>
                    </a:lnTo>
                    <a:lnTo>
                      <a:pt x="407" y="415"/>
                    </a:lnTo>
                    <a:lnTo>
                      <a:pt x="404" y="420"/>
                    </a:lnTo>
                    <a:lnTo>
                      <a:pt x="402" y="420"/>
                    </a:lnTo>
                    <a:lnTo>
                      <a:pt x="397" y="427"/>
                    </a:lnTo>
                    <a:lnTo>
                      <a:pt x="393" y="427"/>
                    </a:lnTo>
                    <a:lnTo>
                      <a:pt x="388" y="425"/>
                    </a:lnTo>
                    <a:lnTo>
                      <a:pt x="383" y="427"/>
                    </a:lnTo>
                    <a:lnTo>
                      <a:pt x="381" y="425"/>
                    </a:lnTo>
                    <a:lnTo>
                      <a:pt x="374" y="427"/>
                    </a:lnTo>
                    <a:lnTo>
                      <a:pt x="371" y="427"/>
                    </a:lnTo>
                    <a:lnTo>
                      <a:pt x="367" y="432"/>
                    </a:lnTo>
                    <a:lnTo>
                      <a:pt x="364" y="434"/>
                    </a:lnTo>
                    <a:lnTo>
                      <a:pt x="364" y="441"/>
                    </a:lnTo>
                    <a:lnTo>
                      <a:pt x="362" y="441"/>
                    </a:lnTo>
                    <a:lnTo>
                      <a:pt x="360" y="441"/>
                    </a:lnTo>
                    <a:lnTo>
                      <a:pt x="357" y="437"/>
                    </a:lnTo>
                    <a:lnTo>
                      <a:pt x="355" y="439"/>
                    </a:lnTo>
                    <a:lnTo>
                      <a:pt x="352" y="437"/>
                    </a:lnTo>
                    <a:lnTo>
                      <a:pt x="352" y="430"/>
                    </a:lnTo>
                    <a:lnTo>
                      <a:pt x="350" y="427"/>
                    </a:lnTo>
                    <a:lnTo>
                      <a:pt x="352" y="422"/>
                    </a:lnTo>
                    <a:lnTo>
                      <a:pt x="352" y="420"/>
                    </a:lnTo>
                    <a:lnTo>
                      <a:pt x="352" y="415"/>
                    </a:lnTo>
                    <a:lnTo>
                      <a:pt x="350" y="415"/>
                    </a:lnTo>
                    <a:lnTo>
                      <a:pt x="350" y="418"/>
                    </a:lnTo>
                    <a:lnTo>
                      <a:pt x="350" y="415"/>
                    </a:lnTo>
                    <a:lnTo>
                      <a:pt x="350" y="413"/>
                    </a:lnTo>
                    <a:lnTo>
                      <a:pt x="357" y="413"/>
                    </a:lnTo>
                    <a:lnTo>
                      <a:pt x="360" y="413"/>
                    </a:lnTo>
                    <a:lnTo>
                      <a:pt x="360" y="411"/>
                    </a:lnTo>
                    <a:lnTo>
                      <a:pt x="355" y="413"/>
                    </a:lnTo>
                    <a:lnTo>
                      <a:pt x="352" y="413"/>
                    </a:lnTo>
                    <a:lnTo>
                      <a:pt x="350" y="413"/>
                    </a:lnTo>
                    <a:lnTo>
                      <a:pt x="345" y="415"/>
                    </a:lnTo>
                    <a:lnTo>
                      <a:pt x="345" y="418"/>
                    </a:lnTo>
                    <a:lnTo>
                      <a:pt x="343" y="418"/>
                    </a:lnTo>
                    <a:lnTo>
                      <a:pt x="343" y="420"/>
                    </a:lnTo>
                    <a:lnTo>
                      <a:pt x="343" y="425"/>
                    </a:lnTo>
                    <a:lnTo>
                      <a:pt x="341" y="425"/>
                    </a:lnTo>
                    <a:lnTo>
                      <a:pt x="338" y="425"/>
                    </a:lnTo>
                    <a:lnTo>
                      <a:pt x="336" y="422"/>
                    </a:lnTo>
                    <a:lnTo>
                      <a:pt x="338" y="420"/>
                    </a:lnTo>
                    <a:lnTo>
                      <a:pt x="336" y="420"/>
                    </a:lnTo>
                    <a:lnTo>
                      <a:pt x="331" y="427"/>
                    </a:lnTo>
                    <a:lnTo>
                      <a:pt x="334" y="427"/>
                    </a:lnTo>
                    <a:lnTo>
                      <a:pt x="334" y="432"/>
                    </a:lnTo>
                    <a:lnTo>
                      <a:pt x="331" y="434"/>
                    </a:lnTo>
                    <a:lnTo>
                      <a:pt x="326" y="430"/>
                    </a:lnTo>
                    <a:lnTo>
                      <a:pt x="322" y="432"/>
                    </a:lnTo>
                    <a:lnTo>
                      <a:pt x="312" y="437"/>
                    </a:lnTo>
                    <a:lnTo>
                      <a:pt x="312" y="434"/>
                    </a:lnTo>
                    <a:lnTo>
                      <a:pt x="286" y="453"/>
                    </a:lnTo>
                    <a:lnTo>
                      <a:pt x="284" y="453"/>
                    </a:lnTo>
                    <a:lnTo>
                      <a:pt x="284" y="458"/>
                    </a:lnTo>
                    <a:lnTo>
                      <a:pt x="282" y="460"/>
                    </a:lnTo>
                    <a:lnTo>
                      <a:pt x="277" y="460"/>
                    </a:lnTo>
                    <a:lnTo>
                      <a:pt x="274" y="463"/>
                    </a:lnTo>
                    <a:lnTo>
                      <a:pt x="272" y="463"/>
                    </a:lnTo>
                    <a:lnTo>
                      <a:pt x="270" y="474"/>
                    </a:lnTo>
                    <a:lnTo>
                      <a:pt x="270" y="481"/>
                    </a:lnTo>
                    <a:lnTo>
                      <a:pt x="267" y="484"/>
                    </a:lnTo>
                    <a:lnTo>
                      <a:pt x="265" y="486"/>
                    </a:lnTo>
                    <a:lnTo>
                      <a:pt x="260" y="486"/>
                    </a:lnTo>
                    <a:lnTo>
                      <a:pt x="256" y="489"/>
                    </a:lnTo>
                    <a:lnTo>
                      <a:pt x="256" y="493"/>
                    </a:lnTo>
                    <a:lnTo>
                      <a:pt x="253" y="486"/>
                    </a:lnTo>
                    <a:lnTo>
                      <a:pt x="251" y="489"/>
                    </a:lnTo>
                    <a:lnTo>
                      <a:pt x="248" y="489"/>
                    </a:lnTo>
                    <a:lnTo>
                      <a:pt x="246" y="486"/>
                    </a:lnTo>
                    <a:lnTo>
                      <a:pt x="241" y="479"/>
                    </a:lnTo>
                    <a:lnTo>
                      <a:pt x="234" y="470"/>
                    </a:lnTo>
                    <a:lnTo>
                      <a:pt x="234" y="467"/>
                    </a:lnTo>
                    <a:lnTo>
                      <a:pt x="234" y="463"/>
                    </a:lnTo>
                    <a:lnTo>
                      <a:pt x="237" y="463"/>
                    </a:lnTo>
                    <a:lnTo>
                      <a:pt x="237" y="460"/>
                    </a:lnTo>
                    <a:lnTo>
                      <a:pt x="239" y="458"/>
                    </a:lnTo>
                    <a:lnTo>
                      <a:pt x="256" y="453"/>
                    </a:lnTo>
                    <a:lnTo>
                      <a:pt x="253" y="448"/>
                    </a:lnTo>
                    <a:lnTo>
                      <a:pt x="253" y="441"/>
                    </a:lnTo>
                    <a:lnTo>
                      <a:pt x="248" y="441"/>
                    </a:lnTo>
                    <a:lnTo>
                      <a:pt x="248" y="437"/>
                    </a:lnTo>
                    <a:lnTo>
                      <a:pt x="246" y="437"/>
                    </a:lnTo>
                    <a:lnTo>
                      <a:pt x="246" y="432"/>
                    </a:lnTo>
                    <a:lnTo>
                      <a:pt x="244" y="430"/>
                    </a:lnTo>
                    <a:lnTo>
                      <a:pt x="237" y="430"/>
                    </a:lnTo>
                    <a:lnTo>
                      <a:pt x="225" y="427"/>
                    </a:lnTo>
                    <a:lnTo>
                      <a:pt x="223" y="430"/>
                    </a:lnTo>
                    <a:lnTo>
                      <a:pt x="211" y="422"/>
                    </a:lnTo>
                    <a:lnTo>
                      <a:pt x="211" y="425"/>
                    </a:lnTo>
                    <a:lnTo>
                      <a:pt x="223" y="437"/>
                    </a:lnTo>
                    <a:lnTo>
                      <a:pt x="223" y="446"/>
                    </a:lnTo>
                    <a:lnTo>
                      <a:pt x="223" y="451"/>
                    </a:lnTo>
                    <a:lnTo>
                      <a:pt x="223" y="455"/>
                    </a:lnTo>
                    <a:lnTo>
                      <a:pt x="218" y="472"/>
                    </a:lnTo>
                    <a:lnTo>
                      <a:pt x="218" y="474"/>
                    </a:lnTo>
                    <a:lnTo>
                      <a:pt x="220" y="477"/>
                    </a:lnTo>
                    <a:lnTo>
                      <a:pt x="223" y="477"/>
                    </a:lnTo>
                    <a:lnTo>
                      <a:pt x="225" y="479"/>
                    </a:lnTo>
                    <a:lnTo>
                      <a:pt x="227" y="484"/>
                    </a:lnTo>
                    <a:lnTo>
                      <a:pt x="227" y="486"/>
                    </a:lnTo>
                    <a:lnTo>
                      <a:pt x="225" y="489"/>
                    </a:lnTo>
                    <a:lnTo>
                      <a:pt x="227" y="491"/>
                    </a:lnTo>
                    <a:lnTo>
                      <a:pt x="225" y="496"/>
                    </a:lnTo>
                    <a:lnTo>
                      <a:pt x="223" y="500"/>
                    </a:lnTo>
                    <a:lnTo>
                      <a:pt x="223" y="505"/>
                    </a:lnTo>
                    <a:lnTo>
                      <a:pt x="223" y="510"/>
                    </a:lnTo>
                    <a:lnTo>
                      <a:pt x="223" y="519"/>
                    </a:lnTo>
                    <a:lnTo>
                      <a:pt x="220" y="515"/>
                    </a:lnTo>
                    <a:lnTo>
                      <a:pt x="220" y="512"/>
                    </a:lnTo>
                    <a:lnTo>
                      <a:pt x="218" y="510"/>
                    </a:lnTo>
                    <a:lnTo>
                      <a:pt x="215" y="510"/>
                    </a:lnTo>
                    <a:lnTo>
                      <a:pt x="213" y="512"/>
                    </a:lnTo>
                    <a:lnTo>
                      <a:pt x="215" y="510"/>
                    </a:lnTo>
                    <a:lnTo>
                      <a:pt x="215" y="507"/>
                    </a:lnTo>
                    <a:lnTo>
                      <a:pt x="208" y="503"/>
                    </a:lnTo>
                    <a:lnTo>
                      <a:pt x="204" y="503"/>
                    </a:lnTo>
                    <a:lnTo>
                      <a:pt x="199" y="498"/>
                    </a:lnTo>
                    <a:lnTo>
                      <a:pt x="197" y="500"/>
                    </a:lnTo>
                    <a:lnTo>
                      <a:pt x="194" y="503"/>
                    </a:lnTo>
                    <a:lnTo>
                      <a:pt x="187" y="512"/>
                    </a:lnTo>
                    <a:lnTo>
                      <a:pt x="180" y="515"/>
                    </a:lnTo>
                    <a:lnTo>
                      <a:pt x="178" y="515"/>
                    </a:lnTo>
                    <a:lnTo>
                      <a:pt x="175" y="517"/>
                    </a:lnTo>
                    <a:lnTo>
                      <a:pt x="173" y="522"/>
                    </a:lnTo>
                    <a:lnTo>
                      <a:pt x="168" y="526"/>
                    </a:lnTo>
                    <a:lnTo>
                      <a:pt x="166" y="526"/>
                    </a:lnTo>
                    <a:lnTo>
                      <a:pt x="166" y="536"/>
                    </a:lnTo>
                    <a:lnTo>
                      <a:pt x="180" y="562"/>
                    </a:lnTo>
                    <a:lnTo>
                      <a:pt x="180" y="564"/>
                    </a:lnTo>
                    <a:lnTo>
                      <a:pt x="175" y="562"/>
                    </a:lnTo>
                    <a:lnTo>
                      <a:pt x="173" y="562"/>
                    </a:lnTo>
                    <a:lnTo>
                      <a:pt x="166" y="559"/>
                    </a:lnTo>
                    <a:lnTo>
                      <a:pt x="166" y="562"/>
                    </a:lnTo>
                    <a:lnTo>
                      <a:pt x="159" y="557"/>
                    </a:lnTo>
                    <a:lnTo>
                      <a:pt x="154" y="555"/>
                    </a:lnTo>
                    <a:lnTo>
                      <a:pt x="149" y="555"/>
                    </a:lnTo>
                    <a:lnTo>
                      <a:pt x="149" y="552"/>
                    </a:lnTo>
                    <a:lnTo>
                      <a:pt x="145" y="557"/>
                    </a:lnTo>
                    <a:lnTo>
                      <a:pt x="142" y="559"/>
                    </a:lnTo>
                    <a:lnTo>
                      <a:pt x="142" y="555"/>
                    </a:lnTo>
                    <a:lnTo>
                      <a:pt x="145" y="552"/>
                    </a:lnTo>
                    <a:lnTo>
                      <a:pt x="137" y="550"/>
                    </a:lnTo>
                    <a:lnTo>
                      <a:pt x="137" y="548"/>
                    </a:lnTo>
                    <a:lnTo>
                      <a:pt x="130" y="543"/>
                    </a:lnTo>
                    <a:lnTo>
                      <a:pt x="126" y="541"/>
                    </a:lnTo>
                    <a:lnTo>
                      <a:pt x="126" y="545"/>
                    </a:lnTo>
                    <a:lnTo>
                      <a:pt x="123" y="550"/>
                    </a:lnTo>
                    <a:lnTo>
                      <a:pt x="121" y="550"/>
                    </a:lnTo>
                    <a:lnTo>
                      <a:pt x="123" y="557"/>
                    </a:lnTo>
                    <a:lnTo>
                      <a:pt x="126" y="557"/>
                    </a:lnTo>
                    <a:lnTo>
                      <a:pt x="128" y="562"/>
                    </a:lnTo>
                    <a:lnTo>
                      <a:pt x="133" y="567"/>
                    </a:lnTo>
                    <a:lnTo>
                      <a:pt x="140" y="564"/>
                    </a:lnTo>
                    <a:lnTo>
                      <a:pt x="142" y="578"/>
                    </a:lnTo>
                    <a:lnTo>
                      <a:pt x="145" y="581"/>
                    </a:lnTo>
                    <a:lnTo>
                      <a:pt x="140" y="578"/>
                    </a:lnTo>
                    <a:lnTo>
                      <a:pt x="135" y="581"/>
                    </a:lnTo>
                    <a:lnTo>
                      <a:pt x="135" y="583"/>
                    </a:lnTo>
                    <a:lnTo>
                      <a:pt x="119" y="576"/>
                    </a:lnTo>
                    <a:lnTo>
                      <a:pt x="116" y="571"/>
                    </a:lnTo>
                    <a:lnTo>
                      <a:pt x="114" y="571"/>
                    </a:lnTo>
                    <a:lnTo>
                      <a:pt x="111" y="569"/>
                    </a:lnTo>
                    <a:lnTo>
                      <a:pt x="109" y="567"/>
                    </a:lnTo>
                    <a:lnTo>
                      <a:pt x="109" y="569"/>
                    </a:lnTo>
                    <a:lnTo>
                      <a:pt x="104" y="569"/>
                    </a:lnTo>
                    <a:lnTo>
                      <a:pt x="102" y="564"/>
                    </a:lnTo>
                    <a:lnTo>
                      <a:pt x="100" y="562"/>
                    </a:lnTo>
                    <a:lnTo>
                      <a:pt x="97" y="564"/>
                    </a:lnTo>
                    <a:lnTo>
                      <a:pt x="97" y="562"/>
                    </a:lnTo>
                    <a:lnTo>
                      <a:pt x="100" y="559"/>
                    </a:lnTo>
                    <a:lnTo>
                      <a:pt x="100" y="550"/>
                    </a:lnTo>
                    <a:lnTo>
                      <a:pt x="97" y="548"/>
                    </a:lnTo>
                    <a:lnTo>
                      <a:pt x="97" y="545"/>
                    </a:lnTo>
                    <a:lnTo>
                      <a:pt x="93" y="536"/>
                    </a:lnTo>
                    <a:lnTo>
                      <a:pt x="93" y="533"/>
                    </a:lnTo>
                    <a:lnTo>
                      <a:pt x="97" y="533"/>
                    </a:lnTo>
                    <a:lnTo>
                      <a:pt x="100" y="522"/>
                    </a:lnTo>
                    <a:lnTo>
                      <a:pt x="97" y="519"/>
                    </a:lnTo>
                    <a:lnTo>
                      <a:pt x="97" y="517"/>
                    </a:lnTo>
                    <a:lnTo>
                      <a:pt x="95" y="512"/>
                    </a:lnTo>
                    <a:lnTo>
                      <a:pt x="93" y="510"/>
                    </a:lnTo>
                    <a:lnTo>
                      <a:pt x="90" y="510"/>
                    </a:lnTo>
                    <a:lnTo>
                      <a:pt x="88" y="507"/>
                    </a:lnTo>
                    <a:lnTo>
                      <a:pt x="86" y="507"/>
                    </a:lnTo>
                    <a:lnTo>
                      <a:pt x="83" y="505"/>
                    </a:lnTo>
                    <a:lnTo>
                      <a:pt x="83" y="500"/>
                    </a:lnTo>
                    <a:lnTo>
                      <a:pt x="81" y="500"/>
                    </a:lnTo>
                    <a:lnTo>
                      <a:pt x="78" y="500"/>
                    </a:lnTo>
                    <a:lnTo>
                      <a:pt x="69" y="493"/>
                    </a:lnTo>
                    <a:lnTo>
                      <a:pt x="71" y="491"/>
                    </a:lnTo>
                    <a:lnTo>
                      <a:pt x="67" y="489"/>
                    </a:lnTo>
                    <a:lnTo>
                      <a:pt x="67" y="484"/>
                    </a:lnTo>
                    <a:lnTo>
                      <a:pt x="64" y="481"/>
                    </a:lnTo>
                    <a:lnTo>
                      <a:pt x="62" y="479"/>
                    </a:lnTo>
                    <a:lnTo>
                      <a:pt x="62" y="477"/>
                    </a:lnTo>
                    <a:lnTo>
                      <a:pt x="67" y="477"/>
                    </a:lnTo>
                    <a:lnTo>
                      <a:pt x="71" y="479"/>
                    </a:lnTo>
                    <a:lnTo>
                      <a:pt x="74" y="481"/>
                    </a:lnTo>
                    <a:lnTo>
                      <a:pt x="76" y="486"/>
                    </a:lnTo>
                    <a:lnTo>
                      <a:pt x="81" y="491"/>
                    </a:lnTo>
                    <a:lnTo>
                      <a:pt x="83" y="489"/>
                    </a:lnTo>
                    <a:lnTo>
                      <a:pt x="86" y="491"/>
                    </a:lnTo>
                    <a:lnTo>
                      <a:pt x="88" y="493"/>
                    </a:lnTo>
                    <a:lnTo>
                      <a:pt x="90" y="491"/>
                    </a:lnTo>
                    <a:lnTo>
                      <a:pt x="93" y="491"/>
                    </a:lnTo>
                    <a:lnTo>
                      <a:pt x="95" y="496"/>
                    </a:lnTo>
                    <a:lnTo>
                      <a:pt x="97" y="496"/>
                    </a:lnTo>
                    <a:lnTo>
                      <a:pt x="102" y="496"/>
                    </a:lnTo>
                    <a:lnTo>
                      <a:pt x="104" y="498"/>
                    </a:lnTo>
                    <a:lnTo>
                      <a:pt x="107" y="498"/>
                    </a:lnTo>
                    <a:lnTo>
                      <a:pt x="109" y="500"/>
                    </a:lnTo>
                    <a:lnTo>
                      <a:pt x="121" y="505"/>
                    </a:lnTo>
                    <a:lnTo>
                      <a:pt x="128" y="505"/>
                    </a:lnTo>
                    <a:lnTo>
                      <a:pt x="133" y="507"/>
                    </a:lnTo>
                    <a:lnTo>
                      <a:pt x="135" y="510"/>
                    </a:lnTo>
                    <a:lnTo>
                      <a:pt x="152" y="512"/>
                    </a:lnTo>
                    <a:lnTo>
                      <a:pt x="154" y="510"/>
                    </a:lnTo>
                    <a:lnTo>
                      <a:pt x="159" y="510"/>
                    </a:lnTo>
                    <a:lnTo>
                      <a:pt x="168" y="505"/>
                    </a:lnTo>
                    <a:lnTo>
                      <a:pt x="182" y="489"/>
                    </a:lnTo>
                    <a:lnTo>
                      <a:pt x="185" y="477"/>
                    </a:lnTo>
                    <a:lnTo>
                      <a:pt x="182" y="474"/>
                    </a:lnTo>
                    <a:lnTo>
                      <a:pt x="180" y="460"/>
                    </a:lnTo>
                    <a:lnTo>
                      <a:pt x="178" y="458"/>
                    </a:lnTo>
                    <a:lnTo>
                      <a:pt x="175" y="455"/>
                    </a:lnTo>
                    <a:lnTo>
                      <a:pt x="173" y="453"/>
                    </a:lnTo>
                    <a:lnTo>
                      <a:pt x="173" y="451"/>
                    </a:lnTo>
                    <a:lnTo>
                      <a:pt x="168" y="448"/>
                    </a:lnTo>
                    <a:lnTo>
                      <a:pt x="168" y="446"/>
                    </a:lnTo>
                    <a:lnTo>
                      <a:pt x="163" y="444"/>
                    </a:lnTo>
                    <a:lnTo>
                      <a:pt x="166" y="446"/>
                    </a:lnTo>
                    <a:lnTo>
                      <a:pt x="163" y="446"/>
                    </a:lnTo>
                    <a:lnTo>
                      <a:pt x="156" y="441"/>
                    </a:lnTo>
                    <a:lnTo>
                      <a:pt x="154" y="441"/>
                    </a:lnTo>
                    <a:lnTo>
                      <a:pt x="154" y="439"/>
                    </a:lnTo>
                    <a:lnTo>
                      <a:pt x="149" y="434"/>
                    </a:lnTo>
                    <a:lnTo>
                      <a:pt x="152" y="439"/>
                    </a:lnTo>
                    <a:lnTo>
                      <a:pt x="147" y="437"/>
                    </a:lnTo>
                    <a:lnTo>
                      <a:pt x="145" y="434"/>
                    </a:lnTo>
                    <a:lnTo>
                      <a:pt x="145" y="432"/>
                    </a:lnTo>
                    <a:lnTo>
                      <a:pt x="111" y="404"/>
                    </a:lnTo>
                    <a:lnTo>
                      <a:pt x="104" y="404"/>
                    </a:lnTo>
                    <a:lnTo>
                      <a:pt x="104" y="406"/>
                    </a:lnTo>
                    <a:lnTo>
                      <a:pt x="102" y="406"/>
                    </a:lnTo>
                    <a:lnTo>
                      <a:pt x="86" y="399"/>
                    </a:lnTo>
                    <a:lnTo>
                      <a:pt x="86" y="401"/>
                    </a:lnTo>
                    <a:lnTo>
                      <a:pt x="81" y="401"/>
                    </a:lnTo>
                    <a:lnTo>
                      <a:pt x="78" y="404"/>
                    </a:lnTo>
                    <a:lnTo>
                      <a:pt x="78" y="401"/>
                    </a:lnTo>
                    <a:lnTo>
                      <a:pt x="78" y="399"/>
                    </a:lnTo>
                    <a:lnTo>
                      <a:pt x="78" y="396"/>
                    </a:lnTo>
                    <a:lnTo>
                      <a:pt x="74" y="399"/>
                    </a:lnTo>
                    <a:lnTo>
                      <a:pt x="74" y="394"/>
                    </a:lnTo>
                    <a:lnTo>
                      <a:pt x="71" y="396"/>
                    </a:lnTo>
                    <a:lnTo>
                      <a:pt x="71" y="394"/>
                    </a:lnTo>
                    <a:lnTo>
                      <a:pt x="69" y="394"/>
                    </a:lnTo>
                    <a:lnTo>
                      <a:pt x="67" y="394"/>
                    </a:lnTo>
                    <a:lnTo>
                      <a:pt x="67" y="392"/>
                    </a:lnTo>
                    <a:lnTo>
                      <a:pt x="67" y="389"/>
                    </a:lnTo>
                    <a:lnTo>
                      <a:pt x="62" y="392"/>
                    </a:lnTo>
                    <a:lnTo>
                      <a:pt x="64" y="385"/>
                    </a:lnTo>
                    <a:lnTo>
                      <a:pt x="64" y="387"/>
                    </a:lnTo>
                    <a:lnTo>
                      <a:pt x="67" y="387"/>
                    </a:lnTo>
                    <a:lnTo>
                      <a:pt x="69" y="389"/>
                    </a:lnTo>
                    <a:lnTo>
                      <a:pt x="71" y="389"/>
                    </a:lnTo>
                    <a:lnTo>
                      <a:pt x="74" y="389"/>
                    </a:lnTo>
                    <a:lnTo>
                      <a:pt x="76" y="387"/>
                    </a:lnTo>
                    <a:lnTo>
                      <a:pt x="76" y="385"/>
                    </a:lnTo>
                    <a:lnTo>
                      <a:pt x="71" y="382"/>
                    </a:lnTo>
                    <a:lnTo>
                      <a:pt x="69" y="382"/>
                    </a:lnTo>
                    <a:lnTo>
                      <a:pt x="67" y="380"/>
                    </a:lnTo>
                    <a:lnTo>
                      <a:pt x="60" y="375"/>
                    </a:lnTo>
                    <a:lnTo>
                      <a:pt x="62" y="378"/>
                    </a:lnTo>
                    <a:lnTo>
                      <a:pt x="62" y="382"/>
                    </a:lnTo>
                    <a:lnTo>
                      <a:pt x="60" y="382"/>
                    </a:lnTo>
                    <a:lnTo>
                      <a:pt x="57" y="380"/>
                    </a:lnTo>
                    <a:lnTo>
                      <a:pt x="57" y="382"/>
                    </a:lnTo>
                    <a:lnTo>
                      <a:pt x="57" y="385"/>
                    </a:lnTo>
                    <a:lnTo>
                      <a:pt x="57" y="387"/>
                    </a:lnTo>
                    <a:lnTo>
                      <a:pt x="55" y="387"/>
                    </a:lnTo>
                    <a:lnTo>
                      <a:pt x="52" y="385"/>
                    </a:lnTo>
                    <a:lnTo>
                      <a:pt x="48" y="382"/>
                    </a:lnTo>
                    <a:lnTo>
                      <a:pt x="48" y="387"/>
                    </a:lnTo>
                    <a:lnTo>
                      <a:pt x="45" y="389"/>
                    </a:lnTo>
                    <a:lnTo>
                      <a:pt x="43" y="392"/>
                    </a:lnTo>
                    <a:lnTo>
                      <a:pt x="38" y="387"/>
                    </a:lnTo>
                    <a:lnTo>
                      <a:pt x="36" y="394"/>
                    </a:lnTo>
                    <a:lnTo>
                      <a:pt x="34" y="396"/>
                    </a:lnTo>
                    <a:lnTo>
                      <a:pt x="26" y="401"/>
                    </a:lnTo>
                    <a:lnTo>
                      <a:pt x="26" y="404"/>
                    </a:lnTo>
                    <a:lnTo>
                      <a:pt x="26" y="406"/>
                    </a:lnTo>
                    <a:lnTo>
                      <a:pt x="24" y="408"/>
                    </a:lnTo>
                    <a:lnTo>
                      <a:pt x="22" y="408"/>
                    </a:lnTo>
                    <a:lnTo>
                      <a:pt x="15" y="415"/>
                    </a:lnTo>
                    <a:lnTo>
                      <a:pt x="17" y="415"/>
                    </a:lnTo>
                    <a:lnTo>
                      <a:pt x="17" y="418"/>
                    </a:lnTo>
                    <a:lnTo>
                      <a:pt x="15" y="427"/>
                    </a:lnTo>
                    <a:lnTo>
                      <a:pt x="17" y="437"/>
                    </a:lnTo>
                    <a:lnTo>
                      <a:pt x="17" y="439"/>
                    </a:lnTo>
                    <a:lnTo>
                      <a:pt x="19" y="441"/>
                    </a:lnTo>
                    <a:lnTo>
                      <a:pt x="24" y="441"/>
                    </a:lnTo>
                    <a:lnTo>
                      <a:pt x="26" y="444"/>
                    </a:lnTo>
                    <a:lnTo>
                      <a:pt x="34" y="455"/>
                    </a:lnTo>
                    <a:lnTo>
                      <a:pt x="36" y="463"/>
                    </a:lnTo>
                    <a:lnTo>
                      <a:pt x="24" y="484"/>
                    </a:lnTo>
                    <a:lnTo>
                      <a:pt x="24" y="489"/>
                    </a:lnTo>
                    <a:lnTo>
                      <a:pt x="36" y="524"/>
                    </a:lnTo>
                    <a:lnTo>
                      <a:pt x="34" y="529"/>
                    </a:lnTo>
                    <a:lnTo>
                      <a:pt x="31" y="536"/>
                    </a:lnTo>
                    <a:lnTo>
                      <a:pt x="34" y="538"/>
                    </a:lnTo>
                    <a:lnTo>
                      <a:pt x="34" y="543"/>
                    </a:lnTo>
                    <a:lnTo>
                      <a:pt x="31" y="548"/>
                    </a:lnTo>
                    <a:lnTo>
                      <a:pt x="31" y="552"/>
                    </a:lnTo>
                    <a:lnTo>
                      <a:pt x="36" y="552"/>
                    </a:lnTo>
                    <a:lnTo>
                      <a:pt x="38" y="557"/>
                    </a:lnTo>
                    <a:lnTo>
                      <a:pt x="36" y="562"/>
                    </a:lnTo>
                    <a:lnTo>
                      <a:pt x="38" y="567"/>
                    </a:lnTo>
                    <a:lnTo>
                      <a:pt x="43" y="569"/>
                    </a:lnTo>
                    <a:lnTo>
                      <a:pt x="43" y="574"/>
                    </a:lnTo>
                    <a:lnTo>
                      <a:pt x="38" y="585"/>
                    </a:lnTo>
                    <a:lnTo>
                      <a:pt x="38" y="590"/>
                    </a:lnTo>
                    <a:lnTo>
                      <a:pt x="41" y="593"/>
                    </a:lnTo>
                    <a:lnTo>
                      <a:pt x="48" y="600"/>
                    </a:lnTo>
                    <a:lnTo>
                      <a:pt x="50" y="602"/>
                    </a:lnTo>
                    <a:lnTo>
                      <a:pt x="52" y="607"/>
                    </a:lnTo>
                    <a:lnTo>
                      <a:pt x="52" y="614"/>
                    </a:lnTo>
                    <a:lnTo>
                      <a:pt x="3" y="675"/>
                    </a:lnTo>
                    <a:lnTo>
                      <a:pt x="10" y="675"/>
                    </a:lnTo>
                    <a:lnTo>
                      <a:pt x="12" y="673"/>
                    </a:lnTo>
                    <a:lnTo>
                      <a:pt x="17" y="670"/>
                    </a:lnTo>
                    <a:lnTo>
                      <a:pt x="17" y="673"/>
                    </a:lnTo>
                    <a:lnTo>
                      <a:pt x="17" y="678"/>
                    </a:lnTo>
                    <a:lnTo>
                      <a:pt x="15" y="675"/>
                    </a:lnTo>
                    <a:lnTo>
                      <a:pt x="15" y="678"/>
                    </a:lnTo>
                    <a:lnTo>
                      <a:pt x="15" y="680"/>
                    </a:lnTo>
                    <a:lnTo>
                      <a:pt x="17" y="680"/>
                    </a:lnTo>
                    <a:lnTo>
                      <a:pt x="22" y="685"/>
                    </a:lnTo>
                    <a:lnTo>
                      <a:pt x="29" y="685"/>
                    </a:lnTo>
                    <a:lnTo>
                      <a:pt x="31" y="685"/>
                    </a:lnTo>
                    <a:lnTo>
                      <a:pt x="34" y="687"/>
                    </a:lnTo>
                    <a:lnTo>
                      <a:pt x="34" y="689"/>
                    </a:lnTo>
                    <a:lnTo>
                      <a:pt x="36" y="689"/>
                    </a:lnTo>
                    <a:lnTo>
                      <a:pt x="38" y="689"/>
                    </a:lnTo>
                    <a:lnTo>
                      <a:pt x="38" y="692"/>
                    </a:lnTo>
                    <a:lnTo>
                      <a:pt x="36" y="692"/>
                    </a:lnTo>
                    <a:lnTo>
                      <a:pt x="22" y="689"/>
                    </a:lnTo>
                    <a:lnTo>
                      <a:pt x="22" y="692"/>
                    </a:lnTo>
                    <a:lnTo>
                      <a:pt x="22" y="694"/>
                    </a:lnTo>
                    <a:lnTo>
                      <a:pt x="17" y="694"/>
                    </a:lnTo>
                    <a:lnTo>
                      <a:pt x="15" y="694"/>
                    </a:lnTo>
                    <a:lnTo>
                      <a:pt x="12" y="696"/>
                    </a:lnTo>
                    <a:lnTo>
                      <a:pt x="12" y="699"/>
                    </a:lnTo>
                    <a:lnTo>
                      <a:pt x="10" y="696"/>
                    </a:lnTo>
                    <a:lnTo>
                      <a:pt x="8" y="696"/>
                    </a:lnTo>
                    <a:lnTo>
                      <a:pt x="8" y="701"/>
                    </a:lnTo>
                    <a:lnTo>
                      <a:pt x="10" y="701"/>
                    </a:lnTo>
                    <a:lnTo>
                      <a:pt x="12" y="704"/>
                    </a:lnTo>
                    <a:lnTo>
                      <a:pt x="12" y="706"/>
                    </a:lnTo>
                    <a:lnTo>
                      <a:pt x="10" y="706"/>
                    </a:lnTo>
                    <a:lnTo>
                      <a:pt x="8" y="711"/>
                    </a:lnTo>
                    <a:lnTo>
                      <a:pt x="5" y="718"/>
                    </a:lnTo>
                    <a:lnTo>
                      <a:pt x="5" y="720"/>
                    </a:lnTo>
                    <a:lnTo>
                      <a:pt x="5" y="725"/>
                    </a:lnTo>
                    <a:lnTo>
                      <a:pt x="5" y="727"/>
                    </a:lnTo>
                    <a:lnTo>
                      <a:pt x="5" y="730"/>
                    </a:lnTo>
                    <a:lnTo>
                      <a:pt x="3" y="734"/>
                    </a:lnTo>
                    <a:lnTo>
                      <a:pt x="0" y="734"/>
                    </a:lnTo>
                    <a:lnTo>
                      <a:pt x="3" y="737"/>
                    </a:lnTo>
                    <a:lnTo>
                      <a:pt x="8" y="737"/>
                    </a:lnTo>
                    <a:lnTo>
                      <a:pt x="10" y="741"/>
                    </a:lnTo>
                    <a:lnTo>
                      <a:pt x="10" y="744"/>
                    </a:lnTo>
                    <a:lnTo>
                      <a:pt x="8" y="744"/>
                    </a:lnTo>
                    <a:lnTo>
                      <a:pt x="3" y="739"/>
                    </a:lnTo>
                    <a:lnTo>
                      <a:pt x="3" y="744"/>
                    </a:lnTo>
                    <a:lnTo>
                      <a:pt x="0" y="748"/>
                    </a:lnTo>
                    <a:lnTo>
                      <a:pt x="0" y="751"/>
                    </a:lnTo>
                    <a:lnTo>
                      <a:pt x="3" y="753"/>
                    </a:lnTo>
                    <a:lnTo>
                      <a:pt x="5" y="755"/>
                    </a:lnTo>
                    <a:lnTo>
                      <a:pt x="5" y="758"/>
                    </a:lnTo>
                    <a:lnTo>
                      <a:pt x="8" y="758"/>
                    </a:lnTo>
                    <a:lnTo>
                      <a:pt x="5" y="767"/>
                    </a:lnTo>
                    <a:lnTo>
                      <a:pt x="8" y="767"/>
                    </a:lnTo>
                    <a:lnTo>
                      <a:pt x="8" y="770"/>
                    </a:lnTo>
                    <a:lnTo>
                      <a:pt x="12" y="779"/>
                    </a:lnTo>
                    <a:lnTo>
                      <a:pt x="12" y="784"/>
                    </a:lnTo>
                    <a:lnTo>
                      <a:pt x="12" y="786"/>
                    </a:lnTo>
                    <a:lnTo>
                      <a:pt x="17" y="786"/>
                    </a:lnTo>
                    <a:lnTo>
                      <a:pt x="19" y="786"/>
                    </a:lnTo>
                    <a:lnTo>
                      <a:pt x="19" y="789"/>
                    </a:lnTo>
                    <a:lnTo>
                      <a:pt x="24" y="789"/>
                    </a:lnTo>
                    <a:lnTo>
                      <a:pt x="26" y="789"/>
                    </a:lnTo>
                    <a:lnTo>
                      <a:pt x="29" y="791"/>
                    </a:lnTo>
                    <a:lnTo>
                      <a:pt x="29" y="796"/>
                    </a:lnTo>
                    <a:lnTo>
                      <a:pt x="31" y="793"/>
                    </a:lnTo>
                    <a:lnTo>
                      <a:pt x="34" y="793"/>
                    </a:lnTo>
                    <a:lnTo>
                      <a:pt x="34" y="791"/>
                    </a:lnTo>
                    <a:lnTo>
                      <a:pt x="41" y="791"/>
                    </a:lnTo>
                    <a:lnTo>
                      <a:pt x="43" y="793"/>
                    </a:lnTo>
                    <a:lnTo>
                      <a:pt x="45" y="798"/>
                    </a:lnTo>
                    <a:lnTo>
                      <a:pt x="48" y="798"/>
                    </a:lnTo>
                    <a:lnTo>
                      <a:pt x="48" y="800"/>
                    </a:lnTo>
                    <a:lnTo>
                      <a:pt x="48" y="803"/>
                    </a:lnTo>
                    <a:lnTo>
                      <a:pt x="48" y="805"/>
                    </a:lnTo>
                    <a:lnTo>
                      <a:pt x="50" y="807"/>
                    </a:lnTo>
                    <a:lnTo>
                      <a:pt x="48" y="812"/>
                    </a:lnTo>
                    <a:lnTo>
                      <a:pt x="45" y="815"/>
                    </a:lnTo>
                    <a:lnTo>
                      <a:pt x="48" y="817"/>
                    </a:lnTo>
                    <a:lnTo>
                      <a:pt x="50" y="819"/>
                    </a:lnTo>
                    <a:lnTo>
                      <a:pt x="55" y="829"/>
                    </a:lnTo>
                    <a:lnTo>
                      <a:pt x="57" y="831"/>
                    </a:lnTo>
                    <a:lnTo>
                      <a:pt x="60" y="833"/>
                    </a:lnTo>
                    <a:lnTo>
                      <a:pt x="60" y="836"/>
                    </a:lnTo>
                    <a:lnTo>
                      <a:pt x="60" y="838"/>
                    </a:lnTo>
                    <a:lnTo>
                      <a:pt x="67" y="838"/>
                    </a:lnTo>
                    <a:lnTo>
                      <a:pt x="67" y="841"/>
                    </a:lnTo>
                    <a:lnTo>
                      <a:pt x="69" y="841"/>
                    </a:lnTo>
                    <a:lnTo>
                      <a:pt x="69" y="843"/>
                    </a:lnTo>
                    <a:lnTo>
                      <a:pt x="71" y="843"/>
                    </a:lnTo>
                    <a:lnTo>
                      <a:pt x="71" y="848"/>
                    </a:lnTo>
                    <a:lnTo>
                      <a:pt x="64" y="852"/>
                    </a:lnTo>
                    <a:lnTo>
                      <a:pt x="62" y="852"/>
                    </a:lnTo>
                    <a:lnTo>
                      <a:pt x="57" y="850"/>
                    </a:lnTo>
                    <a:lnTo>
                      <a:pt x="55" y="850"/>
                    </a:lnTo>
                    <a:lnTo>
                      <a:pt x="55" y="852"/>
                    </a:lnTo>
                    <a:lnTo>
                      <a:pt x="52" y="855"/>
                    </a:lnTo>
                    <a:lnTo>
                      <a:pt x="55" y="857"/>
                    </a:lnTo>
                    <a:lnTo>
                      <a:pt x="55" y="859"/>
                    </a:lnTo>
                    <a:lnTo>
                      <a:pt x="55" y="862"/>
                    </a:lnTo>
                    <a:lnTo>
                      <a:pt x="57" y="864"/>
                    </a:lnTo>
                    <a:lnTo>
                      <a:pt x="55" y="864"/>
                    </a:lnTo>
                    <a:lnTo>
                      <a:pt x="57" y="867"/>
                    </a:lnTo>
                    <a:lnTo>
                      <a:pt x="57" y="869"/>
                    </a:lnTo>
                    <a:lnTo>
                      <a:pt x="60" y="876"/>
                    </a:lnTo>
                    <a:lnTo>
                      <a:pt x="62" y="876"/>
                    </a:lnTo>
                    <a:lnTo>
                      <a:pt x="64" y="876"/>
                    </a:lnTo>
                    <a:lnTo>
                      <a:pt x="67" y="874"/>
                    </a:lnTo>
                    <a:lnTo>
                      <a:pt x="67" y="871"/>
                    </a:lnTo>
                    <a:lnTo>
                      <a:pt x="74" y="871"/>
                    </a:lnTo>
                    <a:lnTo>
                      <a:pt x="78" y="871"/>
                    </a:lnTo>
                    <a:lnTo>
                      <a:pt x="81" y="871"/>
                    </a:lnTo>
                    <a:lnTo>
                      <a:pt x="86" y="871"/>
                    </a:lnTo>
                    <a:lnTo>
                      <a:pt x="88" y="874"/>
                    </a:lnTo>
                    <a:lnTo>
                      <a:pt x="90" y="876"/>
                    </a:lnTo>
                    <a:lnTo>
                      <a:pt x="93" y="881"/>
                    </a:lnTo>
                    <a:lnTo>
                      <a:pt x="93" y="883"/>
                    </a:lnTo>
                    <a:lnTo>
                      <a:pt x="93" y="885"/>
                    </a:lnTo>
                    <a:lnTo>
                      <a:pt x="90" y="885"/>
                    </a:lnTo>
                    <a:lnTo>
                      <a:pt x="90" y="888"/>
                    </a:lnTo>
                    <a:lnTo>
                      <a:pt x="93" y="892"/>
                    </a:lnTo>
                    <a:lnTo>
                      <a:pt x="95" y="895"/>
                    </a:lnTo>
                    <a:lnTo>
                      <a:pt x="100" y="895"/>
                    </a:lnTo>
                    <a:lnTo>
                      <a:pt x="102" y="895"/>
                    </a:lnTo>
                    <a:lnTo>
                      <a:pt x="104" y="897"/>
                    </a:lnTo>
                    <a:lnTo>
                      <a:pt x="107" y="900"/>
                    </a:lnTo>
                    <a:lnTo>
                      <a:pt x="107" y="907"/>
                    </a:lnTo>
                    <a:lnTo>
                      <a:pt x="107" y="909"/>
                    </a:lnTo>
                    <a:lnTo>
                      <a:pt x="111" y="911"/>
                    </a:lnTo>
                    <a:lnTo>
                      <a:pt x="114" y="911"/>
                    </a:lnTo>
                    <a:lnTo>
                      <a:pt x="116" y="911"/>
                    </a:lnTo>
                    <a:lnTo>
                      <a:pt x="119" y="914"/>
                    </a:lnTo>
                    <a:lnTo>
                      <a:pt x="121" y="914"/>
                    </a:lnTo>
                    <a:lnTo>
                      <a:pt x="123" y="914"/>
                    </a:lnTo>
                    <a:lnTo>
                      <a:pt x="133" y="911"/>
                    </a:lnTo>
                    <a:lnTo>
                      <a:pt x="135" y="911"/>
                    </a:lnTo>
                    <a:lnTo>
                      <a:pt x="140" y="921"/>
                    </a:lnTo>
                    <a:lnTo>
                      <a:pt x="142" y="921"/>
                    </a:lnTo>
                    <a:lnTo>
                      <a:pt x="145" y="918"/>
                    </a:lnTo>
                    <a:lnTo>
                      <a:pt x="147" y="921"/>
                    </a:lnTo>
                    <a:lnTo>
                      <a:pt x="149" y="921"/>
                    </a:lnTo>
                    <a:lnTo>
                      <a:pt x="152" y="921"/>
                    </a:lnTo>
                    <a:lnTo>
                      <a:pt x="152" y="923"/>
                    </a:lnTo>
                    <a:lnTo>
                      <a:pt x="156" y="923"/>
                    </a:lnTo>
                    <a:lnTo>
                      <a:pt x="159" y="926"/>
                    </a:lnTo>
                    <a:lnTo>
                      <a:pt x="161" y="926"/>
                    </a:lnTo>
                    <a:lnTo>
                      <a:pt x="163" y="928"/>
                    </a:lnTo>
                    <a:lnTo>
                      <a:pt x="168" y="928"/>
                    </a:lnTo>
                    <a:lnTo>
                      <a:pt x="171" y="928"/>
                    </a:lnTo>
                    <a:lnTo>
                      <a:pt x="168" y="930"/>
                    </a:lnTo>
                    <a:lnTo>
                      <a:pt x="171" y="935"/>
                    </a:lnTo>
                    <a:lnTo>
                      <a:pt x="168" y="940"/>
                    </a:lnTo>
                    <a:lnTo>
                      <a:pt x="163" y="940"/>
                    </a:lnTo>
                    <a:lnTo>
                      <a:pt x="166" y="942"/>
                    </a:lnTo>
                    <a:lnTo>
                      <a:pt x="168" y="944"/>
                    </a:lnTo>
                    <a:lnTo>
                      <a:pt x="163" y="944"/>
                    </a:lnTo>
                    <a:lnTo>
                      <a:pt x="163" y="947"/>
                    </a:lnTo>
                    <a:lnTo>
                      <a:pt x="163" y="949"/>
                    </a:lnTo>
                    <a:lnTo>
                      <a:pt x="166" y="952"/>
                    </a:lnTo>
                    <a:lnTo>
                      <a:pt x="166" y="954"/>
                    </a:lnTo>
                    <a:lnTo>
                      <a:pt x="163" y="963"/>
                    </a:lnTo>
                    <a:lnTo>
                      <a:pt x="161" y="966"/>
                    </a:lnTo>
                    <a:lnTo>
                      <a:pt x="159" y="963"/>
                    </a:lnTo>
                    <a:lnTo>
                      <a:pt x="156" y="963"/>
                    </a:lnTo>
                    <a:lnTo>
                      <a:pt x="154" y="963"/>
                    </a:lnTo>
                    <a:lnTo>
                      <a:pt x="149" y="968"/>
                    </a:lnTo>
                    <a:lnTo>
                      <a:pt x="145" y="968"/>
                    </a:lnTo>
                    <a:lnTo>
                      <a:pt x="145" y="973"/>
                    </a:lnTo>
                    <a:lnTo>
                      <a:pt x="145" y="978"/>
                    </a:lnTo>
                    <a:lnTo>
                      <a:pt x="147" y="978"/>
                    </a:lnTo>
                    <a:lnTo>
                      <a:pt x="149" y="978"/>
                    </a:lnTo>
                    <a:lnTo>
                      <a:pt x="152" y="975"/>
                    </a:lnTo>
                    <a:lnTo>
                      <a:pt x="154" y="975"/>
                    </a:lnTo>
                    <a:lnTo>
                      <a:pt x="156" y="975"/>
                    </a:lnTo>
                    <a:lnTo>
                      <a:pt x="156" y="978"/>
                    </a:lnTo>
                    <a:lnTo>
                      <a:pt x="159" y="978"/>
                    </a:lnTo>
                    <a:lnTo>
                      <a:pt x="159" y="980"/>
                    </a:lnTo>
                    <a:lnTo>
                      <a:pt x="156" y="980"/>
                    </a:lnTo>
                    <a:lnTo>
                      <a:pt x="147" y="982"/>
                    </a:lnTo>
                    <a:lnTo>
                      <a:pt x="147" y="985"/>
                    </a:lnTo>
                    <a:lnTo>
                      <a:pt x="147" y="987"/>
                    </a:lnTo>
                    <a:lnTo>
                      <a:pt x="145" y="987"/>
                    </a:lnTo>
                    <a:lnTo>
                      <a:pt x="137" y="987"/>
                    </a:lnTo>
                    <a:lnTo>
                      <a:pt x="137" y="989"/>
                    </a:lnTo>
                    <a:lnTo>
                      <a:pt x="140" y="992"/>
                    </a:lnTo>
                    <a:lnTo>
                      <a:pt x="142" y="992"/>
                    </a:lnTo>
                    <a:lnTo>
                      <a:pt x="147" y="996"/>
                    </a:lnTo>
                    <a:lnTo>
                      <a:pt x="147" y="999"/>
                    </a:lnTo>
                    <a:lnTo>
                      <a:pt x="145" y="996"/>
                    </a:lnTo>
                    <a:lnTo>
                      <a:pt x="142" y="999"/>
                    </a:lnTo>
                    <a:lnTo>
                      <a:pt x="140" y="999"/>
                    </a:lnTo>
                    <a:lnTo>
                      <a:pt x="133" y="1011"/>
                    </a:lnTo>
                    <a:lnTo>
                      <a:pt x="126" y="1011"/>
                    </a:lnTo>
                    <a:lnTo>
                      <a:pt x="126" y="1013"/>
                    </a:lnTo>
                    <a:lnTo>
                      <a:pt x="123" y="1015"/>
                    </a:lnTo>
                    <a:lnTo>
                      <a:pt x="128" y="1018"/>
                    </a:lnTo>
                    <a:lnTo>
                      <a:pt x="130" y="1022"/>
                    </a:lnTo>
                    <a:lnTo>
                      <a:pt x="133" y="1025"/>
                    </a:lnTo>
                    <a:lnTo>
                      <a:pt x="135" y="1025"/>
                    </a:lnTo>
                    <a:lnTo>
                      <a:pt x="135" y="1022"/>
                    </a:lnTo>
                    <a:lnTo>
                      <a:pt x="156" y="1037"/>
                    </a:lnTo>
                    <a:lnTo>
                      <a:pt x="161" y="1044"/>
                    </a:lnTo>
                    <a:lnTo>
                      <a:pt x="163" y="1044"/>
                    </a:lnTo>
                    <a:lnTo>
                      <a:pt x="166" y="1046"/>
                    </a:lnTo>
                    <a:lnTo>
                      <a:pt x="171" y="1044"/>
                    </a:lnTo>
                    <a:lnTo>
                      <a:pt x="173" y="1046"/>
                    </a:lnTo>
                    <a:lnTo>
                      <a:pt x="175" y="1046"/>
                    </a:lnTo>
                    <a:lnTo>
                      <a:pt x="180" y="1046"/>
                    </a:lnTo>
                    <a:lnTo>
                      <a:pt x="180" y="1048"/>
                    </a:lnTo>
                    <a:lnTo>
                      <a:pt x="189" y="1051"/>
                    </a:lnTo>
                    <a:lnTo>
                      <a:pt x="197" y="1051"/>
                    </a:lnTo>
                    <a:lnTo>
                      <a:pt x="201" y="1051"/>
                    </a:lnTo>
                    <a:lnTo>
                      <a:pt x="206" y="1051"/>
                    </a:lnTo>
                    <a:lnTo>
                      <a:pt x="218" y="1060"/>
                    </a:lnTo>
                    <a:lnTo>
                      <a:pt x="220" y="1063"/>
                    </a:lnTo>
                    <a:lnTo>
                      <a:pt x="227" y="1058"/>
                    </a:lnTo>
                    <a:lnTo>
                      <a:pt x="230" y="1058"/>
                    </a:lnTo>
                    <a:lnTo>
                      <a:pt x="230" y="1060"/>
                    </a:lnTo>
                    <a:lnTo>
                      <a:pt x="232" y="1060"/>
                    </a:lnTo>
                    <a:lnTo>
                      <a:pt x="237" y="1060"/>
                    </a:lnTo>
                    <a:lnTo>
                      <a:pt x="237" y="1063"/>
                    </a:lnTo>
                    <a:lnTo>
                      <a:pt x="239" y="1063"/>
                    </a:lnTo>
                    <a:lnTo>
                      <a:pt x="241" y="1063"/>
                    </a:lnTo>
                    <a:lnTo>
                      <a:pt x="244" y="1065"/>
                    </a:lnTo>
                    <a:lnTo>
                      <a:pt x="241" y="1070"/>
                    </a:lnTo>
                    <a:lnTo>
                      <a:pt x="246" y="1072"/>
                    </a:lnTo>
                    <a:lnTo>
                      <a:pt x="248" y="1072"/>
                    </a:lnTo>
                    <a:lnTo>
                      <a:pt x="253" y="1077"/>
                    </a:lnTo>
                    <a:lnTo>
                      <a:pt x="256" y="1077"/>
                    </a:lnTo>
                    <a:lnTo>
                      <a:pt x="258" y="1079"/>
                    </a:lnTo>
                    <a:lnTo>
                      <a:pt x="260" y="1079"/>
                    </a:lnTo>
                    <a:lnTo>
                      <a:pt x="263" y="1086"/>
                    </a:lnTo>
                    <a:lnTo>
                      <a:pt x="270" y="1086"/>
                    </a:lnTo>
                    <a:lnTo>
                      <a:pt x="272" y="1086"/>
                    </a:lnTo>
                    <a:lnTo>
                      <a:pt x="272" y="1084"/>
                    </a:lnTo>
                    <a:lnTo>
                      <a:pt x="274" y="1081"/>
                    </a:lnTo>
                    <a:lnTo>
                      <a:pt x="277" y="1079"/>
                    </a:lnTo>
                    <a:lnTo>
                      <a:pt x="279" y="1074"/>
                    </a:lnTo>
                    <a:lnTo>
                      <a:pt x="277" y="1074"/>
                    </a:lnTo>
                    <a:lnTo>
                      <a:pt x="267" y="1053"/>
                    </a:lnTo>
                    <a:lnTo>
                      <a:pt x="267" y="1048"/>
                    </a:lnTo>
                    <a:lnTo>
                      <a:pt x="267" y="1041"/>
                    </a:lnTo>
                    <a:lnTo>
                      <a:pt x="267" y="1039"/>
                    </a:lnTo>
                    <a:lnTo>
                      <a:pt x="265" y="1044"/>
                    </a:lnTo>
                    <a:lnTo>
                      <a:pt x="265" y="1041"/>
                    </a:lnTo>
                    <a:lnTo>
                      <a:pt x="265" y="1039"/>
                    </a:lnTo>
                    <a:lnTo>
                      <a:pt x="258" y="1030"/>
                    </a:lnTo>
                    <a:lnTo>
                      <a:pt x="256" y="1030"/>
                    </a:lnTo>
                    <a:lnTo>
                      <a:pt x="256" y="1027"/>
                    </a:lnTo>
                    <a:lnTo>
                      <a:pt x="258" y="1022"/>
                    </a:lnTo>
                    <a:lnTo>
                      <a:pt x="258" y="1020"/>
                    </a:lnTo>
                    <a:lnTo>
                      <a:pt x="260" y="1018"/>
                    </a:lnTo>
                    <a:lnTo>
                      <a:pt x="260" y="1015"/>
                    </a:lnTo>
                    <a:lnTo>
                      <a:pt x="263" y="1013"/>
                    </a:lnTo>
                    <a:lnTo>
                      <a:pt x="265" y="1004"/>
                    </a:lnTo>
                    <a:lnTo>
                      <a:pt x="267" y="1006"/>
                    </a:lnTo>
                    <a:lnTo>
                      <a:pt x="267" y="996"/>
                    </a:lnTo>
                    <a:lnTo>
                      <a:pt x="265" y="994"/>
                    </a:lnTo>
                    <a:lnTo>
                      <a:pt x="272" y="994"/>
                    </a:lnTo>
                    <a:lnTo>
                      <a:pt x="272" y="996"/>
                    </a:lnTo>
                    <a:lnTo>
                      <a:pt x="274" y="1001"/>
                    </a:lnTo>
                    <a:lnTo>
                      <a:pt x="277" y="1001"/>
                    </a:lnTo>
                    <a:lnTo>
                      <a:pt x="282" y="994"/>
                    </a:lnTo>
                    <a:lnTo>
                      <a:pt x="279" y="992"/>
                    </a:lnTo>
                    <a:lnTo>
                      <a:pt x="277" y="992"/>
                    </a:lnTo>
                    <a:lnTo>
                      <a:pt x="274" y="989"/>
                    </a:lnTo>
                    <a:lnTo>
                      <a:pt x="274" y="987"/>
                    </a:lnTo>
                    <a:lnTo>
                      <a:pt x="274" y="985"/>
                    </a:lnTo>
                    <a:lnTo>
                      <a:pt x="277" y="985"/>
                    </a:lnTo>
                    <a:lnTo>
                      <a:pt x="279" y="987"/>
                    </a:lnTo>
                    <a:lnTo>
                      <a:pt x="282" y="985"/>
                    </a:lnTo>
                    <a:lnTo>
                      <a:pt x="279" y="973"/>
                    </a:lnTo>
                    <a:lnTo>
                      <a:pt x="279" y="970"/>
                    </a:lnTo>
                    <a:lnTo>
                      <a:pt x="277" y="966"/>
                    </a:lnTo>
                    <a:lnTo>
                      <a:pt x="274" y="966"/>
                    </a:lnTo>
                    <a:lnTo>
                      <a:pt x="267" y="966"/>
                    </a:lnTo>
                    <a:lnTo>
                      <a:pt x="265" y="963"/>
                    </a:lnTo>
                    <a:lnTo>
                      <a:pt x="265" y="966"/>
                    </a:lnTo>
                    <a:lnTo>
                      <a:pt x="263" y="963"/>
                    </a:lnTo>
                    <a:lnTo>
                      <a:pt x="263" y="961"/>
                    </a:lnTo>
                    <a:lnTo>
                      <a:pt x="260" y="959"/>
                    </a:lnTo>
                    <a:lnTo>
                      <a:pt x="263" y="959"/>
                    </a:lnTo>
                    <a:lnTo>
                      <a:pt x="260" y="956"/>
                    </a:lnTo>
                    <a:lnTo>
                      <a:pt x="260" y="954"/>
                    </a:lnTo>
                    <a:lnTo>
                      <a:pt x="253" y="952"/>
                    </a:lnTo>
                    <a:lnTo>
                      <a:pt x="256" y="942"/>
                    </a:lnTo>
                    <a:lnTo>
                      <a:pt x="260" y="940"/>
                    </a:lnTo>
                    <a:lnTo>
                      <a:pt x="260" y="937"/>
                    </a:lnTo>
                    <a:lnTo>
                      <a:pt x="258" y="933"/>
                    </a:lnTo>
                    <a:lnTo>
                      <a:pt x="260" y="923"/>
                    </a:lnTo>
                    <a:lnTo>
                      <a:pt x="263" y="921"/>
                    </a:lnTo>
                    <a:lnTo>
                      <a:pt x="265" y="918"/>
                    </a:lnTo>
                    <a:lnTo>
                      <a:pt x="265" y="916"/>
                    </a:lnTo>
                    <a:lnTo>
                      <a:pt x="265" y="914"/>
                    </a:lnTo>
                    <a:lnTo>
                      <a:pt x="265" y="911"/>
                    </a:lnTo>
                    <a:lnTo>
                      <a:pt x="267" y="909"/>
                    </a:lnTo>
                    <a:lnTo>
                      <a:pt x="267" y="911"/>
                    </a:lnTo>
                    <a:lnTo>
                      <a:pt x="270" y="914"/>
                    </a:lnTo>
                    <a:lnTo>
                      <a:pt x="272" y="916"/>
                    </a:lnTo>
                    <a:lnTo>
                      <a:pt x="277" y="923"/>
                    </a:lnTo>
                    <a:lnTo>
                      <a:pt x="279" y="926"/>
                    </a:lnTo>
                    <a:lnTo>
                      <a:pt x="284" y="921"/>
                    </a:lnTo>
                    <a:lnTo>
                      <a:pt x="279" y="907"/>
                    </a:lnTo>
                    <a:lnTo>
                      <a:pt x="282" y="909"/>
                    </a:lnTo>
                    <a:lnTo>
                      <a:pt x="291" y="902"/>
                    </a:lnTo>
                    <a:lnTo>
                      <a:pt x="291" y="897"/>
                    </a:lnTo>
                    <a:lnTo>
                      <a:pt x="293" y="897"/>
                    </a:lnTo>
                    <a:lnTo>
                      <a:pt x="296" y="897"/>
                    </a:lnTo>
                    <a:lnTo>
                      <a:pt x="298" y="897"/>
                    </a:lnTo>
                    <a:lnTo>
                      <a:pt x="298" y="895"/>
                    </a:lnTo>
                    <a:lnTo>
                      <a:pt x="303" y="892"/>
                    </a:lnTo>
                    <a:lnTo>
                      <a:pt x="305" y="890"/>
                    </a:lnTo>
                    <a:lnTo>
                      <a:pt x="308" y="888"/>
                    </a:lnTo>
                    <a:lnTo>
                      <a:pt x="308" y="885"/>
                    </a:lnTo>
                    <a:lnTo>
                      <a:pt x="312" y="885"/>
                    </a:lnTo>
                    <a:lnTo>
                      <a:pt x="315" y="885"/>
                    </a:lnTo>
                    <a:lnTo>
                      <a:pt x="317" y="888"/>
                    </a:lnTo>
                    <a:lnTo>
                      <a:pt x="322" y="888"/>
                    </a:lnTo>
                    <a:lnTo>
                      <a:pt x="322" y="890"/>
                    </a:lnTo>
                    <a:lnTo>
                      <a:pt x="324" y="888"/>
                    </a:lnTo>
                    <a:lnTo>
                      <a:pt x="324" y="885"/>
                    </a:lnTo>
                    <a:lnTo>
                      <a:pt x="326" y="885"/>
                    </a:lnTo>
                    <a:lnTo>
                      <a:pt x="329" y="883"/>
                    </a:lnTo>
                    <a:lnTo>
                      <a:pt x="331" y="883"/>
                    </a:lnTo>
                    <a:lnTo>
                      <a:pt x="331" y="888"/>
                    </a:lnTo>
                    <a:lnTo>
                      <a:pt x="334" y="888"/>
                    </a:lnTo>
                    <a:lnTo>
                      <a:pt x="336" y="888"/>
                    </a:lnTo>
                    <a:lnTo>
                      <a:pt x="338" y="888"/>
                    </a:lnTo>
                    <a:lnTo>
                      <a:pt x="343" y="888"/>
                    </a:lnTo>
                    <a:lnTo>
                      <a:pt x="345" y="888"/>
                    </a:lnTo>
                    <a:lnTo>
                      <a:pt x="348" y="890"/>
                    </a:lnTo>
                    <a:lnTo>
                      <a:pt x="350" y="895"/>
                    </a:lnTo>
                    <a:lnTo>
                      <a:pt x="355" y="897"/>
                    </a:lnTo>
                    <a:lnTo>
                      <a:pt x="355" y="900"/>
                    </a:lnTo>
                    <a:lnTo>
                      <a:pt x="360" y="904"/>
                    </a:lnTo>
                    <a:lnTo>
                      <a:pt x="360" y="907"/>
                    </a:lnTo>
                    <a:lnTo>
                      <a:pt x="360" y="909"/>
                    </a:lnTo>
                    <a:lnTo>
                      <a:pt x="362" y="909"/>
                    </a:lnTo>
                    <a:lnTo>
                      <a:pt x="362" y="902"/>
                    </a:lnTo>
                    <a:lnTo>
                      <a:pt x="360" y="902"/>
                    </a:lnTo>
                    <a:lnTo>
                      <a:pt x="362" y="900"/>
                    </a:lnTo>
                    <a:lnTo>
                      <a:pt x="364" y="900"/>
                    </a:lnTo>
                    <a:lnTo>
                      <a:pt x="364" y="902"/>
                    </a:lnTo>
                    <a:lnTo>
                      <a:pt x="367" y="902"/>
                    </a:lnTo>
                    <a:lnTo>
                      <a:pt x="367" y="904"/>
                    </a:lnTo>
                    <a:lnTo>
                      <a:pt x="374" y="909"/>
                    </a:lnTo>
                    <a:lnTo>
                      <a:pt x="376" y="909"/>
                    </a:lnTo>
                    <a:lnTo>
                      <a:pt x="381" y="904"/>
                    </a:lnTo>
                    <a:lnTo>
                      <a:pt x="381" y="902"/>
                    </a:lnTo>
                    <a:lnTo>
                      <a:pt x="383" y="902"/>
                    </a:lnTo>
                    <a:lnTo>
                      <a:pt x="385" y="900"/>
                    </a:lnTo>
                    <a:lnTo>
                      <a:pt x="388" y="902"/>
                    </a:lnTo>
                    <a:lnTo>
                      <a:pt x="388" y="900"/>
                    </a:lnTo>
                    <a:lnTo>
                      <a:pt x="393" y="900"/>
                    </a:lnTo>
                    <a:lnTo>
                      <a:pt x="395" y="897"/>
                    </a:lnTo>
                    <a:lnTo>
                      <a:pt x="400" y="902"/>
                    </a:lnTo>
                    <a:lnTo>
                      <a:pt x="402" y="900"/>
                    </a:lnTo>
                    <a:lnTo>
                      <a:pt x="402" y="897"/>
                    </a:lnTo>
                    <a:lnTo>
                      <a:pt x="407" y="897"/>
                    </a:lnTo>
                    <a:lnTo>
                      <a:pt x="409" y="897"/>
                    </a:lnTo>
                    <a:lnTo>
                      <a:pt x="411" y="900"/>
                    </a:lnTo>
                    <a:lnTo>
                      <a:pt x="414" y="900"/>
                    </a:lnTo>
                    <a:lnTo>
                      <a:pt x="414" y="904"/>
                    </a:lnTo>
                    <a:lnTo>
                      <a:pt x="416" y="907"/>
                    </a:lnTo>
                    <a:lnTo>
                      <a:pt x="421" y="907"/>
                    </a:lnTo>
                    <a:lnTo>
                      <a:pt x="423" y="907"/>
                    </a:lnTo>
                    <a:lnTo>
                      <a:pt x="423" y="909"/>
                    </a:lnTo>
                    <a:lnTo>
                      <a:pt x="428" y="909"/>
                    </a:lnTo>
                    <a:lnTo>
                      <a:pt x="430" y="909"/>
                    </a:lnTo>
                    <a:lnTo>
                      <a:pt x="433" y="904"/>
                    </a:lnTo>
                    <a:lnTo>
                      <a:pt x="435" y="904"/>
                    </a:lnTo>
                    <a:lnTo>
                      <a:pt x="437" y="907"/>
                    </a:lnTo>
                    <a:lnTo>
                      <a:pt x="445" y="907"/>
                    </a:lnTo>
                    <a:lnTo>
                      <a:pt x="447" y="904"/>
                    </a:lnTo>
                    <a:lnTo>
                      <a:pt x="449" y="904"/>
                    </a:lnTo>
                    <a:lnTo>
                      <a:pt x="454" y="892"/>
                    </a:lnTo>
                    <a:lnTo>
                      <a:pt x="452" y="890"/>
                    </a:lnTo>
                    <a:lnTo>
                      <a:pt x="445" y="890"/>
                    </a:lnTo>
                    <a:lnTo>
                      <a:pt x="442" y="888"/>
                    </a:lnTo>
                    <a:lnTo>
                      <a:pt x="437" y="885"/>
                    </a:lnTo>
                    <a:lnTo>
                      <a:pt x="437" y="883"/>
                    </a:lnTo>
                    <a:lnTo>
                      <a:pt x="435" y="883"/>
                    </a:lnTo>
                    <a:lnTo>
                      <a:pt x="433" y="881"/>
                    </a:lnTo>
                    <a:lnTo>
                      <a:pt x="433" y="878"/>
                    </a:lnTo>
                    <a:lnTo>
                      <a:pt x="435" y="878"/>
                    </a:lnTo>
                    <a:lnTo>
                      <a:pt x="437" y="876"/>
                    </a:lnTo>
                    <a:lnTo>
                      <a:pt x="445" y="874"/>
                    </a:lnTo>
                    <a:lnTo>
                      <a:pt x="445" y="871"/>
                    </a:lnTo>
                    <a:lnTo>
                      <a:pt x="445" y="869"/>
                    </a:lnTo>
                    <a:lnTo>
                      <a:pt x="440" y="862"/>
                    </a:lnTo>
                    <a:lnTo>
                      <a:pt x="442" y="862"/>
                    </a:lnTo>
                    <a:lnTo>
                      <a:pt x="445" y="859"/>
                    </a:lnTo>
                    <a:lnTo>
                      <a:pt x="447" y="857"/>
                    </a:lnTo>
                    <a:lnTo>
                      <a:pt x="449" y="857"/>
                    </a:lnTo>
                    <a:lnTo>
                      <a:pt x="452" y="857"/>
                    </a:lnTo>
                    <a:lnTo>
                      <a:pt x="454" y="857"/>
                    </a:lnTo>
                    <a:lnTo>
                      <a:pt x="459" y="857"/>
                    </a:lnTo>
                    <a:lnTo>
                      <a:pt x="461" y="855"/>
                    </a:lnTo>
                    <a:lnTo>
                      <a:pt x="459" y="852"/>
                    </a:lnTo>
                    <a:lnTo>
                      <a:pt x="456" y="852"/>
                    </a:lnTo>
                    <a:lnTo>
                      <a:pt x="449" y="850"/>
                    </a:lnTo>
                    <a:lnTo>
                      <a:pt x="447" y="848"/>
                    </a:lnTo>
                    <a:lnTo>
                      <a:pt x="449" y="848"/>
                    </a:lnTo>
                    <a:lnTo>
                      <a:pt x="452" y="845"/>
                    </a:lnTo>
                    <a:lnTo>
                      <a:pt x="452" y="843"/>
                    </a:lnTo>
                    <a:lnTo>
                      <a:pt x="449" y="843"/>
                    </a:lnTo>
                    <a:lnTo>
                      <a:pt x="445" y="843"/>
                    </a:lnTo>
                    <a:lnTo>
                      <a:pt x="447" y="841"/>
                    </a:lnTo>
                    <a:lnTo>
                      <a:pt x="447" y="838"/>
                    </a:lnTo>
                    <a:lnTo>
                      <a:pt x="445" y="836"/>
                    </a:lnTo>
                    <a:lnTo>
                      <a:pt x="449" y="836"/>
                    </a:lnTo>
                    <a:lnTo>
                      <a:pt x="449" y="833"/>
                    </a:lnTo>
                    <a:lnTo>
                      <a:pt x="452" y="833"/>
                    </a:lnTo>
                    <a:lnTo>
                      <a:pt x="452" y="836"/>
                    </a:lnTo>
                    <a:lnTo>
                      <a:pt x="454" y="836"/>
                    </a:lnTo>
                    <a:lnTo>
                      <a:pt x="456" y="836"/>
                    </a:lnTo>
                    <a:lnTo>
                      <a:pt x="459" y="836"/>
                    </a:lnTo>
                    <a:lnTo>
                      <a:pt x="463" y="836"/>
                    </a:lnTo>
                    <a:lnTo>
                      <a:pt x="466" y="836"/>
                    </a:lnTo>
                    <a:lnTo>
                      <a:pt x="468" y="833"/>
                    </a:lnTo>
                    <a:lnTo>
                      <a:pt x="471" y="833"/>
                    </a:lnTo>
                    <a:lnTo>
                      <a:pt x="473" y="833"/>
                    </a:lnTo>
                    <a:lnTo>
                      <a:pt x="475" y="831"/>
                    </a:lnTo>
                    <a:lnTo>
                      <a:pt x="478" y="831"/>
                    </a:lnTo>
                    <a:lnTo>
                      <a:pt x="480" y="829"/>
                    </a:lnTo>
                    <a:lnTo>
                      <a:pt x="482" y="829"/>
                    </a:lnTo>
                    <a:lnTo>
                      <a:pt x="482" y="831"/>
                    </a:lnTo>
                    <a:lnTo>
                      <a:pt x="485" y="831"/>
                    </a:lnTo>
                    <a:lnTo>
                      <a:pt x="487" y="829"/>
                    </a:lnTo>
                    <a:lnTo>
                      <a:pt x="489" y="829"/>
                    </a:lnTo>
                    <a:lnTo>
                      <a:pt x="492" y="826"/>
                    </a:lnTo>
                    <a:lnTo>
                      <a:pt x="494" y="826"/>
                    </a:lnTo>
                    <a:lnTo>
                      <a:pt x="497" y="826"/>
                    </a:lnTo>
                    <a:lnTo>
                      <a:pt x="499" y="826"/>
                    </a:lnTo>
                    <a:lnTo>
                      <a:pt x="501" y="822"/>
                    </a:lnTo>
                    <a:lnTo>
                      <a:pt x="504" y="819"/>
                    </a:lnTo>
                    <a:lnTo>
                      <a:pt x="506" y="819"/>
                    </a:lnTo>
                    <a:lnTo>
                      <a:pt x="506" y="822"/>
                    </a:lnTo>
                    <a:lnTo>
                      <a:pt x="511" y="819"/>
                    </a:lnTo>
                    <a:lnTo>
                      <a:pt x="534" y="815"/>
                    </a:lnTo>
                    <a:lnTo>
                      <a:pt x="537" y="812"/>
                    </a:lnTo>
                    <a:lnTo>
                      <a:pt x="539" y="812"/>
                    </a:lnTo>
                    <a:lnTo>
                      <a:pt x="541" y="810"/>
                    </a:lnTo>
                    <a:lnTo>
                      <a:pt x="541" y="807"/>
                    </a:lnTo>
                    <a:lnTo>
                      <a:pt x="544" y="807"/>
                    </a:lnTo>
                    <a:lnTo>
                      <a:pt x="546" y="805"/>
                    </a:lnTo>
                    <a:lnTo>
                      <a:pt x="548" y="805"/>
                    </a:lnTo>
                    <a:lnTo>
                      <a:pt x="551" y="803"/>
                    </a:lnTo>
                    <a:lnTo>
                      <a:pt x="553" y="803"/>
                    </a:lnTo>
                    <a:lnTo>
                      <a:pt x="556" y="803"/>
                    </a:lnTo>
                    <a:lnTo>
                      <a:pt x="558" y="805"/>
                    </a:lnTo>
                    <a:lnTo>
                      <a:pt x="560" y="803"/>
                    </a:lnTo>
                    <a:lnTo>
                      <a:pt x="563" y="805"/>
                    </a:lnTo>
                    <a:lnTo>
                      <a:pt x="565" y="807"/>
                    </a:lnTo>
                    <a:lnTo>
                      <a:pt x="570" y="805"/>
                    </a:lnTo>
                    <a:lnTo>
                      <a:pt x="572" y="805"/>
                    </a:lnTo>
                    <a:lnTo>
                      <a:pt x="574" y="805"/>
                    </a:lnTo>
                    <a:lnTo>
                      <a:pt x="577" y="807"/>
                    </a:lnTo>
                    <a:lnTo>
                      <a:pt x="577" y="810"/>
                    </a:lnTo>
                    <a:lnTo>
                      <a:pt x="577" y="815"/>
                    </a:lnTo>
                    <a:lnTo>
                      <a:pt x="577" y="817"/>
                    </a:lnTo>
                    <a:lnTo>
                      <a:pt x="582" y="819"/>
                    </a:lnTo>
                    <a:lnTo>
                      <a:pt x="579" y="822"/>
                    </a:lnTo>
                    <a:lnTo>
                      <a:pt x="579" y="826"/>
                    </a:lnTo>
                    <a:lnTo>
                      <a:pt x="577" y="829"/>
                    </a:lnTo>
                    <a:lnTo>
                      <a:pt x="579" y="831"/>
                    </a:lnTo>
                    <a:lnTo>
                      <a:pt x="584" y="831"/>
                    </a:lnTo>
                    <a:lnTo>
                      <a:pt x="586" y="831"/>
                    </a:lnTo>
                    <a:lnTo>
                      <a:pt x="586" y="829"/>
                    </a:lnTo>
                    <a:lnTo>
                      <a:pt x="589" y="829"/>
                    </a:lnTo>
                    <a:lnTo>
                      <a:pt x="591" y="831"/>
                    </a:lnTo>
                    <a:lnTo>
                      <a:pt x="591" y="826"/>
                    </a:lnTo>
                    <a:lnTo>
                      <a:pt x="593" y="826"/>
                    </a:lnTo>
                    <a:lnTo>
                      <a:pt x="596" y="831"/>
                    </a:lnTo>
                    <a:lnTo>
                      <a:pt x="596" y="833"/>
                    </a:lnTo>
                    <a:lnTo>
                      <a:pt x="596" y="836"/>
                    </a:lnTo>
                    <a:lnTo>
                      <a:pt x="598" y="836"/>
                    </a:lnTo>
                    <a:lnTo>
                      <a:pt x="598" y="833"/>
                    </a:lnTo>
                    <a:lnTo>
                      <a:pt x="598" y="831"/>
                    </a:lnTo>
                    <a:lnTo>
                      <a:pt x="603" y="833"/>
                    </a:lnTo>
                    <a:lnTo>
                      <a:pt x="605" y="833"/>
                    </a:lnTo>
                    <a:lnTo>
                      <a:pt x="605" y="836"/>
                    </a:lnTo>
                    <a:lnTo>
                      <a:pt x="608" y="836"/>
                    </a:lnTo>
                    <a:lnTo>
                      <a:pt x="610" y="836"/>
                    </a:lnTo>
                    <a:lnTo>
                      <a:pt x="610" y="833"/>
                    </a:lnTo>
                    <a:lnTo>
                      <a:pt x="612" y="833"/>
                    </a:lnTo>
                    <a:lnTo>
                      <a:pt x="612" y="836"/>
                    </a:lnTo>
                    <a:lnTo>
                      <a:pt x="612" y="838"/>
                    </a:lnTo>
                    <a:lnTo>
                      <a:pt x="610" y="838"/>
                    </a:lnTo>
                    <a:lnTo>
                      <a:pt x="608" y="841"/>
                    </a:lnTo>
                    <a:lnTo>
                      <a:pt x="608" y="843"/>
                    </a:lnTo>
                    <a:lnTo>
                      <a:pt x="608" y="845"/>
                    </a:lnTo>
                    <a:lnTo>
                      <a:pt x="610" y="845"/>
                    </a:lnTo>
                    <a:lnTo>
                      <a:pt x="612" y="845"/>
                    </a:lnTo>
                    <a:lnTo>
                      <a:pt x="617" y="843"/>
                    </a:lnTo>
                    <a:lnTo>
                      <a:pt x="619" y="843"/>
                    </a:lnTo>
                    <a:lnTo>
                      <a:pt x="622" y="845"/>
                    </a:lnTo>
                    <a:lnTo>
                      <a:pt x="624" y="845"/>
                    </a:lnTo>
                    <a:lnTo>
                      <a:pt x="622" y="843"/>
                    </a:lnTo>
                    <a:lnTo>
                      <a:pt x="624" y="843"/>
                    </a:lnTo>
                    <a:lnTo>
                      <a:pt x="626" y="841"/>
                    </a:lnTo>
                    <a:lnTo>
                      <a:pt x="629" y="838"/>
                    </a:lnTo>
                    <a:lnTo>
                      <a:pt x="631" y="838"/>
                    </a:lnTo>
                    <a:lnTo>
                      <a:pt x="634" y="836"/>
                    </a:lnTo>
                    <a:lnTo>
                      <a:pt x="636" y="831"/>
                    </a:lnTo>
                    <a:lnTo>
                      <a:pt x="638" y="831"/>
                    </a:lnTo>
                    <a:lnTo>
                      <a:pt x="641" y="831"/>
                    </a:lnTo>
                    <a:lnTo>
                      <a:pt x="645" y="829"/>
                    </a:lnTo>
                    <a:lnTo>
                      <a:pt x="650" y="829"/>
                    </a:lnTo>
                    <a:lnTo>
                      <a:pt x="652" y="826"/>
                    </a:lnTo>
                    <a:lnTo>
                      <a:pt x="655" y="826"/>
                    </a:lnTo>
                    <a:lnTo>
                      <a:pt x="655" y="829"/>
                    </a:lnTo>
                    <a:lnTo>
                      <a:pt x="652" y="831"/>
                    </a:lnTo>
                    <a:lnTo>
                      <a:pt x="650" y="831"/>
                    </a:lnTo>
                    <a:lnTo>
                      <a:pt x="650" y="833"/>
                    </a:lnTo>
                    <a:close/>
                  </a:path>
                </a:pathLst>
              </a:custGeom>
              <a:grpFill/>
              <a:ln w="9525">
                <a:noFill/>
                <a:round/>
                <a:headEnd/>
                <a:tailEnd/>
              </a:ln>
            </p:spPr>
            <p:txBody>
              <a:bodyPr/>
              <a:lstStyle/>
              <a:p>
                <a:pPr>
                  <a:defRPr/>
                </a:pPr>
                <a:endParaRPr lang="en-US" sz="1200" kern="0">
                  <a:solidFill>
                    <a:srgbClr val="0096D6"/>
                  </a:solidFill>
                </a:endParaRPr>
              </a:p>
            </p:txBody>
          </p:sp>
          <p:sp>
            <p:nvSpPr>
              <p:cNvPr id="2936" name="Freeform 710"/>
              <p:cNvSpPr>
                <a:spLocks/>
              </p:cNvSpPr>
              <p:nvPr/>
            </p:nvSpPr>
            <p:spPr bwMode="auto">
              <a:xfrm>
                <a:off x="3572" y="1979"/>
                <a:ext cx="189" cy="130"/>
              </a:xfrm>
              <a:custGeom>
                <a:avLst/>
                <a:gdLst>
                  <a:gd name="T0" fmla="*/ 62 w 189"/>
                  <a:gd name="T1" fmla="*/ 28 h 130"/>
                  <a:gd name="T2" fmla="*/ 59 w 189"/>
                  <a:gd name="T3" fmla="*/ 19 h 130"/>
                  <a:gd name="T4" fmla="*/ 64 w 189"/>
                  <a:gd name="T5" fmla="*/ 12 h 130"/>
                  <a:gd name="T6" fmla="*/ 73 w 189"/>
                  <a:gd name="T7" fmla="*/ 9 h 130"/>
                  <a:gd name="T8" fmla="*/ 78 w 189"/>
                  <a:gd name="T9" fmla="*/ 9 h 130"/>
                  <a:gd name="T10" fmla="*/ 76 w 189"/>
                  <a:gd name="T11" fmla="*/ 5 h 130"/>
                  <a:gd name="T12" fmla="*/ 83 w 189"/>
                  <a:gd name="T13" fmla="*/ 2 h 130"/>
                  <a:gd name="T14" fmla="*/ 95 w 189"/>
                  <a:gd name="T15" fmla="*/ 9 h 130"/>
                  <a:gd name="T16" fmla="*/ 102 w 189"/>
                  <a:gd name="T17" fmla="*/ 12 h 130"/>
                  <a:gd name="T18" fmla="*/ 104 w 189"/>
                  <a:gd name="T19" fmla="*/ 19 h 130"/>
                  <a:gd name="T20" fmla="*/ 102 w 189"/>
                  <a:gd name="T21" fmla="*/ 23 h 130"/>
                  <a:gd name="T22" fmla="*/ 106 w 189"/>
                  <a:gd name="T23" fmla="*/ 28 h 130"/>
                  <a:gd name="T24" fmla="*/ 121 w 189"/>
                  <a:gd name="T25" fmla="*/ 28 h 130"/>
                  <a:gd name="T26" fmla="*/ 128 w 189"/>
                  <a:gd name="T27" fmla="*/ 33 h 130"/>
                  <a:gd name="T28" fmla="*/ 132 w 189"/>
                  <a:gd name="T29" fmla="*/ 42 h 130"/>
                  <a:gd name="T30" fmla="*/ 135 w 189"/>
                  <a:gd name="T31" fmla="*/ 52 h 130"/>
                  <a:gd name="T32" fmla="*/ 173 w 189"/>
                  <a:gd name="T33" fmla="*/ 80 h 130"/>
                  <a:gd name="T34" fmla="*/ 180 w 189"/>
                  <a:gd name="T35" fmla="*/ 78 h 130"/>
                  <a:gd name="T36" fmla="*/ 189 w 189"/>
                  <a:gd name="T37" fmla="*/ 85 h 130"/>
                  <a:gd name="T38" fmla="*/ 184 w 189"/>
                  <a:gd name="T39" fmla="*/ 94 h 130"/>
                  <a:gd name="T40" fmla="*/ 175 w 189"/>
                  <a:gd name="T41" fmla="*/ 92 h 130"/>
                  <a:gd name="T42" fmla="*/ 173 w 189"/>
                  <a:gd name="T43" fmla="*/ 97 h 130"/>
                  <a:gd name="T44" fmla="*/ 166 w 189"/>
                  <a:gd name="T45" fmla="*/ 97 h 130"/>
                  <a:gd name="T46" fmla="*/ 163 w 189"/>
                  <a:gd name="T47" fmla="*/ 99 h 130"/>
                  <a:gd name="T48" fmla="*/ 161 w 189"/>
                  <a:gd name="T49" fmla="*/ 106 h 130"/>
                  <a:gd name="T50" fmla="*/ 156 w 189"/>
                  <a:gd name="T51" fmla="*/ 116 h 130"/>
                  <a:gd name="T52" fmla="*/ 151 w 189"/>
                  <a:gd name="T53" fmla="*/ 118 h 130"/>
                  <a:gd name="T54" fmla="*/ 142 w 189"/>
                  <a:gd name="T55" fmla="*/ 120 h 130"/>
                  <a:gd name="T56" fmla="*/ 142 w 189"/>
                  <a:gd name="T57" fmla="*/ 123 h 130"/>
                  <a:gd name="T58" fmla="*/ 140 w 189"/>
                  <a:gd name="T59" fmla="*/ 127 h 130"/>
                  <a:gd name="T60" fmla="*/ 132 w 189"/>
                  <a:gd name="T61" fmla="*/ 130 h 130"/>
                  <a:gd name="T62" fmla="*/ 128 w 189"/>
                  <a:gd name="T63" fmla="*/ 127 h 130"/>
                  <a:gd name="T64" fmla="*/ 121 w 189"/>
                  <a:gd name="T65" fmla="*/ 125 h 130"/>
                  <a:gd name="T66" fmla="*/ 118 w 189"/>
                  <a:gd name="T67" fmla="*/ 120 h 130"/>
                  <a:gd name="T68" fmla="*/ 116 w 189"/>
                  <a:gd name="T69" fmla="*/ 106 h 130"/>
                  <a:gd name="T70" fmla="*/ 92 w 189"/>
                  <a:gd name="T71" fmla="*/ 94 h 130"/>
                  <a:gd name="T72" fmla="*/ 85 w 189"/>
                  <a:gd name="T73" fmla="*/ 90 h 130"/>
                  <a:gd name="T74" fmla="*/ 62 w 189"/>
                  <a:gd name="T75" fmla="*/ 78 h 130"/>
                  <a:gd name="T76" fmla="*/ 52 w 189"/>
                  <a:gd name="T77" fmla="*/ 83 h 130"/>
                  <a:gd name="T78" fmla="*/ 40 w 189"/>
                  <a:gd name="T79" fmla="*/ 83 h 130"/>
                  <a:gd name="T80" fmla="*/ 19 w 189"/>
                  <a:gd name="T81" fmla="*/ 92 h 130"/>
                  <a:gd name="T82" fmla="*/ 21 w 189"/>
                  <a:gd name="T83" fmla="*/ 66 h 130"/>
                  <a:gd name="T84" fmla="*/ 12 w 189"/>
                  <a:gd name="T85" fmla="*/ 61 h 130"/>
                  <a:gd name="T86" fmla="*/ 14 w 189"/>
                  <a:gd name="T87" fmla="*/ 54 h 130"/>
                  <a:gd name="T88" fmla="*/ 19 w 189"/>
                  <a:gd name="T89" fmla="*/ 54 h 130"/>
                  <a:gd name="T90" fmla="*/ 10 w 189"/>
                  <a:gd name="T91" fmla="*/ 49 h 130"/>
                  <a:gd name="T92" fmla="*/ 5 w 189"/>
                  <a:gd name="T93" fmla="*/ 45 h 130"/>
                  <a:gd name="T94" fmla="*/ 7 w 189"/>
                  <a:gd name="T95" fmla="*/ 31 h 130"/>
                  <a:gd name="T96" fmla="*/ 19 w 189"/>
                  <a:gd name="T97" fmla="*/ 38 h 130"/>
                  <a:gd name="T98" fmla="*/ 26 w 189"/>
                  <a:gd name="T99" fmla="*/ 38 h 130"/>
                  <a:gd name="T100" fmla="*/ 29 w 189"/>
                  <a:gd name="T101" fmla="*/ 35 h 130"/>
                  <a:gd name="T102" fmla="*/ 21 w 189"/>
                  <a:gd name="T103" fmla="*/ 19 h 130"/>
                  <a:gd name="T104" fmla="*/ 7 w 189"/>
                  <a:gd name="T105" fmla="*/ 16 h 130"/>
                  <a:gd name="T106" fmla="*/ 5 w 189"/>
                  <a:gd name="T107" fmla="*/ 23 h 130"/>
                  <a:gd name="T108" fmla="*/ 3 w 189"/>
                  <a:gd name="T109" fmla="*/ 23 h 130"/>
                  <a:gd name="T110" fmla="*/ 21 w 189"/>
                  <a:gd name="T111" fmla="*/ 7 h 130"/>
                  <a:gd name="T112" fmla="*/ 38 w 189"/>
                  <a:gd name="T113" fmla="*/ 26 h 130"/>
                  <a:gd name="T114" fmla="*/ 47 w 189"/>
                  <a:gd name="T115" fmla="*/ 26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9"/>
                  <a:gd name="T175" fmla="*/ 0 h 130"/>
                  <a:gd name="T176" fmla="*/ 189 w 189"/>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9" h="130">
                    <a:moveTo>
                      <a:pt x="47" y="26"/>
                    </a:moveTo>
                    <a:lnTo>
                      <a:pt x="62" y="28"/>
                    </a:lnTo>
                    <a:lnTo>
                      <a:pt x="62" y="23"/>
                    </a:lnTo>
                    <a:lnTo>
                      <a:pt x="62" y="21"/>
                    </a:lnTo>
                    <a:lnTo>
                      <a:pt x="59" y="19"/>
                    </a:lnTo>
                    <a:lnTo>
                      <a:pt x="62" y="16"/>
                    </a:lnTo>
                    <a:lnTo>
                      <a:pt x="62" y="14"/>
                    </a:lnTo>
                    <a:lnTo>
                      <a:pt x="64" y="12"/>
                    </a:lnTo>
                    <a:lnTo>
                      <a:pt x="71" y="12"/>
                    </a:lnTo>
                    <a:lnTo>
                      <a:pt x="73" y="12"/>
                    </a:lnTo>
                    <a:lnTo>
                      <a:pt x="73" y="9"/>
                    </a:lnTo>
                    <a:lnTo>
                      <a:pt x="73" y="7"/>
                    </a:lnTo>
                    <a:lnTo>
                      <a:pt x="76" y="7"/>
                    </a:lnTo>
                    <a:lnTo>
                      <a:pt x="78" y="9"/>
                    </a:lnTo>
                    <a:lnTo>
                      <a:pt x="80" y="9"/>
                    </a:lnTo>
                    <a:lnTo>
                      <a:pt x="78" y="5"/>
                    </a:lnTo>
                    <a:lnTo>
                      <a:pt x="76" y="5"/>
                    </a:lnTo>
                    <a:lnTo>
                      <a:pt x="78" y="2"/>
                    </a:lnTo>
                    <a:lnTo>
                      <a:pt x="80" y="2"/>
                    </a:lnTo>
                    <a:lnTo>
                      <a:pt x="83" y="2"/>
                    </a:lnTo>
                    <a:lnTo>
                      <a:pt x="83" y="0"/>
                    </a:lnTo>
                    <a:lnTo>
                      <a:pt x="92" y="9"/>
                    </a:lnTo>
                    <a:lnTo>
                      <a:pt x="95" y="9"/>
                    </a:lnTo>
                    <a:lnTo>
                      <a:pt x="97" y="9"/>
                    </a:lnTo>
                    <a:lnTo>
                      <a:pt x="99" y="9"/>
                    </a:lnTo>
                    <a:lnTo>
                      <a:pt x="102" y="12"/>
                    </a:lnTo>
                    <a:lnTo>
                      <a:pt x="99" y="14"/>
                    </a:lnTo>
                    <a:lnTo>
                      <a:pt x="99" y="16"/>
                    </a:lnTo>
                    <a:lnTo>
                      <a:pt x="104" y="19"/>
                    </a:lnTo>
                    <a:lnTo>
                      <a:pt x="102" y="19"/>
                    </a:lnTo>
                    <a:lnTo>
                      <a:pt x="102" y="21"/>
                    </a:lnTo>
                    <a:lnTo>
                      <a:pt x="102" y="23"/>
                    </a:lnTo>
                    <a:lnTo>
                      <a:pt x="102" y="26"/>
                    </a:lnTo>
                    <a:lnTo>
                      <a:pt x="106" y="28"/>
                    </a:lnTo>
                    <a:lnTo>
                      <a:pt x="118" y="31"/>
                    </a:lnTo>
                    <a:lnTo>
                      <a:pt x="121" y="28"/>
                    </a:lnTo>
                    <a:lnTo>
                      <a:pt x="121" y="26"/>
                    </a:lnTo>
                    <a:lnTo>
                      <a:pt x="128" y="31"/>
                    </a:lnTo>
                    <a:lnTo>
                      <a:pt x="128" y="33"/>
                    </a:lnTo>
                    <a:lnTo>
                      <a:pt x="128" y="38"/>
                    </a:lnTo>
                    <a:lnTo>
                      <a:pt x="130" y="40"/>
                    </a:lnTo>
                    <a:lnTo>
                      <a:pt x="132" y="42"/>
                    </a:lnTo>
                    <a:lnTo>
                      <a:pt x="132" y="45"/>
                    </a:lnTo>
                    <a:lnTo>
                      <a:pt x="132" y="47"/>
                    </a:lnTo>
                    <a:lnTo>
                      <a:pt x="135" y="52"/>
                    </a:lnTo>
                    <a:lnTo>
                      <a:pt x="154" y="66"/>
                    </a:lnTo>
                    <a:lnTo>
                      <a:pt x="158" y="66"/>
                    </a:lnTo>
                    <a:lnTo>
                      <a:pt x="173" y="80"/>
                    </a:lnTo>
                    <a:lnTo>
                      <a:pt x="175" y="80"/>
                    </a:lnTo>
                    <a:lnTo>
                      <a:pt x="177" y="78"/>
                    </a:lnTo>
                    <a:lnTo>
                      <a:pt x="180" y="78"/>
                    </a:lnTo>
                    <a:lnTo>
                      <a:pt x="184" y="80"/>
                    </a:lnTo>
                    <a:lnTo>
                      <a:pt x="184" y="83"/>
                    </a:lnTo>
                    <a:lnTo>
                      <a:pt x="189" y="85"/>
                    </a:lnTo>
                    <a:lnTo>
                      <a:pt x="187" y="87"/>
                    </a:lnTo>
                    <a:lnTo>
                      <a:pt x="187" y="94"/>
                    </a:lnTo>
                    <a:lnTo>
                      <a:pt x="184" y="94"/>
                    </a:lnTo>
                    <a:lnTo>
                      <a:pt x="177" y="92"/>
                    </a:lnTo>
                    <a:lnTo>
                      <a:pt x="175" y="92"/>
                    </a:lnTo>
                    <a:lnTo>
                      <a:pt x="175" y="94"/>
                    </a:lnTo>
                    <a:lnTo>
                      <a:pt x="175" y="97"/>
                    </a:lnTo>
                    <a:lnTo>
                      <a:pt x="173" y="97"/>
                    </a:lnTo>
                    <a:lnTo>
                      <a:pt x="170" y="97"/>
                    </a:lnTo>
                    <a:lnTo>
                      <a:pt x="168" y="97"/>
                    </a:lnTo>
                    <a:lnTo>
                      <a:pt x="166" y="97"/>
                    </a:lnTo>
                    <a:lnTo>
                      <a:pt x="166" y="99"/>
                    </a:lnTo>
                    <a:lnTo>
                      <a:pt x="163" y="99"/>
                    </a:lnTo>
                    <a:lnTo>
                      <a:pt x="163" y="101"/>
                    </a:lnTo>
                    <a:lnTo>
                      <a:pt x="163" y="106"/>
                    </a:lnTo>
                    <a:lnTo>
                      <a:pt x="161" y="106"/>
                    </a:lnTo>
                    <a:lnTo>
                      <a:pt x="161" y="111"/>
                    </a:lnTo>
                    <a:lnTo>
                      <a:pt x="158" y="113"/>
                    </a:lnTo>
                    <a:lnTo>
                      <a:pt x="156" y="116"/>
                    </a:lnTo>
                    <a:lnTo>
                      <a:pt x="154" y="116"/>
                    </a:lnTo>
                    <a:lnTo>
                      <a:pt x="151" y="118"/>
                    </a:lnTo>
                    <a:lnTo>
                      <a:pt x="144" y="120"/>
                    </a:lnTo>
                    <a:lnTo>
                      <a:pt x="142" y="120"/>
                    </a:lnTo>
                    <a:lnTo>
                      <a:pt x="144" y="123"/>
                    </a:lnTo>
                    <a:lnTo>
                      <a:pt x="142" y="123"/>
                    </a:lnTo>
                    <a:lnTo>
                      <a:pt x="142" y="127"/>
                    </a:lnTo>
                    <a:lnTo>
                      <a:pt x="140" y="127"/>
                    </a:lnTo>
                    <a:lnTo>
                      <a:pt x="137" y="130"/>
                    </a:lnTo>
                    <a:lnTo>
                      <a:pt x="135" y="130"/>
                    </a:lnTo>
                    <a:lnTo>
                      <a:pt x="132" y="130"/>
                    </a:lnTo>
                    <a:lnTo>
                      <a:pt x="130" y="130"/>
                    </a:lnTo>
                    <a:lnTo>
                      <a:pt x="130" y="127"/>
                    </a:lnTo>
                    <a:lnTo>
                      <a:pt x="128" y="127"/>
                    </a:lnTo>
                    <a:lnTo>
                      <a:pt x="128" y="125"/>
                    </a:lnTo>
                    <a:lnTo>
                      <a:pt x="123" y="127"/>
                    </a:lnTo>
                    <a:lnTo>
                      <a:pt x="121" y="125"/>
                    </a:lnTo>
                    <a:lnTo>
                      <a:pt x="118" y="123"/>
                    </a:lnTo>
                    <a:lnTo>
                      <a:pt x="118" y="120"/>
                    </a:lnTo>
                    <a:lnTo>
                      <a:pt x="116" y="118"/>
                    </a:lnTo>
                    <a:lnTo>
                      <a:pt x="116" y="109"/>
                    </a:lnTo>
                    <a:lnTo>
                      <a:pt x="116" y="106"/>
                    </a:lnTo>
                    <a:lnTo>
                      <a:pt x="109" y="106"/>
                    </a:lnTo>
                    <a:lnTo>
                      <a:pt x="95" y="97"/>
                    </a:lnTo>
                    <a:lnTo>
                      <a:pt x="92" y="94"/>
                    </a:lnTo>
                    <a:lnTo>
                      <a:pt x="90" y="90"/>
                    </a:lnTo>
                    <a:lnTo>
                      <a:pt x="88" y="90"/>
                    </a:lnTo>
                    <a:lnTo>
                      <a:pt x="85" y="90"/>
                    </a:lnTo>
                    <a:lnTo>
                      <a:pt x="83" y="90"/>
                    </a:lnTo>
                    <a:lnTo>
                      <a:pt x="66" y="85"/>
                    </a:lnTo>
                    <a:lnTo>
                      <a:pt x="62" y="78"/>
                    </a:lnTo>
                    <a:lnTo>
                      <a:pt x="52" y="78"/>
                    </a:lnTo>
                    <a:lnTo>
                      <a:pt x="52" y="80"/>
                    </a:lnTo>
                    <a:lnTo>
                      <a:pt x="52" y="83"/>
                    </a:lnTo>
                    <a:lnTo>
                      <a:pt x="50" y="83"/>
                    </a:lnTo>
                    <a:lnTo>
                      <a:pt x="45" y="80"/>
                    </a:lnTo>
                    <a:lnTo>
                      <a:pt x="40" y="83"/>
                    </a:lnTo>
                    <a:lnTo>
                      <a:pt x="29" y="92"/>
                    </a:lnTo>
                    <a:lnTo>
                      <a:pt x="19" y="92"/>
                    </a:lnTo>
                    <a:lnTo>
                      <a:pt x="19" y="75"/>
                    </a:lnTo>
                    <a:lnTo>
                      <a:pt x="19" y="71"/>
                    </a:lnTo>
                    <a:lnTo>
                      <a:pt x="21" y="66"/>
                    </a:lnTo>
                    <a:lnTo>
                      <a:pt x="19" y="66"/>
                    </a:lnTo>
                    <a:lnTo>
                      <a:pt x="14" y="61"/>
                    </a:lnTo>
                    <a:lnTo>
                      <a:pt x="12" y="61"/>
                    </a:lnTo>
                    <a:lnTo>
                      <a:pt x="12" y="59"/>
                    </a:lnTo>
                    <a:lnTo>
                      <a:pt x="19" y="57"/>
                    </a:lnTo>
                    <a:lnTo>
                      <a:pt x="14" y="54"/>
                    </a:lnTo>
                    <a:lnTo>
                      <a:pt x="12" y="54"/>
                    </a:lnTo>
                    <a:lnTo>
                      <a:pt x="17" y="52"/>
                    </a:lnTo>
                    <a:lnTo>
                      <a:pt x="19" y="54"/>
                    </a:lnTo>
                    <a:lnTo>
                      <a:pt x="19" y="49"/>
                    </a:lnTo>
                    <a:lnTo>
                      <a:pt x="14" y="49"/>
                    </a:lnTo>
                    <a:lnTo>
                      <a:pt x="10" y="49"/>
                    </a:lnTo>
                    <a:lnTo>
                      <a:pt x="7" y="52"/>
                    </a:lnTo>
                    <a:lnTo>
                      <a:pt x="5" y="52"/>
                    </a:lnTo>
                    <a:lnTo>
                      <a:pt x="5" y="45"/>
                    </a:lnTo>
                    <a:lnTo>
                      <a:pt x="5" y="40"/>
                    </a:lnTo>
                    <a:lnTo>
                      <a:pt x="7" y="38"/>
                    </a:lnTo>
                    <a:lnTo>
                      <a:pt x="7" y="31"/>
                    </a:lnTo>
                    <a:lnTo>
                      <a:pt x="10" y="38"/>
                    </a:lnTo>
                    <a:lnTo>
                      <a:pt x="14" y="38"/>
                    </a:lnTo>
                    <a:lnTo>
                      <a:pt x="19" y="38"/>
                    </a:lnTo>
                    <a:lnTo>
                      <a:pt x="21" y="38"/>
                    </a:lnTo>
                    <a:lnTo>
                      <a:pt x="24" y="40"/>
                    </a:lnTo>
                    <a:lnTo>
                      <a:pt x="26" y="38"/>
                    </a:lnTo>
                    <a:lnTo>
                      <a:pt x="24" y="38"/>
                    </a:lnTo>
                    <a:lnTo>
                      <a:pt x="24" y="35"/>
                    </a:lnTo>
                    <a:lnTo>
                      <a:pt x="29" y="35"/>
                    </a:lnTo>
                    <a:lnTo>
                      <a:pt x="31" y="31"/>
                    </a:lnTo>
                    <a:lnTo>
                      <a:pt x="21" y="23"/>
                    </a:lnTo>
                    <a:lnTo>
                      <a:pt x="21" y="19"/>
                    </a:lnTo>
                    <a:lnTo>
                      <a:pt x="17" y="14"/>
                    </a:lnTo>
                    <a:lnTo>
                      <a:pt x="14" y="14"/>
                    </a:lnTo>
                    <a:lnTo>
                      <a:pt x="7" y="16"/>
                    </a:lnTo>
                    <a:lnTo>
                      <a:pt x="5" y="21"/>
                    </a:lnTo>
                    <a:lnTo>
                      <a:pt x="5" y="23"/>
                    </a:lnTo>
                    <a:lnTo>
                      <a:pt x="5" y="28"/>
                    </a:lnTo>
                    <a:lnTo>
                      <a:pt x="3" y="23"/>
                    </a:lnTo>
                    <a:lnTo>
                      <a:pt x="0" y="19"/>
                    </a:lnTo>
                    <a:lnTo>
                      <a:pt x="7" y="12"/>
                    </a:lnTo>
                    <a:lnTo>
                      <a:pt x="21" y="7"/>
                    </a:lnTo>
                    <a:lnTo>
                      <a:pt x="24" y="7"/>
                    </a:lnTo>
                    <a:lnTo>
                      <a:pt x="31" y="12"/>
                    </a:lnTo>
                    <a:lnTo>
                      <a:pt x="38" y="26"/>
                    </a:lnTo>
                    <a:lnTo>
                      <a:pt x="40" y="28"/>
                    </a:lnTo>
                    <a:lnTo>
                      <a:pt x="45" y="28"/>
                    </a:lnTo>
                    <a:lnTo>
                      <a:pt x="47" y="26"/>
                    </a:lnTo>
                    <a:close/>
                  </a:path>
                </a:pathLst>
              </a:custGeom>
              <a:grpFill/>
              <a:ln w="9525">
                <a:noFill/>
                <a:round/>
                <a:headEnd/>
                <a:tailEnd/>
              </a:ln>
            </p:spPr>
            <p:txBody>
              <a:bodyPr/>
              <a:lstStyle/>
              <a:p>
                <a:pPr>
                  <a:defRPr/>
                </a:pPr>
                <a:endParaRPr lang="en-US" sz="1200" kern="0">
                  <a:solidFill>
                    <a:srgbClr val="0096D6"/>
                  </a:solidFill>
                </a:endParaRPr>
              </a:p>
            </p:txBody>
          </p:sp>
          <p:sp>
            <p:nvSpPr>
              <p:cNvPr id="2937" name="Freeform 711"/>
              <p:cNvSpPr>
                <a:spLocks/>
              </p:cNvSpPr>
              <p:nvPr/>
            </p:nvSpPr>
            <p:spPr bwMode="auto">
              <a:xfrm>
                <a:off x="3572" y="1979"/>
                <a:ext cx="189" cy="130"/>
              </a:xfrm>
              <a:custGeom>
                <a:avLst/>
                <a:gdLst>
                  <a:gd name="T0" fmla="*/ 62 w 189"/>
                  <a:gd name="T1" fmla="*/ 28 h 130"/>
                  <a:gd name="T2" fmla="*/ 59 w 189"/>
                  <a:gd name="T3" fmla="*/ 19 h 130"/>
                  <a:gd name="T4" fmla="*/ 64 w 189"/>
                  <a:gd name="T5" fmla="*/ 12 h 130"/>
                  <a:gd name="T6" fmla="*/ 73 w 189"/>
                  <a:gd name="T7" fmla="*/ 9 h 130"/>
                  <a:gd name="T8" fmla="*/ 78 w 189"/>
                  <a:gd name="T9" fmla="*/ 9 h 130"/>
                  <a:gd name="T10" fmla="*/ 76 w 189"/>
                  <a:gd name="T11" fmla="*/ 5 h 130"/>
                  <a:gd name="T12" fmla="*/ 83 w 189"/>
                  <a:gd name="T13" fmla="*/ 2 h 130"/>
                  <a:gd name="T14" fmla="*/ 95 w 189"/>
                  <a:gd name="T15" fmla="*/ 9 h 130"/>
                  <a:gd name="T16" fmla="*/ 102 w 189"/>
                  <a:gd name="T17" fmla="*/ 12 h 130"/>
                  <a:gd name="T18" fmla="*/ 104 w 189"/>
                  <a:gd name="T19" fmla="*/ 19 h 130"/>
                  <a:gd name="T20" fmla="*/ 102 w 189"/>
                  <a:gd name="T21" fmla="*/ 23 h 130"/>
                  <a:gd name="T22" fmla="*/ 106 w 189"/>
                  <a:gd name="T23" fmla="*/ 28 h 130"/>
                  <a:gd name="T24" fmla="*/ 121 w 189"/>
                  <a:gd name="T25" fmla="*/ 28 h 130"/>
                  <a:gd name="T26" fmla="*/ 128 w 189"/>
                  <a:gd name="T27" fmla="*/ 33 h 130"/>
                  <a:gd name="T28" fmla="*/ 132 w 189"/>
                  <a:gd name="T29" fmla="*/ 42 h 130"/>
                  <a:gd name="T30" fmla="*/ 135 w 189"/>
                  <a:gd name="T31" fmla="*/ 52 h 130"/>
                  <a:gd name="T32" fmla="*/ 173 w 189"/>
                  <a:gd name="T33" fmla="*/ 80 h 130"/>
                  <a:gd name="T34" fmla="*/ 180 w 189"/>
                  <a:gd name="T35" fmla="*/ 78 h 130"/>
                  <a:gd name="T36" fmla="*/ 189 w 189"/>
                  <a:gd name="T37" fmla="*/ 85 h 130"/>
                  <a:gd name="T38" fmla="*/ 184 w 189"/>
                  <a:gd name="T39" fmla="*/ 94 h 130"/>
                  <a:gd name="T40" fmla="*/ 175 w 189"/>
                  <a:gd name="T41" fmla="*/ 92 h 130"/>
                  <a:gd name="T42" fmla="*/ 173 w 189"/>
                  <a:gd name="T43" fmla="*/ 97 h 130"/>
                  <a:gd name="T44" fmla="*/ 166 w 189"/>
                  <a:gd name="T45" fmla="*/ 97 h 130"/>
                  <a:gd name="T46" fmla="*/ 163 w 189"/>
                  <a:gd name="T47" fmla="*/ 99 h 130"/>
                  <a:gd name="T48" fmla="*/ 161 w 189"/>
                  <a:gd name="T49" fmla="*/ 106 h 130"/>
                  <a:gd name="T50" fmla="*/ 156 w 189"/>
                  <a:gd name="T51" fmla="*/ 116 h 130"/>
                  <a:gd name="T52" fmla="*/ 151 w 189"/>
                  <a:gd name="T53" fmla="*/ 118 h 130"/>
                  <a:gd name="T54" fmla="*/ 142 w 189"/>
                  <a:gd name="T55" fmla="*/ 120 h 130"/>
                  <a:gd name="T56" fmla="*/ 142 w 189"/>
                  <a:gd name="T57" fmla="*/ 123 h 130"/>
                  <a:gd name="T58" fmla="*/ 140 w 189"/>
                  <a:gd name="T59" fmla="*/ 127 h 130"/>
                  <a:gd name="T60" fmla="*/ 132 w 189"/>
                  <a:gd name="T61" fmla="*/ 130 h 130"/>
                  <a:gd name="T62" fmla="*/ 128 w 189"/>
                  <a:gd name="T63" fmla="*/ 127 h 130"/>
                  <a:gd name="T64" fmla="*/ 121 w 189"/>
                  <a:gd name="T65" fmla="*/ 125 h 130"/>
                  <a:gd name="T66" fmla="*/ 118 w 189"/>
                  <a:gd name="T67" fmla="*/ 120 h 130"/>
                  <a:gd name="T68" fmla="*/ 116 w 189"/>
                  <a:gd name="T69" fmla="*/ 106 h 130"/>
                  <a:gd name="T70" fmla="*/ 92 w 189"/>
                  <a:gd name="T71" fmla="*/ 94 h 130"/>
                  <a:gd name="T72" fmla="*/ 85 w 189"/>
                  <a:gd name="T73" fmla="*/ 90 h 130"/>
                  <a:gd name="T74" fmla="*/ 62 w 189"/>
                  <a:gd name="T75" fmla="*/ 78 h 130"/>
                  <a:gd name="T76" fmla="*/ 52 w 189"/>
                  <a:gd name="T77" fmla="*/ 83 h 130"/>
                  <a:gd name="T78" fmla="*/ 40 w 189"/>
                  <a:gd name="T79" fmla="*/ 83 h 130"/>
                  <a:gd name="T80" fmla="*/ 19 w 189"/>
                  <a:gd name="T81" fmla="*/ 92 h 130"/>
                  <a:gd name="T82" fmla="*/ 21 w 189"/>
                  <a:gd name="T83" fmla="*/ 66 h 130"/>
                  <a:gd name="T84" fmla="*/ 12 w 189"/>
                  <a:gd name="T85" fmla="*/ 61 h 130"/>
                  <a:gd name="T86" fmla="*/ 14 w 189"/>
                  <a:gd name="T87" fmla="*/ 54 h 130"/>
                  <a:gd name="T88" fmla="*/ 19 w 189"/>
                  <a:gd name="T89" fmla="*/ 54 h 130"/>
                  <a:gd name="T90" fmla="*/ 10 w 189"/>
                  <a:gd name="T91" fmla="*/ 49 h 130"/>
                  <a:gd name="T92" fmla="*/ 5 w 189"/>
                  <a:gd name="T93" fmla="*/ 45 h 130"/>
                  <a:gd name="T94" fmla="*/ 7 w 189"/>
                  <a:gd name="T95" fmla="*/ 31 h 130"/>
                  <a:gd name="T96" fmla="*/ 19 w 189"/>
                  <a:gd name="T97" fmla="*/ 38 h 130"/>
                  <a:gd name="T98" fmla="*/ 26 w 189"/>
                  <a:gd name="T99" fmla="*/ 38 h 130"/>
                  <a:gd name="T100" fmla="*/ 29 w 189"/>
                  <a:gd name="T101" fmla="*/ 35 h 130"/>
                  <a:gd name="T102" fmla="*/ 21 w 189"/>
                  <a:gd name="T103" fmla="*/ 19 h 130"/>
                  <a:gd name="T104" fmla="*/ 7 w 189"/>
                  <a:gd name="T105" fmla="*/ 16 h 130"/>
                  <a:gd name="T106" fmla="*/ 5 w 189"/>
                  <a:gd name="T107" fmla="*/ 23 h 130"/>
                  <a:gd name="T108" fmla="*/ 3 w 189"/>
                  <a:gd name="T109" fmla="*/ 23 h 130"/>
                  <a:gd name="T110" fmla="*/ 21 w 189"/>
                  <a:gd name="T111" fmla="*/ 7 h 130"/>
                  <a:gd name="T112" fmla="*/ 38 w 189"/>
                  <a:gd name="T113" fmla="*/ 26 h 130"/>
                  <a:gd name="T114" fmla="*/ 47 w 189"/>
                  <a:gd name="T115" fmla="*/ 26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9"/>
                  <a:gd name="T175" fmla="*/ 0 h 130"/>
                  <a:gd name="T176" fmla="*/ 189 w 189"/>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9" h="130">
                    <a:moveTo>
                      <a:pt x="47" y="26"/>
                    </a:moveTo>
                    <a:lnTo>
                      <a:pt x="62" y="28"/>
                    </a:lnTo>
                    <a:lnTo>
                      <a:pt x="62" y="23"/>
                    </a:lnTo>
                    <a:lnTo>
                      <a:pt x="62" y="21"/>
                    </a:lnTo>
                    <a:lnTo>
                      <a:pt x="59" y="19"/>
                    </a:lnTo>
                    <a:lnTo>
                      <a:pt x="62" y="16"/>
                    </a:lnTo>
                    <a:lnTo>
                      <a:pt x="62" y="14"/>
                    </a:lnTo>
                    <a:lnTo>
                      <a:pt x="64" y="12"/>
                    </a:lnTo>
                    <a:lnTo>
                      <a:pt x="71" y="12"/>
                    </a:lnTo>
                    <a:lnTo>
                      <a:pt x="73" y="12"/>
                    </a:lnTo>
                    <a:lnTo>
                      <a:pt x="73" y="9"/>
                    </a:lnTo>
                    <a:lnTo>
                      <a:pt x="73" y="7"/>
                    </a:lnTo>
                    <a:lnTo>
                      <a:pt x="76" y="7"/>
                    </a:lnTo>
                    <a:lnTo>
                      <a:pt x="78" y="9"/>
                    </a:lnTo>
                    <a:lnTo>
                      <a:pt x="80" y="9"/>
                    </a:lnTo>
                    <a:lnTo>
                      <a:pt x="78" y="5"/>
                    </a:lnTo>
                    <a:lnTo>
                      <a:pt x="76" y="5"/>
                    </a:lnTo>
                    <a:lnTo>
                      <a:pt x="78" y="2"/>
                    </a:lnTo>
                    <a:lnTo>
                      <a:pt x="80" y="2"/>
                    </a:lnTo>
                    <a:lnTo>
                      <a:pt x="83" y="2"/>
                    </a:lnTo>
                    <a:lnTo>
                      <a:pt x="83" y="0"/>
                    </a:lnTo>
                    <a:lnTo>
                      <a:pt x="92" y="9"/>
                    </a:lnTo>
                    <a:lnTo>
                      <a:pt x="95" y="9"/>
                    </a:lnTo>
                    <a:lnTo>
                      <a:pt x="97" y="9"/>
                    </a:lnTo>
                    <a:lnTo>
                      <a:pt x="99" y="9"/>
                    </a:lnTo>
                    <a:lnTo>
                      <a:pt x="102" y="12"/>
                    </a:lnTo>
                    <a:lnTo>
                      <a:pt x="99" y="14"/>
                    </a:lnTo>
                    <a:lnTo>
                      <a:pt x="99" y="16"/>
                    </a:lnTo>
                    <a:lnTo>
                      <a:pt x="104" y="19"/>
                    </a:lnTo>
                    <a:lnTo>
                      <a:pt x="102" y="19"/>
                    </a:lnTo>
                    <a:lnTo>
                      <a:pt x="102" y="21"/>
                    </a:lnTo>
                    <a:lnTo>
                      <a:pt x="102" y="23"/>
                    </a:lnTo>
                    <a:lnTo>
                      <a:pt x="102" y="26"/>
                    </a:lnTo>
                    <a:lnTo>
                      <a:pt x="106" y="28"/>
                    </a:lnTo>
                    <a:lnTo>
                      <a:pt x="118" y="31"/>
                    </a:lnTo>
                    <a:lnTo>
                      <a:pt x="121" y="28"/>
                    </a:lnTo>
                    <a:lnTo>
                      <a:pt x="121" y="26"/>
                    </a:lnTo>
                    <a:lnTo>
                      <a:pt x="128" y="31"/>
                    </a:lnTo>
                    <a:lnTo>
                      <a:pt x="128" y="33"/>
                    </a:lnTo>
                    <a:lnTo>
                      <a:pt x="128" y="38"/>
                    </a:lnTo>
                    <a:lnTo>
                      <a:pt x="130" y="40"/>
                    </a:lnTo>
                    <a:lnTo>
                      <a:pt x="132" y="42"/>
                    </a:lnTo>
                    <a:lnTo>
                      <a:pt x="132" y="45"/>
                    </a:lnTo>
                    <a:lnTo>
                      <a:pt x="132" y="47"/>
                    </a:lnTo>
                    <a:lnTo>
                      <a:pt x="135" y="52"/>
                    </a:lnTo>
                    <a:lnTo>
                      <a:pt x="154" y="66"/>
                    </a:lnTo>
                    <a:lnTo>
                      <a:pt x="158" y="66"/>
                    </a:lnTo>
                    <a:lnTo>
                      <a:pt x="173" y="80"/>
                    </a:lnTo>
                    <a:lnTo>
                      <a:pt x="175" y="80"/>
                    </a:lnTo>
                    <a:lnTo>
                      <a:pt x="177" y="78"/>
                    </a:lnTo>
                    <a:lnTo>
                      <a:pt x="180" y="78"/>
                    </a:lnTo>
                    <a:lnTo>
                      <a:pt x="184" y="80"/>
                    </a:lnTo>
                    <a:lnTo>
                      <a:pt x="184" y="83"/>
                    </a:lnTo>
                    <a:lnTo>
                      <a:pt x="189" y="85"/>
                    </a:lnTo>
                    <a:lnTo>
                      <a:pt x="187" y="87"/>
                    </a:lnTo>
                    <a:lnTo>
                      <a:pt x="187" y="94"/>
                    </a:lnTo>
                    <a:lnTo>
                      <a:pt x="184" y="94"/>
                    </a:lnTo>
                    <a:lnTo>
                      <a:pt x="177" y="92"/>
                    </a:lnTo>
                    <a:lnTo>
                      <a:pt x="175" y="92"/>
                    </a:lnTo>
                    <a:lnTo>
                      <a:pt x="175" y="94"/>
                    </a:lnTo>
                    <a:lnTo>
                      <a:pt x="175" y="97"/>
                    </a:lnTo>
                    <a:lnTo>
                      <a:pt x="173" y="97"/>
                    </a:lnTo>
                    <a:lnTo>
                      <a:pt x="170" y="97"/>
                    </a:lnTo>
                    <a:lnTo>
                      <a:pt x="168" y="97"/>
                    </a:lnTo>
                    <a:lnTo>
                      <a:pt x="166" y="97"/>
                    </a:lnTo>
                    <a:lnTo>
                      <a:pt x="166" y="99"/>
                    </a:lnTo>
                    <a:lnTo>
                      <a:pt x="163" y="99"/>
                    </a:lnTo>
                    <a:lnTo>
                      <a:pt x="163" y="101"/>
                    </a:lnTo>
                    <a:lnTo>
                      <a:pt x="163" y="106"/>
                    </a:lnTo>
                    <a:lnTo>
                      <a:pt x="161" y="106"/>
                    </a:lnTo>
                    <a:lnTo>
                      <a:pt x="161" y="111"/>
                    </a:lnTo>
                    <a:lnTo>
                      <a:pt x="158" y="113"/>
                    </a:lnTo>
                    <a:lnTo>
                      <a:pt x="156" y="116"/>
                    </a:lnTo>
                    <a:lnTo>
                      <a:pt x="154" y="116"/>
                    </a:lnTo>
                    <a:lnTo>
                      <a:pt x="151" y="118"/>
                    </a:lnTo>
                    <a:lnTo>
                      <a:pt x="144" y="120"/>
                    </a:lnTo>
                    <a:lnTo>
                      <a:pt x="142" y="120"/>
                    </a:lnTo>
                    <a:lnTo>
                      <a:pt x="144" y="123"/>
                    </a:lnTo>
                    <a:lnTo>
                      <a:pt x="142" y="123"/>
                    </a:lnTo>
                    <a:lnTo>
                      <a:pt x="142" y="127"/>
                    </a:lnTo>
                    <a:lnTo>
                      <a:pt x="140" y="127"/>
                    </a:lnTo>
                    <a:lnTo>
                      <a:pt x="137" y="130"/>
                    </a:lnTo>
                    <a:lnTo>
                      <a:pt x="135" y="130"/>
                    </a:lnTo>
                    <a:lnTo>
                      <a:pt x="132" y="130"/>
                    </a:lnTo>
                    <a:lnTo>
                      <a:pt x="130" y="130"/>
                    </a:lnTo>
                    <a:lnTo>
                      <a:pt x="130" y="127"/>
                    </a:lnTo>
                    <a:lnTo>
                      <a:pt x="128" y="127"/>
                    </a:lnTo>
                    <a:lnTo>
                      <a:pt x="128" y="125"/>
                    </a:lnTo>
                    <a:lnTo>
                      <a:pt x="123" y="127"/>
                    </a:lnTo>
                    <a:lnTo>
                      <a:pt x="121" y="125"/>
                    </a:lnTo>
                    <a:lnTo>
                      <a:pt x="118" y="123"/>
                    </a:lnTo>
                    <a:lnTo>
                      <a:pt x="118" y="120"/>
                    </a:lnTo>
                    <a:lnTo>
                      <a:pt x="116" y="118"/>
                    </a:lnTo>
                    <a:lnTo>
                      <a:pt x="116" y="109"/>
                    </a:lnTo>
                    <a:lnTo>
                      <a:pt x="116" y="106"/>
                    </a:lnTo>
                    <a:lnTo>
                      <a:pt x="109" y="106"/>
                    </a:lnTo>
                    <a:lnTo>
                      <a:pt x="95" y="97"/>
                    </a:lnTo>
                    <a:lnTo>
                      <a:pt x="92" y="94"/>
                    </a:lnTo>
                    <a:lnTo>
                      <a:pt x="90" y="90"/>
                    </a:lnTo>
                    <a:lnTo>
                      <a:pt x="88" y="90"/>
                    </a:lnTo>
                    <a:lnTo>
                      <a:pt x="85" y="90"/>
                    </a:lnTo>
                    <a:lnTo>
                      <a:pt x="83" y="90"/>
                    </a:lnTo>
                    <a:lnTo>
                      <a:pt x="66" y="85"/>
                    </a:lnTo>
                    <a:lnTo>
                      <a:pt x="62" y="78"/>
                    </a:lnTo>
                    <a:lnTo>
                      <a:pt x="52" y="78"/>
                    </a:lnTo>
                    <a:lnTo>
                      <a:pt x="52" y="80"/>
                    </a:lnTo>
                    <a:lnTo>
                      <a:pt x="52" y="83"/>
                    </a:lnTo>
                    <a:lnTo>
                      <a:pt x="50" y="83"/>
                    </a:lnTo>
                    <a:lnTo>
                      <a:pt x="45" y="80"/>
                    </a:lnTo>
                    <a:lnTo>
                      <a:pt x="40" y="83"/>
                    </a:lnTo>
                    <a:lnTo>
                      <a:pt x="29" y="92"/>
                    </a:lnTo>
                    <a:lnTo>
                      <a:pt x="19" y="92"/>
                    </a:lnTo>
                    <a:lnTo>
                      <a:pt x="19" y="75"/>
                    </a:lnTo>
                    <a:lnTo>
                      <a:pt x="19" y="71"/>
                    </a:lnTo>
                    <a:lnTo>
                      <a:pt x="21" y="66"/>
                    </a:lnTo>
                    <a:lnTo>
                      <a:pt x="19" y="66"/>
                    </a:lnTo>
                    <a:lnTo>
                      <a:pt x="14" y="61"/>
                    </a:lnTo>
                    <a:lnTo>
                      <a:pt x="12" y="61"/>
                    </a:lnTo>
                    <a:lnTo>
                      <a:pt x="12" y="59"/>
                    </a:lnTo>
                    <a:lnTo>
                      <a:pt x="19" y="57"/>
                    </a:lnTo>
                    <a:lnTo>
                      <a:pt x="14" y="54"/>
                    </a:lnTo>
                    <a:lnTo>
                      <a:pt x="12" y="54"/>
                    </a:lnTo>
                    <a:lnTo>
                      <a:pt x="17" y="52"/>
                    </a:lnTo>
                    <a:lnTo>
                      <a:pt x="19" y="54"/>
                    </a:lnTo>
                    <a:lnTo>
                      <a:pt x="19" y="49"/>
                    </a:lnTo>
                    <a:lnTo>
                      <a:pt x="14" y="49"/>
                    </a:lnTo>
                    <a:lnTo>
                      <a:pt x="10" y="49"/>
                    </a:lnTo>
                    <a:lnTo>
                      <a:pt x="7" y="52"/>
                    </a:lnTo>
                    <a:lnTo>
                      <a:pt x="5" y="52"/>
                    </a:lnTo>
                    <a:lnTo>
                      <a:pt x="5" y="45"/>
                    </a:lnTo>
                    <a:lnTo>
                      <a:pt x="5" y="40"/>
                    </a:lnTo>
                    <a:lnTo>
                      <a:pt x="7" y="38"/>
                    </a:lnTo>
                    <a:lnTo>
                      <a:pt x="7" y="31"/>
                    </a:lnTo>
                    <a:lnTo>
                      <a:pt x="10" y="38"/>
                    </a:lnTo>
                    <a:lnTo>
                      <a:pt x="14" y="38"/>
                    </a:lnTo>
                    <a:lnTo>
                      <a:pt x="19" y="38"/>
                    </a:lnTo>
                    <a:lnTo>
                      <a:pt x="21" y="38"/>
                    </a:lnTo>
                    <a:lnTo>
                      <a:pt x="24" y="40"/>
                    </a:lnTo>
                    <a:lnTo>
                      <a:pt x="26" y="38"/>
                    </a:lnTo>
                    <a:lnTo>
                      <a:pt x="24" y="38"/>
                    </a:lnTo>
                    <a:lnTo>
                      <a:pt x="24" y="35"/>
                    </a:lnTo>
                    <a:lnTo>
                      <a:pt x="29" y="35"/>
                    </a:lnTo>
                    <a:lnTo>
                      <a:pt x="31" y="31"/>
                    </a:lnTo>
                    <a:lnTo>
                      <a:pt x="21" y="23"/>
                    </a:lnTo>
                    <a:lnTo>
                      <a:pt x="21" y="19"/>
                    </a:lnTo>
                    <a:lnTo>
                      <a:pt x="17" y="14"/>
                    </a:lnTo>
                    <a:lnTo>
                      <a:pt x="14" y="14"/>
                    </a:lnTo>
                    <a:lnTo>
                      <a:pt x="7" y="16"/>
                    </a:lnTo>
                    <a:lnTo>
                      <a:pt x="5" y="21"/>
                    </a:lnTo>
                    <a:lnTo>
                      <a:pt x="5" y="23"/>
                    </a:lnTo>
                    <a:lnTo>
                      <a:pt x="5" y="28"/>
                    </a:lnTo>
                    <a:lnTo>
                      <a:pt x="3" y="23"/>
                    </a:lnTo>
                    <a:lnTo>
                      <a:pt x="0" y="19"/>
                    </a:lnTo>
                    <a:lnTo>
                      <a:pt x="7" y="12"/>
                    </a:lnTo>
                    <a:lnTo>
                      <a:pt x="21" y="7"/>
                    </a:lnTo>
                    <a:lnTo>
                      <a:pt x="24" y="7"/>
                    </a:lnTo>
                    <a:lnTo>
                      <a:pt x="31" y="12"/>
                    </a:lnTo>
                    <a:lnTo>
                      <a:pt x="38" y="26"/>
                    </a:lnTo>
                    <a:lnTo>
                      <a:pt x="40" y="28"/>
                    </a:lnTo>
                    <a:lnTo>
                      <a:pt x="45" y="28"/>
                    </a:lnTo>
                    <a:lnTo>
                      <a:pt x="47" y="26"/>
                    </a:lnTo>
                  </a:path>
                </a:pathLst>
              </a:custGeom>
              <a:grpFill/>
              <a:ln w="9525">
                <a:noFill/>
                <a:round/>
                <a:headEnd/>
                <a:tailEnd/>
              </a:ln>
            </p:spPr>
            <p:txBody>
              <a:bodyPr/>
              <a:lstStyle/>
              <a:p>
                <a:pPr>
                  <a:defRPr/>
                </a:pPr>
                <a:endParaRPr lang="en-US" sz="1200" kern="0">
                  <a:solidFill>
                    <a:srgbClr val="0096D6"/>
                  </a:solidFill>
                </a:endParaRPr>
              </a:p>
            </p:txBody>
          </p:sp>
          <p:sp>
            <p:nvSpPr>
              <p:cNvPr id="2938" name="Freeform 712"/>
              <p:cNvSpPr>
                <a:spLocks/>
              </p:cNvSpPr>
              <p:nvPr/>
            </p:nvSpPr>
            <p:spPr bwMode="auto">
              <a:xfrm>
                <a:off x="3794" y="1972"/>
                <a:ext cx="147" cy="68"/>
              </a:xfrm>
              <a:custGeom>
                <a:avLst/>
                <a:gdLst>
                  <a:gd name="T0" fmla="*/ 62 w 147"/>
                  <a:gd name="T1" fmla="*/ 61 h 68"/>
                  <a:gd name="T2" fmla="*/ 71 w 147"/>
                  <a:gd name="T3" fmla="*/ 54 h 68"/>
                  <a:gd name="T4" fmla="*/ 73 w 147"/>
                  <a:gd name="T5" fmla="*/ 52 h 68"/>
                  <a:gd name="T6" fmla="*/ 78 w 147"/>
                  <a:gd name="T7" fmla="*/ 49 h 68"/>
                  <a:gd name="T8" fmla="*/ 85 w 147"/>
                  <a:gd name="T9" fmla="*/ 49 h 68"/>
                  <a:gd name="T10" fmla="*/ 95 w 147"/>
                  <a:gd name="T11" fmla="*/ 52 h 68"/>
                  <a:gd name="T12" fmla="*/ 99 w 147"/>
                  <a:gd name="T13" fmla="*/ 45 h 68"/>
                  <a:gd name="T14" fmla="*/ 121 w 147"/>
                  <a:gd name="T15" fmla="*/ 38 h 68"/>
                  <a:gd name="T16" fmla="*/ 125 w 147"/>
                  <a:gd name="T17" fmla="*/ 30 h 68"/>
                  <a:gd name="T18" fmla="*/ 147 w 147"/>
                  <a:gd name="T19" fmla="*/ 19 h 68"/>
                  <a:gd name="T20" fmla="*/ 144 w 147"/>
                  <a:gd name="T21" fmla="*/ 16 h 68"/>
                  <a:gd name="T22" fmla="*/ 137 w 147"/>
                  <a:gd name="T23" fmla="*/ 14 h 68"/>
                  <a:gd name="T24" fmla="*/ 125 w 147"/>
                  <a:gd name="T25" fmla="*/ 7 h 68"/>
                  <a:gd name="T26" fmla="*/ 109 w 147"/>
                  <a:gd name="T27" fmla="*/ 7 h 68"/>
                  <a:gd name="T28" fmla="*/ 102 w 147"/>
                  <a:gd name="T29" fmla="*/ 4 h 68"/>
                  <a:gd name="T30" fmla="*/ 81 w 147"/>
                  <a:gd name="T31" fmla="*/ 4 h 68"/>
                  <a:gd name="T32" fmla="*/ 76 w 147"/>
                  <a:gd name="T33" fmla="*/ 4 h 68"/>
                  <a:gd name="T34" fmla="*/ 66 w 147"/>
                  <a:gd name="T35" fmla="*/ 0 h 68"/>
                  <a:gd name="T36" fmla="*/ 62 w 147"/>
                  <a:gd name="T37" fmla="*/ 2 h 68"/>
                  <a:gd name="T38" fmla="*/ 57 w 147"/>
                  <a:gd name="T39" fmla="*/ 4 h 68"/>
                  <a:gd name="T40" fmla="*/ 57 w 147"/>
                  <a:gd name="T41" fmla="*/ 7 h 68"/>
                  <a:gd name="T42" fmla="*/ 55 w 147"/>
                  <a:gd name="T43" fmla="*/ 14 h 68"/>
                  <a:gd name="T44" fmla="*/ 33 w 147"/>
                  <a:gd name="T45" fmla="*/ 7 h 68"/>
                  <a:gd name="T46" fmla="*/ 24 w 147"/>
                  <a:gd name="T47" fmla="*/ 9 h 68"/>
                  <a:gd name="T48" fmla="*/ 24 w 147"/>
                  <a:gd name="T49" fmla="*/ 12 h 68"/>
                  <a:gd name="T50" fmla="*/ 26 w 147"/>
                  <a:gd name="T51" fmla="*/ 16 h 68"/>
                  <a:gd name="T52" fmla="*/ 24 w 147"/>
                  <a:gd name="T53" fmla="*/ 21 h 68"/>
                  <a:gd name="T54" fmla="*/ 14 w 147"/>
                  <a:gd name="T55" fmla="*/ 30 h 68"/>
                  <a:gd name="T56" fmla="*/ 17 w 147"/>
                  <a:gd name="T57" fmla="*/ 33 h 68"/>
                  <a:gd name="T58" fmla="*/ 21 w 147"/>
                  <a:gd name="T59" fmla="*/ 35 h 68"/>
                  <a:gd name="T60" fmla="*/ 29 w 147"/>
                  <a:gd name="T61" fmla="*/ 38 h 68"/>
                  <a:gd name="T62" fmla="*/ 31 w 147"/>
                  <a:gd name="T63" fmla="*/ 35 h 68"/>
                  <a:gd name="T64" fmla="*/ 33 w 147"/>
                  <a:gd name="T65" fmla="*/ 30 h 68"/>
                  <a:gd name="T66" fmla="*/ 36 w 147"/>
                  <a:gd name="T67" fmla="*/ 35 h 68"/>
                  <a:gd name="T68" fmla="*/ 43 w 147"/>
                  <a:gd name="T69" fmla="*/ 38 h 68"/>
                  <a:gd name="T70" fmla="*/ 50 w 147"/>
                  <a:gd name="T71" fmla="*/ 42 h 68"/>
                  <a:gd name="T72" fmla="*/ 52 w 147"/>
                  <a:gd name="T73" fmla="*/ 42 h 68"/>
                  <a:gd name="T74" fmla="*/ 47 w 147"/>
                  <a:gd name="T75" fmla="*/ 45 h 68"/>
                  <a:gd name="T76" fmla="*/ 45 w 147"/>
                  <a:gd name="T77" fmla="*/ 47 h 68"/>
                  <a:gd name="T78" fmla="*/ 43 w 147"/>
                  <a:gd name="T79" fmla="*/ 49 h 68"/>
                  <a:gd name="T80" fmla="*/ 38 w 147"/>
                  <a:gd name="T81" fmla="*/ 49 h 68"/>
                  <a:gd name="T82" fmla="*/ 36 w 147"/>
                  <a:gd name="T83" fmla="*/ 52 h 68"/>
                  <a:gd name="T84" fmla="*/ 29 w 147"/>
                  <a:gd name="T85" fmla="*/ 52 h 68"/>
                  <a:gd name="T86" fmla="*/ 21 w 147"/>
                  <a:gd name="T87" fmla="*/ 54 h 68"/>
                  <a:gd name="T88" fmla="*/ 19 w 147"/>
                  <a:gd name="T89" fmla="*/ 56 h 68"/>
                  <a:gd name="T90" fmla="*/ 14 w 147"/>
                  <a:gd name="T91" fmla="*/ 54 h 68"/>
                  <a:gd name="T92" fmla="*/ 0 w 147"/>
                  <a:gd name="T93" fmla="*/ 56 h 68"/>
                  <a:gd name="T94" fmla="*/ 3 w 147"/>
                  <a:gd name="T95" fmla="*/ 64 h 68"/>
                  <a:gd name="T96" fmla="*/ 7 w 147"/>
                  <a:gd name="T97" fmla="*/ 64 h 68"/>
                  <a:gd name="T98" fmla="*/ 17 w 147"/>
                  <a:gd name="T99" fmla="*/ 64 h 68"/>
                  <a:gd name="T100" fmla="*/ 21 w 147"/>
                  <a:gd name="T101" fmla="*/ 66 h 68"/>
                  <a:gd name="T102" fmla="*/ 31 w 147"/>
                  <a:gd name="T103" fmla="*/ 64 h 68"/>
                  <a:gd name="T104" fmla="*/ 33 w 147"/>
                  <a:gd name="T105" fmla="*/ 66 h 68"/>
                  <a:gd name="T106" fmla="*/ 38 w 147"/>
                  <a:gd name="T107" fmla="*/ 68 h 68"/>
                  <a:gd name="T108" fmla="*/ 45 w 147"/>
                  <a:gd name="T109" fmla="*/ 68 h 68"/>
                  <a:gd name="T110" fmla="*/ 52 w 147"/>
                  <a:gd name="T111" fmla="*/ 68 h 68"/>
                  <a:gd name="T112" fmla="*/ 57 w 147"/>
                  <a:gd name="T113" fmla="*/ 68 h 68"/>
                  <a:gd name="T114" fmla="*/ 62 w 147"/>
                  <a:gd name="T115" fmla="*/ 64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
                  <a:gd name="T175" fmla="*/ 0 h 68"/>
                  <a:gd name="T176" fmla="*/ 147 w 147"/>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 h="68">
                    <a:moveTo>
                      <a:pt x="62" y="64"/>
                    </a:moveTo>
                    <a:lnTo>
                      <a:pt x="62" y="61"/>
                    </a:lnTo>
                    <a:lnTo>
                      <a:pt x="64" y="56"/>
                    </a:lnTo>
                    <a:lnTo>
                      <a:pt x="71" y="54"/>
                    </a:lnTo>
                    <a:lnTo>
                      <a:pt x="73" y="52"/>
                    </a:lnTo>
                    <a:lnTo>
                      <a:pt x="76" y="49"/>
                    </a:lnTo>
                    <a:lnTo>
                      <a:pt x="78" y="49"/>
                    </a:lnTo>
                    <a:lnTo>
                      <a:pt x="81" y="49"/>
                    </a:lnTo>
                    <a:lnTo>
                      <a:pt x="85" y="49"/>
                    </a:lnTo>
                    <a:lnTo>
                      <a:pt x="85" y="52"/>
                    </a:lnTo>
                    <a:lnTo>
                      <a:pt x="95" y="52"/>
                    </a:lnTo>
                    <a:lnTo>
                      <a:pt x="97" y="49"/>
                    </a:lnTo>
                    <a:lnTo>
                      <a:pt x="99" y="45"/>
                    </a:lnTo>
                    <a:lnTo>
                      <a:pt x="102" y="42"/>
                    </a:lnTo>
                    <a:lnTo>
                      <a:pt x="121" y="38"/>
                    </a:lnTo>
                    <a:lnTo>
                      <a:pt x="121" y="35"/>
                    </a:lnTo>
                    <a:lnTo>
                      <a:pt x="125" y="30"/>
                    </a:lnTo>
                    <a:lnTo>
                      <a:pt x="144" y="23"/>
                    </a:lnTo>
                    <a:lnTo>
                      <a:pt x="147" y="19"/>
                    </a:lnTo>
                    <a:lnTo>
                      <a:pt x="147" y="16"/>
                    </a:lnTo>
                    <a:lnTo>
                      <a:pt x="144" y="16"/>
                    </a:lnTo>
                    <a:lnTo>
                      <a:pt x="140" y="14"/>
                    </a:lnTo>
                    <a:lnTo>
                      <a:pt x="137" y="14"/>
                    </a:lnTo>
                    <a:lnTo>
                      <a:pt x="132" y="9"/>
                    </a:lnTo>
                    <a:lnTo>
                      <a:pt x="125" y="7"/>
                    </a:lnTo>
                    <a:lnTo>
                      <a:pt x="123" y="7"/>
                    </a:lnTo>
                    <a:lnTo>
                      <a:pt x="109" y="7"/>
                    </a:lnTo>
                    <a:lnTo>
                      <a:pt x="104" y="4"/>
                    </a:lnTo>
                    <a:lnTo>
                      <a:pt x="102" y="4"/>
                    </a:lnTo>
                    <a:lnTo>
                      <a:pt x="99" y="7"/>
                    </a:lnTo>
                    <a:lnTo>
                      <a:pt x="81" y="4"/>
                    </a:lnTo>
                    <a:lnTo>
                      <a:pt x="78" y="4"/>
                    </a:lnTo>
                    <a:lnTo>
                      <a:pt x="76" y="4"/>
                    </a:lnTo>
                    <a:lnTo>
                      <a:pt x="73" y="4"/>
                    </a:lnTo>
                    <a:lnTo>
                      <a:pt x="66" y="0"/>
                    </a:lnTo>
                    <a:lnTo>
                      <a:pt x="64" y="2"/>
                    </a:lnTo>
                    <a:lnTo>
                      <a:pt x="62" y="2"/>
                    </a:lnTo>
                    <a:lnTo>
                      <a:pt x="59" y="2"/>
                    </a:lnTo>
                    <a:lnTo>
                      <a:pt x="57" y="4"/>
                    </a:lnTo>
                    <a:lnTo>
                      <a:pt x="57" y="7"/>
                    </a:lnTo>
                    <a:lnTo>
                      <a:pt x="55" y="12"/>
                    </a:lnTo>
                    <a:lnTo>
                      <a:pt x="55" y="14"/>
                    </a:lnTo>
                    <a:lnTo>
                      <a:pt x="33" y="7"/>
                    </a:lnTo>
                    <a:lnTo>
                      <a:pt x="31" y="7"/>
                    </a:lnTo>
                    <a:lnTo>
                      <a:pt x="24" y="9"/>
                    </a:lnTo>
                    <a:lnTo>
                      <a:pt x="24" y="12"/>
                    </a:lnTo>
                    <a:lnTo>
                      <a:pt x="21" y="16"/>
                    </a:lnTo>
                    <a:lnTo>
                      <a:pt x="26" y="16"/>
                    </a:lnTo>
                    <a:lnTo>
                      <a:pt x="26" y="19"/>
                    </a:lnTo>
                    <a:lnTo>
                      <a:pt x="24" y="21"/>
                    </a:lnTo>
                    <a:lnTo>
                      <a:pt x="14" y="28"/>
                    </a:lnTo>
                    <a:lnTo>
                      <a:pt x="14" y="30"/>
                    </a:lnTo>
                    <a:lnTo>
                      <a:pt x="17" y="30"/>
                    </a:lnTo>
                    <a:lnTo>
                      <a:pt x="17" y="33"/>
                    </a:lnTo>
                    <a:lnTo>
                      <a:pt x="19" y="30"/>
                    </a:lnTo>
                    <a:lnTo>
                      <a:pt x="21" y="35"/>
                    </a:lnTo>
                    <a:lnTo>
                      <a:pt x="26" y="38"/>
                    </a:lnTo>
                    <a:lnTo>
                      <a:pt x="29" y="38"/>
                    </a:lnTo>
                    <a:lnTo>
                      <a:pt x="29" y="35"/>
                    </a:lnTo>
                    <a:lnTo>
                      <a:pt x="31" y="35"/>
                    </a:lnTo>
                    <a:lnTo>
                      <a:pt x="33" y="30"/>
                    </a:lnTo>
                    <a:lnTo>
                      <a:pt x="36" y="33"/>
                    </a:lnTo>
                    <a:lnTo>
                      <a:pt x="36" y="35"/>
                    </a:lnTo>
                    <a:lnTo>
                      <a:pt x="40" y="38"/>
                    </a:lnTo>
                    <a:lnTo>
                      <a:pt x="43" y="38"/>
                    </a:lnTo>
                    <a:lnTo>
                      <a:pt x="45" y="40"/>
                    </a:lnTo>
                    <a:lnTo>
                      <a:pt x="50" y="42"/>
                    </a:lnTo>
                    <a:lnTo>
                      <a:pt x="52" y="42"/>
                    </a:lnTo>
                    <a:lnTo>
                      <a:pt x="52" y="45"/>
                    </a:lnTo>
                    <a:lnTo>
                      <a:pt x="47" y="45"/>
                    </a:lnTo>
                    <a:lnTo>
                      <a:pt x="47" y="47"/>
                    </a:lnTo>
                    <a:lnTo>
                      <a:pt x="45" y="47"/>
                    </a:lnTo>
                    <a:lnTo>
                      <a:pt x="43" y="47"/>
                    </a:lnTo>
                    <a:lnTo>
                      <a:pt x="43" y="49"/>
                    </a:lnTo>
                    <a:lnTo>
                      <a:pt x="40" y="49"/>
                    </a:lnTo>
                    <a:lnTo>
                      <a:pt x="38" y="49"/>
                    </a:lnTo>
                    <a:lnTo>
                      <a:pt x="38" y="52"/>
                    </a:lnTo>
                    <a:lnTo>
                      <a:pt x="36" y="52"/>
                    </a:lnTo>
                    <a:lnTo>
                      <a:pt x="31" y="54"/>
                    </a:lnTo>
                    <a:lnTo>
                      <a:pt x="29" y="52"/>
                    </a:lnTo>
                    <a:lnTo>
                      <a:pt x="24" y="52"/>
                    </a:lnTo>
                    <a:lnTo>
                      <a:pt x="21" y="54"/>
                    </a:lnTo>
                    <a:lnTo>
                      <a:pt x="19" y="56"/>
                    </a:lnTo>
                    <a:lnTo>
                      <a:pt x="17" y="56"/>
                    </a:lnTo>
                    <a:lnTo>
                      <a:pt x="14" y="54"/>
                    </a:lnTo>
                    <a:lnTo>
                      <a:pt x="7" y="54"/>
                    </a:lnTo>
                    <a:lnTo>
                      <a:pt x="0" y="56"/>
                    </a:lnTo>
                    <a:lnTo>
                      <a:pt x="0" y="64"/>
                    </a:lnTo>
                    <a:lnTo>
                      <a:pt x="3" y="64"/>
                    </a:lnTo>
                    <a:lnTo>
                      <a:pt x="5" y="64"/>
                    </a:lnTo>
                    <a:lnTo>
                      <a:pt x="7" y="64"/>
                    </a:lnTo>
                    <a:lnTo>
                      <a:pt x="10" y="66"/>
                    </a:lnTo>
                    <a:lnTo>
                      <a:pt x="17" y="64"/>
                    </a:lnTo>
                    <a:lnTo>
                      <a:pt x="19" y="64"/>
                    </a:lnTo>
                    <a:lnTo>
                      <a:pt x="21" y="66"/>
                    </a:lnTo>
                    <a:lnTo>
                      <a:pt x="24" y="66"/>
                    </a:lnTo>
                    <a:lnTo>
                      <a:pt x="31" y="64"/>
                    </a:lnTo>
                    <a:lnTo>
                      <a:pt x="31" y="66"/>
                    </a:lnTo>
                    <a:lnTo>
                      <a:pt x="33" y="66"/>
                    </a:lnTo>
                    <a:lnTo>
                      <a:pt x="36" y="68"/>
                    </a:lnTo>
                    <a:lnTo>
                      <a:pt x="38" y="68"/>
                    </a:lnTo>
                    <a:lnTo>
                      <a:pt x="40" y="68"/>
                    </a:lnTo>
                    <a:lnTo>
                      <a:pt x="45" y="68"/>
                    </a:lnTo>
                    <a:lnTo>
                      <a:pt x="47" y="68"/>
                    </a:lnTo>
                    <a:lnTo>
                      <a:pt x="52" y="68"/>
                    </a:lnTo>
                    <a:lnTo>
                      <a:pt x="55" y="68"/>
                    </a:lnTo>
                    <a:lnTo>
                      <a:pt x="57" y="68"/>
                    </a:lnTo>
                    <a:lnTo>
                      <a:pt x="57" y="64"/>
                    </a:lnTo>
                    <a:lnTo>
                      <a:pt x="62" y="64"/>
                    </a:lnTo>
                    <a:close/>
                  </a:path>
                </a:pathLst>
              </a:custGeom>
              <a:grpFill/>
              <a:ln w="9525">
                <a:noFill/>
                <a:round/>
                <a:headEnd/>
                <a:tailEnd/>
              </a:ln>
            </p:spPr>
            <p:txBody>
              <a:bodyPr/>
              <a:lstStyle/>
              <a:p>
                <a:pPr>
                  <a:defRPr/>
                </a:pPr>
                <a:endParaRPr lang="en-US" sz="1200" kern="0">
                  <a:solidFill>
                    <a:srgbClr val="0096D6"/>
                  </a:solidFill>
                </a:endParaRPr>
              </a:p>
            </p:txBody>
          </p:sp>
          <p:sp>
            <p:nvSpPr>
              <p:cNvPr id="2939" name="Freeform 713"/>
              <p:cNvSpPr>
                <a:spLocks/>
              </p:cNvSpPr>
              <p:nvPr/>
            </p:nvSpPr>
            <p:spPr bwMode="auto">
              <a:xfrm>
                <a:off x="3794" y="1972"/>
                <a:ext cx="147" cy="68"/>
              </a:xfrm>
              <a:custGeom>
                <a:avLst/>
                <a:gdLst>
                  <a:gd name="T0" fmla="*/ 62 w 147"/>
                  <a:gd name="T1" fmla="*/ 61 h 68"/>
                  <a:gd name="T2" fmla="*/ 71 w 147"/>
                  <a:gd name="T3" fmla="*/ 54 h 68"/>
                  <a:gd name="T4" fmla="*/ 73 w 147"/>
                  <a:gd name="T5" fmla="*/ 52 h 68"/>
                  <a:gd name="T6" fmla="*/ 78 w 147"/>
                  <a:gd name="T7" fmla="*/ 49 h 68"/>
                  <a:gd name="T8" fmla="*/ 85 w 147"/>
                  <a:gd name="T9" fmla="*/ 49 h 68"/>
                  <a:gd name="T10" fmla="*/ 95 w 147"/>
                  <a:gd name="T11" fmla="*/ 52 h 68"/>
                  <a:gd name="T12" fmla="*/ 99 w 147"/>
                  <a:gd name="T13" fmla="*/ 45 h 68"/>
                  <a:gd name="T14" fmla="*/ 121 w 147"/>
                  <a:gd name="T15" fmla="*/ 38 h 68"/>
                  <a:gd name="T16" fmla="*/ 125 w 147"/>
                  <a:gd name="T17" fmla="*/ 30 h 68"/>
                  <a:gd name="T18" fmla="*/ 147 w 147"/>
                  <a:gd name="T19" fmla="*/ 19 h 68"/>
                  <a:gd name="T20" fmla="*/ 144 w 147"/>
                  <a:gd name="T21" fmla="*/ 16 h 68"/>
                  <a:gd name="T22" fmla="*/ 137 w 147"/>
                  <a:gd name="T23" fmla="*/ 14 h 68"/>
                  <a:gd name="T24" fmla="*/ 125 w 147"/>
                  <a:gd name="T25" fmla="*/ 7 h 68"/>
                  <a:gd name="T26" fmla="*/ 109 w 147"/>
                  <a:gd name="T27" fmla="*/ 7 h 68"/>
                  <a:gd name="T28" fmla="*/ 102 w 147"/>
                  <a:gd name="T29" fmla="*/ 4 h 68"/>
                  <a:gd name="T30" fmla="*/ 81 w 147"/>
                  <a:gd name="T31" fmla="*/ 4 h 68"/>
                  <a:gd name="T32" fmla="*/ 76 w 147"/>
                  <a:gd name="T33" fmla="*/ 4 h 68"/>
                  <a:gd name="T34" fmla="*/ 66 w 147"/>
                  <a:gd name="T35" fmla="*/ 0 h 68"/>
                  <a:gd name="T36" fmla="*/ 62 w 147"/>
                  <a:gd name="T37" fmla="*/ 2 h 68"/>
                  <a:gd name="T38" fmla="*/ 57 w 147"/>
                  <a:gd name="T39" fmla="*/ 4 h 68"/>
                  <a:gd name="T40" fmla="*/ 57 w 147"/>
                  <a:gd name="T41" fmla="*/ 7 h 68"/>
                  <a:gd name="T42" fmla="*/ 55 w 147"/>
                  <a:gd name="T43" fmla="*/ 14 h 68"/>
                  <a:gd name="T44" fmla="*/ 33 w 147"/>
                  <a:gd name="T45" fmla="*/ 7 h 68"/>
                  <a:gd name="T46" fmla="*/ 24 w 147"/>
                  <a:gd name="T47" fmla="*/ 9 h 68"/>
                  <a:gd name="T48" fmla="*/ 24 w 147"/>
                  <a:gd name="T49" fmla="*/ 12 h 68"/>
                  <a:gd name="T50" fmla="*/ 26 w 147"/>
                  <a:gd name="T51" fmla="*/ 16 h 68"/>
                  <a:gd name="T52" fmla="*/ 24 w 147"/>
                  <a:gd name="T53" fmla="*/ 21 h 68"/>
                  <a:gd name="T54" fmla="*/ 14 w 147"/>
                  <a:gd name="T55" fmla="*/ 30 h 68"/>
                  <a:gd name="T56" fmla="*/ 17 w 147"/>
                  <a:gd name="T57" fmla="*/ 33 h 68"/>
                  <a:gd name="T58" fmla="*/ 21 w 147"/>
                  <a:gd name="T59" fmla="*/ 35 h 68"/>
                  <a:gd name="T60" fmla="*/ 29 w 147"/>
                  <a:gd name="T61" fmla="*/ 38 h 68"/>
                  <a:gd name="T62" fmla="*/ 31 w 147"/>
                  <a:gd name="T63" fmla="*/ 35 h 68"/>
                  <a:gd name="T64" fmla="*/ 33 w 147"/>
                  <a:gd name="T65" fmla="*/ 30 h 68"/>
                  <a:gd name="T66" fmla="*/ 36 w 147"/>
                  <a:gd name="T67" fmla="*/ 35 h 68"/>
                  <a:gd name="T68" fmla="*/ 43 w 147"/>
                  <a:gd name="T69" fmla="*/ 38 h 68"/>
                  <a:gd name="T70" fmla="*/ 50 w 147"/>
                  <a:gd name="T71" fmla="*/ 42 h 68"/>
                  <a:gd name="T72" fmla="*/ 52 w 147"/>
                  <a:gd name="T73" fmla="*/ 42 h 68"/>
                  <a:gd name="T74" fmla="*/ 47 w 147"/>
                  <a:gd name="T75" fmla="*/ 45 h 68"/>
                  <a:gd name="T76" fmla="*/ 45 w 147"/>
                  <a:gd name="T77" fmla="*/ 47 h 68"/>
                  <a:gd name="T78" fmla="*/ 43 w 147"/>
                  <a:gd name="T79" fmla="*/ 49 h 68"/>
                  <a:gd name="T80" fmla="*/ 38 w 147"/>
                  <a:gd name="T81" fmla="*/ 49 h 68"/>
                  <a:gd name="T82" fmla="*/ 36 w 147"/>
                  <a:gd name="T83" fmla="*/ 52 h 68"/>
                  <a:gd name="T84" fmla="*/ 29 w 147"/>
                  <a:gd name="T85" fmla="*/ 52 h 68"/>
                  <a:gd name="T86" fmla="*/ 21 w 147"/>
                  <a:gd name="T87" fmla="*/ 54 h 68"/>
                  <a:gd name="T88" fmla="*/ 19 w 147"/>
                  <a:gd name="T89" fmla="*/ 56 h 68"/>
                  <a:gd name="T90" fmla="*/ 14 w 147"/>
                  <a:gd name="T91" fmla="*/ 54 h 68"/>
                  <a:gd name="T92" fmla="*/ 0 w 147"/>
                  <a:gd name="T93" fmla="*/ 56 h 68"/>
                  <a:gd name="T94" fmla="*/ 3 w 147"/>
                  <a:gd name="T95" fmla="*/ 64 h 68"/>
                  <a:gd name="T96" fmla="*/ 7 w 147"/>
                  <a:gd name="T97" fmla="*/ 64 h 68"/>
                  <a:gd name="T98" fmla="*/ 17 w 147"/>
                  <a:gd name="T99" fmla="*/ 64 h 68"/>
                  <a:gd name="T100" fmla="*/ 21 w 147"/>
                  <a:gd name="T101" fmla="*/ 66 h 68"/>
                  <a:gd name="T102" fmla="*/ 31 w 147"/>
                  <a:gd name="T103" fmla="*/ 64 h 68"/>
                  <a:gd name="T104" fmla="*/ 33 w 147"/>
                  <a:gd name="T105" fmla="*/ 66 h 68"/>
                  <a:gd name="T106" fmla="*/ 38 w 147"/>
                  <a:gd name="T107" fmla="*/ 68 h 68"/>
                  <a:gd name="T108" fmla="*/ 45 w 147"/>
                  <a:gd name="T109" fmla="*/ 68 h 68"/>
                  <a:gd name="T110" fmla="*/ 52 w 147"/>
                  <a:gd name="T111" fmla="*/ 68 h 68"/>
                  <a:gd name="T112" fmla="*/ 57 w 147"/>
                  <a:gd name="T113" fmla="*/ 68 h 68"/>
                  <a:gd name="T114" fmla="*/ 62 w 147"/>
                  <a:gd name="T115" fmla="*/ 64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
                  <a:gd name="T175" fmla="*/ 0 h 68"/>
                  <a:gd name="T176" fmla="*/ 147 w 147"/>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 h="68">
                    <a:moveTo>
                      <a:pt x="62" y="64"/>
                    </a:moveTo>
                    <a:lnTo>
                      <a:pt x="62" y="61"/>
                    </a:lnTo>
                    <a:lnTo>
                      <a:pt x="64" y="56"/>
                    </a:lnTo>
                    <a:lnTo>
                      <a:pt x="71" y="54"/>
                    </a:lnTo>
                    <a:lnTo>
                      <a:pt x="73" y="52"/>
                    </a:lnTo>
                    <a:lnTo>
                      <a:pt x="76" y="49"/>
                    </a:lnTo>
                    <a:lnTo>
                      <a:pt x="78" y="49"/>
                    </a:lnTo>
                    <a:lnTo>
                      <a:pt x="81" y="49"/>
                    </a:lnTo>
                    <a:lnTo>
                      <a:pt x="85" y="49"/>
                    </a:lnTo>
                    <a:lnTo>
                      <a:pt x="85" y="52"/>
                    </a:lnTo>
                    <a:lnTo>
                      <a:pt x="95" y="52"/>
                    </a:lnTo>
                    <a:lnTo>
                      <a:pt x="97" y="49"/>
                    </a:lnTo>
                    <a:lnTo>
                      <a:pt x="99" y="45"/>
                    </a:lnTo>
                    <a:lnTo>
                      <a:pt x="102" y="42"/>
                    </a:lnTo>
                    <a:lnTo>
                      <a:pt x="121" y="38"/>
                    </a:lnTo>
                    <a:lnTo>
                      <a:pt x="121" y="35"/>
                    </a:lnTo>
                    <a:lnTo>
                      <a:pt x="125" y="30"/>
                    </a:lnTo>
                    <a:lnTo>
                      <a:pt x="144" y="23"/>
                    </a:lnTo>
                    <a:lnTo>
                      <a:pt x="147" y="19"/>
                    </a:lnTo>
                    <a:lnTo>
                      <a:pt x="147" y="16"/>
                    </a:lnTo>
                    <a:lnTo>
                      <a:pt x="144" y="16"/>
                    </a:lnTo>
                    <a:lnTo>
                      <a:pt x="140" y="14"/>
                    </a:lnTo>
                    <a:lnTo>
                      <a:pt x="137" y="14"/>
                    </a:lnTo>
                    <a:lnTo>
                      <a:pt x="132" y="9"/>
                    </a:lnTo>
                    <a:lnTo>
                      <a:pt x="125" y="7"/>
                    </a:lnTo>
                    <a:lnTo>
                      <a:pt x="123" y="7"/>
                    </a:lnTo>
                    <a:lnTo>
                      <a:pt x="109" y="7"/>
                    </a:lnTo>
                    <a:lnTo>
                      <a:pt x="104" y="4"/>
                    </a:lnTo>
                    <a:lnTo>
                      <a:pt x="102" y="4"/>
                    </a:lnTo>
                    <a:lnTo>
                      <a:pt x="99" y="7"/>
                    </a:lnTo>
                    <a:lnTo>
                      <a:pt x="81" y="4"/>
                    </a:lnTo>
                    <a:lnTo>
                      <a:pt x="78" y="4"/>
                    </a:lnTo>
                    <a:lnTo>
                      <a:pt x="76" y="4"/>
                    </a:lnTo>
                    <a:lnTo>
                      <a:pt x="73" y="4"/>
                    </a:lnTo>
                    <a:lnTo>
                      <a:pt x="66" y="0"/>
                    </a:lnTo>
                    <a:lnTo>
                      <a:pt x="64" y="2"/>
                    </a:lnTo>
                    <a:lnTo>
                      <a:pt x="62" y="2"/>
                    </a:lnTo>
                    <a:lnTo>
                      <a:pt x="59" y="2"/>
                    </a:lnTo>
                    <a:lnTo>
                      <a:pt x="57" y="4"/>
                    </a:lnTo>
                    <a:lnTo>
                      <a:pt x="57" y="7"/>
                    </a:lnTo>
                    <a:lnTo>
                      <a:pt x="55" y="12"/>
                    </a:lnTo>
                    <a:lnTo>
                      <a:pt x="55" y="14"/>
                    </a:lnTo>
                    <a:lnTo>
                      <a:pt x="33" y="7"/>
                    </a:lnTo>
                    <a:lnTo>
                      <a:pt x="31" y="7"/>
                    </a:lnTo>
                    <a:lnTo>
                      <a:pt x="24" y="9"/>
                    </a:lnTo>
                    <a:lnTo>
                      <a:pt x="24" y="12"/>
                    </a:lnTo>
                    <a:lnTo>
                      <a:pt x="21" y="16"/>
                    </a:lnTo>
                    <a:lnTo>
                      <a:pt x="26" y="16"/>
                    </a:lnTo>
                    <a:lnTo>
                      <a:pt x="26" y="19"/>
                    </a:lnTo>
                    <a:lnTo>
                      <a:pt x="24" y="21"/>
                    </a:lnTo>
                    <a:lnTo>
                      <a:pt x="14" y="28"/>
                    </a:lnTo>
                    <a:lnTo>
                      <a:pt x="14" y="30"/>
                    </a:lnTo>
                    <a:lnTo>
                      <a:pt x="17" y="30"/>
                    </a:lnTo>
                    <a:lnTo>
                      <a:pt x="17" y="33"/>
                    </a:lnTo>
                    <a:lnTo>
                      <a:pt x="19" y="30"/>
                    </a:lnTo>
                    <a:lnTo>
                      <a:pt x="21" y="35"/>
                    </a:lnTo>
                    <a:lnTo>
                      <a:pt x="26" y="38"/>
                    </a:lnTo>
                    <a:lnTo>
                      <a:pt x="29" y="38"/>
                    </a:lnTo>
                    <a:lnTo>
                      <a:pt x="29" y="35"/>
                    </a:lnTo>
                    <a:lnTo>
                      <a:pt x="31" y="35"/>
                    </a:lnTo>
                    <a:lnTo>
                      <a:pt x="33" y="30"/>
                    </a:lnTo>
                    <a:lnTo>
                      <a:pt x="36" y="33"/>
                    </a:lnTo>
                    <a:lnTo>
                      <a:pt x="36" y="35"/>
                    </a:lnTo>
                    <a:lnTo>
                      <a:pt x="40" y="38"/>
                    </a:lnTo>
                    <a:lnTo>
                      <a:pt x="43" y="38"/>
                    </a:lnTo>
                    <a:lnTo>
                      <a:pt x="45" y="40"/>
                    </a:lnTo>
                    <a:lnTo>
                      <a:pt x="50" y="42"/>
                    </a:lnTo>
                    <a:lnTo>
                      <a:pt x="52" y="42"/>
                    </a:lnTo>
                    <a:lnTo>
                      <a:pt x="52" y="45"/>
                    </a:lnTo>
                    <a:lnTo>
                      <a:pt x="47" y="45"/>
                    </a:lnTo>
                    <a:lnTo>
                      <a:pt x="47" y="47"/>
                    </a:lnTo>
                    <a:lnTo>
                      <a:pt x="45" y="47"/>
                    </a:lnTo>
                    <a:lnTo>
                      <a:pt x="43" y="47"/>
                    </a:lnTo>
                    <a:lnTo>
                      <a:pt x="43" y="49"/>
                    </a:lnTo>
                    <a:lnTo>
                      <a:pt x="40" y="49"/>
                    </a:lnTo>
                    <a:lnTo>
                      <a:pt x="38" y="49"/>
                    </a:lnTo>
                    <a:lnTo>
                      <a:pt x="38" y="52"/>
                    </a:lnTo>
                    <a:lnTo>
                      <a:pt x="36" y="52"/>
                    </a:lnTo>
                    <a:lnTo>
                      <a:pt x="31" y="54"/>
                    </a:lnTo>
                    <a:lnTo>
                      <a:pt x="29" y="52"/>
                    </a:lnTo>
                    <a:lnTo>
                      <a:pt x="24" y="52"/>
                    </a:lnTo>
                    <a:lnTo>
                      <a:pt x="21" y="54"/>
                    </a:lnTo>
                    <a:lnTo>
                      <a:pt x="19" y="56"/>
                    </a:lnTo>
                    <a:lnTo>
                      <a:pt x="17" y="56"/>
                    </a:lnTo>
                    <a:lnTo>
                      <a:pt x="14" y="54"/>
                    </a:lnTo>
                    <a:lnTo>
                      <a:pt x="7" y="54"/>
                    </a:lnTo>
                    <a:lnTo>
                      <a:pt x="0" y="56"/>
                    </a:lnTo>
                    <a:lnTo>
                      <a:pt x="0" y="64"/>
                    </a:lnTo>
                    <a:lnTo>
                      <a:pt x="3" y="64"/>
                    </a:lnTo>
                    <a:lnTo>
                      <a:pt x="5" y="64"/>
                    </a:lnTo>
                    <a:lnTo>
                      <a:pt x="7" y="64"/>
                    </a:lnTo>
                    <a:lnTo>
                      <a:pt x="10" y="66"/>
                    </a:lnTo>
                    <a:lnTo>
                      <a:pt x="17" y="64"/>
                    </a:lnTo>
                    <a:lnTo>
                      <a:pt x="19" y="64"/>
                    </a:lnTo>
                    <a:lnTo>
                      <a:pt x="21" y="66"/>
                    </a:lnTo>
                    <a:lnTo>
                      <a:pt x="24" y="66"/>
                    </a:lnTo>
                    <a:lnTo>
                      <a:pt x="31" y="64"/>
                    </a:lnTo>
                    <a:lnTo>
                      <a:pt x="31" y="66"/>
                    </a:lnTo>
                    <a:lnTo>
                      <a:pt x="33" y="66"/>
                    </a:lnTo>
                    <a:lnTo>
                      <a:pt x="36" y="68"/>
                    </a:lnTo>
                    <a:lnTo>
                      <a:pt x="38" y="68"/>
                    </a:lnTo>
                    <a:lnTo>
                      <a:pt x="40" y="68"/>
                    </a:lnTo>
                    <a:lnTo>
                      <a:pt x="45" y="68"/>
                    </a:lnTo>
                    <a:lnTo>
                      <a:pt x="47" y="68"/>
                    </a:lnTo>
                    <a:lnTo>
                      <a:pt x="52" y="68"/>
                    </a:lnTo>
                    <a:lnTo>
                      <a:pt x="55" y="68"/>
                    </a:lnTo>
                    <a:lnTo>
                      <a:pt x="57" y="68"/>
                    </a:lnTo>
                    <a:lnTo>
                      <a:pt x="57" y="64"/>
                    </a:lnTo>
                    <a:lnTo>
                      <a:pt x="62" y="64"/>
                    </a:lnTo>
                  </a:path>
                </a:pathLst>
              </a:custGeom>
              <a:grpFill/>
              <a:ln w="9525">
                <a:noFill/>
                <a:round/>
                <a:headEnd/>
                <a:tailEnd/>
              </a:ln>
            </p:spPr>
            <p:txBody>
              <a:bodyPr/>
              <a:lstStyle/>
              <a:p>
                <a:pPr>
                  <a:defRPr/>
                </a:pPr>
                <a:endParaRPr lang="en-US" sz="1200" kern="0">
                  <a:solidFill>
                    <a:srgbClr val="0096D6"/>
                  </a:solidFill>
                </a:endParaRPr>
              </a:p>
            </p:txBody>
          </p:sp>
          <p:sp>
            <p:nvSpPr>
              <p:cNvPr id="2940" name="Freeform 714"/>
              <p:cNvSpPr>
                <a:spLocks/>
              </p:cNvSpPr>
              <p:nvPr/>
            </p:nvSpPr>
            <p:spPr bwMode="auto">
              <a:xfrm>
                <a:off x="2646" y="2383"/>
                <a:ext cx="85" cy="59"/>
              </a:xfrm>
              <a:custGeom>
                <a:avLst/>
                <a:gdLst>
                  <a:gd name="T0" fmla="*/ 14 w 85"/>
                  <a:gd name="T1" fmla="*/ 40 h 59"/>
                  <a:gd name="T2" fmla="*/ 5 w 85"/>
                  <a:gd name="T3" fmla="*/ 26 h 59"/>
                  <a:gd name="T4" fmla="*/ 3 w 85"/>
                  <a:gd name="T5" fmla="*/ 26 h 59"/>
                  <a:gd name="T6" fmla="*/ 0 w 85"/>
                  <a:gd name="T7" fmla="*/ 23 h 59"/>
                  <a:gd name="T8" fmla="*/ 10 w 85"/>
                  <a:gd name="T9" fmla="*/ 19 h 59"/>
                  <a:gd name="T10" fmla="*/ 14 w 85"/>
                  <a:gd name="T11" fmla="*/ 7 h 59"/>
                  <a:gd name="T12" fmla="*/ 19 w 85"/>
                  <a:gd name="T13" fmla="*/ 0 h 59"/>
                  <a:gd name="T14" fmla="*/ 26 w 85"/>
                  <a:gd name="T15" fmla="*/ 2 h 59"/>
                  <a:gd name="T16" fmla="*/ 31 w 85"/>
                  <a:gd name="T17" fmla="*/ 0 h 59"/>
                  <a:gd name="T18" fmla="*/ 33 w 85"/>
                  <a:gd name="T19" fmla="*/ 0 h 59"/>
                  <a:gd name="T20" fmla="*/ 36 w 85"/>
                  <a:gd name="T21" fmla="*/ 0 h 59"/>
                  <a:gd name="T22" fmla="*/ 43 w 85"/>
                  <a:gd name="T23" fmla="*/ 0 h 59"/>
                  <a:gd name="T24" fmla="*/ 47 w 85"/>
                  <a:gd name="T25" fmla="*/ 2 h 59"/>
                  <a:gd name="T26" fmla="*/ 52 w 85"/>
                  <a:gd name="T27" fmla="*/ 5 h 59"/>
                  <a:gd name="T28" fmla="*/ 55 w 85"/>
                  <a:gd name="T29" fmla="*/ 7 h 59"/>
                  <a:gd name="T30" fmla="*/ 59 w 85"/>
                  <a:gd name="T31" fmla="*/ 12 h 59"/>
                  <a:gd name="T32" fmla="*/ 59 w 85"/>
                  <a:gd name="T33" fmla="*/ 14 h 59"/>
                  <a:gd name="T34" fmla="*/ 62 w 85"/>
                  <a:gd name="T35" fmla="*/ 14 h 59"/>
                  <a:gd name="T36" fmla="*/ 64 w 85"/>
                  <a:gd name="T37" fmla="*/ 19 h 59"/>
                  <a:gd name="T38" fmla="*/ 64 w 85"/>
                  <a:gd name="T39" fmla="*/ 19 h 59"/>
                  <a:gd name="T40" fmla="*/ 66 w 85"/>
                  <a:gd name="T41" fmla="*/ 21 h 59"/>
                  <a:gd name="T42" fmla="*/ 69 w 85"/>
                  <a:gd name="T43" fmla="*/ 23 h 59"/>
                  <a:gd name="T44" fmla="*/ 73 w 85"/>
                  <a:gd name="T45" fmla="*/ 26 h 59"/>
                  <a:gd name="T46" fmla="*/ 73 w 85"/>
                  <a:gd name="T47" fmla="*/ 30 h 59"/>
                  <a:gd name="T48" fmla="*/ 73 w 85"/>
                  <a:gd name="T49" fmla="*/ 30 h 59"/>
                  <a:gd name="T50" fmla="*/ 76 w 85"/>
                  <a:gd name="T51" fmla="*/ 35 h 59"/>
                  <a:gd name="T52" fmla="*/ 76 w 85"/>
                  <a:gd name="T53" fmla="*/ 40 h 59"/>
                  <a:gd name="T54" fmla="*/ 78 w 85"/>
                  <a:gd name="T55" fmla="*/ 45 h 59"/>
                  <a:gd name="T56" fmla="*/ 81 w 85"/>
                  <a:gd name="T57" fmla="*/ 42 h 59"/>
                  <a:gd name="T58" fmla="*/ 81 w 85"/>
                  <a:gd name="T59" fmla="*/ 47 h 59"/>
                  <a:gd name="T60" fmla="*/ 83 w 85"/>
                  <a:gd name="T61" fmla="*/ 49 h 59"/>
                  <a:gd name="T62" fmla="*/ 83 w 85"/>
                  <a:gd name="T63" fmla="*/ 49 h 59"/>
                  <a:gd name="T64" fmla="*/ 83 w 85"/>
                  <a:gd name="T65" fmla="*/ 52 h 59"/>
                  <a:gd name="T66" fmla="*/ 83 w 85"/>
                  <a:gd name="T67" fmla="*/ 56 h 59"/>
                  <a:gd name="T68" fmla="*/ 81 w 85"/>
                  <a:gd name="T69" fmla="*/ 56 h 59"/>
                  <a:gd name="T70" fmla="*/ 73 w 85"/>
                  <a:gd name="T71" fmla="*/ 56 h 59"/>
                  <a:gd name="T72" fmla="*/ 69 w 85"/>
                  <a:gd name="T73" fmla="*/ 56 h 59"/>
                  <a:gd name="T74" fmla="*/ 64 w 85"/>
                  <a:gd name="T75" fmla="*/ 56 h 59"/>
                  <a:gd name="T76" fmla="*/ 62 w 85"/>
                  <a:gd name="T77" fmla="*/ 56 h 59"/>
                  <a:gd name="T78" fmla="*/ 59 w 85"/>
                  <a:gd name="T79" fmla="*/ 54 h 59"/>
                  <a:gd name="T80" fmla="*/ 55 w 85"/>
                  <a:gd name="T81" fmla="*/ 52 h 59"/>
                  <a:gd name="T82" fmla="*/ 19 w 85"/>
                  <a:gd name="T83" fmla="*/ 56 h 59"/>
                  <a:gd name="T84" fmla="*/ 12 w 85"/>
                  <a:gd name="T85" fmla="*/ 56 h 59"/>
                  <a:gd name="T86" fmla="*/ 12 w 85"/>
                  <a:gd name="T87" fmla="*/ 56 h 59"/>
                  <a:gd name="T88" fmla="*/ 12 w 85"/>
                  <a:gd name="T89" fmla="*/ 47 h 59"/>
                  <a:gd name="T90" fmla="*/ 24 w 85"/>
                  <a:gd name="T91" fmla="*/ 45 h 59"/>
                  <a:gd name="T92" fmla="*/ 29 w 85"/>
                  <a:gd name="T93" fmla="*/ 45 h 59"/>
                  <a:gd name="T94" fmla="*/ 33 w 85"/>
                  <a:gd name="T95" fmla="*/ 42 h 59"/>
                  <a:gd name="T96" fmla="*/ 38 w 85"/>
                  <a:gd name="T97" fmla="*/ 42 h 59"/>
                  <a:gd name="T98" fmla="*/ 43 w 85"/>
                  <a:gd name="T99" fmla="*/ 45 h 59"/>
                  <a:gd name="T100" fmla="*/ 47 w 85"/>
                  <a:gd name="T101" fmla="*/ 45 h 59"/>
                  <a:gd name="T102" fmla="*/ 52 w 85"/>
                  <a:gd name="T103" fmla="*/ 42 h 59"/>
                  <a:gd name="T104" fmla="*/ 50 w 85"/>
                  <a:gd name="T105" fmla="*/ 42 h 59"/>
                  <a:gd name="T106" fmla="*/ 45 w 85"/>
                  <a:gd name="T107" fmla="*/ 42 h 59"/>
                  <a:gd name="T108" fmla="*/ 40 w 85"/>
                  <a:gd name="T109" fmla="*/ 40 h 59"/>
                  <a:gd name="T110" fmla="*/ 36 w 85"/>
                  <a:gd name="T111" fmla="*/ 38 h 59"/>
                  <a:gd name="T112" fmla="*/ 31 w 85"/>
                  <a:gd name="T113" fmla="*/ 38 h 59"/>
                  <a:gd name="T114" fmla="*/ 29 w 85"/>
                  <a:gd name="T115" fmla="*/ 40 h 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59"/>
                  <a:gd name="T176" fmla="*/ 85 w 85"/>
                  <a:gd name="T177" fmla="*/ 59 h 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59">
                    <a:moveTo>
                      <a:pt x="14" y="40"/>
                    </a:moveTo>
                    <a:lnTo>
                      <a:pt x="14" y="40"/>
                    </a:lnTo>
                    <a:lnTo>
                      <a:pt x="12" y="38"/>
                    </a:lnTo>
                    <a:lnTo>
                      <a:pt x="12" y="35"/>
                    </a:lnTo>
                    <a:lnTo>
                      <a:pt x="5" y="26"/>
                    </a:lnTo>
                    <a:lnTo>
                      <a:pt x="3" y="26"/>
                    </a:lnTo>
                    <a:lnTo>
                      <a:pt x="0" y="26"/>
                    </a:lnTo>
                    <a:lnTo>
                      <a:pt x="0" y="23"/>
                    </a:lnTo>
                    <a:lnTo>
                      <a:pt x="3" y="23"/>
                    </a:lnTo>
                    <a:lnTo>
                      <a:pt x="5" y="23"/>
                    </a:lnTo>
                    <a:lnTo>
                      <a:pt x="10" y="19"/>
                    </a:lnTo>
                    <a:lnTo>
                      <a:pt x="14" y="12"/>
                    </a:lnTo>
                    <a:lnTo>
                      <a:pt x="14" y="7"/>
                    </a:lnTo>
                    <a:lnTo>
                      <a:pt x="17" y="5"/>
                    </a:lnTo>
                    <a:lnTo>
                      <a:pt x="17" y="0"/>
                    </a:lnTo>
                    <a:lnTo>
                      <a:pt x="19" y="0"/>
                    </a:lnTo>
                    <a:lnTo>
                      <a:pt x="24" y="0"/>
                    </a:lnTo>
                    <a:lnTo>
                      <a:pt x="26" y="2"/>
                    </a:lnTo>
                    <a:lnTo>
                      <a:pt x="29" y="0"/>
                    </a:lnTo>
                    <a:lnTo>
                      <a:pt x="31" y="0"/>
                    </a:lnTo>
                    <a:lnTo>
                      <a:pt x="33" y="0"/>
                    </a:lnTo>
                    <a:lnTo>
                      <a:pt x="36" y="0"/>
                    </a:lnTo>
                    <a:lnTo>
                      <a:pt x="40" y="0"/>
                    </a:lnTo>
                    <a:lnTo>
                      <a:pt x="43" y="0"/>
                    </a:lnTo>
                    <a:lnTo>
                      <a:pt x="45" y="0"/>
                    </a:lnTo>
                    <a:lnTo>
                      <a:pt x="47" y="2"/>
                    </a:lnTo>
                    <a:lnTo>
                      <a:pt x="47" y="5"/>
                    </a:lnTo>
                    <a:lnTo>
                      <a:pt x="50" y="7"/>
                    </a:lnTo>
                    <a:lnTo>
                      <a:pt x="52" y="5"/>
                    </a:lnTo>
                    <a:lnTo>
                      <a:pt x="52" y="7"/>
                    </a:lnTo>
                    <a:lnTo>
                      <a:pt x="55" y="7"/>
                    </a:lnTo>
                    <a:lnTo>
                      <a:pt x="59" y="12"/>
                    </a:lnTo>
                    <a:lnTo>
                      <a:pt x="59" y="14"/>
                    </a:lnTo>
                    <a:lnTo>
                      <a:pt x="62" y="14"/>
                    </a:lnTo>
                    <a:lnTo>
                      <a:pt x="62" y="16"/>
                    </a:lnTo>
                    <a:lnTo>
                      <a:pt x="64" y="16"/>
                    </a:lnTo>
                    <a:lnTo>
                      <a:pt x="64" y="19"/>
                    </a:lnTo>
                    <a:lnTo>
                      <a:pt x="66" y="21"/>
                    </a:lnTo>
                    <a:lnTo>
                      <a:pt x="69" y="21"/>
                    </a:lnTo>
                    <a:lnTo>
                      <a:pt x="69" y="23"/>
                    </a:lnTo>
                    <a:lnTo>
                      <a:pt x="71" y="23"/>
                    </a:lnTo>
                    <a:lnTo>
                      <a:pt x="73" y="26"/>
                    </a:lnTo>
                    <a:lnTo>
                      <a:pt x="73" y="28"/>
                    </a:lnTo>
                    <a:lnTo>
                      <a:pt x="73" y="30"/>
                    </a:lnTo>
                    <a:lnTo>
                      <a:pt x="76" y="30"/>
                    </a:lnTo>
                    <a:lnTo>
                      <a:pt x="76" y="35"/>
                    </a:lnTo>
                    <a:lnTo>
                      <a:pt x="76" y="38"/>
                    </a:lnTo>
                    <a:lnTo>
                      <a:pt x="76" y="40"/>
                    </a:lnTo>
                    <a:lnTo>
                      <a:pt x="76" y="42"/>
                    </a:lnTo>
                    <a:lnTo>
                      <a:pt x="78" y="45"/>
                    </a:lnTo>
                    <a:lnTo>
                      <a:pt x="78" y="42"/>
                    </a:lnTo>
                    <a:lnTo>
                      <a:pt x="81" y="42"/>
                    </a:lnTo>
                    <a:lnTo>
                      <a:pt x="81" y="45"/>
                    </a:lnTo>
                    <a:lnTo>
                      <a:pt x="81" y="47"/>
                    </a:lnTo>
                    <a:lnTo>
                      <a:pt x="83" y="47"/>
                    </a:lnTo>
                    <a:lnTo>
                      <a:pt x="83" y="49"/>
                    </a:lnTo>
                    <a:lnTo>
                      <a:pt x="83" y="52"/>
                    </a:lnTo>
                    <a:lnTo>
                      <a:pt x="83" y="54"/>
                    </a:lnTo>
                    <a:lnTo>
                      <a:pt x="85" y="56"/>
                    </a:lnTo>
                    <a:lnTo>
                      <a:pt x="83" y="56"/>
                    </a:lnTo>
                    <a:lnTo>
                      <a:pt x="81" y="56"/>
                    </a:lnTo>
                    <a:lnTo>
                      <a:pt x="76" y="56"/>
                    </a:lnTo>
                    <a:lnTo>
                      <a:pt x="73" y="56"/>
                    </a:lnTo>
                    <a:lnTo>
                      <a:pt x="71" y="56"/>
                    </a:lnTo>
                    <a:lnTo>
                      <a:pt x="71" y="59"/>
                    </a:lnTo>
                    <a:lnTo>
                      <a:pt x="69" y="56"/>
                    </a:lnTo>
                    <a:lnTo>
                      <a:pt x="66" y="56"/>
                    </a:lnTo>
                    <a:lnTo>
                      <a:pt x="64" y="56"/>
                    </a:lnTo>
                    <a:lnTo>
                      <a:pt x="64" y="54"/>
                    </a:lnTo>
                    <a:lnTo>
                      <a:pt x="62" y="56"/>
                    </a:lnTo>
                    <a:lnTo>
                      <a:pt x="62" y="54"/>
                    </a:lnTo>
                    <a:lnTo>
                      <a:pt x="59" y="54"/>
                    </a:lnTo>
                    <a:lnTo>
                      <a:pt x="57" y="54"/>
                    </a:lnTo>
                    <a:lnTo>
                      <a:pt x="55" y="52"/>
                    </a:lnTo>
                    <a:lnTo>
                      <a:pt x="33" y="52"/>
                    </a:lnTo>
                    <a:lnTo>
                      <a:pt x="26" y="56"/>
                    </a:lnTo>
                    <a:lnTo>
                      <a:pt x="19" y="56"/>
                    </a:lnTo>
                    <a:lnTo>
                      <a:pt x="14" y="56"/>
                    </a:lnTo>
                    <a:lnTo>
                      <a:pt x="12" y="56"/>
                    </a:lnTo>
                    <a:lnTo>
                      <a:pt x="12" y="49"/>
                    </a:lnTo>
                    <a:lnTo>
                      <a:pt x="12" y="47"/>
                    </a:lnTo>
                    <a:lnTo>
                      <a:pt x="24" y="45"/>
                    </a:lnTo>
                    <a:lnTo>
                      <a:pt x="26" y="45"/>
                    </a:lnTo>
                    <a:lnTo>
                      <a:pt x="29" y="45"/>
                    </a:lnTo>
                    <a:lnTo>
                      <a:pt x="31" y="42"/>
                    </a:lnTo>
                    <a:lnTo>
                      <a:pt x="33" y="42"/>
                    </a:lnTo>
                    <a:lnTo>
                      <a:pt x="36" y="42"/>
                    </a:lnTo>
                    <a:lnTo>
                      <a:pt x="38" y="42"/>
                    </a:lnTo>
                    <a:lnTo>
                      <a:pt x="40" y="45"/>
                    </a:lnTo>
                    <a:lnTo>
                      <a:pt x="43" y="45"/>
                    </a:lnTo>
                    <a:lnTo>
                      <a:pt x="45" y="45"/>
                    </a:lnTo>
                    <a:lnTo>
                      <a:pt x="47" y="45"/>
                    </a:lnTo>
                    <a:lnTo>
                      <a:pt x="50" y="45"/>
                    </a:lnTo>
                    <a:lnTo>
                      <a:pt x="52" y="42"/>
                    </a:lnTo>
                    <a:lnTo>
                      <a:pt x="50" y="42"/>
                    </a:lnTo>
                    <a:lnTo>
                      <a:pt x="50" y="40"/>
                    </a:lnTo>
                    <a:lnTo>
                      <a:pt x="47" y="40"/>
                    </a:lnTo>
                    <a:lnTo>
                      <a:pt x="45" y="42"/>
                    </a:lnTo>
                    <a:lnTo>
                      <a:pt x="43" y="42"/>
                    </a:lnTo>
                    <a:lnTo>
                      <a:pt x="40" y="40"/>
                    </a:lnTo>
                    <a:lnTo>
                      <a:pt x="38" y="40"/>
                    </a:lnTo>
                    <a:lnTo>
                      <a:pt x="36" y="38"/>
                    </a:lnTo>
                    <a:lnTo>
                      <a:pt x="33" y="38"/>
                    </a:lnTo>
                    <a:lnTo>
                      <a:pt x="31" y="38"/>
                    </a:lnTo>
                    <a:lnTo>
                      <a:pt x="29" y="40"/>
                    </a:lnTo>
                    <a:lnTo>
                      <a:pt x="14" y="40"/>
                    </a:lnTo>
                    <a:close/>
                  </a:path>
                </a:pathLst>
              </a:custGeom>
              <a:grpFill/>
              <a:ln w="9525">
                <a:noFill/>
                <a:round/>
                <a:headEnd/>
                <a:tailEnd/>
              </a:ln>
            </p:spPr>
            <p:txBody>
              <a:bodyPr/>
              <a:lstStyle/>
              <a:p>
                <a:pPr>
                  <a:defRPr/>
                </a:pPr>
                <a:endParaRPr lang="en-US" sz="1200" kern="0">
                  <a:solidFill>
                    <a:srgbClr val="0096D6"/>
                  </a:solidFill>
                </a:endParaRPr>
              </a:p>
            </p:txBody>
          </p:sp>
          <p:sp>
            <p:nvSpPr>
              <p:cNvPr id="2941" name="Freeform 715"/>
              <p:cNvSpPr>
                <a:spLocks/>
              </p:cNvSpPr>
              <p:nvPr/>
            </p:nvSpPr>
            <p:spPr bwMode="auto">
              <a:xfrm>
                <a:off x="2646" y="2383"/>
                <a:ext cx="85" cy="59"/>
              </a:xfrm>
              <a:custGeom>
                <a:avLst/>
                <a:gdLst>
                  <a:gd name="T0" fmla="*/ 14 w 85"/>
                  <a:gd name="T1" fmla="*/ 40 h 59"/>
                  <a:gd name="T2" fmla="*/ 5 w 85"/>
                  <a:gd name="T3" fmla="*/ 26 h 59"/>
                  <a:gd name="T4" fmla="*/ 3 w 85"/>
                  <a:gd name="T5" fmla="*/ 26 h 59"/>
                  <a:gd name="T6" fmla="*/ 0 w 85"/>
                  <a:gd name="T7" fmla="*/ 23 h 59"/>
                  <a:gd name="T8" fmla="*/ 10 w 85"/>
                  <a:gd name="T9" fmla="*/ 19 h 59"/>
                  <a:gd name="T10" fmla="*/ 14 w 85"/>
                  <a:gd name="T11" fmla="*/ 7 h 59"/>
                  <a:gd name="T12" fmla="*/ 19 w 85"/>
                  <a:gd name="T13" fmla="*/ 0 h 59"/>
                  <a:gd name="T14" fmla="*/ 26 w 85"/>
                  <a:gd name="T15" fmla="*/ 2 h 59"/>
                  <a:gd name="T16" fmla="*/ 31 w 85"/>
                  <a:gd name="T17" fmla="*/ 0 h 59"/>
                  <a:gd name="T18" fmla="*/ 33 w 85"/>
                  <a:gd name="T19" fmla="*/ 0 h 59"/>
                  <a:gd name="T20" fmla="*/ 36 w 85"/>
                  <a:gd name="T21" fmla="*/ 0 h 59"/>
                  <a:gd name="T22" fmla="*/ 43 w 85"/>
                  <a:gd name="T23" fmla="*/ 0 h 59"/>
                  <a:gd name="T24" fmla="*/ 47 w 85"/>
                  <a:gd name="T25" fmla="*/ 2 h 59"/>
                  <a:gd name="T26" fmla="*/ 52 w 85"/>
                  <a:gd name="T27" fmla="*/ 5 h 59"/>
                  <a:gd name="T28" fmla="*/ 55 w 85"/>
                  <a:gd name="T29" fmla="*/ 7 h 59"/>
                  <a:gd name="T30" fmla="*/ 59 w 85"/>
                  <a:gd name="T31" fmla="*/ 12 h 59"/>
                  <a:gd name="T32" fmla="*/ 59 w 85"/>
                  <a:gd name="T33" fmla="*/ 14 h 59"/>
                  <a:gd name="T34" fmla="*/ 62 w 85"/>
                  <a:gd name="T35" fmla="*/ 14 h 59"/>
                  <a:gd name="T36" fmla="*/ 64 w 85"/>
                  <a:gd name="T37" fmla="*/ 19 h 59"/>
                  <a:gd name="T38" fmla="*/ 64 w 85"/>
                  <a:gd name="T39" fmla="*/ 19 h 59"/>
                  <a:gd name="T40" fmla="*/ 66 w 85"/>
                  <a:gd name="T41" fmla="*/ 21 h 59"/>
                  <a:gd name="T42" fmla="*/ 69 w 85"/>
                  <a:gd name="T43" fmla="*/ 23 h 59"/>
                  <a:gd name="T44" fmla="*/ 73 w 85"/>
                  <a:gd name="T45" fmla="*/ 26 h 59"/>
                  <a:gd name="T46" fmla="*/ 73 w 85"/>
                  <a:gd name="T47" fmla="*/ 30 h 59"/>
                  <a:gd name="T48" fmla="*/ 73 w 85"/>
                  <a:gd name="T49" fmla="*/ 30 h 59"/>
                  <a:gd name="T50" fmla="*/ 76 w 85"/>
                  <a:gd name="T51" fmla="*/ 35 h 59"/>
                  <a:gd name="T52" fmla="*/ 76 w 85"/>
                  <a:gd name="T53" fmla="*/ 40 h 59"/>
                  <a:gd name="T54" fmla="*/ 78 w 85"/>
                  <a:gd name="T55" fmla="*/ 45 h 59"/>
                  <a:gd name="T56" fmla="*/ 81 w 85"/>
                  <a:gd name="T57" fmla="*/ 42 h 59"/>
                  <a:gd name="T58" fmla="*/ 81 w 85"/>
                  <a:gd name="T59" fmla="*/ 47 h 59"/>
                  <a:gd name="T60" fmla="*/ 83 w 85"/>
                  <a:gd name="T61" fmla="*/ 49 h 59"/>
                  <a:gd name="T62" fmla="*/ 83 w 85"/>
                  <a:gd name="T63" fmla="*/ 49 h 59"/>
                  <a:gd name="T64" fmla="*/ 83 w 85"/>
                  <a:gd name="T65" fmla="*/ 52 h 59"/>
                  <a:gd name="T66" fmla="*/ 83 w 85"/>
                  <a:gd name="T67" fmla="*/ 56 h 59"/>
                  <a:gd name="T68" fmla="*/ 81 w 85"/>
                  <a:gd name="T69" fmla="*/ 56 h 59"/>
                  <a:gd name="T70" fmla="*/ 73 w 85"/>
                  <a:gd name="T71" fmla="*/ 56 h 59"/>
                  <a:gd name="T72" fmla="*/ 69 w 85"/>
                  <a:gd name="T73" fmla="*/ 56 h 59"/>
                  <a:gd name="T74" fmla="*/ 64 w 85"/>
                  <a:gd name="T75" fmla="*/ 56 h 59"/>
                  <a:gd name="T76" fmla="*/ 62 w 85"/>
                  <a:gd name="T77" fmla="*/ 56 h 59"/>
                  <a:gd name="T78" fmla="*/ 59 w 85"/>
                  <a:gd name="T79" fmla="*/ 54 h 59"/>
                  <a:gd name="T80" fmla="*/ 55 w 85"/>
                  <a:gd name="T81" fmla="*/ 52 h 59"/>
                  <a:gd name="T82" fmla="*/ 19 w 85"/>
                  <a:gd name="T83" fmla="*/ 56 h 59"/>
                  <a:gd name="T84" fmla="*/ 12 w 85"/>
                  <a:gd name="T85" fmla="*/ 56 h 59"/>
                  <a:gd name="T86" fmla="*/ 12 w 85"/>
                  <a:gd name="T87" fmla="*/ 56 h 59"/>
                  <a:gd name="T88" fmla="*/ 12 w 85"/>
                  <a:gd name="T89" fmla="*/ 47 h 59"/>
                  <a:gd name="T90" fmla="*/ 24 w 85"/>
                  <a:gd name="T91" fmla="*/ 45 h 59"/>
                  <a:gd name="T92" fmla="*/ 29 w 85"/>
                  <a:gd name="T93" fmla="*/ 45 h 59"/>
                  <a:gd name="T94" fmla="*/ 33 w 85"/>
                  <a:gd name="T95" fmla="*/ 42 h 59"/>
                  <a:gd name="T96" fmla="*/ 38 w 85"/>
                  <a:gd name="T97" fmla="*/ 42 h 59"/>
                  <a:gd name="T98" fmla="*/ 43 w 85"/>
                  <a:gd name="T99" fmla="*/ 45 h 59"/>
                  <a:gd name="T100" fmla="*/ 47 w 85"/>
                  <a:gd name="T101" fmla="*/ 45 h 59"/>
                  <a:gd name="T102" fmla="*/ 52 w 85"/>
                  <a:gd name="T103" fmla="*/ 42 h 59"/>
                  <a:gd name="T104" fmla="*/ 50 w 85"/>
                  <a:gd name="T105" fmla="*/ 42 h 59"/>
                  <a:gd name="T106" fmla="*/ 45 w 85"/>
                  <a:gd name="T107" fmla="*/ 42 h 59"/>
                  <a:gd name="T108" fmla="*/ 40 w 85"/>
                  <a:gd name="T109" fmla="*/ 40 h 59"/>
                  <a:gd name="T110" fmla="*/ 36 w 85"/>
                  <a:gd name="T111" fmla="*/ 38 h 59"/>
                  <a:gd name="T112" fmla="*/ 31 w 85"/>
                  <a:gd name="T113" fmla="*/ 38 h 59"/>
                  <a:gd name="T114" fmla="*/ 29 w 85"/>
                  <a:gd name="T115" fmla="*/ 40 h 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59"/>
                  <a:gd name="T176" fmla="*/ 85 w 85"/>
                  <a:gd name="T177" fmla="*/ 59 h 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59">
                    <a:moveTo>
                      <a:pt x="14" y="40"/>
                    </a:moveTo>
                    <a:lnTo>
                      <a:pt x="14" y="40"/>
                    </a:lnTo>
                    <a:lnTo>
                      <a:pt x="12" y="38"/>
                    </a:lnTo>
                    <a:lnTo>
                      <a:pt x="12" y="35"/>
                    </a:lnTo>
                    <a:lnTo>
                      <a:pt x="5" y="26"/>
                    </a:lnTo>
                    <a:lnTo>
                      <a:pt x="3" y="26"/>
                    </a:lnTo>
                    <a:lnTo>
                      <a:pt x="0" y="26"/>
                    </a:lnTo>
                    <a:lnTo>
                      <a:pt x="0" y="23"/>
                    </a:lnTo>
                    <a:lnTo>
                      <a:pt x="3" y="23"/>
                    </a:lnTo>
                    <a:lnTo>
                      <a:pt x="5" y="23"/>
                    </a:lnTo>
                    <a:lnTo>
                      <a:pt x="10" y="19"/>
                    </a:lnTo>
                    <a:lnTo>
                      <a:pt x="14" y="12"/>
                    </a:lnTo>
                    <a:lnTo>
                      <a:pt x="14" y="7"/>
                    </a:lnTo>
                    <a:lnTo>
                      <a:pt x="17" y="5"/>
                    </a:lnTo>
                    <a:lnTo>
                      <a:pt x="17" y="0"/>
                    </a:lnTo>
                    <a:lnTo>
                      <a:pt x="19" y="0"/>
                    </a:lnTo>
                    <a:lnTo>
                      <a:pt x="24" y="0"/>
                    </a:lnTo>
                    <a:lnTo>
                      <a:pt x="26" y="2"/>
                    </a:lnTo>
                    <a:lnTo>
                      <a:pt x="29" y="0"/>
                    </a:lnTo>
                    <a:lnTo>
                      <a:pt x="31" y="0"/>
                    </a:lnTo>
                    <a:lnTo>
                      <a:pt x="33" y="0"/>
                    </a:lnTo>
                    <a:lnTo>
                      <a:pt x="36" y="0"/>
                    </a:lnTo>
                    <a:lnTo>
                      <a:pt x="40" y="0"/>
                    </a:lnTo>
                    <a:lnTo>
                      <a:pt x="43" y="0"/>
                    </a:lnTo>
                    <a:lnTo>
                      <a:pt x="45" y="0"/>
                    </a:lnTo>
                    <a:lnTo>
                      <a:pt x="47" y="2"/>
                    </a:lnTo>
                    <a:lnTo>
                      <a:pt x="47" y="5"/>
                    </a:lnTo>
                    <a:lnTo>
                      <a:pt x="50" y="7"/>
                    </a:lnTo>
                    <a:lnTo>
                      <a:pt x="52" y="5"/>
                    </a:lnTo>
                    <a:lnTo>
                      <a:pt x="52" y="7"/>
                    </a:lnTo>
                    <a:lnTo>
                      <a:pt x="55" y="7"/>
                    </a:lnTo>
                    <a:lnTo>
                      <a:pt x="59" y="12"/>
                    </a:lnTo>
                    <a:lnTo>
                      <a:pt x="59" y="14"/>
                    </a:lnTo>
                    <a:lnTo>
                      <a:pt x="62" y="14"/>
                    </a:lnTo>
                    <a:lnTo>
                      <a:pt x="62" y="16"/>
                    </a:lnTo>
                    <a:lnTo>
                      <a:pt x="64" y="16"/>
                    </a:lnTo>
                    <a:lnTo>
                      <a:pt x="64" y="19"/>
                    </a:lnTo>
                    <a:lnTo>
                      <a:pt x="66" y="21"/>
                    </a:lnTo>
                    <a:lnTo>
                      <a:pt x="69" y="21"/>
                    </a:lnTo>
                    <a:lnTo>
                      <a:pt x="69" y="23"/>
                    </a:lnTo>
                    <a:lnTo>
                      <a:pt x="71" y="23"/>
                    </a:lnTo>
                    <a:lnTo>
                      <a:pt x="73" y="26"/>
                    </a:lnTo>
                    <a:lnTo>
                      <a:pt x="73" y="28"/>
                    </a:lnTo>
                    <a:lnTo>
                      <a:pt x="73" y="30"/>
                    </a:lnTo>
                    <a:lnTo>
                      <a:pt x="76" y="30"/>
                    </a:lnTo>
                    <a:lnTo>
                      <a:pt x="76" y="35"/>
                    </a:lnTo>
                    <a:lnTo>
                      <a:pt x="76" y="38"/>
                    </a:lnTo>
                    <a:lnTo>
                      <a:pt x="76" y="40"/>
                    </a:lnTo>
                    <a:lnTo>
                      <a:pt x="76" y="42"/>
                    </a:lnTo>
                    <a:lnTo>
                      <a:pt x="78" y="45"/>
                    </a:lnTo>
                    <a:lnTo>
                      <a:pt x="78" y="42"/>
                    </a:lnTo>
                    <a:lnTo>
                      <a:pt x="81" y="42"/>
                    </a:lnTo>
                    <a:lnTo>
                      <a:pt x="81" y="45"/>
                    </a:lnTo>
                    <a:lnTo>
                      <a:pt x="81" y="47"/>
                    </a:lnTo>
                    <a:lnTo>
                      <a:pt x="83" y="47"/>
                    </a:lnTo>
                    <a:lnTo>
                      <a:pt x="83" y="49"/>
                    </a:lnTo>
                    <a:lnTo>
                      <a:pt x="83" y="52"/>
                    </a:lnTo>
                    <a:lnTo>
                      <a:pt x="83" y="54"/>
                    </a:lnTo>
                    <a:lnTo>
                      <a:pt x="85" y="56"/>
                    </a:lnTo>
                    <a:lnTo>
                      <a:pt x="83" y="56"/>
                    </a:lnTo>
                    <a:lnTo>
                      <a:pt x="81" y="56"/>
                    </a:lnTo>
                    <a:lnTo>
                      <a:pt x="76" y="56"/>
                    </a:lnTo>
                    <a:lnTo>
                      <a:pt x="73" y="56"/>
                    </a:lnTo>
                    <a:lnTo>
                      <a:pt x="71" y="56"/>
                    </a:lnTo>
                    <a:lnTo>
                      <a:pt x="71" y="59"/>
                    </a:lnTo>
                    <a:lnTo>
                      <a:pt x="69" y="56"/>
                    </a:lnTo>
                    <a:lnTo>
                      <a:pt x="66" y="56"/>
                    </a:lnTo>
                    <a:lnTo>
                      <a:pt x="64" y="56"/>
                    </a:lnTo>
                    <a:lnTo>
                      <a:pt x="64" y="54"/>
                    </a:lnTo>
                    <a:lnTo>
                      <a:pt x="62" y="56"/>
                    </a:lnTo>
                    <a:lnTo>
                      <a:pt x="62" y="54"/>
                    </a:lnTo>
                    <a:lnTo>
                      <a:pt x="59" y="54"/>
                    </a:lnTo>
                    <a:lnTo>
                      <a:pt x="57" y="54"/>
                    </a:lnTo>
                    <a:lnTo>
                      <a:pt x="55" y="52"/>
                    </a:lnTo>
                    <a:lnTo>
                      <a:pt x="33" y="52"/>
                    </a:lnTo>
                    <a:lnTo>
                      <a:pt x="26" y="56"/>
                    </a:lnTo>
                    <a:lnTo>
                      <a:pt x="19" y="56"/>
                    </a:lnTo>
                    <a:lnTo>
                      <a:pt x="14" y="56"/>
                    </a:lnTo>
                    <a:lnTo>
                      <a:pt x="12" y="56"/>
                    </a:lnTo>
                    <a:lnTo>
                      <a:pt x="12" y="49"/>
                    </a:lnTo>
                    <a:lnTo>
                      <a:pt x="12" y="47"/>
                    </a:lnTo>
                    <a:lnTo>
                      <a:pt x="24" y="45"/>
                    </a:lnTo>
                    <a:lnTo>
                      <a:pt x="26" y="45"/>
                    </a:lnTo>
                    <a:lnTo>
                      <a:pt x="29" y="45"/>
                    </a:lnTo>
                    <a:lnTo>
                      <a:pt x="31" y="42"/>
                    </a:lnTo>
                    <a:lnTo>
                      <a:pt x="33" y="42"/>
                    </a:lnTo>
                    <a:lnTo>
                      <a:pt x="36" y="42"/>
                    </a:lnTo>
                    <a:lnTo>
                      <a:pt x="38" y="42"/>
                    </a:lnTo>
                    <a:lnTo>
                      <a:pt x="40" y="45"/>
                    </a:lnTo>
                    <a:lnTo>
                      <a:pt x="43" y="45"/>
                    </a:lnTo>
                    <a:lnTo>
                      <a:pt x="45" y="45"/>
                    </a:lnTo>
                    <a:lnTo>
                      <a:pt x="47" y="45"/>
                    </a:lnTo>
                    <a:lnTo>
                      <a:pt x="50" y="45"/>
                    </a:lnTo>
                    <a:lnTo>
                      <a:pt x="52" y="42"/>
                    </a:lnTo>
                    <a:lnTo>
                      <a:pt x="50" y="42"/>
                    </a:lnTo>
                    <a:lnTo>
                      <a:pt x="50" y="40"/>
                    </a:lnTo>
                    <a:lnTo>
                      <a:pt x="47" y="40"/>
                    </a:lnTo>
                    <a:lnTo>
                      <a:pt x="45" y="42"/>
                    </a:lnTo>
                    <a:lnTo>
                      <a:pt x="43" y="42"/>
                    </a:lnTo>
                    <a:lnTo>
                      <a:pt x="40" y="40"/>
                    </a:lnTo>
                    <a:lnTo>
                      <a:pt x="38" y="40"/>
                    </a:lnTo>
                    <a:lnTo>
                      <a:pt x="36" y="38"/>
                    </a:lnTo>
                    <a:lnTo>
                      <a:pt x="33" y="38"/>
                    </a:lnTo>
                    <a:lnTo>
                      <a:pt x="31" y="38"/>
                    </a:lnTo>
                    <a:lnTo>
                      <a:pt x="29" y="40"/>
                    </a:lnTo>
                    <a:lnTo>
                      <a:pt x="14" y="40"/>
                    </a:lnTo>
                  </a:path>
                </a:pathLst>
              </a:custGeom>
              <a:grpFill/>
              <a:ln w="9525">
                <a:noFill/>
                <a:round/>
                <a:headEnd/>
                <a:tailEnd/>
              </a:ln>
            </p:spPr>
            <p:txBody>
              <a:bodyPr/>
              <a:lstStyle/>
              <a:p>
                <a:pPr>
                  <a:defRPr/>
                </a:pPr>
                <a:endParaRPr lang="en-US" sz="1200" kern="0">
                  <a:solidFill>
                    <a:srgbClr val="0096D6"/>
                  </a:solidFill>
                </a:endParaRPr>
              </a:p>
            </p:txBody>
          </p:sp>
          <p:sp>
            <p:nvSpPr>
              <p:cNvPr id="2942" name="Freeform 716"/>
              <p:cNvSpPr>
                <a:spLocks/>
              </p:cNvSpPr>
              <p:nvPr/>
            </p:nvSpPr>
            <p:spPr bwMode="auto">
              <a:xfrm>
                <a:off x="497" y="1336"/>
                <a:ext cx="137" cy="154"/>
              </a:xfrm>
              <a:custGeom>
                <a:avLst/>
                <a:gdLst>
                  <a:gd name="T0" fmla="*/ 9 w 137"/>
                  <a:gd name="T1" fmla="*/ 3 h 154"/>
                  <a:gd name="T2" fmla="*/ 19 w 137"/>
                  <a:gd name="T3" fmla="*/ 15 h 154"/>
                  <a:gd name="T4" fmla="*/ 26 w 137"/>
                  <a:gd name="T5" fmla="*/ 17 h 154"/>
                  <a:gd name="T6" fmla="*/ 26 w 137"/>
                  <a:gd name="T7" fmla="*/ 24 h 154"/>
                  <a:gd name="T8" fmla="*/ 35 w 137"/>
                  <a:gd name="T9" fmla="*/ 24 h 154"/>
                  <a:gd name="T10" fmla="*/ 42 w 137"/>
                  <a:gd name="T11" fmla="*/ 31 h 154"/>
                  <a:gd name="T12" fmla="*/ 42 w 137"/>
                  <a:gd name="T13" fmla="*/ 36 h 154"/>
                  <a:gd name="T14" fmla="*/ 52 w 137"/>
                  <a:gd name="T15" fmla="*/ 38 h 154"/>
                  <a:gd name="T16" fmla="*/ 49 w 137"/>
                  <a:gd name="T17" fmla="*/ 45 h 154"/>
                  <a:gd name="T18" fmla="*/ 61 w 137"/>
                  <a:gd name="T19" fmla="*/ 48 h 154"/>
                  <a:gd name="T20" fmla="*/ 56 w 137"/>
                  <a:gd name="T21" fmla="*/ 40 h 154"/>
                  <a:gd name="T22" fmla="*/ 68 w 137"/>
                  <a:gd name="T23" fmla="*/ 52 h 154"/>
                  <a:gd name="T24" fmla="*/ 68 w 137"/>
                  <a:gd name="T25" fmla="*/ 52 h 154"/>
                  <a:gd name="T26" fmla="*/ 73 w 137"/>
                  <a:gd name="T27" fmla="*/ 76 h 154"/>
                  <a:gd name="T28" fmla="*/ 78 w 137"/>
                  <a:gd name="T29" fmla="*/ 81 h 154"/>
                  <a:gd name="T30" fmla="*/ 80 w 137"/>
                  <a:gd name="T31" fmla="*/ 88 h 154"/>
                  <a:gd name="T32" fmla="*/ 82 w 137"/>
                  <a:gd name="T33" fmla="*/ 78 h 154"/>
                  <a:gd name="T34" fmla="*/ 80 w 137"/>
                  <a:gd name="T35" fmla="*/ 66 h 154"/>
                  <a:gd name="T36" fmla="*/ 75 w 137"/>
                  <a:gd name="T37" fmla="*/ 64 h 154"/>
                  <a:gd name="T38" fmla="*/ 78 w 137"/>
                  <a:gd name="T39" fmla="*/ 64 h 154"/>
                  <a:gd name="T40" fmla="*/ 85 w 137"/>
                  <a:gd name="T41" fmla="*/ 64 h 154"/>
                  <a:gd name="T42" fmla="*/ 87 w 137"/>
                  <a:gd name="T43" fmla="*/ 64 h 154"/>
                  <a:gd name="T44" fmla="*/ 89 w 137"/>
                  <a:gd name="T45" fmla="*/ 71 h 154"/>
                  <a:gd name="T46" fmla="*/ 89 w 137"/>
                  <a:gd name="T47" fmla="*/ 66 h 154"/>
                  <a:gd name="T48" fmla="*/ 97 w 137"/>
                  <a:gd name="T49" fmla="*/ 66 h 154"/>
                  <a:gd name="T50" fmla="*/ 111 w 137"/>
                  <a:gd name="T51" fmla="*/ 74 h 154"/>
                  <a:gd name="T52" fmla="*/ 120 w 137"/>
                  <a:gd name="T53" fmla="*/ 81 h 154"/>
                  <a:gd name="T54" fmla="*/ 125 w 137"/>
                  <a:gd name="T55" fmla="*/ 92 h 154"/>
                  <a:gd name="T56" fmla="*/ 130 w 137"/>
                  <a:gd name="T57" fmla="*/ 95 h 154"/>
                  <a:gd name="T58" fmla="*/ 137 w 137"/>
                  <a:gd name="T59" fmla="*/ 95 h 154"/>
                  <a:gd name="T60" fmla="*/ 130 w 137"/>
                  <a:gd name="T61" fmla="*/ 102 h 154"/>
                  <a:gd name="T62" fmla="*/ 125 w 137"/>
                  <a:gd name="T63" fmla="*/ 111 h 154"/>
                  <a:gd name="T64" fmla="*/ 115 w 137"/>
                  <a:gd name="T65" fmla="*/ 104 h 154"/>
                  <a:gd name="T66" fmla="*/ 120 w 137"/>
                  <a:gd name="T67" fmla="*/ 114 h 154"/>
                  <a:gd name="T68" fmla="*/ 106 w 137"/>
                  <a:gd name="T69" fmla="*/ 118 h 154"/>
                  <a:gd name="T70" fmla="*/ 101 w 137"/>
                  <a:gd name="T71" fmla="*/ 126 h 154"/>
                  <a:gd name="T72" fmla="*/ 99 w 137"/>
                  <a:gd name="T73" fmla="*/ 133 h 154"/>
                  <a:gd name="T74" fmla="*/ 92 w 137"/>
                  <a:gd name="T75" fmla="*/ 137 h 154"/>
                  <a:gd name="T76" fmla="*/ 94 w 137"/>
                  <a:gd name="T77" fmla="*/ 140 h 154"/>
                  <a:gd name="T78" fmla="*/ 99 w 137"/>
                  <a:gd name="T79" fmla="*/ 142 h 154"/>
                  <a:gd name="T80" fmla="*/ 99 w 137"/>
                  <a:gd name="T81" fmla="*/ 149 h 154"/>
                  <a:gd name="T82" fmla="*/ 94 w 137"/>
                  <a:gd name="T83" fmla="*/ 149 h 154"/>
                  <a:gd name="T84" fmla="*/ 92 w 137"/>
                  <a:gd name="T85" fmla="*/ 154 h 154"/>
                  <a:gd name="T86" fmla="*/ 89 w 137"/>
                  <a:gd name="T87" fmla="*/ 144 h 154"/>
                  <a:gd name="T88" fmla="*/ 85 w 137"/>
                  <a:gd name="T89" fmla="*/ 152 h 154"/>
                  <a:gd name="T90" fmla="*/ 80 w 137"/>
                  <a:gd name="T91" fmla="*/ 147 h 154"/>
                  <a:gd name="T92" fmla="*/ 73 w 137"/>
                  <a:gd name="T93" fmla="*/ 142 h 154"/>
                  <a:gd name="T94" fmla="*/ 73 w 137"/>
                  <a:gd name="T95" fmla="*/ 133 h 154"/>
                  <a:gd name="T96" fmla="*/ 68 w 137"/>
                  <a:gd name="T97" fmla="*/ 135 h 154"/>
                  <a:gd name="T98" fmla="*/ 66 w 137"/>
                  <a:gd name="T99" fmla="*/ 140 h 154"/>
                  <a:gd name="T100" fmla="*/ 56 w 137"/>
                  <a:gd name="T101" fmla="*/ 130 h 154"/>
                  <a:gd name="T102" fmla="*/ 52 w 137"/>
                  <a:gd name="T103" fmla="*/ 116 h 154"/>
                  <a:gd name="T104" fmla="*/ 40 w 137"/>
                  <a:gd name="T105" fmla="*/ 111 h 154"/>
                  <a:gd name="T106" fmla="*/ 28 w 137"/>
                  <a:gd name="T107" fmla="*/ 114 h 154"/>
                  <a:gd name="T108" fmla="*/ 21 w 137"/>
                  <a:gd name="T109" fmla="*/ 107 h 154"/>
                  <a:gd name="T110" fmla="*/ 19 w 137"/>
                  <a:gd name="T111" fmla="*/ 97 h 154"/>
                  <a:gd name="T112" fmla="*/ 19 w 137"/>
                  <a:gd name="T113" fmla="*/ 88 h 154"/>
                  <a:gd name="T114" fmla="*/ 12 w 137"/>
                  <a:gd name="T115" fmla="*/ 88 h 154"/>
                  <a:gd name="T116" fmla="*/ 7 w 137"/>
                  <a:gd name="T117" fmla="*/ 97 h 154"/>
                  <a:gd name="T118" fmla="*/ 2 w 137"/>
                  <a:gd name="T119" fmla="*/ 104 h 154"/>
                  <a:gd name="T120" fmla="*/ 7 w 137"/>
                  <a:gd name="T121" fmla="*/ 121 h 1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54"/>
                  <a:gd name="T185" fmla="*/ 137 w 137"/>
                  <a:gd name="T186" fmla="*/ 154 h 1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54">
                    <a:moveTo>
                      <a:pt x="0" y="0"/>
                    </a:moveTo>
                    <a:lnTo>
                      <a:pt x="4" y="0"/>
                    </a:lnTo>
                    <a:lnTo>
                      <a:pt x="7" y="0"/>
                    </a:lnTo>
                    <a:lnTo>
                      <a:pt x="9" y="3"/>
                    </a:lnTo>
                    <a:lnTo>
                      <a:pt x="14" y="5"/>
                    </a:lnTo>
                    <a:lnTo>
                      <a:pt x="16" y="5"/>
                    </a:lnTo>
                    <a:lnTo>
                      <a:pt x="19" y="12"/>
                    </a:lnTo>
                    <a:lnTo>
                      <a:pt x="19" y="15"/>
                    </a:lnTo>
                    <a:lnTo>
                      <a:pt x="21" y="15"/>
                    </a:lnTo>
                    <a:lnTo>
                      <a:pt x="26" y="17"/>
                    </a:lnTo>
                    <a:lnTo>
                      <a:pt x="23" y="15"/>
                    </a:lnTo>
                    <a:lnTo>
                      <a:pt x="26" y="17"/>
                    </a:lnTo>
                    <a:lnTo>
                      <a:pt x="26" y="19"/>
                    </a:lnTo>
                    <a:lnTo>
                      <a:pt x="26" y="22"/>
                    </a:lnTo>
                    <a:lnTo>
                      <a:pt x="26" y="24"/>
                    </a:lnTo>
                    <a:lnTo>
                      <a:pt x="30" y="22"/>
                    </a:lnTo>
                    <a:lnTo>
                      <a:pt x="33" y="24"/>
                    </a:lnTo>
                    <a:lnTo>
                      <a:pt x="35" y="24"/>
                    </a:lnTo>
                    <a:lnTo>
                      <a:pt x="38" y="26"/>
                    </a:lnTo>
                    <a:lnTo>
                      <a:pt x="38" y="29"/>
                    </a:lnTo>
                    <a:lnTo>
                      <a:pt x="42" y="29"/>
                    </a:lnTo>
                    <a:lnTo>
                      <a:pt x="42" y="31"/>
                    </a:lnTo>
                    <a:lnTo>
                      <a:pt x="40" y="33"/>
                    </a:lnTo>
                    <a:lnTo>
                      <a:pt x="42" y="36"/>
                    </a:lnTo>
                    <a:lnTo>
                      <a:pt x="45" y="36"/>
                    </a:lnTo>
                    <a:lnTo>
                      <a:pt x="47" y="36"/>
                    </a:lnTo>
                    <a:lnTo>
                      <a:pt x="52" y="38"/>
                    </a:lnTo>
                    <a:lnTo>
                      <a:pt x="52" y="40"/>
                    </a:lnTo>
                    <a:lnTo>
                      <a:pt x="49" y="40"/>
                    </a:lnTo>
                    <a:lnTo>
                      <a:pt x="47" y="43"/>
                    </a:lnTo>
                    <a:lnTo>
                      <a:pt x="49" y="45"/>
                    </a:lnTo>
                    <a:lnTo>
                      <a:pt x="52" y="45"/>
                    </a:lnTo>
                    <a:lnTo>
                      <a:pt x="61" y="52"/>
                    </a:lnTo>
                    <a:lnTo>
                      <a:pt x="61" y="50"/>
                    </a:lnTo>
                    <a:lnTo>
                      <a:pt x="61" y="48"/>
                    </a:lnTo>
                    <a:lnTo>
                      <a:pt x="59" y="48"/>
                    </a:lnTo>
                    <a:lnTo>
                      <a:pt x="56" y="43"/>
                    </a:lnTo>
                    <a:lnTo>
                      <a:pt x="54" y="40"/>
                    </a:lnTo>
                    <a:lnTo>
                      <a:pt x="56" y="40"/>
                    </a:lnTo>
                    <a:lnTo>
                      <a:pt x="61" y="43"/>
                    </a:lnTo>
                    <a:lnTo>
                      <a:pt x="61" y="45"/>
                    </a:lnTo>
                    <a:lnTo>
                      <a:pt x="63" y="48"/>
                    </a:lnTo>
                    <a:lnTo>
                      <a:pt x="68" y="52"/>
                    </a:lnTo>
                    <a:lnTo>
                      <a:pt x="71" y="55"/>
                    </a:lnTo>
                    <a:lnTo>
                      <a:pt x="71" y="57"/>
                    </a:lnTo>
                    <a:lnTo>
                      <a:pt x="68" y="52"/>
                    </a:lnTo>
                    <a:lnTo>
                      <a:pt x="66" y="52"/>
                    </a:lnTo>
                    <a:lnTo>
                      <a:pt x="71" y="71"/>
                    </a:lnTo>
                    <a:lnTo>
                      <a:pt x="71" y="74"/>
                    </a:lnTo>
                    <a:lnTo>
                      <a:pt x="73" y="76"/>
                    </a:lnTo>
                    <a:lnTo>
                      <a:pt x="75" y="78"/>
                    </a:lnTo>
                    <a:lnTo>
                      <a:pt x="75" y="81"/>
                    </a:lnTo>
                    <a:lnTo>
                      <a:pt x="78" y="81"/>
                    </a:lnTo>
                    <a:lnTo>
                      <a:pt x="80" y="83"/>
                    </a:lnTo>
                    <a:lnTo>
                      <a:pt x="80" y="85"/>
                    </a:lnTo>
                    <a:lnTo>
                      <a:pt x="80" y="88"/>
                    </a:lnTo>
                    <a:lnTo>
                      <a:pt x="82" y="88"/>
                    </a:lnTo>
                    <a:lnTo>
                      <a:pt x="82" y="83"/>
                    </a:lnTo>
                    <a:lnTo>
                      <a:pt x="82" y="78"/>
                    </a:lnTo>
                    <a:lnTo>
                      <a:pt x="80" y="78"/>
                    </a:lnTo>
                    <a:lnTo>
                      <a:pt x="80" y="81"/>
                    </a:lnTo>
                    <a:lnTo>
                      <a:pt x="78" y="78"/>
                    </a:lnTo>
                    <a:lnTo>
                      <a:pt x="80" y="66"/>
                    </a:lnTo>
                    <a:lnTo>
                      <a:pt x="75" y="66"/>
                    </a:lnTo>
                    <a:lnTo>
                      <a:pt x="78" y="64"/>
                    </a:lnTo>
                    <a:lnTo>
                      <a:pt x="75" y="64"/>
                    </a:lnTo>
                    <a:lnTo>
                      <a:pt x="73" y="66"/>
                    </a:lnTo>
                    <a:lnTo>
                      <a:pt x="73" y="64"/>
                    </a:lnTo>
                    <a:lnTo>
                      <a:pt x="75" y="64"/>
                    </a:lnTo>
                    <a:lnTo>
                      <a:pt x="78" y="64"/>
                    </a:lnTo>
                    <a:lnTo>
                      <a:pt x="82" y="64"/>
                    </a:lnTo>
                    <a:lnTo>
                      <a:pt x="82" y="66"/>
                    </a:lnTo>
                    <a:lnTo>
                      <a:pt x="85" y="64"/>
                    </a:lnTo>
                    <a:lnTo>
                      <a:pt x="85" y="62"/>
                    </a:lnTo>
                    <a:lnTo>
                      <a:pt x="87" y="64"/>
                    </a:lnTo>
                    <a:lnTo>
                      <a:pt x="89" y="64"/>
                    </a:lnTo>
                    <a:lnTo>
                      <a:pt x="87" y="66"/>
                    </a:lnTo>
                    <a:lnTo>
                      <a:pt x="87" y="69"/>
                    </a:lnTo>
                    <a:lnTo>
                      <a:pt x="89" y="71"/>
                    </a:lnTo>
                    <a:lnTo>
                      <a:pt x="89" y="74"/>
                    </a:lnTo>
                    <a:lnTo>
                      <a:pt x="92" y="71"/>
                    </a:lnTo>
                    <a:lnTo>
                      <a:pt x="89" y="66"/>
                    </a:lnTo>
                    <a:lnTo>
                      <a:pt x="99" y="71"/>
                    </a:lnTo>
                    <a:lnTo>
                      <a:pt x="101" y="71"/>
                    </a:lnTo>
                    <a:lnTo>
                      <a:pt x="101" y="69"/>
                    </a:lnTo>
                    <a:lnTo>
                      <a:pt x="97" y="66"/>
                    </a:lnTo>
                    <a:lnTo>
                      <a:pt x="99" y="66"/>
                    </a:lnTo>
                    <a:lnTo>
                      <a:pt x="111" y="69"/>
                    </a:lnTo>
                    <a:lnTo>
                      <a:pt x="111" y="71"/>
                    </a:lnTo>
                    <a:lnTo>
                      <a:pt x="111" y="74"/>
                    </a:lnTo>
                    <a:lnTo>
                      <a:pt x="113" y="74"/>
                    </a:lnTo>
                    <a:lnTo>
                      <a:pt x="113" y="76"/>
                    </a:lnTo>
                    <a:lnTo>
                      <a:pt x="115" y="78"/>
                    </a:lnTo>
                    <a:lnTo>
                      <a:pt x="120" y="81"/>
                    </a:lnTo>
                    <a:lnTo>
                      <a:pt x="120" y="85"/>
                    </a:lnTo>
                    <a:lnTo>
                      <a:pt x="127" y="90"/>
                    </a:lnTo>
                    <a:lnTo>
                      <a:pt x="125" y="92"/>
                    </a:lnTo>
                    <a:lnTo>
                      <a:pt x="130" y="90"/>
                    </a:lnTo>
                    <a:lnTo>
                      <a:pt x="132" y="92"/>
                    </a:lnTo>
                    <a:lnTo>
                      <a:pt x="130" y="95"/>
                    </a:lnTo>
                    <a:lnTo>
                      <a:pt x="132" y="95"/>
                    </a:lnTo>
                    <a:lnTo>
                      <a:pt x="134" y="95"/>
                    </a:lnTo>
                    <a:lnTo>
                      <a:pt x="137" y="95"/>
                    </a:lnTo>
                    <a:lnTo>
                      <a:pt x="137" y="100"/>
                    </a:lnTo>
                    <a:lnTo>
                      <a:pt x="134" y="97"/>
                    </a:lnTo>
                    <a:lnTo>
                      <a:pt x="132" y="97"/>
                    </a:lnTo>
                    <a:lnTo>
                      <a:pt x="130" y="102"/>
                    </a:lnTo>
                    <a:lnTo>
                      <a:pt x="127" y="102"/>
                    </a:lnTo>
                    <a:lnTo>
                      <a:pt x="125" y="107"/>
                    </a:lnTo>
                    <a:lnTo>
                      <a:pt x="125" y="109"/>
                    </a:lnTo>
                    <a:lnTo>
                      <a:pt x="125" y="111"/>
                    </a:lnTo>
                    <a:lnTo>
                      <a:pt x="123" y="111"/>
                    </a:lnTo>
                    <a:lnTo>
                      <a:pt x="120" y="109"/>
                    </a:lnTo>
                    <a:lnTo>
                      <a:pt x="118" y="109"/>
                    </a:lnTo>
                    <a:lnTo>
                      <a:pt x="115" y="104"/>
                    </a:lnTo>
                    <a:lnTo>
                      <a:pt x="115" y="107"/>
                    </a:lnTo>
                    <a:lnTo>
                      <a:pt x="115" y="111"/>
                    </a:lnTo>
                    <a:lnTo>
                      <a:pt x="118" y="114"/>
                    </a:lnTo>
                    <a:lnTo>
                      <a:pt x="120" y="114"/>
                    </a:lnTo>
                    <a:lnTo>
                      <a:pt x="118" y="116"/>
                    </a:lnTo>
                    <a:lnTo>
                      <a:pt x="111" y="114"/>
                    </a:lnTo>
                    <a:lnTo>
                      <a:pt x="108" y="116"/>
                    </a:lnTo>
                    <a:lnTo>
                      <a:pt x="106" y="118"/>
                    </a:lnTo>
                    <a:lnTo>
                      <a:pt x="104" y="121"/>
                    </a:lnTo>
                    <a:lnTo>
                      <a:pt x="104" y="123"/>
                    </a:lnTo>
                    <a:lnTo>
                      <a:pt x="99" y="123"/>
                    </a:lnTo>
                    <a:lnTo>
                      <a:pt x="101" y="126"/>
                    </a:lnTo>
                    <a:lnTo>
                      <a:pt x="104" y="126"/>
                    </a:lnTo>
                    <a:lnTo>
                      <a:pt x="106" y="130"/>
                    </a:lnTo>
                    <a:lnTo>
                      <a:pt x="101" y="135"/>
                    </a:lnTo>
                    <a:lnTo>
                      <a:pt x="99" y="133"/>
                    </a:lnTo>
                    <a:lnTo>
                      <a:pt x="99" y="135"/>
                    </a:lnTo>
                    <a:lnTo>
                      <a:pt x="97" y="135"/>
                    </a:lnTo>
                    <a:lnTo>
                      <a:pt x="94" y="135"/>
                    </a:lnTo>
                    <a:lnTo>
                      <a:pt x="92" y="137"/>
                    </a:lnTo>
                    <a:lnTo>
                      <a:pt x="97" y="137"/>
                    </a:lnTo>
                    <a:lnTo>
                      <a:pt x="97" y="140"/>
                    </a:lnTo>
                    <a:lnTo>
                      <a:pt x="94" y="140"/>
                    </a:lnTo>
                    <a:lnTo>
                      <a:pt x="94" y="142"/>
                    </a:lnTo>
                    <a:lnTo>
                      <a:pt x="97" y="142"/>
                    </a:lnTo>
                    <a:lnTo>
                      <a:pt x="99" y="142"/>
                    </a:lnTo>
                    <a:lnTo>
                      <a:pt x="101" y="144"/>
                    </a:lnTo>
                    <a:lnTo>
                      <a:pt x="101" y="149"/>
                    </a:lnTo>
                    <a:lnTo>
                      <a:pt x="99" y="149"/>
                    </a:lnTo>
                    <a:lnTo>
                      <a:pt x="97" y="147"/>
                    </a:lnTo>
                    <a:lnTo>
                      <a:pt x="94" y="147"/>
                    </a:lnTo>
                    <a:lnTo>
                      <a:pt x="92" y="147"/>
                    </a:lnTo>
                    <a:lnTo>
                      <a:pt x="94" y="149"/>
                    </a:lnTo>
                    <a:lnTo>
                      <a:pt x="97" y="149"/>
                    </a:lnTo>
                    <a:lnTo>
                      <a:pt x="97" y="152"/>
                    </a:lnTo>
                    <a:lnTo>
                      <a:pt x="94" y="154"/>
                    </a:lnTo>
                    <a:lnTo>
                      <a:pt x="92" y="154"/>
                    </a:lnTo>
                    <a:lnTo>
                      <a:pt x="89" y="154"/>
                    </a:lnTo>
                    <a:lnTo>
                      <a:pt x="89" y="152"/>
                    </a:lnTo>
                    <a:lnTo>
                      <a:pt x="92" y="147"/>
                    </a:lnTo>
                    <a:lnTo>
                      <a:pt x="89" y="144"/>
                    </a:lnTo>
                    <a:lnTo>
                      <a:pt x="89" y="147"/>
                    </a:lnTo>
                    <a:lnTo>
                      <a:pt x="87" y="152"/>
                    </a:lnTo>
                    <a:lnTo>
                      <a:pt x="85" y="152"/>
                    </a:lnTo>
                    <a:lnTo>
                      <a:pt x="85" y="147"/>
                    </a:lnTo>
                    <a:lnTo>
                      <a:pt x="82" y="149"/>
                    </a:lnTo>
                    <a:lnTo>
                      <a:pt x="80" y="149"/>
                    </a:lnTo>
                    <a:lnTo>
                      <a:pt x="80" y="147"/>
                    </a:lnTo>
                    <a:lnTo>
                      <a:pt x="78" y="144"/>
                    </a:lnTo>
                    <a:lnTo>
                      <a:pt x="78" y="142"/>
                    </a:lnTo>
                    <a:lnTo>
                      <a:pt x="73" y="142"/>
                    </a:lnTo>
                    <a:lnTo>
                      <a:pt x="71" y="140"/>
                    </a:lnTo>
                    <a:lnTo>
                      <a:pt x="73" y="137"/>
                    </a:lnTo>
                    <a:lnTo>
                      <a:pt x="73" y="133"/>
                    </a:lnTo>
                    <a:lnTo>
                      <a:pt x="71" y="133"/>
                    </a:lnTo>
                    <a:lnTo>
                      <a:pt x="71" y="137"/>
                    </a:lnTo>
                    <a:lnTo>
                      <a:pt x="68" y="137"/>
                    </a:lnTo>
                    <a:lnTo>
                      <a:pt x="68" y="135"/>
                    </a:lnTo>
                    <a:lnTo>
                      <a:pt x="66" y="137"/>
                    </a:lnTo>
                    <a:lnTo>
                      <a:pt x="68" y="140"/>
                    </a:lnTo>
                    <a:lnTo>
                      <a:pt x="66" y="140"/>
                    </a:lnTo>
                    <a:lnTo>
                      <a:pt x="63" y="137"/>
                    </a:lnTo>
                    <a:lnTo>
                      <a:pt x="61" y="137"/>
                    </a:lnTo>
                    <a:lnTo>
                      <a:pt x="61" y="135"/>
                    </a:lnTo>
                    <a:lnTo>
                      <a:pt x="56" y="130"/>
                    </a:lnTo>
                    <a:lnTo>
                      <a:pt x="56" y="123"/>
                    </a:lnTo>
                    <a:lnTo>
                      <a:pt x="54" y="121"/>
                    </a:lnTo>
                    <a:lnTo>
                      <a:pt x="54" y="116"/>
                    </a:lnTo>
                    <a:lnTo>
                      <a:pt x="52" y="116"/>
                    </a:lnTo>
                    <a:lnTo>
                      <a:pt x="49" y="116"/>
                    </a:lnTo>
                    <a:lnTo>
                      <a:pt x="47" y="111"/>
                    </a:lnTo>
                    <a:lnTo>
                      <a:pt x="45" y="114"/>
                    </a:lnTo>
                    <a:lnTo>
                      <a:pt x="40" y="111"/>
                    </a:lnTo>
                    <a:lnTo>
                      <a:pt x="38" y="111"/>
                    </a:lnTo>
                    <a:lnTo>
                      <a:pt x="35" y="114"/>
                    </a:lnTo>
                    <a:lnTo>
                      <a:pt x="30" y="116"/>
                    </a:lnTo>
                    <a:lnTo>
                      <a:pt x="28" y="114"/>
                    </a:lnTo>
                    <a:lnTo>
                      <a:pt x="23" y="114"/>
                    </a:lnTo>
                    <a:lnTo>
                      <a:pt x="21" y="114"/>
                    </a:lnTo>
                    <a:lnTo>
                      <a:pt x="21" y="109"/>
                    </a:lnTo>
                    <a:lnTo>
                      <a:pt x="21" y="107"/>
                    </a:lnTo>
                    <a:lnTo>
                      <a:pt x="19" y="107"/>
                    </a:lnTo>
                    <a:lnTo>
                      <a:pt x="14" y="97"/>
                    </a:lnTo>
                    <a:lnTo>
                      <a:pt x="16" y="97"/>
                    </a:lnTo>
                    <a:lnTo>
                      <a:pt x="19" y="97"/>
                    </a:lnTo>
                    <a:lnTo>
                      <a:pt x="21" y="97"/>
                    </a:lnTo>
                    <a:lnTo>
                      <a:pt x="21" y="88"/>
                    </a:lnTo>
                    <a:lnTo>
                      <a:pt x="19" y="88"/>
                    </a:lnTo>
                    <a:lnTo>
                      <a:pt x="16" y="95"/>
                    </a:lnTo>
                    <a:lnTo>
                      <a:pt x="12" y="90"/>
                    </a:lnTo>
                    <a:lnTo>
                      <a:pt x="12" y="88"/>
                    </a:lnTo>
                    <a:lnTo>
                      <a:pt x="12" y="90"/>
                    </a:lnTo>
                    <a:lnTo>
                      <a:pt x="9" y="88"/>
                    </a:lnTo>
                    <a:lnTo>
                      <a:pt x="9" y="95"/>
                    </a:lnTo>
                    <a:lnTo>
                      <a:pt x="7" y="97"/>
                    </a:lnTo>
                    <a:lnTo>
                      <a:pt x="4" y="95"/>
                    </a:lnTo>
                    <a:lnTo>
                      <a:pt x="2" y="95"/>
                    </a:lnTo>
                    <a:lnTo>
                      <a:pt x="2" y="104"/>
                    </a:lnTo>
                    <a:lnTo>
                      <a:pt x="9" y="111"/>
                    </a:lnTo>
                    <a:lnTo>
                      <a:pt x="12" y="114"/>
                    </a:lnTo>
                    <a:lnTo>
                      <a:pt x="9" y="116"/>
                    </a:lnTo>
                    <a:lnTo>
                      <a:pt x="7" y="121"/>
                    </a:lnTo>
                    <a:lnTo>
                      <a:pt x="0" y="128"/>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943" name="Freeform 717"/>
              <p:cNvSpPr>
                <a:spLocks/>
              </p:cNvSpPr>
              <p:nvPr/>
            </p:nvSpPr>
            <p:spPr bwMode="auto">
              <a:xfrm>
                <a:off x="1331" y="2149"/>
                <a:ext cx="399" cy="262"/>
              </a:xfrm>
              <a:custGeom>
                <a:avLst/>
                <a:gdLst>
                  <a:gd name="T0" fmla="*/ 44 w 399"/>
                  <a:gd name="T1" fmla="*/ 19 h 262"/>
                  <a:gd name="T2" fmla="*/ 56 w 399"/>
                  <a:gd name="T3" fmla="*/ 35 h 262"/>
                  <a:gd name="T4" fmla="*/ 61 w 399"/>
                  <a:gd name="T5" fmla="*/ 47 h 262"/>
                  <a:gd name="T6" fmla="*/ 70 w 399"/>
                  <a:gd name="T7" fmla="*/ 64 h 262"/>
                  <a:gd name="T8" fmla="*/ 87 w 399"/>
                  <a:gd name="T9" fmla="*/ 78 h 262"/>
                  <a:gd name="T10" fmla="*/ 99 w 399"/>
                  <a:gd name="T11" fmla="*/ 92 h 262"/>
                  <a:gd name="T12" fmla="*/ 103 w 399"/>
                  <a:gd name="T13" fmla="*/ 101 h 262"/>
                  <a:gd name="T14" fmla="*/ 108 w 399"/>
                  <a:gd name="T15" fmla="*/ 109 h 262"/>
                  <a:gd name="T16" fmla="*/ 122 w 399"/>
                  <a:gd name="T17" fmla="*/ 123 h 262"/>
                  <a:gd name="T18" fmla="*/ 151 w 399"/>
                  <a:gd name="T19" fmla="*/ 151 h 262"/>
                  <a:gd name="T20" fmla="*/ 158 w 399"/>
                  <a:gd name="T21" fmla="*/ 165 h 262"/>
                  <a:gd name="T22" fmla="*/ 158 w 399"/>
                  <a:gd name="T23" fmla="*/ 179 h 262"/>
                  <a:gd name="T24" fmla="*/ 167 w 399"/>
                  <a:gd name="T25" fmla="*/ 201 h 262"/>
                  <a:gd name="T26" fmla="*/ 179 w 399"/>
                  <a:gd name="T27" fmla="*/ 208 h 262"/>
                  <a:gd name="T28" fmla="*/ 189 w 399"/>
                  <a:gd name="T29" fmla="*/ 213 h 262"/>
                  <a:gd name="T30" fmla="*/ 212 w 399"/>
                  <a:gd name="T31" fmla="*/ 224 h 262"/>
                  <a:gd name="T32" fmla="*/ 255 w 399"/>
                  <a:gd name="T33" fmla="*/ 241 h 262"/>
                  <a:gd name="T34" fmla="*/ 281 w 399"/>
                  <a:gd name="T35" fmla="*/ 246 h 262"/>
                  <a:gd name="T36" fmla="*/ 328 w 399"/>
                  <a:gd name="T37" fmla="*/ 262 h 262"/>
                  <a:gd name="T38" fmla="*/ 333 w 399"/>
                  <a:gd name="T39" fmla="*/ 250 h 262"/>
                  <a:gd name="T40" fmla="*/ 349 w 399"/>
                  <a:gd name="T41" fmla="*/ 234 h 262"/>
                  <a:gd name="T42" fmla="*/ 375 w 399"/>
                  <a:gd name="T43" fmla="*/ 210 h 262"/>
                  <a:gd name="T44" fmla="*/ 385 w 399"/>
                  <a:gd name="T45" fmla="*/ 208 h 262"/>
                  <a:gd name="T46" fmla="*/ 389 w 399"/>
                  <a:gd name="T47" fmla="*/ 196 h 262"/>
                  <a:gd name="T48" fmla="*/ 399 w 399"/>
                  <a:gd name="T49" fmla="*/ 175 h 262"/>
                  <a:gd name="T50" fmla="*/ 382 w 399"/>
                  <a:gd name="T51" fmla="*/ 163 h 262"/>
                  <a:gd name="T52" fmla="*/ 347 w 399"/>
                  <a:gd name="T53" fmla="*/ 196 h 262"/>
                  <a:gd name="T54" fmla="*/ 333 w 399"/>
                  <a:gd name="T55" fmla="*/ 208 h 262"/>
                  <a:gd name="T56" fmla="*/ 302 w 399"/>
                  <a:gd name="T57" fmla="*/ 213 h 262"/>
                  <a:gd name="T58" fmla="*/ 281 w 399"/>
                  <a:gd name="T59" fmla="*/ 203 h 262"/>
                  <a:gd name="T60" fmla="*/ 262 w 399"/>
                  <a:gd name="T61" fmla="*/ 170 h 262"/>
                  <a:gd name="T62" fmla="*/ 257 w 399"/>
                  <a:gd name="T63" fmla="*/ 135 h 262"/>
                  <a:gd name="T64" fmla="*/ 257 w 399"/>
                  <a:gd name="T65" fmla="*/ 111 h 262"/>
                  <a:gd name="T66" fmla="*/ 264 w 399"/>
                  <a:gd name="T67" fmla="*/ 106 h 262"/>
                  <a:gd name="T68" fmla="*/ 255 w 399"/>
                  <a:gd name="T69" fmla="*/ 101 h 262"/>
                  <a:gd name="T70" fmla="*/ 226 w 399"/>
                  <a:gd name="T71" fmla="*/ 76 h 262"/>
                  <a:gd name="T72" fmla="*/ 189 w 399"/>
                  <a:gd name="T73" fmla="*/ 45 h 262"/>
                  <a:gd name="T74" fmla="*/ 144 w 399"/>
                  <a:gd name="T75" fmla="*/ 19 h 262"/>
                  <a:gd name="T76" fmla="*/ 30 w 399"/>
                  <a:gd name="T77" fmla="*/ 0 h 262"/>
                  <a:gd name="T78" fmla="*/ 4 w 399"/>
                  <a:gd name="T79" fmla="*/ 14 h 262"/>
                  <a:gd name="T80" fmla="*/ 14 w 399"/>
                  <a:gd name="T81" fmla="*/ 28 h 262"/>
                  <a:gd name="T82" fmla="*/ 18 w 399"/>
                  <a:gd name="T83" fmla="*/ 45 h 262"/>
                  <a:gd name="T84" fmla="*/ 30 w 399"/>
                  <a:gd name="T85" fmla="*/ 57 h 262"/>
                  <a:gd name="T86" fmla="*/ 42 w 399"/>
                  <a:gd name="T87" fmla="*/ 71 h 262"/>
                  <a:gd name="T88" fmla="*/ 40 w 399"/>
                  <a:gd name="T89" fmla="*/ 76 h 262"/>
                  <a:gd name="T90" fmla="*/ 33 w 399"/>
                  <a:gd name="T91" fmla="*/ 80 h 262"/>
                  <a:gd name="T92" fmla="*/ 42 w 399"/>
                  <a:gd name="T93" fmla="*/ 87 h 262"/>
                  <a:gd name="T94" fmla="*/ 54 w 399"/>
                  <a:gd name="T95" fmla="*/ 92 h 262"/>
                  <a:gd name="T96" fmla="*/ 66 w 399"/>
                  <a:gd name="T97" fmla="*/ 120 h 262"/>
                  <a:gd name="T98" fmla="*/ 70 w 399"/>
                  <a:gd name="T99" fmla="*/ 123 h 262"/>
                  <a:gd name="T100" fmla="*/ 94 w 399"/>
                  <a:gd name="T101" fmla="*/ 146 h 262"/>
                  <a:gd name="T102" fmla="*/ 96 w 399"/>
                  <a:gd name="T103" fmla="*/ 132 h 262"/>
                  <a:gd name="T104" fmla="*/ 85 w 399"/>
                  <a:gd name="T105" fmla="*/ 118 h 262"/>
                  <a:gd name="T106" fmla="*/ 75 w 399"/>
                  <a:gd name="T107" fmla="*/ 97 h 262"/>
                  <a:gd name="T108" fmla="*/ 73 w 399"/>
                  <a:gd name="T109" fmla="*/ 94 h 262"/>
                  <a:gd name="T110" fmla="*/ 66 w 399"/>
                  <a:gd name="T111" fmla="*/ 83 h 262"/>
                  <a:gd name="T112" fmla="*/ 56 w 399"/>
                  <a:gd name="T113" fmla="*/ 66 h 262"/>
                  <a:gd name="T114" fmla="*/ 47 w 399"/>
                  <a:gd name="T115" fmla="*/ 54 h 262"/>
                  <a:gd name="T116" fmla="*/ 30 w 399"/>
                  <a:gd name="T117" fmla="*/ 26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262"/>
                  <a:gd name="T179" fmla="*/ 399 w 399"/>
                  <a:gd name="T180" fmla="*/ 262 h 2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262">
                    <a:moveTo>
                      <a:pt x="30" y="14"/>
                    </a:moveTo>
                    <a:lnTo>
                      <a:pt x="33" y="16"/>
                    </a:lnTo>
                    <a:lnTo>
                      <a:pt x="35" y="16"/>
                    </a:lnTo>
                    <a:lnTo>
                      <a:pt x="37" y="19"/>
                    </a:lnTo>
                    <a:lnTo>
                      <a:pt x="40" y="19"/>
                    </a:lnTo>
                    <a:lnTo>
                      <a:pt x="44" y="19"/>
                    </a:lnTo>
                    <a:lnTo>
                      <a:pt x="44" y="21"/>
                    </a:lnTo>
                    <a:lnTo>
                      <a:pt x="47" y="21"/>
                    </a:lnTo>
                    <a:lnTo>
                      <a:pt x="52" y="24"/>
                    </a:lnTo>
                    <a:lnTo>
                      <a:pt x="54" y="26"/>
                    </a:lnTo>
                    <a:lnTo>
                      <a:pt x="54" y="33"/>
                    </a:lnTo>
                    <a:lnTo>
                      <a:pt x="56" y="35"/>
                    </a:lnTo>
                    <a:lnTo>
                      <a:pt x="56" y="38"/>
                    </a:lnTo>
                    <a:lnTo>
                      <a:pt x="59" y="40"/>
                    </a:lnTo>
                    <a:lnTo>
                      <a:pt x="59" y="42"/>
                    </a:lnTo>
                    <a:lnTo>
                      <a:pt x="59" y="45"/>
                    </a:lnTo>
                    <a:lnTo>
                      <a:pt x="61" y="45"/>
                    </a:lnTo>
                    <a:lnTo>
                      <a:pt x="61" y="47"/>
                    </a:lnTo>
                    <a:lnTo>
                      <a:pt x="61" y="52"/>
                    </a:lnTo>
                    <a:lnTo>
                      <a:pt x="63" y="52"/>
                    </a:lnTo>
                    <a:lnTo>
                      <a:pt x="63" y="54"/>
                    </a:lnTo>
                    <a:lnTo>
                      <a:pt x="66" y="54"/>
                    </a:lnTo>
                    <a:lnTo>
                      <a:pt x="66" y="59"/>
                    </a:lnTo>
                    <a:lnTo>
                      <a:pt x="68" y="59"/>
                    </a:lnTo>
                    <a:lnTo>
                      <a:pt x="70" y="64"/>
                    </a:lnTo>
                    <a:lnTo>
                      <a:pt x="73" y="66"/>
                    </a:lnTo>
                    <a:lnTo>
                      <a:pt x="75" y="66"/>
                    </a:lnTo>
                    <a:lnTo>
                      <a:pt x="77" y="71"/>
                    </a:lnTo>
                    <a:lnTo>
                      <a:pt x="80" y="73"/>
                    </a:lnTo>
                    <a:lnTo>
                      <a:pt x="85" y="73"/>
                    </a:lnTo>
                    <a:lnTo>
                      <a:pt x="87" y="76"/>
                    </a:lnTo>
                    <a:lnTo>
                      <a:pt x="87" y="78"/>
                    </a:lnTo>
                    <a:lnTo>
                      <a:pt x="87" y="80"/>
                    </a:lnTo>
                    <a:lnTo>
                      <a:pt x="87" y="83"/>
                    </a:lnTo>
                    <a:lnTo>
                      <a:pt x="89" y="85"/>
                    </a:lnTo>
                    <a:lnTo>
                      <a:pt x="94" y="87"/>
                    </a:lnTo>
                    <a:lnTo>
                      <a:pt x="96" y="90"/>
                    </a:lnTo>
                    <a:lnTo>
                      <a:pt x="96" y="92"/>
                    </a:lnTo>
                    <a:lnTo>
                      <a:pt x="99" y="92"/>
                    </a:lnTo>
                    <a:lnTo>
                      <a:pt x="101" y="92"/>
                    </a:lnTo>
                    <a:lnTo>
                      <a:pt x="103" y="94"/>
                    </a:lnTo>
                    <a:lnTo>
                      <a:pt x="103" y="97"/>
                    </a:lnTo>
                    <a:lnTo>
                      <a:pt x="106" y="97"/>
                    </a:lnTo>
                    <a:lnTo>
                      <a:pt x="103" y="99"/>
                    </a:lnTo>
                    <a:lnTo>
                      <a:pt x="103" y="101"/>
                    </a:lnTo>
                    <a:lnTo>
                      <a:pt x="103" y="106"/>
                    </a:lnTo>
                    <a:lnTo>
                      <a:pt x="103" y="109"/>
                    </a:lnTo>
                    <a:lnTo>
                      <a:pt x="106" y="109"/>
                    </a:lnTo>
                    <a:lnTo>
                      <a:pt x="108" y="106"/>
                    </a:lnTo>
                    <a:lnTo>
                      <a:pt x="108" y="109"/>
                    </a:lnTo>
                    <a:lnTo>
                      <a:pt x="108" y="111"/>
                    </a:lnTo>
                    <a:lnTo>
                      <a:pt x="115" y="113"/>
                    </a:lnTo>
                    <a:lnTo>
                      <a:pt x="118" y="113"/>
                    </a:lnTo>
                    <a:lnTo>
                      <a:pt x="122" y="118"/>
                    </a:lnTo>
                    <a:lnTo>
                      <a:pt x="122" y="123"/>
                    </a:lnTo>
                    <a:lnTo>
                      <a:pt x="137" y="135"/>
                    </a:lnTo>
                    <a:lnTo>
                      <a:pt x="137" y="137"/>
                    </a:lnTo>
                    <a:lnTo>
                      <a:pt x="139" y="137"/>
                    </a:lnTo>
                    <a:lnTo>
                      <a:pt x="141" y="144"/>
                    </a:lnTo>
                    <a:lnTo>
                      <a:pt x="151" y="151"/>
                    </a:lnTo>
                    <a:lnTo>
                      <a:pt x="153" y="153"/>
                    </a:lnTo>
                    <a:lnTo>
                      <a:pt x="151" y="153"/>
                    </a:lnTo>
                    <a:lnTo>
                      <a:pt x="151" y="156"/>
                    </a:lnTo>
                    <a:lnTo>
                      <a:pt x="153" y="161"/>
                    </a:lnTo>
                    <a:lnTo>
                      <a:pt x="155" y="163"/>
                    </a:lnTo>
                    <a:lnTo>
                      <a:pt x="155" y="165"/>
                    </a:lnTo>
                    <a:lnTo>
                      <a:pt x="158" y="165"/>
                    </a:lnTo>
                    <a:lnTo>
                      <a:pt x="158" y="170"/>
                    </a:lnTo>
                    <a:lnTo>
                      <a:pt x="158" y="172"/>
                    </a:lnTo>
                    <a:lnTo>
                      <a:pt x="158" y="175"/>
                    </a:lnTo>
                    <a:lnTo>
                      <a:pt x="155" y="177"/>
                    </a:lnTo>
                    <a:lnTo>
                      <a:pt x="158" y="179"/>
                    </a:lnTo>
                    <a:lnTo>
                      <a:pt x="153" y="182"/>
                    </a:lnTo>
                    <a:lnTo>
                      <a:pt x="153" y="184"/>
                    </a:lnTo>
                    <a:lnTo>
                      <a:pt x="155" y="191"/>
                    </a:lnTo>
                    <a:lnTo>
                      <a:pt x="165" y="198"/>
                    </a:lnTo>
                    <a:lnTo>
                      <a:pt x="167" y="201"/>
                    </a:lnTo>
                    <a:lnTo>
                      <a:pt x="170" y="201"/>
                    </a:lnTo>
                    <a:lnTo>
                      <a:pt x="174" y="203"/>
                    </a:lnTo>
                    <a:lnTo>
                      <a:pt x="177" y="205"/>
                    </a:lnTo>
                    <a:lnTo>
                      <a:pt x="179" y="208"/>
                    </a:lnTo>
                    <a:lnTo>
                      <a:pt x="179" y="210"/>
                    </a:lnTo>
                    <a:lnTo>
                      <a:pt x="181" y="210"/>
                    </a:lnTo>
                    <a:lnTo>
                      <a:pt x="181" y="213"/>
                    </a:lnTo>
                    <a:lnTo>
                      <a:pt x="186" y="213"/>
                    </a:lnTo>
                    <a:lnTo>
                      <a:pt x="189" y="213"/>
                    </a:lnTo>
                    <a:lnTo>
                      <a:pt x="189" y="215"/>
                    </a:lnTo>
                    <a:lnTo>
                      <a:pt x="200" y="217"/>
                    </a:lnTo>
                    <a:lnTo>
                      <a:pt x="205" y="217"/>
                    </a:lnTo>
                    <a:lnTo>
                      <a:pt x="205" y="220"/>
                    </a:lnTo>
                    <a:lnTo>
                      <a:pt x="212" y="224"/>
                    </a:lnTo>
                    <a:lnTo>
                      <a:pt x="212" y="227"/>
                    </a:lnTo>
                    <a:lnTo>
                      <a:pt x="214" y="227"/>
                    </a:lnTo>
                    <a:lnTo>
                      <a:pt x="240" y="236"/>
                    </a:lnTo>
                    <a:lnTo>
                      <a:pt x="243" y="236"/>
                    </a:lnTo>
                    <a:lnTo>
                      <a:pt x="250" y="241"/>
                    </a:lnTo>
                    <a:lnTo>
                      <a:pt x="255" y="241"/>
                    </a:lnTo>
                    <a:lnTo>
                      <a:pt x="255" y="243"/>
                    </a:lnTo>
                    <a:lnTo>
                      <a:pt x="269" y="246"/>
                    </a:lnTo>
                    <a:lnTo>
                      <a:pt x="271" y="246"/>
                    </a:lnTo>
                    <a:lnTo>
                      <a:pt x="271" y="248"/>
                    </a:lnTo>
                    <a:lnTo>
                      <a:pt x="278" y="248"/>
                    </a:lnTo>
                    <a:lnTo>
                      <a:pt x="281" y="246"/>
                    </a:lnTo>
                    <a:lnTo>
                      <a:pt x="285" y="246"/>
                    </a:lnTo>
                    <a:lnTo>
                      <a:pt x="290" y="241"/>
                    </a:lnTo>
                    <a:lnTo>
                      <a:pt x="292" y="241"/>
                    </a:lnTo>
                    <a:lnTo>
                      <a:pt x="297" y="241"/>
                    </a:lnTo>
                    <a:lnTo>
                      <a:pt x="311" y="246"/>
                    </a:lnTo>
                    <a:lnTo>
                      <a:pt x="328" y="262"/>
                    </a:lnTo>
                    <a:lnTo>
                      <a:pt x="328" y="257"/>
                    </a:lnTo>
                    <a:lnTo>
                      <a:pt x="330" y="257"/>
                    </a:lnTo>
                    <a:lnTo>
                      <a:pt x="330" y="255"/>
                    </a:lnTo>
                    <a:lnTo>
                      <a:pt x="333" y="250"/>
                    </a:lnTo>
                    <a:lnTo>
                      <a:pt x="337" y="241"/>
                    </a:lnTo>
                    <a:lnTo>
                      <a:pt x="349" y="241"/>
                    </a:lnTo>
                    <a:lnTo>
                      <a:pt x="351" y="241"/>
                    </a:lnTo>
                    <a:lnTo>
                      <a:pt x="351" y="236"/>
                    </a:lnTo>
                    <a:lnTo>
                      <a:pt x="349" y="236"/>
                    </a:lnTo>
                    <a:lnTo>
                      <a:pt x="349" y="234"/>
                    </a:lnTo>
                    <a:lnTo>
                      <a:pt x="347" y="231"/>
                    </a:lnTo>
                    <a:lnTo>
                      <a:pt x="337" y="222"/>
                    </a:lnTo>
                    <a:lnTo>
                      <a:pt x="337" y="224"/>
                    </a:lnTo>
                    <a:lnTo>
                      <a:pt x="344" y="224"/>
                    </a:lnTo>
                    <a:lnTo>
                      <a:pt x="344" y="217"/>
                    </a:lnTo>
                    <a:lnTo>
                      <a:pt x="373" y="215"/>
                    </a:lnTo>
                    <a:lnTo>
                      <a:pt x="375" y="210"/>
                    </a:lnTo>
                    <a:lnTo>
                      <a:pt x="377" y="208"/>
                    </a:lnTo>
                    <a:lnTo>
                      <a:pt x="380" y="208"/>
                    </a:lnTo>
                    <a:lnTo>
                      <a:pt x="382" y="203"/>
                    </a:lnTo>
                    <a:lnTo>
                      <a:pt x="382" y="208"/>
                    </a:lnTo>
                    <a:lnTo>
                      <a:pt x="385" y="208"/>
                    </a:lnTo>
                    <a:lnTo>
                      <a:pt x="385" y="213"/>
                    </a:lnTo>
                    <a:lnTo>
                      <a:pt x="385" y="215"/>
                    </a:lnTo>
                    <a:lnTo>
                      <a:pt x="385" y="213"/>
                    </a:lnTo>
                    <a:lnTo>
                      <a:pt x="389" y="198"/>
                    </a:lnTo>
                    <a:lnTo>
                      <a:pt x="389" y="196"/>
                    </a:lnTo>
                    <a:lnTo>
                      <a:pt x="389" y="194"/>
                    </a:lnTo>
                    <a:lnTo>
                      <a:pt x="389" y="191"/>
                    </a:lnTo>
                    <a:lnTo>
                      <a:pt x="392" y="187"/>
                    </a:lnTo>
                    <a:lnTo>
                      <a:pt x="392" y="184"/>
                    </a:lnTo>
                    <a:lnTo>
                      <a:pt x="394" y="179"/>
                    </a:lnTo>
                    <a:lnTo>
                      <a:pt x="399" y="175"/>
                    </a:lnTo>
                    <a:lnTo>
                      <a:pt x="399" y="170"/>
                    </a:lnTo>
                    <a:lnTo>
                      <a:pt x="399" y="168"/>
                    </a:lnTo>
                    <a:lnTo>
                      <a:pt x="396" y="165"/>
                    </a:lnTo>
                    <a:lnTo>
                      <a:pt x="389" y="165"/>
                    </a:lnTo>
                    <a:lnTo>
                      <a:pt x="387" y="168"/>
                    </a:lnTo>
                    <a:lnTo>
                      <a:pt x="387" y="165"/>
                    </a:lnTo>
                    <a:lnTo>
                      <a:pt x="382" y="163"/>
                    </a:lnTo>
                    <a:lnTo>
                      <a:pt x="375" y="165"/>
                    </a:lnTo>
                    <a:lnTo>
                      <a:pt x="373" y="168"/>
                    </a:lnTo>
                    <a:lnTo>
                      <a:pt x="356" y="170"/>
                    </a:lnTo>
                    <a:lnTo>
                      <a:pt x="351" y="172"/>
                    </a:lnTo>
                    <a:lnTo>
                      <a:pt x="349" y="189"/>
                    </a:lnTo>
                    <a:lnTo>
                      <a:pt x="347" y="191"/>
                    </a:lnTo>
                    <a:lnTo>
                      <a:pt x="347" y="196"/>
                    </a:lnTo>
                    <a:lnTo>
                      <a:pt x="344" y="198"/>
                    </a:lnTo>
                    <a:lnTo>
                      <a:pt x="340" y="201"/>
                    </a:lnTo>
                    <a:lnTo>
                      <a:pt x="340" y="205"/>
                    </a:lnTo>
                    <a:lnTo>
                      <a:pt x="337" y="208"/>
                    </a:lnTo>
                    <a:lnTo>
                      <a:pt x="335" y="208"/>
                    </a:lnTo>
                    <a:lnTo>
                      <a:pt x="333" y="208"/>
                    </a:lnTo>
                    <a:lnTo>
                      <a:pt x="333" y="205"/>
                    </a:lnTo>
                    <a:lnTo>
                      <a:pt x="330" y="205"/>
                    </a:lnTo>
                    <a:lnTo>
                      <a:pt x="326" y="205"/>
                    </a:lnTo>
                    <a:lnTo>
                      <a:pt x="316" y="208"/>
                    </a:lnTo>
                    <a:lnTo>
                      <a:pt x="314" y="208"/>
                    </a:lnTo>
                    <a:lnTo>
                      <a:pt x="307" y="210"/>
                    </a:lnTo>
                    <a:lnTo>
                      <a:pt x="302" y="213"/>
                    </a:lnTo>
                    <a:lnTo>
                      <a:pt x="297" y="213"/>
                    </a:lnTo>
                    <a:lnTo>
                      <a:pt x="295" y="210"/>
                    </a:lnTo>
                    <a:lnTo>
                      <a:pt x="292" y="205"/>
                    </a:lnTo>
                    <a:lnTo>
                      <a:pt x="288" y="205"/>
                    </a:lnTo>
                    <a:lnTo>
                      <a:pt x="281" y="203"/>
                    </a:lnTo>
                    <a:lnTo>
                      <a:pt x="278" y="198"/>
                    </a:lnTo>
                    <a:lnTo>
                      <a:pt x="276" y="198"/>
                    </a:lnTo>
                    <a:lnTo>
                      <a:pt x="271" y="187"/>
                    </a:lnTo>
                    <a:lnTo>
                      <a:pt x="266" y="182"/>
                    </a:lnTo>
                    <a:lnTo>
                      <a:pt x="262" y="170"/>
                    </a:lnTo>
                    <a:lnTo>
                      <a:pt x="262" y="168"/>
                    </a:lnTo>
                    <a:lnTo>
                      <a:pt x="262" y="165"/>
                    </a:lnTo>
                    <a:lnTo>
                      <a:pt x="257" y="161"/>
                    </a:lnTo>
                    <a:lnTo>
                      <a:pt x="257" y="156"/>
                    </a:lnTo>
                    <a:lnTo>
                      <a:pt x="257" y="137"/>
                    </a:lnTo>
                    <a:lnTo>
                      <a:pt x="257" y="135"/>
                    </a:lnTo>
                    <a:lnTo>
                      <a:pt x="255" y="132"/>
                    </a:lnTo>
                    <a:lnTo>
                      <a:pt x="255" y="123"/>
                    </a:lnTo>
                    <a:lnTo>
                      <a:pt x="255" y="120"/>
                    </a:lnTo>
                    <a:lnTo>
                      <a:pt x="257" y="118"/>
                    </a:lnTo>
                    <a:lnTo>
                      <a:pt x="257" y="116"/>
                    </a:lnTo>
                    <a:lnTo>
                      <a:pt x="257" y="111"/>
                    </a:lnTo>
                    <a:lnTo>
                      <a:pt x="259" y="111"/>
                    </a:lnTo>
                    <a:lnTo>
                      <a:pt x="262" y="111"/>
                    </a:lnTo>
                    <a:lnTo>
                      <a:pt x="264" y="109"/>
                    </a:lnTo>
                    <a:lnTo>
                      <a:pt x="264" y="106"/>
                    </a:lnTo>
                    <a:lnTo>
                      <a:pt x="264" y="109"/>
                    </a:lnTo>
                    <a:lnTo>
                      <a:pt x="262" y="109"/>
                    </a:lnTo>
                    <a:lnTo>
                      <a:pt x="262" y="106"/>
                    </a:lnTo>
                    <a:lnTo>
                      <a:pt x="264" y="104"/>
                    </a:lnTo>
                    <a:lnTo>
                      <a:pt x="259" y="104"/>
                    </a:lnTo>
                    <a:lnTo>
                      <a:pt x="255" y="101"/>
                    </a:lnTo>
                    <a:lnTo>
                      <a:pt x="250" y="101"/>
                    </a:lnTo>
                    <a:lnTo>
                      <a:pt x="245" y="99"/>
                    </a:lnTo>
                    <a:lnTo>
                      <a:pt x="243" y="99"/>
                    </a:lnTo>
                    <a:lnTo>
                      <a:pt x="238" y="94"/>
                    </a:lnTo>
                    <a:lnTo>
                      <a:pt x="233" y="90"/>
                    </a:lnTo>
                    <a:lnTo>
                      <a:pt x="231" y="78"/>
                    </a:lnTo>
                    <a:lnTo>
                      <a:pt x="226" y="76"/>
                    </a:lnTo>
                    <a:lnTo>
                      <a:pt x="224" y="71"/>
                    </a:lnTo>
                    <a:lnTo>
                      <a:pt x="219" y="66"/>
                    </a:lnTo>
                    <a:lnTo>
                      <a:pt x="214" y="54"/>
                    </a:lnTo>
                    <a:lnTo>
                      <a:pt x="205" y="45"/>
                    </a:lnTo>
                    <a:lnTo>
                      <a:pt x="193" y="45"/>
                    </a:lnTo>
                    <a:lnTo>
                      <a:pt x="191" y="45"/>
                    </a:lnTo>
                    <a:lnTo>
                      <a:pt x="189" y="45"/>
                    </a:lnTo>
                    <a:lnTo>
                      <a:pt x="181" y="57"/>
                    </a:lnTo>
                    <a:lnTo>
                      <a:pt x="177" y="57"/>
                    </a:lnTo>
                    <a:lnTo>
                      <a:pt x="163" y="45"/>
                    </a:lnTo>
                    <a:lnTo>
                      <a:pt x="160" y="33"/>
                    </a:lnTo>
                    <a:lnTo>
                      <a:pt x="148" y="24"/>
                    </a:lnTo>
                    <a:lnTo>
                      <a:pt x="146" y="21"/>
                    </a:lnTo>
                    <a:lnTo>
                      <a:pt x="144" y="19"/>
                    </a:lnTo>
                    <a:lnTo>
                      <a:pt x="141" y="16"/>
                    </a:lnTo>
                    <a:lnTo>
                      <a:pt x="137" y="14"/>
                    </a:lnTo>
                    <a:lnTo>
                      <a:pt x="115" y="14"/>
                    </a:lnTo>
                    <a:lnTo>
                      <a:pt x="115" y="21"/>
                    </a:lnTo>
                    <a:lnTo>
                      <a:pt x="80" y="21"/>
                    </a:lnTo>
                    <a:lnTo>
                      <a:pt x="30" y="2"/>
                    </a:lnTo>
                    <a:lnTo>
                      <a:pt x="30" y="0"/>
                    </a:lnTo>
                    <a:lnTo>
                      <a:pt x="0" y="2"/>
                    </a:lnTo>
                    <a:lnTo>
                      <a:pt x="2" y="5"/>
                    </a:lnTo>
                    <a:lnTo>
                      <a:pt x="2" y="7"/>
                    </a:lnTo>
                    <a:lnTo>
                      <a:pt x="2" y="9"/>
                    </a:lnTo>
                    <a:lnTo>
                      <a:pt x="4" y="9"/>
                    </a:lnTo>
                    <a:lnTo>
                      <a:pt x="4" y="12"/>
                    </a:lnTo>
                    <a:lnTo>
                      <a:pt x="4" y="14"/>
                    </a:lnTo>
                    <a:lnTo>
                      <a:pt x="7" y="14"/>
                    </a:lnTo>
                    <a:lnTo>
                      <a:pt x="7" y="19"/>
                    </a:lnTo>
                    <a:lnTo>
                      <a:pt x="11" y="26"/>
                    </a:lnTo>
                    <a:lnTo>
                      <a:pt x="11" y="28"/>
                    </a:lnTo>
                    <a:lnTo>
                      <a:pt x="14" y="28"/>
                    </a:lnTo>
                    <a:lnTo>
                      <a:pt x="14" y="31"/>
                    </a:lnTo>
                    <a:lnTo>
                      <a:pt x="16" y="33"/>
                    </a:lnTo>
                    <a:lnTo>
                      <a:pt x="16" y="35"/>
                    </a:lnTo>
                    <a:lnTo>
                      <a:pt x="16" y="38"/>
                    </a:lnTo>
                    <a:lnTo>
                      <a:pt x="16" y="35"/>
                    </a:lnTo>
                    <a:lnTo>
                      <a:pt x="18" y="45"/>
                    </a:lnTo>
                    <a:lnTo>
                      <a:pt x="21" y="47"/>
                    </a:lnTo>
                    <a:lnTo>
                      <a:pt x="23" y="47"/>
                    </a:lnTo>
                    <a:lnTo>
                      <a:pt x="26" y="50"/>
                    </a:lnTo>
                    <a:lnTo>
                      <a:pt x="26" y="52"/>
                    </a:lnTo>
                    <a:lnTo>
                      <a:pt x="28" y="52"/>
                    </a:lnTo>
                    <a:lnTo>
                      <a:pt x="30" y="57"/>
                    </a:lnTo>
                    <a:lnTo>
                      <a:pt x="33" y="57"/>
                    </a:lnTo>
                    <a:lnTo>
                      <a:pt x="35" y="59"/>
                    </a:lnTo>
                    <a:lnTo>
                      <a:pt x="40" y="66"/>
                    </a:lnTo>
                    <a:lnTo>
                      <a:pt x="42" y="68"/>
                    </a:lnTo>
                    <a:lnTo>
                      <a:pt x="42" y="71"/>
                    </a:lnTo>
                    <a:lnTo>
                      <a:pt x="42" y="73"/>
                    </a:lnTo>
                    <a:lnTo>
                      <a:pt x="40" y="73"/>
                    </a:lnTo>
                    <a:lnTo>
                      <a:pt x="40" y="76"/>
                    </a:lnTo>
                    <a:lnTo>
                      <a:pt x="37" y="76"/>
                    </a:lnTo>
                    <a:lnTo>
                      <a:pt x="35" y="76"/>
                    </a:lnTo>
                    <a:lnTo>
                      <a:pt x="28" y="76"/>
                    </a:lnTo>
                    <a:lnTo>
                      <a:pt x="28" y="78"/>
                    </a:lnTo>
                    <a:lnTo>
                      <a:pt x="30" y="78"/>
                    </a:lnTo>
                    <a:lnTo>
                      <a:pt x="33" y="80"/>
                    </a:lnTo>
                    <a:lnTo>
                      <a:pt x="35" y="80"/>
                    </a:lnTo>
                    <a:lnTo>
                      <a:pt x="37" y="85"/>
                    </a:lnTo>
                    <a:lnTo>
                      <a:pt x="40" y="85"/>
                    </a:lnTo>
                    <a:lnTo>
                      <a:pt x="42" y="87"/>
                    </a:lnTo>
                    <a:lnTo>
                      <a:pt x="44" y="87"/>
                    </a:lnTo>
                    <a:lnTo>
                      <a:pt x="47" y="90"/>
                    </a:lnTo>
                    <a:lnTo>
                      <a:pt x="52" y="92"/>
                    </a:lnTo>
                    <a:lnTo>
                      <a:pt x="54" y="87"/>
                    </a:lnTo>
                    <a:lnTo>
                      <a:pt x="54" y="90"/>
                    </a:lnTo>
                    <a:lnTo>
                      <a:pt x="54" y="92"/>
                    </a:lnTo>
                    <a:lnTo>
                      <a:pt x="56" y="97"/>
                    </a:lnTo>
                    <a:lnTo>
                      <a:pt x="61" y="99"/>
                    </a:lnTo>
                    <a:lnTo>
                      <a:pt x="63" y="99"/>
                    </a:lnTo>
                    <a:lnTo>
                      <a:pt x="66" y="106"/>
                    </a:lnTo>
                    <a:lnTo>
                      <a:pt x="68" y="113"/>
                    </a:lnTo>
                    <a:lnTo>
                      <a:pt x="66" y="118"/>
                    </a:lnTo>
                    <a:lnTo>
                      <a:pt x="66" y="120"/>
                    </a:lnTo>
                    <a:lnTo>
                      <a:pt x="66" y="118"/>
                    </a:lnTo>
                    <a:lnTo>
                      <a:pt x="68" y="120"/>
                    </a:lnTo>
                    <a:lnTo>
                      <a:pt x="70" y="120"/>
                    </a:lnTo>
                    <a:lnTo>
                      <a:pt x="70" y="123"/>
                    </a:lnTo>
                    <a:lnTo>
                      <a:pt x="73" y="123"/>
                    </a:lnTo>
                    <a:lnTo>
                      <a:pt x="73" y="125"/>
                    </a:lnTo>
                    <a:lnTo>
                      <a:pt x="87" y="135"/>
                    </a:lnTo>
                    <a:lnTo>
                      <a:pt x="89" y="137"/>
                    </a:lnTo>
                    <a:lnTo>
                      <a:pt x="92" y="139"/>
                    </a:lnTo>
                    <a:lnTo>
                      <a:pt x="94" y="146"/>
                    </a:lnTo>
                    <a:lnTo>
                      <a:pt x="96" y="146"/>
                    </a:lnTo>
                    <a:lnTo>
                      <a:pt x="99" y="144"/>
                    </a:lnTo>
                    <a:lnTo>
                      <a:pt x="101" y="142"/>
                    </a:lnTo>
                    <a:lnTo>
                      <a:pt x="101" y="139"/>
                    </a:lnTo>
                    <a:lnTo>
                      <a:pt x="101" y="137"/>
                    </a:lnTo>
                    <a:lnTo>
                      <a:pt x="96" y="132"/>
                    </a:lnTo>
                    <a:lnTo>
                      <a:pt x="92" y="127"/>
                    </a:lnTo>
                    <a:lnTo>
                      <a:pt x="89" y="130"/>
                    </a:lnTo>
                    <a:lnTo>
                      <a:pt x="89" y="127"/>
                    </a:lnTo>
                    <a:lnTo>
                      <a:pt x="87" y="127"/>
                    </a:lnTo>
                    <a:lnTo>
                      <a:pt x="85" y="123"/>
                    </a:lnTo>
                    <a:lnTo>
                      <a:pt x="85" y="118"/>
                    </a:lnTo>
                    <a:lnTo>
                      <a:pt x="82" y="113"/>
                    </a:lnTo>
                    <a:lnTo>
                      <a:pt x="82" y="109"/>
                    </a:lnTo>
                    <a:lnTo>
                      <a:pt x="80" y="109"/>
                    </a:lnTo>
                    <a:lnTo>
                      <a:pt x="77" y="106"/>
                    </a:lnTo>
                    <a:lnTo>
                      <a:pt x="77" y="99"/>
                    </a:lnTo>
                    <a:lnTo>
                      <a:pt x="75" y="97"/>
                    </a:lnTo>
                    <a:lnTo>
                      <a:pt x="73" y="92"/>
                    </a:lnTo>
                    <a:lnTo>
                      <a:pt x="73" y="90"/>
                    </a:lnTo>
                    <a:lnTo>
                      <a:pt x="70" y="90"/>
                    </a:lnTo>
                    <a:lnTo>
                      <a:pt x="70" y="92"/>
                    </a:lnTo>
                    <a:lnTo>
                      <a:pt x="73" y="94"/>
                    </a:lnTo>
                    <a:lnTo>
                      <a:pt x="70" y="92"/>
                    </a:lnTo>
                    <a:lnTo>
                      <a:pt x="68" y="87"/>
                    </a:lnTo>
                    <a:lnTo>
                      <a:pt x="68" y="85"/>
                    </a:lnTo>
                    <a:lnTo>
                      <a:pt x="66" y="85"/>
                    </a:lnTo>
                    <a:lnTo>
                      <a:pt x="66" y="83"/>
                    </a:lnTo>
                    <a:lnTo>
                      <a:pt x="63" y="80"/>
                    </a:lnTo>
                    <a:lnTo>
                      <a:pt x="59" y="76"/>
                    </a:lnTo>
                    <a:lnTo>
                      <a:pt x="56" y="66"/>
                    </a:lnTo>
                    <a:lnTo>
                      <a:pt x="52" y="59"/>
                    </a:lnTo>
                    <a:lnTo>
                      <a:pt x="52" y="61"/>
                    </a:lnTo>
                    <a:lnTo>
                      <a:pt x="49" y="59"/>
                    </a:lnTo>
                    <a:lnTo>
                      <a:pt x="47" y="57"/>
                    </a:lnTo>
                    <a:lnTo>
                      <a:pt x="47" y="54"/>
                    </a:lnTo>
                    <a:lnTo>
                      <a:pt x="40" y="47"/>
                    </a:lnTo>
                    <a:lnTo>
                      <a:pt x="37" y="47"/>
                    </a:lnTo>
                    <a:lnTo>
                      <a:pt x="35" y="40"/>
                    </a:lnTo>
                    <a:lnTo>
                      <a:pt x="33" y="28"/>
                    </a:lnTo>
                    <a:lnTo>
                      <a:pt x="30" y="26"/>
                    </a:lnTo>
                    <a:lnTo>
                      <a:pt x="30" y="19"/>
                    </a:lnTo>
                    <a:lnTo>
                      <a:pt x="30" y="16"/>
                    </a:lnTo>
                    <a:lnTo>
                      <a:pt x="30" y="14"/>
                    </a:lnTo>
                    <a:close/>
                  </a:path>
                </a:pathLst>
              </a:custGeom>
              <a:grpFill/>
              <a:ln w="9525">
                <a:noFill/>
                <a:round/>
                <a:headEnd/>
                <a:tailEnd/>
              </a:ln>
            </p:spPr>
            <p:txBody>
              <a:bodyPr/>
              <a:lstStyle/>
              <a:p>
                <a:pPr>
                  <a:defRPr/>
                </a:pPr>
                <a:endParaRPr lang="en-US" sz="1200" kern="0">
                  <a:solidFill>
                    <a:srgbClr val="0096D6"/>
                  </a:solidFill>
                </a:endParaRPr>
              </a:p>
            </p:txBody>
          </p:sp>
          <p:sp>
            <p:nvSpPr>
              <p:cNvPr id="2944" name="Freeform 718"/>
              <p:cNvSpPr>
                <a:spLocks/>
              </p:cNvSpPr>
              <p:nvPr/>
            </p:nvSpPr>
            <p:spPr bwMode="auto">
              <a:xfrm>
                <a:off x="1331" y="2149"/>
                <a:ext cx="399" cy="262"/>
              </a:xfrm>
              <a:custGeom>
                <a:avLst/>
                <a:gdLst>
                  <a:gd name="T0" fmla="*/ 44 w 399"/>
                  <a:gd name="T1" fmla="*/ 19 h 262"/>
                  <a:gd name="T2" fmla="*/ 56 w 399"/>
                  <a:gd name="T3" fmla="*/ 35 h 262"/>
                  <a:gd name="T4" fmla="*/ 61 w 399"/>
                  <a:gd name="T5" fmla="*/ 47 h 262"/>
                  <a:gd name="T6" fmla="*/ 70 w 399"/>
                  <a:gd name="T7" fmla="*/ 64 h 262"/>
                  <a:gd name="T8" fmla="*/ 87 w 399"/>
                  <a:gd name="T9" fmla="*/ 78 h 262"/>
                  <a:gd name="T10" fmla="*/ 99 w 399"/>
                  <a:gd name="T11" fmla="*/ 92 h 262"/>
                  <a:gd name="T12" fmla="*/ 103 w 399"/>
                  <a:gd name="T13" fmla="*/ 101 h 262"/>
                  <a:gd name="T14" fmla="*/ 108 w 399"/>
                  <a:gd name="T15" fmla="*/ 109 h 262"/>
                  <a:gd name="T16" fmla="*/ 122 w 399"/>
                  <a:gd name="T17" fmla="*/ 123 h 262"/>
                  <a:gd name="T18" fmla="*/ 151 w 399"/>
                  <a:gd name="T19" fmla="*/ 151 h 262"/>
                  <a:gd name="T20" fmla="*/ 158 w 399"/>
                  <a:gd name="T21" fmla="*/ 165 h 262"/>
                  <a:gd name="T22" fmla="*/ 158 w 399"/>
                  <a:gd name="T23" fmla="*/ 179 h 262"/>
                  <a:gd name="T24" fmla="*/ 167 w 399"/>
                  <a:gd name="T25" fmla="*/ 201 h 262"/>
                  <a:gd name="T26" fmla="*/ 179 w 399"/>
                  <a:gd name="T27" fmla="*/ 208 h 262"/>
                  <a:gd name="T28" fmla="*/ 189 w 399"/>
                  <a:gd name="T29" fmla="*/ 213 h 262"/>
                  <a:gd name="T30" fmla="*/ 212 w 399"/>
                  <a:gd name="T31" fmla="*/ 224 h 262"/>
                  <a:gd name="T32" fmla="*/ 255 w 399"/>
                  <a:gd name="T33" fmla="*/ 241 h 262"/>
                  <a:gd name="T34" fmla="*/ 281 w 399"/>
                  <a:gd name="T35" fmla="*/ 246 h 262"/>
                  <a:gd name="T36" fmla="*/ 328 w 399"/>
                  <a:gd name="T37" fmla="*/ 262 h 262"/>
                  <a:gd name="T38" fmla="*/ 333 w 399"/>
                  <a:gd name="T39" fmla="*/ 250 h 262"/>
                  <a:gd name="T40" fmla="*/ 349 w 399"/>
                  <a:gd name="T41" fmla="*/ 234 h 262"/>
                  <a:gd name="T42" fmla="*/ 375 w 399"/>
                  <a:gd name="T43" fmla="*/ 210 h 262"/>
                  <a:gd name="T44" fmla="*/ 385 w 399"/>
                  <a:gd name="T45" fmla="*/ 208 h 262"/>
                  <a:gd name="T46" fmla="*/ 389 w 399"/>
                  <a:gd name="T47" fmla="*/ 196 h 262"/>
                  <a:gd name="T48" fmla="*/ 399 w 399"/>
                  <a:gd name="T49" fmla="*/ 175 h 262"/>
                  <a:gd name="T50" fmla="*/ 382 w 399"/>
                  <a:gd name="T51" fmla="*/ 163 h 262"/>
                  <a:gd name="T52" fmla="*/ 347 w 399"/>
                  <a:gd name="T53" fmla="*/ 196 h 262"/>
                  <a:gd name="T54" fmla="*/ 333 w 399"/>
                  <a:gd name="T55" fmla="*/ 208 h 262"/>
                  <a:gd name="T56" fmla="*/ 302 w 399"/>
                  <a:gd name="T57" fmla="*/ 213 h 262"/>
                  <a:gd name="T58" fmla="*/ 281 w 399"/>
                  <a:gd name="T59" fmla="*/ 203 h 262"/>
                  <a:gd name="T60" fmla="*/ 262 w 399"/>
                  <a:gd name="T61" fmla="*/ 170 h 262"/>
                  <a:gd name="T62" fmla="*/ 257 w 399"/>
                  <a:gd name="T63" fmla="*/ 135 h 262"/>
                  <a:gd name="T64" fmla="*/ 257 w 399"/>
                  <a:gd name="T65" fmla="*/ 111 h 262"/>
                  <a:gd name="T66" fmla="*/ 264 w 399"/>
                  <a:gd name="T67" fmla="*/ 106 h 262"/>
                  <a:gd name="T68" fmla="*/ 255 w 399"/>
                  <a:gd name="T69" fmla="*/ 101 h 262"/>
                  <a:gd name="T70" fmla="*/ 226 w 399"/>
                  <a:gd name="T71" fmla="*/ 76 h 262"/>
                  <a:gd name="T72" fmla="*/ 189 w 399"/>
                  <a:gd name="T73" fmla="*/ 45 h 262"/>
                  <a:gd name="T74" fmla="*/ 144 w 399"/>
                  <a:gd name="T75" fmla="*/ 19 h 262"/>
                  <a:gd name="T76" fmla="*/ 30 w 399"/>
                  <a:gd name="T77" fmla="*/ 0 h 262"/>
                  <a:gd name="T78" fmla="*/ 4 w 399"/>
                  <a:gd name="T79" fmla="*/ 14 h 262"/>
                  <a:gd name="T80" fmla="*/ 14 w 399"/>
                  <a:gd name="T81" fmla="*/ 28 h 262"/>
                  <a:gd name="T82" fmla="*/ 18 w 399"/>
                  <a:gd name="T83" fmla="*/ 45 h 262"/>
                  <a:gd name="T84" fmla="*/ 30 w 399"/>
                  <a:gd name="T85" fmla="*/ 57 h 262"/>
                  <a:gd name="T86" fmla="*/ 42 w 399"/>
                  <a:gd name="T87" fmla="*/ 71 h 262"/>
                  <a:gd name="T88" fmla="*/ 40 w 399"/>
                  <a:gd name="T89" fmla="*/ 76 h 262"/>
                  <a:gd name="T90" fmla="*/ 33 w 399"/>
                  <a:gd name="T91" fmla="*/ 80 h 262"/>
                  <a:gd name="T92" fmla="*/ 42 w 399"/>
                  <a:gd name="T93" fmla="*/ 87 h 262"/>
                  <a:gd name="T94" fmla="*/ 54 w 399"/>
                  <a:gd name="T95" fmla="*/ 92 h 262"/>
                  <a:gd name="T96" fmla="*/ 66 w 399"/>
                  <a:gd name="T97" fmla="*/ 120 h 262"/>
                  <a:gd name="T98" fmla="*/ 70 w 399"/>
                  <a:gd name="T99" fmla="*/ 123 h 262"/>
                  <a:gd name="T100" fmla="*/ 94 w 399"/>
                  <a:gd name="T101" fmla="*/ 146 h 262"/>
                  <a:gd name="T102" fmla="*/ 96 w 399"/>
                  <a:gd name="T103" fmla="*/ 132 h 262"/>
                  <a:gd name="T104" fmla="*/ 85 w 399"/>
                  <a:gd name="T105" fmla="*/ 118 h 262"/>
                  <a:gd name="T106" fmla="*/ 75 w 399"/>
                  <a:gd name="T107" fmla="*/ 97 h 262"/>
                  <a:gd name="T108" fmla="*/ 73 w 399"/>
                  <a:gd name="T109" fmla="*/ 94 h 262"/>
                  <a:gd name="T110" fmla="*/ 66 w 399"/>
                  <a:gd name="T111" fmla="*/ 83 h 262"/>
                  <a:gd name="T112" fmla="*/ 56 w 399"/>
                  <a:gd name="T113" fmla="*/ 66 h 262"/>
                  <a:gd name="T114" fmla="*/ 47 w 399"/>
                  <a:gd name="T115" fmla="*/ 54 h 262"/>
                  <a:gd name="T116" fmla="*/ 30 w 399"/>
                  <a:gd name="T117" fmla="*/ 26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262"/>
                  <a:gd name="T179" fmla="*/ 399 w 399"/>
                  <a:gd name="T180" fmla="*/ 262 h 2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262">
                    <a:moveTo>
                      <a:pt x="30" y="14"/>
                    </a:moveTo>
                    <a:lnTo>
                      <a:pt x="33" y="16"/>
                    </a:lnTo>
                    <a:lnTo>
                      <a:pt x="35" y="16"/>
                    </a:lnTo>
                    <a:lnTo>
                      <a:pt x="37" y="19"/>
                    </a:lnTo>
                    <a:lnTo>
                      <a:pt x="40" y="19"/>
                    </a:lnTo>
                    <a:lnTo>
                      <a:pt x="44" y="19"/>
                    </a:lnTo>
                    <a:lnTo>
                      <a:pt x="44" y="21"/>
                    </a:lnTo>
                    <a:lnTo>
                      <a:pt x="47" y="21"/>
                    </a:lnTo>
                    <a:lnTo>
                      <a:pt x="52" y="24"/>
                    </a:lnTo>
                    <a:lnTo>
                      <a:pt x="54" y="26"/>
                    </a:lnTo>
                    <a:lnTo>
                      <a:pt x="54" y="33"/>
                    </a:lnTo>
                    <a:lnTo>
                      <a:pt x="56" y="35"/>
                    </a:lnTo>
                    <a:lnTo>
                      <a:pt x="56" y="38"/>
                    </a:lnTo>
                    <a:lnTo>
                      <a:pt x="59" y="40"/>
                    </a:lnTo>
                    <a:lnTo>
                      <a:pt x="59" y="42"/>
                    </a:lnTo>
                    <a:lnTo>
                      <a:pt x="59" y="45"/>
                    </a:lnTo>
                    <a:lnTo>
                      <a:pt x="61" y="45"/>
                    </a:lnTo>
                    <a:lnTo>
                      <a:pt x="61" y="47"/>
                    </a:lnTo>
                    <a:lnTo>
                      <a:pt x="61" y="52"/>
                    </a:lnTo>
                    <a:lnTo>
                      <a:pt x="63" y="52"/>
                    </a:lnTo>
                    <a:lnTo>
                      <a:pt x="63" y="54"/>
                    </a:lnTo>
                    <a:lnTo>
                      <a:pt x="66" y="54"/>
                    </a:lnTo>
                    <a:lnTo>
                      <a:pt x="66" y="59"/>
                    </a:lnTo>
                    <a:lnTo>
                      <a:pt x="68" y="59"/>
                    </a:lnTo>
                    <a:lnTo>
                      <a:pt x="70" y="64"/>
                    </a:lnTo>
                    <a:lnTo>
                      <a:pt x="73" y="66"/>
                    </a:lnTo>
                    <a:lnTo>
                      <a:pt x="75" y="66"/>
                    </a:lnTo>
                    <a:lnTo>
                      <a:pt x="77" y="71"/>
                    </a:lnTo>
                    <a:lnTo>
                      <a:pt x="80" y="73"/>
                    </a:lnTo>
                    <a:lnTo>
                      <a:pt x="85" y="73"/>
                    </a:lnTo>
                    <a:lnTo>
                      <a:pt x="87" y="76"/>
                    </a:lnTo>
                    <a:lnTo>
                      <a:pt x="87" y="78"/>
                    </a:lnTo>
                    <a:lnTo>
                      <a:pt x="87" y="80"/>
                    </a:lnTo>
                    <a:lnTo>
                      <a:pt x="87" y="83"/>
                    </a:lnTo>
                    <a:lnTo>
                      <a:pt x="89" y="85"/>
                    </a:lnTo>
                    <a:lnTo>
                      <a:pt x="94" y="87"/>
                    </a:lnTo>
                    <a:lnTo>
                      <a:pt x="96" y="90"/>
                    </a:lnTo>
                    <a:lnTo>
                      <a:pt x="96" y="92"/>
                    </a:lnTo>
                    <a:lnTo>
                      <a:pt x="99" y="92"/>
                    </a:lnTo>
                    <a:lnTo>
                      <a:pt x="101" y="92"/>
                    </a:lnTo>
                    <a:lnTo>
                      <a:pt x="103" y="94"/>
                    </a:lnTo>
                    <a:lnTo>
                      <a:pt x="103" y="97"/>
                    </a:lnTo>
                    <a:lnTo>
                      <a:pt x="106" y="97"/>
                    </a:lnTo>
                    <a:lnTo>
                      <a:pt x="103" y="99"/>
                    </a:lnTo>
                    <a:lnTo>
                      <a:pt x="103" y="101"/>
                    </a:lnTo>
                    <a:lnTo>
                      <a:pt x="103" y="106"/>
                    </a:lnTo>
                    <a:lnTo>
                      <a:pt x="103" y="109"/>
                    </a:lnTo>
                    <a:lnTo>
                      <a:pt x="106" y="109"/>
                    </a:lnTo>
                    <a:lnTo>
                      <a:pt x="108" y="106"/>
                    </a:lnTo>
                    <a:lnTo>
                      <a:pt x="108" y="109"/>
                    </a:lnTo>
                    <a:lnTo>
                      <a:pt x="108" y="111"/>
                    </a:lnTo>
                    <a:lnTo>
                      <a:pt x="115" y="113"/>
                    </a:lnTo>
                    <a:lnTo>
                      <a:pt x="118" y="113"/>
                    </a:lnTo>
                    <a:lnTo>
                      <a:pt x="122" y="118"/>
                    </a:lnTo>
                    <a:lnTo>
                      <a:pt x="122" y="123"/>
                    </a:lnTo>
                    <a:lnTo>
                      <a:pt x="137" y="135"/>
                    </a:lnTo>
                    <a:lnTo>
                      <a:pt x="137" y="137"/>
                    </a:lnTo>
                    <a:lnTo>
                      <a:pt x="139" y="137"/>
                    </a:lnTo>
                    <a:lnTo>
                      <a:pt x="141" y="144"/>
                    </a:lnTo>
                    <a:lnTo>
                      <a:pt x="151" y="151"/>
                    </a:lnTo>
                    <a:lnTo>
                      <a:pt x="153" y="153"/>
                    </a:lnTo>
                    <a:lnTo>
                      <a:pt x="151" y="153"/>
                    </a:lnTo>
                    <a:lnTo>
                      <a:pt x="151" y="156"/>
                    </a:lnTo>
                    <a:lnTo>
                      <a:pt x="153" y="161"/>
                    </a:lnTo>
                    <a:lnTo>
                      <a:pt x="155" y="163"/>
                    </a:lnTo>
                    <a:lnTo>
                      <a:pt x="155" y="165"/>
                    </a:lnTo>
                    <a:lnTo>
                      <a:pt x="158" y="165"/>
                    </a:lnTo>
                    <a:lnTo>
                      <a:pt x="158" y="170"/>
                    </a:lnTo>
                    <a:lnTo>
                      <a:pt x="158" y="172"/>
                    </a:lnTo>
                    <a:lnTo>
                      <a:pt x="158" y="175"/>
                    </a:lnTo>
                    <a:lnTo>
                      <a:pt x="155" y="177"/>
                    </a:lnTo>
                    <a:lnTo>
                      <a:pt x="158" y="179"/>
                    </a:lnTo>
                    <a:lnTo>
                      <a:pt x="153" y="182"/>
                    </a:lnTo>
                    <a:lnTo>
                      <a:pt x="153" y="184"/>
                    </a:lnTo>
                    <a:lnTo>
                      <a:pt x="155" y="191"/>
                    </a:lnTo>
                    <a:lnTo>
                      <a:pt x="165" y="198"/>
                    </a:lnTo>
                    <a:lnTo>
                      <a:pt x="167" y="201"/>
                    </a:lnTo>
                    <a:lnTo>
                      <a:pt x="170" y="201"/>
                    </a:lnTo>
                    <a:lnTo>
                      <a:pt x="174" y="203"/>
                    </a:lnTo>
                    <a:lnTo>
                      <a:pt x="177" y="205"/>
                    </a:lnTo>
                    <a:lnTo>
                      <a:pt x="179" y="208"/>
                    </a:lnTo>
                    <a:lnTo>
                      <a:pt x="179" y="210"/>
                    </a:lnTo>
                    <a:lnTo>
                      <a:pt x="181" y="210"/>
                    </a:lnTo>
                    <a:lnTo>
                      <a:pt x="181" y="213"/>
                    </a:lnTo>
                    <a:lnTo>
                      <a:pt x="186" y="213"/>
                    </a:lnTo>
                    <a:lnTo>
                      <a:pt x="189" y="213"/>
                    </a:lnTo>
                    <a:lnTo>
                      <a:pt x="189" y="215"/>
                    </a:lnTo>
                    <a:lnTo>
                      <a:pt x="200" y="217"/>
                    </a:lnTo>
                    <a:lnTo>
                      <a:pt x="205" y="217"/>
                    </a:lnTo>
                    <a:lnTo>
                      <a:pt x="205" y="220"/>
                    </a:lnTo>
                    <a:lnTo>
                      <a:pt x="212" y="224"/>
                    </a:lnTo>
                    <a:lnTo>
                      <a:pt x="212" y="227"/>
                    </a:lnTo>
                    <a:lnTo>
                      <a:pt x="214" y="227"/>
                    </a:lnTo>
                    <a:lnTo>
                      <a:pt x="240" y="236"/>
                    </a:lnTo>
                    <a:lnTo>
                      <a:pt x="243" y="236"/>
                    </a:lnTo>
                    <a:lnTo>
                      <a:pt x="250" y="241"/>
                    </a:lnTo>
                    <a:lnTo>
                      <a:pt x="255" y="241"/>
                    </a:lnTo>
                    <a:lnTo>
                      <a:pt x="255" y="243"/>
                    </a:lnTo>
                    <a:lnTo>
                      <a:pt x="269" y="246"/>
                    </a:lnTo>
                    <a:lnTo>
                      <a:pt x="271" y="246"/>
                    </a:lnTo>
                    <a:lnTo>
                      <a:pt x="271" y="248"/>
                    </a:lnTo>
                    <a:lnTo>
                      <a:pt x="278" y="248"/>
                    </a:lnTo>
                    <a:lnTo>
                      <a:pt x="281" y="246"/>
                    </a:lnTo>
                    <a:lnTo>
                      <a:pt x="285" y="246"/>
                    </a:lnTo>
                    <a:lnTo>
                      <a:pt x="290" y="241"/>
                    </a:lnTo>
                    <a:lnTo>
                      <a:pt x="292" y="241"/>
                    </a:lnTo>
                    <a:lnTo>
                      <a:pt x="297" y="241"/>
                    </a:lnTo>
                    <a:lnTo>
                      <a:pt x="311" y="246"/>
                    </a:lnTo>
                    <a:lnTo>
                      <a:pt x="328" y="262"/>
                    </a:lnTo>
                    <a:lnTo>
                      <a:pt x="328" y="257"/>
                    </a:lnTo>
                    <a:lnTo>
                      <a:pt x="330" y="257"/>
                    </a:lnTo>
                    <a:lnTo>
                      <a:pt x="330" y="255"/>
                    </a:lnTo>
                    <a:lnTo>
                      <a:pt x="333" y="250"/>
                    </a:lnTo>
                    <a:lnTo>
                      <a:pt x="337" y="241"/>
                    </a:lnTo>
                    <a:lnTo>
                      <a:pt x="349" y="241"/>
                    </a:lnTo>
                    <a:lnTo>
                      <a:pt x="351" y="241"/>
                    </a:lnTo>
                    <a:lnTo>
                      <a:pt x="351" y="236"/>
                    </a:lnTo>
                    <a:lnTo>
                      <a:pt x="349" y="236"/>
                    </a:lnTo>
                    <a:lnTo>
                      <a:pt x="349" y="234"/>
                    </a:lnTo>
                    <a:lnTo>
                      <a:pt x="347" y="231"/>
                    </a:lnTo>
                    <a:lnTo>
                      <a:pt x="337" y="222"/>
                    </a:lnTo>
                    <a:lnTo>
                      <a:pt x="337" y="224"/>
                    </a:lnTo>
                    <a:lnTo>
                      <a:pt x="344" y="224"/>
                    </a:lnTo>
                    <a:lnTo>
                      <a:pt x="344" y="217"/>
                    </a:lnTo>
                    <a:lnTo>
                      <a:pt x="373" y="215"/>
                    </a:lnTo>
                    <a:lnTo>
                      <a:pt x="375" y="210"/>
                    </a:lnTo>
                    <a:lnTo>
                      <a:pt x="377" y="208"/>
                    </a:lnTo>
                    <a:lnTo>
                      <a:pt x="380" y="208"/>
                    </a:lnTo>
                    <a:lnTo>
                      <a:pt x="382" y="203"/>
                    </a:lnTo>
                    <a:lnTo>
                      <a:pt x="382" y="208"/>
                    </a:lnTo>
                    <a:lnTo>
                      <a:pt x="385" y="208"/>
                    </a:lnTo>
                    <a:lnTo>
                      <a:pt x="385" y="213"/>
                    </a:lnTo>
                    <a:lnTo>
                      <a:pt x="385" y="215"/>
                    </a:lnTo>
                    <a:lnTo>
                      <a:pt x="385" y="213"/>
                    </a:lnTo>
                    <a:lnTo>
                      <a:pt x="389" y="198"/>
                    </a:lnTo>
                    <a:lnTo>
                      <a:pt x="389" y="196"/>
                    </a:lnTo>
                    <a:lnTo>
                      <a:pt x="389" y="194"/>
                    </a:lnTo>
                    <a:lnTo>
                      <a:pt x="389" y="191"/>
                    </a:lnTo>
                    <a:lnTo>
                      <a:pt x="392" y="187"/>
                    </a:lnTo>
                    <a:lnTo>
                      <a:pt x="392" y="184"/>
                    </a:lnTo>
                    <a:lnTo>
                      <a:pt x="394" y="179"/>
                    </a:lnTo>
                    <a:lnTo>
                      <a:pt x="399" y="175"/>
                    </a:lnTo>
                    <a:lnTo>
                      <a:pt x="399" y="170"/>
                    </a:lnTo>
                    <a:lnTo>
                      <a:pt x="399" y="168"/>
                    </a:lnTo>
                    <a:lnTo>
                      <a:pt x="396" y="165"/>
                    </a:lnTo>
                    <a:lnTo>
                      <a:pt x="389" y="165"/>
                    </a:lnTo>
                    <a:lnTo>
                      <a:pt x="387" y="168"/>
                    </a:lnTo>
                    <a:lnTo>
                      <a:pt x="387" y="165"/>
                    </a:lnTo>
                    <a:lnTo>
                      <a:pt x="382" y="163"/>
                    </a:lnTo>
                    <a:lnTo>
                      <a:pt x="375" y="165"/>
                    </a:lnTo>
                    <a:lnTo>
                      <a:pt x="373" y="168"/>
                    </a:lnTo>
                    <a:lnTo>
                      <a:pt x="356" y="170"/>
                    </a:lnTo>
                    <a:lnTo>
                      <a:pt x="351" y="172"/>
                    </a:lnTo>
                    <a:lnTo>
                      <a:pt x="349" y="189"/>
                    </a:lnTo>
                    <a:lnTo>
                      <a:pt x="347" y="191"/>
                    </a:lnTo>
                    <a:lnTo>
                      <a:pt x="347" y="196"/>
                    </a:lnTo>
                    <a:lnTo>
                      <a:pt x="344" y="198"/>
                    </a:lnTo>
                    <a:lnTo>
                      <a:pt x="340" y="201"/>
                    </a:lnTo>
                    <a:lnTo>
                      <a:pt x="340" y="205"/>
                    </a:lnTo>
                    <a:lnTo>
                      <a:pt x="337" y="208"/>
                    </a:lnTo>
                    <a:lnTo>
                      <a:pt x="335" y="208"/>
                    </a:lnTo>
                    <a:lnTo>
                      <a:pt x="333" y="208"/>
                    </a:lnTo>
                    <a:lnTo>
                      <a:pt x="333" y="205"/>
                    </a:lnTo>
                    <a:lnTo>
                      <a:pt x="330" y="205"/>
                    </a:lnTo>
                    <a:lnTo>
                      <a:pt x="326" y="205"/>
                    </a:lnTo>
                    <a:lnTo>
                      <a:pt x="316" y="208"/>
                    </a:lnTo>
                    <a:lnTo>
                      <a:pt x="314" y="208"/>
                    </a:lnTo>
                    <a:lnTo>
                      <a:pt x="307" y="210"/>
                    </a:lnTo>
                    <a:lnTo>
                      <a:pt x="302" y="213"/>
                    </a:lnTo>
                    <a:lnTo>
                      <a:pt x="297" y="213"/>
                    </a:lnTo>
                    <a:lnTo>
                      <a:pt x="295" y="210"/>
                    </a:lnTo>
                    <a:lnTo>
                      <a:pt x="292" y="205"/>
                    </a:lnTo>
                    <a:lnTo>
                      <a:pt x="288" y="205"/>
                    </a:lnTo>
                    <a:lnTo>
                      <a:pt x="281" y="203"/>
                    </a:lnTo>
                    <a:lnTo>
                      <a:pt x="278" y="198"/>
                    </a:lnTo>
                    <a:lnTo>
                      <a:pt x="276" y="198"/>
                    </a:lnTo>
                    <a:lnTo>
                      <a:pt x="271" y="187"/>
                    </a:lnTo>
                    <a:lnTo>
                      <a:pt x="266" y="182"/>
                    </a:lnTo>
                    <a:lnTo>
                      <a:pt x="262" y="170"/>
                    </a:lnTo>
                    <a:lnTo>
                      <a:pt x="262" y="168"/>
                    </a:lnTo>
                    <a:lnTo>
                      <a:pt x="262" y="165"/>
                    </a:lnTo>
                    <a:lnTo>
                      <a:pt x="257" y="161"/>
                    </a:lnTo>
                    <a:lnTo>
                      <a:pt x="257" y="156"/>
                    </a:lnTo>
                    <a:lnTo>
                      <a:pt x="257" y="137"/>
                    </a:lnTo>
                    <a:lnTo>
                      <a:pt x="257" y="135"/>
                    </a:lnTo>
                    <a:lnTo>
                      <a:pt x="255" y="132"/>
                    </a:lnTo>
                    <a:lnTo>
                      <a:pt x="255" y="123"/>
                    </a:lnTo>
                    <a:lnTo>
                      <a:pt x="255" y="120"/>
                    </a:lnTo>
                    <a:lnTo>
                      <a:pt x="257" y="118"/>
                    </a:lnTo>
                    <a:lnTo>
                      <a:pt x="257" y="116"/>
                    </a:lnTo>
                    <a:lnTo>
                      <a:pt x="257" y="111"/>
                    </a:lnTo>
                    <a:lnTo>
                      <a:pt x="259" y="111"/>
                    </a:lnTo>
                    <a:lnTo>
                      <a:pt x="262" y="111"/>
                    </a:lnTo>
                    <a:lnTo>
                      <a:pt x="264" y="109"/>
                    </a:lnTo>
                    <a:lnTo>
                      <a:pt x="264" y="106"/>
                    </a:lnTo>
                    <a:lnTo>
                      <a:pt x="264" y="109"/>
                    </a:lnTo>
                    <a:lnTo>
                      <a:pt x="262" y="109"/>
                    </a:lnTo>
                    <a:lnTo>
                      <a:pt x="262" y="106"/>
                    </a:lnTo>
                    <a:lnTo>
                      <a:pt x="264" y="104"/>
                    </a:lnTo>
                    <a:lnTo>
                      <a:pt x="259" y="104"/>
                    </a:lnTo>
                    <a:lnTo>
                      <a:pt x="255" y="101"/>
                    </a:lnTo>
                    <a:lnTo>
                      <a:pt x="250" y="101"/>
                    </a:lnTo>
                    <a:lnTo>
                      <a:pt x="245" y="99"/>
                    </a:lnTo>
                    <a:lnTo>
                      <a:pt x="243" y="99"/>
                    </a:lnTo>
                    <a:lnTo>
                      <a:pt x="238" y="94"/>
                    </a:lnTo>
                    <a:lnTo>
                      <a:pt x="233" y="90"/>
                    </a:lnTo>
                    <a:lnTo>
                      <a:pt x="231" y="78"/>
                    </a:lnTo>
                    <a:lnTo>
                      <a:pt x="226" y="76"/>
                    </a:lnTo>
                    <a:lnTo>
                      <a:pt x="224" y="71"/>
                    </a:lnTo>
                    <a:lnTo>
                      <a:pt x="219" y="66"/>
                    </a:lnTo>
                    <a:lnTo>
                      <a:pt x="214" y="54"/>
                    </a:lnTo>
                    <a:lnTo>
                      <a:pt x="205" y="45"/>
                    </a:lnTo>
                    <a:lnTo>
                      <a:pt x="193" y="45"/>
                    </a:lnTo>
                    <a:lnTo>
                      <a:pt x="191" y="45"/>
                    </a:lnTo>
                    <a:lnTo>
                      <a:pt x="189" y="45"/>
                    </a:lnTo>
                    <a:lnTo>
                      <a:pt x="181" y="57"/>
                    </a:lnTo>
                    <a:lnTo>
                      <a:pt x="177" y="57"/>
                    </a:lnTo>
                    <a:lnTo>
                      <a:pt x="163" y="45"/>
                    </a:lnTo>
                    <a:lnTo>
                      <a:pt x="160" y="33"/>
                    </a:lnTo>
                    <a:lnTo>
                      <a:pt x="148" y="24"/>
                    </a:lnTo>
                    <a:lnTo>
                      <a:pt x="146" y="21"/>
                    </a:lnTo>
                    <a:lnTo>
                      <a:pt x="144" y="19"/>
                    </a:lnTo>
                    <a:lnTo>
                      <a:pt x="141" y="16"/>
                    </a:lnTo>
                    <a:lnTo>
                      <a:pt x="137" y="14"/>
                    </a:lnTo>
                    <a:lnTo>
                      <a:pt x="115" y="14"/>
                    </a:lnTo>
                    <a:lnTo>
                      <a:pt x="115" y="21"/>
                    </a:lnTo>
                    <a:lnTo>
                      <a:pt x="80" y="21"/>
                    </a:lnTo>
                    <a:lnTo>
                      <a:pt x="30" y="2"/>
                    </a:lnTo>
                    <a:lnTo>
                      <a:pt x="30" y="0"/>
                    </a:lnTo>
                    <a:lnTo>
                      <a:pt x="0" y="2"/>
                    </a:lnTo>
                    <a:lnTo>
                      <a:pt x="2" y="5"/>
                    </a:lnTo>
                    <a:lnTo>
                      <a:pt x="2" y="7"/>
                    </a:lnTo>
                    <a:lnTo>
                      <a:pt x="2" y="9"/>
                    </a:lnTo>
                    <a:lnTo>
                      <a:pt x="4" y="9"/>
                    </a:lnTo>
                    <a:lnTo>
                      <a:pt x="4" y="12"/>
                    </a:lnTo>
                    <a:lnTo>
                      <a:pt x="4" y="14"/>
                    </a:lnTo>
                    <a:lnTo>
                      <a:pt x="7" y="14"/>
                    </a:lnTo>
                    <a:lnTo>
                      <a:pt x="7" y="19"/>
                    </a:lnTo>
                    <a:lnTo>
                      <a:pt x="11" y="26"/>
                    </a:lnTo>
                    <a:lnTo>
                      <a:pt x="11" y="28"/>
                    </a:lnTo>
                    <a:lnTo>
                      <a:pt x="14" y="28"/>
                    </a:lnTo>
                    <a:lnTo>
                      <a:pt x="14" y="31"/>
                    </a:lnTo>
                    <a:lnTo>
                      <a:pt x="16" y="33"/>
                    </a:lnTo>
                    <a:lnTo>
                      <a:pt x="16" y="35"/>
                    </a:lnTo>
                    <a:lnTo>
                      <a:pt x="16" y="38"/>
                    </a:lnTo>
                    <a:lnTo>
                      <a:pt x="16" y="35"/>
                    </a:lnTo>
                    <a:lnTo>
                      <a:pt x="18" y="45"/>
                    </a:lnTo>
                    <a:lnTo>
                      <a:pt x="21" y="47"/>
                    </a:lnTo>
                    <a:lnTo>
                      <a:pt x="23" y="47"/>
                    </a:lnTo>
                    <a:lnTo>
                      <a:pt x="26" y="50"/>
                    </a:lnTo>
                    <a:lnTo>
                      <a:pt x="26" y="52"/>
                    </a:lnTo>
                    <a:lnTo>
                      <a:pt x="28" y="52"/>
                    </a:lnTo>
                    <a:lnTo>
                      <a:pt x="30" y="57"/>
                    </a:lnTo>
                    <a:lnTo>
                      <a:pt x="33" y="57"/>
                    </a:lnTo>
                    <a:lnTo>
                      <a:pt x="35" y="59"/>
                    </a:lnTo>
                    <a:lnTo>
                      <a:pt x="40" y="66"/>
                    </a:lnTo>
                    <a:lnTo>
                      <a:pt x="42" y="68"/>
                    </a:lnTo>
                    <a:lnTo>
                      <a:pt x="42" y="71"/>
                    </a:lnTo>
                    <a:lnTo>
                      <a:pt x="42" y="73"/>
                    </a:lnTo>
                    <a:lnTo>
                      <a:pt x="40" y="73"/>
                    </a:lnTo>
                    <a:lnTo>
                      <a:pt x="40" y="76"/>
                    </a:lnTo>
                    <a:lnTo>
                      <a:pt x="37" y="76"/>
                    </a:lnTo>
                    <a:lnTo>
                      <a:pt x="35" y="76"/>
                    </a:lnTo>
                    <a:lnTo>
                      <a:pt x="28" y="76"/>
                    </a:lnTo>
                    <a:lnTo>
                      <a:pt x="28" y="78"/>
                    </a:lnTo>
                    <a:lnTo>
                      <a:pt x="30" y="78"/>
                    </a:lnTo>
                    <a:lnTo>
                      <a:pt x="33" y="80"/>
                    </a:lnTo>
                    <a:lnTo>
                      <a:pt x="35" y="80"/>
                    </a:lnTo>
                    <a:lnTo>
                      <a:pt x="37" y="85"/>
                    </a:lnTo>
                    <a:lnTo>
                      <a:pt x="40" y="85"/>
                    </a:lnTo>
                    <a:lnTo>
                      <a:pt x="42" y="87"/>
                    </a:lnTo>
                    <a:lnTo>
                      <a:pt x="44" y="87"/>
                    </a:lnTo>
                    <a:lnTo>
                      <a:pt x="47" y="90"/>
                    </a:lnTo>
                    <a:lnTo>
                      <a:pt x="52" y="92"/>
                    </a:lnTo>
                    <a:lnTo>
                      <a:pt x="54" y="87"/>
                    </a:lnTo>
                    <a:lnTo>
                      <a:pt x="54" y="90"/>
                    </a:lnTo>
                    <a:lnTo>
                      <a:pt x="54" y="92"/>
                    </a:lnTo>
                    <a:lnTo>
                      <a:pt x="56" y="97"/>
                    </a:lnTo>
                    <a:lnTo>
                      <a:pt x="61" y="99"/>
                    </a:lnTo>
                    <a:lnTo>
                      <a:pt x="63" y="99"/>
                    </a:lnTo>
                    <a:lnTo>
                      <a:pt x="66" y="106"/>
                    </a:lnTo>
                    <a:lnTo>
                      <a:pt x="68" y="113"/>
                    </a:lnTo>
                    <a:lnTo>
                      <a:pt x="66" y="118"/>
                    </a:lnTo>
                    <a:lnTo>
                      <a:pt x="66" y="120"/>
                    </a:lnTo>
                    <a:lnTo>
                      <a:pt x="66" y="118"/>
                    </a:lnTo>
                    <a:lnTo>
                      <a:pt x="68" y="120"/>
                    </a:lnTo>
                    <a:lnTo>
                      <a:pt x="70" y="120"/>
                    </a:lnTo>
                    <a:lnTo>
                      <a:pt x="70" y="123"/>
                    </a:lnTo>
                    <a:lnTo>
                      <a:pt x="73" y="123"/>
                    </a:lnTo>
                    <a:lnTo>
                      <a:pt x="73" y="125"/>
                    </a:lnTo>
                    <a:lnTo>
                      <a:pt x="87" y="135"/>
                    </a:lnTo>
                    <a:lnTo>
                      <a:pt x="89" y="137"/>
                    </a:lnTo>
                    <a:lnTo>
                      <a:pt x="92" y="139"/>
                    </a:lnTo>
                    <a:lnTo>
                      <a:pt x="94" y="146"/>
                    </a:lnTo>
                    <a:lnTo>
                      <a:pt x="96" y="146"/>
                    </a:lnTo>
                    <a:lnTo>
                      <a:pt x="99" y="144"/>
                    </a:lnTo>
                    <a:lnTo>
                      <a:pt x="101" y="142"/>
                    </a:lnTo>
                    <a:lnTo>
                      <a:pt x="101" y="139"/>
                    </a:lnTo>
                    <a:lnTo>
                      <a:pt x="101" y="137"/>
                    </a:lnTo>
                    <a:lnTo>
                      <a:pt x="96" y="132"/>
                    </a:lnTo>
                    <a:lnTo>
                      <a:pt x="92" y="127"/>
                    </a:lnTo>
                    <a:lnTo>
                      <a:pt x="89" y="130"/>
                    </a:lnTo>
                    <a:lnTo>
                      <a:pt x="89" y="127"/>
                    </a:lnTo>
                    <a:lnTo>
                      <a:pt x="87" y="127"/>
                    </a:lnTo>
                    <a:lnTo>
                      <a:pt x="85" y="123"/>
                    </a:lnTo>
                    <a:lnTo>
                      <a:pt x="85" y="118"/>
                    </a:lnTo>
                    <a:lnTo>
                      <a:pt x="82" y="113"/>
                    </a:lnTo>
                    <a:lnTo>
                      <a:pt x="82" y="109"/>
                    </a:lnTo>
                    <a:lnTo>
                      <a:pt x="80" y="109"/>
                    </a:lnTo>
                    <a:lnTo>
                      <a:pt x="77" y="106"/>
                    </a:lnTo>
                    <a:lnTo>
                      <a:pt x="77" y="99"/>
                    </a:lnTo>
                    <a:lnTo>
                      <a:pt x="75" y="97"/>
                    </a:lnTo>
                    <a:lnTo>
                      <a:pt x="73" y="92"/>
                    </a:lnTo>
                    <a:lnTo>
                      <a:pt x="73" y="90"/>
                    </a:lnTo>
                    <a:lnTo>
                      <a:pt x="70" y="90"/>
                    </a:lnTo>
                    <a:lnTo>
                      <a:pt x="70" y="92"/>
                    </a:lnTo>
                    <a:lnTo>
                      <a:pt x="73" y="94"/>
                    </a:lnTo>
                    <a:lnTo>
                      <a:pt x="70" y="92"/>
                    </a:lnTo>
                    <a:lnTo>
                      <a:pt x="68" y="87"/>
                    </a:lnTo>
                    <a:lnTo>
                      <a:pt x="68" y="85"/>
                    </a:lnTo>
                    <a:lnTo>
                      <a:pt x="66" y="85"/>
                    </a:lnTo>
                    <a:lnTo>
                      <a:pt x="66" y="83"/>
                    </a:lnTo>
                    <a:lnTo>
                      <a:pt x="63" y="80"/>
                    </a:lnTo>
                    <a:lnTo>
                      <a:pt x="59" y="76"/>
                    </a:lnTo>
                    <a:lnTo>
                      <a:pt x="56" y="66"/>
                    </a:lnTo>
                    <a:lnTo>
                      <a:pt x="52" y="59"/>
                    </a:lnTo>
                    <a:lnTo>
                      <a:pt x="52" y="61"/>
                    </a:lnTo>
                    <a:lnTo>
                      <a:pt x="49" y="59"/>
                    </a:lnTo>
                    <a:lnTo>
                      <a:pt x="47" y="57"/>
                    </a:lnTo>
                    <a:lnTo>
                      <a:pt x="47" y="54"/>
                    </a:lnTo>
                    <a:lnTo>
                      <a:pt x="40" y="47"/>
                    </a:lnTo>
                    <a:lnTo>
                      <a:pt x="37" y="47"/>
                    </a:lnTo>
                    <a:lnTo>
                      <a:pt x="35" y="40"/>
                    </a:lnTo>
                    <a:lnTo>
                      <a:pt x="33" y="28"/>
                    </a:lnTo>
                    <a:lnTo>
                      <a:pt x="30" y="26"/>
                    </a:lnTo>
                    <a:lnTo>
                      <a:pt x="30" y="19"/>
                    </a:lnTo>
                    <a:lnTo>
                      <a:pt x="30" y="16"/>
                    </a:lnTo>
                    <a:lnTo>
                      <a:pt x="30" y="14"/>
                    </a:lnTo>
                  </a:path>
                </a:pathLst>
              </a:custGeom>
              <a:grpFill/>
              <a:ln w="9525">
                <a:noFill/>
                <a:round/>
                <a:headEnd/>
                <a:tailEnd/>
              </a:ln>
            </p:spPr>
            <p:txBody>
              <a:bodyPr/>
              <a:lstStyle/>
              <a:p>
                <a:pPr>
                  <a:defRPr/>
                </a:pPr>
                <a:endParaRPr lang="en-US" sz="1200" kern="0">
                  <a:solidFill>
                    <a:srgbClr val="0096D6"/>
                  </a:solidFill>
                </a:endParaRPr>
              </a:p>
            </p:txBody>
          </p:sp>
          <p:sp>
            <p:nvSpPr>
              <p:cNvPr id="2945" name="Freeform 719"/>
              <p:cNvSpPr>
                <a:spLocks/>
              </p:cNvSpPr>
              <p:nvPr/>
            </p:nvSpPr>
            <p:spPr bwMode="auto">
              <a:xfrm>
                <a:off x="1834" y="2439"/>
                <a:ext cx="160" cy="220"/>
              </a:xfrm>
              <a:custGeom>
                <a:avLst/>
                <a:gdLst>
                  <a:gd name="T0" fmla="*/ 104 w 160"/>
                  <a:gd name="T1" fmla="*/ 5 h 220"/>
                  <a:gd name="T2" fmla="*/ 94 w 160"/>
                  <a:gd name="T3" fmla="*/ 3 h 220"/>
                  <a:gd name="T4" fmla="*/ 92 w 160"/>
                  <a:gd name="T5" fmla="*/ 5 h 220"/>
                  <a:gd name="T6" fmla="*/ 71 w 160"/>
                  <a:gd name="T7" fmla="*/ 17 h 220"/>
                  <a:gd name="T8" fmla="*/ 59 w 160"/>
                  <a:gd name="T9" fmla="*/ 24 h 220"/>
                  <a:gd name="T10" fmla="*/ 54 w 160"/>
                  <a:gd name="T11" fmla="*/ 19 h 220"/>
                  <a:gd name="T12" fmla="*/ 45 w 160"/>
                  <a:gd name="T13" fmla="*/ 41 h 220"/>
                  <a:gd name="T14" fmla="*/ 28 w 160"/>
                  <a:gd name="T15" fmla="*/ 52 h 220"/>
                  <a:gd name="T16" fmla="*/ 30 w 160"/>
                  <a:gd name="T17" fmla="*/ 60 h 220"/>
                  <a:gd name="T18" fmla="*/ 21 w 160"/>
                  <a:gd name="T19" fmla="*/ 52 h 220"/>
                  <a:gd name="T20" fmla="*/ 21 w 160"/>
                  <a:gd name="T21" fmla="*/ 55 h 220"/>
                  <a:gd name="T22" fmla="*/ 23 w 160"/>
                  <a:gd name="T23" fmla="*/ 60 h 220"/>
                  <a:gd name="T24" fmla="*/ 16 w 160"/>
                  <a:gd name="T25" fmla="*/ 64 h 220"/>
                  <a:gd name="T26" fmla="*/ 14 w 160"/>
                  <a:gd name="T27" fmla="*/ 69 h 220"/>
                  <a:gd name="T28" fmla="*/ 21 w 160"/>
                  <a:gd name="T29" fmla="*/ 90 h 220"/>
                  <a:gd name="T30" fmla="*/ 21 w 160"/>
                  <a:gd name="T31" fmla="*/ 114 h 220"/>
                  <a:gd name="T32" fmla="*/ 28 w 160"/>
                  <a:gd name="T33" fmla="*/ 114 h 220"/>
                  <a:gd name="T34" fmla="*/ 19 w 160"/>
                  <a:gd name="T35" fmla="*/ 130 h 220"/>
                  <a:gd name="T36" fmla="*/ 7 w 160"/>
                  <a:gd name="T37" fmla="*/ 133 h 220"/>
                  <a:gd name="T38" fmla="*/ 2 w 160"/>
                  <a:gd name="T39" fmla="*/ 142 h 220"/>
                  <a:gd name="T40" fmla="*/ 2 w 160"/>
                  <a:gd name="T41" fmla="*/ 147 h 220"/>
                  <a:gd name="T42" fmla="*/ 23 w 160"/>
                  <a:gd name="T43" fmla="*/ 163 h 220"/>
                  <a:gd name="T44" fmla="*/ 40 w 160"/>
                  <a:gd name="T45" fmla="*/ 161 h 220"/>
                  <a:gd name="T46" fmla="*/ 56 w 160"/>
                  <a:gd name="T47" fmla="*/ 171 h 220"/>
                  <a:gd name="T48" fmla="*/ 63 w 160"/>
                  <a:gd name="T49" fmla="*/ 180 h 220"/>
                  <a:gd name="T50" fmla="*/ 68 w 160"/>
                  <a:gd name="T51" fmla="*/ 180 h 220"/>
                  <a:gd name="T52" fmla="*/ 73 w 160"/>
                  <a:gd name="T53" fmla="*/ 189 h 220"/>
                  <a:gd name="T54" fmla="*/ 78 w 160"/>
                  <a:gd name="T55" fmla="*/ 197 h 220"/>
                  <a:gd name="T56" fmla="*/ 85 w 160"/>
                  <a:gd name="T57" fmla="*/ 199 h 220"/>
                  <a:gd name="T58" fmla="*/ 92 w 160"/>
                  <a:gd name="T59" fmla="*/ 197 h 220"/>
                  <a:gd name="T60" fmla="*/ 99 w 160"/>
                  <a:gd name="T61" fmla="*/ 197 h 220"/>
                  <a:gd name="T62" fmla="*/ 106 w 160"/>
                  <a:gd name="T63" fmla="*/ 197 h 220"/>
                  <a:gd name="T64" fmla="*/ 118 w 160"/>
                  <a:gd name="T65" fmla="*/ 204 h 220"/>
                  <a:gd name="T66" fmla="*/ 113 w 160"/>
                  <a:gd name="T67" fmla="*/ 218 h 220"/>
                  <a:gd name="T68" fmla="*/ 120 w 160"/>
                  <a:gd name="T69" fmla="*/ 220 h 220"/>
                  <a:gd name="T70" fmla="*/ 122 w 160"/>
                  <a:gd name="T71" fmla="*/ 211 h 220"/>
                  <a:gd name="T72" fmla="*/ 125 w 160"/>
                  <a:gd name="T73" fmla="*/ 175 h 220"/>
                  <a:gd name="T74" fmla="*/ 127 w 160"/>
                  <a:gd name="T75" fmla="*/ 159 h 220"/>
                  <a:gd name="T76" fmla="*/ 130 w 160"/>
                  <a:gd name="T77" fmla="*/ 159 h 220"/>
                  <a:gd name="T78" fmla="*/ 125 w 160"/>
                  <a:gd name="T79" fmla="*/ 152 h 220"/>
                  <a:gd name="T80" fmla="*/ 120 w 160"/>
                  <a:gd name="T81" fmla="*/ 152 h 220"/>
                  <a:gd name="T82" fmla="*/ 141 w 160"/>
                  <a:gd name="T83" fmla="*/ 145 h 220"/>
                  <a:gd name="T84" fmla="*/ 144 w 160"/>
                  <a:gd name="T85" fmla="*/ 140 h 220"/>
                  <a:gd name="T86" fmla="*/ 151 w 160"/>
                  <a:gd name="T87" fmla="*/ 140 h 220"/>
                  <a:gd name="T88" fmla="*/ 158 w 160"/>
                  <a:gd name="T89" fmla="*/ 152 h 220"/>
                  <a:gd name="T90" fmla="*/ 148 w 160"/>
                  <a:gd name="T91" fmla="*/ 130 h 220"/>
                  <a:gd name="T92" fmla="*/ 153 w 160"/>
                  <a:gd name="T93" fmla="*/ 123 h 220"/>
                  <a:gd name="T94" fmla="*/ 153 w 160"/>
                  <a:gd name="T95" fmla="*/ 119 h 220"/>
                  <a:gd name="T96" fmla="*/ 148 w 160"/>
                  <a:gd name="T97" fmla="*/ 114 h 220"/>
                  <a:gd name="T98" fmla="*/ 148 w 160"/>
                  <a:gd name="T99" fmla="*/ 102 h 220"/>
                  <a:gd name="T100" fmla="*/ 151 w 160"/>
                  <a:gd name="T101" fmla="*/ 90 h 220"/>
                  <a:gd name="T102" fmla="*/ 153 w 160"/>
                  <a:gd name="T103" fmla="*/ 83 h 220"/>
                  <a:gd name="T104" fmla="*/ 137 w 160"/>
                  <a:gd name="T105" fmla="*/ 86 h 220"/>
                  <a:gd name="T106" fmla="*/ 127 w 160"/>
                  <a:gd name="T107" fmla="*/ 86 h 220"/>
                  <a:gd name="T108" fmla="*/ 120 w 160"/>
                  <a:gd name="T109" fmla="*/ 74 h 220"/>
                  <a:gd name="T110" fmla="*/ 92 w 160"/>
                  <a:gd name="T111" fmla="*/ 69 h 220"/>
                  <a:gd name="T112" fmla="*/ 87 w 160"/>
                  <a:gd name="T113" fmla="*/ 57 h 220"/>
                  <a:gd name="T114" fmla="*/ 82 w 160"/>
                  <a:gd name="T115" fmla="*/ 52 h 220"/>
                  <a:gd name="T116" fmla="*/ 82 w 160"/>
                  <a:gd name="T117" fmla="*/ 2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0"/>
                  <a:gd name="T178" fmla="*/ 0 h 220"/>
                  <a:gd name="T179" fmla="*/ 160 w 160"/>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0" h="220">
                    <a:moveTo>
                      <a:pt x="101" y="10"/>
                    </a:moveTo>
                    <a:lnTo>
                      <a:pt x="104" y="8"/>
                    </a:lnTo>
                    <a:lnTo>
                      <a:pt x="104" y="5"/>
                    </a:lnTo>
                    <a:lnTo>
                      <a:pt x="101" y="3"/>
                    </a:lnTo>
                    <a:lnTo>
                      <a:pt x="97" y="0"/>
                    </a:lnTo>
                    <a:lnTo>
                      <a:pt x="97" y="3"/>
                    </a:lnTo>
                    <a:lnTo>
                      <a:pt x="94" y="3"/>
                    </a:lnTo>
                    <a:lnTo>
                      <a:pt x="94" y="5"/>
                    </a:lnTo>
                    <a:lnTo>
                      <a:pt x="92" y="5"/>
                    </a:lnTo>
                    <a:lnTo>
                      <a:pt x="92" y="8"/>
                    </a:lnTo>
                    <a:lnTo>
                      <a:pt x="89" y="8"/>
                    </a:lnTo>
                    <a:lnTo>
                      <a:pt x="71" y="17"/>
                    </a:lnTo>
                    <a:lnTo>
                      <a:pt x="63" y="17"/>
                    </a:lnTo>
                    <a:lnTo>
                      <a:pt x="61" y="22"/>
                    </a:lnTo>
                    <a:lnTo>
                      <a:pt x="59" y="24"/>
                    </a:lnTo>
                    <a:lnTo>
                      <a:pt x="59" y="22"/>
                    </a:lnTo>
                    <a:lnTo>
                      <a:pt x="54" y="19"/>
                    </a:lnTo>
                    <a:lnTo>
                      <a:pt x="52" y="22"/>
                    </a:lnTo>
                    <a:lnTo>
                      <a:pt x="45" y="26"/>
                    </a:lnTo>
                    <a:lnTo>
                      <a:pt x="45" y="41"/>
                    </a:lnTo>
                    <a:lnTo>
                      <a:pt x="42" y="41"/>
                    </a:lnTo>
                    <a:lnTo>
                      <a:pt x="37" y="43"/>
                    </a:lnTo>
                    <a:lnTo>
                      <a:pt x="33" y="50"/>
                    </a:lnTo>
                    <a:lnTo>
                      <a:pt x="28" y="52"/>
                    </a:lnTo>
                    <a:lnTo>
                      <a:pt x="28" y="55"/>
                    </a:lnTo>
                    <a:lnTo>
                      <a:pt x="30" y="60"/>
                    </a:lnTo>
                    <a:lnTo>
                      <a:pt x="28" y="60"/>
                    </a:lnTo>
                    <a:lnTo>
                      <a:pt x="21" y="52"/>
                    </a:lnTo>
                    <a:lnTo>
                      <a:pt x="21" y="55"/>
                    </a:lnTo>
                    <a:lnTo>
                      <a:pt x="23" y="57"/>
                    </a:lnTo>
                    <a:lnTo>
                      <a:pt x="23" y="60"/>
                    </a:lnTo>
                    <a:lnTo>
                      <a:pt x="19" y="67"/>
                    </a:lnTo>
                    <a:lnTo>
                      <a:pt x="19" y="64"/>
                    </a:lnTo>
                    <a:lnTo>
                      <a:pt x="16" y="64"/>
                    </a:lnTo>
                    <a:lnTo>
                      <a:pt x="16" y="67"/>
                    </a:lnTo>
                    <a:lnTo>
                      <a:pt x="14" y="69"/>
                    </a:lnTo>
                    <a:lnTo>
                      <a:pt x="16" y="76"/>
                    </a:lnTo>
                    <a:lnTo>
                      <a:pt x="21" y="78"/>
                    </a:lnTo>
                    <a:lnTo>
                      <a:pt x="21" y="81"/>
                    </a:lnTo>
                    <a:lnTo>
                      <a:pt x="21" y="90"/>
                    </a:lnTo>
                    <a:lnTo>
                      <a:pt x="21" y="93"/>
                    </a:lnTo>
                    <a:lnTo>
                      <a:pt x="21" y="95"/>
                    </a:lnTo>
                    <a:lnTo>
                      <a:pt x="21" y="107"/>
                    </a:lnTo>
                    <a:lnTo>
                      <a:pt x="21" y="114"/>
                    </a:lnTo>
                    <a:lnTo>
                      <a:pt x="23" y="114"/>
                    </a:lnTo>
                    <a:lnTo>
                      <a:pt x="26" y="114"/>
                    </a:lnTo>
                    <a:lnTo>
                      <a:pt x="28" y="114"/>
                    </a:lnTo>
                    <a:lnTo>
                      <a:pt x="26" y="116"/>
                    </a:lnTo>
                    <a:lnTo>
                      <a:pt x="19" y="123"/>
                    </a:lnTo>
                    <a:lnTo>
                      <a:pt x="19" y="130"/>
                    </a:lnTo>
                    <a:lnTo>
                      <a:pt x="16" y="130"/>
                    </a:lnTo>
                    <a:lnTo>
                      <a:pt x="14" y="133"/>
                    </a:lnTo>
                    <a:lnTo>
                      <a:pt x="9" y="130"/>
                    </a:lnTo>
                    <a:lnTo>
                      <a:pt x="7" y="133"/>
                    </a:lnTo>
                    <a:lnTo>
                      <a:pt x="4" y="137"/>
                    </a:lnTo>
                    <a:lnTo>
                      <a:pt x="4" y="140"/>
                    </a:lnTo>
                    <a:lnTo>
                      <a:pt x="4" y="142"/>
                    </a:lnTo>
                    <a:lnTo>
                      <a:pt x="2" y="142"/>
                    </a:lnTo>
                    <a:lnTo>
                      <a:pt x="2" y="145"/>
                    </a:lnTo>
                    <a:lnTo>
                      <a:pt x="0" y="145"/>
                    </a:lnTo>
                    <a:lnTo>
                      <a:pt x="0" y="147"/>
                    </a:lnTo>
                    <a:lnTo>
                      <a:pt x="2" y="147"/>
                    </a:lnTo>
                    <a:lnTo>
                      <a:pt x="2" y="149"/>
                    </a:lnTo>
                    <a:lnTo>
                      <a:pt x="21" y="159"/>
                    </a:lnTo>
                    <a:lnTo>
                      <a:pt x="23" y="163"/>
                    </a:lnTo>
                    <a:lnTo>
                      <a:pt x="37" y="163"/>
                    </a:lnTo>
                    <a:lnTo>
                      <a:pt x="37" y="161"/>
                    </a:lnTo>
                    <a:lnTo>
                      <a:pt x="40" y="161"/>
                    </a:lnTo>
                    <a:lnTo>
                      <a:pt x="47" y="166"/>
                    </a:lnTo>
                    <a:lnTo>
                      <a:pt x="54" y="168"/>
                    </a:lnTo>
                    <a:lnTo>
                      <a:pt x="56" y="168"/>
                    </a:lnTo>
                    <a:lnTo>
                      <a:pt x="56" y="171"/>
                    </a:lnTo>
                    <a:lnTo>
                      <a:pt x="59" y="173"/>
                    </a:lnTo>
                    <a:lnTo>
                      <a:pt x="61" y="173"/>
                    </a:lnTo>
                    <a:lnTo>
                      <a:pt x="63" y="178"/>
                    </a:lnTo>
                    <a:lnTo>
                      <a:pt x="63" y="180"/>
                    </a:lnTo>
                    <a:lnTo>
                      <a:pt x="66" y="180"/>
                    </a:lnTo>
                    <a:lnTo>
                      <a:pt x="68" y="180"/>
                    </a:lnTo>
                    <a:lnTo>
                      <a:pt x="71" y="182"/>
                    </a:lnTo>
                    <a:lnTo>
                      <a:pt x="73" y="189"/>
                    </a:lnTo>
                    <a:lnTo>
                      <a:pt x="75" y="189"/>
                    </a:lnTo>
                    <a:lnTo>
                      <a:pt x="78" y="189"/>
                    </a:lnTo>
                    <a:lnTo>
                      <a:pt x="78" y="197"/>
                    </a:lnTo>
                    <a:lnTo>
                      <a:pt x="78" y="199"/>
                    </a:lnTo>
                    <a:lnTo>
                      <a:pt x="80" y="199"/>
                    </a:lnTo>
                    <a:lnTo>
                      <a:pt x="82" y="199"/>
                    </a:lnTo>
                    <a:lnTo>
                      <a:pt x="85" y="199"/>
                    </a:lnTo>
                    <a:lnTo>
                      <a:pt x="87" y="199"/>
                    </a:lnTo>
                    <a:lnTo>
                      <a:pt x="89" y="199"/>
                    </a:lnTo>
                    <a:lnTo>
                      <a:pt x="92" y="199"/>
                    </a:lnTo>
                    <a:lnTo>
                      <a:pt x="92" y="197"/>
                    </a:lnTo>
                    <a:lnTo>
                      <a:pt x="94" y="197"/>
                    </a:lnTo>
                    <a:lnTo>
                      <a:pt x="99" y="197"/>
                    </a:lnTo>
                    <a:lnTo>
                      <a:pt x="101" y="197"/>
                    </a:lnTo>
                    <a:lnTo>
                      <a:pt x="104" y="197"/>
                    </a:lnTo>
                    <a:lnTo>
                      <a:pt x="106" y="197"/>
                    </a:lnTo>
                    <a:lnTo>
                      <a:pt x="108" y="197"/>
                    </a:lnTo>
                    <a:lnTo>
                      <a:pt x="115" y="201"/>
                    </a:lnTo>
                    <a:lnTo>
                      <a:pt x="118" y="204"/>
                    </a:lnTo>
                    <a:lnTo>
                      <a:pt x="111" y="213"/>
                    </a:lnTo>
                    <a:lnTo>
                      <a:pt x="111" y="215"/>
                    </a:lnTo>
                    <a:lnTo>
                      <a:pt x="113" y="218"/>
                    </a:lnTo>
                    <a:lnTo>
                      <a:pt x="113" y="215"/>
                    </a:lnTo>
                    <a:lnTo>
                      <a:pt x="115" y="218"/>
                    </a:lnTo>
                    <a:lnTo>
                      <a:pt x="118" y="220"/>
                    </a:lnTo>
                    <a:lnTo>
                      <a:pt x="120" y="220"/>
                    </a:lnTo>
                    <a:lnTo>
                      <a:pt x="120" y="218"/>
                    </a:lnTo>
                    <a:lnTo>
                      <a:pt x="120" y="213"/>
                    </a:lnTo>
                    <a:lnTo>
                      <a:pt x="122" y="211"/>
                    </a:lnTo>
                    <a:lnTo>
                      <a:pt x="122" y="201"/>
                    </a:lnTo>
                    <a:lnTo>
                      <a:pt x="125" y="201"/>
                    </a:lnTo>
                    <a:lnTo>
                      <a:pt x="127" y="182"/>
                    </a:lnTo>
                    <a:lnTo>
                      <a:pt x="125" y="175"/>
                    </a:lnTo>
                    <a:lnTo>
                      <a:pt x="118" y="168"/>
                    </a:lnTo>
                    <a:lnTo>
                      <a:pt x="118" y="159"/>
                    </a:lnTo>
                    <a:lnTo>
                      <a:pt x="125" y="156"/>
                    </a:lnTo>
                    <a:lnTo>
                      <a:pt x="127" y="159"/>
                    </a:lnTo>
                    <a:lnTo>
                      <a:pt x="130" y="159"/>
                    </a:lnTo>
                    <a:lnTo>
                      <a:pt x="130" y="154"/>
                    </a:lnTo>
                    <a:lnTo>
                      <a:pt x="127" y="152"/>
                    </a:lnTo>
                    <a:lnTo>
                      <a:pt x="125" y="152"/>
                    </a:lnTo>
                    <a:lnTo>
                      <a:pt x="122" y="152"/>
                    </a:lnTo>
                    <a:lnTo>
                      <a:pt x="120" y="152"/>
                    </a:lnTo>
                    <a:lnTo>
                      <a:pt x="120" y="142"/>
                    </a:lnTo>
                    <a:lnTo>
                      <a:pt x="122" y="145"/>
                    </a:lnTo>
                    <a:lnTo>
                      <a:pt x="141" y="145"/>
                    </a:lnTo>
                    <a:lnTo>
                      <a:pt x="141" y="142"/>
                    </a:lnTo>
                    <a:lnTo>
                      <a:pt x="141" y="140"/>
                    </a:lnTo>
                    <a:lnTo>
                      <a:pt x="144" y="140"/>
                    </a:lnTo>
                    <a:lnTo>
                      <a:pt x="146" y="142"/>
                    </a:lnTo>
                    <a:lnTo>
                      <a:pt x="151" y="140"/>
                    </a:lnTo>
                    <a:lnTo>
                      <a:pt x="153" y="140"/>
                    </a:lnTo>
                    <a:lnTo>
                      <a:pt x="156" y="145"/>
                    </a:lnTo>
                    <a:lnTo>
                      <a:pt x="158" y="152"/>
                    </a:lnTo>
                    <a:lnTo>
                      <a:pt x="160" y="149"/>
                    </a:lnTo>
                    <a:lnTo>
                      <a:pt x="153" y="133"/>
                    </a:lnTo>
                    <a:lnTo>
                      <a:pt x="148" y="130"/>
                    </a:lnTo>
                    <a:lnTo>
                      <a:pt x="148" y="128"/>
                    </a:lnTo>
                    <a:lnTo>
                      <a:pt x="153" y="123"/>
                    </a:lnTo>
                    <a:lnTo>
                      <a:pt x="156" y="123"/>
                    </a:lnTo>
                    <a:lnTo>
                      <a:pt x="156" y="121"/>
                    </a:lnTo>
                    <a:lnTo>
                      <a:pt x="153" y="119"/>
                    </a:lnTo>
                    <a:lnTo>
                      <a:pt x="153" y="116"/>
                    </a:lnTo>
                    <a:lnTo>
                      <a:pt x="151" y="114"/>
                    </a:lnTo>
                    <a:lnTo>
                      <a:pt x="148" y="114"/>
                    </a:lnTo>
                    <a:lnTo>
                      <a:pt x="148" y="107"/>
                    </a:lnTo>
                    <a:lnTo>
                      <a:pt x="146" y="104"/>
                    </a:lnTo>
                    <a:lnTo>
                      <a:pt x="146" y="102"/>
                    </a:lnTo>
                    <a:lnTo>
                      <a:pt x="148" y="102"/>
                    </a:lnTo>
                    <a:lnTo>
                      <a:pt x="148" y="97"/>
                    </a:lnTo>
                    <a:lnTo>
                      <a:pt x="148" y="95"/>
                    </a:lnTo>
                    <a:lnTo>
                      <a:pt x="151" y="93"/>
                    </a:lnTo>
                    <a:lnTo>
                      <a:pt x="151" y="90"/>
                    </a:lnTo>
                    <a:lnTo>
                      <a:pt x="151" y="88"/>
                    </a:lnTo>
                    <a:lnTo>
                      <a:pt x="153" y="88"/>
                    </a:lnTo>
                    <a:lnTo>
                      <a:pt x="153" y="86"/>
                    </a:lnTo>
                    <a:lnTo>
                      <a:pt x="153" y="83"/>
                    </a:lnTo>
                    <a:lnTo>
                      <a:pt x="151" y="83"/>
                    </a:lnTo>
                    <a:lnTo>
                      <a:pt x="141" y="86"/>
                    </a:lnTo>
                    <a:lnTo>
                      <a:pt x="137" y="86"/>
                    </a:lnTo>
                    <a:lnTo>
                      <a:pt x="134" y="86"/>
                    </a:lnTo>
                    <a:lnTo>
                      <a:pt x="132" y="86"/>
                    </a:lnTo>
                    <a:lnTo>
                      <a:pt x="127" y="86"/>
                    </a:lnTo>
                    <a:lnTo>
                      <a:pt x="120" y="76"/>
                    </a:lnTo>
                    <a:lnTo>
                      <a:pt x="120" y="74"/>
                    </a:lnTo>
                    <a:lnTo>
                      <a:pt x="111" y="71"/>
                    </a:lnTo>
                    <a:lnTo>
                      <a:pt x="101" y="74"/>
                    </a:lnTo>
                    <a:lnTo>
                      <a:pt x="92" y="71"/>
                    </a:lnTo>
                    <a:lnTo>
                      <a:pt x="92" y="69"/>
                    </a:lnTo>
                    <a:lnTo>
                      <a:pt x="87" y="69"/>
                    </a:lnTo>
                    <a:lnTo>
                      <a:pt x="87" y="67"/>
                    </a:lnTo>
                    <a:lnTo>
                      <a:pt x="87" y="57"/>
                    </a:lnTo>
                    <a:lnTo>
                      <a:pt x="87" y="55"/>
                    </a:lnTo>
                    <a:lnTo>
                      <a:pt x="85" y="55"/>
                    </a:lnTo>
                    <a:lnTo>
                      <a:pt x="82" y="52"/>
                    </a:lnTo>
                    <a:lnTo>
                      <a:pt x="80" y="45"/>
                    </a:lnTo>
                    <a:lnTo>
                      <a:pt x="75" y="45"/>
                    </a:lnTo>
                    <a:lnTo>
                      <a:pt x="82" y="26"/>
                    </a:lnTo>
                    <a:lnTo>
                      <a:pt x="94" y="12"/>
                    </a:lnTo>
                    <a:lnTo>
                      <a:pt x="97" y="10"/>
                    </a:lnTo>
                    <a:lnTo>
                      <a:pt x="101" y="10"/>
                    </a:lnTo>
                    <a:close/>
                  </a:path>
                </a:pathLst>
              </a:custGeom>
              <a:grpFill/>
              <a:ln w="9525">
                <a:noFill/>
                <a:round/>
                <a:headEnd/>
                <a:tailEnd/>
              </a:ln>
            </p:spPr>
            <p:txBody>
              <a:bodyPr/>
              <a:lstStyle/>
              <a:p>
                <a:pPr>
                  <a:defRPr/>
                </a:pPr>
                <a:endParaRPr lang="en-US" sz="1200" kern="0">
                  <a:solidFill>
                    <a:srgbClr val="0096D6"/>
                  </a:solidFill>
                </a:endParaRPr>
              </a:p>
            </p:txBody>
          </p:sp>
          <p:sp>
            <p:nvSpPr>
              <p:cNvPr id="2946" name="Freeform 720"/>
              <p:cNvSpPr>
                <a:spLocks/>
              </p:cNvSpPr>
              <p:nvPr/>
            </p:nvSpPr>
            <p:spPr bwMode="auto">
              <a:xfrm>
                <a:off x="1834" y="2439"/>
                <a:ext cx="160" cy="220"/>
              </a:xfrm>
              <a:custGeom>
                <a:avLst/>
                <a:gdLst>
                  <a:gd name="T0" fmla="*/ 104 w 160"/>
                  <a:gd name="T1" fmla="*/ 5 h 220"/>
                  <a:gd name="T2" fmla="*/ 94 w 160"/>
                  <a:gd name="T3" fmla="*/ 3 h 220"/>
                  <a:gd name="T4" fmla="*/ 92 w 160"/>
                  <a:gd name="T5" fmla="*/ 5 h 220"/>
                  <a:gd name="T6" fmla="*/ 71 w 160"/>
                  <a:gd name="T7" fmla="*/ 17 h 220"/>
                  <a:gd name="T8" fmla="*/ 59 w 160"/>
                  <a:gd name="T9" fmla="*/ 24 h 220"/>
                  <a:gd name="T10" fmla="*/ 54 w 160"/>
                  <a:gd name="T11" fmla="*/ 19 h 220"/>
                  <a:gd name="T12" fmla="*/ 45 w 160"/>
                  <a:gd name="T13" fmla="*/ 41 h 220"/>
                  <a:gd name="T14" fmla="*/ 28 w 160"/>
                  <a:gd name="T15" fmla="*/ 52 h 220"/>
                  <a:gd name="T16" fmla="*/ 30 w 160"/>
                  <a:gd name="T17" fmla="*/ 60 h 220"/>
                  <a:gd name="T18" fmla="*/ 21 w 160"/>
                  <a:gd name="T19" fmla="*/ 52 h 220"/>
                  <a:gd name="T20" fmla="*/ 21 w 160"/>
                  <a:gd name="T21" fmla="*/ 55 h 220"/>
                  <a:gd name="T22" fmla="*/ 23 w 160"/>
                  <a:gd name="T23" fmla="*/ 60 h 220"/>
                  <a:gd name="T24" fmla="*/ 16 w 160"/>
                  <a:gd name="T25" fmla="*/ 64 h 220"/>
                  <a:gd name="T26" fmla="*/ 14 w 160"/>
                  <a:gd name="T27" fmla="*/ 69 h 220"/>
                  <a:gd name="T28" fmla="*/ 21 w 160"/>
                  <a:gd name="T29" fmla="*/ 90 h 220"/>
                  <a:gd name="T30" fmla="*/ 21 w 160"/>
                  <a:gd name="T31" fmla="*/ 114 h 220"/>
                  <a:gd name="T32" fmla="*/ 28 w 160"/>
                  <a:gd name="T33" fmla="*/ 114 h 220"/>
                  <a:gd name="T34" fmla="*/ 19 w 160"/>
                  <a:gd name="T35" fmla="*/ 130 h 220"/>
                  <a:gd name="T36" fmla="*/ 7 w 160"/>
                  <a:gd name="T37" fmla="*/ 133 h 220"/>
                  <a:gd name="T38" fmla="*/ 2 w 160"/>
                  <a:gd name="T39" fmla="*/ 142 h 220"/>
                  <a:gd name="T40" fmla="*/ 2 w 160"/>
                  <a:gd name="T41" fmla="*/ 147 h 220"/>
                  <a:gd name="T42" fmla="*/ 23 w 160"/>
                  <a:gd name="T43" fmla="*/ 163 h 220"/>
                  <a:gd name="T44" fmla="*/ 40 w 160"/>
                  <a:gd name="T45" fmla="*/ 161 h 220"/>
                  <a:gd name="T46" fmla="*/ 56 w 160"/>
                  <a:gd name="T47" fmla="*/ 171 h 220"/>
                  <a:gd name="T48" fmla="*/ 63 w 160"/>
                  <a:gd name="T49" fmla="*/ 180 h 220"/>
                  <a:gd name="T50" fmla="*/ 68 w 160"/>
                  <a:gd name="T51" fmla="*/ 180 h 220"/>
                  <a:gd name="T52" fmla="*/ 73 w 160"/>
                  <a:gd name="T53" fmla="*/ 189 h 220"/>
                  <a:gd name="T54" fmla="*/ 78 w 160"/>
                  <a:gd name="T55" fmla="*/ 197 h 220"/>
                  <a:gd name="T56" fmla="*/ 85 w 160"/>
                  <a:gd name="T57" fmla="*/ 199 h 220"/>
                  <a:gd name="T58" fmla="*/ 92 w 160"/>
                  <a:gd name="T59" fmla="*/ 197 h 220"/>
                  <a:gd name="T60" fmla="*/ 99 w 160"/>
                  <a:gd name="T61" fmla="*/ 197 h 220"/>
                  <a:gd name="T62" fmla="*/ 106 w 160"/>
                  <a:gd name="T63" fmla="*/ 197 h 220"/>
                  <a:gd name="T64" fmla="*/ 118 w 160"/>
                  <a:gd name="T65" fmla="*/ 204 h 220"/>
                  <a:gd name="T66" fmla="*/ 113 w 160"/>
                  <a:gd name="T67" fmla="*/ 218 h 220"/>
                  <a:gd name="T68" fmla="*/ 120 w 160"/>
                  <a:gd name="T69" fmla="*/ 220 h 220"/>
                  <a:gd name="T70" fmla="*/ 122 w 160"/>
                  <a:gd name="T71" fmla="*/ 211 h 220"/>
                  <a:gd name="T72" fmla="*/ 125 w 160"/>
                  <a:gd name="T73" fmla="*/ 175 h 220"/>
                  <a:gd name="T74" fmla="*/ 127 w 160"/>
                  <a:gd name="T75" fmla="*/ 159 h 220"/>
                  <a:gd name="T76" fmla="*/ 130 w 160"/>
                  <a:gd name="T77" fmla="*/ 159 h 220"/>
                  <a:gd name="T78" fmla="*/ 125 w 160"/>
                  <a:gd name="T79" fmla="*/ 152 h 220"/>
                  <a:gd name="T80" fmla="*/ 120 w 160"/>
                  <a:gd name="T81" fmla="*/ 152 h 220"/>
                  <a:gd name="T82" fmla="*/ 141 w 160"/>
                  <a:gd name="T83" fmla="*/ 145 h 220"/>
                  <a:gd name="T84" fmla="*/ 144 w 160"/>
                  <a:gd name="T85" fmla="*/ 140 h 220"/>
                  <a:gd name="T86" fmla="*/ 151 w 160"/>
                  <a:gd name="T87" fmla="*/ 140 h 220"/>
                  <a:gd name="T88" fmla="*/ 158 w 160"/>
                  <a:gd name="T89" fmla="*/ 152 h 220"/>
                  <a:gd name="T90" fmla="*/ 148 w 160"/>
                  <a:gd name="T91" fmla="*/ 130 h 220"/>
                  <a:gd name="T92" fmla="*/ 153 w 160"/>
                  <a:gd name="T93" fmla="*/ 123 h 220"/>
                  <a:gd name="T94" fmla="*/ 153 w 160"/>
                  <a:gd name="T95" fmla="*/ 119 h 220"/>
                  <a:gd name="T96" fmla="*/ 148 w 160"/>
                  <a:gd name="T97" fmla="*/ 114 h 220"/>
                  <a:gd name="T98" fmla="*/ 148 w 160"/>
                  <a:gd name="T99" fmla="*/ 102 h 220"/>
                  <a:gd name="T100" fmla="*/ 151 w 160"/>
                  <a:gd name="T101" fmla="*/ 90 h 220"/>
                  <a:gd name="T102" fmla="*/ 153 w 160"/>
                  <a:gd name="T103" fmla="*/ 83 h 220"/>
                  <a:gd name="T104" fmla="*/ 137 w 160"/>
                  <a:gd name="T105" fmla="*/ 86 h 220"/>
                  <a:gd name="T106" fmla="*/ 127 w 160"/>
                  <a:gd name="T107" fmla="*/ 86 h 220"/>
                  <a:gd name="T108" fmla="*/ 120 w 160"/>
                  <a:gd name="T109" fmla="*/ 74 h 220"/>
                  <a:gd name="T110" fmla="*/ 92 w 160"/>
                  <a:gd name="T111" fmla="*/ 69 h 220"/>
                  <a:gd name="T112" fmla="*/ 87 w 160"/>
                  <a:gd name="T113" fmla="*/ 57 h 220"/>
                  <a:gd name="T114" fmla="*/ 82 w 160"/>
                  <a:gd name="T115" fmla="*/ 52 h 220"/>
                  <a:gd name="T116" fmla="*/ 82 w 160"/>
                  <a:gd name="T117" fmla="*/ 2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0"/>
                  <a:gd name="T178" fmla="*/ 0 h 220"/>
                  <a:gd name="T179" fmla="*/ 160 w 160"/>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0" h="220">
                    <a:moveTo>
                      <a:pt x="101" y="10"/>
                    </a:moveTo>
                    <a:lnTo>
                      <a:pt x="104" y="8"/>
                    </a:lnTo>
                    <a:lnTo>
                      <a:pt x="104" y="5"/>
                    </a:lnTo>
                    <a:lnTo>
                      <a:pt x="101" y="3"/>
                    </a:lnTo>
                    <a:lnTo>
                      <a:pt x="97" y="0"/>
                    </a:lnTo>
                    <a:lnTo>
                      <a:pt x="97" y="3"/>
                    </a:lnTo>
                    <a:lnTo>
                      <a:pt x="94" y="3"/>
                    </a:lnTo>
                    <a:lnTo>
                      <a:pt x="94" y="5"/>
                    </a:lnTo>
                    <a:lnTo>
                      <a:pt x="92" y="5"/>
                    </a:lnTo>
                    <a:lnTo>
                      <a:pt x="92" y="8"/>
                    </a:lnTo>
                    <a:lnTo>
                      <a:pt x="89" y="8"/>
                    </a:lnTo>
                    <a:lnTo>
                      <a:pt x="71" y="17"/>
                    </a:lnTo>
                    <a:lnTo>
                      <a:pt x="63" y="17"/>
                    </a:lnTo>
                    <a:lnTo>
                      <a:pt x="61" y="22"/>
                    </a:lnTo>
                    <a:lnTo>
                      <a:pt x="59" y="24"/>
                    </a:lnTo>
                    <a:lnTo>
                      <a:pt x="59" y="22"/>
                    </a:lnTo>
                    <a:lnTo>
                      <a:pt x="54" y="19"/>
                    </a:lnTo>
                    <a:lnTo>
                      <a:pt x="52" y="22"/>
                    </a:lnTo>
                    <a:lnTo>
                      <a:pt x="45" y="26"/>
                    </a:lnTo>
                    <a:lnTo>
                      <a:pt x="45" y="41"/>
                    </a:lnTo>
                    <a:lnTo>
                      <a:pt x="42" y="41"/>
                    </a:lnTo>
                    <a:lnTo>
                      <a:pt x="37" y="43"/>
                    </a:lnTo>
                    <a:lnTo>
                      <a:pt x="33" y="50"/>
                    </a:lnTo>
                    <a:lnTo>
                      <a:pt x="28" y="52"/>
                    </a:lnTo>
                    <a:lnTo>
                      <a:pt x="28" y="55"/>
                    </a:lnTo>
                    <a:lnTo>
                      <a:pt x="30" y="60"/>
                    </a:lnTo>
                    <a:lnTo>
                      <a:pt x="28" y="60"/>
                    </a:lnTo>
                    <a:lnTo>
                      <a:pt x="21" y="52"/>
                    </a:lnTo>
                    <a:lnTo>
                      <a:pt x="21" y="55"/>
                    </a:lnTo>
                    <a:lnTo>
                      <a:pt x="23" y="57"/>
                    </a:lnTo>
                    <a:lnTo>
                      <a:pt x="23" y="60"/>
                    </a:lnTo>
                    <a:lnTo>
                      <a:pt x="19" y="67"/>
                    </a:lnTo>
                    <a:lnTo>
                      <a:pt x="19" y="64"/>
                    </a:lnTo>
                    <a:lnTo>
                      <a:pt x="16" y="64"/>
                    </a:lnTo>
                    <a:lnTo>
                      <a:pt x="16" y="67"/>
                    </a:lnTo>
                    <a:lnTo>
                      <a:pt x="14" y="69"/>
                    </a:lnTo>
                    <a:lnTo>
                      <a:pt x="16" y="76"/>
                    </a:lnTo>
                    <a:lnTo>
                      <a:pt x="21" y="78"/>
                    </a:lnTo>
                    <a:lnTo>
                      <a:pt x="21" y="81"/>
                    </a:lnTo>
                    <a:lnTo>
                      <a:pt x="21" y="90"/>
                    </a:lnTo>
                    <a:lnTo>
                      <a:pt x="21" y="93"/>
                    </a:lnTo>
                    <a:lnTo>
                      <a:pt x="21" y="95"/>
                    </a:lnTo>
                    <a:lnTo>
                      <a:pt x="21" y="107"/>
                    </a:lnTo>
                    <a:lnTo>
                      <a:pt x="21" y="114"/>
                    </a:lnTo>
                    <a:lnTo>
                      <a:pt x="23" y="114"/>
                    </a:lnTo>
                    <a:lnTo>
                      <a:pt x="26" y="114"/>
                    </a:lnTo>
                    <a:lnTo>
                      <a:pt x="28" y="114"/>
                    </a:lnTo>
                    <a:lnTo>
                      <a:pt x="26" y="116"/>
                    </a:lnTo>
                    <a:lnTo>
                      <a:pt x="19" y="123"/>
                    </a:lnTo>
                    <a:lnTo>
                      <a:pt x="19" y="130"/>
                    </a:lnTo>
                    <a:lnTo>
                      <a:pt x="16" y="130"/>
                    </a:lnTo>
                    <a:lnTo>
                      <a:pt x="14" y="133"/>
                    </a:lnTo>
                    <a:lnTo>
                      <a:pt x="9" y="130"/>
                    </a:lnTo>
                    <a:lnTo>
                      <a:pt x="7" y="133"/>
                    </a:lnTo>
                    <a:lnTo>
                      <a:pt x="4" y="137"/>
                    </a:lnTo>
                    <a:lnTo>
                      <a:pt x="4" y="140"/>
                    </a:lnTo>
                    <a:lnTo>
                      <a:pt x="4" y="142"/>
                    </a:lnTo>
                    <a:lnTo>
                      <a:pt x="2" y="142"/>
                    </a:lnTo>
                    <a:lnTo>
                      <a:pt x="2" y="145"/>
                    </a:lnTo>
                    <a:lnTo>
                      <a:pt x="0" y="145"/>
                    </a:lnTo>
                    <a:lnTo>
                      <a:pt x="0" y="147"/>
                    </a:lnTo>
                    <a:lnTo>
                      <a:pt x="2" y="147"/>
                    </a:lnTo>
                    <a:lnTo>
                      <a:pt x="2" y="149"/>
                    </a:lnTo>
                    <a:lnTo>
                      <a:pt x="21" y="159"/>
                    </a:lnTo>
                    <a:lnTo>
                      <a:pt x="23" y="163"/>
                    </a:lnTo>
                    <a:lnTo>
                      <a:pt x="37" y="163"/>
                    </a:lnTo>
                    <a:lnTo>
                      <a:pt x="37" y="161"/>
                    </a:lnTo>
                    <a:lnTo>
                      <a:pt x="40" y="161"/>
                    </a:lnTo>
                    <a:lnTo>
                      <a:pt x="47" y="166"/>
                    </a:lnTo>
                    <a:lnTo>
                      <a:pt x="54" y="168"/>
                    </a:lnTo>
                    <a:lnTo>
                      <a:pt x="56" y="168"/>
                    </a:lnTo>
                    <a:lnTo>
                      <a:pt x="56" y="171"/>
                    </a:lnTo>
                    <a:lnTo>
                      <a:pt x="59" y="173"/>
                    </a:lnTo>
                    <a:lnTo>
                      <a:pt x="61" y="173"/>
                    </a:lnTo>
                    <a:lnTo>
                      <a:pt x="63" y="178"/>
                    </a:lnTo>
                    <a:lnTo>
                      <a:pt x="63" y="180"/>
                    </a:lnTo>
                    <a:lnTo>
                      <a:pt x="66" y="180"/>
                    </a:lnTo>
                    <a:lnTo>
                      <a:pt x="68" y="180"/>
                    </a:lnTo>
                    <a:lnTo>
                      <a:pt x="71" y="182"/>
                    </a:lnTo>
                    <a:lnTo>
                      <a:pt x="73" y="189"/>
                    </a:lnTo>
                    <a:lnTo>
                      <a:pt x="75" y="189"/>
                    </a:lnTo>
                    <a:lnTo>
                      <a:pt x="78" y="189"/>
                    </a:lnTo>
                    <a:lnTo>
                      <a:pt x="78" y="197"/>
                    </a:lnTo>
                    <a:lnTo>
                      <a:pt x="78" y="199"/>
                    </a:lnTo>
                    <a:lnTo>
                      <a:pt x="80" y="199"/>
                    </a:lnTo>
                    <a:lnTo>
                      <a:pt x="82" y="199"/>
                    </a:lnTo>
                    <a:lnTo>
                      <a:pt x="85" y="199"/>
                    </a:lnTo>
                    <a:lnTo>
                      <a:pt x="87" y="199"/>
                    </a:lnTo>
                    <a:lnTo>
                      <a:pt x="89" y="199"/>
                    </a:lnTo>
                    <a:lnTo>
                      <a:pt x="92" y="199"/>
                    </a:lnTo>
                    <a:lnTo>
                      <a:pt x="92" y="197"/>
                    </a:lnTo>
                    <a:lnTo>
                      <a:pt x="94" y="197"/>
                    </a:lnTo>
                    <a:lnTo>
                      <a:pt x="99" y="197"/>
                    </a:lnTo>
                    <a:lnTo>
                      <a:pt x="101" y="197"/>
                    </a:lnTo>
                    <a:lnTo>
                      <a:pt x="104" y="197"/>
                    </a:lnTo>
                    <a:lnTo>
                      <a:pt x="106" y="197"/>
                    </a:lnTo>
                    <a:lnTo>
                      <a:pt x="108" y="197"/>
                    </a:lnTo>
                    <a:lnTo>
                      <a:pt x="115" y="201"/>
                    </a:lnTo>
                    <a:lnTo>
                      <a:pt x="118" y="204"/>
                    </a:lnTo>
                    <a:lnTo>
                      <a:pt x="111" y="213"/>
                    </a:lnTo>
                    <a:lnTo>
                      <a:pt x="111" y="215"/>
                    </a:lnTo>
                    <a:lnTo>
                      <a:pt x="113" y="218"/>
                    </a:lnTo>
                    <a:lnTo>
                      <a:pt x="113" y="215"/>
                    </a:lnTo>
                    <a:lnTo>
                      <a:pt x="115" y="218"/>
                    </a:lnTo>
                    <a:lnTo>
                      <a:pt x="118" y="220"/>
                    </a:lnTo>
                    <a:lnTo>
                      <a:pt x="120" y="220"/>
                    </a:lnTo>
                    <a:lnTo>
                      <a:pt x="120" y="218"/>
                    </a:lnTo>
                    <a:lnTo>
                      <a:pt x="120" y="213"/>
                    </a:lnTo>
                    <a:lnTo>
                      <a:pt x="122" y="211"/>
                    </a:lnTo>
                    <a:lnTo>
                      <a:pt x="122" y="201"/>
                    </a:lnTo>
                    <a:lnTo>
                      <a:pt x="125" y="201"/>
                    </a:lnTo>
                    <a:lnTo>
                      <a:pt x="127" y="182"/>
                    </a:lnTo>
                    <a:lnTo>
                      <a:pt x="125" y="175"/>
                    </a:lnTo>
                    <a:lnTo>
                      <a:pt x="118" y="168"/>
                    </a:lnTo>
                    <a:lnTo>
                      <a:pt x="118" y="159"/>
                    </a:lnTo>
                    <a:lnTo>
                      <a:pt x="125" y="156"/>
                    </a:lnTo>
                    <a:lnTo>
                      <a:pt x="127" y="159"/>
                    </a:lnTo>
                    <a:lnTo>
                      <a:pt x="130" y="159"/>
                    </a:lnTo>
                    <a:lnTo>
                      <a:pt x="130" y="154"/>
                    </a:lnTo>
                    <a:lnTo>
                      <a:pt x="127" y="152"/>
                    </a:lnTo>
                    <a:lnTo>
                      <a:pt x="125" y="152"/>
                    </a:lnTo>
                    <a:lnTo>
                      <a:pt x="122" y="152"/>
                    </a:lnTo>
                    <a:lnTo>
                      <a:pt x="120" y="152"/>
                    </a:lnTo>
                    <a:lnTo>
                      <a:pt x="120" y="142"/>
                    </a:lnTo>
                    <a:lnTo>
                      <a:pt x="122" y="145"/>
                    </a:lnTo>
                    <a:lnTo>
                      <a:pt x="141" y="145"/>
                    </a:lnTo>
                    <a:lnTo>
                      <a:pt x="141" y="142"/>
                    </a:lnTo>
                    <a:lnTo>
                      <a:pt x="141" y="140"/>
                    </a:lnTo>
                    <a:lnTo>
                      <a:pt x="144" y="140"/>
                    </a:lnTo>
                    <a:lnTo>
                      <a:pt x="146" y="142"/>
                    </a:lnTo>
                    <a:lnTo>
                      <a:pt x="151" y="140"/>
                    </a:lnTo>
                    <a:lnTo>
                      <a:pt x="153" y="140"/>
                    </a:lnTo>
                    <a:lnTo>
                      <a:pt x="156" y="145"/>
                    </a:lnTo>
                    <a:lnTo>
                      <a:pt x="158" y="152"/>
                    </a:lnTo>
                    <a:lnTo>
                      <a:pt x="160" y="149"/>
                    </a:lnTo>
                    <a:lnTo>
                      <a:pt x="153" y="133"/>
                    </a:lnTo>
                    <a:lnTo>
                      <a:pt x="148" y="130"/>
                    </a:lnTo>
                    <a:lnTo>
                      <a:pt x="148" y="128"/>
                    </a:lnTo>
                    <a:lnTo>
                      <a:pt x="153" y="123"/>
                    </a:lnTo>
                    <a:lnTo>
                      <a:pt x="156" y="123"/>
                    </a:lnTo>
                    <a:lnTo>
                      <a:pt x="156" y="121"/>
                    </a:lnTo>
                    <a:lnTo>
                      <a:pt x="153" y="119"/>
                    </a:lnTo>
                    <a:lnTo>
                      <a:pt x="153" y="116"/>
                    </a:lnTo>
                    <a:lnTo>
                      <a:pt x="151" y="114"/>
                    </a:lnTo>
                    <a:lnTo>
                      <a:pt x="148" y="114"/>
                    </a:lnTo>
                    <a:lnTo>
                      <a:pt x="148" y="107"/>
                    </a:lnTo>
                    <a:lnTo>
                      <a:pt x="146" y="104"/>
                    </a:lnTo>
                    <a:lnTo>
                      <a:pt x="146" y="102"/>
                    </a:lnTo>
                    <a:lnTo>
                      <a:pt x="148" y="102"/>
                    </a:lnTo>
                    <a:lnTo>
                      <a:pt x="148" y="97"/>
                    </a:lnTo>
                    <a:lnTo>
                      <a:pt x="148" y="95"/>
                    </a:lnTo>
                    <a:lnTo>
                      <a:pt x="151" y="93"/>
                    </a:lnTo>
                    <a:lnTo>
                      <a:pt x="151" y="90"/>
                    </a:lnTo>
                    <a:lnTo>
                      <a:pt x="151" y="88"/>
                    </a:lnTo>
                    <a:lnTo>
                      <a:pt x="153" y="88"/>
                    </a:lnTo>
                    <a:lnTo>
                      <a:pt x="153" y="86"/>
                    </a:lnTo>
                    <a:lnTo>
                      <a:pt x="153" y="83"/>
                    </a:lnTo>
                    <a:lnTo>
                      <a:pt x="151" y="83"/>
                    </a:lnTo>
                    <a:lnTo>
                      <a:pt x="141" y="86"/>
                    </a:lnTo>
                    <a:lnTo>
                      <a:pt x="137" y="86"/>
                    </a:lnTo>
                    <a:lnTo>
                      <a:pt x="134" y="86"/>
                    </a:lnTo>
                    <a:lnTo>
                      <a:pt x="132" y="86"/>
                    </a:lnTo>
                    <a:lnTo>
                      <a:pt x="127" y="86"/>
                    </a:lnTo>
                    <a:lnTo>
                      <a:pt x="120" y="76"/>
                    </a:lnTo>
                    <a:lnTo>
                      <a:pt x="120" y="74"/>
                    </a:lnTo>
                    <a:lnTo>
                      <a:pt x="111" y="71"/>
                    </a:lnTo>
                    <a:lnTo>
                      <a:pt x="101" y="74"/>
                    </a:lnTo>
                    <a:lnTo>
                      <a:pt x="92" y="71"/>
                    </a:lnTo>
                    <a:lnTo>
                      <a:pt x="92" y="69"/>
                    </a:lnTo>
                    <a:lnTo>
                      <a:pt x="87" y="69"/>
                    </a:lnTo>
                    <a:lnTo>
                      <a:pt x="87" y="67"/>
                    </a:lnTo>
                    <a:lnTo>
                      <a:pt x="87" y="57"/>
                    </a:lnTo>
                    <a:lnTo>
                      <a:pt x="87" y="55"/>
                    </a:lnTo>
                    <a:lnTo>
                      <a:pt x="85" y="55"/>
                    </a:lnTo>
                    <a:lnTo>
                      <a:pt x="82" y="52"/>
                    </a:lnTo>
                    <a:lnTo>
                      <a:pt x="80" y="45"/>
                    </a:lnTo>
                    <a:lnTo>
                      <a:pt x="75" y="45"/>
                    </a:lnTo>
                    <a:lnTo>
                      <a:pt x="82" y="26"/>
                    </a:lnTo>
                    <a:lnTo>
                      <a:pt x="94" y="12"/>
                    </a:lnTo>
                    <a:lnTo>
                      <a:pt x="97" y="10"/>
                    </a:lnTo>
                    <a:lnTo>
                      <a:pt x="101" y="10"/>
                    </a:lnTo>
                  </a:path>
                </a:pathLst>
              </a:custGeom>
              <a:grpFill/>
              <a:ln w="9525">
                <a:noFill/>
                <a:round/>
                <a:headEnd/>
                <a:tailEnd/>
              </a:ln>
            </p:spPr>
            <p:txBody>
              <a:bodyPr/>
              <a:lstStyle/>
              <a:p>
                <a:pPr>
                  <a:defRPr/>
                </a:pPr>
                <a:endParaRPr lang="en-US" sz="1200" kern="0">
                  <a:solidFill>
                    <a:srgbClr val="0096D6"/>
                  </a:solidFill>
                </a:endParaRPr>
              </a:p>
            </p:txBody>
          </p:sp>
          <p:sp>
            <p:nvSpPr>
              <p:cNvPr id="2947" name="Freeform 721"/>
              <p:cNvSpPr>
                <a:spLocks/>
              </p:cNvSpPr>
              <p:nvPr/>
            </p:nvSpPr>
            <p:spPr bwMode="auto">
              <a:xfrm>
                <a:off x="1956" y="2732"/>
                <a:ext cx="159" cy="182"/>
              </a:xfrm>
              <a:custGeom>
                <a:avLst/>
                <a:gdLst>
                  <a:gd name="T0" fmla="*/ 3 w 159"/>
                  <a:gd name="T1" fmla="*/ 17 h 182"/>
                  <a:gd name="T2" fmla="*/ 8 w 159"/>
                  <a:gd name="T3" fmla="*/ 17 h 182"/>
                  <a:gd name="T4" fmla="*/ 29 w 159"/>
                  <a:gd name="T5" fmla="*/ 15 h 182"/>
                  <a:gd name="T6" fmla="*/ 57 w 159"/>
                  <a:gd name="T7" fmla="*/ 0 h 182"/>
                  <a:gd name="T8" fmla="*/ 60 w 159"/>
                  <a:gd name="T9" fmla="*/ 3 h 182"/>
                  <a:gd name="T10" fmla="*/ 57 w 159"/>
                  <a:gd name="T11" fmla="*/ 19 h 182"/>
                  <a:gd name="T12" fmla="*/ 60 w 159"/>
                  <a:gd name="T13" fmla="*/ 26 h 182"/>
                  <a:gd name="T14" fmla="*/ 69 w 159"/>
                  <a:gd name="T15" fmla="*/ 36 h 182"/>
                  <a:gd name="T16" fmla="*/ 86 w 159"/>
                  <a:gd name="T17" fmla="*/ 41 h 182"/>
                  <a:gd name="T18" fmla="*/ 88 w 159"/>
                  <a:gd name="T19" fmla="*/ 43 h 182"/>
                  <a:gd name="T20" fmla="*/ 104 w 159"/>
                  <a:gd name="T21" fmla="*/ 50 h 182"/>
                  <a:gd name="T22" fmla="*/ 121 w 159"/>
                  <a:gd name="T23" fmla="*/ 55 h 182"/>
                  <a:gd name="T24" fmla="*/ 123 w 159"/>
                  <a:gd name="T25" fmla="*/ 64 h 182"/>
                  <a:gd name="T26" fmla="*/ 123 w 159"/>
                  <a:gd name="T27" fmla="*/ 74 h 182"/>
                  <a:gd name="T28" fmla="*/ 123 w 159"/>
                  <a:gd name="T29" fmla="*/ 76 h 182"/>
                  <a:gd name="T30" fmla="*/ 149 w 159"/>
                  <a:gd name="T31" fmla="*/ 90 h 182"/>
                  <a:gd name="T32" fmla="*/ 149 w 159"/>
                  <a:gd name="T33" fmla="*/ 90 h 182"/>
                  <a:gd name="T34" fmla="*/ 149 w 159"/>
                  <a:gd name="T35" fmla="*/ 97 h 182"/>
                  <a:gd name="T36" fmla="*/ 154 w 159"/>
                  <a:gd name="T37" fmla="*/ 104 h 182"/>
                  <a:gd name="T38" fmla="*/ 159 w 159"/>
                  <a:gd name="T39" fmla="*/ 114 h 182"/>
                  <a:gd name="T40" fmla="*/ 156 w 159"/>
                  <a:gd name="T41" fmla="*/ 135 h 182"/>
                  <a:gd name="T42" fmla="*/ 156 w 159"/>
                  <a:gd name="T43" fmla="*/ 140 h 182"/>
                  <a:gd name="T44" fmla="*/ 156 w 159"/>
                  <a:gd name="T45" fmla="*/ 142 h 182"/>
                  <a:gd name="T46" fmla="*/ 154 w 159"/>
                  <a:gd name="T47" fmla="*/ 142 h 182"/>
                  <a:gd name="T48" fmla="*/ 130 w 159"/>
                  <a:gd name="T49" fmla="*/ 130 h 182"/>
                  <a:gd name="T50" fmla="*/ 102 w 159"/>
                  <a:gd name="T51" fmla="*/ 142 h 182"/>
                  <a:gd name="T52" fmla="*/ 97 w 159"/>
                  <a:gd name="T53" fmla="*/ 161 h 182"/>
                  <a:gd name="T54" fmla="*/ 93 w 159"/>
                  <a:gd name="T55" fmla="*/ 173 h 182"/>
                  <a:gd name="T56" fmla="*/ 74 w 159"/>
                  <a:gd name="T57" fmla="*/ 170 h 182"/>
                  <a:gd name="T58" fmla="*/ 71 w 159"/>
                  <a:gd name="T59" fmla="*/ 180 h 182"/>
                  <a:gd name="T60" fmla="*/ 69 w 159"/>
                  <a:gd name="T61" fmla="*/ 175 h 182"/>
                  <a:gd name="T62" fmla="*/ 67 w 159"/>
                  <a:gd name="T63" fmla="*/ 173 h 182"/>
                  <a:gd name="T64" fmla="*/ 52 w 159"/>
                  <a:gd name="T65" fmla="*/ 170 h 182"/>
                  <a:gd name="T66" fmla="*/ 48 w 159"/>
                  <a:gd name="T67" fmla="*/ 166 h 182"/>
                  <a:gd name="T68" fmla="*/ 36 w 159"/>
                  <a:gd name="T69" fmla="*/ 178 h 182"/>
                  <a:gd name="T70" fmla="*/ 34 w 159"/>
                  <a:gd name="T71" fmla="*/ 182 h 182"/>
                  <a:gd name="T72" fmla="*/ 31 w 159"/>
                  <a:gd name="T73" fmla="*/ 182 h 182"/>
                  <a:gd name="T74" fmla="*/ 26 w 159"/>
                  <a:gd name="T75" fmla="*/ 182 h 182"/>
                  <a:gd name="T76" fmla="*/ 22 w 159"/>
                  <a:gd name="T77" fmla="*/ 161 h 182"/>
                  <a:gd name="T78" fmla="*/ 19 w 159"/>
                  <a:gd name="T79" fmla="*/ 154 h 182"/>
                  <a:gd name="T80" fmla="*/ 15 w 159"/>
                  <a:gd name="T81" fmla="*/ 149 h 182"/>
                  <a:gd name="T82" fmla="*/ 15 w 159"/>
                  <a:gd name="T83" fmla="*/ 144 h 182"/>
                  <a:gd name="T84" fmla="*/ 12 w 159"/>
                  <a:gd name="T85" fmla="*/ 140 h 182"/>
                  <a:gd name="T86" fmla="*/ 15 w 159"/>
                  <a:gd name="T87" fmla="*/ 140 h 182"/>
                  <a:gd name="T88" fmla="*/ 15 w 159"/>
                  <a:gd name="T89" fmla="*/ 137 h 182"/>
                  <a:gd name="T90" fmla="*/ 15 w 159"/>
                  <a:gd name="T91" fmla="*/ 135 h 182"/>
                  <a:gd name="T92" fmla="*/ 15 w 159"/>
                  <a:gd name="T93" fmla="*/ 130 h 182"/>
                  <a:gd name="T94" fmla="*/ 8 w 159"/>
                  <a:gd name="T95" fmla="*/ 114 h 182"/>
                  <a:gd name="T96" fmla="*/ 5 w 159"/>
                  <a:gd name="T97" fmla="*/ 111 h 182"/>
                  <a:gd name="T98" fmla="*/ 3 w 159"/>
                  <a:gd name="T99" fmla="*/ 107 h 182"/>
                  <a:gd name="T100" fmla="*/ 0 w 159"/>
                  <a:gd name="T101" fmla="*/ 107 h 182"/>
                  <a:gd name="T102" fmla="*/ 10 w 159"/>
                  <a:gd name="T103" fmla="*/ 93 h 182"/>
                  <a:gd name="T104" fmla="*/ 10 w 159"/>
                  <a:gd name="T105" fmla="*/ 90 h 182"/>
                  <a:gd name="T106" fmla="*/ 8 w 159"/>
                  <a:gd name="T107" fmla="*/ 88 h 182"/>
                  <a:gd name="T108" fmla="*/ 5 w 159"/>
                  <a:gd name="T109" fmla="*/ 85 h 182"/>
                  <a:gd name="T110" fmla="*/ 5 w 159"/>
                  <a:gd name="T111" fmla="*/ 76 h 182"/>
                  <a:gd name="T112" fmla="*/ 8 w 159"/>
                  <a:gd name="T113" fmla="*/ 74 h 182"/>
                  <a:gd name="T114" fmla="*/ 8 w 159"/>
                  <a:gd name="T115" fmla="*/ 71 h 182"/>
                  <a:gd name="T116" fmla="*/ 5 w 159"/>
                  <a:gd name="T117" fmla="*/ 69 h 182"/>
                  <a:gd name="T118" fmla="*/ 10 w 159"/>
                  <a:gd name="T119" fmla="*/ 64 h 182"/>
                  <a:gd name="T120" fmla="*/ 10 w 159"/>
                  <a:gd name="T121" fmla="*/ 43 h 182"/>
                  <a:gd name="T122" fmla="*/ 12 w 159"/>
                  <a:gd name="T123" fmla="*/ 38 h 182"/>
                  <a:gd name="T124" fmla="*/ 0 w 159"/>
                  <a:gd name="T125" fmla="*/ 17 h 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9"/>
                  <a:gd name="T190" fmla="*/ 0 h 182"/>
                  <a:gd name="T191" fmla="*/ 159 w 159"/>
                  <a:gd name="T192" fmla="*/ 182 h 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9" h="182">
                    <a:moveTo>
                      <a:pt x="0" y="17"/>
                    </a:moveTo>
                    <a:lnTo>
                      <a:pt x="3" y="17"/>
                    </a:lnTo>
                    <a:lnTo>
                      <a:pt x="8" y="17"/>
                    </a:lnTo>
                    <a:lnTo>
                      <a:pt x="17" y="19"/>
                    </a:lnTo>
                    <a:lnTo>
                      <a:pt x="29" y="15"/>
                    </a:lnTo>
                    <a:lnTo>
                      <a:pt x="41" y="3"/>
                    </a:lnTo>
                    <a:lnTo>
                      <a:pt x="57" y="0"/>
                    </a:lnTo>
                    <a:lnTo>
                      <a:pt x="60" y="3"/>
                    </a:lnTo>
                    <a:lnTo>
                      <a:pt x="60" y="17"/>
                    </a:lnTo>
                    <a:lnTo>
                      <a:pt x="57" y="19"/>
                    </a:lnTo>
                    <a:lnTo>
                      <a:pt x="57" y="22"/>
                    </a:lnTo>
                    <a:lnTo>
                      <a:pt x="60" y="26"/>
                    </a:lnTo>
                    <a:lnTo>
                      <a:pt x="62" y="31"/>
                    </a:lnTo>
                    <a:lnTo>
                      <a:pt x="69" y="36"/>
                    </a:lnTo>
                    <a:lnTo>
                      <a:pt x="86" y="38"/>
                    </a:lnTo>
                    <a:lnTo>
                      <a:pt x="86" y="41"/>
                    </a:lnTo>
                    <a:lnTo>
                      <a:pt x="88" y="41"/>
                    </a:lnTo>
                    <a:lnTo>
                      <a:pt x="88" y="43"/>
                    </a:lnTo>
                    <a:lnTo>
                      <a:pt x="100" y="48"/>
                    </a:lnTo>
                    <a:lnTo>
                      <a:pt x="104" y="50"/>
                    </a:lnTo>
                    <a:lnTo>
                      <a:pt x="114" y="50"/>
                    </a:lnTo>
                    <a:lnTo>
                      <a:pt x="121" y="55"/>
                    </a:lnTo>
                    <a:lnTo>
                      <a:pt x="123" y="62"/>
                    </a:lnTo>
                    <a:lnTo>
                      <a:pt x="123" y="64"/>
                    </a:lnTo>
                    <a:lnTo>
                      <a:pt x="126" y="69"/>
                    </a:lnTo>
                    <a:lnTo>
                      <a:pt x="123" y="74"/>
                    </a:lnTo>
                    <a:lnTo>
                      <a:pt x="123" y="76"/>
                    </a:lnTo>
                    <a:lnTo>
                      <a:pt x="128" y="88"/>
                    </a:lnTo>
                    <a:lnTo>
                      <a:pt x="149" y="90"/>
                    </a:lnTo>
                    <a:lnTo>
                      <a:pt x="152" y="93"/>
                    </a:lnTo>
                    <a:lnTo>
                      <a:pt x="149" y="97"/>
                    </a:lnTo>
                    <a:lnTo>
                      <a:pt x="152" y="102"/>
                    </a:lnTo>
                    <a:lnTo>
                      <a:pt x="154" y="104"/>
                    </a:lnTo>
                    <a:lnTo>
                      <a:pt x="156" y="104"/>
                    </a:lnTo>
                    <a:lnTo>
                      <a:pt x="159" y="114"/>
                    </a:lnTo>
                    <a:lnTo>
                      <a:pt x="159" y="128"/>
                    </a:lnTo>
                    <a:lnTo>
                      <a:pt x="156" y="135"/>
                    </a:lnTo>
                    <a:lnTo>
                      <a:pt x="156" y="137"/>
                    </a:lnTo>
                    <a:lnTo>
                      <a:pt x="156" y="140"/>
                    </a:lnTo>
                    <a:lnTo>
                      <a:pt x="156" y="142"/>
                    </a:lnTo>
                    <a:lnTo>
                      <a:pt x="154" y="142"/>
                    </a:lnTo>
                    <a:lnTo>
                      <a:pt x="145" y="130"/>
                    </a:lnTo>
                    <a:lnTo>
                      <a:pt x="130" y="130"/>
                    </a:lnTo>
                    <a:lnTo>
                      <a:pt x="104" y="137"/>
                    </a:lnTo>
                    <a:lnTo>
                      <a:pt x="102" y="142"/>
                    </a:lnTo>
                    <a:lnTo>
                      <a:pt x="97" y="152"/>
                    </a:lnTo>
                    <a:lnTo>
                      <a:pt x="97" y="161"/>
                    </a:lnTo>
                    <a:lnTo>
                      <a:pt x="93" y="173"/>
                    </a:lnTo>
                    <a:lnTo>
                      <a:pt x="88" y="170"/>
                    </a:lnTo>
                    <a:lnTo>
                      <a:pt x="74" y="170"/>
                    </a:lnTo>
                    <a:lnTo>
                      <a:pt x="71" y="180"/>
                    </a:lnTo>
                    <a:lnTo>
                      <a:pt x="69" y="175"/>
                    </a:lnTo>
                    <a:lnTo>
                      <a:pt x="67" y="173"/>
                    </a:lnTo>
                    <a:lnTo>
                      <a:pt x="52" y="170"/>
                    </a:lnTo>
                    <a:lnTo>
                      <a:pt x="48" y="166"/>
                    </a:lnTo>
                    <a:lnTo>
                      <a:pt x="38" y="178"/>
                    </a:lnTo>
                    <a:lnTo>
                      <a:pt x="36" y="178"/>
                    </a:lnTo>
                    <a:lnTo>
                      <a:pt x="36" y="180"/>
                    </a:lnTo>
                    <a:lnTo>
                      <a:pt x="34" y="182"/>
                    </a:lnTo>
                    <a:lnTo>
                      <a:pt x="31" y="182"/>
                    </a:lnTo>
                    <a:lnTo>
                      <a:pt x="26" y="182"/>
                    </a:lnTo>
                    <a:lnTo>
                      <a:pt x="24" y="182"/>
                    </a:lnTo>
                    <a:lnTo>
                      <a:pt x="22" y="161"/>
                    </a:lnTo>
                    <a:lnTo>
                      <a:pt x="19" y="159"/>
                    </a:lnTo>
                    <a:lnTo>
                      <a:pt x="19" y="154"/>
                    </a:lnTo>
                    <a:lnTo>
                      <a:pt x="15" y="152"/>
                    </a:lnTo>
                    <a:lnTo>
                      <a:pt x="15" y="149"/>
                    </a:lnTo>
                    <a:lnTo>
                      <a:pt x="15" y="147"/>
                    </a:lnTo>
                    <a:lnTo>
                      <a:pt x="15" y="144"/>
                    </a:lnTo>
                    <a:lnTo>
                      <a:pt x="12" y="144"/>
                    </a:lnTo>
                    <a:lnTo>
                      <a:pt x="12" y="140"/>
                    </a:lnTo>
                    <a:lnTo>
                      <a:pt x="15" y="140"/>
                    </a:lnTo>
                    <a:lnTo>
                      <a:pt x="15" y="137"/>
                    </a:lnTo>
                    <a:lnTo>
                      <a:pt x="15" y="135"/>
                    </a:lnTo>
                    <a:lnTo>
                      <a:pt x="17" y="133"/>
                    </a:lnTo>
                    <a:lnTo>
                      <a:pt x="15" y="130"/>
                    </a:lnTo>
                    <a:lnTo>
                      <a:pt x="10" y="126"/>
                    </a:lnTo>
                    <a:lnTo>
                      <a:pt x="8" y="114"/>
                    </a:lnTo>
                    <a:lnTo>
                      <a:pt x="5" y="111"/>
                    </a:lnTo>
                    <a:lnTo>
                      <a:pt x="3" y="107"/>
                    </a:lnTo>
                    <a:lnTo>
                      <a:pt x="0" y="107"/>
                    </a:lnTo>
                    <a:lnTo>
                      <a:pt x="0" y="104"/>
                    </a:lnTo>
                    <a:lnTo>
                      <a:pt x="10" y="93"/>
                    </a:lnTo>
                    <a:lnTo>
                      <a:pt x="10" y="90"/>
                    </a:lnTo>
                    <a:lnTo>
                      <a:pt x="8" y="88"/>
                    </a:lnTo>
                    <a:lnTo>
                      <a:pt x="5" y="85"/>
                    </a:lnTo>
                    <a:lnTo>
                      <a:pt x="5" y="78"/>
                    </a:lnTo>
                    <a:lnTo>
                      <a:pt x="5" y="76"/>
                    </a:lnTo>
                    <a:lnTo>
                      <a:pt x="8" y="76"/>
                    </a:lnTo>
                    <a:lnTo>
                      <a:pt x="8" y="74"/>
                    </a:lnTo>
                    <a:lnTo>
                      <a:pt x="8" y="71"/>
                    </a:lnTo>
                    <a:lnTo>
                      <a:pt x="5" y="69"/>
                    </a:lnTo>
                    <a:lnTo>
                      <a:pt x="5" y="67"/>
                    </a:lnTo>
                    <a:lnTo>
                      <a:pt x="10" y="64"/>
                    </a:lnTo>
                    <a:lnTo>
                      <a:pt x="10" y="43"/>
                    </a:lnTo>
                    <a:lnTo>
                      <a:pt x="10" y="41"/>
                    </a:lnTo>
                    <a:lnTo>
                      <a:pt x="12" y="38"/>
                    </a:lnTo>
                    <a:lnTo>
                      <a:pt x="12" y="36"/>
                    </a:lnTo>
                    <a:lnTo>
                      <a:pt x="0" y="17"/>
                    </a:lnTo>
                    <a:close/>
                  </a:path>
                </a:pathLst>
              </a:custGeom>
              <a:grpFill/>
              <a:ln w="9525">
                <a:noFill/>
                <a:round/>
                <a:headEnd/>
                <a:tailEnd/>
              </a:ln>
            </p:spPr>
            <p:txBody>
              <a:bodyPr/>
              <a:lstStyle/>
              <a:p>
                <a:pPr>
                  <a:defRPr/>
                </a:pPr>
                <a:endParaRPr lang="en-US" sz="1200" kern="0">
                  <a:solidFill>
                    <a:srgbClr val="0096D6"/>
                  </a:solidFill>
                </a:endParaRPr>
              </a:p>
            </p:txBody>
          </p:sp>
          <p:sp>
            <p:nvSpPr>
              <p:cNvPr id="2948" name="Freeform 722"/>
              <p:cNvSpPr>
                <a:spLocks/>
              </p:cNvSpPr>
              <p:nvPr/>
            </p:nvSpPr>
            <p:spPr bwMode="auto">
              <a:xfrm>
                <a:off x="1956" y="2732"/>
                <a:ext cx="159" cy="182"/>
              </a:xfrm>
              <a:custGeom>
                <a:avLst/>
                <a:gdLst>
                  <a:gd name="T0" fmla="*/ 3 w 159"/>
                  <a:gd name="T1" fmla="*/ 17 h 182"/>
                  <a:gd name="T2" fmla="*/ 8 w 159"/>
                  <a:gd name="T3" fmla="*/ 17 h 182"/>
                  <a:gd name="T4" fmla="*/ 29 w 159"/>
                  <a:gd name="T5" fmla="*/ 15 h 182"/>
                  <a:gd name="T6" fmla="*/ 57 w 159"/>
                  <a:gd name="T7" fmla="*/ 0 h 182"/>
                  <a:gd name="T8" fmla="*/ 60 w 159"/>
                  <a:gd name="T9" fmla="*/ 3 h 182"/>
                  <a:gd name="T10" fmla="*/ 57 w 159"/>
                  <a:gd name="T11" fmla="*/ 19 h 182"/>
                  <a:gd name="T12" fmla="*/ 60 w 159"/>
                  <a:gd name="T13" fmla="*/ 26 h 182"/>
                  <a:gd name="T14" fmla="*/ 69 w 159"/>
                  <a:gd name="T15" fmla="*/ 36 h 182"/>
                  <a:gd name="T16" fmla="*/ 86 w 159"/>
                  <a:gd name="T17" fmla="*/ 41 h 182"/>
                  <a:gd name="T18" fmla="*/ 88 w 159"/>
                  <a:gd name="T19" fmla="*/ 43 h 182"/>
                  <a:gd name="T20" fmla="*/ 104 w 159"/>
                  <a:gd name="T21" fmla="*/ 50 h 182"/>
                  <a:gd name="T22" fmla="*/ 121 w 159"/>
                  <a:gd name="T23" fmla="*/ 55 h 182"/>
                  <a:gd name="T24" fmla="*/ 123 w 159"/>
                  <a:gd name="T25" fmla="*/ 64 h 182"/>
                  <a:gd name="T26" fmla="*/ 123 w 159"/>
                  <a:gd name="T27" fmla="*/ 74 h 182"/>
                  <a:gd name="T28" fmla="*/ 123 w 159"/>
                  <a:gd name="T29" fmla="*/ 76 h 182"/>
                  <a:gd name="T30" fmla="*/ 149 w 159"/>
                  <a:gd name="T31" fmla="*/ 90 h 182"/>
                  <a:gd name="T32" fmla="*/ 149 w 159"/>
                  <a:gd name="T33" fmla="*/ 90 h 182"/>
                  <a:gd name="T34" fmla="*/ 149 w 159"/>
                  <a:gd name="T35" fmla="*/ 97 h 182"/>
                  <a:gd name="T36" fmla="*/ 154 w 159"/>
                  <a:gd name="T37" fmla="*/ 104 h 182"/>
                  <a:gd name="T38" fmla="*/ 159 w 159"/>
                  <a:gd name="T39" fmla="*/ 114 h 182"/>
                  <a:gd name="T40" fmla="*/ 156 w 159"/>
                  <a:gd name="T41" fmla="*/ 135 h 182"/>
                  <a:gd name="T42" fmla="*/ 156 w 159"/>
                  <a:gd name="T43" fmla="*/ 140 h 182"/>
                  <a:gd name="T44" fmla="*/ 156 w 159"/>
                  <a:gd name="T45" fmla="*/ 142 h 182"/>
                  <a:gd name="T46" fmla="*/ 154 w 159"/>
                  <a:gd name="T47" fmla="*/ 142 h 182"/>
                  <a:gd name="T48" fmla="*/ 130 w 159"/>
                  <a:gd name="T49" fmla="*/ 130 h 182"/>
                  <a:gd name="T50" fmla="*/ 102 w 159"/>
                  <a:gd name="T51" fmla="*/ 142 h 182"/>
                  <a:gd name="T52" fmla="*/ 97 w 159"/>
                  <a:gd name="T53" fmla="*/ 161 h 182"/>
                  <a:gd name="T54" fmla="*/ 93 w 159"/>
                  <a:gd name="T55" fmla="*/ 173 h 182"/>
                  <a:gd name="T56" fmla="*/ 74 w 159"/>
                  <a:gd name="T57" fmla="*/ 170 h 182"/>
                  <a:gd name="T58" fmla="*/ 71 w 159"/>
                  <a:gd name="T59" fmla="*/ 180 h 182"/>
                  <a:gd name="T60" fmla="*/ 69 w 159"/>
                  <a:gd name="T61" fmla="*/ 175 h 182"/>
                  <a:gd name="T62" fmla="*/ 67 w 159"/>
                  <a:gd name="T63" fmla="*/ 173 h 182"/>
                  <a:gd name="T64" fmla="*/ 52 w 159"/>
                  <a:gd name="T65" fmla="*/ 170 h 182"/>
                  <a:gd name="T66" fmla="*/ 48 w 159"/>
                  <a:gd name="T67" fmla="*/ 166 h 182"/>
                  <a:gd name="T68" fmla="*/ 36 w 159"/>
                  <a:gd name="T69" fmla="*/ 178 h 182"/>
                  <a:gd name="T70" fmla="*/ 34 w 159"/>
                  <a:gd name="T71" fmla="*/ 182 h 182"/>
                  <a:gd name="T72" fmla="*/ 31 w 159"/>
                  <a:gd name="T73" fmla="*/ 182 h 182"/>
                  <a:gd name="T74" fmla="*/ 26 w 159"/>
                  <a:gd name="T75" fmla="*/ 182 h 182"/>
                  <a:gd name="T76" fmla="*/ 22 w 159"/>
                  <a:gd name="T77" fmla="*/ 161 h 182"/>
                  <a:gd name="T78" fmla="*/ 19 w 159"/>
                  <a:gd name="T79" fmla="*/ 154 h 182"/>
                  <a:gd name="T80" fmla="*/ 15 w 159"/>
                  <a:gd name="T81" fmla="*/ 149 h 182"/>
                  <a:gd name="T82" fmla="*/ 15 w 159"/>
                  <a:gd name="T83" fmla="*/ 144 h 182"/>
                  <a:gd name="T84" fmla="*/ 12 w 159"/>
                  <a:gd name="T85" fmla="*/ 140 h 182"/>
                  <a:gd name="T86" fmla="*/ 15 w 159"/>
                  <a:gd name="T87" fmla="*/ 140 h 182"/>
                  <a:gd name="T88" fmla="*/ 15 w 159"/>
                  <a:gd name="T89" fmla="*/ 137 h 182"/>
                  <a:gd name="T90" fmla="*/ 15 w 159"/>
                  <a:gd name="T91" fmla="*/ 135 h 182"/>
                  <a:gd name="T92" fmla="*/ 15 w 159"/>
                  <a:gd name="T93" fmla="*/ 130 h 182"/>
                  <a:gd name="T94" fmla="*/ 8 w 159"/>
                  <a:gd name="T95" fmla="*/ 114 h 182"/>
                  <a:gd name="T96" fmla="*/ 5 w 159"/>
                  <a:gd name="T97" fmla="*/ 111 h 182"/>
                  <a:gd name="T98" fmla="*/ 3 w 159"/>
                  <a:gd name="T99" fmla="*/ 107 h 182"/>
                  <a:gd name="T100" fmla="*/ 0 w 159"/>
                  <a:gd name="T101" fmla="*/ 107 h 182"/>
                  <a:gd name="T102" fmla="*/ 10 w 159"/>
                  <a:gd name="T103" fmla="*/ 93 h 182"/>
                  <a:gd name="T104" fmla="*/ 10 w 159"/>
                  <a:gd name="T105" fmla="*/ 90 h 182"/>
                  <a:gd name="T106" fmla="*/ 8 w 159"/>
                  <a:gd name="T107" fmla="*/ 88 h 182"/>
                  <a:gd name="T108" fmla="*/ 5 w 159"/>
                  <a:gd name="T109" fmla="*/ 85 h 182"/>
                  <a:gd name="T110" fmla="*/ 5 w 159"/>
                  <a:gd name="T111" fmla="*/ 76 h 182"/>
                  <a:gd name="T112" fmla="*/ 8 w 159"/>
                  <a:gd name="T113" fmla="*/ 74 h 182"/>
                  <a:gd name="T114" fmla="*/ 8 w 159"/>
                  <a:gd name="T115" fmla="*/ 71 h 182"/>
                  <a:gd name="T116" fmla="*/ 5 w 159"/>
                  <a:gd name="T117" fmla="*/ 69 h 182"/>
                  <a:gd name="T118" fmla="*/ 10 w 159"/>
                  <a:gd name="T119" fmla="*/ 64 h 182"/>
                  <a:gd name="T120" fmla="*/ 10 w 159"/>
                  <a:gd name="T121" fmla="*/ 43 h 182"/>
                  <a:gd name="T122" fmla="*/ 12 w 159"/>
                  <a:gd name="T123" fmla="*/ 38 h 182"/>
                  <a:gd name="T124" fmla="*/ 0 w 159"/>
                  <a:gd name="T125" fmla="*/ 17 h 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9"/>
                  <a:gd name="T190" fmla="*/ 0 h 182"/>
                  <a:gd name="T191" fmla="*/ 159 w 159"/>
                  <a:gd name="T192" fmla="*/ 182 h 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9" h="182">
                    <a:moveTo>
                      <a:pt x="0" y="17"/>
                    </a:moveTo>
                    <a:lnTo>
                      <a:pt x="3" y="17"/>
                    </a:lnTo>
                    <a:lnTo>
                      <a:pt x="8" y="17"/>
                    </a:lnTo>
                    <a:lnTo>
                      <a:pt x="17" y="19"/>
                    </a:lnTo>
                    <a:lnTo>
                      <a:pt x="29" y="15"/>
                    </a:lnTo>
                    <a:lnTo>
                      <a:pt x="41" y="3"/>
                    </a:lnTo>
                    <a:lnTo>
                      <a:pt x="57" y="0"/>
                    </a:lnTo>
                    <a:lnTo>
                      <a:pt x="60" y="3"/>
                    </a:lnTo>
                    <a:lnTo>
                      <a:pt x="60" y="17"/>
                    </a:lnTo>
                    <a:lnTo>
                      <a:pt x="57" y="19"/>
                    </a:lnTo>
                    <a:lnTo>
                      <a:pt x="57" y="22"/>
                    </a:lnTo>
                    <a:lnTo>
                      <a:pt x="60" y="26"/>
                    </a:lnTo>
                    <a:lnTo>
                      <a:pt x="62" y="31"/>
                    </a:lnTo>
                    <a:lnTo>
                      <a:pt x="69" y="36"/>
                    </a:lnTo>
                    <a:lnTo>
                      <a:pt x="86" y="38"/>
                    </a:lnTo>
                    <a:lnTo>
                      <a:pt x="86" y="41"/>
                    </a:lnTo>
                    <a:lnTo>
                      <a:pt x="88" y="41"/>
                    </a:lnTo>
                    <a:lnTo>
                      <a:pt x="88" y="43"/>
                    </a:lnTo>
                    <a:lnTo>
                      <a:pt x="100" y="48"/>
                    </a:lnTo>
                    <a:lnTo>
                      <a:pt x="104" y="50"/>
                    </a:lnTo>
                    <a:lnTo>
                      <a:pt x="114" y="50"/>
                    </a:lnTo>
                    <a:lnTo>
                      <a:pt x="121" y="55"/>
                    </a:lnTo>
                    <a:lnTo>
                      <a:pt x="123" y="62"/>
                    </a:lnTo>
                    <a:lnTo>
                      <a:pt x="123" y="64"/>
                    </a:lnTo>
                    <a:lnTo>
                      <a:pt x="126" y="69"/>
                    </a:lnTo>
                    <a:lnTo>
                      <a:pt x="123" y="74"/>
                    </a:lnTo>
                    <a:lnTo>
                      <a:pt x="123" y="76"/>
                    </a:lnTo>
                    <a:lnTo>
                      <a:pt x="128" y="88"/>
                    </a:lnTo>
                    <a:lnTo>
                      <a:pt x="149" y="90"/>
                    </a:lnTo>
                    <a:lnTo>
                      <a:pt x="152" y="93"/>
                    </a:lnTo>
                    <a:lnTo>
                      <a:pt x="149" y="97"/>
                    </a:lnTo>
                    <a:lnTo>
                      <a:pt x="152" y="102"/>
                    </a:lnTo>
                    <a:lnTo>
                      <a:pt x="154" y="104"/>
                    </a:lnTo>
                    <a:lnTo>
                      <a:pt x="156" y="104"/>
                    </a:lnTo>
                    <a:lnTo>
                      <a:pt x="159" y="114"/>
                    </a:lnTo>
                    <a:lnTo>
                      <a:pt x="159" y="128"/>
                    </a:lnTo>
                    <a:lnTo>
                      <a:pt x="156" y="135"/>
                    </a:lnTo>
                    <a:lnTo>
                      <a:pt x="156" y="137"/>
                    </a:lnTo>
                    <a:lnTo>
                      <a:pt x="156" y="140"/>
                    </a:lnTo>
                    <a:lnTo>
                      <a:pt x="156" y="142"/>
                    </a:lnTo>
                    <a:lnTo>
                      <a:pt x="154" y="142"/>
                    </a:lnTo>
                    <a:lnTo>
                      <a:pt x="145" y="130"/>
                    </a:lnTo>
                    <a:lnTo>
                      <a:pt x="130" y="130"/>
                    </a:lnTo>
                    <a:lnTo>
                      <a:pt x="104" y="137"/>
                    </a:lnTo>
                    <a:lnTo>
                      <a:pt x="102" y="142"/>
                    </a:lnTo>
                    <a:lnTo>
                      <a:pt x="97" y="152"/>
                    </a:lnTo>
                    <a:lnTo>
                      <a:pt x="97" y="161"/>
                    </a:lnTo>
                    <a:lnTo>
                      <a:pt x="93" y="173"/>
                    </a:lnTo>
                    <a:lnTo>
                      <a:pt x="88" y="170"/>
                    </a:lnTo>
                    <a:lnTo>
                      <a:pt x="74" y="170"/>
                    </a:lnTo>
                    <a:lnTo>
                      <a:pt x="71" y="180"/>
                    </a:lnTo>
                    <a:lnTo>
                      <a:pt x="69" y="175"/>
                    </a:lnTo>
                    <a:lnTo>
                      <a:pt x="67" y="173"/>
                    </a:lnTo>
                    <a:lnTo>
                      <a:pt x="52" y="170"/>
                    </a:lnTo>
                    <a:lnTo>
                      <a:pt x="48" y="166"/>
                    </a:lnTo>
                    <a:lnTo>
                      <a:pt x="38" y="178"/>
                    </a:lnTo>
                    <a:lnTo>
                      <a:pt x="36" y="178"/>
                    </a:lnTo>
                    <a:lnTo>
                      <a:pt x="36" y="180"/>
                    </a:lnTo>
                    <a:lnTo>
                      <a:pt x="34" y="182"/>
                    </a:lnTo>
                    <a:lnTo>
                      <a:pt x="31" y="182"/>
                    </a:lnTo>
                    <a:lnTo>
                      <a:pt x="26" y="182"/>
                    </a:lnTo>
                    <a:lnTo>
                      <a:pt x="24" y="182"/>
                    </a:lnTo>
                    <a:lnTo>
                      <a:pt x="22" y="161"/>
                    </a:lnTo>
                    <a:lnTo>
                      <a:pt x="19" y="159"/>
                    </a:lnTo>
                    <a:lnTo>
                      <a:pt x="19" y="154"/>
                    </a:lnTo>
                    <a:lnTo>
                      <a:pt x="15" y="152"/>
                    </a:lnTo>
                    <a:lnTo>
                      <a:pt x="15" y="149"/>
                    </a:lnTo>
                    <a:lnTo>
                      <a:pt x="15" y="147"/>
                    </a:lnTo>
                    <a:lnTo>
                      <a:pt x="15" y="144"/>
                    </a:lnTo>
                    <a:lnTo>
                      <a:pt x="12" y="144"/>
                    </a:lnTo>
                    <a:lnTo>
                      <a:pt x="12" y="140"/>
                    </a:lnTo>
                    <a:lnTo>
                      <a:pt x="15" y="140"/>
                    </a:lnTo>
                    <a:lnTo>
                      <a:pt x="15" y="137"/>
                    </a:lnTo>
                    <a:lnTo>
                      <a:pt x="15" y="135"/>
                    </a:lnTo>
                    <a:lnTo>
                      <a:pt x="17" y="133"/>
                    </a:lnTo>
                    <a:lnTo>
                      <a:pt x="15" y="130"/>
                    </a:lnTo>
                    <a:lnTo>
                      <a:pt x="10" y="126"/>
                    </a:lnTo>
                    <a:lnTo>
                      <a:pt x="8" y="114"/>
                    </a:lnTo>
                    <a:lnTo>
                      <a:pt x="5" y="111"/>
                    </a:lnTo>
                    <a:lnTo>
                      <a:pt x="3" y="107"/>
                    </a:lnTo>
                    <a:lnTo>
                      <a:pt x="0" y="107"/>
                    </a:lnTo>
                    <a:lnTo>
                      <a:pt x="0" y="104"/>
                    </a:lnTo>
                    <a:lnTo>
                      <a:pt x="10" y="93"/>
                    </a:lnTo>
                    <a:lnTo>
                      <a:pt x="10" y="90"/>
                    </a:lnTo>
                    <a:lnTo>
                      <a:pt x="8" y="88"/>
                    </a:lnTo>
                    <a:lnTo>
                      <a:pt x="5" y="85"/>
                    </a:lnTo>
                    <a:lnTo>
                      <a:pt x="5" y="78"/>
                    </a:lnTo>
                    <a:lnTo>
                      <a:pt x="5" y="76"/>
                    </a:lnTo>
                    <a:lnTo>
                      <a:pt x="8" y="76"/>
                    </a:lnTo>
                    <a:lnTo>
                      <a:pt x="8" y="74"/>
                    </a:lnTo>
                    <a:lnTo>
                      <a:pt x="8" y="71"/>
                    </a:lnTo>
                    <a:lnTo>
                      <a:pt x="5" y="69"/>
                    </a:lnTo>
                    <a:lnTo>
                      <a:pt x="5" y="67"/>
                    </a:lnTo>
                    <a:lnTo>
                      <a:pt x="10" y="64"/>
                    </a:lnTo>
                    <a:lnTo>
                      <a:pt x="10" y="43"/>
                    </a:lnTo>
                    <a:lnTo>
                      <a:pt x="10" y="41"/>
                    </a:lnTo>
                    <a:lnTo>
                      <a:pt x="12" y="38"/>
                    </a:lnTo>
                    <a:lnTo>
                      <a:pt x="12" y="36"/>
                    </a:lnTo>
                    <a:lnTo>
                      <a:pt x="0" y="17"/>
                    </a:lnTo>
                  </a:path>
                </a:pathLst>
              </a:custGeom>
              <a:grpFill/>
              <a:ln w="9525">
                <a:noFill/>
                <a:round/>
                <a:headEnd/>
                <a:tailEnd/>
              </a:ln>
            </p:spPr>
            <p:txBody>
              <a:bodyPr/>
              <a:lstStyle/>
              <a:p>
                <a:pPr>
                  <a:defRPr/>
                </a:pPr>
                <a:endParaRPr lang="en-US" sz="1200" kern="0">
                  <a:solidFill>
                    <a:srgbClr val="0096D6"/>
                  </a:solidFill>
                </a:endParaRPr>
              </a:p>
            </p:txBody>
          </p:sp>
          <p:sp>
            <p:nvSpPr>
              <p:cNvPr id="2949" name="Freeform 723"/>
              <p:cNvSpPr>
                <a:spLocks/>
              </p:cNvSpPr>
              <p:nvPr/>
            </p:nvSpPr>
            <p:spPr bwMode="auto">
              <a:xfrm>
                <a:off x="2105" y="3021"/>
                <a:ext cx="71" cy="75"/>
              </a:xfrm>
              <a:custGeom>
                <a:avLst/>
                <a:gdLst>
                  <a:gd name="T0" fmla="*/ 0 w 71"/>
                  <a:gd name="T1" fmla="*/ 59 h 75"/>
                  <a:gd name="T2" fmla="*/ 0 w 71"/>
                  <a:gd name="T3" fmla="*/ 59 h 75"/>
                  <a:gd name="T4" fmla="*/ 3 w 71"/>
                  <a:gd name="T5" fmla="*/ 61 h 75"/>
                  <a:gd name="T6" fmla="*/ 7 w 71"/>
                  <a:gd name="T7" fmla="*/ 66 h 75"/>
                  <a:gd name="T8" fmla="*/ 7 w 71"/>
                  <a:gd name="T9" fmla="*/ 66 h 75"/>
                  <a:gd name="T10" fmla="*/ 17 w 71"/>
                  <a:gd name="T11" fmla="*/ 68 h 75"/>
                  <a:gd name="T12" fmla="*/ 31 w 71"/>
                  <a:gd name="T13" fmla="*/ 73 h 75"/>
                  <a:gd name="T14" fmla="*/ 40 w 71"/>
                  <a:gd name="T15" fmla="*/ 73 h 75"/>
                  <a:gd name="T16" fmla="*/ 48 w 71"/>
                  <a:gd name="T17" fmla="*/ 75 h 75"/>
                  <a:gd name="T18" fmla="*/ 55 w 71"/>
                  <a:gd name="T19" fmla="*/ 73 h 75"/>
                  <a:gd name="T20" fmla="*/ 62 w 71"/>
                  <a:gd name="T21" fmla="*/ 66 h 75"/>
                  <a:gd name="T22" fmla="*/ 62 w 71"/>
                  <a:gd name="T23" fmla="*/ 66 h 75"/>
                  <a:gd name="T24" fmla="*/ 64 w 71"/>
                  <a:gd name="T25" fmla="*/ 61 h 75"/>
                  <a:gd name="T26" fmla="*/ 66 w 71"/>
                  <a:gd name="T27" fmla="*/ 56 h 75"/>
                  <a:gd name="T28" fmla="*/ 66 w 71"/>
                  <a:gd name="T29" fmla="*/ 56 h 75"/>
                  <a:gd name="T30" fmla="*/ 66 w 71"/>
                  <a:gd name="T31" fmla="*/ 54 h 75"/>
                  <a:gd name="T32" fmla="*/ 66 w 71"/>
                  <a:gd name="T33" fmla="*/ 54 h 75"/>
                  <a:gd name="T34" fmla="*/ 66 w 71"/>
                  <a:gd name="T35" fmla="*/ 47 h 75"/>
                  <a:gd name="T36" fmla="*/ 69 w 71"/>
                  <a:gd name="T37" fmla="*/ 44 h 75"/>
                  <a:gd name="T38" fmla="*/ 69 w 71"/>
                  <a:gd name="T39" fmla="*/ 42 h 75"/>
                  <a:gd name="T40" fmla="*/ 69 w 71"/>
                  <a:gd name="T41" fmla="*/ 42 h 75"/>
                  <a:gd name="T42" fmla="*/ 71 w 71"/>
                  <a:gd name="T43" fmla="*/ 42 h 75"/>
                  <a:gd name="T44" fmla="*/ 71 w 71"/>
                  <a:gd name="T45" fmla="*/ 40 h 75"/>
                  <a:gd name="T46" fmla="*/ 69 w 71"/>
                  <a:gd name="T47" fmla="*/ 37 h 75"/>
                  <a:gd name="T48" fmla="*/ 64 w 71"/>
                  <a:gd name="T49" fmla="*/ 35 h 75"/>
                  <a:gd name="T50" fmla="*/ 64 w 71"/>
                  <a:gd name="T51" fmla="*/ 30 h 75"/>
                  <a:gd name="T52" fmla="*/ 62 w 71"/>
                  <a:gd name="T53" fmla="*/ 28 h 75"/>
                  <a:gd name="T54" fmla="*/ 59 w 71"/>
                  <a:gd name="T55" fmla="*/ 26 h 75"/>
                  <a:gd name="T56" fmla="*/ 57 w 71"/>
                  <a:gd name="T57" fmla="*/ 26 h 75"/>
                  <a:gd name="T58" fmla="*/ 55 w 71"/>
                  <a:gd name="T59" fmla="*/ 26 h 75"/>
                  <a:gd name="T60" fmla="*/ 55 w 71"/>
                  <a:gd name="T61" fmla="*/ 23 h 75"/>
                  <a:gd name="T62" fmla="*/ 52 w 71"/>
                  <a:gd name="T63" fmla="*/ 21 h 75"/>
                  <a:gd name="T64" fmla="*/ 52 w 71"/>
                  <a:gd name="T65" fmla="*/ 21 h 75"/>
                  <a:gd name="T66" fmla="*/ 50 w 71"/>
                  <a:gd name="T67" fmla="*/ 18 h 75"/>
                  <a:gd name="T68" fmla="*/ 48 w 71"/>
                  <a:gd name="T69" fmla="*/ 18 h 75"/>
                  <a:gd name="T70" fmla="*/ 45 w 71"/>
                  <a:gd name="T71" fmla="*/ 18 h 75"/>
                  <a:gd name="T72" fmla="*/ 43 w 71"/>
                  <a:gd name="T73" fmla="*/ 16 h 75"/>
                  <a:gd name="T74" fmla="*/ 43 w 71"/>
                  <a:gd name="T75" fmla="*/ 16 h 75"/>
                  <a:gd name="T76" fmla="*/ 40 w 71"/>
                  <a:gd name="T77" fmla="*/ 11 h 75"/>
                  <a:gd name="T78" fmla="*/ 40 w 71"/>
                  <a:gd name="T79" fmla="*/ 11 h 75"/>
                  <a:gd name="T80" fmla="*/ 38 w 71"/>
                  <a:gd name="T81" fmla="*/ 11 h 75"/>
                  <a:gd name="T82" fmla="*/ 36 w 71"/>
                  <a:gd name="T83" fmla="*/ 14 h 75"/>
                  <a:gd name="T84" fmla="*/ 36 w 71"/>
                  <a:gd name="T85" fmla="*/ 14 h 75"/>
                  <a:gd name="T86" fmla="*/ 33 w 71"/>
                  <a:gd name="T87" fmla="*/ 14 h 75"/>
                  <a:gd name="T88" fmla="*/ 31 w 71"/>
                  <a:gd name="T89" fmla="*/ 7 h 75"/>
                  <a:gd name="T90" fmla="*/ 22 w 71"/>
                  <a:gd name="T91" fmla="*/ 0 h 75"/>
                  <a:gd name="T92" fmla="*/ 22 w 71"/>
                  <a:gd name="T93" fmla="*/ 0 h 75"/>
                  <a:gd name="T94" fmla="*/ 19 w 71"/>
                  <a:gd name="T95" fmla="*/ 0 h 75"/>
                  <a:gd name="T96" fmla="*/ 19 w 71"/>
                  <a:gd name="T97" fmla="*/ 0 h 75"/>
                  <a:gd name="T98" fmla="*/ 17 w 71"/>
                  <a:gd name="T99" fmla="*/ 2 h 75"/>
                  <a:gd name="T100" fmla="*/ 17 w 71"/>
                  <a:gd name="T101" fmla="*/ 2 h 75"/>
                  <a:gd name="T102" fmla="*/ 12 w 71"/>
                  <a:gd name="T103" fmla="*/ 2 h 75"/>
                  <a:gd name="T104" fmla="*/ 10 w 71"/>
                  <a:gd name="T105" fmla="*/ 2 h 75"/>
                  <a:gd name="T106" fmla="*/ 10 w 71"/>
                  <a:gd name="T107" fmla="*/ 4 h 75"/>
                  <a:gd name="T108" fmla="*/ 7 w 71"/>
                  <a:gd name="T109" fmla="*/ 23 h 75"/>
                  <a:gd name="T110" fmla="*/ 5 w 71"/>
                  <a:gd name="T111" fmla="*/ 28 h 75"/>
                  <a:gd name="T112" fmla="*/ 5 w 71"/>
                  <a:gd name="T113" fmla="*/ 42 h 75"/>
                  <a:gd name="T114" fmla="*/ 5 w 71"/>
                  <a:gd name="T115" fmla="*/ 44 h 75"/>
                  <a:gd name="T116" fmla="*/ 3 w 71"/>
                  <a:gd name="T117" fmla="*/ 47 h 75"/>
                  <a:gd name="T118" fmla="*/ 0 w 71"/>
                  <a:gd name="T119" fmla="*/ 59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75"/>
                  <a:gd name="T182" fmla="*/ 71 w 71"/>
                  <a:gd name="T183" fmla="*/ 75 h 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75">
                    <a:moveTo>
                      <a:pt x="0" y="59"/>
                    </a:moveTo>
                    <a:lnTo>
                      <a:pt x="0" y="59"/>
                    </a:lnTo>
                    <a:lnTo>
                      <a:pt x="3" y="61"/>
                    </a:lnTo>
                    <a:lnTo>
                      <a:pt x="7" y="66"/>
                    </a:lnTo>
                    <a:lnTo>
                      <a:pt x="17" y="68"/>
                    </a:lnTo>
                    <a:lnTo>
                      <a:pt x="31" y="73"/>
                    </a:lnTo>
                    <a:lnTo>
                      <a:pt x="40" y="73"/>
                    </a:lnTo>
                    <a:lnTo>
                      <a:pt x="48" y="75"/>
                    </a:lnTo>
                    <a:lnTo>
                      <a:pt x="55" y="73"/>
                    </a:lnTo>
                    <a:lnTo>
                      <a:pt x="62" y="66"/>
                    </a:lnTo>
                    <a:lnTo>
                      <a:pt x="64" y="61"/>
                    </a:lnTo>
                    <a:lnTo>
                      <a:pt x="66" y="56"/>
                    </a:lnTo>
                    <a:lnTo>
                      <a:pt x="66" y="54"/>
                    </a:lnTo>
                    <a:lnTo>
                      <a:pt x="66" y="47"/>
                    </a:lnTo>
                    <a:lnTo>
                      <a:pt x="69" y="44"/>
                    </a:lnTo>
                    <a:lnTo>
                      <a:pt x="69" y="42"/>
                    </a:lnTo>
                    <a:lnTo>
                      <a:pt x="71" y="42"/>
                    </a:lnTo>
                    <a:lnTo>
                      <a:pt x="71" y="40"/>
                    </a:lnTo>
                    <a:lnTo>
                      <a:pt x="69" y="37"/>
                    </a:lnTo>
                    <a:lnTo>
                      <a:pt x="64" y="35"/>
                    </a:lnTo>
                    <a:lnTo>
                      <a:pt x="64" y="30"/>
                    </a:lnTo>
                    <a:lnTo>
                      <a:pt x="62" y="28"/>
                    </a:lnTo>
                    <a:lnTo>
                      <a:pt x="59" y="26"/>
                    </a:lnTo>
                    <a:lnTo>
                      <a:pt x="57" y="26"/>
                    </a:lnTo>
                    <a:lnTo>
                      <a:pt x="55" y="26"/>
                    </a:lnTo>
                    <a:lnTo>
                      <a:pt x="55" y="23"/>
                    </a:lnTo>
                    <a:lnTo>
                      <a:pt x="52" y="21"/>
                    </a:lnTo>
                    <a:lnTo>
                      <a:pt x="50" y="18"/>
                    </a:lnTo>
                    <a:lnTo>
                      <a:pt x="48" y="18"/>
                    </a:lnTo>
                    <a:lnTo>
                      <a:pt x="45" y="18"/>
                    </a:lnTo>
                    <a:lnTo>
                      <a:pt x="43" y="16"/>
                    </a:lnTo>
                    <a:lnTo>
                      <a:pt x="40" y="11"/>
                    </a:lnTo>
                    <a:lnTo>
                      <a:pt x="38" y="11"/>
                    </a:lnTo>
                    <a:lnTo>
                      <a:pt x="36" y="14"/>
                    </a:lnTo>
                    <a:lnTo>
                      <a:pt x="33" y="14"/>
                    </a:lnTo>
                    <a:lnTo>
                      <a:pt x="31" y="7"/>
                    </a:lnTo>
                    <a:lnTo>
                      <a:pt x="22" y="0"/>
                    </a:lnTo>
                    <a:lnTo>
                      <a:pt x="19" y="0"/>
                    </a:lnTo>
                    <a:lnTo>
                      <a:pt x="17" y="2"/>
                    </a:lnTo>
                    <a:lnTo>
                      <a:pt x="12" y="2"/>
                    </a:lnTo>
                    <a:lnTo>
                      <a:pt x="10" y="2"/>
                    </a:lnTo>
                    <a:lnTo>
                      <a:pt x="10" y="4"/>
                    </a:lnTo>
                    <a:lnTo>
                      <a:pt x="7" y="23"/>
                    </a:lnTo>
                    <a:lnTo>
                      <a:pt x="5" y="28"/>
                    </a:lnTo>
                    <a:lnTo>
                      <a:pt x="5" y="42"/>
                    </a:lnTo>
                    <a:lnTo>
                      <a:pt x="5" y="44"/>
                    </a:lnTo>
                    <a:lnTo>
                      <a:pt x="3" y="47"/>
                    </a:lnTo>
                    <a:lnTo>
                      <a:pt x="0" y="59"/>
                    </a:lnTo>
                    <a:close/>
                  </a:path>
                </a:pathLst>
              </a:custGeom>
              <a:grpFill/>
              <a:ln w="9525">
                <a:noFill/>
                <a:round/>
                <a:headEnd/>
                <a:tailEnd/>
              </a:ln>
            </p:spPr>
            <p:txBody>
              <a:bodyPr/>
              <a:lstStyle/>
              <a:p>
                <a:pPr>
                  <a:defRPr/>
                </a:pPr>
                <a:endParaRPr lang="en-US" sz="1200" kern="0">
                  <a:solidFill>
                    <a:srgbClr val="0096D6"/>
                  </a:solidFill>
                </a:endParaRPr>
              </a:p>
            </p:txBody>
          </p:sp>
          <p:sp>
            <p:nvSpPr>
              <p:cNvPr id="2950" name="Freeform 724"/>
              <p:cNvSpPr>
                <a:spLocks/>
              </p:cNvSpPr>
              <p:nvPr/>
            </p:nvSpPr>
            <p:spPr bwMode="auto">
              <a:xfrm>
                <a:off x="2105" y="3021"/>
                <a:ext cx="71" cy="75"/>
              </a:xfrm>
              <a:custGeom>
                <a:avLst/>
                <a:gdLst>
                  <a:gd name="T0" fmla="*/ 0 w 71"/>
                  <a:gd name="T1" fmla="*/ 59 h 75"/>
                  <a:gd name="T2" fmla="*/ 0 w 71"/>
                  <a:gd name="T3" fmla="*/ 59 h 75"/>
                  <a:gd name="T4" fmla="*/ 3 w 71"/>
                  <a:gd name="T5" fmla="*/ 61 h 75"/>
                  <a:gd name="T6" fmla="*/ 7 w 71"/>
                  <a:gd name="T7" fmla="*/ 66 h 75"/>
                  <a:gd name="T8" fmla="*/ 7 w 71"/>
                  <a:gd name="T9" fmla="*/ 66 h 75"/>
                  <a:gd name="T10" fmla="*/ 17 w 71"/>
                  <a:gd name="T11" fmla="*/ 68 h 75"/>
                  <a:gd name="T12" fmla="*/ 31 w 71"/>
                  <a:gd name="T13" fmla="*/ 73 h 75"/>
                  <a:gd name="T14" fmla="*/ 40 w 71"/>
                  <a:gd name="T15" fmla="*/ 73 h 75"/>
                  <a:gd name="T16" fmla="*/ 48 w 71"/>
                  <a:gd name="T17" fmla="*/ 75 h 75"/>
                  <a:gd name="T18" fmla="*/ 55 w 71"/>
                  <a:gd name="T19" fmla="*/ 73 h 75"/>
                  <a:gd name="T20" fmla="*/ 62 w 71"/>
                  <a:gd name="T21" fmla="*/ 66 h 75"/>
                  <a:gd name="T22" fmla="*/ 62 w 71"/>
                  <a:gd name="T23" fmla="*/ 66 h 75"/>
                  <a:gd name="T24" fmla="*/ 64 w 71"/>
                  <a:gd name="T25" fmla="*/ 61 h 75"/>
                  <a:gd name="T26" fmla="*/ 66 w 71"/>
                  <a:gd name="T27" fmla="*/ 56 h 75"/>
                  <a:gd name="T28" fmla="*/ 66 w 71"/>
                  <a:gd name="T29" fmla="*/ 56 h 75"/>
                  <a:gd name="T30" fmla="*/ 66 w 71"/>
                  <a:gd name="T31" fmla="*/ 54 h 75"/>
                  <a:gd name="T32" fmla="*/ 66 w 71"/>
                  <a:gd name="T33" fmla="*/ 54 h 75"/>
                  <a:gd name="T34" fmla="*/ 66 w 71"/>
                  <a:gd name="T35" fmla="*/ 47 h 75"/>
                  <a:gd name="T36" fmla="*/ 69 w 71"/>
                  <a:gd name="T37" fmla="*/ 44 h 75"/>
                  <a:gd name="T38" fmla="*/ 69 w 71"/>
                  <a:gd name="T39" fmla="*/ 42 h 75"/>
                  <a:gd name="T40" fmla="*/ 69 w 71"/>
                  <a:gd name="T41" fmla="*/ 42 h 75"/>
                  <a:gd name="T42" fmla="*/ 71 w 71"/>
                  <a:gd name="T43" fmla="*/ 42 h 75"/>
                  <a:gd name="T44" fmla="*/ 71 w 71"/>
                  <a:gd name="T45" fmla="*/ 40 h 75"/>
                  <a:gd name="T46" fmla="*/ 69 w 71"/>
                  <a:gd name="T47" fmla="*/ 37 h 75"/>
                  <a:gd name="T48" fmla="*/ 64 w 71"/>
                  <a:gd name="T49" fmla="*/ 35 h 75"/>
                  <a:gd name="T50" fmla="*/ 64 w 71"/>
                  <a:gd name="T51" fmla="*/ 30 h 75"/>
                  <a:gd name="T52" fmla="*/ 62 w 71"/>
                  <a:gd name="T53" fmla="*/ 28 h 75"/>
                  <a:gd name="T54" fmla="*/ 59 w 71"/>
                  <a:gd name="T55" fmla="*/ 26 h 75"/>
                  <a:gd name="T56" fmla="*/ 57 w 71"/>
                  <a:gd name="T57" fmla="*/ 26 h 75"/>
                  <a:gd name="T58" fmla="*/ 55 w 71"/>
                  <a:gd name="T59" fmla="*/ 26 h 75"/>
                  <a:gd name="T60" fmla="*/ 55 w 71"/>
                  <a:gd name="T61" fmla="*/ 23 h 75"/>
                  <a:gd name="T62" fmla="*/ 52 w 71"/>
                  <a:gd name="T63" fmla="*/ 21 h 75"/>
                  <a:gd name="T64" fmla="*/ 52 w 71"/>
                  <a:gd name="T65" fmla="*/ 21 h 75"/>
                  <a:gd name="T66" fmla="*/ 50 w 71"/>
                  <a:gd name="T67" fmla="*/ 18 h 75"/>
                  <a:gd name="T68" fmla="*/ 48 w 71"/>
                  <a:gd name="T69" fmla="*/ 18 h 75"/>
                  <a:gd name="T70" fmla="*/ 45 w 71"/>
                  <a:gd name="T71" fmla="*/ 18 h 75"/>
                  <a:gd name="T72" fmla="*/ 43 w 71"/>
                  <a:gd name="T73" fmla="*/ 16 h 75"/>
                  <a:gd name="T74" fmla="*/ 43 w 71"/>
                  <a:gd name="T75" fmla="*/ 16 h 75"/>
                  <a:gd name="T76" fmla="*/ 40 w 71"/>
                  <a:gd name="T77" fmla="*/ 11 h 75"/>
                  <a:gd name="T78" fmla="*/ 40 w 71"/>
                  <a:gd name="T79" fmla="*/ 11 h 75"/>
                  <a:gd name="T80" fmla="*/ 38 w 71"/>
                  <a:gd name="T81" fmla="*/ 11 h 75"/>
                  <a:gd name="T82" fmla="*/ 36 w 71"/>
                  <a:gd name="T83" fmla="*/ 14 h 75"/>
                  <a:gd name="T84" fmla="*/ 36 w 71"/>
                  <a:gd name="T85" fmla="*/ 14 h 75"/>
                  <a:gd name="T86" fmla="*/ 33 w 71"/>
                  <a:gd name="T87" fmla="*/ 14 h 75"/>
                  <a:gd name="T88" fmla="*/ 31 w 71"/>
                  <a:gd name="T89" fmla="*/ 7 h 75"/>
                  <a:gd name="T90" fmla="*/ 22 w 71"/>
                  <a:gd name="T91" fmla="*/ 0 h 75"/>
                  <a:gd name="T92" fmla="*/ 22 w 71"/>
                  <a:gd name="T93" fmla="*/ 0 h 75"/>
                  <a:gd name="T94" fmla="*/ 19 w 71"/>
                  <a:gd name="T95" fmla="*/ 0 h 75"/>
                  <a:gd name="T96" fmla="*/ 19 w 71"/>
                  <a:gd name="T97" fmla="*/ 0 h 75"/>
                  <a:gd name="T98" fmla="*/ 17 w 71"/>
                  <a:gd name="T99" fmla="*/ 2 h 75"/>
                  <a:gd name="T100" fmla="*/ 17 w 71"/>
                  <a:gd name="T101" fmla="*/ 2 h 75"/>
                  <a:gd name="T102" fmla="*/ 12 w 71"/>
                  <a:gd name="T103" fmla="*/ 2 h 75"/>
                  <a:gd name="T104" fmla="*/ 10 w 71"/>
                  <a:gd name="T105" fmla="*/ 2 h 75"/>
                  <a:gd name="T106" fmla="*/ 10 w 71"/>
                  <a:gd name="T107" fmla="*/ 4 h 75"/>
                  <a:gd name="T108" fmla="*/ 7 w 71"/>
                  <a:gd name="T109" fmla="*/ 23 h 75"/>
                  <a:gd name="T110" fmla="*/ 5 w 71"/>
                  <a:gd name="T111" fmla="*/ 28 h 75"/>
                  <a:gd name="T112" fmla="*/ 5 w 71"/>
                  <a:gd name="T113" fmla="*/ 42 h 75"/>
                  <a:gd name="T114" fmla="*/ 5 w 71"/>
                  <a:gd name="T115" fmla="*/ 44 h 75"/>
                  <a:gd name="T116" fmla="*/ 3 w 71"/>
                  <a:gd name="T117" fmla="*/ 47 h 75"/>
                  <a:gd name="T118" fmla="*/ 0 w 71"/>
                  <a:gd name="T119" fmla="*/ 59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75"/>
                  <a:gd name="T182" fmla="*/ 71 w 71"/>
                  <a:gd name="T183" fmla="*/ 75 h 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75">
                    <a:moveTo>
                      <a:pt x="0" y="59"/>
                    </a:moveTo>
                    <a:lnTo>
                      <a:pt x="0" y="59"/>
                    </a:lnTo>
                    <a:lnTo>
                      <a:pt x="3" y="61"/>
                    </a:lnTo>
                    <a:lnTo>
                      <a:pt x="7" y="66"/>
                    </a:lnTo>
                    <a:lnTo>
                      <a:pt x="17" y="68"/>
                    </a:lnTo>
                    <a:lnTo>
                      <a:pt x="31" y="73"/>
                    </a:lnTo>
                    <a:lnTo>
                      <a:pt x="40" y="73"/>
                    </a:lnTo>
                    <a:lnTo>
                      <a:pt x="48" y="75"/>
                    </a:lnTo>
                    <a:lnTo>
                      <a:pt x="55" y="73"/>
                    </a:lnTo>
                    <a:lnTo>
                      <a:pt x="62" y="66"/>
                    </a:lnTo>
                    <a:lnTo>
                      <a:pt x="64" y="61"/>
                    </a:lnTo>
                    <a:lnTo>
                      <a:pt x="66" y="56"/>
                    </a:lnTo>
                    <a:lnTo>
                      <a:pt x="66" y="54"/>
                    </a:lnTo>
                    <a:lnTo>
                      <a:pt x="66" y="47"/>
                    </a:lnTo>
                    <a:lnTo>
                      <a:pt x="69" y="44"/>
                    </a:lnTo>
                    <a:lnTo>
                      <a:pt x="69" y="42"/>
                    </a:lnTo>
                    <a:lnTo>
                      <a:pt x="71" y="42"/>
                    </a:lnTo>
                    <a:lnTo>
                      <a:pt x="71" y="40"/>
                    </a:lnTo>
                    <a:lnTo>
                      <a:pt x="69" y="37"/>
                    </a:lnTo>
                    <a:lnTo>
                      <a:pt x="64" y="35"/>
                    </a:lnTo>
                    <a:lnTo>
                      <a:pt x="64" y="30"/>
                    </a:lnTo>
                    <a:lnTo>
                      <a:pt x="62" y="28"/>
                    </a:lnTo>
                    <a:lnTo>
                      <a:pt x="59" y="26"/>
                    </a:lnTo>
                    <a:lnTo>
                      <a:pt x="57" y="26"/>
                    </a:lnTo>
                    <a:lnTo>
                      <a:pt x="55" y="26"/>
                    </a:lnTo>
                    <a:lnTo>
                      <a:pt x="55" y="23"/>
                    </a:lnTo>
                    <a:lnTo>
                      <a:pt x="52" y="21"/>
                    </a:lnTo>
                    <a:lnTo>
                      <a:pt x="50" y="18"/>
                    </a:lnTo>
                    <a:lnTo>
                      <a:pt x="48" y="18"/>
                    </a:lnTo>
                    <a:lnTo>
                      <a:pt x="45" y="18"/>
                    </a:lnTo>
                    <a:lnTo>
                      <a:pt x="43" y="16"/>
                    </a:lnTo>
                    <a:lnTo>
                      <a:pt x="40" y="11"/>
                    </a:lnTo>
                    <a:lnTo>
                      <a:pt x="38" y="11"/>
                    </a:lnTo>
                    <a:lnTo>
                      <a:pt x="36" y="14"/>
                    </a:lnTo>
                    <a:lnTo>
                      <a:pt x="33" y="14"/>
                    </a:lnTo>
                    <a:lnTo>
                      <a:pt x="31" y="7"/>
                    </a:lnTo>
                    <a:lnTo>
                      <a:pt x="22" y="0"/>
                    </a:lnTo>
                    <a:lnTo>
                      <a:pt x="19" y="0"/>
                    </a:lnTo>
                    <a:lnTo>
                      <a:pt x="17" y="2"/>
                    </a:lnTo>
                    <a:lnTo>
                      <a:pt x="12" y="2"/>
                    </a:lnTo>
                    <a:lnTo>
                      <a:pt x="10" y="2"/>
                    </a:lnTo>
                    <a:lnTo>
                      <a:pt x="10" y="4"/>
                    </a:lnTo>
                    <a:lnTo>
                      <a:pt x="7" y="23"/>
                    </a:lnTo>
                    <a:lnTo>
                      <a:pt x="5" y="28"/>
                    </a:lnTo>
                    <a:lnTo>
                      <a:pt x="5" y="42"/>
                    </a:lnTo>
                    <a:lnTo>
                      <a:pt x="5" y="44"/>
                    </a:lnTo>
                    <a:lnTo>
                      <a:pt x="3" y="47"/>
                    </a:lnTo>
                    <a:lnTo>
                      <a:pt x="0" y="59"/>
                    </a:lnTo>
                  </a:path>
                </a:pathLst>
              </a:custGeom>
              <a:grpFill/>
              <a:ln w="9525">
                <a:noFill/>
                <a:round/>
                <a:headEnd/>
                <a:tailEnd/>
              </a:ln>
            </p:spPr>
            <p:txBody>
              <a:bodyPr/>
              <a:lstStyle/>
              <a:p>
                <a:pPr>
                  <a:defRPr/>
                </a:pPr>
                <a:endParaRPr lang="en-US" sz="1200" kern="0">
                  <a:solidFill>
                    <a:srgbClr val="0096D6"/>
                  </a:solidFill>
                </a:endParaRPr>
              </a:p>
            </p:txBody>
          </p:sp>
          <p:sp>
            <p:nvSpPr>
              <p:cNvPr id="2951" name="Freeform 725"/>
              <p:cNvSpPr>
                <a:spLocks/>
              </p:cNvSpPr>
              <p:nvPr/>
            </p:nvSpPr>
            <p:spPr bwMode="auto">
              <a:xfrm>
                <a:off x="2068" y="2496"/>
                <a:ext cx="66" cy="92"/>
              </a:xfrm>
              <a:custGeom>
                <a:avLst/>
                <a:gdLst>
                  <a:gd name="T0" fmla="*/ 21 w 66"/>
                  <a:gd name="T1" fmla="*/ 0 h 92"/>
                  <a:gd name="T2" fmla="*/ 23 w 66"/>
                  <a:gd name="T3" fmla="*/ 0 h 92"/>
                  <a:gd name="T4" fmla="*/ 37 w 66"/>
                  <a:gd name="T5" fmla="*/ 12 h 92"/>
                  <a:gd name="T6" fmla="*/ 44 w 66"/>
                  <a:gd name="T7" fmla="*/ 19 h 92"/>
                  <a:gd name="T8" fmla="*/ 51 w 66"/>
                  <a:gd name="T9" fmla="*/ 26 h 92"/>
                  <a:gd name="T10" fmla="*/ 56 w 66"/>
                  <a:gd name="T11" fmla="*/ 31 h 92"/>
                  <a:gd name="T12" fmla="*/ 54 w 66"/>
                  <a:gd name="T13" fmla="*/ 38 h 92"/>
                  <a:gd name="T14" fmla="*/ 54 w 66"/>
                  <a:gd name="T15" fmla="*/ 38 h 92"/>
                  <a:gd name="T16" fmla="*/ 54 w 66"/>
                  <a:gd name="T17" fmla="*/ 40 h 92"/>
                  <a:gd name="T18" fmla="*/ 51 w 66"/>
                  <a:gd name="T19" fmla="*/ 43 h 92"/>
                  <a:gd name="T20" fmla="*/ 44 w 66"/>
                  <a:gd name="T21" fmla="*/ 45 h 92"/>
                  <a:gd name="T22" fmla="*/ 44 w 66"/>
                  <a:gd name="T23" fmla="*/ 45 h 92"/>
                  <a:gd name="T24" fmla="*/ 42 w 66"/>
                  <a:gd name="T25" fmla="*/ 54 h 92"/>
                  <a:gd name="T26" fmla="*/ 47 w 66"/>
                  <a:gd name="T27" fmla="*/ 59 h 92"/>
                  <a:gd name="T28" fmla="*/ 49 w 66"/>
                  <a:gd name="T29" fmla="*/ 62 h 92"/>
                  <a:gd name="T30" fmla="*/ 49 w 66"/>
                  <a:gd name="T31" fmla="*/ 64 h 92"/>
                  <a:gd name="T32" fmla="*/ 54 w 66"/>
                  <a:gd name="T33" fmla="*/ 64 h 92"/>
                  <a:gd name="T34" fmla="*/ 54 w 66"/>
                  <a:gd name="T35" fmla="*/ 69 h 92"/>
                  <a:gd name="T36" fmla="*/ 56 w 66"/>
                  <a:gd name="T37" fmla="*/ 71 h 92"/>
                  <a:gd name="T38" fmla="*/ 66 w 66"/>
                  <a:gd name="T39" fmla="*/ 83 h 92"/>
                  <a:gd name="T40" fmla="*/ 59 w 66"/>
                  <a:gd name="T41" fmla="*/ 83 h 92"/>
                  <a:gd name="T42" fmla="*/ 56 w 66"/>
                  <a:gd name="T43" fmla="*/ 83 h 92"/>
                  <a:gd name="T44" fmla="*/ 54 w 66"/>
                  <a:gd name="T45" fmla="*/ 83 h 92"/>
                  <a:gd name="T46" fmla="*/ 49 w 66"/>
                  <a:gd name="T47" fmla="*/ 88 h 92"/>
                  <a:gd name="T48" fmla="*/ 44 w 66"/>
                  <a:gd name="T49" fmla="*/ 88 h 92"/>
                  <a:gd name="T50" fmla="*/ 40 w 66"/>
                  <a:gd name="T51" fmla="*/ 90 h 92"/>
                  <a:gd name="T52" fmla="*/ 35 w 66"/>
                  <a:gd name="T53" fmla="*/ 92 h 92"/>
                  <a:gd name="T54" fmla="*/ 28 w 66"/>
                  <a:gd name="T55" fmla="*/ 90 h 92"/>
                  <a:gd name="T56" fmla="*/ 23 w 66"/>
                  <a:gd name="T57" fmla="*/ 85 h 92"/>
                  <a:gd name="T58" fmla="*/ 23 w 66"/>
                  <a:gd name="T59" fmla="*/ 85 h 92"/>
                  <a:gd name="T60" fmla="*/ 21 w 66"/>
                  <a:gd name="T61" fmla="*/ 76 h 92"/>
                  <a:gd name="T62" fmla="*/ 18 w 66"/>
                  <a:gd name="T63" fmla="*/ 69 h 92"/>
                  <a:gd name="T64" fmla="*/ 21 w 66"/>
                  <a:gd name="T65" fmla="*/ 62 h 92"/>
                  <a:gd name="T66" fmla="*/ 23 w 66"/>
                  <a:gd name="T67" fmla="*/ 57 h 92"/>
                  <a:gd name="T68" fmla="*/ 23 w 66"/>
                  <a:gd name="T69" fmla="*/ 54 h 92"/>
                  <a:gd name="T70" fmla="*/ 21 w 66"/>
                  <a:gd name="T71" fmla="*/ 50 h 92"/>
                  <a:gd name="T72" fmla="*/ 16 w 66"/>
                  <a:gd name="T73" fmla="*/ 50 h 92"/>
                  <a:gd name="T74" fmla="*/ 18 w 66"/>
                  <a:gd name="T75" fmla="*/ 43 h 92"/>
                  <a:gd name="T76" fmla="*/ 14 w 66"/>
                  <a:gd name="T77" fmla="*/ 40 h 92"/>
                  <a:gd name="T78" fmla="*/ 9 w 66"/>
                  <a:gd name="T79" fmla="*/ 40 h 92"/>
                  <a:gd name="T80" fmla="*/ 9 w 66"/>
                  <a:gd name="T81" fmla="*/ 40 h 92"/>
                  <a:gd name="T82" fmla="*/ 0 w 66"/>
                  <a:gd name="T83" fmla="*/ 29 h 92"/>
                  <a:gd name="T84" fmla="*/ 2 w 66"/>
                  <a:gd name="T85" fmla="*/ 29 h 92"/>
                  <a:gd name="T86" fmla="*/ 4 w 66"/>
                  <a:gd name="T87" fmla="*/ 21 h 92"/>
                  <a:gd name="T88" fmla="*/ 11 w 66"/>
                  <a:gd name="T89" fmla="*/ 17 h 92"/>
                  <a:gd name="T90" fmla="*/ 11 w 66"/>
                  <a:gd name="T91" fmla="*/ 14 h 92"/>
                  <a:gd name="T92" fmla="*/ 9 w 66"/>
                  <a:gd name="T93" fmla="*/ 14 h 92"/>
                  <a:gd name="T94" fmla="*/ 7 w 66"/>
                  <a:gd name="T95" fmla="*/ 10 h 92"/>
                  <a:gd name="T96" fmla="*/ 7 w 66"/>
                  <a:gd name="T97" fmla="*/ 7 h 92"/>
                  <a:gd name="T98" fmla="*/ 11 w 66"/>
                  <a:gd name="T99" fmla="*/ 7 h 92"/>
                  <a:gd name="T100" fmla="*/ 16 w 66"/>
                  <a:gd name="T101" fmla="*/ 3 h 92"/>
                  <a:gd name="T102" fmla="*/ 18 w 66"/>
                  <a:gd name="T103" fmla="*/ 3 h 92"/>
                  <a:gd name="T104" fmla="*/ 21 w 66"/>
                  <a:gd name="T105" fmla="*/ 3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92"/>
                  <a:gd name="T161" fmla="*/ 66 w 66"/>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92">
                    <a:moveTo>
                      <a:pt x="21" y="0"/>
                    </a:moveTo>
                    <a:lnTo>
                      <a:pt x="21" y="0"/>
                    </a:lnTo>
                    <a:lnTo>
                      <a:pt x="23" y="0"/>
                    </a:lnTo>
                    <a:lnTo>
                      <a:pt x="35" y="10"/>
                    </a:lnTo>
                    <a:lnTo>
                      <a:pt x="37" y="12"/>
                    </a:lnTo>
                    <a:lnTo>
                      <a:pt x="37" y="19"/>
                    </a:lnTo>
                    <a:lnTo>
                      <a:pt x="44" y="19"/>
                    </a:lnTo>
                    <a:lnTo>
                      <a:pt x="49" y="21"/>
                    </a:lnTo>
                    <a:lnTo>
                      <a:pt x="51" y="26"/>
                    </a:lnTo>
                    <a:lnTo>
                      <a:pt x="54" y="29"/>
                    </a:lnTo>
                    <a:lnTo>
                      <a:pt x="56" y="31"/>
                    </a:lnTo>
                    <a:lnTo>
                      <a:pt x="56" y="33"/>
                    </a:lnTo>
                    <a:lnTo>
                      <a:pt x="54" y="38"/>
                    </a:lnTo>
                    <a:lnTo>
                      <a:pt x="54" y="40"/>
                    </a:lnTo>
                    <a:lnTo>
                      <a:pt x="51" y="43"/>
                    </a:lnTo>
                    <a:lnTo>
                      <a:pt x="49" y="43"/>
                    </a:lnTo>
                    <a:lnTo>
                      <a:pt x="44" y="45"/>
                    </a:lnTo>
                    <a:lnTo>
                      <a:pt x="44" y="50"/>
                    </a:lnTo>
                    <a:lnTo>
                      <a:pt x="42" y="54"/>
                    </a:lnTo>
                    <a:lnTo>
                      <a:pt x="47" y="59"/>
                    </a:lnTo>
                    <a:lnTo>
                      <a:pt x="47" y="62"/>
                    </a:lnTo>
                    <a:lnTo>
                      <a:pt x="49" y="62"/>
                    </a:lnTo>
                    <a:lnTo>
                      <a:pt x="49" y="64"/>
                    </a:lnTo>
                    <a:lnTo>
                      <a:pt x="54" y="64"/>
                    </a:lnTo>
                    <a:lnTo>
                      <a:pt x="54" y="66"/>
                    </a:lnTo>
                    <a:lnTo>
                      <a:pt x="54" y="69"/>
                    </a:lnTo>
                    <a:lnTo>
                      <a:pt x="56" y="69"/>
                    </a:lnTo>
                    <a:lnTo>
                      <a:pt x="56" y="71"/>
                    </a:lnTo>
                    <a:lnTo>
                      <a:pt x="63" y="83"/>
                    </a:lnTo>
                    <a:lnTo>
                      <a:pt x="66" y="83"/>
                    </a:lnTo>
                    <a:lnTo>
                      <a:pt x="59" y="83"/>
                    </a:lnTo>
                    <a:lnTo>
                      <a:pt x="56" y="83"/>
                    </a:lnTo>
                    <a:lnTo>
                      <a:pt x="54" y="83"/>
                    </a:lnTo>
                    <a:lnTo>
                      <a:pt x="51" y="83"/>
                    </a:lnTo>
                    <a:lnTo>
                      <a:pt x="49" y="88"/>
                    </a:lnTo>
                    <a:lnTo>
                      <a:pt x="47" y="88"/>
                    </a:lnTo>
                    <a:lnTo>
                      <a:pt x="44" y="88"/>
                    </a:lnTo>
                    <a:lnTo>
                      <a:pt x="40" y="88"/>
                    </a:lnTo>
                    <a:lnTo>
                      <a:pt x="40" y="90"/>
                    </a:lnTo>
                    <a:lnTo>
                      <a:pt x="37" y="92"/>
                    </a:lnTo>
                    <a:lnTo>
                      <a:pt x="35" y="92"/>
                    </a:lnTo>
                    <a:lnTo>
                      <a:pt x="33" y="92"/>
                    </a:lnTo>
                    <a:lnTo>
                      <a:pt x="28" y="90"/>
                    </a:lnTo>
                    <a:lnTo>
                      <a:pt x="25" y="88"/>
                    </a:lnTo>
                    <a:lnTo>
                      <a:pt x="23" y="85"/>
                    </a:lnTo>
                    <a:lnTo>
                      <a:pt x="23" y="78"/>
                    </a:lnTo>
                    <a:lnTo>
                      <a:pt x="21" y="76"/>
                    </a:lnTo>
                    <a:lnTo>
                      <a:pt x="18" y="76"/>
                    </a:lnTo>
                    <a:lnTo>
                      <a:pt x="18" y="69"/>
                    </a:lnTo>
                    <a:lnTo>
                      <a:pt x="21" y="64"/>
                    </a:lnTo>
                    <a:lnTo>
                      <a:pt x="21" y="62"/>
                    </a:lnTo>
                    <a:lnTo>
                      <a:pt x="23" y="57"/>
                    </a:lnTo>
                    <a:lnTo>
                      <a:pt x="23" y="54"/>
                    </a:lnTo>
                    <a:lnTo>
                      <a:pt x="23" y="50"/>
                    </a:lnTo>
                    <a:lnTo>
                      <a:pt x="21" y="50"/>
                    </a:lnTo>
                    <a:lnTo>
                      <a:pt x="18" y="50"/>
                    </a:lnTo>
                    <a:lnTo>
                      <a:pt x="16" y="50"/>
                    </a:lnTo>
                    <a:lnTo>
                      <a:pt x="18" y="45"/>
                    </a:lnTo>
                    <a:lnTo>
                      <a:pt x="18" y="43"/>
                    </a:lnTo>
                    <a:lnTo>
                      <a:pt x="16" y="40"/>
                    </a:lnTo>
                    <a:lnTo>
                      <a:pt x="14" y="40"/>
                    </a:lnTo>
                    <a:lnTo>
                      <a:pt x="11" y="40"/>
                    </a:lnTo>
                    <a:lnTo>
                      <a:pt x="9" y="40"/>
                    </a:lnTo>
                    <a:lnTo>
                      <a:pt x="0" y="31"/>
                    </a:lnTo>
                    <a:lnTo>
                      <a:pt x="0" y="29"/>
                    </a:lnTo>
                    <a:lnTo>
                      <a:pt x="2" y="29"/>
                    </a:lnTo>
                    <a:lnTo>
                      <a:pt x="4" y="24"/>
                    </a:lnTo>
                    <a:lnTo>
                      <a:pt x="4" y="21"/>
                    </a:lnTo>
                    <a:lnTo>
                      <a:pt x="11" y="17"/>
                    </a:lnTo>
                    <a:lnTo>
                      <a:pt x="11" y="14"/>
                    </a:lnTo>
                    <a:lnTo>
                      <a:pt x="9" y="14"/>
                    </a:lnTo>
                    <a:lnTo>
                      <a:pt x="7" y="14"/>
                    </a:lnTo>
                    <a:lnTo>
                      <a:pt x="7" y="10"/>
                    </a:lnTo>
                    <a:lnTo>
                      <a:pt x="7" y="7"/>
                    </a:lnTo>
                    <a:lnTo>
                      <a:pt x="11" y="7"/>
                    </a:lnTo>
                    <a:lnTo>
                      <a:pt x="11" y="5"/>
                    </a:lnTo>
                    <a:lnTo>
                      <a:pt x="16" y="3"/>
                    </a:lnTo>
                    <a:lnTo>
                      <a:pt x="18" y="3"/>
                    </a:lnTo>
                    <a:lnTo>
                      <a:pt x="21" y="3"/>
                    </a:lnTo>
                    <a:lnTo>
                      <a:pt x="21" y="0"/>
                    </a:lnTo>
                    <a:close/>
                  </a:path>
                </a:pathLst>
              </a:custGeom>
              <a:grpFill/>
              <a:ln w="9525">
                <a:noFill/>
                <a:round/>
                <a:headEnd/>
                <a:tailEnd/>
              </a:ln>
            </p:spPr>
            <p:txBody>
              <a:bodyPr/>
              <a:lstStyle/>
              <a:p>
                <a:pPr>
                  <a:defRPr/>
                </a:pPr>
                <a:endParaRPr lang="en-US" sz="1200" kern="0">
                  <a:solidFill>
                    <a:srgbClr val="0096D6"/>
                  </a:solidFill>
                </a:endParaRPr>
              </a:p>
            </p:txBody>
          </p:sp>
          <p:sp>
            <p:nvSpPr>
              <p:cNvPr id="2952" name="Freeform 726"/>
              <p:cNvSpPr>
                <a:spLocks/>
              </p:cNvSpPr>
              <p:nvPr/>
            </p:nvSpPr>
            <p:spPr bwMode="auto">
              <a:xfrm>
                <a:off x="2068" y="2496"/>
                <a:ext cx="66" cy="92"/>
              </a:xfrm>
              <a:custGeom>
                <a:avLst/>
                <a:gdLst>
                  <a:gd name="T0" fmla="*/ 21 w 66"/>
                  <a:gd name="T1" fmla="*/ 0 h 92"/>
                  <a:gd name="T2" fmla="*/ 23 w 66"/>
                  <a:gd name="T3" fmla="*/ 0 h 92"/>
                  <a:gd name="T4" fmla="*/ 37 w 66"/>
                  <a:gd name="T5" fmla="*/ 12 h 92"/>
                  <a:gd name="T6" fmla="*/ 44 w 66"/>
                  <a:gd name="T7" fmla="*/ 19 h 92"/>
                  <a:gd name="T8" fmla="*/ 51 w 66"/>
                  <a:gd name="T9" fmla="*/ 26 h 92"/>
                  <a:gd name="T10" fmla="*/ 56 w 66"/>
                  <a:gd name="T11" fmla="*/ 31 h 92"/>
                  <a:gd name="T12" fmla="*/ 54 w 66"/>
                  <a:gd name="T13" fmla="*/ 38 h 92"/>
                  <a:gd name="T14" fmla="*/ 54 w 66"/>
                  <a:gd name="T15" fmla="*/ 38 h 92"/>
                  <a:gd name="T16" fmla="*/ 54 w 66"/>
                  <a:gd name="T17" fmla="*/ 40 h 92"/>
                  <a:gd name="T18" fmla="*/ 51 w 66"/>
                  <a:gd name="T19" fmla="*/ 43 h 92"/>
                  <a:gd name="T20" fmla="*/ 44 w 66"/>
                  <a:gd name="T21" fmla="*/ 45 h 92"/>
                  <a:gd name="T22" fmla="*/ 44 w 66"/>
                  <a:gd name="T23" fmla="*/ 45 h 92"/>
                  <a:gd name="T24" fmla="*/ 42 w 66"/>
                  <a:gd name="T25" fmla="*/ 54 h 92"/>
                  <a:gd name="T26" fmla="*/ 47 w 66"/>
                  <a:gd name="T27" fmla="*/ 59 h 92"/>
                  <a:gd name="T28" fmla="*/ 49 w 66"/>
                  <a:gd name="T29" fmla="*/ 62 h 92"/>
                  <a:gd name="T30" fmla="*/ 49 w 66"/>
                  <a:gd name="T31" fmla="*/ 64 h 92"/>
                  <a:gd name="T32" fmla="*/ 54 w 66"/>
                  <a:gd name="T33" fmla="*/ 64 h 92"/>
                  <a:gd name="T34" fmla="*/ 54 w 66"/>
                  <a:gd name="T35" fmla="*/ 69 h 92"/>
                  <a:gd name="T36" fmla="*/ 56 w 66"/>
                  <a:gd name="T37" fmla="*/ 71 h 92"/>
                  <a:gd name="T38" fmla="*/ 66 w 66"/>
                  <a:gd name="T39" fmla="*/ 83 h 92"/>
                  <a:gd name="T40" fmla="*/ 59 w 66"/>
                  <a:gd name="T41" fmla="*/ 83 h 92"/>
                  <a:gd name="T42" fmla="*/ 56 w 66"/>
                  <a:gd name="T43" fmla="*/ 83 h 92"/>
                  <a:gd name="T44" fmla="*/ 54 w 66"/>
                  <a:gd name="T45" fmla="*/ 83 h 92"/>
                  <a:gd name="T46" fmla="*/ 49 w 66"/>
                  <a:gd name="T47" fmla="*/ 88 h 92"/>
                  <a:gd name="T48" fmla="*/ 44 w 66"/>
                  <a:gd name="T49" fmla="*/ 88 h 92"/>
                  <a:gd name="T50" fmla="*/ 40 w 66"/>
                  <a:gd name="T51" fmla="*/ 90 h 92"/>
                  <a:gd name="T52" fmla="*/ 35 w 66"/>
                  <a:gd name="T53" fmla="*/ 92 h 92"/>
                  <a:gd name="T54" fmla="*/ 28 w 66"/>
                  <a:gd name="T55" fmla="*/ 90 h 92"/>
                  <a:gd name="T56" fmla="*/ 23 w 66"/>
                  <a:gd name="T57" fmla="*/ 85 h 92"/>
                  <a:gd name="T58" fmla="*/ 23 w 66"/>
                  <a:gd name="T59" fmla="*/ 85 h 92"/>
                  <a:gd name="T60" fmla="*/ 21 w 66"/>
                  <a:gd name="T61" fmla="*/ 76 h 92"/>
                  <a:gd name="T62" fmla="*/ 18 w 66"/>
                  <a:gd name="T63" fmla="*/ 69 h 92"/>
                  <a:gd name="T64" fmla="*/ 21 w 66"/>
                  <a:gd name="T65" fmla="*/ 62 h 92"/>
                  <a:gd name="T66" fmla="*/ 23 w 66"/>
                  <a:gd name="T67" fmla="*/ 57 h 92"/>
                  <a:gd name="T68" fmla="*/ 23 w 66"/>
                  <a:gd name="T69" fmla="*/ 54 h 92"/>
                  <a:gd name="T70" fmla="*/ 21 w 66"/>
                  <a:gd name="T71" fmla="*/ 50 h 92"/>
                  <a:gd name="T72" fmla="*/ 16 w 66"/>
                  <a:gd name="T73" fmla="*/ 50 h 92"/>
                  <a:gd name="T74" fmla="*/ 18 w 66"/>
                  <a:gd name="T75" fmla="*/ 43 h 92"/>
                  <a:gd name="T76" fmla="*/ 14 w 66"/>
                  <a:gd name="T77" fmla="*/ 40 h 92"/>
                  <a:gd name="T78" fmla="*/ 9 w 66"/>
                  <a:gd name="T79" fmla="*/ 40 h 92"/>
                  <a:gd name="T80" fmla="*/ 9 w 66"/>
                  <a:gd name="T81" fmla="*/ 40 h 92"/>
                  <a:gd name="T82" fmla="*/ 0 w 66"/>
                  <a:gd name="T83" fmla="*/ 29 h 92"/>
                  <a:gd name="T84" fmla="*/ 2 w 66"/>
                  <a:gd name="T85" fmla="*/ 29 h 92"/>
                  <a:gd name="T86" fmla="*/ 4 w 66"/>
                  <a:gd name="T87" fmla="*/ 21 h 92"/>
                  <a:gd name="T88" fmla="*/ 11 w 66"/>
                  <a:gd name="T89" fmla="*/ 17 h 92"/>
                  <a:gd name="T90" fmla="*/ 11 w 66"/>
                  <a:gd name="T91" fmla="*/ 14 h 92"/>
                  <a:gd name="T92" fmla="*/ 9 w 66"/>
                  <a:gd name="T93" fmla="*/ 14 h 92"/>
                  <a:gd name="T94" fmla="*/ 7 w 66"/>
                  <a:gd name="T95" fmla="*/ 10 h 92"/>
                  <a:gd name="T96" fmla="*/ 7 w 66"/>
                  <a:gd name="T97" fmla="*/ 7 h 92"/>
                  <a:gd name="T98" fmla="*/ 11 w 66"/>
                  <a:gd name="T99" fmla="*/ 7 h 92"/>
                  <a:gd name="T100" fmla="*/ 16 w 66"/>
                  <a:gd name="T101" fmla="*/ 3 h 92"/>
                  <a:gd name="T102" fmla="*/ 18 w 66"/>
                  <a:gd name="T103" fmla="*/ 3 h 92"/>
                  <a:gd name="T104" fmla="*/ 21 w 66"/>
                  <a:gd name="T105" fmla="*/ 3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92"/>
                  <a:gd name="T161" fmla="*/ 66 w 66"/>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92">
                    <a:moveTo>
                      <a:pt x="21" y="0"/>
                    </a:moveTo>
                    <a:lnTo>
                      <a:pt x="21" y="0"/>
                    </a:lnTo>
                    <a:lnTo>
                      <a:pt x="23" y="0"/>
                    </a:lnTo>
                    <a:lnTo>
                      <a:pt x="35" y="10"/>
                    </a:lnTo>
                    <a:lnTo>
                      <a:pt x="37" y="12"/>
                    </a:lnTo>
                    <a:lnTo>
                      <a:pt x="37" y="19"/>
                    </a:lnTo>
                    <a:lnTo>
                      <a:pt x="44" y="19"/>
                    </a:lnTo>
                    <a:lnTo>
                      <a:pt x="49" y="21"/>
                    </a:lnTo>
                    <a:lnTo>
                      <a:pt x="51" y="26"/>
                    </a:lnTo>
                    <a:lnTo>
                      <a:pt x="54" y="29"/>
                    </a:lnTo>
                    <a:lnTo>
                      <a:pt x="56" y="31"/>
                    </a:lnTo>
                    <a:lnTo>
                      <a:pt x="56" y="33"/>
                    </a:lnTo>
                    <a:lnTo>
                      <a:pt x="54" y="38"/>
                    </a:lnTo>
                    <a:lnTo>
                      <a:pt x="54" y="40"/>
                    </a:lnTo>
                    <a:lnTo>
                      <a:pt x="51" y="43"/>
                    </a:lnTo>
                    <a:lnTo>
                      <a:pt x="49" y="43"/>
                    </a:lnTo>
                    <a:lnTo>
                      <a:pt x="44" y="45"/>
                    </a:lnTo>
                    <a:lnTo>
                      <a:pt x="44" y="50"/>
                    </a:lnTo>
                    <a:lnTo>
                      <a:pt x="42" y="54"/>
                    </a:lnTo>
                    <a:lnTo>
                      <a:pt x="47" y="59"/>
                    </a:lnTo>
                    <a:lnTo>
                      <a:pt x="47" y="62"/>
                    </a:lnTo>
                    <a:lnTo>
                      <a:pt x="49" y="62"/>
                    </a:lnTo>
                    <a:lnTo>
                      <a:pt x="49" y="64"/>
                    </a:lnTo>
                    <a:lnTo>
                      <a:pt x="54" y="64"/>
                    </a:lnTo>
                    <a:lnTo>
                      <a:pt x="54" y="66"/>
                    </a:lnTo>
                    <a:lnTo>
                      <a:pt x="54" y="69"/>
                    </a:lnTo>
                    <a:lnTo>
                      <a:pt x="56" y="69"/>
                    </a:lnTo>
                    <a:lnTo>
                      <a:pt x="56" y="71"/>
                    </a:lnTo>
                    <a:lnTo>
                      <a:pt x="63" y="83"/>
                    </a:lnTo>
                    <a:lnTo>
                      <a:pt x="66" y="83"/>
                    </a:lnTo>
                    <a:lnTo>
                      <a:pt x="59" y="83"/>
                    </a:lnTo>
                    <a:lnTo>
                      <a:pt x="56" y="83"/>
                    </a:lnTo>
                    <a:lnTo>
                      <a:pt x="54" y="83"/>
                    </a:lnTo>
                    <a:lnTo>
                      <a:pt x="51" y="83"/>
                    </a:lnTo>
                    <a:lnTo>
                      <a:pt x="49" y="88"/>
                    </a:lnTo>
                    <a:lnTo>
                      <a:pt x="47" y="88"/>
                    </a:lnTo>
                    <a:lnTo>
                      <a:pt x="44" y="88"/>
                    </a:lnTo>
                    <a:lnTo>
                      <a:pt x="40" y="88"/>
                    </a:lnTo>
                    <a:lnTo>
                      <a:pt x="40" y="90"/>
                    </a:lnTo>
                    <a:lnTo>
                      <a:pt x="37" y="92"/>
                    </a:lnTo>
                    <a:lnTo>
                      <a:pt x="35" y="92"/>
                    </a:lnTo>
                    <a:lnTo>
                      <a:pt x="33" y="92"/>
                    </a:lnTo>
                    <a:lnTo>
                      <a:pt x="28" y="90"/>
                    </a:lnTo>
                    <a:lnTo>
                      <a:pt x="25" y="88"/>
                    </a:lnTo>
                    <a:lnTo>
                      <a:pt x="23" y="85"/>
                    </a:lnTo>
                    <a:lnTo>
                      <a:pt x="23" y="78"/>
                    </a:lnTo>
                    <a:lnTo>
                      <a:pt x="21" y="76"/>
                    </a:lnTo>
                    <a:lnTo>
                      <a:pt x="18" y="76"/>
                    </a:lnTo>
                    <a:lnTo>
                      <a:pt x="18" y="69"/>
                    </a:lnTo>
                    <a:lnTo>
                      <a:pt x="21" y="64"/>
                    </a:lnTo>
                    <a:lnTo>
                      <a:pt x="21" y="62"/>
                    </a:lnTo>
                    <a:lnTo>
                      <a:pt x="23" y="57"/>
                    </a:lnTo>
                    <a:lnTo>
                      <a:pt x="23" y="54"/>
                    </a:lnTo>
                    <a:lnTo>
                      <a:pt x="23" y="50"/>
                    </a:lnTo>
                    <a:lnTo>
                      <a:pt x="21" y="50"/>
                    </a:lnTo>
                    <a:lnTo>
                      <a:pt x="18" y="50"/>
                    </a:lnTo>
                    <a:lnTo>
                      <a:pt x="16" y="50"/>
                    </a:lnTo>
                    <a:lnTo>
                      <a:pt x="18" y="45"/>
                    </a:lnTo>
                    <a:lnTo>
                      <a:pt x="18" y="43"/>
                    </a:lnTo>
                    <a:lnTo>
                      <a:pt x="16" y="40"/>
                    </a:lnTo>
                    <a:lnTo>
                      <a:pt x="14" y="40"/>
                    </a:lnTo>
                    <a:lnTo>
                      <a:pt x="11" y="40"/>
                    </a:lnTo>
                    <a:lnTo>
                      <a:pt x="9" y="40"/>
                    </a:lnTo>
                    <a:lnTo>
                      <a:pt x="0" y="31"/>
                    </a:lnTo>
                    <a:lnTo>
                      <a:pt x="0" y="29"/>
                    </a:lnTo>
                    <a:lnTo>
                      <a:pt x="2" y="29"/>
                    </a:lnTo>
                    <a:lnTo>
                      <a:pt x="4" y="24"/>
                    </a:lnTo>
                    <a:lnTo>
                      <a:pt x="4" y="21"/>
                    </a:lnTo>
                    <a:lnTo>
                      <a:pt x="11" y="17"/>
                    </a:lnTo>
                    <a:lnTo>
                      <a:pt x="11" y="14"/>
                    </a:lnTo>
                    <a:lnTo>
                      <a:pt x="9" y="14"/>
                    </a:lnTo>
                    <a:lnTo>
                      <a:pt x="7" y="14"/>
                    </a:lnTo>
                    <a:lnTo>
                      <a:pt x="7" y="10"/>
                    </a:lnTo>
                    <a:lnTo>
                      <a:pt x="7" y="7"/>
                    </a:lnTo>
                    <a:lnTo>
                      <a:pt x="11" y="7"/>
                    </a:lnTo>
                    <a:lnTo>
                      <a:pt x="11" y="5"/>
                    </a:lnTo>
                    <a:lnTo>
                      <a:pt x="16" y="3"/>
                    </a:lnTo>
                    <a:lnTo>
                      <a:pt x="18" y="3"/>
                    </a:lnTo>
                    <a:lnTo>
                      <a:pt x="21" y="3"/>
                    </a:lnTo>
                    <a:lnTo>
                      <a:pt x="21" y="0"/>
                    </a:lnTo>
                  </a:path>
                </a:pathLst>
              </a:custGeom>
              <a:grpFill/>
              <a:ln w="9525">
                <a:noFill/>
                <a:round/>
                <a:headEnd/>
                <a:tailEnd/>
              </a:ln>
            </p:spPr>
            <p:txBody>
              <a:bodyPr/>
              <a:lstStyle/>
              <a:p>
                <a:pPr>
                  <a:defRPr/>
                </a:pPr>
                <a:endParaRPr lang="en-US" sz="1200" kern="0">
                  <a:solidFill>
                    <a:srgbClr val="0096D6"/>
                  </a:solidFill>
                </a:endParaRPr>
              </a:p>
            </p:txBody>
          </p:sp>
          <p:sp>
            <p:nvSpPr>
              <p:cNvPr id="2953" name="Freeform 727"/>
              <p:cNvSpPr>
                <a:spLocks/>
              </p:cNvSpPr>
              <p:nvPr/>
            </p:nvSpPr>
            <p:spPr bwMode="auto">
              <a:xfrm>
                <a:off x="2160" y="2532"/>
                <a:ext cx="37" cy="47"/>
              </a:xfrm>
              <a:custGeom>
                <a:avLst/>
                <a:gdLst>
                  <a:gd name="T0" fmla="*/ 0 w 37"/>
                  <a:gd name="T1" fmla="*/ 42 h 47"/>
                  <a:gd name="T2" fmla="*/ 2 w 37"/>
                  <a:gd name="T3" fmla="*/ 40 h 47"/>
                  <a:gd name="T4" fmla="*/ 4 w 37"/>
                  <a:gd name="T5" fmla="*/ 26 h 47"/>
                  <a:gd name="T6" fmla="*/ 4 w 37"/>
                  <a:gd name="T7" fmla="*/ 23 h 47"/>
                  <a:gd name="T8" fmla="*/ 4 w 37"/>
                  <a:gd name="T9" fmla="*/ 23 h 47"/>
                  <a:gd name="T10" fmla="*/ 4 w 37"/>
                  <a:gd name="T11" fmla="*/ 23 h 47"/>
                  <a:gd name="T12" fmla="*/ 0 w 37"/>
                  <a:gd name="T13" fmla="*/ 16 h 47"/>
                  <a:gd name="T14" fmla="*/ 0 w 37"/>
                  <a:gd name="T15" fmla="*/ 7 h 47"/>
                  <a:gd name="T16" fmla="*/ 2 w 37"/>
                  <a:gd name="T17" fmla="*/ 4 h 47"/>
                  <a:gd name="T18" fmla="*/ 4 w 37"/>
                  <a:gd name="T19" fmla="*/ 2 h 47"/>
                  <a:gd name="T20" fmla="*/ 4 w 37"/>
                  <a:gd name="T21" fmla="*/ 2 h 47"/>
                  <a:gd name="T22" fmla="*/ 4 w 37"/>
                  <a:gd name="T23" fmla="*/ 0 h 47"/>
                  <a:gd name="T24" fmla="*/ 7 w 37"/>
                  <a:gd name="T25" fmla="*/ 0 h 47"/>
                  <a:gd name="T26" fmla="*/ 7 w 37"/>
                  <a:gd name="T27" fmla="*/ 0 h 47"/>
                  <a:gd name="T28" fmla="*/ 9 w 37"/>
                  <a:gd name="T29" fmla="*/ 0 h 47"/>
                  <a:gd name="T30" fmla="*/ 19 w 37"/>
                  <a:gd name="T31" fmla="*/ 4 h 47"/>
                  <a:gd name="T32" fmla="*/ 21 w 37"/>
                  <a:gd name="T33" fmla="*/ 4 h 47"/>
                  <a:gd name="T34" fmla="*/ 37 w 37"/>
                  <a:gd name="T35" fmla="*/ 16 h 47"/>
                  <a:gd name="T36" fmla="*/ 37 w 37"/>
                  <a:gd name="T37" fmla="*/ 18 h 47"/>
                  <a:gd name="T38" fmla="*/ 37 w 37"/>
                  <a:gd name="T39" fmla="*/ 18 h 47"/>
                  <a:gd name="T40" fmla="*/ 28 w 37"/>
                  <a:gd name="T41" fmla="*/ 33 h 47"/>
                  <a:gd name="T42" fmla="*/ 26 w 37"/>
                  <a:gd name="T43" fmla="*/ 40 h 47"/>
                  <a:gd name="T44" fmla="*/ 19 w 37"/>
                  <a:gd name="T45" fmla="*/ 44 h 47"/>
                  <a:gd name="T46" fmla="*/ 16 w 37"/>
                  <a:gd name="T47" fmla="*/ 47 h 47"/>
                  <a:gd name="T48" fmla="*/ 14 w 37"/>
                  <a:gd name="T49" fmla="*/ 47 h 47"/>
                  <a:gd name="T50" fmla="*/ 14 w 37"/>
                  <a:gd name="T51" fmla="*/ 44 h 47"/>
                  <a:gd name="T52" fmla="*/ 9 w 37"/>
                  <a:gd name="T53" fmla="*/ 44 h 47"/>
                  <a:gd name="T54" fmla="*/ 7 w 37"/>
                  <a:gd name="T55" fmla="*/ 47 h 47"/>
                  <a:gd name="T56" fmla="*/ 4 w 37"/>
                  <a:gd name="T57" fmla="*/ 47 h 47"/>
                  <a:gd name="T58" fmla="*/ 2 w 37"/>
                  <a:gd name="T59" fmla="*/ 44 h 47"/>
                  <a:gd name="T60" fmla="*/ 0 w 37"/>
                  <a:gd name="T61" fmla="*/ 42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7"/>
                  <a:gd name="T95" fmla="*/ 37 w 37"/>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7">
                    <a:moveTo>
                      <a:pt x="0" y="42"/>
                    </a:moveTo>
                    <a:lnTo>
                      <a:pt x="2" y="40"/>
                    </a:lnTo>
                    <a:lnTo>
                      <a:pt x="4" y="26"/>
                    </a:lnTo>
                    <a:lnTo>
                      <a:pt x="4" y="23"/>
                    </a:lnTo>
                    <a:lnTo>
                      <a:pt x="0" y="16"/>
                    </a:lnTo>
                    <a:lnTo>
                      <a:pt x="0" y="7"/>
                    </a:lnTo>
                    <a:lnTo>
                      <a:pt x="2" y="4"/>
                    </a:lnTo>
                    <a:lnTo>
                      <a:pt x="4" y="2"/>
                    </a:lnTo>
                    <a:lnTo>
                      <a:pt x="4" y="0"/>
                    </a:lnTo>
                    <a:lnTo>
                      <a:pt x="7" y="0"/>
                    </a:lnTo>
                    <a:lnTo>
                      <a:pt x="9" y="0"/>
                    </a:lnTo>
                    <a:lnTo>
                      <a:pt x="19" y="4"/>
                    </a:lnTo>
                    <a:lnTo>
                      <a:pt x="21" y="4"/>
                    </a:lnTo>
                    <a:lnTo>
                      <a:pt x="37" y="16"/>
                    </a:lnTo>
                    <a:lnTo>
                      <a:pt x="37" y="18"/>
                    </a:lnTo>
                    <a:lnTo>
                      <a:pt x="28" y="33"/>
                    </a:lnTo>
                    <a:lnTo>
                      <a:pt x="26" y="40"/>
                    </a:lnTo>
                    <a:lnTo>
                      <a:pt x="19" y="44"/>
                    </a:lnTo>
                    <a:lnTo>
                      <a:pt x="16" y="47"/>
                    </a:lnTo>
                    <a:lnTo>
                      <a:pt x="14" y="47"/>
                    </a:lnTo>
                    <a:lnTo>
                      <a:pt x="14" y="44"/>
                    </a:lnTo>
                    <a:lnTo>
                      <a:pt x="9" y="44"/>
                    </a:lnTo>
                    <a:lnTo>
                      <a:pt x="7" y="47"/>
                    </a:lnTo>
                    <a:lnTo>
                      <a:pt x="4" y="47"/>
                    </a:lnTo>
                    <a:lnTo>
                      <a:pt x="2" y="44"/>
                    </a:lnTo>
                    <a:lnTo>
                      <a:pt x="0" y="42"/>
                    </a:lnTo>
                    <a:close/>
                  </a:path>
                </a:pathLst>
              </a:custGeom>
              <a:grpFill/>
              <a:ln w="9525">
                <a:noFill/>
                <a:round/>
                <a:headEnd/>
                <a:tailEnd/>
              </a:ln>
            </p:spPr>
            <p:txBody>
              <a:bodyPr/>
              <a:lstStyle/>
              <a:p>
                <a:pPr>
                  <a:defRPr/>
                </a:pPr>
                <a:endParaRPr lang="en-US" sz="1200" kern="0">
                  <a:solidFill>
                    <a:srgbClr val="0096D6"/>
                  </a:solidFill>
                </a:endParaRPr>
              </a:p>
            </p:txBody>
          </p:sp>
          <p:sp>
            <p:nvSpPr>
              <p:cNvPr id="2954" name="Freeform 728"/>
              <p:cNvSpPr>
                <a:spLocks/>
              </p:cNvSpPr>
              <p:nvPr/>
            </p:nvSpPr>
            <p:spPr bwMode="auto">
              <a:xfrm>
                <a:off x="2160" y="2532"/>
                <a:ext cx="37" cy="47"/>
              </a:xfrm>
              <a:custGeom>
                <a:avLst/>
                <a:gdLst>
                  <a:gd name="T0" fmla="*/ 0 w 37"/>
                  <a:gd name="T1" fmla="*/ 42 h 47"/>
                  <a:gd name="T2" fmla="*/ 2 w 37"/>
                  <a:gd name="T3" fmla="*/ 40 h 47"/>
                  <a:gd name="T4" fmla="*/ 4 w 37"/>
                  <a:gd name="T5" fmla="*/ 26 h 47"/>
                  <a:gd name="T6" fmla="*/ 4 w 37"/>
                  <a:gd name="T7" fmla="*/ 23 h 47"/>
                  <a:gd name="T8" fmla="*/ 4 w 37"/>
                  <a:gd name="T9" fmla="*/ 23 h 47"/>
                  <a:gd name="T10" fmla="*/ 4 w 37"/>
                  <a:gd name="T11" fmla="*/ 23 h 47"/>
                  <a:gd name="T12" fmla="*/ 0 w 37"/>
                  <a:gd name="T13" fmla="*/ 16 h 47"/>
                  <a:gd name="T14" fmla="*/ 0 w 37"/>
                  <a:gd name="T15" fmla="*/ 7 h 47"/>
                  <a:gd name="T16" fmla="*/ 2 w 37"/>
                  <a:gd name="T17" fmla="*/ 4 h 47"/>
                  <a:gd name="T18" fmla="*/ 4 w 37"/>
                  <a:gd name="T19" fmla="*/ 2 h 47"/>
                  <a:gd name="T20" fmla="*/ 4 w 37"/>
                  <a:gd name="T21" fmla="*/ 2 h 47"/>
                  <a:gd name="T22" fmla="*/ 4 w 37"/>
                  <a:gd name="T23" fmla="*/ 0 h 47"/>
                  <a:gd name="T24" fmla="*/ 7 w 37"/>
                  <a:gd name="T25" fmla="*/ 0 h 47"/>
                  <a:gd name="T26" fmla="*/ 7 w 37"/>
                  <a:gd name="T27" fmla="*/ 0 h 47"/>
                  <a:gd name="T28" fmla="*/ 9 w 37"/>
                  <a:gd name="T29" fmla="*/ 0 h 47"/>
                  <a:gd name="T30" fmla="*/ 19 w 37"/>
                  <a:gd name="T31" fmla="*/ 4 h 47"/>
                  <a:gd name="T32" fmla="*/ 21 w 37"/>
                  <a:gd name="T33" fmla="*/ 4 h 47"/>
                  <a:gd name="T34" fmla="*/ 37 w 37"/>
                  <a:gd name="T35" fmla="*/ 16 h 47"/>
                  <a:gd name="T36" fmla="*/ 37 w 37"/>
                  <a:gd name="T37" fmla="*/ 18 h 47"/>
                  <a:gd name="T38" fmla="*/ 37 w 37"/>
                  <a:gd name="T39" fmla="*/ 18 h 47"/>
                  <a:gd name="T40" fmla="*/ 28 w 37"/>
                  <a:gd name="T41" fmla="*/ 33 h 47"/>
                  <a:gd name="T42" fmla="*/ 26 w 37"/>
                  <a:gd name="T43" fmla="*/ 40 h 47"/>
                  <a:gd name="T44" fmla="*/ 19 w 37"/>
                  <a:gd name="T45" fmla="*/ 44 h 47"/>
                  <a:gd name="T46" fmla="*/ 16 w 37"/>
                  <a:gd name="T47" fmla="*/ 47 h 47"/>
                  <a:gd name="T48" fmla="*/ 14 w 37"/>
                  <a:gd name="T49" fmla="*/ 47 h 47"/>
                  <a:gd name="T50" fmla="*/ 14 w 37"/>
                  <a:gd name="T51" fmla="*/ 44 h 47"/>
                  <a:gd name="T52" fmla="*/ 9 w 37"/>
                  <a:gd name="T53" fmla="*/ 44 h 47"/>
                  <a:gd name="T54" fmla="*/ 7 w 37"/>
                  <a:gd name="T55" fmla="*/ 47 h 47"/>
                  <a:gd name="T56" fmla="*/ 4 w 37"/>
                  <a:gd name="T57" fmla="*/ 47 h 47"/>
                  <a:gd name="T58" fmla="*/ 2 w 37"/>
                  <a:gd name="T59" fmla="*/ 44 h 47"/>
                  <a:gd name="T60" fmla="*/ 0 w 37"/>
                  <a:gd name="T61" fmla="*/ 42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7"/>
                  <a:gd name="T95" fmla="*/ 37 w 37"/>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7">
                    <a:moveTo>
                      <a:pt x="0" y="42"/>
                    </a:moveTo>
                    <a:lnTo>
                      <a:pt x="2" y="40"/>
                    </a:lnTo>
                    <a:lnTo>
                      <a:pt x="4" y="26"/>
                    </a:lnTo>
                    <a:lnTo>
                      <a:pt x="4" y="23"/>
                    </a:lnTo>
                    <a:lnTo>
                      <a:pt x="0" y="16"/>
                    </a:lnTo>
                    <a:lnTo>
                      <a:pt x="0" y="7"/>
                    </a:lnTo>
                    <a:lnTo>
                      <a:pt x="2" y="4"/>
                    </a:lnTo>
                    <a:lnTo>
                      <a:pt x="4" y="2"/>
                    </a:lnTo>
                    <a:lnTo>
                      <a:pt x="4" y="0"/>
                    </a:lnTo>
                    <a:lnTo>
                      <a:pt x="7" y="0"/>
                    </a:lnTo>
                    <a:lnTo>
                      <a:pt x="9" y="0"/>
                    </a:lnTo>
                    <a:lnTo>
                      <a:pt x="19" y="4"/>
                    </a:lnTo>
                    <a:lnTo>
                      <a:pt x="21" y="4"/>
                    </a:lnTo>
                    <a:lnTo>
                      <a:pt x="37" y="16"/>
                    </a:lnTo>
                    <a:lnTo>
                      <a:pt x="37" y="18"/>
                    </a:lnTo>
                    <a:lnTo>
                      <a:pt x="28" y="33"/>
                    </a:lnTo>
                    <a:lnTo>
                      <a:pt x="26" y="40"/>
                    </a:lnTo>
                    <a:lnTo>
                      <a:pt x="19" y="44"/>
                    </a:lnTo>
                    <a:lnTo>
                      <a:pt x="16" y="47"/>
                    </a:lnTo>
                    <a:lnTo>
                      <a:pt x="14" y="47"/>
                    </a:lnTo>
                    <a:lnTo>
                      <a:pt x="14" y="44"/>
                    </a:lnTo>
                    <a:lnTo>
                      <a:pt x="9" y="44"/>
                    </a:lnTo>
                    <a:lnTo>
                      <a:pt x="7" y="47"/>
                    </a:lnTo>
                    <a:lnTo>
                      <a:pt x="4" y="47"/>
                    </a:lnTo>
                    <a:lnTo>
                      <a:pt x="2" y="44"/>
                    </a:lnTo>
                    <a:lnTo>
                      <a:pt x="0" y="42"/>
                    </a:lnTo>
                  </a:path>
                </a:pathLst>
              </a:custGeom>
              <a:grpFill/>
              <a:ln w="9525">
                <a:noFill/>
                <a:round/>
                <a:headEnd/>
                <a:tailEnd/>
              </a:ln>
            </p:spPr>
            <p:txBody>
              <a:bodyPr/>
              <a:lstStyle/>
              <a:p>
                <a:pPr>
                  <a:defRPr/>
                </a:pPr>
                <a:endParaRPr lang="en-US" sz="1200" kern="0">
                  <a:solidFill>
                    <a:srgbClr val="0096D6"/>
                  </a:solidFill>
                </a:endParaRPr>
              </a:p>
            </p:txBody>
          </p:sp>
          <p:sp>
            <p:nvSpPr>
              <p:cNvPr id="2955" name="Freeform 729"/>
              <p:cNvSpPr>
                <a:spLocks/>
              </p:cNvSpPr>
              <p:nvPr/>
            </p:nvSpPr>
            <p:spPr bwMode="auto">
              <a:xfrm>
                <a:off x="3223" y="1993"/>
                <a:ext cx="40" cy="35"/>
              </a:xfrm>
              <a:custGeom>
                <a:avLst/>
                <a:gdLst>
                  <a:gd name="T0" fmla="*/ 28 w 40"/>
                  <a:gd name="T1" fmla="*/ 2 h 35"/>
                  <a:gd name="T2" fmla="*/ 26 w 40"/>
                  <a:gd name="T3" fmla="*/ 2 h 35"/>
                  <a:gd name="T4" fmla="*/ 18 w 40"/>
                  <a:gd name="T5" fmla="*/ 2 h 35"/>
                  <a:gd name="T6" fmla="*/ 16 w 40"/>
                  <a:gd name="T7" fmla="*/ 0 h 35"/>
                  <a:gd name="T8" fmla="*/ 7 w 40"/>
                  <a:gd name="T9" fmla="*/ 2 h 35"/>
                  <a:gd name="T10" fmla="*/ 4 w 40"/>
                  <a:gd name="T11" fmla="*/ 5 h 35"/>
                  <a:gd name="T12" fmla="*/ 4 w 40"/>
                  <a:gd name="T13" fmla="*/ 7 h 35"/>
                  <a:gd name="T14" fmla="*/ 7 w 40"/>
                  <a:gd name="T15" fmla="*/ 9 h 35"/>
                  <a:gd name="T16" fmla="*/ 7 w 40"/>
                  <a:gd name="T17" fmla="*/ 12 h 35"/>
                  <a:gd name="T18" fmla="*/ 4 w 40"/>
                  <a:gd name="T19" fmla="*/ 14 h 35"/>
                  <a:gd name="T20" fmla="*/ 4 w 40"/>
                  <a:gd name="T21" fmla="*/ 21 h 35"/>
                  <a:gd name="T22" fmla="*/ 0 w 40"/>
                  <a:gd name="T23" fmla="*/ 24 h 35"/>
                  <a:gd name="T24" fmla="*/ 2 w 40"/>
                  <a:gd name="T25" fmla="*/ 26 h 35"/>
                  <a:gd name="T26" fmla="*/ 2 w 40"/>
                  <a:gd name="T27" fmla="*/ 26 h 35"/>
                  <a:gd name="T28" fmla="*/ 11 w 40"/>
                  <a:gd name="T29" fmla="*/ 26 h 35"/>
                  <a:gd name="T30" fmla="*/ 9 w 40"/>
                  <a:gd name="T31" fmla="*/ 26 h 35"/>
                  <a:gd name="T32" fmla="*/ 4 w 40"/>
                  <a:gd name="T33" fmla="*/ 31 h 35"/>
                  <a:gd name="T34" fmla="*/ 2 w 40"/>
                  <a:gd name="T35" fmla="*/ 35 h 35"/>
                  <a:gd name="T36" fmla="*/ 4 w 40"/>
                  <a:gd name="T37" fmla="*/ 33 h 35"/>
                  <a:gd name="T38" fmla="*/ 7 w 40"/>
                  <a:gd name="T39" fmla="*/ 31 h 35"/>
                  <a:gd name="T40" fmla="*/ 21 w 40"/>
                  <a:gd name="T41" fmla="*/ 19 h 35"/>
                  <a:gd name="T42" fmla="*/ 35 w 40"/>
                  <a:gd name="T43" fmla="*/ 19 h 35"/>
                  <a:gd name="T44" fmla="*/ 35 w 40"/>
                  <a:gd name="T45" fmla="*/ 19 h 35"/>
                  <a:gd name="T46" fmla="*/ 40 w 40"/>
                  <a:gd name="T47" fmla="*/ 19 h 35"/>
                  <a:gd name="T48" fmla="*/ 40 w 40"/>
                  <a:gd name="T49" fmla="*/ 17 h 35"/>
                  <a:gd name="T50" fmla="*/ 40 w 40"/>
                  <a:gd name="T51" fmla="*/ 14 h 35"/>
                  <a:gd name="T52" fmla="*/ 37 w 40"/>
                  <a:gd name="T53" fmla="*/ 14 h 35"/>
                  <a:gd name="T54" fmla="*/ 30 w 40"/>
                  <a:gd name="T55" fmla="*/ 12 h 35"/>
                  <a:gd name="T56" fmla="*/ 28 w 40"/>
                  <a:gd name="T57" fmla="*/ 7 h 35"/>
                  <a:gd name="T58" fmla="*/ 26 w 40"/>
                  <a:gd name="T59" fmla="*/ 5 h 35"/>
                  <a:gd name="T60" fmla="*/ 28 w 40"/>
                  <a:gd name="T61" fmla="*/ 2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5"/>
                  <a:gd name="T95" fmla="*/ 40 w 40"/>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5">
                    <a:moveTo>
                      <a:pt x="28" y="2"/>
                    </a:moveTo>
                    <a:lnTo>
                      <a:pt x="26" y="2"/>
                    </a:lnTo>
                    <a:lnTo>
                      <a:pt x="18" y="2"/>
                    </a:lnTo>
                    <a:lnTo>
                      <a:pt x="16" y="0"/>
                    </a:lnTo>
                    <a:lnTo>
                      <a:pt x="7" y="2"/>
                    </a:lnTo>
                    <a:lnTo>
                      <a:pt x="4" y="5"/>
                    </a:lnTo>
                    <a:lnTo>
                      <a:pt x="4" y="7"/>
                    </a:lnTo>
                    <a:lnTo>
                      <a:pt x="7" y="9"/>
                    </a:lnTo>
                    <a:lnTo>
                      <a:pt x="7" y="12"/>
                    </a:lnTo>
                    <a:lnTo>
                      <a:pt x="4" y="14"/>
                    </a:lnTo>
                    <a:lnTo>
                      <a:pt x="4" y="21"/>
                    </a:lnTo>
                    <a:lnTo>
                      <a:pt x="0" y="24"/>
                    </a:lnTo>
                    <a:lnTo>
                      <a:pt x="2" y="26"/>
                    </a:lnTo>
                    <a:lnTo>
                      <a:pt x="11" y="26"/>
                    </a:lnTo>
                    <a:lnTo>
                      <a:pt x="9" y="26"/>
                    </a:lnTo>
                    <a:lnTo>
                      <a:pt x="4" y="31"/>
                    </a:lnTo>
                    <a:lnTo>
                      <a:pt x="2" y="35"/>
                    </a:lnTo>
                    <a:lnTo>
                      <a:pt x="4" y="33"/>
                    </a:lnTo>
                    <a:lnTo>
                      <a:pt x="7" y="31"/>
                    </a:lnTo>
                    <a:lnTo>
                      <a:pt x="21" y="19"/>
                    </a:lnTo>
                    <a:lnTo>
                      <a:pt x="35" y="19"/>
                    </a:lnTo>
                    <a:lnTo>
                      <a:pt x="40" y="19"/>
                    </a:lnTo>
                    <a:lnTo>
                      <a:pt x="40" y="17"/>
                    </a:lnTo>
                    <a:lnTo>
                      <a:pt x="40" y="14"/>
                    </a:lnTo>
                    <a:lnTo>
                      <a:pt x="37" y="14"/>
                    </a:lnTo>
                    <a:lnTo>
                      <a:pt x="30" y="12"/>
                    </a:lnTo>
                    <a:lnTo>
                      <a:pt x="28" y="7"/>
                    </a:lnTo>
                    <a:lnTo>
                      <a:pt x="26" y="5"/>
                    </a:lnTo>
                    <a:lnTo>
                      <a:pt x="28" y="2"/>
                    </a:lnTo>
                    <a:close/>
                  </a:path>
                </a:pathLst>
              </a:custGeom>
              <a:grpFill/>
              <a:ln w="9525">
                <a:noFill/>
                <a:round/>
                <a:headEnd/>
                <a:tailEnd/>
              </a:ln>
            </p:spPr>
            <p:txBody>
              <a:bodyPr/>
              <a:lstStyle/>
              <a:p>
                <a:pPr>
                  <a:defRPr/>
                </a:pPr>
                <a:endParaRPr lang="en-US" sz="1200" kern="0">
                  <a:solidFill>
                    <a:srgbClr val="0096D6"/>
                  </a:solidFill>
                </a:endParaRPr>
              </a:p>
            </p:txBody>
          </p:sp>
          <p:sp>
            <p:nvSpPr>
              <p:cNvPr id="2956" name="Freeform 730"/>
              <p:cNvSpPr>
                <a:spLocks/>
              </p:cNvSpPr>
              <p:nvPr/>
            </p:nvSpPr>
            <p:spPr bwMode="auto">
              <a:xfrm>
                <a:off x="3223" y="1993"/>
                <a:ext cx="40" cy="35"/>
              </a:xfrm>
              <a:custGeom>
                <a:avLst/>
                <a:gdLst>
                  <a:gd name="T0" fmla="*/ 28 w 40"/>
                  <a:gd name="T1" fmla="*/ 2 h 35"/>
                  <a:gd name="T2" fmla="*/ 26 w 40"/>
                  <a:gd name="T3" fmla="*/ 2 h 35"/>
                  <a:gd name="T4" fmla="*/ 18 w 40"/>
                  <a:gd name="T5" fmla="*/ 2 h 35"/>
                  <a:gd name="T6" fmla="*/ 16 w 40"/>
                  <a:gd name="T7" fmla="*/ 0 h 35"/>
                  <a:gd name="T8" fmla="*/ 7 w 40"/>
                  <a:gd name="T9" fmla="*/ 2 h 35"/>
                  <a:gd name="T10" fmla="*/ 4 w 40"/>
                  <a:gd name="T11" fmla="*/ 5 h 35"/>
                  <a:gd name="T12" fmla="*/ 4 w 40"/>
                  <a:gd name="T13" fmla="*/ 7 h 35"/>
                  <a:gd name="T14" fmla="*/ 7 w 40"/>
                  <a:gd name="T15" fmla="*/ 9 h 35"/>
                  <a:gd name="T16" fmla="*/ 7 w 40"/>
                  <a:gd name="T17" fmla="*/ 12 h 35"/>
                  <a:gd name="T18" fmla="*/ 4 w 40"/>
                  <a:gd name="T19" fmla="*/ 14 h 35"/>
                  <a:gd name="T20" fmla="*/ 4 w 40"/>
                  <a:gd name="T21" fmla="*/ 21 h 35"/>
                  <a:gd name="T22" fmla="*/ 0 w 40"/>
                  <a:gd name="T23" fmla="*/ 24 h 35"/>
                  <a:gd name="T24" fmla="*/ 2 w 40"/>
                  <a:gd name="T25" fmla="*/ 26 h 35"/>
                  <a:gd name="T26" fmla="*/ 2 w 40"/>
                  <a:gd name="T27" fmla="*/ 26 h 35"/>
                  <a:gd name="T28" fmla="*/ 11 w 40"/>
                  <a:gd name="T29" fmla="*/ 26 h 35"/>
                  <a:gd name="T30" fmla="*/ 9 w 40"/>
                  <a:gd name="T31" fmla="*/ 26 h 35"/>
                  <a:gd name="T32" fmla="*/ 4 w 40"/>
                  <a:gd name="T33" fmla="*/ 31 h 35"/>
                  <a:gd name="T34" fmla="*/ 2 w 40"/>
                  <a:gd name="T35" fmla="*/ 35 h 35"/>
                  <a:gd name="T36" fmla="*/ 4 w 40"/>
                  <a:gd name="T37" fmla="*/ 33 h 35"/>
                  <a:gd name="T38" fmla="*/ 7 w 40"/>
                  <a:gd name="T39" fmla="*/ 31 h 35"/>
                  <a:gd name="T40" fmla="*/ 21 w 40"/>
                  <a:gd name="T41" fmla="*/ 19 h 35"/>
                  <a:gd name="T42" fmla="*/ 35 w 40"/>
                  <a:gd name="T43" fmla="*/ 19 h 35"/>
                  <a:gd name="T44" fmla="*/ 35 w 40"/>
                  <a:gd name="T45" fmla="*/ 19 h 35"/>
                  <a:gd name="T46" fmla="*/ 40 w 40"/>
                  <a:gd name="T47" fmla="*/ 19 h 35"/>
                  <a:gd name="T48" fmla="*/ 40 w 40"/>
                  <a:gd name="T49" fmla="*/ 17 h 35"/>
                  <a:gd name="T50" fmla="*/ 40 w 40"/>
                  <a:gd name="T51" fmla="*/ 14 h 35"/>
                  <a:gd name="T52" fmla="*/ 37 w 40"/>
                  <a:gd name="T53" fmla="*/ 14 h 35"/>
                  <a:gd name="T54" fmla="*/ 30 w 40"/>
                  <a:gd name="T55" fmla="*/ 12 h 35"/>
                  <a:gd name="T56" fmla="*/ 28 w 40"/>
                  <a:gd name="T57" fmla="*/ 7 h 35"/>
                  <a:gd name="T58" fmla="*/ 26 w 40"/>
                  <a:gd name="T59" fmla="*/ 5 h 35"/>
                  <a:gd name="T60" fmla="*/ 28 w 40"/>
                  <a:gd name="T61" fmla="*/ 2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5"/>
                  <a:gd name="T95" fmla="*/ 40 w 40"/>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5">
                    <a:moveTo>
                      <a:pt x="28" y="2"/>
                    </a:moveTo>
                    <a:lnTo>
                      <a:pt x="26" y="2"/>
                    </a:lnTo>
                    <a:lnTo>
                      <a:pt x="18" y="2"/>
                    </a:lnTo>
                    <a:lnTo>
                      <a:pt x="16" y="0"/>
                    </a:lnTo>
                    <a:lnTo>
                      <a:pt x="7" y="2"/>
                    </a:lnTo>
                    <a:lnTo>
                      <a:pt x="4" y="5"/>
                    </a:lnTo>
                    <a:lnTo>
                      <a:pt x="4" y="7"/>
                    </a:lnTo>
                    <a:lnTo>
                      <a:pt x="7" y="9"/>
                    </a:lnTo>
                    <a:lnTo>
                      <a:pt x="7" y="12"/>
                    </a:lnTo>
                    <a:lnTo>
                      <a:pt x="4" y="14"/>
                    </a:lnTo>
                    <a:lnTo>
                      <a:pt x="4" y="21"/>
                    </a:lnTo>
                    <a:lnTo>
                      <a:pt x="0" y="24"/>
                    </a:lnTo>
                    <a:lnTo>
                      <a:pt x="2" y="26"/>
                    </a:lnTo>
                    <a:lnTo>
                      <a:pt x="11" y="26"/>
                    </a:lnTo>
                    <a:lnTo>
                      <a:pt x="9" y="26"/>
                    </a:lnTo>
                    <a:lnTo>
                      <a:pt x="4" y="31"/>
                    </a:lnTo>
                    <a:lnTo>
                      <a:pt x="2" y="35"/>
                    </a:lnTo>
                    <a:lnTo>
                      <a:pt x="4" y="33"/>
                    </a:lnTo>
                    <a:lnTo>
                      <a:pt x="7" y="31"/>
                    </a:lnTo>
                    <a:lnTo>
                      <a:pt x="21" y="19"/>
                    </a:lnTo>
                    <a:lnTo>
                      <a:pt x="35" y="19"/>
                    </a:lnTo>
                    <a:lnTo>
                      <a:pt x="40" y="19"/>
                    </a:lnTo>
                    <a:lnTo>
                      <a:pt x="40" y="17"/>
                    </a:lnTo>
                    <a:lnTo>
                      <a:pt x="40" y="14"/>
                    </a:lnTo>
                    <a:lnTo>
                      <a:pt x="37" y="14"/>
                    </a:lnTo>
                    <a:lnTo>
                      <a:pt x="30" y="12"/>
                    </a:lnTo>
                    <a:lnTo>
                      <a:pt x="28" y="7"/>
                    </a:lnTo>
                    <a:lnTo>
                      <a:pt x="26" y="5"/>
                    </a:lnTo>
                    <a:lnTo>
                      <a:pt x="28" y="2"/>
                    </a:lnTo>
                  </a:path>
                </a:pathLst>
              </a:custGeom>
              <a:grpFill/>
              <a:ln w="9525">
                <a:noFill/>
                <a:round/>
                <a:headEnd/>
                <a:tailEnd/>
              </a:ln>
            </p:spPr>
            <p:txBody>
              <a:bodyPr/>
              <a:lstStyle/>
              <a:p>
                <a:pPr>
                  <a:defRPr/>
                </a:pPr>
                <a:endParaRPr lang="en-US" sz="1200" kern="0">
                  <a:solidFill>
                    <a:srgbClr val="0096D6"/>
                  </a:solidFill>
                </a:endParaRPr>
              </a:p>
            </p:txBody>
          </p:sp>
          <p:sp>
            <p:nvSpPr>
              <p:cNvPr id="2957" name="Freeform 731"/>
              <p:cNvSpPr>
                <a:spLocks/>
              </p:cNvSpPr>
              <p:nvPr/>
            </p:nvSpPr>
            <p:spPr bwMode="auto">
              <a:xfrm>
                <a:off x="4099" y="2217"/>
                <a:ext cx="118" cy="253"/>
              </a:xfrm>
              <a:custGeom>
                <a:avLst/>
                <a:gdLst>
                  <a:gd name="T0" fmla="*/ 31 w 118"/>
                  <a:gd name="T1" fmla="*/ 147 h 253"/>
                  <a:gd name="T2" fmla="*/ 24 w 118"/>
                  <a:gd name="T3" fmla="*/ 130 h 253"/>
                  <a:gd name="T4" fmla="*/ 16 w 118"/>
                  <a:gd name="T5" fmla="*/ 130 h 253"/>
                  <a:gd name="T6" fmla="*/ 21 w 118"/>
                  <a:gd name="T7" fmla="*/ 128 h 253"/>
                  <a:gd name="T8" fmla="*/ 19 w 118"/>
                  <a:gd name="T9" fmla="*/ 123 h 253"/>
                  <a:gd name="T10" fmla="*/ 7 w 118"/>
                  <a:gd name="T11" fmla="*/ 116 h 253"/>
                  <a:gd name="T12" fmla="*/ 5 w 118"/>
                  <a:gd name="T13" fmla="*/ 114 h 253"/>
                  <a:gd name="T14" fmla="*/ 2 w 118"/>
                  <a:gd name="T15" fmla="*/ 100 h 253"/>
                  <a:gd name="T16" fmla="*/ 5 w 118"/>
                  <a:gd name="T17" fmla="*/ 93 h 253"/>
                  <a:gd name="T18" fmla="*/ 9 w 118"/>
                  <a:gd name="T19" fmla="*/ 90 h 253"/>
                  <a:gd name="T20" fmla="*/ 12 w 118"/>
                  <a:gd name="T21" fmla="*/ 88 h 253"/>
                  <a:gd name="T22" fmla="*/ 12 w 118"/>
                  <a:gd name="T23" fmla="*/ 78 h 253"/>
                  <a:gd name="T24" fmla="*/ 14 w 118"/>
                  <a:gd name="T25" fmla="*/ 67 h 253"/>
                  <a:gd name="T26" fmla="*/ 26 w 118"/>
                  <a:gd name="T27" fmla="*/ 64 h 253"/>
                  <a:gd name="T28" fmla="*/ 33 w 118"/>
                  <a:gd name="T29" fmla="*/ 45 h 253"/>
                  <a:gd name="T30" fmla="*/ 40 w 118"/>
                  <a:gd name="T31" fmla="*/ 36 h 253"/>
                  <a:gd name="T32" fmla="*/ 42 w 118"/>
                  <a:gd name="T33" fmla="*/ 24 h 253"/>
                  <a:gd name="T34" fmla="*/ 57 w 118"/>
                  <a:gd name="T35" fmla="*/ 17 h 253"/>
                  <a:gd name="T36" fmla="*/ 64 w 118"/>
                  <a:gd name="T37" fmla="*/ 15 h 253"/>
                  <a:gd name="T38" fmla="*/ 66 w 118"/>
                  <a:gd name="T39" fmla="*/ 8 h 253"/>
                  <a:gd name="T40" fmla="*/ 71 w 118"/>
                  <a:gd name="T41" fmla="*/ 0 h 253"/>
                  <a:gd name="T42" fmla="*/ 76 w 118"/>
                  <a:gd name="T43" fmla="*/ 0 h 253"/>
                  <a:gd name="T44" fmla="*/ 80 w 118"/>
                  <a:gd name="T45" fmla="*/ 10 h 253"/>
                  <a:gd name="T46" fmla="*/ 80 w 118"/>
                  <a:gd name="T47" fmla="*/ 43 h 253"/>
                  <a:gd name="T48" fmla="*/ 76 w 118"/>
                  <a:gd name="T49" fmla="*/ 48 h 253"/>
                  <a:gd name="T50" fmla="*/ 73 w 118"/>
                  <a:gd name="T51" fmla="*/ 62 h 253"/>
                  <a:gd name="T52" fmla="*/ 78 w 118"/>
                  <a:gd name="T53" fmla="*/ 62 h 253"/>
                  <a:gd name="T54" fmla="*/ 90 w 118"/>
                  <a:gd name="T55" fmla="*/ 67 h 253"/>
                  <a:gd name="T56" fmla="*/ 94 w 118"/>
                  <a:gd name="T57" fmla="*/ 88 h 253"/>
                  <a:gd name="T58" fmla="*/ 106 w 118"/>
                  <a:gd name="T59" fmla="*/ 97 h 253"/>
                  <a:gd name="T60" fmla="*/ 118 w 118"/>
                  <a:gd name="T61" fmla="*/ 95 h 253"/>
                  <a:gd name="T62" fmla="*/ 116 w 118"/>
                  <a:gd name="T63" fmla="*/ 97 h 253"/>
                  <a:gd name="T64" fmla="*/ 109 w 118"/>
                  <a:gd name="T65" fmla="*/ 107 h 253"/>
                  <a:gd name="T66" fmla="*/ 104 w 118"/>
                  <a:gd name="T67" fmla="*/ 109 h 253"/>
                  <a:gd name="T68" fmla="*/ 87 w 118"/>
                  <a:gd name="T69" fmla="*/ 123 h 253"/>
                  <a:gd name="T70" fmla="*/ 73 w 118"/>
                  <a:gd name="T71" fmla="*/ 140 h 253"/>
                  <a:gd name="T72" fmla="*/ 80 w 118"/>
                  <a:gd name="T73" fmla="*/ 156 h 253"/>
                  <a:gd name="T74" fmla="*/ 87 w 118"/>
                  <a:gd name="T75" fmla="*/ 171 h 253"/>
                  <a:gd name="T76" fmla="*/ 83 w 118"/>
                  <a:gd name="T77" fmla="*/ 180 h 253"/>
                  <a:gd name="T78" fmla="*/ 80 w 118"/>
                  <a:gd name="T79" fmla="*/ 187 h 253"/>
                  <a:gd name="T80" fmla="*/ 90 w 118"/>
                  <a:gd name="T81" fmla="*/ 201 h 253"/>
                  <a:gd name="T82" fmla="*/ 99 w 118"/>
                  <a:gd name="T83" fmla="*/ 230 h 253"/>
                  <a:gd name="T84" fmla="*/ 90 w 118"/>
                  <a:gd name="T85" fmla="*/ 241 h 253"/>
                  <a:gd name="T86" fmla="*/ 87 w 118"/>
                  <a:gd name="T87" fmla="*/ 232 h 253"/>
                  <a:gd name="T88" fmla="*/ 85 w 118"/>
                  <a:gd name="T89" fmla="*/ 227 h 253"/>
                  <a:gd name="T90" fmla="*/ 80 w 118"/>
                  <a:gd name="T91" fmla="*/ 206 h 253"/>
                  <a:gd name="T92" fmla="*/ 73 w 118"/>
                  <a:gd name="T93" fmla="*/ 168 h 253"/>
                  <a:gd name="T94" fmla="*/ 61 w 118"/>
                  <a:gd name="T95" fmla="*/ 161 h 253"/>
                  <a:gd name="T96" fmla="*/ 42 w 118"/>
                  <a:gd name="T97" fmla="*/ 178 h 253"/>
                  <a:gd name="T98" fmla="*/ 38 w 118"/>
                  <a:gd name="T99" fmla="*/ 175 h 253"/>
                  <a:gd name="T100" fmla="*/ 31 w 118"/>
                  <a:gd name="T101" fmla="*/ 175 h 253"/>
                  <a:gd name="T102" fmla="*/ 26 w 118"/>
                  <a:gd name="T103" fmla="*/ 173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253"/>
                  <a:gd name="T158" fmla="*/ 118 w 118"/>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253">
                    <a:moveTo>
                      <a:pt x="28" y="171"/>
                    </a:moveTo>
                    <a:lnTo>
                      <a:pt x="31" y="159"/>
                    </a:lnTo>
                    <a:lnTo>
                      <a:pt x="31" y="147"/>
                    </a:lnTo>
                    <a:lnTo>
                      <a:pt x="28" y="145"/>
                    </a:lnTo>
                    <a:lnTo>
                      <a:pt x="28" y="142"/>
                    </a:lnTo>
                    <a:lnTo>
                      <a:pt x="24" y="130"/>
                    </a:lnTo>
                    <a:lnTo>
                      <a:pt x="21" y="135"/>
                    </a:lnTo>
                    <a:lnTo>
                      <a:pt x="19" y="133"/>
                    </a:lnTo>
                    <a:lnTo>
                      <a:pt x="16" y="130"/>
                    </a:lnTo>
                    <a:lnTo>
                      <a:pt x="19" y="128"/>
                    </a:lnTo>
                    <a:lnTo>
                      <a:pt x="21" y="128"/>
                    </a:lnTo>
                    <a:lnTo>
                      <a:pt x="19" y="126"/>
                    </a:lnTo>
                    <a:lnTo>
                      <a:pt x="19" y="123"/>
                    </a:lnTo>
                    <a:lnTo>
                      <a:pt x="9" y="119"/>
                    </a:lnTo>
                    <a:lnTo>
                      <a:pt x="9" y="116"/>
                    </a:lnTo>
                    <a:lnTo>
                      <a:pt x="7" y="116"/>
                    </a:lnTo>
                    <a:lnTo>
                      <a:pt x="5" y="114"/>
                    </a:lnTo>
                    <a:lnTo>
                      <a:pt x="0" y="107"/>
                    </a:lnTo>
                    <a:lnTo>
                      <a:pt x="0" y="100"/>
                    </a:lnTo>
                    <a:lnTo>
                      <a:pt x="2" y="100"/>
                    </a:lnTo>
                    <a:lnTo>
                      <a:pt x="5" y="100"/>
                    </a:lnTo>
                    <a:lnTo>
                      <a:pt x="5" y="93"/>
                    </a:lnTo>
                    <a:lnTo>
                      <a:pt x="7" y="90"/>
                    </a:lnTo>
                    <a:lnTo>
                      <a:pt x="9" y="90"/>
                    </a:lnTo>
                    <a:lnTo>
                      <a:pt x="12" y="90"/>
                    </a:lnTo>
                    <a:lnTo>
                      <a:pt x="12" y="88"/>
                    </a:lnTo>
                    <a:lnTo>
                      <a:pt x="9" y="85"/>
                    </a:lnTo>
                    <a:lnTo>
                      <a:pt x="12" y="78"/>
                    </a:lnTo>
                    <a:lnTo>
                      <a:pt x="14" y="78"/>
                    </a:lnTo>
                    <a:lnTo>
                      <a:pt x="14" y="67"/>
                    </a:lnTo>
                    <a:lnTo>
                      <a:pt x="16" y="64"/>
                    </a:lnTo>
                    <a:lnTo>
                      <a:pt x="19" y="64"/>
                    </a:lnTo>
                    <a:lnTo>
                      <a:pt x="26" y="64"/>
                    </a:lnTo>
                    <a:lnTo>
                      <a:pt x="33" y="48"/>
                    </a:lnTo>
                    <a:lnTo>
                      <a:pt x="33" y="45"/>
                    </a:lnTo>
                    <a:lnTo>
                      <a:pt x="33" y="43"/>
                    </a:lnTo>
                    <a:lnTo>
                      <a:pt x="38" y="41"/>
                    </a:lnTo>
                    <a:lnTo>
                      <a:pt x="40" y="36"/>
                    </a:lnTo>
                    <a:lnTo>
                      <a:pt x="38" y="31"/>
                    </a:lnTo>
                    <a:lnTo>
                      <a:pt x="40" y="26"/>
                    </a:lnTo>
                    <a:lnTo>
                      <a:pt x="42" y="24"/>
                    </a:lnTo>
                    <a:lnTo>
                      <a:pt x="47" y="22"/>
                    </a:lnTo>
                    <a:lnTo>
                      <a:pt x="52" y="17"/>
                    </a:lnTo>
                    <a:lnTo>
                      <a:pt x="57" y="17"/>
                    </a:lnTo>
                    <a:lnTo>
                      <a:pt x="59" y="15"/>
                    </a:lnTo>
                    <a:lnTo>
                      <a:pt x="64" y="17"/>
                    </a:lnTo>
                    <a:lnTo>
                      <a:pt x="64" y="15"/>
                    </a:lnTo>
                    <a:lnTo>
                      <a:pt x="64" y="10"/>
                    </a:lnTo>
                    <a:lnTo>
                      <a:pt x="64" y="8"/>
                    </a:lnTo>
                    <a:lnTo>
                      <a:pt x="66" y="8"/>
                    </a:lnTo>
                    <a:lnTo>
                      <a:pt x="68" y="5"/>
                    </a:lnTo>
                    <a:lnTo>
                      <a:pt x="68" y="3"/>
                    </a:lnTo>
                    <a:lnTo>
                      <a:pt x="71" y="0"/>
                    </a:lnTo>
                    <a:lnTo>
                      <a:pt x="73" y="0"/>
                    </a:lnTo>
                    <a:lnTo>
                      <a:pt x="76" y="0"/>
                    </a:lnTo>
                    <a:lnTo>
                      <a:pt x="78" y="5"/>
                    </a:lnTo>
                    <a:lnTo>
                      <a:pt x="78" y="10"/>
                    </a:lnTo>
                    <a:lnTo>
                      <a:pt x="80" y="10"/>
                    </a:lnTo>
                    <a:lnTo>
                      <a:pt x="85" y="10"/>
                    </a:lnTo>
                    <a:lnTo>
                      <a:pt x="85" y="33"/>
                    </a:lnTo>
                    <a:lnTo>
                      <a:pt x="80" y="43"/>
                    </a:lnTo>
                    <a:lnTo>
                      <a:pt x="78" y="43"/>
                    </a:lnTo>
                    <a:lnTo>
                      <a:pt x="78" y="45"/>
                    </a:lnTo>
                    <a:lnTo>
                      <a:pt x="76" y="48"/>
                    </a:lnTo>
                    <a:lnTo>
                      <a:pt x="73" y="55"/>
                    </a:lnTo>
                    <a:lnTo>
                      <a:pt x="73" y="59"/>
                    </a:lnTo>
                    <a:lnTo>
                      <a:pt x="73" y="62"/>
                    </a:lnTo>
                    <a:lnTo>
                      <a:pt x="71" y="67"/>
                    </a:lnTo>
                    <a:lnTo>
                      <a:pt x="73" y="67"/>
                    </a:lnTo>
                    <a:lnTo>
                      <a:pt x="78" y="62"/>
                    </a:lnTo>
                    <a:lnTo>
                      <a:pt x="87" y="62"/>
                    </a:lnTo>
                    <a:lnTo>
                      <a:pt x="87" y="64"/>
                    </a:lnTo>
                    <a:lnTo>
                      <a:pt x="90" y="67"/>
                    </a:lnTo>
                    <a:lnTo>
                      <a:pt x="90" y="74"/>
                    </a:lnTo>
                    <a:lnTo>
                      <a:pt x="97" y="76"/>
                    </a:lnTo>
                    <a:lnTo>
                      <a:pt x="94" y="88"/>
                    </a:lnTo>
                    <a:lnTo>
                      <a:pt x="101" y="90"/>
                    </a:lnTo>
                    <a:lnTo>
                      <a:pt x="101" y="93"/>
                    </a:lnTo>
                    <a:lnTo>
                      <a:pt x="106" y="97"/>
                    </a:lnTo>
                    <a:lnTo>
                      <a:pt x="111" y="97"/>
                    </a:lnTo>
                    <a:lnTo>
                      <a:pt x="116" y="95"/>
                    </a:lnTo>
                    <a:lnTo>
                      <a:pt x="118" y="95"/>
                    </a:lnTo>
                    <a:lnTo>
                      <a:pt x="118" y="97"/>
                    </a:lnTo>
                    <a:lnTo>
                      <a:pt x="116" y="97"/>
                    </a:lnTo>
                    <a:lnTo>
                      <a:pt x="111" y="102"/>
                    </a:lnTo>
                    <a:lnTo>
                      <a:pt x="111" y="107"/>
                    </a:lnTo>
                    <a:lnTo>
                      <a:pt x="109" y="107"/>
                    </a:lnTo>
                    <a:lnTo>
                      <a:pt x="106" y="107"/>
                    </a:lnTo>
                    <a:lnTo>
                      <a:pt x="106" y="109"/>
                    </a:lnTo>
                    <a:lnTo>
                      <a:pt x="104" y="109"/>
                    </a:lnTo>
                    <a:lnTo>
                      <a:pt x="101" y="114"/>
                    </a:lnTo>
                    <a:lnTo>
                      <a:pt x="99" y="116"/>
                    </a:lnTo>
                    <a:lnTo>
                      <a:pt x="87" y="123"/>
                    </a:lnTo>
                    <a:lnTo>
                      <a:pt x="78" y="126"/>
                    </a:lnTo>
                    <a:lnTo>
                      <a:pt x="73" y="137"/>
                    </a:lnTo>
                    <a:lnTo>
                      <a:pt x="73" y="140"/>
                    </a:lnTo>
                    <a:lnTo>
                      <a:pt x="71" y="142"/>
                    </a:lnTo>
                    <a:lnTo>
                      <a:pt x="76" y="154"/>
                    </a:lnTo>
                    <a:lnTo>
                      <a:pt x="80" y="156"/>
                    </a:lnTo>
                    <a:lnTo>
                      <a:pt x="83" y="159"/>
                    </a:lnTo>
                    <a:lnTo>
                      <a:pt x="85" y="171"/>
                    </a:lnTo>
                    <a:lnTo>
                      <a:pt x="87" y="171"/>
                    </a:lnTo>
                    <a:lnTo>
                      <a:pt x="87" y="173"/>
                    </a:lnTo>
                    <a:lnTo>
                      <a:pt x="85" y="173"/>
                    </a:lnTo>
                    <a:lnTo>
                      <a:pt x="83" y="180"/>
                    </a:lnTo>
                    <a:lnTo>
                      <a:pt x="83" y="182"/>
                    </a:lnTo>
                    <a:lnTo>
                      <a:pt x="80" y="185"/>
                    </a:lnTo>
                    <a:lnTo>
                      <a:pt x="80" y="187"/>
                    </a:lnTo>
                    <a:lnTo>
                      <a:pt x="80" y="189"/>
                    </a:lnTo>
                    <a:lnTo>
                      <a:pt x="80" y="194"/>
                    </a:lnTo>
                    <a:lnTo>
                      <a:pt x="90" y="201"/>
                    </a:lnTo>
                    <a:lnTo>
                      <a:pt x="92" y="218"/>
                    </a:lnTo>
                    <a:lnTo>
                      <a:pt x="94" y="218"/>
                    </a:lnTo>
                    <a:lnTo>
                      <a:pt x="99" y="230"/>
                    </a:lnTo>
                    <a:lnTo>
                      <a:pt x="97" y="232"/>
                    </a:lnTo>
                    <a:lnTo>
                      <a:pt x="94" y="239"/>
                    </a:lnTo>
                    <a:lnTo>
                      <a:pt x="90" y="241"/>
                    </a:lnTo>
                    <a:lnTo>
                      <a:pt x="85" y="253"/>
                    </a:lnTo>
                    <a:lnTo>
                      <a:pt x="83" y="251"/>
                    </a:lnTo>
                    <a:lnTo>
                      <a:pt x="87" y="232"/>
                    </a:lnTo>
                    <a:lnTo>
                      <a:pt x="83" y="230"/>
                    </a:lnTo>
                    <a:lnTo>
                      <a:pt x="83" y="227"/>
                    </a:lnTo>
                    <a:lnTo>
                      <a:pt x="85" y="227"/>
                    </a:lnTo>
                    <a:lnTo>
                      <a:pt x="85" y="225"/>
                    </a:lnTo>
                    <a:lnTo>
                      <a:pt x="85" y="222"/>
                    </a:lnTo>
                    <a:lnTo>
                      <a:pt x="80" y="206"/>
                    </a:lnTo>
                    <a:lnTo>
                      <a:pt x="80" y="208"/>
                    </a:lnTo>
                    <a:lnTo>
                      <a:pt x="73" y="168"/>
                    </a:lnTo>
                    <a:lnTo>
                      <a:pt x="71" y="168"/>
                    </a:lnTo>
                    <a:lnTo>
                      <a:pt x="64" y="161"/>
                    </a:lnTo>
                    <a:lnTo>
                      <a:pt x="61" y="161"/>
                    </a:lnTo>
                    <a:lnTo>
                      <a:pt x="59" y="154"/>
                    </a:lnTo>
                    <a:lnTo>
                      <a:pt x="59" y="166"/>
                    </a:lnTo>
                    <a:lnTo>
                      <a:pt x="42" y="178"/>
                    </a:lnTo>
                    <a:lnTo>
                      <a:pt x="40" y="178"/>
                    </a:lnTo>
                    <a:lnTo>
                      <a:pt x="38" y="178"/>
                    </a:lnTo>
                    <a:lnTo>
                      <a:pt x="38" y="175"/>
                    </a:lnTo>
                    <a:lnTo>
                      <a:pt x="35" y="178"/>
                    </a:lnTo>
                    <a:lnTo>
                      <a:pt x="31" y="175"/>
                    </a:lnTo>
                    <a:lnTo>
                      <a:pt x="31" y="173"/>
                    </a:lnTo>
                    <a:lnTo>
                      <a:pt x="28" y="175"/>
                    </a:lnTo>
                    <a:lnTo>
                      <a:pt x="26" y="173"/>
                    </a:lnTo>
                    <a:lnTo>
                      <a:pt x="28" y="171"/>
                    </a:lnTo>
                    <a:close/>
                  </a:path>
                </a:pathLst>
              </a:custGeom>
              <a:grpFill/>
              <a:ln w="9525">
                <a:noFill/>
                <a:round/>
                <a:headEnd/>
                <a:tailEnd/>
              </a:ln>
            </p:spPr>
            <p:txBody>
              <a:bodyPr/>
              <a:lstStyle/>
              <a:p>
                <a:pPr>
                  <a:defRPr/>
                </a:pPr>
                <a:endParaRPr lang="en-US" sz="1200" kern="0">
                  <a:solidFill>
                    <a:srgbClr val="0096D6"/>
                  </a:solidFill>
                </a:endParaRPr>
              </a:p>
            </p:txBody>
          </p:sp>
          <p:sp>
            <p:nvSpPr>
              <p:cNvPr id="2958" name="Freeform 732"/>
              <p:cNvSpPr>
                <a:spLocks/>
              </p:cNvSpPr>
              <p:nvPr/>
            </p:nvSpPr>
            <p:spPr bwMode="auto">
              <a:xfrm>
                <a:off x="4099" y="2217"/>
                <a:ext cx="118" cy="253"/>
              </a:xfrm>
              <a:custGeom>
                <a:avLst/>
                <a:gdLst>
                  <a:gd name="T0" fmla="*/ 31 w 118"/>
                  <a:gd name="T1" fmla="*/ 147 h 253"/>
                  <a:gd name="T2" fmla="*/ 24 w 118"/>
                  <a:gd name="T3" fmla="*/ 130 h 253"/>
                  <a:gd name="T4" fmla="*/ 16 w 118"/>
                  <a:gd name="T5" fmla="*/ 130 h 253"/>
                  <a:gd name="T6" fmla="*/ 21 w 118"/>
                  <a:gd name="T7" fmla="*/ 128 h 253"/>
                  <a:gd name="T8" fmla="*/ 19 w 118"/>
                  <a:gd name="T9" fmla="*/ 123 h 253"/>
                  <a:gd name="T10" fmla="*/ 7 w 118"/>
                  <a:gd name="T11" fmla="*/ 116 h 253"/>
                  <a:gd name="T12" fmla="*/ 5 w 118"/>
                  <a:gd name="T13" fmla="*/ 114 h 253"/>
                  <a:gd name="T14" fmla="*/ 2 w 118"/>
                  <a:gd name="T15" fmla="*/ 100 h 253"/>
                  <a:gd name="T16" fmla="*/ 5 w 118"/>
                  <a:gd name="T17" fmla="*/ 93 h 253"/>
                  <a:gd name="T18" fmla="*/ 9 w 118"/>
                  <a:gd name="T19" fmla="*/ 90 h 253"/>
                  <a:gd name="T20" fmla="*/ 12 w 118"/>
                  <a:gd name="T21" fmla="*/ 88 h 253"/>
                  <a:gd name="T22" fmla="*/ 12 w 118"/>
                  <a:gd name="T23" fmla="*/ 78 h 253"/>
                  <a:gd name="T24" fmla="*/ 14 w 118"/>
                  <a:gd name="T25" fmla="*/ 67 h 253"/>
                  <a:gd name="T26" fmla="*/ 26 w 118"/>
                  <a:gd name="T27" fmla="*/ 64 h 253"/>
                  <a:gd name="T28" fmla="*/ 33 w 118"/>
                  <a:gd name="T29" fmla="*/ 45 h 253"/>
                  <a:gd name="T30" fmla="*/ 40 w 118"/>
                  <a:gd name="T31" fmla="*/ 36 h 253"/>
                  <a:gd name="T32" fmla="*/ 42 w 118"/>
                  <a:gd name="T33" fmla="*/ 24 h 253"/>
                  <a:gd name="T34" fmla="*/ 57 w 118"/>
                  <a:gd name="T35" fmla="*/ 17 h 253"/>
                  <a:gd name="T36" fmla="*/ 64 w 118"/>
                  <a:gd name="T37" fmla="*/ 15 h 253"/>
                  <a:gd name="T38" fmla="*/ 66 w 118"/>
                  <a:gd name="T39" fmla="*/ 8 h 253"/>
                  <a:gd name="T40" fmla="*/ 71 w 118"/>
                  <a:gd name="T41" fmla="*/ 0 h 253"/>
                  <a:gd name="T42" fmla="*/ 76 w 118"/>
                  <a:gd name="T43" fmla="*/ 0 h 253"/>
                  <a:gd name="T44" fmla="*/ 80 w 118"/>
                  <a:gd name="T45" fmla="*/ 10 h 253"/>
                  <a:gd name="T46" fmla="*/ 80 w 118"/>
                  <a:gd name="T47" fmla="*/ 43 h 253"/>
                  <a:gd name="T48" fmla="*/ 76 w 118"/>
                  <a:gd name="T49" fmla="*/ 48 h 253"/>
                  <a:gd name="T50" fmla="*/ 73 w 118"/>
                  <a:gd name="T51" fmla="*/ 62 h 253"/>
                  <a:gd name="T52" fmla="*/ 78 w 118"/>
                  <a:gd name="T53" fmla="*/ 62 h 253"/>
                  <a:gd name="T54" fmla="*/ 90 w 118"/>
                  <a:gd name="T55" fmla="*/ 67 h 253"/>
                  <a:gd name="T56" fmla="*/ 94 w 118"/>
                  <a:gd name="T57" fmla="*/ 88 h 253"/>
                  <a:gd name="T58" fmla="*/ 106 w 118"/>
                  <a:gd name="T59" fmla="*/ 97 h 253"/>
                  <a:gd name="T60" fmla="*/ 118 w 118"/>
                  <a:gd name="T61" fmla="*/ 95 h 253"/>
                  <a:gd name="T62" fmla="*/ 116 w 118"/>
                  <a:gd name="T63" fmla="*/ 97 h 253"/>
                  <a:gd name="T64" fmla="*/ 109 w 118"/>
                  <a:gd name="T65" fmla="*/ 107 h 253"/>
                  <a:gd name="T66" fmla="*/ 104 w 118"/>
                  <a:gd name="T67" fmla="*/ 109 h 253"/>
                  <a:gd name="T68" fmla="*/ 87 w 118"/>
                  <a:gd name="T69" fmla="*/ 123 h 253"/>
                  <a:gd name="T70" fmla="*/ 73 w 118"/>
                  <a:gd name="T71" fmla="*/ 140 h 253"/>
                  <a:gd name="T72" fmla="*/ 80 w 118"/>
                  <a:gd name="T73" fmla="*/ 156 h 253"/>
                  <a:gd name="T74" fmla="*/ 87 w 118"/>
                  <a:gd name="T75" fmla="*/ 171 h 253"/>
                  <a:gd name="T76" fmla="*/ 83 w 118"/>
                  <a:gd name="T77" fmla="*/ 180 h 253"/>
                  <a:gd name="T78" fmla="*/ 80 w 118"/>
                  <a:gd name="T79" fmla="*/ 187 h 253"/>
                  <a:gd name="T80" fmla="*/ 90 w 118"/>
                  <a:gd name="T81" fmla="*/ 201 h 253"/>
                  <a:gd name="T82" fmla="*/ 99 w 118"/>
                  <a:gd name="T83" fmla="*/ 230 h 253"/>
                  <a:gd name="T84" fmla="*/ 90 w 118"/>
                  <a:gd name="T85" fmla="*/ 241 h 253"/>
                  <a:gd name="T86" fmla="*/ 87 w 118"/>
                  <a:gd name="T87" fmla="*/ 232 h 253"/>
                  <a:gd name="T88" fmla="*/ 85 w 118"/>
                  <a:gd name="T89" fmla="*/ 227 h 253"/>
                  <a:gd name="T90" fmla="*/ 80 w 118"/>
                  <a:gd name="T91" fmla="*/ 206 h 253"/>
                  <a:gd name="T92" fmla="*/ 73 w 118"/>
                  <a:gd name="T93" fmla="*/ 168 h 253"/>
                  <a:gd name="T94" fmla="*/ 61 w 118"/>
                  <a:gd name="T95" fmla="*/ 161 h 253"/>
                  <a:gd name="T96" fmla="*/ 42 w 118"/>
                  <a:gd name="T97" fmla="*/ 178 h 253"/>
                  <a:gd name="T98" fmla="*/ 38 w 118"/>
                  <a:gd name="T99" fmla="*/ 175 h 253"/>
                  <a:gd name="T100" fmla="*/ 31 w 118"/>
                  <a:gd name="T101" fmla="*/ 175 h 253"/>
                  <a:gd name="T102" fmla="*/ 26 w 118"/>
                  <a:gd name="T103" fmla="*/ 173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253"/>
                  <a:gd name="T158" fmla="*/ 118 w 118"/>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253">
                    <a:moveTo>
                      <a:pt x="28" y="171"/>
                    </a:moveTo>
                    <a:lnTo>
                      <a:pt x="31" y="159"/>
                    </a:lnTo>
                    <a:lnTo>
                      <a:pt x="31" y="147"/>
                    </a:lnTo>
                    <a:lnTo>
                      <a:pt x="28" y="145"/>
                    </a:lnTo>
                    <a:lnTo>
                      <a:pt x="28" y="142"/>
                    </a:lnTo>
                    <a:lnTo>
                      <a:pt x="24" y="130"/>
                    </a:lnTo>
                    <a:lnTo>
                      <a:pt x="21" y="135"/>
                    </a:lnTo>
                    <a:lnTo>
                      <a:pt x="19" y="133"/>
                    </a:lnTo>
                    <a:lnTo>
                      <a:pt x="16" y="130"/>
                    </a:lnTo>
                    <a:lnTo>
                      <a:pt x="19" y="128"/>
                    </a:lnTo>
                    <a:lnTo>
                      <a:pt x="21" y="128"/>
                    </a:lnTo>
                    <a:lnTo>
                      <a:pt x="19" y="126"/>
                    </a:lnTo>
                    <a:lnTo>
                      <a:pt x="19" y="123"/>
                    </a:lnTo>
                    <a:lnTo>
                      <a:pt x="9" y="119"/>
                    </a:lnTo>
                    <a:lnTo>
                      <a:pt x="9" y="116"/>
                    </a:lnTo>
                    <a:lnTo>
                      <a:pt x="7" y="116"/>
                    </a:lnTo>
                    <a:lnTo>
                      <a:pt x="5" y="114"/>
                    </a:lnTo>
                    <a:lnTo>
                      <a:pt x="0" y="107"/>
                    </a:lnTo>
                    <a:lnTo>
                      <a:pt x="0" y="100"/>
                    </a:lnTo>
                    <a:lnTo>
                      <a:pt x="2" y="100"/>
                    </a:lnTo>
                    <a:lnTo>
                      <a:pt x="5" y="100"/>
                    </a:lnTo>
                    <a:lnTo>
                      <a:pt x="5" y="93"/>
                    </a:lnTo>
                    <a:lnTo>
                      <a:pt x="7" y="90"/>
                    </a:lnTo>
                    <a:lnTo>
                      <a:pt x="9" y="90"/>
                    </a:lnTo>
                    <a:lnTo>
                      <a:pt x="12" y="90"/>
                    </a:lnTo>
                    <a:lnTo>
                      <a:pt x="12" y="88"/>
                    </a:lnTo>
                    <a:lnTo>
                      <a:pt x="9" y="85"/>
                    </a:lnTo>
                    <a:lnTo>
                      <a:pt x="12" y="78"/>
                    </a:lnTo>
                    <a:lnTo>
                      <a:pt x="14" y="78"/>
                    </a:lnTo>
                    <a:lnTo>
                      <a:pt x="14" y="67"/>
                    </a:lnTo>
                    <a:lnTo>
                      <a:pt x="16" y="64"/>
                    </a:lnTo>
                    <a:lnTo>
                      <a:pt x="19" y="64"/>
                    </a:lnTo>
                    <a:lnTo>
                      <a:pt x="26" y="64"/>
                    </a:lnTo>
                    <a:lnTo>
                      <a:pt x="33" y="48"/>
                    </a:lnTo>
                    <a:lnTo>
                      <a:pt x="33" y="45"/>
                    </a:lnTo>
                    <a:lnTo>
                      <a:pt x="33" y="43"/>
                    </a:lnTo>
                    <a:lnTo>
                      <a:pt x="38" y="41"/>
                    </a:lnTo>
                    <a:lnTo>
                      <a:pt x="40" y="36"/>
                    </a:lnTo>
                    <a:lnTo>
                      <a:pt x="38" y="31"/>
                    </a:lnTo>
                    <a:lnTo>
                      <a:pt x="40" y="26"/>
                    </a:lnTo>
                    <a:lnTo>
                      <a:pt x="42" y="24"/>
                    </a:lnTo>
                    <a:lnTo>
                      <a:pt x="47" y="22"/>
                    </a:lnTo>
                    <a:lnTo>
                      <a:pt x="52" y="17"/>
                    </a:lnTo>
                    <a:lnTo>
                      <a:pt x="57" y="17"/>
                    </a:lnTo>
                    <a:lnTo>
                      <a:pt x="59" y="15"/>
                    </a:lnTo>
                    <a:lnTo>
                      <a:pt x="64" y="17"/>
                    </a:lnTo>
                    <a:lnTo>
                      <a:pt x="64" y="15"/>
                    </a:lnTo>
                    <a:lnTo>
                      <a:pt x="64" y="10"/>
                    </a:lnTo>
                    <a:lnTo>
                      <a:pt x="64" y="8"/>
                    </a:lnTo>
                    <a:lnTo>
                      <a:pt x="66" y="8"/>
                    </a:lnTo>
                    <a:lnTo>
                      <a:pt x="68" y="5"/>
                    </a:lnTo>
                    <a:lnTo>
                      <a:pt x="68" y="3"/>
                    </a:lnTo>
                    <a:lnTo>
                      <a:pt x="71" y="0"/>
                    </a:lnTo>
                    <a:lnTo>
                      <a:pt x="73" y="0"/>
                    </a:lnTo>
                    <a:lnTo>
                      <a:pt x="76" y="0"/>
                    </a:lnTo>
                    <a:lnTo>
                      <a:pt x="78" y="5"/>
                    </a:lnTo>
                    <a:lnTo>
                      <a:pt x="78" y="10"/>
                    </a:lnTo>
                    <a:lnTo>
                      <a:pt x="80" y="10"/>
                    </a:lnTo>
                    <a:lnTo>
                      <a:pt x="85" y="10"/>
                    </a:lnTo>
                    <a:lnTo>
                      <a:pt x="85" y="33"/>
                    </a:lnTo>
                    <a:lnTo>
                      <a:pt x="80" y="43"/>
                    </a:lnTo>
                    <a:lnTo>
                      <a:pt x="78" y="43"/>
                    </a:lnTo>
                    <a:lnTo>
                      <a:pt x="78" y="45"/>
                    </a:lnTo>
                    <a:lnTo>
                      <a:pt x="76" y="48"/>
                    </a:lnTo>
                    <a:lnTo>
                      <a:pt x="73" y="55"/>
                    </a:lnTo>
                    <a:lnTo>
                      <a:pt x="73" y="59"/>
                    </a:lnTo>
                    <a:lnTo>
                      <a:pt x="73" y="62"/>
                    </a:lnTo>
                    <a:lnTo>
                      <a:pt x="71" y="67"/>
                    </a:lnTo>
                    <a:lnTo>
                      <a:pt x="73" y="67"/>
                    </a:lnTo>
                    <a:lnTo>
                      <a:pt x="78" y="62"/>
                    </a:lnTo>
                    <a:lnTo>
                      <a:pt x="87" y="62"/>
                    </a:lnTo>
                    <a:lnTo>
                      <a:pt x="87" y="64"/>
                    </a:lnTo>
                    <a:lnTo>
                      <a:pt x="90" y="67"/>
                    </a:lnTo>
                    <a:lnTo>
                      <a:pt x="90" y="74"/>
                    </a:lnTo>
                    <a:lnTo>
                      <a:pt x="97" y="76"/>
                    </a:lnTo>
                    <a:lnTo>
                      <a:pt x="94" y="88"/>
                    </a:lnTo>
                    <a:lnTo>
                      <a:pt x="101" y="90"/>
                    </a:lnTo>
                    <a:lnTo>
                      <a:pt x="101" y="93"/>
                    </a:lnTo>
                    <a:lnTo>
                      <a:pt x="106" y="97"/>
                    </a:lnTo>
                    <a:lnTo>
                      <a:pt x="111" y="97"/>
                    </a:lnTo>
                    <a:lnTo>
                      <a:pt x="116" y="95"/>
                    </a:lnTo>
                    <a:lnTo>
                      <a:pt x="118" y="95"/>
                    </a:lnTo>
                    <a:lnTo>
                      <a:pt x="118" y="97"/>
                    </a:lnTo>
                    <a:lnTo>
                      <a:pt x="116" y="97"/>
                    </a:lnTo>
                    <a:lnTo>
                      <a:pt x="111" y="102"/>
                    </a:lnTo>
                    <a:lnTo>
                      <a:pt x="111" y="107"/>
                    </a:lnTo>
                    <a:lnTo>
                      <a:pt x="109" y="107"/>
                    </a:lnTo>
                    <a:lnTo>
                      <a:pt x="106" y="107"/>
                    </a:lnTo>
                    <a:lnTo>
                      <a:pt x="106" y="109"/>
                    </a:lnTo>
                    <a:lnTo>
                      <a:pt x="104" y="109"/>
                    </a:lnTo>
                    <a:lnTo>
                      <a:pt x="101" y="114"/>
                    </a:lnTo>
                    <a:lnTo>
                      <a:pt x="99" y="116"/>
                    </a:lnTo>
                    <a:lnTo>
                      <a:pt x="87" y="123"/>
                    </a:lnTo>
                    <a:lnTo>
                      <a:pt x="78" y="126"/>
                    </a:lnTo>
                    <a:lnTo>
                      <a:pt x="73" y="137"/>
                    </a:lnTo>
                    <a:lnTo>
                      <a:pt x="73" y="140"/>
                    </a:lnTo>
                    <a:lnTo>
                      <a:pt x="71" y="142"/>
                    </a:lnTo>
                    <a:lnTo>
                      <a:pt x="76" y="154"/>
                    </a:lnTo>
                    <a:lnTo>
                      <a:pt x="80" y="156"/>
                    </a:lnTo>
                    <a:lnTo>
                      <a:pt x="83" y="159"/>
                    </a:lnTo>
                    <a:lnTo>
                      <a:pt x="85" y="171"/>
                    </a:lnTo>
                    <a:lnTo>
                      <a:pt x="87" y="171"/>
                    </a:lnTo>
                    <a:lnTo>
                      <a:pt x="87" y="173"/>
                    </a:lnTo>
                    <a:lnTo>
                      <a:pt x="85" y="173"/>
                    </a:lnTo>
                    <a:lnTo>
                      <a:pt x="83" y="180"/>
                    </a:lnTo>
                    <a:lnTo>
                      <a:pt x="83" y="182"/>
                    </a:lnTo>
                    <a:lnTo>
                      <a:pt x="80" y="185"/>
                    </a:lnTo>
                    <a:lnTo>
                      <a:pt x="80" y="187"/>
                    </a:lnTo>
                    <a:lnTo>
                      <a:pt x="80" y="189"/>
                    </a:lnTo>
                    <a:lnTo>
                      <a:pt x="80" y="194"/>
                    </a:lnTo>
                    <a:lnTo>
                      <a:pt x="90" y="201"/>
                    </a:lnTo>
                    <a:lnTo>
                      <a:pt x="92" y="218"/>
                    </a:lnTo>
                    <a:lnTo>
                      <a:pt x="94" y="218"/>
                    </a:lnTo>
                    <a:lnTo>
                      <a:pt x="99" y="230"/>
                    </a:lnTo>
                    <a:lnTo>
                      <a:pt x="97" y="232"/>
                    </a:lnTo>
                    <a:lnTo>
                      <a:pt x="94" y="239"/>
                    </a:lnTo>
                    <a:lnTo>
                      <a:pt x="90" y="241"/>
                    </a:lnTo>
                    <a:lnTo>
                      <a:pt x="85" y="253"/>
                    </a:lnTo>
                    <a:lnTo>
                      <a:pt x="83" y="251"/>
                    </a:lnTo>
                    <a:lnTo>
                      <a:pt x="87" y="232"/>
                    </a:lnTo>
                    <a:lnTo>
                      <a:pt x="83" y="230"/>
                    </a:lnTo>
                    <a:lnTo>
                      <a:pt x="83" y="227"/>
                    </a:lnTo>
                    <a:lnTo>
                      <a:pt x="85" y="227"/>
                    </a:lnTo>
                    <a:lnTo>
                      <a:pt x="85" y="225"/>
                    </a:lnTo>
                    <a:lnTo>
                      <a:pt x="85" y="222"/>
                    </a:lnTo>
                    <a:lnTo>
                      <a:pt x="80" y="206"/>
                    </a:lnTo>
                    <a:lnTo>
                      <a:pt x="80" y="208"/>
                    </a:lnTo>
                    <a:lnTo>
                      <a:pt x="73" y="168"/>
                    </a:lnTo>
                    <a:lnTo>
                      <a:pt x="71" y="168"/>
                    </a:lnTo>
                    <a:lnTo>
                      <a:pt x="64" y="161"/>
                    </a:lnTo>
                    <a:lnTo>
                      <a:pt x="61" y="161"/>
                    </a:lnTo>
                    <a:lnTo>
                      <a:pt x="59" y="154"/>
                    </a:lnTo>
                    <a:lnTo>
                      <a:pt x="59" y="166"/>
                    </a:lnTo>
                    <a:lnTo>
                      <a:pt x="42" y="178"/>
                    </a:lnTo>
                    <a:lnTo>
                      <a:pt x="40" y="178"/>
                    </a:lnTo>
                    <a:lnTo>
                      <a:pt x="38" y="178"/>
                    </a:lnTo>
                    <a:lnTo>
                      <a:pt x="38" y="175"/>
                    </a:lnTo>
                    <a:lnTo>
                      <a:pt x="35" y="178"/>
                    </a:lnTo>
                    <a:lnTo>
                      <a:pt x="31" y="175"/>
                    </a:lnTo>
                    <a:lnTo>
                      <a:pt x="31" y="173"/>
                    </a:lnTo>
                    <a:lnTo>
                      <a:pt x="28" y="175"/>
                    </a:lnTo>
                    <a:lnTo>
                      <a:pt x="26" y="173"/>
                    </a:lnTo>
                    <a:lnTo>
                      <a:pt x="28" y="171"/>
                    </a:lnTo>
                  </a:path>
                </a:pathLst>
              </a:custGeom>
              <a:grpFill/>
              <a:ln w="9525">
                <a:noFill/>
                <a:round/>
                <a:headEnd/>
                <a:tailEnd/>
              </a:ln>
            </p:spPr>
            <p:txBody>
              <a:bodyPr/>
              <a:lstStyle/>
              <a:p>
                <a:pPr>
                  <a:defRPr/>
                </a:pPr>
                <a:endParaRPr lang="en-US" sz="1200" kern="0">
                  <a:solidFill>
                    <a:srgbClr val="0096D6"/>
                  </a:solidFill>
                </a:endParaRPr>
              </a:p>
            </p:txBody>
          </p:sp>
          <p:sp>
            <p:nvSpPr>
              <p:cNvPr id="2959" name="Freeform 733"/>
              <p:cNvSpPr>
                <a:spLocks/>
              </p:cNvSpPr>
              <p:nvPr/>
            </p:nvSpPr>
            <p:spPr bwMode="auto">
              <a:xfrm>
                <a:off x="4231" y="2409"/>
                <a:ext cx="71" cy="56"/>
              </a:xfrm>
              <a:custGeom>
                <a:avLst/>
                <a:gdLst>
                  <a:gd name="T0" fmla="*/ 29 w 71"/>
                  <a:gd name="T1" fmla="*/ 56 h 56"/>
                  <a:gd name="T2" fmla="*/ 26 w 71"/>
                  <a:gd name="T3" fmla="*/ 56 h 56"/>
                  <a:gd name="T4" fmla="*/ 21 w 71"/>
                  <a:gd name="T5" fmla="*/ 56 h 56"/>
                  <a:gd name="T6" fmla="*/ 19 w 71"/>
                  <a:gd name="T7" fmla="*/ 54 h 56"/>
                  <a:gd name="T8" fmla="*/ 19 w 71"/>
                  <a:gd name="T9" fmla="*/ 49 h 56"/>
                  <a:gd name="T10" fmla="*/ 17 w 71"/>
                  <a:gd name="T11" fmla="*/ 49 h 56"/>
                  <a:gd name="T12" fmla="*/ 12 w 71"/>
                  <a:gd name="T13" fmla="*/ 52 h 56"/>
                  <a:gd name="T14" fmla="*/ 12 w 71"/>
                  <a:gd name="T15" fmla="*/ 45 h 56"/>
                  <a:gd name="T16" fmla="*/ 12 w 71"/>
                  <a:gd name="T17" fmla="*/ 45 h 56"/>
                  <a:gd name="T18" fmla="*/ 10 w 71"/>
                  <a:gd name="T19" fmla="*/ 42 h 56"/>
                  <a:gd name="T20" fmla="*/ 10 w 71"/>
                  <a:gd name="T21" fmla="*/ 38 h 56"/>
                  <a:gd name="T22" fmla="*/ 3 w 71"/>
                  <a:gd name="T23" fmla="*/ 28 h 56"/>
                  <a:gd name="T24" fmla="*/ 3 w 71"/>
                  <a:gd name="T25" fmla="*/ 16 h 56"/>
                  <a:gd name="T26" fmla="*/ 5 w 71"/>
                  <a:gd name="T27" fmla="*/ 12 h 56"/>
                  <a:gd name="T28" fmla="*/ 12 w 71"/>
                  <a:gd name="T29" fmla="*/ 4 h 56"/>
                  <a:gd name="T30" fmla="*/ 36 w 71"/>
                  <a:gd name="T31" fmla="*/ 4 h 56"/>
                  <a:gd name="T32" fmla="*/ 40 w 71"/>
                  <a:gd name="T33" fmla="*/ 7 h 56"/>
                  <a:gd name="T34" fmla="*/ 50 w 71"/>
                  <a:gd name="T35" fmla="*/ 9 h 56"/>
                  <a:gd name="T36" fmla="*/ 52 w 71"/>
                  <a:gd name="T37" fmla="*/ 7 h 56"/>
                  <a:gd name="T38" fmla="*/ 59 w 71"/>
                  <a:gd name="T39" fmla="*/ 2 h 56"/>
                  <a:gd name="T40" fmla="*/ 64 w 71"/>
                  <a:gd name="T41" fmla="*/ 4 h 56"/>
                  <a:gd name="T42" fmla="*/ 69 w 71"/>
                  <a:gd name="T43" fmla="*/ 2 h 56"/>
                  <a:gd name="T44" fmla="*/ 69 w 71"/>
                  <a:gd name="T45" fmla="*/ 14 h 56"/>
                  <a:gd name="T46" fmla="*/ 71 w 71"/>
                  <a:gd name="T47" fmla="*/ 30 h 56"/>
                  <a:gd name="T48" fmla="*/ 66 w 71"/>
                  <a:gd name="T49" fmla="*/ 33 h 56"/>
                  <a:gd name="T50" fmla="*/ 62 w 71"/>
                  <a:gd name="T51" fmla="*/ 35 h 56"/>
                  <a:gd name="T52" fmla="*/ 57 w 71"/>
                  <a:gd name="T53" fmla="*/ 40 h 56"/>
                  <a:gd name="T54" fmla="*/ 47 w 71"/>
                  <a:gd name="T55" fmla="*/ 45 h 56"/>
                  <a:gd name="T56" fmla="*/ 45 w 71"/>
                  <a:gd name="T57" fmla="*/ 49 h 56"/>
                  <a:gd name="T58" fmla="*/ 40 w 71"/>
                  <a:gd name="T59" fmla="*/ 52 h 56"/>
                  <a:gd name="T60" fmla="*/ 38 w 71"/>
                  <a:gd name="T61" fmla="*/ 52 h 56"/>
                  <a:gd name="T62" fmla="*/ 36 w 71"/>
                  <a:gd name="T63" fmla="*/ 5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6"/>
                  <a:gd name="T98" fmla="*/ 71 w 71"/>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6">
                    <a:moveTo>
                      <a:pt x="31" y="56"/>
                    </a:moveTo>
                    <a:lnTo>
                      <a:pt x="29" y="56"/>
                    </a:lnTo>
                    <a:lnTo>
                      <a:pt x="26" y="56"/>
                    </a:lnTo>
                    <a:lnTo>
                      <a:pt x="21" y="54"/>
                    </a:lnTo>
                    <a:lnTo>
                      <a:pt x="21" y="56"/>
                    </a:lnTo>
                    <a:lnTo>
                      <a:pt x="19" y="56"/>
                    </a:lnTo>
                    <a:lnTo>
                      <a:pt x="19" y="54"/>
                    </a:lnTo>
                    <a:lnTo>
                      <a:pt x="19" y="52"/>
                    </a:lnTo>
                    <a:lnTo>
                      <a:pt x="19" y="49"/>
                    </a:lnTo>
                    <a:lnTo>
                      <a:pt x="17" y="49"/>
                    </a:lnTo>
                    <a:lnTo>
                      <a:pt x="14" y="52"/>
                    </a:lnTo>
                    <a:lnTo>
                      <a:pt x="12" y="52"/>
                    </a:lnTo>
                    <a:lnTo>
                      <a:pt x="12" y="45"/>
                    </a:lnTo>
                    <a:lnTo>
                      <a:pt x="10" y="42"/>
                    </a:lnTo>
                    <a:lnTo>
                      <a:pt x="10" y="40"/>
                    </a:lnTo>
                    <a:lnTo>
                      <a:pt x="10" y="38"/>
                    </a:lnTo>
                    <a:lnTo>
                      <a:pt x="7" y="30"/>
                    </a:lnTo>
                    <a:lnTo>
                      <a:pt x="3" y="28"/>
                    </a:lnTo>
                    <a:lnTo>
                      <a:pt x="0" y="21"/>
                    </a:lnTo>
                    <a:lnTo>
                      <a:pt x="3" y="16"/>
                    </a:lnTo>
                    <a:lnTo>
                      <a:pt x="5" y="12"/>
                    </a:lnTo>
                    <a:lnTo>
                      <a:pt x="7" y="12"/>
                    </a:lnTo>
                    <a:lnTo>
                      <a:pt x="12" y="4"/>
                    </a:lnTo>
                    <a:lnTo>
                      <a:pt x="14" y="4"/>
                    </a:lnTo>
                    <a:lnTo>
                      <a:pt x="36" y="4"/>
                    </a:lnTo>
                    <a:lnTo>
                      <a:pt x="38" y="7"/>
                    </a:lnTo>
                    <a:lnTo>
                      <a:pt x="40" y="7"/>
                    </a:lnTo>
                    <a:lnTo>
                      <a:pt x="43" y="9"/>
                    </a:lnTo>
                    <a:lnTo>
                      <a:pt x="50" y="9"/>
                    </a:lnTo>
                    <a:lnTo>
                      <a:pt x="52" y="7"/>
                    </a:lnTo>
                    <a:lnTo>
                      <a:pt x="57" y="2"/>
                    </a:lnTo>
                    <a:lnTo>
                      <a:pt x="59" y="2"/>
                    </a:lnTo>
                    <a:lnTo>
                      <a:pt x="62" y="4"/>
                    </a:lnTo>
                    <a:lnTo>
                      <a:pt x="64" y="4"/>
                    </a:lnTo>
                    <a:lnTo>
                      <a:pt x="66" y="4"/>
                    </a:lnTo>
                    <a:lnTo>
                      <a:pt x="69" y="2"/>
                    </a:lnTo>
                    <a:lnTo>
                      <a:pt x="69" y="0"/>
                    </a:lnTo>
                    <a:lnTo>
                      <a:pt x="69" y="14"/>
                    </a:lnTo>
                    <a:lnTo>
                      <a:pt x="71" y="16"/>
                    </a:lnTo>
                    <a:lnTo>
                      <a:pt x="71" y="30"/>
                    </a:lnTo>
                    <a:lnTo>
                      <a:pt x="69" y="33"/>
                    </a:lnTo>
                    <a:lnTo>
                      <a:pt x="66" y="33"/>
                    </a:lnTo>
                    <a:lnTo>
                      <a:pt x="62" y="35"/>
                    </a:lnTo>
                    <a:lnTo>
                      <a:pt x="57" y="38"/>
                    </a:lnTo>
                    <a:lnTo>
                      <a:pt x="57" y="40"/>
                    </a:lnTo>
                    <a:lnTo>
                      <a:pt x="50" y="42"/>
                    </a:lnTo>
                    <a:lnTo>
                      <a:pt x="47" y="45"/>
                    </a:lnTo>
                    <a:lnTo>
                      <a:pt x="50" y="49"/>
                    </a:lnTo>
                    <a:lnTo>
                      <a:pt x="45" y="49"/>
                    </a:lnTo>
                    <a:lnTo>
                      <a:pt x="43" y="52"/>
                    </a:lnTo>
                    <a:lnTo>
                      <a:pt x="40" y="52"/>
                    </a:lnTo>
                    <a:lnTo>
                      <a:pt x="38" y="52"/>
                    </a:lnTo>
                    <a:lnTo>
                      <a:pt x="36" y="54"/>
                    </a:lnTo>
                    <a:lnTo>
                      <a:pt x="36" y="56"/>
                    </a:lnTo>
                    <a:lnTo>
                      <a:pt x="31" y="56"/>
                    </a:lnTo>
                    <a:close/>
                  </a:path>
                </a:pathLst>
              </a:custGeom>
              <a:grpFill/>
              <a:ln w="9525">
                <a:noFill/>
                <a:round/>
                <a:headEnd/>
                <a:tailEnd/>
              </a:ln>
            </p:spPr>
            <p:txBody>
              <a:bodyPr/>
              <a:lstStyle/>
              <a:p>
                <a:pPr>
                  <a:defRPr/>
                </a:pPr>
                <a:endParaRPr lang="en-US" sz="1200" kern="0">
                  <a:solidFill>
                    <a:srgbClr val="0096D6"/>
                  </a:solidFill>
                </a:endParaRPr>
              </a:p>
            </p:txBody>
          </p:sp>
          <p:sp>
            <p:nvSpPr>
              <p:cNvPr id="2960" name="Freeform 734"/>
              <p:cNvSpPr>
                <a:spLocks/>
              </p:cNvSpPr>
              <p:nvPr/>
            </p:nvSpPr>
            <p:spPr bwMode="auto">
              <a:xfrm>
                <a:off x="4231" y="2409"/>
                <a:ext cx="71" cy="56"/>
              </a:xfrm>
              <a:custGeom>
                <a:avLst/>
                <a:gdLst>
                  <a:gd name="T0" fmla="*/ 29 w 71"/>
                  <a:gd name="T1" fmla="*/ 56 h 56"/>
                  <a:gd name="T2" fmla="*/ 26 w 71"/>
                  <a:gd name="T3" fmla="*/ 56 h 56"/>
                  <a:gd name="T4" fmla="*/ 21 w 71"/>
                  <a:gd name="T5" fmla="*/ 56 h 56"/>
                  <a:gd name="T6" fmla="*/ 19 w 71"/>
                  <a:gd name="T7" fmla="*/ 54 h 56"/>
                  <a:gd name="T8" fmla="*/ 19 w 71"/>
                  <a:gd name="T9" fmla="*/ 49 h 56"/>
                  <a:gd name="T10" fmla="*/ 17 w 71"/>
                  <a:gd name="T11" fmla="*/ 49 h 56"/>
                  <a:gd name="T12" fmla="*/ 12 w 71"/>
                  <a:gd name="T13" fmla="*/ 52 h 56"/>
                  <a:gd name="T14" fmla="*/ 12 w 71"/>
                  <a:gd name="T15" fmla="*/ 45 h 56"/>
                  <a:gd name="T16" fmla="*/ 12 w 71"/>
                  <a:gd name="T17" fmla="*/ 45 h 56"/>
                  <a:gd name="T18" fmla="*/ 10 w 71"/>
                  <a:gd name="T19" fmla="*/ 42 h 56"/>
                  <a:gd name="T20" fmla="*/ 10 w 71"/>
                  <a:gd name="T21" fmla="*/ 38 h 56"/>
                  <a:gd name="T22" fmla="*/ 3 w 71"/>
                  <a:gd name="T23" fmla="*/ 28 h 56"/>
                  <a:gd name="T24" fmla="*/ 3 w 71"/>
                  <a:gd name="T25" fmla="*/ 16 h 56"/>
                  <a:gd name="T26" fmla="*/ 5 w 71"/>
                  <a:gd name="T27" fmla="*/ 12 h 56"/>
                  <a:gd name="T28" fmla="*/ 12 w 71"/>
                  <a:gd name="T29" fmla="*/ 4 h 56"/>
                  <a:gd name="T30" fmla="*/ 36 w 71"/>
                  <a:gd name="T31" fmla="*/ 4 h 56"/>
                  <a:gd name="T32" fmla="*/ 40 w 71"/>
                  <a:gd name="T33" fmla="*/ 7 h 56"/>
                  <a:gd name="T34" fmla="*/ 50 w 71"/>
                  <a:gd name="T35" fmla="*/ 9 h 56"/>
                  <a:gd name="T36" fmla="*/ 52 w 71"/>
                  <a:gd name="T37" fmla="*/ 7 h 56"/>
                  <a:gd name="T38" fmla="*/ 59 w 71"/>
                  <a:gd name="T39" fmla="*/ 2 h 56"/>
                  <a:gd name="T40" fmla="*/ 64 w 71"/>
                  <a:gd name="T41" fmla="*/ 4 h 56"/>
                  <a:gd name="T42" fmla="*/ 69 w 71"/>
                  <a:gd name="T43" fmla="*/ 2 h 56"/>
                  <a:gd name="T44" fmla="*/ 69 w 71"/>
                  <a:gd name="T45" fmla="*/ 14 h 56"/>
                  <a:gd name="T46" fmla="*/ 71 w 71"/>
                  <a:gd name="T47" fmla="*/ 30 h 56"/>
                  <a:gd name="T48" fmla="*/ 66 w 71"/>
                  <a:gd name="T49" fmla="*/ 33 h 56"/>
                  <a:gd name="T50" fmla="*/ 62 w 71"/>
                  <a:gd name="T51" fmla="*/ 35 h 56"/>
                  <a:gd name="T52" fmla="*/ 57 w 71"/>
                  <a:gd name="T53" fmla="*/ 40 h 56"/>
                  <a:gd name="T54" fmla="*/ 47 w 71"/>
                  <a:gd name="T55" fmla="*/ 45 h 56"/>
                  <a:gd name="T56" fmla="*/ 45 w 71"/>
                  <a:gd name="T57" fmla="*/ 49 h 56"/>
                  <a:gd name="T58" fmla="*/ 40 w 71"/>
                  <a:gd name="T59" fmla="*/ 52 h 56"/>
                  <a:gd name="T60" fmla="*/ 38 w 71"/>
                  <a:gd name="T61" fmla="*/ 52 h 56"/>
                  <a:gd name="T62" fmla="*/ 36 w 71"/>
                  <a:gd name="T63" fmla="*/ 5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6"/>
                  <a:gd name="T98" fmla="*/ 71 w 71"/>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6">
                    <a:moveTo>
                      <a:pt x="31" y="56"/>
                    </a:moveTo>
                    <a:lnTo>
                      <a:pt x="29" y="56"/>
                    </a:lnTo>
                    <a:lnTo>
                      <a:pt x="26" y="56"/>
                    </a:lnTo>
                    <a:lnTo>
                      <a:pt x="21" y="54"/>
                    </a:lnTo>
                    <a:lnTo>
                      <a:pt x="21" y="56"/>
                    </a:lnTo>
                    <a:lnTo>
                      <a:pt x="19" y="56"/>
                    </a:lnTo>
                    <a:lnTo>
                      <a:pt x="19" y="54"/>
                    </a:lnTo>
                    <a:lnTo>
                      <a:pt x="19" y="52"/>
                    </a:lnTo>
                    <a:lnTo>
                      <a:pt x="19" y="49"/>
                    </a:lnTo>
                    <a:lnTo>
                      <a:pt x="17" y="49"/>
                    </a:lnTo>
                    <a:lnTo>
                      <a:pt x="14" y="52"/>
                    </a:lnTo>
                    <a:lnTo>
                      <a:pt x="12" y="52"/>
                    </a:lnTo>
                    <a:lnTo>
                      <a:pt x="12" y="45"/>
                    </a:lnTo>
                    <a:lnTo>
                      <a:pt x="10" y="42"/>
                    </a:lnTo>
                    <a:lnTo>
                      <a:pt x="10" y="40"/>
                    </a:lnTo>
                    <a:lnTo>
                      <a:pt x="10" y="38"/>
                    </a:lnTo>
                    <a:lnTo>
                      <a:pt x="7" y="30"/>
                    </a:lnTo>
                    <a:lnTo>
                      <a:pt x="3" y="28"/>
                    </a:lnTo>
                    <a:lnTo>
                      <a:pt x="0" y="21"/>
                    </a:lnTo>
                    <a:lnTo>
                      <a:pt x="3" y="16"/>
                    </a:lnTo>
                    <a:lnTo>
                      <a:pt x="5" y="12"/>
                    </a:lnTo>
                    <a:lnTo>
                      <a:pt x="7" y="12"/>
                    </a:lnTo>
                    <a:lnTo>
                      <a:pt x="12" y="4"/>
                    </a:lnTo>
                    <a:lnTo>
                      <a:pt x="14" y="4"/>
                    </a:lnTo>
                    <a:lnTo>
                      <a:pt x="36" y="4"/>
                    </a:lnTo>
                    <a:lnTo>
                      <a:pt x="38" y="7"/>
                    </a:lnTo>
                    <a:lnTo>
                      <a:pt x="40" y="7"/>
                    </a:lnTo>
                    <a:lnTo>
                      <a:pt x="43" y="9"/>
                    </a:lnTo>
                    <a:lnTo>
                      <a:pt x="50" y="9"/>
                    </a:lnTo>
                    <a:lnTo>
                      <a:pt x="52" y="7"/>
                    </a:lnTo>
                    <a:lnTo>
                      <a:pt x="57" y="2"/>
                    </a:lnTo>
                    <a:lnTo>
                      <a:pt x="59" y="2"/>
                    </a:lnTo>
                    <a:lnTo>
                      <a:pt x="62" y="4"/>
                    </a:lnTo>
                    <a:lnTo>
                      <a:pt x="64" y="4"/>
                    </a:lnTo>
                    <a:lnTo>
                      <a:pt x="66" y="4"/>
                    </a:lnTo>
                    <a:lnTo>
                      <a:pt x="69" y="2"/>
                    </a:lnTo>
                    <a:lnTo>
                      <a:pt x="69" y="0"/>
                    </a:lnTo>
                    <a:lnTo>
                      <a:pt x="69" y="14"/>
                    </a:lnTo>
                    <a:lnTo>
                      <a:pt x="71" y="16"/>
                    </a:lnTo>
                    <a:lnTo>
                      <a:pt x="71" y="30"/>
                    </a:lnTo>
                    <a:lnTo>
                      <a:pt x="69" y="33"/>
                    </a:lnTo>
                    <a:lnTo>
                      <a:pt x="66" y="33"/>
                    </a:lnTo>
                    <a:lnTo>
                      <a:pt x="62" y="35"/>
                    </a:lnTo>
                    <a:lnTo>
                      <a:pt x="57" y="38"/>
                    </a:lnTo>
                    <a:lnTo>
                      <a:pt x="57" y="40"/>
                    </a:lnTo>
                    <a:lnTo>
                      <a:pt x="50" y="42"/>
                    </a:lnTo>
                    <a:lnTo>
                      <a:pt x="47" y="45"/>
                    </a:lnTo>
                    <a:lnTo>
                      <a:pt x="50" y="49"/>
                    </a:lnTo>
                    <a:lnTo>
                      <a:pt x="45" y="49"/>
                    </a:lnTo>
                    <a:lnTo>
                      <a:pt x="43" y="52"/>
                    </a:lnTo>
                    <a:lnTo>
                      <a:pt x="40" y="52"/>
                    </a:lnTo>
                    <a:lnTo>
                      <a:pt x="38" y="52"/>
                    </a:lnTo>
                    <a:lnTo>
                      <a:pt x="36" y="54"/>
                    </a:lnTo>
                    <a:lnTo>
                      <a:pt x="36" y="56"/>
                    </a:lnTo>
                    <a:lnTo>
                      <a:pt x="31" y="56"/>
                    </a:lnTo>
                  </a:path>
                </a:pathLst>
              </a:custGeom>
              <a:grpFill/>
              <a:ln w="9525">
                <a:noFill/>
                <a:round/>
                <a:headEnd/>
                <a:tailEnd/>
              </a:ln>
            </p:spPr>
            <p:txBody>
              <a:bodyPr/>
              <a:lstStyle/>
              <a:p>
                <a:pPr>
                  <a:defRPr/>
                </a:pPr>
                <a:endParaRPr lang="en-US" sz="1200" kern="0">
                  <a:solidFill>
                    <a:srgbClr val="0096D6"/>
                  </a:solidFill>
                </a:endParaRPr>
              </a:p>
            </p:txBody>
          </p:sp>
          <p:sp>
            <p:nvSpPr>
              <p:cNvPr id="2961" name="Freeform 735"/>
              <p:cNvSpPr>
                <a:spLocks/>
              </p:cNvSpPr>
              <p:nvPr/>
            </p:nvSpPr>
            <p:spPr bwMode="auto">
              <a:xfrm>
                <a:off x="4387" y="2539"/>
                <a:ext cx="19" cy="11"/>
              </a:xfrm>
              <a:custGeom>
                <a:avLst/>
                <a:gdLst>
                  <a:gd name="T0" fmla="*/ 17 w 19"/>
                  <a:gd name="T1" fmla="*/ 0 h 11"/>
                  <a:gd name="T2" fmla="*/ 17 w 19"/>
                  <a:gd name="T3" fmla="*/ 2 h 11"/>
                  <a:gd name="T4" fmla="*/ 19 w 19"/>
                  <a:gd name="T5" fmla="*/ 4 h 11"/>
                  <a:gd name="T6" fmla="*/ 19 w 19"/>
                  <a:gd name="T7" fmla="*/ 7 h 11"/>
                  <a:gd name="T8" fmla="*/ 19 w 19"/>
                  <a:gd name="T9" fmla="*/ 7 h 11"/>
                  <a:gd name="T10" fmla="*/ 17 w 19"/>
                  <a:gd name="T11" fmla="*/ 7 h 11"/>
                  <a:gd name="T12" fmla="*/ 17 w 19"/>
                  <a:gd name="T13" fmla="*/ 7 h 11"/>
                  <a:gd name="T14" fmla="*/ 14 w 19"/>
                  <a:gd name="T15" fmla="*/ 4 h 11"/>
                  <a:gd name="T16" fmla="*/ 14 w 19"/>
                  <a:gd name="T17" fmla="*/ 2 h 11"/>
                  <a:gd name="T18" fmla="*/ 12 w 19"/>
                  <a:gd name="T19" fmla="*/ 2 h 11"/>
                  <a:gd name="T20" fmla="*/ 12 w 19"/>
                  <a:gd name="T21" fmla="*/ 4 h 11"/>
                  <a:gd name="T22" fmla="*/ 10 w 19"/>
                  <a:gd name="T23" fmla="*/ 4 h 11"/>
                  <a:gd name="T24" fmla="*/ 10 w 19"/>
                  <a:gd name="T25" fmla="*/ 9 h 11"/>
                  <a:gd name="T26" fmla="*/ 10 w 19"/>
                  <a:gd name="T27" fmla="*/ 11 h 11"/>
                  <a:gd name="T28" fmla="*/ 7 w 19"/>
                  <a:gd name="T29" fmla="*/ 11 h 11"/>
                  <a:gd name="T30" fmla="*/ 7 w 19"/>
                  <a:gd name="T31" fmla="*/ 11 h 11"/>
                  <a:gd name="T32" fmla="*/ 0 w 19"/>
                  <a:gd name="T33" fmla="*/ 4 h 11"/>
                  <a:gd name="T34" fmla="*/ 0 w 19"/>
                  <a:gd name="T35" fmla="*/ 4 h 11"/>
                  <a:gd name="T36" fmla="*/ 0 w 19"/>
                  <a:gd name="T37" fmla="*/ 4 h 11"/>
                  <a:gd name="T38" fmla="*/ 7 w 19"/>
                  <a:gd name="T39" fmla="*/ 4 h 11"/>
                  <a:gd name="T40" fmla="*/ 12 w 19"/>
                  <a:gd name="T41" fmla="*/ 0 h 11"/>
                  <a:gd name="T42" fmla="*/ 12 w 19"/>
                  <a:gd name="T43" fmla="*/ 0 h 11"/>
                  <a:gd name="T44" fmla="*/ 17 w 19"/>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1"/>
                  <a:gd name="T71" fmla="*/ 19 w 1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1">
                    <a:moveTo>
                      <a:pt x="17" y="0"/>
                    </a:moveTo>
                    <a:lnTo>
                      <a:pt x="17" y="2"/>
                    </a:lnTo>
                    <a:lnTo>
                      <a:pt x="19" y="4"/>
                    </a:lnTo>
                    <a:lnTo>
                      <a:pt x="19" y="7"/>
                    </a:lnTo>
                    <a:lnTo>
                      <a:pt x="17" y="7"/>
                    </a:lnTo>
                    <a:lnTo>
                      <a:pt x="14" y="4"/>
                    </a:lnTo>
                    <a:lnTo>
                      <a:pt x="14" y="2"/>
                    </a:lnTo>
                    <a:lnTo>
                      <a:pt x="12" y="2"/>
                    </a:lnTo>
                    <a:lnTo>
                      <a:pt x="12" y="4"/>
                    </a:lnTo>
                    <a:lnTo>
                      <a:pt x="10" y="4"/>
                    </a:lnTo>
                    <a:lnTo>
                      <a:pt x="10" y="9"/>
                    </a:lnTo>
                    <a:lnTo>
                      <a:pt x="10" y="11"/>
                    </a:lnTo>
                    <a:lnTo>
                      <a:pt x="7" y="11"/>
                    </a:lnTo>
                    <a:lnTo>
                      <a:pt x="0" y="4"/>
                    </a:lnTo>
                    <a:lnTo>
                      <a:pt x="7" y="4"/>
                    </a:lnTo>
                    <a:lnTo>
                      <a:pt x="12" y="0"/>
                    </a:lnTo>
                    <a:lnTo>
                      <a:pt x="17" y="0"/>
                    </a:lnTo>
                    <a:close/>
                  </a:path>
                </a:pathLst>
              </a:custGeom>
              <a:grpFill/>
              <a:ln w="9525">
                <a:noFill/>
                <a:round/>
                <a:headEnd/>
                <a:tailEnd/>
              </a:ln>
            </p:spPr>
            <p:txBody>
              <a:bodyPr/>
              <a:lstStyle/>
              <a:p>
                <a:pPr>
                  <a:defRPr/>
                </a:pPr>
                <a:endParaRPr lang="en-US" sz="1200" kern="0">
                  <a:solidFill>
                    <a:srgbClr val="0096D6"/>
                  </a:solidFill>
                </a:endParaRPr>
              </a:p>
            </p:txBody>
          </p:sp>
          <p:sp>
            <p:nvSpPr>
              <p:cNvPr id="2962" name="Freeform 736"/>
              <p:cNvSpPr>
                <a:spLocks/>
              </p:cNvSpPr>
              <p:nvPr/>
            </p:nvSpPr>
            <p:spPr bwMode="auto">
              <a:xfrm>
                <a:off x="4387" y="2539"/>
                <a:ext cx="19" cy="11"/>
              </a:xfrm>
              <a:custGeom>
                <a:avLst/>
                <a:gdLst>
                  <a:gd name="T0" fmla="*/ 17 w 19"/>
                  <a:gd name="T1" fmla="*/ 0 h 11"/>
                  <a:gd name="T2" fmla="*/ 17 w 19"/>
                  <a:gd name="T3" fmla="*/ 2 h 11"/>
                  <a:gd name="T4" fmla="*/ 19 w 19"/>
                  <a:gd name="T5" fmla="*/ 4 h 11"/>
                  <a:gd name="T6" fmla="*/ 19 w 19"/>
                  <a:gd name="T7" fmla="*/ 7 h 11"/>
                  <a:gd name="T8" fmla="*/ 19 w 19"/>
                  <a:gd name="T9" fmla="*/ 7 h 11"/>
                  <a:gd name="T10" fmla="*/ 17 w 19"/>
                  <a:gd name="T11" fmla="*/ 7 h 11"/>
                  <a:gd name="T12" fmla="*/ 17 w 19"/>
                  <a:gd name="T13" fmla="*/ 7 h 11"/>
                  <a:gd name="T14" fmla="*/ 14 w 19"/>
                  <a:gd name="T15" fmla="*/ 4 h 11"/>
                  <a:gd name="T16" fmla="*/ 14 w 19"/>
                  <a:gd name="T17" fmla="*/ 2 h 11"/>
                  <a:gd name="T18" fmla="*/ 12 w 19"/>
                  <a:gd name="T19" fmla="*/ 2 h 11"/>
                  <a:gd name="T20" fmla="*/ 12 w 19"/>
                  <a:gd name="T21" fmla="*/ 4 h 11"/>
                  <a:gd name="T22" fmla="*/ 10 w 19"/>
                  <a:gd name="T23" fmla="*/ 4 h 11"/>
                  <a:gd name="T24" fmla="*/ 10 w 19"/>
                  <a:gd name="T25" fmla="*/ 9 h 11"/>
                  <a:gd name="T26" fmla="*/ 10 w 19"/>
                  <a:gd name="T27" fmla="*/ 11 h 11"/>
                  <a:gd name="T28" fmla="*/ 7 w 19"/>
                  <a:gd name="T29" fmla="*/ 11 h 11"/>
                  <a:gd name="T30" fmla="*/ 7 w 19"/>
                  <a:gd name="T31" fmla="*/ 11 h 11"/>
                  <a:gd name="T32" fmla="*/ 0 w 19"/>
                  <a:gd name="T33" fmla="*/ 4 h 11"/>
                  <a:gd name="T34" fmla="*/ 0 w 19"/>
                  <a:gd name="T35" fmla="*/ 4 h 11"/>
                  <a:gd name="T36" fmla="*/ 0 w 19"/>
                  <a:gd name="T37" fmla="*/ 4 h 11"/>
                  <a:gd name="T38" fmla="*/ 7 w 19"/>
                  <a:gd name="T39" fmla="*/ 4 h 11"/>
                  <a:gd name="T40" fmla="*/ 12 w 19"/>
                  <a:gd name="T41" fmla="*/ 0 h 11"/>
                  <a:gd name="T42" fmla="*/ 12 w 19"/>
                  <a:gd name="T43" fmla="*/ 0 h 11"/>
                  <a:gd name="T44" fmla="*/ 17 w 19"/>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1"/>
                  <a:gd name="T71" fmla="*/ 19 w 1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1">
                    <a:moveTo>
                      <a:pt x="17" y="0"/>
                    </a:moveTo>
                    <a:lnTo>
                      <a:pt x="17" y="2"/>
                    </a:lnTo>
                    <a:lnTo>
                      <a:pt x="19" y="4"/>
                    </a:lnTo>
                    <a:lnTo>
                      <a:pt x="19" y="7"/>
                    </a:lnTo>
                    <a:lnTo>
                      <a:pt x="17" y="7"/>
                    </a:lnTo>
                    <a:lnTo>
                      <a:pt x="14" y="4"/>
                    </a:lnTo>
                    <a:lnTo>
                      <a:pt x="14" y="2"/>
                    </a:lnTo>
                    <a:lnTo>
                      <a:pt x="12" y="2"/>
                    </a:lnTo>
                    <a:lnTo>
                      <a:pt x="12" y="4"/>
                    </a:lnTo>
                    <a:lnTo>
                      <a:pt x="10" y="4"/>
                    </a:lnTo>
                    <a:lnTo>
                      <a:pt x="10" y="9"/>
                    </a:lnTo>
                    <a:lnTo>
                      <a:pt x="10" y="11"/>
                    </a:lnTo>
                    <a:lnTo>
                      <a:pt x="7" y="11"/>
                    </a:lnTo>
                    <a:lnTo>
                      <a:pt x="0" y="4"/>
                    </a:lnTo>
                    <a:lnTo>
                      <a:pt x="7" y="4"/>
                    </a:lnTo>
                    <a:lnTo>
                      <a:pt x="12" y="0"/>
                    </a:lnTo>
                    <a:lnTo>
                      <a:pt x="17" y="0"/>
                    </a:lnTo>
                  </a:path>
                </a:pathLst>
              </a:custGeom>
              <a:grpFill/>
              <a:ln w="9525">
                <a:noFill/>
                <a:round/>
                <a:headEnd/>
                <a:tailEnd/>
              </a:ln>
            </p:spPr>
            <p:txBody>
              <a:bodyPr/>
              <a:lstStyle/>
              <a:p>
                <a:pPr>
                  <a:defRPr/>
                </a:pPr>
                <a:endParaRPr lang="en-US" sz="1200" kern="0">
                  <a:solidFill>
                    <a:srgbClr val="0096D6"/>
                  </a:solidFill>
                </a:endParaRPr>
              </a:p>
            </p:txBody>
          </p:sp>
          <p:sp>
            <p:nvSpPr>
              <p:cNvPr id="2963" name="Freeform 737"/>
              <p:cNvSpPr>
                <a:spLocks/>
              </p:cNvSpPr>
              <p:nvPr/>
            </p:nvSpPr>
            <p:spPr bwMode="auto">
              <a:xfrm>
                <a:off x="3272" y="2617"/>
                <a:ext cx="144" cy="144"/>
              </a:xfrm>
              <a:custGeom>
                <a:avLst/>
                <a:gdLst>
                  <a:gd name="T0" fmla="*/ 128 w 144"/>
                  <a:gd name="T1" fmla="*/ 49 h 144"/>
                  <a:gd name="T2" fmla="*/ 125 w 144"/>
                  <a:gd name="T3" fmla="*/ 75 h 144"/>
                  <a:gd name="T4" fmla="*/ 130 w 144"/>
                  <a:gd name="T5" fmla="*/ 80 h 144"/>
                  <a:gd name="T6" fmla="*/ 130 w 144"/>
                  <a:gd name="T7" fmla="*/ 85 h 144"/>
                  <a:gd name="T8" fmla="*/ 130 w 144"/>
                  <a:gd name="T9" fmla="*/ 92 h 144"/>
                  <a:gd name="T10" fmla="*/ 128 w 144"/>
                  <a:gd name="T11" fmla="*/ 96 h 144"/>
                  <a:gd name="T12" fmla="*/ 130 w 144"/>
                  <a:gd name="T13" fmla="*/ 104 h 144"/>
                  <a:gd name="T14" fmla="*/ 132 w 144"/>
                  <a:gd name="T15" fmla="*/ 111 h 144"/>
                  <a:gd name="T16" fmla="*/ 135 w 144"/>
                  <a:gd name="T17" fmla="*/ 113 h 144"/>
                  <a:gd name="T18" fmla="*/ 135 w 144"/>
                  <a:gd name="T19" fmla="*/ 118 h 144"/>
                  <a:gd name="T20" fmla="*/ 140 w 144"/>
                  <a:gd name="T21" fmla="*/ 122 h 144"/>
                  <a:gd name="T22" fmla="*/ 144 w 144"/>
                  <a:gd name="T23" fmla="*/ 125 h 144"/>
                  <a:gd name="T24" fmla="*/ 121 w 144"/>
                  <a:gd name="T25" fmla="*/ 137 h 144"/>
                  <a:gd name="T26" fmla="*/ 111 w 144"/>
                  <a:gd name="T27" fmla="*/ 137 h 144"/>
                  <a:gd name="T28" fmla="*/ 95 w 144"/>
                  <a:gd name="T29" fmla="*/ 141 h 144"/>
                  <a:gd name="T30" fmla="*/ 90 w 144"/>
                  <a:gd name="T31" fmla="*/ 144 h 144"/>
                  <a:gd name="T32" fmla="*/ 83 w 144"/>
                  <a:gd name="T33" fmla="*/ 139 h 144"/>
                  <a:gd name="T34" fmla="*/ 69 w 144"/>
                  <a:gd name="T35" fmla="*/ 141 h 144"/>
                  <a:gd name="T36" fmla="*/ 66 w 144"/>
                  <a:gd name="T37" fmla="*/ 134 h 144"/>
                  <a:gd name="T38" fmla="*/ 62 w 144"/>
                  <a:gd name="T39" fmla="*/ 118 h 144"/>
                  <a:gd name="T40" fmla="*/ 55 w 144"/>
                  <a:gd name="T41" fmla="*/ 115 h 144"/>
                  <a:gd name="T42" fmla="*/ 52 w 144"/>
                  <a:gd name="T43" fmla="*/ 113 h 144"/>
                  <a:gd name="T44" fmla="*/ 50 w 144"/>
                  <a:gd name="T45" fmla="*/ 113 h 144"/>
                  <a:gd name="T46" fmla="*/ 43 w 144"/>
                  <a:gd name="T47" fmla="*/ 111 h 144"/>
                  <a:gd name="T48" fmla="*/ 21 w 144"/>
                  <a:gd name="T49" fmla="*/ 101 h 144"/>
                  <a:gd name="T50" fmla="*/ 12 w 144"/>
                  <a:gd name="T51" fmla="*/ 85 h 144"/>
                  <a:gd name="T52" fmla="*/ 3 w 144"/>
                  <a:gd name="T53" fmla="*/ 73 h 144"/>
                  <a:gd name="T54" fmla="*/ 3 w 144"/>
                  <a:gd name="T55" fmla="*/ 66 h 144"/>
                  <a:gd name="T56" fmla="*/ 0 w 144"/>
                  <a:gd name="T57" fmla="*/ 54 h 144"/>
                  <a:gd name="T58" fmla="*/ 0 w 144"/>
                  <a:gd name="T59" fmla="*/ 45 h 144"/>
                  <a:gd name="T60" fmla="*/ 14 w 144"/>
                  <a:gd name="T61" fmla="*/ 28 h 144"/>
                  <a:gd name="T62" fmla="*/ 12 w 144"/>
                  <a:gd name="T63" fmla="*/ 26 h 144"/>
                  <a:gd name="T64" fmla="*/ 12 w 144"/>
                  <a:gd name="T65" fmla="*/ 21 h 144"/>
                  <a:gd name="T66" fmla="*/ 10 w 144"/>
                  <a:gd name="T67" fmla="*/ 0 h 144"/>
                  <a:gd name="T68" fmla="*/ 17 w 144"/>
                  <a:gd name="T69" fmla="*/ 0 h 144"/>
                  <a:gd name="T70" fmla="*/ 29 w 144"/>
                  <a:gd name="T71" fmla="*/ 21 h 144"/>
                  <a:gd name="T72" fmla="*/ 31 w 144"/>
                  <a:gd name="T73" fmla="*/ 23 h 144"/>
                  <a:gd name="T74" fmla="*/ 33 w 144"/>
                  <a:gd name="T75" fmla="*/ 19 h 144"/>
                  <a:gd name="T76" fmla="*/ 40 w 144"/>
                  <a:gd name="T77" fmla="*/ 21 h 144"/>
                  <a:gd name="T78" fmla="*/ 43 w 144"/>
                  <a:gd name="T79" fmla="*/ 26 h 144"/>
                  <a:gd name="T80" fmla="*/ 45 w 144"/>
                  <a:gd name="T81" fmla="*/ 21 h 144"/>
                  <a:gd name="T82" fmla="*/ 55 w 144"/>
                  <a:gd name="T83" fmla="*/ 16 h 144"/>
                  <a:gd name="T84" fmla="*/ 50 w 144"/>
                  <a:gd name="T85" fmla="*/ 16 h 144"/>
                  <a:gd name="T86" fmla="*/ 50 w 144"/>
                  <a:gd name="T87" fmla="*/ 11 h 144"/>
                  <a:gd name="T88" fmla="*/ 52 w 144"/>
                  <a:gd name="T89" fmla="*/ 11 h 144"/>
                  <a:gd name="T90" fmla="*/ 55 w 144"/>
                  <a:gd name="T91" fmla="*/ 7 h 144"/>
                  <a:gd name="T92" fmla="*/ 57 w 144"/>
                  <a:gd name="T93" fmla="*/ 4 h 144"/>
                  <a:gd name="T94" fmla="*/ 57 w 144"/>
                  <a:gd name="T95" fmla="*/ 2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44"/>
                  <a:gd name="T146" fmla="*/ 144 w 144"/>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44">
                    <a:moveTo>
                      <a:pt x="106" y="28"/>
                    </a:moveTo>
                    <a:lnTo>
                      <a:pt x="109" y="37"/>
                    </a:lnTo>
                    <a:lnTo>
                      <a:pt x="128" y="49"/>
                    </a:lnTo>
                    <a:lnTo>
                      <a:pt x="121" y="68"/>
                    </a:lnTo>
                    <a:lnTo>
                      <a:pt x="123" y="73"/>
                    </a:lnTo>
                    <a:lnTo>
                      <a:pt x="125" y="75"/>
                    </a:lnTo>
                    <a:lnTo>
                      <a:pt x="128" y="78"/>
                    </a:lnTo>
                    <a:lnTo>
                      <a:pt x="130" y="78"/>
                    </a:lnTo>
                    <a:lnTo>
                      <a:pt x="130" y="80"/>
                    </a:lnTo>
                    <a:lnTo>
                      <a:pt x="130" y="82"/>
                    </a:lnTo>
                    <a:lnTo>
                      <a:pt x="130" y="85"/>
                    </a:lnTo>
                    <a:lnTo>
                      <a:pt x="128" y="89"/>
                    </a:lnTo>
                    <a:lnTo>
                      <a:pt x="130" y="89"/>
                    </a:lnTo>
                    <a:lnTo>
                      <a:pt x="130" y="92"/>
                    </a:lnTo>
                    <a:lnTo>
                      <a:pt x="130" y="94"/>
                    </a:lnTo>
                    <a:lnTo>
                      <a:pt x="128" y="96"/>
                    </a:lnTo>
                    <a:lnTo>
                      <a:pt x="130" y="104"/>
                    </a:lnTo>
                    <a:lnTo>
                      <a:pt x="130" y="106"/>
                    </a:lnTo>
                    <a:lnTo>
                      <a:pt x="132" y="111"/>
                    </a:lnTo>
                    <a:lnTo>
                      <a:pt x="132" y="113"/>
                    </a:lnTo>
                    <a:lnTo>
                      <a:pt x="135" y="113"/>
                    </a:lnTo>
                    <a:lnTo>
                      <a:pt x="135" y="115"/>
                    </a:lnTo>
                    <a:lnTo>
                      <a:pt x="135" y="118"/>
                    </a:lnTo>
                    <a:lnTo>
                      <a:pt x="135" y="120"/>
                    </a:lnTo>
                    <a:lnTo>
                      <a:pt x="137" y="120"/>
                    </a:lnTo>
                    <a:lnTo>
                      <a:pt x="140" y="122"/>
                    </a:lnTo>
                    <a:lnTo>
                      <a:pt x="142" y="125"/>
                    </a:lnTo>
                    <a:lnTo>
                      <a:pt x="144" y="125"/>
                    </a:lnTo>
                    <a:lnTo>
                      <a:pt x="144" y="127"/>
                    </a:lnTo>
                    <a:lnTo>
                      <a:pt x="135" y="132"/>
                    </a:lnTo>
                    <a:lnTo>
                      <a:pt x="121" y="137"/>
                    </a:lnTo>
                    <a:lnTo>
                      <a:pt x="118" y="137"/>
                    </a:lnTo>
                    <a:lnTo>
                      <a:pt x="114" y="137"/>
                    </a:lnTo>
                    <a:lnTo>
                      <a:pt x="111" y="137"/>
                    </a:lnTo>
                    <a:lnTo>
                      <a:pt x="109" y="137"/>
                    </a:lnTo>
                    <a:lnTo>
                      <a:pt x="106" y="141"/>
                    </a:lnTo>
                    <a:lnTo>
                      <a:pt x="95" y="141"/>
                    </a:lnTo>
                    <a:lnTo>
                      <a:pt x="92" y="141"/>
                    </a:lnTo>
                    <a:lnTo>
                      <a:pt x="90" y="141"/>
                    </a:lnTo>
                    <a:lnTo>
                      <a:pt x="90" y="144"/>
                    </a:lnTo>
                    <a:lnTo>
                      <a:pt x="88" y="141"/>
                    </a:lnTo>
                    <a:lnTo>
                      <a:pt x="85" y="139"/>
                    </a:lnTo>
                    <a:lnTo>
                      <a:pt x="83" y="139"/>
                    </a:lnTo>
                    <a:lnTo>
                      <a:pt x="80" y="141"/>
                    </a:lnTo>
                    <a:lnTo>
                      <a:pt x="69" y="141"/>
                    </a:lnTo>
                    <a:lnTo>
                      <a:pt x="69" y="139"/>
                    </a:lnTo>
                    <a:lnTo>
                      <a:pt x="69" y="137"/>
                    </a:lnTo>
                    <a:lnTo>
                      <a:pt x="66" y="134"/>
                    </a:lnTo>
                    <a:lnTo>
                      <a:pt x="66" y="130"/>
                    </a:lnTo>
                    <a:lnTo>
                      <a:pt x="62" y="118"/>
                    </a:lnTo>
                    <a:lnTo>
                      <a:pt x="59" y="115"/>
                    </a:lnTo>
                    <a:lnTo>
                      <a:pt x="57" y="113"/>
                    </a:lnTo>
                    <a:lnTo>
                      <a:pt x="55" y="115"/>
                    </a:lnTo>
                    <a:lnTo>
                      <a:pt x="55" y="113"/>
                    </a:lnTo>
                    <a:lnTo>
                      <a:pt x="52" y="113"/>
                    </a:lnTo>
                    <a:lnTo>
                      <a:pt x="50" y="115"/>
                    </a:lnTo>
                    <a:lnTo>
                      <a:pt x="50" y="113"/>
                    </a:lnTo>
                    <a:lnTo>
                      <a:pt x="47" y="113"/>
                    </a:lnTo>
                    <a:lnTo>
                      <a:pt x="43" y="111"/>
                    </a:lnTo>
                    <a:lnTo>
                      <a:pt x="29" y="106"/>
                    </a:lnTo>
                    <a:lnTo>
                      <a:pt x="21" y="101"/>
                    </a:lnTo>
                    <a:lnTo>
                      <a:pt x="19" y="101"/>
                    </a:lnTo>
                    <a:lnTo>
                      <a:pt x="12" y="85"/>
                    </a:lnTo>
                    <a:lnTo>
                      <a:pt x="12" y="80"/>
                    </a:lnTo>
                    <a:lnTo>
                      <a:pt x="7" y="75"/>
                    </a:lnTo>
                    <a:lnTo>
                      <a:pt x="3" y="73"/>
                    </a:lnTo>
                    <a:lnTo>
                      <a:pt x="0" y="68"/>
                    </a:lnTo>
                    <a:lnTo>
                      <a:pt x="3" y="68"/>
                    </a:lnTo>
                    <a:lnTo>
                      <a:pt x="3" y="66"/>
                    </a:lnTo>
                    <a:lnTo>
                      <a:pt x="3" y="59"/>
                    </a:lnTo>
                    <a:lnTo>
                      <a:pt x="3" y="56"/>
                    </a:lnTo>
                    <a:lnTo>
                      <a:pt x="0" y="54"/>
                    </a:lnTo>
                    <a:lnTo>
                      <a:pt x="0" y="45"/>
                    </a:lnTo>
                    <a:lnTo>
                      <a:pt x="7" y="42"/>
                    </a:lnTo>
                    <a:lnTo>
                      <a:pt x="14" y="30"/>
                    </a:lnTo>
                    <a:lnTo>
                      <a:pt x="14" y="28"/>
                    </a:lnTo>
                    <a:lnTo>
                      <a:pt x="14" y="26"/>
                    </a:lnTo>
                    <a:lnTo>
                      <a:pt x="12" y="26"/>
                    </a:lnTo>
                    <a:lnTo>
                      <a:pt x="12" y="23"/>
                    </a:lnTo>
                    <a:lnTo>
                      <a:pt x="12" y="21"/>
                    </a:lnTo>
                    <a:lnTo>
                      <a:pt x="14" y="16"/>
                    </a:lnTo>
                    <a:lnTo>
                      <a:pt x="17" y="14"/>
                    </a:lnTo>
                    <a:lnTo>
                      <a:pt x="10" y="0"/>
                    </a:lnTo>
                    <a:lnTo>
                      <a:pt x="17" y="2"/>
                    </a:lnTo>
                    <a:lnTo>
                      <a:pt x="17" y="0"/>
                    </a:lnTo>
                    <a:lnTo>
                      <a:pt x="29" y="0"/>
                    </a:lnTo>
                    <a:lnTo>
                      <a:pt x="26" y="14"/>
                    </a:lnTo>
                    <a:lnTo>
                      <a:pt x="29" y="21"/>
                    </a:lnTo>
                    <a:lnTo>
                      <a:pt x="29" y="23"/>
                    </a:lnTo>
                    <a:lnTo>
                      <a:pt x="31" y="23"/>
                    </a:lnTo>
                    <a:lnTo>
                      <a:pt x="31" y="21"/>
                    </a:lnTo>
                    <a:lnTo>
                      <a:pt x="33" y="21"/>
                    </a:lnTo>
                    <a:lnTo>
                      <a:pt x="33" y="19"/>
                    </a:lnTo>
                    <a:lnTo>
                      <a:pt x="38" y="21"/>
                    </a:lnTo>
                    <a:lnTo>
                      <a:pt x="40" y="21"/>
                    </a:lnTo>
                    <a:lnTo>
                      <a:pt x="43" y="21"/>
                    </a:lnTo>
                    <a:lnTo>
                      <a:pt x="43" y="26"/>
                    </a:lnTo>
                    <a:lnTo>
                      <a:pt x="43" y="23"/>
                    </a:lnTo>
                    <a:lnTo>
                      <a:pt x="45" y="21"/>
                    </a:lnTo>
                    <a:lnTo>
                      <a:pt x="50" y="21"/>
                    </a:lnTo>
                    <a:lnTo>
                      <a:pt x="52" y="19"/>
                    </a:lnTo>
                    <a:lnTo>
                      <a:pt x="55" y="16"/>
                    </a:lnTo>
                    <a:lnTo>
                      <a:pt x="50" y="16"/>
                    </a:lnTo>
                    <a:lnTo>
                      <a:pt x="47" y="14"/>
                    </a:lnTo>
                    <a:lnTo>
                      <a:pt x="50" y="11"/>
                    </a:lnTo>
                    <a:lnTo>
                      <a:pt x="52" y="11"/>
                    </a:lnTo>
                    <a:lnTo>
                      <a:pt x="52" y="9"/>
                    </a:lnTo>
                    <a:lnTo>
                      <a:pt x="55" y="9"/>
                    </a:lnTo>
                    <a:lnTo>
                      <a:pt x="55" y="7"/>
                    </a:lnTo>
                    <a:lnTo>
                      <a:pt x="57" y="4"/>
                    </a:lnTo>
                    <a:lnTo>
                      <a:pt x="57" y="2"/>
                    </a:lnTo>
                    <a:lnTo>
                      <a:pt x="59" y="0"/>
                    </a:lnTo>
                    <a:lnTo>
                      <a:pt x="106" y="28"/>
                    </a:lnTo>
                    <a:close/>
                  </a:path>
                </a:pathLst>
              </a:custGeom>
              <a:grpFill/>
              <a:ln w="9525">
                <a:noFill/>
                <a:round/>
                <a:headEnd/>
                <a:tailEnd/>
              </a:ln>
            </p:spPr>
            <p:txBody>
              <a:bodyPr/>
              <a:lstStyle/>
              <a:p>
                <a:pPr>
                  <a:defRPr/>
                </a:pPr>
                <a:endParaRPr lang="en-US" sz="1200" kern="0">
                  <a:solidFill>
                    <a:srgbClr val="0096D6"/>
                  </a:solidFill>
                </a:endParaRPr>
              </a:p>
            </p:txBody>
          </p:sp>
          <p:sp>
            <p:nvSpPr>
              <p:cNvPr id="2964" name="Freeform 738"/>
              <p:cNvSpPr>
                <a:spLocks/>
              </p:cNvSpPr>
              <p:nvPr/>
            </p:nvSpPr>
            <p:spPr bwMode="auto">
              <a:xfrm>
                <a:off x="3272" y="2617"/>
                <a:ext cx="144" cy="144"/>
              </a:xfrm>
              <a:custGeom>
                <a:avLst/>
                <a:gdLst>
                  <a:gd name="T0" fmla="*/ 128 w 144"/>
                  <a:gd name="T1" fmla="*/ 49 h 144"/>
                  <a:gd name="T2" fmla="*/ 125 w 144"/>
                  <a:gd name="T3" fmla="*/ 75 h 144"/>
                  <a:gd name="T4" fmla="*/ 130 w 144"/>
                  <a:gd name="T5" fmla="*/ 80 h 144"/>
                  <a:gd name="T6" fmla="*/ 130 w 144"/>
                  <a:gd name="T7" fmla="*/ 85 h 144"/>
                  <a:gd name="T8" fmla="*/ 130 w 144"/>
                  <a:gd name="T9" fmla="*/ 92 h 144"/>
                  <a:gd name="T10" fmla="*/ 128 w 144"/>
                  <a:gd name="T11" fmla="*/ 96 h 144"/>
                  <a:gd name="T12" fmla="*/ 130 w 144"/>
                  <a:gd name="T13" fmla="*/ 104 h 144"/>
                  <a:gd name="T14" fmla="*/ 132 w 144"/>
                  <a:gd name="T15" fmla="*/ 111 h 144"/>
                  <a:gd name="T16" fmla="*/ 135 w 144"/>
                  <a:gd name="T17" fmla="*/ 113 h 144"/>
                  <a:gd name="T18" fmla="*/ 135 w 144"/>
                  <a:gd name="T19" fmla="*/ 118 h 144"/>
                  <a:gd name="T20" fmla="*/ 140 w 144"/>
                  <a:gd name="T21" fmla="*/ 122 h 144"/>
                  <a:gd name="T22" fmla="*/ 144 w 144"/>
                  <a:gd name="T23" fmla="*/ 125 h 144"/>
                  <a:gd name="T24" fmla="*/ 121 w 144"/>
                  <a:gd name="T25" fmla="*/ 137 h 144"/>
                  <a:gd name="T26" fmla="*/ 111 w 144"/>
                  <a:gd name="T27" fmla="*/ 137 h 144"/>
                  <a:gd name="T28" fmla="*/ 95 w 144"/>
                  <a:gd name="T29" fmla="*/ 141 h 144"/>
                  <a:gd name="T30" fmla="*/ 90 w 144"/>
                  <a:gd name="T31" fmla="*/ 144 h 144"/>
                  <a:gd name="T32" fmla="*/ 83 w 144"/>
                  <a:gd name="T33" fmla="*/ 139 h 144"/>
                  <a:gd name="T34" fmla="*/ 69 w 144"/>
                  <a:gd name="T35" fmla="*/ 141 h 144"/>
                  <a:gd name="T36" fmla="*/ 66 w 144"/>
                  <a:gd name="T37" fmla="*/ 134 h 144"/>
                  <a:gd name="T38" fmla="*/ 62 w 144"/>
                  <a:gd name="T39" fmla="*/ 118 h 144"/>
                  <a:gd name="T40" fmla="*/ 55 w 144"/>
                  <a:gd name="T41" fmla="*/ 115 h 144"/>
                  <a:gd name="T42" fmla="*/ 52 w 144"/>
                  <a:gd name="T43" fmla="*/ 113 h 144"/>
                  <a:gd name="T44" fmla="*/ 50 w 144"/>
                  <a:gd name="T45" fmla="*/ 113 h 144"/>
                  <a:gd name="T46" fmla="*/ 43 w 144"/>
                  <a:gd name="T47" fmla="*/ 111 h 144"/>
                  <a:gd name="T48" fmla="*/ 21 w 144"/>
                  <a:gd name="T49" fmla="*/ 101 h 144"/>
                  <a:gd name="T50" fmla="*/ 12 w 144"/>
                  <a:gd name="T51" fmla="*/ 85 h 144"/>
                  <a:gd name="T52" fmla="*/ 3 w 144"/>
                  <a:gd name="T53" fmla="*/ 73 h 144"/>
                  <a:gd name="T54" fmla="*/ 3 w 144"/>
                  <a:gd name="T55" fmla="*/ 66 h 144"/>
                  <a:gd name="T56" fmla="*/ 0 w 144"/>
                  <a:gd name="T57" fmla="*/ 54 h 144"/>
                  <a:gd name="T58" fmla="*/ 0 w 144"/>
                  <a:gd name="T59" fmla="*/ 45 h 144"/>
                  <a:gd name="T60" fmla="*/ 14 w 144"/>
                  <a:gd name="T61" fmla="*/ 28 h 144"/>
                  <a:gd name="T62" fmla="*/ 12 w 144"/>
                  <a:gd name="T63" fmla="*/ 26 h 144"/>
                  <a:gd name="T64" fmla="*/ 12 w 144"/>
                  <a:gd name="T65" fmla="*/ 21 h 144"/>
                  <a:gd name="T66" fmla="*/ 10 w 144"/>
                  <a:gd name="T67" fmla="*/ 0 h 144"/>
                  <a:gd name="T68" fmla="*/ 17 w 144"/>
                  <a:gd name="T69" fmla="*/ 0 h 144"/>
                  <a:gd name="T70" fmla="*/ 29 w 144"/>
                  <a:gd name="T71" fmla="*/ 21 h 144"/>
                  <a:gd name="T72" fmla="*/ 31 w 144"/>
                  <a:gd name="T73" fmla="*/ 23 h 144"/>
                  <a:gd name="T74" fmla="*/ 33 w 144"/>
                  <a:gd name="T75" fmla="*/ 19 h 144"/>
                  <a:gd name="T76" fmla="*/ 40 w 144"/>
                  <a:gd name="T77" fmla="*/ 21 h 144"/>
                  <a:gd name="T78" fmla="*/ 43 w 144"/>
                  <a:gd name="T79" fmla="*/ 26 h 144"/>
                  <a:gd name="T80" fmla="*/ 45 w 144"/>
                  <a:gd name="T81" fmla="*/ 21 h 144"/>
                  <a:gd name="T82" fmla="*/ 55 w 144"/>
                  <a:gd name="T83" fmla="*/ 16 h 144"/>
                  <a:gd name="T84" fmla="*/ 50 w 144"/>
                  <a:gd name="T85" fmla="*/ 16 h 144"/>
                  <a:gd name="T86" fmla="*/ 50 w 144"/>
                  <a:gd name="T87" fmla="*/ 11 h 144"/>
                  <a:gd name="T88" fmla="*/ 52 w 144"/>
                  <a:gd name="T89" fmla="*/ 11 h 144"/>
                  <a:gd name="T90" fmla="*/ 55 w 144"/>
                  <a:gd name="T91" fmla="*/ 7 h 144"/>
                  <a:gd name="T92" fmla="*/ 57 w 144"/>
                  <a:gd name="T93" fmla="*/ 4 h 144"/>
                  <a:gd name="T94" fmla="*/ 57 w 144"/>
                  <a:gd name="T95" fmla="*/ 2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44"/>
                  <a:gd name="T146" fmla="*/ 144 w 144"/>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44">
                    <a:moveTo>
                      <a:pt x="106" y="28"/>
                    </a:moveTo>
                    <a:lnTo>
                      <a:pt x="109" y="37"/>
                    </a:lnTo>
                    <a:lnTo>
                      <a:pt x="128" y="49"/>
                    </a:lnTo>
                    <a:lnTo>
                      <a:pt x="121" y="68"/>
                    </a:lnTo>
                    <a:lnTo>
                      <a:pt x="123" y="73"/>
                    </a:lnTo>
                    <a:lnTo>
                      <a:pt x="125" y="75"/>
                    </a:lnTo>
                    <a:lnTo>
                      <a:pt x="128" y="78"/>
                    </a:lnTo>
                    <a:lnTo>
                      <a:pt x="130" y="78"/>
                    </a:lnTo>
                    <a:lnTo>
                      <a:pt x="130" y="80"/>
                    </a:lnTo>
                    <a:lnTo>
                      <a:pt x="130" y="82"/>
                    </a:lnTo>
                    <a:lnTo>
                      <a:pt x="130" y="85"/>
                    </a:lnTo>
                    <a:lnTo>
                      <a:pt x="128" y="89"/>
                    </a:lnTo>
                    <a:lnTo>
                      <a:pt x="130" y="89"/>
                    </a:lnTo>
                    <a:lnTo>
                      <a:pt x="130" y="92"/>
                    </a:lnTo>
                    <a:lnTo>
                      <a:pt x="130" y="94"/>
                    </a:lnTo>
                    <a:lnTo>
                      <a:pt x="128" y="96"/>
                    </a:lnTo>
                    <a:lnTo>
                      <a:pt x="130" y="104"/>
                    </a:lnTo>
                    <a:lnTo>
                      <a:pt x="130" y="106"/>
                    </a:lnTo>
                    <a:lnTo>
                      <a:pt x="132" y="111"/>
                    </a:lnTo>
                    <a:lnTo>
                      <a:pt x="132" y="113"/>
                    </a:lnTo>
                    <a:lnTo>
                      <a:pt x="135" y="113"/>
                    </a:lnTo>
                    <a:lnTo>
                      <a:pt x="135" y="115"/>
                    </a:lnTo>
                    <a:lnTo>
                      <a:pt x="135" y="118"/>
                    </a:lnTo>
                    <a:lnTo>
                      <a:pt x="135" y="120"/>
                    </a:lnTo>
                    <a:lnTo>
                      <a:pt x="137" y="120"/>
                    </a:lnTo>
                    <a:lnTo>
                      <a:pt x="140" y="122"/>
                    </a:lnTo>
                    <a:lnTo>
                      <a:pt x="142" y="125"/>
                    </a:lnTo>
                    <a:lnTo>
                      <a:pt x="144" y="125"/>
                    </a:lnTo>
                    <a:lnTo>
                      <a:pt x="144" y="127"/>
                    </a:lnTo>
                    <a:lnTo>
                      <a:pt x="135" y="132"/>
                    </a:lnTo>
                    <a:lnTo>
                      <a:pt x="121" y="137"/>
                    </a:lnTo>
                    <a:lnTo>
                      <a:pt x="118" y="137"/>
                    </a:lnTo>
                    <a:lnTo>
                      <a:pt x="114" y="137"/>
                    </a:lnTo>
                    <a:lnTo>
                      <a:pt x="111" y="137"/>
                    </a:lnTo>
                    <a:lnTo>
                      <a:pt x="109" y="137"/>
                    </a:lnTo>
                    <a:lnTo>
                      <a:pt x="106" y="141"/>
                    </a:lnTo>
                    <a:lnTo>
                      <a:pt x="95" y="141"/>
                    </a:lnTo>
                    <a:lnTo>
                      <a:pt x="92" y="141"/>
                    </a:lnTo>
                    <a:lnTo>
                      <a:pt x="90" y="141"/>
                    </a:lnTo>
                    <a:lnTo>
                      <a:pt x="90" y="144"/>
                    </a:lnTo>
                    <a:lnTo>
                      <a:pt x="88" y="141"/>
                    </a:lnTo>
                    <a:lnTo>
                      <a:pt x="85" y="139"/>
                    </a:lnTo>
                    <a:lnTo>
                      <a:pt x="83" y="139"/>
                    </a:lnTo>
                    <a:lnTo>
                      <a:pt x="80" y="141"/>
                    </a:lnTo>
                    <a:lnTo>
                      <a:pt x="69" y="141"/>
                    </a:lnTo>
                    <a:lnTo>
                      <a:pt x="69" y="139"/>
                    </a:lnTo>
                    <a:lnTo>
                      <a:pt x="69" y="137"/>
                    </a:lnTo>
                    <a:lnTo>
                      <a:pt x="66" y="134"/>
                    </a:lnTo>
                    <a:lnTo>
                      <a:pt x="66" y="130"/>
                    </a:lnTo>
                    <a:lnTo>
                      <a:pt x="62" y="118"/>
                    </a:lnTo>
                    <a:lnTo>
                      <a:pt x="59" y="115"/>
                    </a:lnTo>
                    <a:lnTo>
                      <a:pt x="57" y="113"/>
                    </a:lnTo>
                    <a:lnTo>
                      <a:pt x="55" y="115"/>
                    </a:lnTo>
                    <a:lnTo>
                      <a:pt x="55" y="113"/>
                    </a:lnTo>
                    <a:lnTo>
                      <a:pt x="52" y="113"/>
                    </a:lnTo>
                    <a:lnTo>
                      <a:pt x="50" y="115"/>
                    </a:lnTo>
                    <a:lnTo>
                      <a:pt x="50" y="113"/>
                    </a:lnTo>
                    <a:lnTo>
                      <a:pt x="47" y="113"/>
                    </a:lnTo>
                    <a:lnTo>
                      <a:pt x="43" y="111"/>
                    </a:lnTo>
                    <a:lnTo>
                      <a:pt x="29" y="106"/>
                    </a:lnTo>
                    <a:lnTo>
                      <a:pt x="21" y="101"/>
                    </a:lnTo>
                    <a:lnTo>
                      <a:pt x="19" y="101"/>
                    </a:lnTo>
                    <a:lnTo>
                      <a:pt x="12" y="85"/>
                    </a:lnTo>
                    <a:lnTo>
                      <a:pt x="12" y="80"/>
                    </a:lnTo>
                    <a:lnTo>
                      <a:pt x="7" y="75"/>
                    </a:lnTo>
                    <a:lnTo>
                      <a:pt x="3" y="73"/>
                    </a:lnTo>
                    <a:lnTo>
                      <a:pt x="0" y="68"/>
                    </a:lnTo>
                    <a:lnTo>
                      <a:pt x="3" y="68"/>
                    </a:lnTo>
                    <a:lnTo>
                      <a:pt x="3" y="66"/>
                    </a:lnTo>
                    <a:lnTo>
                      <a:pt x="3" y="59"/>
                    </a:lnTo>
                    <a:lnTo>
                      <a:pt x="3" y="56"/>
                    </a:lnTo>
                    <a:lnTo>
                      <a:pt x="0" y="54"/>
                    </a:lnTo>
                    <a:lnTo>
                      <a:pt x="0" y="45"/>
                    </a:lnTo>
                    <a:lnTo>
                      <a:pt x="7" y="42"/>
                    </a:lnTo>
                    <a:lnTo>
                      <a:pt x="14" y="30"/>
                    </a:lnTo>
                    <a:lnTo>
                      <a:pt x="14" y="28"/>
                    </a:lnTo>
                    <a:lnTo>
                      <a:pt x="14" y="26"/>
                    </a:lnTo>
                    <a:lnTo>
                      <a:pt x="12" y="26"/>
                    </a:lnTo>
                    <a:lnTo>
                      <a:pt x="12" y="23"/>
                    </a:lnTo>
                    <a:lnTo>
                      <a:pt x="12" y="21"/>
                    </a:lnTo>
                    <a:lnTo>
                      <a:pt x="14" y="16"/>
                    </a:lnTo>
                    <a:lnTo>
                      <a:pt x="17" y="14"/>
                    </a:lnTo>
                    <a:lnTo>
                      <a:pt x="10" y="0"/>
                    </a:lnTo>
                    <a:lnTo>
                      <a:pt x="17" y="2"/>
                    </a:lnTo>
                    <a:lnTo>
                      <a:pt x="17" y="0"/>
                    </a:lnTo>
                    <a:lnTo>
                      <a:pt x="29" y="0"/>
                    </a:lnTo>
                    <a:lnTo>
                      <a:pt x="26" y="14"/>
                    </a:lnTo>
                    <a:lnTo>
                      <a:pt x="29" y="21"/>
                    </a:lnTo>
                    <a:lnTo>
                      <a:pt x="29" y="23"/>
                    </a:lnTo>
                    <a:lnTo>
                      <a:pt x="31" y="23"/>
                    </a:lnTo>
                    <a:lnTo>
                      <a:pt x="31" y="21"/>
                    </a:lnTo>
                    <a:lnTo>
                      <a:pt x="33" y="21"/>
                    </a:lnTo>
                    <a:lnTo>
                      <a:pt x="33" y="19"/>
                    </a:lnTo>
                    <a:lnTo>
                      <a:pt x="38" y="21"/>
                    </a:lnTo>
                    <a:lnTo>
                      <a:pt x="40" y="21"/>
                    </a:lnTo>
                    <a:lnTo>
                      <a:pt x="43" y="21"/>
                    </a:lnTo>
                    <a:lnTo>
                      <a:pt x="43" y="26"/>
                    </a:lnTo>
                    <a:lnTo>
                      <a:pt x="43" y="23"/>
                    </a:lnTo>
                    <a:lnTo>
                      <a:pt x="45" y="21"/>
                    </a:lnTo>
                    <a:lnTo>
                      <a:pt x="50" y="21"/>
                    </a:lnTo>
                    <a:lnTo>
                      <a:pt x="52" y="19"/>
                    </a:lnTo>
                    <a:lnTo>
                      <a:pt x="55" y="16"/>
                    </a:lnTo>
                    <a:lnTo>
                      <a:pt x="50" y="16"/>
                    </a:lnTo>
                    <a:lnTo>
                      <a:pt x="47" y="14"/>
                    </a:lnTo>
                    <a:lnTo>
                      <a:pt x="50" y="11"/>
                    </a:lnTo>
                    <a:lnTo>
                      <a:pt x="52" y="11"/>
                    </a:lnTo>
                    <a:lnTo>
                      <a:pt x="52" y="9"/>
                    </a:lnTo>
                    <a:lnTo>
                      <a:pt x="55" y="9"/>
                    </a:lnTo>
                    <a:lnTo>
                      <a:pt x="55" y="7"/>
                    </a:lnTo>
                    <a:lnTo>
                      <a:pt x="57" y="4"/>
                    </a:lnTo>
                    <a:lnTo>
                      <a:pt x="57" y="2"/>
                    </a:lnTo>
                    <a:lnTo>
                      <a:pt x="59" y="0"/>
                    </a:lnTo>
                    <a:lnTo>
                      <a:pt x="106" y="28"/>
                    </a:lnTo>
                  </a:path>
                </a:pathLst>
              </a:custGeom>
              <a:grpFill/>
              <a:ln w="9525">
                <a:noFill/>
                <a:round/>
                <a:headEnd/>
                <a:tailEnd/>
              </a:ln>
            </p:spPr>
            <p:txBody>
              <a:bodyPr/>
              <a:lstStyle/>
              <a:p>
                <a:pPr>
                  <a:defRPr/>
                </a:pPr>
                <a:endParaRPr lang="en-US" sz="1200" kern="0">
                  <a:solidFill>
                    <a:srgbClr val="0096D6"/>
                  </a:solidFill>
                </a:endParaRPr>
              </a:p>
            </p:txBody>
          </p:sp>
          <p:sp>
            <p:nvSpPr>
              <p:cNvPr id="2965" name="Freeform 739"/>
              <p:cNvSpPr>
                <a:spLocks/>
              </p:cNvSpPr>
              <p:nvPr/>
            </p:nvSpPr>
            <p:spPr bwMode="auto">
              <a:xfrm>
                <a:off x="2708" y="2097"/>
                <a:ext cx="158" cy="128"/>
              </a:xfrm>
              <a:custGeom>
                <a:avLst/>
                <a:gdLst>
                  <a:gd name="T0" fmla="*/ 59 w 158"/>
                  <a:gd name="T1" fmla="*/ 128 h 128"/>
                  <a:gd name="T2" fmla="*/ 2 w 158"/>
                  <a:gd name="T3" fmla="*/ 125 h 128"/>
                  <a:gd name="T4" fmla="*/ 28 w 158"/>
                  <a:gd name="T5" fmla="*/ 113 h 128"/>
                  <a:gd name="T6" fmla="*/ 33 w 158"/>
                  <a:gd name="T7" fmla="*/ 109 h 128"/>
                  <a:gd name="T8" fmla="*/ 37 w 158"/>
                  <a:gd name="T9" fmla="*/ 106 h 128"/>
                  <a:gd name="T10" fmla="*/ 45 w 158"/>
                  <a:gd name="T11" fmla="*/ 87 h 128"/>
                  <a:gd name="T12" fmla="*/ 42 w 158"/>
                  <a:gd name="T13" fmla="*/ 73 h 128"/>
                  <a:gd name="T14" fmla="*/ 47 w 158"/>
                  <a:gd name="T15" fmla="*/ 64 h 128"/>
                  <a:gd name="T16" fmla="*/ 49 w 158"/>
                  <a:gd name="T17" fmla="*/ 64 h 128"/>
                  <a:gd name="T18" fmla="*/ 52 w 158"/>
                  <a:gd name="T19" fmla="*/ 54 h 128"/>
                  <a:gd name="T20" fmla="*/ 80 w 158"/>
                  <a:gd name="T21" fmla="*/ 33 h 128"/>
                  <a:gd name="T22" fmla="*/ 85 w 158"/>
                  <a:gd name="T23" fmla="*/ 26 h 128"/>
                  <a:gd name="T24" fmla="*/ 94 w 158"/>
                  <a:gd name="T25" fmla="*/ 5 h 128"/>
                  <a:gd name="T26" fmla="*/ 101 w 158"/>
                  <a:gd name="T27" fmla="*/ 0 h 128"/>
                  <a:gd name="T28" fmla="*/ 111 w 158"/>
                  <a:gd name="T29" fmla="*/ 12 h 128"/>
                  <a:gd name="T30" fmla="*/ 120 w 158"/>
                  <a:gd name="T31" fmla="*/ 12 h 128"/>
                  <a:gd name="T32" fmla="*/ 132 w 158"/>
                  <a:gd name="T33" fmla="*/ 9 h 128"/>
                  <a:gd name="T34" fmla="*/ 139 w 158"/>
                  <a:gd name="T35" fmla="*/ 14 h 128"/>
                  <a:gd name="T36" fmla="*/ 146 w 158"/>
                  <a:gd name="T37" fmla="*/ 14 h 128"/>
                  <a:gd name="T38" fmla="*/ 146 w 158"/>
                  <a:gd name="T39" fmla="*/ 16 h 128"/>
                  <a:gd name="T40" fmla="*/ 148 w 158"/>
                  <a:gd name="T41" fmla="*/ 19 h 128"/>
                  <a:gd name="T42" fmla="*/ 148 w 158"/>
                  <a:gd name="T43" fmla="*/ 21 h 128"/>
                  <a:gd name="T44" fmla="*/ 151 w 158"/>
                  <a:gd name="T45" fmla="*/ 21 h 128"/>
                  <a:gd name="T46" fmla="*/ 148 w 158"/>
                  <a:gd name="T47" fmla="*/ 21 h 128"/>
                  <a:gd name="T48" fmla="*/ 151 w 158"/>
                  <a:gd name="T49" fmla="*/ 26 h 128"/>
                  <a:gd name="T50" fmla="*/ 151 w 158"/>
                  <a:gd name="T51" fmla="*/ 35 h 128"/>
                  <a:gd name="T52" fmla="*/ 151 w 158"/>
                  <a:gd name="T53" fmla="*/ 38 h 128"/>
                  <a:gd name="T54" fmla="*/ 151 w 158"/>
                  <a:gd name="T55" fmla="*/ 40 h 128"/>
                  <a:gd name="T56" fmla="*/ 153 w 158"/>
                  <a:gd name="T57" fmla="*/ 45 h 128"/>
                  <a:gd name="T58" fmla="*/ 153 w 158"/>
                  <a:gd name="T59" fmla="*/ 50 h 128"/>
                  <a:gd name="T60" fmla="*/ 158 w 158"/>
                  <a:gd name="T61" fmla="*/ 54 h 128"/>
                  <a:gd name="T62" fmla="*/ 156 w 158"/>
                  <a:gd name="T63" fmla="*/ 57 h 128"/>
                  <a:gd name="T64" fmla="*/ 156 w 158"/>
                  <a:gd name="T65" fmla="*/ 59 h 128"/>
                  <a:gd name="T66" fmla="*/ 156 w 158"/>
                  <a:gd name="T67" fmla="*/ 59 h 128"/>
                  <a:gd name="T68" fmla="*/ 148 w 158"/>
                  <a:gd name="T69" fmla="*/ 59 h 128"/>
                  <a:gd name="T70" fmla="*/ 137 w 158"/>
                  <a:gd name="T71" fmla="*/ 59 h 128"/>
                  <a:gd name="T72" fmla="*/ 137 w 158"/>
                  <a:gd name="T73" fmla="*/ 61 h 128"/>
                  <a:gd name="T74" fmla="*/ 134 w 158"/>
                  <a:gd name="T75" fmla="*/ 61 h 128"/>
                  <a:gd name="T76" fmla="*/ 132 w 158"/>
                  <a:gd name="T77" fmla="*/ 64 h 128"/>
                  <a:gd name="T78" fmla="*/ 132 w 158"/>
                  <a:gd name="T79" fmla="*/ 66 h 128"/>
                  <a:gd name="T80" fmla="*/ 122 w 158"/>
                  <a:gd name="T81" fmla="*/ 66 h 128"/>
                  <a:gd name="T82" fmla="*/ 120 w 158"/>
                  <a:gd name="T83" fmla="*/ 68 h 128"/>
                  <a:gd name="T84" fmla="*/ 120 w 158"/>
                  <a:gd name="T85" fmla="*/ 71 h 128"/>
                  <a:gd name="T86" fmla="*/ 122 w 158"/>
                  <a:gd name="T87" fmla="*/ 71 h 128"/>
                  <a:gd name="T88" fmla="*/ 122 w 158"/>
                  <a:gd name="T89" fmla="*/ 73 h 128"/>
                  <a:gd name="T90" fmla="*/ 122 w 158"/>
                  <a:gd name="T91" fmla="*/ 76 h 128"/>
                  <a:gd name="T92" fmla="*/ 122 w 158"/>
                  <a:gd name="T93" fmla="*/ 76 h 128"/>
                  <a:gd name="T94" fmla="*/ 125 w 158"/>
                  <a:gd name="T95" fmla="*/ 76 h 128"/>
                  <a:gd name="T96" fmla="*/ 125 w 158"/>
                  <a:gd name="T97" fmla="*/ 78 h 128"/>
                  <a:gd name="T98" fmla="*/ 113 w 158"/>
                  <a:gd name="T99" fmla="*/ 83 h 128"/>
                  <a:gd name="T100" fmla="*/ 108 w 158"/>
                  <a:gd name="T101" fmla="*/ 85 h 128"/>
                  <a:gd name="T102" fmla="*/ 104 w 158"/>
                  <a:gd name="T103" fmla="*/ 87 h 128"/>
                  <a:gd name="T104" fmla="*/ 104 w 158"/>
                  <a:gd name="T105" fmla="*/ 90 h 128"/>
                  <a:gd name="T106" fmla="*/ 92 w 158"/>
                  <a:gd name="T107" fmla="*/ 94 h 128"/>
                  <a:gd name="T108" fmla="*/ 89 w 158"/>
                  <a:gd name="T109" fmla="*/ 97 h 128"/>
                  <a:gd name="T110" fmla="*/ 85 w 158"/>
                  <a:gd name="T111" fmla="*/ 97 h 128"/>
                  <a:gd name="T112" fmla="*/ 85 w 158"/>
                  <a:gd name="T113" fmla="*/ 99 h 128"/>
                  <a:gd name="T114" fmla="*/ 80 w 158"/>
                  <a:gd name="T115" fmla="*/ 99 h 128"/>
                  <a:gd name="T116" fmla="*/ 78 w 158"/>
                  <a:gd name="T117" fmla="*/ 99 h 128"/>
                  <a:gd name="T118" fmla="*/ 75 w 158"/>
                  <a:gd name="T119" fmla="*/ 102 h 128"/>
                  <a:gd name="T120" fmla="*/ 73 w 158"/>
                  <a:gd name="T121" fmla="*/ 104 h 128"/>
                  <a:gd name="T122" fmla="*/ 59 w 158"/>
                  <a:gd name="T123" fmla="*/ 111 h 1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
                  <a:gd name="T187" fmla="*/ 0 h 128"/>
                  <a:gd name="T188" fmla="*/ 158 w 158"/>
                  <a:gd name="T189" fmla="*/ 128 h 1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 h="128">
                    <a:moveTo>
                      <a:pt x="59" y="111"/>
                    </a:moveTo>
                    <a:lnTo>
                      <a:pt x="59" y="128"/>
                    </a:lnTo>
                    <a:lnTo>
                      <a:pt x="0" y="128"/>
                    </a:lnTo>
                    <a:lnTo>
                      <a:pt x="2" y="125"/>
                    </a:lnTo>
                    <a:lnTo>
                      <a:pt x="19" y="120"/>
                    </a:lnTo>
                    <a:lnTo>
                      <a:pt x="28" y="113"/>
                    </a:lnTo>
                    <a:lnTo>
                      <a:pt x="30" y="111"/>
                    </a:lnTo>
                    <a:lnTo>
                      <a:pt x="33" y="109"/>
                    </a:lnTo>
                    <a:lnTo>
                      <a:pt x="35" y="106"/>
                    </a:lnTo>
                    <a:lnTo>
                      <a:pt x="37" y="106"/>
                    </a:lnTo>
                    <a:lnTo>
                      <a:pt x="45" y="94"/>
                    </a:lnTo>
                    <a:lnTo>
                      <a:pt x="45" y="87"/>
                    </a:lnTo>
                    <a:lnTo>
                      <a:pt x="42" y="83"/>
                    </a:lnTo>
                    <a:lnTo>
                      <a:pt x="42" y="73"/>
                    </a:lnTo>
                    <a:lnTo>
                      <a:pt x="47" y="66"/>
                    </a:lnTo>
                    <a:lnTo>
                      <a:pt x="47" y="64"/>
                    </a:lnTo>
                    <a:lnTo>
                      <a:pt x="49" y="64"/>
                    </a:lnTo>
                    <a:lnTo>
                      <a:pt x="52" y="57"/>
                    </a:lnTo>
                    <a:lnTo>
                      <a:pt x="52" y="54"/>
                    </a:lnTo>
                    <a:lnTo>
                      <a:pt x="61" y="42"/>
                    </a:lnTo>
                    <a:lnTo>
                      <a:pt x="80" y="33"/>
                    </a:lnTo>
                    <a:lnTo>
                      <a:pt x="85" y="31"/>
                    </a:lnTo>
                    <a:lnTo>
                      <a:pt x="85" y="26"/>
                    </a:lnTo>
                    <a:lnTo>
                      <a:pt x="87" y="21"/>
                    </a:lnTo>
                    <a:lnTo>
                      <a:pt x="94" y="5"/>
                    </a:lnTo>
                    <a:lnTo>
                      <a:pt x="96" y="2"/>
                    </a:lnTo>
                    <a:lnTo>
                      <a:pt x="101" y="0"/>
                    </a:lnTo>
                    <a:lnTo>
                      <a:pt x="104" y="5"/>
                    </a:lnTo>
                    <a:lnTo>
                      <a:pt x="111" y="12"/>
                    </a:lnTo>
                    <a:lnTo>
                      <a:pt x="113" y="14"/>
                    </a:lnTo>
                    <a:lnTo>
                      <a:pt x="120" y="12"/>
                    </a:lnTo>
                    <a:lnTo>
                      <a:pt x="130" y="12"/>
                    </a:lnTo>
                    <a:lnTo>
                      <a:pt x="132" y="9"/>
                    </a:lnTo>
                    <a:lnTo>
                      <a:pt x="137" y="14"/>
                    </a:lnTo>
                    <a:lnTo>
                      <a:pt x="139" y="14"/>
                    </a:lnTo>
                    <a:lnTo>
                      <a:pt x="141" y="14"/>
                    </a:lnTo>
                    <a:lnTo>
                      <a:pt x="146" y="14"/>
                    </a:lnTo>
                    <a:lnTo>
                      <a:pt x="146" y="16"/>
                    </a:lnTo>
                    <a:lnTo>
                      <a:pt x="146" y="19"/>
                    </a:lnTo>
                    <a:lnTo>
                      <a:pt x="148" y="19"/>
                    </a:lnTo>
                    <a:lnTo>
                      <a:pt x="148" y="21"/>
                    </a:lnTo>
                    <a:lnTo>
                      <a:pt x="151" y="21"/>
                    </a:lnTo>
                    <a:lnTo>
                      <a:pt x="148" y="21"/>
                    </a:lnTo>
                    <a:lnTo>
                      <a:pt x="151" y="24"/>
                    </a:lnTo>
                    <a:lnTo>
                      <a:pt x="151" y="26"/>
                    </a:lnTo>
                    <a:lnTo>
                      <a:pt x="151" y="31"/>
                    </a:lnTo>
                    <a:lnTo>
                      <a:pt x="151" y="35"/>
                    </a:lnTo>
                    <a:lnTo>
                      <a:pt x="151" y="38"/>
                    </a:lnTo>
                    <a:lnTo>
                      <a:pt x="153" y="40"/>
                    </a:lnTo>
                    <a:lnTo>
                      <a:pt x="151" y="40"/>
                    </a:lnTo>
                    <a:lnTo>
                      <a:pt x="151" y="42"/>
                    </a:lnTo>
                    <a:lnTo>
                      <a:pt x="153" y="45"/>
                    </a:lnTo>
                    <a:lnTo>
                      <a:pt x="153" y="47"/>
                    </a:lnTo>
                    <a:lnTo>
                      <a:pt x="153" y="50"/>
                    </a:lnTo>
                    <a:lnTo>
                      <a:pt x="158" y="54"/>
                    </a:lnTo>
                    <a:lnTo>
                      <a:pt x="156" y="57"/>
                    </a:lnTo>
                    <a:lnTo>
                      <a:pt x="156" y="59"/>
                    </a:lnTo>
                    <a:lnTo>
                      <a:pt x="153" y="59"/>
                    </a:lnTo>
                    <a:lnTo>
                      <a:pt x="148" y="59"/>
                    </a:lnTo>
                    <a:lnTo>
                      <a:pt x="146" y="59"/>
                    </a:lnTo>
                    <a:lnTo>
                      <a:pt x="137" y="59"/>
                    </a:lnTo>
                    <a:lnTo>
                      <a:pt x="137" y="61"/>
                    </a:lnTo>
                    <a:lnTo>
                      <a:pt x="134" y="61"/>
                    </a:lnTo>
                    <a:lnTo>
                      <a:pt x="132" y="61"/>
                    </a:lnTo>
                    <a:lnTo>
                      <a:pt x="132" y="64"/>
                    </a:lnTo>
                    <a:lnTo>
                      <a:pt x="132" y="66"/>
                    </a:lnTo>
                    <a:lnTo>
                      <a:pt x="125" y="66"/>
                    </a:lnTo>
                    <a:lnTo>
                      <a:pt x="122" y="66"/>
                    </a:lnTo>
                    <a:lnTo>
                      <a:pt x="120" y="68"/>
                    </a:lnTo>
                    <a:lnTo>
                      <a:pt x="120" y="71"/>
                    </a:lnTo>
                    <a:lnTo>
                      <a:pt x="122" y="71"/>
                    </a:lnTo>
                    <a:lnTo>
                      <a:pt x="122" y="73"/>
                    </a:lnTo>
                    <a:lnTo>
                      <a:pt x="120" y="76"/>
                    </a:lnTo>
                    <a:lnTo>
                      <a:pt x="122" y="76"/>
                    </a:lnTo>
                    <a:lnTo>
                      <a:pt x="125" y="76"/>
                    </a:lnTo>
                    <a:lnTo>
                      <a:pt x="125" y="78"/>
                    </a:lnTo>
                    <a:lnTo>
                      <a:pt x="118" y="80"/>
                    </a:lnTo>
                    <a:lnTo>
                      <a:pt x="113" y="83"/>
                    </a:lnTo>
                    <a:lnTo>
                      <a:pt x="111" y="83"/>
                    </a:lnTo>
                    <a:lnTo>
                      <a:pt x="108" y="85"/>
                    </a:lnTo>
                    <a:lnTo>
                      <a:pt x="106" y="87"/>
                    </a:lnTo>
                    <a:lnTo>
                      <a:pt x="104" y="87"/>
                    </a:lnTo>
                    <a:lnTo>
                      <a:pt x="104" y="90"/>
                    </a:lnTo>
                    <a:lnTo>
                      <a:pt x="101" y="92"/>
                    </a:lnTo>
                    <a:lnTo>
                      <a:pt x="92" y="94"/>
                    </a:lnTo>
                    <a:lnTo>
                      <a:pt x="89" y="94"/>
                    </a:lnTo>
                    <a:lnTo>
                      <a:pt x="89" y="97"/>
                    </a:lnTo>
                    <a:lnTo>
                      <a:pt x="85" y="94"/>
                    </a:lnTo>
                    <a:lnTo>
                      <a:pt x="85" y="97"/>
                    </a:lnTo>
                    <a:lnTo>
                      <a:pt x="85" y="99"/>
                    </a:lnTo>
                    <a:lnTo>
                      <a:pt x="82" y="99"/>
                    </a:lnTo>
                    <a:lnTo>
                      <a:pt x="80" y="99"/>
                    </a:lnTo>
                    <a:lnTo>
                      <a:pt x="78" y="99"/>
                    </a:lnTo>
                    <a:lnTo>
                      <a:pt x="75" y="102"/>
                    </a:lnTo>
                    <a:lnTo>
                      <a:pt x="73" y="102"/>
                    </a:lnTo>
                    <a:lnTo>
                      <a:pt x="73" y="104"/>
                    </a:lnTo>
                    <a:lnTo>
                      <a:pt x="68" y="104"/>
                    </a:lnTo>
                    <a:lnTo>
                      <a:pt x="59" y="111"/>
                    </a:lnTo>
                    <a:close/>
                  </a:path>
                </a:pathLst>
              </a:custGeom>
              <a:grpFill/>
              <a:ln w="9525">
                <a:noFill/>
                <a:round/>
                <a:headEnd/>
                <a:tailEnd/>
              </a:ln>
            </p:spPr>
            <p:txBody>
              <a:bodyPr/>
              <a:lstStyle/>
              <a:p>
                <a:pPr>
                  <a:defRPr/>
                </a:pPr>
                <a:endParaRPr lang="en-US" sz="1200" kern="0">
                  <a:solidFill>
                    <a:srgbClr val="0096D6"/>
                  </a:solidFill>
                </a:endParaRPr>
              </a:p>
            </p:txBody>
          </p:sp>
          <p:sp>
            <p:nvSpPr>
              <p:cNvPr id="2966" name="Freeform 740"/>
              <p:cNvSpPr>
                <a:spLocks/>
              </p:cNvSpPr>
              <p:nvPr/>
            </p:nvSpPr>
            <p:spPr bwMode="auto">
              <a:xfrm>
                <a:off x="2708" y="2097"/>
                <a:ext cx="158" cy="128"/>
              </a:xfrm>
              <a:custGeom>
                <a:avLst/>
                <a:gdLst>
                  <a:gd name="T0" fmla="*/ 59 w 158"/>
                  <a:gd name="T1" fmla="*/ 128 h 128"/>
                  <a:gd name="T2" fmla="*/ 2 w 158"/>
                  <a:gd name="T3" fmla="*/ 125 h 128"/>
                  <a:gd name="T4" fmla="*/ 28 w 158"/>
                  <a:gd name="T5" fmla="*/ 113 h 128"/>
                  <a:gd name="T6" fmla="*/ 33 w 158"/>
                  <a:gd name="T7" fmla="*/ 109 h 128"/>
                  <a:gd name="T8" fmla="*/ 37 w 158"/>
                  <a:gd name="T9" fmla="*/ 106 h 128"/>
                  <a:gd name="T10" fmla="*/ 45 w 158"/>
                  <a:gd name="T11" fmla="*/ 87 h 128"/>
                  <a:gd name="T12" fmla="*/ 42 w 158"/>
                  <a:gd name="T13" fmla="*/ 73 h 128"/>
                  <a:gd name="T14" fmla="*/ 47 w 158"/>
                  <a:gd name="T15" fmla="*/ 64 h 128"/>
                  <a:gd name="T16" fmla="*/ 49 w 158"/>
                  <a:gd name="T17" fmla="*/ 64 h 128"/>
                  <a:gd name="T18" fmla="*/ 52 w 158"/>
                  <a:gd name="T19" fmla="*/ 54 h 128"/>
                  <a:gd name="T20" fmla="*/ 80 w 158"/>
                  <a:gd name="T21" fmla="*/ 33 h 128"/>
                  <a:gd name="T22" fmla="*/ 85 w 158"/>
                  <a:gd name="T23" fmla="*/ 26 h 128"/>
                  <a:gd name="T24" fmla="*/ 94 w 158"/>
                  <a:gd name="T25" fmla="*/ 5 h 128"/>
                  <a:gd name="T26" fmla="*/ 101 w 158"/>
                  <a:gd name="T27" fmla="*/ 0 h 128"/>
                  <a:gd name="T28" fmla="*/ 111 w 158"/>
                  <a:gd name="T29" fmla="*/ 12 h 128"/>
                  <a:gd name="T30" fmla="*/ 120 w 158"/>
                  <a:gd name="T31" fmla="*/ 12 h 128"/>
                  <a:gd name="T32" fmla="*/ 132 w 158"/>
                  <a:gd name="T33" fmla="*/ 9 h 128"/>
                  <a:gd name="T34" fmla="*/ 139 w 158"/>
                  <a:gd name="T35" fmla="*/ 14 h 128"/>
                  <a:gd name="T36" fmla="*/ 146 w 158"/>
                  <a:gd name="T37" fmla="*/ 14 h 128"/>
                  <a:gd name="T38" fmla="*/ 146 w 158"/>
                  <a:gd name="T39" fmla="*/ 16 h 128"/>
                  <a:gd name="T40" fmla="*/ 148 w 158"/>
                  <a:gd name="T41" fmla="*/ 19 h 128"/>
                  <a:gd name="T42" fmla="*/ 148 w 158"/>
                  <a:gd name="T43" fmla="*/ 21 h 128"/>
                  <a:gd name="T44" fmla="*/ 151 w 158"/>
                  <a:gd name="T45" fmla="*/ 21 h 128"/>
                  <a:gd name="T46" fmla="*/ 148 w 158"/>
                  <a:gd name="T47" fmla="*/ 21 h 128"/>
                  <a:gd name="T48" fmla="*/ 151 w 158"/>
                  <a:gd name="T49" fmla="*/ 26 h 128"/>
                  <a:gd name="T50" fmla="*/ 151 w 158"/>
                  <a:gd name="T51" fmla="*/ 35 h 128"/>
                  <a:gd name="T52" fmla="*/ 151 w 158"/>
                  <a:gd name="T53" fmla="*/ 38 h 128"/>
                  <a:gd name="T54" fmla="*/ 151 w 158"/>
                  <a:gd name="T55" fmla="*/ 40 h 128"/>
                  <a:gd name="T56" fmla="*/ 153 w 158"/>
                  <a:gd name="T57" fmla="*/ 45 h 128"/>
                  <a:gd name="T58" fmla="*/ 153 w 158"/>
                  <a:gd name="T59" fmla="*/ 50 h 128"/>
                  <a:gd name="T60" fmla="*/ 158 w 158"/>
                  <a:gd name="T61" fmla="*/ 54 h 128"/>
                  <a:gd name="T62" fmla="*/ 156 w 158"/>
                  <a:gd name="T63" fmla="*/ 57 h 128"/>
                  <a:gd name="T64" fmla="*/ 156 w 158"/>
                  <a:gd name="T65" fmla="*/ 59 h 128"/>
                  <a:gd name="T66" fmla="*/ 156 w 158"/>
                  <a:gd name="T67" fmla="*/ 59 h 128"/>
                  <a:gd name="T68" fmla="*/ 148 w 158"/>
                  <a:gd name="T69" fmla="*/ 59 h 128"/>
                  <a:gd name="T70" fmla="*/ 137 w 158"/>
                  <a:gd name="T71" fmla="*/ 59 h 128"/>
                  <a:gd name="T72" fmla="*/ 137 w 158"/>
                  <a:gd name="T73" fmla="*/ 61 h 128"/>
                  <a:gd name="T74" fmla="*/ 134 w 158"/>
                  <a:gd name="T75" fmla="*/ 61 h 128"/>
                  <a:gd name="T76" fmla="*/ 132 w 158"/>
                  <a:gd name="T77" fmla="*/ 64 h 128"/>
                  <a:gd name="T78" fmla="*/ 132 w 158"/>
                  <a:gd name="T79" fmla="*/ 66 h 128"/>
                  <a:gd name="T80" fmla="*/ 122 w 158"/>
                  <a:gd name="T81" fmla="*/ 66 h 128"/>
                  <a:gd name="T82" fmla="*/ 120 w 158"/>
                  <a:gd name="T83" fmla="*/ 68 h 128"/>
                  <a:gd name="T84" fmla="*/ 120 w 158"/>
                  <a:gd name="T85" fmla="*/ 71 h 128"/>
                  <a:gd name="T86" fmla="*/ 122 w 158"/>
                  <a:gd name="T87" fmla="*/ 71 h 128"/>
                  <a:gd name="T88" fmla="*/ 122 w 158"/>
                  <a:gd name="T89" fmla="*/ 73 h 128"/>
                  <a:gd name="T90" fmla="*/ 122 w 158"/>
                  <a:gd name="T91" fmla="*/ 76 h 128"/>
                  <a:gd name="T92" fmla="*/ 122 w 158"/>
                  <a:gd name="T93" fmla="*/ 76 h 128"/>
                  <a:gd name="T94" fmla="*/ 125 w 158"/>
                  <a:gd name="T95" fmla="*/ 76 h 128"/>
                  <a:gd name="T96" fmla="*/ 125 w 158"/>
                  <a:gd name="T97" fmla="*/ 78 h 128"/>
                  <a:gd name="T98" fmla="*/ 113 w 158"/>
                  <a:gd name="T99" fmla="*/ 83 h 128"/>
                  <a:gd name="T100" fmla="*/ 108 w 158"/>
                  <a:gd name="T101" fmla="*/ 85 h 128"/>
                  <a:gd name="T102" fmla="*/ 104 w 158"/>
                  <a:gd name="T103" fmla="*/ 87 h 128"/>
                  <a:gd name="T104" fmla="*/ 104 w 158"/>
                  <a:gd name="T105" fmla="*/ 90 h 128"/>
                  <a:gd name="T106" fmla="*/ 92 w 158"/>
                  <a:gd name="T107" fmla="*/ 94 h 128"/>
                  <a:gd name="T108" fmla="*/ 89 w 158"/>
                  <a:gd name="T109" fmla="*/ 97 h 128"/>
                  <a:gd name="T110" fmla="*/ 85 w 158"/>
                  <a:gd name="T111" fmla="*/ 97 h 128"/>
                  <a:gd name="T112" fmla="*/ 85 w 158"/>
                  <a:gd name="T113" fmla="*/ 99 h 128"/>
                  <a:gd name="T114" fmla="*/ 80 w 158"/>
                  <a:gd name="T115" fmla="*/ 99 h 128"/>
                  <a:gd name="T116" fmla="*/ 78 w 158"/>
                  <a:gd name="T117" fmla="*/ 99 h 128"/>
                  <a:gd name="T118" fmla="*/ 75 w 158"/>
                  <a:gd name="T119" fmla="*/ 102 h 128"/>
                  <a:gd name="T120" fmla="*/ 73 w 158"/>
                  <a:gd name="T121" fmla="*/ 104 h 128"/>
                  <a:gd name="T122" fmla="*/ 59 w 158"/>
                  <a:gd name="T123" fmla="*/ 111 h 1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
                  <a:gd name="T187" fmla="*/ 0 h 128"/>
                  <a:gd name="T188" fmla="*/ 158 w 158"/>
                  <a:gd name="T189" fmla="*/ 128 h 1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 h="128">
                    <a:moveTo>
                      <a:pt x="59" y="111"/>
                    </a:moveTo>
                    <a:lnTo>
                      <a:pt x="59" y="128"/>
                    </a:lnTo>
                    <a:lnTo>
                      <a:pt x="0" y="128"/>
                    </a:lnTo>
                    <a:lnTo>
                      <a:pt x="2" y="125"/>
                    </a:lnTo>
                    <a:lnTo>
                      <a:pt x="19" y="120"/>
                    </a:lnTo>
                    <a:lnTo>
                      <a:pt x="28" y="113"/>
                    </a:lnTo>
                    <a:lnTo>
                      <a:pt x="30" y="111"/>
                    </a:lnTo>
                    <a:lnTo>
                      <a:pt x="33" y="109"/>
                    </a:lnTo>
                    <a:lnTo>
                      <a:pt x="35" y="106"/>
                    </a:lnTo>
                    <a:lnTo>
                      <a:pt x="37" y="106"/>
                    </a:lnTo>
                    <a:lnTo>
                      <a:pt x="45" y="94"/>
                    </a:lnTo>
                    <a:lnTo>
                      <a:pt x="45" y="87"/>
                    </a:lnTo>
                    <a:lnTo>
                      <a:pt x="42" y="83"/>
                    </a:lnTo>
                    <a:lnTo>
                      <a:pt x="42" y="73"/>
                    </a:lnTo>
                    <a:lnTo>
                      <a:pt x="47" y="66"/>
                    </a:lnTo>
                    <a:lnTo>
                      <a:pt x="47" y="64"/>
                    </a:lnTo>
                    <a:lnTo>
                      <a:pt x="49" y="64"/>
                    </a:lnTo>
                    <a:lnTo>
                      <a:pt x="52" y="57"/>
                    </a:lnTo>
                    <a:lnTo>
                      <a:pt x="52" y="54"/>
                    </a:lnTo>
                    <a:lnTo>
                      <a:pt x="61" y="42"/>
                    </a:lnTo>
                    <a:lnTo>
                      <a:pt x="80" y="33"/>
                    </a:lnTo>
                    <a:lnTo>
                      <a:pt x="85" y="31"/>
                    </a:lnTo>
                    <a:lnTo>
                      <a:pt x="85" y="26"/>
                    </a:lnTo>
                    <a:lnTo>
                      <a:pt x="87" y="21"/>
                    </a:lnTo>
                    <a:lnTo>
                      <a:pt x="94" y="5"/>
                    </a:lnTo>
                    <a:lnTo>
                      <a:pt x="96" y="2"/>
                    </a:lnTo>
                    <a:lnTo>
                      <a:pt x="101" y="0"/>
                    </a:lnTo>
                    <a:lnTo>
                      <a:pt x="104" y="5"/>
                    </a:lnTo>
                    <a:lnTo>
                      <a:pt x="111" y="12"/>
                    </a:lnTo>
                    <a:lnTo>
                      <a:pt x="113" y="14"/>
                    </a:lnTo>
                    <a:lnTo>
                      <a:pt x="120" y="12"/>
                    </a:lnTo>
                    <a:lnTo>
                      <a:pt x="130" y="12"/>
                    </a:lnTo>
                    <a:lnTo>
                      <a:pt x="132" y="9"/>
                    </a:lnTo>
                    <a:lnTo>
                      <a:pt x="137" y="14"/>
                    </a:lnTo>
                    <a:lnTo>
                      <a:pt x="139" y="14"/>
                    </a:lnTo>
                    <a:lnTo>
                      <a:pt x="141" y="14"/>
                    </a:lnTo>
                    <a:lnTo>
                      <a:pt x="146" y="14"/>
                    </a:lnTo>
                    <a:lnTo>
                      <a:pt x="146" y="16"/>
                    </a:lnTo>
                    <a:lnTo>
                      <a:pt x="146" y="19"/>
                    </a:lnTo>
                    <a:lnTo>
                      <a:pt x="148" y="19"/>
                    </a:lnTo>
                    <a:lnTo>
                      <a:pt x="148" y="21"/>
                    </a:lnTo>
                    <a:lnTo>
                      <a:pt x="151" y="21"/>
                    </a:lnTo>
                    <a:lnTo>
                      <a:pt x="148" y="21"/>
                    </a:lnTo>
                    <a:lnTo>
                      <a:pt x="151" y="24"/>
                    </a:lnTo>
                    <a:lnTo>
                      <a:pt x="151" y="26"/>
                    </a:lnTo>
                    <a:lnTo>
                      <a:pt x="151" y="31"/>
                    </a:lnTo>
                    <a:lnTo>
                      <a:pt x="151" y="35"/>
                    </a:lnTo>
                    <a:lnTo>
                      <a:pt x="151" y="38"/>
                    </a:lnTo>
                    <a:lnTo>
                      <a:pt x="153" y="40"/>
                    </a:lnTo>
                    <a:lnTo>
                      <a:pt x="151" y="40"/>
                    </a:lnTo>
                    <a:lnTo>
                      <a:pt x="151" y="42"/>
                    </a:lnTo>
                    <a:lnTo>
                      <a:pt x="153" y="45"/>
                    </a:lnTo>
                    <a:lnTo>
                      <a:pt x="153" y="47"/>
                    </a:lnTo>
                    <a:lnTo>
                      <a:pt x="153" y="50"/>
                    </a:lnTo>
                    <a:lnTo>
                      <a:pt x="158" y="54"/>
                    </a:lnTo>
                    <a:lnTo>
                      <a:pt x="156" y="57"/>
                    </a:lnTo>
                    <a:lnTo>
                      <a:pt x="156" y="59"/>
                    </a:lnTo>
                    <a:lnTo>
                      <a:pt x="153" y="59"/>
                    </a:lnTo>
                    <a:lnTo>
                      <a:pt x="148" y="59"/>
                    </a:lnTo>
                    <a:lnTo>
                      <a:pt x="146" y="59"/>
                    </a:lnTo>
                    <a:lnTo>
                      <a:pt x="137" y="59"/>
                    </a:lnTo>
                    <a:lnTo>
                      <a:pt x="137" y="61"/>
                    </a:lnTo>
                    <a:lnTo>
                      <a:pt x="134" y="61"/>
                    </a:lnTo>
                    <a:lnTo>
                      <a:pt x="132" y="61"/>
                    </a:lnTo>
                    <a:lnTo>
                      <a:pt x="132" y="64"/>
                    </a:lnTo>
                    <a:lnTo>
                      <a:pt x="132" y="66"/>
                    </a:lnTo>
                    <a:lnTo>
                      <a:pt x="125" y="66"/>
                    </a:lnTo>
                    <a:lnTo>
                      <a:pt x="122" y="66"/>
                    </a:lnTo>
                    <a:lnTo>
                      <a:pt x="120" y="68"/>
                    </a:lnTo>
                    <a:lnTo>
                      <a:pt x="120" y="71"/>
                    </a:lnTo>
                    <a:lnTo>
                      <a:pt x="122" y="71"/>
                    </a:lnTo>
                    <a:lnTo>
                      <a:pt x="122" y="73"/>
                    </a:lnTo>
                    <a:lnTo>
                      <a:pt x="120" y="76"/>
                    </a:lnTo>
                    <a:lnTo>
                      <a:pt x="122" y="76"/>
                    </a:lnTo>
                    <a:lnTo>
                      <a:pt x="125" y="76"/>
                    </a:lnTo>
                    <a:lnTo>
                      <a:pt x="125" y="78"/>
                    </a:lnTo>
                    <a:lnTo>
                      <a:pt x="118" y="80"/>
                    </a:lnTo>
                    <a:lnTo>
                      <a:pt x="113" y="83"/>
                    </a:lnTo>
                    <a:lnTo>
                      <a:pt x="111" y="83"/>
                    </a:lnTo>
                    <a:lnTo>
                      <a:pt x="108" y="85"/>
                    </a:lnTo>
                    <a:lnTo>
                      <a:pt x="106" y="87"/>
                    </a:lnTo>
                    <a:lnTo>
                      <a:pt x="104" y="87"/>
                    </a:lnTo>
                    <a:lnTo>
                      <a:pt x="104" y="90"/>
                    </a:lnTo>
                    <a:lnTo>
                      <a:pt x="101" y="92"/>
                    </a:lnTo>
                    <a:lnTo>
                      <a:pt x="92" y="94"/>
                    </a:lnTo>
                    <a:lnTo>
                      <a:pt x="89" y="94"/>
                    </a:lnTo>
                    <a:lnTo>
                      <a:pt x="89" y="97"/>
                    </a:lnTo>
                    <a:lnTo>
                      <a:pt x="85" y="94"/>
                    </a:lnTo>
                    <a:lnTo>
                      <a:pt x="85" y="97"/>
                    </a:lnTo>
                    <a:lnTo>
                      <a:pt x="85" y="99"/>
                    </a:lnTo>
                    <a:lnTo>
                      <a:pt x="82" y="99"/>
                    </a:lnTo>
                    <a:lnTo>
                      <a:pt x="80" y="99"/>
                    </a:lnTo>
                    <a:lnTo>
                      <a:pt x="78" y="99"/>
                    </a:lnTo>
                    <a:lnTo>
                      <a:pt x="75" y="102"/>
                    </a:lnTo>
                    <a:lnTo>
                      <a:pt x="73" y="102"/>
                    </a:lnTo>
                    <a:lnTo>
                      <a:pt x="73" y="104"/>
                    </a:lnTo>
                    <a:lnTo>
                      <a:pt x="68" y="104"/>
                    </a:lnTo>
                    <a:lnTo>
                      <a:pt x="59" y="111"/>
                    </a:lnTo>
                  </a:path>
                </a:pathLst>
              </a:custGeom>
              <a:grpFill/>
              <a:ln w="9525">
                <a:noFill/>
                <a:round/>
                <a:headEnd/>
                <a:tailEnd/>
              </a:ln>
            </p:spPr>
            <p:txBody>
              <a:bodyPr/>
              <a:lstStyle/>
              <a:p>
                <a:pPr>
                  <a:defRPr/>
                </a:pPr>
                <a:endParaRPr lang="en-US" sz="1200" kern="0">
                  <a:solidFill>
                    <a:srgbClr val="0096D6"/>
                  </a:solidFill>
                </a:endParaRPr>
              </a:p>
            </p:txBody>
          </p:sp>
          <p:sp>
            <p:nvSpPr>
              <p:cNvPr id="2967" name="Freeform 741"/>
              <p:cNvSpPr>
                <a:spLocks/>
              </p:cNvSpPr>
              <p:nvPr/>
            </p:nvSpPr>
            <p:spPr bwMode="auto">
              <a:xfrm>
                <a:off x="2703" y="2473"/>
                <a:ext cx="40" cy="40"/>
              </a:xfrm>
              <a:custGeom>
                <a:avLst/>
                <a:gdLst>
                  <a:gd name="T0" fmla="*/ 2 w 40"/>
                  <a:gd name="T1" fmla="*/ 11 h 40"/>
                  <a:gd name="T2" fmla="*/ 5 w 40"/>
                  <a:gd name="T3" fmla="*/ 11 h 40"/>
                  <a:gd name="T4" fmla="*/ 7 w 40"/>
                  <a:gd name="T5" fmla="*/ 9 h 40"/>
                  <a:gd name="T6" fmla="*/ 7 w 40"/>
                  <a:gd name="T7" fmla="*/ 7 h 40"/>
                  <a:gd name="T8" fmla="*/ 12 w 40"/>
                  <a:gd name="T9" fmla="*/ 2 h 40"/>
                  <a:gd name="T10" fmla="*/ 12 w 40"/>
                  <a:gd name="T11" fmla="*/ 0 h 40"/>
                  <a:gd name="T12" fmla="*/ 14 w 40"/>
                  <a:gd name="T13" fmla="*/ 2 h 40"/>
                  <a:gd name="T14" fmla="*/ 19 w 40"/>
                  <a:gd name="T15" fmla="*/ 0 h 40"/>
                  <a:gd name="T16" fmla="*/ 28 w 40"/>
                  <a:gd name="T17" fmla="*/ 2 h 40"/>
                  <a:gd name="T18" fmla="*/ 31 w 40"/>
                  <a:gd name="T19" fmla="*/ 4 h 40"/>
                  <a:gd name="T20" fmla="*/ 33 w 40"/>
                  <a:gd name="T21" fmla="*/ 4 h 40"/>
                  <a:gd name="T22" fmla="*/ 33 w 40"/>
                  <a:gd name="T23" fmla="*/ 7 h 40"/>
                  <a:gd name="T24" fmla="*/ 35 w 40"/>
                  <a:gd name="T25" fmla="*/ 7 h 40"/>
                  <a:gd name="T26" fmla="*/ 35 w 40"/>
                  <a:gd name="T27" fmla="*/ 9 h 40"/>
                  <a:gd name="T28" fmla="*/ 35 w 40"/>
                  <a:gd name="T29" fmla="*/ 9 h 40"/>
                  <a:gd name="T30" fmla="*/ 35 w 40"/>
                  <a:gd name="T31" fmla="*/ 11 h 40"/>
                  <a:gd name="T32" fmla="*/ 38 w 40"/>
                  <a:gd name="T33" fmla="*/ 14 h 40"/>
                  <a:gd name="T34" fmla="*/ 38 w 40"/>
                  <a:gd name="T35" fmla="*/ 16 h 40"/>
                  <a:gd name="T36" fmla="*/ 35 w 40"/>
                  <a:gd name="T37" fmla="*/ 16 h 40"/>
                  <a:gd name="T38" fmla="*/ 35 w 40"/>
                  <a:gd name="T39" fmla="*/ 21 h 40"/>
                  <a:gd name="T40" fmla="*/ 40 w 40"/>
                  <a:gd name="T41" fmla="*/ 18 h 40"/>
                  <a:gd name="T42" fmla="*/ 40 w 40"/>
                  <a:gd name="T43" fmla="*/ 21 h 40"/>
                  <a:gd name="T44" fmla="*/ 40 w 40"/>
                  <a:gd name="T45" fmla="*/ 23 h 40"/>
                  <a:gd name="T46" fmla="*/ 38 w 40"/>
                  <a:gd name="T47" fmla="*/ 23 h 40"/>
                  <a:gd name="T48" fmla="*/ 35 w 40"/>
                  <a:gd name="T49" fmla="*/ 26 h 40"/>
                  <a:gd name="T50" fmla="*/ 35 w 40"/>
                  <a:gd name="T51" fmla="*/ 30 h 40"/>
                  <a:gd name="T52" fmla="*/ 33 w 40"/>
                  <a:gd name="T53" fmla="*/ 30 h 40"/>
                  <a:gd name="T54" fmla="*/ 31 w 40"/>
                  <a:gd name="T55" fmla="*/ 33 h 40"/>
                  <a:gd name="T56" fmla="*/ 28 w 40"/>
                  <a:gd name="T57" fmla="*/ 35 h 40"/>
                  <a:gd name="T58" fmla="*/ 26 w 40"/>
                  <a:gd name="T59" fmla="*/ 37 h 40"/>
                  <a:gd name="T60" fmla="*/ 26 w 40"/>
                  <a:gd name="T61" fmla="*/ 40 h 40"/>
                  <a:gd name="T62" fmla="*/ 24 w 40"/>
                  <a:gd name="T63" fmla="*/ 40 h 40"/>
                  <a:gd name="T64" fmla="*/ 12 w 40"/>
                  <a:gd name="T65" fmla="*/ 33 h 40"/>
                  <a:gd name="T66" fmla="*/ 5 w 40"/>
                  <a:gd name="T67" fmla="*/ 28 h 40"/>
                  <a:gd name="T68" fmla="*/ 5 w 40"/>
                  <a:gd name="T69" fmla="*/ 26 h 40"/>
                  <a:gd name="T70" fmla="*/ 5 w 40"/>
                  <a:gd name="T71" fmla="*/ 23 h 40"/>
                  <a:gd name="T72" fmla="*/ 2 w 40"/>
                  <a:gd name="T73" fmla="*/ 21 h 40"/>
                  <a:gd name="T74" fmla="*/ 2 w 40"/>
                  <a:gd name="T75" fmla="*/ 21 h 40"/>
                  <a:gd name="T76" fmla="*/ 2 w 40"/>
                  <a:gd name="T77" fmla="*/ 21 h 40"/>
                  <a:gd name="T78" fmla="*/ 2 w 40"/>
                  <a:gd name="T79" fmla="*/ 18 h 40"/>
                  <a:gd name="T80" fmla="*/ 2 w 40"/>
                  <a:gd name="T81" fmla="*/ 18 h 40"/>
                  <a:gd name="T82" fmla="*/ 2 w 40"/>
                  <a:gd name="T83" fmla="*/ 16 h 40"/>
                  <a:gd name="T84" fmla="*/ 0 w 40"/>
                  <a:gd name="T85" fmla="*/ 14 h 40"/>
                  <a:gd name="T86" fmla="*/ 0 w 40"/>
                  <a:gd name="T87" fmla="*/ 11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
                  <a:gd name="T133" fmla="*/ 0 h 40"/>
                  <a:gd name="T134" fmla="*/ 40 w 40"/>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 h="40">
                    <a:moveTo>
                      <a:pt x="0" y="11"/>
                    </a:moveTo>
                    <a:lnTo>
                      <a:pt x="2" y="11"/>
                    </a:lnTo>
                    <a:lnTo>
                      <a:pt x="5" y="11"/>
                    </a:lnTo>
                    <a:lnTo>
                      <a:pt x="7" y="9"/>
                    </a:lnTo>
                    <a:lnTo>
                      <a:pt x="7" y="7"/>
                    </a:lnTo>
                    <a:lnTo>
                      <a:pt x="9" y="7"/>
                    </a:lnTo>
                    <a:lnTo>
                      <a:pt x="12" y="2"/>
                    </a:lnTo>
                    <a:lnTo>
                      <a:pt x="12" y="0"/>
                    </a:lnTo>
                    <a:lnTo>
                      <a:pt x="14" y="0"/>
                    </a:lnTo>
                    <a:lnTo>
                      <a:pt x="14" y="2"/>
                    </a:lnTo>
                    <a:lnTo>
                      <a:pt x="19" y="0"/>
                    </a:lnTo>
                    <a:lnTo>
                      <a:pt x="28" y="0"/>
                    </a:lnTo>
                    <a:lnTo>
                      <a:pt x="28" y="2"/>
                    </a:lnTo>
                    <a:lnTo>
                      <a:pt x="31" y="2"/>
                    </a:lnTo>
                    <a:lnTo>
                      <a:pt x="31" y="4"/>
                    </a:lnTo>
                    <a:lnTo>
                      <a:pt x="33" y="4"/>
                    </a:lnTo>
                    <a:lnTo>
                      <a:pt x="33" y="7"/>
                    </a:lnTo>
                    <a:lnTo>
                      <a:pt x="35" y="7"/>
                    </a:lnTo>
                    <a:lnTo>
                      <a:pt x="35" y="9"/>
                    </a:lnTo>
                    <a:lnTo>
                      <a:pt x="35" y="11"/>
                    </a:lnTo>
                    <a:lnTo>
                      <a:pt x="38" y="14"/>
                    </a:lnTo>
                    <a:lnTo>
                      <a:pt x="38" y="16"/>
                    </a:lnTo>
                    <a:lnTo>
                      <a:pt x="35" y="16"/>
                    </a:lnTo>
                    <a:lnTo>
                      <a:pt x="35" y="21"/>
                    </a:lnTo>
                    <a:lnTo>
                      <a:pt x="38" y="21"/>
                    </a:lnTo>
                    <a:lnTo>
                      <a:pt x="40" y="18"/>
                    </a:lnTo>
                    <a:lnTo>
                      <a:pt x="40" y="21"/>
                    </a:lnTo>
                    <a:lnTo>
                      <a:pt x="40" y="23"/>
                    </a:lnTo>
                    <a:lnTo>
                      <a:pt x="38" y="23"/>
                    </a:lnTo>
                    <a:lnTo>
                      <a:pt x="38" y="26"/>
                    </a:lnTo>
                    <a:lnTo>
                      <a:pt x="35" y="26"/>
                    </a:lnTo>
                    <a:lnTo>
                      <a:pt x="35" y="28"/>
                    </a:lnTo>
                    <a:lnTo>
                      <a:pt x="35" y="30"/>
                    </a:lnTo>
                    <a:lnTo>
                      <a:pt x="33" y="30"/>
                    </a:lnTo>
                    <a:lnTo>
                      <a:pt x="33" y="33"/>
                    </a:lnTo>
                    <a:lnTo>
                      <a:pt x="31" y="33"/>
                    </a:lnTo>
                    <a:lnTo>
                      <a:pt x="28" y="35"/>
                    </a:lnTo>
                    <a:lnTo>
                      <a:pt x="26" y="35"/>
                    </a:lnTo>
                    <a:lnTo>
                      <a:pt x="26" y="37"/>
                    </a:lnTo>
                    <a:lnTo>
                      <a:pt x="26" y="40"/>
                    </a:lnTo>
                    <a:lnTo>
                      <a:pt x="24" y="40"/>
                    </a:lnTo>
                    <a:lnTo>
                      <a:pt x="12" y="35"/>
                    </a:lnTo>
                    <a:lnTo>
                      <a:pt x="12" y="33"/>
                    </a:lnTo>
                    <a:lnTo>
                      <a:pt x="5" y="28"/>
                    </a:lnTo>
                    <a:lnTo>
                      <a:pt x="7" y="26"/>
                    </a:lnTo>
                    <a:lnTo>
                      <a:pt x="5" y="26"/>
                    </a:lnTo>
                    <a:lnTo>
                      <a:pt x="5" y="23"/>
                    </a:lnTo>
                    <a:lnTo>
                      <a:pt x="2" y="23"/>
                    </a:lnTo>
                    <a:lnTo>
                      <a:pt x="2" y="21"/>
                    </a:lnTo>
                    <a:lnTo>
                      <a:pt x="2" y="18"/>
                    </a:lnTo>
                    <a:lnTo>
                      <a:pt x="2" y="16"/>
                    </a:lnTo>
                    <a:lnTo>
                      <a:pt x="2" y="14"/>
                    </a:lnTo>
                    <a:lnTo>
                      <a:pt x="0" y="14"/>
                    </a:lnTo>
                    <a:lnTo>
                      <a:pt x="0" y="11"/>
                    </a:lnTo>
                    <a:close/>
                  </a:path>
                </a:pathLst>
              </a:custGeom>
              <a:grpFill/>
              <a:ln w="9525">
                <a:noFill/>
                <a:round/>
                <a:headEnd/>
                <a:tailEnd/>
              </a:ln>
            </p:spPr>
            <p:txBody>
              <a:bodyPr/>
              <a:lstStyle/>
              <a:p>
                <a:pPr>
                  <a:defRPr/>
                </a:pPr>
                <a:endParaRPr lang="en-US" sz="1200" kern="0">
                  <a:solidFill>
                    <a:srgbClr val="0096D6"/>
                  </a:solidFill>
                </a:endParaRPr>
              </a:p>
            </p:txBody>
          </p:sp>
          <p:sp>
            <p:nvSpPr>
              <p:cNvPr id="2968" name="Freeform 742"/>
              <p:cNvSpPr>
                <a:spLocks/>
              </p:cNvSpPr>
              <p:nvPr/>
            </p:nvSpPr>
            <p:spPr bwMode="auto">
              <a:xfrm>
                <a:off x="2703" y="2473"/>
                <a:ext cx="40" cy="40"/>
              </a:xfrm>
              <a:custGeom>
                <a:avLst/>
                <a:gdLst>
                  <a:gd name="T0" fmla="*/ 2 w 40"/>
                  <a:gd name="T1" fmla="*/ 11 h 40"/>
                  <a:gd name="T2" fmla="*/ 5 w 40"/>
                  <a:gd name="T3" fmla="*/ 11 h 40"/>
                  <a:gd name="T4" fmla="*/ 7 w 40"/>
                  <a:gd name="T5" fmla="*/ 9 h 40"/>
                  <a:gd name="T6" fmla="*/ 7 w 40"/>
                  <a:gd name="T7" fmla="*/ 7 h 40"/>
                  <a:gd name="T8" fmla="*/ 12 w 40"/>
                  <a:gd name="T9" fmla="*/ 2 h 40"/>
                  <a:gd name="T10" fmla="*/ 12 w 40"/>
                  <a:gd name="T11" fmla="*/ 0 h 40"/>
                  <a:gd name="T12" fmla="*/ 14 w 40"/>
                  <a:gd name="T13" fmla="*/ 2 h 40"/>
                  <a:gd name="T14" fmla="*/ 19 w 40"/>
                  <a:gd name="T15" fmla="*/ 0 h 40"/>
                  <a:gd name="T16" fmla="*/ 28 w 40"/>
                  <a:gd name="T17" fmla="*/ 2 h 40"/>
                  <a:gd name="T18" fmla="*/ 31 w 40"/>
                  <a:gd name="T19" fmla="*/ 4 h 40"/>
                  <a:gd name="T20" fmla="*/ 33 w 40"/>
                  <a:gd name="T21" fmla="*/ 4 h 40"/>
                  <a:gd name="T22" fmla="*/ 33 w 40"/>
                  <a:gd name="T23" fmla="*/ 7 h 40"/>
                  <a:gd name="T24" fmla="*/ 35 w 40"/>
                  <a:gd name="T25" fmla="*/ 7 h 40"/>
                  <a:gd name="T26" fmla="*/ 35 w 40"/>
                  <a:gd name="T27" fmla="*/ 9 h 40"/>
                  <a:gd name="T28" fmla="*/ 35 w 40"/>
                  <a:gd name="T29" fmla="*/ 9 h 40"/>
                  <a:gd name="T30" fmla="*/ 35 w 40"/>
                  <a:gd name="T31" fmla="*/ 11 h 40"/>
                  <a:gd name="T32" fmla="*/ 38 w 40"/>
                  <a:gd name="T33" fmla="*/ 14 h 40"/>
                  <a:gd name="T34" fmla="*/ 38 w 40"/>
                  <a:gd name="T35" fmla="*/ 16 h 40"/>
                  <a:gd name="T36" fmla="*/ 35 w 40"/>
                  <a:gd name="T37" fmla="*/ 16 h 40"/>
                  <a:gd name="T38" fmla="*/ 35 w 40"/>
                  <a:gd name="T39" fmla="*/ 21 h 40"/>
                  <a:gd name="T40" fmla="*/ 40 w 40"/>
                  <a:gd name="T41" fmla="*/ 18 h 40"/>
                  <a:gd name="T42" fmla="*/ 40 w 40"/>
                  <a:gd name="T43" fmla="*/ 21 h 40"/>
                  <a:gd name="T44" fmla="*/ 40 w 40"/>
                  <a:gd name="T45" fmla="*/ 23 h 40"/>
                  <a:gd name="T46" fmla="*/ 38 w 40"/>
                  <a:gd name="T47" fmla="*/ 23 h 40"/>
                  <a:gd name="T48" fmla="*/ 35 w 40"/>
                  <a:gd name="T49" fmla="*/ 26 h 40"/>
                  <a:gd name="T50" fmla="*/ 35 w 40"/>
                  <a:gd name="T51" fmla="*/ 30 h 40"/>
                  <a:gd name="T52" fmla="*/ 33 w 40"/>
                  <a:gd name="T53" fmla="*/ 30 h 40"/>
                  <a:gd name="T54" fmla="*/ 31 w 40"/>
                  <a:gd name="T55" fmla="*/ 33 h 40"/>
                  <a:gd name="T56" fmla="*/ 28 w 40"/>
                  <a:gd name="T57" fmla="*/ 35 h 40"/>
                  <a:gd name="T58" fmla="*/ 26 w 40"/>
                  <a:gd name="T59" fmla="*/ 37 h 40"/>
                  <a:gd name="T60" fmla="*/ 26 w 40"/>
                  <a:gd name="T61" fmla="*/ 40 h 40"/>
                  <a:gd name="T62" fmla="*/ 24 w 40"/>
                  <a:gd name="T63" fmla="*/ 40 h 40"/>
                  <a:gd name="T64" fmla="*/ 12 w 40"/>
                  <a:gd name="T65" fmla="*/ 33 h 40"/>
                  <a:gd name="T66" fmla="*/ 5 w 40"/>
                  <a:gd name="T67" fmla="*/ 28 h 40"/>
                  <a:gd name="T68" fmla="*/ 5 w 40"/>
                  <a:gd name="T69" fmla="*/ 26 h 40"/>
                  <a:gd name="T70" fmla="*/ 5 w 40"/>
                  <a:gd name="T71" fmla="*/ 23 h 40"/>
                  <a:gd name="T72" fmla="*/ 2 w 40"/>
                  <a:gd name="T73" fmla="*/ 21 h 40"/>
                  <a:gd name="T74" fmla="*/ 2 w 40"/>
                  <a:gd name="T75" fmla="*/ 21 h 40"/>
                  <a:gd name="T76" fmla="*/ 2 w 40"/>
                  <a:gd name="T77" fmla="*/ 21 h 40"/>
                  <a:gd name="T78" fmla="*/ 2 w 40"/>
                  <a:gd name="T79" fmla="*/ 18 h 40"/>
                  <a:gd name="T80" fmla="*/ 2 w 40"/>
                  <a:gd name="T81" fmla="*/ 18 h 40"/>
                  <a:gd name="T82" fmla="*/ 2 w 40"/>
                  <a:gd name="T83" fmla="*/ 16 h 40"/>
                  <a:gd name="T84" fmla="*/ 0 w 40"/>
                  <a:gd name="T85" fmla="*/ 14 h 40"/>
                  <a:gd name="T86" fmla="*/ 0 w 40"/>
                  <a:gd name="T87" fmla="*/ 11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
                  <a:gd name="T133" fmla="*/ 0 h 40"/>
                  <a:gd name="T134" fmla="*/ 40 w 40"/>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 h="40">
                    <a:moveTo>
                      <a:pt x="0" y="11"/>
                    </a:moveTo>
                    <a:lnTo>
                      <a:pt x="2" y="11"/>
                    </a:lnTo>
                    <a:lnTo>
                      <a:pt x="5" y="11"/>
                    </a:lnTo>
                    <a:lnTo>
                      <a:pt x="7" y="9"/>
                    </a:lnTo>
                    <a:lnTo>
                      <a:pt x="7" y="7"/>
                    </a:lnTo>
                    <a:lnTo>
                      <a:pt x="9" y="7"/>
                    </a:lnTo>
                    <a:lnTo>
                      <a:pt x="12" y="2"/>
                    </a:lnTo>
                    <a:lnTo>
                      <a:pt x="12" y="0"/>
                    </a:lnTo>
                    <a:lnTo>
                      <a:pt x="14" y="0"/>
                    </a:lnTo>
                    <a:lnTo>
                      <a:pt x="14" y="2"/>
                    </a:lnTo>
                    <a:lnTo>
                      <a:pt x="19" y="0"/>
                    </a:lnTo>
                    <a:lnTo>
                      <a:pt x="28" y="0"/>
                    </a:lnTo>
                    <a:lnTo>
                      <a:pt x="28" y="2"/>
                    </a:lnTo>
                    <a:lnTo>
                      <a:pt x="31" y="2"/>
                    </a:lnTo>
                    <a:lnTo>
                      <a:pt x="31" y="4"/>
                    </a:lnTo>
                    <a:lnTo>
                      <a:pt x="33" y="4"/>
                    </a:lnTo>
                    <a:lnTo>
                      <a:pt x="33" y="7"/>
                    </a:lnTo>
                    <a:lnTo>
                      <a:pt x="35" y="7"/>
                    </a:lnTo>
                    <a:lnTo>
                      <a:pt x="35" y="9"/>
                    </a:lnTo>
                    <a:lnTo>
                      <a:pt x="35" y="11"/>
                    </a:lnTo>
                    <a:lnTo>
                      <a:pt x="38" y="14"/>
                    </a:lnTo>
                    <a:lnTo>
                      <a:pt x="38" y="16"/>
                    </a:lnTo>
                    <a:lnTo>
                      <a:pt x="35" y="16"/>
                    </a:lnTo>
                    <a:lnTo>
                      <a:pt x="35" y="21"/>
                    </a:lnTo>
                    <a:lnTo>
                      <a:pt x="38" y="21"/>
                    </a:lnTo>
                    <a:lnTo>
                      <a:pt x="40" y="18"/>
                    </a:lnTo>
                    <a:lnTo>
                      <a:pt x="40" y="21"/>
                    </a:lnTo>
                    <a:lnTo>
                      <a:pt x="40" y="23"/>
                    </a:lnTo>
                    <a:lnTo>
                      <a:pt x="38" y="23"/>
                    </a:lnTo>
                    <a:lnTo>
                      <a:pt x="38" y="26"/>
                    </a:lnTo>
                    <a:lnTo>
                      <a:pt x="35" y="26"/>
                    </a:lnTo>
                    <a:lnTo>
                      <a:pt x="35" y="28"/>
                    </a:lnTo>
                    <a:lnTo>
                      <a:pt x="35" y="30"/>
                    </a:lnTo>
                    <a:lnTo>
                      <a:pt x="33" y="30"/>
                    </a:lnTo>
                    <a:lnTo>
                      <a:pt x="33" y="33"/>
                    </a:lnTo>
                    <a:lnTo>
                      <a:pt x="31" y="33"/>
                    </a:lnTo>
                    <a:lnTo>
                      <a:pt x="28" y="35"/>
                    </a:lnTo>
                    <a:lnTo>
                      <a:pt x="26" y="35"/>
                    </a:lnTo>
                    <a:lnTo>
                      <a:pt x="26" y="37"/>
                    </a:lnTo>
                    <a:lnTo>
                      <a:pt x="26" y="40"/>
                    </a:lnTo>
                    <a:lnTo>
                      <a:pt x="24" y="40"/>
                    </a:lnTo>
                    <a:lnTo>
                      <a:pt x="12" y="35"/>
                    </a:lnTo>
                    <a:lnTo>
                      <a:pt x="12" y="33"/>
                    </a:lnTo>
                    <a:lnTo>
                      <a:pt x="5" y="28"/>
                    </a:lnTo>
                    <a:lnTo>
                      <a:pt x="7" y="26"/>
                    </a:lnTo>
                    <a:lnTo>
                      <a:pt x="5" y="26"/>
                    </a:lnTo>
                    <a:lnTo>
                      <a:pt x="5" y="23"/>
                    </a:lnTo>
                    <a:lnTo>
                      <a:pt x="2" y="23"/>
                    </a:lnTo>
                    <a:lnTo>
                      <a:pt x="2" y="21"/>
                    </a:lnTo>
                    <a:lnTo>
                      <a:pt x="2" y="18"/>
                    </a:lnTo>
                    <a:lnTo>
                      <a:pt x="2" y="16"/>
                    </a:lnTo>
                    <a:lnTo>
                      <a:pt x="2" y="14"/>
                    </a:lnTo>
                    <a:lnTo>
                      <a:pt x="0" y="14"/>
                    </a:lnTo>
                    <a:lnTo>
                      <a:pt x="0" y="11"/>
                    </a:lnTo>
                  </a:path>
                </a:pathLst>
              </a:custGeom>
              <a:grpFill/>
              <a:ln w="9525">
                <a:noFill/>
                <a:round/>
                <a:headEnd/>
                <a:tailEnd/>
              </a:ln>
            </p:spPr>
            <p:txBody>
              <a:bodyPr/>
              <a:lstStyle/>
              <a:p>
                <a:pPr>
                  <a:defRPr/>
                </a:pPr>
                <a:endParaRPr lang="en-US" sz="1200" kern="0">
                  <a:solidFill>
                    <a:srgbClr val="0096D6"/>
                  </a:solidFill>
                </a:endParaRPr>
              </a:p>
            </p:txBody>
          </p:sp>
          <p:sp>
            <p:nvSpPr>
              <p:cNvPr id="2969" name="Freeform 743"/>
              <p:cNvSpPr>
                <a:spLocks/>
              </p:cNvSpPr>
              <p:nvPr/>
            </p:nvSpPr>
            <p:spPr bwMode="auto">
              <a:xfrm>
                <a:off x="2767" y="2463"/>
                <a:ext cx="80" cy="85"/>
              </a:xfrm>
              <a:custGeom>
                <a:avLst/>
                <a:gdLst>
                  <a:gd name="T0" fmla="*/ 56 w 80"/>
                  <a:gd name="T1" fmla="*/ 73 h 85"/>
                  <a:gd name="T2" fmla="*/ 75 w 80"/>
                  <a:gd name="T3" fmla="*/ 73 h 85"/>
                  <a:gd name="T4" fmla="*/ 75 w 80"/>
                  <a:gd name="T5" fmla="*/ 66 h 85"/>
                  <a:gd name="T6" fmla="*/ 71 w 80"/>
                  <a:gd name="T7" fmla="*/ 50 h 85"/>
                  <a:gd name="T8" fmla="*/ 75 w 80"/>
                  <a:gd name="T9" fmla="*/ 40 h 85"/>
                  <a:gd name="T10" fmla="*/ 80 w 80"/>
                  <a:gd name="T11" fmla="*/ 33 h 85"/>
                  <a:gd name="T12" fmla="*/ 78 w 80"/>
                  <a:gd name="T13" fmla="*/ 21 h 85"/>
                  <a:gd name="T14" fmla="*/ 78 w 80"/>
                  <a:gd name="T15" fmla="*/ 17 h 85"/>
                  <a:gd name="T16" fmla="*/ 75 w 80"/>
                  <a:gd name="T17" fmla="*/ 17 h 85"/>
                  <a:gd name="T18" fmla="*/ 71 w 80"/>
                  <a:gd name="T19" fmla="*/ 10 h 85"/>
                  <a:gd name="T20" fmla="*/ 56 w 80"/>
                  <a:gd name="T21" fmla="*/ 12 h 85"/>
                  <a:gd name="T22" fmla="*/ 52 w 80"/>
                  <a:gd name="T23" fmla="*/ 12 h 85"/>
                  <a:gd name="T24" fmla="*/ 49 w 80"/>
                  <a:gd name="T25" fmla="*/ 14 h 85"/>
                  <a:gd name="T26" fmla="*/ 47 w 80"/>
                  <a:gd name="T27" fmla="*/ 10 h 85"/>
                  <a:gd name="T28" fmla="*/ 45 w 80"/>
                  <a:gd name="T29" fmla="*/ 7 h 85"/>
                  <a:gd name="T30" fmla="*/ 45 w 80"/>
                  <a:gd name="T31" fmla="*/ 5 h 85"/>
                  <a:gd name="T32" fmla="*/ 40 w 80"/>
                  <a:gd name="T33" fmla="*/ 2 h 85"/>
                  <a:gd name="T34" fmla="*/ 33 w 80"/>
                  <a:gd name="T35" fmla="*/ 5 h 85"/>
                  <a:gd name="T36" fmla="*/ 30 w 80"/>
                  <a:gd name="T37" fmla="*/ 2 h 85"/>
                  <a:gd name="T38" fmla="*/ 30 w 80"/>
                  <a:gd name="T39" fmla="*/ 0 h 85"/>
                  <a:gd name="T40" fmla="*/ 26 w 80"/>
                  <a:gd name="T41" fmla="*/ 0 h 85"/>
                  <a:gd name="T42" fmla="*/ 23 w 80"/>
                  <a:gd name="T43" fmla="*/ 2 h 85"/>
                  <a:gd name="T44" fmla="*/ 19 w 80"/>
                  <a:gd name="T45" fmla="*/ 5 h 85"/>
                  <a:gd name="T46" fmla="*/ 16 w 80"/>
                  <a:gd name="T47" fmla="*/ 7 h 85"/>
                  <a:gd name="T48" fmla="*/ 14 w 80"/>
                  <a:gd name="T49" fmla="*/ 5 h 85"/>
                  <a:gd name="T50" fmla="*/ 12 w 80"/>
                  <a:gd name="T51" fmla="*/ 2 h 85"/>
                  <a:gd name="T52" fmla="*/ 9 w 80"/>
                  <a:gd name="T53" fmla="*/ 5 h 85"/>
                  <a:gd name="T54" fmla="*/ 7 w 80"/>
                  <a:gd name="T55" fmla="*/ 7 h 85"/>
                  <a:gd name="T56" fmla="*/ 4 w 80"/>
                  <a:gd name="T57" fmla="*/ 17 h 85"/>
                  <a:gd name="T58" fmla="*/ 7 w 80"/>
                  <a:gd name="T59" fmla="*/ 21 h 85"/>
                  <a:gd name="T60" fmla="*/ 9 w 80"/>
                  <a:gd name="T61" fmla="*/ 21 h 85"/>
                  <a:gd name="T62" fmla="*/ 9 w 80"/>
                  <a:gd name="T63" fmla="*/ 26 h 85"/>
                  <a:gd name="T64" fmla="*/ 12 w 80"/>
                  <a:gd name="T65" fmla="*/ 31 h 85"/>
                  <a:gd name="T66" fmla="*/ 9 w 80"/>
                  <a:gd name="T67" fmla="*/ 31 h 85"/>
                  <a:gd name="T68" fmla="*/ 2 w 80"/>
                  <a:gd name="T69" fmla="*/ 31 h 85"/>
                  <a:gd name="T70" fmla="*/ 4 w 80"/>
                  <a:gd name="T71" fmla="*/ 33 h 85"/>
                  <a:gd name="T72" fmla="*/ 7 w 80"/>
                  <a:gd name="T73" fmla="*/ 36 h 85"/>
                  <a:gd name="T74" fmla="*/ 4 w 80"/>
                  <a:gd name="T75" fmla="*/ 40 h 85"/>
                  <a:gd name="T76" fmla="*/ 0 w 80"/>
                  <a:gd name="T77" fmla="*/ 43 h 85"/>
                  <a:gd name="T78" fmla="*/ 2 w 80"/>
                  <a:gd name="T79" fmla="*/ 47 h 85"/>
                  <a:gd name="T80" fmla="*/ 0 w 80"/>
                  <a:gd name="T81" fmla="*/ 54 h 85"/>
                  <a:gd name="T82" fmla="*/ 0 w 80"/>
                  <a:gd name="T83" fmla="*/ 57 h 85"/>
                  <a:gd name="T84" fmla="*/ 4 w 80"/>
                  <a:gd name="T85" fmla="*/ 59 h 85"/>
                  <a:gd name="T86" fmla="*/ 9 w 80"/>
                  <a:gd name="T87" fmla="*/ 62 h 85"/>
                  <a:gd name="T88" fmla="*/ 12 w 80"/>
                  <a:gd name="T89" fmla="*/ 64 h 85"/>
                  <a:gd name="T90" fmla="*/ 14 w 80"/>
                  <a:gd name="T91" fmla="*/ 69 h 85"/>
                  <a:gd name="T92" fmla="*/ 14 w 80"/>
                  <a:gd name="T93" fmla="*/ 71 h 85"/>
                  <a:gd name="T94" fmla="*/ 12 w 80"/>
                  <a:gd name="T95" fmla="*/ 76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85"/>
                  <a:gd name="T146" fmla="*/ 80 w 80"/>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85">
                    <a:moveTo>
                      <a:pt x="12" y="83"/>
                    </a:moveTo>
                    <a:lnTo>
                      <a:pt x="14" y="85"/>
                    </a:lnTo>
                    <a:lnTo>
                      <a:pt x="16" y="85"/>
                    </a:lnTo>
                    <a:lnTo>
                      <a:pt x="56" y="73"/>
                    </a:lnTo>
                    <a:lnTo>
                      <a:pt x="71" y="76"/>
                    </a:lnTo>
                    <a:lnTo>
                      <a:pt x="73" y="73"/>
                    </a:lnTo>
                    <a:lnTo>
                      <a:pt x="75" y="73"/>
                    </a:lnTo>
                    <a:lnTo>
                      <a:pt x="78" y="73"/>
                    </a:lnTo>
                    <a:lnTo>
                      <a:pt x="75" y="66"/>
                    </a:lnTo>
                    <a:lnTo>
                      <a:pt x="73" y="66"/>
                    </a:lnTo>
                    <a:lnTo>
                      <a:pt x="71" y="57"/>
                    </a:lnTo>
                    <a:lnTo>
                      <a:pt x="71" y="50"/>
                    </a:lnTo>
                    <a:lnTo>
                      <a:pt x="73" y="47"/>
                    </a:lnTo>
                    <a:lnTo>
                      <a:pt x="73" y="45"/>
                    </a:lnTo>
                    <a:lnTo>
                      <a:pt x="75" y="40"/>
                    </a:lnTo>
                    <a:lnTo>
                      <a:pt x="75" y="36"/>
                    </a:lnTo>
                    <a:lnTo>
                      <a:pt x="78" y="36"/>
                    </a:lnTo>
                    <a:lnTo>
                      <a:pt x="78" y="33"/>
                    </a:lnTo>
                    <a:lnTo>
                      <a:pt x="80" y="33"/>
                    </a:lnTo>
                    <a:lnTo>
                      <a:pt x="78" y="21"/>
                    </a:lnTo>
                    <a:lnTo>
                      <a:pt x="75" y="21"/>
                    </a:lnTo>
                    <a:lnTo>
                      <a:pt x="78" y="19"/>
                    </a:lnTo>
                    <a:lnTo>
                      <a:pt x="78" y="17"/>
                    </a:lnTo>
                    <a:lnTo>
                      <a:pt x="75" y="17"/>
                    </a:lnTo>
                    <a:lnTo>
                      <a:pt x="73" y="12"/>
                    </a:lnTo>
                    <a:lnTo>
                      <a:pt x="71" y="10"/>
                    </a:lnTo>
                    <a:lnTo>
                      <a:pt x="68" y="10"/>
                    </a:lnTo>
                    <a:lnTo>
                      <a:pt x="63" y="10"/>
                    </a:lnTo>
                    <a:lnTo>
                      <a:pt x="56" y="12"/>
                    </a:lnTo>
                    <a:lnTo>
                      <a:pt x="54" y="14"/>
                    </a:lnTo>
                    <a:lnTo>
                      <a:pt x="52" y="14"/>
                    </a:lnTo>
                    <a:lnTo>
                      <a:pt x="52" y="12"/>
                    </a:lnTo>
                    <a:lnTo>
                      <a:pt x="49" y="12"/>
                    </a:lnTo>
                    <a:lnTo>
                      <a:pt x="49" y="14"/>
                    </a:lnTo>
                    <a:lnTo>
                      <a:pt x="49" y="12"/>
                    </a:lnTo>
                    <a:lnTo>
                      <a:pt x="47" y="10"/>
                    </a:lnTo>
                    <a:lnTo>
                      <a:pt x="47" y="7"/>
                    </a:lnTo>
                    <a:lnTo>
                      <a:pt x="45" y="7"/>
                    </a:lnTo>
                    <a:lnTo>
                      <a:pt x="45" y="5"/>
                    </a:lnTo>
                    <a:lnTo>
                      <a:pt x="40" y="5"/>
                    </a:lnTo>
                    <a:lnTo>
                      <a:pt x="40" y="2"/>
                    </a:lnTo>
                    <a:lnTo>
                      <a:pt x="37" y="2"/>
                    </a:lnTo>
                    <a:lnTo>
                      <a:pt x="35" y="2"/>
                    </a:lnTo>
                    <a:lnTo>
                      <a:pt x="35" y="5"/>
                    </a:lnTo>
                    <a:lnTo>
                      <a:pt x="33" y="5"/>
                    </a:lnTo>
                    <a:lnTo>
                      <a:pt x="30" y="5"/>
                    </a:lnTo>
                    <a:lnTo>
                      <a:pt x="30" y="2"/>
                    </a:lnTo>
                    <a:lnTo>
                      <a:pt x="30" y="0"/>
                    </a:lnTo>
                    <a:lnTo>
                      <a:pt x="28" y="0"/>
                    </a:lnTo>
                    <a:lnTo>
                      <a:pt x="26" y="0"/>
                    </a:lnTo>
                    <a:lnTo>
                      <a:pt x="23" y="0"/>
                    </a:lnTo>
                    <a:lnTo>
                      <a:pt x="23" y="2"/>
                    </a:lnTo>
                    <a:lnTo>
                      <a:pt x="23" y="5"/>
                    </a:lnTo>
                    <a:lnTo>
                      <a:pt x="21" y="5"/>
                    </a:lnTo>
                    <a:lnTo>
                      <a:pt x="19" y="5"/>
                    </a:lnTo>
                    <a:lnTo>
                      <a:pt x="19" y="7"/>
                    </a:lnTo>
                    <a:lnTo>
                      <a:pt x="16" y="7"/>
                    </a:lnTo>
                    <a:lnTo>
                      <a:pt x="16" y="5"/>
                    </a:lnTo>
                    <a:lnTo>
                      <a:pt x="14" y="5"/>
                    </a:lnTo>
                    <a:lnTo>
                      <a:pt x="14" y="2"/>
                    </a:lnTo>
                    <a:lnTo>
                      <a:pt x="12" y="2"/>
                    </a:lnTo>
                    <a:lnTo>
                      <a:pt x="9" y="2"/>
                    </a:lnTo>
                    <a:lnTo>
                      <a:pt x="9" y="5"/>
                    </a:lnTo>
                    <a:lnTo>
                      <a:pt x="9" y="7"/>
                    </a:lnTo>
                    <a:lnTo>
                      <a:pt x="7" y="7"/>
                    </a:lnTo>
                    <a:lnTo>
                      <a:pt x="4" y="10"/>
                    </a:lnTo>
                    <a:lnTo>
                      <a:pt x="4" y="17"/>
                    </a:lnTo>
                    <a:lnTo>
                      <a:pt x="7" y="17"/>
                    </a:lnTo>
                    <a:lnTo>
                      <a:pt x="9" y="17"/>
                    </a:lnTo>
                    <a:lnTo>
                      <a:pt x="7" y="21"/>
                    </a:lnTo>
                    <a:lnTo>
                      <a:pt x="9" y="21"/>
                    </a:lnTo>
                    <a:lnTo>
                      <a:pt x="9" y="24"/>
                    </a:lnTo>
                    <a:lnTo>
                      <a:pt x="7" y="26"/>
                    </a:lnTo>
                    <a:lnTo>
                      <a:pt x="9" y="26"/>
                    </a:lnTo>
                    <a:lnTo>
                      <a:pt x="9" y="28"/>
                    </a:lnTo>
                    <a:lnTo>
                      <a:pt x="12" y="31"/>
                    </a:lnTo>
                    <a:lnTo>
                      <a:pt x="9" y="31"/>
                    </a:lnTo>
                    <a:lnTo>
                      <a:pt x="7" y="28"/>
                    </a:lnTo>
                    <a:lnTo>
                      <a:pt x="4" y="28"/>
                    </a:lnTo>
                    <a:lnTo>
                      <a:pt x="2" y="31"/>
                    </a:lnTo>
                    <a:lnTo>
                      <a:pt x="4" y="31"/>
                    </a:lnTo>
                    <a:lnTo>
                      <a:pt x="2" y="33"/>
                    </a:lnTo>
                    <a:lnTo>
                      <a:pt x="4" y="33"/>
                    </a:lnTo>
                    <a:lnTo>
                      <a:pt x="7" y="33"/>
                    </a:lnTo>
                    <a:lnTo>
                      <a:pt x="7" y="36"/>
                    </a:lnTo>
                    <a:lnTo>
                      <a:pt x="4" y="40"/>
                    </a:lnTo>
                    <a:lnTo>
                      <a:pt x="4" y="43"/>
                    </a:lnTo>
                    <a:lnTo>
                      <a:pt x="0" y="43"/>
                    </a:lnTo>
                    <a:lnTo>
                      <a:pt x="0" y="45"/>
                    </a:lnTo>
                    <a:lnTo>
                      <a:pt x="2" y="45"/>
                    </a:lnTo>
                    <a:lnTo>
                      <a:pt x="2" y="47"/>
                    </a:lnTo>
                    <a:lnTo>
                      <a:pt x="2" y="52"/>
                    </a:lnTo>
                    <a:lnTo>
                      <a:pt x="0" y="54"/>
                    </a:lnTo>
                    <a:lnTo>
                      <a:pt x="0" y="57"/>
                    </a:lnTo>
                    <a:lnTo>
                      <a:pt x="2" y="57"/>
                    </a:lnTo>
                    <a:lnTo>
                      <a:pt x="4" y="59"/>
                    </a:lnTo>
                    <a:lnTo>
                      <a:pt x="7" y="59"/>
                    </a:lnTo>
                    <a:lnTo>
                      <a:pt x="9" y="59"/>
                    </a:lnTo>
                    <a:lnTo>
                      <a:pt x="9" y="62"/>
                    </a:lnTo>
                    <a:lnTo>
                      <a:pt x="9" y="64"/>
                    </a:lnTo>
                    <a:lnTo>
                      <a:pt x="12" y="64"/>
                    </a:lnTo>
                    <a:lnTo>
                      <a:pt x="14" y="64"/>
                    </a:lnTo>
                    <a:lnTo>
                      <a:pt x="14" y="66"/>
                    </a:lnTo>
                    <a:lnTo>
                      <a:pt x="14" y="69"/>
                    </a:lnTo>
                    <a:lnTo>
                      <a:pt x="14" y="71"/>
                    </a:lnTo>
                    <a:lnTo>
                      <a:pt x="14" y="73"/>
                    </a:lnTo>
                    <a:lnTo>
                      <a:pt x="12" y="73"/>
                    </a:lnTo>
                    <a:lnTo>
                      <a:pt x="12" y="76"/>
                    </a:lnTo>
                    <a:lnTo>
                      <a:pt x="12" y="78"/>
                    </a:lnTo>
                    <a:lnTo>
                      <a:pt x="12" y="83"/>
                    </a:lnTo>
                    <a:close/>
                  </a:path>
                </a:pathLst>
              </a:custGeom>
              <a:grpFill/>
              <a:ln w="9525">
                <a:noFill/>
                <a:round/>
                <a:headEnd/>
                <a:tailEnd/>
              </a:ln>
            </p:spPr>
            <p:txBody>
              <a:bodyPr/>
              <a:lstStyle/>
              <a:p>
                <a:pPr>
                  <a:defRPr/>
                </a:pPr>
                <a:endParaRPr lang="en-US" sz="1200" kern="0">
                  <a:solidFill>
                    <a:srgbClr val="0096D6"/>
                  </a:solidFill>
                </a:endParaRPr>
              </a:p>
            </p:txBody>
          </p:sp>
          <p:sp>
            <p:nvSpPr>
              <p:cNvPr id="2970" name="Freeform 744"/>
              <p:cNvSpPr>
                <a:spLocks/>
              </p:cNvSpPr>
              <p:nvPr/>
            </p:nvSpPr>
            <p:spPr bwMode="auto">
              <a:xfrm>
                <a:off x="2767" y="2463"/>
                <a:ext cx="80" cy="85"/>
              </a:xfrm>
              <a:custGeom>
                <a:avLst/>
                <a:gdLst>
                  <a:gd name="T0" fmla="*/ 56 w 80"/>
                  <a:gd name="T1" fmla="*/ 73 h 85"/>
                  <a:gd name="T2" fmla="*/ 75 w 80"/>
                  <a:gd name="T3" fmla="*/ 73 h 85"/>
                  <a:gd name="T4" fmla="*/ 75 w 80"/>
                  <a:gd name="T5" fmla="*/ 66 h 85"/>
                  <a:gd name="T6" fmla="*/ 71 w 80"/>
                  <a:gd name="T7" fmla="*/ 50 h 85"/>
                  <a:gd name="T8" fmla="*/ 75 w 80"/>
                  <a:gd name="T9" fmla="*/ 40 h 85"/>
                  <a:gd name="T10" fmla="*/ 80 w 80"/>
                  <a:gd name="T11" fmla="*/ 33 h 85"/>
                  <a:gd name="T12" fmla="*/ 78 w 80"/>
                  <a:gd name="T13" fmla="*/ 21 h 85"/>
                  <a:gd name="T14" fmla="*/ 78 w 80"/>
                  <a:gd name="T15" fmla="*/ 17 h 85"/>
                  <a:gd name="T16" fmla="*/ 75 w 80"/>
                  <a:gd name="T17" fmla="*/ 17 h 85"/>
                  <a:gd name="T18" fmla="*/ 71 w 80"/>
                  <a:gd name="T19" fmla="*/ 10 h 85"/>
                  <a:gd name="T20" fmla="*/ 56 w 80"/>
                  <a:gd name="T21" fmla="*/ 12 h 85"/>
                  <a:gd name="T22" fmla="*/ 52 w 80"/>
                  <a:gd name="T23" fmla="*/ 12 h 85"/>
                  <a:gd name="T24" fmla="*/ 49 w 80"/>
                  <a:gd name="T25" fmla="*/ 14 h 85"/>
                  <a:gd name="T26" fmla="*/ 47 w 80"/>
                  <a:gd name="T27" fmla="*/ 10 h 85"/>
                  <a:gd name="T28" fmla="*/ 45 w 80"/>
                  <a:gd name="T29" fmla="*/ 7 h 85"/>
                  <a:gd name="T30" fmla="*/ 45 w 80"/>
                  <a:gd name="T31" fmla="*/ 5 h 85"/>
                  <a:gd name="T32" fmla="*/ 40 w 80"/>
                  <a:gd name="T33" fmla="*/ 2 h 85"/>
                  <a:gd name="T34" fmla="*/ 33 w 80"/>
                  <a:gd name="T35" fmla="*/ 5 h 85"/>
                  <a:gd name="T36" fmla="*/ 30 w 80"/>
                  <a:gd name="T37" fmla="*/ 2 h 85"/>
                  <a:gd name="T38" fmla="*/ 30 w 80"/>
                  <a:gd name="T39" fmla="*/ 0 h 85"/>
                  <a:gd name="T40" fmla="*/ 26 w 80"/>
                  <a:gd name="T41" fmla="*/ 0 h 85"/>
                  <a:gd name="T42" fmla="*/ 23 w 80"/>
                  <a:gd name="T43" fmla="*/ 2 h 85"/>
                  <a:gd name="T44" fmla="*/ 19 w 80"/>
                  <a:gd name="T45" fmla="*/ 5 h 85"/>
                  <a:gd name="T46" fmla="*/ 16 w 80"/>
                  <a:gd name="T47" fmla="*/ 7 h 85"/>
                  <a:gd name="T48" fmla="*/ 14 w 80"/>
                  <a:gd name="T49" fmla="*/ 5 h 85"/>
                  <a:gd name="T50" fmla="*/ 12 w 80"/>
                  <a:gd name="T51" fmla="*/ 2 h 85"/>
                  <a:gd name="T52" fmla="*/ 9 w 80"/>
                  <a:gd name="T53" fmla="*/ 5 h 85"/>
                  <a:gd name="T54" fmla="*/ 7 w 80"/>
                  <a:gd name="T55" fmla="*/ 7 h 85"/>
                  <a:gd name="T56" fmla="*/ 4 w 80"/>
                  <a:gd name="T57" fmla="*/ 17 h 85"/>
                  <a:gd name="T58" fmla="*/ 7 w 80"/>
                  <a:gd name="T59" fmla="*/ 21 h 85"/>
                  <a:gd name="T60" fmla="*/ 9 w 80"/>
                  <a:gd name="T61" fmla="*/ 21 h 85"/>
                  <a:gd name="T62" fmla="*/ 9 w 80"/>
                  <a:gd name="T63" fmla="*/ 26 h 85"/>
                  <a:gd name="T64" fmla="*/ 12 w 80"/>
                  <a:gd name="T65" fmla="*/ 31 h 85"/>
                  <a:gd name="T66" fmla="*/ 9 w 80"/>
                  <a:gd name="T67" fmla="*/ 31 h 85"/>
                  <a:gd name="T68" fmla="*/ 2 w 80"/>
                  <a:gd name="T69" fmla="*/ 31 h 85"/>
                  <a:gd name="T70" fmla="*/ 4 w 80"/>
                  <a:gd name="T71" fmla="*/ 33 h 85"/>
                  <a:gd name="T72" fmla="*/ 7 w 80"/>
                  <a:gd name="T73" fmla="*/ 36 h 85"/>
                  <a:gd name="T74" fmla="*/ 4 w 80"/>
                  <a:gd name="T75" fmla="*/ 40 h 85"/>
                  <a:gd name="T76" fmla="*/ 0 w 80"/>
                  <a:gd name="T77" fmla="*/ 43 h 85"/>
                  <a:gd name="T78" fmla="*/ 2 w 80"/>
                  <a:gd name="T79" fmla="*/ 47 h 85"/>
                  <a:gd name="T80" fmla="*/ 0 w 80"/>
                  <a:gd name="T81" fmla="*/ 54 h 85"/>
                  <a:gd name="T82" fmla="*/ 0 w 80"/>
                  <a:gd name="T83" fmla="*/ 57 h 85"/>
                  <a:gd name="T84" fmla="*/ 4 w 80"/>
                  <a:gd name="T85" fmla="*/ 59 h 85"/>
                  <a:gd name="T86" fmla="*/ 9 w 80"/>
                  <a:gd name="T87" fmla="*/ 62 h 85"/>
                  <a:gd name="T88" fmla="*/ 12 w 80"/>
                  <a:gd name="T89" fmla="*/ 64 h 85"/>
                  <a:gd name="T90" fmla="*/ 14 w 80"/>
                  <a:gd name="T91" fmla="*/ 69 h 85"/>
                  <a:gd name="T92" fmla="*/ 14 w 80"/>
                  <a:gd name="T93" fmla="*/ 71 h 85"/>
                  <a:gd name="T94" fmla="*/ 12 w 80"/>
                  <a:gd name="T95" fmla="*/ 76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85"/>
                  <a:gd name="T146" fmla="*/ 80 w 80"/>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85">
                    <a:moveTo>
                      <a:pt x="12" y="83"/>
                    </a:moveTo>
                    <a:lnTo>
                      <a:pt x="14" y="85"/>
                    </a:lnTo>
                    <a:lnTo>
                      <a:pt x="16" y="85"/>
                    </a:lnTo>
                    <a:lnTo>
                      <a:pt x="56" y="73"/>
                    </a:lnTo>
                    <a:lnTo>
                      <a:pt x="71" y="76"/>
                    </a:lnTo>
                    <a:lnTo>
                      <a:pt x="73" y="73"/>
                    </a:lnTo>
                    <a:lnTo>
                      <a:pt x="75" y="73"/>
                    </a:lnTo>
                    <a:lnTo>
                      <a:pt x="78" y="73"/>
                    </a:lnTo>
                    <a:lnTo>
                      <a:pt x="75" y="66"/>
                    </a:lnTo>
                    <a:lnTo>
                      <a:pt x="73" y="66"/>
                    </a:lnTo>
                    <a:lnTo>
                      <a:pt x="71" y="57"/>
                    </a:lnTo>
                    <a:lnTo>
                      <a:pt x="71" y="50"/>
                    </a:lnTo>
                    <a:lnTo>
                      <a:pt x="73" y="47"/>
                    </a:lnTo>
                    <a:lnTo>
                      <a:pt x="73" y="45"/>
                    </a:lnTo>
                    <a:lnTo>
                      <a:pt x="75" y="40"/>
                    </a:lnTo>
                    <a:lnTo>
                      <a:pt x="75" y="36"/>
                    </a:lnTo>
                    <a:lnTo>
                      <a:pt x="78" y="36"/>
                    </a:lnTo>
                    <a:lnTo>
                      <a:pt x="78" y="33"/>
                    </a:lnTo>
                    <a:lnTo>
                      <a:pt x="80" y="33"/>
                    </a:lnTo>
                    <a:lnTo>
                      <a:pt x="78" y="21"/>
                    </a:lnTo>
                    <a:lnTo>
                      <a:pt x="75" y="21"/>
                    </a:lnTo>
                    <a:lnTo>
                      <a:pt x="78" y="19"/>
                    </a:lnTo>
                    <a:lnTo>
                      <a:pt x="78" y="17"/>
                    </a:lnTo>
                    <a:lnTo>
                      <a:pt x="75" y="17"/>
                    </a:lnTo>
                    <a:lnTo>
                      <a:pt x="73" y="12"/>
                    </a:lnTo>
                    <a:lnTo>
                      <a:pt x="71" y="10"/>
                    </a:lnTo>
                    <a:lnTo>
                      <a:pt x="68" y="10"/>
                    </a:lnTo>
                    <a:lnTo>
                      <a:pt x="63" y="10"/>
                    </a:lnTo>
                    <a:lnTo>
                      <a:pt x="56" y="12"/>
                    </a:lnTo>
                    <a:lnTo>
                      <a:pt x="54" y="14"/>
                    </a:lnTo>
                    <a:lnTo>
                      <a:pt x="52" y="14"/>
                    </a:lnTo>
                    <a:lnTo>
                      <a:pt x="52" y="12"/>
                    </a:lnTo>
                    <a:lnTo>
                      <a:pt x="49" y="12"/>
                    </a:lnTo>
                    <a:lnTo>
                      <a:pt x="49" y="14"/>
                    </a:lnTo>
                    <a:lnTo>
                      <a:pt x="49" y="12"/>
                    </a:lnTo>
                    <a:lnTo>
                      <a:pt x="47" y="10"/>
                    </a:lnTo>
                    <a:lnTo>
                      <a:pt x="47" y="7"/>
                    </a:lnTo>
                    <a:lnTo>
                      <a:pt x="45" y="7"/>
                    </a:lnTo>
                    <a:lnTo>
                      <a:pt x="45" y="5"/>
                    </a:lnTo>
                    <a:lnTo>
                      <a:pt x="40" y="5"/>
                    </a:lnTo>
                    <a:lnTo>
                      <a:pt x="40" y="2"/>
                    </a:lnTo>
                    <a:lnTo>
                      <a:pt x="37" y="2"/>
                    </a:lnTo>
                    <a:lnTo>
                      <a:pt x="35" y="2"/>
                    </a:lnTo>
                    <a:lnTo>
                      <a:pt x="35" y="5"/>
                    </a:lnTo>
                    <a:lnTo>
                      <a:pt x="33" y="5"/>
                    </a:lnTo>
                    <a:lnTo>
                      <a:pt x="30" y="5"/>
                    </a:lnTo>
                    <a:lnTo>
                      <a:pt x="30" y="2"/>
                    </a:lnTo>
                    <a:lnTo>
                      <a:pt x="30" y="0"/>
                    </a:lnTo>
                    <a:lnTo>
                      <a:pt x="28" y="0"/>
                    </a:lnTo>
                    <a:lnTo>
                      <a:pt x="26" y="0"/>
                    </a:lnTo>
                    <a:lnTo>
                      <a:pt x="23" y="0"/>
                    </a:lnTo>
                    <a:lnTo>
                      <a:pt x="23" y="2"/>
                    </a:lnTo>
                    <a:lnTo>
                      <a:pt x="23" y="5"/>
                    </a:lnTo>
                    <a:lnTo>
                      <a:pt x="21" y="5"/>
                    </a:lnTo>
                    <a:lnTo>
                      <a:pt x="19" y="5"/>
                    </a:lnTo>
                    <a:lnTo>
                      <a:pt x="19" y="7"/>
                    </a:lnTo>
                    <a:lnTo>
                      <a:pt x="16" y="7"/>
                    </a:lnTo>
                    <a:lnTo>
                      <a:pt x="16" y="5"/>
                    </a:lnTo>
                    <a:lnTo>
                      <a:pt x="14" y="5"/>
                    </a:lnTo>
                    <a:lnTo>
                      <a:pt x="14" y="2"/>
                    </a:lnTo>
                    <a:lnTo>
                      <a:pt x="12" y="2"/>
                    </a:lnTo>
                    <a:lnTo>
                      <a:pt x="9" y="2"/>
                    </a:lnTo>
                    <a:lnTo>
                      <a:pt x="9" y="5"/>
                    </a:lnTo>
                    <a:lnTo>
                      <a:pt x="9" y="7"/>
                    </a:lnTo>
                    <a:lnTo>
                      <a:pt x="7" y="7"/>
                    </a:lnTo>
                    <a:lnTo>
                      <a:pt x="4" y="10"/>
                    </a:lnTo>
                    <a:lnTo>
                      <a:pt x="4" y="17"/>
                    </a:lnTo>
                    <a:lnTo>
                      <a:pt x="7" y="17"/>
                    </a:lnTo>
                    <a:lnTo>
                      <a:pt x="9" y="17"/>
                    </a:lnTo>
                    <a:lnTo>
                      <a:pt x="7" y="21"/>
                    </a:lnTo>
                    <a:lnTo>
                      <a:pt x="9" y="21"/>
                    </a:lnTo>
                    <a:lnTo>
                      <a:pt x="9" y="24"/>
                    </a:lnTo>
                    <a:lnTo>
                      <a:pt x="7" y="26"/>
                    </a:lnTo>
                    <a:lnTo>
                      <a:pt x="9" y="26"/>
                    </a:lnTo>
                    <a:lnTo>
                      <a:pt x="9" y="28"/>
                    </a:lnTo>
                    <a:lnTo>
                      <a:pt x="12" y="31"/>
                    </a:lnTo>
                    <a:lnTo>
                      <a:pt x="9" y="31"/>
                    </a:lnTo>
                    <a:lnTo>
                      <a:pt x="7" y="28"/>
                    </a:lnTo>
                    <a:lnTo>
                      <a:pt x="4" y="28"/>
                    </a:lnTo>
                    <a:lnTo>
                      <a:pt x="2" y="31"/>
                    </a:lnTo>
                    <a:lnTo>
                      <a:pt x="4" y="31"/>
                    </a:lnTo>
                    <a:lnTo>
                      <a:pt x="2" y="33"/>
                    </a:lnTo>
                    <a:lnTo>
                      <a:pt x="4" y="33"/>
                    </a:lnTo>
                    <a:lnTo>
                      <a:pt x="7" y="33"/>
                    </a:lnTo>
                    <a:lnTo>
                      <a:pt x="7" y="36"/>
                    </a:lnTo>
                    <a:lnTo>
                      <a:pt x="4" y="40"/>
                    </a:lnTo>
                    <a:lnTo>
                      <a:pt x="4" y="43"/>
                    </a:lnTo>
                    <a:lnTo>
                      <a:pt x="0" y="43"/>
                    </a:lnTo>
                    <a:lnTo>
                      <a:pt x="0" y="45"/>
                    </a:lnTo>
                    <a:lnTo>
                      <a:pt x="2" y="45"/>
                    </a:lnTo>
                    <a:lnTo>
                      <a:pt x="2" y="47"/>
                    </a:lnTo>
                    <a:lnTo>
                      <a:pt x="2" y="52"/>
                    </a:lnTo>
                    <a:lnTo>
                      <a:pt x="0" y="54"/>
                    </a:lnTo>
                    <a:lnTo>
                      <a:pt x="0" y="57"/>
                    </a:lnTo>
                    <a:lnTo>
                      <a:pt x="2" y="57"/>
                    </a:lnTo>
                    <a:lnTo>
                      <a:pt x="4" y="59"/>
                    </a:lnTo>
                    <a:lnTo>
                      <a:pt x="7" y="59"/>
                    </a:lnTo>
                    <a:lnTo>
                      <a:pt x="9" y="59"/>
                    </a:lnTo>
                    <a:lnTo>
                      <a:pt x="9" y="62"/>
                    </a:lnTo>
                    <a:lnTo>
                      <a:pt x="9" y="64"/>
                    </a:lnTo>
                    <a:lnTo>
                      <a:pt x="12" y="64"/>
                    </a:lnTo>
                    <a:lnTo>
                      <a:pt x="14" y="64"/>
                    </a:lnTo>
                    <a:lnTo>
                      <a:pt x="14" y="66"/>
                    </a:lnTo>
                    <a:lnTo>
                      <a:pt x="14" y="69"/>
                    </a:lnTo>
                    <a:lnTo>
                      <a:pt x="14" y="71"/>
                    </a:lnTo>
                    <a:lnTo>
                      <a:pt x="14" y="73"/>
                    </a:lnTo>
                    <a:lnTo>
                      <a:pt x="12" y="73"/>
                    </a:lnTo>
                    <a:lnTo>
                      <a:pt x="12" y="76"/>
                    </a:lnTo>
                    <a:lnTo>
                      <a:pt x="12" y="78"/>
                    </a:lnTo>
                    <a:lnTo>
                      <a:pt x="12" y="83"/>
                    </a:lnTo>
                  </a:path>
                </a:pathLst>
              </a:custGeom>
              <a:grpFill/>
              <a:ln w="9525">
                <a:noFill/>
                <a:round/>
                <a:headEnd/>
                <a:tailEnd/>
              </a:ln>
            </p:spPr>
            <p:txBody>
              <a:bodyPr/>
              <a:lstStyle/>
              <a:p>
                <a:pPr>
                  <a:defRPr/>
                </a:pPr>
                <a:endParaRPr lang="en-US" sz="1200" kern="0">
                  <a:solidFill>
                    <a:srgbClr val="0096D6"/>
                  </a:solidFill>
                </a:endParaRPr>
              </a:p>
            </p:txBody>
          </p:sp>
          <p:sp>
            <p:nvSpPr>
              <p:cNvPr id="2971" name="Freeform 745"/>
              <p:cNvSpPr>
                <a:spLocks/>
              </p:cNvSpPr>
              <p:nvPr/>
            </p:nvSpPr>
            <p:spPr bwMode="auto">
              <a:xfrm>
                <a:off x="2875" y="2456"/>
                <a:ext cx="31" cy="69"/>
              </a:xfrm>
              <a:custGeom>
                <a:avLst/>
                <a:gdLst>
                  <a:gd name="T0" fmla="*/ 22 w 31"/>
                  <a:gd name="T1" fmla="*/ 69 h 69"/>
                  <a:gd name="T2" fmla="*/ 19 w 31"/>
                  <a:gd name="T3" fmla="*/ 69 h 69"/>
                  <a:gd name="T4" fmla="*/ 15 w 31"/>
                  <a:gd name="T5" fmla="*/ 61 h 69"/>
                  <a:gd name="T6" fmla="*/ 10 w 31"/>
                  <a:gd name="T7" fmla="*/ 24 h 69"/>
                  <a:gd name="T8" fmla="*/ 10 w 31"/>
                  <a:gd name="T9" fmla="*/ 24 h 69"/>
                  <a:gd name="T10" fmla="*/ 7 w 31"/>
                  <a:gd name="T11" fmla="*/ 14 h 69"/>
                  <a:gd name="T12" fmla="*/ 5 w 31"/>
                  <a:gd name="T13" fmla="*/ 9 h 69"/>
                  <a:gd name="T14" fmla="*/ 3 w 31"/>
                  <a:gd name="T15" fmla="*/ 7 h 69"/>
                  <a:gd name="T16" fmla="*/ 3 w 31"/>
                  <a:gd name="T17" fmla="*/ 7 h 69"/>
                  <a:gd name="T18" fmla="*/ 3 w 31"/>
                  <a:gd name="T19" fmla="*/ 5 h 69"/>
                  <a:gd name="T20" fmla="*/ 3 w 31"/>
                  <a:gd name="T21" fmla="*/ 5 h 69"/>
                  <a:gd name="T22" fmla="*/ 5 w 31"/>
                  <a:gd name="T23" fmla="*/ 2 h 69"/>
                  <a:gd name="T24" fmla="*/ 5 w 31"/>
                  <a:gd name="T25" fmla="*/ 2 h 69"/>
                  <a:gd name="T26" fmla="*/ 3 w 31"/>
                  <a:gd name="T27" fmla="*/ 2 h 69"/>
                  <a:gd name="T28" fmla="*/ 0 w 31"/>
                  <a:gd name="T29" fmla="*/ 2 h 69"/>
                  <a:gd name="T30" fmla="*/ 0 w 31"/>
                  <a:gd name="T31" fmla="*/ 0 h 69"/>
                  <a:gd name="T32" fmla="*/ 0 w 31"/>
                  <a:gd name="T33" fmla="*/ 2 h 69"/>
                  <a:gd name="T34" fmla="*/ 10 w 31"/>
                  <a:gd name="T35" fmla="*/ 2 h 69"/>
                  <a:gd name="T36" fmla="*/ 10 w 31"/>
                  <a:gd name="T37" fmla="*/ 5 h 69"/>
                  <a:gd name="T38" fmla="*/ 12 w 31"/>
                  <a:gd name="T39" fmla="*/ 5 h 69"/>
                  <a:gd name="T40" fmla="*/ 12 w 31"/>
                  <a:gd name="T41" fmla="*/ 2 h 69"/>
                  <a:gd name="T42" fmla="*/ 15 w 31"/>
                  <a:gd name="T43" fmla="*/ 2 h 69"/>
                  <a:gd name="T44" fmla="*/ 17 w 31"/>
                  <a:gd name="T45" fmla="*/ 2 h 69"/>
                  <a:gd name="T46" fmla="*/ 15 w 31"/>
                  <a:gd name="T47" fmla="*/ 2 h 69"/>
                  <a:gd name="T48" fmla="*/ 15 w 31"/>
                  <a:gd name="T49" fmla="*/ 5 h 69"/>
                  <a:gd name="T50" fmla="*/ 15 w 31"/>
                  <a:gd name="T51" fmla="*/ 7 h 69"/>
                  <a:gd name="T52" fmla="*/ 15 w 31"/>
                  <a:gd name="T53" fmla="*/ 9 h 69"/>
                  <a:gd name="T54" fmla="*/ 15 w 31"/>
                  <a:gd name="T55" fmla="*/ 12 h 69"/>
                  <a:gd name="T56" fmla="*/ 15 w 31"/>
                  <a:gd name="T57" fmla="*/ 12 h 69"/>
                  <a:gd name="T58" fmla="*/ 17 w 31"/>
                  <a:gd name="T59" fmla="*/ 14 h 69"/>
                  <a:gd name="T60" fmla="*/ 17 w 31"/>
                  <a:gd name="T61" fmla="*/ 14 h 69"/>
                  <a:gd name="T62" fmla="*/ 19 w 31"/>
                  <a:gd name="T63" fmla="*/ 14 h 69"/>
                  <a:gd name="T64" fmla="*/ 22 w 31"/>
                  <a:gd name="T65" fmla="*/ 17 h 69"/>
                  <a:gd name="T66" fmla="*/ 29 w 31"/>
                  <a:gd name="T67" fmla="*/ 64 h 69"/>
                  <a:gd name="T68" fmla="*/ 29 w 31"/>
                  <a:gd name="T69" fmla="*/ 66 h 69"/>
                  <a:gd name="T70" fmla="*/ 31 w 31"/>
                  <a:gd name="T71" fmla="*/ 66 h 69"/>
                  <a:gd name="T72" fmla="*/ 22 w 31"/>
                  <a:gd name="T73" fmla="*/ 69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69"/>
                  <a:gd name="T113" fmla="*/ 31 w 31"/>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69">
                    <a:moveTo>
                      <a:pt x="22" y="69"/>
                    </a:moveTo>
                    <a:lnTo>
                      <a:pt x="19" y="69"/>
                    </a:lnTo>
                    <a:lnTo>
                      <a:pt x="15" y="61"/>
                    </a:lnTo>
                    <a:lnTo>
                      <a:pt x="10" y="24"/>
                    </a:lnTo>
                    <a:lnTo>
                      <a:pt x="7" y="14"/>
                    </a:lnTo>
                    <a:lnTo>
                      <a:pt x="5" y="9"/>
                    </a:lnTo>
                    <a:lnTo>
                      <a:pt x="3" y="7"/>
                    </a:lnTo>
                    <a:lnTo>
                      <a:pt x="3" y="5"/>
                    </a:lnTo>
                    <a:lnTo>
                      <a:pt x="5" y="2"/>
                    </a:lnTo>
                    <a:lnTo>
                      <a:pt x="3" y="2"/>
                    </a:lnTo>
                    <a:lnTo>
                      <a:pt x="0" y="2"/>
                    </a:lnTo>
                    <a:lnTo>
                      <a:pt x="0" y="0"/>
                    </a:lnTo>
                    <a:lnTo>
                      <a:pt x="0" y="2"/>
                    </a:lnTo>
                    <a:lnTo>
                      <a:pt x="10" y="2"/>
                    </a:lnTo>
                    <a:lnTo>
                      <a:pt x="10" y="5"/>
                    </a:lnTo>
                    <a:lnTo>
                      <a:pt x="12" y="5"/>
                    </a:lnTo>
                    <a:lnTo>
                      <a:pt x="12" y="2"/>
                    </a:lnTo>
                    <a:lnTo>
                      <a:pt x="15" y="2"/>
                    </a:lnTo>
                    <a:lnTo>
                      <a:pt x="17" y="2"/>
                    </a:lnTo>
                    <a:lnTo>
                      <a:pt x="15" y="2"/>
                    </a:lnTo>
                    <a:lnTo>
                      <a:pt x="15" y="5"/>
                    </a:lnTo>
                    <a:lnTo>
                      <a:pt x="15" y="7"/>
                    </a:lnTo>
                    <a:lnTo>
                      <a:pt x="15" y="9"/>
                    </a:lnTo>
                    <a:lnTo>
                      <a:pt x="15" y="12"/>
                    </a:lnTo>
                    <a:lnTo>
                      <a:pt x="17" y="14"/>
                    </a:lnTo>
                    <a:lnTo>
                      <a:pt x="19" y="14"/>
                    </a:lnTo>
                    <a:lnTo>
                      <a:pt x="22" y="17"/>
                    </a:lnTo>
                    <a:lnTo>
                      <a:pt x="29" y="64"/>
                    </a:lnTo>
                    <a:lnTo>
                      <a:pt x="29" y="66"/>
                    </a:lnTo>
                    <a:lnTo>
                      <a:pt x="31" y="66"/>
                    </a:lnTo>
                    <a:lnTo>
                      <a:pt x="22" y="69"/>
                    </a:lnTo>
                    <a:close/>
                  </a:path>
                </a:pathLst>
              </a:custGeom>
              <a:grpFill/>
              <a:ln w="9525">
                <a:noFill/>
                <a:round/>
                <a:headEnd/>
                <a:tailEnd/>
              </a:ln>
            </p:spPr>
            <p:txBody>
              <a:bodyPr/>
              <a:lstStyle/>
              <a:p>
                <a:pPr>
                  <a:defRPr/>
                </a:pPr>
                <a:endParaRPr lang="en-US" sz="1200" kern="0">
                  <a:solidFill>
                    <a:srgbClr val="0096D6"/>
                  </a:solidFill>
                </a:endParaRPr>
              </a:p>
            </p:txBody>
          </p:sp>
          <p:sp>
            <p:nvSpPr>
              <p:cNvPr id="2972" name="Freeform 746"/>
              <p:cNvSpPr>
                <a:spLocks/>
              </p:cNvSpPr>
              <p:nvPr/>
            </p:nvSpPr>
            <p:spPr bwMode="auto">
              <a:xfrm>
                <a:off x="2875" y="2456"/>
                <a:ext cx="31" cy="69"/>
              </a:xfrm>
              <a:custGeom>
                <a:avLst/>
                <a:gdLst>
                  <a:gd name="T0" fmla="*/ 22 w 31"/>
                  <a:gd name="T1" fmla="*/ 69 h 69"/>
                  <a:gd name="T2" fmla="*/ 19 w 31"/>
                  <a:gd name="T3" fmla="*/ 69 h 69"/>
                  <a:gd name="T4" fmla="*/ 15 w 31"/>
                  <a:gd name="T5" fmla="*/ 61 h 69"/>
                  <a:gd name="T6" fmla="*/ 10 w 31"/>
                  <a:gd name="T7" fmla="*/ 24 h 69"/>
                  <a:gd name="T8" fmla="*/ 10 w 31"/>
                  <a:gd name="T9" fmla="*/ 24 h 69"/>
                  <a:gd name="T10" fmla="*/ 7 w 31"/>
                  <a:gd name="T11" fmla="*/ 14 h 69"/>
                  <a:gd name="T12" fmla="*/ 5 w 31"/>
                  <a:gd name="T13" fmla="*/ 9 h 69"/>
                  <a:gd name="T14" fmla="*/ 3 w 31"/>
                  <a:gd name="T15" fmla="*/ 7 h 69"/>
                  <a:gd name="T16" fmla="*/ 3 w 31"/>
                  <a:gd name="T17" fmla="*/ 7 h 69"/>
                  <a:gd name="T18" fmla="*/ 3 w 31"/>
                  <a:gd name="T19" fmla="*/ 5 h 69"/>
                  <a:gd name="T20" fmla="*/ 3 w 31"/>
                  <a:gd name="T21" fmla="*/ 5 h 69"/>
                  <a:gd name="T22" fmla="*/ 5 w 31"/>
                  <a:gd name="T23" fmla="*/ 2 h 69"/>
                  <a:gd name="T24" fmla="*/ 5 w 31"/>
                  <a:gd name="T25" fmla="*/ 2 h 69"/>
                  <a:gd name="T26" fmla="*/ 3 w 31"/>
                  <a:gd name="T27" fmla="*/ 2 h 69"/>
                  <a:gd name="T28" fmla="*/ 0 w 31"/>
                  <a:gd name="T29" fmla="*/ 2 h 69"/>
                  <a:gd name="T30" fmla="*/ 0 w 31"/>
                  <a:gd name="T31" fmla="*/ 0 h 69"/>
                  <a:gd name="T32" fmla="*/ 0 w 31"/>
                  <a:gd name="T33" fmla="*/ 2 h 69"/>
                  <a:gd name="T34" fmla="*/ 10 w 31"/>
                  <a:gd name="T35" fmla="*/ 2 h 69"/>
                  <a:gd name="T36" fmla="*/ 10 w 31"/>
                  <a:gd name="T37" fmla="*/ 5 h 69"/>
                  <a:gd name="T38" fmla="*/ 12 w 31"/>
                  <a:gd name="T39" fmla="*/ 5 h 69"/>
                  <a:gd name="T40" fmla="*/ 12 w 31"/>
                  <a:gd name="T41" fmla="*/ 2 h 69"/>
                  <a:gd name="T42" fmla="*/ 15 w 31"/>
                  <a:gd name="T43" fmla="*/ 2 h 69"/>
                  <a:gd name="T44" fmla="*/ 17 w 31"/>
                  <a:gd name="T45" fmla="*/ 2 h 69"/>
                  <a:gd name="T46" fmla="*/ 15 w 31"/>
                  <a:gd name="T47" fmla="*/ 2 h 69"/>
                  <a:gd name="T48" fmla="*/ 15 w 31"/>
                  <a:gd name="T49" fmla="*/ 5 h 69"/>
                  <a:gd name="T50" fmla="*/ 15 w 31"/>
                  <a:gd name="T51" fmla="*/ 7 h 69"/>
                  <a:gd name="T52" fmla="*/ 15 w 31"/>
                  <a:gd name="T53" fmla="*/ 9 h 69"/>
                  <a:gd name="T54" fmla="*/ 15 w 31"/>
                  <a:gd name="T55" fmla="*/ 12 h 69"/>
                  <a:gd name="T56" fmla="*/ 15 w 31"/>
                  <a:gd name="T57" fmla="*/ 12 h 69"/>
                  <a:gd name="T58" fmla="*/ 17 w 31"/>
                  <a:gd name="T59" fmla="*/ 14 h 69"/>
                  <a:gd name="T60" fmla="*/ 17 w 31"/>
                  <a:gd name="T61" fmla="*/ 14 h 69"/>
                  <a:gd name="T62" fmla="*/ 19 w 31"/>
                  <a:gd name="T63" fmla="*/ 14 h 69"/>
                  <a:gd name="T64" fmla="*/ 22 w 31"/>
                  <a:gd name="T65" fmla="*/ 17 h 69"/>
                  <a:gd name="T66" fmla="*/ 29 w 31"/>
                  <a:gd name="T67" fmla="*/ 64 h 69"/>
                  <a:gd name="T68" fmla="*/ 29 w 31"/>
                  <a:gd name="T69" fmla="*/ 66 h 69"/>
                  <a:gd name="T70" fmla="*/ 31 w 31"/>
                  <a:gd name="T71" fmla="*/ 66 h 69"/>
                  <a:gd name="T72" fmla="*/ 22 w 31"/>
                  <a:gd name="T73" fmla="*/ 69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69"/>
                  <a:gd name="T113" fmla="*/ 31 w 31"/>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69">
                    <a:moveTo>
                      <a:pt x="22" y="69"/>
                    </a:moveTo>
                    <a:lnTo>
                      <a:pt x="19" y="69"/>
                    </a:lnTo>
                    <a:lnTo>
                      <a:pt x="15" y="61"/>
                    </a:lnTo>
                    <a:lnTo>
                      <a:pt x="10" y="24"/>
                    </a:lnTo>
                    <a:lnTo>
                      <a:pt x="7" y="14"/>
                    </a:lnTo>
                    <a:lnTo>
                      <a:pt x="5" y="9"/>
                    </a:lnTo>
                    <a:lnTo>
                      <a:pt x="3" y="7"/>
                    </a:lnTo>
                    <a:lnTo>
                      <a:pt x="3" y="5"/>
                    </a:lnTo>
                    <a:lnTo>
                      <a:pt x="5" y="2"/>
                    </a:lnTo>
                    <a:lnTo>
                      <a:pt x="3" y="2"/>
                    </a:lnTo>
                    <a:lnTo>
                      <a:pt x="0" y="2"/>
                    </a:lnTo>
                    <a:lnTo>
                      <a:pt x="0" y="0"/>
                    </a:lnTo>
                    <a:lnTo>
                      <a:pt x="0" y="2"/>
                    </a:lnTo>
                    <a:lnTo>
                      <a:pt x="10" y="2"/>
                    </a:lnTo>
                    <a:lnTo>
                      <a:pt x="10" y="5"/>
                    </a:lnTo>
                    <a:lnTo>
                      <a:pt x="12" y="5"/>
                    </a:lnTo>
                    <a:lnTo>
                      <a:pt x="12" y="2"/>
                    </a:lnTo>
                    <a:lnTo>
                      <a:pt x="15" y="2"/>
                    </a:lnTo>
                    <a:lnTo>
                      <a:pt x="17" y="2"/>
                    </a:lnTo>
                    <a:lnTo>
                      <a:pt x="15" y="2"/>
                    </a:lnTo>
                    <a:lnTo>
                      <a:pt x="15" y="5"/>
                    </a:lnTo>
                    <a:lnTo>
                      <a:pt x="15" y="7"/>
                    </a:lnTo>
                    <a:lnTo>
                      <a:pt x="15" y="9"/>
                    </a:lnTo>
                    <a:lnTo>
                      <a:pt x="15" y="12"/>
                    </a:lnTo>
                    <a:lnTo>
                      <a:pt x="17" y="14"/>
                    </a:lnTo>
                    <a:lnTo>
                      <a:pt x="19" y="14"/>
                    </a:lnTo>
                    <a:lnTo>
                      <a:pt x="22" y="17"/>
                    </a:lnTo>
                    <a:lnTo>
                      <a:pt x="29" y="64"/>
                    </a:lnTo>
                    <a:lnTo>
                      <a:pt x="29" y="66"/>
                    </a:lnTo>
                    <a:lnTo>
                      <a:pt x="31" y="66"/>
                    </a:lnTo>
                    <a:lnTo>
                      <a:pt x="22" y="69"/>
                    </a:lnTo>
                  </a:path>
                </a:pathLst>
              </a:custGeom>
              <a:grpFill/>
              <a:ln w="9525">
                <a:noFill/>
                <a:round/>
                <a:headEnd/>
                <a:tailEnd/>
              </a:ln>
            </p:spPr>
            <p:txBody>
              <a:bodyPr/>
              <a:lstStyle/>
              <a:p>
                <a:pPr>
                  <a:defRPr/>
                </a:pPr>
                <a:endParaRPr lang="en-US" sz="1200" kern="0">
                  <a:solidFill>
                    <a:srgbClr val="0096D6"/>
                  </a:solidFill>
                </a:endParaRPr>
              </a:p>
            </p:txBody>
          </p:sp>
          <p:sp>
            <p:nvSpPr>
              <p:cNvPr id="2973" name="Freeform 747"/>
              <p:cNvSpPr>
                <a:spLocks/>
              </p:cNvSpPr>
              <p:nvPr/>
            </p:nvSpPr>
            <p:spPr bwMode="auto">
              <a:xfrm>
                <a:off x="3421" y="2447"/>
                <a:ext cx="137" cy="179"/>
              </a:xfrm>
              <a:custGeom>
                <a:avLst/>
                <a:gdLst>
                  <a:gd name="T0" fmla="*/ 7 w 137"/>
                  <a:gd name="T1" fmla="*/ 179 h 179"/>
                  <a:gd name="T2" fmla="*/ 0 w 137"/>
                  <a:gd name="T3" fmla="*/ 120 h 179"/>
                  <a:gd name="T4" fmla="*/ 12 w 137"/>
                  <a:gd name="T5" fmla="*/ 108 h 179"/>
                  <a:gd name="T6" fmla="*/ 14 w 137"/>
                  <a:gd name="T7" fmla="*/ 106 h 179"/>
                  <a:gd name="T8" fmla="*/ 31 w 137"/>
                  <a:gd name="T9" fmla="*/ 96 h 179"/>
                  <a:gd name="T10" fmla="*/ 54 w 137"/>
                  <a:gd name="T11" fmla="*/ 92 h 179"/>
                  <a:gd name="T12" fmla="*/ 94 w 137"/>
                  <a:gd name="T13" fmla="*/ 52 h 179"/>
                  <a:gd name="T14" fmla="*/ 40 w 137"/>
                  <a:gd name="T15" fmla="*/ 37 h 179"/>
                  <a:gd name="T16" fmla="*/ 35 w 137"/>
                  <a:gd name="T17" fmla="*/ 33 h 179"/>
                  <a:gd name="T18" fmla="*/ 31 w 137"/>
                  <a:gd name="T19" fmla="*/ 28 h 179"/>
                  <a:gd name="T20" fmla="*/ 28 w 137"/>
                  <a:gd name="T21" fmla="*/ 26 h 179"/>
                  <a:gd name="T22" fmla="*/ 26 w 137"/>
                  <a:gd name="T23" fmla="*/ 21 h 179"/>
                  <a:gd name="T24" fmla="*/ 31 w 137"/>
                  <a:gd name="T25" fmla="*/ 7 h 179"/>
                  <a:gd name="T26" fmla="*/ 31 w 137"/>
                  <a:gd name="T27" fmla="*/ 7 h 179"/>
                  <a:gd name="T28" fmla="*/ 40 w 137"/>
                  <a:gd name="T29" fmla="*/ 18 h 179"/>
                  <a:gd name="T30" fmla="*/ 47 w 137"/>
                  <a:gd name="T31" fmla="*/ 21 h 179"/>
                  <a:gd name="T32" fmla="*/ 61 w 137"/>
                  <a:gd name="T33" fmla="*/ 16 h 179"/>
                  <a:gd name="T34" fmla="*/ 64 w 137"/>
                  <a:gd name="T35" fmla="*/ 14 h 179"/>
                  <a:gd name="T36" fmla="*/ 64 w 137"/>
                  <a:gd name="T37" fmla="*/ 16 h 179"/>
                  <a:gd name="T38" fmla="*/ 66 w 137"/>
                  <a:gd name="T39" fmla="*/ 16 h 179"/>
                  <a:gd name="T40" fmla="*/ 71 w 137"/>
                  <a:gd name="T41" fmla="*/ 16 h 179"/>
                  <a:gd name="T42" fmla="*/ 78 w 137"/>
                  <a:gd name="T43" fmla="*/ 14 h 179"/>
                  <a:gd name="T44" fmla="*/ 83 w 137"/>
                  <a:gd name="T45" fmla="*/ 11 h 179"/>
                  <a:gd name="T46" fmla="*/ 90 w 137"/>
                  <a:gd name="T47" fmla="*/ 11 h 179"/>
                  <a:gd name="T48" fmla="*/ 99 w 137"/>
                  <a:gd name="T49" fmla="*/ 9 h 179"/>
                  <a:gd name="T50" fmla="*/ 109 w 137"/>
                  <a:gd name="T51" fmla="*/ 7 h 179"/>
                  <a:gd name="T52" fmla="*/ 111 w 137"/>
                  <a:gd name="T53" fmla="*/ 7 h 179"/>
                  <a:gd name="T54" fmla="*/ 125 w 137"/>
                  <a:gd name="T55" fmla="*/ 4 h 179"/>
                  <a:gd name="T56" fmla="*/ 128 w 137"/>
                  <a:gd name="T57" fmla="*/ 0 h 179"/>
                  <a:gd name="T58" fmla="*/ 132 w 137"/>
                  <a:gd name="T59" fmla="*/ 2 h 179"/>
                  <a:gd name="T60" fmla="*/ 135 w 137"/>
                  <a:gd name="T61" fmla="*/ 2 h 179"/>
                  <a:gd name="T62" fmla="*/ 135 w 137"/>
                  <a:gd name="T63" fmla="*/ 4 h 179"/>
                  <a:gd name="T64" fmla="*/ 132 w 137"/>
                  <a:gd name="T65" fmla="*/ 9 h 179"/>
                  <a:gd name="T66" fmla="*/ 135 w 137"/>
                  <a:gd name="T67" fmla="*/ 11 h 179"/>
                  <a:gd name="T68" fmla="*/ 135 w 137"/>
                  <a:gd name="T69" fmla="*/ 14 h 179"/>
                  <a:gd name="T70" fmla="*/ 135 w 137"/>
                  <a:gd name="T71" fmla="*/ 18 h 179"/>
                  <a:gd name="T72" fmla="*/ 132 w 137"/>
                  <a:gd name="T73" fmla="*/ 21 h 179"/>
                  <a:gd name="T74" fmla="*/ 135 w 137"/>
                  <a:gd name="T75" fmla="*/ 21 h 179"/>
                  <a:gd name="T76" fmla="*/ 135 w 137"/>
                  <a:gd name="T77" fmla="*/ 21 h 179"/>
                  <a:gd name="T78" fmla="*/ 137 w 137"/>
                  <a:gd name="T79" fmla="*/ 21 h 179"/>
                  <a:gd name="T80" fmla="*/ 137 w 137"/>
                  <a:gd name="T81" fmla="*/ 23 h 179"/>
                  <a:gd name="T82" fmla="*/ 135 w 137"/>
                  <a:gd name="T83" fmla="*/ 21 h 179"/>
                  <a:gd name="T84" fmla="*/ 132 w 137"/>
                  <a:gd name="T85" fmla="*/ 23 h 179"/>
                  <a:gd name="T86" fmla="*/ 130 w 137"/>
                  <a:gd name="T87" fmla="*/ 35 h 179"/>
                  <a:gd name="T88" fmla="*/ 128 w 137"/>
                  <a:gd name="T89" fmla="*/ 37 h 179"/>
                  <a:gd name="T90" fmla="*/ 120 w 137"/>
                  <a:gd name="T91" fmla="*/ 49 h 179"/>
                  <a:gd name="T92" fmla="*/ 116 w 137"/>
                  <a:gd name="T93" fmla="*/ 54 h 179"/>
                  <a:gd name="T94" fmla="*/ 104 w 137"/>
                  <a:gd name="T95" fmla="*/ 82 h 179"/>
                  <a:gd name="T96" fmla="*/ 102 w 137"/>
                  <a:gd name="T97" fmla="*/ 85 h 179"/>
                  <a:gd name="T98" fmla="*/ 102 w 137"/>
                  <a:gd name="T99" fmla="*/ 87 h 179"/>
                  <a:gd name="T100" fmla="*/ 94 w 137"/>
                  <a:gd name="T101" fmla="*/ 94 h 179"/>
                  <a:gd name="T102" fmla="*/ 87 w 137"/>
                  <a:gd name="T103" fmla="*/ 103 h 179"/>
                  <a:gd name="T104" fmla="*/ 73 w 137"/>
                  <a:gd name="T105" fmla="*/ 120 h 179"/>
                  <a:gd name="T106" fmla="*/ 68 w 137"/>
                  <a:gd name="T107" fmla="*/ 127 h 179"/>
                  <a:gd name="T108" fmla="*/ 57 w 137"/>
                  <a:gd name="T109" fmla="*/ 132 h 179"/>
                  <a:gd name="T110" fmla="*/ 26 w 137"/>
                  <a:gd name="T111" fmla="*/ 160 h 179"/>
                  <a:gd name="T112" fmla="*/ 21 w 137"/>
                  <a:gd name="T113" fmla="*/ 160 h 179"/>
                  <a:gd name="T114" fmla="*/ 21 w 137"/>
                  <a:gd name="T115" fmla="*/ 160 h 179"/>
                  <a:gd name="T116" fmla="*/ 21 w 137"/>
                  <a:gd name="T117" fmla="*/ 163 h 179"/>
                  <a:gd name="T118" fmla="*/ 21 w 137"/>
                  <a:gd name="T119" fmla="*/ 165 h 179"/>
                  <a:gd name="T120" fmla="*/ 7 w 137"/>
                  <a:gd name="T121" fmla="*/ 179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79"/>
                  <a:gd name="T185" fmla="*/ 137 w 137"/>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79">
                    <a:moveTo>
                      <a:pt x="7" y="179"/>
                    </a:moveTo>
                    <a:lnTo>
                      <a:pt x="7" y="179"/>
                    </a:lnTo>
                    <a:lnTo>
                      <a:pt x="0" y="170"/>
                    </a:lnTo>
                    <a:lnTo>
                      <a:pt x="0" y="120"/>
                    </a:lnTo>
                    <a:lnTo>
                      <a:pt x="2" y="120"/>
                    </a:lnTo>
                    <a:lnTo>
                      <a:pt x="12" y="108"/>
                    </a:lnTo>
                    <a:lnTo>
                      <a:pt x="12" y="106"/>
                    </a:lnTo>
                    <a:lnTo>
                      <a:pt x="14" y="106"/>
                    </a:lnTo>
                    <a:lnTo>
                      <a:pt x="26" y="101"/>
                    </a:lnTo>
                    <a:lnTo>
                      <a:pt x="31" y="96"/>
                    </a:lnTo>
                    <a:lnTo>
                      <a:pt x="38" y="92"/>
                    </a:lnTo>
                    <a:lnTo>
                      <a:pt x="54" y="92"/>
                    </a:lnTo>
                    <a:lnTo>
                      <a:pt x="92" y="52"/>
                    </a:lnTo>
                    <a:lnTo>
                      <a:pt x="94" y="52"/>
                    </a:lnTo>
                    <a:lnTo>
                      <a:pt x="80" y="52"/>
                    </a:lnTo>
                    <a:lnTo>
                      <a:pt x="40" y="37"/>
                    </a:lnTo>
                    <a:lnTo>
                      <a:pt x="40" y="35"/>
                    </a:lnTo>
                    <a:lnTo>
                      <a:pt x="35" y="33"/>
                    </a:lnTo>
                    <a:lnTo>
                      <a:pt x="33" y="30"/>
                    </a:lnTo>
                    <a:lnTo>
                      <a:pt x="31" y="28"/>
                    </a:lnTo>
                    <a:lnTo>
                      <a:pt x="28" y="26"/>
                    </a:lnTo>
                    <a:lnTo>
                      <a:pt x="28" y="23"/>
                    </a:lnTo>
                    <a:lnTo>
                      <a:pt x="26" y="21"/>
                    </a:lnTo>
                    <a:lnTo>
                      <a:pt x="24" y="16"/>
                    </a:lnTo>
                    <a:lnTo>
                      <a:pt x="31" y="7"/>
                    </a:lnTo>
                    <a:lnTo>
                      <a:pt x="33" y="7"/>
                    </a:lnTo>
                    <a:lnTo>
                      <a:pt x="40" y="18"/>
                    </a:lnTo>
                    <a:lnTo>
                      <a:pt x="45" y="21"/>
                    </a:lnTo>
                    <a:lnTo>
                      <a:pt x="47" y="21"/>
                    </a:lnTo>
                    <a:lnTo>
                      <a:pt x="52" y="21"/>
                    </a:lnTo>
                    <a:lnTo>
                      <a:pt x="61" y="16"/>
                    </a:lnTo>
                    <a:lnTo>
                      <a:pt x="61" y="14"/>
                    </a:lnTo>
                    <a:lnTo>
                      <a:pt x="64" y="14"/>
                    </a:lnTo>
                    <a:lnTo>
                      <a:pt x="64" y="16"/>
                    </a:lnTo>
                    <a:lnTo>
                      <a:pt x="66" y="16"/>
                    </a:lnTo>
                    <a:lnTo>
                      <a:pt x="68" y="16"/>
                    </a:lnTo>
                    <a:lnTo>
                      <a:pt x="71" y="16"/>
                    </a:lnTo>
                    <a:lnTo>
                      <a:pt x="76" y="16"/>
                    </a:lnTo>
                    <a:lnTo>
                      <a:pt x="78" y="14"/>
                    </a:lnTo>
                    <a:lnTo>
                      <a:pt x="80" y="14"/>
                    </a:lnTo>
                    <a:lnTo>
                      <a:pt x="83" y="11"/>
                    </a:lnTo>
                    <a:lnTo>
                      <a:pt x="85" y="11"/>
                    </a:lnTo>
                    <a:lnTo>
                      <a:pt x="90" y="11"/>
                    </a:lnTo>
                    <a:lnTo>
                      <a:pt x="97" y="11"/>
                    </a:lnTo>
                    <a:lnTo>
                      <a:pt x="99" y="9"/>
                    </a:lnTo>
                    <a:lnTo>
                      <a:pt x="104" y="9"/>
                    </a:lnTo>
                    <a:lnTo>
                      <a:pt x="109" y="7"/>
                    </a:lnTo>
                    <a:lnTo>
                      <a:pt x="111" y="7"/>
                    </a:lnTo>
                    <a:lnTo>
                      <a:pt x="120" y="4"/>
                    </a:lnTo>
                    <a:lnTo>
                      <a:pt x="125" y="4"/>
                    </a:lnTo>
                    <a:lnTo>
                      <a:pt x="125" y="2"/>
                    </a:lnTo>
                    <a:lnTo>
                      <a:pt x="128" y="0"/>
                    </a:lnTo>
                    <a:lnTo>
                      <a:pt x="130" y="0"/>
                    </a:lnTo>
                    <a:lnTo>
                      <a:pt x="132" y="2"/>
                    </a:lnTo>
                    <a:lnTo>
                      <a:pt x="135" y="2"/>
                    </a:lnTo>
                    <a:lnTo>
                      <a:pt x="135" y="4"/>
                    </a:lnTo>
                    <a:lnTo>
                      <a:pt x="132" y="7"/>
                    </a:lnTo>
                    <a:lnTo>
                      <a:pt x="132" y="9"/>
                    </a:lnTo>
                    <a:lnTo>
                      <a:pt x="132" y="11"/>
                    </a:lnTo>
                    <a:lnTo>
                      <a:pt x="135" y="11"/>
                    </a:lnTo>
                    <a:lnTo>
                      <a:pt x="135" y="14"/>
                    </a:lnTo>
                    <a:lnTo>
                      <a:pt x="135" y="16"/>
                    </a:lnTo>
                    <a:lnTo>
                      <a:pt x="135" y="18"/>
                    </a:lnTo>
                    <a:lnTo>
                      <a:pt x="132" y="21"/>
                    </a:lnTo>
                    <a:lnTo>
                      <a:pt x="135" y="21"/>
                    </a:lnTo>
                    <a:lnTo>
                      <a:pt x="137" y="21"/>
                    </a:lnTo>
                    <a:lnTo>
                      <a:pt x="137" y="23"/>
                    </a:lnTo>
                    <a:lnTo>
                      <a:pt x="135" y="23"/>
                    </a:lnTo>
                    <a:lnTo>
                      <a:pt x="135" y="21"/>
                    </a:lnTo>
                    <a:lnTo>
                      <a:pt x="132" y="21"/>
                    </a:lnTo>
                    <a:lnTo>
                      <a:pt x="132" y="23"/>
                    </a:lnTo>
                    <a:lnTo>
                      <a:pt x="130" y="23"/>
                    </a:lnTo>
                    <a:lnTo>
                      <a:pt x="130" y="35"/>
                    </a:lnTo>
                    <a:lnTo>
                      <a:pt x="128" y="35"/>
                    </a:lnTo>
                    <a:lnTo>
                      <a:pt x="128" y="37"/>
                    </a:lnTo>
                    <a:lnTo>
                      <a:pt x="125" y="40"/>
                    </a:lnTo>
                    <a:lnTo>
                      <a:pt x="120" y="49"/>
                    </a:lnTo>
                    <a:lnTo>
                      <a:pt x="118" y="52"/>
                    </a:lnTo>
                    <a:lnTo>
                      <a:pt x="116" y="54"/>
                    </a:lnTo>
                    <a:lnTo>
                      <a:pt x="116" y="59"/>
                    </a:lnTo>
                    <a:lnTo>
                      <a:pt x="104" y="82"/>
                    </a:lnTo>
                    <a:lnTo>
                      <a:pt x="102" y="85"/>
                    </a:lnTo>
                    <a:lnTo>
                      <a:pt x="102" y="87"/>
                    </a:lnTo>
                    <a:lnTo>
                      <a:pt x="97" y="92"/>
                    </a:lnTo>
                    <a:lnTo>
                      <a:pt x="94" y="94"/>
                    </a:lnTo>
                    <a:lnTo>
                      <a:pt x="87" y="103"/>
                    </a:lnTo>
                    <a:lnTo>
                      <a:pt x="73" y="120"/>
                    </a:lnTo>
                    <a:lnTo>
                      <a:pt x="68" y="127"/>
                    </a:lnTo>
                    <a:lnTo>
                      <a:pt x="61" y="132"/>
                    </a:lnTo>
                    <a:lnTo>
                      <a:pt x="57" y="132"/>
                    </a:lnTo>
                    <a:lnTo>
                      <a:pt x="54" y="134"/>
                    </a:lnTo>
                    <a:lnTo>
                      <a:pt x="26" y="160"/>
                    </a:lnTo>
                    <a:lnTo>
                      <a:pt x="24" y="160"/>
                    </a:lnTo>
                    <a:lnTo>
                      <a:pt x="21" y="160"/>
                    </a:lnTo>
                    <a:lnTo>
                      <a:pt x="21" y="163"/>
                    </a:lnTo>
                    <a:lnTo>
                      <a:pt x="21" y="165"/>
                    </a:lnTo>
                    <a:lnTo>
                      <a:pt x="9" y="179"/>
                    </a:lnTo>
                    <a:lnTo>
                      <a:pt x="7" y="179"/>
                    </a:lnTo>
                    <a:close/>
                  </a:path>
                </a:pathLst>
              </a:custGeom>
              <a:grpFill/>
              <a:ln w="9525">
                <a:noFill/>
                <a:round/>
                <a:headEnd/>
                <a:tailEnd/>
              </a:ln>
            </p:spPr>
            <p:txBody>
              <a:bodyPr/>
              <a:lstStyle/>
              <a:p>
                <a:pPr>
                  <a:defRPr/>
                </a:pPr>
                <a:endParaRPr lang="en-US" sz="1200" kern="0">
                  <a:solidFill>
                    <a:srgbClr val="0096D6"/>
                  </a:solidFill>
                </a:endParaRPr>
              </a:p>
            </p:txBody>
          </p:sp>
          <p:sp>
            <p:nvSpPr>
              <p:cNvPr id="2974" name="Freeform 748"/>
              <p:cNvSpPr>
                <a:spLocks/>
              </p:cNvSpPr>
              <p:nvPr/>
            </p:nvSpPr>
            <p:spPr bwMode="auto">
              <a:xfrm>
                <a:off x="3421" y="2447"/>
                <a:ext cx="137" cy="179"/>
              </a:xfrm>
              <a:custGeom>
                <a:avLst/>
                <a:gdLst>
                  <a:gd name="T0" fmla="*/ 7 w 137"/>
                  <a:gd name="T1" fmla="*/ 179 h 179"/>
                  <a:gd name="T2" fmla="*/ 0 w 137"/>
                  <a:gd name="T3" fmla="*/ 120 h 179"/>
                  <a:gd name="T4" fmla="*/ 12 w 137"/>
                  <a:gd name="T5" fmla="*/ 108 h 179"/>
                  <a:gd name="T6" fmla="*/ 14 w 137"/>
                  <a:gd name="T7" fmla="*/ 106 h 179"/>
                  <a:gd name="T8" fmla="*/ 31 w 137"/>
                  <a:gd name="T9" fmla="*/ 96 h 179"/>
                  <a:gd name="T10" fmla="*/ 54 w 137"/>
                  <a:gd name="T11" fmla="*/ 92 h 179"/>
                  <a:gd name="T12" fmla="*/ 94 w 137"/>
                  <a:gd name="T13" fmla="*/ 52 h 179"/>
                  <a:gd name="T14" fmla="*/ 40 w 137"/>
                  <a:gd name="T15" fmla="*/ 37 h 179"/>
                  <a:gd name="T16" fmla="*/ 35 w 137"/>
                  <a:gd name="T17" fmla="*/ 33 h 179"/>
                  <a:gd name="T18" fmla="*/ 31 w 137"/>
                  <a:gd name="T19" fmla="*/ 28 h 179"/>
                  <a:gd name="T20" fmla="*/ 28 w 137"/>
                  <a:gd name="T21" fmla="*/ 26 h 179"/>
                  <a:gd name="T22" fmla="*/ 26 w 137"/>
                  <a:gd name="T23" fmla="*/ 21 h 179"/>
                  <a:gd name="T24" fmla="*/ 31 w 137"/>
                  <a:gd name="T25" fmla="*/ 7 h 179"/>
                  <a:gd name="T26" fmla="*/ 31 w 137"/>
                  <a:gd name="T27" fmla="*/ 7 h 179"/>
                  <a:gd name="T28" fmla="*/ 40 w 137"/>
                  <a:gd name="T29" fmla="*/ 18 h 179"/>
                  <a:gd name="T30" fmla="*/ 47 w 137"/>
                  <a:gd name="T31" fmla="*/ 21 h 179"/>
                  <a:gd name="T32" fmla="*/ 61 w 137"/>
                  <a:gd name="T33" fmla="*/ 16 h 179"/>
                  <a:gd name="T34" fmla="*/ 64 w 137"/>
                  <a:gd name="T35" fmla="*/ 14 h 179"/>
                  <a:gd name="T36" fmla="*/ 64 w 137"/>
                  <a:gd name="T37" fmla="*/ 16 h 179"/>
                  <a:gd name="T38" fmla="*/ 66 w 137"/>
                  <a:gd name="T39" fmla="*/ 16 h 179"/>
                  <a:gd name="T40" fmla="*/ 71 w 137"/>
                  <a:gd name="T41" fmla="*/ 16 h 179"/>
                  <a:gd name="T42" fmla="*/ 78 w 137"/>
                  <a:gd name="T43" fmla="*/ 14 h 179"/>
                  <a:gd name="T44" fmla="*/ 83 w 137"/>
                  <a:gd name="T45" fmla="*/ 11 h 179"/>
                  <a:gd name="T46" fmla="*/ 90 w 137"/>
                  <a:gd name="T47" fmla="*/ 11 h 179"/>
                  <a:gd name="T48" fmla="*/ 99 w 137"/>
                  <a:gd name="T49" fmla="*/ 9 h 179"/>
                  <a:gd name="T50" fmla="*/ 109 w 137"/>
                  <a:gd name="T51" fmla="*/ 7 h 179"/>
                  <a:gd name="T52" fmla="*/ 111 w 137"/>
                  <a:gd name="T53" fmla="*/ 7 h 179"/>
                  <a:gd name="T54" fmla="*/ 125 w 137"/>
                  <a:gd name="T55" fmla="*/ 4 h 179"/>
                  <a:gd name="T56" fmla="*/ 128 w 137"/>
                  <a:gd name="T57" fmla="*/ 0 h 179"/>
                  <a:gd name="T58" fmla="*/ 132 w 137"/>
                  <a:gd name="T59" fmla="*/ 2 h 179"/>
                  <a:gd name="T60" fmla="*/ 135 w 137"/>
                  <a:gd name="T61" fmla="*/ 2 h 179"/>
                  <a:gd name="T62" fmla="*/ 135 w 137"/>
                  <a:gd name="T63" fmla="*/ 4 h 179"/>
                  <a:gd name="T64" fmla="*/ 132 w 137"/>
                  <a:gd name="T65" fmla="*/ 9 h 179"/>
                  <a:gd name="T66" fmla="*/ 135 w 137"/>
                  <a:gd name="T67" fmla="*/ 11 h 179"/>
                  <a:gd name="T68" fmla="*/ 135 w 137"/>
                  <a:gd name="T69" fmla="*/ 14 h 179"/>
                  <a:gd name="T70" fmla="*/ 135 w 137"/>
                  <a:gd name="T71" fmla="*/ 18 h 179"/>
                  <a:gd name="T72" fmla="*/ 132 w 137"/>
                  <a:gd name="T73" fmla="*/ 21 h 179"/>
                  <a:gd name="T74" fmla="*/ 135 w 137"/>
                  <a:gd name="T75" fmla="*/ 21 h 179"/>
                  <a:gd name="T76" fmla="*/ 135 w 137"/>
                  <a:gd name="T77" fmla="*/ 21 h 179"/>
                  <a:gd name="T78" fmla="*/ 137 w 137"/>
                  <a:gd name="T79" fmla="*/ 21 h 179"/>
                  <a:gd name="T80" fmla="*/ 137 w 137"/>
                  <a:gd name="T81" fmla="*/ 23 h 179"/>
                  <a:gd name="T82" fmla="*/ 135 w 137"/>
                  <a:gd name="T83" fmla="*/ 21 h 179"/>
                  <a:gd name="T84" fmla="*/ 132 w 137"/>
                  <a:gd name="T85" fmla="*/ 23 h 179"/>
                  <a:gd name="T86" fmla="*/ 130 w 137"/>
                  <a:gd name="T87" fmla="*/ 35 h 179"/>
                  <a:gd name="T88" fmla="*/ 128 w 137"/>
                  <a:gd name="T89" fmla="*/ 37 h 179"/>
                  <a:gd name="T90" fmla="*/ 120 w 137"/>
                  <a:gd name="T91" fmla="*/ 49 h 179"/>
                  <a:gd name="T92" fmla="*/ 116 w 137"/>
                  <a:gd name="T93" fmla="*/ 54 h 179"/>
                  <a:gd name="T94" fmla="*/ 104 w 137"/>
                  <a:gd name="T95" fmla="*/ 82 h 179"/>
                  <a:gd name="T96" fmla="*/ 102 w 137"/>
                  <a:gd name="T97" fmla="*/ 85 h 179"/>
                  <a:gd name="T98" fmla="*/ 102 w 137"/>
                  <a:gd name="T99" fmla="*/ 87 h 179"/>
                  <a:gd name="T100" fmla="*/ 94 w 137"/>
                  <a:gd name="T101" fmla="*/ 94 h 179"/>
                  <a:gd name="T102" fmla="*/ 87 w 137"/>
                  <a:gd name="T103" fmla="*/ 103 h 179"/>
                  <a:gd name="T104" fmla="*/ 73 w 137"/>
                  <a:gd name="T105" fmla="*/ 120 h 179"/>
                  <a:gd name="T106" fmla="*/ 68 w 137"/>
                  <a:gd name="T107" fmla="*/ 127 h 179"/>
                  <a:gd name="T108" fmla="*/ 57 w 137"/>
                  <a:gd name="T109" fmla="*/ 132 h 179"/>
                  <a:gd name="T110" fmla="*/ 26 w 137"/>
                  <a:gd name="T111" fmla="*/ 160 h 179"/>
                  <a:gd name="T112" fmla="*/ 21 w 137"/>
                  <a:gd name="T113" fmla="*/ 160 h 179"/>
                  <a:gd name="T114" fmla="*/ 21 w 137"/>
                  <a:gd name="T115" fmla="*/ 160 h 179"/>
                  <a:gd name="T116" fmla="*/ 21 w 137"/>
                  <a:gd name="T117" fmla="*/ 163 h 179"/>
                  <a:gd name="T118" fmla="*/ 21 w 137"/>
                  <a:gd name="T119" fmla="*/ 165 h 179"/>
                  <a:gd name="T120" fmla="*/ 7 w 137"/>
                  <a:gd name="T121" fmla="*/ 179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79"/>
                  <a:gd name="T185" fmla="*/ 137 w 137"/>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79">
                    <a:moveTo>
                      <a:pt x="7" y="179"/>
                    </a:moveTo>
                    <a:lnTo>
                      <a:pt x="7" y="179"/>
                    </a:lnTo>
                    <a:lnTo>
                      <a:pt x="0" y="170"/>
                    </a:lnTo>
                    <a:lnTo>
                      <a:pt x="0" y="120"/>
                    </a:lnTo>
                    <a:lnTo>
                      <a:pt x="2" y="120"/>
                    </a:lnTo>
                    <a:lnTo>
                      <a:pt x="12" y="108"/>
                    </a:lnTo>
                    <a:lnTo>
                      <a:pt x="12" y="106"/>
                    </a:lnTo>
                    <a:lnTo>
                      <a:pt x="14" y="106"/>
                    </a:lnTo>
                    <a:lnTo>
                      <a:pt x="26" y="101"/>
                    </a:lnTo>
                    <a:lnTo>
                      <a:pt x="31" y="96"/>
                    </a:lnTo>
                    <a:lnTo>
                      <a:pt x="38" y="92"/>
                    </a:lnTo>
                    <a:lnTo>
                      <a:pt x="54" y="92"/>
                    </a:lnTo>
                    <a:lnTo>
                      <a:pt x="92" y="52"/>
                    </a:lnTo>
                    <a:lnTo>
                      <a:pt x="94" y="52"/>
                    </a:lnTo>
                    <a:lnTo>
                      <a:pt x="80" y="52"/>
                    </a:lnTo>
                    <a:lnTo>
                      <a:pt x="40" y="37"/>
                    </a:lnTo>
                    <a:lnTo>
                      <a:pt x="40" y="35"/>
                    </a:lnTo>
                    <a:lnTo>
                      <a:pt x="35" y="33"/>
                    </a:lnTo>
                    <a:lnTo>
                      <a:pt x="33" y="30"/>
                    </a:lnTo>
                    <a:lnTo>
                      <a:pt x="31" y="28"/>
                    </a:lnTo>
                    <a:lnTo>
                      <a:pt x="28" y="26"/>
                    </a:lnTo>
                    <a:lnTo>
                      <a:pt x="28" y="23"/>
                    </a:lnTo>
                    <a:lnTo>
                      <a:pt x="26" y="21"/>
                    </a:lnTo>
                    <a:lnTo>
                      <a:pt x="24" y="16"/>
                    </a:lnTo>
                    <a:lnTo>
                      <a:pt x="31" y="7"/>
                    </a:lnTo>
                    <a:lnTo>
                      <a:pt x="33" y="7"/>
                    </a:lnTo>
                    <a:lnTo>
                      <a:pt x="40" y="18"/>
                    </a:lnTo>
                    <a:lnTo>
                      <a:pt x="45" y="21"/>
                    </a:lnTo>
                    <a:lnTo>
                      <a:pt x="47" y="21"/>
                    </a:lnTo>
                    <a:lnTo>
                      <a:pt x="52" y="21"/>
                    </a:lnTo>
                    <a:lnTo>
                      <a:pt x="61" y="16"/>
                    </a:lnTo>
                    <a:lnTo>
                      <a:pt x="61" y="14"/>
                    </a:lnTo>
                    <a:lnTo>
                      <a:pt x="64" y="14"/>
                    </a:lnTo>
                    <a:lnTo>
                      <a:pt x="64" y="16"/>
                    </a:lnTo>
                    <a:lnTo>
                      <a:pt x="66" y="16"/>
                    </a:lnTo>
                    <a:lnTo>
                      <a:pt x="68" y="16"/>
                    </a:lnTo>
                    <a:lnTo>
                      <a:pt x="71" y="16"/>
                    </a:lnTo>
                    <a:lnTo>
                      <a:pt x="76" y="16"/>
                    </a:lnTo>
                    <a:lnTo>
                      <a:pt x="78" y="14"/>
                    </a:lnTo>
                    <a:lnTo>
                      <a:pt x="80" y="14"/>
                    </a:lnTo>
                    <a:lnTo>
                      <a:pt x="83" y="11"/>
                    </a:lnTo>
                    <a:lnTo>
                      <a:pt x="85" y="11"/>
                    </a:lnTo>
                    <a:lnTo>
                      <a:pt x="90" y="11"/>
                    </a:lnTo>
                    <a:lnTo>
                      <a:pt x="97" y="11"/>
                    </a:lnTo>
                    <a:lnTo>
                      <a:pt x="99" y="9"/>
                    </a:lnTo>
                    <a:lnTo>
                      <a:pt x="104" y="9"/>
                    </a:lnTo>
                    <a:lnTo>
                      <a:pt x="109" y="7"/>
                    </a:lnTo>
                    <a:lnTo>
                      <a:pt x="111" y="7"/>
                    </a:lnTo>
                    <a:lnTo>
                      <a:pt x="120" y="4"/>
                    </a:lnTo>
                    <a:lnTo>
                      <a:pt x="125" y="4"/>
                    </a:lnTo>
                    <a:lnTo>
                      <a:pt x="125" y="2"/>
                    </a:lnTo>
                    <a:lnTo>
                      <a:pt x="128" y="0"/>
                    </a:lnTo>
                    <a:lnTo>
                      <a:pt x="130" y="0"/>
                    </a:lnTo>
                    <a:lnTo>
                      <a:pt x="132" y="2"/>
                    </a:lnTo>
                    <a:lnTo>
                      <a:pt x="135" y="2"/>
                    </a:lnTo>
                    <a:lnTo>
                      <a:pt x="135" y="4"/>
                    </a:lnTo>
                    <a:lnTo>
                      <a:pt x="132" y="7"/>
                    </a:lnTo>
                    <a:lnTo>
                      <a:pt x="132" y="9"/>
                    </a:lnTo>
                    <a:lnTo>
                      <a:pt x="132" y="11"/>
                    </a:lnTo>
                    <a:lnTo>
                      <a:pt x="135" y="11"/>
                    </a:lnTo>
                    <a:lnTo>
                      <a:pt x="135" y="14"/>
                    </a:lnTo>
                    <a:lnTo>
                      <a:pt x="135" y="16"/>
                    </a:lnTo>
                    <a:lnTo>
                      <a:pt x="135" y="18"/>
                    </a:lnTo>
                    <a:lnTo>
                      <a:pt x="132" y="21"/>
                    </a:lnTo>
                    <a:lnTo>
                      <a:pt x="135" y="21"/>
                    </a:lnTo>
                    <a:lnTo>
                      <a:pt x="137" y="21"/>
                    </a:lnTo>
                    <a:lnTo>
                      <a:pt x="137" y="23"/>
                    </a:lnTo>
                    <a:lnTo>
                      <a:pt x="135" y="23"/>
                    </a:lnTo>
                    <a:lnTo>
                      <a:pt x="135" y="21"/>
                    </a:lnTo>
                    <a:lnTo>
                      <a:pt x="132" y="21"/>
                    </a:lnTo>
                    <a:lnTo>
                      <a:pt x="132" y="23"/>
                    </a:lnTo>
                    <a:lnTo>
                      <a:pt x="130" y="23"/>
                    </a:lnTo>
                    <a:lnTo>
                      <a:pt x="130" y="35"/>
                    </a:lnTo>
                    <a:lnTo>
                      <a:pt x="128" y="35"/>
                    </a:lnTo>
                    <a:lnTo>
                      <a:pt x="128" y="37"/>
                    </a:lnTo>
                    <a:lnTo>
                      <a:pt x="125" y="40"/>
                    </a:lnTo>
                    <a:lnTo>
                      <a:pt x="120" y="49"/>
                    </a:lnTo>
                    <a:lnTo>
                      <a:pt x="118" y="52"/>
                    </a:lnTo>
                    <a:lnTo>
                      <a:pt x="116" y="54"/>
                    </a:lnTo>
                    <a:lnTo>
                      <a:pt x="116" y="59"/>
                    </a:lnTo>
                    <a:lnTo>
                      <a:pt x="104" y="82"/>
                    </a:lnTo>
                    <a:lnTo>
                      <a:pt x="102" y="85"/>
                    </a:lnTo>
                    <a:lnTo>
                      <a:pt x="102" y="87"/>
                    </a:lnTo>
                    <a:lnTo>
                      <a:pt x="97" y="92"/>
                    </a:lnTo>
                    <a:lnTo>
                      <a:pt x="94" y="94"/>
                    </a:lnTo>
                    <a:lnTo>
                      <a:pt x="87" y="103"/>
                    </a:lnTo>
                    <a:lnTo>
                      <a:pt x="73" y="120"/>
                    </a:lnTo>
                    <a:lnTo>
                      <a:pt x="68" y="127"/>
                    </a:lnTo>
                    <a:lnTo>
                      <a:pt x="61" y="132"/>
                    </a:lnTo>
                    <a:lnTo>
                      <a:pt x="57" y="132"/>
                    </a:lnTo>
                    <a:lnTo>
                      <a:pt x="54" y="134"/>
                    </a:lnTo>
                    <a:lnTo>
                      <a:pt x="26" y="160"/>
                    </a:lnTo>
                    <a:lnTo>
                      <a:pt x="24" y="160"/>
                    </a:lnTo>
                    <a:lnTo>
                      <a:pt x="21" y="160"/>
                    </a:lnTo>
                    <a:lnTo>
                      <a:pt x="21" y="163"/>
                    </a:lnTo>
                    <a:lnTo>
                      <a:pt x="21" y="165"/>
                    </a:lnTo>
                    <a:lnTo>
                      <a:pt x="9" y="179"/>
                    </a:lnTo>
                    <a:lnTo>
                      <a:pt x="7" y="179"/>
                    </a:lnTo>
                  </a:path>
                </a:pathLst>
              </a:custGeom>
              <a:grpFill/>
              <a:ln w="9525">
                <a:noFill/>
                <a:round/>
                <a:headEnd/>
                <a:tailEnd/>
              </a:ln>
            </p:spPr>
            <p:txBody>
              <a:bodyPr/>
              <a:lstStyle/>
              <a:p>
                <a:pPr>
                  <a:defRPr/>
                </a:pPr>
                <a:endParaRPr lang="en-US" sz="1200" kern="0">
                  <a:solidFill>
                    <a:srgbClr val="0096D6"/>
                  </a:solidFill>
                </a:endParaRPr>
              </a:p>
            </p:txBody>
          </p:sp>
          <p:sp>
            <p:nvSpPr>
              <p:cNvPr id="2975" name="Freeform 749"/>
              <p:cNvSpPr>
                <a:spLocks/>
              </p:cNvSpPr>
              <p:nvPr/>
            </p:nvSpPr>
            <p:spPr bwMode="auto">
              <a:xfrm>
                <a:off x="3211" y="2813"/>
                <a:ext cx="104" cy="97"/>
              </a:xfrm>
              <a:custGeom>
                <a:avLst/>
                <a:gdLst>
                  <a:gd name="T0" fmla="*/ 49 w 104"/>
                  <a:gd name="T1" fmla="*/ 14 h 97"/>
                  <a:gd name="T2" fmla="*/ 49 w 104"/>
                  <a:gd name="T3" fmla="*/ 16 h 97"/>
                  <a:gd name="T4" fmla="*/ 47 w 104"/>
                  <a:gd name="T5" fmla="*/ 16 h 97"/>
                  <a:gd name="T6" fmla="*/ 45 w 104"/>
                  <a:gd name="T7" fmla="*/ 16 h 97"/>
                  <a:gd name="T8" fmla="*/ 42 w 104"/>
                  <a:gd name="T9" fmla="*/ 16 h 97"/>
                  <a:gd name="T10" fmla="*/ 42 w 104"/>
                  <a:gd name="T11" fmla="*/ 16 h 97"/>
                  <a:gd name="T12" fmla="*/ 40 w 104"/>
                  <a:gd name="T13" fmla="*/ 16 h 97"/>
                  <a:gd name="T14" fmla="*/ 38 w 104"/>
                  <a:gd name="T15" fmla="*/ 19 h 97"/>
                  <a:gd name="T16" fmla="*/ 38 w 104"/>
                  <a:gd name="T17" fmla="*/ 19 h 97"/>
                  <a:gd name="T18" fmla="*/ 38 w 104"/>
                  <a:gd name="T19" fmla="*/ 21 h 97"/>
                  <a:gd name="T20" fmla="*/ 35 w 104"/>
                  <a:gd name="T21" fmla="*/ 21 h 97"/>
                  <a:gd name="T22" fmla="*/ 35 w 104"/>
                  <a:gd name="T23" fmla="*/ 21 h 97"/>
                  <a:gd name="T24" fmla="*/ 33 w 104"/>
                  <a:gd name="T25" fmla="*/ 23 h 97"/>
                  <a:gd name="T26" fmla="*/ 30 w 104"/>
                  <a:gd name="T27" fmla="*/ 26 h 97"/>
                  <a:gd name="T28" fmla="*/ 28 w 104"/>
                  <a:gd name="T29" fmla="*/ 28 h 97"/>
                  <a:gd name="T30" fmla="*/ 26 w 104"/>
                  <a:gd name="T31" fmla="*/ 30 h 97"/>
                  <a:gd name="T32" fmla="*/ 23 w 104"/>
                  <a:gd name="T33" fmla="*/ 33 h 97"/>
                  <a:gd name="T34" fmla="*/ 19 w 104"/>
                  <a:gd name="T35" fmla="*/ 33 h 97"/>
                  <a:gd name="T36" fmla="*/ 19 w 104"/>
                  <a:gd name="T37" fmla="*/ 30 h 97"/>
                  <a:gd name="T38" fmla="*/ 16 w 104"/>
                  <a:gd name="T39" fmla="*/ 30 h 97"/>
                  <a:gd name="T40" fmla="*/ 9 w 104"/>
                  <a:gd name="T41" fmla="*/ 30 h 97"/>
                  <a:gd name="T42" fmla="*/ 2 w 104"/>
                  <a:gd name="T43" fmla="*/ 30 h 97"/>
                  <a:gd name="T44" fmla="*/ 0 w 104"/>
                  <a:gd name="T45" fmla="*/ 30 h 97"/>
                  <a:gd name="T46" fmla="*/ 4 w 104"/>
                  <a:gd name="T47" fmla="*/ 37 h 97"/>
                  <a:gd name="T48" fmla="*/ 7 w 104"/>
                  <a:gd name="T49" fmla="*/ 42 h 97"/>
                  <a:gd name="T50" fmla="*/ 23 w 104"/>
                  <a:gd name="T51" fmla="*/ 59 h 97"/>
                  <a:gd name="T52" fmla="*/ 28 w 104"/>
                  <a:gd name="T53" fmla="*/ 66 h 97"/>
                  <a:gd name="T54" fmla="*/ 35 w 104"/>
                  <a:gd name="T55" fmla="*/ 68 h 97"/>
                  <a:gd name="T56" fmla="*/ 38 w 104"/>
                  <a:gd name="T57" fmla="*/ 82 h 97"/>
                  <a:gd name="T58" fmla="*/ 47 w 104"/>
                  <a:gd name="T59" fmla="*/ 85 h 97"/>
                  <a:gd name="T60" fmla="*/ 59 w 104"/>
                  <a:gd name="T61" fmla="*/ 89 h 97"/>
                  <a:gd name="T62" fmla="*/ 75 w 104"/>
                  <a:gd name="T63" fmla="*/ 92 h 97"/>
                  <a:gd name="T64" fmla="*/ 85 w 104"/>
                  <a:gd name="T65" fmla="*/ 97 h 97"/>
                  <a:gd name="T66" fmla="*/ 85 w 104"/>
                  <a:gd name="T67" fmla="*/ 97 h 97"/>
                  <a:gd name="T68" fmla="*/ 85 w 104"/>
                  <a:gd name="T69" fmla="*/ 94 h 97"/>
                  <a:gd name="T70" fmla="*/ 87 w 104"/>
                  <a:gd name="T71" fmla="*/ 87 h 97"/>
                  <a:gd name="T72" fmla="*/ 101 w 104"/>
                  <a:gd name="T73" fmla="*/ 59 h 97"/>
                  <a:gd name="T74" fmla="*/ 104 w 104"/>
                  <a:gd name="T75" fmla="*/ 42 h 97"/>
                  <a:gd name="T76" fmla="*/ 101 w 104"/>
                  <a:gd name="T77" fmla="*/ 14 h 97"/>
                  <a:gd name="T78" fmla="*/ 78 w 104"/>
                  <a:gd name="T79" fmla="*/ 4 h 97"/>
                  <a:gd name="T80" fmla="*/ 68 w 104"/>
                  <a:gd name="T81" fmla="*/ 0 h 97"/>
                  <a:gd name="T82" fmla="*/ 66 w 104"/>
                  <a:gd name="T83" fmla="*/ 0 h 97"/>
                  <a:gd name="T84" fmla="*/ 64 w 104"/>
                  <a:gd name="T85" fmla="*/ 0 h 97"/>
                  <a:gd name="T86" fmla="*/ 61 w 104"/>
                  <a:gd name="T87" fmla="*/ 0 h 97"/>
                  <a:gd name="T88" fmla="*/ 54 w 104"/>
                  <a:gd name="T89" fmla="*/ 0 h 97"/>
                  <a:gd name="T90" fmla="*/ 49 w 104"/>
                  <a:gd name="T91" fmla="*/ 4 h 97"/>
                  <a:gd name="T92" fmla="*/ 47 w 104"/>
                  <a:gd name="T93" fmla="*/ 1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97"/>
                  <a:gd name="T143" fmla="*/ 104 w 104"/>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97">
                    <a:moveTo>
                      <a:pt x="47" y="12"/>
                    </a:moveTo>
                    <a:lnTo>
                      <a:pt x="49" y="14"/>
                    </a:lnTo>
                    <a:lnTo>
                      <a:pt x="49" y="16"/>
                    </a:lnTo>
                    <a:lnTo>
                      <a:pt x="47" y="16"/>
                    </a:lnTo>
                    <a:lnTo>
                      <a:pt x="45" y="16"/>
                    </a:lnTo>
                    <a:lnTo>
                      <a:pt x="42" y="16"/>
                    </a:lnTo>
                    <a:lnTo>
                      <a:pt x="40" y="16"/>
                    </a:lnTo>
                    <a:lnTo>
                      <a:pt x="38" y="19"/>
                    </a:lnTo>
                    <a:lnTo>
                      <a:pt x="38" y="21"/>
                    </a:lnTo>
                    <a:lnTo>
                      <a:pt x="38" y="19"/>
                    </a:lnTo>
                    <a:lnTo>
                      <a:pt x="35" y="21"/>
                    </a:lnTo>
                    <a:lnTo>
                      <a:pt x="33" y="23"/>
                    </a:lnTo>
                    <a:lnTo>
                      <a:pt x="30" y="26"/>
                    </a:lnTo>
                    <a:lnTo>
                      <a:pt x="28" y="28"/>
                    </a:lnTo>
                    <a:lnTo>
                      <a:pt x="26" y="30"/>
                    </a:lnTo>
                    <a:lnTo>
                      <a:pt x="23" y="30"/>
                    </a:lnTo>
                    <a:lnTo>
                      <a:pt x="23" y="33"/>
                    </a:lnTo>
                    <a:lnTo>
                      <a:pt x="21" y="33"/>
                    </a:lnTo>
                    <a:lnTo>
                      <a:pt x="19" y="33"/>
                    </a:lnTo>
                    <a:lnTo>
                      <a:pt x="19" y="30"/>
                    </a:lnTo>
                    <a:lnTo>
                      <a:pt x="16" y="30"/>
                    </a:lnTo>
                    <a:lnTo>
                      <a:pt x="14" y="30"/>
                    </a:lnTo>
                    <a:lnTo>
                      <a:pt x="9" y="30"/>
                    </a:lnTo>
                    <a:lnTo>
                      <a:pt x="7" y="30"/>
                    </a:lnTo>
                    <a:lnTo>
                      <a:pt x="2" y="30"/>
                    </a:lnTo>
                    <a:lnTo>
                      <a:pt x="0" y="30"/>
                    </a:lnTo>
                    <a:lnTo>
                      <a:pt x="4" y="37"/>
                    </a:lnTo>
                    <a:lnTo>
                      <a:pt x="7" y="40"/>
                    </a:lnTo>
                    <a:lnTo>
                      <a:pt x="7" y="42"/>
                    </a:lnTo>
                    <a:lnTo>
                      <a:pt x="19" y="59"/>
                    </a:lnTo>
                    <a:lnTo>
                      <a:pt x="23" y="59"/>
                    </a:lnTo>
                    <a:lnTo>
                      <a:pt x="26" y="61"/>
                    </a:lnTo>
                    <a:lnTo>
                      <a:pt x="28" y="66"/>
                    </a:lnTo>
                    <a:lnTo>
                      <a:pt x="33" y="66"/>
                    </a:lnTo>
                    <a:lnTo>
                      <a:pt x="35" y="68"/>
                    </a:lnTo>
                    <a:lnTo>
                      <a:pt x="35" y="78"/>
                    </a:lnTo>
                    <a:lnTo>
                      <a:pt x="38" y="82"/>
                    </a:lnTo>
                    <a:lnTo>
                      <a:pt x="40" y="85"/>
                    </a:lnTo>
                    <a:lnTo>
                      <a:pt x="47" y="85"/>
                    </a:lnTo>
                    <a:lnTo>
                      <a:pt x="56" y="89"/>
                    </a:lnTo>
                    <a:lnTo>
                      <a:pt x="59" y="89"/>
                    </a:lnTo>
                    <a:lnTo>
                      <a:pt x="66" y="92"/>
                    </a:lnTo>
                    <a:lnTo>
                      <a:pt x="75" y="92"/>
                    </a:lnTo>
                    <a:lnTo>
                      <a:pt x="80" y="92"/>
                    </a:lnTo>
                    <a:lnTo>
                      <a:pt x="85" y="97"/>
                    </a:lnTo>
                    <a:lnTo>
                      <a:pt x="85" y="94"/>
                    </a:lnTo>
                    <a:lnTo>
                      <a:pt x="87" y="89"/>
                    </a:lnTo>
                    <a:lnTo>
                      <a:pt x="87" y="87"/>
                    </a:lnTo>
                    <a:lnTo>
                      <a:pt x="92" y="85"/>
                    </a:lnTo>
                    <a:lnTo>
                      <a:pt x="101" y="59"/>
                    </a:lnTo>
                    <a:lnTo>
                      <a:pt x="101" y="47"/>
                    </a:lnTo>
                    <a:lnTo>
                      <a:pt x="104" y="42"/>
                    </a:lnTo>
                    <a:lnTo>
                      <a:pt x="104" y="26"/>
                    </a:lnTo>
                    <a:lnTo>
                      <a:pt x="101" y="14"/>
                    </a:lnTo>
                    <a:lnTo>
                      <a:pt x="99" y="12"/>
                    </a:lnTo>
                    <a:lnTo>
                      <a:pt x="78" y="4"/>
                    </a:lnTo>
                    <a:lnTo>
                      <a:pt x="68" y="4"/>
                    </a:lnTo>
                    <a:lnTo>
                      <a:pt x="68" y="0"/>
                    </a:lnTo>
                    <a:lnTo>
                      <a:pt x="66" y="0"/>
                    </a:lnTo>
                    <a:lnTo>
                      <a:pt x="64" y="0"/>
                    </a:lnTo>
                    <a:lnTo>
                      <a:pt x="61" y="0"/>
                    </a:lnTo>
                    <a:lnTo>
                      <a:pt x="56" y="0"/>
                    </a:lnTo>
                    <a:lnTo>
                      <a:pt x="54" y="0"/>
                    </a:lnTo>
                    <a:lnTo>
                      <a:pt x="49" y="4"/>
                    </a:lnTo>
                    <a:lnTo>
                      <a:pt x="47" y="4"/>
                    </a:lnTo>
                    <a:lnTo>
                      <a:pt x="47" y="12"/>
                    </a:lnTo>
                    <a:close/>
                  </a:path>
                </a:pathLst>
              </a:custGeom>
              <a:grpFill/>
              <a:ln w="9525">
                <a:noFill/>
                <a:round/>
                <a:headEnd/>
                <a:tailEnd/>
              </a:ln>
            </p:spPr>
            <p:txBody>
              <a:bodyPr/>
              <a:lstStyle/>
              <a:p>
                <a:pPr>
                  <a:defRPr/>
                </a:pPr>
                <a:endParaRPr lang="en-US" sz="1200" kern="0">
                  <a:solidFill>
                    <a:srgbClr val="0096D6"/>
                  </a:solidFill>
                </a:endParaRPr>
              </a:p>
            </p:txBody>
          </p:sp>
          <p:sp>
            <p:nvSpPr>
              <p:cNvPr id="2976" name="Freeform 750"/>
              <p:cNvSpPr>
                <a:spLocks/>
              </p:cNvSpPr>
              <p:nvPr/>
            </p:nvSpPr>
            <p:spPr bwMode="auto">
              <a:xfrm>
                <a:off x="3211" y="2813"/>
                <a:ext cx="104" cy="97"/>
              </a:xfrm>
              <a:custGeom>
                <a:avLst/>
                <a:gdLst>
                  <a:gd name="T0" fmla="*/ 49 w 104"/>
                  <a:gd name="T1" fmla="*/ 14 h 97"/>
                  <a:gd name="T2" fmla="*/ 49 w 104"/>
                  <a:gd name="T3" fmla="*/ 16 h 97"/>
                  <a:gd name="T4" fmla="*/ 47 w 104"/>
                  <a:gd name="T5" fmla="*/ 16 h 97"/>
                  <a:gd name="T6" fmla="*/ 45 w 104"/>
                  <a:gd name="T7" fmla="*/ 16 h 97"/>
                  <a:gd name="T8" fmla="*/ 42 w 104"/>
                  <a:gd name="T9" fmla="*/ 16 h 97"/>
                  <a:gd name="T10" fmla="*/ 42 w 104"/>
                  <a:gd name="T11" fmla="*/ 16 h 97"/>
                  <a:gd name="T12" fmla="*/ 40 w 104"/>
                  <a:gd name="T13" fmla="*/ 16 h 97"/>
                  <a:gd name="T14" fmla="*/ 38 w 104"/>
                  <a:gd name="T15" fmla="*/ 19 h 97"/>
                  <a:gd name="T16" fmla="*/ 38 w 104"/>
                  <a:gd name="T17" fmla="*/ 19 h 97"/>
                  <a:gd name="T18" fmla="*/ 38 w 104"/>
                  <a:gd name="T19" fmla="*/ 21 h 97"/>
                  <a:gd name="T20" fmla="*/ 35 w 104"/>
                  <a:gd name="T21" fmla="*/ 21 h 97"/>
                  <a:gd name="T22" fmla="*/ 35 w 104"/>
                  <a:gd name="T23" fmla="*/ 21 h 97"/>
                  <a:gd name="T24" fmla="*/ 33 w 104"/>
                  <a:gd name="T25" fmla="*/ 23 h 97"/>
                  <a:gd name="T26" fmla="*/ 30 w 104"/>
                  <a:gd name="T27" fmla="*/ 26 h 97"/>
                  <a:gd name="T28" fmla="*/ 28 w 104"/>
                  <a:gd name="T29" fmla="*/ 28 h 97"/>
                  <a:gd name="T30" fmla="*/ 26 w 104"/>
                  <a:gd name="T31" fmla="*/ 30 h 97"/>
                  <a:gd name="T32" fmla="*/ 23 w 104"/>
                  <a:gd name="T33" fmla="*/ 33 h 97"/>
                  <a:gd name="T34" fmla="*/ 19 w 104"/>
                  <a:gd name="T35" fmla="*/ 33 h 97"/>
                  <a:gd name="T36" fmla="*/ 19 w 104"/>
                  <a:gd name="T37" fmla="*/ 30 h 97"/>
                  <a:gd name="T38" fmla="*/ 16 w 104"/>
                  <a:gd name="T39" fmla="*/ 30 h 97"/>
                  <a:gd name="T40" fmla="*/ 9 w 104"/>
                  <a:gd name="T41" fmla="*/ 30 h 97"/>
                  <a:gd name="T42" fmla="*/ 2 w 104"/>
                  <a:gd name="T43" fmla="*/ 30 h 97"/>
                  <a:gd name="T44" fmla="*/ 0 w 104"/>
                  <a:gd name="T45" fmla="*/ 30 h 97"/>
                  <a:gd name="T46" fmla="*/ 4 w 104"/>
                  <a:gd name="T47" fmla="*/ 37 h 97"/>
                  <a:gd name="T48" fmla="*/ 7 w 104"/>
                  <a:gd name="T49" fmla="*/ 42 h 97"/>
                  <a:gd name="T50" fmla="*/ 23 w 104"/>
                  <a:gd name="T51" fmla="*/ 59 h 97"/>
                  <a:gd name="T52" fmla="*/ 28 w 104"/>
                  <a:gd name="T53" fmla="*/ 66 h 97"/>
                  <a:gd name="T54" fmla="*/ 35 w 104"/>
                  <a:gd name="T55" fmla="*/ 68 h 97"/>
                  <a:gd name="T56" fmla="*/ 38 w 104"/>
                  <a:gd name="T57" fmla="*/ 82 h 97"/>
                  <a:gd name="T58" fmla="*/ 47 w 104"/>
                  <a:gd name="T59" fmla="*/ 85 h 97"/>
                  <a:gd name="T60" fmla="*/ 59 w 104"/>
                  <a:gd name="T61" fmla="*/ 89 h 97"/>
                  <a:gd name="T62" fmla="*/ 75 w 104"/>
                  <a:gd name="T63" fmla="*/ 92 h 97"/>
                  <a:gd name="T64" fmla="*/ 85 w 104"/>
                  <a:gd name="T65" fmla="*/ 97 h 97"/>
                  <a:gd name="T66" fmla="*/ 85 w 104"/>
                  <a:gd name="T67" fmla="*/ 97 h 97"/>
                  <a:gd name="T68" fmla="*/ 85 w 104"/>
                  <a:gd name="T69" fmla="*/ 94 h 97"/>
                  <a:gd name="T70" fmla="*/ 87 w 104"/>
                  <a:gd name="T71" fmla="*/ 87 h 97"/>
                  <a:gd name="T72" fmla="*/ 101 w 104"/>
                  <a:gd name="T73" fmla="*/ 59 h 97"/>
                  <a:gd name="T74" fmla="*/ 104 w 104"/>
                  <a:gd name="T75" fmla="*/ 42 h 97"/>
                  <a:gd name="T76" fmla="*/ 101 w 104"/>
                  <a:gd name="T77" fmla="*/ 14 h 97"/>
                  <a:gd name="T78" fmla="*/ 78 w 104"/>
                  <a:gd name="T79" fmla="*/ 4 h 97"/>
                  <a:gd name="T80" fmla="*/ 68 w 104"/>
                  <a:gd name="T81" fmla="*/ 0 h 97"/>
                  <a:gd name="T82" fmla="*/ 66 w 104"/>
                  <a:gd name="T83" fmla="*/ 0 h 97"/>
                  <a:gd name="T84" fmla="*/ 64 w 104"/>
                  <a:gd name="T85" fmla="*/ 0 h 97"/>
                  <a:gd name="T86" fmla="*/ 61 w 104"/>
                  <a:gd name="T87" fmla="*/ 0 h 97"/>
                  <a:gd name="T88" fmla="*/ 54 w 104"/>
                  <a:gd name="T89" fmla="*/ 0 h 97"/>
                  <a:gd name="T90" fmla="*/ 49 w 104"/>
                  <a:gd name="T91" fmla="*/ 4 h 97"/>
                  <a:gd name="T92" fmla="*/ 47 w 104"/>
                  <a:gd name="T93" fmla="*/ 1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97"/>
                  <a:gd name="T143" fmla="*/ 104 w 104"/>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97">
                    <a:moveTo>
                      <a:pt x="47" y="12"/>
                    </a:moveTo>
                    <a:lnTo>
                      <a:pt x="49" y="14"/>
                    </a:lnTo>
                    <a:lnTo>
                      <a:pt x="49" y="16"/>
                    </a:lnTo>
                    <a:lnTo>
                      <a:pt x="47" y="16"/>
                    </a:lnTo>
                    <a:lnTo>
                      <a:pt x="45" y="16"/>
                    </a:lnTo>
                    <a:lnTo>
                      <a:pt x="42" y="16"/>
                    </a:lnTo>
                    <a:lnTo>
                      <a:pt x="40" y="16"/>
                    </a:lnTo>
                    <a:lnTo>
                      <a:pt x="38" y="19"/>
                    </a:lnTo>
                    <a:lnTo>
                      <a:pt x="38" y="21"/>
                    </a:lnTo>
                    <a:lnTo>
                      <a:pt x="38" y="19"/>
                    </a:lnTo>
                    <a:lnTo>
                      <a:pt x="35" y="21"/>
                    </a:lnTo>
                    <a:lnTo>
                      <a:pt x="33" y="23"/>
                    </a:lnTo>
                    <a:lnTo>
                      <a:pt x="30" y="26"/>
                    </a:lnTo>
                    <a:lnTo>
                      <a:pt x="28" y="28"/>
                    </a:lnTo>
                    <a:lnTo>
                      <a:pt x="26" y="30"/>
                    </a:lnTo>
                    <a:lnTo>
                      <a:pt x="23" y="30"/>
                    </a:lnTo>
                    <a:lnTo>
                      <a:pt x="23" y="33"/>
                    </a:lnTo>
                    <a:lnTo>
                      <a:pt x="21" y="33"/>
                    </a:lnTo>
                    <a:lnTo>
                      <a:pt x="19" y="33"/>
                    </a:lnTo>
                    <a:lnTo>
                      <a:pt x="19" y="30"/>
                    </a:lnTo>
                    <a:lnTo>
                      <a:pt x="16" y="30"/>
                    </a:lnTo>
                    <a:lnTo>
                      <a:pt x="14" y="30"/>
                    </a:lnTo>
                    <a:lnTo>
                      <a:pt x="9" y="30"/>
                    </a:lnTo>
                    <a:lnTo>
                      <a:pt x="7" y="30"/>
                    </a:lnTo>
                    <a:lnTo>
                      <a:pt x="2" y="30"/>
                    </a:lnTo>
                    <a:lnTo>
                      <a:pt x="0" y="30"/>
                    </a:lnTo>
                    <a:lnTo>
                      <a:pt x="4" y="37"/>
                    </a:lnTo>
                    <a:lnTo>
                      <a:pt x="7" y="40"/>
                    </a:lnTo>
                    <a:lnTo>
                      <a:pt x="7" y="42"/>
                    </a:lnTo>
                    <a:lnTo>
                      <a:pt x="19" y="59"/>
                    </a:lnTo>
                    <a:lnTo>
                      <a:pt x="23" y="59"/>
                    </a:lnTo>
                    <a:lnTo>
                      <a:pt x="26" y="61"/>
                    </a:lnTo>
                    <a:lnTo>
                      <a:pt x="28" y="66"/>
                    </a:lnTo>
                    <a:lnTo>
                      <a:pt x="33" y="66"/>
                    </a:lnTo>
                    <a:lnTo>
                      <a:pt x="35" y="68"/>
                    </a:lnTo>
                    <a:lnTo>
                      <a:pt x="35" y="78"/>
                    </a:lnTo>
                    <a:lnTo>
                      <a:pt x="38" y="82"/>
                    </a:lnTo>
                    <a:lnTo>
                      <a:pt x="40" y="85"/>
                    </a:lnTo>
                    <a:lnTo>
                      <a:pt x="47" y="85"/>
                    </a:lnTo>
                    <a:lnTo>
                      <a:pt x="56" y="89"/>
                    </a:lnTo>
                    <a:lnTo>
                      <a:pt x="59" y="89"/>
                    </a:lnTo>
                    <a:lnTo>
                      <a:pt x="66" y="92"/>
                    </a:lnTo>
                    <a:lnTo>
                      <a:pt x="75" y="92"/>
                    </a:lnTo>
                    <a:lnTo>
                      <a:pt x="80" y="92"/>
                    </a:lnTo>
                    <a:lnTo>
                      <a:pt x="85" y="97"/>
                    </a:lnTo>
                    <a:lnTo>
                      <a:pt x="85" y="94"/>
                    </a:lnTo>
                    <a:lnTo>
                      <a:pt x="87" y="89"/>
                    </a:lnTo>
                    <a:lnTo>
                      <a:pt x="87" y="87"/>
                    </a:lnTo>
                    <a:lnTo>
                      <a:pt x="92" y="85"/>
                    </a:lnTo>
                    <a:lnTo>
                      <a:pt x="101" y="59"/>
                    </a:lnTo>
                    <a:lnTo>
                      <a:pt x="101" y="47"/>
                    </a:lnTo>
                    <a:lnTo>
                      <a:pt x="104" y="42"/>
                    </a:lnTo>
                    <a:lnTo>
                      <a:pt x="104" y="26"/>
                    </a:lnTo>
                    <a:lnTo>
                      <a:pt x="101" y="14"/>
                    </a:lnTo>
                    <a:lnTo>
                      <a:pt x="99" y="12"/>
                    </a:lnTo>
                    <a:lnTo>
                      <a:pt x="78" y="4"/>
                    </a:lnTo>
                    <a:lnTo>
                      <a:pt x="68" y="4"/>
                    </a:lnTo>
                    <a:lnTo>
                      <a:pt x="68" y="0"/>
                    </a:lnTo>
                    <a:lnTo>
                      <a:pt x="66" y="0"/>
                    </a:lnTo>
                    <a:lnTo>
                      <a:pt x="64" y="0"/>
                    </a:lnTo>
                    <a:lnTo>
                      <a:pt x="61" y="0"/>
                    </a:lnTo>
                    <a:lnTo>
                      <a:pt x="56" y="0"/>
                    </a:lnTo>
                    <a:lnTo>
                      <a:pt x="54" y="0"/>
                    </a:lnTo>
                    <a:lnTo>
                      <a:pt x="49" y="4"/>
                    </a:lnTo>
                    <a:lnTo>
                      <a:pt x="47" y="4"/>
                    </a:lnTo>
                    <a:lnTo>
                      <a:pt x="47" y="12"/>
                    </a:lnTo>
                  </a:path>
                </a:pathLst>
              </a:custGeom>
              <a:grpFill/>
              <a:ln w="9525">
                <a:noFill/>
                <a:round/>
                <a:headEnd/>
                <a:tailEnd/>
              </a:ln>
            </p:spPr>
            <p:txBody>
              <a:bodyPr/>
              <a:lstStyle/>
              <a:p>
                <a:pPr>
                  <a:defRPr/>
                </a:pPr>
                <a:endParaRPr lang="en-US" sz="1200" kern="0">
                  <a:solidFill>
                    <a:srgbClr val="0096D6"/>
                  </a:solidFill>
                </a:endParaRPr>
              </a:p>
            </p:txBody>
          </p:sp>
          <p:sp>
            <p:nvSpPr>
              <p:cNvPr id="2977" name="Freeform 751"/>
              <p:cNvSpPr>
                <a:spLocks/>
              </p:cNvSpPr>
              <p:nvPr/>
            </p:nvSpPr>
            <p:spPr bwMode="auto">
              <a:xfrm>
                <a:off x="3168" y="2293"/>
                <a:ext cx="220" cy="265"/>
              </a:xfrm>
              <a:custGeom>
                <a:avLst/>
                <a:gdLst>
                  <a:gd name="T0" fmla="*/ 14 w 220"/>
                  <a:gd name="T1" fmla="*/ 102 h 265"/>
                  <a:gd name="T2" fmla="*/ 5 w 220"/>
                  <a:gd name="T3" fmla="*/ 118 h 265"/>
                  <a:gd name="T4" fmla="*/ 5 w 220"/>
                  <a:gd name="T5" fmla="*/ 125 h 265"/>
                  <a:gd name="T6" fmla="*/ 3 w 220"/>
                  <a:gd name="T7" fmla="*/ 132 h 265"/>
                  <a:gd name="T8" fmla="*/ 3 w 220"/>
                  <a:gd name="T9" fmla="*/ 144 h 265"/>
                  <a:gd name="T10" fmla="*/ 10 w 220"/>
                  <a:gd name="T11" fmla="*/ 158 h 265"/>
                  <a:gd name="T12" fmla="*/ 12 w 220"/>
                  <a:gd name="T13" fmla="*/ 161 h 265"/>
                  <a:gd name="T14" fmla="*/ 22 w 220"/>
                  <a:gd name="T15" fmla="*/ 180 h 265"/>
                  <a:gd name="T16" fmla="*/ 22 w 220"/>
                  <a:gd name="T17" fmla="*/ 194 h 265"/>
                  <a:gd name="T18" fmla="*/ 31 w 220"/>
                  <a:gd name="T19" fmla="*/ 201 h 265"/>
                  <a:gd name="T20" fmla="*/ 43 w 220"/>
                  <a:gd name="T21" fmla="*/ 206 h 265"/>
                  <a:gd name="T22" fmla="*/ 45 w 220"/>
                  <a:gd name="T23" fmla="*/ 213 h 265"/>
                  <a:gd name="T24" fmla="*/ 59 w 220"/>
                  <a:gd name="T25" fmla="*/ 222 h 265"/>
                  <a:gd name="T26" fmla="*/ 64 w 220"/>
                  <a:gd name="T27" fmla="*/ 232 h 265"/>
                  <a:gd name="T28" fmla="*/ 73 w 220"/>
                  <a:gd name="T29" fmla="*/ 239 h 265"/>
                  <a:gd name="T30" fmla="*/ 81 w 220"/>
                  <a:gd name="T31" fmla="*/ 248 h 265"/>
                  <a:gd name="T32" fmla="*/ 90 w 220"/>
                  <a:gd name="T33" fmla="*/ 253 h 265"/>
                  <a:gd name="T34" fmla="*/ 99 w 220"/>
                  <a:gd name="T35" fmla="*/ 253 h 265"/>
                  <a:gd name="T36" fmla="*/ 121 w 220"/>
                  <a:gd name="T37" fmla="*/ 265 h 265"/>
                  <a:gd name="T38" fmla="*/ 128 w 220"/>
                  <a:gd name="T39" fmla="*/ 262 h 265"/>
                  <a:gd name="T40" fmla="*/ 135 w 220"/>
                  <a:gd name="T41" fmla="*/ 265 h 265"/>
                  <a:gd name="T42" fmla="*/ 161 w 220"/>
                  <a:gd name="T43" fmla="*/ 257 h 265"/>
                  <a:gd name="T44" fmla="*/ 168 w 220"/>
                  <a:gd name="T45" fmla="*/ 250 h 265"/>
                  <a:gd name="T46" fmla="*/ 184 w 220"/>
                  <a:gd name="T47" fmla="*/ 241 h 265"/>
                  <a:gd name="T48" fmla="*/ 170 w 220"/>
                  <a:gd name="T49" fmla="*/ 224 h 265"/>
                  <a:gd name="T50" fmla="*/ 161 w 220"/>
                  <a:gd name="T51" fmla="*/ 215 h 265"/>
                  <a:gd name="T52" fmla="*/ 154 w 220"/>
                  <a:gd name="T53" fmla="*/ 210 h 265"/>
                  <a:gd name="T54" fmla="*/ 149 w 220"/>
                  <a:gd name="T55" fmla="*/ 208 h 265"/>
                  <a:gd name="T56" fmla="*/ 149 w 220"/>
                  <a:gd name="T57" fmla="*/ 206 h 265"/>
                  <a:gd name="T58" fmla="*/ 159 w 220"/>
                  <a:gd name="T59" fmla="*/ 201 h 265"/>
                  <a:gd name="T60" fmla="*/ 163 w 220"/>
                  <a:gd name="T61" fmla="*/ 172 h 265"/>
                  <a:gd name="T62" fmla="*/ 168 w 220"/>
                  <a:gd name="T63" fmla="*/ 168 h 265"/>
                  <a:gd name="T64" fmla="*/ 175 w 220"/>
                  <a:gd name="T65" fmla="*/ 156 h 265"/>
                  <a:gd name="T66" fmla="*/ 189 w 220"/>
                  <a:gd name="T67" fmla="*/ 139 h 265"/>
                  <a:gd name="T68" fmla="*/ 201 w 220"/>
                  <a:gd name="T69" fmla="*/ 83 h 265"/>
                  <a:gd name="T70" fmla="*/ 208 w 220"/>
                  <a:gd name="T71" fmla="*/ 80 h 265"/>
                  <a:gd name="T72" fmla="*/ 220 w 220"/>
                  <a:gd name="T73" fmla="*/ 69 h 265"/>
                  <a:gd name="T74" fmla="*/ 215 w 220"/>
                  <a:gd name="T75" fmla="*/ 66 h 265"/>
                  <a:gd name="T76" fmla="*/ 206 w 220"/>
                  <a:gd name="T77" fmla="*/ 61 h 265"/>
                  <a:gd name="T78" fmla="*/ 203 w 220"/>
                  <a:gd name="T79" fmla="*/ 28 h 265"/>
                  <a:gd name="T80" fmla="*/ 199 w 220"/>
                  <a:gd name="T81" fmla="*/ 14 h 265"/>
                  <a:gd name="T82" fmla="*/ 192 w 220"/>
                  <a:gd name="T83" fmla="*/ 7 h 265"/>
                  <a:gd name="T84" fmla="*/ 175 w 220"/>
                  <a:gd name="T85" fmla="*/ 5 h 265"/>
                  <a:gd name="T86" fmla="*/ 163 w 220"/>
                  <a:gd name="T87" fmla="*/ 12 h 265"/>
                  <a:gd name="T88" fmla="*/ 149 w 220"/>
                  <a:gd name="T89" fmla="*/ 14 h 265"/>
                  <a:gd name="T90" fmla="*/ 128 w 220"/>
                  <a:gd name="T91" fmla="*/ 12 h 265"/>
                  <a:gd name="T92" fmla="*/ 123 w 220"/>
                  <a:gd name="T93" fmla="*/ 14 h 265"/>
                  <a:gd name="T94" fmla="*/ 43 w 220"/>
                  <a:gd name="T95" fmla="*/ 43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265"/>
                  <a:gd name="T146" fmla="*/ 220 w 220"/>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265">
                    <a:moveTo>
                      <a:pt x="29" y="50"/>
                    </a:moveTo>
                    <a:lnTo>
                      <a:pt x="29" y="102"/>
                    </a:lnTo>
                    <a:lnTo>
                      <a:pt x="14" y="102"/>
                    </a:lnTo>
                    <a:lnTo>
                      <a:pt x="14" y="104"/>
                    </a:lnTo>
                    <a:lnTo>
                      <a:pt x="14" y="109"/>
                    </a:lnTo>
                    <a:lnTo>
                      <a:pt x="5" y="118"/>
                    </a:lnTo>
                    <a:lnTo>
                      <a:pt x="7" y="123"/>
                    </a:lnTo>
                    <a:lnTo>
                      <a:pt x="7" y="125"/>
                    </a:lnTo>
                    <a:lnTo>
                      <a:pt x="5" y="125"/>
                    </a:lnTo>
                    <a:lnTo>
                      <a:pt x="3" y="128"/>
                    </a:lnTo>
                    <a:lnTo>
                      <a:pt x="3" y="132"/>
                    </a:lnTo>
                    <a:lnTo>
                      <a:pt x="0" y="137"/>
                    </a:lnTo>
                    <a:lnTo>
                      <a:pt x="0" y="144"/>
                    </a:lnTo>
                    <a:lnTo>
                      <a:pt x="3" y="144"/>
                    </a:lnTo>
                    <a:lnTo>
                      <a:pt x="7" y="142"/>
                    </a:lnTo>
                    <a:lnTo>
                      <a:pt x="7" y="146"/>
                    </a:lnTo>
                    <a:lnTo>
                      <a:pt x="10" y="158"/>
                    </a:lnTo>
                    <a:lnTo>
                      <a:pt x="12" y="158"/>
                    </a:lnTo>
                    <a:lnTo>
                      <a:pt x="12" y="161"/>
                    </a:lnTo>
                    <a:lnTo>
                      <a:pt x="14" y="165"/>
                    </a:lnTo>
                    <a:lnTo>
                      <a:pt x="12" y="165"/>
                    </a:lnTo>
                    <a:lnTo>
                      <a:pt x="22" y="180"/>
                    </a:lnTo>
                    <a:lnTo>
                      <a:pt x="24" y="182"/>
                    </a:lnTo>
                    <a:lnTo>
                      <a:pt x="22" y="191"/>
                    </a:lnTo>
                    <a:lnTo>
                      <a:pt x="22" y="194"/>
                    </a:lnTo>
                    <a:lnTo>
                      <a:pt x="24" y="196"/>
                    </a:lnTo>
                    <a:lnTo>
                      <a:pt x="31" y="196"/>
                    </a:lnTo>
                    <a:lnTo>
                      <a:pt x="31" y="201"/>
                    </a:lnTo>
                    <a:lnTo>
                      <a:pt x="33" y="203"/>
                    </a:lnTo>
                    <a:lnTo>
                      <a:pt x="40" y="203"/>
                    </a:lnTo>
                    <a:lnTo>
                      <a:pt x="43" y="206"/>
                    </a:lnTo>
                    <a:lnTo>
                      <a:pt x="45" y="206"/>
                    </a:lnTo>
                    <a:lnTo>
                      <a:pt x="43" y="208"/>
                    </a:lnTo>
                    <a:lnTo>
                      <a:pt x="45" y="213"/>
                    </a:lnTo>
                    <a:lnTo>
                      <a:pt x="55" y="217"/>
                    </a:lnTo>
                    <a:lnTo>
                      <a:pt x="57" y="220"/>
                    </a:lnTo>
                    <a:lnTo>
                      <a:pt x="59" y="222"/>
                    </a:lnTo>
                    <a:lnTo>
                      <a:pt x="62" y="227"/>
                    </a:lnTo>
                    <a:lnTo>
                      <a:pt x="62" y="229"/>
                    </a:lnTo>
                    <a:lnTo>
                      <a:pt x="64" y="232"/>
                    </a:lnTo>
                    <a:lnTo>
                      <a:pt x="66" y="232"/>
                    </a:lnTo>
                    <a:lnTo>
                      <a:pt x="73" y="236"/>
                    </a:lnTo>
                    <a:lnTo>
                      <a:pt x="73" y="239"/>
                    </a:lnTo>
                    <a:lnTo>
                      <a:pt x="73" y="241"/>
                    </a:lnTo>
                    <a:lnTo>
                      <a:pt x="78" y="246"/>
                    </a:lnTo>
                    <a:lnTo>
                      <a:pt x="81" y="248"/>
                    </a:lnTo>
                    <a:lnTo>
                      <a:pt x="83" y="253"/>
                    </a:lnTo>
                    <a:lnTo>
                      <a:pt x="88" y="255"/>
                    </a:lnTo>
                    <a:lnTo>
                      <a:pt x="90" y="253"/>
                    </a:lnTo>
                    <a:lnTo>
                      <a:pt x="92" y="253"/>
                    </a:lnTo>
                    <a:lnTo>
                      <a:pt x="97" y="253"/>
                    </a:lnTo>
                    <a:lnTo>
                      <a:pt x="99" y="253"/>
                    </a:lnTo>
                    <a:lnTo>
                      <a:pt x="104" y="250"/>
                    </a:lnTo>
                    <a:lnTo>
                      <a:pt x="118" y="265"/>
                    </a:lnTo>
                    <a:lnTo>
                      <a:pt x="121" y="265"/>
                    </a:lnTo>
                    <a:lnTo>
                      <a:pt x="123" y="262"/>
                    </a:lnTo>
                    <a:lnTo>
                      <a:pt x="125" y="262"/>
                    </a:lnTo>
                    <a:lnTo>
                      <a:pt x="128" y="262"/>
                    </a:lnTo>
                    <a:lnTo>
                      <a:pt x="130" y="262"/>
                    </a:lnTo>
                    <a:lnTo>
                      <a:pt x="133" y="262"/>
                    </a:lnTo>
                    <a:lnTo>
                      <a:pt x="135" y="265"/>
                    </a:lnTo>
                    <a:lnTo>
                      <a:pt x="154" y="262"/>
                    </a:lnTo>
                    <a:lnTo>
                      <a:pt x="161" y="257"/>
                    </a:lnTo>
                    <a:lnTo>
                      <a:pt x="163" y="253"/>
                    </a:lnTo>
                    <a:lnTo>
                      <a:pt x="168" y="250"/>
                    </a:lnTo>
                    <a:lnTo>
                      <a:pt x="184" y="250"/>
                    </a:lnTo>
                    <a:lnTo>
                      <a:pt x="184" y="241"/>
                    </a:lnTo>
                    <a:lnTo>
                      <a:pt x="177" y="239"/>
                    </a:lnTo>
                    <a:lnTo>
                      <a:pt x="175" y="239"/>
                    </a:lnTo>
                    <a:lnTo>
                      <a:pt x="170" y="224"/>
                    </a:lnTo>
                    <a:lnTo>
                      <a:pt x="163" y="220"/>
                    </a:lnTo>
                    <a:lnTo>
                      <a:pt x="161" y="217"/>
                    </a:lnTo>
                    <a:lnTo>
                      <a:pt x="161" y="215"/>
                    </a:lnTo>
                    <a:lnTo>
                      <a:pt x="159" y="213"/>
                    </a:lnTo>
                    <a:lnTo>
                      <a:pt x="156" y="210"/>
                    </a:lnTo>
                    <a:lnTo>
                      <a:pt x="154" y="210"/>
                    </a:lnTo>
                    <a:lnTo>
                      <a:pt x="151" y="210"/>
                    </a:lnTo>
                    <a:lnTo>
                      <a:pt x="151" y="208"/>
                    </a:lnTo>
                    <a:lnTo>
                      <a:pt x="149" y="208"/>
                    </a:lnTo>
                    <a:lnTo>
                      <a:pt x="147" y="208"/>
                    </a:lnTo>
                    <a:lnTo>
                      <a:pt x="149" y="206"/>
                    </a:lnTo>
                    <a:lnTo>
                      <a:pt x="149" y="201"/>
                    </a:lnTo>
                    <a:lnTo>
                      <a:pt x="151" y="201"/>
                    </a:lnTo>
                    <a:lnTo>
                      <a:pt x="159" y="201"/>
                    </a:lnTo>
                    <a:lnTo>
                      <a:pt x="161" y="198"/>
                    </a:lnTo>
                    <a:lnTo>
                      <a:pt x="163" y="198"/>
                    </a:lnTo>
                    <a:lnTo>
                      <a:pt x="163" y="172"/>
                    </a:lnTo>
                    <a:lnTo>
                      <a:pt x="166" y="172"/>
                    </a:lnTo>
                    <a:lnTo>
                      <a:pt x="168" y="168"/>
                    </a:lnTo>
                    <a:lnTo>
                      <a:pt x="173" y="168"/>
                    </a:lnTo>
                    <a:lnTo>
                      <a:pt x="173" y="165"/>
                    </a:lnTo>
                    <a:lnTo>
                      <a:pt x="175" y="156"/>
                    </a:lnTo>
                    <a:lnTo>
                      <a:pt x="187" y="142"/>
                    </a:lnTo>
                    <a:lnTo>
                      <a:pt x="189" y="139"/>
                    </a:lnTo>
                    <a:lnTo>
                      <a:pt x="194" y="123"/>
                    </a:lnTo>
                    <a:lnTo>
                      <a:pt x="194" y="113"/>
                    </a:lnTo>
                    <a:lnTo>
                      <a:pt x="201" y="83"/>
                    </a:lnTo>
                    <a:lnTo>
                      <a:pt x="203" y="83"/>
                    </a:lnTo>
                    <a:lnTo>
                      <a:pt x="206" y="83"/>
                    </a:lnTo>
                    <a:lnTo>
                      <a:pt x="208" y="80"/>
                    </a:lnTo>
                    <a:lnTo>
                      <a:pt x="218" y="76"/>
                    </a:lnTo>
                    <a:lnTo>
                      <a:pt x="220" y="71"/>
                    </a:lnTo>
                    <a:lnTo>
                      <a:pt x="220" y="69"/>
                    </a:lnTo>
                    <a:lnTo>
                      <a:pt x="218" y="69"/>
                    </a:lnTo>
                    <a:lnTo>
                      <a:pt x="218" y="66"/>
                    </a:lnTo>
                    <a:lnTo>
                      <a:pt x="215" y="66"/>
                    </a:lnTo>
                    <a:lnTo>
                      <a:pt x="215" y="64"/>
                    </a:lnTo>
                    <a:lnTo>
                      <a:pt x="213" y="64"/>
                    </a:lnTo>
                    <a:lnTo>
                      <a:pt x="206" y="61"/>
                    </a:lnTo>
                    <a:lnTo>
                      <a:pt x="206" y="59"/>
                    </a:lnTo>
                    <a:lnTo>
                      <a:pt x="203" y="28"/>
                    </a:lnTo>
                    <a:lnTo>
                      <a:pt x="203" y="26"/>
                    </a:lnTo>
                    <a:lnTo>
                      <a:pt x="199" y="21"/>
                    </a:lnTo>
                    <a:lnTo>
                      <a:pt x="199" y="14"/>
                    </a:lnTo>
                    <a:lnTo>
                      <a:pt x="196" y="12"/>
                    </a:lnTo>
                    <a:lnTo>
                      <a:pt x="194" y="9"/>
                    </a:lnTo>
                    <a:lnTo>
                      <a:pt x="192" y="7"/>
                    </a:lnTo>
                    <a:lnTo>
                      <a:pt x="184" y="5"/>
                    </a:lnTo>
                    <a:lnTo>
                      <a:pt x="182" y="0"/>
                    </a:lnTo>
                    <a:lnTo>
                      <a:pt x="175" y="5"/>
                    </a:lnTo>
                    <a:lnTo>
                      <a:pt x="173" y="2"/>
                    </a:lnTo>
                    <a:lnTo>
                      <a:pt x="170" y="9"/>
                    </a:lnTo>
                    <a:lnTo>
                      <a:pt x="163" y="12"/>
                    </a:lnTo>
                    <a:lnTo>
                      <a:pt x="161" y="19"/>
                    </a:lnTo>
                    <a:lnTo>
                      <a:pt x="154" y="19"/>
                    </a:lnTo>
                    <a:lnTo>
                      <a:pt x="149" y="14"/>
                    </a:lnTo>
                    <a:lnTo>
                      <a:pt x="128" y="14"/>
                    </a:lnTo>
                    <a:lnTo>
                      <a:pt x="128" y="12"/>
                    </a:lnTo>
                    <a:lnTo>
                      <a:pt x="125" y="12"/>
                    </a:lnTo>
                    <a:lnTo>
                      <a:pt x="123" y="14"/>
                    </a:lnTo>
                    <a:lnTo>
                      <a:pt x="43" y="14"/>
                    </a:lnTo>
                    <a:lnTo>
                      <a:pt x="43" y="43"/>
                    </a:lnTo>
                    <a:lnTo>
                      <a:pt x="29" y="43"/>
                    </a:lnTo>
                    <a:lnTo>
                      <a:pt x="29" y="50"/>
                    </a:lnTo>
                    <a:close/>
                  </a:path>
                </a:pathLst>
              </a:custGeom>
              <a:grpFill/>
              <a:ln w="9525">
                <a:noFill/>
                <a:round/>
                <a:headEnd/>
                <a:tailEnd/>
              </a:ln>
            </p:spPr>
            <p:txBody>
              <a:bodyPr/>
              <a:lstStyle/>
              <a:p>
                <a:pPr>
                  <a:defRPr/>
                </a:pPr>
                <a:endParaRPr lang="en-US" sz="1200" kern="0">
                  <a:solidFill>
                    <a:srgbClr val="0096D6"/>
                  </a:solidFill>
                </a:endParaRPr>
              </a:p>
            </p:txBody>
          </p:sp>
          <p:sp>
            <p:nvSpPr>
              <p:cNvPr id="2978" name="Freeform 752"/>
              <p:cNvSpPr>
                <a:spLocks/>
              </p:cNvSpPr>
              <p:nvPr/>
            </p:nvSpPr>
            <p:spPr bwMode="auto">
              <a:xfrm>
                <a:off x="3168" y="2293"/>
                <a:ext cx="220" cy="265"/>
              </a:xfrm>
              <a:custGeom>
                <a:avLst/>
                <a:gdLst>
                  <a:gd name="T0" fmla="*/ 14 w 220"/>
                  <a:gd name="T1" fmla="*/ 102 h 265"/>
                  <a:gd name="T2" fmla="*/ 5 w 220"/>
                  <a:gd name="T3" fmla="*/ 118 h 265"/>
                  <a:gd name="T4" fmla="*/ 5 w 220"/>
                  <a:gd name="T5" fmla="*/ 125 h 265"/>
                  <a:gd name="T6" fmla="*/ 3 w 220"/>
                  <a:gd name="T7" fmla="*/ 132 h 265"/>
                  <a:gd name="T8" fmla="*/ 3 w 220"/>
                  <a:gd name="T9" fmla="*/ 144 h 265"/>
                  <a:gd name="T10" fmla="*/ 10 w 220"/>
                  <a:gd name="T11" fmla="*/ 158 h 265"/>
                  <a:gd name="T12" fmla="*/ 12 w 220"/>
                  <a:gd name="T13" fmla="*/ 161 h 265"/>
                  <a:gd name="T14" fmla="*/ 22 w 220"/>
                  <a:gd name="T15" fmla="*/ 180 h 265"/>
                  <a:gd name="T16" fmla="*/ 22 w 220"/>
                  <a:gd name="T17" fmla="*/ 194 h 265"/>
                  <a:gd name="T18" fmla="*/ 31 w 220"/>
                  <a:gd name="T19" fmla="*/ 201 h 265"/>
                  <a:gd name="T20" fmla="*/ 43 w 220"/>
                  <a:gd name="T21" fmla="*/ 206 h 265"/>
                  <a:gd name="T22" fmla="*/ 45 w 220"/>
                  <a:gd name="T23" fmla="*/ 213 h 265"/>
                  <a:gd name="T24" fmla="*/ 59 w 220"/>
                  <a:gd name="T25" fmla="*/ 222 h 265"/>
                  <a:gd name="T26" fmla="*/ 64 w 220"/>
                  <a:gd name="T27" fmla="*/ 232 h 265"/>
                  <a:gd name="T28" fmla="*/ 73 w 220"/>
                  <a:gd name="T29" fmla="*/ 239 h 265"/>
                  <a:gd name="T30" fmla="*/ 81 w 220"/>
                  <a:gd name="T31" fmla="*/ 248 h 265"/>
                  <a:gd name="T32" fmla="*/ 90 w 220"/>
                  <a:gd name="T33" fmla="*/ 253 h 265"/>
                  <a:gd name="T34" fmla="*/ 99 w 220"/>
                  <a:gd name="T35" fmla="*/ 253 h 265"/>
                  <a:gd name="T36" fmla="*/ 121 w 220"/>
                  <a:gd name="T37" fmla="*/ 265 h 265"/>
                  <a:gd name="T38" fmla="*/ 128 w 220"/>
                  <a:gd name="T39" fmla="*/ 262 h 265"/>
                  <a:gd name="T40" fmla="*/ 135 w 220"/>
                  <a:gd name="T41" fmla="*/ 265 h 265"/>
                  <a:gd name="T42" fmla="*/ 161 w 220"/>
                  <a:gd name="T43" fmla="*/ 257 h 265"/>
                  <a:gd name="T44" fmla="*/ 168 w 220"/>
                  <a:gd name="T45" fmla="*/ 250 h 265"/>
                  <a:gd name="T46" fmla="*/ 184 w 220"/>
                  <a:gd name="T47" fmla="*/ 241 h 265"/>
                  <a:gd name="T48" fmla="*/ 170 w 220"/>
                  <a:gd name="T49" fmla="*/ 224 h 265"/>
                  <a:gd name="T50" fmla="*/ 161 w 220"/>
                  <a:gd name="T51" fmla="*/ 215 h 265"/>
                  <a:gd name="T52" fmla="*/ 154 w 220"/>
                  <a:gd name="T53" fmla="*/ 210 h 265"/>
                  <a:gd name="T54" fmla="*/ 149 w 220"/>
                  <a:gd name="T55" fmla="*/ 208 h 265"/>
                  <a:gd name="T56" fmla="*/ 149 w 220"/>
                  <a:gd name="T57" fmla="*/ 206 h 265"/>
                  <a:gd name="T58" fmla="*/ 159 w 220"/>
                  <a:gd name="T59" fmla="*/ 201 h 265"/>
                  <a:gd name="T60" fmla="*/ 163 w 220"/>
                  <a:gd name="T61" fmla="*/ 172 h 265"/>
                  <a:gd name="T62" fmla="*/ 168 w 220"/>
                  <a:gd name="T63" fmla="*/ 168 h 265"/>
                  <a:gd name="T64" fmla="*/ 175 w 220"/>
                  <a:gd name="T65" fmla="*/ 156 h 265"/>
                  <a:gd name="T66" fmla="*/ 189 w 220"/>
                  <a:gd name="T67" fmla="*/ 139 h 265"/>
                  <a:gd name="T68" fmla="*/ 201 w 220"/>
                  <a:gd name="T69" fmla="*/ 83 h 265"/>
                  <a:gd name="T70" fmla="*/ 208 w 220"/>
                  <a:gd name="T71" fmla="*/ 80 h 265"/>
                  <a:gd name="T72" fmla="*/ 220 w 220"/>
                  <a:gd name="T73" fmla="*/ 69 h 265"/>
                  <a:gd name="T74" fmla="*/ 215 w 220"/>
                  <a:gd name="T75" fmla="*/ 66 h 265"/>
                  <a:gd name="T76" fmla="*/ 206 w 220"/>
                  <a:gd name="T77" fmla="*/ 61 h 265"/>
                  <a:gd name="T78" fmla="*/ 203 w 220"/>
                  <a:gd name="T79" fmla="*/ 28 h 265"/>
                  <a:gd name="T80" fmla="*/ 199 w 220"/>
                  <a:gd name="T81" fmla="*/ 14 h 265"/>
                  <a:gd name="T82" fmla="*/ 192 w 220"/>
                  <a:gd name="T83" fmla="*/ 7 h 265"/>
                  <a:gd name="T84" fmla="*/ 175 w 220"/>
                  <a:gd name="T85" fmla="*/ 5 h 265"/>
                  <a:gd name="T86" fmla="*/ 163 w 220"/>
                  <a:gd name="T87" fmla="*/ 12 h 265"/>
                  <a:gd name="T88" fmla="*/ 149 w 220"/>
                  <a:gd name="T89" fmla="*/ 14 h 265"/>
                  <a:gd name="T90" fmla="*/ 128 w 220"/>
                  <a:gd name="T91" fmla="*/ 12 h 265"/>
                  <a:gd name="T92" fmla="*/ 123 w 220"/>
                  <a:gd name="T93" fmla="*/ 14 h 265"/>
                  <a:gd name="T94" fmla="*/ 43 w 220"/>
                  <a:gd name="T95" fmla="*/ 43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265"/>
                  <a:gd name="T146" fmla="*/ 220 w 220"/>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265">
                    <a:moveTo>
                      <a:pt x="29" y="50"/>
                    </a:moveTo>
                    <a:lnTo>
                      <a:pt x="29" y="102"/>
                    </a:lnTo>
                    <a:lnTo>
                      <a:pt x="14" y="102"/>
                    </a:lnTo>
                    <a:lnTo>
                      <a:pt x="14" y="104"/>
                    </a:lnTo>
                    <a:lnTo>
                      <a:pt x="14" y="109"/>
                    </a:lnTo>
                    <a:lnTo>
                      <a:pt x="5" y="118"/>
                    </a:lnTo>
                    <a:lnTo>
                      <a:pt x="7" y="123"/>
                    </a:lnTo>
                    <a:lnTo>
                      <a:pt x="7" y="125"/>
                    </a:lnTo>
                    <a:lnTo>
                      <a:pt x="5" y="125"/>
                    </a:lnTo>
                    <a:lnTo>
                      <a:pt x="3" y="128"/>
                    </a:lnTo>
                    <a:lnTo>
                      <a:pt x="3" y="132"/>
                    </a:lnTo>
                    <a:lnTo>
                      <a:pt x="0" y="137"/>
                    </a:lnTo>
                    <a:lnTo>
                      <a:pt x="0" y="144"/>
                    </a:lnTo>
                    <a:lnTo>
                      <a:pt x="3" y="144"/>
                    </a:lnTo>
                    <a:lnTo>
                      <a:pt x="7" y="142"/>
                    </a:lnTo>
                    <a:lnTo>
                      <a:pt x="7" y="146"/>
                    </a:lnTo>
                    <a:lnTo>
                      <a:pt x="10" y="158"/>
                    </a:lnTo>
                    <a:lnTo>
                      <a:pt x="12" y="158"/>
                    </a:lnTo>
                    <a:lnTo>
                      <a:pt x="12" y="161"/>
                    </a:lnTo>
                    <a:lnTo>
                      <a:pt x="14" y="165"/>
                    </a:lnTo>
                    <a:lnTo>
                      <a:pt x="12" y="165"/>
                    </a:lnTo>
                    <a:lnTo>
                      <a:pt x="22" y="180"/>
                    </a:lnTo>
                    <a:lnTo>
                      <a:pt x="24" y="182"/>
                    </a:lnTo>
                    <a:lnTo>
                      <a:pt x="22" y="191"/>
                    </a:lnTo>
                    <a:lnTo>
                      <a:pt x="22" y="194"/>
                    </a:lnTo>
                    <a:lnTo>
                      <a:pt x="24" y="196"/>
                    </a:lnTo>
                    <a:lnTo>
                      <a:pt x="31" y="196"/>
                    </a:lnTo>
                    <a:lnTo>
                      <a:pt x="31" y="201"/>
                    </a:lnTo>
                    <a:lnTo>
                      <a:pt x="33" y="203"/>
                    </a:lnTo>
                    <a:lnTo>
                      <a:pt x="40" y="203"/>
                    </a:lnTo>
                    <a:lnTo>
                      <a:pt x="43" y="206"/>
                    </a:lnTo>
                    <a:lnTo>
                      <a:pt x="45" y="206"/>
                    </a:lnTo>
                    <a:lnTo>
                      <a:pt x="43" y="208"/>
                    </a:lnTo>
                    <a:lnTo>
                      <a:pt x="45" y="213"/>
                    </a:lnTo>
                    <a:lnTo>
                      <a:pt x="55" y="217"/>
                    </a:lnTo>
                    <a:lnTo>
                      <a:pt x="57" y="220"/>
                    </a:lnTo>
                    <a:lnTo>
                      <a:pt x="59" y="222"/>
                    </a:lnTo>
                    <a:lnTo>
                      <a:pt x="62" y="227"/>
                    </a:lnTo>
                    <a:lnTo>
                      <a:pt x="62" y="229"/>
                    </a:lnTo>
                    <a:lnTo>
                      <a:pt x="64" y="232"/>
                    </a:lnTo>
                    <a:lnTo>
                      <a:pt x="66" y="232"/>
                    </a:lnTo>
                    <a:lnTo>
                      <a:pt x="73" y="236"/>
                    </a:lnTo>
                    <a:lnTo>
                      <a:pt x="73" y="239"/>
                    </a:lnTo>
                    <a:lnTo>
                      <a:pt x="73" y="241"/>
                    </a:lnTo>
                    <a:lnTo>
                      <a:pt x="78" y="246"/>
                    </a:lnTo>
                    <a:lnTo>
                      <a:pt x="81" y="248"/>
                    </a:lnTo>
                    <a:lnTo>
                      <a:pt x="83" y="253"/>
                    </a:lnTo>
                    <a:lnTo>
                      <a:pt x="88" y="255"/>
                    </a:lnTo>
                    <a:lnTo>
                      <a:pt x="90" y="253"/>
                    </a:lnTo>
                    <a:lnTo>
                      <a:pt x="92" y="253"/>
                    </a:lnTo>
                    <a:lnTo>
                      <a:pt x="97" y="253"/>
                    </a:lnTo>
                    <a:lnTo>
                      <a:pt x="99" y="253"/>
                    </a:lnTo>
                    <a:lnTo>
                      <a:pt x="104" y="250"/>
                    </a:lnTo>
                    <a:lnTo>
                      <a:pt x="118" y="265"/>
                    </a:lnTo>
                    <a:lnTo>
                      <a:pt x="121" y="265"/>
                    </a:lnTo>
                    <a:lnTo>
                      <a:pt x="123" y="262"/>
                    </a:lnTo>
                    <a:lnTo>
                      <a:pt x="125" y="262"/>
                    </a:lnTo>
                    <a:lnTo>
                      <a:pt x="128" y="262"/>
                    </a:lnTo>
                    <a:lnTo>
                      <a:pt x="130" y="262"/>
                    </a:lnTo>
                    <a:lnTo>
                      <a:pt x="133" y="262"/>
                    </a:lnTo>
                    <a:lnTo>
                      <a:pt x="135" y="265"/>
                    </a:lnTo>
                    <a:lnTo>
                      <a:pt x="154" y="262"/>
                    </a:lnTo>
                    <a:lnTo>
                      <a:pt x="161" y="257"/>
                    </a:lnTo>
                    <a:lnTo>
                      <a:pt x="163" y="253"/>
                    </a:lnTo>
                    <a:lnTo>
                      <a:pt x="168" y="250"/>
                    </a:lnTo>
                    <a:lnTo>
                      <a:pt x="184" y="250"/>
                    </a:lnTo>
                    <a:lnTo>
                      <a:pt x="184" y="241"/>
                    </a:lnTo>
                    <a:lnTo>
                      <a:pt x="177" y="239"/>
                    </a:lnTo>
                    <a:lnTo>
                      <a:pt x="175" y="239"/>
                    </a:lnTo>
                    <a:lnTo>
                      <a:pt x="170" y="224"/>
                    </a:lnTo>
                    <a:lnTo>
                      <a:pt x="163" y="220"/>
                    </a:lnTo>
                    <a:lnTo>
                      <a:pt x="161" y="217"/>
                    </a:lnTo>
                    <a:lnTo>
                      <a:pt x="161" y="215"/>
                    </a:lnTo>
                    <a:lnTo>
                      <a:pt x="159" y="213"/>
                    </a:lnTo>
                    <a:lnTo>
                      <a:pt x="156" y="210"/>
                    </a:lnTo>
                    <a:lnTo>
                      <a:pt x="154" y="210"/>
                    </a:lnTo>
                    <a:lnTo>
                      <a:pt x="151" y="210"/>
                    </a:lnTo>
                    <a:lnTo>
                      <a:pt x="151" y="208"/>
                    </a:lnTo>
                    <a:lnTo>
                      <a:pt x="149" y="208"/>
                    </a:lnTo>
                    <a:lnTo>
                      <a:pt x="147" y="208"/>
                    </a:lnTo>
                    <a:lnTo>
                      <a:pt x="149" y="206"/>
                    </a:lnTo>
                    <a:lnTo>
                      <a:pt x="149" y="201"/>
                    </a:lnTo>
                    <a:lnTo>
                      <a:pt x="151" y="201"/>
                    </a:lnTo>
                    <a:lnTo>
                      <a:pt x="159" y="201"/>
                    </a:lnTo>
                    <a:lnTo>
                      <a:pt x="161" y="198"/>
                    </a:lnTo>
                    <a:lnTo>
                      <a:pt x="163" y="198"/>
                    </a:lnTo>
                    <a:lnTo>
                      <a:pt x="163" y="172"/>
                    </a:lnTo>
                    <a:lnTo>
                      <a:pt x="166" y="172"/>
                    </a:lnTo>
                    <a:lnTo>
                      <a:pt x="168" y="168"/>
                    </a:lnTo>
                    <a:lnTo>
                      <a:pt x="173" y="168"/>
                    </a:lnTo>
                    <a:lnTo>
                      <a:pt x="173" y="165"/>
                    </a:lnTo>
                    <a:lnTo>
                      <a:pt x="175" y="156"/>
                    </a:lnTo>
                    <a:lnTo>
                      <a:pt x="187" y="142"/>
                    </a:lnTo>
                    <a:lnTo>
                      <a:pt x="189" y="139"/>
                    </a:lnTo>
                    <a:lnTo>
                      <a:pt x="194" y="123"/>
                    </a:lnTo>
                    <a:lnTo>
                      <a:pt x="194" y="113"/>
                    </a:lnTo>
                    <a:lnTo>
                      <a:pt x="201" y="83"/>
                    </a:lnTo>
                    <a:lnTo>
                      <a:pt x="203" y="83"/>
                    </a:lnTo>
                    <a:lnTo>
                      <a:pt x="206" y="83"/>
                    </a:lnTo>
                    <a:lnTo>
                      <a:pt x="208" y="80"/>
                    </a:lnTo>
                    <a:lnTo>
                      <a:pt x="218" y="76"/>
                    </a:lnTo>
                    <a:lnTo>
                      <a:pt x="220" y="71"/>
                    </a:lnTo>
                    <a:lnTo>
                      <a:pt x="220" y="69"/>
                    </a:lnTo>
                    <a:lnTo>
                      <a:pt x="218" y="69"/>
                    </a:lnTo>
                    <a:lnTo>
                      <a:pt x="218" y="66"/>
                    </a:lnTo>
                    <a:lnTo>
                      <a:pt x="215" y="66"/>
                    </a:lnTo>
                    <a:lnTo>
                      <a:pt x="215" y="64"/>
                    </a:lnTo>
                    <a:lnTo>
                      <a:pt x="213" y="64"/>
                    </a:lnTo>
                    <a:lnTo>
                      <a:pt x="206" y="61"/>
                    </a:lnTo>
                    <a:lnTo>
                      <a:pt x="206" y="59"/>
                    </a:lnTo>
                    <a:lnTo>
                      <a:pt x="203" y="28"/>
                    </a:lnTo>
                    <a:lnTo>
                      <a:pt x="203" y="26"/>
                    </a:lnTo>
                    <a:lnTo>
                      <a:pt x="199" y="21"/>
                    </a:lnTo>
                    <a:lnTo>
                      <a:pt x="199" y="14"/>
                    </a:lnTo>
                    <a:lnTo>
                      <a:pt x="196" y="12"/>
                    </a:lnTo>
                    <a:lnTo>
                      <a:pt x="194" y="9"/>
                    </a:lnTo>
                    <a:lnTo>
                      <a:pt x="192" y="7"/>
                    </a:lnTo>
                    <a:lnTo>
                      <a:pt x="184" y="5"/>
                    </a:lnTo>
                    <a:lnTo>
                      <a:pt x="182" y="0"/>
                    </a:lnTo>
                    <a:lnTo>
                      <a:pt x="175" y="5"/>
                    </a:lnTo>
                    <a:lnTo>
                      <a:pt x="173" y="2"/>
                    </a:lnTo>
                    <a:lnTo>
                      <a:pt x="170" y="9"/>
                    </a:lnTo>
                    <a:lnTo>
                      <a:pt x="163" y="12"/>
                    </a:lnTo>
                    <a:lnTo>
                      <a:pt x="161" y="19"/>
                    </a:lnTo>
                    <a:lnTo>
                      <a:pt x="154" y="19"/>
                    </a:lnTo>
                    <a:lnTo>
                      <a:pt x="149" y="14"/>
                    </a:lnTo>
                    <a:lnTo>
                      <a:pt x="128" y="14"/>
                    </a:lnTo>
                    <a:lnTo>
                      <a:pt x="128" y="12"/>
                    </a:lnTo>
                    <a:lnTo>
                      <a:pt x="125" y="12"/>
                    </a:lnTo>
                    <a:lnTo>
                      <a:pt x="123" y="14"/>
                    </a:lnTo>
                    <a:lnTo>
                      <a:pt x="43" y="14"/>
                    </a:lnTo>
                    <a:lnTo>
                      <a:pt x="43" y="43"/>
                    </a:lnTo>
                    <a:lnTo>
                      <a:pt x="29" y="43"/>
                    </a:lnTo>
                    <a:lnTo>
                      <a:pt x="29" y="50"/>
                    </a:lnTo>
                  </a:path>
                </a:pathLst>
              </a:custGeom>
              <a:grpFill/>
              <a:ln w="9525">
                <a:noFill/>
                <a:round/>
                <a:headEnd/>
                <a:tailEnd/>
              </a:ln>
            </p:spPr>
            <p:txBody>
              <a:bodyPr/>
              <a:lstStyle/>
              <a:p>
                <a:pPr>
                  <a:defRPr/>
                </a:pPr>
                <a:endParaRPr lang="en-US" sz="1200" kern="0">
                  <a:solidFill>
                    <a:srgbClr val="0096D6"/>
                  </a:solidFill>
                </a:endParaRPr>
              </a:p>
            </p:txBody>
          </p:sp>
          <p:sp>
            <p:nvSpPr>
              <p:cNvPr id="2979" name="Freeform 753"/>
              <p:cNvSpPr>
                <a:spLocks/>
              </p:cNvSpPr>
              <p:nvPr/>
            </p:nvSpPr>
            <p:spPr bwMode="auto">
              <a:xfrm>
                <a:off x="2880" y="2286"/>
                <a:ext cx="210" cy="163"/>
              </a:xfrm>
              <a:custGeom>
                <a:avLst/>
                <a:gdLst>
                  <a:gd name="T0" fmla="*/ 54 w 210"/>
                  <a:gd name="T1" fmla="*/ 104 h 163"/>
                  <a:gd name="T2" fmla="*/ 50 w 210"/>
                  <a:gd name="T3" fmla="*/ 106 h 163"/>
                  <a:gd name="T4" fmla="*/ 50 w 210"/>
                  <a:gd name="T5" fmla="*/ 109 h 163"/>
                  <a:gd name="T6" fmla="*/ 45 w 210"/>
                  <a:gd name="T7" fmla="*/ 113 h 163"/>
                  <a:gd name="T8" fmla="*/ 38 w 210"/>
                  <a:gd name="T9" fmla="*/ 113 h 163"/>
                  <a:gd name="T10" fmla="*/ 38 w 210"/>
                  <a:gd name="T11" fmla="*/ 113 h 163"/>
                  <a:gd name="T12" fmla="*/ 10 w 210"/>
                  <a:gd name="T13" fmla="*/ 118 h 163"/>
                  <a:gd name="T14" fmla="*/ 0 w 210"/>
                  <a:gd name="T15" fmla="*/ 120 h 163"/>
                  <a:gd name="T16" fmla="*/ 0 w 210"/>
                  <a:gd name="T17" fmla="*/ 125 h 163"/>
                  <a:gd name="T18" fmla="*/ 2 w 210"/>
                  <a:gd name="T19" fmla="*/ 127 h 163"/>
                  <a:gd name="T20" fmla="*/ 2 w 210"/>
                  <a:gd name="T21" fmla="*/ 130 h 163"/>
                  <a:gd name="T22" fmla="*/ 17 w 210"/>
                  <a:gd name="T23" fmla="*/ 149 h 163"/>
                  <a:gd name="T24" fmla="*/ 21 w 210"/>
                  <a:gd name="T25" fmla="*/ 151 h 163"/>
                  <a:gd name="T26" fmla="*/ 24 w 210"/>
                  <a:gd name="T27" fmla="*/ 149 h 163"/>
                  <a:gd name="T28" fmla="*/ 26 w 210"/>
                  <a:gd name="T29" fmla="*/ 151 h 163"/>
                  <a:gd name="T30" fmla="*/ 28 w 210"/>
                  <a:gd name="T31" fmla="*/ 153 h 163"/>
                  <a:gd name="T32" fmla="*/ 26 w 210"/>
                  <a:gd name="T33" fmla="*/ 153 h 163"/>
                  <a:gd name="T34" fmla="*/ 26 w 210"/>
                  <a:gd name="T35" fmla="*/ 156 h 163"/>
                  <a:gd name="T36" fmla="*/ 33 w 210"/>
                  <a:gd name="T37" fmla="*/ 158 h 163"/>
                  <a:gd name="T38" fmla="*/ 31 w 210"/>
                  <a:gd name="T39" fmla="*/ 156 h 163"/>
                  <a:gd name="T40" fmla="*/ 36 w 210"/>
                  <a:gd name="T41" fmla="*/ 153 h 163"/>
                  <a:gd name="T42" fmla="*/ 47 w 210"/>
                  <a:gd name="T43" fmla="*/ 153 h 163"/>
                  <a:gd name="T44" fmla="*/ 47 w 210"/>
                  <a:gd name="T45" fmla="*/ 151 h 163"/>
                  <a:gd name="T46" fmla="*/ 52 w 210"/>
                  <a:gd name="T47" fmla="*/ 149 h 163"/>
                  <a:gd name="T48" fmla="*/ 57 w 210"/>
                  <a:gd name="T49" fmla="*/ 137 h 163"/>
                  <a:gd name="T50" fmla="*/ 83 w 210"/>
                  <a:gd name="T51" fmla="*/ 139 h 163"/>
                  <a:gd name="T52" fmla="*/ 90 w 210"/>
                  <a:gd name="T53" fmla="*/ 146 h 163"/>
                  <a:gd name="T54" fmla="*/ 95 w 210"/>
                  <a:gd name="T55" fmla="*/ 144 h 163"/>
                  <a:gd name="T56" fmla="*/ 104 w 210"/>
                  <a:gd name="T57" fmla="*/ 142 h 163"/>
                  <a:gd name="T58" fmla="*/ 123 w 210"/>
                  <a:gd name="T59" fmla="*/ 149 h 163"/>
                  <a:gd name="T60" fmla="*/ 135 w 210"/>
                  <a:gd name="T61" fmla="*/ 142 h 163"/>
                  <a:gd name="T62" fmla="*/ 158 w 210"/>
                  <a:gd name="T63" fmla="*/ 144 h 163"/>
                  <a:gd name="T64" fmla="*/ 163 w 210"/>
                  <a:gd name="T65" fmla="*/ 142 h 163"/>
                  <a:gd name="T66" fmla="*/ 165 w 210"/>
                  <a:gd name="T67" fmla="*/ 139 h 163"/>
                  <a:gd name="T68" fmla="*/ 170 w 210"/>
                  <a:gd name="T69" fmla="*/ 139 h 163"/>
                  <a:gd name="T70" fmla="*/ 173 w 210"/>
                  <a:gd name="T71" fmla="*/ 135 h 163"/>
                  <a:gd name="T72" fmla="*/ 173 w 210"/>
                  <a:gd name="T73" fmla="*/ 135 h 163"/>
                  <a:gd name="T74" fmla="*/ 170 w 210"/>
                  <a:gd name="T75" fmla="*/ 132 h 163"/>
                  <a:gd name="T76" fmla="*/ 173 w 210"/>
                  <a:gd name="T77" fmla="*/ 130 h 163"/>
                  <a:gd name="T78" fmla="*/ 175 w 210"/>
                  <a:gd name="T79" fmla="*/ 127 h 163"/>
                  <a:gd name="T80" fmla="*/ 175 w 210"/>
                  <a:gd name="T81" fmla="*/ 125 h 163"/>
                  <a:gd name="T82" fmla="*/ 180 w 210"/>
                  <a:gd name="T83" fmla="*/ 123 h 163"/>
                  <a:gd name="T84" fmla="*/ 180 w 210"/>
                  <a:gd name="T85" fmla="*/ 120 h 163"/>
                  <a:gd name="T86" fmla="*/ 201 w 210"/>
                  <a:gd name="T87" fmla="*/ 92 h 163"/>
                  <a:gd name="T88" fmla="*/ 210 w 210"/>
                  <a:gd name="T89" fmla="*/ 45 h 163"/>
                  <a:gd name="T90" fmla="*/ 201 w 210"/>
                  <a:gd name="T91" fmla="*/ 38 h 163"/>
                  <a:gd name="T92" fmla="*/ 198 w 210"/>
                  <a:gd name="T93" fmla="*/ 31 h 163"/>
                  <a:gd name="T94" fmla="*/ 198 w 210"/>
                  <a:gd name="T95" fmla="*/ 7 h 163"/>
                  <a:gd name="T96" fmla="*/ 191 w 210"/>
                  <a:gd name="T97" fmla="*/ 5 h 163"/>
                  <a:gd name="T98" fmla="*/ 187 w 210"/>
                  <a:gd name="T99" fmla="*/ 2 h 163"/>
                  <a:gd name="T100" fmla="*/ 156 w 210"/>
                  <a:gd name="T101" fmla="*/ 0 h 163"/>
                  <a:gd name="T102" fmla="*/ 54 w 210"/>
                  <a:gd name="T103" fmla="*/ 61 h 163"/>
                  <a:gd name="T104" fmla="*/ 54 w 210"/>
                  <a:gd name="T105" fmla="*/ 61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63"/>
                  <a:gd name="T161" fmla="*/ 210 w 210"/>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63">
                    <a:moveTo>
                      <a:pt x="54" y="66"/>
                    </a:moveTo>
                    <a:lnTo>
                      <a:pt x="54" y="104"/>
                    </a:lnTo>
                    <a:lnTo>
                      <a:pt x="52" y="104"/>
                    </a:lnTo>
                    <a:lnTo>
                      <a:pt x="50" y="106"/>
                    </a:lnTo>
                    <a:lnTo>
                      <a:pt x="50" y="109"/>
                    </a:lnTo>
                    <a:lnTo>
                      <a:pt x="45" y="111"/>
                    </a:lnTo>
                    <a:lnTo>
                      <a:pt x="45" y="113"/>
                    </a:lnTo>
                    <a:lnTo>
                      <a:pt x="38" y="113"/>
                    </a:lnTo>
                    <a:lnTo>
                      <a:pt x="17" y="113"/>
                    </a:lnTo>
                    <a:lnTo>
                      <a:pt x="10" y="118"/>
                    </a:lnTo>
                    <a:lnTo>
                      <a:pt x="2" y="118"/>
                    </a:lnTo>
                    <a:lnTo>
                      <a:pt x="0" y="120"/>
                    </a:lnTo>
                    <a:lnTo>
                      <a:pt x="0" y="123"/>
                    </a:lnTo>
                    <a:lnTo>
                      <a:pt x="0" y="125"/>
                    </a:lnTo>
                    <a:lnTo>
                      <a:pt x="2" y="127"/>
                    </a:lnTo>
                    <a:lnTo>
                      <a:pt x="2" y="130"/>
                    </a:lnTo>
                    <a:lnTo>
                      <a:pt x="2" y="132"/>
                    </a:lnTo>
                    <a:lnTo>
                      <a:pt x="17" y="149"/>
                    </a:lnTo>
                    <a:lnTo>
                      <a:pt x="21" y="151"/>
                    </a:lnTo>
                    <a:lnTo>
                      <a:pt x="24" y="151"/>
                    </a:lnTo>
                    <a:lnTo>
                      <a:pt x="24" y="149"/>
                    </a:lnTo>
                    <a:lnTo>
                      <a:pt x="26" y="149"/>
                    </a:lnTo>
                    <a:lnTo>
                      <a:pt x="26" y="151"/>
                    </a:lnTo>
                    <a:lnTo>
                      <a:pt x="28" y="153"/>
                    </a:lnTo>
                    <a:lnTo>
                      <a:pt x="26" y="153"/>
                    </a:lnTo>
                    <a:lnTo>
                      <a:pt x="26" y="156"/>
                    </a:lnTo>
                    <a:lnTo>
                      <a:pt x="31" y="161"/>
                    </a:lnTo>
                    <a:lnTo>
                      <a:pt x="33" y="158"/>
                    </a:lnTo>
                    <a:lnTo>
                      <a:pt x="31" y="158"/>
                    </a:lnTo>
                    <a:lnTo>
                      <a:pt x="31" y="156"/>
                    </a:lnTo>
                    <a:lnTo>
                      <a:pt x="36" y="156"/>
                    </a:lnTo>
                    <a:lnTo>
                      <a:pt x="36" y="153"/>
                    </a:lnTo>
                    <a:lnTo>
                      <a:pt x="47" y="163"/>
                    </a:lnTo>
                    <a:lnTo>
                      <a:pt x="47" y="153"/>
                    </a:lnTo>
                    <a:lnTo>
                      <a:pt x="47" y="151"/>
                    </a:lnTo>
                    <a:lnTo>
                      <a:pt x="50" y="151"/>
                    </a:lnTo>
                    <a:lnTo>
                      <a:pt x="52" y="149"/>
                    </a:lnTo>
                    <a:lnTo>
                      <a:pt x="54" y="139"/>
                    </a:lnTo>
                    <a:lnTo>
                      <a:pt x="57" y="137"/>
                    </a:lnTo>
                    <a:lnTo>
                      <a:pt x="73" y="135"/>
                    </a:lnTo>
                    <a:lnTo>
                      <a:pt x="83" y="139"/>
                    </a:lnTo>
                    <a:lnTo>
                      <a:pt x="90" y="146"/>
                    </a:lnTo>
                    <a:lnTo>
                      <a:pt x="92" y="146"/>
                    </a:lnTo>
                    <a:lnTo>
                      <a:pt x="95" y="144"/>
                    </a:lnTo>
                    <a:lnTo>
                      <a:pt x="102" y="142"/>
                    </a:lnTo>
                    <a:lnTo>
                      <a:pt x="104" y="142"/>
                    </a:lnTo>
                    <a:lnTo>
                      <a:pt x="113" y="146"/>
                    </a:lnTo>
                    <a:lnTo>
                      <a:pt x="123" y="149"/>
                    </a:lnTo>
                    <a:lnTo>
                      <a:pt x="125" y="149"/>
                    </a:lnTo>
                    <a:lnTo>
                      <a:pt x="135" y="142"/>
                    </a:lnTo>
                    <a:lnTo>
                      <a:pt x="154" y="142"/>
                    </a:lnTo>
                    <a:lnTo>
                      <a:pt x="158" y="144"/>
                    </a:lnTo>
                    <a:lnTo>
                      <a:pt x="163" y="144"/>
                    </a:lnTo>
                    <a:lnTo>
                      <a:pt x="163" y="142"/>
                    </a:lnTo>
                    <a:lnTo>
                      <a:pt x="165" y="139"/>
                    </a:lnTo>
                    <a:lnTo>
                      <a:pt x="168" y="139"/>
                    </a:lnTo>
                    <a:lnTo>
                      <a:pt x="170" y="139"/>
                    </a:lnTo>
                    <a:lnTo>
                      <a:pt x="173" y="135"/>
                    </a:lnTo>
                    <a:lnTo>
                      <a:pt x="170" y="132"/>
                    </a:lnTo>
                    <a:lnTo>
                      <a:pt x="173" y="130"/>
                    </a:lnTo>
                    <a:lnTo>
                      <a:pt x="175" y="127"/>
                    </a:lnTo>
                    <a:lnTo>
                      <a:pt x="175" y="125"/>
                    </a:lnTo>
                    <a:lnTo>
                      <a:pt x="177" y="123"/>
                    </a:lnTo>
                    <a:lnTo>
                      <a:pt x="180" y="123"/>
                    </a:lnTo>
                    <a:lnTo>
                      <a:pt x="177" y="120"/>
                    </a:lnTo>
                    <a:lnTo>
                      <a:pt x="180" y="120"/>
                    </a:lnTo>
                    <a:lnTo>
                      <a:pt x="180" y="118"/>
                    </a:lnTo>
                    <a:lnTo>
                      <a:pt x="201" y="92"/>
                    </a:lnTo>
                    <a:lnTo>
                      <a:pt x="208" y="50"/>
                    </a:lnTo>
                    <a:lnTo>
                      <a:pt x="210" y="45"/>
                    </a:lnTo>
                    <a:lnTo>
                      <a:pt x="203" y="40"/>
                    </a:lnTo>
                    <a:lnTo>
                      <a:pt x="201" y="38"/>
                    </a:lnTo>
                    <a:lnTo>
                      <a:pt x="198" y="33"/>
                    </a:lnTo>
                    <a:lnTo>
                      <a:pt x="198" y="31"/>
                    </a:lnTo>
                    <a:lnTo>
                      <a:pt x="198" y="28"/>
                    </a:lnTo>
                    <a:lnTo>
                      <a:pt x="198" y="7"/>
                    </a:lnTo>
                    <a:lnTo>
                      <a:pt x="194" y="9"/>
                    </a:lnTo>
                    <a:lnTo>
                      <a:pt x="191" y="5"/>
                    </a:lnTo>
                    <a:lnTo>
                      <a:pt x="187" y="2"/>
                    </a:lnTo>
                    <a:lnTo>
                      <a:pt x="184" y="2"/>
                    </a:lnTo>
                    <a:lnTo>
                      <a:pt x="156" y="0"/>
                    </a:lnTo>
                    <a:lnTo>
                      <a:pt x="73" y="57"/>
                    </a:lnTo>
                    <a:lnTo>
                      <a:pt x="54" y="61"/>
                    </a:lnTo>
                    <a:lnTo>
                      <a:pt x="54" y="66"/>
                    </a:lnTo>
                    <a:close/>
                  </a:path>
                </a:pathLst>
              </a:custGeom>
              <a:grpFill/>
              <a:ln w="9525">
                <a:noFill/>
                <a:round/>
                <a:headEnd/>
                <a:tailEnd/>
              </a:ln>
            </p:spPr>
            <p:txBody>
              <a:bodyPr/>
              <a:lstStyle/>
              <a:p>
                <a:pPr>
                  <a:defRPr/>
                </a:pPr>
                <a:endParaRPr lang="en-US" sz="1200" kern="0">
                  <a:solidFill>
                    <a:srgbClr val="0096D6"/>
                  </a:solidFill>
                </a:endParaRPr>
              </a:p>
            </p:txBody>
          </p:sp>
          <p:sp>
            <p:nvSpPr>
              <p:cNvPr id="2980" name="Freeform 754"/>
              <p:cNvSpPr>
                <a:spLocks/>
              </p:cNvSpPr>
              <p:nvPr/>
            </p:nvSpPr>
            <p:spPr bwMode="auto">
              <a:xfrm>
                <a:off x="2880" y="2286"/>
                <a:ext cx="210" cy="163"/>
              </a:xfrm>
              <a:custGeom>
                <a:avLst/>
                <a:gdLst>
                  <a:gd name="T0" fmla="*/ 54 w 210"/>
                  <a:gd name="T1" fmla="*/ 104 h 163"/>
                  <a:gd name="T2" fmla="*/ 50 w 210"/>
                  <a:gd name="T3" fmla="*/ 106 h 163"/>
                  <a:gd name="T4" fmla="*/ 50 w 210"/>
                  <a:gd name="T5" fmla="*/ 109 h 163"/>
                  <a:gd name="T6" fmla="*/ 45 w 210"/>
                  <a:gd name="T7" fmla="*/ 113 h 163"/>
                  <a:gd name="T8" fmla="*/ 38 w 210"/>
                  <a:gd name="T9" fmla="*/ 113 h 163"/>
                  <a:gd name="T10" fmla="*/ 38 w 210"/>
                  <a:gd name="T11" fmla="*/ 113 h 163"/>
                  <a:gd name="T12" fmla="*/ 10 w 210"/>
                  <a:gd name="T13" fmla="*/ 118 h 163"/>
                  <a:gd name="T14" fmla="*/ 0 w 210"/>
                  <a:gd name="T15" fmla="*/ 120 h 163"/>
                  <a:gd name="T16" fmla="*/ 0 w 210"/>
                  <a:gd name="T17" fmla="*/ 125 h 163"/>
                  <a:gd name="T18" fmla="*/ 2 w 210"/>
                  <a:gd name="T19" fmla="*/ 127 h 163"/>
                  <a:gd name="T20" fmla="*/ 2 w 210"/>
                  <a:gd name="T21" fmla="*/ 130 h 163"/>
                  <a:gd name="T22" fmla="*/ 17 w 210"/>
                  <a:gd name="T23" fmla="*/ 149 h 163"/>
                  <a:gd name="T24" fmla="*/ 21 w 210"/>
                  <a:gd name="T25" fmla="*/ 151 h 163"/>
                  <a:gd name="T26" fmla="*/ 24 w 210"/>
                  <a:gd name="T27" fmla="*/ 149 h 163"/>
                  <a:gd name="T28" fmla="*/ 26 w 210"/>
                  <a:gd name="T29" fmla="*/ 151 h 163"/>
                  <a:gd name="T30" fmla="*/ 28 w 210"/>
                  <a:gd name="T31" fmla="*/ 153 h 163"/>
                  <a:gd name="T32" fmla="*/ 26 w 210"/>
                  <a:gd name="T33" fmla="*/ 153 h 163"/>
                  <a:gd name="T34" fmla="*/ 26 w 210"/>
                  <a:gd name="T35" fmla="*/ 156 h 163"/>
                  <a:gd name="T36" fmla="*/ 33 w 210"/>
                  <a:gd name="T37" fmla="*/ 158 h 163"/>
                  <a:gd name="T38" fmla="*/ 31 w 210"/>
                  <a:gd name="T39" fmla="*/ 156 h 163"/>
                  <a:gd name="T40" fmla="*/ 36 w 210"/>
                  <a:gd name="T41" fmla="*/ 153 h 163"/>
                  <a:gd name="T42" fmla="*/ 47 w 210"/>
                  <a:gd name="T43" fmla="*/ 153 h 163"/>
                  <a:gd name="T44" fmla="*/ 47 w 210"/>
                  <a:gd name="T45" fmla="*/ 151 h 163"/>
                  <a:gd name="T46" fmla="*/ 52 w 210"/>
                  <a:gd name="T47" fmla="*/ 149 h 163"/>
                  <a:gd name="T48" fmla="*/ 57 w 210"/>
                  <a:gd name="T49" fmla="*/ 137 h 163"/>
                  <a:gd name="T50" fmla="*/ 83 w 210"/>
                  <a:gd name="T51" fmla="*/ 139 h 163"/>
                  <a:gd name="T52" fmla="*/ 90 w 210"/>
                  <a:gd name="T53" fmla="*/ 146 h 163"/>
                  <a:gd name="T54" fmla="*/ 95 w 210"/>
                  <a:gd name="T55" fmla="*/ 144 h 163"/>
                  <a:gd name="T56" fmla="*/ 104 w 210"/>
                  <a:gd name="T57" fmla="*/ 142 h 163"/>
                  <a:gd name="T58" fmla="*/ 123 w 210"/>
                  <a:gd name="T59" fmla="*/ 149 h 163"/>
                  <a:gd name="T60" fmla="*/ 135 w 210"/>
                  <a:gd name="T61" fmla="*/ 142 h 163"/>
                  <a:gd name="T62" fmla="*/ 158 w 210"/>
                  <a:gd name="T63" fmla="*/ 144 h 163"/>
                  <a:gd name="T64" fmla="*/ 163 w 210"/>
                  <a:gd name="T65" fmla="*/ 142 h 163"/>
                  <a:gd name="T66" fmla="*/ 165 w 210"/>
                  <a:gd name="T67" fmla="*/ 139 h 163"/>
                  <a:gd name="T68" fmla="*/ 170 w 210"/>
                  <a:gd name="T69" fmla="*/ 139 h 163"/>
                  <a:gd name="T70" fmla="*/ 173 w 210"/>
                  <a:gd name="T71" fmla="*/ 135 h 163"/>
                  <a:gd name="T72" fmla="*/ 173 w 210"/>
                  <a:gd name="T73" fmla="*/ 135 h 163"/>
                  <a:gd name="T74" fmla="*/ 170 w 210"/>
                  <a:gd name="T75" fmla="*/ 132 h 163"/>
                  <a:gd name="T76" fmla="*/ 173 w 210"/>
                  <a:gd name="T77" fmla="*/ 130 h 163"/>
                  <a:gd name="T78" fmla="*/ 175 w 210"/>
                  <a:gd name="T79" fmla="*/ 127 h 163"/>
                  <a:gd name="T80" fmla="*/ 175 w 210"/>
                  <a:gd name="T81" fmla="*/ 125 h 163"/>
                  <a:gd name="T82" fmla="*/ 180 w 210"/>
                  <a:gd name="T83" fmla="*/ 123 h 163"/>
                  <a:gd name="T84" fmla="*/ 180 w 210"/>
                  <a:gd name="T85" fmla="*/ 120 h 163"/>
                  <a:gd name="T86" fmla="*/ 201 w 210"/>
                  <a:gd name="T87" fmla="*/ 92 h 163"/>
                  <a:gd name="T88" fmla="*/ 210 w 210"/>
                  <a:gd name="T89" fmla="*/ 45 h 163"/>
                  <a:gd name="T90" fmla="*/ 201 w 210"/>
                  <a:gd name="T91" fmla="*/ 38 h 163"/>
                  <a:gd name="T92" fmla="*/ 198 w 210"/>
                  <a:gd name="T93" fmla="*/ 31 h 163"/>
                  <a:gd name="T94" fmla="*/ 198 w 210"/>
                  <a:gd name="T95" fmla="*/ 7 h 163"/>
                  <a:gd name="T96" fmla="*/ 191 w 210"/>
                  <a:gd name="T97" fmla="*/ 5 h 163"/>
                  <a:gd name="T98" fmla="*/ 187 w 210"/>
                  <a:gd name="T99" fmla="*/ 2 h 163"/>
                  <a:gd name="T100" fmla="*/ 156 w 210"/>
                  <a:gd name="T101" fmla="*/ 0 h 163"/>
                  <a:gd name="T102" fmla="*/ 54 w 210"/>
                  <a:gd name="T103" fmla="*/ 61 h 163"/>
                  <a:gd name="T104" fmla="*/ 54 w 210"/>
                  <a:gd name="T105" fmla="*/ 61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63"/>
                  <a:gd name="T161" fmla="*/ 210 w 210"/>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63">
                    <a:moveTo>
                      <a:pt x="54" y="66"/>
                    </a:moveTo>
                    <a:lnTo>
                      <a:pt x="54" y="104"/>
                    </a:lnTo>
                    <a:lnTo>
                      <a:pt x="52" y="104"/>
                    </a:lnTo>
                    <a:lnTo>
                      <a:pt x="50" y="106"/>
                    </a:lnTo>
                    <a:lnTo>
                      <a:pt x="50" y="109"/>
                    </a:lnTo>
                    <a:lnTo>
                      <a:pt x="45" y="111"/>
                    </a:lnTo>
                    <a:lnTo>
                      <a:pt x="45" y="113"/>
                    </a:lnTo>
                    <a:lnTo>
                      <a:pt x="38" y="113"/>
                    </a:lnTo>
                    <a:lnTo>
                      <a:pt x="17" y="113"/>
                    </a:lnTo>
                    <a:lnTo>
                      <a:pt x="10" y="118"/>
                    </a:lnTo>
                    <a:lnTo>
                      <a:pt x="2" y="118"/>
                    </a:lnTo>
                    <a:lnTo>
                      <a:pt x="0" y="120"/>
                    </a:lnTo>
                    <a:lnTo>
                      <a:pt x="0" y="123"/>
                    </a:lnTo>
                    <a:lnTo>
                      <a:pt x="0" y="125"/>
                    </a:lnTo>
                    <a:lnTo>
                      <a:pt x="2" y="127"/>
                    </a:lnTo>
                    <a:lnTo>
                      <a:pt x="2" y="130"/>
                    </a:lnTo>
                    <a:lnTo>
                      <a:pt x="2" y="132"/>
                    </a:lnTo>
                    <a:lnTo>
                      <a:pt x="17" y="149"/>
                    </a:lnTo>
                    <a:lnTo>
                      <a:pt x="21" y="151"/>
                    </a:lnTo>
                    <a:lnTo>
                      <a:pt x="24" y="151"/>
                    </a:lnTo>
                    <a:lnTo>
                      <a:pt x="24" y="149"/>
                    </a:lnTo>
                    <a:lnTo>
                      <a:pt x="26" y="149"/>
                    </a:lnTo>
                    <a:lnTo>
                      <a:pt x="26" y="151"/>
                    </a:lnTo>
                    <a:lnTo>
                      <a:pt x="28" y="153"/>
                    </a:lnTo>
                    <a:lnTo>
                      <a:pt x="26" y="153"/>
                    </a:lnTo>
                    <a:lnTo>
                      <a:pt x="26" y="156"/>
                    </a:lnTo>
                    <a:lnTo>
                      <a:pt x="31" y="161"/>
                    </a:lnTo>
                    <a:lnTo>
                      <a:pt x="33" y="158"/>
                    </a:lnTo>
                    <a:lnTo>
                      <a:pt x="31" y="158"/>
                    </a:lnTo>
                    <a:lnTo>
                      <a:pt x="31" y="156"/>
                    </a:lnTo>
                    <a:lnTo>
                      <a:pt x="36" y="156"/>
                    </a:lnTo>
                    <a:lnTo>
                      <a:pt x="36" y="153"/>
                    </a:lnTo>
                    <a:lnTo>
                      <a:pt x="47" y="163"/>
                    </a:lnTo>
                    <a:lnTo>
                      <a:pt x="47" y="153"/>
                    </a:lnTo>
                    <a:lnTo>
                      <a:pt x="47" y="151"/>
                    </a:lnTo>
                    <a:lnTo>
                      <a:pt x="50" y="151"/>
                    </a:lnTo>
                    <a:lnTo>
                      <a:pt x="52" y="149"/>
                    </a:lnTo>
                    <a:lnTo>
                      <a:pt x="54" y="139"/>
                    </a:lnTo>
                    <a:lnTo>
                      <a:pt x="57" y="137"/>
                    </a:lnTo>
                    <a:lnTo>
                      <a:pt x="73" y="135"/>
                    </a:lnTo>
                    <a:lnTo>
                      <a:pt x="83" y="139"/>
                    </a:lnTo>
                    <a:lnTo>
                      <a:pt x="90" y="146"/>
                    </a:lnTo>
                    <a:lnTo>
                      <a:pt x="92" y="146"/>
                    </a:lnTo>
                    <a:lnTo>
                      <a:pt x="95" y="144"/>
                    </a:lnTo>
                    <a:lnTo>
                      <a:pt x="102" y="142"/>
                    </a:lnTo>
                    <a:lnTo>
                      <a:pt x="104" y="142"/>
                    </a:lnTo>
                    <a:lnTo>
                      <a:pt x="113" y="146"/>
                    </a:lnTo>
                    <a:lnTo>
                      <a:pt x="123" y="149"/>
                    </a:lnTo>
                    <a:lnTo>
                      <a:pt x="125" y="149"/>
                    </a:lnTo>
                    <a:lnTo>
                      <a:pt x="135" y="142"/>
                    </a:lnTo>
                    <a:lnTo>
                      <a:pt x="154" y="142"/>
                    </a:lnTo>
                    <a:lnTo>
                      <a:pt x="158" y="144"/>
                    </a:lnTo>
                    <a:lnTo>
                      <a:pt x="163" y="144"/>
                    </a:lnTo>
                    <a:lnTo>
                      <a:pt x="163" y="142"/>
                    </a:lnTo>
                    <a:lnTo>
                      <a:pt x="165" y="139"/>
                    </a:lnTo>
                    <a:lnTo>
                      <a:pt x="168" y="139"/>
                    </a:lnTo>
                    <a:lnTo>
                      <a:pt x="170" y="139"/>
                    </a:lnTo>
                    <a:lnTo>
                      <a:pt x="173" y="135"/>
                    </a:lnTo>
                    <a:lnTo>
                      <a:pt x="170" y="132"/>
                    </a:lnTo>
                    <a:lnTo>
                      <a:pt x="173" y="130"/>
                    </a:lnTo>
                    <a:lnTo>
                      <a:pt x="175" y="127"/>
                    </a:lnTo>
                    <a:lnTo>
                      <a:pt x="175" y="125"/>
                    </a:lnTo>
                    <a:lnTo>
                      <a:pt x="177" y="123"/>
                    </a:lnTo>
                    <a:lnTo>
                      <a:pt x="180" y="123"/>
                    </a:lnTo>
                    <a:lnTo>
                      <a:pt x="177" y="120"/>
                    </a:lnTo>
                    <a:lnTo>
                      <a:pt x="180" y="120"/>
                    </a:lnTo>
                    <a:lnTo>
                      <a:pt x="180" y="118"/>
                    </a:lnTo>
                    <a:lnTo>
                      <a:pt x="201" y="92"/>
                    </a:lnTo>
                    <a:lnTo>
                      <a:pt x="208" y="50"/>
                    </a:lnTo>
                    <a:lnTo>
                      <a:pt x="210" y="45"/>
                    </a:lnTo>
                    <a:lnTo>
                      <a:pt x="203" y="40"/>
                    </a:lnTo>
                    <a:lnTo>
                      <a:pt x="201" y="38"/>
                    </a:lnTo>
                    <a:lnTo>
                      <a:pt x="198" y="33"/>
                    </a:lnTo>
                    <a:lnTo>
                      <a:pt x="198" y="31"/>
                    </a:lnTo>
                    <a:lnTo>
                      <a:pt x="198" y="28"/>
                    </a:lnTo>
                    <a:lnTo>
                      <a:pt x="198" y="7"/>
                    </a:lnTo>
                    <a:lnTo>
                      <a:pt x="194" y="9"/>
                    </a:lnTo>
                    <a:lnTo>
                      <a:pt x="191" y="5"/>
                    </a:lnTo>
                    <a:lnTo>
                      <a:pt x="187" y="2"/>
                    </a:lnTo>
                    <a:lnTo>
                      <a:pt x="184" y="2"/>
                    </a:lnTo>
                    <a:lnTo>
                      <a:pt x="156" y="0"/>
                    </a:lnTo>
                    <a:lnTo>
                      <a:pt x="73" y="57"/>
                    </a:lnTo>
                    <a:lnTo>
                      <a:pt x="54" y="61"/>
                    </a:lnTo>
                    <a:lnTo>
                      <a:pt x="54" y="66"/>
                    </a:lnTo>
                  </a:path>
                </a:pathLst>
              </a:custGeom>
              <a:grpFill/>
              <a:ln w="9525">
                <a:noFill/>
                <a:round/>
                <a:headEnd/>
                <a:tailEnd/>
              </a:ln>
            </p:spPr>
            <p:txBody>
              <a:bodyPr/>
              <a:lstStyle/>
              <a:p>
                <a:pPr>
                  <a:defRPr/>
                </a:pPr>
                <a:endParaRPr lang="en-US" sz="1200" kern="0">
                  <a:solidFill>
                    <a:srgbClr val="0096D6"/>
                  </a:solidFill>
                </a:endParaRPr>
              </a:p>
            </p:txBody>
          </p:sp>
          <p:sp>
            <p:nvSpPr>
              <p:cNvPr id="2981" name="Freeform 755"/>
              <p:cNvSpPr>
                <a:spLocks/>
              </p:cNvSpPr>
              <p:nvPr/>
            </p:nvSpPr>
            <p:spPr bwMode="auto">
              <a:xfrm>
                <a:off x="2375" y="3453"/>
                <a:ext cx="30" cy="21"/>
              </a:xfrm>
              <a:custGeom>
                <a:avLst/>
                <a:gdLst>
                  <a:gd name="T0" fmla="*/ 0 w 30"/>
                  <a:gd name="T1" fmla="*/ 0 h 21"/>
                  <a:gd name="T2" fmla="*/ 0 w 30"/>
                  <a:gd name="T3" fmla="*/ 0 h 21"/>
                  <a:gd name="T4" fmla="*/ 4 w 30"/>
                  <a:gd name="T5" fmla="*/ 0 h 21"/>
                  <a:gd name="T6" fmla="*/ 4 w 30"/>
                  <a:gd name="T7" fmla="*/ 0 h 21"/>
                  <a:gd name="T8" fmla="*/ 7 w 30"/>
                  <a:gd name="T9" fmla="*/ 0 h 21"/>
                  <a:gd name="T10" fmla="*/ 9 w 30"/>
                  <a:gd name="T11" fmla="*/ 0 h 21"/>
                  <a:gd name="T12" fmla="*/ 9 w 30"/>
                  <a:gd name="T13" fmla="*/ 0 h 21"/>
                  <a:gd name="T14" fmla="*/ 11 w 30"/>
                  <a:gd name="T15" fmla="*/ 2 h 21"/>
                  <a:gd name="T16" fmla="*/ 11 w 30"/>
                  <a:gd name="T17" fmla="*/ 2 h 21"/>
                  <a:gd name="T18" fmla="*/ 14 w 30"/>
                  <a:gd name="T19" fmla="*/ 2 h 21"/>
                  <a:gd name="T20" fmla="*/ 18 w 30"/>
                  <a:gd name="T21" fmla="*/ 5 h 21"/>
                  <a:gd name="T22" fmla="*/ 18 w 30"/>
                  <a:gd name="T23" fmla="*/ 5 h 21"/>
                  <a:gd name="T24" fmla="*/ 21 w 30"/>
                  <a:gd name="T25" fmla="*/ 5 h 21"/>
                  <a:gd name="T26" fmla="*/ 21 w 30"/>
                  <a:gd name="T27" fmla="*/ 7 h 21"/>
                  <a:gd name="T28" fmla="*/ 23 w 30"/>
                  <a:gd name="T29" fmla="*/ 7 h 21"/>
                  <a:gd name="T30" fmla="*/ 23 w 30"/>
                  <a:gd name="T31" fmla="*/ 7 h 21"/>
                  <a:gd name="T32" fmla="*/ 23 w 30"/>
                  <a:gd name="T33" fmla="*/ 7 h 21"/>
                  <a:gd name="T34" fmla="*/ 26 w 30"/>
                  <a:gd name="T35" fmla="*/ 12 h 21"/>
                  <a:gd name="T36" fmla="*/ 26 w 30"/>
                  <a:gd name="T37" fmla="*/ 12 h 21"/>
                  <a:gd name="T38" fmla="*/ 28 w 30"/>
                  <a:gd name="T39" fmla="*/ 12 h 21"/>
                  <a:gd name="T40" fmla="*/ 28 w 30"/>
                  <a:gd name="T41" fmla="*/ 14 h 21"/>
                  <a:gd name="T42" fmla="*/ 28 w 30"/>
                  <a:gd name="T43" fmla="*/ 14 h 21"/>
                  <a:gd name="T44" fmla="*/ 28 w 30"/>
                  <a:gd name="T45" fmla="*/ 14 h 21"/>
                  <a:gd name="T46" fmla="*/ 30 w 30"/>
                  <a:gd name="T47" fmla="*/ 16 h 21"/>
                  <a:gd name="T48" fmla="*/ 30 w 30"/>
                  <a:gd name="T49" fmla="*/ 16 h 21"/>
                  <a:gd name="T50" fmla="*/ 28 w 30"/>
                  <a:gd name="T51" fmla="*/ 16 h 21"/>
                  <a:gd name="T52" fmla="*/ 28 w 30"/>
                  <a:gd name="T53" fmla="*/ 19 h 21"/>
                  <a:gd name="T54" fmla="*/ 28 w 30"/>
                  <a:gd name="T55" fmla="*/ 19 h 21"/>
                  <a:gd name="T56" fmla="*/ 28 w 30"/>
                  <a:gd name="T57" fmla="*/ 21 h 21"/>
                  <a:gd name="T58" fmla="*/ 26 w 30"/>
                  <a:gd name="T59" fmla="*/ 19 h 21"/>
                  <a:gd name="T60" fmla="*/ 23 w 30"/>
                  <a:gd name="T61" fmla="*/ 16 h 21"/>
                  <a:gd name="T62" fmla="*/ 23 w 30"/>
                  <a:gd name="T63" fmla="*/ 14 h 21"/>
                  <a:gd name="T64" fmla="*/ 21 w 30"/>
                  <a:gd name="T65" fmla="*/ 14 h 21"/>
                  <a:gd name="T66" fmla="*/ 21 w 30"/>
                  <a:gd name="T67" fmla="*/ 12 h 21"/>
                  <a:gd name="T68" fmla="*/ 21 w 30"/>
                  <a:gd name="T69" fmla="*/ 12 h 21"/>
                  <a:gd name="T70" fmla="*/ 18 w 30"/>
                  <a:gd name="T71" fmla="*/ 12 h 21"/>
                  <a:gd name="T72" fmla="*/ 18 w 30"/>
                  <a:gd name="T73" fmla="*/ 9 h 21"/>
                  <a:gd name="T74" fmla="*/ 11 w 30"/>
                  <a:gd name="T75" fmla="*/ 7 h 21"/>
                  <a:gd name="T76" fmla="*/ 9 w 30"/>
                  <a:gd name="T77" fmla="*/ 7 h 21"/>
                  <a:gd name="T78" fmla="*/ 9 w 30"/>
                  <a:gd name="T79" fmla="*/ 5 h 21"/>
                  <a:gd name="T80" fmla="*/ 9 w 30"/>
                  <a:gd name="T81" fmla="*/ 5 h 21"/>
                  <a:gd name="T82" fmla="*/ 9 w 30"/>
                  <a:gd name="T83" fmla="*/ 2 h 21"/>
                  <a:gd name="T84" fmla="*/ 7 w 30"/>
                  <a:gd name="T85" fmla="*/ 5 h 21"/>
                  <a:gd name="T86" fmla="*/ 4 w 30"/>
                  <a:gd name="T87" fmla="*/ 5 h 21"/>
                  <a:gd name="T88" fmla="*/ 4 w 30"/>
                  <a:gd name="T89" fmla="*/ 2 h 21"/>
                  <a:gd name="T90" fmla="*/ 4 w 30"/>
                  <a:gd name="T91" fmla="*/ 2 h 21"/>
                  <a:gd name="T92" fmla="*/ 2 w 30"/>
                  <a:gd name="T93" fmla="*/ 0 h 21"/>
                  <a:gd name="T94" fmla="*/ 0 w 30"/>
                  <a:gd name="T95" fmla="*/ 2 h 21"/>
                  <a:gd name="T96" fmla="*/ 0 w 30"/>
                  <a:gd name="T97" fmla="*/ 0 h 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1"/>
                  <a:gd name="T149" fmla="*/ 30 w 30"/>
                  <a:gd name="T150" fmla="*/ 21 h 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1">
                    <a:moveTo>
                      <a:pt x="0" y="0"/>
                    </a:moveTo>
                    <a:lnTo>
                      <a:pt x="0" y="0"/>
                    </a:lnTo>
                    <a:lnTo>
                      <a:pt x="4" y="0"/>
                    </a:lnTo>
                    <a:lnTo>
                      <a:pt x="7" y="0"/>
                    </a:lnTo>
                    <a:lnTo>
                      <a:pt x="9" y="0"/>
                    </a:lnTo>
                    <a:lnTo>
                      <a:pt x="11" y="2"/>
                    </a:lnTo>
                    <a:lnTo>
                      <a:pt x="14" y="2"/>
                    </a:lnTo>
                    <a:lnTo>
                      <a:pt x="18" y="5"/>
                    </a:lnTo>
                    <a:lnTo>
                      <a:pt x="21" y="5"/>
                    </a:lnTo>
                    <a:lnTo>
                      <a:pt x="21" y="7"/>
                    </a:lnTo>
                    <a:lnTo>
                      <a:pt x="23" y="7"/>
                    </a:lnTo>
                    <a:lnTo>
                      <a:pt x="26" y="12"/>
                    </a:lnTo>
                    <a:lnTo>
                      <a:pt x="28" y="12"/>
                    </a:lnTo>
                    <a:lnTo>
                      <a:pt x="28" y="14"/>
                    </a:lnTo>
                    <a:lnTo>
                      <a:pt x="30" y="16"/>
                    </a:lnTo>
                    <a:lnTo>
                      <a:pt x="28" y="16"/>
                    </a:lnTo>
                    <a:lnTo>
                      <a:pt x="28" y="19"/>
                    </a:lnTo>
                    <a:lnTo>
                      <a:pt x="28" y="21"/>
                    </a:lnTo>
                    <a:lnTo>
                      <a:pt x="26" y="19"/>
                    </a:lnTo>
                    <a:lnTo>
                      <a:pt x="23" y="16"/>
                    </a:lnTo>
                    <a:lnTo>
                      <a:pt x="23" y="14"/>
                    </a:lnTo>
                    <a:lnTo>
                      <a:pt x="21" y="14"/>
                    </a:lnTo>
                    <a:lnTo>
                      <a:pt x="21" y="12"/>
                    </a:lnTo>
                    <a:lnTo>
                      <a:pt x="18" y="12"/>
                    </a:lnTo>
                    <a:lnTo>
                      <a:pt x="18" y="9"/>
                    </a:lnTo>
                    <a:lnTo>
                      <a:pt x="11" y="7"/>
                    </a:lnTo>
                    <a:lnTo>
                      <a:pt x="9" y="7"/>
                    </a:lnTo>
                    <a:lnTo>
                      <a:pt x="9" y="5"/>
                    </a:lnTo>
                    <a:lnTo>
                      <a:pt x="9" y="2"/>
                    </a:lnTo>
                    <a:lnTo>
                      <a:pt x="7" y="5"/>
                    </a:lnTo>
                    <a:lnTo>
                      <a:pt x="4" y="5"/>
                    </a:lnTo>
                    <a:lnTo>
                      <a:pt x="4" y="2"/>
                    </a:ln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982" name="Freeform 756"/>
              <p:cNvSpPr>
                <a:spLocks/>
              </p:cNvSpPr>
              <p:nvPr/>
            </p:nvSpPr>
            <p:spPr bwMode="auto">
              <a:xfrm>
                <a:off x="2375" y="3453"/>
                <a:ext cx="30" cy="21"/>
              </a:xfrm>
              <a:custGeom>
                <a:avLst/>
                <a:gdLst>
                  <a:gd name="T0" fmla="*/ 0 w 30"/>
                  <a:gd name="T1" fmla="*/ 0 h 21"/>
                  <a:gd name="T2" fmla="*/ 0 w 30"/>
                  <a:gd name="T3" fmla="*/ 0 h 21"/>
                  <a:gd name="T4" fmla="*/ 4 w 30"/>
                  <a:gd name="T5" fmla="*/ 0 h 21"/>
                  <a:gd name="T6" fmla="*/ 4 w 30"/>
                  <a:gd name="T7" fmla="*/ 0 h 21"/>
                  <a:gd name="T8" fmla="*/ 7 w 30"/>
                  <a:gd name="T9" fmla="*/ 0 h 21"/>
                  <a:gd name="T10" fmla="*/ 9 w 30"/>
                  <a:gd name="T11" fmla="*/ 0 h 21"/>
                  <a:gd name="T12" fmla="*/ 9 w 30"/>
                  <a:gd name="T13" fmla="*/ 0 h 21"/>
                  <a:gd name="T14" fmla="*/ 11 w 30"/>
                  <a:gd name="T15" fmla="*/ 2 h 21"/>
                  <a:gd name="T16" fmla="*/ 11 w 30"/>
                  <a:gd name="T17" fmla="*/ 2 h 21"/>
                  <a:gd name="T18" fmla="*/ 14 w 30"/>
                  <a:gd name="T19" fmla="*/ 2 h 21"/>
                  <a:gd name="T20" fmla="*/ 18 w 30"/>
                  <a:gd name="T21" fmla="*/ 5 h 21"/>
                  <a:gd name="T22" fmla="*/ 18 w 30"/>
                  <a:gd name="T23" fmla="*/ 5 h 21"/>
                  <a:gd name="T24" fmla="*/ 21 w 30"/>
                  <a:gd name="T25" fmla="*/ 5 h 21"/>
                  <a:gd name="T26" fmla="*/ 21 w 30"/>
                  <a:gd name="T27" fmla="*/ 7 h 21"/>
                  <a:gd name="T28" fmla="*/ 23 w 30"/>
                  <a:gd name="T29" fmla="*/ 7 h 21"/>
                  <a:gd name="T30" fmla="*/ 23 w 30"/>
                  <a:gd name="T31" fmla="*/ 7 h 21"/>
                  <a:gd name="T32" fmla="*/ 23 w 30"/>
                  <a:gd name="T33" fmla="*/ 7 h 21"/>
                  <a:gd name="T34" fmla="*/ 26 w 30"/>
                  <a:gd name="T35" fmla="*/ 12 h 21"/>
                  <a:gd name="T36" fmla="*/ 26 w 30"/>
                  <a:gd name="T37" fmla="*/ 12 h 21"/>
                  <a:gd name="T38" fmla="*/ 28 w 30"/>
                  <a:gd name="T39" fmla="*/ 12 h 21"/>
                  <a:gd name="T40" fmla="*/ 28 w 30"/>
                  <a:gd name="T41" fmla="*/ 14 h 21"/>
                  <a:gd name="T42" fmla="*/ 28 w 30"/>
                  <a:gd name="T43" fmla="*/ 14 h 21"/>
                  <a:gd name="T44" fmla="*/ 28 w 30"/>
                  <a:gd name="T45" fmla="*/ 14 h 21"/>
                  <a:gd name="T46" fmla="*/ 30 w 30"/>
                  <a:gd name="T47" fmla="*/ 16 h 21"/>
                  <a:gd name="T48" fmla="*/ 30 w 30"/>
                  <a:gd name="T49" fmla="*/ 16 h 21"/>
                  <a:gd name="T50" fmla="*/ 28 w 30"/>
                  <a:gd name="T51" fmla="*/ 16 h 21"/>
                  <a:gd name="T52" fmla="*/ 28 w 30"/>
                  <a:gd name="T53" fmla="*/ 19 h 21"/>
                  <a:gd name="T54" fmla="*/ 28 w 30"/>
                  <a:gd name="T55" fmla="*/ 19 h 21"/>
                  <a:gd name="T56" fmla="*/ 28 w 30"/>
                  <a:gd name="T57" fmla="*/ 21 h 21"/>
                  <a:gd name="T58" fmla="*/ 26 w 30"/>
                  <a:gd name="T59" fmla="*/ 19 h 21"/>
                  <a:gd name="T60" fmla="*/ 23 w 30"/>
                  <a:gd name="T61" fmla="*/ 16 h 21"/>
                  <a:gd name="T62" fmla="*/ 23 w 30"/>
                  <a:gd name="T63" fmla="*/ 14 h 21"/>
                  <a:gd name="T64" fmla="*/ 21 w 30"/>
                  <a:gd name="T65" fmla="*/ 14 h 21"/>
                  <a:gd name="T66" fmla="*/ 21 w 30"/>
                  <a:gd name="T67" fmla="*/ 12 h 21"/>
                  <a:gd name="T68" fmla="*/ 21 w 30"/>
                  <a:gd name="T69" fmla="*/ 12 h 21"/>
                  <a:gd name="T70" fmla="*/ 18 w 30"/>
                  <a:gd name="T71" fmla="*/ 12 h 21"/>
                  <a:gd name="T72" fmla="*/ 18 w 30"/>
                  <a:gd name="T73" fmla="*/ 9 h 21"/>
                  <a:gd name="T74" fmla="*/ 11 w 30"/>
                  <a:gd name="T75" fmla="*/ 7 h 21"/>
                  <a:gd name="T76" fmla="*/ 9 w 30"/>
                  <a:gd name="T77" fmla="*/ 7 h 21"/>
                  <a:gd name="T78" fmla="*/ 9 w 30"/>
                  <a:gd name="T79" fmla="*/ 5 h 21"/>
                  <a:gd name="T80" fmla="*/ 9 w 30"/>
                  <a:gd name="T81" fmla="*/ 5 h 21"/>
                  <a:gd name="T82" fmla="*/ 9 w 30"/>
                  <a:gd name="T83" fmla="*/ 2 h 21"/>
                  <a:gd name="T84" fmla="*/ 7 w 30"/>
                  <a:gd name="T85" fmla="*/ 5 h 21"/>
                  <a:gd name="T86" fmla="*/ 4 w 30"/>
                  <a:gd name="T87" fmla="*/ 5 h 21"/>
                  <a:gd name="T88" fmla="*/ 4 w 30"/>
                  <a:gd name="T89" fmla="*/ 2 h 21"/>
                  <a:gd name="T90" fmla="*/ 4 w 30"/>
                  <a:gd name="T91" fmla="*/ 2 h 21"/>
                  <a:gd name="T92" fmla="*/ 2 w 30"/>
                  <a:gd name="T93" fmla="*/ 0 h 21"/>
                  <a:gd name="T94" fmla="*/ 0 w 30"/>
                  <a:gd name="T95" fmla="*/ 2 h 21"/>
                  <a:gd name="T96" fmla="*/ 0 w 30"/>
                  <a:gd name="T97" fmla="*/ 0 h 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1"/>
                  <a:gd name="T149" fmla="*/ 30 w 30"/>
                  <a:gd name="T150" fmla="*/ 21 h 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1">
                    <a:moveTo>
                      <a:pt x="0" y="0"/>
                    </a:moveTo>
                    <a:lnTo>
                      <a:pt x="0" y="0"/>
                    </a:lnTo>
                    <a:lnTo>
                      <a:pt x="4" y="0"/>
                    </a:lnTo>
                    <a:lnTo>
                      <a:pt x="7" y="0"/>
                    </a:lnTo>
                    <a:lnTo>
                      <a:pt x="9" y="0"/>
                    </a:lnTo>
                    <a:lnTo>
                      <a:pt x="11" y="2"/>
                    </a:lnTo>
                    <a:lnTo>
                      <a:pt x="14" y="2"/>
                    </a:lnTo>
                    <a:lnTo>
                      <a:pt x="18" y="5"/>
                    </a:lnTo>
                    <a:lnTo>
                      <a:pt x="21" y="5"/>
                    </a:lnTo>
                    <a:lnTo>
                      <a:pt x="21" y="7"/>
                    </a:lnTo>
                    <a:lnTo>
                      <a:pt x="23" y="7"/>
                    </a:lnTo>
                    <a:lnTo>
                      <a:pt x="26" y="12"/>
                    </a:lnTo>
                    <a:lnTo>
                      <a:pt x="28" y="12"/>
                    </a:lnTo>
                    <a:lnTo>
                      <a:pt x="28" y="14"/>
                    </a:lnTo>
                    <a:lnTo>
                      <a:pt x="30" y="16"/>
                    </a:lnTo>
                    <a:lnTo>
                      <a:pt x="28" y="16"/>
                    </a:lnTo>
                    <a:lnTo>
                      <a:pt x="28" y="19"/>
                    </a:lnTo>
                    <a:lnTo>
                      <a:pt x="28" y="21"/>
                    </a:lnTo>
                    <a:lnTo>
                      <a:pt x="26" y="19"/>
                    </a:lnTo>
                    <a:lnTo>
                      <a:pt x="23" y="16"/>
                    </a:lnTo>
                    <a:lnTo>
                      <a:pt x="23" y="14"/>
                    </a:lnTo>
                    <a:lnTo>
                      <a:pt x="21" y="14"/>
                    </a:lnTo>
                    <a:lnTo>
                      <a:pt x="21" y="12"/>
                    </a:lnTo>
                    <a:lnTo>
                      <a:pt x="18" y="12"/>
                    </a:lnTo>
                    <a:lnTo>
                      <a:pt x="18" y="9"/>
                    </a:lnTo>
                    <a:lnTo>
                      <a:pt x="11" y="7"/>
                    </a:lnTo>
                    <a:lnTo>
                      <a:pt x="9" y="7"/>
                    </a:lnTo>
                    <a:lnTo>
                      <a:pt x="9" y="5"/>
                    </a:lnTo>
                    <a:lnTo>
                      <a:pt x="9" y="2"/>
                    </a:lnTo>
                    <a:lnTo>
                      <a:pt x="7" y="5"/>
                    </a:lnTo>
                    <a:lnTo>
                      <a:pt x="4" y="5"/>
                    </a:lnTo>
                    <a:lnTo>
                      <a:pt x="4" y="2"/>
                    </a:lnTo>
                    <a:lnTo>
                      <a:pt x="2"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983" name="Freeform 757"/>
              <p:cNvSpPr>
                <a:spLocks/>
              </p:cNvSpPr>
              <p:nvPr/>
            </p:nvSpPr>
            <p:spPr bwMode="auto">
              <a:xfrm>
                <a:off x="3069" y="2097"/>
                <a:ext cx="2" cy="2"/>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984" name="Freeform 758"/>
              <p:cNvSpPr>
                <a:spLocks/>
              </p:cNvSpPr>
              <p:nvPr/>
            </p:nvSpPr>
            <p:spPr bwMode="auto">
              <a:xfrm>
                <a:off x="3069" y="2097"/>
                <a:ext cx="2" cy="2"/>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985" name="Freeform 759"/>
              <p:cNvSpPr>
                <a:spLocks/>
              </p:cNvSpPr>
              <p:nvPr/>
            </p:nvSpPr>
            <p:spPr bwMode="auto">
              <a:xfrm>
                <a:off x="2653" y="2147"/>
                <a:ext cx="7" cy="4"/>
              </a:xfrm>
              <a:custGeom>
                <a:avLst/>
                <a:gdLst>
                  <a:gd name="T0" fmla="*/ 5 w 7"/>
                  <a:gd name="T1" fmla="*/ 0 h 4"/>
                  <a:gd name="T2" fmla="*/ 3 w 7"/>
                  <a:gd name="T3" fmla="*/ 0 h 4"/>
                  <a:gd name="T4" fmla="*/ 3 w 7"/>
                  <a:gd name="T5" fmla="*/ 2 h 4"/>
                  <a:gd name="T6" fmla="*/ 0 w 7"/>
                  <a:gd name="T7" fmla="*/ 0 h 4"/>
                  <a:gd name="T8" fmla="*/ 0 w 7"/>
                  <a:gd name="T9" fmla="*/ 2 h 4"/>
                  <a:gd name="T10" fmla="*/ 3 w 7"/>
                  <a:gd name="T11" fmla="*/ 4 h 4"/>
                  <a:gd name="T12" fmla="*/ 5 w 7"/>
                  <a:gd name="T13" fmla="*/ 4 h 4"/>
                  <a:gd name="T14" fmla="*/ 7 w 7"/>
                  <a:gd name="T15" fmla="*/ 4 h 4"/>
                  <a:gd name="T16" fmla="*/ 5 w 7"/>
                  <a:gd name="T17" fmla="*/ 2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3" y="0"/>
                    </a:lnTo>
                    <a:lnTo>
                      <a:pt x="3" y="2"/>
                    </a:lnTo>
                    <a:lnTo>
                      <a:pt x="0" y="0"/>
                    </a:lnTo>
                    <a:lnTo>
                      <a:pt x="0" y="2"/>
                    </a:lnTo>
                    <a:lnTo>
                      <a:pt x="3" y="4"/>
                    </a:lnTo>
                    <a:lnTo>
                      <a:pt x="5" y="4"/>
                    </a:lnTo>
                    <a:lnTo>
                      <a:pt x="7" y="4"/>
                    </a:lnTo>
                    <a:lnTo>
                      <a:pt x="5"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986" name="Freeform 760"/>
              <p:cNvSpPr>
                <a:spLocks/>
              </p:cNvSpPr>
              <p:nvPr/>
            </p:nvSpPr>
            <p:spPr bwMode="auto">
              <a:xfrm>
                <a:off x="2653" y="2147"/>
                <a:ext cx="7" cy="4"/>
              </a:xfrm>
              <a:custGeom>
                <a:avLst/>
                <a:gdLst>
                  <a:gd name="T0" fmla="*/ 5 w 7"/>
                  <a:gd name="T1" fmla="*/ 0 h 4"/>
                  <a:gd name="T2" fmla="*/ 3 w 7"/>
                  <a:gd name="T3" fmla="*/ 0 h 4"/>
                  <a:gd name="T4" fmla="*/ 3 w 7"/>
                  <a:gd name="T5" fmla="*/ 2 h 4"/>
                  <a:gd name="T6" fmla="*/ 0 w 7"/>
                  <a:gd name="T7" fmla="*/ 0 h 4"/>
                  <a:gd name="T8" fmla="*/ 0 w 7"/>
                  <a:gd name="T9" fmla="*/ 2 h 4"/>
                  <a:gd name="T10" fmla="*/ 3 w 7"/>
                  <a:gd name="T11" fmla="*/ 4 h 4"/>
                  <a:gd name="T12" fmla="*/ 5 w 7"/>
                  <a:gd name="T13" fmla="*/ 4 h 4"/>
                  <a:gd name="T14" fmla="*/ 7 w 7"/>
                  <a:gd name="T15" fmla="*/ 4 h 4"/>
                  <a:gd name="T16" fmla="*/ 5 w 7"/>
                  <a:gd name="T17" fmla="*/ 2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3" y="0"/>
                    </a:lnTo>
                    <a:lnTo>
                      <a:pt x="3" y="2"/>
                    </a:lnTo>
                    <a:lnTo>
                      <a:pt x="0" y="0"/>
                    </a:lnTo>
                    <a:lnTo>
                      <a:pt x="0" y="2"/>
                    </a:lnTo>
                    <a:lnTo>
                      <a:pt x="3" y="4"/>
                    </a:lnTo>
                    <a:lnTo>
                      <a:pt x="5" y="4"/>
                    </a:lnTo>
                    <a:lnTo>
                      <a:pt x="7" y="4"/>
                    </a:lnTo>
                    <a:lnTo>
                      <a:pt x="5"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987" name="Rectangle 761"/>
              <p:cNvSpPr>
                <a:spLocks noChangeArrowheads="1"/>
              </p:cNvSpPr>
              <p:nvPr/>
            </p:nvSpPr>
            <p:spPr bwMode="auto">
              <a:xfrm>
                <a:off x="2663" y="2142"/>
                <a:ext cx="2"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988" name="Rectangle 762"/>
              <p:cNvSpPr>
                <a:spLocks noChangeArrowheads="1"/>
              </p:cNvSpPr>
              <p:nvPr/>
            </p:nvSpPr>
            <p:spPr bwMode="auto">
              <a:xfrm>
                <a:off x="2663" y="2142"/>
                <a:ext cx="2"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989" name="Freeform 763"/>
              <p:cNvSpPr>
                <a:spLocks/>
              </p:cNvSpPr>
              <p:nvPr/>
            </p:nvSpPr>
            <p:spPr bwMode="auto">
              <a:xfrm>
                <a:off x="3789" y="3339"/>
                <a:ext cx="24" cy="22"/>
              </a:xfrm>
              <a:custGeom>
                <a:avLst/>
                <a:gdLst>
                  <a:gd name="T0" fmla="*/ 17 w 24"/>
                  <a:gd name="T1" fmla="*/ 12 h 22"/>
                  <a:gd name="T2" fmla="*/ 15 w 24"/>
                  <a:gd name="T3" fmla="*/ 12 h 22"/>
                  <a:gd name="T4" fmla="*/ 10 w 24"/>
                  <a:gd name="T5" fmla="*/ 15 h 22"/>
                  <a:gd name="T6" fmla="*/ 10 w 24"/>
                  <a:gd name="T7" fmla="*/ 10 h 22"/>
                  <a:gd name="T8" fmla="*/ 12 w 24"/>
                  <a:gd name="T9" fmla="*/ 10 h 22"/>
                  <a:gd name="T10" fmla="*/ 12 w 24"/>
                  <a:gd name="T11" fmla="*/ 10 h 22"/>
                  <a:gd name="T12" fmla="*/ 12 w 24"/>
                  <a:gd name="T13" fmla="*/ 8 h 22"/>
                  <a:gd name="T14" fmla="*/ 10 w 24"/>
                  <a:gd name="T15" fmla="*/ 8 h 22"/>
                  <a:gd name="T16" fmla="*/ 5 w 24"/>
                  <a:gd name="T17" fmla="*/ 10 h 22"/>
                  <a:gd name="T18" fmla="*/ 5 w 24"/>
                  <a:gd name="T19" fmla="*/ 8 h 22"/>
                  <a:gd name="T20" fmla="*/ 5 w 24"/>
                  <a:gd name="T21" fmla="*/ 5 h 22"/>
                  <a:gd name="T22" fmla="*/ 5 w 24"/>
                  <a:gd name="T23" fmla="*/ 3 h 22"/>
                  <a:gd name="T24" fmla="*/ 3 w 24"/>
                  <a:gd name="T25" fmla="*/ 0 h 22"/>
                  <a:gd name="T26" fmla="*/ 0 w 24"/>
                  <a:gd name="T27" fmla="*/ 5 h 22"/>
                  <a:gd name="T28" fmla="*/ 0 w 24"/>
                  <a:gd name="T29" fmla="*/ 8 h 22"/>
                  <a:gd name="T30" fmla="*/ 17 w 24"/>
                  <a:gd name="T31" fmla="*/ 10 h 22"/>
                  <a:gd name="T32" fmla="*/ 5 w 24"/>
                  <a:gd name="T33" fmla="*/ 15 h 22"/>
                  <a:gd name="T34" fmla="*/ 5 w 24"/>
                  <a:gd name="T35" fmla="*/ 15 h 22"/>
                  <a:gd name="T36" fmla="*/ 3 w 24"/>
                  <a:gd name="T37" fmla="*/ 19 h 22"/>
                  <a:gd name="T38" fmla="*/ 5 w 24"/>
                  <a:gd name="T39" fmla="*/ 22 h 22"/>
                  <a:gd name="T40" fmla="*/ 8 w 24"/>
                  <a:gd name="T41" fmla="*/ 17 h 22"/>
                  <a:gd name="T42" fmla="*/ 10 w 24"/>
                  <a:gd name="T43" fmla="*/ 22 h 22"/>
                  <a:gd name="T44" fmla="*/ 12 w 24"/>
                  <a:gd name="T45" fmla="*/ 19 h 22"/>
                  <a:gd name="T46" fmla="*/ 15 w 24"/>
                  <a:gd name="T47" fmla="*/ 19 h 22"/>
                  <a:gd name="T48" fmla="*/ 17 w 24"/>
                  <a:gd name="T49" fmla="*/ 22 h 22"/>
                  <a:gd name="T50" fmla="*/ 19 w 24"/>
                  <a:gd name="T51" fmla="*/ 19 h 22"/>
                  <a:gd name="T52" fmla="*/ 19 w 24"/>
                  <a:gd name="T53" fmla="*/ 17 h 22"/>
                  <a:gd name="T54" fmla="*/ 17 w 24"/>
                  <a:gd name="T55" fmla="*/ 19 h 22"/>
                  <a:gd name="T56" fmla="*/ 17 w 24"/>
                  <a:gd name="T57" fmla="*/ 15 h 22"/>
                  <a:gd name="T58" fmla="*/ 22 w 24"/>
                  <a:gd name="T59" fmla="*/ 17 h 22"/>
                  <a:gd name="T60" fmla="*/ 24 w 24"/>
                  <a:gd name="T61" fmla="*/ 10 h 22"/>
                  <a:gd name="T62" fmla="*/ 19 w 24"/>
                  <a:gd name="T63" fmla="*/ 10 h 22"/>
                  <a:gd name="T64" fmla="*/ 19 w 24"/>
                  <a:gd name="T65" fmla="*/ 1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2"/>
                  <a:gd name="T101" fmla="*/ 24 w 24"/>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2">
                    <a:moveTo>
                      <a:pt x="17" y="10"/>
                    </a:moveTo>
                    <a:lnTo>
                      <a:pt x="17" y="12"/>
                    </a:lnTo>
                    <a:lnTo>
                      <a:pt x="15" y="12"/>
                    </a:lnTo>
                    <a:lnTo>
                      <a:pt x="15" y="15"/>
                    </a:lnTo>
                    <a:lnTo>
                      <a:pt x="10" y="15"/>
                    </a:lnTo>
                    <a:lnTo>
                      <a:pt x="10" y="12"/>
                    </a:lnTo>
                    <a:lnTo>
                      <a:pt x="10" y="10"/>
                    </a:lnTo>
                    <a:lnTo>
                      <a:pt x="12" y="10"/>
                    </a:lnTo>
                    <a:lnTo>
                      <a:pt x="12" y="8"/>
                    </a:lnTo>
                    <a:lnTo>
                      <a:pt x="10" y="8"/>
                    </a:lnTo>
                    <a:lnTo>
                      <a:pt x="8" y="10"/>
                    </a:lnTo>
                    <a:lnTo>
                      <a:pt x="5" y="10"/>
                    </a:lnTo>
                    <a:lnTo>
                      <a:pt x="5" y="8"/>
                    </a:lnTo>
                    <a:lnTo>
                      <a:pt x="5" y="5"/>
                    </a:lnTo>
                    <a:lnTo>
                      <a:pt x="5" y="3"/>
                    </a:lnTo>
                    <a:lnTo>
                      <a:pt x="5" y="0"/>
                    </a:lnTo>
                    <a:lnTo>
                      <a:pt x="3" y="0"/>
                    </a:lnTo>
                    <a:lnTo>
                      <a:pt x="0" y="5"/>
                    </a:lnTo>
                    <a:lnTo>
                      <a:pt x="3" y="8"/>
                    </a:lnTo>
                    <a:lnTo>
                      <a:pt x="0" y="8"/>
                    </a:lnTo>
                    <a:lnTo>
                      <a:pt x="3" y="10"/>
                    </a:lnTo>
                    <a:lnTo>
                      <a:pt x="17" y="10"/>
                    </a:lnTo>
                    <a:lnTo>
                      <a:pt x="3" y="15"/>
                    </a:lnTo>
                    <a:lnTo>
                      <a:pt x="5" y="15"/>
                    </a:lnTo>
                    <a:lnTo>
                      <a:pt x="5" y="12"/>
                    </a:lnTo>
                    <a:lnTo>
                      <a:pt x="5" y="15"/>
                    </a:lnTo>
                    <a:lnTo>
                      <a:pt x="3" y="19"/>
                    </a:lnTo>
                    <a:lnTo>
                      <a:pt x="5" y="22"/>
                    </a:lnTo>
                    <a:lnTo>
                      <a:pt x="8" y="19"/>
                    </a:lnTo>
                    <a:lnTo>
                      <a:pt x="8" y="17"/>
                    </a:lnTo>
                    <a:lnTo>
                      <a:pt x="10" y="19"/>
                    </a:lnTo>
                    <a:lnTo>
                      <a:pt x="10" y="22"/>
                    </a:lnTo>
                    <a:lnTo>
                      <a:pt x="12" y="22"/>
                    </a:lnTo>
                    <a:lnTo>
                      <a:pt x="12" y="19"/>
                    </a:lnTo>
                    <a:lnTo>
                      <a:pt x="15" y="17"/>
                    </a:lnTo>
                    <a:lnTo>
                      <a:pt x="15" y="19"/>
                    </a:lnTo>
                    <a:lnTo>
                      <a:pt x="15" y="22"/>
                    </a:lnTo>
                    <a:lnTo>
                      <a:pt x="17" y="22"/>
                    </a:lnTo>
                    <a:lnTo>
                      <a:pt x="22" y="22"/>
                    </a:lnTo>
                    <a:lnTo>
                      <a:pt x="19" y="19"/>
                    </a:lnTo>
                    <a:lnTo>
                      <a:pt x="22" y="19"/>
                    </a:lnTo>
                    <a:lnTo>
                      <a:pt x="19" y="17"/>
                    </a:lnTo>
                    <a:lnTo>
                      <a:pt x="19" y="19"/>
                    </a:lnTo>
                    <a:lnTo>
                      <a:pt x="17" y="19"/>
                    </a:lnTo>
                    <a:lnTo>
                      <a:pt x="17" y="17"/>
                    </a:lnTo>
                    <a:lnTo>
                      <a:pt x="17" y="15"/>
                    </a:lnTo>
                    <a:lnTo>
                      <a:pt x="19" y="15"/>
                    </a:lnTo>
                    <a:lnTo>
                      <a:pt x="22" y="17"/>
                    </a:lnTo>
                    <a:lnTo>
                      <a:pt x="22" y="15"/>
                    </a:lnTo>
                    <a:lnTo>
                      <a:pt x="24" y="10"/>
                    </a:lnTo>
                    <a:lnTo>
                      <a:pt x="24" y="8"/>
                    </a:lnTo>
                    <a:lnTo>
                      <a:pt x="19" y="10"/>
                    </a:lnTo>
                    <a:lnTo>
                      <a:pt x="17" y="10"/>
                    </a:lnTo>
                    <a:close/>
                  </a:path>
                </a:pathLst>
              </a:custGeom>
              <a:grpFill/>
              <a:ln w="9525">
                <a:noFill/>
                <a:round/>
                <a:headEnd/>
                <a:tailEnd/>
              </a:ln>
            </p:spPr>
            <p:txBody>
              <a:bodyPr/>
              <a:lstStyle/>
              <a:p>
                <a:pPr>
                  <a:defRPr/>
                </a:pPr>
                <a:endParaRPr lang="en-US" sz="1200" kern="0">
                  <a:solidFill>
                    <a:srgbClr val="0096D6"/>
                  </a:solidFill>
                </a:endParaRPr>
              </a:p>
            </p:txBody>
          </p:sp>
          <p:sp>
            <p:nvSpPr>
              <p:cNvPr id="2990" name="Freeform 764"/>
              <p:cNvSpPr>
                <a:spLocks/>
              </p:cNvSpPr>
              <p:nvPr/>
            </p:nvSpPr>
            <p:spPr bwMode="auto">
              <a:xfrm>
                <a:off x="3789" y="3339"/>
                <a:ext cx="24" cy="22"/>
              </a:xfrm>
              <a:custGeom>
                <a:avLst/>
                <a:gdLst>
                  <a:gd name="T0" fmla="*/ 17 w 24"/>
                  <a:gd name="T1" fmla="*/ 12 h 22"/>
                  <a:gd name="T2" fmla="*/ 15 w 24"/>
                  <a:gd name="T3" fmla="*/ 12 h 22"/>
                  <a:gd name="T4" fmla="*/ 10 w 24"/>
                  <a:gd name="T5" fmla="*/ 15 h 22"/>
                  <a:gd name="T6" fmla="*/ 10 w 24"/>
                  <a:gd name="T7" fmla="*/ 10 h 22"/>
                  <a:gd name="T8" fmla="*/ 12 w 24"/>
                  <a:gd name="T9" fmla="*/ 10 h 22"/>
                  <a:gd name="T10" fmla="*/ 12 w 24"/>
                  <a:gd name="T11" fmla="*/ 10 h 22"/>
                  <a:gd name="T12" fmla="*/ 12 w 24"/>
                  <a:gd name="T13" fmla="*/ 8 h 22"/>
                  <a:gd name="T14" fmla="*/ 10 w 24"/>
                  <a:gd name="T15" fmla="*/ 8 h 22"/>
                  <a:gd name="T16" fmla="*/ 5 w 24"/>
                  <a:gd name="T17" fmla="*/ 10 h 22"/>
                  <a:gd name="T18" fmla="*/ 5 w 24"/>
                  <a:gd name="T19" fmla="*/ 8 h 22"/>
                  <a:gd name="T20" fmla="*/ 5 w 24"/>
                  <a:gd name="T21" fmla="*/ 5 h 22"/>
                  <a:gd name="T22" fmla="*/ 5 w 24"/>
                  <a:gd name="T23" fmla="*/ 3 h 22"/>
                  <a:gd name="T24" fmla="*/ 3 w 24"/>
                  <a:gd name="T25" fmla="*/ 0 h 22"/>
                  <a:gd name="T26" fmla="*/ 0 w 24"/>
                  <a:gd name="T27" fmla="*/ 5 h 22"/>
                  <a:gd name="T28" fmla="*/ 0 w 24"/>
                  <a:gd name="T29" fmla="*/ 8 h 22"/>
                  <a:gd name="T30" fmla="*/ 17 w 24"/>
                  <a:gd name="T31" fmla="*/ 10 h 22"/>
                  <a:gd name="T32" fmla="*/ 5 w 24"/>
                  <a:gd name="T33" fmla="*/ 15 h 22"/>
                  <a:gd name="T34" fmla="*/ 5 w 24"/>
                  <a:gd name="T35" fmla="*/ 15 h 22"/>
                  <a:gd name="T36" fmla="*/ 3 w 24"/>
                  <a:gd name="T37" fmla="*/ 19 h 22"/>
                  <a:gd name="T38" fmla="*/ 5 w 24"/>
                  <a:gd name="T39" fmla="*/ 22 h 22"/>
                  <a:gd name="T40" fmla="*/ 8 w 24"/>
                  <a:gd name="T41" fmla="*/ 17 h 22"/>
                  <a:gd name="T42" fmla="*/ 10 w 24"/>
                  <a:gd name="T43" fmla="*/ 22 h 22"/>
                  <a:gd name="T44" fmla="*/ 12 w 24"/>
                  <a:gd name="T45" fmla="*/ 19 h 22"/>
                  <a:gd name="T46" fmla="*/ 15 w 24"/>
                  <a:gd name="T47" fmla="*/ 19 h 22"/>
                  <a:gd name="T48" fmla="*/ 17 w 24"/>
                  <a:gd name="T49" fmla="*/ 22 h 22"/>
                  <a:gd name="T50" fmla="*/ 19 w 24"/>
                  <a:gd name="T51" fmla="*/ 19 h 22"/>
                  <a:gd name="T52" fmla="*/ 19 w 24"/>
                  <a:gd name="T53" fmla="*/ 17 h 22"/>
                  <a:gd name="T54" fmla="*/ 17 w 24"/>
                  <a:gd name="T55" fmla="*/ 19 h 22"/>
                  <a:gd name="T56" fmla="*/ 17 w 24"/>
                  <a:gd name="T57" fmla="*/ 15 h 22"/>
                  <a:gd name="T58" fmla="*/ 22 w 24"/>
                  <a:gd name="T59" fmla="*/ 17 h 22"/>
                  <a:gd name="T60" fmla="*/ 24 w 24"/>
                  <a:gd name="T61" fmla="*/ 10 h 22"/>
                  <a:gd name="T62" fmla="*/ 19 w 24"/>
                  <a:gd name="T63" fmla="*/ 10 h 22"/>
                  <a:gd name="T64" fmla="*/ 19 w 24"/>
                  <a:gd name="T65" fmla="*/ 1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2"/>
                  <a:gd name="T101" fmla="*/ 24 w 24"/>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2">
                    <a:moveTo>
                      <a:pt x="17" y="10"/>
                    </a:moveTo>
                    <a:lnTo>
                      <a:pt x="17" y="12"/>
                    </a:lnTo>
                    <a:lnTo>
                      <a:pt x="15" y="12"/>
                    </a:lnTo>
                    <a:lnTo>
                      <a:pt x="15" y="15"/>
                    </a:lnTo>
                    <a:lnTo>
                      <a:pt x="10" y="15"/>
                    </a:lnTo>
                    <a:lnTo>
                      <a:pt x="10" y="12"/>
                    </a:lnTo>
                    <a:lnTo>
                      <a:pt x="10" y="10"/>
                    </a:lnTo>
                    <a:lnTo>
                      <a:pt x="12" y="10"/>
                    </a:lnTo>
                    <a:lnTo>
                      <a:pt x="12" y="8"/>
                    </a:lnTo>
                    <a:lnTo>
                      <a:pt x="10" y="8"/>
                    </a:lnTo>
                    <a:lnTo>
                      <a:pt x="8" y="10"/>
                    </a:lnTo>
                    <a:lnTo>
                      <a:pt x="5" y="10"/>
                    </a:lnTo>
                    <a:lnTo>
                      <a:pt x="5" y="8"/>
                    </a:lnTo>
                    <a:lnTo>
                      <a:pt x="5" y="5"/>
                    </a:lnTo>
                    <a:lnTo>
                      <a:pt x="5" y="3"/>
                    </a:lnTo>
                    <a:lnTo>
                      <a:pt x="5" y="0"/>
                    </a:lnTo>
                    <a:lnTo>
                      <a:pt x="3" y="0"/>
                    </a:lnTo>
                    <a:lnTo>
                      <a:pt x="0" y="5"/>
                    </a:lnTo>
                    <a:lnTo>
                      <a:pt x="3" y="8"/>
                    </a:lnTo>
                    <a:lnTo>
                      <a:pt x="0" y="8"/>
                    </a:lnTo>
                    <a:lnTo>
                      <a:pt x="3" y="10"/>
                    </a:lnTo>
                    <a:lnTo>
                      <a:pt x="17" y="10"/>
                    </a:lnTo>
                    <a:lnTo>
                      <a:pt x="3" y="15"/>
                    </a:lnTo>
                    <a:lnTo>
                      <a:pt x="5" y="15"/>
                    </a:lnTo>
                    <a:lnTo>
                      <a:pt x="5" y="12"/>
                    </a:lnTo>
                    <a:lnTo>
                      <a:pt x="5" y="15"/>
                    </a:lnTo>
                    <a:lnTo>
                      <a:pt x="3" y="19"/>
                    </a:lnTo>
                    <a:lnTo>
                      <a:pt x="5" y="22"/>
                    </a:lnTo>
                    <a:lnTo>
                      <a:pt x="8" y="19"/>
                    </a:lnTo>
                    <a:lnTo>
                      <a:pt x="8" y="17"/>
                    </a:lnTo>
                    <a:lnTo>
                      <a:pt x="10" y="19"/>
                    </a:lnTo>
                    <a:lnTo>
                      <a:pt x="10" y="22"/>
                    </a:lnTo>
                    <a:lnTo>
                      <a:pt x="12" y="22"/>
                    </a:lnTo>
                    <a:lnTo>
                      <a:pt x="12" y="19"/>
                    </a:lnTo>
                    <a:lnTo>
                      <a:pt x="15" y="17"/>
                    </a:lnTo>
                    <a:lnTo>
                      <a:pt x="15" y="19"/>
                    </a:lnTo>
                    <a:lnTo>
                      <a:pt x="15" y="22"/>
                    </a:lnTo>
                    <a:lnTo>
                      <a:pt x="17" y="22"/>
                    </a:lnTo>
                    <a:lnTo>
                      <a:pt x="22" y="22"/>
                    </a:lnTo>
                    <a:lnTo>
                      <a:pt x="19" y="19"/>
                    </a:lnTo>
                    <a:lnTo>
                      <a:pt x="22" y="19"/>
                    </a:lnTo>
                    <a:lnTo>
                      <a:pt x="19" y="17"/>
                    </a:lnTo>
                    <a:lnTo>
                      <a:pt x="19" y="19"/>
                    </a:lnTo>
                    <a:lnTo>
                      <a:pt x="17" y="19"/>
                    </a:lnTo>
                    <a:lnTo>
                      <a:pt x="17" y="17"/>
                    </a:lnTo>
                    <a:lnTo>
                      <a:pt x="17" y="15"/>
                    </a:lnTo>
                    <a:lnTo>
                      <a:pt x="19" y="15"/>
                    </a:lnTo>
                    <a:lnTo>
                      <a:pt x="22" y="17"/>
                    </a:lnTo>
                    <a:lnTo>
                      <a:pt x="22" y="15"/>
                    </a:lnTo>
                    <a:lnTo>
                      <a:pt x="24" y="10"/>
                    </a:lnTo>
                    <a:lnTo>
                      <a:pt x="24" y="8"/>
                    </a:lnTo>
                    <a:lnTo>
                      <a:pt x="19" y="10"/>
                    </a:lnTo>
                    <a:lnTo>
                      <a:pt x="17" y="10"/>
                    </a:lnTo>
                  </a:path>
                </a:pathLst>
              </a:custGeom>
              <a:grpFill/>
              <a:ln w="9525">
                <a:noFill/>
                <a:round/>
                <a:headEnd/>
                <a:tailEnd/>
              </a:ln>
            </p:spPr>
            <p:txBody>
              <a:bodyPr/>
              <a:lstStyle/>
              <a:p>
                <a:pPr>
                  <a:defRPr/>
                </a:pPr>
                <a:endParaRPr lang="en-US" sz="1200" kern="0">
                  <a:solidFill>
                    <a:srgbClr val="0096D6"/>
                  </a:solidFill>
                </a:endParaRPr>
              </a:p>
            </p:txBody>
          </p:sp>
          <p:sp>
            <p:nvSpPr>
              <p:cNvPr id="2991" name="Freeform 765"/>
              <p:cNvSpPr>
                <a:spLocks/>
              </p:cNvSpPr>
              <p:nvPr/>
            </p:nvSpPr>
            <p:spPr bwMode="auto">
              <a:xfrm>
                <a:off x="3546" y="2246"/>
                <a:ext cx="3" cy="4"/>
              </a:xfrm>
              <a:custGeom>
                <a:avLst/>
                <a:gdLst>
                  <a:gd name="T0" fmla="*/ 3 w 3"/>
                  <a:gd name="T1" fmla="*/ 2 h 4"/>
                  <a:gd name="T2" fmla="*/ 0 w 3"/>
                  <a:gd name="T3" fmla="*/ 0 h 4"/>
                  <a:gd name="T4" fmla="*/ 0 w 3"/>
                  <a:gd name="T5" fmla="*/ 4 h 4"/>
                  <a:gd name="T6" fmla="*/ 3 w 3"/>
                  <a:gd name="T7" fmla="*/ 4 h 4"/>
                  <a:gd name="T8" fmla="*/ 3 w 3"/>
                  <a:gd name="T9" fmla="*/ 2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lnTo>
                      <a:pt x="0" y="0"/>
                    </a:lnTo>
                    <a:lnTo>
                      <a:pt x="0" y="4"/>
                    </a:lnTo>
                    <a:lnTo>
                      <a:pt x="3" y="4"/>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2992" name="Freeform 766"/>
              <p:cNvSpPr>
                <a:spLocks/>
              </p:cNvSpPr>
              <p:nvPr/>
            </p:nvSpPr>
            <p:spPr bwMode="auto">
              <a:xfrm>
                <a:off x="3546" y="2246"/>
                <a:ext cx="3" cy="4"/>
              </a:xfrm>
              <a:custGeom>
                <a:avLst/>
                <a:gdLst>
                  <a:gd name="T0" fmla="*/ 3 w 3"/>
                  <a:gd name="T1" fmla="*/ 2 h 4"/>
                  <a:gd name="T2" fmla="*/ 0 w 3"/>
                  <a:gd name="T3" fmla="*/ 0 h 4"/>
                  <a:gd name="T4" fmla="*/ 0 w 3"/>
                  <a:gd name="T5" fmla="*/ 4 h 4"/>
                  <a:gd name="T6" fmla="*/ 3 w 3"/>
                  <a:gd name="T7" fmla="*/ 4 h 4"/>
                  <a:gd name="T8" fmla="*/ 3 w 3"/>
                  <a:gd name="T9" fmla="*/ 2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lnTo>
                      <a:pt x="0" y="0"/>
                    </a:lnTo>
                    <a:lnTo>
                      <a:pt x="0" y="4"/>
                    </a:lnTo>
                    <a:lnTo>
                      <a:pt x="3" y="4"/>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2993" name="Freeform 767"/>
              <p:cNvSpPr>
                <a:spLocks/>
              </p:cNvSpPr>
              <p:nvPr/>
            </p:nvSpPr>
            <p:spPr bwMode="auto">
              <a:xfrm>
                <a:off x="3608" y="2886"/>
                <a:ext cx="7" cy="7"/>
              </a:xfrm>
              <a:custGeom>
                <a:avLst/>
                <a:gdLst>
                  <a:gd name="T0" fmla="*/ 0 w 7"/>
                  <a:gd name="T1" fmla="*/ 0 h 7"/>
                  <a:gd name="T2" fmla="*/ 0 w 7"/>
                  <a:gd name="T3" fmla="*/ 0 h 7"/>
                  <a:gd name="T4" fmla="*/ 4 w 7"/>
                  <a:gd name="T5" fmla="*/ 0 h 7"/>
                  <a:gd name="T6" fmla="*/ 7 w 7"/>
                  <a:gd name="T7" fmla="*/ 0 h 7"/>
                  <a:gd name="T8" fmla="*/ 7 w 7"/>
                  <a:gd name="T9" fmla="*/ 2 h 7"/>
                  <a:gd name="T10" fmla="*/ 7 w 7"/>
                  <a:gd name="T11" fmla="*/ 7 h 7"/>
                  <a:gd name="T12" fmla="*/ 4 w 7"/>
                  <a:gd name="T13" fmla="*/ 7 h 7"/>
                  <a:gd name="T14" fmla="*/ 2 w 7"/>
                  <a:gd name="T15" fmla="*/ 5 h 7"/>
                  <a:gd name="T16" fmla="*/ 2 w 7"/>
                  <a:gd name="T17" fmla="*/ 2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0" y="0"/>
                    </a:lnTo>
                    <a:lnTo>
                      <a:pt x="4" y="0"/>
                    </a:lnTo>
                    <a:lnTo>
                      <a:pt x="7" y="0"/>
                    </a:lnTo>
                    <a:lnTo>
                      <a:pt x="7" y="2"/>
                    </a:lnTo>
                    <a:lnTo>
                      <a:pt x="7" y="7"/>
                    </a:lnTo>
                    <a:lnTo>
                      <a:pt x="4" y="7"/>
                    </a:lnTo>
                    <a:lnTo>
                      <a:pt x="2" y="5"/>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994" name="Freeform 768"/>
              <p:cNvSpPr>
                <a:spLocks/>
              </p:cNvSpPr>
              <p:nvPr/>
            </p:nvSpPr>
            <p:spPr bwMode="auto">
              <a:xfrm>
                <a:off x="3608" y="2886"/>
                <a:ext cx="7" cy="7"/>
              </a:xfrm>
              <a:custGeom>
                <a:avLst/>
                <a:gdLst>
                  <a:gd name="T0" fmla="*/ 0 w 7"/>
                  <a:gd name="T1" fmla="*/ 0 h 7"/>
                  <a:gd name="T2" fmla="*/ 0 w 7"/>
                  <a:gd name="T3" fmla="*/ 0 h 7"/>
                  <a:gd name="T4" fmla="*/ 4 w 7"/>
                  <a:gd name="T5" fmla="*/ 0 h 7"/>
                  <a:gd name="T6" fmla="*/ 7 w 7"/>
                  <a:gd name="T7" fmla="*/ 0 h 7"/>
                  <a:gd name="T8" fmla="*/ 7 w 7"/>
                  <a:gd name="T9" fmla="*/ 2 h 7"/>
                  <a:gd name="T10" fmla="*/ 7 w 7"/>
                  <a:gd name="T11" fmla="*/ 7 h 7"/>
                  <a:gd name="T12" fmla="*/ 4 w 7"/>
                  <a:gd name="T13" fmla="*/ 7 h 7"/>
                  <a:gd name="T14" fmla="*/ 2 w 7"/>
                  <a:gd name="T15" fmla="*/ 5 h 7"/>
                  <a:gd name="T16" fmla="*/ 2 w 7"/>
                  <a:gd name="T17" fmla="*/ 2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0" y="0"/>
                    </a:lnTo>
                    <a:lnTo>
                      <a:pt x="4" y="0"/>
                    </a:lnTo>
                    <a:lnTo>
                      <a:pt x="7" y="0"/>
                    </a:lnTo>
                    <a:lnTo>
                      <a:pt x="7" y="2"/>
                    </a:lnTo>
                    <a:lnTo>
                      <a:pt x="7" y="7"/>
                    </a:lnTo>
                    <a:lnTo>
                      <a:pt x="4" y="7"/>
                    </a:lnTo>
                    <a:lnTo>
                      <a:pt x="2" y="5"/>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995" name="Freeform 769"/>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996" name="Freeform 770"/>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997" name="Freeform 771"/>
              <p:cNvSpPr>
                <a:spLocks/>
              </p:cNvSpPr>
              <p:nvPr/>
            </p:nvSpPr>
            <p:spPr bwMode="auto">
              <a:xfrm>
                <a:off x="2991" y="2435"/>
                <a:ext cx="102" cy="149"/>
              </a:xfrm>
              <a:custGeom>
                <a:avLst/>
                <a:gdLst>
                  <a:gd name="T0" fmla="*/ 17 w 102"/>
                  <a:gd name="T1" fmla="*/ 141 h 149"/>
                  <a:gd name="T2" fmla="*/ 19 w 102"/>
                  <a:gd name="T3" fmla="*/ 127 h 149"/>
                  <a:gd name="T4" fmla="*/ 14 w 102"/>
                  <a:gd name="T5" fmla="*/ 123 h 149"/>
                  <a:gd name="T6" fmla="*/ 14 w 102"/>
                  <a:gd name="T7" fmla="*/ 120 h 149"/>
                  <a:gd name="T8" fmla="*/ 17 w 102"/>
                  <a:gd name="T9" fmla="*/ 118 h 149"/>
                  <a:gd name="T10" fmla="*/ 14 w 102"/>
                  <a:gd name="T11" fmla="*/ 115 h 149"/>
                  <a:gd name="T12" fmla="*/ 12 w 102"/>
                  <a:gd name="T13" fmla="*/ 118 h 149"/>
                  <a:gd name="T14" fmla="*/ 7 w 102"/>
                  <a:gd name="T15" fmla="*/ 115 h 149"/>
                  <a:gd name="T16" fmla="*/ 2 w 102"/>
                  <a:gd name="T17" fmla="*/ 111 h 149"/>
                  <a:gd name="T18" fmla="*/ 0 w 102"/>
                  <a:gd name="T19" fmla="*/ 108 h 149"/>
                  <a:gd name="T20" fmla="*/ 0 w 102"/>
                  <a:gd name="T21" fmla="*/ 108 h 149"/>
                  <a:gd name="T22" fmla="*/ 0 w 102"/>
                  <a:gd name="T23" fmla="*/ 104 h 149"/>
                  <a:gd name="T24" fmla="*/ 5 w 102"/>
                  <a:gd name="T25" fmla="*/ 92 h 149"/>
                  <a:gd name="T26" fmla="*/ 12 w 102"/>
                  <a:gd name="T27" fmla="*/ 82 h 149"/>
                  <a:gd name="T28" fmla="*/ 26 w 102"/>
                  <a:gd name="T29" fmla="*/ 78 h 149"/>
                  <a:gd name="T30" fmla="*/ 31 w 102"/>
                  <a:gd name="T31" fmla="*/ 82 h 149"/>
                  <a:gd name="T32" fmla="*/ 31 w 102"/>
                  <a:gd name="T33" fmla="*/ 82 h 149"/>
                  <a:gd name="T34" fmla="*/ 38 w 102"/>
                  <a:gd name="T35" fmla="*/ 85 h 149"/>
                  <a:gd name="T36" fmla="*/ 50 w 102"/>
                  <a:gd name="T37" fmla="*/ 59 h 149"/>
                  <a:gd name="T38" fmla="*/ 57 w 102"/>
                  <a:gd name="T39" fmla="*/ 54 h 149"/>
                  <a:gd name="T40" fmla="*/ 69 w 102"/>
                  <a:gd name="T41" fmla="*/ 21 h 149"/>
                  <a:gd name="T42" fmla="*/ 73 w 102"/>
                  <a:gd name="T43" fmla="*/ 19 h 149"/>
                  <a:gd name="T44" fmla="*/ 78 w 102"/>
                  <a:gd name="T45" fmla="*/ 7 h 149"/>
                  <a:gd name="T46" fmla="*/ 76 w 102"/>
                  <a:gd name="T47" fmla="*/ 4 h 149"/>
                  <a:gd name="T48" fmla="*/ 73 w 102"/>
                  <a:gd name="T49" fmla="*/ 4 h 149"/>
                  <a:gd name="T50" fmla="*/ 78 w 102"/>
                  <a:gd name="T51" fmla="*/ 0 h 149"/>
                  <a:gd name="T52" fmla="*/ 80 w 102"/>
                  <a:gd name="T53" fmla="*/ 0 h 149"/>
                  <a:gd name="T54" fmla="*/ 85 w 102"/>
                  <a:gd name="T55" fmla="*/ 12 h 149"/>
                  <a:gd name="T56" fmla="*/ 90 w 102"/>
                  <a:gd name="T57" fmla="*/ 33 h 149"/>
                  <a:gd name="T58" fmla="*/ 90 w 102"/>
                  <a:gd name="T59" fmla="*/ 38 h 149"/>
                  <a:gd name="T60" fmla="*/ 80 w 102"/>
                  <a:gd name="T61" fmla="*/ 38 h 149"/>
                  <a:gd name="T62" fmla="*/ 76 w 102"/>
                  <a:gd name="T63" fmla="*/ 38 h 149"/>
                  <a:gd name="T64" fmla="*/ 73 w 102"/>
                  <a:gd name="T65" fmla="*/ 42 h 149"/>
                  <a:gd name="T66" fmla="*/ 76 w 102"/>
                  <a:gd name="T67" fmla="*/ 49 h 149"/>
                  <a:gd name="T68" fmla="*/ 83 w 102"/>
                  <a:gd name="T69" fmla="*/ 52 h 149"/>
                  <a:gd name="T70" fmla="*/ 90 w 102"/>
                  <a:gd name="T71" fmla="*/ 71 h 149"/>
                  <a:gd name="T72" fmla="*/ 80 w 102"/>
                  <a:gd name="T73" fmla="*/ 92 h 149"/>
                  <a:gd name="T74" fmla="*/ 80 w 102"/>
                  <a:gd name="T75" fmla="*/ 99 h 149"/>
                  <a:gd name="T76" fmla="*/ 92 w 102"/>
                  <a:gd name="T77" fmla="*/ 127 h 149"/>
                  <a:gd name="T78" fmla="*/ 102 w 102"/>
                  <a:gd name="T79" fmla="*/ 132 h 149"/>
                  <a:gd name="T80" fmla="*/ 102 w 102"/>
                  <a:gd name="T81" fmla="*/ 146 h 149"/>
                  <a:gd name="T82" fmla="*/ 99 w 102"/>
                  <a:gd name="T83" fmla="*/ 149 h 149"/>
                  <a:gd name="T84" fmla="*/ 90 w 102"/>
                  <a:gd name="T85" fmla="*/ 144 h 149"/>
                  <a:gd name="T86" fmla="*/ 80 w 102"/>
                  <a:gd name="T87" fmla="*/ 141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49"/>
                  <a:gd name="T134" fmla="*/ 102 w 102"/>
                  <a:gd name="T135" fmla="*/ 149 h 1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49">
                    <a:moveTo>
                      <a:pt x="64" y="141"/>
                    </a:moveTo>
                    <a:lnTo>
                      <a:pt x="17" y="141"/>
                    </a:lnTo>
                    <a:lnTo>
                      <a:pt x="19" y="127"/>
                    </a:lnTo>
                    <a:lnTo>
                      <a:pt x="17" y="123"/>
                    </a:lnTo>
                    <a:lnTo>
                      <a:pt x="14" y="123"/>
                    </a:lnTo>
                    <a:lnTo>
                      <a:pt x="14" y="120"/>
                    </a:lnTo>
                    <a:lnTo>
                      <a:pt x="17" y="118"/>
                    </a:lnTo>
                    <a:lnTo>
                      <a:pt x="14" y="118"/>
                    </a:lnTo>
                    <a:lnTo>
                      <a:pt x="14" y="115"/>
                    </a:lnTo>
                    <a:lnTo>
                      <a:pt x="12" y="115"/>
                    </a:lnTo>
                    <a:lnTo>
                      <a:pt x="12" y="118"/>
                    </a:lnTo>
                    <a:lnTo>
                      <a:pt x="7" y="115"/>
                    </a:lnTo>
                    <a:lnTo>
                      <a:pt x="5" y="111"/>
                    </a:lnTo>
                    <a:lnTo>
                      <a:pt x="2" y="111"/>
                    </a:lnTo>
                    <a:lnTo>
                      <a:pt x="0" y="111"/>
                    </a:lnTo>
                    <a:lnTo>
                      <a:pt x="0" y="108"/>
                    </a:lnTo>
                    <a:lnTo>
                      <a:pt x="0" y="106"/>
                    </a:lnTo>
                    <a:lnTo>
                      <a:pt x="0" y="104"/>
                    </a:lnTo>
                    <a:lnTo>
                      <a:pt x="2" y="99"/>
                    </a:lnTo>
                    <a:lnTo>
                      <a:pt x="5" y="92"/>
                    </a:lnTo>
                    <a:lnTo>
                      <a:pt x="10" y="85"/>
                    </a:lnTo>
                    <a:lnTo>
                      <a:pt x="12" y="82"/>
                    </a:lnTo>
                    <a:lnTo>
                      <a:pt x="14" y="80"/>
                    </a:lnTo>
                    <a:lnTo>
                      <a:pt x="26" y="78"/>
                    </a:lnTo>
                    <a:lnTo>
                      <a:pt x="31" y="80"/>
                    </a:lnTo>
                    <a:lnTo>
                      <a:pt x="31" y="82"/>
                    </a:lnTo>
                    <a:lnTo>
                      <a:pt x="33" y="85"/>
                    </a:lnTo>
                    <a:lnTo>
                      <a:pt x="38" y="85"/>
                    </a:lnTo>
                    <a:lnTo>
                      <a:pt x="50" y="59"/>
                    </a:lnTo>
                    <a:lnTo>
                      <a:pt x="52" y="54"/>
                    </a:lnTo>
                    <a:lnTo>
                      <a:pt x="57" y="54"/>
                    </a:lnTo>
                    <a:lnTo>
                      <a:pt x="64" y="26"/>
                    </a:lnTo>
                    <a:lnTo>
                      <a:pt x="69" y="21"/>
                    </a:lnTo>
                    <a:lnTo>
                      <a:pt x="73" y="19"/>
                    </a:lnTo>
                    <a:lnTo>
                      <a:pt x="78" y="14"/>
                    </a:lnTo>
                    <a:lnTo>
                      <a:pt x="78" y="7"/>
                    </a:lnTo>
                    <a:lnTo>
                      <a:pt x="76" y="4"/>
                    </a:lnTo>
                    <a:lnTo>
                      <a:pt x="73" y="4"/>
                    </a:lnTo>
                    <a:lnTo>
                      <a:pt x="76" y="4"/>
                    </a:lnTo>
                    <a:lnTo>
                      <a:pt x="78" y="0"/>
                    </a:lnTo>
                    <a:lnTo>
                      <a:pt x="80" y="0"/>
                    </a:lnTo>
                    <a:lnTo>
                      <a:pt x="83" y="7"/>
                    </a:lnTo>
                    <a:lnTo>
                      <a:pt x="85" y="12"/>
                    </a:lnTo>
                    <a:lnTo>
                      <a:pt x="83" y="23"/>
                    </a:lnTo>
                    <a:lnTo>
                      <a:pt x="90" y="33"/>
                    </a:lnTo>
                    <a:lnTo>
                      <a:pt x="90" y="38"/>
                    </a:lnTo>
                    <a:lnTo>
                      <a:pt x="80" y="38"/>
                    </a:lnTo>
                    <a:lnTo>
                      <a:pt x="76" y="38"/>
                    </a:lnTo>
                    <a:lnTo>
                      <a:pt x="73" y="40"/>
                    </a:lnTo>
                    <a:lnTo>
                      <a:pt x="73" y="42"/>
                    </a:lnTo>
                    <a:lnTo>
                      <a:pt x="73" y="47"/>
                    </a:lnTo>
                    <a:lnTo>
                      <a:pt x="76" y="49"/>
                    </a:lnTo>
                    <a:lnTo>
                      <a:pt x="78" y="52"/>
                    </a:lnTo>
                    <a:lnTo>
                      <a:pt x="83" y="52"/>
                    </a:lnTo>
                    <a:lnTo>
                      <a:pt x="85" y="54"/>
                    </a:lnTo>
                    <a:lnTo>
                      <a:pt x="90" y="71"/>
                    </a:lnTo>
                    <a:lnTo>
                      <a:pt x="80" y="92"/>
                    </a:lnTo>
                    <a:lnTo>
                      <a:pt x="78" y="94"/>
                    </a:lnTo>
                    <a:lnTo>
                      <a:pt x="80" y="99"/>
                    </a:lnTo>
                    <a:lnTo>
                      <a:pt x="80" y="106"/>
                    </a:lnTo>
                    <a:lnTo>
                      <a:pt x="92" y="127"/>
                    </a:lnTo>
                    <a:lnTo>
                      <a:pt x="99" y="132"/>
                    </a:lnTo>
                    <a:lnTo>
                      <a:pt x="102" y="132"/>
                    </a:lnTo>
                    <a:lnTo>
                      <a:pt x="99" y="134"/>
                    </a:lnTo>
                    <a:lnTo>
                      <a:pt x="102" y="146"/>
                    </a:lnTo>
                    <a:lnTo>
                      <a:pt x="99" y="149"/>
                    </a:lnTo>
                    <a:lnTo>
                      <a:pt x="92" y="144"/>
                    </a:lnTo>
                    <a:lnTo>
                      <a:pt x="90" y="144"/>
                    </a:lnTo>
                    <a:lnTo>
                      <a:pt x="85" y="141"/>
                    </a:lnTo>
                    <a:lnTo>
                      <a:pt x="80" y="141"/>
                    </a:lnTo>
                    <a:lnTo>
                      <a:pt x="64" y="141"/>
                    </a:lnTo>
                    <a:close/>
                  </a:path>
                </a:pathLst>
              </a:custGeom>
              <a:grpFill/>
              <a:ln w="9525">
                <a:noFill/>
                <a:round/>
                <a:headEnd/>
                <a:tailEnd/>
              </a:ln>
            </p:spPr>
            <p:txBody>
              <a:bodyPr/>
              <a:lstStyle/>
              <a:p>
                <a:pPr>
                  <a:defRPr/>
                </a:pPr>
                <a:endParaRPr lang="en-US" sz="1200" kern="0">
                  <a:solidFill>
                    <a:srgbClr val="0096D6"/>
                  </a:solidFill>
                </a:endParaRPr>
              </a:p>
            </p:txBody>
          </p:sp>
          <p:sp>
            <p:nvSpPr>
              <p:cNvPr id="2998" name="Freeform 772"/>
              <p:cNvSpPr>
                <a:spLocks/>
              </p:cNvSpPr>
              <p:nvPr/>
            </p:nvSpPr>
            <p:spPr bwMode="auto">
              <a:xfrm>
                <a:off x="2991" y="2435"/>
                <a:ext cx="102" cy="149"/>
              </a:xfrm>
              <a:custGeom>
                <a:avLst/>
                <a:gdLst>
                  <a:gd name="T0" fmla="*/ 17 w 102"/>
                  <a:gd name="T1" fmla="*/ 141 h 149"/>
                  <a:gd name="T2" fmla="*/ 19 w 102"/>
                  <a:gd name="T3" fmla="*/ 127 h 149"/>
                  <a:gd name="T4" fmla="*/ 14 w 102"/>
                  <a:gd name="T5" fmla="*/ 123 h 149"/>
                  <a:gd name="T6" fmla="*/ 14 w 102"/>
                  <a:gd name="T7" fmla="*/ 120 h 149"/>
                  <a:gd name="T8" fmla="*/ 17 w 102"/>
                  <a:gd name="T9" fmla="*/ 118 h 149"/>
                  <a:gd name="T10" fmla="*/ 14 w 102"/>
                  <a:gd name="T11" fmla="*/ 115 h 149"/>
                  <a:gd name="T12" fmla="*/ 12 w 102"/>
                  <a:gd name="T13" fmla="*/ 118 h 149"/>
                  <a:gd name="T14" fmla="*/ 7 w 102"/>
                  <a:gd name="T15" fmla="*/ 115 h 149"/>
                  <a:gd name="T16" fmla="*/ 2 w 102"/>
                  <a:gd name="T17" fmla="*/ 111 h 149"/>
                  <a:gd name="T18" fmla="*/ 0 w 102"/>
                  <a:gd name="T19" fmla="*/ 108 h 149"/>
                  <a:gd name="T20" fmla="*/ 0 w 102"/>
                  <a:gd name="T21" fmla="*/ 108 h 149"/>
                  <a:gd name="T22" fmla="*/ 0 w 102"/>
                  <a:gd name="T23" fmla="*/ 104 h 149"/>
                  <a:gd name="T24" fmla="*/ 5 w 102"/>
                  <a:gd name="T25" fmla="*/ 92 h 149"/>
                  <a:gd name="T26" fmla="*/ 12 w 102"/>
                  <a:gd name="T27" fmla="*/ 82 h 149"/>
                  <a:gd name="T28" fmla="*/ 26 w 102"/>
                  <a:gd name="T29" fmla="*/ 78 h 149"/>
                  <a:gd name="T30" fmla="*/ 31 w 102"/>
                  <a:gd name="T31" fmla="*/ 82 h 149"/>
                  <a:gd name="T32" fmla="*/ 31 w 102"/>
                  <a:gd name="T33" fmla="*/ 82 h 149"/>
                  <a:gd name="T34" fmla="*/ 38 w 102"/>
                  <a:gd name="T35" fmla="*/ 85 h 149"/>
                  <a:gd name="T36" fmla="*/ 50 w 102"/>
                  <a:gd name="T37" fmla="*/ 59 h 149"/>
                  <a:gd name="T38" fmla="*/ 57 w 102"/>
                  <a:gd name="T39" fmla="*/ 54 h 149"/>
                  <a:gd name="T40" fmla="*/ 69 w 102"/>
                  <a:gd name="T41" fmla="*/ 21 h 149"/>
                  <a:gd name="T42" fmla="*/ 73 w 102"/>
                  <a:gd name="T43" fmla="*/ 19 h 149"/>
                  <a:gd name="T44" fmla="*/ 78 w 102"/>
                  <a:gd name="T45" fmla="*/ 7 h 149"/>
                  <a:gd name="T46" fmla="*/ 76 w 102"/>
                  <a:gd name="T47" fmla="*/ 4 h 149"/>
                  <a:gd name="T48" fmla="*/ 73 w 102"/>
                  <a:gd name="T49" fmla="*/ 4 h 149"/>
                  <a:gd name="T50" fmla="*/ 78 w 102"/>
                  <a:gd name="T51" fmla="*/ 0 h 149"/>
                  <a:gd name="T52" fmla="*/ 80 w 102"/>
                  <a:gd name="T53" fmla="*/ 0 h 149"/>
                  <a:gd name="T54" fmla="*/ 85 w 102"/>
                  <a:gd name="T55" fmla="*/ 12 h 149"/>
                  <a:gd name="T56" fmla="*/ 90 w 102"/>
                  <a:gd name="T57" fmla="*/ 33 h 149"/>
                  <a:gd name="T58" fmla="*/ 90 w 102"/>
                  <a:gd name="T59" fmla="*/ 38 h 149"/>
                  <a:gd name="T60" fmla="*/ 80 w 102"/>
                  <a:gd name="T61" fmla="*/ 38 h 149"/>
                  <a:gd name="T62" fmla="*/ 76 w 102"/>
                  <a:gd name="T63" fmla="*/ 38 h 149"/>
                  <a:gd name="T64" fmla="*/ 73 w 102"/>
                  <a:gd name="T65" fmla="*/ 42 h 149"/>
                  <a:gd name="T66" fmla="*/ 76 w 102"/>
                  <a:gd name="T67" fmla="*/ 49 h 149"/>
                  <a:gd name="T68" fmla="*/ 83 w 102"/>
                  <a:gd name="T69" fmla="*/ 52 h 149"/>
                  <a:gd name="T70" fmla="*/ 90 w 102"/>
                  <a:gd name="T71" fmla="*/ 71 h 149"/>
                  <a:gd name="T72" fmla="*/ 80 w 102"/>
                  <a:gd name="T73" fmla="*/ 92 h 149"/>
                  <a:gd name="T74" fmla="*/ 80 w 102"/>
                  <a:gd name="T75" fmla="*/ 99 h 149"/>
                  <a:gd name="T76" fmla="*/ 92 w 102"/>
                  <a:gd name="T77" fmla="*/ 127 h 149"/>
                  <a:gd name="T78" fmla="*/ 102 w 102"/>
                  <a:gd name="T79" fmla="*/ 132 h 149"/>
                  <a:gd name="T80" fmla="*/ 102 w 102"/>
                  <a:gd name="T81" fmla="*/ 146 h 149"/>
                  <a:gd name="T82" fmla="*/ 99 w 102"/>
                  <a:gd name="T83" fmla="*/ 149 h 149"/>
                  <a:gd name="T84" fmla="*/ 90 w 102"/>
                  <a:gd name="T85" fmla="*/ 144 h 149"/>
                  <a:gd name="T86" fmla="*/ 80 w 102"/>
                  <a:gd name="T87" fmla="*/ 141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49"/>
                  <a:gd name="T134" fmla="*/ 102 w 102"/>
                  <a:gd name="T135" fmla="*/ 149 h 1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49">
                    <a:moveTo>
                      <a:pt x="64" y="141"/>
                    </a:moveTo>
                    <a:lnTo>
                      <a:pt x="17" y="141"/>
                    </a:lnTo>
                    <a:lnTo>
                      <a:pt x="19" y="127"/>
                    </a:lnTo>
                    <a:lnTo>
                      <a:pt x="17" y="123"/>
                    </a:lnTo>
                    <a:lnTo>
                      <a:pt x="14" y="123"/>
                    </a:lnTo>
                    <a:lnTo>
                      <a:pt x="14" y="120"/>
                    </a:lnTo>
                    <a:lnTo>
                      <a:pt x="17" y="118"/>
                    </a:lnTo>
                    <a:lnTo>
                      <a:pt x="14" y="118"/>
                    </a:lnTo>
                    <a:lnTo>
                      <a:pt x="14" y="115"/>
                    </a:lnTo>
                    <a:lnTo>
                      <a:pt x="12" y="115"/>
                    </a:lnTo>
                    <a:lnTo>
                      <a:pt x="12" y="118"/>
                    </a:lnTo>
                    <a:lnTo>
                      <a:pt x="7" y="115"/>
                    </a:lnTo>
                    <a:lnTo>
                      <a:pt x="5" y="111"/>
                    </a:lnTo>
                    <a:lnTo>
                      <a:pt x="2" y="111"/>
                    </a:lnTo>
                    <a:lnTo>
                      <a:pt x="0" y="111"/>
                    </a:lnTo>
                    <a:lnTo>
                      <a:pt x="0" y="108"/>
                    </a:lnTo>
                    <a:lnTo>
                      <a:pt x="0" y="106"/>
                    </a:lnTo>
                    <a:lnTo>
                      <a:pt x="0" y="104"/>
                    </a:lnTo>
                    <a:lnTo>
                      <a:pt x="2" y="99"/>
                    </a:lnTo>
                    <a:lnTo>
                      <a:pt x="5" y="92"/>
                    </a:lnTo>
                    <a:lnTo>
                      <a:pt x="10" y="85"/>
                    </a:lnTo>
                    <a:lnTo>
                      <a:pt x="12" y="82"/>
                    </a:lnTo>
                    <a:lnTo>
                      <a:pt x="14" y="80"/>
                    </a:lnTo>
                    <a:lnTo>
                      <a:pt x="26" y="78"/>
                    </a:lnTo>
                    <a:lnTo>
                      <a:pt x="31" y="80"/>
                    </a:lnTo>
                    <a:lnTo>
                      <a:pt x="31" y="82"/>
                    </a:lnTo>
                    <a:lnTo>
                      <a:pt x="33" y="85"/>
                    </a:lnTo>
                    <a:lnTo>
                      <a:pt x="38" y="85"/>
                    </a:lnTo>
                    <a:lnTo>
                      <a:pt x="50" y="59"/>
                    </a:lnTo>
                    <a:lnTo>
                      <a:pt x="52" y="54"/>
                    </a:lnTo>
                    <a:lnTo>
                      <a:pt x="57" y="54"/>
                    </a:lnTo>
                    <a:lnTo>
                      <a:pt x="64" y="26"/>
                    </a:lnTo>
                    <a:lnTo>
                      <a:pt x="69" y="21"/>
                    </a:lnTo>
                    <a:lnTo>
                      <a:pt x="73" y="19"/>
                    </a:lnTo>
                    <a:lnTo>
                      <a:pt x="78" y="14"/>
                    </a:lnTo>
                    <a:lnTo>
                      <a:pt x="78" y="7"/>
                    </a:lnTo>
                    <a:lnTo>
                      <a:pt x="76" y="4"/>
                    </a:lnTo>
                    <a:lnTo>
                      <a:pt x="73" y="4"/>
                    </a:lnTo>
                    <a:lnTo>
                      <a:pt x="76" y="4"/>
                    </a:lnTo>
                    <a:lnTo>
                      <a:pt x="78" y="0"/>
                    </a:lnTo>
                    <a:lnTo>
                      <a:pt x="80" y="0"/>
                    </a:lnTo>
                    <a:lnTo>
                      <a:pt x="83" y="7"/>
                    </a:lnTo>
                    <a:lnTo>
                      <a:pt x="85" y="12"/>
                    </a:lnTo>
                    <a:lnTo>
                      <a:pt x="83" y="23"/>
                    </a:lnTo>
                    <a:lnTo>
                      <a:pt x="90" y="33"/>
                    </a:lnTo>
                    <a:lnTo>
                      <a:pt x="90" y="38"/>
                    </a:lnTo>
                    <a:lnTo>
                      <a:pt x="80" y="38"/>
                    </a:lnTo>
                    <a:lnTo>
                      <a:pt x="76" y="38"/>
                    </a:lnTo>
                    <a:lnTo>
                      <a:pt x="73" y="40"/>
                    </a:lnTo>
                    <a:lnTo>
                      <a:pt x="73" y="42"/>
                    </a:lnTo>
                    <a:lnTo>
                      <a:pt x="73" y="47"/>
                    </a:lnTo>
                    <a:lnTo>
                      <a:pt x="76" y="49"/>
                    </a:lnTo>
                    <a:lnTo>
                      <a:pt x="78" y="52"/>
                    </a:lnTo>
                    <a:lnTo>
                      <a:pt x="83" y="52"/>
                    </a:lnTo>
                    <a:lnTo>
                      <a:pt x="85" y="54"/>
                    </a:lnTo>
                    <a:lnTo>
                      <a:pt x="90" y="71"/>
                    </a:lnTo>
                    <a:lnTo>
                      <a:pt x="80" y="92"/>
                    </a:lnTo>
                    <a:lnTo>
                      <a:pt x="78" y="94"/>
                    </a:lnTo>
                    <a:lnTo>
                      <a:pt x="80" y="99"/>
                    </a:lnTo>
                    <a:lnTo>
                      <a:pt x="80" y="106"/>
                    </a:lnTo>
                    <a:lnTo>
                      <a:pt x="92" y="127"/>
                    </a:lnTo>
                    <a:lnTo>
                      <a:pt x="99" y="132"/>
                    </a:lnTo>
                    <a:lnTo>
                      <a:pt x="102" y="132"/>
                    </a:lnTo>
                    <a:lnTo>
                      <a:pt x="99" y="134"/>
                    </a:lnTo>
                    <a:lnTo>
                      <a:pt x="102" y="146"/>
                    </a:lnTo>
                    <a:lnTo>
                      <a:pt x="99" y="149"/>
                    </a:lnTo>
                    <a:lnTo>
                      <a:pt x="92" y="144"/>
                    </a:lnTo>
                    <a:lnTo>
                      <a:pt x="90" y="144"/>
                    </a:lnTo>
                    <a:lnTo>
                      <a:pt x="85" y="141"/>
                    </a:lnTo>
                    <a:lnTo>
                      <a:pt x="80" y="141"/>
                    </a:lnTo>
                    <a:lnTo>
                      <a:pt x="64" y="141"/>
                    </a:lnTo>
                  </a:path>
                </a:pathLst>
              </a:custGeom>
              <a:grpFill/>
              <a:ln w="9525">
                <a:noFill/>
                <a:round/>
                <a:headEnd/>
                <a:tailEnd/>
              </a:ln>
            </p:spPr>
            <p:txBody>
              <a:bodyPr/>
              <a:lstStyle/>
              <a:p>
                <a:pPr>
                  <a:defRPr/>
                </a:pPr>
                <a:endParaRPr lang="en-US" sz="1200" kern="0">
                  <a:solidFill>
                    <a:srgbClr val="0096D6"/>
                  </a:solidFill>
                </a:endParaRPr>
              </a:p>
            </p:txBody>
          </p:sp>
          <p:sp>
            <p:nvSpPr>
              <p:cNvPr id="2999" name="Freeform 773"/>
              <p:cNvSpPr>
                <a:spLocks/>
              </p:cNvSpPr>
              <p:nvPr/>
            </p:nvSpPr>
            <p:spPr bwMode="auto">
              <a:xfrm>
                <a:off x="4054" y="2217"/>
                <a:ext cx="45" cy="24"/>
              </a:xfrm>
              <a:custGeom>
                <a:avLst/>
                <a:gdLst>
                  <a:gd name="T0" fmla="*/ 38 w 45"/>
                  <a:gd name="T1" fmla="*/ 8 h 24"/>
                  <a:gd name="T2" fmla="*/ 38 w 45"/>
                  <a:gd name="T3" fmla="*/ 8 h 24"/>
                  <a:gd name="T4" fmla="*/ 35 w 45"/>
                  <a:gd name="T5" fmla="*/ 5 h 24"/>
                  <a:gd name="T6" fmla="*/ 35 w 45"/>
                  <a:gd name="T7" fmla="*/ 5 h 24"/>
                  <a:gd name="T8" fmla="*/ 33 w 45"/>
                  <a:gd name="T9" fmla="*/ 3 h 24"/>
                  <a:gd name="T10" fmla="*/ 31 w 45"/>
                  <a:gd name="T11" fmla="*/ 5 h 24"/>
                  <a:gd name="T12" fmla="*/ 21 w 45"/>
                  <a:gd name="T13" fmla="*/ 3 h 24"/>
                  <a:gd name="T14" fmla="*/ 21 w 45"/>
                  <a:gd name="T15" fmla="*/ 3 h 24"/>
                  <a:gd name="T16" fmla="*/ 21 w 45"/>
                  <a:gd name="T17" fmla="*/ 0 h 24"/>
                  <a:gd name="T18" fmla="*/ 19 w 45"/>
                  <a:gd name="T19" fmla="*/ 0 h 24"/>
                  <a:gd name="T20" fmla="*/ 19 w 45"/>
                  <a:gd name="T21" fmla="*/ 0 h 24"/>
                  <a:gd name="T22" fmla="*/ 14 w 45"/>
                  <a:gd name="T23" fmla="*/ 0 h 24"/>
                  <a:gd name="T24" fmla="*/ 12 w 45"/>
                  <a:gd name="T25" fmla="*/ 0 h 24"/>
                  <a:gd name="T26" fmla="*/ 9 w 45"/>
                  <a:gd name="T27" fmla="*/ 3 h 24"/>
                  <a:gd name="T28" fmla="*/ 7 w 45"/>
                  <a:gd name="T29" fmla="*/ 8 h 24"/>
                  <a:gd name="T30" fmla="*/ 2 w 45"/>
                  <a:gd name="T31" fmla="*/ 12 h 24"/>
                  <a:gd name="T32" fmla="*/ 0 w 45"/>
                  <a:gd name="T33" fmla="*/ 15 h 24"/>
                  <a:gd name="T34" fmla="*/ 0 w 45"/>
                  <a:gd name="T35" fmla="*/ 17 h 24"/>
                  <a:gd name="T36" fmla="*/ 0 w 45"/>
                  <a:gd name="T37" fmla="*/ 19 h 24"/>
                  <a:gd name="T38" fmla="*/ 0 w 45"/>
                  <a:gd name="T39" fmla="*/ 19 h 24"/>
                  <a:gd name="T40" fmla="*/ 0 w 45"/>
                  <a:gd name="T41" fmla="*/ 19 h 24"/>
                  <a:gd name="T42" fmla="*/ 0 w 45"/>
                  <a:gd name="T43" fmla="*/ 22 h 24"/>
                  <a:gd name="T44" fmla="*/ 0 w 45"/>
                  <a:gd name="T45" fmla="*/ 22 h 24"/>
                  <a:gd name="T46" fmla="*/ 2 w 45"/>
                  <a:gd name="T47" fmla="*/ 22 h 24"/>
                  <a:gd name="T48" fmla="*/ 2 w 45"/>
                  <a:gd name="T49" fmla="*/ 22 h 24"/>
                  <a:gd name="T50" fmla="*/ 14 w 45"/>
                  <a:gd name="T51" fmla="*/ 24 h 24"/>
                  <a:gd name="T52" fmla="*/ 21 w 45"/>
                  <a:gd name="T53" fmla="*/ 22 h 24"/>
                  <a:gd name="T54" fmla="*/ 26 w 45"/>
                  <a:gd name="T55" fmla="*/ 22 h 24"/>
                  <a:gd name="T56" fmla="*/ 43 w 45"/>
                  <a:gd name="T57" fmla="*/ 19 h 24"/>
                  <a:gd name="T58" fmla="*/ 43 w 45"/>
                  <a:gd name="T59" fmla="*/ 19 h 24"/>
                  <a:gd name="T60" fmla="*/ 45 w 45"/>
                  <a:gd name="T61" fmla="*/ 19 h 24"/>
                  <a:gd name="T62" fmla="*/ 43 w 45"/>
                  <a:gd name="T63" fmla="*/ 17 h 24"/>
                  <a:gd name="T64" fmla="*/ 45 w 45"/>
                  <a:gd name="T65" fmla="*/ 15 h 24"/>
                  <a:gd name="T66" fmla="*/ 43 w 45"/>
                  <a:gd name="T67" fmla="*/ 12 h 24"/>
                  <a:gd name="T68" fmla="*/ 38 w 45"/>
                  <a:gd name="T69" fmla="*/ 10 h 24"/>
                  <a:gd name="T70" fmla="*/ 38 w 45"/>
                  <a:gd name="T71" fmla="*/ 10 h 24"/>
                  <a:gd name="T72" fmla="*/ 38 w 45"/>
                  <a:gd name="T73" fmla="*/ 10 h 24"/>
                  <a:gd name="T74" fmla="*/ 38 w 45"/>
                  <a:gd name="T75" fmla="*/ 8 h 24"/>
                  <a:gd name="T76" fmla="*/ 38 w 45"/>
                  <a:gd name="T77" fmla="*/ 8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24"/>
                  <a:gd name="T119" fmla="*/ 45 w 45"/>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24">
                    <a:moveTo>
                      <a:pt x="38" y="8"/>
                    </a:moveTo>
                    <a:lnTo>
                      <a:pt x="38" y="8"/>
                    </a:lnTo>
                    <a:lnTo>
                      <a:pt x="35" y="5"/>
                    </a:lnTo>
                    <a:lnTo>
                      <a:pt x="33" y="3"/>
                    </a:lnTo>
                    <a:lnTo>
                      <a:pt x="31" y="5"/>
                    </a:lnTo>
                    <a:lnTo>
                      <a:pt x="21" y="3"/>
                    </a:lnTo>
                    <a:lnTo>
                      <a:pt x="21" y="0"/>
                    </a:lnTo>
                    <a:lnTo>
                      <a:pt x="19" y="0"/>
                    </a:lnTo>
                    <a:lnTo>
                      <a:pt x="14" y="0"/>
                    </a:lnTo>
                    <a:lnTo>
                      <a:pt x="12" y="0"/>
                    </a:lnTo>
                    <a:lnTo>
                      <a:pt x="9" y="3"/>
                    </a:lnTo>
                    <a:lnTo>
                      <a:pt x="7" y="8"/>
                    </a:lnTo>
                    <a:lnTo>
                      <a:pt x="2" y="12"/>
                    </a:lnTo>
                    <a:lnTo>
                      <a:pt x="0" y="15"/>
                    </a:lnTo>
                    <a:lnTo>
                      <a:pt x="0" y="17"/>
                    </a:lnTo>
                    <a:lnTo>
                      <a:pt x="0" y="19"/>
                    </a:lnTo>
                    <a:lnTo>
                      <a:pt x="0" y="22"/>
                    </a:lnTo>
                    <a:lnTo>
                      <a:pt x="2" y="22"/>
                    </a:lnTo>
                    <a:lnTo>
                      <a:pt x="14" y="24"/>
                    </a:lnTo>
                    <a:lnTo>
                      <a:pt x="21" y="22"/>
                    </a:lnTo>
                    <a:lnTo>
                      <a:pt x="26" y="22"/>
                    </a:lnTo>
                    <a:lnTo>
                      <a:pt x="43" y="19"/>
                    </a:lnTo>
                    <a:lnTo>
                      <a:pt x="45" y="19"/>
                    </a:lnTo>
                    <a:lnTo>
                      <a:pt x="43" y="17"/>
                    </a:lnTo>
                    <a:lnTo>
                      <a:pt x="45" y="15"/>
                    </a:lnTo>
                    <a:lnTo>
                      <a:pt x="43" y="12"/>
                    </a:lnTo>
                    <a:lnTo>
                      <a:pt x="38" y="10"/>
                    </a:lnTo>
                    <a:lnTo>
                      <a:pt x="38" y="8"/>
                    </a:lnTo>
                    <a:close/>
                  </a:path>
                </a:pathLst>
              </a:custGeom>
              <a:grpFill/>
              <a:ln w="9525">
                <a:noFill/>
                <a:round/>
                <a:headEnd/>
                <a:tailEnd/>
              </a:ln>
            </p:spPr>
            <p:txBody>
              <a:bodyPr/>
              <a:lstStyle/>
              <a:p>
                <a:pPr>
                  <a:defRPr/>
                </a:pPr>
                <a:endParaRPr lang="en-US" sz="1200" kern="0">
                  <a:solidFill>
                    <a:srgbClr val="0096D6"/>
                  </a:solidFill>
                </a:endParaRPr>
              </a:p>
            </p:txBody>
          </p:sp>
          <p:sp>
            <p:nvSpPr>
              <p:cNvPr id="3000" name="Freeform 774"/>
              <p:cNvSpPr>
                <a:spLocks/>
              </p:cNvSpPr>
              <p:nvPr/>
            </p:nvSpPr>
            <p:spPr bwMode="auto">
              <a:xfrm>
                <a:off x="4054" y="2217"/>
                <a:ext cx="45" cy="24"/>
              </a:xfrm>
              <a:custGeom>
                <a:avLst/>
                <a:gdLst>
                  <a:gd name="T0" fmla="*/ 38 w 45"/>
                  <a:gd name="T1" fmla="*/ 8 h 24"/>
                  <a:gd name="T2" fmla="*/ 38 w 45"/>
                  <a:gd name="T3" fmla="*/ 8 h 24"/>
                  <a:gd name="T4" fmla="*/ 35 w 45"/>
                  <a:gd name="T5" fmla="*/ 5 h 24"/>
                  <a:gd name="T6" fmla="*/ 35 w 45"/>
                  <a:gd name="T7" fmla="*/ 5 h 24"/>
                  <a:gd name="T8" fmla="*/ 33 w 45"/>
                  <a:gd name="T9" fmla="*/ 3 h 24"/>
                  <a:gd name="T10" fmla="*/ 31 w 45"/>
                  <a:gd name="T11" fmla="*/ 5 h 24"/>
                  <a:gd name="T12" fmla="*/ 21 w 45"/>
                  <a:gd name="T13" fmla="*/ 3 h 24"/>
                  <a:gd name="T14" fmla="*/ 21 w 45"/>
                  <a:gd name="T15" fmla="*/ 3 h 24"/>
                  <a:gd name="T16" fmla="*/ 21 w 45"/>
                  <a:gd name="T17" fmla="*/ 0 h 24"/>
                  <a:gd name="T18" fmla="*/ 19 w 45"/>
                  <a:gd name="T19" fmla="*/ 0 h 24"/>
                  <a:gd name="T20" fmla="*/ 19 w 45"/>
                  <a:gd name="T21" fmla="*/ 0 h 24"/>
                  <a:gd name="T22" fmla="*/ 14 w 45"/>
                  <a:gd name="T23" fmla="*/ 0 h 24"/>
                  <a:gd name="T24" fmla="*/ 12 w 45"/>
                  <a:gd name="T25" fmla="*/ 0 h 24"/>
                  <a:gd name="T26" fmla="*/ 9 w 45"/>
                  <a:gd name="T27" fmla="*/ 3 h 24"/>
                  <a:gd name="T28" fmla="*/ 7 w 45"/>
                  <a:gd name="T29" fmla="*/ 8 h 24"/>
                  <a:gd name="T30" fmla="*/ 2 w 45"/>
                  <a:gd name="T31" fmla="*/ 12 h 24"/>
                  <a:gd name="T32" fmla="*/ 0 w 45"/>
                  <a:gd name="T33" fmla="*/ 15 h 24"/>
                  <a:gd name="T34" fmla="*/ 0 w 45"/>
                  <a:gd name="T35" fmla="*/ 17 h 24"/>
                  <a:gd name="T36" fmla="*/ 0 w 45"/>
                  <a:gd name="T37" fmla="*/ 19 h 24"/>
                  <a:gd name="T38" fmla="*/ 0 w 45"/>
                  <a:gd name="T39" fmla="*/ 19 h 24"/>
                  <a:gd name="T40" fmla="*/ 0 w 45"/>
                  <a:gd name="T41" fmla="*/ 19 h 24"/>
                  <a:gd name="T42" fmla="*/ 0 w 45"/>
                  <a:gd name="T43" fmla="*/ 22 h 24"/>
                  <a:gd name="T44" fmla="*/ 0 w 45"/>
                  <a:gd name="T45" fmla="*/ 22 h 24"/>
                  <a:gd name="T46" fmla="*/ 2 w 45"/>
                  <a:gd name="T47" fmla="*/ 22 h 24"/>
                  <a:gd name="T48" fmla="*/ 2 w 45"/>
                  <a:gd name="T49" fmla="*/ 22 h 24"/>
                  <a:gd name="T50" fmla="*/ 14 w 45"/>
                  <a:gd name="T51" fmla="*/ 24 h 24"/>
                  <a:gd name="T52" fmla="*/ 21 w 45"/>
                  <a:gd name="T53" fmla="*/ 22 h 24"/>
                  <a:gd name="T54" fmla="*/ 26 w 45"/>
                  <a:gd name="T55" fmla="*/ 22 h 24"/>
                  <a:gd name="T56" fmla="*/ 43 w 45"/>
                  <a:gd name="T57" fmla="*/ 19 h 24"/>
                  <a:gd name="T58" fmla="*/ 43 w 45"/>
                  <a:gd name="T59" fmla="*/ 19 h 24"/>
                  <a:gd name="T60" fmla="*/ 45 w 45"/>
                  <a:gd name="T61" fmla="*/ 19 h 24"/>
                  <a:gd name="T62" fmla="*/ 43 w 45"/>
                  <a:gd name="T63" fmla="*/ 17 h 24"/>
                  <a:gd name="T64" fmla="*/ 45 w 45"/>
                  <a:gd name="T65" fmla="*/ 15 h 24"/>
                  <a:gd name="T66" fmla="*/ 43 w 45"/>
                  <a:gd name="T67" fmla="*/ 12 h 24"/>
                  <a:gd name="T68" fmla="*/ 38 w 45"/>
                  <a:gd name="T69" fmla="*/ 10 h 24"/>
                  <a:gd name="T70" fmla="*/ 38 w 45"/>
                  <a:gd name="T71" fmla="*/ 10 h 24"/>
                  <a:gd name="T72" fmla="*/ 38 w 45"/>
                  <a:gd name="T73" fmla="*/ 10 h 24"/>
                  <a:gd name="T74" fmla="*/ 38 w 45"/>
                  <a:gd name="T75" fmla="*/ 8 h 24"/>
                  <a:gd name="T76" fmla="*/ 38 w 45"/>
                  <a:gd name="T77" fmla="*/ 8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24"/>
                  <a:gd name="T119" fmla="*/ 45 w 45"/>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24">
                    <a:moveTo>
                      <a:pt x="38" y="8"/>
                    </a:moveTo>
                    <a:lnTo>
                      <a:pt x="38" y="8"/>
                    </a:lnTo>
                    <a:lnTo>
                      <a:pt x="35" y="5"/>
                    </a:lnTo>
                    <a:lnTo>
                      <a:pt x="33" y="3"/>
                    </a:lnTo>
                    <a:lnTo>
                      <a:pt x="31" y="5"/>
                    </a:lnTo>
                    <a:lnTo>
                      <a:pt x="21" y="3"/>
                    </a:lnTo>
                    <a:lnTo>
                      <a:pt x="21" y="0"/>
                    </a:lnTo>
                    <a:lnTo>
                      <a:pt x="19" y="0"/>
                    </a:lnTo>
                    <a:lnTo>
                      <a:pt x="14" y="0"/>
                    </a:lnTo>
                    <a:lnTo>
                      <a:pt x="12" y="0"/>
                    </a:lnTo>
                    <a:lnTo>
                      <a:pt x="9" y="3"/>
                    </a:lnTo>
                    <a:lnTo>
                      <a:pt x="7" y="8"/>
                    </a:lnTo>
                    <a:lnTo>
                      <a:pt x="2" y="12"/>
                    </a:lnTo>
                    <a:lnTo>
                      <a:pt x="0" y="15"/>
                    </a:lnTo>
                    <a:lnTo>
                      <a:pt x="0" y="17"/>
                    </a:lnTo>
                    <a:lnTo>
                      <a:pt x="0" y="19"/>
                    </a:lnTo>
                    <a:lnTo>
                      <a:pt x="0" y="22"/>
                    </a:lnTo>
                    <a:lnTo>
                      <a:pt x="2" y="22"/>
                    </a:lnTo>
                    <a:lnTo>
                      <a:pt x="14" y="24"/>
                    </a:lnTo>
                    <a:lnTo>
                      <a:pt x="21" y="22"/>
                    </a:lnTo>
                    <a:lnTo>
                      <a:pt x="26" y="22"/>
                    </a:lnTo>
                    <a:lnTo>
                      <a:pt x="43" y="19"/>
                    </a:lnTo>
                    <a:lnTo>
                      <a:pt x="45" y="19"/>
                    </a:lnTo>
                    <a:lnTo>
                      <a:pt x="43" y="17"/>
                    </a:lnTo>
                    <a:lnTo>
                      <a:pt x="45" y="15"/>
                    </a:lnTo>
                    <a:lnTo>
                      <a:pt x="43" y="12"/>
                    </a:lnTo>
                    <a:lnTo>
                      <a:pt x="38" y="10"/>
                    </a:lnTo>
                    <a:lnTo>
                      <a:pt x="38" y="8"/>
                    </a:lnTo>
                  </a:path>
                </a:pathLst>
              </a:custGeom>
              <a:grpFill/>
              <a:ln w="9525">
                <a:noFill/>
                <a:round/>
                <a:headEnd/>
                <a:tailEnd/>
              </a:ln>
            </p:spPr>
            <p:txBody>
              <a:bodyPr/>
              <a:lstStyle/>
              <a:p>
                <a:pPr>
                  <a:defRPr/>
                </a:pPr>
                <a:endParaRPr lang="en-US" sz="1200" kern="0">
                  <a:solidFill>
                    <a:srgbClr val="0096D6"/>
                  </a:solidFill>
                </a:endParaRPr>
              </a:p>
            </p:txBody>
          </p:sp>
          <p:sp>
            <p:nvSpPr>
              <p:cNvPr id="3001" name="Freeform 775"/>
              <p:cNvSpPr>
                <a:spLocks/>
              </p:cNvSpPr>
              <p:nvPr/>
            </p:nvSpPr>
            <p:spPr bwMode="auto">
              <a:xfrm>
                <a:off x="3123" y="1917"/>
                <a:ext cx="57" cy="81"/>
              </a:xfrm>
              <a:custGeom>
                <a:avLst/>
                <a:gdLst>
                  <a:gd name="T0" fmla="*/ 5 w 57"/>
                  <a:gd name="T1" fmla="*/ 8 h 81"/>
                  <a:gd name="T2" fmla="*/ 5 w 57"/>
                  <a:gd name="T3" fmla="*/ 10 h 81"/>
                  <a:gd name="T4" fmla="*/ 5 w 57"/>
                  <a:gd name="T5" fmla="*/ 12 h 81"/>
                  <a:gd name="T6" fmla="*/ 7 w 57"/>
                  <a:gd name="T7" fmla="*/ 12 h 81"/>
                  <a:gd name="T8" fmla="*/ 7 w 57"/>
                  <a:gd name="T9" fmla="*/ 12 h 81"/>
                  <a:gd name="T10" fmla="*/ 7 w 57"/>
                  <a:gd name="T11" fmla="*/ 15 h 81"/>
                  <a:gd name="T12" fmla="*/ 10 w 57"/>
                  <a:gd name="T13" fmla="*/ 17 h 81"/>
                  <a:gd name="T14" fmla="*/ 12 w 57"/>
                  <a:gd name="T15" fmla="*/ 17 h 81"/>
                  <a:gd name="T16" fmla="*/ 12 w 57"/>
                  <a:gd name="T17" fmla="*/ 17 h 81"/>
                  <a:gd name="T18" fmla="*/ 10 w 57"/>
                  <a:gd name="T19" fmla="*/ 19 h 81"/>
                  <a:gd name="T20" fmla="*/ 10 w 57"/>
                  <a:gd name="T21" fmla="*/ 22 h 81"/>
                  <a:gd name="T22" fmla="*/ 12 w 57"/>
                  <a:gd name="T23" fmla="*/ 24 h 81"/>
                  <a:gd name="T24" fmla="*/ 10 w 57"/>
                  <a:gd name="T25" fmla="*/ 31 h 81"/>
                  <a:gd name="T26" fmla="*/ 10 w 57"/>
                  <a:gd name="T27" fmla="*/ 31 h 81"/>
                  <a:gd name="T28" fmla="*/ 10 w 57"/>
                  <a:gd name="T29" fmla="*/ 34 h 81"/>
                  <a:gd name="T30" fmla="*/ 12 w 57"/>
                  <a:gd name="T31" fmla="*/ 36 h 81"/>
                  <a:gd name="T32" fmla="*/ 15 w 57"/>
                  <a:gd name="T33" fmla="*/ 38 h 81"/>
                  <a:gd name="T34" fmla="*/ 15 w 57"/>
                  <a:gd name="T35" fmla="*/ 38 h 81"/>
                  <a:gd name="T36" fmla="*/ 12 w 57"/>
                  <a:gd name="T37" fmla="*/ 41 h 81"/>
                  <a:gd name="T38" fmla="*/ 10 w 57"/>
                  <a:gd name="T39" fmla="*/ 41 h 81"/>
                  <a:gd name="T40" fmla="*/ 15 w 57"/>
                  <a:gd name="T41" fmla="*/ 48 h 81"/>
                  <a:gd name="T42" fmla="*/ 12 w 57"/>
                  <a:gd name="T43" fmla="*/ 48 h 81"/>
                  <a:gd name="T44" fmla="*/ 10 w 57"/>
                  <a:gd name="T45" fmla="*/ 48 h 81"/>
                  <a:gd name="T46" fmla="*/ 7 w 57"/>
                  <a:gd name="T47" fmla="*/ 48 h 81"/>
                  <a:gd name="T48" fmla="*/ 7 w 57"/>
                  <a:gd name="T49" fmla="*/ 50 h 81"/>
                  <a:gd name="T50" fmla="*/ 7 w 57"/>
                  <a:gd name="T51" fmla="*/ 52 h 81"/>
                  <a:gd name="T52" fmla="*/ 7 w 57"/>
                  <a:gd name="T53" fmla="*/ 55 h 81"/>
                  <a:gd name="T54" fmla="*/ 7 w 57"/>
                  <a:gd name="T55" fmla="*/ 52 h 81"/>
                  <a:gd name="T56" fmla="*/ 3 w 57"/>
                  <a:gd name="T57" fmla="*/ 55 h 81"/>
                  <a:gd name="T58" fmla="*/ 3 w 57"/>
                  <a:gd name="T59" fmla="*/ 57 h 81"/>
                  <a:gd name="T60" fmla="*/ 0 w 57"/>
                  <a:gd name="T61" fmla="*/ 62 h 81"/>
                  <a:gd name="T62" fmla="*/ 0 w 57"/>
                  <a:gd name="T63" fmla="*/ 64 h 81"/>
                  <a:gd name="T64" fmla="*/ 0 w 57"/>
                  <a:gd name="T65" fmla="*/ 67 h 81"/>
                  <a:gd name="T66" fmla="*/ 10 w 57"/>
                  <a:gd name="T67" fmla="*/ 78 h 81"/>
                  <a:gd name="T68" fmla="*/ 12 w 57"/>
                  <a:gd name="T69" fmla="*/ 74 h 81"/>
                  <a:gd name="T70" fmla="*/ 17 w 57"/>
                  <a:gd name="T71" fmla="*/ 67 h 81"/>
                  <a:gd name="T72" fmla="*/ 24 w 57"/>
                  <a:gd name="T73" fmla="*/ 71 h 81"/>
                  <a:gd name="T74" fmla="*/ 29 w 57"/>
                  <a:gd name="T75" fmla="*/ 76 h 81"/>
                  <a:gd name="T76" fmla="*/ 31 w 57"/>
                  <a:gd name="T77" fmla="*/ 74 h 81"/>
                  <a:gd name="T78" fmla="*/ 38 w 57"/>
                  <a:gd name="T79" fmla="*/ 74 h 81"/>
                  <a:gd name="T80" fmla="*/ 41 w 57"/>
                  <a:gd name="T81" fmla="*/ 71 h 81"/>
                  <a:gd name="T82" fmla="*/ 48 w 57"/>
                  <a:gd name="T83" fmla="*/ 71 h 81"/>
                  <a:gd name="T84" fmla="*/ 52 w 57"/>
                  <a:gd name="T85" fmla="*/ 67 h 81"/>
                  <a:gd name="T86" fmla="*/ 52 w 57"/>
                  <a:gd name="T87" fmla="*/ 50 h 81"/>
                  <a:gd name="T88" fmla="*/ 55 w 57"/>
                  <a:gd name="T89" fmla="*/ 38 h 81"/>
                  <a:gd name="T90" fmla="*/ 52 w 57"/>
                  <a:gd name="T91" fmla="*/ 29 h 81"/>
                  <a:gd name="T92" fmla="*/ 41 w 57"/>
                  <a:gd name="T93" fmla="*/ 24 h 81"/>
                  <a:gd name="T94" fmla="*/ 33 w 57"/>
                  <a:gd name="T95" fmla="*/ 17 h 81"/>
                  <a:gd name="T96" fmla="*/ 26 w 57"/>
                  <a:gd name="T97" fmla="*/ 3 h 81"/>
                  <a:gd name="T98" fmla="*/ 19 w 57"/>
                  <a:gd name="T99" fmla="*/ 0 h 81"/>
                  <a:gd name="T100" fmla="*/ 7 w 57"/>
                  <a:gd name="T101" fmla="*/ 3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
                  <a:gd name="T154" fmla="*/ 0 h 81"/>
                  <a:gd name="T155" fmla="*/ 57 w 57"/>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 h="81">
                    <a:moveTo>
                      <a:pt x="3" y="5"/>
                    </a:moveTo>
                    <a:lnTo>
                      <a:pt x="5" y="8"/>
                    </a:lnTo>
                    <a:lnTo>
                      <a:pt x="5" y="10"/>
                    </a:lnTo>
                    <a:lnTo>
                      <a:pt x="5" y="12"/>
                    </a:lnTo>
                    <a:lnTo>
                      <a:pt x="7" y="10"/>
                    </a:lnTo>
                    <a:lnTo>
                      <a:pt x="7" y="12"/>
                    </a:lnTo>
                    <a:lnTo>
                      <a:pt x="7" y="15"/>
                    </a:lnTo>
                    <a:lnTo>
                      <a:pt x="10" y="17"/>
                    </a:lnTo>
                    <a:lnTo>
                      <a:pt x="12" y="17"/>
                    </a:lnTo>
                    <a:lnTo>
                      <a:pt x="10" y="17"/>
                    </a:lnTo>
                    <a:lnTo>
                      <a:pt x="10" y="19"/>
                    </a:lnTo>
                    <a:lnTo>
                      <a:pt x="7" y="19"/>
                    </a:lnTo>
                    <a:lnTo>
                      <a:pt x="10" y="22"/>
                    </a:lnTo>
                    <a:lnTo>
                      <a:pt x="10" y="24"/>
                    </a:lnTo>
                    <a:lnTo>
                      <a:pt x="12" y="24"/>
                    </a:lnTo>
                    <a:lnTo>
                      <a:pt x="12" y="26"/>
                    </a:lnTo>
                    <a:lnTo>
                      <a:pt x="10" y="31"/>
                    </a:lnTo>
                    <a:lnTo>
                      <a:pt x="10" y="34"/>
                    </a:lnTo>
                    <a:lnTo>
                      <a:pt x="10" y="36"/>
                    </a:lnTo>
                    <a:lnTo>
                      <a:pt x="12" y="36"/>
                    </a:lnTo>
                    <a:lnTo>
                      <a:pt x="12" y="38"/>
                    </a:lnTo>
                    <a:lnTo>
                      <a:pt x="15" y="38"/>
                    </a:lnTo>
                    <a:lnTo>
                      <a:pt x="15" y="41"/>
                    </a:lnTo>
                    <a:lnTo>
                      <a:pt x="12" y="41"/>
                    </a:lnTo>
                    <a:lnTo>
                      <a:pt x="10" y="41"/>
                    </a:lnTo>
                    <a:lnTo>
                      <a:pt x="15" y="45"/>
                    </a:lnTo>
                    <a:lnTo>
                      <a:pt x="15" y="48"/>
                    </a:lnTo>
                    <a:lnTo>
                      <a:pt x="12" y="48"/>
                    </a:lnTo>
                    <a:lnTo>
                      <a:pt x="10" y="48"/>
                    </a:lnTo>
                    <a:lnTo>
                      <a:pt x="10" y="50"/>
                    </a:lnTo>
                    <a:lnTo>
                      <a:pt x="7" y="50"/>
                    </a:lnTo>
                    <a:lnTo>
                      <a:pt x="7" y="48"/>
                    </a:lnTo>
                    <a:lnTo>
                      <a:pt x="7" y="50"/>
                    </a:lnTo>
                    <a:lnTo>
                      <a:pt x="7" y="52"/>
                    </a:lnTo>
                    <a:lnTo>
                      <a:pt x="7" y="55"/>
                    </a:lnTo>
                    <a:lnTo>
                      <a:pt x="7" y="52"/>
                    </a:lnTo>
                    <a:lnTo>
                      <a:pt x="5" y="52"/>
                    </a:lnTo>
                    <a:lnTo>
                      <a:pt x="3" y="55"/>
                    </a:lnTo>
                    <a:lnTo>
                      <a:pt x="3" y="57"/>
                    </a:lnTo>
                    <a:lnTo>
                      <a:pt x="0" y="57"/>
                    </a:lnTo>
                    <a:lnTo>
                      <a:pt x="0" y="59"/>
                    </a:lnTo>
                    <a:lnTo>
                      <a:pt x="0" y="62"/>
                    </a:lnTo>
                    <a:lnTo>
                      <a:pt x="0" y="64"/>
                    </a:lnTo>
                    <a:lnTo>
                      <a:pt x="0" y="67"/>
                    </a:lnTo>
                    <a:lnTo>
                      <a:pt x="0" y="69"/>
                    </a:lnTo>
                    <a:lnTo>
                      <a:pt x="7" y="76"/>
                    </a:lnTo>
                    <a:lnTo>
                      <a:pt x="10" y="78"/>
                    </a:lnTo>
                    <a:lnTo>
                      <a:pt x="12" y="81"/>
                    </a:lnTo>
                    <a:lnTo>
                      <a:pt x="12" y="76"/>
                    </a:lnTo>
                    <a:lnTo>
                      <a:pt x="12" y="74"/>
                    </a:lnTo>
                    <a:lnTo>
                      <a:pt x="12" y="69"/>
                    </a:lnTo>
                    <a:lnTo>
                      <a:pt x="15" y="69"/>
                    </a:lnTo>
                    <a:lnTo>
                      <a:pt x="17" y="67"/>
                    </a:lnTo>
                    <a:lnTo>
                      <a:pt x="19" y="69"/>
                    </a:lnTo>
                    <a:lnTo>
                      <a:pt x="22" y="69"/>
                    </a:lnTo>
                    <a:lnTo>
                      <a:pt x="24" y="71"/>
                    </a:lnTo>
                    <a:lnTo>
                      <a:pt x="26" y="71"/>
                    </a:lnTo>
                    <a:lnTo>
                      <a:pt x="29" y="76"/>
                    </a:lnTo>
                    <a:lnTo>
                      <a:pt x="31" y="76"/>
                    </a:lnTo>
                    <a:lnTo>
                      <a:pt x="31" y="74"/>
                    </a:lnTo>
                    <a:lnTo>
                      <a:pt x="36" y="71"/>
                    </a:lnTo>
                    <a:lnTo>
                      <a:pt x="38" y="74"/>
                    </a:lnTo>
                    <a:lnTo>
                      <a:pt x="41" y="71"/>
                    </a:lnTo>
                    <a:lnTo>
                      <a:pt x="43" y="74"/>
                    </a:lnTo>
                    <a:lnTo>
                      <a:pt x="45" y="71"/>
                    </a:lnTo>
                    <a:lnTo>
                      <a:pt x="48" y="71"/>
                    </a:lnTo>
                    <a:lnTo>
                      <a:pt x="50" y="71"/>
                    </a:lnTo>
                    <a:lnTo>
                      <a:pt x="52" y="71"/>
                    </a:lnTo>
                    <a:lnTo>
                      <a:pt x="52" y="67"/>
                    </a:lnTo>
                    <a:lnTo>
                      <a:pt x="55" y="59"/>
                    </a:lnTo>
                    <a:lnTo>
                      <a:pt x="57" y="57"/>
                    </a:lnTo>
                    <a:lnTo>
                      <a:pt x="52" y="50"/>
                    </a:lnTo>
                    <a:lnTo>
                      <a:pt x="52" y="41"/>
                    </a:lnTo>
                    <a:lnTo>
                      <a:pt x="57" y="38"/>
                    </a:lnTo>
                    <a:lnTo>
                      <a:pt x="55" y="38"/>
                    </a:lnTo>
                    <a:lnTo>
                      <a:pt x="52" y="34"/>
                    </a:lnTo>
                    <a:lnTo>
                      <a:pt x="55" y="31"/>
                    </a:lnTo>
                    <a:lnTo>
                      <a:pt x="52" y="29"/>
                    </a:lnTo>
                    <a:lnTo>
                      <a:pt x="50" y="31"/>
                    </a:lnTo>
                    <a:lnTo>
                      <a:pt x="43" y="29"/>
                    </a:lnTo>
                    <a:lnTo>
                      <a:pt x="41" y="24"/>
                    </a:lnTo>
                    <a:lnTo>
                      <a:pt x="38" y="19"/>
                    </a:lnTo>
                    <a:lnTo>
                      <a:pt x="38" y="17"/>
                    </a:lnTo>
                    <a:lnTo>
                      <a:pt x="33" y="17"/>
                    </a:lnTo>
                    <a:lnTo>
                      <a:pt x="33" y="15"/>
                    </a:lnTo>
                    <a:lnTo>
                      <a:pt x="29" y="8"/>
                    </a:lnTo>
                    <a:lnTo>
                      <a:pt x="26" y="3"/>
                    </a:lnTo>
                    <a:lnTo>
                      <a:pt x="22" y="0"/>
                    </a:lnTo>
                    <a:lnTo>
                      <a:pt x="19" y="0"/>
                    </a:lnTo>
                    <a:lnTo>
                      <a:pt x="15" y="0"/>
                    </a:lnTo>
                    <a:lnTo>
                      <a:pt x="12" y="3"/>
                    </a:lnTo>
                    <a:lnTo>
                      <a:pt x="7" y="3"/>
                    </a:lnTo>
                    <a:lnTo>
                      <a:pt x="7" y="5"/>
                    </a:lnTo>
                    <a:lnTo>
                      <a:pt x="3" y="5"/>
                    </a:lnTo>
                    <a:close/>
                  </a:path>
                </a:pathLst>
              </a:custGeom>
              <a:grpFill/>
              <a:ln w="9525">
                <a:noFill/>
                <a:round/>
                <a:headEnd/>
                <a:tailEnd/>
              </a:ln>
            </p:spPr>
            <p:txBody>
              <a:bodyPr/>
              <a:lstStyle/>
              <a:p>
                <a:pPr>
                  <a:defRPr/>
                </a:pPr>
                <a:endParaRPr lang="en-US" sz="1200" kern="0">
                  <a:solidFill>
                    <a:srgbClr val="0096D6"/>
                  </a:solidFill>
                </a:endParaRPr>
              </a:p>
            </p:txBody>
          </p:sp>
          <p:sp>
            <p:nvSpPr>
              <p:cNvPr id="3002" name="Freeform 776"/>
              <p:cNvSpPr>
                <a:spLocks/>
              </p:cNvSpPr>
              <p:nvPr/>
            </p:nvSpPr>
            <p:spPr bwMode="auto">
              <a:xfrm>
                <a:off x="3123" y="1917"/>
                <a:ext cx="57" cy="81"/>
              </a:xfrm>
              <a:custGeom>
                <a:avLst/>
                <a:gdLst>
                  <a:gd name="T0" fmla="*/ 5 w 57"/>
                  <a:gd name="T1" fmla="*/ 8 h 81"/>
                  <a:gd name="T2" fmla="*/ 5 w 57"/>
                  <a:gd name="T3" fmla="*/ 10 h 81"/>
                  <a:gd name="T4" fmla="*/ 5 w 57"/>
                  <a:gd name="T5" fmla="*/ 12 h 81"/>
                  <a:gd name="T6" fmla="*/ 7 w 57"/>
                  <a:gd name="T7" fmla="*/ 12 h 81"/>
                  <a:gd name="T8" fmla="*/ 7 w 57"/>
                  <a:gd name="T9" fmla="*/ 12 h 81"/>
                  <a:gd name="T10" fmla="*/ 7 w 57"/>
                  <a:gd name="T11" fmla="*/ 15 h 81"/>
                  <a:gd name="T12" fmla="*/ 10 w 57"/>
                  <a:gd name="T13" fmla="*/ 17 h 81"/>
                  <a:gd name="T14" fmla="*/ 12 w 57"/>
                  <a:gd name="T15" fmla="*/ 17 h 81"/>
                  <a:gd name="T16" fmla="*/ 12 w 57"/>
                  <a:gd name="T17" fmla="*/ 17 h 81"/>
                  <a:gd name="T18" fmla="*/ 10 w 57"/>
                  <a:gd name="T19" fmla="*/ 19 h 81"/>
                  <a:gd name="T20" fmla="*/ 10 w 57"/>
                  <a:gd name="T21" fmla="*/ 22 h 81"/>
                  <a:gd name="T22" fmla="*/ 12 w 57"/>
                  <a:gd name="T23" fmla="*/ 24 h 81"/>
                  <a:gd name="T24" fmla="*/ 10 w 57"/>
                  <a:gd name="T25" fmla="*/ 31 h 81"/>
                  <a:gd name="T26" fmla="*/ 10 w 57"/>
                  <a:gd name="T27" fmla="*/ 31 h 81"/>
                  <a:gd name="T28" fmla="*/ 10 w 57"/>
                  <a:gd name="T29" fmla="*/ 34 h 81"/>
                  <a:gd name="T30" fmla="*/ 12 w 57"/>
                  <a:gd name="T31" fmla="*/ 36 h 81"/>
                  <a:gd name="T32" fmla="*/ 15 w 57"/>
                  <a:gd name="T33" fmla="*/ 38 h 81"/>
                  <a:gd name="T34" fmla="*/ 15 w 57"/>
                  <a:gd name="T35" fmla="*/ 38 h 81"/>
                  <a:gd name="T36" fmla="*/ 12 w 57"/>
                  <a:gd name="T37" fmla="*/ 41 h 81"/>
                  <a:gd name="T38" fmla="*/ 10 w 57"/>
                  <a:gd name="T39" fmla="*/ 41 h 81"/>
                  <a:gd name="T40" fmla="*/ 15 w 57"/>
                  <a:gd name="T41" fmla="*/ 48 h 81"/>
                  <a:gd name="T42" fmla="*/ 12 w 57"/>
                  <a:gd name="T43" fmla="*/ 48 h 81"/>
                  <a:gd name="T44" fmla="*/ 10 w 57"/>
                  <a:gd name="T45" fmla="*/ 48 h 81"/>
                  <a:gd name="T46" fmla="*/ 7 w 57"/>
                  <a:gd name="T47" fmla="*/ 48 h 81"/>
                  <a:gd name="T48" fmla="*/ 7 w 57"/>
                  <a:gd name="T49" fmla="*/ 50 h 81"/>
                  <a:gd name="T50" fmla="*/ 7 w 57"/>
                  <a:gd name="T51" fmla="*/ 52 h 81"/>
                  <a:gd name="T52" fmla="*/ 7 w 57"/>
                  <a:gd name="T53" fmla="*/ 55 h 81"/>
                  <a:gd name="T54" fmla="*/ 7 w 57"/>
                  <a:gd name="T55" fmla="*/ 52 h 81"/>
                  <a:gd name="T56" fmla="*/ 3 w 57"/>
                  <a:gd name="T57" fmla="*/ 55 h 81"/>
                  <a:gd name="T58" fmla="*/ 3 w 57"/>
                  <a:gd name="T59" fmla="*/ 57 h 81"/>
                  <a:gd name="T60" fmla="*/ 0 w 57"/>
                  <a:gd name="T61" fmla="*/ 62 h 81"/>
                  <a:gd name="T62" fmla="*/ 0 w 57"/>
                  <a:gd name="T63" fmla="*/ 64 h 81"/>
                  <a:gd name="T64" fmla="*/ 0 w 57"/>
                  <a:gd name="T65" fmla="*/ 67 h 81"/>
                  <a:gd name="T66" fmla="*/ 10 w 57"/>
                  <a:gd name="T67" fmla="*/ 78 h 81"/>
                  <a:gd name="T68" fmla="*/ 12 w 57"/>
                  <a:gd name="T69" fmla="*/ 74 h 81"/>
                  <a:gd name="T70" fmla="*/ 17 w 57"/>
                  <a:gd name="T71" fmla="*/ 67 h 81"/>
                  <a:gd name="T72" fmla="*/ 24 w 57"/>
                  <a:gd name="T73" fmla="*/ 71 h 81"/>
                  <a:gd name="T74" fmla="*/ 29 w 57"/>
                  <a:gd name="T75" fmla="*/ 76 h 81"/>
                  <a:gd name="T76" fmla="*/ 31 w 57"/>
                  <a:gd name="T77" fmla="*/ 74 h 81"/>
                  <a:gd name="T78" fmla="*/ 38 w 57"/>
                  <a:gd name="T79" fmla="*/ 74 h 81"/>
                  <a:gd name="T80" fmla="*/ 41 w 57"/>
                  <a:gd name="T81" fmla="*/ 71 h 81"/>
                  <a:gd name="T82" fmla="*/ 48 w 57"/>
                  <a:gd name="T83" fmla="*/ 71 h 81"/>
                  <a:gd name="T84" fmla="*/ 52 w 57"/>
                  <a:gd name="T85" fmla="*/ 67 h 81"/>
                  <a:gd name="T86" fmla="*/ 52 w 57"/>
                  <a:gd name="T87" fmla="*/ 50 h 81"/>
                  <a:gd name="T88" fmla="*/ 55 w 57"/>
                  <a:gd name="T89" fmla="*/ 38 h 81"/>
                  <a:gd name="T90" fmla="*/ 52 w 57"/>
                  <a:gd name="T91" fmla="*/ 29 h 81"/>
                  <a:gd name="T92" fmla="*/ 41 w 57"/>
                  <a:gd name="T93" fmla="*/ 24 h 81"/>
                  <a:gd name="T94" fmla="*/ 33 w 57"/>
                  <a:gd name="T95" fmla="*/ 17 h 81"/>
                  <a:gd name="T96" fmla="*/ 26 w 57"/>
                  <a:gd name="T97" fmla="*/ 3 h 81"/>
                  <a:gd name="T98" fmla="*/ 19 w 57"/>
                  <a:gd name="T99" fmla="*/ 0 h 81"/>
                  <a:gd name="T100" fmla="*/ 7 w 57"/>
                  <a:gd name="T101" fmla="*/ 3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
                  <a:gd name="T154" fmla="*/ 0 h 81"/>
                  <a:gd name="T155" fmla="*/ 57 w 57"/>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 h="81">
                    <a:moveTo>
                      <a:pt x="3" y="5"/>
                    </a:moveTo>
                    <a:lnTo>
                      <a:pt x="5" y="8"/>
                    </a:lnTo>
                    <a:lnTo>
                      <a:pt x="5" y="10"/>
                    </a:lnTo>
                    <a:lnTo>
                      <a:pt x="5" y="12"/>
                    </a:lnTo>
                    <a:lnTo>
                      <a:pt x="7" y="10"/>
                    </a:lnTo>
                    <a:lnTo>
                      <a:pt x="7" y="12"/>
                    </a:lnTo>
                    <a:lnTo>
                      <a:pt x="7" y="15"/>
                    </a:lnTo>
                    <a:lnTo>
                      <a:pt x="10" y="17"/>
                    </a:lnTo>
                    <a:lnTo>
                      <a:pt x="12" y="17"/>
                    </a:lnTo>
                    <a:lnTo>
                      <a:pt x="10" y="17"/>
                    </a:lnTo>
                    <a:lnTo>
                      <a:pt x="10" y="19"/>
                    </a:lnTo>
                    <a:lnTo>
                      <a:pt x="7" y="19"/>
                    </a:lnTo>
                    <a:lnTo>
                      <a:pt x="10" y="22"/>
                    </a:lnTo>
                    <a:lnTo>
                      <a:pt x="10" y="24"/>
                    </a:lnTo>
                    <a:lnTo>
                      <a:pt x="12" y="24"/>
                    </a:lnTo>
                    <a:lnTo>
                      <a:pt x="12" y="26"/>
                    </a:lnTo>
                    <a:lnTo>
                      <a:pt x="10" y="31"/>
                    </a:lnTo>
                    <a:lnTo>
                      <a:pt x="10" y="34"/>
                    </a:lnTo>
                    <a:lnTo>
                      <a:pt x="10" y="36"/>
                    </a:lnTo>
                    <a:lnTo>
                      <a:pt x="12" y="36"/>
                    </a:lnTo>
                    <a:lnTo>
                      <a:pt x="12" y="38"/>
                    </a:lnTo>
                    <a:lnTo>
                      <a:pt x="15" y="38"/>
                    </a:lnTo>
                    <a:lnTo>
                      <a:pt x="15" y="41"/>
                    </a:lnTo>
                    <a:lnTo>
                      <a:pt x="12" y="41"/>
                    </a:lnTo>
                    <a:lnTo>
                      <a:pt x="10" y="41"/>
                    </a:lnTo>
                    <a:lnTo>
                      <a:pt x="15" y="45"/>
                    </a:lnTo>
                    <a:lnTo>
                      <a:pt x="15" y="48"/>
                    </a:lnTo>
                    <a:lnTo>
                      <a:pt x="12" y="48"/>
                    </a:lnTo>
                    <a:lnTo>
                      <a:pt x="10" y="48"/>
                    </a:lnTo>
                    <a:lnTo>
                      <a:pt x="10" y="50"/>
                    </a:lnTo>
                    <a:lnTo>
                      <a:pt x="7" y="50"/>
                    </a:lnTo>
                    <a:lnTo>
                      <a:pt x="7" y="48"/>
                    </a:lnTo>
                    <a:lnTo>
                      <a:pt x="7" y="50"/>
                    </a:lnTo>
                    <a:lnTo>
                      <a:pt x="7" y="52"/>
                    </a:lnTo>
                    <a:lnTo>
                      <a:pt x="7" y="55"/>
                    </a:lnTo>
                    <a:lnTo>
                      <a:pt x="7" y="52"/>
                    </a:lnTo>
                    <a:lnTo>
                      <a:pt x="5" y="52"/>
                    </a:lnTo>
                    <a:lnTo>
                      <a:pt x="3" y="55"/>
                    </a:lnTo>
                    <a:lnTo>
                      <a:pt x="3" y="57"/>
                    </a:lnTo>
                    <a:lnTo>
                      <a:pt x="0" y="57"/>
                    </a:lnTo>
                    <a:lnTo>
                      <a:pt x="0" y="59"/>
                    </a:lnTo>
                    <a:lnTo>
                      <a:pt x="0" y="62"/>
                    </a:lnTo>
                    <a:lnTo>
                      <a:pt x="0" y="64"/>
                    </a:lnTo>
                    <a:lnTo>
                      <a:pt x="0" y="67"/>
                    </a:lnTo>
                    <a:lnTo>
                      <a:pt x="0" y="69"/>
                    </a:lnTo>
                    <a:lnTo>
                      <a:pt x="7" y="76"/>
                    </a:lnTo>
                    <a:lnTo>
                      <a:pt x="10" y="78"/>
                    </a:lnTo>
                    <a:lnTo>
                      <a:pt x="12" y="81"/>
                    </a:lnTo>
                    <a:lnTo>
                      <a:pt x="12" y="76"/>
                    </a:lnTo>
                    <a:lnTo>
                      <a:pt x="12" y="74"/>
                    </a:lnTo>
                    <a:lnTo>
                      <a:pt x="12" y="69"/>
                    </a:lnTo>
                    <a:lnTo>
                      <a:pt x="15" y="69"/>
                    </a:lnTo>
                    <a:lnTo>
                      <a:pt x="17" y="67"/>
                    </a:lnTo>
                    <a:lnTo>
                      <a:pt x="19" y="69"/>
                    </a:lnTo>
                    <a:lnTo>
                      <a:pt x="22" y="69"/>
                    </a:lnTo>
                    <a:lnTo>
                      <a:pt x="24" y="71"/>
                    </a:lnTo>
                    <a:lnTo>
                      <a:pt x="26" y="71"/>
                    </a:lnTo>
                    <a:lnTo>
                      <a:pt x="29" y="76"/>
                    </a:lnTo>
                    <a:lnTo>
                      <a:pt x="31" y="76"/>
                    </a:lnTo>
                    <a:lnTo>
                      <a:pt x="31" y="74"/>
                    </a:lnTo>
                    <a:lnTo>
                      <a:pt x="36" y="71"/>
                    </a:lnTo>
                    <a:lnTo>
                      <a:pt x="38" y="74"/>
                    </a:lnTo>
                    <a:lnTo>
                      <a:pt x="41" y="71"/>
                    </a:lnTo>
                    <a:lnTo>
                      <a:pt x="43" y="74"/>
                    </a:lnTo>
                    <a:lnTo>
                      <a:pt x="45" y="71"/>
                    </a:lnTo>
                    <a:lnTo>
                      <a:pt x="48" y="71"/>
                    </a:lnTo>
                    <a:lnTo>
                      <a:pt x="50" y="71"/>
                    </a:lnTo>
                    <a:lnTo>
                      <a:pt x="52" y="71"/>
                    </a:lnTo>
                    <a:lnTo>
                      <a:pt x="52" y="67"/>
                    </a:lnTo>
                    <a:lnTo>
                      <a:pt x="55" y="59"/>
                    </a:lnTo>
                    <a:lnTo>
                      <a:pt x="57" y="57"/>
                    </a:lnTo>
                    <a:lnTo>
                      <a:pt x="52" y="50"/>
                    </a:lnTo>
                    <a:lnTo>
                      <a:pt x="52" y="41"/>
                    </a:lnTo>
                    <a:lnTo>
                      <a:pt x="57" y="38"/>
                    </a:lnTo>
                    <a:lnTo>
                      <a:pt x="55" y="38"/>
                    </a:lnTo>
                    <a:lnTo>
                      <a:pt x="52" y="34"/>
                    </a:lnTo>
                    <a:lnTo>
                      <a:pt x="55" y="31"/>
                    </a:lnTo>
                    <a:lnTo>
                      <a:pt x="52" y="29"/>
                    </a:lnTo>
                    <a:lnTo>
                      <a:pt x="50" y="31"/>
                    </a:lnTo>
                    <a:lnTo>
                      <a:pt x="43" y="29"/>
                    </a:lnTo>
                    <a:lnTo>
                      <a:pt x="41" y="24"/>
                    </a:lnTo>
                    <a:lnTo>
                      <a:pt x="38" y="19"/>
                    </a:lnTo>
                    <a:lnTo>
                      <a:pt x="38" y="17"/>
                    </a:lnTo>
                    <a:lnTo>
                      <a:pt x="33" y="17"/>
                    </a:lnTo>
                    <a:lnTo>
                      <a:pt x="33" y="15"/>
                    </a:lnTo>
                    <a:lnTo>
                      <a:pt x="29" y="8"/>
                    </a:lnTo>
                    <a:lnTo>
                      <a:pt x="26" y="3"/>
                    </a:lnTo>
                    <a:lnTo>
                      <a:pt x="22" y="0"/>
                    </a:lnTo>
                    <a:lnTo>
                      <a:pt x="19" y="0"/>
                    </a:lnTo>
                    <a:lnTo>
                      <a:pt x="15" y="0"/>
                    </a:lnTo>
                    <a:lnTo>
                      <a:pt x="12" y="3"/>
                    </a:lnTo>
                    <a:lnTo>
                      <a:pt x="7" y="3"/>
                    </a:lnTo>
                    <a:lnTo>
                      <a:pt x="7" y="5"/>
                    </a:lnTo>
                    <a:lnTo>
                      <a:pt x="3" y="5"/>
                    </a:lnTo>
                  </a:path>
                </a:pathLst>
              </a:custGeom>
              <a:grpFill/>
              <a:ln w="9525">
                <a:noFill/>
                <a:round/>
                <a:headEnd/>
                <a:tailEnd/>
              </a:ln>
            </p:spPr>
            <p:txBody>
              <a:bodyPr/>
              <a:lstStyle/>
              <a:p>
                <a:pPr>
                  <a:defRPr/>
                </a:pPr>
                <a:endParaRPr lang="en-US" sz="1200" kern="0">
                  <a:solidFill>
                    <a:srgbClr val="0096D6"/>
                  </a:solidFill>
                </a:endParaRPr>
              </a:p>
            </p:txBody>
          </p:sp>
          <p:sp>
            <p:nvSpPr>
              <p:cNvPr id="3003" name="Freeform 777"/>
              <p:cNvSpPr>
                <a:spLocks/>
              </p:cNvSpPr>
              <p:nvPr/>
            </p:nvSpPr>
            <p:spPr bwMode="auto">
              <a:xfrm>
                <a:off x="3138" y="1717"/>
                <a:ext cx="42" cy="33"/>
              </a:xfrm>
              <a:custGeom>
                <a:avLst/>
                <a:gdLst>
                  <a:gd name="T0" fmla="*/ 0 w 42"/>
                  <a:gd name="T1" fmla="*/ 28 h 33"/>
                  <a:gd name="T2" fmla="*/ 0 w 42"/>
                  <a:gd name="T3" fmla="*/ 28 h 33"/>
                  <a:gd name="T4" fmla="*/ 2 w 42"/>
                  <a:gd name="T5" fmla="*/ 26 h 33"/>
                  <a:gd name="T6" fmla="*/ 4 w 42"/>
                  <a:gd name="T7" fmla="*/ 21 h 33"/>
                  <a:gd name="T8" fmla="*/ 4 w 42"/>
                  <a:gd name="T9" fmla="*/ 19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9 h 33"/>
                  <a:gd name="T24" fmla="*/ 16 w 42"/>
                  <a:gd name="T25" fmla="*/ 16 h 33"/>
                  <a:gd name="T26" fmla="*/ 18 w 42"/>
                  <a:gd name="T27" fmla="*/ 19 h 33"/>
                  <a:gd name="T28" fmla="*/ 21 w 42"/>
                  <a:gd name="T29" fmla="*/ 19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3"/>
                  <a:gd name="T92" fmla="*/ 42 w 42"/>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3">
                    <a:moveTo>
                      <a:pt x="0" y="28"/>
                    </a:moveTo>
                    <a:lnTo>
                      <a:pt x="0" y="28"/>
                    </a:lnTo>
                    <a:lnTo>
                      <a:pt x="2" y="26"/>
                    </a:lnTo>
                    <a:lnTo>
                      <a:pt x="4" y="21"/>
                    </a:lnTo>
                    <a:lnTo>
                      <a:pt x="4" y="19"/>
                    </a:lnTo>
                    <a:lnTo>
                      <a:pt x="7" y="16"/>
                    </a:lnTo>
                    <a:lnTo>
                      <a:pt x="11" y="16"/>
                    </a:lnTo>
                    <a:lnTo>
                      <a:pt x="18" y="9"/>
                    </a:lnTo>
                    <a:lnTo>
                      <a:pt x="21" y="0"/>
                    </a:lnTo>
                    <a:lnTo>
                      <a:pt x="18" y="7"/>
                    </a:lnTo>
                    <a:lnTo>
                      <a:pt x="14" y="16"/>
                    </a:lnTo>
                    <a:lnTo>
                      <a:pt x="14" y="19"/>
                    </a:lnTo>
                    <a:lnTo>
                      <a:pt x="16" y="16"/>
                    </a:lnTo>
                    <a:lnTo>
                      <a:pt x="18" y="19"/>
                    </a:lnTo>
                    <a:lnTo>
                      <a:pt x="21" y="19"/>
                    </a:lnTo>
                    <a:lnTo>
                      <a:pt x="21" y="11"/>
                    </a:lnTo>
                    <a:lnTo>
                      <a:pt x="23" y="9"/>
                    </a:lnTo>
                    <a:lnTo>
                      <a:pt x="26" y="9"/>
                    </a:lnTo>
                    <a:lnTo>
                      <a:pt x="26" y="11"/>
                    </a:lnTo>
                    <a:lnTo>
                      <a:pt x="28" y="11"/>
                    </a:lnTo>
                    <a:lnTo>
                      <a:pt x="30" y="11"/>
                    </a:lnTo>
                    <a:lnTo>
                      <a:pt x="35" y="14"/>
                    </a:lnTo>
                    <a:lnTo>
                      <a:pt x="40" y="14"/>
                    </a:lnTo>
                    <a:lnTo>
                      <a:pt x="42" y="21"/>
                    </a:lnTo>
                    <a:lnTo>
                      <a:pt x="42" y="23"/>
                    </a:lnTo>
                    <a:lnTo>
                      <a:pt x="42" y="30"/>
                    </a:lnTo>
                    <a:lnTo>
                      <a:pt x="30" y="33"/>
                    </a:lnTo>
                    <a:lnTo>
                      <a:pt x="0" y="28"/>
                    </a:lnTo>
                    <a:close/>
                  </a:path>
                </a:pathLst>
              </a:custGeom>
              <a:grpFill/>
              <a:ln w="9525">
                <a:noFill/>
                <a:round/>
                <a:headEnd/>
                <a:tailEnd/>
              </a:ln>
            </p:spPr>
            <p:txBody>
              <a:bodyPr/>
              <a:lstStyle/>
              <a:p>
                <a:pPr>
                  <a:defRPr/>
                </a:pPr>
                <a:endParaRPr lang="en-US" sz="1200" kern="0">
                  <a:solidFill>
                    <a:srgbClr val="0096D6"/>
                  </a:solidFill>
                </a:endParaRPr>
              </a:p>
            </p:txBody>
          </p:sp>
          <p:sp>
            <p:nvSpPr>
              <p:cNvPr id="3004" name="Freeform 778"/>
              <p:cNvSpPr>
                <a:spLocks/>
              </p:cNvSpPr>
              <p:nvPr/>
            </p:nvSpPr>
            <p:spPr bwMode="auto">
              <a:xfrm>
                <a:off x="3138" y="1717"/>
                <a:ext cx="42" cy="33"/>
              </a:xfrm>
              <a:custGeom>
                <a:avLst/>
                <a:gdLst>
                  <a:gd name="T0" fmla="*/ 0 w 42"/>
                  <a:gd name="T1" fmla="*/ 28 h 33"/>
                  <a:gd name="T2" fmla="*/ 0 w 42"/>
                  <a:gd name="T3" fmla="*/ 28 h 33"/>
                  <a:gd name="T4" fmla="*/ 2 w 42"/>
                  <a:gd name="T5" fmla="*/ 26 h 33"/>
                  <a:gd name="T6" fmla="*/ 4 w 42"/>
                  <a:gd name="T7" fmla="*/ 21 h 33"/>
                  <a:gd name="T8" fmla="*/ 4 w 42"/>
                  <a:gd name="T9" fmla="*/ 19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9 h 33"/>
                  <a:gd name="T24" fmla="*/ 16 w 42"/>
                  <a:gd name="T25" fmla="*/ 16 h 33"/>
                  <a:gd name="T26" fmla="*/ 18 w 42"/>
                  <a:gd name="T27" fmla="*/ 19 h 33"/>
                  <a:gd name="T28" fmla="*/ 21 w 42"/>
                  <a:gd name="T29" fmla="*/ 19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3"/>
                  <a:gd name="T92" fmla="*/ 42 w 42"/>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3">
                    <a:moveTo>
                      <a:pt x="0" y="28"/>
                    </a:moveTo>
                    <a:lnTo>
                      <a:pt x="0" y="28"/>
                    </a:lnTo>
                    <a:lnTo>
                      <a:pt x="2" y="26"/>
                    </a:lnTo>
                    <a:lnTo>
                      <a:pt x="4" y="21"/>
                    </a:lnTo>
                    <a:lnTo>
                      <a:pt x="4" y="19"/>
                    </a:lnTo>
                    <a:lnTo>
                      <a:pt x="7" y="16"/>
                    </a:lnTo>
                    <a:lnTo>
                      <a:pt x="11" y="16"/>
                    </a:lnTo>
                    <a:lnTo>
                      <a:pt x="18" y="9"/>
                    </a:lnTo>
                    <a:lnTo>
                      <a:pt x="21" y="0"/>
                    </a:lnTo>
                    <a:lnTo>
                      <a:pt x="18" y="7"/>
                    </a:lnTo>
                    <a:lnTo>
                      <a:pt x="14" y="16"/>
                    </a:lnTo>
                    <a:lnTo>
                      <a:pt x="14" y="19"/>
                    </a:lnTo>
                    <a:lnTo>
                      <a:pt x="16" y="16"/>
                    </a:lnTo>
                    <a:lnTo>
                      <a:pt x="18" y="19"/>
                    </a:lnTo>
                    <a:lnTo>
                      <a:pt x="21" y="19"/>
                    </a:lnTo>
                    <a:lnTo>
                      <a:pt x="21" y="11"/>
                    </a:lnTo>
                    <a:lnTo>
                      <a:pt x="23" y="9"/>
                    </a:lnTo>
                    <a:lnTo>
                      <a:pt x="26" y="9"/>
                    </a:lnTo>
                    <a:lnTo>
                      <a:pt x="26" y="11"/>
                    </a:lnTo>
                    <a:lnTo>
                      <a:pt x="28" y="11"/>
                    </a:lnTo>
                    <a:lnTo>
                      <a:pt x="30" y="11"/>
                    </a:lnTo>
                    <a:lnTo>
                      <a:pt x="35" y="14"/>
                    </a:lnTo>
                    <a:lnTo>
                      <a:pt x="40" y="14"/>
                    </a:lnTo>
                    <a:lnTo>
                      <a:pt x="42" y="21"/>
                    </a:lnTo>
                    <a:lnTo>
                      <a:pt x="42" y="23"/>
                    </a:lnTo>
                    <a:lnTo>
                      <a:pt x="42" y="30"/>
                    </a:lnTo>
                    <a:lnTo>
                      <a:pt x="30" y="33"/>
                    </a:lnTo>
                    <a:lnTo>
                      <a:pt x="0" y="28"/>
                    </a:lnTo>
                  </a:path>
                </a:pathLst>
              </a:custGeom>
              <a:grpFill/>
              <a:ln w="9525">
                <a:noFill/>
                <a:round/>
                <a:headEnd/>
                <a:tailEnd/>
              </a:ln>
            </p:spPr>
            <p:txBody>
              <a:bodyPr/>
              <a:lstStyle/>
              <a:p>
                <a:pPr>
                  <a:defRPr/>
                </a:pPr>
                <a:endParaRPr lang="en-US" sz="1200" kern="0">
                  <a:solidFill>
                    <a:srgbClr val="0096D6"/>
                  </a:solidFill>
                </a:endParaRPr>
              </a:p>
            </p:txBody>
          </p:sp>
          <p:sp>
            <p:nvSpPr>
              <p:cNvPr id="3005" name="Freeform 779"/>
              <p:cNvSpPr>
                <a:spLocks/>
              </p:cNvSpPr>
              <p:nvPr/>
            </p:nvSpPr>
            <p:spPr bwMode="auto">
              <a:xfrm>
                <a:off x="2018" y="2359"/>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006" name="Freeform 780"/>
              <p:cNvSpPr>
                <a:spLocks/>
              </p:cNvSpPr>
              <p:nvPr/>
            </p:nvSpPr>
            <p:spPr bwMode="auto">
              <a:xfrm>
                <a:off x="2018" y="2359"/>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007" name="Freeform 781"/>
              <p:cNvSpPr>
                <a:spLocks/>
              </p:cNvSpPr>
              <p:nvPr/>
            </p:nvSpPr>
            <p:spPr bwMode="auto">
              <a:xfrm>
                <a:off x="2020" y="2366"/>
                <a:ext cx="3" cy="3"/>
              </a:xfrm>
              <a:custGeom>
                <a:avLst/>
                <a:gdLst>
                  <a:gd name="T0" fmla="*/ 0 w 3"/>
                  <a:gd name="T1" fmla="*/ 0 h 3"/>
                  <a:gd name="T2" fmla="*/ 0 w 3"/>
                  <a:gd name="T3" fmla="*/ 3 h 3"/>
                  <a:gd name="T4" fmla="*/ 0 w 3"/>
                  <a:gd name="T5" fmla="*/ 3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08" name="Freeform 782"/>
              <p:cNvSpPr>
                <a:spLocks/>
              </p:cNvSpPr>
              <p:nvPr/>
            </p:nvSpPr>
            <p:spPr bwMode="auto">
              <a:xfrm>
                <a:off x="2020" y="2366"/>
                <a:ext cx="3" cy="3"/>
              </a:xfrm>
              <a:custGeom>
                <a:avLst/>
                <a:gdLst>
                  <a:gd name="T0" fmla="*/ 0 w 3"/>
                  <a:gd name="T1" fmla="*/ 0 h 3"/>
                  <a:gd name="T2" fmla="*/ 0 w 3"/>
                  <a:gd name="T3" fmla="*/ 3 h 3"/>
                  <a:gd name="T4" fmla="*/ 0 w 3"/>
                  <a:gd name="T5" fmla="*/ 3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09" name="Freeform 783"/>
              <p:cNvSpPr>
                <a:spLocks/>
              </p:cNvSpPr>
              <p:nvPr/>
            </p:nvSpPr>
            <p:spPr bwMode="auto">
              <a:xfrm>
                <a:off x="2068" y="2397"/>
                <a:ext cx="2" cy="5"/>
              </a:xfrm>
              <a:custGeom>
                <a:avLst/>
                <a:gdLst>
                  <a:gd name="T0" fmla="*/ 0 w 2"/>
                  <a:gd name="T1" fmla="*/ 0 h 5"/>
                  <a:gd name="T2" fmla="*/ 0 w 2"/>
                  <a:gd name="T3" fmla="*/ 0 h 5"/>
                  <a:gd name="T4" fmla="*/ 0 w 2"/>
                  <a:gd name="T5" fmla="*/ 2 h 5"/>
                  <a:gd name="T6" fmla="*/ 0 w 2"/>
                  <a:gd name="T7" fmla="*/ 5 h 5"/>
                  <a:gd name="T8" fmla="*/ 2 w 2"/>
                  <a:gd name="T9" fmla="*/ 5 h 5"/>
                  <a:gd name="T10" fmla="*/ 2 w 2"/>
                  <a:gd name="T11" fmla="*/ 5 h 5"/>
                  <a:gd name="T12" fmla="*/ 2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0" y="2"/>
                    </a:lnTo>
                    <a:lnTo>
                      <a:pt x="0" y="5"/>
                    </a:lnTo>
                    <a:lnTo>
                      <a:pt x="2" y="5"/>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3010" name="Freeform 784"/>
              <p:cNvSpPr>
                <a:spLocks/>
              </p:cNvSpPr>
              <p:nvPr/>
            </p:nvSpPr>
            <p:spPr bwMode="auto">
              <a:xfrm>
                <a:off x="2068" y="2397"/>
                <a:ext cx="2" cy="5"/>
              </a:xfrm>
              <a:custGeom>
                <a:avLst/>
                <a:gdLst>
                  <a:gd name="T0" fmla="*/ 0 w 2"/>
                  <a:gd name="T1" fmla="*/ 0 h 5"/>
                  <a:gd name="T2" fmla="*/ 0 w 2"/>
                  <a:gd name="T3" fmla="*/ 0 h 5"/>
                  <a:gd name="T4" fmla="*/ 0 w 2"/>
                  <a:gd name="T5" fmla="*/ 2 h 5"/>
                  <a:gd name="T6" fmla="*/ 0 w 2"/>
                  <a:gd name="T7" fmla="*/ 5 h 5"/>
                  <a:gd name="T8" fmla="*/ 2 w 2"/>
                  <a:gd name="T9" fmla="*/ 5 h 5"/>
                  <a:gd name="T10" fmla="*/ 2 w 2"/>
                  <a:gd name="T11" fmla="*/ 5 h 5"/>
                  <a:gd name="T12" fmla="*/ 2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0" y="2"/>
                    </a:lnTo>
                    <a:lnTo>
                      <a:pt x="0" y="5"/>
                    </a:lnTo>
                    <a:lnTo>
                      <a:pt x="2" y="5"/>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11" name="Freeform 785"/>
              <p:cNvSpPr>
                <a:spLocks/>
              </p:cNvSpPr>
              <p:nvPr/>
            </p:nvSpPr>
            <p:spPr bwMode="auto">
              <a:xfrm>
                <a:off x="2063" y="2444"/>
                <a:ext cx="2" cy="3"/>
              </a:xfrm>
              <a:custGeom>
                <a:avLst/>
                <a:gdLst>
                  <a:gd name="T0" fmla="*/ 2 w 2"/>
                  <a:gd name="T1" fmla="*/ 0 h 3"/>
                  <a:gd name="T2" fmla="*/ 0 w 2"/>
                  <a:gd name="T3" fmla="*/ 0 h 3"/>
                  <a:gd name="T4" fmla="*/ 0 w 2"/>
                  <a:gd name="T5" fmla="*/ 3 h 3"/>
                  <a:gd name="T6" fmla="*/ 2 w 2"/>
                  <a:gd name="T7" fmla="*/ 0 h 3"/>
                  <a:gd name="T8" fmla="*/ 2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0"/>
                    </a:moveTo>
                    <a:lnTo>
                      <a:pt x="0" y="0"/>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3012" name="Freeform 786"/>
              <p:cNvSpPr>
                <a:spLocks/>
              </p:cNvSpPr>
              <p:nvPr/>
            </p:nvSpPr>
            <p:spPr bwMode="auto">
              <a:xfrm>
                <a:off x="2063" y="2444"/>
                <a:ext cx="2" cy="3"/>
              </a:xfrm>
              <a:custGeom>
                <a:avLst/>
                <a:gdLst>
                  <a:gd name="T0" fmla="*/ 2 w 2"/>
                  <a:gd name="T1" fmla="*/ 0 h 3"/>
                  <a:gd name="T2" fmla="*/ 0 w 2"/>
                  <a:gd name="T3" fmla="*/ 0 h 3"/>
                  <a:gd name="T4" fmla="*/ 0 w 2"/>
                  <a:gd name="T5" fmla="*/ 3 h 3"/>
                  <a:gd name="T6" fmla="*/ 2 w 2"/>
                  <a:gd name="T7" fmla="*/ 0 h 3"/>
                  <a:gd name="T8" fmla="*/ 2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0"/>
                    </a:moveTo>
                    <a:lnTo>
                      <a:pt x="0" y="0"/>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3013" name="Freeform 787"/>
              <p:cNvSpPr>
                <a:spLocks/>
              </p:cNvSpPr>
              <p:nvPr/>
            </p:nvSpPr>
            <p:spPr bwMode="auto">
              <a:xfrm>
                <a:off x="3341" y="2139"/>
                <a:ext cx="56" cy="64"/>
              </a:xfrm>
              <a:custGeom>
                <a:avLst/>
                <a:gdLst>
                  <a:gd name="T0" fmla="*/ 52 w 56"/>
                  <a:gd name="T1" fmla="*/ 22 h 64"/>
                  <a:gd name="T2" fmla="*/ 56 w 56"/>
                  <a:gd name="T3" fmla="*/ 17 h 64"/>
                  <a:gd name="T4" fmla="*/ 52 w 56"/>
                  <a:gd name="T5" fmla="*/ 0 h 64"/>
                  <a:gd name="T6" fmla="*/ 23 w 56"/>
                  <a:gd name="T7" fmla="*/ 15 h 64"/>
                  <a:gd name="T8" fmla="*/ 21 w 56"/>
                  <a:gd name="T9" fmla="*/ 17 h 64"/>
                  <a:gd name="T10" fmla="*/ 19 w 56"/>
                  <a:gd name="T11" fmla="*/ 17 h 64"/>
                  <a:gd name="T12" fmla="*/ 11 w 56"/>
                  <a:gd name="T13" fmla="*/ 12 h 64"/>
                  <a:gd name="T14" fmla="*/ 11 w 56"/>
                  <a:gd name="T15" fmla="*/ 10 h 64"/>
                  <a:gd name="T16" fmla="*/ 9 w 56"/>
                  <a:gd name="T17" fmla="*/ 10 h 64"/>
                  <a:gd name="T18" fmla="*/ 7 w 56"/>
                  <a:gd name="T19" fmla="*/ 10 h 64"/>
                  <a:gd name="T20" fmla="*/ 7 w 56"/>
                  <a:gd name="T21" fmla="*/ 15 h 64"/>
                  <a:gd name="T22" fmla="*/ 7 w 56"/>
                  <a:gd name="T23" fmla="*/ 15 h 64"/>
                  <a:gd name="T24" fmla="*/ 7 w 56"/>
                  <a:gd name="T25" fmla="*/ 22 h 64"/>
                  <a:gd name="T26" fmla="*/ 7 w 56"/>
                  <a:gd name="T27" fmla="*/ 24 h 64"/>
                  <a:gd name="T28" fmla="*/ 7 w 56"/>
                  <a:gd name="T29" fmla="*/ 29 h 64"/>
                  <a:gd name="T30" fmla="*/ 4 w 56"/>
                  <a:gd name="T31" fmla="*/ 29 h 64"/>
                  <a:gd name="T32" fmla="*/ 7 w 56"/>
                  <a:gd name="T33" fmla="*/ 29 h 64"/>
                  <a:gd name="T34" fmla="*/ 4 w 56"/>
                  <a:gd name="T35" fmla="*/ 34 h 64"/>
                  <a:gd name="T36" fmla="*/ 7 w 56"/>
                  <a:gd name="T37" fmla="*/ 34 h 64"/>
                  <a:gd name="T38" fmla="*/ 0 w 56"/>
                  <a:gd name="T39" fmla="*/ 60 h 64"/>
                  <a:gd name="T40" fmla="*/ 0 w 56"/>
                  <a:gd name="T41" fmla="*/ 60 h 64"/>
                  <a:gd name="T42" fmla="*/ 0 w 56"/>
                  <a:gd name="T43" fmla="*/ 62 h 64"/>
                  <a:gd name="T44" fmla="*/ 14 w 56"/>
                  <a:gd name="T45" fmla="*/ 64 h 64"/>
                  <a:gd name="T46" fmla="*/ 19 w 56"/>
                  <a:gd name="T47" fmla="*/ 60 h 64"/>
                  <a:gd name="T48" fmla="*/ 23 w 56"/>
                  <a:gd name="T49" fmla="*/ 52 h 64"/>
                  <a:gd name="T50" fmla="*/ 33 w 56"/>
                  <a:gd name="T51" fmla="*/ 52 h 64"/>
                  <a:gd name="T52" fmla="*/ 35 w 56"/>
                  <a:gd name="T53" fmla="*/ 45 h 64"/>
                  <a:gd name="T54" fmla="*/ 40 w 56"/>
                  <a:gd name="T55" fmla="*/ 43 h 64"/>
                  <a:gd name="T56" fmla="*/ 40 w 56"/>
                  <a:gd name="T57" fmla="*/ 43 h 64"/>
                  <a:gd name="T58" fmla="*/ 26 w 56"/>
                  <a:gd name="T59" fmla="*/ 29 h 64"/>
                  <a:gd name="T60" fmla="*/ 52 w 56"/>
                  <a:gd name="T61" fmla="*/ 2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2" y="22"/>
                    </a:moveTo>
                    <a:lnTo>
                      <a:pt x="56" y="17"/>
                    </a:lnTo>
                    <a:lnTo>
                      <a:pt x="52" y="0"/>
                    </a:lnTo>
                    <a:lnTo>
                      <a:pt x="23" y="15"/>
                    </a:lnTo>
                    <a:lnTo>
                      <a:pt x="21" y="17"/>
                    </a:lnTo>
                    <a:lnTo>
                      <a:pt x="19" y="17"/>
                    </a:lnTo>
                    <a:lnTo>
                      <a:pt x="11" y="12"/>
                    </a:lnTo>
                    <a:lnTo>
                      <a:pt x="11" y="10"/>
                    </a:lnTo>
                    <a:lnTo>
                      <a:pt x="9" y="10"/>
                    </a:lnTo>
                    <a:lnTo>
                      <a:pt x="7" y="10"/>
                    </a:lnTo>
                    <a:lnTo>
                      <a:pt x="7" y="15"/>
                    </a:lnTo>
                    <a:lnTo>
                      <a:pt x="7" y="22"/>
                    </a:lnTo>
                    <a:lnTo>
                      <a:pt x="7" y="24"/>
                    </a:lnTo>
                    <a:lnTo>
                      <a:pt x="7" y="29"/>
                    </a:lnTo>
                    <a:lnTo>
                      <a:pt x="4" y="29"/>
                    </a:lnTo>
                    <a:lnTo>
                      <a:pt x="7" y="29"/>
                    </a:lnTo>
                    <a:lnTo>
                      <a:pt x="4" y="34"/>
                    </a:lnTo>
                    <a:lnTo>
                      <a:pt x="7" y="34"/>
                    </a:lnTo>
                    <a:lnTo>
                      <a:pt x="0" y="60"/>
                    </a:lnTo>
                    <a:lnTo>
                      <a:pt x="0" y="62"/>
                    </a:lnTo>
                    <a:lnTo>
                      <a:pt x="14" y="64"/>
                    </a:lnTo>
                    <a:lnTo>
                      <a:pt x="19" y="60"/>
                    </a:lnTo>
                    <a:lnTo>
                      <a:pt x="23" y="52"/>
                    </a:lnTo>
                    <a:lnTo>
                      <a:pt x="33" y="52"/>
                    </a:lnTo>
                    <a:lnTo>
                      <a:pt x="35" y="45"/>
                    </a:lnTo>
                    <a:lnTo>
                      <a:pt x="40" y="43"/>
                    </a:lnTo>
                    <a:lnTo>
                      <a:pt x="26" y="29"/>
                    </a:lnTo>
                    <a:lnTo>
                      <a:pt x="52" y="22"/>
                    </a:lnTo>
                    <a:close/>
                  </a:path>
                </a:pathLst>
              </a:custGeom>
              <a:grpFill/>
              <a:ln w="9525">
                <a:noFill/>
                <a:round/>
                <a:headEnd/>
                <a:tailEnd/>
              </a:ln>
            </p:spPr>
            <p:txBody>
              <a:bodyPr/>
              <a:lstStyle/>
              <a:p>
                <a:pPr>
                  <a:defRPr/>
                </a:pPr>
                <a:endParaRPr lang="en-US" sz="1200" kern="0">
                  <a:solidFill>
                    <a:srgbClr val="0096D6"/>
                  </a:solidFill>
                </a:endParaRPr>
              </a:p>
            </p:txBody>
          </p:sp>
          <p:sp>
            <p:nvSpPr>
              <p:cNvPr id="3014" name="Freeform 788"/>
              <p:cNvSpPr>
                <a:spLocks/>
              </p:cNvSpPr>
              <p:nvPr/>
            </p:nvSpPr>
            <p:spPr bwMode="auto">
              <a:xfrm>
                <a:off x="3341" y="2139"/>
                <a:ext cx="56" cy="64"/>
              </a:xfrm>
              <a:custGeom>
                <a:avLst/>
                <a:gdLst>
                  <a:gd name="T0" fmla="*/ 52 w 56"/>
                  <a:gd name="T1" fmla="*/ 22 h 64"/>
                  <a:gd name="T2" fmla="*/ 56 w 56"/>
                  <a:gd name="T3" fmla="*/ 17 h 64"/>
                  <a:gd name="T4" fmla="*/ 52 w 56"/>
                  <a:gd name="T5" fmla="*/ 0 h 64"/>
                  <a:gd name="T6" fmla="*/ 23 w 56"/>
                  <a:gd name="T7" fmla="*/ 15 h 64"/>
                  <a:gd name="T8" fmla="*/ 21 w 56"/>
                  <a:gd name="T9" fmla="*/ 17 h 64"/>
                  <a:gd name="T10" fmla="*/ 19 w 56"/>
                  <a:gd name="T11" fmla="*/ 17 h 64"/>
                  <a:gd name="T12" fmla="*/ 11 w 56"/>
                  <a:gd name="T13" fmla="*/ 12 h 64"/>
                  <a:gd name="T14" fmla="*/ 11 w 56"/>
                  <a:gd name="T15" fmla="*/ 10 h 64"/>
                  <a:gd name="T16" fmla="*/ 9 w 56"/>
                  <a:gd name="T17" fmla="*/ 10 h 64"/>
                  <a:gd name="T18" fmla="*/ 7 w 56"/>
                  <a:gd name="T19" fmla="*/ 10 h 64"/>
                  <a:gd name="T20" fmla="*/ 7 w 56"/>
                  <a:gd name="T21" fmla="*/ 15 h 64"/>
                  <a:gd name="T22" fmla="*/ 7 w 56"/>
                  <a:gd name="T23" fmla="*/ 15 h 64"/>
                  <a:gd name="T24" fmla="*/ 7 w 56"/>
                  <a:gd name="T25" fmla="*/ 22 h 64"/>
                  <a:gd name="T26" fmla="*/ 7 w 56"/>
                  <a:gd name="T27" fmla="*/ 24 h 64"/>
                  <a:gd name="T28" fmla="*/ 7 w 56"/>
                  <a:gd name="T29" fmla="*/ 29 h 64"/>
                  <a:gd name="T30" fmla="*/ 4 w 56"/>
                  <a:gd name="T31" fmla="*/ 29 h 64"/>
                  <a:gd name="T32" fmla="*/ 7 w 56"/>
                  <a:gd name="T33" fmla="*/ 29 h 64"/>
                  <a:gd name="T34" fmla="*/ 4 w 56"/>
                  <a:gd name="T35" fmla="*/ 34 h 64"/>
                  <a:gd name="T36" fmla="*/ 7 w 56"/>
                  <a:gd name="T37" fmla="*/ 34 h 64"/>
                  <a:gd name="T38" fmla="*/ 0 w 56"/>
                  <a:gd name="T39" fmla="*/ 60 h 64"/>
                  <a:gd name="T40" fmla="*/ 0 w 56"/>
                  <a:gd name="T41" fmla="*/ 60 h 64"/>
                  <a:gd name="T42" fmla="*/ 0 w 56"/>
                  <a:gd name="T43" fmla="*/ 62 h 64"/>
                  <a:gd name="T44" fmla="*/ 14 w 56"/>
                  <a:gd name="T45" fmla="*/ 64 h 64"/>
                  <a:gd name="T46" fmla="*/ 19 w 56"/>
                  <a:gd name="T47" fmla="*/ 60 h 64"/>
                  <a:gd name="T48" fmla="*/ 23 w 56"/>
                  <a:gd name="T49" fmla="*/ 52 h 64"/>
                  <a:gd name="T50" fmla="*/ 33 w 56"/>
                  <a:gd name="T51" fmla="*/ 52 h 64"/>
                  <a:gd name="T52" fmla="*/ 35 w 56"/>
                  <a:gd name="T53" fmla="*/ 45 h 64"/>
                  <a:gd name="T54" fmla="*/ 40 w 56"/>
                  <a:gd name="T55" fmla="*/ 43 h 64"/>
                  <a:gd name="T56" fmla="*/ 40 w 56"/>
                  <a:gd name="T57" fmla="*/ 43 h 64"/>
                  <a:gd name="T58" fmla="*/ 26 w 56"/>
                  <a:gd name="T59" fmla="*/ 29 h 64"/>
                  <a:gd name="T60" fmla="*/ 52 w 56"/>
                  <a:gd name="T61" fmla="*/ 2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2" y="22"/>
                    </a:moveTo>
                    <a:lnTo>
                      <a:pt x="56" y="17"/>
                    </a:lnTo>
                    <a:lnTo>
                      <a:pt x="52" y="0"/>
                    </a:lnTo>
                    <a:lnTo>
                      <a:pt x="23" y="15"/>
                    </a:lnTo>
                    <a:lnTo>
                      <a:pt x="21" y="17"/>
                    </a:lnTo>
                    <a:lnTo>
                      <a:pt x="19" y="17"/>
                    </a:lnTo>
                    <a:lnTo>
                      <a:pt x="11" y="12"/>
                    </a:lnTo>
                    <a:lnTo>
                      <a:pt x="11" y="10"/>
                    </a:lnTo>
                    <a:lnTo>
                      <a:pt x="9" y="10"/>
                    </a:lnTo>
                    <a:lnTo>
                      <a:pt x="7" y="10"/>
                    </a:lnTo>
                    <a:lnTo>
                      <a:pt x="7" y="15"/>
                    </a:lnTo>
                    <a:lnTo>
                      <a:pt x="7" y="22"/>
                    </a:lnTo>
                    <a:lnTo>
                      <a:pt x="7" y="24"/>
                    </a:lnTo>
                    <a:lnTo>
                      <a:pt x="7" y="29"/>
                    </a:lnTo>
                    <a:lnTo>
                      <a:pt x="4" y="29"/>
                    </a:lnTo>
                    <a:lnTo>
                      <a:pt x="7" y="29"/>
                    </a:lnTo>
                    <a:lnTo>
                      <a:pt x="4" y="34"/>
                    </a:lnTo>
                    <a:lnTo>
                      <a:pt x="7" y="34"/>
                    </a:lnTo>
                    <a:lnTo>
                      <a:pt x="0" y="60"/>
                    </a:lnTo>
                    <a:lnTo>
                      <a:pt x="0" y="62"/>
                    </a:lnTo>
                    <a:lnTo>
                      <a:pt x="14" y="64"/>
                    </a:lnTo>
                    <a:lnTo>
                      <a:pt x="19" y="60"/>
                    </a:lnTo>
                    <a:lnTo>
                      <a:pt x="23" y="52"/>
                    </a:lnTo>
                    <a:lnTo>
                      <a:pt x="33" y="52"/>
                    </a:lnTo>
                    <a:lnTo>
                      <a:pt x="35" y="45"/>
                    </a:lnTo>
                    <a:lnTo>
                      <a:pt x="40" y="43"/>
                    </a:lnTo>
                    <a:lnTo>
                      <a:pt x="26" y="29"/>
                    </a:lnTo>
                    <a:lnTo>
                      <a:pt x="52" y="22"/>
                    </a:lnTo>
                  </a:path>
                </a:pathLst>
              </a:custGeom>
              <a:grpFill/>
              <a:ln w="9525">
                <a:noFill/>
                <a:round/>
                <a:headEnd/>
                <a:tailEnd/>
              </a:ln>
            </p:spPr>
            <p:txBody>
              <a:bodyPr/>
              <a:lstStyle/>
              <a:p>
                <a:pPr>
                  <a:defRPr/>
                </a:pPr>
                <a:endParaRPr lang="en-US" sz="1200" kern="0">
                  <a:solidFill>
                    <a:srgbClr val="0096D6"/>
                  </a:solidFill>
                </a:endParaRPr>
              </a:p>
            </p:txBody>
          </p:sp>
          <p:sp>
            <p:nvSpPr>
              <p:cNvPr id="3015" name="Rectangle 789"/>
              <p:cNvSpPr>
                <a:spLocks noChangeArrowheads="1"/>
              </p:cNvSpPr>
              <p:nvPr/>
            </p:nvSpPr>
            <p:spPr bwMode="auto">
              <a:xfrm>
                <a:off x="3348" y="2154"/>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016" name="Freeform 790"/>
              <p:cNvSpPr>
                <a:spLocks/>
              </p:cNvSpPr>
              <p:nvPr/>
            </p:nvSpPr>
            <p:spPr bwMode="auto">
              <a:xfrm>
                <a:off x="3348" y="2154"/>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3017" name="Freeform 791"/>
              <p:cNvSpPr>
                <a:spLocks/>
              </p:cNvSpPr>
              <p:nvPr/>
            </p:nvSpPr>
            <p:spPr bwMode="auto">
              <a:xfrm>
                <a:off x="2004" y="762"/>
                <a:ext cx="7" cy="5"/>
              </a:xfrm>
              <a:custGeom>
                <a:avLst/>
                <a:gdLst>
                  <a:gd name="T0" fmla="*/ 7 w 7"/>
                  <a:gd name="T1" fmla="*/ 0 h 5"/>
                  <a:gd name="T2" fmla="*/ 0 w 7"/>
                  <a:gd name="T3" fmla="*/ 0 h 5"/>
                  <a:gd name="T4" fmla="*/ 2 w 7"/>
                  <a:gd name="T5" fmla="*/ 5 h 5"/>
                  <a:gd name="T6" fmla="*/ 7 w 7"/>
                  <a:gd name="T7" fmla="*/ 0 h 5"/>
                  <a:gd name="T8" fmla="*/ 7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7" y="0"/>
                    </a:moveTo>
                    <a:lnTo>
                      <a:pt x="0" y="0"/>
                    </a:lnTo>
                    <a:lnTo>
                      <a:pt x="2" y="5"/>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3018" name="Freeform 792"/>
              <p:cNvSpPr>
                <a:spLocks/>
              </p:cNvSpPr>
              <p:nvPr/>
            </p:nvSpPr>
            <p:spPr bwMode="auto">
              <a:xfrm>
                <a:off x="1914" y="762"/>
                <a:ext cx="732" cy="848"/>
              </a:xfrm>
              <a:custGeom>
                <a:avLst/>
                <a:gdLst>
                  <a:gd name="T0" fmla="*/ 78 w 732"/>
                  <a:gd name="T1" fmla="*/ 69 h 848"/>
                  <a:gd name="T2" fmla="*/ 14 w 732"/>
                  <a:gd name="T3" fmla="*/ 104 h 848"/>
                  <a:gd name="T4" fmla="*/ 21 w 732"/>
                  <a:gd name="T5" fmla="*/ 152 h 848"/>
                  <a:gd name="T6" fmla="*/ 87 w 732"/>
                  <a:gd name="T7" fmla="*/ 156 h 848"/>
                  <a:gd name="T8" fmla="*/ 90 w 732"/>
                  <a:gd name="T9" fmla="*/ 192 h 848"/>
                  <a:gd name="T10" fmla="*/ 57 w 732"/>
                  <a:gd name="T11" fmla="*/ 222 h 848"/>
                  <a:gd name="T12" fmla="*/ 104 w 732"/>
                  <a:gd name="T13" fmla="*/ 258 h 848"/>
                  <a:gd name="T14" fmla="*/ 163 w 732"/>
                  <a:gd name="T15" fmla="*/ 255 h 848"/>
                  <a:gd name="T16" fmla="*/ 196 w 732"/>
                  <a:gd name="T17" fmla="*/ 305 h 848"/>
                  <a:gd name="T18" fmla="*/ 222 w 732"/>
                  <a:gd name="T19" fmla="*/ 364 h 848"/>
                  <a:gd name="T20" fmla="*/ 241 w 732"/>
                  <a:gd name="T21" fmla="*/ 418 h 848"/>
                  <a:gd name="T22" fmla="*/ 250 w 732"/>
                  <a:gd name="T23" fmla="*/ 463 h 848"/>
                  <a:gd name="T24" fmla="*/ 272 w 732"/>
                  <a:gd name="T25" fmla="*/ 482 h 848"/>
                  <a:gd name="T26" fmla="*/ 291 w 732"/>
                  <a:gd name="T27" fmla="*/ 515 h 848"/>
                  <a:gd name="T28" fmla="*/ 295 w 732"/>
                  <a:gd name="T29" fmla="*/ 546 h 848"/>
                  <a:gd name="T30" fmla="*/ 291 w 732"/>
                  <a:gd name="T31" fmla="*/ 581 h 848"/>
                  <a:gd name="T32" fmla="*/ 288 w 732"/>
                  <a:gd name="T33" fmla="*/ 600 h 848"/>
                  <a:gd name="T34" fmla="*/ 255 w 732"/>
                  <a:gd name="T35" fmla="*/ 622 h 848"/>
                  <a:gd name="T36" fmla="*/ 257 w 732"/>
                  <a:gd name="T37" fmla="*/ 669 h 848"/>
                  <a:gd name="T38" fmla="*/ 272 w 732"/>
                  <a:gd name="T39" fmla="*/ 700 h 848"/>
                  <a:gd name="T40" fmla="*/ 302 w 732"/>
                  <a:gd name="T41" fmla="*/ 716 h 848"/>
                  <a:gd name="T42" fmla="*/ 295 w 732"/>
                  <a:gd name="T43" fmla="*/ 766 h 848"/>
                  <a:gd name="T44" fmla="*/ 309 w 732"/>
                  <a:gd name="T45" fmla="*/ 792 h 848"/>
                  <a:gd name="T46" fmla="*/ 328 w 732"/>
                  <a:gd name="T47" fmla="*/ 808 h 848"/>
                  <a:gd name="T48" fmla="*/ 328 w 732"/>
                  <a:gd name="T49" fmla="*/ 827 h 848"/>
                  <a:gd name="T50" fmla="*/ 354 w 732"/>
                  <a:gd name="T51" fmla="*/ 829 h 848"/>
                  <a:gd name="T52" fmla="*/ 371 w 732"/>
                  <a:gd name="T53" fmla="*/ 839 h 848"/>
                  <a:gd name="T54" fmla="*/ 394 w 732"/>
                  <a:gd name="T55" fmla="*/ 834 h 848"/>
                  <a:gd name="T56" fmla="*/ 404 w 732"/>
                  <a:gd name="T57" fmla="*/ 777 h 848"/>
                  <a:gd name="T58" fmla="*/ 413 w 732"/>
                  <a:gd name="T59" fmla="*/ 761 h 848"/>
                  <a:gd name="T60" fmla="*/ 425 w 732"/>
                  <a:gd name="T61" fmla="*/ 744 h 848"/>
                  <a:gd name="T62" fmla="*/ 418 w 732"/>
                  <a:gd name="T63" fmla="*/ 709 h 848"/>
                  <a:gd name="T64" fmla="*/ 439 w 732"/>
                  <a:gd name="T65" fmla="*/ 685 h 848"/>
                  <a:gd name="T66" fmla="*/ 458 w 732"/>
                  <a:gd name="T67" fmla="*/ 674 h 848"/>
                  <a:gd name="T68" fmla="*/ 465 w 732"/>
                  <a:gd name="T69" fmla="*/ 676 h 848"/>
                  <a:gd name="T70" fmla="*/ 489 w 732"/>
                  <a:gd name="T71" fmla="*/ 674 h 848"/>
                  <a:gd name="T72" fmla="*/ 510 w 732"/>
                  <a:gd name="T73" fmla="*/ 650 h 848"/>
                  <a:gd name="T74" fmla="*/ 524 w 732"/>
                  <a:gd name="T75" fmla="*/ 622 h 848"/>
                  <a:gd name="T76" fmla="*/ 534 w 732"/>
                  <a:gd name="T77" fmla="*/ 586 h 848"/>
                  <a:gd name="T78" fmla="*/ 553 w 732"/>
                  <a:gd name="T79" fmla="*/ 600 h 848"/>
                  <a:gd name="T80" fmla="*/ 572 w 732"/>
                  <a:gd name="T81" fmla="*/ 596 h 848"/>
                  <a:gd name="T82" fmla="*/ 602 w 732"/>
                  <a:gd name="T83" fmla="*/ 586 h 848"/>
                  <a:gd name="T84" fmla="*/ 626 w 732"/>
                  <a:gd name="T85" fmla="*/ 570 h 848"/>
                  <a:gd name="T86" fmla="*/ 642 w 732"/>
                  <a:gd name="T87" fmla="*/ 553 h 848"/>
                  <a:gd name="T88" fmla="*/ 659 w 732"/>
                  <a:gd name="T89" fmla="*/ 537 h 848"/>
                  <a:gd name="T90" fmla="*/ 612 w 732"/>
                  <a:gd name="T91" fmla="*/ 522 h 848"/>
                  <a:gd name="T92" fmla="*/ 598 w 732"/>
                  <a:gd name="T93" fmla="*/ 492 h 848"/>
                  <a:gd name="T94" fmla="*/ 616 w 732"/>
                  <a:gd name="T95" fmla="*/ 468 h 848"/>
                  <a:gd name="T96" fmla="*/ 678 w 732"/>
                  <a:gd name="T97" fmla="*/ 508 h 848"/>
                  <a:gd name="T98" fmla="*/ 673 w 732"/>
                  <a:gd name="T99" fmla="*/ 463 h 848"/>
                  <a:gd name="T100" fmla="*/ 628 w 732"/>
                  <a:gd name="T101" fmla="*/ 444 h 848"/>
                  <a:gd name="T102" fmla="*/ 633 w 732"/>
                  <a:gd name="T103" fmla="*/ 407 h 848"/>
                  <a:gd name="T104" fmla="*/ 642 w 732"/>
                  <a:gd name="T105" fmla="*/ 374 h 848"/>
                  <a:gd name="T106" fmla="*/ 668 w 732"/>
                  <a:gd name="T107" fmla="*/ 359 h 848"/>
                  <a:gd name="T108" fmla="*/ 706 w 732"/>
                  <a:gd name="T109" fmla="*/ 329 h 848"/>
                  <a:gd name="T110" fmla="*/ 676 w 732"/>
                  <a:gd name="T111" fmla="*/ 281 h 848"/>
                  <a:gd name="T112" fmla="*/ 687 w 732"/>
                  <a:gd name="T113" fmla="*/ 244 h 848"/>
                  <a:gd name="T114" fmla="*/ 668 w 732"/>
                  <a:gd name="T115" fmla="*/ 225 h 848"/>
                  <a:gd name="T116" fmla="*/ 723 w 732"/>
                  <a:gd name="T117" fmla="*/ 185 h 848"/>
                  <a:gd name="T118" fmla="*/ 697 w 732"/>
                  <a:gd name="T119" fmla="*/ 159 h 848"/>
                  <a:gd name="T120" fmla="*/ 685 w 732"/>
                  <a:gd name="T121" fmla="*/ 97 h 848"/>
                  <a:gd name="T122" fmla="*/ 706 w 732"/>
                  <a:gd name="T123" fmla="*/ 45 h 848"/>
                  <a:gd name="T124" fmla="*/ 694 w 732"/>
                  <a:gd name="T125" fmla="*/ 5 h 8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2"/>
                  <a:gd name="T190" fmla="*/ 0 h 848"/>
                  <a:gd name="T191" fmla="*/ 732 w 732"/>
                  <a:gd name="T192" fmla="*/ 848 h 8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2" h="848">
                    <a:moveTo>
                      <a:pt x="104" y="5"/>
                    </a:moveTo>
                    <a:lnTo>
                      <a:pt x="106" y="7"/>
                    </a:lnTo>
                    <a:lnTo>
                      <a:pt x="111" y="7"/>
                    </a:lnTo>
                    <a:lnTo>
                      <a:pt x="113" y="12"/>
                    </a:lnTo>
                    <a:lnTo>
                      <a:pt x="111" y="17"/>
                    </a:lnTo>
                    <a:lnTo>
                      <a:pt x="106" y="17"/>
                    </a:lnTo>
                    <a:lnTo>
                      <a:pt x="104" y="17"/>
                    </a:lnTo>
                    <a:lnTo>
                      <a:pt x="102" y="24"/>
                    </a:lnTo>
                    <a:lnTo>
                      <a:pt x="104" y="26"/>
                    </a:lnTo>
                    <a:lnTo>
                      <a:pt x="106" y="33"/>
                    </a:lnTo>
                    <a:lnTo>
                      <a:pt x="109" y="38"/>
                    </a:lnTo>
                    <a:lnTo>
                      <a:pt x="104" y="45"/>
                    </a:lnTo>
                    <a:lnTo>
                      <a:pt x="102" y="50"/>
                    </a:lnTo>
                    <a:lnTo>
                      <a:pt x="99" y="52"/>
                    </a:lnTo>
                    <a:lnTo>
                      <a:pt x="92" y="66"/>
                    </a:lnTo>
                    <a:lnTo>
                      <a:pt x="90" y="69"/>
                    </a:lnTo>
                    <a:lnTo>
                      <a:pt x="87" y="69"/>
                    </a:lnTo>
                    <a:lnTo>
                      <a:pt x="85" y="69"/>
                    </a:lnTo>
                    <a:lnTo>
                      <a:pt x="80" y="66"/>
                    </a:lnTo>
                    <a:lnTo>
                      <a:pt x="78" y="69"/>
                    </a:lnTo>
                    <a:lnTo>
                      <a:pt x="76" y="64"/>
                    </a:lnTo>
                    <a:lnTo>
                      <a:pt x="66" y="66"/>
                    </a:lnTo>
                    <a:lnTo>
                      <a:pt x="66" y="69"/>
                    </a:lnTo>
                    <a:lnTo>
                      <a:pt x="64" y="69"/>
                    </a:lnTo>
                    <a:lnTo>
                      <a:pt x="57" y="69"/>
                    </a:lnTo>
                    <a:lnTo>
                      <a:pt x="47" y="76"/>
                    </a:lnTo>
                    <a:lnTo>
                      <a:pt x="50" y="81"/>
                    </a:lnTo>
                    <a:lnTo>
                      <a:pt x="52" y="81"/>
                    </a:lnTo>
                    <a:lnTo>
                      <a:pt x="52" y="83"/>
                    </a:lnTo>
                    <a:lnTo>
                      <a:pt x="50" y="83"/>
                    </a:lnTo>
                    <a:lnTo>
                      <a:pt x="47" y="83"/>
                    </a:lnTo>
                    <a:lnTo>
                      <a:pt x="45" y="85"/>
                    </a:lnTo>
                    <a:lnTo>
                      <a:pt x="45" y="88"/>
                    </a:lnTo>
                    <a:lnTo>
                      <a:pt x="38" y="88"/>
                    </a:lnTo>
                    <a:lnTo>
                      <a:pt x="35" y="90"/>
                    </a:lnTo>
                    <a:lnTo>
                      <a:pt x="28" y="92"/>
                    </a:lnTo>
                    <a:lnTo>
                      <a:pt x="26" y="100"/>
                    </a:lnTo>
                    <a:lnTo>
                      <a:pt x="21" y="97"/>
                    </a:lnTo>
                    <a:lnTo>
                      <a:pt x="17" y="100"/>
                    </a:lnTo>
                    <a:lnTo>
                      <a:pt x="14" y="104"/>
                    </a:lnTo>
                    <a:lnTo>
                      <a:pt x="7" y="104"/>
                    </a:lnTo>
                    <a:lnTo>
                      <a:pt x="5" y="109"/>
                    </a:lnTo>
                    <a:lnTo>
                      <a:pt x="5" y="114"/>
                    </a:lnTo>
                    <a:lnTo>
                      <a:pt x="2" y="118"/>
                    </a:lnTo>
                    <a:lnTo>
                      <a:pt x="2" y="121"/>
                    </a:lnTo>
                    <a:lnTo>
                      <a:pt x="7" y="121"/>
                    </a:lnTo>
                    <a:lnTo>
                      <a:pt x="5" y="123"/>
                    </a:lnTo>
                    <a:lnTo>
                      <a:pt x="2" y="128"/>
                    </a:lnTo>
                    <a:lnTo>
                      <a:pt x="0" y="128"/>
                    </a:lnTo>
                    <a:lnTo>
                      <a:pt x="2" y="130"/>
                    </a:lnTo>
                    <a:lnTo>
                      <a:pt x="5" y="135"/>
                    </a:lnTo>
                    <a:lnTo>
                      <a:pt x="9" y="137"/>
                    </a:lnTo>
                    <a:lnTo>
                      <a:pt x="9" y="140"/>
                    </a:lnTo>
                    <a:lnTo>
                      <a:pt x="9" y="142"/>
                    </a:lnTo>
                    <a:lnTo>
                      <a:pt x="9" y="144"/>
                    </a:lnTo>
                    <a:lnTo>
                      <a:pt x="14" y="147"/>
                    </a:lnTo>
                    <a:lnTo>
                      <a:pt x="17" y="144"/>
                    </a:lnTo>
                    <a:lnTo>
                      <a:pt x="19" y="147"/>
                    </a:lnTo>
                    <a:lnTo>
                      <a:pt x="24" y="147"/>
                    </a:lnTo>
                    <a:lnTo>
                      <a:pt x="21" y="152"/>
                    </a:lnTo>
                    <a:lnTo>
                      <a:pt x="24" y="154"/>
                    </a:lnTo>
                    <a:lnTo>
                      <a:pt x="38" y="149"/>
                    </a:lnTo>
                    <a:lnTo>
                      <a:pt x="33" y="156"/>
                    </a:lnTo>
                    <a:lnTo>
                      <a:pt x="31" y="161"/>
                    </a:lnTo>
                    <a:lnTo>
                      <a:pt x="40" y="161"/>
                    </a:lnTo>
                    <a:lnTo>
                      <a:pt x="45" y="159"/>
                    </a:lnTo>
                    <a:lnTo>
                      <a:pt x="38" y="166"/>
                    </a:lnTo>
                    <a:lnTo>
                      <a:pt x="38" y="168"/>
                    </a:lnTo>
                    <a:lnTo>
                      <a:pt x="52" y="173"/>
                    </a:lnTo>
                    <a:lnTo>
                      <a:pt x="57" y="170"/>
                    </a:lnTo>
                    <a:lnTo>
                      <a:pt x="57" y="166"/>
                    </a:lnTo>
                    <a:lnTo>
                      <a:pt x="57" y="161"/>
                    </a:lnTo>
                    <a:lnTo>
                      <a:pt x="59" y="161"/>
                    </a:lnTo>
                    <a:lnTo>
                      <a:pt x="61" y="166"/>
                    </a:lnTo>
                    <a:lnTo>
                      <a:pt x="64" y="168"/>
                    </a:lnTo>
                    <a:lnTo>
                      <a:pt x="76" y="168"/>
                    </a:lnTo>
                    <a:lnTo>
                      <a:pt x="80" y="161"/>
                    </a:lnTo>
                    <a:lnTo>
                      <a:pt x="85" y="159"/>
                    </a:lnTo>
                    <a:lnTo>
                      <a:pt x="87" y="156"/>
                    </a:lnTo>
                    <a:lnTo>
                      <a:pt x="85" y="161"/>
                    </a:lnTo>
                    <a:lnTo>
                      <a:pt x="83" y="161"/>
                    </a:lnTo>
                    <a:lnTo>
                      <a:pt x="85" y="163"/>
                    </a:lnTo>
                    <a:lnTo>
                      <a:pt x="87" y="161"/>
                    </a:lnTo>
                    <a:lnTo>
                      <a:pt x="90" y="159"/>
                    </a:lnTo>
                    <a:lnTo>
                      <a:pt x="92" y="161"/>
                    </a:lnTo>
                    <a:lnTo>
                      <a:pt x="92" y="166"/>
                    </a:lnTo>
                    <a:lnTo>
                      <a:pt x="94" y="168"/>
                    </a:lnTo>
                    <a:lnTo>
                      <a:pt x="94" y="170"/>
                    </a:lnTo>
                    <a:lnTo>
                      <a:pt x="92" y="173"/>
                    </a:lnTo>
                    <a:lnTo>
                      <a:pt x="87" y="173"/>
                    </a:lnTo>
                    <a:lnTo>
                      <a:pt x="87" y="175"/>
                    </a:lnTo>
                    <a:lnTo>
                      <a:pt x="87" y="180"/>
                    </a:lnTo>
                    <a:lnTo>
                      <a:pt x="87" y="182"/>
                    </a:lnTo>
                    <a:lnTo>
                      <a:pt x="97" y="185"/>
                    </a:lnTo>
                    <a:lnTo>
                      <a:pt x="97" y="187"/>
                    </a:lnTo>
                    <a:lnTo>
                      <a:pt x="97" y="189"/>
                    </a:lnTo>
                    <a:lnTo>
                      <a:pt x="94" y="189"/>
                    </a:lnTo>
                    <a:lnTo>
                      <a:pt x="90" y="192"/>
                    </a:lnTo>
                    <a:lnTo>
                      <a:pt x="90" y="194"/>
                    </a:lnTo>
                    <a:lnTo>
                      <a:pt x="87" y="194"/>
                    </a:lnTo>
                    <a:lnTo>
                      <a:pt x="71" y="189"/>
                    </a:lnTo>
                    <a:lnTo>
                      <a:pt x="64" y="192"/>
                    </a:lnTo>
                    <a:lnTo>
                      <a:pt x="35" y="187"/>
                    </a:lnTo>
                    <a:lnTo>
                      <a:pt x="28" y="192"/>
                    </a:lnTo>
                    <a:lnTo>
                      <a:pt x="28" y="194"/>
                    </a:lnTo>
                    <a:lnTo>
                      <a:pt x="26" y="194"/>
                    </a:lnTo>
                    <a:lnTo>
                      <a:pt x="21" y="203"/>
                    </a:lnTo>
                    <a:lnTo>
                      <a:pt x="28" y="206"/>
                    </a:lnTo>
                    <a:lnTo>
                      <a:pt x="28" y="208"/>
                    </a:lnTo>
                    <a:lnTo>
                      <a:pt x="28" y="211"/>
                    </a:lnTo>
                    <a:lnTo>
                      <a:pt x="31" y="215"/>
                    </a:lnTo>
                    <a:lnTo>
                      <a:pt x="35" y="213"/>
                    </a:lnTo>
                    <a:lnTo>
                      <a:pt x="42" y="201"/>
                    </a:lnTo>
                    <a:lnTo>
                      <a:pt x="45" y="201"/>
                    </a:lnTo>
                    <a:lnTo>
                      <a:pt x="40" y="211"/>
                    </a:lnTo>
                    <a:lnTo>
                      <a:pt x="40" y="218"/>
                    </a:lnTo>
                    <a:lnTo>
                      <a:pt x="57" y="222"/>
                    </a:lnTo>
                    <a:lnTo>
                      <a:pt x="64" y="220"/>
                    </a:lnTo>
                    <a:lnTo>
                      <a:pt x="64" y="225"/>
                    </a:lnTo>
                    <a:lnTo>
                      <a:pt x="59" y="227"/>
                    </a:lnTo>
                    <a:lnTo>
                      <a:pt x="54" y="227"/>
                    </a:lnTo>
                    <a:lnTo>
                      <a:pt x="45" y="237"/>
                    </a:lnTo>
                    <a:lnTo>
                      <a:pt x="64" y="258"/>
                    </a:lnTo>
                    <a:lnTo>
                      <a:pt x="87" y="267"/>
                    </a:lnTo>
                    <a:lnTo>
                      <a:pt x="80" y="253"/>
                    </a:lnTo>
                    <a:lnTo>
                      <a:pt x="76" y="251"/>
                    </a:lnTo>
                    <a:lnTo>
                      <a:pt x="80" y="246"/>
                    </a:lnTo>
                    <a:lnTo>
                      <a:pt x="83" y="246"/>
                    </a:lnTo>
                    <a:lnTo>
                      <a:pt x="87" y="253"/>
                    </a:lnTo>
                    <a:lnTo>
                      <a:pt x="90" y="253"/>
                    </a:lnTo>
                    <a:lnTo>
                      <a:pt x="90" y="248"/>
                    </a:lnTo>
                    <a:lnTo>
                      <a:pt x="92" y="244"/>
                    </a:lnTo>
                    <a:lnTo>
                      <a:pt x="99" y="246"/>
                    </a:lnTo>
                    <a:lnTo>
                      <a:pt x="97" y="248"/>
                    </a:lnTo>
                    <a:lnTo>
                      <a:pt x="97" y="255"/>
                    </a:lnTo>
                    <a:lnTo>
                      <a:pt x="102" y="260"/>
                    </a:lnTo>
                    <a:lnTo>
                      <a:pt x="104" y="258"/>
                    </a:lnTo>
                    <a:lnTo>
                      <a:pt x="106" y="253"/>
                    </a:lnTo>
                    <a:lnTo>
                      <a:pt x="111" y="251"/>
                    </a:lnTo>
                    <a:lnTo>
                      <a:pt x="113" y="248"/>
                    </a:lnTo>
                    <a:lnTo>
                      <a:pt x="116" y="244"/>
                    </a:lnTo>
                    <a:lnTo>
                      <a:pt x="118" y="244"/>
                    </a:lnTo>
                    <a:lnTo>
                      <a:pt x="118" y="248"/>
                    </a:lnTo>
                    <a:lnTo>
                      <a:pt x="123" y="251"/>
                    </a:lnTo>
                    <a:lnTo>
                      <a:pt x="125" y="248"/>
                    </a:lnTo>
                    <a:lnTo>
                      <a:pt x="130" y="241"/>
                    </a:lnTo>
                    <a:lnTo>
                      <a:pt x="135" y="241"/>
                    </a:lnTo>
                    <a:lnTo>
                      <a:pt x="137" y="246"/>
                    </a:lnTo>
                    <a:lnTo>
                      <a:pt x="139" y="248"/>
                    </a:lnTo>
                    <a:lnTo>
                      <a:pt x="142" y="246"/>
                    </a:lnTo>
                    <a:lnTo>
                      <a:pt x="158" y="253"/>
                    </a:lnTo>
                    <a:lnTo>
                      <a:pt x="161" y="258"/>
                    </a:lnTo>
                    <a:lnTo>
                      <a:pt x="163" y="258"/>
                    </a:lnTo>
                    <a:lnTo>
                      <a:pt x="163" y="260"/>
                    </a:lnTo>
                    <a:lnTo>
                      <a:pt x="163" y="255"/>
                    </a:lnTo>
                    <a:lnTo>
                      <a:pt x="172" y="263"/>
                    </a:lnTo>
                    <a:lnTo>
                      <a:pt x="175" y="263"/>
                    </a:lnTo>
                    <a:lnTo>
                      <a:pt x="175" y="265"/>
                    </a:lnTo>
                    <a:lnTo>
                      <a:pt x="175" y="270"/>
                    </a:lnTo>
                    <a:lnTo>
                      <a:pt x="179" y="270"/>
                    </a:lnTo>
                    <a:lnTo>
                      <a:pt x="182" y="267"/>
                    </a:lnTo>
                    <a:lnTo>
                      <a:pt x="184" y="272"/>
                    </a:lnTo>
                    <a:lnTo>
                      <a:pt x="187" y="274"/>
                    </a:lnTo>
                    <a:lnTo>
                      <a:pt x="191" y="272"/>
                    </a:lnTo>
                    <a:lnTo>
                      <a:pt x="194" y="279"/>
                    </a:lnTo>
                    <a:lnTo>
                      <a:pt x="194" y="281"/>
                    </a:lnTo>
                    <a:lnTo>
                      <a:pt x="194" y="284"/>
                    </a:lnTo>
                    <a:lnTo>
                      <a:pt x="194" y="286"/>
                    </a:lnTo>
                    <a:lnTo>
                      <a:pt x="191" y="293"/>
                    </a:lnTo>
                    <a:lnTo>
                      <a:pt x="194" y="291"/>
                    </a:lnTo>
                    <a:lnTo>
                      <a:pt x="194" y="293"/>
                    </a:lnTo>
                    <a:lnTo>
                      <a:pt x="194" y="296"/>
                    </a:lnTo>
                    <a:lnTo>
                      <a:pt x="196" y="300"/>
                    </a:lnTo>
                    <a:lnTo>
                      <a:pt x="196" y="305"/>
                    </a:lnTo>
                    <a:lnTo>
                      <a:pt x="198" y="307"/>
                    </a:lnTo>
                    <a:lnTo>
                      <a:pt x="213" y="319"/>
                    </a:lnTo>
                    <a:lnTo>
                      <a:pt x="210" y="322"/>
                    </a:lnTo>
                    <a:lnTo>
                      <a:pt x="210" y="324"/>
                    </a:lnTo>
                    <a:lnTo>
                      <a:pt x="210" y="326"/>
                    </a:lnTo>
                    <a:lnTo>
                      <a:pt x="215" y="329"/>
                    </a:lnTo>
                    <a:lnTo>
                      <a:pt x="222" y="336"/>
                    </a:lnTo>
                    <a:lnTo>
                      <a:pt x="220" y="338"/>
                    </a:lnTo>
                    <a:lnTo>
                      <a:pt x="213" y="340"/>
                    </a:lnTo>
                    <a:lnTo>
                      <a:pt x="217" y="340"/>
                    </a:lnTo>
                    <a:lnTo>
                      <a:pt x="220" y="340"/>
                    </a:lnTo>
                    <a:lnTo>
                      <a:pt x="222" y="345"/>
                    </a:lnTo>
                    <a:lnTo>
                      <a:pt x="215" y="345"/>
                    </a:lnTo>
                    <a:lnTo>
                      <a:pt x="222" y="348"/>
                    </a:lnTo>
                    <a:lnTo>
                      <a:pt x="220" y="359"/>
                    </a:lnTo>
                    <a:lnTo>
                      <a:pt x="224" y="357"/>
                    </a:lnTo>
                    <a:lnTo>
                      <a:pt x="224" y="359"/>
                    </a:lnTo>
                    <a:lnTo>
                      <a:pt x="222" y="364"/>
                    </a:lnTo>
                    <a:lnTo>
                      <a:pt x="227" y="369"/>
                    </a:lnTo>
                    <a:lnTo>
                      <a:pt x="227" y="374"/>
                    </a:lnTo>
                    <a:lnTo>
                      <a:pt x="227" y="376"/>
                    </a:lnTo>
                    <a:lnTo>
                      <a:pt x="224" y="374"/>
                    </a:lnTo>
                    <a:lnTo>
                      <a:pt x="224" y="378"/>
                    </a:lnTo>
                    <a:lnTo>
                      <a:pt x="229" y="383"/>
                    </a:lnTo>
                    <a:lnTo>
                      <a:pt x="231" y="385"/>
                    </a:lnTo>
                    <a:lnTo>
                      <a:pt x="229" y="392"/>
                    </a:lnTo>
                    <a:lnTo>
                      <a:pt x="231" y="390"/>
                    </a:lnTo>
                    <a:lnTo>
                      <a:pt x="236" y="388"/>
                    </a:lnTo>
                    <a:lnTo>
                      <a:pt x="234" y="390"/>
                    </a:lnTo>
                    <a:lnTo>
                      <a:pt x="231" y="395"/>
                    </a:lnTo>
                    <a:lnTo>
                      <a:pt x="234" y="397"/>
                    </a:lnTo>
                    <a:lnTo>
                      <a:pt x="231" y="400"/>
                    </a:lnTo>
                    <a:lnTo>
                      <a:pt x="231" y="402"/>
                    </a:lnTo>
                    <a:lnTo>
                      <a:pt x="229" y="404"/>
                    </a:lnTo>
                    <a:lnTo>
                      <a:pt x="241" y="409"/>
                    </a:lnTo>
                    <a:lnTo>
                      <a:pt x="243" y="414"/>
                    </a:lnTo>
                    <a:lnTo>
                      <a:pt x="243" y="418"/>
                    </a:lnTo>
                    <a:lnTo>
                      <a:pt x="241" y="418"/>
                    </a:lnTo>
                    <a:lnTo>
                      <a:pt x="243" y="430"/>
                    </a:lnTo>
                    <a:lnTo>
                      <a:pt x="241" y="433"/>
                    </a:lnTo>
                    <a:lnTo>
                      <a:pt x="241" y="435"/>
                    </a:lnTo>
                    <a:lnTo>
                      <a:pt x="239" y="437"/>
                    </a:lnTo>
                    <a:lnTo>
                      <a:pt x="239" y="442"/>
                    </a:lnTo>
                    <a:lnTo>
                      <a:pt x="234" y="449"/>
                    </a:lnTo>
                    <a:lnTo>
                      <a:pt x="231" y="449"/>
                    </a:lnTo>
                    <a:lnTo>
                      <a:pt x="234" y="454"/>
                    </a:lnTo>
                    <a:lnTo>
                      <a:pt x="241" y="452"/>
                    </a:lnTo>
                    <a:lnTo>
                      <a:pt x="234" y="459"/>
                    </a:lnTo>
                    <a:lnTo>
                      <a:pt x="229" y="461"/>
                    </a:lnTo>
                    <a:lnTo>
                      <a:pt x="227" y="466"/>
                    </a:lnTo>
                    <a:lnTo>
                      <a:pt x="234" y="475"/>
                    </a:lnTo>
                    <a:lnTo>
                      <a:pt x="236" y="473"/>
                    </a:lnTo>
                    <a:lnTo>
                      <a:pt x="239" y="475"/>
                    </a:lnTo>
                    <a:lnTo>
                      <a:pt x="243" y="477"/>
                    </a:lnTo>
                    <a:lnTo>
                      <a:pt x="250" y="475"/>
                    </a:lnTo>
                    <a:lnTo>
                      <a:pt x="250" y="470"/>
                    </a:lnTo>
                    <a:lnTo>
                      <a:pt x="248" y="468"/>
                    </a:lnTo>
                    <a:lnTo>
                      <a:pt x="250" y="463"/>
                    </a:lnTo>
                    <a:lnTo>
                      <a:pt x="250" y="466"/>
                    </a:lnTo>
                    <a:lnTo>
                      <a:pt x="253" y="463"/>
                    </a:lnTo>
                    <a:lnTo>
                      <a:pt x="253" y="461"/>
                    </a:lnTo>
                    <a:lnTo>
                      <a:pt x="257" y="459"/>
                    </a:lnTo>
                    <a:lnTo>
                      <a:pt x="257" y="452"/>
                    </a:lnTo>
                    <a:lnTo>
                      <a:pt x="260" y="459"/>
                    </a:lnTo>
                    <a:lnTo>
                      <a:pt x="265" y="456"/>
                    </a:lnTo>
                    <a:lnTo>
                      <a:pt x="262" y="461"/>
                    </a:lnTo>
                    <a:lnTo>
                      <a:pt x="262" y="463"/>
                    </a:lnTo>
                    <a:lnTo>
                      <a:pt x="267" y="466"/>
                    </a:lnTo>
                    <a:lnTo>
                      <a:pt x="269" y="466"/>
                    </a:lnTo>
                    <a:lnTo>
                      <a:pt x="279" y="466"/>
                    </a:lnTo>
                    <a:lnTo>
                      <a:pt x="276" y="470"/>
                    </a:lnTo>
                    <a:lnTo>
                      <a:pt x="267" y="473"/>
                    </a:lnTo>
                    <a:lnTo>
                      <a:pt x="265" y="475"/>
                    </a:lnTo>
                    <a:lnTo>
                      <a:pt x="272" y="477"/>
                    </a:lnTo>
                    <a:lnTo>
                      <a:pt x="279" y="475"/>
                    </a:lnTo>
                    <a:lnTo>
                      <a:pt x="274" y="477"/>
                    </a:lnTo>
                    <a:lnTo>
                      <a:pt x="272" y="482"/>
                    </a:lnTo>
                    <a:lnTo>
                      <a:pt x="269" y="487"/>
                    </a:lnTo>
                    <a:lnTo>
                      <a:pt x="281" y="480"/>
                    </a:lnTo>
                    <a:lnTo>
                      <a:pt x="274" y="487"/>
                    </a:lnTo>
                    <a:lnTo>
                      <a:pt x="286" y="487"/>
                    </a:lnTo>
                    <a:lnTo>
                      <a:pt x="283" y="489"/>
                    </a:lnTo>
                    <a:lnTo>
                      <a:pt x="286" y="492"/>
                    </a:lnTo>
                    <a:lnTo>
                      <a:pt x="286" y="494"/>
                    </a:lnTo>
                    <a:lnTo>
                      <a:pt x="279" y="489"/>
                    </a:lnTo>
                    <a:lnTo>
                      <a:pt x="281" y="494"/>
                    </a:lnTo>
                    <a:lnTo>
                      <a:pt x="291" y="499"/>
                    </a:lnTo>
                    <a:lnTo>
                      <a:pt x="293" y="501"/>
                    </a:lnTo>
                    <a:lnTo>
                      <a:pt x="295" y="506"/>
                    </a:lnTo>
                    <a:lnTo>
                      <a:pt x="288" y="503"/>
                    </a:lnTo>
                    <a:lnTo>
                      <a:pt x="293" y="506"/>
                    </a:lnTo>
                    <a:lnTo>
                      <a:pt x="293" y="508"/>
                    </a:lnTo>
                    <a:lnTo>
                      <a:pt x="291" y="508"/>
                    </a:lnTo>
                    <a:lnTo>
                      <a:pt x="291" y="511"/>
                    </a:lnTo>
                    <a:lnTo>
                      <a:pt x="288" y="508"/>
                    </a:lnTo>
                    <a:lnTo>
                      <a:pt x="288" y="513"/>
                    </a:lnTo>
                    <a:lnTo>
                      <a:pt x="291" y="515"/>
                    </a:lnTo>
                    <a:lnTo>
                      <a:pt x="295" y="513"/>
                    </a:lnTo>
                    <a:lnTo>
                      <a:pt x="295" y="515"/>
                    </a:lnTo>
                    <a:lnTo>
                      <a:pt x="295" y="520"/>
                    </a:lnTo>
                    <a:lnTo>
                      <a:pt x="281" y="515"/>
                    </a:lnTo>
                    <a:lnTo>
                      <a:pt x="267" y="503"/>
                    </a:lnTo>
                    <a:lnTo>
                      <a:pt x="250" y="501"/>
                    </a:lnTo>
                    <a:lnTo>
                      <a:pt x="248" y="501"/>
                    </a:lnTo>
                    <a:lnTo>
                      <a:pt x="243" y="506"/>
                    </a:lnTo>
                    <a:lnTo>
                      <a:pt x="253" y="518"/>
                    </a:lnTo>
                    <a:lnTo>
                      <a:pt x="267" y="522"/>
                    </a:lnTo>
                    <a:lnTo>
                      <a:pt x="272" y="529"/>
                    </a:lnTo>
                    <a:lnTo>
                      <a:pt x="283" y="532"/>
                    </a:lnTo>
                    <a:lnTo>
                      <a:pt x="286" y="529"/>
                    </a:lnTo>
                    <a:lnTo>
                      <a:pt x="291" y="532"/>
                    </a:lnTo>
                    <a:lnTo>
                      <a:pt x="298" y="532"/>
                    </a:lnTo>
                    <a:lnTo>
                      <a:pt x="298" y="537"/>
                    </a:lnTo>
                    <a:lnTo>
                      <a:pt x="300" y="539"/>
                    </a:lnTo>
                    <a:lnTo>
                      <a:pt x="295" y="541"/>
                    </a:lnTo>
                    <a:lnTo>
                      <a:pt x="295" y="546"/>
                    </a:lnTo>
                    <a:lnTo>
                      <a:pt x="293" y="546"/>
                    </a:lnTo>
                    <a:lnTo>
                      <a:pt x="293" y="551"/>
                    </a:lnTo>
                    <a:lnTo>
                      <a:pt x="295" y="551"/>
                    </a:lnTo>
                    <a:lnTo>
                      <a:pt x="291" y="553"/>
                    </a:lnTo>
                    <a:lnTo>
                      <a:pt x="291" y="560"/>
                    </a:lnTo>
                    <a:lnTo>
                      <a:pt x="295" y="563"/>
                    </a:lnTo>
                    <a:lnTo>
                      <a:pt x="298" y="558"/>
                    </a:lnTo>
                    <a:lnTo>
                      <a:pt x="300" y="563"/>
                    </a:lnTo>
                    <a:lnTo>
                      <a:pt x="295" y="565"/>
                    </a:lnTo>
                    <a:lnTo>
                      <a:pt x="298" y="567"/>
                    </a:lnTo>
                    <a:lnTo>
                      <a:pt x="295" y="567"/>
                    </a:lnTo>
                    <a:lnTo>
                      <a:pt x="293" y="565"/>
                    </a:lnTo>
                    <a:lnTo>
                      <a:pt x="291" y="565"/>
                    </a:lnTo>
                    <a:lnTo>
                      <a:pt x="288" y="565"/>
                    </a:lnTo>
                    <a:lnTo>
                      <a:pt x="288" y="572"/>
                    </a:lnTo>
                    <a:lnTo>
                      <a:pt x="291" y="574"/>
                    </a:lnTo>
                    <a:lnTo>
                      <a:pt x="288" y="579"/>
                    </a:lnTo>
                    <a:lnTo>
                      <a:pt x="291" y="579"/>
                    </a:lnTo>
                    <a:lnTo>
                      <a:pt x="291" y="581"/>
                    </a:lnTo>
                    <a:lnTo>
                      <a:pt x="288" y="586"/>
                    </a:lnTo>
                    <a:lnTo>
                      <a:pt x="283" y="586"/>
                    </a:lnTo>
                    <a:lnTo>
                      <a:pt x="276" y="584"/>
                    </a:lnTo>
                    <a:lnTo>
                      <a:pt x="269" y="586"/>
                    </a:lnTo>
                    <a:lnTo>
                      <a:pt x="269" y="589"/>
                    </a:lnTo>
                    <a:lnTo>
                      <a:pt x="265" y="593"/>
                    </a:lnTo>
                    <a:lnTo>
                      <a:pt x="267" y="596"/>
                    </a:lnTo>
                    <a:lnTo>
                      <a:pt x="267" y="598"/>
                    </a:lnTo>
                    <a:lnTo>
                      <a:pt x="269" y="596"/>
                    </a:lnTo>
                    <a:lnTo>
                      <a:pt x="272" y="598"/>
                    </a:lnTo>
                    <a:lnTo>
                      <a:pt x="286" y="596"/>
                    </a:lnTo>
                    <a:lnTo>
                      <a:pt x="283" y="591"/>
                    </a:lnTo>
                    <a:lnTo>
                      <a:pt x="288" y="591"/>
                    </a:lnTo>
                    <a:lnTo>
                      <a:pt x="288" y="593"/>
                    </a:lnTo>
                    <a:lnTo>
                      <a:pt x="283" y="596"/>
                    </a:lnTo>
                    <a:lnTo>
                      <a:pt x="291" y="600"/>
                    </a:lnTo>
                    <a:lnTo>
                      <a:pt x="286" y="598"/>
                    </a:lnTo>
                    <a:lnTo>
                      <a:pt x="288" y="600"/>
                    </a:lnTo>
                    <a:lnTo>
                      <a:pt x="291" y="603"/>
                    </a:lnTo>
                    <a:lnTo>
                      <a:pt x="291" y="605"/>
                    </a:lnTo>
                    <a:lnTo>
                      <a:pt x="288" y="603"/>
                    </a:lnTo>
                    <a:lnTo>
                      <a:pt x="283" y="605"/>
                    </a:lnTo>
                    <a:lnTo>
                      <a:pt x="279" y="605"/>
                    </a:lnTo>
                    <a:lnTo>
                      <a:pt x="269" y="600"/>
                    </a:lnTo>
                    <a:lnTo>
                      <a:pt x="267" y="600"/>
                    </a:lnTo>
                    <a:lnTo>
                      <a:pt x="267" y="603"/>
                    </a:lnTo>
                    <a:lnTo>
                      <a:pt x="260" y="600"/>
                    </a:lnTo>
                    <a:lnTo>
                      <a:pt x="260" y="603"/>
                    </a:lnTo>
                    <a:lnTo>
                      <a:pt x="262" y="603"/>
                    </a:lnTo>
                    <a:lnTo>
                      <a:pt x="267" y="605"/>
                    </a:lnTo>
                    <a:lnTo>
                      <a:pt x="265" y="607"/>
                    </a:lnTo>
                    <a:lnTo>
                      <a:pt x="262" y="605"/>
                    </a:lnTo>
                    <a:lnTo>
                      <a:pt x="265" y="607"/>
                    </a:lnTo>
                    <a:lnTo>
                      <a:pt x="260" y="607"/>
                    </a:lnTo>
                    <a:lnTo>
                      <a:pt x="257" y="610"/>
                    </a:lnTo>
                    <a:lnTo>
                      <a:pt x="257" y="617"/>
                    </a:lnTo>
                    <a:lnTo>
                      <a:pt x="255" y="622"/>
                    </a:lnTo>
                    <a:lnTo>
                      <a:pt x="257" y="624"/>
                    </a:lnTo>
                    <a:lnTo>
                      <a:pt x="260" y="622"/>
                    </a:lnTo>
                    <a:lnTo>
                      <a:pt x="255" y="626"/>
                    </a:lnTo>
                    <a:lnTo>
                      <a:pt x="255" y="629"/>
                    </a:lnTo>
                    <a:lnTo>
                      <a:pt x="253" y="629"/>
                    </a:lnTo>
                    <a:lnTo>
                      <a:pt x="253" y="631"/>
                    </a:lnTo>
                    <a:lnTo>
                      <a:pt x="253" y="638"/>
                    </a:lnTo>
                    <a:lnTo>
                      <a:pt x="257" y="640"/>
                    </a:lnTo>
                    <a:lnTo>
                      <a:pt x="255" y="645"/>
                    </a:lnTo>
                    <a:lnTo>
                      <a:pt x="260" y="643"/>
                    </a:lnTo>
                    <a:lnTo>
                      <a:pt x="265" y="645"/>
                    </a:lnTo>
                    <a:lnTo>
                      <a:pt x="265" y="650"/>
                    </a:lnTo>
                    <a:lnTo>
                      <a:pt x="262" y="650"/>
                    </a:lnTo>
                    <a:lnTo>
                      <a:pt x="260" y="655"/>
                    </a:lnTo>
                    <a:lnTo>
                      <a:pt x="262" y="657"/>
                    </a:lnTo>
                    <a:lnTo>
                      <a:pt x="257" y="657"/>
                    </a:lnTo>
                    <a:lnTo>
                      <a:pt x="255" y="659"/>
                    </a:lnTo>
                    <a:lnTo>
                      <a:pt x="257" y="664"/>
                    </a:lnTo>
                    <a:lnTo>
                      <a:pt x="260" y="664"/>
                    </a:lnTo>
                    <a:lnTo>
                      <a:pt x="257" y="669"/>
                    </a:lnTo>
                    <a:lnTo>
                      <a:pt x="260" y="669"/>
                    </a:lnTo>
                    <a:lnTo>
                      <a:pt x="262" y="669"/>
                    </a:lnTo>
                    <a:lnTo>
                      <a:pt x="265" y="669"/>
                    </a:lnTo>
                    <a:lnTo>
                      <a:pt x="260" y="674"/>
                    </a:lnTo>
                    <a:lnTo>
                      <a:pt x="260" y="676"/>
                    </a:lnTo>
                    <a:lnTo>
                      <a:pt x="262" y="676"/>
                    </a:lnTo>
                    <a:lnTo>
                      <a:pt x="262" y="678"/>
                    </a:lnTo>
                    <a:lnTo>
                      <a:pt x="267" y="676"/>
                    </a:lnTo>
                    <a:lnTo>
                      <a:pt x="265" y="678"/>
                    </a:lnTo>
                    <a:lnTo>
                      <a:pt x="265" y="681"/>
                    </a:lnTo>
                    <a:lnTo>
                      <a:pt x="265" y="683"/>
                    </a:lnTo>
                    <a:lnTo>
                      <a:pt x="262" y="685"/>
                    </a:lnTo>
                    <a:lnTo>
                      <a:pt x="267" y="683"/>
                    </a:lnTo>
                    <a:lnTo>
                      <a:pt x="269" y="690"/>
                    </a:lnTo>
                    <a:lnTo>
                      <a:pt x="272" y="690"/>
                    </a:lnTo>
                    <a:lnTo>
                      <a:pt x="272" y="692"/>
                    </a:lnTo>
                    <a:lnTo>
                      <a:pt x="274" y="692"/>
                    </a:lnTo>
                    <a:lnTo>
                      <a:pt x="272" y="697"/>
                    </a:lnTo>
                    <a:lnTo>
                      <a:pt x="272" y="700"/>
                    </a:lnTo>
                    <a:lnTo>
                      <a:pt x="274" y="697"/>
                    </a:lnTo>
                    <a:lnTo>
                      <a:pt x="274" y="700"/>
                    </a:lnTo>
                    <a:lnTo>
                      <a:pt x="274" y="704"/>
                    </a:lnTo>
                    <a:lnTo>
                      <a:pt x="276" y="707"/>
                    </a:lnTo>
                    <a:lnTo>
                      <a:pt x="276" y="711"/>
                    </a:lnTo>
                    <a:lnTo>
                      <a:pt x="279" y="709"/>
                    </a:lnTo>
                    <a:lnTo>
                      <a:pt x="279" y="711"/>
                    </a:lnTo>
                    <a:lnTo>
                      <a:pt x="276" y="714"/>
                    </a:lnTo>
                    <a:lnTo>
                      <a:pt x="276" y="728"/>
                    </a:lnTo>
                    <a:lnTo>
                      <a:pt x="279" y="728"/>
                    </a:lnTo>
                    <a:lnTo>
                      <a:pt x="281" y="728"/>
                    </a:lnTo>
                    <a:lnTo>
                      <a:pt x="288" y="716"/>
                    </a:lnTo>
                    <a:lnTo>
                      <a:pt x="291" y="716"/>
                    </a:lnTo>
                    <a:lnTo>
                      <a:pt x="293" y="716"/>
                    </a:lnTo>
                    <a:lnTo>
                      <a:pt x="295" y="711"/>
                    </a:lnTo>
                    <a:lnTo>
                      <a:pt x="300" y="714"/>
                    </a:lnTo>
                    <a:lnTo>
                      <a:pt x="302" y="714"/>
                    </a:lnTo>
                    <a:lnTo>
                      <a:pt x="302" y="716"/>
                    </a:lnTo>
                    <a:lnTo>
                      <a:pt x="295" y="716"/>
                    </a:lnTo>
                    <a:lnTo>
                      <a:pt x="293" y="718"/>
                    </a:lnTo>
                    <a:lnTo>
                      <a:pt x="298" y="721"/>
                    </a:lnTo>
                    <a:lnTo>
                      <a:pt x="302" y="721"/>
                    </a:lnTo>
                    <a:lnTo>
                      <a:pt x="291" y="726"/>
                    </a:lnTo>
                    <a:lnTo>
                      <a:pt x="291" y="730"/>
                    </a:lnTo>
                    <a:lnTo>
                      <a:pt x="288" y="730"/>
                    </a:lnTo>
                    <a:lnTo>
                      <a:pt x="283" y="730"/>
                    </a:lnTo>
                    <a:lnTo>
                      <a:pt x="283" y="733"/>
                    </a:lnTo>
                    <a:lnTo>
                      <a:pt x="286" y="740"/>
                    </a:lnTo>
                    <a:lnTo>
                      <a:pt x="283" y="744"/>
                    </a:lnTo>
                    <a:lnTo>
                      <a:pt x="286" y="744"/>
                    </a:lnTo>
                    <a:lnTo>
                      <a:pt x="283" y="747"/>
                    </a:lnTo>
                    <a:lnTo>
                      <a:pt x="288" y="754"/>
                    </a:lnTo>
                    <a:lnTo>
                      <a:pt x="291" y="759"/>
                    </a:lnTo>
                    <a:lnTo>
                      <a:pt x="293" y="763"/>
                    </a:lnTo>
                    <a:lnTo>
                      <a:pt x="295" y="763"/>
                    </a:lnTo>
                    <a:lnTo>
                      <a:pt x="295" y="766"/>
                    </a:lnTo>
                    <a:lnTo>
                      <a:pt x="298" y="766"/>
                    </a:lnTo>
                    <a:lnTo>
                      <a:pt x="298" y="770"/>
                    </a:lnTo>
                    <a:lnTo>
                      <a:pt x="300" y="773"/>
                    </a:lnTo>
                    <a:lnTo>
                      <a:pt x="302" y="773"/>
                    </a:lnTo>
                    <a:lnTo>
                      <a:pt x="302" y="775"/>
                    </a:lnTo>
                    <a:lnTo>
                      <a:pt x="302" y="780"/>
                    </a:lnTo>
                    <a:lnTo>
                      <a:pt x="305" y="780"/>
                    </a:lnTo>
                    <a:lnTo>
                      <a:pt x="307" y="782"/>
                    </a:lnTo>
                    <a:lnTo>
                      <a:pt x="305" y="785"/>
                    </a:lnTo>
                    <a:lnTo>
                      <a:pt x="305" y="787"/>
                    </a:lnTo>
                    <a:lnTo>
                      <a:pt x="309" y="787"/>
                    </a:lnTo>
                    <a:lnTo>
                      <a:pt x="309" y="789"/>
                    </a:lnTo>
                    <a:lnTo>
                      <a:pt x="312" y="789"/>
                    </a:lnTo>
                    <a:lnTo>
                      <a:pt x="309" y="792"/>
                    </a:lnTo>
                    <a:lnTo>
                      <a:pt x="307" y="792"/>
                    </a:lnTo>
                    <a:lnTo>
                      <a:pt x="309" y="794"/>
                    </a:lnTo>
                    <a:lnTo>
                      <a:pt x="312" y="794"/>
                    </a:lnTo>
                    <a:lnTo>
                      <a:pt x="316" y="792"/>
                    </a:lnTo>
                    <a:lnTo>
                      <a:pt x="316" y="794"/>
                    </a:lnTo>
                    <a:lnTo>
                      <a:pt x="312" y="796"/>
                    </a:lnTo>
                    <a:lnTo>
                      <a:pt x="312" y="799"/>
                    </a:lnTo>
                    <a:lnTo>
                      <a:pt x="314" y="801"/>
                    </a:lnTo>
                    <a:lnTo>
                      <a:pt x="316" y="801"/>
                    </a:lnTo>
                    <a:lnTo>
                      <a:pt x="316" y="803"/>
                    </a:lnTo>
                    <a:lnTo>
                      <a:pt x="319" y="803"/>
                    </a:lnTo>
                    <a:lnTo>
                      <a:pt x="316" y="806"/>
                    </a:lnTo>
                    <a:lnTo>
                      <a:pt x="314" y="806"/>
                    </a:lnTo>
                    <a:lnTo>
                      <a:pt x="314" y="808"/>
                    </a:lnTo>
                    <a:lnTo>
                      <a:pt x="316" y="808"/>
                    </a:lnTo>
                    <a:lnTo>
                      <a:pt x="324" y="806"/>
                    </a:lnTo>
                    <a:lnTo>
                      <a:pt x="326" y="806"/>
                    </a:lnTo>
                    <a:lnTo>
                      <a:pt x="328" y="808"/>
                    </a:lnTo>
                    <a:lnTo>
                      <a:pt x="316" y="811"/>
                    </a:lnTo>
                    <a:lnTo>
                      <a:pt x="319" y="813"/>
                    </a:lnTo>
                    <a:lnTo>
                      <a:pt x="319" y="811"/>
                    </a:lnTo>
                    <a:lnTo>
                      <a:pt x="321" y="811"/>
                    </a:lnTo>
                    <a:lnTo>
                      <a:pt x="324" y="811"/>
                    </a:lnTo>
                    <a:lnTo>
                      <a:pt x="324" y="813"/>
                    </a:lnTo>
                    <a:lnTo>
                      <a:pt x="321" y="815"/>
                    </a:lnTo>
                    <a:lnTo>
                      <a:pt x="324" y="815"/>
                    </a:lnTo>
                    <a:lnTo>
                      <a:pt x="326" y="815"/>
                    </a:lnTo>
                    <a:lnTo>
                      <a:pt x="328" y="815"/>
                    </a:lnTo>
                    <a:lnTo>
                      <a:pt x="328" y="818"/>
                    </a:lnTo>
                    <a:lnTo>
                      <a:pt x="331" y="818"/>
                    </a:lnTo>
                    <a:lnTo>
                      <a:pt x="331" y="820"/>
                    </a:lnTo>
                    <a:lnTo>
                      <a:pt x="333" y="820"/>
                    </a:lnTo>
                    <a:lnTo>
                      <a:pt x="335" y="820"/>
                    </a:lnTo>
                    <a:lnTo>
                      <a:pt x="335" y="822"/>
                    </a:lnTo>
                    <a:lnTo>
                      <a:pt x="328" y="825"/>
                    </a:lnTo>
                    <a:lnTo>
                      <a:pt x="328" y="827"/>
                    </a:lnTo>
                    <a:lnTo>
                      <a:pt x="331" y="827"/>
                    </a:lnTo>
                    <a:lnTo>
                      <a:pt x="333" y="827"/>
                    </a:lnTo>
                    <a:lnTo>
                      <a:pt x="338" y="827"/>
                    </a:lnTo>
                    <a:lnTo>
                      <a:pt x="338" y="825"/>
                    </a:lnTo>
                    <a:lnTo>
                      <a:pt x="338" y="822"/>
                    </a:lnTo>
                    <a:lnTo>
                      <a:pt x="340" y="825"/>
                    </a:lnTo>
                    <a:lnTo>
                      <a:pt x="342" y="822"/>
                    </a:lnTo>
                    <a:lnTo>
                      <a:pt x="350" y="825"/>
                    </a:lnTo>
                    <a:lnTo>
                      <a:pt x="354" y="820"/>
                    </a:lnTo>
                    <a:lnTo>
                      <a:pt x="354" y="822"/>
                    </a:lnTo>
                    <a:lnTo>
                      <a:pt x="357" y="820"/>
                    </a:lnTo>
                    <a:lnTo>
                      <a:pt x="357" y="822"/>
                    </a:lnTo>
                    <a:lnTo>
                      <a:pt x="359" y="825"/>
                    </a:lnTo>
                    <a:lnTo>
                      <a:pt x="361" y="822"/>
                    </a:lnTo>
                    <a:lnTo>
                      <a:pt x="354" y="827"/>
                    </a:lnTo>
                    <a:lnTo>
                      <a:pt x="357" y="827"/>
                    </a:lnTo>
                    <a:lnTo>
                      <a:pt x="354" y="829"/>
                    </a:lnTo>
                    <a:lnTo>
                      <a:pt x="357" y="829"/>
                    </a:lnTo>
                    <a:lnTo>
                      <a:pt x="359" y="827"/>
                    </a:lnTo>
                    <a:lnTo>
                      <a:pt x="361" y="827"/>
                    </a:lnTo>
                    <a:lnTo>
                      <a:pt x="364" y="825"/>
                    </a:lnTo>
                    <a:lnTo>
                      <a:pt x="364" y="822"/>
                    </a:lnTo>
                    <a:lnTo>
                      <a:pt x="366" y="825"/>
                    </a:lnTo>
                    <a:lnTo>
                      <a:pt x="364" y="827"/>
                    </a:lnTo>
                    <a:lnTo>
                      <a:pt x="361" y="829"/>
                    </a:lnTo>
                    <a:lnTo>
                      <a:pt x="359" y="829"/>
                    </a:lnTo>
                    <a:lnTo>
                      <a:pt x="361" y="832"/>
                    </a:lnTo>
                    <a:lnTo>
                      <a:pt x="364" y="837"/>
                    </a:lnTo>
                    <a:lnTo>
                      <a:pt x="366" y="832"/>
                    </a:lnTo>
                    <a:lnTo>
                      <a:pt x="368" y="832"/>
                    </a:lnTo>
                    <a:lnTo>
                      <a:pt x="366" y="837"/>
                    </a:lnTo>
                    <a:lnTo>
                      <a:pt x="368" y="837"/>
                    </a:lnTo>
                    <a:lnTo>
                      <a:pt x="371" y="834"/>
                    </a:lnTo>
                    <a:lnTo>
                      <a:pt x="371" y="839"/>
                    </a:lnTo>
                    <a:lnTo>
                      <a:pt x="368" y="841"/>
                    </a:lnTo>
                    <a:lnTo>
                      <a:pt x="368" y="844"/>
                    </a:lnTo>
                    <a:lnTo>
                      <a:pt x="368" y="846"/>
                    </a:lnTo>
                    <a:lnTo>
                      <a:pt x="373" y="846"/>
                    </a:lnTo>
                    <a:lnTo>
                      <a:pt x="376" y="848"/>
                    </a:lnTo>
                    <a:lnTo>
                      <a:pt x="378" y="846"/>
                    </a:lnTo>
                    <a:lnTo>
                      <a:pt x="383" y="841"/>
                    </a:lnTo>
                    <a:lnTo>
                      <a:pt x="383" y="844"/>
                    </a:lnTo>
                    <a:lnTo>
                      <a:pt x="394" y="846"/>
                    </a:lnTo>
                    <a:lnTo>
                      <a:pt x="394" y="844"/>
                    </a:lnTo>
                    <a:lnTo>
                      <a:pt x="394" y="841"/>
                    </a:lnTo>
                    <a:lnTo>
                      <a:pt x="394" y="837"/>
                    </a:lnTo>
                    <a:lnTo>
                      <a:pt x="392" y="837"/>
                    </a:lnTo>
                    <a:lnTo>
                      <a:pt x="387" y="834"/>
                    </a:lnTo>
                    <a:lnTo>
                      <a:pt x="392" y="834"/>
                    </a:lnTo>
                    <a:lnTo>
                      <a:pt x="394" y="834"/>
                    </a:lnTo>
                    <a:lnTo>
                      <a:pt x="397" y="834"/>
                    </a:lnTo>
                    <a:lnTo>
                      <a:pt x="399" y="834"/>
                    </a:lnTo>
                    <a:lnTo>
                      <a:pt x="399" y="825"/>
                    </a:lnTo>
                    <a:lnTo>
                      <a:pt x="399" y="822"/>
                    </a:lnTo>
                    <a:lnTo>
                      <a:pt x="402" y="815"/>
                    </a:lnTo>
                    <a:lnTo>
                      <a:pt x="402" y="813"/>
                    </a:lnTo>
                    <a:lnTo>
                      <a:pt x="404" y="811"/>
                    </a:lnTo>
                    <a:lnTo>
                      <a:pt x="404" y="808"/>
                    </a:lnTo>
                    <a:lnTo>
                      <a:pt x="406" y="801"/>
                    </a:lnTo>
                    <a:lnTo>
                      <a:pt x="409" y="799"/>
                    </a:lnTo>
                    <a:lnTo>
                      <a:pt x="406" y="799"/>
                    </a:lnTo>
                    <a:lnTo>
                      <a:pt x="409" y="796"/>
                    </a:lnTo>
                    <a:lnTo>
                      <a:pt x="409" y="794"/>
                    </a:lnTo>
                    <a:lnTo>
                      <a:pt x="406" y="794"/>
                    </a:lnTo>
                    <a:lnTo>
                      <a:pt x="406" y="782"/>
                    </a:lnTo>
                    <a:lnTo>
                      <a:pt x="404" y="782"/>
                    </a:lnTo>
                    <a:lnTo>
                      <a:pt x="404" y="780"/>
                    </a:lnTo>
                    <a:lnTo>
                      <a:pt x="404" y="777"/>
                    </a:lnTo>
                    <a:lnTo>
                      <a:pt x="399" y="775"/>
                    </a:lnTo>
                    <a:lnTo>
                      <a:pt x="402" y="775"/>
                    </a:lnTo>
                    <a:lnTo>
                      <a:pt x="404" y="773"/>
                    </a:lnTo>
                    <a:lnTo>
                      <a:pt x="404" y="770"/>
                    </a:lnTo>
                    <a:lnTo>
                      <a:pt x="406" y="770"/>
                    </a:lnTo>
                    <a:lnTo>
                      <a:pt x="413" y="770"/>
                    </a:lnTo>
                    <a:lnTo>
                      <a:pt x="413" y="768"/>
                    </a:lnTo>
                    <a:lnTo>
                      <a:pt x="416" y="768"/>
                    </a:lnTo>
                    <a:lnTo>
                      <a:pt x="416" y="766"/>
                    </a:lnTo>
                    <a:lnTo>
                      <a:pt x="413" y="766"/>
                    </a:lnTo>
                    <a:lnTo>
                      <a:pt x="409" y="761"/>
                    </a:lnTo>
                    <a:lnTo>
                      <a:pt x="411" y="763"/>
                    </a:lnTo>
                    <a:lnTo>
                      <a:pt x="413" y="763"/>
                    </a:lnTo>
                    <a:lnTo>
                      <a:pt x="418" y="763"/>
                    </a:lnTo>
                    <a:lnTo>
                      <a:pt x="416" y="761"/>
                    </a:lnTo>
                    <a:lnTo>
                      <a:pt x="413" y="761"/>
                    </a:lnTo>
                    <a:lnTo>
                      <a:pt x="416" y="759"/>
                    </a:lnTo>
                    <a:lnTo>
                      <a:pt x="416" y="756"/>
                    </a:lnTo>
                    <a:lnTo>
                      <a:pt x="418" y="759"/>
                    </a:lnTo>
                    <a:lnTo>
                      <a:pt x="420" y="759"/>
                    </a:lnTo>
                    <a:lnTo>
                      <a:pt x="420" y="756"/>
                    </a:lnTo>
                    <a:lnTo>
                      <a:pt x="423" y="756"/>
                    </a:lnTo>
                    <a:lnTo>
                      <a:pt x="420" y="754"/>
                    </a:lnTo>
                    <a:lnTo>
                      <a:pt x="423" y="754"/>
                    </a:lnTo>
                    <a:lnTo>
                      <a:pt x="425" y="752"/>
                    </a:lnTo>
                    <a:lnTo>
                      <a:pt x="425" y="749"/>
                    </a:lnTo>
                    <a:lnTo>
                      <a:pt x="425" y="747"/>
                    </a:lnTo>
                    <a:lnTo>
                      <a:pt x="425" y="744"/>
                    </a:lnTo>
                    <a:lnTo>
                      <a:pt x="418" y="744"/>
                    </a:lnTo>
                    <a:lnTo>
                      <a:pt x="418" y="742"/>
                    </a:lnTo>
                    <a:lnTo>
                      <a:pt x="425" y="744"/>
                    </a:lnTo>
                    <a:lnTo>
                      <a:pt x="428" y="744"/>
                    </a:lnTo>
                    <a:lnTo>
                      <a:pt x="425" y="735"/>
                    </a:lnTo>
                    <a:lnTo>
                      <a:pt x="428" y="735"/>
                    </a:lnTo>
                    <a:lnTo>
                      <a:pt x="428" y="733"/>
                    </a:lnTo>
                    <a:lnTo>
                      <a:pt x="425" y="730"/>
                    </a:lnTo>
                    <a:lnTo>
                      <a:pt x="416" y="730"/>
                    </a:lnTo>
                    <a:lnTo>
                      <a:pt x="416" y="728"/>
                    </a:lnTo>
                    <a:lnTo>
                      <a:pt x="418" y="728"/>
                    </a:lnTo>
                    <a:lnTo>
                      <a:pt x="423" y="723"/>
                    </a:lnTo>
                    <a:lnTo>
                      <a:pt x="428" y="723"/>
                    </a:lnTo>
                    <a:lnTo>
                      <a:pt x="430" y="726"/>
                    </a:lnTo>
                    <a:lnTo>
                      <a:pt x="432" y="723"/>
                    </a:lnTo>
                    <a:lnTo>
                      <a:pt x="430" y="723"/>
                    </a:lnTo>
                    <a:lnTo>
                      <a:pt x="428" y="721"/>
                    </a:lnTo>
                    <a:lnTo>
                      <a:pt x="428" y="716"/>
                    </a:lnTo>
                    <a:lnTo>
                      <a:pt x="425" y="714"/>
                    </a:lnTo>
                    <a:lnTo>
                      <a:pt x="423" y="711"/>
                    </a:lnTo>
                    <a:lnTo>
                      <a:pt x="423" y="709"/>
                    </a:lnTo>
                    <a:lnTo>
                      <a:pt x="420" y="707"/>
                    </a:lnTo>
                    <a:lnTo>
                      <a:pt x="418" y="709"/>
                    </a:lnTo>
                    <a:lnTo>
                      <a:pt x="420" y="702"/>
                    </a:lnTo>
                    <a:lnTo>
                      <a:pt x="423" y="704"/>
                    </a:lnTo>
                    <a:lnTo>
                      <a:pt x="425" y="704"/>
                    </a:lnTo>
                    <a:lnTo>
                      <a:pt x="428" y="704"/>
                    </a:lnTo>
                    <a:lnTo>
                      <a:pt x="428" y="702"/>
                    </a:lnTo>
                    <a:lnTo>
                      <a:pt x="430" y="702"/>
                    </a:lnTo>
                    <a:lnTo>
                      <a:pt x="430" y="704"/>
                    </a:lnTo>
                    <a:lnTo>
                      <a:pt x="432" y="702"/>
                    </a:lnTo>
                    <a:lnTo>
                      <a:pt x="432" y="704"/>
                    </a:lnTo>
                    <a:lnTo>
                      <a:pt x="435" y="702"/>
                    </a:lnTo>
                    <a:lnTo>
                      <a:pt x="437" y="697"/>
                    </a:lnTo>
                    <a:lnTo>
                      <a:pt x="437" y="695"/>
                    </a:lnTo>
                    <a:lnTo>
                      <a:pt x="437" y="692"/>
                    </a:lnTo>
                    <a:lnTo>
                      <a:pt x="432" y="690"/>
                    </a:lnTo>
                    <a:lnTo>
                      <a:pt x="435" y="690"/>
                    </a:lnTo>
                    <a:lnTo>
                      <a:pt x="437" y="688"/>
                    </a:lnTo>
                    <a:lnTo>
                      <a:pt x="437" y="690"/>
                    </a:lnTo>
                    <a:lnTo>
                      <a:pt x="439" y="685"/>
                    </a:lnTo>
                    <a:lnTo>
                      <a:pt x="442" y="685"/>
                    </a:lnTo>
                    <a:lnTo>
                      <a:pt x="442" y="688"/>
                    </a:lnTo>
                    <a:lnTo>
                      <a:pt x="444" y="688"/>
                    </a:lnTo>
                    <a:lnTo>
                      <a:pt x="444" y="683"/>
                    </a:lnTo>
                    <a:lnTo>
                      <a:pt x="446" y="685"/>
                    </a:lnTo>
                    <a:lnTo>
                      <a:pt x="449" y="688"/>
                    </a:lnTo>
                    <a:lnTo>
                      <a:pt x="453" y="685"/>
                    </a:lnTo>
                    <a:lnTo>
                      <a:pt x="451" y="683"/>
                    </a:lnTo>
                    <a:lnTo>
                      <a:pt x="456" y="683"/>
                    </a:lnTo>
                    <a:lnTo>
                      <a:pt x="458" y="685"/>
                    </a:lnTo>
                    <a:lnTo>
                      <a:pt x="458" y="683"/>
                    </a:lnTo>
                    <a:lnTo>
                      <a:pt x="461" y="683"/>
                    </a:lnTo>
                    <a:lnTo>
                      <a:pt x="458" y="681"/>
                    </a:lnTo>
                    <a:lnTo>
                      <a:pt x="461" y="681"/>
                    </a:lnTo>
                    <a:lnTo>
                      <a:pt x="458" y="678"/>
                    </a:lnTo>
                    <a:lnTo>
                      <a:pt x="456" y="678"/>
                    </a:lnTo>
                    <a:lnTo>
                      <a:pt x="456" y="674"/>
                    </a:lnTo>
                    <a:lnTo>
                      <a:pt x="458" y="676"/>
                    </a:lnTo>
                    <a:lnTo>
                      <a:pt x="458" y="674"/>
                    </a:lnTo>
                    <a:lnTo>
                      <a:pt x="461" y="676"/>
                    </a:lnTo>
                    <a:lnTo>
                      <a:pt x="463" y="671"/>
                    </a:lnTo>
                    <a:lnTo>
                      <a:pt x="461" y="671"/>
                    </a:lnTo>
                    <a:lnTo>
                      <a:pt x="463" y="669"/>
                    </a:lnTo>
                    <a:lnTo>
                      <a:pt x="463" y="666"/>
                    </a:lnTo>
                    <a:lnTo>
                      <a:pt x="465" y="666"/>
                    </a:lnTo>
                    <a:lnTo>
                      <a:pt x="461" y="664"/>
                    </a:lnTo>
                    <a:lnTo>
                      <a:pt x="461" y="662"/>
                    </a:lnTo>
                    <a:lnTo>
                      <a:pt x="463" y="664"/>
                    </a:lnTo>
                    <a:lnTo>
                      <a:pt x="465" y="659"/>
                    </a:lnTo>
                    <a:lnTo>
                      <a:pt x="468" y="664"/>
                    </a:lnTo>
                    <a:lnTo>
                      <a:pt x="468" y="662"/>
                    </a:lnTo>
                    <a:lnTo>
                      <a:pt x="470" y="664"/>
                    </a:lnTo>
                    <a:lnTo>
                      <a:pt x="472" y="664"/>
                    </a:lnTo>
                    <a:lnTo>
                      <a:pt x="468" y="669"/>
                    </a:lnTo>
                    <a:lnTo>
                      <a:pt x="468" y="671"/>
                    </a:lnTo>
                    <a:lnTo>
                      <a:pt x="465" y="674"/>
                    </a:lnTo>
                    <a:lnTo>
                      <a:pt x="465" y="676"/>
                    </a:lnTo>
                    <a:lnTo>
                      <a:pt x="468" y="676"/>
                    </a:lnTo>
                    <a:lnTo>
                      <a:pt x="472" y="678"/>
                    </a:lnTo>
                    <a:lnTo>
                      <a:pt x="470" y="676"/>
                    </a:lnTo>
                    <a:lnTo>
                      <a:pt x="472" y="676"/>
                    </a:lnTo>
                    <a:lnTo>
                      <a:pt x="472" y="671"/>
                    </a:lnTo>
                    <a:lnTo>
                      <a:pt x="475" y="674"/>
                    </a:lnTo>
                    <a:lnTo>
                      <a:pt x="477" y="676"/>
                    </a:lnTo>
                    <a:lnTo>
                      <a:pt x="479" y="676"/>
                    </a:lnTo>
                    <a:lnTo>
                      <a:pt x="479" y="678"/>
                    </a:lnTo>
                    <a:lnTo>
                      <a:pt x="482" y="671"/>
                    </a:lnTo>
                    <a:lnTo>
                      <a:pt x="484" y="671"/>
                    </a:lnTo>
                    <a:lnTo>
                      <a:pt x="484" y="676"/>
                    </a:lnTo>
                    <a:lnTo>
                      <a:pt x="487" y="676"/>
                    </a:lnTo>
                    <a:lnTo>
                      <a:pt x="489" y="676"/>
                    </a:lnTo>
                    <a:lnTo>
                      <a:pt x="489" y="674"/>
                    </a:lnTo>
                    <a:lnTo>
                      <a:pt x="489" y="671"/>
                    </a:lnTo>
                    <a:lnTo>
                      <a:pt x="491" y="671"/>
                    </a:lnTo>
                    <a:lnTo>
                      <a:pt x="491" y="669"/>
                    </a:lnTo>
                    <a:lnTo>
                      <a:pt x="494" y="666"/>
                    </a:lnTo>
                    <a:lnTo>
                      <a:pt x="491" y="664"/>
                    </a:lnTo>
                    <a:lnTo>
                      <a:pt x="491" y="662"/>
                    </a:lnTo>
                    <a:lnTo>
                      <a:pt x="491" y="659"/>
                    </a:lnTo>
                    <a:lnTo>
                      <a:pt x="494" y="662"/>
                    </a:lnTo>
                    <a:lnTo>
                      <a:pt x="498" y="664"/>
                    </a:lnTo>
                    <a:lnTo>
                      <a:pt x="501" y="664"/>
                    </a:lnTo>
                    <a:lnTo>
                      <a:pt x="498" y="662"/>
                    </a:lnTo>
                    <a:lnTo>
                      <a:pt x="501" y="659"/>
                    </a:lnTo>
                    <a:lnTo>
                      <a:pt x="501" y="662"/>
                    </a:lnTo>
                    <a:lnTo>
                      <a:pt x="503" y="662"/>
                    </a:lnTo>
                    <a:lnTo>
                      <a:pt x="505" y="662"/>
                    </a:lnTo>
                    <a:lnTo>
                      <a:pt x="505" y="659"/>
                    </a:lnTo>
                    <a:lnTo>
                      <a:pt x="508" y="657"/>
                    </a:lnTo>
                    <a:lnTo>
                      <a:pt x="510" y="650"/>
                    </a:lnTo>
                    <a:lnTo>
                      <a:pt x="510" y="652"/>
                    </a:lnTo>
                    <a:lnTo>
                      <a:pt x="513" y="650"/>
                    </a:lnTo>
                    <a:lnTo>
                      <a:pt x="513" y="652"/>
                    </a:lnTo>
                    <a:lnTo>
                      <a:pt x="513" y="648"/>
                    </a:lnTo>
                    <a:lnTo>
                      <a:pt x="515" y="648"/>
                    </a:lnTo>
                    <a:lnTo>
                      <a:pt x="515" y="645"/>
                    </a:lnTo>
                    <a:lnTo>
                      <a:pt x="515" y="648"/>
                    </a:lnTo>
                    <a:lnTo>
                      <a:pt x="515" y="643"/>
                    </a:lnTo>
                    <a:lnTo>
                      <a:pt x="517" y="640"/>
                    </a:lnTo>
                    <a:lnTo>
                      <a:pt x="520" y="638"/>
                    </a:lnTo>
                    <a:lnTo>
                      <a:pt x="522" y="633"/>
                    </a:lnTo>
                    <a:lnTo>
                      <a:pt x="522" y="631"/>
                    </a:lnTo>
                    <a:lnTo>
                      <a:pt x="522" y="629"/>
                    </a:lnTo>
                    <a:lnTo>
                      <a:pt x="520" y="629"/>
                    </a:lnTo>
                    <a:lnTo>
                      <a:pt x="522" y="629"/>
                    </a:lnTo>
                    <a:lnTo>
                      <a:pt x="522" y="626"/>
                    </a:lnTo>
                    <a:lnTo>
                      <a:pt x="524" y="622"/>
                    </a:lnTo>
                    <a:lnTo>
                      <a:pt x="524" y="617"/>
                    </a:lnTo>
                    <a:lnTo>
                      <a:pt x="527" y="617"/>
                    </a:lnTo>
                    <a:lnTo>
                      <a:pt x="531" y="614"/>
                    </a:lnTo>
                    <a:lnTo>
                      <a:pt x="534" y="612"/>
                    </a:lnTo>
                    <a:lnTo>
                      <a:pt x="534" y="610"/>
                    </a:lnTo>
                    <a:lnTo>
                      <a:pt x="536" y="610"/>
                    </a:lnTo>
                    <a:lnTo>
                      <a:pt x="539" y="610"/>
                    </a:lnTo>
                    <a:lnTo>
                      <a:pt x="539" y="607"/>
                    </a:lnTo>
                    <a:lnTo>
                      <a:pt x="539" y="605"/>
                    </a:lnTo>
                    <a:lnTo>
                      <a:pt x="541" y="603"/>
                    </a:lnTo>
                    <a:lnTo>
                      <a:pt x="541" y="600"/>
                    </a:lnTo>
                    <a:lnTo>
                      <a:pt x="536" y="598"/>
                    </a:lnTo>
                    <a:lnTo>
                      <a:pt x="531" y="589"/>
                    </a:lnTo>
                    <a:lnTo>
                      <a:pt x="531" y="586"/>
                    </a:lnTo>
                    <a:lnTo>
                      <a:pt x="534" y="586"/>
                    </a:lnTo>
                    <a:lnTo>
                      <a:pt x="534" y="584"/>
                    </a:lnTo>
                    <a:lnTo>
                      <a:pt x="536" y="586"/>
                    </a:lnTo>
                    <a:lnTo>
                      <a:pt x="536" y="591"/>
                    </a:lnTo>
                    <a:lnTo>
                      <a:pt x="539" y="589"/>
                    </a:lnTo>
                    <a:lnTo>
                      <a:pt x="539" y="591"/>
                    </a:lnTo>
                    <a:lnTo>
                      <a:pt x="541" y="593"/>
                    </a:lnTo>
                    <a:lnTo>
                      <a:pt x="541" y="596"/>
                    </a:lnTo>
                    <a:lnTo>
                      <a:pt x="546" y="598"/>
                    </a:lnTo>
                    <a:lnTo>
                      <a:pt x="546" y="600"/>
                    </a:lnTo>
                    <a:lnTo>
                      <a:pt x="543" y="598"/>
                    </a:lnTo>
                    <a:lnTo>
                      <a:pt x="543" y="600"/>
                    </a:lnTo>
                    <a:lnTo>
                      <a:pt x="546" y="603"/>
                    </a:lnTo>
                    <a:lnTo>
                      <a:pt x="546" y="605"/>
                    </a:lnTo>
                    <a:lnTo>
                      <a:pt x="548" y="603"/>
                    </a:lnTo>
                    <a:lnTo>
                      <a:pt x="550" y="603"/>
                    </a:lnTo>
                    <a:lnTo>
                      <a:pt x="555" y="605"/>
                    </a:lnTo>
                    <a:lnTo>
                      <a:pt x="553" y="603"/>
                    </a:lnTo>
                    <a:lnTo>
                      <a:pt x="553" y="600"/>
                    </a:lnTo>
                    <a:lnTo>
                      <a:pt x="555" y="600"/>
                    </a:lnTo>
                    <a:lnTo>
                      <a:pt x="560" y="603"/>
                    </a:lnTo>
                    <a:lnTo>
                      <a:pt x="562" y="603"/>
                    </a:lnTo>
                    <a:lnTo>
                      <a:pt x="560" y="600"/>
                    </a:lnTo>
                    <a:lnTo>
                      <a:pt x="557" y="600"/>
                    </a:lnTo>
                    <a:lnTo>
                      <a:pt x="557" y="596"/>
                    </a:lnTo>
                    <a:lnTo>
                      <a:pt x="560" y="598"/>
                    </a:lnTo>
                    <a:lnTo>
                      <a:pt x="562" y="598"/>
                    </a:lnTo>
                    <a:lnTo>
                      <a:pt x="562" y="600"/>
                    </a:lnTo>
                    <a:lnTo>
                      <a:pt x="565" y="603"/>
                    </a:lnTo>
                    <a:lnTo>
                      <a:pt x="567" y="600"/>
                    </a:lnTo>
                    <a:lnTo>
                      <a:pt x="565" y="598"/>
                    </a:lnTo>
                    <a:lnTo>
                      <a:pt x="565" y="596"/>
                    </a:lnTo>
                    <a:lnTo>
                      <a:pt x="567" y="598"/>
                    </a:lnTo>
                    <a:lnTo>
                      <a:pt x="567" y="596"/>
                    </a:lnTo>
                    <a:lnTo>
                      <a:pt x="567" y="593"/>
                    </a:lnTo>
                    <a:lnTo>
                      <a:pt x="569" y="591"/>
                    </a:lnTo>
                    <a:lnTo>
                      <a:pt x="572" y="596"/>
                    </a:lnTo>
                    <a:lnTo>
                      <a:pt x="574" y="598"/>
                    </a:lnTo>
                    <a:lnTo>
                      <a:pt x="576" y="596"/>
                    </a:lnTo>
                    <a:lnTo>
                      <a:pt x="576" y="593"/>
                    </a:lnTo>
                    <a:lnTo>
                      <a:pt x="579" y="596"/>
                    </a:lnTo>
                    <a:lnTo>
                      <a:pt x="579" y="593"/>
                    </a:lnTo>
                    <a:lnTo>
                      <a:pt x="586" y="593"/>
                    </a:lnTo>
                    <a:lnTo>
                      <a:pt x="588" y="591"/>
                    </a:lnTo>
                    <a:lnTo>
                      <a:pt x="591" y="591"/>
                    </a:lnTo>
                    <a:lnTo>
                      <a:pt x="591" y="589"/>
                    </a:lnTo>
                    <a:lnTo>
                      <a:pt x="593" y="591"/>
                    </a:lnTo>
                    <a:lnTo>
                      <a:pt x="593" y="589"/>
                    </a:lnTo>
                    <a:lnTo>
                      <a:pt x="595" y="586"/>
                    </a:lnTo>
                    <a:lnTo>
                      <a:pt x="598" y="589"/>
                    </a:lnTo>
                    <a:lnTo>
                      <a:pt x="598" y="586"/>
                    </a:lnTo>
                    <a:lnTo>
                      <a:pt x="600" y="586"/>
                    </a:lnTo>
                    <a:lnTo>
                      <a:pt x="602" y="589"/>
                    </a:lnTo>
                    <a:lnTo>
                      <a:pt x="602" y="586"/>
                    </a:lnTo>
                    <a:lnTo>
                      <a:pt x="605" y="584"/>
                    </a:lnTo>
                    <a:lnTo>
                      <a:pt x="607" y="586"/>
                    </a:lnTo>
                    <a:lnTo>
                      <a:pt x="607" y="584"/>
                    </a:lnTo>
                    <a:lnTo>
                      <a:pt x="609" y="581"/>
                    </a:lnTo>
                    <a:lnTo>
                      <a:pt x="612" y="581"/>
                    </a:lnTo>
                    <a:lnTo>
                      <a:pt x="612" y="584"/>
                    </a:lnTo>
                    <a:lnTo>
                      <a:pt x="614" y="581"/>
                    </a:lnTo>
                    <a:lnTo>
                      <a:pt x="616" y="581"/>
                    </a:lnTo>
                    <a:lnTo>
                      <a:pt x="616" y="579"/>
                    </a:lnTo>
                    <a:lnTo>
                      <a:pt x="621" y="577"/>
                    </a:lnTo>
                    <a:lnTo>
                      <a:pt x="621" y="574"/>
                    </a:lnTo>
                    <a:lnTo>
                      <a:pt x="624" y="574"/>
                    </a:lnTo>
                    <a:lnTo>
                      <a:pt x="626" y="572"/>
                    </a:lnTo>
                    <a:lnTo>
                      <a:pt x="628" y="572"/>
                    </a:lnTo>
                    <a:lnTo>
                      <a:pt x="626" y="570"/>
                    </a:lnTo>
                    <a:lnTo>
                      <a:pt x="626" y="567"/>
                    </a:lnTo>
                    <a:lnTo>
                      <a:pt x="631" y="570"/>
                    </a:lnTo>
                    <a:lnTo>
                      <a:pt x="631" y="567"/>
                    </a:lnTo>
                    <a:lnTo>
                      <a:pt x="631" y="565"/>
                    </a:lnTo>
                    <a:lnTo>
                      <a:pt x="633" y="567"/>
                    </a:lnTo>
                    <a:lnTo>
                      <a:pt x="633" y="565"/>
                    </a:lnTo>
                    <a:lnTo>
                      <a:pt x="633" y="563"/>
                    </a:lnTo>
                    <a:lnTo>
                      <a:pt x="631" y="563"/>
                    </a:lnTo>
                    <a:lnTo>
                      <a:pt x="633" y="560"/>
                    </a:lnTo>
                    <a:lnTo>
                      <a:pt x="635" y="560"/>
                    </a:lnTo>
                    <a:lnTo>
                      <a:pt x="635" y="563"/>
                    </a:lnTo>
                    <a:lnTo>
                      <a:pt x="638" y="560"/>
                    </a:lnTo>
                    <a:lnTo>
                      <a:pt x="635" y="560"/>
                    </a:lnTo>
                    <a:lnTo>
                      <a:pt x="638" y="558"/>
                    </a:lnTo>
                    <a:lnTo>
                      <a:pt x="640" y="555"/>
                    </a:lnTo>
                    <a:lnTo>
                      <a:pt x="642" y="555"/>
                    </a:lnTo>
                    <a:lnTo>
                      <a:pt x="642" y="553"/>
                    </a:lnTo>
                    <a:lnTo>
                      <a:pt x="645" y="555"/>
                    </a:lnTo>
                    <a:lnTo>
                      <a:pt x="642" y="553"/>
                    </a:lnTo>
                    <a:lnTo>
                      <a:pt x="645" y="553"/>
                    </a:lnTo>
                    <a:lnTo>
                      <a:pt x="645" y="551"/>
                    </a:lnTo>
                    <a:lnTo>
                      <a:pt x="642" y="548"/>
                    </a:lnTo>
                    <a:lnTo>
                      <a:pt x="645" y="548"/>
                    </a:lnTo>
                    <a:lnTo>
                      <a:pt x="647" y="546"/>
                    </a:lnTo>
                    <a:lnTo>
                      <a:pt x="647" y="548"/>
                    </a:lnTo>
                    <a:lnTo>
                      <a:pt x="650" y="551"/>
                    </a:lnTo>
                    <a:lnTo>
                      <a:pt x="652" y="548"/>
                    </a:lnTo>
                    <a:lnTo>
                      <a:pt x="650" y="546"/>
                    </a:lnTo>
                    <a:lnTo>
                      <a:pt x="652" y="546"/>
                    </a:lnTo>
                    <a:lnTo>
                      <a:pt x="650" y="544"/>
                    </a:lnTo>
                    <a:lnTo>
                      <a:pt x="652" y="541"/>
                    </a:lnTo>
                    <a:lnTo>
                      <a:pt x="657" y="541"/>
                    </a:lnTo>
                    <a:lnTo>
                      <a:pt x="657" y="539"/>
                    </a:lnTo>
                    <a:lnTo>
                      <a:pt x="661" y="541"/>
                    </a:lnTo>
                    <a:lnTo>
                      <a:pt x="659" y="539"/>
                    </a:lnTo>
                    <a:lnTo>
                      <a:pt x="657" y="537"/>
                    </a:lnTo>
                    <a:lnTo>
                      <a:pt x="659" y="537"/>
                    </a:lnTo>
                    <a:lnTo>
                      <a:pt x="659" y="534"/>
                    </a:lnTo>
                    <a:lnTo>
                      <a:pt x="661" y="537"/>
                    </a:lnTo>
                    <a:lnTo>
                      <a:pt x="661" y="534"/>
                    </a:lnTo>
                    <a:lnTo>
                      <a:pt x="664" y="534"/>
                    </a:lnTo>
                    <a:lnTo>
                      <a:pt x="666" y="534"/>
                    </a:lnTo>
                    <a:lnTo>
                      <a:pt x="666" y="532"/>
                    </a:lnTo>
                    <a:lnTo>
                      <a:pt x="668" y="534"/>
                    </a:lnTo>
                    <a:lnTo>
                      <a:pt x="671" y="529"/>
                    </a:lnTo>
                    <a:lnTo>
                      <a:pt x="673" y="527"/>
                    </a:lnTo>
                    <a:lnTo>
                      <a:pt x="666" y="529"/>
                    </a:lnTo>
                    <a:lnTo>
                      <a:pt x="650" y="527"/>
                    </a:lnTo>
                    <a:lnTo>
                      <a:pt x="635" y="520"/>
                    </a:lnTo>
                    <a:lnTo>
                      <a:pt x="635" y="522"/>
                    </a:lnTo>
                    <a:lnTo>
                      <a:pt x="635" y="518"/>
                    </a:lnTo>
                    <a:lnTo>
                      <a:pt x="633" y="520"/>
                    </a:lnTo>
                    <a:lnTo>
                      <a:pt x="631" y="520"/>
                    </a:lnTo>
                    <a:lnTo>
                      <a:pt x="628" y="518"/>
                    </a:lnTo>
                    <a:lnTo>
                      <a:pt x="616" y="525"/>
                    </a:lnTo>
                    <a:lnTo>
                      <a:pt x="612" y="522"/>
                    </a:lnTo>
                    <a:lnTo>
                      <a:pt x="605" y="525"/>
                    </a:lnTo>
                    <a:lnTo>
                      <a:pt x="602" y="532"/>
                    </a:lnTo>
                    <a:lnTo>
                      <a:pt x="586" y="529"/>
                    </a:lnTo>
                    <a:lnTo>
                      <a:pt x="591" y="527"/>
                    </a:lnTo>
                    <a:lnTo>
                      <a:pt x="595" y="529"/>
                    </a:lnTo>
                    <a:lnTo>
                      <a:pt x="605" y="522"/>
                    </a:lnTo>
                    <a:lnTo>
                      <a:pt x="609" y="520"/>
                    </a:lnTo>
                    <a:lnTo>
                      <a:pt x="614" y="520"/>
                    </a:lnTo>
                    <a:lnTo>
                      <a:pt x="612" y="515"/>
                    </a:lnTo>
                    <a:lnTo>
                      <a:pt x="588" y="518"/>
                    </a:lnTo>
                    <a:lnTo>
                      <a:pt x="586" y="515"/>
                    </a:lnTo>
                    <a:lnTo>
                      <a:pt x="581" y="513"/>
                    </a:lnTo>
                    <a:lnTo>
                      <a:pt x="588" y="511"/>
                    </a:lnTo>
                    <a:lnTo>
                      <a:pt x="591" y="508"/>
                    </a:lnTo>
                    <a:lnTo>
                      <a:pt x="593" y="501"/>
                    </a:lnTo>
                    <a:lnTo>
                      <a:pt x="591" y="496"/>
                    </a:lnTo>
                    <a:lnTo>
                      <a:pt x="591" y="494"/>
                    </a:lnTo>
                    <a:lnTo>
                      <a:pt x="595" y="494"/>
                    </a:lnTo>
                    <a:lnTo>
                      <a:pt x="598" y="496"/>
                    </a:lnTo>
                    <a:lnTo>
                      <a:pt x="598" y="492"/>
                    </a:lnTo>
                    <a:lnTo>
                      <a:pt x="602" y="494"/>
                    </a:lnTo>
                    <a:lnTo>
                      <a:pt x="612" y="494"/>
                    </a:lnTo>
                    <a:lnTo>
                      <a:pt x="621" y="489"/>
                    </a:lnTo>
                    <a:lnTo>
                      <a:pt x="624" y="485"/>
                    </a:lnTo>
                    <a:lnTo>
                      <a:pt x="624" y="482"/>
                    </a:lnTo>
                    <a:lnTo>
                      <a:pt x="626" y="485"/>
                    </a:lnTo>
                    <a:lnTo>
                      <a:pt x="626" y="477"/>
                    </a:lnTo>
                    <a:lnTo>
                      <a:pt x="621" y="473"/>
                    </a:lnTo>
                    <a:lnTo>
                      <a:pt x="616" y="473"/>
                    </a:lnTo>
                    <a:lnTo>
                      <a:pt x="612" y="473"/>
                    </a:lnTo>
                    <a:lnTo>
                      <a:pt x="607" y="470"/>
                    </a:lnTo>
                    <a:lnTo>
                      <a:pt x="602" y="473"/>
                    </a:lnTo>
                    <a:lnTo>
                      <a:pt x="605" y="470"/>
                    </a:lnTo>
                    <a:lnTo>
                      <a:pt x="598" y="468"/>
                    </a:lnTo>
                    <a:lnTo>
                      <a:pt x="600" y="466"/>
                    </a:lnTo>
                    <a:lnTo>
                      <a:pt x="600" y="459"/>
                    </a:lnTo>
                    <a:lnTo>
                      <a:pt x="605" y="463"/>
                    </a:lnTo>
                    <a:lnTo>
                      <a:pt x="609" y="468"/>
                    </a:lnTo>
                    <a:lnTo>
                      <a:pt x="612" y="470"/>
                    </a:lnTo>
                    <a:lnTo>
                      <a:pt x="616" y="468"/>
                    </a:lnTo>
                    <a:lnTo>
                      <a:pt x="619" y="470"/>
                    </a:lnTo>
                    <a:lnTo>
                      <a:pt x="624" y="470"/>
                    </a:lnTo>
                    <a:lnTo>
                      <a:pt x="633" y="480"/>
                    </a:lnTo>
                    <a:lnTo>
                      <a:pt x="638" y="480"/>
                    </a:lnTo>
                    <a:lnTo>
                      <a:pt x="640" y="480"/>
                    </a:lnTo>
                    <a:lnTo>
                      <a:pt x="640" y="485"/>
                    </a:lnTo>
                    <a:lnTo>
                      <a:pt x="645" y="489"/>
                    </a:lnTo>
                    <a:lnTo>
                      <a:pt x="645" y="503"/>
                    </a:lnTo>
                    <a:lnTo>
                      <a:pt x="650" y="508"/>
                    </a:lnTo>
                    <a:lnTo>
                      <a:pt x="654" y="513"/>
                    </a:lnTo>
                    <a:lnTo>
                      <a:pt x="661" y="515"/>
                    </a:lnTo>
                    <a:lnTo>
                      <a:pt x="666" y="515"/>
                    </a:lnTo>
                    <a:lnTo>
                      <a:pt x="666" y="501"/>
                    </a:lnTo>
                    <a:lnTo>
                      <a:pt x="668" y="501"/>
                    </a:lnTo>
                    <a:lnTo>
                      <a:pt x="668" y="513"/>
                    </a:lnTo>
                    <a:lnTo>
                      <a:pt x="673" y="513"/>
                    </a:lnTo>
                    <a:lnTo>
                      <a:pt x="676" y="515"/>
                    </a:lnTo>
                    <a:lnTo>
                      <a:pt x="678" y="513"/>
                    </a:lnTo>
                    <a:lnTo>
                      <a:pt x="678" y="511"/>
                    </a:lnTo>
                    <a:lnTo>
                      <a:pt x="678" y="508"/>
                    </a:lnTo>
                    <a:lnTo>
                      <a:pt x="678" y="506"/>
                    </a:lnTo>
                    <a:lnTo>
                      <a:pt x="676" y="501"/>
                    </a:lnTo>
                    <a:lnTo>
                      <a:pt x="676" y="499"/>
                    </a:lnTo>
                    <a:lnTo>
                      <a:pt x="676" y="494"/>
                    </a:lnTo>
                    <a:lnTo>
                      <a:pt x="676" y="492"/>
                    </a:lnTo>
                    <a:lnTo>
                      <a:pt x="676" y="489"/>
                    </a:lnTo>
                    <a:lnTo>
                      <a:pt x="673" y="489"/>
                    </a:lnTo>
                    <a:lnTo>
                      <a:pt x="676" y="489"/>
                    </a:lnTo>
                    <a:lnTo>
                      <a:pt x="676" y="485"/>
                    </a:lnTo>
                    <a:lnTo>
                      <a:pt x="676" y="482"/>
                    </a:lnTo>
                    <a:lnTo>
                      <a:pt x="676" y="480"/>
                    </a:lnTo>
                    <a:lnTo>
                      <a:pt x="676" y="473"/>
                    </a:lnTo>
                    <a:lnTo>
                      <a:pt x="671" y="475"/>
                    </a:lnTo>
                    <a:lnTo>
                      <a:pt x="668" y="475"/>
                    </a:lnTo>
                    <a:lnTo>
                      <a:pt x="668" y="480"/>
                    </a:lnTo>
                    <a:lnTo>
                      <a:pt x="666" y="482"/>
                    </a:lnTo>
                    <a:lnTo>
                      <a:pt x="666" y="475"/>
                    </a:lnTo>
                    <a:lnTo>
                      <a:pt x="671" y="466"/>
                    </a:lnTo>
                    <a:lnTo>
                      <a:pt x="673" y="463"/>
                    </a:lnTo>
                    <a:lnTo>
                      <a:pt x="671" y="463"/>
                    </a:lnTo>
                    <a:lnTo>
                      <a:pt x="666" y="468"/>
                    </a:lnTo>
                    <a:lnTo>
                      <a:pt x="666" y="463"/>
                    </a:lnTo>
                    <a:lnTo>
                      <a:pt x="666" y="461"/>
                    </a:lnTo>
                    <a:lnTo>
                      <a:pt x="661" y="463"/>
                    </a:lnTo>
                    <a:lnTo>
                      <a:pt x="659" y="468"/>
                    </a:lnTo>
                    <a:lnTo>
                      <a:pt x="659" y="463"/>
                    </a:lnTo>
                    <a:lnTo>
                      <a:pt x="664" y="461"/>
                    </a:lnTo>
                    <a:lnTo>
                      <a:pt x="666" y="454"/>
                    </a:lnTo>
                    <a:lnTo>
                      <a:pt x="657" y="452"/>
                    </a:lnTo>
                    <a:lnTo>
                      <a:pt x="657" y="449"/>
                    </a:lnTo>
                    <a:lnTo>
                      <a:pt x="650" y="447"/>
                    </a:lnTo>
                    <a:lnTo>
                      <a:pt x="650" y="444"/>
                    </a:lnTo>
                    <a:lnTo>
                      <a:pt x="638" y="433"/>
                    </a:lnTo>
                    <a:lnTo>
                      <a:pt x="635" y="433"/>
                    </a:lnTo>
                    <a:lnTo>
                      <a:pt x="631" y="435"/>
                    </a:lnTo>
                    <a:lnTo>
                      <a:pt x="631" y="440"/>
                    </a:lnTo>
                    <a:lnTo>
                      <a:pt x="628" y="444"/>
                    </a:lnTo>
                    <a:lnTo>
                      <a:pt x="626" y="447"/>
                    </a:lnTo>
                    <a:lnTo>
                      <a:pt x="628" y="435"/>
                    </a:lnTo>
                    <a:lnTo>
                      <a:pt x="626" y="435"/>
                    </a:lnTo>
                    <a:lnTo>
                      <a:pt x="626" y="433"/>
                    </a:lnTo>
                    <a:lnTo>
                      <a:pt x="638" y="430"/>
                    </a:lnTo>
                    <a:lnTo>
                      <a:pt x="635" y="421"/>
                    </a:lnTo>
                    <a:lnTo>
                      <a:pt x="628" y="416"/>
                    </a:lnTo>
                    <a:lnTo>
                      <a:pt x="624" y="416"/>
                    </a:lnTo>
                    <a:lnTo>
                      <a:pt x="616" y="426"/>
                    </a:lnTo>
                    <a:lnTo>
                      <a:pt x="614" y="426"/>
                    </a:lnTo>
                    <a:lnTo>
                      <a:pt x="614" y="421"/>
                    </a:lnTo>
                    <a:lnTo>
                      <a:pt x="609" y="421"/>
                    </a:lnTo>
                    <a:lnTo>
                      <a:pt x="612" y="418"/>
                    </a:lnTo>
                    <a:lnTo>
                      <a:pt x="614" y="418"/>
                    </a:lnTo>
                    <a:lnTo>
                      <a:pt x="612" y="416"/>
                    </a:lnTo>
                    <a:lnTo>
                      <a:pt x="619" y="416"/>
                    </a:lnTo>
                    <a:lnTo>
                      <a:pt x="624" y="416"/>
                    </a:lnTo>
                    <a:lnTo>
                      <a:pt x="626" y="414"/>
                    </a:lnTo>
                    <a:lnTo>
                      <a:pt x="631" y="411"/>
                    </a:lnTo>
                    <a:lnTo>
                      <a:pt x="633" y="407"/>
                    </a:lnTo>
                    <a:lnTo>
                      <a:pt x="631" y="404"/>
                    </a:lnTo>
                    <a:lnTo>
                      <a:pt x="626" y="404"/>
                    </a:lnTo>
                    <a:lnTo>
                      <a:pt x="624" y="402"/>
                    </a:lnTo>
                    <a:lnTo>
                      <a:pt x="619" y="400"/>
                    </a:lnTo>
                    <a:lnTo>
                      <a:pt x="614" y="400"/>
                    </a:lnTo>
                    <a:lnTo>
                      <a:pt x="609" y="402"/>
                    </a:lnTo>
                    <a:lnTo>
                      <a:pt x="607" y="400"/>
                    </a:lnTo>
                    <a:lnTo>
                      <a:pt x="612" y="400"/>
                    </a:lnTo>
                    <a:lnTo>
                      <a:pt x="614" y="397"/>
                    </a:lnTo>
                    <a:lnTo>
                      <a:pt x="609" y="395"/>
                    </a:lnTo>
                    <a:lnTo>
                      <a:pt x="614" y="392"/>
                    </a:lnTo>
                    <a:lnTo>
                      <a:pt x="616" y="397"/>
                    </a:lnTo>
                    <a:lnTo>
                      <a:pt x="621" y="397"/>
                    </a:lnTo>
                    <a:lnTo>
                      <a:pt x="628" y="392"/>
                    </a:lnTo>
                    <a:lnTo>
                      <a:pt x="628" y="388"/>
                    </a:lnTo>
                    <a:lnTo>
                      <a:pt x="635" y="385"/>
                    </a:lnTo>
                    <a:lnTo>
                      <a:pt x="633" y="378"/>
                    </a:lnTo>
                    <a:lnTo>
                      <a:pt x="638" y="381"/>
                    </a:lnTo>
                    <a:lnTo>
                      <a:pt x="640" y="381"/>
                    </a:lnTo>
                    <a:lnTo>
                      <a:pt x="642" y="374"/>
                    </a:lnTo>
                    <a:lnTo>
                      <a:pt x="645" y="371"/>
                    </a:lnTo>
                    <a:lnTo>
                      <a:pt x="647" y="371"/>
                    </a:lnTo>
                    <a:lnTo>
                      <a:pt x="647" y="378"/>
                    </a:lnTo>
                    <a:lnTo>
                      <a:pt x="659" y="392"/>
                    </a:lnTo>
                    <a:lnTo>
                      <a:pt x="668" y="395"/>
                    </a:lnTo>
                    <a:lnTo>
                      <a:pt x="671" y="395"/>
                    </a:lnTo>
                    <a:lnTo>
                      <a:pt x="673" y="392"/>
                    </a:lnTo>
                    <a:lnTo>
                      <a:pt x="676" y="390"/>
                    </a:lnTo>
                    <a:lnTo>
                      <a:pt x="680" y="385"/>
                    </a:lnTo>
                    <a:lnTo>
                      <a:pt x="685" y="385"/>
                    </a:lnTo>
                    <a:lnTo>
                      <a:pt x="692" y="385"/>
                    </a:lnTo>
                    <a:lnTo>
                      <a:pt x="694" y="385"/>
                    </a:lnTo>
                    <a:lnTo>
                      <a:pt x="692" y="381"/>
                    </a:lnTo>
                    <a:lnTo>
                      <a:pt x="692" y="374"/>
                    </a:lnTo>
                    <a:lnTo>
                      <a:pt x="694" y="371"/>
                    </a:lnTo>
                    <a:lnTo>
                      <a:pt x="694" y="369"/>
                    </a:lnTo>
                    <a:lnTo>
                      <a:pt x="680" y="362"/>
                    </a:lnTo>
                    <a:lnTo>
                      <a:pt x="678" y="359"/>
                    </a:lnTo>
                    <a:lnTo>
                      <a:pt x="673" y="359"/>
                    </a:lnTo>
                    <a:lnTo>
                      <a:pt x="668" y="359"/>
                    </a:lnTo>
                    <a:lnTo>
                      <a:pt x="668" y="357"/>
                    </a:lnTo>
                    <a:lnTo>
                      <a:pt x="668" y="355"/>
                    </a:lnTo>
                    <a:lnTo>
                      <a:pt x="671" y="350"/>
                    </a:lnTo>
                    <a:lnTo>
                      <a:pt x="671" y="348"/>
                    </a:lnTo>
                    <a:lnTo>
                      <a:pt x="666" y="348"/>
                    </a:lnTo>
                    <a:lnTo>
                      <a:pt x="673" y="343"/>
                    </a:lnTo>
                    <a:lnTo>
                      <a:pt x="673" y="336"/>
                    </a:lnTo>
                    <a:lnTo>
                      <a:pt x="676" y="336"/>
                    </a:lnTo>
                    <a:lnTo>
                      <a:pt x="678" y="338"/>
                    </a:lnTo>
                    <a:lnTo>
                      <a:pt x="683" y="338"/>
                    </a:lnTo>
                    <a:lnTo>
                      <a:pt x="690" y="338"/>
                    </a:lnTo>
                    <a:lnTo>
                      <a:pt x="692" y="338"/>
                    </a:lnTo>
                    <a:lnTo>
                      <a:pt x="694" y="340"/>
                    </a:lnTo>
                    <a:lnTo>
                      <a:pt x="699" y="348"/>
                    </a:lnTo>
                    <a:lnTo>
                      <a:pt x="706" y="350"/>
                    </a:lnTo>
                    <a:lnTo>
                      <a:pt x="711" y="340"/>
                    </a:lnTo>
                    <a:lnTo>
                      <a:pt x="711" y="338"/>
                    </a:lnTo>
                    <a:lnTo>
                      <a:pt x="709" y="333"/>
                    </a:lnTo>
                    <a:lnTo>
                      <a:pt x="706" y="329"/>
                    </a:lnTo>
                    <a:lnTo>
                      <a:pt x="702" y="331"/>
                    </a:lnTo>
                    <a:lnTo>
                      <a:pt x="697" y="329"/>
                    </a:lnTo>
                    <a:lnTo>
                      <a:pt x="690" y="329"/>
                    </a:lnTo>
                    <a:lnTo>
                      <a:pt x="687" y="329"/>
                    </a:lnTo>
                    <a:lnTo>
                      <a:pt x="690" y="326"/>
                    </a:lnTo>
                    <a:lnTo>
                      <a:pt x="690" y="310"/>
                    </a:lnTo>
                    <a:lnTo>
                      <a:pt x="685" y="307"/>
                    </a:lnTo>
                    <a:lnTo>
                      <a:pt x="683" y="312"/>
                    </a:lnTo>
                    <a:lnTo>
                      <a:pt x="678" y="312"/>
                    </a:lnTo>
                    <a:lnTo>
                      <a:pt x="683" y="307"/>
                    </a:lnTo>
                    <a:lnTo>
                      <a:pt x="690" y="305"/>
                    </a:lnTo>
                    <a:lnTo>
                      <a:pt x="692" y="305"/>
                    </a:lnTo>
                    <a:lnTo>
                      <a:pt x="692" y="300"/>
                    </a:lnTo>
                    <a:lnTo>
                      <a:pt x="680" y="291"/>
                    </a:lnTo>
                    <a:lnTo>
                      <a:pt x="676" y="289"/>
                    </a:lnTo>
                    <a:lnTo>
                      <a:pt x="671" y="286"/>
                    </a:lnTo>
                    <a:lnTo>
                      <a:pt x="680" y="286"/>
                    </a:lnTo>
                    <a:lnTo>
                      <a:pt x="676" y="281"/>
                    </a:lnTo>
                    <a:lnTo>
                      <a:pt x="697" y="296"/>
                    </a:lnTo>
                    <a:lnTo>
                      <a:pt x="699" y="298"/>
                    </a:lnTo>
                    <a:lnTo>
                      <a:pt x="699" y="303"/>
                    </a:lnTo>
                    <a:lnTo>
                      <a:pt x="704" y="305"/>
                    </a:lnTo>
                    <a:lnTo>
                      <a:pt x="706" y="305"/>
                    </a:lnTo>
                    <a:lnTo>
                      <a:pt x="706" y="274"/>
                    </a:lnTo>
                    <a:lnTo>
                      <a:pt x="699" y="265"/>
                    </a:lnTo>
                    <a:lnTo>
                      <a:pt x="697" y="265"/>
                    </a:lnTo>
                    <a:lnTo>
                      <a:pt x="694" y="265"/>
                    </a:lnTo>
                    <a:lnTo>
                      <a:pt x="690" y="263"/>
                    </a:lnTo>
                    <a:lnTo>
                      <a:pt x="687" y="260"/>
                    </a:lnTo>
                    <a:lnTo>
                      <a:pt x="697" y="258"/>
                    </a:lnTo>
                    <a:lnTo>
                      <a:pt x="699" y="255"/>
                    </a:lnTo>
                    <a:lnTo>
                      <a:pt x="704" y="255"/>
                    </a:lnTo>
                    <a:lnTo>
                      <a:pt x="704" y="253"/>
                    </a:lnTo>
                    <a:lnTo>
                      <a:pt x="702" y="246"/>
                    </a:lnTo>
                    <a:lnTo>
                      <a:pt x="697" y="246"/>
                    </a:lnTo>
                    <a:lnTo>
                      <a:pt x="692" y="248"/>
                    </a:lnTo>
                    <a:lnTo>
                      <a:pt x="687" y="244"/>
                    </a:lnTo>
                    <a:lnTo>
                      <a:pt x="692" y="251"/>
                    </a:lnTo>
                    <a:lnTo>
                      <a:pt x="690" y="251"/>
                    </a:lnTo>
                    <a:lnTo>
                      <a:pt x="685" y="246"/>
                    </a:lnTo>
                    <a:lnTo>
                      <a:pt x="683" y="244"/>
                    </a:lnTo>
                    <a:lnTo>
                      <a:pt x="685" y="248"/>
                    </a:lnTo>
                    <a:lnTo>
                      <a:pt x="683" y="248"/>
                    </a:lnTo>
                    <a:lnTo>
                      <a:pt x="680" y="246"/>
                    </a:lnTo>
                    <a:lnTo>
                      <a:pt x="678" y="246"/>
                    </a:lnTo>
                    <a:lnTo>
                      <a:pt x="678" y="239"/>
                    </a:lnTo>
                    <a:lnTo>
                      <a:pt x="678" y="237"/>
                    </a:lnTo>
                    <a:lnTo>
                      <a:pt x="671" y="237"/>
                    </a:lnTo>
                    <a:lnTo>
                      <a:pt x="666" y="234"/>
                    </a:lnTo>
                    <a:lnTo>
                      <a:pt x="668" y="232"/>
                    </a:lnTo>
                    <a:lnTo>
                      <a:pt x="676" y="234"/>
                    </a:lnTo>
                    <a:lnTo>
                      <a:pt x="673" y="232"/>
                    </a:lnTo>
                    <a:lnTo>
                      <a:pt x="676" y="229"/>
                    </a:lnTo>
                    <a:lnTo>
                      <a:pt x="673" y="229"/>
                    </a:lnTo>
                    <a:lnTo>
                      <a:pt x="671" y="227"/>
                    </a:lnTo>
                    <a:lnTo>
                      <a:pt x="668" y="225"/>
                    </a:lnTo>
                    <a:lnTo>
                      <a:pt x="666" y="229"/>
                    </a:lnTo>
                    <a:lnTo>
                      <a:pt x="666" y="225"/>
                    </a:lnTo>
                    <a:lnTo>
                      <a:pt x="664" y="220"/>
                    </a:lnTo>
                    <a:lnTo>
                      <a:pt x="668" y="218"/>
                    </a:lnTo>
                    <a:lnTo>
                      <a:pt x="668" y="215"/>
                    </a:lnTo>
                    <a:lnTo>
                      <a:pt x="673" y="213"/>
                    </a:lnTo>
                    <a:lnTo>
                      <a:pt x="678" y="222"/>
                    </a:lnTo>
                    <a:lnTo>
                      <a:pt x="683" y="220"/>
                    </a:lnTo>
                    <a:lnTo>
                      <a:pt x="683" y="215"/>
                    </a:lnTo>
                    <a:lnTo>
                      <a:pt x="690" y="213"/>
                    </a:lnTo>
                    <a:lnTo>
                      <a:pt x="678" y="211"/>
                    </a:lnTo>
                    <a:lnTo>
                      <a:pt x="680" y="208"/>
                    </a:lnTo>
                    <a:lnTo>
                      <a:pt x="690" y="211"/>
                    </a:lnTo>
                    <a:lnTo>
                      <a:pt x="692" y="208"/>
                    </a:lnTo>
                    <a:lnTo>
                      <a:pt x="690" y="208"/>
                    </a:lnTo>
                    <a:lnTo>
                      <a:pt x="678" y="203"/>
                    </a:lnTo>
                    <a:lnTo>
                      <a:pt x="704" y="208"/>
                    </a:lnTo>
                    <a:lnTo>
                      <a:pt x="720" y="215"/>
                    </a:lnTo>
                    <a:lnTo>
                      <a:pt x="723" y="211"/>
                    </a:lnTo>
                    <a:lnTo>
                      <a:pt x="723" y="185"/>
                    </a:lnTo>
                    <a:lnTo>
                      <a:pt x="723" y="182"/>
                    </a:lnTo>
                    <a:lnTo>
                      <a:pt x="720" y="185"/>
                    </a:lnTo>
                    <a:lnTo>
                      <a:pt x="716" y="180"/>
                    </a:lnTo>
                    <a:lnTo>
                      <a:pt x="713" y="182"/>
                    </a:lnTo>
                    <a:lnTo>
                      <a:pt x="713" y="187"/>
                    </a:lnTo>
                    <a:lnTo>
                      <a:pt x="711" y="187"/>
                    </a:lnTo>
                    <a:lnTo>
                      <a:pt x="709" y="187"/>
                    </a:lnTo>
                    <a:lnTo>
                      <a:pt x="709" y="182"/>
                    </a:lnTo>
                    <a:lnTo>
                      <a:pt x="704" y="180"/>
                    </a:lnTo>
                    <a:lnTo>
                      <a:pt x="692" y="177"/>
                    </a:lnTo>
                    <a:lnTo>
                      <a:pt x="697" y="177"/>
                    </a:lnTo>
                    <a:lnTo>
                      <a:pt x="697" y="175"/>
                    </a:lnTo>
                    <a:lnTo>
                      <a:pt x="692" y="173"/>
                    </a:lnTo>
                    <a:lnTo>
                      <a:pt x="694" y="170"/>
                    </a:lnTo>
                    <a:lnTo>
                      <a:pt x="694" y="168"/>
                    </a:lnTo>
                    <a:lnTo>
                      <a:pt x="697" y="168"/>
                    </a:lnTo>
                    <a:lnTo>
                      <a:pt x="692" y="163"/>
                    </a:lnTo>
                    <a:lnTo>
                      <a:pt x="690" y="161"/>
                    </a:lnTo>
                    <a:lnTo>
                      <a:pt x="692" y="159"/>
                    </a:lnTo>
                    <a:lnTo>
                      <a:pt x="697" y="159"/>
                    </a:lnTo>
                    <a:lnTo>
                      <a:pt x="702" y="159"/>
                    </a:lnTo>
                    <a:lnTo>
                      <a:pt x="711" y="168"/>
                    </a:lnTo>
                    <a:lnTo>
                      <a:pt x="713" y="166"/>
                    </a:lnTo>
                    <a:lnTo>
                      <a:pt x="713" y="161"/>
                    </a:lnTo>
                    <a:lnTo>
                      <a:pt x="711" y="156"/>
                    </a:lnTo>
                    <a:lnTo>
                      <a:pt x="692" y="147"/>
                    </a:lnTo>
                    <a:lnTo>
                      <a:pt x="692" y="144"/>
                    </a:lnTo>
                    <a:lnTo>
                      <a:pt x="690" y="142"/>
                    </a:lnTo>
                    <a:lnTo>
                      <a:pt x="687" y="144"/>
                    </a:lnTo>
                    <a:lnTo>
                      <a:pt x="680" y="161"/>
                    </a:lnTo>
                    <a:lnTo>
                      <a:pt x="678" y="161"/>
                    </a:lnTo>
                    <a:lnTo>
                      <a:pt x="676" y="156"/>
                    </a:lnTo>
                    <a:lnTo>
                      <a:pt x="680" y="140"/>
                    </a:lnTo>
                    <a:lnTo>
                      <a:pt x="683" y="137"/>
                    </a:lnTo>
                    <a:lnTo>
                      <a:pt x="683" y="135"/>
                    </a:lnTo>
                    <a:lnTo>
                      <a:pt x="683" y="130"/>
                    </a:lnTo>
                    <a:lnTo>
                      <a:pt x="687" y="100"/>
                    </a:lnTo>
                    <a:lnTo>
                      <a:pt x="685" y="100"/>
                    </a:lnTo>
                    <a:lnTo>
                      <a:pt x="683" y="100"/>
                    </a:lnTo>
                    <a:lnTo>
                      <a:pt x="685" y="97"/>
                    </a:lnTo>
                    <a:lnTo>
                      <a:pt x="687" y="92"/>
                    </a:lnTo>
                    <a:lnTo>
                      <a:pt x="685" y="90"/>
                    </a:lnTo>
                    <a:lnTo>
                      <a:pt x="687" y="88"/>
                    </a:lnTo>
                    <a:lnTo>
                      <a:pt x="690" y="88"/>
                    </a:lnTo>
                    <a:lnTo>
                      <a:pt x="694" y="85"/>
                    </a:lnTo>
                    <a:lnTo>
                      <a:pt x="697" y="85"/>
                    </a:lnTo>
                    <a:lnTo>
                      <a:pt x="702" y="81"/>
                    </a:lnTo>
                    <a:lnTo>
                      <a:pt x="702" y="66"/>
                    </a:lnTo>
                    <a:lnTo>
                      <a:pt x="704" y="64"/>
                    </a:lnTo>
                    <a:lnTo>
                      <a:pt x="704" y="66"/>
                    </a:lnTo>
                    <a:lnTo>
                      <a:pt x="706" y="66"/>
                    </a:lnTo>
                    <a:lnTo>
                      <a:pt x="706" y="62"/>
                    </a:lnTo>
                    <a:lnTo>
                      <a:pt x="709" y="57"/>
                    </a:lnTo>
                    <a:lnTo>
                      <a:pt x="711" y="57"/>
                    </a:lnTo>
                    <a:lnTo>
                      <a:pt x="711" y="62"/>
                    </a:lnTo>
                    <a:lnTo>
                      <a:pt x="713" y="52"/>
                    </a:lnTo>
                    <a:lnTo>
                      <a:pt x="706" y="52"/>
                    </a:lnTo>
                    <a:lnTo>
                      <a:pt x="702" y="64"/>
                    </a:lnTo>
                    <a:lnTo>
                      <a:pt x="706" y="45"/>
                    </a:lnTo>
                    <a:lnTo>
                      <a:pt x="704" y="43"/>
                    </a:lnTo>
                    <a:lnTo>
                      <a:pt x="706" y="26"/>
                    </a:lnTo>
                    <a:lnTo>
                      <a:pt x="709" y="22"/>
                    </a:lnTo>
                    <a:lnTo>
                      <a:pt x="711" y="19"/>
                    </a:lnTo>
                    <a:lnTo>
                      <a:pt x="718" y="22"/>
                    </a:lnTo>
                    <a:lnTo>
                      <a:pt x="725" y="19"/>
                    </a:lnTo>
                    <a:lnTo>
                      <a:pt x="728" y="15"/>
                    </a:lnTo>
                    <a:lnTo>
                      <a:pt x="730" y="10"/>
                    </a:lnTo>
                    <a:lnTo>
                      <a:pt x="732" y="5"/>
                    </a:lnTo>
                    <a:lnTo>
                      <a:pt x="732" y="3"/>
                    </a:lnTo>
                    <a:lnTo>
                      <a:pt x="732" y="0"/>
                    </a:lnTo>
                    <a:lnTo>
                      <a:pt x="704" y="0"/>
                    </a:lnTo>
                    <a:lnTo>
                      <a:pt x="702" y="7"/>
                    </a:lnTo>
                    <a:lnTo>
                      <a:pt x="699" y="12"/>
                    </a:lnTo>
                    <a:lnTo>
                      <a:pt x="699" y="17"/>
                    </a:lnTo>
                    <a:lnTo>
                      <a:pt x="702" y="17"/>
                    </a:lnTo>
                    <a:lnTo>
                      <a:pt x="697" y="19"/>
                    </a:lnTo>
                    <a:lnTo>
                      <a:pt x="694" y="15"/>
                    </a:lnTo>
                    <a:lnTo>
                      <a:pt x="692" y="12"/>
                    </a:lnTo>
                    <a:lnTo>
                      <a:pt x="694" y="5"/>
                    </a:lnTo>
                    <a:lnTo>
                      <a:pt x="694" y="3"/>
                    </a:lnTo>
                    <a:lnTo>
                      <a:pt x="694" y="0"/>
                    </a:lnTo>
                    <a:lnTo>
                      <a:pt x="109" y="0"/>
                    </a:lnTo>
                    <a:lnTo>
                      <a:pt x="104" y="5"/>
                    </a:lnTo>
                    <a:close/>
                  </a:path>
                </a:pathLst>
              </a:custGeom>
              <a:grpFill/>
              <a:ln w="9525">
                <a:noFill/>
                <a:round/>
                <a:headEnd/>
                <a:tailEnd/>
              </a:ln>
            </p:spPr>
            <p:txBody>
              <a:bodyPr/>
              <a:lstStyle/>
              <a:p>
                <a:pPr>
                  <a:defRPr/>
                </a:pPr>
                <a:endParaRPr lang="en-US" sz="1200" kern="0">
                  <a:solidFill>
                    <a:srgbClr val="0096D6"/>
                  </a:solidFill>
                </a:endParaRPr>
              </a:p>
            </p:txBody>
          </p:sp>
          <p:sp>
            <p:nvSpPr>
              <p:cNvPr id="3019" name="Freeform 793"/>
              <p:cNvSpPr>
                <a:spLocks/>
              </p:cNvSpPr>
              <p:nvPr/>
            </p:nvSpPr>
            <p:spPr bwMode="auto">
              <a:xfrm>
                <a:off x="4085" y="762"/>
                <a:ext cx="33" cy="29"/>
              </a:xfrm>
              <a:custGeom>
                <a:avLst/>
                <a:gdLst>
                  <a:gd name="T0" fmla="*/ 0 w 33"/>
                  <a:gd name="T1" fmla="*/ 7 h 29"/>
                  <a:gd name="T2" fmla="*/ 2 w 33"/>
                  <a:gd name="T3" fmla="*/ 7 h 29"/>
                  <a:gd name="T4" fmla="*/ 4 w 33"/>
                  <a:gd name="T5" fmla="*/ 12 h 29"/>
                  <a:gd name="T6" fmla="*/ 2 w 33"/>
                  <a:gd name="T7" fmla="*/ 15 h 29"/>
                  <a:gd name="T8" fmla="*/ 12 w 33"/>
                  <a:gd name="T9" fmla="*/ 17 h 29"/>
                  <a:gd name="T10" fmla="*/ 14 w 33"/>
                  <a:gd name="T11" fmla="*/ 22 h 29"/>
                  <a:gd name="T12" fmla="*/ 14 w 33"/>
                  <a:gd name="T13" fmla="*/ 22 h 29"/>
                  <a:gd name="T14" fmla="*/ 12 w 33"/>
                  <a:gd name="T15" fmla="*/ 22 h 29"/>
                  <a:gd name="T16" fmla="*/ 9 w 33"/>
                  <a:gd name="T17" fmla="*/ 24 h 29"/>
                  <a:gd name="T18" fmla="*/ 7 w 33"/>
                  <a:gd name="T19" fmla="*/ 22 h 29"/>
                  <a:gd name="T20" fmla="*/ 2 w 33"/>
                  <a:gd name="T21" fmla="*/ 22 h 29"/>
                  <a:gd name="T22" fmla="*/ 2 w 33"/>
                  <a:gd name="T23" fmla="*/ 22 h 29"/>
                  <a:gd name="T24" fmla="*/ 7 w 33"/>
                  <a:gd name="T25" fmla="*/ 29 h 29"/>
                  <a:gd name="T26" fmla="*/ 12 w 33"/>
                  <a:gd name="T27" fmla="*/ 24 h 29"/>
                  <a:gd name="T28" fmla="*/ 14 w 33"/>
                  <a:gd name="T29" fmla="*/ 24 h 29"/>
                  <a:gd name="T30" fmla="*/ 19 w 33"/>
                  <a:gd name="T31" fmla="*/ 26 h 29"/>
                  <a:gd name="T32" fmla="*/ 23 w 33"/>
                  <a:gd name="T33" fmla="*/ 24 h 29"/>
                  <a:gd name="T34" fmla="*/ 30 w 33"/>
                  <a:gd name="T35" fmla="*/ 15 h 29"/>
                  <a:gd name="T36" fmla="*/ 30 w 33"/>
                  <a:gd name="T37" fmla="*/ 15 h 29"/>
                  <a:gd name="T38" fmla="*/ 33 w 33"/>
                  <a:gd name="T39" fmla="*/ 10 h 29"/>
                  <a:gd name="T40" fmla="*/ 33 w 33"/>
                  <a:gd name="T41" fmla="*/ 7 h 29"/>
                  <a:gd name="T42" fmla="*/ 26 w 33"/>
                  <a:gd name="T43" fmla="*/ 3 h 29"/>
                  <a:gd name="T44" fmla="*/ 2 w 33"/>
                  <a:gd name="T45" fmla="*/ 0 h 29"/>
                  <a:gd name="T46" fmla="*/ 0 w 33"/>
                  <a:gd name="T47" fmla="*/ 5 h 29"/>
                  <a:gd name="T48" fmla="*/ 0 w 33"/>
                  <a:gd name="T49" fmla="*/ 7 h 29"/>
                  <a:gd name="T50" fmla="*/ 0 w 33"/>
                  <a:gd name="T51" fmla="*/ 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29"/>
                  <a:gd name="T80" fmla="*/ 33 w 33"/>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29">
                    <a:moveTo>
                      <a:pt x="0" y="7"/>
                    </a:moveTo>
                    <a:lnTo>
                      <a:pt x="2" y="7"/>
                    </a:lnTo>
                    <a:lnTo>
                      <a:pt x="4" y="12"/>
                    </a:lnTo>
                    <a:lnTo>
                      <a:pt x="2" y="15"/>
                    </a:lnTo>
                    <a:lnTo>
                      <a:pt x="12" y="17"/>
                    </a:lnTo>
                    <a:lnTo>
                      <a:pt x="14" y="22"/>
                    </a:lnTo>
                    <a:lnTo>
                      <a:pt x="12" y="22"/>
                    </a:lnTo>
                    <a:lnTo>
                      <a:pt x="9" y="24"/>
                    </a:lnTo>
                    <a:lnTo>
                      <a:pt x="7" y="22"/>
                    </a:lnTo>
                    <a:lnTo>
                      <a:pt x="2" y="22"/>
                    </a:lnTo>
                    <a:lnTo>
                      <a:pt x="7" y="29"/>
                    </a:lnTo>
                    <a:lnTo>
                      <a:pt x="12" y="24"/>
                    </a:lnTo>
                    <a:lnTo>
                      <a:pt x="14" y="24"/>
                    </a:lnTo>
                    <a:lnTo>
                      <a:pt x="19" y="26"/>
                    </a:lnTo>
                    <a:lnTo>
                      <a:pt x="23" y="24"/>
                    </a:lnTo>
                    <a:lnTo>
                      <a:pt x="30" y="15"/>
                    </a:lnTo>
                    <a:lnTo>
                      <a:pt x="33" y="10"/>
                    </a:lnTo>
                    <a:lnTo>
                      <a:pt x="33" y="7"/>
                    </a:lnTo>
                    <a:lnTo>
                      <a:pt x="26" y="3"/>
                    </a:lnTo>
                    <a:lnTo>
                      <a:pt x="2" y="0"/>
                    </a:lnTo>
                    <a:lnTo>
                      <a:pt x="0" y="5"/>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3020" name="Rectangle 794"/>
              <p:cNvSpPr>
                <a:spLocks noChangeArrowheads="1"/>
              </p:cNvSpPr>
              <p:nvPr/>
            </p:nvSpPr>
            <p:spPr bwMode="auto">
              <a:xfrm>
                <a:off x="4120" y="762"/>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3021" name="Freeform 795"/>
              <p:cNvSpPr>
                <a:spLocks/>
              </p:cNvSpPr>
              <p:nvPr/>
            </p:nvSpPr>
            <p:spPr bwMode="auto">
              <a:xfrm>
                <a:off x="4106" y="762"/>
                <a:ext cx="99" cy="90"/>
              </a:xfrm>
              <a:custGeom>
                <a:avLst/>
                <a:gdLst>
                  <a:gd name="T0" fmla="*/ 21 w 99"/>
                  <a:gd name="T1" fmla="*/ 12 h 90"/>
                  <a:gd name="T2" fmla="*/ 24 w 99"/>
                  <a:gd name="T3" fmla="*/ 17 h 90"/>
                  <a:gd name="T4" fmla="*/ 14 w 99"/>
                  <a:gd name="T5" fmla="*/ 19 h 90"/>
                  <a:gd name="T6" fmla="*/ 5 w 99"/>
                  <a:gd name="T7" fmla="*/ 36 h 90"/>
                  <a:gd name="T8" fmla="*/ 5 w 99"/>
                  <a:gd name="T9" fmla="*/ 36 h 90"/>
                  <a:gd name="T10" fmla="*/ 5 w 99"/>
                  <a:gd name="T11" fmla="*/ 40 h 90"/>
                  <a:gd name="T12" fmla="*/ 7 w 99"/>
                  <a:gd name="T13" fmla="*/ 36 h 90"/>
                  <a:gd name="T14" fmla="*/ 12 w 99"/>
                  <a:gd name="T15" fmla="*/ 38 h 90"/>
                  <a:gd name="T16" fmla="*/ 14 w 99"/>
                  <a:gd name="T17" fmla="*/ 40 h 90"/>
                  <a:gd name="T18" fmla="*/ 19 w 99"/>
                  <a:gd name="T19" fmla="*/ 40 h 90"/>
                  <a:gd name="T20" fmla="*/ 21 w 99"/>
                  <a:gd name="T21" fmla="*/ 62 h 90"/>
                  <a:gd name="T22" fmla="*/ 26 w 99"/>
                  <a:gd name="T23" fmla="*/ 69 h 90"/>
                  <a:gd name="T24" fmla="*/ 31 w 99"/>
                  <a:gd name="T25" fmla="*/ 74 h 90"/>
                  <a:gd name="T26" fmla="*/ 40 w 99"/>
                  <a:gd name="T27" fmla="*/ 74 h 90"/>
                  <a:gd name="T28" fmla="*/ 43 w 99"/>
                  <a:gd name="T29" fmla="*/ 74 h 90"/>
                  <a:gd name="T30" fmla="*/ 45 w 99"/>
                  <a:gd name="T31" fmla="*/ 76 h 90"/>
                  <a:gd name="T32" fmla="*/ 57 w 99"/>
                  <a:gd name="T33" fmla="*/ 83 h 90"/>
                  <a:gd name="T34" fmla="*/ 64 w 99"/>
                  <a:gd name="T35" fmla="*/ 85 h 90"/>
                  <a:gd name="T36" fmla="*/ 80 w 99"/>
                  <a:gd name="T37" fmla="*/ 90 h 90"/>
                  <a:gd name="T38" fmla="*/ 85 w 99"/>
                  <a:gd name="T39" fmla="*/ 90 h 90"/>
                  <a:gd name="T40" fmla="*/ 90 w 99"/>
                  <a:gd name="T41" fmla="*/ 85 h 90"/>
                  <a:gd name="T42" fmla="*/ 92 w 99"/>
                  <a:gd name="T43" fmla="*/ 78 h 90"/>
                  <a:gd name="T44" fmla="*/ 92 w 99"/>
                  <a:gd name="T45" fmla="*/ 71 h 90"/>
                  <a:gd name="T46" fmla="*/ 90 w 99"/>
                  <a:gd name="T47" fmla="*/ 64 h 90"/>
                  <a:gd name="T48" fmla="*/ 83 w 99"/>
                  <a:gd name="T49" fmla="*/ 57 h 90"/>
                  <a:gd name="T50" fmla="*/ 90 w 99"/>
                  <a:gd name="T51" fmla="*/ 57 h 90"/>
                  <a:gd name="T52" fmla="*/ 92 w 99"/>
                  <a:gd name="T53" fmla="*/ 40 h 90"/>
                  <a:gd name="T54" fmla="*/ 94 w 99"/>
                  <a:gd name="T55" fmla="*/ 29 h 90"/>
                  <a:gd name="T56" fmla="*/ 97 w 99"/>
                  <a:gd name="T57" fmla="*/ 26 h 90"/>
                  <a:gd name="T58" fmla="*/ 94 w 99"/>
                  <a:gd name="T59" fmla="*/ 22 h 90"/>
                  <a:gd name="T60" fmla="*/ 94 w 99"/>
                  <a:gd name="T61" fmla="*/ 17 h 90"/>
                  <a:gd name="T62" fmla="*/ 90 w 99"/>
                  <a:gd name="T63" fmla="*/ 5 h 90"/>
                  <a:gd name="T64" fmla="*/ 87 w 99"/>
                  <a:gd name="T65" fmla="*/ 0 h 90"/>
                  <a:gd name="T66" fmla="*/ 83 w 99"/>
                  <a:gd name="T67" fmla="*/ 3 h 90"/>
                  <a:gd name="T68" fmla="*/ 76 w 99"/>
                  <a:gd name="T69" fmla="*/ 0 h 90"/>
                  <a:gd name="T70" fmla="*/ 76 w 99"/>
                  <a:gd name="T71" fmla="*/ 10 h 90"/>
                  <a:gd name="T72" fmla="*/ 66 w 99"/>
                  <a:gd name="T73" fmla="*/ 19 h 90"/>
                  <a:gd name="T74" fmla="*/ 59 w 99"/>
                  <a:gd name="T75" fmla="*/ 24 h 90"/>
                  <a:gd name="T76" fmla="*/ 61 w 99"/>
                  <a:gd name="T77" fmla="*/ 17 h 90"/>
                  <a:gd name="T78" fmla="*/ 64 w 99"/>
                  <a:gd name="T79" fmla="*/ 12 h 90"/>
                  <a:gd name="T80" fmla="*/ 71 w 99"/>
                  <a:gd name="T81" fmla="*/ 3 h 90"/>
                  <a:gd name="T82" fmla="*/ 24 w 99"/>
                  <a:gd name="T83" fmla="*/ 0 h 90"/>
                  <a:gd name="T84" fmla="*/ 19 w 99"/>
                  <a:gd name="T85" fmla="*/ 10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
                  <a:gd name="T130" fmla="*/ 0 h 90"/>
                  <a:gd name="T131" fmla="*/ 99 w 99"/>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 h="90">
                    <a:moveTo>
                      <a:pt x="19" y="10"/>
                    </a:moveTo>
                    <a:lnTo>
                      <a:pt x="21" y="12"/>
                    </a:lnTo>
                    <a:lnTo>
                      <a:pt x="24" y="15"/>
                    </a:lnTo>
                    <a:lnTo>
                      <a:pt x="24" y="17"/>
                    </a:lnTo>
                    <a:lnTo>
                      <a:pt x="19" y="19"/>
                    </a:lnTo>
                    <a:lnTo>
                      <a:pt x="14" y="19"/>
                    </a:lnTo>
                    <a:lnTo>
                      <a:pt x="12" y="26"/>
                    </a:lnTo>
                    <a:lnTo>
                      <a:pt x="5" y="36"/>
                    </a:lnTo>
                    <a:lnTo>
                      <a:pt x="0" y="33"/>
                    </a:lnTo>
                    <a:lnTo>
                      <a:pt x="5" y="36"/>
                    </a:lnTo>
                    <a:lnTo>
                      <a:pt x="5" y="43"/>
                    </a:lnTo>
                    <a:lnTo>
                      <a:pt x="5" y="40"/>
                    </a:lnTo>
                    <a:lnTo>
                      <a:pt x="5" y="36"/>
                    </a:lnTo>
                    <a:lnTo>
                      <a:pt x="7" y="36"/>
                    </a:lnTo>
                    <a:lnTo>
                      <a:pt x="9" y="40"/>
                    </a:lnTo>
                    <a:lnTo>
                      <a:pt x="12" y="38"/>
                    </a:lnTo>
                    <a:lnTo>
                      <a:pt x="14" y="40"/>
                    </a:lnTo>
                    <a:lnTo>
                      <a:pt x="17" y="40"/>
                    </a:lnTo>
                    <a:lnTo>
                      <a:pt x="19" y="40"/>
                    </a:lnTo>
                    <a:lnTo>
                      <a:pt x="19" y="57"/>
                    </a:lnTo>
                    <a:lnTo>
                      <a:pt x="21" y="62"/>
                    </a:lnTo>
                    <a:lnTo>
                      <a:pt x="24" y="64"/>
                    </a:lnTo>
                    <a:lnTo>
                      <a:pt x="26" y="69"/>
                    </a:lnTo>
                    <a:lnTo>
                      <a:pt x="28" y="71"/>
                    </a:lnTo>
                    <a:lnTo>
                      <a:pt x="31" y="74"/>
                    </a:lnTo>
                    <a:lnTo>
                      <a:pt x="38" y="62"/>
                    </a:lnTo>
                    <a:lnTo>
                      <a:pt x="40" y="74"/>
                    </a:lnTo>
                    <a:lnTo>
                      <a:pt x="43" y="74"/>
                    </a:lnTo>
                    <a:lnTo>
                      <a:pt x="45" y="74"/>
                    </a:lnTo>
                    <a:lnTo>
                      <a:pt x="45" y="76"/>
                    </a:lnTo>
                    <a:lnTo>
                      <a:pt x="57" y="81"/>
                    </a:lnTo>
                    <a:lnTo>
                      <a:pt x="57" y="83"/>
                    </a:lnTo>
                    <a:lnTo>
                      <a:pt x="61" y="85"/>
                    </a:lnTo>
                    <a:lnTo>
                      <a:pt x="64" y="85"/>
                    </a:lnTo>
                    <a:lnTo>
                      <a:pt x="64" y="90"/>
                    </a:lnTo>
                    <a:lnTo>
                      <a:pt x="80" y="90"/>
                    </a:lnTo>
                    <a:lnTo>
                      <a:pt x="83" y="90"/>
                    </a:lnTo>
                    <a:lnTo>
                      <a:pt x="85" y="90"/>
                    </a:lnTo>
                    <a:lnTo>
                      <a:pt x="85" y="85"/>
                    </a:lnTo>
                    <a:lnTo>
                      <a:pt x="90" y="85"/>
                    </a:lnTo>
                    <a:lnTo>
                      <a:pt x="92" y="83"/>
                    </a:lnTo>
                    <a:lnTo>
                      <a:pt x="92" y="78"/>
                    </a:lnTo>
                    <a:lnTo>
                      <a:pt x="92" y="76"/>
                    </a:lnTo>
                    <a:lnTo>
                      <a:pt x="92" y="71"/>
                    </a:lnTo>
                    <a:lnTo>
                      <a:pt x="90" y="66"/>
                    </a:lnTo>
                    <a:lnTo>
                      <a:pt x="90" y="64"/>
                    </a:lnTo>
                    <a:lnTo>
                      <a:pt x="87" y="64"/>
                    </a:lnTo>
                    <a:lnTo>
                      <a:pt x="83" y="57"/>
                    </a:lnTo>
                    <a:lnTo>
                      <a:pt x="83" y="52"/>
                    </a:lnTo>
                    <a:lnTo>
                      <a:pt x="90" y="57"/>
                    </a:lnTo>
                    <a:lnTo>
                      <a:pt x="92" y="52"/>
                    </a:lnTo>
                    <a:lnTo>
                      <a:pt x="92" y="40"/>
                    </a:lnTo>
                    <a:lnTo>
                      <a:pt x="94" y="29"/>
                    </a:lnTo>
                    <a:lnTo>
                      <a:pt x="99" y="26"/>
                    </a:lnTo>
                    <a:lnTo>
                      <a:pt x="97" y="26"/>
                    </a:lnTo>
                    <a:lnTo>
                      <a:pt x="94" y="26"/>
                    </a:lnTo>
                    <a:lnTo>
                      <a:pt x="94" y="22"/>
                    </a:lnTo>
                    <a:lnTo>
                      <a:pt x="94" y="15"/>
                    </a:lnTo>
                    <a:lnTo>
                      <a:pt x="94" y="17"/>
                    </a:lnTo>
                    <a:lnTo>
                      <a:pt x="94" y="15"/>
                    </a:lnTo>
                    <a:lnTo>
                      <a:pt x="90" y="5"/>
                    </a:lnTo>
                    <a:lnTo>
                      <a:pt x="90" y="3"/>
                    </a:lnTo>
                    <a:lnTo>
                      <a:pt x="87" y="0"/>
                    </a:lnTo>
                    <a:lnTo>
                      <a:pt x="83" y="0"/>
                    </a:lnTo>
                    <a:lnTo>
                      <a:pt x="83" y="3"/>
                    </a:lnTo>
                    <a:lnTo>
                      <a:pt x="80" y="0"/>
                    </a:lnTo>
                    <a:lnTo>
                      <a:pt x="76" y="0"/>
                    </a:lnTo>
                    <a:lnTo>
                      <a:pt x="76" y="3"/>
                    </a:lnTo>
                    <a:lnTo>
                      <a:pt x="76" y="10"/>
                    </a:lnTo>
                    <a:lnTo>
                      <a:pt x="69" y="12"/>
                    </a:lnTo>
                    <a:lnTo>
                      <a:pt x="66" y="19"/>
                    </a:lnTo>
                    <a:lnTo>
                      <a:pt x="61" y="19"/>
                    </a:lnTo>
                    <a:lnTo>
                      <a:pt x="59" y="24"/>
                    </a:lnTo>
                    <a:lnTo>
                      <a:pt x="54" y="24"/>
                    </a:lnTo>
                    <a:lnTo>
                      <a:pt x="61" y="17"/>
                    </a:lnTo>
                    <a:lnTo>
                      <a:pt x="64" y="17"/>
                    </a:lnTo>
                    <a:lnTo>
                      <a:pt x="64" y="12"/>
                    </a:lnTo>
                    <a:lnTo>
                      <a:pt x="71" y="10"/>
                    </a:lnTo>
                    <a:lnTo>
                      <a:pt x="71" y="3"/>
                    </a:lnTo>
                    <a:lnTo>
                      <a:pt x="71" y="0"/>
                    </a:lnTo>
                    <a:lnTo>
                      <a:pt x="24" y="0"/>
                    </a:lnTo>
                    <a:lnTo>
                      <a:pt x="21" y="5"/>
                    </a:lnTo>
                    <a:lnTo>
                      <a:pt x="19" y="10"/>
                    </a:lnTo>
                    <a:close/>
                  </a:path>
                </a:pathLst>
              </a:custGeom>
              <a:grpFill/>
              <a:ln w="9525">
                <a:noFill/>
                <a:round/>
                <a:headEnd/>
                <a:tailEnd/>
              </a:ln>
            </p:spPr>
            <p:txBody>
              <a:bodyPr/>
              <a:lstStyle/>
              <a:p>
                <a:pPr>
                  <a:defRPr/>
                </a:pPr>
                <a:endParaRPr lang="en-US" sz="1200" kern="0">
                  <a:solidFill>
                    <a:srgbClr val="0096D6"/>
                  </a:solidFill>
                </a:endParaRPr>
              </a:p>
            </p:txBody>
          </p:sp>
          <p:sp>
            <p:nvSpPr>
              <p:cNvPr id="3022" name="Freeform 796"/>
              <p:cNvSpPr>
                <a:spLocks/>
              </p:cNvSpPr>
              <p:nvPr/>
            </p:nvSpPr>
            <p:spPr bwMode="auto">
              <a:xfrm>
                <a:off x="3508" y="762"/>
                <a:ext cx="5" cy="5"/>
              </a:xfrm>
              <a:custGeom>
                <a:avLst/>
                <a:gdLst>
                  <a:gd name="T0" fmla="*/ 5 w 5"/>
                  <a:gd name="T1" fmla="*/ 3 h 5"/>
                  <a:gd name="T2" fmla="*/ 5 w 5"/>
                  <a:gd name="T3" fmla="*/ 0 h 5"/>
                  <a:gd name="T4" fmla="*/ 0 w 5"/>
                  <a:gd name="T5" fmla="*/ 0 h 5"/>
                  <a:gd name="T6" fmla="*/ 0 w 5"/>
                  <a:gd name="T7" fmla="*/ 5 h 5"/>
                  <a:gd name="T8" fmla="*/ 5 w 5"/>
                  <a:gd name="T9" fmla="*/ 3 h 5"/>
                  <a:gd name="T10" fmla="*/ 5 w 5"/>
                  <a:gd name="T11" fmla="*/ 3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3"/>
                    </a:moveTo>
                    <a:lnTo>
                      <a:pt x="5" y="0"/>
                    </a:lnTo>
                    <a:lnTo>
                      <a:pt x="0" y="0"/>
                    </a:lnTo>
                    <a:lnTo>
                      <a:pt x="0" y="5"/>
                    </a:lnTo>
                    <a:lnTo>
                      <a:pt x="5" y="3"/>
                    </a:lnTo>
                    <a:close/>
                  </a:path>
                </a:pathLst>
              </a:custGeom>
              <a:grpFill/>
              <a:ln w="9525">
                <a:noFill/>
                <a:round/>
                <a:headEnd/>
                <a:tailEnd/>
              </a:ln>
            </p:spPr>
            <p:txBody>
              <a:bodyPr/>
              <a:lstStyle/>
              <a:p>
                <a:pPr>
                  <a:defRPr/>
                </a:pPr>
                <a:endParaRPr lang="en-US" sz="1200" kern="0">
                  <a:solidFill>
                    <a:srgbClr val="0096D6"/>
                  </a:solidFill>
                </a:endParaRPr>
              </a:p>
            </p:txBody>
          </p:sp>
          <p:sp>
            <p:nvSpPr>
              <p:cNvPr id="3023" name="Freeform 797"/>
              <p:cNvSpPr>
                <a:spLocks/>
              </p:cNvSpPr>
              <p:nvPr/>
            </p:nvSpPr>
            <p:spPr bwMode="auto">
              <a:xfrm>
                <a:off x="3652" y="762"/>
                <a:ext cx="17" cy="12"/>
              </a:xfrm>
              <a:custGeom>
                <a:avLst/>
                <a:gdLst>
                  <a:gd name="T0" fmla="*/ 0 w 17"/>
                  <a:gd name="T1" fmla="*/ 5 h 12"/>
                  <a:gd name="T2" fmla="*/ 5 w 17"/>
                  <a:gd name="T3" fmla="*/ 7 h 12"/>
                  <a:gd name="T4" fmla="*/ 3 w 17"/>
                  <a:gd name="T5" fmla="*/ 7 h 12"/>
                  <a:gd name="T6" fmla="*/ 5 w 17"/>
                  <a:gd name="T7" fmla="*/ 10 h 12"/>
                  <a:gd name="T8" fmla="*/ 5 w 17"/>
                  <a:gd name="T9" fmla="*/ 7 h 12"/>
                  <a:gd name="T10" fmla="*/ 8 w 17"/>
                  <a:gd name="T11" fmla="*/ 10 h 12"/>
                  <a:gd name="T12" fmla="*/ 8 w 17"/>
                  <a:gd name="T13" fmla="*/ 10 h 12"/>
                  <a:gd name="T14" fmla="*/ 8 w 17"/>
                  <a:gd name="T15" fmla="*/ 12 h 12"/>
                  <a:gd name="T16" fmla="*/ 10 w 17"/>
                  <a:gd name="T17" fmla="*/ 12 h 12"/>
                  <a:gd name="T18" fmla="*/ 15 w 17"/>
                  <a:gd name="T19" fmla="*/ 10 h 12"/>
                  <a:gd name="T20" fmla="*/ 15 w 17"/>
                  <a:gd name="T21" fmla="*/ 7 h 12"/>
                  <a:gd name="T22" fmla="*/ 17 w 17"/>
                  <a:gd name="T23" fmla="*/ 10 h 12"/>
                  <a:gd name="T24" fmla="*/ 17 w 17"/>
                  <a:gd name="T25" fmla="*/ 7 h 12"/>
                  <a:gd name="T26" fmla="*/ 17 w 17"/>
                  <a:gd name="T27" fmla="*/ 5 h 12"/>
                  <a:gd name="T28" fmla="*/ 17 w 17"/>
                  <a:gd name="T29" fmla="*/ 0 h 12"/>
                  <a:gd name="T30" fmla="*/ 15 w 17"/>
                  <a:gd name="T31" fmla="*/ 0 h 12"/>
                  <a:gd name="T32" fmla="*/ 3 w 17"/>
                  <a:gd name="T33" fmla="*/ 0 h 12"/>
                  <a:gd name="T34" fmla="*/ 3 w 17"/>
                  <a:gd name="T35" fmla="*/ 3 h 12"/>
                  <a:gd name="T36" fmla="*/ 0 w 17"/>
                  <a:gd name="T37" fmla="*/ 5 h 12"/>
                  <a:gd name="T38" fmla="*/ 0 w 17"/>
                  <a:gd name="T39" fmla="*/ 5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2"/>
                  <a:gd name="T62" fmla="*/ 17 w 17"/>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2">
                    <a:moveTo>
                      <a:pt x="0" y="5"/>
                    </a:moveTo>
                    <a:lnTo>
                      <a:pt x="5" y="7"/>
                    </a:lnTo>
                    <a:lnTo>
                      <a:pt x="3" y="7"/>
                    </a:lnTo>
                    <a:lnTo>
                      <a:pt x="5" y="10"/>
                    </a:lnTo>
                    <a:lnTo>
                      <a:pt x="5" y="7"/>
                    </a:lnTo>
                    <a:lnTo>
                      <a:pt x="8" y="10"/>
                    </a:lnTo>
                    <a:lnTo>
                      <a:pt x="8" y="12"/>
                    </a:lnTo>
                    <a:lnTo>
                      <a:pt x="10" y="12"/>
                    </a:lnTo>
                    <a:lnTo>
                      <a:pt x="15" y="10"/>
                    </a:lnTo>
                    <a:lnTo>
                      <a:pt x="15" y="7"/>
                    </a:lnTo>
                    <a:lnTo>
                      <a:pt x="17" y="10"/>
                    </a:lnTo>
                    <a:lnTo>
                      <a:pt x="17" y="7"/>
                    </a:lnTo>
                    <a:lnTo>
                      <a:pt x="17" y="5"/>
                    </a:lnTo>
                    <a:lnTo>
                      <a:pt x="17" y="0"/>
                    </a:lnTo>
                    <a:lnTo>
                      <a:pt x="15" y="0"/>
                    </a:lnTo>
                    <a:lnTo>
                      <a:pt x="3" y="0"/>
                    </a:lnTo>
                    <a:lnTo>
                      <a:pt x="3" y="3"/>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3024" name="Freeform 798"/>
              <p:cNvSpPr>
                <a:spLocks/>
              </p:cNvSpPr>
              <p:nvPr/>
            </p:nvSpPr>
            <p:spPr bwMode="auto">
              <a:xfrm>
                <a:off x="3560" y="2250"/>
                <a:ext cx="64" cy="50"/>
              </a:xfrm>
              <a:custGeom>
                <a:avLst/>
                <a:gdLst>
                  <a:gd name="T0" fmla="*/ 48 w 64"/>
                  <a:gd name="T1" fmla="*/ 50 h 50"/>
                  <a:gd name="T2" fmla="*/ 0 w 64"/>
                  <a:gd name="T3" fmla="*/ 29 h 50"/>
                  <a:gd name="T4" fmla="*/ 0 w 64"/>
                  <a:gd name="T5" fmla="*/ 26 h 50"/>
                  <a:gd name="T6" fmla="*/ 3 w 64"/>
                  <a:gd name="T7" fmla="*/ 24 h 50"/>
                  <a:gd name="T8" fmla="*/ 5 w 64"/>
                  <a:gd name="T9" fmla="*/ 29 h 50"/>
                  <a:gd name="T10" fmla="*/ 12 w 64"/>
                  <a:gd name="T11" fmla="*/ 29 h 50"/>
                  <a:gd name="T12" fmla="*/ 15 w 64"/>
                  <a:gd name="T13" fmla="*/ 26 h 50"/>
                  <a:gd name="T14" fmla="*/ 22 w 64"/>
                  <a:gd name="T15" fmla="*/ 29 h 50"/>
                  <a:gd name="T16" fmla="*/ 26 w 64"/>
                  <a:gd name="T17" fmla="*/ 29 h 50"/>
                  <a:gd name="T18" fmla="*/ 33 w 64"/>
                  <a:gd name="T19" fmla="*/ 26 h 50"/>
                  <a:gd name="T20" fmla="*/ 36 w 64"/>
                  <a:gd name="T21" fmla="*/ 24 h 50"/>
                  <a:gd name="T22" fmla="*/ 38 w 64"/>
                  <a:gd name="T23" fmla="*/ 24 h 50"/>
                  <a:gd name="T24" fmla="*/ 38 w 64"/>
                  <a:gd name="T25" fmla="*/ 24 h 50"/>
                  <a:gd name="T26" fmla="*/ 38 w 64"/>
                  <a:gd name="T27" fmla="*/ 22 h 50"/>
                  <a:gd name="T28" fmla="*/ 41 w 64"/>
                  <a:gd name="T29" fmla="*/ 22 h 50"/>
                  <a:gd name="T30" fmla="*/ 41 w 64"/>
                  <a:gd name="T31" fmla="*/ 19 h 50"/>
                  <a:gd name="T32" fmla="*/ 41 w 64"/>
                  <a:gd name="T33" fmla="*/ 19 h 50"/>
                  <a:gd name="T34" fmla="*/ 45 w 64"/>
                  <a:gd name="T35" fmla="*/ 17 h 50"/>
                  <a:gd name="T36" fmla="*/ 45 w 64"/>
                  <a:gd name="T37" fmla="*/ 15 h 50"/>
                  <a:gd name="T38" fmla="*/ 50 w 64"/>
                  <a:gd name="T39" fmla="*/ 12 h 50"/>
                  <a:gd name="T40" fmla="*/ 50 w 64"/>
                  <a:gd name="T41" fmla="*/ 10 h 50"/>
                  <a:gd name="T42" fmla="*/ 52 w 64"/>
                  <a:gd name="T43" fmla="*/ 10 h 50"/>
                  <a:gd name="T44" fmla="*/ 52 w 64"/>
                  <a:gd name="T45" fmla="*/ 8 h 50"/>
                  <a:gd name="T46" fmla="*/ 55 w 64"/>
                  <a:gd name="T47" fmla="*/ 8 h 50"/>
                  <a:gd name="T48" fmla="*/ 57 w 64"/>
                  <a:gd name="T49" fmla="*/ 5 h 50"/>
                  <a:gd name="T50" fmla="*/ 59 w 64"/>
                  <a:gd name="T51" fmla="*/ 0 h 50"/>
                  <a:gd name="T52" fmla="*/ 62 w 64"/>
                  <a:gd name="T53" fmla="*/ 3 h 50"/>
                  <a:gd name="T54" fmla="*/ 62 w 64"/>
                  <a:gd name="T55" fmla="*/ 3 h 50"/>
                  <a:gd name="T56" fmla="*/ 62 w 64"/>
                  <a:gd name="T57" fmla="*/ 5 h 50"/>
                  <a:gd name="T58" fmla="*/ 64 w 64"/>
                  <a:gd name="T59" fmla="*/ 8 h 50"/>
                  <a:gd name="T60" fmla="*/ 55 w 64"/>
                  <a:gd name="T61" fmla="*/ 17 h 50"/>
                  <a:gd name="T62" fmla="*/ 57 w 64"/>
                  <a:gd name="T63" fmla="*/ 26 h 50"/>
                  <a:gd name="T64" fmla="*/ 57 w 64"/>
                  <a:gd name="T65" fmla="*/ 26 h 50"/>
                  <a:gd name="T66" fmla="*/ 55 w 64"/>
                  <a:gd name="T67" fmla="*/ 29 h 50"/>
                  <a:gd name="T68" fmla="*/ 50 w 64"/>
                  <a:gd name="T69" fmla="*/ 48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50"/>
                  <a:gd name="T107" fmla="*/ 64 w 6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50">
                    <a:moveTo>
                      <a:pt x="50" y="48"/>
                    </a:moveTo>
                    <a:lnTo>
                      <a:pt x="48" y="50"/>
                    </a:lnTo>
                    <a:lnTo>
                      <a:pt x="15" y="45"/>
                    </a:lnTo>
                    <a:lnTo>
                      <a:pt x="0" y="29"/>
                    </a:lnTo>
                    <a:lnTo>
                      <a:pt x="0" y="26"/>
                    </a:lnTo>
                    <a:lnTo>
                      <a:pt x="3" y="24"/>
                    </a:lnTo>
                    <a:lnTo>
                      <a:pt x="3" y="29"/>
                    </a:lnTo>
                    <a:lnTo>
                      <a:pt x="5" y="29"/>
                    </a:lnTo>
                    <a:lnTo>
                      <a:pt x="10" y="29"/>
                    </a:lnTo>
                    <a:lnTo>
                      <a:pt x="12" y="29"/>
                    </a:lnTo>
                    <a:lnTo>
                      <a:pt x="15" y="26"/>
                    </a:lnTo>
                    <a:lnTo>
                      <a:pt x="22" y="26"/>
                    </a:lnTo>
                    <a:lnTo>
                      <a:pt x="22" y="29"/>
                    </a:lnTo>
                    <a:lnTo>
                      <a:pt x="24" y="29"/>
                    </a:lnTo>
                    <a:lnTo>
                      <a:pt x="26" y="29"/>
                    </a:lnTo>
                    <a:lnTo>
                      <a:pt x="33" y="29"/>
                    </a:lnTo>
                    <a:lnTo>
                      <a:pt x="33" y="26"/>
                    </a:lnTo>
                    <a:lnTo>
                      <a:pt x="36" y="26"/>
                    </a:lnTo>
                    <a:lnTo>
                      <a:pt x="36" y="24"/>
                    </a:lnTo>
                    <a:lnTo>
                      <a:pt x="38" y="24"/>
                    </a:lnTo>
                    <a:lnTo>
                      <a:pt x="38" y="22"/>
                    </a:lnTo>
                    <a:lnTo>
                      <a:pt x="41" y="22"/>
                    </a:lnTo>
                    <a:lnTo>
                      <a:pt x="41" y="19"/>
                    </a:lnTo>
                    <a:lnTo>
                      <a:pt x="43" y="17"/>
                    </a:lnTo>
                    <a:lnTo>
                      <a:pt x="45" y="17"/>
                    </a:lnTo>
                    <a:lnTo>
                      <a:pt x="45" y="15"/>
                    </a:lnTo>
                    <a:lnTo>
                      <a:pt x="48" y="15"/>
                    </a:lnTo>
                    <a:lnTo>
                      <a:pt x="50" y="12"/>
                    </a:lnTo>
                    <a:lnTo>
                      <a:pt x="50" y="10"/>
                    </a:lnTo>
                    <a:lnTo>
                      <a:pt x="52" y="10"/>
                    </a:lnTo>
                    <a:lnTo>
                      <a:pt x="52" y="8"/>
                    </a:lnTo>
                    <a:lnTo>
                      <a:pt x="55" y="8"/>
                    </a:lnTo>
                    <a:lnTo>
                      <a:pt x="55" y="5"/>
                    </a:lnTo>
                    <a:lnTo>
                      <a:pt x="57" y="5"/>
                    </a:lnTo>
                    <a:lnTo>
                      <a:pt x="59" y="3"/>
                    </a:lnTo>
                    <a:lnTo>
                      <a:pt x="59" y="0"/>
                    </a:lnTo>
                    <a:lnTo>
                      <a:pt x="62" y="3"/>
                    </a:lnTo>
                    <a:lnTo>
                      <a:pt x="59" y="3"/>
                    </a:lnTo>
                    <a:lnTo>
                      <a:pt x="62" y="3"/>
                    </a:lnTo>
                    <a:lnTo>
                      <a:pt x="59" y="5"/>
                    </a:lnTo>
                    <a:lnTo>
                      <a:pt x="62" y="5"/>
                    </a:lnTo>
                    <a:lnTo>
                      <a:pt x="64" y="8"/>
                    </a:lnTo>
                    <a:lnTo>
                      <a:pt x="64" y="17"/>
                    </a:lnTo>
                    <a:lnTo>
                      <a:pt x="55" y="17"/>
                    </a:lnTo>
                    <a:lnTo>
                      <a:pt x="57" y="24"/>
                    </a:lnTo>
                    <a:lnTo>
                      <a:pt x="57" y="26"/>
                    </a:lnTo>
                    <a:lnTo>
                      <a:pt x="57" y="29"/>
                    </a:lnTo>
                    <a:lnTo>
                      <a:pt x="55" y="29"/>
                    </a:lnTo>
                    <a:lnTo>
                      <a:pt x="50" y="48"/>
                    </a:lnTo>
                    <a:close/>
                  </a:path>
                </a:pathLst>
              </a:custGeom>
              <a:grpFill/>
              <a:ln w="9525">
                <a:noFill/>
                <a:round/>
                <a:headEnd/>
                <a:tailEnd/>
              </a:ln>
            </p:spPr>
            <p:txBody>
              <a:bodyPr/>
              <a:lstStyle/>
              <a:p>
                <a:pPr>
                  <a:defRPr/>
                </a:pPr>
                <a:endParaRPr lang="en-US" sz="1200" kern="0">
                  <a:solidFill>
                    <a:srgbClr val="0096D6"/>
                  </a:solidFill>
                </a:endParaRPr>
              </a:p>
            </p:txBody>
          </p:sp>
          <p:sp>
            <p:nvSpPr>
              <p:cNvPr id="3025" name="Freeform 799"/>
              <p:cNvSpPr>
                <a:spLocks/>
              </p:cNvSpPr>
              <p:nvPr/>
            </p:nvSpPr>
            <p:spPr bwMode="auto">
              <a:xfrm>
                <a:off x="3442" y="2350"/>
                <a:ext cx="137" cy="87"/>
              </a:xfrm>
              <a:custGeom>
                <a:avLst/>
                <a:gdLst>
                  <a:gd name="T0" fmla="*/ 130 w 137"/>
                  <a:gd name="T1" fmla="*/ 38 h 87"/>
                  <a:gd name="T2" fmla="*/ 128 w 137"/>
                  <a:gd name="T3" fmla="*/ 42 h 87"/>
                  <a:gd name="T4" fmla="*/ 128 w 137"/>
                  <a:gd name="T5" fmla="*/ 47 h 87"/>
                  <a:gd name="T6" fmla="*/ 128 w 137"/>
                  <a:gd name="T7" fmla="*/ 47 h 87"/>
                  <a:gd name="T8" fmla="*/ 121 w 137"/>
                  <a:gd name="T9" fmla="*/ 49 h 87"/>
                  <a:gd name="T10" fmla="*/ 85 w 137"/>
                  <a:gd name="T11" fmla="*/ 61 h 87"/>
                  <a:gd name="T12" fmla="*/ 81 w 137"/>
                  <a:gd name="T13" fmla="*/ 71 h 87"/>
                  <a:gd name="T14" fmla="*/ 69 w 137"/>
                  <a:gd name="T15" fmla="*/ 71 h 87"/>
                  <a:gd name="T16" fmla="*/ 66 w 137"/>
                  <a:gd name="T17" fmla="*/ 73 h 87"/>
                  <a:gd name="T18" fmla="*/ 52 w 137"/>
                  <a:gd name="T19" fmla="*/ 78 h 87"/>
                  <a:gd name="T20" fmla="*/ 43 w 137"/>
                  <a:gd name="T21" fmla="*/ 78 h 87"/>
                  <a:gd name="T22" fmla="*/ 38 w 137"/>
                  <a:gd name="T23" fmla="*/ 82 h 87"/>
                  <a:gd name="T24" fmla="*/ 24 w 137"/>
                  <a:gd name="T25" fmla="*/ 87 h 87"/>
                  <a:gd name="T26" fmla="*/ 19 w 137"/>
                  <a:gd name="T27" fmla="*/ 87 h 87"/>
                  <a:gd name="T28" fmla="*/ 14 w 137"/>
                  <a:gd name="T29" fmla="*/ 87 h 87"/>
                  <a:gd name="T30" fmla="*/ 12 w 137"/>
                  <a:gd name="T31" fmla="*/ 82 h 87"/>
                  <a:gd name="T32" fmla="*/ 7 w 137"/>
                  <a:gd name="T33" fmla="*/ 71 h 87"/>
                  <a:gd name="T34" fmla="*/ 3 w 137"/>
                  <a:gd name="T35" fmla="*/ 54 h 87"/>
                  <a:gd name="T36" fmla="*/ 0 w 137"/>
                  <a:gd name="T37" fmla="*/ 52 h 87"/>
                  <a:gd name="T38" fmla="*/ 3 w 137"/>
                  <a:gd name="T39" fmla="*/ 52 h 87"/>
                  <a:gd name="T40" fmla="*/ 3 w 137"/>
                  <a:gd name="T41" fmla="*/ 49 h 87"/>
                  <a:gd name="T42" fmla="*/ 0 w 137"/>
                  <a:gd name="T43" fmla="*/ 45 h 87"/>
                  <a:gd name="T44" fmla="*/ 3 w 137"/>
                  <a:gd name="T45" fmla="*/ 42 h 87"/>
                  <a:gd name="T46" fmla="*/ 3 w 137"/>
                  <a:gd name="T47" fmla="*/ 35 h 87"/>
                  <a:gd name="T48" fmla="*/ 5 w 137"/>
                  <a:gd name="T49" fmla="*/ 33 h 87"/>
                  <a:gd name="T50" fmla="*/ 10 w 137"/>
                  <a:gd name="T51" fmla="*/ 30 h 87"/>
                  <a:gd name="T52" fmla="*/ 12 w 137"/>
                  <a:gd name="T53" fmla="*/ 28 h 87"/>
                  <a:gd name="T54" fmla="*/ 24 w 137"/>
                  <a:gd name="T55" fmla="*/ 21 h 87"/>
                  <a:gd name="T56" fmla="*/ 59 w 137"/>
                  <a:gd name="T57" fmla="*/ 28 h 87"/>
                  <a:gd name="T58" fmla="*/ 64 w 137"/>
                  <a:gd name="T59" fmla="*/ 26 h 87"/>
                  <a:gd name="T60" fmla="*/ 73 w 137"/>
                  <a:gd name="T61" fmla="*/ 12 h 87"/>
                  <a:gd name="T62" fmla="*/ 125 w 137"/>
                  <a:gd name="T63" fmla="*/ 0 h 87"/>
                  <a:gd name="T64" fmla="*/ 137 w 137"/>
                  <a:gd name="T65" fmla="*/ 33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87"/>
                  <a:gd name="T101" fmla="*/ 137 w 137"/>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87">
                    <a:moveTo>
                      <a:pt x="137" y="33"/>
                    </a:moveTo>
                    <a:lnTo>
                      <a:pt x="130" y="38"/>
                    </a:lnTo>
                    <a:lnTo>
                      <a:pt x="130" y="40"/>
                    </a:lnTo>
                    <a:lnTo>
                      <a:pt x="128" y="42"/>
                    </a:lnTo>
                    <a:lnTo>
                      <a:pt x="128" y="47"/>
                    </a:lnTo>
                    <a:lnTo>
                      <a:pt x="125" y="47"/>
                    </a:lnTo>
                    <a:lnTo>
                      <a:pt x="121" y="49"/>
                    </a:lnTo>
                    <a:lnTo>
                      <a:pt x="118" y="52"/>
                    </a:lnTo>
                    <a:lnTo>
                      <a:pt x="85" y="61"/>
                    </a:lnTo>
                    <a:lnTo>
                      <a:pt x="85" y="66"/>
                    </a:lnTo>
                    <a:lnTo>
                      <a:pt x="81" y="71"/>
                    </a:lnTo>
                    <a:lnTo>
                      <a:pt x="78" y="71"/>
                    </a:lnTo>
                    <a:lnTo>
                      <a:pt x="69" y="71"/>
                    </a:lnTo>
                    <a:lnTo>
                      <a:pt x="66" y="71"/>
                    </a:lnTo>
                    <a:lnTo>
                      <a:pt x="66" y="73"/>
                    </a:lnTo>
                    <a:lnTo>
                      <a:pt x="55" y="78"/>
                    </a:lnTo>
                    <a:lnTo>
                      <a:pt x="52" y="78"/>
                    </a:lnTo>
                    <a:lnTo>
                      <a:pt x="50" y="78"/>
                    </a:lnTo>
                    <a:lnTo>
                      <a:pt x="43" y="78"/>
                    </a:lnTo>
                    <a:lnTo>
                      <a:pt x="40" y="80"/>
                    </a:lnTo>
                    <a:lnTo>
                      <a:pt x="38" y="82"/>
                    </a:lnTo>
                    <a:lnTo>
                      <a:pt x="31" y="87"/>
                    </a:lnTo>
                    <a:lnTo>
                      <a:pt x="24" y="87"/>
                    </a:lnTo>
                    <a:lnTo>
                      <a:pt x="22" y="87"/>
                    </a:lnTo>
                    <a:lnTo>
                      <a:pt x="19" y="87"/>
                    </a:lnTo>
                    <a:lnTo>
                      <a:pt x="17" y="87"/>
                    </a:lnTo>
                    <a:lnTo>
                      <a:pt x="14" y="87"/>
                    </a:lnTo>
                    <a:lnTo>
                      <a:pt x="12" y="87"/>
                    </a:lnTo>
                    <a:lnTo>
                      <a:pt x="12" y="82"/>
                    </a:lnTo>
                    <a:lnTo>
                      <a:pt x="10" y="80"/>
                    </a:lnTo>
                    <a:lnTo>
                      <a:pt x="7" y="71"/>
                    </a:lnTo>
                    <a:lnTo>
                      <a:pt x="3" y="54"/>
                    </a:lnTo>
                    <a:lnTo>
                      <a:pt x="3" y="52"/>
                    </a:lnTo>
                    <a:lnTo>
                      <a:pt x="0" y="52"/>
                    </a:lnTo>
                    <a:lnTo>
                      <a:pt x="3" y="52"/>
                    </a:lnTo>
                    <a:lnTo>
                      <a:pt x="3" y="49"/>
                    </a:lnTo>
                    <a:lnTo>
                      <a:pt x="3" y="47"/>
                    </a:lnTo>
                    <a:lnTo>
                      <a:pt x="0" y="45"/>
                    </a:lnTo>
                    <a:lnTo>
                      <a:pt x="3" y="45"/>
                    </a:lnTo>
                    <a:lnTo>
                      <a:pt x="3" y="42"/>
                    </a:lnTo>
                    <a:lnTo>
                      <a:pt x="3" y="38"/>
                    </a:lnTo>
                    <a:lnTo>
                      <a:pt x="3" y="35"/>
                    </a:lnTo>
                    <a:lnTo>
                      <a:pt x="5" y="35"/>
                    </a:lnTo>
                    <a:lnTo>
                      <a:pt x="5" y="33"/>
                    </a:lnTo>
                    <a:lnTo>
                      <a:pt x="10" y="30"/>
                    </a:lnTo>
                    <a:lnTo>
                      <a:pt x="10" y="28"/>
                    </a:lnTo>
                    <a:lnTo>
                      <a:pt x="12" y="28"/>
                    </a:lnTo>
                    <a:lnTo>
                      <a:pt x="17" y="26"/>
                    </a:lnTo>
                    <a:lnTo>
                      <a:pt x="24" y="21"/>
                    </a:lnTo>
                    <a:lnTo>
                      <a:pt x="55" y="23"/>
                    </a:lnTo>
                    <a:lnTo>
                      <a:pt x="59" y="28"/>
                    </a:lnTo>
                    <a:lnTo>
                      <a:pt x="62" y="28"/>
                    </a:lnTo>
                    <a:lnTo>
                      <a:pt x="64" y="26"/>
                    </a:lnTo>
                    <a:lnTo>
                      <a:pt x="66" y="21"/>
                    </a:lnTo>
                    <a:lnTo>
                      <a:pt x="73" y="12"/>
                    </a:lnTo>
                    <a:lnTo>
                      <a:pt x="85" y="7"/>
                    </a:lnTo>
                    <a:lnTo>
                      <a:pt x="125" y="0"/>
                    </a:lnTo>
                    <a:lnTo>
                      <a:pt x="137" y="33"/>
                    </a:lnTo>
                    <a:close/>
                  </a:path>
                </a:pathLst>
              </a:custGeom>
              <a:grpFill/>
              <a:ln w="9525">
                <a:noFill/>
                <a:round/>
                <a:headEnd/>
                <a:tailEnd/>
              </a:ln>
            </p:spPr>
            <p:txBody>
              <a:bodyPr/>
              <a:lstStyle/>
              <a:p>
                <a:pPr>
                  <a:defRPr/>
                </a:pPr>
                <a:endParaRPr lang="en-US" sz="1200" kern="0">
                  <a:solidFill>
                    <a:srgbClr val="0096D6"/>
                  </a:solidFill>
                </a:endParaRPr>
              </a:p>
            </p:txBody>
          </p:sp>
          <p:sp>
            <p:nvSpPr>
              <p:cNvPr id="3026" name="Freeform 800"/>
              <p:cNvSpPr>
                <a:spLocks/>
              </p:cNvSpPr>
              <p:nvPr/>
            </p:nvSpPr>
            <p:spPr bwMode="auto">
              <a:xfrm>
                <a:off x="3031" y="2680"/>
                <a:ext cx="168" cy="166"/>
              </a:xfrm>
              <a:custGeom>
                <a:avLst/>
                <a:gdLst>
                  <a:gd name="T0" fmla="*/ 3 w 168"/>
                  <a:gd name="T1" fmla="*/ 137 h 166"/>
                  <a:gd name="T2" fmla="*/ 12 w 168"/>
                  <a:gd name="T3" fmla="*/ 109 h 166"/>
                  <a:gd name="T4" fmla="*/ 12 w 168"/>
                  <a:gd name="T5" fmla="*/ 107 h 166"/>
                  <a:gd name="T6" fmla="*/ 14 w 168"/>
                  <a:gd name="T7" fmla="*/ 102 h 166"/>
                  <a:gd name="T8" fmla="*/ 17 w 168"/>
                  <a:gd name="T9" fmla="*/ 95 h 166"/>
                  <a:gd name="T10" fmla="*/ 26 w 168"/>
                  <a:gd name="T11" fmla="*/ 88 h 166"/>
                  <a:gd name="T12" fmla="*/ 31 w 168"/>
                  <a:gd name="T13" fmla="*/ 69 h 166"/>
                  <a:gd name="T14" fmla="*/ 26 w 168"/>
                  <a:gd name="T15" fmla="*/ 62 h 166"/>
                  <a:gd name="T16" fmla="*/ 24 w 168"/>
                  <a:gd name="T17" fmla="*/ 57 h 166"/>
                  <a:gd name="T18" fmla="*/ 22 w 168"/>
                  <a:gd name="T19" fmla="*/ 45 h 166"/>
                  <a:gd name="T20" fmla="*/ 24 w 168"/>
                  <a:gd name="T21" fmla="*/ 36 h 166"/>
                  <a:gd name="T22" fmla="*/ 22 w 168"/>
                  <a:gd name="T23" fmla="*/ 31 h 166"/>
                  <a:gd name="T24" fmla="*/ 10 w 168"/>
                  <a:gd name="T25" fmla="*/ 7 h 166"/>
                  <a:gd name="T26" fmla="*/ 12 w 168"/>
                  <a:gd name="T27" fmla="*/ 5 h 166"/>
                  <a:gd name="T28" fmla="*/ 38 w 168"/>
                  <a:gd name="T29" fmla="*/ 0 h 166"/>
                  <a:gd name="T30" fmla="*/ 62 w 168"/>
                  <a:gd name="T31" fmla="*/ 0 h 166"/>
                  <a:gd name="T32" fmla="*/ 64 w 168"/>
                  <a:gd name="T33" fmla="*/ 3 h 166"/>
                  <a:gd name="T34" fmla="*/ 66 w 168"/>
                  <a:gd name="T35" fmla="*/ 3 h 166"/>
                  <a:gd name="T36" fmla="*/ 81 w 168"/>
                  <a:gd name="T37" fmla="*/ 31 h 166"/>
                  <a:gd name="T38" fmla="*/ 85 w 168"/>
                  <a:gd name="T39" fmla="*/ 31 h 166"/>
                  <a:gd name="T40" fmla="*/ 104 w 168"/>
                  <a:gd name="T41" fmla="*/ 29 h 166"/>
                  <a:gd name="T42" fmla="*/ 104 w 168"/>
                  <a:gd name="T43" fmla="*/ 24 h 166"/>
                  <a:gd name="T44" fmla="*/ 116 w 168"/>
                  <a:gd name="T45" fmla="*/ 17 h 166"/>
                  <a:gd name="T46" fmla="*/ 123 w 168"/>
                  <a:gd name="T47" fmla="*/ 15 h 166"/>
                  <a:gd name="T48" fmla="*/ 135 w 168"/>
                  <a:gd name="T49" fmla="*/ 22 h 166"/>
                  <a:gd name="T50" fmla="*/ 137 w 168"/>
                  <a:gd name="T51" fmla="*/ 43 h 166"/>
                  <a:gd name="T52" fmla="*/ 137 w 168"/>
                  <a:gd name="T53" fmla="*/ 52 h 166"/>
                  <a:gd name="T54" fmla="*/ 142 w 168"/>
                  <a:gd name="T55" fmla="*/ 67 h 166"/>
                  <a:gd name="T56" fmla="*/ 137 w 168"/>
                  <a:gd name="T57" fmla="*/ 71 h 166"/>
                  <a:gd name="T58" fmla="*/ 140 w 168"/>
                  <a:gd name="T59" fmla="*/ 71 h 166"/>
                  <a:gd name="T60" fmla="*/ 142 w 168"/>
                  <a:gd name="T61" fmla="*/ 74 h 166"/>
                  <a:gd name="T62" fmla="*/ 144 w 168"/>
                  <a:gd name="T63" fmla="*/ 74 h 166"/>
                  <a:gd name="T64" fmla="*/ 147 w 168"/>
                  <a:gd name="T65" fmla="*/ 69 h 166"/>
                  <a:gd name="T66" fmla="*/ 161 w 168"/>
                  <a:gd name="T67" fmla="*/ 69 h 166"/>
                  <a:gd name="T68" fmla="*/ 163 w 168"/>
                  <a:gd name="T69" fmla="*/ 69 h 166"/>
                  <a:gd name="T70" fmla="*/ 166 w 168"/>
                  <a:gd name="T71" fmla="*/ 69 h 166"/>
                  <a:gd name="T72" fmla="*/ 168 w 168"/>
                  <a:gd name="T73" fmla="*/ 69 h 166"/>
                  <a:gd name="T74" fmla="*/ 166 w 168"/>
                  <a:gd name="T75" fmla="*/ 71 h 166"/>
                  <a:gd name="T76" fmla="*/ 166 w 168"/>
                  <a:gd name="T77" fmla="*/ 95 h 166"/>
                  <a:gd name="T78" fmla="*/ 166 w 168"/>
                  <a:gd name="T79" fmla="*/ 95 h 166"/>
                  <a:gd name="T80" fmla="*/ 140 w 168"/>
                  <a:gd name="T81" fmla="*/ 97 h 166"/>
                  <a:gd name="T82" fmla="*/ 142 w 168"/>
                  <a:gd name="T83" fmla="*/ 147 h 166"/>
                  <a:gd name="T84" fmla="*/ 151 w 168"/>
                  <a:gd name="T85" fmla="*/ 156 h 166"/>
                  <a:gd name="T86" fmla="*/ 154 w 168"/>
                  <a:gd name="T87" fmla="*/ 159 h 166"/>
                  <a:gd name="T88" fmla="*/ 133 w 168"/>
                  <a:gd name="T89" fmla="*/ 166 h 166"/>
                  <a:gd name="T90" fmla="*/ 95 w 168"/>
                  <a:gd name="T91" fmla="*/ 161 h 166"/>
                  <a:gd name="T92" fmla="*/ 90 w 168"/>
                  <a:gd name="T93" fmla="*/ 156 h 166"/>
                  <a:gd name="T94" fmla="*/ 29 w 168"/>
                  <a:gd name="T95" fmla="*/ 154 h 166"/>
                  <a:gd name="T96" fmla="*/ 24 w 168"/>
                  <a:gd name="T97" fmla="*/ 149 h 166"/>
                  <a:gd name="T98" fmla="*/ 14 w 168"/>
                  <a:gd name="T99" fmla="*/ 152 h 166"/>
                  <a:gd name="T100" fmla="*/ 10 w 168"/>
                  <a:gd name="T101" fmla="*/ 154 h 166"/>
                  <a:gd name="T102" fmla="*/ 3 w 168"/>
                  <a:gd name="T103" fmla="*/ 156 h 166"/>
                  <a:gd name="T104" fmla="*/ 3 w 168"/>
                  <a:gd name="T105" fmla="*/ 147 h 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166"/>
                  <a:gd name="T161" fmla="*/ 168 w 168"/>
                  <a:gd name="T162" fmla="*/ 166 h 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166">
                    <a:moveTo>
                      <a:pt x="3" y="145"/>
                    </a:moveTo>
                    <a:lnTo>
                      <a:pt x="3" y="137"/>
                    </a:lnTo>
                    <a:lnTo>
                      <a:pt x="5" y="135"/>
                    </a:lnTo>
                    <a:lnTo>
                      <a:pt x="12" y="109"/>
                    </a:lnTo>
                    <a:lnTo>
                      <a:pt x="12" y="107"/>
                    </a:lnTo>
                    <a:lnTo>
                      <a:pt x="12" y="104"/>
                    </a:lnTo>
                    <a:lnTo>
                      <a:pt x="14" y="102"/>
                    </a:lnTo>
                    <a:lnTo>
                      <a:pt x="17" y="97"/>
                    </a:lnTo>
                    <a:lnTo>
                      <a:pt x="17" y="95"/>
                    </a:lnTo>
                    <a:lnTo>
                      <a:pt x="24" y="93"/>
                    </a:lnTo>
                    <a:lnTo>
                      <a:pt x="26" y="88"/>
                    </a:lnTo>
                    <a:lnTo>
                      <a:pt x="29" y="71"/>
                    </a:lnTo>
                    <a:lnTo>
                      <a:pt x="31" y="69"/>
                    </a:lnTo>
                    <a:lnTo>
                      <a:pt x="29" y="64"/>
                    </a:lnTo>
                    <a:lnTo>
                      <a:pt x="26" y="62"/>
                    </a:lnTo>
                    <a:lnTo>
                      <a:pt x="26" y="59"/>
                    </a:lnTo>
                    <a:lnTo>
                      <a:pt x="24" y="57"/>
                    </a:lnTo>
                    <a:lnTo>
                      <a:pt x="22" y="45"/>
                    </a:lnTo>
                    <a:lnTo>
                      <a:pt x="24" y="41"/>
                    </a:lnTo>
                    <a:lnTo>
                      <a:pt x="24" y="36"/>
                    </a:lnTo>
                    <a:lnTo>
                      <a:pt x="24" y="33"/>
                    </a:lnTo>
                    <a:lnTo>
                      <a:pt x="22" y="31"/>
                    </a:lnTo>
                    <a:lnTo>
                      <a:pt x="17" y="17"/>
                    </a:lnTo>
                    <a:lnTo>
                      <a:pt x="10" y="7"/>
                    </a:lnTo>
                    <a:lnTo>
                      <a:pt x="12" y="5"/>
                    </a:lnTo>
                    <a:lnTo>
                      <a:pt x="24" y="0"/>
                    </a:lnTo>
                    <a:lnTo>
                      <a:pt x="38" y="0"/>
                    </a:lnTo>
                    <a:lnTo>
                      <a:pt x="40" y="0"/>
                    </a:lnTo>
                    <a:lnTo>
                      <a:pt x="62" y="0"/>
                    </a:lnTo>
                    <a:lnTo>
                      <a:pt x="64" y="0"/>
                    </a:lnTo>
                    <a:lnTo>
                      <a:pt x="64" y="3"/>
                    </a:lnTo>
                    <a:lnTo>
                      <a:pt x="66" y="3"/>
                    </a:lnTo>
                    <a:lnTo>
                      <a:pt x="71" y="22"/>
                    </a:lnTo>
                    <a:lnTo>
                      <a:pt x="81" y="31"/>
                    </a:lnTo>
                    <a:lnTo>
                      <a:pt x="83" y="31"/>
                    </a:lnTo>
                    <a:lnTo>
                      <a:pt x="85" y="31"/>
                    </a:lnTo>
                    <a:lnTo>
                      <a:pt x="95" y="29"/>
                    </a:lnTo>
                    <a:lnTo>
                      <a:pt x="104" y="29"/>
                    </a:lnTo>
                    <a:lnTo>
                      <a:pt x="104" y="24"/>
                    </a:lnTo>
                    <a:lnTo>
                      <a:pt x="107" y="17"/>
                    </a:lnTo>
                    <a:lnTo>
                      <a:pt x="116" y="17"/>
                    </a:lnTo>
                    <a:lnTo>
                      <a:pt x="116" y="15"/>
                    </a:lnTo>
                    <a:lnTo>
                      <a:pt x="123" y="15"/>
                    </a:lnTo>
                    <a:lnTo>
                      <a:pt x="123" y="19"/>
                    </a:lnTo>
                    <a:lnTo>
                      <a:pt x="135" y="22"/>
                    </a:lnTo>
                    <a:lnTo>
                      <a:pt x="135" y="24"/>
                    </a:lnTo>
                    <a:lnTo>
                      <a:pt x="137" y="43"/>
                    </a:lnTo>
                    <a:lnTo>
                      <a:pt x="137" y="45"/>
                    </a:lnTo>
                    <a:lnTo>
                      <a:pt x="137" y="52"/>
                    </a:lnTo>
                    <a:lnTo>
                      <a:pt x="142" y="64"/>
                    </a:lnTo>
                    <a:lnTo>
                      <a:pt x="142" y="67"/>
                    </a:lnTo>
                    <a:lnTo>
                      <a:pt x="137" y="71"/>
                    </a:lnTo>
                    <a:lnTo>
                      <a:pt x="140" y="71"/>
                    </a:lnTo>
                    <a:lnTo>
                      <a:pt x="142" y="74"/>
                    </a:lnTo>
                    <a:lnTo>
                      <a:pt x="144" y="74"/>
                    </a:lnTo>
                    <a:lnTo>
                      <a:pt x="144" y="71"/>
                    </a:lnTo>
                    <a:lnTo>
                      <a:pt x="147" y="69"/>
                    </a:lnTo>
                    <a:lnTo>
                      <a:pt x="159" y="69"/>
                    </a:lnTo>
                    <a:lnTo>
                      <a:pt x="161" y="69"/>
                    </a:lnTo>
                    <a:lnTo>
                      <a:pt x="163" y="69"/>
                    </a:lnTo>
                    <a:lnTo>
                      <a:pt x="166" y="69"/>
                    </a:lnTo>
                    <a:lnTo>
                      <a:pt x="168" y="69"/>
                    </a:lnTo>
                    <a:lnTo>
                      <a:pt x="166" y="69"/>
                    </a:lnTo>
                    <a:lnTo>
                      <a:pt x="166" y="71"/>
                    </a:lnTo>
                    <a:lnTo>
                      <a:pt x="166" y="74"/>
                    </a:lnTo>
                    <a:lnTo>
                      <a:pt x="166" y="95"/>
                    </a:lnTo>
                    <a:lnTo>
                      <a:pt x="168" y="97"/>
                    </a:lnTo>
                    <a:lnTo>
                      <a:pt x="140" y="97"/>
                    </a:lnTo>
                    <a:lnTo>
                      <a:pt x="140" y="145"/>
                    </a:lnTo>
                    <a:lnTo>
                      <a:pt x="142" y="147"/>
                    </a:lnTo>
                    <a:lnTo>
                      <a:pt x="142" y="149"/>
                    </a:lnTo>
                    <a:lnTo>
                      <a:pt x="151" y="156"/>
                    </a:lnTo>
                    <a:lnTo>
                      <a:pt x="154" y="159"/>
                    </a:lnTo>
                    <a:lnTo>
                      <a:pt x="154" y="161"/>
                    </a:lnTo>
                    <a:lnTo>
                      <a:pt x="133" y="166"/>
                    </a:lnTo>
                    <a:lnTo>
                      <a:pt x="130" y="166"/>
                    </a:lnTo>
                    <a:lnTo>
                      <a:pt x="95" y="161"/>
                    </a:lnTo>
                    <a:lnTo>
                      <a:pt x="95" y="159"/>
                    </a:lnTo>
                    <a:lnTo>
                      <a:pt x="90" y="156"/>
                    </a:lnTo>
                    <a:lnTo>
                      <a:pt x="31" y="156"/>
                    </a:lnTo>
                    <a:lnTo>
                      <a:pt x="29" y="154"/>
                    </a:lnTo>
                    <a:lnTo>
                      <a:pt x="24" y="152"/>
                    </a:lnTo>
                    <a:lnTo>
                      <a:pt x="24" y="149"/>
                    </a:lnTo>
                    <a:lnTo>
                      <a:pt x="17" y="149"/>
                    </a:lnTo>
                    <a:lnTo>
                      <a:pt x="14" y="152"/>
                    </a:lnTo>
                    <a:lnTo>
                      <a:pt x="12" y="154"/>
                    </a:lnTo>
                    <a:lnTo>
                      <a:pt x="10" y="154"/>
                    </a:lnTo>
                    <a:lnTo>
                      <a:pt x="7" y="152"/>
                    </a:lnTo>
                    <a:lnTo>
                      <a:pt x="3" y="156"/>
                    </a:lnTo>
                    <a:lnTo>
                      <a:pt x="0" y="147"/>
                    </a:lnTo>
                    <a:lnTo>
                      <a:pt x="3" y="147"/>
                    </a:lnTo>
                    <a:lnTo>
                      <a:pt x="3" y="145"/>
                    </a:lnTo>
                    <a:close/>
                  </a:path>
                </a:pathLst>
              </a:custGeom>
              <a:grpFill/>
              <a:ln w="9525">
                <a:noFill/>
                <a:round/>
                <a:headEnd/>
                <a:tailEnd/>
              </a:ln>
            </p:spPr>
            <p:txBody>
              <a:bodyPr/>
              <a:lstStyle/>
              <a:p>
                <a:pPr>
                  <a:defRPr/>
                </a:pPr>
                <a:endParaRPr lang="en-US" sz="1200" kern="0">
                  <a:solidFill>
                    <a:srgbClr val="0096D6"/>
                  </a:solidFill>
                </a:endParaRPr>
              </a:p>
            </p:txBody>
          </p:sp>
          <p:sp>
            <p:nvSpPr>
              <p:cNvPr id="3027" name="Freeform 801"/>
              <p:cNvSpPr>
                <a:spLocks/>
              </p:cNvSpPr>
              <p:nvPr/>
            </p:nvSpPr>
            <p:spPr bwMode="auto">
              <a:xfrm>
                <a:off x="3031" y="2680"/>
                <a:ext cx="168" cy="166"/>
              </a:xfrm>
              <a:custGeom>
                <a:avLst/>
                <a:gdLst>
                  <a:gd name="T0" fmla="*/ 3 w 168"/>
                  <a:gd name="T1" fmla="*/ 137 h 166"/>
                  <a:gd name="T2" fmla="*/ 12 w 168"/>
                  <a:gd name="T3" fmla="*/ 109 h 166"/>
                  <a:gd name="T4" fmla="*/ 12 w 168"/>
                  <a:gd name="T5" fmla="*/ 107 h 166"/>
                  <a:gd name="T6" fmla="*/ 14 w 168"/>
                  <a:gd name="T7" fmla="*/ 102 h 166"/>
                  <a:gd name="T8" fmla="*/ 17 w 168"/>
                  <a:gd name="T9" fmla="*/ 95 h 166"/>
                  <a:gd name="T10" fmla="*/ 26 w 168"/>
                  <a:gd name="T11" fmla="*/ 88 h 166"/>
                  <a:gd name="T12" fmla="*/ 31 w 168"/>
                  <a:gd name="T13" fmla="*/ 69 h 166"/>
                  <a:gd name="T14" fmla="*/ 26 w 168"/>
                  <a:gd name="T15" fmla="*/ 62 h 166"/>
                  <a:gd name="T16" fmla="*/ 24 w 168"/>
                  <a:gd name="T17" fmla="*/ 57 h 166"/>
                  <a:gd name="T18" fmla="*/ 22 w 168"/>
                  <a:gd name="T19" fmla="*/ 45 h 166"/>
                  <a:gd name="T20" fmla="*/ 24 w 168"/>
                  <a:gd name="T21" fmla="*/ 36 h 166"/>
                  <a:gd name="T22" fmla="*/ 22 w 168"/>
                  <a:gd name="T23" fmla="*/ 31 h 166"/>
                  <a:gd name="T24" fmla="*/ 10 w 168"/>
                  <a:gd name="T25" fmla="*/ 7 h 166"/>
                  <a:gd name="T26" fmla="*/ 12 w 168"/>
                  <a:gd name="T27" fmla="*/ 5 h 166"/>
                  <a:gd name="T28" fmla="*/ 38 w 168"/>
                  <a:gd name="T29" fmla="*/ 0 h 166"/>
                  <a:gd name="T30" fmla="*/ 62 w 168"/>
                  <a:gd name="T31" fmla="*/ 0 h 166"/>
                  <a:gd name="T32" fmla="*/ 64 w 168"/>
                  <a:gd name="T33" fmla="*/ 3 h 166"/>
                  <a:gd name="T34" fmla="*/ 66 w 168"/>
                  <a:gd name="T35" fmla="*/ 3 h 166"/>
                  <a:gd name="T36" fmla="*/ 81 w 168"/>
                  <a:gd name="T37" fmla="*/ 31 h 166"/>
                  <a:gd name="T38" fmla="*/ 85 w 168"/>
                  <a:gd name="T39" fmla="*/ 31 h 166"/>
                  <a:gd name="T40" fmla="*/ 104 w 168"/>
                  <a:gd name="T41" fmla="*/ 29 h 166"/>
                  <a:gd name="T42" fmla="*/ 104 w 168"/>
                  <a:gd name="T43" fmla="*/ 24 h 166"/>
                  <a:gd name="T44" fmla="*/ 116 w 168"/>
                  <a:gd name="T45" fmla="*/ 17 h 166"/>
                  <a:gd name="T46" fmla="*/ 123 w 168"/>
                  <a:gd name="T47" fmla="*/ 15 h 166"/>
                  <a:gd name="T48" fmla="*/ 135 w 168"/>
                  <a:gd name="T49" fmla="*/ 22 h 166"/>
                  <a:gd name="T50" fmla="*/ 137 w 168"/>
                  <a:gd name="T51" fmla="*/ 43 h 166"/>
                  <a:gd name="T52" fmla="*/ 137 w 168"/>
                  <a:gd name="T53" fmla="*/ 52 h 166"/>
                  <a:gd name="T54" fmla="*/ 142 w 168"/>
                  <a:gd name="T55" fmla="*/ 67 h 166"/>
                  <a:gd name="T56" fmla="*/ 137 w 168"/>
                  <a:gd name="T57" fmla="*/ 71 h 166"/>
                  <a:gd name="T58" fmla="*/ 140 w 168"/>
                  <a:gd name="T59" fmla="*/ 71 h 166"/>
                  <a:gd name="T60" fmla="*/ 142 w 168"/>
                  <a:gd name="T61" fmla="*/ 74 h 166"/>
                  <a:gd name="T62" fmla="*/ 144 w 168"/>
                  <a:gd name="T63" fmla="*/ 74 h 166"/>
                  <a:gd name="T64" fmla="*/ 147 w 168"/>
                  <a:gd name="T65" fmla="*/ 69 h 166"/>
                  <a:gd name="T66" fmla="*/ 161 w 168"/>
                  <a:gd name="T67" fmla="*/ 69 h 166"/>
                  <a:gd name="T68" fmla="*/ 163 w 168"/>
                  <a:gd name="T69" fmla="*/ 69 h 166"/>
                  <a:gd name="T70" fmla="*/ 166 w 168"/>
                  <a:gd name="T71" fmla="*/ 69 h 166"/>
                  <a:gd name="T72" fmla="*/ 168 w 168"/>
                  <a:gd name="T73" fmla="*/ 69 h 166"/>
                  <a:gd name="T74" fmla="*/ 166 w 168"/>
                  <a:gd name="T75" fmla="*/ 71 h 166"/>
                  <a:gd name="T76" fmla="*/ 166 w 168"/>
                  <a:gd name="T77" fmla="*/ 95 h 166"/>
                  <a:gd name="T78" fmla="*/ 166 w 168"/>
                  <a:gd name="T79" fmla="*/ 95 h 166"/>
                  <a:gd name="T80" fmla="*/ 140 w 168"/>
                  <a:gd name="T81" fmla="*/ 97 h 166"/>
                  <a:gd name="T82" fmla="*/ 142 w 168"/>
                  <a:gd name="T83" fmla="*/ 147 h 166"/>
                  <a:gd name="T84" fmla="*/ 151 w 168"/>
                  <a:gd name="T85" fmla="*/ 156 h 166"/>
                  <a:gd name="T86" fmla="*/ 154 w 168"/>
                  <a:gd name="T87" fmla="*/ 159 h 166"/>
                  <a:gd name="T88" fmla="*/ 133 w 168"/>
                  <a:gd name="T89" fmla="*/ 166 h 166"/>
                  <a:gd name="T90" fmla="*/ 95 w 168"/>
                  <a:gd name="T91" fmla="*/ 161 h 166"/>
                  <a:gd name="T92" fmla="*/ 90 w 168"/>
                  <a:gd name="T93" fmla="*/ 156 h 166"/>
                  <a:gd name="T94" fmla="*/ 29 w 168"/>
                  <a:gd name="T95" fmla="*/ 154 h 166"/>
                  <a:gd name="T96" fmla="*/ 24 w 168"/>
                  <a:gd name="T97" fmla="*/ 149 h 166"/>
                  <a:gd name="T98" fmla="*/ 14 w 168"/>
                  <a:gd name="T99" fmla="*/ 152 h 166"/>
                  <a:gd name="T100" fmla="*/ 10 w 168"/>
                  <a:gd name="T101" fmla="*/ 154 h 166"/>
                  <a:gd name="T102" fmla="*/ 3 w 168"/>
                  <a:gd name="T103" fmla="*/ 156 h 166"/>
                  <a:gd name="T104" fmla="*/ 3 w 168"/>
                  <a:gd name="T105" fmla="*/ 147 h 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166"/>
                  <a:gd name="T161" fmla="*/ 168 w 168"/>
                  <a:gd name="T162" fmla="*/ 166 h 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166">
                    <a:moveTo>
                      <a:pt x="3" y="145"/>
                    </a:moveTo>
                    <a:lnTo>
                      <a:pt x="3" y="137"/>
                    </a:lnTo>
                    <a:lnTo>
                      <a:pt x="5" y="135"/>
                    </a:lnTo>
                    <a:lnTo>
                      <a:pt x="12" y="109"/>
                    </a:lnTo>
                    <a:lnTo>
                      <a:pt x="12" y="107"/>
                    </a:lnTo>
                    <a:lnTo>
                      <a:pt x="12" y="104"/>
                    </a:lnTo>
                    <a:lnTo>
                      <a:pt x="14" y="102"/>
                    </a:lnTo>
                    <a:lnTo>
                      <a:pt x="17" y="97"/>
                    </a:lnTo>
                    <a:lnTo>
                      <a:pt x="17" y="95"/>
                    </a:lnTo>
                    <a:lnTo>
                      <a:pt x="24" y="93"/>
                    </a:lnTo>
                    <a:lnTo>
                      <a:pt x="26" y="88"/>
                    </a:lnTo>
                    <a:lnTo>
                      <a:pt x="29" y="71"/>
                    </a:lnTo>
                    <a:lnTo>
                      <a:pt x="31" y="69"/>
                    </a:lnTo>
                    <a:lnTo>
                      <a:pt x="29" y="64"/>
                    </a:lnTo>
                    <a:lnTo>
                      <a:pt x="26" y="62"/>
                    </a:lnTo>
                    <a:lnTo>
                      <a:pt x="26" y="59"/>
                    </a:lnTo>
                    <a:lnTo>
                      <a:pt x="24" y="57"/>
                    </a:lnTo>
                    <a:lnTo>
                      <a:pt x="22" y="45"/>
                    </a:lnTo>
                    <a:lnTo>
                      <a:pt x="24" y="41"/>
                    </a:lnTo>
                    <a:lnTo>
                      <a:pt x="24" y="36"/>
                    </a:lnTo>
                    <a:lnTo>
                      <a:pt x="24" y="33"/>
                    </a:lnTo>
                    <a:lnTo>
                      <a:pt x="22" y="31"/>
                    </a:lnTo>
                    <a:lnTo>
                      <a:pt x="17" y="17"/>
                    </a:lnTo>
                    <a:lnTo>
                      <a:pt x="10" y="7"/>
                    </a:lnTo>
                    <a:lnTo>
                      <a:pt x="12" y="5"/>
                    </a:lnTo>
                    <a:lnTo>
                      <a:pt x="24" y="0"/>
                    </a:lnTo>
                    <a:lnTo>
                      <a:pt x="38" y="0"/>
                    </a:lnTo>
                    <a:lnTo>
                      <a:pt x="40" y="0"/>
                    </a:lnTo>
                    <a:lnTo>
                      <a:pt x="62" y="0"/>
                    </a:lnTo>
                    <a:lnTo>
                      <a:pt x="64" y="0"/>
                    </a:lnTo>
                    <a:lnTo>
                      <a:pt x="64" y="3"/>
                    </a:lnTo>
                    <a:lnTo>
                      <a:pt x="66" y="3"/>
                    </a:lnTo>
                    <a:lnTo>
                      <a:pt x="71" y="22"/>
                    </a:lnTo>
                    <a:lnTo>
                      <a:pt x="81" y="31"/>
                    </a:lnTo>
                    <a:lnTo>
                      <a:pt x="83" y="31"/>
                    </a:lnTo>
                    <a:lnTo>
                      <a:pt x="85" y="31"/>
                    </a:lnTo>
                    <a:lnTo>
                      <a:pt x="95" y="29"/>
                    </a:lnTo>
                    <a:lnTo>
                      <a:pt x="104" y="29"/>
                    </a:lnTo>
                    <a:lnTo>
                      <a:pt x="104" y="24"/>
                    </a:lnTo>
                    <a:lnTo>
                      <a:pt x="107" y="17"/>
                    </a:lnTo>
                    <a:lnTo>
                      <a:pt x="116" y="17"/>
                    </a:lnTo>
                    <a:lnTo>
                      <a:pt x="116" y="15"/>
                    </a:lnTo>
                    <a:lnTo>
                      <a:pt x="123" y="15"/>
                    </a:lnTo>
                    <a:lnTo>
                      <a:pt x="123" y="19"/>
                    </a:lnTo>
                    <a:lnTo>
                      <a:pt x="135" y="22"/>
                    </a:lnTo>
                    <a:lnTo>
                      <a:pt x="135" y="24"/>
                    </a:lnTo>
                    <a:lnTo>
                      <a:pt x="137" y="43"/>
                    </a:lnTo>
                    <a:lnTo>
                      <a:pt x="137" y="45"/>
                    </a:lnTo>
                    <a:lnTo>
                      <a:pt x="137" y="52"/>
                    </a:lnTo>
                    <a:lnTo>
                      <a:pt x="142" y="64"/>
                    </a:lnTo>
                    <a:lnTo>
                      <a:pt x="142" y="67"/>
                    </a:lnTo>
                    <a:lnTo>
                      <a:pt x="137" y="71"/>
                    </a:lnTo>
                    <a:lnTo>
                      <a:pt x="140" y="71"/>
                    </a:lnTo>
                    <a:lnTo>
                      <a:pt x="142" y="74"/>
                    </a:lnTo>
                    <a:lnTo>
                      <a:pt x="144" y="74"/>
                    </a:lnTo>
                    <a:lnTo>
                      <a:pt x="144" y="71"/>
                    </a:lnTo>
                    <a:lnTo>
                      <a:pt x="147" y="69"/>
                    </a:lnTo>
                    <a:lnTo>
                      <a:pt x="159" y="69"/>
                    </a:lnTo>
                    <a:lnTo>
                      <a:pt x="161" y="69"/>
                    </a:lnTo>
                    <a:lnTo>
                      <a:pt x="163" y="69"/>
                    </a:lnTo>
                    <a:lnTo>
                      <a:pt x="166" y="69"/>
                    </a:lnTo>
                    <a:lnTo>
                      <a:pt x="168" y="69"/>
                    </a:lnTo>
                    <a:lnTo>
                      <a:pt x="166" y="69"/>
                    </a:lnTo>
                    <a:lnTo>
                      <a:pt x="166" y="71"/>
                    </a:lnTo>
                    <a:lnTo>
                      <a:pt x="166" y="74"/>
                    </a:lnTo>
                    <a:lnTo>
                      <a:pt x="166" y="95"/>
                    </a:lnTo>
                    <a:lnTo>
                      <a:pt x="168" y="97"/>
                    </a:lnTo>
                    <a:lnTo>
                      <a:pt x="140" y="97"/>
                    </a:lnTo>
                    <a:lnTo>
                      <a:pt x="140" y="145"/>
                    </a:lnTo>
                    <a:lnTo>
                      <a:pt x="142" y="147"/>
                    </a:lnTo>
                    <a:lnTo>
                      <a:pt x="142" y="149"/>
                    </a:lnTo>
                    <a:lnTo>
                      <a:pt x="151" y="156"/>
                    </a:lnTo>
                    <a:lnTo>
                      <a:pt x="154" y="159"/>
                    </a:lnTo>
                    <a:lnTo>
                      <a:pt x="154" y="161"/>
                    </a:lnTo>
                    <a:lnTo>
                      <a:pt x="133" y="166"/>
                    </a:lnTo>
                    <a:lnTo>
                      <a:pt x="130" y="166"/>
                    </a:lnTo>
                    <a:lnTo>
                      <a:pt x="95" y="161"/>
                    </a:lnTo>
                    <a:lnTo>
                      <a:pt x="95" y="159"/>
                    </a:lnTo>
                    <a:lnTo>
                      <a:pt x="90" y="156"/>
                    </a:lnTo>
                    <a:lnTo>
                      <a:pt x="31" y="156"/>
                    </a:lnTo>
                    <a:lnTo>
                      <a:pt x="29" y="154"/>
                    </a:lnTo>
                    <a:lnTo>
                      <a:pt x="24" y="152"/>
                    </a:lnTo>
                    <a:lnTo>
                      <a:pt x="24" y="149"/>
                    </a:lnTo>
                    <a:lnTo>
                      <a:pt x="17" y="149"/>
                    </a:lnTo>
                    <a:lnTo>
                      <a:pt x="14" y="152"/>
                    </a:lnTo>
                    <a:lnTo>
                      <a:pt x="12" y="154"/>
                    </a:lnTo>
                    <a:lnTo>
                      <a:pt x="10" y="154"/>
                    </a:lnTo>
                    <a:lnTo>
                      <a:pt x="7" y="152"/>
                    </a:lnTo>
                    <a:lnTo>
                      <a:pt x="3" y="156"/>
                    </a:lnTo>
                    <a:lnTo>
                      <a:pt x="0" y="147"/>
                    </a:lnTo>
                    <a:lnTo>
                      <a:pt x="3" y="147"/>
                    </a:lnTo>
                    <a:lnTo>
                      <a:pt x="3" y="145"/>
                    </a:lnTo>
                  </a:path>
                </a:pathLst>
              </a:custGeom>
              <a:grpFill/>
              <a:ln w="9525">
                <a:noFill/>
                <a:round/>
                <a:headEnd/>
                <a:tailEnd/>
              </a:ln>
            </p:spPr>
            <p:txBody>
              <a:bodyPr/>
              <a:lstStyle/>
              <a:p>
                <a:pPr>
                  <a:defRPr/>
                </a:pPr>
                <a:endParaRPr lang="en-US" sz="1200" kern="0">
                  <a:solidFill>
                    <a:srgbClr val="0096D6"/>
                  </a:solidFill>
                </a:endParaRPr>
              </a:p>
            </p:txBody>
          </p:sp>
          <p:sp>
            <p:nvSpPr>
              <p:cNvPr id="3028" name="Freeform 802"/>
              <p:cNvSpPr>
                <a:spLocks/>
              </p:cNvSpPr>
              <p:nvPr/>
            </p:nvSpPr>
            <p:spPr bwMode="auto">
              <a:xfrm>
                <a:off x="3038" y="2664"/>
                <a:ext cx="12" cy="19"/>
              </a:xfrm>
              <a:custGeom>
                <a:avLst/>
                <a:gdLst>
                  <a:gd name="T0" fmla="*/ 12 w 12"/>
                  <a:gd name="T1" fmla="*/ 2 h 19"/>
                  <a:gd name="T2" fmla="*/ 12 w 12"/>
                  <a:gd name="T3" fmla="*/ 0 h 19"/>
                  <a:gd name="T4" fmla="*/ 10 w 12"/>
                  <a:gd name="T5" fmla="*/ 0 h 19"/>
                  <a:gd name="T6" fmla="*/ 7 w 12"/>
                  <a:gd name="T7" fmla="*/ 0 h 19"/>
                  <a:gd name="T8" fmla="*/ 5 w 12"/>
                  <a:gd name="T9" fmla="*/ 5 h 19"/>
                  <a:gd name="T10" fmla="*/ 0 w 12"/>
                  <a:gd name="T11" fmla="*/ 7 h 19"/>
                  <a:gd name="T12" fmla="*/ 0 w 12"/>
                  <a:gd name="T13" fmla="*/ 9 h 19"/>
                  <a:gd name="T14" fmla="*/ 0 w 12"/>
                  <a:gd name="T15" fmla="*/ 16 h 19"/>
                  <a:gd name="T16" fmla="*/ 3 w 12"/>
                  <a:gd name="T17" fmla="*/ 19 h 19"/>
                  <a:gd name="T18" fmla="*/ 5 w 12"/>
                  <a:gd name="T19" fmla="*/ 16 h 19"/>
                  <a:gd name="T20" fmla="*/ 7 w 12"/>
                  <a:gd name="T21" fmla="*/ 7 h 19"/>
                  <a:gd name="T22" fmla="*/ 12 w 12"/>
                  <a:gd name="T23" fmla="*/ 2 h 19"/>
                  <a:gd name="T24" fmla="*/ 12 w 12"/>
                  <a:gd name="T25" fmla="*/ 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12" y="2"/>
                    </a:moveTo>
                    <a:lnTo>
                      <a:pt x="12" y="0"/>
                    </a:lnTo>
                    <a:lnTo>
                      <a:pt x="10" y="0"/>
                    </a:lnTo>
                    <a:lnTo>
                      <a:pt x="7" y="0"/>
                    </a:lnTo>
                    <a:lnTo>
                      <a:pt x="5" y="5"/>
                    </a:lnTo>
                    <a:lnTo>
                      <a:pt x="0" y="7"/>
                    </a:lnTo>
                    <a:lnTo>
                      <a:pt x="0" y="9"/>
                    </a:lnTo>
                    <a:lnTo>
                      <a:pt x="0" y="16"/>
                    </a:lnTo>
                    <a:lnTo>
                      <a:pt x="3" y="19"/>
                    </a:lnTo>
                    <a:lnTo>
                      <a:pt x="5" y="16"/>
                    </a:lnTo>
                    <a:lnTo>
                      <a:pt x="7" y="7"/>
                    </a:lnTo>
                    <a:lnTo>
                      <a:pt x="12" y="2"/>
                    </a:lnTo>
                    <a:close/>
                  </a:path>
                </a:pathLst>
              </a:custGeom>
              <a:grpFill/>
              <a:ln w="9525">
                <a:noFill/>
                <a:round/>
                <a:headEnd/>
                <a:tailEnd/>
              </a:ln>
            </p:spPr>
            <p:txBody>
              <a:bodyPr/>
              <a:lstStyle/>
              <a:p>
                <a:pPr>
                  <a:defRPr/>
                </a:pPr>
                <a:endParaRPr lang="en-US" sz="1200" kern="0">
                  <a:solidFill>
                    <a:srgbClr val="0096D6"/>
                  </a:solidFill>
                </a:endParaRPr>
              </a:p>
            </p:txBody>
          </p:sp>
          <p:sp>
            <p:nvSpPr>
              <p:cNvPr id="3029" name="Freeform 803"/>
              <p:cNvSpPr>
                <a:spLocks/>
              </p:cNvSpPr>
              <p:nvPr/>
            </p:nvSpPr>
            <p:spPr bwMode="auto">
              <a:xfrm>
                <a:off x="3038" y="2664"/>
                <a:ext cx="12" cy="19"/>
              </a:xfrm>
              <a:custGeom>
                <a:avLst/>
                <a:gdLst>
                  <a:gd name="T0" fmla="*/ 12 w 12"/>
                  <a:gd name="T1" fmla="*/ 2 h 19"/>
                  <a:gd name="T2" fmla="*/ 12 w 12"/>
                  <a:gd name="T3" fmla="*/ 0 h 19"/>
                  <a:gd name="T4" fmla="*/ 10 w 12"/>
                  <a:gd name="T5" fmla="*/ 0 h 19"/>
                  <a:gd name="T6" fmla="*/ 7 w 12"/>
                  <a:gd name="T7" fmla="*/ 0 h 19"/>
                  <a:gd name="T8" fmla="*/ 5 w 12"/>
                  <a:gd name="T9" fmla="*/ 5 h 19"/>
                  <a:gd name="T10" fmla="*/ 0 w 12"/>
                  <a:gd name="T11" fmla="*/ 7 h 19"/>
                  <a:gd name="T12" fmla="*/ 0 w 12"/>
                  <a:gd name="T13" fmla="*/ 9 h 19"/>
                  <a:gd name="T14" fmla="*/ 0 w 12"/>
                  <a:gd name="T15" fmla="*/ 16 h 19"/>
                  <a:gd name="T16" fmla="*/ 3 w 12"/>
                  <a:gd name="T17" fmla="*/ 19 h 19"/>
                  <a:gd name="T18" fmla="*/ 5 w 12"/>
                  <a:gd name="T19" fmla="*/ 16 h 19"/>
                  <a:gd name="T20" fmla="*/ 7 w 12"/>
                  <a:gd name="T21" fmla="*/ 7 h 19"/>
                  <a:gd name="T22" fmla="*/ 12 w 12"/>
                  <a:gd name="T23" fmla="*/ 2 h 19"/>
                  <a:gd name="T24" fmla="*/ 12 w 12"/>
                  <a:gd name="T25" fmla="*/ 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12" y="2"/>
                    </a:moveTo>
                    <a:lnTo>
                      <a:pt x="12" y="0"/>
                    </a:lnTo>
                    <a:lnTo>
                      <a:pt x="10" y="0"/>
                    </a:lnTo>
                    <a:lnTo>
                      <a:pt x="7" y="0"/>
                    </a:lnTo>
                    <a:lnTo>
                      <a:pt x="5" y="5"/>
                    </a:lnTo>
                    <a:lnTo>
                      <a:pt x="0" y="7"/>
                    </a:lnTo>
                    <a:lnTo>
                      <a:pt x="0" y="9"/>
                    </a:lnTo>
                    <a:lnTo>
                      <a:pt x="0" y="16"/>
                    </a:lnTo>
                    <a:lnTo>
                      <a:pt x="3" y="19"/>
                    </a:lnTo>
                    <a:lnTo>
                      <a:pt x="5" y="16"/>
                    </a:lnTo>
                    <a:lnTo>
                      <a:pt x="7" y="7"/>
                    </a:lnTo>
                    <a:lnTo>
                      <a:pt x="12" y="2"/>
                    </a:lnTo>
                  </a:path>
                </a:pathLst>
              </a:custGeom>
              <a:grpFill/>
              <a:ln w="9525">
                <a:noFill/>
                <a:round/>
                <a:headEnd/>
                <a:tailEnd/>
              </a:ln>
            </p:spPr>
            <p:txBody>
              <a:bodyPr/>
              <a:lstStyle/>
              <a:p>
                <a:pPr>
                  <a:defRPr/>
                </a:pPr>
                <a:endParaRPr lang="en-US" sz="1200" kern="0">
                  <a:solidFill>
                    <a:srgbClr val="0096D6"/>
                  </a:solidFill>
                </a:endParaRPr>
              </a:p>
            </p:txBody>
          </p:sp>
          <p:sp>
            <p:nvSpPr>
              <p:cNvPr id="3030" name="Freeform 804"/>
              <p:cNvSpPr>
                <a:spLocks/>
              </p:cNvSpPr>
              <p:nvPr/>
            </p:nvSpPr>
            <p:spPr bwMode="auto">
              <a:xfrm>
                <a:off x="3097" y="2902"/>
                <a:ext cx="215" cy="189"/>
              </a:xfrm>
              <a:custGeom>
                <a:avLst/>
                <a:gdLst>
                  <a:gd name="T0" fmla="*/ 45 w 215"/>
                  <a:gd name="T1" fmla="*/ 95 h 189"/>
                  <a:gd name="T2" fmla="*/ 33 w 215"/>
                  <a:gd name="T3" fmla="*/ 102 h 189"/>
                  <a:gd name="T4" fmla="*/ 19 w 215"/>
                  <a:gd name="T5" fmla="*/ 102 h 189"/>
                  <a:gd name="T6" fmla="*/ 15 w 215"/>
                  <a:gd name="T7" fmla="*/ 97 h 189"/>
                  <a:gd name="T8" fmla="*/ 7 w 215"/>
                  <a:gd name="T9" fmla="*/ 90 h 189"/>
                  <a:gd name="T10" fmla="*/ 0 w 215"/>
                  <a:gd name="T11" fmla="*/ 95 h 189"/>
                  <a:gd name="T12" fmla="*/ 0 w 215"/>
                  <a:gd name="T13" fmla="*/ 97 h 189"/>
                  <a:gd name="T14" fmla="*/ 0 w 215"/>
                  <a:gd name="T15" fmla="*/ 100 h 189"/>
                  <a:gd name="T16" fmla="*/ 22 w 215"/>
                  <a:gd name="T17" fmla="*/ 147 h 189"/>
                  <a:gd name="T18" fmla="*/ 22 w 215"/>
                  <a:gd name="T19" fmla="*/ 161 h 189"/>
                  <a:gd name="T20" fmla="*/ 17 w 215"/>
                  <a:gd name="T21" fmla="*/ 161 h 189"/>
                  <a:gd name="T22" fmla="*/ 17 w 215"/>
                  <a:gd name="T23" fmla="*/ 163 h 189"/>
                  <a:gd name="T24" fmla="*/ 19 w 215"/>
                  <a:gd name="T25" fmla="*/ 166 h 189"/>
                  <a:gd name="T26" fmla="*/ 22 w 215"/>
                  <a:gd name="T27" fmla="*/ 168 h 189"/>
                  <a:gd name="T28" fmla="*/ 24 w 215"/>
                  <a:gd name="T29" fmla="*/ 175 h 189"/>
                  <a:gd name="T30" fmla="*/ 24 w 215"/>
                  <a:gd name="T31" fmla="*/ 178 h 189"/>
                  <a:gd name="T32" fmla="*/ 26 w 215"/>
                  <a:gd name="T33" fmla="*/ 185 h 189"/>
                  <a:gd name="T34" fmla="*/ 26 w 215"/>
                  <a:gd name="T35" fmla="*/ 182 h 189"/>
                  <a:gd name="T36" fmla="*/ 31 w 215"/>
                  <a:gd name="T37" fmla="*/ 180 h 189"/>
                  <a:gd name="T38" fmla="*/ 31 w 215"/>
                  <a:gd name="T39" fmla="*/ 185 h 189"/>
                  <a:gd name="T40" fmla="*/ 36 w 215"/>
                  <a:gd name="T41" fmla="*/ 185 h 189"/>
                  <a:gd name="T42" fmla="*/ 36 w 215"/>
                  <a:gd name="T43" fmla="*/ 189 h 189"/>
                  <a:gd name="T44" fmla="*/ 41 w 215"/>
                  <a:gd name="T45" fmla="*/ 189 h 189"/>
                  <a:gd name="T46" fmla="*/ 45 w 215"/>
                  <a:gd name="T47" fmla="*/ 189 h 189"/>
                  <a:gd name="T48" fmla="*/ 50 w 215"/>
                  <a:gd name="T49" fmla="*/ 187 h 189"/>
                  <a:gd name="T50" fmla="*/ 57 w 215"/>
                  <a:gd name="T51" fmla="*/ 185 h 189"/>
                  <a:gd name="T52" fmla="*/ 62 w 215"/>
                  <a:gd name="T53" fmla="*/ 187 h 189"/>
                  <a:gd name="T54" fmla="*/ 69 w 215"/>
                  <a:gd name="T55" fmla="*/ 185 h 189"/>
                  <a:gd name="T56" fmla="*/ 71 w 215"/>
                  <a:gd name="T57" fmla="*/ 182 h 189"/>
                  <a:gd name="T58" fmla="*/ 76 w 215"/>
                  <a:gd name="T59" fmla="*/ 180 h 189"/>
                  <a:gd name="T60" fmla="*/ 88 w 215"/>
                  <a:gd name="T61" fmla="*/ 182 h 189"/>
                  <a:gd name="T62" fmla="*/ 90 w 215"/>
                  <a:gd name="T63" fmla="*/ 180 h 189"/>
                  <a:gd name="T64" fmla="*/ 109 w 215"/>
                  <a:gd name="T65" fmla="*/ 182 h 189"/>
                  <a:gd name="T66" fmla="*/ 114 w 215"/>
                  <a:gd name="T67" fmla="*/ 180 h 189"/>
                  <a:gd name="T68" fmla="*/ 121 w 215"/>
                  <a:gd name="T69" fmla="*/ 178 h 189"/>
                  <a:gd name="T70" fmla="*/ 123 w 215"/>
                  <a:gd name="T71" fmla="*/ 175 h 189"/>
                  <a:gd name="T72" fmla="*/ 201 w 215"/>
                  <a:gd name="T73" fmla="*/ 102 h 189"/>
                  <a:gd name="T74" fmla="*/ 208 w 215"/>
                  <a:gd name="T75" fmla="*/ 97 h 189"/>
                  <a:gd name="T76" fmla="*/ 215 w 215"/>
                  <a:gd name="T77" fmla="*/ 67 h 189"/>
                  <a:gd name="T78" fmla="*/ 204 w 215"/>
                  <a:gd name="T79" fmla="*/ 69 h 189"/>
                  <a:gd name="T80" fmla="*/ 201 w 215"/>
                  <a:gd name="T81" fmla="*/ 74 h 189"/>
                  <a:gd name="T82" fmla="*/ 189 w 215"/>
                  <a:gd name="T83" fmla="*/ 67 h 189"/>
                  <a:gd name="T84" fmla="*/ 199 w 215"/>
                  <a:gd name="T85" fmla="*/ 52 h 189"/>
                  <a:gd name="T86" fmla="*/ 206 w 215"/>
                  <a:gd name="T87" fmla="*/ 55 h 189"/>
                  <a:gd name="T88" fmla="*/ 199 w 215"/>
                  <a:gd name="T89" fmla="*/ 8 h 189"/>
                  <a:gd name="T90" fmla="*/ 194 w 215"/>
                  <a:gd name="T91" fmla="*/ 3 h 189"/>
                  <a:gd name="T92" fmla="*/ 182 w 215"/>
                  <a:gd name="T93" fmla="*/ 3 h 189"/>
                  <a:gd name="T94" fmla="*/ 170 w 215"/>
                  <a:gd name="T95" fmla="*/ 0 h 189"/>
                  <a:gd name="T96" fmla="*/ 154 w 215"/>
                  <a:gd name="T97" fmla="*/ 10 h 189"/>
                  <a:gd name="T98" fmla="*/ 133 w 215"/>
                  <a:gd name="T99" fmla="*/ 31 h 189"/>
                  <a:gd name="T100" fmla="*/ 123 w 215"/>
                  <a:gd name="T101" fmla="*/ 41 h 189"/>
                  <a:gd name="T102" fmla="*/ 118 w 215"/>
                  <a:gd name="T103" fmla="*/ 50 h 189"/>
                  <a:gd name="T104" fmla="*/ 104 w 215"/>
                  <a:gd name="T105" fmla="*/ 52 h 189"/>
                  <a:gd name="T106" fmla="*/ 93 w 215"/>
                  <a:gd name="T107" fmla="*/ 48 h 189"/>
                  <a:gd name="T108" fmla="*/ 81 w 215"/>
                  <a:gd name="T109" fmla="*/ 60 h 189"/>
                  <a:gd name="T110" fmla="*/ 74 w 215"/>
                  <a:gd name="T111" fmla="*/ 67 h 189"/>
                  <a:gd name="T112" fmla="*/ 55 w 215"/>
                  <a:gd name="T113" fmla="*/ 67 h 189"/>
                  <a:gd name="T114" fmla="*/ 57 w 215"/>
                  <a:gd name="T115" fmla="*/ 57 h 189"/>
                  <a:gd name="T116" fmla="*/ 45 w 215"/>
                  <a:gd name="T117" fmla="*/ 38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89"/>
                  <a:gd name="T179" fmla="*/ 215 w 215"/>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89">
                    <a:moveTo>
                      <a:pt x="45" y="38"/>
                    </a:moveTo>
                    <a:lnTo>
                      <a:pt x="45" y="95"/>
                    </a:lnTo>
                    <a:lnTo>
                      <a:pt x="41" y="95"/>
                    </a:lnTo>
                    <a:lnTo>
                      <a:pt x="33" y="102"/>
                    </a:lnTo>
                    <a:lnTo>
                      <a:pt x="24" y="100"/>
                    </a:lnTo>
                    <a:lnTo>
                      <a:pt x="19" y="102"/>
                    </a:lnTo>
                    <a:lnTo>
                      <a:pt x="17" y="102"/>
                    </a:lnTo>
                    <a:lnTo>
                      <a:pt x="15" y="97"/>
                    </a:lnTo>
                    <a:lnTo>
                      <a:pt x="15" y="95"/>
                    </a:lnTo>
                    <a:lnTo>
                      <a:pt x="7" y="90"/>
                    </a:lnTo>
                    <a:lnTo>
                      <a:pt x="5" y="90"/>
                    </a:lnTo>
                    <a:lnTo>
                      <a:pt x="0" y="95"/>
                    </a:lnTo>
                    <a:lnTo>
                      <a:pt x="0" y="97"/>
                    </a:lnTo>
                    <a:lnTo>
                      <a:pt x="0" y="100"/>
                    </a:lnTo>
                    <a:lnTo>
                      <a:pt x="3" y="102"/>
                    </a:lnTo>
                    <a:lnTo>
                      <a:pt x="22" y="147"/>
                    </a:lnTo>
                    <a:lnTo>
                      <a:pt x="24" y="156"/>
                    </a:lnTo>
                    <a:lnTo>
                      <a:pt x="22" y="161"/>
                    </a:lnTo>
                    <a:lnTo>
                      <a:pt x="19" y="159"/>
                    </a:lnTo>
                    <a:lnTo>
                      <a:pt x="17" y="161"/>
                    </a:lnTo>
                    <a:lnTo>
                      <a:pt x="17" y="163"/>
                    </a:lnTo>
                    <a:lnTo>
                      <a:pt x="19" y="163"/>
                    </a:lnTo>
                    <a:lnTo>
                      <a:pt x="19" y="166"/>
                    </a:lnTo>
                    <a:lnTo>
                      <a:pt x="22" y="168"/>
                    </a:lnTo>
                    <a:lnTo>
                      <a:pt x="22" y="171"/>
                    </a:lnTo>
                    <a:lnTo>
                      <a:pt x="24" y="175"/>
                    </a:lnTo>
                    <a:lnTo>
                      <a:pt x="26" y="178"/>
                    </a:lnTo>
                    <a:lnTo>
                      <a:pt x="24" y="178"/>
                    </a:lnTo>
                    <a:lnTo>
                      <a:pt x="24" y="182"/>
                    </a:lnTo>
                    <a:lnTo>
                      <a:pt x="26" y="185"/>
                    </a:lnTo>
                    <a:lnTo>
                      <a:pt x="26" y="182"/>
                    </a:lnTo>
                    <a:lnTo>
                      <a:pt x="26" y="180"/>
                    </a:lnTo>
                    <a:lnTo>
                      <a:pt x="31" y="180"/>
                    </a:lnTo>
                    <a:lnTo>
                      <a:pt x="31" y="185"/>
                    </a:lnTo>
                    <a:lnTo>
                      <a:pt x="36" y="185"/>
                    </a:lnTo>
                    <a:lnTo>
                      <a:pt x="36" y="187"/>
                    </a:lnTo>
                    <a:lnTo>
                      <a:pt x="36" y="189"/>
                    </a:lnTo>
                    <a:lnTo>
                      <a:pt x="41" y="189"/>
                    </a:lnTo>
                    <a:lnTo>
                      <a:pt x="43" y="189"/>
                    </a:lnTo>
                    <a:lnTo>
                      <a:pt x="45" y="189"/>
                    </a:lnTo>
                    <a:lnTo>
                      <a:pt x="48" y="189"/>
                    </a:lnTo>
                    <a:lnTo>
                      <a:pt x="50" y="187"/>
                    </a:lnTo>
                    <a:lnTo>
                      <a:pt x="55" y="187"/>
                    </a:lnTo>
                    <a:lnTo>
                      <a:pt x="57" y="185"/>
                    </a:lnTo>
                    <a:lnTo>
                      <a:pt x="59" y="185"/>
                    </a:lnTo>
                    <a:lnTo>
                      <a:pt x="62" y="187"/>
                    </a:lnTo>
                    <a:lnTo>
                      <a:pt x="64" y="185"/>
                    </a:lnTo>
                    <a:lnTo>
                      <a:pt x="69" y="185"/>
                    </a:lnTo>
                    <a:lnTo>
                      <a:pt x="71" y="185"/>
                    </a:lnTo>
                    <a:lnTo>
                      <a:pt x="71" y="182"/>
                    </a:lnTo>
                    <a:lnTo>
                      <a:pt x="74" y="182"/>
                    </a:lnTo>
                    <a:lnTo>
                      <a:pt x="76" y="180"/>
                    </a:lnTo>
                    <a:lnTo>
                      <a:pt x="81" y="180"/>
                    </a:lnTo>
                    <a:lnTo>
                      <a:pt x="88" y="182"/>
                    </a:lnTo>
                    <a:lnTo>
                      <a:pt x="90" y="182"/>
                    </a:lnTo>
                    <a:lnTo>
                      <a:pt x="90" y="180"/>
                    </a:lnTo>
                    <a:lnTo>
                      <a:pt x="95" y="180"/>
                    </a:lnTo>
                    <a:lnTo>
                      <a:pt x="109" y="182"/>
                    </a:lnTo>
                    <a:lnTo>
                      <a:pt x="111" y="180"/>
                    </a:lnTo>
                    <a:lnTo>
                      <a:pt x="114" y="180"/>
                    </a:lnTo>
                    <a:lnTo>
                      <a:pt x="121" y="180"/>
                    </a:lnTo>
                    <a:lnTo>
                      <a:pt x="121" y="178"/>
                    </a:lnTo>
                    <a:lnTo>
                      <a:pt x="123" y="175"/>
                    </a:lnTo>
                    <a:lnTo>
                      <a:pt x="135" y="175"/>
                    </a:lnTo>
                    <a:lnTo>
                      <a:pt x="201" y="102"/>
                    </a:lnTo>
                    <a:lnTo>
                      <a:pt x="204" y="100"/>
                    </a:lnTo>
                    <a:lnTo>
                      <a:pt x="208" y="97"/>
                    </a:lnTo>
                    <a:lnTo>
                      <a:pt x="211" y="93"/>
                    </a:lnTo>
                    <a:lnTo>
                      <a:pt x="215" y="67"/>
                    </a:lnTo>
                    <a:lnTo>
                      <a:pt x="206" y="67"/>
                    </a:lnTo>
                    <a:lnTo>
                      <a:pt x="204" y="69"/>
                    </a:lnTo>
                    <a:lnTo>
                      <a:pt x="204" y="71"/>
                    </a:lnTo>
                    <a:lnTo>
                      <a:pt x="201" y="74"/>
                    </a:lnTo>
                    <a:lnTo>
                      <a:pt x="192" y="74"/>
                    </a:lnTo>
                    <a:lnTo>
                      <a:pt x="189" y="67"/>
                    </a:lnTo>
                    <a:lnTo>
                      <a:pt x="194" y="55"/>
                    </a:lnTo>
                    <a:lnTo>
                      <a:pt x="199" y="52"/>
                    </a:lnTo>
                    <a:lnTo>
                      <a:pt x="204" y="55"/>
                    </a:lnTo>
                    <a:lnTo>
                      <a:pt x="206" y="55"/>
                    </a:lnTo>
                    <a:lnTo>
                      <a:pt x="199" y="8"/>
                    </a:lnTo>
                    <a:lnTo>
                      <a:pt x="194" y="3"/>
                    </a:lnTo>
                    <a:lnTo>
                      <a:pt x="189" y="3"/>
                    </a:lnTo>
                    <a:lnTo>
                      <a:pt x="182" y="3"/>
                    </a:lnTo>
                    <a:lnTo>
                      <a:pt x="173" y="0"/>
                    </a:lnTo>
                    <a:lnTo>
                      <a:pt x="170" y="0"/>
                    </a:lnTo>
                    <a:lnTo>
                      <a:pt x="168" y="0"/>
                    </a:lnTo>
                    <a:lnTo>
                      <a:pt x="154" y="10"/>
                    </a:lnTo>
                    <a:lnTo>
                      <a:pt x="140" y="22"/>
                    </a:lnTo>
                    <a:lnTo>
                      <a:pt x="133" y="31"/>
                    </a:lnTo>
                    <a:lnTo>
                      <a:pt x="128" y="36"/>
                    </a:lnTo>
                    <a:lnTo>
                      <a:pt x="123" y="41"/>
                    </a:lnTo>
                    <a:lnTo>
                      <a:pt x="121" y="48"/>
                    </a:lnTo>
                    <a:lnTo>
                      <a:pt x="118" y="50"/>
                    </a:lnTo>
                    <a:lnTo>
                      <a:pt x="109" y="52"/>
                    </a:lnTo>
                    <a:lnTo>
                      <a:pt x="104" y="52"/>
                    </a:lnTo>
                    <a:lnTo>
                      <a:pt x="97" y="48"/>
                    </a:lnTo>
                    <a:lnTo>
                      <a:pt x="93" y="48"/>
                    </a:lnTo>
                    <a:lnTo>
                      <a:pt x="90" y="48"/>
                    </a:lnTo>
                    <a:lnTo>
                      <a:pt x="81" y="60"/>
                    </a:lnTo>
                    <a:lnTo>
                      <a:pt x="78" y="62"/>
                    </a:lnTo>
                    <a:lnTo>
                      <a:pt x="74" y="67"/>
                    </a:lnTo>
                    <a:lnTo>
                      <a:pt x="67" y="69"/>
                    </a:lnTo>
                    <a:lnTo>
                      <a:pt x="55" y="67"/>
                    </a:lnTo>
                    <a:lnTo>
                      <a:pt x="55" y="64"/>
                    </a:lnTo>
                    <a:lnTo>
                      <a:pt x="57" y="57"/>
                    </a:lnTo>
                    <a:lnTo>
                      <a:pt x="57" y="50"/>
                    </a:lnTo>
                    <a:lnTo>
                      <a:pt x="45" y="38"/>
                    </a:lnTo>
                    <a:close/>
                  </a:path>
                </a:pathLst>
              </a:custGeom>
              <a:grpFill/>
              <a:ln w="9525">
                <a:noFill/>
                <a:round/>
                <a:headEnd/>
                <a:tailEnd/>
              </a:ln>
            </p:spPr>
            <p:txBody>
              <a:bodyPr/>
              <a:lstStyle/>
              <a:p>
                <a:pPr>
                  <a:defRPr/>
                </a:pPr>
                <a:endParaRPr lang="en-US" sz="1200" kern="0">
                  <a:solidFill>
                    <a:srgbClr val="0096D6"/>
                  </a:solidFill>
                </a:endParaRPr>
              </a:p>
            </p:txBody>
          </p:sp>
          <p:sp>
            <p:nvSpPr>
              <p:cNvPr id="3031" name="Freeform 805"/>
              <p:cNvSpPr>
                <a:spLocks/>
              </p:cNvSpPr>
              <p:nvPr/>
            </p:nvSpPr>
            <p:spPr bwMode="auto">
              <a:xfrm>
                <a:off x="3097" y="2902"/>
                <a:ext cx="215" cy="189"/>
              </a:xfrm>
              <a:custGeom>
                <a:avLst/>
                <a:gdLst>
                  <a:gd name="T0" fmla="*/ 45 w 215"/>
                  <a:gd name="T1" fmla="*/ 95 h 189"/>
                  <a:gd name="T2" fmla="*/ 33 w 215"/>
                  <a:gd name="T3" fmla="*/ 102 h 189"/>
                  <a:gd name="T4" fmla="*/ 19 w 215"/>
                  <a:gd name="T5" fmla="*/ 102 h 189"/>
                  <a:gd name="T6" fmla="*/ 15 w 215"/>
                  <a:gd name="T7" fmla="*/ 97 h 189"/>
                  <a:gd name="T8" fmla="*/ 7 w 215"/>
                  <a:gd name="T9" fmla="*/ 90 h 189"/>
                  <a:gd name="T10" fmla="*/ 0 w 215"/>
                  <a:gd name="T11" fmla="*/ 95 h 189"/>
                  <a:gd name="T12" fmla="*/ 0 w 215"/>
                  <a:gd name="T13" fmla="*/ 97 h 189"/>
                  <a:gd name="T14" fmla="*/ 0 w 215"/>
                  <a:gd name="T15" fmla="*/ 100 h 189"/>
                  <a:gd name="T16" fmla="*/ 22 w 215"/>
                  <a:gd name="T17" fmla="*/ 147 h 189"/>
                  <a:gd name="T18" fmla="*/ 22 w 215"/>
                  <a:gd name="T19" fmla="*/ 161 h 189"/>
                  <a:gd name="T20" fmla="*/ 17 w 215"/>
                  <a:gd name="T21" fmla="*/ 161 h 189"/>
                  <a:gd name="T22" fmla="*/ 17 w 215"/>
                  <a:gd name="T23" fmla="*/ 163 h 189"/>
                  <a:gd name="T24" fmla="*/ 19 w 215"/>
                  <a:gd name="T25" fmla="*/ 166 h 189"/>
                  <a:gd name="T26" fmla="*/ 22 w 215"/>
                  <a:gd name="T27" fmla="*/ 168 h 189"/>
                  <a:gd name="T28" fmla="*/ 24 w 215"/>
                  <a:gd name="T29" fmla="*/ 175 h 189"/>
                  <a:gd name="T30" fmla="*/ 24 w 215"/>
                  <a:gd name="T31" fmla="*/ 178 h 189"/>
                  <a:gd name="T32" fmla="*/ 26 w 215"/>
                  <a:gd name="T33" fmla="*/ 185 h 189"/>
                  <a:gd name="T34" fmla="*/ 26 w 215"/>
                  <a:gd name="T35" fmla="*/ 182 h 189"/>
                  <a:gd name="T36" fmla="*/ 31 w 215"/>
                  <a:gd name="T37" fmla="*/ 180 h 189"/>
                  <a:gd name="T38" fmla="*/ 31 w 215"/>
                  <a:gd name="T39" fmla="*/ 185 h 189"/>
                  <a:gd name="T40" fmla="*/ 36 w 215"/>
                  <a:gd name="T41" fmla="*/ 185 h 189"/>
                  <a:gd name="T42" fmla="*/ 36 w 215"/>
                  <a:gd name="T43" fmla="*/ 189 h 189"/>
                  <a:gd name="T44" fmla="*/ 41 w 215"/>
                  <a:gd name="T45" fmla="*/ 189 h 189"/>
                  <a:gd name="T46" fmla="*/ 45 w 215"/>
                  <a:gd name="T47" fmla="*/ 189 h 189"/>
                  <a:gd name="T48" fmla="*/ 50 w 215"/>
                  <a:gd name="T49" fmla="*/ 187 h 189"/>
                  <a:gd name="T50" fmla="*/ 57 w 215"/>
                  <a:gd name="T51" fmla="*/ 185 h 189"/>
                  <a:gd name="T52" fmla="*/ 62 w 215"/>
                  <a:gd name="T53" fmla="*/ 187 h 189"/>
                  <a:gd name="T54" fmla="*/ 69 w 215"/>
                  <a:gd name="T55" fmla="*/ 185 h 189"/>
                  <a:gd name="T56" fmla="*/ 71 w 215"/>
                  <a:gd name="T57" fmla="*/ 182 h 189"/>
                  <a:gd name="T58" fmla="*/ 76 w 215"/>
                  <a:gd name="T59" fmla="*/ 180 h 189"/>
                  <a:gd name="T60" fmla="*/ 88 w 215"/>
                  <a:gd name="T61" fmla="*/ 182 h 189"/>
                  <a:gd name="T62" fmla="*/ 90 w 215"/>
                  <a:gd name="T63" fmla="*/ 180 h 189"/>
                  <a:gd name="T64" fmla="*/ 109 w 215"/>
                  <a:gd name="T65" fmla="*/ 182 h 189"/>
                  <a:gd name="T66" fmla="*/ 114 w 215"/>
                  <a:gd name="T67" fmla="*/ 180 h 189"/>
                  <a:gd name="T68" fmla="*/ 121 w 215"/>
                  <a:gd name="T69" fmla="*/ 178 h 189"/>
                  <a:gd name="T70" fmla="*/ 123 w 215"/>
                  <a:gd name="T71" fmla="*/ 175 h 189"/>
                  <a:gd name="T72" fmla="*/ 201 w 215"/>
                  <a:gd name="T73" fmla="*/ 102 h 189"/>
                  <a:gd name="T74" fmla="*/ 208 w 215"/>
                  <a:gd name="T75" fmla="*/ 97 h 189"/>
                  <a:gd name="T76" fmla="*/ 215 w 215"/>
                  <a:gd name="T77" fmla="*/ 67 h 189"/>
                  <a:gd name="T78" fmla="*/ 204 w 215"/>
                  <a:gd name="T79" fmla="*/ 69 h 189"/>
                  <a:gd name="T80" fmla="*/ 201 w 215"/>
                  <a:gd name="T81" fmla="*/ 74 h 189"/>
                  <a:gd name="T82" fmla="*/ 189 w 215"/>
                  <a:gd name="T83" fmla="*/ 67 h 189"/>
                  <a:gd name="T84" fmla="*/ 199 w 215"/>
                  <a:gd name="T85" fmla="*/ 52 h 189"/>
                  <a:gd name="T86" fmla="*/ 206 w 215"/>
                  <a:gd name="T87" fmla="*/ 55 h 189"/>
                  <a:gd name="T88" fmla="*/ 199 w 215"/>
                  <a:gd name="T89" fmla="*/ 8 h 189"/>
                  <a:gd name="T90" fmla="*/ 194 w 215"/>
                  <a:gd name="T91" fmla="*/ 3 h 189"/>
                  <a:gd name="T92" fmla="*/ 182 w 215"/>
                  <a:gd name="T93" fmla="*/ 3 h 189"/>
                  <a:gd name="T94" fmla="*/ 170 w 215"/>
                  <a:gd name="T95" fmla="*/ 0 h 189"/>
                  <a:gd name="T96" fmla="*/ 154 w 215"/>
                  <a:gd name="T97" fmla="*/ 10 h 189"/>
                  <a:gd name="T98" fmla="*/ 133 w 215"/>
                  <a:gd name="T99" fmla="*/ 31 h 189"/>
                  <a:gd name="T100" fmla="*/ 123 w 215"/>
                  <a:gd name="T101" fmla="*/ 41 h 189"/>
                  <a:gd name="T102" fmla="*/ 118 w 215"/>
                  <a:gd name="T103" fmla="*/ 50 h 189"/>
                  <a:gd name="T104" fmla="*/ 104 w 215"/>
                  <a:gd name="T105" fmla="*/ 52 h 189"/>
                  <a:gd name="T106" fmla="*/ 93 w 215"/>
                  <a:gd name="T107" fmla="*/ 48 h 189"/>
                  <a:gd name="T108" fmla="*/ 81 w 215"/>
                  <a:gd name="T109" fmla="*/ 60 h 189"/>
                  <a:gd name="T110" fmla="*/ 74 w 215"/>
                  <a:gd name="T111" fmla="*/ 67 h 189"/>
                  <a:gd name="T112" fmla="*/ 55 w 215"/>
                  <a:gd name="T113" fmla="*/ 67 h 189"/>
                  <a:gd name="T114" fmla="*/ 57 w 215"/>
                  <a:gd name="T115" fmla="*/ 57 h 189"/>
                  <a:gd name="T116" fmla="*/ 45 w 215"/>
                  <a:gd name="T117" fmla="*/ 38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89"/>
                  <a:gd name="T179" fmla="*/ 215 w 215"/>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89">
                    <a:moveTo>
                      <a:pt x="45" y="38"/>
                    </a:moveTo>
                    <a:lnTo>
                      <a:pt x="45" y="95"/>
                    </a:lnTo>
                    <a:lnTo>
                      <a:pt x="41" y="95"/>
                    </a:lnTo>
                    <a:lnTo>
                      <a:pt x="33" y="102"/>
                    </a:lnTo>
                    <a:lnTo>
                      <a:pt x="24" y="100"/>
                    </a:lnTo>
                    <a:lnTo>
                      <a:pt x="19" y="102"/>
                    </a:lnTo>
                    <a:lnTo>
                      <a:pt x="17" y="102"/>
                    </a:lnTo>
                    <a:lnTo>
                      <a:pt x="15" y="97"/>
                    </a:lnTo>
                    <a:lnTo>
                      <a:pt x="15" y="95"/>
                    </a:lnTo>
                    <a:lnTo>
                      <a:pt x="7" y="90"/>
                    </a:lnTo>
                    <a:lnTo>
                      <a:pt x="5" y="90"/>
                    </a:lnTo>
                    <a:lnTo>
                      <a:pt x="0" y="95"/>
                    </a:lnTo>
                    <a:lnTo>
                      <a:pt x="0" y="97"/>
                    </a:lnTo>
                    <a:lnTo>
                      <a:pt x="0" y="100"/>
                    </a:lnTo>
                    <a:lnTo>
                      <a:pt x="3" y="102"/>
                    </a:lnTo>
                    <a:lnTo>
                      <a:pt x="22" y="147"/>
                    </a:lnTo>
                    <a:lnTo>
                      <a:pt x="24" y="156"/>
                    </a:lnTo>
                    <a:lnTo>
                      <a:pt x="22" y="161"/>
                    </a:lnTo>
                    <a:lnTo>
                      <a:pt x="19" y="159"/>
                    </a:lnTo>
                    <a:lnTo>
                      <a:pt x="17" y="161"/>
                    </a:lnTo>
                    <a:lnTo>
                      <a:pt x="17" y="163"/>
                    </a:lnTo>
                    <a:lnTo>
                      <a:pt x="19" y="163"/>
                    </a:lnTo>
                    <a:lnTo>
                      <a:pt x="19" y="166"/>
                    </a:lnTo>
                    <a:lnTo>
                      <a:pt x="22" y="168"/>
                    </a:lnTo>
                    <a:lnTo>
                      <a:pt x="22" y="171"/>
                    </a:lnTo>
                    <a:lnTo>
                      <a:pt x="24" y="175"/>
                    </a:lnTo>
                    <a:lnTo>
                      <a:pt x="26" y="178"/>
                    </a:lnTo>
                    <a:lnTo>
                      <a:pt x="24" y="178"/>
                    </a:lnTo>
                    <a:lnTo>
                      <a:pt x="24" y="182"/>
                    </a:lnTo>
                    <a:lnTo>
                      <a:pt x="26" y="185"/>
                    </a:lnTo>
                    <a:lnTo>
                      <a:pt x="26" y="182"/>
                    </a:lnTo>
                    <a:lnTo>
                      <a:pt x="26" y="180"/>
                    </a:lnTo>
                    <a:lnTo>
                      <a:pt x="31" y="180"/>
                    </a:lnTo>
                    <a:lnTo>
                      <a:pt x="31" y="185"/>
                    </a:lnTo>
                    <a:lnTo>
                      <a:pt x="36" y="185"/>
                    </a:lnTo>
                    <a:lnTo>
                      <a:pt x="36" y="187"/>
                    </a:lnTo>
                    <a:lnTo>
                      <a:pt x="36" y="189"/>
                    </a:lnTo>
                    <a:lnTo>
                      <a:pt x="41" y="189"/>
                    </a:lnTo>
                    <a:lnTo>
                      <a:pt x="43" y="189"/>
                    </a:lnTo>
                    <a:lnTo>
                      <a:pt x="45" y="189"/>
                    </a:lnTo>
                    <a:lnTo>
                      <a:pt x="48" y="189"/>
                    </a:lnTo>
                    <a:lnTo>
                      <a:pt x="50" y="187"/>
                    </a:lnTo>
                    <a:lnTo>
                      <a:pt x="55" y="187"/>
                    </a:lnTo>
                    <a:lnTo>
                      <a:pt x="57" y="185"/>
                    </a:lnTo>
                    <a:lnTo>
                      <a:pt x="59" y="185"/>
                    </a:lnTo>
                    <a:lnTo>
                      <a:pt x="62" y="187"/>
                    </a:lnTo>
                    <a:lnTo>
                      <a:pt x="64" y="185"/>
                    </a:lnTo>
                    <a:lnTo>
                      <a:pt x="69" y="185"/>
                    </a:lnTo>
                    <a:lnTo>
                      <a:pt x="71" y="185"/>
                    </a:lnTo>
                    <a:lnTo>
                      <a:pt x="71" y="182"/>
                    </a:lnTo>
                    <a:lnTo>
                      <a:pt x="74" y="182"/>
                    </a:lnTo>
                    <a:lnTo>
                      <a:pt x="76" y="180"/>
                    </a:lnTo>
                    <a:lnTo>
                      <a:pt x="81" y="180"/>
                    </a:lnTo>
                    <a:lnTo>
                      <a:pt x="88" y="182"/>
                    </a:lnTo>
                    <a:lnTo>
                      <a:pt x="90" y="182"/>
                    </a:lnTo>
                    <a:lnTo>
                      <a:pt x="90" y="180"/>
                    </a:lnTo>
                    <a:lnTo>
                      <a:pt x="95" y="180"/>
                    </a:lnTo>
                    <a:lnTo>
                      <a:pt x="109" y="182"/>
                    </a:lnTo>
                    <a:lnTo>
                      <a:pt x="111" y="180"/>
                    </a:lnTo>
                    <a:lnTo>
                      <a:pt x="114" y="180"/>
                    </a:lnTo>
                    <a:lnTo>
                      <a:pt x="121" y="180"/>
                    </a:lnTo>
                    <a:lnTo>
                      <a:pt x="121" y="178"/>
                    </a:lnTo>
                    <a:lnTo>
                      <a:pt x="123" y="175"/>
                    </a:lnTo>
                    <a:lnTo>
                      <a:pt x="135" y="175"/>
                    </a:lnTo>
                    <a:lnTo>
                      <a:pt x="201" y="102"/>
                    </a:lnTo>
                    <a:lnTo>
                      <a:pt x="204" y="100"/>
                    </a:lnTo>
                    <a:lnTo>
                      <a:pt x="208" y="97"/>
                    </a:lnTo>
                    <a:lnTo>
                      <a:pt x="211" y="93"/>
                    </a:lnTo>
                    <a:lnTo>
                      <a:pt x="215" y="67"/>
                    </a:lnTo>
                    <a:lnTo>
                      <a:pt x="206" y="67"/>
                    </a:lnTo>
                    <a:lnTo>
                      <a:pt x="204" y="69"/>
                    </a:lnTo>
                    <a:lnTo>
                      <a:pt x="204" y="71"/>
                    </a:lnTo>
                    <a:lnTo>
                      <a:pt x="201" y="74"/>
                    </a:lnTo>
                    <a:lnTo>
                      <a:pt x="192" y="74"/>
                    </a:lnTo>
                    <a:lnTo>
                      <a:pt x="189" y="67"/>
                    </a:lnTo>
                    <a:lnTo>
                      <a:pt x="194" y="55"/>
                    </a:lnTo>
                    <a:lnTo>
                      <a:pt x="199" y="52"/>
                    </a:lnTo>
                    <a:lnTo>
                      <a:pt x="204" y="55"/>
                    </a:lnTo>
                    <a:lnTo>
                      <a:pt x="206" y="55"/>
                    </a:lnTo>
                    <a:lnTo>
                      <a:pt x="199" y="8"/>
                    </a:lnTo>
                    <a:lnTo>
                      <a:pt x="194" y="3"/>
                    </a:lnTo>
                    <a:lnTo>
                      <a:pt x="189" y="3"/>
                    </a:lnTo>
                    <a:lnTo>
                      <a:pt x="182" y="3"/>
                    </a:lnTo>
                    <a:lnTo>
                      <a:pt x="173" y="0"/>
                    </a:lnTo>
                    <a:lnTo>
                      <a:pt x="170" y="0"/>
                    </a:lnTo>
                    <a:lnTo>
                      <a:pt x="168" y="0"/>
                    </a:lnTo>
                    <a:lnTo>
                      <a:pt x="154" y="10"/>
                    </a:lnTo>
                    <a:lnTo>
                      <a:pt x="140" y="22"/>
                    </a:lnTo>
                    <a:lnTo>
                      <a:pt x="133" y="31"/>
                    </a:lnTo>
                    <a:lnTo>
                      <a:pt x="128" y="36"/>
                    </a:lnTo>
                    <a:lnTo>
                      <a:pt x="123" y="41"/>
                    </a:lnTo>
                    <a:lnTo>
                      <a:pt x="121" y="48"/>
                    </a:lnTo>
                    <a:lnTo>
                      <a:pt x="118" y="50"/>
                    </a:lnTo>
                    <a:lnTo>
                      <a:pt x="109" y="52"/>
                    </a:lnTo>
                    <a:lnTo>
                      <a:pt x="104" y="52"/>
                    </a:lnTo>
                    <a:lnTo>
                      <a:pt x="97" y="48"/>
                    </a:lnTo>
                    <a:lnTo>
                      <a:pt x="93" y="48"/>
                    </a:lnTo>
                    <a:lnTo>
                      <a:pt x="90" y="48"/>
                    </a:lnTo>
                    <a:lnTo>
                      <a:pt x="81" y="60"/>
                    </a:lnTo>
                    <a:lnTo>
                      <a:pt x="78" y="62"/>
                    </a:lnTo>
                    <a:lnTo>
                      <a:pt x="74" y="67"/>
                    </a:lnTo>
                    <a:lnTo>
                      <a:pt x="67" y="69"/>
                    </a:lnTo>
                    <a:lnTo>
                      <a:pt x="55" y="67"/>
                    </a:lnTo>
                    <a:lnTo>
                      <a:pt x="55" y="64"/>
                    </a:lnTo>
                    <a:lnTo>
                      <a:pt x="57" y="57"/>
                    </a:lnTo>
                    <a:lnTo>
                      <a:pt x="57" y="50"/>
                    </a:lnTo>
                    <a:lnTo>
                      <a:pt x="45" y="38"/>
                    </a:lnTo>
                  </a:path>
                </a:pathLst>
              </a:custGeom>
              <a:grpFill/>
              <a:ln w="9525">
                <a:noFill/>
                <a:round/>
                <a:headEnd/>
                <a:tailEnd/>
              </a:ln>
            </p:spPr>
            <p:txBody>
              <a:bodyPr/>
              <a:lstStyle/>
              <a:p>
                <a:pPr>
                  <a:defRPr/>
                </a:pPr>
                <a:endParaRPr lang="en-US" sz="1200" kern="0">
                  <a:solidFill>
                    <a:srgbClr val="0096D6"/>
                  </a:solidFill>
                </a:endParaRPr>
              </a:p>
            </p:txBody>
          </p:sp>
          <p:sp>
            <p:nvSpPr>
              <p:cNvPr id="3032" name="Freeform 806"/>
              <p:cNvSpPr>
                <a:spLocks/>
              </p:cNvSpPr>
              <p:nvPr/>
            </p:nvSpPr>
            <p:spPr bwMode="auto">
              <a:xfrm>
                <a:off x="1966" y="2439"/>
                <a:ext cx="2" cy="5"/>
              </a:xfrm>
              <a:custGeom>
                <a:avLst/>
                <a:gdLst>
                  <a:gd name="T0" fmla="*/ 0 w 2"/>
                  <a:gd name="T1" fmla="*/ 3 h 5"/>
                  <a:gd name="T2" fmla="*/ 0 w 2"/>
                  <a:gd name="T3" fmla="*/ 0 h 5"/>
                  <a:gd name="T4" fmla="*/ 0 w 2"/>
                  <a:gd name="T5" fmla="*/ 3 h 5"/>
                  <a:gd name="T6" fmla="*/ 0 w 2"/>
                  <a:gd name="T7" fmla="*/ 5 h 5"/>
                  <a:gd name="T8" fmla="*/ 2 w 2"/>
                  <a:gd name="T9" fmla="*/ 5 h 5"/>
                  <a:gd name="T10" fmla="*/ 2 w 2"/>
                  <a:gd name="T11" fmla="*/ 5 h 5"/>
                  <a:gd name="T12" fmla="*/ 2 w 2"/>
                  <a:gd name="T13" fmla="*/ 5 h 5"/>
                  <a:gd name="T14" fmla="*/ 0 w 2"/>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3"/>
                    </a:moveTo>
                    <a:lnTo>
                      <a:pt x="0" y="0"/>
                    </a:lnTo>
                    <a:lnTo>
                      <a:pt x="0" y="3"/>
                    </a:lnTo>
                    <a:lnTo>
                      <a:pt x="0" y="5"/>
                    </a:lnTo>
                    <a:lnTo>
                      <a:pt x="2"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3033" name="Freeform 807"/>
              <p:cNvSpPr>
                <a:spLocks/>
              </p:cNvSpPr>
              <p:nvPr/>
            </p:nvSpPr>
            <p:spPr bwMode="auto">
              <a:xfrm>
                <a:off x="1966" y="2439"/>
                <a:ext cx="2" cy="5"/>
              </a:xfrm>
              <a:custGeom>
                <a:avLst/>
                <a:gdLst>
                  <a:gd name="T0" fmla="*/ 0 w 2"/>
                  <a:gd name="T1" fmla="*/ 3 h 5"/>
                  <a:gd name="T2" fmla="*/ 0 w 2"/>
                  <a:gd name="T3" fmla="*/ 0 h 5"/>
                  <a:gd name="T4" fmla="*/ 0 w 2"/>
                  <a:gd name="T5" fmla="*/ 3 h 5"/>
                  <a:gd name="T6" fmla="*/ 0 w 2"/>
                  <a:gd name="T7" fmla="*/ 5 h 5"/>
                  <a:gd name="T8" fmla="*/ 2 w 2"/>
                  <a:gd name="T9" fmla="*/ 5 h 5"/>
                  <a:gd name="T10" fmla="*/ 2 w 2"/>
                  <a:gd name="T11" fmla="*/ 5 h 5"/>
                  <a:gd name="T12" fmla="*/ 2 w 2"/>
                  <a:gd name="T13" fmla="*/ 5 h 5"/>
                  <a:gd name="T14" fmla="*/ 0 w 2"/>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3"/>
                    </a:moveTo>
                    <a:lnTo>
                      <a:pt x="0" y="0"/>
                    </a:lnTo>
                    <a:lnTo>
                      <a:pt x="0" y="3"/>
                    </a:lnTo>
                    <a:lnTo>
                      <a:pt x="0" y="5"/>
                    </a:lnTo>
                    <a:lnTo>
                      <a:pt x="2"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3034" name="Freeform 808"/>
              <p:cNvSpPr>
                <a:spLocks/>
              </p:cNvSpPr>
              <p:nvPr/>
            </p:nvSpPr>
            <p:spPr bwMode="auto">
              <a:xfrm>
                <a:off x="1973" y="2442"/>
                <a:ext cx="5" cy="2"/>
              </a:xfrm>
              <a:custGeom>
                <a:avLst/>
                <a:gdLst>
                  <a:gd name="T0" fmla="*/ 2 w 5"/>
                  <a:gd name="T1" fmla="*/ 0 h 2"/>
                  <a:gd name="T2" fmla="*/ 0 w 5"/>
                  <a:gd name="T3" fmla="*/ 0 h 2"/>
                  <a:gd name="T4" fmla="*/ 2 w 5"/>
                  <a:gd name="T5" fmla="*/ 0 h 2"/>
                  <a:gd name="T6" fmla="*/ 2 w 5"/>
                  <a:gd name="T7" fmla="*/ 2 h 2"/>
                  <a:gd name="T8" fmla="*/ 2 w 5"/>
                  <a:gd name="T9" fmla="*/ 2 h 2"/>
                  <a:gd name="T10" fmla="*/ 2 w 5"/>
                  <a:gd name="T11" fmla="*/ 2 h 2"/>
                  <a:gd name="T12" fmla="*/ 5 w 5"/>
                  <a:gd name="T13" fmla="*/ 0 h 2"/>
                  <a:gd name="T14" fmla="*/ 2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0" y="0"/>
                    </a:lnTo>
                    <a:lnTo>
                      <a:pt x="2" y="0"/>
                    </a:lnTo>
                    <a:lnTo>
                      <a:pt x="2" y="2"/>
                    </a:lnTo>
                    <a:lnTo>
                      <a:pt x="5" y="0"/>
                    </a:lnTo>
                    <a:lnTo>
                      <a:pt x="2" y="0"/>
                    </a:lnTo>
                    <a:close/>
                  </a:path>
                </a:pathLst>
              </a:custGeom>
              <a:grpFill/>
              <a:ln w="9525">
                <a:noFill/>
                <a:round/>
                <a:headEnd/>
                <a:tailEnd/>
              </a:ln>
            </p:spPr>
            <p:txBody>
              <a:bodyPr/>
              <a:lstStyle/>
              <a:p>
                <a:pPr>
                  <a:defRPr/>
                </a:pPr>
                <a:endParaRPr lang="en-US" sz="1200" kern="0">
                  <a:solidFill>
                    <a:srgbClr val="0096D6"/>
                  </a:solidFill>
                </a:endParaRPr>
              </a:p>
            </p:txBody>
          </p:sp>
        </p:grpSp>
        <p:grpSp>
          <p:nvGrpSpPr>
            <p:cNvPr id="1901" name="Group 809"/>
            <p:cNvGrpSpPr>
              <a:grpSpLocks/>
            </p:cNvGrpSpPr>
            <p:nvPr/>
          </p:nvGrpSpPr>
          <p:grpSpPr bwMode="auto">
            <a:xfrm>
              <a:off x="-5291" y="1098"/>
              <a:ext cx="4670" cy="1979"/>
              <a:chOff x="589" y="1098"/>
              <a:chExt cx="4670" cy="1979"/>
            </a:xfrm>
            <a:grpFill/>
          </p:grpSpPr>
          <p:sp>
            <p:nvSpPr>
              <p:cNvPr id="2635" name="Freeform 810"/>
              <p:cNvSpPr>
                <a:spLocks/>
              </p:cNvSpPr>
              <p:nvPr/>
            </p:nvSpPr>
            <p:spPr bwMode="auto">
              <a:xfrm>
                <a:off x="1973" y="2442"/>
                <a:ext cx="5" cy="2"/>
              </a:xfrm>
              <a:custGeom>
                <a:avLst/>
                <a:gdLst>
                  <a:gd name="T0" fmla="*/ 2 w 5"/>
                  <a:gd name="T1" fmla="*/ 0 h 2"/>
                  <a:gd name="T2" fmla="*/ 0 w 5"/>
                  <a:gd name="T3" fmla="*/ 0 h 2"/>
                  <a:gd name="T4" fmla="*/ 2 w 5"/>
                  <a:gd name="T5" fmla="*/ 0 h 2"/>
                  <a:gd name="T6" fmla="*/ 2 w 5"/>
                  <a:gd name="T7" fmla="*/ 2 h 2"/>
                  <a:gd name="T8" fmla="*/ 2 w 5"/>
                  <a:gd name="T9" fmla="*/ 2 h 2"/>
                  <a:gd name="T10" fmla="*/ 2 w 5"/>
                  <a:gd name="T11" fmla="*/ 2 h 2"/>
                  <a:gd name="T12" fmla="*/ 5 w 5"/>
                  <a:gd name="T13" fmla="*/ 0 h 2"/>
                  <a:gd name="T14" fmla="*/ 2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0" y="0"/>
                    </a:lnTo>
                    <a:lnTo>
                      <a:pt x="2" y="0"/>
                    </a:lnTo>
                    <a:lnTo>
                      <a:pt x="2" y="2"/>
                    </a:lnTo>
                    <a:lnTo>
                      <a:pt x="5"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636" name="Freeform 811"/>
              <p:cNvSpPr>
                <a:spLocks/>
              </p:cNvSpPr>
              <p:nvPr/>
            </p:nvSpPr>
            <p:spPr bwMode="auto">
              <a:xfrm>
                <a:off x="2075" y="2454"/>
                <a:ext cx="4" cy="4"/>
              </a:xfrm>
              <a:custGeom>
                <a:avLst/>
                <a:gdLst>
                  <a:gd name="T0" fmla="*/ 4 w 4"/>
                  <a:gd name="T1" fmla="*/ 0 h 4"/>
                  <a:gd name="T2" fmla="*/ 2 w 4"/>
                  <a:gd name="T3" fmla="*/ 2 h 4"/>
                  <a:gd name="T4" fmla="*/ 0 w 4"/>
                  <a:gd name="T5" fmla="*/ 2 h 4"/>
                  <a:gd name="T6" fmla="*/ 0 w 4"/>
                  <a:gd name="T7" fmla="*/ 4 h 4"/>
                  <a:gd name="T8" fmla="*/ 2 w 4"/>
                  <a:gd name="T9" fmla="*/ 2 h 4"/>
                  <a:gd name="T10" fmla="*/ 4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0"/>
                    </a:moveTo>
                    <a:lnTo>
                      <a:pt x="2" y="2"/>
                    </a:lnTo>
                    <a:lnTo>
                      <a:pt x="0" y="2"/>
                    </a:lnTo>
                    <a:lnTo>
                      <a:pt x="0" y="4"/>
                    </a:lnTo>
                    <a:lnTo>
                      <a:pt x="2" y="2"/>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637" name="Freeform 812"/>
              <p:cNvSpPr>
                <a:spLocks/>
              </p:cNvSpPr>
              <p:nvPr/>
            </p:nvSpPr>
            <p:spPr bwMode="auto">
              <a:xfrm>
                <a:off x="2075" y="2454"/>
                <a:ext cx="4" cy="4"/>
              </a:xfrm>
              <a:custGeom>
                <a:avLst/>
                <a:gdLst>
                  <a:gd name="T0" fmla="*/ 4 w 4"/>
                  <a:gd name="T1" fmla="*/ 0 h 4"/>
                  <a:gd name="T2" fmla="*/ 2 w 4"/>
                  <a:gd name="T3" fmla="*/ 2 h 4"/>
                  <a:gd name="T4" fmla="*/ 0 w 4"/>
                  <a:gd name="T5" fmla="*/ 2 h 4"/>
                  <a:gd name="T6" fmla="*/ 0 w 4"/>
                  <a:gd name="T7" fmla="*/ 4 h 4"/>
                  <a:gd name="T8" fmla="*/ 2 w 4"/>
                  <a:gd name="T9" fmla="*/ 2 h 4"/>
                  <a:gd name="T10" fmla="*/ 4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0"/>
                    </a:moveTo>
                    <a:lnTo>
                      <a:pt x="2" y="2"/>
                    </a:lnTo>
                    <a:lnTo>
                      <a:pt x="0" y="2"/>
                    </a:lnTo>
                    <a:lnTo>
                      <a:pt x="0" y="4"/>
                    </a:lnTo>
                    <a:lnTo>
                      <a:pt x="2" y="2"/>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638" name="Freeform 813"/>
              <p:cNvSpPr>
                <a:spLocks/>
              </p:cNvSpPr>
              <p:nvPr/>
            </p:nvSpPr>
            <p:spPr bwMode="auto">
              <a:xfrm>
                <a:off x="2060" y="2461"/>
                <a:ext cx="12" cy="12"/>
              </a:xfrm>
              <a:custGeom>
                <a:avLst/>
                <a:gdLst>
                  <a:gd name="T0" fmla="*/ 12 w 12"/>
                  <a:gd name="T1" fmla="*/ 2 h 12"/>
                  <a:gd name="T2" fmla="*/ 12 w 12"/>
                  <a:gd name="T3" fmla="*/ 2 h 12"/>
                  <a:gd name="T4" fmla="*/ 12 w 12"/>
                  <a:gd name="T5" fmla="*/ 4 h 12"/>
                  <a:gd name="T6" fmla="*/ 12 w 12"/>
                  <a:gd name="T7" fmla="*/ 7 h 12"/>
                  <a:gd name="T8" fmla="*/ 12 w 12"/>
                  <a:gd name="T9" fmla="*/ 7 h 12"/>
                  <a:gd name="T10" fmla="*/ 12 w 12"/>
                  <a:gd name="T11" fmla="*/ 9 h 12"/>
                  <a:gd name="T12" fmla="*/ 10 w 12"/>
                  <a:gd name="T13" fmla="*/ 12 h 12"/>
                  <a:gd name="T14" fmla="*/ 0 w 12"/>
                  <a:gd name="T15" fmla="*/ 12 h 12"/>
                  <a:gd name="T16" fmla="*/ 0 w 12"/>
                  <a:gd name="T17" fmla="*/ 12 h 12"/>
                  <a:gd name="T18" fmla="*/ 5 w 12"/>
                  <a:gd name="T19" fmla="*/ 9 h 12"/>
                  <a:gd name="T20" fmla="*/ 5 w 12"/>
                  <a:gd name="T21" fmla="*/ 7 h 12"/>
                  <a:gd name="T22" fmla="*/ 5 w 12"/>
                  <a:gd name="T23" fmla="*/ 4 h 12"/>
                  <a:gd name="T24" fmla="*/ 5 w 12"/>
                  <a:gd name="T25" fmla="*/ 4 h 12"/>
                  <a:gd name="T26" fmla="*/ 5 w 12"/>
                  <a:gd name="T27" fmla="*/ 4 h 12"/>
                  <a:gd name="T28" fmla="*/ 3 w 12"/>
                  <a:gd name="T29" fmla="*/ 2 h 12"/>
                  <a:gd name="T30" fmla="*/ 3 w 12"/>
                  <a:gd name="T31" fmla="*/ 2 h 12"/>
                  <a:gd name="T32" fmla="*/ 5 w 12"/>
                  <a:gd name="T33" fmla="*/ 2 h 12"/>
                  <a:gd name="T34" fmla="*/ 5 w 12"/>
                  <a:gd name="T35" fmla="*/ 2 h 12"/>
                  <a:gd name="T36" fmla="*/ 12 w 12"/>
                  <a:gd name="T37" fmla="*/ 0 h 12"/>
                  <a:gd name="T38" fmla="*/ 12 w 12"/>
                  <a:gd name="T39" fmla="*/ 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2"/>
                  <a:gd name="T62" fmla="*/ 12 w 12"/>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2">
                    <a:moveTo>
                      <a:pt x="12" y="2"/>
                    </a:moveTo>
                    <a:lnTo>
                      <a:pt x="12" y="2"/>
                    </a:lnTo>
                    <a:lnTo>
                      <a:pt x="12" y="4"/>
                    </a:lnTo>
                    <a:lnTo>
                      <a:pt x="12" y="7"/>
                    </a:lnTo>
                    <a:lnTo>
                      <a:pt x="12" y="9"/>
                    </a:lnTo>
                    <a:lnTo>
                      <a:pt x="10" y="12"/>
                    </a:lnTo>
                    <a:lnTo>
                      <a:pt x="0" y="12"/>
                    </a:lnTo>
                    <a:lnTo>
                      <a:pt x="5" y="9"/>
                    </a:lnTo>
                    <a:lnTo>
                      <a:pt x="5" y="7"/>
                    </a:lnTo>
                    <a:lnTo>
                      <a:pt x="5" y="4"/>
                    </a:lnTo>
                    <a:lnTo>
                      <a:pt x="3" y="2"/>
                    </a:lnTo>
                    <a:lnTo>
                      <a:pt x="5" y="2"/>
                    </a:lnTo>
                    <a:lnTo>
                      <a:pt x="12" y="0"/>
                    </a:lnTo>
                    <a:lnTo>
                      <a:pt x="12" y="2"/>
                    </a:lnTo>
                    <a:close/>
                  </a:path>
                </a:pathLst>
              </a:custGeom>
              <a:grpFill/>
              <a:ln w="9525">
                <a:noFill/>
                <a:round/>
                <a:headEnd/>
                <a:tailEnd/>
              </a:ln>
            </p:spPr>
            <p:txBody>
              <a:bodyPr/>
              <a:lstStyle/>
              <a:p>
                <a:pPr>
                  <a:defRPr/>
                </a:pPr>
                <a:endParaRPr lang="en-US" sz="1200" kern="0">
                  <a:solidFill>
                    <a:srgbClr val="0096D6"/>
                  </a:solidFill>
                </a:endParaRPr>
              </a:p>
            </p:txBody>
          </p:sp>
          <p:sp>
            <p:nvSpPr>
              <p:cNvPr id="2639" name="Freeform 814"/>
              <p:cNvSpPr>
                <a:spLocks/>
              </p:cNvSpPr>
              <p:nvPr/>
            </p:nvSpPr>
            <p:spPr bwMode="auto">
              <a:xfrm>
                <a:off x="2060" y="2461"/>
                <a:ext cx="12" cy="12"/>
              </a:xfrm>
              <a:custGeom>
                <a:avLst/>
                <a:gdLst>
                  <a:gd name="T0" fmla="*/ 12 w 12"/>
                  <a:gd name="T1" fmla="*/ 2 h 12"/>
                  <a:gd name="T2" fmla="*/ 12 w 12"/>
                  <a:gd name="T3" fmla="*/ 2 h 12"/>
                  <a:gd name="T4" fmla="*/ 12 w 12"/>
                  <a:gd name="T5" fmla="*/ 4 h 12"/>
                  <a:gd name="T6" fmla="*/ 12 w 12"/>
                  <a:gd name="T7" fmla="*/ 7 h 12"/>
                  <a:gd name="T8" fmla="*/ 12 w 12"/>
                  <a:gd name="T9" fmla="*/ 7 h 12"/>
                  <a:gd name="T10" fmla="*/ 12 w 12"/>
                  <a:gd name="T11" fmla="*/ 9 h 12"/>
                  <a:gd name="T12" fmla="*/ 10 w 12"/>
                  <a:gd name="T13" fmla="*/ 12 h 12"/>
                  <a:gd name="T14" fmla="*/ 0 w 12"/>
                  <a:gd name="T15" fmla="*/ 12 h 12"/>
                  <a:gd name="T16" fmla="*/ 0 w 12"/>
                  <a:gd name="T17" fmla="*/ 12 h 12"/>
                  <a:gd name="T18" fmla="*/ 5 w 12"/>
                  <a:gd name="T19" fmla="*/ 9 h 12"/>
                  <a:gd name="T20" fmla="*/ 5 w 12"/>
                  <a:gd name="T21" fmla="*/ 7 h 12"/>
                  <a:gd name="T22" fmla="*/ 5 w 12"/>
                  <a:gd name="T23" fmla="*/ 4 h 12"/>
                  <a:gd name="T24" fmla="*/ 5 w 12"/>
                  <a:gd name="T25" fmla="*/ 4 h 12"/>
                  <a:gd name="T26" fmla="*/ 5 w 12"/>
                  <a:gd name="T27" fmla="*/ 4 h 12"/>
                  <a:gd name="T28" fmla="*/ 3 w 12"/>
                  <a:gd name="T29" fmla="*/ 2 h 12"/>
                  <a:gd name="T30" fmla="*/ 3 w 12"/>
                  <a:gd name="T31" fmla="*/ 2 h 12"/>
                  <a:gd name="T32" fmla="*/ 5 w 12"/>
                  <a:gd name="T33" fmla="*/ 2 h 12"/>
                  <a:gd name="T34" fmla="*/ 5 w 12"/>
                  <a:gd name="T35" fmla="*/ 2 h 12"/>
                  <a:gd name="T36" fmla="*/ 12 w 12"/>
                  <a:gd name="T37" fmla="*/ 0 h 12"/>
                  <a:gd name="T38" fmla="*/ 12 w 12"/>
                  <a:gd name="T39" fmla="*/ 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2"/>
                  <a:gd name="T62" fmla="*/ 12 w 12"/>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2">
                    <a:moveTo>
                      <a:pt x="12" y="2"/>
                    </a:moveTo>
                    <a:lnTo>
                      <a:pt x="12" y="2"/>
                    </a:lnTo>
                    <a:lnTo>
                      <a:pt x="12" y="4"/>
                    </a:lnTo>
                    <a:lnTo>
                      <a:pt x="12" y="7"/>
                    </a:lnTo>
                    <a:lnTo>
                      <a:pt x="12" y="9"/>
                    </a:lnTo>
                    <a:lnTo>
                      <a:pt x="10" y="12"/>
                    </a:lnTo>
                    <a:lnTo>
                      <a:pt x="0" y="12"/>
                    </a:lnTo>
                    <a:lnTo>
                      <a:pt x="5" y="9"/>
                    </a:lnTo>
                    <a:lnTo>
                      <a:pt x="5" y="7"/>
                    </a:lnTo>
                    <a:lnTo>
                      <a:pt x="5" y="4"/>
                    </a:lnTo>
                    <a:lnTo>
                      <a:pt x="3" y="2"/>
                    </a:lnTo>
                    <a:lnTo>
                      <a:pt x="5" y="2"/>
                    </a:lnTo>
                    <a:lnTo>
                      <a:pt x="12" y="0"/>
                    </a:lnTo>
                    <a:lnTo>
                      <a:pt x="12" y="2"/>
                    </a:lnTo>
                  </a:path>
                </a:pathLst>
              </a:custGeom>
              <a:grpFill/>
              <a:ln w="9525">
                <a:noFill/>
                <a:round/>
                <a:headEnd/>
                <a:tailEnd/>
              </a:ln>
            </p:spPr>
            <p:txBody>
              <a:bodyPr/>
              <a:lstStyle/>
              <a:p>
                <a:pPr>
                  <a:defRPr/>
                </a:pPr>
                <a:endParaRPr lang="en-US" sz="1200" kern="0">
                  <a:solidFill>
                    <a:srgbClr val="0096D6"/>
                  </a:solidFill>
                </a:endParaRPr>
              </a:p>
            </p:txBody>
          </p:sp>
          <p:sp>
            <p:nvSpPr>
              <p:cNvPr id="2640" name="Freeform 815"/>
              <p:cNvSpPr>
                <a:spLocks/>
              </p:cNvSpPr>
              <p:nvPr/>
            </p:nvSpPr>
            <p:spPr bwMode="auto">
              <a:xfrm>
                <a:off x="2214" y="2598"/>
                <a:ext cx="7" cy="7"/>
              </a:xfrm>
              <a:custGeom>
                <a:avLst/>
                <a:gdLst>
                  <a:gd name="T0" fmla="*/ 2 w 7"/>
                  <a:gd name="T1" fmla="*/ 0 h 7"/>
                  <a:gd name="T2" fmla="*/ 0 w 7"/>
                  <a:gd name="T3" fmla="*/ 2 h 7"/>
                  <a:gd name="T4" fmla="*/ 0 w 7"/>
                  <a:gd name="T5" fmla="*/ 4 h 7"/>
                  <a:gd name="T6" fmla="*/ 0 w 7"/>
                  <a:gd name="T7" fmla="*/ 7 h 7"/>
                  <a:gd name="T8" fmla="*/ 5 w 7"/>
                  <a:gd name="T9" fmla="*/ 7 h 7"/>
                  <a:gd name="T10" fmla="*/ 7 w 7"/>
                  <a:gd name="T11" fmla="*/ 7 h 7"/>
                  <a:gd name="T12" fmla="*/ 7 w 7"/>
                  <a:gd name="T13" fmla="*/ 4 h 7"/>
                  <a:gd name="T14" fmla="*/ 5 w 7"/>
                  <a:gd name="T15" fmla="*/ 4 h 7"/>
                  <a:gd name="T16" fmla="*/ 5 w 7"/>
                  <a:gd name="T17" fmla="*/ 4 h 7"/>
                  <a:gd name="T18" fmla="*/ 2 w 7"/>
                  <a:gd name="T19" fmla="*/ 2 h 7"/>
                  <a:gd name="T20" fmla="*/ 2 w 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2" y="0"/>
                    </a:moveTo>
                    <a:lnTo>
                      <a:pt x="0" y="2"/>
                    </a:lnTo>
                    <a:lnTo>
                      <a:pt x="0" y="4"/>
                    </a:lnTo>
                    <a:lnTo>
                      <a:pt x="0" y="7"/>
                    </a:lnTo>
                    <a:lnTo>
                      <a:pt x="5" y="7"/>
                    </a:lnTo>
                    <a:lnTo>
                      <a:pt x="7" y="7"/>
                    </a:lnTo>
                    <a:lnTo>
                      <a:pt x="7" y="4"/>
                    </a:lnTo>
                    <a:lnTo>
                      <a:pt x="5" y="4"/>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641" name="Freeform 816"/>
              <p:cNvSpPr>
                <a:spLocks/>
              </p:cNvSpPr>
              <p:nvPr/>
            </p:nvSpPr>
            <p:spPr bwMode="auto">
              <a:xfrm>
                <a:off x="2214" y="2598"/>
                <a:ext cx="7" cy="7"/>
              </a:xfrm>
              <a:custGeom>
                <a:avLst/>
                <a:gdLst>
                  <a:gd name="T0" fmla="*/ 2 w 7"/>
                  <a:gd name="T1" fmla="*/ 0 h 7"/>
                  <a:gd name="T2" fmla="*/ 0 w 7"/>
                  <a:gd name="T3" fmla="*/ 2 h 7"/>
                  <a:gd name="T4" fmla="*/ 0 w 7"/>
                  <a:gd name="T5" fmla="*/ 4 h 7"/>
                  <a:gd name="T6" fmla="*/ 0 w 7"/>
                  <a:gd name="T7" fmla="*/ 7 h 7"/>
                  <a:gd name="T8" fmla="*/ 5 w 7"/>
                  <a:gd name="T9" fmla="*/ 7 h 7"/>
                  <a:gd name="T10" fmla="*/ 7 w 7"/>
                  <a:gd name="T11" fmla="*/ 7 h 7"/>
                  <a:gd name="T12" fmla="*/ 7 w 7"/>
                  <a:gd name="T13" fmla="*/ 4 h 7"/>
                  <a:gd name="T14" fmla="*/ 5 w 7"/>
                  <a:gd name="T15" fmla="*/ 4 h 7"/>
                  <a:gd name="T16" fmla="*/ 5 w 7"/>
                  <a:gd name="T17" fmla="*/ 4 h 7"/>
                  <a:gd name="T18" fmla="*/ 2 w 7"/>
                  <a:gd name="T19" fmla="*/ 2 h 7"/>
                  <a:gd name="T20" fmla="*/ 2 w 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2" y="0"/>
                    </a:moveTo>
                    <a:lnTo>
                      <a:pt x="0" y="2"/>
                    </a:lnTo>
                    <a:lnTo>
                      <a:pt x="0" y="4"/>
                    </a:lnTo>
                    <a:lnTo>
                      <a:pt x="0" y="7"/>
                    </a:lnTo>
                    <a:lnTo>
                      <a:pt x="5" y="7"/>
                    </a:lnTo>
                    <a:lnTo>
                      <a:pt x="7" y="7"/>
                    </a:lnTo>
                    <a:lnTo>
                      <a:pt x="7" y="4"/>
                    </a:lnTo>
                    <a:lnTo>
                      <a:pt x="5" y="4"/>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642" name="Freeform 817"/>
              <p:cNvSpPr>
                <a:spLocks/>
              </p:cNvSpPr>
              <p:nvPr/>
            </p:nvSpPr>
            <p:spPr bwMode="auto">
              <a:xfrm>
                <a:off x="2221" y="2605"/>
                <a:ext cx="5" cy="2"/>
              </a:xfrm>
              <a:custGeom>
                <a:avLst/>
                <a:gdLst>
                  <a:gd name="T0" fmla="*/ 5 w 5"/>
                  <a:gd name="T1" fmla="*/ 2 h 2"/>
                  <a:gd name="T2" fmla="*/ 2 w 5"/>
                  <a:gd name="T3" fmla="*/ 2 h 2"/>
                  <a:gd name="T4" fmla="*/ 0 w 5"/>
                  <a:gd name="T5" fmla="*/ 2 h 2"/>
                  <a:gd name="T6" fmla="*/ 0 w 5"/>
                  <a:gd name="T7" fmla="*/ 2 h 2"/>
                  <a:gd name="T8" fmla="*/ 0 w 5"/>
                  <a:gd name="T9" fmla="*/ 2 h 2"/>
                  <a:gd name="T10" fmla="*/ 0 w 5"/>
                  <a:gd name="T11" fmla="*/ 0 h 2"/>
                  <a:gd name="T12" fmla="*/ 2 w 5"/>
                  <a:gd name="T13" fmla="*/ 0 h 2"/>
                  <a:gd name="T14" fmla="*/ 2 w 5"/>
                  <a:gd name="T15" fmla="*/ 0 h 2"/>
                  <a:gd name="T16" fmla="*/ 2 w 5"/>
                  <a:gd name="T17" fmla="*/ 0 h 2"/>
                  <a:gd name="T18" fmla="*/ 5 w 5"/>
                  <a:gd name="T19" fmla="*/ 0 h 2"/>
                  <a:gd name="T20" fmla="*/ 5 w 5"/>
                  <a:gd name="T21" fmla="*/ 0 h 2"/>
                  <a:gd name="T22" fmla="*/ 5 w 5"/>
                  <a:gd name="T23" fmla="*/ 0 h 2"/>
                  <a:gd name="T24" fmla="*/ 5 w 5"/>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2"/>
                  <a:gd name="T41" fmla="*/ 5 w 5"/>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2">
                    <a:moveTo>
                      <a:pt x="5" y="2"/>
                    </a:moveTo>
                    <a:lnTo>
                      <a:pt x="2" y="2"/>
                    </a:lnTo>
                    <a:lnTo>
                      <a:pt x="0" y="2"/>
                    </a:lnTo>
                    <a:lnTo>
                      <a:pt x="0" y="0"/>
                    </a:lnTo>
                    <a:lnTo>
                      <a:pt x="2" y="0"/>
                    </a:lnTo>
                    <a:lnTo>
                      <a:pt x="5" y="0"/>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643" name="Freeform 818"/>
              <p:cNvSpPr>
                <a:spLocks/>
              </p:cNvSpPr>
              <p:nvPr/>
            </p:nvSpPr>
            <p:spPr bwMode="auto">
              <a:xfrm>
                <a:off x="2221" y="2605"/>
                <a:ext cx="5" cy="2"/>
              </a:xfrm>
              <a:custGeom>
                <a:avLst/>
                <a:gdLst>
                  <a:gd name="T0" fmla="*/ 5 w 5"/>
                  <a:gd name="T1" fmla="*/ 2 h 2"/>
                  <a:gd name="T2" fmla="*/ 2 w 5"/>
                  <a:gd name="T3" fmla="*/ 2 h 2"/>
                  <a:gd name="T4" fmla="*/ 0 w 5"/>
                  <a:gd name="T5" fmla="*/ 2 h 2"/>
                  <a:gd name="T6" fmla="*/ 0 w 5"/>
                  <a:gd name="T7" fmla="*/ 2 h 2"/>
                  <a:gd name="T8" fmla="*/ 0 w 5"/>
                  <a:gd name="T9" fmla="*/ 2 h 2"/>
                  <a:gd name="T10" fmla="*/ 0 w 5"/>
                  <a:gd name="T11" fmla="*/ 0 h 2"/>
                  <a:gd name="T12" fmla="*/ 2 w 5"/>
                  <a:gd name="T13" fmla="*/ 0 h 2"/>
                  <a:gd name="T14" fmla="*/ 2 w 5"/>
                  <a:gd name="T15" fmla="*/ 0 h 2"/>
                  <a:gd name="T16" fmla="*/ 2 w 5"/>
                  <a:gd name="T17" fmla="*/ 0 h 2"/>
                  <a:gd name="T18" fmla="*/ 5 w 5"/>
                  <a:gd name="T19" fmla="*/ 0 h 2"/>
                  <a:gd name="T20" fmla="*/ 5 w 5"/>
                  <a:gd name="T21" fmla="*/ 0 h 2"/>
                  <a:gd name="T22" fmla="*/ 5 w 5"/>
                  <a:gd name="T23" fmla="*/ 0 h 2"/>
                  <a:gd name="T24" fmla="*/ 5 w 5"/>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2"/>
                  <a:gd name="T41" fmla="*/ 5 w 5"/>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2">
                    <a:moveTo>
                      <a:pt x="5" y="2"/>
                    </a:moveTo>
                    <a:lnTo>
                      <a:pt x="2" y="2"/>
                    </a:lnTo>
                    <a:lnTo>
                      <a:pt x="0" y="2"/>
                    </a:lnTo>
                    <a:lnTo>
                      <a:pt x="0" y="0"/>
                    </a:lnTo>
                    <a:lnTo>
                      <a:pt x="2" y="0"/>
                    </a:lnTo>
                    <a:lnTo>
                      <a:pt x="5" y="0"/>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644" name="Freeform 819"/>
              <p:cNvSpPr>
                <a:spLocks/>
              </p:cNvSpPr>
              <p:nvPr/>
            </p:nvSpPr>
            <p:spPr bwMode="auto">
              <a:xfrm>
                <a:off x="2212" y="2607"/>
                <a:ext cx="26" cy="21"/>
              </a:xfrm>
              <a:custGeom>
                <a:avLst/>
                <a:gdLst>
                  <a:gd name="T0" fmla="*/ 26 w 26"/>
                  <a:gd name="T1" fmla="*/ 3 h 21"/>
                  <a:gd name="T2" fmla="*/ 26 w 26"/>
                  <a:gd name="T3" fmla="*/ 10 h 21"/>
                  <a:gd name="T4" fmla="*/ 21 w 26"/>
                  <a:gd name="T5" fmla="*/ 17 h 21"/>
                  <a:gd name="T6" fmla="*/ 16 w 26"/>
                  <a:gd name="T7" fmla="*/ 19 h 21"/>
                  <a:gd name="T8" fmla="*/ 9 w 26"/>
                  <a:gd name="T9" fmla="*/ 21 h 21"/>
                  <a:gd name="T10" fmla="*/ 7 w 26"/>
                  <a:gd name="T11" fmla="*/ 21 h 21"/>
                  <a:gd name="T12" fmla="*/ 2 w 26"/>
                  <a:gd name="T13" fmla="*/ 21 h 21"/>
                  <a:gd name="T14" fmla="*/ 0 w 26"/>
                  <a:gd name="T15" fmla="*/ 21 h 21"/>
                  <a:gd name="T16" fmla="*/ 0 w 26"/>
                  <a:gd name="T17" fmla="*/ 19 h 21"/>
                  <a:gd name="T18" fmla="*/ 0 w 26"/>
                  <a:gd name="T19" fmla="*/ 5 h 21"/>
                  <a:gd name="T20" fmla="*/ 0 w 26"/>
                  <a:gd name="T21" fmla="*/ 3 h 21"/>
                  <a:gd name="T22" fmla="*/ 2 w 26"/>
                  <a:gd name="T23" fmla="*/ 3 h 21"/>
                  <a:gd name="T24" fmla="*/ 2 w 26"/>
                  <a:gd name="T25" fmla="*/ 0 h 21"/>
                  <a:gd name="T26" fmla="*/ 4 w 26"/>
                  <a:gd name="T27" fmla="*/ 0 h 21"/>
                  <a:gd name="T28" fmla="*/ 9 w 26"/>
                  <a:gd name="T29" fmla="*/ 0 h 21"/>
                  <a:gd name="T30" fmla="*/ 11 w 26"/>
                  <a:gd name="T31" fmla="*/ 3 h 21"/>
                  <a:gd name="T32" fmla="*/ 21 w 26"/>
                  <a:gd name="T33" fmla="*/ 0 h 21"/>
                  <a:gd name="T34" fmla="*/ 23 w 26"/>
                  <a:gd name="T35" fmla="*/ 0 h 21"/>
                  <a:gd name="T36" fmla="*/ 26 w 26"/>
                  <a:gd name="T37" fmla="*/ 0 h 21"/>
                  <a:gd name="T38" fmla="*/ 26 w 26"/>
                  <a:gd name="T39" fmla="*/ 3 h 21"/>
                  <a:gd name="T40" fmla="*/ 26 w 26"/>
                  <a:gd name="T41" fmla="*/ 3 h 21"/>
                  <a:gd name="T42" fmla="*/ 26 w 26"/>
                  <a:gd name="T43" fmla="*/ 3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1"/>
                  <a:gd name="T68" fmla="*/ 26 w 26"/>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1">
                    <a:moveTo>
                      <a:pt x="26" y="3"/>
                    </a:moveTo>
                    <a:lnTo>
                      <a:pt x="26" y="10"/>
                    </a:lnTo>
                    <a:lnTo>
                      <a:pt x="21" y="17"/>
                    </a:lnTo>
                    <a:lnTo>
                      <a:pt x="16" y="19"/>
                    </a:lnTo>
                    <a:lnTo>
                      <a:pt x="9" y="21"/>
                    </a:lnTo>
                    <a:lnTo>
                      <a:pt x="7" y="21"/>
                    </a:lnTo>
                    <a:lnTo>
                      <a:pt x="2" y="21"/>
                    </a:lnTo>
                    <a:lnTo>
                      <a:pt x="0" y="21"/>
                    </a:lnTo>
                    <a:lnTo>
                      <a:pt x="0" y="19"/>
                    </a:lnTo>
                    <a:lnTo>
                      <a:pt x="0" y="5"/>
                    </a:lnTo>
                    <a:lnTo>
                      <a:pt x="0" y="3"/>
                    </a:lnTo>
                    <a:lnTo>
                      <a:pt x="2" y="3"/>
                    </a:lnTo>
                    <a:lnTo>
                      <a:pt x="2" y="0"/>
                    </a:lnTo>
                    <a:lnTo>
                      <a:pt x="4" y="0"/>
                    </a:lnTo>
                    <a:lnTo>
                      <a:pt x="9" y="0"/>
                    </a:lnTo>
                    <a:lnTo>
                      <a:pt x="11" y="3"/>
                    </a:lnTo>
                    <a:lnTo>
                      <a:pt x="21" y="0"/>
                    </a:lnTo>
                    <a:lnTo>
                      <a:pt x="23" y="0"/>
                    </a:lnTo>
                    <a:lnTo>
                      <a:pt x="26" y="0"/>
                    </a:lnTo>
                    <a:lnTo>
                      <a:pt x="26" y="3"/>
                    </a:lnTo>
                    <a:close/>
                  </a:path>
                </a:pathLst>
              </a:custGeom>
              <a:grpFill/>
              <a:ln w="9525">
                <a:noFill/>
                <a:round/>
                <a:headEnd/>
                <a:tailEnd/>
              </a:ln>
            </p:spPr>
            <p:txBody>
              <a:bodyPr/>
              <a:lstStyle/>
              <a:p>
                <a:pPr>
                  <a:defRPr/>
                </a:pPr>
                <a:endParaRPr lang="en-US" sz="1200" kern="0">
                  <a:solidFill>
                    <a:srgbClr val="0096D6"/>
                  </a:solidFill>
                </a:endParaRPr>
              </a:p>
            </p:txBody>
          </p:sp>
          <p:sp>
            <p:nvSpPr>
              <p:cNvPr id="2645" name="Freeform 820"/>
              <p:cNvSpPr>
                <a:spLocks/>
              </p:cNvSpPr>
              <p:nvPr/>
            </p:nvSpPr>
            <p:spPr bwMode="auto">
              <a:xfrm>
                <a:off x="2212" y="2607"/>
                <a:ext cx="26" cy="21"/>
              </a:xfrm>
              <a:custGeom>
                <a:avLst/>
                <a:gdLst>
                  <a:gd name="T0" fmla="*/ 26 w 26"/>
                  <a:gd name="T1" fmla="*/ 3 h 21"/>
                  <a:gd name="T2" fmla="*/ 26 w 26"/>
                  <a:gd name="T3" fmla="*/ 10 h 21"/>
                  <a:gd name="T4" fmla="*/ 21 w 26"/>
                  <a:gd name="T5" fmla="*/ 17 h 21"/>
                  <a:gd name="T6" fmla="*/ 16 w 26"/>
                  <a:gd name="T7" fmla="*/ 19 h 21"/>
                  <a:gd name="T8" fmla="*/ 9 w 26"/>
                  <a:gd name="T9" fmla="*/ 21 h 21"/>
                  <a:gd name="T10" fmla="*/ 7 w 26"/>
                  <a:gd name="T11" fmla="*/ 21 h 21"/>
                  <a:gd name="T12" fmla="*/ 2 w 26"/>
                  <a:gd name="T13" fmla="*/ 21 h 21"/>
                  <a:gd name="T14" fmla="*/ 0 w 26"/>
                  <a:gd name="T15" fmla="*/ 21 h 21"/>
                  <a:gd name="T16" fmla="*/ 0 w 26"/>
                  <a:gd name="T17" fmla="*/ 19 h 21"/>
                  <a:gd name="T18" fmla="*/ 0 w 26"/>
                  <a:gd name="T19" fmla="*/ 5 h 21"/>
                  <a:gd name="T20" fmla="*/ 0 w 26"/>
                  <a:gd name="T21" fmla="*/ 3 h 21"/>
                  <a:gd name="T22" fmla="*/ 2 w 26"/>
                  <a:gd name="T23" fmla="*/ 3 h 21"/>
                  <a:gd name="T24" fmla="*/ 2 w 26"/>
                  <a:gd name="T25" fmla="*/ 0 h 21"/>
                  <a:gd name="T26" fmla="*/ 4 w 26"/>
                  <a:gd name="T27" fmla="*/ 0 h 21"/>
                  <a:gd name="T28" fmla="*/ 9 w 26"/>
                  <a:gd name="T29" fmla="*/ 0 h 21"/>
                  <a:gd name="T30" fmla="*/ 11 w 26"/>
                  <a:gd name="T31" fmla="*/ 3 h 21"/>
                  <a:gd name="T32" fmla="*/ 21 w 26"/>
                  <a:gd name="T33" fmla="*/ 0 h 21"/>
                  <a:gd name="T34" fmla="*/ 23 w 26"/>
                  <a:gd name="T35" fmla="*/ 0 h 21"/>
                  <a:gd name="T36" fmla="*/ 26 w 26"/>
                  <a:gd name="T37" fmla="*/ 0 h 21"/>
                  <a:gd name="T38" fmla="*/ 26 w 26"/>
                  <a:gd name="T39" fmla="*/ 3 h 21"/>
                  <a:gd name="T40" fmla="*/ 26 w 26"/>
                  <a:gd name="T41" fmla="*/ 3 h 21"/>
                  <a:gd name="T42" fmla="*/ 26 w 26"/>
                  <a:gd name="T43" fmla="*/ 3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1"/>
                  <a:gd name="T68" fmla="*/ 26 w 26"/>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1">
                    <a:moveTo>
                      <a:pt x="26" y="3"/>
                    </a:moveTo>
                    <a:lnTo>
                      <a:pt x="26" y="10"/>
                    </a:lnTo>
                    <a:lnTo>
                      <a:pt x="21" y="17"/>
                    </a:lnTo>
                    <a:lnTo>
                      <a:pt x="16" y="19"/>
                    </a:lnTo>
                    <a:lnTo>
                      <a:pt x="9" y="21"/>
                    </a:lnTo>
                    <a:lnTo>
                      <a:pt x="7" y="21"/>
                    </a:lnTo>
                    <a:lnTo>
                      <a:pt x="2" y="21"/>
                    </a:lnTo>
                    <a:lnTo>
                      <a:pt x="0" y="21"/>
                    </a:lnTo>
                    <a:lnTo>
                      <a:pt x="0" y="19"/>
                    </a:lnTo>
                    <a:lnTo>
                      <a:pt x="0" y="5"/>
                    </a:lnTo>
                    <a:lnTo>
                      <a:pt x="0" y="3"/>
                    </a:lnTo>
                    <a:lnTo>
                      <a:pt x="2" y="3"/>
                    </a:lnTo>
                    <a:lnTo>
                      <a:pt x="2" y="0"/>
                    </a:lnTo>
                    <a:lnTo>
                      <a:pt x="4" y="0"/>
                    </a:lnTo>
                    <a:lnTo>
                      <a:pt x="9" y="0"/>
                    </a:lnTo>
                    <a:lnTo>
                      <a:pt x="11" y="3"/>
                    </a:lnTo>
                    <a:lnTo>
                      <a:pt x="21" y="0"/>
                    </a:lnTo>
                    <a:lnTo>
                      <a:pt x="23" y="0"/>
                    </a:lnTo>
                    <a:lnTo>
                      <a:pt x="26" y="0"/>
                    </a:lnTo>
                    <a:lnTo>
                      <a:pt x="26" y="3"/>
                    </a:lnTo>
                  </a:path>
                </a:pathLst>
              </a:custGeom>
              <a:grpFill/>
              <a:ln w="9525">
                <a:noFill/>
                <a:round/>
                <a:headEnd/>
                <a:tailEnd/>
              </a:ln>
            </p:spPr>
            <p:txBody>
              <a:bodyPr/>
              <a:lstStyle/>
              <a:p>
                <a:pPr>
                  <a:defRPr/>
                </a:pPr>
                <a:endParaRPr lang="en-US" sz="1200" kern="0">
                  <a:solidFill>
                    <a:srgbClr val="0096D6"/>
                  </a:solidFill>
                </a:endParaRPr>
              </a:p>
            </p:txBody>
          </p:sp>
          <p:sp>
            <p:nvSpPr>
              <p:cNvPr id="2646" name="Freeform 821"/>
              <p:cNvSpPr>
                <a:spLocks/>
              </p:cNvSpPr>
              <p:nvPr/>
            </p:nvSpPr>
            <p:spPr bwMode="auto">
              <a:xfrm>
                <a:off x="2202" y="2605"/>
                <a:ext cx="10" cy="9"/>
              </a:xfrm>
              <a:custGeom>
                <a:avLst/>
                <a:gdLst>
                  <a:gd name="T0" fmla="*/ 10 w 10"/>
                  <a:gd name="T1" fmla="*/ 5 h 9"/>
                  <a:gd name="T2" fmla="*/ 10 w 10"/>
                  <a:gd name="T3" fmla="*/ 5 h 9"/>
                  <a:gd name="T4" fmla="*/ 7 w 10"/>
                  <a:gd name="T5" fmla="*/ 7 h 9"/>
                  <a:gd name="T6" fmla="*/ 7 w 10"/>
                  <a:gd name="T7" fmla="*/ 7 h 9"/>
                  <a:gd name="T8" fmla="*/ 5 w 10"/>
                  <a:gd name="T9" fmla="*/ 9 h 9"/>
                  <a:gd name="T10" fmla="*/ 3 w 10"/>
                  <a:gd name="T11" fmla="*/ 9 h 9"/>
                  <a:gd name="T12" fmla="*/ 3 w 10"/>
                  <a:gd name="T13" fmla="*/ 9 h 9"/>
                  <a:gd name="T14" fmla="*/ 0 w 10"/>
                  <a:gd name="T15" fmla="*/ 7 h 9"/>
                  <a:gd name="T16" fmla="*/ 0 w 10"/>
                  <a:gd name="T17" fmla="*/ 7 h 9"/>
                  <a:gd name="T18" fmla="*/ 3 w 10"/>
                  <a:gd name="T19" fmla="*/ 5 h 9"/>
                  <a:gd name="T20" fmla="*/ 3 w 10"/>
                  <a:gd name="T21" fmla="*/ 5 h 9"/>
                  <a:gd name="T22" fmla="*/ 3 w 10"/>
                  <a:gd name="T23" fmla="*/ 2 h 9"/>
                  <a:gd name="T24" fmla="*/ 5 w 10"/>
                  <a:gd name="T25" fmla="*/ 2 h 9"/>
                  <a:gd name="T26" fmla="*/ 5 w 10"/>
                  <a:gd name="T27" fmla="*/ 2 h 9"/>
                  <a:gd name="T28" fmla="*/ 7 w 10"/>
                  <a:gd name="T29" fmla="*/ 0 h 9"/>
                  <a:gd name="T30" fmla="*/ 7 w 10"/>
                  <a:gd name="T31" fmla="*/ 0 h 9"/>
                  <a:gd name="T32" fmla="*/ 10 w 10"/>
                  <a:gd name="T33" fmla="*/ 0 h 9"/>
                  <a:gd name="T34" fmla="*/ 10 w 10"/>
                  <a:gd name="T35" fmla="*/ 0 h 9"/>
                  <a:gd name="T36" fmla="*/ 7 w 10"/>
                  <a:gd name="T37" fmla="*/ 2 h 9"/>
                  <a:gd name="T38" fmla="*/ 5 w 10"/>
                  <a:gd name="T39" fmla="*/ 2 h 9"/>
                  <a:gd name="T40" fmla="*/ 5 w 10"/>
                  <a:gd name="T41" fmla="*/ 2 h 9"/>
                  <a:gd name="T42" fmla="*/ 7 w 10"/>
                  <a:gd name="T43" fmla="*/ 2 h 9"/>
                  <a:gd name="T44" fmla="*/ 7 w 10"/>
                  <a:gd name="T45" fmla="*/ 5 h 9"/>
                  <a:gd name="T46" fmla="*/ 10 w 10"/>
                  <a:gd name="T47" fmla="*/ 5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9"/>
                  <a:gd name="T74" fmla="*/ 10 w 1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9">
                    <a:moveTo>
                      <a:pt x="10" y="5"/>
                    </a:moveTo>
                    <a:lnTo>
                      <a:pt x="10" y="5"/>
                    </a:lnTo>
                    <a:lnTo>
                      <a:pt x="7" y="7"/>
                    </a:lnTo>
                    <a:lnTo>
                      <a:pt x="5" y="9"/>
                    </a:lnTo>
                    <a:lnTo>
                      <a:pt x="3" y="9"/>
                    </a:lnTo>
                    <a:lnTo>
                      <a:pt x="0" y="7"/>
                    </a:lnTo>
                    <a:lnTo>
                      <a:pt x="3" y="5"/>
                    </a:lnTo>
                    <a:lnTo>
                      <a:pt x="3" y="2"/>
                    </a:lnTo>
                    <a:lnTo>
                      <a:pt x="5" y="2"/>
                    </a:lnTo>
                    <a:lnTo>
                      <a:pt x="7" y="0"/>
                    </a:lnTo>
                    <a:lnTo>
                      <a:pt x="10" y="0"/>
                    </a:lnTo>
                    <a:lnTo>
                      <a:pt x="7" y="2"/>
                    </a:lnTo>
                    <a:lnTo>
                      <a:pt x="5" y="2"/>
                    </a:lnTo>
                    <a:lnTo>
                      <a:pt x="7" y="2"/>
                    </a:lnTo>
                    <a:lnTo>
                      <a:pt x="7" y="5"/>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2647" name="Freeform 822"/>
              <p:cNvSpPr>
                <a:spLocks/>
              </p:cNvSpPr>
              <p:nvPr/>
            </p:nvSpPr>
            <p:spPr bwMode="auto">
              <a:xfrm>
                <a:off x="2202" y="2605"/>
                <a:ext cx="10" cy="9"/>
              </a:xfrm>
              <a:custGeom>
                <a:avLst/>
                <a:gdLst>
                  <a:gd name="T0" fmla="*/ 10 w 10"/>
                  <a:gd name="T1" fmla="*/ 5 h 9"/>
                  <a:gd name="T2" fmla="*/ 10 w 10"/>
                  <a:gd name="T3" fmla="*/ 5 h 9"/>
                  <a:gd name="T4" fmla="*/ 7 w 10"/>
                  <a:gd name="T5" fmla="*/ 7 h 9"/>
                  <a:gd name="T6" fmla="*/ 7 w 10"/>
                  <a:gd name="T7" fmla="*/ 7 h 9"/>
                  <a:gd name="T8" fmla="*/ 5 w 10"/>
                  <a:gd name="T9" fmla="*/ 9 h 9"/>
                  <a:gd name="T10" fmla="*/ 3 w 10"/>
                  <a:gd name="T11" fmla="*/ 9 h 9"/>
                  <a:gd name="T12" fmla="*/ 3 w 10"/>
                  <a:gd name="T13" fmla="*/ 9 h 9"/>
                  <a:gd name="T14" fmla="*/ 0 w 10"/>
                  <a:gd name="T15" fmla="*/ 7 h 9"/>
                  <a:gd name="T16" fmla="*/ 0 w 10"/>
                  <a:gd name="T17" fmla="*/ 7 h 9"/>
                  <a:gd name="T18" fmla="*/ 3 w 10"/>
                  <a:gd name="T19" fmla="*/ 5 h 9"/>
                  <a:gd name="T20" fmla="*/ 3 w 10"/>
                  <a:gd name="T21" fmla="*/ 5 h 9"/>
                  <a:gd name="T22" fmla="*/ 3 w 10"/>
                  <a:gd name="T23" fmla="*/ 2 h 9"/>
                  <a:gd name="T24" fmla="*/ 5 w 10"/>
                  <a:gd name="T25" fmla="*/ 2 h 9"/>
                  <a:gd name="T26" fmla="*/ 5 w 10"/>
                  <a:gd name="T27" fmla="*/ 2 h 9"/>
                  <a:gd name="T28" fmla="*/ 7 w 10"/>
                  <a:gd name="T29" fmla="*/ 0 h 9"/>
                  <a:gd name="T30" fmla="*/ 7 w 10"/>
                  <a:gd name="T31" fmla="*/ 0 h 9"/>
                  <a:gd name="T32" fmla="*/ 10 w 10"/>
                  <a:gd name="T33" fmla="*/ 0 h 9"/>
                  <a:gd name="T34" fmla="*/ 10 w 10"/>
                  <a:gd name="T35" fmla="*/ 0 h 9"/>
                  <a:gd name="T36" fmla="*/ 7 w 10"/>
                  <a:gd name="T37" fmla="*/ 2 h 9"/>
                  <a:gd name="T38" fmla="*/ 5 w 10"/>
                  <a:gd name="T39" fmla="*/ 2 h 9"/>
                  <a:gd name="T40" fmla="*/ 5 w 10"/>
                  <a:gd name="T41" fmla="*/ 2 h 9"/>
                  <a:gd name="T42" fmla="*/ 7 w 10"/>
                  <a:gd name="T43" fmla="*/ 2 h 9"/>
                  <a:gd name="T44" fmla="*/ 7 w 10"/>
                  <a:gd name="T45" fmla="*/ 5 h 9"/>
                  <a:gd name="T46" fmla="*/ 10 w 10"/>
                  <a:gd name="T47" fmla="*/ 5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9"/>
                  <a:gd name="T74" fmla="*/ 10 w 1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9">
                    <a:moveTo>
                      <a:pt x="10" y="5"/>
                    </a:moveTo>
                    <a:lnTo>
                      <a:pt x="10" y="5"/>
                    </a:lnTo>
                    <a:lnTo>
                      <a:pt x="7" y="7"/>
                    </a:lnTo>
                    <a:lnTo>
                      <a:pt x="5" y="9"/>
                    </a:lnTo>
                    <a:lnTo>
                      <a:pt x="3" y="9"/>
                    </a:lnTo>
                    <a:lnTo>
                      <a:pt x="0" y="7"/>
                    </a:lnTo>
                    <a:lnTo>
                      <a:pt x="3" y="5"/>
                    </a:lnTo>
                    <a:lnTo>
                      <a:pt x="3" y="2"/>
                    </a:lnTo>
                    <a:lnTo>
                      <a:pt x="5" y="2"/>
                    </a:lnTo>
                    <a:lnTo>
                      <a:pt x="7" y="0"/>
                    </a:lnTo>
                    <a:lnTo>
                      <a:pt x="10" y="0"/>
                    </a:lnTo>
                    <a:lnTo>
                      <a:pt x="7" y="2"/>
                    </a:lnTo>
                    <a:lnTo>
                      <a:pt x="5" y="2"/>
                    </a:lnTo>
                    <a:lnTo>
                      <a:pt x="7" y="2"/>
                    </a:lnTo>
                    <a:lnTo>
                      <a:pt x="7" y="5"/>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2648" name="Freeform 823"/>
              <p:cNvSpPr>
                <a:spLocks/>
              </p:cNvSpPr>
              <p:nvPr/>
            </p:nvSpPr>
            <p:spPr bwMode="auto">
              <a:xfrm>
                <a:off x="2216" y="2598"/>
                <a:ext cx="3" cy="2"/>
              </a:xfrm>
              <a:custGeom>
                <a:avLst/>
                <a:gdLst>
                  <a:gd name="T0" fmla="*/ 3 w 3"/>
                  <a:gd name="T1" fmla="*/ 0 h 2"/>
                  <a:gd name="T2" fmla="*/ 3 w 3"/>
                  <a:gd name="T3" fmla="*/ 2 h 2"/>
                  <a:gd name="T4" fmla="*/ 3 w 3"/>
                  <a:gd name="T5" fmla="*/ 2 h 2"/>
                  <a:gd name="T6" fmla="*/ 3 w 3"/>
                  <a:gd name="T7" fmla="*/ 2 h 2"/>
                  <a:gd name="T8" fmla="*/ 0 w 3"/>
                  <a:gd name="T9" fmla="*/ 2 h 2"/>
                  <a:gd name="T10" fmla="*/ 0 w 3"/>
                  <a:gd name="T11" fmla="*/ 2 h 2"/>
                  <a:gd name="T12" fmla="*/ 0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2"/>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649" name="Freeform 824"/>
              <p:cNvSpPr>
                <a:spLocks/>
              </p:cNvSpPr>
              <p:nvPr/>
            </p:nvSpPr>
            <p:spPr bwMode="auto">
              <a:xfrm>
                <a:off x="2216" y="2598"/>
                <a:ext cx="3" cy="2"/>
              </a:xfrm>
              <a:custGeom>
                <a:avLst/>
                <a:gdLst>
                  <a:gd name="T0" fmla="*/ 3 w 3"/>
                  <a:gd name="T1" fmla="*/ 0 h 2"/>
                  <a:gd name="T2" fmla="*/ 3 w 3"/>
                  <a:gd name="T3" fmla="*/ 2 h 2"/>
                  <a:gd name="T4" fmla="*/ 3 w 3"/>
                  <a:gd name="T5" fmla="*/ 2 h 2"/>
                  <a:gd name="T6" fmla="*/ 3 w 3"/>
                  <a:gd name="T7" fmla="*/ 2 h 2"/>
                  <a:gd name="T8" fmla="*/ 0 w 3"/>
                  <a:gd name="T9" fmla="*/ 2 h 2"/>
                  <a:gd name="T10" fmla="*/ 0 w 3"/>
                  <a:gd name="T11" fmla="*/ 2 h 2"/>
                  <a:gd name="T12" fmla="*/ 0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2"/>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650" name="Freeform 825"/>
              <p:cNvSpPr>
                <a:spLocks/>
              </p:cNvSpPr>
              <p:nvPr/>
            </p:nvSpPr>
            <p:spPr bwMode="auto">
              <a:xfrm>
                <a:off x="589" y="2784"/>
                <a:ext cx="9" cy="5"/>
              </a:xfrm>
              <a:custGeom>
                <a:avLst/>
                <a:gdLst>
                  <a:gd name="T0" fmla="*/ 5 w 9"/>
                  <a:gd name="T1" fmla="*/ 0 h 5"/>
                  <a:gd name="T2" fmla="*/ 9 w 9"/>
                  <a:gd name="T3" fmla="*/ 0 h 5"/>
                  <a:gd name="T4" fmla="*/ 9 w 9"/>
                  <a:gd name="T5" fmla="*/ 3 h 5"/>
                  <a:gd name="T6" fmla="*/ 9 w 9"/>
                  <a:gd name="T7" fmla="*/ 5 h 5"/>
                  <a:gd name="T8" fmla="*/ 9 w 9"/>
                  <a:gd name="T9" fmla="*/ 3 h 5"/>
                  <a:gd name="T10" fmla="*/ 7 w 9"/>
                  <a:gd name="T11" fmla="*/ 5 h 5"/>
                  <a:gd name="T12" fmla="*/ 5 w 9"/>
                  <a:gd name="T13" fmla="*/ 5 h 5"/>
                  <a:gd name="T14" fmla="*/ 5 w 9"/>
                  <a:gd name="T15" fmla="*/ 3 h 5"/>
                  <a:gd name="T16" fmla="*/ 2 w 9"/>
                  <a:gd name="T17" fmla="*/ 0 h 5"/>
                  <a:gd name="T18" fmla="*/ 2 w 9"/>
                  <a:gd name="T19" fmla="*/ 0 h 5"/>
                  <a:gd name="T20" fmla="*/ 0 w 9"/>
                  <a:gd name="T21" fmla="*/ 0 h 5"/>
                  <a:gd name="T22" fmla="*/ 0 w 9"/>
                  <a:gd name="T23" fmla="*/ 0 h 5"/>
                  <a:gd name="T24" fmla="*/ 2 w 9"/>
                  <a:gd name="T25" fmla="*/ 0 h 5"/>
                  <a:gd name="T26" fmla="*/ 5 w 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5" y="0"/>
                    </a:moveTo>
                    <a:lnTo>
                      <a:pt x="9" y="0"/>
                    </a:lnTo>
                    <a:lnTo>
                      <a:pt x="9" y="3"/>
                    </a:lnTo>
                    <a:lnTo>
                      <a:pt x="9" y="5"/>
                    </a:lnTo>
                    <a:lnTo>
                      <a:pt x="9" y="3"/>
                    </a:lnTo>
                    <a:lnTo>
                      <a:pt x="7" y="5"/>
                    </a:lnTo>
                    <a:lnTo>
                      <a:pt x="5" y="5"/>
                    </a:lnTo>
                    <a:lnTo>
                      <a:pt x="5" y="3"/>
                    </a:lnTo>
                    <a:lnTo>
                      <a:pt x="2" y="0"/>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651" name="Freeform 826"/>
              <p:cNvSpPr>
                <a:spLocks/>
              </p:cNvSpPr>
              <p:nvPr/>
            </p:nvSpPr>
            <p:spPr bwMode="auto">
              <a:xfrm>
                <a:off x="589" y="2784"/>
                <a:ext cx="9" cy="5"/>
              </a:xfrm>
              <a:custGeom>
                <a:avLst/>
                <a:gdLst>
                  <a:gd name="T0" fmla="*/ 5 w 9"/>
                  <a:gd name="T1" fmla="*/ 0 h 5"/>
                  <a:gd name="T2" fmla="*/ 9 w 9"/>
                  <a:gd name="T3" fmla="*/ 0 h 5"/>
                  <a:gd name="T4" fmla="*/ 9 w 9"/>
                  <a:gd name="T5" fmla="*/ 3 h 5"/>
                  <a:gd name="T6" fmla="*/ 9 w 9"/>
                  <a:gd name="T7" fmla="*/ 5 h 5"/>
                  <a:gd name="T8" fmla="*/ 9 w 9"/>
                  <a:gd name="T9" fmla="*/ 3 h 5"/>
                  <a:gd name="T10" fmla="*/ 7 w 9"/>
                  <a:gd name="T11" fmla="*/ 5 h 5"/>
                  <a:gd name="T12" fmla="*/ 5 w 9"/>
                  <a:gd name="T13" fmla="*/ 5 h 5"/>
                  <a:gd name="T14" fmla="*/ 5 w 9"/>
                  <a:gd name="T15" fmla="*/ 3 h 5"/>
                  <a:gd name="T16" fmla="*/ 2 w 9"/>
                  <a:gd name="T17" fmla="*/ 0 h 5"/>
                  <a:gd name="T18" fmla="*/ 2 w 9"/>
                  <a:gd name="T19" fmla="*/ 0 h 5"/>
                  <a:gd name="T20" fmla="*/ 0 w 9"/>
                  <a:gd name="T21" fmla="*/ 0 h 5"/>
                  <a:gd name="T22" fmla="*/ 0 w 9"/>
                  <a:gd name="T23" fmla="*/ 0 h 5"/>
                  <a:gd name="T24" fmla="*/ 2 w 9"/>
                  <a:gd name="T25" fmla="*/ 0 h 5"/>
                  <a:gd name="T26" fmla="*/ 5 w 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5" y="0"/>
                    </a:moveTo>
                    <a:lnTo>
                      <a:pt x="9" y="0"/>
                    </a:lnTo>
                    <a:lnTo>
                      <a:pt x="9" y="3"/>
                    </a:lnTo>
                    <a:lnTo>
                      <a:pt x="9" y="5"/>
                    </a:lnTo>
                    <a:lnTo>
                      <a:pt x="9" y="3"/>
                    </a:lnTo>
                    <a:lnTo>
                      <a:pt x="7" y="5"/>
                    </a:lnTo>
                    <a:lnTo>
                      <a:pt x="5" y="5"/>
                    </a:lnTo>
                    <a:lnTo>
                      <a:pt x="5" y="3"/>
                    </a:lnTo>
                    <a:lnTo>
                      <a:pt x="2" y="0"/>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652" name="Freeform 827"/>
              <p:cNvSpPr>
                <a:spLocks/>
              </p:cNvSpPr>
              <p:nvPr/>
            </p:nvSpPr>
            <p:spPr bwMode="auto">
              <a:xfrm>
                <a:off x="601" y="2789"/>
                <a:ext cx="9" cy="2"/>
              </a:xfrm>
              <a:custGeom>
                <a:avLst/>
                <a:gdLst>
                  <a:gd name="T0" fmla="*/ 4 w 9"/>
                  <a:gd name="T1" fmla="*/ 0 h 2"/>
                  <a:gd name="T2" fmla="*/ 7 w 9"/>
                  <a:gd name="T3" fmla="*/ 0 h 2"/>
                  <a:gd name="T4" fmla="*/ 7 w 9"/>
                  <a:gd name="T5" fmla="*/ 0 h 2"/>
                  <a:gd name="T6" fmla="*/ 9 w 9"/>
                  <a:gd name="T7" fmla="*/ 0 h 2"/>
                  <a:gd name="T8" fmla="*/ 9 w 9"/>
                  <a:gd name="T9" fmla="*/ 2 h 2"/>
                  <a:gd name="T10" fmla="*/ 2 w 9"/>
                  <a:gd name="T11" fmla="*/ 2 h 2"/>
                  <a:gd name="T12" fmla="*/ 0 w 9"/>
                  <a:gd name="T13" fmla="*/ 2 h 2"/>
                  <a:gd name="T14" fmla="*/ 0 w 9"/>
                  <a:gd name="T15" fmla="*/ 0 h 2"/>
                  <a:gd name="T16" fmla="*/ 0 w 9"/>
                  <a:gd name="T17" fmla="*/ 0 h 2"/>
                  <a:gd name="T18" fmla="*/ 4 w 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4" y="0"/>
                    </a:moveTo>
                    <a:lnTo>
                      <a:pt x="7" y="0"/>
                    </a:lnTo>
                    <a:lnTo>
                      <a:pt x="9" y="0"/>
                    </a:lnTo>
                    <a:lnTo>
                      <a:pt x="9" y="2"/>
                    </a:lnTo>
                    <a:lnTo>
                      <a:pt x="2" y="2"/>
                    </a:lnTo>
                    <a:lnTo>
                      <a:pt x="0" y="2"/>
                    </a:lnTo>
                    <a:lnTo>
                      <a:pt x="0"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653" name="Freeform 828"/>
              <p:cNvSpPr>
                <a:spLocks/>
              </p:cNvSpPr>
              <p:nvPr/>
            </p:nvSpPr>
            <p:spPr bwMode="auto">
              <a:xfrm>
                <a:off x="601" y="2789"/>
                <a:ext cx="9" cy="2"/>
              </a:xfrm>
              <a:custGeom>
                <a:avLst/>
                <a:gdLst>
                  <a:gd name="T0" fmla="*/ 4 w 9"/>
                  <a:gd name="T1" fmla="*/ 0 h 2"/>
                  <a:gd name="T2" fmla="*/ 7 w 9"/>
                  <a:gd name="T3" fmla="*/ 0 h 2"/>
                  <a:gd name="T4" fmla="*/ 7 w 9"/>
                  <a:gd name="T5" fmla="*/ 0 h 2"/>
                  <a:gd name="T6" fmla="*/ 9 w 9"/>
                  <a:gd name="T7" fmla="*/ 0 h 2"/>
                  <a:gd name="T8" fmla="*/ 9 w 9"/>
                  <a:gd name="T9" fmla="*/ 2 h 2"/>
                  <a:gd name="T10" fmla="*/ 2 w 9"/>
                  <a:gd name="T11" fmla="*/ 2 h 2"/>
                  <a:gd name="T12" fmla="*/ 0 w 9"/>
                  <a:gd name="T13" fmla="*/ 2 h 2"/>
                  <a:gd name="T14" fmla="*/ 0 w 9"/>
                  <a:gd name="T15" fmla="*/ 0 h 2"/>
                  <a:gd name="T16" fmla="*/ 0 w 9"/>
                  <a:gd name="T17" fmla="*/ 0 h 2"/>
                  <a:gd name="T18" fmla="*/ 4 w 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4" y="0"/>
                    </a:moveTo>
                    <a:lnTo>
                      <a:pt x="7" y="0"/>
                    </a:lnTo>
                    <a:lnTo>
                      <a:pt x="9" y="0"/>
                    </a:lnTo>
                    <a:lnTo>
                      <a:pt x="9" y="2"/>
                    </a:lnTo>
                    <a:lnTo>
                      <a:pt x="2" y="2"/>
                    </a:lnTo>
                    <a:lnTo>
                      <a:pt x="0" y="2"/>
                    </a:lnTo>
                    <a:lnTo>
                      <a:pt x="0"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654" name="Rectangle 829"/>
              <p:cNvSpPr>
                <a:spLocks noChangeArrowheads="1"/>
              </p:cNvSpPr>
              <p:nvPr/>
            </p:nvSpPr>
            <p:spPr bwMode="auto">
              <a:xfrm>
                <a:off x="735" y="2527"/>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655" name="Rectangle 830"/>
              <p:cNvSpPr>
                <a:spLocks noChangeArrowheads="1"/>
              </p:cNvSpPr>
              <p:nvPr/>
            </p:nvSpPr>
            <p:spPr bwMode="auto">
              <a:xfrm>
                <a:off x="735" y="2527"/>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656" name="Freeform 831"/>
              <p:cNvSpPr>
                <a:spLocks/>
              </p:cNvSpPr>
              <p:nvPr/>
            </p:nvSpPr>
            <p:spPr bwMode="auto">
              <a:xfrm>
                <a:off x="797" y="2579"/>
                <a:ext cx="7" cy="5"/>
              </a:xfrm>
              <a:custGeom>
                <a:avLst/>
                <a:gdLst>
                  <a:gd name="T0" fmla="*/ 2 w 7"/>
                  <a:gd name="T1" fmla="*/ 0 h 5"/>
                  <a:gd name="T2" fmla="*/ 2 w 7"/>
                  <a:gd name="T3" fmla="*/ 0 h 5"/>
                  <a:gd name="T4" fmla="*/ 2 w 7"/>
                  <a:gd name="T5" fmla="*/ 0 h 5"/>
                  <a:gd name="T6" fmla="*/ 2 w 7"/>
                  <a:gd name="T7" fmla="*/ 0 h 5"/>
                  <a:gd name="T8" fmla="*/ 2 w 7"/>
                  <a:gd name="T9" fmla="*/ 2 h 5"/>
                  <a:gd name="T10" fmla="*/ 4 w 7"/>
                  <a:gd name="T11" fmla="*/ 2 h 5"/>
                  <a:gd name="T12" fmla="*/ 7 w 7"/>
                  <a:gd name="T13" fmla="*/ 5 h 5"/>
                  <a:gd name="T14" fmla="*/ 2 w 7"/>
                  <a:gd name="T15" fmla="*/ 5 h 5"/>
                  <a:gd name="T16" fmla="*/ 0 w 7"/>
                  <a:gd name="T17" fmla="*/ 2 h 5"/>
                  <a:gd name="T18" fmla="*/ 0 w 7"/>
                  <a:gd name="T19" fmla="*/ 2 h 5"/>
                  <a:gd name="T20" fmla="*/ 2 w 7"/>
                  <a:gd name="T21" fmla="*/ 2 h 5"/>
                  <a:gd name="T22" fmla="*/ 2 w 7"/>
                  <a:gd name="T23" fmla="*/ 2 h 5"/>
                  <a:gd name="T24" fmla="*/ 2 w 7"/>
                  <a:gd name="T25" fmla="*/ 2 h 5"/>
                  <a:gd name="T26" fmla="*/ 2 w 7"/>
                  <a:gd name="T27" fmla="*/ 0 h 5"/>
                  <a:gd name="T28" fmla="*/ 2 w 7"/>
                  <a:gd name="T29" fmla="*/ 0 h 5"/>
                  <a:gd name="T30" fmla="*/ 2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2" y="0"/>
                    </a:lnTo>
                    <a:lnTo>
                      <a:pt x="2" y="2"/>
                    </a:lnTo>
                    <a:lnTo>
                      <a:pt x="4" y="2"/>
                    </a:lnTo>
                    <a:lnTo>
                      <a:pt x="7" y="5"/>
                    </a:lnTo>
                    <a:lnTo>
                      <a:pt x="2" y="5"/>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657" name="Freeform 832"/>
              <p:cNvSpPr>
                <a:spLocks/>
              </p:cNvSpPr>
              <p:nvPr/>
            </p:nvSpPr>
            <p:spPr bwMode="auto">
              <a:xfrm>
                <a:off x="797" y="2579"/>
                <a:ext cx="7" cy="5"/>
              </a:xfrm>
              <a:custGeom>
                <a:avLst/>
                <a:gdLst>
                  <a:gd name="T0" fmla="*/ 2 w 7"/>
                  <a:gd name="T1" fmla="*/ 0 h 5"/>
                  <a:gd name="T2" fmla="*/ 2 w 7"/>
                  <a:gd name="T3" fmla="*/ 0 h 5"/>
                  <a:gd name="T4" fmla="*/ 2 w 7"/>
                  <a:gd name="T5" fmla="*/ 0 h 5"/>
                  <a:gd name="T6" fmla="*/ 2 w 7"/>
                  <a:gd name="T7" fmla="*/ 0 h 5"/>
                  <a:gd name="T8" fmla="*/ 2 w 7"/>
                  <a:gd name="T9" fmla="*/ 2 h 5"/>
                  <a:gd name="T10" fmla="*/ 4 w 7"/>
                  <a:gd name="T11" fmla="*/ 2 h 5"/>
                  <a:gd name="T12" fmla="*/ 7 w 7"/>
                  <a:gd name="T13" fmla="*/ 5 h 5"/>
                  <a:gd name="T14" fmla="*/ 2 w 7"/>
                  <a:gd name="T15" fmla="*/ 5 h 5"/>
                  <a:gd name="T16" fmla="*/ 0 w 7"/>
                  <a:gd name="T17" fmla="*/ 2 h 5"/>
                  <a:gd name="T18" fmla="*/ 0 w 7"/>
                  <a:gd name="T19" fmla="*/ 2 h 5"/>
                  <a:gd name="T20" fmla="*/ 2 w 7"/>
                  <a:gd name="T21" fmla="*/ 2 h 5"/>
                  <a:gd name="T22" fmla="*/ 2 w 7"/>
                  <a:gd name="T23" fmla="*/ 2 h 5"/>
                  <a:gd name="T24" fmla="*/ 2 w 7"/>
                  <a:gd name="T25" fmla="*/ 2 h 5"/>
                  <a:gd name="T26" fmla="*/ 2 w 7"/>
                  <a:gd name="T27" fmla="*/ 0 h 5"/>
                  <a:gd name="T28" fmla="*/ 2 w 7"/>
                  <a:gd name="T29" fmla="*/ 0 h 5"/>
                  <a:gd name="T30" fmla="*/ 2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2" y="0"/>
                    </a:lnTo>
                    <a:lnTo>
                      <a:pt x="2" y="2"/>
                    </a:lnTo>
                    <a:lnTo>
                      <a:pt x="4" y="2"/>
                    </a:lnTo>
                    <a:lnTo>
                      <a:pt x="7" y="5"/>
                    </a:lnTo>
                    <a:lnTo>
                      <a:pt x="2" y="5"/>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658" name="Freeform 833"/>
              <p:cNvSpPr>
                <a:spLocks/>
              </p:cNvSpPr>
              <p:nvPr/>
            </p:nvSpPr>
            <p:spPr bwMode="auto">
              <a:xfrm>
                <a:off x="2212" y="2605"/>
                <a:ext cx="2" cy="0"/>
              </a:xfrm>
              <a:custGeom>
                <a:avLst/>
                <a:gdLst>
                  <a:gd name="T0" fmla="*/ 2 w 2"/>
                  <a:gd name="T1" fmla="*/ 2 w 2"/>
                  <a:gd name="T2" fmla="*/ 2 w 2"/>
                  <a:gd name="T3" fmla="*/ 2 w 2"/>
                  <a:gd name="T4" fmla="*/ 0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659" name="Freeform 834"/>
              <p:cNvSpPr>
                <a:spLocks/>
              </p:cNvSpPr>
              <p:nvPr/>
            </p:nvSpPr>
            <p:spPr bwMode="auto">
              <a:xfrm>
                <a:off x="2212" y="2605"/>
                <a:ext cx="2" cy="0"/>
              </a:xfrm>
              <a:custGeom>
                <a:avLst/>
                <a:gdLst>
                  <a:gd name="T0" fmla="*/ 2 w 2"/>
                  <a:gd name="T1" fmla="*/ 2 w 2"/>
                  <a:gd name="T2" fmla="*/ 2 w 2"/>
                  <a:gd name="T3" fmla="*/ 2 w 2"/>
                  <a:gd name="T4" fmla="*/ 0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660" name="Freeform 835"/>
              <p:cNvSpPr>
                <a:spLocks/>
              </p:cNvSpPr>
              <p:nvPr/>
            </p:nvSpPr>
            <p:spPr bwMode="auto">
              <a:xfrm>
                <a:off x="2859" y="1594"/>
                <a:ext cx="7" cy="19"/>
              </a:xfrm>
              <a:custGeom>
                <a:avLst/>
                <a:gdLst>
                  <a:gd name="T0" fmla="*/ 5 w 7"/>
                  <a:gd name="T1" fmla="*/ 0 h 19"/>
                  <a:gd name="T2" fmla="*/ 2 w 7"/>
                  <a:gd name="T3" fmla="*/ 0 h 19"/>
                  <a:gd name="T4" fmla="*/ 2 w 7"/>
                  <a:gd name="T5" fmla="*/ 2 h 19"/>
                  <a:gd name="T6" fmla="*/ 2 w 7"/>
                  <a:gd name="T7" fmla="*/ 2 h 19"/>
                  <a:gd name="T8" fmla="*/ 0 w 7"/>
                  <a:gd name="T9" fmla="*/ 2 h 19"/>
                  <a:gd name="T10" fmla="*/ 2 w 7"/>
                  <a:gd name="T11" fmla="*/ 5 h 19"/>
                  <a:gd name="T12" fmla="*/ 2 w 7"/>
                  <a:gd name="T13" fmla="*/ 7 h 19"/>
                  <a:gd name="T14" fmla="*/ 2 w 7"/>
                  <a:gd name="T15" fmla="*/ 7 h 19"/>
                  <a:gd name="T16" fmla="*/ 0 w 7"/>
                  <a:gd name="T17" fmla="*/ 9 h 19"/>
                  <a:gd name="T18" fmla="*/ 0 w 7"/>
                  <a:gd name="T19" fmla="*/ 12 h 19"/>
                  <a:gd name="T20" fmla="*/ 2 w 7"/>
                  <a:gd name="T21" fmla="*/ 12 h 19"/>
                  <a:gd name="T22" fmla="*/ 2 w 7"/>
                  <a:gd name="T23" fmla="*/ 12 h 19"/>
                  <a:gd name="T24" fmla="*/ 5 w 7"/>
                  <a:gd name="T25" fmla="*/ 12 h 19"/>
                  <a:gd name="T26" fmla="*/ 2 w 7"/>
                  <a:gd name="T27" fmla="*/ 19 h 19"/>
                  <a:gd name="T28" fmla="*/ 5 w 7"/>
                  <a:gd name="T29" fmla="*/ 16 h 19"/>
                  <a:gd name="T30" fmla="*/ 7 w 7"/>
                  <a:gd name="T31" fmla="*/ 9 h 19"/>
                  <a:gd name="T32" fmla="*/ 7 w 7"/>
                  <a:gd name="T33" fmla="*/ 9 h 19"/>
                  <a:gd name="T34" fmla="*/ 7 w 7"/>
                  <a:gd name="T35" fmla="*/ 7 h 19"/>
                  <a:gd name="T36" fmla="*/ 5 w 7"/>
                  <a:gd name="T37" fmla="*/ 5 h 19"/>
                  <a:gd name="T38" fmla="*/ 5 w 7"/>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9"/>
                  <a:gd name="T62" fmla="*/ 7 w 7"/>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9">
                    <a:moveTo>
                      <a:pt x="5" y="0"/>
                    </a:moveTo>
                    <a:lnTo>
                      <a:pt x="2" y="0"/>
                    </a:lnTo>
                    <a:lnTo>
                      <a:pt x="2" y="2"/>
                    </a:lnTo>
                    <a:lnTo>
                      <a:pt x="0" y="2"/>
                    </a:lnTo>
                    <a:lnTo>
                      <a:pt x="2" y="5"/>
                    </a:lnTo>
                    <a:lnTo>
                      <a:pt x="2" y="7"/>
                    </a:lnTo>
                    <a:lnTo>
                      <a:pt x="0" y="9"/>
                    </a:lnTo>
                    <a:lnTo>
                      <a:pt x="0" y="12"/>
                    </a:lnTo>
                    <a:lnTo>
                      <a:pt x="2" y="12"/>
                    </a:lnTo>
                    <a:lnTo>
                      <a:pt x="5" y="12"/>
                    </a:lnTo>
                    <a:lnTo>
                      <a:pt x="2" y="19"/>
                    </a:lnTo>
                    <a:lnTo>
                      <a:pt x="5" y="16"/>
                    </a:lnTo>
                    <a:lnTo>
                      <a:pt x="7" y="9"/>
                    </a:lnTo>
                    <a:lnTo>
                      <a:pt x="7" y="7"/>
                    </a:lnTo>
                    <a:lnTo>
                      <a:pt x="5" y="5"/>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661" name="Freeform 836"/>
              <p:cNvSpPr>
                <a:spLocks/>
              </p:cNvSpPr>
              <p:nvPr/>
            </p:nvSpPr>
            <p:spPr bwMode="auto">
              <a:xfrm>
                <a:off x="2859" y="1594"/>
                <a:ext cx="7" cy="19"/>
              </a:xfrm>
              <a:custGeom>
                <a:avLst/>
                <a:gdLst>
                  <a:gd name="T0" fmla="*/ 5 w 7"/>
                  <a:gd name="T1" fmla="*/ 0 h 19"/>
                  <a:gd name="T2" fmla="*/ 2 w 7"/>
                  <a:gd name="T3" fmla="*/ 0 h 19"/>
                  <a:gd name="T4" fmla="*/ 2 w 7"/>
                  <a:gd name="T5" fmla="*/ 2 h 19"/>
                  <a:gd name="T6" fmla="*/ 2 w 7"/>
                  <a:gd name="T7" fmla="*/ 2 h 19"/>
                  <a:gd name="T8" fmla="*/ 0 w 7"/>
                  <a:gd name="T9" fmla="*/ 2 h 19"/>
                  <a:gd name="T10" fmla="*/ 2 w 7"/>
                  <a:gd name="T11" fmla="*/ 5 h 19"/>
                  <a:gd name="T12" fmla="*/ 2 w 7"/>
                  <a:gd name="T13" fmla="*/ 7 h 19"/>
                  <a:gd name="T14" fmla="*/ 2 w 7"/>
                  <a:gd name="T15" fmla="*/ 7 h 19"/>
                  <a:gd name="T16" fmla="*/ 0 w 7"/>
                  <a:gd name="T17" fmla="*/ 9 h 19"/>
                  <a:gd name="T18" fmla="*/ 0 w 7"/>
                  <a:gd name="T19" fmla="*/ 12 h 19"/>
                  <a:gd name="T20" fmla="*/ 2 w 7"/>
                  <a:gd name="T21" fmla="*/ 12 h 19"/>
                  <a:gd name="T22" fmla="*/ 2 w 7"/>
                  <a:gd name="T23" fmla="*/ 12 h 19"/>
                  <a:gd name="T24" fmla="*/ 5 w 7"/>
                  <a:gd name="T25" fmla="*/ 12 h 19"/>
                  <a:gd name="T26" fmla="*/ 2 w 7"/>
                  <a:gd name="T27" fmla="*/ 19 h 19"/>
                  <a:gd name="T28" fmla="*/ 5 w 7"/>
                  <a:gd name="T29" fmla="*/ 16 h 19"/>
                  <a:gd name="T30" fmla="*/ 7 w 7"/>
                  <a:gd name="T31" fmla="*/ 9 h 19"/>
                  <a:gd name="T32" fmla="*/ 7 w 7"/>
                  <a:gd name="T33" fmla="*/ 9 h 19"/>
                  <a:gd name="T34" fmla="*/ 7 w 7"/>
                  <a:gd name="T35" fmla="*/ 7 h 19"/>
                  <a:gd name="T36" fmla="*/ 5 w 7"/>
                  <a:gd name="T37" fmla="*/ 5 h 19"/>
                  <a:gd name="T38" fmla="*/ 5 w 7"/>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9"/>
                  <a:gd name="T62" fmla="*/ 7 w 7"/>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9">
                    <a:moveTo>
                      <a:pt x="5" y="0"/>
                    </a:moveTo>
                    <a:lnTo>
                      <a:pt x="2" y="0"/>
                    </a:lnTo>
                    <a:lnTo>
                      <a:pt x="2" y="2"/>
                    </a:lnTo>
                    <a:lnTo>
                      <a:pt x="0" y="2"/>
                    </a:lnTo>
                    <a:lnTo>
                      <a:pt x="2" y="5"/>
                    </a:lnTo>
                    <a:lnTo>
                      <a:pt x="2" y="7"/>
                    </a:lnTo>
                    <a:lnTo>
                      <a:pt x="0" y="9"/>
                    </a:lnTo>
                    <a:lnTo>
                      <a:pt x="0" y="12"/>
                    </a:lnTo>
                    <a:lnTo>
                      <a:pt x="2" y="12"/>
                    </a:lnTo>
                    <a:lnTo>
                      <a:pt x="5" y="12"/>
                    </a:lnTo>
                    <a:lnTo>
                      <a:pt x="2" y="19"/>
                    </a:lnTo>
                    <a:lnTo>
                      <a:pt x="5" y="16"/>
                    </a:lnTo>
                    <a:lnTo>
                      <a:pt x="7" y="9"/>
                    </a:lnTo>
                    <a:lnTo>
                      <a:pt x="7" y="7"/>
                    </a:lnTo>
                    <a:lnTo>
                      <a:pt x="5" y="5"/>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662" name="Freeform 837"/>
              <p:cNvSpPr>
                <a:spLocks/>
              </p:cNvSpPr>
              <p:nvPr/>
            </p:nvSpPr>
            <p:spPr bwMode="auto">
              <a:xfrm>
                <a:off x="2786" y="1651"/>
                <a:ext cx="11" cy="18"/>
              </a:xfrm>
              <a:custGeom>
                <a:avLst/>
                <a:gdLst>
                  <a:gd name="T0" fmla="*/ 11 w 11"/>
                  <a:gd name="T1" fmla="*/ 0 h 18"/>
                  <a:gd name="T2" fmla="*/ 11 w 11"/>
                  <a:gd name="T3" fmla="*/ 0 h 18"/>
                  <a:gd name="T4" fmla="*/ 4 w 11"/>
                  <a:gd name="T5" fmla="*/ 4 h 18"/>
                  <a:gd name="T6" fmla="*/ 4 w 11"/>
                  <a:gd name="T7" fmla="*/ 7 h 18"/>
                  <a:gd name="T8" fmla="*/ 4 w 11"/>
                  <a:gd name="T9" fmla="*/ 7 h 18"/>
                  <a:gd name="T10" fmla="*/ 4 w 11"/>
                  <a:gd name="T11" fmla="*/ 7 h 18"/>
                  <a:gd name="T12" fmla="*/ 2 w 11"/>
                  <a:gd name="T13" fmla="*/ 7 h 18"/>
                  <a:gd name="T14" fmla="*/ 0 w 11"/>
                  <a:gd name="T15" fmla="*/ 9 h 18"/>
                  <a:gd name="T16" fmla="*/ 0 w 11"/>
                  <a:gd name="T17" fmla="*/ 11 h 18"/>
                  <a:gd name="T18" fmla="*/ 2 w 11"/>
                  <a:gd name="T19" fmla="*/ 14 h 18"/>
                  <a:gd name="T20" fmla="*/ 2 w 11"/>
                  <a:gd name="T21" fmla="*/ 16 h 18"/>
                  <a:gd name="T22" fmla="*/ 2 w 11"/>
                  <a:gd name="T23" fmla="*/ 16 h 18"/>
                  <a:gd name="T24" fmla="*/ 2 w 11"/>
                  <a:gd name="T25" fmla="*/ 18 h 18"/>
                  <a:gd name="T26" fmla="*/ 4 w 11"/>
                  <a:gd name="T27" fmla="*/ 16 h 18"/>
                  <a:gd name="T28" fmla="*/ 4 w 11"/>
                  <a:gd name="T29" fmla="*/ 14 h 18"/>
                  <a:gd name="T30" fmla="*/ 4 w 11"/>
                  <a:gd name="T31" fmla="*/ 14 h 18"/>
                  <a:gd name="T32" fmla="*/ 7 w 11"/>
                  <a:gd name="T33" fmla="*/ 14 h 18"/>
                  <a:gd name="T34" fmla="*/ 7 w 11"/>
                  <a:gd name="T35" fmla="*/ 14 h 18"/>
                  <a:gd name="T36" fmla="*/ 9 w 11"/>
                  <a:gd name="T37" fmla="*/ 11 h 18"/>
                  <a:gd name="T38" fmla="*/ 9 w 11"/>
                  <a:gd name="T39" fmla="*/ 9 h 18"/>
                  <a:gd name="T40" fmla="*/ 9 w 11"/>
                  <a:gd name="T41" fmla="*/ 9 h 18"/>
                  <a:gd name="T42" fmla="*/ 9 w 11"/>
                  <a:gd name="T43" fmla="*/ 9 h 18"/>
                  <a:gd name="T44" fmla="*/ 9 w 11"/>
                  <a:gd name="T45" fmla="*/ 7 h 18"/>
                  <a:gd name="T46" fmla="*/ 11 w 11"/>
                  <a:gd name="T47" fmla="*/ 7 h 18"/>
                  <a:gd name="T48" fmla="*/ 11 w 11"/>
                  <a:gd name="T49" fmla="*/ 7 h 18"/>
                  <a:gd name="T50" fmla="*/ 11 w 11"/>
                  <a:gd name="T51" fmla="*/ 7 h 18"/>
                  <a:gd name="T52" fmla="*/ 11 w 11"/>
                  <a:gd name="T53" fmla="*/ 4 h 18"/>
                  <a:gd name="T54" fmla="*/ 11 w 11"/>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18"/>
                  <a:gd name="T86" fmla="*/ 11 w 11"/>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18">
                    <a:moveTo>
                      <a:pt x="11" y="0"/>
                    </a:moveTo>
                    <a:lnTo>
                      <a:pt x="11" y="0"/>
                    </a:lnTo>
                    <a:lnTo>
                      <a:pt x="4" y="4"/>
                    </a:lnTo>
                    <a:lnTo>
                      <a:pt x="4" y="7"/>
                    </a:lnTo>
                    <a:lnTo>
                      <a:pt x="2" y="7"/>
                    </a:lnTo>
                    <a:lnTo>
                      <a:pt x="0" y="9"/>
                    </a:lnTo>
                    <a:lnTo>
                      <a:pt x="0" y="11"/>
                    </a:lnTo>
                    <a:lnTo>
                      <a:pt x="2" y="14"/>
                    </a:lnTo>
                    <a:lnTo>
                      <a:pt x="2" y="16"/>
                    </a:lnTo>
                    <a:lnTo>
                      <a:pt x="2" y="18"/>
                    </a:lnTo>
                    <a:lnTo>
                      <a:pt x="4" y="16"/>
                    </a:lnTo>
                    <a:lnTo>
                      <a:pt x="4" y="14"/>
                    </a:lnTo>
                    <a:lnTo>
                      <a:pt x="7" y="14"/>
                    </a:lnTo>
                    <a:lnTo>
                      <a:pt x="9" y="11"/>
                    </a:lnTo>
                    <a:lnTo>
                      <a:pt x="9" y="9"/>
                    </a:lnTo>
                    <a:lnTo>
                      <a:pt x="9" y="7"/>
                    </a:lnTo>
                    <a:lnTo>
                      <a:pt x="11" y="7"/>
                    </a:lnTo>
                    <a:lnTo>
                      <a:pt x="11" y="4"/>
                    </a:lnTo>
                    <a:lnTo>
                      <a:pt x="11" y="0"/>
                    </a:lnTo>
                    <a:close/>
                  </a:path>
                </a:pathLst>
              </a:custGeom>
              <a:grpFill/>
              <a:ln w="9525">
                <a:noFill/>
                <a:round/>
                <a:headEnd/>
                <a:tailEnd/>
              </a:ln>
            </p:spPr>
            <p:txBody>
              <a:bodyPr/>
              <a:lstStyle/>
              <a:p>
                <a:pPr>
                  <a:defRPr/>
                </a:pPr>
                <a:endParaRPr lang="en-US" sz="1200" kern="0">
                  <a:solidFill>
                    <a:srgbClr val="0096D6"/>
                  </a:solidFill>
                </a:endParaRPr>
              </a:p>
            </p:txBody>
          </p:sp>
          <p:sp>
            <p:nvSpPr>
              <p:cNvPr id="2663" name="Freeform 838"/>
              <p:cNvSpPr>
                <a:spLocks/>
              </p:cNvSpPr>
              <p:nvPr/>
            </p:nvSpPr>
            <p:spPr bwMode="auto">
              <a:xfrm>
                <a:off x="2786" y="1651"/>
                <a:ext cx="11" cy="18"/>
              </a:xfrm>
              <a:custGeom>
                <a:avLst/>
                <a:gdLst>
                  <a:gd name="T0" fmla="*/ 11 w 11"/>
                  <a:gd name="T1" fmla="*/ 0 h 18"/>
                  <a:gd name="T2" fmla="*/ 11 w 11"/>
                  <a:gd name="T3" fmla="*/ 0 h 18"/>
                  <a:gd name="T4" fmla="*/ 4 w 11"/>
                  <a:gd name="T5" fmla="*/ 4 h 18"/>
                  <a:gd name="T6" fmla="*/ 4 w 11"/>
                  <a:gd name="T7" fmla="*/ 7 h 18"/>
                  <a:gd name="T8" fmla="*/ 4 w 11"/>
                  <a:gd name="T9" fmla="*/ 7 h 18"/>
                  <a:gd name="T10" fmla="*/ 4 w 11"/>
                  <a:gd name="T11" fmla="*/ 7 h 18"/>
                  <a:gd name="T12" fmla="*/ 2 w 11"/>
                  <a:gd name="T13" fmla="*/ 7 h 18"/>
                  <a:gd name="T14" fmla="*/ 0 w 11"/>
                  <a:gd name="T15" fmla="*/ 9 h 18"/>
                  <a:gd name="T16" fmla="*/ 0 w 11"/>
                  <a:gd name="T17" fmla="*/ 11 h 18"/>
                  <a:gd name="T18" fmla="*/ 2 w 11"/>
                  <a:gd name="T19" fmla="*/ 14 h 18"/>
                  <a:gd name="T20" fmla="*/ 2 w 11"/>
                  <a:gd name="T21" fmla="*/ 16 h 18"/>
                  <a:gd name="T22" fmla="*/ 2 w 11"/>
                  <a:gd name="T23" fmla="*/ 16 h 18"/>
                  <a:gd name="T24" fmla="*/ 2 w 11"/>
                  <a:gd name="T25" fmla="*/ 18 h 18"/>
                  <a:gd name="T26" fmla="*/ 4 w 11"/>
                  <a:gd name="T27" fmla="*/ 16 h 18"/>
                  <a:gd name="T28" fmla="*/ 4 w 11"/>
                  <a:gd name="T29" fmla="*/ 14 h 18"/>
                  <a:gd name="T30" fmla="*/ 4 w 11"/>
                  <a:gd name="T31" fmla="*/ 14 h 18"/>
                  <a:gd name="T32" fmla="*/ 7 w 11"/>
                  <a:gd name="T33" fmla="*/ 14 h 18"/>
                  <a:gd name="T34" fmla="*/ 7 w 11"/>
                  <a:gd name="T35" fmla="*/ 14 h 18"/>
                  <a:gd name="T36" fmla="*/ 9 w 11"/>
                  <a:gd name="T37" fmla="*/ 11 h 18"/>
                  <a:gd name="T38" fmla="*/ 9 w 11"/>
                  <a:gd name="T39" fmla="*/ 9 h 18"/>
                  <a:gd name="T40" fmla="*/ 9 w 11"/>
                  <a:gd name="T41" fmla="*/ 9 h 18"/>
                  <a:gd name="T42" fmla="*/ 9 w 11"/>
                  <a:gd name="T43" fmla="*/ 9 h 18"/>
                  <a:gd name="T44" fmla="*/ 9 w 11"/>
                  <a:gd name="T45" fmla="*/ 7 h 18"/>
                  <a:gd name="T46" fmla="*/ 11 w 11"/>
                  <a:gd name="T47" fmla="*/ 7 h 18"/>
                  <a:gd name="T48" fmla="*/ 11 w 11"/>
                  <a:gd name="T49" fmla="*/ 7 h 18"/>
                  <a:gd name="T50" fmla="*/ 11 w 11"/>
                  <a:gd name="T51" fmla="*/ 7 h 18"/>
                  <a:gd name="T52" fmla="*/ 11 w 11"/>
                  <a:gd name="T53" fmla="*/ 4 h 18"/>
                  <a:gd name="T54" fmla="*/ 11 w 11"/>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18"/>
                  <a:gd name="T86" fmla="*/ 11 w 11"/>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18">
                    <a:moveTo>
                      <a:pt x="11" y="0"/>
                    </a:moveTo>
                    <a:lnTo>
                      <a:pt x="11" y="0"/>
                    </a:lnTo>
                    <a:lnTo>
                      <a:pt x="4" y="4"/>
                    </a:lnTo>
                    <a:lnTo>
                      <a:pt x="4" y="7"/>
                    </a:lnTo>
                    <a:lnTo>
                      <a:pt x="2" y="7"/>
                    </a:lnTo>
                    <a:lnTo>
                      <a:pt x="0" y="9"/>
                    </a:lnTo>
                    <a:lnTo>
                      <a:pt x="0" y="11"/>
                    </a:lnTo>
                    <a:lnTo>
                      <a:pt x="2" y="14"/>
                    </a:lnTo>
                    <a:lnTo>
                      <a:pt x="2" y="16"/>
                    </a:lnTo>
                    <a:lnTo>
                      <a:pt x="2" y="18"/>
                    </a:lnTo>
                    <a:lnTo>
                      <a:pt x="4" y="16"/>
                    </a:lnTo>
                    <a:lnTo>
                      <a:pt x="4" y="14"/>
                    </a:lnTo>
                    <a:lnTo>
                      <a:pt x="7" y="14"/>
                    </a:lnTo>
                    <a:lnTo>
                      <a:pt x="9" y="11"/>
                    </a:lnTo>
                    <a:lnTo>
                      <a:pt x="9" y="9"/>
                    </a:lnTo>
                    <a:lnTo>
                      <a:pt x="9" y="7"/>
                    </a:lnTo>
                    <a:lnTo>
                      <a:pt x="11" y="7"/>
                    </a:lnTo>
                    <a:lnTo>
                      <a:pt x="11" y="4"/>
                    </a:lnTo>
                    <a:lnTo>
                      <a:pt x="11" y="0"/>
                    </a:lnTo>
                  </a:path>
                </a:pathLst>
              </a:custGeom>
              <a:grpFill/>
              <a:ln w="9525">
                <a:noFill/>
                <a:round/>
                <a:headEnd/>
                <a:tailEnd/>
              </a:ln>
            </p:spPr>
            <p:txBody>
              <a:bodyPr/>
              <a:lstStyle/>
              <a:p>
                <a:pPr>
                  <a:defRPr/>
                </a:pPr>
                <a:endParaRPr lang="en-US" sz="1200" kern="0">
                  <a:solidFill>
                    <a:srgbClr val="0096D6"/>
                  </a:solidFill>
                </a:endParaRPr>
              </a:p>
            </p:txBody>
          </p:sp>
          <p:sp>
            <p:nvSpPr>
              <p:cNvPr id="2664" name="Freeform 839"/>
              <p:cNvSpPr>
                <a:spLocks/>
              </p:cNvSpPr>
              <p:nvPr/>
            </p:nvSpPr>
            <p:spPr bwMode="auto">
              <a:xfrm>
                <a:off x="2781" y="1672"/>
                <a:ext cx="5" cy="2"/>
              </a:xfrm>
              <a:custGeom>
                <a:avLst/>
                <a:gdLst>
                  <a:gd name="T0" fmla="*/ 5 w 5"/>
                  <a:gd name="T1" fmla="*/ 0 h 2"/>
                  <a:gd name="T2" fmla="*/ 5 w 5"/>
                  <a:gd name="T3" fmla="*/ 0 h 2"/>
                  <a:gd name="T4" fmla="*/ 5 w 5"/>
                  <a:gd name="T5" fmla="*/ 0 h 2"/>
                  <a:gd name="T6" fmla="*/ 0 w 5"/>
                  <a:gd name="T7" fmla="*/ 0 h 2"/>
                  <a:gd name="T8" fmla="*/ 0 w 5"/>
                  <a:gd name="T9" fmla="*/ 0 h 2"/>
                  <a:gd name="T10" fmla="*/ 2 w 5"/>
                  <a:gd name="T11" fmla="*/ 2 h 2"/>
                  <a:gd name="T12" fmla="*/ 5 w 5"/>
                  <a:gd name="T13" fmla="*/ 2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0" y="0"/>
                    </a:lnTo>
                    <a:lnTo>
                      <a:pt x="2" y="2"/>
                    </a:lnTo>
                    <a:lnTo>
                      <a:pt x="5"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665" name="Freeform 840"/>
              <p:cNvSpPr>
                <a:spLocks/>
              </p:cNvSpPr>
              <p:nvPr/>
            </p:nvSpPr>
            <p:spPr bwMode="auto">
              <a:xfrm>
                <a:off x="2781" y="1672"/>
                <a:ext cx="5" cy="2"/>
              </a:xfrm>
              <a:custGeom>
                <a:avLst/>
                <a:gdLst>
                  <a:gd name="T0" fmla="*/ 5 w 5"/>
                  <a:gd name="T1" fmla="*/ 0 h 2"/>
                  <a:gd name="T2" fmla="*/ 5 w 5"/>
                  <a:gd name="T3" fmla="*/ 0 h 2"/>
                  <a:gd name="T4" fmla="*/ 5 w 5"/>
                  <a:gd name="T5" fmla="*/ 0 h 2"/>
                  <a:gd name="T6" fmla="*/ 0 w 5"/>
                  <a:gd name="T7" fmla="*/ 0 h 2"/>
                  <a:gd name="T8" fmla="*/ 0 w 5"/>
                  <a:gd name="T9" fmla="*/ 0 h 2"/>
                  <a:gd name="T10" fmla="*/ 2 w 5"/>
                  <a:gd name="T11" fmla="*/ 2 h 2"/>
                  <a:gd name="T12" fmla="*/ 5 w 5"/>
                  <a:gd name="T13" fmla="*/ 2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0" y="0"/>
                    </a:lnTo>
                    <a:lnTo>
                      <a:pt x="2" y="2"/>
                    </a:lnTo>
                    <a:lnTo>
                      <a:pt x="5"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666" name="Freeform 841"/>
              <p:cNvSpPr>
                <a:spLocks/>
              </p:cNvSpPr>
              <p:nvPr/>
            </p:nvSpPr>
            <p:spPr bwMode="auto">
              <a:xfrm>
                <a:off x="2835" y="1634"/>
                <a:ext cx="10" cy="5"/>
              </a:xfrm>
              <a:custGeom>
                <a:avLst/>
                <a:gdLst>
                  <a:gd name="T0" fmla="*/ 10 w 10"/>
                  <a:gd name="T1" fmla="*/ 5 h 5"/>
                  <a:gd name="T2" fmla="*/ 10 w 10"/>
                  <a:gd name="T3" fmla="*/ 5 h 5"/>
                  <a:gd name="T4" fmla="*/ 10 w 10"/>
                  <a:gd name="T5" fmla="*/ 2 h 5"/>
                  <a:gd name="T6" fmla="*/ 5 w 10"/>
                  <a:gd name="T7" fmla="*/ 2 h 5"/>
                  <a:gd name="T8" fmla="*/ 5 w 10"/>
                  <a:gd name="T9" fmla="*/ 0 h 5"/>
                  <a:gd name="T10" fmla="*/ 3 w 10"/>
                  <a:gd name="T11" fmla="*/ 0 h 5"/>
                  <a:gd name="T12" fmla="*/ 3 w 10"/>
                  <a:gd name="T13" fmla="*/ 0 h 5"/>
                  <a:gd name="T14" fmla="*/ 0 w 10"/>
                  <a:gd name="T15" fmla="*/ 2 h 5"/>
                  <a:gd name="T16" fmla="*/ 3 w 10"/>
                  <a:gd name="T17" fmla="*/ 5 h 5"/>
                  <a:gd name="T18" fmla="*/ 5 w 10"/>
                  <a:gd name="T19" fmla="*/ 5 h 5"/>
                  <a:gd name="T20" fmla="*/ 10 w 10"/>
                  <a:gd name="T21" fmla="*/ 5 h 5"/>
                  <a:gd name="T22" fmla="*/ 10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10" y="5"/>
                    </a:moveTo>
                    <a:lnTo>
                      <a:pt x="10" y="5"/>
                    </a:lnTo>
                    <a:lnTo>
                      <a:pt x="10" y="2"/>
                    </a:lnTo>
                    <a:lnTo>
                      <a:pt x="5" y="2"/>
                    </a:lnTo>
                    <a:lnTo>
                      <a:pt x="5" y="0"/>
                    </a:lnTo>
                    <a:lnTo>
                      <a:pt x="3" y="0"/>
                    </a:lnTo>
                    <a:lnTo>
                      <a:pt x="0" y="2"/>
                    </a:lnTo>
                    <a:lnTo>
                      <a:pt x="3" y="5"/>
                    </a:lnTo>
                    <a:lnTo>
                      <a:pt x="5" y="5"/>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2667" name="Freeform 842"/>
              <p:cNvSpPr>
                <a:spLocks/>
              </p:cNvSpPr>
              <p:nvPr/>
            </p:nvSpPr>
            <p:spPr bwMode="auto">
              <a:xfrm>
                <a:off x="2835" y="1634"/>
                <a:ext cx="10" cy="5"/>
              </a:xfrm>
              <a:custGeom>
                <a:avLst/>
                <a:gdLst>
                  <a:gd name="T0" fmla="*/ 10 w 10"/>
                  <a:gd name="T1" fmla="*/ 5 h 5"/>
                  <a:gd name="T2" fmla="*/ 10 w 10"/>
                  <a:gd name="T3" fmla="*/ 5 h 5"/>
                  <a:gd name="T4" fmla="*/ 10 w 10"/>
                  <a:gd name="T5" fmla="*/ 2 h 5"/>
                  <a:gd name="T6" fmla="*/ 5 w 10"/>
                  <a:gd name="T7" fmla="*/ 2 h 5"/>
                  <a:gd name="T8" fmla="*/ 5 w 10"/>
                  <a:gd name="T9" fmla="*/ 0 h 5"/>
                  <a:gd name="T10" fmla="*/ 3 w 10"/>
                  <a:gd name="T11" fmla="*/ 0 h 5"/>
                  <a:gd name="T12" fmla="*/ 3 w 10"/>
                  <a:gd name="T13" fmla="*/ 0 h 5"/>
                  <a:gd name="T14" fmla="*/ 0 w 10"/>
                  <a:gd name="T15" fmla="*/ 2 h 5"/>
                  <a:gd name="T16" fmla="*/ 3 w 10"/>
                  <a:gd name="T17" fmla="*/ 5 h 5"/>
                  <a:gd name="T18" fmla="*/ 5 w 10"/>
                  <a:gd name="T19" fmla="*/ 5 h 5"/>
                  <a:gd name="T20" fmla="*/ 10 w 10"/>
                  <a:gd name="T21" fmla="*/ 5 h 5"/>
                  <a:gd name="T22" fmla="*/ 10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10" y="5"/>
                    </a:moveTo>
                    <a:lnTo>
                      <a:pt x="10" y="5"/>
                    </a:lnTo>
                    <a:lnTo>
                      <a:pt x="10" y="2"/>
                    </a:lnTo>
                    <a:lnTo>
                      <a:pt x="5" y="2"/>
                    </a:lnTo>
                    <a:lnTo>
                      <a:pt x="5" y="0"/>
                    </a:lnTo>
                    <a:lnTo>
                      <a:pt x="3" y="0"/>
                    </a:lnTo>
                    <a:lnTo>
                      <a:pt x="0" y="2"/>
                    </a:lnTo>
                    <a:lnTo>
                      <a:pt x="3" y="5"/>
                    </a:lnTo>
                    <a:lnTo>
                      <a:pt x="5" y="5"/>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2668" name="Freeform 843"/>
              <p:cNvSpPr>
                <a:spLocks/>
              </p:cNvSpPr>
              <p:nvPr/>
            </p:nvSpPr>
            <p:spPr bwMode="auto">
              <a:xfrm>
                <a:off x="2835" y="1639"/>
                <a:ext cx="3" cy="2"/>
              </a:xfrm>
              <a:custGeom>
                <a:avLst/>
                <a:gdLst>
                  <a:gd name="T0" fmla="*/ 3 w 3"/>
                  <a:gd name="T1" fmla="*/ 2 h 2"/>
                  <a:gd name="T2" fmla="*/ 3 w 3"/>
                  <a:gd name="T3" fmla="*/ 2 h 2"/>
                  <a:gd name="T4" fmla="*/ 0 w 3"/>
                  <a:gd name="T5" fmla="*/ 0 h 2"/>
                  <a:gd name="T6" fmla="*/ 0 w 3"/>
                  <a:gd name="T7" fmla="*/ 0 h 2"/>
                  <a:gd name="T8" fmla="*/ 0 w 3"/>
                  <a:gd name="T9" fmla="*/ 2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0" y="0"/>
                    </a:lnTo>
                    <a:lnTo>
                      <a:pt x="0" y="2"/>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2669" name="Freeform 844"/>
              <p:cNvSpPr>
                <a:spLocks/>
              </p:cNvSpPr>
              <p:nvPr/>
            </p:nvSpPr>
            <p:spPr bwMode="auto">
              <a:xfrm>
                <a:off x="2835" y="1639"/>
                <a:ext cx="3" cy="2"/>
              </a:xfrm>
              <a:custGeom>
                <a:avLst/>
                <a:gdLst>
                  <a:gd name="T0" fmla="*/ 3 w 3"/>
                  <a:gd name="T1" fmla="*/ 2 h 2"/>
                  <a:gd name="T2" fmla="*/ 3 w 3"/>
                  <a:gd name="T3" fmla="*/ 2 h 2"/>
                  <a:gd name="T4" fmla="*/ 0 w 3"/>
                  <a:gd name="T5" fmla="*/ 0 h 2"/>
                  <a:gd name="T6" fmla="*/ 0 w 3"/>
                  <a:gd name="T7" fmla="*/ 0 h 2"/>
                  <a:gd name="T8" fmla="*/ 0 w 3"/>
                  <a:gd name="T9" fmla="*/ 2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0" y="0"/>
                    </a:lnTo>
                    <a:lnTo>
                      <a:pt x="0" y="2"/>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2670" name="Freeform 845"/>
              <p:cNvSpPr>
                <a:spLocks/>
              </p:cNvSpPr>
              <p:nvPr/>
            </p:nvSpPr>
            <p:spPr bwMode="auto">
              <a:xfrm>
                <a:off x="2800" y="1646"/>
                <a:ext cx="104" cy="196"/>
              </a:xfrm>
              <a:custGeom>
                <a:avLst/>
                <a:gdLst>
                  <a:gd name="T0" fmla="*/ 54 w 104"/>
                  <a:gd name="T1" fmla="*/ 184 h 196"/>
                  <a:gd name="T2" fmla="*/ 61 w 104"/>
                  <a:gd name="T3" fmla="*/ 182 h 196"/>
                  <a:gd name="T4" fmla="*/ 68 w 104"/>
                  <a:gd name="T5" fmla="*/ 179 h 196"/>
                  <a:gd name="T6" fmla="*/ 94 w 104"/>
                  <a:gd name="T7" fmla="*/ 177 h 196"/>
                  <a:gd name="T8" fmla="*/ 90 w 104"/>
                  <a:gd name="T9" fmla="*/ 167 h 196"/>
                  <a:gd name="T10" fmla="*/ 92 w 104"/>
                  <a:gd name="T11" fmla="*/ 160 h 196"/>
                  <a:gd name="T12" fmla="*/ 97 w 104"/>
                  <a:gd name="T13" fmla="*/ 158 h 196"/>
                  <a:gd name="T14" fmla="*/ 101 w 104"/>
                  <a:gd name="T15" fmla="*/ 153 h 196"/>
                  <a:gd name="T16" fmla="*/ 87 w 104"/>
                  <a:gd name="T17" fmla="*/ 134 h 196"/>
                  <a:gd name="T18" fmla="*/ 85 w 104"/>
                  <a:gd name="T19" fmla="*/ 132 h 196"/>
                  <a:gd name="T20" fmla="*/ 75 w 104"/>
                  <a:gd name="T21" fmla="*/ 118 h 196"/>
                  <a:gd name="T22" fmla="*/ 82 w 104"/>
                  <a:gd name="T23" fmla="*/ 116 h 196"/>
                  <a:gd name="T24" fmla="*/ 66 w 104"/>
                  <a:gd name="T25" fmla="*/ 97 h 196"/>
                  <a:gd name="T26" fmla="*/ 47 w 104"/>
                  <a:gd name="T27" fmla="*/ 64 h 196"/>
                  <a:gd name="T28" fmla="*/ 38 w 104"/>
                  <a:gd name="T29" fmla="*/ 64 h 196"/>
                  <a:gd name="T30" fmla="*/ 42 w 104"/>
                  <a:gd name="T31" fmla="*/ 56 h 196"/>
                  <a:gd name="T32" fmla="*/ 47 w 104"/>
                  <a:gd name="T33" fmla="*/ 49 h 196"/>
                  <a:gd name="T34" fmla="*/ 54 w 104"/>
                  <a:gd name="T35" fmla="*/ 26 h 196"/>
                  <a:gd name="T36" fmla="*/ 26 w 104"/>
                  <a:gd name="T37" fmla="*/ 28 h 196"/>
                  <a:gd name="T38" fmla="*/ 28 w 104"/>
                  <a:gd name="T39" fmla="*/ 23 h 196"/>
                  <a:gd name="T40" fmla="*/ 28 w 104"/>
                  <a:gd name="T41" fmla="*/ 16 h 196"/>
                  <a:gd name="T42" fmla="*/ 35 w 104"/>
                  <a:gd name="T43" fmla="*/ 0 h 196"/>
                  <a:gd name="T44" fmla="*/ 12 w 104"/>
                  <a:gd name="T45" fmla="*/ 7 h 196"/>
                  <a:gd name="T46" fmla="*/ 9 w 104"/>
                  <a:gd name="T47" fmla="*/ 16 h 196"/>
                  <a:gd name="T48" fmla="*/ 4 w 104"/>
                  <a:gd name="T49" fmla="*/ 28 h 196"/>
                  <a:gd name="T50" fmla="*/ 7 w 104"/>
                  <a:gd name="T51" fmla="*/ 30 h 196"/>
                  <a:gd name="T52" fmla="*/ 7 w 104"/>
                  <a:gd name="T53" fmla="*/ 38 h 196"/>
                  <a:gd name="T54" fmla="*/ 2 w 104"/>
                  <a:gd name="T55" fmla="*/ 42 h 196"/>
                  <a:gd name="T56" fmla="*/ 2 w 104"/>
                  <a:gd name="T57" fmla="*/ 49 h 196"/>
                  <a:gd name="T58" fmla="*/ 12 w 104"/>
                  <a:gd name="T59" fmla="*/ 52 h 196"/>
                  <a:gd name="T60" fmla="*/ 7 w 104"/>
                  <a:gd name="T61" fmla="*/ 71 h 196"/>
                  <a:gd name="T62" fmla="*/ 9 w 104"/>
                  <a:gd name="T63" fmla="*/ 71 h 196"/>
                  <a:gd name="T64" fmla="*/ 12 w 104"/>
                  <a:gd name="T65" fmla="*/ 68 h 196"/>
                  <a:gd name="T66" fmla="*/ 14 w 104"/>
                  <a:gd name="T67" fmla="*/ 66 h 196"/>
                  <a:gd name="T68" fmla="*/ 16 w 104"/>
                  <a:gd name="T69" fmla="*/ 66 h 196"/>
                  <a:gd name="T70" fmla="*/ 19 w 104"/>
                  <a:gd name="T71" fmla="*/ 78 h 196"/>
                  <a:gd name="T72" fmla="*/ 14 w 104"/>
                  <a:gd name="T73" fmla="*/ 97 h 196"/>
                  <a:gd name="T74" fmla="*/ 16 w 104"/>
                  <a:gd name="T75" fmla="*/ 92 h 196"/>
                  <a:gd name="T76" fmla="*/ 33 w 104"/>
                  <a:gd name="T77" fmla="*/ 92 h 196"/>
                  <a:gd name="T78" fmla="*/ 38 w 104"/>
                  <a:gd name="T79" fmla="*/ 90 h 196"/>
                  <a:gd name="T80" fmla="*/ 35 w 104"/>
                  <a:gd name="T81" fmla="*/ 106 h 196"/>
                  <a:gd name="T82" fmla="*/ 42 w 104"/>
                  <a:gd name="T83" fmla="*/ 106 h 196"/>
                  <a:gd name="T84" fmla="*/ 40 w 104"/>
                  <a:gd name="T85" fmla="*/ 116 h 196"/>
                  <a:gd name="T86" fmla="*/ 42 w 104"/>
                  <a:gd name="T87" fmla="*/ 125 h 196"/>
                  <a:gd name="T88" fmla="*/ 19 w 104"/>
                  <a:gd name="T89" fmla="*/ 137 h 196"/>
                  <a:gd name="T90" fmla="*/ 26 w 104"/>
                  <a:gd name="T91" fmla="*/ 149 h 196"/>
                  <a:gd name="T92" fmla="*/ 16 w 104"/>
                  <a:gd name="T93" fmla="*/ 163 h 196"/>
                  <a:gd name="T94" fmla="*/ 23 w 104"/>
                  <a:gd name="T95" fmla="*/ 163 h 196"/>
                  <a:gd name="T96" fmla="*/ 30 w 104"/>
                  <a:gd name="T97" fmla="*/ 163 h 196"/>
                  <a:gd name="T98" fmla="*/ 40 w 104"/>
                  <a:gd name="T99" fmla="*/ 165 h 196"/>
                  <a:gd name="T100" fmla="*/ 40 w 104"/>
                  <a:gd name="T101" fmla="*/ 172 h 196"/>
                  <a:gd name="T102" fmla="*/ 7 w 104"/>
                  <a:gd name="T103" fmla="*/ 193 h 196"/>
                  <a:gd name="T104" fmla="*/ 12 w 104"/>
                  <a:gd name="T105" fmla="*/ 196 h 196"/>
                  <a:gd name="T106" fmla="*/ 16 w 104"/>
                  <a:gd name="T107" fmla="*/ 191 h 196"/>
                  <a:gd name="T108" fmla="*/ 33 w 104"/>
                  <a:gd name="T109" fmla="*/ 189 h 196"/>
                  <a:gd name="T110" fmla="*/ 47 w 104"/>
                  <a:gd name="T111" fmla="*/ 186 h 1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196"/>
                  <a:gd name="T170" fmla="*/ 104 w 104"/>
                  <a:gd name="T171" fmla="*/ 196 h 1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196">
                    <a:moveTo>
                      <a:pt x="47" y="186"/>
                    </a:moveTo>
                    <a:lnTo>
                      <a:pt x="47" y="186"/>
                    </a:lnTo>
                    <a:lnTo>
                      <a:pt x="49" y="184"/>
                    </a:lnTo>
                    <a:lnTo>
                      <a:pt x="54" y="184"/>
                    </a:lnTo>
                    <a:lnTo>
                      <a:pt x="54" y="182"/>
                    </a:lnTo>
                    <a:lnTo>
                      <a:pt x="59" y="182"/>
                    </a:lnTo>
                    <a:lnTo>
                      <a:pt x="61" y="182"/>
                    </a:lnTo>
                    <a:lnTo>
                      <a:pt x="61" y="179"/>
                    </a:lnTo>
                    <a:lnTo>
                      <a:pt x="64" y="179"/>
                    </a:lnTo>
                    <a:lnTo>
                      <a:pt x="66" y="179"/>
                    </a:lnTo>
                    <a:lnTo>
                      <a:pt x="68" y="179"/>
                    </a:lnTo>
                    <a:lnTo>
                      <a:pt x="68" y="182"/>
                    </a:lnTo>
                    <a:lnTo>
                      <a:pt x="78" y="179"/>
                    </a:lnTo>
                    <a:lnTo>
                      <a:pt x="82" y="182"/>
                    </a:lnTo>
                    <a:lnTo>
                      <a:pt x="92" y="177"/>
                    </a:lnTo>
                    <a:lnTo>
                      <a:pt x="94" y="177"/>
                    </a:lnTo>
                    <a:lnTo>
                      <a:pt x="99" y="172"/>
                    </a:lnTo>
                    <a:lnTo>
                      <a:pt x="99" y="170"/>
                    </a:lnTo>
                    <a:lnTo>
                      <a:pt x="90" y="170"/>
                    </a:lnTo>
                    <a:lnTo>
                      <a:pt x="90" y="167"/>
                    </a:lnTo>
                    <a:lnTo>
                      <a:pt x="87" y="165"/>
                    </a:lnTo>
                    <a:lnTo>
                      <a:pt x="92" y="165"/>
                    </a:lnTo>
                    <a:lnTo>
                      <a:pt x="92" y="163"/>
                    </a:lnTo>
                    <a:lnTo>
                      <a:pt x="92" y="160"/>
                    </a:lnTo>
                    <a:lnTo>
                      <a:pt x="90" y="160"/>
                    </a:lnTo>
                    <a:lnTo>
                      <a:pt x="92" y="160"/>
                    </a:lnTo>
                    <a:lnTo>
                      <a:pt x="94" y="158"/>
                    </a:lnTo>
                    <a:lnTo>
                      <a:pt x="94" y="160"/>
                    </a:lnTo>
                    <a:lnTo>
                      <a:pt x="97" y="158"/>
                    </a:lnTo>
                    <a:lnTo>
                      <a:pt x="97" y="156"/>
                    </a:lnTo>
                    <a:lnTo>
                      <a:pt x="99" y="156"/>
                    </a:lnTo>
                    <a:lnTo>
                      <a:pt x="101" y="153"/>
                    </a:lnTo>
                    <a:lnTo>
                      <a:pt x="104" y="144"/>
                    </a:lnTo>
                    <a:lnTo>
                      <a:pt x="101" y="139"/>
                    </a:lnTo>
                    <a:lnTo>
                      <a:pt x="99" y="137"/>
                    </a:lnTo>
                    <a:lnTo>
                      <a:pt x="97" y="134"/>
                    </a:lnTo>
                    <a:lnTo>
                      <a:pt x="87" y="134"/>
                    </a:lnTo>
                    <a:lnTo>
                      <a:pt x="85" y="139"/>
                    </a:lnTo>
                    <a:lnTo>
                      <a:pt x="85" y="137"/>
                    </a:lnTo>
                    <a:lnTo>
                      <a:pt x="80" y="137"/>
                    </a:lnTo>
                    <a:lnTo>
                      <a:pt x="82" y="134"/>
                    </a:lnTo>
                    <a:lnTo>
                      <a:pt x="85" y="132"/>
                    </a:lnTo>
                    <a:lnTo>
                      <a:pt x="85" y="130"/>
                    </a:lnTo>
                    <a:lnTo>
                      <a:pt x="85" y="127"/>
                    </a:lnTo>
                    <a:lnTo>
                      <a:pt x="80" y="120"/>
                    </a:lnTo>
                    <a:lnTo>
                      <a:pt x="75" y="118"/>
                    </a:lnTo>
                    <a:lnTo>
                      <a:pt x="78" y="118"/>
                    </a:lnTo>
                    <a:lnTo>
                      <a:pt x="80" y="120"/>
                    </a:lnTo>
                    <a:lnTo>
                      <a:pt x="82" y="120"/>
                    </a:lnTo>
                    <a:lnTo>
                      <a:pt x="82" y="116"/>
                    </a:lnTo>
                    <a:lnTo>
                      <a:pt x="78" y="111"/>
                    </a:lnTo>
                    <a:lnTo>
                      <a:pt x="78" y="108"/>
                    </a:lnTo>
                    <a:lnTo>
                      <a:pt x="73" y="99"/>
                    </a:lnTo>
                    <a:lnTo>
                      <a:pt x="66" y="97"/>
                    </a:lnTo>
                    <a:lnTo>
                      <a:pt x="61" y="85"/>
                    </a:lnTo>
                    <a:lnTo>
                      <a:pt x="59" y="75"/>
                    </a:lnTo>
                    <a:lnTo>
                      <a:pt x="54" y="71"/>
                    </a:lnTo>
                    <a:lnTo>
                      <a:pt x="52" y="68"/>
                    </a:lnTo>
                    <a:lnTo>
                      <a:pt x="47" y="64"/>
                    </a:lnTo>
                    <a:lnTo>
                      <a:pt x="45" y="64"/>
                    </a:lnTo>
                    <a:lnTo>
                      <a:pt x="40" y="66"/>
                    </a:lnTo>
                    <a:lnTo>
                      <a:pt x="38" y="66"/>
                    </a:lnTo>
                    <a:lnTo>
                      <a:pt x="38" y="64"/>
                    </a:lnTo>
                    <a:lnTo>
                      <a:pt x="40" y="61"/>
                    </a:lnTo>
                    <a:lnTo>
                      <a:pt x="42" y="61"/>
                    </a:lnTo>
                    <a:lnTo>
                      <a:pt x="45" y="59"/>
                    </a:lnTo>
                    <a:lnTo>
                      <a:pt x="42" y="56"/>
                    </a:lnTo>
                    <a:lnTo>
                      <a:pt x="42" y="54"/>
                    </a:lnTo>
                    <a:lnTo>
                      <a:pt x="45" y="54"/>
                    </a:lnTo>
                    <a:lnTo>
                      <a:pt x="47" y="52"/>
                    </a:lnTo>
                    <a:lnTo>
                      <a:pt x="47" y="49"/>
                    </a:lnTo>
                    <a:lnTo>
                      <a:pt x="49" y="45"/>
                    </a:lnTo>
                    <a:lnTo>
                      <a:pt x="52" y="35"/>
                    </a:lnTo>
                    <a:lnTo>
                      <a:pt x="56" y="30"/>
                    </a:lnTo>
                    <a:lnTo>
                      <a:pt x="56" y="26"/>
                    </a:lnTo>
                    <a:lnTo>
                      <a:pt x="54" y="26"/>
                    </a:lnTo>
                    <a:lnTo>
                      <a:pt x="40" y="26"/>
                    </a:lnTo>
                    <a:lnTo>
                      <a:pt x="38" y="23"/>
                    </a:lnTo>
                    <a:lnTo>
                      <a:pt x="28" y="26"/>
                    </a:lnTo>
                    <a:lnTo>
                      <a:pt x="26" y="28"/>
                    </a:lnTo>
                    <a:lnTo>
                      <a:pt x="26" y="26"/>
                    </a:lnTo>
                    <a:lnTo>
                      <a:pt x="23" y="26"/>
                    </a:lnTo>
                    <a:lnTo>
                      <a:pt x="23" y="23"/>
                    </a:lnTo>
                    <a:lnTo>
                      <a:pt x="28" y="23"/>
                    </a:lnTo>
                    <a:lnTo>
                      <a:pt x="28" y="21"/>
                    </a:lnTo>
                    <a:lnTo>
                      <a:pt x="26" y="21"/>
                    </a:lnTo>
                    <a:lnTo>
                      <a:pt x="26" y="19"/>
                    </a:lnTo>
                    <a:lnTo>
                      <a:pt x="28" y="16"/>
                    </a:lnTo>
                    <a:lnTo>
                      <a:pt x="33" y="14"/>
                    </a:lnTo>
                    <a:lnTo>
                      <a:pt x="35" y="9"/>
                    </a:lnTo>
                    <a:lnTo>
                      <a:pt x="38" y="7"/>
                    </a:lnTo>
                    <a:lnTo>
                      <a:pt x="40" y="2"/>
                    </a:lnTo>
                    <a:lnTo>
                      <a:pt x="35" y="0"/>
                    </a:lnTo>
                    <a:lnTo>
                      <a:pt x="23" y="5"/>
                    </a:lnTo>
                    <a:lnTo>
                      <a:pt x="21" y="2"/>
                    </a:lnTo>
                    <a:lnTo>
                      <a:pt x="19" y="2"/>
                    </a:lnTo>
                    <a:lnTo>
                      <a:pt x="14" y="2"/>
                    </a:lnTo>
                    <a:lnTo>
                      <a:pt x="12" y="7"/>
                    </a:lnTo>
                    <a:lnTo>
                      <a:pt x="12" y="12"/>
                    </a:lnTo>
                    <a:lnTo>
                      <a:pt x="9" y="12"/>
                    </a:lnTo>
                    <a:lnTo>
                      <a:pt x="9" y="14"/>
                    </a:lnTo>
                    <a:lnTo>
                      <a:pt x="9" y="16"/>
                    </a:lnTo>
                    <a:lnTo>
                      <a:pt x="12" y="19"/>
                    </a:lnTo>
                    <a:lnTo>
                      <a:pt x="4" y="21"/>
                    </a:lnTo>
                    <a:lnTo>
                      <a:pt x="4" y="26"/>
                    </a:lnTo>
                    <a:lnTo>
                      <a:pt x="7" y="28"/>
                    </a:lnTo>
                    <a:lnTo>
                      <a:pt x="4" y="28"/>
                    </a:lnTo>
                    <a:lnTo>
                      <a:pt x="2" y="28"/>
                    </a:lnTo>
                    <a:lnTo>
                      <a:pt x="2" y="33"/>
                    </a:lnTo>
                    <a:lnTo>
                      <a:pt x="4" y="33"/>
                    </a:lnTo>
                    <a:lnTo>
                      <a:pt x="7" y="30"/>
                    </a:lnTo>
                    <a:lnTo>
                      <a:pt x="7" y="33"/>
                    </a:lnTo>
                    <a:lnTo>
                      <a:pt x="7" y="38"/>
                    </a:lnTo>
                    <a:lnTo>
                      <a:pt x="4" y="38"/>
                    </a:lnTo>
                    <a:lnTo>
                      <a:pt x="4" y="40"/>
                    </a:lnTo>
                    <a:lnTo>
                      <a:pt x="4" y="42"/>
                    </a:lnTo>
                    <a:lnTo>
                      <a:pt x="2" y="42"/>
                    </a:lnTo>
                    <a:lnTo>
                      <a:pt x="2" y="47"/>
                    </a:lnTo>
                    <a:lnTo>
                      <a:pt x="0" y="47"/>
                    </a:lnTo>
                    <a:lnTo>
                      <a:pt x="0" y="49"/>
                    </a:lnTo>
                    <a:lnTo>
                      <a:pt x="2" y="49"/>
                    </a:lnTo>
                    <a:lnTo>
                      <a:pt x="2" y="52"/>
                    </a:lnTo>
                    <a:lnTo>
                      <a:pt x="4" y="54"/>
                    </a:lnTo>
                    <a:lnTo>
                      <a:pt x="9" y="49"/>
                    </a:lnTo>
                    <a:lnTo>
                      <a:pt x="12" y="49"/>
                    </a:lnTo>
                    <a:lnTo>
                      <a:pt x="12" y="52"/>
                    </a:lnTo>
                    <a:lnTo>
                      <a:pt x="7" y="66"/>
                    </a:lnTo>
                    <a:lnTo>
                      <a:pt x="7" y="68"/>
                    </a:lnTo>
                    <a:lnTo>
                      <a:pt x="7" y="71"/>
                    </a:lnTo>
                    <a:lnTo>
                      <a:pt x="4" y="75"/>
                    </a:lnTo>
                    <a:lnTo>
                      <a:pt x="4" y="80"/>
                    </a:lnTo>
                    <a:lnTo>
                      <a:pt x="7" y="80"/>
                    </a:lnTo>
                    <a:lnTo>
                      <a:pt x="9" y="71"/>
                    </a:lnTo>
                    <a:lnTo>
                      <a:pt x="9" y="64"/>
                    </a:lnTo>
                    <a:lnTo>
                      <a:pt x="12" y="61"/>
                    </a:lnTo>
                    <a:lnTo>
                      <a:pt x="12" y="66"/>
                    </a:lnTo>
                    <a:lnTo>
                      <a:pt x="12" y="68"/>
                    </a:lnTo>
                    <a:lnTo>
                      <a:pt x="12" y="66"/>
                    </a:lnTo>
                    <a:lnTo>
                      <a:pt x="14" y="66"/>
                    </a:lnTo>
                    <a:lnTo>
                      <a:pt x="14" y="64"/>
                    </a:lnTo>
                    <a:lnTo>
                      <a:pt x="16" y="64"/>
                    </a:lnTo>
                    <a:lnTo>
                      <a:pt x="19" y="66"/>
                    </a:lnTo>
                    <a:lnTo>
                      <a:pt x="16" y="66"/>
                    </a:lnTo>
                    <a:lnTo>
                      <a:pt x="16" y="68"/>
                    </a:lnTo>
                    <a:lnTo>
                      <a:pt x="16" y="73"/>
                    </a:lnTo>
                    <a:lnTo>
                      <a:pt x="19" y="75"/>
                    </a:lnTo>
                    <a:lnTo>
                      <a:pt x="19" y="78"/>
                    </a:lnTo>
                    <a:lnTo>
                      <a:pt x="14" y="87"/>
                    </a:lnTo>
                    <a:lnTo>
                      <a:pt x="14" y="90"/>
                    </a:lnTo>
                    <a:lnTo>
                      <a:pt x="12" y="90"/>
                    </a:lnTo>
                    <a:lnTo>
                      <a:pt x="14" y="97"/>
                    </a:lnTo>
                    <a:lnTo>
                      <a:pt x="16" y="97"/>
                    </a:lnTo>
                    <a:lnTo>
                      <a:pt x="14" y="94"/>
                    </a:lnTo>
                    <a:lnTo>
                      <a:pt x="16" y="92"/>
                    </a:lnTo>
                    <a:lnTo>
                      <a:pt x="21" y="97"/>
                    </a:lnTo>
                    <a:lnTo>
                      <a:pt x="23" y="94"/>
                    </a:lnTo>
                    <a:lnTo>
                      <a:pt x="23" y="92"/>
                    </a:lnTo>
                    <a:lnTo>
                      <a:pt x="28" y="92"/>
                    </a:lnTo>
                    <a:lnTo>
                      <a:pt x="33" y="92"/>
                    </a:lnTo>
                    <a:lnTo>
                      <a:pt x="33" y="90"/>
                    </a:lnTo>
                    <a:lnTo>
                      <a:pt x="35" y="90"/>
                    </a:lnTo>
                    <a:lnTo>
                      <a:pt x="40" y="90"/>
                    </a:lnTo>
                    <a:lnTo>
                      <a:pt x="38" y="90"/>
                    </a:lnTo>
                    <a:lnTo>
                      <a:pt x="35" y="92"/>
                    </a:lnTo>
                    <a:lnTo>
                      <a:pt x="33" y="101"/>
                    </a:lnTo>
                    <a:lnTo>
                      <a:pt x="35" y="104"/>
                    </a:lnTo>
                    <a:lnTo>
                      <a:pt x="35" y="106"/>
                    </a:lnTo>
                    <a:lnTo>
                      <a:pt x="38" y="108"/>
                    </a:lnTo>
                    <a:lnTo>
                      <a:pt x="40" y="108"/>
                    </a:lnTo>
                    <a:lnTo>
                      <a:pt x="42" y="106"/>
                    </a:lnTo>
                    <a:lnTo>
                      <a:pt x="45" y="106"/>
                    </a:lnTo>
                    <a:lnTo>
                      <a:pt x="42" y="108"/>
                    </a:lnTo>
                    <a:lnTo>
                      <a:pt x="42" y="111"/>
                    </a:lnTo>
                    <a:lnTo>
                      <a:pt x="42" y="113"/>
                    </a:lnTo>
                    <a:lnTo>
                      <a:pt x="40" y="116"/>
                    </a:lnTo>
                    <a:lnTo>
                      <a:pt x="42" y="116"/>
                    </a:lnTo>
                    <a:lnTo>
                      <a:pt x="42" y="118"/>
                    </a:lnTo>
                    <a:lnTo>
                      <a:pt x="40" y="123"/>
                    </a:lnTo>
                    <a:lnTo>
                      <a:pt x="42" y="125"/>
                    </a:lnTo>
                    <a:lnTo>
                      <a:pt x="40" y="127"/>
                    </a:lnTo>
                    <a:lnTo>
                      <a:pt x="30" y="127"/>
                    </a:lnTo>
                    <a:lnTo>
                      <a:pt x="19" y="137"/>
                    </a:lnTo>
                    <a:lnTo>
                      <a:pt x="23" y="134"/>
                    </a:lnTo>
                    <a:lnTo>
                      <a:pt x="26" y="134"/>
                    </a:lnTo>
                    <a:lnTo>
                      <a:pt x="26" y="142"/>
                    </a:lnTo>
                    <a:lnTo>
                      <a:pt x="28" y="144"/>
                    </a:lnTo>
                    <a:lnTo>
                      <a:pt x="26" y="149"/>
                    </a:lnTo>
                    <a:lnTo>
                      <a:pt x="12" y="158"/>
                    </a:lnTo>
                    <a:lnTo>
                      <a:pt x="14" y="163"/>
                    </a:lnTo>
                    <a:lnTo>
                      <a:pt x="16" y="163"/>
                    </a:lnTo>
                    <a:lnTo>
                      <a:pt x="19" y="160"/>
                    </a:lnTo>
                    <a:lnTo>
                      <a:pt x="21" y="160"/>
                    </a:lnTo>
                    <a:lnTo>
                      <a:pt x="23" y="163"/>
                    </a:lnTo>
                    <a:lnTo>
                      <a:pt x="26" y="165"/>
                    </a:lnTo>
                    <a:lnTo>
                      <a:pt x="28" y="163"/>
                    </a:lnTo>
                    <a:lnTo>
                      <a:pt x="30" y="163"/>
                    </a:lnTo>
                    <a:lnTo>
                      <a:pt x="33" y="167"/>
                    </a:lnTo>
                    <a:lnTo>
                      <a:pt x="35" y="167"/>
                    </a:lnTo>
                    <a:lnTo>
                      <a:pt x="38" y="167"/>
                    </a:lnTo>
                    <a:lnTo>
                      <a:pt x="40" y="165"/>
                    </a:lnTo>
                    <a:lnTo>
                      <a:pt x="47" y="160"/>
                    </a:lnTo>
                    <a:lnTo>
                      <a:pt x="47" y="163"/>
                    </a:lnTo>
                    <a:lnTo>
                      <a:pt x="42" y="167"/>
                    </a:lnTo>
                    <a:lnTo>
                      <a:pt x="40" y="170"/>
                    </a:lnTo>
                    <a:lnTo>
                      <a:pt x="40" y="172"/>
                    </a:lnTo>
                    <a:lnTo>
                      <a:pt x="26" y="172"/>
                    </a:lnTo>
                    <a:lnTo>
                      <a:pt x="23" y="175"/>
                    </a:lnTo>
                    <a:lnTo>
                      <a:pt x="21" y="177"/>
                    </a:lnTo>
                    <a:lnTo>
                      <a:pt x="21" y="179"/>
                    </a:lnTo>
                    <a:lnTo>
                      <a:pt x="7" y="193"/>
                    </a:lnTo>
                    <a:lnTo>
                      <a:pt x="7" y="196"/>
                    </a:lnTo>
                    <a:lnTo>
                      <a:pt x="7" y="193"/>
                    </a:lnTo>
                    <a:lnTo>
                      <a:pt x="12" y="196"/>
                    </a:lnTo>
                    <a:lnTo>
                      <a:pt x="14" y="196"/>
                    </a:lnTo>
                    <a:lnTo>
                      <a:pt x="14" y="193"/>
                    </a:lnTo>
                    <a:lnTo>
                      <a:pt x="16" y="191"/>
                    </a:lnTo>
                    <a:lnTo>
                      <a:pt x="19" y="189"/>
                    </a:lnTo>
                    <a:lnTo>
                      <a:pt x="26" y="189"/>
                    </a:lnTo>
                    <a:lnTo>
                      <a:pt x="30" y="191"/>
                    </a:lnTo>
                    <a:lnTo>
                      <a:pt x="33" y="191"/>
                    </a:lnTo>
                    <a:lnTo>
                      <a:pt x="33" y="189"/>
                    </a:lnTo>
                    <a:lnTo>
                      <a:pt x="35" y="184"/>
                    </a:lnTo>
                    <a:lnTo>
                      <a:pt x="38" y="184"/>
                    </a:lnTo>
                    <a:lnTo>
                      <a:pt x="42" y="182"/>
                    </a:lnTo>
                    <a:lnTo>
                      <a:pt x="47" y="186"/>
                    </a:lnTo>
                    <a:close/>
                  </a:path>
                </a:pathLst>
              </a:custGeom>
              <a:grpFill/>
              <a:ln w="9525">
                <a:noFill/>
                <a:round/>
                <a:headEnd/>
                <a:tailEnd/>
              </a:ln>
            </p:spPr>
            <p:txBody>
              <a:bodyPr/>
              <a:lstStyle/>
              <a:p>
                <a:pPr>
                  <a:defRPr/>
                </a:pPr>
                <a:endParaRPr lang="en-US" sz="1200" kern="0">
                  <a:solidFill>
                    <a:srgbClr val="0096D6"/>
                  </a:solidFill>
                </a:endParaRPr>
              </a:p>
            </p:txBody>
          </p:sp>
          <p:sp>
            <p:nvSpPr>
              <p:cNvPr id="2671" name="Freeform 846"/>
              <p:cNvSpPr>
                <a:spLocks/>
              </p:cNvSpPr>
              <p:nvPr/>
            </p:nvSpPr>
            <p:spPr bwMode="auto">
              <a:xfrm>
                <a:off x="2800" y="1646"/>
                <a:ext cx="104" cy="196"/>
              </a:xfrm>
              <a:custGeom>
                <a:avLst/>
                <a:gdLst>
                  <a:gd name="T0" fmla="*/ 54 w 104"/>
                  <a:gd name="T1" fmla="*/ 184 h 196"/>
                  <a:gd name="T2" fmla="*/ 61 w 104"/>
                  <a:gd name="T3" fmla="*/ 182 h 196"/>
                  <a:gd name="T4" fmla="*/ 68 w 104"/>
                  <a:gd name="T5" fmla="*/ 179 h 196"/>
                  <a:gd name="T6" fmla="*/ 94 w 104"/>
                  <a:gd name="T7" fmla="*/ 177 h 196"/>
                  <a:gd name="T8" fmla="*/ 90 w 104"/>
                  <a:gd name="T9" fmla="*/ 167 h 196"/>
                  <a:gd name="T10" fmla="*/ 92 w 104"/>
                  <a:gd name="T11" fmla="*/ 160 h 196"/>
                  <a:gd name="T12" fmla="*/ 97 w 104"/>
                  <a:gd name="T13" fmla="*/ 158 h 196"/>
                  <a:gd name="T14" fmla="*/ 101 w 104"/>
                  <a:gd name="T15" fmla="*/ 153 h 196"/>
                  <a:gd name="T16" fmla="*/ 87 w 104"/>
                  <a:gd name="T17" fmla="*/ 134 h 196"/>
                  <a:gd name="T18" fmla="*/ 85 w 104"/>
                  <a:gd name="T19" fmla="*/ 132 h 196"/>
                  <a:gd name="T20" fmla="*/ 75 w 104"/>
                  <a:gd name="T21" fmla="*/ 118 h 196"/>
                  <a:gd name="T22" fmla="*/ 82 w 104"/>
                  <a:gd name="T23" fmla="*/ 116 h 196"/>
                  <a:gd name="T24" fmla="*/ 66 w 104"/>
                  <a:gd name="T25" fmla="*/ 97 h 196"/>
                  <a:gd name="T26" fmla="*/ 47 w 104"/>
                  <a:gd name="T27" fmla="*/ 64 h 196"/>
                  <a:gd name="T28" fmla="*/ 38 w 104"/>
                  <a:gd name="T29" fmla="*/ 64 h 196"/>
                  <a:gd name="T30" fmla="*/ 42 w 104"/>
                  <a:gd name="T31" fmla="*/ 56 h 196"/>
                  <a:gd name="T32" fmla="*/ 47 w 104"/>
                  <a:gd name="T33" fmla="*/ 49 h 196"/>
                  <a:gd name="T34" fmla="*/ 54 w 104"/>
                  <a:gd name="T35" fmla="*/ 26 h 196"/>
                  <a:gd name="T36" fmla="*/ 26 w 104"/>
                  <a:gd name="T37" fmla="*/ 28 h 196"/>
                  <a:gd name="T38" fmla="*/ 28 w 104"/>
                  <a:gd name="T39" fmla="*/ 23 h 196"/>
                  <a:gd name="T40" fmla="*/ 28 w 104"/>
                  <a:gd name="T41" fmla="*/ 16 h 196"/>
                  <a:gd name="T42" fmla="*/ 35 w 104"/>
                  <a:gd name="T43" fmla="*/ 0 h 196"/>
                  <a:gd name="T44" fmla="*/ 12 w 104"/>
                  <a:gd name="T45" fmla="*/ 7 h 196"/>
                  <a:gd name="T46" fmla="*/ 9 w 104"/>
                  <a:gd name="T47" fmla="*/ 16 h 196"/>
                  <a:gd name="T48" fmla="*/ 4 w 104"/>
                  <a:gd name="T49" fmla="*/ 28 h 196"/>
                  <a:gd name="T50" fmla="*/ 7 w 104"/>
                  <a:gd name="T51" fmla="*/ 30 h 196"/>
                  <a:gd name="T52" fmla="*/ 7 w 104"/>
                  <a:gd name="T53" fmla="*/ 38 h 196"/>
                  <a:gd name="T54" fmla="*/ 2 w 104"/>
                  <a:gd name="T55" fmla="*/ 42 h 196"/>
                  <a:gd name="T56" fmla="*/ 2 w 104"/>
                  <a:gd name="T57" fmla="*/ 49 h 196"/>
                  <a:gd name="T58" fmla="*/ 12 w 104"/>
                  <a:gd name="T59" fmla="*/ 52 h 196"/>
                  <a:gd name="T60" fmla="*/ 7 w 104"/>
                  <a:gd name="T61" fmla="*/ 71 h 196"/>
                  <a:gd name="T62" fmla="*/ 9 w 104"/>
                  <a:gd name="T63" fmla="*/ 71 h 196"/>
                  <a:gd name="T64" fmla="*/ 12 w 104"/>
                  <a:gd name="T65" fmla="*/ 68 h 196"/>
                  <a:gd name="T66" fmla="*/ 14 w 104"/>
                  <a:gd name="T67" fmla="*/ 66 h 196"/>
                  <a:gd name="T68" fmla="*/ 16 w 104"/>
                  <a:gd name="T69" fmla="*/ 66 h 196"/>
                  <a:gd name="T70" fmla="*/ 19 w 104"/>
                  <a:gd name="T71" fmla="*/ 78 h 196"/>
                  <a:gd name="T72" fmla="*/ 14 w 104"/>
                  <a:gd name="T73" fmla="*/ 97 h 196"/>
                  <a:gd name="T74" fmla="*/ 16 w 104"/>
                  <a:gd name="T75" fmla="*/ 92 h 196"/>
                  <a:gd name="T76" fmla="*/ 33 w 104"/>
                  <a:gd name="T77" fmla="*/ 92 h 196"/>
                  <a:gd name="T78" fmla="*/ 38 w 104"/>
                  <a:gd name="T79" fmla="*/ 90 h 196"/>
                  <a:gd name="T80" fmla="*/ 35 w 104"/>
                  <a:gd name="T81" fmla="*/ 106 h 196"/>
                  <a:gd name="T82" fmla="*/ 42 w 104"/>
                  <a:gd name="T83" fmla="*/ 106 h 196"/>
                  <a:gd name="T84" fmla="*/ 40 w 104"/>
                  <a:gd name="T85" fmla="*/ 116 h 196"/>
                  <a:gd name="T86" fmla="*/ 42 w 104"/>
                  <a:gd name="T87" fmla="*/ 125 h 196"/>
                  <a:gd name="T88" fmla="*/ 19 w 104"/>
                  <a:gd name="T89" fmla="*/ 137 h 196"/>
                  <a:gd name="T90" fmla="*/ 26 w 104"/>
                  <a:gd name="T91" fmla="*/ 149 h 196"/>
                  <a:gd name="T92" fmla="*/ 16 w 104"/>
                  <a:gd name="T93" fmla="*/ 163 h 196"/>
                  <a:gd name="T94" fmla="*/ 23 w 104"/>
                  <a:gd name="T95" fmla="*/ 163 h 196"/>
                  <a:gd name="T96" fmla="*/ 30 w 104"/>
                  <a:gd name="T97" fmla="*/ 163 h 196"/>
                  <a:gd name="T98" fmla="*/ 40 w 104"/>
                  <a:gd name="T99" fmla="*/ 165 h 196"/>
                  <a:gd name="T100" fmla="*/ 40 w 104"/>
                  <a:gd name="T101" fmla="*/ 172 h 196"/>
                  <a:gd name="T102" fmla="*/ 7 w 104"/>
                  <a:gd name="T103" fmla="*/ 193 h 196"/>
                  <a:gd name="T104" fmla="*/ 12 w 104"/>
                  <a:gd name="T105" fmla="*/ 196 h 196"/>
                  <a:gd name="T106" fmla="*/ 16 w 104"/>
                  <a:gd name="T107" fmla="*/ 191 h 196"/>
                  <a:gd name="T108" fmla="*/ 33 w 104"/>
                  <a:gd name="T109" fmla="*/ 189 h 196"/>
                  <a:gd name="T110" fmla="*/ 47 w 104"/>
                  <a:gd name="T111" fmla="*/ 186 h 1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196"/>
                  <a:gd name="T170" fmla="*/ 104 w 104"/>
                  <a:gd name="T171" fmla="*/ 196 h 1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196">
                    <a:moveTo>
                      <a:pt x="47" y="186"/>
                    </a:moveTo>
                    <a:lnTo>
                      <a:pt x="47" y="186"/>
                    </a:lnTo>
                    <a:lnTo>
                      <a:pt x="49" y="184"/>
                    </a:lnTo>
                    <a:lnTo>
                      <a:pt x="54" y="184"/>
                    </a:lnTo>
                    <a:lnTo>
                      <a:pt x="54" y="182"/>
                    </a:lnTo>
                    <a:lnTo>
                      <a:pt x="59" y="182"/>
                    </a:lnTo>
                    <a:lnTo>
                      <a:pt x="61" y="182"/>
                    </a:lnTo>
                    <a:lnTo>
                      <a:pt x="61" y="179"/>
                    </a:lnTo>
                    <a:lnTo>
                      <a:pt x="64" y="179"/>
                    </a:lnTo>
                    <a:lnTo>
                      <a:pt x="66" y="179"/>
                    </a:lnTo>
                    <a:lnTo>
                      <a:pt x="68" y="179"/>
                    </a:lnTo>
                    <a:lnTo>
                      <a:pt x="68" y="182"/>
                    </a:lnTo>
                    <a:lnTo>
                      <a:pt x="78" y="179"/>
                    </a:lnTo>
                    <a:lnTo>
                      <a:pt x="82" y="182"/>
                    </a:lnTo>
                    <a:lnTo>
                      <a:pt x="92" y="177"/>
                    </a:lnTo>
                    <a:lnTo>
                      <a:pt x="94" y="177"/>
                    </a:lnTo>
                    <a:lnTo>
                      <a:pt x="99" y="172"/>
                    </a:lnTo>
                    <a:lnTo>
                      <a:pt x="99" y="170"/>
                    </a:lnTo>
                    <a:lnTo>
                      <a:pt x="90" y="170"/>
                    </a:lnTo>
                    <a:lnTo>
                      <a:pt x="90" y="167"/>
                    </a:lnTo>
                    <a:lnTo>
                      <a:pt x="87" y="165"/>
                    </a:lnTo>
                    <a:lnTo>
                      <a:pt x="92" y="165"/>
                    </a:lnTo>
                    <a:lnTo>
                      <a:pt x="92" y="163"/>
                    </a:lnTo>
                    <a:lnTo>
                      <a:pt x="92" y="160"/>
                    </a:lnTo>
                    <a:lnTo>
                      <a:pt x="90" y="160"/>
                    </a:lnTo>
                    <a:lnTo>
                      <a:pt x="92" y="160"/>
                    </a:lnTo>
                    <a:lnTo>
                      <a:pt x="94" y="158"/>
                    </a:lnTo>
                    <a:lnTo>
                      <a:pt x="94" y="160"/>
                    </a:lnTo>
                    <a:lnTo>
                      <a:pt x="97" y="158"/>
                    </a:lnTo>
                    <a:lnTo>
                      <a:pt x="97" y="156"/>
                    </a:lnTo>
                    <a:lnTo>
                      <a:pt x="99" y="156"/>
                    </a:lnTo>
                    <a:lnTo>
                      <a:pt x="101" y="153"/>
                    </a:lnTo>
                    <a:lnTo>
                      <a:pt x="104" y="144"/>
                    </a:lnTo>
                    <a:lnTo>
                      <a:pt x="101" y="139"/>
                    </a:lnTo>
                    <a:lnTo>
                      <a:pt x="99" y="137"/>
                    </a:lnTo>
                    <a:lnTo>
                      <a:pt x="97" y="134"/>
                    </a:lnTo>
                    <a:lnTo>
                      <a:pt x="87" y="134"/>
                    </a:lnTo>
                    <a:lnTo>
                      <a:pt x="85" y="139"/>
                    </a:lnTo>
                    <a:lnTo>
                      <a:pt x="85" y="137"/>
                    </a:lnTo>
                    <a:lnTo>
                      <a:pt x="80" y="137"/>
                    </a:lnTo>
                    <a:lnTo>
                      <a:pt x="82" y="134"/>
                    </a:lnTo>
                    <a:lnTo>
                      <a:pt x="85" y="132"/>
                    </a:lnTo>
                    <a:lnTo>
                      <a:pt x="85" y="130"/>
                    </a:lnTo>
                    <a:lnTo>
                      <a:pt x="85" y="127"/>
                    </a:lnTo>
                    <a:lnTo>
                      <a:pt x="80" y="120"/>
                    </a:lnTo>
                    <a:lnTo>
                      <a:pt x="75" y="118"/>
                    </a:lnTo>
                    <a:lnTo>
                      <a:pt x="78" y="118"/>
                    </a:lnTo>
                    <a:lnTo>
                      <a:pt x="80" y="120"/>
                    </a:lnTo>
                    <a:lnTo>
                      <a:pt x="82" y="120"/>
                    </a:lnTo>
                    <a:lnTo>
                      <a:pt x="82" y="116"/>
                    </a:lnTo>
                    <a:lnTo>
                      <a:pt x="78" y="111"/>
                    </a:lnTo>
                    <a:lnTo>
                      <a:pt x="78" y="108"/>
                    </a:lnTo>
                    <a:lnTo>
                      <a:pt x="73" y="99"/>
                    </a:lnTo>
                    <a:lnTo>
                      <a:pt x="66" y="97"/>
                    </a:lnTo>
                    <a:lnTo>
                      <a:pt x="61" y="85"/>
                    </a:lnTo>
                    <a:lnTo>
                      <a:pt x="59" y="75"/>
                    </a:lnTo>
                    <a:lnTo>
                      <a:pt x="54" y="71"/>
                    </a:lnTo>
                    <a:lnTo>
                      <a:pt x="52" y="68"/>
                    </a:lnTo>
                    <a:lnTo>
                      <a:pt x="47" y="64"/>
                    </a:lnTo>
                    <a:lnTo>
                      <a:pt x="45" y="64"/>
                    </a:lnTo>
                    <a:lnTo>
                      <a:pt x="40" y="66"/>
                    </a:lnTo>
                    <a:lnTo>
                      <a:pt x="38" y="66"/>
                    </a:lnTo>
                    <a:lnTo>
                      <a:pt x="38" y="64"/>
                    </a:lnTo>
                    <a:lnTo>
                      <a:pt x="40" y="61"/>
                    </a:lnTo>
                    <a:lnTo>
                      <a:pt x="42" y="61"/>
                    </a:lnTo>
                    <a:lnTo>
                      <a:pt x="45" y="59"/>
                    </a:lnTo>
                    <a:lnTo>
                      <a:pt x="42" y="56"/>
                    </a:lnTo>
                    <a:lnTo>
                      <a:pt x="42" y="54"/>
                    </a:lnTo>
                    <a:lnTo>
                      <a:pt x="45" y="54"/>
                    </a:lnTo>
                    <a:lnTo>
                      <a:pt x="47" y="52"/>
                    </a:lnTo>
                    <a:lnTo>
                      <a:pt x="47" y="49"/>
                    </a:lnTo>
                    <a:lnTo>
                      <a:pt x="49" y="45"/>
                    </a:lnTo>
                    <a:lnTo>
                      <a:pt x="52" y="35"/>
                    </a:lnTo>
                    <a:lnTo>
                      <a:pt x="56" y="30"/>
                    </a:lnTo>
                    <a:lnTo>
                      <a:pt x="56" y="26"/>
                    </a:lnTo>
                    <a:lnTo>
                      <a:pt x="54" y="26"/>
                    </a:lnTo>
                    <a:lnTo>
                      <a:pt x="40" y="26"/>
                    </a:lnTo>
                    <a:lnTo>
                      <a:pt x="38" y="23"/>
                    </a:lnTo>
                    <a:lnTo>
                      <a:pt x="28" y="26"/>
                    </a:lnTo>
                    <a:lnTo>
                      <a:pt x="26" y="28"/>
                    </a:lnTo>
                    <a:lnTo>
                      <a:pt x="26" y="26"/>
                    </a:lnTo>
                    <a:lnTo>
                      <a:pt x="23" y="26"/>
                    </a:lnTo>
                    <a:lnTo>
                      <a:pt x="23" y="23"/>
                    </a:lnTo>
                    <a:lnTo>
                      <a:pt x="28" y="23"/>
                    </a:lnTo>
                    <a:lnTo>
                      <a:pt x="28" y="21"/>
                    </a:lnTo>
                    <a:lnTo>
                      <a:pt x="26" y="21"/>
                    </a:lnTo>
                    <a:lnTo>
                      <a:pt x="26" y="19"/>
                    </a:lnTo>
                    <a:lnTo>
                      <a:pt x="28" y="16"/>
                    </a:lnTo>
                    <a:lnTo>
                      <a:pt x="33" y="14"/>
                    </a:lnTo>
                    <a:lnTo>
                      <a:pt x="35" y="9"/>
                    </a:lnTo>
                    <a:lnTo>
                      <a:pt x="38" y="7"/>
                    </a:lnTo>
                    <a:lnTo>
                      <a:pt x="40" y="2"/>
                    </a:lnTo>
                    <a:lnTo>
                      <a:pt x="35" y="0"/>
                    </a:lnTo>
                    <a:lnTo>
                      <a:pt x="23" y="5"/>
                    </a:lnTo>
                    <a:lnTo>
                      <a:pt x="21" y="2"/>
                    </a:lnTo>
                    <a:lnTo>
                      <a:pt x="19" y="2"/>
                    </a:lnTo>
                    <a:lnTo>
                      <a:pt x="14" y="2"/>
                    </a:lnTo>
                    <a:lnTo>
                      <a:pt x="12" y="7"/>
                    </a:lnTo>
                    <a:lnTo>
                      <a:pt x="12" y="12"/>
                    </a:lnTo>
                    <a:lnTo>
                      <a:pt x="9" y="12"/>
                    </a:lnTo>
                    <a:lnTo>
                      <a:pt x="9" y="14"/>
                    </a:lnTo>
                    <a:lnTo>
                      <a:pt x="9" y="16"/>
                    </a:lnTo>
                    <a:lnTo>
                      <a:pt x="12" y="19"/>
                    </a:lnTo>
                    <a:lnTo>
                      <a:pt x="4" y="21"/>
                    </a:lnTo>
                    <a:lnTo>
                      <a:pt x="4" y="26"/>
                    </a:lnTo>
                    <a:lnTo>
                      <a:pt x="7" y="28"/>
                    </a:lnTo>
                    <a:lnTo>
                      <a:pt x="4" y="28"/>
                    </a:lnTo>
                    <a:lnTo>
                      <a:pt x="2" y="28"/>
                    </a:lnTo>
                    <a:lnTo>
                      <a:pt x="2" y="33"/>
                    </a:lnTo>
                    <a:lnTo>
                      <a:pt x="4" y="33"/>
                    </a:lnTo>
                    <a:lnTo>
                      <a:pt x="7" y="30"/>
                    </a:lnTo>
                    <a:lnTo>
                      <a:pt x="7" y="33"/>
                    </a:lnTo>
                    <a:lnTo>
                      <a:pt x="7" y="38"/>
                    </a:lnTo>
                    <a:lnTo>
                      <a:pt x="4" y="38"/>
                    </a:lnTo>
                    <a:lnTo>
                      <a:pt x="4" y="40"/>
                    </a:lnTo>
                    <a:lnTo>
                      <a:pt x="4" y="42"/>
                    </a:lnTo>
                    <a:lnTo>
                      <a:pt x="2" y="42"/>
                    </a:lnTo>
                    <a:lnTo>
                      <a:pt x="2" y="47"/>
                    </a:lnTo>
                    <a:lnTo>
                      <a:pt x="0" y="47"/>
                    </a:lnTo>
                    <a:lnTo>
                      <a:pt x="0" y="49"/>
                    </a:lnTo>
                    <a:lnTo>
                      <a:pt x="2" y="49"/>
                    </a:lnTo>
                    <a:lnTo>
                      <a:pt x="2" y="52"/>
                    </a:lnTo>
                    <a:lnTo>
                      <a:pt x="4" y="54"/>
                    </a:lnTo>
                    <a:lnTo>
                      <a:pt x="9" y="49"/>
                    </a:lnTo>
                    <a:lnTo>
                      <a:pt x="12" y="49"/>
                    </a:lnTo>
                    <a:lnTo>
                      <a:pt x="12" y="52"/>
                    </a:lnTo>
                    <a:lnTo>
                      <a:pt x="7" y="66"/>
                    </a:lnTo>
                    <a:lnTo>
                      <a:pt x="7" y="68"/>
                    </a:lnTo>
                    <a:lnTo>
                      <a:pt x="7" y="71"/>
                    </a:lnTo>
                    <a:lnTo>
                      <a:pt x="4" y="75"/>
                    </a:lnTo>
                    <a:lnTo>
                      <a:pt x="4" y="80"/>
                    </a:lnTo>
                    <a:lnTo>
                      <a:pt x="7" y="80"/>
                    </a:lnTo>
                    <a:lnTo>
                      <a:pt x="9" y="71"/>
                    </a:lnTo>
                    <a:lnTo>
                      <a:pt x="9" y="64"/>
                    </a:lnTo>
                    <a:lnTo>
                      <a:pt x="12" y="61"/>
                    </a:lnTo>
                    <a:lnTo>
                      <a:pt x="12" y="66"/>
                    </a:lnTo>
                    <a:lnTo>
                      <a:pt x="12" y="68"/>
                    </a:lnTo>
                    <a:lnTo>
                      <a:pt x="12" y="66"/>
                    </a:lnTo>
                    <a:lnTo>
                      <a:pt x="14" y="66"/>
                    </a:lnTo>
                    <a:lnTo>
                      <a:pt x="14" y="64"/>
                    </a:lnTo>
                    <a:lnTo>
                      <a:pt x="16" y="64"/>
                    </a:lnTo>
                    <a:lnTo>
                      <a:pt x="19" y="66"/>
                    </a:lnTo>
                    <a:lnTo>
                      <a:pt x="16" y="66"/>
                    </a:lnTo>
                    <a:lnTo>
                      <a:pt x="16" y="68"/>
                    </a:lnTo>
                    <a:lnTo>
                      <a:pt x="16" y="73"/>
                    </a:lnTo>
                    <a:lnTo>
                      <a:pt x="19" y="75"/>
                    </a:lnTo>
                    <a:lnTo>
                      <a:pt x="19" y="78"/>
                    </a:lnTo>
                    <a:lnTo>
                      <a:pt x="14" y="87"/>
                    </a:lnTo>
                    <a:lnTo>
                      <a:pt x="14" y="90"/>
                    </a:lnTo>
                    <a:lnTo>
                      <a:pt x="12" y="90"/>
                    </a:lnTo>
                    <a:lnTo>
                      <a:pt x="14" y="97"/>
                    </a:lnTo>
                    <a:lnTo>
                      <a:pt x="16" y="97"/>
                    </a:lnTo>
                    <a:lnTo>
                      <a:pt x="14" y="94"/>
                    </a:lnTo>
                    <a:lnTo>
                      <a:pt x="16" y="92"/>
                    </a:lnTo>
                    <a:lnTo>
                      <a:pt x="21" y="97"/>
                    </a:lnTo>
                    <a:lnTo>
                      <a:pt x="23" y="94"/>
                    </a:lnTo>
                    <a:lnTo>
                      <a:pt x="23" y="92"/>
                    </a:lnTo>
                    <a:lnTo>
                      <a:pt x="28" y="92"/>
                    </a:lnTo>
                    <a:lnTo>
                      <a:pt x="33" y="92"/>
                    </a:lnTo>
                    <a:lnTo>
                      <a:pt x="33" y="90"/>
                    </a:lnTo>
                    <a:lnTo>
                      <a:pt x="35" y="90"/>
                    </a:lnTo>
                    <a:lnTo>
                      <a:pt x="40" y="90"/>
                    </a:lnTo>
                    <a:lnTo>
                      <a:pt x="38" y="90"/>
                    </a:lnTo>
                    <a:lnTo>
                      <a:pt x="35" y="92"/>
                    </a:lnTo>
                    <a:lnTo>
                      <a:pt x="33" y="101"/>
                    </a:lnTo>
                    <a:lnTo>
                      <a:pt x="35" y="104"/>
                    </a:lnTo>
                    <a:lnTo>
                      <a:pt x="35" y="106"/>
                    </a:lnTo>
                    <a:lnTo>
                      <a:pt x="38" y="108"/>
                    </a:lnTo>
                    <a:lnTo>
                      <a:pt x="40" y="108"/>
                    </a:lnTo>
                    <a:lnTo>
                      <a:pt x="42" y="106"/>
                    </a:lnTo>
                    <a:lnTo>
                      <a:pt x="45" y="106"/>
                    </a:lnTo>
                    <a:lnTo>
                      <a:pt x="42" y="108"/>
                    </a:lnTo>
                    <a:lnTo>
                      <a:pt x="42" y="111"/>
                    </a:lnTo>
                    <a:lnTo>
                      <a:pt x="42" y="113"/>
                    </a:lnTo>
                    <a:lnTo>
                      <a:pt x="40" y="116"/>
                    </a:lnTo>
                    <a:lnTo>
                      <a:pt x="42" y="116"/>
                    </a:lnTo>
                    <a:lnTo>
                      <a:pt x="42" y="118"/>
                    </a:lnTo>
                    <a:lnTo>
                      <a:pt x="40" y="123"/>
                    </a:lnTo>
                    <a:lnTo>
                      <a:pt x="42" y="125"/>
                    </a:lnTo>
                    <a:lnTo>
                      <a:pt x="40" y="127"/>
                    </a:lnTo>
                    <a:lnTo>
                      <a:pt x="30" y="127"/>
                    </a:lnTo>
                    <a:lnTo>
                      <a:pt x="19" y="137"/>
                    </a:lnTo>
                    <a:lnTo>
                      <a:pt x="23" y="134"/>
                    </a:lnTo>
                    <a:lnTo>
                      <a:pt x="26" y="134"/>
                    </a:lnTo>
                    <a:lnTo>
                      <a:pt x="26" y="142"/>
                    </a:lnTo>
                    <a:lnTo>
                      <a:pt x="28" y="144"/>
                    </a:lnTo>
                    <a:lnTo>
                      <a:pt x="26" y="149"/>
                    </a:lnTo>
                    <a:lnTo>
                      <a:pt x="12" y="158"/>
                    </a:lnTo>
                    <a:lnTo>
                      <a:pt x="14" y="163"/>
                    </a:lnTo>
                    <a:lnTo>
                      <a:pt x="16" y="163"/>
                    </a:lnTo>
                    <a:lnTo>
                      <a:pt x="19" y="160"/>
                    </a:lnTo>
                    <a:lnTo>
                      <a:pt x="21" y="160"/>
                    </a:lnTo>
                    <a:lnTo>
                      <a:pt x="23" y="163"/>
                    </a:lnTo>
                    <a:lnTo>
                      <a:pt x="26" y="165"/>
                    </a:lnTo>
                    <a:lnTo>
                      <a:pt x="28" y="163"/>
                    </a:lnTo>
                    <a:lnTo>
                      <a:pt x="30" y="163"/>
                    </a:lnTo>
                    <a:lnTo>
                      <a:pt x="33" y="167"/>
                    </a:lnTo>
                    <a:lnTo>
                      <a:pt x="35" y="167"/>
                    </a:lnTo>
                    <a:lnTo>
                      <a:pt x="38" y="167"/>
                    </a:lnTo>
                    <a:lnTo>
                      <a:pt x="40" y="165"/>
                    </a:lnTo>
                    <a:lnTo>
                      <a:pt x="47" y="160"/>
                    </a:lnTo>
                    <a:lnTo>
                      <a:pt x="47" y="163"/>
                    </a:lnTo>
                    <a:lnTo>
                      <a:pt x="42" y="167"/>
                    </a:lnTo>
                    <a:lnTo>
                      <a:pt x="40" y="170"/>
                    </a:lnTo>
                    <a:lnTo>
                      <a:pt x="40" y="172"/>
                    </a:lnTo>
                    <a:lnTo>
                      <a:pt x="26" y="172"/>
                    </a:lnTo>
                    <a:lnTo>
                      <a:pt x="23" y="175"/>
                    </a:lnTo>
                    <a:lnTo>
                      <a:pt x="21" y="177"/>
                    </a:lnTo>
                    <a:lnTo>
                      <a:pt x="21" y="179"/>
                    </a:lnTo>
                    <a:lnTo>
                      <a:pt x="7" y="193"/>
                    </a:lnTo>
                    <a:lnTo>
                      <a:pt x="7" y="196"/>
                    </a:lnTo>
                    <a:lnTo>
                      <a:pt x="7" y="193"/>
                    </a:lnTo>
                    <a:lnTo>
                      <a:pt x="12" y="196"/>
                    </a:lnTo>
                    <a:lnTo>
                      <a:pt x="14" y="196"/>
                    </a:lnTo>
                    <a:lnTo>
                      <a:pt x="14" y="193"/>
                    </a:lnTo>
                    <a:lnTo>
                      <a:pt x="16" y="191"/>
                    </a:lnTo>
                    <a:lnTo>
                      <a:pt x="19" y="189"/>
                    </a:lnTo>
                    <a:lnTo>
                      <a:pt x="26" y="189"/>
                    </a:lnTo>
                    <a:lnTo>
                      <a:pt x="30" y="191"/>
                    </a:lnTo>
                    <a:lnTo>
                      <a:pt x="33" y="191"/>
                    </a:lnTo>
                    <a:lnTo>
                      <a:pt x="33" y="189"/>
                    </a:lnTo>
                    <a:lnTo>
                      <a:pt x="35" y="184"/>
                    </a:lnTo>
                    <a:lnTo>
                      <a:pt x="38" y="184"/>
                    </a:lnTo>
                    <a:lnTo>
                      <a:pt x="42" y="182"/>
                    </a:lnTo>
                    <a:lnTo>
                      <a:pt x="47" y="186"/>
                    </a:lnTo>
                  </a:path>
                </a:pathLst>
              </a:custGeom>
              <a:grpFill/>
              <a:ln w="9525">
                <a:noFill/>
                <a:round/>
                <a:headEnd/>
                <a:tailEnd/>
              </a:ln>
            </p:spPr>
            <p:txBody>
              <a:bodyPr/>
              <a:lstStyle/>
              <a:p>
                <a:pPr>
                  <a:defRPr/>
                </a:pPr>
                <a:endParaRPr lang="en-US" sz="1200" kern="0">
                  <a:solidFill>
                    <a:srgbClr val="0096D6"/>
                  </a:solidFill>
                </a:endParaRPr>
              </a:p>
            </p:txBody>
          </p:sp>
          <p:sp>
            <p:nvSpPr>
              <p:cNvPr id="2672" name="Freeform 847"/>
              <p:cNvSpPr>
                <a:spLocks/>
              </p:cNvSpPr>
              <p:nvPr/>
            </p:nvSpPr>
            <p:spPr bwMode="auto">
              <a:xfrm>
                <a:off x="2861" y="1828"/>
                <a:ext cx="5" cy="2"/>
              </a:xfrm>
              <a:custGeom>
                <a:avLst/>
                <a:gdLst>
                  <a:gd name="T0" fmla="*/ 3 w 5"/>
                  <a:gd name="T1" fmla="*/ 0 h 2"/>
                  <a:gd name="T2" fmla="*/ 3 w 5"/>
                  <a:gd name="T3" fmla="*/ 0 h 2"/>
                  <a:gd name="T4" fmla="*/ 3 w 5"/>
                  <a:gd name="T5" fmla="*/ 0 h 2"/>
                  <a:gd name="T6" fmla="*/ 0 w 5"/>
                  <a:gd name="T7" fmla="*/ 0 h 2"/>
                  <a:gd name="T8" fmla="*/ 0 w 5"/>
                  <a:gd name="T9" fmla="*/ 2 h 2"/>
                  <a:gd name="T10" fmla="*/ 0 w 5"/>
                  <a:gd name="T11" fmla="*/ 2 h 2"/>
                  <a:gd name="T12" fmla="*/ 3 w 5"/>
                  <a:gd name="T13" fmla="*/ 2 h 2"/>
                  <a:gd name="T14" fmla="*/ 5 w 5"/>
                  <a:gd name="T15" fmla="*/ 2 h 2"/>
                  <a:gd name="T16" fmla="*/ 5 w 5"/>
                  <a:gd name="T17" fmla="*/ 2 h 2"/>
                  <a:gd name="T18" fmla="*/ 5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673" name="Freeform 848"/>
              <p:cNvSpPr>
                <a:spLocks/>
              </p:cNvSpPr>
              <p:nvPr/>
            </p:nvSpPr>
            <p:spPr bwMode="auto">
              <a:xfrm>
                <a:off x="2861" y="1828"/>
                <a:ext cx="5" cy="2"/>
              </a:xfrm>
              <a:custGeom>
                <a:avLst/>
                <a:gdLst>
                  <a:gd name="T0" fmla="*/ 3 w 5"/>
                  <a:gd name="T1" fmla="*/ 0 h 2"/>
                  <a:gd name="T2" fmla="*/ 3 w 5"/>
                  <a:gd name="T3" fmla="*/ 0 h 2"/>
                  <a:gd name="T4" fmla="*/ 3 w 5"/>
                  <a:gd name="T5" fmla="*/ 0 h 2"/>
                  <a:gd name="T6" fmla="*/ 0 w 5"/>
                  <a:gd name="T7" fmla="*/ 0 h 2"/>
                  <a:gd name="T8" fmla="*/ 0 w 5"/>
                  <a:gd name="T9" fmla="*/ 2 h 2"/>
                  <a:gd name="T10" fmla="*/ 0 w 5"/>
                  <a:gd name="T11" fmla="*/ 2 h 2"/>
                  <a:gd name="T12" fmla="*/ 3 w 5"/>
                  <a:gd name="T13" fmla="*/ 2 h 2"/>
                  <a:gd name="T14" fmla="*/ 5 w 5"/>
                  <a:gd name="T15" fmla="*/ 2 h 2"/>
                  <a:gd name="T16" fmla="*/ 5 w 5"/>
                  <a:gd name="T17" fmla="*/ 2 h 2"/>
                  <a:gd name="T18" fmla="*/ 5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674" name="Freeform 849"/>
              <p:cNvSpPr>
                <a:spLocks/>
              </p:cNvSpPr>
              <p:nvPr/>
            </p:nvSpPr>
            <p:spPr bwMode="auto">
              <a:xfrm>
                <a:off x="2821" y="1771"/>
                <a:ext cx="5" cy="2"/>
              </a:xfrm>
              <a:custGeom>
                <a:avLst/>
                <a:gdLst>
                  <a:gd name="T0" fmla="*/ 5 w 5"/>
                  <a:gd name="T1" fmla="*/ 2 h 2"/>
                  <a:gd name="T2" fmla="*/ 5 w 5"/>
                  <a:gd name="T3" fmla="*/ 2 h 2"/>
                  <a:gd name="T4" fmla="*/ 2 w 5"/>
                  <a:gd name="T5" fmla="*/ 0 h 2"/>
                  <a:gd name="T6" fmla="*/ 0 w 5"/>
                  <a:gd name="T7" fmla="*/ 0 h 2"/>
                  <a:gd name="T8" fmla="*/ 5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2"/>
                    </a:moveTo>
                    <a:lnTo>
                      <a:pt x="5" y="2"/>
                    </a:lnTo>
                    <a:lnTo>
                      <a:pt x="2" y="0"/>
                    </a:lnTo>
                    <a:lnTo>
                      <a:pt x="0" y="0"/>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675" name="Freeform 850"/>
              <p:cNvSpPr>
                <a:spLocks/>
              </p:cNvSpPr>
              <p:nvPr/>
            </p:nvSpPr>
            <p:spPr bwMode="auto">
              <a:xfrm>
                <a:off x="2821" y="1771"/>
                <a:ext cx="5" cy="2"/>
              </a:xfrm>
              <a:custGeom>
                <a:avLst/>
                <a:gdLst>
                  <a:gd name="T0" fmla="*/ 5 w 5"/>
                  <a:gd name="T1" fmla="*/ 2 h 2"/>
                  <a:gd name="T2" fmla="*/ 5 w 5"/>
                  <a:gd name="T3" fmla="*/ 2 h 2"/>
                  <a:gd name="T4" fmla="*/ 2 w 5"/>
                  <a:gd name="T5" fmla="*/ 0 h 2"/>
                  <a:gd name="T6" fmla="*/ 0 w 5"/>
                  <a:gd name="T7" fmla="*/ 0 h 2"/>
                  <a:gd name="T8" fmla="*/ 5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2"/>
                    </a:moveTo>
                    <a:lnTo>
                      <a:pt x="5" y="2"/>
                    </a:lnTo>
                    <a:lnTo>
                      <a:pt x="2" y="0"/>
                    </a:lnTo>
                    <a:lnTo>
                      <a:pt x="0" y="0"/>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676" name="Freeform 851"/>
              <p:cNvSpPr>
                <a:spLocks/>
              </p:cNvSpPr>
              <p:nvPr/>
            </p:nvSpPr>
            <p:spPr bwMode="auto">
              <a:xfrm>
                <a:off x="2816" y="1747"/>
                <a:ext cx="7" cy="10"/>
              </a:xfrm>
              <a:custGeom>
                <a:avLst/>
                <a:gdLst>
                  <a:gd name="T0" fmla="*/ 5 w 7"/>
                  <a:gd name="T1" fmla="*/ 0 h 10"/>
                  <a:gd name="T2" fmla="*/ 0 w 7"/>
                  <a:gd name="T3" fmla="*/ 10 h 10"/>
                  <a:gd name="T4" fmla="*/ 3 w 7"/>
                  <a:gd name="T5" fmla="*/ 7 h 10"/>
                  <a:gd name="T6" fmla="*/ 5 w 7"/>
                  <a:gd name="T7" fmla="*/ 7 h 10"/>
                  <a:gd name="T8" fmla="*/ 7 w 7"/>
                  <a:gd name="T9" fmla="*/ 5 h 10"/>
                  <a:gd name="T10" fmla="*/ 7 w 7"/>
                  <a:gd name="T11" fmla="*/ 3 h 10"/>
                  <a:gd name="T12" fmla="*/ 5 w 7"/>
                  <a:gd name="T13" fmla="*/ 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5" y="0"/>
                    </a:moveTo>
                    <a:lnTo>
                      <a:pt x="0" y="10"/>
                    </a:lnTo>
                    <a:lnTo>
                      <a:pt x="3" y="7"/>
                    </a:lnTo>
                    <a:lnTo>
                      <a:pt x="5" y="7"/>
                    </a:lnTo>
                    <a:lnTo>
                      <a:pt x="7" y="5"/>
                    </a:lnTo>
                    <a:lnTo>
                      <a:pt x="7" y="3"/>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677" name="Freeform 852"/>
              <p:cNvSpPr>
                <a:spLocks/>
              </p:cNvSpPr>
              <p:nvPr/>
            </p:nvSpPr>
            <p:spPr bwMode="auto">
              <a:xfrm>
                <a:off x="2816" y="1747"/>
                <a:ext cx="7" cy="10"/>
              </a:xfrm>
              <a:custGeom>
                <a:avLst/>
                <a:gdLst>
                  <a:gd name="T0" fmla="*/ 5 w 7"/>
                  <a:gd name="T1" fmla="*/ 0 h 10"/>
                  <a:gd name="T2" fmla="*/ 0 w 7"/>
                  <a:gd name="T3" fmla="*/ 10 h 10"/>
                  <a:gd name="T4" fmla="*/ 3 w 7"/>
                  <a:gd name="T5" fmla="*/ 7 h 10"/>
                  <a:gd name="T6" fmla="*/ 5 w 7"/>
                  <a:gd name="T7" fmla="*/ 7 h 10"/>
                  <a:gd name="T8" fmla="*/ 7 w 7"/>
                  <a:gd name="T9" fmla="*/ 5 h 10"/>
                  <a:gd name="T10" fmla="*/ 7 w 7"/>
                  <a:gd name="T11" fmla="*/ 3 h 10"/>
                  <a:gd name="T12" fmla="*/ 5 w 7"/>
                  <a:gd name="T13" fmla="*/ 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5" y="0"/>
                    </a:moveTo>
                    <a:lnTo>
                      <a:pt x="0" y="10"/>
                    </a:lnTo>
                    <a:lnTo>
                      <a:pt x="3" y="7"/>
                    </a:lnTo>
                    <a:lnTo>
                      <a:pt x="5" y="7"/>
                    </a:lnTo>
                    <a:lnTo>
                      <a:pt x="7" y="5"/>
                    </a:lnTo>
                    <a:lnTo>
                      <a:pt x="7" y="3"/>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678" name="Freeform 853"/>
              <p:cNvSpPr>
                <a:spLocks/>
              </p:cNvSpPr>
              <p:nvPr/>
            </p:nvSpPr>
            <p:spPr bwMode="auto">
              <a:xfrm>
                <a:off x="2809" y="1719"/>
                <a:ext cx="3" cy="5"/>
              </a:xfrm>
              <a:custGeom>
                <a:avLst/>
                <a:gdLst>
                  <a:gd name="T0" fmla="*/ 0 w 3"/>
                  <a:gd name="T1" fmla="*/ 0 h 5"/>
                  <a:gd name="T2" fmla="*/ 0 w 3"/>
                  <a:gd name="T3" fmla="*/ 0 h 5"/>
                  <a:gd name="T4" fmla="*/ 0 w 3"/>
                  <a:gd name="T5" fmla="*/ 5 h 5"/>
                  <a:gd name="T6" fmla="*/ 3 w 3"/>
                  <a:gd name="T7" fmla="*/ 5 h 5"/>
                  <a:gd name="T8" fmla="*/ 3 w 3"/>
                  <a:gd name="T9" fmla="*/ 5 h 5"/>
                  <a:gd name="T10" fmla="*/ 3 w 3"/>
                  <a:gd name="T11" fmla="*/ 2 h 5"/>
                  <a:gd name="T12" fmla="*/ 3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0" y="0"/>
                    </a:lnTo>
                    <a:lnTo>
                      <a:pt x="0" y="5"/>
                    </a:lnTo>
                    <a:lnTo>
                      <a:pt x="3" y="5"/>
                    </a:lnTo>
                    <a:lnTo>
                      <a:pt x="3" y="2"/>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679" name="Freeform 854"/>
              <p:cNvSpPr>
                <a:spLocks/>
              </p:cNvSpPr>
              <p:nvPr/>
            </p:nvSpPr>
            <p:spPr bwMode="auto">
              <a:xfrm>
                <a:off x="2809" y="1719"/>
                <a:ext cx="3" cy="5"/>
              </a:xfrm>
              <a:custGeom>
                <a:avLst/>
                <a:gdLst>
                  <a:gd name="T0" fmla="*/ 0 w 3"/>
                  <a:gd name="T1" fmla="*/ 0 h 5"/>
                  <a:gd name="T2" fmla="*/ 0 w 3"/>
                  <a:gd name="T3" fmla="*/ 0 h 5"/>
                  <a:gd name="T4" fmla="*/ 0 w 3"/>
                  <a:gd name="T5" fmla="*/ 5 h 5"/>
                  <a:gd name="T6" fmla="*/ 3 w 3"/>
                  <a:gd name="T7" fmla="*/ 5 h 5"/>
                  <a:gd name="T8" fmla="*/ 3 w 3"/>
                  <a:gd name="T9" fmla="*/ 5 h 5"/>
                  <a:gd name="T10" fmla="*/ 3 w 3"/>
                  <a:gd name="T11" fmla="*/ 2 h 5"/>
                  <a:gd name="T12" fmla="*/ 3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0" y="0"/>
                    </a:lnTo>
                    <a:lnTo>
                      <a:pt x="0" y="5"/>
                    </a:lnTo>
                    <a:lnTo>
                      <a:pt x="3" y="5"/>
                    </a:lnTo>
                    <a:lnTo>
                      <a:pt x="3" y="2"/>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680" name="Freeform 855"/>
              <p:cNvSpPr>
                <a:spLocks/>
              </p:cNvSpPr>
              <p:nvPr/>
            </p:nvSpPr>
            <p:spPr bwMode="auto">
              <a:xfrm>
                <a:off x="2795" y="1714"/>
                <a:ext cx="5" cy="5"/>
              </a:xfrm>
              <a:custGeom>
                <a:avLst/>
                <a:gdLst>
                  <a:gd name="T0" fmla="*/ 2 w 5"/>
                  <a:gd name="T1" fmla="*/ 0 h 5"/>
                  <a:gd name="T2" fmla="*/ 2 w 5"/>
                  <a:gd name="T3" fmla="*/ 0 h 5"/>
                  <a:gd name="T4" fmla="*/ 2 w 5"/>
                  <a:gd name="T5" fmla="*/ 0 h 5"/>
                  <a:gd name="T6" fmla="*/ 0 w 5"/>
                  <a:gd name="T7" fmla="*/ 0 h 5"/>
                  <a:gd name="T8" fmla="*/ 0 w 5"/>
                  <a:gd name="T9" fmla="*/ 5 h 5"/>
                  <a:gd name="T10" fmla="*/ 0 w 5"/>
                  <a:gd name="T11" fmla="*/ 5 h 5"/>
                  <a:gd name="T12" fmla="*/ 0 w 5"/>
                  <a:gd name="T13" fmla="*/ 3 h 5"/>
                  <a:gd name="T14" fmla="*/ 2 w 5"/>
                  <a:gd name="T15" fmla="*/ 5 h 5"/>
                  <a:gd name="T16" fmla="*/ 5 w 5"/>
                  <a:gd name="T17" fmla="*/ 5 h 5"/>
                  <a:gd name="T18" fmla="*/ 5 w 5"/>
                  <a:gd name="T19" fmla="*/ 3 h 5"/>
                  <a:gd name="T20" fmla="*/ 2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0"/>
                    </a:moveTo>
                    <a:lnTo>
                      <a:pt x="2" y="0"/>
                    </a:lnTo>
                    <a:lnTo>
                      <a:pt x="0" y="0"/>
                    </a:lnTo>
                    <a:lnTo>
                      <a:pt x="0" y="5"/>
                    </a:lnTo>
                    <a:lnTo>
                      <a:pt x="0" y="3"/>
                    </a:lnTo>
                    <a:lnTo>
                      <a:pt x="2" y="5"/>
                    </a:lnTo>
                    <a:lnTo>
                      <a:pt x="5" y="5"/>
                    </a:lnTo>
                    <a:lnTo>
                      <a:pt x="5"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681" name="Freeform 856"/>
              <p:cNvSpPr>
                <a:spLocks/>
              </p:cNvSpPr>
              <p:nvPr/>
            </p:nvSpPr>
            <p:spPr bwMode="auto">
              <a:xfrm>
                <a:off x="2795" y="1714"/>
                <a:ext cx="5" cy="5"/>
              </a:xfrm>
              <a:custGeom>
                <a:avLst/>
                <a:gdLst>
                  <a:gd name="T0" fmla="*/ 2 w 5"/>
                  <a:gd name="T1" fmla="*/ 0 h 5"/>
                  <a:gd name="T2" fmla="*/ 2 w 5"/>
                  <a:gd name="T3" fmla="*/ 0 h 5"/>
                  <a:gd name="T4" fmla="*/ 2 w 5"/>
                  <a:gd name="T5" fmla="*/ 0 h 5"/>
                  <a:gd name="T6" fmla="*/ 0 w 5"/>
                  <a:gd name="T7" fmla="*/ 0 h 5"/>
                  <a:gd name="T8" fmla="*/ 0 w 5"/>
                  <a:gd name="T9" fmla="*/ 5 h 5"/>
                  <a:gd name="T10" fmla="*/ 0 w 5"/>
                  <a:gd name="T11" fmla="*/ 5 h 5"/>
                  <a:gd name="T12" fmla="*/ 0 w 5"/>
                  <a:gd name="T13" fmla="*/ 3 h 5"/>
                  <a:gd name="T14" fmla="*/ 2 w 5"/>
                  <a:gd name="T15" fmla="*/ 5 h 5"/>
                  <a:gd name="T16" fmla="*/ 5 w 5"/>
                  <a:gd name="T17" fmla="*/ 5 h 5"/>
                  <a:gd name="T18" fmla="*/ 5 w 5"/>
                  <a:gd name="T19" fmla="*/ 3 h 5"/>
                  <a:gd name="T20" fmla="*/ 2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0"/>
                    </a:moveTo>
                    <a:lnTo>
                      <a:pt x="2" y="0"/>
                    </a:lnTo>
                    <a:lnTo>
                      <a:pt x="0" y="0"/>
                    </a:lnTo>
                    <a:lnTo>
                      <a:pt x="0" y="5"/>
                    </a:lnTo>
                    <a:lnTo>
                      <a:pt x="0" y="3"/>
                    </a:lnTo>
                    <a:lnTo>
                      <a:pt x="2" y="5"/>
                    </a:lnTo>
                    <a:lnTo>
                      <a:pt x="5" y="5"/>
                    </a:lnTo>
                    <a:lnTo>
                      <a:pt x="5"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682" name="Freeform 857"/>
              <p:cNvSpPr>
                <a:spLocks/>
              </p:cNvSpPr>
              <p:nvPr/>
            </p:nvSpPr>
            <p:spPr bwMode="auto">
              <a:xfrm>
                <a:off x="2800" y="1710"/>
                <a:ext cx="4" cy="7"/>
              </a:xfrm>
              <a:custGeom>
                <a:avLst/>
                <a:gdLst>
                  <a:gd name="T0" fmla="*/ 4 w 4"/>
                  <a:gd name="T1" fmla="*/ 0 h 7"/>
                  <a:gd name="T2" fmla="*/ 2 w 4"/>
                  <a:gd name="T3" fmla="*/ 0 h 7"/>
                  <a:gd name="T4" fmla="*/ 2 w 4"/>
                  <a:gd name="T5" fmla="*/ 2 h 7"/>
                  <a:gd name="T6" fmla="*/ 2 w 4"/>
                  <a:gd name="T7" fmla="*/ 2 h 7"/>
                  <a:gd name="T8" fmla="*/ 0 w 4"/>
                  <a:gd name="T9" fmla="*/ 4 h 7"/>
                  <a:gd name="T10" fmla="*/ 0 w 4"/>
                  <a:gd name="T11" fmla="*/ 7 h 7"/>
                  <a:gd name="T12" fmla="*/ 2 w 4"/>
                  <a:gd name="T13" fmla="*/ 4 h 7"/>
                  <a:gd name="T14" fmla="*/ 4 w 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4" y="0"/>
                    </a:moveTo>
                    <a:lnTo>
                      <a:pt x="2" y="0"/>
                    </a:lnTo>
                    <a:lnTo>
                      <a:pt x="2" y="2"/>
                    </a:lnTo>
                    <a:lnTo>
                      <a:pt x="0" y="4"/>
                    </a:lnTo>
                    <a:lnTo>
                      <a:pt x="0" y="7"/>
                    </a:lnTo>
                    <a:lnTo>
                      <a:pt x="2" y="4"/>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683" name="Freeform 858"/>
              <p:cNvSpPr>
                <a:spLocks/>
              </p:cNvSpPr>
              <p:nvPr/>
            </p:nvSpPr>
            <p:spPr bwMode="auto">
              <a:xfrm>
                <a:off x="2800" y="1710"/>
                <a:ext cx="4" cy="7"/>
              </a:xfrm>
              <a:custGeom>
                <a:avLst/>
                <a:gdLst>
                  <a:gd name="T0" fmla="*/ 4 w 4"/>
                  <a:gd name="T1" fmla="*/ 0 h 7"/>
                  <a:gd name="T2" fmla="*/ 2 w 4"/>
                  <a:gd name="T3" fmla="*/ 0 h 7"/>
                  <a:gd name="T4" fmla="*/ 2 w 4"/>
                  <a:gd name="T5" fmla="*/ 2 h 7"/>
                  <a:gd name="T6" fmla="*/ 2 w 4"/>
                  <a:gd name="T7" fmla="*/ 2 h 7"/>
                  <a:gd name="T8" fmla="*/ 0 w 4"/>
                  <a:gd name="T9" fmla="*/ 4 h 7"/>
                  <a:gd name="T10" fmla="*/ 0 w 4"/>
                  <a:gd name="T11" fmla="*/ 7 h 7"/>
                  <a:gd name="T12" fmla="*/ 2 w 4"/>
                  <a:gd name="T13" fmla="*/ 4 h 7"/>
                  <a:gd name="T14" fmla="*/ 4 w 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4" y="0"/>
                    </a:moveTo>
                    <a:lnTo>
                      <a:pt x="2" y="0"/>
                    </a:lnTo>
                    <a:lnTo>
                      <a:pt x="2" y="2"/>
                    </a:lnTo>
                    <a:lnTo>
                      <a:pt x="0" y="4"/>
                    </a:lnTo>
                    <a:lnTo>
                      <a:pt x="0" y="7"/>
                    </a:lnTo>
                    <a:lnTo>
                      <a:pt x="2" y="4"/>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684" name="Freeform 859"/>
              <p:cNvSpPr>
                <a:spLocks/>
              </p:cNvSpPr>
              <p:nvPr/>
            </p:nvSpPr>
            <p:spPr bwMode="auto">
              <a:xfrm>
                <a:off x="2795" y="1695"/>
                <a:ext cx="9" cy="10"/>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0"/>
                  <a:gd name="T59" fmla="*/ 9 w 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5"/>
                    </a:lnTo>
                    <a:lnTo>
                      <a:pt x="5" y="5"/>
                    </a:lnTo>
                    <a:lnTo>
                      <a:pt x="5" y="7"/>
                    </a:lnTo>
                    <a:lnTo>
                      <a:pt x="2" y="10"/>
                    </a:lnTo>
                    <a:close/>
                  </a:path>
                </a:pathLst>
              </a:custGeom>
              <a:grpFill/>
              <a:ln w="9525">
                <a:noFill/>
                <a:round/>
                <a:headEnd/>
                <a:tailEnd/>
              </a:ln>
            </p:spPr>
            <p:txBody>
              <a:bodyPr/>
              <a:lstStyle/>
              <a:p>
                <a:pPr>
                  <a:defRPr/>
                </a:pPr>
                <a:endParaRPr lang="en-US" sz="1200" kern="0">
                  <a:solidFill>
                    <a:srgbClr val="0096D6"/>
                  </a:solidFill>
                </a:endParaRPr>
              </a:p>
            </p:txBody>
          </p:sp>
          <p:sp>
            <p:nvSpPr>
              <p:cNvPr id="2685" name="Freeform 860"/>
              <p:cNvSpPr>
                <a:spLocks/>
              </p:cNvSpPr>
              <p:nvPr/>
            </p:nvSpPr>
            <p:spPr bwMode="auto">
              <a:xfrm>
                <a:off x="2795" y="1695"/>
                <a:ext cx="9" cy="10"/>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0"/>
                  <a:gd name="T59" fmla="*/ 9 w 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5"/>
                    </a:lnTo>
                    <a:lnTo>
                      <a:pt x="5" y="5"/>
                    </a:lnTo>
                    <a:lnTo>
                      <a:pt x="5" y="7"/>
                    </a:lnTo>
                    <a:lnTo>
                      <a:pt x="2" y="10"/>
                    </a:lnTo>
                  </a:path>
                </a:pathLst>
              </a:custGeom>
              <a:grpFill/>
              <a:ln w="9525">
                <a:noFill/>
                <a:round/>
                <a:headEnd/>
                <a:tailEnd/>
              </a:ln>
            </p:spPr>
            <p:txBody>
              <a:bodyPr/>
              <a:lstStyle/>
              <a:p>
                <a:pPr>
                  <a:defRPr/>
                </a:pPr>
                <a:endParaRPr lang="en-US" sz="1200" kern="0">
                  <a:solidFill>
                    <a:srgbClr val="0096D6"/>
                  </a:solidFill>
                </a:endParaRPr>
              </a:p>
            </p:txBody>
          </p:sp>
          <p:sp>
            <p:nvSpPr>
              <p:cNvPr id="2686" name="Freeform 861"/>
              <p:cNvSpPr>
                <a:spLocks/>
              </p:cNvSpPr>
              <p:nvPr/>
            </p:nvSpPr>
            <p:spPr bwMode="auto">
              <a:xfrm>
                <a:off x="2790" y="1669"/>
                <a:ext cx="14" cy="17"/>
              </a:xfrm>
              <a:custGeom>
                <a:avLst/>
                <a:gdLst>
                  <a:gd name="T0" fmla="*/ 7 w 14"/>
                  <a:gd name="T1" fmla="*/ 0 h 17"/>
                  <a:gd name="T2" fmla="*/ 5 w 14"/>
                  <a:gd name="T3" fmla="*/ 0 h 17"/>
                  <a:gd name="T4" fmla="*/ 5 w 14"/>
                  <a:gd name="T5" fmla="*/ 5 h 17"/>
                  <a:gd name="T6" fmla="*/ 3 w 14"/>
                  <a:gd name="T7" fmla="*/ 5 h 17"/>
                  <a:gd name="T8" fmla="*/ 3 w 14"/>
                  <a:gd name="T9" fmla="*/ 5 h 17"/>
                  <a:gd name="T10" fmla="*/ 0 w 14"/>
                  <a:gd name="T11" fmla="*/ 7 h 17"/>
                  <a:gd name="T12" fmla="*/ 3 w 14"/>
                  <a:gd name="T13" fmla="*/ 10 h 17"/>
                  <a:gd name="T14" fmla="*/ 5 w 14"/>
                  <a:gd name="T15" fmla="*/ 10 h 17"/>
                  <a:gd name="T16" fmla="*/ 5 w 14"/>
                  <a:gd name="T17" fmla="*/ 12 h 17"/>
                  <a:gd name="T18" fmla="*/ 7 w 14"/>
                  <a:gd name="T19" fmla="*/ 12 h 17"/>
                  <a:gd name="T20" fmla="*/ 7 w 14"/>
                  <a:gd name="T21" fmla="*/ 15 h 17"/>
                  <a:gd name="T22" fmla="*/ 12 w 14"/>
                  <a:gd name="T23" fmla="*/ 15 h 17"/>
                  <a:gd name="T24" fmla="*/ 12 w 14"/>
                  <a:gd name="T25" fmla="*/ 17 h 17"/>
                  <a:gd name="T26" fmla="*/ 12 w 14"/>
                  <a:gd name="T27" fmla="*/ 17 h 17"/>
                  <a:gd name="T28" fmla="*/ 14 w 14"/>
                  <a:gd name="T29" fmla="*/ 12 h 17"/>
                  <a:gd name="T30" fmla="*/ 12 w 14"/>
                  <a:gd name="T31" fmla="*/ 12 h 17"/>
                  <a:gd name="T32" fmla="*/ 10 w 14"/>
                  <a:gd name="T33" fmla="*/ 12 h 17"/>
                  <a:gd name="T34" fmla="*/ 10 w 14"/>
                  <a:gd name="T35" fmla="*/ 10 h 17"/>
                  <a:gd name="T36" fmla="*/ 7 w 14"/>
                  <a:gd name="T37" fmla="*/ 7 h 17"/>
                  <a:gd name="T38" fmla="*/ 7 w 14"/>
                  <a:gd name="T39" fmla="*/ 3 h 17"/>
                  <a:gd name="T40" fmla="*/ 7 w 1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7"/>
                  <a:gd name="T65" fmla="*/ 14 w 1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7">
                    <a:moveTo>
                      <a:pt x="7" y="0"/>
                    </a:moveTo>
                    <a:lnTo>
                      <a:pt x="5" y="0"/>
                    </a:lnTo>
                    <a:lnTo>
                      <a:pt x="5" y="5"/>
                    </a:lnTo>
                    <a:lnTo>
                      <a:pt x="3" y="5"/>
                    </a:lnTo>
                    <a:lnTo>
                      <a:pt x="0" y="7"/>
                    </a:lnTo>
                    <a:lnTo>
                      <a:pt x="3" y="10"/>
                    </a:lnTo>
                    <a:lnTo>
                      <a:pt x="5" y="10"/>
                    </a:lnTo>
                    <a:lnTo>
                      <a:pt x="5" y="12"/>
                    </a:lnTo>
                    <a:lnTo>
                      <a:pt x="7" y="12"/>
                    </a:lnTo>
                    <a:lnTo>
                      <a:pt x="7" y="15"/>
                    </a:lnTo>
                    <a:lnTo>
                      <a:pt x="12" y="15"/>
                    </a:lnTo>
                    <a:lnTo>
                      <a:pt x="12" y="17"/>
                    </a:lnTo>
                    <a:lnTo>
                      <a:pt x="14" y="12"/>
                    </a:lnTo>
                    <a:lnTo>
                      <a:pt x="12" y="12"/>
                    </a:lnTo>
                    <a:lnTo>
                      <a:pt x="10" y="12"/>
                    </a:lnTo>
                    <a:lnTo>
                      <a:pt x="10" y="10"/>
                    </a:lnTo>
                    <a:lnTo>
                      <a:pt x="7" y="7"/>
                    </a:lnTo>
                    <a:lnTo>
                      <a:pt x="7" y="3"/>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687" name="Freeform 862"/>
              <p:cNvSpPr>
                <a:spLocks/>
              </p:cNvSpPr>
              <p:nvPr/>
            </p:nvSpPr>
            <p:spPr bwMode="auto">
              <a:xfrm>
                <a:off x="2790" y="1669"/>
                <a:ext cx="14" cy="17"/>
              </a:xfrm>
              <a:custGeom>
                <a:avLst/>
                <a:gdLst>
                  <a:gd name="T0" fmla="*/ 7 w 14"/>
                  <a:gd name="T1" fmla="*/ 0 h 17"/>
                  <a:gd name="T2" fmla="*/ 5 w 14"/>
                  <a:gd name="T3" fmla="*/ 0 h 17"/>
                  <a:gd name="T4" fmla="*/ 5 w 14"/>
                  <a:gd name="T5" fmla="*/ 5 h 17"/>
                  <a:gd name="T6" fmla="*/ 3 w 14"/>
                  <a:gd name="T7" fmla="*/ 5 h 17"/>
                  <a:gd name="T8" fmla="*/ 3 w 14"/>
                  <a:gd name="T9" fmla="*/ 5 h 17"/>
                  <a:gd name="T10" fmla="*/ 0 w 14"/>
                  <a:gd name="T11" fmla="*/ 7 h 17"/>
                  <a:gd name="T12" fmla="*/ 3 w 14"/>
                  <a:gd name="T13" fmla="*/ 10 h 17"/>
                  <a:gd name="T14" fmla="*/ 5 w 14"/>
                  <a:gd name="T15" fmla="*/ 10 h 17"/>
                  <a:gd name="T16" fmla="*/ 5 w 14"/>
                  <a:gd name="T17" fmla="*/ 12 h 17"/>
                  <a:gd name="T18" fmla="*/ 7 w 14"/>
                  <a:gd name="T19" fmla="*/ 12 h 17"/>
                  <a:gd name="T20" fmla="*/ 7 w 14"/>
                  <a:gd name="T21" fmla="*/ 15 h 17"/>
                  <a:gd name="T22" fmla="*/ 12 w 14"/>
                  <a:gd name="T23" fmla="*/ 15 h 17"/>
                  <a:gd name="T24" fmla="*/ 12 w 14"/>
                  <a:gd name="T25" fmla="*/ 17 h 17"/>
                  <a:gd name="T26" fmla="*/ 12 w 14"/>
                  <a:gd name="T27" fmla="*/ 17 h 17"/>
                  <a:gd name="T28" fmla="*/ 14 w 14"/>
                  <a:gd name="T29" fmla="*/ 12 h 17"/>
                  <a:gd name="T30" fmla="*/ 12 w 14"/>
                  <a:gd name="T31" fmla="*/ 12 h 17"/>
                  <a:gd name="T32" fmla="*/ 10 w 14"/>
                  <a:gd name="T33" fmla="*/ 12 h 17"/>
                  <a:gd name="T34" fmla="*/ 10 w 14"/>
                  <a:gd name="T35" fmla="*/ 10 h 17"/>
                  <a:gd name="T36" fmla="*/ 7 w 14"/>
                  <a:gd name="T37" fmla="*/ 7 h 17"/>
                  <a:gd name="T38" fmla="*/ 7 w 14"/>
                  <a:gd name="T39" fmla="*/ 3 h 17"/>
                  <a:gd name="T40" fmla="*/ 7 w 1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7"/>
                  <a:gd name="T65" fmla="*/ 14 w 1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7">
                    <a:moveTo>
                      <a:pt x="7" y="0"/>
                    </a:moveTo>
                    <a:lnTo>
                      <a:pt x="5" y="0"/>
                    </a:lnTo>
                    <a:lnTo>
                      <a:pt x="5" y="5"/>
                    </a:lnTo>
                    <a:lnTo>
                      <a:pt x="3" y="5"/>
                    </a:lnTo>
                    <a:lnTo>
                      <a:pt x="0" y="7"/>
                    </a:lnTo>
                    <a:lnTo>
                      <a:pt x="3" y="10"/>
                    </a:lnTo>
                    <a:lnTo>
                      <a:pt x="5" y="10"/>
                    </a:lnTo>
                    <a:lnTo>
                      <a:pt x="5" y="12"/>
                    </a:lnTo>
                    <a:lnTo>
                      <a:pt x="7" y="12"/>
                    </a:lnTo>
                    <a:lnTo>
                      <a:pt x="7" y="15"/>
                    </a:lnTo>
                    <a:lnTo>
                      <a:pt x="12" y="15"/>
                    </a:lnTo>
                    <a:lnTo>
                      <a:pt x="12" y="17"/>
                    </a:lnTo>
                    <a:lnTo>
                      <a:pt x="14" y="12"/>
                    </a:lnTo>
                    <a:lnTo>
                      <a:pt x="12" y="12"/>
                    </a:lnTo>
                    <a:lnTo>
                      <a:pt x="10" y="12"/>
                    </a:lnTo>
                    <a:lnTo>
                      <a:pt x="10" y="10"/>
                    </a:lnTo>
                    <a:lnTo>
                      <a:pt x="7" y="7"/>
                    </a:lnTo>
                    <a:lnTo>
                      <a:pt x="7" y="3"/>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688" name="Freeform 863"/>
              <p:cNvSpPr>
                <a:spLocks/>
              </p:cNvSpPr>
              <p:nvPr/>
            </p:nvSpPr>
            <p:spPr bwMode="auto">
              <a:xfrm>
                <a:off x="3067" y="1334"/>
                <a:ext cx="30" cy="28"/>
              </a:xfrm>
              <a:custGeom>
                <a:avLst/>
                <a:gdLst>
                  <a:gd name="T0" fmla="*/ 19 w 30"/>
                  <a:gd name="T1" fmla="*/ 0 h 28"/>
                  <a:gd name="T2" fmla="*/ 21 w 30"/>
                  <a:gd name="T3" fmla="*/ 0 h 28"/>
                  <a:gd name="T4" fmla="*/ 21 w 30"/>
                  <a:gd name="T5" fmla="*/ 5 h 28"/>
                  <a:gd name="T6" fmla="*/ 21 w 30"/>
                  <a:gd name="T7" fmla="*/ 7 h 28"/>
                  <a:gd name="T8" fmla="*/ 21 w 30"/>
                  <a:gd name="T9" fmla="*/ 5 h 28"/>
                  <a:gd name="T10" fmla="*/ 23 w 30"/>
                  <a:gd name="T11" fmla="*/ 7 h 28"/>
                  <a:gd name="T12" fmla="*/ 21 w 30"/>
                  <a:gd name="T13" fmla="*/ 14 h 28"/>
                  <a:gd name="T14" fmla="*/ 21 w 30"/>
                  <a:gd name="T15" fmla="*/ 12 h 28"/>
                  <a:gd name="T16" fmla="*/ 23 w 30"/>
                  <a:gd name="T17" fmla="*/ 12 h 28"/>
                  <a:gd name="T18" fmla="*/ 23 w 30"/>
                  <a:gd name="T19" fmla="*/ 7 h 28"/>
                  <a:gd name="T20" fmla="*/ 26 w 30"/>
                  <a:gd name="T21" fmla="*/ 7 h 28"/>
                  <a:gd name="T22" fmla="*/ 26 w 30"/>
                  <a:gd name="T23" fmla="*/ 5 h 28"/>
                  <a:gd name="T24" fmla="*/ 26 w 30"/>
                  <a:gd name="T25" fmla="*/ 2 h 28"/>
                  <a:gd name="T26" fmla="*/ 28 w 30"/>
                  <a:gd name="T27" fmla="*/ 5 h 28"/>
                  <a:gd name="T28" fmla="*/ 30 w 30"/>
                  <a:gd name="T29" fmla="*/ 7 h 28"/>
                  <a:gd name="T30" fmla="*/ 30 w 30"/>
                  <a:gd name="T31" fmla="*/ 9 h 28"/>
                  <a:gd name="T32" fmla="*/ 30 w 30"/>
                  <a:gd name="T33" fmla="*/ 12 h 28"/>
                  <a:gd name="T34" fmla="*/ 28 w 30"/>
                  <a:gd name="T35" fmla="*/ 14 h 28"/>
                  <a:gd name="T36" fmla="*/ 26 w 30"/>
                  <a:gd name="T37" fmla="*/ 14 h 28"/>
                  <a:gd name="T38" fmla="*/ 26 w 30"/>
                  <a:gd name="T39" fmla="*/ 17 h 28"/>
                  <a:gd name="T40" fmla="*/ 23 w 30"/>
                  <a:gd name="T41" fmla="*/ 19 h 28"/>
                  <a:gd name="T42" fmla="*/ 23 w 30"/>
                  <a:gd name="T43" fmla="*/ 17 h 28"/>
                  <a:gd name="T44" fmla="*/ 19 w 30"/>
                  <a:gd name="T45" fmla="*/ 19 h 28"/>
                  <a:gd name="T46" fmla="*/ 19 w 30"/>
                  <a:gd name="T47" fmla="*/ 21 h 28"/>
                  <a:gd name="T48" fmla="*/ 19 w 30"/>
                  <a:gd name="T49" fmla="*/ 24 h 28"/>
                  <a:gd name="T50" fmla="*/ 16 w 30"/>
                  <a:gd name="T51" fmla="*/ 21 h 28"/>
                  <a:gd name="T52" fmla="*/ 16 w 30"/>
                  <a:gd name="T53" fmla="*/ 19 h 28"/>
                  <a:gd name="T54" fmla="*/ 16 w 30"/>
                  <a:gd name="T55" fmla="*/ 17 h 28"/>
                  <a:gd name="T56" fmla="*/ 14 w 30"/>
                  <a:gd name="T57" fmla="*/ 24 h 28"/>
                  <a:gd name="T58" fmla="*/ 9 w 30"/>
                  <a:gd name="T59" fmla="*/ 26 h 28"/>
                  <a:gd name="T60" fmla="*/ 9 w 30"/>
                  <a:gd name="T61" fmla="*/ 24 h 28"/>
                  <a:gd name="T62" fmla="*/ 7 w 30"/>
                  <a:gd name="T63" fmla="*/ 24 h 28"/>
                  <a:gd name="T64" fmla="*/ 4 w 30"/>
                  <a:gd name="T65" fmla="*/ 26 h 28"/>
                  <a:gd name="T66" fmla="*/ 2 w 30"/>
                  <a:gd name="T67" fmla="*/ 28 h 28"/>
                  <a:gd name="T68" fmla="*/ 0 w 30"/>
                  <a:gd name="T69" fmla="*/ 26 h 28"/>
                  <a:gd name="T70" fmla="*/ 0 w 30"/>
                  <a:gd name="T71" fmla="*/ 24 h 28"/>
                  <a:gd name="T72" fmla="*/ 2 w 30"/>
                  <a:gd name="T73" fmla="*/ 24 h 28"/>
                  <a:gd name="T74" fmla="*/ 2 w 30"/>
                  <a:gd name="T75" fmla="*/ 21 h 28"/>
                  <a:gd name="T76" fmla="*/ 4 w 30"/>
                  <a:gd name="T77" fmla="*/ 21 h 28"/>
                  <a:gd name="T78" fmla="*/ 7 w 30"/>
                  <a:gd name="T79" fmla="*/ 19 h 28"/>
                  <a:gd name="T80" fmla="*/ 7 w 30"/>
                  <a:gd name="T81" fmla="*/ 19 h 28"/>
                  <a:gd name="T82" fmla="*/ 9 w 30"/>
                  <a:gd name="T83" fmla="*/ 19 h 28"/>
                  <a:gd name="T84" fmla="*/ 14 w 30"/>
                  <a:gd name="T85" fmla="*/ 17 h 28"/>
                  <a:gd name="T86" fmla="*/ 14 w 30"/>
                  <a:gd name="T87" fmla="*/ 14 h 28"/>
                  <a:gd name="T88" fmla="*/ 16 w 30"/>
                  <a:gd name="T89" fmla="*/ 12 h 28"/>
                  <a:gd name="T90" fmla="*/ 16 w 30"/>
                  <a:gd name="T91" fmla="*/ 9 h 28"/>
                  <a:gd name="T92" fmla="*/ 16 w 30"/>
                  <a:gd name="T93" fmla="*/ 7 h 28"/>
                  <a:gd name="T94" fmla="*/ 19 w 30"/>
                  <a:gd name="T95" fmla="*/ 2 h 28"/>
                  <a:gd name="T96" fmla="*/ 19 w 30"/>
                  <a:gd name="T97" fmla="*/ 0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8"/>
                  <a:gd name="T149" fmla="*/ 30 w 30"/>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8">
                    <a:moveTo>
                      <a:pt x="19" y="0"/>
                    </a:moveTo>
                    <a:lnTo>
                      <a:pt x="21" y="0"/>
                    </a:lnTo>
                    <a:lnTo>
                      <a:pt x="21" y="5"/>
                    </a:lnTo>
                    <a:lnTo>
                      <a:pt x="21" y="7"/>
                    </a:lnTo>
                    <a:lnTo>
                      <a:pt x="21" y="5"/>
                    </a:lnTo>
                    <a:lnTo>
                      <a:pt x="23" y="7"/>
                    </a:lnTo>
                    <a:lnTo>
                      <a:pt x="21" y="14"/>
                    </a:lnTo>
                    <a:lnTo>
                      <a:pt x="21" y="12"/>
                    </a:lnTo>
                    <a:lnTo>
                      <a:pt x="23" y="12"/>
                    </a:lnTo>
                    <a:lnTo>
                      <a:pt x="23" y="7"/>
                    </a:lnTo>
                    <a:lnTo>
                      <a:pt x="26" y="7"/>
                    </a:lnTo>
                    <a:lnTo>
                      <a:pt x="26" y="5"/>
                    </a:lnTo>
                    <a:lnTo>
                      <a:pt x="26" y="2"/>
                    </a:lnTo>
                    <a:lnTo>
                      <a:pt x="28" y="5"/>
                    </a:lnTo>
                    <a:lnTo>
                      <a:pt x="30" y="7"/>
                    </a:lnTo>
                    <a:lnTo>
                      <a:pt x="30" y="9"/>
                    </a:lnTo>
                    <a:lnTo>
                      <a:pt x="30" y="12"/>
                    </a:lnTo>
                    <a:lnTo>
                      <a:pt x="28" y="14"/>
                    </a:lnTo>
                    <a:lnTo>
                      <a:pt x="26" y="14"/>
                    </a:lnTo>
                    <a:lnTo>
                      <a:pt x="26" y="17"/>
                    </a:lnTo>
                    <a:lnTo>
                      <a:pt x="23" y="19"/>
                    </a:lnTo>
                    <a:lnTo>
                      <a:pt x="23" y="17"/>
                    </a:lnTo>
                    <a:lnTo>
                      <a:pt x="19" y="19"/>
                    </a:lnTo>
                    <a:lnTo>
                      <a:pt x="19" y="21"/>
                    </a:lnTo>
                    <a:lnTo>
                      <a:pt x="19" y="24"/>
                    </a:lnTo>
                    <a:lnTo>
                      <a:pt x="16" y="21"/>
                    </a:lnTo>
                    <a:lnTo>
                      <a:pt x="16" y="19"/>
                    </a:lnTo>
                    <a:lnTo>
                      <a:pt x="16" y="17"/>
                    </a:lnTo>
                    <a:lnTo>
                      <a:pt x="14" y="24"/>
                    </a:lnTo>
                    <a:lnTo>
                      <a:pt x="9" y="26"/>
                    </a:lnTo>
                    <a:lnTo>
                      <a:pt x="9" y="24"/>
                    </a:lnTo>
                    <a:lnTo>
                      <a:pt x="7" y="24"/>
                    </a:lnTo>
                    <a:lnTo>
                      <a:pt x="4" y="26"/>
                    </a:lnTo>
                    <a:lnTo>
                      <a:pt x="2" y="28"/>
                    </a:lnTo>
                    <a:lnTo>
                      <a:pt x="0" y="26"/>
                    </a:lnTo>
                    <a:lnTo>
                      <a:pt x="0" y="24"/>
                    </a:lnTo>
                    <a:lnTo>
                      <a:pt x="2" y="24"/>
                    </a:lnTo>
                    <a:lnTo>
                      <a:pt x="2" y="21"/>
                    </a:lnTo>
                    <a:lnTo>
                      <a:pt x="4" y="21"/>
                    </a:lnTo>
                    <a:lnTo>
                      <a:pt x="7" y="19"/>
                    </a:lnTo>
                    <a:lnTo>
                      <a:pt x="9" y="19"/>
                    </a:lnTo>
                    <a:lnTo>
                      <a:pt x="14" y="17"/>
                    </a:lnTo>
                    <a:lnTo>
                      <a:pt x="14" y="14"/>
                    </a:lnTo>
                    <a:lnTo>
                      <a:pt x="16" y="12"/>
                    </a:lnTo>
                    <a:lnTo>
                      <a:pt x="16" y="9"/>
                    </a:lnTo>
                    <a:lnTo>
                      <a:pt x="16" y="7"/>
                    </a:lnTo>
                    <a:lnTo>
                      <a:pt x="19" y="2"/>
                    </a:lnTo>
                    <a:lnTo>
                      <a:pt x="19" y="0"/>
                    </a:lnTo>
                    <a:close/>
                  </a:path>
                </a:pathLst>
              </a:custGeom>
              <a:grpFill/>
              <a:ln w="9525">
                <a:noFill/>
                <a:round/>
                <a:headEnd/>
                <a:tailEnd/>
              </a:ln>
            </p:spPr>
            <p:txBody>
              <a:bodyPr/>
              <a:lstStyle/>
              <a:p>
                <a:pPr>
                  <a:defRPr/>
                </a:pPr>
                <a:endParaRPr lang="en-US" sz="1200" kern="0">
                  <a:solidFill>
                    <a:srgbClr val="0096D6"/>
                  </a:solidFill>
                </a:endParaRPr>
              </a:p>
            </p:txBody>
          </p:sp>
          <p:sp>
            <p:nvSpPr>
              <p:cNvPr id="2689" name="Freeform 864"/>
              <p:cNvSpPr>
                <a:spLocks/>
              </p:cNvSpPr>
              <p:nvPr/>
            </p:nvSpPr>
            <p:spPr bwMode="auto">
              <a:xfrm>
                <a:off x="3067" y="1334"/>
                <a:ext cx="30" cy="28"/>
              </a:xfrm>
              <a:custGeom>
                <a:avLst/>
                <a:gdLst>
                  <a:gd name="T0" fmla="*/ 19 w 30"/>
                  <a:gd name="T1" fmla="*/ 0 h 28"/>
                  <a:gd name="T2" fmla="*/ 21 w 30"/>
                  <a:gd name="T3" fmla="*/ 0 h 28"/>
                  <a:gd name="T4" fmla="*/ 21 w 30"/>
                  <a:gd name="T5" fmla="*/ 5 h 28"/>
                  <a:gd name="T6" fmla="*/ 21 w 30"/>
                  <a:gd name="T7" fmla="*/ 7 h 28"/>
                  <a:gd name="T8" fmla="*/ 21 w 30"/>
                  <a:gd name="T9" fmla="*/ 5 h 28"/>
                  <a:gd name="T10" fmla="*/ 23 w 30"/>
                  <a:gd name="T11" fmla="*/ 7 h 28"/>
                  <a:gd name="T12" fmla="*/ 21 w 30"/>
                  <a:gd name="T13" fmla="*/ 14 h 28"/>
                  <a:gd name="T14" fmla="*/ 21 w 30"/>
                  <a:gd name="T15" fmla="*/ 12 h 28"/>
                  <a:gd name="T16" fmla="*/ 23 w 30"/>
                  <a:gd name="T17" fmla="*/ 12 h 28"/>
                  <a:gd name="T18" fmla="*/ 23 w 30"/>
                  <a:gd name="T19" fmla="*/ 7 h 28"/>
                  <a:gd name="T20" fmla="*/ 26 w 30"/>
                  <a:gd name="T21" fmla="*/ 7 h 28"/>
                  <a:gd name="T22" fmla="*/ 26 w 30"/>
                  <a:gd name="T23" fmla="*/ 5 h 28"/>
                  <a:gd name="T24" fmla="*/ 26 w 30"/>
                  <a:gd name="T25" fmla="*/ 2 h 28"/>
                  <a:gd name="T26" fmla="*/ 28 w 30"/>
                  <a:gd name="T27" fmla="*/ 5 h 28"/>
                  <a:gd name="T28" fmla="*/ 30 w 30"/>
                  <a:gd name="T29" fmla="*/ 7 h 28"/>
                  <a:gd name="T30" fmla="*/ 30 w 30"/>
                  <a:gd name="T31" fmla="*/ 9 h 28"/>
                  <a:gd name="T32" fmla="*/ 30 w 30"/>
                  <a:gd name="T33" fmla="*/ 12 h 28"/>
                  <a:gd name="T34" fmla="*/ 28 w 30"/>
                  <a:gd name="T35" fmla="*/ 14 h 28"/>
                  <a:gd name="T36" fmla="*/ 26 w 30"/>
                  <a:gd name="T37" fmla="*/ 14 h 28"/>
                  <a:gd name="T38" fmla="*/ 26 w 30"/>
                  <a:gd name="T39" fmla="*/ 17 h 28"/>
                  <a:gd name="T40" fmla="*/ 23 w 30"/>
                  <a:gd name="T41" fmla="*/ 19 h 28"/>
                  <a:gd name="T42" fmla="*/ 23 w 30"/>
                  <a:gd name="T43" fmla="*/ 17 h 28"/>
                  <a:gd name="T44" fmla="*/ 19 w 30"/>
                  <a:gd name="T45" fmla="*/ 19 h 28"/>
                  <a:gd name="T46" fmla="*/ 19 w 30"/>
                  <a:gd name="T47" fmla="*/ 21 h 28"/>
                  <a:gd name="T48" fmla="*/ 19 w 30"/>
                  <a:gd name="T49" fmla="*/ 24 h 28"/>
                  <a:gd name="T50" fmla="*/ 16 w 30"/>
                  <a:gd name="T51" fmla="*/ 21 h 28"/>
                  <a:gd name="T52" fmla="*/ 16 w 30"/>
                  <a:gd name="T53" fmla="*/ 19 h 28"/>
                  <a:gd name="T54" fmla="*/ 16 w 30"/>
                  <a:gd name="T55" fmla="*/ 17 h 28"/>
                  <a:gd name="T56" fmla="*/ 14 w 30"/>
                  <a:gd name="T57" fmla="*/ 24 h 28"/>
                  <a:gd name="T58" fmla="*/ 9 w 30"/>
                  <a:gd name="T59" fmla="*/ 26 h 28"/>
                  <a:gd name="T60" fmla="*/ 9 w 30"/>
                  <a:gd name="T61" fmla="*/ 24 h 28"/>
                  <a:gd name="T62" fmla="*/ 7 w 30"/>
                  <a:gd name="T63" fmla="*/ 24 h 28"/>
                  <a:gd name="T64" fmla="*/ 4 w 30"/>
                  <a:gd name="T65" fmla="*/ 26 h 28"/>
                  <a:gd name="T66" fmla="*/ 2 w 30"/>
                  <a:gd name="T67" fmla="*/ 28 h 28"/>
                  <a:gd name="T68" fmla="*/ 0 w 30"/>
                  <a:gd name="T69" fmla="*/ 26 h 28"/>
                  <a:gd name="T70" fmla="*/ 0 w 30"/>
                  <a:gd name="T71" fmla="*/ 24 h 28"/>
                  <a:gd name="T72" fmla="*/ 2 w 30"/>
                  <a:gd name="T73" fmla="*/ 24 h 28"/>
                  <a:gd name="T74" fmla="*/ 2 w 30"/>
                  <a:gd name="T75" fmla="*/ 21 h 28"/>
                  <a:gd name="T76" fmla="*/ 4 w 30"/>
                  <a:gd name="T77" fmla="*/ 21 h 28"/>
                  <a:gd name="T78" fmla="*/ 7 w 30"/>
                  <a:gd name="T79" fmla="*/ 19 h 28"/>
                  <a:gd name="T80" fmla="*/ 7 w 30"/>
                  <a:gd name="T81" fmla="*/ 19 h 28"/>
                  <a:gd name="T82" fmla="*/ 9 w 30"/>
                  <a:gd name="T83" fmla="*/ 19 h 28"/>
                  <a:gd name="T84" fmla="*/ 14 w 30"/>
                  <a:gd name="T85" fmla="*/ 17 h 28"/>
                  <a:gd name="T86" fmla="*/ 14 w 30"/>
                  <a:gd name="T87" fmla="*/ 14 h 28"/>
                  <a:gd name="T88" fmla="*/ 16 w 30"/>
                  <a:gd name="T89" fmla="*/ 12 h 28"/>
                  <a:gd name="T90" fmla="*/ 16 w 30"/>
                  <a:gd name="T91" fmla="*/ 9 h 28"/>
                  <a:gd name="T92" fmla="*/ 16 w 30"/>
                  <a:gd name="T93" fmla="*/ 7 h 28"/>
                  <a:gd name="T94" fmla="*/ 19 w 30"/>
                  <a:gd name="T95" fmla="*/ 2 h 28"/>
                  <a:gd name="T96" fmla="*/ 19 w 30"/>
                  <a:gd name="T97" fmla="*/ 0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8"/>
                  <a:gd name="T149" fmla="*/ 30 w 30"/>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8">
                    <a:moveTo>
                      <a:pt x="19" y="0"/>
                    </a:moveTo>
                    <a:lnTo>
                      <a:pt x="21" y="0"/>
                    </a:lnTo>
                    <a:lnTo>
                      <a:pt x="21" y="5"/>
                    </a:lnTo>
                    <a:lnTo>
                      <a:pt x="21" y="7"/>
                    </a:lnTo>
                    <a:lnTo>
                      <a:pt x="21" y="5"/>
                    </a:lnTo>
                    <a:lnTo>
                      <a:pt x="23" y="7"/>
                    </a:lnTo>
                    <a:lnTo>
                      <a:pt x="21" y="14"/>
                    </a:lnTo>
                    <a:lnTo>
                      <a:pt x="21" y="12"/>
                    </a:lnTo>
                    <a:lnTo>
                      <a:pt x="23" y="12"/>
                    </a:lnTo>
                    <a:lnTo>
                      <a:pt x="23" y="7"/>
                    </a:lnTo>
                    <a:lnTo>
                      <a:pt x="26" y="7"/>
                    </a:lnTo>
                    <a:lnTo>
                      <a:pt x="26" y="5"/>
                    </a:lnTo>
                    <a:lnTo>
                      <a:pt x="26" y="2"/>
                    </a:lnTo>
                    <a:lnTo>
                      <a:pt x="28" y="5"/>
                    </a:lnTo>
                    <a:lnTo>
                      <a:pt x="30" y="7"/>
                    </a:lnTo>
                    <a:lnTo>
                      <a:pt x="30" y="9"/>
                    </a:lnTo>
                    <a:lnTo>
                      <a:pt x="30" y="12"/>
                    </a:lnTo>
                    <a:lnTo>
                      <a:pt x="28" y="14"/>
                    </a:lnTo>
                    <a:lnTo>
                      <a:pt x="26" y="14"/>
                    </a:lnTo>
                    <a:lnTo>
                      <a:pt x="26" y="17"/>
                    </a:lnTo>
                    <a:lnTo>
                      <a:pt x="23" y="19"/>
                    </a:lnTo>
                    <a:lnTo>
                      <a:pt x="23" y="17"/>
                    </a:lnTo>
                    <a:lnTo>
                      <a:pt x="19" y="19"/>
                    </a:lnTo>
                    <a:lnTo>
                      <a:pt x="19" y="21"/>
                    </a:lnTo>
                    <a:lnTo>
                      <a:pt x="19" y="24"/>
                    </a:lnTo>
                    <a:lnTo>
                      <a:pt x="16" y="21"/>
                    </a:lnTo>
                    <a:lnTo>
                      <a:pt x="16" y="19"/>
                    </a:lnTo>
                    <a:lnTo>
                      <a:pt x="16" y="17"/>
                    </a:lnTo>
                    <a:lnTo>
                      <a:pt x="14" y="24"/>
                    </a:lnTo>
                    <a:lnTo>
                      <a:pt x="9" y="26"/>
                    </a:lnTo>
                    <a:lnTo>
                      <a:pt x="9" y="24"/>
                    </a:lnTo>
                    <a:lnTo>
                      <a:pt x="7" y="24"/>
                    </a:lnTo>
                    <a:lnTo>
                      <a:pt x="4" y="26"/>
                    </a:lnTo>
                    <a:lnTo>
                      <a:pt x="2" y="28"/>
                    </a:lnTo>
                    <a:lnTo>
                      <a:pt x="0" y="26"/>
                    </a:lnTo>
                    <a:lnTo>
                      <a:pt x="0" y="24"/>
                    </a:lnTo>
                    <a:lnTo>
                      <a:pt x="2" y="24"/>
                    </a:lnTo>
                    <a:lnTo>
                      <a:pt x="2" y="21"/>
                    </a:lnTo>
                    <a:lnTo>
                      <a:pt x="4" y="21"/>
                    </a:lnTo>
                    <a:lnTo>
                      <a:pt x="7" y="19"/>
                    </a:lnTo>
                    <a:lnTo>
                      <a:pt x="9" y="19"/>
                    </a:lnTo>
                    <a:lnTo>
                      <a:pt x="14" y="17"/>
                    </a:lnTo>
                    <a:lnTo>
                      <a:pt x="14" y="14"/>
                    </a:lnTo>
                    <a:lnTo>
                      <a:pt x="16" y="12"/>
                    </a:lnTo>
                    <a:lnTo>
                      <a:pt x="16" y="9"/>
                    </a:lnTo>
                    <a:lnTo>
                      <a:pt x="16" y="7"/>
                    </a:lnTo>
                    <a:lnTo>
                      <a:pt x="19" y="2"/>
                    </a:lnTo>
                    <a:lnTo>
                      <a:pt x="19" y="0"/>
                    </a:lnTo>
                  </a:path>
                </a:pathLst>
              </a:custGeom>
              <a:grpFill/>
              <a:ln w="9525">
                <a:noFill/>
                <a:round/>
                <a:headEnd/>
                <a:tailEnd/>
              </a:ln>
            </p:spPr>
            <p:txBody>
              <a:bodyPr/>
              <a:lstStyle/>
              <a:p>
                <a:pPr>
                  <a:defRPr/>
                </a:pPr>
                <a:endParaRPr lang="en-US" sz="1200" kern="0">
                  <a:solidFill>
                    <a:srgbClr val="0096D6"/>
                  </a:solidFill>
                </a:endParaRPr>
              </a:p>
            </p:txBody>
          </p:sp>
          <p:sp>
            <p:nvSpPr>
              <p:cNvPr id="2690" name="Freeform 865"/>
              <p:cNvSpPr>
                <a:spLocks/>
              </p:cNvSpPr>
              <p:nvPr/>
            </p:nvSpPr>
            <p:spPr bwMode="auto">
              <a:xfrm>
                <a:off x="3069" y="1334"/>
                <a:ext cx="12" cy="14"/>
              </a:xfrm>
              <a:custGeom>
                <a:avLst/>
                <a:gdLst>
                  <a:gd name="T0" fmla="*/ 0 w 12"/>
                  <a:gd name="T1" fmla="*/ 9 h 14"/>
                  <a:gd name="T2" fmla="*/ 2 w 12"/>
                  <a:gd name="T3" fmla="*/ 9 h 14"/>
                  <a:gd name="T4" fmla="*/ 2 w 12"/>
                  <a:gd name="T5" fmla="*/ 7 h 14"/>
                  <a:gd name="T6" fmla="*/ 2 w 12"/>
                  <a:gd name="T7" fmla="*/ 7 h 14"/>
                  <a:gd name="T8" fmla="*/ 2 w 12"/>
                  <a:gd name="T9" fmla="*/ 7 h 14"/>
                  <a:gd name="T10" fmla="*/ 2 w 12"/>
                  <a:gd name="T11" fmla="*/ 7 h 14"/>
                  <a:gd name="T12" fmla="*/ 5 w 12"/>
                  <a:gd name="T13" fmla="*/ 7 h 14"/>
                  <a:gd name="T14" fmla="*/ 5 w 12"/>
                  <a:gd name="T15" fmla="*/ 5 h 14"/>
                  <a:gd name="T16" fmla="*/ 7 w 12"/>
                  <a:gd name="T17" fmla="*/ 2 h 14"/>
                  <a:gd name="T18" fmla="*/ 7 w 12"/>
                  <a:gd name="T19" fmla="*/ 5 h 14"/>
                  <a:gd name="T20" fmla="*/ 9 w 12"/>
                  <a:gd name="T21" fmla="*/ 5 h 14"/>
                  <a:gd name="T22" fmla="*/ 9 w 12"/>
                  <a:gd name="T23" fmla="*/ 0 h 14"/>
                  <a:gd name="T24" fmla="*/ 12 w 12"/>
                  <a:gd name="T25" fmla="*/ 5 h 14"/>
                  <a:gd name="T26" fmla="*/ 12 w 12"/>
                  <a:gd name="T27" fmla="*/ 12 h 14"/>
                  <a:gd name="T28" fmla="*/ 9 w 12"/>
                  <a:gd name="T29" fmla="*/ 12 h 14"/>
                  <a:gd name="T30" fmla="*/ 9 w 12"/>
                  <a:gd name="T31" fmla="*/ 12 h 14"/>
                  <a:gd name="T32" fmla="*/ 7 w 12"/>
                  <a:gd name="T33" fmla="*/ 14 h 14"/>
                  <a:gd name="T34" fmla="*/ 7 w 12"/>
                  <a:gd name="T35" fmla="*/ 12 h 14"/>
                  <a:gd name="T36" fmla="*/ 7 w 12"/>
                  <a:gd name="T37" fmla="*/ 9 h 14"/>
                  <a:gd name="T38" fmla="*/ 9 w 12"/>
                  <a:gd name="T39" fmla="*/ 7 h 14"/>
                  <a:gd name="T40" fmla="*/ 7 w 12"/>
                  <a:gd name="T41" fmla="*/ 9 h 14"/>
                  <a:gd name="T42" fmla="*/ 7 w 12"/>
                  <a:gd name="T43" fmla="*/ 9 h 14"/>
                  <a:gd name="T44" fmla="*/ 2 w 12"/>
                  <a:gd name="T45" fmla="*/ 12 h 14"/>
                  <a:gd name="T46" fmla="*/ 0 w 12"/>
                  <a:gd name="T47" fmla="*/ 12 h 14"/>
                  <a:gd name="T48" fmla="*/ 0 w 12"/>
                  <a:gd name="T49" fmla="*/ 9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4"/>
                  <a:gd name="T77" fmla="*/ 12 w 1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4">
                    <a:moveTo>
                      <a:pt x="0" y="9"/>
                    </a:moveTo>
                    <a:lnTo>
                      <a:pt x="2" y="9"/>
                    </a:lnTo>
                    <a:lnTo>
                      <a:pt x="2" y="7"/>
                    </a:lnTo>
                    <a:lnTo>
                      <a:pt x="5" y="7"/>
                    </a:lnTo>
                    <a:lnTo>
                      <a:pt x="5" y="5"/>
                    </a:lnTo>
                    <a:lnTo>
                      <a:pt x="7" y="2"/>
                    </a:lnTo>
                    <a:lnTo>
                      <a:pt x="7" y="5"/>
                    </a:lnTo>
                    <a:lnTo>
                      <a:pt x="9" y="5"/>
                    </a:lnTo>
                    <a:lnTo>
                      <a:pt x="9" y="0"/>
                    </a:lnTo>
                    <a:lnTo>
                      <a:pt x="12" y="5"/>
                    </a:lnTo>
                    <a:lnTo>
                      <a:pt x="12" y="12"/>
                    </a:lnTo>
                    <a:lnTo>
                      <a:pt x="9" y="12"/>
                    </a:lnTo>
                    <a:lnTo>
                      <a:pt x="7" y="14"/>
                    </a:lnTo>
                    <a:lnTo>
                      <a:pt x="7" y="12"/>
                    </a:lnTo>
                    <a:lnTo>
                      <a:pt x="7" y="9"/>
                    </a:lnTo>
                    <a:lnTo>
                      <a:pt x="9" y="7"/>
                    </a:lnTo>
                    <a:lnTo>
                      <a:pt x="7" y="9"/>
                    </a:lnTo>
                    <a:lnTo>
                      <a:pt x="2" y="12"/>
                    </a:lnTo>
                    <a:lnTo>
                      <a:pt x="0" y="12"/>
                    </a:lnTo>
                    <a:lnTo>
                      <a:pt x="0" y="9"/>
                    </a:lnTo>
                    <a:close/>
                  </a:path>
                </a:pathLst>
              </a:custGeom>
              <a:grpFill/>
              <a:ln w="9525">
                <a:noFill/>
                <a:round/>
                <a:headEnd/>
                <a:tailEnd/>
              </a:ln>
            </p:spPr>
            <p:txBody>
              <a:bodyPr/>
              <a:lstStyle/>
              <a:p>
                <a:pPr>
                  <a:defRPr/>
                </a:pPr>
                <a:endParaRPr lang="en-US" sz="1200" kern="0">
                  <a:solidFill>
                    <a:srgbClr val="0096D6"/>
                  </a:solidFill>
                </a:endParaRPr>
              </a:p>
            </p:txBody>
          </p:sp>
          <p:sp>
            <p:nvSpPr>
              <p:cNvPr id="2691" name="Freeform 866"/>
              <p:cNvSpPr>
                <a:spLocks/>
              </p:cNvSpPr>
              <p:nvPr/>
            </p:nvSpPr>
            <p:spPr bwMode="auto">
              <a:xfrm>
                <a:off x="3069" y="1334"/>
                <a:ext cx="12" cy="14"/>
              </a:xfrm>
              <a:custGeom>
                <a:avLst/>
                <a:gdLst>
                  <a:gd name="T0" fmla="*/ 0 w 12"/>
                  <a:gd name="T1" fmla="*/ 9 h 14"/>
                  <a:gd name="T2" fmla="*/ 2 w 12"/>
                  <a:gd name="T3" fmla="*/ 9 h 14"/>
                  <a:gd name="T4" fmla="*/ 2 w 12"/>
                  <a:gd name="T5" fmla="*/ 7 h 14"/>
                  <a:gd name="T6" fmla="*/ 2 w 12"/>
                  <a:gd name="T7" fmla="*/ 7 h 14"/>
                  <a:gd name="T8" fmla="*/ 2 w 12"/>
                  <a:gd name="T9" fmla="*/ 7 h 14"/>
                  <a:gd name="T10" fmla="*/ 2 w 12"/>
                  <a:gd name="T11" fmla="*/ 7 h 14"/>
                  <a:gd name="T12" fmla="*/ 5 w 12"/>
                  <a:gd name="T13" fmla="*/ 7 h 14"/>
                  <a:gd name="T14" fmla="*/ 5 w 12"/>
                  <a:gd name="T15" fmla="*/ 5 h 14"/>
                  <a:gd name="T16" fmla="*/ 7 w 12"/>
                  <a:gd name="T17" fmla="*/ 2 h 14"/>
                  <a:gd name="T18" fmla="*/ 7 w 12"/>
                  <a:gd name="T19" fmla="*/ 5 h 14"/>
                  <a:gd name="T20" fmla="*/ 9 w 12"/>
                  <a:gd name="T21" fmla="*/ 5 h 14"/>
                  <a:gd name="T22" fmla="*/ 9 w 12"/>
                  <a:gd name="T23" fmla="*/ 0 h 14"/>
                  <a:gd name="T24" fmla="*/ 12 w 12"/>
                  <a:gd name="T25" fmla="*/ 5 h 14"/>
                  <a:gd name="T26" fmla="*/ 12 w 12"/>
                  <a:gd name="T27" fmla="*/ 12 h 14"/>
                  <a:gd name="T28" fmla="*/ 9 w 12"/>
                  <a:gd name="T29" fmla="*/ 12 h 14"/>
                  <a:gd name="T30" fmla="*/ 9 w 12"/>
                  <a:gd name="T31" fmla="*/ 12 h 14"/>
                  <a:gd name="T32" fmla="*/ 7 w 12"/>
                  <a:gd name="T33" fmla="*/ 14 h 14"/>
                  <a:gd name="T34" fmla="*/ 7 w 12"/>
                  <a:gd name="T35" fmla="*/ 12 h 14"/>
                  <a:gd name="T36" fmla="*/ 7 w 12"/>
                  <a:gd name="T37" fmla="*/ 9 h 14"/>
                  <a:gd name="T38" fmla="*/ 9 w 12"/>
                  <a:gd name="T39" fmla="*/ 7 h 14"/>
                  <a:gd name="T40" fmla="*/ 7 w 12"/>
                  <a:gd name="T41" fmla="*/ 9 h 14"/>
                  <a:gd name="T42" fmla="*/ 7 w 12"/>
                  <a:gd name="T43" fmla="*/ 9 h 14"/>
                  <a:gd name="T44" fmla="*/ 2 w 12"/>
                  <a:gd name="T45" fmla="*/ 12 h 14"/>
                  <a:gd name="T46" fmla="*/ 0 w 12"/>
                  <a:gd name="T47" fmla="*/ 12 h 14"/>
                  <a:gd name="T48" fmla="*/ 0 w 12"/>
                  <a:gd name="T49" fmla="*/ 9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4"/>
                  <a:gd name="T77" fmla="*/ 12 w 1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4">
                    <a:moveTo>
                      <a:pt x="0" y="9"/>
                    </a:moveTo>
                    <a:lnTo>
                      <a:pt x="2" y="9"/>
                    </a:lnTo>
                    <a:lnTo>
                      <a:pt x="2" y="7"/>
                    </a:lnTo>
                    <a:lnTo>
                      <a:pt x="5" y="7"/>
                    </a:lnTo>
                    <a:lnTo>
                      <a:pt x="5" y="5"/>
                    </a:lnTo>
                    <a:lnTo>
                      <a:pt x="7" y="2"/>
                    </a:lnTo>
                    <a:lnTo>
                      <a:pt x="7" y="5"/>
                    </a:lnTo>
                    <a:lnTo>
                      <a:pt x="9" y="5"/>
                    </a:lnTo>
                    <a:lnTo>
                      <a:pt x="9" y="0"/>
                    </a:lnTo>
                    <a:lnTo>
                      <a:pt x="12" y="5"/>
                    </a:lnTo>
                    <a:lnTo>
                      <a:pt x="12" y="12"/>
                    </a:lnTo>
                    <a:lnTo>
                      <a:pt x="9" y="12"/>
                    </a:lnTo>
                    <a:lnTo>
                      <a:pt x="7" y="14"/>
                    </a:lnTo>
                    <a:lnTo>
                      <a:pt x="7" y="12"/>
                    </a:lnTo>
                    <a:lnTo>
                      <a:pt x="7" y="9"/>
                    </a:lnTo>
                    <a:lnTo>
                      <a:pt x="9" y="7"/>
                    </a:lnTo>
                    <a:lnTo>
                      <a:pt x="7" y="9"/>
                    </a:lnTo>
                    <a:lnTo>
                      <a:pt x="2" y="12"/>
                    </a:lnTo>
                    <a:lnTo>
                      <a:pt x="0" y="12"/>
                    </a:lnTo>
                    <a:lnTo>
                      <a:pt x="0" y="9"/>
                    </a:lnTo>
                  </a:path>
                </a:pathLst>
              </a:custGeom>
              <a:grpFill/>
              <a:ln w="9525">
                <a:noFill/>
                <a:round/>
                <a:headEnd/>
                <a:tailEnd/>
              </a:ln>
            </p:spPr>
            <p:txBody>
              <a:bodyPr/>
              <a:lstStyle/>
              <a:p>
                <a:pPr>
                  <a:defRPr/>
                </a:pPr>
                <a:endParaRPr lang="en-US" sz="1200" kern="0">
                  <a:solidFill>
                    <a:srgbClr val="0096D6"/>
                  </a:solidFill>
                </a:endParaRPr>
              </a:p>
            </p:txBody>
          </p:sp>
          <p:sp>
            <p:nvSpPr>
              <p:cNvPr id="2692" name="Freeform 867"/>
              <p:cNvSpPr>
                <a:spLocks/>
              </p:cNvSpPr>
              <p:nvPr/>
            </p:nvSpPr>
            <p:spPr bwMode="auto">
              <a:xfrm>
                <a:off x="3083" y="1320"/>
                <a:ext cx="10" cy="12"/>
              </a:xfrm>
              <a:custGeom>
                <a:avLst/>
                <a:gdLst>
                  <a:gd name="T0" fmla="*/ 5 w 10"/>
                  <a:gd name="T1" fmla="*/ 5 h 12"/>
                  <a:gd name="T2" fmla="*/ 5 w 10"/>
                  <a:gd name="T3" fmla="*/ 5 h 12"/>
                  <a:gd name="T4" fmla="*/ 7 w 10"/>
                  <a:gd name="T5" fmla="*/ 0 h 12"/>
                  <a:gd name="T6" fmla="*/ 7 w 10"/>
                  <a:gd name="T7" fmla="*/ 0 h 12"/>
                  <a:gd name="T8" fmla="*/ 10 w 10"/>
                  <a:gd name="T9" fmla="*/ 2 h 12"/>
                  <a:gd name="T10" fmla="*/ 7 w 10"/>
                  <a:gd name="T11" fmla="*/ 9 h 12"/>
                  <a:gd name="T12" fmla="*/ 3 w 10"/>
                  <a:gd name="T13" fmla="*/ 12 h 12"/>
                  <a:gd name="T14" fmla="*/ 3 w 10"/>
                  <a:gd name="T15" fmla="*/ 12 h 12"/>
                  <a:gd name="T16" fmla="*/ 0 w 10"/>
                  <a:gd name="T17" fmla="*/ 12 h 12"/>
                  <a:gd name="T18" fmla="*/ 3 w 10"/>
                  <a:gd name="T19" fmla="*/ 7 h 12"/>
                  <a:gd name="T20" fmla="*/ 5 w 10"/>
                  <a:gd name="T21" fmla="*/ 7 h 12"/>
                  <a:gd name="T22" fmla="*/ 5 w 10"/>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5" y="5"/>
                    </a:moveTo>
                    <a:lnTo>
                      <a:pt x="5" y="5"/>
                    </a:lnTo>
                    <a:lnTo>
                      <a:pt x="7" y="0"/>
                    </a:lnTo>
                    <a:lnTo>
                      <a:pt x="10" y="2"/>
                    </a:lnTo>
                    <a:lnTo>
                      <a:pt x="7" y="9"/>
                    </a:lnTo>
                    <a:lnTo>
                      <a:pt x="3" y="12"/>
                    </a:lnTo>
                    <a:lnTo>
                      <a:pt x="0" y="12"/>
                    </a:lnTo>
                    <a:lnTo>
                      <a:pt x="3" y="7"/>
                    </a:lnTo>
                    <a:lnTo>
                      <a:pt x="5" y="7"/>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2693" name="Freeform 868"/>
              <p:cNvSpPr>
                <a:spLocks/>
              </p:cNvSpPr>
              <p:nvPr/>
            </p:nvSpPr>
            <p:spPr bwMode="auto">
              <a:xfrm>
                <a:off x="3083" y="1320"/>
                <a:ext cx="10" cy="12"/>
              </a:xfrm>
              <a:custGeom>
                <a:avLst/>
                <a:gdLst>
                  <a:gd name="T0" fmla="*/ 5 w 10"/>
                  <a:gd name="T1" fmla="*/ 5 h 12"/>
                  <a:gd name="T2" fmla="*/ 5 w 10"/>
                  <a:gd name="T3" fmla="*/ 5 h 12"/>
                  <a:gd name="T4" fmla="*/ 7 w 10"/>
                  <a:gd name="T5" fmla="*/ 0 h 12"/>
                  <a:gd name="T6" fmla="*/ 7 w 10"/>
                  <a:gd name="T7" fmla="*/ 0 h 12"/>
                  <a:gd name="T8" fmla="*/ 10 w 10"/>
                  <a:gd name="T9" fmla="*/ 2 h 12"/>
                  <a:gd name="T10" fmla="*/ 7 w 10"/>
                  <a:gd name="T11" fmla="*/ 9 h 12"/>
                  <a:gd name="T12" fmla="*/ 3 w 10"/>
                  <a:gd name="T13" fmla="*/ 12 h 12"/>
                  <a:gd name="T14" fmla="*/ 3 w 10"/>
                  <a:gd name="T15" fmla="*/ 12 h 12"/>
                  <a:gd name="T16" fmla="*/ 0 w 10"/>
                  <a:gd name="T17" fmla="*/ 12 h 12"/>
                  <a:gd name="T18" fmla="*/ 3 w 10"/>
                  <a:gd name="T19" fmla="*/ 7 h 12"/>
                  <a:gd name="T20" fmla="*/ 5 w 10"/>
                  <a:gd name="T21" fmla="*/ 7 h 12"/>
                  <a:gd name="T22" fmla="*/ 5 w 10"/>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5" y="5"/>
                    </a:moveTo>
                    <a:lnTo>
                      <a:pt x="5" y="5"/>
                    </a:lnTo>
                    <a:lnTo>
                      <a:pt x="7" y="0"/>
                    </a:lnTo>
                    <a:lnTo>
                      <a:pt x="10" y="2"/>
                    </a:lnTo>
                    <a:lnTo>
                      <a:pt x="7" y="9"/>
                    </a:lnTo>
                    <a:lnTo>
                      <a:pt x="3" y="12"/>
                    </a:lnTo>
                    <a:lnTo>
                      <a:pt x="0" y="12"/>
                    </a:lnTo>
                    <a:lnTo>
                      <a:pt x="3" y="7"/>
                    </a:lnTo>
                    <a:lnTo>
                      <a:pt x="5" y="7"/>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2694" name="Freeform 869"/>
              <p:cNvSpPr>
                <a:spLocks/>
              </p:cNvSpPr>
              <p:nvPr/>
            </p:nvSpPr>
            <p:spPr bwMode="auto">
              <a:xfrm>
                <a:off x="3074" y="1372"/>
                <a:ext cx="7" cy="7"/>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2"/>
                    </a:moveTo>
                    <a:lnTo>
                      <a:pt x="2" y="2"/>
                    </a:lnTo>
                    <a:lnTo>
                      <a:pt x="2" y="0"/>
                    </a:lnTo>
                    <a:lnTo>
                      <a:pt x="2" y="2"/>
                    </a:lnTo>
                    <a:lnTo>
                      <a:pt x="4" y="2"/>
                    </a:lnTo>
                    <a:lnTo>
                      <a:pt x="7" y="0"/>
                    </a:lnTo>
                    <a:lnTo>
                      <a:pt x="7" y="2"/>
                    </a:lnTo>
                    <a:lnTo>
                      <a:pt x="4" y="4"/>
                    </a:lnTo>
                    <a:lnTo>
                      <a:pt x="2" y="7"/>
                    </a:lnTo>
                    <a:lnTo>
                      <a:pt x="0" y="7"/>
                    </a:lnTo>
                    <a:lnTo>
                      <a:pt x="2" y="4"/>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695" name="Freeform 870"/>
              <p:cNvSpPr>
                <a:spLocks/>
              </p:cNvSpPr>
              <p:nvPr/>
            </p:nvSpPr>
            <p:spPr bwMode="auto">
              <a:xfrm>
                <a:off x="3074" y="1372"/>
                <a:ext cx="7" cy="7"/>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2"/>
                    </a:moveTo>
                    <a:lnTo>
                      <a:pt x="2" y="2"/>
                    </a:lnTo>
                    <a:lnTo>
                      <a:pt x="2" y="0"/>
                    </a:lnTo>
                    <a:lnTo>
                      <a:pt x="2" y="2"/>
                    </a:lnTo>
                    <a:lnTo>
                      <a:pt x="4" y="2"/>
                    </a:lnTo>
                    <a:lnTo>
                      <a:pt x="7" y="0"/>
                    </a:lnTo>
                    <a:lnTo>
                      <a:pt x="7" y="2"/>
                    </a:lnTo>
                    <a:lnTo>
                      <a:pt x="4" y="4"/>
                    </a:lnTo>
                    <a:lnTo>
                      <a:pt x="2" y="7"/>
                    </a:lnTo>
                    <a:lnTo>
                      <a:pt x="0" y="7"/>
                    </a:lnTo>
                    <a:lnTo>
                      <a:pt x="2" y="4"/>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696" name="Freeform 871"/>
              <p:cNvSpPr>
                <a:spLocks/>
              </p:cNvSpPr>
              <p:nvPr/>
            </p:nvSpPr>
            <p:spPr bwMode="auto">
              <a:xfrm>
                <a:off x="3102" y="1310"/>
                <a:ext cx="14" cy="22"/>
              </a:xfrm>
              <a:custGeom>
                <a:avLst/>
                <a:gdLst>
                  <a:gd name="T0" fmla="*/ 0 w 14"/>
                  <a:gd name="T1" fmla="*/ 15 h 22"/>
                  <a:gd name="T2" fmla="*/ 0 w 14"/>
                  <a:gd name="T3" fmla="*/ 15 h 22"/>
                  <a:gd name="T4" fmla="*/ 0 w 14"/>
                  <a:gd name="T5" fmla="*/ 15 h 22"/>
                  <a:gd name="T6" fmla="*/ 2 w 14"/>
                  <a:gd name="T7" fmla="*/ 12 h 22"/>
                  <a:gd name="T8" fmla="*/ 2 w 14"/>
                  <a:gd name="T9" fmla="*/ 12 h 22"/>
                  <a:gd name="T10" fmla="*/ 0 w 14"/>
                  <a:gd name="T11" fmla="*/ 10 h 22"/>
                  <a:gd name="T12" fmla="*/ 2 w 14"/>
                  <a:gd name="T13" fmla="*/ 10 h 22"/>
                  <a:gd name="T14" fmla="*/ 0 w 14"/>
                  <a:gd name="T15" fmla="*/ 10 h 22"/>
                  <a:gd name="T16" fmla="*/ 2 w 14"/>
                  <a:gd name="T17" fmla="*/ 7 h 22"/>
                  <a:gd name="T18" fmla="*/ 5 w 14"/>
                  <a:gd name="T19" fmla="*/ 7 h 22"/>
                  <a:gd name="T20" fmla="*/ 7 w 14"/>
                  <a:gd name="T21" fmla="*/ 7 h 22"/>
                  <a:gd name="T22" fmla="*/ 5 w 14"/>
                  <a:gd name="T23" fmla="*/ 5 h 22"/>
                  <a:gd name="T24" fmla="*/ 7 w 14"/>
                  <a:gd name="T25" fmla="*/ 5 h 22"/>
                  <a:gd name="T26" fmla="*/ 7 w 14"/>
                  <a:gd name="T27" fmla="*/ 5 h 22"/>
                  <a:gd name="T28" fmla="*/ 10 w 14"/>
                  <a:gd name="T29" fmla="*/ 3 h 22"/>
                  <a:gd name="T30" fmla="*/ 7 w 14"/>
                  <a:gd name="T31" fmla="*/ 0 h 22"/>
                  <a:gd name="T32" fmla="*/ 10 w 14"/>
                  <a:gd name="T33" fmla="*/ 3 h 22"/>
                  <a:gd name="T34" fmla="*/ 10 w 14"/>
                  <a:gd name="T35" fmla="*/ 0 h 22"/>
                  <a:gd name="T36" fmla="*/ 12 w 14"/>
                  <a:gd name="T37" fmla="*/ 0 h 22"/>
                  <a:gd name="T38" fmla="*/ 12 w 14"/>
                  <a:gd name="T39" fmla="*/ 5 h 22"/>
                  <a:gd name="T40" fmla="*/ 14 w 14"/>
                  <a:gd name="T41" fmla="*/ 5 h 22"/>
                  <a:gd name="T42" fmla="*/ 14 w 14"/>
                  <a:gd name="T43" fmla="*/ 7 h 22"/>
                  <a:gd name="T44" fmla="*/ 14 w 14"/>
                  <a:gd name="T45" fmla="*/ 12 h 22"/>
                  <a:gd name="T46" fmla="*/ 14 w 14"/>
                  <a:gd name="T47" fmla="*/ 17 h 22"/>
                  <a:gd name="T48" fmla="*/ 10 w 14"/>
                  <a:gd name="T49" fmla="*/ 17 h 22"/>
                  <a:gd name="T50" fmla="*/ 10 w 14"/>
                  <a:gd name="T51" fmla="*/ 15 h 22"/>
                  <a:gd name="T52" fmla="*/ 7 w 14"/>
                  <a:gd name="T53" fmla="*/ 15 h 22"/>
                  <a:gd name="T54" fmla="*/ 5 w 14"/>
                  <a:gd name="T55" fmla="*/ 19 h 22"/>
                  <a:gd name="T56" fmla="*/ 2 w 14"/>
                  <a:gd name="T57" fmla="*/ 19 h 22"/>
                  <a:gd name="T58" fmla="*/ 0 w 14"/>
                  <a:gd name="T59" fmla="*/ 22 h 22"/>
                  <a:gd name="T60" fmla="*/ 0 w 14"/>
                  <a:gd name="T61" fmla="*/ 19 h 22"/>
                  <a:gd name="T62" fmla="*/ 2 w 14"/>
                  <a:gd name="T63" fmla="*/ 17 h 22"/>
                  <a:gd name="T64" fmla="*/ 2 w 14"/>
                  <a:gd name="T65" fmla="*/ 15 h 22"/>
                  <a:gd name="T66" fmla="*/ 0 w 14"/>
                  <a:gd name="T67" fmla="*/ 15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22"/>
                  <a:gd name="T104" fmla="*/ 14 w 14"/>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22">
                    <a:moveTo>
                      <a:pt x="0" y="15"/>
                    </a:moveTo>
                    <a:lnTo>
                      <a:pt x="0" y="15"/>
                    </a:lnTo>
                    <a:lnTo>
                      <a:pt x="2" y="12"/>
                    </a:lnTo>
                    <a:lnTo>
                      <a:pt x="0" y="10"/>
                    </a:lnTo>
                    <a:lnTo>
                      <a:pt x="2" y="10"/>
                    </a:lnTo>
                    <a:lnTo>
                      <a:pt x="0" y="10"/>
                    </a:lnTo>
                    <a:lnTo>
                      <a:pt x="2" y="7"/>
                    </a:lnTo>
                    <a:lnTo>
                      <a:pt x="5" y="7"/>
                    </a:lnTo>
                    <a:lnTo>
                      <a:pt x="7" y="7"/>
                    </a:lnTo>
                    <a:lnTo>
                      <a:pt x="5" y="5"/>
                    </a:lnTo>
                    <a:lnTo>
                      <a:pt x="7" y="5"/>
                    </a:lnTo>
                    <a:lnTo>
                      <a:pt x="10" y="3"/>
                    </a:lnTo>
                    <a:lnTo>
                      <a:pt x="7" y="0"/>
                    </a:lnTo>
                    <a:lnTo>
                      <a:pt x="10" y="3"/>
                    </a:lnTo>
                    <a:lnTo>
                      <a:pt x="10" y="0"/>
                    </a:lnTo>
                    <a:lnTo>
                      <a:pt x="12" y="0"/>
                    </a:lnTo>
                    <a:lnTo>
                      <a:pt x="12" y="5"/>
                    </a:lnTo>
                    <a:lnTo>
                      <a:pt x="14" y="5"/>
                    </a:lnTo>
                    <a:lnTo>
                      <a:pt x="14" y="7"/>
                    </a:lnTo>
                    <a:lnTo>
                      <a:pt x="14" y="12"/>
                    </a:lnTo>
                    <a:lnTo>
                      <a:pt x="14" y="17"/>
                    </a:lnTo>
                    <a:lnTo>
                      <a:pt x="10" y="17"/>
                    </a:lnTo>
                    <a:lnTo>
                      <a:pt x="10" y="15"/>
                    </a:lnTo>
                    <a:lnTo>
                      <a:pt x="7" y="15"/>
                    </a:lnTo>
                    <a:lnTo>
                      <a:pt x="5" y="19"/>
                    </a:lnTo>
                    <a:lnTo>
                      <a:pt x="2" y="19"/>
                    </a:lnTo>
                    <a:lnTo>
                      <a:pt x="0" y="22"/>
                    </a:lnTo>
                    <a:lnTo>
                      <a:pt x="0" y="19"/>
                    </a:lnTo>
                    <a:lnTo>
                      <a:pt x="2" y="17"/>
                    </a:lnTo>
                    <a:lnTo>
                      <a:pt x="2" y="15"/>
                    </a:lnTo>
                    <a:lnTo>
                      <a:pt x="0" y="15"/>
                    </a:lnTo>
                    <a:close/>
                  </a:path>
                </a:pathLst>
              </a:custGeom>
              <a:grpFill/>
              <a:ln w="9525">
                <a:noFill/>
                <a:round/>
                <a:headEnd/>
                <a:tailEnd/>
              </a:ln>
            </p:spPr>
            <p:txBody>
              <a:bodyPr/>
              <a:lstStyle/>
              <a:p>
                <a:pPr>
                  <a:defRPr/>
                </a:pPr>
                <a:endParaRPr lang="en-US" sz="1200" kern="0">
                  <a:solidFill>
                    <a:srgbClr val="0096D6"/>
                  </a:solidFill>
                </a:endParaRPr>
              </a:p>
            </p:txBody>
          </p:sp>
          <p:sp>
            <p:nvSpPr>
              <p:cNvPr id="2697" name="Freeform 872"/>
              <p:cNvSpPr>
                <a:spLocks/>
              </p:cNvSpPr>
              <p:nvPr/>
            </p:nvSpPr>
            <p:spPr bwMode="auto">
              <a:xfrm>
                <a:off x="3102" y="1310"/>
                <a:ext cx="14" cy="22"/>
              </a:xfrm>
              <a:custGeom>
                <a:avLst/>
                <a:gdLst>
                  <a:gd name="T0" fmla="*/ 0 w 14"/>
                  <a:gd name="T1" fmla="*/ 15 h 22"/>
                  <a:gd name="T2" fmla="*/ 0 w 14"/>
                  <a:gd name="T3" fmla="*/ 15 h 22"/>
                  <a:gd name="T4" fmla="*/ 0 w 14"/>
                  <a:gd name="T5" fmla="*/ 15 h 22"/>
                  <a:gd name="T6" fmla="*/ 2 w 14"/>
                  <a:gd name="T7" fmla="*/ 12 h 22"/>
                  <a:gd name="T8" fmla="*/ 2 w 14"/>
                  <a:gd name="T9" fmla="*/ 12 h 22"/>
                  <a:gd name="T10" fmla="*/ 0 w 14"/>
                  <a:gd name="T11" fmla="*/ 10 h 22"/>
                  <a:gd name="T12" fmla="*/ 2 w 14"/>
                  <a:gd name="T13" fmla="*/ 10 h 22"/>
                  <a:gd name="T14" fmla="*/ 0 w 14"/>
                  <a:gd name="T15" fmla="*/ 10 h 22"/>
                  <a:gd name="T16" fmla="*/ 2 w 14"/>
                  <a:gd name="T17" fmla="*/ 7 h 22"/>
                  <a:gd name="T18" fmla="*/ 5 w 14"/>
                  <a:gd name="T19" fmla="*/ 7 h 22"/>
                  <a:gd name="T20" fmla="*/ 7 w 14"/>
                  <a:gd name="T21" fmla="*/ 7 h 22"/>
                  <a:gd name="T22" fmla="*/ 5 w 14"/>
                  <a:gd name="T23" fmla="*/ 5 h 22"/>
                  <a:gd name="T24" fmla="*/ 7 w 14"/>
                  <a:gd name="T25" fmla="*/ 5 h 22"/>
                  <a:gd name="T26" fmla="*/ 7 w 14"/>
                  <a:gd name="T27" fmla="*/ 5 h 22"/>
                  <a:gd name="T28" fmla="*/ 10 w 14"/>
                  <a:gd name="T29" fmla="*/ 3 h 22"/>
                  <a:gd name="T30" fmla="*/ 7 w 14"/>
                  <a:gd name="T31" fmla="*/ 0 h 22"/>
                  <a:gd name="T32" fmla="*/ 10 w 14"/>
                  <a:gd name="T33" fmla="*/ 3 h 22"/>
                  <a:gd name="T34" fmla="*/ 10 w 14"/>
                  <a:gd name="T35" fmla="*/ 0 h 22"/>
                  <a:gd name="T36" fmla="*/ 12 w 14"/>
                  <a:gd name="T37" fmla="*/ 0 h 22"/>
                  <a:gd name="T38" fmla="*/ 12 w 14"/>
                  <a:gd name="T39" fmla="*/ 5 h 22"/>
                  <a:gd name="T40" fmla="*/ 14 w 14"/>
                  <a:gd name="T41" fmla="*/ 5 h 22"/>
                  <a:gd name="T42" fmla="*/ 14 w 14"/>
                  <a:gd name="T43" fmla="*/ 7 h 22"/>
                  <a:gd name="T44" fmla="*/ 14 w 14"/>
                  <a:gd name="T45" fmla="*/ 12 h 22"/>
                  <a:gd name="T46" fmla="*/ 14 w 14"/>
                  <a:gd name="T47" fmla="*/ 17 h 22"/>
                  <a:gd name="T48" fmla="*/ 10 w 14"/>
                  <a:gd name="T49" fmla="*/ 17 h 22"/>
                  <a:gd name="T50" fmla="*/ 10 w 14"/>
                  <a:gd name="T51" fmla="*/ 15 h 22"/>
                  <a:gd name="T52" fmla="*/ 7 w 14"/>
                  <a:gd name="T53" fmla="*/ 15 h 22"/>
                  <a:gd name="T54" fmla="*/ 5 w 14"/>
                  <a:gd name="T55" fmla="*/ 19 h 22"/>
                  <a:gd name="T56" fmla="*/ 2 w 14"/>
                  <a:gd name="T57" fmla="*/ 19 h 22"/>
                  <a:gd name="T58" fmla="*/ 0 w 14"/>
                  <a:gd name="T59" fmla="*/ 22 h 22"/>
                  <a:gd name="T60" fmla="*/ 0 w 14"/>
                  <a:gd name="T61" fmla="*/ 19 h 22"/>
                  <a:gd name="T62" fmla="*/ 2 w 14"/>
                  <a:gd name="T63" fmla="*/ 17 h 22"/>
                  <a:gd name="T64" fmla="*/ 2 w 14"/>
                  <a:gd name="T65" fmla="*/ 15 h 22"/>
                  <a:gd name="T66" fmla="*/ 0 w 14"/>
                  <a:gd name="T67" fmla="*/ 15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22"/>
                  <a:gd name="T104" fmla="*/ 14 w 14"/>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22">
                    <a:moveTo>
                      <a:pt x="0" y="15"/>
                    </a:moveTo>
                    <a:lnTo>
                      <a:pt x="0" y="15"/>
                    </a:lnTo>
                    <a:lnTo>
                      <a:pt x="2" y="12"/>
                    </a:lnTo>
                    <a:lnTo>
                      <a:pt x="0" y="10"/>
                    </a:lnTo>
                    <a:lnTo>
                      <a:pt x="2" y="10"/>
                    </a:lnTo>
                    <a:lnTo>
                      <a:pt x="0" y="10"/>
                    </a:lnTo>
                    <a:lnTo>
                      <a:pt x="2" y="7"/>
                    </a:lnTo>
                    <a:lnTo>
                      <a:pt x="5" y="7"/>
                    </a:lnTo>
                    <a:lnTo>
                      <a:pt x="7" y="7"/>
                    </a:lnTo>
                    <a:lnTo>
                      <a:pt x="5" y="5"/>
                    </a:lnTo>
                    <a:lnTo>
                      <a:pt x="7" y="5"/>
                    </a:lnTo>
                    <a:lnTo>
                      <a:pt x="10" y="3"/>
                    </a:lnTo>
                    <a:lnTo>
                      <a:pt x="7" y="0"/>
                    </a:lnTo>
                    <a:lnTo>
                      <a:pt x="10" y="3"/>
                    </a:lnTo>
                    <a:lnTo>
                      <a:pt x="10" y="0"/>
                    </a:lnTo>
                    <a:lnTo>
                      <a:pt x="12" y="0"/>
                    </a:lnTo>
                    <a:lnTo>
                      <a:pt x="12" y="5"/>
                    </a:lnTo>
                    <a:lnTo>
                      <a:pt x="14" y="5"/>
                    </a:lnTo>
                    <a:lnTo>
                      <a:pt x="14" y="7"/>
                    </a:lnTo>
                    <a:lnTo>
                      <a:pt x="14" y="12"/>
                    </a:lnTo>
                    <a:lnTo>
                      <a:pt x="14" y="17"/>
                    </a:lnTo>
                    <a:lnTo>
                      <a:pt x="10" y="17"/>
                    </a:lnTo>
                    <a:lnTo>
                      <a:pt x="10" y="15"/>
                    </a:lnTo>
                    <a:lnTo>
                      <a:pt x="7" y="15"/>
                    </a:lnTo>
                    <a:lnTo>
                      <a:pt x="5" y="19"/>
                    </a:lnTo>
                    <a:lnTo>
                      <a:pt x="2" y="19"/>
                    </a:lnTo>
                    <a:lnTo>
                      <a:pt x="0" y="22"/>
                    </a:lnTo>
                    <a:lnTo>
                      <a:pt x="0" y="19"/>
                    </a:lnTo>
                    <a:lnTo>
                      <a:pt x="2" y="17"/>
                    </a:lnTo>
                    <a:lnTo>
                      <a:pt x="2" y="15"/>
                    </a:lnTo>
                    <a:lnTo>
                      <a:pt x="0" y="15"/>
                    </a:lnTo>
                  </a:path>
                </a:pathLst>
              </a:custGeom>
              <a:grpFill/>
              <a:ln w="9525">
                <a:noFill/>
                <a:round/>
                <a:headEnd/>
                <a:tailEnd/>
              </a:ln>
            </p:spPr>
            <p:txBody>
              <a:bodyPr/>
              <a:lstStyle/>
              <a:p>
                <a:pPr>
                  <a:defRPr/>
                </a:pPr>
                <a:endParaRPr lang="en-US" sz="1200" kern="0">
                  <a:solidFill>
                    <a:srgbClr val="0096D6"/>
                  </a:solidFill>
                </a:endParaRPr>
              </a:p>
            </p:txBody>
          </p:sp>
          <p:sp>
            <p:nvSpPr>
              <p:cNvPr id="2698" name="Freeform 873"/>
              <p:cNvSpPr>
                <a:spLocks/>
              </p:cNvSpPr>
              <p:nvPr/>
            </p:nvSpPr>
            <p:spPr bwMode="auto">
              <a:xfrm>
                <a:off x="3119" y="1299"/>
                <a:ext cx="11" cy="14"/>
              </a:xfrm>
              <a:custGeom>
                <a:avLst/>
                <a:gdLst>
                  <a:gd name="T0" fmla="*/ 2 w 11"/>
                  <a:gd name="T1" fmla="*/ 7 h 14"/>
                  <a:gd name="T2" fmla="*/ 4 w 11"/>
                  <a:gd name="T3" fmla="*/ 7 h 14"/>
                  <a:gd name="T4" fmla="*/ 4 w 11"/>
                  <a:gd name="T5" fmla="*/ 7 h 14"/>
                  <a:gd name="T6" fmla="*/ 4 w 11"/>
                  <a:gd name="T7" fmla="*/ 4 h 14"/>
                  <a:gd name="T8" fmla="*/ 7 w 11"/>
                  <a:gd name="T9" fmla="*/ 7 h 14"/>
                  <a:gd name="T10" fmla="*/ 7 w 11"/>
                  <a:gd name="T11" fmla="*/ 7 h 14"/>
                  <a:gd name="T12" fmla="*/ 7 w 11"/>
                  <a:gd name="T13" fmla="*/ 2 h 14"/>
                  <a:gd name="T14" fmla="*/ 7 w 11"/>
                  <a:gd name="T15" fmla="*/ 0 h 14"/>
                  <a:gd name="T16" fmla="*/ 9 w 11"/>
                  <a:gd name="T17" fmla="*/ 2 h 14"/>
                  <a:gd name="T18" fmla="*/ 11 w 11"/>
                  <a:gd name="T19" fmla="*/ 4 h 14"/>
                  <a:gd name="T20" fmla="*/ 9 w 11"/>
                  <a:gd name="T21" fmla="*/ 9 h 14"/>
                  <a:gd name="T22" fmla="*/ 9 w 11"/>
                  <a:gd name="T23" fmla="*/ 11 h 14"/>
                  <a:gd name="T24" fmla="*/ 2 w 11"/>
                  <a:gd name="T25" fmla="*/ 14 h 14"/>
                  <a:gd name="T26" fmla="*/ 0 w 11"/>
                  <a:gd name="T27" fmla="*/ 11 h 14"/>
                  <a:gd name="T28" fmla="*/ 0 w 11"/>
                  <a:gd name="T29" fmla="*/ 11 h 14"/>
                  <a:gd name="T30" fmla="*/ 2 w 11"/>
                  <a:gd name="T31" fmla="*/ 11 h 14"/>
                  <a:gd name="T32" fmla="*/ 2 w 11"/>
                  <a:gd name="T33" fmla="*/ 9 h 14"/>
                  <a:gd name="T34" fmla="*/ 2 w 11"/>
                  <a:gd name="T35" fmla="*/ 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4"/>
                  <a:gd name="T56" fmla="*/ 11 w 11"/>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4">
                    <a:moveTo>
                      <a:pt x="2" y="7"/>
                    </a:moveTo>
                    <a:lnTo>
                      <a:pt x="4" y="7"/>
                    </a:lnTo>
                    <a:lnTo>
                      <a:pt x="4" y="4"/>
                    </a:lnTo>
                    <a:lnTo>
                      <a:pt x="7" y="7"/>
                    </a:lnTo>
                    <a:lnTo>
                      <a:pt x="7" y="2"/>
                    </a:lnTo>
                    <a:lnTo>
                      <a:pt x="7" y="0"/>
                    </a:lnTo>
                    <a:lnTo>
                      <a:pt x="9" y="2"/>
                    </a:lnTo>
                    <a:lnTo>
                      <a:pt x="11" y="4"/>
                    </a:lnTo>
                    <a:lnTo>
                      <a:pt x="9" y="9"/>
                    </a:lnTo>
                    <a:lnTo>
                      <a:pt x="9" y="11"/>
                    </a:lnTo>
                    <a:lnTo>
                      <a:pt x="2" y="14"/>
                    </a:lnTo>
                    <a:lnTo>
                      <a:pt x="0" y="11"/>
                    </a:lnTo>
                    <a:lnTo>
                      <a:pt x="2" y="11"/>
                    </a:lnTo>
                    <a:lnTo>
                      <a:pt x="2" y="9"/>
                    </a:lnTo>
                    <a:lnTo>
                      <a:pt x="2" y="7"/>
                    </a:lnTo>
                    <a:close/>
                  </a:path>
                </a:pathLst>
              </a:custGeom>
              <a:grpFill/>
              <a:ln w="9525">
                <a:noFill/>
                <a:round/>
                <a:headEnd/>
                <a:tailEnd/>
              </a:ln>
            </p:spPr>
            <p:txBody>
              <a:bodyPr/>
              <a:lstStyle/>
              <a:p>
                <a:pPr>
                  <a:defRPr/>
                </a:pPr>
                <a:endParaRPr lang="en-US" sz="1200" kern="0">
                  <a:solidFill>
                    <a:srgbClr val="0096D6"/>
                  </a:solidFill>
                </a:endParaRPr>
              </a:p>
            </p:txBody>
          </p:sp>
          <p:sp>
            <p:nvSpPr>
              <p:cNvPr id="2699" name="Freeform 874"/>
              <p:cNvSpPr>
                <a:spLocks/>
              </p:cNvSpPr>
              <p:nvPr/>
            </p:nvSpPr>
            <p:spPr bwMode="auto">
              <a:xfrm>
                <a:off x="3119" y="1299"/>
                <a:ext cx="11" cy="14"/>
              </a:xfrm>
              <a:custGeom>
                <a:avLst/>
                <a:gdLst>
                  <a:gd name="T0" fmla="*/ 2 w 11"/>
                  <a:gd name="T1" fmla="*/ 7 h 14"/>
                  <a:gd name="T2" fmla="*/ 4 w 11"/>
                  <a:gd name="T3" fmla="*/ 7 h 14"/>
                  <a:gd name="T4" fmla="*/ 4 w 11"/>
                  <a:gd name="T5" fmla="*/ 7 h 14"/>
                  <a:gd name="T6" fmla="*/ 4 w 11"/>
                  <a:gd name="T7" fmla="*/ 4 h 14"/>
                  <a:gd name="T8" fmla="*/ 7 w 11"/>
                  <a:gd name="T9" fmla="*/ 7 h 14"/>
                  <a:gd name="T10" fmla="*/ 7 w 11"/>
                  <a:gd name="T11" fmla="*/ 7 h 14"/>
                  <a:gd name="T12" fmla="*/ 7 w 11"/>
                  <a:gd name="T13" fmla="*/ 2 h 14"/>
                  <a:gd name="T14" fmla="*/ 7 w 11"/>
                  <a:gd name="T15" fmla="*/ 0 h 14"/>
                  <a:gd name="T16" fmla="*/ 9 w 11"/>
                  <a:gd name="T17" fmla="*/ 2 h 14"/>
                  <a:gd name="T18" fmla="*/ 11 w 11"/>
                  <a:gd name="T19" fmla="*/ 4 h 14"/>
                  <a:gd name="T20" fmla="*/ 9 w 11"/>
                  <a:gd name="T21" fmla="*/ 9 h 14"/>
                  <a:gd name="T22" fmla="*/ 9 w 11"/>
                  <a:gd name="T23" fmla="*/ 11 h 14"/>
                  <a:gd name="T24" fmla="*/ 2 w 11"/>
                  <a:gd name="T25" fmla="*/ 14 h 14"/>
                  <a:gd name="T26" fmla="*/ 0 w 11"/>
                  <a:gd name="T27" fmla="*/ 11 h 14"/>
                  <a:gd name="T28" fmla="*/ 0 w 11"/>
                  <a:gd name="T29" fmla="*/ 11 h 14"/>
                  <a:gd name="T30" fmla="*/ 2 w 11"/>
                  <a:gd name="T31" fmla="*/ 11 h 14"/>
                  <a:gd name="T32" fmla="*/ 2 w 11"/>
                  <a:gd name="T33" fmla="*/ 9 h 14"/>
                  <a:gd name="T34" fmla="*/ 2 w 11"/>
                  <a:gd name="T35" fmla="*/ 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4"/>
                  <a:gd name="T56" fmla="*/ 11 w 11"/>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4">
                    <a:moveTo>
                      <a:pt x="2" y="7"/>
                    </a:moveTo>
                    <a:lnTo>
                      <a:pt x="4" y="7"/>
                    </a:lnTo>
                    <a:lnTo>
                      <a:pt x="4" y="4"/>
                    </a:lnTo>
                    <a:lnTo>
                      <a:pt x="7" y="7"/>
                    </a:lnTo>
                    <a:lnTo>
                      <a:pt x="7" y="2"/>
                    </a:lnTo>
                    <a:lnTo>
                      <a:pt x="7" y="0"/>
                    </a:lnTo>
                    <a:lnTo>
                      <a:pt x="9" y="2"/>
                    </a:lnTo>
                    <a:lnTo>
                      <a:pt x="11" y="4"/>
                    </a:lnTo>
                    <a:lnTo>
                      <a:pt x="9" y="9"/>
                    </a:lnTo>
                    <a:lnTo>
                      <a:pt x="9" y="11"/>
                    </a:lnTo>
                    <a:lnTo>
                      <a:pt x="2" y="14"/>
                    </a:lnTo>
                    <a:lnTo>
                      <a:pt x="0" y="11"/>
                    </a:lnTo>
                    <a:lnTo>
                      <a:pt x="2" y="11"/>
                    </a:lnTo>
                    <a:lnTo>
                      <a:pt x="2" y="9"/>
                    </a:lnTo>
                    <a:lnTo>
                      <a:pt x="2" y="7"/>
                    </a:lnTo>
                  </a:path>
                </a:pathLst>
              </a:custGeom>
              <a:grpFill/>
              <a:ln w="9525">
                <a:noFill/>
                <a:round/>
                <a:headEnd/>
                <a:tailEnd/>
              </a:ln>
            </p:spPr>
            <p:txBody>
              <a:bodyPr/>
              <a:lstStyle/>
              <a:p>
                <a:pPr>
                  <a:defRPr/>
                </a:pPr>
                <a:endParaRPr lang="en-US" sz="1200" kern="0">
                  <a:solidFill>
                    <a:srgbClr val="0096D6"/>
                  </a:solidFill>
                </a:endParaRPr>
              </a:p>
            </p:txBody>
          </p:sp>
          <p:sp>
            <p:nvSpPr>
              <p:cNvPr id="2700" name="Freeform 875"/>
              <p:cNvSpPr>
                <a:spLocks/>
              </p:cNvSpPr>
              <p:nvPr/>
            </p:nvSpPr>
            <p:spPr bwMode="auto">
              <a:xfrm>
                <a:off x="3126" y="1291"/>
                <a:ext cx="12" cy="10"/>
              </a:xfrm>
              <a:custGeom>
                <a:avLst/>
                <a:gdLst>
                  <a:gd name="T0" fmla="*/ 2 w 12"/>
                  <a:gd name="T1" fmla="*/ 3 h 10"/>
                  <a:gd name="T2" fmla="*/ 2 w 12"/>
                  <a:gd name="T3" fmla="*/ 3 h 10"/>
                  <a:gd name="T4" fmla="*/ 0 w 12"/>
                  <a:gd name="T5" fmla="*/ 3 h 10"/>
                  <a:gd name="T6" fmla="*/ 0 w 12"/>
                  <a:gd name="T7" fmla="*/ 0 h 10"/>
                  <a:gd name="T8" fmla="*/ 0 w 12"/>
                  <a:gd name="T9" fmla="*/ 0 h 10"/>
                  <a:gd name="T10" fmla="*/ 2 w 12"/>
                  <a:gd name="T11" fmla="*/ 0 h 10"/>
                  <a:gd name="T12" fmla="*/ 4 w 12"/>
                  <a:gd name="T13" fmla="*/ 0 h 10"/>
                  <a:gd name="T14" fmla="*/ 7 w 12"/>
                  <a:gd name="T15" fmla="*/ 0 h 10"/>
                  <a:gd name="T16" fmla="*/ 7 w 12"/>
                  <a:gd name="T17" fmla="*/ 3 h 10"/>
                  <a:gd name="T18" fmla="*/ 7 w 12"/>
                  <a:gd name="T19" fmla="*/ 5 h 10"/>
                  <a:gd name="T20" fmla="*/ 7 w 12"/>
                  <a:gd name="T21" fmla="*/ 5 h 10"/>
                  <a:gd name="T22" fmla="*/ 7 w 12"/>
                  <a:gd name="T23" fmla="*/ 3 h 10"/>
                  <a:gd name="T24" fmla="*/ 9 w 12"/>
                  <a:gd name="T25" fmla="*/ 3 h 10"/>
                  <a:gd name="T26" fmla="*/ 12 w 12"/>
                  <a:gd name="T27" fmla="*/ 3 h 10"/>
                  <a:gd name="T28" fmla="*/ 9 w 12"/>
                  <a:gd name="T29" fmla="*/ 10 h 10"/>
                  <a:gd name="T30" fmla="*/ 7 w 12"/>
                  <a:gd name="T31" fmla="*/ 10 h 10"/>
                  <a:gd name="T32" fmla="*/ 2 w 12"/>
                  <a:gd name="T33" fmla="*/ 8 h 10"/>
                  <a:gd name="T34" fmla="*/ 2 w 12"/>
                  <a:gd name="T35" fmla="*/ 5 h 10"/>
                  <a:gd name="T36" fmla="*/ 2 w 12"/>
                  <a:gd name="T37" fmla="*/ 5 h 10"/>
                  <a:gd name="T38" fmla="*/ 2 w 12"/>
                  <a:gd name="T39" fmla="*/ 3 h 10"/>
                  <a:gd name="T40" fmla="*/ 2 w 12"/>
                  <a:gd name="T41" fmla="*/ 3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2" y="3"/>
                    </a:moveTo>
                    <a:lnTo>
                      <a:pt x="2" y="3"/>
                    </a:lnTo>
                    <a:lnTo>
                      <a:pt x="0" y="3"/>
                    </a:lnTo>
                    <a:lnTo>
                      <a:pt x="0" y="0"/>
                    </a:lnTo>
                    <a:lnTo>
                      <a:pt x="2" y="0"/>
                    </a:lnTo>
                    <a:lnTo>
                      <a:pt x="4" y="0"/>
                    </a:lnTo>
                    <a:lnTo>
                      <a:pt x="7" y="0"/>
                    </a:lnTo>
                    <a:lnTo>
                      <a:pt x="7" y="3"/>
                    </a:lnTo>
                    <a:lnTo>
                      <a:pt x="7" y="5"/>
                    </a:lnTo>
                    <a:lnTo>
                      <a:pt x="7" y="3"/>
                    </a:lnTo>
                    <a:lnTo>
                      <a:pt x="9" y="3"/>
                    </a:lnTo>
                    <a:lnTo>
                      <a:pt x="12" y="3"/>
                    </a:lnTo>
                    <a:lnTo>
                      <a:pt x="9" y="10"/>
                    </a:lnTo>
                    <a:lnTo>
                      <a:pt x="7" y="10"/>
                    </a:lnTo>
                    <a:lnTo>
                      <a:pt x="2" y="8"/>
                    </a:lnTo>
                    <a:lnTo>
                      <a:pt x="2" y="5"/>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701" name="Freeform 876"/>
              <p:cNvSpPr>
                <a:spLocks/>
              </p:cNvSpPr>
              <p:nvPr/>
            </p:nvSpPr>
            <p:spPr bwMode="auto">
              <a:xfrm>
                <a:off x="3126" y="1291"/>
                <a:ext cx="12" cy="10"/>
              </a:xfrm>
              <a:custGeom>
                <a:avLst/>
                <a:gdLst>
                  <a:gd name="T0" fmla="*/ 2 w 12"/>
                  <a:gd name="T1" fmla="*/ 3 h 10"/>
                  <a:gd name="T2" fmla="*/ 2 w 12"/>
                  <a:gd name="T3" fmla="*/ 3 h 10"/>
                  <a:gd name="T4" fmla="*/ 0 w 12"/>
                  <a:gd name="T5" fmla="*/ 3 h 10"/>
                  <a:gd name="T6" fmla="*/ 0 w 12"/>
                  <a:gd name="T7" fmla="*/ 0 h 10"/>
                  <a:gd name="T8" fmla="*/ 0 w 12"/>
                  <a:gd name="T9" fmla="*/ 0 h 10"/>
                  <a:gd name="T10" fmla="*/ 2 w 12"/>
                  <a:gd name="T11" fmla="*/ 0 h 10"/>
                  <a:gd name="T12" fmla="*/ 4 w 12"/>
                  <a:gd name="T13" fmla="*/ 0 h 10"/>
                  <a:gd name="T14" fmla="*/ 7 w 12"/>
                  <a:gd name="T15" fmla="*/ 0 h 10"/>
                  <a:gd name="T16" fmla="*/ 7 w 12"/>
                  <a:gd name="T17" fmla="*/ 3 h 10"/>
                  <a:gd name="T18" fmla="*/ 7 w 12"/>
                  <a:gd name="T19" fmla="*/ 5 h 10"/>
                  <a:gd name="T20" fmla="*/ 7 w 12"/>
                  <a:gd name="T21" fmla="*/ 5 h 10"/>
                  <a:gd name="T22" fmla="*/ 7 w 12"/>
                  <a:gd name="T23" fmla="*/ 3 h 10"/>
                  <a:gd name="T24" fmla="*/ 9 w 12"/>
                  <a:gd name="T25" fmla="*/ 3 h 10"/>
                  <a:gd name="T26" fmla="*/ 12 w 12"/>
                  <a:gd name="T27" fmla="*/ 3 h 10"/>
                  <a:gd name="T28" fmla="*/ 9 w 12"/>
                  <a:gd name="T29" fmla="*/ 10 h 10"/>
                  <a:gd name="T30" fmla="*/ 7 w 12"/>
                  <a:gd name="T31" fmla="*/ 10 h 10"/>
                  <a:gd name="T32" fmla="*/ 2 w 12"/>
                  <a:gd name="T33" fmla="*/ 8 h 10"/>
                  <a:gd name="T34" fmla="*/ 2 w 12"/>
                  <a:gd name="T35" fmla="*/ 5 h 10"/>
                  <a:gd name="T36" fmla="*/ 2 w 12"/>
                  <a:gd name="T37" fmla="*/ 5 h 10"/>
                  <a:gd name="T38" fmla="*/ 2 w 12"/>
                  <a:gd name="T39" fmla="*/ 3 h 10"/>
                  <a:gd name="T40" fmla="*/ 2 w 12"/>
                  <a:gd name="T41" fmla="*/ 3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2" y="3"/>
                    </a:moveTo>
                    <a:lnTo>
                      <a:pt x="2" y="3"/>
                    </a:lnTo>
                    <a:lnTo>
                      <a:pt x="0" y="3"/>
                    </a:lnTo>
                    <a:lnTo>
                      <a:pt x="0" y="0"/>
                    </a:lnTo>
                    <a:lnTo>
                      <a:pt x="2" y="0"/>
                    </a:lnTo>
                    <a:lnTo>
                      <a:pt x="4" y="0"/>
                    </a:lnTo>
                    <a:lnTo>
                      <a:pt x="7" y="0"/>
                    </a:lnTo>
                    <a:lnTo>
                      <a:pt x="7" y="3"/>
                    </a:lnTo>
                    <a:lnTo>
                      <a:pt x="7" y="5"/>
                    </a:lnTo>
                    <a:lnTo>
                      <a:pt x="7" y="3"/>
                    </a:lnTo>
                    <a:lnTo>
                      <a:pt x="9" y="3"/>
                    </a:lnTo>
                    <a:lnTo>
                      <a:pt x="12" y="3"/>
                    </a:lnTo>
                    <a:lnTo>
                      <a:pt x="9" y="10"/>
                    </a:lnTo>
                    <a:lnTo>
                      <a:pt x="7" y="10"/>
                    </a:lnTo>
                    <a:lnTo>
                      <a:pt x="2" y="8"/>
                    </a:lnTo>
                    <a:lnTo>
                      <a:pt x="2" y="5"/>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702" name="Freeform 877"/>
              <p:cNvSpPr>
                <a:spLocks/>
              </p:cNvSpPr>
              <p:nvPr/>
            </p:nvSpPr>
            <p:spPr bwMode="auto">
              <a:xfrm>
                <a:off x="3138" y="1284"/>
                <a:ext cx="7" cy="10"/>
              </a:xfrm>
              <a:custGeom>
                <a:avLst/>
                <a:gdLst>
                  <a:gd name="T0" fmla="*/ 4 w 7"/>
                  <a:gd name="T1" fmla="*/ 3 h 10"/>
                  <a:gd name="T2" fmla="*/ 4 w 7"/>
                  <a:gd name="T3" fmla="*/ 3 h 10"/>
                  <a:gd name="T4" fmla="*/ 4 w 7"/>
                  <a:gd name="T5" fmla="*/ 5 h 10"/>
                  <a:gd name="T6" fmla="*/ 4 w 7"/>
                  <a:gd name="T7" fmla="*/ 5 h 10"/>
                  <a:gd name="T8" fmla="*/ 7 w 7"/>
                  <a:gd name="T9" fmla="*/ 7 h 10"/>
                  <a:gd name="T10" fmla="*/ 4 w 7"/>
                  <a:gd name="T11" fmla="*/ 10 h 10"/>
                  <a:gd name="T12" fmla="*/ 2 w 7"/>
                  <a:gd name="T13" fmla="*/ 7 h 10"/>
                  <a:gd name="T14" fmla="*/ 0 w 7"/>
                  <a:gd name="T15" fmla="*/ 0 h 10"/>
                  <a:gd name="T16" fmla="*/ 0 w 7"/>
                  <a:gd name="T17" fmla="*/ 0 h 10"/>
                  <a:gd name="T18" fmla="*/ 2 w 7"/>
                  <a:gd name="T19" fmla="*/ 3 h 10"/>
                  <a:gd name="T20" fmla="*/ 2 w 7"/>
                  <a:gd name="T21" fmla="*/ 5 h 10"/>
                  <a:gd name="T22" fmla="*/ 4 w 7"/>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4" y="3"/>
                    </a:moveTo>
                    <a:lnTo>
                      <a:pt x="4" y="3"/>
                    </a:lnTo>
                    <a:lnTo>
                      <a:pt x="4" y="5"/>
                    </a:lnTo>
                    <a:lnTo>
                      <a:pt x="7" y="7"/>
                    </a:lnTo>
                    <a:lnTo>
                      <a:pt x="4" y="10"/>
                    </a:lnTo>
                    <a:lnTo>
                      <a:pt x="2" y="7"/>
                    </a:lnTo>
                    <a:lnTo>
                      <a:pt x="0" y="0"/>
                    </a:lnTo>
                    <a:lnTo>
                      <a:pt x="2" y="3"/>
                    </a:lnTo>
                    <a:lnTo>
                      <a:pt x="2" y="5"/>
                    </a:lnTo>
                    <a:lnTo>
                      <a:pt x="4" y="3"/>
                    </a:lnTo>
                    <a:close/>
                  </a:path>
                </a:pathLst>
              </a:custGeom>
              <a:grpFill/>
              <a:ln w="9525">
                <a:noFill/>
                <a:round/>
                <a:headEnd/>
                <a:tailEnd/>
              </a:ln>
            </p:spPr>
            <p:txBody>
              <a:bodyPr/>
              <a:lstStyle/>
              <a:p>
                <a:pPr>
                  <a:defRPr/>
                </a:pPr>
                <a:endParaRPr lang="en-US" sz="1200" kern="0">
                  <a:solidFill>
                    <a:srgbClr val="0096D6"/>
                  </a:solidFill>
                </a:endParaRPr>
              </a:p>
            </p:txBody>
          </p:sp>
          <p:sp>
            <p:nvSpPr>
              <p:cNvPr id="2703" name="Freeform 878"/>
              <p:cNvSpPr>
                <a:spLocks/>
              </p:cNvSpPr>
              <p:nvPr/>
            </p:nvSpPr>
            <p:spPr bwMode="auto">
              <a:xfrm>
                <a:off x="3138" y="1284"/>
                <a:ext cx="7" cy="10"/>
              </a:xfrm>
              <a:custGeom>
                <a:avLst/>
                <a:gdLst>
                  <a:gd name="T0" fmla="*/ 4 w 7"/>
                  <a:gd name="T1" fmla="*/ 3 h 10"/>
                  <a:gd name="T2" fmla="*/ 4 w 7"/>
                  <a:gd name="T3" fmla="*/ 3 h 10"/>
                  <a:gd name="T4" fmla="*/ 4 w 7"/>
                  <a:gd name="T5" fmla="*/ 5 h 10"/>
                  <a:gd name="T6" fmla="*/ 4 w 7"/>
                  <a:gd name="T7" fmla="*/ 5 h 10"/>
                  <a:gd name="T8" fmla="*/ 7 w 7"/>
                  <a:gd name="T9" fmla="*/ 7 h 10"/>
                  <a:gd name="T10" fmla="*/ 4 w 7"/>
                  <a:gd name="T11" fmla="*/ 10 h 10"/>
                  <a:gd name="T12" fmla="*/ 2 w 7"/>
                  <a:gd name="T13" fmla="*/ 7 h 10"/>
                  <a:gd name="T14" fmla="*/ 0 w 7"/>
                  <a:gd name="T15" fmla="*/ 0 h 10"/>
                  <a:gd name="T16" fmla="*/ 0 w 7"/>
                  <a:gd name="T17" fmla="*/ 0 h 10"/>
                  <a:gd name="T18" fmla="*/ 2 w 7"/>
                  <a:gd name="T19" fmla="*/ 3 h 10"/>
                  <a:gd name="T20" fmla="*/ 2 w 7"/>
                  <a:gd name="T21" fmla="*/ 5 h 10"/>
                  <a:gd name="T22" fmla="*/ 4 w 7"/>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4" y="3"/>
                    </a:moveTo>
                    <a:lnTo>
                      <a:pt x="4" y="3"/>
                    </a:lnTo>
                    <a:lnTo>
                      <a:pt x="4" y="5"/>
                    </a:lnTo>
                    <a:lnTo>
                      <a:pt x="7" y="7"/>
                    </a:lnTo>
                    <a:lnTo>
                      <a:pt x="4" y="10"/>
                    </a:lnTo>
                    <a:lnTo>
                      <a:pt x="2" y="7"/>
                    </a:lnTo>
                    <a:lnTo>
                      <a:pt x="0" y="0"/>
                    </a:lnTo>
                    <a:lnTo>
                      <a:pt x="2" y="3"/>
                    </a:lnTo>
                    <a:lnTo>
                      <a:pt x="2" y="5"/>
                    </a:lnTo>
                    <a:lnTo>
                      <a:pt x="4" y="3"/>
                    </a:lnTo>
                  </a:path>
                </a:pathLst>
              </a:custGeom>
              <a:grpFill/>
              <a:ln w="9525">
                <a:noFill/>
                <a:round/>
                <a:headEnd/>
                <a:tailEnd/>
              </a:ln>
            </p:spPr>
            <p:txBody>
              <a:bodyPr/>
              <a:lstStyle/>
              <a:p>
                <a:pPr>
                  <a:defRPr/>
                </a:pPr>
                <a:endParaRPr lang="en-US" sz="1200" kern="0">
                  <a:solidFill>
                    <a:srgbClr val="0096D6"/>
                  </a:solidFill>
                </a:endParaRPr>
              </a:p>
            </p:txBody>
          </p:sp>
          <p:sp>
            <p:nvSpPr>
              <p:cNvPr id="2704" name="Freeform 879"/>
              <p:cNvSpPr>
                <a:spLocks/>
              </p:cNvSpPr>
              <p:nvPr/>
            </p:nvSpPr>
            <p:spPr bwMode="auto">
              <a:xfrm>
                <a:off x="3149" y="1287"/>
                <a:ext cx="5" cy="7"/>
              </a:xfrm>
              <a:custGeom>
                <a:avLst/>
                <a:gdLst>
                  <a:gd name="T0" fmla="*/ 3 w 5"/>
                  <a:gd name="T1" fmla="*/ 0 h 7"/>
                  <a:gd name="T2" fmla="*/ 5 w 5"/>
                  <a:gd name="T3" fmla="*/ 0 h 7"/>
                  <a:gd name="T4" fmla="*/ 5 w 5"/>
                  <a:gd name="T5" fmla="*/ 0 h 7"/>
                  <a:gd name="T6" fmla="*/ 5 w 5"/>
                  <a:gd name="T7" fmla="*/ 4 h 7"/>
                  <a:gd name="T8" fmla="*/ 3 w 5"/>
                  <a:gd name="T9" fmla="*/ 7 h 7"/>
                  <a:gd name="T10" fmla="*/ 3 w 5"/>
                  <a:gd name="T11" fmla="*/ 4 h 7"/>
                  <a:gd name="T12" fmla="*/ 3 w 5"/>
                  <a:gd name="T13" fmla="*/ 2 h 7"/>
                  <a:gd name="T14" fmla="*/ 3 w 5"/>
                  <a:gd name="T15" fmla="*/ 4 h 7"/>
                  <a:gd name="T16" fmla="*/ 0 w 5"/>
                  <a:gd name="T17" fmla="*/ 4 h 7"/>
                  <a:gd name="T18" fmla="*/ 0 w 5"/>
                  <a:gd name="T19" fmla="*/ 2 h 7"/>
                  <a:gd name="T20" fmla="*/ 0 w 5"/>
                  <a:gd name="T21" fmla="*/ 0 h 7"/>
                  <a:gd name="T22" fmla="*/ 3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3" y="0"/>
                    </a:moveTo>
                    <a:lnTo>
                      <a:pt x="5" y="0"/>
                    </a:lnTo>
                    <a:lnTo>
                      <a:pt x="5" y="4"/>
                    </a:lnTo>
                    <a:lnTo>
                      <a:pt x="3" y="7"/>
                    </a:lnTo>
                    <a:lnTo>
                      <a:pt x="3" y="4"/>
                    </a:lnTo>
                    <a:lnTo>
                      <a:pt x="3" y="2"/>
                    </a:lnTo>
                    <a:lnTo>
                      <a:pt x="3" y="4"/>
                    </a:lnTo>
                    <a:lnTo>
                      <a:pt x="0" y="4"/>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705" name="Freeform 880"/>
              <p:cNvSpPr>
                <a:spLocks/>
              </p:cNvSpPr>
              <p:nvPr/>
            </p:nvSpPr>
            <p:spPr bwMode="auto">
              <a:xfrm>
                <a:off x="3149" y="1287"/>
                <a:ext cx="5" cy="7"/>
              </a:xfrm>
              <a:custGeom>
                <a:avLst/>
                <a:gdLst>
                  <a:gd name="T0" fmla="*/ 3 w 5"/>
                  <a:gd name="T1" fmla="*/ 0 h 7"/>
                  <a:gd name="T2" fmla="*/ 5 w 5"/>
                  <a:gd name="T3" fmla="*/ 0 h 7"/>
                  <a:gd name="T4" fmla="*/ 5 w 5"/>
                  <a:gd name="T5" fmla="*/ 0 h 7"/>
                  <a:gd name="T6" fmla="*/ 5 w 5"/>
                  <a:gd name="T7" fmla="*/ 4 h 7"/>
                  <a:gd name="T8" fmla="*/ 3 w 5"/>
                  <a:gd name="T9" fmla="*/ 7 h 7"/>
                  <a:gd name="T10" fmla="*/ 3 w 5"/>
                  <a:gd name="T11" fmla="*/ 4 h 7"/>
                  <a:gd name="T12" fmla="*/ 3 w 5"/>
                  <a:gd name="T13" fmla="*/ 2 h 7"/>
                  <a:gd name="T14" fmla="*/ 3 w 5"/>
                  <a:gd name="T15" fmla="*/ 4 h 7"/>
                  <a:gd name="T16" fmla="*/ 0 w 5"/>
                  <a:gd name="T17" fmla="*/ 4 h 7"/>
                  <a:gd name="T18" fmla="*/ 0 w 5"/>
                  <a:gd name="T19" fmla="*/ 2 h 7"/>
                  <a:gd name="T20" fmla="*/ 0 w 5"/>
                  <a:gd name="T21" fmla="*/ 0 h 7"/>
                  <a:gd name="T22" fmla="*/ 3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3" y="0"/>
                    </a:moveTo>
                    <a:lnTo>
                      <a:pt x="5" y="0"/>
                    </a:lnTo>
                    <a:lnTo>
                      <a:pt x="5" y="4"/>
                    </a:lnTo>
                    <a:lnTo>
                      <a:pt x="3" y="7"/>
                    </a:lnTo>
                    <a:lnTo>
                      <a:pt x="3" y="4"/>
                    </a:lnTo>
                    <a:lnTo>
                      <a:pt x="3" y="2"/>
                    </a:lnTo>
                    <a:lnTo>
                      <a:pt x="3" y="4"/>
                    </a:lnTo>
                    <a:lnTo>
                      <a:pt x="0" y="4"/>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706" name="Freeform 881"/>
              <p:cNvSpPr>
                <a:spLocks/>
              </p:cNvSpPr>
              <p:nvPr/>
            </p:nvSpPr>
            <p:spPr bwMode="auto">
              <a:xfrm>
                <a:off x="3175" y="1280"/>
                <a:ext cx="7" cy="4"/>
              </a:xfrm>
              <a:custGeom>
                <a:avLst/>
                <a:gdLst>
                  <a:gd name="T0" fmla="*/ 5 w 7"/>
                  <a:gd name="T1" fmla="*/ 4 h 4"/>
                  <a:gd name="T2" fmla="*/ 0 w 7"/>
                  <a:gd name="T3" fmla="*/ 2 h 4"/>
                  <a:gd name="T4" fmla="*/ 0 w 7"/>
                  <a:gd name="T5" fmla="*/ 2 h 4"/>
                  <a:gd name="T6" fmla="*/ 3 w 7"/>
                  <a:gd name="T7" fmla="*/ 0 h 4"/>
                  <a:gd name="T8" fmla="*/ 5 w 7"/>
                  <a:gd name="T9" fmla="*/ 2 h 4"/>
                  <a:gd name="T10" fmla="*/ 7 w 7"/>
                  <a:gd name="T11" fmla="*/ 2 h 4"/>
                  <a:gd name="T12" fmla="*/ 7 w 7"/>
                  <a:gd name="T13" fmla="*/ 4 h 4"/>
                  <a:gd name="T14" fmla="*/ 5 w 7"/>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4"/>
                    </a:moveTo>
                    <a:lnTo>
                      <a:pt x="0" y="2"/>
                    </a:lnTo>
                    <a:lnTo>
                      <a:pt x="3" y="0"/>
                    </a:lnTo>
                    <a:lnTo>
                      <a:pt x="5" y="2"/>
                    </a:lnTo>
                    <a:lnTo>
                      <a:pt x="7" y="2"/>
                    </a:lnTo>
                    <a:lnTo>
                      <a:pt x="7" y="4"/>
                    </a:lnTo>
                    <a:lnTo>
                      <a:pt x="5" y="4"/>
                    </a:lnTo>
                    <a:close/>
                  </a:path>
                </a:pathLst>
              </a:custGeom>
              <a:grpFill/>
              <a:ln w="9525">
                <a:noFill/>
                <a:round/>
                <a:headEnd/>
                <a:tailEnd/>
              </a:ln>
            </p:spPr>
            <p:txBody>
              <a:bodyPr/>
              <a:lstStyle/>
              <a:p>
                <a:pPr>
                  <a:defRPr/>
                </a:pPr>
                <a:endParaRPr lang="en-US" sz="1200" kern="0">
                  <a:solidFill>
                    <a:srgbClr val="0096D6"/>
                  </a:solidFill>
                </a:endParaRPr>
              </a:p>
            </p:txBody>
          </p:sp>
          <p:sp>
            <p:nvSpPr>
              <p:cNvPr id="2707" name="Freeform 882"/>
              <p:cNvSpPr>
                <a:spLocks/>
              </p:cNvSpPr>
              <p:nvPr/>
            </p:nvSpPr>
            <p:spPr bwMode="auto">
              <a:xfrm>
                <a:off x="3175" y="1280"/>
                <a:ext cx="7" cy="4"/>
              </a:xfrm>
              <a:custGeom>
                <a:avLst/>
                <a:gdLst>
                  <a:gd name="T0" fmla="*/ 5 w 7"/>
                  <a:gd name="T1" fmla="*/ 4 h 4"/>
                  <a:gd name="T2" fmla="*/ 0 w 7"/>
                  <a:gd name="T3" fmla="*/ 2 h 4"/>
                  <a:gd name="T4" fmla="*/ 0 w 7"/>
                  <a:gd name="T5" fmla="*/ 2 h 4"/>
                  <a:gd name="T6" fmla="*/ 3 w 7"/>
                  <a:gd name="T7" fmla="*/ 0 h 4"/>
                  <a:gd name="T8" fmla="*/ 5 w 7"/>
                  <a:gd name="T9" fmla="*/ 2 h 4"/>
                  <a:gd name="T10" fmla="*/ 7 w 7"/>
                  <a:gd name="T11" fmla="*/ 2 h 4"/>
                  <a:gd name="T12" fmla="*/ 7 w 7"/>
                  <a:gd name="T13" fmla="*/ 4 h 4"/>
                  <a:gd name="T14" fmla="*/ 5 w 7"/>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4"/>
                    </a:moveTo>
                    <a:lnTo>
                      <a:pt x="0" y="2"/>
                    </a:lnTo>
                    <a:lnTo>
                      <a:pt x="3" y="0"/>
                    </a:lnTo>
                    <a:lnTo>
                      <a:pt x="5" y="2"/>
                    </a:lnTo>
                    <a:lnTo>
                      <a:pt x="7" y="2"/>
                    </a:lnTo>
                    <a:lnTo>
                      <a:pt x="7" y="4"/>
                    </a:lnTo>
                    <a:lnTo>
                      <a:pt x="5" y="4"/>
                    </a:lnTo>
                  </a:path>
                </a:pathLst>
              </a:custGeom>
              <a:grpFill/>
              <a:ln w="9525">
                <a:noFill/>
                <a:round/>
                <a:headEnd/>
                <a:tailEnd/>
              </a:ln>
            </p:spPr>
            <p:txBody>
              <a:bodyPr/>
              <a:lstStyle/>
              <a:p>
                <a:pPr>
                  <a:defRPr/>
                </a:pPr>
                <a:endParaRPr lang="en-US" sz="1200" kern="0">
                  <a:solidFill>
                    <a:srgbClr val="0096D6"/>
                  </a:solidFill>
                </a:endParaRPr>
              </a:p>
            </p:txBody>
          </p:sp>
          <p:sp>
            <p:nvSpPr>
              <p:cNvPr id="2708" name="Freeform 883"/>
              <p:cNvSpPr>
                <a:spLocks/>
              </p:cNvSpPr>
              <p:nvPr/>
            </p:nvSpPr>
            <p:spPr bwMode="auto">
              <a:xfrm>
                <a:off x="3171" y="1265"/>
                <a:ext cx="14" cy="12"/>
              </a:xfrm>
              <a:custGeom>
                <a:avLst/>
                <a:gdLst>
                  <a:gd name="T0" fmla="*/ 4 w 14"/>
                  <a:gd name="T1" fmla="*/ 3 h 12"/>
                  <a:gd name="T2" fmla="*/ 4 w 14"/>
                  <a:gd name="T3" fmla="*/ 3 h 12"/>
                  <a:gd name="T4" fmla="*/ 4 w 14"/>
                  <a:gd name="T5" fmla="*/ 3 h 12"/>
                  <a:gd name="T6" fmla="*/ 4 w 14"/>
                  <a:gd name="T7" fmla="*/ 3 h 12"/>
                  <a:gd name="T8" fmla="*/ 7 w 14"/>
                  <a:gd name="T9" fmla="*/ 0 h 12"/>
                  <a:gd name="T10" fmla="*/ 7 w 14"/>
                  <a:gd name="T11" fmla="*/ 3 h 12"/>
                  <a:gd name="T12" fmla="*/ 7 w 14"/>
                  <a:gd name="T13" fmla="*/ 5 h 12"/>
                  <a:gd name="T14" fmla="*/ 9 w 14"/>
                  <a:gd name="T15" fmla="*/ 3 h 12"/>
                  <a:gd name="T16" fmla="*/ 9 w 14"/>
                  <a:gd name="T17" fmla="*/ 0 h 12"/>
                  <a:gd name="T18" fmla="*/ 11 w 14"/>
                  <a:gd name="T19" fmla="*/ 0 h 12"/>
                  <a:gd name="T20" fmla="*/ 11 w 14"/>
                  <a:gd name="T21" fmla="*/ 3 h 12"/>
                  <a:gd name="T22" fmla="*/ 14 w 14"/>
                  <a:gd name="T23" fmla="*/ 3 h 12"/>
                  <a:gd name="T24" fmla="*/ 14 w 14"/>
                  <a:gd name="T25" fmla="*/ 5 h 12"/>
                  <a:gd name="T26" fmla="*/ 14 w 14"/>
                  <a:gd name="T27" fmla="*/ 5 h 12"/>
                  <a:gd name="T28" fmla="*/ 11 w 14"/>
                  <a:gd name="T29" fmla="*/ 5 h 12"/>
                  <a:gd name="T30" fmla="*/ 11 w 14"/>
                  <a:gd name="T31" fmla="*/ 8 h 12"/>
                  <a:gd name="T32" fmla="*/ 11 w 14"/>
                  <a:gd name="T33" fmla="*/ 10 h 12"/>
                  <a:gd name="T34" fmla="*/ 9 w 14"/>
                  <a:gd name="T35" fmla="*/ 8 h 12"/>
                  <a:gd name="T36" fmla="*/ 7 w 14"/>
                  <a:gd name="T37" fmla="*/ 10 h 12"/>
                  <a:gd name="T38" fmla="*/ 7 w 14"/>
                  <a:gd name="T39" fmla="*/ 10 h 12"/>
                  <a:gd name="T40" fmla="*/ 7 w 14"/>
                  <a:gd name="T41" fmla="*/ 10 h 12"/>
                  <a:gd name="T42" fmla="*/ 4 w 14"/>
                  <a:gd name="T43" fmla="*/ 10 h 12"/>
                  <a:gd name="T44" fmla="*/ 2 w 14"/>
                  <a:gd name="T45" fmla="*/ 8 h 12"/>
                  <a:gd name="T46" fmla="*/ 2 w 14"/>
                  <a:gd name="T47" fmla="*/ 12 h 12"/>
                  <a:gd name="T48" fmla="*/ 2 w 14"/>
                  <a:gd name="T49" fmla="*/ 8 h 12"/>
                  <a:gd name="T50" fmla="*/ 0 w 14"/>
                  <a:gd name="T51" fmla="*/ 5 h 12"/>
                  <a:gd name="T52" fmla="*/ 2 w 14"/>
                  <a:gd name="T53" fmla="*/ 5 h 12"/>
                  <a:gd name="T54" fmla="*/ 2 w 14"/>
                  <a:gd name="T55" fmla="*/ 5 h 12"/>
                  <a:gd name="T56" fmla="*/ 4 w 14"/>
                  <a:gd name="T57" fmla="*/ 3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2"/>
                  <a:gd name="T89" fmla="*/ 14 w 14"/>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2">
                    <a:moveTo>
                      <a:pt x="4" y="3"/>
                    </a:moveTo>
                    <a:lnTo>
                      <a:pt x="4" y="3"/>
                    </a:lnTo>
                    <a:lnTo>
                      <a:pt x="7" y="0"/>
                    </a:lnTo>
                    <a:lnTo>
                      <a:pt x="7" y="3"/>
                    </a:lnTo>
                    <a:lnTo>
                      <a:pt x="7" y="5"/>
                    </a:lnTo>
                    <a:lnTo>
                      <a:pt x="9" y="3"/>
                    </a:lnTo>
                    <a:lnTo>
                      <a:pt x="9" y="0"/>
                    </a:lnTo>
                    <a:lnTo>
                      <a:pt x="11" y="0"/>
                    </a:lnTo>
                    <a:lnTo>
                      <a:pt x="11" y="3"/>
                    </a:lnTo>
                    <a:lnTo>
                      <a:pt x="14" y="3"/>
                    </a:lnTo>
                    <a:lnTo>
                      <a:pt x="14" y="5"/>
                    </a:lnTo>
                    <a:lnTo>
                      <a:pt x="11" y="5"/>
                    </a:lnTo>
                    <a:lnTo>
                      <a:pt x="11" y="8"/>
                    </a:lnTo>
                    <a:lnTo>
                      <a:pt x="11" y="10"/>
                    </a:lnTo>
                    <a:lnTo>
                      <a:pt x="9" y="8"/>
                    </a:lnTo>
                    <a:lnTo>
                      <a:pt x="7" y="10"/>
                    </a:lnTo>
                    <a:lnTo>
                      <a:pt x="4" y="10"/>
                    </a:lnTo>
                    <a:lnTo>
                      <a:pt x="2" y="8"/>
                    </a:lnTo>
                    <a:lnTo>
                      <a:pt x="2" y="12"/>
                    </a:lnTo>
                    <a:lnTo>
                      <a:pt x="2" y="8"/>
                    </a:lnTo>
                    <a:lnTo>
                      <a:pt x="0" y="5"/>
                    </a:lnTo>
                    <a:lnTo>
                      <a:pt x="2" y="5"/>
                    </a:lnTo>
                    <a:lnTo>
                      <a:pt x="4" y="3"/>
                    </a:lnTo>
                    <a:close/>
                  </a:path>
                </a:pathLst>
              </a:custGeom>
              <a:grpFill/>
              <a:ln w="9525">
                <a:noFill/>
                <a:round/>
                <a:headEnd/>
                <a:tailEnd/>
              </a:ln>
            </p:spPr>
            <p:txBody>
              <a:bodyPr/>
              <a:lstStyle/>
              <a:p>
                <a:pPr>
                  <a:defRPr/>
                </a:pPr>
                <a:endParaRPr lang="en-US" sz="1200" kern="0">
                  <a:solidFill>
                    <a:srgbClr val="0096D6"/>
                  </a:solidFill>
                </a:endParaRPr>
              </a:p>
            </p:txBody>
          </p:sp>
          <p:sp>
            <p:nvSpPr>
              <p:cNvPr id="2709" name="Freeform 884"/>
              <p:cNvSpPr>
                <a:spLocks/>
              </p:cNvSpPr>
              <p:nvPr/>
            </p:nvSpPr>
            <p:spPr bwMode="auto">
              <a:xfrm>
                <a:off x="3171" y="1265"/>
                <a:ext cx="14" cy="12"/>
              </a:xfrm>
              <a:custGeom>
                <a:avLst/>
                <a:gdLst>
                  <a:gd name="T0" fmla="*/ 4 w 14"/>
                  <a:gd name="T1" fmla="*/ 3 h 12"/>
                  <a:gd name="T2" fmla="*/ 4 w 14"/>
                  <a:gd name="T3" fmla="*/ 3 h 12"/>
                  <a:gd name="T4" fmla="*/ 4 w 14"/>
                  <a:gd name="T5" fmla="*/ 3 h 12"/>
                  <a:gd name="T6" fmla="*/ 4 w 14"/>
                  <a:gd name="T7" fmla="*/ 3 h 12"/>
                  <a:gd name="T8" fmla="*/ 7 w 14"/>
                  <a:gd name="T9" fmla="*/ 0 h 12"/>
                  <a:gd name="T10" fmla="*/ 7 w 14"/>
                  <a:gd name="T11" fmla="*/ 3 h 12"/>
                  <a:gd name="T12" fmla="*/ 7 w 14"/>
                  <a:gd name="T13" fmla="*/ 5 h 12"/>
                  <a:gd name="T14" fmla="*/ 9 w 14"/>
                  <a:gd name="T15" fmla="*/ 3 h 12"/>
                  <a:gd name="T16" fmla="*/ 9 w 14"/>
                  <a:gd name="T17" fmla="*/ 0 h 12"/>
                  <a:gd name="T18" fmla="*/ 11 w 14"/>
                  <a:gd name="T19" fmla="*/ 0 h 12"/>
                  <a:gd name="T20" fmla="*/ 11 w 14"/>
                  <a:gd name="T21" fmla="*/ 3 h 12"/>
                  <a:gd name="T22" fmla="*/ 14 w 14"/>
                  <a:gd name="T23" fmla="*/ 3 h 12"/>
                  <a:gd name="T24" fmla="*/ 14 w 14"/>
                  <a:gd name="T25" fmla="*/ 5 h 12"/>
                  <a:gd name="T26" fmla="*/ 14 w 14"/>
                  <a:gd name="T27" fmla="*/ 5 h 12"/>
                  <a:gd name="T28" fmla="*/ 11 w 14"/>
                  <a:gd name="T29" fmla="*/ 5 h 12"/>
                  <a:gd name="T30" fmla="*/ 11 w 14"/>
                  <a:gd name="T31" fmla="*/ 8 h 12"/>
                  <a:gd name="T32" fmla="*/ 11 w 14"/>
                  <a:gd name="T33" fmla="*/ 10 h 12"/>
                  <a:gd name="T34" fmla="*/ 9 w 14"/>
                  <a:gd name="T35" fmla="*/ 8 h 12"/>
                  <a:gd name="T36" fmla="*/ 7 w 14"/>
                  <a:gd name="T37" fmla="*/ 10 h 12"/>
                  <a:gd name="T38" fmla="*/ 7 w 14"/>
                  <a:gd name="T39" fmla="*/ 10 h 12"/>
                  <a:gd name="T40" fmla="*/ 7 w 14"/>
                  <a:gd name="T41" fmla="*/ 10 h 12"/>
                  <a:gd name="T42" fmla="*/ 4 w 14"/>
                  <a:gd name="T43" fmla="*/ 10 h 12"/>
                  <a:gd name="T44" fmla="*/ 2 w 14"/>
                  <a:gd name="T45" fmla="*/ 8 h 12"/>
                  <a:gd name="T46" fmla="*/ 2 w 14"/>
                  <a:gd name="T47" fmla="*/ 12 h 12"/>
                  <a:gd name="T48" fmla="*/ 2 w 14"/>
                  <a:gd name="T49" fmla="*/ 8 h 12"/>
                  <a:gd name="T50" fmla="*/ 0 w 14"/>
                  <a:gd name="T51" fmla="*/ 5 h 12"/>
                  <a:gd name="T52" fmla="*/ 2 w 14"/>
                  <a:gd name="T53" fmla="*/ 5 h 12"/>
                  <a:gd name="T54" fmla="*/ 2 w 14"/>
                  <a:gd name="T55" fmla="*/ 5 h 12"/>
                  <a:gd name="T56" fmla="*/ 4 w 14"/>
                  <a:gd name="T57" fmla="*/ 3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2"/>
                  <a:gd name="T89" fmla="*/ 14 w 14"/>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2">
                    <a:moveTo>
                      <a:pt x="4" y="3"/>
                    </a:moveTo>
                    <a:lnTo>
                      <a:pt x="4" y="3"/>
                    </a:lnTo>
                    <a:lnTo>
                      <a:pt x="7" y="0"/>
                    </a:lnTo>
                    <a:lnTo>
                      <a:pt x="7" y="3"/>
                    </a:lnTo>
                    <a:lnTo>
                      <a:pt x="7" y="5"/>
                    </a:lnTo>
                    <a:lnTo>
                      <a:pt x="9" y="3"/>
                    </a:lnTo>
                    <a:lnTo>
                      <a:pt x="9" y="0"/>
                    </a:lnTo>
                    <a:lnTo>
                      <a:pt x="11" y="0"/>
                    </a:lnTo>
                    <a:lnTo>
                      <a:pt x="11" y="3"/>
                    </a:lnTo>
                    <a:lnTo>
                      <a:pt x="14" y="3"/>
                    </a:lnTo>
                    <a:lnTo>
                      <a:pt x="14" y="5"/>
                    </a:lnTo>
                    <a:lnTo>
                      <a:pt x="11" y="5"/>
                    </a:lnTo>
                    <a:lnTo>
                      <a:pt x="11" y="8"/>
                    </a:lnTo>
                    <a:lnTo>
                      <a:pt x="11" y="10"/>
                    </a:lnTo>
                    <a:lnTo>
                      <a:pt x="9" y="8"/>
                    </a:lnTo>
                    <a:lnTo>
                      <a:pt x="7" y="10"/>
                    </a:lnTo>
                    <a:lnTo>
                      <a:pt x="4" y="10"/>
                    </a:lnTo>
                    <a:lnTo>
                      <a:pt x="2" y="8"/>
                    </a:lnTo>
                    <a:lnTo>
                      <a:pt x="2" y="12"/>
                    </a:lnTo>
                    <a:lnTo>
                      <a:pt x="2" y="8"/>
                    </a:lnTo>
                    <a:lnTo>
                      <a:pt x="0" y="5"/>
                    </a:lnTo>
                    <a:lnTo>
                      <a:pt x="2" y="5"/>
                    </a:lnTo>
                    <a:lnTo>
                      <a:pt x="4" y="3"/>
                    </a:lnTo>
                  </a:path>
                </a:pathLst>
              </a:custGeom>
              <a:grpFill/>
              <a:ln w="9525">
                <a:noFill/>
                <a:round/>
                <a:headEnd/>
                <a:tailEnd/>
              </a:ln>
            </p:spPr>
            <p:txBody>
              <a:bodyPr/>
              <a:lstStyle/>
              <a:p>
                <a:pPr>
                  <a:defRPr/>
                </a:pPr>
                <a:endParaRPr lang="en-US" sz="1200" kern="0">
                  <a:solidFill>
                    <a:srgbClr val="0096D6"/>
                  </a:solidFill>
                </a:endParaRPr>
              </a:p>
            </p:txBody>
          </p:sp>
          <p:sp>
            <p:nvSpPr>
              <p:cNvPr id="2710" name="Freeform 885"/>
              <p:cNvSpPr>
                <a:spLocks/>
              </p:cNvSpPr>
              <p:nvPr/>
            </p:nvSpPr>
            <p:spPr bwMode="auto">
              <a:xfrm>
                <a:off x="3182" y="1273"/>
                <a:ext cx="10" cy="9"/>
              </a:xfrm>
              <a:custGeom>
                <a:avLst/>
                <a:gdLst>
                  <a:gd name="T0" fmla="*/ 5 w 10"/>
                  <a:gd name="T1" fmla="*/ 9 h 9"/>
                  <a:gd name="T2" fmla="*/ 5 w 10"/>
                  <a:gd name="T3" fmla="*/ 9 h 9"/>
                  <a:gd name="T4" fmla="*/ 5 w 10"/>
                  <a:gd name="T5" fmla="*/ 9 h 9"/>
                  <a:gd name="T6" fmla="*/ 5 w 10"/>
                  <a:gd name="T7" fmla="*/ 9 h 9"/>
                  <a:gd name="T8" fmla="*/ 3 w 10"/>
                  <a:gd name="T9" fmla="*/ 9 h 9"/>
                  <a:gd name="T10" fmla="*/ 0 w 10"/>
                  <a:gd name="T11" fmla="*/ 9 h 9"/>
                  <a:gd name="T12" fmla="*/ 0 w 10"/>
                  <a:gd name="T13" fmla="*/ 7 h 9"/>
                  <a:gd name="T14" fmla="*/ 0 w 10"/>
                  <a:gd name="T15" fmla="*/ 7 h 9"/>
                  <a:gd name="T16" fmla="*/ 0 w 10"/>
                  <a:gd name="T17" fmla="*/ 4 h 9"/>
                  <a:gd name="T18" fmla="*/ 0 w 10"/>
                  <a:gd name="T19" fmla="*/ 2 h 9"/>
                  <a:gd name="T20" fmla="*/ 3 w 10"/>
                  <a:gd name="T21" fmla="*/ 2 h 9"/>
                  <a:gd name="T22" fmla="*/ 3 w 10"/>
                  <a:gd name="T23" fmla="*/ 0 h 9"/>
                  <a:gd name="T24" fmla="*/ 5 w 10"/>
                  <a:gd name="T25" fmla="*/ 2 h 9"/>
                  <a:gd name="T26" fmla="*/ 8 w 10"/>
                  <a:gd name="T27" fmla="*/ 0 h 9"/>
                  <a:gd name="T28" fmla="*/ 8 w 10"/>
                  <a:gd name="T29" fmla="*/ 2 h 9"/>
                  <a:gd name="T30" fmla="*/ 10 w 10"/>
                  <a:gd name="T31" fmla="*/ 4 h 9"/>
                  <a:gd name="T32" fmla="*/ 5 w 10"/>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5" y="9"/>
                    </a:moveTo>
                    <a:lnTo>
                      <a:pt x="5" y="9"/>
                    </a:lnTo>
                    <a:lnTo>
                      <a:pt x="3" y="9"/>
                    </a:lnTo>
                    <a:lnTo>
                      <a:pt x="0" y="9"/>
                    </a:lnTo>
                    <a:lnTo>
                      <a:pt x="0" y="7"/>
                    </a:lnTo>
                    <a:lnTo>
                      <a:pt x="0" y="4"/>
                    </a:lnTo>
                    <a:lnTo>
                      <a:pt x="0" y="2"/>
                    </a:lnTo>
                    <a:lnTo>
                      <a:pt x="3" y="2"/>
                    </a:lnTo>
                    <a:lnTo>
                      <a:pt x="3" y="0"/>
                    </a:lnTo>
                    <a:lnTo>
                      <a:pt x="5" y="2"/>
                    </a:lnTo>
                    <a:lnTo>
                      <a:pt x="8" y="0"/>
                    </a:lnTo>
                    <a:lnTo>
                      <a:pt x="8" y="2"/>
                    </a:lnTo>
                    <a:lnTo>
                      <a:pt x="10" y="4"/>
                    </a:lnTo>
                    <a:lnTo>
                      <a:pt x="5" y="9"/>
                    </a:lnTo>
                    <a:close/>
                  </a:path>
                </a:pathLst>
              </a:custGeom>
              <a:grpFill/>
              <a:ln w="9525">
                <a:noFill/>
                <a:round/>
                <a:headEnd/>
                <a:tailEnd/>
              </a:ln>
            </p:spPr>
            <p:txBody>
              <a:bodyPr/>
              <a:lstStyle/>
              <a:p>
                <a:pPr>
                  <a:defRPr/>
                </a:pPr>
                <a:endParaRPr lang="en-US" sz="1200" kern="0">
                  <a:solidFill>
                    <a:srgbClr val="0096D6"/>
                  </a:solidFill>
                </a:endParaRPr>
              </a:p>
            </p:txBody>
          </p:sp>
          <p:sp>
            <p:nvSpPr>
              <p:cNvPr id="2711" name="Freeform 886"/>
              <p:cNvSpPr>
                <a:spLocks/>
              </p:cNvSpPr>
              <p:nvPr/>
            </p:nvSpPr>
            <p:spPr bwMode="auto">
              <a:xfrm>
                <a:off x="3182" y="1273"/>
                <a:ext cx="10" cy="9"/>
              </a:xfrm>
              <a:custGeom>
                <a:avLst/>
                <a:gdLst>
                  <a:gd name="T0" fmla="*/ 5 w 10"/>
                  <a:gd name="T1" fmla="*/ 9 h 9"/>
                  <a:gd name="T2" fmla="*/ 5 w 10"/>
                  <a:gd name="T3" fmla="*/ 9 h 9"/>
                  <a:gd name="T4" fmla="*/ 5 w 10"/>
                  <a:gd name="T5" fmla="*/ 9 h 9"/>
                  <a:gd name="T6" fmla="*/ 5 w 10"/>
                  <a:gd name="T7" fmla="*/ 9 h 9"/>
                  <a:gd name="T8" fmla="*/ 3 w 10"/>
                  <a:gd name="T9" fmla="*/ 9 h 9"/>
                  <a:gd name="T10" fmla="*/ 0 w 10"/>
                  <a:gd name="T11" fmla="*/ 9 h 9"/>
                  <a:gd name="T12" fmla="*/ 0 w 10"/>
                  <a:gd name="T13" fmla="*/ 7 h 9"/>
                  <a:gd name="T14" fmla="*/ 0 w 10"/>
                  <a:gd name="T15" fmla="*/ 7 h 9"/>
                  <a:gd name="T16" fmla="*/ 0 w 10"/>
                  <a:gd name="T17" fmla="*/ 4 h 9"/>
                  <a:gd name="T18" fmla="*/ 0 w 10"/>
                  <a:gd name="T19" fmla="*/ 2 h 9"/>
                  <a:gd name="T20" fmla="*/ 3 w 10"/>
                  <a:gd name="T21" fmla="*/ 2 h 9"/>
                  <a:gd name="T22" fmla="*/ 3 w 10"/>
                  <a:gd name="T23" fmla="*/ 0 h 9"/>
                  <a:gd name="T24" fmla="*/ 5 w 10"/>
                  <a:gd name="T25" fmla="*/ 2 h 9"/>
                  <a:gd name="T26" fmla="*/ 8 w 10"/>
                  <a:gd name="T27" fmla="*/ 0 h 9"/>
                  <a:gd name="T28" fmla="*/ 8 w 10"/>
                  <a:gd name="T29" fmla="*/ 2 h 9"/>
                  <a:gd name="T30" fmla="*/ 10 w 10"/>
                  <a:gd name="T31" fmla="*/ 4 h 9"/>
                  <a:gd name="T32" fmla="*/ 5 w 10"/>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5" y="9"/>
                    </a:moveTo>
                    <a:lnTo>
                      <a:pt x="5" y="9"/>
                    </a:lnTo>
                    <a:lnTo>
                      <a:pt x="3" y="9"/>
                    </a:lnTo>
                    <a:lnTo>
                      <a:pt x="0" y="9"/>
                    </a:lnTo>
                    <a:lnTo>
                      <a:pt x="0" y="7"/>
                    </a:lnTo>
                    <a:lnTo>
                      <a:pt x="0" y="4"/>
                    </a:lnTo>
                    <a:lnTo>
                      <a:pt x="0" y="2"/>
                    </a:lnTo>
                    <a:lnTo>
                      <a:pt x="3" y="2"/>
                    </a:lnTo>
                    <a:lnTo>
                      <a:pt x="3" y="0"/>
                    </a:lnTo>
                    <a:lnTo>
                      <a:pt x="5" y="2"/>
                    </a:lnTo>
                    <a:lnTo>
                      <a:pt x="8" y="0"/>
                    </a:lnTo>
                    <a:lnTo>
                      <a:pt x="8" y="2"/>
                    </a:lnTo>
                    <a:lnTo>
                      <a:pt x="10" y="4"/>
                    </a:lnTo>
                    <a:lnTo>
                      <a:pt x="5" y="9"/>
                    </a:lnTo>
                  </a:path>
                </a:pathLst>
              </a:custGeom>
              <a:grpFill/>
              <a:ln w="9525">
                <a:noFill/>
                <a:round/>
                <a:headEnd/>
                <a:tailEnd/>
              </a:ln>
            </p:spPr>
            <p:txBody>
              <a:bodyPr/>
              <a:lstStyle/>
              <a:p>
                <a:pPr>
                  <a:defRPr/>
                </a:pPr>
                <a:endParaRPr lang="en-US" sz="1200" kern="0">
                  <a:solidFill>
                    <a:srgbClr val="0096D6"/>
                  </a:solidFill>
                </a:endParaRPr>
              </a:p>
            </p:txBody>
          </p:sp>
          <p:sp>
            <p:nvSpPr>
              <p:cNvPr id="2712" name="Freeform 887"/>
              <p:cNvSpPr>
                <a:spLocks/>
              </p:cNvSpPr>
              <p:nvPr/>
            </p:nvSpPr>
            <p:spPr bwMode="auto">
              <a:xfrm>
                <a:off x="3192" y="1265"/>
                <a:ext cx="5" cy="10"/>
              </a:xfrm>
              <a:custGeom>
                <a:avLst/>
                <a:gdLst>
                  <a:gd name="T0" fmla="*/ 5 w 5"/>
                  <a:gd name="T1" fmla="*/ 8 h 10"/>
                  <a:gd name="T2" fmla="*/ 2 w 5"/>
                  <a:gd name="T3" fmla="*/ 10 h 10"/>
                  <a:gd name="T4" fmla="*/ 0 w 5"/>
                  <a:gd name="T5" fmla="*/ 3 h 10"/>
                  <a:gd name="T6" fmla="*/ 0 w 5"/>
                  <a:gd name="T7" fmla="*/ 0 h 10"/>
                  <a:gd name="T8" fmla="*/ 2 w 5"/>
                  <a:gd name="T9" fmla="*/ 3 h 10"/>
                  <a:gd name="T10" fmla="*/ 2 w 5"/>
                  <a:gd name="T11" fmla="*/ 3 h 10"/>
                  <a:gd name="T12" fmla="*/ 5 w 5"/>
                  <a:gd name="T13" fmla="*/ 3 h 10"/>
                  <a:gd name="T14" fmla="*/ 5 w 5"/>
                  <a:gd name="T15" fmla="*/ 8 h 10"/>
                  <a:gd name="T16" fmla="*/ 5 w 5"/>
                  <a:gd name="T17" fmla="*/ 8 h 10"/>
                  <a:gd name="T18" fmla="*/ 5 w 5"/>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5" y="8"/>
                    </a:moveTo>
                    <a:lnTo>
                      <a:pt x="2" y="10"/>
                    </a:lnTo>
                    <a:lnTo>
                      <a:pt x="0" y="3"/>
                    </a:lnTo>
                    <a:lnTo>
                      <a:pt x="0" y="0"/>
                    </a:lnTo>
                    <a:lnTo>
                      <a:pt x="2" y="3"/>
                    </a:lnTo>
                    <a:lnTo>
                      <a:pt x="5" y="3"/>
                    </a:lnTo>
                    <a:lnTo>
                      <a:pt x="5" y="8"/>
                    </a:lnTo>
                    <a:close/>
                  </a:path>
                </a:pathLst>
              </a:custGeom>
              <a:grpFill/>
              <a:ln w="9525">
                <a:noFill/>
                <a:round/>
                <a:headEnd/>
                <a:tailEnd/>
              </a:ln>
            </p:spPr>
            <p:txBody>
              <a:bodyPr/>
              <a:lstStyle/>
              <a:p>
                <a:pPr>
                  <a:defRPr/>
                </a:pPr>
                <a:endParaRPr lang="en-US" sz="1200" kern="0">
                  <a:solidFill>
                    <a:srgbClr val="0096D6"/>
                  </a:solidFill>
                </a:endParaRPr>
              </a:p>
            </p:txBody>
          </p:sp>
          <p:sp>
            <p:nvSpPr>
              <p:cNvPr id="2713" name="Freeform 888"/>
              <p:cNvSpPr>
                <a:spLocks/>
              </p:cNvSpPr>
              <p:nvPr/>
            </p:nvSpPr>
            <p:spPr bwMode="auto">
              <a:xfrm>
                <a:off x="3192" y="1265"/>
                <a:ext cx="5" cy="10"/>
              </a:xfrm>
              <a:custGeom>
                <a:avLst/>
                <a:gdLst>
                  <a:gd name="T0" fmla="*/ 5 w 5"/>
                  <a:gd name="T1" fmla="*/ 8 h 10"/>
                  <a:gd name="T2" fmla="*/ 2 w 5"/>
                  <a:gd name="T3" fmla="*/ 10 h 10"/>
                  <a:gd name="T4" fmla="*/ 0 w 5"/>
                  <a:gd name="T5" fmla="*/ 3 h 10"/>
                  <a:gd name="T6" fmla="*/ 0 w 5"/>
                  <a:gd name="T7" fmla="*/ 0 h 10"/>
                  <a:gd name="T8" fmla="*/ 2 w 5"/>
                  <a:gd name="T9" fmla="*/ 3 h 10"/>
                  <a:gd name="T10" fmla="*/ 2 w 5"/>
                  <a:gd name="T11" fmla="*/ 3 h 10"/>
                  <a:gd name="T12" fmla="*/ 5 w 5"/>
                  <a:gd name="T13" fmla="*/ 3 h 10"/>
                  <a:gd name="T14" fmla="*/ 5 w 5"/>
                  <a:gd name="T15" fmla="*/ 8 h 10"/>
                  <a:gd name="T16" fmla="*/ 5 w 5"/>
                  <a:gd name="T17" fmla="*/ 8 h 10"/>
                  <a:gd name="T18" fmla="*/ 5 w 5"/>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5" y="8"/>
                    </a:moveTo>
                    <a:lnTo>
                      <a:pt x="2" y="10"/>
                    </a:lnTo>
                    <a:lnTo>
                      <a:pt x="0" y="3"/>
                    </a:lnTo>
                    <a:lnTo>
                      <a:pt x="0" y="0"/>
                    </a:lnTo>
                    <a:lnTo>
                      <a:pt x="2" y="3"/>
                    </a:lnTo>
                    <a:lnTo>
                      <a:pt x="5" y="3"/>
                    </a:lnTo>
                    <a:lnTo>
                      <a:pt x="5" y="8"/>
                    </a:lnTo>
                  </a:path>
                </a:pathLst>
              </a:custGeom>
              <a:grpFill/>
              <a:ln w="9525">
                <a:noFill/>
                <a:round/>
                <a:headEnd/>
                <a:tailEnd/>
              </a:ln>
            </p:spPr>
            <p:txBody>
              <a:bodyPr/>
              <a:lstStyle/>
              <a:p>
                <a:pPr>
                  <a:defRPr/>
                </a:pPr>
                <a:endParaRPr lang="en-US" sz="1200" kern="0">
                  <a:solidFill>
                    <a:srgbClr val="0096D6"/>
                  </a:solidFill>
                </a:endParaRPr>
              </a:p>
            </p:txBody>
          </p:sp>
          <p:sp>
            <p:nvSpPr>
              <p:cNvPr id="2714" name="Freeform 889"/>
              <p:cNvSpPr>
                <a:spLocks/>
              </p:cNvSpPr>
              <p:nvPr/>
            </p:nvSpPr>
            <p:spPr bwMode="auto">
              <a:xfrm>
                <a:off x="3213" y="1249"/>
                <a:ext cx="10" cy="9"/>
              </a:xfrm>
              <a:custGeom>
                <a:avLst/>
                <a:gdLst>
                  <a:gd name="T0" fmla="*/ 7 w 10"/>
                  <a:gd name="T1" fmla="*/ 2 h 9"/>
                  <a:gd name="T2" fmla="*/ 10 w 10"/>
                  <a:gd name="T3" fmla="*/ 7 h 9"/>
                  <a:gd name="T4" fmla="*/ 10 w 10"/>
                  <a:gd name="T5" fmla="*/ 7 h 9"/>
                  <a:gd name="T6" fmla="*/ 7 w 10"/>
                  <a:gd name="T7" fmla="*/ 7 h 9"/>
                  <a:gd name="T8" fmla="*/ 7 w 10"/>
                  <a:gd name="T9" fmla="*/ 9 h 9"/>
                  <a:gd name="T10" fmla="*/ 5 w 10"/>
                  <a:gd name="T11" fmla="*/ 7 h 9"/>
                  <a:gd name="T12" fmla="*/ 2 w 10"/>
                  <a:gd name="T13" fmla="*/ 9 h 9"/>
                  <a:gd name="T14" fmla="*/ 2 w 10"/>
                  <a:gd name="T15" fmla="*/ 7 h 9"/>
                  <a:gd name="T16" fmla="*/ 2 w 10"/>
                  <a:gd name="T17" fmla="*/ 7 h 9"/>
                  <a:gd name="T18" fmla="*/ 5 w 10"/>
                  <a:gd name="T19" fmla="*/ 5 h 9"/>
                  <a:gd name="T20" fmla="*/ 0 w 10"/>
                  <a:gd name="T21" fmla="*/ 5 h 9"/>
                  <a:gd name="T22" fmla="*/ 0 w 10"/>
                  <a:gd name="T23" fmla="*/ 5 h 9"/>
                  <a:gd name="T24" fmla="*/ 2 w 10"/>
                  <a:gd name="T25" fmla="*/ 2 h 9"/>
                  <a:gd name="T26" fmla="*/ 5 w 10"/>
                  <a:gd name="T27" fmla="*/ 5 h 9"/>
                  <a:gd name="T28" fmla="*/ 5 w 10"/>
                  <a:gd name="T29" fmla="*/ 2 h 9"/>
                  <a:gd name="T30" fmla="*/ 5 w 10"/>
                  <a:gd name="T31" fmla="*/ 0 h 9"/>
                  <a:gd name="T32" fmla="*/ 7 w 10"/>
                  <a:gd name="T33" fmla="*/ 2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7" y="2"/>
                    </a:moveTo>
                    <a:lnTo>
                      <a:pt x="10" y="7"/>
                    </a:lnTo>
                    <a:lnTo>
                      <a:pt x="7" y="7"/>
                    </a:lnTo>
                    <a:lnTo>
                      <a:pt x="7" y="9"/>
                    </a:lnTo>
                    <a:lnTo>
                      <a:pt x="5" y="7"/>
                    </a:lnTo>
                    <a:lnTo>
                      <a:pt x="2" y="9"/>
                    </a:lnTo>
                    <a:lnTo>
                      <a:pt x="2" y="7"/>
                    </a:lnTo>
                    <a:lnTo>
                      <a:pt x="5" y="5"/>
                    </a:lnTo>
                    <a:lnTo>
                      <a:pt x="0" y="5"/>
                    </a:lnTo>
                    <a:lnTo>
                      <a:pt x="2" y="2"/>
                    </a:lnTo>
                    <a:lnTo>
                      <a:pt x="5" y="5"/>
                    </a:lnTo>
                    <a:lnTo>
                      <a:pt x="5" y="2"/>
                    </a:lnTo>
                    <a:lnTo>
                      <a:pt x="5" y="0"/>
                    </a:lnTo>
                    <a:lnTo>
                      <a:pt x="7" y="2"/>
                    </a:lnTo>
                    <a:close/>
                  </a:path>
                </a:pathLst>
              </a:custGeom>
              <a:grpFill/>
              <a:ln w="9525">
                <a:noFill/>
                <a:round/>
                <a:headEnd/>
                <a:tailEnd/>
              </a:ln>
            </p:spPr>
            <p:txBody>
              <a:bodyPr/>
              <a:lstStyle/>
              <a:p>
                <a:pPr>
                  <a:defRPr/>
                </a:pPr>
                <a:endParaRPr lang="en-US" sz="1200" kern="0">
                  <a:solidFill>
                    <a:srgbClr val="0096D6"/>
                  </a:solidFill>
                </a:endParaRPr>
              </a:p>
            </p:txBody>
          </p:sp>
          <p:sp>
            <p:nvSpPr>
              <p:cNvPr id="2715" name="Freeform 890"/>
              <p:cNvSpPr>
                <a:spLocks/>
              </p:cNvSpPr>
              <p:nvPr/>
            </p:nvSpPr>
            <p:spPr bwMode="auto">
              <a:xfrm>
                <a:off x="3213" y="1249"/>
                <a:ext cx="10" cy="9"/>
              </a:xfrm>
              <a:custGeom>
                <a:avLst/>
                <a:gdLst>
                  <a:gd name="T0" fmla="*/ 7 w 10"/>
                  <a:gd name="T1" fmla="*/ 2 h 9"/>
                  <a:gd name="T2" fmla="*/ 10 w 10"/>
                  <a:gd name="T3" fmla="*/ 7 h 9"/>
                  <a:gd name="T4" fmla="*/ 10 w 10"/>
                  <a:gd name="T5" fmla="*/ 7 h 9"/>
                  <a:gd name="T6" fmla="*/ 7 w 10"/>
                  <a:gd name="T7" fmla="*/ 7 h 9"/>
                  <a:gd name="T8" fmla="*/ 7 w 10"/>
                  <a:gd name="T9" fmla="*/ 9 h 9"/>
                  <a:gd name="T10" fmla="*/ 5 w 10"/>
                  <a:gd name="T11" fmla="*/ 7 h 9"/>
                  <a:gd name="T12" fmla="*/ 2 w 10"/>
                  <a:gd name="T13" fmla="*/ 9 h 9"/>
                  <a:gd name="T14" fmla="*/ 2 w 10"/>
                  <a:gd name="T15" fmla="*/ 7 h 9"/>
                  <a:gd name="T16" fmla="*/ 2 w 10"/>
                  <a:gd name="T17" fmla="*/ 7 h 9"/>
                  <a:gd name="T18" fmla="*/ 5 w 10"/>
                  <a:gd name="T19" fmla="*/ 5 h 9"/>
                  <a:gd name="T20" fmla="*/ 0 w 10"/>
                  <a:gd name="T21" fmla="*/ 5 h 9"/>
                  <a:gd name="T22" fmla="*/ 0 w 10"/>
                  <a:gd name="T23" fmla="*/ 5 h 9"/>
                  <a:gd name="T24" fmla="*/ 2 w 10"/>
                  <a:gd name="T25" fmla="*/ 2 h 9"/>
                  <a:gd name="T26" fmla="*/ 5 w 10"/>
                  <a:gd name="T27" fmla="*/ 5 h 9"/>
                  <a:gd name="T28" fmla="*/ 5 w 10"/>
                  <a:gd name="T29" fmla="*/ 2 h 9"/>
                  <a:gd name="T30" fmla="*/ 5 w 10"/>
                  <a:gd name="T31" fmla="*/ 0 h 9"/>
                  <a:gd name="T32" fmla="*/ 7 w 10"/>
                  <a:gd name="T33" fmla="*/ 2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7" y="2"/>
                    </a:moveTo>
                    <a:lnTo>
                      <a:pt x="10" y="7"/>
                    </a:lnTo>
                    <a:lnTo>
                      <a:pt x="7" y="7"/>
                    </a:lnTo>
                    <a:lnTo>
                      <a:pt x="7" y="9"/>
                    </a:lnTo>
                    <a:lnTo>
                      <a:pt x="5" y="7"/>
                    </a:lnTo>
                    <a:lnTo>
                      <a:pt x="2" y="9"/>
                    </a:lnTo>
                    <a:lnTo>
                      <a:pt x="2" y="7"/>
                    </a:lnTo>
                    <a:lnTo>
                      <a:pt x="5" y="5"/>
                    </a:lnTo>
                    <a:lnTo>
                      <a:pt x="0" y="5"/>
                    </a:lnTo>
                    <a:lnTo>
                      <a:pt x="2" y="2"/>
                    </a:lnTo>
                    <a:lnTo>
                      <a:pt x="5" y="5"/>
                    </a:lnTo>
                    <a:lnTo>
                      <a:pt x="5" y="2"/>
                    </a:lnTo>
                    <a:lnTo>
                      <a:pt x="5" y="0"/>
                    </a:lnTo>
                    <a:lnTo>
                      <a:pt x="7" y="2"/>
                    </a:lnTo>
                  </a:path>
                </a:pathLst>
              </a:custGeom>
              <a:grpFill/>
              <a:ln w="9525">
                <a:noFill/>
                <a:round/>
                <a:headEnd/>
                <a:tailEnd/>
              </a:ln>
            </p:spPr>
            <p:txBody>
              <a:bodyPr/>
              <a:lstStyle/>
              <a:p>
                <a:pPr>
                  <a:defRPr/>
                </a:pPr>
                <a:endParaRPr lang="en-US" sz="1200" kern="0">
                  <a:solidFill>
                    <a:srgbClr val="0096D6"/>
                  </a:solidFill>
                </a:endParaRPr>
              </a:p>
            </p:txBody>
          </p:sp>
          <p:sp>
            <p:nvSpPr>
              <p:cNvPr id="2716" name="Freeform 891"/>
              <p:cNvSpPr>
                <a:spLocks/>
              </p:cNvSpPr>
              <p:nvPr/>
            </p:nvSpPr>
            <p:spPr bwMode="auto">
              <a:xfrm>
                <a:off x="2991" y="1506"/>
                <a:ext cx="10" cy="8"/>
              </a:xfrm>
              <a:custGeom>
                <a:avLst/>
                <a:gdLst>
                  <a:gd name="T0" fmla="*/ 0 w 10"/>
                  <a:gd name="T1" fmla="*/ 5 h 8"/>
                  <a:gd name="T2" fmla="*/ 0 w 10"/>
                  <a:gd name="T3" fmla="*/ 5 h 8"/>
                  <a:gd name="T4" fmla="*/ 0 w 10"/>
                  <a:gd name="T5" fmla="*/ 5 h 8"/>
                  <a:gd name="T6" fmla="*/ 2 w 10"/>
                  <a:gd name="T7" fmla="*/ 5 h 8"/>
                  <a:gd name="T8" fmla="*/ 2 w 10"/>
                  <a:gd name="T9" fmla="*/ 3 h 8"/>
                  <a:gd name="T10" fmla="*/ 2 w 10"/>
                  <a:gd name="T11" fmla="*/ 3 h 8"/>
                  <a:gd name="T12" fmla="*/ 7 w 10"/>
                  <a:gd name="T13" fmla="*/ 0 h 8"/>
                  <a:gd name="T14" fmla="*/ 10 w 10"/>
                  <a:gd name="T15" fmla="*/ 0 h 8"/>
                  <a:gd name="T16" fmla="*/ 7 w 10"/>
                  <a:gd name="T17" fmla="*/ 3 h 8"/>
                  <a:gd name="T18" fmla="*/ 10 w 10"/>
                  <a:gd name="T19" fmla="*/ 3 h 8"/>
                  <a:gd name="T20" fmla="*/ 10 w 10"/>
                  <a:gd name="T21" fmla="*/ 5 h 8"/>
                  <a:gd name="T22" fmla="*/ 5 w 10"/>
                  <a:gd name="T23" fmla="*/ 5 h 8"/>
                  <a:gd name="T24" fmla="*/ 2 w 10"/>
                  <a:gd name="T25" fmla="*/ 8 h 8"/>
                  <a:gd name="T26" fmla="*/ 0 w 10"/>
                  <a:gd name="T27" fmla="*/ 8 h 8"/>
                  <a:gd name="T28" fmla="*/ 0 w 10"/>
                  <a:gd name="T29" fmla="*/ 5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8"/>
                  <a:gd name="T47" fmla="*/ 10 w 1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8">
                    <a:moveTo>
                      <a:pt x="0" y="5"/>
                    </a:moveTo>
                    <a:lnTo>
                      <a:pt x="0" y="5"/>
                    </a:lnTo>
                    <a:lnTo>
                      <a:pt x="2" y="5"/>
                    </a:lnTo>
                    <a:lnTo>
                      <a:pt x="2" y="3"/>
                    </a:lnTo>
                    <a:lnTo>
                      <a:pt x="7" y="0"/>
                    </a:lnTo>
                    <a:lnTo>
                      <a:pt x="10" y="0"/>
                    </a:lnTo>
                    <a:lnTo>
                      <a:pt x="7" y="3"/>
                    </a:lnTo>
                    <a:lnTo>
                      <a:pt x="10" y="3"/>
                    </a:lnTo>
                    <a:lnTo>
                      <a:pt x="10" y="5"/>
                    </a:lnTo>
                    <a:lnTo>
                      <a:pt x="5" y="5"/>
                    </a:lnTo>
                    <a:lnTo>
                      <a:pt x="2" y="8"/>
                    </a:lnTo>
                    <a:lnTo>
                      <a:pt x="0" y="8"/>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717" name="Freeform 892"/>
              <p:cNvSpPr>
                <a:spLocks/>
              </p:cNvSpPr>
              <p:nvPr/>
            </p:nvSpPr>
            <p:spPr bwMode="auto">
              <a:xfrm>
                <a:off x="2991" y="1506"/>
                <a:ext cx="10" cy="8"/>
              </a:xfrm>
              <a:custGeom>
                <a:avLst/>
                <a:gdLst>
                  <a:gd name="T0" fmla="*/ 0 w 10"/>
                  <a:gd name="T1" fmla="*/ 5 h 8"/>
                  <a:gd name="T2" fmla="*/ 0 w 10"/>
                  <a:gd name="T3" fmla="*/ 5 h 8"/>
                  <a:gd name="T4" fmla="*/ 0 w 10"/>
                  <a:gd name="T5" fmla="*/ 5 h 8"/>
                  <a:gd name="T6" fmla="*/ 2 w 10"/>
                  <a:gd name="T7" fmla="*/ 5 h 8"/>
                  <a:gd name="T8" fmla="*/ 2 w 10"/>
                  <a:gd name="T9" fmla="*/ 3 h 8"/>
                  <a:gd name="T10" fmla="*/ 2 w 10"/>
                  <a:gd name="T11" fmla="*/ 3 h 8"/>
                  <a:gd name="T12" fmla="*/ 7 w 10"/>
                  <a:gd name="T13" fmla="*/ 0 h 8"/>
                  <a:gd name="T14" fmla="*/ 10 w 10"/>
                  <a:gd name="T15" fmla="*/ 0 h 8"/>
                  <a:gd name="T16" fmla="*/ 7 w 10"/>
                  <a:gd name="T17" fmla="*/ 3 h 8"/>
                  <a:gd name="T18" fmla="*/ 10 w 10"/>
                  <a:gd name="T19" fmla="*/ 3 h 8"/>
                  <a:gd name="T20" fmla="*/ 10 w 10"/>
                  <a:gd name="T21" fmla="*/ 5 h 8"/>
                  <a:gd name="T22" fmla="*/ 5 w 10"/>
                  <a:gd name="T23" fmla="*/ 5 h 8"/>
                  <a:gd name="T24" fmla="*/ 2 w 10"/>
                  <a:gd name="T25" fmla="*/ 8 h 8"/>
                  <a:gd name="T26" fmla="*/ 0 w 10"/>
                  <a:gd name="T27" fmla="*/ 8 h 8"/>
                  <a:gd name="T28" fmla="*/ 0 w 10"/>
                  <a:gd name="T29" fmla="*/ 5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8"/>
                  <a:gd name="T47" fmla="*/ 10 w 1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8">
                    <a:moveTo>
                      <a:pt x="0" y="5"/>
                    </a:moveTo>
                    <a:lnTo>
                      <a:pt x="0" y="5"/>
                    </a:lnTo>
                    <a:lnTo>
                      <a:pt x="2" y="5"/>
                    </a:lnTo>
                    <a:lnTo>
                      <a:pt x="2" y="3"/>
                    </a:lnTo>
                    <a:lnTo>
                      <a:pt x="7" y="0"/>
                    </a:lnTo>
                    <a:lnTo>
                      <a:pt x="10" y="0"/>
                    </a:lnTo>
                    <a:lnTo>
                      <a:pt x="7" y="3"/>
                    </a:lnTo>
                    <a:lnTo>
                      <a:pt x="10" y="3"/>
                    </a:lnTo>
                    <a:lnTo>
                      <a:pt x="10" y="5"/>
                    </a:lnTo>
                    <a:lnTo>
                      <a:pt x="5" y="5"/>
                    </a:lnTo>
                    <a:lnTo>
                      <a:pt x="2" y="8"/>
                    </a:lnTo>
                    <a:lnTo>
                      <a:pt x="0" y="8"/>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718" name="Freeform 893"/>
              <p:cNvSpPr>
                <a:spLocks/>
              </p:cNvSpPr>
              <p:nvPr/>
            </p:nvSpPr>
            <p:spPr bwMode="auto">
              <a:xfrm>
                <a:off x="2941" y="1580"/>
                <a:ext cx="3" cy="4"/>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3" y="0"/>
                    </a:moveTo>
                    <a:lnTo>
                      <a:pt x="3" y="0"/>
                    </a:lnTo>
                    <a:lnTo>
                      <a:pt x="0" y="2"/>
                    </a:lnTo>
                    <a:lnTo>
                      <a:pt x="0" y="4"/>
                    </a:lnTo>
                    <a:lnTo>
                      <a:pt x="3" y="4"/>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719" name="Freeform 894"/>
              <p:cNvSpPr>
                <a:spLocks/>
              </p:cNvSpPr>
              <p:nvPr/>
            </p:nvSpPr>
            <p:spPr bwMode="auto">
              <a:xfrm>
                <a:off x="2941" y="1580"/>
                <a:ext cx="3" cy="4"/>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3" y="0"/>
                    </a:moveTo>
                    <a:lnTo>
                      <a:pt x="3" y="0"/>
                    </a:lnTo>
                    <a:lnTo>
                      <a:pt x="0" y="2"/>
                    </a:lnTo>
                    <a:lnTo>
                      <a:pt x="0" y="4"/>
                    </a:lnTo>
                    <a:lnTo>
                      <a:pt x="3" y="4"/>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720" name="Freeform 895"/>
              <p:cNvSpPr>
                <a:spLocks/>
              </p:cNvSpPr>
              <p:nvPr/>
            </p:nvSpPr>
            <p:spPr bwMode="auto">
              <a:xfrm>
                <a:off x="2956" y="1544"/>
                <a:ext cx="2" cy="5"/>
              </a:xfrm>
              <a:custGeom>
                <a:avLst/>
                <a:gdLst>
                  <a:gd name="T0" fmla="*/ 2 w 2"/>
                  <a:gd name="T1" fmla="*/ 5 h 5"/>
                  <a:gd name="T2" fmla="*/ 2 w 2"/>
                  <a:gd name="T3" fmla="*/ 3 h 5"/>
                  <a:gd name="T4" fmla="*/ 2 w 2"/>
                  <a:gd name="T5" fmla="*/ 3 h 5"/>
                  <a:gd name="T6" fmla="*/ 0 w 2"/>
                  <a:gd name="T7" fmla="*/ 0 h 5"/>
                  <a:gd name="T8" fmla="*/ 0 w 2"/>
                  <a:gd name="T9" fmla="*/ 3 h 5"/>
                  <a:gd name="T10" fmla="*/ 0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3"/>
                    </a:lnTo>
                    <a:lnTo>
                      <a:pt x="0" y="0"/>
                    </a:lnTo>
                    <a:lnTo>
                      <a:pt x="0" y="3"/>
                    </a:lnTo>
                    <a:lnTo>
                      <a:pt x="0" y="5"/>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2721" name="Freeform 896"/>
              <p:cNvSpPr>
                <a:spLocks/>
              </p:cNvSpPr>
              <p:nvPr/>
            </p:nvSpPr>
            <p:spPr bwMode="auto">
              <a:xfrm>
                <a:off x="2956" y="1544"/>
                <a:ext cx="2" cy="5"/>
              </a:xfrm>
              <a:custGeom>
                <a:avLst/>
                <a:gdLst>
                  <a:gd name="T0" fmla="*/ 2 w 2"/>
                  <a:gd name="T1" fmla="*/ 5 h 5"/>
                  <a:gd name="T2" fmla="*/ 2 w 2"/>
                  <a:gd name="T3" fmla="*/ 3 h 5"/>
                  <a:gd name="T4" fmla="*/ 2 w 2"/>
                  <a:gd name="T5" fmla="*/ 3 h 5"/>
                  <a:gd name="T6" fmla="*/ 0 w 2"/>
                  <a:gd name="T7" fmla="*/ 0 h 5"/>
                  <a:gd name="T8" fmla="*/ 0 w 2"/>
                  <a:gd name="T9" fmla="*/ 3 h 5"/>
                  <a:gd name="T10" fmla="*/ 0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3"/>
                    </a:lnTo>
                    <a:lnTo>
                      <a:pt x="0" y="0"/>
                    </a:lnTo>
                    <a:lnTo>
                      <a:pt x="0" y="3"/>
                    </a:lnTo>
                    <a:lnTo>
                      <a:pt x="0" y="5"/>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2722" name="Freeform 897"/>
              <p:cNvSpPr>
                <a:spLocks/>
              </p:cNvSpPr>
              <p:nvPr/>
            </p:nvSpPr>
            <p:spPr bwMode="auto">
              <a:xfrm>
                <a:off x="2946" y="1561"/>
                <a:ext cx="0" cy="2"/>
              </a:xfrm>
              <a:custGeom>
                <a:avLst/>
                <a:gdLst>
                  <a:gd name="T0" fmla="*/ 2 h 2"/>
                  <a:gd name="T1" fmla="*/ 2 h 2"/>
                  <a:gd name="T2" fmla="*/ 0 h 2"/>
                  <a:gd name="T3" fmla="*/ 0 h 2"/>
                  <a:gd name="T4" fmla="*/ 0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723" name="Freeform 898"/>
              <p:cNvSpPr>
                <a:spLocks/>
              </p:cNvSpPr>
              <p:nvPr/>
            </p:nvSpPr>
            <p:spPr bwMode="auto">
              <a:xfrm>
                <a:off x="2946" y="1561"/>
                <a:ext cx="0" cy="2"/>
              </a:xfrm>
              <a:custGeom>
                <a:avLst/>
                <a:gdLst>
                  <a:gd name="T0" fmla="*/ 2 h 2"/>
                  <a:gd name="T1" fmla="*/ 2 h 2"/>
                  <a:gd name="T2" fmla="*/ 0 h 2"/>
                  <a:gd name="T3" fmla="*/ 0 h 2"/>
                  <a:gd name="T4" fmla="*/ 0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724" name="Freeform 899"/>
              <p:cNvSpPr>
                <a:spLocks/>
              </p:cNvSpPr>
              <p:nvPr/>
            </p:nvSpPr>
            <p:spPr bwMode="auto">
              <a:xfrm>
                <a:off x="2949" y="1613"/>
                <a:ext cx="2" cy="4"/>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0"/>
                    </a:lnTo>
                    <a:lnTo>
                      <a:pt x="0" y="4"/>
                    </a:lnTo>
                    <a:lnTo>
                      <a:pt x="2" y="4"/>
                    </a:lnTo>
                    <a:close/>
                  </a:path>
                </a:pathLst>
              </a:custGeom>
              <a:grpFill/>
              <a:ln w="9525">
                <a:noFill/>
                <a:round/>
                <a:headEnd/>
                <a:tailEnd/>
              </a:ln>
            </p:spPr>
            <p:txBody>
              <a:bodyPr/>
              <a:lstStyle/>
              <a:p>
                <a:pPr>
                  <a:defRPr/>
                </a:pPr>
                <a:endParaRPr lang="en-US" sz="1200" kern="0">
                  <a:solidFill>
                    <a:srgbClr val="0096D6"/>
                  </a:solidFill>
                </a:endParaRPr>
              </a:p>
            </p:txBody>
          </p:sp>
          <p:sp>
            <p:nvSpPr>
              <p:cNvPr id="2725" name="Freeform 900"/>
              <p:cNvSpPr>
                <a:spLocks/>
              </p:cNvSpPr>
              <p:nvPr/>
            </p:nvSpPr>
            <p:spPr bwMode="auto">
              <a:xfrm>
                <a:off x="2949" y="1613"/>
                <a:ext cx="2" cy="4"/>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0"/>
                    </a:lnTo>
                    <a:lnTo>
                      <a:pt x="0" y="4"/>
                    </a:lnTo>
                    <a:lnTo>
                      <a:pt x="2" y="4"/>
                    </a:lnTo>
                  </a:path>
                </a:pathLst>
              </a:custGeom>
              <a:grpFill/>
              <a:ln w="9525">
                <a:noFill/>
                <a:round/>
                <a:headEnd/>
                <a:tailEnd/>
              </a:ln>
            </p:spPr>
            <p:txBody>
              <a:bodyPr/>
              <a:lstStyle/>
              <a:p>
                <a:pPr>
                  <a:defRPr/>
                </a:pPr>
                <a:endParaRPr lang="en-US" sz="1200" kern="0">
                  <a:solidFill>
                    <a:srgbClr val="0096D6"/>
                  </a:solidFill>
                </a:endParaRPr>
              </a:p>
            </p:txBody>
          </p:sp>
          <p:sp>
            <p:nvSpPr>
              <p:cNvPr id="2726" name="Freeform 901"/>
              <p:cNvSpPr>
                <a:spLocks/>
              </p:cNvSpPr>
              <p:nvPr/>
            </p:nvSpPr>
            <p:spPr bwMode="auto">
              <a:xfrm>
                <a:off x="2946" y="1627"/>
                <a:ext cx="3" cy="7"/>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2"/>
                    </a:lnTo>
                    <a:lnTo>
                      <a:pt x="3" y="0"/>
                    </a:lnTo>
                    <a:lnTo>
                      <a:pt x="3" y="2"/>
                    </a:lnTo>
                    <a:lnTo>
                      <a:pt x="0" y="5"/>
                    </a:lnTo>
                    <a:lnTo>
                      <a:pt x="3" y="7"/>
                    </a:lnTo>
                    <a:close/>
                  </a:path>
                </a:pathLst>
              </a:custGeom>
              <a:grpFill/>
              <a:ln w="9525">
                <a:noFill/>
                <a:round/>
                <a:headEnd/>
                <a:tailEnd/>
              </a:ln>
            </p:spPr>
            <p:txBody>
              <a:bodyPr/>
              <a:lstStyle/>
              <a:p>
                <a:pPr>
                  <a:defRPr/>
                </a:pPr>
                <a:endParaRPr lang="en-US" sz="1200" kern="0">
                  <a:solidFill>
                    <a:srgbClr val="0096D6"/>
                  </a:solidFill>
                </a:endParaRPr>
              </a:p>
            </p:txBody>
          </p:sp>
          <p:sp>
            <p:nvSpPr>
              <p:cNvPr id="2727" name="Freeform 902"/>
              <p:cNvSpPr>
                <a:spLocks/>
              </p:cNvSpPr>
              <p:nvPr/>
            </p:nvSpPr>
            <p:spPr bwMode="auto">
              <a:xfrm>
                <a:off x="2946" y="1627"/>
                <a:ext cx="3" cy="7"/>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2"/>
                    </a:lnTo>
                    <a:lnTo>
                      <a:pt x="3" y="0"/>
                    </a:lnTo>
                    <a:lnTo>
                      <a:pt x="3" y="2"/>
                    </a:lnTo>
                    <a:lnTo>
                      <a:pt x="0" y="5"/>
                    </a:lnTo>
                    <a:lnTo>
                      <a:pt x="3" y="7"/>
                    </a:lnTo>
                  </a:path>
                </a:pathLst>
              </a:custGeom>
              <a:grpFill/>
              <a:ln w="9525">
                <a:noFill/>
                <a:round/>
                <a:headEnd/>
                <a:tailEnd/>
              </a:ln>
            </p:spPr>
            <p:txBody>
              <a:bodyPr/>
              <a:lstStyle/>
              <a:p>
                <a:pPr>
                  <a:defRPr/>
                </a:pPr>
                <a:endParaRPr lang="en-US" sz="1200" kern="0">
                  <a:solidFill>
                    <a:srgbClr val="0096D6"/>
                  </a:solidFill>
                </a:endParaRPr>
              </a:p>
            </p:txBody>
          </p:sp>
          <p:sp>
            <p:nvSpPr>
              <p:cNvPr id="2728" name="Freeform 903"/>
              <p:cNvSpPr>
                <a:spLocks/>
              </p:cNvSpPr>
              <p:nvPr/>
            </p:nvSpPr>
            <p:spPr bwMode="auto">
              <a:xfrm>
                <a:off x="2897" y="2045"/>
                <a:ext cx="4" cy="5"/>
              </a:xfrm>
              <a:custGeom>
                <a:avLst/>
                <a:gdLst>
                  <a:gd name="T0" fmla="*/ 2 w 4"/>
                  <a:gd name="T1" fmla="*/ 0 h 5"/>
                  <a:gd name="T2" fmla="*/ 4 w 4"/>
                  <a:gd name="T3" fmla="*/ 0 h 5"/>
                  <a:gd name="T4" fmla="*/ 4 w 4"/>
                  <a:gd name="T5" fmla="*/ 0 h 5"/>
                  <a:gd name="T6" fmla="*/ 4 w 4"/>
                  <a:gd name="T7" fmla="*/ 2 h 5"/>
                  <a:gd name="T8" fmla="*/ 2 w 4"/>
                  <a:gd name="T9" fmla="*/ 5 h 5"/>
                  <a:gd name="T10" fmla="*/ 0 w 4"/>
                  <a:gd name="T11" fmla="*/ 2 h 5"/>
                  <a:gd name="T12" fmla="*/ 2 w 4"/>
                  <a:gd name="T13" fmla="*/ 2 h 5"/>
                  <a:gd name="T14" fmla="*/ 2 w 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2" y="0"/>
                    </a:moveTo>
                    <a:lnTo>
                      <a:pt x="4" y="0"/>
                    </a:lnTo>
                    <a:lnTo>
                      <a:pt x="4" y="2"/>
                    </a:lnTo>
                    <a:lnTo>
                      <a:pt x="2" y="5"/>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729" name="Freeform 904"/>
              <p:cNvSpPr>
                <a:spLocks/>
              </p:cNvSpPr>
              <p:nvPr/>
            </p:nvSpPr>
            <p:spPr bwMode="auto">
              <a:xfrm>
                <a:off x="2897" y="2045"/>
                <a:ext cx="4" cy="5"/>
              </a:xfrm>
              <a:custGeom>
                <a:avLst/>
                <a:gdLst>
                  <a:gd name="T0" fmla="*/ 2 w 4"/>
                  <a:gd name="T1" fmla="*/ 0 h 5"/>
                  <a:gd name="T2" fmla="*/ 4 w 4"/>
                  <a:gd name="T3" fmla="*/ 0 h 5"/>
                  <a:gd name="T4" fmla="*/ 4 w 4"/>
                  <a:gd name="T5" fmla="*/ 0 h 5"/>
                  <a:gd name="T6" fmla="*/ 4 w 4"/>
                  <a:gd name="T7" fmla="*/ 2 h 5"/>
                  <a:gd name="T8" fmla="*/ 2 w 4"/>
                  <a:gd name="T9" fmla="*/ 5 h 5"/>
                  <a:gd name="T10" fmla="*/ 0 w 4"/>
                  <a:gd name="T11" fmla="*/ 2 h 5"/>
                  <a:gd name="T12" fmla="*/ 2 w 4"/>
                  <a:gd name="T13" fmla="*/ 2 h 5"/>
                  <a:gd name="T14" fmla="*/ 2 w 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2" y="0"/>
                    </a:moveTo>
                    <a:lnTo>
                      <a:pt x="4" y="0"/>
                    </a:lnTo>
                    <a:lnTo>
                      <a:pt x="4" y="2"/>
                    </a:lnTo>
                    <a:lnTo>
                      <a:pt x="2" y="5"/>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730" name="Freeform 905"/>
              <p:cNvSpPr>
                <a:spLocks/>
              </p:cNvSpPr>
              <p:nvPr/>
            </p:nvSpPr>
            <p:spPr bwMode="auto">
              <a:xfrm>
                <a:off x="2913" y="2031"/>
                <a:ext cx="12" cy="12"/>
              </a:xfrm>
              <a:custGeom>
                <a:avLst/>
                <a:gdLst>
                  <a:gd name="T0" fmla="*/ 10 w 12"/>
                  <a:gd name="T1" fmla="*/ 0 h 12"/>
                  <a:gd name="T2" fmla="*/ 10 w 12"/>
                  <a:gd name="T3" fmla="*/ 2 h 12"/>
                  <a:gd name="T4" fmla="*/ 10 w 12"/>
                  <a:gd name="T5" fmla="*/ 2 h 12"/>
                  <a:gd name="T6" fmla="*/ 12 w 12"/>
                  <a:gd name="T7" fmla="*/ 2 h 12"/>
                  <a:gd name="T8" fmla="*/ 12 w 12"/>
                  <a:gd name="T9" fmla="*/ 5 h 12"/>
                  <a:gd name="T10" fmla="*/ 12 w 12"/>
                  <a:gd name="T11" fmla="*/ 7 h 12"/>
                  <a:gd name="T12" fmla="*/ 10 w 12"/>
                  <a:gd name="T13" fmla="*/ 12 h 12"/>
                  <a:gd name="T14" fmla="*/ 5 w 12"/>
                  <a:gd name="T15" fmla="*/ 9 h 12"/>
                  <a:gd name="T16" fmla="*/ 5 w 12"/>
                  <a:gd name="T17" fmla="*/ 7 h 12"/>
                  <a:gd name="T18" fmla="*/ 3 w 12"/>
                  <a:gd name="T19" fmla="*/ 7 h 12"/>
                  <a:gd name="T20" fmla="*/ 0 w 12"/>
                  <a:gd name="T21" fmla="*/ 7 h 12"/>
                  <a:gd name="T22" fmla="*/ 0 w 12"/>
                  <a:gd name="T23" fmla="*/ 5 h 12"/>
                  <a:gd name="T24" fmla="*/ 3 w 12"/>
                  <a:gd name="T25" fmla="*/ 2 h 12"/>
                  <a:gd name="T26" fmla="*/ 10 w 12"/>
                  <a:gd name="T27" fmla="*/ 0 h 12"/>
                  <a:gd name="T28" fmla="*/ 10 w 12"/>
                  <a:gd name="T29" fmla="*/ 0 h 12"/>
                  <a:gd name="T30" fmla="*/ 1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10" y="0"/>
                    </a:moveTo>
                    <a:lnTo>
                      <a:pt x="10" y="2"/>
                    </a:lnTo>
                    <a:lnTo>
                      <a:pt x="12" y="2"/>
                    </a:lnTo>
                    <a:lnTo>
                      <a:pt x="12" y="5"/>
                    </a:lnTo>
                    <a:lnTo>
                      <a:pt x="12" y="7"/>
                    </a:lnTo>
                    <a:lnTo>
                      <a:pt x="10" y="12"/>
                    </a:lnTo>
                    <a:lnTo>
                      <a:pt x="5" y="9"/>
                    </a:lnTo>
                    <a:lnTo>
                      <a:pt x="5" y="7"/>
                    </a:lnTo>
                    <a:lnTo>
                      <a:pt x="3" y="7"/>
                    </a:lnTo>
                    <a:lnTo>
                      <a:pt x="0" y="7"/>
                    </a:lnTo>
                    <a:lnTo>
                      <a:pt x="0" y="5"/>
                    </a:lnTo>
                    <a:lnTo>
                      <a:pt x="3" y="2"/>
                    </a:lnTo>
                    <a:lnTo>
                      <a:pt x="10" y="0"/>
                    </a:lnTo>
                    <a:close/>
                  </a:path>
                </a:pathLst>
              </a:custGeom>
              <a:grpFill/>
              <a:ln w="9525">
                <a:noFill/>
                <a:round/>
                <a:headEnd/>
                <a:tailEnd/>
              </a:ln>
            </p:spPr>
            <p:txBody>
              <a:bodyPr/>
              <a:lstStyle/>
              <a:p>
                <a:pPr>
                  <a:defRPr/>
                </a:pPr>
                <a:endParaRPr lang="en-US" sz="1200" kern="0">
                  <a:solidFill>
                    <a:srgbClr val="0096D6"/>
                  </a:solidFill>
                </a:endParaRPr>
              </a:p>
            </p:txBody>
          </p:sp>
          <p:sp>
            <p:nvSpPr>
              <p:cNvPr id="2731" name="Freeform 906"/>
              <p:cNvSpPr>
                <a:spLocks/>
              </p:cNvSpPr>
              <p:nvPr/>
            </p:nvSpPr>
            <p:spPr bwMode="auto">
              <a:xfrm>
                <a:off x="2913" y="2031"/>
                <a:ext cx="12" cy="12"/>
              </a:xfrm>
              <a:custGeom>
                <a:avLst/>
                <a:gdLst>
                  <a:gd name="T0" fmla="*/ 10 w 12"/>
                  <a:gd name="T1" fmla="*/ 0 h 12"/>
                  <a:gd name="T2" fmla="*/ 10 w 12"/>
                  <a:gd name="T3" fmla="*/ 2 h 12"/>
                  <a:gd name="T4" fmla="*/ 10 w 12"/>
                  <a:gd name="T5" fmla="*/ 2 h 12"/>
                  <a:gd name="T6" fmla="*/ 12 w 12"/>
                  <a:gd name="T7" fmla="*/ 2 h 12"/>
                  <a:gd name="T8" fmla="*/ 12 w 12"/>
                  <a:gd name="T9" fmla="*/ 5 h 12"/>
                  <a:gd name="T10" fmla="*/ 12 w 12"/>
                  <a:gd name="T11" fmla="*/ 7 h 12"/>
                  <a:gd name="T12" fmla="*/ 10 w 12"/>
                  <a:gd name="T13" fmla="*/ 12 h 12"/>
                  <a:gd name="T14" fmla="*/ 5 w 12"/>
                  <a:gd name="T15" fmla="*/ 9 h 12"/>
                  <a:gd name="T16" fmla="*/ 5 w 12"/>
                  <a:gd name="T17" fmla="*/ 7 h 12"/>
                  <a:gd name="T18" fmla="*/ 3 w 12"/>
                  <a:gd name="T19" fmla="*/ 7 h 12"/>
                  <a:gd name="T20" fmla="*/ 0 w 12"/>
                  <a:gd name="T21" fmla="*/ 7 h 12"/>
                  <a:gd name="T22" fmla="*/ 0 w 12"/>
                  <a:gd name="T23" fmla="*/ 5 h 12"/>
                  <a:gd name="T24" fmla="*/ 3 w 12"/>
                  <a:gd name="T25" fmla="*/ 2 h 12"/>
                  <a:gd name="T26" fmla="*/ 10 w 12"/>
                  <a:gd name="T27" fmla="*/ 0 h 12"/>
                  <a:gd name="T28" fmla="*/ 10 w 12"/>
                  <a:gd name="T29" fmla="*/ 0 h 12"/>
                  <a:gd name="T30" fmla="*/ 1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10" y="0"/>
                    </a:moveTo>
                    <a:lnTo>
                      <a:pt x="10" y="2"/>
                    </a:lnTo>
                    <a:lnTo>
                      <a:pt x="12" y="2"/>
                    </a:lnTo>
                    <a:lnTo>
                      <a:pt x="12" y="5"/>
                    </a:lnTo>
                    <a:lnTo>
                      <a:pt x="12" y="7"/>
                    </a:lnTo>
                    <a:lnTo>
                      <a:pt x="10" y="12"/>
                    </a:lnTo>
                    <a:lnTo>
                      <a:pt x="5" y="9"/>
                    </a:lnTo>
                    <a:lnTo>
                      <a:pt x="5" y="7"/>
                    </a:lnTo>
                    <a:lnTo>
                      <a:pt x="3" y="7"/>
                    </a:lnTo>
                    <a:lnTo>
                      <a:pt x="0" y="7"/>
                    </a:lnTo>
                    <a:lnTo>
                      <a:pt x="0" y="5"/>
                    </a:lnTo>
                    <a:lnTo>
                      <a:pt x="3" y="2"/>
                    </a:lnTo>
                    <a:lnTo>
                      <a:pt x="10" y="0"/>
                    </a:lnTo>
                  </a:path>
                </a:pathLst>
              </a:custGeom>
              <a:grpFill/>
              <a:ln w="9525">
                <a:noFill/>
                <a:round/>
                <a:headEnd/>
                <a:tailEnd/>
              </a:ln>
            </p:spPr>
            <p:txBody>
              <a:bodyPr/>
              <a:lstStyle/>
              <a:p>
                <a:pPr>
                  <a:defRPr/>
                </a:pPr>
                <a:endParaRPr lang="en-US" sz="1200" kern="0">
                  <a:solidFill>
                    <a:srgbClr val="0096D6"/>
                  </a:solidFill>
                </a:endParaRPr>
              </a:p>
            </p:txBody>
          </p:sp>
          <p:sp>
            <p:nvSpPr>
              <p:cNvPr id="2732" name="Freeform 907"/>
              <p:cNvSpPr>
                <a:spLocks/>
              </p:cNvSpPr>
              <p:nvPr/>
            </p:nvSpPr>
            <p:spPr bwMode="auto">
              <a:xfrm>
                <a:off x="2932" y="2028"/>
                <a:ext cx="5" cy="5"/>
              </a:xfrm>
              <a:custGeom>
                <a:avLst/>
                <a:gdLst>
                  <a:gd name="T0" fmla="*/ 5 w 5"/>
                  <a:gd name="T1" fmla="*/ 0 h 5"/>
                  <a:gd name="T2" fmla="*/ 5 w 5"/>
                  <a:gd name="T3" fmla="*/ 0 h 5"/>
                  <a:gd name="T4" fmla="*/ 5 w 5"/>
                  <a:gd name="T5" fmla="*/ 5 h 5"/>
                  <a:gd name="T6" fmla="*/ 2 w 5"/>
                  <a:gd name="T7" fmla="*/ 5 h 5"/>
                  <a:gd name="T8" fmla="*/ 0 w 5"/>
                  <a:gd name="T9" fmla="*/ 3 h 5"/>
                  <a:gd name="T10" fmla="*/ 0 w 5"/>
                  <a:gd name="T11" fmla="*/ 0 h 5"/>
                  <a:gd name="T12" fmla="*/ 0 w 5"/>
                  <a:gd name="T13" fmla="*/ 0 h 5"/>
                  <a:gd name="T14" fmla="*/ 2 w 5"/>
                  <a:gd name="T15" fmla="*/ 0 h 5"/>
                  <a:gd name="T16" fmla="*/ 2 w 5"/>
                  <a:gd name="T17" fmla="*/ 0 h 5"/>
                  <a:gd name="T18" fmla="*/ 5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5" y="0"/>
                    </a:moveTo>
                    <a:lnTo>
                      <a:pt x="5" y="0"/>
                    </a:lnTo>
                    <a:lnTo>
                      <a:pt x="5" y="5"/>
                    </a:lnTo>
                    <a:lnTo>
                      <a:pt x="2" y="5"/>
                    </a:lnTo>
                    <a:lnTo>
                      <a:pt x="0" y="3"/>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733" name="Freeform 908"/>
              <p:cNvSpPr>
                <a:spLocks/>
              </p:cNvSpPr>
              <p:nvPr/>
            </p:nvSpPr>
            <p:spPr bwMode="auto">
              <a:xfrm>
                <a:off x="2932" y="2028"/>
                <a:ext cx="5" cy="5"/>
              </a:xfrm>
              <a:custGeom>
                <a:avLst/>
                <a:gdLst>
                  <a:gd name="T0" fmla="*/ 5 w 5"/>
                  <a:gd name="T1" fmla="*/ 0 h 5"/>
                  <a:gd name="T2" fmla="*/ 5 w 5"/>
                  <a:gd name="T3" fmla="*/ 0 h 5"/>
                  <a:gd name="T4" fmla="*/ 5 w 5"/>
                  <a:gd name="T5" fmla="*/ 5 h 5"/>
                  <a:gd name="T6" fmla="*/ 2 w 5"/>
                  <a:gd name="T7" fmla="*/ 5 h 5"/>
                  <a:gd name="T8" fmla="*/ 0 w 5"/>
                  <a:gd name="T9" fmla="*/ 3 h 5"/>
                  <a:gd name="T10" fmla="*/ 0 w 5"/>
                  <a:gd name="T11" fmla="*/ 0 h 5"/>
                  <a:gd name="T12" fmla="*/ 0 w 5"/>
                  <a:gd name="T13" fmla="*/ 0 h 5"/>
                  <a:gd name="T14" fmla="*/ 2 w 5"/>
                  <a:gd name="T15" fmla="*/ 0 h 5"/>
                  <a:gd name="T16" fmla="*/ 2 w 5"/>
                  <a:gd name="T17" fmla="*/ 0 h 5"/>
                  <a:gd name="T18" fmla="*/ 5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5" y="0"/>
                    </a:moveTo>
                    <a:lnTo>
                      <a:pt x="5" y="0"/>
                    </a:lnTo>
                    <a:lnTo>
                      <a:pt x="5" y="5"/>
                    </a:lnTo>
                    <a:lnTo>
                      <a:pt x="2" y="5"/>
                    </a:lnTo>
                    <a:lnTo>
                      <a:pt x="0" y="3"/>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734" name="Freeform 909"/>
              <p:cNvSpPr>
                <a:spLocks/>
              </p:cNvSpPr>
              <p:nvPr/>
            </p:nvSpPr>
            <p:spPr bwMode="auto">
              <a:xfrm>
                <a:off x="4250" y="2584"/>
                <a:ext cx="5" cy="4"/>
              </a:xfrm>
              <a:custGeom>
                <a:avLst/>
                <a:gdLst>
                  <a:gd name="T0" fmla="*/ 5 w 5"/>
                  <a:gd name="T1" fmla="*/ 2 h 4"/>
                  <a:gd name="T2" fmla="*/ 5 w 5"/>
                  <a:gd name="T3" fmla="*/ 0 h 4"/>
                  <a:gd name="T4" fmla="*/ 5 w 5"/>
                  <a:gd name="T5" fmla="*/ 0 h 4"/>
                  <a:gd name="T6" fmla="*/ 2 w 5"/>
                  <a:gd name="T7" fmla="*/ 2 h 4"/>
                  <a:gd name="T8" fmla="*/ 0 w 5"/>
                  <a:gd name="T9" fmla="*/ 2 h 4"/>
                  <a:gd name="T10" fmla="*/ 0 w 5"/>
                  <a:gd name="T11" fmla="*/ 4 h 4"/>
                  <a:gd name="T12" fmla="*/ 2 w 5"/>
                  <a:gd name="T13" fmla="*/ 4 h 4"/>
                  <a:gd name="T14" fmla="*/ 5 w 5"/>
                  <a:gd name="T15" fmla="*/ 2 h 4"/>
                  <a:gd name="T16" fmla="*/ 5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5" y="2"/>
                    </a:moveTo>
                    <a:lnTo>
                      <a:pt x="5" y="0"/>
                    </a:lnTo>
                    <a:lnTo>
                      <a:pt x="2" y="2"/>
                    </a:lnTo>
                    <a:lnTo>
                      <a:pt x="0" y="2"/>
                    </a:lnTo>
                    <a:lnTo>
                      <a:pt x="0" y="4"/>
                    </a:lnTo>
                    <a:lnTo>
                      <a:pt x="2" y="4"/>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735" name="Freeform 910"/>
              <p:cNvSpPr>
                <a:spLocks/>
              </p:cNvSpPr>
              <p:nvPr/>
            </p:nvSpPr>
            <p:spPr bwMode="auto">
              <a:xfrm>
                <a:off x="4250" y="2584"/>
                <a:ext cx="5" cy="4"/>
              </a:xfrm>
              <a:custGeom>
                <a:avLst/>
                <a:gdLst>
                  <a:gd name="T0" fmla="*/ 5 w 5"/>
                  <a:gd name="T1" fmla="*/ 2 h 4"/>
                  <a:gd name="T2" fmla="*/ 5 w 5"/>
                  <a:gd name="T3" fmla="*/ 0 h 4"/>
                  <a:gd name="T4" fmla="*/ 5 w 5"/>
                  <a:gd name="T5" fmla="*/ 0 h 4"/>
                  <a:gd name="T6" fmla="*/ 2 w 5"/>
                  <a:gd name="T7" fmla="*/ 2 h 4"/>
                  <a:gd name="T8" fmla="*/ 0 w 5"/>
                  <a:gd name="T9" fmla="*/ 2 h 4"/>
                  <a:gd name="T10" fmla="*/ 0 w 5"/>
                  <a:gd name="T11" fmla="*/ 4 h 4"/>
                  <a:gd name="T12" fmla="*/ 2 w 5"/>
                  <a:gd name="T13" fmla="*/ 4 h 4"/>
                  <a:gd name="T14" fmla="*/ 5 w 5"/>
                  <a:gd name="T15" fmla="*/ 2 h 4"/>
                  <a:gd name="T16" fmla="*/ 5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5" y="2"/>
                    </a:moveTo>
                    <a:lnTo>
                      <a:pt x="5" y="0"/>
                    </a:lnTo>
                    <a:lnTo>
                      <a:pt x="2" y="2"/>
                    </a:lnTo>
                    <a:lnTo>
                      <a:pt x="0" y="2"/>
                    </a:lnTo>
                    <a:lnTo>
                      <a:pt x="0" y="4"/>
                    </a:lnTo>
                    <a:lnTo>
                      <a:pt x="2" y="4"/>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736" name="Freeform 911"/>
              <p:cNvSpPr>
                <a:spLocks/>
              </p:cNvSpPr>
              <p:nvPr/>
            </p:nvSpPr>
            <p:spPr bwMode="auto">
              <a:xfrm>
                <a:off x="4819" y="2631"/>
                <a:ext cx="7" cy="5"/>
              </a:xfrm>
              <a:custGeom>
                <a:avLst/>
                <a:gdLst>
                  <a:gd name="T0" fmla="*/ 0 w 7"/>
                  <a:gd name="T1" fmla="*/ 0 h 5"/>
                  <a:gd name="T2" fmla="*/ 0 w 7"/>
                  <a:gd name="T3" fmla="*/ 0 h 5"/>
                  <a:gd name="T4" fmla="*/ 0 w 7"/>
                  <a:gd name="T5" fmla="*/ 0 h 5"/>
                  <a:gd name="T6" fmla="*/ 3 w 7"/>
                  <a:gd name="T7" fmla="*/ 0 h 5"/>
                  <a:gd name="T8" fmla="*/ 7 w 7"/>
                  <a:gd name="T9" fmla="*/ 0 h 5"/>
                  <a:gd name="T10" fmla="*/ 5 w 7"/>
                  <a:gd name="T11" fmla="*/ 2 h 5"/>
                  <a:gd name="T12" fmla="*/ 5 w 7"/>
                  <a:gd name="T13" fmla="*/ 2 h 5"/>
                  <a:gd name="T14" fmla="*/ 3 w 7"/>
                  <a:gd name="T15" fmla="*/ 2 h 5"/>
                  <a:gd name="T16" fmla="*/ 3 w 7"/>
                  <a:gd name="T17" fmla="*/ 2 h 5"/>
                  <a:gd name="T18" fmla="*/ 0 w 7"/>
                  <a:gd name="T19" fmla="*/ 5 h 5"/>
                  <a:gd name="T20" fmla="*/ 0 w 7"/>
                  <a:gd name="T21" fmla="*/ 2 h 5"/>
                  <a:gd name="T22" fmla="*/ 0 w 7"/>
                  <a:gd name="T23" fmla="*/ 0 h 5"/>
                  <a:gd name="T24" fmla="*/ 0 w 7"/>
                  <a:gd name="T25" fmla="*/ 0 h 5"/>
                  <a:gd name="T26" fmla="*/ 0 w 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
                  <a:gd name="T44" fmla="*/ 7 w 7"/>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
                    <a:moveTo>
                      <a:pt x="0" y="0"/>
                    </a:moveTo>
                    <a:lnTo>
                      <a:pt x="0" y="0"/>
                    </a:lnTo>
                    <a:lnTo>
                      <a:pt x="3" y="0"/>
                    </a:lnTo>
                    <a:lnTo>
                      <a:pt x="7" y="0"/>
                    </a:lnTo>
                    <a:lnTo>
                      <a:pt x="5" y="2"/>
                    </a:lnTo>
                    <a:lnTo>
                      <a:pt x="3" y="2"/>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37" name="Freeform 912"/>
              <p:cNvSpPr>
                <a:spLocks/>
              </p:cNvSpPr>
              <p:nvPr/>
            </p:nvSpPr>
            <p:spPr bwMode="auto">
              <a:xfrm>
                <a:off x="4819" y="2631"/>
                <a:ext cx="7" cy="5"/>
              </a:xfrm>
              <a:custGeom>
                <a:avLst/>
                <a:gdLst>
                  <a:gd name="T0" fmla="*/ 0 w 7"/>
                  <a:gd name="T1" fmla="*/ 0 h 5"/>
                  <a:gd name="T2" fmla="*/ 0 w 7"/>
                  <a:gd name="T3" fmla="*/ 0 h 5"/>
                  <a:gd name="T4" fmla="*/ 0 w 7"/>
                  <a:gd name="T5" fmla="*/ 0 h 5"/>
                  <a:gd name="T6" fmla="*/ 3 w 7"/>
                  <a:gd name="T7" fmla="*/ 0 h 5"/>
                  <a:gd name="T8" fmla="*/ 7 w 7"/>
                  <a:gd name="T9" fmla="*/ 0 h 5"/>
                  <a:gd name="T10" fmla="*/ 5 w 7"/>
                  <a:gd name="T11" fmla="*/ 2 h 5"/>
                  <a:gd name="T12" fmla="*/ 5 w 7"/>
                  <a:gd name="T13" fmla="*/ 2 h 5"/>
                  <a:gd name="T14" fmla="*/ 3 w 7"/>
                  <a:gd name="T15" fmla="*/ 2 h 5"/>
                  <a:gd name="T16" fmla="*/ 3 w 7"/>
                  <a:gd name="T17" fmla="*/ 2 h 5"/>
                  <a:gd name="T18" fmla="*/ 0 w 7"/>
                  <a:gd name="T19" fmla="*/ 5 h 5"/>
                  <a:gd name="T20" fmla="*/ 0 w 7"/>
                  <a:gd name="T21" fmla="*/ 2 h 5"/>
                  <a:gd name="T22" fmla="*/ 0 w 7"/>
                  <a:gd name="T23" fmla="*/ 0 h 5"/>
                  <a:gd name="T24" fmla="*/ 0 w 7"/>
                  <a:gd name="T25" fmla="*/ 0 h 5"/>
                  <a:gd name="T26" fmla="*/ 0 w 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
                  <a:gd name="T44" fmla="*/ 7 w 7"/>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
                    <a:moveTo>
                      <a:pt x="0" y="0"/>
                    </a:moveTo>
                    <a:lnTo>
                      <a:pt x="0" y="0"/>
                    </a:lnTo>
                    <a:lnTo>
                      <a:pt x="3" y="0"/>
                    </a:lnTo>
                    <a:lnTo>
                      <a:pt x="7" y="0"/>
                    </a:lnTo>
                    <a:lnTo>
                      <a:pt x="5" y="2"/>
                    </a:lnTo>
                    <a:lnTo>
                      <a:pt x="3" y="2"/>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38" name="Freeform 913"/>
              <p:cNvSpPr>
                <a:spLocks/>
              </p:cNvSpPr>
              <p:nvPr/>
            </p:nvSpPr>
            <p:spPr bwMode="auto">
              <a:xfrm>
                <a:off x="4857" y="2621"/>
                <a:ext cx="5" cy="5"/>
              </a:xfrm>
              <a:custGeom>
                <a:avLst/>
                <a:gdLst>
                  <a:gd name="T0" fmla="*/ 3 w 5"/>
                  <a:gd name="T1" fmla="*/ 0 h 5"/>
                  <a:gd name="T2" fmla="*/ 3 w 5"/>
                  <a:gd name="T3" fmla="*/ 0 h 5"/>
                  <a:gd name="T4" fmla="*/ 5 w 5"/>
                  <a:gd name="T5" fmla="*/ 3 h 5"/>
                  <a:gd name="T6" fmla="*/ 3 w 5"/>
                  <a:gd name="T7" fmla="*/ 5 h 5"/>
                  <a:gd name="T8" fmla="*/ 3 w 5"/>
                  <a:gd name="T9" fmla="*/ 3 h 5"/>
                  <a:gd name="T10" fmla="*/ 0 w 5"/>
                  <a:gd name="T11" fmla="*/ 3 h 5"/>
                  <a:gd name="T12" fmla="*/ 3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3" y="0"/>
                    </a:moveTo>
                    <a:lnTo>
                      <a:pt x="3" y="0"/>
                    </a:lnTo>
                    <a:lnTo>
                      <a:pt x="5" y="3"/>
                    </a:lnTo>
                    <a:lnTo>
                      <a:pt x="3" y="5"/>
                    </a:lnTo>
                    <a:lnTo>
                      <a:pt x="3" y="3"/>
                    </a:lnTo>
                    <a:lnTo>
                      <a:pt x="0"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739" name="Freeform 914"/>
              <p:cNvSpPr>
                <a:spLocks/>
              </p:cNvSpPr>
              <p:nvPr/>
            </p:nvSpPr>
            <p:spPr bwMode="auto">
              <a:xfrm>
                <a:off x="4857" y="2621"/>
                <a:ext cx="5" cy="5"/>
              </a:xfrm>
              <a:custGeom>
                <a:avLst/>
                <a:gdLst>
                  <a:gd name="T0" fmla="*/ 3 w 5"/>
                  <a:gd name="T1" fmla="*/ 0 h 5"/>
                  <a:gd name="T2" fmla="*/ 3 w 5"/>
                  <a:gd name="T3" fmla="*/ 0 h 5"/>
                  <a:gd name="T4" fmla="*/ 5 w 5"/>
                  <a:gd name="T5" fmla="*/ 3 h 5"/>
                  <a:gd name="T6" fmla="*/ 3 w 5"/>
                  <a:gd name="T7" fmla="*/ 5 h 5"/>
                  <a:gd name="T8" fmla="*/ 3 w 5"/>
                  <a:gd name="T9" fmla="*/ 3 h 5"/>
                  <a:gd name="T10" fmla="*/ 0 w 5"/>
                  <a:gd name="T11" fmla="*/ 3 h 5"/>
                  <a:gd name="T12" fmla="*/ 3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3" y="0"/>
                    </a:moveTo>
                    <a:lnTo>
                      <a:pt x="3" y="0"/>
                    </a:lnTo>
                    <a:lnTo>
                      <a:pt x="5" y="3"/>
                    </a:lnTo>
                    <a:lnTo>
                      <a:pt x="3" y="5"/>
                    </a:lnTo>
                    <a:lnTo>
                      <a:pt x="3" y="3"/>
                    </a:lnTo>
                    <a:lnTo>
                      <a:pt x="0"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740" name="Freeform 915"/>
              <p:cNvSpPr>
                <a:spLocks/>
              </p:cNvSpPr>
              <p:nvPr/>
            </p:nvSpPr>
            <p:spPr bwMode="auto">
              <a:xfrm>
                <a:off x="4864" y="2636"/>
                <a:ext cx="5" cy="4"/>
              </a:xfrm>
              <a:custGeom>
                <a:avLst/>
                <a:gdLst>
                  <a:gd name="T0" fmla="*/ 0 w 5"/>
                  <a:gd name="T1" fmla="*/ 2 h 4"/>
                  <a:gd name="T2" fmla="*/ 0 w 5"/>
                  <a:gd name="T3" fmla="*/ 0 h 4"/>
                  <a:gd name="T4" fmla="*/ 5 w 5"/>
                  <a:gd name="T5" fmla="*/ 0 h 4"/>
                  <a:gd name="T6" fmla="*/ 5 w 5"/>
                  <a:gd name="T7" fmla="*/ 2 h 4"/>
                  <a:gd name="T8" fmla="*/ 5 w 5"/>
                  <a:gd name="T9" fmla="*/ 4 h 4"/>
                  <a:gd name="T10" fmla="*/ 3 w 5"/>
                  <a:gd name="T11" fmla="*/ 4 h 4"/>
                  <a:gd name="T12" fmla="*/ 0 w 5"/>
                  <a:gd name="T13" fmla="*/ 2 h 4"/>
                  <a:gd name="T14" fmla="*/ 0 w 5"/>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2"/>
                    </a:moveTo>
                    <a:lnTo>
                      <a:pt x="0" y="0"/>
                    </a:lnTo>
                    <a:lnTo>
                      <a:pt x="5" y="0"/>
                    </a:lnTo>
                    <a:lnTo>
                      <a:pt x="5" y="2"/>
                    </a:lnTo>
                    <a:lnTo>
                      <a:pt x="5" y="4"/>
                    </a:lnTo>
                    <a:lnTo>
                      <a:pt x="3"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741" name="Freeform 916"/>
              <p:cNvSpPr>
                <a:spLocks/>
              </p:cNvSpPr>
              <p:nvPr/>
            </p:nvSpPr>
            <p:spPr bwMode="auto">
              <a:xfrm>
                <a:off x="4864" y="2636"/>
                <a:ext cx="5" cy="4"/>
              </a:xfrm>
              <a:custGeom>
                <a:avLst/>
                <a:gdLst>
                  <a:gd name="T0" fmla="*/ 0 w 5"/>
                  <a:gd name="T1" fmla="*/ 2 h 4"/>
                  <a:gd name="T2" fmla="*/ 0 w 5"/>
                  <a:gd name="T3" fmla="*/ 0 h 4"/>
                  <a:gd name="T4" fmla="*/ 5 w 5"/>
                  <a:gd name="T5" fmla="*/ 0 h 4"/>
                  <a:gd name="T6" fmla="*/ 5 w 5"/>
                  <a:gd name="T7" fmla="*/ 2 h 4"/>
                  <a:gd name="T8" fmla="*/ 5 w 5"/>
                  <a:gd name="T9" fmla="*/ 4 h 4"/>
                  <a:gd name="T10" fmla="*/ 3 w 5"/>
                  <a:gd name="T11" fmla="*/ 4 h 4"/>
                  <a:gd name="T12" fmla="*/ 0 w 5"/>
                  <a:gd name="T13" fmla="*/ 2 h 4"/>
                  <a:gd name="T14" fmla="*/ 0 w 5"/>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2"/>
                    </a:moveTo>
                    <a:lnTo>
                      <a:pt x="0" y="0"/>
                    </a:lnTo>
                    <a:lnTo>
                      <a:pt x="5" y="0"/>
                    </a:lnTo>
                    <a:lnTo>
                      <a:pt x="5" y="2"/>
                    </a:lnTo>
                    <a:lnTo>
                      <a:pt x="5" y="4"/>
                    </a:lnTo>
                    <a:lnTo>
                      <a:pt x="3"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742" name="Freeform 917"/>
              <p:cNvSpPr>
                <a:spLocks/>
              </p:cNvSpPr>
              <p:nvPr/>
            </p:nvSpPr>
            <p:spPr bwMode="auto">
              <a:xfrm>
                <a:off x="4876" y="2638"/>
                <a:ext cx="31" cy="31"/>
              </a:xfrm>
              <a:custGeom>
                <a:avLst/>
                <a:gdLst>
                  <a:gd name="T0" fmla="*/ 0 w 31"/>
                  <a:gd name="T1" fmla="*/ 2 h 31"/>
                  <a:gd name="T2" fmla="*/ 0 w 31"/>
                  <a:gd name="T3" fmla="*/ 0 h 31"/>
                  <a:gd name="T4" fmla="*/ 12 w 31"/>
                  <a:gd name="T5" fmla="*/ 9 h 31"/>
                  <a:gd name="T6" fmla="*/ 14 w 31"/>
                  <a:gd name="T7" fmla="*/ 9 h 31"/>
                  <a:gd name="T8" fmla="*/ 21 w 31"/>
                  <a:gd name="T9" fmla="*/ 14 h 31"/>
                  <a:gd name="T10" fmla="*/ 24 w 31"/>
                  <a:gd name="T11" fmla="*/ 16 h 31"/>
                  <a:gd name="T12" fmla="*/ 26 w 31"/>
                  <a:gd name="T13" fmla="*/ 19 h 31"/>
                  <a:gd name="T14" fmla="*/ 28 w 31"/>
                  <a:gd name="T15" fmla="*/ 19 h 31"/>
                  <a:gd name="T16" fmla="*/ 28 w 31"/>
                  <a:gd name="T17" fmla="*/ 19 h 31"/>
                  <a:gd name="T18" fmla="*/ 31 w 31"/>
                  <a:gd name="T19" fmla="*/ 24 h 31"/>
                  <a:gd name="T20" fmla="*/ 31 w 31"/>
                  <a:gd name="T21" fmla="*/ 26 h 31"/>
                  <a:gd name="T22" fmla="*/ 28 w 31"/>
                  <a:gd name="T23" fmla="*/ 28 h 31"/>
                  <a:gd name="T24" fmla="*/ 26 w 31"/>
                  <a:gd name="T25" fmla="*/ 31 h 31"/>
                  <a:gd name="T26" fmla="*/ 21 w 31"/>
                  <a:gd name="T27" fmla="*/ 14 h 31"/>
                  <a:gd name="T28" fmla="*/ 19 w 31"/>
                  <a:gd name="T29" fmla="*/ 12 h 31"/>
                  <a:gd name="T30" fmla="*/ 14 w 31"/>
                  <a:gd name="T31" fmla="*/ 12 h 31"/>
                  <a:gd name="T32" fmla="*/ 10 w 31"/>
                  <a:gd name="T33" fmla="*/ 7 h 31"/>
                  <a:gd name="T34" fmla="*/ 10 w 31"/>
                  <a:gd name="T35" fmla="*/ 7 h 31"/>
                  <a:gd name="T36" fmla="*/ 2 w 31"/>
                  <a:gd name="T37" fmla="*/ 2 h 31"/>
                  <a:gd name="T38" fmla="*/ 0 w 31"/>
                  <a:gd name="T39" fmla="*/ 2 h 31"/>
                  <a:gd name="T40" fmla="*/ 0 w 31"/>
                  <a:gd name="T41" fmla="*/ 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1"/>
                  <a:gd name="T65" fmla="*/ 31 w 31"/>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1">
                    <a:moveTo>
                      <a:pt x="0" y="2"/>
                    </a:moveTo>
                    <a:lnTo>
                      <a:pt x="0" y="0"/>
                    </a:lnTo>
                    <a:lnTo>
                      <a:pt x="12" y="9"/>
                    </a:lnTo>
                    <a:lnTo>
                      <a:pt x="14" y="9"/>
                    </a:lnTo>
                    <a:lnTo>
                      <a:pt x="21" y="14"/>
                    </a:lnTo>
                    <a:lnTo>
                      <a:pt x="24" y="16"/>
                    </a:lnTo>
                    <a:lnTo>
                      <a:pt x="26" y="19"/>
                    </a:lnTo>
                    <a:lnTo>
                      <a:pt x="28" y="19"/>
                    </a:lnTo>
                    <a:lnTo>
                      <a:pt x="31" y="24"/>
                    </a:lnTo>
                    <a:lnTo>
                      <a:pt x="31" y="26"/>
                    </a:lnTo>
                    <a:lnTo>
                      <a:pt x="28" y="28"/>
                    </a:lnTo>
                    <a:lnTo>
                      <a:pt x="26" y="31"/>
                    </a:lnTo>
                    <a:lnTo>
                      <a:pt x="21" y="14"/>
                    </a:lnTo>
                    <a:lnTo>
                      <a:pt x="19" y="12"/>
                    </a:lnTo>
                    <a:lnTo>
                      <a:pt x="14" y="12"/>
                    </a:lnTo>
                    <a:lnTo>
                      <a:pt x="10" y="7"/>
                    </a:lnTo>
                    <a:lnTo>
                      <a:pt x="2"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743" name="Freeform 918"/>
              <p:cNvSpPr>
                <a:spLocks/>
              </p:cNvSpPr>
              <p:nvPr/>
            </p:nvSpPr>
            <p:spPr bwMode="auto">
              <a:xfrm>
                <a:off x="4876" y="2638"/>
                <a:ext cx="31" cy="31"/>
              </a:xfrm>
              <a:custGeom>
                <a:avLst/>
                <a:gdLst>
                  <a:gd name="T0" fmla="*/ 0 w 31"/>
                  <a:gd name="T1" fmla="*/ 2 h 31"/>
                  <a:gd name="T2" fmla="*/ 0 w 31"/>
                  <a:gd name="T3" fmla="*/ 0 h 31"/>
                  <a:gd name="T4" fmla="*/ 12 w 31"/>
                  <a:gd name="T5" fmla="*/ 9 h 31"/>
                  <a:gd name="T6" fmla="*/ 14 w 31"/>
                  <a:gd name="T7" fmla="*/ 9 h 31"/>
                  <a:gd name="T8" fmla="*/ 21 w 31"/>
                  <a:gd name="T9" fmla="*/ 14 h 31"/>
                  <a:gd name="T10" fmla="*/ 24 w 31"/>
                  <a:gd name="T11" fmla="*/ 16 h 31"/>
                  <a:gd name="T12" fmla="*/ 26 w 31"/>
                  <a:gd name="T13" fmla="*/ 19 h 31"/>
                  <a:gd name="T14" fmla="*/ 28 w 31"/>
                  <a:gd name="T15" fmla="*/ 19 h 31"/>
                  <a:gd name="T16" fmla="*/ 28 w 31"/>
                  <a:gd name="T17" fmla="*/ 19 h 31"/>
                  <a:gd name="T18" fmla="*/ 31 w 31"/>
                  <a:gd name="T19" fmla="*/ 24 h 31"/>
                  <a:gd name="T20" fmla="*/ 31 w 31"/>
                  <a:gd name="T21" fmla="*/ 26 h 31"/>
                  <a:gd name="T22" fmla="*/ 28 w 31"/>
                  <a:gd name="T23" fmla="*/ 28 h 31"/>
                  <a:gd name="T24" fmla="*/ 26 w 31"/>
                  <a:gd name="T25" fmla="*/ 31 h 31"/>
                  <a:gd name="T26" fmla="*/ 21 w 31"/>
                  <a:gd name="T27" fmla="*/ 14 h 31"/>
                  <a:gd name="T28" fmla="*/ 19 w 31"/>
                  <a:gd name="T29" fmla="*/ 12 h 31"/>
                  <a:gd name="T30" fmla="*/ 14 w 31"/>
                  <a:gd name="T31" fmla="*/ 12 h 31"/>
                  <a:gd name="T32" fmla="*/ 10 w 31"/>
                  <a:gd name="T33" fmla="*/ 7 h 31"/>
                  <a:gd name="T34" fmla="*/ 10 w 31"/>
                  <a:gd name="T35" fmla="*/ 7 h 31"/>
                  <a:gd name="T36" fmla="*/ 2 w 31"/>
                  <a:gd name="T37" fmla="*/ 2 h 31"/>
                  <a:gd name="T38" fmla="*/ 0 w 31"/>
                  <a:gd name="T39" fmla="*/ 2 h 31"/>
                  <a:gd name="T40" fmla="*/ 0 w 31"/>
                  <a:gd name="T41" fmla="*/ 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1"/>
                  <a:gd name="T65" fmla="*/ 31 w 31"/>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1">
                    <a:moveTo>
                      <a:pt x="0" y="2"/>
                    </a:moveTo>
                    <a:lnTo>
                      <a:pt x="0" y="0"/>
                    </a:lnTo>
                    <a:lnTo>
                      <a:pt x="12" y="9"/>
                    </a:lnTo>
                    <a:lnTo>
                      <a:pt x="14" y="9"/>
                    </a:lnTo>
                    <a:lnTo>
                      <a:pt x="21" y="14"/>
                    </a:lnTo>
                    <a:lnTo>
                      <a:pt x="24" y="16"/>
                    </a:lnTo>
                    <a:lnTo>
                      <a:pt x="26" y="19"/>
                    </a:lnTo>
                    <a:lnTo>
                      <a:pt x="28" y="19"/>
                    </a:lnTo>
                    <a:lnTo>
                      <a:pt x="31" y="24"/>
                    </a:lnTo>
                    <a:lnTo>
                      <a:pt x="31" y="26"/>
                    </a:lnTo>
                    <a:lnTo>
                      <a:pt x="28" y="28"/>
                    </a:lnTo>
                    <a:lnTo>
                      <a:pt x="26" y="31"/>
                    </a:lnTo>
                    <a:lnTo>
                      <a:pt x="21" y="14"/>
                    </a:lnTo>
                    <a:lnTo>
                      <a:pt x="19" y="12"/>
                    </a:lnTo>
                    <a:lnTo>
                      <a:pt x="14" y="12"/>
                    </a:lnTo>
                    <a:lnTo>
                      <a:pt x="10" y="7"/>
                    </a:lnTo>
                    <a:lnTo>
                      <a:pt x="2"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744" name="Freeform 919"/>
              <p:cNvSpPr>
                <a:spLocks/>
              </p:cNvSpPr>
              <p:nvPr/>
            </p:nvSpPr>
            <p:spPr bwMode="auto">
              <a:xfrm>
                <a:off x="4826" y="2673"/>
                <a:ext cx="3" cy="3"/>
              </a:xfrm>
              <a:custGeom>
                <a:avLst/>
                <a:gdLst>
                  <a:gd name="T0" fmla="*/ 0 w 3"/>
                  <a:gd name="T1" fmla="*/ 0 h 3"/>
                  <a:gd name="T2" fmla="*/ 0 w 3"/>
                  <a:gd name="T3" fmla="*/ 0 h 3"/>
                  <a:gd name="T4" fmla="*/ 0 w 3"/>
                  <a:gd name="T5" fmla="*/ 0 h 3"/>
                  <a:gd name="T6" fmla="*/ 3 w 3"/>
                  <a:gd name="T7" fmla="*/ 3 h 3"/>
                  <a:gd name="T8" fmla="*/ 0 w 3"/>
                  <a:gd name="T9" fmla="*/ 3 h 3"/>
                  <a:gd name="T10" fmla="*/ 0 w 3"/>
                  <a:gd name="T11" fmla="*/ 3 h 3"/>
                  <a:gd name="T12" fmla="*/ 0 w 3"/>
                  <a:gd name="T13" fmla="*/ 3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3"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45" name="Freeform 920"/>
              <p:cNvSpPr>
                <a:spLocks/>
              </p:cNvSpPr>
              <p:nvPr/>
            </p:nvSpPr>
            <p:spPr bwMode="auto">
              <a:xfrm>
                <a:off x="4826" y="2673"/>
                <a:ext cx="3" cy="3"/>
              </a:xfrm>
              <a:custGeom>
                <a:avLst/>
                <a:gdLst>
                  <a:gd name="T0" fmla="*/ 0 w 3"/>
                  <a:gd name="T1" fmla="*/ 0 h 3"/>
                  <a:gd name="T2" fmla="*/ 0 w 3"/>
                  <a:gd name="T3" fmla="*/ 0 h 3"/>
                  <a:gd name="T4" fmla="*/ 0 w 3"/>
                  <a:gd name="T5" fmla="*/ 0 h 3"/>
                  <a:gd name="T6" fmla="*/ 3 w 3"/>
                  <a:gd name="T7" fmla="*/ 3 h 3"/>
                  <a:gd name="T8" fmla="*/ 0 w 3"/>
                  <a:gd name="T9" fmla="*/ 3 h 3"/>
                  <a:gd name="T10" fmla="*/ 0 w 3"/>
                  <a:gd name="T11" fmla="*/ 3 h 3"/>
                  <a:gd name="T12" fmla="*/ 0 w 3"/>
                  <a:gd name="T13" fmla="*/ 3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3"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46" name="Freeform 921"/>
              <p:cNvSpPr>
                <a:spLocks/>
              </p:cNvSpPr>
              <p:nvPr/>
            </p:nvSpPr>
            <p:spPr bwMode="auto">
              <a:xfrm>
                <a:off x="4836" y="2678"/>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2" y="0"/>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47" name="Freeform 922"/>
              <p:cNvSpPr>
                <a:spLocks/>
              </p:cNvSpPr>
              <p:nvPr/>
            </p:nvSpPr>
            <p:spPr bwMode="auto">
              <a:xfrm>
                <a:off x="4836" y="2678"/>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2" y="0"/>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48" name="Freeform 923"/>
              <p:cNvSpPr>
                <a:spLocks/>
              </p:cNvSpPr>
              <p:nvPr/>
            </p:nvSpPr>
            <p:spPr bwMode="auto">
              <a:xfrm>
                <a:off x="4843" y="2659"/>
                <a:ext cx="54" cy="28"/>
              </a:xfrm>
              <a:custGeom>
                <a:avLst/>
                <a:gdLst>
                  <a:gd name="T0" fmla="*/ 0 w 54"/>
                  <a:gd name="T1" fmla="*/ 19 h 28"/>
                  <a:gd name="T2" fmla="*/ 0 w 54"/>
                  <a:gd name="T3" fmla="*/ 17 h 28"/>
                  <a:gd name="T4" fmla="*/ 2 w 54"/>
                  <a:gd name="T5" fmla="*/ 19 h 28"/>
                  <a:gd name="T6" fmla="*/ 19 w 54"/>
                  <a:gd name="T7" fmla="*/ 19 h 28"/>
                  <a:gd name="T8" fmla="*/ 21 w 54"/>
                  <a:gd name="T9" fmla="*/ 17 h 28"/>
                  <a:gd name="T10" fmla="*/ 21 w 54"/>
                  <a:gd name="T11" fmla="*/ 17 h 28"/>
                  <a:gd name="T12" fmla="*/ 21 w 54"/>
                  <a:gd name="T13" fmla="*/ 12 h 28"/>
                  <a:gd name="T14" fmla="*/ 24 w 54"/>
                  <a:gd name="T15" fmla="*/ 12 h 28"/>
                  <a:gd name="T16" fmla="*/ 24 w 54"/>
                  <a:gd name="T17" fmla="*/ 12 h 28"/>
                  <a:gd name="T18" fmla="*/ 24 w 54"/>
                  <a:gd name="T19" fmla="*/ 14 h 28"/>
                  <a:gd name="T20" fmla="*/ 24 w 54"/>
                  <a:gd name="T21" fmla="*/ 17 h 28"/>
                  <a:gd name="T22" fmla="*/ 24 w 54"/>
                  <a:gd name="T23" fmla="*/ 19 h 28"/>
                  <a:gd name="T24" fmla="*/ 28 w 54"/>
                  <a:gd name="T25" fmla="*/ 17 h 28"/>
                  <a:gd name="T26" fmla="*/ 31 w 54"/>
                  <a:gd name="T27" fmla="*/ 19 h 28"/>
                  <a:gd name="T28" fmla="*/ 31 w 54"/>
                  <a:gd name="T29" fmla="*/ 19 h 28"/>
                  <a:gd name="T30" fmla="*/ 33 w 54"/>
                  <a:gd name="T31" fmla="*/ 17 h 28"/>
                  <a:gd name="T32" fmla="*/ 38 w 54"/>
                  <a:gd name="T33" fmla="*/ 12 h 28"/>
                  <a:gd name="T34" fmla="*/ 40 w 54"/>
                  <a:gd name="T35" fmla="*/ 10 h 28"/>
                  <a:gd name="T36" fmla="*/ 43 w 54"/>
                  <a:gd name="T37" fmla="*/ 12 h 28"/>
                  <a:gd name="T38" fmla="*/ 43 w 54"/>
                  <a:gd name="T39" fmla="*/ 10 h 28"/>
                  <a:gd name="T40" fmla="*/ 45 w 54"/>
                  <a:gd name="T41" fmla="*/ 7 h 28"/>
                  <a:gd name="T42" fmla="*/ 43 w 54"/>
                  <a:gd name="T43" fmla="*/ 3 h 28"/>
                  <a:gd name="T44" fmla="*/ 43 w 54"/>
                  <a:gd name="T45" fmla="*/ 3 h 28"/>
                  <a:gd name="T46" fmla="*/ 45 w 54"/>
                  <a:gd name="T47" fmla="*/ 0 h 28"/>
                  <a:gd name="T48" fmla="*/ 47 w 54"/>
                  <a:gd name="T49" fmla="*/ 3 h 28"/>
                  <a:gd name="T50" fmla="*/ 47 w 54"/>
                  <a:gd name="T51" fmla="*/ 3 h 28"/>
                  <a:gd name="T52" fmla="*/ 47 w 54"/>
                  <a:gd name="T53" fmla="*/ 3 h 28"/>
                  <a:gd name="T54" fmla="*/ 50 w 54"/>
                  <a:gd name="T55" fmla="*/ 0 h 28"/>
                  <a:gd name="T56" fmla="*/ 52 w 54"/>
                  <a:gd name="T57" fmla="*/ 3 h 28"/>
                  <a:gd name="T58" fmla="*/ 52 w 54"/>
                  <a:gd name="T59" fmla="*/ 5 h 28"/>
                  <a:gd name="T60" fmla="*/ 54 w 54"/>
                  <a:gd name="T61" fmla="*/ 7 h 28"/>
                  <a:gd name="T62" fmla="*/ 52 w 54"/>
                  <a:gd name="T63" fmla="*/ 10 h 28"/>
                  <a:gd name="T64" fmla="*/ 52 w 54"/>
                  <a:gd name="T65" fmla="*/ 12 h 28"/>
                  <a:gd name="T66" fmla="*/ 50 w 54"/>
                  <a:gd name="T67" fmla="*/ 12 h 28"/>
                  <a:gd name="T68" fmla="*/ 50 w 54"/>
                  <a:gd name="T69" fmla="*/ 14 h 28"/>
                  <a:gd name="T70" fmla="*/ 50 w 54"/>
                  <a:gd name="T71" fmla="*/ 17 h 28"/>
                  <a:gd name="T72" fmla="*/ 47 w 54"/>
                  <a:gd name="T73" fmla="*/ 19 h 28"/>
                  <a:gd name="T74" fmla="*/ 47 w 54"/>
                  <a:gd name="T75" fmla="*/ 19 h 28"/>
                  <a:gd name="T76" fmla="*/ 43 w 54"/>
                  <a:gd name="T77" fmla="*/ 19 h 28"/>
                  <a:gd name="T78" fmla="*/ 43 w 54"/>
                  <a:gd name="T79" fmla="*/ 19 h 28"/>
                  <a:gd name="T80" fmla="*/ 43 w 54"/>
                  <a:gd name="T81" fmla="*/ 21 h 28"/>
                  <a:gd name="T82" fmla="*/ 40 w 54"/>
                  <a:gd name="T83" fmla="*/ 24 h 28"/>
                  <a:gd name="T84" fmla="*/ 31 w 54"/>
                  <a:gd name="T85" fmla="*/ 28 h 28"/>
                  <a:gd name="T86" fmla="*/ 19 w 54"/>
                  <a:gd name="T87" fmla="*/ 28 h 28"/>
                  <a:gd name="T88" fmla="*/ 14 w 54"/>
                  <a:gd name="T89" fmla="*/ 26 h 28"/>
                  <a:gd name="T90" fmla="*/ 12 w 54"/>
                  <a:gd name="T91" fmla="*/ 26 h 28"/>
                  <a:gd name="T92" fmla="*/ 5 w 54"/>
                  <a:gd name="T93" fmla="*/ 24 h 28"/>
                  <a:gd name="T94" fmla="*/ 2 w 54"/>
                  <a:gd name="T95" fmla="*/ 24 h 28"/>
                  <a:gd name="T96" fmla="*/ 0 w 54"/>
                  <a:gd name="T97" fmla="*/ 21 h 28"/>
                  <a:gd name="T98" fmla="*/ 0 w 54"/>
                  <a:gd name="T99" fmla="*/ 19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28"/>
                  <a:gd name="T152" fmla="*/ 54 w 54"/>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28">
                    <a:moveTo>
                      <a:pt x="0" y="19"/>
                    </a:moveTo>
                    <a:lnTo>
                      <a:pt x="0" y="17"/>
                    </a:lnTo>
                    <a:lnTo>
                      <a:pt x="2" y="19"/>
                    </a:lnTo>
                    <a:lnTo>
                      <a:pt x="19" y="19"/>
                    </a:lnTo>
                    <a:lnTo>
                      <a:pt x="21" y="17"/>
                    </a:lnTo>
                    <a:lnTo>
                      <a:pt x="21" y="12"/>
                    </a:lnTo>
                    <a:lnTo>
                      <a:pt x="24" y="12"/>
                    </a:lnTo>
                    <a:lnTo>
                      <a:pt x="24" y="14"/>
                    </a:lnTo>
                    <a:lnTo>
                      <a:pt x="24" y="17"/>
                    </a:lnTo>
                    <a:lnTo>
                      <a:pt x="24" y="19"/>
                    </a:lnTo>
                    <a:lnTo>
                      <a:pt x="28" y="17"/>
                    </a:lnTo>
                    <a:lnTo>
                      <a:pt x="31" y="19"/>
                    </a:lnTo>
                    <a:lnTo>
                      <a:pt x="33" y="17"/>
                    </a:lnTo>
                    <a:lnTo>
                      <a:pt x="38" y="12"/>
                    </a:lnTo>
                    <a:lnTo>
                      <a:pt x="40" y="10"/>
                    </a:lnTo>
                    <a:lnTo>
                      <a:pt x="43" y="12"/>
                    </a:lnTo>
                    <a:lnTo>
                      <a:pt x="43" y="10"/>
                    </a:lnTo>
                    <a:lnTo>
                      <a:pt x="45" y="7"/>
                    </a:lnTo>
                    <a:lnTo>
                      <a:pt x="43" y="3"/>
                    </a:lnTo>
                    <a:lnTo>
                      <a:pt x="45" y="0"/>
                    </a:lnTo>
                    <a:lnTo>
                      <a:pt x="47" y="3"/>
                    </a:lnTo>
                    <a:lnTo>
                      <a:pt x="50" y="0"/>
                    </a:lnTo>
                    <a:lnTo>
                      <a:pt x="52" y="3"/>
                    </a:lnTo>
                    <a:lnTo>
                      <a:pt x="52" y="5"/>
                    </a:lnTo>
                    <a:lnTo>
                      <a:pt x="54" y="7"/>
                    </a:lnTo>
                    <a:lnTo>
                      <a:pt x="52" y="10"/>
                    </a:lnTo>
                    <a:lnTo>
                      <a:pt x="52" y="12"/>
                    </a:lnTo>
                    <a:lnTo>
                      <a:pt x="50" y="12"/>
                    </a:lnTo>
                    <a:lnTo>
                      <a:pt x="50" y="14"/>
                    </a:lnTo>
                    <a:lnTo>
                      <a:pt x="50" y="17"/>
                    </a:lnTo>
                    <a:lnTo>
                      <a:pt x="47" y="19"/>
                    </a:lnTo>
                    <a:lnTo>
                      <a:pt x="43" y="19"/>
                    </a:lnTo>
                    <a:lnTo>
                      <a:pt x="43" y="21"/>
                    </a:lnTo>
                    <a:lnTo>
                      <a:pt x="40" y="24"/>
                    </a:lnTo>
                    <a:lnTo>
                      <a:pt x="31" y="28"/>
                    </a:lnTo>
                    <a:lnTo>
                      <a:pt x="19" y="28"/>
                    </a:lnTo>
                    <a:lnTo>
                      <a:pt x="14" y="26"/>
                    </a:lnTo>
                    <a:lnTo>
                      <a:pt x="12" y="26"/>
                    </a:lnTo>
                    <a:lnTo>
                      <a:pt x="5" y="24"/>
                    </a:lnTo>
                    <a:lnTo>
                      <a:pt x="2" y="24"/>
                    </a:lnTo>
                    <a:lnTo>
                      <a:pt x="0" y="21"/>
                    </a:lnTo>
                    <a:lnTo>
                      <a:pt x="0" y="19"/>
                    </a:lnTo>
                    <a:close/>
                  </a:path>
                </a:pathLst>
              </a:custGeom>
              <a:grpFill/>
              <a:ln w="9525">
                <a:noFill/>
                <a:round/>
                <a:headEnd/>
                <a:tailEnd/>
              </a:ln>
            </p:spPr>
            <p:txBody>
              <a:bodyPr/>
              <a:lstStyle/>
              <a:p>
                <a:pPr>
                  <a:defRPr/>
                </a:pPr>
                <a:endParaRPr lang="en-US" sz="1200" kern="0">
                  <a:solidFill>
                    <a:srgbClr val="0096D6"/>
                  </a:solidFill>
                </a:endParaRPr>
              </a:p>
            </p:txBody>
          </p:sp>
          <p:sp>
            <p:nvSpPr>
              <p:cNvPr id="2749" name="Freeform 924"/>
              <p:cNvSpPr>
                <a:spLocks/>
              </p:cNvSpPr>
              <p:nvPr/>
            </p:nvSpPr>
            <p:spPr bwMode="auto">
              <a:xfrm>
                <a:off x="4843" y="2659"/>
                <a:ext cx="54" cy="28"/>
              </a:xfrm>
              <a:custGeom>
                <a:avLst/>
                <a:gdLst>
                  <a:gd name="T0" fmla="*/ 0 w 54"/>
                  <a:gd name="T1" fmla="*/ 19 h 28"/>
                  <a:gd name="T2" fmla="*/ 0 w 54"/>
                  <a:gd name="T3" fmla="*/ 17 h 28"/>
                  <a:gd name="T4" fmla="*/ 2 w 54"/>
                  <a:gd name="T5" fmla="*/ 19 h 28"/>
                  <a:gd name="T6" fmla="*/ 19 w 54"/>
                  <a:gd name="T7" fmla="*/ 19 h 28"/>
                  <a:gd name="T8" fmla="*/ 21 w 54"/>
                  <a:gd name="T9" fmla="*/ 17 h 28"/>
                  <a:gd name="T10" fmla="*/ 21 w 54"/>
                  <a:gd name="T11" fmla="*/ 17 h 28"/>
                  <a:gd name="T12" fmla="*/ 21 w 54"/>
                  <a:gd name="T13" fmla="*/ 12 h 28"/>
                  <a:gd name="T14" fmla="*/ 24 w 54"/>
                  <a:gd name="T15" fmla="*/ 12 h 28"/>
                  <a:gd name="T16" fmla="*/ 24 w 54"/>
                  <a:gd name="T17" fmla="*/ 12 h 28"/>
                  <a:gd name="T18" fmla="*/ 24 w 54"/>
                  <a:gd name="T19" fmla="*/ 14 h 28"/>
                  <a:gd name="T20" fmla="*/ 24 w 54"/>
                  <a:gd name="T21" fmla="*/ 17 h 28"/>
                  <a:gd name="T22" fmla="*/ 24 w 54"/>
                  <a:gd name="T23" fmla="*/ 19 h 28"/>
                  <a:gd name="T24" fmla="*/ 28 w 54"/>
                  <a:gd name="T25" fmla="*/ 17 h 28"/>
                  <a:gd name="T26" fmla="*/ 31 w 54"/>
                  <a:gd name="T27" fmla="*/ 19 h 28"/>
                  <a:gd name="T28" fmla="*/ 31 w 54"/>
                  <a:gd name="T29" fmla="*/ 19 h 28"/>
                  <a:gd name="T30" fmla="*/ 33 w 54"/>
                  <a:gd name="T31" fmla="*/ 17 h 28"/>
                  <a:gd name="T32" fmla="*/ 38 w 54"/>
                  <a:gd name="T33" fmla="*/ 12 h 28"/>
                  <a:gd name="T34" fmla="*/ 40 w 54"/>
                  <a:gd name="T35" fmla="*/ 10 h 28"/>
                  <a:gd name="T36" fmla="*/ 43 w 54"/>
                  <a:gd name="T37" fmla="*/ 12 h 28"/>
                  <a:gd name="T38" fmla="*/ 43 w 54"/>
                  <a:gd name="T39" fmla="*/ 10 h 28"/>
                  <a:gd name="T40" fmla="*/ 45 w 54"/>
                  <a:gd name="T41" fmla="*/ 7 h 28"/>
                  <a:gd name="T42" fmla="*/ 43 w 54"/>
                  <a:gd name="T43" fmla="*/ 3 h 28"/>
                  <a:gd name="T44" fmla="*/ 43 w 54"/>
                  <a:gd name="T45" fmla="*/ 3 h 28"/>
                  <a:gd name="T46" fmla="*/ 45 w 54"/>
                  <a:gd name="T47" fmla="*/ 0 h 28"/>
                  <a:gd name="T48" fmla="*/ 47 w 54"/>
                  <a:gd name="T49" fmla="*/ 3 h 28"/>
                  <a:gd name="T50" fmla="*/ 47 w 54"/>
                  <a:gd name="T51" fmla="*/ 3 h 28"/>
                  <a:gd name="T52" fmla="*/ 47 w 54"/>
                  <a:gd name="T53" fmla="*/ 3 h 28"/>
                  <a:gd name="T54" fmla="*/ 50 w 54"/>
                  <a:gd name="T55" fmla="*/ 0 h 28"/>
                  <a:gd name="T56" fmla="*/ 52 w 54"/>
                  <a:gd name="T57" fmla="*/ 3 h 28"/>
                  <a:gd name="T58" fmla="*/ 52 w 54"/>
                  <a:gd name="T59" fmla="*/ 5 h 28"/>
                  <a:gd name="T60" fmla="*/ 54 w 54"/>
                  <a:gd name="T61" fmla="*/ 7 h 28"/>
                  <a:gd name="T62" fmla="*/ 52 w 54"/>
                  <a:gd name="T63" fmla="*/ 10 h 28"/>
                  <a:gd name="T64" fmla="*/ 52 w 54"/>
                  <a:gd name="T65" fmla="*/ 12 h 28"/>
                  <a:gd name="T66" fmla="*/ 50 w 54"/>
                  <a:gd name="T67" fmla="*/ 12 h 28"/>
                  <a:gd name="T68" fmla="*/ 50 w 54"/>
                  <a:gd name="T69" fmla="*/ 14 h 28"/>
                  <a:gd name="T70" fmla="*/ 50 w 54"/>
                  <a:gd name="T71" fmla="*/ 17 h 28"/>
                  <a:gd name="T72" fmla="*/ 47 w 54"/>
                  <a:gd name="T73" fmla="*/ 19 h 28"/>
                  <a:gd name="T74" fmla="*/ 47 w 54"/>
                  <a:gd name="T75" fmla="*/ 19 h 28"/>
                  <a:gd name="T76" fmla="*/ 43 w 54"/>
                  <a:gd name="T77" fmla="*/ 19 h 28"/>
                  <a:gd name="T78" fmla="*/ 43 w 54"/>
                  <a:gd name="T79" fmla="*/ 19 h 28"/>
                  <a:gd name="T80" fmla="*/ 43 w 54"/>
                  <a:gd name="T81" fmla="*/ 21 h 28"/>
                  <a:gd name="T82" fmla="*/ 40 w 54"/>
                  <a:gd name="T83" fmla="*/ 24 h 28"/>
                  <a:gd name="T84" fmla="*/ 31 w 54"/>
                  <a:gd name="T85" fmla="*/ 28 h 28"/>
                  <a:gd name="T86" fmla="*/ 19 w 54"/>
                  <a:gd name="T87" fmla="*/ 28 h 28"/>
                  <a:gd name="T88" fmla="*/ 14 w 54"/>
                  <a:gd name="T89" fmla="*/ 26 h 28"/>
                  <a:gd name="T90" fmla="*/ 12 w 54"/>
                  <a:gd name="T91" fmla="*/ 26 h 28"/>
                  <a:gd name="T92" fmla="*/ 5 w 54"/>
                  <a:gd name="T93" fmla="*/ 24 h 28"/>
                  <a:gd name="T94" fmla="*/ 2 w 54"/>
                  <a:gd name="T95" fmla="*/ 24 h 28"/>
                  <a:gd name="T96" fmla="*/ 0 w 54"/>
                  <a:gd name="T97" fmla="*/ 21 h 28"/>
                  <a:gd name="T98" fmla="*/ 0 w 54"/>
                  <a:gd name="T99" fmla="*/ 19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28"/>
                  <a:gd name="T152" fmla="*/ 54 w 54"/>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28">
                    <a:moveTo>
                      <a:pt x="0" y="19"/>
                    </a:moveTo>
                    <a:lnTo>
                      <a:pt x="0" y="17"/>
                    </a:lnTo>
                    <a:lnTo>
                      <a:pt x="2" y="19"/>
                    </a:lnTo>
                    <a:lnTo>
                      <a:pt x="19" y="19"/>
                    </a:lnTo>
                    <a:lnTo>
                      <a:pt x="21" y="17"/>
                    </a:lnTo>
                    <a:lnTo>
                      <a:pt x="21" y="12"/>
                    </a:lnTo>
                    <a:lnTo>
                      <a:pt x="24" y="12"/>
                    </a:lnTo>
                    <a:lnTo>
                      <a:pt x="24" y="14"/>
                    </a:lnTo>
                    <a:lnTo>
                      <a:pt x="24" y="17"/>
                    </a:lnTo>
                    <a:lnTo>
                      <a:pt x="24" y="19"/>
                    </a:lnTo>
                    <a:lnTo>
                      <a:pt x="28" y="17"/>
                    </a:lnTo>
                    <a:lnTo>
                      <a:pt x="31" y="19"/>
                    </a:lnTo>
                    <a:lnTo>
                      <a:pt x="33" y="17"/>
                    </a:lnTo>
                    <a:lnTo>
                      <a:pt x="38" y="12"/>
                    </a:lnTo>
                    <a:lnTo>
                      <a:pt x="40" y="10"/>
                    </a:lnTo>
                    <a:lnTo>
                      <a:pt x="43" y="12"/>
                    </a:lnTo>
                    <a:lnTo>
                      <a:pt x="43" y="10"/>
                    </a:lnTo>
                    <a:lnTo>
                      <a:pt x="45" y="7"/>
                    </a:lnTo>
                    <a:lnTo>
                      <a:pt x="43" y="3"/>
                    </a:lnTo>
                    <a:lnTo>
                      <a:pt x="45" y="0"/>
                    </a:lnTo>
                    <a:lnTo>
                      <a:pt x="47" y="3"/>
                    </a:lnTo>
                    <a:lnTo>
                      <a:pt x="50" y="0"/>
                    </a:lnTo>
                    <a:lnTo>
                      <a:pt x="52" y="3"/>
                    </a:lnTo>
                    <a:lnTo>
                      <a:pt x="52" y="5"/>
                    </a:lnTo>
                    <a:lnTo>
                      <a:pt x="54" y="7"/>
                    </a:lnTo>
                    <a:lnTo>
                      <a:pt x="52" y="10"/>
                    </a:lnTo>
                    <a:lnTo>
                      <a:pt x="52" y="12"/>
                    </a:lnTo>
                    <a:lnTo>
                      <a:pt x="50" y="12"/>
                    </a:lnTo>
                    <a:lnTo>
                      <a:pt x="50" y="14"/>
                    </a:lnTo>
                    <a:lnTo>
                      <a:pt x="50" y="17"/>
                    </a:lnTo>
                    <a:lnTo>
                      <a:pt x="47" y="19"/>
                    </a:lnTo>
                    <a:lnTo>
                      <a:pt x="43" y="19"/>
                    </a:lnTo>
                    <a:lnTo>
                      <a:pt x="43" y="21"/>
                    </a:lnTo>
                    <a:lnTo>
                      <a:pt x="40" y="24"/>
                    </a:lnTo>
                    <a:lnTo>
                      <a:pt x="31" y="28"/>
                    </a:lnTo>
                    <a:lnTo>
                      <a:pt x="19" y="28"/>
                    </a:lnTo>
                    <a:lnTo>
                      <a:pt x="14" y="26"/>
                    </a:lnTo>
                    <a:lnTo>
                      <a:pt x="12" y="26"/>
                    </a:lnTo>
                    <a:lnTo>
                      <a:pt x="5" y="24"/>
                    </a:lnTo>
                    <a:lnTo>
                      <a:pt x="2" y="24"/>
                    </a:lnTo>
                    <a:lnTo>
                      <a:pt x="0" y="21"/>
                    </a:lnTo>
                    <a:lnTo>
                      <a:pt x="0" y="19"/>
                    </a:lnTo>
                  </a:path>
                </a:pathLst>
              </a:custGeom>
              <a:grpFill/>
              <a:ln w="9525">
                <a:noFill/>
                <a:round/>
                <a:headEnd/>
                <a:tailEnd/>
              </a:ln>
            </p:spPr>
            <p:txBody>
              <a:bodyPr/>
              <a:lstStyle/>
              <a:p>
                <a:pPr>
                  <a:defRPr/>
                </a:pPr>
                <a:endParaRPr lang="en-US" sz="1200" kern="0">
                  <a:solidFill>
                    <a:srgbClr val="0096D6"/>
                  </a:solidFill>
                </a:endParaRPr>
              </a:p>
            </p:txBody>
          </p:sp>
          <p:sp>
            <p:nvSpPr>
              <p:cNvPr id="2750" name="Freeform 925"/>
              <p:cNvSpPr>
                <a:spLocks/>
              </p:cNvSpPr>
              <p:nvPr/>
            </p:nvSpPr>
            <p:spPr bwMode="auto">
              <a:xfrm>
                <a:off x="4900" y="2723"/>
                <a:ext cx="4" cy="5"/>
              </a:xfrm>
              <a:custGeom>
                <a:avLst/>
                <a:gdLst>
                  <a:gd name="T0" fmla="*/ 0 w 4"/>
                  <a:gd name="T1" fmla="*/ 0 h 5"/>
                  <a:gd name="T2" fmla="*/ 4 w 4"/>
                  <a:gd name="T3" fmla="*/ 2 h 5"/>
                  <a:gd name="T4" fmla="*/ 4 w 4"/>
                  <a:gd name="T5" fmla="*/ 5 h 5"/>
                  <a:gd name="T6" fmla="*/ 2 w 4"/>
                  <a:gd name="T7" fmla="*/ 5 h 5"/>
                  <a:gd name="T8" fmla="*/ 0 w 4"/>
                  <a:gd name="T9" fmla="*/ 2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0"/>
                    </a:moveTo>
                    <a:lnTo>
                      <a:pt x="4" y="2"/>
                    </a:lnTo>
                    <a:lnTo>
                      <a:pt x="4" y="5"/>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51" name="Freeform 926"/>
              <p:cNvSpPr>
                <a:spLocks/>
              </p:cNvSpPr>
              <p:nvPr/>
            </p:nvSpPr>
            <p:spPr bwMode="auto">
              <a:xfrm>
                <a:off x="4900" y="2723"/>
                <a:ext cx="4" cy="5"/>
              </a:xfrm>
              <a:custGeom>
                <a:avLst/>
                <a:gdLst>
                  <a:gd name="T0" fmla="*/ 0 w 4"/>
                  <a:gd name="T1" fmla="*/ 0 h 5"/>
                  <a:gd name="T2" fmla="*/ 4 w 4"/>
                  <a:gd name="T3" fmla="*/ 2 h 5"/>
                  <a:gd name="T4" fmla="*/ 4 w 4"/>
                  <a:gd name="T5" fmla="*/ 5 h 5"/>
                  <a:gd name="T6" fmla="*/ 2 w 4"/>
                  <a:gd name="T7" fmla="*/ 5 h 5"/>
                  <a:gd name="T8" fmla="*/ 0 w 4"/>
                  <a:gd name="T9" fmla="*/ 2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0"/>
                    </a:moveTo>
                    <a:lnTo>
                      <a:pt x="4" y="2"/>
                    </a:lnTo>
                    <a:lnTo>
                      <a:pt x="4" y="5"/>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52" name="Freeform 927"/>
              <p:cNvSpPr>
                <a:spLocks/>
              </p:cNvSpPr>
              <p:nvPr/>
            </p:nvSpPr>
            <p:spPr bwMode="auto">
              <a:xfrm>
                <a:off x="4871" y="2728"/>
                <a:ext cx="5" cy="4"/>
              </a:xfrm>
              <a:custGeom>
                <a:avLst/>
                <a:gdLst>
                  <a:gd name="T0" fmla="*/ 0 w 5"/>
                  <a:gd name="T1" fmla="*/ 0 h 4"/>
                  <a:gd name="T2" fmla="*/ 3 w 5"/>
                  <a:gd name="T3" fmla="*/ 0 h 4"/>
                  <a:gd name="T4" fmla="*/ 5 w 5"/>
                  <a:gd name="T5" fmla="*/ 2 h 4"/>
                  <a:gd name="T6" fmla="*/ 5 w 5"/>
                  <a:gd name="T7" fmla="*/ 4 h 4"/>
                  <a:gd name="T8" fmla="*/ 0 w 5"/>
                  <a:gd name="T9" fmla="*/ 4 h 4"/>
                  <a:gd name="T10" fmla="*/ 0 w 5"/>
                  <a:gd name="T11" fmla="*/ 2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lnTo>
                      <a:pt x="3" y="0"/>
                    </a:lnTo>
                    <a:lnTo>
                      <a:pt x="5" y="2"/>
                    </a:lnTo>
                    <a:lnTo>
                      <a:pt x="5" y="4"/>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53" name="Freeform 928"/>
              <p:cNvSpPr>
                <a:spLocks/>
              </p:cNvSpPr>
              <p:nvPr/>
            </p:nvSpPr>
            <p:spPr bwMode="auto">
              <a:xfrm>
                <a:off x="4871" y="2728"/>
                <a:ext cx="5" cy="4"/>
              </a:xfrm>
              <a:custGeom>
                <a:avLst/>
                <a:gdLst>
                  <a:gd name="T0" fmla="*/ 0 w 5"/>
                  <a:gd name="T1" fmla="*/ 0 h 4"/>
                  <a:gd name="T2" fmla="*/ 3 w 5"/>
                  <a:gd name="T3" fmla="*/ 0 h 4"/>
                  <a:gd name="T4" fmla="*/ 5 w 5"/>
                  <a:gd name="T5" fmla="*/ 2 h 4"/>
                  <a:gd name="T6" fmla="*/ 5 w 5"/>
                  <a:gd name="T7" fmla="*/ 4 h 4"/>
                  <a:gd name="T8" fmla="*/ 0 w 5"/>
                  <a:gd name="T9" fmla="*/ 4 h 4"/>
                  <a:gd name="T10" fmla="*/ 0 w 5"/>
                  <a:gd name="T11" fmla="*/ 2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lnTo>
                      <a:pt x="3" y="0"/>
                    </a:lnTo>
                    <a:lnTo>
                      <a:pt x="5" y="2"/>
                    </a:lnTo>
                    <a:lnTo>
                      <a:pt x="5" y="4"/>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54" name="Freeform 929"/>
              <p:cNvSpPr>
                <a:spLocks/>
              </p:cNvSpPr>
              <p:nvPr/>
            </p:nvSpPr>
            <p:spPr bwMode="auto">
              <a:xfrm>
                <a:off x="4876" y="2735"/>
                <a:ext cx="5" cy="4"/>
              </a:xfrm>
              <a:custGeom>
                <a:avLst/>
                <a:gdLst>
                  <a:gd name="T0" fmla="*/ 0 w 5"/>
                  <a:gd name="T1" fmla="*/ 0 h 4"/>
                  <a:gd name="T2" fmla="*/ 2 w 5"/>
                  <a:gd name="T3" fmla="*/ 2 h 4"/>
                  <a:gd name="T4" fmla="*/ 2 w 5"/>
                  <a:gd name="T5" fmla="*/ 2 h 4"/>
                  <a:gd name="T6" fmla="*/ 5 w 5"/>
                  <a:gd name="T7" fmla="*/ 2 h 4"/>
                  <a:gd name="T8" fmla="*/ 5 w 5"/>
                  <a:gd name="T9" fmla="*/ 2 h 4"/>
                  <a:gd name="T10" fmla="*/ 5 w 5"/>
                  <a:gd name="T11" fmla="*/ 2 h 4"/>
                  <a:gd name="T12" fmla="*/ 2 w 5"/>
                  <a:gd name="T13" fmla="*/ 4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2"/>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55" name="Freeform 930"/>
              <p:cNvSpPr>
                <a:spLocks/>
              </p:cNvSpPr>
              <p:nvPr/>
            </p:nvSpPr>
            <p:spPr bwMode="auto">
              <a:xfrm>
                <a:off x="4876" y="2735"/>
                <a:ext cx="5" cy="4"/>
              </a:xfrm>
              <a:custGeom>
                <a:avLst/>
                <a:gdLst>
                  <a:gd name="T0" fmla="*/ 0 w 5"/>
                  <a:gd name="T1" fmla="*/ 0 h 4"/>
                  <a:gd name="T2" fmla="*/ 2 w 5"/>
                  <a:gd name="T3" fmla="*/ 2 h 4"/>
                  <a:gd name="T4" fmla="*/ 2 w 5"/>
                  <a:gd name="T5" fmla="*/ 2 h 4"/>
                  <a:gd name="T6" fmla="*/ 5 w 5"/>
                  <a:gd name="T7" fmla="*/ 2 h 4"/>
                  <a:gd name="T8" fmla="*/ 5 w 5"/>
                  <a:gd name="T9" fmla="*/ 2 h 4"/>
                  <a:gd name="T10" fmla="*/ 5 w 5"/>
                  <a:gd name="T11" fmla="*/ 2 h 4"/>
                  <a:gd name="T12" fmla="*/ 2 w 5"/>
                  <a:gd name="T13" fmla="*/ 4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2"/>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56" name="Freeform 931"/>
              <p:cNvSpPr>
                <a:spLocks/>
              </p:cNvSpPr>
              <p:nvPr/>
            </p:nvSpPr>
            <p:spPr bwMode="auto">
              <a:xfrm>
                <a:off x="5221" y="2836"/>
                <a:ext cx="19" cy="12"/>
              </a:xfrm>
              <a:custGeom>
                <a:avLst/>
                <a:gdLst>
                  <a:gd name="T0" fmla="*/ 9 w 19"/>
                  <a:gd name="T1" fmla="*/ 0 h 12"/>
                  <a:gd name="T2" fmla="*/ 12 w 19"/>
                  <a:gd name="T3" fmla="*/ 0 h 12"/>
                  <a:gd name="T4" fmla="*/ 12 w 19"/>
                  <a:gd name="T5" fmla="*/ 0 h 12"/>
                  <a:gd name="T6" fmla="*/ 14 w 19"/>
                  <a:gd name="T7" fmla="*/ 0 h 12"/>
                  <a:gd name="T8" fmla="*/ 14 w 19"/>
                  <a:gd name="T9" fmla="*/ 3 h 12"/>
                  <a:gd name="T10" fmla="*/ 16 w 19"/>
                  <a:gd name="T11" fmla="*/ 3 h 12"/>
                  <a:gd name="T12" fmla="*/ 16 w 19"/>
                  <a:gd name="T13" fmla="*/ 5 h 12"/>
                  <a:gd name="T14" fmla="*/ 19 w 19"/>
                  <a:gd name="T15" fmla="*/ 10 h 12"/>
                  <a:gd name="T16" fmla="*/ 19 w 19"/>
                  <a:gd name="T17" fmla="*/ 10 h 12"/>
                  <a:gd name="T18" fmla="*/ 14 w 19"/>
                  <a:gd name="T19" fmla="*/ 12 h 12"/>
                  <a:gd name="T20" fmla="*/ 14 w 19"/>
                  <a:gd name="T21" fmla="*/ 12 h 12"/>
                  <a:gd name="T22" fmla="*/ 7 w 19"/>
                  <a:gd name="T23" fmla="*/ 12 h 12"/>
                  <a:gd name="T24" fmla="*/ 7 w 19"/>
                  <a:gd name="T25" fmla="*/ 12 h 12"/>
                  <a:gd name="T26" fmla="*/ 2 w 19"/>
                  <a:gd name="T27" fmla="*/ 10 h 12"/>
                  <a:gd name="T28" fmla="*/ 2 w 19"/>
                  <a:gd name="T29" fmla="*/ 10 h 12"/>
                  <a:gd name="T30" fmla="*/ 0 w 19"/>
                  <a:gd name="T31" fmla="*/ 7 h 12"/>
                  <a:gd name="T32" fmla="*/ 2 w 19"/>
                  <a:gd name="T33" fmla="*/ 5 h 12"/>
                  <a:gd name="T34" fmla="*/ 5 w 19"/>
                  <a:gd name="T35" fmla="*/ 3 h 12"/>
                  <a:gd name="T36" fmla="*/ 7 w 19"/>
                  <a:gd name="T37" fmla="*/ 0 h 12"/>
                  <a:gd name="T38" fmla="*/ 9 w 19"/>
                  <a:gd name="T39" fmla="*/ 3 h 12"/>
                  <a:gd name="T40" fmla="*/ 9 w 19"/>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2"/>
                  <a:gd name="T65" fmla="*/ 19 w 19"/>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2">
                    <a:moveTo>
                      <a:pt x="9" y="0"/>
                    </a:moveTo>
                    <a:lnTo>
                      <a:pt x="12" y="0"/>
                    </a:lnTo>
                    <a:lnTo>
                      <a:pt x="14" y="0"/>
                    </a:lnTo>
                    <a:lnTo>
                      <a:pt x="14" y="3"/>
                    </a:lnTo>
                    <a:lnTo>
                      <a:pt x="16" y="3"/>
                    </a:lnTo>
                    <a:lnTo>
                      <a:pt x="16" y="5"/>
                    </a:lnTo>
                    <a:lnTo>
                      <a:pt x="19" y="10"/>
                    </a:lnTo>
                    <a:lnTo>
                      <a:pt x="14" y="12"/>
                    </a:lnTo>
                    <a:lnTo>
                      <a:pt x="7" y="12"/>
                    </a:lnTo>
                    <a:lnTo>
                      <a:pt x="2" y="10"/>
                    </a:lnTo>
                    <a:lnTo>
                      <a:pt x="0" y="7"/>
                    </a:lnTo>
                    <a:lnTo>
                      <a:pt x="2" y="5"/>
                    </a:lnTo>
                    <a:lnTo>
                      <a:pt x="5" y="3"/>
                    </a:lnTo>
                    <a:lnTo>
                      <a:pt x="7" y="0"/>
                    </a:lnTo>
                    <a:lnTo>
                      <a:pt x="9" y="3"/>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757" name="Freeform 932"/>
              <p:cNvSpPr>
                <a:spLocks/>
              </p:cNvSpPr>
              <p:nvPr/>
            </p:nvSpPr>
            <p:spPr bwMode="auto">
              <a:xfrm>
                <a:off x="5221" y="2836"/>
                <a:ext cx="19" cy="12"/>
              </a:xfrm>
              <a:custGeom>
                <a:avLst/>
                <a:gdLst>
                  <a:gd name="T0" fmla="*/ 9 w 19"/>
                  <a:gd name="T1" fmla="*/ 0 h 12"/>
                  <a:gd name="T2" fmla="*/ 12 w 19"/>
                  <a:gd name="T3" fmla="*/ 0 h 12"/>
                  <a:gd name="T4" fmla="*/ 12 w 19"/>
                  <a:gd name="T5" fmla="*/ 0 h 12"/>
                  <a:gd name="T6" fmla="*/ 14 w 19"/>
                  <a:gd name="T7" fmla="*/ 0 h 12"/>
                  <a:gd name="T8" fmla="*/ 14 w 19"/>
                  <a:gd name="T9" fmla="*/ 3 h 12"/>
                  <a:gd name="T10" fmla="*/ 16 w 19"/>
                  <a:gd name="T11" fmla="*/ 3 h 12"/>
                  <a:gd name="T12" fmla="*/ 16 w 19"/>
                  <a:gd name="T13" fmla="*/ 5 h 12"/>
                  <a:gd name="T14" fmla="*/ 19 w 19"/>
                  <a:gd name="T15" fmla="*/ 10 h 12"/>
                  <a:gd name="T16" fmla="*/ 19 w 19"/>
                  <a:gd name="T17" fmla="*/ 10 h 12"/>
                  <a:gd name="T18" fmla="*/ 14 w 19"/>
                  <a:gd name="T19" fmla="*/ 12 h 12"/>
                  <a:gd name="T20" fmla="*/ 14 w 19"/>
                  <a:gd name="T21" fmla="*/ 12 h 12"/>
                  <a:gd name="T22" fmla="*/ 7 w 19"/>
                  <a:gd name="T23" fmla="*/ 12 h 12"/>
                  <a:gd name="T24" fmla="*/ 7 w 19"/>
                  <a:gd name="T25" fmla="*/ 12 h 12"/>
                  <a:gd name="T26" fmla="*/ 2 w 19"/>
                  <a:gd name="T27" fmla="*/ 10 h 12"/>
                  <a:gd name="T28" fmla="*/ 2 w 19"/>
                  <a:gd name="T29" fmla="*/ 10 h 12"/>
                  <a:gd name="T30" fmla="*/ 0 w 19"/>
                  <a:gd name="T31" fmla="*/ 7 h 12"/>
                  <a:gd name="T32" fmla="*/ 2 w 19"/>
                  <a:gd name="T33" fmla="*/ 5 h 12"/>
                  <a:gd name="T34" fmla="*/ 5 w 19"/>
                  <a:gd name="T35" fmla="*/ 3 h 12"/>
                  <a:gd name="T36" fmla="*/ 7 w 19"/>
                  <a:gd name="T37" fmla="*/ 0 h 12"/>
                  <a:gd name="T38" fmla="*/ 9 w 19"/>
                  <a:gd name="T39" fmla="*/ 3 h 12"/>
                  <a:gd name="T40" fmla="*/ 9 w 19"/>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2"/>
                  <a:gd name="T65" fmla="*/ 19 w 19"/>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2">
                    <a:moveTo>
                      <a:pt x="9" y="0"/>
                    </a:moveTo>
                    <a:lnTo>
                      <a:pt x="12" y="0"/>
                    </a:lnTo>
                    <a:lnTo>
                      <a:pt x="14" y="0"/>
                    </a:lnTo>
                    <a:lnTo>
                      <a:pt x="14" y="3"/>
                    </a:lnTo>
                    <a:lnTo>
                      <a:pt x="16" y="3"/>
                    </a:lnTo>
                    <a:lnTo>
                      <a:pt x="16" y="5"/>
                    </a:lnTo>
                    <a:lnTo>
                      <a:pt x="19" y="10"/>
                    </a:lnTo>
                    <a:lnTo>
                      <a:pt x="14" y="12"/>
                    </a:lnTo>
                    <a:lnTo>
                      <a:pt x="7" y="12"/>
                    </a:lnTo>
                    <a:lnTo>
                      <a:pt x="2" y="10"/>
                    </a:lnTo>
                    <a:lnTo>
                      <a:pt x="0" y="7"/>
                    </a:lnTo>
                    <a:lnTo>
                      <a:pt x="2" y="5"/>
                    </a:lnTo>
                    <a:lnTo>
                      <a:pt x="5" y="3"/>
                    </a:lnTo>
                    <a:lnTo>
                      <a:pt x="7" y="0"/>
                    </a:lnTo>
                    <a:lnTo>
                      <a:pt x="9" y="3"/>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758" name="Freeform 933"/>
              <p:cNvSpPr>
                <a:spLocks/>
              </p:cNvSpPr>
              <p:nvPr/>
            </p:nvSpPr>
            <p:spPr bwMode="auto">
              <a:xfrm>
                <a:off x="5237" y="2820"/>
                <a:ext cx="22" cy="12"/>
              </a:xfrm>
              <a:custGeom>
                <a:avLst/>
                <a:gdLst>
                  <a:gd name="T0" fmla="*/ 5 w 22"/>
                  <a:gd name="T1" fmla="*/ 5 h 12"/>
                  <a:gd name="T2" fmla="*/ 8 w 22"/>
                  <a:gd name="T3" fmla="*/ 5 h 12"/>
                  <a:gd name="T4" fmla="*/ 8 w 22"/>
                  <a:gd name="T5" fmla="*/ 5 h 12"/>
                  <a:gd name="T6" fmla="*/ 22 w 22"/>
                  <a:gd name="T7" fmla="*/ 0 h 12"/>
                  <a:gd name="T8" fmla="*/ 19 w 22"/>
                  <a:gd name="T9" fmla="*/ 2 h 12"/>
                  <a:gd name="T10" fmla="*/ 17 w 22"/>
                  <a:gd name="T11" fmla="*/ 5 h 12"/>
                  <a:gd name="T12" fmla="*/ 15 w 22"/>
                  <a:gd name="T13" fmla="*/ 7 h 12"/>
                  <a:gd name="T14" fmla="*/ 19 w 22"/>
                  <a:gd name="T15" fmla="*/ 5 h 12"/>
                  <a:gd name="T16" fmla="*/ 19 w 22"/>
                  <a:gd name="T17" fmla="*/ 9 h 12"/>
                  <a:gd name="T18" fmla="*/ 12 w 22"/>
                  <a:gd name="T19" fmla="*/ 9 h 12"/>
                  <a:gd name="T20" fmla="*/ 12 w 22"/>
                  <a:gd name="T21" fmla="*/ 7 h 12"/>
                  <a:gd name="T22" fmla="*/ 10 w 22"/>
                  <a:gd name="T23" fmla="*/ 7 h 12"/>
                  <a:gd name="T24" fmla="*/ 10 w 22"/>
                  <a:gd name="T25" fmla="*/ 9 h 12"/>
                  <a:gd name="T26" fmla="*/ 8 w 22"/>
                  <a:gd name="T27" fmla="*/ 9 h 12"/>
                  <a:gd name="T28" fmla="*/ 8 w 22"/>
                  <a:gd name="T29" fmla="*/ 12 h 12"/>
                  <a:gd name="T30" fmla="*/ 5 w 22"/>
                  <a:gd name="T31" fmla="*/ 9 h 12"/>
                  <a:gd name="T32" fmla="*/ 5 w 22"/>
                  <a:gd name="T33" fmla="*/ 12 h 12"/>
                  <a:gd name="T34" fmla="*/ 3 w 22"/>
                  <a:gd name="T35" fmla="*/ 9 h 12"/>
                  <a:gd name="T36" fmla="*/ 0 w 22"/>
                  <a:gd name="T37" fmla="*/ 9 h 12"/>
                  <a:gd name="T38" fmla="*/ 0 w 22"/>
                  <a:gd name="T39" fmla="*/ 7 h 12"/>
                  <a:gd name="T40" fmla="*/ 3 w 22"/>
                  <a:gd name="T41" fmla="*/ 7 h 12"/>
                  <a:gd name="T42" fmla="*/ 5 w 22"/>
                  <a:gd name="T43" fmla="*/ 5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2"/>
                  <a:gd name="T68" fmla="*/ 22 w 22"/>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2">
                    <a:moveTo>
                      <a:pt x="5" y="5"/>
                    </a:moveTo>
                    <a:lnTo>
                      <a:pt x="8" y="5"/>
                    </a:lnTo>
                    <a:lnTo>
                      <a:pt x="22" y="0"/>
                    </a:lnTo>
                    <a:lnTo>
                      <a:pt x="19" y="2"/>
                    </a:lnTo>
                    <a:lnTo>
                      <a:pt x="17" y="5"/>
                    </a:lnTo>
                    <a:lnTo>
                      <a:pt x="15" y="7"/>
                    </a:lnTo>
                    <a:lnTo>
                      <a:pt x="19" y="5"/>
                    </a:lnTo>
                    <a:lnTo>
                      <a:pt x="19" y="9"/>
                    </a:lnTo>
                    <a:lnTo>
                      <a:pt x="12" y="9"/>
                    </a:lnTo>
                    <a:lnTo>
                      <a:pt x="12" y="7"/>
                    </a:lnTo>
                    <a:lnTo>
                      <a:pt x="10" y="7"/>
                    </a:lnTo>
                    <a:lnTo>
                      <a:pt x="10" y="9"/>
                    </a:lnTo>
                    <a:lnTo>
                      <a:pt x="8" y="9"/>
                    </a:lnTo>
                    <a:lnTo>
                      <a:pt x="8" y="12"/>
                    </a:lnTo>
                    <a:lnTo>
                      <a:pt x="5" y="9"/>
                    </a:lnTo>
                    <a:lnTo>
                      <a:pt x="5" y="12"/>
                    </a:lnTo>
                    <a:lnTo>
                      <a:pt x="3" y="9"/>
                    </a:lnTo>
                    <a:lnTo>
                      <a:pt x="0" y="9"/>
                    </a:lnTo>
                    <a:lnTo>
                      <a:pt x="0" y="7"/>
                    </a:lnTo>
                    <a:lnTo>
                      <a:pt x="3" y="7"/>
                    </a:lnTo>
                    <a:lnTo>
                      <a:pt x="5" y="5"/>
                    </a:lnTo>
                    <a:close/>
                  </a:path>
                </a:pathLst>
              </a:custGeom>
              <a:grpFill/>
              <a:ln w="9525">
                <a:noFill/>
                <a:round/>
                <a:headEnd/>
                <a:tailEnd/>
              </a:ln>
            </p:spPr>
            <p:txBody>
              <a:bodyPr/>
              <a:lstStyle/>
              <a:p>
                <a:pPr>
                  <a:defRPr/>
                </a:pPr>
                <a:endParaRPr lang="en-US" sz="1200" kern="0">
                  <a:solidFill>
                    <a:srgbClr val="0096D6"/>
                  </a:solidFill>
                </a:endParaRPr>
              </a:p>
            </p:txBody>
          </p:sp>
          <p:sp>
            <p:nvSpPr>
              <p:cNvPr id="2759" name="Freeform 934"/>
              <p:cNvSpPr>
                <a:spLocks/>
              </p:cNvSpPr>
              <p:nvPr/>
            </p:nvSpPr>
            <p:spPr bwMode="auto">
              <a:xfrm>
                <a:off x="5237" y="2820"/>
                <a:ext cx="22" cy="12"/>
              </a:xfrm>
              <a:custGeom>
                <a:avLst/>
                <a:gdLst>
                  <a:gd name="T0" fmla="*/ 5 w 22"/>
                  <a:gd name="T1" fmla="*/ 5 h 12"/>
                  <a:gd name="T2" fmla="*/ 8 w 22"/>
                  <a:gd name="T3" fmla="*/ 5 h 12"/>
                  <a:gd name="T4" fmla="*/ 8 w 22"/>
                  <a:gd name="T5" fmla="*/ 5 h 12"/>
                  <a:gd name="T6" fmla="*/ 22 w 22"/>
                  <a:gd name="T7" fmla="*/ 0 h 12"/>
                  <a:gd name="T8" fmla="*/ 19 w 22"/>
                  <a:gd name="T9" fmla="*/ 2 h 12"/>
                  <a:gd name="T10" fmla="*/ 17 w 22"/>
                  <a:gd name="T11" fmla="*/ 5 h 12"/>
                  <a:gd name="T12" fmla="*/ 15 w 22"/>
                  <a:gd name="T13" fmla="*/ 7 h 12"/>
                  <a:gd name="T14" fmla="*/ 19 w 22"/>
                  <a:gd name="T15" fmla="*/ 5 h 12"/>
                  <a:gd name="T16" fmla="*/ 19 w 22"/>
                  <a:gd name="T17" fmla="*/ 9 h 12"/>
                  <a:gd name="T18" fmla="*/ 12 w 22"/>
                  <a:gd name="T19" fmla="*/ 9 h 12"/>
                  <a:gd name="T20" fmla="*/ 12 w 22"/>
                  <a:gd name="T21" fmla="*/ 7 h 12"/>
                  <a:gd name="T22" fmla="*/ 10 w 22"/>
                  <a:gd name="T23" fmla="*/ 7 h 12"/>
                  <a:gd name="T24" fmla="*/ 10 w 22"/>
                  <a:gd name="T25" fmla="*/ 9 h 12"/>
                  <a:gd name="T26" fmla="*/ 8 w 22"/>
                  <a:gd name="T27" fmla="*/ 9 h 12"/>
                  <a:gd name="T28" fmla="*/ 8 w 22"/>
                  <a:gd name="T29" fmla="*/ 12 h 12"/>
                  <a:gd name="T30" fmla="*/ 5 w 22"/>
                  <a:gd name="T31" fmla="*/ 9 h 12"/>
                  <a:gd name="T32" fmla="*/ 5 w 22"/>
                  <a:gd name="T33" fmla="*/ 12 h 12"/>
                  <a:gd name="T34" fmla="*/ 3 w 22"/>
                  <a:gd name="T35" fmla="*/ 9 h 12"/>
                  <a:gd name="T36" fmla="*/ 0 w 22"/>
                  <a:gd name="T37" fmla="*/ 9 h 12"/>
                  <a:gd name="T38" fmla="*/ 0 w 22"/>
                  <a:gd name="T39" fmla="*/ 7 h 12"/>
                  <a:gd name="T40" fmla="*/ 3 w 22"/>
                  <a:gd name="T41" fmla="*/ 7 h 12"/>
                  <a:gd name="T42" fmla="*/ 5 w 22"/>
                  <a:gd name="T43" fmla="*/ 5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2"/>
                  <a:gd name="T68" fmla="*/ 22 w 22"/>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2">
                    <a:moveTo>
                      <a:pt x="5" y="5"/>
                    </a:moveTo>
                    <a:lnTo>
                      <a:pt x="8" y="5"/>
                    </a:lnTo>
                    <a:lnTo>
                      <a:pt x="22" y="0"/>
                    </a:lnTo>
                    <a:lnTo>
                      <a:pt x="19" y="2"/>
                    </a:lnTo>
                    <a:lnTo>
                      <a:pt x="17" y="5"/>
                    </a:lnTo>
                    <a:lnTo>
                      <a:pt x="15" y="7"/>
                    </a:lnTo>
                    <a:lnTo>
                      <a:pt x="19" y="5"/>
                    </a:lnTo>
                    <a:lnTo>
                      <a:pt x="19" y="9"/>
                    </a:lnTo>
                    <a:lnTo>
                      <a:pt x="12" y="9"/>
                    </a:lnTo>
                    <a:lnTo>
                      <a:pt x="12" y="7"/>
                    </a:lnTo>
                    <a:lnTo>
                      <a:pt x="10" y="7"/>
                    </a:lnTo>
                    <a:lnTo>
                      <a:pt x="10" y="9"/>
                    </a:lnTo>
                    <a:lnTo>
                      <a:pt x="8" y="9"/>
                    </a:lnTo>
                    <a:lnTo>
                      <a:pt x="8" y="12"/>
                    </a:lnTo>
                    <a:lnTo>
                      <a:pt x="5" y="9"/>
                    </a:lnTo>
                    <a:lnTo>
                      <a:pt x="5" y="12"/>
                    </a:lnTo>
                    <a:lnTo>
                      <a:pt x="3" y="9"/>
                    </a:lnTo>
                    <a:lnTo>
                      <a:pt x="0" y="9"/>
                    </a:lnTo>
                    <a:lnTo>
                      <a:pt x="0" y="7"/>
                    </a:lnTo>
                    <a:lnTo>
                      <a:pt x="3" y="7"/>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2760" name="Freeform 935"/>
              <p:cNvSpPr>
                <a:spLocks/>
              </p:cNvSpPr>
              <p:nvPr/>
            </p:nvSpPr>
            <p:spPr bwMode="auto">
              <a:xfrm>
                <a:off x="3449" y="2765"/>
                <a:ext cx="95" cy="187"/>
              </a:xfrm>
              <a:custGeom>
                <a:avLst/>
                <a:gdLst>
                  <a:gd name="T0" fmla="*/ 17 w 95"/>
                  <a:gd name="T1" fmla="*/ 55 h 187"/>
                  <a:gd name="T2" fmla="*/ 22 w 95"/>
                  <a:gd name="T3" fmla="*/ 55 h 187"/>
                  <a:gd name="T4" fmla="*/ 26 w 95"/>
                  <a:gd name="T5" fmla="*/ 52 h 187"/>
                  <a:gd name="T6" fmla="*/ 29 w 95"/>
                  <a:gd name="T7" fmla="*/ 55 h 187"/>
                  <a:gd name="T8" fmla="*/ 31 w 95"/>
                  <a:gd name="T9" fmla="*/ 52 h 187"/>
                  <a:gd name="T10" fmla="*/ 31 w 95"/>
                  <a:gd name="T11" fmla="*/ 50 h 187"/>
                  <a:gd name="T12" fmla="*/ 36 w 95"/>
                  <a:gd name="T13" fmla="*/ 50 h 187"/>
                  <a:gd name="T14" fmla="*/ 38 w 95"/>
                  <a:gd name="T15" fmla="*/ 50 h 187"/>
                  <a:gd name="T16" fmla="*/ 40 w 95"/>
                  <a:gd name="T17" fmla="*/ 55 h 187"/>
                  <a:gd name="T18" fmla="*/ 45 w 95"/>
                  <a:gd name="T19" fmla="*/ 55 h 187"/>
                  <a:gd name="T20" fmla="*/ 43 w 95"/>
                  <a:gd name="T21" fmla="*/ 50 h 187"/>
                  <a:gd name="T22" fmla="*/ 45 w 95"/>
                  <a:gd name="T23" fmla="*/ 45 h 187"/>
                  <a:gd name="T24" fmla="*/ 50 w 95"/>
                  <a:gd name="T25" fmla="*/ 43 h 187"/>
                  <a:gd name="T26" fmla="*/ 52 w 95"/>
                  <a:gd name="T27" fmla="*/ 48 h 187"/>
                  <a:gd name="T28" fmla="*/ 50 w 95"/>
                  <a:gd name="T29" fmla="*/ 41 h 187"/>
                  <a:gd name="T30" fmla="*/ 55 w 95"/>
                  <a:gd name="T31" fmla="*/ 36 h 187"/>
                  <a:gd name="T32" fmla="*/ 57 w 95"/>
                  <a:gd name="T33" fmla="*/ 36 h 187"/>
                  <a:gd name="T34" fmla="*/ 59 w 95"/>
                  <a:gd name="T35" fmla="*/ 34 h 187"/>
                  <a:gd name="T36" fmla="*/ 62 w 95"/>
                  <a:gd name="T37" fmla="*/ 34 h 187"/>
                  <a:gd name="T38" fmla="*/ 59 w 95"/>
                  <a:gd name="T39" fmla="*/ 34 h 187"/>
                  <a:gd name="T40" fmla="*/ 62 w 95"/>
                  <a:gd name="T41" fmla="*/ 26 h 187"/>
                  <a:gd name="T42" fmla="*/ 64 w 95"/>
                  <a:gd name="T43" fmla="*/ 26 h 187"/>
                  <a:gd name="T44" fmla="*/ 62 w 95"/>
                  <a:gd name="T45" fmla="*/ 19 h 187"/>
                  <a:gd name="T46" fmla="*/ 66 w 95"/>
                  <a:gd name="T47" fmla="*/ 24 h 187"/>
                  <a:gd name="T48" fmla="*/ 69 w 95"/>
                  <a:gd name="T49" fmla="*/ 17 h 187"/>
                  <a:gd name="T50" fmla="*/ 74 w 95"/>
                  <a:gd name="T51" fmla="*/ 15 h 187"/>
                  <a:gd name="T52" fmla="*/ 74 w 95"/>
                  <a:gd name="T53" fmla="*/ 5 h 187"/>
                  <a:gd name="T54" fmla="*/ 76 w 95"/>
                  <a:gd name="T55" fmla="*/ 3 h 187"/>
                  <a:gd name="T56" fmla="*/ 85 w 95"/>
                  <a:gd name="T57" fmla="*/ 10 h 187"/>
                  <a:gd name="T58" fmla="*/ 92 w 95"/>
                  <a:gd name="T59" fmla="*/ 52 h 187"/>
                  <a:gd name="T60" fmla="*/ 88 w 95"/>
                  <a:gd name="T61" fmla="*/ 45 h 187"/>
                  <a:gd name="T62" fmla="*/ 85 w 95"/>
                  <a:gd name="T63" fmla="*/ 55 h 187"/>
                  <a:gd name="T64" fmla="*/ 88 w 95"/>
                  <a:gd name="T65" fmla="*/ 62 h 187"/>
                  <a:gd name="T66" fmla="*/ 78 w 95"/>
                  <a:gd name="T67" fmla="*/ 97 h 187"/>
                  <a:gd name="T68" fmla="*/ 52 w 95"/>
                  <a:gd name="T69" fmla="*/ 178 h 187"/>
                  <a:gd name="T70" fmla="*/ 48 w 95"/>
                  <a:gd name="T71" fmla="*/ 182 h 187"/>
                  <a:gd name="T72" fmla="*/ 38 w 95"/>
                  <a:gd name="T73" fmla="*/ 182 h 187"/>
                  <a:gd name="T74" fmla="*/ 26 w 95"/>
                  <a:gd name="T75" fmla="*/ 187 h 187"/>
                  <a:gd name="T76" fmla="*/ 7 w 95"/>
                  <a:gd name="T77" fmla="*/ 173 h 187"/>
                  <a:gd name="T78" fmla="*/ 7 w 95"/>
                  <a:gd name="T79" fmla="*/ 159 h 187"/>
                  <a:gd name="T80" fmla="*/ 3 w 95"/>
                  <a:gd name="T81" fmla="*/ 149 h 187"/>
                  <a:gd name="T82" fmla="*/ 0 w 95"/>
                  <a:gd name="T83" fmla="*/ 135 h 187"/>
                  <a:gd name="T84" fmla="*/ 7 w 95"/>
                  <a:gd name="T85" fmla="*/ 126 h 187"/>
                  <a:gd name="T86" fmla="*/ 17 w 95"/>
                  <a:gd name="T87" fmla="*/ 109 h 187"/>
                  <a:gd name="T88" fmla="*/ 17 w 95"/>
                  <a:gd name="T89" fmla="*/ 104 h 187"/>
                  <a:gd name="T90" fmla="*/ 12 w 95"/>
                  <a:gd name="T91" fmla="*/ 85 h 187"/>
                  <a:gd name="T92" fmla="*/ 10 w 95"/>
                  <a:gd name="T93" fmla="*/ 74 h 187"/>
                  <a:gd name="T94" fmla="*/ 17 w 95"/>
                  <a:gd name="T95" fmla="*/ 57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
                  <a:gd name="T145" fmla="*/ 0 h 187"/>
                  <a:gd name="T146" fmla="*/ 95 w 95"/>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 h="187">
                    <a:moveTo>
                      <a:pt x="17" y="57"/>
                    </a:moveTo>
                    <a:lnTo>
                      <a:pt x="17" y="55"/>
                    </a:lnTo>
                    <a:lnTo>
                      <a:pt x="19" y="55"/>
                    </a:lnTo>
                    <a:lnTo>
                      <a:pt x="22" y="55"/>
                    </a:lnTo>
                    <a:lnTo>
                      <a:pt x="24" y="55"/>
                    </a:lnTo>
                    <a:lnTo>
                      <a:pt x="26" y="52"/>
                    </a:lnTo>
                    <a:lnTo>
                      <a:pt x="26" y="55"/>
                    </a:lnTo>
                    <a:lnTo>
                      <a:pt x="29" y="55"/>
                    </a:lnTo>
                    <a:lnTo>
                      <a:pt x="29" y="52"/>
                    </a:lnTo>
                    <a:lnTo>
                      <a:pt x="31" y="52"/>
                    </a:lnTo>
                    <a:lnTo>
                      <a:pt x="31" y="50"/>
                    </a:lnTo>
                    <a:lnTo>
                      <a:pt x="33" y="50"/>
                    </a:lnTo>
                    <a:lnTo>
                      <a:pt x="36" y="50"/>
                    </a:lnTo>
                    <a:lnTo>
                      <a:pt x="38" y="50"/>
                    </a:lnTo>
                    <a:lnTo>
                      <a:pt x="40" y="52"/>
                    </a:lnTo>
                    <a:lnTo>
                      <a:pt x="40" y="55"/>
                    </a:lnTo>
                    <a:lnTo>
                      <a:pt x="43" y="55"/>
                    </a:lnTo>
                    <a:lnTo>
                      <a:pt x="45" y="55"/>
                    </a:lnTo>
                    <a:lnTo>
                      <a:pt x="45" y="52"/>
                    </a:lnTo>
                    <a:lnTo>
                      <a:pt x="43" y="50"/>
                    </a:lnTo>
                    <a:lnTo>
                      <a:pt x="43" y="48"/>
                    </a:lnTo>
                    <a:lnTo>
                      <a:pt x="45" y="45"/>
                    </a:lnTo>
                    <a:lnTo>
                      <a:pt x="48" y="43"/>
                    </a:lnTo>
                    <a:lnTo>
                      <a:pt x="50" y="43"/>
                    </a:lnTo>
                    <a:lnTo>
                      <a:pt x="50" y="48"/>
                    </a:lnTo>
                    <a:lnTo>
                      <a:pt x="52" y="48"/>
                    </a:lnTo>
                    <a:lnTo>
                      <a:pt x="52" y="45"/>
                    </a:lnTo>
                    <a:lnTo>
                      <a:pt x="50" y="41"/>
                    </a:lnTo>
                    <a:lnTo>
                      <a:pt x="55" y="38"/>
                    </a:lnTo>
                    <a:lnTo>
                      <a:pt x="55" y="36"/>
                    </a:lnTo>
                    <a:lnTo>
                      <a:pt x="57" y="36"/>
                    </a:lnTo>
                    <a:lnTo>
                      <a:pt x="55" y="41"/>
                    </a:lnTo>
                    <a:lnTo>
                      <a:pt x="59" y="34"/>
                    </a:lnTo>
                    <a:lnTo>
                      <a:pt x="62" y="36"/>
                    </a:lnTo>
                    <a:lnTo>
                      <a:pt x="62" y="34"/>
                    </a:lnTo>
                    <a:lnTo>
                      <a:pt x="59" y="34"/>
                    </a:lnTo>
                    <a:lnTo>
                      <a:pt x="59" y="31"/>
                    </a:lnTo>
                    <a:lnTo>
                      <a:pt x="62" y="26"/>
                    </a:lnTo>
                    <a:lnTo>
                      <a:pt x="62" y="29"/>
                    </a:lnTo>
                    <a:lnTo>
                      <a:pt x="64" y="26"/>
                    </a:lnTo>
                    <a:lnTo>
                      <a:pt x="62" y="22"/>
                    </a:lnTo>
                    <a:lnTo>
                      <a:pt x="62" y="19"/>
                    </a:lnTo>
                    <a:lnTo>
                      <a:pt x="64" y="19"/>
                    </a:lnTo>
                    <a:lnTo>
                      <a:pt x="66" y="24"/>
                    </a:lnTo>
                    <a:lnTo>
                      <a:pt x="69" y="19"/>
                    </a:lnTo>
                    <a:lnTo>
                      <a:pt x="69" y="17"/>
                    </a:lnTo>
                    <a:lnTo>
                      <a:pt x="71" y="17"/>
                    </a:lnTo>
                    <a:lnTo>
                      <a:pt x="74" y="15"/>
                    </a:lnTo>
                    <a:lnTo>
                      <a:pt x="74" y="8"/>
                    </a:lnTo>
                    <a:lnTo>
                      <a:pt x="74" y="5"/>
                    </a:lnTo>
                    <a:lnTo>
                      <a:pt x="76" y="3"/>
                    </a:lnTo>
                    <a:lnTo>
                      <a:pt x="78" y="0"/>
                    </a:lnTo>
                    <a:lnTo>
                      <a:pt x="85" y="10"/>
                    </a:lnTo>
                    <a:lnTo>
                      <a:pt x="95" y="48"/>
                    </a:lnTo>
                    <a:lnTo>
                      <a:pt x="92" y="52"/>
                    </a:lnTo>
                    <a:lnTo>
                      <a:pt x="90" y="52"/>
                    </a:lnTo>
                    <a:lnTo>
                      <a:pt x="88" y="45"/>
                    </a:lnTo>
                    <a:lnTo>
                      <a:pt x="85" y="55"/>
                    </a:lnTo>
                    <a:lnTo>
                      <a:pt x="88" y="57"/>
                    </a:lnTo>
                    <a:lnTo>
                      <a:pt x="88" y="62"/>
                    </a:lnTo>
                    <a:lnTo>
                      <a:pt x="83" y="69"/>
                    </a:lnTo>
                    <a:lnTo>
                      <a:pt x="78" y="97"/>
                    </a:lnTo>
                    <a:lnTo>
                      <a:pt x="76" y="97"/>
                    </a:lnTo>
                    <a:lnTo>
                      <a:pt x="52" y="178"/>
                    </a:lnTo>
                    <a:lnTo>
                      <a:pt x="50" y="180"/>
                    </a:lnTo>
                    <a:lnTo>
                      <a:pt x="48" y="182"/>
                    </a:lnTo>
                    <a:lnTo>
                      <a:pt x="45" y="182"/>
                    </a:lnTo>
                    <a:lnTo>
                      <a:pt x="38" y="182"/>
                    </a:lnTo>
                    <a:lnTo>
                      <a:pt x="29" y="187"/>
                    </a:lnTo>
                    <a:lnTo>
                      <a:pt x="26" y="187"/>
                    </a:lnTo>
                    <a:lnTo>
                      <a:pt x="12" y="178"/>
                    </a:lnTo>
                    <a:lnTo>
                      <a:pt x="7" y="173"/>
                    </a:lnTo>
                    <a:lnTo>
                      <a:pt x="5" y="161"/>
                    </a:lnTo>
                    <a:lnTo>
                      <a:pt x="7" y="159"/>
                    </a:lnTo>
                    <a:lnTo>
                      <a:pt x="5" y="152"/>
                    </a:lnTo>
                    <a:lnTo>
                      <a:pt x="3" y="149"/>
                    </a:lnTo>
                    <a:lnTo>
                      <a:pt x="0" y="145"/>
                    </a:lnTo>
                    <a:lnTo>
                      <a:pt x="0" y="135"/>
                    </a:lnTo>
                    <a:lnTo>
                      <a:pt x="5" y="126"/>
                    </a:lnTo>
                    <a:lnTo>
                      <a:pt x="7" y="126"/>
                    </a:lnTo>
                    <a:lnTo>
                      <a:pt x="15" y="111"/>
                    </a:lnTo>
                    <a:lnTo>
                      <a:pt x="17" y="109"/>
                    </a:lnTo>
                    <a:lnTo>
                      <a:pt x="17" y="107"/>
                    </a:lnTo>
                    <a:lnTo>
                      <a:pt x="17" y="104"/>
                    </a:lnTo>
                    <a:lnTo>
                      <a:pt x="17" y="102"/>
                    </a:lnTo>
                    <a:lnTo>
                      <a:pt x="12" y="85"/>
                    </a:lnTo>
                    <a:lnTo>
                      <a:pt x="12" y="78"/>
                    </a:lnTo>
                    <a:lnTo>
                      <a:pt x="10" y="74"/>
                    </a:lnTo>
                    <a:lnTo>
                      <a:pt x="17" y="60"/>
                    </a:lnTo>
                    <a:lnTo>
                      <a:pt x="17" y="57"/>
                    </a:lnTo>
                    <a:close/>
                  </a:path>
                </a:pathLst>
              </a:custGeom>
              <a:grpFill/>
              <a:ln w="9525">
                <a:noFill/>
                <a:round/>
                <a:headEnd/>
                <a:tailEnd/>
              </a:ln>
            </p:spPr>
            <p:txBody>
              <a:bodyPr/>
              <a:lstStyle/>
              <a:p>
                <a:pPr>
                  <a:defRPr/>
                </a:pPr>
                <a:endParaRPr lang="en-US" sz="1200" kern="0">
                  <a:solidFill>
                    <a:srgbClr val="0096D6"/>
                  </a:solidFill>
                </a:endParaRPr>
              </a:p>
            </p:txBody>
          </p:sp>
          <p:sp>
            <p:nvSpPr>
              <p:cNvPr id="2761" name="Freeform 936"/>
              <p:cNvSpPr>
                <a:spLocks/>
              </p:cNvSpPr>
              <p:nvPr/>
            </p:nvSpPr>
            <p:spPr bwMode="auto">
              <a:xfrm>
                <a:off x="3449" y="2765"/>
                <a:ext cx="95" cy="187"/>
              </a:xfrm>
              <a:custGeom>
                <a:avLst/>
                <a:gdLst>
                  <a:gd name="T0" fmla="*/ 17 w 95"/>
                  <a:gd name="T1" fmla="*/ 55 h 187"/>
                  <a:gd name="T2" fmla="*/ 22 w 95"/>
                  <a:gd name="T3" fmla="*/ 55 h 187"/>
                  <a:gd name="T4" fmla="*/ 26 w 95"/>
                  <a:gd name="T5" fmla="*/ 52 h 187"/>
                  <a:gd name="T6" fmla="*/ 29 w 95"/>
                  <a:gd name="T7" fmla="*/ 55 h 187"/>
                  <a:gd name="T8" fmla="*/ 31 w 95"/>
                  <a:gd name="T9" fmla="*/ 52 h 187"/>
                  <a:gd name="T10" fmla="*/ 31 w 95"/>
                  <a:gd name="T11" fmla="*/ 50 h 187"/>
                  <a:gd name="T12" fmla="*/ 36 w 95"/>
                  <a:gd name="T13" fmla="*/ 50 h 187"/>
                  <a:gd name="T14" fmla="*/ 38 w 95"/>
                  <a:gd name="T15" fmla="*/ 50 h 187"/>
                  <a:gd name="T16" fmla="*/ 40 w 95"/>
                  <a:gd name="T17" fmla="*/ 55 h 187"/>
                  <a:gd name="T18" fmla="*/ 45 w 95"/>
                  <a:gd name="T19" fmla="*/ 55 h 187"/>
                  <a:gd name="T20" fmla="*/ 43 w 95"/>
                  <a:gd name="T21" fmla="*/ 50 h 187"/>
                  <a:gd name="T22" fmla="*/ 45 w 95"/>
                  <a:gd name="T23" fmla="*/ 45 h 187"/>
                  <a:gd name="T24" fmla="*/ 50 w 95"/>
                  <a:gd name="T25" fmla="*/ 43 h 187"/>
                  <a:gd name="T26" fmla="*/ 52 w 95"/>
                  <a:gd name="T27" fmla="*/ 48 h 187"/>
                  <a:gd name="T28" fmla="*/ 50 w 95"/>
                  <a:gd name="T29" fmla="*/ 41 h 187"/>
                  <a:gd name="T30" fmla="*/ 55 w 95"/>
                  <a:gd name="T31" fmla="*/ 36 h 187"/>
                  <a:gd name="T32" fmla="*/ 57 w 95"/>
                  <a:gd name="T33" fmla="*/ 36 h 187"/>
                  <a:gd name="T34" fmla="*/ 59 w 95"/>
                  <a:gd name="T35" fmla="*/ 34 h 187"/>
                  <a:gd name="T36" fmla="*/ 62 w 95"/>
                  <a:gd name="T37" fmla="*/ 34 h 187"/>
                  <a:gd name="T38" fmla="*/ 59 w 95"/>
                  <a:gd name="T39" fmla="*/ 34 h 187"/>
                  <a:gd name="T40" fmla="*/ 62 w 95"/>
                  <a:gd name="T41" fmla="*/ 26 h 187"/>
                  <a:gd name="T42" fmla="*/ 64 w 95"/>
                  <a:gd name="T43" fmla="*/ 26 h 187"/>
                  <a:gd name="T44" fmla="*/ 62 w 95"/>
                  <a:gd name="T45" fmla="*/ 19 h 187"/>
                  <a:gd name="T46" fmla="*/ 66 w 95"/>
                  <a:gd name="T47" fmla="*/ 24 h 187"/>
                  <a:gd name="T48" fmla="*/ 69 w 95"/>
                  <a:gd name="T49" fmla="*/ 17 h 187"/>
                  <a:gd name="T50" fmla="*/ 74 w 95"/>
                  <a:gd name="T51" fmla="*/ 15 h 187"/>
                  <a:gd name="T52" fmla="*/ 74 w 95"/>
                  <a:gd name="T53" fmla="*/ 5 h 187"/>
                  <a:gd name="T54" fmla="*/ 76 w 95"/>
                  <a:gd name="T55" fmla="*/ 3 h 187"/>
                  <a:gd name="T56" fmla="*/ 85 w 95"/>
                  <a:gd name="T57" fmla="*/ 10 h 187"/>
                  <a:gd name="T58" fmla="*/ 92 w 95"/>
                  <a:gd name="T59" fmla="*/ 52 h 187"/>
                  <a:gd name="T60" fmla="*/ 88 w 95"/>
                  <a:gd name="T61" fmla="*/ 45 h 187"/>
                  <a:gd name="T62" fmla="*/ 85 w 95"/>
                  <a:gd name="T63" fmla="*/ 55 h 187"/>
                  <a:gd name="T64" fmla="*/ 88 w 95"/>
                  <a:gd name="T65" fmla="*/ 62 h 187"/>
                  <a:gd name="T66" fmla="*/ 78 w 95"/>
                  <a:gd name="T67" fmla="*/ 97 h 187"/>
                  <a:gd name="T68" fmla="*/ 52 w 95"/>
                  <a:gd name="T69" fmla="*/ 178 h 187"/>
                  <a:gd name="T70" fmla="*/ 48 w 95"/>
                  <a:gd name="T71" fmla="*/ 182 h 187"/>
                  <a:gd name="T72" fmla="*/ 38 w 95"/>
                  <a:gd name="T73" fmla="*/ 182 h 187"/>
                  <a:gd name="T74" fmla="*/ 26 w 95"/>
                  <a:gd name="T75" fmla="*/ 187 h 187"/>
                  <a:gd name="T76" fmla="*/ 7 w 95"/>
                  <a:gd name="T77" fmla="*/ 173 h 187"/>
                  <a:gd name="T78" fmla="*/ 7 w 95"/>
                  <a:gd name="T79" fmla="*/ 159 h 187"/>
                  <a:gd name="T80" fmla="*/ 3 w 95"/>
                  <a:gd name="T81" fmla="*/ 149 h 187"/>
                  <a:gd name="T82" fmla="*/ 0 w 95"/>
                  <a:gd name="T83" fmla="*/ 135 h 187"/>
                  <a:gd name="T84" fmla="*/ 7 w 95"/>
                  <a:gd name="T85" fmla="*/ 126 h 187"/>
                  <a:gd name="T86" fmla="*/ 17 w 95"/>
                  <a:gd name="T87" fmla="*/ 109 h 187"/>
                  <a:gd name="T88" fmla="*/ 17 w 95"/>
                  <a:gd name="T89" fmla="*/ 104 h 187"/>
                  <a:gd name="T90" fmla="*/ 12 w 95"/>
                  <a:gd name="T91" fmla="*/ 85 h 187"/>
                  <a:gd name="T92" fmla="*/ 10 w 95"/>
                  <a:gd name="T93" fmla="*/ 74 h 187"/>
                  <a:gd name="T94" fmla="*/ 17 w 95"/>
                  <a:gd name="T95" fmla="*/ 57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
                  <a:gd name="T145" fmla="*/ 0 h 187"/>
                  <a:gd name="T146" fmla="*/ 95 w 95"/>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 h="187">
                    <a:moveTo>
                      <a:pt x="17" y="57"/>
                    </a:moveTo>
                    <a:lnTo>
                      <a:pt x="17" y="55"/>
                    </a:lnTo>
                    <a:lnTo>
                      <a:pt x="19" y="55"/>
                    </a:lnTo>
                    <a:lnTo>
                      <a:pt x="22" y="55"/>
                    </a:lnTo>
                    <a:lnTo>
                      <a:pt x="24" y="55"/>
                    </a:lnTo>
                    <a:lnTo>
                      <a:pt x="26" y="52"/>
                    </a:lnTo>
                    <a:lnTo>
                      <a:pt x="26" y="55"/>
                    </a:lnTo>
                    <a:lnTo>
                      <a:pt x="29" y="55"/>
                    </a:lnTo>
                    <a:lnTo>
                      <a:pt x="29" y="52"/>
                    </a:lnTo>
                    <a:lnTo>
                      <a:pt x="31" y="52"/>
                    </a:lnTo>
                    <a:lnTo>
                      <a:pt x="31" y="50"/>
                    </a:lnTo>
                    <a:lnTo>
                      <a:pt x="33" y="50"/>
                    </a:lnTo>
                    <a:lnTo>
                      <a:pt x="36" y="50"/>
                    </a:lnTo>
                    <a:lnTo>
                      <a:pt x="38" y="50"/>
                    </a:lnTo>
                    <a:lnTo>
                      <a:pt x="40" y="52"/>
                    </a:lnTo>
                    <a:lnTo>
                      <a:pt x="40" y="55"/>
                    </a:lnTo>
                    <a:lnTo>
                      <a:pt x="43" y="55"/>
                    </a:lnTo>
                    <a:lnTo>
                      <a:pt x="45" y="55"/>
                    </a:lnTo>
                    <a:lnTo>
                      <a:pt x="45" y="52"/>
                    </a:lnTo>
                    <a:lnTo>
                      <a:pt x="43" y="50"/>
                    </a:lnTo>
                    <a:lnTo>
                      <a:pt x="43" y="48"/>
                    </a:lnTo>
                    <a:lnTo>
                      <a:pt x="45" y="45"/>
                    </a:lnTo>
                    <a:lnTo>
                      <a:pt x="48" y="43"/>
                    </a:lnTo>
                    <a:lnTo>
                      <a:pt x="50" y="43"/>
                    </a:lnTo>
                    <a:lnTo>
                      <a:pt x="50" y="48"/>
                    </a:lnTo>
                    <a:lnTo>
                      <a:pt x="52" y="48"/>
                    </a:lnTo>
                    <a:lnTo>
                      <a:pt x="52" y="45"/>
                    </a:lnTo>
                    <a:lnTo>
                      <a:pt x="50" y="41"/>
                    </a:lnTo>
                    <a:lnTo>
                      <a:pt x="55" y="38"/>
                    </a:lnTo>
                    <a:lnTo>
                      <a:pt x="55" y="36"/>
                    </a:lnTo>
                    <a:lnTo>
                      <a:pt x="57" y="36"/>
                    </a:lnTo>
                    <a:lnTo>
                      <a:pt x="55" y="41"/>
                    </a:lnTo>
                    <a:lnTo>
                      <a:pt x="59" y="34"/>
                    </a:lnTo>
                    <a:lnTo>
                      <a:pt x="62" y="36"/>
                    </a:lnTo>
                    <a:lnTo>
                      <a:pt x="62" y="34"/>
                    </a:lnTo>
                    <a:lnTo>
                      <a:pt x="59" y="34"/>
                    </a:lnTo>
                    <a:lnTo>
                      <a:pt x="59" y="31"/>
                    </a:lnTo>
                    <a:lnTo>
                      <a:pt x="62" y="26"/>
                    </a:lnTo>
                    <a:lnTo>
                      <a:pt x="62" y="29"/>
                    </a:lnTo>
                    <a:lnTo>
                      <a:pt x="64" y="26"/>
                    </a:lnTo>
                    <a:lnTo>
                      <a:pt x="62" y="22"/>
                    </a:lnTo>
                    <a:lnTo>
                      <a:pt x="62" y="19"/>
                    </a:lnTo>
                    <a:lnTo>
                      <a:pt x="64" y="19"/>
                    </a:lnTo>
                    <a:lnTo>
                      <a:pt x="66" y="24"/>
                    </a:lnTo>
                    <a:lnTo>
                      <a:pt x="69" y="19"/>
                    </a:lnTo>
                    <a:lnTo>
                      <a:pt x="69" y="17"/>
                    </a:lnTo>
                    <a:lnTo>
                      <a:pt x="71" y="17"/>
                    </a:lnTo>
                    <a:lnTo>
                      <a:pt x="74" y="15"/>
                    </a:lnTo>
                    <a:lnTo>
                      <a:pt x="74" y="8"/>
                    </a:lnTo>
                    <a:lnTo>
                      <a:pt x="74" y="5"/>
                    </a:lnTo>
                    <a:lnTo>
                      <a:pt x="76" y="3"/>
                    </a:lnTo>
                    <a:lnTo>
                      <a:pt x="78" y="0"/>
                    </a:lnTo>
                    <a:lnTo>
                      <a:pt x="85" y="10"/>
                    </a:lnTo>
                    <a:lnTo>
                      <a:pt x="95" y="48"/>
                    </a:lnTo>
                    <a:lnTo>
                      <a:pt x="92" y="52"/>
                    </a:lnTo>
                    <a:lnTo>
                      <a:pt x="90" y="52"/>
                    </a:lnTo>
                    <a:lnTo>
                      <a:pt x="88" y="45"/>
                    </a:lnTo>
                    <a:lnTo>
                      <a:pt x="85" y="55"/>
                    </a:lnTo>
                    <a:lnTo>
                      <a:pt x="88" y="57"/>
                    </a:lnTo>
                    <a:lnTo>
                      <a:pt x="88" y="62"/>
                    </a:lnTo>
                    <a:lnTo>
                      <a:pt x="83" y="69"/>
                    </a:lnTo>
                    <a:lnTo>
                      <a:pt x="78" y="97"/>
                    </a:lnTo>
                    <a:lnTo>
                      <a:pt x="76" y="97"/>
                    </a:lnTo>
                    <a:lnTo>
                      <a:pt x="52" y="178"/>
                    </a:lnTo>
                    <a:lnTo>
                      <a:pt x="50" y="180"/>
                    </a:lnTo>
                    <a:lnTo>
                      <a:pt x="48" y="182"/>
                    </a:lnTo>
                    <a:lnTo>
                      <a:pt x="45" y="182"/>
                    </a:lnTo>
                    <a:lnTo>
                      <a:pt x="38" y="182"/>
                    </a:lnTo>
                    <a:lnTo>
                      <a:pt x="29" y="187"/>
                    </a:lnTo>
                    <a:lnTo>
                      <a:pt x="26" y="187"/>
                    </a:lnTo>
                    <a:lnTo>
                      <a:pt x="12" y="178"/>
                    </a:lnTo>
                    <a:lnTo>
                      <a:pt x="7" y="173"/>
                    </a:lnTo>
                    <a:lnTo>
                      <a:pt x="5" y="161"/>
                    </a:lnTo>
                    <a:lnTo>
                      <a:pt x="7" y="159"/>
                    </a:lnTo>
                    <a:lnTo>
                      <a:pt x="5" y="152"/>
                    </a:lnTo>
                    <a:lnTo>
                      <a:pt x="3" y="149"/>
                    </a:lnTo>
                    <a:lnTo>
                      <a:pt x="0" y="145"/>
                    </a:lnTo>
                    <a:lnTo>
                      <a:pt x="0" y="135"/>
                    </a:lnTo>
                    <a:lnTo>
                      <a:pt x="5" y="126"/>
                    </a:lnTo>
                    <a:lnTo>
                      <a:pt x="7" y="126"/>
                    </a:lnTo>
                    <a:lnTo>
                      <a:pt x="15" y="111"/>
                    </a:lnTo>
                    <a:lnTo>
                      <a:pt x="17" y="109"/>
                    </a:lnTo>
                    <a:lnTo>
                      <a:pt x="17" y="107"/>
                    </a:lnTo>
                    <a:lnTo>
                      <a:pt x="17" y="104"/>
                    </a:lnTo>
                    <a:lnTo>
                      <a:pt x="17" y="102"/>
                    </a:lnTo>
                    <a:lnTo>
                      <a:pt x="12" y="85"/>
                    </a:lnTo>
                    <a:lnTo>
                      <a:pt x="12" y="78"/>
                    </a:lnTo>
                    <a:lnTo>
                      <a:pt x="10" y="74"/>
                    </a:lnTo>
                    <a:lnTo>
                      <a:pt x="17" y="60"/>
                    </a:lnTo>
                    <a:lnTo>
                      <a:pt x="17" y="57"/>
                    </a:lnTo>
                  </a:path>
                </a:pathLst>
              </a:custGeom>
              <a:grpFill/>
              <a:ln w="9525">
                <a:noFill/>
                <a:round/>
                <a:headEnd/>
                <a:tailEnd/>
              </a:ln>
            </p:spPr>
            <p:txBody>
              <a:bodyPr/>
              <a:lstStyle/>
              <a:p>
                <a:pPr>
                  <a:defRPr/>
                </a:pPr>
                <a:endParaRPr lang="en-US" sz="1200" kern="0">
                  <a:solidFill>
                    <a:srgbClr val="0096D6"/>
                  </a:solidFill>
                </a:endParaRPr>
              </a:p>
            </p:txBody>
          </p:sp>
          <p:sp>
            <p:nvSpPr>
              <p:cNvPr id="2762" name="Freeform 937"/>
              <p:cNvSpPr>
                <a:spLocks/>
              </p:cNvSpPr>
              <p:nvPr/>
            </p:nvSpPr>
            <p:spPr bwMode="auto">
              <a:xfrm>
                <a:off x="3019" y="2130"/>
                <a:ext cx="3" cy="2"/>
              </a:xfrm>
              <a:custGeom>
                <a:avLst/>
                <a:gdLst>
                  <a:gd name="T0" fmla="*/ 3 w 3"/>
                  <a:gd name="T1" fmla="*/ 0 h 2"/>
                  <a:gd name="T2" fmla="*/ 3 w 3"/>
                  <a:gd name="T3" fmla="*/ 0 h 2"/>
                  <a:gd name="T4" fmla="*/ 3 w 3"/>
                  <a:gd name="T5" fmla="*/ 2 h 2"/>
                  <a:gd name="T6" fmla="*/ 3 w 3"/>
                  <a:gd name="T7" fmla="*/ 2 h 2"/>
                  <a:gd name="T8" fmla="*/ 0 w 3"/>
                  <a:gd name="T9" fmla="*/ 2 h 2"/>
                  <a:gd name="T10" fmla="*/ 0 w 3"/>
                  <a:gd name="T11" fmla="*/ 2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763" name="Freeform 938"/>
              <p:cNvSpPr>
                <a:spLocks/>
              </p:cNvSpPr>
              <p:nvPr/>
            </p:nvSpPr>
            <p:spPr bwMode="auto">
              <a:xfrm>
                <a:off x="3019" y="2130"/>
                <a:ext cx="3" cy="2"/>
              </a:xfrm>
              <a:custGeom>
                <a:avLst/>
                <a:gdLst>
                  <a:gd name="T0" fmla="*/ 3 w 3"/>
                  <a:gd name="T1" fmla="*/ 0 h 2"/>
                  <a:gd name="T2" fmla="*/ 3 w 3"/>
                  <a:gd name="T3" fmla="*/ 0 h 2"/>
                  <a:gd name="T4" fmla="*/ 3 w 3"/>
                  <a:gd name="T5" fmla="*/ 2 h 2"/>
                  <a:gd name="T6" fmla="*/ 3 w 3"/>
                  <a:gd name="T7" fmla="*/ 2 h 2"/>
                  <a:gd name="T8" fmla="*/ 0 w 3"/>
                  <a:gd name="T9" fmla="*/ 2 h 2"/>
                  <a:gd name="T10" fmla="*/ 0 w 3"/>
                  <a:gd name="T11" fmla="*/ 2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764" name="Freeform 939"/>
              <p:cNvSpPr>
                <a:spLocks/>
              </p:cNvSpPr>
              <p:nvPr/>
            </p:nvSpPr>
            <p:spPr bwMode="auto">
              <a:xfrm>
                <a:off x="5157" y="1778"/>
                <a:ext cx="12" cy="7"/>
              </a:xfrm>
              <a:custGeom>
                <a:avLst/>
                <a:gdLst>
                  <a:gd name="T0" fmla="*/ 0 w 12"/>
                  <a:gd name="T1" fmla="*/ 2 h 7"/>
                  <a:gd name="T2" fmla="*/ 0 w 12"/>
                  <a:gd name="T3" fmla="*/ 2 h 7"/>
                  <a:gd name="T4" fmla="*/ 3 w 12"/>
                  <a:gd name="T5" fmla="*/ 2 h 7"/>
                  <a:gd name="T6" fmla="*/ 3 w 12"/>
                  <a:gd name="T7" fmla="*/ 0 h 7"/>
                  <a:gd name="T8" fmla="*/ 5 w 12"/>
                  <a:gd name="T9" fmla="*/ 0 h 7"/>
                  <a:gd name="T10" fmla="*/ 7 w 12"/>
                  <a:gd name="T11" fmla="*/ 0 h 7"/>
                  <a:gd name="T12" fmla="*/ 10 w 12"/>
                  <a:gd name="T13" fmla="*/ 2 h 7"/>
                  <a:gd name="T14" fmla="*/ 10 w 12"/>
                  <a:gd name="T15" fmla="*/ 2 h 7"/>
                  <a:gd name="T16" fmla="*/ 10 w 12"/>
                  <a:gd name="T17" fmla="*/ 2 h 7"/>
                  <a:gd name="T18" fmla="*/ 12 w 12"/>
                  <a:gd name="T19" fmla="*/ 5 h 7"/>
                  <a:gd name="T20" fmla="*/ 10 w 12"/>
                  <a:gd name="T21" fmla="*/ 5 h 7"/>
                  <a:gd name="T22" fmla="*/ 7 w 12"/>
                  <a:gd name="T23" fmla="*/ 5 h 7"/>
                  <a:gd name="T24" fmla="*/ 7 w 12"/>
                  <a:gd name="T25" fmla="*/ 7 h 7"/>
                  <a:gd name="T26" fmla="*/ 7 w 12"/>
                  <a:gd name="T27" fmla="*/ 5 h 7"/>
                  <a:gd name="T28" fmla="*/ 5 w 12"/>
                  <a:gd name="T29" fmla="*/ 5 h 7"/>
                  <a:gd name="T30" fmla="*/ 5 w 12"/>
                  <a:gd name="T31" fmla="*/ 2 h 7"/>
                  <a:gd name="T32" fmla="*/ 5 w 12"/>
                  <a:gd name="T33" fmla="*/ 5 h 7"/>
                  <a:gd name="T34" fmla="*/ 0 w 12"/>
                  <a:gd name="T35" fmla="*/ 2 h 7"/>
                  <a:gd name="T36" fmla="*/ 0 w 12"/>
                  <a:gd name="T37" fmla="*/ 2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7"/>
                  <a:gd name="T59" fmla="*/ 12 w 12"/>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7">
                    <a:moveTo>
                      <a:pt x="0" y="2"/>
                    </a:moveTo>
                    <a:lnTo>
                      <a:pt x="0" y="2"/>
                    </a:lnTo>
                    <a:lnTo>
                      <a:pt x="3" y="2"/>
                    </a:lnTo>
                    <a:lnTo>
                      <a:pt x="3" y="0"/>
                    </a:lnTo>
                    <a:lnTo>
                      <a:pt x="5" y="0"/>
                    </a:lnTo>
                    <a:lnTo>
                      <a:pt x="7" y="0"/>
                    </a:lnTo>
                    <a:lnTo>
                      <a:pt x="10" y="2"/>
                    </a:lnTo>
                    <a:lnTo>
                      <a:pt x="12" y="5"/>
                    </a:lnTo>
                    <a:lnTo>
                      <a:pt x="10" y="5"/>
                    </a:lnTo>
                    <a:lnTo>
                      <a:pt x="7" y="5"/>
                    </a:lnTo>
                    <a:lnTo>
                      <a:pt x="7" y="7"/>
                    </a:lnTo>
                    <a:lnTo>
                      <a:pt x="7" y="5"/>
                    </a:lnTo>
                    <a:lnTo>
                      <a:pt x="5" y="5"/>
                    </a:lnTo>
                    <a:lnTo>
                      <a:pt x="5" y="2"/>
                    </a:lnTo>
                    <a:lnTo>
                      <a:pt x="5"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765" name="Freeform 940"/>
              <p:cNvSpPr>
                <a:spLocks/>
              </p:cNvSpPr>
              <p:nvPr/>
            </p:nvSpPr>
            <p:spPr bwMode="auto">
              <a:xfrm>
                <a:off x="5157" y="1778"/>
                <a:ext cx="12" cy="7"/>
              </a:xfrm>
              <a:custGeom>
                <a:avLst/>
                <a:gdLst>
                  <a:gd name="T0" fmla="*/ 0 w 12"/>
                  <a:gd name="T1" fmla="*/ 2 h 7"/>
                  <a:gd name="T2" fmla="*/ 0 w 12"/>
                  <a:gd name="T3" fmla="*/ 2 h 7"/>
                  <a:gd name="T4" fmla="*/ 3 w 12"/>
                  <a:gd name="T5" fmla="*/ 2 h 7"/>
                  <a:gd name="T6" fmla="*/ 3 w 12"/>
                  <a:gd name="T7" fmla="*/ 0 h 7"/>
                  <a:gd name="T8" fmla="*/ 5 w 12"/>
                  <a:gd name="T9" fmla="*/ 0 h 7"/>
                  <a:gd name="T10" fmla="*/ 7 w 12"/>
                  <a:gd name="T11" fmla="*/ 0 h 7"/>
                  <a:gd name="T12" fmla="*/ 10 w 12"/>
                  <a:gd name="T13" fmla="*/ 2 h 7"/>
                  <a:gd name="T14" fmla="*/ 10 w 12"/>
                  <a:gd name="T15" fmla="*/ 2 h 7"/>
                  <a:gd name="T16" fmla="*/ 10 w 12"/>
                  <a:gd name="T17" fmla="*/ 2 h 7"/>
                  <a:gd name="T18" fmla="*/ 12 w 12"/>
                  <a:gd name="T19" fmla="*/ 5 h 7"/>
                  <a:gd name="T20" fmla="*/ 10 w 12"/>
                  <a:gd name="T21" fmla="*/ 5 h 7"/>
                  <a:gd name="T22" fmla="*/ 7 w 12"/>
                  <a:gd name="T23" fmla="*/ 5 h 7"/>
                  <a:gd name="T24" fmla="*/ 7 w 12"/>
                  <a:gd name="T25" fmla="*/ 7 h 7"/>
                  <a:gd name="T26" fmla="*/ 7 w 12"/>
                  <a:gd name="T27" fmla="*/ 5 h 7"/>
                  <a:gd name="T28" fmla="*/ 5 w 12"/>
                  <a:gd name="T29" fmla="*/ 5 h 7"/>
                  <a:gd name="T30" fmla="*/ 5 w 12"/>
                  <a:gd name="T31" fmla="*/ 2 h 7"/>
                  <a:gd name="T32" fmla="*/ 5 w 12"/>
                  <a:gd name="T33" fmla="*/ 5 h 7"/>
                  <a:gd name="T34" fmla="*/ 0 w 12"/>
                  <a:gd name="T35" fmla="*/ 2 h 7"/>
                  <a:gd name="T36" fmla="*/ 0 w 12"/>
                  <a:gd name="T37" fmla="*/ 2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7"/>
                  <a:gd name="T59" fmla="*/ 12 w 12"/>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7">
                    <a:moveTo>
                      <a:pt x="0" y="2"/>
                    </a:moveTo>
                    <a:lnTo>
                      <a:pt x="0" y="2"/>
                    </a:lnTo>
                    <a:lnTo>
                      <a:pt x="3" y="2"/>
                    </a:lnTo>
                    <a:lnTo>
                      <a:pt x="3" y="0"/>
                    </a:lnTo>
                    <a:lnTo>
                      <a:pt x="5" y="0"/>
                    </a:lnTo>
                    <a:lnTo>
                      <a:pt x="7" y="0"/>
                    </a:lnTo>
                    <a:lnTo>
                      <a:pt x="10" y="2"/>
                    </a:lnTo>
                    <a:lnTo>
                      <a:pt x="12" y="5"/>
                    </a:lnTo>
                    <a:lnTo>
                      <a:pt x="10" y="5"/>
                    </a:lnTo>
                    <a:lnTo>
                      <a:pt x="7" y="5"/>
                    </a:lnTo>
                    <a:lnTo>
                      <a:pt x="7" y="7"/>
                    </a:lnTo>
                    <a:lnTo>
                      <a:pt x="7" y="5"/>
                    </a:lnTo>
                    <a:lnTo>
                      <a:pt x="5" y="5"/>
                    </a:lnTo>
                    <a:lnTo>
                      <a:pt x="5" y="2"/>
                    </a:lnTo>
                    <a:lnTo>
                      <a:pt x="5"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766" name="Freeform 941"/>
              <p:cNvSpPr>
                <a:spLocks/>
              </p:cNvSpPr>
              <p:nvPr/>
            </p:nvSpPr>
            <p:spPr bwMode="auto">
              <a:xfrm>
                <a:off x="5221" y="1797"/>
                <a:ext cx="5" cy="7"/>
              </a:xfrm>
              <a:custGeom>
                <a:avLst/>
                <a:gdLst>
                  <a:gd name="T0" fmla="*/ 5 w 5"/>
                  <a:gd name="T1" fmla="*/ 0 h 7"/>
                  <a:gd name="T2" fmla="*/ 5 w 5"/>
                  <a:gd name="T3" fmla="*/ 0 h 7"/>
                  <a:gd name="T4" fmla="*/ 5 w 5"/>
                  <a:gd name="T5" fmla="*/ 2 h 7"/>
                  <a:gd name="T6" fmla="*/ 5 w 5"/>
                  <a:gd name="T7" fmla="*/ 5 h 7"/>
                  <a:gd name="T8" fmla="*/ 5 w 5"/>
                  <a:gd name="T9" fmla="*/ 5 h 7"/>
                  <a:gd name="T10" fmla="*/ 2 w 5"/>
                  <a:gd name="T11" fmla="*/ 5 h 7"/>
                  <a:gd name="T12" fmla="*/ 0 w 5"/>
                  <a:gd name="T13" fmla="*/ 7 h 7"/>
                  <a:gd name="T14" fmla="*/ 0 w 5"/>
                  <a:gd name="T15" fmla="*/ 5 h 7"/>
                  <a:gd name="T16" fmla="*/ 5 w 5"/>
                  <a:gd name="T17" fmla="*/ 2 h 7"/>
                  <a:gd name="T18" fmla="*/ 5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5" y="0"/>
                    </a:moveTo>
                    <a:lnTo>
                      <a:pt x="5" y="0"/>
                    </a:lnTo>
                    <a:lnTo>
                      <a:pt x="5" y="2"/>
                    </a:lnTo>
                    <a:lnTo>
                      <a:pt x="5" y="5"/>
                    </a:lnTo>
                    <a:lnTo>
                      <a:pt x="2" y="5"/>
                    </a:lnTo>
                    <a:lnTo>
                      <a:pt x="0" y="7"/>
                    </a:lnTo>
                    <a:lnTo>
                      <a:pt x="0" y="5"/>
                    </a:lnTo>
                    <a:lnTo>
                      <a:pt x="5"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767" name="Freeform 942"/>
              <p:cNvSpPr>
                <a:spLocks/>
              </p:cNvSpPr>
              <p:nvPr/>
            </p:nvSpPr>
            <p:spPr bwMode="auto">
              <a:xfrm>
                <a:off x="5221" y="1797"/>
                <a:ext cx="5" cy="7"/>
              </a:xfrm>
              <a:custGeom>
                <a:avLst/>
                <a:gdLst>
                  <a:gd name="T0" fmla="*/ 5 w 5"/>
                  <a:gd name="T1" fmla="*/ 0 h 7"/>
                  <a:gd name="T2" fmla="*/ 5 w 5"/>
                  <a:gd name="T3" fmla="*/ 0 h 7"/>
                  <a:gd name="T4" fmla="*/ 5 w 5"/>
                  <a:gd name="T5" fmla="*/ 2 h 7"/>
                  <a:gd name="T6" fmla="*/ 5 w 5"/>
                  <a:gd name="T7" fmla="*/ 5 h 7"/>
                  <a:gd name="T8" fmla="*/ 5 w 5"/>
                  <a:gd name="T9" fmla="*/ 5 h 7"/>
                  <a:gd name="T10" fmla="*/ 2 w 5"/>
                  <a:gd name="T11" fmla="*/ 5 h 7"/>
                  <a:gd name="T12" fmla="*/ 0 w 5"/>
                  <a:gd name="T13" fmla="*/ 7 h 7"/>
                  <a:gd name="T14" fmla="*/ 0 w 5"/>
                  <a:gd name="T15" fmla="*/ 5 h 7"/>
                  <a:gd name="T16" fmla="*/ 5 w 5"/>
                  <a:gd name="T17" fmla="*/ 2 h 7"/>
                  <a:gd name="T18" fmla="*/ 5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5" y="0"/>
                    </a:moveTo>
                    <a:lnTo>
                      <a:pt x="5" y="0"/>
                    </a:lnTo>
                    <a:lnTo>
                      <a:pt x="5" y="2"/>
                    </a:lnTo>
                    <a:lnTo>
                      <a:pt x="5" y="5"/>
                    </a:lnTo>
                    <a:lnTo>
                      <a:pt x="2" y="5"/>
                    </a:lnTo>
                    <a:lnTo>
                      <a:pt x="0" y="7"/>
                    </a:lnTo>
                    <a:lnTo>
                      <a:pt x="0" y="5"/>
                    </a:lnTo>
                    <a:lnTo>
                      <a:pt x="5"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768" name="Freeform 943"/>
              <p:cNvSpPr>
                <a:spLocks/>
              </p:cNvSpPr>
              <p:nvPr/>
            </p:nvSpPr>
            <p:spPr bwMode="auto">
              <a:xfrm>
                <a:off x="5240" y="1806"/>
                <a:ext cx="9" cy="7"/>
              </a:xfrm>
              <a:custGeom>
                <a:avLst/>
                <a:gdLst>
                  <a:gd name="T0" fmla="*/ 0 w 9"/>
                  <a:gd name="T1" fmla="*/ 3 h 7"/>
                  <a:gd name="T2" fmla="*/ 0 w 9"/>
                  <a:gd name="T3" fmla="*/ 0 h 7"/>
                  <a:gd name="T4" fmla="*/ 2 w 9"/>
                  <a:gd name="T5" fmla="*/ 0 h 7"/>
                  <a:gd name="T6" fmla="*/ 7 w 9"/>
                  <a:gd name="T7" fmla="*/ 5 h 7"/>
                  <a:gd name="T8" fmla="*/ 9 w 9"/>
                  <a:gd name="T9" fmla="*/ 7 h 7"/>
                  <a:gd name="T10" fmla="*/ 9 w 9"/>
                  <a:gd name="T11" fmla="*/ 7 h 7"/>
                  <a:gd name="T12" fmla="*/ 9 w 9"/>
                  <a:gd name="T13" fmla="*/ 7 h 7"/>
                  <a:gd name="T14" fmla="*/ 7 w 9"/>
                  <a:gd name="T15" fmla="*/ 7 h 7"/>
                  <a:gd name="T16" fmla="*/ 0 w 9"/>
                  <a:gd name="T17" fmla="*/ 3 h 7"/>
                  <a:gd name="T18" fmla="*/ 0 w 9"/>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3"/>
                    </a:moveTo>
                    <a:lnTo>
                      <a:pt x="0" y="0"/>
                    </a:lnTo>
                    <a:lnTo>
                      <a:pt x="2" y="0"/>
                    </a:lnTo>
                    <a:lnTo>
                      <a:pt x="7" y="5"/>
                    </a:lnTo>
                    <a:lnTo>
                      <a:pt x="9" y="7"/>
                    </a:lnTo>
                    <a:lnTo>
                      <a:pt x="7" y="7"/>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769" name="Freeform 944"/>
              <p:cNvSpPr>
                <a:spLocks/>
              </p:cNvSpPr>
              <p:nvPr/>
            </p:nvSpPr>
            <p:spPr bwMode="auto">
              <a:xfrm>
                <a:off x="5240" y="1806"/>
                <a:ext cx="9" cy="7"/>
              </a:xfrm>
              <a:custGeom>
                <a:avLst/>
                <a:gdLst>
                  <a:gd name="T0" fmla="*/ 0 w 9"/>
                  <a:gd name="T1" fmla="*/ 3 h 7"/>
                  <a:gd name="T2" fmla="*/ 0 w 9"/>
                  <a:gd name="T3" fmla="*/ 0 h 7"/>
                  <a:gd name="T4" fmla="*/ 2 w 9"/>
                  <a:gd name="T5" fmla="*/ 0 h 7"/>
                  <a:gd name="T6" fmla="*/ 7 w 9"/>
                  <a:gd name="T7" fmla="*/ 5 h 7"/>
                  <a:gd name="T8" fmla="*/ 9 w 9"/>
                  <a:gd name="T9" fmla="*/ 7 h 7"/>
                  <a:gd name="T10" fmla="*/ 9 w 9"/>
                  <a:gd name="T11" fmla="*/ 7 h 7"/>
                  <a:gd name="T12" fmla="*/ 9 w 9"/>
                  <a:gd name="T13" fmla="*/ 7 h 7"/>
                  <a:gd name="T14" fmla="*/ 7 w 9"/>
                  <a:gd name="T15" fmla="*/ 7 h 7"/>
                  <a:gd name="T16" fmla="*/ 0 w 9"/>
                  <a:gd name="T17" fmla="*/ 3 h 7"/>
                  <a:gd name="T18" fmla="*/ 0 w 9"/>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3"/>
                    </a:moveTo>
                    <a:lnTo>
                      <a:pt x="0" y="0"/>
                    </a:lnTo>
                    <a:lnTo>
                      <a:pt x="2" y="0"/>
                    </a:lnTo>
                    <a:lnTo>
                      <a:pt x="7" y="5"/>
                    </a:lnTo>
                    <a:lnTo>
                      <a:pt x="9" y="7"/>
                    </a:lnTo>
                    <a:lnTo>
                      <a:pt x="7" y="7"/>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770" name="Freeform 945"/>
              <p:cNvSpPr>
                <a:spLocks/>
              </p:cNvSpPr>
              <p:nvPr/>
            </p:nvSpPr>
            <p:spPr bwMode="auto">
              <a:xfrm>
                <a:off x="5252" y="1799"/>
                <a:ext cx="2" cy="3"/>
              </a:xfrm>
              <a:custGeom>
                <a:avLst/>
                <a:gdLst>
                  <a:gd name="T0" fmla="*/ 0 w 2"/>
                  <a:gd name="T1" fmla="*/ 0 h 3"/>
                  <a:gd name="T2" fmla="*/ 2 w 2"/>
                  <a:gd name="T3" fmla="*/ 3 h 3"/>
                  <a:gd name="T4" fmla="*/ 2 w 2"/>
                  <a:gd name="T5" fmla="*/ 3 h 3"/>
                  <a:gd name="T6" fmla="*/ 2 w 2"/>
                  <a:gd name="T7" fmla="*/ 3 h 3"/>
                  <a:gd name="T8" fmla="*/ 0 w 2"/>
                  <a:gd name="T9" fmla="*/ 3 h 3"/>
                  <a:gd name="T10" fmla="*/ 0 w 2"/>
                  <a:gd name="T11" fmla="*/ 3 h 3"/>
                  <a:gd name="T12" fmla="*/ 0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0"/>
                    </a:move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771" name="Freeform 946"/>
              <p:cNvSpPr>
                <a:spLocks/>
              </p:cNvSpPr>
              <p:nvPr/>
            </p:nvSpPr>
            <p:spPr bwMode="auto">
              <a:xfrm>
                <a:off x="5252" y="1799"/>
                <a:ext cx="2" cy="3"/>
              </a:xfrm>
              <a:custGeom>
                <a:avLst/>
                <a:gdLst>
                  <a:gd name="T0" fmla="*/ 0 w 2"/>
                  <a:gd name="T1" fmla="*/ 0 h 3"/>
                  <a:gd name="T2" fmla="*/ 2 w 2"/>
                  <a:gd name="T3" fmla="*/ 3 h 3"/>
                  <a:gd name="T4" fmla="*/ 2 w 2"/>
                  <a:gd name="T5" fmla="*/ 3 h 3"/>
                  <a:gd name="T6" fmla="*/ 2 w 2"/>
                  <a:gd name="T7" fmla="*/ 3 h 3"/>
                  <a:gd name="T8" fmla="*/ 0 w 2"/>
                  <a:gd name="T9" fmla="*/ 3 h 3"/>
                  <a:gd name="T10" fmla="*/ 0 w 2"/>
                  <a:gd name="T11" fmla="*/ 3 h 3"/>
                  <a:gd name="T12" fmla="*/ 0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0"/>
                    </a:moveTo>
                    <a:lnTo>
                      <a:pt x="2"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772" name="Freeform 947"/>
              <p:cNvSpPr>
                <a:spLocks/>
              </p:cNvSpPr>
              <p:nvPr/>
            </p:nvSpPr>
            <p:spPr bwMode="auto">
              <a:xfrm>
                <a:off x="3128" y="1098"/>
                <a:ext cx="5" cy="7"/>
              </a:xfrm>
              <a:custGeom>
                <a:avLst/>
                <a:gdLst>
                  <a:gd name="T0" fmla="*/ 0 w 5"/>
                  <a:gd name="T1" fmla="*/ 2 h 7"/>
                  <a:gd name="T2" fmla="*/ 0 w 5"/>
                  <a:gd name="T3" fmla="*/ 4 h 7"/>
                  <a:gd name="T4" fmla="*/ 2 w 5"/>
                  <a:gd name="T5" fmla="*/ 4 h 7"/>
                  <a:gd name="T6" fmla="*/ 2 w 5"/>
                  <a:gd name="T7" fmla="*/ 7 h 7"/>
                  <a:gd name="T8" fmla="*/ 2 w 5"/>
                  <a:gd name="T9" fmla="*/ 7 h 7"/>
                  <a:gd name="T10" fmla="*/ 5 w 5"/>
                  <a:gd name="T11" fmla="*/ 7 h 7"/>
                  <a:gd name="T12" fmla="*/ 5 w 5"/>
                  <a:gd name="T13" fmla="*/ 2 h 7"/>
                  <a:gd name="T14" fmla="*/ 2 w 5"/>
                  <a:gd name="T15" fmla="*/ 0 h 7"/>
                  <a:gd name="T16" fmla="*/ 2 w 5"/>
                  <a:gd name="T17" fmla="*/ 0 h 7"/>
                  <a:gd name="T18" fmla="*/ 0 w 5"/>
                  <a:gd name="T19" fmla="*/ 0 h 7"/>
                  <a:gd name="T20" fmla="*/ 0 w 5"/>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0" y="2"/>
                    </a:moveTo>
                    <a:lnTo>
                      <a:pt x="0" y="4"/>
                    </a:lnTo>
                    <a:lnTo>
                      <a:pt x="2" y="4"/>
                    </a:lnTo>
                    <a:lnTo>
                      <a:pt x="2" y="7"/>
                    </a:lnTo>
                    <a:lnTo>
                      <a:pt x="5" y="7"/>
                    </a:lnTo>
                    <a:lnTo>
                      <a:pt x="5" y="2"/>
                    </a:lnTo>
                    <a:lnTo>
                      <a:pt x="2" y="0"/>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773" name="Freeform 948"/>
              <p:cNvSpPr>
                <a:spLocks/>
              </p:cNvSpPr>
              <p:nvPr/>
            </p:nvSpPr>
            <p:spPr bwMode="auto">
              <a:xfrm>
                <a:off x="3128" y="1098"/>
                <a:ext cx="5" cy="7"/>
              </a:xfrm>
              <a:custGeom>
                <a:avLst/>
                <a:gdLst>
                  <a:gd name="T0" fmla="*/ 0 w 5"/>
                  <a:gd name="T1" fmla="*/ 2 h 7"/>
                  <a:gd name="T2" fmla="*/ 0 w 5"/>
                  <a:gd name="T3" fmla="*/ 4 h 7"/>
                  <a:gd name="T4" fmla="*/ 2 w 5"/>
                  <a:gd name="T5" fmla="*/ 4 h 7"/>
                  <a:gd name="T6" fmla="*/ 2 w 5"/>
                  <a:gd name="T7" fmla="*/ 7 h 7"/>
                  <a:gd name="T8" fmla="*/ 2 w 5"/>
                  <a:gd name="T9" fmla="*/ 7 h 7"/>
                  <a:gd name="T10" fmla="*/ 5 w 5"/>
                  <a:gd name="T11" fmla="*/ 7 h 7"/>
                  <a:gd name="T12" fmla="*/ 5 w 5"/>
                  <a:gd name="T13" fmla="*/ 2 h 7"/>
                  <a:gd name="T14" fmla="*/ 2 w 5"/>
                  <a:gd name="T15" fmla="*/ 0 h 7"/>
                  <a:gd name="T16" fmla="*/ 2 w 5"/>
                  <a:gd name="T17" fmla="*/ 0 h 7"/>
                  <a:gd name="T18" fmla="*/ 0 w 5"/>
                  <a:gd name="T19" fmla="*/ 0 h 7"/>
                  <a:gd name="T20" fmla="*/ 0 w 5"/>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0" y="2"/>
                    </a:moveTo>
                    <a:lnTo>
                      <a:pt x="0" y="4"/>
                    </a:lnTo>
                    <a:lnTo>
                      <a:pt x="2" y="4"/>
                    </a:lnTo>
                    <a:lnTo>
                      <a:pt x="2" y="7"/>
                    </a:lnTo>
                    <a:lnTo>
                      <a:pt x="5" y="7"/>
                    </a:lnTo>
                    <a:lnTo>
                      <a:pt x="5" y="2"/>
                    </a:lnTo>
                    <a:lnTo>
                      <a:pt x="2" y="0"/>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774" name="Freeform 949"/>
              <p:cNvSpPr>
                <a:spLocks/>
              </p:cNvSpPr>
              <p:nvPr/>
            </p:nvSpPr>
            <p:spPr bwMode="auto">
              <a:xfrm>
                <a:off x="1699" y="2357"/>
                <a:ext cx="14" cy="35"/>
              </a:xfrm>
              <a:custGeom>
                <a:avLst/>
                <a:gdLst>
                  <a:gd name="T0" fmla="*/ 9 w 14"/>
                  <a:gd name="T1" fmla="*/ 0 h 35"/>
                  <a:gd name="T2" fmla="*/ 9 w 14"/>
                  <a:gd name="T3" fmla="*/ 0 h 35"/>
                  <a:gd name="T4" fmla="*/ 7 w 14"/>
                  <a:gd name="T5" fmla="*/ 2 h 35"/>
                  <a:gd name="T6" fmla="*/ 5 w 14"/>
                  <a:gd name="T7" fmla="*/ 7 h 35"/>
                  <a:gd name="T8" fmla="*/ 0 w 14"/>
                  <a:gd name="T9" fmla="*/ 9 h 35"/>
                  <a:gd name="T10" fmla="*/ 0 w 14"/>
                  <a:gd name="T11" fmla="*/ 35 h 35"/>
                  <a:gd name="T12" fmla="*/ 0 w 14"/>
                  <a:gd name="T13" fmla="*/ 35 h 35"/>
                  <a:gd name="T14" fmla="*/ 2 w 14"/>
                  <a:gd name="T15" fmla="*/ 35 h 35"/>
                  <a:gd name="T16" fmla="*/ 5 w 14"/>
                  <a:gd name="T17" fmla="*/ 35 h 35"/>
                  <a:gd name="T18" fmla="*/ 5 w 14"/>
                  <a:gd name="T19" fmla="*/ 35 h 35"/>
                  <a:gd name="T20" fmla="*/ 5 w 14"/>
                  <a:gd name="T21" fmla="*/ 33 h 35"/>
                  <a:gd name="T22" fmla="*/ 5 w 14"/>
                  <a:gd name="T23" fmla="*/ 33 h 35"/>
                  <a:gd name="T24" fmla="*/ 9 w 14"/>
                  <a:gd name="T25" fmla="*/ 28 h 35"/>
                  <a:gd name="T26" fmla="*/ 12 w 14"/>
                  <a:gd name="T27" fmla="*/ 26 h 35"/>
                  <a:gd name="T28" fmla="*/ 12 w 14"/>
                  <a:gd name="T29" fmla="*/ 26 h 35"/>
                  <a:gd name="T30" fmla="*/ 12 w 14"/>
                  <a:gd name="T31" fmla="*/ 9 h 35"/>
                  <a:gd name="T32" fmla="*/ 14 w 14"/>
                  <a:gd name="T33" fmla="*/ 5 h 35"/>
                  <a:gd name="T34" fmla="*/ 14 w 14"/>
                  <a:gd name="T35" fmla="*/ 5 h 35"/>
                  <a:gd name="T36" fmla="*/ 14 w 14"/>
                  <a:gd name="T37" fmla="*/ 2 h 35"/>
                  <a:gd name="T38" fmla="*/ 12 w 14"/>
                  <a:gd name="T39" fmla="*/ 2 h 35"/>
                  <a:gd name="T40" fmla="*/ 9 w 14"/>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5"/>
                  <a:gd name="T65" fmla="*/ 14 w 14"/>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5">
                    <a:moveTo>
                      <a:pt x="9" y="0"/>
                    </a:moveTo>
                    <a:lnTo>
                      <a:pt x="9" y="0"/>
                    </a:lnTo>
                    <a:lnTo>
                      <a:pt x="7" y="2"/>
                    </a:lnTo>
                    <a:lnTo>
                      <a:pt x="5" y="7"/>
                    </a:lnTo>
                    <a:lnTo>
                      <a:pt x="0" y="9"/>
                    </a:lnTo>
                    <a:lnTo>
                      <a:pt x="0" y="35"/>
                    </a:lnTo>
                    <a:lnTo>
                      <a:pt x="2" y="35"/>
                    </a:lnTo>
                    <a:lnTo>
                      <a:pt x="5" y="35"/>
                    </a:lnTo>
                    <a:lnTo>
                      <a:pt x="5" y="33"/>
                    </a:lnTo>
                    <a:lnTo>
                      <a:pt x="9" y="28"/>
                    </a:lnTo>
                    <a:lnTo>
                      <a:pt x="12" y="26"/>
                    </a:lnTo>
                    <a:lnTo>
                      <a:pt x="12" y="9"/>
                    </a:lnTo>
                    <a:lnTo>
                      <a:pt x="14" y="5"/>
                    </a:lnTo>
                    <a:lnTo>
                      <a:pt x="14" y="2"/>
                    </a:lnTo>
                    <a:lnTo>
                      <a:pt x="12" y="2"/>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775" name="Freeform 950"/>
              <p:cNvSpPr>
                <a:spLocks/>
              </p:cNvSpPr>
              <p:nvPr/>
            </p:nvSpPr>
            <p:spPr bwMode="auto">
              <a:xfrm>
                <a:off x="1699" y="2357"/>
                <a:ext cx="14" cy="35"/>
              </a:xfrm>
              <a:custGeom>
                <a:avLst/>
                <a:gdLst>
                  <a:gd name="T0" fmla="*/ 9 w 14"/>
                  <a:gd name="T1" fmla="*/ 0 h 35"/>
                  <a:gd name="T2" fmla="*/ 9 w 14"/>
                  <a:gd name="T3" fmla="*/ 0 h 35"/>
                  <a:gd name="T4" fmla="*/ 7 w 14"/>
                  <a:gd name="T5" fmla="*/ 2 h 35"/>
                  <a:gd name="T6" fmla="*/ 5 w 14"/>
                  <a:gd name="T7" fmla="*/ 7 h 35"/>
                  <a:gd name="T8" fmla="*/ 0 w 14"/>
                  <a:gd name="T9" fmla="*/ 9 h 35"/>
                  <a:gd name="T10" fmla="*/ 0 w 14"/>
                  <a:gd name="T11" fmla="*/ 35 h 35"/>
                  <a:gd name="T12" fmla="*/ 0 w 14"/>
                  <a:gd name="T13" fmla="*/ 35 h 35"/>
                  <a:gd name="T14" fmla="*/ 2 w 14"/>
                  <a:gd name="T15" fmla="*/ 35 h 35"/>
                  <a:gd name="T16" fmla="*/ 5 w 14"/>
                  <a:gd name="T17" fmla="*/ 35 h 35"/>
                  <a:gd name="T18" fmla="*/ 5 w 14"/>
                  <a:gd name="T19" fmla="*/ 35 h 35"/>
                  <a:gd name="T20" fmla="*/ 5 w 14"/>
                  <a:gd name="T21" fmla="*/ 33 h 35"/>
                  <a:gd name="T22" fmla="*/ 5 w 14"/>
                  <a:gd name="T23" fmla="*/ 33 h 35"/>
                  <a:gd name="T24" fmla="*/ 9 w 14"/>
                  <a:gd name="T25" fmla="*/ 28 h 35"/>
                  <a:gd name="T26" fmla="*/ 12 w 14"/>
                  <a:gd name="T27" fmla="*/ 26 h 35"/>
                  <a:gd name="T28" fmla="*/ 12 w 14"/>
                  <a:gd name="T29" fmla="*/ 26 h 35"/>
                  <a:gd name="T30" fmla="*/ 12 w 14"/>
                  <a:gd name="T31" fmla="*/ 9 h 35"/>
                  <a:gd name="T32" fmla="*/ 14 w 14"/>
                  <a:gd name="T33" fmla="*/ 5 h 35"/>
                  <a:gd name="T34" fmla="*/ 14 w 14"/>
                  <a:gd name="T35" fmla="*/ 5 h 35"/>
                  <a:gd name="T36" fmla="*/ 14 w 14"/>
                  <a:gd name="T37" fmla="*/ 2 h 35"/>
                  <a:gd name="T38" fmla="*/ 12 w 14"/>
                  <a:gd name="T39" fmla="*/ 2 h 35"/>
                  <a:gd name="T40" fmla="*/ 9 w 14"/>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5"/>
                  <a:gd name="T65" fmla="*/ 14 w 14"/>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5">
                    <a:moveTo>
                      <a:pt x="9" y="0"/>
                    </a:moveTo>
                    <a:lnTo>
                      <a:pt x="9" y="0"/>
                    </a:lnTo>
                    <a:lnTo>
                      <a:pt x="7" y="2"/>
                    </a:lnTo>
                    <a:lnTo>
                      <a:pt x="5" y="7"/>
                    </a:lnTo>
                    <a:lnTo>
                      <a:pt x="0" y="9"/>
                    </a:lnTo>
                    <a:lnTo>
                      <a:pt x="0" y="35"/>
                    </a:lnTo>
                    <a:lnTo>
                      <a:pt x="2" y="35"/>
                    </a:lnTo>
                    <a:lnTo>
                      <a:pt x="5" y="35"/>
                    </a:lnTo>
                    <a:lnTo>
                      <a:pt x="5" y="33"/>
                    </a:lnTo>
                    <a:lnTo>
                      <a:pt x="9" y="28"/>
                    </a:lnTo>
                    <a:lnTo>
                      <a:pt x="12" y="26"/>
                    </a:lnTo>
                    <a:lnTo>
                      <a:pt x="12" y="9"/>
                    </a:lnTo>
                    <a:lnTo>
                      <a:pt x="14" y="5"/>
                    </a:lnTo>
                    <a:lnTo>
                      <a:pt x="14" y="2"/>
                    </a:lnTo>
                    <a:lnTo>
                      <a:pt x="12" y="2"/>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776" name="Freeform 951"/>
              <p:cNvSpPr>
                <a:spLocks/>
              </p:cNvSpPr>
              <p:nvPr/>
            </p:nvSpPr>
            <p:spPr bwMode="auto">
              <a:xfrm>
                <a:off x="1687" y="2413"/>
                <a:ext cx="31" cy="17"/>
              </a:xfrm>
              <a:custGeom>
                <a:avLst/>
                <a:gdLst>
                  <a:gd name="T0" fmla="*/ 10 w 31"/>
                  <a:gd name="T1" fmla="*/ 0 h 17"/>
                  <a:gd name="T2" fmla="*/ 7 w 31"/>
                  <a:gd name="T3" fmla="*/ 0 h 17"/>
                  <a:gd name="T4" fmla="*/ 7 w 31"/>
                  <a:gd name="T5" fmla="*/ 3 h 17"/>
                  <a:gd name="T6" fmla="*/ 7 w 31"/>
                  <a:gd name="T7" fmla="*/ 3 h 17"/>
                  <a:gd name="T8" fmla="*/ 5 w 31"/>
                  <a:gd name="T9" fmla="*/ 3 h 17"/>
                  <a:gd name="T10" fmla="*/ 5 w 31"/>
                  <a:gd name="T11" fmla="*/ 5 h 17"/>
                  <a:gd name="T12" fmla="*/ 3 w 31"/>
                  <a:gd name="T13" fmla="*/ 5 h 17"/>
                  <a:gd name="T14" fmla="*/ 0 w 31"/>
                  <a:gd name="T15" fmla="*/ 8 h 17"/>
                  <a:gd name="T16" fmla="*/ 0 w 31"/>
                  <a:gd name="T17" fmla="*/ 10 h 17"/>
                  <a:gd name="T18" fmla="*/ 3 w 31"/>
                  <a:gd name="T19" fmla="*/ 12 h 17"/>
                  <a:gd name="T20" fmla="*/ 19 w 31"/>
                  <a:gd name="T21" fmla="*/ 17 h 17"/>
                  <a:gd name="T22" fmla="*/ 26 w 31"/>
                  <a:gd name="T23" fmla="*/ 17 h 17"/>
                  <a:gd name="T24" fmla="*/ 31 w 31"/>
                  <a:gd name="T25" fmla="*/ 15 h 17"/>
                  <a:gd name="T26" fmla="*/ 31 w 31"/>
                  <a:gd name="T27" fmla="*/ 15 h 17"/>
                  <a:gd name="T28" fmla="*/ 31 w 31"/>
                  <a:gd name="T29" fmla="*/ 12 h 17"/>
                  <a:gd name="T30" fmla="*/ 31 w 31"/>
                  <a:gd name="T31" fmla="*/ 10 h 17"/>
                  <a:gd name="T32" fmla="*/ 31 w 31"/>
                  <a:gd name="T33" fmla="*/ 8 h 17"/>
                  <a:gd name="T34" fmla="*/ 29 w 31"/>
                  <a:gd name="T35" fmla="*/ 8 h 17"/>
                  <a:gd name="T36" fmla="*/ 26 w 31"/>
                  <a:gd name="T37" fmla="*/ 8 h 17"/>
                  <a:gd name="T38" fmla="*/ 26 w 31"/>
                  <a:gd name="T39" fmla="*/ 5 h 17"/>
                  <a:gd name="T40" fmla="*/ 24 w 31"/>
                  <a:gd name="T41" fmla="*/ 8 h 17"/>
                  <a:gd name="T42" fmla="*/ 24 w 31"/>
                  <a:gd name="T43" fmla="*/ 8 h 17"/>
                  <a:gd name="T44" fmla="*/ 21 w 31"/>
                  <a:gd name="T45" fmla="*/ 8 h 17"/>
                  <a:gd name="T46" fmla="*/ 21 w 31"/>
                  <a:gd name="T47" fmla="*/ 8 h 17"/>
                  <a:gd name="T48" fmla="*/ 21 w 31"/>
                  <a:gd name="T49" fmla="*/ 8 h 17"/>
                  <a:gd name="T50" fmla="*/ 21 w 31"/>
                  <a:gd name="T51" fmla="*/ 5 h 17"/>
                  <a:gd name="T52" fmla="*/ 19 w 31"/>
                  <a:gd name="T53" fmla="*/ 5 h 17"/>
                  <a:gd name="T54" fmla="*/ 19 w 31"/>
                  <a:gd name="T55" fmla="*/ 5 h 17"/>
                  <a:gd name="T56" fmla="*/ 19 w 31"/>
                  <a:gd name="T57" fmla="*/ 5 h 17"/>
                  <a:gd name="T58" fmla="*/ 17 w 31"/>
                  <a:gd name="T59" fmla="*/ 5 h 17"/>
                  <a:gd name="T60" fmla="*/ 14 w 31"/>
                  <a:gd name="T61" fmla="*/ 3 h 17"/>
                  <a:gd name="T62" fmla="*/ 14 w 31"/>
                  <a:gd name="T63" fmla="*/ 0 h 17"/>
                  <a:gd name="T64" fmla="*/ 10 w 31"/>
                  <a:gd name="T65" fmla="*/ 0 h 17"/>
                  <a:gd name="T66" fmla="*/ 10 w 3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7"/>
                  <a:gd name="T104" fmla="*/ 31 w 3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7">
                    <a:moveTo>
                      <a:pt x="10" y="0"/>
                    </a:moveTo>
                    <a:lnTo>
                      <a:pt x="7" y="0"/>
                    </a:lnTo>
                    <a:lnTo>
                      <a:pt x="7" y="3"/>
                    </a:lnTo>
                    <a:lnTo>
                      <a:pt x="5" y="3"/>
                    </a:lnTo>
                    <a:lnTo>
                      <a:pt x="5" y="5"/>
                    </a:lnTo>
                    <a:lnTo>
                      <a:pt x="3" y="5"/>
                    </a:lnTo>
                    <a:lnTo>
                      <a:pt x="0" y="8"/>
                    </a:lnTo>
                    <a:lnTo>
                      <a:pt x="0" y="10"/>
                    </a:lnTo>
                    <a:lnTo>
                      <a:pt x="3" y="12"/>
                    </a:lnTo>
                    <a:lnTo>
                      <a:pt x="19" y="17"/>
                    </a:lnTo>
                    <a:lnTo>
                      <a:pt x="26" y="17"/>
                    </a:lnTo>
                    <a:lnTo>
                      <a:pt x="31" y="15"/>
                    </a:lnTo>
                    <a:lnTo>
                      <a:pt x="31" y="12"/>
                    </a:lnTo>
                    <a:lnTo>
                      <a:pt x="31" y="10"/>
                    </a:lnTo>
                    <a:lnTo>
                      <a:pt x="31" y="8"/>
                    </a:lnTo>
                    <a:lnTo>
                      <a:pt x="29" y="8"/>
                    </a:lnTo>
                    <a:lnTo>
                      <a:pt x="26" y="8"/>
                    </a:lnTo>
                    <a:lnTo>
                      <a:pt x="26" y="5"/>
                    </a:lnTo>
                    <a:lnTo>
                      <a:pt x="24" y="8"/>
                    </a:lnTo>
                    <a:lnTo>
                      <a:pt x="21" y="8"/>
                    </a:lnTo>
                    <a:lnTo>
                      <a:pt x="21" y="5"/>
                    </a:lnTo>
                    <a:lnTo>
                      <a:pt x="19" y="5"/>
                    </a:lnTo>
                    <a:lnTo>
                      <a:pt x="17" y="5"/>
                    </a:lnTo>
                    <a:lnTo>
                      <a:pt x="14" y="3"/>
                    </a:lnTo>
                    <a:lnTo>
                      <a:pt x="14" y="0"/>
                    </a:lnTo>
                    <a:lnTo>
                      <a:pt x="10" y="0"/>
                    </a:lnTo>
                    <a:close/>
                  </a:path>
                </a:pathLst>
              </a:custGeom>
              <a:grpFill/>
              <a:ln w="9525">
                <a:noFill/>
                <a:round/>
                <a:headEnd/>
                <a:tailEnd/>
              </a:ln>
            </p:spPr>
            <p:txBody>
              <a:bodyPr/>
              <a:lstStyle/>
              <a:p>
                <a:pPr>
                  <a:defRPr/>
                </a:pPr>
                <a:endParaRPr lang="en-US" sz="1200" kern="0">
                  <a:solidFill>
                    <a:srgbClr val="0096D6"/>
                  </a:solidFill>
                </a:endParaRPr>
              </a:p>
            </p:txBody>
          </p:sp>
          <p:sp>
            <p:nvSpPr>
              <p:cNvPr id="2777" name="Freeform 952"/>
              <p:cNvSpPr>
                <a:spLocks/>
              </p:cNvSpPr>
              <p:nvPr/>
            </p:nvSpPr>
            <p:spPr bwMode="auto">
              <a:xfrm>
                <a:off x="1687" y="2413"/>
                <a:ext cx="31" cy="17"/>
              </a:xfrm>
              <a:custGeom>
                <a:avLst/>
                <a:gdLst>
                  <a:gd name="T0" fmla="*/ 10 w 31"/>
                  <a:gd name="T1" fmla="*/ 0 h 17"/>
                  <a:gd name="T2" fmla="*/ 7 w 31"/>
                  <a:gd name="T3" fmla="*/ 0 h 17"/>
                  <a:gd name="T4" fmla="*/ 7 w 31"/>
                  <a:gd name="T5" fmla="*/ 3 h 17"/>
                  <a:gd name="T6" fmla="*/ 7 w 31"/>
                  <a:gd name="T7" fmla="*/ 3 h 17"/>
                  <a:gd name="T8" fmla="*/ 5 w 31"/>
                  <a:gd name="T9" fmla="*/ 3 h 17"/>
                  <a:gd name="T10" fmla="*/ 5 w 31"/>
                  <a:gd name="T11" fmla="*/ 5 h 17"/>
                  <a:gd name="T12" fmla="*/ 3 w 31"/>
                  <a:gd name="T13" fmla="*/ 5 h 17"/>
                  <a:gd name="T14" fmla="*/ 0 w 31"/>
                  <a:gd name="T15" fmla="*/ 8 h 17"/>
                  <a:gd name="T16" fmla="*/ 0 w 31"/>
                  <a:gd name="T17" fmla="*/ 10 h 17"/>
                  <a:gd name="T18" fmla="*/ 3 w 31"/>
                  <a:gd name="T19" fmla="*/ 12 h 17"/>
                  <a:gd name="T20" fmla="*/ 19 w 31"/>
                  <a:gd name="T21" fmla="*/ 17 h 17"/>
                  <a:gd name="T22" fmla="*/ 26 w 31"/>
                  <a:gd name="T23" fmla="*/ 17 h 17"/>
                  <a:gd name="T24" fmla="*/ 31 w 31"/>
                  <a:gd name="T25" fmla="*/ 15 h 17"/>
                  <a:gd name="T26" fmla="*/ 31 w 31"/>
                  <a:gd name="T27" fmla="*/ 15 h 17"/>
                  <a:gd name="T28" fmla="*/ 31 w 31"/>
                  <a:gd name="T29" fmla="*/ 12 h 17"/>
                  <a:gd name="T30" fmla="*/ 31 w 31"/>
                  <a:gd name="T31" fmla="*/ 10 h 17"/>
                  <a:gd name="T32" fmla="*/ 31 w 31"/>
                  <a:gd name="T33" fmla="*/ 8 h 17"/>
                  <a:gd name="T34" fmla="*/ 29 w 31"/>
                  <a:gd name="T35" fmla="*/ 8 h 17"/>
                  <a:gd name="T36" fmla="*/ 26 w 31"/>
                  <a:gd name="T37" fmla="*/ 8 h 17"/>
                  <a:gd name="T38" fmla="*/ 26 w 31"/>
                  <a:gd name="T39" fmla="*/ 5 h 17"/>
                  <a:gd name="T40" fmla="*/ 24 w 31"/>
                  <a:gd name="T41" fmla="*/ 8 h 17"/>
                  <a:gd name="T42" fmla="*/ 24 w 31"/>
                  <a:gd name="T43" fmla="*/ 8 h 17"/>
                  <a:gd name="T44" fmla="*/ 21 w 31"/>
                  <a:gd name="T45" fmla="*/ 8 h 17"/>
                  <a:gd name="T46" fmla="*/ 21 w 31"/>
                  <a:gd name="T47" fmla="*/ 8 h 17"/>
                  <a:gd name="T48" fmla="*/ 21 w 31"/>
                  <a:gd name="T49" fmla="*/ 8 h 17"/>
                  <a:gd name="T50" fmla="*/ 21 w 31"/>
                  <a:gd name="T51" fmla="*/ 5 h 17"/>
                  <a:gd name="T52" fmla="*/ 19 w 31"/>
                  <a:gd name="T53" fmla="*/ 5 h 17"/>
                  <a:gd name="T54" fmla="*/ 19 w 31"/>
                  <a:gd name="T55" fmla="*/ 5 h 17"/>
                  <a:gd name="T56" fmla="*/ 19 w 31"/>
                  <a:gd name="T57" fmla="*/ 5 h 17"/>
                  <a:gd name="T58" fmla="*/ 17 w 31"/>
                  <a:gd name="T59" fmla="*/ 5 h 17"/>
                  <a:gd name="T60" fmla="*/ 14 w 31"/>
                  <a:gd name="T61" fmla="*/ 3 h 17"/>
                  <a:gd name="T62" fmla="*/ 14 w 31"/>
                  <a:gd name="T63" fmla="*/ 0 h 17"/>
                  <a:gd name="T64" fmla="*/ 10 w 31"/>
                  <a:gd name="T65" fmla="*/ 0 h 17"/>
                  <a:gd name="T66" fmla="*/ 10 w 3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7"/>
                  <a:gd name="T104" fmla="*/ 31 w 3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7">
                    <a:moveTo>
                      <a:pt x="10" y="0"/>
                    </a:moveTo>
                    <a:lnTo>
                      <a:pt x="7" y="0"/>
                    </a:lnTo>
                    <a:lnTo>
                      <a:pt x="7" y="3"/>
                    </a:lnTo>
                    <a:lnTo>
                      <a:pt x="5" y="3"/>
                    </a:lnTo>
                    <a:lnTo>
                      <a:pt x="5" y="5"/>
                    </a:lnTo>
                    <a:lnTo>
                      <a:pt x="3" y="5"/>
                    </a:lnTo>
                    <a:lnTo>
                      <a:pt x="0" y="8"/>
                    </a:lnTo>
                    <a:lnTo>
                      <a:pt x="0" y="10"/>
                    </a:lnTo>
                    <a:lnTo>
                      <a:pt x="3" y="12"/>
                    </a:lnTo>
                    <a:lnTo>
                      <a:pt x="19" y="17"/>
                    </a:lnTo>
                    <a:lnTo>
                      <a:pt x="26" y="17"/>
                    </a:lnTo>
                    <a:lnTo>
                      <a:pt x="31" y="15"/>
                    </a:lnTo>
                    <a:lnTo>
                      <a:pt x="31" y="12"/>
                    </a:lnTo>
                    <a:lnTo>
                      <a:pt x="31" y="10"/>
                    </a:lnTo>
                    <a:lnTo>
                      <a:pt x="31" y="8"/>
                    </a:lnTo>
                    <a:lnTo>
                      <a:pt x="29" y="8"/>
                    </a:lnTo>
                    <a:lnTo>
                      <a:pt x="26" y="8"/>
                    </a:lnTo>
                    <a:lnTo>
                      <a:pt x="26" y="5"/>
                    </a:lnTo>
                    <a:lnTo>
                      <a:pt x="24" y="8"/>
                    </a:lnTo>
                    <a:lnTo>
                      <a:pt x="21" y="8"/>
                    </a:lnTo>
                    <a:lnTo>
                      <a:pt x="21" y="5"/>
                    </a:lnTo>
                    <a:lnTo>
                      <a:pt x="19" y="5"/>
                    </a:lnTo>
                    <a:lnTo>
                      <a:pt x="17" y="5"/>
                    </a:lnTo>
                    <a:lnTo>
                      <a:pt x="14" y="3"/>
                    </a:lnTo>
                    <a:lnTo>
                      <a:pt x="14" y="0"/>
                    </a:lnTo>
                    <a:lnTo>
                      <a:pt x="10" y="0"/>
                    </a:lnTo>
                  </a:path>
                </a:pathLst>
              </a:custGeom>
              <a:grpFill/>
              <a:ln w="9525">
                <a:noFill/>
                <a:round/>
                <a:headEnd/>
                <a:tailEnd/>
              </a:ln>
            </p:spPr>
            <p:txBody>
              <a:bodyPr/>
              <a:lstStyle/>
              <a:p>
                <a:pPr>
                  <a:defRPr/>
                </a:pPr>
                <a:endParaRPr lang="en-US" sz="1200" kern="0">
                  <a:solidFill>
                    <a:srgbClr val="0096D6"/>
                  </a:solidFill>
                </a:endParaRPr>
              </a:p>
            </p:txBody>
          </p:sp>
          <p:sp>
            <p:nvSpPr>
              <p:cNvPr id="2778" name="Freeform 953"/>
              <p:cNvSpPr>
                <a:spLocks/>
              </p:cNvSpPr>
              <p:nvPr/>
            </p:nvSpPr>
            <p:spPr bwMode="auto">
              <a:xfrm>
                <a:off x="1744" y="2456"/>
                <a:ext cx="42" cy="38"/>
              </a:xfrm>
              <a:custGeom>
                <a:avLst/>
                <a:gdLst>
                  <a:gd name="T0" fmla="*/ 28 w 42"/>
                  <a:gd name="T1" fmla="*/ 5 h 38"/>
                  <a:gd name="T2" fmla="*/ 21 w 42"/>
                  <a:gd name="T3" fmla="*/ 7 h 38"/>
                  <a:gd name="T4" fmla="*/ 16 w 42"/>
                  <a:gd name="T5" fmla="*/ 2 h 38"/>
                  <a:gd name="T6" fmla="*/ 12 w 42"/>
                  <a:gd name="T7" fmla="*/ 5 h 38"/>
                  <a:gd name="T8" fmla="*/ 2 w 42"/>
                  <a:gd name="T9" fmla="*/ 0 h 38"/>
                  <a:gd name="T10" fmla="*/ 2 w 42"/>
                  <a:gd name="T11" fmla="*/ 0 h 38"/>
                  <a:gd name="T12" fmla="*/ 0 w 42"/>
                  <a:gd name="T13" fmla="*/ 2 h 38"/>
                  <a:gd name="T14" fmla="*/ 0 w 42"/>
                  <a:gd name="T15" fmla="*/ 5 h 38"/>
                  <a:gd name="T16" fmla="*/ 0 w 42"/>
                  <a:gd name="T17" fmla="*/ 5 h 38"/>
                  <a:gd name="T18" fmla="*/ 0 w 42"/>
                  <a:gd name="T19" fmla="*/ 5 h 38"/>
                  <a:gd name="T20" fmla="*/ 0 w 42"/>
                  <a:gd name="T21" fmla="*/ 9 h 38"/>
                  <a:gd name="T22" fmla="*/ 0 w 42"/>
                  <a:gd name="T23" fmla="*/ 12 h 38"/>
                  <a:gd name="T24" fmla="*/ 0 w 42"/>
                  <a:gd name="T25" fmla="*/ 17 h 38"/>
                  <a:gd name="T26" fmla="*/ 2 w 42"/>
                  <a:gd name="T27" fmla="*/ 17 h 38"/>
                  <a:gd name="T28" fmla="*/ 2 w 42"/>
                  <a:gd name="T29" fmla="*/ 19 h 38"/>
                  <a:gd name="T30" fmla="*/ 5 w 42"/>
                  <a:gd name="T31" fmla="*/ 19 h 38"/>
                  <a:gd name="T32" fmla="*/ 9 w 42"/>
                  <a:gd name="T33" fmla="*/ 21 h 38"/>
                  <a:gd name="T34" fmla="*/ 9 w 42"/>
                  <a:gd name="T35" fmla="*/ 21 h 38"/>
                  <a:gd name="T36" fmla="*/ 12 w 42"/>
                  <a:gd name="T37" fmla="*/ 19 h 38"/>
                  <a:gd name="T38" fmla="*/ 12 w 42"/>
                  <a:gd name="T39" fmla="*/ 17 h 38"/>
                  <a:gd name="T40" fmla="*/ 9 w 42"/>
                  <a:gd name="T41" fmla="*/ 17 h 38"/>
                  <a:gd name="T42" fmla="*/ 9 w 42"/>
                  <a:gd name="T43" fmla="*/ 17 h 38"/>
                  <a:gd name="T44" fmla="*/ 9 w 42"/>
                  <a:gd name="T45" fmla="*/ 14 h 38"/>
                  <a:gd name="T46" fmla="*/ 12 w 42"/>
                  <a:gd name="T47" fmla="*/ 17 h 38"/>
                  <a:gd name="T48" fmla="*/ 14 w 42"/>
                  <a:gd name="T49" fmla="*/ 19 h 38"/>
                  <a:gd name="T50" fmla="*/ 16 w 42"/>
                  <a:gd name="T51" fmla="*/ 21 h 38"/>
                  <a:gd name="T52" fmla="*/ 16 w 42"/>
                  <a:gd name="T53" fmla="*/ 24 h 38"/>
                  <a:gd name="T54" fmla="*/ 19 w 42"/>
                  <a:gd name="T55" fmla="*/ 24 h 38"/>
                  <a:gd name="T56" fmla="*/ 24 w 42"/>
                  <a:gd name="T57" fmla="*/ 26 h 38"/>
                  <a:gd name="T58" fmla="*/ 28 w 42"/>
                  <a:gd name="T59" fmla="*/ 28 h 38"/>
                  <a:gd name="T60" fmla="*/ 28 w 42"/>
                  <a:gd name="T61" fmla="*/ 35 h 38"/>
                  <a:gd name="T62" fmla="*/ 28 w 42"/>
                  <a:gd name="T63" fmla="*/ 35 h 38"/>
                  <a:gd name="T64" fmla="*/ 31 w 42"/>
                  <a:gd name="T65" fmla="*/ 38 h 38"/>
                  <a:gd name="T66" fmla="*/ 33 w 42"/>
                  <a:gd name="T67" fmla="*/ 38 h 38"/>
                  <a:gd name="T68" fmla="*/ 33 w 42"/>
                  <a:gd name="T69" fmla="*/ 38 h 38"/>
                  <a:gd name="T70" fmla="*/ 31 w 42"/>
                  <a:gd name="T71" fmla="*/ 33 h 38"/>
                  <a:gd name="T72" fmla="*/ 33 w 42"/>
                  <a:gd name="T73" fmla="*/ 33 h 38"/>
                  <a:gd name="T74" fmla="*/ 33 w 42"/>
                  <a:gd name="T75" fmla="*/ 35 h 38"/>
                  <a:gd name="T76" fmla="*/ 35 w 42"/>
                  <a:gd name="T77" fmla="*/ 35 h 38"/>
                  <a:gd name="T78" fmla="*/ 35 w 42"/>
                  <a:gd name="T79" fmla="*/ 38 h 38"/>
                  <a:gd name="T80" fmla="*/ 38 w 42"/>
                  <a:gd name="T81" fmla="*/ 38 h 38"/>
                  <a:gd name="T82" fmla="*/ 40 w 42"/>
                  <a:gd name="T83" fmla="*/ 35 h 38"/>
                  <a:gd name="T84" fmla="*/ 40 w 42"/>
                  <a:gd name="T85" fmla="*/ 35 h 38"/>
                  <a:gd name="T86" fmla="*/ 40 w 42"/>
                  <a:gd name="T87" fmla="*/ 33 h 38"/>
                  <a:gd name="T88" fmla="*/ 40 w 42"/>
                  <a:gd name="T89" fmla="*/ 31 h 38"/>
                  <a:gd name="T90" fmla="*/ 40 w 42"/>
                  <a:gd name="T91" fmla="*/ 31 h 38"/>
                  <a:gd name="T92" fmla="*/ 40 w 42"/>
                  <a:gd name="T93" fmla="*/ 28 h 38"/>
                  <a:gd name="T94" fmla="*/ 38 w 42"/>
                  <a:gd name="T95" fmla="*/ 28 h 38"/>
                  <a:gd name="T96" fmla="*/ 38 w 42"/>
                  <a:gd name="T97" fmla="*/ 24 h 38"/>
                  <a:gd name="T98" fmla="*/ 40 w 42"/>
                  <a:gd name="T99" fmla="*/ 21 h 38"/>
                  <a:gd name="T100" fmla="*/ 40 w 42"/>
                  <a:gd name="T101" fmla="*/ 21 h 38"/>
                  <a:gd name="T102" fmla="*/ 42 w 42"/>
                  <a:gd name="T103" fmla="*/ 21 h 38"/>
                  <a:gd name="T104" fmla="*/ 42 w 42"/>
                  <a:gd name="T105" fmla="*/ 21 h 38"/>
                  <a:gd name="T106" fmla="*/ 42 w 42"/>
                  <a:gd name="T107" fmla="*/ 21 h 38"/>
                  <a:gd name="T108" fmla="*/ 31 w 42"/>
                  <a:gd name="T109" fmla="*/ 12 h 38"/>
                  <a:gd name="T110" fmla="*/ 28 w 42"/>
                  <a:gd name="T111" fmla="*/ 5 h 38"/>
                  <a:gd name="T112" fmla="*/ 28 w 42"/>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38"/>
                  <a:gd name="T173" fmla="*/ 42 w 42"/>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38">
                    <a:moveTo>
                      <a:pt x="28" y="5"/>
                    </a:moveTo>
                    <a:lnTo>
                      <a:pt x="21" y="7"/>
                    </a:lnTo>
                    <a:lnTo>
                      <a:pt x="16" y="2"/>
                    </a:lnTo>
                    <a:lnTo>
                      <a:pt x="12" y="5"/>
                    </a:lnTo>
                    <a:lnTo>
                      <a:pt x="2" y="0"/>
                    </a:lnTo>
                    <a:lnTo>
                      <a:pt x="0" y="2"/>
                    </a:lnTo>
                    <a:lnTo>
                      <a:pt x="0" y="5"/>
                    </a:lnTo>
                    <a:lnTo>
                      <a:pt x="0" y="9"/>
                    </a:lnTo>
                    <a:lnTo>
                      <a:pt x="0" y="12"/>
                    </a:lnTo>
                    <a:lnTo>
                      <a:pt x="0" y="17"/>
                    </a:lnTo>
                    <a:lnTo>
                      <a:pt x="2" y="17"/>
                    </a:lnTo>
                    <a:lnTo>
                      <a:pt x="2" y="19"/>
                    </a:lnTo>
                    <a:lnTo>
                      <a:pt x="5" y="19"/>
                    </a:lnTo>
                    <a:lnTo>
                      <a:pt x="9" y="21"/>
                    </a:lnTo>
                    <a:lnTo>
                      <a:pt x="12" y="19"/>
                    </a:lnTo>
                    <a:lnTo>
                      <a:pt x="12" y="17"/>
                    </a:lnTo>
                    <a:lnTo>
                      <a:pt x="9" y="17"/>
                    </a:lnTo>
                    <a:lnTo>
                      <a:pt x="9" y="14"/>
                    </a:lnTo>
                    <a:lnTo>
                      <a:pt x="12" y="17"/>
                    </a:lnTo>
                    <a:lnTo>
                      <a:pt x="14" y="19"/>
                    </a:lnTo>
                    <a:lnTo>
                      <a:pt x="16" y="21"/>
                    </a:lnTo>
                    <a:lnTo>
                      <a:pt x="16" y="24"/>
                    </a:lnTo>
                    <a:lnTo>
                      <a:pt x="19" y="24"/>
                    </a:lnTo>
                    <a:lnTo>
                      <a:pt x="24" y="26"/>
                    </a:lnTo>
                    <a:lnTo>
                      <a:pt x="28" y="28"/>
                    </a:lnTo>
                    <a:lnTo>
                      <a:pt x="28" y="35"/>
                    </a:lnTo>
                    <a:lnTo>
                      <a:pt x="31" y="38"/>
                    </a:lnTo>
                    <a:lnTo>
                      <a:pt x="33" y="38"/>
                    </a:lnTo>
                    <a:lnTo>
                      <a:pt x="31" y="33"/>
                    </a:lnTo>
                    <a:lnTo>
                      <a:pt x="33" y="33"/>
                    </a:lnTo>
                    <a:lnTo>
                      <a:pt x="33" y="35"/>
                    </a:lnTo>
                    <a:lnTo>
                      <a:pt x="35" y="35"/>
                    </a:lnTo>
                    <a:lnTo>
                      <a:pt x="35" y="38"/>
                    </a:lnTo>
                    <a:lnTo>
                      <a:pt x="38" y="38"/>
                    </a:lnTo>
                    <a:lnTo>
                      <a:pt x="40" y="35"/>
                    </a:lnTo>
                    <a:lnTo>
                      <a:pt x="40" y="33"/>
                    </a:lnTo>
                    <a:lnTo>
                      <a:pt x="40" y="31"/>
                    </a:lnTo>
                    <a:lnTo>
                      <a:pt x="40" y="28"/>
                    </a:lnTo>
                    <a:lnTo>
                      <a:pt x="38" y="28"/>
                    </a:lnTo>
                    <a:lnTo>
                      <a:pt x="38" y="24"/>
                    </a:lnTo>
                    <a:lnTo>
                      <a:pt x="40" y="21"/>
                    </a:lnTo>
                    <a:lnTo>
                      <a:pt x="42" y="21"/>
                    </a:lnTo>
                    <a:lnTo>
                      <a:pt x="31" y="12"/>
                    </a:lnTo>
                    <a:lnTo>
                      <a:pt x="28" y="5"/>
                    </a:lnTo>
                    <a:close/>
                  </a:path>
                </a:pathLst>
              </a:custGeom>
              <a:grpFill/>
              <a:ln w="9525">
                <a:noFill/>
                <a:round/>
                <a:headEnd/>
                <a:tailEnd/>
              </a:ln>
            </p:spPr>
            <p:txBody>
              <a:bodyPr/>
              <a:lstStyle/>
              <a:p>
                <a:pPr>
                  <a:defRPr/>
                </a:pPr>
                <a:endParaRPr lang="en-US" sz="1200" kern="0">
                  <a:solidFill>
                    <a:srgbClr val="0096D6"/>
                  </a:solidFill>
                </a:endParaRPr>
              </a:p>
            </p:txBody>
          </p:sp>
          <p:sp>
            <p:nvSpPr>
              <p:cNvPr id="2779" name="Freeform 954"/>
              <p:cNvSpPr>
                <a:spLocks/>
              </p:cNvSpPr>
              <p:nvPr/>
            </p:nvSpPr>
            <p:spPr bwMode="auto">
              <a:xfrm>
                <a:off x="1744" y="2456"/>
                <a:ext cx="42" cy="38"/>
              </a:xfrm>
              <a:custGeom>
                <a:avLst/>
                <a:gdLst>
                  <a:gd name="T0" fmla="*/ 28 w 42"/>
                  <a:gd name="T1" fmla="*/ 5 h 38"/>
                  <a:gd name="T2" fmla="*/ 21 w 42"/>
                  <a:gd name="T3" fmla="*/ 7 h 38"/>
                  <a:gd name="T4" fmla="*/ 16 w 42"/>
                  <a:gd name="T5" fmla="*/ 2 h 38"/>
                  <a:gd name="T6" fmla="*/ 12 w 42"/>
                  <a:gd name="T7" fmla="*/ 5 h 38"/>
                  <a:gd name="T8" fmla="*/ 2 w 42"/>
                  <a:gd name="T9" fmla="*/ 0 h 38"/>
                  <a:gd name="T10" fmla="*/ 2 w 42"/>
                  <a:gd name="T11" fmla="*/ 0 h 38"/>
                  <a:gd name="T12" fmla="*/ 0 w 42"/>
                  <a:gd name="T13" fmla="*/ 2 h 38"/>
                  <a:gd name="T14" fmla="*/ 0 w 42"/>
                  <a:gd name="T15" fmla="*/ 5 h 38"/>
                  <a:gd name="T16" fmla="*/ 0 w 42"/>
                  <a:gd name="T17" fmla="*/ 5 h 38"/>
                  <a:gd name="T18" fmla="*/ 0 w 42"/>
                  <a:gd name="T19" fmla="*/ 5 h 38"/>
                  <a:gd name="T20" fmla="*/ 0 w 42"/>
                  <a:gd name="T21" fmla="*/ 9 h 38"/>
                  <a:gd name="T22" fmla="*/ 0 w 42"/>
                  <a:gd name="T23" fmla="*/ 12 h 38"/>
                  <a:gd name="T24" fmla="*/ 0 w 42"/>
                  <a:gd name="T25" fmla="*/ 17 h 38"/>
                  <a:gd name="T26" fmla="*/ 2 w 42"/>
                  <a:gd name="T27" fmla="*/ 17 h 38"/>
                  <a:gd name="T28" fmla="*/ 2 w 42"/>
                  <a:gd name="T29" fmla="*/ 19 h 38"/>
                  <a:gd name="T30" fmla="*/ 5 w 42"/>
                  <a:gd name="T31" fmla="*/ 19 h 38"/>
                  <a:gd name="T32" fmla="*/ 9 w 42"/>
                  <a:gd name="T33" fmla="*/ 21 h 38"/>
                  <a:gd name="T34" fmla="*/ 9 w 42"/>
                  <a:gd name="T35" fmla="*/ 21 h 38"/>
                  <a:gd name="T36" fmla="*/ 12 w 42"/>
                  <a:gd name="T37" fmla="*/ 19 h 38"/>
                  <a:gd name="T38" fmla="*/ 12 w 42"/>
                  <a:gd name="T39" fmla="*/ 17 h 38"/>
                  <a:gd name="T40" fmla="*/ 9 w 42"/>
                  <a:gd name="T41" fmla="*/ 17 h 38"/>
                  <a:gd name="T42" fmla="*/ 9 w 42"/>
                  <a:gd name="T43" fmla="*/ 17 h 38"/>
                  <a:gd name="T44" fmla="*/ 9 w 42"/>
                  <a:gd name="T45" fmla="*/ 14 h 38"/>
                  <a:gd name="T46" fmla="*/ 12 w 42"/>
                  <a:gd name="T47" fmla="*/ 17 h 38"/>
                  <a:gd name="T48" fmla="*/ 14 w 42"/>
                  <a:gd name="T49" fmla="*/ 19 h 38"/>
                  <a:gd name="T50" fmla="*/ 16 w 42"/>
                  <a:gd name="T51" fmla="*/ 21 h 38"/>
                  <a:gd name="T52" fmla="*/ 16 w 42"/>
                  <a:gd name="T53" fmla="*/ 24 h 38"/>
                  <a:gd name="T54" fmla="*/ 19 w 42"/>
                  <a:gd name="T55" fmla="*/ 24 h 38"/>
                  <a:gd name="T56" fmla="*/ 24 w 42"/>
                  <a:gd name="T57" fmla="*/ 26 h 38"/>
                  <a:gd name="T58" fmla="*/ 28 w 42"/>
                  <a:gd name="T59" fmla="*/ 28 h 38"/>
                  <a:gd name="T60" fmla="*/ 28 w 42"/>
                  <a:gd name="T61" fmla="*/ 35 h 38"/>
                  <a:gd name="T62" fmla="*/ 28 w 42"/>
                  <a:gd name="T63" fmla="*/ 35 h 38"/>
                  <a:gd name="T64" fmla="*/ 31 w 42"/>
                  <a:gd name="T65" fmla="*/ 38 h 38"/>
                  <a:gd name="T66" fmla="*/ 33 w 42"/>
                  <a:gd name="T67" fmla="*/ 38 h 38"/>
                  <a:gd name="T68" fmla="*/ 33 w 42"/>
                  <a:gd name="T69" fmla="*/ 38 h 38"/>
                  <a:gd name="T70" fmla="*/ 31 w 42"/>
                  <a:gd name="T71" fmla="*/ 33 h 38"/>
                  <a:gd name="T72" fmla="*/ 33 w 42"/>
                  <a:gd name="T73" fmla="*/ 33 h 38"/>
                  <a:gd name="T74" fmla="*/ 33 w 42"/>
                  <a:gd name="T75" fmla="*/ 35 h 38"/>
                  <a:gd name="T76" fmla="*/ 35 w 42"/>
                  <a:gd name="T77" fmla="*/ 35 h 38"/>
                  <a:gd name="T78" fmla="*/ 35 w 42"/>
                  <a:gd name="T79" fmla="*/ 38 h 38"/>
                  <a:gd name="T80" fmla="*/ 38 w 42"/>
                  <a:gd name="T81" fmla="*/ 38 h 38"/>
                  <a:gd name="T82" fmla="*/ 40 w 42"/>
                  <a:gd name="T83" fmla="*/ 35 h 38"/>
                  <a:gd name="T84" fmla="*/ 40 w 42"/>
                  <a:gd name="T85" fmla="*/ 35 h 38"/>
                  <a:gd name="T86" fmla="*/ 40 w 42"/>
                  <a:gd name="T87" fmla="*/ 33 h 38"/>
                  <a:gd name="T88" fmla="*/ 40 w 42"/>
                  <a:gd name="T89" fmla="*/ 31 h 38"/>
                  <a:gd name="T90" fmla="*/ 40 w 42"/>
                  <a:gd name="T91" fmla="*/ 31 h 38"/>
                  <a:gd name="T92" fmla="*/ 40 w 42"/>
                  <a:gd name="T93" fmla="*/ 28 h 38"/>
                  <a:gd name="T94" fmla="*/ 38 w 42"/>
                  <a:gd name="T95" fmla="*/ 28 h 38"/>
                  <a:gd name="T96" fmla="*/ 38 w 42"/>
                  <a:gd name="T97" fmla="*/ 24 h 38"/>
                  <a:gd name="T98" fmla="*/ 40 w 42"/>
                  <a:gd name="T99" fmla="*/ 21 h 38"/>
                  <a:gd name="T100" fmla="*/ 40 w 42"/>
                  <a:gd name="T101" fmla="*/ 21 h 38"/>
                  <a:gd name="T102" fmla="*/ 42 w 42"/>
                  <a:gd name="T103" fmla="*/ 21 h 38"/>
                  <a:gd name="T104" fmla="*/ 42 w 42"/>
                  <a:gd name="T105" fmla="*/ 21 h 38"/>
                  <a:gd name="T106" fmla="*/ 42 w 42"/>
                  <a:gd name="T107" fmla="*/ 21 h 38"/>
                  <a:gd name="T108" fmla="*/ 31 w 42"/>
                  <a:gd name="T109" fmla="*/ 12 h 38"/>
                  <a:gd name="T110" fmla="*/ 28 w 42"/>
                  <a:gd name="T111" fmla="*/ 5 h 38"/>
                  <a:gd name="T112" fmla="*/ 28 w 42"/>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38"/>
                  <a:gd name="T173" fmla="*/ 42 w 42"/>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38">
                    <a:moveTo>
                      <a:pt x="28" y="5"/>
                    </a:moveTo>
                    <a:lnTo>
                      <a:pt x="21" y="7"/>
                    </a:lnTo>
                    <a:lnTo>
                      <a:pt x="16" y="2"/>
                    </a:lnTo>
                    <a:lnTo>
                      <a:pt x="12" y="5"/>
                    </a:lnTo>
                    <a:lnTo>
                      <a:pt x="2" y="0"/>
                    </a:lnTo>
                    <a:lnTo>
                      <a:pt x="0" y="2"/>
                    </a:lnTo>
                    <a:lnTo>
                      <a:pt x="0" y="5"/>
                    </a:lnTo>
                    <a:lnTo>
                      <a:pt x="0" y="9"/>
                    </a:lnTo>
                    <a:lnTo>
                      <a:pt x="0" y="12"/>
                    </a:lnTo>
                    <a:lnTo>
                      <a:pt x="0" y="17"/>
                    </a:lnTo>
                    <a:lnTo>
                      <a:pt x="2" y="17"/>
                    </a:lnTo>
                    <a:lnTo>
                      <a:pt x="2" y="19"/>
                    </a:lnTo>
                    <a:lnTo>
                      <a:pt x="5" y="19"/>
                    </a:lnTo>
                    <a:lnTo>
                      <a:pt x="9" y="21"/>
                    </a:lnTo>
                    <a:lnTo>
                      <a:pt x="12" y="19"/>
                    </a:lnTo>
                    <a:lnTo>
                      <a:pt x="12" y="17"/>
                    </a:lnTo>
                    <a:lnTo>
                      <a:pt x="9" y="17"/>
                    </a:lnTo>
                    <a:lnTo>
                      <a:pt x="9" y="14"/>
                    </a:lnTo>
                    <a:lnTo>
                      <a:pt x="12" y="17"/>
                    </a:lnTo>
                    <a:lnTo>
                      <a:pt x="14" y="19"/>
                    </a:lnTo>
                    <a:lnTo>
                      <a:pt x="16" y="21"/>
                    </a:lnTo>
                    <a:lnTo>
                      <a:pt x="16" y="24"/>
                    </a:lnTo>
                    <a:lnTo>
                      <a:pt x="19" y="24"/>
                    </a:lnTo>
                    <a:lnTo>
                      <a:pt x="24" y="26"/>
                    </a:lnTo>
                    <a:lnTo>
                      <a:pt x="28" y="28"/>
                    </a:lnTo>
                    <a:lnTo>
                      <a:pt x="28" y="35"/>
                    </a:lnTo>
                    <a:lnTo>
                      <a:pt x="31" y="38"/>
                    </a:lnTo>
                    <a:lnTo>
                      <a:pt x="33" y="38"/>
                    </a:lnTo>
                    <a:lnTo>
                      <a:pt x="31" y="33"/>
                    </a:lnTo>
                    <a:lnTo>
                      <a:pt x="33" y="33"/>
                    </a:lnTo>
                    <a:lnTo>
                      <a:pt x="33" y="35"/>
                    </a:lnTo>
                    <a:lnTo>
                      <a:pt x="35" y="35"/>
                    </a:lnTo>
                    <a:lnTo>
                      <a:pt x="35" y="38"/>
                    </a:lnTo>
                    <a:lnTo>
                      <a:pt x="38" y="38"/>
                    </a:lnTo>
                    <a:lnTo>
                      <a:pt x="40" y="35"/>
                    </a:lnTo>
                    <a:lnTo>
                      <a:pt x="40" y="33"/>
                    </a:lnTo>
                    <a:lnTo>
                      <a:pt x="40" y="31"/>
                    </a:lnTo>
                    <a:lnTo>
                      <a:pt x="40" y="28"/>
                    </a:lnTo>
                    <a:lnTo>
                      <a:pt x="38" y="28"/>
                    </a:lnTo>
                    <a:lnTo>
                      <a:pt x="38" y="24"/>
                    </a:lnTo>
                    <a:lnTo>
                      <a:pt x="40" y="21"/>
                    </a:lnTo>
                    <a:lnTo>
                      <a:pt x="42" y="21"/>
                    </a:lnTo>
                    <a:lnTo>
                      <a:pt x="31" y="12"/>
                    </a:lnTo>
                    <a:lnTo>
                      <a:pt x="28" y="5"/>
                    </a:lnTo>
                  </a:path>
                </a:pathLst>
              </a:custGeom>
              <a:grpFill/>
              <a:ln w="9525">
                <a:noFill/>
                <a:round/>
                <a:headEnd/>
                <a:tailEnd/>
              </a:ln>
            </p:spPr>
            <p:txBody>
              <a:bodyPr/>
              <a:lstStyle/>
              <a:p>
                <a:pPr>
                  <a:defRPr/>
                </a:pPr>
                <a:endParaRPr lang="en-US" sz="1200" kern="0">
                  <a:solidFill>
                    <a:srgbClr val="0096D6"/>
                  </a:solidFill>
                </a:endParaRPr>
              </a:p>
            </p:txBody>
          </p:sp>
          <p:sp>
            <p:nvSpPr>
              <p:cNvPr id="2780" name="Freeform 955"/>
              <p:cNvSpPr>
                <a:spLocks/>
              </p:cNvSpPr>
              <p:nvPr/>
            </p:nvSpPr>
            <p:spPr bwMode="auto">
              <a:xfrm>
                <a:off x="1914" y="2336"/>
                <a:ext cx="5" cy="0"/>
              </a:xfrm>
              <a:custGeom>
                <a:avLst/>
                <a:gdLst>
                  <a:gd name="T0" fmla="*/ 2 w 5"/>
                  <a:gd name="T1" fmla="*/ 2 w 5"/>
                  <a:gd name="T2" fmla="*/ 5 w 5"/>
                  <a:gd name="T3" fmla="*/ 2 w 5"/>
                  <a:gd name="T4" fmla="*/ 2 w 5"/>
                  <a:gd name="T5" fmla="*/ 0 w 5"/>
                  <a:gd name="T6" fmla="*/ 0 w 5"/>
                  <a:gd name="T7" fmla="*/ 0 w 5"/>
                  <a:gd name="T8" fmla="*/ 2 w 5"/>
                  <a:gd name="T9" fmla="*/ 2 w 5"/>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w 5"/>
                  <a:gd name="T21" fmla="*/ 5 w 5"/>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5">
                    <a:moveTo>
                      <a:pt x="2" y="0"/>
                    </a:moveTo>
                    <a:lnTo>
                      <a:pt x="2" y="0"/>
                    </a:lnTo>
                    <a:lnTo>
                      <a:pt x="5"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781" name="Freeform 956"/>
              <p:cNvSpPr>
                <a:spLocks/>
              </p:cNvSpPr>
              <p:nvPr/>
            </p:nvSpPr>
            <p:spPr bwMode="auto">
              <a:xfrm>
                <a:off x="1914" y="2336"/>
                <a:ext cx="5" cy="0"/>
              </a:xfrm>
              <a:custGeom>
                <a:avLst/>
                <a:gdLst>
                  <a:gd name="T0" fmla="*/ 2 w 5"/>
                  <a:gd name="T1" fmla="*/ 2 w 5"/>
                  <a:gd name="T2" fmla="*/ 5 w 5"/>
                  <a:gd name="T3" fmla="*/ 2 w 5"/>
                  <a:gd name="T4" fmla="*/ 2 w 5"/>
                  <a:gd name="T5" fmla="*/ 0 w 5"/>
                  <a:gd name="T6" fmla="*/ 0 w 5"/>
                  <a:gd name="T7" fmla="*/ 0 w 5"/>
                  <a:gd name="T8" fmla="*/ 2 w 5"/>
                  <a:gd name="T9" fmla="*/ 2 w 5"/>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w 5"/>
                  <a:gd name="T21" fmla="*/ 5 w 5"/>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5">
                    <a:moveTo>
                      <a:pt x="2" y="0"/>
                    </a:moveTo>
                    <a:lnTo>
                      <a:pt x="2" y="0"/>
                    </a:lnTo>
                    <a:lnTo>
                      <a:pt x="5"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782" name="Freeform 957"/>
              <p:cNvSpPr>
                <a:spLocks/>
              </p:cNvSpPr>
              <p:nvPr/>
            </p:nvSpPr>
            <p:spPr bwMode="auto">
              <a:xfrm>
                <a:off x="1909" y="2350"/>
                <a:ext cx="7" cy="4"/>
              </a:xfrm>
              <a:custGeom>
                <a:avLst/>
                <a:gdLst>
                  <a:gd name="T0" fmla="*/ 5 w 7"/>
                  <a:gd name="T1" fmla="*/ 0 h 4"/>
                  <a:gd name="T2" fmla="*/ 5 w 7"/>
                  <a:gd name="T3" fmla="*/ 2 h 4"/>
                  <a:gd name="T4" fmla="*/ 7 w 7"/>
                  <a:gd name="T5" fmla="*/ 4 h 4"/>
                  <a:gd name="T6" fmla="*/ 5 w 7"/>
                  <a:gd name="T7" fmla="*/ 2 h 4"/>
                  <a:gd name="T8" fmla="*/ 0 w 7"/>
                  <a:gd name="T9" fmla="*/ 2 h 4"/>
                  <a:gd name="T10" fmla="*/ 0 w 7"/>
                  <a:gd name="T11" fmla="*/ 2 h 4"/>
                  <a:gd name="T12" fmla="*/ 3 w 7"/>
                  <a:gd name="T13" fmla="*/ 0 h 4"/>
                  <a:gd name="T14" fmla="*/ 5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0"/>
                    </a:moveTo>
                    <a:lnTo>
                      <a:pt x="5" y="2"/>
                    </a:lnTo>
                    <a:lnTo>
                      <a:pt x="7" y="4"/>
                    </a:lnTo>
                    <a:lnTo>
                      <a:pt x="5" y="2"/>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783" name="Freeform 958"/>
              <p:cNvSpPr>
                <a:spLocks/>
              </p:cNvSpPr>
              <p:nvPr/>
            </p:nvSpPr>
            <p:spPr bwMode="auto">
              <a:xfrm>
                <a:off x="1909" y="2350"/>
                <a:ext cx="7" cy="4"/>
              </a:xfrm>
              <a:custGeom>
                <a:avLst/>
                <a:gdLst>
                  <a:gd name="T0" fmla="*/ 5 w 7"/>
                  <a:gd name="T1" fmla="*/ 0 h 4"/>
                  <a:gd name="T2" fmla="*/ 5 w 7"/>
                  <a:gd name="T3" fmla="*/ 2 h 4"/>
                  <a:gd name="T4" fmla="*/ 7 w 7"/>
                  <a:gd name="T5" fmla="*/ 4 h 4"/>
                  <a:gd name="T6" fmla="*/ 5 w 7"/>
                  <a:gd name="T7" fmla="*/ 2 h 4"/>
                  <a:gd name="T8" fmla="*/ 0 w 7"/>
                  <a:gd name="T9" fmla="*/ 2 h 4"/>
                  <a:gd name="T10" fmla="*/ 0 w 7"/>
                  <a:gd name="T11" fmla="*/ 2 h 4"/>
                  <a:gd name="T12" fmla="*/ 3 w 7"/>
                  <a:gd name="T13" fmla="*/ 0 h 4"/>
                  <a:gd name="T14" fmla="*/ 5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0"/>
                    </a:moveTo>
                    <a:lnTo>
                      <a:pt x="5" y="2"/>
                    </a:lnTo>
                    <a:lnTo>
                      <a:pt x="7" y="4"/>
                    </a:lnTo>
                    <a:lnTo>
                      <a:pt x="5" y="2"/>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784" name="Freeform 959"/>
              <p:cNvSpPr>
                <a:spLocks/>
              </p:cNvSpPr>
              <p:nvPr/>
            </p:nvSpPr>
            <p:spPr bwMode="auto">
              <a:xfrm>
                <a:off x="1895" y="2338"/>
                <a:ext cx="38" cy="26"/>
              </a:xfrm>
              <a:custGeom>
                <a:avLst/>
                <a:gdLst>
                  <a:gd name="T0" fmla="*/ 36 w 38"/>
                  <a:gd name="T1" fmla="*/ 26 h 26"/>
                  <a:gd name="T2" fmla="*/ 36 w 38"/>
                  <a:gd name="T3" fmla="*/ 26 h 26"/>
                  <a:gd name="T4" fmla="*/ 36 w 38"/>
                  <a:gd name="T5" fmla="*/ 21 h 26"/>
                  <a:gd name="T6" fmla="*/ 36 w 38"/>
                  <a:gd name="T7" fmla="*/ 21 h 26"/>
                  <a:gd name="T8" fmla="*/ 33 w 38"/>
                  <a:gd name="T9" fmla="*/ 19 h 26"/>
                  <a:gd name="T10" fmla="*/ 33 w 38"/>
                  <a:gd name="T11" fmla="*/ 19 h 26"/>
                  <a:gd name="T12" fmla="*/ 33 w 38"/>
                  <a:gd name="T13" fmla="*/ 16 h 26"/>
                  <a:gd name="T14" fmla="*/ 36 w 38"/>
                  <a:gd name="T15" fmla="*/ 16 h 26"/>
                  <a:gd name="T16" fmla="*/ 36 w 38"/>
                  <a:gd name="T17" fmla="*/ 12 h 26"/>
                  <a:gd name="T18" fmla="*/ 36 w 38"/>
                  <a:gd name="T19" fmla="*/ 12 h 26"/>
                  <a:gd name="T20" fmla="*/ 38 w 38"/>
                  <a:gd name="T21" fmla="*/ 9 h 26"/>
                  <a:gd name="T22" fmla="*/ 36 w 38"/>
                  <a:gd name="T23" fmla="*/ 7 h 26"/>
                  <a:gd name="T24" fmla="*/ 36 w 38"/>
                  <a:gd name="T25" fmla="*/ 5 h 26"/>
                  <a:gd name="T26" fmla="*/ 36 w 38"/>
                  <a:gd name="T27" fmla="*/ 2 h 26"/>
                  <a:gd name="T28" fmla="*/ 33 w 38"/>
                  <a:gd name="T29" fmla="*/ 0 h 26"/>
                  <a:gd name="T30" fmla="*/ 36 w 38"/>
                  <a:gd name="T31" fmla="*/ 0 h 26"/>
                  <a:gd name="T32" fmla="*/ 33 w 38"/>
                  <a:gd name="T33" fmla="*/ 0 h 26"/>
                  <a:gd name="T34" fmla="*/ 33 w 38"/>
                  <a:gd name="T35" fmla="*/ 2 h 26"/>
                  <a:gd name="T36" fmla="*/ 26 w 38"/>
                  <a:gd name="T37" fmla="*/ 2 h 26"/>
                  <a:gd name="T38" fmla="*/ 21 w 38"/>
                  <a:gd name="T39" fmla="*/ 0 h 26"/>
                  <a:gd name="T40" fmla="*/ 19 w 38"/>
                  <a:gd name="T41" fmla="*/ 0 h 26"/>
                  <a:gd name="T42" fmla="*/ 14 w 38"/>
                  <a:gd name="T43" fmla="*/ 0 h 26"/>
                  <a:gd name="T44" fmla="*/ 14 w 38"/>
                  <a:gd name="T45" fmla="*/ 0 h 26"/>
                  <a:gd name="T46" fmla="*/ 12 w 38"/>
                  <a:gd name="T47" fmla="*/ 2 h 26"/>
                  <a:gd name="T48" fmla="*/ 12 w 38"/>
                  <a:gd name="T49" fmla="*/ 2 h 26"/>
                  <a:gd name="T50" fmla="*/ 14 w 38"/>
                  <a:gd name="T51" fmla="*/ 5 h 26"/>
                  <a:gd name="T52" fmla="*/ 19 w 38"/>
                  <a:gd name="T53" fmla="*/ 5 h 26"/>
                  <a:gd name="T54" fmla="*/ 21 w 38"/>
                  <a:gd name="T55" fmla="*/ 5 h 26"/>
                  <a:gd name="T56" fmla="*/ 21 w 38"/>
                  <a:gd name="T57" fmla="*/ 7 h 26"/>
                  <a:gd name="T58" fmla="*/ 21 w 38"/>
                  <a:gd name="T59" fmla="*/ 12 h 26"/>
                  <a:gd name="T60" fmla="*/ 21 w 38"/>
                  <a:gd name="T61" fmla="*/ 12 h 26"/>
                  <a:gd name="T62" fmla="*/ 26 w 38"/>
                  <a:gd name="T63" fmla="*/ 16 h 26"/>
                  <a:gd name="T64" fmla="*/ 26 w 38"/>
                  <a:gd name="T65" fmla="*/ 19 h 26"/>
                  <a:gd name="T66" fmla="*/ 26 w 38"/>
                  <a:gd name="T67" fmla="*/ 19 h 26"/>
                  <a:gd name="T68" fmla="*/ 12 w 38"/>
                  <a:gd name="T69" fmla="*/ 19 h 26"/>
                  <a:gd name="T70" fmla="*/ 7 w 38"/>
                  <a:gd name="T71" fmla="*/ 19 h 26"/>
                  <a:gd name="T72" fmla="*/ 0 w 38"/>
                  <a:gd name="T73" fmla="*/ 19 h 26"/>
                  <a:gd name="T74" fmla="*/ 0 w 38"/>
                  <a:gd name="T75" fmla="*/ 19 h 26"/>
                  <a:gd name="T76" fmla="*/ 0 w 38"/>
                  <a:gd name="T77" fmla="*/ 19 h 26"/>
                  <a:gd name="T78" fmla="*/ 2 w 38"/>
                  <a:gd name="T79" fmla="*/ 21 h 26"/>
                  <a:gd name="T80" fmla="*/ 5 w 38"/>
                  <a:gd name="T81" fmla="*/ 24 h 26"/>
                  <a:gd name="T82" fmla="*/ 7 w 38"/>
                  <a:gd name="T83" fmla="*/ 26 h 26"/>
                  <a:gd name="T84" fmla="*/ 7 w 38"/>
                  <a:gd name="T85" fmla="*/ 26 h 26"/>
                  <a:gd name="T86" fmla="*/ 7 w 38"/>
                  <a:gd name="T87" fmla="*/ 24 h 26"/>
                  <a:gd name="T88" fmla="*/ 7 w 38"/>
                  <a:gd name="T89" fmla="*/ 24 h 26"/>
                  <a:gd name="T90" fmla="*/ 10 w 38"/>
                  <a:gd name="T91" fmla="*/ 24 h 26"/>
                  <a:gd name="T92" fmla="*/ 21 w 38"/>
                  <a:gd name="T93" fmla="*/ 24 h 26"/>
                  <a:gd name="T94" fmla="*/ 28 w 38"/>
                  <a:gd name="T95" fmla="*/ 24 h 26"/>
                  <a:gd name="T96" fmla="*/ 31 w 38"/>
                  <a:gd name="T97" fmla="*/ 24 h 26"/>
                  <a:gd name="T98" fmla="*/ 36 w 38"/>
                  <a:gd name="T99" fmla="*/ 26 h 26"/>
                  <a:gd name="T100" fmla="*/ 36 w 38"/>
                  <a:gd name="T101" fmla="*/ 26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
                  <a:gd name="T154" fmla="*/ 0 h 26"/>
                  <a:gd name="T155" fmla="*/ 38 w 38"/>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 h="26">
                    <a:moveTo>
                      <a:pt x="36" y="26"/>
                    </a:moveTo>
                    <a:lnTo>
                      <a:pt x="36" y="26"/>
                    </a:lnTo>
                    <a:lnTo>
                      <a:pt x="36" y="21"/>
                    </a:lnTo>
                    <a:lnTo>
                      <a:pt x="33" y="19"/>
                    </a:lnTo>
                    <a:lnTo>
                      <a:pt x="33" y="16"/>
                    </a:lnTo>
                    <a:lnTo>
                      <a:pt x="36" y="16"/>
                    </a:lnTo>
                    <a:lnTo>
                      <a:pt x="36" y="12"/>
                    </a:lnTo>
                    <a:lnTo>
                      <a:pt x="38" y="9"/>
                    </a:lnTo>
                    <a:lnTo>
                      <a:pt x="36" y="7"/>
                    </a:lnTo>
                    <a:lnTo>
                      <a:pt x="36" y="5"/>
                    </a:lnTo>
                    <a:lnTo>
                      <a:pt x="36" y="2"/>
                    </a:lnTo>
                    <a:lnTo>
                      <a:pt x="33" y="0"/>
                    </a:lnTo>
                    <a:lnTo>
                      <a:pt x="36" y="0"/>
                    </a:lnTo>
                    <a:lnTo>
                      <a:pt x="33" y="0"/>
                    </a:lnTo>
                    <a:lnTo>
                      <a:pt x="33" y="2"/>
                    </a:lnTo>
                    <a:lnTo>
                      <a:pt x="26" y="2"/>
                    </a:lnTo>
                    <a:lnTo>
                      <a:pt x="21" y="0"/>
                    </a:lnTo>
                    <a:lnTo>
                      <a:pt x="19" y="0"/>
                    </a:lnTo>
                    <a:lnTo>
                      <a:pt x="14" y="0"/>
                    </a:lnTo>
                    <a:lnTo>
                      <a:pt x="12" y="2"/>
                    </a:lnTo>
                    <a:lnTo>
                      <a:pt x="14" y="5"/>
                    </a:lnTo>
                    <a:lnTo>
                      <a:pt x="19" y="5"/>
                    </a:lnTo>
                    <a:lnTo>
                      <a:pt x="21" y="5"/>
                    </a:lnTo>
                    <a:lnTo>
                      <a:pt x="21" y="7"/>
                    </a:lnTo>
                    <a:lnTo>
                      <a:pt x="21" y="12"/>
                    </a:lnTo>
                    <a:lnTo>
                      <a:pt x="26" y="16"/>
                    </a:lnTo>
                    <a:lnTo>
                      <a:pt x="26" y="19"/>
                    </a:lnTo>
                    <a:lnTo>
                      <a:pt x="12" y="19"/>
                    </a:lnTo>
                    <a:lnTo>
                      <a:pt x="7" y="19"/>
                    </a:lnTo>
                    <a:lnTo>
                      <a:pt x="0" y="19"/>
                    </a:lnTo>
                    <a:lnTo>
                      <a:pt x="2" y="21"/>
                    </a:lnTo>
                    <a:lnTo>
                      <a:pt x="5" y="24"/>
                    </a:lnTo>
                    <a:lnTo>
                      <a:pt x="7" y="26"/>
                    </a:lnTo>
                    <a:lnTo>
                      <a:pt x="7" y="24"/>
                    </a:lnTo>
                    <a:lnTo>
                      <a:pt x="10" y="24"/>
                    </a:lnTo>
                    <a:lnTo>
                      <a:pt x="21" y="24"/>
                    </a:lnTo>
                    <a:lnTo>
                      <a:pt x="28" y="24"/>
                    </a:lnTo>
                    <a:lnTo>
                      <a:pt x="31" y="24"/>
                    </a:lnTo>
                    <a:lnTo>
                      <a:pt x="36" y="26"/>
                    </a:lnTo>
                    <a:close/>
                  </a:path>
                </a:pathLst>
              </a:custGeom>
              <a:grpFill/>
              <a:ln w="9525">
                <a:noFill/>
                <a:round/>
                <a:headEnd/>
                <a:tailEnd/>
              </a:ln>
            </p:spPr>
            <p:txBody>
              <a:bodyPr/>
              <a:lstStyle/>
              <a:p>
                <a:pPr>
                  <a:defRPr/>
                </a:pPr>
                <a:endParaRPr lang="en-US" sz="1200" kern="0">
                  <a:solidFill>
                    <a:srgbClr val="0096D6"/>
                  </a:solidFill>
                </a:endParaRPr>
              </a:p>
            </p:txBody>
          </p:sp>
          <p:sp>
            <p:nvSpPr>
              <p:cNvPr id="2785" name="Freeform 960"/>
              <p:cNvSpPr>
                <a:spLocks/>
              </p:cNvSpPr>
              <p:nvPr/>
            </p:nvSpPr>
            <p:spPr bwMode="auto">
              <a:xfrm>
                <a:off x="1895" y="2338"/>
                <a:ext cx="38" cy="26"/>
              </a:xfrm>
              <a:custGeom>
                <a:avLst/>
                <a:gdLst>
                  <a:gd name="T0" fmla="*/ 36 w 38"/>
                  <a:gd name="T1" fmla="*/ 26 h 26"/>
                  <a:gd name="T2" fmla="*/ 36 w 38"/>
                  <a:gd name="T3" fmla="*/ 26 h 26"/>
                  <a:gd name="T4" fmla="*/ 36 w 38"/>
                  <a:gd name="T5" fmla="*/ 21 h 26"/>
                  <a:gd name="T6" fmla="*/ 36 w 38"/>
                  <a:gd name="T7" fmla="*/ 21 h 26"/>
                  <a:gd name="T8" fmla="*/ 33 w 38"/>
                  <a:gd name="T9" fmla="*/ 19 h 26"/>
                  <a:gd name="T10" fmla="*/ 33 w 38"/>
                  <a:gd name="T11" fmla="*/ 19 h 26"/>
                  <a:gd name="T12" fmla="*/ 33 w 38"/>
                  <a:gd name="T13" fmla="*/ 16 h 26"/>
                  <a:gd name="T14" fmla="*/ 36 w 38"/>
                  <a:gd name="T15" fmla="*/ 16 h 26"/>
                  <a:gd name="T16" fmla="*/ 36 w 38"/>
                  <a:gd name="T17" fmla="*/ 12 h 26"/>
                  <a:gd name="T18" fmla="*/ 36 w 38"/>
                  <a:gd name="T19" fmla="*/ 12 h 26"/>
                  <a:gd name="T20" fmla="*/ 38 w 38"/>
                  <a:gd name="T21" fmla="*/ 9 h 26"/>
                  <a:gd name="T22" fmla="*/ 36 w 38"/>
                  <a:gd name="T23" fmla="*/ 7 h 26"/>
                  <a:gd name="T24" fmla="*/ 36 w 38"/>
                  <a:gd name="T25" fmla="*/ 5 h 26"/>
                  <a:gd name="T26" fmla="*/ 36 w 38"/>
                  <a:gd name="T27" fmla="*/ 2 h 26"/>
                  <a:gd name="T28" fmla="*/ 33 w 38"/>
                  <a:gd name="T29" fmla="*/ 0 h 26"/>
                  <a:gd name="T30" fmla="*/ 36 w 38"/>
                  <a:gd name="T31" fmla="*/ 0 h 26"/>
                  <a:gd name="T32" fmla="*/ 33 w 38"/>
                  <a:gd name="T33" fmla="*/ 0 h 26"/>
                  <a:gd name="T34" fmla="*/ 33 w 38"/>
                  <a:gd name="T35" fmla="*/ 2 h 26"/>
                  <a:gd name="T36" fmla="*/ 26 w 38"/>
                  <a:gd name="T37" fmla="*/ 2 h 26"/>
                  <a:gd name="T38" fmla="*/ 21 w 38"/>
                  <a:gd name="T39" fmla="*/ 0 h 26"/>
                  <a:gd name="T40" fmla="*/ 19 w 38"/>
                  <a:gd name="T41" fmla="*/ 0 h 26"/>
                  <a:gd name="T42" fmla="*/ 14 w 38"/>
                  <a:gd name="T43" fmla="*/ 0 h 26"/>
                  <a:gd name="T44" fmla="*/ 14 w 38"/>
                  <a:gd name="T45" fmla="*/ 0 h 26"/>
                  <a:gd name="T46" fmla="*/ 12 w 38"/>
                  <a:gd name="T47" fmla="*/ 2 h 26"/>
                  <a:gd name="T48" fmla="*/ 12 w 38"/>
                  <a:gd name="T49" fmla="*/ 2 h 26"/>
                  <a:gd name="T50" fmla="*/ 14 w 38"/>
                  <a:gd name="T51" fmla="*/ 5 h 26"/>
                  <a:gd name="T52" fmla="*/ 19 w 38"/>
                  <a:gd name="T53" fmla="*/ 5 h 26"/>
                  <a:gd name="T54" fmla="*/ 21 w 38"/>
                  <a:gd name="T55" fmla="*/ 5 h 26"/>
                  <a:gd name="T56" fmla="*/ 21 w 38"/>
                  <a:gd name="T57" fmla="*/ 7 h 26"/>
                  <a:gd name="T58" fmla="*/ 21 w 38"/>
                  <a:gd name="T59" fmla="*/ 12 h 26"/>
                  <a:gd name="T60" fmla="*/ 21 w 38"/>
                  <a:gd name="T61" fmla="*/ 12 h 26"/>
                  <a:gd name="T62" fmla="*/ 26 w 38"/>
                  <a:gd name="T63" fmla="*/ 16 h 26"/>
                  <a:gd name="T64" fmla="*/ 26 w 38"/>
                  <a:gd name="T65" fmla="*/ 19 h 26"/>
                  <a:gd name="T66" fmla="*/ 26 w 38"/>
                  <a:gd name="T67" fmla="*/ 19 h 26"/>
                  <a:gd name="T68" fmla="*/ 12 w 38"/>
                  <a:gd name="T69" fmla="*/ 19 h 26"/>
                  <a:gd name="T70" fmla="*/ 7 w 38"/>
                  <a:gd name="T71" fmla="*/ 19 h 26"/>
                  <a:gd name="T72" fmla="*/ 0 w 38"/>
                  <a:gd name="T73" fmla="*/ 19 h 26"/>
                  <a:gd name="T74" fmla="*/ 0 w 38"/>
                  <a:gd name="T75" fmla="*/ 19 h 26"/>
                  <a:gd name="T76" fmla="*/ 0 w 38"/>
                  <a:gd name="T77" fmla="*/ 19 h 26"/>
                  <a:gd name="T78" fmla="*/ 2 w 38"/>
                  <a:gd name="T79" fmla="*/ 21 h 26"/>
                  <a:gd name="T80" fmla="*/ 5 w 38"/>
                  <a:gd name="T81" fmla="*/ 24 h 26"/>
                  <a:gd name="T82" fmla="*/ 7 w 38"/>
                  <a:gd name="T83" fmla="*/ 26 h 26"/>
                  <a:gd name="T84" fmla="*/ 7 w 38"/>
                  <a:gd name="T85" fmla="*/ 26 h 26"/>
                  <a:gd name="T86" fmla="*/ 7 w 38"/>
                  <a:gd name="T87" fmla="*/ 24 h 26"/>
                  <a:gd name="T88" fmla="*/ 7 w 38"/>
                  <a:gd name="T89" fmla="*/ 24 h 26"/>
                  <a:gd name="T90" fmla="*/ 10 w 38"/>
                  <a:gd name="T91" fmla="*/ 24 h 26"/>
                  <a:gd name="T92" fmla="*/ 21 w 38"/>
                  <a:gd name="T93" fmla="*/ 24 h 26"/>
                  <a:gd name="T94" fmla="*/ 28 w 38"/>
                  <a:gd name="T95" fmla="*/ 24 h 26"/>
                  <a:gd name="T96" fmla="*/ 31 w 38"/>
                  <a:gd name="T97" fmla="*/ 24 h 26"/>
                  <a:gd name="T98" fmla="*/ 36 w 38"/>
                  <a:gd name="T99" fmla="*/ 26 h 26"/>
                  <a:gd name="T100" fmla="*/ 36 w 38"/>
                  <a:gd name="T101" fmla="*/ 26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
                  <a:gd name="T154" fmla="*/ 0 h 26"/>
                  <a:gd name="T155" fmla="*/ 38 w 38"/>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 h="26">
                    <a:moveTo>
                      <a:pt x="36" y="26"/>
                    </a:moveTo>
                    <a:lnTo>
                      <a:pt x="36" y="26"/>
                    </a:lnTo>
                    <a:lnTo>
                      <a:pt x="36" y="21"/>
                    </a:lnTo>
                    <a:lnTo>
                      <a:pt x="33" y="19"/>
                    </a:lnTo>
                    <a:lnTo>
                      <a:pt x="33" y="16"/>
                    </a:lnTo>
                    <a:lnTo>
                      <a:pt x="36" y="16"/>
                    </a:lnTo>
                    <a:lnTo>
                      <a:pt x="36" y="12"/>
                    </a:lnTo>
                    <a:lnTo>
                      <a:pt x="38" y="9"/>
                    </a:lnTo>
                    <a:lnTo>
                      <a:pt x="36" y="7"/>
                    </a:lnTo>
                    <a:lnTo>
                      <a:pt x="36" y="5"/>
                    </a:lnTo>
                    <a:lnTo>
                      <a:pt x="36" y="2"/>
                    </a:lnTo>
                    <a:lnTo>
                      <a:pt x="33" y="0"/>
                    </a:lnTo>
                    <a:lnTo>
                      <a:pt x="36" y="0"/>
                    </a:lnTo>
                    <a:lnTo>
                      <a:pt x="33" y="0"/>
                    </a:lnTo>
                    <a:lnTo>
                      <a:pt x="33" y="2"/>
                    </a:lnTo>
                    <a:lnTo>
                      <a:pt x="26" y="2"/>
                    </a:lnTo>
                    <a:lnTo>
                      <a:pt x="21" y="0"/>
                    </a:lnTo>
                    <a:lnTo>
                      <a:pt x="19" y="0"/>
                    </a:lnTo>
                    <a:lnTo>
                      <a:pt x="14" y="0"/>
                    </a:lnTo>
                    <a:lnTo>
                      <a:pt x="12" y="2"/>
                    </a:lnTo>
                    <a:lnTo>
                      <a:pt x="14" y="5"/>
                    </a:lnTo>
                    <a:lnTo>
                      <a:pt x="19" y="5"/>
                    </a:lnTo>
                    <a:lnTo>
                      <a:pt x="21" y="5"/>
                    </a:lnTo>
                    <a:lnTo>
                      <a:pt x="21" y="7"/>
                    </a:lnTo>
                    <a:lnTo>
                      <a:pt x="21" y="12"/>
                    </a:lnTo>
                    <a:lnTo>
                      <a:pt x="26" y="16"/>
                    </a:lnTo>
                    <a:lnTo>
                      <a:pt x="26" y="19"/>
                    </a:lnTo>
                    <a:lnTo>
                      <a:pt x="12" y="19"/>
                    </a:lnTo>
                    <a:lnTo>
                      <a:pt x="7" y="19"/>
                    </a:lnTo>
                    <a:lnTo>
                      <a:pt x="0" y="19"/>
                    </a:lnTo>
                    <a:lnTo>
                      <a:pt x="2" y="21"/>
                    </a:lnTo>
                    <a:lnTo>
                      <a:pt x="5" y="24"/>
                    </a:lnTo>
                    <a:lnTo>
                      <a:pt x="7" y="26"/>
                    </a:lnTo>
                    <a:lnTo>
                      <a:pt x="7" y="24"/>
                    </a:lnTo>
                    <a:lnTo>
                      <a:pt x="10" y="24"/>
                    </a:lnTo>
                    <a:lnTo>
                      <a:pt x="21" y="24"/>
                    </a:lnTo>
                    <a:lnTo>
                      <a:pt x="28" y="24"/>
                    </a:lnTo>
                    <a:lnTo>
                      <a:pt x="31" y="24"/>
                    </a:lnTo>
                    <a:lnTo>
                      <a:pt x="36" y="26"/>
                    </a:lnTo>
                  </a:path>
                </a:pathLst>
              </a:custGeom>
              <a:grpFill/>
              <a:ln w="9525">
                <a:noFill/>
                <a:round/>
                <a:headEnd/>
                <a:tailEnd/>
              </a:ln>
            </p:spPr>
            <p:txBody>
              <a:bodyPr/>
              <a:lstStyle/>
              <a:p>
                <a:pPr>
                  <a:defRPr/>
                </a:pPr>
                <a:endParaRPr lang="en-US" sz="1200" kern="0">
                  <a:solidFill>
                    <a:srgbClr val="0096D6"/>
                  </a:solidFill>
                </a:endParaRPr>
              </a:p>
            </p:txBody>
          </p:sp>
          <p:sp>
            <p:nvSpPr>
              <p:cNvPr id="2786" name="Freeform 961"/>
              <p:cNvSpPr>
                <a:spLocks/>
              </p:cNvSpPr>
              <p:nvPr/>
            </p:nvSpPr>
            <p:spPr bwMode="auto">
              <a:xfrm>
                <a:off x="1902" y="2536"/>
                <a:ext cx="515" cy="541"/>
              </a:xfrm>
              <a:custGeom>
                <a:avLst/>
                <a:gdLst>
                  <a:gd name="T0" fmla="*/ 161 w 515"/>
                  <a:gd name="T1" fmla="*/ 14 h 541"/>
                  <a:gd name="T2" fmla="*/ 121 w 515"/>
                  <a:gd name="T3" fmla="*/ 14 h 541"/>
                  <a:gd name="T4" fmla="*/ 140 w 515"/>
                  <a:gd name="T5" fmla="*/ 38 h 541"/>
                  <a:gd name="T6" fmla="*/ 128 w 515"/>
                  <a:gd name="T7" fmla="*/ 45 h 541"/>
                  <a:gd name="T8" fmla="*/ 109 w 515"/>
                  <a:gd name="T9" fmla="*/ 57 h 541"/>
                  <a:gd name="T10" fmla="*/ 88 w 515"/>
                  <a:gd name="T11" fmla="*/ 48 h 541"/>
                  <a:gd name="T12" fmla="*/ 73 w 515"/>
                  <a:gd name="T13" fmla="*/ 43 h 541"/>
                  <a:gd name="T14" fmla="*/ 54 w 515"/>
                  <a:gd name="T15" fmla="*/ 55 h 541"/>
                  <a:gd name="T16" fmla="*/ 62 w 515"/>
                  <a:gd name="T17" fmla="*/ 62 h 541"/>
                  <a:gd name="T18" fmla="*/ 57 w 515"/>
                  <a:gd name="T19" fmla="*/ 104 h 541"/>
                  <a:gd name="T20" fmla="*/ 12 w 515"/>
                  <a:gd name="T21" fmla="*/ 147 h 541"/>
                  <a:gd name="T22" fmla="*/ 5 w 515"/>
                  <a:gd name="T23" fmla="*/ 177 h 541"/>
                  <a:gd name="T24" fmla="*/ 21 w 515"/>
                  <a:gd name="T25" fmla="*/ 196 h 541"/>
                  <a:gd name="T26" fmla="*/ 45 w 515"/>
                  <a:gd name="T27" fmla="*/ 213 h 541"/>
                  <a:gd name="T28" fmla="*/ 62 w 515"/>
                  <a:gd name="T29" fmla="*/ 213 h 541"/>
                  <a:gd name="T30" fmla="*/ 111 w 515"/>
                  <a:gd name="T31" fmla="*/ 215 h 541"/>
                  <a:gd name="T32" fmla="*/ 142 w 515"/>
                  <a:gd name="T33" fmla="*/ 239 h 541"/>
                  <a:gd name="T34" fmla="*/ 180 w 515"/>
                  <a:gd name="T35" fmla="*/ 265 h 541"/>
                  <a:gd name="T36" fmla="*/ 203 w 515"/>
                  <a:gd name="T37" fmla="*/ 293 h 541"/>
                  <a:gd name="T38" fmla="*/ 210 w 515"/>
                  <a:gd name="T39" fmla="*/ 336 h 541"/>
                  <a:gd name="T40" fmla="*/ 210 w 515"/>
                  <a:gd name="T41" fmla="*/ 345 h 541"/>
                  <a:gd name="T42" fmla="*/ 239 w 515"/>
                  <a:gd name="T43" fmla="*/ 371 h 541"/>
                  <a:gd name="T44" fmla="*/ 258 w 515"/>
                  <a:gd name="T45" fmla="*/ 392 h 541"/>
                  <a:gd name="T46" fmla="*/ 260 w 515"/>
                  <a:gd name="T47" fmla="*/ 444 h 541"/>
                  <a:gd name="T48" fmla="*/ 215 w 515"/>
                  <a:gd name="T49" fmla="*/ 487 h 541"/>
                  <a:gd name="T50" fmla="*/ 239 w 515"/>
                  <a:gd name="T51" fmla="*/ 499 h 541"/>
                  <a:gd name="T52" fmla="*/ 253 w 515"/>
                  <a:gd name="T53" fmla="*/ 503 h 541"/>
                  <a:gd name="T54" fmla="*/ 272 w 515"/>
                  <a:gd name="T55" fmla="*/ 522 h 541"/>
                  <a:gd name="T56" fmla="*/ 269 w 515"/>
                  <a:gd name="T57" fmla="*/ 539 h 541"/>
                  <a:gd name="T58" fmla="*/ 326 w 515"/>
                  <a:gd name="T59" fmla="*/ 463 h 541"/>
                  <a:gd name="T60" fmla="*/ 333 w 515"/>
                  <a:gd name="T61" fmla="*/ 437 h 541"/>
                  <a:gd name="T62" fmla="*/ 345 w 515"/>
                  <a:gd name="T63" fmla="*/ 407 h 541"/>
                  <a:gd name="T64" fmla="*/ 378 w 515"/>
                  <a:gd name="T65" fmla="*/ 388 h 541"/>
                  <a:gd name="T66" fmla="*/ 388 w 515"/>
                  <a:gd name="T67" fmla="*/ 378 h 541"/>
                  <a:gd name="T68" fmla="*/ 399 w 515"/>
                  <a:gd name="T69" fmla="*/ 378 h 541"/>
                  <a:gd name="T70" fmla="*/ 435 w 515"/>
                  <a:gd name="T71" fmla="*/ 355 h 541"/>
                  <a:gd name="T72" fmla="*/ 468 w 515"/>
                  <a:gd name="T73" fmla="*/ 241 h 541"/>
                  <a:gd name="T74" fmla="*/ 491 w 515"/>
                  <a:gd name="T75" fmla="*/ 137 h 541"/>
                  <a:gd name="T76" fmla="*/ 402 w 515"/>
                  <a:gd name="T77" fmla="*/ 102 h 541"/>
                  <a:gd name="T78" fmla="*/ 390 w 515"/>
                  <a:gd name="T79" fmla="*/ 97 h 541"/>
                  <a:gd name="T80" fmla="*/ 383 w 515"/>
                  <a:gd name="T81" fmla="*/ 88 h 541"/>
                  <a:gd name="T82" fmla="*/ 371 w 515"/>
                  <a:gd name="T83" fmla="*/ 83 h 541"/>
                  <a:gd name="T84" fmla="*/ 340 w 515"/>
                  <a:gd name="T85" fmla="*/ 83 h 541"/>
                  <a:gd name="T86" fmla="*/ 324 w 515"/>
                  <a:gd name="T87" fmla="*/ 102 h 541"/>
                  <a:gd name="T88" fmla="*/ 312 w 515"/>
                  <a:gd name="T89" fmla="*/ 95 h 541"/>
                  <a:gd name="T90" fmla="*/ 298 w 515"/>
                  <a:gd name="T91" fmla="*/ 95 h 541"/>
                  <a:gd name="T92" fmla="*/ 303 w 515"/>
                  <a:gd name="T93" fmla="*/ 92 h 541"/>
                  <a:gd name="T94" fmla="*/ 305 w 515"/>
                  <a:gd name="T95" fmla="*/ 85 h 541"/>
                  <a:gd name="T96" fmla="*/ 305 w 515"/>
                  <a:gd name="T97" fmla="*/ 81 h 541"/>
                  <a:gd name="T98" fmla="*/ 298 w 515"/>
                  <a:gd name="T99" fmla="*/ 74 h 541"/>
                  <a:gd name="T100" fmla="*/ 310 w 515"/>
                  <a:gd name="T101" fmla="*/ 45 h 541"/>
                  <a:gd name="T102" fmla="*/ 284 w 515"/>
                  <a:gd name="T103" fmla="*/ 36 h 541"/>
                  <a:gd name="T104" fmla="*/ 260 w 515"/>
                  <a:gd name="T105" fmla="*/ 40 h 541"/>
                  <a:gd name="T106" fmla="*/ 239 w 515"/>
                  <a:gd name="T107" fmla="*/ 43 h 541"/>
                  <a:gd name="T108" fmla="*/ 220 w 515"/>
                  <a:gd name="T109" fmla="*/ 43 h 541"/>
                  <a:gd name="T110" fmla="*/ 201 w 515"/>
                  <a:gd name="T111" fmla="*/ 52 h 541"/>
                  <a:gd name="T112" fmla="*/ 187 w 515"/>
                  <a:gd name="T113" fmla="*/ 36 h 541"/>
                  <a:gd name="T114" fmla="*/ 189 w 515"/>
                  <a:gd name="T115" fmla="*/ 14 h 541"/>
                  <a:gd name="T116" fmla="*/ 180 w 51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
                  <a:gd name="T178" fmla="*/ 0 h 541"/>
                  <a:gd name="T179" fmla="*/ 515 w 51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 h="541">
                    <a:moveTo>
                      <a:pt x="175" y="0"/>
                    </a:moveTo>
                    <a:lnTo>
                      <a:pt x="175" y="5"/>
                    </a:lnTo>
                    <a:lnTo>
                      <a:pt x="170" y="10"/>
                    </a:lnTo>
                    <a:lnTo>
                      <a:pt x="166" y="10"/>
                    </a:lnTo>
                    <a:lnTo>
                      <a:pt x="163" y="12"/>
                    </a:lnTo>
                    <a:lnTo>
                      <a:pt x="161" y="12"/>
                    </a:lnTo>
                    <a:lnTo>
                      <a:pt x="161" y="14"/>
                    </a:lnTo>
                    <a:lnTo>
                      <a:pt x="144" y="17"/>
                    </a:lnTo>
                    <a:lnTo>
                      <a:pt x="137" y="17"/>
                    </a:lnTo>
                    <a:lnTo>
                      <a:pt x="121" y="12"/>
                    </a:lnTo>
                    <a:lnTo>
                      <a:pt x="121" y="14"/>
                    </a:lnTo>
                    <a:lnTo>
                      <a:pt x="121" y="17"/>
                    </a:lnTo>
                    <a:lnTo>
                      <a:pt x="128" y="19"/>
                    </a:lnTo>
                    <a:lnTo>
                      <a:pt x="128" y="22"/>
                    </a:lnTo>
                    <a:lnTo>
                      <a:pt x="128" y="29"/>
                    </a:lnTo>
                    <a:lnTo>
                      <a:pt x="128" y="38"/>
                    </a:lnTo>
                    <a:lnTo>
                      <a:pt x="132" y="38"/>
                    </a:lnTo>
                    <a:lnTo>
                      <a:pt x="140" y="38"/>
                    </a:lnTo>
                    <a:lnTo>
                      <a:pt x="140" y="40"/>
                    </a:lnTo>
                    <a:lnTo>
                      <a:pt x="137" y="40"/>
                    </a:lnTo>
                    <a:lnTo>
                      <a:pt x="135" y="40"/>
                    </a:lnTo>
                    <a:lnTo>
                      <a:pt x="135" y="43"/>
                    </a:lnTo>
                    <a:lnTo>
                      <a:pt x="132" y="43"/>
                    </a:lnTo>
                    <a:lnTo>
                      <a:pt x="130" y="43"/>
                    </a:lnTo>
                    <a:lnTo>
                      <a:pt x="128" y="45"/>
                    </a:lnTo>
                    <a:lnTo>
                      <a:pt x="128" y="48"/>
                    </a:lnTo>
                    <a:lnTo>
                      <a:pt x="128" y="50"/>
                    </a:lnTo>
                    <a:lnTo>
                      <a:pt x="125" y="50"/>
                    </a:lnTo>
                    <a:lnTo>
                      <a:pt x="123" y="52"/>
                    </a:lnTo>
                    <a:lnTo>
                      <a:pt x="121" y="52"/>
                    </a:lnTo>
                    <a:lnTo>
                      <a:pt x="111" y="55"/>
                    </a:lnTo>
                    <a:lnTo>
                      <a:pt x="109" y="57"/>
                    </a:lnTo>
                    <a:lnTo>
                      <a:pt x="99" y="59"/>
                    </a:lnTo>
                    <a:lnTo>
                      <a:pt x="95" y="55"/>
                    </a:lnTo>
                    <a:lnTo>
                      <a:pt x="92" y="52"/>
                    </a:lnTo>
                    <a:lnTo>
                      <a:pt x="90" y="55"/>
                    </a:lnTo>
                    <a:lnTo>
                      <a:pt x="88" y="48"/>
                    </a:lnTo>
                    <a:lnTo>
                      <a:pt x="85" y="43"/>
                    </a:lnTo>
                    <a:lnTo>
                      <a:pt x="83" y="43"/>
                    </a:lnTo>
                    <a:lnTo>
                      <a:pt x="78" y="45"/>
                    </a:lnTo>
                    <a:lnTo>
                      <a:pt x="76" y="43"/>
                    </a:lnTo>
                    <a:lnTo>
                      <a:pt x="73" y="43"/>
                    </a:lnTo>
                    <a:lnTo>
                      <a:pt x="73" y="45"/>
                    </a:lnTo>
                    <a:lnTo>
                      <a:pt x="73" y="48"/>
                    </a:lnTo>
                    <a:lnTo>
                      <a:pt x="54" y="48"/>
                    </a:lnTo>
                    <a:lnTo>
                      <a:pt x="52" y="45"/>
                    </a:lnTo>
                    <a:lnTo>
                      <a:pt x="52" y="55"/>
                    </a:lnTo>
                    <a:lnTo>
                      <a:pt x="54" y="55"/>
                    </a:lnTo>
                    <a:lnTo>
                      <a:pt x="57" y="55"/>
                    </a:lnTo>
                    <a:lnTo>
                      <a:pt x="59" y="55"/>
                    </a:lnTo>
                    <a:lnTo>
                      <a:pt x="62" y="57"/>
                    </a:lnTo>
                    <a:lnTo>
                      <a:pt x="62" y="62"/>
                    </a:lnTo>
                    <a:lnTo>
                      <a:pt x="59" y="62"/>
                    </a:lnTo>
                    <a:lnTo>
                      <a:pt x="57" y="59"/>
                    </a:lnTo>
                    <a:lnTo>
                      <a:pt x="50" y="62"/>
                    </a:lnTo>
                    <a:lnTo>
                      <a:pt x="50" y="71"/>
                    </a:lnTo>
                    <a:lnTo>
                      <a:pt x="57" y="78"/>
                    </a:lnTo>
                    <a:lnTo>
                      <a:pt x="59" y="85"/>
                    </a:lnTo>
                    <a:lnTo>
                      <a:pt x="57" y="104"/>
                    </a:lnTo>
                    <a:lnTo>
                      <a:pt x="54" y="104"/>
                    </a:lnTo>
                    <a:lnTo>
                      <a:pt x="54" y="114"/>
                    </a:lnTo>
                    <a:lnTo>
                      <a:pt x="52" y="116"/>
                    </a:lnTo>
                    <a:lnTo>
                      <a:pt x="52" y="123"/>
                    </a:lnTo>
                    <a:lnTo>
                      <a:pt x="50" y="126"/>
                    </a:lnTo>
                    <a:lnTo>
                      <a:pt x="45" y="126"/>
                    </a:lnTo>
                    <a:lnTo>
                      <a:pt x="21" y="135"/>
                    </a:lnTo>
                    <a:lnTo>
                      <a:pt x="12" y="147"/>
                    </a:lnTo>
                    <a:lnTo>
                      <a:pt x="10" y="149"/>
                    </a:lnTo>
                    <a:lnTo>
                      <a:pt x="10" y="156"/>
                    </a:lnTo>
                    <a:lnTo>
                      <a:pt x="5" y="156"/>
                    </a:lnTo>
                    <a:lnTo>
                      <a:pt x="0" y="168"/>
                    </a:lnTo>
                    <a:lnTo>
                      <a:pt x="3" y="175"/>
                    </a:lnTo>
                    <a:lnTo>
                      <a:pt x="5" y="177"/>
                    </a:lnTo>
                    <a:lnTo>
                      <a:pt x="10" y="187"/>
                    </a:lnTo>
                    <a:lnTo>
                      <a:pt x="12" y="187"/>
                    </a:lnTo>
                    <a:lnTo>
                      <a:pt x="12" y="189"/>
                    </a:lnTo>
                    <a:lnTo>
                      <a:pt x="12" y="192"/>
                    </a:lnTo>
                    <a:lnTo>
                      <a:pt x="19" y="194"/>
                    </a:lnTo>
                    <a:lnTo>
                      <a:pt x="21" y="194"/>
                    </a:lnTo>
                    <a:lnTo>
                      <a:pt x="21" y="196"/>
                    </a:lnTo>
                    <a:lnTo>
                      <a:pt x="21" y="199"/>
                    </a:lnTo>
                    <a:lnTo>
                      <a:pt x="24" y="199"/>
                    </a:lnTo>
                    <a:lnTo>
                      <a:pt x="26" y="201"/>
                    </a:lnTo>
                    <a:lnTo>
                      <a:pt x="31" y="201"/>
                    </a:lnTo>
                    <a:lnTo>
                      <a:pt x="45" y="192"/>
                    </a:lnTo>
                    <a:lnTo>
                      <a:pt x="45" y="213"/>
                    </a:lnTo>
                    <a:lnTo>
                      <a:pt x="47" y="215"/>
                    </a:lnTo>
                    <a:lnTo>
                      <a:pt x="50" y="215"/>
                    </a:lnTo>
                    <a:lnTo>
                      <a:pt x="52" y="213"/>
                    </a:lnTo>
                    <a:lnTo>
                      <a:pt x="54" y="213"/>
                    </a:lnTo>
                    <a:lnTo>
                      <a:pt x="57" y="213"/>
                    </a:lnTo>
                    <a:lnTo>
                      <a:pt x="62" y="213"/>
                    </a:lnTo>
                    <a:lnTo>
                      <a:pt x="71" y="215"/>
                    </a:lnTo>
                    <a:lnTo>
                      <a:pt x="83" y="211"/>
                    </a:lnTo>
                    <a:lnTo>
                      <a:pt x="95" y="199"/>
                    </a:lnTo>
                    <a:lnTo>
                      <a:pt x="111" y="196"/>
                    </a:lnTo>
                    <a:lnTo>
                      <a:pt x="114" y="199"/>
                    </a:lnTo>
                    <a:lnTo>
                      <a:pt x="114" y="213"/>
                    </a:lnTo>
                    <a:lnTo>
                      <a:pt x="111" y="215"/>
                    </a:lnTo>
                    <a:lnTo>
                      <a:pt x="111" y="218"/>
                    </a:lnTo>
                    <a:lnTo>
                      <a:pt x="114" y="222"/>
                    </a:lnTo>
                    <a:lnTo>
                      <a:pt x="116" y="227"/>
                    </a:lnTo>
                    <a:lnTo>
                      <a:pt x="123" y="232"/>
                    </a:lnTo>
                    <a:lnTo>
                      <a:pt x="140" y="234"/>
                    </a:lnTo>
                    <a:lnTo>
                      <a:pt x="140" y="237"/>
                    </a:lnTo>
                    <a:lnTo>
                      <a:pt x="142" y="237"/>
                    </a:lnTo>
                    <a:lnTo>
                      <a:pt x="142" y="239"/>
                    </a:lnTo>
                    <a:lnTo>
                      <a:pt x="154" y="244"/>
                    </a:lnTo>
                    <a:lnTo>
                      <a:pt x="158" y="246"/>
                    </a:lnTo>
                    <a:lnTo>
                      <a:pt x="168" y="246"/>
                    </a:lnTo>
                    <a:lnTo>
                      <a:pt x="175" y="251"/>
                    </a:lnTo>
                    <a:lnTo>
                      <a:pt x="177" y="258"/>
                    </a:lnTo>
                    <a:lnTo>
                      <a:pt x="177" y="260"/>
                    </a:lnTo>
                    <a:lnTo>
                      <a:pt x="177" y="263"/>
                    </a:lnTo>
                    <a:lnTo>
                      <a:pt x="180" y="265"/>
                    </a:lnTo>
                    <a:lnTo>
                      <a:pt x="177" y="270"/>
                    </a:lnTo>
                    <a:lnTo>
                      <a:pt x="177" y="272"/>
                    </a:lnTo>
                    <a:lnTo>
                      <a:pt x="182" y="284"/>
                    </a:lnTo>
                    <a:lnTo>
                      <a:pt x="203" y="286"/>
                    </a:lnTo>
                    <a:lnTo>
                      <a:pt x="206" y="289"/>
                    </a:lnTo>
                    <a:lnTo>
                      <a:pt x="203" y="293"/>
                    </a:lnTo>
                    <a:lnTo>
                      <a:pt x="206" y="298"/>
                    </a:lnTo>
                    <a:lnTo>
                      <a:pt x="208" y="300"/>
                    </a:lnTo>
                    <a:lnTo>
                      <a:pt x="210" y="300"/>
                    </a:lnTo>
                    <a:lnTo>
                      <a:pt x="213" y="310"/>
                    </a:lnTo>
                    <a:lnTo>
                      <a:pt x="213" y="324"/>
                    </a:lnTo>
                    <a:lnTo>
                      <a:pt x="210" y="331"/>
                    </a:lnTo>
                    <a:lnTo>
                      <a:pt x="210" y="333"/>
                    </a:lnTo>
                    <a:lnTo>
                      <a:pt x="210" y="336"/>
                    </a:lnTo>
                    <a:lnTo>
                      <a:pt x="210" y="338"/>
                    </a:lnTo>
                    <a:lnTo>
                      <a:pt x="208" y="338"/>
                    </a:lnTo>
                    <a:lnTo>
                      <a:pt x="208" y="340"/>
                    </a:lnTo>
                    <a:lnTo>
                      <a:pt x="210" y="343"/>
                    </a:lnTo>
                    <a:lnTo>
                      <a:pt x="210" y="345"/>
                    </a:lnTo>
                    <a:lnTo>
                      <a:pt x="210" y="364"/>
                    </a:lnTo>
                    <a:lnTo>
                      <a:pt x="210" y="366"/>
                    </a:lnTo>
                    <a:lnTo>
                      <a:pt x="217" y="369"/>
                    </a:lnTo>
                    <a:lnTo>
                      <a:pt x="229" y="369"/>
                    </a:lnTo>
                    <a:lnTo>
                      <a:pt x="232" y="366"/>
                    </a:lnTo>
                    <a:lnTo>
                      <a:pt x="234" y="369"/>
                    </a:lnTo>
                    <a:lnTo>
                      <a:pt x="239" y="371"/>
                    </a:lnTo>
                    <a:lnTo>
                      <a:pt x="241" y="371"/>
                    </a:lnTo>
                    <a:lnTo>
                      <a:pt x="241" y="390"/>
                    </a:lnTo>
                    <a:lnTo>
                      <a:pt x="243" y="390"/>
                    </a:lnTo>
                    <a:lnTo>
                      <a:pt x="246" y="392"/>
                    </a:lnTo>
                    <a:lnTo>
                      <a:pt x="248" y="392"/>
                    </a:lnTo>
                    <a:lnTo>
                      <a:pt x="251" y="392"/>
                    </a:lnTo>
                    <a:lnTo>
                      <a:pt x="255" y="392"/>
                    </a:lnTo>
                    <a:lnTo>
                      <a:pt x="258" y="392"/>
                    </a:lnTo>
                    <a:lnTo>
                      <a:pt x="258" y="395"/>
                    </a:lnTo>
                    <a:lnTo>
                      <a:pt x="255" y="416"/>
                    </a:lnTo>
                    <a:lnTo>
                      <a:pt x="262" y="416"/>
                    </a:lnTo>
                    <a:lnTo>
                      <a:pt x="265" y="418"/>
                    </a:lnTo>
                    <a:lnTo>
                      <a:pt x="267" y="428"/>
                    </a:lnTo>
                    <a:lnTo>
                      <a:pt x="267" y="437"/>
                    </a:lnTo>
                    <a:lnTo>
                      <a:pt x="265" y="440"/>
                    </a:lnTo>
                    <a:lnTo>
                      <a:pt x="260" y="444"/>
                    </a:lnTo>
                    <a:lnTo>
                      <a:pt x="253" y="444"/>
                    </a:lnTo>
                    <a:lnTo>
                      <a:pt x="239" y="459"/>
                    </a:lnTo>
                    <a:lnTo>
                      <a:pt x="239" y="461"/>
                    </a:lnTo>
                    <a:lnTo>
                      <a:pt x="232" y="468"/>
                    </a:lnTo>
                    <a:lnTo>
                      <a:pt x="232" y="470"/>
                    </a:lnTo>
                    <a:lnTo>
                      <a:pt x="220" y="482"/>
                    </a:lnTo>
                    <a:lnTo>
                      <a:pt x="215" y="487"/>
                    </a:lnTo>
                    <a:lnTo>
                      <a:pt x="220" y="487"/>
                    </a:lnTo>
                    <a:lnTo>
                      <a:pt x="222" y="485"/>
                    </a:lnTo>
                    <a:lnTo>
                      <a:pt x="225" y="485"/>
                    </a:lnTo>
                    <a:lnTo>
                      <a:pt x="234" y="492"/>
                    </a:lnTo>
                    <a:lnTo>
                      <a:pt x="236" y="499"/>
                    </a:lnTo>
                    <a:lnTo>
                      <a:pt x="239" y="499"/>
                    </a:lnTo>
                    <a:lnTo>
                      <a:pt x="241" y="496"/>
                    </a:lnTo>
                    <a:lnTo>
                      <a:pt x="243" y="496"/>
                    </a:lnTo>
                    <a:lnTo>
                      <a:pt x="246" y="499"/>
                    </a:lnTo>
                    <a:lnTo>
                      <a:pt x="248" y="501"/>
                    </a:lnTo>
                    <a:lnTo>
                      <a:pt x="248" y="503"/>
                    </a:lnTo>
                    <a:lnTo>
                      <a:pt x="251" y="503"/>
                    </a:lnTo>
                    <a:lnTo>
                      <a:pt x="253" y="503"/>
                    </a:lnTo>
                    <a:lnTo>
                      <a:pt x="255" y="506"/>
                    </a:lnTo>
                    <a:lnTo>
                      <a:pt x="258" y="508"/>
                    </a:lnTo>
                    <a:lnTo>
                      <a:pt x="258" y="511"/>
                    </a:lnTo>
                    <a:lnTo>
                      <a:pt x="265" y="513"/>
                    </a:lnTo>
                    <a:lnTo>
                      <a:pt x="267" y="515"/>
                    </a:lnTo>
                    <a:lnTo>
                      <a:pt x="267" y="520"/>
                    </a:lnTo>
                    <a:lnTo>
                      <a:pt x="272" y="522"/>
                    </a:lnTo>
                    <a:lnTo>
                      <a:pt x="274" y="525"/>
                    </a:lnTo>
                    <a:lnTo>
                      <a:pt x="274" y="527"/>
                    </a:lnTo>
                    <a:lnTo>
                      <a:pt x="272" y="527"/>
                    </a:lnTo>
                    <a:lnTo>
                      <a:pt x="272" y="529"/>
                    </a:lnTo>
                    <a:lnTo>
                      <a:pt x="269" y="532"/>
                    </a:lnTo>
                    <a:lnTo>
                      <a:pt x="269" y="539"/>
                    </a:lnTo>
                    <a:lnTo>
                      <a:pt x="269" y="541"/>
                    </a:lnTo>
                    <a:lnTo>
                      <a:pt x="269" y="539"/>
                    </a:lnTo>
                    <a:lnTo>
                      <a:pt x="272" y="539"/>
                    </a:lnTo>
                    <a:lnTo>
                      <a:pt x="277" y="534"/>
                    </a:lnTo>
                    <a:lnTo>
                      <a:pt x="281" y="527"/>
                    </a:lnTo>
                    <a:lnTo>
                      <a:pt x="286" y="518"/>
                    </a:lnTo>
                    <a:lnTo>
                      <a:pt x="300" y="508"/>
                    </a:lnTo>
                    <a:lnTo>
                      <a:pt x="326" y="463"/>
                    </a:lnTo>
                    <a:lnTo>
                      <a:pt x="328" y="463"/>
                    </a:lnTo>
                    <a:lnTo>
                      <a:pt x="331" y="459"/>
                    </a:lnTo>
                    <a:lnTo>
                      <a:pt x="333" y="456"/>
                    </a:lnTo>
                    <a:lnTo>
                      <a:pt x="333" y="442"/>
                    </a:lnTo>
                    <a:lnTo>
                      <a:pt x="336" y="442"/>
                    </a:lnTo>
                    <a:lnTo>
                      <a:pt x="336" y="440"/>
                    </a:lnTo>
                    <a:lnTo>
                      <a:pt x="333" y="437"/>
                    </a:lnTo>
                    <a:lnTo>
                      <a:pt x="333" y="433"/>
                    </a:lnTo>
                    <a:lnTo>
                      <a:pt x="333" y="428"/>
                    </a:lnTo>
                    <a:lnTo>
                      <a:pt x="333" y="426"/>
                    </a:lnTo>
                    <a:lnTo>
                      <a:pt x="333" y="421"/>
                    </a:lnTo>
                    <a:lnTo>
                      <a:pt x="345" y="407"/>
                    </a:lnTo>
                    <a:lnTo>
                      <a:pt x="364" y="392"/>
                    </a:lnTo>
                    <a:lnTo>
                      <a:pt x="366" y="392"/>
                    </a:lnTo>
                    <a:lnTo>
                      <a:pt x="369" y="390"/>
                    </a:lnTo>
                    <a:lnTo>
                      <a:pt x="376" y="390"/>
                    </a:lnTo>
                    <a:lnTo>
                      <a:pt x="378" y="388"/>
                    </a:lnTo>
                    <a:lnTo>
                      <a:pt x="380" y="385"/>
                    </a:lnTo>
                    <a:lnTo>
                      <a:pt x="385" y="383"/>
                    </a:lnTo>
                    <a:lnTo>
                      <a:pt x="388" y="383"/>
                    </a:lnTo>
                    <a:lnTo>
                      <a:pt x="388" y="381"/>
                    </a:lnTo>
                    <a:lnTo>
                      <a:pt x="385" y="381"/>
                    </a:lnTo>
                    <a:lnTo>
                      <a:pt x="388" y="378"/>
                    </a:lnTo>
                    <a:lnTo>
                      <a:pt x="390" y="378"/>
                    </a:lnTo>
                    <a:lnTo>
                      <a:pt x="390" y="381"/>
                    </a:lnTo>
                    <a:lnTo>
                      <a:pt x="397" y="378"/>
                    </a:lnTo>
                    <a:lnTo>
                      <a:pt x="399" y="378"/>
                    </a:lnTo>
                    <a:lnTo>
                      <a:pt x="404" y="378"/>
                    </a:lnTo>
                    <a:lnTo>
                      <a:pt x="406" y="378"/>
                    </a:lnTo>
                    <a:lnTo>
                      <a:pt x="421" y="378"/>
                    </a:lnTo>
                    <a:lnTo>
                      <a:pt x="421" y="371"/>
                    </a:lnTo>
                    <a:lnTo>
                      <a:pt x="430" y="366"/>
                    </a:lnTo>
                    <a:lnTo>
                      <a:pt x="432" y="364"/>
                    </a:lnTo>
                    <a:lnTo>
                      <a:pt x="435" y="355"/>
                    </a:lnTo>
                    <a:lnTo>
                      <a:pt x="451" y="329"/>
                    </a:lnTo>
                    <a:lnTo>
                      <a:pt x="451" y="312"/>
                    </a:lnTo>
                    <a:lnTo>
                      <a:pt x="456" y="305"/>
                    </a:lnTo>
                    <a:lnTo>
                      <a:pt x="461" y="244"/>
                    </a:lnTo>
                    <a:lnTo>
                      <a:pt x="463" y="241"/>
                    </a:lnTo>
                    <a:lnTo>
                      <a:pt x="465" y="241"/>
                    </a:lnTo>
                    <a:lnTo>
                      <a:pt x="468" y="241"/>
                    </a:lnTo>
                    <a:lnTo>
                      <a:pt x="513" y="185"/>
                    </a:lnTo>
                    <a:lnTo>
                      <a:pt x="515" y="156"/>
                    </a:lnTo>
                    <a:lnTo>
                      <a:pt x="513" y="144"/>
                    </a:lnTo>
                    <a:lnTo>
                      <a:pt x="508" y="137"/>
                    </a:lnTo>
                    <a:lnTo>
                      <a:pt x="506" y="137"/>
                    </a:lnTo>
                    <a:lnTo>
                      <a:pt x="491" y="137"/>
                    </a:lnTo>
                    <a:lnTo>
                      <a:pt x="491" y="135"/>
                    </a:lnTo>
                    <a:lnTo>
                      <a:pt x="489" y="135"/>
                    </a:lnTo>
                    <a:lnTo>
                      <a:pt x="487" y="135"/>
                    </a:lnTo>
                    <a:lnTo>
                      <a:pt x="449" y="107"/>
                    </a:lnTo>
                    <a:lnTo>
                      <a:pt x="425" y="107"/>
                    </a:lnTo>
                    <a:lnTo>
                      <a:pt x="406" y="102"/>
                    </a:lnTo>
                    <a:lnTo>
                      <a:pt x="404" y="102"/>
                    </a:lnTo>
                    <a:lnTo>
                      <a:pt x="402" y="102"/>
                    </a:lnTo>
                    <a:lnTo>
                      <a:pt x="402" y="100"/>
                    </a:lnTo>
                    <a:lnTo>
                      <a:pt x="392" y="104"/>
                    </a:lnTo>
                    <a:lnTo>
                      <a:pt x="390" y="104"/>
                    </a:lnTo>
                    <a:lnTo>
                      <a:pt x="390" y="102"/>
                    </a:lnTo>
                    <a:lnTo>
                      <a:pt x="392" y="100"/>
                    </a:lnTo>
                    <a:lnTo>
                      <a:pt x="390" y="97"/>
                    </a:lnTo>
                    <a:lnTo>
                      <a:pt x="388" y="97"/>
                    </a:lnTo>
                    <a:lnTo>
                      <a:pt x="388" y="92"/>
                    </a:lnTo>
                    <a:lnTo>
                      <a:pt x="383" y="88"/>
                    </a:lnTo>
                    <a:lnTo>
                      <a:pt x="380" y="90"/>
                    </a:lnTo>
                    <a:lnTo>
                      <a:pt x="378" y="92"/>
                    </a:lnTo>
                    <a:lnTo>
                      <a:pt x="378" y="88"/>
                    </a:lnTo>
                    <a:lnTo>
                      <a:pt x="376" y="85"/>
                    </a:lnTo>
                    <a:lnTo>
                      <a:pt x="373" y="85"/>
                    </a:lnTo>
                    <a:lnTo>
                      <a:pt x="371" y="83"/>
                    </a:lnTo>
                    <a:lnTo>
                      <a:pt x="369" y="83"/>
                    </a:lnTo>
                    <a:lnTo>
                      <a:pt x="366" y="83"/>
                    </a:lnTo>
                    <a:lnTo>
                      <a:pt x="362" y="83"/>
                    </a:lnTo>
                    <a:lnTo>
                      <a:pt x="352" y="76"/>
                    </a:lnTo>
                    <a:lnTo>
                      <a:pt x="345" y="78"/>
                    </a:lnTo>
                    <a:lnTo>
                      <a:pt x="343" y="78"/>
                    </a:lnTo>
                    <a:lnTo>
                      <a:pt x="340" y="83"/>
                    </a:lnTo>
                    <a:lnTo>
                      <a:pt x="336" y="88"/>
                    </a:lnTo>
                    <a:lnTo>
                      <a:pt x="331" y="90"/>
                    </a:lnTo>
                    <a:lnTo>
                      <a:pt x="328" y="97"/>
                    </a:lnTo>
                    <a:lnTo>
                      <a:pt x="326" y="97"/>
                    </a:lnTo>
                    <a:lnTo>
                      <a:pt x="326" y="100"/>
                    </a:lnTo>
                    <a:lnTo>
                      <a:pt x="326" y="102"/>
                    </a:lnTo>
                    <a:lnTo>
                      <a:pt x="324" y="102"/>
                    </a:lnTo>
                    <a:lnTo>
                      <a:pt x="324" y="97"/>
                    </a:lnTo>
                    <a:lnTo>
                      <a:pt x="326" y="92"/>
                    </a:lnTo>
                    <a:lnTo>
                      <a:pt x="324" y="92"/>
                    </a:lnTo>
                    <a:lnTo>
                      <a:pt x="321" y="92"/>
                    </a:lnTo>
                    <a:lnTo>
                      <a:pt x="321" y="95"/>
                    </a:lnTo>
                    <a:lnTo>
                      <a:pt x="312" y="92"/>
                    </a:lnTo>
                    <a:lnTo>
                      <a:pt x="312" y="95"/>
                    </a:lnTo>
                    <a:lnTo>
                      <a:pt x="310" y="95"/>
                    </a:lnTo>
                    <a:lnTo>
                      <a:pt x="310" y="92"/>
                    </a:lnTo>
                    <a:lnTo>
                      <a:pt x="307" y="92"/>
                    </a:lnTo>
                    <a:lnTo>
                      <a:pt x="305" y="95"/>
                    </a:lnTo>
                    <a:lnTo>
                      <a:pt x="303" y="95"/>
                    </a:lnTo>
                    <a:lnTo>
                      <a:pt x="300" y="92"/>
                    </a:lnTo>
                    <a:lnTo>
                      <a:pt x="298" y="92"/>
                    </a:lnTo>
                    <a:lnTo>
                      <a:pt x="298" y="95"/>
                    </a:lnTo>
                    <a:lnTo>
                      <a:pt x="298" y="97"/>
                    </a:lnTo>
                    <a:lnTo>
                      <a:pt x="295" y="97"/>
                    </a:lnTo>
                    <a:lnTo>
                      <a:pt x="295" y="95"/>
                    </a:lnTo>
                    <a:lnTo>
                      <a:pt x="295" y="92"/>
                    </a:lnTo>
                    <a:lnTo>
                      <a:pt x="298" y="92"/>
                    </a:lnTo>
                    <a:lnTo>
                      <a:pt x="300" y="92"/>
                    </a:lnTo>
                    <a:lnTo>
                      <a:pt x="303" y="92"/>
                    </a:lnTo>
                    <a:lnTo>
                      <a:pt x="305" y="92"/>
                    </a:lnTo>
                    <a:lnTo>
                      <a:pt x="307" y="92"/>
                    </a:lnTo>
                    <a:lnTo>
                      <a:pt x="307" y="85"/>
                    </a:lnTo>
                    <a:lnTo>
                      <a:pt x="305" y="85"/>
                    </a:lnTo>
                    <a:lnTo>
                      <a:pt x="305" y="83"/>
                    </a:lnTo>
                    <a:lnTo>
                      <a:pt x="307" y="81"/>
                    </a:lnTo>
                    <a:lnTo>
                      <a:pt x="305" y="81"/>
                    </a:lnTo>
                    <a:lnTo>
                      <a:pt x="303" y="81"/>
                    </a:lnTo>
                    <a:lnTo>
                      <a:pt x="303" y="83"/>
                    </a:lnTo>
                    <a:lnTo>
                      <a:pt x="298" y="85"/>
                    </a:lnTo>
                    <a:lnTo>
                      <a:pt x="298" y="83"/>
                    </a:lnTo>
                    <a:lnTo>
                      <a:pt x="298" y="78"/>
                    </a:lnTo>
                    <a:lnTo>
                      <a:pt x="298" y="76"/>
                    </a:lnTo>
                    <a:lnTo>
                      <a:pt x="298" y="74"/>
                    </a:lnTo>
                    <a:lnTo>
                      <a:pt x="312" y="59"/>
                    </a:lnTo>
                    <a:lnTo>
                      <a:pt x="314" y="57"/>
                    </a:lnTo>
                    <a:lnTo>
                      <a:pt x="317" y="48"/>
                    </a:lnTo>
                    <a:lnTo>
                      <a:pt x="314" y="48"/>
                    </a:lnTo>
                    <a:lnTo>
                      <a:pt x="310" y="45"/>
                    </a:lnTo>
                    <a:lnTo>
                      <a:pt x="303" y="19"/>
                    </a:lnTo>
                    <a:lnTo>
                      <a:pt x="300" y="14"/>
                    </a:lnTo>
                    <a:lnTo>
                      <a:pt x="298" y="12"/>
                    </a:lnTo>
                    <a:lnTo>
                      <a:pt x="295" y="14"/>
                    </a:lnTo>
                    <a:lnTo>
                      <a:pt x="286" y="29"/>
                    </a:lnTo>
                    <a:lnTo>
                      <a:pt x="284" y="36"/>
                    </a:lnTo>
                    <a:lnTo>
                      <a:pt x="277" y="40"/>
                    </a:lnTo>
                    <a:lnTo>
                      <a:pt x="274" y="43"/>
                    </a:lnTo>
                    <a:lnTo>
                      <a:pt x="272" y="43"/>
                    </a:lnTo>
                    <a:lnTo>
                      <a:pt x="272" y="40"/>
                    </a:lnTo>
                    <a:lnTo>
                      <a:pt x="267" y="40"/>
                    </a:lnTo>
                    <a:lnTo>
                      <a:pt x="265" y="43"/>
                    </a:lnTo>
                    <a:lnTo>
                      <a:pt x="262" y="43"/>
                    </a:lnTo>
                    <a:lnTo>
                      <a:pt x="260" y="40"/>
                    </a:lnTo>
                    <a:lnTo>
                      <a:pt x="258" y="38"/>
                    </a:lnTo>
                    <a:lnTo>
                      <a:pt x="251" y="36"/>
                    </a:lnTo>
                    <a:lnTo>
                      <a:pt x="246" y="38"/>
                    </a:lnTo>
                    <a:lnTo>
                      <a:pt x="243" y="38"/>
                    </a:lnTo>
                    <a:lnTo>
                      <a:pt x="241" y="36"/>
                    </a:lnTo>
                    <a:lnTo>
                      <a:pt x="239" y="36"/>
                    </a:lnTo>
                    <a:lnTo>
                      <a:pt x="239" y="38"/>
                    </a:lnTo>
                    <a:lnTo>
                      <a:pt x="239" y="43"/>
                    </a:lnTo>
                    <a:lnTo>
                      <a:pt x="239" y="45"/>
                    </a:lnTo>
                    <a:lnTo>
                      <a:pt x="234" y="45"/>
                    </a:lnTo>
                    <a:lnTo>
                      <a:pt x="232" y="43"/>
                    </a:lnTo>
                    <a:lnTo>
                      <a:pt x="225" y="43"/>
                    </a:lnTo>
                    <a:lnTo>
                      <a:pt x="222" y="43"/>
                    </a:lnTo>
                    <a:lnTo>
                      <a:pt x="220" y="43"/>
                    </a:lnTo>
                    <a:lnTo>
                      <a:pt x="217" y="43"/>
                    </a:lnTo>
                    <a:lnTo>
                      <a:pt x="215" y="48"/>
                    </a:lnTo>
                    <a:lnTo>
                      <a:pt x="213" y="48"/>
                    </a:lnTo>
                    <a:lnTo>
                      <a:pt x="210" y="48"/>
                    </a:lnTo>
                    <a:lnTo>
                      <a:pt x="206" y="48"/>
                    </a:lnTo>
                    <a:lnTo>
                      <a:pt x="206" y="50"/>
                    </a:lnTo>
                    <a:lnTo>
                      <a:pt x="203" y="52"/>
                    </a:lnTo>
                    <a:lnTo>
                      <a:pt x="201" y="52"/>
                    </a:lnTo>
                    <a:lnTo>
                      <a:pt x="199" y="52"/>
                    </a:lnTo>
                    <a:lnTo>
                      <a:pt x="194" y="50"/>
                    </a:lnTo>
                    <a:lnTo>
                      <a:pt x="191" y="48"/>
                    </a:lnTo>
                    <a:lnTo>
                      <a:pt x="189" y="45"/>
                    </a:lnTo>
                    <a:lnTo>
                      <a:pt x="189" y="38"/>
                    </a:lnTo>
                    <a:lnTo>
                      <a:pt x="187" y="36"/>
                    </a:lnTo>
                    <a:lnTo>
                      <a:pt x="184" y="36"/>
                    </a:lnTo>
                    <a:lnTo>
                      <a:pt x="184" y="29"/>
                    </a:lnTo>
                    <a:lnTo>
                      <a:pt x="187" y="24"/>
                    </a:lnTo>
                    <a:lnTo>
                      <a:pt x="187" y="22"/>
                    </a:lnTo>
                    <a:lnTo>
                      <a:pt x="189" y="17"/>
                    </a:lnTo>
                    <a:lnTo>
                      <a:pt x="189" y="14"/>
                    </a:lnTo>
                    <a:lnTo>
                      <a:pt x="189" y="10"/>
                    </a:lnTo>
                    <a:lnTo>
                      <a:pt x="187" y="10"/>
                    </a:lnTo>
                    <a:lnTo>
                      <a:pt x="184" y="10"/>
                    </a:lnTo>
                    <a:lnTo>
                      <a:pt x="182" y="10"/>
                    </a:lnTo>
                    <a:lnTo>
                      <a:pt x="184" y="5"/>
                    </a:lnTo>
                    <a:lnTo>
                      <a:pt x="184" y="3"/>
                    </a:lnTo>
                    <a:lnTo>
                      <a:pt x="182" y="0"/>
                    </a:lnTo>
                    <a:lnTo>
                      <a:pt x="180" y="0"/>
                    </a:lnTo>
                    <a:lnTo>
                      <a:pt x="177" y="0"/>
                    </a:lnTo>
                    <a:lnTo>
                      <a:pt x="175" y="0"/>
                    </a:lnTo>
                    <a:close/>
                  </a:path>
                </a:pathLst>
              </a:custGeom>
              <a:grpFill/>
              <a:ln w="9525">
                <a:noFill/>
                <a:round/>
                <a:headEnd/>
                <a:tailEnd/>
              </a:ln>
            </p:spPr>
            <p:txBody>
              <a:bodyPr/>
              <a:lstStyle/>
              <a:p>
                <a:pPr>
                  <a:defRPr/>
                </a:pPr>
                <a:endParaRPr lang="en-US" sz="1200" kern="0">
                  <a:solidFill>
                    <a:srgbClr val="0096D6"/>
                  </a:solidFill>
                </a:endParaRPr>
              </a:p>
            </p:txBody>
          </p:sp>
          <p:sp>
            <p:nvSpPr>
              <p:cNvPr id="2787" name="Freeform 962"/>
              <p:cNvSpPr>
                <a:spLocks/>
              </p:cNvSpPr>
              <p:nvPr/>
            </p:nvSpPr>
            <p:spPr bwMode="auto">
              <a:xfrm>
                <a:off x="1902" y="2536"/>
                <a:ext cx="515" cy="541"/>
              </a:xfrm>
              <a:custGeom>
                <a:avLst/>
                <a:gdLst>
                  <a:gd name="T0" fmla="*/ 161 w 515"/>
                  <a:gd name="T1" fmla="*/ 14 h 541"/>
                  <a:gd name="T2" fmla="*/ 121 w 515"/>
                  <a:gd name="T3" fmla="*/ 14 h 541"/>
                  <a:gd name="T4" fmla="*/ 140 w 515"/>
                  <a:gd name="T5" fmla="*/ 38 h 541"/>
                  <a:gd name="T6" fmla="*/ 128 w 515"/>
                  <a:gd name="T7" fmla="*/ 45 h 541"/>
                  <a:gd name="T8" fmla="*/ 109 w 515"/>
                  <a:gd name="T9" fmla="*/ 57 h 541"/>
                  <a:gd name="T10" fmla="*/ 88 w 515"/>
                  <a:gd name="T11" fmla="*/ 48 h 541"/>
                  <a:gd name="T12" fmla="*/ 73 w 515"/>
                  <a:gd name="T13" fmla="*/ 43 h 541"/>
                  <a:gd name="T14" fmla="*/ 54 w 515"/>
                  <a:gd name="T15" fmla="*/ 55 h 541"/>
                  <a:gd name="T16" fmla="*/ 62 w 515"/>
                  <a:gd name="T17" fmla="*/ 62 h 541"/>
                  <a:gd name="T18" fmla="*/ 57 w 515"/>
                  <a:gd name="T19" fmla="*/ 104 h 541"/>
                  <a:gd name="T20" fmla="*/ 12 w 515"/>
                  <a:gd name="T21" fmla="*/ 147 h 541"/>
                  <a:gd name="T22" fmla="*/ 5 w 515"/>
                  <a:gd name="T23" fmla="*/ 177 h 541"/>
                  <a:gd name="T24" fmla="*/ 21 w 515"/>
                  <a:gd name="T25" fmla="*/ 196 h 541"/>
                  <a:gd name="T26" fmla="*/ 45 w 515"/>
                  <a:gd name="T27" fmla="*/ 213 h 541"/>
                  <a:gd name="T28" fmla="*/ 62 w 515"/>
                  <a:gd name="T29" fmla="*/ 213 h 541"/>
                  <a:gd name="T30" fmla="*/ 111 w 515"/>
                  <a:gd name="T31" fmla="*/ 215 h 541"/>
                  <a:gd name="T32" fmla="*/ 142 w 515"/>
                  <a:gd name="T33" fmla="*/ 239 h 541"/>
                  <a:gd name="T34" fmla="*/ 180 w 515"/>
                  <a:gd name="T35" fmla="*/ 265 h 541"/>
                  <a:gd name="T36" fmla="*/ 203 w 515"/>
                  <a:gd name="T37" fmla="*/ 293 h 541"/>
                  <a:gd name="T38" fmla="*/ 210 w 515"/>
                  <a:gd name="T39" fmla="*/ 336 h 541"/>
                  <a:gd name="T40" fmla="*/ 210 w 515"/>
                  <a:gd name="T41" fmla="*/ 345 h 541"/>
                  <a:gd name="T42" fmla="*/ 239 w 515"/>
                  <a:gd name="T43" fmla="*/ 371 h 541"/>
                  <a:gd name="T44" fmla="*/ 258 w 515"/>
                  <a:gd name="T45" fmla="*/ 392 h 541"/>
                  <a:gd name="T46" fmla="*/ 260 w 515"/>
                  <a:gd name="T47" fmla="*/ 444 h 541"/>
                  <a:gd name="T48" fmla="*/ 215 w 515"/>
                  <a:gd name="T49" fmla="*/ 487 h 541"/>
                  <a:gd name="T50" fmla="*/ 239 w 515"/>
                  <a:gd name="T51" fmla="*/ 499 h 541"/>
                  <a:gd name="T52" fmla="*/ 253 w 515"/>
                  <a:gd name="T53" fmla="*/ 503 h 541"/>
                  <a:gd name="T54" fmla="*/ 272 w 515"/>
                  <a:gd name="T55" fmla="*/ 522 h 541"/>
                  <a:gd name="T56" fmla="*/ 269 w 515"/>
                  <a:gd name="T57" fmla="*/ 539 h 541"/>
                  <a:gd name="T58" fmla="*/ 326 w 515"/>
                  <a:gd name="T59" fmla="*/ 463 h 541"/>
                  <a:gd name="T60" fmla="*/ 333 w 515"/>
                  <a:gd name="T61" fmla="*/ 437 h 541"/>
                  <a:gd name="T62" fmla="*/ 345 w 515"/>
                  <a:gd name="T63" fmla="*/ 407 h 541"/>
                  <a:gd name="T64" fmla="*/ 378 w 515"/>
                  <a:gd name="T65" fmla="*/ 388 h 541"/>
                  <a:gd name="T66" fmla="*/ 388 w 515"/>
                  <a:gd name="T67" fmla="*/ 378 h 541"/>
                  <a:gd name="T68" fmla="*/ 399 w 515"/>
                  <a:gd name="T69" fmla="*/ 378 h 541"/>
                  <a:gd name="T70" fmla="*/ 435 w 515"/>
                  <a:gd name="T71" fmla="*/ 355 h 541"/>
                  <a:gd name="T72" fmla="*/ 468 w 515"/>
                  <a:gd name="T73" fmla="*/ 241 h 541"/>
                  <a:gd name="T74" fmla="*/ 491 w 515"/>
                  <a:gd name="T75" fmla="*/ 137 h 541"/>
                  <a:gd name="T76" fmla="*/ 402 w 515"/>
                  <a:gd name="T77" fmla="*/ 102 h 541"/>
                  <a:gd name="T78" fmla="*/ 390 w 515"/>
                  <a:gd name="T79" fmla="*/ 97 h 541"/>
                  <a:gd name="T80" fmla="*/ 383 w 515"/>
                  <a:gd name="T81" fmla="*/ 88 h 541"/>
                  <a:gd name="T82" fmla="*/ 371 w 515"/>
                  <a:gd name="T83" fmla="*/ 83 h 541"/>
                  <a:gd name="T84" fmla="*/ 340 w 515"/>
                  <a:gd name="T85" fmla="*/ 83 h 541"/>
                  <a:gd name="T86" fmla="*/ 324 w 515"/>
                  <a:gd name="T87" fmla="*/ 102 h 541"/>
                  <a:gd name="T88" fmla="*/ 312 w 515"/>
                  <a:gd name="T89" fmla="*/ 95 h 541"/>
                  <a:gd name="T90" fmla="*/ 298 w 515"/>
                  <a:gd name="T91" fmla="*/ 95 h 541"/>
                  <a:gd name="T92" fmla="*/ 303 w 515"/>
                  <a:gd name="T93" fmla="*/ 92 h 541"/>
                  <a:gd name="T94" fmla="*/ 305 w 515"/>
                  <a:gd name="T95" fmla="*/ 85 h 541"/>
                  <a:gd name="T96" fmla="*/ 305 w 515"/>
                  <a:gd name="T97" fmla="*/ 81 h 541"/>
                  <a:gd name="T98" fmla="*/ 298 w 515"/>
                  <a:gd name="T99" fmla="*/ 74 h 541"/>
                  <a:gd name="T100" fmla="*/ 310 w 515"/>
                  <a:gd name="T101" fmla="*/ 45 h 541"/>
                  <a:gd name="T102" fmla="*/ 284 w 515"/>
                  <a:gd name="T103" fmla="*/ 36 h 541"/>
                  <a:gd name="T104" fmla="*/ 260 w 515"/>
                  <a:gd name="T105" fmla="*/ 40 h 541"/>
                  <a:gd name="T106" fmla="*/ 239 w 515"/>
                  <a:gd name="T107" fmla="*/ 43 h 541"/>
                  <a:gd name="T108" fmla="*/ 220 w 515"/>
                  <a:gd name="T109" fmla="*/ 43 h 541"/>
                  <a:gd name="T110" fmla="*/ 201 w 515"/>
                  <a:gd name="T111" fmla="*/ 52 h 541"/>
                  <a:gd name="T112" fmla="*/ 187 w 515"/>
                  <a:gd name="T113" fmla="*/ 36 h 541"/>
                  <a:gd name="T114" fmla="*/ 189 w 515"/>
                  <a:gd name="T115" fmla="*/ 14 h 541"/>
                  <a:gd name="T116" fmla="*/ 180 w 51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
                  <a:gd name="T178" fmla="*/ 0 h 541"/>
                  <a:gd name="T179" fmla="*/ 515 w 51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 h="541">
                    <a:moveTo>
                      <a:pt x="175" y="0"/>
                    </a:moveTo>
                    <a:lnTo>
                      <a:pt x="175" y="5"/>
                    </a:lnTo>
                    <a:lnTo>
                      <a:pt x="170" y="10"/>
                    </a:lnTo>
                    <a:lnTo>
                      <a:pt x="166" y="10"/>
                    </a:lnTo>
                    <a:lnTo>
                      <a:pt x="163" y="12"/>
                    </a:lnTo>
                    <a:lnTo>
                      <a:pt x="161" y="12"/>
                    </a:lnTo>
                    <a:lnTo>
                      <a:pt x="161" y="14"/>
                    </a:lnTo>
                    <a:lnTo>
                      <a:pt x="144" y="17"/>
                    </a:lnTo>
                    <a:lnTo>
                      <a:pt x="137" y="17"/>
                    </a:lnTo>
                    <a:lnTo>
                      <a:pt x="121" y="12"/>
                    </a:lnTo>
                    <a:lnTo>
                      <a:pt x="121" y="14"/>
                    </a:lnTo>
                    <a:lnTo>
                      <a:pt x="121" y="17"/>
                    </a:lnTo>
                    <a:lnTo>
                      <a:pt x="128" y="19"/>
                    </a:lnTo>
                    <a:lnTo>
                      <a:pt x="128" y="22"/>
                    </a:lnTo>
                    <a:lnTo>
                      <a:pt x="128" y="29"/>
                    </a:lnTo>
                    <a:lnTo>
                      <a:pt x="128" y="38"/>
                    </a:lnTo>
                    <a:lnTo>
                      <a:pt x="132" y="38"/>
                    </a:lnTo>
                    <a:lnTo>
                      <a:pt x="140" y="38"/>
                    </a:lnTo>
                    <a:lnTo>
                      <a:pt x="140" y="40"/>
                    </a:lnTo>
                    <a:lnTo>
                      <a:pt x="137" y="40"/>
                    </a:lnTo>
                    <a:lnTo>
                      <a:pt x="135" y="40"/>
                    </a:lnTo>
                    <a:lnTo>
                      <a:pt x="135" y="43"/>
                    </a:lnTo>
                    <a:lnTo>
                      <a:pt x="132" y="43"/>
                    </a:lnTo>
                    <a:lnTo>
                      <a:pt x="130" y="43"/>
                    </a:lnTo>
                    <a:lnTo>
                      <a:pt x="128" y="45"/>
                    </a:lnTo>
                    <a:lnTo>
                      <a:pt x="128" y="48"/>
                    </a:lnTo>
                    <a:lnTo>
                      <a:pt x="128" y="50"/>
                    </a:lnTo>
                    <a:lnTo>
                      <a:pt x="125" y="50"/>
                    </a:lnTo>
                    <a:lnTo>
                      <a:pt x="123" y="52"/>
                    </a:lnTo>
                    <a:lnTo>
                      <a:pt x="121" y="52"/>
                    </a:lnTo>
                    <a:lnTo>
                      <a:pt x="111" y="55"/>
                    </a:lnTo>
                    <a:lnTo>
                      <a:pt x="109" y="57"/>
                    </a:lnTo>
                    <a:lnTo>
                      <a:pt x="99" y="59"/>
                    </a:lnTo>
                    <a:lnTo>
                      <a:pt x="95" y="55"/>
                    </a:lnTo>
                    <a:lnTo>
                      <a:pt x="92" y="52"/>
                    </a:lnTo>
                    <a:lnTo>
                      <a:pt x="90" y="55"/>
                    </a:lnTo>
                    <a:lnTo>
                      <a:pt x="88" y="48"/>
                    </a:lnTo>
                    <a:lnTo>
                      <a:pt x="85" y="43"/>
                    </a:lnTo>
                    <a:lnTo>
                      <a:pt x="83" y="43"/>
                    </a:lnTo>
                    <a:lnTo>
                      <a:pt x="78" y="45"/>
                    </a:lnTo>
                    <a:lnTo>
                      <a:pt x="76" y="43"/>
                    </a:lnTo>
                    <a:lnTo>
                      <a:pt x="73" y="43"/>
                    </a:lnTo>
                    <a:lnTo>
                      <a:pt x="73" y="45"/>
                    </a:lnTo>
                    <a:lnTo>
                      <a:pt x="73" y="48"/>
                    </a:lnTo>
                    <a:lnTo>
                      <a:pt x="54" y="48"/>
                    </a:lnTo>
                    <a:lnTo>
                      <a:pt x="52" y="45"/>
                    </a:lnTo>
                    <a:lnTo>
                      <a:pt x="52" y="55"/>
                    </a:lnTo>
                    <a:lnTo>
                      <a:pt x="54" y="55"/>
                    </a:lnTo>
                    <a:lnTo>
                      <a:pt x="57" y="55"/>
                    </a:lnTo>
                    <a:lnTo>
                      <a:pt x="59" y="55"/>
                    </a:lnTo>
                    <a:lnTo>
                      <a:pt x="62" y="57"/>
                    </a:lnTo>
                    <a:lnTo>
                      <a:pt x="62" y="62"/>
                    </a:lnTo>
                    <a:lnTo>
                      <a:pt x="59" y="62"/>
                    </a:lnTo>
                    <a:lnTo>
                      <a:pt x="57" y="59"/>
                    </a:lnTo>
                    <a:lnTo>
                      <a:pt x="50" y="62"/>
                    </a:lnTo>
                    <a:lnTo>
                      <a:pt x="50" y="71"/>
                    </a:lnTo>
                    <a:lnTo>
                      <a:pt x="57" y="78"/>
                    </a:lnTo>
                    <a:lnTo>
                      <a:pt x="59" y="85"/>
                    </a:lnTo>
                    <a:lnTo>
                      <a:pt x="57" y="104"/>
                    </a:lnTo>
                    <a:lnTo>
                      <a:pt x="54" y="104"/>
                    </a:lnTo>
                    <a:lnTo>
                      <a:pt x="54" y="114"/>
                    </a:lnTo>
                    <a:lnTo>
                      <a:pt x="52" y="116"/>
                    </a:lnTo>
                    <a:lnTo>
                      <a:pt x="52" y="123"/>
                    </a:lnTo>
                    <a:lnTo>
                      <a:pt x="50" y="126"/>
                    </a:lnTo>
                    <a:lnTo>
                      <a:pt x="45" y="126"/>
                    </a:lnTo>
                    <a:lnTo>
                      <a:pt x="21" y="135"/>
                    </a:lnTo>
                    <a:lnTo>
                      <a:pt x="12" y="147"/>
                    </a:lnTo>
                    <a:lnTo>
                      <a:pt x="10" y="149"/>
                    </a:lnTo>
                    <a:lnTo>
                      <a:pt x="10" y="156"/>
                    </a:lnTo>
                    <a:lnTo>
                      <a:pt x="5" y="156"/>
                    </a:lnTo>
                    <a:lnTo>
                      <a:pt x="0" y="168"/>
                    </a:lnTo>
                    <a:lnTo>
                      <a:pt x="3" y="175"/>
                    </a:lnTo>
                    <a:lnTo>
                      <a:pt x="5" y="177"/>
                    </a:lnTo>
                    <a:lnTo>
                      <a:pt x="10" y="187"/>
                    </a:lnTo>
                    <a:lnTo>
                      <a:pt x="12" y="187"/>
                    </a:lnTo>
                    <a:lnTo>
                      <a:pt x="12" y="189"/>
                    </a:lnTo>
                    <a:lnTo>
                      <a:pt x="12" y="192"/>
                    </a:lnTo>
                    <a:lnTo>
                      <a:pt x="19" y="194"/>
                    </a:lnTo>
                    <a:lnTo>
                      <a:pt x="21" y="194"/>
                    </a:lnTo>
                    <a:lnTo>
                      <a:pt x="21" y="196"/>
                    </a:lnTo>
                    <a:lnTo>
                      <a:pt x="21" y="199"/>
                    </a:lnTo>
                    <a:lnTo>
                      <a:pt x="24" y="199"/>
                    </a:lnTo>
                    <a:lnTo>
                      <a:pt x="26" y="201"/>
                    </a:lnTo>
                    <a:lnTo>
                      <a:pt x="31" y="201"/>
                    </a:lnTo>
                    <a:lnTo>
                      <a:pt x="45" y="192"/>
                    </a:lnTo>
                    <a:lnTo>
                      <a:pt x="45" y="213"/>
                    </a:lnTo>
                    <a:lnTo>
                      <a:pt x="47" y="215"/>
                    </a:lnTo>
                    <a:lnTo>
                      <a:pt x="50" y="215"/>
                    </a:lnTo>
                    <a:lnTo>
                      <a:pt x="52" y="213"/>
                    </a:lnTo>
                    <a:lnTo>
                      <a:pt x="54" y="213"/>
                    </a:lnTo>
                    <a:lnTo>
                      <a:pt x="57" y="213"/>
                    </a:lnTo>
                    <a:lnTo>
                      <a:pt x="62" y="213"/>
                    </a:lnTo>
                    <a:lnTo>
                      <a:pt x="71" y="215"/>
                    </a:lnTo>
                    <a:lnTo>
                      <a:pt x="83" y="211"/>
                    </a:lnTo>
                    <a:lnTo>
                      <a:pt x="95" y="199"/>
                    </a:lnTo>
                    <a:lnTo>
                      <a:pt x="111" y="196"/>
                    </a:lnTo>
                    <a:lnTo>
                      <a:pt x="114" y="199"/>
                    </a:lnTo>
                    <a:lnTo>
                      <a:pt x="114" y="213"/>
                    </a:lnTo>
                    <a:lnTo>
                      <a:pt x="111" y="215"/>
                    </a:lnTo>
                    <a:lnTo>
                      <a:pt x="111" y="218"/>
                    </a:lnTo>
                    <a:lnTo>
                      <a:pt x="114" y="222"/>
                    </a:lnTo>
                    <a:lnTo>
                      <a:pt x="116" y="227"/>
                    </a:lnTo>
                    <a:lnTo>
                      <a:pt x="123" y="232"/>
                    </a:lnTo>
                    <a:lnTo>
                      <a:pt x="140" y="234"/>
                    </a:lnTo>
                    <a:lnTo>
                      <a:pt x="140" y="237"/>
                    </a:lnTo>
                    <a:lnTo>
                      <a:pt x="142" y="237"/>
                    </a:lnTo>
                    <a:lnTo>
                      <a:pt x="142" y="239"/>
                    </a:lnTo>
                    <a:lnTo>
                      <a:pt x="154" y="244"/>
                    </a:lnTo>
                    <a:lnTo>
                      <a:pt x="158" y="246"/>
                    </a:lnTo>
                    <a:lnTo>
                      <a:pt x="168" y="246"/>
                    </a:lnTo>
                    <a:lnTo>
                      <a:pt x="175" y="251"/>
                    </a:lnTo>
                    <a:lnTo>
                      <a:pt x="177" y="258"/>
                    </a:lnTo>
                    <a:lnTo>
                      <a:pt x="177" y="260"/>
                    </a:lnTo>
                    <a:lnTo>
                      <a:pt x="177" y="263"/>
                    </a:lnTo>
                    <a:lnTo>
                      <a:pt x="180" y="265"/>
                    </a:lnTo>
                    <a:lnTo>
                      <a:pt x="177" y="270"/>
                    </a:lnTo>
                    <a:lnTo>
                      <a:pt x="177" y="272"/>
                    </a:lnTo>
                    <a:lnTo>
                      <a:pt x="182" y="284"/>
                    </a:lnTo>
                    <a:lnTo>
                      <a:pt x="203" y="286"/>
                    </a:lnTo>
                    <a:lnTo>
                      <a:pt x="206" y="289"/>
                    </a:lnTo>
                    <a:lnTo>
                      <a:pt x="203" y="293"/>
                    </a:lnTo>
                    <a:lnTo>
                      <a:pt x="206" y="298"/>
                    </a:lnTo>
                    <a:lnTo>
                      <a:pt x="208" y="300"/>
                    </a:lnTo>
                    <a:lnTo>
                      <a:pt x="210" y="300"/>
                    </a:lnTo>
                    <a:lnTo>
                      <a:pt x="213" y="310"/>
                    </a:lnTo>
                    <a:lnTo>
                      <a:pt x="213" y="324"/>
                    </a:lnTo>
                    <a:lnTo>
                      <a:pt x="210" y="331"/>
                    </a:lnTo>
                    <a:lnTo>
                      <a:pt x="210" y="333"/>
                    </a:lnTo>
                    <a:lnTo>
                      <a:pt x="210" y="336"/>
                    </a:lnTo>
                    <a:lnTo>
                      <a:pt x="210" y="338"/>
                    </a:lnTo>
                    <a:lnTo>
                      <a:pt x="208" y="338"/>
                    </a:lnTo>
                    <a:lnTo>
                      <a:pt x="208" y="340"/>
                    </a:lnTo>
                    <a:lnTo>
                      <a:pt x="210" y="343"/>
                    </a:lnTo>
                    <a:lnTo>
                      <a:pt x="210" y="345"/>
                    </a:lnTo>
                    <a:lnTo>
                      <a:pt x="210" y="364"/>
                    </a:lnTo>
                    <a:lnTo>
                      <a:pt x="210" y="366"/>
                    </a:lnTo>
                    <a:lnTo>
                      <a:pt x="217" y="369"/>
                    </a:lnTo>
                    <a:lnTo>
                      <a:pt x="229" y="369"/>
                    </a:lnTo>
                    <a:lnTo>
                      <a:pt x="232" y="366"/>
                    </a:lnTo>
                    <a:lnTo>
                      <a:pt x="234" y="369"/>
                    </a:lnTo>
                    <a:lnTo>
                      <a:pt x="239" y="371"/>
                    </a:lnTo>
                    <a:lnTo>
                      <a:pt x="241" y="371"/>
                    </a:lnTo>
                    <a:lnTo>
                      <a:pt x="241" y="390"/>
                    </a:lnTo>
                    <a:lnTo>
                      <a:pt x="243" y="390"/>
                    </a:lnTo>
                    <a:lnTo>
                      <a:pt x="246" y="392"/>
                    </a:lnTo>
                    <a:lnTo>
                      <a:pt x="248" y="392"/>
                    </a:lnTo>
                    <a:lnTo>
                      <a:pt x="251" y="392"/>
                    </a:lnTo>
                    <a:lnTo>
                      <a:pt x="255" y="392"/>
                    </a:lnTo>
                    <a:lnTo>
                      <a:pt x="258" y="392"/>
                    </a:lnTo>
                    <a:lnTo>
                      <a:pt x="258" y="395"/>
                    </a:lnTo>
                    <a:lnTo>
                      <a:pt x="255" y="416"/>
                    </a:lnTo>
                    <a:lnTo>
                      <a:pt x="262" y="416"/>
                    </a:lnTo>
                    <a:lnTo>
                      <a:pt x="265" y="418"/>
                    </a:lnTo>
                    <a:lnTo>
                      <a:pt x="267" y="428"/>
                    </a:lnTo>
                    <a:lnTo>
                      <a:pt x="267" y="437"/>
                    </a:lnTo>
                    <a:lnTo>
                      <a:pt x="265" y="440"/>
                    </a:lnTo>
                    <a:lnTo>
                      <a:pt x="260" y="444"/>
                    </a:lnTo>
                    <a:lnTo>
                      <a:pt x="253" y="444"/>
                    </a:lnTo>
                    <a:lnTo>
                      <a:pt x="239" y="459"/>
                    </a:lnTo>
                    <a:lnTo>
                      <a:pt x="239" y="461"/>
                    </a:lnTo>
                    <a:lnTo>
                      <a:pt x="232" y="468"/>
                    </a:lnTo>
                    <a:lnTo>
                      <a:pt x="232" y="470"/>
                    </a:lnTo>
                    <a:lnTo>
                      <a:pt x="220" y="482"/>
                    </a:lnTo>
                    <a:lnTo>
                      <a:pt x="215" y="487"/>
                    </a:lnTo>
                    <a:lnTo>
                      <a:pt x="220" y="487"/>
                    </a:lnTo>
                    <a:lnTo>
                      <a:pt x="222" y="485"/>
                    </a:lnTo>
                    <a:lnTo>
                      <a:pt x="225" y="485"/>
                    </a:lnTo>
                    <a:lnTo>
                      <a:pt x="234" y="492"/>
                    </a:lnTo>
                    <a:lnTo>
                      <a:pt x="236" y="499"/>
                    </a:lnTo>
                    <a:lnTo>
                      <a:pt x="239" y="499"/>
                    </a:lnTo>
                    <a:lnTo>
                      <a:pt x="241" y="496"/>
                    </a:lnTo>
                    <a:lnTo>
                      <a:pt x="243" y="496"/>
                    </a:lnTo>
                    <a:lnTo>
                      <a:pt x="246" y="499"/>
                    </a:lnTo>
                    <a:lnTo>
                      <a:pt x="248" y="501"/>
                    </a:lnTo>
                    <a:lnTo>
                      <a:pt x="248" y="503"/>
                    </a:lnTo>
                    <a:lnTo>
                      <a:pt x="251" y="503"/>
                    </a:lnTo>
                    <a:lnTo>
                      <a:pt x="253" y="503"/>
                    </a:lnTo>
                    <a:lnTo>
                      <a:pt x="255" y="506"/>
                    </a:lnTo>
                    <a:lnTo>
                      <a:pt x="258" y="508"/>
                    </a:lnTo>
                    <a:lnTo>
                      <a:pt x="258" y="511"/>
                    </a:lnTo>
                    <a:lnTo>
                      <a:pt x="265" y="513"/>
                    </a:lnTo>
                    <a:lnTo>
                      <a:pt x="267" y="515"/>
                    </a:lnTo>
                    <a:lnTo>
                      <a:pt x="267" y="520"/>
                    </a:lnTo>
                    <a:lnTo>
                      <a:pt x="272" y="522"/>
                    </a:lnTo>
                    <a:lnTo>
                      <a:pt x="274" y="525"/>
                    </a:lnTo>
                    <a:lnTo>
                      <a:pt x="274" y="527"/>
                    </a:lnTo>
                    <a:lnTo>
                      <a:pt x="272" y="527"/>
                    </a:lnTo>
                    <a:lnTo>
                      <a:pt x="272" y="529"/>
                    </a:lnTo>
                    <a:lnTo>
                      <a:pt x="269" y="532"/>
                    </a:lnTo>
                    <a:lnTo>
                      <a:pt x="269" y="539"/>
                    </a:lnTo>
                    <a:lnTo>
                      <a:pt x="269" y="541"/>
                    </a:lnTo>
                    <a:lnTo>
                      <a:pt x="269" y="539"/>
                    </a:lnTo>
                    <a:lnTo>
                      <a:pt x="272" y="539"/>
                    </a:lnTo>
                    <a:lnTo>
                      <a:pt x="277" y="534"/>
                    </a:lnTo>
                    <a:lnTo>
                      <a:pt x="281" y="527"/>
                    </a:lnTo>
                    <a:lnTo>
                      <a:pt x="286" y="518"/>
                    </a:lnTo>
                    <a:lnTo>
                      <a:pt x="300" y="508"/>
                    </a:lnTo>
                    <a:lnTo>
                      <a:pt x="326" y="463"/>
                    </a:lnTo>
                    <a:lnTo>
                      <a:pt x="328" y="463"/>
                    </a:lnTo>
                    <a:lnTo>
                      <a:pt x="331" y="459"/>
                    </a:lnTo>
                    <a:lnTo>
                      <a:pt x="333" y="456"/>
                    </a:lnTo>
                    <a:lnTo>
                      <a:pt x="333" y="442"/>
                    </a:lnTo>
                    <a:lnTo>
                      <a:pt x="336" y="442"/>
                    </a:lnTo>
                    <a:lnTo>
                      <a:pt x="336" y="440"/>
                    </a:lnTo>
                    <a:lnTo>
                      <a:pt x="333" y="437"/>
                    </a:lnTo>
                    <a:lnTo>
                      <a:pt x="333" y="433"/>
                    </a:lnTo>
                    <a:lnTo>
                      <a:pt x="333" y="428"/>
                    </a:lnTo>
                    <a:lnTo>
                      <a:pt x="333" y="426"/>
                    </a:lnTo>
                    <a:lnTo>
                      <a:pt x="333" y="421"/>
                    </a:lnTo>
                    <a:lnTo>
                      <a:pt x="345" y="407"/>
                    </a:lnTo>
                    <a:lnTo>
                      <a:pt x="364" y="392"/>
                    </a:lnTo>
                    <a:lnTo>
                      <a:pt x="366" y="392"/>
                    </a:lnTo>
                    <a:lnTo>
                      <a:pt x="369" y="390"/>
                    </a:lnTo>
                    <a:lnTo>
                      <a:pt x="376" y="390"/>
                    </a:lnTo>
                    <a:lnTo>
                      <a:pt x="378" y="388"/>
                    </a:lnTo>
                    <a:lnTo>
                      <a:pt x="380" y="385"/>
                    </a:lnTo>
                    <a:lnTo>
                      <a:pt x="385" y="383"/>
                    </a:lnTo>
                    <a:lnTo>
                      <a:pt x="388" y="383"/>
                    </a:lnTo>
                    <a:lnTo>
                      <a:pt x="388" y="381"/>
                    </a:lnTo>
                    <a:lnTo>
                      <a:pt x="385" y="381"/>
                    </a:lnTo>
                    <a:lnTo>
                      <a:pt x="388" y="378"/>
                    </a:lnTo>
                    <a:lnTo>
                      <a:pt x="390" y="378"/>
                    </a:lnTo>
                    <a:lnTo>
                      <a:pt x="390" y="381"/>
                    </a:lnTo>
                    <a:lnTo>
                      <a:pt x="397" y="378"/>
                    </a:lnTo>
                    <a:lnTo>
                      <a:pt x="399" y="378"/>
                    </a:lnTo>
                    <a:lnTo>
                      <a:pt x="404" y="378"/>
                    </a:lnTo>
                    <a:lnTo>
                      <a:pt x="406" y="378"/>
                    </a:lnTo>
                    <a:lnTo>
                      <a:pt x="421" y="378"/>
                    </a:lnTo>
                    <a:lnTo>
                      <a:pt x="421" y="371"/>
                    </a:lnTo>
                    <a:lnTo>
                      <a:pt x="430" y="366"/>
                    </a:lnTo>
                    <a:lnTo>
                      <a:pt x="432" y="364"/>
                    </a:lnTo>
                    <a:lnTo>
                      <a:pt x="435" y="355"/>
                    </a:lnTo>
                    <a:lnTo>
                      <a:pt x="451" y="329"/>
                    </a:lnTo>
                    <a:lnTo>
                      <a:pt x="451" y="312"/>
                    </a:lnTo>
                    <a:lnTo>
                      <a:pt x="456" y="305"/>
                    </a:lnTo>
                    <a:lnTo>
                      <a:pt x="461" y="244"/>
                    </a:lnTo>
                    <a:lnTo>
                      <a:pt x="463" y="241"/>
                    </a:lnTo>
                    <a:lnTo>
                      <a:pt x="465" y="241"/>
                    </a:lnTo>
                    <a:lnTo>
                      <a:pt x="468" y="241"/>
                    </a:lnTo>
                    <a:lnTo>
                      <a:pt x="513" y="185"/>
                    </a:lnTo>
                    <a:lnTo>
                      <a:pt x="515" y="156"/>
                    </a:lnTo>
                    <a:lnTo>
                      <a:pt x="513" y="144"/>
                    </a:lnTo>
                    <a:lnTo>
                      <a:pt x="508" y="137"/>
                    </a:lnTo>
                    <a:lnTo>
                      <a:pt x="506" y="137"/>
                    </a:lnTo>
                    <a:lnTo>
                      <a:pt x="491" y="137"/>
                    </a:lnTo>
                    <a:lnTo>
                      <a:pt x="491" y="135"/>
                    </a:lnTo>
                    <a:lnTo>
                      <a:pt x="489" y="135"/>
                    </a:lnTo>
                    <a:lnTo>
                      <a:pt x="487" y="135"/>
                    </a:lnTo>
                    <a:lnTo>
                      <a:pt x="449" y="107"/>
                    </a:lnTo>
                    <a:lnTo>
                      <a:pt x="425" y="107"/>
                    </a:lnTo>
                    <a:lnTo>
                      <a:pt x="406" y="102"/>
                    </a:lnTo>
                    <a:lnTo>
                      <a:pt x="404" y="102"/>
                    </a:lnTo>
                    <a:lnTo>
                      <a:pt x="402" y="102"/>
                    </a:lnTo>
                    <a:lnTo>
                      <a:pt x="402" y="100"/>
                    </a:lnTo>
                    <a:lnTo>
                      <a:pt x="392" y="104"/>
                    </a:lnTo>
                    <a:lnTo>
                      <a:pt x="390" y="104"/>
                    </a:lnTo>
                    <a:lnTo>
                      <a:pt x="390" y="102"/>
                    </a:lnTo>
                    <a:lnTo>
                      <a:pt x="392" y="100"/>
                    </a:lnTo>
                    <a:lnTo>
                      <a:pt x="390" y="97"/>
                    </a:lnTo>
                    <a:lnTo>
                      <a:pt x="388" y="97"/>
                    </a:lnTo>
                    <a:lnTo>
                      <a:pt x="388" y="92"/>
                    </a:lnTo>
                    <a:lnTo>
                      <a:pt x="383" y="88"/>
                    </a:lnTo>
                    <a:lnTo>
                      <a:pt x="380" y="90"/>
                    </a:lnTo>
                    <a:lnTo>
                      <a:pt x="378" y="92"/>
                    </a:lnTo>
                    <a:lnTo>
                      <a:pt x="378" y="88"/>
                    </a:lnTo>
                    <a:lnTo>
                      <a:pt x="376" y="85"/>
                    </a:lnTo>
                    <a:lnTo>
                      <a:pt x="373" y="85"/>
                    </a:lnTo>
                    <a:lnTo>
                      <a:pt x="371" y="83"/>
                    </a:lnTo>
                    <a:lnTo>
                      <a:pt x="369" y="83"/>
                    </a:lnTo>
                    <a:lnTo>
                      <a:pt x="366" y="83"/>
                    </a:lnTo>
                    <a:lnTo>
                      <a:pt x="362" y="83"/>
                    </a:lnTo>
                    <a:lnTo>
                      <a:pt x="352" y="76"/>
                    </a:lnTo>
                    <a:lnTo>
                      <a:pt x="345" y="78"/>
                    </a:lnTo>
                    <a:lnTo>
                      <a:pt x="343" y="78"/>
                    </a:lnTo>
                    <a:lnTo>
                      <a:pt x="340" y="83"/>
                    </a:lnTo>
                    <a:lnTo>
                      <a:pt x="336" y="88"/>
                    </a:lnTo>
                    <a:lnTo>
                      <a:pt x="331" y="90"/>
                    </a:lnTo>
                    <a:lnTo>
                      <a:pt x="328" y="97"/>
                    </a:lnTo>
                    <a:lnTo>
                      <a:pt x="326" y="97"/>
                    </a:lnTo>
                    <a:lnTo>
                      <a:pt x="326" y="100"/>
                    </a:lnTo>
                    <a:lnTo>
                      <a:pt x="326" y="102"/>
                    </a:lnTo>
                    <a:lnTo>
                      <a:pt x="324" y="102"/>
                    </a:lnTo>
                    <a:lnTo>
                      <a:pt x="324" y="97"/>
                    </a:lnTo>
                    <a:lnTo>
                      <a:pt x="326" y="92"/>
                    </a:lnTo>
                    <a:lnTo>
                      <a:pt x="324" y="92"/>
                    </a:lnTo>
                    <a:lnTo>
                      <a:pt x="321" y="92"/>
                    </a:lnTo>
                    <a:lnTo>
                      <a:pt x="321" y="95"/>
                    </a:lnTo>
                    <a:lnTo>
                      <a:pt x="312" y="92"/>
                    </a:lnTo>
                    <a:lnTo>
                      <a:pt x="312" y="95"/>
                    </a:lnTo>
                    <a:lnTo>
                      <a:pt x="310" y="95"/>
                    </a:lnTo>
                    <a:lnTo>
                      <a:pt x="310" y="92"/>
                    </a:lnTo>
                    <a:lnTo>
                      <a:pt x="307" y="92"/>
                    </a:lnTo>
                    <a:lnTo>
                      <a:pt x="305" y="95"/>
                    </a:lnTo>
                    <a:lnTo>
                      <a:pt x="303" y="95"/>
                    </a:lnTo>
                    <a:lnTo>
                      <a:pt x="300" y="92"/>
                    </a:lnTo>
                    <a:lnTo>
                      <a:pt x="298" y="92"/>
                    </a:lnTo>
                    <a:lnTo>
                      <a:pt x="298" y="95"/>
                    </a:lnTo>
                    <a:lnTo>
                      <a:pt x="298" y="97"/>
                    </a:lnTo>
                    <a:lnTo>
                      <a:pt x="295" y="97"/>
                    </a:lnTo>
                    <a:lnTo>
                      <a:pt x="295" y="95"/>
                    </a:lnTo>
                    <a:lnTo>
                      <a:pt x="295" y="92"/>
                    </a:lnTo>
                    <a:lnTo>
                      <a:pt x="298" y="92"/>
                    </a:lnTo>
                    <a:lnTo>
                      <a:pt x="300" y="92"/>
                    </a:lnTo>
                    <a:lnTo>
                      <a:pt x="303" y="92"/>
                    </a:lnTo>
                    <a:lnTo>
                      <a:pt x="305" y="92"/>
                    </a:lnTo>
                    <a:lnTo>
                      <a:pt x="307" y="92"/>
                    </a:lnTo>
                    <a:lnTo>
                      <a:pt x="307" y="85"/>
                    </a:lnTo>
                    <a:lnTo>
                      <a:pt x="305" y="85"/>
                    </a:lnTo>
                    <a:lnTo>
                      <a:pt x="305" y="83"/>
                    </a:lnTo>
                    <a:lnTo>
                      <a:pt x="307" y="81"/>
                    </a:lnTo>
                    <a:lnTo>
                      <a:pt x="305" y="81"/>
                    </a:lnTo>
                    <a:lnTo>
                      <a:pt x="303" y="81"/>
                    </a:lnTo>
                    <a:lnTo>
                      <a:pt x="303" y="83"/>
                    </a:lnTo>
                    <a:lnTo>
                      <a:pt x="298" y="85"/>
                    </a:lnTo>
                    <a:lnTo>
                      <a:pt x="298" y="83"/>
                    </a:lnTo>
                    <a:lnTo>
                      <a:pt x="298" y="78"/>
                    </a:lnTo>
                    <a:lnTo>
                      <a:pt x="298" y="76"/>
                    </a:lnTo>
                    <a:lnTo>
                      <a:pt x="298" y="74"/>
                    </a:lnTo>
                    <a:lnTo>
                      <a:pt x="312" y="59"/>
                    </a:lnTo>
                    <a:lnTo>
                      <a:pt x="314" y="57"/>
                    </a:lnTo>
                    <a:lnTo>
                      <a:pt x="317" y="48"/>
                    </a:lnTo>
                    <a:lnTo>
                      <a:pt x="314" y="48"/>
                    </a:lnTo>
                    <a:lnTo>
                      <a:pt x="310" y="45"/>
                    </a:lnTo>
                    <a:lnTo>
                      <a:pt x="303" y="19"/>
                    </a:lnTo>
                    <a:lnTo>
                      <a:pt x="300" y="14"/>
                    </a:lnTo>
                    <a:lnTo>
                      <a:pt x="298" y="12"/>
                    </a:lnTo>
                    <a:lnTo>
                      <a:pt x="295" y="14"/>
                    </a:lnTo>
                    <a:lnTo>
                      <a:pt x="286" y="29"/>
                    </a:lnTo>
                    <a:lnTo>
                      <a:pt x="284" y="36"/>
                    </a:lnTo>
                    <a:lnTo>
                      <a:pt x="277" y="40"/>
                    </a:lnTo>
                    <a:lnTo>
                      <a:pt x="274" y="43"/>
                    </a:lnTo>
                    <a:lnTo>
                      <a:pt x="272" y="43"/>
                    </a:lnTo>
                    <a:lnTo>
                      <a:pt x="272" y="40"/>
                    </a:lnTo>
                    <a:lnTo>
                      <a:pt x="267" y="40"/>
                    </a:lnTo>
                    <a:lnTo>
                      <a:pt x="265" y="43"/>
                    </a:lnTo>
                    <a:lnTo>
                      <a:pt x="262" y="43"/>
                    </a:lnTo>
                    <a:lnTo>
                      <a:pt x="260" y="40"/>
                    </a:lnTo>
                    <a:lnTo>
                      <a:pt x="258" y="38"/>
                    </a:lnTo>
                    <a:lnTo>
                      <a:pt x="251" y="36"/>
                    </a:lnTo>
                    <a:lnTo>
                      <a:pt x="246" y="38"/>
                    </a:lnTo>
                    <a:lnTo>
                      <a:pt x="243" y="38"/>
                    </a:lnTo>
                    <a:lnTo>
                      <a:pt x="241" y="36"/>
                    </a:lnTo>
                    <a:lnTo>
                      <a:pt x="239" y="36"/>
                    </a:lnTo>
                    <a:lnTo>
                      <a:pt x="239" y="38"/>
                    </a:lnTo>
                    <a:lnTo>
                      <a:pt x="239" y="43"/>
                    </a:lnTo>
                    <a:lnTo>
                      <a:pt x="239" y="45"/>
                    </a:lnTo>
                    <a:lnTo>
                      <a:pt x="234" y="45"/>
                    </a:lnTo>
                    <a:lnTo>
                      <a:pt x="232" y="43"/>
                    </a:lnTo>
                    <a:lnTo>
                      <a:pt x="225" y="43"/>
                    </a:lnTo>
                    <a:lnTo>
                      <a:pt x="222" y="43"/>
                    </a:lnTo>
                    <a:lnTo>
                      <a:pt x="220" y="43"/>
                    </a:lnTo>
                    <a:lnTo>
                      <a:pt x="217" y="43"/>
                    </a:lnTo>
                    <a:lnTo>
                      <a:pt x="215" y="48"/>
                    </a:lnTo>
                    <a:lnTo>
                      <a:pt x="213" y="48"/>
                    </a:lnTo>
                    <a:lnTo>
                      <a:pt x="210" y="48"/>
                    </a:lnTo>
                    <a:lnTo>
                      <a:pt x="206" y="48"/>
                    </a:lnTo>
                    <a:lnTo>
                      <a:pt x="206" y="50"/>
                    </a:lnTo>
                    <a:lnTo>
                      <a:pt x="203" y="52"/>
                    </a:lnTo>
                    <a:lnTo>
                      <a:pt x="201" y="52"/>
                    </a:lnTo>
                    <a:lnTo>
                      <a:pt x="199" y="52"/>
                    </a:lnTo>
                    <a:lnTo>
                      <a:pt x="194" y="50"/>
                    </a:lnTo>
                    <a:lnTo>
                      <a:pt x="191" y="48"/>
                    </a:lnTo>
                    <a:lnTo>
                      <a:pt x="189" y="45"/>
                    </a:lnTo>
                    <a:lnTo>
                      <a:pt x="189" y="38"/>
                    </a:lnTo>
                    <a:lnTo>
                      <a:pt x="187" y="36"/>
                    </a:lnTo>
                    <a:lnTo>
                      <a:pt x="184" y="36"/>
                    </a:lnTo>
                    <a:lnTo>
                      <a:pt x="184" y="29"/>
                    </a:lnTo>
                    <a:lnTo>
                      <a:pt x="187" y="24"/>
                    </a:lnTo>
                    <a:lnTo>
                      <a:pt x="187" y="22"/>
                    </a:lnTo>
                    <a:lnTo>
                      <a:pt x="189" y="17"/>
                    </a:lnTo>
                    <a:lnTo>
                      <a:pt x="189" y="14"/>
                    </a:lnTo>
                    <a:lnTo>
                      <a:pt x="189" y="10"/>
                    </a:lnTo>
                    <a:lnTo>
                      <a:pt x="187" y="10"/>
                    </a:lnTo>
                    <a:lnTo>
                      <a:pt x="184" y="10"/>
                    </a:lnTo>
                    <a:lnTo>
                      <a:pt x="182" y="10"/>
                    </a:lnTo>
                    <a:lnTo>
                      <a:pt x="184" y="5"/>
                    </a:lnTo>
                    <a:lnTo>
                      <a:pt x="184" y="3"/>
                    </a:lnTo>
                    <a:lnTo>
                      <a:pt x="182" y="0"/>
                    </a:lnTo>
                    <a:lnTo>
                      <a:pt x="180" y="0"/>
                    </a:lnTo>
                    <a:lnTo>
                      <a:pt x="177" y="0"/>
                    </a:lnTo>
                    <a:lnTo>
                      <a:pt x="175" y="0"/>
                    </a:lnTo>
                  </a:path>
                </a:pathLst>
              </a:custGeom>
              <a:grpFill/>
              <a:ln w="9525">
                <a:noFill/>
                <a:round/>
                <a:headEnd/>
                <a:tailEnd/>
              </a:ln>
            </p:spPr>
            <p:txBody>
              <a:bodyPr/>
              <a:lstStyle/>
              <a:p>
                <a:pPr>
                  <a:defRPr/>
                </a:pPr>
                <a:endParaRPr lang="en-US" sz="1200" kern="0">
                  <a:solidFill>
                    <a:srgbClr val="0096D6"/>
                  </a:solidFill>
                </a:endParaRPr>
              </a:p>
            </p:txBody>
          </p:sp>
          <p:sp>
            <p:nvSpPr>
              <p:cNvPr id="2788" name="Freeform 963"/>
              <p:cNvSpPr>
                <a:spLocks/>
              </p:cNvSpPr>
              <p:nvPr/>
            </p:nvSpPr>
            <p:spPr bwMode="auto">
              <a:xfrm>
                <a:off x="2774" y="1726"/>
                <a:ext cx="33" cy="31"/>
              </a:xfrm>
              <a:custGeom>
                <a:avLst/>
                <a:gdLst>
                  <a:gd name="T0" fmla="*/ 7 w 33"/>
                  <a:gd name="T1" fmla="*/ 10 h 31"/>
                  <a:gd name="T2" fmla="*/ 7 w 33"/>
                  <a:gd name="T3" fmla="*/ 12 h 31"/>
                  <a:gd name="T4" fmla="*/ 5 w 33"/>
                  <a:gd name="T5" fmla="*/ 14 h 31"/>
                  <a:gd name="T6" fmla="*/ 2 w 33"/>
                  <a:gd name="T7" fmla="*/ 14 h 31"/>
                  <a:gd name="T8" fmla="*/ 2 w 33"/>
                  <a:gd name="T9" fmla="*/ 19 h 31"/>
                  <a:gd name="T10" fmla="*/ 0 w 33"/>
                  <a:gd name="T11" fmla="*/ 19 h 31"/>
                  <a:gd name="T12" fmla="*/ 5 w 33"/>
                  <a:gd name="T13" fmla="*/ 24 h 31"/>
                  <a:gd name="T14" fmla="*/ 5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10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10 h 31"/>
                  <a:gd name="T86" fmla="*/ 7 w 33"/>
                  <a:gd name="T87" fmla="*/ 1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
                  <a:gd name="T133" fmla="*/ 0 h 31"/>
                  <a:gd name="T134" fmla="*/ 33 w 33"/>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 h="31">
                    <a:moveTo>
                      <a:pt x="7" y="10"/>
                    </a:moveTo>
                    <a:lnTo>
                      <a:pt x="7" y="12"/>
                    </a:lnTo>
                    <a:lnTo>
                      <a:pt x="5" y="14"/>
                    </a:lnTo>
                    <a:lnTo>
                      <a:pt x="2" y="14"/>
                    </a:lnTo>
                    <a:lnTo>
                      <a:pt x="2" y="19"/>
                    </a:lnTo>
                    <a:lnTo>
                      <a:pt x="0" y="19"/>
                    </a:lnTo>
                    <a:lnTo>
                      <a:pt x="5" y="24"/>
                    </a:lnTo>
                    <a:lnTo>
                      <a:pt x="5" y="26"/>
                    </a:lnTo>
                    <a:lnTo>
                      <a:pt x="7" y="28"/>
                    </a:lnTo>
                    <a:lnTo>
                      <a:pt x="12" y="26"/>
                    </a:lnTo>
                    <a:lnTo>
                      <a:pt x="12" y="24"/>
                    </a:lnTo>
                    <a:lnTo>
                      <a:pt x="19" y="21"/>
                    </a:lnTo>
                    <a:lnTo>
                      <a:pt x="23" y="24"/>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10"/>
                    </a:lnTo>
                    <a:lnTo>
                      <a:pt x="26" y="5"/>
                    </a:lnTo>
                    <a:lnTo>
                      <a:pt x="21" y="2"/>
                    </a:lnTo>
                    <a:lnTo>
                      <a:pt x="14" y="5"/>
                    </a:lnTo>
                    <a:lnTo>
                      <a:pt x="14" y="7"/>
                    </a:lnTo>
                    <a:lnTo>
                      <a:pt x="12" y="7"/>
                    </a:lnTo>
                    <a:lnTo>
                      <a:pt x="14" y="2"/>
                    </a:lnTo>
                    <a:lnTo>
                      <a:pt x="12" y="0"/>
                    </a:lnTo>
                    <a:lnTo>
                      <a:pt x="9" y="0"/>
                    </a:lnTo>
                    <a:lnTo>
                      <a:pt x="9" y="2"/>
                    </a:lnTo>
                    <a:lnTo>
                      <a:pt x="7" y="5"/>
                    </a:lnTo>
                    <a:lnTo>
                      <a:pt x="7" y="7"/>
                    </a:lnTo>
                    <a:lnTo>
                      <a:pt x="7" y="10"/>
                    </a:lnTo>
                    <a:close/>
                  </a:path>
                </a:pathLst>
              </a:custGeom>
              <a:grpFill/>
              <a:ln w="9525">
                <a:noFill/>
                <a:round/>
                <a:headEnd/>
                <a:tailEnd/>
              </a:ln>
            </p:spPr>
            <p:txBody>
              <a:bodyPr/>
              <a:lstStyle/>
              <a:p>
                <a:pPr>
                  <a:defRPr/>
                </a:pPr>
                <a:endParaRPr lang="en-US" sz="1200" kern="0">
                  <a:solidFill>
                    <a:srgbClr val="0096D6"/>
                  </a:solidFill>
                </a:endParaRPr>
              </a:p>
            </p:txBody>
          </p:sp>
          <p:sp>
            <p:nvSpPr>
              <p:cNvPr id="2789" name="Freeform 964"/>
              <p:cNvSpPr>
                <a:spLocks/>
              </p:cNvSpPr>
              <p:nvPr/>
            </p:nvSpPr>
            <p:spPr bwMode="auto">
              <a:xfrm>
                <a:off x="2774" y="1726"/>
                <a:ext cx="33" cy="31"/>
              </a:xfrm>
              <a:custGeom>
                <a:avLst/>
                <a:gdLst>
                  <a:gd name="T0" fmla="*/ 7 w 33"/>
                  <a:gd name="T1" fmla="*/ 10 h 31"/>
                  <a:gd name="T2" fmla="*/ 7 w 33"/>
                  <a:gd name="T3" fmla="*/ 12 h 31"/>
                  <a:gd name="T4" fmla="*/ 5 w 33"/>
                  <a:gd name="T5" fmla="*/ 14 h 31"/>
                  <a:gd name="T6" fmla="*/ 2 w 33"/>
                  <a:gd name="T7" fmla="*/ 14 h 31"/>
                  <a:gd name="T8" fmla="*/ 2 w 33"/>
                  <a:gd name="T9" fmla="*/ 19 h 31"/>
                  <a:gd name="T10" fmla="*/ 0 w 33"/>
                  <a:gd name="T11" fmla="*/ 19 h 31"/>
                  <a:gd name="T12" fmla="*/ 5 w 33"/>
                  <a:gd name="T13" fmla="*/ 24 h 31"/>
                  <a:gd name="T14" fmla="*/ 5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10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10 h 31"/>
                  <a:gd name="T86" fmla="*/ 7 w 33"/>
                  <a:gd name="T87" fmla="*/ 1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
                  <a:gd name="T133" fmla="*/ 0 h 31"/>
                  <a:gd name="T134" fmla="*/ 33 w 33"/>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 h="31">
                    <a:moveTo>
                      <a:pt x="7" y="10"/>
                    </a:moveTo>
                    <a:lnTo>
                      <a:pt x="7" y="12"/>
                    </a:lnTo>
                    <a:lnTo>
                      <a:pt x="5" y="14"/>
                    </a:lnTo>
                    <a:lnTo>
                      <a:pt x="2" y="14"/>
                    </a:lnTo>
                    <a:lnTo>
                      <a:pt x="2" y="19"/>
                    </a:lnTo>
                    <a:lnTo>
                      <a:pt x="0" y="19"/>
                    </a:lnTo>
                    <a:lnTo>
                      <a:pt x="5" y="24"/>
                    </a:lnTo>
                    <a:lnTo>
                      <a:pt x="5" y="26"/>
                    </a:lnTo>
                    <a:lnTo>
                      <a:pt x="7" y="28"/>
                    </a:lnTo>
                    <a:lnTo>
                      <a:pt x="12" y="26"/>
                    </a:lnTo>
                    <a:lnTo>
                      <a:pt x="12" y="24"/>
                    </a:lnTo>
                    <a:lnTo>
                      <a:pt x="19" y="21"/>
                    </a:lnTo>
                    <a:lnTo>
                      <a:pt x="23" y="24"/>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10"/>
                    </a:lnTo>
                    <a:lnTo>
                      <a:pt x="26" y="5"/>
                    </a:lnTo>
                    <a:lnTo>
                      <a:pt x="21" y="2"/>
                    </a:lnTo>
                    <a:lnTo>
                      <a:pt x="14" y="5"/>
                    </a:lnTo>
                    <a:lnTo>
                      <a:pt x="14" y="7"/>
                    </a:lnTo>
                    <a:lnTo>
                      <a:pt x="12" y="7"/>
                    </a:lnTo>
                    <a:lnTo>
                      <a:pt x="14" y="2"/>
                    </a:lnTo>
                    <a:lnTo>
                      <a:pt x="12" y="0"/>
                    </a:lnTo>
                    <a:lnTo>
                      <a:pt x="9" y="0"/>
                    </a:lnTo>
                    <a:lnTo>
                      <a:pt x="9" y="2"/>
                    </a:lnTo>
                    <a:lnTo>
                      <a:pt x="7" y="5"/>
                    </a:lnTo>
                    <a:lnTo>
                      <a:pt x="7" y="7"/>
                    </a:lnTo>
                    <a:lnTo>
                      <a:pt x="7" y="10"/>
                    </a:lnTo>
                  </a:path>
                </a:pathLst>
              </a:custGeom>
              <a:grpFill/>
              <a:ln w="9525">
                <a:noFill/>
                <a:round/>
                <a:headEnd/>
                <a:tailEnd/>
              </a:ln>
            </p:spPr>
            <p:txBody>
              <a:bodyPr/>
              <a:lstStyle/>
              <a:p>
                <a:pPr>
                  <a:defRPr/>
                </a:pPr>
                <a:endParaRPr lang="en-US" sz="1200" kern="0">
                  <a:solidFill>
                    <a:srgbClr val="0096D6"/>
                  </a:solidFill>
                </a:endParaRPr>
              </a:p>
            </p:txBody>
          </p:sp>
          <p:sp>
            <p:nvSpPr>
              <p:cNvPr id="2790" name="Freeform 965"/>
              <p:cNvSpPr>
                <a:spLocks/>
              </p:cNvSpPr>
              <p:nvPr/>
            </p:nvSpPr>
            <p:spPr bwMode="auto">
              <a:xfrm>
                <a:off x="2946" y="1251"/>
                <a:ext cx="343" cy="411"/>
              </a:xfrm>
              <a:custGeom>
                <a:avLst/>
                <a:gdLst>
                  <a:gd name="T0" fmla="*/ 324 w 343"/>
                  <a:gd name="T1" fmla="*/ 55 h 411"/>
                  <a:gd name="T2" fmla="*/ 312 w 343"/>
                  <a:gd name="T3" fmla="*/ 38 h 411"/>
                  <a:gd name="T4" fmla="*/ 329 w 343"/>
                  <a:gd name="T5" fmla="*/ 14 h 411"/>
                  <a:gd name="T6" fmla="*/ 314 w 343"/>
                  <a:gd name="T7" fmla="*/ 10 h 411"/>
                  <a:gd name="T8" fmla="*/ 303 w 343"/>
                  <a:gd name="T9" fmla="*/ 17 h 411"/>
                  <a:gd name="T10" fmla="*/ 293 w 343"/>
                  <a:gd name="T11" fmla="*/ 19 h 411"/>
                  <a:gd name="T12" fmla="*/ 269 w 343"/>
                  <a:gd name="T13" fmla="*/ 31 h 411"/>
                  <a:gd name="T14" fmla="*/ 265 w 343"/>
                  <a:gd name="T15" fmla="*/ 10 h 411"/>
                  <a:gd name="T16" fmla="*/ 253 w 343"/>
                  <a:gd name="T17" fmla="*/ 22 h 411"/>
                  <a:gd name="T18" fmla="*/ 234 w 343"/>
                  <a:gd name="T19" fmla="*/ 40 h 411"/>
                  <a:gd name="T20" fmla="*/ 222 w 343"/>
                  <a:gd name="T21" fmla="*/ 33 h 411"/>
                  <a:gd name="T22" fmla="*/ 213 w 343"/>
                  <a:gd name="T23" fmla="*/ 50 h 411"/>
                  <a:gd name="T24" fmla="*/ 199 w 343"/>
                  <a:gd name="T25" fmla="*/ 69 h 411"/>
                  <a:gd name="T26" fmla="*/ 192 w 343"/>
                  <a:gd name="T27" fmla="*/ 74 h 411"/>
                  <a:gd name="T28" fmla="*/ 175 w 343"/>
                  <a:gd name="T29" fmla="*/ 69 h 411"/>
                  <a:gd name="T30" fmla="*/ 168 w 343"/>
                  <a:gd name="T31" fmla="*/ 90 h 411"/>
                  <a:gd name="T32" fmla="*/ 156 w 343"/>
                  <a:gd name="T33" fmla="*/ 100 h 411"/>
                  <a:gd name="T34" fmla="*/ 149 w 343"/>
                  <a:gd name="T35" fmla="*/ 104 h 411"/>
                  <a:gd name="T36" fmla="*/ 140 w 343"/>
                  <a:gd name="T37" fmla="*/ 114 h 411"/>
                  <a:gd name="T38" fmla="*/ 135 w 343"/>
                  <a:gd name="T39" fmla="*/ 130 h 411"/>
                  <a:gd name="T40" fmla="*/ 123 w 343"/>
                  <a:gd name="T41" fmla="*/ 142 h 411"/>
                  <a:gd name="T42" fmla="*/ 109 w 343"/>
                  <a:gd name="T43" fmla="*/ 161 h 411"/>
                  <a:gd name="T44" fmla="*/ 104 w 343"/>
                  <a:gd name="T45" fmla="*/ 175 h 411"/>
                  <a:gd name="T46" fmla="*/ 102 w 343"/>
                  <a:gd name="T47" fmla="*/ 189 h 411"/>
                  <a:gd name="T48" fmla="*/ 95 w 343"/>
                  <a:gd name="T49" fmla="*/ 203 h 411"/>
                  <a:gd name="T50" fmla="*/ 90 w 343"/>
                  <a:gd name="T51" fmla="*/ 211 h 411"/>
                  <a:gd name="T52" fmla="*/ 81 w 343"/>
                  <a:gd name="T53" fmla="*/ 232 h 411"/>
                  <a:gd name="T54" fmla="*/ 64 w 343"/>
                  <a:gd name="T55" fmla="*/ 258 h 411"/>
                  <a:gd name="T56" fmla="*/ 69 w 343"/>
                  <a:gd name="T57" fmla="*/ 263 h 411"/>
                  <a:gd name="T58" fmla="*/ 57 w 343"/>
                  <a:gd name="T59" fmla="*/ 265 h 411"/>
                  <a:gd name="T60" fmla="*/ 40 w 343"/>
                  <a:gd name="T61" fmla="*/ 270 h 411"/>
                  <a:gd name="T62" fmla="*/ 26 w 343"/>
                  <a:gd name="T63" fmla="*/ 284 h 411"/>
                  <a:gd name="T64" fmla="*/ 17 w 343"/>
                  <a:gd name="T65" fmla="*/ 291 h 411"/>
                  <a:gd name="T66" fmla="*/ 14 w 343"/>
                  <a:gd name="T67" fmla="*/ 303 h 411"/>
                  <a:gd name="T68" fmla="*/ 14 w 343"/>
                  <a:gd name="T69" fmla="*/ 305 h 411"/>
                  <a:gd name="T70" fmla="*/ 0 w 343"/>
                  <a:gd name="T71" fmla="*/ 314 h 411"/>
                  <a:gd name="T72" fmla="*/ 17 w 343"/>
                  <a:gd name="T73" fmla="*/ 329 h 411"/>
                  <a:gd name="T74" fmla="*/ 31 w 343"/>
                  <a:gd name="T75" fmla="*/ 326 h 411"/>
                  <a:gd name="T76" fmla="*/ 14 w 343"/>
                  <a:gd name="T77" fmla="*/ 331 h 411"/>
                  <a:gd name="T78" fmla="*/ 0 w 343"/>
                  <a:gd name="T79" fmla="*/ 338 h 411"/>
                  <a:gd name="T80" fmla="*/ 3 w 343"/>
                  <a:gd name="T81" fmla="*/ 355 h 411"/>
                  <a:gd name="T82" fmla="*/ 17 w 343"/>
                  <a:gd name="T83" fmla="*/ 345 h 411"/>
                  <a:gd name="T84" fmla="*/ 14 w 343"/>
                  <a:gd name="T85" fmla="*/ 357 h 411"/>
                  <a:gd name="T86" fmla="*/ 3 w 343"/>
                  <a:gd name="T87" fmla="*/ 376 h 411"/>
                  <a:gd name="T88" fmla="*/ 12 w 343"/>
                  <a:gd name="T89" fmla="*/ 376 h 411"/>
                  <a:gd name="T90" fmla="*/ 21 w 343"/>
                  <a:gd name="T91" fmla="*/ 402 h 411"/>
                  <a:gd name="T92" fmla="*/ 50 w 343"/>
                  <a:gd name="T93" fmla="*/ 397 h 411"/>
                  <a:gd name="T94" fmla="*/ 69 w 343"/>
                  <a:gd name="T95" fmla="*/ 374 h 411"/>
                  <a:gd name="T96" fmla="*/ 71 w 343"/>
                  <a:gd name="T97" fmla="*/ 364 h 411"/>
                  <a:gd name="T98" fmla="*/ 85 w 343"/>
                  <a:gd name="T99" fmla="*/ 388 h 411"/>
                  <a:gd name="T100" fmla="*/ 97 w 343"/>
                  <a:gd name="T101" fmla="*/ 331 h 411"/>
                  <a:gd name="T102" fmla="*/ 92 w 343"/>
                  <a:gd name="T103" fmla="*/ 265 h 411"/>
                  <a:gd name="T104" fmla="*/ 130 w 343"/>
                  <a:gd name="T105" fmla="*/ 182 h 411"/>
                  <a:gd name="T106" fmla="*/ 168 w 343"/>
                  <a:gd name="T107" fmla="*/ 118 h 411"/>
                  <a:gd name="T108" fmla="*/ 199 w 343"/>
                  <a:gd name="T109" fmla="*/ 88 h 411"/>
                  <a:gd name="T110" fmla="*/ 218 w 343"/>
                  <a:gd name="T111" fmla="*/ 71 h 411"/>
                  <a:gd name="T112" fmla="*/ 267 w 343"/>
                  <a:gd name="T113" fmla="*/ 85 h 411"/>
                  <a:gd name="T114" fmla="*/ 314 w 343"/>
                  <a:gd name="T115" fmla="*/ 74 h 411"/>
                  <a:gd name="T116" fmla="*/ 343 w 343"/>
                  <a:gd name="T117" fmla="*/ 57 h 4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411"/>
                  <a:gd name="T179" fmla="*/ 343 w 343"/>
                  <a:gd name="T180" fmla="*/ 411 h 4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411">
                    <a:moveTo>
                      <a:pt x="343" y="52"/>
                    </a:moveTo>
                    <a:lnTo>
                      <a:pt x="336" y="52"/>
                    </a:lnTo>
                    <a:lnTo>
                      <a:pt x="336" y="57"/>
                    </a:lnTo>
                    <a:lnTo>
                      <a:pt x="333" y="57"/>
                    </a:lnTo>
                    <a:lnTo>
                      <a:pt x="333" y="55"/>
                    </a:lnTo>
                    <a:lnTo>
                      <a:pt x="331" y="55"/>
                    </a:lnTo>
                    <a:lnTo>
                      <a:pt x="331" y="52"/>
                    </a:lnTo>
                    <a:lnTo>
                      <a:pt x="331" y="57"/>
                    </a:lnTo>
                    <a:lnTo>
                      <a:pt x="329" y="55"/>
                    </a:lnTo>
                    <a:lnTo>
                      <a:pt x="326" y="55"/>
                    </a:lnTo>
                    <a:lnTo>
                      <a:pt x="324" y="57"/>
                    </a:lnTo>
                    <a:lnTo>
                      <a:pt x="324" y="55"/>
                    </a:lnTo>
                    <a:lnTo>
                      <a:pt x="326" y="52"/>
                    </a:lnTo>
                    <a:lnTo>
                      <a:pt x="329" y="52"/>
                    </a:lnTo>
                    <a:lnTo>
                      <a:pt x="329" y="50"/>
                    </a:lnTo>
                    <a:lnTo>
                      <a:pt x="329" y="48"/>
                    </a:lnTo>
                    <a:lnTo>
                      <a:pt x="321" y="48"/>
                    </a:lnTo>
                    <a:lnTo>
                      <a:pt x="324" y="45"/>
                    </a:lnTo>
                    <a:lnTo>
                      <a:pt x="321" y="45"/>
                    </a:lnTo>
                    <a:lnTo>
                      <a:pt x="319" y="43"/>
                    </a:lnTo>
                    <a:lnTo>
                      <a:pt x="317" y="40"/>
                    </a:lnTo>
                    <a:lnTo>
                      <a:pt x="312" y="40"/>
                    </a:lnTo>
                    <a:lnTo>
                      <a:pt x="312" y="38"/>
                    </a:lnTo>
                    <a:lnTo>
                      <a:pt x="312" y="36"/>
                    </a:lnTo>
                    <a:lnTo>
                      <a:pt x="331" y="40"/>
                    </a:lnTo>
                    <a:lnTo>
                      <a:pt x="338" y="33"/>
                    </a:lnTo>
                    <a:lnTo>
                      <a:pt x="340" y="33"/>
                    </a:lnTo>
                    <a:lnTo>
                      <a:pt x="343" y="31"/>
                    </a:lnTo>
                    <a:lnTo>
                      <a:pt x="343" y="26"/>
                    </a:lnTo>
                    <a:lnTo>
                      <a:pt x="340" y="26"/>
                    </a:lnTo>
                    <a:lnTo>
                      <a:pt x="338" y="22"/>
                    </a:lnTo>
                    <a:lnTo>
                      <a:pt x="333" y="22"/>
                    </a:lnTo>
                    <a:lnTo>
                      <a:pt x="331" y="22"/>
                    </a:lnTo>
                    <a:lnTo>
                      <a:pt x="333" y="19"/>
                    </a:lnTo>
                    <a:lnTo>
                      <a:pt x="331" y="17"/>
                    </a:lnTo>
                    <a:lnTo>
                      <a:pt x="329" y="14"/>
                    </a:lnTo>
                    <a:lnTo>
                      <a:pt x="329" y="17"/>
                    </a:lnTo>
                    <a:lnTo>
                      <a:pt x="326" y="19"/>
                    </a:lnTo>
                    <a:lnTo>
                      <a:pt x="326" y="17"/>
                    </a:lnTo>
                    <a:lnTo>
                      <a:pt x="326" y="14"/>
                    </a:lnTo>
                    <a:lnTo>
                      <a:pt x="321" y="17"/>
                    </a:lnTo>
                    <a:lnTo>
                      <a:pt x="319" y="17"/>
                    </a:lnTo>
                    <a:lnTo>
                      <a:pt x="321" y="14"/>
                    </a:lnTo>
                    <a:lnTo>
                      <a:pt x="321" y="12"/>
                    </a:lnTo>
                    <a:lnTo>
                      <a:pt x="319" y="12"/>
                    </a:lnTo>
                    <a:lnTo>
                      <a:pt x="319" y="10"/>
                    </a:lnTo>
                    <a:lnTo>
                      <a:pt x="317" y="10"/>
                    </a:lnTo>
                    <a:lnTo>
                      <a:pt x="314" y="10"/>
                    </a:lnTo>
                    <a:lnTo>
                      <a:pt x="312" y="10"/>
                    </a:lnTo>
                    <a:lnTo>
                      <a:pt x="312" y="14"/>
                    </a:lnTo>
                    <a:lnTo>
                      <a:pt x="312" y="26"/>
                    </a:lnTo>
                    <a:lnTo>
                      <a:pt x="307" y="26"/>
                    </a:lnTo>
                    <a:lnTo>
                      <a:pt x="305" y="24"/>
                    </a:lnTo>
                    <a:lnTo>
                      <a:pt x="303" y="26"/>
                    </a:lnTo>
                    <a:lnTo>
                      <a:pt x="303" y="24"/>
                    </a:lnTo>
                    <a:lnTo>
                      <a:pt x="305" y="22"/>
                    </a:lnTo>
                    <a:lnTo>
                      <a:pt x="307" y="19"/>
                    </a:lnTo>
                    <a:lnTo>
                      <a:pt x="305" y="17"/>
                    </a:lnTo>
                    <a:lnTo>
                      <a:pt x="303" y="19"/>
                    </a:lnTo>
                    <a:lnTo>
                      <a:pt x="300" y="19"/>
                    </a:lnTo>
                    <a:lnTo>
                      <a:pt x="303" y="17"/>
                    </a:lnTo>
                    <a:lnTo>
                      <a:pt x="303" y="14"/>
                    </a:lnTo>
                    <a:lnTo>
                      <a:pt x="303" y="12"/>
                    </a:lnTo>
                    <a:lnTo>
                      <a:pt x="307" y="12"/>
                    </a:lnTo>
                    <a:lnTo>
                      <a:pt x="310" y="10"/>
                    </a:lnTo>
                    <a:lnTo>
                      <a:pt x="310" y="5"/>
                    </a:lnTo>
                    <a:lnTo>
                      <a:pt x="307" y="5"/>
                    </a:lnTo>
                    <a:lnTo>
                      <a:pt x="307" y="3"/>
                    </a:lnTo>
                    <a:lnTo>
                      <a:pt x="305" y="0"/>
                    </a:lnTo>
                    <a:lnTo>
                      <a:pt x="303" y="0"/>
                    </a:lnTo>
                    <a:lnTo>
                      <a:pt x="300" y="3"/>
                    </a:lnTo>
                    <a:lnTo>
                      <a:pt x="298" y="0"/>
                    </a:lnTo>
                    <a:lnTo>
                      <a:pt x="293" y="17"/>
                    </a:lnTo>
                    <a:lnTo>
                      <a:pt x="293" y="19"/>
                    </a:lnTo>
                    <a:lnTo>
                      <a:pt x="291" y="19"/>
                    </a:lnTo>
                    <a:lnTo>
                      <a:pt x="291" y="22"/>
                    </a:lnTo>
                    <a:lnTo>
                      <a:pt x="291" y="26"/>
                    </a:lnTo>
                    <a:lnTo>
                      <a:pt x="288" y="26"/>
                    </a:lnTo>
                    <a:lnTo>
                      <a:pt x="284" y="29"/>
                    </a:lnTo>
                    <a:lnTo>
                      <a:pt x="286" y="22"/>
                    </a:lnTo>
                    <a:lnTo>
                      <a:pt x="284" y="17"/>
                    </a:lnTo>
                    <a:lnTo>
                      <a:pt x="286" y="14"/>
                    </a:lnTo>
                    <a:lnTo>
                      <a:pt x="286" y="7"/>
                    </a:lnTo>
                    <a:lnTo>
                      <a:pt x="284" y="7"/>
                    </a:lnTo>
                    <a:lnTo>
                      <a:pt x="267" y="33"/>
                    </a:lnTo>
                    <a:lnTo>
                      <a:pt x="269" y="31"/>
                    </a:lnTo>
                    <a:lnTo>
                      <a:pt x="265" y="40"/>
                    </a:lnTo>
                    <a:lnTo>
                      <a:pt x="262" y="43"/>
                    </a:lnTo>
                    <a:lnTo>
                      <a:pt x="262" y="36"/>
                    </a:lnTo>
                    <a:lnTo>
                      <a:pt x="265" y="33"/>
                    </a:lnTo>
                    <a:lnTo>
                      <a:pt x="265" y="31"/>
                    </a:lnTo>
                    <a:lnTo>
                      <a:pt x="265" y="26"/>
                    </a:lnTo>
                    <a:lnTo>
                      <a:pt x="274" y="10"/>
                    </a:lnTo>
                    <a:lnTo>
                      <a:pt x="272" y="10"/>
                    </a:lnTo>
                    <a:lnTo>
                      <a:pt x="269" y="12"/>
                    </a:lnTo>
                    <a:lnTo>
                      <a:pt x="267" y="12"/>
                    </a:lnTo>
                    <a:lnTo>
                      <a:pt x="265" y="10"/>
                    </a:lnTo>
                    <a:lnTo>
                      <a:pt x="265" y="7"/>
                    </a:lnTo>
                    <a:lnTo>
                      <a:pt x="262" y="7"/>
                    </a:lnTo>
                    <a:lnTo>
                      <a:pt x="262" y="5"/>
                    </a:lnTo>
                    <a:lnTo>
                      <a:pt x="260" y="7"/>
                    </a:lnTo>
                    <a:lnTo>
                      <a:pt x="258" y="7"/>
                    </a:lnTo>
                    <a:lnTo>
                      <a:pt x="258" y="12"/>
                    </a:lnTo>
                    <a:lnTo>
                      <a:pt x="255" y="12"/>
                    </a:lnTo>
                    <a:lnTo>
                      <a:pt x="255" y="14"/>
                    </a:lnTo>
                    <a:lnTo>
                      <a:pt x="258" y="17"/>
                    </a:lnTo>
                    <a:lnTo>
                      <a:pt x="255" y="19"/>
                    </a:lnTo>
                    <a:lnTo>
                      <a:pt x="253" y="22"/>
                    </a:lnTo>
                    <a:lnTo>
                      <a:pt x="253" y="26"/>
                    </a:lnTo>
                    <a:lnTo>
                      <a:pt x="248" y="26"/>
                    </a:lnTo>
                    <a:lnTo>
                      <a:pt x="246" y="29"/>
                    </a:lnTo>
                    <a:lnTo>
                      <a:pt x="244" y="31"/>
                    </a:lnTo>
                    <a:lnTo>
                      <a:pt x="241" y="36"/>
                    </a:lnTo>
                    <a:lnTo>
                      <a:pt x="241" y="38"/>
                    </a:lnTo>
                    <a:lnTo>
                      <a:pt x="241" y="45"/>
                    </a:lnTo>
                    <a:lnTo>
                      <a:pt x="239" y="45"/>
                    </a:lnTo>
                    <a:lnTo>
                      <a:pt x="236" y="43"/>
                    </a:lnTo>
                    <a:lnTo>
                      <a:pt x="236" y="40"/>
                    </a:lnTo>
                    <a:lnTo>
                      <a:pt x="239" y="40"/>
                    </a:lnTo>
                    <a:lnTo>
                      <a:pt x="234" y="40"/>
                    </a:lnTo>
                    <a:lnTo>
                      <a:pt x="236" y="36"/>
                    </a:lnTo>
                    <a:lnTo>
                      <a:pt x="229" y="36"/>
                    </a:lnTo>
                    <a:lnTo>
                      <a:pt x="229" y="38"/>
                    </a:lnTo>
                    <a:lnTo>
                      <a:pt x="227" y="38"/>
                    </a:lnTo>
                    <a:lnTo>
                      <a:pt x="227" y="36"/>
                    </a:lnTo>
                    <a:lnTo>
                      <a:pt x="227" y="33"/>
                    </a:lnTo>
                    <a:lnTo>
                      <a:pt x="225" y="36"/>
                    </a:lnTo>
                    <a:lnTo>
                      <a:pt x="225" y="33"/>
                    </a:lnTo>
                    <a:lnTo>
                      <a:pt x="222" y="33"/>
                    </a:lnTo>
                    <a:lnTo>
                      <a:pt x="222" y="38"/>
                    </a:lnTo>
                    <a:lnTo>
                      <a:pt x="220" y="33"/>
                    </a:lnTo>
                    <a:lnTo>
                      <a:pt x="218" y="31"/>
                    </a:lnTo>
                    <a:lnTo>
                      <a:pt x="218" y="38"/>
                    </a:lnTo>
                    <a:lnTo>
                      <a:pt x="222" y="40"/>
                    </a:lnTo>
                    <a:lnTo>
                      <a:pt x="225" y="40"/>
                    </a:lnTo>
                    <a:lnTo>
                      <a:pt x="222" y="48"/>
                    </a:lnTo>
                    <a:lnTo>
                      <a:pt x="225" y="52"/>
                    </a:lnTo>
                    <a:lnTo>
                      <a:pt x="225" y="55"/>
                    </a:lnTo>
                    <a:lnTo>
                      <a:pt x="215" y="43"/>
                    </a:lnTo>
                    <a:lnTo>
                      <a:pt x="215" y="48"/>
                    </a:lnTo>
                    <a:lnTo>
                      <a:pt x="213" y="48"/>
                    </a:lnTo>
                    <a:lnTo>
                      <a:pt x="213" y="50"/>
                    </a:lnTo>
                    <a:lnTo>
                      <a:pt x="210" y="52"/>
                    </a:lnTo>
                    <a:lnTo>
                      <a:pt x="210" y="50"/>
                    </a:lnTo>
                    <a:lnTo>
                      <a:pt x="210" y="45"/>
                    </a:lnTo>
                    <a:lnTo>
                      <a:pt x="208" y="48"/>
                    </a:lnTo>
                    <a:lnTo>
                      <a:pt x="208" y="50"/>
                    </a:lnTo>
                    <a:lnTo>
                      <a:pt x="206" y="52"/>
                    </a:lnTo>
                    <a:lnTo>
                      <a:pt x="206" y="59"/>
                    </a:lnTo>
                    <a:lnTo>
                      <a:pt x="201" y="62"/>
                    </a:lnTo>
                    <a:lnTo>
                      <a:pt x="201" y="66"/>
                    </a:lnTo>
                    <a:lnTo>
                      <a:pt x="199" y="69"/>
                    </a:lnTo>
                    <a:lnTo>
                      <a:pt x="201" y="64"/>
                    </a:lnTo>
                    <a:lnTo>
                      <a:pt x="201" y="45"/>
                    </a:lnTo>
                    <a:lnTo>
                      <a:pt x="199" y="48"/>
                    </a:lnTo>
                    <a:lnTo>
                      <a:pt x="194" y="55"/>
                    </a:lnTo>
                    <a:lnTo>
                      <a:pt x="194" y="64"/>
                    </a:lnTo>
                    <a:lnTo>
                      <a:pt x="192" y="52"/>
                    </a:lnTo>
                    <a:lnTo>
                      <a:pt x="187" y="52"/>
                    </a:lnTo>
                    <a:lnTo>
                      <a:pt x="184" y="57"/>
                    </a:lnTo>
                    <a:lnTo>
                      <a:pt x="184" y="64"/>
                    </a:lnTo>
                    <a:lnTo>
                      <a:pt x="187" y="66"/>
                    </a:lnTo>
                    <a:lnTo>
                      <a:pt x="189" y="66"/>
                    </a:lnTo>
                    <a:lnTo>
                      <a:pt x="192" y="71"/>
                    </a:lnTo>
                    <a:lnTo>
                      <a:pt x="192" y="74"/>
                    </a:lnTo>
                    <a:lnTo>
                      <a:pt x="189" y="74"/>
                    </a:lnTo>
                    <a:lnTo>
                      <a:pt x="187" y="69"/>
                    </a:lnTo>
                    <a:lnTo>
                      <a:pt x="184" y="66"/>
                    </a:lnTo>
                    <a:lnTo>
                      <a:pt x="180" y="62"/>
                    </a:lnTo>
                    <a:lnTo>
                      <a:pt x="177" y="62"/>
                    </a:lnTo>
                    <a:lnTo>
                      <a:pt x="180" y="66"/>
                    </a:lnTo>
                    <a:lnTo>
                      <a:pt x="182" y="69"/>
                    </a:lnTo>
                    <a:lnTo>
                      <a:pt x="180" y="71"/>
                    </a:lnTo>
                    <a:lnTo>
                      <a:pt x="177" y="69"/>
                    </a:lnTo>
                    <a:lnTo>
                      <a:pt x="177" y="71"/>
                    </a:lnTo>
                    <a:lnTo>
                      <a:pt x="177" y="69"/>
                    </a:lnTo>
                    <a:lnTo>
                      <a:pt x="175" y="69"/>
                    </a:lnTo>
                    <a:lnTo>
                      <a:pt x="175" y="64"/>
                    </a:lnTo>
                    <a:lnTo>
                      <a:pt x="173" y="64"/>
                    </a:lnTo>
                    <a:lnTo>
                      <a:pt x="170" y="71"/>
                    </a:lnTo>
                    <a:lnTo>
                      <a:pt x="173" y="74"/>
                    </a:lnTo>
                    <a:lnTo>
                      <a:pt x="166" y="78"/>
                    </a:lnTo>
                    <a:lnTo>
                      <a:pt x="166" y="83"/>
                    </a:lnTo>
                    <a:lnTo>
                      <a:pt x="166" y="85"/>
                    </a:lnTo>
                    <a:lnTo>
                      <a:pt x="168" y="83"/>
                    </a:lnTo>
                    <a:lnTo>
                      <a:pt x="168" y="85"/>
                    </a:lnTo>
                    <a:lnTo>
                      <a:pt x="166" y="85"/>
                    </a:lnTo>
                    <a:lnTo>
                      <a:pt x="168" y="88"/>
                    </a:lnTo>
                    <a:lnTo>
                      <a:pt x="168" y="90"/>
                    </a:lnTo>
                    <a:lnTo>
                      <a:pt x="163" y="90"/>
                    </a:lnTo>
                    <a:lnTo>
                      <a:pt x="166" y="92"/>
                    </a:lnTo>
                    <a:lnTo>
                      <a:pt x="163" y="92"/>
                    </a:lnTo>
                    <a:lnTo>
                      <a:pt x="161" y="92"/>
                    </a:lnTo>
                    <a:lnTo>
                      <a:pt x="158" y="92"/>
                    </a:lnTo>
                    <a:lnTo>
                      <a:pt x="154" y="95"/>
                    </a:lnTo>
                    <a:lnTo>
                      <a:pt x="154" y="97"/>
                    </a:lnTo>
                    <a:lnTo>
                      <a:pt x="151" y="97"/>
                    </a:lnTo>
                    <a:lnTo>
                      <a:pt x="151" y="100"/>
                    </a:lnTo>
                    <a:lnTo>
                      <a:pt x="154" y="100"/>
                    </a:lnTo>
                    <a:lnTo>
                      <a:pt x="156" y="100"/>
                    </a:lnTo>
                    <a:lnTo>
                      <a:pt x="158" y="97"/>
                    </a:lnTo>
                    <a:lnTo>
                      <a:pt x="161" y="100"/>
                    </a:lnTo>
                    <a:lnTo>
                      <a:pt x="163" y="97"/>
                    </a:lnTo>
                    <a:lnTo>
                      <a:pt x="166" y="100"/>
                    </a:lnTo>
                    <a:lnTo>
                      <a:pt x="166" y="102"/>
                    </a:lnTo>
                    <a:lnTo>
                      <a:pt x="163" y="102"/>
                    </a:lnTo>
                    <a:lnTo>
                      <a:pt x="161" y="107"/>
                    </a:lnTo>
                    <a:lnTo>
                      <a:pt x="158" y="104"/>
                    </a:lnTo>
                    <a:lnTo>
                      <a:pt x="156" y="104"/>
                    </a:lnTo>
                    <a:lnTo>
                      <a:pt x="154" y="102"/>
                    </a:lnTo>
                    <a:lnTo>
                      <a:pt x="151" y="102"/>
                    </a:lnTo>
                    <a:lnTo>
                      <a:pt x="149" y="104"/>
                    </a:lnTo>
                    <a:lnTo>
                      <a:pt x="147" y="107"/>
                    </a:lnTo>
                    <a:lnTo>
                      <a:pt x="149" y="109"/>
                    </a:lnTo>
                    <a:lnTo>
                      <a:pt x="149" y="111"/>
                    </a:lnTo>
                    <a:lnTo>
                      <a:pt x="149" y="116"/>
                    </a:lnTo>
                    <a:lnTo>
                      <a:pt x="149" y="118"/>
                    </a:lnTo>
                    <a:lnTo>
                      <a:pt x="149" y="116"/>
                    </a:lnTo>
                    <a:lnTo>
                      <a:pt x="149" y="118"/>
                    </a:lnTo>
                    <a:lnTo>
                      <a:pt x="147" y="121"/>
                    </a:lnTo>
                    <a:lnTo>
                      <a:pt x="144" y="111"/>
                    </a:lnTo>
                    <a:lnTo>
                      <a:pt x="142" y="111"/>
                    </a:lnTo>
                    <a:lnTo>
                      <a:pt x="142" y="114"/>
                    </a:lnTo>
                    <a:lnTo>
                      <a:pt x="140" y="114"/>
                    </a:lnTo>
                    <a:lnTo>
                      <a:pt x="140" y="116"/>
                    </a:lnTo>
                    <a:lnTo>
                      <a:pt x="142" y="116"/>
                    </a:lnTo>
                    <a:lnTo>
                      <a:pt x="140" y="118"/>
                    </a:lnTo>
                    <a:lnTo>
                      <a:pt x="137" y="118"/>
                    </a:lnTo>
                    <a:lnTo>
                      <a:pt x="137" y="121"/>
                    </a:lnTo>
                    <a:lnTo>
                      <a:pt x="137" y="123"/>
                    </a:lnTo>
                    <a:lnTo>
                      <a:pt x="140" y="125"/>
                    </a:lnTo>
                    <a:lnTo>
                      <a:pt x="137" y="125"/>
                    </a:lnTo>
                    <a:lnTo>
                      <a:pt x="140" y="128"/>
                    </a:lnTo>
                    <a:lnTo>
                      <a:pt x="137" y="128"/>
                    </a:lnTo>
                    <a:lnTo>
                      <a:pt x="137" y="130"/>
                    </a:lnTo>
                    <a:lnTo>
                      <a:pt x="135" y="130"/>
                    </a:lnTo>
                    <a:lnTo>
                      <a:pt x="135" y="133"/>
                    </a:lnTo>
                    <a:lnTo>
                      <a:pt x="137" y="133"/>
                    </a:lnTo>
                    <a:lnTo>
                      <a:pt x="142" y="130"/>
                    </a:lnTo>
                    <a:lnTo>
                      <a:pt x="137" y="135"/>
                    </a:lnTo>
                    <a:lnTo>
                      <a:pt x="132" y="135"/>
                    </a:lnTo>
                    <a:lnTo>
                      <a:pt x="130" y="133"/>
                    </a:lnTo>
                    <a:lnTo>
                      <a:pt x="125" y="135"/>
                    </a:lnTo>
                    <a:lnTo>
                      <a:pt x="125" y="140"/>
                    </a:lnTo>
                    <a:lnTo>
                      <a:pt x="123" y="140"/>
                    </a:lnTo>
                    <a:lnTo>
                      <a:pt x="123" y="142"/>
                    </a:lnTo>
                    <a:lnTo>
                      <a:pt x="125" y="142"/>
                    </a:lnTo>
                    <a:lnTo>
                      <a:pt x="123" y="147"/>
                    </a:lnTo>
                    <a:lnTo>
                      <a:pt x="121" y="147"/>
                    </a:lnTo>
                    <a:lnTo>
                      <a:pt x="121" y="151"/>
                    </a:lnTo>
                    <a:lnTo>
                      <a:pt x="118" y="151"/>
                    </a:lnTo>
                    <a:lnTo>
                      <a:pt x="116" y="151"/>
                    </a:lnTo>
                    <a:lnTo>
                      <a:pt x="114" y="154"/>
                    </a:lnTo>
                    <a:lnTo>
                      <a:pt x="116" y="156"/>
                    </a:lnTo>
                    <a:lnTo>
                      <a:pt x="114" y="159"/>
                    </a:lnTo>
                    <a:lnTo>
                      <a:pt x="111" y="159"/>
                    </a:lnTo>
                    <a:lnTo>
                      <a:pt x="111" y="161"/>
                    </a:lnTo>
                    <a:lnTo>
                      <a:pt x="109" y="161"/>
                    </a:lnTo>
                    <a:lnTo>
                      <a:pt x="109" y="163"/>
                    </a:lnTo>
                    <a:lnTo>
                      <a:pt x="109" y="166"/>
                    </a:lnTo>
                    <a:lnTo>
                      <a:pt x="111" y="166"/>
                    </a:lnTo>
                    <a:lnTo>
                      <a:pt x="111" y="168"/>
                    </a:lnTo>
                    <a:lnTo>
                      <a:pt x="109" y="168"/>
                    </a:lnTo>
                    <a:lnTo>
                      <a:pt x="107" y="168"/>
                    </a:lnTo>
                    <a:lnTo>
                      <a:pt x="107" y="173"/>
                    </a:lnTo>
                    <a:lnTo>
                      <a:pt x="109" y="173"/>
                    </a:lnTo>
                    <a:lnTo>
                      <a:pt x="111" y="173"/>
                    </a:lnTo>
                    <a:lnTo>
                      <a:pt x="111" y="175"/>
                    </a:lnTo>
                    <a:lnTo>
                      <a:pt x="104" y="175"/>
                    </a:lnTo>
                    <a:lnTo>
                      <a:pt x="104" y="177"/>
                    </a:lnTo>
                    <a:lnTo>
                      <a:pt x="104" y="180"/>
                    </a:lnTo>
                    <a:lnTo>
                      <a:pt x="102" y="182"/>
                    </a:lnTo>
                    <a:lnTo>
                      <a:pt x="99" y="182"/>
                    </a:lnTo>
                    <a:lnTo>
                      <a:pt x="99" y="187"/>
                    </a:lnTo>
                    <a:lnTo>
                      <a:pt x="102" y="187"/>
                    </a:lnTo>
                    <a:lnTo>
                      <a:pt x="102" y="185"/>
                    </a:lnTo>
                    <a:lnTo>
                      <a:pt x="104" y="182"/>
                    </a:lnTo>
                    <a:lnTo>
                      <a:pt x="104" y="185"/>
                    </a:lnTo>
                    <a:lnTo>
                      <a:pt x="107" y="189"/>
                    </a:lnTo>
                    <a:lnTo>
                      <a:pt x="102" y="187"/>
                    </a:lnTo>
                    <a:lnTo>
                      <a:pt x="102" y="189"/>
                    </a:lnTo>
                    <a:lnTo>
                      <a:pt x="102" y="192"/>
                    </a:lnTo>
                    <a:lnTo>
                      <a:pt x="99" y="192"/>
                    </a:lnTo>
                    <a:lnTo>
                      <a:pt x="102" y="194"/>
                    </a:lnTo>
                    <a:lnTo>
                      <a:pt x="99" y="196"/>
                    </a:lnTo>
                    <a:lnTo>
                      <a:pt x="99" y="194"/>
                    </a:lnTo>
                    <a:lnTo>
                      <a:pt x="97" y="196"/>
                    </a:lnTo>
                    <a:lnTo>
                      <a:pt x="99" y="199"/>
                    </a:lnTo>
                    <a:lnTo>
                      <a:pt x="99" y="203"/>
                    </a:lnTo>
                    <a:lnTo>
                      <a:pt x="99" y="201"/>
                    </a:lnTo>
                    <a:lnTo>
                      <a:pt x="97" y="201"/>
                    </a:lnTo>
                    <a:lnTo>
                      <a:pt x="95" y="199"/>
                    </a:lnTo>
                    <a:lnTo>
                      <a:pt x="95" y="203"/>
                    </a:lnTo>
                    <a:lnTo>
                      <a:pt x="92" y="203"/>
                    </a:lnTo>
                    <a:lnTo>
                      <a:pt x="92" y="206"/>
                    </a:lnTo>
                    <a:lnTo>
                      <a:pt x="95" y="208"/>
                    </a:lnTo>
                    <a:lnTo>
                      <a:pt x="95" y="206"/>
                    </a:lnTo>
                    <a:lnTo>
                      <a:pt x="97" y="206"/>
                    </a:lnTo>
                    <a:lnTo>
                      <a:pt x="97" y="208"/>
                    </a:lnTo>
                    <a:lnTo>
                      <a:pt x="97" y="211"/>
                    </a:lnTo>
                    <a:lnTo>
                      <a:pt x="95" y="213"/>
                    </a:lnTo>
                    <a:lnTo>
                      <a:pt x="92" y="211"/>
                    </a:lnTo>
                    <a:lnTo>
                      <a:pt x="92" y="213"/>
                    </a:lnTo>
                    <a:lnTo>
                      <a:pt x="90" y="211"/>
                    </a:lnTo>
                    <a:lnTo>
                      <a:pt x="88" y="215"/>
                    </a:lnTo>
                    <a:lnTo>
                      <a:pt x="85" y="218"/>
                    </a:lnTo>
                    <a:lnTo>
                      <a:pt x="83" y="218"/>
                    </a:lnTo>
                    <a:lnTo>
                      <a:pt x="83" y="222"/>
                    </a:lnTo>
                    <a:lnTo>
                      <a:pt x="85" y="222"/>
                    </a:lnTo>
                    <a:lnTo>
                      <a:pt x="88" y="222"/>
                    </a:lnTo>
                    <a:lnTo>
                      <a:pt x="85" y="225"/>
                    </a:lnTo>
                    <a:lnTo>
                      <a:pt x="85" y="227"/>
                    </a:lnTo>
                    <a:lnTo>
                      <a:pt x="85" y="229"/>
                    </a:lnTo>
                    <a:lnTo>
                      <a:pt x="83" y="232"/>
                    </a:lnTo>
                    <a:lnTo>
                      <a:pt x="81" y="232"/>
                    </a:lnTo>
                    <a:lnTo>
                      <a:pt x="78" y="229"/>
                    </a:lnTo>
                    <a:lnTo>
                      <a:pt x="76" y="232"/>
                    </a:lnTo>
                    <a:lnTo>
                      <a:pt x="73" y="234"/>
                    </a:lnTo>
                    <a:lnTo>
                      <a:pt x="73" y="237"/>
                    </a:lnTo>
                    <a:lnTo>
                      <a:pt x="66" y="244"/>
                    </a:lnTo>
                    <a:lnTo>
                      <a:pt x="66" y="246"/>
                    </a:lnTo>
                    <a:lnTo>
                      <a:pt x="66" y="248"/>
                    </a:lnTo>
                    <a:lnTo>
                      <a:pt x="62" y="251"/>
                    </a:lnTo>
                    <a:lnTo>
                      <a:pt x="62" y="253"/>
                    </a:lnTo>
                    <a:lnTo>
                      <a:pt x="62" y="255"/>
                    </a:lnTo>
                    <a:lnTo>
                      <a:pt x="66" y="253"/>
                    </a:lnTo>
                    <a:lnTo>
                      <a:pt x="64" y="258"/>
                    </a:lnTo>
                    <a:lnTo>
                      <a:pt x="66" y="260"/>
                    </a:lnTo>
                    <a:lnTo>
                      <a:pt x="81" y="251"/>
                    </a:lnTo>
                    <a:lnTo>
                      <a:pt x="83" y="251"/>
                    </a:lnTo>
                    <a:lnTo>
                      <a:pt x="83" y="253"/>
                    </a:lnTo>
                    <a:lnTo>
                      <a:pt x="81" y="253"/>
                    </a:lnTo>
                    <a:lnTo>
                      <a:pt x="78" y="253"/>
                    </a:lnTo>
                    <a:lnTo>
                      <a:pt x="73" y="258"/>
                    </a:lnTo>
                    <a:lnTo>
                      <a:pt x="76" y="260"/>
                    </a:lnTo>
                    <a:lnTo>
                      <a:pt x="73" y="260"/>
                    </a:lnTo>
                    <a:lnTo>
                      <a:pt x="71" y="263"/>
                    </a:lnTo>
                    <a:lnTo>
                      <a:pt x="69" y="263"/>
                    </a:lnTo>
                    <a:lnTo>
                      <a:pt x="66" y="263"/>
                    </a:lnTo>
                    <a:lnTo>
                      <a:pt x="69" y="265"/>
                    </a:lnTo>
                    <a:lnTo>
                      <a:pt x="66" y="265"/>
                    </a:lnTo>
                    <a:lnTo>
                      <a:pt x="64" y="265"/>
                    </a:lnTo>
                    <a:lnTo>
                      <a:pt x="64" y="263"/>
                    </a:lnTo>
                    <a:lnTo>
                      <a:pt x="62" y="258"/>
                    </a:lnTo>
                    <a:lnTo>
                      <a:pt x="59" y="258"/>
                    </a:lnTo>
                    <a:lnTo>
                      <a:pt x="59" y="260"/>
                    </a:lnTo>
                    <a:lnTo>
                      <a:pt x="57" y="260"/>
                    </a:lnTo>
                    <a:lnTo>
                      <a:pt x="57" y="263"/>
                    </a:lnTo>
                    <a:lnTo>
                      <a:pt x="57" y="265"/>
                    </a:lnTo>
                    <a:lnTo>
                      <a:pt x="55" y="267"/>
                    </a:lnTo>
                    <a:lnTo>
                      <a:pt x="55" y="265"/>
                    </a:lnTo>
                    <a:lnTo>
                      <a:pt x="55" y="263"/>
                    </a:lnTo>
                    <a:lnTo>
                      <a:pt x="47" y="265"/>
                    </a:lnTo>
                    <a:lnTo>
                      <a:pt x="45" y="265"/>
                    </a:lnTo>
                    <a:lnTo>
                      <a:pt x="45" y="267"/>
                    </a:lnTo>
                    <a:lnTo>
                      <a:pt x="43" y="267"/>
                    </a:lnTo>
                    <a:lnTo>
                      <a:pt x="43" y="270"/>
                    </a:lnTo>
                    <a:lnTo>
                      <a:pt x="40" y="270"/>
                    </a:lnTo>
                    <a:lnTo>
                      <a:pt x="40" y="272"/>
                    </a:lnTo>
                    <a:lnTo>
                      <a:pt x="38" y="272"/>
                    </a:lnTo>
                    <a:lnTo>
                      <a:pt x="33" y="274"/>
                    </a:lnTo>
                    <a:lnTo>
                      <a:pt x="31" y="279"/>
                    </a:lnTo>
                    <a:lnTo>
                      <a:pt x="29" y="277"/>
                    </a:lnTo>
                    <a:lnTo>
                      <a:pt x="26" y="279"/>
                    </a:lnTo>
                    <a:lnTo>
                      <a:pt x="24" y="281"/>
                    </a:lnTo>
                    <a:lnTo>
                      <a:pt x="26" y="284"/>
                    </a:lnTo>
                    <a:lnTo>
                      <a:pt x="29" y="284"/>
                    </a:lnTo>
                    <a:lnTo>
                      <a:pt x="31" y="284"/>
                    </a:lnTo>
                    <a:lnTo>
                      <a:pt x="31" y="286"/>
                    </a:lnTo>
                    <a:lnTo>
                      <a:pt x="33" y="286"/>
                    </a:lnTo>
                    <a:lnTo>
                      <a:pt x="31" y="288"/>
                    </a:lnTo>
                    <a:lnTo>
                      <a:pt x="33" y="291"/>
                    </a:lnTo>
                    <a:lnTo>
                      <a:pt x="31" y="288"/>
                    </a:lnTo>
                    <a:lnTo>
                      <a:pt x="21" y="288"/>
                    </a:lnTo>
                    <a:lnTo>
                      <a:pt x="19" y="288"/>
                    </a:lnTo>
                    <a:lnTo>
                      <a:pt x="17" y="291"/>
                    </a:lnTo>
                    <a:lnTo>
                      <a:pt x="19" y="291"/>
                    </a:lnTo>
                    <a:lnTo>
                      <a:pt x="17" y="291"/>
                    </a:lnTo>
                    <a:lnTo>
                      <a:pt x="17" y="293"/>
                    </a:lnTo>
                    <a:lnTo>
                      <a:pt x="19" y="293"/>
                    </a:lnTo>
                    <a:lnTo>
                      <a:pt x="21" y="293"/>
                    </a:lnTo>
                    <a:lnTo>
                      <a:pt x="19" y="296"/>
                    </a:lnTo>
                    <a:lnTo>
                      <a:pt x="19" y="300"/>
                    </a:lnTo>
                    <a:lnTo>
                      <a:pt x="17" y="298"/>
                    </a:lnTo>
                    <a:lnTo>
                      <a:pt x="17" y="296"/>
                    </a:lnTo>
                    <a:lnTo>
                      <a:pt x="14" y="298"/>
                    </a:lnTo>
                    <a:lnTo>
                      <a:pt x="12" y="300"/>
                    </a:lnTo>
                    <a:lnTo>
                      <a:pt x="14" y="303"/>
                    </a:lnTo>
                    <a:lnTo>
                      <a:pt x="14" y="305"/>
                    </a:lnTo>
                    <a:lnTo>
                      <a:pt x="12" y="303"/>
                    </a:lnTo>
                    <a:lnTo>
                      <a:pt x="12" y="300"/>
                    </a:lnTo>
                    <a:lnTo>
                      <a:pt x="10" y="303"/>
                    </a:lnTo>
                    <a:lnTo>
                      <a:pt x="5" y="300"/>
                    </a:lnTo>
                    <a:lnTo>
                      <a:pt x="5" y="303"/>
                    </a:lnTo>
                    <a:lnTo>
                      <a:pt x="5" y="305"/>
                    </a:lnTo>
                    <a:lnTo>
                      <a:pt x="3" y="300"/>
                    </a:lnTo>
                    <a:lnTo>
                      <a:pt x="0" y="303"/>
                    </a:lnTo>
                    <a:lnTo>
                      <a:pt x="3" y="305"/>
                    </a:lnTo>
                    <a:lnTo>
                      <a:pt x="3" y="307"/>
                    </a:lnTo>
                    <a:lnTo>
                      <a:pt x="14" y="305"/>
                    </a:lnTo>
                    <a:lnTo>
                      <a:pt x="12" y="307"/>
                    </a:lnTo>
                    <a:lnTo>
                      <a:pt x="12" y="310"/>
                    </a:lnTo>
                    <a:lnTo>
                      <a:pt x="17" y="307"/>
                    </a:lnTo>
                    <a:lnTo>
                      <a:pt x="17" y="310"/>
                    </a:lnTo>
                    <a:lnTo>
                      <a:pt x="14" y="310"/>
                    </a:lnTo>
                    <a:lnTo>
                      <a:pt x="7" y="310"/>
                    </a:lnTo>
                    <a:lnTo>
                      <a:pt x="5" y="310"/>
                    </a:lnTo>
                    <a:lnTo>
                      <a:pt x="3" y="312"/>
                    </a:lnTo>
                    <a:lnTo>
                      <a:pt x="0" y="312"/>
                    </a:lnTo>
                    <a:lnTo>
                      <a:pt x="0" y="314"/>
                    </a:lnTo>
                    <a:lnTo>
                      <a:pt x="3" y="317"/>
                    </a:lnTo>
                    <a:lnTo>
                      <a:pt x="3" y="319"/>
                    </a:lnTo>
                    <a:lnTo>
                      <a:pt x="0" y="322"/>
                    </a:lnTo>
                    <a:lnTo>
                      <a:pt x="0" y="324"/>
                    </a:lnTo>
                    <a:lnTo>
                      <a:pt x="0" y="326"/>
                    </a:lnTo>
                    <a:lnTo>
                      <a:pt x="0" y="329"/>
                    </a:lnTo>
                    <a:lnTo>
                      <a:pt x="5" y="331"/>
                    </a:lnTo>
                    <a:lnTo>
                      <a:pt x="12" y="326"/>
                    </a:lnTo>
                    <a:lnTo>
                      <a:pt x="14" y="329"/>
                    </a:lnTo>
                    <a:lnTo>
                      <a:pt x="17" y="329"/>
                    </a:lnTo>
                    <a:lnTo>
                      <a:pt x="19" y="322"/>
                    </a:lnTo>
                    <a:lnTo>
                      <a:pt x="19" y="324"/>
                    </a:lnTo>
                    <a:lnTo>
                      <a:pt x="19" y="329"/>
                    </a:lnTo>
                    <a:lnTo>
                      <a:pt x="24" y="329"/>
                    </a:lnTo>
                    <a:lnTo>
                      <a:pt x="26" y="329"/>
                    </a:lnTo>
                    <a:lnTo>
                      <a:pt x="29" y="326"/>
                    </a:lnTo>
                    <a:lnTo>
                      <a:pt x="29" y="319"/>
                    </a:lnTo>
                    <a:lnTo>
                      <a:pt x="33" y="319"/>
                    </a:lnTo>
                    <a:lnTo>
                      <a:pt x="31" y="324"/>
                    </a:lnTo>
                    <a:lnTo>
                      <a:pt x="31" y="326"/>
                    </a:lnTo>
                    <a:lnTo>
                      <a:pt x="33" y="326"/>
                    </a:lnTo>
                    <a:lnTo>
                      <a:pt x="31" y="329"/>
                    </a:lnTo>
                    <a:lnTo>
                      <a:pt x="26" y="331"/>
                    </a:lnTo>
                    <a:lnTo>
                      <a:pt x="26" y="333"/>
                    </a:lnTo>
                    <a:lnTo>
                      <a:pt x="29" y="333"/>
                    </a:lnTo>
                    <a:lnTo>
                      <a:pt x="24" y="336"/>
                    </a:lnTo>
                    <a:lnTo>
                      <a:pt x="24" y="333"/>
                    </a:lnTo>
                    <a:lnTo>
                      <a:pt x="24" y="331"/>
                    </a:lnTo>
                    <a:lnTo>
                      <a:pt x="21" y="331"/>
                    </a:lnTo>
                    <a:lnTo>
                      <a:pt x="19" y="331"/>
                    </a:lnTo>
                    <a:lnTo>
                      <a:pt x="14" y="331"/>
                    </a:lnTo>
                    <a:lnTo>
                      <a:pt x="12" y="331"/>
                    </a:lnTo>
                    <a:lnTo>
                      <a:pt x="10" y="331"/>
                    </a:lnTo>
                    <a:lnTo>
                      <a:pt x="7" y="331"/>
                    </a:lnTo>
                    <a:lnTo>
                      <a:pt x="7" y="333"/>
                    </a:lnTo>
                    <a:lnTo>
                      <a:pt x="3" y="331"/>
                    </a:lnTo>
                    <a:lnTo>
                      <a:pt x="0" y="336"/>
                    </a:lnTo>
                    <a:lnTo>
                      <a:pt x="0" y="338"/>
                    </a:lnTo>
                    <a:lnTo>
                      <a:pt x="3" y="338"/>
                    </a:lnTo>
                    <a:lnTo>
                      <a:pt x="3" y="340"/>
                    </a:lnTo>
                    <a:lnTo>
                      <a:pt x="0" y="340"/>
                    </a:lnTo>
                    <a:lnTo>
                      <a:pt x="0" y="338"/>
                    </a:lnTo>
                    <a:lnTo>
                      <a:pt x="0" y="340"/>
                    </a:lnTo>
                    <a:lnTo>
                      <a:pt x="3" y="345"/>
                    </a:lnTo>
                    <a:lnTo>
                      <a:pt x="7" y="343"/>
                    </a:lnTo>
                    <a:lnTo>
                      <a:pt x="5" y="348"/>
                    </a:lnTo>
                    <a:lnTo>
                      <a:pt x="3" y="350"/>
                    </a:lnTo>
                    <a:lnTo>
                      <a:pt x="0" y="350"/>
                    </a:lnTo>
                    <a:lnTo>
                      <a:pt x="3" y="352"/>
                    </a:lnTo>
                    <a:lnTo>
                      <a:pt x="3" y="355"/>
                    </a:lnTo>
                    <a:lnTo>
                      <a:pt x="5" y="355"/>
                    </a:lnTo>
                    <a:lnTo>
                      <a:pt x="7" y="352"/>
                    </a:lnTo>
                    <a:lnTo>
                      <a:pt x="7" y="355"/>
                    </a:lnTo>
                    <a:lnTo>
                      <a:pt x="10" y="357"/>
                    </a:lnTo>
                    <a:lnTo>
                      <a:pt x="7" y="359"/>
                    </a:lnTo>
                    <a:lnTo>
                      <a:pt x="5" y="359"/>
                    </a:lnTo>
                    <a:lnTo>
                      <a:pt x="5" y="362"/>
                    </a:lnTo>
                    <a:lnTo>
                      <a:pt x="7" y="359"/>
                    </a:lnTo>
                    <a:lnTo>
                      <a:pt x="10" y="357"/>
                    </a:lnTo>
                    <a:lnTo>
                      <a:pt x="10" y="355"/>
                    </a:lnTo>
                    <a:lnTo>
                      <a:pt x="12" y="352"/>
                    </a:lnTo>
                    <a:lnTo>
                      <a:pt x="17" y="345"/>
                    </a:lnTo>
                    <a:lnTo>
                      <a:pt x="19" y="343"/>
                    </a:lnTo>
                    <a:lnTo>
                      <a:pt x="19" y="345"/>
                    </a:lnTo>
                    <a:lnTo>
                      <a:pt x="24" y="345"/>
                    </a:lnTo>
                    <a:lnTo>
                      <a:pt x="26" y="345"/>
                    </a:lnTo>
                    <a:lnTo>
                      <a:pt x="21" y="348"/>
                    </a:lnTo>
                    <a:lnTo>
                      <a:pt x="21" y="352"/>
                    </a:lnTo>
                    <a:lnTo>
                      <a:pt x="19" y="348"/>
                    </a:lnTo>
                    <a:lnTo>
                      <a:pt x="14" y="355"/>
                    </a:lnTo>
                    <a:lnTo>
                      <a:pt x="17" y="355"/>
                    </a:lnTo>
                    <a:lnTo>
                      <a:pt x="17" y="357"/>
                    </a:lnTo>
                    <a:lnTo>
                      <a:pt x="14" y="357"/>
                    </a:lnTo>
                    <a:lnTo>
                      <a:pt x="10" y="364"/>
                    </a:lnTo>
                    <a:lnTo>
                      <a:pt x="14" y="364"/>
                    </a:lnTo>
                    <a:lnTo>
                      <a:pt x="17" y="364"/>
                    </a:lnTo>
                    <a:lnTo>
                      <a:pt x="12" y="366"/>
                    </a:lnTo>
                    <a:lnTo>
                      <a:pt x="10" y="369"/>
                    </a:lnTo>
                    <a:lnTo>
                      <a:pt x="7" y="369"/>
                    </a:lnTo>
                    <a:lnTo>
                      <a:pt x="5" y="369"/>
                    </a:lnTo>
                    <a:lnTo>
                      <a:pt x="3" y="374"/>
                    </a:lnTo>
                    <a:lnTo>
                      <a:pt x="3" y="376"/>
                    </a:lnTo>
                    <a:lnTo>
                      <a:pt x="3" y="378"/>
                    </a:lnTo>
                    <a:lnTo>
                      <a:pt x="5" y="378"/>
                    </a:lnTo>
                    <a:lnTo>
                      <a:pt x="7" y="376"/>
                    </a:lnTo>
                    <a:lnTo>
                      <a:pt x="7" y="378"/>
                    </a:lnTo>
                    <a:lnTo>
                      <a:pt x="10" y="378"/>
                    </a:lnTo>
                    <a:lnTo>
                      <a:pt x="10" y="376"/>
                    </a:lnTo>
                    <a:lnTo>
                      <a:pt x="10" y="374"/>
                    </a:lnTo>
                    <a:lnTo>
                      <a:pt x="10" y="376"/>
                    </a:lnTo>
                    <a:lnTo>
                      <a:pt x="14" y="374"/>
                    </a:lnTo>
                    <a:lnTo>
                      <a:pt x="14" y="371"/>
                    </a:lnTo>
                    <a:lnTo>
                      <a:pt x="17" y="374"/>
                    </a:lnTo>
                    <a:lnTo>
                      <a:pt x="12" y="376"/>
                    </a:lnTo>
                    <a:lnTo>
                      <a:pt x="14" y="376"/>
                    </a:lnTo>
                    <a:lnTo>
                      <a:pt x="14" y="378"/>
                    </a:lnTo>
                    <a:lnTo>
                      <a:pt x="12" y="383"/>
                    </a:lnTo>
                    <a:lnTo>
                      <a:pt x="12" y="385"/>
                    </a:lnTo>
                    <a:lnTo>
                      <a:pt x="12" y="388"/>
                    </a:lnTo>
                    <a:lnTo>
                      <a:pt x="10" y="388"/>
                    </a:lnTo>
                    <a:lnTo>
                      <a:pt x="7" y="385"/>
                    </a:lnTo>
                    <a:lnTo>
                      <a:pt x="5" y="395"/>
                    </a:lnTo>
                    <a:lnTo>
                      <a:pt x="17" y="404"/>
                    </a:lnTo>
                    <a:lnTo>
                      <a:pt x="19" y="404"/>
                    </a:lnTo>
                    <a:lnTo>
                      <a:pt x="21" y="402"/>
                    </a:lnTo>
                    <a:lnTo>
                      <a:pt x="21" y="409"/>
                    </a:lnTo>
                    <a:lnTo>
                      <a:pt x="24" y="409"/>
                    </a:lnTo>
                    <a:lnTo>
                      <a:pt x="26" y="407"/>
                    </a:lnTo>
                    <a:lnTo>
                      <a:pt x="29" y="407"/>
                    </a:lnTo>
                    <a:lnTo>
                      <a:pt x="29" y="409"/>
                    </a:lnTo>
                    <a:lnTo>
                      <a:pt x="31" y="411"/>
                    </a:lnTo>
                    <a:lnTo>
                      <a:pt x="33" y="409"/>
                    </a:lnTo>
                    <a:lnTo>
                      <a:pt x="38" y="407"/>
                    </a:lnTo>
                    <a:lnTo>
                      <a:pt x="38" y="404"/>
                    </a:lnTo>
                    <a:lnTo>
                      <a:pt x="40" y="407"/>
                    </a:lnTo>
                    <a:lnTo>
                      <a:pt x="45" y="404"/>
                    </a:lnTo>
                    <a:lnTo>
                      <a:pt x="50" y="397"/>
                    </a:lnTo>
                    <a:lnTo>
                      <a:pt x="52" y="395"/>
                    </a:lnTo>
                    <a:lnTo>
                      <a:pt x="55" y="392"/>
                    </a:lnTo>
                    <a:lnTo>
                      <a:pt x="55" y="390"/>
                    </a:lnTo>
                    <a:lnTo>
                      <a:pt x="59" y="385"/>
                    </a:lnTo>
                    <a:lnTo>
                      <a:pt x="59" y="383"/>
                    </a:lnTo>
                    <a:lnTo>
                      <a:pt x="62" y="385"/>
                    </a:lnTo>
                    <a:lnTo>
                      <a:pt x="66" y="385"/>
                    </a:lnTo>
                    <a:lnTo>
                      <a:pt x="69" y="381"/>
                    </a:lnTo>
                    <a:lnTo>
                      <a:pt x="71" y="378"/>
                    </a:lnTo>
                    <a:lnTo>
                      <a:pt x="69" y="376"/>
                    </a:lnTo>
                    <a:lnTo>
                      <a:pt x="69" y="374"/>
                    </a:lnTo>
                    <a:lnTo>
                      <a:pt x="66" y="371"/>
                    </a:lnTo>
                    <a:lnTo>
                      <a:pt x="69" y="371"/>
                    </a:lnTo>
                    <a:lnTo>
                      <a:pt x="69" y="366"/>
                    </a:lnTo>
                    <a:lnTo>
                      <a:pt x="69" y="369"/>
                    </a:lnTo>
                    <a:lnTo>
                      <a:pt x="69" y="371"/>
                    </a:lnTo>
                    <a:lnTo>
                      <a:pt x="71" y="371"/>
                    </a:lnTo>
                    <a:lnTo>
                      <a:pt x="71" y="369"/>
                    </a:lnTo>
                    <a:lnTo>
                      <a:pt x="71" y="364"/>
                    </a:lnTo>
                    <a:lnTo>
                      <a:pt x="73" y="362"/>
                    </a:lnTo>
                    <a:lnTo>
                      <a:pt x="73" y="364"/>
                    </a:lnTo>
                    <a:lnTo>
                      <a:pt x="73" y="366"/>
                    </a:lnTo>
                    <a:lnTo>
                      <a:pt x="71" y="366"/>
                    </a:lnTo>
                    <a:lnTo>
                      <a:pt x="73" y="381"/>
                    </a:lnTo>
                    <a:lnTo>
                      <a:pt x="76" y="381"/>
                    </a:lnTo>
                    <a:lnTo>
                      <a:pt x="78" y="381"/>
                    </a:lnTo>
                    <a:lnTo>
                      <a:pt x="81" y="381"/>
                    </a:lnTo>
                    <a:lnTo>
                      <a:pt x="81" y="385"/>
                    </a:lnTo>
                    <a:lnTo>
                      <a:pt x="81" y="390"/>
                    </a:lnTo>
                    <a:lnTo>
                      <a:pt x="83" y="388"/>
                    </a:lnTo>
                    <a:lnTo>
                      <a:pt x="85" y="388"/>
                    </a:lnTo>
                    <a:lnTo>
                      <a:pt x="88" y="378"/>
                    </a:lnTo>
                    <a:lnTo>
                      <a:pt x="85" y="371"/>
                    </a:lnTo>
                    <a:lnTo>
                      <a:pt x="88" y="366"/>
                    </a:lnTo>
                    <a:lnTo>
                      <a:pt x="88" y="362"/>
                    </a:lnTo>
                    <a:lnTo>
                      <a:pt x="95" y="359"/>
                    </a:lnTo>
                    <a:lnTo>
                      <a:pt x="97" y="357"/>
                    </a:lnTo>
                    <a:lnTo>
                      <a:pt x="97" y="355"/>
                    </a:lnTo>
                    <a:lnTo>
                      <a:pt x="95" y="352"/>
                    </a:lnTo>
                    <a:lnTo>
                      <a:pt x="97" y="345"/>
                    </a:lnTo>
                    <a:lnTo>
                      <a:pt x="95" y="336"/>
                    </a:lnTo>
                    <a:lnTo>
                      <a:pt x="92" y="333"/>
                    </a:lnTo>
                    <a:lnTo>
                      <a:pt x="95" y="331"/>
                    </a:lnTo>
                    <a:lnTo>
                      <a:pt x="97" y="331"/>
                    </a:lnTo>
                    <a:lnTo>
                      <a:pt x="99" y="329"/>
                    </a:lnTo>
                    <a:lnTo>
                      <a:pt x="102" y="324"/>
                    </a:lnTo>
                    <a:lnTo>
                      <a:pt x="99" y="319"/>
                    </a:lnTo>
                    <a:lnTo>
                      <a:pt x="95" y="314"/>
                    </a:lnTo>
                    <a:lnTo>
                      <a:pt x="92" y="312"/>
                    </a:lnTo>
                    <a:lnTo>
                      <a:pt x="92" y="296"/>
                    </a:lnTo>
                    <a:lnTo>
                      <a:pt x="92" y="293"/>
                    </a:lnTo>
                    <a:lnTo>
                      <a:pt x="92" y="291"/>
                    </a:lnTo>
                    <a:lnTo>
                      <a:pt x="92" y="277"/>
                    </a:lnTo>
                    <a:lnTo>
                      <a:pt x="95" y="274"/>
                    </a:lnTo>
                    <a:lnTo>
                      <a:pt x="95" y="272"/>
                    </a:lnTo>
                    <a:lnTo>
                      <a:pt x="92" y="270"/>
                    </a:lnTo>
                    <a:lnTo>
                      <a:pt x="92" y="265"/>
                    </a:lnTo>
                    <a:lnTo>
                      <a:pt x="95" y="258"/>
                    </a:lnTo>
                    <a:lnTo>
                      <a:pt x="99" y="248"/>
                    </a:lnTo>
                    <a:lnTo>
                      <a:pt x="104" y="246"/>
                    </a:lnTo>
                    <a:lnTo>
                      <a:pt x="109" y="246"/>
                    </a:lnTo>
                    <a:lnTo>
                      <a:pt x="116" y="246"/>
                    </a:lnTo>
                    <a:lnTo>
                      <a:pt x="118" y="244"/>
                    </a:lnTo>
                    <a:lnTo>
                      <a:pt x="121" y="237"/>
                    </a:lnTo>
                    <a:lnTo>
                      <a:pt x="114" y="229"/>
                    </a:lnTo>
                    <a:lnTo>
                      <a:pt x="114" y="227"/>
                    </a:lnTo>
                    <a:lnTo>
                      <a:pt x="123" y="211"/>
                    </a:lnTo>
                    <a:lnTo>
                      <a:pt x="125" y="182"/>
                    </a:lnTo>
                    <a:lnTo>
                      <a:pt x="128" y="182"/>
                    </a:lnTo>
                    <a:lnTo>
                      <a:pt x="130" y="182"/>
                    </a:lnTo>
                    <a:lnTo>
                      <a:pt x="135" y="177"/>
                    </a:lnTo>
                    <a:lnTo>
                      <a:pt x="137" y="166"/>
                    </a:lnTo>
                    <a:lnTo>
                      <a:pt x="149" y="147"/>
                    </a:lnTo>
                    <a:lnTo>
                      <a:pt x="149" y="144"/>
                    </a:lnTo>
                    <a:lnTo>
                      <a:pt x="147" y="140"/>
                    </a:lnTo>
                    <a:lnTo>
                      <a:pt x="147" y="135"/>
                    </a:lnTo>
                    <a:lnTo>
                      <a:pt x="151" y="128"/>
                    </a:lnTo>
                    <a:lnTo>
                      <a:pt x="154" y="121"/>
                    </a:lnTo>
                    <a:lnTo>
                      <a:pt x="161" y="114"/>
                    </a:lnTo>
                    <a:lnTo>
                      <a:pt x="163" y="114"/>
                    </a:lnTo>
                    <a:lnTo>
                      <a:pt x="166" y="116"/>
                    </a:lnTo>
                    <a:lnTo>
                      <a:pt x="168" y="118"/>
                    </a:lnTo>
                    <a:lnTo>
                      <a:pt x="173" y="107"/>
                    </a:lnTo>
                    <a:lnTo>
                      <a:pt x="173" y="102"/>
                    </a:lnTo>
                    <a:lnTo>
                      <a:pt x="173" y="100"/>
                    </a:lnTo>
                    <a:lnTo>
                      <a:pt x="175" y="97"/>
                    </a:lnTo>
                    <a:lnTo>
                      <a:pt x="177" y="97"/>
                    </a:lnTo>
                    <a:lnTo>
                      <a:pt x="196" y="102"/>
                    </a:lnTo>
                    <a:lnTo>
                      <a:pt x="199" y="100"/>
                    </a:lnTo>
                    <a:lnTo>
                      <a:pt x="196" y="97"/>
                    </a:lnTo>
                    <a:lnTo>
                      <a:pt x="196" y="95"/>
                    </a:lnTo>
                    <a:lnTo>
                      <a:pt x="199" y="92"/>
                    </a:lnTo>
                    <a:lnTo>
                      <a:pt x="199" y="88"/>
                    </a:lnTo>
                    <a:lnTo>
                      <a:pt x="201" y="85"/>
                    </a:lnTo>
                    <a:lnTo>
                      <a:pt x="199" y="83"/>
                    </a:lnTo>
                    <a:lnTo>
                      <a:pt x="199" y="81"/>
                    </a:lnTo>
                    <a:lnTo>
                      <a:pt x="199" y="78"/>
                    </a:lnTo>
                    <a:lnTo>
                      <a:pt x="206" y="78"/>
                    </a:lnTo>
                    <a:lnTo>
                      <a:pt x="206" y="76"/>
                    </a:lnTo>
                    <a:lnTo>
                      <a:pt x="208" y="76"/>
                    </a:lnTo>
                    <a:lnTo>
                      <a:pt x="210" y="76"/>
                    </a:lnTo>
                    <a:lnTo>
                      <a:pt x="213" y="76"/>
                    </a:lnTo>
                    <a:lnTo>
                      <a:pt x="210" y="71"/>
                    </a:lnTo>
                    <a:lnTo>
                      <a:pt x="215" y="69"/>
                    </a:lnTo>
                    <a:lnTo>
                      <a:pt x="218" y="71"/>
                    </a:lnTo>
                    <a:lnTo>
                      <a:pt x="227" y="83"/>
                    </a:lnTo>
                    <a:lnTo>
                      <a:pt x="229" y="88"/>
                    </a:lnTo>
                    <a:lnTo>
                      <a:pt x="229" y="90"/>
                    </a:lnTo>
                    <a:lnTo>
                      <a:pt x="236" y="90"/>
                    </a:lnTo>
                    <a:lnTo>
                      <a:pt x="239" y="92"/>
                    </a:lnTo>
                    <a:lnTo>
                      <a:pt x="244" y="92"/>
                    </a:lnTo>
                    <a:lnTo>
                      <a:pt x="246" y="90"/>
                    </a:lnTo>
                    <a:lnTo>
                      <a:pt x="251" y="85"/>
                    </a:lnTo>
                    <a:lnTo>
                      <a:pt x="253" y="88"/>
                    </a:lnTo>
                    <a:lnTo>
                      <a:pt x="255" y="92"/>
                    </a:lnTo>
                    <a:lnTo>
                      <a:pt x="258" y="92"/>
                    </a:lnTo>
                    <a:lnTo>
                      <a:pt x="265" y="90"/>
                    </a:lnTo>
                    <a:lnTo>
                      <a:pt x="267" y="85"/>
                    </a:lnTo>
                    <a:lnTo>
                      <a:pt x="274" y="81"/>
                    </a:lnTo>
                    <a:lnTo>
                      <a:pt x="274" y="59"/>
                    </a:lnTo>
                    <a:lnTo>
                      <a:pt x="277" y="52"/>
                    </a:lnTo>
                    <a:lnTo>
                      <a:pt x="279" y="48"/>
                    </a:lnTo>
                    <a:lnTo>
                      <a:pt x="305" y="40"/>
                    </a:lnTo>
                    <a:lnTo>
                      <a:pt x="305" y="43"/>
                    </a:lnTo>
                    <a:lnTo>
                      <a:pt x="307" y="48"/>
                    </a:lnTo>
                    <a:lnTo>
                      <a:pt x="310" y="50"/>
                    </a:lnTo>
                    <a:lnTo>
                      <a:pt x="314" y="50"/>
                    </a:lnTo>
                    <a:lnTo>
                      <a:pt x="319" y="55"/>
                    </a:lnTo>
                    <a:lnTo>
                      <a:pt x="321" y="66"/>
                    </a:lnTo>
                    <a:lnTo>
                      <a:pt x="317" y="71"/>
                    </a:lnTo>
                    <a:lnTo>
                      <a:pt x="314" y="74"/>
                    </a:lnTo>
                    <a:lnTo>
                      <a:pt x="314" y="76"/>
                    </a:lnTo>
                    <a:lnTo>
                      <a:pt x="317" y="78"/>
                    </a:lnTo>
                    <a:lnTo>
                      <a:pt x="319" y="78"/>
                    </a:lnTo>
                    <a:lnTo>
                      <a:pt x="321" y="76"/>
                    </a:lnTo>
                    <a:lnTo>
                      <a:pt x="321" y="74"/>
                    </a:lnTo>
                    <a:lnTo>
                      <a:pt x="321" y="71"/>
                    </a:lnTo>
                    <a:lnTo>
                      <a:pt x="329" y="66"/>
                    </a:lnTo>
                    <a:lnTo>
                      <a:pt x="331" y="64"/>
                    </a:lnTo>
                    <a:lnTo>
                      <a:pt x="333" y="57"/>
                    </a:lnTo>
                    <a:lnTo>
                      <a:pt x="338" y="62"/>
                    </a:lnTo>
                    <a:lnTo>
                      <a:pt x="340" y="59"/>
                    </a:lnTo>
                    <a:lnTo>
                      <a:pt x="343" y="57"/>
                    </a:lnTo>
                    <a:lnTo>
                      <a:pt x="343" y="55"/>
                    </a:lnTo>
                    <a:lnTo>
                      <a:pt x="343" y="52"/>
                    </a:lnTo>
                    <a:close/>
                  </a:path>
                </a:pathLst>
              </a:custGeom>
              <a:grpFill/>
              <a:ln w="9525">
                <a:noFill/>
                <a:round/>
                <a:headEnd/>
                <a:tailEnd/>
              </a:ln>
            </p:spPr>
            <p:txBody>
              <a:bodyPr/>
              <a:lstStyle/>
              <a:p>
                <a:pPr>
                  <a:defRPr/>
                </a:pPr>
                <a:endParaRPr lang="en-US" sz="1200" kern="0">
                  <a:solidFill>
                    <a:srgbClr val="0096D6"/>
                  </a:solidFill>
                </a:endParaRPr>
              </a:p>
            </p:txBody>
          </p:sp>
          <p:sp>
            <p:nvSpPr>
              <p:cNvPr id="2791" name="Freeform 966"/>
              <p:cNvSpPr>
                <a:spLocks/>
              </p:cNvSpPr>
              <p:nvPr/>
            </p:nvSpPr>
            <p:spPr bwMode="auto">
              <a:xfrm>
                <a:off x="2946" y="1251"/>
                <a:ext cx="343" cy="411"/>
              </a:xfrm>
              <a:custGeom>
                <a:avLst/>
                <a:gdLst>
                  <a:gd name="T0" fmla="*/ 324 w 343"/>
                  <a:gd name="T1" fmla="*/ 55 h 411"/>
                  <a:gd name="T2" fmla="*/ 312 w 343"/>
                  <a:gd name="T3" fmla="*/ 38 h 411"/>
                  <a:gd name="T4" fmla="*/ 329 w 343"/>
                  <a:gd name="T5" fmla="*/ 14 h 411"/>
                  <a:gd name="T6" fmla="*/ 314 w 343"/>
                  <a:gd name="T7" fmla="*/ 10 h 411"/>
                  <a:gd name="T8" fmla="*/ 303 w 343"/>
                  <a:gd name="T9" fmla="*/ 17 h 411"/>
                  <a:gd name="T10" fmla="*/ 293 w 343"/>
                  <a:gd name="T11" fmla="*/ 19 h 411"/>
                  <a:gd name="T12" fmla="*/ 269 w 343"/>
                  <a:gd name="T13" fmla="*/ 31 h 411"/>
                  <a:gd name="T14" fmla="*/ 265 w 343"/>
                  <a:gd name="T15" fmla="*/ 10 h 411"/>
                  <a:gd name="T16" fmla="*/ 253 w 343"/>
                  <a:gd name="T17" fmla="*/ 22 h 411"/>
                  <a:gd name="T18" fmla="*/ 234 w 343"/>
                  <a:gd name="T19" fmla="*/ 40 h 411"/>
                  <a:gd name="T20" fmla="*/ 222 w 343"/>
                  <a:gd name="T21" fmla="*/ 33 h 411"/>
                  <a:gd name="T22" fmla="*/ 213 w 343"/>
                  <a:gd name="T23" fmla="*/ 50 h 411"/>
                  <a:gd name="T24" fmla="*/ 199 w 343"/>
                  <a:gd name="T25" fmla="*/ 69 h 411"/>
                  <a:gd name="T26" fmla="*/ 192 w 343"/>
                  <a:gd name="T27" fmla="*/ 74 h 411"/>
                  <a:gd name="T28" fmla="*/ 175 w 343"/>
                  <a:gd name="T29" fmla="*/ 69 h 411"/>
                  <a:gd name="T30" fmla="*/ 168 w 343"/>
                  <a:gd name="T31" fmla="*/ 90 h 411"/>
                  <a:gd name="T32" fmla="*/ 156 w 343"/>
                  <a:gd name="T33" fmla="*/ 100 h 411"/>
                  <a:gd name="T34" fmla="*/ 149 w 343"/>
                  <a:gd name="T35" fmla="*/ 104 h 411"/>
                  <a:gd name="T36" fmla="*/ 140 w 343"/>
                  <a:gd name="T37" fmla="*/ 114 h 411"/>
                  <a:gd name="T38" fmla="*/ 135 w 343"/>
                  <a:gd name="T39" fmla="*/ 130 h 411"/>
                  <a:gd name="T40" fmla="*/ 123 w 343"/>
                  <a:gd name="T41" fmla="*/ 142 h 411"/>
                  <a:gd name="T42" fmla="*/ 109 w 343"/>
                  <a:gd name="T43" fmla="*/ 161 h 411"/>
                  <a:gd name="T44" fmla="*/ 104 w 343"/>
                  <a:gd name="T45" fmla="*/ 175 h 411"/>
                  <a:gd name="T46" fmla="*/ 102 w 343"/>
                  <a:gd name="T47" fmla="*/ 189 h 411"/>
                  <a:gd name="T48" fmla="*/ 95 w 343"/>
                  <a:gd name="T49" fmla="*/ 203 h 411"/>
                  <a:gd name="T50" fmla="*/ 90 w 343"/>
                  <a:gd name="T51" fmla="*/ 211 h 411"/>
                  <a:gd name="T52" fmla="*/ 81 w 343"/>
                  <a:gd name="T53" fmla="*/ 232 h 411"/>
                  <a:gd name="T54" fmla="*/ 64 w 343"/>
                  <a:gd name="T55" fmla="*/ 258 h 411"/>
                  <a:gd name="T56" fmla="*/ 69 w 343"/>
                  <a:gd name="T57" fmla="*/ 263 h 411"/>
                  <a:gd name="T58" fmla="*/ 57 w 343"/>
                  <a:gd name="T59" fmla="*/ 265 h 411"/>
                  <a:gd name="T60" fmla="*/ 40 w 343"/>
                  <a:gd name="T61" fmla="*/ 270 h 411"/>
                  <a:gd name="T62" fmla="*/ 26 w 343"/>
                  <a:gd name="T63" fmla="*/ 284 h 411"/>
                  <a:gd name="T64" fmla="*/ 17 w 343"/>
                  <a:gd name="T65" fmla="*/ 291 h 411"/>
                  <a:gd name="T66" fmla="*/ 14 w 343"/>
                  <a:gd name="T67" fmla="*/ 303 h 411"/>
                  <a:gd name="T68" fmla="*/ 14 w 343"/>
                  <a:gd name="T69" fmla="*/ 305 h 411"/>
                  <a:gd name="T70" fmla="*/ 0 w 343"/>
                  <a:gd name="T71" fmla="*/ 314 h 411"/>
                  <a:gd name="T72" fmla="*/ 17 w 343"/>
                  <a:gd name="T73" fmla="*/ 329 h 411"/>
                  <a:gd name="T74" fmla="*/ 31 w 343"/>
                  <a:gd name="T75" fmla="*/ 326 h 411"/>
                  <a:gd name="T76" fmla="*/ 14 w 343"/>
                  <a:gd name="T77" fmla="*/ 331 h 411"/>
                  <a:gd name="T78" fmla="*/ 0 w 343"/>
                  <a:gd name="T79" fmla="*/ 338 h 411"/>
                  <a:gd name="T80" fmla="*/ 3 w 343"/>
                  <a:gd name="T81" fmla="*/ 355 h 411"/>
                  <a:gd name="T82" fmla="*/ 17 w 343"/>
                  <a:gd name="T83" fmla="*/ 345 h 411"/>
                  <a:gd name="T84" fmla="*/ 14 w 343"/>
                  <a:gd name="T85" fmla="*/ 357 h 411"/>
                  <a:gd name="T86" fmla="*/ 3 w 343"/>
                  <a:gd name="T87" fmla="*/ 376 h 411"/>
                  <a:gd name="T88" fmla="*/ 12 w 343"/>
                  <a:gd name="T89" fmla="*/ 376 h 411"/>
                  <a:gd name="T90" fmla="*/ 21 w 343"/>
                  <a:gd name="T91" fmla="*/ 402 h 411"/>
                  <a:gd name="T92" fmla="*/ 50 w 343"/>
                  <a:gd name="T93" fmla="*/ 397 h 411"/>
                  <a:gd name="T94" fmla="*/ 69 w 343"/>
                  <a:gd name="T95" fmla="*/ 374 h 411"/>
                  <a:gd name="T96" fmla="*/ 71 w 343"/>
                  <a:gd name="T97" fmla="*/ 364 h 411"/>
                  <a:gd name="T98" fmla="*/ 85 w 343"/>
                  <a:gd name="T99" fmla="*/ 388 h 411"/>
                  <a:gd name="T100" fmla="*/ 97 w 343"/>
                  <a:gd name="T101" fmla="*/ 331 h 411"/>
                  <a:gd name="T102" fmla="*/ 92 w 343"/>
                  <a:gd name="T103" fmla="*/ 265 h 411"/>
                  <a:gd name="T104" fmla="*/ 130 w 343"/>
                  <a:gd name="T105" fmla="*/ 182 h 411"/>
                  <a:gd name="T106" fmla="*/ 168 w 343"/>
                  <a:gd name="T107" fmla="*/ 118 h 411"/>
                  <a:gd name="T108" fmla="*/ 199 w 343"/>
                  <a:gd name="T109" fmla="*/ 88 h 411"/>
                  <a:gd name="T110" fmla="*/ 218 w 343"/>
                  <a:gd name="T111" fmla="*/ 71 h 411"/>
                  <a:gd name="T112" fmla="*/ 267 w 343"/>
                  <a:gd name="T113" fmla="*/ 85 h 411"/>
                  <a:gd name="T114" fmla="*/ 314 w 343"/>
                  <a:gd name="T115" fmla="*/ 74 h 411"/>
                  <a:gd name="T116" fmla="*/ 343 w 343"/>
                  <a:gd name="T117" fmla="*/ 57 h 4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411"/>
                  <a:gd name="T179" fmla="*/ 343 w 343"/>
                  <a:gd name="T180" fmla="*/ 411 h 4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411">
                    <a:moveTo>
                      <a:pt x="343" y="52"/>
                    </a:moveTo>
                    <a:lnTo>
                      <a:pt x="336" y="52"/>
                    </a:lnTo>
                    <a:lnTo>
                      <a:pt x="336" y="57"/>
                    </a:lnTo>
                    <a:lnTo>
                      <a:pt x="333" y="57"/>
                    </a:lnTo>
                    <a:lnTo>
                      <a:pt x="333" y="55"/>
                    </a:lnTo>
                    <a:lnTo>
                      <a:pt x="331" y="55"/>
                    </a:lnTo>
                    <a:lnTo>
                      <a:pt x="331" y="52"/>
                    </a:lnTo>
                    <a:lnTo>
                      <a:pt x="331" y="57"/>
                    </a:lnTo>
                    <a:lnTo>
                      <a:pt x="329" y="55"/>
                    </a:lnTo>
                    <a:lnTo>
                      <a:pt x="326" y="55"/>
                    </a:lnTo>
                    <a:lnTo>
                      <a:pt x="324" y="57"/>
                    </a:lnTo>
                    <a:lnTo>
                      <a:pt x="324" y="55"/>
                    </a:lnTo>
                    <a:lnTo>
                      <a:pt x="326" y="52"/>
                    </a:lnTo>
                    <a:lnTo>
                      <a:pt x="329" y="52"/>
                    </a:lnTo>
                    <a:lnTo>
                      <a:pt x="329" y="50"/>
                    </a:lnTo>
                    <a:lnTo>
                      <a:pt x="329" y="48"/>
                    </a:lnTo>
                    <a:lnTo>
                      <a:pt x="321" y="48"/>
                    </a:lnTo>
                    <a:lnTo>
                      <a:pt x="324" y="45"/>
                    </a:lnTo>
                    <a:lnTo>
                      <a:pt x="321" y="45"/>
                    </a:lnTo>
                    <a:lnTo>
                      <a:pt x="319" y="43"/>
                    </a:lnTo>
                    <a:lnTo>
                      <a:pt x="317" y="40"/>
                    </a:lnTo>
                    <a:lnTo>
                      <a:pt x="312" y="40"/>
                    </a:lnTo>
                    <a:lnTo>
                      <a:pt x="312" y="38"/>
                    </a:lnTo>
                    <a:lnTo>
                      <a:pt x="312" y="36"/>
                    </a:lnTo>
                    <a:lnTo>
                      <a:pt x="331" y="40"/>
                    </a:lnTo>
                    <a:lnTo>
                      <a:pt x="338" y="33"/>
                    </a:lnTo>
                    <a:lnTo>
                      <a:pt x="340" y="33"/>
                    </a:lnTo>
                    <a:lnTo>
                      <a:pt x="343" y="31"/>
                    </a:lnTo>
                    <a:lnTo>
                      <a:pt x="343" y="26"/>
                    </a:lnTo>
                    <a:lnTo>
                      <a:pt x="340" y="26"/>
                    </a:lnTo>
                    <a:lnTo>
                      <a:pt x="338" y="22"/>
                    </a:lnTo>
                    <a:lnTo>
                      <a:pt x="333" y="22"/>
                    </a:lnTo>
                    <a:lnTo>
                      <a:pt x="331" y="22"/>
                    </a:lnTo>
                    <a:lnTo>
                      <a:pt x="333" y="19"/>
                    </a:lnTo>
                    <a:lnTo>
                      <a:pt x="331" y="17"/>
                    </a:lnTo>
                    <a:lnTo>
                      <a:pt x="329" y="14"/>
                    </a:lnTo>
                    <a:lnTo>
                      <a:pt x="329" y="17"/>
                    </a:lnTo>
                    <a:lnTo>
                      <a:pt x="326" y="19"/>
                    </a:lnTo>
                    <a:lnTo>
                      <a:pt x="326" y="17"/>
                    </a:lnTo>
                    <a:lnTo>
                      <a:pt x="326" y="14"/>
                    </a:lnTo>
                    <a:lnTo>
                      <a:pt x="321" y="17"/>
                    </a:lnTo>
                    <a:lnTo>
                      <a:pt x="319" y="17"/>
                    </a:lnTo>
                    <a:lnTo>
                      <a:pt x="321" y="14"/>
                    </a:lnTo>
                    <a:lnTo>
                      <a:pt x="321" y="12"/>
                    </a:lnTo>
                    <a:lnTo>
                      <a:pt x="319" y="12"/>
                    </a:lnTo>
                    <a:lnTo>
                      <a:pt x="319" y="10"/>
                    </a:lnTo>
                    <a:lnTo>
                      <a:pt x="317" y="10"/>
                    </a:lnTo>
                    <a:lnTo>
                      <a:pt x="314" y="10"/>
                    </a:lnTo>
                    <a:lnTo>
                      <a:pt x="312" y="10"/>
                    </a:lnTo>
                    <a:lnTo>
                      <a:pt x="312" y="14"/>
                    </a:lnTo>
                    <a:lnTo>
                      <a:pt x="312" y="26"/>
                    </a:lnTo>
                    <a:lnTo>
                      <a:pt x="307" y="26"/>
                    </a:lnTo>
                    <a:lnTo>
                      <a:pt x="305" y="24"/>
                    </a:lnTo>
                    <a:lnTo>
                      <a:pt x="303" y="26"/>
                    </a:lnTo>
                    <a:lnTo>
                      <a:pt x="303" y="24"/>
                    </a:lnTo>
                    <a:lnTo>
                      <a:pt x="305" y="22"/>
                    </a:lnTo>
                    <a:lnTo>
                      <a:pt x="307" y="19"/>
                    </a:lnTo>
                    <a:lnTo>
                      <a:pt x="305" y="17"/>
                    </a:lnTo>
                    <a:lnTo>
                      <a:pt x="303" y="19"/>
                    </a:lnTo>
                    <a:lnTo>
                      <a:pt x="300" y="19"/>
                    </a:lnTo>
                    <a:lnTo>
                      <a:pt x="303" y="17"/>
                    </a:lnTo>
                    <a:lnTo>
                      <a:pt x="303" y="14"/>
                    </a:lnTo>
                    <a:lnTo>
                      <a:pt x="303" y="12"/>
                    </a:lnTo>
                    <a:lnTo>
                      <a:pt x="307" y="12"/>
                    </a:lnTo>
                    <a:lnTo>
                      <a:pt x="310" y="10"/>
                    </a:lnTo>
                    <a:lnTo>
                      <a:pt x="310" y="5"/>
                    </a:lnTo>
                    <a:lnTo>
                      <a:pt x="307" y="5"/>
                    </a:lnTo>
                    <a:lnTo>
                      <a:pt x="307" y="3"/>
                    </a:lnTo>
                    <a:lnTo>
                      <a:pt x="305" y="0"/>
                    </a:lnTo>
                    <a:lnTo>
                      <a:pt x="303" y="0"/>
                    </a:lnTo>
                    <a:lnTo>
                      <a:pt x="300" y="3"/>
                    </a:lnTo>
                    <a:lnTo>
                      <a:pt x="298" y="0"/>
                    </a:lnTo>
                    <a:lnTo>
                      <a:pt x="293" y="17"/>
                    </a:lnTo>
                    <a:lnTo>
                      <a:pt x="293" y="19"/>
                    </a:lnTo>
                    <a:lnTo>
                      <a:pt x="291" y="19"/>
                    </a:lnTo>
                    <a:lnTo>
                      <a:pt x="291" y="22"/>
                    </a:lnTo>
                    <a:lnTo>
                      <a:pt x="291" y="26"/>
                    </a:lnTo>
                    <a:lnTo>
                      <a:pt x="288" y="26"/>
                    </a:lnTo>
                    <a:lnTo>
                      <a:pt x="284" y="29"/>
                    </a:lnTo>
                    <a:lnTo>
                      <a:pt x="286" y="22"/>
                    </a:lnTo>
                    <a:lnTo>
                      <a:pt x="284" y="17"/>
                    </a:lnTo>
                    <a:lnTo>
                      <a:pt x="286" y="14"/>
                    </a:lnTo>
                    <a:lnTo>
                      <a:pt x="286" y="7"/>
                    </a:lnTo>
                    <a:lnTo>
                      <a:pt x="284" y="7"/>
                    </a:lnTo>
                    <a:lnTo>
                      <a:pt x="267" y="33"/>
                    </a:lnTo>
                    <a:lnTo>
                      <a:pt x="269" y="31"/>
                    </a:lnTo>
                    <a:lnTo>
                      <a:pt x="265" y="40"/>
                    </a:lnTo>
                    <a:lnTo>
                      <a:pt x="262" y="43"/>
                    </a:lnTo>
                    <a:lnTo>
                      <a:pt x="262" y="36"/>
                    </a:lnTo>
                    <a:lnTo>
                      <a:pt x="265" y="33"/>
                    </a:lnTo>
                    <a:lnTo>
                      <a:pt x="265" y="31"/>
                    </a:lnTo>
                    <a:lnTo>
                      <a:pt x="265" y="26"/>
                    </a:lnTo>
                    <a:lnTo>
                      <a:pt x="274" y="10"/>
                    </a:lnTo>
                    <a:lnTo>
                      <a:pt x="272" y="10"/>
                    </a:lnTo>
                    <a:lnTo>
                      <a:pt x="269" y="12"/>
                    </a:lnTo>
                    <a:lnTo>
                      <a:pt x="267" y="12"/>
                    </a:lnTo>
                    <a:lnTo>
                      <a:pt x="265" y="10"/>
                    </a:lnTo>
                    <a:lnTo>
                      <a:pt x="265" y="7"/>
                    </a:lnTo>
                    <a:lnTo>
                      <a:pt x="262" y="7"/>
                    </a:lnTo>
                    <a:lnTo>
                      <a:pt x="262" y="5"/>
                    </a:lnTo>
                    <a:lnTo>
                      <a:pt x="260" y="7"/>
                    </a:lnTo>
                    <a:lnTo>
                      <a:pt x="258" y="7"/>
                    </a:lnTo>
                    <a:lnTo>
                      <a:pt x="258" y="12"/>
                    </a:lnTo>
                    <a:lnTo>
                      <a:pt x="255" y="12"/>
                    </a:lnTo>
                    <a:lnTo>
                      <a:pt x="255" y="14"/>
                    </a:lnTo>
                    <a:lnTo>
                      <a:pt x="258" y="17"/>
                    </a:lnTo>
                    <a:lnTo>
                      <a:pt x="255" y="19"/>
                    </a:lnTo>
                    <a:lnTo>
                      <a:pt x="253" y="22"/>
                    </a:lnTo>
                    <a:lnTo>
                      <a:pt x="253" y="26"/>
                    </a:lnTo>
                    <a:lnTo>
                      <a:pt x="248" y="26"/>
                    </a:lnTo>
                    <a:lnTo>
                      <a:pt x="246" y="29"/>
                    </a:lnTo>
                    <a:lnTo>
                      <a:pt x="244" y="31"/>
                    </a:lnTo>
                    <a:lnTo>
                      <a:pt x="241" y="36"/>
                    </a:lnTo>
                    <a:lnTo>
                      <a:pt x="241" y="38"/>
                    </a:lnTo>
                    <a:lnTo>
                      <a:pt x="241" y="45"/>
                    </a:lnTo>
                    <a:lnTo>
                      <a:pt x="239" y="45"/>
                    </a:lnTo>
                    <a:lnTo>
                      <a:pt x="236" y="43"/>
                    </a:lnTo>
                    <a:lnTo>
                      <a:pt x="236" y="40"/>
                    </a:lnTo>
                    <a:lnTo>
                      <a:pt x="239" y="40"/>
                    </a:lnTo>
                    <a:lnTo>
                      <a:pt x="234" y="40"/>
                    </a:lnTo>
                    <a:lnTo>
                      <a:pt x="236" y="36"/>
                    </a:lnTo>
                    <a:lnTo>
                      <a:pt x="229" y="36"/>
                    </a:lnTo>
                    <a:lnTo>
                      <a:pt x="229" y="38"/>
                    </a:lnTo>
                    <a:lnTo>
                      <a:pt x="227" y="38"/>
                    </a:lnTo>
                    <a:lnTo>
                      <a:pt x="227" y="36"/>
                    </a:lnTo>
                    <a:lnTo>
                      <a:pt x="227" y="33"/>
                    </a:lnTo>
                    <a:lnTo>
                      <a:pt x="225" y="36"/>
                    </a:lnTo>
                    <a:lnTo>
                      <a:pt x="225" y="33"/>
                    </a:lnTo>
                    <a:lnTo>
                      <a:pt x="222" y="33"/>
                    </a:lnTo>
                    <a:lnTo>
                      <a:pt x="222" y="38"/>
                    </a:lnTo>
                    <a:lnTo>
                      <a:pt x="220" y="33"/>
                    </a:lnTo>
                    <a:lnTo>
                      <a:pt x="218" y="31"/>
                    </a:lnTo>
                    <a:lnTo>
                      <a:pt x="218" y="38"/>
                    </a:lnTo>
                    <a:lnTo>
                      <a:pt x="222" y="40"/>
                    </a:lnTo>
                    <a:lnTo>
                      <a:pt x="225" y="40"/>
                    </a:lnTo>
                    <a:lnTo>
                      <a:pt x="222" y="48"/>
                    </a:lnTo>
                    <a:lnTo>
                      <a:pt x="225" y="52"/>
                    </a:lnTo>
                    <a:lnTo>
                      <a:pt x="225" y="55"/>
                    </a:lnTo>
                    <a:lnTo>
                      <a:pt x="215" y="43"/>
                    </a:lnTo>
                    <a:lnTo>
                      <a:pt x="215" y="48"/>
                    </a:lnTo>
                    <a:lnTo>
                      <a:pt x="213" y="48"/>
                    </a:lnTo>
                    <a:lnTo>
                      <a:pt x="213" y="50"/>
                    </a:lnTo>
                    <a:lnTo>
                      <a:pt x="210" y="52"/>
                    </a:lnTo>
                    <a:lnTo>
                      <a:pt x="210" y="50"/>
                    </a:lnTo>
                    <a:lnTo>
                      <a:pt x="210" y="45"/>
                    </a:lnTo>
                    <a:lnTo>
                      <a:pt x="208" y="48"/>
                    </a:lnTo>
                    <a:lnTo>
                      <a:pt x="208" y="50"/>
                    </a:lnTo>
                    <a:lnTo>
                      <a:pt x="206" y="52"/>
                    </a:lnTo>
                    <a:lnTo>
                      <a:pt x="206" y="59"/>
                    </a:lnTo>
                    <a:lnTo>
                      <a:pt x="201" y="62"/>
                    </a:lnTo>
                    <a:lnTo>
                      <a:pt x="201" y="66"/>
                    </a:lnTo>
                    <a:lnTo>
                      <a:pt x="199" y="69"/>
                    </a:lnTo>
                    <a:lnTo>
                      <a:pt x="201" y="64"/>
                    </a:lnTo>
                    <a:lnTo>
                      <a:pt x="201" y="45"/>
                    </a:lnTo>
                    <a:lnTo>
                      <a:pt x="199" y="48"/>
                    </a:lnTo>
                    <a:lnTo>
                      <a:pt x="194" y="55"/>
                    </a:lnTo>
                    <a:lnTo>
                      <a:pt x="194" y="64"/>
                    </a:lnTo>
                    <a:lnTo>
                      <a:pt x="192" y="52"/>
                    </a:lnTo>
                    <a:lnTo>
                      <a:pt x="187" y="52"/>
                    </a:lnTo>
                    <a:lnTo>
                      <a:pt x="184" y="57"/>
                    </a:lnTo>
                    <a:lnTo>
                      <a:pt x="184" y="64"/>
                    </a:lnTo>
                    <a:lnTo>
                      <a:pt x="187" y="66"/>
                    </a:lnTo>
                    <a:lnTo>
                      <a:pt x="189" y="66"/>
                    </a:lnTo>
                    <a:lnTo>
                      <a:pt x="192" y="71"/>
                    </a:lnTo>
                    <a:lnTo>
                      <a:pt x="192" y="74"/>
                    </a:lnTo>
                    <a:lnTo>
                      <a:pt x="189" y="74"/>
                    </a:lnTo>
                    <a:lnTo>
                      <a:pt x="187" y="69"/>
                    </a:lnTo>
                    <a:lnTo>
                      <a:pt x="184" y="66"/>
                    </a:lnTo>
                    <a:lnTo>
                      <a:pt x="180" y="62"/>
                    </a:lnTo>
                    <a:lnTo>
                      <a:pt x="177" y="62"/>
                    </a:lnTo>
                    <a:lnTo>
                      <a:pt x="180" y="66"/>
                    </a:lnTo>
                    <a:lnTo>
                      <a:pt x="182" y="69"/>
                    </a:lnTo>
                    <a:lnTo>
                      <a:pt x="180" y="71"/>
                    </a:lnTo>
                    <a:lnTo>
                      <a:pt x="177" y="69"/>
                    </a:lnTo>
                    <a:lnTo>
                      <a:pt x="177" y="71"/>
                    </a:lnTo>
                    <a:lnTo>
                      <a:pt x="177" y="69"/>
                    </a:lnTo>
                    <a:lnTo>
                      <a:pt x="175" y="69"/>
                    </a:lnTo>
                    <a:lnTo>
                      <a:pt x="175" y="64"/>
                    </a:lnTo>
                    <a:lnTo>
                      <a:pt x="173" y="64"/>
                    </a:lnTo>
                    <a:lnTo>
                      <a:pt x="170" y="71"/>
                    </a:lnTo>
                    <a:lnTo>
                      <a:pt x="173" y="74"/>
                    </a:lnTo>
                    <a:lnTo>
                      <a:pt x="166" y="78"/>
                    </a:lnTo>
                    <a:lnTo>
                      <a:pt x="166" y="83"/>
                    </a:lnTo>
                    <a:lnTo>
                      <a:pt x="166" y="85"/>
                    </a:lnTo>
                    <a:lnTo>
                      <a:pt x="168" y="83"/>
                    </a:lnTo>
                    <a:lnTo>
                      <a:pt x="168" y="85"/>
                    </a:lnTo>
                    <a:lnTo>
                      <a:pt x="166" y="85"/>
                    </a:lnTo>
                    <a:lnTo>
                      <a:pt x="168" y="88"/>
                    </a:lnTo>
                    <a:lnTo>
                      <a:pt x="168" y="90"/>
                    </a:lnTo>
                    <a:lnTo>
                      <a:pt x="163" y="90"/>
                    </a:lnTo>
                    <a:lnTo>
                      <a:pt x="166" y="92"/>
                    </a:lnTo>
                    <a:lnTo>
                      <a:pt x="163" y="92"/>
                    </a:lnTo>
                    <a:lnTo>
                      <a:pt x="161" y="92"/>
                    </a:lnTo>
                    <a:lnTo>
                      <a:pt x="158" y="92"/>
                    </a:lnTo>
                    <a:lnTo>
                      <a:pt x="154" y="95"/>
                    </a:lnTo>
                    <a:lnTo>
                      <a:pt x="154" y="97"/>
                    </a:lnTo>
                    <a:lnTo>
                      <a:pt x="151" y="97"/>
                    </a:lnTo>
                    <a:lnTo>
                      <a:pt x="151" y="100"/>
                    </a:lnTo>
                    <a:lnTo>
                      <a:pt x="154" y="100"/>
                    </a:lnTo>
                    <a:lnTo>
                      <a:pt x="156" y="100"/>
                    </a:lnTo>
                    <a:lnTo>
                      <a:pt x="158" y="97"/>
                    </a:lnTo>
                    <a:lnTo>
                      <a:pt x="161" y="100"/>
                    </a:lnTo>
                    <a:lnTo>
                      <a:pt x="163" y="97"/>
                    </a:lnTo>
                    <a:lnTo>
                      <a:pt x="166" y="100"/>
                    </a:lnTo>
                    <a:lnTo>
                      <a:pt x="166" y="102"/>
                    </a:lnTo>
                    <a:lnTo>
                      <a:pt x="163" y="102"/>
                    </a:lnTo>
                    <a:lnTo>
                      <a:pt x="161" y="107"/>
                    </a:lnTo>
                    <a:lnTo>
                      <a:pt x="158" y="104"/>
                    </a:lnTo>
                    <a:lnTo>
                      <a:pt x="156" y="104"/>
                    </a:lnTo>
                    <a:lnTo>
                      <a:pt x="154" y="102"/>
                    </a:lnTo>
                    <a:lnTo>
                      <a:pt x="151" y="102"/>
                    </a:lnTo>
                    <a:lnTo>
                      <a:pt x="149" y="104"/>
                    </a:lnTo>
                    <a:lnTo>
                      <a:pt x="147" y="107"/>
                    </a:lnTo>
                    <a:lnTo>
                      <a:pt x="149" y="109"/>
                    </a:lnTo>
                    <a:lnTo>
                      <a:pt x="149" y="111"/>
                    </a:lnTo>
                    <a:lnTo>
                      <a:pt x="149" y="116"/>
                    </a:lnTo>
                    <a:lnTo>
                      <a:pt x="149" y="118"/>
                    </a:lnTo>
                    <a:lnTo>
                      <a:pt x="149" y="116"/>
                    </a:lnTo>
                    <a:lnTo>
                      <a:pt x="149" y="118"/>
                    </a:lnTo>
                    <a:lnTo>
                      <a:pt x="147" y="121"/>
                    </a:lnTo>
                    <a:lnTo>
                      <a:pt x="144" y="111"/>
                    </a:lnTo>
                    <a:lnTo>
                      <a:pt x="142" y="111"/>
                    </a:lnTo>
                    <a:lnTo>
                      <a:pt x="142" y="114"/>
                    </a:lnTo>
                    <a:lnTo>
                      <a:pt x="140" y="114"/>
                    </a:lnTo>
                    <a:lnTo>
                      <a:pt x="140" y="116"/>
                    </a:lnTo>
                    <a:lnTo>
                      <a:pt x="142" y="116"/>
                    </a:lnTo>
                    <a:lnTo>
                      <a:pt x="140" y="118"/>
                    </a:lnTo>
                    <a:lnTo>
                      <a:pt x="137" y="118"/>
                    </a:lnTo>
                    <a:lnTo>
                      <a:pt x="137" y="121"/>
                    </a:lnTo>
                    <a:lnTo>
                      <a:pt x="137" y="123"/>
                    </a:lnTo>
                    <a:lnTo>
                      <a:pt x="140" y="125"/>
                    </a:lnTo>
                    <a:lnTo>
                      <a:pt x="137" y="125"/>
                    </a:lnTo>
                    <a:lnTo>
                      <a:pt x="140" y="128"/>
                    </a:lnTo>
                    <a:lnTo>
                      <a:pt x="137" y="128"/>
                    </a:lnTo>
                    <a:lnTo>
                      <a:pt x="137" y="130"/>
                    </a:lnTo>
                    <a:lnTo>
                      <a:pt x="135" y="130"/>
                    </a:lnTo>
                    <a:lnTo>
                      <a:pt x="135" y="133"/>
                    </a:lnTo>
                    <a:lnTo>
                      <a:pt x="137" y="133"/>
                    </a:lnTo>
                    <a:lnTo>
                      <a:pt x="142" y="130"/>
                    </a:lnTo>
                    <a:lnTo>
                      <a:pt x="137" y="135"/>
                    </a:lnTo>
                    <a:lnTo>
                      <a:pt x="132" y="135"/>
                    </a:lnTo>
                    <a:lnTo>
                      <a:pt x="130" y="133"/>
                    </a:lnTo>
                    <a:lnTo>
                      <a:pt x="125" y="135"/>
                    </a:lnTo>
                    <a:lnTo>
                      <a:pt x="125" y="140"/>
                    </a:lnTo>
                    <a:lnTo>
                      <a:pt x="123" y="140"/>
                    </a:lnTo>
                    <a:lnTo>
                      <a:pt x="123" y="142"/>
                    </a:lnTo>
                    <a:lnTo>
                      <a:pt x="125" y="142"/>
                    </a:lnTo>
                    <a:lnTo>
                      <a:pt x="123" y="147"/>
                    </a:lnTo>
                    <a:lnTo>
                      <a:pt x="121" y="147"/>
                    </a:lnTo>
                    <a:lnTo>
                      <a:pt x="121" y="151"/>
                    </a:lnTo>
                    <a:lnTo>
                      <a:pt x="118" y="151"/>
                    </a:lnTo>
                    <a:lnTo>
                      <a:pt x="116" y="151"/>
                    </a:lnTo>
                    <a:lnTo>
                      <a:pt x="114" y="154"/>
                    </a:lnTo>
                    <a:lnTo>
                      <a:pt x="116" y="156"/>
                    </a:lnTo>
                    <a:lnTo>
                      <a:pt x="114" y="159"/>
                    </a:lnTo>
                    <a:lnTo>
                      <a:pt x="111" y="159"/>
                    </a:lnTo>
                    <a:lnTo>
                      <a:pt x="111" y="161"/>
                    </a:lnTo>
                    <a:lnTo>
                      <a:pt x="109" y="161"/>
                    </a:lnTo>
                    <a:lnTo>
                      <a:pt x="109" y="163"/>
                    </a:lnTo>
                    <a:lnTo>
                      <a:pt x="109" y="166"/>
                    </a:lnTo>
                    <a:lnTo>
                      <a:pt x="111" y="166"/>
                    </a:lnTo>
                    <a:lnTo>
                      <a:pt x="111" y="168"/>
                    </a:lnTo>
                    <a:lnTo>
                      <a:pt x="109" y="168"/>
                    </a:lnTo>
                    <a:lnTo>
                      <a:pt x="107" y="168"/>
                    </a:lnTo>
                    <a:lnTo>
                      <a:pt x="107" y="173"/>
                    </a:lnTo>
                    <a:lnTo>
                      <a:pt x="109" y="173"/>
                    </a:lnTo>
                    <a:lnTo>
                      <a:pt x="111" y="173"/>
                    </a:lnTo>
                    <a:lnTo>
                      <a:pt x="111" y="175"/>
                    </a:lnTo>
                    <a:lnTo>
                      <a:pt x="104" y="175"/>
                    </a:lnTo>
                    <a:lnTo>
                      <a:pt x="104" y="177"/>
                    </a:lnTo>
                    <a:lnTo>
                      <a:pt x="104" y="180"/>
                    </a:lnTo>
                    <a:lnTo>
                      <a:pt x="102" y="182"/>
                    </a:lnTo>
                    <a:lnTo>
                      <a:pt x="99" y="182"/>
                    </a:lnTo>
                    <a:lnTo>
                      <a:pt x="99" y="187"/>
                    </a:lnTo>
                    <a:lnTo>
                      <a:pt x="102" y="187"/>
                    </a:lnTo>
                    <a:lnTo>
                      <a:pt x="102" y="185"/>
                    </a:lnTo>
                    <a:lnTo>
                      <a:pt x="104" y="182"/>
                    </a:lnTo>
                    <a:lnTo>
                      <a:pt x="104" y="185"/>
                    </a:lnTo>
                    <a:lnTo>
                      <a:pt x="107" y="189"/>
                    </a:lnTo>
                    <a:lnTo>
                      <a:pt x="102" y="187"/>
                    </a:lnTo>
                    <a:lnTo>
                      <a:pt x="102" y="189"/>
                    </a:lnTo>
                    <a:lnTo>
                      <a:pt x="102" y="192"/>
                    </a:lnTo>
                    <a:lnTo>
                      <a:pt x="99" y="192"/>
                    </a:lnTo>
                    <a:lnTo>
                      <a:pt x="102" y="194"/>
                    </a:lnTo>
                    <a:lnTo>
                      <a:pt x="99" y="196"/>
                    </a:lnTo>
                    <a:lnTo>
                      <a:pt x="99" y="194"/>
                    </a:lnTo>
                    <a:lnTo>
                      <a:pt x="97" y="196"/>
                    </a:lnTo>
                    <a:lnTo>
                      <a:pt x="99" y="199"/>
                    </a:lnTo>
                    <a:lnTo>
                      <a:pt x="99" y="203"/>
                    </a:lnTo>
                    <a:lnTo>
                      <a:pt x="99" y="201"/>
                    </a:lnTo>
                    <a:lnTo>
                      <a:pt x="97" y="201"/>
                    </a:lnTo>
                    <a:lnTo>
                      <a:pt x="95" y="199"/>
                    </a:lnTo>
                    <a:lnTo>
                      <a:pt x="95" y="203"/>
                    </a:lnTo>
                    <a:lnTo>
                      <a:pt x="92" y="203"/>
                    </a:lnTo>
                    <a:lnTo>
                      <a:pt x="92" y="206"/>
                    </a:lnTo>
                    <a:lnTo>
                      <a:pt x="95" y="208"/>
                    </a:lnTo>
                    <a:lnTo>
                      <a:pt x="95" y="206"/>
                    </a:lnTo>
                    <a:lnTo>
                      <a:pt x="97" y="206"/>
                    </a:lnTo>
                    <a:lnTo>
                      <a:pt x="97" y="208"/>
                    </a:lnTo>
                    <a:lnTo>
                      <a:pt x="97" y="211"/>
                    </a:lnTo>
                    <a:lnTo>
                      <a:pt x="95" y="213"/>
                    </a:lnTo>
                    <a:lnTo>
                      <a:pt x="92" y="211"/>
                    </a:lnTo>
                    <a:lnTo>
                      <a:pt x="92" y="213"/>
                    </a:lnTo>
                    <a:lnTo>
                      <a:pt x="90" y="211"/>
                    </a:lnTo>
                    <a:lnTo>
                      <a:pt x="88" y="215"/>
                    </a:lnTo>
                    <a:lnTo>
                      <a:pt x="85" y="218"/>
                    </a:lnTo>
                    <a:lnTo>
                      <a:pt x="83" y="218"/>
                    </a:lnTo>
                    <a:lnTo>
                      <a:pt x="83" y="222"/>
                    </a:lnTo>
                    <a:lnTo>
                      <a:pt x="85" y="222"/>
                    </a:lnTo>
                    <a:lnTo>
                      <a:pt x="88" y="222"/>
                    </a:lnTo>
                    <a:lnTo>
                      <a:pt x="85" y="225"/>
                    </a:lnTo>
                    <a:lnTo>
                      <a:pt x="85" y="227"/>
                    </a:lnTo>
                    <a:lnTo>
                      <a:pt x="85" y="229"/>
                    </a:lnTo>
                    <a:lnTo>
                      <a:pt x="83" y="232"/>
                    </a:lnTo>
                    <a:lnTo>
                      <a:pt x="81" y="232"/>
                    </a:lnTo>
                    <a:lnTo>
                      <a:pt x="78" y="229"/>
                    </a:lnTo>
                    <a:lnTo>
                      <a:pt x="76" y="232"/>
                    </a:lnTo>
                    <a:lnTo>
                      <a:pt x="73" y="234"/>
                    </a:lnTo>
                    <a:lnTo>
                      <a:pt x="73" y="237"/>
                    </a:lnTo>
                    <a:lnTo>
                      <a:pt x="66" y="244"/>
                    </a:lnTo>
                    <a:lnTo>
                      <a:pt x="66" y="246"/>
                    </a:lnTo>
                    <a:lnTo>
                      <a:pt x="66" y="248"/>
                    </a:lnTo>
                    <a:lnTo>
                      <a:pt x="62" y="251"/>
                    </a:lnTo>
                    <a:lnTo>
                      <a:pt x="62" y="253"/>
                    </a:lnTo>
                    <a:lnTo>
                      <a:pt x="62" y="255"/>
                    </a:lnTo>
                    <a:lnTo>
                      <a:pt x="66" y="253"/>
                    </a:lnTo>
                    <a:lnTo>
                      <a:pt x="64" y="258"/>
                    </a:lnTo>
                    <a:lnTo>
                      <a:pt x="66" y="260"/>
                    </a:lnTo>
                    <a:lnTo>
                      <a:pt x="81" y="251"/>
                    </a:lnTo>
                    <a:lnTo>
                      <a:pt x="83" y="251"/>
                    </a:lnTo>
                    <a:lnTo>
                      <a:pt x="83" y="253"/>
                    </a:lnTo>
                    <a:lnTo>
                      <a:pt x="81" y="253"/>
                    </a:lnTo>
                    <a:lnTo>
                      <a:pt x="78" y="253"/>
                    </a:lnTo>
                    <a:lnTo>
                      <a:pt x="73" y="258"/>
                    </a:lnTo>
                    <a:lnTo>
                      <a:pt x="76" y="260"/>
                    </a:lnTo>
                    <a:lnTo>
                      <a:pt x="73" y="260"/>
                    </a:lnTo>
                    <a:lnTo>
                      <a:pt x="71" y="263"/>
                    </a:lnTo>
                    <a:lnTo>
                      <a:pt x="69" y="263"/>
                    </a:lnTo>
                    <a:lnTo>
                      <a:pt x="66" y="263"/>
                    </a:lnTo>
                    <a:lnTo>
                      <a:pt x="69" y="265"/>
                    </a:lnTo>
                    <a:lnTo>
                      <a:pt x="66" y="265"/>
                    </a:lnTo>
                    <a:lnTo>
                      <a:pt x="64" y="265"/>
                    </a:lnTo>
                    <a:lnTo>
                      <a:pt x="64" y="263"/>
                    </a:lnTo>
                    <a:lnTo>
                      <a:pt x="62" y="258"/>
                    </a:lnTo>
                    <a:lnTo>
                      <a:pt x="59" y="258"/>
                    </a:lnTo>
                    <a:lnTo>
                      <a:pt x="59" y="260"/>
                    </a:lnTo>
                    <a:lnTo>
                      <a:pt x="57" y="260"/>
                    </a:lnTo>
                    <a:lnTo>
                      <a:pt x="57" y="263"/>
                    </a:lnTo>
                    <a:lnTo>
                      <a:pt x="57" y="265"/>
                    </a:lnTo>
                    <a:lnTo>
                      <a:pt x="55" y="267"/>
                    </a:lnTo>
                    <a:lnTo>
                      <a:pt x="55" y="265"/>
                    </a:lnTo>
                    <a:lnTo>
                      <a:pt x="55" y="263"/>
                    </a:lnTo>
                    <a:lnTo>
                      <a:pt x="47" y="265"/>
                    </a:lnTo>
                    <a:lnTo>
                      <a:pt x="45" y="265"/>
                    </a:lnTo>
                    <a:lnTo>
                      <a:pt x="45" y="267"/>
                    </a:lnTo>
                    <a:lnTo>
                      <a:pt x="43" y="267"/>
                    </a:lnTo>
                    <a:lnTo>
                      <a:pt x="43" y="270"/>
                    </a:lnTo>
                    <a:lnTo>
                      <a:pt x="40" y="270"/>
                    </a:lnTo>
                    <a:lnTo>
                      <a:pt x="40" y="272"/>
                    </a:lnTo>
                    <a:lnTo>
                      <a:pt x="38" y="272"/>
                    </a:lnTo>
                    <a:lnTo>
                      <a:pt x="33" y="274"/>
                    </a:lnTo>
                    <a:lnTo>
                      <a:pt x="31" y="279"/>
                    </a:lnTo>
                    <a:lnTo>
                      <a:pt x="29" y="277"/>
                    </a:lnTo>
                    <a:lnTo>
                      <a:pt x="26" y="279"/>
                    </a:lnTo>
                    <a:lnTo>
                      <a:pt x="24" y="281"/>
                    </a:lnTo>
                    <a:lnTo>
                      <a:pt x="26" y="284"/>
                    </a:lnTo>
                    <a:lnTo>
                      <a:pt x="29" y="284"/>
                    </a:lnTo>
                    <a:lnTo>
                      <a:pt x="31" y="284"/>
                    </a:lnTo>
                    <a:lnTo>
                      <a:pt x="31" y="286"/>
                    </a:lnTo>
                    <a:lnTo>
                      <a:pt x="33" y="286"/>
                    </a:lnTo>
                    <a:lnTo>
                      <a:pt x="31" y="288"/>
                    </a:lnTo>
                    <a:lnTo>
                      <a:pt x="33" y="291"/>
                    </a:lnTo>
                    <a:lnTo>
                      <a:pt x="31" y="288"/>
                    </a:lnTo>
                    <a:lnTo>
                      <a:pt x="21" y="288"/>
                    </a:lnTo>
                    <a:lnTo>
                      <a:pt x="19" y="288"/>
                    </a:lnTo>
                    <a:lnTo>
                      <a:pt x="17" y="291"/>
                    </a:lnTo>
                    <a:lnTo>
                      <a:pt x="19" y="291"/>
                    </a:lnTo>
                    <a:lnTo>
                      <a:pt x="17" y="291"/>
                    </a:lnTo>
                    <a:lnTo>
                      <a:pt x="17" y="293"/>
                    </a:lnTo>
                    <a:lnTo>
                      <a:pt x="19" y="293"/>
                    </a:lnTo>
                    <a:lnTo>
                      <a:pt x="21" y="293"/>
                    </a:lnTo>
                    <a:lnTo>
                      <a:pt x="19" y="296"/>
                    </a:lnTo>
                    <a:lnTo>
                      <a:pt x="19" y="300"/>
                    </a:lnTo>
                    <a:lnTo>
                      <a:pt x="17" y="298"/>
                    </a:lnTo>
                    <a:lnTo>
                      <a:pt x="17" y="296"/>
                    </a:lnTo>
                    <a:lnTo>
                      <a:pt x="14" y="298"/>
                    </a:lnTo>
                    <a:lnTo>
                      <a:pt x="12" y="300"/>
                    </a:lnTo>
                    <a:lnTo>
                      <a:pt x="14" y="303"/>
                    </a:lnTo>
                    <a:lnTo>
                      <a:pt x="14" y="305"/>
                    </a:lnTo>
                    <a:lnTo>
                      <a:pt x="12" y="303"/>
                    </a:lnTo>
                    <a:lnTo>
                      <a:pt x="12" y="300"/>
                    </a:lnTo>
                    <a:lnTo>
                      <a:pt x="10" y="303"/>
                    </a:lnTo>
                    <a:lnTo>
                      <a:pt x="5" y="300"/>
                    </a:lnTo>
                    <a:lnTo>
                      <a:pt x="5" y="303"/>
                    </a:lnTo>
                    <a:lnTo>
                      <a:pt x="5" y="305"/>
                    </a:lnTo>
                    <a:lnTo>
                      <a:pt x="3" y="300"/>
                    </a:lnTo>
                    <a:lnTo>
                      <a:pt x="0" y="303"/>
                    </a:lnTo>
                    <a:lnTo>
                      <a:pt x="3" y="305"/>
                    </a:lnTo>
                    <a:lnTo>
                      <a:pt x="3" y="307"/>
                    </a:lnTo>
                    <a:lnTo>
                      <a:pt x="14" y="305"/>
                    </a:lnTo>
                    <a:lnTo>
                      <a:pt x="12" y="307"/>
                    </a:lnTo>
                    <a:lnTo>
                      <a:pt x="12" y="310"/>
                    </a:lnTo>
                    <a:lnTo>
                      <a:pt x="17" y="307"/>
                    </a:lnTo>
                    <a:lnTo>
                      <a:pt x="17" y="310"/>
                    </a:lnTo>
                    <a:lnTo>
                      <a:pt x="14" y="310"/>
                    </a:lnTo>
                    <a:lnTo>
                      <a:pt x="7" y="310"/>
                    </a:lnTo>
                    <a:lnTo>
                      <a:pt x="5" y="310"/>
                    </a:lnTo>
                    <a:lnTo>
                      <a:pt x="3" y="312"/>
                    </a:lnTo>
                    <a:lnTo>
                      <a:pt x="0" y="312"/>
                    </a:lnTo>
                    <a:lnTo>
                      <a:pt x="0" y="314"/>
                    </a:lnTo>
                    <a:lnTo>
                      <a:pt x="3" y="317"/>
                    </a:lnTo>
                    <a:lnTo>
                      <a:pt x="3" y="319"/>
                    </a:lnTo>
                    <a:lnTo>
                      <a:pt x="0" y="322"/>
                    </a:lnTo>
                    <a:lnTo>
                      <a:pt x="0" y="324"/>
                    </a:lnTo>
                    <a:lnTo>
                      <a:pt x="0" y="326"/>
                    </a:lnTo>
                    <a:lnTo>
                      <a:pt x="0" y="329"/>
                    </a:lnTo>
                    <a:lnTo>
                      <a:pt x="5" y="331"/>
                    </a:lnTo>
                    <a:lnTo>
                      <a:pt x="12" y="326"/>
                    </a:lnTo>
                    <a:lnTo>
                      <a:pt x="14" y="329"/>
                    </a:lnTo>
                    <a:lnTo>
                      <a:pt x="17" y="329"/>
                    </a:lnTo>
                    <a:lnTo>
                      <a:pt x="19" y="322"/>
                    </a:lnTo>
                    <a:lnTo>
                      <a:pt x="19" y="324"/>
                    </a:lnTo>
                    <a:lnTo>
                      <a:pt x="19" y="329"/>
                    </a:lnTo>
                    <a:lnTo>
                      <a:pt x="24" y="329"/>
                    </a:lnTo>
                    <a:lnTo>
                      <a:pt x="26" y="329"/>
                    </a:lnTo>
                    <a:lnTo>
                      <a:pt x="29" y="326"/>
                    </a:lnTo>
                    <a:lnTo>
                      <a:pt x="29" y="319"/>
                    </a:lnTo>
                    <a:lnTo>
                      <a:pt x="33" y="319"/>
                    </a:lnTo>
                    <a:lnTo>
                      <a:pt x="31" y="324"/>
                    </a:lnTo>
                    <a:lnTo>
                      <a:pt x="31" y="326"/>
                    </a:lnTo>
                    <a:lnTo>
                      <a:pt x="33" y="326"/>
                    </a:lnTo>
                    <a:lnTo>
                      <a:pt x="31" y="329"/>
                    </a:lnTo>
                    <a:lnTo>
                      <a:pt x="26" y="331"/>
                    </a:lnTo>
                    <a:lnTo>
                      <a:pt x="26" y="333"/>
                    </a:lnTo>
                    <a:lnTo>
                      <a:pt x="29" y="333"/>
                    </a:lnTo>
                    <a:lnTo>
                      <a:pt x="24" y="336"/>
                    </a:lnTo>
                    <a:lnTo>
                      <a:pt x="24" y="333"/>
                    </a:lnTo>
                    <a:lnTo>
                      <a:pt x="24" y="331"/>
                    </a:lnTo>
                    <a:lnTo>
                      <a:pt x="21" y="331"/>
                    </a:lnTo>
                    <a:lnTo>
                      <a:pt x="19" y="331"/>
                    </a:lnTo>
                    <a:lnTo>
                      <a:pt x="14" y="331"/>
                    </a:lnTo>
                    <a:lnTo>
                      <a:pt x="12" y="331"/>
                    </a:lnTo>
                    <a:lnTo>
                      <a:pt x="10" y="331"/>
                    </a:lnTo>
                    <a:lnTo>
                      <a:pt x="7" y="331"/>
                    </a:lnTo>
                    <a:lnTo>
                      <a:pt x="7" y="333"/>
                    </a:lnTo>
                    <a:lnTo>
                      <a:pt x="3" y="331"/>
                    </a:lnTo>
                    <a:lnTo>
                      <a:pt x="0" y="336"/>
                    </a:lnTo>
                    <a:lnTo>
                      <a:pt x="0" y="338"/>
                    </a:lnTo>
                    <a:lnTo>
                      <a:pt x="3" y="338"/>
                    </a:lnTo>
                    <a:lnTo>
                      <a:pt x="3" y="340"/>
                    </a:lnTo>
                    <a:lnTo>
                      <a:pt x="0" y="340"/>
                    </a:lnTo>
                    <a:lnTo>
                      <a:pt x="0" y="338"/>
                    </a:lnTo>
                    <a:lnTo>
                      <a:pt x="0" y="340"/>
                    </a:lnTo>
                    <a:lnTo>
                      <a:pt x="3" y="345"/>
                    </a:lnTo>
                    <a:lnTo>
                      <a:pt x="7" y="343"/>
                    </a:lnTo>
                    <a:lnTo>
                      <a:pt x="5" y="348"/>
                    </a:lnTo>
                    <a:lnTo>
                      <a:pt x="3" y="350"/>
                    </a:lnTo>
                    <a:lnTo>
                      <a:pt x="0" y="350"/>
                    </a:lnTo>
                    <a:lnTo>
                      <a:pt x="3" y="352"/>
                    </a:lnTo>
                    <a:lnTo>
                      <a:pt x="3" y="355"/>
                    </a:lnTo>
                    <a:lnTo>
                      <a:pt x="5" y="355"/>
                    </a:lnTo>
                    <a:lnTo>
                      <a:pt x="7" y="352"/>
                    </a:lnTo>
                    <a:lnTo>
                      <a:pt x="7" y="355"/>
                    </a:lnTo>
                    <a:lnTo>
                      <a:pt x="10" y="357"/>
                    </a:lnTo>
                    <a:lnTo>
                      <a:pt x="7" y="359"/>
                    </a:lnTo>
                    <a:lnTo>
                      <a:pt x="5" y="359"/>
                    </a:lnTo>
                    <a:lnTo>
                      <a:pt x="5" y="362"/>
                    </a:lnTo>
                    <a:lnTo>
                      <a:pt x="7" y="359"/>
                    </a:lnTo>
                    <a:lnTo>
                      <a:pt x="10" y="357"/>
                    </a:lnTo>
                    <a:lnTo>
                      <a:pt x="10" y="355"/>
                    </a:lnTo>
                    <a:lnTo>
                      <a:pt x="12" y="352"/>
                    </a:lnTo>
                    <a:lnTo>
                      <a:pt x="17" y="345"/>
                    </a:lnTo>
                    <a:lnTo>
                      <a:pt x="19" y="343"/>
                    </a:lnTo>
                    <a:lnTo>
                      <a:pt x="19" y="345"/>
                    </a:lnTo>
                    <a:lnTo>
                      <a:pt x="24" y="345"/>
                    </a:lnTo>
                    <a:lnTo>
                      <a:pt x="26" y="345"/>
                    </a:lnTo>
                    <a:lnTo>
                      <a:pt x="21" y="348"/>
                    </a:lnTo>
                    <a:lnTo>
                      <a:pt x="21" y="352"/>
                    </a:lnTo>
                    <a:lnTo>
                      <a:pt x="19" y="348"/>
                    </a:lnTo>
                    <a:lnTo>
                      <a:pt x="14" y="355"/>
                    </a:lnTo>
                    <a:lnTo>
                      <a:pt x="17" y="355"/>
                    </a:lnTo>
                    <a:lnTo>
                      <a:pt x="17" y="357"/>
                    </a:lnTo>
                    <a:lnTo>
                      <a:pt x="14" y="357"/>
                    </a:lnTo>
                    <a:lnTo>
                      <a:pt x="10" y="364"/>
                    </a:lnTo>
                    <a:lnTo>
                      <a:pt x="14" y="364"/>
                    </a:lnTo>
                    <a:lnTo>
                      <a:pt x="17" y="364"/>
                    </a:lnTo>
                    <a:lnTo>
                      <a:pt x="12" y="366"/>
                    </a:lnTo>
                    <a:lnTo>
                      <a:pt x="10" y="369"/>
                    </a:lnTo>
                    <a:lnTo>
                      <a:pt x="7" y="369"/>
                    </a:lnTo>
                    <a:lnTo>
                      <a:pt x="5" y="369"/>
                    </a:lnTo>
                    <a:lnTo>
                      <a:pt x="3" y="374"/>
                    </a:lnTo>
                    <a:lnTo>
                      <a:pt x="3" y="376"/>
                    </a:lnTo>
                    <a:lnTo>
                      <a:pt x="3" y="378"/>
                    </a:lnTo>
                    <a:lnTo>
                      <a:pt x="5" y="378"/>
                    </a:lnTo>
                    <a:lnTo>
                      <a:pt x="7" y="376"/>
                    </a:lnTo>
                    <a:lnTo>
                      <a:pt x="7" y="378"/>
                    </a:lnTo>
                    <a:lnTo>
                      <a:pt x="10" y="378"/>
                    </a:lnTo>
                    <a:lnTo>
                      <a:pt x="10" y="376"/>
                    </a:lnTo>
                    <a:lnTo>
                      <a:pt x="10" y="374"/>
                    </a:lnTo>
                    <a:lnTo>
                      <a:pt x="10" y="376"/>
                    </a:lnTo>
                    <a:lnTo>
                      <a:pt x="14" y="374"/>
                    </a:lnTo>
                    <a:lnTo>
                      <a:pt x="14" y="371"/>
                    </a:lnTo>
                    <a:lnTo>
                      <a:pt x="17" y="374"/>
                    </a:lnTo>
                    <a:lnTo>
                      <a:pt x="12" y="376"/>
                    </a:lnTo>
                    <a:lnTo>
                      <a:pt x="14" y="376"/>
                    </a:lnTo>
                    <a:lnTo>
                      <a:pt x="14" y="378"/>
                    </a:lnTo>
                    <a:lnTo>
                      <a:pt x="12" y="383"/>
                    </a:lnTo>
                    <a:lnTo>
                      <a:pt x="12" y="385"/>
                    </a:lnTo>
                    <a:lnTo>
                      <a:pt x="12" y="388"/>
                    </a:lnTo>
                    <a:lnTo>
                      <a:pt x="10" y="388"/>
                    </a:lnTo>
                    <a:lnTo>
                      <a:pt x="7" y="385"/>
                    </a:lnTo>
                    <a:lnTo>
                      <a:pt x="5" y="395"/>
                    </a:lnTo>
                    <a:lnTo>
                      <a:pt x="17" y="404"/>
                    </a:lnTo>
                    <a:lnTo>
                      <a:pt x="19" y="404"/>
                    </a:lnTo>
                    <a:lnTo>
                      <a:pt x="21" y="402"/>
                    </a:lnTo>
                    <a:lnTo>
                      <a:pt x="21" y="409"/>
                    </a:lnTo>
                    <a:lnTo>
                      <a:pt x="24" y="409"/>
                    </a:lnTo>
                    <a:lnTo>
                      <a:pt x="26" y="407"/>
                    </a:lnTo>
                    <a:lnTo>
                      <a:pt x="29" y="407"/>
                    </a:lnTo>
                    <a:lnTo>
                      <a:pt x="29" y="409"/>
                    </a:lnTo>
                    <a:lnTo>
                      <a:pt x="31" y="411"/>
                    </a:lnTo>
                    <a:lnTo>
                      <a:pt x="33" y="409"/>
                    </a:lnTo>
                    <a:lnTo>
                      <a:pt x="38" y="407"/>
                    </a:lnTo>
                    <a:lnTo>
                      <a:pt x="38" y="404"/>
                    </a:lnTo>
                    <a:lnTo>
                      <a:pt x="40" y="407"/>
                    </a:lnTo>
                    <a:lnTo>
                      <a:pt x="45" y="404"/>
                    </a:lnTo>
                    <a:lnTo>
                      <a:pt x="50" y="397"/>
                    </a:lnTo>
                    <a:lnTo>
                      <a:pt x="52" y="395"/>
                    </a:lnTo>
                    <a:lnTo>
                      <a:pt x="55" y="392"/>
                    </a:lnTo>
                    <a:lnTo>
                      <a:pt x="55" y="390"/>
                    </a:lnTo>
                    <a:lnTo>
                      <a:pt x="59" y="385"/>
                    </a:lnTo>
                    <a:lnTo>
                      <a:pt x="59" y="383"/>
                    </a:lnTo>
                    <a:lnTo>
                      <a:pt x="62" y="385"/>
                    </a:lnTo>
                    <a:lnTo>
                      <a:pt x="66" y="385"/>
                    </a:lnTo>
                    <a:lnTo>
                      <a:pt x="69" y="381"/>
                    </a:lnTo>
                    <a:lnTo>
                      <a:pt x="71" y="378"/>
                    </a:lnTo>
                    <a:lnTo>
                      <a:pt x="69" y="376"/>
                    </a:lnTo>
                    <a:lnTo>
                      <a:pt x="69" y="374"/>
                    </a:lnTo>
                    <a:lnTo>
                      <a:pt x="66" y="371"/>
                    </a:lnTo>
                    <a:lnTo>
                      <a:pt x="69" y="371"/>
                    </a:lnTo>
                    <a:lnTo>
                      <a:pt x="69" y="366"/>
                    </a:lnTo>
                    <a:lnTo>
                      <a:pt x="69" y="369"/>
                    </a:lnTo>
                    <a:lnTo>
                      <a:pt x="69" y="371"/>
                    </a:lnTo>
                    <a:lnTo>
                      <a:pt x="71" y="371"/>
                    </a:lnTo>
                    <a:lnTo>
                      <a:pt x="71" y="369"/>
                    </a:lnTo>
                    <a:lnTo>
                      <a:pt x="71" y="364"/>
                    </a:lnTo>
                    <a:lnTo>
                      <a:pt x="73" y="362"/>
                    </a:lnTo>
                    <a:lnTo>
                      <a:pt x="73" y="364"/>
                    </a:lnTo>
                    <a:lnTo>
                      <a:pt x="73" y="366"/>
                    </a:lnTo>
                    <a:lnTo>
                      <a:pt x="71" y="366"/>
                    </a:lnTo>
                    <a:lnTo>
                      <a:pt x="73" y="381"/>
                    </a:lnTo>
                    <a:lnTo>
                      <a:pt x="76" y="381"/>
                    </a:lnTo>
                    <a:lnTo>
                      <a:pt x="78" y="381"/>
                    </a:lnTo>
                    <a:lnTo>
                      <a:pt x="81" y="381"/>
                    </a:lnTo>
                    <a:lnTo>
                      <a:pt x="81" y="385"/>
                    </a:lnTo>
                    <a:lnTo>
                      <a:pt x="81" y="390"/>
                    </a:lnTo>
                    <a:lnTo>
                      <a:pt x="83" y="388"/>
                    </a:lnTo>
                    <a:lnTo>
                      <a:pt x="85" y="388"/>
                    </a:lnTo>
                    <a:lnTo>
                      <a:pt x="88" y="378"/>
                    </a:lnTo>
                    <a:lnTo>
                      <a:pt x="85" y="371"/>
                    </a:lnTo>
                    <a:lnTo>
                      <a:pt x="88" y="366"/>
                    </a:lnTo>
                    <a:lnTo>
                      <a:pt x="88" y="362"/>
                    </a:lnTo>
                    <a:lnTo>
                      <a:pt x="95" y="359"/>
                    </a:lnTo>
                    <a:lnTo>
                      <a:pt x="97" y="357"/>
                    </a:lnTo>
                    <a:lnTo>
                      <a:pt x="97" y="355"/>
                    </a:lnTo>
                    <a:lnTo>
                      <a:pt x="95" y="352"/>
                    </a:lnTo>
                    <a:lnTo>
                      <a:pt x="97" y="345"/>
                    </a:lnTo>
                    <a:lnTo>
                      <a:pt x="95" y="336"/>
                    </a:lnTo>
                    <a:lnTo>
                      <a:pt x="92" y="333"/>
                    </a:lnTo>
                    <a:lnTo>
                      <a:pt x="95" y="331"/>
                    </a:lnTo>
                    <a:lnTo>
                      <a:pt x="97" y="331"/>
                    </a:lnTo>
                    <a:lnTo>
                      <a:pt x="99" y="329"/>
                    </a:lnTo>
                    <a:lnTo>
                      <a:pt x="102" y="324"/>
                    </a:lnTo>
                    <a:lnTo>
                      <a:pt x="99" y="319"/>
                    </a:lnTo>
                    <a:lnTo>
                      <a:pt x="95" y="314"/>
                    </a:lnTo>
                    <a:lnTo>
                      <a:pt x="92" y="312"/>
                    </a:lnTo>
                    <a:lnTo>
                      <a:pt x="92" y="296"/>
                    </a:lnTo>
                    <a:lnTo>
                      <a:pt x="92" y="293"/>
                    </a:lnTo>
                    <a:lnTo>
                      <a:pt x="92" y="291"/>
                    </a:lnTo>
                    <a:lnTo>
                      <a:pt x="92" y="277"/>
                    </a:lnTo>
                    <a:lnTo>
                      <a:pt x="95" y="274"/>
                    </a:lnTo>
                    <a:lnTo>
                      <a:pt x="95" y="272"/>
                    </a:lnTo>
                    <a:lnTo>
                      <a:pt x="92" y="270"/>
                    </a:lnTo>
                    <a:lnTo>
                      <a:pt x="92" y="265"/>
                    </a:lnTo>
                    <a:lnTo>
                      <a:pt x="95" y="258"/>
                    </a:lnTo>
                    <a:lnTo>
                      <a:pt x="99" y="248"/>
                    </a:lnTo>
                    <a:lnTo>
                      <a:pt x="104" y="246"/>
                    </a:lnTo>
                    <a:lnTo>
                      <a:pt x="109" y="246"/>
                    </a:lnTo>
                    <a:lnTo>
                      <a:pt x="116" y="246"/>
                    </a:lnTo>
                    <a:lnTo>
                      <a:pt x="118" y="244"/>
                    </a:lnTo>
                    <a:lnTo>
                      <a:pt x="121" y="237"/>
                    </a:lnTo>
                    <a:lnTo>
                      <a:pt x="114" y="229"/>
                    </a:lnTo>
                    <a:lnTo>
                      <a:pt x="114" y="227"/>
                    </a:lnTo>
                    <a:lnTo>
                      <a:pt x="123" y="211"/>
                    </a:lnTo>
                    <a:lnTo>
                      <a:pt x="125" y="182"/>
                    </a:lnTo>
                    <a:lnTo>
                      <a:pt x="128" y="182"/>
                    </a:lnTo>
                    <a:lnTo>
                      <a:pt x="130" y="182"/>
                    </a:lnTo>
                    <a:lnTo>
                      <a:pt x="135" y="177"/>
                    </a:lnTo>
                    <a:lnTo>
                      <a:pt x="137" y="166"/>
                    </a:lnTo>
                    <a:lnTo>
                      <a:pt x="149" y="147"/>
                    </a:lnTo>
                    <a:lnTo>
                      <a:pt x="149" y="144"/>
                    </a:lnTo>
                    <a:lnTo>
                      <a:pt x="147" y="140"/>
                    </a:lnTo>
                    <a:lnTo>
                      <a:pt x="147" y="135"/>
                    </a:lnTo>
                    <a:lnTo>
                      <a:pt x="151" y="128"/>
                    </a:lnTo>
                    <a:lnTo>
                      <a:pt x="154" y="121"/>
                    </a:lnTo>
                    <a:lnTo>
                      <a:pt x="161" y="114"/>
                    </a:lnTo>
                    <a:lnTo>
                      <a:pt x="163" y="114"/>
                    </a:lnTo>
                    <a:lnTo>
                      <a:pt x="166" y="116"/>
                    </a:lnTo>
                    <a:lnTo>
                      <a:pt x="168" y="118"/>
                    </a:lnTo>
                    <a:lnTo>
                      <a:pt x="173" y="107"/>
                    </a:lnTo>
                    <a:lnTo>
                      <a:pt x="173" y="102"/>
                    </a:lnTo>
                    <a:lnTo>
                      <a:pt x="173" y="100"/>
                    </a:lnTo>
                    <a:lnTo>
                      <a:pt x="175" y="97"/>
                    </a:lnTo>
                    <a:lnTo>
                      <a:pt x="177" y="97"/>
                    </a:lnTo>
                    <a:lnTo>
                      <a:pt x="196" y="102"/>
                    </a:lnTo>
                    <a:lnTo>
                      <a:pt x="199" y="100"/>
                    </a:lnTo>
                    <a:lnTo>
                      <a:pt x="196" y="97"/>
                    </a:lnTo>
                    <a:lnTo>
                      <a:pt x="196" y="95"/>
                    </a:lnTo>
                    <a:lnTo>
                      <a:pt x="199" y="92"/>
                    </a:lnTo>
                    <a:lnTo>
                      <a:pt x="199" y="88"/>
                    </a:lnTo>
                    <a:lnTo>
                      <a:pt x="201" y="85"/>
                    </a:lnTo>
                    <a:lnTo>
                      <a:pt x="199" y="83"/>
                    </a:lnTo>
                    <a:lnTo>
                      <a:pt x="199" y="81"/>
                    </a:lnTo>
                    <a:lnTo>
                      <a:pt x="199" y="78"/>
                    </a:lnTo>
                    <a:lnTo>
                      <a:pt x="206" y="78"/>
                    </a:lnTo>
                    <a:lnTo>
                      <a:pt x="206" y="76"/>
                    </a:lnTo>
                    <a:lnTo>
                      <a:pt x="208" y="76"/>
                    </a:lnTo>
                    <a:lnTo>
                      <a:pt x="210" y="76"/>
                    </a:lnTo>
                    <a:lnTo>
                      <a:pt x="213" y="76"/>
                    </a:lnTo>
                    <a:lnTo>
                      <a:pt x="210" y="71"/>
                    </a:lnTo>
                    <a:lnTo>
                      <a:pt x="215" y="69"/>
                    </a:lnTo>
                    <a:lnTo>
                      <a:pt x="218" y="71"/>
                    </a:lnTo>
                    <a:lnTo>
                      <a:pt x="227" y="83"/>
                    </a:lnTo>
                    <a:lnTo>
                      <a:pt x="229" y="88"/>
                    </a:lnTo>
                    <a:lnTo>
                      <a:pt x="229" y="90"/>
                    </a:lnTo>
                    <a:lnTo>
                      <a:pt x="236" y="90"/>
                    </a:lnTo>
                    <a:lnTo>
                      <a:pt x="239" y="92"/>
                    </a:lnTo>
                    <a:lnTo>
                      <a:pt x="244" y="92"/>
                    </a:lnTo>
                    <a:lnTo>
                      <a:pt x="246" y="90"/>
                    </a:lnTo>
                    <a:lnTo>
                      <a:pt x="251" y="85"/>
                    </a:lnTo>
                    <a:lnTo>
                      <a:pt x="253" y="88"/>
                    </a:lnTo>
                    <a:lnTo>
                      <a:pt x="255" y="92"/>
                    </a:lnTo>
                    <a:lnTo>
                      <a:pt x="258" y="92"/>
                    </a:lnTo>
                    <a:lnTo>
                      <a:pt x="265" y="90"/>
                    </a:lnTo>
                    <a:lnTo>
                      <a:pt x="267" y="85"/>
                    </a:lnTo>
                    <a:lnTo>
                      <a:pt x="274" y="81"/>
                    </a:lnTo>
                    <a:lnTo>
                      <a:pt x="274" y="59"/>
                    </a:lnTo>
                    <a:lnTo>
                      <a:pt x="277" y="52"/>
                    </a:lnTo>
                    <a:lnTo>
                      <a:pt x="279" y="48"/>
                    </a:lnTo>
                    <a:lnTo>
                      <a:pt x="305" y="40"/>
                    </a:lnTo>
                    <a:lnTo>
                      <a:pt x="305" y="43"/>
                    </a:lnTo>
                    <a:lnTo>
                      <a:pt x="307" y="48"/>
                    </a:lnTo>
                    <a:lnTo>
                      <a:pt x="310" y="50"/>
                    </a:lnTo>
                    <a:lnTo>
                      <a:pt x="314" y="50"/>
                    </a:lnTo>
                    <a:lnTo>
                      <a:pt x="319" y="55"/>
                    </a:lnTo>
                    <a:lnTo>
                      <a:pt x="321" y="66"/>
                    </a:lnTo>
                    <a:lnTo>
                      <a:pt x="317" y="71"/>
                    </a:lnTo>
                    <a:lnTo>
                      <a:pt x="314" y="74"/>
                    </a:lnTo>
                    <a:lnTo>
                      <a:pt x="314" y="76"/>
                    </a:lnTo>
                    <a:lnTo>
                      <a:pt x="317" y="78"/>
                    </a:lnTo>
                    <a:lnTo>
                      <a:pt x="319" y="78"/>
                    </a:lnTo>
                    <a:lnTo>
                      <a:pt x="321" y="76"/>
                    </a:lnTo>
                    <a:lnTo>
                      <a:pt x="321" y="74"/>
                    </a:lnTo>
                    <a:lnTo>
                      <a:pt x="321" y="71"/>
                    </a:lnTo>
                    <a:lnTo>
                      <a:pt x="329" y="66"/>
                    </a:lnTo>
                    <a:lnTo>
                      <a:pt x="331" y="64"/>
                    </a:lnTo>
                    <a:lnTo>
                      <a:pt x="333" y="57"/>
                    </a:lnTo>
                    <a:lnTo>
                      <a:pt x="338" y="62"/>
                    </a:lnTo>
                    <a:lnTo>
                      <a:pt x="340" y="59"/>
                    </a:lnTo>
                    <a:lnTo>
                      <a:pt x="343" y="57"/>
                    </a:lnTo>
                    <a:lnTo>
                      <a:pt x="343" y="55"/>
                    </a:lnTo>
                    <a:lnTo>
                      <a:pt x="343" y="52"/>
                    </a:lnTo>
                  </a:path>
                </a:pathLst>
              </a:custGeom>
              <a:grpFill/>
              <a:ln w="9525">
                <a:noFill/>
                <a:round/>
                <a:headEnd/>
                <a:tailEnd/>
              </a:ln>
            </p:spPr>
            <p:txBody>
              <a:bodyPr/>
              <a:lstStyle/>
              <a:p>
                <a:pPr>
                  <a:defRPr/>
                </a:pPr>
                <a:endParaRPr lang="en-US" sz="1200" kern="0">
                  <a:solidFill>
                    <a:srgbClr val="0096D6"/>
                  </a:solidFill>
                </a:endParaRPr>
              </a:p>
            </p:txBody>
          </p:sp>
          <p:sp>
            <p:nvSpPr>
              <p:cNvPr id="2792" name="Freeform 967"/>
              <p:cNvSpPr>
                <a:spLocks/>
              </p:cNvSpPr>
              <p:nvPr/>
            </p:nvSpPr>
            <p:spPr bwMode="auto">
              <a:xfrm>
                <a:off x="3171" y="1792"/>
                <a:ext cx="241" cy="159"/>
              </a:xfrm>
              <a:custGeom>
                <a:avLst/>
                <a:gdLst>
                  <a:gd name="T0" fmla="*/ 33 w 241"/>
                  <a:gd name="T1" fmla="*/ 90 h 159"/>
                  <a:gd name="T2" fmla="*/ 4 w 241"/>
                  <a:gd name="T3" fmla="*/ 69 h 159"/>
                  <a:gd name="T4" fmla="*/ 26 w 241"/>
                  <a:gd name="T5" fmla="*/ 38 h 159"/>
                  <a:gd name="T6" fmla="*/ 21 w 241"/>
                  <a:gd name="T7" fmla="*/ 14 h 159"/>
                  <a:gd name="T8" fmla="*/ 42 w 241"/>
                  <a:gd name="T9" fmla="*/ 10 h 159"/>
                  <a:gd name="T10" fmla="*/ 66 w 241"/>
                  <a:gd name="T11" fmla="*/ 17 h 159"/>
                  <a:gd name="T12" fmla="*/ 78 w 241"/>
                  <a:gd name="T13" fmla="*/ 19 h 159"/>
                  <a:gd name="T14" fmla="*/ 87 w 241"/>
                  <a:gd name="T15" fmla="*/ 19 h 159"/>
                  <a:gd name="T16" fmla="*/ 99 w 241"/>
                  <a:gd name="T17" fmla="*/ 21 h 159"/>
                  <a:gd name="T18" fmla="*/ 113 w 241"/>
                  <a:gd name="T19" fmla="*/ 17 h 159"/>
                  <a:gd name="T20" fmla="*/ 122 w 241"/>
                  <a:gd name="T21" fmla="*/ 5 h 159"/>
                  <a:gd name="T22" fmla="*/ 134 w 241"/>
                  <a:gd name="T23" fmla="*/ 5 h 159"/>
                  <a:gd name="T24" fmla="*/ 151 w 241"/>
                  <a:gd name="T25" fmla="*/ 0 h 159"/>
                  <a:gd name="T26" fmla="*/ 163 w 241"/>
                  <a:gd name="T27" fmla="*/ 12 h 159"/>
                  <a:gd name="T28" fmla="*/ 172 w 241"/>
                  <a:gd name="T29" fmla="*/ 24 h 159"/>
                  <a:gd name="T30" fmla="*/ 181 w 241"/>
                  <a:gd name="T31" fmla="*/ 40 h 159"/>
                  <a:gd name="T32" fmla="*/ 193 w 241"/>
                  <a:gd name="T33" fmla="*/ 43 h 159"/>
                  <a:gd name="T34" fmla="*/ 215 w 241"/>
                  <a:gd name="T35" fmla="*/ 47 h 159"/>
                  <a:gd name="T36" fmla="*/ 231 w 241"/>
                  <a:gd name="T37" fmla="*/ 55 h 159"/>
                  <a:gd name="T38" fmla="*/ 238 w 241"/>
                  <a:gd name="T39" fmla="*/ 69 h 159"/>
                  <a:gd name="T40" fmla="*/ 233 w 241"/>
                  <a:gd name="T41" fmla="*/ 76 h 159"/>
                  <a:gd name="T42" fmla="*/ 233 w 241"/>
                  <a:gd name="T43" fmla="*/ 92 h 159"/>
                  <a:gd name="T44" fmla="*/ 219 w 241"/>
                  <a:gd name="T45" fmla="*/ 97 h 159"/>
                  <a:gd name="T46" fmla="*/ 200 w 241"/>
                  <a:gd name="T47" fmla="*/ 111 h 159"/>
                  <a:gd name="T48" fmla="*/ 186 w 241"/>
                  <a:gd name="T49" fmla="*/ 116 h 159"/>
                  <a:gd name="T50" fmla="*/ 172 w 241"/>
                  <a:gd name="T51" fmla="*/ 128 h 159"/>
                  <a:gd name="T52" fmla="*/ 172 w 241"/>
                  <a:gd name="T53" fmla="*/ 123 h 159"/>
                  <a:gd name="T54" fmla="*/ 167 w 241"/>
                  <a:gd name="T55" fmla="*/ 128 h 159"/>
                  <a:gd name="T56" fmla="*/ 165 w 241"/>
                  <a:gd name="T57" fmla="*/ 125 h 159"/>
                  <a:gd name="T58" fmla="*/ 160 w 241"/>
                  <a:gd name="T59" fmla="*/ 125 h 159"/>
                  <a:gd name="T60" fmla="*/ 160 w 241"/>
                  <a:gd name="T61" fmla="*/ 130 h 159"/>
                  <a:gd name="T62" fmla="*/ 165 w 241"/>
                  <a:gd name="T63" fmla="*/ 130 h 159"/>
                  <a:gd name="T64" fmla="*/ 170 w 241"/>
                  <a:gd name="T65" fmla="*/ 135 h 159"/>
                  <a:gd name="T66" fmla="*/ 181 w 241"/>
                  <a:gd name="T67" fmla="*/ 142 h 159"/>
                  <a:gd name="T68" fmla="*/ 193 w 241"/>
                  <a:gd name="T69" fmla="*/ 140 h 159"/>
                  <a:gd name="T70" fmla="*/ 179 w 241"/>
                  <a:gd name="T71" fmla="*/ 144 h 159"/>
                  <a:gd name="T72" fmla="*/ 165 w 241"/>
                  <a:gd name="T73" fmla="*/ 154 h 159"/>
                  <a:gd name="T74" fmla="*/ 153 w 241"/>
                  <a:gd name="T75" fmla="*/ 159 h 159"/>
                  <a:gd name="T76" fmla="*/ 148 w 241"/>
                  <a:gd name="T77" fmla="*/ 144 h 159"/>
                  <a:gd name="T78" fmla="*/ 148 w 241"/>
                  <a:gd name="T79" fmla="*/ 133 h 159"/>
                  <a:gd name="T80" fmla="*/ 151 w 241"/>
                  <a:gd name="T81" fmla="*/ 128 h 159"/>
                  <a:gd name="T82" fmla="*/ 134 w 241"/>
                  <a:gd name="T83" fmla="*/ 125 h 159"/>
                  <a:gd name="T84" fmla="*/ 132 w 241"/>
                  <a:gd name="T85" fmla="*/ 121 h 159"/>
                  <a:gd name="T86" fmla="*/ 134 w 241"/>
                  <a:gd name="T87" fmla="*/ 118 h 159"/>
                  <a:gd name="T88" fmla="*/ 122 w 241"/>
                  <a:gd name="T89" fmla="*/ 116 h 159"/>
                  <a:gd name="T90" fmla="*/ 108 w 241"/>
                  <a:gd name="T91" fmla="*/ 123 h 159"/>
                  <a:gd name="T92" fmla="*/ 104 w 241"/>
                  <a:gd name="T93" fmla="*/ 133 h 159"/>
                  <a:gd name="T94" fmla="*/ 101 w 241"/>
                  <a:gd name="T95" fmla="*/ 133 h 159"/>
                  <a:gd name="T96" fmla="*/ 89 w 241"/>
                  <a:gd name="T97" fmla="*/ 142 h 159"/>
                  <a:gd name="T98" fmla="*/ 85 w 241"/>
                  <a:gd name="T99" fmla="*/ 137 h 159"/>
                  <a:gd name="T100" fmla="*/ 89 w 241"/>
                  <a:gd name="T101" fmla="*/ 128 h 159"/>
                  <a:gd name="T102" fmla="*/ 101 w 241"/>
                  <a:gd name="T103" fmla="*/ 121 h 159"/>
                  <a:gd name="T104" fmla="*/ 104 w 241"/>
                  <a:gd name="T105" fmla="*/ 111 h 159"/>
                  <a:gd name="T106" fmla="*/ 94 w 241"/>
                  <a:gd name="T107" fmla="*/ 99 h 159"/>
                  <a:gd name="T108" fmla="*/ 87 w 241"/>
                  <a:gd name="T109" fmla="*/ 85 h 159"/>
                  <a:gd name="T110" fmla="*/ 63 w 241"/>
                  <a:gd name="T111" fmla="*/ 81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159"/>
                  <a:gd name="T170" fmla="*/ 241 w 241"/>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159">
                    <a:moveTo>
                      <a:pt x="59" y="85"/>
                    </a:moveTo>
                    <a:lnTo>
                      <a:pt x="59" y="85"/>
                    </a:lnTo>
                    <a:lnTo>
                      <a:pt x="49" y="90"/>
                    </a:lnTo>
                    <a:lnTo>
                      <a:pt x="42" y="92"/>
                    </a:lnTo>
                    <a:lnTo>
                      <a:pt x="37" y="95"/>
                    </a:lnTo>
                    <a:lnTo>
                      <a:pt x="33" y="90"/>
                    </a:lnTo>
                    <a:lnTo>
                      <a:pt x="11" y="90"/>
                    </a:lnTo>
                    <a:lnTo>
                      <a:pt x="9" y="90"/>
                    </a:lnTo>
                    <a:lnTo>
                      <a:pt x="9" y="88"/>
                    </a:lnTo>
                    <a:lnTo>
                      <a:pt x="0" y="83"/>
                    </a:lnTo>
                    <a:lnTo>
                      <a:pt x="4" y="69"/>
                    </a:lnTo>
                    <a:lnTo>
                      <a:pt x="7" y="69"/>
                    </a:lnTo>
                    <a:lnTo>
                      <a:pt x="7" y="64"/>
                    </a:lnTo>
                    <a:lnTo>
                      <a:pt x="7" y="62"/>
                    </a:lnTo>
                    <a:lnTo>
                      <a:pt x="16" y="47"/>
                    </a:lnTo>
                    <a:lnTo>
                      <a:pt x="26" y="40"/>
                    </a:lnTo>
                    <a:lnTo>
                      <a:pt x="26" y="38"/>
                    </a:lnTo>
                    <a:lnTo>
                      <a:pt x="23" y="33"/>
                    </a:lnTo>
                    <a:lnTo>
                      <a:pt x="26" y="31"/>
                    </a:lnTo>
                    <a:lnTo>
                      <a:pt x="21" y="26"/>
                    </a:lnTo>
                    <a:lnTo>
                      <a:pt x="19" y="17"/>
                    </a:lnTo>
                    <a:lnTo>
                      <a:pt x="19"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7" y="19"/>
                    </a:lnTo>
                    <a:lnTo>
                      <a:pt x="89" y="21"/>
                    </a:lnTo>
                    <a:lnTo>
                      <a:pt x="92" y="17"/>
                    </a:lnTo>
                    <a:lnTo>
                      <a:pt x="96" y="19"/>
                    </a:lnTo>
                    <a:lnTo>
                      <a:pt x="96" y="21"/>
                    </a:lnTo>
                    <a:lnTo>
                      <a:pt x="99" y="21"/>
                    </a:lnTo>
                    <a:lnTo>
                      <a:pt x="108" y="21"/>
                    </a:lnTo>
                    <a:lnTo>
                      <a:pt x="111" y="21"/>
                    </a:lnTo>
                    <a:lnTo>
                      <a:pt x="111" y="24"/>
                    </a:lnTo>
                    <a:lnTo>
                      <a:pt x="113" y="21"/>
                    </a:lnTo>
                    <a:lnTo>
                      <a:pt x="113" y="17"/>
                    </a:lnTo>
                    <a:lnTo>
                      <a:pt x="113" y="14"/>
                    </a:lnTo>
                    <a:lnTo>
                      <a:pt x="113" y="12"/>
                    </a:lnTo>
                    <a:lnTo>
                      <a:pt x="115" y="10"/>
                    </a:lnTo>
                    <a:lnTo>
                      <a:pt x="118" y="7"/>
                    </a:lnTo>
                    <a:lnTo>
                      <a:pt x="120" y="5"/>
                    </a:lnTo>
                    <a:lnTo>
                      <a:pt x="122" y="5"/>
                    </a:lnTo>
                    <a:lnTo>
                      <a:pt x="125" y="5"/>
                    </a:lnTo>
                    <a:lnTo>
                      <a:pt x="130" y="5"/>
                    </a:lnTo>
                    <a:lnTo>
                      <a:pt x="132" y="5"/>
                    </a:lnTo>
                    <a:lnTo>
                      <a:pt x="134" y="5"/>
                    </a:lnTo>
                    <a:lnTo>
                      <a:pt x="137" y="3"/>
                    </a:lnTo>
                    <a:lnTo>
                      <a:pt x="137" y="0"/>
                    </a:lnTo>
                    <a:lnTo>
                      <a:pt x="144" y="0"/>
                    </a:lnTo>
                    <a:lnTo>
                      <a:pt x="148" y="0"/>
                    </a:lnTo>
                    <a:lnTo>
                      <a:pt x="151" y="0"/>
                    </a:lnTo>
                    <a:lnTo>
                      <a:pt x="156" y="0"/>
                    </a:lnTo>
                    <a:lnTo>
                      <a:pt x="158" y="3"/>
                    </a:lnTo>
                    <a:lnTo>
                      <a:pt x="160" y="5"/>
                    </a:lnTo>
                    <a:lnTo>
                      <a:pt x="163" y="10"/>
                    </a:lnTo>
                    <a:lnTo>
                      <a:pt x="163" y="12"/>
                    </a:lnTo>
                    <a:lnTo>
                      <a:pt x="163" y="14"/>
                    </a:lnTo>
                    <a:lnTo>
                      <a:pt x="160" y="14"/>
                    </a:lnTo>
                    <a:lnTo>
                      <a:pt x="163" y="21"/>
                    </a:lnTo>
                    <a:lnTo>
                      <a:pt x="170" y="24"/>
                    </a:lnTo>
                    <a:lnTo>
                      <a:pt x="172" y="24"/>
                    </a:lnTo>
                    <a:lnTo>
                      <a:pt x="174" y="26"/>
                    </a:lnTo>
                    <a:lnTo>
                      <a:pt x="177" y="29"/>
                    </a:lnTo>
                    <a:lnTo>
                      <a:pt x="177" y="36"/>
                    </a:lnTo>
                    <a:lnTo>
                      <a:pt x="177" y="38"/>
                    </a:lnTo>
                    <a:lnTo>
                      <a:pt x="181" y="40"/>
                    </a:lnTo>
                    <a:lnTo>
                      <a:pt x="184" y="40"/>
                    </a:lnTo>
                    <a:lnTo>
                      <a:pt x="186" y="40"/>
                    </a:lnTo>
                    <a:lnTo>
                      <a:pt x="189" y="43"/>
                    </a:lnTo>
                    <a:lnTo>
                      <a:pt x="191" y="43"/>
                    </a:lnTo>
                    <a:lnTo>
                      <a:pt x="193" y="43"/>
                    </a:lnTo>
                    <a:lnTo>
                      <a:pt x="203" y="40"/>
                    </a:lnTo>
                    <a:lnTo>
                      <a:pt x="205" y="40"/>
                    </a:lnTo>
                    <a:lnTo>
                      <a:pt x="210" y="50"/>
                    </a:lnTo>
                    <a:lnTo>
                      <a:pt x="212" y="50"/>
                    </a:lnTo>
                    <a:lnTo>
                      <a:pt x="215" y="47"/>
                    </a:lnTo>
                    <a:lnTo>
                      <a:pt x="217" y="50"/>
                    </a:lnTo>
                    <a:lnTo>
                      <a:pt x="222" y="50"/>
                    </a:lnTo>
                    <a:lnTo>
                      <a:pt x="222" y="52"/>
                    </a:lnTo>
                    <a:lnTo>
                      <a:pt x="226" y="52"/>
                    </a:lnTo>
                    <a:lnTo>
                      <a:pt x="229" y="55"/>
                    </a:lnTo>
                    <a:lnTo>
                      <a:pt x="231" y="55"/>
                    </a:lnTo>
                    <a:lnTo>
                      <a:pt x="233" y="57"/>
                    </a:lnTo>
                    <a:lnTo>
                      <a:pt x="238" y="57"/>
                    </a:lnTo>
                    <a:lnTo>
                      <a:pt x="241" y="57"/>
                    </a:lnTo>
                    <a:lnTo>
                      <a:pt x="238" y="59"/>
                    </a:lnTo>
                    <a:lnTo>
                      <a:pt x="241" y="64"/>
                    </a:lnTo>
                    <a:lnTo>
                      <a:pt x="238" y="69"/>
                    </a:lnTo>
                    <a:lnTo>
                      <a:pt x="233" y="69"/>
                    </a:lnTo>
                    <a:lnTo>
                      <a:pt x="236" y="71"/>
                    </a:lnTo>
                    <a:lnTo>
                      <a:pt x="238" y="73"/>
                    </a:lnTo>
                    <a:lnTo>
                      <a:pt x="233" y="73"/>
                    </a:lnTo>
                    <a:lnTo>
                      <a:pt x="233" y="76"/>
                    </a:lnTo>
                    <a:lnTo>
                      <a:pt x="233" y="78"/>
                    </a:lnTo>
                    <a:lnTo>
                      <a:pt x="236" y="81"/>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7"/>
                    </a:lnTo>
                    <a:lnTo>
                      <a:pt x="205" y="109"/>
                    </a:lnTo>
                    <a:lnTo>
                      <a:pt x="203" y="111"/>
                    </a:lnTo>
                    <a:lnTo>
                      <a:pt x="200" y="111"/>
                    </a:lnTo>
                    <a:lnTo>
                      <a:pt x="196" y="111"/>
                    </a:lnTo>
                    <a:lnTo>
                      <a:pt x="196" y="116"/>
                    </a:lnTo>
                    <a:lnTo>
                      <a:pt x="193" y="114"/>
                    </a:lnTo>
                    <a:lnTo>
                      <a:pt x="189"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2" y="123"/>
                    </a:lnTo>
                    <a:lnTo>
                      <a:pt x="170" y="125"/>
                    </a:lnTo>
                    <a:lnTo>
                      <a:pt x="170" y="133"/>
                    </a:lnTo>
                    <a:lnTo>
                      <a:pt x="170" y="130"/>
                    </a:lnTo>
                    <a:lnTo>
                      <a:pt x="167" y="128"/>
                    </a:lnTo>
                    <a:lnTo>
                      <a:pt x="167" y="125"/>
                    </a:lnTo>
                    <a:lnTo>
                      <a:pt x="167" y="128"/>
                    </a:lnTo>
                    <a:lnTo>
                      <a:pt x="165" y="128"/>
                    </a:lnTo>
                    <a:lnTo>
                      <a:pt x="165" y="125"/>
                    </a:lnTo>
                    <a:lnTo>
                      <a:pt x="163" y="125"/>
                    </a:lnTo>
                    <a:lnTo>
                      <a:pt x="160" y="125"/>
                    </a:lnTo>
                    <a:lnTo>
                      <a:pt x="160" y="123"/>
                    </a:lnTo>
                    <a:lnTo>
                      <a:pt x="160" y="125"/>
                    </a:lnTo>
                    <a:lnTo>
                      <a:pt x="156" y="125"/>
                    </a:lnTo>
                    <a:lnTo>
                      <a:pt x="158" y="128"/>
                    </a:lnTo>
                    <a:lnTo>
                      <a:pt x="160" y="128"/>
                    </a:lnTo>
                    <a:lnTo>
                      <a:pt x="160" y="130"/>
                    </a:lnTo>
                    <a:lnTo>
                      <a:pt x="160" y="128"/>
                    </a:lnTo>
                    <a:lnTo>
                      <a:pt x="163" y="130"/>
                    </a:lnTo>
                    <a:lnTo>
                      <a:pt x="165" y="130"/>
                    </a:lnTo>
                    <a:lnTo>
                      <a:pt x="165" y="133"/>
                    </a:lnTo>
                    <a:lnTo>
                      <a:pt x="167" y="133"/>
                    </a:lnTo>
                    <a:lnTo>
                      <a:pt x="167" y="135"/>
                    </a:lnTo>
                    <a:lnTo>
                      <a:pt x="170" y="135"/>
                    </a:lnTo>
                    <a:lnTo>
                      <a:pt x="172" y="137"/>
                    </a:lnTo>
                    <a:lnTo>
                      <a:pt x="172" y="142"/>
                    </a:lnTo>
                    <a:lnTo>
                      <a:pt x="174" y="140"/>
                    </a:lnTo>
                    <a:lnTo>
                      <a:pt x="177" y="142"/>
                    </a:lnTo>
                    <a:lnTo>
                      <a:pt x="177" y="140"/>
                    </a:lnTo>
                    <a:lnTo>
                      <a:pt x="181" y="142"/>
                    </a:lnTo>
                    <a:lnTo>
                      <a:pt x="184" y="140"/>
                    </a:lnTo>
                    <a:lnTo>
                      <a:pt x="186" y="140"/>
                    </a:lnTo>
                    <a:lnTo>
                      <a:pt x="191" y="140"/>
                    </a:lnTo>
                    <a:lnTo>
                      <a:pt x="193" y="140"/>
                    </a:lnTo>
                    <a:lnTo>
                      <a:pt x="193" y="142"/>
                    </a:lnTo>
                    <a:lnTo>
                      <a:pt x="191" y="142"/>
                    </a:lnTo>
                    <a:lnTo>
                      <a:pt x="191" y="147"/>
                    </a:lnTo>
                    <a:lnTo>
                      <a:pt x="186" y="147"/>
                    </a:lnTo>
                    <a:lnTo>
                      <a:pt x="179" y="144"/>
                    </a:lnTo>
                    <a:lnTo>
                      <a:pt x="172" y="151"/>
                    </a:lnTo>
                    <a:lnTo>
                      <a:pt x="170" y="151"/>
                    </a:lnTo>
                    <a:lnTo>
                      <a:pt x="165" y="151"/>
                    </a:lnTo>
                    <a:lnTo>
                      <a:pt x="167" y="154"/>
                    </a:lnTo>
                    <a:lnTo>
                      <a:pt x="165" y="154"/>
                    </a:lnTo>
                    <a:lnTo>
                      <a:pt x="163" y="156"/>
                    </a:lnTo>
                    <a:lnTo>
                      <a:pt x="160" y="156"/>
                    </a:lnTo>
                    <a:lnTo>
                      <a:pt x="158" y="159"/>
                    </a:lnTo>
                    <a:lnTo>
                      <a:pt x="156" y="159"/>
                    </a:lnTo>
                    <a:lnTo>
                      <a:pt x="153" y="159"/>
                    </a:lnTo>
                    <a:lnTo>
                      <a:pt x="151" y="156"/>
                    </a:lnTo>
                    <a:lnTo>
                      <a:pt x="153" y="154"/>
                    </a:lnTo>
                    <a:lnTo>
                      <a:pt x="153" y="147"/>
                    </a:lnTo>
                    <a:lnTo>
                      <a:pt x="151" y="144"/>
                    </a:lnTo>
                    <a:lnTo>
                      <a:pt x="148" y="144"/>
                    </a:lnTo>
                    <a:lnTo>
                      <a:pt x="144" y="140"/>
                    </a:lnTo>
                    <a:lnTo>
                      <a:pt x="139" y="140"/>
                    </a:lnTo>
                    <a:lnTo>
                      <a:pt x="141" y="137"/>
                    </a:lnTo>
                    <a:lnTo>
                      <a:pt x="148" y="133"/>
                    </a:lnTo>
                    <a:lnTo>
                      <a:pt x="153" y="130"/>
                    </a:lnTo>
                    <a:lnTo>
                      <a:pt x="156" y="130"/>
                    </a:lnTo>
                    <a:lnTo>
                      <a:pt x="153" y="130"/>
                    </a:lnTo>
                    <a:lnTo>
                      <a:pt x="153" y="128"/>
                    </a:lnTo>
                    <a:lnTo>
                      <a:pt x="153" y="125"/>
                    </a:lnTo>
                    <a:lnTo>
                      <a:pt x="151" y="128"/>
                    </a:lnTo>
                    <a:lnTo>
                      <a:pt x="148" y="125"/>
                    </a:lnTo>
                    <a:lnTo>
                      <a:pt x="146" y="125"/>
                    </a:lnTo>
                    <a:lnTo>
                      <a:pt x="146" y="128"/>
                    </a:lnTo>
                    <a:lnTo>
                      <a:pt x="139" y="128"/>
                    </a:lnTo>
                    <a:lnTo>
                      <a:pt x="134" y="125"/>
                    </a:lnTo>
                    <a:lnTo>
                      <a:pt x="132" y="125"/>
                    </a:lnTo>
                    <a:lnTo>
                      <a:pt x="130" y="125"/>
                    </a:lnTo>
                    <a:lnTo>
                      <a:pt x="130" y="123"/>
                    </a:lnTo>
                    <a:lnTo>
                      <a:pt x="132" y="121"/>
                    </a:lnTo>
                    <a:lnTo>
                      <a:pt x="127" y="121"/>
                    </a:lnTo>
                    <a:lnTo>
                      <a:pt x="130" y="118"/>
                    </a:lnTo>
                    <a:lnTo>
                      <a:pt x="134" y="121"/>
                    </a:lnTo>
                    <a:lnTo>
                      <a:pt x="137" y="118"/>
                    </a:lnTo>
                    <a:lnTo>
                      <a:pt x="134" y="118"/>
                    </a:lnTo>
                    <a:lnTo>
                      <a:pt x="130" y="114"/>
                    </a:lnTo>
                    <a:lnTo>
                      <a:pt x="130" y="116"/>
                    </a:lnTo>
                    <a:lnTo>
                      <a:pt x="127" y="116"/>
                    </a:lnTo>
                    <a:lnTo>
                      <a:pt x="127" y="114"/>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3"/>
                    </a:lnTo>
                    <a:lnTo>
                      <a:pt x="104" y="133"/>
                    </a:lnTo>
                    <a:lnTo>
                      <a:pt x="104" y="135"/>
                    </a:lnTo>
                    <a:lnTo>
                      <a:pt x="101" y="135"/>
                    </a:lnTo>
                    <a:lnTo>
                      <a:pt x="101" y="133"/>
                    </a:lnTo>
                    <a:lnTo>
                      <a:pt x="101" y="140"/>
                    </a:lnTo>
                    <a:lnTo>
                      <a:pt x="99" y="140"/>
                    </a:lnTo>
                    <a:lnTo>
                      <a:pt x="96" y="140"/>
                    </a:lnTo>
                    <a:lnTo>
                      <a:pt x="92" y="142"/>
                    </a:lnTo>
                    <a:lnTo>
                      <a:pt x="89" y="142"/>
                    </a:lnTo>
                    <a:lnTo>
                      <a:pt x="85" y="142"/>
                    </a:lnTo>
                    <a:lnTo>
                      <a:pt x="82" y="140"/>
                    </a:lnTo>
                    <a:lnTo>
                      <a:pt x="80" y="140"/>
                    </a:lnTo>
                    <a:lnTo>
                      <a:pt x="80" y="137"/>
                    </a:lnTo>
                    <a:lnTo>
                      <a:pt x="82" y="137"/>
                    </a:lnTo>
                    <a:lnTo>
                      <a:pt x="85" y="137"/>
                    </a:lnTo>
                    <a:lnTo>
                      <a:pt x="85" y="135"/>
                    </a:lnTo>
                    <a:lnTo>
                      <a:pt x="85" y="133"/>
                    </a:lnTo>
                    <a:lnTo>
                      <a:pt x="87" y="133"/>
                    </a:lnTo>
                    <a:lnTo>
                      <a:pt x="87" y="130"/>
                    </a:lnTo>
                    <a:lnTo>
                      <a:pt x="89" y="128"/>
                    </a:lnTo>
                    <a:lnTo>
                      <a:pt x="92" y="123"/>
                    </a:lnTo>
                    <a:lnTo>
                      <a:pt x="92" y="121"/>
                    </a:lnTo>
                    <a:lnTo>
                      <a:pt x="94" y="118"/>
                    </a:lnTo>
                    <a:lnTo>
                      <a:pt x="94" y="121"/>
                    </a:lnTo>
                    <a:lnTo>
                      <a:pt x="96" y="121"/>
                    </a:lnTo>
                    <a:lnTo>
                      <a:pt x="101" y="121"/>
                    </a:lnTo>
                    <a:lnTo>
                      <a:pt x="104" y="121"/>
                    </a:lnTo>
                    <a:lnTo>
                      <a:pt x="104" y="118"/>
                    </a:lnTo>
                    <a:lnTo>
                      <a:pt x="104" y="116"/>
                    </a:lnTo>
                    <a:lnTo>
                      <a:pt x="104" y="114"/>
                    </a:lnTo>
                    <a:lnTo>
                      <a:pt x="104" y="111"/>
                    </a:lnTo>
                    <a:lnTo>
                      <a:pt x="99" y="109"/>
                    </a:lnTo>
                    <a:lnTo>
                      <a:pt x="99" y="107"/>
                    </a:lnTo>
                    <a:lnTo>
                      <a:pt x="99" y="104"/>
                    </a:lnTo>
                    <a:lnTo>
                      <a:pt x="96" y="102"/>
                    </a:lnTo>
                    <a:lnTo>
                      <a:pt x="94" y="99"/>
                    </a:lnTo>
                    <a:lnTo>
                      <a:pt x="94" y="90"/>
                    </a:lnTo>
                    <a:lnTo>
                      <a:pt x="92" y="90"/>
                    </a:lnTo>
                    <a:lnTo>
                      <a:pt x="89" y="88"/>
                    </a:lnTo>
                    <a:lnTo>
                      <a:pt x="87" y="85"/>
                    </a:lnTo>
                    <a:lnTo>
                      <a:pt x="82" y="88"/>
                    </a:lnTo>
                    <a:lnTo>
                      <a:pt x="80" y="85"/>
                    </a:lnTo>
                    <a:lnTo>
                      <a:pt x="75" y="81"/>
                    </a:lnTo>
                    <a:lnTo>
                      <a:pt x="70" y="81"/>
                    </a:lnTo>
                    <a:lnTo>
                      <a:pt x="66" y="83"/>
                    </a:lnTo>
                    <a:lnTo>
                      <a:pt x="63" y="81"/>
                    </a:lnTo>
                    <a:lnTo>
                      <a:pt x="61" y="83"/>
                    </a:lnTo>
                    <a:lnTo>
                      <a:pt x="59" y="85"/>
                    </a:lnTo>
                    <a:close/>
                  </a:path>
                </a:pathLst>
              </a:custGeom>
              <a:grpFill/>
              <a:ln w="9525">
                <a:noFill/>
                <a:round/>
                <a:headEnd/>
                <a:tailEnd/>
              </a:ln>
            </p:spPr>
            <p:txBody>
              <a:bodyPr/>
              <a:lstStyle/>
              <a:p>
                <a:pPr>
                  <a:defRPr/>
                </a:pPr>
                <a:endParaRPr lang="en-US" sz="1200" kern="0">
                  <a:solidFill>
                    <a:srgbClr val="0096D6"/>
                  </a:solidFill>
                </a:endParaRPr>
              </a:p>
            </p:txBody>
          </p:sp>
          <p:sp>
            <p:nvSpPr>
              <p:cNvPr id="2793" name="Freeform 968"/>
              <p:cNvSpPr>
                <a:spLocks/>
              </p:cNvSpPr>
              <p:nvPr/>
            </p:nvSpPr>
            <p:spPr bwMode="auto">
              <a:xfrm>
                <a:off x="3171" y="1792"/>
                <a:ext cx="241" cy="159"/>
              </a:xfrm>
              <a:custGeom>
                <a:avLst/>
                <a:gdLst>
                  <a:gd name="T0" fmla="*/ 33 w 241"/>
                  <a:gd name="T1" fmla="*/ 90 h 159"/>
                  <a:gd name="T2" fmla="*/ 4 w 241"/>
                  <a:gd name="T3" fmla="*/ 69 h 159"/>
                  <a:gd name="T4" fmla="*/ 26 w 241"/>
                  <a:gd name="T5" fmla="*/ 38 h 159"/>
                  <a:gd name="T6" fmla="*/ 21 w 241"/>
                  <a:gd name="T7" fmla="*/ 14 h 159"/>
                  <a:gd name="T8" fmla="*/ 42 w 241"/>
                  <a:gd name="T9" fmla="*/ 10 h 159"/>
                  <a:gd name="T10" fmla="*/ 66 w 241"/>
                  <a:gd name="T11" fmla="*/ 17 h 159"/>
                  <a:gd name="T12" fmla="*/ 78 w 241"/>
                  <a:gd name="T13" fmla="*/ 19 h 159"/>
                  <a:gd name="T14" fmla="*/ 87 w 241"/>
                  <a:gd name="T15" fmla="*/ 19 h 159"/>
                  <a:gd name="T16" fmla="*/ 99 w 241"/>
                  <a:gd name="T17" fmla="*/ 21 h 159"/>
                  <a:gd name="T18" fmla="*/ 113 w 241"/>
                  <a:gd name="T19" fmla="*/ 17 h 159"/>
                  <a:gd name="T20" fmla="*/ 122 w 241"/>
                  <a:gd name="T21" fmla="*/ 5 h 159"/>
                  <a:gd name="T22" fmla="*/ 134 w 241"/>
                  <a:gd name="T23" fmla="*/ 5 h 159"/>
                  <a:gd name="T24" fmla="*/ 151 w 241"/>
                  <a:gd name="T25" fmla="*/ 0 h 159"/>
                  <a:gd name="T26" fmla="*/ 163 w 241"/>
                  <a:gd name="T27" fmla="*/ 12 h 159"/>
                  <a:gd name="T28" fmla="*/ 172 w 241"/>
                  <a:gd name="T29" fmla="*/ 24 h 159"/>
                  <a:gd name="T30" fmla="*/ 181 w 241"/>
                  <a:gd name="T31" fmla="*/ 40 h 159"/>
                  <a:gd name="T32" fmla="*/ 193 w 241"/>
                  <a:gd name="T33" fmla="*/ 43 h 159"/>
                  <a:gd name="T34" fmla="*/ 215 w 241"/>
                  <a:gd name="T35" fmla="*/ 47 h 159"/>
                  <a:gd name="T36" fmla="*/ 231 w 241"/>
                  <a:gd name="T37" fmla="*/ 55 h 159"/>
                  <a:gd name="T38" fmla="*/ 238 w 241"/>
                  <a:gd name="T39" fmla="*/ 69 h 159"/>
                  <a:gd name="T40" fmla="*/ 233 w 241"/>
                  <a:gd name="T41" fmla="*/ 76 h 159"/>
                  <a:gd name="T42" fmla="*/ 233 w 241"/>
                  <a:gd name="T43" fmla="*/ 92 h 159"/>
                  <a:gd name="T44" fmla="*/ 219 w 241"/>
                  <a:gd name="T45" fmla="*/ 97 h 159"/>
                  <a:gd name="T46" fmla="*/ 200 w 241"/>
                  <a:gd name="T47" fmla="*/ 111 h 159"/>
                  <a:gd name="T48" fmla="*/ 186 w 241"/>
                  <a:gd name="T49" fmla="*/ 116 h 159"/>
                  <a:gd name="T50" fmla="*/ 172 w 241"/>
                  <a:gd name="T51" fmla="*/ 128 h 159"/>
                  <a:gd name="T52" fmla="*/ 172 w 241"/>
                  <a:gd name="T53" fmla="*/ 123 h 159"/>
                  <a:gd name="T54" fmla="*/ 167 w 241"/>
                  <a:gd name="T55" fmla="*/ 128 h 159"/>
                  <a:gd name="T56" fmla="*/ 165 w 241"/>
                  <a:gd name="T57" fmla="*/ 125 h 159"/>
                  <a:gd name="T58" fmla="*/ 160 w 241"/>
                  <a:gd name="T59" fmla="*/ 125 h 159"/>
                  <a:gd name="T60" fmla="*/ 160 w 241"/>
                  <a:gd name="T61" fmla="*/ 130 h 159"/>
                  <a:gd name="T62" fmla="*/ 165 w 241"/>
                  <a:gd name="T63" fmla="*/ 130 h 159"/>
                  <a:gd name="T64" fmla="*/ 170 w 241"/>
                  <a:gd name="T65" fmla="*/ 135 h 159"/>
                  <a:gd name="T66" fmla="*/ 181 w 241"/>
                  <a:gd name="T67" fmla="*/ 142 h 159"/>
                  <a:gd name="T68" fmla="*/ 193 w 241"/>
                  <a:gd name="T69" fmla="*/ 140 h 159"/>
                  <a:gd name="T70" fmla="*/ 179 w 241"/>
                  <a:gd name="T71" fmla="*/ 144 h 159"/>
                  <a:gd name="T72" fmla="*/ 165 w 241"/>
                  <a:gd name="T73" fmla="*/ 154 h 159"/>
                  <a:gd name="T74" fmla="*/ 153 w 241"/>
                  <a:gd name="T75" fmla="*/ 159 h 159"/>
                  <a:gd name="T76" fmla="*/ 148 w 241"/>
                  <a:gd name="T77" fmla="*/ 144 h 159"/>
                  <a:gd name="T78" fmla="*/ 148 w 241"/>
                  <a:gd name="T79" fmla="*/ 133 h 159"/>
                  <a:gd name="T80" fmla="*/ 151 w 241"/>
                  <a:gd name="T81" fmla="*/ 128 h 159"/>
                  <a:gd name="T82" fmla="*/ 134 w 241"/>
                  <a:gd name="T83" fmla="*/ 125 h 159"/>
                  <a:gd name="T84" fmla="*/ 132 w 241"/>
                  <a:gd name="T85" fmla="*/ 121 h 159"/>
                  <a:gd name="T86" fmla="*/ 134 w 241"/>
                  <a:gd name="T87" fmla="*/ 118 h 159"/>
                  <a:gd name="T88" fmla="*/ 122 w 241"/>
                  <a:gd name="T89" fmla="*/ 116 h 159"/>
                  <a:gd name="T90" fmla="*/ 108 w 241"/>
                  <a:gd name="T91" fmla="*/ 123 h 159"/>
                  <a:gd name="T92" fmla="*/ 104 w 241"/>
                  <a:gd name="T93" fmla="*/ 133 h 159"/>
                  <a:gd name="T94" fmla="*/ 101 w 241"/>
                  <a:gd name="T95" fmla="*/ 133 h 159"/>
                  <a:gd name="T96" fmla="*/ 89 w 241"/>
                  <a:gd name="T97" fmla="*/ 142 h 159"/>
                  <a:gd name="T98" fmla="*/ 85 w 241"/>
                  <a:gd name="T99" fmla="*/ 137 h 159"/>
                  <a:gd name="T100" fmla="*/ 89 w 241"/>
                  <a:gd name="T101" fmla="*/ 128 h 159"/>
                  <a:gd name="T102" fmla="*/ 101 w 241"/>
                  <a:gd name="T103" fmla="*/ 121 h 159"/>
                  <a:gd name="T104" fmla="*/ 104 w 241"/>
                  <a:gd name="T105" fmla="*/ 111 h 159"/>
                  <a:gd name="T106" fmla="*/ 94 w 241"/>
                  <a:gd name="T107" fmla="*/ 99 h 159"/>
                  <a:gd name="T108" fmla="*/ 87 w 241"/>
                  <a:gd name="T109" fmla="*/ 85 h 159"/>
                  <a:gd name="T110" fmla="*/ 63 w 241"/>
                  <a:gd name="T111" fmla="*/ 81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159"/>
                  <a:gd name="T170" fmla="*/ 241 w 241"/>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159">
                    <a:moveTo>
                      <a:pt x="59" y="85"/>
                    </a:moveTo>
                    <a:lnTo>
                      <a:pt x="59" y="85"/>
                    </a:lnTo>
                    <a:lnTo>
                      <a:pt x="49" y="90"/>
                    </a:lnTo>
                    <a:lnTo>
                      <a:pt x="42" y="92"/>
                    </a:lnTo>
                    <a:lnTo>
                      <a:pt x="37" y="95"/>
                    </a:lnTo>
                    <a:lnTo>
                      <a:pt x="33" y="90"/>
                    </a:lnTo>
                    <a:lnTo>
                      <a:pt x="11" y="90"/>
                    </a:lnTo>
                    <a:lnTo>
                      <a:pt x="9" y="90"/>
                    </a:lnTo>
                    <a:lnTo>
                      <a:pt x="9" y="88"/>
                    </a:lnTo>
                    <a:lnTo>
                      <a:pt x="0" y="83"/>
                    </a:lnTo>
                    <a:lnTo>
                      <a:pt x="4" y="69"/>
                    </a:lnTo>
                    <a:lnTo>
                      <a:pt x="7" y="69"/>
                    </a:lnTo>
                    <a:lnTo>
                      <a:pt x="7" y="64"/>
                    </a:lnTo>
                    <a:lnTo>
                      <a:pt x="7" y="62"/>
                    </a:lnTo>
                    <a:lnTo>
                      <a:pt x="16" y="47"/>
                    </a:lnTo>
                    <a:lnTo>
                      <a:pt x="26" y="40"/>
                    </a:lnTo>
                    <a:lnTo>
                      <a:pt x="26" y="38"/>
                    </a:lnTo>
                    <a:lnTo>
                      <a:pt x="23" y="33"/>
                    </a:lnTo>
                    <a:lnTo>
                      <a:pt x="26" y="31"/>
                    </a:lnTo>
                    <a:lnTo>
                      <a:pt x="21" y="26"/>
                    </a:lnTo>
                    <a:lnTo>
                      <a:pt x="19" y="17"/>
                    </a:lnTo>
                    <a:lnTo>
                      <a:pt x="19"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7" y="19"/>
                    </a:lnTo>
                    <a:lnTo>
                      <a:pt x="89" y="21"/>
                    </a:lnTo>
                    <a:lnTo>
                      <a:pt x="92" y="17"/>
                    </a:lnTo>
                    <a:lnTo>
                      <a:pt x="96" y="19"/>
                    </a:lnTo>
                    <a:lnTo>
                      <a:pt x="96" y="21"/>
                    </a:lnTo>
                    <a:lnTo>
                      <a:pt x="99" y="21"/>
                    </a:lnTo>
                    <a:lnTo>
                      <a:pt x="108" y="21"/>
                    </a:lnTo>
                    <a:lnTo>
                      <a:pt x="111" y="21"/>
                    </a:lnTo>
                    <a:lnTo>
                      <a:pt x="111" y="24"/>
                    </a:lnTo>
                    <a:lnTo>
                      <a:pt x="113" y="21"/>
                    </a:lnTo>
                    <a:lnTo>
                      <a:pt x="113" y="17"/>
                    </a:lnTo>
                    <a:lnTo>
                      <a:pt x="113" y="14"/>
                    </a:lnTo>
                    <a:lnTo>
                      <a:pt x="113" y="12"/>
                    </a:lnTo>
                    <a:lnTo>
                      <a:pt x="115" y="10"/>
                    </a:lnTo>
                    <a:lnTo>
                      <a:pt x="118" y="7"/>
                    </a:lnTo>
                    <a:lnTo>
                      <a:pt x="120" y="5"/>
                    </a:lnTo>
                    <a:lnTo>
                      <a:pt x="122" y="5"/>
                    </a:lnTo>
                    <a:lnTo>
                      <a:pt x="125" y="5"/>
                    </a:lnTo>
                    <a:lnTo>
                      <a:pt x="130" y="5"/>
                    </a:lnTo>
                    <a:lnTo>
                      <a:pt x="132" y="5"/>
                    </a:lnTo>
                    <a:lnTo>
                      <a:pt x="134" y="5"/>
                    </a:lnTo>
                    <a:lnTo>
                      <a:pt x="137" y="3"/>
                    </a:lnTo>
                    <a:lnTo>
                      <a:pt x="137" y="0"/>
                    </a:lnTo>
                    <a:lnTo>
                      <a:pt x="144" y="0"/>
                    </a:lnTo>
                    <a:lnTo>
                      <a:pt x="148" y="0"/>
                    </a:lnTo>
                    <a:lnTo>
                      <a:pt x="151" y="0"/>
                    </a:lnTo>
                    <a:lnTo>
                      <a:pt x="156" y="0"/>
                    </a:lnTo>
                    <a:lnTo>
                      <a:pt x="158" y="3"/>
                    </a:lnTo>
                    <a:lnTo>
                      <a:pt x="160" y="5"/>
                    </a:lnTo>
                    <a:lnTo>
                      <a:pt x="163" y="10"/>
                    </a:lnTo>
                    <a:lnTo>
                      <a:pt x="163" y="12"/>
                    </a:lnTo>
                    <a:lnTo>
                      <a:pt x="163" y="14"/>
                    </a:lnTo>
                    <a:lnTo>
                      <a:pt x="160" y="14"/>
                    </a:lnTo>
                    <a:lnTo>
                      <a:pt x="163" y="21"/>
                    </a:lnTo>
                    <a:lnTo>
                      <a:pt x="170" y="24"/>
                    </a:lnTo>
                    <a:lnTo>
                      <a:pt x="172" y="24"/>
                    </a:lnTo>
                    <a:lnTo>
                      <a:pt x="174" y="26"/>
                    </a:lnTo>
                    <a:lnTo>
                      <a:pt x="177" y="29"/>
                    </a:lnTo>
                    <a:lnTo>
                      <a:pt x="177" y="36"/>
                    </a:lnTo>
                    <a:lnTo>
                      <a:pt x="177" y="38"/>
                    </a:lnTo>
                    <a:lnTo>
                      <a:pt x="181" y="40"/>
                    </a:lnTo>
                    <a:lnTo>
                      <a:pt x="184" y="40"/>
                    </a:lnTo>
                    <a:lnTo>
                      <a:pt x="186" y="40"/>
                    </a:lnTo>
                    <a:lnTo>
                      <a:pt x="189" y="43"/>
                    </a:lnTo>
                    <a:lnTo>
                      <a:pt x="191" y="43"/>
                    </a:lnTo>
                    <a:lnTo>
                      <a:pt x="193" y="43"/>
                    </a:lnTo>
                    <a:lnTo>
                      <a:pt x="203" y="40"/>
                    </a:lnTo>
                    <a:lnTo>
                      <a:pt x="205" y="40"/>
                    </a:lnTo>
                    <a:lnTo>
                      <a:pt x="210" y="50"/>
                    </a:lnTo>
                    <a:lnTo>
                      <a:pt x="212" y="50"/>
                    </a:lnTo>
                    <a:lnTo>
                      <a:pt x="215" y="47"/>
                    </a:lnTo>
                    <a:lnTo>
                      <a:pt x="217" y="50"/>
                    </a:lnTo>
                    <a:lnTo>
                      <a:pt x="222" y="50"/>
                    </a:lnTo>
                    <a:lnTo>
                      <a:pt x="222" y="52"/>
                    </a:lnTo>
                    <a:lnTo>
                      <a:pt x="226" y="52"/>
                    </a:lnTo>
                    <a:lnTo>
                      <a:pt x="229" y="55"/>
                    </a:lnTo>
                    <a:lnTo>
                      <a:pt x="231" y="55"/>
                    </a:lnTo>
                    <a:lnTo>
                      <a:pt x="233" y="57"/>
                    </a:lnTo>
                    <a:lnTo>
                      <a:pt x="238" y="57"/>
                    </a:lnTo>
                    <a:lnTo>
                      <a:pt x="241" y="57"/>
                    </a:lnTo>
                    <a:lnTo>
                      <a:pt x="238" y="59"/>
                    </a:lnTo>
                    <a:lnTo>
                      <a:pt x="241" y="64"/>
                    </a:lnTo>
                    <a:lnTo>
                      <a:pt x="238" y="69"/>
                    </a:lnTo>
                    <a:lnTo>
                      <a:pt x="233" y="69"/>
                    </a:lnTo>
                    <a:lnTo>
                      <a:pt x="236" y="71"/>
                    </a:lnTo>
                    <a:lnTo>
                      <a:pt x="238" y="73"/>
                    </a:lnTo>
                    <a:lnTo>
                      <a:pt x="233" y="73"/>
                    </a:lnTo>
                    <a:lnTo>
                      <a:pt x="233" y="76"/>
                    </a:lnTo>
                    <a:lnTo>
                      <a:pt x="233" y="78"/>
                    </a:lnTo>
                    <a:lnTo>
                      <a:pt x="236" y="81"/>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7"/>
                    </a:lnTo>
                    <a:lnTo>
                      <a:pt x="205" y="109"/>
                    </a:lnTo>
                    <a:lnTo>
                      <a:pt x="203" y="111"/>
                    </a:lnTo>
                    <a:lnTo>
                      <a:pt x="200" y="111"/>
                    </a:lnTo>
                    <a:lnTo>
                      <a:pt x="196" y="111"/>
                    </a:lnTo>
                    <a:lnTo>
                      <a:pt x="196" y="116"/>
                    </a:lnTo>
                    <a:lnTo>
                      <a:pt x="193" y="114"/>
                    </a:lnTo>
                    <a:lnTo>
                      <a:pt x="189"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2" y="123"/>
                    </a:lnTo>
                    <a:lnTo>
                      <a:pt x="170" y="125"/>
                    </a:lnTo>
                    <a:lnTo>
                      <a:pt x="170" y="133"/>
                    </a:lnTo>
                    <a:lnTo>
                      <a:pt x="170" y="130"/>
                    </a:lnTo>
                    <a:lnTo>
                      <a:pt x="167" y="128"/>
                    </a:lnTo>
                    <a:lnTo>
                      <a:pt x="167" y="125"/>
                    </a:lnTo>
                    <a:lnTo>
                      <a:pt x="167" y="128"/>
                    </a:lnTo>
                    <a:lnTo>
                      <a:pt x="165" y="128"/>
                    </a:lnTo>
                    <a:lnTo>
                      <a:pt x="165" y="125"/>
                    </a:lnTo>
                    <a:lnTo>
                      <a:pt x="163" y="125"/>
                    </a:lnTo>
                    <a:lnTo>
                      <a:pt x="160" y="125"/>
                    </a:lnTo>
                    <a:lnTo>
                      <a:pt x="160" y="123"/>
                    </a:lnTo>
                    <a:lnTo>
                      <a:pt x="160" y="125"/>
                    </a:lnTo>
                    <a:lnTo>
                      <a:pt x="156" y="125"/>
                    </a:lnTo>
                    <a:lnTo>
                      <a:pt x="158" y="128"/>
                    </a:lnTo>
                    <a:lnTo>
                      <a:pt x="160" y="128"/>
                    </a:lnTo>
                    <a:lnTo>
                      <a:pt x="160" y="130"/>
                    </a:lnTo>
                    <a:lnTo>
                      <a:pt x="160" y="128"/>
                    </a:lnTo>
                    <a:lnTo>
                      <a:pt x="163" y="130"/>
                    </a:lnTo>
                    <a:lnTo>
                      <a:pt x="165" y="130"/>
                    </a:lnTo>
                    <a:lnTo>
                      <a:pt x="165" y="133"/>
                    </a:lnTo>
                    <a:lnTo>
                      <a:pt x="167" y="133"/>
                    </a:lnTo>
                    <a:lnTo>
                      <a:pt x="167" y="135"/>
                    </a:lnTo>
                    <a:lnTo>
                      <a:pt x="170" y="135"/>
                    </a:lnTo>
                    <a:lnTo>
                      <a:pt x="172" y="137"/>
                    </a:lnTo>
                    <a:lnTo>
                      <a:pt x="172" y="142"/>
                    </a:lnTo>
                    <a:lnTo>
                      <a:pt x="174" y="140"/>
                    </a:lnTo>
                    <a:lnTo>
                      <a:pt x="177" y="142"/>
                    </a:lnTo>
                    <a:lnTo>
                      <a:pt x="177" y="140"/>
                    </a:lnTo>
                    <a:lnTo>
                      <a:pt x="181" y="142"/>
                    </a:lnTo>
                    <a:lnTo>
                      <a:pt x="184" y="140"/>
                    </a:lnTo>
                    <a:lnTo>
                      <a:pt x="186" y="140"/>
                    </a:lnTo>
                    <a:lnTo>
                      <a:pt x="191" y="140"/>
                    </a:lnTo>
                    <a:lnTo>
                      <a:pt x="193" y="140"/>
                    </a:lnTo>
                    <a:lnTo>
                      <a:pt x="193" y="142"/>
                    </a:lnTo>
                    <a:lnTo>
                      <a:pt x="191" y="142"/>
                    </a:lnTo>
                    <a:lnTo>
                      <a:pt x="191" y="147"/>
                    </a:lnTo>
                    <a:lnTo>
                      <a:pt x="186" y="147"/>
                    </a:lnTo>
                    <a:lnTo>
                      <a:pt x="179" y="144"/>
                    </a:lnTo>
                    <a:lnTo>
                      <a:pt x="172" y="151"/>
                    </a:lnTo>
                    <a:lnTo>
                      <a:pt x="170" y="151"/>
                    </a:lnTo>
                    <a:lnTo>
                      <a:pt x="165" y="151"/>
                    </a:lnTo>
                    <a:lnTo>
                      <a:pt x="167" y="154"/>
                    </a:lnTo>
                    <a:lnTo>
                      <a:pt x="165" y="154"/>
                    </a:lnTo>
                    <a:lnTo>
                      <a:pt x="163" y="156"/>
                    </a:lnTo>
                    <a:lnTo>
                      <a:pt x="160" y="156"/>
                    </a:lnTo>
                    <a:lnTo>
                      <a:pt x="158" y="159"/>
                    </a:lnTo>
                    <a:lnTo>
                      <a:pt x="156" y="159"/>
                    </a:lnTo>
                    <a:lnTo>
                      <a:pt x="153" y="159"/>
                    </a:lnTo>
                    <a:lnTo>
                      <a:pt x="151" y="156"/>
                    </a:lnTo>
                    <a:lnTo>
                      <a:pt x="153" y="154"/>
                    </a:lnTo>
                    <a:lnTo>
                      <a:pt x="153" y="147"/>
                    </a:lnTo>
                    <a:lnTo>
                      <a:pt x="151" y="144"/>
                    </a:lnTo>
                    <a:lnTo>
                      <a:pt x="148" y="144"/>
                    </a:lnTo>
                    <a:lnTo>
                      <a:pt x="144" y="140"/>
                    </a:lnTo>
                    <a:lnTo>
                      <a:pt x="139" y="140"/>
                    </a:lnTo>
                    <a:lnTo>
                      <a:pt x="141" y="137"/>
                    </a:lnTo>
                    <a:lnTo>
                      <a:pt x="148" y="133"/>
                    </a:lnTo>
                    <a:lnTo>
                      <a:pt x="153" y="130"/>
                    </a:lnTo>
                    <a:lnTo>
                      <a:pt x="156" y="130"/>
                    </a:lnTo>
                    <a:lnTo>
                      <a:pt x="153" y="130"/>
                    </a:lnTo>
                    <a:lnTo>
                      <a:pt x="153" y="128"/>
                    </a:lnTo>
                    <a:lnTo>
                      <a:pt x="153" y="125"/>
                    </a:lnTo>
                    <a:lnTo>
                      <a:pt x="151" y="128"/>
                    </a:lnTo>
                    <a:lnTo>
                      <a:pt x="148" y="125"/>
                    </a:lnTo>
                    <a:lnTo>
                      <a:pt x="146" y="125"/>
                    </a:lnTo>
                    <a:lnTo>
                      <a:pt x="146" y="128"/>
                    </a:lnTo>
                    <a:lnTo>
                      <a:pt x="139" y="128"/>
                    </a:lnTo>
                    <a:lnTo>
                      <a:pt x="134" y="125"/>
                    </a:lnTo>
                    <a:lnTo>
                      <a:pt x="132" y="125"/>
                    </a:lnTo>
                    <a:lnTo>
                      <a:pt x="130" y="125"/>
                    </a:lnTo>
                    <a:lnTo>
                      <a:pt x="130" y="123"/>
                    </a:lnTo>
                    <a:lnTo>
                      <a:pt x="132" y="121"/>
                    </a:lnTo>
                    <a:lnTo>
                      <a:pt x="127" y="121"/>
                    </a:lnTo>
                    <a:lnTo>
                      <a:pt x="130" y="118"/>
                    </a:lnTo>
                    <a:lnTo>
                      <a:pt x="134" y="121"/>
                    </a:lnTo>
                    <a:lnTo>
                      <a:pt x="137" y="118"/>
                    </a:lnTo>
                    <a:lnTo>
                      <a:pt x="134" y="118"/>
                    </a:lnTo>
                    <a:lnTo>
                      <a:pt x="130" y="114"/>
                    </a:lnTo>
                    <a:lnTo>
                      <a:pt x="130" y="116"/>
                    </a:lnTo>
                    <a:lnTo>
                      <a:pt x="127" y="116"/>
                    </a:lnTo>
                    <a:lnTo>
                      <a:pt x="127" y="114"/>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3"/>
                    </a:lnTo>
                    <a:lnTo>
                      <a:pt x="104" y="133"/>
                    </a:lnTo>
                    <a:lnTo>
                      <a:pt x="104" y="135"/>
                    </a:lnTo>
                    <a:lnTo>
                      <a:pt x="101" y="135"/>
                    </a:lnTo>
                    <a:lnTo>
                      <a:pt x="101" y="133"/>
                    </a:lnTo>
                    <a:lnTo>
                      <a:pt x="101" y="140"/>
                    </a:lnTo>
                    <a:lnTo>
                      <a:pt x="99" y="140"/>
                    </a:lnTo>
                    <a:lnTo>
                      <a:pt x="96" y="140"/>
                    </a:lnTo>
                    <a:lnTo>
                      <a:pt x="92" y="142"/>
                    </a:lnTo>
                    <a:lnTo>
                      <a:pt x="89" y="142"/>
                    </a:lnTo>
                    <a:lnTo>
                      <a:pt x="85" y="142"/>
                    </a:lnTo>
                    <a:lnTo>
                      <a:pt x="82" y="140"/>
                    </a:lnTo>
                    <a:lnTo>
                      <a:pt x="80" y="140"/>
                    </a:lnTo>
                    <a:lnTo>
                      <a:pt x="80" y="137"/>
                    </a:lnTo>
                    <a:lnTo>
                      <a:pt x="82" y="137"/>
                    </a:lnTo>
                    <a:lnTo>
                      <a:pt x="85" y="137"/>
                    </a:lnTo>
                    <a:lnTo>
                      <a:pt x="85" y="135"/>
                    </a:lnTo>
                    <a:lnTo>
                      <a:pt x="85" y="133"/>
                    </a:lnTo>
                    <a:lnTo>
                      <a:pt x="87" y="133"/>
                    </a:lnTo>
                    <a:lnTo>
                      <a:pt x="87" y="130"/>
                    </a:lnTo>
                    <a:lnTo>
                      <a:pt x="89" y="128"/>
                    </a:lnTo>
                    <a:lnTo>
                      <a:pt x="92" y="123"/>
                    </a:lnTo>
                    <a:lnTo>
                      <a:pt x="92" y="121"/>
                    </a:lnTo>
                    <a:lnTo>
                      <a:pt x="94" y="118"/>
                    </a:lnTo>
                    <a:lnTo>
                      <a:pt x="94" y="121"/>
                    </a:lnTo>
                    <a:lnTo>
                      <a:pt x="96" y="121"/>
                    </a:lnTo>
                    <a:lnTo>
                      <a:pt x="101" y="121"/>
                    </a:lnTo>
                    <a:lnTo>
                      <a:pt x="104" y="121"/>
                    </a:lnTo>
                    <a:lnTo>
                      <a:pt x="104" y="118"/>
                    </a:lnTo>
                    <a:lnTo>
                      <a:pt x="104" y="116"/>
                    </a:lnTo>
                    <a:lnTo>
                      <a:pt x="104" y="114"/>
                    </a:lnTo>
                    <a:lnTo>
                      <a:pt x="104" y="111"/>
                    </a:lnTo>
                    <a:lnTo>
                      <a:pt x="99" y="109"/>
                    </a:lnTo>
                    <a:lnTo>
                      <a:pt x="99" y="107"/>
                    </a:lnTo>
                    <a:lnTo>
                      <a:pt x="99" y="104"/>
                    </a:lnTo>
                    <a:lnTo>
                      <a:pt x="96" y="102"/>
                    </a:lnTo>
                    <a:lnTo>
                      <a:pt x="94" y="99"/>
                    </a:lnTo>
                    <a:lnTo>
                      <a:pt x="94" y="90"/>
                    </a:lnTo>
                    <a:lnTo>
                      <a:pt x="92" y="90"/>
                    </a:lnTo>
                    <a:lnTo>
                      <a:pt x="89" y="88"/>
                    </a:lnTo>
                    <a:lnTo>
                      <a:pt x="87" y="85"/>
                    </a:lnTo>
                    <a:lnTo>
                      <a:pt x="82" y="88"/>
                    </a:lnTo>
                    <a:lnTo>
                      <a:pt x="80" y="85"/>
                    </a:lnTo>
                    <a:lnTo>
                      <a:pt x="75" y="81"/>
                    </a:lnTo>
                    <a:lnTo>
                      <a:pt x="70" y="81"/>
                    </a:lnTo>
                    <a:lnTo>
                      <a:pt x="66" y="83"/>
                    </a:lnTo>
                    <a:lnTo>
                      <a:pt x="63" y="81"/>
                    </a:lnTo>
                    <a:lnTo>
                      <a:pt x="61" y="83"/>
                    </a:lnTo>
                    <a:lnTo>
                      <a:pt x="59" y="85"/>
                    </a:lnTo>
                  </a:path>
                </a:pathLst>
              </a:custGeom>
              <a:grpFill/>
              <a:ln w="9525">
                <a:noFill/>
                <a:round/>
                <a:headEnd/>
                <a:tailEnd/>
              </a:ln>
            </p:spPr>
            <p:txBody>
              <a:bodyPr/>
              <a:lstStyle/>
              <a:p>
                <a:pPr>
                  <a:defRPr/>
                </a:pPr>
                <a:endParaRPr lang="en-US" sz="1200" kern="0">
                  <a:solidFill>
                    <a:srgbClr val="0096D6"/>
                  </a:solidFill>
                </a:endParaRPr>
              </a:p>
            </p:txBody>
          </p:sp>
          <p:sp>
            <p:nvSpPr>
              <p:cNvPr id="2794" name="Freeform 969"/>
              <p:cNvSpPr>
                <a:spLocks/>
              </p:cNvSpPr>
              <p:nvPr/>
            </p:nvSpPr>
            <p:spPr bwMode="auto">
              <a:xfrm>
                <a:off x="3036" y="1818"/>
                <a:ext cx="92" cy="55"/>
              </a:xfrm>
              <a:custGeom>
                <a:avLst/>
                <a:gdLst>
                  <a:gd name="T0" fmla="*/ 90 w 92"/>
                  <a:gd name="T1" fmla="*/ 36 h 55"/>
                  <a:gd name="T2" fmla="*/ 85 w 92"/>
                  <a:gd name="T3" fmla="*/ 38 h 55"/>
                  <a:gd name="T4" fmla="*/ 83 w 92"/>
                  <a:gd name="T5" fmla="*/ 40 h 55"/>
                  <a:gd name="T6" fmla="*/ 80 w 92"/>
                  <a:gd name="T7" fmla="*/ 45 h 55"/>
                  <a:gd name="T8" fmla="*/ 78 w 92"/>
                  <a:gd name="T9" fmla="*/ 47 h 55"/>
                  <a:gd name="T10" fmla="*/ 71 w 92"/>
                  <a:gd name="T11" fmla="*/ 50 h 55"/>
                  <a:gd name="T12" fmla="*/ 68 w 92"/>
                  <a:gd name="T13" fmla="*/ 50 h 55"/>
                  <a:gd name="T14" fmla="*/ 66 w 92"/>
                  <a:gd name="T15" fmla="*/ 55 h 55"/>
                  <a:gd name="T16" fmla="*/ 64 w 92"/>
                  <a:gd name="T17" fmla="*/ 47 h 55"/>
                  <a:gd name="T18" fmla="*/ 50 w 92"/>
                  <a:gd name="T19" fmla="*/ 45 h 55"/>
                  <a:gd name="T20" fmla="*/ 40 w 92"/>
                  <a:gd name="T21" fmla="*/ 50 h 55"/>
                  <a:gd name="T22" fmla="*/ 35 w 92"/>
                  <a:gd name="T23" fmla="*/ 52 h 55"/>
                  <a:gd name="T24" fmla="*/ 28 w 92"/>
                  <a:gd name="T25" fmla="*/ 50 h 55"/>
                  <a:gd name="T26" fmla="*/ 7 w 92"/>
                  <a:gd name="T27" fmla="*/ 31 h 55"/>
                  <a:gd name="T28" fmla="*/ 2 w 92"/>
                  <a:gd name="T29" fmla="*/ 24 h 55"/>
                  <a:gd name="T30" fmla="*/ 0 w 92"/>
                  <a:gd name="T31" fmla="*/ 19 h 55"/>
                  <a:gd name="T32" fmla="*/ 5 w 92"/>
                  <a:gd name="T33" fmla="*/ 21 h 55"/>
                  <a:gd name="T34" fmla="*/ 7 w 92"/>
                  <a:gd name="T35" fmla="*/ 17 h 55"/>
                  <a:gd name="T36" fmla="*/ 21 w 92"/>
                  <a:gd name="T37" fmla="*/ 10 h 55"/>
                  <a:gd name="T38" fmla="*/ 31 w 92"/>
                  <a:gd name="T39" fmla="*/ 0 h 55"/>
                  <a:gd name="T40" fmla="*/ 35 w 92"/>
                  <a:gd name="T41" fmla="*/ 7 h 55"/>
                  <a:gd name="T42" fmla="*/ 40 w 92"/>
                  <a:gd name="T43" fmla="*/ 7 h 55"/>
                  <a:gd name="T44" fmla="*/ 45 w 92"/>
                  <a:gd name="T45" fmla="*/ 5 h 55"/>
                  <a:gd name="T46" fmla="*/ 47 w 92"/>
                  <a:gd name="T47" fmla="*/ 7 h 55"/>
                  <a:gd name="T48" fmla="*/ 57 w 92"/>
                  <a:gd name="T49" fmla="*/ 12 h 55"/>
                  <a:gd name="T50" fmla="*/ 59 w 92"/>
                  <a:gd name="T51" fmla="*/ 12 h 55"/>
                  <a:gd name="T52" fmla="*/ 57 w 92"/>
                  <a:gd name="T53" fmla="*/ 14 h 55"/>
                  <a:gd name="T54" fmla="*/ 64 w 92"/>
                  <a:gd name="T55" fmla="*/ 21 h 55"/>
                  <a:gd name="T56" fmla="*/ 66 w 92"/>
                  <a:gd name="T57" fmla="*/ 17 h 55"/>
                  <a:gd name="T58" fmla="*/ 78 w 92"/>
                  <a:gd name="T59" fmla="*/ 19 h 55"/>
                  <a:gd name="T60" fmla="*/ 80 w 92"/>
                  <a:gd name="T61" fmla="*/ 24 h 55"/>
                  <a:gd name="T62" fmla="*/ 83 w 92"/>
                  <a:gd name="T63" fmla="*/ 24 h 55"/>
                  <a:gd name="T64" fmla="*/ 92 w 92"/>
                  <a:gd name="T65" fmla="*/ 33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5"/>
                  <a:gd name="T101" fmla="*/ 92 w 92"/>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5">
                    <a:moveTo>
                      <a:pt x="92" y="33"/>
                    </a:moveTo>
                    <a:lnTo>
                      <a:pt x="90" y="36"/>
                    </a:lnTo>
                    <a:lnTo>
                      <a:pt x="87" y="36"/>
                    </a:lnTo>
                    <a:lnTo>
                      <a:pt x="85" y="38"/>
                    </a:lnTo>
                    <a:lnTo>
                      <a:pt x="83" y="38"/>
                    </a:lnTo>
                    <a:lnTo>
                      <a:pt x="83" y="40"/>
                    </a:lnTo>
                    <a:lnTo>
                      <a:pt x="83" y="43"/>
                    </a:lnTo>
                    <a:lnTo>
                      <a:pt x="80" y="45"/>
                    </a:lnTo>
                    <a:lnTo>
                      <a:pt x="78" y="45"/>
                    </a:lnTo>
                    <a:lnTo>
                      <a:pt x="78" y="47"/>
                    </a:lnTo>
                    <a:lnTo>
                      <a:pt x="76" y="50"/>
                    </a:lnTo>
                    <a:lnTo>
                      <a:pt x="71" y="50"/>
                    </a:lnTo>
                    <a:lnTo>
                      <a:pt x="68" y="50"/>
                    </a:lnTo>
                    <a:lnTo>
                      <a:pt x="66" y="55"/>
                    </a:lnTo>
                    <a:lnTo>
                      <a:pt x="66" y="50"/>
                    </a:lnTo>
                    <a:lnTo>
                      <a:pt x="64" y="47"/>
                    </a:lnTo>
                    <a:lnTo>
                      <a:pt x="54" y="50"/>
                    </a:lnTo>
                    <a:lnTo>
                      <a:pt x="50" y="45"/>
                    </a:lnTo>
                    <a:lnTo>
                      <a:pt x="42" y="45"/>
                    </a:lnTo>
                    <a:lnTo>
                      <a:pt x="40" y="50"/>
                    </a:lnTo>
                    <a:lnTo>
                      <a:pt x="38" y="52"/>
                    </a:lnTo>
                    <a:lnTo>
                      <a:pt x="35" y="52"/>
                    </a:lnTo>
                    <a:lnTo>
                      <a:pt x="31" y="52"/>
                    </a:lnTo>
                    <a:lnTo>
                      <a:pt x="28" y="50"/>
                    </a:lnTo>
                    <a:lnTo>
                      <a:pt x="26" y="50"/>
                    </a:lnTo>
                    <a:lnTo>
                      <a:pt x="7" y="31"/>
                    </a:lnTo>
                    <a:lnTo>
                      <a:pt x="5" y="24"/>
                    </a:lnTo>
                    <a:lnTo>
                      <a:pt x="2" y="24"/>
                    </a:lnTo>
                    <a:lnTo>
                      <a:pt x="0" y="21"/>
                    </a:lnTo>
                    <a:lnTo>
                      <a:pt x="0" y="19"/>
                    </a:lnTo>
                    <a:lnTo>
                      <a:pt x="0" y="17"/>
                    </a:lnTo>
                    <a:lnTo>
                      <a:pt x="5" y="21"/>
                    </a:lnTo>
                    <a:lnTo>
                      <a:pt x="7" y="17"/>
                    </a:lnTo>
                    <a:lnTo>
                      <a:pt x="19" y="12"/>
                    </a:lnTo>
                    <a:lnTo>
                      <a:pt x="21" y="10"/>
                    </a:lnTo>
                    <a:lnTo>
                      <a:pt x="28" y="7"/>
                    </a:lnTo>
                    <a:lnTo>
                      <a:pt x="31" y="0"/>
                    </a:lnTo>
                    <a:lnTo>
                      <a:pt x="33" y="0"/>
                    </a:lnTo>
                    <a:lnTo>
                      <a:pt x="35" y="7"/>
                    </a:lnTo>
                    <a:lnTo>
                      <a:pt x="38" y="7"/>
                    </a:lnTo>
                    <a:lnTo>
                      <a:pt x="40" y="7"/>
                    </a:lnTo>
                    <a:lnTo>
                      <a:pt x="42" y="3"/>
                    </a:lnTo>
                    <a:lnTo>
                      <a:pt x="45" y="5"/>
                    </a:lnTo>
                    <a:lnTo>
                      <a:pt x="47" y="7"/>
                    </a:lnTo>
                    <a:lnTo>
                      <a:pt x="54" y="7"/>
                    </a:lnTo>
                    <a:lnTo>
                      <a:pt x="57" y="12"/>
                    </a:lnTo>
                    <a:lnTo>
                      <a:pt x="59" y="12"/>
                    </a:lnTo>
                    <a:lnTo>
                      <a:pt x="57" y="14"/>
                    </a:lnTo>
                    <a:lnTo>
                      <a:pt x="61" y="19"/>
                    </a:lnTo>
                    <a:lnTo>
                      <a:pt x="64" y="21"/>
                    </a:lnTo>
                    <a:lnTo>
                      <a:pt x="66" y="19"/>
                    </a:lnTo>
                    <a:lnTo>
                      <a:pt x="66" y="17"/>
                    </a:lnTo>
                    <a:lnTo>
                      <a:pt x="78" y="19"/>
                    </a:lnTo>
                    <a:lnTo>
                      <a:pt x="78" y="21"/>
                    </a:lnTo>
                    <a:lnTo>
                      <a:pt x="80" y="24"/>
                    </a:lnTo>
                    <a:lnTo>
                      <a:pt x="83" y="24"/>
                    </a:lnTo>
                    <a:lnTo>
                      <a:pt x="87" y="31"/>
                    </a:lnTo>
                    <a:lnTo>
                      <a:pt x="92" y="33"/>
                    </a:lnTo>
                    <a:close/>
                  </a:path>
                </a:pathLst>
              </a:custGeom>
              <a:grpFill/>
              <a:ln w="9525">
                <a:noFill/>
                <a:round/>
                <a:headEnd/>
                <a:tailEnd/>
              </a:ln>
            </p:spPr>
            <p:txBody>
              <a:bodyPr/>
              <a:lstStyle/>
              <a:p>
                <a:pPr>
                  <a:defRPr/>
                </a:pPr>
                <a:endParaRPr lang="en-US" sz="1200" kern="0">
                  <a:solidFill>
                    <a:srgbClr val="0096D6"/>
                  </a:solidFill>
                </a:endParaRPr>
              </a:p>
            </p:txBody>
          </p:sp>
          <p:sp>
            <p:nvSpPr>
              <p:cNvPr id="2795" name="Freeform 970"/>
              <p:cNvSpPr>
                <a:spLocks/>
              </p:cNvSpPr>
              <p:nvPr/>
            </p:nvSpPr>
            <p:spPr bwMode="auto">
              <a:xfrm>
                <a:off x="3036" y="1818"/>
                <a:ext cx="92" cy="55"/>
              </a:xfrm>
              <a:custGeom>
                <a:avLst/>
                <a:gdLst>
                  <a:gd name="T0" fmla="*/ 90 w 92"/>
                  <a:gd name="T1" fmla="*/ 36 h 55"/>
                  <a:gd name="T2" fmla="*/ 85 w 92"/>
                  <a:gd name="T3" fmla="*/ 38 h 55"/>
                  <a:gd name="T4" fmla="*/ 83 w 92"/>
                  <a:gd name="T5" fmla="*/ 40 h 55"/>
                  <a:gd name="T6" fmla="*/ 80 w 92"/>
                  <a:gd name="T7" fmla="*/ 45 h 55"/>
                  <a:gd name="T8" fmla="*/ 78 w 92"/>
                  <a:gd name="T9" fmla="*/ 47 h 55"/>
                  <a:gd name="T10" fmla="*/ 71 w 92"/>
                  <a:gd name="T11" fmla="*/ 50 h 55"/>
                  <a:gd name="T12" fmla="*/ 68 w 92"/>
                  <a:gd name="T13" fmla="*/ 50 h 55"/>
                  <a:gd name="T14" fmla="*/ 66 w 92"/>
                  <a:gd name="T15" fmla="*/ 55 h 55"/>
                  <a:gd name="T16" fmla="*/ 64 w 92"/>
                  <a:gd name="T17" fmla="*/ 47 h 55"/>
                  <a:gd name="T18" fmla="*/ 50 w 92"/>
                  <a:gd name="T19" fmla="*/ 45 h 55"/>
                  <a:gd name="T20" fmla="*/ 40 w 92"/>
                  <a:gd name="T21" fmla="*/ 50 h 55"/>
                  <a:gd name="T22" fmla="*/ 35 w 92"/>
                  <a:gd name="T23" fmla="*/ 52 h 55"/>
                  <a:gd name="T24" fmla="*/ 28 w 92"/>
                  <a:gd name="T25" fmla="*/ 50 h 55"/>
                  <a:gd name="T26" fmla="*/ 7 w 92"/>
                  <a:gd name="T27" fmla="*/ 31 h 55"/>
                  <a:gd name="T28" fmla="*/ 2 w 92"/>
                  <a:gd name="T29" fmla="*/ 24 h 55"/>
                  <a:gd name="T30" fmla="*/ 0 w 92"/>
                  <a:gd name="T31" fmla="*/ 19 h 55"/>
                  <a:gd name="T32" fmla="*/ 5 w 92"/>
                  <a:gd name="T33" fmla="*/ 21 h 55"/>
                  <a:gd name="T34" fmla="*/ 7 w 92"/>
                  <a:gd name="T35" fmla="*/ 17 h 55"/>
                  <a:gd name="T36" fmla="*/ 21 w 92"/>
                  <a:gd name="T37" fmla="*/ 10 h 55"/>
                  <a:gd name="T38" fmla="*/ 31 w 92"/>
                  <a:gd name="T39" fmla="*/ 0 h 55"/>
                  <a:gd name="T40" fmla="*/ 35 w 92"/>
                  <a:gd name="T41" fmla="*/ 7 h 55"/>
                  <a:gd name="T42" fmla="*/ 40 w 92"/>
                  <a:gd name="T43" fmla="*/ 7 h 55"/>
                  <a:gd name="T44" fmla="*/ 45 w 92"/>
                  <a:gd name="T45" fmla="*/ 5 h 55"/>
                  <a:gd name="T46" fmla="*/ 47 w 92"/>
                  <a:gd name="T47" fmla="*/ 7 h 55"/>
                  <a:gd name="T48" fmla="*/ 57 w 92"/>
                  <a:gd name="T49" fmla="*/ 12 h 55"/>
                  <a:gd name="T50" fmla="*/ 59 w 92"/>
                  <a:gd name="T51" fmla="*/ 12 h 55"/>
                  <a:gd name="T52" fmla="*/ 57 w 92"/>
                  <a:gd name="T53" fmla="*/ 14 h 55"/>
                  <a:gd name="T54" fmla="*/ 64 w 92"/>
                  <a:gd name="T55" fmla="*/ 21 h 55"/>
                  <a:gd name="T56" fmla="*/ 66 w 92"/>
                  <a:gd name="T57" fmla="*/ 17 h 55"/>
                  <a:gd name="T58" fmla="*/ 78 w 92"/>
                  <a:gd name="T59" fmla="*/ 19 h 55"/>
                  <a:gd name="T60" fmla="*/ 80 w 92"/>
                  <a:gd name="T61" fmla="*/ 24 h 55"/>
                  <a:gd name="T62" fmla="*/ 83 w 92"/>
                  <a:gd name="T63" fmla="*/ 24 h 55"/>
                  <a:gd name="T64" fmla="*/ 92 w 92"/>
                  <a:gd name="T65" fmla="*/ 33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5"/>
                  <a:gd name="T101" fmla="*/ 92 w 92"/>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5">
                    <a:moveTo>
                      <a:pt x="92" y="33"/>
                    </a:moveTo>
                    <a:lnTo>
                      <a:pt x="90" y="36"/>
                    </a:lnTo>
                    <a:lnTo>
                      <a:pt x="87" y="36"/>
                    </a:lnTo>
                    <a:lnTo>
                      <a:pt x="85" y="38"/>
                    </a:lnTo>
                    <a:lnTo>
                      <a:pt x="83" y="38"/>
                    </a:lnTo>
                    <a:lnTo>
                      <a:pt x="83" y="40"/>
                    </a:lnTo>
                    <a:lnTo>
                      <a:pt x="83" y="43"/>
                    </a:lnTo>
                    <a:lnTo>
                      <a:pt x="80" y="45"/>
                    </a:lnTo>
                    <a:lnTo>
                      <a:pt x="78" y="45"/>
                    </a:lnTo>
                    <a:lnTo>
                      <a:pt x="78" y="47"/>
                    </a:lnTo>
                    <a:lnTo>
                      <a:pt x="76" y="50"/>
                    </a:lnTo>
                    <a:lnTo>
                      <a:pt x="71" y="50"/>
                    </a:lnTo>
                    <a:lnTo>
                      <a:pt x="68" y="50"/>
                    </a:lnTo>
                    <a:lnTo>
                      <a:pt x="66" y="55"/>
                    </a:lnTo>
                    <a:lnTo>
                      <a:pt x="66" y="50"/>
                    </a:lnTo>
                    <a:lnTo>
                      <a:pt x="64" y="47"/>
                    </a:lnTo>
                    <a:lnTo>
                      <a:pt x="54" y="50"/>
                    </a:lnTo>
                    <a:lnTo>
                      <a:pt x="50" y="45"/>
                    </a:lnTo>
                    <a:lnTo>
                      <a:pt x="42" y="45"/>
                    </a:lnTo>
                    <a:lnTo>
                      <a:pt x="40" y="50"/>
                    </a:lnTo>
                    <a:lnTo>
                      <a:pt x="38" y="52"/>
                    </a:lnTo>
                    <a:lnTo>
                      <a:pt x="35" y="52"/>
                    </a:lnTo>
                    <a:lnTo>
                      <a:pt x="31" y="52"/>
                    </a:lnTo>
                    <a:lnTo>
                      <a:pt x="28" y="50"/>
                    </a:lnTo>
                    <a:lnTo>
                      <a:pt x="26" y="50"/>
                    </a:lnTo>
                    <a:lnTo>
                      <a:pt x="7" y="31"/>
                    </a:lnTo>
                    <a:lnTo>
                      <a:pt x="5" y="24"/>
                    </a:lnTo>
                    <a:lnTo>
                      <a:pt x="2" y="24"/>
                    </a:lnTo>
                    <a:lnTo>
                      <a:pt x="0" y="21"/>
                    </a:lnTo>
                    <a:lnTo>
                      <a:pt x="0" y="19"/>
                    </a:lnTo>
                    <a:lnTo>
                      <a:pt x="0" y="17"/>
                    </a:lnTo>
                    <a:lnTo>
                      <a:pt x="5" y="21"/>
                    </a:lnTo>
                    <a:lnTo>
                      <a:pt x="7" y="17"/>
                    </a:lnTo>
                    <a:lnTo>
                      <a:pt x="19" y="12"/>
                    </a:lnTo>
                    <a:lnTo>
                      <a:pt x="21" y="10"/>
                    </a:lnTo>
                    <a:lnTo>
                      <a:pt x="28" y="7"/>
                    </a:lnTo>
                    <a:lnTo>
                      <a:pt x="31" y="0"/>
                    </a:lnTo>
                    <a:lnTo>
                      <a:pt x="33" y="0"/>
                    </a:lnTo>
                    <a:lnTo>
                      <a:pt x="35" y="7"/>
                    </a:lnTo>
                    <a:lnTo>
                      <a:pt x="38" y="7"/>
                    </a:lnTo>
                    <a:lnTo>
                      <a:pt x="40" y="7"/>
                    </a:lnTo>
                    <a:lnTo>
                      <a:pt x="42" y="3"/>
                    </a:lnTo>
                    <a:lnTo>
                      <a:pt x="45" y="5"/>
                    </a:lnTo>
                    <a:lnTo>
                      <a:pt x="47" y="7"/>
                    </a:lnTo>
                    <a:lnTo>
                      <a:pt x="54" y="7"/>
                    </a:lnTo>
                    <a:lnTo>
                      <a:pt x="57" y="12"/>
                    </a:lnTo>
                    <a:lnTo>
                      <a:pt x="59" y="12"/>
                    </a:lnTo>
                    <a:lnTo>
                      <a:pt x="57" y="14"/>
                    </a:lnTo>
                    <a:lnTo>
                      <a:pt x="61" y="19"/>
                    </a:lnTo>
                    <a:lnTo>
                      <a:pt x="64" y="21"/>
                    </a:lnTo>
                    <a:lnTo>
                      <a:pt x="66" y="19"/>
                    </a:lnTo>
                    <a:lnTo>
                      <a:pt x="66" y="17"/>
                    </a:lnTo>
                    <a:lnTo>
                      <a:pt x="78" y="19"/>
                    </a:lnTo>
                    <a:lnTo>
                      <a:pt x="78" y="21"/>
                    </a:lnTo>
                    <a:lnTo>
                      <a:pt x="80" y="24"/>
                    </a:lnTo>
                    <a:lnTo>
                      <a:pt x="83" y="24"/>
                    </a:lnTo>
                    <a:lnTo>
                      <a:pt x="87" y="31"/>
                    </a:lnTo>
                    <a:lnTo>
                      <a:pt x="92" y="33"/>
                    </a:lnTo>
                  </a:path>
                </a:pathLst>
              </a:custGeom>
              <a:grpFill/>
              <a:ln w="9525">
                <a:noFill/>
                <a:round/>
                <a:headEnd/>
                <a:tailEnd/>
              </a:ln>
            </p:spPr>
            <p:txBody>
              <a:bodyPr/>
              <a:lstStyle/>
              <a:p>
                <a:pPr>
                  <a:defRPr/>
                </a:pPr>
                <a:endParaRPr lang="en-US" sz="1200" kern="0">
                  <a:solidFill>
                    <a:srgbClr val="0096D6"/>
                  </a:solidFill>
                </a:endParaRPr>
              </a:p>
            </p:txBody>
          </p:sp>
          <p:sp>
            <p:nvSpPr>
              <p:cNvPr id="2796" name="Freeform 971"/>
              <p:cNvSpPr>
                <a:spLocks/>
              </p:cNvSpPr>
              <p:nvPr/>
            </p:nvSpPr>
            <p:spPr bwMode="auto">
              <a:xfrm>
                <a:off x="2958" y="1889"/>
                <a:ext cx="59" cy="36"/>
              </a:xfrm>
              <a:custGeom>
                <a:avLst/>
                <a:gdLst>
                  <a:gd name="T0" fmla="*/ 14 w 59"/>
                  <a:gd name="T1" fmla="*/ 36 h 36"/>
                  <a:gd name="T2" fmla="*/ 12 w 59"/>
                  <a:gd name="T3" fmla="*/ 31 h 36"/>
                  <a:gd name="T4" fmla="*/ 12 w 59"/>
                  <a:gd name="T5" fmla="*/ 31 h 36"/>
                  <a:gd name="T6" fmla="*/ 9 w 59"/>
                  <a:gd name="T7" fmla="*/ 24 h 36"/>
                  <a:gd name="T8" fmla="*/ 9 w 59"/>
                  <a:gd name="T9" fmla="*/ 24 h 36"/>
                  <a:gd name="T10" fmla="*/ 5 w 59"/>
                  <a:gd name="T11" fmla="*/ 24 h 36"/>
                  <a:gd name="T12" fmla="*/ 2 w 59"/>
                  <a:gd name="T13" fmla="*/ 28 h 36"/>
                  <a:gd name="T14" fmla="*/ 0 w 59"/>
                  <a:gd name="T15" fmla="*/ 28 h 36"/>
                  <a:gd name="T16" fmla="*/ 0 w 59"/>
                  <a:gd name="T17" fmla="*/ 28 h 36"/>
                  <a:gd name="T18" fmla="*/ 2 w 59"/>
                  <a:gd name="T19" fmla="*/ 21 h 36"/>
                  <a:gd name="T20" fmla="*/ 2 w 59"/>
                  <a:gd name="T21" fmla="*/ 19 h 36"/>
                  <a:gd name="T22" fmla="*/ 2 w 59"/>
                  <a:gd name="T23" fmla="*/ 19 h 36"/>
                  <a:gd name="T24" fmla="*/ 5 w 59"/>
                  <a:gd name="T25" fmla="*/ 17 h 36"/>
                  <a:gd name="T26" fmla="*/ 5 w 59"/>
                  <a:gd name="T27" fmla="*/ 17 h 36"/>
                  <a:gd name="T28" fmla="*/ 5 w 59"/>
                  <a:gd name="T29" fmla="*/ 14 h 36"/>
                  <a:gd name="T30" fmla="*/ 12 w 59"/>
                  <a:gd name="T31" fmla="*/ 5 h 36"/>
                  <a:gd name="T32" fmla="*/ 12 w 59"/>
                  <a:gd name="T33" fmla="*/ 5 h 36"/>
                  <a:gd name="T34" fmla="*/ 12 w 59"/>
                  <a:gd name="T35" fmla="*/ 2 h 36"/>
                  <a:gd name="T36" fmla="*/ 17 w 59"/>
                  <a:gd name="T37" fmla="*/ 2 h 36"/>
                  <a:gd name="T38" fmla="*/ 19 w 59"/>
                  <a:gd name="T39" fmla="*/ 2 h 36"/>
                  <a:gd name="T40" fmla="*/ 21 w 59"/>
                  <a:gd name="T41" fmla="*/ 0 h 36"/>
                  <a:gd name="T42" fmla="*/ 21 w 59"/>
                  <a:gd name="T43" fmla="*/ 2 h 36"/>
                  <a:gd name="T44" fmla="*/ 38 w 59"/>
                  <a:gd name="T45" fmla="*/ 0 h 36"/>
                  <a:gd name="T46" fmla="*/ 45 w 59"/>
                  <a:gd name="T47" fmla="*/ 2 h 36"/>
                  <a:gd name="T48" fmla="*/ 47 w 59"/>
                  <a:gd name="T49" fmla="*/ 5 h 36"/>
                  <a:gd name="T50" fmla="*/ 47 w 59"/>
                  <a:gd name="T51" fmla="*/ 10 h 36"/>
                  <a:gd name="T52" fmla="*/ 50 w 59"/>
                  <a:gd name="T53" fmla="*/ 12 h 36"/>
                  <a:gd name="T54" fmla="*/ 52 w 59"/>
                  <a:gd name="T55" fmla="*/ 14 h 36"/>
                  <a:gd name="T56" fmla="*/ 54 w 59"/>
                  <a:gd name="T57" fmla="*/ 14 h 36"/>
                  <a:gd name="T58" fmla="*/ 57 w 59"/>
                  <a:gd name="T59" fmla="*/ 14 h 36"/>
                  <a:gd name="T60" fmla="*/ 59 w 59"/>
                  <a:gd name="T61" fmla="*/ 17 h 36"/>
                  <a:gd name="T62" fmla="*/ 57 w 59"/>
                  <a:gd name="T63" fmla="*/ 19 h 36"/>
                  <a:gd name="T64" fmla="*/ 57 w 59"/>
                  <a:gd name="T65" fmla="*/ 19 h 36"/>
                  <a:gd name="T66" fmla="*/ 57 w 59"/>
                  <a:gd name="T67" fmla="*/ 21 h 36"/>
                  <a:gd name="T68" fmla="*/ 54 w 59"/>
                  <a:gd name="T69" fmla="*/ 21 h 36"/>
                  <a:gd name="T70" fmla="*/ 54 w 59"/>
                  <a:gd name="T71" fmla="*/ 21 h 36"/>
                  <a:gd name="T72" fmla="*/ 54 w 59"/>
                  <a:gd name="T73" fmla="*/ 24 h 36"/>
                  <a:gd name="T74" fmla="*/ 54 w 59"/>
                  <a:gd name="T75" fmla="*/ 26 h 36"/>
                  <a:gd name="T76" fmla="*/ 54 w 59"/>
                  <a:gd name="T77" fmla="*/ 26 h 36"/>
                  <a:gd name="T78" fmla="*/ 47 w 59"/>
                  <a:gd name="T79" fmla="*/ 26 h 36"/>
                  <a:gd name="T80" fmla="*/ 45 w 59"/>
                  <a:gd name="T81" fmla="*/ 24 h 36"/>
                  <a:gd name="T82" fmla="*/ 43 w 59"/>
                  <a:gd name="T83" fmla="*/ 24 h 36"/>
                  <a:gd name="T84" fmla="*/ 43 w 59"/>
                  <a:gd name="T85" fmla="*/ 26 h 36"/>
                  <a:gd name="T86" fmla="*/ 40 w 59"/>
                  <a:gd name="T87" fmla="*/ 31 h 36"/>
                  <a:gd name="T88" fmla="*/ 40 w 59"/>
                  <a:gd name="T89" fmla="*/ 33 h 36"/>
                  <a:gd name="T90" fmla="*/ 40 w 59"/>
                  <a:gd name="T91" fmla="*/ 33 h 36"/>
                  <a:gd name="T92" fmla="*/ 38 w 59"/>
                  <a:gd name="T93" fmla="*/ 33 h 36"/>
                  <a:gd name="T94" fmla="*/ 35 w 59"/>
                  <a:gd name="T95" fmla="*/ 31 h 36"/>
                  <a:gd name="T96" fmla="*/ 33 w 59"/>
                  <a:gd name="T97" fmla="*/ 28 h 36"/>
                  <a:gd name="T98" fmla="*/ 31 w 59"/>
                  <a:gd name="T99" fmla="*/ 24 h 36"/>
                  <a:gd name="T100" fmla="*/ 28 w 59"/>
                  <a:gd name="T101" fmla="*/ 26 h 36"/>
                  <a:gd name="T102" fmla="*/ 28 w 59"/>
                  <a:gd name="T103" fmla="*/ 28 h 36"/>
                  <a:gd name="T104" fmla="*/ 28 w 59"/>
                  <a:gd name="T105" fmla="*/ 31 h 36"/>
                  <a:gd name="T106" fmla="*/ 24 w 59"/>
                  <a:gd name="T107" fmla="*/ 33 h 36"/>
                  <a:gd name="T108" fmla="*/ 14 w 59"/>
                  <a:gd name="T109" fmla="*/ 36 h 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
                  <a:gd name="T166" fmla="*/ 0 h 36"/>
                  <a:gd name="T167" fmla="*/ 59 w 59"/>
                  <a:gd name="T168" fmla="*/ 36 h 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 h="36">
                    <a:moveTo>
                      <a:pt x="14" y="36"/>
                    </a:moveTo>
                    <a:lnTo>
                      <a:pt x="12" y="31"/>
                    </a:lnTo>
                    <a:lnTo>
                      <a:pt x="9" y="24"/>
                    </a:lnTo>
                    <a:lnTo>
                      <a:pt x="5" y="24"/>
                    </a:lnTo>
                    <a:lnTo>
                      <a:pt x="2" y="28"/>
                    </a:lnTo>
                    <a:lnTo>
                      <a:pt x="0" y="28"/>
                    </a:lnTo>
                    <a:lnTo>
                      <a:pt x="2" y="21"/>
                    </a:lnTo>
                    <a:lnTo>
                      <a:pt x="2" y="19"/>
                    </a:lnTo>
                    <a:lnTo>
                      <a:pt x="5" y="17"/>
                    </a:lnTo>
                    <a:lnTo>
                      <a:pt x="5" y="14"/>
                    </a:lnTo>
                    <a:lnTo>
                      <a:pt x="12" y="5"/>
                    </a:lnTo>
                    <a:lnTo>
                      <a:pt x="12" y="2"/>
                    </a:lnTo>
                    <a:lnTo>
                      <a:pt x="17" y="2"/>
                    </a:lnTo>
                    <a:lnTo>
                      <a:pt x="19" y="2"/>
                    </a:lnTo>
                    <a:lnTo>
                      <a:pt x="21" y="0"/>
                    </a:lnTo>
                    <a:lnTo>
                      <a:pt x="21" y="2"/>
                    </a:lnTo>
                    <a:lnTo>
                      <a:pt x="38" y="0"/>
                    </a:lnTo>
                    <a:lnTo>
                      <a:pt x="45" y="2"/>
                    </a:lnTo>
                    <a:lnTo>
                      <a:pt x="47" y="5"/>
                    </a:lnTo>
                    <a:lnTo>
                      <a:pt x="47" y="10"/>
                    </a:lnTo>
                    <a:lnTo>
                      <a:pt x="50" y="12"/>
                    </a:lnTo>
                    <a:lnTo>
                      <a:pt x="52" y="14"/>
                    </a:lnTo>
                    <a:lnTo>
                      <a:pt x="54" y="14"/>
                    </a:lnTo>
                    <a:lnTo>
                      <a:pt x="57" y="14"/>
                    </a:lnTo>
                    <a:lnTo>
                      <a:pt x="59" y="17"/>
                    </a:lnTo>
                    <a:lnTo>
                      <a:pt x="57" y="19"/>
                    </a:lnTo>
                    <a:lnTo>
                      <a:pt x="57" y="21"/>
                    </a:lnTo>
                    <a:lnTo>
                      <a:pt x="54" y="21"/>
                    </a:lnTo>
                    <a:lnTo>
                      <a:pt x="54" y="24"/>
                    </a:lnTo>
                    <a:lnTo>
                      <a:pt x="54" y="26"/>
                    </a:lnTo>
                    <a:lnTo>
                      <a:pt x="47" y="26"/>
                    </a:lnTo>
                    <a:lnTo>
                      <a:pt x="45" y="24"/>
                    </a:lnTo>
                    <a:lnTo>
                      <a:pt x="43" y="24"/>
                    </a:lnTo>
                    <a:lnTo>
                      <a:pt x="43" y="26"/>
                    </a:lnTo>
                    <a:lnTo>
                      <a:pt x="40" y="31"/>
                    </a:lnTo>
                    <a:lnTo>
                      <a:pt x="40" y="33"/>
                    </a:lnTo>
                    <a:lnTo>
                      <a:pt x="38" y="33"/>
                    </a:lnTo>
                    <a:lnTo>
                      <a:pt x="35" y="31"/>
                    </a:lnTo>
                    <a:lnTo>
                      <a:pt x="33" y="28"/>
                    </a:lnTo>
                    <a:lnTo>
                      <a:pt x="31" y="24"/>
                    </a:lnTo>
                    <a:lnTo>
                      <a:pt x="28" y="26"/>
                    </a:lnTo>
                    <a:lnTo>
                      <a:pt x="28" y="28"/>
                    </a:lnTo>
                    <a:lnTo>
                      <a:pt x="28" y="31"/>
                    </a:lnTo>
                    <a:lnTo>
                      <a:pt x="24" y="33"/>
                    </a:lnTo>
                    <a:lnTo>
                      <a:pt x="14" y="36"/>
                    </a:lnTo>
                    <a:close/>
                  </a:path>
                </a:pathLst>
              </a:custGeom>
              <a:grpFill/>
              <a:ln w="9525">
                <a:noFill/>
                <a:round/>
                <a:headEnd/>
                <a:tailEnd/>
              </a:ln>
            </p:spPr>
            <p:txBody>
              <a:bodyPr/>
              <a:lstStyle/>
              <a:p>
                <a:pPr>
                  <a:defRPr/>
                </a:pPr>
                <a:endParaRPr lang="en-US" sz="1200" kern="0">
                  <a:solidFill>
                    <a:srgbClr val="0096D6"/>
                  </a:solidFill>
                </a:endParaRPr>
              </a:p>
            </p:txBody>
          </p:sp>
          <p:sp>
            <p:nvSpPr>
              <p:cNvPr id="2797" name="Freeform 972"/>
              <p:cNvSpPr>
                <a:spLocks/>
              </p:cNvSpPr>
              <p:nvPr/>
            </p:nvSpPr>
            <p:spPr bwMode="auto">
              <a:xfrm>
                <a:off x="2958" y="1889"/>
                <a:ext cx="59" cy="36"/>
              </a:xfrm>
              <a:custGeom>
                <a:avLst/>
                <a:gdLst>
                  <a:gd name="T0" fmla="*/ 14 w 59"/>
                  <a:gd name="T1" fmla="*/ 36 h 36"/>
                  <a:gd name="T2" fmla="*/ 12 w 59"/>
                  <a:gd name="T3" fmla="*/ 31 h 36"/>
                  <a:gd name="T4" fmla="*/ 12 w 59"/>
                  <a:gd name="T5" fmla="*/ 31 h 36"/>
                  <a:gd name="T6" fmla="*/ 9 w 59"/>
                  <a:gd name="T7" fmla="*/ 24 h 36"/>
                  <a:gd name="T8" fmla="*/ 9 w 59"/>
                  <a:gd name="T9" fmla="*/ 24 h 36"/>
                  <a:gd name="T10" fmla="*/ 5 w 59"/>
                  <a:gd name="T11" fmla="*/ 24 h 36"/>
                  <a:gd name="T12" fmla="*/ 2 w 59"/>
                  <a:gd name="T13" fmla="*/ 28 h 36"/>
                  <a:gd name="T14" fmla="*/ 0 w 59"/>
                  <a:gd name="T15" fmla="*/ 28 h 36"/>
                  <a:gd name="T16" fmla="*/ 0 w 59"/>
                  <a:gd name="T17" fmla="*/ 28 h 36"/>
                  <a:gd name="T18" fmla="*/ 2 w 59"/>
                  <a:gd name="T19" fmla="*/ 21 h 36"/>
                  <a:gd name="T20" fmla="*/ 2 w 59"/>
                  <a:gd name="T21" fmla="*/ 19 h 36"/>
                  <a:gd name="T22" fmla="*/ 2 w 59"/>
                  <a:gd name="T23" fmla="*/ 19 h 36"/>
                  <a:gd name="T24" fmla="*/ 5 w 59"/>
                  <a:gd name="T25" fmla="*/ 17 h 36"/>
                  <a:gd name="T26" fmla="*/ 5 w 59"/>
                  <a:gd name="T27" fmla="*/ 17 h 36"/>
                  <a:gd name="T28" fmla="*/ 5 w 59"/>
                  <a:gd name="T29" fmla="*/ 14 h 36"/>
                  <a:gd name="T30" fmla="*/ 12 w 59"/>
                  <a:gd name="T31" fmla="*/ 5 h 36"/>
                  <a:gd name="T32" fmla="*/ 12 w 59"/>
                  <a:gd name="T33" fmla="*/ 5 h 36"/>
                  <a:gd name="T34" fmla="*/ 12 w 59"/>
                  <a:gd name="T35" fmla="*/ 2 h 36"/>
                  <a:gd name="T36" fmla="*/ 17 w 59"/>
                  <a:gd name="T37" fmla="*/ 2 h 36"/>
                  <a:gd name="T38" fmla="*/ 19 w 59"/>
                  <a:gd name="T39" fmla="*/ 2 h 36"/>
                  <a:gd name="T40" fmla="*/ 21 w 59"/>
                  <a:gd name="T41" fmla="*/ 0 h 36"/>
                  <a:gd name="T42" fmla="*/ 21 w 59"/>
                  <a:gd name="T43" fmla="*/ 2 h 36"/>
                  <a:gd name="T44" fmla="*/ 38 w 59"/>
                  <a:gd name="T45" fmla="*/ 0 h 36"/>
                  <a:gd name="T46" fmla="*/ 45 w 59"/>
                  <a:gd name="T47" fmla="*/ 2 h 36"/>
                  <a:gd name="T48" fmla="*/ 47 w 59"/>
                  <a:gd name="T49" fmla="*/ 5 h 36"/>
                  <a:gd name="T50" fmla="*/ 47 w 59"/>
                  <a:gd name="T51" fmla="*/ 10 h 36"/>
                  <a:gd name="T52" fmla="*/ 50 w 59"/>
                  <a:gd name="T53" fmla="*/ 12 h 36"/>
                  <a:gd name="T54" fmla="*/ 52 w 59"/>
                  <a:gd name="T55" fmla="*/ 14 h 36"/>
                  <a:gd name="T56" fmla="*/ 54 w 59"/>
                  <a:gd name="T57" fmla="*/ 14 h 36"/>
                  <a:gd name="T58" fmla="*/ 57 w 59"/>
                  <a:gd name="T59" fmla="*/ 14 h 36"/>
                  <a:gd name="T60" fmla="*/ 59 w 59"/>
                  <a:gd name="T61" fmla="*/ 17 h 36"/>
                  <a:gd name="T62" fmla="*/ 57 w 59"/>
                  <a:gd name="T63" fmla="*/ 19 h 36"/>
                  <a:gd name="T64" fmla="*/ 57 w 59"/>
                  <a:gd name="T65" fmla="*/ 19 h 36"/>
                  <a:gd name="T66" fmla="*/ 57 w 59"/>
                  <a:gd name="T67" fmla="*/ 21 h 36"/>
                  <a:gd name="T68" fmla="*/ 54 w 59"/>
                  <a:gd name="T69" fmla="*/ 21 h 36"/>
                  <a:gd name="T70" fmla="*/ 54 w 59"/>
                  <a:gd name="T71" fmla="*/ 21 h 36"/>
                  <a:gd name="T72" fmla="*/ 54 w 59"/>
                  <a:gd name="T73" fmla="*/ 24 h 36"/>
                  <a:gd name="T74" fmla="*/ 54 w 59"/>
                  <a:gd name="T75" fmla="*/ 26 h 36"/>
                  <a:gd name="T76" fmla="*/ 54 w 59"/>
                  <a:gd name="T77" fmla="*/ 26 h 36"/>
                  <a:gd name="T78" fmla="*/ 47 w 59"/>
                  <a:gd name="T79" fmla="*/ 26 h 36"/>
                  <a:gd name="T80" fmla="*/ 45 w 59"/>
                  <a:gd name="T81" fmla="*/ 24 h 36"/>
                  <a:gd name="T82" fmla="*/ 43 w 59"/>
                  <a:gd name="T83" fmla="*/ 24 h 36"/>
                  <a:gd name="T84" fmla="*/ 43 w 59"/>
                  <a:gd name="T85" fmla="*/ 26 h 36"/>
                  <a:gd name="T86" fmla="*/ 40 w 59"/>
                  <a:gd name="T87" fmla="*/ 31 h 36"/>
                  <a:gd name="T88" fmla="*/ 40 w 59"/>
                  <a:gd name="T89" fmla="*/ 33 h 36"/>
                  <a:gd name="T90" fmla="*/ 40 w 59"/>
                  <a:gd name="T91" fmla="*/ 33 h 36"/>
                  <a:gd name="T92" fmla="*/ 38 w 59"/>
                  <a:gd name="T93" fmla="*/ 33 h 36"/>
                  <a:gd name="T94" fmla="*/ 35 w 59"/>
                  <a:gd name="T95" fmla="*/ 31 h 36"/>
                  <a:gd name="T96" fmla="*/ 33 w 59"/>
                  <a:gd name="T97" fmla="*/ 28 h 36"/>
                  <a:gd name="T98" fmla="*/ 31 w 59"/>
                  <a:gd name="T99" fmla="*/ 24 h 36"/>
                  <a:gd name="T100" fmla="*/ 28 w 59"/>
                  <a:gd name="T101" fmla="*/ 26 h 36"/>
                  <a:gd name="T102" fmla="*/ 28 w 59"/>
                  <a:gd name="T103" fmla="*/ 28 h 36"/>
                  <a:gd name="T104" fmla="*/ 28 w 59"/>
                  <a:gd name="T105" fmla="*/ 31 h 36"/>
                  <a:gd name="T106" fmla="*/ 24 w 59"/>
                  <a:gd name="T107" fmla="*/ 33 h 36"/>
                  <a:gd name="T108" fmla="*/ 14 w 59"/>
                  <a:gd name="T109" fmla="*/ 36 h 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
                  <a:gd name="T166" fmla="*/ 0 h 36"/>
                  <a:gd name="T167" fmla="*/ 59 w 59"/>
                  <a:gd name="T168" fmla="*/ 36 h 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 h="36">
                    <a:moveTo>
                      <a:pt x="14" y="36"/>
                    </a:moveTo>
                    <a:lnTo>
                      <a:pt x="12" y="31"/>
                    </a:lnTo>
                    <a:lnTo>
                      <a:pt x="9" y="24"/>
                    </a:lnTo>
                    <a:lnTo>
                      <a:pt x="5" y="24"/>
                    </a:lnTo>
                    <a:lnTo>
                      <a:pt x="2" y="28"/>
                    </a:lnTo>
                    <a:lnTo>
                      <a:pt x="0" y="28"/>
                    </a:lnTo>
                    <a:lnTo>
                      <a:pt x="2" y="21"/>
                    </a:lnTo>
                    <a:lnTo>
                      <a:pt x="2" y="19"/>
                    </a:lnTo>
                    <a:lnTo>
                      <a:pt x="5" y="17"/>
                    </a:lnTo>
                    <a:lnTo>
                      <a:pt x="5" y="14"/>
                    </a:lnTo>
                    <a:lnTo>
                      <a:pt x="12" y="5"/>
                    </a:lnTo>
                    <a:lnTo>
                      <a:pt x="12" y="2"/>
                    </a:lnTo>
                    <a:lnTo>
                      <a:pt x="17" y="2"/>
                    </a:lnTo>
                    <a:lnTo>
                      <a:pt x="19" y="2"/>
                    </a:lnTo>
                    <a:lnTo>
                      <a:pt x="21" y="0"/>
                    </a:lnTo>
                    <a:lnTo>
                      <a:pt x="21" y="2"/>
                    </a:lnTo>
                    <a:lnTo>
                      <a:pt x="38" y="0"/>
                    </a:lnTo>
                    <a:lnTo>
                      <a:pt x="45" y="2"/>
                    </a:lnTo>
                    <a:lnTo>
                      <a:pt x="47" y="5"/>
                    </a:lnTo>
                    <a:lnTo>
                      <a:pt x="47" y="10"/>
                    </a:lnTo>
                    <a:lnTo>
                      <a:pt x="50" y="12"/>
                    </a:lnTo>
                    <a:lnTo>
                      <a:pt x="52" y="14"/>
                    </a:lnTo>
                    <a:lnTo>
                      <a:pt x="54" y="14"/>
                    </a:lnTo>
                    <a:lnTo>
                      <a:pt x="57" y="14"/>
                    </a:lnTo>
                    <a:lnTo>
                      <a:pt x="59" y="17"/>
                    </a:lnTo>
                    <a:lnTo>
                      <a:pt x="57" y="19"/>
                    </a:lnTo>
                    <a:lnTo>
                      <a:pt x="57" y="21"/>
                    </a:lnTo>
                    <a:lnTo>
                      <a:pt x="54" y="21"/>
                    </a:lnTo>
                    <a:lnTo>
                      <a:pt x="54" y="24"/>
                    </a:lnTo>
                    <a:lnTo>
                      <a:pt x="54" y="26"/>
                    </a:lnTo>
                    <a:lnTo>
                      <a:pt x="47" y="26"/>
                    </a:lnTo>
                    <a:lnTo>
                      <a:pt x="45" y="24"/>
                    </a:lnTo>
                    <a:lnTo>
                      <a:pt x="43" y="24"/>
                    </a:lnTo>
                    <a:lnTo>
                      <a:pt x="43" y="26"/>
                    </a:lnTo>
                    <a:lnTo>
                      <a:pt x="40" y="31"/>
                    </a:lnTo>
                    <a:lnTo>
                      <a:pt x="40" y="33"/>
                    </a:lnTo>
                    <a:lnTo>
                      <a:pt x="38" y="33"/>
                    </a:lnTo>
                    <a:lnTo>
                      <a:pt x="35" y="31"/>
                    </a:lnTo>
                    <a:lnTo>
                      <a:pt x="33" y="28"/>
                    </a:lnTo>
                    <a:lnTo>
                      <a:pt x="31" y="24"/>
                    </a:lnTo>
                    <a:lnTo>
                      <a:pt x="28" y="26"/>
                    </a:lnTo>
                    <a:lnTo>
                      <a:pt x="28" y="28"/>
                    </a:lnTo>
                    <a:lnTo>
                      <a:pt x="28" y="31"/>
                    </a:lnTo>
                    <a:lnTo>
                      <a:pt x="24" y="33"/>
                    </a:lnTo>
                    <a:lnTo>
                      <a:pt x="14" y="36"/>
                    </a:lnTo>
                  </a:path>
                </a:pathLst>
              </a:custGeom>
              <a:grpFill/>
              <a:ln w="9525">
                <a:noFill/>
                <a:round/>
                <a:headEnd/>
                <a:tailEnd/>
              </a:ln>
            </p:spPr>
            <p:txBody>
              <a:bodyPr/>
              <a:lstStyle/>
              <a:p>
                <a:pPr>
                  <a:defRPr/>
                </a:pPr>
                <a:endParaRPr lang="en-US" sz="1200" kern="0">
                  <a:solidFill>
                    <a:srgbClr val="0096D6"/>
                  </a:solidFill>
                </a:endParaRPr>
              </a:p>
            </p:txBody>
          </p:sp>
          <p:sp>
            <p:nvSpPr>
              <p:cNvPr id="2798" name="Freeform 973"/>
              <p:cNvSpPr>
                <a:spLocks/>
              </p:cNvSpPr>
              <p:nvPr/>
            </p:nvSpPr>
            <p:spPr bwMode="auto">
              <a:xfrm>
                <a:off x="2916" y="1811"/>
                <a:ext cx="44" cy="40"/>
              </a:xfrm>
              <a:custGeom>
                <a:avLst/>
                <a:gdLst>
                  <a:gd name="T0" fmla="*/ 40 w 44"/>
                  <a:gd name="T1" fmla="*/ 40 h 40"/>
                  <a:gd name="T2" fmla="*/ 37 w 44"/>
                  <a:gd name="T3" fmla="*/ 40 h 40"/>
                  <a:gd name="T4" fmla="*/ 35 w 44"/>
                  <a:gd name="T5" fmla="*/ 40 h 40"/>
                  <a:gd name="T6" fmla="*/ 30 w 44"/>
                  <a:gd name="T7" fmla="*/ 36 h 40"/>
                  <a:gd name="T8" fmla="*/ 30 w 44"/>
                  <a:gd name="T9" fmla="*/ 36 h 40"/>
                  <a:gd name="T10" fmla="*/ 28 w 44"/>
                  <a:gd name="T11" fmla="*/ 33 h 40"/>
                  <a:gd name="T12" fmla="*/ 28 w 44"/>
                  <a:gd name="T13" fmla="*/ 28 h 40"/>
                  <a:gd name="T14" fmla="*/ 28 w 44"/>
                  <a:gd name="T15" fmla="*/ 28 h 40"/>
                  <a:gd name="T16" fmla="*/ 25 w 44"/>
                  <a:gd name="T17" fmla="*/ 33 h 40"/>
                  <a:gd name="T18" fmla="*/ 23 w 44"/>
                  <a:gd name="T19" fmla="*/ 33 h 40"/>
                  <a:gd name="T20" fmla="*/ 21 w 44"/>
                  <a:gd name="T21" fmla="*/ 31 h 40"/>
                  <a:gd name="T22" fmla="*/ 18 w 44"/>
                  <a:gd name="T23" fmla="*/ 26 h 40"/>
                  <a:gd name="T24" fmla="*/ 16 w 44"/>
                  <a:gd name="T25" fmla="*/ 24 h 40"/>
                  <a:gd name="T26" fmla="*/ 9 w 44"/>
                  <a:gd name="T27" fmla="*/ 21 h 40"/>
                  <a:gd name="T28" fmla="*/ 7 w 44"/>
                  <a:gd name="T29" fmla="*/ 17 h 40"/>
                  <a:gd name="T30" fmla="*/ 4 w 44"/>
                  <a:gd name="T31" fmla="*/ 17 h 40"/>
                  <a:gd name="T32" fmla="*/ 0 w 44"/>
                  <a:gd name="T33" fmla="*/ 14 h 40"/>
                  <a:gd name="T34" fmla="*/ 0 w 44"/>
                  <a:gd name="T35" fmla="*/ 12 h 40"/>
                  <a:gd name="T36" fmla="*/ 0 w 44"/>
                  <a:gd name="T37" fmla="*/ 7 h 40"/>
                  <a:gd name="T38" fmla="*/ 9 w 44"/>
                  <a:gd name="T39" fmla="*/ 2 h 40"/>
                  <a:gd name="T40" fmla="*/ 9 w 44"/>
                  <a:gd name="T41" fmla="*/ 2 h 40"/>
                  <a:gd name="T42" fmla="*/ 9 w 44"/>
                  <a:gd name="T43" fmla="*/ 2 h 40"/>
                  <a:gd name="T44" fmla="*/ 14 w 44"/>
                  <a:gd name="T45" fmla="*/ 5 h 40"/>
                  <a:gd name="T46" fmla="*/ 23 w 44"/>
                  <a:gd name="T47" fmla="*/ 2 h 40"/>
                  <a:gd name="T48" fmla="*/ 28 w 44"/>
                  <a:gd name="T49" fmla="*/ 0 h 40"/>
                  <a:gd name="T50" fmla="*/ 30 w 44"/>
                  <a:gd name="T51" fmla="*/ 2 h 40"/>
                  <a:gd name="T52" fmla="*/ 30 w 44"/>
                  <a:gd name="T53" fmla="*/ 2 h 40"/>
                  <a:gd name="T54" fmla="*/ 30 w 44"/>
                  <a:gd name="T55" fmla="*/ 5 h 40"/>
                  <a:gd name="T56" fmla="*/ 33 w 44"/>
                  <a:gd name="T57" fmla="*/ 5 h 40"/>
                  <a:gd name="T58" fmla="*/ 35 w 44"/>
                  <a:gd name="T59" fmla="*/ 5 h 40"/>
                  <a:gd name="T60" fmla="*/ 37 w 44"/>
                  <a:gd name="T61" fmla="*/ 7 h 40"/>
                  <a:gd name="T62" fmla="*/ 37 w 44"/>
                  <a:gd name="T63" fmla="*/ 14 h 40"/>
                  <a:gd name="T64" fmla="*/ 40 w 44"/>
                  <a:gd name="T65" fmla="*/ 17 h 40"/>
                  <a:gd name="T66" fmla="*/ 42 w 44"/>
                  <a:gd name="T67" fmla="*/ 17 h 40"/>
                  <a:gd name="T68" fmla="*/ 44 w 44"/>
                  <a:gd name="T69" fmla="*/ 17 h 40"/>
                  <a:gd name="T70" fmla="*/ 44 w 44"/>
                  <a:gd name="T71" fmla="*/ 19 h 40"/>
                  <a:gd name="T72" fmla="*/ 44 w 44"/>
                  <a:gd name="T73" fmla="*/ 21 h 40"/>
                  <a:gd name="T74" fmla="*/ 44 w 44"/>
                  <a:gd name="T75" fmla="*/ 24 h 40"/>
                  <a:gd name="T76" fmla="*/ 42 w 44"/>
                  <a:gd name="T77" fmla="*/ 28 h 40"/>
                  <a:gd name="T78" fmla="*/ 42 w 44"/>
                  <a:gd name="T79" fmla="*/ 28 h 40"/>
                  <a:gd name="T80" fmla="*/ 40 w 44"/>
                  <a:gd name="T81" fmla="*/ 31 h 40"/>
                  <a:gd name="T82" fmla="*/ 37 w 44"/>
                  <a:gd name="T83" fmla="*/ 33 h 40"/>
                  <a:gd name="T84" fmla="*/ 40 w 44"/>
                  <a:gd name="T85" fmla="*/ 36 h 40"/>
                  <a:gd name="T86" fmla="*/ 40 w 44"/>
                  <a:gd name="T87" fmla="*/ 4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40"/>
                  <a:gd name="T134" fmla="*/ 44 w 44"/>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40">
                    <a:moveTo>
                      <a:pt x="40" y="40"/>
                    </a:moveTo>
                    <a:lnTo>
                      <a:pt x="37" y="40"/>
                    </a:lnTo>
                    <a:lnTo>
                      <a:pt x="35" y="40"/>
                    </a:lnTo>
                    <a:lnTo>
                      <a:pt x="30" y="36"/>
                    </a:lnTo>
                    <a:lnTo>
                      <a:pt x="28" y="33"/>
                    </a:lnTo>
                    <a:lnTo>
                      <a:pt x="28" y="28"/>
                    </a:lnTo>
                    <a:lnTo>
                      <a:pt x="25" y="33"/>
                    </a:lnTo>
                    <a:lnTo>
                      <a:pt x="23" y="33"/>
                    </a:lnTo>
                    <a:lnTo>
                      <a:pt x="21" y="31"/>
                    </a:lnTo>
                    <a:lnTo>
                      <a:pt x="18" y="26"/>
                    </a:lnTo>
                    <a:lnTo>
                      <a:pt x="16" y="24"/>
                    </a:lnTo>
                    <a:lnTo>
                      <a:pt x="9" y="21"/>
                    </a:lnTo>
                    <a:lnTo>
                      <a:pt x="7" y="17"/>
                    </a:lnTo>
                    <a:lnTo>
                      <a:pt x="4" y="17"/>
                    </a:lnTo>
                    <a:lnTo>
                      <a:pt x="0" y="14"/>
                    </a:lnTo>
                    <a:lnTo>
                      <a:pt x="0" y="12"/>
                    </a:lnTo>
                    <a:lnTo>
                      <a:pt x="0" y="7"/>
                    </a:lnTo>
                    <a:lnTo>
                      <a:pt x="9" y="2"/>
                    </a:lnTo>
                    <a:lnTo>
                      <a:pt x="14" y="5"/>
                    </a:lnTo>
                    <a:lnTo>
                      <a:pt x="23" y="2"/>
                    </a:lnTo>
                    <a:lnTo>
                      <a:pt x="28" y="0"/>
                    </a:lnTo>
                    <a:lnTo>
                      <a:pt x="30" y="2"/>
                    </a:lnTo>
                    <a:lnTo>
                      <a:pt x="30" y="5"/>
                    </a:lnTo>
                    <a:lnTo>
                      <a:pt x="33" y="5"/>
                    </a:lnTo>
                    <a:lnTo>
                      <a:pt x="35" y="5"/>
                    </a:lnTo>
                    <a:lnTo>
                      <a:pt x="37" y="7"/>
                    </a:lnTo>
                    <a:lnTo>
                      <a:pt x="37" y="14"/>
                    </a:lnTo>
                    <a:lnTo>
                      <a:pt x="40" y="17"/>
                    </a:lnTo>
                    <a:lnTo>
                      <a:pt x="42" y="17"/>
                    </a:lnTo>
                    <a:lnTo>
                      <a:pt x="44" y="17"/>
                    </a:lnTo>
                    <a:lnTo>
                      <a:pt x="44" y="19"/>
                    </a:lnTo>
                    <a:lnTo>
                      <a:pt x="44" y="21"/>
                    </a:lnTo>
                    <a:lnTo>
                      <a:pt x="44" y="24"/>
                    </a:lnTo>
                    <a:lnTo>
                      <a:pt x="42" y="28"/>
                    </a:lnTo>
                    <a:lnTo>
                      <a:pt x="40" y="31"/>
                    </a:lnTo>
                    <a:lnTo>
                      <a:pt x="37" y="33"/>
                    </a:lnTo>
                    <a:lnTo>
                      <a:pt x="40" y="36"/>
                    </a:lnTo>
                    <a:lnTo>
                      <a:pt x="40" y="40"/>
                    </a:lnTo>
                    <a:close/>
                  </a:path>
                </a:pathLst>
              </a:custGeom>
              <a:grpFill/>
              <a:ln w="9525">
                <a:noFill/>
                <a:round/>
                <a:headEnd/>
                <a:tailEnd/>
              </a:ln>
            </p:spPr>
            <p:txBody>
              <a:bodyPr/>
              <a:lstStyle/>
              <a:p>
                <a:pPr>
                  <a:defRPr/>
                </a:pPr>
                <a:endParaRPr lang="en-US" sz="1200" kern="0">
                  <a:solidFill>
                    <a:srgbClr val="0096D6"/>
                  </a:solidFill>
                </a:endParaRPr>
              </a:p>
            </p:txBody>
          </p:sp>
          <p:sp>
            <p:nvSpPr>
              <p:cNvPr id="2799" name="Freeform 974"/>
              <p:cNvSpPr>
                <a:spLocks/>
              </p:cNvSpPr>
              <p:nvPr/>
            </p:nvSpPr>
            <p:spPr bwMode="auto">
              <a:xfrm>
                <a:off x="2916" y="1811"/>
                <a:ext cx="44" cy="40"/>
              </a:xfrm>
              <a:custGeom>
                <a:avLst/>
                <a:gdLst>
                  <a:gd name="T0" fmla="*/ 40 w 44"/>
                  <a:gd name="T1" fmla="*/ 40 h 40"/>
                  <a:gd name="T2" fmla="*/ 37 w 44"/>
                  <a:gd name="T3" fmla="*/ 40 h 40"/>
                  <a:gd name="T4" fmla="*/ 35 w 44"/>
                  <a:gd name="T5" fmla="*/ 40 h 40"/>
                  <a:gd name="T6" fmla="*/ 30 w 44"/>
                  <a:gd name="T7" fmla="*/ 36 h 40"/>
                  <a:gd name="T8" fmla="*/ 30 w 44"/>
                  <a:gd name="T9" fmla="*/ 36 h 40"/>
                  <a:gd name="T10" fmla="*/ 28 w 44"/>
                  <a:gd name="T11" fmla="*/ 33 h 40"/>
                  <a:gd name="T12" fmla="*/ 28 w 44"/>
                  <a:gd name="T13" fmla="*/ 28 h 40"/>
                  <a:gd name="T14" fmla="*/ 28 w 44"/>
                  <a:gd name="T15" fmla="*/ 28 h 40"/>
                  <a:gd name="T16" fmla="*/ 25 w 44"/>
                  <a:gd name="T17" fmla="*/ 33 h 40"/>
                  <a:gd name="T18" fmla="*/ 23 w 44"/>
                  <a:gd name="T19" fmla="*/ 33 h 40"/>
                  <a:gd name="T20" fmla="*/ 21 w 44"/>
                  <a:gd name="T21" fmla="*/ 31 h 40"/>
                  <a:gd name="T22" fmla="*/ 18 w 44"/>
                  <a:gd name="T23" fmla="*/ 26 h 40"/>
                  <a:gd name="T24" fmla="*/ 16 w 44"/>
                  <a:gd name="T25" fmla="*/ 24 h 40"/>
                  <a:gd name="T26" fmla="*/ 9 w 44"/>
                  <a:gd name="T27" fmla="*/ 21 h 40"/>
                  <a:gd name="T28" fmla="*/ 7 w 44"/>
                  <a:gd name="T29" fmla="*/ 17 h 40"/>
                  <a:gd name="T30" fmla="*/ 4 w 44"/>
                  <a:gd name="T31" fmla="*/ 17 h 40"/>
                  <a:gd name="T32" fmla="*/ 0 w 44"/>
                  <a:gd name="T33" fmla="*/ 14 h 40"/>
                  <a:gd name="T34" fmla="*/ 0 w 44"/>
                  <a:gd name="T35" fmla="*/ 12 h 40"/>
                  <a:gd name="T36" fmla="*/ 0 w 44"/>
                  <a:gd name="T37" fmla="*/ 7 h 40"/>
                  <a:gd name="T38" fmla="*/ 9 w 44"/>
                  <a:gd name="T39" fmla="*/ 2 h 40"/>
                  <a:gd name="T40" fmla="*/ 9 w 44"/>
                  <a:gd name="T41" fmla="*/ 2 h 40"/>
                  <a:gd name="T42" fmla="*/ 9 w 44"/>
                  <a:gd name="T43" fmla="*/ 2 h 40"/>
                  <a:gd name="T44" fmla="*/ 14 w 44"/>
                  <a:gd name="T45" fmla="*/ 5 h 40"/>
                  <a:gd name="T46" fmla="*/ 23 w 44"/>
                  <a:gd name="T47" fmla="*/ 2 h 40"/>
                  <a:gd name="T48" fmla="*/ 28 w 44"/>
                  <a:gd name="T49" fmla="*/ 0 h 40"/>
                  <a:gd name="T50" fmla="*/ 30 w 44"/>
                  <a:gd name="T51" fmla="*/ 2 h 40"/>
                  <a:gd name="T52" fmla="*/ 30 w 44"/>
                  <a:gd name="T53" fmla="*/ 2 h 40"/>
                  <a:gd name="T54" fmla="*/ 30 w 44"/>
                  <a:gd name="T55" fmla="*/ 5 h 40"/>
                  <a:gd name="T56" fmla="*/ 33 w 44"/>
                  <a:gd name="T57" fmla="*/ 5 h 40"/>
                  <a:gd name="T58" fmla="*/ 35 w 44"/>
                  <a:gd name="T59" fmla="*/ 5 h 40"/>
                  <a:gd name="T60" fmla="*/ 37 w 44"/>
                  <a:gd name="T61" fmla="*/ 7 h 40"/>
                  <a:gd name="T62" fmla="*/ 37 w 44"/>
                  <a:gd name="T63" fmla="*/ 14 h 40"/>
                  <a:gd name="T64" fmla="*/ 40 w 44"/>
                  <a:gd name="T65" fmla="*/ 17 h 40"/>
                  <a:gd name="T66" fmla="*/ 42 w 44"/>
                  <a:gd name="T67" fmla="*/ 17 h 40"/>
                  <a:gd name="T68" fmla="*/ 44 w 44"/>
                  <a:gd name="T69" fmla="*/ 17 h 40"/>
                  <a:gd name="T70" fmla="*/ 44 w 44"/>
                  <a:gd name="T71" fmla="*/ 19 h 40"/>
                  <a:gd name="T72" fmla="*/ 44 w 44"/>
                  <a:gd name="T73" fmla="*/ 21 h 40"/>
                  <a:gd name="T74" fmla="*/ 44 w 44"/>
                  <a:gd name="T75" fmla="*/ 24 h 40"/>
                  <a:gd name="T76" fmla="*/ 42 w 44"/>
                  <a:gd name="T77" fmla="*/ 28 h 40"/>
                  <a:gd name="T78" fmla="*/ 42 w 44"/>
                  <a:gd name="T79" fmla="*/ 28 h 40"/>
                  <a:gd name="T80" fmla="*/ 40 w 44"/>
                  <a:gd name="T81" fmla="*/ 31 h 40"/>
                  <a:gd name="T82" fmla="*/ 37 w 44"/>
                  <a:gd name="T83" fmla="*/ 33 h 40"/>
                  <a:gd name="T84" fmla="*/ 40 w 44"/>
                  <a:gd name="T85" fmla="*/ 36 h 40"/>
                  <a:gd name="T86" fmla="*/ 40 w 44"/>
                  <a:gd name="T87" fmla="*/ 4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40"/>
                  <a:gd name="T134" fmla="*/ 44 w 44"/>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40">
                    <a:moveTo>
                      <a:pt x="40" y="40"/>
                    </a:moveTo>
                    <a:lnTo>
                      <a:pt x="37" y="40"/>
                    </a:lnTo>
                    <a:lnTo>
                      <a:pt x="35" y="40"/>
                    </a:lnTo>
                    <a:lnTo>
                      <a:pt x="30" y="36"/>
                    </a:lnTo>
                    <a:lnTo>
                      <a:pt x="28" y="33"/>
                    </a:lnTo>
                    <a:lnTo>
                      <a:pt x="28" y="28"/>
                    </a:lnTo>
                    <a:lnTo>
                      <a:pt x="25" y="33"/>
                    </a:lnTo>
                    <a:lnTo>
                      <a:pt x="23" y="33"/>
                    </a:lnTo>
                    <a:lnTo>
                      <a:pt x="21" y="31"/>
                    </a:lnTo>
                    <a:lnTo>
                      <a:pt x="18" y="26"/>
                    </a:lnTo>
                    <a:lnTo>
                      <a:pt x="16" y="24"/>
                    </a:lnTo>
                    <a:lnTo>
                      <a:pt x="9" y="21"/>
                    </a:lnTo>
                    <a:lnTo>
                      <a:pt x="7" y="17"/>
                    </a:lnTo>
                    <a:lnTo>
                      <a:pt x="4" y="17"/>
                    </a:lnTo>
                    <a:lnTo>
                      <a:pt x="0" y="14"/>
                    </a:lnTo>
                    <a:lnTo>
                      <a:pt x="0" y="12"/>
                    </a:lnTo>
                    <a:lnTo>
                      <a:pt x="0" y="7"/>
                    </a:lnTo>
                    <a:lnTo>
                      <a:pt x="9" y="2"/>
                    </a:lnTo>
                    <a:lnTo>
                      <a:pt x="14" y="5"/>
                    </a:lnTo>
                    <a:lnTo>
                      <a:pt x="23" y="2"/>
                    </a:lnTo>
                    <a:lnTo>
                      <a:pt x="28" y="0"/>
                    </a:lnTo>
                    <a:lnTo>
                      <a:pt x="30" y="2"/>
                    </a:lnTo>
                    <a:lnTo>
                      <a:pt x="30" y="5"/>
                    </a:lnTo>
                    <a:lnTo>
                      <a:pt x="33" y="5"/>
                    </a:lnTo>
                    <a:lnTo>
                      <a:pt x="35" y="5"/>
                    </a:lnTo>
                    <a:lnTo>
                      <a:pt x="37" y="7"/>
                    </a:lnTo>
                    <a:lnTo>
                      <a:pt x="37" y="14"/>
                    </a:lnTo>
                    <a:lnTo>
                      <a:pt x="40" y="17"/>
                    </a:lnTo>
                    <a:lnTo>
                      <a:pt x="42" y="17"/>
                    </a:lnTo>
                    <a:lnTo>
                      <a:pt x="44" y="17"/>
                    </a:lnTo>
                    <a:lnTo>
                      <a:pt x="44" y="19"/>
                    </a:lnTo>
                    <a:lnTo>
                      <a:pt x="44" y="21"/>
                    </a:lnTo>
                    <a:lnTo>
                      <a:pt x="44" y="24"/>
                    </a:lnTo>
                    <a:lnTo>
                      <a:pt x="42" y="28"/>
                    </a:lnTo>
                    <a:lnTo>
                      <a:pt x="40" y="31"/>
                    </a:lnTo>
                    <a:lnTo>
                      <a:pt x="37" y="33"/>
                    </a:lnTo>
                    <a:lnTo>
                      <a:pt x="40" y="36"/>
                    </a:lnTo>
                    <a:lnTo>
                      <a:pt x="40" y="40"/>
                    </a:lnTo>
                  </a:path>
                </a:pathLst>
              </a:custGeom>
              <a:grpFill/>
              <a:ln w="9525">
                <a:noFill/>
                <a:round/>
                <a:headEnd/>
                <a:tailEnd/>
              </a:ln>
            </p:spPr>
            <p:txBody>
              <a:bodyPr/>
              <a:lstStyle/>
              <a:p>
                <a:pPr>
                  <a:defRPr/>
                </a:pPr>
                <a:endParaRPr lang="en-US" sz="1200" kern="0">
                  <a:solidFill>
                    <a:srgbClr val="0096D6"/>
                  </a:solidFill>
                </a:endParaRPr>
              </a:p>
            </p:txBody>
          </p:sp>
          <p:sp>
            <p:nvSpPr>
              <p:cNvPr id="2800" name="Freeform 975"/>
              <p:cNvSpPr>
                <a:spLocks/>
              </p:cNvSpPr>
              <p:nvPr/>
            </p:nvSpPr>
            <p:spPr bwMode="auto">
              <a:xfrm>
                <a:off x="2897" y="1984"/>
                <a:ext cx="7" cy="4"/>
              </a:xfrm>
              <a:custGeom>
                <a:avLst/>
                <a:gdLst>
                  <a:gd name="T0" fmla="*/ 4 w 7"/>
                  <a:gd name="T1" fmla="*/ 2 h 4"/>
                  <a:gd name="T2" fmla="*/ 7 w 7"/>
                  <a:gd name="T3" fmla="*/ 2 h 4"/>
                  <a:gd name="T4" fmla="*/ 4 w 7"/>
                  <a:gd name="T5" fmla="*/ 4 h 4"/>
                  <a:gd name="T6" fmla="*/ 2 w 7"/>
                  <a:gd name="T7" fmla="*/ 4 h 4"/>
                  <a:gd name="T8" fmla="*/ 2 w 7"/>
                  <a:gd name="T9" fmla="*/ 2 h 4"/>
                  <a:gd name="T10" fmla="*/ 0 w 7"/>
                  <a:gd name="T11" fmla="*/ 0 h 4"/>
                  <a:gd name="T12" fmla="*/ 4 w 7"/>
                  <a:gd name="T13" fmla="*/ 0 h 4"/>
                  <a:gd name="T14" fmla="*/ 4 w 7"/>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4" y="2"/>
                    </a:moveTo>
                    <a:lnTo>
                      <a:pt x="7" y="2"/>
                    </a:lnTo>
                    <a:lnTo>
                      <a:pt x="4" y="4"/>
                    </a:lnTo>
                    <a:lnTo>
                      <a:pt x="2" y="4"/>
                    </a:lnTo>
                    <a:lnTo>
                      <a:pt x="2" y="2"/>
                    </a:lnTo>
                    <a:lnTo>
                      <a:pt x="0" y="0"/>
                    </a:lnTo>
                    <a:lnTo>
                      <a:pt x="4" y="0"/>
                    </a:lnTo>
                    <a:lnTo>
                      <a:pt x="4" y="2"/>
                    </a:lnTo>
                    <a:close/>
                  </a:path>
                </a:pathLst>
              </a:custGeom>
              <a:grpFill/>
              <a:ln w="9525">
                <a:noFill/>
                <a:round/>
                <a:headEnd/>
                <a:tailEnd/>
              </a:ln>
            </p:spPr>
            <p:txBody>
              <a:bodyPr/>
              <a:lstStyle/>
              <a:p>
                <a:pPr>
                  <a:defRPr/>
                </a:pPr>
                <a:endParaRPr lang="en-US" sz="1200" kern="0">
                  <a:solidFill>
                    <a:srgbClr val="0096D6"/>
                  </a:solidFill>
                </a:endParaRPr>
              </a:p>
            </p:txBody>
          </p:sp>
          <p:sp>
            <p:nvSpPr>
              <p:cNvPr id="2801" name="Freeform 976"/>
              <p:cNvSpPr>
                <a:spLocks/>
              </p:cNvSpPr>
              <p:nvPr/>
            </p:nvSpPr>
            <p:spPr bwMode="auto">
              <a:xfrm>
                <a:off x="2897" y="1984"/>
                <a:ext cx="7" cy="4"/>
              </a:xfrm>
              <a:custGeom>
                <a:avLst/>
                <a:gdLst>
                  <a:gd name="T0" fmla="*/ 4 w 7"/>
                  <a:gd name="T1" fmla="*/ 2 h 4"/>
                  <a:gd name="T2" fmla="*/ 7 w 7"/>
                  <a:gd name="T3" fmla="*/ 2 h 4"/>
                  <a:gd name="T4" fmla="*/ 4 w 7"/>
                  <a:gd name="T5" fmla="*/ 4 h 4"/>
                  <a:gd name="T6" fmla="*/ 2 w 7"/>
                  <a:gd name="T7" fmla="*/ 4 h 4"/>
                  <a:gd name="T8" fmla="*/ 2 w 7"/>
                  <a:gd name="T9" fmla="*/ 2 h 4"/>
                  <a:gd name="T10" fmla="*/ 0 w 7"/>
                  <a:gd name="T11" fmla="*/ 0 h 4"/>
                  <a:gd name="T12" fmla="*/ 4 w 7"/>
                  <a:gd name="T13" fmla="*/ 0 h 4"/>
                  <a:gd name="T14" fmla="*/ 4 w 7"/>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4" y="2"/>
                    </a:moveTo>
                    <a:lnTo>
                      <a:pt x="7" y="2"/>
                    </a:lnTo>
                    <a:lnTo>
                      <a:pt x="4" y="4"/>
                    </a:lnTo>
                    <a:lnTo>
                      <a:pt x="2" y="4"/>
                    </a:lnTo>
                    <a:lnTo>
                      <a:pt x="2" y="2"/>
                    </a:lnTo>
                    <a:lnTo>
                      <a:pt x="0" y="0"/>
                    </a:lnTo>
                    <a:lnTo>
                      <a:pt x="4" y="0"/>
                    </a:lnTo>
                    <a:lnTo>
                      <a:pt x="4" y="2"/>
                    </a:lnTo>
                  </a:path>
                </a:pathLst>
              </a:custGeom>
              <a:grpFill/>
              <a:ln w="9525">
                <a:noFill/>
                <a:round/>
                <a:headEnd/>
                <a:tailEnd/>
              </a:ln>
            </p:spPr>
            <p:txBody>
              <a:bodyPr/>
              <a:lstStyle/>
              <a:p>
                <a:pPr>
                  <a:defRPr/>
                </a:pPr>
                <a:endParaRPr lang="en-US" sz="1200" kern="0">
                  <a:solidFill>
                    <a:srgbClr val="0096D6"/>
                  </a:solidFill>
                </a:endParaRPr>
              </a:p>
            </p:txBody>
          </p:sp>
          <p:sp>
            <p:nvSpPr>
              <p:cNvPr id="2802" name="Freeform 977"/>
              <p:cNvSpPr>
                <a:spLocks/>
              </p:cNvSpPr>
              <p:nvPr/>
            </p:nvSpPr>
            <p:spPr bwMode="auto">
              <a:xfrm>
                <a:off x="2757" y="1965"/>
                <a:ext cx="168" cy="130"/>
              </a:xfrm>
              <a:custGeom>
                <a:avLst/>
                <a:gdLst>
                  <a:gd name="T0" fmla="*/ 26 w 168"/>
                  <a:gd name="T1" fmla="*/ 106 h 130"/>
                  <a:gd name="T2" fmla="*/ 31 w 168"/>
                  <a:gd name="T3" fmla="*/ 94 h 130"/>
                  <a:gd name="T4" fmla="*/ 29 w 168"/>
                  <a:gd name="T5" fmla="*/ 89 h 130"/>
                  <a:gd name="T6" fmla="*/ 31 w 168"/>
                  <a:gd name="T7" fmla="*/ 80 h 130"/>
                  <a:gd name="T8" fmla="*/ 26 w 168"/>
                  <a:gd name="T9" fmla="*/ 71 h 130"/>
                  <a:gd name="T10" fmla="*/ 31 w 168"/>
                  <a:gd name="T11" fmla="*/ 68 h 130"/>
                  <a:gd name="T12" fmla="*/ 33 w 168"/>
                  <a:gd name="T13" fmla="*/ 63 h 130"/>
                  <a:gd name="T14" fmla="*/ 36 w 168"/>
                  <a:gd name="T15" fmla="*/ 47 h 130"/>
                  <a:gd name="T16" fmla="*/ 43 w 168"/>
                  <a:gd name="T17" fmla="*/ 37 h 130"/>
                  <a:gd name="T18" fmla="*/ 31 w 168"/>
                  <a:gd name="T19" fmla="*/ 30 h 130"/>
                  <a:gd name="T20" fmla="*/ 19 w 168"/>
                  <a:gd name="T21" fmla="*/ 33 h 130"/>
                  <a:gd name="T22" fmla="*/ 17 w 168"/>
                  <a:gd name="T23" fmla="*/ 28 h 130"/>
                  <a:gd name="T24" fmla="*/ 7 w 168"/>
                  <a:gd name="T25" fmla="*/ 33 h 130"/>
                  <a:gd name="T26" fmla="*/ 7 w 168"/>
                  <a:gd name="T27" fmla="*/ 30 h 130"/>
                  <a:gd name="T28" fmla="*/ 10 w 168"/>
                  <a:gd name="T29" fmla="*/ 23 h 130"/>
                  <a:gd name="T30" fmla="*/ 7 w 168"/>
                  <a:gd name="T31" fmla="*/ 23 h 130"/>
                  <a:gd name="T32" fmla="*/ 7 w 168"/>
                  <a:gd name="T33" fmla="*/ 19 h 130"/>
                  <a:gd name="T34" fmla="*/ 5 w 168"/>
                  <a:gd name="T35" fmla="*/ 19 h 130"/>
                  <a:gd name="T36" fmla="*/ 0 w 168"/>
                  <a:gd name="T37" fmla="*/ 11 h 130"/>
                  <a:gd name="T38" fmla="*/ 5 w 168"/>
                  <a:gd name="T39" fmla="*/ 7 h 130"/>
                  <a:gd name="T40" fmla="*/ 12 w 168"/>
                  <a:gd name="T41" fmla="*/ 7 h 130"/>
                  <a:gd name="T42" fmla="*/ 14 w 168"/>
                  <a:gd name="T43" fmla="*/ 2 h 130"/>
                  <a:gd name="T44" fmla="*/ 22 w 168"/>
                  <a:gd name="T45" fmla="*/ 0 h 130"/>
                  <a:gd name="T46" fmla="*/ 43 w 168"/>
                  <a:gd name="T47" fmla="*/ 2 h 130"/>
                  <a:gd name="T48" fmla="*/ 99 w 168"/>
                  <a:gd name="T49" fmla="*/ 4 h 130"/>
                  <a:gd name="T50" fmla="*/ 107 w 168"/>
                  <a:gd name="T51" fmla="*/ 11 h 130"/>
                  <a:gd name="T52" fmla="*/ 114 w 168"/>
                  <a:gd name="T53" fmla="*/ 16 h 130"/>
                  <a:gd name="T54" fmla="*/ 130 w 168"/>
                  <a:gd name="T55" fmla="*/ 19 h 130"/>
                  <a:gd name="T56" fmla="*/ 135 w 168"/>
                  <a:gd name="T57" fmla="*/ 16 h 130"/>
                  <a:gd name="T58" fmla="*/ 142 w 168"/>
                  <a:gd name="T59" fmla="*/ 23 h 130"/>
                  <a:gd name="T60" fmla="*/ 147 w 168"/>
                  <a:gd name="T61" fmla="*/ 21 h 130"/>
                  <a:gd name="T62" fmla="*/ 149 w 168"/>
                  <a:gd name="T63" fmla="*/ 23 h 130"/>
                  <a:gd name="T64" fmla="*/ 166 w 168"/>
                  <a:gd name="T65" fmla="*/ 23 h 130"/>
                  <a:gd name="T66" fmla="*/ 168 w 168"/>
                  <a:gd name="T67" fmla="*/ 26 h 130"/>
                  <a:gd name="T68" fmla="*/ 166 w 168"/>
                  <a:gd name="T69" fmla="*/ 28 h 130"/>
                  <a:gd name="T70" fmla="*/ 163 w 168"/>
                  <a:gd name="T71" fmla="*/ 33 h 130"/>
                  <a:gd name="T72" fmla="*/ 137 w 168"/>
                  <a:gd name="T73" fmla="*/ 47 h 130"/>
                  <a:gd name="T74" fmla="*/ 135 w 168"/>
                  <a:gd name="T75" fmla="*/ 52 h 130"/>
                  <a:gd name="T76" fmla="*/ 118 w 168"/>
                  <a:gd name="T77" fmla="*/ 75 h 130"/>
                  <a:gd name="T78" fmla="*/ 121 w 168"/>
                  <a:gd name="T79" fmla="*/ 78 h 130"/>
                  <a:gd name="T80" fmla="*/ 123 w 168"/>
                  <a:gd name="T81" fmla="*/ 82 h 130"/>
                  <a:gd name="T82" fmla="*/ 125 w 168"/>
                  <a:gd name="T83" fmla="*/ 85 h 130"/>
                  <a:gd name="T84" fmla="*/ 125 w 168"/>
                  <a:gd name="T85" fmla="*/ 87 h 130"/>
                  <a:gd name="T86" fmla="*/ 114 w 168"/>
                  <a:gd name="T87" fmla="*/ 104 h 130"/>
                  <a:gd name="T88" fmla="*/ 107 w 168"/>
                  <a:gd name="T89" fmla="*/ 106 h 130"/>
                  <a:gd name="T90" fmla="*/ 99 w 168"/>
                  <a:gd name="T91" fmla="*/ 118 h 130"/>
                  <a:gd name="T92" fmla="*/ 95 w 168"/>
                  <a:gd name="T93" fmla="*/ 118 h 130"/>
                  <a:gd name="T94" fmla="*/ 90 w 168"/>
                  <a:gd name="T95" fmla="*/ 120 h 130"/>
                  <a:gd name="T96" fmla="*/ 78 w 168"/>
                  <a:gd name="T97" fmla="*/ 120 h 130"/>
                  <a:gd name="T98" fmla="*/ 66 w 168"/>
                  <a:gd name="T99" fmla="*/ 120 h 130"/>
                  <a:gd name="T100" fmla="*/ 59 w 168"/>
                  <a:gd name="T101" fmla="*/ 123 h 130"/>
                  <a:gd name="T102" fmla="*/ 55 w 168"/>
                  <a:gd name="T103" fmla="*/ 127 h 130"/>
                  <a:gd name="T104" fmla="*/ 55 w 168"/>
                  <a:gd name="T105" fmla="*/ 130 h 130"/>
                  <a:gd name="T106" fmla="*/ 47 w 168"/>
                  <a:gd name="T107" fmla="*/ 130 h 130"/>
                  <a:gd name="T108" fmla="*/ 43 w 168"/>
                  <a:gd name="T109" fmla="*/ 123 h 130"/>
                  <a:gd name="T110" fmla="*/ 40 w 168"/>
                  <a:gd name="T111" fmla="*/ 120 h 130"/>
                  <a:gd name="T112" fmla="*/ 38 w 168"/>
                  <a:gd name="T113" fmla="*/ 113 h 130"/>
                  <a:gd name="T114" fmla="*/ 31 w 168"/>
                  <a:gd name="T115" fmla="*/ 111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
                  <a:gd name="T175" fmla="*/ 0 h 130"/>
                  <a:gd name="T176" fmla="*/ 168 w 168"/>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 h="130">
                    <a:moveTo>
                      <a:pt x="26" y="111"/>
                    </a:moveTo>
                    <a:lnTo>
                      <a:pt x="26" y="106"/>
                    </a:lnTo>
                    <a:lnTo>
                      <a:pt x="31" y="97"/>
                    </a:lnTo>
                    <a:lnTo>
                      <a:pt x="31" y="94"/>
                    </a:lnTo>
                    <a:lnTo>
                      <a:pt x="29" y="92"/>
                    </a:lnTo>
                    <a:lnTo>
                      <a:pt x="29" y="89"/>
                    </a:lnTo>
                    <a:lnTo>
                      <a:pt x="29" y="87"/>
                    </a:lnTo>
                    <a:lnTo>
                      <a:pt x="31" y="80"/>
                    </a:lnTo>
                    <a:lnTo>
                      <a:pt x="29" y="75"/>
                    </a:lnTo>
                    <a:lnTo>
                      <a:pt x="26" y="71"/>
                    </a:lnTo>
                    <a:lnTo>
                      <a:pt x="29" y="71"/>
                    </a:lnTo>
                    <a:lnTo>
                      <a:pt x="31" y="68"/>
                    </a:lnTo>
                    <a:lnTo>
                      <a:pt x="33" y="66"/>
                    </a:lnTo>
                    <a:lnTo>
                      <a:pt x="33" y="63"/>
                    </a:lnTo>
                    <a:lnTo>
                      <a:pt x="33" y="61"/>
                    </a:lnTo>
                    <a:lnTo>
                      <a:pt x="36" y="47"/>
                    </a:lnTo>
                    <a:lnTo>
                      <a:pt x="43" y="37"/>
                    </a:lnTo>
                    <a:lnTo>
                      <a:pt x="38" y="33"/>
                    </a:lnTo>
                    <a:lnTo>
                      <a:pt x="31" y="30"/>
                    </a:lnTo>
                    <a:lnTo>
                      <a:pt x="29" y="33"/>
                    </a:lnTo>
                    <a:lnTo>
                      <a:pt x="19" y="33"/>
                    </a:lnTo>
                    <a:lnTo>
                      <a:pt x="17" y="30"/>
                    </a:lnTo>
                    <a:lnTo>
                      <a:pt x="17" y="28"/>
                    </a:lnTo>
                    <a:lnTo>
                      <a:pt x="10" y="30"/>
                    </a:lnTo>
                    <a:lnTo>
                      <a:pt x="7" y="33"/>
                    </a:lnTo>
                    <a:lnTo>
                      <a:pt x="7" y="30"/>
                    </a:lnTo>
                    <a:lnTo>
                      <a:pt x="7" y="26"/>
                    </a:lnTo>
                    <a:lnTo>
                      <a:pt x="10" y="23"/>
                    </a:lnTo>
                    <a:lnTo>
                      <a:pt x="7" y="26"/>
                    </a:lnTo>
                    <a:lnTo>
                      <a:pt x="7" y="23"/>
                    </a:lnTo>
                    <a:lnTo>
                      <a:pt x="5" y="21"/>
                    </a:lnTo>
                    <a:lnTo>
                      <a:pt x="7" y="19"/>
                    </a:lnTo>
                    <a:lnTo>
                      <a:pt x="5" y="19"/>
                    </a:lnTo>
                    <a:lnTo>
                      <a:pt x="5" y="16"/>
                    </a:lnTo>
                    <a:lnTo>
                      <a:pt x="0" y="11"/>
                    </a:lnTo>
                    <a:lnTo>
                      <a:pt x="3" y="9"/>
                    </a:lnTo>
                    <a:lnTo>
                      <a:pt x="5" y="7"/>
                    </a:lnTo>
                    <a:lnTo>
                      <a:pt x="7" y="7"/>
                    </a:lnTo>
                    <a:lnTo>
                      <a:pt x="12" y="7"/>
                    </a:lnTo>
                    <a:lnTo>
                      <a:pt x="14" y="4"/>
                    </a:lnTo>
                    <a:lnTo>
                      <a:pt x="14" y="2"/>
                    </a:lnTo>
                    <a:lnTo>
                      <a:pt x="17" y="0"/>
                    </a:lnTo>
                    <a:lnTo>
                      <a:pt x="22" y="0"/>
                    </a:lnTo>
                    <a:lnTo>
                      <a:pt x="29" y="2"/>
                    </a:lnTo>
                    <a:lnTo>
                      <a:pt x="43" y="2"/>
                    </a:lnTo>
                    <a:lnTo>
                      <a:pt x="45" y="0"/>
                    </a:lnTo>
                    <a:lnTo>
                      <a:pt x="99" y="4"/>
                    </a:lnTo>
                    <a:lnTo>
                      <a:pt x="99" y="7"/>
                    </a:lnTo>
                    <a:lnTo>
                      <a:pt x="107" y="11"/>
                    </a:lnTo>
                    <a:lnTo>
                      <a:pt x="109" y="11"/>
                    </a:lnTo>
                    <a:lnTo>
                      <a:pt x="114" y="16"/>
                    </a:lnTo>
                    <a:lnTo>
                      <a:pt x="130" y="19"/>
                    </a:lnTo>
                    <a:lnTo>
                      <a:pt x="133" y="16"/>
                    </a:lnTo>
                    <a:lnTo>
                      <a:pt x="135" y="16"/>
                    </a:lnTo>
                    <a:lnTo>
                      <a:pt x="142" y="21"/>
                    </a:lnTo>
                    <a:lnTo>
                      <a:pt x="142" y="23"/>
                    </a:lnTo>
                    <a:lnTo>
                      <a:pt x="144" y="23"/>
                    </a:lnTo>
                    <a:lnTo>
                      <a:pt x="147" y="21"/>
                    </a:lnTo>
                    <a:lnTo>
                      <a:pt x="144" y="21"/>
                    </a:lnTo>
                    <a:lnTo>
                      <a:pt x="149" y="23"/>
                    </a:lnTo>
                    <a:lnTo>
                      <a:pt x="166" y="23"/>
                    </a:lnTo>
                    <a:lnTo>
                      <a:pt x="168" y="26"/>
                    </a:lnTo>
                    <a:lnTo>
                      <a:pt x="166" y="26"/>
                    </a:lnTo>
                    <a:lnTo>
                      <a:pt x="166" y="28"/>
                    </a:lnTo>
                    <a:lnTo>
                      <a:pt x="166" y="30"/>
                    </a:lnTo>
                    <a:lnTo>
                      <a:pt x="163" y="33"/>
                    </a:lnTo>
                    <a:lnTo>
                      <a:pt x="151" y="42"/>
                    </a:lnTo>
                    <a:lnTo>
                      <a:pt x="137" y="47"/>
                    </a:lnTo>
                    <a:lnTo>
                      <a:pt x="135" y="52"/>
                    </a:lnTo>
                    <a:lnTo>
                      <a:pt x="121" y="71"/>
                    </a:lnTo>
                    <a:lnTo>
                      <a:pt x="118" y="75"/>
                    </a:lnTo>
                    <a:lnTo>
                      <a:pt x="121" y="78"/>
                    </a:lnTo>
                    <a:lnTo>
                      <a:pt x="121" y="82"/>
                    </a:lnTo>
                    <a:lnTo>
                      <a:pt x="123" y="82"/>
                    </a:lnTo>
                    <a:lnTo>
                      <a:pt x="123" y="85"/>
                    </a:lnTo>
                    <a:lnTo>
                      <a:pt x="125" y="85"/>
                    </a:lnTo>
                    <a:lnTo>
                      <a:pt x="125" y="87"/>
                    </a:lnTo>
                    <a:lnTo>
                      <a:pt x="118" y="94"/>
                    </a:lnTo>
                    <a:lnTo>
                      <a:pt x="114" y="104"/>
                    </a:lnTo>
                    <a:lnTo>
                      <a:pt x="114" y="106"/>
                    </a:lnTo>
                    <a:lnTo>
                      <a:pt x="107" y="106"/>
                    </a:lnTo>
                    <a:lnTo>
                      <a:pt x="102" y="111"/>
                    </a:lnTo>
                    <a:lnTo>
                      <a:pt x="99" y="118"/>
                    </a:lnTo>
                    <a:lnTo>
                      <a:pt x="97" y="118"/>
                    </a:lnTo>
                    <a:lnTo>
                      <a:pt x="95" y="118"/>
                    </a:lnTo>
                    <a:lnTo>
                      <a:pt x="92" y="118"/>
                    </a:lnTo>
                    <a:lnTo>
                      <a:pt x="90" y="120"/>
                    </a:lnTo>
                    <a:lnTo>
                      <a:pt x="83" y="118"/>
                    </a:lnTo>
                    <a:lnTo>
                      <a:pt x="78" y="120"/>
                    </a:lnTo>
                    <a:lnTo>
                      <a:pt x="76" y="118"/>
                    </a:lnTo>
                    <a:lnTo>
                      <a:pt x="66" y="120"/>
                    </a:lnTo>
                    <a:lnTo>
                      <a:pt x="64" y="123"/>
                    </a:lnTo>
                    <a:lnTo>
                      <a:pt x="59" y="123"/>
                    </a:lnTo>
                    <a:lnTo>
                      <a:pt x="57" y="125"/>
                    </a:lnTo>
                    <a:lnTo>
                      <a:pt x="55" y="127"/>
                    </a:lnTo>
                    <a:lnTo>
                      <a:pt x="55" y="130"/>
                    </a:lnTo>
                    <a:lnTo>
                      <a:pt x="52" y="130"/>
                    </a:lnTo>
                    <a:lnTo>
                      <a:pt x="47" y="130"/>
                    </a:lnTo>
                    <a:lnTo>
                      <a:pt x="45" y="127"/>
                    </a:lnTo>
                    <a:lnTo>
                      <a:pt x="43" y="123"/>
                    </a:lnTo>
                    <a:lnTo>
                      <a:pt x="40" y="120"/>
                    </a:lnTo>
                    <a:lnTo>
                      <a:pt x="40" y="115"/>
                    </a:lnTo>
                    <a:lnTo>
                      <a:pt x="38" y="113"/>
                    </a:lnTo>
                    <a:lnTo>
                      <a:pt x="33" y="111"/>
                    </a:lnTo>
                    <a:lnTo>
                      <a:pt x="31" y="111"/>
                    </a:lnTo>
                    <a:lnTo>
                      <a:pt x="26" y="111"/>
                    </a:lnTo>
                    <a:close/>
                  </a:path>
                </a:pathLst>
              </a:custGeom>
              <a:grpFill/>
              <a:ln w="9525">
                <a:noFill/>
                <a:round/>
                <a:headEnd/>
                <a:tailEnd/>
              </a:ln>
            </p:spPr>
            <p:txBody>
              <a:bodyPr/>
              <a:lstStyle/>
              <a:p>
                <a:pPr>
                  <a:defRPr/>
                </a:pPr>
                <a:endParaRPr lang="en-US" sz="1200" kern="0">
                  <a:solidFill>
                    <a:srgbClr val="0096D6"/>
                  </a:solidFill>
                </a:endParaRPr>
              </a:p>
            </p:txBody>
          </p:sp>
          <p:sp>
            <p:nvSpPr>
              <p:cNvPr id="2803" name="Freeform 978"/>
              <p:cNvSpPr>
                <a:spLocks/>
              </p:cNvSpPr>
              <p:nvPr/>
            </p:nvSpPr>
            <p:spPr bwMode="auto">
              <a:xfrm>
                <a:off x="2757" y="1965"/>
                <a:ext cx="168" cy="130"/>
              </a:xfrm>
              <a:custGeom>
                <a:avLst/>
                <a:gdLst>
                  <a:gd name="T0" fmla="*/ 26 w 168"/>
                  <a:gd name="T1" fmla="*/ 106 h 130"/>
                  <a:gd name="T2" fmla="*/ 31 w 168"/>
                  <a:gd name="T3" fmla="*/ 94 h 130"/>
                  <a:gd name="T4" fmla="*/ 29 w 168"/>
                  <a:gd name="T5" fmla="*/ 89 h 130"/>
                  <a:gd name="T6" fmla="*/ 31 w 168"/>
                  <a:gd name="T7" fmla="*/ 80 h 130"/>
                  <a:gd name="T8" fmla="*/ 26 w 168"/>
                  <a:gd name="T9" fmla="*/ 71 h 130"/>
                  <a:gd name="T10" fmla="*/ 31 w 168"/>
                  <a:gd name="T11" fmla="*/ 68 h 130"/>
                  <a:gd name="T12" fmla="*/ 33 w 168"/>
                  <a:gd name="T13" fmla="*/ 63 h 130"/>
                  <a:gd name="T14" fmla="*/ 36 w 168"/>
                  <a:gd name="T15" fmla="*/ 47 h 130"/>
                  <a:gd name="T16" fmla="*/ 43 w 168"/>
                  <a:gd name="T17" fmla="*/ 37 h 130"/>
                  <a:gd name="T18" fmla="*/ 31 w 168"/>
                  <a:gd name="T19" fmla="*/ 30 h 130"/>
                  <a:gd name="T20" fmla="*/ 19 w 168"/>
                  <a:gd name="T21" fmla="*/ 33 h 130"/>
                  <a:gd name="T22" fmla="*/ 17 w 168"/>
                  <a:gd name="T23" fmla="*/ 28 h 130"/>
                  <a:gd name="T24" fmla="*/ 7 w 168"/>
                  <a:gd name="T25" fmla="*/ 33 h 130"/>
                  <a:gd name="T26" fmla="*/ 7 w 168"/>
                  <a:gd name="T27" fmla="*/ 30 h 130"/>
                  <a:gd name="T28" fmla="*/ 10 w 168"/>
                  <a:gd name="T29" fmla="*/ 23 h 130"/>
                  <a:gd name="T30" fmla="*/ 7 w 168"/>
                  <a:gd name="T31" fmla="*/ 23 h 130"/>
                  <a:gd name="T32" fmla="*/ 7 w 168"/>
                  <a:gd name="T33" fmla="*/ 19 h 130"/>
                  <a:gd name="T34" fmla="*/ 5 w 168"/>
                  <a:gd name="T35" fmla="*/ 19 h 130"/>
                  <a:gd name="T36" fmla="*/ 0 w 168"/>
                  <a:gd name="T37" fmla="*/ 11 h 130"/>
                  <a:gd name="T38" fmla="*/ 5 w 168"/>
                  <a:gd name="T39" fmla="*/ 7 h 130"/>
                  <a:gd name="T40" fmla="*/ 12 w 168"/>
                  <a:gd name="T41" fmla="*/ 7 h 130"/>
                  <a:gd name="T42" fmla="*/ 14 w 168"/>
                  <a:gd name="T43" fmla="*/ 2 h 130"/>
                  <a:gd name="T44" fmla="*/ 22 w 168"/>
                  <a:gd name="T45" fmla="*/ 0 h 130"/>
                  <a:gd name="T46" fmla="*/ 43 w 168"/>
                  <a:gd name="T47" fmla="*/ 2 h 130"/>
                  <a:gd name="T48" fmla="*/ 99 w 168"/>
                  <a:gd name="T49" fmla="*/ 4 h 130"/>
                  <a:gd name="T50" fmla="*/ 107 w 168"/>
                  <a:gd name="T51" fmla="*/ 11 h 130"/>
                  <a:gd name="T52" fmla="*/ 114 w 168"/>
                  <a:gd name="T53" fmla="*/ 16 h 130"/>
                  <a:gd name="T54" fmla="*/ 130 w 168"/>
                  <a:gd name="T55" fmla="*/ 19 h 130"/>
                  <a:gd name="T56" fmla="*/ 135 w 168"/>
                  <a:gd name="T57" fmla="*/ 16 h 130"/>
                  <a:gd name="T58" fmla="*/ 142 w 168"/>
                  <a:gd name="T59" fmla="*/ 23 h 130"/>
                  <a:gd name="T60" fmla="*/ 147 w 168"/>
                  <a:gd name="T61" fmla="*/ 21 h 130"/>
                  <a:gd name="T62" fmla="*/ 149 w 168"/>
                  <a:gd name="T63" fmla="*/ 23 h 130"/>
                  <a:gd name="T64" fmla="*/ 166 w 168"/>
                  <a:gd name="T65" fmla="*/ 23 h 130"/>
                  <a:gd name="T66" fmla="*/ 168 w 168"/>
                  <a:gd name="T67" fmla="*/ 26 h 130"/>
                  <a:gd name="T68" fmla="*/ 166 w 168"/>
                  <a:gd name="T69" fmla="*/ 28 h 130"/>
                  <a:gd name="T70" fmla="*/ 163 w 168"/>
                  <a:gd name="T71" fmla="*/ 33 h 130"/>
                  <a:gd name="T72" fmla="*/ 137 w 168"/>
                  <a:gd name="T73" fmla="*/ 47 h 130"/>
                  <a:gd name="T74" fmla="*/ 135 w 168"/>
                  <a:gd name="T75" fmla="*/ 52 h 130"/>
                  <a:gd name="T76" fmla="*/ 118 w 168"/>
                  <a:gd name="T77" fmla="*/ 75 h 130"/>
                  <a:gd name="T78" fmla="*/ 121 w 168"/>
                  <a:gd name="T79" fmla="*/ 78 h 130"/>
                  <a:gd name="T80" fmla="*/ 123 w 168"/>
                  <a:gd name="T81" fmla="*/ 82 h 130"/>
                  <a:gd name="T82" fmla="*/ 125 w 168"/>
                  <a:gd name="T83" fmla="*/ 85 h 130"/>
                  <a:gd name="T84" fmla="*/ 125 w 168"/>
                  <a:gd name="T85" fmla="*/ 87 h 130"/>
                  <a:gd name="T86" fmla="*/ 114 w 168"/>
                  <a:gd name="T87" fmla="*/ 104 h 130"/>
                  <a:gd name="T88" fmla="*/ 107 w 168"/>
                  <a:gd name="T89" fmla="*/ 106 h 130"/>
                  <a:gd name="T90" fmla="*/ 99 w 168"/>
                  <a:gd name="T91" fmla="*/ 118 h 130"/>
                  <a:gd name="T92" fmla="*/ 95 w 168"/>
                  <a:gd name="T93" fmla="*/ 118 h 130"/>
                  <a:gd name="T94" fmla="*/ 90 w 168"/>
                  <a:gd name="T95" fmla="*/ 120 h 130"/>
                  <a:gd name="T96" fmla="*/ 78 w 168"/>
                  <a:gd name="T97" fmla="*/ 120 h 130"/>
                  <a:gd name="T98" fmla="*/ 66 w 168"/>
                  <a:gd name="T99" fmla="*/ 120 h 130"/>
                  <a:gd name="T100" fmla="*/ 59 w 168"/>
                  <a:gd name="T101" fmla="*/ 123 h 130"/>
                  <a:gd name="T102" fmla="*/ 55 w 168"/>
                  <a:gd name="T103" fmla="*/ 127 h 130"/>
                  <a:gd name="T104" fmla="*/ 55 w 168"/>
                  <a:gd name="T105" fmla="*/ 130 h 130"/>
                  <a:gd name="T106" fmla="*/ 47 w 168"/>
                  <a:gd name="T107" fmla="*/ 130 h 130"/>
                  <a:gd name="T108" fmla="*/ 43 w 168"/>
                  <a:gd name="T109" fmla="*/ 123 h 130"/>
                  <a:gd name="T110" fmla="*/ 40 w 168"/>
                  <a:gd name="T111" fmla="*/ 120 h 130"/>
                  <a:gd name="T112" fmla="*/ 38 w 168"/>
                  <a:gd name="T113" fmla="*/ 113 h 130"/>
                  <a:gd name="T114" fmla="*/ 31 w 168"/>
                  <a:gd name="T115" fmla="*/ 111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
                  <a:gd name="T175" fmla="*/ 0 h 130"/>
                  <a:gd name="T176" fmla="*/ 168 w 168"/>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 h="130">
                    <a:moveTo>
                      <a:pt x="26" y="111"/>
                    </a:moveTo>
                    <a:lnTo>
                      <a:pt x="26" y="106"/>
                    </a:lnTo>
                    <a:lnTo>
                      <a:pt x="31" y="97"/>
                    </a:lnTo>
                    <a:lnTo>
                      <a:pt x="31" y="94"/>
                    </a:lnTo>
                    <a:lnTo>
                      <a:pt x="29" y="92"/>
                    </a:lnTo>
                    <a:lnTo>
                      <a:pt x="29" y="89"/>
                    </a:lnTo>
                    <a:lnTo>
                      <a:pt x="29" y="87"/>
                    </a:lnTo>
                    <a:lnTo>
                      <a:pt x="31" y="80"/>
                    </a:lnTo>
                    <a:lnTo>
                      <a:pt x="29" y="75"/>
                    </a:lnTo>
                    <a:lnTo>
                      <a:pt x="26" y="71"/>
                    </a:lnTo>
                    <a:lnTo>
                      <a:pt x="29" y="71"/>
                    </a:lnTo>
                    <a:lnTo>
                      <a:pt x="31" y="68"/>
                    </a:lnTo>
                    <a:lnTo>
                      <a:pt x="33" y="66"/>
                    </a:lnTo>
                    <a:lnTo>
                      <a:pt x="33" y="63"/>
                    </a:lnTo>
                    <a:lnTo>
                      <a:pt x="33" y="61"/>
                    </a:lnTo>
                    <a:lnTo>
                      <a:pt x="36" y="47"/>
                    </a:lnTo>
                    <a:lnTo>
                      <a:pt x="43" y="37"/>
                    </a:lnTo>
                    <a:lnTo>
                      <a:pt x="38" y="33"/>
                    </a:lnTo>
                    <a:lnTo>
                      <a:pt x="31" y="30"/>
                    </a:lnTo>
                    <a:lnTo>
                      <a:pt x="29" y="33"/>
                    </a:lnTo>
                    <a:lnTo>
                      <a:pt x="19" y="33"/>
                    </a:lnTo>
                    <a:lnTo>
                      <a:pt x="17" y="30"/>
                    </a:lnTo>
                    <a:lnTo>
                      <a:pt x="17" y="28"/>
                    </a:lnTo>
                    <a:lnTo>
                      <a:pt x="10" y="30"/>
                    </a:lnTo>
                    <a:lnTo>
                      <a:pt x="7" y="33"/>
                    </a:lnTo>
                    <a:lnTo>
                      <a:pt x="7" y="30"/>
                    </a:lnTo>
                    <a:lnTo>
                      <a:pt x="7" y="26"/>
                    </a:lnTo>
                    <a:lnTo>
                      <a:pt x="10" y="23"/>
                    </a:lnTo>
                    <a:lnTo>
                      <a:pt x="7" y="26"/>
                    </a:lnTo>
                    <a:lnTo>
                      <a:pt x="7" y="23"/>
                    </a:lnTo>
                    <a:lnTo>
                      <a:pt x="5" y="21"/>
                    </a:lnTo>
                    <a:lnTo>
                      <a:pt x="7" y="19"/>
                    </a:lnTo>
                    <a:lnTo>
                      <a:pt x="5" y="19"/>
                    </a:lnTo>
                    <a:lnTo>
                      <a:pt x="5" y="16"/>
                    </a:lnTo>
                    <a:lnTo>
                      <a:pt x="0" y="11"/>
                    </a:lnTo>
                    <a:lnTo>
                      <a:pt x="3" y="9"/>
                    </a:lnTo>
                    <a:lnTo>
                      <a:pt x="5" y="7"/>
                    </a:lnTo>
                    <a:lnTo>
                      <a:pt x="7" y="7"/>
                    </a:lnTo>
                    <a:lnTo>
                      <a:pt x="12" y="7"/>
                    </a:lnTo>
                    <a:lnTo>
                      <a:pt x="14" y="4"/>
                    </a:lnTo>
                    <a:lnTo>
                      <a:pt x="14" y="2"/>
                    </a:lnTo>
                    <a:lnTo>
                      <a:pt x="17" y="0"/>
                    </a:lnTo>
                    <a:lnTo>
                      <a:pt x="22" y="0"/>
                    </a:lnTo>
                    <a:lnTo>
                      <a:pt x="29" y="2"/>
                    </a:lnTo>
                    <a:lnTo>
                      <a:pt x="43" y="2"/>
                    </a:lnTo>
                    <a:lnTo>
                      <a:pt x="45" y="0"/>
                    </a:lnTo>
                    <a:lnTo>
                      <a:pt x="99" y="4"/>
                    </a:lnTo>
                    <a:lnTo>
                      <a:pt x="99" y="7"/>
                    </a:lnTo>
                    <a:lnTo>
                      <a:pt x="107" y="11"/>
                    </a:lnTo>
                    <a:lnTo>
                      <a:pt x="109" y="11"/>
                    </a:lnTo>
                    <a:lnTo>
                      <a:pt x="114" y="16"/>
                    </a:lnTo>
                    <a:lnTo>
                      <a:pt x="130" y="19"/>
                    </a:lnTo>
                    <a:lnTo>
                      <a:pt x="133" y="16"/>
                    </a:lnTo>
                    <a:lnTo>
                      <a:pt x="135" y="16"/>
                    </a:lnTo>
                    <a:lnTo>
                      <a:pt x="142" y="21"/>
                    </a:lnTo>
                    <a:lnTo>
                      <a:pt x="142" y="23"/>
                    </a:lnTo>
                    <a:lnTo>
                      <a:pt x="144" y="23"/>
                    </a:lnTo>
                    <a:lnTo>
                      <a:pt x="147" y="21"/>
                    </a:lnTo>
                    <a:lnTo>
                      <a:pt x="144" y="21"/>
                    </a:lnTo>
                    <a:lnTo>
                      <a:pt x="149" y="23"/>
                    </a:lnTo>
                    <a:lnTo>
                      <a:pt x="166" y="23"/>
                    </a:lnTo>
                    <a:lnTo>
                      <a:pt x="168" y="26"/>
                    </a:lnTo>
                    <a:lnTo>
                      <a:pt x="166" y="26"/>
                    </a:lnTo>
                    <a:lnTo>
                      <a:pt x="166" y="28"/>
                    </a:lnTo>
                    <a:lnTo>
                      <a:pt x="166" y="30"/>
                    </a:lnTo>
                    <a:lnTo>
                      <a:pt x="163" y="33"/>
                    </a:lnTo>
                    <a:lnTo>
                      <a:pt x="151" y="42"/>
                    </a:lnTo>
                    <a:lnTo>
                      <a:pt x="137" y="47"/>
                    </a:lnTo>
                    <a:lnTo>
                      <a:pt x="135" y="52"/>
                    </a:lnTo>
                    <a:lnTo>
                      <a:pt x="121" y="71"/>
                    </a:lnTo>
                    <a:lnTo>
                      <a:pt x="118" y="75"/>
                    </a:lnTo>
                    <a:lnTo>
                      <a:pt x="121" y="78"/>
                    </a:lnTo>
                    <a:lnTo>
                      <a:pt x="121" y="82"/>
                    </a:lnTo>
                    <a:lnTo>
                      <a:pt x="123" y="82"/>
                    </a:lnTo>
                    <a:lnTo>
                      <a:pt x="123" y="85"/>
                    </a:lnTo>
                    <a:lnTo>
                      <a:pt x="125" y="85"/>
                    </a:lnTo>
                    <a:lnTo>
                      <a:pt x="125" y="87"/>
                    </a:lnTo>
                    <a:lnTo>
                      <a:pt x="118" y="94"/>
                    </a:lnTo>
                    <a:lnTo>
                      <a:pt x="114" y="104"/>
                    </a:lnTo>
                    <a:lnTo>
                      <a:pt x="114" y="106"/>
                    </a:lnTo>
                    <a:lnTo>
                      <a:pt x="107" y="106"/>
                    </a:lnTo>
                    <a:lnTo>
                      <a:pt x="102" y="111"/>
                    </a:lnTo>
                    <a:lnTo>
                      <a:pt x="99" y="118"/>
                    </a:lnTo>
                    <a:lnTo>
                      <a:pt x="97" y="118"/>
                    </a:lnTo>
                    <a:lnTo>
                      <a:pt x="95" y="118"/>
                    </a:lnTo>
                    <a:lnTo>
                      <a:pt x="92" y="118"/>
                    </a:lnTo>
                    <a:lnTo>
                      <a:pt x="90" y="120"/>
                    </a:lnTo>
                    <a:lnTo>
                      <a:pt x="83" y="118"/>
                    </a:lnTo>
                    <a:lnTo>
                      <a:pt x="78" y="120"/>
                    </a:lnTo>
                    <a:lnTo>
                      <a:pt x="76" y="118"/>
                    </a:lnTo>
                    <a:lnTo>
                      <a:pt x="66" y="120"/>
                    </a:lnTo>
                    <a:lnTo>
                      <a:pt x="64" y="123"/>
                    </a:lnTo>
                    <a:lnTo>
                      <a:pt x="59" y="123"/>
                    </a:lnTo>
                    <a:lnTo>
                      <a:pt x="57" y="125"/>
                    </a:lnTo>
                    <a:lnTo>
                      <a:pt x="55" y="127"/>
                    </a:lnTo>
                    <a:lnTo>
                      <a:pt x="55" y="130"/>
                    </a:lnTo>
                    <a:lnTo>
                      <a:pt x="52" y="130"/>
                    </a:lnTo>
                    <a:lnTo>
                      <a:pt x="47" y="130"/>
                    </a:lnTo>
                    <a:lnTo>
                      <a:pt x="45" y="127"/>
                    </a:lnTo>
                    <a:lnTo>
                      <a:pt x="43" y="123"/>
                    </a:lnTo>
                    <a:lnTo>
                      <a:pt x="40" y="120"/>
                    </a:lnTo>
                    <a:lnTo>
                      <a:pt x="40" y="115"/>
                    </a:lnTo>
                    <a:lnTo>
                      <a:pt x="38" y="113"/>
                    </a:lnTo>
                    <a:lnTo>
                      <a:pt x="33" y="111"/>
                    </a:lnTo>
                    <a:lnTo>
                      <a:pt x="31" y="111"/>
                    </a:lnTo>
                    <a:lnTo>
                      <a:pt x="26" y="111"/>
                    </a:lnTo>
                  </a:path>
                </a:pathLst>
              </a:custGeom>
              <a:grpFill/>
              <a:ln w="9525">
                <a:noFill/>
                <a:round/>
                <a:headEnd/>
                <a:tailEnd/>
              </a:ln>
            </p:spPr>
            <p:txBody>
              <a:bodyPr/>
              <a:lstStyle/>
              <a:p>
                <a:pPr>
                  <a:defRPr/>
                </a:pPr>
                <a:endParaRPr lang="en-US" sz="1200" kern="0">
                  <a:solidFill>
                    <a:srgbClr val="0096D6"/>
                  </a:solidFill>
                </a:endParaRPr>
              </a:p>
            </p:txBody>
          </p:sp>
          <p:sp>
            <p:nvSpPr>
              <p:cNvPr id="2804" name="Freeform 979"/>
              <p:cNvSpPr>
                <a:spLocks/>
              </p:cNvSpPr>
              <p:nvPr/>
            </p:nvSpPr>
            <p:spPr bwMode="auto">
              <a:xfrm>
                <a:off x="3329" y="2139"/>
                <a:ext cx="21" cy="62"/>
              </a:xfrm>
              <a:custGeom>
                <a:avLst/>
                <a:gdLst>
                  <a:gd name="T0" fmla="*/ 12 w 21"/>
                  <a:gd name="T1" fmla="*/ 60 h 62"/>
                  <a:gd name="T2" fmla="*/ 16 w 21"/>
                  <a:gd name="T3" fmla="*/ 38 h 62"/>
                  <a:gd name="T4" fmla="*/ 19 w 21"/>
                  <a:gd name="T5" fmla="*/ 34 h 62"/>
                  <a:gd name="T6" fmla="*/ 16 w 21"/>
                  <a:gd name="T7" fmla="*/ 34 h 62"/>
                  <a:gd name="T8" fmla="*/ 19 w 21"/>
                  <a:gd name="T9" fmla="*/ 29 h 62"/>
                  <a:gd name="T10" fmla="*/ 16 w 21"/>
                  <a:gd name="T11" fmla="*/ 29 h 62"/>
                  <a:gd name="T12" fmla="*/ 16 w 21"/>
                  <a:gd name="T13" fmla="*/ 29 h 62"/>
                  <a:gd name="T14" fmla="*/ 14 w 21"/>
                  <a:gd name="T15" fmla="*/ 31 h 62"/>
                  <a:gd name="T16" fmla="*/ 12 w 21"/>
                  <a:gd name="T17" fmla="*/ 31 h 62"/>
                  <a:gd name="T18" fmla="*/ 12 w 21"/>
                  <a:gd name="T19" fmla="*/ 31 h 62"/>
                  <a:gd name="T20" fmla="*/ 9 w 21"/>
                  <a:gd name="T21" fmla="*/ 31 h 62"/>
                  <a:gd name="T22" fmla="*/ 9 w 21"/>
                  <a:gd name="T23" fmla="*/ 29 h 62"/>
                  <a:gd name="T24" fmla="*/ 12 w 21"/>
                  <a:gd name="T25" fmla="*/ 29 h 62"/>
                  <a:gd name="T26" fmla="*/ 12 w 21"/>
                  <a:gd name="T27" fmla="*/ 26 h 62"/>
                  <a:gd name="T28" fmla="*/ 14 w 21"/>
                  <a:gd name="T29" fmla="*/ 24 h 62"/>
                  <a:gd name="T30" fmla="*/ 14 w 21"/>
                  <a:gd name="T31" fmla="*/ 24 h 62"/>
                  <a:gd name="T32" fmla="*/ 14 w 21"/>
                  <a:gd name="T33" fmla="*/ 24 h 62"/>
                  <a:gd name="T34" fmla="*/ 14 w 21"/>
                  <a:gd name="T35" fmla="*/ 24 h 62"/>
                  <a:gd name="T36" fmla="*/ 14 w 21"/>
                  <a:gd name="T37" fmla="*/ 24 h 62"/>
                  <a:gd name="T38" fmla="*/ 12 w 21"/>
                  <a:gd name="T39" fmla="*/ 24 h 62"/>
                  <a:gd name="T40" fmla="*/ 12 w 21"/>
                  <a:gd name="T41" fmla="*/ 22 h 62"/>
                  <a:gd name="T42" fmla="*/ 12 w 21"/>
                  <a:gd name="T43" fmla="*/ 22 h 62"/>
                  <a:gd name="T44" fmla="*/ 12 w 21"/>
                  <a:gd name="T45" fmla="*/ 17 h 62"/>
                  <a:gd name="T46" fmla="*/ 12 w 21"/>
                  <a:gd name="T47" fmla="*/ 17 h 62"/>
                  <a:gd name="T48" fmla="*/ 12 w 21"/>
                  <a:gd name="T49" fmla="*/ 15 h 62"/>
                  <a:gd name="T50" fmla="*/ 14 w 21"/>
                  <a:gd name="T51" fmla="*/ 12 h 62"/>
                  <a:gd name="T52" fmla="*/ 14 w 21"/>
                  <a:gd name="T53" fmla="*/ 12 h 62"/>
                  <a:gd name="T54" fmla="*/ 16 w 21"/>
                  <a:gd name="T55" fmla="*/ 12 h 62"/>
                  <a:gd name="T56" fmla="*/ 16 w 21"/>
                  <a:gd name="T57" fmla="*/ 12 h 62"/>
                  <a:gd name="T58" fmla="*/ 16 w 21"/>
                  <a:gd name="T59" fmla="*/ 15 h 62"/>
                  <a:gd name="T60" fmla="*/ 19 w 21"/>
                  <a:gd name="T61" fmla="*/ 15 h 62"/>
                  <a:gd name="T62" fmla="*/ 19 w 21"/>
                  <a:gd name="T63" fmla="*/ 15 h 62"/>
                  <a:gd name="T64" fmla="*/ 19 w 21"/>
                  <a:gd name="T65" fmla="*/ 10 h 62"/>
                  <a:gd name="T66" fmla="*/ 21 w 21"/>
                  <a:gd name="T67" fmla="*/ 8 h 62"/>
                  <a:gd name="T68" fmla="*/ 19 w 21"/>
                  <a:gd name="T69" fmla="*/ 8 h 62"/>
                  <a:gd name="T70" fmla="*/ 21 w 21"/>
                  <a:gd name="T71" fmla="*/ 5 h 62"/>
                  <a:gd name="T72" fmla="*/ 19 w 21"/>
                  <a:gd name="T73" fmla="*/ 5 h 62"/>
                  <a:gd name="T74" fmla="*/ 21 w 21"/>
                  <a:gd name="T75" fmla="*/ 5 h 62"/>
                  <a:gd name="T76" fmla="*/ 21 w 21"/>
                  <a:gd name="T77" fmla="*/ 0 h 62"/>
                  <a:gd name="T78" fmla="*/ 19 w 21"/>
                  <a:gd name="T79" fmla="*/ 0 h 62"/>
                  <a:gd name="T80" fmla="*/ 19 w 21"/>
                  <a:gd name="T81" fmla="*/ 0 h 62"/>
                  <a:gd name="T82" fmla="*/ 19 w 21"/>
                  <a:gd name="T83" fmla="*/ 5 h 62"/>
                  <a:gd name="T84" fmla="*/ 19 w 21"/>
                  <a:gd name="T85" fmla="*/ 5 h 62"/>
                  <a:gd name="T86" fmla="*/ 16 w 21"/>
                  <a:gd name="T87" fmla="*/ 5 h 62"/>
                  <a:gd name="T88" fmla="*/ 16 w 21"/>
                  <a:gd name="T89" fmla="*/ 5 h 62"/>
                  <a:gd name="T90" fmla="*/ 16 w 21"/>
                  <a:gd name="T91" fmla="*/ 5 h 62"/>
                  <a:gd name="T92" fmla="*/ 14 w 21"/>
                  <a:gd name="T93" fmla="*/ 5 h 62"/>
                  <a:gd name="T94" fmla="*/ 12 w 21"/>
                  <a:gd name="T95" fmla="*/ 3 h 62"/>
                  <a:gd name="T96" fmla="*/ 7 w 21"/>
                  <a:gd name="T97" fmla="*/ 26 h 62"/>
                  <a:gd name="T98" fmla="*/ 5 w 21"/>
                  <a:gd name="T99" fmla="*/ 29 h 62"/>
                  <a:gd name="T100" fmla="*/ 5 w 21"/>
                  <a:gd name="T101" fmla="*/ 29 h 62"/>
                  <a:gd name="T102" fmla="*/ 2 w 21"/>
                  <a:gd name="T103" fmla="*/ 31 h 62"/>
                  <a:gd name="T104" fmla="*/ 2 w 21"/>
                  <a:gd name="T105" fmla="*/ 34 h 62"/>
                  <a:gd name="T106" fmla="*/ 0 w 21"/>
                  <a:gd name="T107" fmla="*/ 34 h 62"/>
                  <a:gd name="T108" fmla="*/ 9 w 21"/>
                  <a:gd name="T109" fmla="*/ 62 h 62"/>
                  <a:gd name="T110" fmla="*/ 12 w 21"/>
                  <a:gd name="T111" fmla="*/ 60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
                  <a:gd name="T169" fmla="*/ 0 h 62"/>
                  <a:gd name="T170" fmla="*/ 21 w 2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 h="62">
                    <a:moveTo>
                      <a:pt x="12" y="60"/>
                    </a:moveTo>
                    <a:lnTo>
                      <a:pt x="16" y="38"/>
                    </a:lnTo>
                    <a:lnTo>
                      <a:pt x="19" y="34"/>
                    </a:lnTo>
                    <a:lnTo>
                      <a:pt x="16" y="34"/>
                    </a:lnTo>
                    <a:lnTo>
                      <a:pt x="19" y="29"/>
                    </a:lnTo>
                    <a:lnTo>
                      <a:pt x="16" y="29"/>
                    </a:lnTo>
                    <a:lnTo>
                      <a:pt x="14" y="31"/>
                    </a:lnTo>
                    <a:lnTo>
                      <a:pt x="12" y="31"/>
                    </a:lnTo>
                    <a:lnTo>
                      <a:pt x="9" y="31"/>
                    </a:lnTo>
                    <a:lnTo>
                      <a:pt x="9" y="29"/>
                    </a:lnTo>
                    <a:lnTo>
                      <a:pt x="12" y="29"/>
                    </a:lnTo>
                    <a:lnTo>
                      <a:pt x="12" y="26"/>
                    </a:lnTo>
                    <a:lnTo>
                      <a:pt x="14" y="24"/>
                    </a:lnTo>
                    <a:lnTo>
                      <a:pt x="12" y="24"/>
                    </a:lnTo>
                    <a:lnTo>
                      <a:pt x="12" y="22"/>
                    </a:lnTo>
                    <a:lnTo>
                      <a:pt x="12" y="17"/>
                    </a:lnTo>
                    <a:lnTo>
                      <a:pt x="12" y="15"/>
                    </a:lnTo>
                    <a:lnTo>
                      <a:pt x="14" y="12"/>
                    </a:lnTo>
                    <a:lnTo>
                      <a:pt x="16" y="12"/>
                    </a:lnTo>
                    <a:lnTo>
                      <a:pt x="16" y="15"/>
                    </a:lnTo>
                    <a:lnTo>
                      <a:pt x="19" y="15"/>
                    </a:lnTo>
                    <a:lnTo>
                      <a:pt x="19" y="10"/>
                    </a:lnTo>
                    <a:lnTo>
                      <a:pt x="21" y="8"/>
                    </a:lnTo>
                    <a:lnTo>
                      <a:pt x="19" y="8"/>
                    </a:lnTo>
                    <a:lnTo>
                      <a:pt x="21" y="5"/>
                    </a:lnTo>
                    <a:lnTo>
                      <a:pt x="19" y="5"/>
                    </a:lnTo>
                    <a:lnTo>
                      <a:pt x="21" y="5"/>
                    </a:lnTo>
                    <a:lnTo>
                      <a:pt x="21" y="0"/>
                    </a:lnTo>
                    <a:lnTo>
                      <a:pt x="19" y="0"/>
                    </a:lnTo>
                    <a:lnTo>
                      <a:pt x="19" y="5"/>
                    </a:lnTo>
                    <a:lnTo>
                      <a:pt x="16" y="5"/>
                    </a:lnTo>
                    <a:lnTo>
                      <a:pt x="14" y="5"/>
                    </a:lnTo>
                    <a:lnTo>
                      <a:pt x="12" y="3"/>
                    </a:lnTo>
                    <a:lnTo>
                      <a:pt x="7" y="26"/>
                    </a:lnTo>
                    <a:lnTo>
                      <a:pt x="5" y="29"/>
                    </a:lnTo>
                    <a:lnTo>
                      <a:pt x="2" y="31"/>
                    </a:lnTo>
                    <a:lnTo>
                      <a:pt x="2" y="34"/>
                    </a:lnTo>
                    <a:lnTo>
                      <a:pt x="0" y="34"/>
                    </a:lnTo>
                    <a:lnTo>
                      <a:pt x="9" y="62"/>
                    </a:lnTo>
                    <a:lnTo>
                      <a:pt x="12" y="60"/>
                    </a:lnTo>
                    <a:close/>
                  </a:path>
                </a:pathLst>
              </a:custGeom>
              <a:grpFill/>
              <a:ln w="9525">
                <a:noFill/>
                <a:round/>
                <a:headEnd/>
                <a:tailEnd/>
              </a:ln>
            </p:spPr>
            <p:txBody>
              <a:bodyPr/>
              <a:lstStyle/>
              <a:p>
                <a:pPr>
                  <a:defRPr/>
                </a:pPr>
                <a:endParaRPr lang="en-US" sz="1200" kern="0">
                  <a:solidFill>
                    <a:srgbClr val="0096D6"/>
                  </a:solidFill>
                </a:endParaRPr>
              </a:p>
            </p:txBody>
          </p:sp>
          <p:sp>
            <p:nvSpPr>
              <p:cNvPr id="2805" name="Freeform 980"/>
              <p:cNvSpPr>
                <a:spLocks/>
              </p:cNvSpPr>
              <p:nvPr/>
            </p:nvSpPr>
            <p:spPr bwMode="auto">
              <a:xfrm>
                <a:off x="3329" y="2139"/>
                <a:ext cx="21" cy="62"/>
              </a:xfrm>
              <a:custGeom>
                <a:avLst/>
                <a:gdLst>
                  <a:gd name="T0" fmla="*/ 12 w 21"/>
                  <a:gd name="T1" fmla="*/ 60 h 62"/>
                  <a:gd name="T2" fmla="*/ 16 w 21"/>
                  <a:gd name="T3" fmla="*/ 38 h 62"/>
                  <a:gd name="T4" fmla="*/ 19 w 21"/>
                  <a:gd name="T5" fmla="*/ 34 h 62"/>
                  <a:gd name="T6" fmla="*/ 16 w 21"/>
                  <a:gd name="T7" fmla="*/ 34 h 62"/>
                  <a:gd name="T8" fmla="*/ 19 w 21"/>
                  <a:gd name="T9" fmla="*/ 29 h 62"/>
                  <a:gd name="T10" fmla="*/ 16 w 21"/>
                  <a:gd name="T11" fmla="*/ 29 h 62"/>
                  <a:gd name="T12" fmla="*/ 16 w 21"/>
                  <a:gd name="T13" fmla="*/ 29 h 62"/>
                  <a:gd name="T14" fmla="*/ 14 w 21"/>
                  <a:gd name="T15" fmla="*/ 31 h 62"/>
                  <a:gd name="T16" fmla="*/ 12 w 21"/>
                  <a:gd name="T17" fmla="*/ 31 h 62"/>
                  <a:gd name="T18" fmla="*/ 12 w 21"/>
                  <a:gd name="T19" fmla="*/ 31 h 62"/>
                  <a:gd name="T20" fmla="*/ 9 w 21"/>
                  <a:gd name="T21" fmla="*/ 31 h 62"/>
                  <a:gd name="T22" fmla="*/ 9 w 21"/>
                  <a:gd name="T23" fmla="*/ 29 h 62"/>
                  <a:gd name="T24" fmla="*/ 12 w 21"/>
                  <a:gd name="T25" fmla="*/ 29 h 62"/>
                  <a:gd name="T26" fmla="*/ 12 w 21"/>
                  <a:gd name="T27" fmla="*/ 26 h 62"/>
                  <a:gd name="T28" fmla="*/ 14 w 21"/>
                  <a:gd name="T29" fmla="*/ 24 h 62"/>
                  <a:gd name="T30" fmla="*/ 14 w 21"/>
                  <a:gd name="T31" fmla="*/ 24 h 62"/>
                  <a:gd name="T32" fmla="*/ 14 w 21"/>
                  <a:gd name="T33" fmla="*/ 24 h 62"/>
                  <a:gd name="T34" fmla="*/ 14 w 21"/>
                  <a:gd name="T35" fmla="*/ 24 h 62"/>
                  <a:gd name="T36" fmla="*/ 14 w 21"/>
                  <a:gd name="T37" fmla="*/ 24 h 62"/>
                  <a:gd name="T38" fmla="*/ 12 w 21"/>
                  <a:gd name="T39" fmla="*/ 24 h 62"/>
                  <a:gd name="T40" fmla="*/ 12 w 21"/>
                  <a:gd name="T41" fmla="*/ 22 h 62"/>
                  <a:gd name="T42" fmla="*/ 12 w 21"/>
                  <a:gd name="T43" fmla="*/ 22 h 62"/>
                  <a:gd name="T44" fmla="*/ 12 w 21"/>
                  <a:gd name="T45" fmla="*/ 17 h 62"/>
                  <a:gd name="T46" fmla="*/ 12 w 21"/>
                  <a:gd name="T47" fmla="*/ 17 h 62"/>
                  <a:gd name="T48" fmla="*/ 12 w 21"/>
                  <a:gd name="T49" fmla="*/ 15 h 62"/>
                  <a:gd name="T50" fmla="*/ 14 w 21"/>
                  <a:gd name="T51" fmla="*/ 12 h 62"/>
                  <a:gd name="T52" fmla="*/ 14 w 21"/>
                  <a:gd name="T53" fmla="*/ 12 h 62"/>
                  <a:gd name="T54" fmla="*/ 16 w 21"/>
                  <a:gd name="T55" fmla="*/ 12 h 62"/>
                  <a:gd name="T56" fmla="*/ 16 w 21"/>
                  <a:gd name="T57" fmla="*/ 12 h 62"/>
                  <a:gd name="T58" fmla="*/ 16 w 21"/>
                  <a:gd name="T59" fmla="*/ 15 h 62"/>
                  <a:gd name="T60" fmla="*/ 19 w 21"/>
                  <a:gd name="T61" fmla="*/ 15 h 62"/>
                  <a:gd name="T62" fmla="*/ 19 w 21"/>
                  <a:gd name="T63" fmla="*/ 15 h 62"/>
                  <a:gd name="T64" fmla="*/ 19 w 21"/>
                  <a:gd name="T65" fmla="*/ 10 h 62"/>
                  <a:gd name="T66" fmla="*/ 21 w 21"/>
                  <a:gd name="T67" fmla="*/ 8 h 62"/>
                  <a:gd name="T68" fmla="*/ 19 w 21"/>
                  <a:gd name="T69" fmla="*/ 8 h 62"/>
                  <a:gd name="T70" fmla="*/ 21 w 21"/>
                  <a:gd name="T71" fmla="*/ 5 h 62"/>
                  <a:gd name="T72" fmla="*/ 19 w 21"/>
                  <a:gd name="T73" fmla="*/ 5 h 62"/>
                  <a:gd name="T74" fmla="*/ 21 w 21"/>
                  <a:gd name="T75" fmla="*/ 5 h 62"/>
                  <a:gd name="T76" fmla="*/ 21 w 21"/>
                  <a:gd name="T77" fmla="*/ 0 h 62"/>
                  <a:gd name="T78" fmla="*/ 19 w 21"/>
                  <a:gd name="T79" fmla="*/ 0 h 62"/>
                  <a:gd name="T80" fmla="*/ 19 w 21"/>
                  <a:gd name="T81" fmla="*/ 0 h 62"/>
                  <a:gd name="T82" fmla="*/ 19 w 21"/>
                  <a:gd name="T83" fmla="*/ 5 h 62"/>
                  <a:gd name="T84" fmla="*/ 19 w 21"/>
                  <a:gd name="T85" fmla="*/ 5 h 62"/>
                  <a:gd name="T86" fmla="*/ 16 w 21"/>
                  <a:gd name="T87" fmla="*/ 5 h 62"/>
                  <a:gd name="T88" fmla="*/ 16 w 21"/>
                  <a:gd name="T89" fmla="*/ 5 h 62"/>
                  <a:gd name="T90" fmla="*/ 16 w 21"/>
                  <a:gd name="T91" fmla="*/ 5 h 62"/>
                  <a:gd name="T92" fmla="*/ 14 w 21"/>
                  <a:gd name="T93" fmla="*/ 5 h 62"/>
                  <a:gd name="T94" fmla="*/ 12 w 21"/>
                  <a:gd name="T95" fmla="*/ 3 h 62"/>
                  <a:gd name="T96" fmla="*/ 7 w 21"/>
                  <a:gd name="T97" fmla="*/ 26 h 62"/>
                  <a:gd name="T98" fmla="*/ 5 w 21"/>
                  <a:gd name="T99" fmla="*/ 29 h 62"/>
                  <a:gd name="T100" fmla="*/ 5 w 21"/>
                  <a:gd name="T101" fmla="*/ 29 h 62"/>
                  <a:gd name="T102" fmla="*/ 2 w 21"/>
                  <a:gd name="T103" fmla="*/ 31 h 62"/>
                  <a:gd name="T104" fmla="*/ 2 w 21"/>
                  <a:gd name="T105" fmla="*/ 34 h 62"/>
                  <a:gd name="T106" fmla="*/ 0 w 21"/>
                  <a:gd name="T107" fmla="*/ 34 h 62"/>
                  <a:gd name="T108" fmla="*/ 9 w 21"/>
                  <a:gd name="T109" fmla="*/ 62 h 62"/>
                  <a:gd name="T110" fmla="*/ 12 w 21"/>
                  <a:gd name="T111" fmla="*/ 60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
                  <a:gd name="T169" fmla="*/ 0 h 62"/>
                  <a:gd name="T170" fmla="*/ 21 w 2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 h="62">
                    <a:moveTo>
                      <a:pt x="12" y="60"/>
                    </a:moveTo>
                    <a:lnTo>
                      <a:pt x="16" y="38"/>
                    </a:lnTo>
                    <a:lnTo>
                      <a:pt x="19" y="34"/>
                    </a:lnTo>
                    <a:lnTo>
                      <a:pt x="16" y="34"/>
                    </a:lnTo>
                    <a:lnTo>
                      <a:pt x="19" y="29"/>
                    </a:lnTo>
                    <a:lnTo>
                      <a:pt x="16" y="29"/>
                    </a:lnTo>
                    <a:lnTo>
                      <a:pt x="14" y="31"/>
                    </a:lnTo>
                    <a:lnTo>
                      <a:pt x="12" y="31"/>
                    </a:lnTo>
                    <a:lnTo>
                      <a:pt x="9" y="31"/>
                    </a:lnTo>
                    <a:lnTo>
                      <a:pt x="9" y="29"/>
                    </a:lnTo>
                    <a:lnTo>
                      <a:pt x="12" y="29"/>
                    </a:lnTo>
                    <a:lnTo>
                      <a:pt x="12" y="26"/>
                    </a:lnTo>
                    <a:lnTo>
                      <a:pt x="14" y="24"/>
                    </a:lnTo>
                    <a:lnTo>
                      <a:pt x="12" y="24"/>
                    </a:lnTo>
                    <a:lnTo>
                      <a:pt x="12" y="22"/>
                    </a:lnTo>
                    <a:lnTo>
                      <a:pt x="12" y="17"/>
                    </a:lnTo>
                    <a:lnTo>
                      <a:pt x="12" y="15"/>
                    </a:lnTo>
                    <a:lnTo>
                      <a:pt x="14" y="12"/>
                    </a:lnTo>
                    <a:lnTo>
                      <a:pt x="16" y="12"/>
                    </a:lnTo>
                    <a:lnTo>
                      <a:pt x="16" y="15"/>
                    </a:lnTo>
                    <a:lnTo>
                      <a:pt x="19" y="15"/>
                    </a:lnTo>
                    <a:lnTo>
                      <a:pt x="19" y="10"/>
                    </a:lnTo>
                    <a:lnTo>
                      <a:pt x="21" y="8"/>
                    </a:lnTo>
                    <a:lnTo>
                      <a:pt x="19" y="8"/>
                    </a:lnTo>
                    <a:lnTo>
                      <a:pt x="21" y="5"/>
                    </a:lnTo>
                    <a:lnTo>
                      <a:pt x="19" y="5"/>
                    </a:lnTo>
                    <a:lnTo>
                      <a:pt x="21" y="5"/>
                    </a:lnTo>
                    <a:lnTo>
                      <a:pt x="21" y="0"/>
                    </a:lnTo>
                    <a:lnTo>
                      <a:pt x="19" y="0"/>
                    </a:lnTo>
                    <a:lnTo>
                      <a:pt x="19" y="5"/>
                    </a:lnTo>
                    <a:lnTo>
                      <a:pt x="16" y="5"/>
                    </a:lnTo>
                    <a:lnTo>
                      <a:pt x="14" y="5"/>
                    </a:lnTo>
                    <a:lnTo>
                      <a:pt x="12" y="3"/>
                    </a:lnTo>
                    <a:lnTo>
                      <a:pt x="7" y="26"/>
                    </a:lnTo>
                    <a:lnTo>
                      <a:pt x="5" y="29"/>
                    </a:lnTo>
                    <a:lnTo>
                      <a:pt x="2" y="31"/>
                    </a:lnTo>
                    <a:lnTo>
                      <a:pt x="2" y="34"/>
                    </a:lnTo>
                    <a:lnTo>
                      <a:pt x="0" y="34"/>
                    </a:lnTo>
                    <a:lnTo>
                      <a:pt x="9" y="62"/>
                    </a:lnTo>
                    <a:lnTo>
                      <a:pt x="12" y="60"/>
                    </a:lnTo>
                  </a:path>
                </a:pathLst>
              </a:custGeom>
              <a:grpFill/>
              <a:ln w="9525">
                <a:noFill/>
                <a:round/>
                <a:headEnd/>
                <a:tailEnd/>
              </a:ln>
            </p:spPr>
            <p:txBody>
              <a:bodyPr/>
              <a:lstStyle/>
              <a:p>
                <a:pPr>
                  <a:defRPr/>
                </a:pPr>
                <a:endParaRPr lang="en-US" sz="1200" kern="0">
                  <a:solidFill>
                    <a:srgbClr val="0096D6"/>
                  </a:solidFill>
                </a:endParaRPr>
              </a:p>
            </p:txBody>
          </p:sp>
          <p:sp>
            <p:nvSpPr>
              <p:cNvPr id="2806" name="Freeform 981"/>
              <p:cNvSpPr>
                <a:spLocks/>
              </p:cNvSpPr>
              <p:nvPr/>
            </p:nvSpPr>
            <p:spPr bwMode="auto">
              <a:xfrm>
                <a:off x="3393" y="2071"/>
                <a:ext cx="127" cy="132"/>
              </a:xfrm>
              <a:custGeom>
                <a:avLst/>
                <a:gdLst>
                  <a:gd name="T0" fmla="*/ 127 w 127"/>
                  <a:gd name="T1" fmla="*/ 118 h 132"/>
                  <a:gd name="T2" fmla="*/ 127 w 127"/>
                  <a:gd name="T3" fmla="*/ 120 h 132"/>
                  <a:gd name="T4" fmla="*/ 122 w 127"/>
                  <a:gd name="T5" fmla="*/ 118 h 132"/>
                  <a:gd name="T6" fmla="*/ 122 w 127"/>
                  <a:gd name="T7" fmla="*/ 118 h 132"/>
                  <a:gd name="T8" fmla="*/ 120 w 127"/>
                  <a:gd name="T9" fmla="*/ 120 h 132"/>
                  <a:gd name="T10" fmla="*/ 115 w 127"/>
                  <a:gd name="T11" fmla="*/ 118 h 132"/>
                  <a:gd name="T12" fmla="*/ 111 w 127"/>
                  <a:gd name="T13" fmla="*/ 120 h 132"/>
                  <a:gd name="T14" fmla="*/ 106 w 127"/>
                  <a:gd name="T15" fmla="*/ 130 h 132"/>
                  <a:gd name="T16" fmla="*/ 101 w 127"/>
                  <a:gd name="T17" fmla="*/ 132 h 132"/>
                  <a:gd name="T18" fmla="*/ 78 w 127"/>
                  <a:gd name="T19" fmla="*/ 132 h 132"/>
                  <a:gd name="T20" fmla="*/ 63 w 127"/>
                  <a:gd name="T21" fmla="*/ 125 h 132"/>
                  <a:gd name="T22" fmla="*/ 63 w 127"/>
                  <a:gd name="T23" fmla="*/ 123 h 132"/>
                  <a:gd name="T24" fmla="*/ 63 w 127"/>
                  <a:gd name="T25" fmla="*/ 113 h 132"/>
                  <a:gd name="T26" fmla="*/ 61 w 127"/>
                  <a:gd name="T27" fmla="*/ 113 h 132"/>
                  <a:gd name="T28" fmla="*/ 56 w 127"/>
                  <a:gd name="T29" fmla="*/ 113 h 132"/>
                  <a:gd name="T30" fmla="*/ 54 w 127"/>
                  <a:gd name="T31" fmla="*/ 109 h 132"/>
                  <a:gd name="T32" fmla="*/ 4 w 127"/>
                  <a:gd name="T33" fmla="*/ 85 h 132"/>
                  <a:gd name="T34" fmla="*/ 4 w 127"/>
                  <a:gd name="T35" fmla="*/ 85 h 132"/>
                  <a:gd name="T36" fmla="*/ 0 w 127"/>
                  <a:gd name="T37" fmla="*/ 68 h 132"/>
                  <a:gd name="T38" fmla="*/ 28 w 127"/>
                  <a:gd name="T39" fmla="*/ 50 h 132"/>
                  <a:gd name="T40" fmla="*/ 30 w 127"/>
                  <a:gd name="T41" fmla="*/ 45 h 132"/>
                  <a:gd name="T42" fmla="*/ 33 w 127"/>
                  <a:gd name="T43" fmla="*/ 19 h 132"/>
                  <a:gd name="T44" fmla="*/ 40 w 127"/>
                  <a:gd name="T45" fmla="*/ 14 h 132"/>
                  <a:gd name="T46" fmla="*/ 45 w 127"/>
                  <a:gd name="T47" fmla="*/ 7 h 132"/>
                  <a:gd name="T48" fmla="*/ 54 w 127"/>
                  <a:gd name="T49" fmla="*/ 0 h 132"/>
                  <a:gd name="T50" fmla="*/ 59 w 127"/>
                  <a:gd name="T51" fmla="*/ 2 h 132"/>
                  <a:gd name="T52" fmla="*/ 71 w 127"/>
                  <a:gd name="T53" fmla="*/ 2 h 132"/>
                  <a:gd name="T54" fmla="*/ 73 w 127"/>
                  <a:gd name="T55" fmla="*/ 5 h 132"/>
                  <a:gd name="T56" fmla="*/ 78 w 127"/>
                  <a:gd name="T57" fmla="*/ 5 h 132"/>
                  <a:gd name="T58" fmla="*/ 80 w 127"/>
                  <a:gd name="T59" fmla="*/ 5 h 132"/>
                  <a:gd name="T60" fmla="*/ 80 w 127"/>
                  <a:gd name="T61" fmla="*/ 12 h 132"/>
                  <a:gd name="T62" fmla="*/ 82 w 127"/>
                  <a:gd name="T63" fmla="*/ 17 h 132"/>
                  <a:gd name="T64" fmla="*/ 85 w 127"/>
                  <a:gd name="T65" fmla="*/ 19 h 132"/>
                  <a:gd name="T66" fmla="*/ 87 w 127"/>
                  <a:gd name="T67" fmla="*/ 24 h 132"/>
                  <a:gd name="T68" fmla="*/ 89 w 127"/>
                  <a:gd name="T69" fmla="*/ 26 h 132"/>
                  <a:gd name="T70" fmla="*/ 99 w 127"/>
                  <a:gd name="T71" fmla="*/ 28 h 132"/>
                  <a:gd name="T72" fmla="*/ 96 w 127"/>
                  <a:gd name="T73" fmla="*/ 28 h 132"/>
                  <a:gd name="T74" fmla="*/ 96 w 127"/>
                  <a:gd name="T75" fmla="*/ 33 h 132"/>
                  <a:gd name="T76" fmla="*/ 96 w 127"/>
                  <a:gd name="T77" fmla="*/ 38 h 132"/>
                  <a:gd name="T78" fmla="*/ 92 w 127"/>
                  <a:gd name="T79" fmla="*/ 45 h 132"/>
                  <a:gd name="T80" fmla="*/ 92 w 127"/>
                  <a:gd name="T81" fmla="*/ 47 h 132"/>
                  <a:gd name="T82" fmla="*/ 89 w 127"/>
                  <a:gd name="T83" fmla="*/ 47 h 132"/>
                  <a:gd name="T84" fmla="*/ 89 w 127"/>
                  <a:gd name="T85" fmla="*/ 50 h 132"/>
                  <a:gd name="T86" fmla="*/ 87 w 127"/>
                  <a:gd name="T87" fmla="*/ 54 h 132"/>
                  <a:gd name="T88" fmla="*/ 87 w 127"/>
                  <a:gd name="T89" fmla="*/ 57 h 132"/>
                  <a:gd name="T90" fmla="*/ 87 w 127"/>
                  <a:gd name="T91" fmla="*/ 57 h 132"/>
                  <a:gd name="T92" fmla="*/ 87 w 127"/>
                  <a:gd name="T93" fmla="*/ 61 h 132"/>
                  <a:gd name="T94" fmla="*/ 87 w 127"/>
                  <a:gd name="T95" fmla="*/ 61 h 132"/>
                  <a:gd name="T96" fmla="*/ 89 w 127"/>
                  <a:gd name="T97" fmla="*/ 61 h 132"/>
                  <a:gd name="T98" fmla="*/ 92 w 127"/>
                  <a:gd name="T99" fmla="*/ 64 h 132"/>
                  <a:gd name="T100" fmla="*/ 92 w 127"/>
                  <a:gd name="T101" fmla="*/ 66 h 132"/>
                  <a:gd name="T102" fmla="*/ 94 w 127"/>
                  <a:gd name="T103" fmla="*/ 68 h 132"/>
                  <a:gd name="T104" fmla="*/ 94 w 127"/>
                  <a:gd name="T105" fmla="*/ 71 h 132"/>
                  <a:gd name="T106" fmla="*/ 106 w 127"/>
                  <a:gd name="T107" fmla="*/ 80 h 132"/>
                  <a:gd name="T108" fmla="*/ 111 w 127"/>
                  <a:gd name="T109" fmla="*/ 80 h 132"/>
                  <a:gd name="T110" fmla="*/ 118 w 127"/>
                  <a:gd name="T111" fmla="*/ 92 h 132"/>
                  <a:gd name="T112" fmla="*/ 115 w 127"/>
                  <a:gd name="T113" fmla="*/ 104 h 132"/>
                  <a:gd name="T114" fmla="*/ 118 w 127"/>
                  <a:gd name="T115" fmla="*/ 106 h 132"/>
                  <a:gd name="T116" fmla="*/ 120 w 127"/>
                  <a:gd name="T117" fmla="*/ 111 h 132"/>
                  <a:gd name="T118" fmla="*/ 127 w 127"/>
                  <a:gd name="T119" fmla="*/ 118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132"/>
                  <a:gd name="T182" fmla="*/ 127 w 127"/>
                  <a:gd name="T183" fmla="*/ 132 h 1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132">
                    <a:moveTo>
                      <a:pt x="127" y="118"/>
                    </a:moveTo>
                    <a:lnTo>
                      <a:pt x="127" y="120"/>
                    </a:lnTo>
                    <a:lnTo>
                      <a:pt x="122" y="118"/>
                    </a:lnTo>
                    <a:lnTo>
                      <a:pt x="120" y="120"/>
                    </a:lnTo>
                    <a:lnTo>
                      <a:pt x="115" y="118"/>
                    </a:lnTo>
                    <a:lnTo>
                      <a:pt x="111" y="120"/>
                    </a:lnTo>
                    <a:lnTo>
                      <a:pt x="106" y="130"/>
                    </a:lnTo>
                    <a:lnTo>
                      <a:pt x="101" y="132"/>
                    </a:lnTo>
                    <a:lnTo>
                      <a:pt x="78" y="132"/>
                    </a:lnTo>
                    <a:lnTo>
                      <a:pt x="63" y="125"/>
                    </a:lnTo>
                    <a:lnTo>
                      <a:pt x="63" y="123"/>
                    </a:lnTo>
                    <a:lnTo>
                      <a:pt x="63" y="113"/>
                    </a:lnTo>
                    <a:lnTo>
                      <a:pt x="61" y="113"/>
                    </a:lnTo>
                    <a:lnTo>
                      <a:pt x="56" y="113"/>
                    </a:lnTo>
                    <a:lnTo>
                      <a:pt x="54" y="109"/>
                    </a:lnTo>
                    <a:lnTo>
                      <a:pt x="4" y="85"/>
                    </a:lnTo>
                    <a:lnTo>
                      <a:pt x="0" y="68"/>
                    </a:lnTo>
                    <a:lnTo>
                      <a:pt x="28" y="50"/>
                    </a:lnTo>
                    <a:lnTo>
                      <a:pt x="30" y="45"/>
                    </a:lnTo>
                    <a:lnTo>
                      <a:pt x="33" y="19"/>
                    </a:lnTo>
                    <a:lnTo>
                      <a:pt x="40" y="14"/>
                    </a:lnTo>
                    <a:lnTo>
                      <a:pt x="45" y="7"/>
                    </a:lnTo>
                    <a:lnTo>
                      <a:pt x="54" y="0"/>
                    </a:lnTo>
                    <a:lnTo>
                      <a:pt x="59" y="2"/>
                    </a:lnTo>
                    <a:lnTo>
                      <a:pt x="71" y="2"/>
                    </a:lnTo>
                    <a:lnTo>
                      <a:pt x="73" y="5"/>
                    </a:lnTo>
                    <a:lnTo>
                      <a:pt x="78" y="5"/>
                    </a:lnTo>
                    <a:lnTo>
                      <a:pt x="80" y="5"/>
                    </a:lnTo>
                    <a:lnTo>
                      <a:pt x="80" y="12"/>
                    </a:lnTo>
                    <a:lnTo>
                      <a:pt x="82" y="17"/>
                    </a:lnTo>
                    <a:lnTo>
                      <a:pt x="85" y="19"/>
                    </a:lnTo>
                    <a:lnTo>
                      <a:pt x="87" y="24"/>
                    </a:lnTo>
                    <a:lnTo>
                      <a:pt x="89" y="26"/>
                    </a:lnTo>
                    <a:lnTo>
                      <a:pt x="99" y="28"/>
                    </a:lnTo>
                    <a:lnTo>
                      <a:pt x="96" y="28"/>
                    </a:lnTo>
                    <a:lnTo>
                      <a:pt x="96" y="33"/>
                    </a:lnTo>
                    <a:lnTo>
                      <a:pt x="96" y="38"/>
                    </a:lnTo>
                    <a:lnTo>
                      <a:pt x="92" y="45"/>
                    </a:lnTo>
                    <a:lnTo>
                      <a:pt x="92" y="47"/>
                    </a:lnTo>
                    <a:lnTo>
                      <a:pt x="89" y="47"/>
                    </a:lnTo>
                    <a:lnTo>
                      <a:pt x="89" y="50"/>
                    </a:lnTo>
                    <a:lnTo>
                      <a:pt x="87" y="54"/>
                    </a:lnTo>
                    <a:lnTo>
                      <a:pt x="87" y="57"/>
                    </a:lnTo>
                    <a:lnTo>
                      <a:pt x="87" y="61"/>
                    </a:lnTo>
                    <a:lnTo>
                      <a:pt x="89" y="61"/>
                    </a:lnTo>
                    <a:lnTo>
                      <a:pt x="92" y="64"/>
                    </a:lnTo>
                    <a:lnTo>
                      <a:pt x="92" y="66"/>
                    </a:lnTo>
                    <a:lnTo>
                      <a:pt x="94" y="68"/>
                    </a:lnTo>
                    <a:lnTo>
                      <a:pt x="94" y="71"/>
                    </a:lnTo>
                    <a:lnTo>
                      <a:pt x="106" y="80"/>
                    </a:lnTo>
                    <a:lnTo>
                      <a:pt x="111" y="80"/>
                    </a:lnTo>
                    <a:lnTo>
                      <a:pt x="118" y="92"/>
                    </a:lnTo>
                    <a:lnTo>
                      <a:pt x="115" y="104"/>
                    </a:lnTo>
                    <a:lnTo>
                      <a:pt x="118" y="106"/>
                    </a:lnTo>
                    <a:lnTo>
                      <a:pt x="120" y="111"/>
                    </a:lnTo>
                    <a:lnTo>
                      <a:pt x="127" y="118"/>
                    </a:lnTo>
                    <a:close/>
                  </a:path>
                </a:pathLst>
              </a:custGeom>
              <a:grpFill/>
              <a:ln w="9525">
                <a:noFill/>
                <a:round/>
                <a:headEnd/>
                <a:tailEnd/>
              </a:ln>
            </p:spPr>
            <p:txBody>
              <a:bodyPr/>
              <a:lstStyle/>
              <a:p>
                <a:pPr>
                  <a:defRPr/>
                </a:pPr>
                <a:endParaRPr lang="en-US" sz="1200" kern="0">
                  <a:solidFill>
                    <a:srgbClr val="0096D6"/>
                  </a:solidFill>
                </a:endParaRPr>
              </a:p>
            </p:txBody>
          </p:sp>
          <p:sp>
            <p:nvSpPr>
              <p:cNvPr id="2807" name="Freeform 982"/>
              <p:cNvSpPr>
                <a:spLocks/>
              </p:cNvSpPr>
              <p:nvPr/>
            </p:nvSpPr>
            <p:spPr bwMode="auto">
              <a:xfrm>
                <a:off x="3393" y="2071"/>
                <a:ext cx="127" cy="132"/>
              </a:xfrm>
              <a:custGeom>
                <a:avLst/>
                <a:gdLst>
                  <a:gd name="T0" fmla="*/ 127 w 127"/>
                  <a:gd name="T1" fmla="*/ 118 h 132"/>
                  <a:gd name="T2" fmla="*/ 127 w 127"/>
                  <a:gd name="T3" fmla="*/ 120 h 132"/>
                  <a:gd name="T4" fmla="*/ 122 w 127"/>
                  <a:gd name="T5" fmla="*/ 118 h 132"/>
                  <a:gd name="T6" fmla="*/ 122 w 127"/>
                  <a:gd name="T7" fmla="*/ 118 h 132"/>
                  <a:gd name="T8" fmla="*/ 120 w 127"/>
                  <a:gd name="T9" fmla="*/ 120 h 132"/>
                  <a:gd name="T10" fmla="*/ 115 w 127"/>
                  <a:gd name="T11" fmla="*/ 118 h 132"/>
                  <a:gd name="T12" fmla="*/ 111 w 127"/>
                  <a:gd name="T13" fmla="*/ 120 h 132"/>
                  <a:gd name="T14" fmla="*/ 106 w 127"/>
                  <a:gd name="T15" fmla="*/ 130 h 132"/>
                  <a:gd name="T16" fmla="*/ 101 w 127"/>
                  <a:gd name="T17" fmla="*/ 132 h 132"/>
                  <a:gd name="T18" fmla="*/ 78 w 127"/>
                  <a:gd name="T19" fmla="*/ 132 h 132"/>
                  <a:gd name="T20" fmla="*/ 63 w 127"/>
                  <a:gd name="T21" fmla="*/ 125 h 132"/>
                  <a:gd name="T22" fmla="*/ 63 w 127"/>
                  <a:gd name="T23" fmla="*/ 123 h 132"/>
                  <a:gd name="T24" fmla="*/ 63 w 127"/>
                  <a:gd name="T25" fmla="*/ 113 h 132"/>
                  <a:gd name="T26" fmla="*/ 61 w 127"/>
                  <a:gd name="T27" fmla="*/ 113 h 132"/>
                  <a:gd name="T28" fmla="*/ 56 w 127"/>
                  <a:gd name="T29" fmla="*/ 113 h 132"/>
                  <a:gd name="T30" fmla="*/ 54 w 127"/>
                  <a:gd name="T31" fmla="*/ 109 h 132"/>
                  <a:gd name="T32" fmla="*/ 4 w 127"/>
                  <a:gd name="T33" fmla="*/ 85 h 132"/>
                  <a:gd name="T34" fmla="*/ 4 w 127"/>
                  <a:gd name="T35" fmla="*/ 85 h 132"/>
                  <a:gd name="T36" fmla="*/ 0 w 127"/>
                  <a:gd name="T37" fmla="*/ 68 h 132"/>
                  <a:gd name="T38" fmla="*/ 28 w 127"/>
                  <a:gd name="T39" fmla="*/ 50 h 132"/>
                  <a:gd name="T40" fmla="*/ 30 w 127"/>
                  <a:gd name="T41" fmla="*/ 45 h 132"/>
                  <a:gd name="T42" fmla="*/ 33 w 127"/>
                  <a:gd name="T43" fmla="*/ 19 h 132"/>
                  <a:gd name="T44" fmla="*/ 40 w 127"/>
                  <a:gd name="T45" fmla="*/ 14 h 132"/>
                  <a:gd name="T46" fmla="*/ 45 w 127"/>
                  <a:gd name="T47" fmla="*/ 7 h 132"/>
                  <a:gd name="T48" fmla="*/ 54 w 127"/>
                  <a:gd name="T49" fmla="*/ 0 h 132"/>
                  <a:gd name="T50" fmla="*/ 59 w 127"/>
                  <a:gd name="T51" fmla="*/ 2 h 132"/>
                  <a:gd name="T52" fmla="*/ 71 w 127"/>
                  <a:gd name="T53" fmla="*/ 2 h 132"/>
                  <a:gd name="T54" fmla="*/ 73 w 127"/>
                  <a:gd name="T55" fmla="*/ 5 h 132"/>
                  <a:gd name="T56" fmla="*/ 78 w 127"/>
                  <a:gd name="T57" fmla="*/ 5 h 132"/>
                  <a:gd name="T58" fmla="*/ 80 w 127"/>
                  <a:gd name="T59" fmla="*/ 5 h 132"/>
                  <a:gd name="T60" fmla="*/ 80 w 127"/>
                  <a:gd name="T61" fmla="*/ 12 h 132"/>
                  <a:gd name="T62" fmla="*/ 82 w 127"/>
                  <a:gd name="T63" fmla="*/ 17 h 132"/>
                  <a:gd name="T64" fmla="*/ 85 w 127"/>
                  <a:gd name="T65" fmla="*/ 19 h 132"/>
                  <a:gd name="T66" fmla="*/ 87 w 127"/>
                  <a:gd name="T67" fmla="*/ 24 h 132"/>
                  <a:gd name="T68" fmla="*/ 89 w 127"/>
                  <a:gd name="T69" fmla="*/ 26 h 132"/>
                  <a:gd name="T70" fmla="*/ 99 w 127"/>
                  <a:gd name="T71" fmla="*/ 28 h 132"/>
                  <a:gd name="T72" fmla="*/ 96 w 127"/>
                  <a:gd name="T73" fmla="*/ 28 h 132"/>
                  <a:gd name="T74" fmla="*/ 96 w 127"/>
                  <a:gd name="T75" fmla="*/ 33 h 132"/>
                  <a:gd name="T76" fmla="*/ 96 w 127"/>
                  <a:gd name="T77" fmla="*/ 38 h 132"/>
                  <a:gd name="T78" fmla="*/ 92 w 127"/>
                  <a:gd name="T79" fmla="*/ 45 h 132"/>
                  <a:gd name="T80" fmla="*/ 92 w 127"/>
                  <a:gd name="T81" fmla="*/ 47 h 132"/>
                  <a:gd name="T82" fmla="*/ 89 w 127"/>
                  <a:gd name="T83" fmla="*/ 47 h 132"/>
                  <a:gd name="T84" fmla="*/ 89 w 127"/>
                  <a:gd name="T85" fmla="*/ 50 h 132"/>
                  <a:gd name="T86" fmla="*/ 87 w 127"/>
                  <a:gd name="T87" fmla="*/ 54 h 132"/>
                  <a:gd name="T88" fmla="*/ 87 w 127"/>
                  <a:gd name="T89" fmla="*/ 57 h 132"/>
                  <a:gd name="T90" fmla="*/ 87 w 127"/>
                  <a:gd name="T91" fmla="*/ 57 h 132"/>
                  <a:gd name="T92" fmla="*/ 87 w 127"/>
                  <a:gd name="T93" fmla="*/ 61 h 132"/>
                  <a:gd name="T94" fmla="*/ 87 w 127"/>
                  <a:gd name="T95" fmla="*/ 61 h 132"/>
                  <a:gd name="T96" fmla="*/ 89 w 127"/>
                  <a:gd name="T97" fmla="*/ 61 h 132"/>
                  <a:gd name="T98" fmla="*/ 92 w 127"/>
                  <a:gd name="T99" fmla="*/ 64 h 132"/>
                  <a:gd name="T100" fmla="*/ 92 w 127"/>
                  <a:gd name="T101" fmla="*/ 66 h 132"/>
                  <a:gd name="T102" fmla="*/ 94 w 127"/>
                  <a:gd name="T103" fmla="*/ 68 h 132"/>
                  <a:gd name="T104" fmla="*/ 94 w 127"/>
                  <a:gd name="T105" fmla="*/ 71 h 132"/>
                  <a:gd name="T106" fmla="*/ 106 w 127"/>
                  <a:gd name="T107" fmla="*/ 80 h 132"/>
                  <a:gd name="T108" fmla="*/ 111 w 127"/>
                  <a:gd name="T109" fmla="*/ 80 h 132"/>
                  <a:gd name="T110" fmla="*/ 118 w 127"/>
                  <a:gd name="T111" fmla="*/ 92 h 132"/>
                  <a:gd name="T112" fmla="*/ 115 w 127"/>
                  <a:gd name="T113" fmla="*/ 104 h 132"/>
                  <a:gd name="T114" fmla="*/ 118 w 127"/>
                  <a:gd name="T115" fmla="*/ 106 h 132"/>
                  <a:gd name="T116" fmla="*/ 120 w 127"/>
                  <a:gd name="T117" fmla="*/ 111 h 132"/>
                  <a:gd name="T118" fmla="*/ 127 w 127"/>
                  <a:gd name="T119" fmla="*/ 118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132"/>
                  <a:gd name="T182" fmla="*/ 127 w 127"/>
                  <a:gd name="T183" fmla="*/ 132 h 1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132">
                    <a:moveTo>
                      <a:pt x="127" y="118"/>
                    </a:moveTo>
                    <a:lnTo>
                      <a:pt x="127" y="120"/>
                    </a:lnTo>
                    <a:lnTo>
                      <a:pt x="122" y="118"/>
                    </a:lnTo>
                    <a:lnTo>
                      <a:pt x="120" y="120"/>
                    </a:lnTo>
                    <a:lnTo>
                      <a:pt x="115" y="118"/>
                    </a:lnTo>
                    <a:lnTo>
                      <a:pt x="111" y="120"/>
                    </a:lnTo>
                    <a:lnTo>
                      <a:pt x="106" y="130"/>
                    </a:lnTo>
                    <a:lnTo>
                      <a:pt x="101" y="132"/>
                    </a:lnTo>
                    <a:lnTo>
                      <a:pt x="78" y="132"/>
                    </a:lnTo>
                    <a:lnTo>
                      <a:pt x="63" y="125"/>
                    </a:lnTo>
                    <a:lnTo>
                      <a:pt x="63" y="123"/>
                    </a:lnTo>
                    <a:lnTo>
                      <a:pt x="63" y="113"/>
                    </a:lnTo>
                    <a:lnTo>
                      <a:pt x="61" y="113"/>
                    </a:lnTo>
                    <a:lnTo>
                      <a:pt x="56" y="113"/>
                    </a:lnTo>
                    <a:lnTo>
                      <a:pt x="54" y="109"/>
                    </a:lnTo>
                    <a:lnTo>
                      <a:pt x="4" y="85"/>
                    </a:lnTo>
                    <a:lnTo>
                      <a:pt x="0" y="68"/>
                    </a:lnTo>
                    <a:lnTo>
                      <a:pt x="28" y="50"/>
                    </a:lnTo>
                    <a:lnTo>
                      <a:pt x="30" y="45"/>
                    </a:lnTo>
                    <a:lnTo>
                      <a:pt x="33" y="19"/>
                    </a:lnTo>
                    <a:lnTo>
                      <a:pt x="40" y="14"/>
                    </a:lnTo>
                    <a:lnTo>
                      <a:pt x="45" y="7"/>
                    </a:lnTo>
                    <a:lnTo>
                      <a:pt x="54" y="0"/>
                    </a:lnTo>
                    <a:lnTo>
                      <a:pt x="59" y="2"/>
                    </a:lnTo>
                    <a:lnTo>
                      <a:pt x="71" y="2"/>
                    </a:lnTo>
                    <a:lnTo>
                      <a:pt x="73" y="5"/>
                    </a:lnTo>
                    <a:lnTo>
                      <a:pt x="78" y="5"/>
                    </a:lnTo>
                    <a:lnTo>
                      <a:pt x="80" y="5"/>
                    </a:lnTo>
                    <a:lnTo>
                      <a:pt x="80" y="12"/>
                    </a:lnTo>
                    <a:lnTo>
                      <a:pt x="82" y="17"/>
                    </a:lnTo>
                    <a:lnTo>
                      <a:pt x="85" y="19"/>
                    </a:lnTo>
                    <a:lnTo>
                      <a:pt x="87" y="24"/>
                    </a:lnTo>
                    <a:lnTo>
                      <a:pt x="89" y="26"/>
                    </a:lnTo>
                    <a:lnTo>
                      <a:pt x="99" y="28"/>
                    </a:lnTo>
                    <a:lnTo>
                      <a:pt x="96" y="28"/>
                    </a:lnTo>
                    <a:lnTo>
                      <a:pt x="96" y="33"/>
                    </a:lnTo>
                    <a:lnTo>
                      <a:pt x="96" y="38"/>
                    </a:lnTo>
                    <a:lnTo>
                      <a:pt x="92" y="45"/>
                    </a:lnTo>
                    <a:lnTo>
                      <a:pt x="92" y="47"/>
                    </a:lnTo>
                    <a:lnTo>
                      <a:pt x="89" y="47"/>
                    </a:lnTo>
                    <a:lnTo>
                      <a:pt x="89" y="50"/>
                    </a:lnTo>
                    <a:lnTo>
                      <a:pt x="87" y="54"/>
                    </a:lnTo>
                    <a:lnTo>
                      <a:pt x="87" y="57"/>
                    </a:lnTo>
                    <a:lnTo>
                      <a:pt x="87" y="61"/>
                    </a:lnTo>
                    <a:lnTo>
                      <a:pt x="89" y="61"/>
                    </a:lnTo>
                    <a:lnTo>
                      <a:pt x="92" y="64"/>
                    </a:lnTo>
                    <a:lnTo>
                      <a:pt x="92" y="66"/>
                    </a:lnTo>
                    <a:lnTo>
                      <a:pt x="94" y="68"/>
                    </a:lnTo>
                    <a:lnTo>
                      <a:pt x="94" y="71"/>
                    </a:lnTo>
                    <a:lnTo>
                      <a:pt x="106" y="80"/>
                    </a:lnTo>
                    <a:lnTo>
                      <a:pt x="111" y="80"/>
                    </a:lnTo>
                    <a:lnTo>
                      <a:pt x="118" y="92"/>
                    </a:lnTo>
                    <a:lnTo>
                      <a:pt x="115" y="104"/>
                    </a:lnTo>
                    <a:lnTo>
                      <a:pt x="118" y="106"/>
                    </a:lnTo>
                    <a:lnTo>
                      <a:pt x="120" y="111"/>
                    </a:lnTo>
                    <a:lnTo>
                      <a:pt x="127" y="118"/>
                    </a:lnTo>
                  </a:path>
                </a:pathLst>
              </a:custGeom>
              <a:grpFill/>
              <a:ln w="9525">
                <a:noFill/>
                <a:round/>
                <a:headEnd/>
                <a:tailEnd/>
              </a:ln>
            </p:spPr>
            <p:txBody>
              <a:bodyPr/>
              <a:lstStyle/>
              <a:p>
                <a:pPr>
                  <a:defRPr/>
                </a:pPr>
                <a:endParaRPr lang="en-US" sz="1200" kern="0">
                  <a:solidFill>
                    <a:srgbClr val="0096D6"/>
                  </a:solidFill>
                </a:endParaRPr>
              </a:p>
            </p:txBody>
          </p:sp>
          <p:sp>
            <p:nvSpPr>
              <p:cNvPr id="2808" name="Freeform 983"/>
              <p:cNvSpPr>
                <a:spLocks/>
              </p:cNvSpPr>
              <p:nvPr/>
            </p:nvSpPr>
            <p:spPr bwMode="auto">
              <a:xfrm>
                <a:off x="3551" y="2248"/>
                <a:ext cx="9" cy="24"/>
              </a:xfrm>
              <a:custGeom>
                <a:avLst/>
                <a:gdLst>
                  <a:gd name="T0" fmla="*/ 2 w 9"/>
                  <a:gd name="T1" fmla="*/ 24 h 24"/>
                  <a:gd name="T2" fmla="*/ 7 w 9"/>
                  <a:gd name="T3" fmla="*/ 21 h 24"/>
                  <a:gd name="T4" fmla="*/ 9 w 9"/>
                  <a:gd name="T5" fmla="*/ 21 h 24"/>
                  <a:gd name="T6" fmla="*/ 9 w 9"/>
                  <a:gd name="T7" fmla="*/ 19 h 24"/>
                  <a:gd name="T8" fmla="*/ 9 w 9"/>
                  <a:gd name="T9" fmla="*/ 17 h 24"/>
                  <a:gd name="T10" fmla="*/ 9 w 9"/>
                  <a:gd name="T11" fmla="*/ 17 h 24"/>
                  <a:gd name="T12" fmla="*/ 9 w 9"/>
                  <a:gd name="T13" fmla="*/ 14 h 24"/>
                  <a:gd name="T14" fmla="*/ 9 w 9"/>
                  <a:gd name="T15" fmla="*/ 12 h 24"/>
                  <a:gd name="T16" fmla="*/ 9 w 9"/>
                  <a:gd name="T17" fmla="*/ 7 h 24"/>
                  <a:gd name="T18" fmla="*/ 9 w 9"/>
                  <a:gd name="T19" fmla="*/ 7 h 24"/>
                  <a:gd name="T20" fmla="*/ 9 w 9"/>
                  <a:gd name="T21" fmla="*/ 7 h 24"/>
                  <a:gd name="T22" fmla="*/ 9 w 9"/>
                  <a:gd name="T23" fmla="*/ 5 h 24"/>
                  <a:gd name="T24" fmla="*/ 9 w 9"/>
                  <a:gd name="T25" fmla="*/ 5 h 24"/>
                  <a:gd name="T26" fmla="*/ 9 w 9"/>
                  <a:gd name="T27" fmla="*/ 5 h 24"/>
                  <a:gd name="T28" fmla="*/ 9 w 9"/>
                  <a:gd name="T29" fmla="*/ 2 h 24"/>
                  <a:gd name="T30" fmla="*/ 7 w 9"/>
                  <a:gd name="T31" fmla="*/ 2 h 24"/>
                  <a:gd name="T32" fmla="*/ 7 w 9"/>
                  <a:gd name="T33" fmla="*/ 2 h 24"/>
                  <a:gd name="T34" fmla="*/ 7 w 9"/>
                  <a:gd name="T35" fmla="*/ 0 h 24"/>
                  <a:gd name="T36" fmla="*/ 5 w 9"/>
                  <a:gd name="T37" fmla="*/ 0 h 24"/>
                  <a:gd name="T38" fmla="*/ 5 w 9"/>
                  <a:gd name="T39" fmla="*/ 0 h 24"/>
                  <a:gd name="T40" fmla="*/ 0 w 9"/>
                  <a:gd name="T41" fmla="*/ 10 h 24"/>
                  <a:gd name="T42" fmla="*/ 0 w 9"/>
                  <a:gd name="T43" fmla="*/ 10 h 24"/>
                  <a:gd name="T44" fmla="*/ 0 w 9"/>
                  <a:gd name="T45" fmla="*/ 12 h 24"/>
                  <a:gd name="T46" fmla="*/ 0 w 9"/>
                  <a:gd name="T47" fmla="*/ 12 h 24"/>
                  <a:gd name="T48" fmla="*/ 0 w 9"/>
                  <a:gd name="T49" fmla="*/ 14 h 24"/>
                  <a:gd name="T50" fmla="*/ 0 w 9"/>
                  <a:gd name="T51" fmla="*/ 14 h 24"/>
                  <a:gd name="T52" fmla="*/ 0 w 9"/>
                  <a:gd name="T53" fmla="*/ 17 h 24"/>
                  <a:gd name="T54" fmla="*/ 0 w 9"/>
                  <a:gd name="T55" fmla="*/ 19 h 24"/>
                  <a:gd name="T56" fmla="*/ 0 w 9"/>
                  <a:gd name="T57" fmla="*/ 19 h 24"/>
                  <a:gd name="T58" fmla="*/ 0 w 9"/>
                  <a:gd name="T59" fmla="*/ 19 h 24"/>
                  <a:gd name="T60" fmla="*/ 0 w 9"/>
                  <a:gd name="T61" fmla="*/ 21 h 24"/>
                  <a:gd name="T62" fmla="*/ 2 w 9"/>
                  <a:gd name="T63" fmla="*/ 24 h 24"/>
                  <a:gd name="T64" fmla="*/ 2 w 9"/>
                  <a:gd name="T65" fmla="*/ 24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24"/>
                  <a:gd name="T101" fmla="*/ 9 w 9"/>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24">
                    <a:moveTo>
                      <a:pt x="2" y="24"/>
                    </a:moveTo>
                    <a:lnTo>
                      <a:pt x="7" y="21"/>
                    </a:lnTo>
                    <a:lnTo>
                      <a:pt x="9" y="21"/>
                    </a:lnTo>
                    <a:lnTo>
                      <a:pt x="9" y="19"/>
                    </a:lnTo>
                    <a:lnTo>
                      <a:pt x="9" y="17"/>
                    </a:lnTo>
                    <a:lnTo>
                      <a:pt x="9" y="14"/>
                    </a:lnTo>
                    <a:lnTo>
                      <a:pt x="9" y="12"/>
                    </a:lnTo>
                    <a:lnTo>
                      <a:pt x="9" y="7"/>
                    </a:lnTo>
                    <a:lnTo>
                      <a:pt x="9" y="5"/>
                    </a:lnTo>
                    <a:lnTo>
                      <a:pt x="9" y="2"/>
                    </a:lnTo>
                    <a:lnTo>
                      <a:pt x="7" y="2"/>
                    </a:lnTo>
                    <a:lnTo>
                      <a:pt x="7" y="0"/>
                    </a:lnTo>
                    <a:lnTo>
                      <a:pt x="5" y="0"/>
                    </a:lnTo>
                    <a:lnTo>
                      <a:pt x="0" y="10"/>
                    </a:lnTo>
                    <a:lnTo>
                      <a:pt x="0" y="12"/>
                    </a:lnTo>
                    <a:lnTo>
                      <a:pt x="0" y="14"/>
                    </a:lnTo>
                    <a:lnTo>
                      <a:pt x="0" y="17"/>
                    </a:lnTo>
                    <a:lnTo>
                      <a:pt x="0" y="19"/>
                    </a:lnTo>
                    <a:lnTo>
                      <a:pt x="0" y="21"/>
                    </a:lnTo>
                    <a:lnTo>
                      <a:pt x="2" y="24"/>
                    </a:lnTo>
                    <a:close/>
                  </a:path>
                </a:pathLst>
              </a:custGeom>
              <a:grpFill/>
              <a:ln w="9525">
                <a:noFill/>
                <a:round/>
                <a:headEnd/>
                <a:tailEnd/>
              </a:ln>
            </p:spPr>
            <p:txBody>
              <a:bodyPr/>
              <a:lstStyle/>
              <a:p>
                <a:pPr>
                  <a:defRPr/>
                </a:pPr>
                <a:endParaRPr lang="en-US" sz="1200" kern="0">
                  <a:solidFill>
                    <a:srgbClr val="0096D6"/>
                  </a:solidFill>
                </a:endParaRPr>
              </a:p>
            </p:txBody>
          </p:sp>
          <p:sp>
            <p:nvSpPr>
              <p:cNvPr id="2809" name="Freeform 984"/>
              <p:cNvSpPr>
                <a:spLocks/>
              </p:cNvSpPr>
              <p:nvPr/>
            </p:nvSpPr>
            <p:spPr bwMode="auto">
              <a:xfrm>
                <a:off x="3551" y="2248"/>
                <a:ext cx="9" cy="24"/>
              </a:xfrm>
              <a:custGeom>
                <a:avLst/>
                <a:gdLst>
                  <a:gd name="T0" fmla="*/ 2 w 9"/>
                  <a:gd name="T1" fmla="*/ 24 h 24"/>
                  <a:gd name="T2" fmla="*/ 7 w 9"/>
                  <a:gd name="T3" fmla="*/ 21 h 24"/>
                  <a:gd name="T4" fmla="*/ 9 w 9"/>
                  <a:gd name="T5" fmla="*/ 21 h 24"/>
                  <a:gd name="T6" fmla="*/ 9 w 9"/>
                  <a:gd name="T7" fmla="*/ 19 h 24"/>
                  <a:gd name="T8" fmla="*/ 9 w 9"/>
                  <a:gd name="T9" fmla="*/ 17 h 24"/>
                  <a:gd name="T10" fmla="*/ 9 w 9"/>
                  <a:gd name="T11" fmla="*/ 17 h 24"/>
                  <a:gd name="T12" fmla="*/ 9 w 9"/>
                  <a:gd name="T13" fmla="*/ 14 h 24"/>
                  <a:gd name="T14" fmla="*/ 9 w 9"/>
                  <a:gd name="T15" fmla="*/ 12 h 24"/>
                  <a:gd name="T16" fmla="*/ 9 w 9"/>
                  <a:gd name="T17" fmla="*/ 7 h 24"/>
                  <a:gd name="T18" fmla="*/ 9 w 9"/>
                  <a:gd name="T19" fmla="*/ 7 h 24"/>
                  <a:gd name="T20" fmla="*/ 9 w 9"/>
                  <a:gd name="T21" fmla="*/ 7 h 24"/>
                  <a:gd name="T22" fmla="*/ 9 w 9"/>
                  <a:gd name="T23" fmla="*/ 5 h 24"/>
                  <a:gd name="T24" fmla="*/ 9 w 9"/>
                  <a:gd name="T25" fmla="*/ 5 h 24"/>
                  <a:gd name="T26" fmla="*/ 9 w 9"/>
                  <a:gd name="T27" fmla="*/ 5 h 24"/>
                  <a:gd name="T28" fmla="*/ 9 w 9"/>
                  <a:gd name="T29" fmla="*/ 2 h 24"/>
                  <a:gd name="T30" fmla="*/ 7 w 9"/>
                  <a:gd name="T31" fmla="*/ 2 h 24"/>
                  <a:gd name="T32" fmla="*/ 7 w 9"/>
                  <a:gd name="T33" fmla="*/ 2 h 24"/>
                  <a:gd name="T34" fmla="*/ 7 w 9"/>
                  <a:gd name="T35" fmla="*/ 0 h 24"/>
                  <a:gd name="T36" fmla="*/ 5 w 9"/>
                  <a:gd name="T37" fmla="*/ 0 h 24"/>
                  <a:gd name="T38" fmla="*/ 5 w 9"/>
                  <a:gd name="T39" fmla="*/ 0 h 24"/>
                  <a:gd name="T40" fmla="*/ 0 w 9"/>
                  <a:gd name="T41" fmla="*/ 10 h 24"/>
                  <a:gd name="T42" fmla="*/ 0 w 9"/>
                  <a:gd name="T43" fmla="*/ 10 h 24"/>
                  <a:gd name="T44" fmla="*/ 0 w 9"/>
                  <a:gd name="T45" fmla="*/ 12 h 24"/>
                  <a:gd name="T46" fmla="*/ 0 w 9"/>
                  <a:gd name="T47" fmla="*/ 12 h 24"/>
                  <a:gd name="T48" fmla="*/ 0 w 9"/>
                  <a:gd name="T49" fmla="*/ 14 h 24"/>
                  <a:gd name="T50" fmla="*/ 0 w 9"/>
                  <a:gd name="T51" fmla="*/ 14 h 24"/>
                  <a:gd name="T52" fmla="*/ 0 w 9"/>
                  <a:gd name="T53" fmla="*/ 17 h 24"/>
                  <a:gd name="T54" fmla="*/ 0 w 9"/>
                  <a:gd name="T55" fmla="*/ 19 h 24"/>
                  <a:gd name="T56" fmla="*/ 0 w 9"/>
                  <a:gd name="T57" fmla="*/ 19 h 24"/>
                  <a:gd name="T58" fmla="*/ 0 w 9"/>
                  <a:gd name="T59" fmla="*/ 19 h 24"/>
                  <a:gd name="T60" fmla="*/ 0 w 9"/>
                  <a:gd name="T61" fmla="*/ 21 h 24"/>
                  <a:gd name="T62" fmla="*/ 2 w 9"/>
                  <a:gd name="T63" fmla="*/ 24 h 24"/>
                  <a:gd name="T64" fmla="*/ 2 w 9"/>
                  <a:gd name="T65" fmla="*/ 24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24"/>
                  <a:gd name="T101" fmla="*/ 9 w 9"/>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24">
                    <a:moveTo>
                      <a:pt x="2" y="24"/>
                    </a:moveTo>
                    <a:lnTo>
                      <a:pt x="7" y="21"/>
                    </a:lnTo>
                    <a:lnTo>
                      <a:pt x="9" y="21"/>
                    </a:lnTo>
                    <a:lnTo>
                      <a:pt x="9" y="19"/>
                    </a:lnTo>
                    <a:lnTo>
                      <a:pt x="9" y="17"/>
                    </a:lnTo>
                    <a:lnTo>
                      <a:pt x="9" y="14"/>
                    </a:lnTo>
                    <a:lnTo>
                      <a:pt x="9" y="12"/>
                    </a:lnTo>
                    <a:lnTo>
                      <a:pt x="9" y="7"/>
                    </a:lnTo>
                    <a:lnTo>
                      <a:pt x="9" y="5"/>
                    </a:lnTo>
                    <a:lnTo>
                      <a:pt x="9" y="2"/>
                    </a:lnTo>
                    <a:lnTo>
                      <a:pt x="7" y="2"/>
                    </a:lnTo>
                    <a:lnTo>
                      <a:pt x="7" y="0"/>
                    </a:lnTo>
                    <a:lnTo>
                      <a:pt x="5" y="0"/>
                    </a:lnTo>
                    <a:lnTo>
                      <a:pt x="0" y="10"/>
                    </a:lnTo>
                    <a:lnTo>
                      <a:pt x="0" y="12"/>
                    </a:lnTo>
                    <a:lnTo>
                      <a:pt x="0" y="14"/>
                    </a:lnTo>
                    <a:lnTo>
                      <a:pt x="0" y="17"/>
                    </a:lnTo>
                    <a:lnTo>
                      <a:pt x="0" y="19"/>
                    </a:lnTo>
                    <a:lnTo>
                      <a:pt x="0" y="21"/>
                    </a:lnTo>
                    <a:lnTo>
                      <a:pt x="2" y="24"/>
                    </a:lnTo>
                  </a:path>
                </a:pathLst>
              </a:custGeom>
              <a:grpFill/>
              <a:ln w="9525">
                <a:noFill/>
                <a:round/>
                <a:headEnd/>
                <a:tailEnd/>
              </a:ln>
            </p:spPr>
            <p:txBody>
              <a:bodyPr/>
              <a:lstStyle/>
              <a:p>
                <a:pPr>
                  <a:defRPr/>
                </a:pPr>
                <a:endParaRPr lang="en-US" sz="1200" kern="0">
                  <a:solidFill>
                    <a:srgbClr val="0096D6"/>
                  </a:solidFill>
                </a:endParaRPr>
              </a:p>
            </p:txBody>
          </p:sp>
          <p:sp>
            <p:nvSpPr>
              <p:cNvPr id="2810" name="Freeform 985"/>
              <p:cNvSpPr>
                <a:spLocks/>
              </p:cNvSpPr>
              <p:nvPr/>
            </p:nvSpPr>
            <p:spPr bwMode="auto">
              <a:xfrm>
                <a:off x="4746" y="2638"/>
                <a:ext cx="130" cy="109"/>
              </a:xfrm>
              <a:custGeom>
                <a:avLst/>
                <a:gdLst>
                  <a:gd name="T0" fmla="*/ 0 w 130"/>
                  <a:gd name="T1" fmla="*/ 54 h 109"/>
                  <a:gd name="T2" fmla="*/ 0 w 130"/>
                  <a:gd name="T3" fmla="*/ 61 h 109"/>
                  <a:gd name="T4" fmla="*/ 5 w 130"/>
                  <a:gd name="T5" fmla="*/ 87 h 109"/>
                  <a:gd name="T6" fmla="*/ 10 w 130"/>
                  <a:gd name="T7" fmla="*/ 90 h 109"/>
                  <a:gd name="T8" fmla="*/ 21 w 130"/>
                  <a:gd name="T9" fmla="*/ 90 h 109"/>
                  <a:gd name="T10" fmla="*/ 31 w 130"/>
                  <a:gd name="T11" fmla="*/ 85 h 109"/>
                  <a:gd name="T12" fmla="*/ 26 w 130"/>
                  <a:gd name="T13" fmla="*/ 78 h 109"/>
                  <a:gd name="T14" fmla="*/ 31 w 130"/>
                  <a:gd name="T15" fmla="*/ 73 h 109"/>
                  <a:gd name="T16" fmla="*/ 36 w 130"/>
                  <a:gd name="T17" fmla="*/ 73 h 109"/>
                  <a:gd name="T18" fmla="*/ 36 w 130"/>
                  <a:gd name="T19" fmla="*/ 66 h 109"/>
                  <a:gd name="T20" fmla="*/ 40 w 130"/>
                  <a:gd name="T21" fmla="*/ 68 h 109"/>
                  <a:gd name="T22" fmla="*/ 45 w 130"/>
                  <a:gd name="T23" fmla="*/ 66 h 109"/>
                  <a:gd name="T24" fmla="*/ 47 w 130"/>
                  <a:gd name="T25" fmla="*/ 66 h 109"/>
                  <a:gd name="T26" fmla="*/ 50 w 130"/>
                  <a:gd name="T27" fmla="*/ 68 h 109"/>
                  <a:gd name="T28" fmla="*/ 57 w 130"/>
                  <a:gd name="T29" fmla="*/ 71 h 109"/>
                  <a:gd name="T30" fmla="*/ 66 w 130"/>
                  <a:gd name="T31" fmla="*/ 73 h 109"/>
                  <a:gd name="T32" fmla="*/ 69 w 130"/>
                  <a:gd name="T33" fmla="*/ 78 h 109"/>
                  <a:gd name="T34" fmla="*/ 78 w 130"/>
                  <a:gd name="T35" fmla="*/ 87 h 109"/>
                  <a:gd name="T36" fmla="*/ 78 w 130"/>
                  <a:gd name="T37" fmla="*/ 90 h 109"/>
                  <a:gd name="T38" fmla="*/ 83 w 130"/>
                  <a:gd name="T39" fmla="*/ 92 h 109"/>
                  <a:gd name="T40" fmla="*/ 90 w 130"/>
                  <a:gd name="T41" fmla="*/ 99 h 109"/>
                  <a:gd name="T42" fmla="*/ 118 w 130"/>
                  <a:gd name="T43" fmla="*/ 104 h 109"/>
                  <a:gd name="T44" fmla="*/ 118 w 130"/>
                  <a:gd name="T45" fmla="*/ 106 h 109"/>
                  <a:gd name="T46" fmla="*/ 125 w 130"/>
                  <a:gd name="T47" fmla="*/ 106 h 109"/>
                  <a:gd name="T48" fmla="*/ 125 w 130"/>
                  <a:gd name="T49" fmla="*/ 104 h 109"/>
                  <a:gd name="T50" fmla="*/ 128 w 130"/>
                  <a:gd name="T51" fmla="*/ 104 h 109"/>
                  <a:gd name="T52" fmla="*/ 130 w 130"/>
                  <a:gd name="T53" fmla="*/ 101 h 109"/>
                  <a:gd name="T54" fmla="*/ 116 w 130"/>
                  <a:gd name="T55" fmla="*/ 97 h 109"/>
                  <a:gd name="T56" fmla="*/ 118 w 130"/>
                  <a:gd name="T57" fmla="*/ 94 h 109"/>
                  <a:gd name="T58" fmla="*/ 111 w 130"/>
                  <a:gd name="T59" fmla="*/ 92 h 109"/>
                  <a:gd name="T60" fmla="*/ 109 w 130"/>
                  <a:gd name="T61" fmla="*/ 87 h 109"/>
                  <a:gd name="T62" fmla="*/ 102 w 130"/>
                  <a:gd name="T63" fmla="*/ 87 h 109"/>
                  <a:gd name="T64" fmla="*/ 99 w 130"/>
                  <a:gd name="T65" fmla="*/ 83 h 109"/>
                  <a:gd name="T66" fmla="*/ 95 w 130"/>
                  <a:gd name="T67" fmla="*/ 78 h 109"/>
                  <a:gd name="T68" fmla="*/ 95 w 130"/>
                  <a:gd name="T69" fmla="*/ 73 h 109"/>
                  <a:gd name="T70" fmla="*/ 85 w 130"/>
                  <a:gd name="T71" fmla="*/ 66 h 109"/>
                  <a:gd name="T72" fmla="*/ 80 w 130"/>
                  <a:gd name="T73" fmla="*/ 57 h 109"/>
                  <a:gd name="T74" fmla="*/ 88 w 130"/>
                  <a:gd name="T75" fmla="*/ 57 h 109"/>
                  <a:gd name="T76" fmla="*/ 90 w 130"/>
                  <a:gd name="T77" fmla="*/ 54 h 109"/>
                  <a:gd name="T78" fmla="*/ 88 w 130"/>
                  <a:gd name="T79" fmla="*/ 47 h 109"/>
                  <a:gd name="T80" fmla="*/ 83 w 130"/>
                  <a:gd name="T81" fmla="*/ 45 h 109"/>
                  <a:gd name="T82" fmla="*/ 71 w 130"/>
                  <a:gd name="T83" fmla="*/ 40 h 109"/>
                  <a:gd name="T84" fmla="*/ 64 w 130"/>
                  <a:gd name="T85" fmla="*/ 38 h 109"/>
                  <a:gd name="T86" fmla="*/ 62 w 130"/>
                  <a:gd name="T87" fmla="*/ 31 h 109"/>
                  <a:gd name="T88" fmla="*/ 47 w 130"/>
                  <a:gd name="T89" fmla="*/ 21 h 109"/>
                  <a:gd name="T90" fmla="*/ 43 w 130"/>
                  <a:gd name="T91" fmla="*/ 16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0"/>
                  <a:gd name="T139" fmla="*/ 0 h 109"/>
                  <a:gd name="T140" fmla="*/ 130 w 130"/>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0" h="109">
                    <a:moveTo>
                      <a:pt x="0" y="0"/>
                    </a:moveTo>
                    <a:lnTo>
                      <a:pt x="0" y="54"/>
                    </a:lnTo>
                    <a:lnTo>
                      <a:pt x="0" y="57"/>
                    </a:lnTo>
                    <a:lnTo>
                      <a:pt x="0" y="61"/>
                    </a:lnTo>
                    <a:lnTo>
                      <a:pt x="2" y="87"/>
                    </a:lnTo>
                    <a:lnTo>
                      <a:pt x="5" y="87"/>
                    </a:lnTo>
                    <a:lnTo>
                      <a:pt x="7" y="87"/>
                    </a:lnTo>
                    <a:lnTo>
                      <a:pt x="10" y="90"/>
                    </a:lnTo>
                    <a:lnTo>
                      <a:pt x="17" y="87"/>
                    </a:lnTo>
                    <a:lnTo>
                      <a:pt x="21" y="90"/>
                    </a:lnTo>
                    <a:lnTo>
                      <a:pt x="28" y="85"/>
                    </a:lnTo>
                    <a:lnTo>
                      <a:pt x="31" y="85"/>
                    </a:lnTo>
                    <a:lnTo>
                      <a:pt x="28" y="80"/>
                    </a:lnTo>
                    <a:lnTo>
                      <a:pt x="26" y="78"/>
                    </a:lnTo>
                    <a:lnTo>
                      <a:pt x="33" y="75"/>
                    </a:lnTo>
                    <a:lnTo>
                      <a:pt x="31" y="73"/>
                    </a:lnTo>
                    <a:lnTo>
                      <a:pt x="33" y="73"/>
                    </a:lnTo>
                    <a:lnTo>
                      <a:pt x="36" y="73"/>
                    </a:lnTo>
                    <a:lnTo>
                      <a:pt x="38" y="71"/>
                    </a:lnTo>
                    <a:lnTo>
                      <a:pt x="36" y="66"/>
                    </a:lnTo>
                    <a:lnTo>
                      <a:pt x="38" y="68"/>
                    </a:lnTo>
                    <a:lnTo>
                      <a:pt x="40" y="68"/>
                    </a:lnTo>
                    <a:lnTo>
                      <a:pt x="43" y="68"/>
                    </a:lnTo>
                    <a:lnTo>
                      <a:pt x="45" y="66"/>
                    </a:lnTo>
                    <a:lnTo>
                      <a:pt x="47" y="66"/>
                    </a:lnTo>
                    <a:lnTo>
                      <a:pt x="50" y="66"/>
                    </a:lnTo>
                    <a:lnTo>
                      <a:pt x="50" y="68"/>
                    </a:lnTo>
                    <a:lnTo>
                      <a:pt x="54" y="71"/>
                    </a:lnTo>
                    <a:lnTo>
                      <a:pt x="57" y="71"/>
                    </a:lnTo>
                    <a:lnTo>
                      <a:pt x="59" y="71"/>
                    </a:lnTo>
                    <a:lnTo>
                      <a:pt x="66" y="73"/>
                    </a:lnTo>
                    <a:lnTo>
                      <a:pt x="69" y="75"/>
                    </a:lnTo>
                    <a:lnTo>
                      <a:pt x="69" y="78"/>
                    </a:lnTo>
                    <a:lnTo>
                      <a:pt x="73" y="85"/>
                    </a:lnTo>
                    <a:lnTo>
                      <a:pt x="78" y="87"/>
                    </a:lnTo>
                    <a:lnTo>
                      <a:pt x="78" y="90"/>
                    </a:lnTo>
                    <a:lnTo>
                      <a:pt x="80" y="90"/>
                    </a:lnTo>
                    <a:lnTo>
                      <a:pt x="83" y="92"/>
                    </a:lnTo>
                    <a:lnTo>
                      <a:pt x="90" y="99"/>
                    </a:lnTo>
                    <a:lnTo>
                      <a:pt x="92" y="101"/>
                    </a:lnTo>
                    <a:lnTo>
                      <a:pt x="118" y="104"/>
                    </a:lnTo>
                    <a:lnTo>
                      <a:pt x="118" y="106"/>
                    </a:lnTo>
                    <a:lnTo>
                      <a:pt x="123" y="109"/>
                    </a:lnTo>
                    <a:lnTo>
                      <a:pt x="125" y="106"/>
                    </a:lnTo>
                    <a:lnTo>
                      <a:pt x="128" y="106"/>
                    </a:lnTo>
                    <a:lnTo>
                      <a:pt x="125" y="104"/>
                    </a:lnTo>
                    <a:lnTo>
                      <a:pt x="123" y="104"/>
                    </a:lnTo>
                    <a:lnTo>
                      <a:pt x="128" y="104"/>
                    </a:lnTo>
                    <a:lnTo>
                      <a:pt x="130" y="104"/>
                    </a:lnTo>
                    <a:lnTo>
                      <a:pt x="130" y="101"/>
                    </a:lnTo>
                    <a:lnTo>
                      <a:pt x="121" y="99"/>
                    </a:lnTo>
                    <a:lnTo>
                      <a:pt x="116" y="97"/>
                    </a:lnTo>
                    <a:lnTo>
                      <a:pt x="118" y="97"/>
                    </a:lnTo>
                    <a:lnTo>
                      <a:pt x="118" y="94"/>
                    </a:lnTo>
                    <a:lnTo>
                      <a:pt x="116" y="94"/>
                    </a:lnTo>
                    <a:lnTo>
                      <a:pt x="111" y="92"/>
                    </a:lnTo>
                    <a:lnTo>
                      <a:pt x="109" y="92"/>
                    </a:lnTo>
                    <a:lnTo>
                      <a:pt x="109" y="87"/>
                    </a:lnTo>
                    <a:lnTo>
                      <a:pt x="109" y="85"/>
                    </a:lnTo>
                    <a:lnTo>
                      <a:pt x="102" y="87"/>
                    </a:lnTo>
                    <a:lnTo>
                      <a:pt x="99" y="85"/>
                    </a:lnTo>
                    <a:lnTo>
                      <a:pt x="99" y="83"/>
                    </a:lnTo>
                    <a:lnTo>
                      <a:pt x="97" y="80"/>
                    </a:lnTo>
                    <a:lnTo>
                      <a:pt x="95" y="78"/>
                    </a:lnTo>
                    <a:lnTo>
                      <a:pt x="95" y="73"/>
                    </a:lnTo>
                    <a:lnTo>
                      <a:pt x="92" y="73"/>
                    </a:lnTo>
                    <a:lnTo>
                      <a:pt x="85" y="66"/>
                    </a:lnTo>
                    <a:lnTo>
                      <a:pt x="83" y="66"/>
                    </a:lnTo>
                    <a:lnTo>
                      <a:pt x="80" y="57"/>
                    </a:lnTo>
                    <a:lnTo>
                      <a:pt x="88" y="57"/>
                    </a:lnTo>
                    <a:lnTo>
                      <a:pt x="88" y="54"/>
                    </a:lnTo>
                    <a:lnTo>
                      <a:pt x="90" y="54"/>
                    </a:lnTo>
                    <a:lnTo>
                      <a:pt x="90" y="52"/>
                    </a:lnTo>
                    <a:lnTo>
                      <a:pt x="88" y="47"/>
                    </a:lnTo>
                    <a:lnTo>
                      <a:pt x="85" y="45"/>
                    </a:lnTo>
                    <a:lnTo>
                      <a:pt x="83" y="45"/>
                    </a:lnTo>
                    <a:lnTo>
                      <a:pt x="76" y="42"/>
                    </a:lnTo>
                    <a:lnTo>
                      <a:pt x="71" y="40"/>
                    </a:lnTo>
                    <a:lnTo>
                      <a:pt x="64" y="40"/>
                    </a:lnTo>
                    <a:lnTo>
                      <a:pt x="64" y="38"/>
                    </a:lnTo>
                    <a:lnTo>
                      <a:pt x="64" y="33"/>
                    </a:lnTo>
                    <a:lnTo>
                      <a:pt x="62" y="31"/>
                    </a:lnTo>
                    <a:lnTo>
                      <a:pt x="59" y="28"/>
                    </a:lnTo>
                    <a:lnTo>
                      <a:pt x="47" y="21"/>
                    </a:lnTo>
                    <a:lnTo>
                      <a:pt x="45" y="16"/>
                    </a:lnTo>
                    <a:lnTo>
                      <a:pt x="43" y="16"/>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811" name="Freeform 986"/>
              <p:cNvSpPr>
                <a:spLocks/>
              </p:cNvSpPr>
              <p:nvPr/>
            </p:nvSpPr>
            <p:spPr bwMode="auto">
              <a:xfrm>
                <a:off x="4746" y="2638"/>
                <a:ext cx="130" cy="109"/>
              </a:xfrm>
              <a:custGeom>
                <a:avLst/>
                <a:gdLst>
                  <a:gd name="T0" fmla="*/ 0 w 130"/>
                  <a:gd name="T1" fmla="*/ 54 h 109"/>
                  <a:gd name="T2" fmla="*/ 0 w 130"/>
                  <a:gd name="T3" fmla="*/ 61 h 109"/>
                  <a:gd name="T4" fmla="*/ 5 w 130"/>
                  <a:gd name="T5" fmla="*/ 87 h 109"/>
                  <a:gd name="T6" fmla="*/ 10 w 130"/>
                  <a:gd name="T7" fmla="*/ 90 h 109"/>
                  <a:gd name="T8" fmla="*/ 21 w 130"/>
                  <a:gd name="T9" fmla="*/ 90 h 109"/>
                  <a:gd name="T10" fmla="*/ 31 w 130"/>
                  <a:gd name="T11" fmla="*/ 85 h 109"/>
                  <a:gd name="T12" fmla="*/ 26 w 130"/>
                  <a:gd name="T13" fmla="*/ 78 h 109"/>
                  <a:gd name="T14" fmla="*/ 31 w 130"/>
                  <a:gd name="T15" fmla="*/ 73 h 109"/>
                  <a:gd name="T16" fmla="*/ 36 w 130"/>
                  <a:gd name="T17" fmla="*/ 73 h 109"/>
                  <a:gd name="T18" fmla="*/ 36 w 130"/>
                  <a:gd name="T19" fmla="*/ 66 h 109"/>
                  <a:gd name="T20" fmla="*/ 40 w 130"/>
                  <a:gd name="T21" fmla="*/ 68 h 109"/>
                  <a:gd name="T22" fmla="*/ 45 w 130"/>
                  <a:gd name="T23" fmla="*/ 66 h 109"/>
                  <a:gd name="T24" fmla="*/ 47 w 130"/>
                  <a:gd name="T25" fmla="*/ 66 h 109"/>
                  <a:gd name="T26" fmla="*/ 50 w 130"/>
                  <a:gd name="T27" fmla="*/ 68 h 109"/>
                  <a:gd name="T28" fmla="*/ 57 w 130"/>
                  <a:gd name="T29" fmla="*/ 71 h 109"/>
                  <a:gd name="T30" fmla="*/ 66 w 130"/>
                  <a:gd name="T31" fmla="*/ 73 h 109"/>
                  <a:gd name="T32" fmla="*/ 69 w 130"/>
                  <a:gd name="T33" fmla="*/ 78 h 109"/>
                  <a:gd name="T34" fmla="*/ 78 w 130"/>
                  <a:gd name="T35" fmla="*/ 87 h 109"/>
                  <a:gd name="T36" fmla="*/ 78 w 130"/>
                  <a:gd name="T37" fmla="*/ 90 h 109"/>
                  <a:gd name="T38" fmla="*/ 83 w 130"/>
                  <a:gd name="T39" fmla="*/ 92 h 109"/>
                  <a:gd name="T40" fmla="*/ 90 w 130"/>
                  <a:gd name="T41" fmla="*/ 99 h 109"/>
                  <a:gd name="T42" fmla="*/ 118 w 130"/>
                  <a:gd name="T43" fmla="*/ 104 h 109"/>
                  <a:gd name="T44" fmla="*/ 118 w 130"/>
                  <a:gd name="T45" fmla="*/ 106 h 109"/>
                  <a:gd name="T46" fmla="*/ 125 w 130"/>
                  <a:gd name="T47" fmla="*/ 106 h 109"/>
                  <a:gd name="T48" fmla="*/ 125 w 130"/>
                  <a:gd name="T49" fmla="*/ 104 h 109"/>
                  <a:gd name="T50" fmla="*/ 128 w 130"/>
                  <a:gd name="T51" fmla="*/ 104 h 109"/>
                  <a:gd name="T52" fmla="*/ 130 w 130"/>
                  <a:gd name="T53" fmla="*/ 101 h 109"/>
                  <a:gd name="T54" fmla="*/ 116 w 130"/>
                  <a:gd name="T55" fmla="*/ 97 h 109"/>
                  <a:gd name="T56" fmla="*/ 118 w 130"/>
                  <a:gd name="T57" fmla="*/ 94 h 109"/>
                  <a:gd name="T58" fmla="*/ 111 w 130"/>
                  <a:gd name="T59" fmla="*/ 92 h 109"/>
                  <a:gd name="T60" fmla="*/ 109 w 130"/>
                  <a:gd name="T61" fmla="*/ 87 h 109"/>
                  <a:gd name="T62" fmla="*/ 102 w 130"/>
                  <a:gd name="T63" fmla="*/ 87 h 109"/>
                  <a:gd name="T64" fmla="*/ 99 w 130"/>
                  <a:gd name="T65" fmla="*/ 83 h 109"/>
                  <a:gd name="T66" fmla="*/ 95 w 130"/>
                  <a:gd name="T67" fmla="*/ 78 h 109"/>
                  <a:gd name="T68" fmla="*/ 95 w 130"/>
                  <a:gd name="T69" fmla="*/ 73 h 109"/>
                  <a:gd name="T70" fmla="*/ 85 w 130"/>
                  <a:gd name="T71" fmla="*/ 66 h 109"/>
                  <a:gd name="T72" fmla="*/ 80 w 130"/>
                  <a:gd name="T73" fmla="*/ 57 h 109"/>
                  <a:gd name="T74" fmla="*/ 88 w 130"/>
                  <a:gd name="T75" fmla="*/ 57 h 109"/>
                  <a:gd name="T76" fmla="*/ 90 w 130"/>
                  <a:gd name="T77" fmla="*/ 54 h 109"/>
                  <a:gd name="T78" fmla="*/ 88 w 130"/>
                  <a:gd name="T79" fmla="*/ 47 h 109"/>
                  <a:gd name="T80" fmla="*/ 83 w 130"/>
                  <a:gd name="T81" fmla="*/ 45 h 109"/>
                  <a:gd name="T82" fmla="*/ 71 w 130"/>
                  <a:gd name="T83" fmla="*/ 40 h 109"/>
                  <a:gd name="T84" fmla="*/ 64 w 130"/>
                  <a:gd name="T85" fmla="*/ 38 h 109"/>
                  <a:gd name="T86" fmla="*/ 62 w 130"/>
                  <a:gd name="T87" fmla="*/ 31 h 109"/>
                  <a:gd name="T88" fmla="*/ 47 w 130"/>
                  <a:gd name="T89" fmla="*/ 21 h 109"/>
                  <a:gd name="T90" fmla="*/ 43 w 130"/>
                  <a:gd name="T91" fmla="*/ 16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0"/>
                  <a:gd name="T139" fmla="*/ 0 h 109"/>
                  <a:gd name="T140" fmla="*/ 130 w 130"/>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0" h="109">
                    <a:moveTo>
                      <a:pt x="0" y="0"/>
                    </a:moveTo>
                    <a:lnTo>
                      <a:pt x="0" y="54"/>
                    </a:lnTo>
                    <a:lnTo>
                      <a:pt x="0" y="57"/>
                    </a:lnTo>
                    <a:lnTo>
                      <a:pt x="0" y="61"/>
                    </a:lnTo>
                    <a:lnTo>
                      <a:pt x="2" y="87"/>
                    </a:lnTo>
                    <a:lnTo>
                      <a:pt x="5" y="87"/>
                    </a:lnTo>
                    <a:lnTo>
                      <a:pt x="7" y="87"/>
                    </a:lnTo>
                    <a:lnTo>
                      <a:pt x="10" y="90"/>
                    </a:lnTo>
                    <a:lnTo>
                      <a:pt x="17" y="87"/>
                    </a:lnTo>
                    <a:lnTo>
                      <a:pt x="21" y="90"/>
                    </a:lnTo>
                    <a:lnTo>
                      <a:pt x="28" y="85"/>
                    </a:lnTo>
                    <a:lnTo>
                      <a:pt x="31" y="85"/>
                    </a:lnTo>
                    <a:lnTo>
                      <a:pt x="28" y="80"/>
                    </a:lnTo>
                    <a:lnTo>
                      <a:pt x="26" y="78"/>
                    </a:lnTo>
                    <a:lnTo>
                      <a:pt x="33" y="75"/>
                    </a:lnTo>
                    <a:lnTo>
                      <a:pt x="31" y="73"/>
                    </a:lnTo>
                    <a:lnTo>
                      <a:pt x="33" y="73"/>
                    </a:lnTo>
                    <a:lnTo>
                      <a:pt x="36" y="73"/>
                    </a:lnTo>
                    <a:lnTo>
                      <a:pt x="38" y="71"/>
                    </a:lnTo>
                    <a:lnTo>
                      <a:pt x="36" y="66"/>
                    </a:lnTo>
                    <a:lnTo>
                      <a:pt x="38" y="68"/>
                    </a:lnTo>
                    <a:lnTo>
                      <a:pt x="40" y="68"/>
                    </a:lnTo>
                    <a:lnTo>
                      <a:pt x="43" y="68"/>
                    </a:lnTo>
                    <a:lnTo>
                      <a:pt x="45" y="66"/>
                    </a:lnTo>
                    <a:lnTo>
                      <a:pt x="47" y="66"/>
                    </a:lnTo>
                    <a:lnTo>
                      <a:pt x="50" y="66"/>
                    </a:lnTo>
                    <a:lnTo>
                      <a:pt x="50" y="68"/>
                    </a:lnTo>
                    <a:lnTo>
                      <a:pt x="54" y="71"/>
                    </a:lnTo>
                    <a:lnTo>
                      <a:pt x="57" y="71"/>
                    </a:lnTo>
                    <a:lnTo>
                      <a:pt x="59" y="71"/>
                    </a:lnTo>
                    <a:lnTo>
                      <a:pt x="66" y="73"/>
                    </a:lnTo>
                    <a:lnTo>
                      <a:pt x="69" y="75"/>
                    </a:lnTo>
                    <a:lnTo>
                      <a:pt x="69" y="78"/>
                    </a:lnTo>
                    <a:lnTo>
                      <a:pt x="73" y="85"/>
                    </a:lnTo>
                    <a:lnTo>
                      <a:pt x="78" y="87"/>
                    </a:lnTo>
                    <a:lnTo>
                      <a:pt x="78" y="90"/>
                    </a:lnTo>
                    <a:lnTo>
                      <a:pt x="80" y="90"/>
                    </a:lnTo>
                    <a:lnTo>
                      <a:pt x="83" y="92"/>
                    </a:lnTo>
                    <a:lnTo>
                      <a:pt x="90" y="99"/>
                    </a:lnTo>
                    <a:lnTo>
                      <a:pt x="92" y="101"/>
                    </a:lnTo>
                    <a:lnTo>
                      <a:pt x="118" y="104"/>
                    </a:lnTo>
                    <a:lnTo>
                      <a:pt x="118" y="106"/>
                    </a:lnTo>
                    <a:lnTo>
                      <a:pt x="123" y="109"/>
                    </a:lnTo>
                    <a:lnTo>
                      <a:pt x="125" y="106"/>
                    </a:lnTo>
                    <a:lnTo>
                      <a:pt x="128" y="106"/>
                    </a:lnTo>
                    <a:lnTo>
                      <a:pt x="125" y="104"/>
                    </a:lnTo>
                    <a:lnTo>
                      <a:pt x="123" y="104"/>
                    </a:lnTo>
                    <a:lnTo>
                      <a:pt x="128" y="104"/>
                    </a:lnTo>
                    <a:lnTo>
                      <a:pt x="130" y="104"/>
                    </a:lnTo>
                    <a:lnTo>
                      <a:pt x="130" y="101"/>
                    </a:lnTo>
                    <a:lnTo>
                      <a:pt x="121" y="99"/>
                    </a:lnTo>
                    <a:lnTo>
                      <a:pt x="116" y="97"/>
                    </a:lnTo>
                    <a:lnTo>
                      <a:pt x="118" y="97"/>
                    </a:lnTo>
                    <a:lnTo>
                      <a:pt x="118" y="94"/>
                    </a:lnTo>
                    <a:lnTo>
                      <a:pt x="116" y="94"/>
                    </a:lnTo>
                    <a:lnTo>
                      <a:pt x="111" y="92"/>
                    </a:lnTo>
                    <a:lnTo>
                      <a:pt x="109" y="92"/>
                    </a:lnTo>
                    <a:lnTo>
                      <a:pt x="109" y="87"/>
                    </a:lnTo>
                    <a:lnTo>
                      <a:pt x="109" y="85"/>
                    </a:lnTo>
                    <a:lnTo>
                      <a:pt x="102" y="87"/>
                    </a:lnTo>
                    <a:lnTo>
                      <a:pt x="99" y="85"/>
                    </a:lnTo>
                    <a:lnTo>
                      <a:pt x="99" y="83"/>
                    </a:lnTo>
                    <a:lnTo>
                      <a:pt x="97" y="80"/>
                    </a:lnTo>
                    <a:lnTo>
                      <a:pt x="95" y="78"/>
                    </a:lnTo>
                    <a:lnTo>
                      <a:pt x="95" y="73"/>
                    </a:lnTo>
                    <a:lnTo>
                      <a:pt x="92" y="73"/>
                    </a:lnTo>
                    <a:lnTo>
                      <a:pt x="85" y="66"/>
                    </a:lnTo>
                    <a:lnTo>
                      <a:pt x="83" y="66"/>
                    </a:lnTo>
                    <a:lnTo>
                      <a:pt x="80" y="57"/>
                    </a:lnTo>
                    <a:lnTo>
                      <a:pt x="88" y="57"/>
                    </a:lnTo>
                    <a:lnTo>
                      <a:pt x="88" y="54"/>
                    </a:lnTo>
                    <a:lnTo>
                      <a:pt x="90" y="54"/>
                    </a:lnTo>
                    <a:lnTo>
                      <a:pt x="90" y="52"/>
                    </a:lnTo>
                    <a:lnTo>
                      <a:pt x="88" y="47"/>
                    </a:lnTo>
                    <a:lnTo>
                      <a:pt x="85" y="45"/>
                    </a:lnTo>
                    <a:lnTo>
                      <a:pt x="83" y="45"/>
                    </a:lnTo>
                    <a:lnTo>
                      <a:pt x="76" y="42"/>
                    </a:lnTo>
                    <a:lnTo>
                      <a:pt x="71" y="40"/>
                    </a:lnTo>
                    <a:lnTo>
                      <a:pt x="64" y="40"/>
                    </a:lnTo>
                    <a:lnTo>
                      <a:pt x="64" y="38"/>
                    </a:lnTo>
                    <a:lnTo>
                      <a:pt x="64" y="33"/>
                    </a:lnTo>
                    <a:lnTo>
                      <a:pt x="62" y="31"/>
                    </a:lnTo>
                    <a:lnTo>
                      <a:pt x="59" y="28"/>
                    </a:lnTo>
                    <a:lnTo>
                      <a:pt x="47" y="21"/>
                    </a:lnTo>
                    <a:lnTo>
                      <a:pt x="45" y="16"/>
                    </a:lnTo>
                    <a:lnTo>
                      <a:pt x="43" y="16"/>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812" name="Freeform 987"/>
              <p:cNvSpPr>
                <a:spLocks/>
              </p:cNvSpPr>
              <p:nvPr/>
            </p:nvSpPr>
            <p:spPr bwMode="auto">
              <a:xfrm>
                <a:off x="2812" y="2404"/>
                <a:ext cx="99" cy="76"/>
              </a:xfrm>
              <a:custGeom>
                <a:avLst/>
                <a:gdLst>
                  <a:gd name="T0" fmla="*/ 61 w 99"/>
                  <a:gd name="T1" fmla="*/ 2 h 76"/>
                  <a:gd name="T2" fmla="*/ 40 w 99"/>
                  <a:gd name="T3" fmla="*/ 17 h 76"/>
                  <a:gd name="T4" fmla="*/ 18 w 99"/>
                  <a:gd name="T5" fmla="*/ 24 h 76"/>
                  <a:gd name="T6" fmla="*/ 9 w 99"/>
                  <a:gd name="T7" fmla="*/ 40 h 76"/>
                  <a:gd name="T8" fmla="*/ 0 w 99"/>
                  <a:gd name="T9" fmla="*/ 54 h 76"/>
                  <a:gd name="T10" fmla="*/ 0 w 99"/>
                  <a:gd name="T11" fmla="*/ 64 h 76"/>
                  <a:gd name="T12" fmla="*/ 0 w 99"/>
                  <a:gd name="T13" fmla="*/ 66 h 76"/>
                  <a:gd name="T14" fmla="*/ 0 w 99"/>
                  <a:gd name="T15" fmla="*/ 66 h 76"/>
                  <a:gd name="T16" fmla="*/ 2 w 99"/>
                  <a:gd name="T17" fmla="*/ 69 h 76"/>
                  <a:gd name="T18" fmla="*/ 2 w 99"/>
                  <a:gd name="T19" fmla="*/ 69 h 76"/>
                  <a:gd name="T20" fmla="*/ 4 w 99"/>
                  <a:gd name="T21" fmla="*/ 71 h 76"/>
                  <a:gd name="T22" fmla="*/ 4 w 99"/>
                  <a:gd name="T23" fmla="*/ 73 h 76"/>
                  <a:gd name="T24" fmla="*/ 7 w 99"/>
                  <a:gd name="T25" fmla="*/ 71 h 76"/>
                  <a:gd name="T26" fmla="*/ 7 w 99"/>
                  <a:gd name="T27" fmla="*/ 71 h 76"/>
                  <a:gd name="T28" fmla="*/ 9 w 99"/>
                  <a:gd name="T29" fmla="*/ 73 h 76"/>
                  <a:gd name="T30" fmla="*/ 11 w 99"/>
                  <a:gd name="T31" fmla="*/ 71 h 76"/>
                  <a:gd name="T32" fmla="*/ 23 w 99"/>
                  <a:gd name="T33" fmla="*/ 69 h 76"/>
                  <a:gd name="T34" fmla="*/ 26 w 99"/>
                  <a:gd name="T35" fmla="*/ 69 h 76"/>
                  <a:gd name="T36" fmla="*/ 28 w 99"/>
                  <a:gd name="T37" fmla="*/ 71 h 76"/>
                  <a:gd name="T38" fmla="*/ 30 w 99"/>
                  <a:gd name="T39" fmla="*/ 76 h 76"/>
                  <a:gd name="T40" fmla="*/ 33 w 99"/>
                  <a:gd name="T41" fmla="*/ 76 h 76"/>
                  <a:gd name="T42" fmla="*/ 30 w 99"/>
                  <a:gd name="T43" fmla="*/ 69 h 76"/>
                  <a:gd name="T44" fmla="*/ 30 w 99"/>
                  <a:gd name="T45" fmla="*/ 64 h 76"/>
                  <a:gd name="T46" fmla="*/ 30 w 99"/>
                  <a:gd name="T47" fmla="*/ 61 h 76"/>
                  <a:gd name="T48" fmla="*/ 28 w 99"/>
                  <a:gd name="T49" fmla="*/ 59 h 76"/>
                  <a:gd name="T50" fmla="*/ 30 w 99"/>
                  <a:gd name="T51" fmla="*/ 54 h 76"/>
                  <a:gd name="T52" fmla="*/ 56 w 99"/>
                  <a:gd name="T53" fmla="*/ 57 h 76"/>
                  <a:gd name="T54" fmla="*/ 63 w 99"/>
                  <a:gd name="T55" fmla="*/ 52 h 76"/>
                  <a:gd name="T56" fmla="*/ 73 w 99"/>
                  <a:gd name="T57" fmla="*/ 54 h 76"/>
                  <a:gd name="T58" fmla="*/ 75 w 99"/>
                  <a:gd name="T59" fmla="*/ 57 h 76"/>
                  <a:gd name="T60" fmla="*/ 78 w 99"/>
                  <a:gd name="T61" fmla="*/ 54 h 76"/>
                  <a:gd name="T62" fmla="*/ 80 w 99"/>
                  <a:gd name="T63" fmla="*/ 54 h 76"/>
                  <a:gd name="T64" fmla="*/ 82 w 99"/>
                  <a:gd name="T65" fmla="*/ 52 h 76"/>
                  <a:gd name="T66" fmla="*/ 82 w 99"/>
                  <a:gd name="T67" fmla="*/ 52 h 76"/>
                  <a:gd name="T68" fmla="*/ 85 w 99"/>
                  <a:gd name="T69" fmla="*/ 50 h 76"/>
                  <a:gd name="T70" fmla="*/ 87 w 99"/>
                  <a:gd name="T71" fmla="*/ 47 h 76"/>
                  <a:gd name="T72" fmla="*/ 92 w 99"/>
                  <a:gd name="T73" fmla="*/ 47 h 76"/>
                  <a:gd name="T74" fmla="*/ 94 w 99"/>
                  <a:gd name="T75" fmla="*/ 50 h 76"/>
                  <a:gd name="T76" fmla="*/ 96 w 99"/>
                  <a:gd name="T77" fmla="*/ 45 h 76"/>
                  <a:gd name="T78" fmla="*/ 99 w 99"/>
                  <a:gd name="T79" fmla="*/ 43 h 76"/>
                  <a:gd name="T80" fmla="*/ 99 w 99"/>
                  <a:gd name="T81" fmla="*/ 43 h 76"/>
                  <a:gd name="T82" fmla="*/ 94 w 99"/>
                  <a:gd name="T83" fmla="*/ 38 h 76"/>
                  <a:gd name="T84" fmla="*/ 94 w 99"/>
                  <a:gd name="T85" fmla="*/ 35 h 76"/>
                  <a:gd name="T86" fmla="*/ 96 w 99"/>
                  <a:gd name="T87" fmla="*/ 35 h 76"/>
                  <a:gd name="T88" fmla="*/ 94 w 99"/>
                  <a:gd name="T89" fmla="*/ 33 h 76"/>
                  <a:gd name="T90" fmla="*/ 92 w 99"/>
                  <a:gd name="T91" fmla="*/ 31 h 76"/>
                  <a:gd name="T92" fmla="*/ 89 w 99"/>
                  <a:gd name="T93" fmla="*/ 33 h 76"/>
                  <a:gd name="T94" fmla="*/ 85 w 99"/>
                  <a:gd name="T95" fmla="*/ 31 h 76"/>
                  <a:gd name="T96" fmla="*/ 70 w 99"/>
                  <a:gd name="T97" fmla="*/ 12 h 76"/>
                  <a:gd name="T98" fmla="*/ 70 w 99"/>
                  <a:gd name="T99" fmla="*/ 9 h 76"/>
                  <a:gd name="T100" fmla="*/ 68 w 99"/>
                  <a:gd name="T101" fmla="*/ 7 h 76"/>
                  <a:gd name="T102" fmla="*/ 68 w 99"/>
                  <a:gd name="T103" fmla="*/ 2 h 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76"/>
                  <a:gd name="T158" fmla="*/ 99 w 99"/>
                  <a:gd name="T159" fmla="*/ 76 h 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76">
                    <a:moveTo>
                      <a:pt x="70" y="0"/>
                    </a:moveTo>
                    <a:lnTo>
                      <a:pt x="61" y="2"/>
                    </a:lnTo>
                    <a:lnTo>
                      <a:pt x="42" y="12"/>
                    </a:lnTo>
                    <a:lnTo>
                      <a:pt x="40" y="17"/>
                    </a:lnTo>
                    <a:lnTo>
                      <a:pt x="35" y="19"/>
                    </a:lnTo>
                    <a:lnTo>
                      <a:pt x="18" y="24"/>
                    </a:lnTo>
                    <a:lnTo>
                      <a:pt x="16" y="26"/>
                    </a:lnTo>
                    <a:lnTo>
                      <a:pt x="9" y="40"/>
                    </a:lnTo>
                    <a:lnTo>
                      <a:pt x="2" y="47"/>
                    </a:lnTo>
                    <a:lnTo>
                      <a:pt x="0" y="54"/>
                    </a:lnTo>
                    <a:lnTo>
                      <a:pt x="0" y="64"/>
                    </a:lnTo>
                    <a:lnTo>
                      <a:pt x="0" y="66"/>
                    </a:lnTo>
                    <a:lnTo>
                      <a:pt x="2" y="66"/>
                    </a:lnTo>
                    <a:lnTo>
                      <a:pt x="2" y="69"/>
                    </a:lnTo>
                    <a:lnTo>
                      <a:pt x="4" y="71"/>
                    </a:lnTo>
                    <a:lnTo>
                      <a:pt x="4" y="73"/>
                    </a:lnTo>
                    <a:lnTo>
                      <a:pt x="4" y="71"/>
                    </a:lnTo>
                    <a:lnTo>
                      <a:pt x="7" y="71"/>
                    </a:lnTo>
                    <a:lnTo>
                      <a:pt x="7" y="73"/>
                    </a:lnTo>
                    <a:lnTo>
                      <a:pt x="9" y="73"/>
                    </a:lnTo>
                    <a:lnTo>
                      <a:pt x="11" y="71"/>
                    </a:lnTo>
                    <a:lnTo>
                      <a:pt x="18" y="69"/>
                    </a:lnTo>
                    <a:lnTo>
                      <a:pt x="23" y="69"/>
                    </a:lnTo>
                    <a:lnTo>
                      <a:pt x="26" y="69"/>
                    </a:lnTo>
                    <a:lnTo>
                      <a:pt x="28" y="71"/>
                    </a:lnTo>
                    <a:lnTo>
                      <a:pt x="30" y="76"/>
                    </a:lnTo>
                    <a:lnTo>
                      <a:pt x="33" y="76"/>
                    </a:lnTo>
                    <a:lnTo>
                      <a:pt x="30" y="73"/>
                    </a:lnTo>
                    <a:lnTo>
                      <a:pt x="30" y="69"/>
                    </a:lnTo>
                    <a:lnTo>
                      <a:pt x="30" y="66"/>
                    </a:lnTo>
                    <a:lnTo>
                      <a:pt x="30" y="64"/>
                    </a:lnTo>
                    <a:lnTo>
                      <a:pt x="30" y="61"/>
                    </a:lnTo>
                    <a:lnTo>
                      <a:pt x="28" y="59"/>
                    </a:lnTo>
                    <a:lnTo>
                      <a:pt x="28" y="57"/>
                    </a:lnTo>
                    <a:lnTo>
                      <a:pt x="30" y="54"/>
                    </a:lnTo>
                    <a:lnTo>
                      <a:pt x="56" y="57"/>
                    </a:lnTo>
                    <a:lnTo>
                      <a:pt x="61" y="54"/>
                    </a:lnTo>
                    <a:lnTo>
                      <a:pt x="63" y="52"/>
                    </a:lnTo>
                    <a:lnTo>
                      <a:pt x="63" y="54"/>
                    </a:lnTo>
                    <a:lnTo>
                      <a:pt x="73" y="54"/>
                    </a:lnTo>
                    <a:lnTo>
                      <a:pt x="73" y="57"/>
                    </a:lnTo>
                    <a:lnTo>
                      <a:pt x="75" y="57"/>
                    </a:lnTo>
                    <a:lnTo>
                      <a:pt x="75" y="54"/>
                    </a:lnTo>
                    <a:lnTo>
                      <a:pt x="78" y="54"/>
                    </a:lnTo>
                    <a:lnTo>
                      <a:pt x="80" y="54"/>
                    </a:lnTo>
                    <a:lnTo>
                      <a:pt x="80" y="52"/>
                    </a:lnTo>
                    <a:lnTo>
                      <a:pt x="82" y="52"/>
                    </a:lnTo>
                    <a:lnTo>
                      <a:pt x="85" y="52"/>
                    </a:lnTo>
                    <a:lnTo>
                      <a:pt x="85" y="50"/>
                    </a:lnTo>
                    <a:lnTo>
                      <a:pt x="87" y="47"/>
                    </a:lnTo>
                    <a:lnTo>
                      <a:pt x="89" y="50"/>
                    </a:lnTo>
                    <a:lnTo>
                      <a:pt x="92" y="47"/>
                    </a:lnTo>
                    <a:lnTo>
                      <a:pt x="94" y="50"/>
                    </a:lnTo>
                    <a:lnTo>
                      <a:pt x="96" y="45"/>
                    </a:lnTo>
                    <a:lnTo>
                      <a:pt x="99" y="43"/>
                    </a:lnTo>
                    <a:lnTo>
                      <a:pt x="94" y="38"/>
                    </a:lnTo>
                    <a:lnTo>
                      <a:pt x="94" y="35"/>
                    </a:lnTo>
                    <a:lnTo>
                      <a:pt x="96" y="35"/>
                    </a:lnTo>
                    <a:lnTo>
                      <a:pt x="94" y="33"/>
                    </a:lnTo>
                    <a:lnTo>
                      <a:pt x="94" y="31"/>
                    </a:lnTo>
                    <a:lnTo>
                      <a:pt x="92" y="31"/>
                    </a:lnTo>
                    <a:lnTo>
                      <a:pt x="92" y="33"/>
                    </a:lnTo>
                    <a:lnTo>
                      <a:pt x="89" y="33"/>
                    </a:lnTo>
                    <a:lnTo>
                      <a:pt x="85" y="31"/>
                    </a:lnTo>
                    <a:lnTo>
                      <a:pt x="70" y="14"/>
                    </a:lnTo>
                    <a:lnTo>
                      <a:pt x="70" y="12"/>
                    </a:lnTo>
                    <a:lnTo>
                      <a:pt x="70" y="9"/>
                    </a:lnTo>
                    <a:lnTo>
                      <a:pt x="68" y="7"/>
                    </a:lnTo>
                    <a:lnTo>
                      <a:pt x="68" y="5"/>
                    </a:lnTo>
                    <a:lnTo>
                      <a:pt x="68" y="2"/>
                    </a:lnTo>
                    <a:lnTo>
                      <a:pt x="70" y="0"/>
                    </a:lnTo>
                    <a:close/>
                  </a:path>
                </a:pathLst>
              </a:custGeom>
              <a:grpFill/>
              <a:ln w="9525">
                <a:noFill/>
                <a:round/>
                <a:headEnd/>
                <a:tailEnd/>
              </a:ln>
            </p:spPr>
            <p:txBody>
              <a:bodyPr/>
              <a:lstStyle/>
              <a:p>
                <a:pPr>
                  <a:defRPr/>
                </a:pPr>
                <a:endParaRPr lang="en-US" sz="1200" kern="0">
                  <a:solidFill>
                    <a:srgbClr val="0096D6"/>
                  </a:solidFill>
                </a:endParaRPr>
              </a:p>
            </p:txBody>
          </p:sp>
          <p:sp>
            <p:nvSpPr>
              <p:cNvPr id="2813" name="Freeform 988"/>
              <p:cNvSpPr>
                <a:spLocks/>
              </p:cNvSpPr>
              <p:nvPr/>
            </p:nvSpPr>
            <p:spPr bwMode="auto">
              <a:xfrm>
                <a:off x="2812" y="2404"/>
                <a:ext cx="99" cy="76"/>
              </a:xfrm>
              <a:custGeom>
                <a:avLst/>
                <a:gdLst>
                  <a:gd name="T0" fmla="*/ 61 w 99"/>
                  <a:gd name="T1" fmla="*/ 2 h 76"/>
                  <a:gd name="T2" fmla="*/ 40 w 99"/>
                  <a:gd name="T3" fmla="*/ 17 h 76"/>
                  <a:gd name="T4" fmla="*/ 18 w 99"/>
                  <a:gd name="T5" fmla="*/ 24 h 76"/>
                  <a:gd name="T6" fmla="*/ 9 w 99"/>
                  <a:gd name="T7" fmla="*/ 40 h 76"/>
                  <a:gd name="T8" fmla="*/ 0 w 99"/>
                  <a:gd name="T9" fmla="*/ 54 h 76"/>
                  <a:gd name="T10" fmla="*/ 0 w 99"/>
                  <a:gd name="T11" fmla="*/ 64 h 76"/>
                  <a:gd name="T12" fmla="*/ 0 w 99"/>
                  <a:gd name="T13" fmla="*/ 66 h 76"/>
                  <a:gd name="T14" fmla="*/ 0 w 99"/>
                  <a:gd name="T15" fmla="*/ 66 h 76"/>
                  <a:gd name="T16" fmla="*/ 2 w 99"/>
                  <a:gd name="T17" fmla="*/ 69 h 76"/>
                  <a:gd name="T18" fmla="*/ 2 w 99"/>
                  <a:gd name="T19" fmla="*/ 69 h 76"/>
                  <a:gd name="T20" fmla="*/ 4 w 99"/>
                  <a:gd name="T21" fmla="*/ 71 h 76"/>
                  <a:gd name="T22" fmla="*/ 4 w 99"/>
                  <a:gd name="T23" fmla="*/ 73 h 76"/>
                  <a:gd name="T24" fmla="*/ 7 w 99"/>
                  <a:gd name="T25" fmla="*/ 71 h 76"/>
                  <a:gd name="T26" fmla="*/ 7 w 99"/>
                  <a:gd name="T27" fmla="*/ 71 h 76"/>
                  <a:gd name="T28" fmla="*/ 9 w 99"/>
                  <a:gd name="T29" fmla="*/ 73 h 76"/>
                  <a:gd name="T30" fmla="*/ 11 w 99"/>
                  <a:gd name="T31" fmla="*/ 71 h 76"/>
                  <a:gd name="T32" fmla="*/ 23 w 99"/>
                  <a:gd name="T33" fmla="*/ 69 h 76"/>
                  <a:gd name="T34" fmla="*/ 26 w 99"/>
                  <a:gd name="T35" fmla="*/ 69 h 76"/>
                  <a:gd name="T36" fmla="*/ 28 w 99"/>
                  <a:gd name="T37" fmla="*/ 71 h 76"/>
                  <a:gd name="T38" fmla="*/ 30 w 99"/>
                  <a:gd name="T39" fmla="*/ 76 h 76"/>
                  <a:gd name="T40" fmla="*/ 33 w 99"/>
                  <a:gd name="T41" fmla="*/ 76 h 76"/>
                  <a:gd name="T42" fmla="*/ 30 w 99"/>
                  <a:gd name="T43" fmla="*/ 69 h 76"/>
                  <a:gd name="T44" fmla="*/ 30 w 99"/>
                  <a:gd name="T45" fmla="*/ 64 h 76"/>
                  <a:gd name="T46" fmla="*/ 30 w 99"/>
                  <a:gd name="T47" fmla="*/ 61 h 76"/>
                  <a:gd name="T48" fmla="*/ 28 w 99"/>
                  <a:gd name="T49" fmla="*/ 59 h 76"/>
                  <a:gd name="T50" fmla="*/ 30 w 99"/>
                  <a:gd name="T51" fmla="*/ 54 h 76"/>
                  <a:gd name="T52" fmla="*/ 56 w 99"/>
                  <a:gd name="T53" fmla="*/ 57 h 76"/>
                  <a:gd name="T54" fmla="*/ 63 w 99"/>
                  <a:gd name="T55" fmla="*/ 52 h 76"/>
                  <a:gd name="T56" fmla="*/ 73 w 99"/>
                  <a:gd name="T57" fmla="*/ 54 h 76"/>
                  <a:gd name="T58" fmla="*/ 75 w 99"/>
                  <a:gd name="T59" fmla="*/ 57 h 76"/>
                  <a:gd name="T60" fmla="*/ 78 w 99"/>
                  <a:gd name="T61" fmla="*/ 54 h 76"/>
                  <a:gd name="T62" fmla="*/ 80 w 99"/>
                  <a:gd name="T63" fmla="*/ 54 h 76"/>
                  <a:gd name="T64" fmla="*/ 82 w 99"/>
                  <a:gd name="T65" fmla="*/ 52 h 76"/>
                  <a:gd name="T66" fmla="*/ 82 w 99"/>
                  <a:gd name="T67" fmla="*/ 52 h 76"/>
                  <a:gd name="T68" fmla="*/ 85 w 99"/>
                  <a:gd name="T69" fmla="*/ 50 h 76"/>
                  <a:gd name="T70" fmla="*/ 87 w 99"/>
                  <a:gd name="T71" fmla="*/ 47 h 76"/>
                  <a:gd name="T72" fmla="*/ 92 w 99"/>
                  <a:gd name="T73" fmla="*/ 47 h 76"/>
                  <a:gd name="T74" fmla="*/ 94 w 99"/>
                  <a:gd name="T75" fmla="*/ 50 h 76"/>
                  <a:gd name="T76" fmla="*/ 96 w 99"/>
                  <a:gd name="T77" fmla="*/ 45 h 76"/>
                  <a:gd name="T78" fmla="*/ 99 w 99"/>
                  <a:gd name="T79" fmla="*/ 43 h 76"/>
                  <a:gd name="T80" fmla="*/ 99 w 99"/>
                  <a:gd name="T81" fmla="*/ 43 h 76"/>
                  <a:gd name="T82" fmla="*/ 94 w 99"/>
                  <a:gd name="T83" fmla="*/ 38 h 76"/>
                  <a:gd name="T84" fmla="*/ 94 w 99"/>
                  <a:gd name="T85" fmla="*/ 35 h 76"/>
                  <a:gd name="T86" fmla="*/ 96 w 99"/>
                  <a:gd name="T87" fmla="*/ 35 h 76"/>
                  <a:gd name="T88" fmla="*/ 94 w 99"/>
                  <a:gd name="T89" fmla="*/ 33 h 76"/>
                  <a:gd name="T90" fmla="*/ 92 w 99"/>
                  <a:gd name="T91" fmla="*/ 31 h 76"/>
                  <a:gd name="T92" fmla="*/ 89 w 99"/>
                  <a:gd name="T93" fmla="*/ 33 h 76"/>
                  <a:gd name="T94" fmla="*/ 85 w 99"/>
                  <a:gd name="T95" fmla="*/ 31 h 76"/>
                  <a:gd name="T96" fmla="*/ 70 w 99"/>
                  <a:gd name="T97" fmla="*/ 12 h 76"/>
                  <a:gd name="T98" fmla="*/ 70 w 99"/>
                  <a:gd name="T99" fmla="*/ 9 h 76"/>
                  <a:gd name="T100" fmla="*/ 68 w 99"/>
                  <a:gd name="T101" fmla="*/ 7 h 76"/>
                  <a:gd name="T102" fmla="*/ 68 w 99"/>
                  <a:gd name="T103" fmla="*/ 2 h 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76"/>
                  <a:gd name="T158" fmla="*/ 99 w 99"/>
                  <a:gd name="T159" fmla="*/ 76 h 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76">
                    <a:moveTo>
                      <a:pt x="70" y="0"/>
                    </a:moveTo>
                    <a:lnTo>
                      <a:pt x="61" y="2"/>
                    </a:lnTo>
                    <a:lnTo>
                      <a:pt x="42" y="12"/>
                    </a:lnTo>
                    <a:lnTo>
                      <a:pt x="40" y="17"/>
                    </a:lnTo>
                    <a:lnTo>
                      <a:pt x="35" y="19"/>
                    </a:lnTo>
                    <a:lnTo>
                      <a:pt x="18" y="24"/>
                    </a:lnTo>
                    <a:lnTo>
                      <a:pt x="16" y="26"/>
                    </a:lnTo>
                    <a:lnTo>
                      <a:pt x="9" y="40"/>
                    </a:lnTo>
                    <a:lnTo>
                      <a:pt x="2" y="47"/>
                    </a:lnTo>
                    <a:lnTo>
                      <a:pt x="0" y="54"/>
                    </a:lnTo>
                    <a:lnTo>
                      <a:pt x="0" y="64"/>
                    </a:lnTo>
                    <a:lnTo>
                      <a:pt x="0" y="66"/>
                    </a:lnTo>
                    <a:lnTo>
                      <a:pt x="2" y="66"/>
                    </a:lnTo>
                    <a:lnTo>
                      <a:pt x="2" y="69"/>
                    </a:lnTo>
                    <a:lnTo>
                      <a:pt x="4" y="71"/>
                    </a:lnTo>
                    <a:lnTo>
                      <a:pt x="4" y="73"/>
                    </a:lnTo>
                    <a:lnTo>
                      <a:pt x="4" y="71"/>
                    </a:lnTo>
                    <a:lnTo>
                      <a:pt x="7" y="71"/>
                    </a:lnTo>
                    <a:lnTo>
                      <a:pt x="7" y="73"/>
                    </a:lnTo>
                    <a:lnTo>
                      <a:pt x="9" y="73"/>
                    </a:lnTo>
                    <a:lnTo>
                      <a:pt x="11" y="71"/>
                    </a:lnTo>
                    <a:lnTo>
                      <a:pt x="18" y="69"/>
                    </a:lnTo>
                    <a:lnTo>
                      <a:pt x="23" y="69"/>
                    </a:lnTo>
                    <a:lnTo>
                      <a:pt x="26" y="69"/>
                    </a:lnTo>
                    <a:lnTo>
                      <a:pt x="28" y="71"/>
                    </a:lnTo>
                    <a:lnTo>
                      <a:pt x="30" y="76"/>
                    </a:lnTo>
                    <a:lnTo>
                      <a:pt x="33" y="76"/>
                    </a:lnTo>
                    <a:lnTo>
                      <a:pt x="30" y="73"/>
                    </a:lnTo>
                    <a:lnTo>
                      <a:pt x="30" y="69"/>
                    </a:lnTo>
                    <a:lnTo>
                      <a:pt x="30" y="66"/>
                    </a:lnTo>
                    <a:lnTo>
                      <a:pt x="30" y="64"/>
                    </a:lnTo>
                    <a:lnTo>
                      <a:pt x="30" y="61"/>
                    </a:lnTo>
                    <a:lnTo>
                      <a:pt x="28" y="59"/>
                    </a:lnTo>
                    <a:lnTo>
                      <a:pt x="28" y="57"/>
                    </a:lnTo>
                    <a:lnTo>
                      <a:pt x="30" y="54"/>
                    </a:lnTo>
                    <a:lnTo>
                      <a:pt x="56" y="57"/>
                    </a:lnTo>
                    <a:lnTo>
                      <a:pt x="61" y="54"/>
                    </a:lnTo>
                    <a:lnTo>
                      <a:pt x="63" y="52"/>
                    </a:lnTo>
                    <a:lnTo>
                      <a:pt x="63" y="54"/>
                    </a:lnTo>
                    <a:lnTo>
                      <a:pt x="73" y="54"/>
                    </a:lnTo>
                    <a:lnTo>
                      <a:pt x="73" y="57"/>
                    </a:lnTo>
                    <a:lnTo>
                      <a:pt x="75" y="57"/>
                    </a:lnTo>
                    <a:lnTo>
                      <a:pt x="75" y="54"/>
                    </a:lnTo>
                    <a:lnTo>
                      <a:pt x="78" y="54"/>
                    </a:lnTo>
                    <a:lnTo>
                      <a:pt x="80" y="54"/>
                    </a:lnTo>
                    <a:lnTo>
                      <a:pt x="80" y="52"/>
                    </a:lnTo>
                    <a:lnTo>
                      <a:pt x="82" y="52"/>
                    </a:lnTo>
                    <a:lnTo>
                      <a:pt x="85" y="52"/>
                    </a:lnTo>
                    <a:lnTo>
                      <a:pt x="85" y="50"/>
                    </a:lnTo>
                    <a:lnTo>
                      <a:pt x="87" y="47"/>
                    </a:lnTo>
                    <a:lnTo>
                      <a:pt x="89" y="50"/>
                    </a:lnTo>
                    <a:lnTo>
                      <a:pt x="92" y="47"/>
                    </a:lnTo>
                    <a:lnTo>
                      <a:pt x="94" y="50"/>
                    </a:lnTo>
                    <a:lnTo>
                      <a:pt x="96" y="45"/>
                    </a:lnTo>
                    <a:lnTo>
                      <a:pt x="99" y="43"/>
                    </a:lnTo>
                    <a:lnTo>
                      <a:pt x="94" y="38"/>
                    </a:lnTo>
                    <a:lnTo>
                      <a:pt x="94" y="35"/>
                    </a:lnTo>
                    <a:lnTo>
                      <a:pt x="96" y="35"/>
                    </a:lnTo>
                    <a:lnTo>
                      <a:pt x="94" y="33"/>
                    </a:lnTo>
                    <a:lnTo>
                      <a:pt x="94" y="31"/>
                    </a:lnTo>
                    <a:lnTo>
                      <a:pt x="92" y="31"/>
                    </a:lnTo>
                    <a:lnTo>
                      <a:pt x="92" y="33"/>
                    </a:lnTo>
                    <a:lnTo>
                      <a:pt x="89" y="33"/>
                    </a:lnTo>
                    <a:lnTo>
                      <a:pt x="85" y="31"/>
                    </a:lnTo>
                    <a:lnTo>
                      <a:pt x="70" y="14"/>
                    </a:lnTo>
                    <a:lnTo>
                      <a:pt x="70" y="12"/>
                    </a:lnTo>
                    <a:lnTo>
                      <a:pt x="70" y="9"/>
                    </a:lnTo>
                    <a:lnTo>
                      <a:pt x="68" y="7"/>
                    </a:lnTo>
                    <a:lnTo>
                      <a:pt x="68" y="5"/>
                    </a:lnTo>
                    <a:lnTo>
                      <a:pt x="68" y="2"/>
                    </a:lnTo>
                    <a:lnTo>
                      <a:pt x="70" y="0"/>
                    </a:lnTo>
                  </a:path>
                </a:pathLst>
              </a:custGeom>
              <a:grpFill/>
              <a:ln w="9525">
                <a:noFill/>
                <a:round/>
                <a:headEnd/>
                <a:tailEnd/>
              </a:ln>
            </p:spPr>
            <p:txBody>
              <a:bodyPr/>
              <a:lstStyle/>
              <a:p>
                <a:pPr>
                  <a:defRPr/>
                </a:pPr>
                <a:endParaRPr lang="en-US" sz="1200" kern="0">
                  <a:solidFill>
                    <a:srgbClr val="0096D6"/>
                  </a:solidFill>
                </a:endParaRPr>
              </a:p>
            </p:txBody>
          </p:sp>
          <p:sp>
            <p:nvSpPr>
              <p:cNvPr id="2814" name="Freeform 989"/>
              <p:cNvSpPr>
                <a:spLocks/>
              </p:cNvSpPr>
              <p:nvPr/>
            </p:nvSpPr>
            <p:spPr bwMode="auto">
              <a:xfrm>
                <a:off x="2679" y="2435"/>
                <a:ext cx="100" cy="75"/>
              </a:xfrm>
              <a:custGeom>
                <a:avLst/>
                <a:gdLst>
                  <a:gd name="T0" fmla="*/ 43 w 100"/>
                  <a:gd name="T1" fmla="*/ 4 h 75"/>
                  <a:gd name="T2" fmla="*/ 38 w 100"/>
                  <a:gd name="T3" fmla="*/ 7 h 75"/>
                  <a:gd name="T4" fmla="*/ 31 w 100"/>
                  <a:gd name="T5" fmla="*/ 4 h 75"/>
                  <a:gd name="T6" fmla="*/ 29 w 100"/>
                  <a:gd name="T7" fmla="*/ 4 h 75"/>
                  <a:gd name="T8" fmla="*/ 24 w 100"/>
                  <a:gd name="T9" fmla="*/ 2 h 75"/>
                  <a:gd name="T10" fmla="*/ 19 w 100"/>
                  <a:gd name="T11" fmla="*/ 4 h 75"/>
                  <a:gd name="T12" fmla="*/ 17 w 100"/>
                  <a:gd name="T13" fmla="*/ 7 h 75"/>
                  <a:gd name="T14" fmla="*/ 19 w 100"/>
                  <a:gd name="T15" fmla="*/ 9 h 75"/>
                  <a:gd name="T16" fmla="*/ 12 w 100"/>
                  <a:gd name="T17" fmla="*/ 14 h 75"/>
                  <a:gd name="T18" fmla="*/ 3 w 100"/>
                  <a:gd name="T19" fmla="*/ 23 h 75"/>
                  <a:gd name="T20" fmla="*/ 3 w 100"/>
                  <a:gd name="T21" fmla="*/ 28 h 75"/>
                  <a:gd name="T22" fmla="*/ 5 w 100"/>
                  <a:gd name="T23" fmla="*/ 26 h 75"/>
                  <a:gd name="T24" fmla="*/ 7 w 100"/>
                  <a:gd name="T25" fmla="*/ 33 h 75"/>
                  <a:gd name="T26" fmla="*/ 19 w 100"/>
                  <a:gd name="T27" fmla="*/ 45 h 75"/>
                  <a:gd name="T28" fmla="*/ 22 w 100"/>
                  <a:gd name="T29" fmla="*/ 47 h 75"/>
                  <a:gd name="T30" fmla="*/ 29 w 100"/>
                  <a:gd name="T31" fmla="*/ 49 h 75"/>
                  <a:gd name="T32" fmla="*/ 31 w 100"/>
                  <a:gd name="T33" fmla="*/ 47 h 75"/>
                  <a:gd name="T34" fmla="*/ 36 w 100"/>
                  <a:gd name="T35" fmla="*/ 40 h 75"/>
                  <a:gd name="T36" fmla="*/ 43 w 100"/>
                  <a:gd name="T37" fmla="*/ 38 h 75"/>
                  <a:gd name="T38" fmla="*/ 55 w 100"/>
                  <a:gd name="T39" fmla="*/ 40 h 75"/>
                  <a:gd name="T40" fmla="*/ 57 w 100"/>
                  <a:gd name="T41" fmla="*/ 45 h 75"/>
                  <a:gd name="T42" fmla="*/ 59 w 100"/>
                  <a:gd name="T43" fmla="*/ 47 h 75"/>
                  <a:gd name="T44" fmla="*/ 59 w 100"/>
                  <a:gd name="T45" fmla="*/ 49 h 75"/>
                  <a:gd name="T46" fmla="*/ 62 w 100"/>
                  <a:gd name="T47" fmla="*/ 52 h 75"/>
                  <a:gd name="T48" fmla="*/ 59 w 100"/>
                  <a:gd name="T49" fmla="*/ 59 h 75"/>
                  <a:gd name="T50" fmla="*/ 64 w 100"/>
                  <a:gd name="T51" fmla="*/ 56 h 75"/>
                  <a:gd name="T52" fmla="*/ 66 w 100"/>
                  <a:gd name="T53" fmla="*/ 56 h 75"/>
                  <a:gd name="T54" fmla="*/ 69 w 100"/>
                  <a:gd name="T55" fmla="*/ 56 h 75"/>
                  <a:gd name="T56" fmla="*/ 74 w 100"/>
                  <a:gd name="T57" fmla="*/ 59 h 75"/>
                  <a:gd name="T58" fmla="*/ 76 w 100"/>
                  <a:gd name="T59" fmla="*/ 66 h 75"/>
                  <a:gd name="T60" fmla="*/ 74 w 100"/>
                  <a:gd name="T61" fmla="*/ 71 h 75"/>
                  <a:gd name="T62" fmla="*/ 76 w 100"/>
                  <a:gd name="T63" fmla="*/ 71 h 75"/>
                  <a:gd name="T64" fmla="*/ 81 w 100"/>
                  <a:gd name="T65" fmla="*/ 73 h 75"/>
                  <a:gd name="T66" fmla="*/ 85 w 100"/>
                  <a:gd name="T67" fmla="*/ 68 h 75"/>
                  <a:gd name="T68" fmla="*/ 88 w 100"/>
                  <a:gd name="T69" fmla="*/ 71 h 75"/>
                  <a:gd name="T70" fmla="*/ 95 w 100"/>
                  <a:gd name="T71" fmla="*/ 64 h 75"/>
                  <a:gd name="T72" fmla="*/ 95 w 100"/>
                  <a:gd name="T73" fmla="*/ 61 h 75"/>
                  <a:gd name="T74" fmla="*/ 90 w 100"/>
                  <a:gd name="T75" fmla="*/ 61 h 75"/>
                  <a:gd name="T76" fmla="*/ 90 w 100"/>
                  <a:gd name="T77" fmla="*/ 59 h 75"/>
                  <a:gd name="T78" fmla="*/ 97 w 100"/>
                  <a:gd name="T79" fmla="*/ 59 h 75"/>
                  <a:gd name="T80" fmla="*/ 97 w 100"/>
                  <a:gd name="T81" fmla="*/ 56 h 75"/>
                  <a:gd name="T82" fmla="*/ 95 w 100"/>
                  <a:gd name="T83" fmla="*/ 54 h 75"/>
                  <a:gd name="T84" fmla="*/ 97 w 100"/>
                  <a:gd name="T85" fmla="*/ 49 h 75"/>
                  <a:gd name="T86" fmla="*/ 97 w 100"/>
                  <a:gd name="T87" fmla="*/ 45 h 75"/>
                  <a:gd name="T88" fmla="*/ 92 w 100"/>
                  <a:gd name="T89" fmla="*/ 38 h 75"/>
                  <a:gd name="T90" fmla="*/ 95 w 100"/>
                  <a:gd name="T91" fmla="*/ 33 h 75"/>
                  <a:gd name="T92" fmla="*/ 92 w 100"/>
                  <a:gd name="T93" fmla="*/ 30 h 75"/>
                  <a:gd name="T94" fmla="*/ 88 w 100"/>
                  <a:gd name="T95" fmla="*/ 23 h 75"/>
                  <a:gd name="T96" fmla="*/ 85 w 100"/>
                  <a:gd name="T97" fmla="*/ 23 h 75"/>
                  <a:gd name="T98" fmla="*/ 88 w 100"/>
                  <a:gd name="T99" fmla="*/ 19 h 75"/>
                  <a:gd name="T100" fmla="*/ 88 w 100"/>
                  <a:gd name="T101" fmla="*/ 19 h 75"/>
                  <a:gd name="T102" fmla="*/ 83 w 100"/>
                  <a:gd name="T103" fmla="*/ 14 h 75"/>
                  <a:gd name="T104" fmla="*/ 83 w 100"/>
                  <a:gd name="T105" fmla="*/ 9 h 75"/>
                  <a:gd name="T106" fmla="*/ 81 w 100"/>
                  <a:gd name="T107" fmla="*/ 7 h 75"/>
                  <a:gd name="T108" fmla="*/ 81 w 100"/>
                  <a:gd name="T109" fmla="*/ 4 h 75"/>
                  <a:gd name="T110" fmla="*/ 76 w 100"/>
                  <a:gd name="T111" fmla="*/ 4 h 75"/>
                  <a:gd name="T112" fmla="*/ 74 w 100"/>
                  <a:gd name="T113" fmla="*/ 7 h 75"/>
                  <a:gd name="T114" fmla="*/ 66 w 100"/>
                  <a:gd name="T115" fmla="*/ 7 h 75"/>
                  <a:gd name="T116" fmla="*/ 62 w 100"/>
                  <a:gd name="T117" fmla="*/ 9 h 75"/>
                  <a:gd name="T118" fmla="*/ 57 w 100"/>
                  <a:gd name="T119" fmla="*/ 7 h 75"/>
                  <a:gd name="T120" fmla="*/ 50 w 100"/>
                  <a:gd name="T121" fmla="*/ 9 h 75"/>
                  <a:gd name="T122" fmla="*/ 50 w 100"/>
                  <a:gd name="T123" fmla="*/ 7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75"/>
                  <a:gd name="T188" fmla="*/ 100 w 100"/>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75">
                    <a:moveTo>
                      <a:pt x="50" y="4"/>
                    </a:moveTo>
                    <a:lnTo>
                      <a:pt x="48" y="4"/>
                    </a:lnTo>
                    <a:lnTo>
                      <a:pt x="43" y="4"/>
                    </a:lnTo>
                    <a:lnTo>
                      <a:pt x="40" y="4"/>
                    </a:lnTo>
                    <a:lnTo>
                      <a:pt x="38" y="4"/>
                    </a:lnTo>
                    <a:lnTo>
                      <a:pt x="38" y="7"/>
                    </a:lnTo>
                    <a:lnTo>
                      <a:pt x="36" y="4"/>
                    </a:lnTo>
                    <a:lnTo>
                      <a:pt x="33" y="4"/>
                    </a:lnTo>
                    <a:lnTo>
                      <a:pt x="31" y="4"/>
                    </a:lnTo>
                    <a:lnTo>
                      <a:pt x="31" y="2"/>
                    </a:lnTo>
                    <a:lnTo>
                      <a:pt x="29" y="4"/>
                    </a:lnTo>
                    <a:lnTo>
                      <a:pt x="29" y="2"/>
                    </a:lnTo>
                    <a:lnTo>
                      <a:pt x="26" y="2"/>
                    </a:lnTo>
                    <a:lnTo>
                      <a:pt x="24" y="2"/>
                    </a:lnTo>
                    <a:lnTo>
                      <a:pt x="22" y="0"/>
                    </a:lnTo>
                    <a:lnTo>
                      <a:pt x="19" y="0"/>
                    </a:lnTo>
                    <a:lnTo>
                      <a:pt x="19" y="2"/>
                    </a:lnTo>
                    <a:lnTo>
                      <a:pt x="19" y="4"/>
                    </a:lnTo>
                    <a:lnTo>
                      <a:pt x="19" y="7"/>
                    </a:lnTo>
                    <a:lnTo>
                      <a:pt x="17" y="7"/>
                    </a:lnTo>
                    <a:lnTo>
                      <a:pt x="19" y="9"/>
                    </a:lnTo>
                    <a:lnTo>
                      <a:pt x="19" y="14"/>
                    </a:lnTo>
                    <a:lnTo>
                      <a:pt x="17" y="14"/>
                    </a:lnTo>
                    <a:lnTo>
                      <a:pt x="12" y="14"/>
                    </a:lnTo>
                    <a:lnTo>
                      <a:pt x="7" y="16"/>
                    </a:lnTo>
                    <a:lnTo>
                      <a:pt x="5" y="19"/>
                    </a:lnTo>
                    <a:lnTo>
                      <a:pt x="3" y="23"/>
                    </a:lnTo>
                    <a:lnTo>
                      <a:pt x="0" y="23"/>
                    </a:lnTo>
                    <a:lnTo>
                      <a:pt x="0" y="26"/>
                    </a:lnTo>
                    <a:lnTo>
                      <a:pt x="3" y="28"/>
                    </a:lnTo>
                    <a:lnTo>
                      <a:pt x="5" y="26"/>
                    </a:lnTo>
                    <a:lnTo>
                      <a:pt x="5" y="28"/>
                    </a:lnTo>
                    <a:lnTo>
                      <a:pt x="7" y="28"/>
                    </a:lnTo>
                    <a:lnTo>
                      <a:pt x="7" y="33"/>
                    </a:lnTo>
                    <a:lnTo>
                      <a:pt x="10" y="35"/>
                    </a:lnTo>
                    <a:lnTo>
                      <a:pt x="17" y="40"/>
                    </a:lnTo>
                    <a:lnTo>
                      <a:pt x="19" y="42"/>
                    </a:lnTo>
                    <a:lnTo>
                      <a:pt x="19" y="45"/>
                    </a:lnTo>
                    <a:lnTo>
                      <a:pt x="22" y="45"/>
                    </a:lnTo>
                    <a:lnTo>
                      <a:pt x="22" y="47"/>
                    </a:lnTo>
                    <a:lnTo>
                      <a:pt x="24" y="47"/>
                    </a:lnTo>
                    <a:lnTo>
                      <a:pt x="24" y="49"/>
                    </a:lnTo>
                    <a:lnTo>
                      <a:pt x="26" y="49"/>
                    </a:lnTo>
                    <a:lnTo>
                      <a:pt x="29" y="49"/>
                    </a:lnTo>
                    <a:lnTo>
                      <a:pt x="31" y="47"/>
                    </a:lnTo>
                    <a:lnTo>
                      <a:pt x="31" y="45"/>
                    </a:lnTo>
                    <a:lnTo>
                      <a:pt x="33" y="45"/>
                    </a:lnTo>
                    <a:lnTo>
                      <a:pt x="36" y="40"/>
                    </a:lnTo>
                    <a:lnTo>
                      <a:pt x="36" y="38"/>
                    </a:lnTo>
                    <a:lnTo>
                      <a:pt x="38" y="38"/>
                    </a:lnTo>
                    <a:lnTo>
                      <a:pt x="38" y="40"/>
                    </a:lnTo>
                    <a:lnTo>
                      <a:pt x="43" y="38"/>
                    </a:lnTo>
                    <a:lnTo>
                      <a:pt x="52" y="38"/>
                    </a:lnTo>
                    <a:lnTo>
                      <a:pt x="52" y="40"/>
                    </a:lnTo>
                    <a:lnTo>
                      <a:pt x="55" y="40"/>
                    </a:lnTo>
                    <a:lnTo>
                      <a:pt x="55" y="42"/>
                    </a:lnTo>
                    <a:lnTo>
                      <a:pt x="57" y="42"/>
                    </a:lnTo>
                    <a:lnTo>
                      <a:pt x="57" y="45"/>
                    </a:lnTo>
                    <a:lnTo>
                      <a:pt x="59" y="45"/>
                    </a:lnTo>
                    <a:lnTo>
                      <a:pt x="59" y="47"/>
                    </a:lnTo>
                    <a:lnTo>
                      <a:pt x="59" y="49"/>
                    </a:lnTo>
                    <a:lnTo>
                      <a:pt x="62" y="52"/>
                    </a:lnTo>
                    <a:lnTo>
                      <a:pt x="62" y="54"/>
                    </a:lnTo>
                    <a:lnTo>
                      <a:pt x="59" y="54"/>
                    </a:lnTo>
                    <a:lnTo>
                      <a:pt x="59" y="59"/>
                    </a:lnTo>
                    <a:lnTo>
                      <a:pt x="62" y="59"/>
                    </a:lnTo>
                    <a:lnTo>
                      <a:pt x="64" y="56"/>
                    </a:lnTo>
                    <a:lnTo>
                      <a:pt x="64" y="59"/>
                    </a:lnTo>
                    <a:lnTo>
                      <a:pt x="66" y="56"/>
                    </a:lnTo>
                    <a:lnTo>
                      <a:pt x="69" y="59"/>
                    </a:lnTo>
                    <a:lnTo>
                      <a:pt x="69" y="56"/>
                    </a:lnTo>
                    <a:lnTo>
                      <a:pt x="71" y="56"/>
                    </a:lnTo>
                    <a:lnTo>
                      <a:pt x="74" y="59"/>
                    </a:lnTo>
                    <a:lnTo>
                      <a:pt x="74" y="61"/>
                    </a:lnTo>
                    <a:lnTo>
                      <a:pt x="76" y="64"/>
                    </a:lnTo>
                    <a:lnTo>
                      <a:pt x="76" y="66"/>
                    </a:lnTo>
                    <a:lnTo>
                      <a:pt x="76" y="71"/>
                    </a:lnTo>
                    <a:lnTo>
                      <a:pt x="74" y="71"/>
                    </a:lnTo>
                    <a:lnTo>
                      <a:pt x="74" y="73"/>
                    </a:lnTo>
                    <a:lnTo>
                      <a:pt x="76" y="73"/>
                    </a:lnTo>
                    <a:lnTo>
                      <a:pt x="76" y="71"/>
                    </a:lnTo>
                    <a:lnTo>
                      <a:pt x="78" y="73"/>
                    </a:lnTo>
                    <a:lnTo>
                      <a:pt x="81" y="75"/>
                    </a:lnTo>
                    <a:lnTo>
                      <a:pt x="81" y="73"/>
                    </a:lnTo>
                    <a:lnTo>
                      <a:pt x="83" y="73"/>
                    </a:lnTo>
                    <a:lnTo>
                      <a:pt x="85" y="71"/>
                    </a:lnTo>
                    <a:lnTo>
                      <a:pt x="85" y="68"/>
                    </a:lnTo>
                    <a:lnTo>
                      <a:pt x="88" y="68"/>
                    </a:lnTo>
                    <a:lnTo>
                      <a:pt x="88" y="71"/>
                    </a:lnTo>
                    <a:lnTo>
                      <a:pt x="92" y="71"/>
                    </a:lnTo>
                    <a:lnTo>
                      <a:pt x="92" y="68"/>
                    </a:lnTo>
                    <a:lnTo>
                      <a:pt x="95" y="64"/>
                    </a:lnTo>
                    <a:lnTo>
                      <a:pt x="95" y="61"/>
                    </a:lnTo>
                    <a:lnTo>
                      <a:pt x="92" y="61"/>
                    </a:lnTo>
                    <a:lnTo>
                      <a:pt x="90" y="61"/>
                    </a:lnTo>
                    <a:lnTo>
                      <a:pt x="92" y="59"/>
                    </a:lnTo>
                    <a:lnTo>
                      <a:pt x="90" y="59"/>
                    </a:lnTo>
                    <a:lnTo>
                      <a:pt x="92" y="56"/>
                    </a:lnTo>
                    <a:lnTo>
                      <a:pt x="95" y="56"/>
                    </a:lnTo>
                    <a:lnTo>
                      <a:pt x="97" y="59"/>
                    </a:lnTo>
                    <a:lnTo>
                      <a:pt x="100" y="59"/>
                    </a:lnTo>
                    <a:lnTo>
                      <a:pt x="97" y="56"/>
                    </a:lnTo>
                    <a:lnTo>
                      <a:pt x="97" y="54"/>
                    </a:lnTo>
                    <a:lnTo>
                      <a:pt x="95" y="54"/>
                    </a:lnTo>
                    <a:lnTo>
                      <a:pt x="97" y="52"/>
                    </a:lnTo>
                    <a:lnTo>
                      <a:pt x="97" y="49"/>
                    </a:lnTo>
                    <a:lnTo>
                      <a:pt x="95" y="49"/>
                    </a:lnTo>
                    <a:lnTo>
                      <a:pt x="97" y="45"/>
                    </a:lnTo>
                    <a:lnTo>
                      <a:pt x="95" y="45"/>
                    </a:lnTo>
                    <a:lnTo>
                      <a:pt x="92" y="45"/>
                    </a:lnTo>
                    <a:lnTo>
                      <a:pt x="92" y="38"/>
                    </a:lnTo>
                    <a:lnTo>
                      <a:pt x="95" y="35"/>
                    </a:lnTo>
                    <a:lnTo>
                      <a:pt x="95" y="33"/>
                    </a:lnTo>
                    <a:lnTo>
                      <a:pt x="92" y="33"/>
                    </a:lnTo>
                    <a:lnTo>
                      <a:pt x="92" y="30"/>
                    </a:lnTo>
                    <a:lnTo>
                      <a:pt x="90" y="30"/>
                    </a:lnTo>
                    <a:lnTo>
                      <a:pt x="90" y="23"/>
                    </a:lnTo>
                    <a:lnTo>
                      <a:pt x="88" y="23"/>
                    </a:lnTo>
                    <a:lnTo>
                      <a:pt x="85" y="26"/>
                    </a:lnTo>
                    <a:lnTo>
                      <a:pt x="85" y="23"/>
                    </a:lnTo>
                    <a:lnTo>
                      <a:pt x="88" y="21"/>
                    </a:lnTo>
                    <a:lnTo>
                      <a:pt x="88" y="19"/>
                    </a:lnTo>
                    <a:lnTo>
                      <a:pt x="90" y="19"/>
                    </a:lnTo>
                    <a:lnTo>
                      <a:pt x="88" y="19"/>
                    </a:lnTo>
                    <a:lnTo>
                      <a:pt x="88" y="16"/>
                    </a:lnTo>
                    <a:lnTo>
                      <a:pt x="85" y="16"/>
                    </a:lnTo>
                    <a:lnTo>
                      <a:pt x="85" y="14"/>
                    </a:lnTo>
                    <a:lnTo>
                      <a:pt x="83" y="14"/>
                    </a:lnTo>
                    <a:lnTo>
                      <a:pt x="83" y="12"/>
                    </a:lnTo>
                    <a:lnTo>
                      <a:pt x="83" y="9"/>
                    </a:lnTo>
                    <a:lnTo>
                      <a:pt x="83" y="7"/>
                    </a:lnTo>
                    <a:lnTo>
                      <a:pt x="81" y="7"/>
                    </a:lnTo>
                    <a:lnTo>
                      <a:pt x="81" y="4"/>
                    </a:lnTo>
                    <a:lnTo>
                      <a:pt x="78" y="4"/>
                    </a:lnTo>
                    <a:lnTo>
                      <a:pt x="76" y="4"/>
                    </a:lnTo>
                    <a:lnTo>
                      <a:pt x="76" y="7"/>
                    </a:lnTo>
                    <a:lnTo>
                      <a:pt x="74" y="7"/>
                    </a:lnTo>
                    <a:lnTo>
                      <a:pt x="74" y="9"/>
                    </a:lnTo>
                    <a:lnTo>
                      <a:pt x="71" y="9"/>
                    </a:lnTo>
                    <a:lnTo>
                      <a:pt x="69" y="9"/>
                    </a:lnTo>
                    <a:lnTo>
                      <a:pt x="66" y="7"/>
                    </a:lnTo>
                    <a:lnTo>
                      <a:pt x="64" y="7"/>
                    </a:lnTo>
                    <a:lnTo>
                      <a:pt x="62" y="9"/>
                    </a:lnTo>
                    <a:lnTo>
                      <a:pt x="59" y="12"/>
                    </a:lnTo>
                    <a:lnTo>
                      <a:pt x="57" y="7"/>
                    </a:lnTo>
                    <a:lnTo>
                      <a:pt x="55" y="7"/>
                    </a:lnTo>
                    <a:lnTo>
                      <a:pt x="52" y="9"/>
                    </a:lnTo>
                    <a:lnTo>
                      <a:pt x="50" y="9"/>
                    </a:lnTo>
                    <a:lnTo>
                      <a:pt x="50" y="7"/>
                    </a:lnTo>
                    <a:lnTo>
                      <a:pt x="50" y="4"/>
                    </a:lnTo>
                    <a:close/>
                  </a:path>
                </a:pathLst>
              </a:custGeom>
              <a:grpFill/>
              <a:ln w="9525">
                <a:noFill/>
                <a:round/>
                <a:headEnd/>
                <a:tailEnd/>
              </a:ln>
            </p:spPr>
            <p:txBody>
              <a:bodyPr/>
              <a:lstStyle/>
              <a:p>
                <a:pPr>
                  <a:defRPr/>
                </a:pPr>
                <a:endParaRPr lang="en-US" sz="1200" kern="0">
                  <a:solidFill>
                    <a:srgbClr val="0096D6"/>
                  </a:solidFill>
                </a:endParaRPr>
              </a:p>
            </p:txBody>
          </p:sp>
          <p:sp>
            <p:nvSpPr>
              <p:cNvPr id="2815" name="Freeform 990"/>
              <p:cNvSpPr>
                <a:spLocks/>
              </p:cNvSpPr>
              <p:nvPr/>
            </p:nvSpPr>
            <p:spPr bwMode="auto">
              <a:xfrm>
                <a:off x="2679" y="2435"/>
                <a:ext cx="100" cy="75"/>
              </a:xfrm>
              <a:custGeom>
                <a:avLst/>
                <a:gdLst>
                  <a:gd name="T0" fmla="*/ 43 w 100"/>
                  <a:gd name="T1" fmla="*/ 4 h 75"/>
                  <a:gd name="T2" fmla="*/ 38 w 100"/>
                  <a:gd name="T3" fmla="*/ 7 h 75"/>
                  <a:gd name="T4" fmla="*/ 31 w 100"/>
                  <a:gd name="T5" fmla="*/ 4 h 75"/>
                  <a:gd name="T6" fmla="*/ 29 w 100"/>
                  <a:gd name="T7" fmla="*/ 4 h 75"/>
                  <a:gd name="T8" fmla="*/ 24 w 100"/>
                  <a:gd name="T9" fmla="*/ 2 h 75"/>
                  <a:gd name="T10" fmla="*/ 19 w 100"/>
                  <a:gd name="T11" fmla="*/ 4 h 75"/>
                  <a:gd name="T12" fmla="*/ 17 w 100"/>
                  <a:gd name="T13" fmla="*/ 7 h 75"/>
                  <a:gd name="T14" fmla="*/ 19 w 100"/>
                  <a:gd name="T15" fmla="*/ 9 h 75"/>
                  <a:gd name="T16" fmla="*/ 12 w 100"/>
                  <a:gd name="T17" fmla="*/ 14 h 75"/>
                  <a:gd name="T18" fmla="*/ 3 w 100"/>
                  <a:gd name="T19" fmla="*/ 23 h 75"/>
                  <a:gd name="T20" fmla="*/ 3 w 100"/>
                  <a:gd name="T21" fmla="*/ 28 h 75"/>
                  <a:gd name="T22" fmla="*/ 5 w 100"/>
                  <a:gd name="T23" fmla="*/ 26 h 75"/>
                  <a:gd name="T24" fmla="*/ 7 w 100"/>
                  <a:gd name="T25" fmla="*/ 33 h 75"/>
                  <a:gd name="T26" fmla="*/ 19 w 100"/>
                  <a:gd name="T27" fmla="*/ 45 h 75"/>
                  <a:gd name="T28" fmla="*/ 22 w 100"/>
                  <a:gd name="T29" fmla="*/ 47 h 75"/>
                  <a:gd name="T30" fmla="*/ 29 w 100"/>
                  <a:gd name="T31" fmla="*/ 49 h 75"/>
                  <a:gd name="T32" fmla="*/ 31 w 100"/>
                  <a:gd name="T33" fmla="*/ 47 h 75"/>
                  <a:gd name="T34" fmla="*/ 36 w 100"/>
                  <a:gd name="T35" fmla="*/ 40 h 75"/>
                  <a:gd name="T36" fmla="*/ 43 w 100"/>
                  <a:gd name="T37" fmla="*/ 38 h 75"/>
                  <a:gd name="T38" fmla="*/ 55 w 100"/>
                  <a:gd name="T39" fmla="*/ 40 h 75"/>
                  <a:gd name="T40" fmla="*/ 57 w 100"/>
                  <a:gd name="T41" fmla="*/ 45 h 75"/>
                  <a:gd name="T42" fmla="*/ 59 w 100"/>
                  <a:gd name="T43" fmla="*/ 47 h 75"/>
                  <a:gd name="T44" fmla="*/ 59 w 100"/>
                  <a:gd name="T45" fmla="*/ 49 h 75"/>
                  <a:gd name="T46" fmla="*/ 62 w 100"/>
                  <a:gd name="T47" fmla="*/ 52 h 75"/>
                  <a:gd name="T48" fmla="*/ 59 w 100"/>
                  <a:gd name="T49" fmla="*/ 59 h 75"/>
                  <a:gd name="T50" fmla="*/ 64 w 100"/>
                  <a:gd name="T51" fmla="*/ 56 h 75"/>
                  <a:gd name="T52" fmla="*/ 66 w 100"/>
                  <a:gd name="T53" fmla="*/ 56 h 75"/>
                  <a:gd name="T54" fmla="*/ 69 w 100"/>
                  <a:gd name="T55" fmla="*/ 56 h 75"/>
                  <a:gd name="T56" fmla="*/ 74 w 100"/>
                  <a:gd name="T57" fmla="*/ 59 h 75"/>
                  <a:gd name="T58" fmla="*/ 76 w 100"/>
                  <a:gd name="T59" fmla="*/ 66 h 75"/>
                  <a:gd name="T60" fmla="*/ 74 w 100"/>
                  <a:gd name="T61" fmla="*/ 71 h 75"/>
                  <a:gd name="T62" fmla="*/ 76 w 100"/>
                  <a:gd name="T63" fmla="*/ 71 h 75"/>
                  <a:gd name="T64" fmla="*/ 81 w 100"/>
                  <a:gd name="T65" fmla="*/ 73 h 75"/>
                  <a:gd name="T66" fmla="*/ 85 w 100"/>
                  <a:gd name="T67" fmla="*/ 68 h 75"/>
                  <a:gd name="T68" fmla="*/ 88 w 100"/>
                  <a:gd name="T69" fmla="*/ 71 h 75"/>
                  <a:gd name="T70" fmla="*/ 95 w 100"/>
                  <a:gd name="T71" fmla="*/ 64 h 75"/>
                  <a:gd name="T72" fmla="*/ 95 w 100"/>
                  <a:gd name="T73" fmla="*/ 61 h 75"/>
                  <a:gd name="T74" fmla="*/ 90 w 100"/>
                  <a:gd name="T75" fmla="*/ 61 h 75"/>
                  <a:gd name="T76" fmla="*/ 90 w 100"/>
                  <a:gd name="T77" fmla="*/ 59 h 75"/>
                  <a:gd name="T78" fmla="*/ 97 w 100"/>
                  <a:gd name="T79" fmla="*/ 59 h 75"/>
                  <a:gd name="T80" fmla="*/ 97 w 100"/>
                  <a:gd name="T81" fmla="*/ 56 h 75"/>
                  <a:gd name="T82" fmla="*/ 95 w 100"/>
                  <a:gd name="T83" fmla="*/ 54 h 75"/>
                  <a:gd name="T84" fmla="*/ 97 w 100"/>
                  <a:gd name="T85" fmla="*/ 49 h 75"/>
                  <a:gd name="T86" fmla="*/ 97 w 100"/>
                  <a:gd name="T87" fmla="*/ 45 h 75"/>
                  <a:gd name="T88" fmla="*/ 92 w 100"/>
                  <a:gd name="T89" fmla="*/ 38 h 75"/>
                  <a:gd name="T90" fmla="*/ 95 w 100"/>
                  <a:gd name="T91" fmla="*/ 33 h 75"/>
                  <a:gd name="T92" fmla="*/ 92 w 100"/>
                  <a:gd name="T93" fmla="*/ 30 h 75"/>
                  <a:gd name="T94" fmla="*/ 88 w 100"/>
                  <a:gd name="T95" fmla="*/ 23 h 75"/>
                  <a:gd name="T96" fmla="*/ 85 w 100"/>
                  <a:gd name="T97" fmla="*/ 23 h 75"/>
                  <a:gd name="T98" fmla="*/ 88 w 100"/>
                  <a:gd name="T99" fmla="*/ 19 h 75"/>
                  <a:gd name="T100" fmla="*/ 88 w 100"/>
                  <a:gd name="T101" fmla="*/ 19 h 75"/>
                  <a:gd name="T102" fmla="*/ 83 w 100"/>
                  <a:gd name="T103" fmla="*/ 14 h 75"/>
                  <a:gd name="T104" fmla="*/ 83 w 100"/>
                  <a:gd name="T105" fmla="*/ 9 h 75"/>
                  <a:gd name="T106" fmla="*/ 81 w 100"/>
                  <a:gd name="T107" fmla="*/ 7 h 75"/>
                  <a:gd name="T108" fmla="*/ 81 w 100"/>
                  <a:gd name="T109" fmla="*/ 4 h 75"/>
                  <a:gd name="T110" fmla="*/ 76 w 100"/>
                  <a:gd name="T111" fmla="*/ 4 h 75"/>
                  <a:gd name="T112" fmla="*/ 74 w 100"/>
                  <a:gd name="T113" fmla="*/ 7 h 75"/>
                  <a:gd name="T114" fmla="*/ 66 w 100"/>
                  <a:gd name="T115" fmla="*/ 7 h 75"/>
                  <a:gd name="T116" fmla="*/ 62 w 100"/>
                  <a:gd name="T117" fmla="*/ 9 h 75"/>
                  <a:gd name="T118" fmla="*/ 57 w 100"/>
                  <a:gd name="T119" fmla="*/ 7 h 75"/>
                  <a:gd name="T120" fmla="*/ 50 w 100"/>
                  <a:gd name="T121" fmla="*/ 9 h 75"/>
                  <a:gd name="T122" fmla="*/ 50 w 100"/>
                  <a:gd name="T123" fmla="*/ 7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75"/>
                  <a:gd name="T188" fmla="*/ 100 w 100"/>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75">
                    <a:moveTo>
                      <a:pt x="50" y="4"/>
                    </a:moveTo>
                    <a:lnTo>
                      <a:pt x="48" y="4"/>
                    </a:lnTo>
                    <a:lnTo>
                      <a:pt x="43" y="4"/>
                    </a:lnTo>
                    <a:lnTo>
                      <a:pt x="40" y="4"/>
                    </a:lnTo>
                    <a:lnTo>
                      <a:pt x="38" y="4"/>
                    </a:lnTo>
                    <a:lnTo>
                      <a:pt x="38" y="7"/>
                    </a:lnTo>
                    <a:lnTo>
                      <a:pt x="36" y="4"/>
                    </a:lnTo>
                    <a:lnTo>
                      <a:pt x="33" y="4"/>
                    </a:lnTo>
                    <a:lnTo>
                      <a:pt x="31" y="4"/>
                    </a:lnTo>
                    <a:lnTo>
                      <a:pt x="31" y="2"/>
                    </a:lnTo>
                    <a:lnTo>
                      <a:pt x="29" y="4"/>
                    </a:lnTo>
                    <a:lnTo>
                      <a:pt x="29" y="2"/>
                    </a:lnTo>
                    <a:lnTo>
                      <a:pt x="26" y="2"/>
                    </a:lnTo>
                    <a:lnTo>
                      <a:pt x="24" y="2"/>
                    </a:lnTo>
                    <a:lnTo>
                      <a:pt x="22" y="0"/>
                    </a:lnTo>
                    <a:lnTo>
                      <a:pt x="19" y="0"/>
                    </a:lnTo>
                    <a:lnTo>
                      <a:pt x="19" y="2"/>
                    </a:lnTo>
                    <a:lnTo>
                      <a:pt x="19" y="4"/>
                    </a:lnTo>
                    <a:lnTo>
                      <a:pt x="19" y="7"/>
                    </a:lnTo>
                    <a:lnTo>
                      <a:pt x="17" y="7"/>
                    </a:lnTo>
                    <a:lnTo>
                      <a:pt x="19" y="9"/>
                    </a:lnTo>
                    <a:lnTo>
                      <a:pt x="19" y="14"/>
                    </a:lnTo>
                    <a:lnTo>
                      <a:pt x="17" y="14"/>
                    </a:lnTo>
                    <a:lnTo>
                      <a:pt x="12" y="14"/>
                    </a:lnTo>
                    <a:lnTo>
                      <a:pt x="7" y="16"/>
                    </a:lnTo>
                    <a:lnTo>
                      <a:pt x="5" y="19"/>
                    </a:lnTo>
                    <a:lnTo>
                      <a:pt x="3" y="23"/>
                    </a:lnTo>
                    <a:lnTo>
                      <a:pt x="0" y="23"/>
                    </a:lnTo>
                    <a:lnTo>
                      <a:pt x="0" y="26"/>
                    </a:lnTo>
                    <a:lnTo>
                      <a:pt x="3" y="28"/>
                    </a:lnTo>
                    <a:lnTo>
                      <a:pt x="5" y="26"/>
                    </a:lnTo>
                    <a:lnTo>
                      <a:pt x="5" y="28"/>
                    </a:lnTo>
                    <a:lnTo>
                      <a:pt x="7" y="28"/>
                    </a:lnTo>
                    <a:lnTo>
                      <a:pt x="7" y="33"/>
                    </a:lnTo>
                    <a:lnTo>
                      <a:pt x="10" y="35"/>
                    </a:lnTo>
                    <a:lnTo>
                      <a:pt x="17" y="40"/>
                    </a:lnTo>
                    <a:lnTo>
                      <a:pt x="19" y="42"/>
                    </a:lnTo>
                    <a:lnTo>
                      <a:pt x="19" y="45"/>
                    </a:lnTo>
                    <a:lnTo>
                      <a:pt x="22" y="45"/>
                    </a:lnTo>
                    <a:lnTo>
                      <a:pt x="22" y="47"/>
                    </a:lnTo>
                    <a:lnTo>
                      <a:pt x="24" y="47"/>
                    </a:lnTo>
                    <a:lnTo>
                      <a:pt x="24" y="49"/>
                    </a:lnTo>
                    <a:lnTo>
                      <a:pt x="26" y="49"/>
                    </a:lnTo>
                    <a:lnTo>
                      <a:pt x="29" y="49"/>
                    </a:lnTo>
                    <a:lnTo>
                      <a:pt x="31" y="47"/>
                    </a:lnTo>
                    <a:lnTo>
                      <a:pt x="31" y="45"/>
                    </a:lnTo>
                    <a:lnTo>
                      <a:pt x="33" y="45"/>
                    </a:lnTo>
                    <a:lnTo>
                      <a:pt x="36" y="40"/>
                    </a:lnTo>
                    <a:lnTo>
                      <a:pt x="36" y="38"/>
                    </a:lnTo>
                    <a:lnTo>
                      <a:pt x="38" y="38"/>
                    </a:lnTo>
                    <a:lnTo>
                      <a:pt x="38" y="40"/>
                    </a:lnTo>
                    <a:lnTo>
                      <a:pt x="43" y="38"/>
                    </a:lnTo>
                    <a:lnTo>
                      <a:pt x="52" y="38"/>
                    </a:lnTo>
                    <a:lnTo>
                      <a:pt x="52" y="40"/>
                    </a:lnTo>
                    <a:lnTo>
                      <a:pt x="55" y="40"/>
                    </a:lnTo>
                    <a:lnTo>
                      <a:pt x="55" y="42"/>
                    </a:lnTo>
                    <a:lnTo>
                      <a:pt x="57" y="42"/>
                    </a:lnTo>
                    <a:lnTo>
                      <a:pt x="57" y="45"/>
                    </a:lnTo>
                    <a:lnTo>
                      <a:pt x="59" y="45"/>
                    </a:lnTo>
                    <a:lnTo>
                      <a:pt x="59" y="47"/>
                    </a:lnTo>
                    <a:lnTo>
                      <a:pt x="59" y="49"/>
                    </a:lnTo>
                    <a:lnTo>
                      <a:pt x="62" y="52"/>
                    </a:lnTo>
                    <a:lnTo>
                      <a:pt x="62" y="54"/>
                    </a:lnTo>
                    <a:lnTo>
                      <a:pt x="59" y="54"/>
                    </a:lnTo>
                    <a:lnTo>
                      <a:pt x="59" y="59"/>
                    </a:lnTo>
                    <a:lnTo>
                      <a:pt x="62" y="59"/>
                    </a:lnTo>
                    <a:lnTo>
                      <a:pt x="64" y="56"/>
                    </a:lnTo>
                    <a:lnTo>
                      <a:pt x="64" y="59"/>
                    </a:lnTo>
                    <a:lnTo>
                      <a:pt x="66" y="56"/>
                    </a:lnTo>
                    <a:lnTo>
                      <a:pt x="69" y="59"/>
                    </a:lnTo>
                    <a:lnTo>
                      <a:pt x="69" y="56"/>
                    </a:lnTo>
                    <a:lnTo>
                      <a:pt x="71" y="56"/>
                    </a:lnTo>
                    <a:lnTo>
                      <a:pt x="74" y="59"/>
                    </a:lnTo>
                    <a:lnTo>
                      <a:pt x="74" y="61"/>
                    </a:lnTo>
                    <a:lnTo>
                      <a:pt x="76" y="64"/>
                    </a:lnTo>
                    <a:lnTo>
                      <a:pt x="76" y="66"/>
                    </a:lnTo>
                    <a:lnTo>
                      <a:pt x="76" y="71"/>
                    </a:lnTo>
                    <a:lnTo>
                      <a:pt x="74" y="71"/>
                    </a:lnTo>
                    <a:lnTo>
                      <a:pt x="74" y="73"/>
                    </a:lnTo>
                    <a:lnTo>
                      <a:pt x="76" y="73"/>
                    </a:lnTo>
                    <a:lnTo>
                      <a:pt x="76" y="71"/>
                    </a:lnTo>
                    <a:lnTo>
                      <a:pt x="78" y="73"/>
                    </a:lnTo>
                    <a:lnTo>
                      <a:pt x="81" y="75"/>
                    </a:lnTo>
                    <a:lnTo>
                      <a:pt x="81" y="73"/>
                    </a:lnTo>
                    <a:lnTo>
                      <a:pt x="83" y="73"/>
                    </a:lnTo>
                    <a:lnTo>
                      <a:pt x="85" y="71"/>
                    </a:lnTo>
                    <a:lnTo>
                      <a:pt x="85" y="68"/>
                    </a:lnTo>
                    <a:lnTo>
                      <a:pt x="88" y="68"/>
                    </a:lnTo>
                    <a:lnTo>
                      <a:pt x="88" y="71"/>
                    </a:lnTo>
                    <a:lnTo>
                      <a:pt x="92" y="71"/>
                    </a:lnTo>
                    <a:lnTo>
                      <a:pt x="92" y="68"/>
                    </a:lnTo>
                    <a:lnTo>
                      <a:pt x="95" y="64"/>
                    </a:lnTo>
                    <a:lnTo>
                      <a:pt x="95" y="61"/>
                    </a:lnTo>
                    <a:lnTo>
                      <a:pt x="92" y="61"/>
                    </a:lnTo>
                    <a:lnTo>
                      <a:pt x="90" y="61"/>
                    </a:lnTo>
                    <a:lnTo>
                      <a:pt x="92" y="59"/>
                    </a:lnTo>
                    <a:lnTo>
                      <a:pt x="90" y="59"/>
                    </a:lnTo>
                    <a:lnTo>
                      <a:pt x="92" y="56"/>
                    </a:lnTo>
                    <a:lnTo>
                      <a:pt x="95" y="56"/>
                    </a:lnTo>
                    <a:lnTo>
                      <a:pt x="97" y="59"/>
                    </a:lnTo>
                    <a:lnTo>
                      <a:pt x="100" y="59"/>
                    </a:lnTo>
                    <a:lnTo>
                      <a:pt x="97" y="56"/>
                    </a:lnTo>
                    <a:lnTo>
                      <a:pt x="97" y="54"/>
                    </a:lnTo>
                    <a:lnTo>
                      <a:pt x="95" y="54"/>
                    </a:lnTo>
                    <a:lnTo>
                      <a:pt x="97" y="52"/>
                    </a:lnTo>
                    <a:lnTo>
                      <a:pt x="97" y="49"/>
                    </a:lnTo>
                    <a:lnTo>
                      <a:pt x="95" y="49"/>
                    </a:lnTo>
                    <a:lnTo>
                      <a:pt x="97" y="45"/>
                    </a:lnTo>
                    <a:lnTo>
                      <a:pt x="95" y="45"/>
                    </a:lnTo>
                    <a:lnTo>
                      <a:pt x="92" y="45"/>
                    </a:lnTo>
                    <a:lnTo>
                      <a:pt x="92" y="38"/>
                    </a:lnTo>
                    <a:lnTo>
                      <a:pt x="95" y="35"/>
                    </a:lnTo>
                    <a:lnTo>
                      <a:pt x="95" y="33"/>
                    </a:lnTo>
                    <a:lnTo>
                      <a:pt x="92" y="33"/>
                    </a:lnTo>
                    <a:lnTo>
                      <a:pt x="92" y="30"/>
                    </a:lnTo>
                    <a:lnTo>
                      <a:pt x="90" y="30"/>
                    </a:lnTo>
                    <a:lnTo>
                      <a:pt x="90" y="23"/>
                    </a:lnTo>
                    <a:lnTo>
                      <a:pt x="88" y="23"/>
                    </a:lnTo>
                    <a:lnTo>
                      <a:pt x="85" y="26"/>
                    </a:lnTo>
                    <a:lnTo>
                      <a:pt x="85" y="23"/>
                    </a:lnTo>
                    <a:lnTo>
                      <a:pt x="88" y="21"/>
                    </a:lnTo>
                    <a:lnTo>
                      <a:pt x="88" y="19"/>
                    </a:lnTo>
                    <a:lnTo>
                      <a:pt x="90" y="19"/>
                    </a:lnTo>
                    <a:lnTo>
                      <a:pt x="88" y="19"/>
                    </a:lnTo>
                    <a:lnTo>
                      <a:pt x="88" y="16"/>
                    </a:lnTo>
                    <a:lnTo>
                      <a:pt x="85" y="16"/>
                    </a:lnTo>
                    <a:lnTo>
                      <a:pt x="85" y="14"/>
                    </a:lnTo>
                    <a:lnTo>
                      <a:pt x="83" y="14"/>
                    </a:lnTo>
                    <a:lnTo>
                      <a:pt x="83" y="12"/>
                    </a:lnTo>
                    <a:lnTo>
                      <a:pt x="83" y="9"/>
                    </a:lnTo>
                    <a:lnTo>
                      <a:pt x="83" y="7"/>
                    </a:lnTo>
                    <a:lnTo>
                      <a:pt x="81" y="7"/>
                    </a:lnTo>
                    <a:lnTo>
                      <a:pt x="81" y="4"/>
                    </a:lnTo>
                    <a:lnTo>
                      <a:pt x="78" y="4"/>
                    </a:lnTo>
                    <a:lnTo>
                      <a:pt x="76" y="4"/>
                    </a:lnTo>
                    <a:lnTo>
                      <a:pt x="76" y="7"/>
                    </a:lnTo>
                    <a:lnTo>
                      <a:pt x="74" y="7"/>
                    </a:lnTo>
                    <a:lnTo>
                      <a:pt x="74" y="9"/>
                    </a:lnTo>
                    <a:lnTo>
                      <a:pt x="71" y="9"/>
                    </a:lnTo>
                    <a:lnTo>
                      <a:pt x="69" y="9"/>
                    </a:lnTo>
                    <a:lnTo>
                      <a:pt x="66" y="7"/>
                    </a:lnTo>
                    <a:lnTo>
                      <a:pt x="64" y="7"/>
                    </a:lnTo>
                    <a:lnTo>
                      <a:pt x="62" y="9"/>
                    </a:lnTo>
                    <a:lnTo>
                      <a:pt x="59" y="12"/>
                    </a:lnTo>
                    <a:lnTo>
                      <a:pt x="57" y="7"/>
                    </a:lnTo>
                    <a:lnTo>
                      <a:pt x="55" y="7"/>
                    </a:lnTo>
                    <a:lnTo>
                      <a:pt x="52" y="9"/>
                    </a:lnTo>
                    <a:lnTo>
                      <a:pt x="50" y="9"/>
                    </a:lnTo>
                    <a:lnTo>
                      <a:pt x="50" y="7"/>
                    </a:lnTo>
                    <a:lnTo>
                      <a:pt x="50" y="4"/>
                    </a:lnTo>
                  </a:path>
                </a:pathLst>
              </a:custGeom>
              <a:grpFill/>
              <a:ln w="9525">
                <a:noFill/>
                <a:round/>
                <a:headEnd/>
                <a:tailEnd/>
              </a:ln>
            </p:spPr>
            <p:txBody>
              <a:bodyPr/>
              <a:lstStyle/>
              <a:p>
                <a:pPr>
                  <a:defRPr/>
                </a:pPr>
                <a:endParaRPr lang="en-US" sz="1200" kern="0">
                  <a:solidFill>
                    <a:srgbClr val="0096D6"/>
                  </a:solidFill>
                </a:endParaRPr>
              </a:p>
            </p:txBody>
          </p:sp>
          <p:sp>
            <p:nvSpPr>
              <p:cNvPr id="2816" name="Freeform 991"/>
              <p:cNvSpPr>
                <a:spLocks/>
              </p:cNvSpPr>
              <p:nvPr/>
            </p:nvSpPr>
            <p:spPr bwMode="auto">
              <a:xfrm>
                <a:off x="2977" y="2076"/>
                <a:ext cx="52" cy="111"/>
              </a:xfrm>
              <a:custGeom>
                <a:avLst/>
                <a:gdLst>
                  <a:gd name="T0" fmla="*/ 28 w 52"/>
                  <a:gd name="T1" fmla="*/ 111 h 111"/>
                  <a:gd name="T2" fmla="*/ 35 w 52"/>
                  <a:gd name="T3" fmla="*/ 104 h 111"/>
                  <a:gd name="T4" fmla="*/ 35 w 52"/>
                  <a:gd name="T5" fmla="*/ 94 h 111"/>
                  <a:gd name="T6" fmla="*/ 35 w 52"/>
                  <a:gd name="T7" fmla="*/ 89 h 111"/>
                  <a:gd name="T8" fmla="*/ 42 w 52"/>
                  <a:gd name="T9" fmla="*/ 85 h 111"/>
                  <a:gd name="T10" fmla="*/ 52 w 52"/>
                  <a:gd name="T11" fmla="*/ 75 h 111"/>
                  <a:gd name="T12" fmla="*/ 50 w 52"/>
                  <a:gd name="T13" fmla="*/ 66 h 111"/>
                  <a:gd name="T14" fmla="*/ 47 w 52"/>
                  <a:gd name="T15" fmla="*/ 66 h 111"/>
                  <a:gd name="T16" fmla="*/ 47 w 52"/>
                  <a:gd name="T17" fmla="*/ 63 h 111"/>
                  <a:gd name="T18" fmla="*/ 45 w 52"/>
                  <a:gd name="T19" fmla="*/ 59 h 111"/>
                  <a:gd name="T20" fmla="*/ 40 w 52"/>
                  <a:gd name="T21" fmla="*/ 59 h 111"/>
                  <a:gd name="T22" fmla="*/ 38 w 52"/>
                  <a:gd name="T23" fmla="*/ 59 h 111"/>
                  <a:gd name="T24" fmla="*/ 33 w 52"/>
                  <a:gd name="T25" fmla="*/ 56 h 111"/>
                  <a:gd name="T26" fmla="*/ 33 w 52"/>
                  <a:gd name="T27" fmla="*/ 52 h 111"/>
                  <a:gd name="T28" fmla="*/ 35 w 52"/>
                  <a:gd name="T29" fmla="*/ 47 h 111"/>
                  <a:gd name="T30" fmla="*/ 40 w 52"/>
                  <a:gd name="T31" fmla="*/ 45 h 111"/>
                  <a:gd name="T32" fmla="*/ 45 w 52"/>
                  <a:gd name="T33" fmla="*/ 40 h 111"/>
                  <a:gd name="T34" fmla="*/ 47 w 52"/>
                  <a:gd name="T35" fmla="*/ 26 h 111"/>
                  <a:gd name="T36" fmla="*/ 45 w 52"/>
                  <a:gd name="T37" fmla="*/ 23 h 111"/>
                  <a:gd name="T38" fmla="*/ 42 w 52"/>
                  <a:gd name="T39" fmla="*/ 21 h 111"/>
                  <a:gd name="T40" fmla="*/ 42 w 52"/>
                  <a:gd name="T41" fmla="*/ 14 h 111"/>
                  <a:gd name="T42" fmla="*/ 47 w 52"/>
                  <a:gd name="T43" fmla="*/ 12 h 111"/>
                  <a:gd name="T44" fmla="*/ 47 w 52"/>
                  <a:gd name="T45" fmla="*/ 2 h 111"/>
                  <a:gd name="T46" fmla="*/ 45 w 52"/>
                  <a:gd name="T47" fmla="*/ 4 h 111"/>
                  <a:gd name="T48" fmla="*/ 42 w 52"/>
                  <a:gd name="T49" fmla="*/ 7 h 111"/>
                  <a:gd name="T50" fmla="*/ 38 w 52"/>
                  <a:gd name="T51" fmla="*/ 7 h 111"/>
                  <a:gd name="T52" fmla="*/ 35 w 52"/>
                  <a:gd name="T53" fmla="*/ 0 h 111"/>
                  <a:gd name="T54" fmla="*/ 31 w 52"/>
                  <a:gd name="T55" fmla="*/ 0 h 111"/>
                  <a:gd name="T56" fmla="*/ 19 w 52"/>
                  <a:gd name="T57" fmla="*/ 2 h 111"/>
                  <a:gd name="T58" fmla="*/ 16 w 52"/>
                  <a:gd name="T59" fmla="*/ 4 h 111"/>
                  <a:gd name="T60" fmla="*/ 12 w 52"/>
                  <a:gd name="T61" fmla="*/ 12 h 111"/>
                  <a:gd name="T62" fmla="*/ 14 w 52"/>
                  <a:gd name="T63" fmla="*/ 12 h 111"/>
                  <a:gd name="T64" fmla="*/ 12 w 52"/>
                  <a:gd name="T65" fmla="*/ 30 h 111"/>
                  <a:gd name="T66" fmla="*/ 12 w 52"/>
                  <a:gd name="T67" fmla="*/ 42 h 111"/>
                  <a:gd name="T68" fmla="*/ 5 w 52"/>
                  <a:gd name="T69" fmla="*/ 49 h 111"/>
                  <a:gd name="T70" fmla="*/ 2 w 52"/>
                  <a:gd name="T71" fmla="*/ 52 h 111"/>
                  <a:gd name="T72" fmla="*/ 0 w 52"/>
                  <a:gd name="T73" fmla="*/ 54 h 111"/>
                  <a:gd name="T74" fmla="*/ 2 w 52"/>
                  <a:gd name="T75" fmla="*/ 63 h 111"/>
                  <a:gd name="T76" fmla="*/ 9 w 52"/>
                  <a:gd name="T77" fmla="*/ 68 h 111"/>
                  <a:gd name="T78" fmla="*/ 9 w 52"/>
                  <a:gd name="T79" fmla="*/ 78 h 111"/>
                  <a:gd name="T80" fmla="*/ 21 w 52"/>
                  <a:gd name="T81" fmla="*/ 82 h 1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11"/>
                  <a:gd name="T125" fmla="*/ 52 w 52"/>
                  <a:gd name="T126" fmla="*/ 111 h 1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11">
                    <a:moveTo>
                      <a:pt x="26" y="111"/>
                    </a:moveTo>
                    <a:lnTo>
                      <a:pt x="28" y="111"/>
                    </a:lnTo>
                    <a:lnTo>
                      <a:pt x="35" y="106"/>
                    </a:lnTo>
                    <a:lnTo>
                      <a:pt x="35" y="104"/>
                    </a:lnTo>
                    <a:lnTo>
                      <a:pt x="35" y="101"/>
                    </a:lnTo>
                    <a:lnTo>
                      <a:pt x="35" y="94"/>
                    </a:lnTo>
                    <a:lnTo>
                      <a:pt x="35" y="92"/>
                    </a:lnTo>
                    <a:lnTo>
                      <a:pt x="35" y="89"/>
                    </a:lnTo>
                    <a:lnTo>
                      <a:pt x="40" y="87"/>
                    </a:lnTo>
                    <a:lnTo>
                      <a:pt x="42" y="85"/>
                    </a:lnTo>
                    <a:lnTo>
                      <a:pt x="50" y="78"/>
                    </a:lnTo>
                    <a:lnTo>
                      <a:pt x="52" y="75"/>
                    </a:lnTo>
                    <a:lnTo>
                      <a:pt x="52" y="66"/>
                    </a:lnTo>
                    <a:lnTo>
                      <a:pt x="50" y="66"/>
                    </a:lnTo>
                    <a:lnTo>
                      <a:pt x="47" y="66"/>
                    </a:lnTo>
                    <a:lnTo>
                      <a:pt x="47" y="63"/>
                    </a:lnTo>
                    <a:lnTo>
                      <a:pt x="45" y="59"/>
                    </a:lnTo>
                    <a:lnTo>
                      <a:pt x="42" y="61"/>
                    </a:lnTo>
                    <a:lnTo>
                      <a:pt x="40" y="59"/>
                    </a:lnTo>
                    <a:lnTo>
                      <a:pt x="38" y="59"/>
                    </a:lnTo>
                    <a:lnTo>
                      <a:pt x="33" y="56"/>
                    </a:lnTo>
                    <a:lnTo>
                      <a:pt x="33" y="54"/>
                    </a:lnTo>
                    <a:lnTo>
                      <a:pt x="33" y="52"/>
                    </a:lnTo>
                    <a:lnTo>
                      <a:pt x="35" y="52"/>
                    </a:lnTo>
                    <a:lnTo>
                      <a:pt x="35" y="47"/>
                    </a:lnTo>
                    <a:lnTo>
                      <a:pt x="38" y="47"/>
                    </a:lnTo>
                    <a:lnTo>
                      <a:pt x="40" y="45"/>
                    </a:lnTo>
                    <a:lnTo>
                      <a:pt x="45" y="40"/>
                    </a:lnTo>
                    <a:lnTo>
                      <a:pt x="50" y="33"/>
                    </a:lnTo>
                    <a:lnTo>
                      <a:pt x="47" y="26"/>
                    </a:lnTo>
                    <a:lnTo>
                      <a:pt x="45" y="26"/>
                    </a:lnTo>
                    <a:lnTo>
                      <a:pt x="45" y="23"/>
                    </a:lnTo>
                    <a:lnTo>
                      <a:pt x="42" y="23"/>
                    </a:lnTo>
                    <a:lnTo>
                      <a:pt x="42" y="21"/>
                    </a:lnTo>
                    <a:lnTo>
                      <a:pt x="40" y="19"/>
                    </a:lnTo>
                    <a:lnTo>
                      <a:pt x="42" y="14"/>
                    </a:lnTo>
                    <a:lnTo>
                      <a:pt x="47" y="12"/>
                    </a:lnTo>
                    <a:lnTo>
                      <a:pt x="50" y="7"/>
                    </a:lnTo>
                    <a:lnTo>
                      <a:pt x="47" y="2"/>
                    </a:lnTo>
                    <a:lnTo>
                      <a:pt x="45" y="2"/>
                    </a:lnTo>
                    <a:lnTo>
                      <a:pt x="45" y="4"/>
                    </a:lnTo>
                    <a:lnTo>
                      <a:pt x="42" y="7"/>
                    </a:lnTo>
                    <a:lnTo>
                      <a:pt x="40" y="7"/>
                    </a:lnTo>
                    <a:lnTo>
                      <a:pt x="38" y="7"/>
                    </a:lnTo>
                    <a:lnTo>
                      <a:pt x="38" y="4"/>
                    </a:lnTo>
                    <a:lnTo>
                      <a:pt x="35" y="0"/>
                    </a:lnTo>
                    <a:lnTo>
                      <a:pt x="38" y="0"/>
                    </a:lnTo>
                    <a:lnTo>
                      <a:pt x="31" y="0"/>
                    </a:lnTo>
                    <a:lnTo>
                      <a:pt x="24" y="0"/>
                    </a:lnTo>
                    <a:lnTo>
                      <a:pt x="19" y="2"/>
                    </a:lnTo>
                    <a:lnTo>
                      <a:pt x="19" y="4"/>
                    </a:lnTo>
                    <a:lnTo>
                      <a:pt x="16" y="4"/>
                    </a:lnTo>
                    <a:lnTo>
                      <a:pt x="16" y="7"/>
                    </a:lnTo>
                    <a:lnTo>
                      <a:pt x="12" y="12"/>
                    </a:lnTo>
                    <a:lnTo>
                      <a:pt x="14" y="12"/>
                    </a:lnTo>
                    <a:lnTo>
                      <a:pt x="14" y="14"/>
                    </a:lnTo>
                    <a:lnTo>
                      <a:pt x="12" y="30"/>
                    </a:lnTo>
                    <a:lnTo>
                      <a:pt x="14" y="33"/>
                    </a:lnTo>
                    <a:lnTo>
                      <a:pt x="12" y="42"/>
                    </a:lnTo>
                    <a:lnTo>
                      <a:pt x="7" y="47"/>
                    </a:lnTo>
                    <a:lnTo>
                      <a:pt x="5" y="49"/>
                    </a:lnTo>
                    <a:lnTo>
                      <a:pt x="2" y="52"/>
                    </a:lnTo>
                    <a:lnTo>
                      <a:pt x="0" y="54"/>
                    </a:lnTo>
                    <a:lnTo>
                      <a:pt x="2" y="63"/>
                    </a:lnTo>
                    <a:lnTo>
                      <a:pt x="7" y="66"/>
                    </a:lnTo>
                    <a:lnTo>
                      <a:pt x="9" y="68"/>
                    </a:lnTo>
                    <a:lnTo>
                      <a:pt x="9" y="73"/>
                    </a:lnTo>
                    <a:lnTo>
                      <a:pt x="9" y="78"/>
                    </a:lnTo>
                    <a:lnTo>
                      <a:pt x="21" y="82"/>
                    </a:lnTo>
                    <a:lnTo>
                      <a:pt x="26" y="111"/>
                    </a:lnTo>
                    <a:close/>
                  </a:path>
                </a:pathLst>
              </a:custGeom>
              <a:grpFill/>
              <a:ln w="9525">
                <a:noFill/>
                <a:round/>
                <a:headEnd/>
                <a:tailEnd/>
              </a:ln>
            </p:spPr>
            <p:txBody>
              <a:bodyPr/>
              <a:lstStyle/>
              <a:p>
                <a:pPr>
                  <a:defRPr/>
                </a:pPr>
                <a:endParaRPr lang="en-US" sz="1200" kern="0">
                  <a:solidFill>
                    <a:srgbClr val="0096D6"/>
                  </a:solidFill>
                </a:endParaRPr>
              </a:p>
            </p:txBody>
          </p:sp>
          <p:sp>
            <p:nvSpPr>
              <p:cNvPr id="2817" name="Freeform 992"/>
              <p:cNvSpPr>
                <a:spLocks/>
              </p:cNvSpPr>
              <p:nvPr/>
            </p:nvSpPr>
            <p:spPr bwMode="auto">
              <a:xfrm>
                <a:off x="2977" y="2076"/>
                <a:ext cx="52" cy="111"/>
              </a:xfrm>
              <a:custGeom>
                <a:avLst/>
                <a:gdLst>
                  <a:gd name="T0" fmla="*/ 28 w 52"/>
                  <a:gd name="T1" fmla="*/ 111 h 111"/>
                  <a:gd name="T2" fmla="*/ 35 w 52"/>
                  <a:gd name="T3" fmla="*/ 104 h 111"/>
                  <a:gd name="T4" fmla="*/ 35 w 52"/>
                  <a:gd name="T5" fmla="*/ 94 h 111"/>
                  <a:gd name="T6" fmla="*/ 35 w 52"/>
                  <a:gd name="T7" fmla="*/ 89 h 111"/>
                  <a:gd name="T8" fmla="*/ 42 w 52"/>
                  <a:gd name="T9" fmla="*/ 85 h 111"/>
                  <a:gd name="T10" fmla="*/ 52 w 52"/>
                  <a:gd name="T11" fmla="*/ 75 h 111"/>
                  <a:gd name="T12" fmla="*/ 50 w 52"/>
                  <a:gd name="T13" fmla="*/ 66 h 111"/>
                  <a:gd name="T14" fmla="*/ 47 w 52"/>
                  <a:gd name="T15" fmla="*/ 66 h 111"/>
                  <a:gd name="T16" fmla="*/ 47 w 52"/>
                  <a:gd name="T17" fmla="*/ 63 h 111"/>
                  <a:gd name="T18" fmla="*/ 45 w 52"/>
                  <a:gd name="T19" fmla="*/ 59 h 111"/>
                  <a:gd name="T20" fmla="*/ 40 w 52"/>
                  <a:gd name="T21" fmla="*/ 59 h 111"/>
                  <a:gd name="T22" fmla="*/ 38 w 52"/>
                  <a:gd name="T23" fmla="*/ 59 h 111"/>
                  <a:gd name="T24" fmla="*/ 33 w 52"/>
                  <a:gd name="T25" fmla="*/ 56 h 111"/>
                  <a:gd name="T26" fmla="*/ 33 w 52"/>
                  <a:gd name="T27" fmla="*/ 52 h 111"/>
                  <a:gd name="T28" fmla="*/ 35 w 52"/>
                  <a:gd name="T29" fmla="*/ 47 h 111"/>
                  <a:gd name="T30" fmla="*/ 40 w 52"/>
                  <a:gd name="T31" fmla="*/ 45 h 111"/>
                  <a:gd name="T32" fmla="*/ 45 w 52"/>
                  <a:gd name="T33" fmla="*/ 40 h 111"/>
                  <a:gd name="T34" fmla="*/ 47 w 52"/>
                  <a:gd name="T35" fmla="*/ 26 h 111"/>
                  <a:gd name="T36" fmla="*/ 45 w 52"/>
                  <a:gd name="T37" fmla="*/ 23 h 111"/>
                  <a:gd name="T38" fmla="*/ 42 w 52"/>
                  <a:gd name="T39" fmla="*/ 21 h 111"/>
                  <a:gd name="T40" fmla="*/ 42 w 52"/>
                  <a:gd name="T41" fmla="*/ 14 h 111"/>
                  <a:gd name="T42" fmla="*/ 47 w 52"/>
                  <a:gd name="T43" fmla="*/ 12 h 111"/>
                  <a:gd name="T44" fmla="*/ 47 w 52"/>
                  <a:gd name="T45" fmla="*/ 2 h 111"/>
                  <a:gd name="T46" fmla="*/ 45 w 52"/>
                  <a:gd name="T47" fmla="*/ 4 h 111"/>
                  <a:gd name="T48" fmla="*/ 42 w 52"/>
                  <a:gd name="T49" fmla="*/ 7 h 111"/>
                  <a:gd name="T50" fmla="*/ 38 w 52"/>
                  <a:gd name="T51" fmla="*/ 7 h 111"/>
                  <a:gd name="T52" fmla="*/ 35 w 52"/>
                  <a:gd name="T53" fmla="*/ 0 h 111"/>
                  <a:gd name="T54" fmla="*/ 31 w 52"/>
                  <a:gd name="T55" fmla="*/ 0 h 111"/>
                  <a:gd name="T56" fmla="*/ 19 w 52"/>
                  <a:gd name="T57" fmla="*/ 2 h 111"/>
                  <a:gd name="T58" fmla="*/ 16 w 52"/>
                  <a:gd name="T59" fmla="*/ 4 h 111"/>
                  <a:gd name="T60" fmla="*/ 12 w 52"/>
                  <a:gd name="T61" fmla="*/ 12 h 111"/>
                  <a:gd name="T62" fmla="*/ 14 w 52"/>
                  <a:gd name="T63" fmla="*/ 12 h 111"/>
                  <a:gd name="T64" fmla="*/ 12 w 52"/>
                  <a:gd name="T65" fmla="*/ 30 h 111"/>
                  <a:gd name="T66" fmla="*/ 12 w 52"/>
                  <a:gd name="T67" fmla="*/ 42 h 111"/>
                  <a:gd name="T68" fmla="*/ 5 w 52"/>
                  <a:gd name="T69" fmla="*/ 49 h 111"/>
                  <a:gd name="T70" fmla="*/ 2 w 52"/>
                  <a:gd name="T71" fmla="*/ 52 h 111"/>
                  <a:gd name="T72" fmla="*/ 0 w 52"/>
                  <a:gd name="T73" fmla="*/ 54 h 111"/>
                  <a:gd name="T74" fmla="*/ 2 w 52"/>
                  <a:gd name="T75" fmla="*/ 63 h 111"/>
                  <a:gd name="T76" fmla="*/ 9 w 52"/>
                  <a:gd name="T77" fmla="*/ 68 h 111"/>
                  <a:gd name="T78" fmla="*/ 9 w 52"/>
                  <a:gd name="T79" fmla="*/ 78 h 111"/>
                  <a:gd name="T80" fmla="*/ 21 w 52"/>
                  <a:gd name="T81" fmla="*/ 82 h 1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11"/>
                  <a:gd name="T125" fmla="*/ 52 w 52"/>
                  <a:gd name="T126" fmla="*/ 111 h 1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11">
                    <a:moveTo>
                      <a:pt x="26" y="111"/>
                    </a:moveTo>
                    <a:lnTo>
                      <a:pt x="28" y="111"/>
                    </a:lnTo>
                    <a:lnTo>
                      <a:pt x="35" y="106"/>
                    </a:lnTo>
                    <a:lnTo>
                      <a:pt x="35" y="104"/>
                    </a:lnTo>
                    <a:lnTo>
                      <a:pt x="35" y="101"/>
                    </a:lnTo>
                    <a:lnTo>
                      <a:pt x="35" y="94"/>
                    </a:lnTo>
                    <a:lnTo>
                      <a:pt x="35" y="92"/>
                    </a:lnTo>
                    <a:lnTo>
                      <a:pt x="35" y="89"/>
                    </a:lnTo>
                    <a:lnTo>
                      <a:pt x="40" y="87"/>
                    </a:lnTo>
                    <a:lnTo>
                      <a:pt x="42" y="85"/>
                    </a:lnTo>
                    <a:lnTo>
                      <a:pt x="50" y="78"/>
                    </a:lnTo>
                    <a:lnTo>
                      <a:pt x="52" y="75"/>
                    </a:lnTo>
                    <a:lnTo>
                      <a:pt x="52" y="66"/>
                    </a:lnTo>
                    <a:lnTo>
                      <a:pt x="50" y="66"/>
                    </a:lnTo>
                    <a:lnTo>
                      <a:pt x="47" y="66"/>
                    </a:lnTo>
                    <a:lnTo>
                      <a:pt x="47" y="63"/>
                    </a:lnTo>
                    <a:lnTo>
                      <a:pt x="45" y="59"/>
                    </a:lnTo>
                    <a:lnTo>
                      <a:pt x="42" y="61"/>
                    </a:lnTo>
                    <a:lnTo>
                      <a:pt x="40" y="59"/>
                    </a:lnTo>
                    <a:lnTo>
                      <a:pt x="38" y="59"/>
                    </a:lnTo>
                    <a:lnTo>
                      <a:pt x="33" y="56"/>
                    </a:lnTo>
                    <a:lnTo>
                      <a:pt x="33" y="54"/>
                    </a:lnTo>
                    <a:lnTo>
                      <a:pt x="33" y="52"/>
                    </a:lnTo>
                    <a:lnTo>
                      <a:pt x="35" y="52"/>
                    </a:lnTo>
                    <a:lnTo>
                      <a:pt x="35" y="47"/>
                    </a:lnTo>
                    <a:lnTo>
                      <a:pt x="38" y="47"/>
                    </a:lnTo>
                    <a:lnTo>
                      <a:pt x="40" y="45"/>
                    </a:lnTo>
                    <a:lnTo>
                      <a:pt x="45" y="40"/>
                    </a:lnTo>
                    <a:lnTo>
                      <a:pt x="50" y="33"/>
                    </a:lnTo>
                    <a:lnTo>
                      <a:pt x="47" y="26"/>
                    </a:lnTo>
                    <a:lnTo>
                      <a:pt x="45" y="26"/>
                    </a:lnTo>
                    <a:lnTo>
                      <a:pt x="45" y="23"/>
                    </a:lnTo>
                    <a:lnTo>
                      <a:pt x="42" y="23"/>
                    </a:lnTo>
                    <a:lnTo>
                      <a:pt x="42" y="21"/>
                    </a:lnTo>
                    <a:lnTo>
                      <a:pt x="40" y="19"/>
                    </a:lnTo>
                    <a:lnTo>
                      <a:pt x="42" y="14"/>
                    </a:lnTo>
                    <a:lnTo>
                      <a:pt x="47" y="12"/>
                    </a:lnTo>
                    <a:lnTo>
                      <a:pt x="50" y="7"/>
                    </a:lnTo>
                    <a:lnTo>
                      <a:pt x="47" y="2"/>
                    </a:lnTo>
                    <a:lnTo>
                      <a:pt x="45" y="2"/>
                    </a:lnTo>
                    <a:lnTo>
                      <a:pt x="45" y="4"/>
                    </a:lnTo>
                    <a:lnTo>
                      <a:pt x="42" y="7"/>
                    </a:lnTo>
                    <a:lnTo>
                      <a:pt x="40" y="7"/>
                    </a:lnTo>
                    <a:lnTo>
                      <a:pt x="38" y="7"/>
                    </a:lnTo>
                    <a:lnTo>
                      <a:pt x="38" y="4"/>
                    </a:lnTo>
                    <a:lnTo>
                      <a:pt x="35" y="0"/>
                    </a:lnTo>
                    <a:lnTo>
                      <a:pt x="38" y="0"/>
                    </a:lnTo>
                    <a:lnTo>
                      <a:pt x="31" y="0"/>
                    </a:lnTo>
                    <a:lnTo>
                      <a:pt x="24" y="0"/>
                    </a:lnTo>
                    <a:lnTo>
                      <a:pt x="19" y="2"/>
                    </a:lnTo>
                    <a:lnTo>
                      <a:pt x="19" y="4"/>
                    </a:lnTo>
                    <a:lnTo>
                      <a:pt x="16" y="4"/>
                    </a:lnTo>
                    <a:lnTo>
                      <a:pt x="16" y="7"/>
                    </a:lnTo>
                    <a:lnTo>
                      <a:pt x="12" y="12"/>
                    </a:lnTo>
                    <a:lnTo>
                      <a:pt x="14" y="12"/>
                    </a:lnTo>
                    <a:lnTo>
                      <a:pt x="14" y="14"/>
                    </a:lnTo>
                    <a:lnTo>
                      <a:pt x="12" y="30"/>
                    </a:lnTo>
                    <a:lnTo>
                      <a:pt x="14" y="33"/>
                    </a:lnTo>
                    <a:lnTo>
                      <a:pt x="12" y="42"/>
                    </a:lnTo>
                    <a:lnTo>
                      <a:pt x="7" y="47"/>
                    </a:lnTo>
                    <a:lnTo>
                      <a:pt x="5" y="49"/>
                    </a:lnTo>
                    <a:lnTo>
                      <a:pt x="2" y="52"/>
                    </a:lnTo>
                    <a:lnTo>
                      <a:pt x="0" y="54"/>
                    </a:lnTo>
                    <a:lnTo>
                      <a:pt x="2" y="63"/>
                    </a:lnTo>
                    <a:lnTo>
                      <a:pt x="7" y="66"/>
                    </a:lnTo>
                    <a:lnTo>
                      <a:pt x="9" y="68"/>
                    </a:lnTo>
                    <a:lnTo>
                      <a:pt x="9" y="73"/>
                    </a:lnTo>
                    <a:lnTo>
                      <a:pt x="9" y="78"/>
                    </a:lnTo>
                    <a:lnTo>
                      <a:pt x="21" y="82"/>
                    </a:lnTo>
                    <a:lnTo>
                      <a:pt x="26" y="111"/>
                    </a:lnTo>
                  </a:path>
                </a:pathLst>
              </a:custGeom>
              <a:grpFill/>
              <a:ln w="9525">
                <a:noFill/>
                <a:round/>
                <a:headEnd/>
                <a:tailEnd/>
              </a:ln>
            </p:spPr>
            <p:txBody>
              <a:bodyPr/>
              <a:lstStyle/>
              <a:p>
                <a:pPr>
                  <a:defRPr/>
                </a:pPr>
                <a:endParaRPr lang="en-US" sz="1200" kern="0">
                  <a:solidFill>
                    <a:srgbClr val="0096D6"/>
                  </a:solidFill>
                </a:endParaRPr>
              </a:p>
            </p:txBody>
          </p:sp>
          <p:sp>
            <p:nvSpPr>
              <p:cNvPr id="2818" name="Freeform 993"/>
              <p:cNvSpPr>
                <a:spLocks/>
              </p:cNvSpPr>
              <p:nvPr/>
            </p:nvSpPr>
            <p:spPr bwMode="auto">
              <a:xfrm>
                <a:off x="3069" y="2458"/>
                <a:ext cx="175" cy="109"/>
              </a:xfrm>
              <a:custGeom>
                <a:avLst/>
                <a:gdLst>
                  <a:gd name="T0" fmla="*/ 99 w 175"/>
                  <a:gd name="T1" fmla="*/ 3 h 109"/>
                  <a:gd name="T2" fmla="*/ 97 w 175"/>
                  <a:gd name="T3" fmla="*/ 7 h 109"/>
                  <a:gd name="T4" fmla="*/ 97 w 175"/>
                  <a:gd name="T5" fmla="*/ 12 h 109"/>
                  <a:gd name="T6" fmla="*/ 95 w 175"/>
                  <a:gd name="T7" fmla="*/ 15 h 109"/>
                  <a:gd name="T8" fmla="*/ 90 w 175"/>
                  <a:gd name="T9" fmla="*/ 17 h 109"/>
                  <a:gd name="T10" fmla="*/ 87 w 175"/>
                  <a:gd name="T11" fmla="*/ 22 h 109"/>
                  <a:gd name="T12" fmla="*/ 80 w 175"/>
                  <a:gd name="T13" fmla="*/ 24 h 109"/>
                  <a:gd name="T14" fmla="*/ 78 w 175"/>
                  <a:gd name="T15" fmla="*/ 26 h 109"/>
                  <a:gd name="T16" fmla="*/ 71 w 175"/>
                  <a:gd name="T17" fmla="*/ 26 h 109"/>
                  <a:gd name="T18" fmla="*/ 61 w 175"/>
                  <a:gd name="T19" fmla="*/ 29 h 109"/>
                  <a:gd name="T20" fmla="*/ 61 w 175"/>
                  <a:gd name="T21" fmla="*/ 31 h 109"/>
                  <a:gd name="T22" fmla="*/ 64 w 175"/>
                  <a:gd name="T23" fmla="*/ 33 h 109"/>
                  <a:gd name="T24" fmla="*/ 61 w 175"/>
                  <a:gd name="T25" fmla="*/ 36 h 109"/>
                  <a:gd name="T26" fmla="*/ 59 w 175"/>
                  <a:gd name="T27" fmla="*/ 38 h 109"/>
                  <a:gd name="T28" fmla="*/ 57 w 175"/>
                  <a:gd name="T29" fmla="*/ 38 h 109"/>
                  <a:gd name="T30" fmla="*/ 57 w 175"/>
                  <a:gd name="T31" fmla="*/ 41 h 109"/>
                  <a:gd name="T32" fmla="*/ 50 w 175"/>
                  <a:gd name="T33" fmla="*/ 41 h 109"/>
                  <a:gd name="T34" fmla="*/ 40 w 175"/>
                  <a:gd name="T35" fmla="*/ 43 h 109"/>
                  <a:gd name="T36" fmla="*/ 35 w 175"/>
                  <a:gd name="T37" fmla="*/ 45 h 109"/>
                  <a:gd name="T38" fmla="*/ 33 w 175"/>
                  <a:gd name="T39" fmla="*/ 48 h 109"/>
                  <a:gd name="T40" fmla="*/ 31 w 175"/>
                  <a:gd name="T41" fmla="*/ 45 h 109"/>
                  <a:gd name="T42" fmla="*/ 28 w 175"/>
                  <a:gd name="T43" fmla="*/ 43 h 109"/>
                  <a:gd name="T44" fmla="*/ 28 w 175"/>
                  <a:gd name="T45" fmla="*/ 43 h 109"/>
                  <a:gd name="T46" fmla="*/ 26 w 175"/>
                  <a:gd name="T47" fmla="*/ 45 h 109"/>
                  <a:gd name="T48" fmla="*/ 21 w 175"/>
                  <a:gd name="T49" fmla="*/ 48 h 109"/>
                  <a:gd name="T50" fmla="*/ 19 w 175"/>
                  <a:gd name="T51" fmla="*/ 48 h 109"/>
                  <a:gd name="T52" fmla="*/ 12 w 175"/>
                  <a:gd name="T53" fmla="*/ 48 h 109"/>
                  <a:gd name="T54" fmla="*/ 0 w 175"/>
                  <a:gd name="T55" fmla="*/ 71 h 109"/>
                  <a:gd name="T56" fmla="*/ 2 w 175"/>
                  <a:gd name="T57" fmla="*/ 83 h 109"/>
                  <a:gd name="T58" fmla="*/ 21 w 175"/>
                  <a:gd name="T59" fmla="*/ 109 h 109"/>
                  <a:gd name="T60" fmla="*/ 24 w 175"/>
                  <a:gd name="T61" fmla="*/ 107 h 109"/>
                  <a:gd name="T62" fmla="*/ 40 w 175"/>
                  <a:gd name="T63" fmla="*/ 97 h 109"/>
                  <a:gd name="T64" fmla="*/ 54 w 175"/>
                  <a:gd name="T65" fmla="*/ 100 h 109"/>
                  <a:gd name="T66" fmla="*/ 59 w 175"/>
                  <a:gd name="T67" fmla="*/ 97 h 109"/>
                  <a:gd name="T68" fmla="*/ 59 w 175"/>
                  <a:gd name="T69" fmla="*/ 88 h 109"/>
                  <a:gd name="T70" fmla="*/ 64 w 175"/>
                  <a:gd name="T71" fmla="*/ 83 h 109"/>
                  <a:gd name="T72" fmla="*/ 76 w 175"/>
                  <a:gd name="T73" fmla="*/ 78 h 109"/>
                  <a:gd name="T74" fmla="*/ 78 w 175"/>
                  <a:gd name="T75" fmla="*/ 83 h 109"/>
                  <a:gd name="T76" fmla="*/ 85 w 175"/>
                  <a:gd name="T77" fmla="*/ 88 h 109"/>
                  <a:gd name="T78" fmla="*/ 90 w 175"/>
                  <a:gd name="T79" fmla="*/ 88 h 109"/>
                  <a:gd name="T80" fmla="*/ 106 w 175"/>
                  <a:gd name="T81" fmla="*/ 90 h 109"/>
                  <a:gd name="T82" fmla="*/ 109 w 175"/>
                  <a:gd name="T83" fmla="*/ 85 h 109"/>
                  <a:gd name="T84" fmla="*/ 118 w 175"/>
                  <a:gd name="T85" fmla="*/ 83 h 109"/>
                  <a:gd name="T86" fmla="*/ 135 w 175"/>
                  <a:gd name="T87" fmla="*/ 78 h 109"/>
                  <a:gd name="T88" fmla="*/ 137 w 175"/>
                  <a:gd name="T89" fmla="*/ 81 h 109"/>
                  <a:gd name="T90" fmla="*/ 139 w 175"/>
                  <a:gd name="T91" fmla="*/ 81 h 109"/>
                  <a:gd name="T92" fmla="*/ 144 w 175"/>
                  <a:gd name="T93" fmla="*/ 81 h 109"/>
                  <a:gd name="T94" fmla="*/ 149 w 175"/>
                  <a:gd name="T95" fmla="*/ 78 h 109"/>
                  <a:gd name="T96" fmla="*/ 161 w 175"/>
                  <a:gd name="T97" fmla="*/ 81 h 109"/>
                  <a:gd name="T98" fmla="*/ 165 w 175"/>
                  <a:gd name="T99" fmla="*/ 81 h 109"/>
                  <a:gd name="T100" fmla="*/ 175 w 175"/>
                  <a:gd name="T101" fmla="*/ 78 h 109"/>
                  <a:gd name="T102" fmla="*/ 172 w 175"/>
                  <a:gd name="T103" fmla="*/ 74 h 109"/>
                  <a:gd name="T104" fmla="*/ 165 w 175"/>
                  <a:gd name="T105" fmla="*/ 67 h 109"/>
                  <a:gd name="T106" fmla="*/ 161 w 175"/>
                  <a:gd name="T107" fmla="*/ 64 h 109"/>
                  <a:gd name="T108" fmla="*/ 158 w 175"/>
                  <a:gd name="T109" fmla="*/ 57 h 109"/>
                  <a:gd name="T110" fmla="*/ 154 w 175"/>
                  <a:gd name="T111" fmla="*/ 52 h 109"/>
                  <a:gd name="T112" fmla="*/ 142 w 175"/>
                  <a:gd name="T113" fmla="*/ 43 h 109"/>
                  <a:gd name="T114" fmla="*/ 142 w 175"/>
                  <a:gd name="T115" fmla="*/ 41 h 109"/>
                  <a:gd name="T116" fmla="*/ 132 w 175"/>
                  <a:gd name="T117" fmla="*/ 38 h 109"/>
                  <a:gd name="T118" fmla="*/ 130 w 175"/>
                  <a:gd name="T119" fmla="*/ 31 h 109"/>
                  <a:gd name="T120" fmla="*/ 121 w 175"/>
                  <a:gd name="T121" fmla="*/ 29 h 109"/>
                  <a:gd name="T122" fmla="*/ 123 w 175"/>
                  <a:gd name="T123" fmla="*/ 17 h 109"/>
                  <a:gd name="T124" fmla="*/ 111 w 175"/>
                  <a:gd name="T125" fmla="*/ 0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5"/>
                  <a:gd name="T190" fmla="*/ 0 h 109"/>
                  <a:gd name="T191" fmla="*/ 175 w 175"/>
                  <a:gd name="T192" fmla="*/ 109 h 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5" h="109">
                    <a:moveTo>
                      <a:pt x="111" y="0"/>
                    </a:moveTo>
                    <a:lnTo>
                      <a:pt x="99" y="3"/>
                    </a:lnTo>
                    <a:lnTo>
                      <a:pt x="99" y="5"/>
                    </a:lnTo>
                    <a:lnTo>
                      <a:pt x="97" y="7"/>
                    </a:lnTo>
                    <a:lnTo>
                      <a:pt x="97" y="10"/>
                    </a:lnTo>
                    <a:lnTo>
                      <a:pt x="97" y="12"/>
                    </a:lnTo>
                    <a:lnTo>
                      <a:pt x="95" y="12"/>
                    </a:lnTo>
                    <a:lnTo>
                      <a:pt x="95" y="15"/>
                    </a:lnTo>
                    <a:lnTo>
                      <a:pt x="92" y="15"/>
                    </a:lnTo>
                    <a:lnTo>
                      <a:pt x="90" y="17"/>
                    </a:lnTo>
                    <a:lnTo>
                      <a:pt x="87" y="22"/>
                    </a:lnTo>
                    <a:lnTo>
                      <a:pt x="83" y="24"/>
                    </a:lnTo>
                    <a:lnTo>
                      <a:pt x="80" y="24"/>
                    </a:lnTo>
                    <a:lnTo>
                      <a:pt x="78" y="26"/>
                    </a:lnTo>
                    <a:lnTo>
                      <a:pt x="71" y="26"/>
                    </a:lnTo>
                    <a:lnTo>
                      <a:pt x="64" y="29"/>
                    </a:lnTo>
                    <a:lnTo>
                      <a:pt x="61" y="29"/>
                    </a:lnTo>
                    <a:lnTo>
                      <a:pt x="61" y="31"/>
                    </a:lnTo>
                    <a:lnTo>
                      <a:pt x="64" y="33"/>
                    </a:lnTo>
                    <a:lnTo>
                      <a:pt x="61" y="33"/>
                    </a:lnTo>
                    <a:lnTo>
                      <a:pt x="61" y="36"/>
                    </a:lnTo>
                    <a:lnTo>
                      <a:pt x="59" y="36"/>
                    </a:lnTo>
                    <a:lnTo>
                      <a:pt x="59" y="38"/>
                    </a:lnTo>
                    <a:lnTo>
                      <a:pt x="57" y="38"/>
                    </a:lnTo>
                    <a:lnTo>
                      <a:pt x="57" y="41"/>
                    </a:lnTo>
                    <a:lnTo>
                      <a:pt x="50" y="41"/>
                    </a:lnTo>
                    <a:lnTo>
                      <a:pt x="45" y="41"/>
                    </a:lnTo>
                    <a:lnTo>
                      <a:pt x="40" y="43"/>
                    </a:lnTo>
                    <a:lnTo>
                      <a:pt x="38" y="45"/>
                    </a:lnTo>
                    <a:lnTo>
                      <a:pt x="35" y="45"/>
                    </a:lnTo>
                    <a:lnTo>
                      <a:pt x="33" y="48"/>
                    </a:lnTo>
                    <a:lnTo>
                      <a:pt x="31" y="45"/>
                    </a:lnTo>
                    <a:lnTo>
                      <a:pt x="31" y="43"/>
                    </a:lnTo>
                    <a:lnTo>
                      <a:pt x="28" y="43"/>
                    </a:lnTo>
                    <a:lnTo>
                      <a:pt x="26" y="45"/>
                    </a:lnTo>
                    <a:lnTo>
                      <a:pt x="24" y="45"/>
                    </a:lnTo>
                    <a:lnTo>
                      <a:pt x="21" y="48"/>
                    </a:lnTo>
                    <a:lnTo>
                      <a:pt x="19" y="48"/>
                    </a:lnTo>
                    <a:lnTo>
                      <a:pt x="14" y="48"/>
                    </a:lnTo>
                    <a:lnTo>
                      <a:pt x="12" y="48"/>
                    </a:lnTo>
                    <a:lnTo>
                      <a:pt x="2" y="69"/>
                    </a:lnTo>
                    <a:lnTo>
                      <a:pt x="0" y="71"/>
                    </a:lnTo>
                    <a:lnTo>
                      <a:pt x="2" y="76"/>
                    </a:lnTo>
                    <a:lnTo>
                      <a:pt x="2" y="83"/>
                    </a:lnTo>
                    <a:lnTo>
                      <a:pt x="14" y="104"/>
                    </a:lnTo>
                    <a:lnTo>
                      <a:pt x="21" y="109"/>
                    </a:lnTo>
                    <a:lnTo>
                      <a:pt x="24" y="109"/>
                    </a:lnTo>
                    <a:lnTo>
                      <a:pt x="24" y="107"/>
                    </a:lnTo>
                    <a:lnTo>
                      <a:pt x="35" y="100"/>
                    </a:lnTo>
                    <a:lnTo>
                      <a:pt x="40" y="97"/>
                    </a:lnTo>
                    <a:lnTo>
                      <a:pt x="47" y="102"/>
                    </a:lnTo>
                    <a:lnTo>
                      <a:pt x="54" y="100"/>
                    </a:lnTo>
                    <a:lnTo>
                      <a:pt x="57" y="97"/>
                    </a:lnTo>
                    <a:lnTo>
                      <a:pt x="59" y="97"/>
                    </a:lnTo>
                    <a:lnTo>
                      <a:pt x="59" y="95"/>
                    </a:lnTo>
                    <a:lnTo>
                      <a:pt x="59" y="88"/>
                    </a:lnTo>
                    <a:lnTo>
                      <a:pt x="61" y="85"/>
                    </a:lnTo>
                    <a:lnTo>
                      <a:pt x="64" y="83"/>
                    </a:lnTo>
                    <a:lnTo>
                      <a:pt x="69" y="78"/>
                    </a:lnTo>
                    <a:lnTo>
                      <a:pt x="76" y="78"/>
                    </a:lnTo>
                    <a:lnTo>
                      <a:pt x="76" y="81"/>
                    </a:lnTo>
                    <a:lnTo>
                      <a:pt x="78" y="83"/>
                    </a:lnTo>
                    <a:lnTo>
                      <a:pt x="83" y="88"/>
                    </a:lnTo>
                    <a:lnTo>
                      <a:pt x="85" y="88"/>
                    </a:lnTo>
                    <a:lnTo>
                      <a:pt x="85" y="85"/>
                    </a:lnTo>
                    <a:lnTo>
                      <a:pt x="90" y="88"/>
                    </a:lnTo>
                    <a:lnTo>
                      <a:pt x="95" y="90"/>
                    </a:lnTo>
                    <a:lnTo>
                      <a:pt x="106" y="90"/>
                    </a:lnTo>
                    <a:lnTo>
                      <a:pt x="109" y="90"/>
                    </a:lnTo>
                    <a:lnTo>
                      <a:pt x="109" y="85"/>
                    </a:lnTo>
                    <a:lnTo>
                      <a:pt x="113" y="83"/>
                    </a:lnTo>
                    <a:lnTo>
                      <a:pt x="118" y="83"/>
                    </a:lnTo>
                    <a:lnTo>
                      <a:pt x="118" y="85"/>
                    </a:lnTo>
                    <a:lnTo>
                      <a:pt x="135" y="78"/>
                    </a:lnTo>
                    <a:lnTo>
                      <a:pt x="137" y="78"/>
                    </a:lnTo>
                    <a:lnTo>
                      <a:pt x="137" y="81"/>
                    </a:lnTo>
                    <a:lnTo>
                      <a:pt x="139" y="81"/>
                    </a:lnTo>
                    <a:lnTo>
                      <a:pt x="144" y="81"/>
                    </a:lnTo>
                    <a:lnTo>
                      <a:pt x="144" y="78"/>
                    </a:lnTo>
                    <a:lnTo>
                      <a:pt x="149" y="78"/>
                    </a:lnTo>
                    <a:lnTo>
                      <a:pt x="158" y="78"/>
                    </a:lnTo>
                    <a:lnTo>
                      <a:pt x="161" y="81"/>
                    </a:lnTo>
                    <a:lnTo>
                      <a:pt x="163" y="78"/>
                    </a:lnTo>
                    <a:lnTo>
                      <a:pt x="165" y="81"/>
                    </a:lnTo>
                    <a:lnTo>
                      <a:pt x="168" y="78"/>
                    </a:lnTo>
                    <a:lnTo>
                      <a:pt x="175" y="78"/>
                    </a:lnTo>
                    <a:lnTo>
                      <a:pt x="172" y="76"/>
                    </a:lnTo>
                    <a:lnTo>
                      <a:pt x="172" y="74"/>
                    </a:lnTo>
                    <a:lnTo>
                      <a:pt x="172" y="71"/>
                    </a:lnTo>
                    <a:lnTo>
                      <a:pt x="165" y="67"/>
                    </a:lnTo>
                    <a:lnTo>
                      <a:pt x="163" y="67"/>
                    </a:lnTo>
                    <a:lnTo>
                      <a:pt x="161" y="64"/>
                    </a:lnTo>
                    <a:lnTo>
                      <a:pt x="161" y="62"/>
                    </a:lnTo>
                    <a:lnTo>
                      <a:pt x="158" y="57"/>
                    </a:lnTo>
                    <a:lnTo>
                      <a:pt x="156" y="55"/>
                    </a:lnTo>
                    <a:lnTo>
                      <a:pt x="154" y="52"/>
                    </a:lnTo>
                    <a:lnTo>
                      <a:pt x="144" y="48"/>
                    </a:lnTo>
                    <a:lnTo>
                      <a:pt x="142" y="43"/>
                    </a:lnTo>
                    <a:lnTo>
                      <a:pt x="144" y="41"/>
                    </a:lnTo>
                    <a:lnTo>
                      <a:pt x="142" y="41"/>
                    </a:lnTo>
                    <a:lnTo>
                      <a:pt x="139" y="38"/>
                    </a:lnTo>
                    <a:lnTo>
                      <a:pt x="132" y="38"/>
                    </a:lnTo>
                    <a:lnTo>
                      <a:pt x="130" y="36"/>
                    </a:lnTo>
                    <a:lnTo>
                      <a:pt x="130" y="31"/>
                    </a:lnTo>
                    <a:lnTo>
                      <a:pt x="123" y="31"/>
                    </a:lnTo>
                    <a:lnTo>
                      <a:pt x="121" y="29"/>
                    </a:lnTo>
                    <a:lnTo>
                      <a:pt x="121" y="26"/>
                    </a:lnTo>
                    <a:lnTo>
                      <a:pt x="123" y="17"/>
                    </a:lnTo>
                    <a:lnTo>
                      <a:pt x="121" y="15"/>
                    </a:lnTo>
                    <a:lnTo>
                      <a:pt x="111" y="0"/>
                    </a:lnTo>
                    <a:close/>
                  </a:path>
                </a:pathLst>
              </a:custGeom>
              <a:grpFill/>
              <a:ln w="9525">
                <a:noFill/>
                <a:round/>
                <a:headEnd/>
                <a:tailEnd/>
              </a:ln>
            </p:spPr>
            <p:txBody>
              <a:bodyPr/>
              <a:lstStyle/>
              <a:p>
                <a:pPr>
                  <a:defRPr/>
                </a:pPr>
                <a:endParaRPr lang="en-US" sz="1200" kern="0">
                  <a:solidFill>
                    <a:srgbClr val="0096D6"/>
                  </a:solidFill>
                </a:endParaRPr>
              </a:p>
            </p:txBody>
          </p:sp>
          <p:sp>
            <p:nvSpPr>
              <p:cNvPr id="2819" name="Freeform 994"/>
              <p:cNvSpPr>
                <a:spLocks/>
              </p:cNvSpPr>
              <p:nvPr/>
            </p:nvSpPr>
            <p:spPr bwMode="auto">
              <a:xfrm>
                <a:off x="3069" y="2458"/>
                <a:ext cx="175" cy="109"/>
              </a:xfrm>
              <a:custGeom>
                <a:avLst/>
                <a:gdLst>
                  <a:gd name="T0" fmla="*/ 99 w 175"/>
                  <a:gd name="T1" fmla="*/ 3 h 109"/>
                  <a:gd name="T2" fmla="*/ 97 w 175"/>
                  <a:gd name="T3" fmla="*/ 7 h 109"/>
                  <a:gd name="T4" fmla="*/ 97 w 175"/>
                  <a:gd name="T5" fmla="*/ 12 h 109"/>
                  <a:gd name="T6" fmla="*/ 95 w 175"/>
                  <a:gd name="T7" fmla="*/ 15 h 109"/>
                  <a:gd name="T8" fmla="*/ 90 w 175"/>
                  <a:gd name="T9" fmla="*/ 17 h 109"/>
                  <a:gd name="T10" fmla="*/ 87 w 175"/>
                  <a:gd name="T11" fmla="*/ 22 h 109"/>
                  <a:gd name="T12" fmla="*/ 80 w 175"/>
                  <a:gd name="T13" fmla="*/ 24 h 109"/>
                  <a:gd name="T14" fmla="*/ 78 w 175"/>
                  <a:gd name="T15" fmla="*/ 26 h 109"/>
                  <a:gd name="T16" fmla="*/ 71 w 175"/>
                  <a:gd name="T17" fmla="*/ 26 h 109"/>
                  <a:gd name="T18" fmla="*/ 61 w 175"/>
                  <a:gd name="T19" fmla="*/ 29 h 109"/>
                  <a:gd name="T20" fmla="*/ 61 w 175"/>
                  <a:gd name="T21" fmla="*/ 31 h 109"/>
                  <a:gd name="T22" fmla="*/ 64 w 175"/>
                  <a:gd name="T23" fmla="*/ 33 h 109"/>
                  <a:gd name="T24" fmla="*/ 61 w 175"/>
                  <a:gd name="T25" fmla="*/ 36 h 109"/>
                  <a:gd name="T26" fmla="*/ 59 w 175"/>
                  <a:gd name="T27" fmla="*/ 38 h 109"/>
                  <a:gd name="T28" fmla="*/ 57 w 175"/>
                  <a:gd name="T29" fmla="*/ 38 h 109"/>
                  <a:gd name="T30" fmla="*/ 57 w 175"/>
                  <a:gd name="T31" fmla="*/ 41 h 109"/>
                  <a:gd name="T32" fmla="*/ 50 w 175"/>
                  <a:gd name="T33" fmla="*/ 41 h 109"/>
                  <a:gd name="T34" fmla="*/ 40 w 175"/>
                  <a:gd name="T35" fmla="*/ 43 h 109"/>
                  <a:gd name="T36" fmla="*/ 35 w 175"/>
                  <a:gd name="T37" fmla="*/ 45 h 109"/>
                  <a:gd name="T38" fmla="*/ 33 w 175"/>
                  <a:gd name="T39" fmla="*/ 48 h 109"/>
                  <a:gd name="T40" fmla="*/ 31 w 175"/>
                  <a:gd name="T41" fmla="*/ 45 h 109"/>
                  <a:gd name="T42" fmla="*/ 28 w 175"/>
                  <a:gd name="T43" fmla="*/ 43 h 109"/>
                  <a:gd name="T44" fmla="*/ 28 w 175"/>
                  <a:gd name="T45" fmla="*/ 43 h 109"/>
                  <a:gd name="T46" fmla="*/ 26 w 175"/>
                  <a:gd name="T47" fmla="*/ 45 h 109"/>
                  <a:gd name="T48" fmla="*/ 21 w 175"/>
                  <a:gd name="T49" fmla="*/ 48 h 109"/>
                  <a:gd name="T50" fmla="*/ 19 w 175"/>
                  <a:gd name="T51" fmla="*/ 48 h 109"/>
                  <a:gd name="T52" fmla="*/ 12 w 175"/>
                  <a:gd name="T53" fmla="*/ 48 h 109"/>
                  <a:gd name="T54" fmla="*/ 0 w 175"/>
                  <a:gd name="T55" fmla="*/ 71 h 109"/>
                  <a:gd name="T56" fmla="*/ 2 w 175"/>
                  <a:gd name="T57" fmla="*/ 83 h 109"/>
                  <a:gd name="T58" fmla="*/ 21 w 175"/>
                  <a:gd name="T59" fmla="*/ 109 h 109"/>
                  <a:gd name="T60" fmla="*/ 24 w 175"/>
                  <a:gd name="T61" fmla="*/ 107 h 109"/>
                  <a:gd name="T62" fmla="*/ 40 w 175"/>
                  <a:gd name="T63" fmla="*/ 97 h 109"/>
                  <a:gd name="T64" fmla="*/ 54 w 175"/>
                  <a:gd name="T65" fmla="*/ 100 h 109"/>
                  <a:gd name="T66" fmla="*/ 59 w 175"/>
                  <a:gd name="T67" fmla="*/ 97 h 109"/>
                  <a:gd name="T68" fmla="*/ 59 w 175"/>
                  <a:gd name="T69" fmla="*/ 88 h 109"/>
                  <a:gd name="T70" fmla="*/ 64 w 175"/>
                  <a:gd name="T71" fmla="*/ 83 h 109"/>
                  <a:gd name="T72" fmla="*/ 76 w 175"/>
                  <a:gd name="T73" fmla="*/ 78 h 109"/>
                  <a:gd name="T74" fmla="*/ 78 w 175"/>
                  <a:gd name="T75" fmla="*/ 83 h 109"/>
                  <a:gd name="T76" fmla="*/ 85 w 175"/>
                  <a:gd name="T77" fmla="*/ 88 h 109"/>
                  <a:gd name="T78" fmla="*/ 90 w 175"/>
                  <a:gd name="T79" fmla="*/ 88 h 109"/>
                  <a:gd name="T80" fmla="*/ 106 w 175"/>
                  <a:gd name="T81" fmla="*/ 90 h 109"/>
                  <a:gd name="T82" fmla="*/ 109 w 175"/>
                  <a:gd name="T83" fmla="*/ 85 h 109"/>
                  <a:gd name="T84" fmla="*/ 118 w 175"/>
                  <a:gd name="T85" fmla="*/ 83 h 109"/>
                  <a:gd name="T86" fmla="*/ 135 w 175"/>
                  <a:gd name="T87" fmla="*/ 78 h 109"/>
                  <a:gd name="T88" fmla="*/ 137 w 175"/>
                  <a:gd name="T89" fmla="*/ 81 h 109"/>
                  <a:gd name="T90" fmla="*/ 139 w 175"/>
                  <a:gd name="T91" fmla="*/ 81 h 109"/>
                  <a:gd name="T92" fmla="*/ 144 w 175"/>
                  <a:gd name="T93" fmla="*/ 81 h 109"/>
                  <a:gd name="T94" fmla="*/ 149 w 175"/>
                  <a:gd name="T95" fmla="*/ 78 h 109"/>
                  <a:gd name="T96" fmla="*/ 161 w 175"/>
                  <a:gd name="T97" fmla="*/ 81 h 109"/>
                  <a:gd name="T98" fmla="*/ 165 w 175"/>
                  <a:gd name="T99" fmla="*/ 81 h 109"/>
                  <a:gd name="T100" fmla="*/ 175 w 175"/>
                  <a:gd name="T101" fmla="*/ 78 h 109"/>
                  <a:gd name="T102" fmla="*/ 172 w 175"/>
                  <a:gd name="T103" fmla="*/ 74 h 109"/>
                  <a:gd name="T104" fmla="*/ 165 w 175"/>
                  <a:gd name="T105" fmla="*/ 67 h 109"/>
                  <a:gd name="T106" fmla="*/ 161 w 175"/>
                  <a:gd name="T107" fmla="*/ 64 h 109"/>
                  <a:gd name="T108" fmla="*/ 158 w 175"/>
                  <a:gd name="T109" fmla="*/ 57 h 109"/>
                  <a:gd name="T110" fmla="*/ 154 w 175"/>
                  <a:gd name="T111" fmla="*/ 52 h 109"/>
                  <a:gd name="T112" fmla="*/ 142 w 175"/>
                  <a:gd name="T113" fmla="*/ 43 h 109"/>
                  <a:gd name="T114" fmla="*/ 142 w 175"/>
                  <a:gd name="T115" fmla="*/ 41 h 109"/>
                  <a:gd name="T116" fmla="*/ 132 w 175"/>
                  <a:gd name="T117" fmla="*/ 38 h 109"/>
                  <a:gd name="T118" fmla="*/ 130 w 175"/>
                  <a:gd name="T119" fmla="*/ 31 h 109"/>
                  <a:gd name="T120" fmla="*/ 121 w 175"/>
                  <a:gd name="T121" fmla="*/ 29 h 109"/>
                  <a:gd name="T122" fmla="*/ 123 w 175"/>
                  <a:gd name="T123" fmla="*/ 17 h 109"/>
                  <a:gd name="T124" fmla="*/ 111 w 175"/>
                  <a:gd name="T125" fmla="*/ 0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5"/>
                  <a:gd name="T190" fmla="*/ 0 h 109"/>
                  <a:gd name="T191" fmla="*/ 175 w 175"/>
                  <a:gd name="T192" fmla="*/ 109 h 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5" h="109">
                    <a:moveTo>
                      <a:pt x="111" y="0"/>
                    </a:moveTo>
                    <a:lnTo>
                      <a:pt x="99" y="3"/>
                    </a:lnTo>
                    <a:lnTo>
                      <a:pt x="99" y="5"/>
                    </a:lnTo>
                    <a:lnTo>
                      <a:pt x="97" y="7"/>
                    </a:lnTo>
                    <a:lnTo>
                      <a:pt x="97" y="10"/>
                    </a:lnTo>
                    <a:lnTo>
                      <a:pt x="97" y="12"/>
                    </a:lnTo>
                    <a:lnTo>
                      <a:pt x="95" y="12"/>
                    </a:lnTo>
                    <a:lnTo>
                      <a:pt x="95" y="15"/>
                    </a:lnTo>
                    <a:lnTo>
                      <a:pt x="92" y="15"/>
                    </a:lnTo>
                    <a:lnTo>
                      <a:pt x="90" y="17"/>
                    </a:lnTo>
                    <a:lnTo>
                      <a:pt x="87" y="22"/>
                    </a:lnTo>
                    <a:lnTo>
                      <a:pt x="83" y="24"/>
                    </a:lnTo>
                    <a:lnTo>
                      <a:pt x="80" y="24"/>
                    </a:lnTo>
                    <a:lnTo>
                      <a:pt x="78" y="26"/>
                    </a:lnTo>
                    <a:lnTo>
                      <a:pt x="71" y="26"/>
                    </a:lnTo>
                    <a:lnTo>
                      <a:pt x="64" y="29"/>
                    </a:lnTo>
                    <a:lnTo>
                      <a:pt x="61" y="29"/>
                    </a:lnTo>
                    <a:lnTo>
                      <a:pt x="61" y="31"/>
                    </a:lnTo>
                    <a:lnTo>
                      <a:pt x="64" y="33"/>
                    </a:lnTo>
                    <a:lnTo>
                      <a:pt x="61" y="33"/>
                    </a:lnTo>
                    <a:lnTo>
                      <a:pt x="61" y="36"/>
                    </a:lnTo>
                    <a:lnTo>
                      <a:pt x="59" y="36"/>
                    </a:lnTo>
                    <a:lnTo>
                      <a:pt x="59" y="38"/>
                    </a:lnTo>
                    <a:lnTo>
                      <a:pt x="57" y="38"/>
                    </a:lnTo>
                    <a:lnTo>
                      <a:pt x="57" y="41"/>
                    </a:lnTo>
                    <a:lnTo>
                      <a:pt x="50" y="41"/>
                    </a:lnTo>
                    <a:lnTo>
                      <a:pt x="45" y="41"/>
                    </a:lnTo>
                    <a:lnTo>
                      <a:pt x="40" y="43"/>
                    </a:lnTo>
                    <a:lnTo>
                      <a:pt x="38" y="45"/>
                    </a:lnTo>
                    <a:lnTo>
                      <a:pt x="35" y="45"/>
                    </a:lnTo>
                    <a:lnTo>
                      <a:pt x="33" y="48"/>
                    </a:lnTo>
                    <a:lnTo>
                      <a:pt x="31" y="45"/>
                    </a:lnTo>
                    <a:lnTo>
                      <a:pt x="31" y="43"/>
                    </a:lnTo>
                    <a:lnTo>
                      <a:pt x="28" y="43"/>
                    </a:lnTo>
                    <a:lnTo>
                      <a:pt x="26" y="45"/>
                    </a:lnTo>
                    <a:lnTo>
                      <a:pt x="24" y="45"/>
                    </a:lnTo>
                    <a:lnTo>
                      <a:pt x="21" y="48"/>
                    </a:lnTo>
                    <a:lnTo>
                      <a:pt x="19" y="48"/>
                    </a:lnTo>
                    <a:lnTo>
                      <a:pt x="14" y="48"/>
                    </a:lnTo>
                    <a:lnTo>
                      <a:pt x="12" y="48"/>
                    </a:lnTo>
                    <a:lnTo>
                      <a:pt x="2" y="69"/>
                    </a:lnTo>
                    <a:lnTo>
                      <a:pt x="0" y="71"/>
                    </a:lnTo>
                    <a:lnTo>
                      <a:pt x="2" y="76"/>
                    </a:lnTo>
                    <a:lnTo>
                      <a:pt x="2" y="83"/>
                    </a:lnTo>
                    <a:lnTo>
                      <a:pt x="14" y="104"/>
                    </a:lnTo>
                    <a:lnTo>
                      <a:pt x="21" y="109"/>
                    </a:lnTo>
                    <a:lnTo>
                      <a:pt x="24" y="109"/>
                    </a:lnTo>
                    <a:lnTo>
                      <a:pt x="24" y="107"/>
                    </a:lnTo>
                    <a:lnTo>
                      <a:pt x="35" y="100"/>
                    </a:lnTo>
                    <a:lnTo>
                      <a:pt x="40" y="97"/>
                    </a:lnTo>
                    <a:lnTo>
                      <a:pt x="47" y="102"/>
                    </a:lnTo>
                    <a:lnTo>
                      <a:pt x="54" y="100"/>
                    </a:lnTo>
                    <a:lnTo>
                      <a:pt x="57" y="97"/>
                    </a:lnTo>
                    <a:lnTo>
                      <a:pt x="59" y="97"/>
                    </a:lnTo>
                    <a:lnTo>
                      <a:pt x="59" y="95"/>
                    </a:lnTo>
                    <a:lnTo>
                      <a:pt x="59" y="88"/>
                    </a:lnTo>
                    <a:lnTo>
                      <a:pt x="61" y="85"/>
                    </a:lnTo>
                    <a:lnTo>
                      <a:pt x="64" y="83"/>
                    </a:lnTo>
                    <a:lnTo>
                      <a:pt x="69" y="78"/>
                    </a:lnTo>
                    <a:lnTo>
                      <a:pt x="76" y="78"/>
                    </a:lnTo>
                    <a:lnTo>
                      <a:pt x="76" y="81"/>
                    </a:lnTo>
                    <a:lnTo>
                      <a:pt x="78" y="83"/>
                    </a:lnTo>
                    <a:lnTo>
                      <a:pt x="83" y="88"/>
                    </a:lnTo>
                    <a:lnTo>
                      <a:pt x="85" y="88"/>
                    </a:lnTo>
                    <a:lnTo>
                      <a:pt x="85" y="85"/>
                    </a:lnTo>
                    <a:lnTo>
                      <a:pt x="90" y="88"/>
                    </a:lnTo>
                    <a:lnTo>
                      <a:pt x="95" y="90"/>
                    </a:lnTo>
                    <a:lnTo>
                      <a:pt x="106" y="90"/>
                    </a:lnTo>
                    <a:lnTo>
                      <a:pt x="109" y="90"/>
                    </a:lnTo>
                    <a:lnTo>
                      <a:pt x="109" y="85"/>
                    </a:lnTo>
                    <a:lnTo>
                      <a:pt x="113" y="83"/>
                    </a:lnTo>
                    <a:lnTo>
                      <a:pt x="118" y="83"/>
                    </a:lnTo>
                    <a:lnTo>
                      <a:pt x="118" y="85"/>
                    </a:lnTo>
                    <a:lnTo>
                      <a:pt x="135" y="78"/>
                    </a:lnTo>
                    <a:lnTo>
                      <a:pt x="137" y="78"/>
                    </a:lnTo>
                    <a:lnTo>
                      <a:pt x="137" y="81"/>
                    </a:lnTo>
                    <a:lnTo>
                      <a:pt x="139" y="81"/>
                    </a:lnTo>
                    <a:lnTo>
                      <a:pt x="144" y="81"/>
                    </a:lnTo>
                    <a:lnTo>
                      <a:pt x="144" y="78"/>
                    </a:lnTo>
                    <a:lnTo>
                      <a:pt x="149" y="78"/>
                    </a:lnTo>
                    <a:lnTo>
                      <a:pt x="158" y="78"/>
                    </a:lnTo>
                    <a:lnTo>
                      <a:pt x="161" y="81"/>
                    </a:lnTo>
                    <a:lnTo>
                      <a:pt x="163" y="78"/>
                    </a:lnTo>
                    <a:lnTo>
                      <a:pt x="165" y="81"/>
                    </a:lnTo>
                    <a:lnTo>
                      <a:pt x="168" y="78"/>
                    </a:lnTo>
                    <a:lnTo>
                      <a:pt x="175" y="78"/>
                    </a:lnTo>
                    <a:lnTo>
                      <a:pt x="172" y="76"/>
                    </a:lnTo>
                    <a:lnTo>
                      <a:pt x="172" y="74"/>
                    </a:lnTo>
                    <a:lnTo>
                      <a:pt x="172" y="71"/>
                    </a:lnTo>
                    <a:lnTo>
                      <a:pt x="165" y="67"/>
                    </a:lnTo>
                    <a:lnTo>
                      <a:pt x="163" y="67"/>
                    </a:lnTo>
                    <a:lnTo>
                      <a:pt x="161" y="64"/>
                    </a:lnTo>
                    <a:lnTo>
                      <a:pt x="161" y="62"/>
                    </a:lnTo>
                    <a:lnTo>
                      <a:pt x="158" y="57"/>
                    </a:lnTo>
                    <a:lnTo>
                      <a:pt x="156" y="55"/>
                    </a:lnTo>
                    <a:lnTo>
                      <a:pt x="154" y="52"/>
                    </a:lnTo>
                    <a:lnTo>
                      <a:pt x="144" y="48"/>
                    </a:lnTo>
                    <a:lnTo>
                      <a:pt x="142" y="43"/>
                    </a:lnTo>
                    <a:lnTo>
                      <a:pt x="144" y="41"/>
                    </a:lnTo>
                    <a:lnTo>
                      <a:pt x="142" y="41"/>
                    </a:lnTo>
                    <a:lnTo>
                      <a:pt x="139" y="38"/>
                    </a:lnTo>
                    <a:lnTo>
                      <a:pt x="132" y="38"/>
                    </a:lnTo>
                    <a:lnTo>
                      <a:pt x="130" y="36"/>
                    </a:lnTo>
                    <a:lnTo>
                      <a:pt x="130" y="31"/>
                    </a:lnTo>
                    <a:lnTo>
                      <a:pt x="123" y="31"/>
                    </a:lnTo>
                    <a:lnTo>
                      <a:pt x="121" y="29"/>
                    </a:lnTo>
                    <a:lnTo>
                      <a:pt x="121" y="26"/>
                    </a:lnTo>
                    <a:lnTo>
                      <a:pt x="123" y="17"/>
                    </a:lnTo>
                    <a:lnTo>
                      <a:pt x="121" y="15"/>
                    </a:lnTo>
                    <a:lnTo>
                      <a:pt x="111" y="0"/>
                    </a:lnTo>
                  </a:path>
                </a:pathLst>
              </a:custGeom>
              <a:grpFill/>
              <a:ln w="9525">
                <a:noFill/>
                <a:round/>
                <a:headEnd/>
                <a:tailEnd/>
              </a:ln>
            </p:spPr>
            <p:txBody>
              <a:bodyPr/>
              <a:lstStyle/>
              <a:p>
                <a:pPr>
                  <a:defRPr/>
                </a:pPr>
                <a:endParaRPr lang="en-US" sz="1200" kern="0">
                  <a:solidFill>
                    <a:srgbClr val="0096D6"/>
                  </a:solidFill>
                </a:endParaRPr>
              </a:p>
            </p:txBody>
          </p:sp>
          <p:sp>
            <p:nvSpPr>
              <p:cNvPr id="2820" name="Freeform 995"/>
              <p:cNvSpPr>
                <a:spLocks/>
              </p:cNvSpPr>
              <p:nvPr/>
            </p:nvSpPr>
            <p:spPr bwMode="auto">
              <a:xfrm>
                <a:off x="3433" y="2435"/>
                <a:ext cx="19" cy="26"/>
              </a:xfrm>
              <a:custGeom>
                <a:avLst/>
                <a:gdLst>
                  <a:gd name="T0" fmla="*/ 16 w 19"/>
                  <a:gd name="T1" fmla="*/ 0 h 26"/>
                  <a:gd name="T2" fmla="*/ 5 w 19"/>
                  <a:gd name="T3" fmla="*/ 7 h 26"/>
                  <a:gd name="T4" fmla="*/ 2 w 19"/>
                  <a:gd name="T5" fmla="*/ 16 h 26"/>
                  <a:gd name="T6" fmla="*/ 0 w 19"/>
                  <a:gd name="T7" fmla="*/ 21 h 26"/>
                  <a:gd name="T8" fmla="*/ 0 w 19"/>
                  <a:gd name="T9" fmla="*/ 23 h 26"/>
                  <a:gd name="T10" fmla="*/ 2 w 19"/>
                  <a:gd name="T11" fmla="*/ 26 h 26"/>
                  <a:gd name="T12" fmla="*/ 5 w 19"/>
                  <a:gd name="T13" fmla="*/ 26 h 26"/>
                  <a:gd name="T14" fmla="*/ 5 w 19"/>
                  <a:gd name="T15" fmla="*/ 26 h 26"/>
                  <a:gd name="T16" fmla="*/ 7 w 19"/>
                  <a:gd name="T17" fmla="*/ 26 h 26"/>
                  <a:gd name="T18" fmla="*/ 7 w 19"/>
                  <a:gd name="T19" fmla="*/ 26 h 26"/>
                  <a:gd name="T20" fmla="*/ 7 w 19"/>
                  <a:gd name="T21" fmla="*/ 23 h 26"/>
                  <a:gd name="T22" fmla="*/ 12 w 19"/>
                  <a:gd name="T23" fmla="*/ 23 h 26"/>
                  <a:gd name="T24" fmla="*/ 12 w 19"/>
                  <a:gd name="T25" fmla="*/ 23 h 26"/>
                  <a:gd name="T26" fmla="*/ 14 w 19"/>
                  <a:gd name="T27" fmla="*/ 26 h 26"/>
                  <a:gd name="T28" fmla="*/ 14 w 19"/>
                  <a:gd name="T29" fmla="*/ 26 h 26"/>
                  <a:gd name="T30" fmla="*/ 14 w 19"/>
                  <a:gd name="T31" fmla="*/ 23 h 26"/>
                  <a:gd name="T32" fmla="*/ 16 w 19"/>
                  <a:gd name="T33" fmla="*/ 21 h 26"/>
                  <a:gd name="T34" fmla="*/ 19 w 19"/>
                  <a:gd name="T35" fmla="*/ 19 h 26"/>
                  <a:gd name="T36" fmla="*/ 19 w 19"/>
                  <a:gd name="T37" fmla="*/ 19 h 26"/>
                  <a:gd name="T38" fmla="*/ 19 w 19"/>
                  <a:gd name="T39" fmla="*/ 19 h 26"/>
                  <a:gd name="T40" fmla="*/ 16 w 19"/>
                  <a:gd name="T41" fmla="*/ 16 h 26"/>
                  <a:gd name="T42" fmla="*/ 16 w 19"/>
                  <a:gd name="T43" fmla="*/ 16 h 26"/>
                  <a:gd name="T44" fmla="*/ 14 w 19"/>
                  <a:gd name="T45" fmla="*/ 16 h 26"/>
                  <a:gd name="T46" fmla="*/ 14 w 19"/>
                  <a:gd name="T47" fmla="*/ 16 h 26"/>
                  <a:gd name="T48" fmla="*/ 12 w 19"/>
                  <a:gd name="T49" fmla="*/ 16 h 26"/>
                  <a:gd name="T50" fmla="*/ 12 w 19"/>
                  <a:gd name="T51" fmla="*/ 19 h 26"/>
                  <a:gd name="T52" fmla="*/ 9 w 19"/>
                  <a:gd name="T53" fmla="*/ 19 h 26"/>
                  <a:gd name="T54" fmla="*/ 9 w 19"/>
                  <a:gd name="T55" fmla="*/ 19 h 26"/>
                  <a:gd name="T56" fmla="*/ 9 w 19"/>
                  <a:gd name="T57" fmla="*/ 16 h 26"/>
                  <a:gd name="T58" fmla="*/ 9 w 19"/>
                  <a:gd name="T59" fmla="*/ 16 h 26"/>
                  <a:gd name="T60" fmla="*/ 9 w 19"/>
                  <a:gd name="T61" fmla="*/ 16 h 26"/>
                  <a:gd name="T62" fmla="*/ 12 w 19"/>
                  <a:gd name="T63" fmla="*/ 16 h 26"/>
                  <a:gd name="T64" fmla="*/ 12 w 19"/>
                  <a:gd name="T65" fmla="*/ 16 h 26"/>
                  <a:gd name="T66" fmla="*/ 12 w 19"/>
                  <a:gd name="T67" fmla="*/ 14 h 26"/>
                  <a:gd name="T68" fmla="*/ 14 w 19"/>
                  <a:gd name="T69" fmla="*/ 14 h 26"/>
                  <a:gd name="T70" fmla="*/ 14 w 19"/>
                  <a:gd name="T71" fmla="*/ 14 h 26"/>
                  <a:gd name="T72" fmla="*/ 16 w 19"/>
                  <a:gd name="T73" fmla="*/ 12 h 26"/>
                  <a:gd name="T74" fmla="*/ 19 w 19"/>
                  <a:gd name="T75" fmla="*/ 12 h 26"/>
                  <a:gd name="T76" fmla="*/ 19 w 19"/>
                  <a:gd name="T77" fmla="*/ 12 h 26"/>
                  <a:gd name="T78" fmla="*/ 19 w 19"/>
                  <a:gd name="T79" fmla="*/ 9 h 26"/>
                  <a:gd name="T80" fmla="*/ 19 w 19"/>
                  <a:gd name="T81" fmla="*/ 4 h 26"/>
                  <a:gd name="T82" fmla="*/ 19 w 19"/>
                  <a:gd name="T83" fmla="*/ 4 h 26"/>
                  <a:gd name="T84" fmla="*/ 16 w 19"/>
                  <a:gd name="T85" fmla="*/ 2 h 26"/>
                  <a:gd name="T86" fmla="*/ 16 w 19"/>
                  <a:gd name="T87" fmla="*/ 2 h 26"/>
                  <a:gd name="T88" fmla="*/ 16 w 19"/>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
                  <a:gd name="T136" fmla="*/ 0 h 26"/>
                  <a:gd name="T137" fmla="*/ 19 w 19"/>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 h="26">
                    <a:moveTo>
                      <a:pt x="16" y="0"/>
                    </a:moveTo>
                    <a:lnTo>
                      <a:pt x="5" y="7"/>
                    </a:lnTo>
                    <a:lnTo>
                      <a:pt x="2" y="16"/>
                    </a:lnTo>
                    <a:lnTo>
                      <a:pt x="0" y="21"/>
                    </a:lnTo>
                    <a:lnTo>
                      <a:pt x="0" y="23"/>
                    </a:lnTo>
                    <a:lnTo>
                      <a:pt x="2" y="26"/>
                    </a:lnTo>
                    <a:lnTo>
                      <a:pt x="5" y="26"/>
                    </a:lnTo>
                    <a:lnTo>
                      <a:pt x="7" y="26"/>
                    </a:lnTo>
                    <a:lnTo>
                      <a:pt x="7" y="23"/>
                    </a:lnTo>
                    <a:lnTo>
                      <a:pt x="12" y="23"/>
                    </a:lnTo>
                    <a:lnTo>
                      <a:pt x="14" y="26"/>
                    </a:lnTo>
                    <a:lnTo>
                      <a:pt x="14" y="23"/>
                    </a:lnTo>
                    <a:lnTo>
                      <a:pt x="16" y="21"/>
                    </a:lnTo>
                    <a:lnTo>
                      <a:pt x="19" y="19"/>
                    </a:lnTo>
                    <a:lnTo>
                      <a:pt x="16" y="16"/>
                    </a:lnTo>
                    <a:lnTo>
                      <a:pt x="14" y="16"/>
                    </a:lnTo>
                    <a:lnTo>
                      <a:pt x="12" y="16"/>
                    </a:lnTo>
                    <a:lnTo>
                      <a:pt x="12" y="19"/>
                    </a:lnTo>
                    <a:lnTo>
                      <a:pt x="9" y="19"/>
                    </a:lnTo>
                    <a:lnTo>
                      <a:pt x="9" y="16"/>
                    </a:lnTo>
                    <a:lnTo>
                      <a:pt x="12" y="16"/>
                    </a:lnTo>
                    <a:lnTo>
                      <a:pt x="12" y="14"/>
                    </a:lnTo>
                    <a:lnTo>
                      <a:pt x="14" y="14"/>
                    </a:lnTo>
                    <a:lnTo>
                      <a:pt x="16" y="12"/>
                    </a:lnTo>
                    <a:lnTo>
                      <a:pt x="19" y="12"/>
                    </a:lnTo>
                    <a:lnTo>
                      <a:pt x="19" y="9"/>
                    </a:lnTo>
                    <a:lnTo>
                      <a:pt x="19" y="4"/>
                    </a:lnTo>
                    <a:lnTo>
                      <a:pt x="16" y="2"/>
                    </a:lnTo>
                    <a:lnTo>
                      <a:pt x="16" y="0"/>
                    </a:lnTo>
                    <a:close/>
                  </a:path>
                </a:pathLst>
              </a:custGeom>
              <a:grpFill/>
              <a:ln w="9525">
                <a:noFill/>
                <a:round/>
                <a:headEnd/>
                <a:tailEnd/>
              </a:ln>
            </p:spPr>
            <p:txBody>
              <a:bodyPr/>
              <a:lstStyle/>
              <a:p>
                <a:pPr>
                  <a:defRPr/>
                </a:pPr>
                <a:endParaRPr lang="en-US" sz="1200" kern="0">
                  <a:solidFill>
                    <a:srgbClr val="0096D6"/>
                  </a:solidFill>
                </a:endParaRPr>
              </a:p>
            </p:txBody>
          </p:sp>
          <p:sp>
            <p:nvSpPr>
              <p:cNvPr id="2821" name="Freeform 996"/>
              <p:cNvSpPr>
                <a:spLocks/>
              </p:cNvSpPr>
              <p:nvPr/>
            </p:nvSpPr>
            <p:spPr bwMode="auto">
              <a:xfrm>
                <a:off x="3433" y="2435"/>
                <a:ext cx="19" cy="26"/>
              </a:xfrm>
              <a:custGeom>
                <a:avLst/>
                <a:gdLst>
                  <a:gd name="T0" fmla="*/ 16 w 19"/>
                  <a:gd name="T1" fmla="*/ 0 h 26"/>
                  <a:gd name="T2" fmla="*/ 5 w 19"/>
                  <a:gd name="T3" fmla="*/ 7 h 26"/>
                  <a:gd name="T4" fmla="*/ 2 w 19"/>
                  <a:gd name="T5" fmla="*/ 16 h 26"/>
                  <a:gd name="T6" fmla="*/ 0 w 19"/>
                  <a:gd name="T7" fmla="*/ 21 h 26"/>
                  <a:gd name="T8" fmla="*/ 0 w 19"/>
                  <a:gd name="T9" fmla="*/ 23 h 26"/>
                  <a:gd name="T10" fmla="*/ 2 w 19"/>
                  <a:gd name="T11" fmla="*/ 26 h 26"/>
                  <a:gd name="T12" fmla="*/ 5 w 19"/>
                  <a:gd name="T13" fmla="*/ 26 h 26"/>
                  <a:gd name="T14" fmla="*/ 5 w 19"/>
                  <a:gd name="T15" fmla="*/ 26 h 26"/>
                  <a:gd name="T16" fmla="*/ 7 w 19"/>
                  <a:gd name="T17" fmla="*/ 26 h 26"/>
                  <a:gd name="T18" fmla="*/ 7 w 19"/>
                  <a:gd name="T19" fmla="*/ 26 h 26"/>
                  <a:gd name="T20" fmla="*/ 7 w 19"/>
                  <a:gd name="T21" fmla="*/ 23 h 26"/>
                  <a:gd name="T22" fmla="*/ 12 w 19"/>
                  <a:gd name="T23" fmla="*/ 23 h 26"/>
                  <a:gd name="T24" fmla="*/ 12 w 19"/>
                  <a:gd name="T25" fmla="*/ 23 h 26"/>
                  <a:gd name="T26" fmla="*/ 14 w 19"/>
                  <a:gd name="T27" fmla="*/ 26 h 26"/>
                  <a:gd name="T28" fmla="*/ 14 w 19"/>
                  <a:gd name="T29" fmla="*/ 26 h 26"/>
                  <a:gd name="T30" fmla="*/ 14 w 19"/>
                  <a:gd name="T31" fmla="*/ 23 h 26"/>
                  <a:gd name="T32" fmla="*/ 16 w 19"/>
                  <a:gd name="T33" fmla="*/ 21 h 26"/>
                  <a:gd name="T34" fmla="*/ 19 w 19"/>
                  <a:gd name="T35" fmla="*/ 19 h 26"/>
                  <a:gd name="T36" fmla="*/ 19 w 19"/>
                  <a:gd name="T37" fmla="*/ 19 h 26"/>
                  <a:gd name="T38" fmla="*/ 19 w 19"/>
                  <a:gd name="T39" fmla="*/ 19 h 26"/>
                  <a:gd name="T40" fmla="*/ 16 w 19"/>
                  <a:gd name="T41" fmla="*/ 16 h 26"/>
                  <a:gd name="T42" fmla="*/ 16 w 19"/>
                  <a:gd name="T43" fmla="*/ 16 h 26"/>
                  <a:gd name="T44" fmla="*/ 14 w 19"/>
                  <a:gd name="T45" fmla="*/ 16 h 26"/>
                  <a:gd name="T46" fmla="*/ 14 w 19"/>
                  <a:gd name="T47" fmla="*/ 16 h 26"/>
                  <a:gd name="T48" fmla="*/ 12 w 19"/>
                  <a:gd name="T49" fmla="*/ 16 h 26"/>
                  <a:gd name="T50" fmla="*/ 12 w 19"/>
                  <a:gd name="T51" fmla="*/ 19 h 26"/>
                  <a:gd name="T52" fmla="*/ 9 w 19"/>
                  <a:gd name="T53" fmla="*/ 19 h 26"/>
                  <a:gd name="T54" fmla="*/ 9 w 19"/>
                  <a:gd name="T55" fmla="*/ 19 h 26"/>
                  <a:gd name="T56" fmla="*/ 9 w 19"/>
                  <a:gd name="T57" fmla="*/ 16 h 26"/>
                  <a:gd name="T58" fmla="*/ 9 w 19"/>
                  <a:gd name="T59" fmla="*/ 16 h 26"/>
                  <a:gd name="T60" fmla="*/ 9 w 19"/>
                  <a:gd name="T61" fmla="*/ 16 h 26"/>
                  <a:gd name="T62" fmla="*/ 12 w 19"/>
                  <a:gd name="T63" fmla="*/ 16 h 26"/>
                  <a:gd name="T64" fmla="*/ 12 w 19"/>
                  <a:gd name="T65" fmla="*/ 16 h 26"/>
                  <a:gd name="T66" fmla="*/ 12 w 19"/>
                  <a:gd name="T67" fmla="*/ 14 h 26"/>
                  <a:gd name="T68" fmla="*/ 14 w 19"/>
                  <a:gd name="T69" fmla="*/ 14 h 26"/>
                  <a:gd name="T70" fmla="*/ 14 w 19"/>
                  <a:gd name="T71" fmla="*/ 14 h 26"/>
                  <a:gd name="T72" fmla="*/ 16 w 19"/>
                  <a:gd name="T73" fmla="*/ 12 h 26"/>
                  <a:gd name="T74" fmla="*/ 19 w 19"/>
                  <a:gd name="T75" fmla="*/ 12 h 26"/>
                  <a:gd name="T76" fmla="*/ 19 w 19"/>
                  <a:gd name="T77" fmla="*/ 12 h 26"/>
                  <a:gd name="T78" fmla="*/ 19 w 19"/>
                  <a:gd name="T79" fmla="*/ 9 h 26"/>
                  <a:gd name="T80" fmla="*/ 19 w 19"/>
                  <a:gd name="T81" fmla="*/ 4 h 26"/>
                  <a:gd name="T82" fmla="*/ 19 w 19"/>
                  <a:gd name="T83" fmla="*/ 4 h 26"/>
                  <a:gd name="T84" fmla="*/ 16 w 19"/>
                  <a:gd name="T85" fmla="*/ 2 h 26"/>
                  <a:gd name="T86" fmla="*/ 16 w 19"/>
                  <a:gd name="T87" fmla="*/ 2 h 26"/>
                  <a:gd name="T88" fmla="*/ 16 w 19"/>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
                  <a:gd name="T136" fmla="*/ 0 h 26"/>
                  <a:gd name="T137" fmla="*/ 19 w 19"/>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 h="26">
                    <a:moveTo>
                      <a:pt x="16" y="0"/>
                    </a:moveTo>
                    <a:lnTo>
                      <a:pt x="5" y="7"/>
                    </a:lnTo>
                    <a:lnTo>
                      <a:pt x="2" y="16"/>
                    </a:lnTo>
                    <a:lnTo>
                      <a:pt x="0" y="21"/>
                    </a:lnTo>
                    <a:lnTo>
                      <a:pt x="0" y="23"/>
                    </a:lnTo>
                    <a:lnTo>
                      <a:pt x="2" y="26"/>
                    </a:lnTo>
                    <a:lnTo>
                      <a:pt x="5" y="26"/>
                    </a:lnTo>
                    <a:lnTo>
                      <a:pt x="7" y="26"/>
                    </a:lnTo>
                    <a:lnTo>
                      <a:pt x="7" y="23"/>
                    </a:lnTo>
                    <a:lnTo>
                      <a:pt x="12" y="23"/>
                    </a:lnTo>
                    <a:lnTo>
                      <a:pt x="14" y="26"/>
                    </a:lnTo>
                    <a:lnTo>
                      <a:pt x="14" y="23"/>
                    </a:lnTo>
                    <a:lnTo>
                      <a:pt x="16" y="21"/>
                    </a:lnTo>
                    <a:lnTo>
                      <a:pt x="19" y="19"/>
                    </a:lnTo>
                    <a:lnTo>
                      <a:pt x="16" y="16"/>
                    </a:lnTo>
                    <a:lnTo>
                      <a:pt x="14" y="16"/>
                    </a:lnTo>
                    <a:lnTo>
                      <a:pt x="12" y="16"/>
                    </a:lnTo>
                    <a:lnTo>
                      <a:pt x="12" y="19"/>
                    </a:lnTo>
                    <a:lnTo>
                      <a:pt x="9" y="19"/>
                    </a:lnTo>
                    <a:lnTo>
                      <a:pt x="9" y="16"/>
                    </a:lnTo>
                    <a:lnTo>
                      <a:pt x="12" y="16"/>
                    </a:lnTo>
                    <a:lnTo>
                      <a:pt x="12" y="14"/>
                    </a:lnTo>
                    <a:lnTo>
                      <a:pt x="14" y="14"/>
                    </a:lnTo>
                    <a:lnTo>
                      <a:pt x="16" y="12"/>
                    </a:lnTo>
                    <a:lnTo>
                      <a:pt x="19" y="12"/>
                    </a:lnTo>
                    <a:lnTo>
                      <a:pt x="19" y="9"/>
                    </a:lnTo>
                    <a:lnTo>
                      <a:pt x="19" y="4"/>
                    </a:lnTo>
                    <a:lnTo>
                      <a:pt x="16" y="2"/>
                    </a:lnTo>
                    <a:lnTo>
                      <a:pt x="16" y="0"/>
                    </a:lnTo>
                  </a:path>
                </a:pathLst>
              </a:custGeom>
              <a:grpFill/>
              <a:ln w="9525">
                <a:noFill/>
                <a:round/>
                <a:headEnd/>
                <a:tailEnd/>
              </a:ln>
            </p:spPr>
            <p:txBody>
              <a:bodyPr/>
              <a:lstStyle/>
              <a:p>
                <a:pPr>
                  <a:defRPr/>
                </a:pPr>
                <a:endParaRPr lang="en-US" sz="1200" kern="0">
                  <a:solidFill>
                    <a:srgbClr val="0096D6"/>
                  </a:solidFill>
                </a:endParaRPr>
              </a:p>
            </p:txBody>
          </p:sp>
          <p:sp>
            <p:nvSpPr>
              <p:cNvPr id="2822" name="Freeform 997"/>
              <p:cNvSpPr>
                <a:spLocks/>
              </p:cNvSpPr>
              <p:nvPr/>
            </p:nvSpPr>
            <p:spPr bwMode="auto">
              <a:xfrm>
                <a:off x="3263" y="2617"/>
                <a:ext cx="26" cy="23"/>
              </a:xfrm>
              <a:custGeom>
                <a:avLst/>
                <a:gdLst>
                  <a:gd name="T0" fmla="*/ 2 w 26"/>
                  <a:gd name="T1" fmla="*/ 23 h 23"/>
                  <a:gd name="T2" fmla="*/ 2 w 26"/>
                  <a:gd name="T3" fmla="*/ 23 h 23"/>
                  <a:gd name="T4" fmla="*/ 2 w 26"/>
                  <a:gd name="T5" fmla="*/ 21 h 23"/>
                  <a:gd name="T6" fmla="*/ 2 w 26"/>
                  <a:gd name="T7" fmla="*/ 21 h 23"/>
                  <a:gd name="T8" fmla="*/ 4 w 26"/>
                  <a:gd name="T9" fmla="*/ 21 h 23"/>
                  <a:gd name="T10" fmla="*/ 4 w 26"/>
                  <a:gd name="T11" fmla="*/ 21 h 23"/>
                  <a:gd name="T12" fmla="*/ 7 w 26"/>
                  <a:gd name="T13" fmla="*/ 23 h 23"/>
                  <a:gd name="T14" fmla="*/ 7 w 26"/>
                  <a:gd name="T15" fmla="*/ 23 h 23"/>
                  <a:gd name="T16" fmla="*/ 9 w 26"/>
                  <a:gd name="T17" fmla="*/ 23 h 23"/>
                  <a:gd name="T18" fmla="*/ 9 w 26"/>
                  <a:gd name="T19" fmla="*/ 23 h 23"/>
                  <a:gd name="T20" fmla="*/ 12 w 26"/>
                  <a:gd name="T21" fmla="*/ 23 h 23"/>
                  <a:gd name="T22" fmla="*/ 12 w 26"/>
                  <a:gd name="T23" fmla="*/ 21 h 23"/>
                  <a:gd name="T24" fmla="*/ 12 w 26"/>
                  <a:gd name="T25" fmla="*/ 21 h 23"/>
                  <a:gd name="T26" fmla="*/ 14 w 26"/>
                  <a:gd name="T27" fmla="*/ 19 h 23"/>
                  <a:gd name="T28" fmla="*/ 14 w 26"/>
                  <a:gd name="T29" fmla="*/ 19 h 23"/>
                  <a:gd name="T30" fmla="*/ 16 w 26"/>
                  <a:gd name="T31" fmla="*/ 19 h 23"/>
                  <a:gd name="T32" fmla="*/ 19 w 26"/>
                  <a:gd name="T33" fmla="*/ 19 h 23"/>
                  <a:gd name="T34" fmla="*/ 21 w 26"/>
                  <a:gd name="T35" fmla="*/ 19 h 23"/>
                  <a:gd name="T36" fmla="*/ 21 w 26"/>
                  <a:gd name="T37" fmla="*/ 19 h 23"/>
                  <a:gd name="T38" fmla="*/ 21 w 26"/>
                  <a:gd name="T39" fmla="*/ 19 h 23"/>
                  <a:gd name="T40" fmla="*/ 21 w 26"/>
                  <a:gd name="T41" fmla="*/ 19 h 23"/>
                  <a:gd name="T42" fmla="*/ 23 w 26"/>
                  <a:gd name="T43" fmla="*/ 16 h 23"/>
                  <a:gd name="T44" fmla="*/ 26 w 26"/>
                  <a:gd name="T45" fmla="*/ 14 h 23"/>
                  <a:gd name="T46" fmla="*/ 19 w 26"/>
                  <a:gd name="T47" fmla="*/ 0 h 23"/>
                  <a:gd name="T48" fmla="*/ 19 w 26"/>
                  <a:gd name="T49" fmla="*/ 2 h 23"/>
                  <a:gd name="T50" fmla="*/ 16 w 26"/>
                  <a:gd name="T51" fmla="*/ 2 h 23"/>
                  <a:gd name="T52" fmla="*/ 16 w 26"/>
                  <a:gd name="T53" fmla="*/ 2 h 23"/>
                  <a:gd name="T54" fmla="*/ 14 w 26"/>
                  <a:gd name="T55" fmla="*/ 4 h 23"/>
                  <a:gd name="T56" fmla="*/ 12 w 26"/>
                  <a:gd name="T57" fmla="*/ 7 h 23"/>
                  <a:gd name="T58" fmla="*/ 12 w 26"/>
                  <a:gd name="T59" fmla="*/ 4 h 23"/>
                  <a:gd name="T60" fmla="*/ 9 w 26"/>
                  <a:gd name="T61" fmla="*/ 4 h 23"/>
                  <a:gd name="T62" fmla="*/ 9 w 26"/>
                  <a:gd name="T63" fmla="*/ 4 h 23"/>
                  <a:gd name="T64" fmla="*/ 0 w 26"/>
                  <a:gd name="T65" fmla="*/ 19 h 23"/>
                  <a:gd name="T66" fmla="*/ 0 w 26"/>
                  <a:gd name="T67" fmla="*/ 21 h 23"/>
                  <a:gd name="T68" fmla="*/ 2 w 26"/>
                  <a:gd name="T69" fmla="*/ 23 h 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3"/>
                  <a:gd name="T107" fmla="*/ 26 w 26"/>
                  <a:gd name="T108" fmla="*/ 23 h 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3">
                    <a:moveTo>
                      <a:pt x="2" y="23"/>
                    </a:moveTo>
                    <a:lnTo>
                      <a:pt x="2" y="23"/>
                    </a:lnTo>
                    <a:lnTo>
                      <a:pt x="2" y="21"/>
                    </a:lnTo>
                    <a:lnTo>
                      <a:pt x="4" y="21"/>
                    </a:lnTo>
                    <a:lnTo>
                      <a:pt x="7" y="23"/>
                    </a:lnTo>
                    <a:lnTo>
                      <a:pt x="9" y="23"/>
                    </a:lnTo>
                    <a:lnTo>
                      <a:pt x="12" y="23"/>
                    </a:lnTo>
                    <a:lnTo>
                      <a:pt x="12" y="21"/>
                    </a:lnTo>
                    <a:lnTo>
                      <a:pt x="14" y="19"/>
                    </a:lnTo>
                    <a:lnTo>
                      <a:pt x="16" y="19"/>
                    </a:lnTo>
                    <a:lnTo>
                      <a:pt x="19" y="19"/>
                    </a:lnTo>
                    <a:lnTo>
                      <a:pt x="21" y="19"/>
                    </a:lnTo>
                    <a:lnTo>
                      <a:pt x="23" y="16"/>
                    </a:lnTo>
                    <a:lnTo>
                      <a:pt x="26" y="14"/>
                    </a:lnTo>
                    <a:lnTo>
                      <a:pt x="19" y="0"/>
                    </a:lnTo>
                    <a:lnTo>
                      <a:pt x="19" y="2"/>
                    </a:lnTo>
                    <a:lnTo>
                      <a:pt x="16" y="2"/>
                    </a:lnTo>
                    <a:lnTo>
                      <a:pt x="14" y="4"/>
                    </a:lnTo>
                    <a:lnTo>
                      <a:pt x="12" y="7"/>
                    </a:lnTo>
                    <a:lnTo>
                      <a:pt x="12" y="4"/>
                    </a:lnTo>
                    <a:lnTo>
                      <a:pt x="9" y="4"/>
                    </a:lnTo>
                    <a:lnTo>
                      <a:pt x="0" y="19"/>
                    </a:lnTo>
                    <a:lnTo>
                      <a:pt x="0" y="21"/>
                    </a:lnTo>
                    <a:lnTo>
                      <a:pt x="2" y="23"/>
                    </a:lnTo>
                    <a:close/>
                  </a:path>
                </a:pathLst>
              </a:custGeom>
              <a:grpFill/>
              <a:ln w="9525">
                <a:noFill/>
                <a:round/>
                <a:headEnd/>
                <a:tailEnd/>
              </a:ln>
            </p:spPr>
            <p:txBody>
              <a:bodyPr/>
              <a:lstStyle/>
              <a:p>
                <a:pPr>
                  <a:defRPr/>
                </a:pPr>
                <a:endParaRPr lang="en-US" sz="1200" kern="0">
                  <a:solidFill>
                    <a:srgbClr val="0096D6"/>
                  </a:solidFill>
                </a:endParaRPr>
              </a:p>
            </p:txBody>
          </p:sp>
          <p:sp>
            <p:nvSpPr>
              <p:cNvPr id="2823" name="Freeform 998"/>
              <p:cNvSpPr>
                <a:spLocks/>
              </p:cNvSpPr>
              <p:nvPr/>
            </p:nvSpPr>
            <p:spPr bwMode="auto">
              <a:xfrm>
                <a:off x="3263" y="2617"/>
                <a:ext cx="26" cy="23"/>
              </a:xfrm>
              <a:custGeom>
                <a:avLst/>
                <a:gdLst>
                  <a:gd name="T0" fmla="*/ 2 w 26"/>
                  <a:gd name="T1" fmla="*/ 23 h 23"/>
                  <a:gd name="T2" fmla="*/ 2 w 26"/>
                  <a:gd name="T3" fmla="*/ 23 h 23"/>
                  <a:gd name="T4" fmla="*/ 2 w 26"/>
                  <a:gd name="T5" fmla="*/ 21 h 23"/>
                  <a:gd name="T6" fmla="*/ 2 w 26"/>
                  <a:gd name="T7" fmla="*/ 21 h 23"/>
                  <a:gd name="T8" fmla="*/ 4 w 26"/>
                  <a:gd name="T9" fmla="*/ 21 h 23"/>
                  <a:gd name="T10" fmla="*/ 4 w 26"/>
                  <a:gd name="T11" fmla="*/ 21 h 23"/>
                  <a:gd name="T12" fmla="*/ 7 w 26"/>
                  <a:gd name="T13" fmla="*/ 23 h 23"/>
                  <a:gd name="T14" fmla="*/ 7 w 26"/>
                  <a:gd name="T15" fmla="*/ 23 h 23"/>
                  <a:gd name="T16" fmla="*/ 9 w 26"/>
                  <a:gd name="T17" fmla="*/ 23 h 23"/>
                  <a:gd name="T18" fmla="*/ 9 w 26"/>
                  <a:gd name="T19" fmla="*/ 23 h 23"/>
                  <a:gd name="T20" fmla="*/ 12 w 26"/>
                  <a:gd name="T21" fmla="*/ 23 h 23"/>
                  <a:gd name="T22" fmla="*/ 12 w 26"/>
                  <a:gd name="T23" fmla="*/ 21 h 23"/>
                  <a:gd name="T24" fmla="*/ 12 w 26"/>
                  <a:gd name="T25" fmla="*/ 21 h 23"/>
                  <a:gd name="T26" fmla="*/ 14 w 26"/>
                  <a:gd name="T27" fmla="*/ 19 h 23"/>
                  <a:gd name="T28" fmla="*/ 14 w 26"/>
                  <a:gd name="T29" fmla="*/ 19 h 23"/>
                  <a:gd name="T30" fmla="*/ 16 w 26"/>
                  <a:gd name="T31" fmla="*/ 19 h 23"/>
                  <a:gd name="T32" fmla="*/ 19 w 26"/>
                  <a:gd name="T33" fmla="*/ 19 h 23"/>
                  <a:gd name="T34" fmla="*/ 21 w 26"/>
                  <a:gd name="T35" fmla="*/ 19 h 23"/>
                  <a:gd name="T36" fmla="*/ 21 w 26"/>
                  <a:gd name="T37" fmla="*/ 19 h 23"/>
                  <a:gd name="T38" fmla="*/ 21 w 26"/>
                  <a:gd name="T39" fmla="*/ 19 h 23"/>
                  <a:gd name="T40" fmla="*/ 21 w 26"/>
                  <a:gd name="T41" fmla="*/ 19 h 23"/>
                  <a:gd name="T42" fmla="*/ 23 w 26"/>
                  <a:gd name="T43" fmla="*/ 16 h 23"/>
                  <a:gd name="T44" fmla="*/ 26 w 26"/>
                  <a:gd name="T45" fmla="*/ 14 h 23"/>
                  <a:gd name="T46" fmla="*/ 19 w 26"/>
                  <a:gd name="T47" fmla="*/ 0 h 23"/>
                  <a:gd name="T48" fmla="*/ 19 w 26"/>
                  <a:gd name="T49" fmla="*/ 2 h 23"/>
                  <a:gd name="T50" fmla="*/ 16 w 26"/>
                  <a:gd name="T51" fmla="*/ 2 h 23"/>
                  <a:gd name="T52" fmla="*/ 16 w 26"/>
                  <a:gd name="T53" fmla="*/ 2 h 23"/>
                  <a:gd name="T54" fmla="*/ 14 w 26"/>
                  <a:gd name="T55" fmla="*/ 4 h 23"/>
                  <a:gd name="T56" fmla="*/ 12 w 26"/>
                  <a:gd name="T57" fmla="*/ 7 h 23"/>
                  <a:gd name="T58" fmla="*/ 12 w 26"/>
                  <a:gd name="T59" fmla="*/ 4 h 23"/>
                  <a:gd name="T60" fmla="*/ 9 w 26"/>
                  <a:gd name="T61" fmla="*/ 4 h 23"/>
                  <a:gd name="T62" fmla="*/ 9 w 26"/>
                  <a:gd name="T63" fmla="*/ 4 h 23"/>
                  <a:gd name="T64" fmla="*/ 0 w 26"/>
                  <a:gd name="T65" fmla="*/ 19 h 23"/>
                  <a:gd name="T66" fmla="*/ 0 w 26"/>
                  <a:gd name="T67" fmla="*/ 21 h 23"/>
                  <a:gd name="T68" fmla="*/ 2 w 26"/>
                  <a:gd name="T69" fmla="*/ 23 h 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3"/>
                  <a:gd name="T107" fmla="*/ 26 w 26"/>
                  <a:gd name="T108" fmla="*/ 23 h 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3">
                    <a:moveTo>
                      <a:pt x="2" y="23"/>
                    </a:moveTo>
                    <a:lnTo>
                      <a:pt x="2" y="23"/>
                    </a:lnTo>
                    <a:lnTo>
                      <a:pt x="2" y="21"/>
                    </a:lnTo>
                    <a:lnTo>
                      <a:pt x="4" y="21"/>
                    </a:lnTo>
                    <a:lnTo>
                      <a:pt x="7" y="23"/>
                    </a:lnTo>
                    <a:lnTo>
                      <a:pt x="9" y="23"/>
                    </a:lnTo>
                    <a:lnTo>
                      <a:pt x="12" y="23"/>
                    </a:lnTo>
                    <a:lnTo>
                      <a:pt x="12" y="21"/>
                    </a:lnTo>
                    <a:lnTo>
                      <a:pt x="14" y="19"/>
                    </a:lnTo>
                    <a:lnTo>
                      <a:pt x="16" y="19"/>
                    </a:lnTo>
                    <a:lnTo>
                      <a:pt x="19" y="19"/>
                    </a:lnTo>
                    <a:lnTo>
                      <a:pt x="21" y="19"/>
                    </a:lnTo>
                    <a:lnTo>
                      <a:pt x="23" y="16"/>
                    </a:lnTo>
                    <a:lnTo>
                      <a:pt x="26" y="14"/>
                    </a:lnTo>
                    <a:lnTo>
                      <a:pt x="19" y="0"/>
                    </a:lnTo>
                    <a:lnTo>
                      <a:pt x="19" y="2"/>
                    </a:lnTo>
                    <a:lnTo>
                      <a:pt x="16" y="2"/>
                    </a:lnTo>
                    <a:lnTo>
                      <a:pt x="14" y="4"/>
                    </a:lnTo>
                    <a:lnTo>
                      <a:pt x="12" y="7"/>
                    </a:lnTo>
                    <a:lnTo>
                      <a:pt x="12" y="4"/>
                    </a:lnTo>
                    <a:lnTo>
                      <a:pt x="9" y="4"/>
                    </a:lnTo>
                    <a:lnTo>
                      <a:pt x="0" y="19"/>
                    </a:lnTo>
                    <a:lnTo>
                      <a:pt x="0" y="21"/>
                    </a:lnTo>
                    <a:lnTo>
                      <a:pt x="2" y="23"/>
                    </a:lnTo>
                  </a:path>
                </a:pathLst>
              </a:custGeom>
              <a:grpFill/>
              <a:ln w="9525">
                <a:noFill/>
                <a:round/>
                <a:headEnd/>
                <a:tailEnd/>
              </a:ln>
            </p:spPr>
            <p:txBody>
              <a:bodyPr/>
              <a:lstStyle/>
              <a:p>
                <a:pPr>
                  <a:defRPr/>
                </a:pPr>
                <a:endParaRPr lang="en-US" sz="1200" kern="0">
                  <a:solidFill>
                    <a:srgbClr val="0096D6"/>
                  </a:solidFill>
                </a:endParaRPr>
              </a:p>
            </p:txBody>
          </p:sp>
          <p:sp>
            <p:nvSpPr>
              <p:cNvPr id="2824" name="Freeform 999"/>
              <p:cNvSpPr>
                <a:spLocks/>
              </p:cNvSpPr>
              <p:nvPr/>
            </p:nvSpPr>
            <p:spPr bwMode="auto">
              <a:xfrm>
                <a:off x="3454" y="2005"/>
                <a:ext cx="40" cy="42"/>
              </a:xfrm>
              <a:custGeom>
                <a:avLst/>
                <a:gdLst>
                  <a:gd name="T0" fmla="*/ 17 w 40"/>
                  <a:gd name="T1" fmla="*/ 31 h 42"/>
                  <a:gd name="T2" fmla="*/ 14 w 40"/>
                  <a:gd name="T3" fmla="*/ 26 h 42"/>
                  <a:gd name="T4" fmla="*/ 12 w 40"/>
                  <a:gd name="T5" fmla="*/ 23 h 42"/>
                  <a:gd name="T6" fmla="*/ 10 w 40"/>
                  <a:gd name="T7" fmla="*/ 21 h 42"/>
                  <a:gd name="T8" fmla="*/ 5 w 40"/>
                  <a:gd name="T9" fmla="*/ 19 h 42"/>
                  <a:gd name="T10" fmla="*/ 2 w 40"/>
                  <a:gd name="T11" fmla="*/ 16 h 42"/>
                  <a:gd name="T12" fmla="*/ 2 w 40"/>
                  <a:gd name="T13" fmla="*/ 9 h 42"/>
                  <a:gd name="T14" fmla="*/ 0 w 40"/>
                  <a:gd name="T15" fmla="*/ 5 h 42"/>
                  <a:gd name="T16" fmla="*/ 0 w 40"/>
                  <a:gd name="T17" fmla="*/ 5 h 42"/>
                  <a:gd name="T18" fmla="*/ 5 w 40"/>
                  <a:gd name="T19" fmla="*/ 5 h 42"/>
                  <a:gd name="T20" fmla="*/ 5 w 40"/>
                  <a:gd name="T21" fmla="*/ 2 h 42"/>
                  <a:gd name="T22" fmla="*/ 10 w 40"/>
                  <a:gd name="T23" fmla="*/ 2 h 42"/>
                  <a:gd name="T24" fmla="*/ 12 w 40"/>
                  <a:gd name="T25" fmla="*/ 2 h 42"/>
                  <a:gd name="T26" fmla="*/ 14 w 40"/>
                  <a:gd name="T27" fmla="*/ 2 h 42"/>
                  <a:gd name="T28" fmla="*/ 19 w 40"/>
                  <a:gd name="T29" fmla="*/ 0 h 42"/>
                  <a:gd name="T30" fmla="*/ 19 w 40"/>
                  <a:gd name="T31" fmla="*/ 0 h 42"/>
                  <a:gd name="T32" fmla="*/ 24 w 40"/>
                  <a:gd name="T33" fmla="*/ 5 h 42"/>
                  <a:gd name="T34" fmla="*/ 24 w 40"/>
                  <a:gd name="T35" fmla="*/ 7 h 42"/>
                  <a:gd name="T36" fmla="*/ 26 w 40"/>
                  <a:gd name="T37" fmla="*/ 7 h 42"/>
                  <a:gd name="T38" fmla="*/ 26 w 40"/>
                  <a:gd name="T39" fmla="*/ 9 h 42"/>
                  <a:gd name="T40" fmla="*/ 26 w 40"/>
                  <a:gd name="T41" fmla="*/ 9 h 42"/>
                  <a:gd name="T42" fmla="*/ 26 w 40"/>
                  <a:gd name="T43" fmla="*/ 12 h 42"/>
                  <a:gd name="T44" fmla="*/ 26 w 40"/>
                  <a:gd name="T45" fmla="*/ 14 h 42"/>
                  <a:gd name="T46" fmla="*/ 28 w 40"/>
                  <a:gd name="T47" fmla="*/ 16 h 42"/>
                  <a:gd name="T48" fmla="*/ 31 w 40"/>
                  <a:gd name="T49" fmla="*/ 19 h 42"/>
                  <a:gd name="T50" fmla="*/ 33 w 40"/>
                  <a:gd name="T51" fmla="*/ 21 h 42"/>
                  <a:gd name="T52" fmla="*/ 31 w 40"/>
                  <a:gd name="T53" fmla="*/ 23 h 42"/>
                  <a:gd name="T54" fmla="*/ 28 w 40"/>
                  <a:gd name="T55" fmla="*/ 23 h 42"/>
                  <a:gd name="T56" fmla="*/ 31 w 40"/>
                  <a:gd name="T57" fmla="*/ 26 h 42"/>
                  <a:gd name="T58" fmla="*/ 33 w 40"/>
                  <a:gd name="T59" fmla="*/ 28 h 42"/>
                  <a:gd name="T60" fmla="*/ 35 w 40"/>
                  <a:gd name="T61" fmla="*/ 31 h 42"/>
                  <a:gd name="T62" fmla="*/ 38 w 40"/>
                  <a:gd name="T63" fmla="*/ 31 h 42"/>
                  <a:gd name="T64" fmla="*/ 40 w 40"/>
                  <a:gd name="T65" fmla="*/ 31 h 42"/>
                  <a:gd name="T66" fmla="*/ 38 w 40"/>
                  <a:gd name="T67" fmla="*/ 35 h 42"/>
                  <a:gd name="T68" fmla="*/ 40 w 40"/>
                  <a:gd name="T69" fmla="*/ 35 h 42"/>
                  <a:gd name="T70" fmla="*/ 40 w 40"/>
                  <a:gd name="T71" fmla="*/ 38 h 42"/>
                  <a:gd name="T72" fmla="*/ 38 w 40"/>
                  <a:gd name="T73" fmla="*/ 38 h 42"/>
                  <a:gd name="T74" fmla="*/ 40 w 40"/>
                  <a:gd name="T75" fmla="*/ 42 h 42"/>
                  <a:gd name="T76" fmla="*/ 40 w 40"/>
                  <a:gd name="T77" fmla="*/ 42 h 42"/>
                  <a:gd name="T78" fmla="*/ 33 w 40"/>
                  <a:gd name="T79" fmla="*/ 42 h 42"/>
                  <a:gd name="T80" fmla="*/ 33 w 40"/>
                  <a:gd name="T81" fmla="*/ 38 h 42"/>
                  <a:gd name="T82" fmla="*/ 31 w 40"/>
                  <a:gd name="T83" fmla="*/ 33 h 42"/>
                  <a:gd name="T84" fmla="*/ 28 w 40"/>
                  <a:gd name="T85" fmla="*/ 31 h 42"/>
                  <a:gd name="T86" fmla="*/ 26 w 40"/>
                  <a:gd name="T87" fmla="*/ 33 h 42"/>
                  <a:gd name="T88" fmla="*/ 24 w 40"/>
                  <a:gd name="T89" fmla="*/ 31 h 42"/>
                  <a:gd name="T90" fmla="*/ 24 w 40"/>
                  <a:gd name="T91" fmla="*/ 31 h 42"/>
                  <a:gd name="T92" fmla="*/ 21 w 40"/>
                  <a:gd name="T93" fmla="*/ 28 h 42"/>
                  <a:gd name="T94" fmla="*/ 19 w 40"/>
                  <a:gd name="T95" fmla="*/ 28 h 42"/>
                  <a:gd name="T96" fmla="*/ 17 w 40"/>
                  <a:gd name="T97" fmla="*/ 31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2"/>
                  <a:gd name="T149" fmla="*/ 40 w 40"/>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2">
                    <a:moveTo>
                      <a:pt x="17" y="31"/>
                    </a:moveTo>
                    <a:lnTo>
                      <a:pt x="14" y="26"/>
                    </a:lnTo>
                    <a:lnTo>
                      <a:pt x="12" y="23"/>
                    </a:lnTo>
                    <a:lnTo>
                      <a:pt x="10" y="21"/>
                    </a:lnTo>
                    <a:lnTo>
                      <a:pt x="5" y="19"/>
                    </a:lnTo>
                    <a:lnTo>
                      <a:pt x="2" y="16"/>
                    </a:lnTo>
                    <a:lnTo>
                      <a:pt x="2" y="9"/>
                    </a:lnTo>
                    <a:lnTo>
                      <a:pt x="0" y="5"/>
                    </a:lnTo>
                    <a:lnTo>
                      <a:pt x="5" y="5"/>
                    </a:lnTo>
                    <a:lnTo>
                      <a:pt x="5" y="2"/>
                    </a:lnTo>
                    <a:lnTo>
                      <a:pt x="10" y="2"/>
                    </a:lnTo>
                    <a:lnTo>
                      <a:pt x="12" y="2"/>
                    </a:lnTo>
                    <a:lnTo>
                      <a:pt x="14" y="2"/>
                    </a:lnTo>
                    <a:lnTo>
                      <a:pt x="19" y="0"/>
                    </a:lnTo>
                    <a:lnTo>
                      <a:pt x="24" y="5"/>
                    </a:lnTo>
                    <a:lnTo>
                      <a:pt x="24" y="7"/>
                    </a:lnTo>
                    <a:lnTo>
                      <a:pt x="26" y="7"/>
                    </a:lnTo>
                    <a:lnTo>
                      <a:pt x="26" y="9"/>
                    </a:lnTo>
                    <a:lnTo>
                      <a:pt x="26" y="12"/>
                    </a:lnTo>
                    <a:lnTo>
                      <a:pt x="26" y="14"/>
                    </a:lnTo>
                    <a:lnTo>
                      <a:pt x="28" y="16"/>
                    </a:lnTo>
                    <a:lnTo>
                      <a:pt x="31" y="19"/>
                    </a:lnTo>
                    <a:lnTo>
                      <a:pt x="33" y="21"/>
                    </a:lnTo>
                    <a:lnTo>
                      <a:pt x="31" y="23"/>
                    </a:lnTo>
                    <a:lnTo>
                      <a:pt x="28" y="23"/>
                    </a:lnTo>
                    <a:lnTo>
                      <a:pt x="31" y="26"/>
                    </a:lnTo>
                    <a:lnTo>
                      <a:pt x="33" y="28"/>
                    </a:lnTo>
                    <a:lnTo>
                      <a:pt x="35" y="31"/>
                    </a:lnTo>
                    <a:lnTo>
                      <a:pt x="38" y="31"/>
                    </a:lnTo>
                    <a:lnTo>
                      <a:pt x="40" y="31"/>
                    </a:lnTo>
                    <a:lnTo>
                      <a:pt x="38" y="35"/>
                    </a:lnTo>
                    <a:lnTo>
                      <a:pt x="40" y="35"/>
                    </a:lnTo>
                    <a:lnTo>
                      <a:pt x="40" y="38"/>
                    </a:lnTo>
                    <a:lnTo>
                      <a:pt x="38" y="38"/>
                    </a:lnTo>
                    <a:lnTo>
                      <a:pt x="40" y="42"/>
                    </a:lnTo>
                    <a:lnTo>
                      <a:pt x="33" y="42"/>
                    </a:lnTo>
                    <a:lnTo>
                      <a:pt x="33" y="38"/>
                    </a:lnTo>
                    <a:lnTo>
                      <a:pt x="31" y="33"/>
                    </a:lnTo>
                    <a:lnTo>
                      <a:pt x="28" y="31"/>
                    </a:lnTo>
                    <a:lnTo>
                      <a:pt x="26" y="33"/>
                    </a:lnTo>
                    <a:lnTo>
                      <a:pt x="24" y="31"/>
                    </a:lnTo>
                    <a:lnTo>
                      <a:pt x="21" y="28"/>
                    </a:lnTo>
                    <a:lnTo>
                      <a:pt x="19" y="28"/>
                    </a:lnTo>
                    <a:lnTo>
                      <a:pt x="17" y="31"/>
                    </a:lnTo>
                    <a:close/>
                  </a:path>
                </a:pathLst>
              </a:custGeom>
              <a:grpFill/>
              <a:ln w="9525">
                <a:noFill/>
                <a:round/>
                <a:headEnd/>
                <a:tailEnd/>
              </a:ln>
            </p:spPr>
            <p:txBody>
              <a:bodyPr/>
              <a:lstStyle/>
              <a:p>
                <a:pPr>
                  <a:defRPr/>
                </a:pPr>
                <a:endParaRPr lang="en-US" sz="1200" kern="0">
                  <a:solidFill>
                    <a:srgbClr val="0096D6"/>
                  </a:solidFill>
                </a:endParaRPr>
              </a:p>
            </p:txBody>
          </p:sp>
          <p:sp>
            <p:nvSpPr>
              <p:cNvPr id="2825" name="Freeform 1000"/>
              <p:cNvSpPr>
                <a:spLocks/>
              </p:cNvSpPr>
              <p:nvPr/>
            </p:nvSpPr>
            <p:spPr bwMode="auto">
              <a:xfrm>
                <a:off x="3454" y="2005"/>
                <a:ext cx="40" cy="42"/>
              </a:xfrm>
              <a:custGeom>
                <a:avLst/>
                <a:gdLst>
                  <a:gd name="T0" fmla="*/ 17 w 40"/>
                  <a:gd name="T1" fmla="*/ 31 h 42"/>
                  <a:gd name="T2" fmla="*/ 14 w 40"/>
                  <a:gd name="T3" fmla="*/ 26 h 42"/>
                  <a:gd name="T4" fmla="*/ 12 w 40"/>
                  <a:gd name="T5" fmla="*/ 23 h 42"/>
                  <a:gd name="T6" fmla="*/ 10 w 40"/>
                  <a:gd name="T7" fmla="*/ 21 h 42"/>
                  <a:gd name="T8" fmla="*/ 5 w 40"/>
                  <a:gd name="T9" fmla="*/ 19 h 42"/>
                  <a:gd name="T10" fmla="*/ 2 w 40"/>
                  <a:gd name="T11" fmla="*/ 16 h 42"/>
                  <a:gd name="T12" fmla="*/ 2 w 40"/>
                  <a:gd name="T13" fmla="*/ 9 h 42"/>
                  <a:gd name="T14" fmla="*/ 0 w 40"/>
                  <a:gd name="T15" fmla="*/ 5 h 42"/>
                  <a:gd name="T16" fmla="*/ 0 w 40"/>
                  <a:gd name="T17" fmla="*/ 5 h 42"/>
                  <a:gd name="T18" fmla="*/ 5 w 40"/>
                  <a:gd name="T19" fmla="*/ 5 h 42"/>
                  <a:gd name="T20" fmla="*/ 5 w 40"/>
                  <a:gd name="T21" fmla="*/ 2 h 42"/>
                  <a:gd name="T22" fmla="*/ 10 w 40"/>
                  <a:gd name="T23" fmla="*/ 2 h 42"/>
                  <a:gd name="T24" fmla="*/ 12 w 40"/>
                  <a:gd name="T25" fmla="*/ 2 h 42"/>
                  <a:gd name="T26" fmla="*/ 14 w 40"/>
                  <a:gd name="T27" fmla="*/ 2 h 42"/>
                  <a:gd name="T28" fmla="*/ 19 w 40"/>
                  <a:gd name="T29" fmla="*/ 0 h 42"/>
                  <a:gd name="T30" fmla="*/ 19 w 40"/>
                  <a:gd name="T31" fmla="*/ 0 h 42"/>
                  <a:gd name="T32" fmla="*/ 24 w 40"/>
                  <a:gd name="T33" fmla="*/ 5 h 42"/>
                  <a:gd name="T34" fmla="*/ 24 w 40"/>
                  <a:gd name="T35" fmla="*/ 7 h 42"/>
                  <a:gd name="T36" fmla="*/ 26 w 40"/>
                  <a:gd name="T37" fmla="*/ 7 h 42"/>
                  <a:gd name="T38" fmla="*/ 26 w 40"/>
                  <a:gd name="T39" fmla="*/ 9 h 42"/>
                  <a:gd name="T40" fmla="*/ 26 w 40"/>
                  <a:gd name="T41" fmla="*/ 9 h 42"/>
                  <a:gd name="T42" fmla="*/ 26 w 40"/>
                  <a:gd name="T43" fmla="*/ 12 h 42"/>
                  <a:gd name="T44" fmla="*/ 26 w 40"/>
                  <a:gd name="T45" fmla="*/ 14 h 42"/>
                  <a:gd name="T46" fmla="*/ 28 w 40"/>
                  <a:gd name="T47" fmla="*/ 16 h 42"/>
                  <a:gd name="T48" fmla="*/ 31 w 40"/>
                  <a:gd name="T49" fmla="*/ 19 h 42"/>
                  <a:gd name="T50" fmla="*/ 33 w 40"/>
                  <a:gd name="T51" fmla="*/ 21 h 42"/>
                  <a:gd name="T52" fmla="*/ 31 w 40"/>
                  <a:gd name="T53" fmla="*/ 23 h 42"/>
                  <a:gd name="T54" fmla="*/ 28 w 40"/>
                  <a:gd name="T55" fmla="*/ 23 h 42"/>
                  <a:gd name="T56" fmla="*/ 31 w 40"/>
                  <a:gd name="T57" fmla="*/ 26 h 42"/>
                  <a:gd name="T58" fmla="*/ 33 w 40"/>
                  <a:gd name="T59" fmla="*/ 28 h 42"/>
                  <a:gd name="T60" fmla="*/ 35 w 40"/>
                  <a:gd name="T61" fmla="*/ 31 h 42"/>
                  <a:gd name="T62" fmla="*/ 38 w 40"/>
                  <a:gd name="T63" fmla="*/ 31 h 42"/>
                  <a:gd name="T64" fmla="*/ 40 w 40"/>
                  <a:gd name="T65" fmla="*/ 31 h 42"/>
                  <a:gd name="T66" fmla="*/ 38 w 40"/>
                  <a:gd name="T67" fmla="*/ 35 h 42"/>
                  <a:gd name="T68" fmla="*/ 40 w 40"/>
                  <a:gd name="T69" fmla="*/ 35 h 42"/>
                  <a:gd name="T70" fmla="*/ 40 w 40"/>
                  <a:gd name="T71" fmla="*/ 38 h 42"/>
                  <a:gd name="T72" fmla="*/ 38 w 40"/>
                  <a:gd name="T73" fmla="*/ 38 h 42"/>
                  <a:gd name="T74" fmla="*/ 40 w 40"/>
                  <a:gd name="T75" fmla="*/ 42 h 42"/>
                  <a:gd name="T76" fmla="*/ 40 w 40"/>
                  <a:gd name="T77" fmla="*/ 42 h 42"/>
                  <a:gd name="T78" fmla="*/ 33 w 40"/>
                  <a:gd name="T79" fmla="*/ 42 h 42"/>
                  <a:gd name="T80" fmla="*/ 33 w 40"/>
                  <a:gd name="T81" fmla="*/ 38 h 42"/>
                  <a:gd name="T82" fmla="*/ 31 w 40"/>
                  <a:gd name="T83" fmla="*/ 33 h 42"/>
                  <a:gd name="T84" fmla="*/ 28 w 40"/>
                  <a:gd name="T85" fmla="*/ 31 h 42"/>
                  <a:gd name="T86" fmla="*/ 26 w 40"/>
                  <a:gd name="T87" fmla="*/ 33 h 42"/>
                  <a:gd name="T88" fmla="*/ 24 w 40"/>
                  <a:gd name="T89" fmla="*/ 31 h 42"/>
                  <a:gd name="T90" fmla="*/ 24 w 40"/>
                  <a:gd name="T91" fmla="*/ 31 h 42"/>
                  <a:gd name="T92" fmla="*/ 21 w 40"/>
                  <a:gd name="T93" fmla="*/ 28 h 42"/>
                  <a:gd name="T94" fmla="*/ 19 w 40"/>
                  <a:gd name="T95" fmla="*/ 28 h 42"/>
                  <a:gd name="T96" fmla="*/ 17 w 40"/>
                  <a:gd name="T97" fmla="*/ 31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2"/>
                  <a:gd name="T149" fmla="*/ 40 w 40"/>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2">
                    <a:moveTo>
                      <a:pt x="17" y="31"/>
                    </a:moveTo>
                    <a:lnTo>
                      <a:pt x="14" y="26"/>
                    </a:lnTo>
                    <a:lnTo>
                      <a:pt x="12" y="23"/>
                    </a:lnTo>
                    <a:lnTo>
                      <a:pt x="10" y="21"/>
                    </a:lnTo>
                    <a:lnTo>
                      <a:pt x="5" y="19"/>
                    </a:lnTo>
                    <a:lnTo>
                      <a:pt x="2" y="16"/>
                    </a:lnTo>
                    <a:lnTo>
                      <a:pt x="2" y="9"/>
                    </a:lnTo>
                    <a:lnTo>
                      <a:pt x="0" y="5"/>
                    </a:lnTo>
                    <a:lnTo>
                      <a:pt x="5" y="5"/>
                    </a:lnTo>
                    <a:lnTo>
                      <a:pt x="5" y="2"/>
                    </a:lnTo>
                    <a:lnTo>
                      <a:pt x="10" y="2"/>
                    </a:lnTo>
                    <a:lnTo>
                      <a:pt x="12" y="2"/>
                    </a:lnTo>
                    <a:lnTo>
                      <a:pt x="14" y="2"/>
                    </a:lnTo>
                    <a:lnTo>
                      <a:pt x="19" y="0"/>
                    </a:lnTo>
                    <a:lnTo>
                      <a:pt x="24" y="5"/>
                    </a:lnTo>
                    <a:lnTo>
                      <a:pt x="24" y="7"/>
                    </a:lnTo>
                    <a:lnTo>
                      <a:pt x="26" y="7"/>
                    </a:lnTo>
                    <a:lnTo>
                      <a:pt x="26" y="9"/>
                    </a:lnTo>
                    <a:lnTo>
                      <a:pt x="26" y="12"/>
                    </a:lnTo>
                    <a:lnTo>
                      <a:pt x="26" y="14"/>
                    </a:lnTo>
                    <a:lnTo>
                      <a:pt x="28" y="16"/>
                    </a:lnTo>
                    <a:lnTo>
                      <a:pt x="31" y="19"/>
                    </a:lnTo>
                    <a:lnTo>
                      <a:pt x="33" y="21"/>
                    </a:lnTo>
                    <a:lnTo>
                      <a:pt x="31" y="23"/>
                    </a:lnTo>
                    <a:lnTo>
                      <a:pt x="28" y="23"/>
                    </a:lnTo>
                    <a:lnTo>
                      <a:pt x="31" y="26"/>
                    </a:lnTo>
                    <a:lnTo>
                      <a:pt x="33" y="28"/>
                    </a:lnTo>
                    <a:lnTo>
                      <a:pt x="35" y="31"/>
                    </a:lnTo>
                    <a:lnTo>
                      <a:pt x="38" y="31"/>
                    </a:lnTo>
                    <a:lnTo>
                      <a:pt x="40" y="31"/>
                    </a:lnTo>
                    <a:lnTo>
                      <a:pt x="38" y="35"/>
                    </a:lnTo>
                    <a:lnTo>
                      <a:pt x="40" y="35"/>
                    </a:lnTo>
                    <a:lnTo>
                      <a:pt x="40" y="38"/>
                    </a:lnTo>
                    <a:lnTo>
                      <a:pt x="38" y="38"/>
                    </a:lnTo>
                    <a:lnTo>
                      <a:pt x="40" y="42"/>
                    </a:lnTo>
                    <a:lnTo>
                      <a:pt x="33" y="42"/>
                    </a:lnTo>
                    <a:lnTo>
                      <a:pt x="33" y="38"/>
                    </a:lnTo>
                    <a:lnTo>
                      <a:pt x="31" y="33"/>
                    </a:lnTo>
                    <a:lnTo>
                      <a:pt x="28" y="31"/>
                    </a:lnTo>
                    <a:lnTo>
                      <a:pt x="26" y="33"/>
                    </a:lnTo>
                    <a:lnTo>
                      <a:pt x="24" y="31"/>
                    </a:lnTo>
                    <a:lnTo>
                      <a:pt x="21" y="28"/>
                    </a:lnTo>
                    <a:lnTo>
                      <a:pt x="19" y="28"/>
                    </a:lnTo>
                    <a:lnTo>
                      <a:pt x="17" y="31"/>
                    </a:lnTo>
                  </a:path>
                </a:pathLst>
              </a:custGeom>
              <a:grpFill/>
              <a:ln w="9525">
                <a:noFill/>
                <a:round/>
                <a:headEnd/>
                <a:tailEnd/>
              </a:ln>
            </p:spPr>
            <p:txBody>
              <a:bodyPr/>
              <a:lstStyle/>
              <a:p>
                <a:pPr>
                  <a:defRPr/>
                </a:pPr>
                <a:endParaRPr lang="en-US" sz="1200" kern="0">
                  <a:solidFill>
                    <a:srgbClr val="0096D6"/>
                  </a:solidFill>
                </a:endParaRPr>
              </a:p>
            </p:txBody>
          </p:sp>
          <p:sp>
            <p:nvSpPr>
              <p:cNvPr id="2826" name="Freeform 1001"/>
              <p:cNvSpPr>
                <a:spLocks/>
              </p:cNvSpPr>
              <p:nvPr/>
            </p:nvSpPr>
            <p:spPr bwMode="auto">
              <a:xfrm>
                <a:off x="3811" y="2031"/>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827" name="Freeform 1002"/>
              <p:cNvSpPr>
                <a:spLocks/>
              </p:cNvSpPr>
              <p:nvPr/>
            </p:nvSpPr>
            <p:spPr bwMode="auto">
              <a:xfrm>
                <a:off x="3811" y="2031"/>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828" name="Freeform 1003"/>
              <p:cNvSpPr>
                <a:spLocks/>
              </p:cNvSpPr>
              <p:nvPr/>
            </p:nvSpPr>
            <p:spPr bwMode="auto">
              <a:xfrm>
                <a:off x="2656" y="2232"/>
                <a:ext cx="158" cy="177"/>
              </a:xfrm>
              <a:custGeom>
                <a:avLst/>
                <a:gdLst>
                  <a:gd name="T0" fmla="*/ 2 w 158"/>
                  <a:gd name="T1" fmla="*/ 85 h 177"/>
                  <a:gd name="T2" fmla="*/ 0 w 158"/>
                  <a:gd name="T3" fmla="*/ 89 h 177"/>
                  <a:gd name="T4" fmla="*/ 0 w 158"/>
                  <a:gd name="T5" fmla="*/ 89 h 177"/>
                  <a:gd name="T6" fmla="*/ 0 w 158"/>
                  <a:gd name="T7" fmla="*/ 89 h 177"/>
                  <a:gd name="T8" fmla="*/ 4 w 158"/>
                  <a:gd name="T9" fmla="*/ 94 h 177"/>
                  <a:gd name="T10" fmla="*/ 7 w 158"/>
                  <a:gd name="T11" fmla="*/ 94 h 177"/>
                  <a:gd name="T12" fmla="*/ 9 w 158"/>
                  <a:gd name="T13" fmla="*/ 106 h 177"/>
                  <a:gd name="T14" fmla="*/ 7 w 158"/>
                  <a:gd name="T15" fmla="*/ 111 h 177"/>
                  <a:gd name="T16" fmla="*/ 4 w 158"/>
                  <a:gd name="T17" fmla="*/ 113 h 177"/>
                  <a:gd name="T18" fmla="*/ 11 w 158"/>
                  <a:gd name="T19" fmla="*/ 137 h 177"/>
                  <a:gd name="T20" fmla="*/ 4 w 158"/>
                  <a:gd name="T21" fmla="*/ 158 h 177"/>
                  <a:gd name="T22" fmla="*/ 7 w 158"/>
                  <a:gd name="T23" fmla="*/ 151 h 177"/>
                  <a:gd name="T24" fmla="*/ 9 w 158"/>
                  <a:gd name="T25" fmla="*/ 151 h 177"/>
                  <a:gd name="T26" fmla="*/ 16 w 158"/>
                  <a:gd name="T27" fmla="*/ 153 h 177"/>
                  <a:gd name="T28" fmla="*/ 19 w 158"/>
                  <a:gd name="T29" fmla="*/ 151 h 177"/>
                  <a:gd name="T30" fmla="*/ 23 w 158"/>
                  <a:gd name="T31" fmla="*/ 151 h 177"/>
                  <a:gd name="T32" fmla="*/ 23 w 158"/>
                  <a:gd name="T33" fmla="*/ 151 h 177"/>
                  <a:gd name="T34" fmla="*/ 26 w 158"/>
                  <a:gd name="T35" fmla="*/ 151 h 177"/>
                  <a:gd name="T36" fmla="*/ 30 w 158"/>
                  <a:gd name="T37" fmla="*/ 151 h 177"/>
                  <a:gd name="T38" fmla="*/ 33 w 158"/>
                  <a:gd name="T39" fmla="*/ 151 h 177"/>
                  <a:gd name="T40" fmla="*/ 35 w 158"/>
                  <a:gd name="T41" fmla="*/ 151 h 177"/>
                  <a:gd name="T42" fmla="*/ 37 w 158"/>
                  <a:gd name="T43" fmla="*/ 156 h 177"/>
                  <a:gd name="T44" fmla="*/ 42 w 158"/>
                  <a:gd name="T45" fmla="*/ 156 h 177"/>
                  <a:gd name="T46" fmla="*/ 42 w 158"/>
                  <a:gd name="T47" fmla="*/ 158 h 177"/>
                  <a:gd name="T48" fmla="*/ 45 w 158"/>
                  <a:gd name="T49" fmla="*/ 158 h 177"/>
                  <a:gd name="T50" fmla="*/ 49 w 158"/>
                  <a:gd name="T51" fmla="*/ 163 h 177"/>
                  <a:gd name="T52" fmla="*/ 49 w 158"/>
                  <a:gd name="T53" fmla="*/ 165 h 177"/>
                  <a:gd name="T54" fmla="*/ 52 w 158"/>
                  <a:gd name="T55" fmla="*/ 165 h 177"/>
                  <a:gd name="T56" fmla="*/ 52 w 158"/>
                  <a:gd name="T57" fmla="*/ 165 h 177"/>
                  <a:gd name="T58" fmla="*/ 54 w 158"/>
                  <a:gd name="T59" fmla="*/ 167 h 177"/>
                  <a:gd name="T60" fmla="*/ 54 w 158"/>
                  <a:gd name="T61" fmla="*/ 170 h 177"/>
                  <a:gd name="T62" fmla="*/ 54 w 158"/>
                  <a:gd name="T63" fmla="*/ 170 h 177"/>
                  <a:gd name="T64" fmla="*/ 56 w 158"/>
                  <a:gd name="T65" fmla="*/ 172 h 177"/>
                  <a:gd name="T66" fmla="*/ 59 w 158"/>
                  <a:gd name="T67" fmla="*/ 172 h 177"/>
                  <a:gd name="T68" fmla="*/ 59 w 158"/>
                  <a:gd name="T69" fmla="*/ 174 h 177"/>
                  <a:gd name="T70" fmla="*/ 61 w 158"/>
                  <a:gd name="T71" fmla="*/ 174 h 177"/>
                  <a:gd name="T72" fmla="*/ 68 w 158"/>
                  <a:gd name="T73" fmla="*/ 170 h 177"/>
                  <a:gd name="T74" fmla="*/ 73 w 158"/>
                  <a:gd name="T75" fmla="*/ 160 h 177"/>
                  <a:gd name="T76" fmla="*/ 73 w 158"/>
                  <a:gd name="T77" fmla="*/ 160 h 177"/>
                  <a:gd name="T78" fmla="*/ 75 w 158"/>
                  <a:gd name="T79" fmla="*/ 163 h 177"/>
                  <a:gd name="T80" fmla="*/ 82 w 158"/>
                  <a:gd name="T81" fmla="*/ 170 h 177"/>
                  <a:gd name="T82" fmla="*/ 151 w 158"/>
                  <a:gd name="T83" fmla="*/ 167 h 177"/>
                  <a:gd name="T84" fmla="*/ 148 w 158"/>
                  <a:gd name="T85" fmla="*/ 153 h 177"/>
                  <a:gd name="T86" fmla="*/ 158 w 158"/>
                  <a:gd name="T87" fmla="*/ 33 h 177"/>
                  <a:gd name="T88" fmla="*/ 111 w 158"/>
                  <a:gd name="T89" fmla="*/ 16 h 177"/>
                  <a:gd name="T90" fmla="*/ 68 w 158"/>
                  <a:gd name="T91" fmla="*/ 54 h 177"/>
                  <a:gd name="T92" fmla="*/ 54 w 158"/>
                  <a:gd name="T93" fmla="*/ 59 h 177"/>
                  <a:gd name="T94" fmla="*/ 52 w 158"/>
                  <a:gd name="T95" fmla="*/ 85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177"/>
                  <a:gd name="T146" fmla="*/ 158 w 158"/>
                  <a:gd name="T147" fmla="*/ 177 h 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177">
                    <a:moveTo>
                      <a:pt x="47" y="85"/>
                    </a:moveTo>
                    <a:lnTo>
                      <a:pt x="2" y="85"/>
                    </a:lnTo>
                    <a:lnTo>
                      <a:pt x="0" y="89"/>
                    </a:lnTo>
                    <a:lnTo>
                      <a:pt x="2" y="89"/>
                    </a:lnTo>
                    <a:lnTo>
                      <a:pt x="4" y="94"/>
                    </a:lnTo>
                    <a:lnTo>
                      <a:pt x="4" y="96"/>
                    </a:lnTo>
                    <a:lnTo>
                      <a:pt x="7" y="94"/>
                    </a:lnTo>
                    <a:lnTo>
                      <a:pt x="9" y="101"/>
                    </a:lnTo>
                    <a:lnTo>
                      <a:pt x="9" y="106"/>
                    </a:lnTo>
                    <a:lnTo>
                      <a:pt x="7" y="111"/>
                    </a:lnTo>
                    <a:lnTo>
                      <a:pt x="4" y="113"/>
                    </a:lnTo>
                    <a:lnTo>
                      <a:pt x="9" y="118"/>
                    </a:lnTo>
                    <a:lnTo>
                      <a:pt x="11" y="137"/>
                    </a:lnTo>
                    <a:lnTo>
                      <a:pt x="4" y="158"/>
                    </a:lnTo>
                    <a:lnTo>
                      <a:pt x="7" y="156"/>
                    </a:lnTo>
                    <a:lnTo>
                      <a:pt x="7" y="151"/>
                    </a:lnTo>
                    <a:lnTo>
                      <a:pt x="9" y="151"/>
                    </a:lnTo>
                    <a:lnTo>
                      <a:pt x="14" y="151"/>
                    </a:lnTo>
                    <a:lnTo>
                      <a:pt x="16" y="153"/>
                    </a:lnTo>
                    <a:lnTo>
                      <a:pt x="19" y="151"/>
                    </a:lnTo>
                    <a:lnTo>
                      <a:pt x="21" y="151"/>
                    </a:lnTo>
                    <a:lnTo>
                      <a:pt x="23" y="151"/>
                    </a:lnTo>
                    <a:lnTo>
                      <a:pt x="26" y="151"/>
                    </a:lnTo>
                    <a:lnTo>
                      <a:pt x="30" y="151"/>
                    </a:lnTo>
                    <a:lnTo>
                      <a:pt x="33" y="151"/>
                    </a:lnTo>
                    <a:lnTo>
                      <a:pt x="35" y="151"/>
                    </a:lnTo>
                    <a:lnTo>
                      <a:pt x="37" y="153"/>
                    </a:lnTo>
                    <a:lnTo>
                      <a:pt x="37" y="156"/>
                    </a:lnTo>
                    <a:lnTo>
                      <a:pt x="40" y="158"/>
                    </a:lnTo>
                    <a:lnTo>
                      <a:pt x="42" y="156"/>
                    </a:lnTo>
                    <a:lnTo>
                      <a:pt x="42" y="158"/>
                    </a:lnTo>
                    <a:lnTo>
                      <a:pt x="45" y="158"/>
                    </a:lnTo>
                    <a:lnTo>
                      <a:pt x="49" y="163"/>
                    </a:lnTo>
                    <a:lnTo>
                      <a:pt x="49" y="165"/>
                    </a:lnTo>
                    <a:lnTo>
                      <a:pt x="52" y="165"/>
                    </a:lnTo>
                    <a:lnTo>
                      <a:pt x="52" y="167"/>
                    </a:lnTo>
                    <a:lnTo>
                      <a:pt x="54" y="167"/>
                    </a:lnTo>
                    <a:lnTo>
                      <a:pt x="54" y="170"/>
                    </a:lnTo>
                    <a:lnTo>
                      <a:pt x="56" y="172"/>
                    </a:lnTo>
                    <a:lnTo>
                      <a:pt x="59" y="172"/>
                    </a:lnTo>
                    <a:lnTo>
                      <a:pt x="59" y="174"/>
                    </a:lnTo>
                    <a:lnTo>
                      <a:pt x="61" y="174"/>
                    </a:lnTo>
                    <a:lnTo>
                      <a:pt x="63" y="177"/>
                    </a:lnTo>
                    <a:lnTo>
                      <a:pt x="68" y="170"/>
                    </a:lnTo>
                    <a:lnTo>
                      <a:pt x="73" y="160"/>
                    </a:lnTo>
                    <a:lnTo>
                      <a:pt x="75" y="160"/>
                    </a:lnTo>
                    <a:lnTo>
                      <a:pt x="75" y="163"/>
                    </a:lnTo>
                    <a:lnTo>
                      <a:pt x="80" y="170"/>
                    </a:lnTo>
                    <a:lnTo>
                      <a:pt x="82" y="170"/>
                    </a:lnTo>
                    <a:lnTo>
                      <a:pt x="89" y="165"/>
                    </a:lnTo>
                    <a:lnTo>
                      <a:pt x="151" y="167"/>
                    </a:lnTo>
                    <a:lnTo>
                      <a:pt x="153" y="156"/>
                    </a:lnTo>
                    <a:lnTo>
                      <a:pt x="148" y="153"/>
                    </a:lnTo>
                    <a:lnTo>
                      <a:pt x="134" y="33"/>
                    </a:lnTo>
                    <a:lnTo>
                      <a:pt x="158" y="33"/>
                    </a:lnTo>
                    <a:lnTo>
                      <a:pt x="111" y="0"/>
                    </a:lnTo>
                    <a:lnTo>
                      <a:pt x="111" y="16"/>
                    </a:lnTo>
                    <a:lnTo>
                      <a:pt x="68" y="16"/>
                    </a:lnTo>
                    <a:lnTo>
                      <a:pt x="68" y="54"/>
                    </a:lnTo>
                    <a:lnTo>
                      <a:pt x="54" y="56"/>
                    </a:lnTo>
                    <a:lnTo>
                      <a:pt x="54" y="59"/>
                    </a:lnTo>
                    <a:lnTo>
                      <a:pt x="52" y="61"/>
                    </a:lnTo>
                    <a:lnTo>
                      <a:pt x="52" y="85"/>
                    </a:lnTo>
                    <a:lnTo>
                      <a:pt x="47" y="85"/>
                    </a:lnTo>
                    <a:close/>
                  </a:path>
                </a:pathLst>
              </a:custGeom>
              <a:grpFill/>
              <a:ln w="9525">
                <a:noFill/>
                <a:round/>
                <a:headEnd/>
                <a:tailEnd/>
              </a:ln>
            </p:spPr>
            <p:txBody>
              <a:bodyPr/>
              <a:lstStyle/>
              <a:p>
                <a:pPr>
                  <a:defRPr/>
                </a:pPr>
                <a:endParaRPr lang="en-US" sz="1200" kern="0">
                  <a:solidFill>
                    <a:srgbClr val="0096D6"/>
                  </a:solidFill>
                </a:endParaRPr>
              </a:p>
            </p:txBody>
          </p:sp>
          <p:sp>
            <p:nvSpPr>
              <p:cNvPr id="2829" name="Freeform 1004"/>
              <p:cNvSpPr>
                <a:spLocks/>
              </p:cNvSpPr>
              <p:nvPr/>
            </p:nvSpPr>
            <p:spPr bwMode="auto">
              <a:xfrm>
                <a:off x="2656" y="2232"/>
                <a:ext cx="158" cy="177"/>
              </a:xfrm>
              <a:custGeom>
                <a:avLst/>
                <a:gdLst>
                  <a:gd name="T0" fmla="*/ 2 w 158"/>
                  <a:gd name="T1" fmla="*/ 85 h 177"/>
                  <a:gd name="T2" fmla="*/ 0 w 158"/>
                  <a:gd name="T3" fmla="*/ 89 h 177"/>
                  <a:gd name="T4" fmla="*/ 0 w 158"/>
                  <a:gd name="T5" fmla="*/ 89 h 177"/>
                  <a:gd name="T6" fmla="*/ 0 w 158"/>
                  <a:gd name="T7" fmla="*/ 89 h 177"/>
                  <a:gd name="T8" fmla="*/ 4 w 158"/>
                  <a:gd name="T9" fmla="*/ 94 h 177"/>
                  <a:gd name="T10" fmla="*/ 7 w 158"/>
                  <a:gd name="T11" fmla="*/ 94 h 177"/>
                  <a:gd name="T12" fmla="*/ 9 w 158"/>
                  <a:gd name="T13" fmla="*/ 106 h 177"/>
                  <a:gd name="T14" fmla="*/ 7 w 158"/>
                  <a:gd name="T15" fmla="*/ 111 h 177"/>
                  <a:gd name="T16" fmla="*/ 4 w 158"/>
                  <a:gd name="T17" fmla="*/ 113 h 177"/>
                  <a:gd name="T18" fmla="*/ 11 w 158"/>
                  <a:gd name="T19" fmla="*/ 137 h 177"/>
                  <a:gd name="T20" fmla="*/ 4 w 158"/>
                  <a:gd name="T21" fmla="*/ 158 h 177"/>
                  <a:gd name="T22" fmla="*/ 7 w 158"/>
                  <a:gd name="T23" fmla="*/ 151 h 177"/>
                  <a:gd name="T24" fmla="*/ 9 w 158"/>
                  <a:gd name="T25" fmla="*/ 151 h 177"/>
                  <a:gd name="T26" fmla="*/ 16 w 158"/>
                  <a:gd name="T27" fmla="*/ 153 h 177"/>
                  <a:gd name="T28" fmla="*/ 19 w 158"/>
                  <a:gd name="T29" fmla="*/ 151 h 177"/>
                  <a:gd name="T30" fmla="*/ 23 w 158"/>
                  <a:gd name="T31" fmla="*/ 151 h 177"/>
                  <a:gd name="T32" fmla="*/ 23 w 158"/>
                  <a:gd name="T33" fmla="*/ 151 h 177"/>
                  <a:gd name="T34" fmla="*/ 26 w 158"/>
                  <a:gd name="T35" fmla="*/ 151 h 177"/>
                  <a:gd name="T36" fmla="*/ 30 w 158"/>
                  <a:gd name="T37" fmla="*/ 151 h 177"/>
                  <a:gd name="T38" fmla="*/ 33 w 158"/>
                  <a:gd name="T39" fmla="*/ 151 h 177"/>
                  <a:gd name="T40" fmla="*/ 35 w 158"/>
                  <a:gd name="T41" fmla="*/ 151 h 177"/>
                  <a:gd name="T42" fmla="*/ 37 w 158"/>
                  <a:gd name="T43" fmla="*/ 156 h 177"/>
                  <a:gd name="T44" fmla="*/ 42 w 158"/>
                  <a:gd name="T45" fmla="*/ 156 h 177"/>
                  <a:gd name="T46" fmla="*/ 42 w 158"/>
                  <a:gd name="T47" fmla="*/ 158 h 177"/>
                  <a:gd name="T48" fmla="*/ 45 w 158"/>
                  <a:gd name="T49" fmla="*/ 158 h 177"/>
                  <a:gd name="T50" fmla="*/ 49 w 158"/>
                  <a:gd name="T51" fmla="*/ 163 h 177"/>
                  <a:gd name="T52" fmla="*/ 49 w 158"/>
                  <a:gd name="T53" fmla="*/ 165 h 177"/>
                  <a:gd name="T54" fmla="*/ 52 w 158"/>
                  <a:gd name="T55" fmla="*/ 165 h 177"/>
                  <a:gd name="T56" fmla="*/ 52 w 158"/>
                  <a:gd name="T57" fmla="*/ 165 h 177"/>
                  <a:gd name="T58" fmla="*/ 54 w 158"/>
                  <a:gd name="T59" fmla="*/ 167 h 177"/>
                  <a:gd name="T60" fmla="*/ 54 w 158"/>
                  <a:gd name="T61" fmla="*/ 170 h 177"/>
                  <a:gd name="T62" fmla="*/ 54 w 158"/>
                  <a:gd name="T63" fmla="*/ 170 h 177"/>
                  <a:gd name="T64" fmla="*/ 56 w 158"/>
                  <a:gd name="T65" fmla="*/ 172 h 177"/>
                  <a:gd name="T66" fmla="*/ 59 w 158"/>
                  <a:gd name="T67" fmla="*/ 172 h 177"/>
                  <a:gd name="T68" fmla="*/ 59 w 158"/>
                  <a:gd name="T69" fmla="*/ 174 h 177"/>
                  <a:gd name="T70" fmla="*/ 61 w 158"/>
                  <a:gd name="T71" fmla="*/ 174 h 177"/>
                  <a:gd name="T72" fmla="*/ 68 w 158"/>
                  <a:gd name="T73" fmla="*/ 170 h 177"/>
                  <a:gd name="T74" fmla="*/ 73 w 158"/>
                  <a:gd name="T75" fmla="*/ 160 h 177"/>
                  <a:gd name="T76" fmla="*/ 73 w 158"/>
                  <a:gd name="T77" fmla="*/ 160 h 177"/>
                  <a:gd name="T78" fmla="*/ 75 w 158"/>
                  <a:gd name="T79" fmla="*/ 163 h 177"/>
                  <a:gd name="T80" fmla="*/ 82 w 158"/>
                  <a:gd name="T81" fmla="*/ 170 h 177"/>
                  <a:gd name="T82" fmla="*/ 151 w 158"/>
                  <a:gd name="T83" fmla="*/ 167 h 177"/>
                  <a:gd name="T84" fmla="*/ 148 w 158"/>
                  <a:gd name="T85" fmla="*/ 153 h 177"/>
                  <a:gd name="T86" fmla="*/ 158 w 158"/>
                  <a:gd name="T87" fmla="*/ 33 h 177"/>
                  <a:gd name="T88" fmla="*/ 111 w 158"/>
                  <a:gd name="T89" fmla="*/ 16 h 177"/>
                  <a:gd name="T90" fmla="*/ 68 w 158"/>
                  <a:gd name="T91" fmla="*/ 54 h 177"/>
                  <a:gd name="T92" fmla="*/ 54 w 158"/>
                  <a:gd name="T93" fmla="*/ 59 h 177"/>
                  <a:gd name="T94" fmla="*/ 52 w 158"/>
                  <a:gd name="T95" fmla="*/ 85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177"/>
                  <a:gd name="T146" fmla="*/ 158 w 158"/>
                  <a:gd name="T147" fmla="*/ 177 h 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177">
                    <a:moveTo>
                      <a:pt x="47" y="85"/>
                    </a:moveTo>
                    <a:lnTo>
                      <a:pt x="2" y="85"/>
                    </a:lnTo>
                    <a:lnTo>
                      <a:pt x="0" y="89"/>
                    </a:lnTo>
                    <a:lnTo>
                      <a:pt x="2" y="89"/>
                    </a:lnTo>
                    <a:lnTo>
                      <a:pt x="4" y="94"/>
                    </a:lnTo>
                    <a:lnTo>
                      <a:pt x="4" y="96"/>
                    </a:lnTo>
                    <a:lnTo>
                      <a:pt x="7" y="94"/>
                    </a:lnTo>
                    <a:lnTo>
                      <a:pt x="9" y="101"/>
                    </a:lnTo>
                    <a:lnTo>
                      <a:pt x="9" y="106"/>
                    </a:lnTo>
                    <a:lnTo>
                      <a:pt x="7" y="111"/>
                    </a:lnTo>
                    <a:lnTo>
                      <a:pt x="4" y="113"/>
                    </a:lnTo>
                    <a:lnTo>
                      <a:pt x="9" y="118"/>
                    </a:lnTo>
                    <a:lnTo>
                      <a:pt x="11" y="137"/>
                    </a:lnTo>
                    <a:lnTo>
                      <a:pt x="4" y="158"/>
                    </a:lnTo>
                    <a:lnTo>
                      <a:pt x="7" y="156"/>
                    </a:lnTo>
                    <a:lnTo>
                      <a:pt x="7" y="151"/>
                    </a:lnTo>
                    <a:lnTo>
                      <a:pt x="9" y="151"/>
                    </a:lnTo>
                    <a:lnTo>
                      <a:pt x="14" y="151"/>
                    </a:lnTo>
                    <a:lnTo>
                      <a:pt x="16" y="153"/>
                    </a:lnTo>
                    <a:lnTo>
                      <a:pt x="19" y="151"/>
                    </a:lnTo>
                    <a:lnTo>
                      <a:pt x="21" y="151"/>
                    </a:lnTo>
                    <a:lnTo>
                      <a:pt x="23" y="151"/>
                    </a:lnTo>
                    <a:lnTo>
                      <a:pt x="26" y="151"/>
                    </a:lnTo>
                    <a:lnTo>
                      <a:pt x="30" y="151"/>
                    </a:lnTo>
                    <a:lnTo>
                      <a:pt x="33" y="151"/>
                    </a:lnTo>
                    <a:lnTo>
                      <a:pt x="35" y="151"/>
                    </a:lnTo>
                    <a:lnTo>
                      <a:pt x="37" y="153"/>
                    </a:lnTo>
                    <a:lnTo>
                      <a:pt x="37" y="156"/>
                    </a:lnTo>
                    <a:lnTo>
                      <a:pt x="40" y="158"/>
                    </a:lnTo>
                    <a:lnTo>
                      <a:pt x="42" y="156"/>
                    </a:lnTo>
                    <a:lnTo>
                      <a:pt x="42" y="158"/>
                    </a:lnTo>
                    <a:lnTo>
                      <a:pt x="45" y="158"/>
                    </a:lnTo>
                    <a:lnTo>
                      <a:pt x="49" y="163"/>
                    </a:lnTo>
                    <a:lnTo>
                      <a:pt x="49" y="165"/>
                    </a:lnTo>
                    <a:lnTo>
                      <a:pt x="52" y="165"/>
                    </a:lnTo>
                    <a:lnTo>
                      <a:pt x="52" y="167"/>
                    </a:lnTo>
                    <a:lnTo>
                      <a:pt x="54" y="167"/>
                    </a:lnTo>
                    <a:lnTo>
                      <a:pt x="54" y="170"/>
                    </a:lnTo>
                    <a:lnTo>
                      <a:pt x="56" y="172"/>
                    </a:lnTo>
                    <a:lnTo>
                      <a:pt x="59" y="172"/>
                    </a:lnTo>
                    <a:lnTo>
                      <a:pt x="59" y="174"/>
                    </a:lnTo>
                    <a:lnTo>
                      <a:pt x="61" y="174"/>
                    </a:lnTo>
                    <a:lnTo>
                      <a:pt x="63" y="177"/>
                    </a:lnTo>
                    <a:lnTo>
                      <a:pt x="68" y="170"/>
                    </a:lnTo>
                    <a:lnTo>
                      <a:pt x="73" y="160"/>
                    </a:lnTo>
                    <a:lnTo>
                      <a:pt x="75" y="160"/>
                    </a:lnTo>
                    <a:lnTo>
                      <a:pt x="75" y="163"/>
                    </a:lnTo>
                    <a:lnTo>
                      <a:pt x="80" y="170"/>
                    </a:lnTo>
                    <a:lnTo>
                      <a:pt x="82" y="170"/>
                    </a:lnTo>
                    <a:lnTo>
                      <a:pt x="89" y="165"/>
                    </a:lnTo>
                    <a:lnTo>
                      <a:pt x="151" y="167"/>
                    </a:lnTo>
                    <a:lnTo>
                      <a:pt x="153" y="156"/>
                    </a:lnTo>
                    <a:lnTo>
                      <a:pt x="148" y="153"/>
                    </a:lnTo>
                    <a:lnTo>
                      <a:pt x="134" y="33"/>
                    </a:lnTo>
                    <a:lnTo>
                      <a:pt x="158" y="33"/>
                    </a:lnTo>
                    <a:lnTo>
                      <a:pt x="111" y="0"/>
                    </a:lnTo>
                    <a:lnTo>
                      <a:pt x="111" y="16"/>
                    </a:lnTo>
                    <a:lnTo>
                      <a:pt x="68" y="16"/>
                    </a:lnTo>
                    <a:lnTo>
                      <a:pt x="68" y="54"/>
                    </a:lnTo>
                    <a:lnTo>
                      <a:pt x="54" y="56"/>
                    </a:lnTo>
                    <a:lnTo>
                      <a:pt x="54" y="59"/>
                    </a:lnTo>
                    <a:lnTo>
                      <a:pt x="52" y="61"/>
                    </a:lnTo>
                    <a:lnTo>
                      <a:pt x="52" y="85"/>
                    </a:lnTo>
                    <a:lnTo>
                      <a:pt x="47" y="85"/>
                    </a:lnTo>
                  </a:path>
                </a:pathLst>
              </a:custGeom>
              <a:grpFill/>
              <a:ln w="9525">
                <a:noFill/>
                <a:round/>
                <a:headEnd/>
                <a:tailEnd/>
              </a:ln>
            </p:spPr>
            <p:txBody>
              <a:bodyPr/>
              <a:lstStyle/>
              <a:p>
                <a:pPr>
                  <a:defRPr/>
                </a:pPr>
                <a:endParaRPr lang="en-US" sz="1200" kern="0">
                  <a:solidFill>
                    <a:srgbClr val="0096D6"/>
                  </a:solidFill>
                </a:endParaRPr>
              </a:p>
            </p:txBody>
          </p:sp>
          <p:sp>
            <p:nvSpPr>
              <p:cNvPr id="2830" name="Freeform 1005"/>
              <p:cNvSpPr>
                <a:spLocks/>
              </p:cNvSpPr>
              <p:nvPr/>
            </p:nvSpPr>
            <p:spPr bwMode="auto">
              <a:xfrm>
                <a:off x="3171" y="2713"/>
                <a:ext cx="153" cy="133"/>
              </a:xfrm>
              <a:custGeom>
                <a:avLst/>
                <a:gdLst>
                  <a:gd name="T0" fmla="*/ 28 w 153"/>
                  <a:gd name="T1" fmla="*/ 64 h 133"/>
                  <a:gd name="T2" fmla="*/ 26 w 153"/>
                  <a:gd name="T3" fmla="*/ 62 h 133"/>
                  <a:gd name="T4" fmla="*/ 26 w 153"/>
                  <a:gd name="T5" fmla="*/ 36 h 133"/>
                  <a:gd name="T6" fmla="*/ 26 w 153"/>
                  <a:gd name="T7" fmla="*/ 36 h 133"/>
                  <a:gd name="T8" fmla="*/ 30 w 153"/>
                  <a:gd name="T9" fmla="*/ 36 h 133"/>
                  <a:gd name="T10" fmla="*/ 33 w 153"/>
                  <a:gd name="T11" fmla="*/ 41 h 133"/>
                  <a:gd name="T12" fmla="*/ 42 w 153"/>
                  <a:gd name="T13" fmla="*/ 38 h 133"/>
                  <a:gd name="T14" fmla="*/ 44 w 153"/>
                  <a:gd name="T15" fmla="*/ 43 h 133"/>
                  <a:gd name="T16" fmla="*/ 66 w 153"/>
                  <a:gd name="T17" fmla="*/ 48 h 133"/>
                  <a:gd name="T18" fmla="*/ 78 w 153"/>
                  <a:gd name="T19" fmla="*/ 55 h 133"/>
                  <a:gd name="T20" fmla="*/ 85 w 153"/>
                  <a:gd name="T21" fmla="*/ 60 h 133"/>
                  <a:gd name="T22" fmla="*/ 96 w 153"/>
                  <a:gd name="T23" fmla="*/ 67 h 133"/>
                  <a:gd name="T24" fmla="*/ 99 w 153"/>
                  <a:gd name="T25" fmla="*/ 67 h 133"/>
                  <a:gd name="T26" fmla="*/ 101 w 153"/>
                  <a:gd name="T27" fmla="*/ 67 h 133"/>
                  <a:gd name="T28" fmla="*/ 99 w 153"/>
                  <a:gd name="T29" fmla="*/ 52 h 133"/>
                  <a:gd name="T30" fmla="*/ 89 w 153"/>
                  <a:gd name="T31" fmla="*/ 52 h 133"/>
                  <a:gd name="T32" fmla="*/ 92 w 153"/>
                  <a:gd name="T33" fmla="*/ 24 h 133"/>
                  <a:gd name="T34" fmla="*/ 94 w 153"/>
                  <a:gd name="T35" fmla="*/ 3 h 133"/>
                  <a:gd name="T36" fmla="*/ 113 w 153"/>
                  <a:gd name="T37" fmla="*/ 3 h 133"/>
                  <a:gd name="T38" fmla="*/ 115 w 153"/>
                  <a:gd name="T39" fmla="*/ 5 h 133"/>
                  <a:gd name="T40" fmla="*/ 122 w 153"/>
                  <a:gd name="T41" fmla="*/ 5 h 133"/>
                  <a:gd name="T42" fmla="*/ 144 w 153"/>
                  <a:gd name="T43" fmla="*/ 15 h 133"/>
                  <a:gd name="T44" fmla="*/ 144 w 153"/>
                  <a:gd name="T45" fmla="*/ 17 h 133"/>
                  <a:gd name="T46" fmla="*/ 146 w 153"/>
                  <a:gd name="T47" fmla="*/ 19 h 133"/>
                  <a:gd name="T48" fmla="*/ 151 w 153"/>
                  <a:gd name="T49" fmla="*/ 24 h 133"/>
                  <a:gd name="T50" fmla="*/ 153 w 153"/>
                  <a:gd name="T51" fmla="*/ 31 h 133"/>
                  <a:gd name="T52" fmla="*/ 151 w 153"/>
                  <a:gd name="T53" fmla="*/ 36 h 133"/>
                  <a:gd name="T54" fmla="*/ 151 w 153"/>
                  <a:gd name="T55" fmla="*/ 41 h 133"/>
                  <a:gd name="T56" fmla="*/ 148 w 153"/>
                  <a:gd name="T57" fmla="*/ 55 h 133"/>
                  <a:gd name="T58" fmla="*/ 151 w 153"/>
                  <a:gd name="T59" fmla="*/ 57 h 133"/>
                  <a:gd name="T60" fmla="*/ 146 w 153"/>
                  <a:gd name="T61" fmla="*/ 60 h 133"/>
                  <a:gd name="T62" fmla="*/ 141 w 153"/>
                  <a:gd name="T63" fmla="*/ 71 h 133"/>
                  <a:gd name="T64" fmla="*/ 144 w 153"/>
                  <a:gd name="T65" fmla="*/ 76 h 133"/>
                  <a:gd name="T66" fmla="*/ 146 w 153"/>
                  <a:gd name="T67" fmla="*/ 78 h 133"/>
                  <a:gd name="T68" fmla="*/ 108 w 153"/>
                  <a:gd name="T69" fmla="*/ 100 h 133"/>
                  <a:gd name="T70" fmla="*/ 106 w 153"/>
                  <a:gd name="T71" fmla="*/ 100 h 133"/>
                  <a:gd name="T72" fmla="*/ 101 w 153"/>
                  <a:gd name="T73" fmla="*/ 100 h 133"/>
                  <a:gd name="T74" fmla="*/ 94 w 153"/>
                  <a:gd name="T75" fmla="*/ 100 h 133"/>
                  <a:gd name="T76" fmla="*/ 87 w 153"/>
                  <a:gd name="T77" fmla="*/ 104 h 133"/>
                  <a:gd name="T78" fmla="*/ 80 w 153"/>
                  <a:gd name="T79" fmla="*/ 112 h 133"/>
                  <a:gd name="T80" fmla="*/ 78 w 153"/>
                  <a:gd name="T81" fmla="*/ 116 h 133"/>
                  <a:gd name="T82" fmla="*/ 73 w 153"/>
                  <a:gd name="T83" fmla="*/ 116 h 133"/>
                  <a:gd name="T84" fmla="*/ 70 w 153"/>
                  <a:gd name="T85" fmla="*/ 121 h 133"/>
                  <a:gd name="T86" fmla="*/ 68 w 153"/>
                  <a:gd name="T87" fmla="*/ 126 h 133"/>
                  <a:gd name="T88" fmla="*/ 59 w 153"/>
                  <a:gd name="T89" fmla="*/ 133 h 133"/>
                  <a:gd name="T90" fmla="*/ 56 w 153"/>
                  <a:gd name="T91" fmla="*/ 130 h 133"/>
                  <a:gd name="T92" fmla="*/ 49 w 153"/>
                  <a:gd name="T93" fmla="*/ 130 h 133"/>
                  <a:gd name="T94" fmla="*/ 42 w 153"/>
                  <a:gd name="T95" fmla="*/ 130 h 133"/>
                  <a:gd name="T96" fmla="*/ 37 w 153"/>
                  <a:gd name="T97" fmla="*/ 126 h 133"/>
                  <a:gd name="T98" fmla="*/ 28 w 153"/>
                  <a:gd name="T99" fmla="*/ 123 h 133"/>
                  <a:gd name="T100" fmla="*/ 11 w 153"/>
                  <a:gd name="T101" fmla="*/ 123 h 133"/>
                  <a:gd name="T102" fmla="*/ 0 w 153"/>
                  <a:gd name="T103" fmla="*/ 112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
                  <a:gd name="T157" fmla="*/ 0 h 133"/>
                  <a:gd name="T158" fmla="*/ 153 w 153"/>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 h="133">
                    <a:moveTo>
                      <a:pt x="0" y="112"/>
                    </a:moveTo>
                    <a:lnTo>
                      <a:pt x="0" y="64"/>
                    </a:lnTo>
                    <a:lnTo>
                      <a:pt x="28" y="64"/>
                    </a:lnTo>
                    <a:lnTo>
                      <a:pt x="26" y="62"/>
                    </a:lnTo>
                    <a:lnTo>
                      <a:pt x="26" y="41"/>
                    </a:lnTo>
                    <a:lnTo>
                      <a:pt x="26" y="38"/>
                    </a:lnTo>
                    <a:lnTo>
                      <a:pt x="26" y="36"/>
                    </a:lnTo>
                    <a:lnTo>
                      <a:pt x="28" y="36"/>
                    </a:lnTo>
                    <a:lnTo>
                      <a:pt x="26" y="36"/>
                    </a:lnTo>
                    <a:lnTo>
                      <a:pt x="28" y="34"/>
                    </a:lnTo>
                    <a:lnTo>
                      <a:pt x="30" y="34"/>
                    </a:lnTo>
                    <a:lnTo>
                      <a:pt x="30" y="36"/>
                    </a:lnTo>
                    <a:lnTo>
                      <a:pt x="30" y="41"/>
                    </a:lnTo>
                    <a:lnTo>
                      <a:pt x="33" y="41"/>
                    </a:lnTo>
                    <a:lnTo>
                      <a:pt x="37" y="38"/>
                    </a:lnTo>
                    <a:lnTo>
                      <a:pt x="42" y="38"/>
                    </a:lnTo>
                    <a:lnTo>
                      <a:pt x="42" y="41"/>
                    </a:lnTo>
                    <a:lnTo>
                      <a:pt x="42" y="43"/>
                    </a:lnTo>
                    <a:lnTo>
                      <a:pt x="44" y="43"/>
                    </a:lnTo>
                    <a:lnTo>
                      <a:pt x="54" y="48"/>
                    </a:lnTo>
                    <a:lnTo>
                      <a:pt x="59" y="50"/>
                    </a:lnTo>
                    <a:lnTo>
                      <a:pt x="66" y="48"/>
                    </a:lnTo>
                    <a:lnTo>
                      <a:pt x="70" y="52"/>
                    </a:lnTo>
                    <a:lnTo>
                      <a:pt x="78" y="55"/>
                    </a:lnTo>
                    <a:lnTo>
                      <a:pt x="80" y="55"/>
                    </a:lnTo>
                    <a:lnTo>
                      <a:pt x="82" y="55"/>
                    </a:lnTo>
                    <a:lnTo>
                      <a:pt x="85" y="60"/>
                    </a:lnTo>
                    <a:lnTo>
                      <a:pt x="89" y="64"/>
                    </a:lnTo>
                    <a:lnTo>
                      <a:pt x="94" y="67"/>
                    </a:lnTo>
                    <a:lnTo>
                      <a:pt x="96" y="67"/>
                    </a:lnTo>
                    <a:lnTo>
                      <a:pt x="99" y="67"/>
                    </a:lnTo>
                    <a:lnTo>
                      <a:pt x="101" y="67"/>
                    </a:lnTo>
                    <a:lnTo>
                      <a:pt x="101" y="55"/>
                    </a:lnTo>
                    <a:lnTo>
                      <a:pt x="101" y="52"/>
                    </a:lnTo>
                    <a:lnTo>
                      <a:pt x="99" y="52"/>
                    </a:lnTo>
                    <a:lnTo>
                      <a:pt x="96" y="55"/>
                    </a:lnTo>
                    <a:lnTo>
                      <a:pt x="92" y="52"/>
                    </a:lnTo>
                    <a:lnTo>
                      <a:pt x="89" y="52"/>
                    </a:lnTo>
                    <a:lnTo>
                      <a:pt x="85" y="48"/>
                    </a:lnTo>
                    <a:lnTo>
                      <a:pt x="85" y="45"/>
                    </a:lnTo>
                    <a:lnTo>
                      <a:pt x="92" y="24"/>
                    </a:lnTo>
                    <a:lnTo>
                      <a:pt x="89" y="12"/>
                    </a:lnTo>
                    <a:lnTo>
                      <a:pt x="92" y="5"/>
                    </a:lnTo>
                    <a:lnTo>
                      <a:pt x="94" y="3"/>
                    </a:lnTo>
                    <a:lnTo>
                      <a:pt x="113" y="0"/>
                    </a:lnTo>
                    <a:lnTo>
                      <a:pt x="113" y="3"/>
                    </a:lnTo>
                    <a:lnTo>
                      <a:pt x="113" y="5"/>
                    </a:lnTo>
                    <a:lnTo>
                      <a:pt x="115" y="5"/>
                    </a:lnTo>
                    <a:lnTo>
                      <a:pt x="118" y="8"/>
                    </a:lnTo>
                    <a:lnTo>
                      <a:pt x="120" y="5"/>
                    </a:lnTo>
                    <a:lnTo>
                      <a:pt x="122" y="5"/>
                    </a:lnTo>
                    <a:lnTo>
                      <a:pt x="130" y="10"/>
                    </a:lnTo>
                    <a:lnTo>
                      <a:pt x="144" y="15"/>
                    </a:lnTo>
                    <a:lnTo>
                      <a:pt x="144" y="17"/>
                    </a:lnTo>
                    <a:lnTo>
                      <a:pt x="146" y="19"/>
                    </a:lnTo>
                    <a:lnTo>
                      <a:pt x="148" y="19"/>
                    </a:lnTo>
                    <a:lnTo>
                      <a:pt x="148" y="22"/>
                    </a:lnTo>
                    <a:lnTo>
                      <a:pt x="151" y="24"/>
                    </a:lnTo>
                    <a:lnTo>
                      <a:pt x="151" y="26"/>
                    </a:lnTo>
                    <a:lnTo>
                      <a:pt x="153" y="31"/>
                    </a:lnTo>
                    <a:lnTo>
                      <a:pt x="153" y="34"/>
                    </a:lnTo>
                    <a:lnTo>
                      <a:pt x="151" y="36"/>
                    </a:lnTo>
                    <a:lnTo>
                      <a:pt x="151" y="41"/>
                    </a:lnTo>
                    <a:lnTo>
                      <a:pt x="148" y="45"/>
                    </a:lnTo>
                    <a:lnTo>
                      <a:pt x="148" y="55"/>
                    </a:lnTo>
                    <a:lnTo>
                      <a:pt x="151" y="55"/>
                    </a:lnTo>
                    <a:lnTo>
                      <a:pt x="151" y="57"/>
                    </a:lnTo>
                    <a:lnTo>
                      <a:pt x="148" y="57"/>
                    </a:lnTo>
                    <a:lnTo>
                      <a:pt x="146" y="60"/>
                    </a:lnTo>
                    <a:lnTo>
                      <a:pt x="144" y="71"/>
                    </a:lnTo>
                    <a:lnTo>
                      <a:pt x="141" y="71"/>
                    </a:lnTo>
                    <a:lnTo>
                      <a:pt x="141" y="74"/>
                    </a:lnTo>
                    <a:lnTo>
                      <a:pt x="141" y="76"/>
                    </a:lnTo>
                    <a:lnTo>
                      <a:pt x="144" y="76"/>
                    </a:lnTo>
                    <a:lnTo>
                      <a:pt x="146" y="76"/>
                    </a:lnTo>
                    <a:lnTo>
                      <a:pt x="146" y="78"/>
                    </a:lnTo>
                    <a:lnTo>
                      <a:pt x="106" y="93"/>
                    </a:lnTo>
                    <a:lnTo>
                      <a:pt x="108" y="100"/>
                    </a:lnTo>
                    <a:lnTo>
                      <a:pt x="106" y="100"/>
                    </a:lnTo>
                    <a:lnTo>
                      <a:pt x="104" y="100"/>
                    </a:lnTo>
                    <a:lnTo>
                      <a:pt x="101" y="100"/>
                    </a:lnTo>
                    <a:lnTo>
                      <a:pt x="96" y="100"/>
                    </a:lnTo>
                    <a:lnTo>
                      <a:pt x="94" y="100"/>
                    </a:lnTo>
                    <a:lnTo>
                      <a:pt x="89" y="104"/>
                    </a:lnTo>
                    <a:lnTo>
                      <a:pt x="87" y="104"/>
                    </a:lnTo>
                    <a:lnTo>
                      <a:pt x="87" y="112"/>
                    </a:lnTo>
                    <a:lnTo>
                      <a:pt x="82" y="112"/>
                    </a:lnTo>
                    <a:lnTo>
                      <a:pt x="80" y="112"/>
                    </a:lnTo>
                    <a:lnTo>
                      <a:pt x="80" y="114"/>
                    </a:lnTo>
                    <a:lnTo>
                      <a:pt x="78" y="116"/>
                    </a:lnTo>
                    <a:lnTo>
                      <a:pt x="75" y="116"/>
                    </a:lnTo>
                    <a:lnTo>
                      <a:pt x="73" y="116"/>
                    </a:lnTo>
                    <a:lnTo>
                      <a:pt x="73" y="119"/>
                    </a:lnTo>
                    <a:lnTo>
                      <a:pt x="70" y="121"/>
                    </a:lnTo>
                    <a:lnTo>
                      <a:pt x="68" y="123"/>
                    </a:lnTo>
                    <a:lnTo>
                      <a:pt x="68" y="126"/>
                    </a:lnTo>
                    <a:lnTo>
                      <a:pt x="63" y="133"/>
                    </a:lnTo>
                    <a:lnTo>
                      <a:pt x="61" y="133"/>
                    </a:lnTo>
                    <a:lnTo>
                      <a:pt x="59" y="133"/>
                    </a:lnTo>
                    <a:lnTo>
                      <a:pt x="59" y="130"/>
                    </a:lnTo>
                    <a:lnTo>
                      <a:pt x="56" y="130"/>
                    </a:lnTo>
                    <a:lnTo>
                      <a:pt x="54" y="130"/>
                    </a:lnTo>
                    <a:lnTo>
                      <a:pt x="49" y="130"/>
                    </a:lnTo>
                    <a:lnTo>
                      <a:pt x="47" y="130"/>
                    </a:lnTo>
                    <a:lnTo>
                      <a:pt x="42" y="130"/>
                    </a:lnTo>
                    <a:lnTo>
                      <a:pt x="40" y="130"/>
                    </a:lnTo>
                    <a:lnTo>
                      <a:pt x="40" y="128"/>
                    </a:lnTo>
                    <a:lnTo>
                      <a:pt x="37" y="126"/>
                    </a:lnTo>
                    <a:lnTo>
                      <a:pt x="35" y="126"/>
                    </a:lnTo>
                    <a:lnTo>
                      <a:pt x="28" y="123"/>
                    </a:lnTo>
                    <a:lnTo>
                      <a:pt x="14" y="126"/>
                    </a:lnTo>
                    <a:lnTo>
                      <a:pt x="11" y="123"/>
                    </a:lnTo>
                    <a:lnTo>
                      <a:pt x="2" y="116"/>
                    </a:lnTo>
                    <a:lnTo>
                      <a:pt x="2" y="114"/>
                    </a:lnTo>
                    <a:lnTo>
                      <a:pt x="0" y="112"/>
                    </a:lnTo>
                    <a:close/>
                  </a:path>
                </a:pathLst>
              </a:custGeom>
              <a:grpFill/>
              <a:ln w="9525">
                <a:noFill/>
                <a:round/>
                <a:headEnd/>
                <a:tailEnd/>
              </a:ln>
            </p:spPr>
            <p:txBody>
              <a:bodyPr/>
              <a:lstStyle/>
              <a:p>
                <a:pPr>
                  <a:defRPr/>
                </a:pPr>
                <a:endParaRPr lang="en-US" sz="1200" kern="0">
                  <a:solidFill>
                    <a:srgbClr val="0096D6"/>
                  </a:solidFill>
                </a:endParaRPr>
              </a:p>
            </p:txBody>
          </p:sp>
          <p:sp>
            <p:nvSpPr>
              <p:cNvPr id="2831" name="Freeform 1006"/>
              <p:cNvSpPr>
                <a:spLocks/>
              </p:cNvSpPr>
              <p:nvPr/>
            </p:nvSpPr>
            <p:spPr bwMode="auto">
              <a:xfrm>
                <a:off x="3171" y="2713"/>
                <a:ext cx="153" cy="133"/>
              </a:xfrm>
              <a:custGeom>
                <a:avLst/>
                <a:gdLst>
                  <a:gd name="T0" fmla="*/ 28 w 153"/>
                  <a:gd name="T1" fmla="*/ 64 h 133"/>
                  <a:gd name="T2" fmla="*/ 26 w 153"/>
                  <a:gd name="T3" fmla="*/ 62 h 133"/>
                  <a:gd name="T4" fmla="*/ 26 w 153"/>
                  <a:gd name="T5" fmla="*/ 36 h 133"/>
                  <a:gd name="T6" fmla="*/ 26 w 153"/>
                  <a:gd name="T7" fmla="*/ 36 h 133"/>
                  <a:gd name="T8" fmla="*/ 30 w 153"/>
                  <a:gd name="T9" fmla="*/ 36 h 133"/>
                  <a:gd name="T10" fmla="*/ 33 w 153"/>
                  <a:gd name="T11" fmla="*/ 41 h 133"/>
                  <a:gd name="T12" fmla="*/ 42 w 153"/>
                  <a:gd name="T13" fmla="*/ 38 h 133"/>
                  <a:gd name="T14" fmla="*/ 44 w 153"/>
                  <a:gd name="T15" fmla="*/ 43 h 133"/>
                  <a:gd name="T16" fmla="*/ 66 w 153"/>
                  <a:gd name="T17" fmla="*/ 48 h 133"/>
                  <a:gd name="T18" fmla="*/ 78 w 153"/>
                  <a:gd name="T19" fmla="*/ 55 h 133"/>
                  <a:gd name="T20" fmla="*/ 85 w 153"/>
                  <a:gd name="T21" fmla="*/ 60 h 133"/>
                  <a:gd name="T22" fmla="*/ 96 w 153"/>
                  <a:gd name="T23" fmla="*/ 67 h 133"/>
                  <a:gd name="T24" fmla="*/ 99 w 153"/>
                  <a:gd name="T25" fmla="*/ 67 h 133"/>
                  <a:gd name="T26" fmla="*/ 101 w 153"/>
                  <a:gd name="T27" fmla="*/ 67 h 133"/>
                  <a:gd name="T28" fmla="*/ 99 w 153"/>
                  <a:gd name="T29" fmla="*/ 52 h 133"/>
                  <a:gd name="T30" fmla="*/ 89 w 153"/>
                  <a:gd name="T31" fmla="*/ 52 h 133"/>
                  <a:gd name="T32" fmla="*/ 92 w 153"/>
                  <a:gd name="T33" fmla="*/ 24 h 133"/>
                  <a:gd name="T34" fmla="*/ 94 w 153"/>
                  <a:gd name="T35" fmla="*/ 3 h 133"/>
                  <a:gd name="T36" fmla="*/ 113 w 153"/>
                  <a:gd name="T37" fmla="*/ 3 h 133"/>
                  <a:gd name="T38" fmla="*/ 115 w 153"/>
                  <a:gd name="T39" fmla="*/ 5 h 133"/>
                  <a:gd name="T40" fmla="*/ 122 w 153"/>
                  <a:gd name="T41" fmla="*/ 5 h 133"/>
                  <a:gd name="T42" fmla="*/ 144 w 153"/>
                  <a:gd name="T43" fmla="*/ 15 h 133"/>
                  <a:gd name="T44" fmla="*/ 144 w 153"/>
                  <a:gd name="T45" fmla="*/ 17 h 133"/>
                  <a:gd name="T46" fmla="*/ 146 w 153"/>
                  <a:gd name="T47" fmla="*/ 19 h 133"/>
                  <a:gd name="T48" fmla="*/ 151 w 153"/>
                  <a:gd name="T49" fmla="*/ 24 h 133"/>
                  <a:gd name="T50" fmla="*/ 153 w 153"/>
                  <a:gd name="T51" fmla="*/ 31 h 133"/>
                  <a:gd name="T52" fmla="*/ 151 w 153"/>
                  <a:gd name="T53" fmla="*/ 36 h 133"/>
                  <a:gd name="T54" fmla="*/ 151 w 153"/>
                  <a:gd name="T55" fmla="*/ 41 h 133"/>
                  <a:gd name="T56" fmla="*/ 148 w 153"/>
                  <a:gd name="T57" fmla="*/ 55 h 133"/>
                  <a:gd name="T58" fmla="*/ 151 w 153"/>
                  <a:gd name="T59" fmla="*/ 57 h 133"/>
                  <a:gd name="T60" fmla="*/ 146 w 153"/>
                  <a:gd name="T61" fmla="*/ 60 h 133"/>
                  <a:gd name="T62" fmla="*/ 141 w 153"/>
                  <a:gd name="T63" fmla="*/ 71 h 133"/>
                  <a:gd name="T64" fmla="*/ 144 w 153"/>
                  <a:gd name="T65" fmla="*/ 76 h 133"/>
                  <a:gd name="T66" fmla="*/ 146 w 153"/>
                  <a:gd name="T67" fmla="*/ 78 h 133"/>
                  <a:gd name="T68" fmla="*/ 108 w 153"/>
                  <a:gd name="T69" fmla="*/ 100 h 133"/>
                  <a:gd name="T70" fmla="*/ 106 w 153"/>
                  <a:gd name="T71" fmla="*/ 100 h 133"/>
                  <a:gd name="T72" fmla="*/ 101 w 153"/>
                  <a:gd name="T73" fmla="*/ 100 h 133"/>
                  <a:gd name="T74" fmla="*/ 94 w 153"/>
                  <a:gd name="T75" fmla="*/ 100 h 133"/>
                  <a:gd name="T76" fmla="*/ 87 w 153"/>
                  <a:gd name="T77" fmla="*/ 104 h 133"/>
                  <a:gd name="T78" fmla="*/ 80 w 153"/>
                  <a:gd name="T79" fmla="*/ 112 h 133"/>
                  <a:gd name="T80" fmla="*/ 78 w 153"/>
                  <a:gd name="T81" fmla="*/ 116 h 133"/>
                  <a:gd name="T82" fmla="*/ 73 w 153"/>
                  <a:gd name="T83" fmla="*/ 116 h 133"/>
                  <a:gd name="T84" fmla="*/ 70 w 153"/>
                  <a:gd name="T85" fmla="*/ 121 h 133"/>
                  <a:gd name="T86" fmla="*/ 68 w 153"/>
                  <a:gd name="T87" fmla="*/ 126 h 133"/>
                  <a:gd name="T88" fmla="*/ 59 w 153"/>
                  <a:gd name="T89" fmla="*/ 133 h 133"/>
                  <a:gd name="T90" fmla="*/ 56 w 153"/>
                  <a:gd name="T91" fmla="*/ 130 h 133"/>
                  <a:gd name="T92" fmla="*/ 49 w 153"/>
                  <a:gd name="T93" fmla="*/ 130 h 133"/>
                  <a:gd name="T94" fmla="*/ 42 w 153"/>
                  <a:gd name="T95" fmla="*/ 130 h 133"/>
                  <a:gd name="T96" fmla="*/ 37 w 153"/>
                  <a:gd name="T97" fmla="*/ 126 h 133"/>
                  <a:gd name="T98" fmla="*/ 28 w 153"/>
                  <a:gd name="T99" fmla="*/ 123 h 133"/>
                  <a:gd name="T100" fmla="*/ 11 w 153"/>
                  <a:gd name="T101" fmla="*/ 123 h 133"/>
                  <a:gd name="T102" fmla="*/ 0 w 153"/>
                  <a:gd name="T103" fmla="*/ 112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
                  <a:gd name="T157" fmla="*/ 0 h 133"/>
                  <a:gd name="T158" fmla="*/ 153 w 153"/>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 h="133">
                    <a:moveTo>
                      <a:pt x="0" y="112"/>
                    </a:moveTo>
                    <a:lnTo>
                      <a:pt x="0" y="64"/>
                    </a:lnTo>
                    <a:lnTo>
                      <a:pt x="28" y="64"/>
                    </a:lnTo>
                    <a:lnTo>
                      <a:pt x="26" y="62"/>
                    </a:lnTo>
                    <a:lnTo>
                      <a:pt x="26" y="41"/>
                    </a:lnTo>
                    <a:lnTo>
                      <a:pt x="26" y="38"/>
                    </a:lnTo>
                    <a:lnTo>
                      <a:pt x="26" y="36"/>
                    </a:lnTo>
                    <a:lnTo>
                      <a:pt x="28" y="36"/>
                    </a:lnTo>
                    <a:lnTo>
                      <a:pt x="26" y="36"/>
                    </a:lnTo>
                    <a:lnTo>
                      <a:pt x="28" y="34"/>
                    </a:lnTo>
                    <a:lnTo>
                      <a:pt x="30" y="34"/>
                    </a:lnTo>
                    <a:lnTo>
                      <a:pt x="30" y="36"/>
                    </a:lnTo>
                    <a:lnTo>
                      <a:pt x="30" y="41"/>
                    </a:lnTo>
                    <a:lnTo>
                      <a:pt x="33" y="41"/>
                    </a:lnTo>
                    <a:lnTo>
                      <a:pt x="37" y="38"/>
                    </a:lnTo>
                    <a:lnTo>
                      <a:pt x="42" y="38"/>
                    </a:lnTo>
                    <a:lnTo>
                      <a:pt x="42" y="41"/>
                    </a:lnTo>
                    <a:lnTo>
                      <a:pt x="42" y="43"/>
                    </a:lnTo>
                    <a:lnTo>
                      <a:pt x="44" y="43"/>
                    </a:lnTo>
                    <a:lnTo>
                      <a:pt x="54" y="48"/>
                    </a:lnTo>
                    <a:lnTo>
                      <a:pt x="59" y="50"/>
                    </a:lnTo>
                    <a:lnTo>
                      <a:pt x="66" y="48"/>
                    </a:lnTo>
                    <a:lnTo>
                      <a:pt x="70" y="52"/>
                    </a:lnTo>
                    <a:lnTo>
                      <a:pt x="78" y="55"/>
                    </a:lnTo>
                    <a:lnTo>
                      <a:pt x="80" y="55"/>
                    </a:lnTo>
                    <a:lnTo>
                      <a:pt x="82" y="55"/>
                    </a:lnTo>
                    <a:lnTo>
                      <a:pt x="85" y="60"/>
                    </a:lnTo>
                    <a:lnTo>
                      <a:pt x="89" y="64"/>
                    </a:lnTo>
                    <a:lnTo>
                      <a:pt x="94" y="67"/>
                    </a:lnTo>
                    <a:lnTo>
                      <a:pt x="96" y="67"/>
                    </a:lnTo>
                    <a:lnTo>
                      <a:pt x="99" y="67"/>
                    </a:lnTo>
                    <a:lnTo>
                      <a:pt x="101" y="67"/>
                    </a:lnTo>
                    <a:lnTo>
                      <a:pt x="101" y="55"/>
                    </a:lnTo>
                    <a:lnTo>
                      <a:pt x="101" y="52"/>
                    </a:lnTo>
                    <a:lnTo>
                      <a:pt x="99" y="52"/>
                    </a:lnTo>
                    <a:lnTo>
                      <a:pt x="96" y="55"/>
                    </a:lnTo>
                    <a:lnTo>
                      <a:pt x="92" y="52"/>
                    </a:lnTo>
                    <a:lnTo>
                      <a:pt x="89" y="52"/>
                    </a:lnTo>
                    <a:lnTo>
                      <a:pt x="85" y="48"/>
                    </a:lnTo>
                    <a:lnTo>
                      <a:pt x="85" y="45"/>
                    </a:lnTo>
                    <a:lnTo>
                      <a:pt x="92" y="24"/>
                    </a:lnTo>
                    <a:lnTo>
                      <a:pt x="89" y="12"/>
                    </a:lnTo>
                    <a:lnTo>
                      <a:pt x="92" y="5"/>
                    </a:lnTo>
                    <a:lnTo>
                      <a:pt x="94" y="3"/>
                    </a:lnTo>
                    <a:lnTo>
                      <a:pt x="113" y="0"/>
                    </a:lnTo>
                    <a:lnTo>
                      <a:pt x="113" y="3"/>
                    </a:lnTo>
                    <a:lnTo>
                      <a:pt x="113" y="5"/>
                    </a:lnTo>
                    <a:lnTo>
                      <a:pt x="115" y="5"/>
                    </a:lnTo>
                    <a:lnTo>
                      <a:pt x="118" y="8"/>
                    </a:lnTo>
                    <a:lnTo>
                      <a:pt x="120" y="5"/>
                    </a:lnTo>
                    <a:lnTo>
                      <a:pt x="122" y="5"/>
                    </a:lnTo>
                    <a:lnTo>
                      <a:pt x="130" y="10"/>
                    </a:lnTo>
                    <a:lnTo>
                      <a:pt x="144" y="15"/>
                    </a:lnTo>
                    <a:lnTo>
                      <a:pt x="144" y="17"/>
                    </a:lnTo>
                    <a:lnTo>
                      <a:pt x="146" y="19"/>
                    </a:lnTo>
                    <a:lnTo>
                      <a:pt x="148" y="19"/>
                    </a:lnTo>
                    <a:lnTo>
                      <a:pt x="148" y="22"/>
                    </a:lnTo>
                    <a:lnTo>
                      <a:pt x="151" y="24"/>
                    </a:lnTo>
                    <a:lnTo>
                      <a:pt x="151" y="26"/>
                    </a:lnTo>
                    <a:lnTo>
                      <a:pt x="153" y="31"/>
                    </a:lnTo>
                    <a:lnTo>
                      <a:pt x="153" y="34"/>
                    </a:lnTo>
                    <a:lnTo>
                      <a:pt x="151" y="36"/>
                    </a:lnTo>
                    <a:lnTo>
                      <a:pt x="151" y="41"/>
                    </a:lnTo>
                    <a:lnTo>
                      <a:pt x="148" y="45"/>
                    </a:lnTo>
                    <a:lnTo>
                      <a:pt x="148" y="55"/>
                    </a:lnTo>
                    <a:lnTo>
                      <a:pt x="151" y="55"/>
                    </a:lnTo>
                    <a:lnTo>
                      <a:pt x="151" y="57"/>
                    </a:lnTo>
                    <a:lnTo>
                      <a:pt x="148" y="57"/>
                    </a:lnTo>
                    <a:lnTo>
                      <a:pt x="146" y="60"/>
                    </a:lnTo>
                    <a:lnTo>
                      <a:pt x="144" y="71"/>
                    </a:lnTo>
                    <a:lnTo>
                      <a:pt x="141" y="71"/>
                    </a:lnTo>
                    <a:lnTo>
                      <a:pt x="141" y="74"/>
                    </a:lnTo>
                    <a:lnTo>
                      <a:pt x="141" y="76"/>
                    </a:lnTo>
                    <a:lnTo>
                      <a:pt x="144" y="76"/>
                    </a:lnTo>
                    <a:lnTo>
                      <a:pt x="146" y="76"/>
                    </a:lnTo>
                    <a:lnTo>
                      <a:pt x="146" y="78"/>
                    </a:lnTo>
                    <a:lnTo>
                      <a:pt x="106" y="93"/>
                    </a:lnTo>
                    <a:lnTo>
                      <a:pt x="108" y="100"/>
                    </a:lnTo>
                    <a:lnTo>
                      <a:pt x="106" y="100"/>
                    </a:lnTo>
                    <a:lnTo>
                      <a:pt x="104" y="100"/>
                    </a:lnTo>
                    <a:lnTo>
                      <a:pt x="101" y="100"/>
                    </a:lnTo>
                    <a:lnTo>
                      <a:pt x="96" y="100"/>
                    </a:lnTo>
                    <a:lnTo>
                      <a:pt x="94" y="100"/>
                    </a:lnTo>
                    <a:lnTo>
                      <a:pt x="89" y="104"/>
                    </a:lnTo>
                    <a:lnTo>
                      <a:pt x="87" y="104"/>
                    </a:lnTo>
                    <a:lnTo>
                      <a:pt x="87" y="112"/>
                    </a:lnTo>
                    <a:lnTo>
                      <a:pt x="82" y="112"/>
                    </a:lnTo>
                    <a:lnTo>
                      <a:pt x="80" y="112"/>
                    </a:lnTo>
                    <a:lnTo>
                      <a:pt x="80" y="114"/>
                    </a:lnTo>
                    <a:lnTo>
                      <a:pt x="78" y="116"/>
                    </a:lnTo>
                    <a:lnTo>
                      <a:pt x="75" y="116"/>
                    </a:lnTo>
                    <a:lnTo>
                      <a:pt x="73" y="116"/>
                    </a:lnTo>
                    <a:lnTo>
                      <a:pt x="73" y="119"/>
                    </a:lnTo>
                    <a:lnTo>
                      <a:pt x="70" y="121"/>
                    </a:lnTo>
                    <a:lnTo>
                      <a:pt x="68" y="123"/>
                    </a:lnTo>
                    <a:lnTo>
                      <a:pt x="68" y="126"/>
                    </a:lnTo>
                    <a:lnTo>
                      <a:pt x="63" y="133"/>
                    </a:lnTo>
                    <a:lnTo>
                      <a:pt x="61" y="133"/>
                    </a:lnTo>
                    <a:lnTo>
                      <a:pt x="59" y="133"/>
                    </a:lnTo>
                    <a:lnTo>
                      <a:pt x="59" y="130"/>
                    </a:lnTo>
                    <a:lnTo>
                      <a:pt x="56" y="130"/>
                    </a:lnTo>
                    <a:lnTo>
                      <a:pt x="54" y="130"/>
                    </a:lnTo>
                    <a:lnTo>
                      <a:pt x="49" y="130"/>
                    </a:lnTo>
                    <a:lnTo>
                      <a:pt x="47" y="130"/>
                    </a:lnTo>
                    <a:lnTo>
                      <a:pt x="42" y="130"/>
                    </a:lnTo>
                    <a:lnTo>
                      <a:pt x="40" y="130"/>
                    </a:lnTo>
                    <a:lnTo>
                      <a:pt x="40" y="128"/>
                    </a:lnTo>
                    <a:lnTo>
                      <a:pt x="37" y="126"/>
                    </a:lnTo>
                    <a:lnTo>
                      <a:pt x="35" y="126"/>
                    </a:lnTo>
                    <a:lnTo>
                      <a:pt x="28" y="123"/>
                    </a:lnTo>
                    <a:lnTo>
                      <a:pt x="14" y="126"/>
                    </a:lnTo>
                    <a:lnTo>
                      <a:pt x="11" y="123"/>
                    </a:lnTo>
                    <a:lnTo>
                      <a:pt x="2" y="116"/>
                    </a:lnTo>
                    <a:lnTo>
                      <a:pt x="2" y="114"/>
                    </a:lnTo>
                    <a:lnTo>
                      <a:pt x="0" y="112"/>
                    </a:lnTo>
                  </a:path>
                </a:pathLst>
              </a:custGeom>
              <a:grpFill/>
              <a:ln w="9525">
                <a:noFill/>
                <a:round/>
                <a:headEnd/>
                <a:tailEnd/>
              </a:ln>
            </p:spPr>
            <p:txBody>
              <a:bodyPr/>
              <a:lstStyle/>
              <a:p>
                <a:pPr>
                  <a:defRPr/>
                </a:pPr>
                <a:endParaRPr lang="en-US" sz="1200" kern="0">
                  <a:solidFill>
                    <a:srgbClr val="0096D6"/>
                  </a:solidFill>
                </a:endParaRPr>
              </a:p>
            </p:txBody>
          </p:sp>
          <p:sp>
            <p:nvSpPr>
              <p:cNvPr id="2832" name="Freeform 1007"/>
              <p:cNvSpPr>
                <a:spLocks/>
              </p:cNvSpPr>
              <p:nvPr/>
            </p:nvSpPr>
            <p:spPr bwMode="auto">
              <a:xfrm>
                <a:off x="1990" y="2357"/>
                <a:ext cx="18" cy="7"/>
              </a:xfrm>
              <a:custGeom>
                <a:avLst/>
                <a:gdLst>
                  <a:gd name="T0" fmla="*/ 18 w 18"/>
                  <a:gd name="T1" fmla="*/ 0 h 7"/>
                  <a:gd name="T2" fmla="*/ 18 w 18"/>
                  <a:gd name="T3" fmla="*/ 2 h 7"/>
                  <a:gd name="T4" fmla="*/ 18 w 18"/>
                  <a:gd name="T5" fmla="*/ 5 h 7"/>
                  <a:gd name="T6" fmla="*/ 16 w 18"/>
                  <a:gd name="T7" fmla="*/ 7 h 7"/>
                  <a:gd name="T8" fmla="*/ 2 w 18"/>
                  <a:gd name="T9" fmla="*/ 7 h 7"/>
                  <a:gd name="T10" fmla="*/ 2 w 18"/>
                  <a:gd name="T11" fmla="*/ 7 h 7"/>
                  <a:gd name="T12" fmla="*/ 2 w 18"/>
                  <a:gd name="T13" fmla="*/ 5 h 7"/>
                  <a:gd name="T14" fmla="*/ 0 w 18"/>
                  <a:gd name="T15" fmla="*/ 2 h 7"/>
                  <a:gd name="T16" fmla="*/ 0 w 18"/>
                  <a:gd name="T17" fmla="*/ 2 h 7"/>
                  <a:gd name="T18" fmla="*/ 2 w 18"/>
                  <a:gd name="T19" fmla="*/ 0 h 7"/>
                  <a:gd name="T20" fmla="*/ 16 w 18"/>
                  <a:gd name="T21" fmla="*/ 0 h 7"/>
                  <a:gd name="T22" fmla="*/ 18 w 18"/>
                  <a:gd name="T23" fmla="*/ 0 h 7"/>
                  <a:gd name="T24" fmla="*/ 18 w 18"/>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7"/>
                  <a:gd name="T41" fmla="*/ 18 w 1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7">
                    <a:moveTo>
                      <a:pt x="18" y="0"/>
                    </a:moveTo>
                    <a:lnTo>
                      <a:pt x="18" y="2"/>
                    </a:lnTo>
                    <a:lnTo>
                      <a:pt x="18" y="5"/>
                    </a:lnTo>
                    <a:lnTo>
                      <a:pt x="16" y="7"/>
                    </a:lnTo>
                    <a:lnTo>
                      <a:pt x="2" y="7"/>
                    </a:lnTo>
                    <a:lnTo>
                      <a:pt x="2" y="5"/>
                    </a:lnTo>
                    <a:lnTo>
                      <a:pt x="0" y="2"/>
                    </a:lnTo>
                    <a:lnTo>
                      <a:pt x="2" y="0"/>
                    </a:lnTo>
                    <a:lnTo>
                      <a:pt x="16" y="0"/>
                    </a:lnTo>
                    <a:lnTo>
                      <a:pt x="18" y="0"/>
                    </a:lnTo>
                    <a:close/>
                  </a:path>
                </a:pathLst>
              </a:custGeom>
              <a:grpFill/>
              <a:ln w="9525">
                <a:noFill/>
                <a:round/>
                <a:headEnd/>
                <a:tailEnd/>
              </a:ln>
            </p:spPr>
            <p:txBody>
              <a:bodyPr/>
              <a:lstStyle/>
              <a:p>
                <a:pPr>
                  <a:defRPr/>
                </a:pPr>
                <a:endParaRPr lang="en-US" sz="1200" kern="0">
                  <a:solidFill>
                    <a:srgbClr val="0096D6"/>
                  </a:solidFill>
                </a:endParaRPr>
              </a:p>
            </p:txBody>
          </p:sp>
          <p:sp>
            <p:nvSpPr>
              <p:cNvPr id="2833" name="Freeform 1008"/>
              <p:cNvSpPr>
                <a:spLocks/>
              </p:cNvSpPr>
              <p:nvPr/>
            </p:nvSpPr>
            <p:spPr bwMode="auto">
              <a:xfrm>
                <a:off x="1990" y="2357"/>
                <a:ext cx="18" cy="7"/>
              </a:xfrm>
              <a:custGeom>
                <a:avLst/>
                <a:gdLst>
                  <a:gd name="T0" fmla="*/ 18 w 18"/>
                  <a:gd name="T1" fmla="*/ 0 h 7"/>
                  <a:gd name="T2" fmla="*/ 18 w 18"/>
                  <a:gd name="T3" fmla="*/ 2 h 7"/>
                  <a:gd name="T4" fmla="*/ 18 w 18"/>
                  <a:gd name="T5" fmla="*/ 5 h 7"/>
                  <a:gd name="T6" fmla="*/ 16 w 18"/>
                  <a:gd name="T7" fmla="*/ 7 h 7"/>
                  <a:gd name="T8" fmla="*/ 2 w 18"/>
                  <a:gd name="T9" fmla="*/ 7 h 7"/>
                  <a:gd name="T10" fmla="*/ 2 w 18"/>
                  <a:gd name="T11" fmla="*/ 7 h 7"/>
                  <a:gd name="T12" fmla="*/ 2 w 18"/>
                  <a:gd name="T13" fmla="*/ 5 h 7"/>
                  <a:gd name="T14" fmla="*/ 0 w 18"/>
                  <a:gd name="T15" fmla="*/ 2 h 7"/>
                  <a:gd name="T16" fmla="*/ 0 w 18"/>
                  <a:gd name="T17" fmla="*/ 2 h 7"/>
                  <a:gd name="T18" fmla="*/ 2 w 18"/>
                  <a:gd name="T19" fmla="*/ 0 h 7"/>
                  <a:gd name="T20" fmla="*/ 16 w 18"/>
                  <a:gd name="T21" fmla="*/ 0 h 7"/>
                  <a:gd name="T22" fmla="*/ 18 w 18"/>
                  <a:gd name="T23" fmla="*/ 0 h 7"/>
                  <a:gd name="T24" fmla="*/ 18 w 18"/>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7"/>
                  <a:gd name="T41" fmla="*/ 18 w 1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7">
                    <a:moveTo>
                      <a:pt x="18" y="0"/>
                    </a:moveTo>
                    <a:lnTo>
                      <a:pt x="18" y="2"/>
                    </a:lnTo>
                    <a:lnTo>
                      <a:pt x="18" y="5"/>
                    </a:lnTo>
                    <a:lnTo>
                      <a:pt x="16" y="7"/>
                    </a:lnTo>
                    <a:lnTo>
                      <a:pt x="2" y="7"/>
                    </a:lnTo>
                    <a:lnTo>
                      <a:pt x="2" y="5"/>
                    </a:lnTo>
                    <a:lnTo>
                      <a:pt x="0" y="2"/>
                    </a:lnTo>
                    <a:lnTo>
                      <a:pt x="2" y="0"/>
                    </a:lnTo>
                    <a:lnTo>
                      <a:pt x="16" y="0"/>
                    </a:lnTo>
                    <a:lnTo>
                      <a:pt x="18" y="0"/>
                    </a:lnTo>
                  </a:path>
                </a:pathLst>
              </a:custGeom>
              <a:grpFill/>
              <a:ln w="9525">
                <a:noFill/>
                <a:round/>
                <a:headEnd/>
                <a:tailEnd/>
              </a:ln>
            </p:spPr>
            <p:txBody>
              <a:bodyPr/>
              <a:lstStyle/>
              <a:p>
                <a:pPr>
                  <a:defRPr/>
                </a:pPr>
                <a:endParaRPr lang="en-US" sz="1200" kern="0">
                  <a:solidFill>
                    <a:srgbClr val="0096D6"/>
                  </a:solidFill>
                </a:endParaRPr>
              </a:p>
            </p:txBody>
          </p:sp>
          <p:sp>
            <p:nvSpPr>
              <p:cNvPr id="2834" name="Freeform 1009"/>
              <p:cNvSpPr>
                <a:spLocks/>
              </p:cNvSpPr>
              <p:nvPr/>
            </p:nvSpPr>
            <p:spPr bwMode="auto">
              <a:xfrm>
                <a:off x="2072" y="2428"/>
                <a:ext cx="0" cy="4"/>
              </a:xfrm>
              <a:custGeom>
                <a:avLst/>
                <a:gdLst>
                  <a:gd name="T0" fmla="*/ 0 h 4"/>
                  <a:gd name="T1" fmla="*/ 0 h 4"/>
                  <a:gd name="T2" fmla="*/ 4 h 4"/>
                  <a:gd name="T3" fmla="*/ 2 h 4"/>
                  <a:gd name="T4" fmla="*/ 0 h 4"/>
                  <a:gd name="T5" fmla="*/ 0 60000 65536"/>
                  <a:gd name="T6" fmla="*/ 0 60000 65536"/>
                  <a:gd name="T7" fmla="*/ 0 60000 65536"/>
                  <a:gd name="T8" fmla="*/ 0 60000 65536"/>
                  <a:gd name="T9" fmla="*/ 0 60000 65536"/>
                  <a:gd name="T10" fmla="*/ 0 h 4"/>
                  <a:gd name="T11" fmla="*/ 4 h 4"/>
                </a:gdLst>
                <a:ahLst/>
                <a:cxnLst>
                  <a:cxn ang="T5">
                    <a:pos x="0" y="T0"/>
                  </a:cxn>
                  <a:cxn ang="T6">
                    <a:pos x="0" y="T1"/>
                  </a:cxn>
                  <a:cxn ang="T7">
                    <a:pos x="0" y="T2"/>
                  </a:cxn>
                  <a:cxn ang="T8">
                    <a:pos x="0" y="T3"/>
                  </a:cxn>
                  <a:cxn ang="T9">
                    <a:pos x="0" y="T4"/>
                  </a:cxn>
                </a:cxnLst>
                <a:rect l="0" t="T10" r="0" b="T11"/>
                <a:pathLst>
                  <a:path h="4">
                    <a:moveTo>
                      <a:pt x="0" y="0"/>
                    </a:moveTo>
                    <a:lnTo>
                      <a:pt x="0" y="0"/>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grpSp>
        <p:grpSp>
          <p:nvGrpSpPr>
            <p:cNvPr id="1902" name="Group 1010"/>
            <p:cNvGrpSpPr>
              <a:grpSpLocks/>
            </p:cNvGrpSpPr>
            <p:nvPr/>
          </p:nvGrpSpPr>
          <p:grpSpPr bwMode="auto">
            <a:xfrm>
              <a:off x="-5336" y="904"/>
              <a:ext cx="4573" cy="2015"/>
              <a:chOff x="544" y="904"/>
              <a:chExt cx="4573" cy="2015"/>
            </a:xfrm>
            <a:grpFill/>
          </p:grpSpPr>
          <p:sp>
            <p:nvSpPr>
              <p:cNvPr id="2435" name="Freeform 1011"/>
              <p:cNvSpPr>
                <a:spLocks/>
              </p:cNvSpPr>
              <p:nvPr/>
            </p:nvSpPr>
            <p:spPr bwMode="auto">
              <a:xfrm>
                <a:off x="2072" y="2428"/>
                <a:ext cx="0" cy="4"/>
              </a:xfrm>
              <a:custGeom>
                <a:avLst/>
                <a:gdLst>
                  <a:gd name="T0" fmla="*/ 0 h 4"/>
                  <a:gd name="T1" fmla="*/ 0 h 4"/>
                  <a:gd name="T2" fmla="*/ 4 h 4"/>
                  <a:gd name="T3" fmla="*/ 2 h 4"/>
                  <a:gd name="T4" fmla="*/ 0 h 4"/>
                  <a:gd name="T5" fmla="*/ 0 60000 65536"/>
                  <a:gd name="T6" fmla="*/ 0 60000 65536"/>
                  <a:gd name="T7" fmla="*/ 0 60000 65536"/>
                  <a:gd name="T8" fmla="*/ 0 60000 65536"/>
                  <a:gd name="T9" fmla="*/ 0 60000 65536"/>
                  <a:gd name="T10" fmla="*/ 0 h 4"/>
                  <a:gd name="T11" fmla="*/ 4 h 4"/>
                </a:gdLst>
                <a:ahLst/>
                <a:cxnLst>
                  <a:cxn ang="T5">
                    <a:pos x="0" y="T0"/>
                  </a:cxn>
                  <a:cxn ang="T6">
                    <a:pos x="0" y="T1"/>
                  </a:cxn>
                  <a:cxn ang="T7">
                    <a:pos x="0" y="T2"/>
                  </a:cxn>
                  <a:cxn ang="T8">
                    <a:pos x="0" y="T3"/>
                  </a:cxn>
                  <a:cxn ang="T9">
                    <a:pos x="0" y="T4"/>
                  </a:cxn>
                </a:cxnLst>
                <a:rect l="0" t="T10" r="0" b="T11"/>
                <a:pathLst>
                  <a:path h="4">
                    <a:moveTo>
                      <a:pt x="0" y="0"/>
                    </a:moveTo>
                    <a:lnTo>
                      <a:pt x="0" y="0"/>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36" name="Freeform 1012"/>
              <p:cNvSpPr>
                <a:spLocks/>
              </p:cNvSpPr>
              <p:nvPr/>
            </p:nvSpPr>
            <p:spPr bwMode="auto">
              <a:xfrm>
                <a:off x="2060" y="2385"/>
                <a:ext cx="10" cy="7"/>
              </a:xfrm>
              <a:custGeom>
                <a:avLst/>
                <a:gdLst>
                  <a:gd name="T0" fmla="*/ 8 w 10"/>
                  <a:gd name="T1" fmla="*/ 0 h 7"/>
                  <a:gd name="T2" fmla="*/ 5 w 10"/>
                  <a:gd name="T3" fmla="*/ 0 h 7"/>
                  <a:gd name="T4" fmla="*/ 5 w 10"/>
                  <a:gd name="T5" fmla="*/ 3 h 7"/>
                  <a:gd name="T6" fmla="*/ 3 w 10"/>
                  <a:gd name="T7" fmla="*/ 3 h 7"/>
                  <a:gd name="T8" fmla="*/ 0 w 10"/>
                  <a:gd name="T9" fmla="*/ 5 h 7"/>
                  <a:gd name="T10" fmla="*/ 3 w 10"/>
                  <a:gd name="T11" fmla="*/ 7 h 7"/>
                  <a:gd name="T12" fmla="*/ 3 w 10"/>
                  <a:gd name="T13" fmla="*/ 7 h 7"/>
                  <a:gd name="T14" fmla="*/ 5 w 10"/>
                  <a:gd name="T15" fmla="*/ 5 h 7"/>
                  <a:gd name="T16" fmla="*/ 5 w 10"/>
                  <a:gd name="T17" fmla="*/ 3 h 7"/>
                  <a:gd name="T18" fmla="*/ 8 w 10"/>
                  <a:gd name="T19" fmla="*/ 3 h 7"/>
                  <a:gd name="T20" fmla="*/ 10 w 10"/>
                  <a:gd name="T21" fmla="*/ 3 h 7"/>
                  <a:gd name="T22" fmla="*/ 8 w 10"/>
                  <a:gd name="T23" fmla="*/ 3 h 7"/>
                  <a:gd name="T24" fmla="*/ 8 w 10"/>
                  <a:gd name="T25" fmla="*/ 0 h 7"/>
                  <a:gd name="T26" fmla="*/ 8 w 10"/>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8" y="0"/>
                    </a:moveTo>
                    <a:lnTo>
                      <a:pt x="5" y="0"/>
                    </a:lnTo>
                    <a:lnTo>
                      <a:pt x="5" y="3"/>
                    </a:lnTo>
                    <a:lnTo>
                      <a:pt x="3" y="3"/>
                    </a:lnTo>
                    <a:lnTo>
                      <a:pt x="0" y="5"/>
                    </a:lnTo>
                    <a:lnTo>
                      <a:pt x="3" y="7"/>
                    </a:lnTo>
                    <a:lnTo>
                      <a:pt x="5" y="5"/>
                    </a:lnTo>
                    <a:lnTo>
                      <a:pt x="5" y="3"/>
                    </a:lnTo>
                    <a:lnTo>
                      <a:pt x="8" y="3"/>
                    </a:lnTo>
                    <a:lnTo>
                      <a:pt x="10" y="3"/>
                    </a:lnTo>
                    <a:lnTo>
                      <a:pt x="8" y="3"/>
                    </a:lnTo>
                    <a:lnTo>
                      <a:pt x="8" y="0"/>
                    </a:lnTo>
                    <a:close/>
                  </a:path>
                </a:pathLst>
              </a:custGeom>
              <a:grpFill/>
              <a:ln w="9525">
                <a:noFill/>
                <a:round/>
                <a:headEnd/>
                <a:tailEnd/>
              </a:ln>
            </p:spPr>
            <p:txBody>
              <a:bodyPr/>
              <a:lstStyle/>
              <a:p>
                <a:pPr>
                  <a:defRPr/>
                </a:pPr>
                <a:endParaRPr lang="en-US" sz="1200" kern="0">
                  <a:solidFill>
                    <a:srgbClr val="0096D6"/>
                  </a:solidFill>
                </a:endParaRPr>
              </a:p>
            </p:txBody>
          </p:sp>
          <p:sp>
            <p:nvSpPr>
              <p:cNvPr id="2437" name="Freeform 1013"/>
              <p:cNvSpPr>
                <a:spLocks/>
              </p:cNvSpPr>
              <p:nvPr/>
            </p:nvSpPr>
            <p:spPr bwMode="auto">
              <a:xfrm>
                <a:off x="2060" y="2385"/>
                <a:ext cx="10" cy="7"/>
              </a:xfrm>
              <a:custGeom>
                <a:avLst/>
                <a:gdLst>
                  <a:gd name="T0" fmla="*/ 8 w 10"/>
                  <a:gd name="T1" fmla="*/ 0 h 7"/>
                  <a:gd name="T2" fmla="*/ 5 w 10"/>
                  <a:gd name="T3" fmla="*/ 0 h 7"/>
                  <a:gd name="T4" fmla="*/ 5 w 10"/>
                  <a:gd name="T5" fmla="*/ 3 h 7"/>
                  <a:gd name="T6" fmla="*/ 3 w 10"/>
                  <a:gd name="T7" fmla="*/ 3 h 7"/>
                  <a:gd name="T8" fmla="*/ 0 w 10"/>
                  <a:gd name="T9" fmla="*/ 5 h 7"/>
                  <a:gd name="T10" fmla="*/ 3 w 10"/>
                  <a:gd name="T11" fmla="*/ 7 h 7"/>
                  <a:gd name="T12" fmla="*/ 3 w 10"/>
                  <a:gd name="T13" fmla="*/ 7 h 7"/>
                  <a:gd name="T14" fmla="*/ 5 w 10"/>
                  <a:gd name="T15" fmla="*/ 5 h 7"/>
                  <a:gd name="T16" fmla="*/ 5 w 10"/>
                  <a:gd name="T17" fmla="*/ 3 h 7"/>
                  <a:gd name="T18" fmla="*/ 8 w 10"/>
                  <a:gd name="T19" fmla="*/ 3 h 7"/>
                  <a:gd name="T20" fmla="*/ 10 w 10"/>
                  <a:gd name="T21" fmla="*/ 3 h 7"/>
                  <a:gd name="T22" fmla="*/ 8 w 10"/>
                  <a:gd name="T23" fmla="*/ 3 h 7"/>
                  <a:gd name="T24" fmla="*/ 8 w 10"/>
                  <a:gd name="T25" fmla="*/ 0 h 7"/>
                  <a:gd name="T26" fmla="*/ 8 w 10"/>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8" y="0"/>
                    </a:moveTo>
                    <a:lnTo>
                      <a:pt x="5" y="0"/>
                    </a:lnTo>
                    <a:lnTo>
                      <a:pt x="5" y="3"/>
                    </a:lnTo>
                    <a:lnTo>
                      <a:pt x="3" y="3"/>
                    </a:lnTo>
                    <a:lnTo>
                      <a:pt x="0" y="5"/>
                    </a:lnTo>
                    <a:lnTo>
                      <a:pt x="3" y="7"/>
                    </a:lnTo>
                    <a:lnTo>
                      <a:pt x="5" y="5"/>
                    </a:lnTo>
                    <a:lnTo>
                      <a:pt x="5" y="3"/>
                    </a:lnTo>
                    <a:lnTo>
                      <a:pt x="8" y="3"/>
                    </a:lnTo>
                    <a:lnTo>
                      <a:pt x="10" y="3"/>
                    </a:lnTo>
                    <a:lnTo>
                      <a:pt x="8" y="3"/>
                    </a:lnTo>
                    <a:lnTo>
                      <a:pt x="8" y="0"/>
                    </a:lnTo>
                  </a:path>
                </a:pathLst>
              </a:custGeom>
              <a:grpFill/>
              <a:ln w="9525">
                <a:noFill/>
                <a:round/>
                <a:headEnd/>
                <a:tailEnd/>
              </a:ln>
            </p:spPr>
            <p:txBody>
              <a:bodyPr/>
              <a:lstStyle/>
              <a:p>
                <a:pPr>
                  <a:defRPr/>
                </a:pPr>
                <a:endParaRPr lang="en-US" sz="1200" kern="0">
                  <a:solidFill>
                    <a:srgbClr val="0096D6"/>
                  </a:solidFill>
                </a:endParaRPr>
              </a:p>
            </p:txBody>
          </p:sp>
          <p:sp>
            <p:nvSpPr>
              <p:cNvPr id="2438" name="Freeform 1014"/>
              <p:cNvSpPr>
                <a:spLocks/>
              </p:cNvSpPr>
              <p:nvPr/>
            </p:nvSpPr>
            <p:spPr bwMode="auto">
              <a:xfrm>
                <a:off x="898" y="2839"/>
                <a:ext cx="7" cy="4"/>
              </a:xfrm>
              <a:custGeom>
                <a:avLst/>
                <a:gdLst>
                  <a:gd name="T0" fmla="*/ 5 w 7"/>
                  <a:gd name="T1" fmla="*/ 0 h 4"/>
                  <a:gd name="T2" fmla="*/ 5 w 7"/>
                  <a:gd name="T3" fmla="*/ 0 h 4"/>
                  <a:gd name="T4" fmla="*/ 5 w 7"/>
                  <a:gd name="T5" fmla="*/ 2 h 4"/>
                  <a:gd name="T6" fmla="*/ 7 w 7"/>
                  <a:gd name="T7" fmla="*/ 4 h 4"/>
                  <a:gd name="T8" fmla="*/ 5 w 7"/>
                  <a:gd name="T9" fmla="*/ 4 h 4"/>
                  <a:gd name="T10" fmla="*/ 5 w 7"/>
                  <a:gd name="T11" fmla="*/ 2 h 4"/>
                  <a:gd name="T12" fmla="*/ 3 w 7"/>
                  <a:gd name="T13" fmla="*/ 2 h 4"/>
                  <a:gd name="T14" fmla="*/ 0 w 7"/>
                  <a:gd name="T15" fmla="*/ 2 h 4"/>
                  <a:gd name="T16" fmla="*/ 0 w 7"/>
                  <a:gd name="T17" fmla="*/ 0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5" y="0"/>
                    </a:lnTo>
                    <a:lnTo>
                      <a:pt x="5" y="2"/>
                    </a:lnTo>
                    <a:lnTo>
                      <a:pt x="7" y="4"/>
                    </a:lnTo>
                    <a:lnTo>
                      <a:pt x="5" y="4"/>
                    </a:lnTo>
                    <a:lnTo>
                      <a:pt x="5" y="2"/>
                    </a:lnTo>
                    <a:lnTo>
                      <a:pt x="3" y="2"/>
                    </a:lnTo>
                    <a:lnTo>
                      <a:pt x="0" y="2"/>
                    </a:lnTo>
                    <a:lnTo>
                      <a:pt x="0"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439" name="Freeform 1015"/>
              <p:cNvSpPr>
                <a:spLocks/>
              </p:cNvSpPr>
              <p:nvPr/>
            </p:nvSpPr>
            <p:spPr bwMode="auto">
              <a:xfrm>
                <a:off x="898" y="2839"/>
                <a:ext cx="7" cy="4"/>
              </a:xfrm>
              <a:custGeom>
                <a:avLst/>
                <a:gdLst>
                  <a:gd name="T0" fmla="*/ 5 w 7"/>
                  <a:gd name="T1" fmla="*/ 0 h 4"/>
                  <a:gd name="T2" fmla="*/ 5 w 7"/>
                  <a:gd name="T3" fmla="*/ 0 h 4"/>
                  <a:gd name="T4" fmla="*/ 5 w 7"/>
                  <a:gd name="T5" fmla="*/ 2 h 4"/>
                  <a:gd name="T6" fmla="*/ 7 w 7"/>
                  <a:gd name="T7" fmla="*/ 4 h 4"/>
                  <a:gd name="T8" fmla="*/ 5 w 7"/>
                  <a:gd name="T9" fmla="*/ 4 h 4"/>
                  <a:gd name="T10" fmla="*/ 5 w 7"/>
                  <a:gd name="T11" fmla="*/ 2 h 4"/>
                  <a:gd name="T12" fmla="*/ 3 w 7"/>
                  <a:gd name="T13" fmla="*/ 2 h 4"/>
                  <a:gd name="T14" fmla="*/ 0 w 7"/>
                  <a:gd name="T15" fmla="*/ 2 h 4"/>
                  <a:gd name="T16" fmla="*/ 0 w 7"/>
                  <a:gd name="T17" fmla="*/ 0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5" y="0"/>
                    </a:lnTo>
                    <a:lnTo>
                      <a:pt x="5" y="2"/>
                    </a:lnTo>
                    <a:lnTo>
                      <a:pt x="7" y="4"/>
                    </a:lnTo>
                    <a:lnTo>
                      <a:pt x="5" y="4"/>
                    </a:lnTo>
                    <a:lnTo>
                      <a:pt x="5" y="2"/>
                    </a:lnTo>
                    <a:lnTo>
                      <a:pt x="3" y="2"/>
                    </a:lnTo>
                    <a:lnTo>
                      <a:pt x="0" y="2"/>
                    </a:lnTo>
                    <a:lnTo>
                      <a:pt x="0"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440" name="Freeform 1016"/>
              <p:cNvSpPr>
                <a:spLocks/>
              </p:cNvSpPr>
              <p:nvPr/>
            </p:nvSpPr>
            <p:spPr bwMode="auto">
              <a:xfrm>
                <a:off x="872" y="2827"/>
                <a:ext cx="3" cy="2"/>
              </a:xfrm>
              <a:custGeom>
                <a:avLst/>
                <a:gdLst>
                  <a:gd name="T0" fmla="*/ 3 w 3"/>
                  <a:gd name="T1" fmla="*/ 0 h 2"/>
                  <a:gd name="T2" fmla="*/ 0 w 3"/>
                  <a:gd name="T3" fmla="*/ 0 h 2"/>
                  <a:gd name="T4" fmla="*/ 3 w 3"/>
                  <a:gd name="T5" fmla="*/ 0 h 2"/>
                  <a:gd name="T6" fmla="*/ 3 w 3"/>
                  <a:gd name="T7" fmla="*/ 2 h 2"/>
                  <a:gd name="T8" fmla="*/ 3 w 3"/>
                  <a:gd name="T9" fmla="*/ 2 h 2"/>
                  <a:gd name="T10" fmla="*/ 3 w 3"/>
                  <a:gd name="T11" fmla="*/ 2 h 2"/>
                  <a:gd name="T12" fmla="*/ 3 w 3"/>
                  <a:gd name="T13" fmla="*/ 2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0" y="0"/>
                    </a:lnTo>
                    <a:lnTo>
                      <a:pt x="3" y="0"/>
                    </a:lnTo>
                    <a:lnTo>
                      <a:pt x="3"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441" name="Freeform 1017"/>
              <p:cNvSpPr>
                <a:spLocks/>
              </p:cNvSpPr>
              <p:nvPr/>
            </p:nvSpPr>
            <p:spPr bwMode="auto">
              <a:xfrm>
                <a:off x="872" y="2827"/>
                <a:ext cx="3" cy="2"/>
              </a:xfrm>
              <a:custGeom>
                <a:avLst/>
                <a:gdLst>
                  <a:gd name="T0" fmla="*/ 3 w 3"/>
                  <a:gd name="T1" fmla="*/ 0 h 2"/>
                  <a:gd name="T2" fmla="*/ 0 w 3"/>
                  <a:gd name="T3" fmla="*/ 0 h 2"/>
                  <a:gd name="T4" fmla="*/ 3 w 3"/>
                  <a:gd name="T5" fmla="*/ 0 h 2"/>
                  <a:gd name="T6" fmla="*/ 3 w 3"/>
                  <a:gd name="T7" fmla="*/ 2 h 2"/>
                  <a:gd name="T8" fmla="*/ 3 w 3"/>
                  <a:gd name="T9" fmla="*/ 2 h 2"/>
                  <a:gd name="T10" fmla="*/ 3 w 3"/>
                  <a:gd name="T11" fmla="*/ 2 h 2"/>
                  <a:gd name="T12" fmla="*/ 3 w 3"/>
                  <a:gd name="T13" fmla="*/ 2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0" y="0"/>
                    </a:lnTo>
                    <a:lnTo>
                      <a:pt x="3" y="0"/>
                    </a:lnTo>
                    <a:lnTo>
                      <a:pt x="3"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442" name="Freeform 1018"/>
              <p:cNvSpPr>
                <a:spLocks/>
              </p:cNvSpPr>
              <p:nvPr/>
            </p:nvSpPr>
            <p:spPr bwMode="auto">
              <a:xfrm>
                <a:off x="953" y="2836"/>
                <a:ext cx="2" cy="3"/>
              </a:xfrm>
              <a:custGeom>
                <a:avLst/>
                <a:gdLst>
                  <a:gd name="T0" fmla="*/ 0 w 2"/>
                  <a:gd name="T1" fmla="*/ 0 h 3"/>
                  <a:gd name="T2" fmla="*/ 0 w 2"/>
                  <a:gd name="T3" fmla="*/ 0 h 3"/>
                  <a:gd name="T4" fmla="*/ 2 w 2"/>
                  <a:gd name="T5" fmla="*/ 3 h 3"/>
                  <a:gd name="T6" fmla="*/ 0 w 2"/>
                  <a:gd name="T7" fmla="*/ 3 h 3"/>
                  <a:gd name="T8" fmla="*/ 0 w 2"/>
                  <a:gd name="T9" fmla="*/ 0 h 3"/>
                  <a:gd name="T10" fmla="*/ 0 w 2"/>
                  <a:gd name="T11" fmla="*/ 0 h 3"/>
                  <a:gd name="T12" fmla="*/ 0 w 2"/>
                  <a:gd name="T13" fmla="*/ 0 h 3"/>
                  <a:gd name="T14" fmla="*/ 0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43" name="Freeform 1019"/>
              <p:cNvSpPr>
                <a:spLocks/>
              </p:cNvSpPr>
              <p:nvPr/>
            </p:nvSpPr>
            <p:spPr bwMode="auto">
              <a:xfrm>
                <a:off x="953" y="2836"/>
                <a:ext cx="2" cy="3"/>
              </a:xfrm>
              <a:custGeom>
                <a:avLst/>
                <a:gdLst>
                  <a:gd name="T0" fmla="*/ 0 w 2"/>
                  <a:gd name="T1" fmla="*/ 0 h 3"/>
                  <a:gd name="T2" fmla="*/ 0 w 2"/>
                  <a:gd name="T3" fmla="*/ 0 h 3"/>
                  <a:gd name="T4" fmla="*/ 2 w 2"/>
                  <a:gd name="T5" fmla="*/ 3 h 3"/>
                  <a:gd name="T6" fmla="*/ 0 w 2"/>
                  <a:gd name="T7" fmla="*/ 3 h 3"/>
                  <a:gd name="T8" fmla="*/ 0 w 2"/>
                  <a:gd name="T9" fmla="*/ 0 h 3"/>
                  <a:gd name="T10" fmla="*/ 0 w 2"/>
                  <a:gd name="T11" fmla="*/ 0 h 3"/>
                  <a:gd name="T12" fmla="*/ 0 w 2"/>
                  <a:gd name="T13" fmla="*/ 0 h 3"/>
                  <a:gd name="T14" fmla="*/ 0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44" name="Line 1020"/>
              <p:cNvSpPr>
                <a:spLocks noChangeShapeType="1"/>
              </p:cNvSpPr>
              <p:nvPr/>
            </p:nvSpPr>
            <p:spPr bwMode="auto">
              <a:xfrm>
                <a:off x="960" y="2820"/>
                <a:ext cx="0" cy="0"/>
              </a:xfrm>
              <a:prstGeom prst="line">
                <a:avLst/>
              </a:prstGeom>
              <a:grpFill/>
              <a:ln w="9525">
                <a:noFill/>
                <a:round/>
                <a:headEnd/>
                <a:tailEnd/>
              </a:ln>
            </p:spPr>
            <p:txBody>
              <a:bodyPr/>
              <a:lstStyle/>
              <a:p>
                <a:pPr>
                  <a:defRPr/>
                </a:pPr>
                <a:endParaRPr lang="en-US" sz="1200" kern="0">
                  <a:solidFill>
                    <a:srgbClr val="0096D6"/>
                  </a:solidFill>
                </a:endParaRPr>
              </a:p>
            </p:txBody>
          </p:sp>
          <p:sp>
            <p:nvSpPr>
              <p:cNvPr id="2445" name="Line 1021"/>
              <p:cNvSpPr>
                <a:spLocks noChangeShapeType="1"/>
              </p:cNvSpPr>
              <p:nvPr/>
            </p:nvSpPr>
            <p:spPr bwMode="auto">
              <a:xfrm>
                <a:off x="960" y="2820"/>
                <a:ext cx="0" cy="0"/>
              </a:xfrm>
              <a:prstGeom prst="line">
                <a:avLst/>
              </a:prstGeom>
              <a:grpFill/>
              <a:ln w="9525">
                <a:noFill/>
                <a:round/>
                <a:headEnd/>
                <a:tailEnd/>
              </a:ln>
            </p:spPr>
            <p:txBody>
              <a:bodyPr/>
              <a:lstStyle/>
              <a:p>
                <a:pPr>
                  <a:defRPr/>
                </a:pPr>
                <a:endParaRPr lang="en-US" sz="1200" kern="0">
                  <a:solidFill>
                    <a:srgbClr val="0096D6"/>
                  </a:solidFill>
                </a:endParaRPr>
              </a:p>
            </p:txBody>
          </p:sp>
          <p:sp>
            <p:nvSpPr>
              <p:cNvPr id="2446" name="Freeform 1022"/>
              <p:cNvSpPr>
                <a:spLocks/>
              </p:cNvSpPr>
              <p:nvPr/>
            </p:nvSpPr>
            <p:spPr bwMode="auto">
              <a:xfrm>
                <a:off x="946" y="2796"/>
                <a:ext cx="2" cy="3"/>
              </a:xfrm>
              <a:custGeom>
                <a:avLst/>
                <a:gdLst>
                  <a:gd name="T0" fmla="*/ 0 w 2"/>
                  <a:gd name="T1" fmla="*/ 0 h 3"/>
                  <a:gd name="T2" fmla="*/ 0 w 2"/>
                  <a:gd name="T3" fmla="*/ 0 h 3"/>
                  <a:gd name="T4" fmla="*/ 0 w 2"/>
                  <a:gd name="T5" fmla="*/ 0 h 3"/>
                  <a:gd name="T6" fmla="*/ 0 w 2"/>
                  <a:gd name="T7" fmla="*/ 3 h 3"/>
                  <a:gd name="T8" fmla="*/ 0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0" y="3"/>
                    </a:lnTo>
                    <a:lnTo>
                      <a:pt x="0" y="0"/>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47" name="Freeform 1023"/>
              <p:cNvSpPr>
                <a:spLocks/>
              </p:cNvSpPr>
              <p:nvPr/>
            </p:nvSpPr>
            <p:spPr bwMode="auto">
              <a:xfrm>
                <a:off x="946" y="2796"/>
                <a:ext cx="2" cy="3"/>
              </a:xfrm>
              <a:custGeom>
                <a:avLst/>
                <a:gdLst>
                  <a:gd name="T0" fmla="*/ 0 w 2"/>
                  <a:gd name="T1" fmla="*/ 0 h 3"/>
                  <a:gd name="T2" fmla="*/ 0 w 2"/>
                  <a:gd name="T3" fmla="*/ 0 h 3"/>
                  <a:gd name="T4" fmla="*/ 0 w 2"/>
                  <a:gd name="T5" fmla="*/ 0 h 3"/>
                  <a:gd name="T6" fmla="*/ 0 w 2"/>
                  <a:gd name="T7" fmla="*/ 3 h 3"/>
                  <a:gd name="T8" fmla="*/ 0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0" y="3"/>
                    </a:lnTo>
                    <a:lnTo>
                      <a:pt x="0" y="0"/>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48" name="Freeform 1024"/>
              <p:cNvSpPr>
                <a:spLocks/>
              </p:cNvSpPr>
              <p:nvPr/>
            </p:nvSpPr>
            <p:spPr bwMode="auto">
              <a:xfrm>
                <a:off x="1023" y="2817"/>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49" name="Freeform 1025"/>
              <p:cNvSpPr>
                <a:spLocks/>
              </p:cNvSpPr>
              <p:nvPr/>
            </p:nvSpPr>
            <p:spPr bwMode="auto">
              <a:xfrm>
                <a:off x="1023" y="2817"/>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50" name="Freeform 1026"/>
              <p:cNvSpPr>
                <a:spLocks/>
              </p:cNvSpPr>
              <p:nvPr/>
            </p:nvSpPr>
            <p:spPr bwMode="auto">
              <a:xfrm>
                <a:off x="1016" y="2895"/>
                <a:ext cx="0" cy="3"/>
              </a:xfrm>
              <a:custGeom>
                <a:avLst/>
                <a:gdLst>
                  <a:gd name="T0" fmla="*/ 3 h 3"/>
                  <a:gd name="T1" fmla="*/ 0 h 3"/>
                  <a:gd name="T2" fmla="*/ 0 h 3"/>
                  <a:gd name="T3" fmla="*/ 3 h 3"/>
                  <a:gd name="T4" fmla="*/ 3 h 3"/>
                  <a:gd name="T5" fmla="*/ 3 h 3"/>
                  <a:gd name="T6" fmla="*/ 0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451" name="Freeform 1027"/>
              <p:cNvSpPr>
                <a:spLocks/>
              </p:cNvSpPr>
              <p:nvPr/>
            </p:nvSpPr>
            <p:spPr bwMode="auto">
              <a:xfrm>
                <a:off x="1016" y="2895"/>
                <a:ext cx="0" cy="3"/>
              </a:xfrm>
              <a:custGeom>
                <a:avLst/>
                <a:gdLst>
                  <a:gd name="T0" fmla="*/ 3 h 3"/>
                  <a:gd name="T1" fmla="*/ 0 h 3"/>
                  <a:gd name="T2" fmla="*/ 0 h 3"/>
                  <a:gd name="T3" fmla="*/ 3 h 3"/>
                  <a:gd name="T4" fmla="*/ 3 h 3"/>
                  <a:gd name="T5" fmla="*/ 3 h 3"/>
                  <a:gd name="T6" fmla="*/ 0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452" name="Freeform 1028"/>
              <p:cNvSpPr>
                <a:spLocks/>
              </p:cNvSpPr>
              <p:nvPr/>
            </p:nvSpPr>
            <p:spPr bwMode="auto">
              <a:xfrm>
                <a:off x="1019" y="2867"/>
                <a:ext cx="2" cy="2"/>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0"/>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453" name="Freeform 1029"/>
              <p:cNvSpPr>
                <a:spLocks/>
              </p:cNvSpPr>
              <p:nvPr/>
            </p:nvSpPr>
            <p:spPr bwMode="auto">
              <a:xfrm>
                <a:off x="1019" y="2867"/>
                <a:ext cx="2" cy="2"/>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0"/>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454" name="Freeform 1030"/>
              <p:cNvSpPr>
                <a:spLocks/>
              </p:cNvSpPr>
              <p:nvPr/>
            </p:nvSpPr>
            <p:spPr bwMode="auto">
              <a:xfrm>
                <a:off x="960" y="2869"/>
                <a:ext cx="0" cy="3"/>
              </a:xfrm>
              <a:custGeom>
                <a:avLst/>
                <a:gdLst>
                  <a:gd name="T0" fmla="*/ 0 h 3"/>
                  <a:gd name="T1" fmla="*/ 0 h 3"/>
                  <a:gd name="T2" fmla="*/ 3 h 3"/>
                  <a:gd name="T3" fmla="*/ 3 h 3"/>
                  <a:gd name="T4" fmla="*/ 3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55" name="Freeform 1031"/>
              <p:cNvSpPr>
                <a:spLocks/>
              </p:cNvSpPr>
              <p:nvPr/>
            </p:nvSpPr>
            <p:spPr bwMode="auto">
              <a:xfrm>
                <a:off x="960" y="2869"/>
                <a:ext cx="0" cy="3"/>
              </a:xfrm>
              <a:custGeom>
                <a:avLst/>
                <a:gdLst>
                  <a:gd name="T0" fmla="*/ 0 h 3"/>
                  <a:gd name="T1" fmla="*/ 0 h 3"/>
                  <a:gd name="T2" fmla="*/ 3 h 3"/>
                  <a:gd name="T3" fmla="*/ 3 h 3"/>
                  <a:gd name="T4" fmla="*/ 3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56" name="Freeform 1032"/>
              <p:cNvSpPr>
                <a:spLocks/>
              </p:cNvSpPr>
              <p:nvPr/>
            </p:nvSpPr>
            <p:spPr bwMode="auto">
              <a:xfrm>
                <a:off x="1083" y="2893"/>
                <a:ext cx="2" cy="2"/>
              </a:xfrm>
              <a:custGeom>
                <a:avLst/>
                <a:gdLst>
                  <a:gd name="T0" fmla="*/ 2 w 2"/>
                  <a:gd name="T1" fmla="*/ 0 h 2"/>
                  <a:gd name="T2" fmla="*/ 2 w 2"/>
                  <a:gd name="T3" fmla="*/ 0 h 2"/>
                  <a:gd name="T4" fmla="*/ 0 w 2"/>
                  <a:gd name="T5" fmla="*/ 2 h 2"/>
                  <a:gd name="T6" fmla="*/ 0 w 2"/>
                  <a:gd name="T7" fmla="*/ 2 h 2"/>
                  <a:gd name="T8" fmla="*/ 2 w 2"/>
                  <a:gd name="T9" fmla="*/ 2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457" name="Freeform 1033"/>
              <p:cNvSpPr>
                <a:spLocks/>
              </p:cNvSpPr>
              <p:nvPr/>
            </p:nvSpPr>
            <p:spPr bwMode="auto">
              <a:xfrm>
                <a:off x="1083" y="2893"/>
                <a:ext cx="2" cy="2"/>
              </a:xfrm>
              <a:custGeom>
                <a:avLst/>
                <a:gdLst>
                  <a:gd name="T0" fmla="*/ 2 w 2"/>
                  <a:gd name="T1" fmla="*/ 0 h 2"/>
                  <a:gd name="T2" fmla="*/ 2 w 2"/>
                  <a:gd name="T3" fmla="*/ 0 h 2"/>
                  <a:gd name="T4" fmla="*/ 0 w 2"/>
                  <a:gd name="T5" fmla="*/ 2 h 2"/>
                  <a:gd name="T6" fmla="*/ 0 w 2"/>
                  <a:gd name="T7" fmla="*/ 2 h 2"/>
                  <a:gd name="T8" fmla="*/ 2 w 2"/>
                  <a:gd name="T9" fmla="*/ 2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458" name="Rectangle 1034"/>
              <p:cNvSpPr>
                <a:spLocks noChangeArrowheads="1"/>
              </p:cNvSpPr>
              <p:nvPr/>
            </p:nvSpPr>
            <p:spPr bwMode="auto">
              <a:xfrm>
                <a:off x="1064" y="2917"/>
                <a:ext cx="1"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59" name="Rectangle 1035"/>
              <p:cNvSpPr>
                <a:spLocks noChangeArrowheads="1"/>
              </p:cNvSpPr>
              <p:nvPr/>
            </p:nvSpPr>
            <p:spPr bwMode="auto">
              <a:xfrm>
                <a:off x="1064" y="2917"/>
                <a:ext cx="1"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60" name="Freeform 1036"/>
              <p:cNvSpPr>
                <a:spLocks/>
              </p:cNvSpPr>
              <p:nvPr/>
            </p:nvSpPr>
            <p:spPr bwMode="auto">
              <a:xfrm>
                <a:off x="544" y="2602"/>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61" name="Freeform 1037"/>
              <p:cNvSpPr>
                <a:spLocks/>
              </p:cNvSpPr>
              <p:nvPr/>
            </p:nvSpPr>
            <p:spPr bwMode="auto">
              <a:xfrm>
                <a:off x="544" y="2602"/>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62" name="Rectangle 1038"/>
              <p:cNvSpPr>
                <a:spLocks noChangeArrowheads="1"/>
              </p:cNvSpPr>
              <p:nvPr/>
            </p:nvSpPr>
            <p:spPr bwMode="auto">
              <a:xfrm>
                <a:off x="589" y="2640"/>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63" name="Freeform 1039"/>
              <p:cNvSpPr>
                <a:spLocks/>
              </p:cNvSpPr>
              <p:nvPr/>
            </p:nvSpPr>
            <p:spPr bwMode="auto">
              <a:xfrm>
                <a:off x="589" y="2640"/>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64" name="Freeform 1040"/>
              <p:cNvSpPr>
                <a:spLocks/>
              </p:cNvSpPr>
              <p:nvPr/>
            </p:nvSpPr>
            <p:spPr bwMode="auto">
              <a:xfrm>
                <a:off x="622" y="2652"/>
                <a:ext cx="0" cy="2"/>
              </a:xfrm>
              <a:custGeom>
                <a:avLst/>
                <a:gdLst>
                  <a:gd name="T0" fmla="*/ 2 h 2"/>
                  <a:gd name="T1" fmla="*/ 2 h 2"/>
                  <a:gd name="T2" fmla="*/ 0 h 2"/>
                  <a:gd name="T3" fmla="*/ 0 h 2"/>
                  <a:gd name="T4" fmla="*/ 2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465" name="Freeform 1041"/>
              <p:cNvSpPr>
                <a:spLocks/>
              </p:cNvSpPr>
              <p:nvPr/>
            </p:nvSpPr>
            <p:spPr bwMode="auto">
              <a:xfrm>
                <a:off x="622" y="2652"/>
                <a:ext cx="0" cy="2"/>
              </a:xfrm>
              <a:custGeom>
                <a:avLst/>
                <a:gdLst>
                  <a:gd name="T0" fmla="*/ 2 h 2"/>
                  <a:gd name="T1" fmla="*/ 2 h 2"/>
                  <a:gd name="T2" fmla="*/ 0 h 2"/>
                  <a:gd name="T3" fmla="*/ 0 h 2"/>
                  <a:gd name="T4" fmla="*/ 2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466" name="Freeform 1042"/>
              <p:cNvSpPr>
                <a:spLocks/>
              </p:cNvSpPr>
              <p:nvPr/>
            </p:nvSpPr>
            <p:spPr bwMode="auto">
              <a:xfrm>
                <a:off x="608" y="2725"/>
                <a:ext cx="0" cy="3"/>
              </a:xfrm>
              <a:custGeom>
                <a:avLst/>
                <a:gdLst>
                  <a:gd name="T0" fmla="*/ 0 h 3"/>
                  <a:gd name="T1" fmla="*/ 0 h 3"/>
                  <a:gd name="T2" fmla="*/ 0 h 3"/>
                  <a:gd name="T3" fmla="*/ 3 h 3"/>
                  <a:gd name="T4" fmla="*/ 0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67" name="Freeform 1043"/>
              <p:cNvSpPr>
                <a:spLocks/>
              </p:cNvSpPr>
              <p:nvPr/>
            </p:nvSpPr>
            <p:spPr bwMode="auto">
              <a:xfrm>
                <a:off x="608" y="2725"/>
                <a:ext cx="0" cy="3"/>
              </a:xfrm>
              <a:custGeom>
                <a:avLst/>
                <a:gdLst>
                  <a:gd name="T0" fmla="*/ 0 h 3"/>
                  <a:gd name="T1" fmla="*/ 0 h 3"/>
                  <a:gd name="T2" fmla="*/ 0 h 3"/>
                  <a:gd name="T3" fmla="*/ 3 h 3"/>
                  <a:gd name="T4" fmla="*/ 0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68" name="Freeform 1044"/>
              <p:cNvSpPr>
                <a:spLocks/>
              </p:cNvSpPr>
              <p:nvPr/>
            </p:nvSpPr>
            <p:spPr bwMode="auto">
              <a:xfrm>
                <a:off x="1026" y="2721"/>
                <a:ext cx="2" cy="2"/>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 name="T18" fmla="*/ 0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69" name="Freeform 1045"/>
              <p:cNvSpPr>
                <a:spLocks/>
              </p:cNvSpPr>
              <p:nvPr/>
            </p:nvSpPr>
            <p:spPr bwMode="auto">
              <a:xfrm>
                <a:off x="1026" y="2721"/>
                <a:ext cx="2" cy="2"/>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 name="T18" fmla="*/ 0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0" y="0"/>
                    </a:ln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70" name="Freeform 1046"/>
              <p:cNvSpPr>
                <a:spLocks/>
              </p:cNvSpPr>
              <p:nvPr/>
            </p:nvSpPr>
            <p:spPr bwMode="auto">
              <a:xfrm>
                <a:off x="1040" y="2732"/>
                <a:ext cx="5" cy="3"/>
              </a:xfrm>
              <a:custGeom>
                <a:avLst/>
                <a:gdLst>
                  <a:gd name="T0" fmla="*/ 0 w 5"/>
                  <a:gd name="T1" fmla="*/ 0 h 3"/>
                  <a:gd name="T2" fmla="*/ 0 w 5"/>
                  <a:gd name="T3" fmla="*/ 0 h 3"/>
                  <a:gd name="T4" fmla="*/ 2 w 5"/>
                  <a:gd name="T5" fmla="*/ 0 h 3"/>
                  <a:gd name="T6" fmla="*/ 2 w 5"/>
                  <a:gd name="T7" fmla="*/ 0 h 3"/>
                  <a:gd name="T8" fmla="*/ 5 w 5"/>
                  <a:gd name="T9" fmla="*/ 0 h 3"/>
                  <a:gd name="T10" fmla="*/ 5 w 5"/>
                  <a:gd name="T11" fmla="*/ 0 h 3"/>
                  <a:gd name="T12" fmla="*/ 0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71" name="Freeform 1047"/>
              <p:cNvSpPr>
                <a:spLocks/>
              </p:cNvSpPr>
              <p:nvPr/>
            </p:nvSpPr>
            <p:spPr bwMode="auto">
              <a:xfrm>
                <a:off x="1040" y="2732"/>
                <a:ext cx="5" cy="3"/>
              </a:xfrm>
              <a:custGeom>
                <a:avLst/>
                <a:gdLst>
                  <a:gd name="T0" fmla="*/ 0 w 5"/>
                  <a:gd name="T1" fmla="*/ 0 h 3"/>
                  <a:gd name="T2" fmla="*/ 0 w 5"/>
                  <a:gd name="T3" fmla="*/ 0 h 3"/>
                  <a:gd name="T4" fmla="*/ 2 w 5"/>
                  <a:gd name="T5" fmla="*/ 0 h 3"/>
                  <a:gd name="T6" fmla="*/ 2 w 5"/>
                  <a:gd name="T7" fmla="*/ 0 h 3"/>
                  <a:gd name="T8" fmla="*/ 5 w 5"/>
                  <a:gd name="T9" fmla="*/ 0 h 3"/>
                  <a:gd name="T10" fmla="*/ 5 w 5"/>
                  <a:gd name="T11" fmla="*/ 0 h 3"/>
                  <a:gd name="T12" fmla="*/ 0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72" name="Freeform 1048"/>
              <p:cNvSpPr>
                <a:spLocks/>
              </p:cNvSpPr>
              <p:nvPr/>
            </p:nvSpPr>
            <p:spPr bwMode="auto">
              <a:xfrm>
                <a:off x="2760" y="1249"/>
                <a:ext cx="14" cy="12"/>
              </a:xfrm>
              <a:custGeom>
                <a:avLst/>
                <a:gdLst>
                  <a:gd name="T0" fmla="*/ 9 w 14"/>
                  <a:gd name="T1" fmla="*/ 2 h 12"/>
                  <a:gd name="T2" fmla="*/ 7 w 14"/>
                  <a:gd name="T3" fmla="*/ 5 h 12"/>
                  <a:gd name="T4" fmla="*/ 0 w 14"/>
                  <a:gd name="T5" fmla="*/ 9 h 12"/>
                  <a:gd name="T6" fmla="*/ 0 w 14"/>
                  <a:gd name="T7" fmla="*/ 12 h 12"/>
                  <a:gd name="T8" fmla="*/ 0 w 14"/>
                  <a:gd name="T9" fmla="*/ 12 h 12"/>
                  <a:gd name="T10" fmla="*/ 0 w 14"/>
                  <a:gd name="T11" fmla="*/ 12 h 12"/>
                  <a:gd name="T12" fmla="*/ 2 w 14"/>
                  <a:gd name="T13" fmla="*/ 9 h 12"/>
                  <a:gd name="T14" fmla="*/ 11 w 14"/>
                  <a:gd name="T15" fmla="*/ 7 h 12"/>
                  <a:gd name="T16" fmla="*/ 14 w 14"/>
                  <a:gd name="T17" fmla="*/ 2 h 12"/>
                  <a:gd name="T18" fmla="*/ 14 w 14"/>
                  <a:gd name="T19" fmla="*/ 0 h 12"/>
                  <a:gd name="T20" fmla="*/ 11 w 14"/>
                  <a:gd name="T21" fmla="*/ 0 h 12"/>
                  <a:gd name="T22" fmla="*/ 9 w 14"/>
                  <a:gd name="T23" fmla="*/ 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9" y="2"/>
                    </a:moveTo>
                    <a:lnTo>
                      <a:pt x="7" y="5"/>
                    </a:lnTo>
                    <a:lnTo>
                      <a:pt x="0" y="9"/>
                    </a:lnTo>
                    <a:lnTo>
                      <a:pt x="0" y="12"/>
                    </a:lnTo>
                    <a:lnTo>
                      <a:pt x="2" y="9"/>
                    </a:lnTo>
                    <a:lnTo>
                      <a:pt x="11" y="7"/>
                    </a:lnTo>
                    <a:lnTo>
                      <a:pt x="14" y="2"/>
                    </a:lnTo>
                    <a:lnTo>
                      <a:pt x="14" y="0"/>
                    </a:lnTo>
                    <a:lnTo>
                      <a:pt x="11" y="0"/>
                    </a:lnTo>
                    <a:lnTo>
                      <a:pt x="9" y="2"/>
                    </a:lnTo>
                    <a:close/>
                  </a:path>
                </a:pathLst>
              </a:custGeom>
              <a:grpFill/>
              <a:ln w="9525">
                <a:noFill/>
                <a:round/>
                <a:headEnd/>
                <a:tailEnd/>
              </a:ln>
            </p:spPr>
            <p:txBody>
              <a:bodyPr/>
              <a:lstStyle/>
              <a:p>
                <a:pPr>
                  <a:defRPr/>
                </a:pPr>
                <a:endParaRPr lang="en-US" sz="1200" kern="0">
                  <a:solidFill>
                    <a:srgbClr val="0096D6"/>
                  </a:solidFill>
                </a:endParaRPr>
              </a:p>
            </p:txBody>
          </p:sp>
          <p:sp>
            <p:nvSpPr>
              <p:cNvPr id="2473" name="Freeform 1049"/>
              <p:cNvSpPr>
                <a:spLocks/>
              </p:cNvSpPr>
              <p:nvPr/>
            </p:nvSpPr>
            <p:spPr bwMode="auto">
              <a:xfrm>
                <a:off x="2760" y="1249"/>
                <a:ext cx="14" cy="12"/>
              </a:xfrm>
              <a:custGeom>
                <a:avLst/>
                <a:gdLst>
                  <a:gd name="T0" fmla="*/ 9 w 14"/>
                  <a:gd name="T1" fmla="*/ 2 h 12"/>
                  <a:gd name="T2" fmla="*/ 7 w 14"/>
                  <a:gd name="T3" fmla="*/ 5 h 12"/>
                  <a:gd name="T4" fmla="*/ 0 w 14"/>
                  <a:gd name="T5" fmla="*/ 9 h 12"/>
                  <a:gd name="T6" fmla="*/ 0 w 14"/>
                  <a:gd name="T7" fmla="*/ 12 h 12"/>
                  <a:gd name="T8" fmla="*/ 0 w 14"/>
                  <a:gd name="T9" fmla="*/ 12 h 12"/>
                  <a:gd name="T10" fmla="*/ 0 w 14"/>
                  <a:gd name="T11" fmla="*/ 12 h 12"/>
                  <a:gd name="T12" fmla="*/ 2 w 14"/>
                  <a:gd name="T13" fmla="*/ 9 h 12"/>
                  <a:gd name="T14" fmla="*/ 11 w 14"/>
                  <a:gd name="T15" fmla="*/ 7 h 12"/>
                  <a:gd name="T16" fmla="*/ 14 w 14"/>
                  <a:gd name="T17" fmla="*/ 2 h 12"/>
                  <a:gd name="T18" fmla="*/ 14 w 14"/>
                  <a:gd name="T19" fmla="*/ 0 h 12"/>
                  <a:gd name="T20" fmla="*/ 11 w 14"/>
                  <a:gd name="T21" fmla="*/ 0 h 12"/>
                  <a:gd name="T22" fmla="*/ 9 w 14"/>
                  <a:gd name="T23" fmla="*/ 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9" y="2"/>
                    </a:moveTo>
                    <a:lnTo>
                      <a:pt x="7" y="5"/>
                    </a:lnTo>
                    <a:lnTo>
                      <a:pt x="0" y="9"/>
                    </a:lnTo>
                    <a:lnTo>
                      <a:pt x="0" y="12"/>
                    </a:lnTo>
                    <a:lnTo>
                      <a:pt x="2" y="9"/>
                    </a:lnTo>
                    <a:lnTo>
                      <a:pt x="11" y="7"/>
                    </a:lnTo>
                    <a:lnTo>
                      <a:pt x="14" y="2"/>
                    </a:lnTo>
                    <a:lnTo>
                      <a:pt x="14" y="0"/>
                    </a:lnTo>
                    <a:lnTo>
                      <a:pt x="11" y="0"/>
                    </a:lnTo>
                    <a:lnTo>
                      <a:pt x="9" y="2"/>
                    </a:lnTo>
                  </a:path>
                </a:pathLst>
              </a:custGeom>
              <a:grpFill/>
              <a:ln w="9525">
                <a:noFill/>
                <a:round/>
                <a:headEnd/>
                <a:tailEnd/>
              </a:ln>
            </p:spPr>
            <p:txBody>
              <a:bodyPr/>
              <a:lstStyle/>
              <a:p>
                <a:pPr>
                  <a:defRPr/>
                </a:pPr>
                <a:endParaRPr lang="en-US" sz="1200" kern="0">
                  <a:solidFill>
                    <a:srgbClr val="0096D6"/>
                  </a:solidFill>
                </a:endParaRPr>
              </a:p>
            </p:txBody>
          </p:sp>
          <p:sp>
            <p:nvSpPr>
              <p:cNvPr id="2474" name="Freeform 1050"/>
              <p:cNvSpPr>
                <a:spLocks/>
              </p:cNvSpPr>
              <p:nvPr/>
            </p:nvSpPr>
            <p:spPr bwMode="auto">
              <a:xfrm>
                <a:off x="4730" y="1932"/>
                <a:ext cx="80" cy="73"/>
              </a:xfrm>
              <a:custGeom>
                <a:avLst/>
                <a:gdLst>
                  <a:gd name="T0" fmla="*/ 73 w 80"/>
                  <a:gd name="T1" fmla="*/ 21 h 73"/>
                  <a:gd name="T2" fmla="*/ 68 w 80"/>
                  <a:gd name="T3" fmla="*/ 30 h 73"/>
                  <a:gd name="T4" fmla="*/ 73 w 80"/>
                  <a:gd name="T5" fmla="*/ 35 h 73"/>
                  <a:gd name="T6" fmla="*/ 75 w 80"/>
                  <a:gd name="T7" fmla="*/ 40 h 73"/>
                  <a:gd name="T8" fmla="*/ 78 w 80"/>
                  <a:gd name="T9" fmla="*/ 40 h 73"/>
                  <a:gd name="T10" fmla="*/ 68 w 80"/>
                  <a:gd name="T11" fmla="*/ 44 h 73"/>
                  <a:gd name="T12" fmla="*/ 66 w 80"/>
                  <a:gd name="T13" fmla="*/ 47 h 73"/>
                  <a:gd name="T14" fmla="*/ 56 w 80"/>
                  <a:gd name="T15" fmla="*/ 47 h 73"/>
                  <a:gd name="T16" fmla="*/ 47 w 80"/>
                  <a:gd name="T17" fmla="*/ 59 h 73"/>
                  <a:gd name="T18" fmla="*/ 44 w 80"/>
                  <a:gd name="T19" fmla="*/ 63 h 73"/>
                  <a:gd name="T20" fmla="*/ 23 w 80"/>
                  <a:gd name="T21" fmla="*/ 54 h 73"/>
                  <a:gd name="T22" fmla="*/ 16 w 80"/>
                  <a:gd name="T23" fmla="*/ 56 h 73"/>
                  <a:gd name="T24" fmla="*/ 11 w 80"/>
                  <a:gd name="T25" fmla="*/ 54 h 73"/>
                  <a:gd name="T26" fmla="*/ 7 w 80"/>
                  <a:gd name="T27" fmla="*/ 56 h 73"/>
                  <a:gd name="T28" fmla="*/ 14 w 80"/>
                  <a:gd name="T29" fmla="*/ 63 h 73"/>
                  <a:gd name="T30" fmla="*/ 16 w 80"/>
                  <a:gd name="T31" fmla="*/ 68 h 73"/>
                  <a:gd name="T32" fmla="*/ 9 w 80"/>
                  <a:gd name="T33" fmla="*/ 68 h 73"/>
                  <a:gd name="T34" fmla="*/ 4 w 80"/>
                  <a:gd name="T35" fmla="*/ 73 h 73"/>
                  <a:gd name="T36" fmla="*/ 2 w 80"/>
                  <a:gd name="T37" fmla="*/ 70 h 73"/>
                  <a:gd name="T38" fmla="*/ 0 w 80"/>
                  <a:gd name="T39" fmla="*/ 59 h 73"/>
                  <a:gd name="T40" fmla="*/ 2 w 80"/>
                  <a:gd name="T41" fmla="*/ 52 h 73"/>
                  <a:gd name="T42" fmla="*/ 7 w 80"/>
                  <a:gd name="T43" fmla="*/ 47 h 73"/>
                  <a:gd name="T44" fmla="*/ 7 w 80"/>
                  <a:gd name="T45" fmla="*/ 42 h 73"/>
                  <a:gd name="T46" fmla="*/ 14 w 80"/>
                  <a:gd name="T47" fmla="*/ 42 h 73"/>
                  <a:gd name="T48" fmla="*/ 21 w 80"/>
                  <a:gd name="T49" fmla="*/ 37 h 73"/>
                  <a:gd name="T50" fmla="*/ 21 w 80"/>
                  <a:gd name="T51" fmla="*/ 30 h 73"/>
                  <a:gd name="T52" fmla="*/ 23 w 80"/>
                  <a:gd name="T53" fmla="*/ 4 h 73"/>
                  <a:gd name="T54" fmla="*/ 26 w 80"/>
                  <a:gd name="T55" fmla="*/ 0 h 73"/>
                  <a:gd name="T56" fmla="*/ 28 w 80"/>
                  <a:gd name="T57" fmla="*/ 2 h 73"/>
                  <a:gd name="T58" fmla="*/ 42 w 80"/>
                  <a:gd name="T59" fmla="*/ 19 h 73"/>
                  <a:gd name="T60" fmla="*/ 59 w 80"/>
                  <a:gd name="T61" fmla="*/ 26 h 73"/>
                  <a:gd name="T62" fmla="*/ 63 w 80"/>
                  <a:gd name="T63" fmla="*/ 28 h 73"/>
                  <a:gd name="T64" fmla="*/ 68 w 80"/>
                  <a:gd name="T65" fmla="*/ 26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73"/>
                  <a:gd name="T101" fmla="*/ 80 w 8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73">
                    <a:moveTo>
                      <a:pt x="68" y="26"/>
                    </a:moveTo>
                    <a:lnTo>
                      <a:pt x="73" y="21"/>
                    </a:lnTo>
                    <a:lnTo>
                      <a:pt x="73" y="23"/>
                    </a:lnTo>
                    <a:lnTo>
                      <a:pt x="68" y="30"/>
                    </a:lnTo>
                    <a:lnTo>
                      <a:pt x="70" y="33"/>
                    </a:lnTo>
                    <a:lnTo>
                      <a:pt x="73" y="35"/>
                    </a:lnTo>
                    <a:lnTo>
                      <a:pt x="73" y="40"/>
                    </a:lnTo>
                    <a:lnTo>
                      <a:pt x="75" y="40"/>
                    </a:lnTo>
                    <a:lnTo>
                      <a:pt x="80" y="37"/>
                    </a:lnTo>
                    <a:lnTo>
                      <a:pt x="78" y="40"/>
                    </a:lnTo>
                    <a:lnTo>
                      <a:pt x="70" y="44"/>
                    </a:lnTo>
                    <a:lnTo>
                      <a:pt x="68" y="44"/>
                    </a:lnTo>
                    <a:lnTo>
                      <a:pt x="66" y="44"/>
                    </a:lnTo>
                    <a:lnTo>
                      <a:pt x="66" y="47"/>
                    </a:lnTo>
                    <a:lnTo>
                      <a:pt x="61" y="47"/>
                    </a:lnTo>
                    <a:lnTo>
                      <a:pt x="56" y="47"/>
                    </a:lnTo>
                    <a:lnTo>
                      <a:pt x="54" y="49"/>
                    </a:lnTo>
                    <a:lnTo>
                      <a:pt x="47" y="59"/>
                    </a:lnTo>
                    <a:lnTo>
                      <a:pt x="47" y="61"/>
                    </a:lnTo>
                    <a:lnTo>
                      <a:pt x="44" y="63"/>
                    </a:lnTo>
                    <a:lnTo>
                      <a:pt x="26" y="54"/>
                    </a:lnTo>
                    <a:lnTo>
                      <a:pt x="23" y="54"/>
                    </a:lnTo>
                    <a:lnTo>
                      <a:pt x="18" y="54"/>
                    </a:lnTo>
                    <a:lnTo>
                      <a:pt x="16" y="56"/>
                    </a:lnTo>
                    <a:lnTo>
                      <a:pt x="14" y="56"/>
                    </a:lnTo>
                    <a:lnTo>
                      <a:pt x="11" y="54"/>
                    </a:lnTo>
                    <a:lnTo>
                      <a:pt x="9" y="54"/>
                    </a:lnTo>
                    <a:lnTo>
                      <a:pt x="7" y="56"/>
                    </a:lnTo>
                    <a:lnTo>
                      <a:pt x="7" y="61"/>
                    </a:lnTo>
                    <a:lnTo>
                      <a:pt x="14" y="63"/>
                    </a:lnTo>
                    <a:lnTo>
                      <a:pt x="16" y="66"/>
                    </a:lnTo>
                    <a:lnTo>
                      <a:pt x="16" y="68"/>
                    </a:lnTo>
                    <a:lnTo>
                      <a:pt x="11" y="68"/>
                    </a:lnTo>
                    <a:lnTo>
                      <a:pt x="9" y="68"/>
                    </a:lnTo>
                    <a:lnTo>
                      <a:pt x="7" y="70"/>
                    </a:lnTo>
                    <a:lnTo>
                      <a:pt x="4" y="73"/>
                    </a:lnTo>
                    <a:lnTo>
                      <a:pt x="2" y="73"/>
                    </a:lnTo>
                    <a:lnTo>
                      <a:pt x="2" y="70"/>
                    </a:lnTo>
                    <a:lnTo>
                      <a:pt x="4" y="63"/>
                    </a:lnTo>
                    <a:lnTo>
                      <a:pt x="0" y="59"/>
                    </a:lnTo>
                    <a:lnTo>
                      <a:pt x="0" y="54"/>
                    </a:lnTo>
                    <a:lnTo>
                      <a:pt x="2" y="52"/>
                    </a:lnTo>
                    <a:lnTo>
                      <a:pt x="4" y="49"/>
                    </a:lnTo>
                    <a:lnTo>
                      <a:pt x="7" y="47"/>
                    </a:lnTo>
                    <a:lnTo>
                      <a:pt x="9" y="44"/>
                    </a:lnTo>
                    <a:lnTo>
                      <a:pt x="7" y="42"/>
                    </a:lnTo>
                    <a:lnTo>
                      <a:pt x="7" y="40"/>
                    </a:lnTo>
                    <a:lnTo>
                      <a:pt x="14" y="42"/>
                    </a:lnTo>
                    <a:lnTo>
                      <a:pt x="18" y="42"/>
                    </a:lnTo>
                    <a:lnTo>
                      <a:pt x="21" y="37"/>
                    </a:lnTo>
                    <a:lnTo>
                      <a:pt x="21" y="33"/>
                    </a:lnTo>
                    <a:lnTo>
                      <a:pt x="21" y="30"/>
                    </a:lnTo>
                    <a:lnTo>
                      <a:pt x="26" y="14"/>
                    </a:lnTo>
                    <a:lnTo>
                      <a:pt x="23" y="4"/>
                    </a:lnTo>
                    <a:lnTo>
                      <a:pt x="23" y="2"/>
                    </a:lnTo>
                    <a:lnTo>
                      <a:pt x="26" y="0"/>
                    </a:lnTo>
                    <a:lnTo>
                      <a:pt x="28" y="0"/>
                    </a:lnTo>
                    <a:lnTo>
                      <a:pt x="28" y="2"/>
                    </a:lnTo>
                    <a:lnTo>
                      <a:pt x="30" y="2"/>
                    </a:lnTo>
                    <a:lnTo>
                      <a:pt x="42" y="19"/>
                    </a:lnTo>
                    <a:lnTo>
                      <a:pt x="52" y="23"/>
                    </a:lnTo>
                    <a:lnTo>
                      <a:pt x="59" y="26"/>
                    </a:lnTo>
                    <a:lnTo>
                      <a:pt x="59" y="28"/>
                    </a:lnTo>
                    <a:lnTo>
                      <a:pt x="63" y="28"/>
                    </a:lnTo>
                    <a:lnTo>
                      <a:pt x="66" y="28"/>
                    </a:lnTo>
                    <a:lnTo>
                      <a:pt x="68" y="26"/>
                    </a:lnTo>
                    <a:close/>
                  </a:path>
                </a:pathLst>
              </a:custGeom>
              <a:grpFill/>
              <a:ln w="9525">
                <a:noFill/>
                <a:round/>
                <a:headEnd/>
                <a:tailEnd/>
              </a:ln>
            </p:spPr>
            <p:txBody>
              <a:bodyPr/>
              <a:lstStyle/>
              <a:p>
                <a:pPr>
                  <a:defRPr/>
                </a:pPr>
                <a:endParaRPr lang="en-US" sz="1200" kern="0">
                  <a:solidFill>
                    <a:srgbClr val="0096D6"/>
                  </a:solidFill>
                </a:endParaRPr>
              </a:p>
            </p:txBody>
          </p:sp>
          <p:sp>
            <p:nvSpPr>
              <p:cNvPr id="2475" name="Freeform 1051"/>
              <p:cNvSpPr>
                <a:spLocks/>
              </p:cNvSpPr>
              <p:nvPr/>
            </p:nvSpPr>
            <p:spPr bwMode="auto">
              <a:xfrm>
                <a:off x="4730" y="1932"/>
                <a:ext cx="80" cy="73"/>
              </a:xfrm>
              <a:custGeom>
                <a:avLst/>
                <a:gdLst>
                  <a:gd name="T0" fmla="*/ 73 w 80"/>
                  <a:gd name="T1" fmla="*/ 21 h 73"/>
                  <a:gd name="T2" fmla="*/ 68 w 80"/>
                  <a:gd name="T3" fmla="*/ 30 h 73"/>
                  <a:gd name="T4" fmla="*/ 73 w 80"/>
                  <a:gd name="T5" fmla="*/ 35 h 73"/>
                  <a:gd name="T6" fmla="*/ 75 w 80"/>
                  <a:gd name="T7" fmla="*/ 40 h 73"/>
                  <a:gd name="T8" fmla="*/ 78 w 80"/>
                  <a:gd name="T9" fmla="*/ 40 h 73"/>
                  <a:gd name="T10" fmla="*/ 68 w 80"/>
                  <a:gd name="T11" fmla="*/ 44 h 73"/>
                  <a:gd name="T12" fmla="*/ 66 w 80"/>
                  <a:gd name="T13" fmla="*/ 47 h 73"/>
                  <a:gd name="T14" fmla="*/ 56 w 80"/>
                  <a:gd name="T15" fmla="*/ 47 h 73"/>
                  <a:gd name="T16" fmla="*/ 47 w 80"/>
                  <a:gd name="T17" fmla="*/ 59 h 73"/>
                  <a:gd name="T18" fmla="*/ 44 w 80"/>
                  <a:gd name="T19" fmla="*/ 63 h 73"/>
                  <a:gd name="T20" fmla="*/ 23 w 80"/>
                  <a:gd name="T21" fmla="*/ 54 h 73"/>
                  <a:gd name="T22" fmla="*/ 16 w 80"/>
                  <a:gd name="T23" fmla="*/ 56 h 73"/>
                  <a:gd name="T24" fmla="*/ 11 w 80"/>
                  <a:gd name="T25" fmla="*/ 54 h 73"/>
                  <a:gd name="T26" fmla="*/ 7 w 80"/>
                  <a:gd name="T27" fmla="*/ 56 h 73"/>
                  <a:gd name="T28" fmla="*/ 14 w 80"/>
                  <a:gd name="T29" fmla="*/ 63 h 73"/>
                  <a:gd name="T30" fmla="*/ 16 w 80"/>
                  <a:gd name="T31" fmla="*/ 68 h 73"/>
                  <a:gd name="T32" fmla="*/ 9 w 80"/>
                  <a:gd name="T33" fmla="*/ 68 h 73"/>
                  <a:gd name="T34" fmla="*/ 4 w 80"/>
                  <a:gd name="T35" fmla="*/ 73 h 73"/>
                  <a:gd name="T36" fmla="*/ 2 w 80"/>
                  <a:gd name="T37" fmla="*/ 70 h 73"/>
                  <a:gd name="T38" fmla="*/ 0 w 80"/>
                  <a:gd name="T39" fmla="*/ 59 h 73"/>
                  <a:gd name="T40" fmla="*/ 2 w 80"/>
                  <a:gd name="T41" fmla="*/ 52 h 73"/>
                  <a:gd name="T42" fmla="*/ 7 w 80"/>
                  <a:gd name="T43" fmla="*/ 47 h 73"/>
                  <a:gd name="T44" fmla="*/ 7 w 80"/>
                  <a:gd name="T45" fmla="*/ 42 h 73"/>
                  <a:gd name="T46" fmla="*/ 14 w 80"/>
                  <a:gd name="T47" fmla="*/ 42 h 73"/>
                  <a:gd name="T48" fmla="*/ 21 w 80"/>
                  <a:gd name="T49" fmla="*/ 37 h 73"/>
                  <a:gd name="T50" fmla="*/ 21 w 80"/>
                  <a:gd name="T51" fmla="*/ 30 h 73"/>
                  <a:gd name="T52" fmla="*/ 23 w 80"/>
                  <a:gd name="T53" fmla="*/ 4 h 73"/>
                  <a:gd name="T54" fmla="*/ 26 w 80"/>
                  <a:gd name="T55" fmla="*/ 0 h 73"/>
                  <a:gd name="T56" fmla="*/ 28 w 80"/>
                  <a:gd name="T57" fmla="*/ 2 h 73"/>
                  <a:gd name="T58" fmla="*/ 42 w 80"/>
                  <a:gd name="T59" fmla="*/ 19 h 73"/>
                  <a:gd name="T60" fmla="*/ 59 w 80"/>
                  <a:gd name="T61" fmla="*/ 26 h 73"/>
                  <a:gd name="T62" fmla="*/ 63 w 80"/>
                  <a:gd name="T63" fmla="*/ 28 h 73"/>
                  <a:gd name="T64" fmla="*/ 68 w 80"/>
                  <a:gd name="T65" fmla="*/ 26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73"/>
                  <a:gd name="T101" fmla="*/ 80 w 8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73">
                    <a:moveTo>
                      <a:pt x="68" y="26"/>
                    </a:moveTo>
                    <a:lnTo>
                      <a:pt x="73" y="21"/>
                    </a:lnTo>
                    <a:lnTo>
                      <a:pt x="73" y="23"/>
                    </a:lnTo>
                    <a:lnTo>
                      <a:pt x="68" y="30"/>
                    </a:lnTo>
                    <a:lnTo>
                      <a:pt x="70" y="33"/>
                    </a:lnTo>
                    <a:lnTo>
                      <a:pt x="73" y="35"/>
                    </a:lnTo>
                    <a:lnTo>
                      <a:pt x="73" y="40"/>
                    </a:lnTo>
                    <a:lnTo>
                      <a:pt x="75" y="40"/>
                    </a:lnTo>
                    <a:lnTo>
                      <a:pt x="80" y="37"/>
                    </a:lnTo>
                    <a:lnTo>
                      <a:pt x="78" y="40"/>
                    </a:lnTo>
                    <a:lnTo>
                      <a:pt x="70" y="44"/>
                    </a:lnTo>
                    <a:lnTo>
                      <a:pt x="68" y="44"/>
                    </a:lnTo>
                    <a:lnTo>
                      <a:pt x="66" y="44"/>
                    </a:lnTo>
                    <a:lnTo>
                      <a:pt x="66" y="47"/>
                    </a:lnTo>
                    <a:lnTo>
                      <a:pt x="61" y="47"/>
                    </a:lnTo>
                    <a:lnTo>
                      <a:pt x="56" y="47"/>
                    </a:lnTo>
                    <a:lnTo>
                      <a:pt x="54" y="49"/>
                    </a:lnTo>
                    <a:lnTo>
                      <a:pt x="47" y="59"/>
                    </a:lnTo>
                    <a:lnTo>
                      <a:pt x="47" y="61"/>
                    </a:lnTo>
                    <a:lnTo>
                      <a:pt x="44" y="63"/>
                    </a:lnTo>
                    <a:lnTo>
                      <a:pt x="26" y="54"/>
                    </a:lnTo>
                    <a:lnTo>
                      <a:pt x="23" y="54"/>
                    </a:lnTo>
                    <a:lnTo>
                      <a:pt x="18" y="54"/>
                    </a:lnTo>
                    <a:lnTo>
                      <a:pt x="16" y="56"/>
                    </a:lnTo>
                    <a:lnTo>
                      <a:pt x="14" y="56"/>
                    </a:lnTo>
                    <a:lnTo>
                      <a:pt x="11" y="54"/>
                    </a:lnTo>
                    <a:lnTo>
                      <a:pt x="9" y="54"/>
                    </a:lnTo>
                    <a:lnTo>
                      <a:pt x="7" y="56"/>
                    </a:lnTo>
                    <a:lnTo>
                      <a:pt x="7" y="61"/>
                    </a:lnTo>
                    <a:lnTo>
                      <a:pt x="14" y="63"/>
                    </a:lnTo>
                    <a:lnTo>
                      <a:pt x="16" y="66"/>
                    </a:lnTo>
                    <a:lnTo>
                      <a:pt x="16" y="68"/>
                    </a:lnTo>
                    <a:lnTo>
                      <a:pt x="11" y="68"/>
                    </a:lnTo>
                    <a:lnTo>
                      <a:pt x="9" y="68"/>
                    </a:lnTo>
                    <a:lnTo>
                      <a:pt x="7" y="70"/>
                    </a:lnTo>
                    <a:lnTo>
                      <a:pt x="4" y="73"/>
                    </a:lnTo>
                    <a:lnTo>
                      <a:pt x="2" y="73"/>
                    </a:lnTo>
                    <a:lnTo>
                      <a:pt x="2" y="70"/>
                    </a:lnTo>
                    <a:lnTo>
                      <a:pt x="4" y="63"/>
                    </a:lnTo>
                    <a:lnTo>
                      <a:pt x="0" y="59"/>
                    </a:lnTo>
                    <a:lnTo>
                      <a:pt x="0" y="54"/>
                    </a:lnTo>
                    <a:lnTo>
                      <a:pt x="2" y="52"/>
                    </a:lnTo>
                    <a:lnTo>
                      <a:pt x="4" y="49"/>
                    </a:lnTo>
                    <a:lnTo>
                      <a:pt x="7" y="47"/>
                    </a:lnTo>
                    <a:lnTo>
                      <a:pt x="9" y="44"/>
                    </a:lnTo>
                    <a:lnTo>
                      <a:pt x="7" y="42"/>
                    </a:lnTo>
                    <a:lnTo>
                      <a:pt x="7" y="40"/>
                    </a:lnTo>
                    <a:lnTo>
                      <a:pt x="14" y="42"/>
                    </a:lnTo>
                    <a:lnTo>
                      <a:pt x="18" y="42"/>
                    </a:lnTo>
                    <a:lnTo>
                      <a:pt x="21" y="37"/>
                    </a:lnTo>
                    <a:lnTo>
                      <a:pt x="21" y="33"/>
                    </a:lnTo>
                    <a:lnTo>
                      <a:pt x="21" y="30"/>
                    </a:lnTo>
                    <a:lnTo>
                      <a:pt x="26" y="14"/>
                    </a:lnTo>
                    <a:lnTo>
                      <a:pt x="23" y="4"/>
                    </a:lnTo>
                    <a:lnTo>
                      <a:pt x="23" y="2"/>
                    </a:lnTo>
                    <a:lnTo>
                      <a:pt x="26" y="0"/>
                    </a:lnTo>
                    <a:lnTo>
                      <a:pt x="28" y="0"/>
                    </a:lnTo>
                    <a:lnTo>
                      <a:pt x="28" y="2"/>
                    </a:lnTo>
                    <a:lnTo>
                      <a:pt x="30" y="2"/>
                    </a:lnTo>
                    <a:lnTo>
                      <a:pt x="42" y="19"/>
                    </a:lnTo>
                    <a:lnTo>
                      <a:pt x="52" y="23"/>
                    </a:lnTo>
                    <a:lnTo>
                      <a:pt x="59" y="26"/>
                    </a:lnTo>
                    <a:lnTo>
                      <a:pt x="59" y="28"/>
                    </a:lnTo>
                    <a:lnTo>
                      <a:pt x="63" y="28"/>
                    </a:lnTo>
                    <a:lnTo>
                      <a:pt x="66" y="28"/>
                    </a:lnTo>
                    <a:lnTo>
                      <a:pt x="68" y="26"/>
                    </a:lnTo>
                  </a:path>
                </a:pathLst>
              </a:custGeom>
              <a:grpFill/>
              <a:ln w="9525">
                <a:noFill/>
                <a:round/>
                <a:headEnd/>
                <a:tailEnd/>
              </a:ln>
            </p:spPr>
            <p:txBody>
              <a:bodyPr/>
              <a:lstStyle/>
              <a:p>
                <a:pPr>
                  <a:defRPr/>
                </a:pPr>
                <a:endParaRPr lang="en-US" sz="1200" kern="0">
                  <a:solidFill>
                    <a:srgbClr val="0096D6"/>
                  </a:solidFill>
                </a:endParaRPr>
              </a:p>
            </p:txBody>
          </p:sp>
          <p:sp>
            <p:nvSpPr>
              <p:cNvPr id="2476" name="Freeform 1052"/>
              <p:cNvSpPr>
                <a:spLocks/>
              </p:cNvSpPr>
              <p:nvPr/>
            </p:nvSpPr>
            <p:spPr bwMode="auto">
              <a:xfrm>
                <a:off x="4746" y="1936"/>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77" name="Freeform 1053"/>
              <p:cNvSpPr>
                <a:spLocks/>
              </p:cNvSpPr>
              <p:nvPr/>
            </p:nvSpPr>
            <p:spPr bwMode="auto">
              <a:xfrm>
                <a:off x="4746" y="1936"/>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78" name="Freeform 1054"/>
              <p:cNvSpPr>
                <a:spLocks/>
              </p:cNvSpPr>
              <p:nvPr/>
            </p:nvSpPr>
            <p:spPr bwMode="auto">
              <a:xfrm>
                <a:off x="4611" y="2005"/>
                <a:ext cx="149" cy="132"/>
              </a:xfrm>
              <a:custGeom>
                <a:avLst/>
                <a:gdLst>
                  <a:gd name="T0" fmla="*/ 140 w 149"/>
                  <a:gd name="T1" fmla="*/ 2 h 132"/>
                  <a:gd name="T2" fmla="*/ 145 w 149"/>
                  <a:gd name="T3" fmla="*/ 19 h 132"/>
                  <a:gd name="T4" fmla="*/ 147 w 149"/>
                  <a:gd name="T5" fmla="*/ 38 h 132"/>
                  <a:gd name="T6" fmla="*/ 145 w 149"/>
                  <a:gd name="T7" fmla="*/ 42 h 132"/>
                  <a:gd name="T8" fmla="*/ 137 w 149"/>
                  <a:gd name="T9" fmla="*/ 54 h 132"/>
                  <a:gd name="T10" fmla="*/ 135 w 149"/>
                  <a:gd name="T11" fmla="*/ 75 h 132"/>
                  <a:gd name="T12" fmla="*/ 130 w 149"/>
                  <a:gd name="T13" fmla="*/ 92 h 132"/>
                  <a:gd name="T14" fmla="*/ 130 w 149"/>
                  <a:gd name="T15" fmla="*/ 99 h 132"/>
                  <a:gd name="T16" fmla="*/ 119 w 149"/>
                  <a:gd name="T17" fmla="*/ 108 h 132"/>
                  <a:gd name="T18" fmla="*/ 123 w 149"/>
                  <a:gd name="T19" fmla="*/ 97 h 132"/>
                  <a:gd name="T20" fmla="*/ 116 w 149"/>
                  <a:gd name="T21" fmla="*/ 106 h 132"/>
                  <a:gd name="T22" fmla="*/ 112 w 149"/>
                  <a:gd name="T23" fmla="*/ 106 h 132"/>
                  <a:gd name="T24" fmla="*/ 107 w 149"/>
                  <a:gd name="T25" fmla="*/ 113 h 132"/>
                  <a:gd name="T26" fmla="*/ 104 w 149"/>
                  <a:gd name="T27" fmla="*/ 106 h 132"/>
                  <a:gd name="T28" fmla="*/ 83 w 149"/>
                  <a:gd name="T29" fmla="*/ 116 h 132"/>
                  <a:gd name="T30" fmla="*/ 83 w 149"/>
                  <a:gd name="T31" fmla="*/ 111 h 132"/>
                  <a:gd name="T32" fmla="*/ 78 w 149"/>
                  <a:gd name="T33" fmla="*/ 111 h 132"/>
                  <a:gd name="T34" fmla="*/ 76 w 149"/>
                  <a:gd name="T35" fmla="*/ 113 h 132"/>
                  <a:gd name="T36" fmla="*/ 78 w 149"/>
                  <a:gd name="T37" fmla="*/ 120 h 132"/>
                  <a:gd name="T38" fmla="*/ 74 w 149"/>
                  <a:gd name="T39" fmla="*/ 123 h 132"/>
                  <a:gd name="T40" fmla="*/ 62 w 149"/>
                  <a:gd name="T41" fmla="*/ 130 h 132"/>
                  <a:gd name="T42" fmla="*/ 57 w 149"/>
                  <a:gd name="T43" fmla="*/ 125 h 132"/>
                  <a:gd name="T44" fmla="*/ 60 w 149"/>
                  <a:gd name="T45" fmla="*/ 113 h 132"/>
                  <a:gd name="T46" fmla="*/ 50 w 149"/>
                  <a:gd name="T47" fmla="*/ 113 h 132"/>
                  <a:gd name="T48" fmla="*/ 38 w 149"/>
                  <a:gd name="T49" fmla="*/ 116 h 132"/>
                  <a:gd name="T50" fmla="*/ 19 w 149"/>
                  <a:gd name="T51" fmla="*/ 120 h 132"/>
                  <a:gd name="T52" fmla="*/ 10 w 149"/>
                  <a:gd name="T53" fmla="*/ 123 h 132"/>
                  <a:gd name="T54" fmla="*/ 5 w 149"/>
                  <a:gd name="T55" fmla="*/ 125 h 132"/>
                  <a:gd name="T56" fmla="*/ 8 w 149"/>
                  <a:gd name="T57" fmla="*/ 118 h 132"/>
                  <a:gd name="T58" fmla="*/ 22 w 149"/>
                  <a:gd name="T59" fmla="*/ 104 h 132"/>
                  <a:gd name="T60" fmla="*/ 34 w 149"/>
                  <a:gd name="T61" fmla="*/ 99 h 132"/>
                  <a:gd name="T62" fmla="*/ 64 w 149"/>
                  <a:gd name="T63" fmla="*/ 99 h 132"/>
                  <a:gd name="T64" fmla="*/ 69 w 149"/>
                  <a:gd name="T65" fmla="*/ 90 h 132"/>
                  <a:gd name="T66" fmla="*/ 78 w 149"/>
                  <a:gd name="T67" fmla="*/ 71 h 132"/>
                  <a:gd name="T68" fmla="*/ 86 w 149"/>
                  <a:gd name="T69" fmla="*/ 71 h 132"/>
                  <a:gd name="T70" fmla="*/ 81 w 149"/>
                  <a:gd name="T71" fmla="*/ 73 h 132"/>
                  <a:gd name="T72" fmla="*/ 86 w 149"/>
                  <a:gd name="T73" fmla="*/ 80 h 132"/>
                  <a:gd name="T74" fmla="*/ 102 w 149"/>
                  <a:gd name="T75" fmla="*/ 68 h 132"/>
                  <a:gd name="T76" fmla="*/ 112 w 149"/>
                  <a:gd name="T77" fmla="*/ 59 h 132"/>
                  <a:gd name="T78" fmla="*/ 121 w 149"/>
                  <a:gd name="T79" fmla="*/ 28 h 132"/>
                  <a:gd name="T80" fmla="*/ 121 w 149"/>
                  <a:gd name="T81" fmla="*/ 14 h 132"/>
                  <a:gd name="T82" fmla="*/ 123 w 149"/>
                  <a:gd name="T83" fmla="*/ 7 h 132"/>
                  <a:gd name="T84" fmla="*/ 128 w 149"/>
                  <a:gd name="T85" fmla="*/ 7 h 132"/>
                  <a:gd name="T86" fmla="*/ 133 w 149"/>
                  <a:gd name="T87" fmla="*/ 9 h 132"/>
                  <a:gd name="T88" fmla="*/ 137 w 149"/>
                  <a:gd name="T89" fmla="*/ 7 h 132"/>
                  <a:gd name="T90" fmla="*/ 133 w 149"/>
                  <a:gd name="T91" fmla="*/ 5 h 132"/>
                  <a:gd name="T92" fmla="*/ 133 w 149"/>
                  <a:gd name="T93" fmla="*/ 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32"/>
                  <a:gd name="T143" fmla="*/ 149 w 149"/>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32">
                    <a:moveTo>
                      <a:pt x="135" y="0"/>
                    </a:moveTo>
                    <a:lnTo>
                      <a:pt x="140" y="0"/>
                    </a:lnTo>
                    <a:lnTo>
                      <a:pt x="140" y="2"/>
                    </a:lnTo>
                    <a:lnTo>
                      <a:pt x="140" y="12"/>
                    </a:lnTo>
                    <a:lnTo>
                      <a:pt x="140" y="16"/>
                    </a:lnTo>
                    <a:lnTo>
                      <a:pt x="145" y="19"/>
                    </a:lnTo>
                    <a:lnTo>
                      <a:pt x="149" y="33"/>
                    </a:lnTo>
                    <a:lnTo>
                      <a:pt x="147" y="35"/>
                    </a:lnTo>
                    <a:lnTo>
                      <a:pt x="147" y="38"/>
                    </a:lnTo>
                    <a:lnTo>
                      <a:pt x="147" y="40"/>
                    </a:lnTo>
                    <a:lnTo>
                      <a:pt x="145" y="42"/>
                    </a:lnTo>
                    <a:lnTo>
                      <a:pt x="142" y="49"/>
                    </a:lnTo>
                    <a:lnTo>
                      <a:pt x="142" y="54"/>
                    </a:lnTo>
                    <a:lnTo>
                      <a:pt x="137" y="54"/>
                    </a:lnTo>
                    <a:lnTo>
                      <a:pt x="135" y="57"/>
                    </a:lnTo>
                    <a:lnTo>
                      <a:pt x="133" y="59"/>
                    </a:lnTo>
                    <a:lnTo>
                      <a:pt x="135" y="75"/>
                    </a:lnTo>
                    <a:lnTo>
                      <a:pt x="133" y="78"/>
                    </a:lnTo>
                    <a:lnTo>
                      <a:pt x="130" y="83"/>
                    </a:lnTo>
                    <a:lnTo>
                      <a:pt x="130" y="92"/>
                    </a:lnTo>
                    <a:lnTo>
                      <a:pt x="130" y="94"/>
                    </a:lnTo>
                    <a:lnTo>
                      <a:pt x="133" y="97"/>
                    </a:lnTo>
                    <a:lnTo>
                      <a:pt x="130" y="99"/>
                    </a:lnTo>
                    <a:lnTo>
                      <a:pt x="126" y="106"/>
                    </a:lnTo>
                    <a:lnTo>
                      <a:pt x="119" y="111"/>
                    </a:lnTo>
                    <a:lnTo>
                      <a:pt x="119" y="108"/>
                    </a:lnTo>
                    <a:lnTo>
                      <a:pt x="121" y="101"/>
                    </a:lnTo>
                    <a:lnTo>
                      <a:pt x="121" y="99"/>
                    </a:lnTo>
                    <a:lnTo>
                      <a:pt x="123" y="97"/>
                    </a:lnTo>
                    <a:lnTo>
                      <a:pt x="119" y="97"/>
                    </a:lnTo>
                    <a:lnTo>
                      <a:pt x="116" y="104"/>
                    </a:lnTo>
                    <a:lnTo>
                      <a:pt x="116" y="106"/>
                    </a:lnTo>
                    <a:lnTo>
                      <a:pt x="116" y="104"/>
                    </a:lnTo>
                    <a:lnTo>
                      <a:pt x="112" y="104"/>
                    </a:lnTo>
                    <a:lnTo>
                      <a:pt x="112" y="106"/>
                    </a:lnTo>
                    <a:lnTo>
                      <a:pt x="109" y="113"/>
                    </a:lnTo>
                    <a:lnTo>
                      <a:pt x="107" y="113"/>
                    </a:lnTo>
                    <a:lnTo>
                      <a:pt x="104" y="111"/>
                    </a:lnTo>
                    <a:lnTo>
                      <a:pt x="107" y="106"/>
                    </a:lnTo>
                    <a:lnTo>
                      <a:pt x="104" y="106"/>
                    </a:lnTo>
                    <a:lnTo>
                      <a:pt x="97" y="116"/>
                    </a:lnTo>
                    <a:lnTo>
                      <a:pt x="86" y="113"/>
                    </a:lnTo>
                    <a:lnTo>
                      <a:pt x="83" y="116"/>
                    </a:lnTo>
                    <a:lnTo>
                      <a:pt x="83" y="113"/>
                    </a:lnTo>
                    <a:lnTo>
                      <a:pt x="86" y="113"/>
                    </a:lnTo>
                    <a:lnTo>
                      <a:pt x="83" y="111"/>
                    </a:lnTo>
                    <a:lnTo>
                      <a:pt x="81" y="111"/>
                    </a:lnTo>
                    <a:lnTo>
                      <a:pt x="81" y="113"/>
                    </a:lnTo>
                    <a:lnTo>
                      <a:pt x="78" y="111"/>
                    </a:lnTo>
                    <a:lnTo>
                      <a:pt x="78" y="108"/>
                    </a:lnTo>
                    <a:lnTo>
                      <a:pt x="76" y="113"/>
                    </a:lnTo>
                    <a:lnTo>
                      <a:pt x="81" y="118"/>
                    </a:lnTo>
                    <a:lnTo>
                      <a:pt x="81" y="120"/>
                    </a:lnTo>
                    <a:lnTo>
                      <a:pt x="78" y="120"/>
                    </a:lnTo>
                    <a:lnTo>
                      <a:pt x="76" y="120"/>
                    </a:lnTo>
                    <a:lnTo>
                      <a:pt x="74" y="120"/>
                    </a:lnTo>
                    <a:lnTo>
                      <a:pt x="74" y="123"/>
                    </a:lnTo>
                    <a:lnTo>
                      <a:pt x="67" y="130"/>
                    </a:lnTo>
                    <a:lnTo>
                      <a:pt x="64" y="132"/>
                    </a:lnTo>
                    <a:lnTo>
                      <a:pt x="62" y="130"/>
                    </a:lnTo>
                    <a:lnTo>
                      <a:pt x="60" y="127"/>
                    </a:lnTo>
                    <a:lnTo>
                      <a:pt x="57" y="127"/>
                    </a:lnTo>
                    <a:lnTo>
                      <a:pt x="57" y="125"/>
                    </a:lnTo>
                    <a:lnTo>
                      <a:pt x="57" y="120"/>
                    </a:lnTo>
                    <a:lnTo>
                      <a:pt x="60" y="116"/>
                    </a:lnTo>
                    <a:lnTo>
                      <a:pt x="60" y="113"/>
                    </a:lnTo>
                    <a:lnTo>
                      <a:pt x="55" y="113"/>
                    </a:lnTo>
                    <a:lnTo>
                      <a:pt x="50" y="113"/>
                    </a:lnTo>
                    <a:lnTo>
                      <a:pt x="45" y="113"/>
                    </a:lnTo>
                    <a:lnTo>
                      <a:pt x="41" y="118"/>
                    </a:lnTo>
                    <a:lnTo>
                      <a:pt x="38" y="116"/>
                    </a:lnTo>
                    <a:lnTo>
                      <a:pt x="22" y="120"/>
                    </a:lnTo>
                    <a:lnTo>
                      <a:pt x="22" y="118"/>
                    </a:lnTo>
                    <a:lnTo>
                      <a:pt x="19" y="120"/>
                    </a:lnTo>
                    <a:lnTo>
                      <a:pt x="17" y="125"/>
                    </a:lnTo>
                    <a:lnTo>
                      <a:pt x="10" y="123"/>
                    </a:lnTo>
                    <a:lnTo>
                      <a:pt x="8" y="125"/>
                    </a:lnTo>
                    <a:lnTo>
                      <a:pt x="5" y="125"/>
                    </a:lnTo>
                    <a:lnTo>
                      <a:pt x="0" y="123"/>
                    </a:lnTo>
                    <a:lnTo>
                      <a:pt x="0" y="118"/>
                    </a:lnTo>
                    <a:lnTo>
                      <a:pt x="8" y="118"/>
                    </a:lnTo>
                    <a:lnTo>
                      <a:pt x="15" y="111"/>
                    </a:lnTo>
                    <a:lnTo>
                      <a:pt x="17" y="106"/>
                    </a:lnTo>
                    <a:lnTo>
                      <a:pt x="22" y="104"/>
                    </a:lnTo>
                    <a:lnTo>
                      <a:pt x="24" y="101"/>
                    </a:lnTo>
                    <a:lnTo>
                      <a:pt x="29" y="99"/>
                    </a:lnTo>
                    <a:lnTo>
                      <a:pt x="34" y="99"/>
                    </a:lnTo>
                    <a:lnTo>
                      <a:pt x="57" y="97"/>
                    </a:lnTo>
                    <a:lnTo>
                      <a:pt x="57" y="99"/>
                    </a:lnTo>
                    <a:lnTo>
                      <a:pt x="64" y="99"/>
                    </a:lnTo>
                    <a:lnTo>
                      <a:pt x="69" y="97"/>
                    </a:lnTo>
                    <a:lnTo>
                      <a:pt x="69" y="90"/>
                    </a:lnTo>
                    <a:lnTo>
                      <a:pt x="76" y="80"/>
                    </a:lnTo>
                    <a:lnTo>
                      <a:pt x="78" y="75"/>
                    </a:lnTo>
                    <a:lnTo>
                      <a:pt x="78" y="71"/>
                    </a:lnTo>
                    <a:lnTo>
                      <a:pt x="83" y="68"/>
                    </a:lnTo>
                    <a:lnTo>
                      <a:pt x="86" y="68"/>
                    </a:lnTo>
                    <a:lnTo>
                      <a:pt x="86" y="71"/>
                    </a:lnTo>
                    <a:lnTo>
                      <a:pt x="83" y="71"/>
                    </a:lnTo>
                    <a:lnTo>
                      <a:pt x="81" y="73"/>
                    </a:lnTo>
                    <a:lnTo>
                      <a:pt x="81" y="75"/>
                    </a:lnTo>
                    <a:lnTo>
                      <a:pt x="81" y="80"/>
                    </a:lnTo>
                    <a:lnTo>
                      <a:pt x="86" y="80"/>
                    </a:lnTo>
                    <a:lnTo>
                      <a:pt x="88" y="78"/>
                    </a:lnTo>
                    <a:lnTo>
                      <a:pt x="95" y="73"/>
                    </a:lnTo>
                    <a:lnTo>
                      <a:pt x="102" y="68"/>
                    </a:lnTo>
                    <a:lnTo>
                      <a:pt x="107" y="61"/>
                    </a:lnTo>
                    <a:lnTo>
                      <a:pt x="109" y="59"/>
                    </a:lnTo>
                    <a:lnTo>
                      <a:pt x="112" y="59"/>
                    </a:lnTo>
                    <a:lnTo>
                      <a:pt x="114" y="57"/>
                    </a:lnTo>
                    <a:lnTo>
                      <a:pt x="121" y="28"/>
                    </a:lnTo>
                    <a:lnTo>
                      <a:pt x="116" y="26"/>
                    </a:lnTo>
                    <a:lnTo>
                      <a:pt x="121" y="21"/>
                    </a:lnTo>
                    <a:lnTo>
                      <a:pt x="121" y="14"/>
                    </a:lnTo>
                    <a:lnTo>
                      <a:pt x="121" y="12"/>
                    </a:lnTo>
                    <a:lnTo>
                      <a:pt x="123" y="12"/>
                    </a:lnTo>
                    <a:lnTo>
                      <a:pt x="123" y="7"/>
                    </a:lnTo>
                    <a:lnTo>
                      <a:pt x="126" y="5"/>
                    </a:lnTo>
                    <a:lnTo>
                      <a:pt x="128" y="5"/>
                    </a:lnTo>
                    <a:lnTo>
                      <a:pt x="128" y="7"/>
                    </a:lnTo>
                    <a:lnTo>
                      <a:pt x="130" y="9"/>
                    </a:lnTo>
                    <a:lnTo>
                      <a:pt x="130" y="12"/>
                    </a:lnTo>
                    <a:lnTo>
                      <a:pt x="133" y="9"/>
                    </a:lnTo>
                    <a:lnTo>
                      <a:pt x="135" y="9"/>
                    </a:lnTo>
                    <a:lnTo>
                      <a:pt x="137" y="7"/>
                    </a:lnTo>
                    <a:lnTo>
                      <a:pt x="137" y="2"/>
                    </a:lnTo>
                    <a:lnTo>
                      <a:pt x="135" y="5"/>
                    </a:lnTo>
                    <a:lnTo>
                      <a:pt x="133" y="5"/>
                    </a:lnTo>
                    <a:lnTo>
                      <a:pt x="130" y="2"/>
                    </a:lnTo>
                    <a:lnTo>
                      <a:pt x="133" y="0"/>
                    </a:lnTo>
                    <a:lnTo>
                      <a:pt x="135" y="0"/>
                    </a:lnTo>
                    <a:close/>
                  </a:path>
                </a:pathLst>
              </a:custGeom>
              <a:grpFill/>
              <a:ln w="9525">
                <a:noFill/>
                <a:round/>
                <a:headEnd/>
                <a:tailEnd/>
              </a:ln>
            </p:spPr>
            <p:txBody>
              <a:bodyPr/>
              <a:lstStyle/>
              <a:p>
                <a:pPr>
                  <a:defRPr/>
                </a:pPr>
                <a:endParaRPr lang="en-US" sz="1200" kern="0">
                  <a:solidFill>
                    <a:srgbClr val="0096D6"/>
                  </a:solidFill>
                </a:endParaRPr>
              </a:p>
            </p:txBody>
          </p:sp>
          <p:sp>
            <p:nvSpPr>
              <p:cNvPr id="2479" name="Freeform 1055"/>
              <p:cNvSpPr>
                <a:spLocks/>
              </p:cNvSpPr>
              <p:nvPr/>
            </p:nvSpPr>
            <p:spPr bwMode="auto">
              <a:xfrm>
                <a:off x="4611" y="2005"/>
                <a:ext cx="149" cy="132"/>
              </a:xfrm>
              <a:custGeom>
                <a:avLst/>
                <a:gdLst>
                  <a:gd name="T0" fmla="*/ 140 w 149"/>
                  <a:gd name="T1" fmla="*/ 2 h 132"/>
                  <a:gd name="T2" fmla="*/ 145 w 149"/>
                  <a:gd name="T3" fmla="*/ 19 h 132"/>
                  <a:gd name="T4" fmla="*/ 147 w 149"/>
                  <a:gd name="T5" fmla="*/ 38 h 132"/>
                  <a:gd name="T6" fmla="*/ 145 w 149"/>
                  <a:gd name="T7" fmla="*/ 42 h 132"/>
                  <a:gd name="T8" fmla="*/ 137 w 149"/>
                  <a:gd name="T9" fmla="*/ 54 h 132"/>
                  <a:gd name="T10" fmla="*/ 135 w 149"/>
                  <a:gd name="T11" fmla="*/ 75 h 132"/>
                  <a:gd name="T12" fmla="*/ 130 w 149"/>
                  <a:gd name="T13" fmla="*/ 92 h 132"/>
                  <a:gd name="T14" fmla="*/ 130 w 149"/>
                  <a:gd name="T15" fmla="*/ 99 h 132"/>
                  <a:gd name="T16" fmla="*/ 119 w 149"/>
                  <a:gd name="T17" fmla="*/ 108 h 132"/>
                  <a:gd name="T18" fmla="*/ 123 w 149"/>
                  <a:gd name="T19" fmla="*/ 97 h 132"/>
                  <a:gd name="T20" fmla="*/ 116 w 149"/>
                  <a:gd name="T21" fmla="*/ 106 h 132"/>
                  <a:gd name="T22" fmla="*/ 112 w 149"/>
                  <a:gd name="T23" fmla="*/ 106 h 132"/>
                  <a:gd name="T24" fmla="*/ 107 w 149"/>
                  <a:gd name="T25" fmla="*/ 113 h 132"/>
                  <a:gd name="T26" fmla="*/ 104 w 149"/>
                  <a:gd name="T27" fmla="*/ 106 h 132"/>
                  <a:gd name="T28" fmla="*/ 83 w 149"/>
                  <a:gd name="T29" fmla="*/ 116 h 132"/>
                  <a:gd name="T30" fmla="*/ 83 w 149"/>
                  <a:gd name="T31" fmla="*/ 111 h 132"/>
                  <a:gd name="T32" fmla="*/ 78 w 149"/>
                  <a:gd name="T33" fmla="*/ 111 h 132"/>
                  <a:gd name="T34" fmla="*/ 76 w 149"/>
                  <a:gd name="T35" fmla="*/ 113 h 132"/>
                  <a:gd name="T36" fmla="*/ 78 w 149"/>
                  <a:gd name="T37" fmla="*/ 120 h 132"/>
                  <a:gd name="T38" fmla="*/ 74 w 149"/>
                  <a:gd name="T39" fmla="*/ 123 h 132"/>
                  <a:gd name="T40" fmla="*/ 62 w 149"/>
                  <a:gd name="T41" fmla="*/ 130 h 132"/>
                  <a:gd name="T42" fmla="*/ 57 w 149"/>
                  <a:gd name="T43" fmla="*/ 125 h 132"/>
                  <a:gd name="T44" fmla="*/ 60 w 149"/>
                  <a:gd name="T45" fmla="*/ 113 h 132"/>
                  <a:gd name="T46" fmla="*/ 50 w 149"/>
                  <a:gd name="T47" fmla="*/ 113 h 132"/>
                  <a:gd name="T48" fmla="*/ 38 w 149"/>
                  <a:gd name="T49" fmla="*/ 116 h 132"/>
                  <a:gd name="T50" fmla="*/ 19 w 149"/>
                  <a:gd name="T51" fmla="*/ 120 h 132"/>
                  <a:gd name="T52" fmla="*/ 10 w 149"/>
                  <a:gd name="T53" fmla="*/ 123 h 132"/>
                  <a:gd name="T54" fmla="*/ 5 w 149"/>
                  <a:gd name="T55" fmla="*/ 125 h 132"/>
                  <a:gd name="T56" fmla="*/ 8 w 149"/>
                  <a:gd name="T57" fmla="*/ 118 h 132"/>
                  <a:gd name="T58" fmla="*/ 22 w 149"/>
                  <a:gd name="T59" fmla="*/ 104 h 132"/>
                  <a:gd name="T60" fmla="*/ 34 w 149"/>
                  <a:gd name="T61" fmla="*/ 99 h 132"/>
                  <a:gd name="T62" fmla="*/ 64 w 149"/>
                  <a:gd name="T63" fmla="*/ 99 h 132"/>
                  <a:gd name="T64" fmla="*/ 69 w 149"/>
                  <a:gd name="T65" fmla="*/ 90 h 132"/>
                  <a:gd name="T66" fmla="*/ 78 w 149"/>
                  <a:gd name="T67" fmla="*/ 71 h 132"/>
                  <a:gd name="T68" fmla="*/ 86 w 149"/>
                  <a:gd name="T69" fmla="*/ 71 h 132"/>
                  <a:gd name="T70" fmla="*/ 81 w 149"/>
                  <a:gd name="T71" fmla="*/ 73 h 132"/>
                  <a:gd name="T72" fmla="*/ 86 w 149"/>
                  <a:gd name="T73" fmla="*/ 80 h 132"/>
                  <a:gd name="T74" fmla="*/ 102 w 149"/>
                  <a:gd name="T75" fmla="*/ 68 h 132"/>
                  <a:gd name="T76" fmla="*/ 112 w 149"/>
                  <a:gd name="T77" fmla="*/ 59 h 132"/>
                  <a:gd name="T78" fmla="*/ 121 w 149"/>
                  <a:gd name="T79" fmla="*/ 28 h 132"/>
                  <a:gd name="T80" fmla="*/ 121 w 149"/>
                  <a:gd name="T81" fmla="*/ 14 h 132"/>
                  <a:gd name="T82" fmla="*/ 123 w 149"/>
                  <a:gd name="T83" fmla="*/ 7 h 132"/>
                  <a:gd name="T84" fmla="*/ 128 w 149"/>
                  <a:gd name="T85" fmla="*/ 7 h 132"/>
                  <a:gd name="T86" fmla="*/ 133 w 149"/>
                  <a:gd name="T87" fmla="*/ 9 h 132"/>
                  <a:gd name="T88" fmla="*/ 137 w 149"/>
                  <a:gd name="T89" fmla="*/ 7 h 132"/>
                  <a:gd name="T90" fmla="*/ 133 w 149"/>
                  <a:gd name="T91" fmla="*/ 5 h 132"/>
                  <a:gd name="T92" fmla="*/ 133 w 149"/>
                  <a:gd name="T93" fmla="*/ 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32"/>
                  <a:gd name="T143" fmla="*/ 149 w 149"/>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32">
                    <a:moveTo>
                      <a:pt x="135" y="0"/>
                    </a:moveTo>
                    <a:lnTo>
                      <a:pt x="140" y="0"/>
                    </a:lnTo>
                    <a:lnTo>
                      <a:pt x="140" y="2"/>
                    </a:lnTo>
                    <a:lnTo>
                      <a:pt x="140" y="12"/>
                    </a:lnTo>
                    <a:lnTo>
                      <a:pt x="140" y="16"/>
                    </a:lnTo>
                    <a:lnTo>
                      <a:pt x="145" y="19"/>
                    </a:lnTo>
                    <a:lnTo>
                      <a:pt x="149" y="33"/>
                    </a:lnTo>
                    <a:lnTo>
                      <a:pt x="147" y="35"/>
                    </a:lnTo>
                    <a:lnTo>
                      <a:pt x="147" y="38"/>
                    </a:lnTo>
                    <a:lnTo>
                      <a:pt x="147" y="40"/>
                    </a:lnTo>
                    <a:lnTo>
                      <a:pt x="145" y="42"/>
                    </a:lnTo>
                    <a:lnTo>
                      <a:pt x="142" y="49"/>
                    </a:lnTo>
                    <a:lnTo>
                      <a:pt x="142" y="54"/>
                    </a:lnTo>
                    <a:lnTo>
                      <a:pt x="137" y="54"/>
                    </a:lnTo>
                    <a:lnTo>
                      <a:pt x="135" y="57"/>
                    </a:lnTo>
                    <a:lnTo>
                      <a:pt x="133" y="59"/>
                    </a:lnTo>
                    <a:lnTo>
                      <a:pt x="135" y="75"/>
                    </a:lnTo>
                    <a:lnTo>
                      <a:pt x="133" y="78"/>
                    </a:lnTo>
                    <a:lnTo>
                      <a:pt x="130" y="83"/>
                    </a:lnTo>
                    <a:lnTo>
                      <a:pt x="130" y="92"/>
                    </a:lnTo>
                    <a:lnTo>
                      <a:pt x="130" y="94"/>
                    </a:lnTo>
                    <a:lnTo>
                      <a:pt x="133" y="97"/>
                    </a:lnTo>
                    <a:lnTo>
                      <a:pt x="130" y="99"/>
                    </a:lnTo>
                    <a:lnTo>
                      <a:pt x="126" y="106"/>
                    </a:lnTo>
                    <a:lnTo>
                      <a:pt x="119" y="111"/>
                    </a:lnTo>
                    <a:lnTo>
                      <a:pt x="119" y="108"/>
                    </a:lnTo>
                    <a:lnTo>
                      <a:pt x="121" y="101"/>
                    </a:lnTo>
                    <a:lnTo>
                      <a:pt x="121" y="99"/>
                    </a:lnTo>
                    <a:lnTo>
                      <a:pt x="123" y="97"/>
                    </a:lnTo>
                    <a:lnTo>
                      <a:pt x="119" y="97"/>
                    </a:lnTo>
                    <a:lnTo>
                      <a:pt x="116" y="104"/>
                    </a:lnTo>
                    <a:lnTo>
                      <a:pt x="116" y="106"/>
                    </a:lnTo>
                    <a:lnTo>
                      <a:pt x="116" y="104"/>
                    </a:lnTo>
                    <a:lnTo>
                      <a:pt x="112" y="104"/>
                    </a:lnTo>
                    <a:lnTo>
                      <a:pt x="112" y="106"/>
                    </a:lnTo>
                    <a:lnTo>
                      <a:pt x="109" y="113"/>
                    </a:lnTo>
                    <a:lnTo>
                      <a:pt x="107" y="113"/>
                    </a:lnTo>
                    <a:lnTo>
                      <a:pt x="104" y="111"/>
                    </a:lnTo>
                    <a:lnTo>
                      <a:pt x="107" y="106"/>
                    </a:lnTo>
                    <a:lnTo>
                      <a:pt x="104" y="106"/>
                    </a:lnTo>
                    <a:lnTo>
                      <a:pt x="97" y="116"/>
                    </a:lnTo>
                    <a:lnTo>
                      <a:pt x="86" y="113"/>
                    </a:lnTo>
                    <a:lnTo>
                      <a:pt x="83" y="116"/>
                    </a:lnTo>
                    <a:lnTo>
                      <a:pt x="83" y="113"/>
                    </a:lnTo>
                    <a:lnTo>
                      <a:pt x="86" y="113"/>
                    </a:lnTo>
                    <a:lnTo>
                      <a:pt x="83" y="111"/>
                    </a:lnTo>
                    <a:lnTo>
                      <a:pt x="81" y="111"/>
                    </a:lnTo>
                    <a:lnTo>
                      <a:pt x="81" y="113"/>
                    </a:lnTo>
                    <a:lnTo>
                      <a:pt x="78" y="111"/>
                    </a:lnTo>
                    <a:lnTo>
                      <a:pt x="78" y="108"/>
                    </a:lnTo>
                    <a:lnTo>
                      <a:pt x="76" y="113"/>
                    </a:lnTo>
                    <a:lnTo>
                      <a:pt x="81" y="118"/>
                    </a:lnTo>
                    <a:lnTo>
                      <a:pt x="81" y="120"/>
                    </a:lnTo>
                    <a:lnTo>
                      <a:pt x="78" y="120"/>
                    </a:lnTo>
                    <a:lnTo>
                      <a:pt x="76" y="120"/>
                    </a:lnTo>
                    <a:lnTo>
                      <a:pt x="74" y="120"/>
                    </a:lnTo>
                    <a:lnTo>
                      <a:pt x="74" y="123"/>
                    </a:lnTo>
                    <a:lnTo>
                      <a:pt x="67" y="130"/>
                    </a:lnTo>
                    <a:lnTo>
                      <a:pt x="64" y="132"/>
                    </a:lnTo>
                    <a:lnTo>
                      <a:pt x="62" y="130"/>
                    </a:lnTo>
                    <a:lnTo>
                      <a:pt x="60" y="127"/>
                    </a:lnTo>
                    <a:lnTo>
                      <a:pt x="57" y="127"/>
                    </a:lnTo>
                    <a:lnTo>
                      <a:pt x="57" y="125"/>
                    </a:lnTo>
                    <a:lnTo>
                      <a:pt x="57" y="120"/>
                    </a:lnTo>
                    <a:lnTo>
                      <a:pt x="60" y="116"/>
                    </a:lnTo>
                    <a:lnTo>
                      <a:pt x="60" y="113"/>
                    </a:lnTo>
                    <a:lnTo>
                      <a:pt x="55" y="113"/>
                    </a:lnTo>
                    <a:lnTo>
                      <a:pt x="50" y="113"/>
                    </a:lnTo>
                    <a:lnTo>
                      <a:pt x="45" y="113"/>
                    </a:lnTo>
                    <a:lnTo>
                      <a:pt x="41" y="118"/>
                    </a:lnTo>
                    <a:lnTo>
                      <a:pt x="38" y="116"/>
                    </a:lnTo>
                    <a:lnTo>
                      <a:pt x="22" y="120"/>
                    </a:lnTo>
                    <a:lnTo>
                      <a:pt x="22" y="118"/>
                    </a:lnTo>
                    <a:lnTo>
                      <a:pt x="19" y="120"/>
                    </a:lnTo>
                    <a:lnTo>
                      <a:pt x="17" y="125"/>
                    </a:lnTo>
                    <a:lnTo>
                      <a:pt x="10" y="123"/>
                    </a:lnTo>
                    <a:lnTo>
                      <a:pt x="8" y="125"/>
                    </a:lnTo>
                    <a:lnTo>
                      <a:pt x="5" y="125"/>
                    </a:lnTo>
                    <a:lnTo>
                      <a:pt x="0" y="123"/>
                    </a:lnTo>
                    <a:lnTo>
                      <a:pt x="0" y="118"/>
                    </a:lnTo>
                    <a:lnTo>
                      <a:pt x="8" y="118"/>
                    </a:lnTo>
                    <a:lnTo>
                      <a:pt x="15" y="111"/>
                    </a:lnTo>
                    <a:lnTo>
                      <a:pt x="17" y="106"/>
                    </a:lnTo>
                    <a:lnTo>
                      <a:pt x="22" y="104"/>
                    </a:lnTo>
                    <a:lnTo>
                      <a:pt x="24" y="101"/>
                    </a:lnTo>
                    <a:lnTo>
                      <a:pt x="29" y="99"/>
                    </a:lnTo>
                    <a:lnTo>
                      <a:pt x="34" y="99"/>
                    </a:lnTo>
                    <a:lnTo>
                      <a:pt x="57" y="97"/>
                    </a:lnTo>
                    <a:lnTo>
                      <a:pt x="57" y="99"/>
                    </a:lnTo>
                    <a:lnTo>
                      <a:pt x="64" y="99"/>
                    </a:lnTo>
                    <a:lnTo>
                      <a:pt x="69" y="97"/>
                    </a:lnTo>
                    <a:lnTo>
                      <a:pt x="69" y="90"/>
                    </a:lnTo>
                    <a:lnTo>
                      <a:pt x="76" y="80"/>
                    </a:lnTo>
                    <a:lnTo>
                      <a:pt x="78" y="75"/>
                    </a:lnTo>
                    <a:lnTo>
                      <a:pt x="78" y="71"/>
                    </a:lnTo>
                    <a:lnTo>
                      <a:pt x="83" y="68"/>
                    </a:lnTo>
                    <a:lnTo>
                      <a:pt x="86" y="68"/>
                    </a:lnTo>
                    <a:lnTo>
                      <a:pt x="86" y="71"/>
                    </a:lnTo>
                    <a:lnTo>
                      <a:pt x="83" y="71"/>
                    </a:lnTo>
                    <a:lnTo>
                      <a:pt x="81" y="73"/>
                    </a:lnTo>
                    <a:lnTo>
                      <a:pt x="81" y="75"/>
                    </a:lnTo>
                    <a:lnTo>
                      <a:pt x="81" y="80"/>
                    </a:lnTo>
                    <a:lnTo>
                      <a:pt x="86" y="80"/>
                    </a:lnTo>
                    <a:lnTo>
                      <a:pt x="88" y="78"/>
                    </a:lnTo>
                    <a:lnTo>
                      <a:pt x="95" y="73"/>
                    </a:lnTo>
                    <a:lnTo>
                      <a:pt x="102" y="68"/>
                    </a:lnTo>
                    <a:lnTo>
                      <a:pt x="107" y="61"/>
                    </a:lnTo>
                    <a:lnTo>
                      <a:pt x="109" y="59"/>
                    </a:lnTo>
                    <a:lnTo>
                      <a:pt x="112" y="59"/>
                    </a:lnTo>
                    <a:lnTo>
                      <a:pt x="114" y="57"/>
                    </a:lnTo>
                    <a:lnTo>
                      <a:pt x="121" y="28"/>
                    </a:lnTo>
                    <a:lnTo>
                      <a:pt x="116" y="26"/>
                    </a:lnTo>
                    <a:lnTo>
                      <a:pt x="121" y="21"/>
                    </a:lnTo>
                    <a:lnTo>
                      <a:pt x="121" y="14"/>
                    </a:lnTo>
                    <a:lnTo>
                      <a:pt x="121" y="12"/>
                    </a:lnTo>
                    <a:lnTo>
                      <a:pt x="123" y="12"/>
                    </a:lnTo>
                    <a:lnTo>
                      <a:pt x="123" y="7"/>
                    </a:lnTo>
                    <a:lnTo>
                      <a:pt x="126" y="5"/>
                    </a:lnTo>
                    <a:lnTo>
                      <a:pt x="128" y="5"/>
                    </a:lnTo>
                    <a:lnTo>
                      <a:pt x="128" y="7"/>
                    </a:lnTo>
                    <a:lnTo>
                      <a:pt x="130" y="9"/>
                    </a:lnTo>
                    <a:lnTo>
                      <a:pt x="130" y="12"/>
                    </a:lnTo>
                    <a:lnTo>
                      <a:pt x="133" y="9"/>
                    </a:lnTo>
                    <a:lnTo>
                      <a:pt x="135" y="9"/>
                    </a:lnTo>
                    <a:lnTo>
                      <a:pt x="137" y="7"/>
                    </a:lnTo>
                    <a:lnTo>
                      <a:pt x="137" y="2"/>
                    </a:lnTo>
                    <a:lnTo>
                      <a:pt x="135" y="5"/>
                    </a:lnTo>
                    <a:lnTo>
                      <a:pt x="133" y="5"/>
                    </a:lnTo>
                    <a:lnTo>
                      <a:pt x="130" y="2"/>
                    </a:lnTo>
                    <a:lnTo>
                      <a:pt x="133" y="0"/>
                    </a:lnTo>
                    <a:lnTo>
                      <a:pt x="135" y="0"/>
                    </a:lnTo>
                  </a:path>
                </a:pathLst>
              </a:custGeom>
              <a:grpFill/>
              <a:ln w="9525">
                <a:noFill/>
                <a:round/>
                <a:headEnd/>
                <a:tailEnd/>
              </a:ln>
            </p:spPr>
            <p:txBody>
              <a:bodyPr/>
              <a:lstStyle/>
              <a:p>
                <a:pPr>
                  <a:defRPr/>
                </a:pPr>
                <a:endParaRPr lang="en-US" sz="1200" kern="0">
                  <a:solidFill>
                    <a:srgbClr val="0096D6"/>
                  </a:solidFill>
                </a:endParaRPr>
              </a:p>
            </p:txBody>
          </p:sp>
          <p:sp>
            <p:nvSpPr>
              <p:cNvPr id="2480" name="Freeform 1056"/>
              <p:cNvSpPr>
                <a:spLocks/>
              </p:cNvSpPr>
              <p:nvPr/>
            </p:nvSpPr>
            <p:spPr bwMode="auto">
              <a:xfrm>
                <a:off x="4708" y="2059"/>
                <a:ext cx="5" cy="7"/>
              </a:xfrm>
              <a:custGeom>
                <a:avLst/>
                <a:gdLst>
                  <a:gd name="T0" fmla="*/ 5 w 5"/>
                  <a:gd name="T1" fmla="*/ 0 h 7"/>
                  <a:gd name="T2" fmla="*/ 5 w 5"/>
                  <a:gd name="T3" fmla="*/ 3 h 7"/>
                  <a:gd name="T4" fmla="*/ 5 w 5"/>
                  <a:gd name="T5" fmla="*/ 3 h 7"/>
                  <a:gd name="T6" fmla="*/ 3 w 5"/>
                  <a:gd name="T7" fmla="*/ 7 h 7"/>
                  <a:gd name="T8" fmla="*/ 0 w 5"/>
                  <a:gd name="T9" fmla="*/ 7 h 7"/>
                  <a:gd name="T10" fmla="*/ 0 w 5"/>
                  <a:gd name="T11" fmla="*/ 5 h 7"/>
                  <a:gd name="T12" fmla="*/ 3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3"/>
                    </a:lnTo>
                    <a:lnTo>
                      <a:pt x="3" y="7"/>
                    </a:lnTo>
                    <a:lnTo>
                      <a:pt x="0" y="7"/>
                    </a:lnTo>
                    <a:lnTo>
                      <a:pt x="0" y="5"/>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481" name="Freeform 1057"/>
              <p:cNvSpPr>
                <a:spLocks/>
              </p:cNvSpPr>
              <p:nvPr/>
            </p:nvSpPr>
            <p:spPr bwMode="auto">
              <a:xfrm>
                <a:off x="4708" y="2059"/>
                <a:ext cx="5" cy="7"/>
              </a:xfrm>
              <a:custGeom>
                <a:avLst/>
                <a:gdLst>
                  <a:gd name="T0" fmla="*/ 5 w 5"/>
                  <a:gd name="T1" fmla="*/ 0 h 7"/>
                  <a:gd name="T2" fmla="*/ 5 w 5"/>
                  <a:gd name="T3" fmla="*/ 3 h 7"/>
                  <a:gd name="T4" fmla="*/ 5 w 5"/>
                  <a:gd name="T5" fmla="*/ 3 h 7"/>
                  <a:gd name="T6" fmla="*/ 3 w 5"/>
                  <a:gd name="T7" fmla="*/ 7 h 7"/>
                  <a:gd name="T8" fmla="*/ 0 w 5"/>
                  <a:gd name="T9" fmla="*/ 7 h 7"/>
                  <a:gd name="T10" fmla="*/ 0 w 5"/>
                  <a:gd name="T11" fmla="*/ 5 h 7"/>
                  <a:gd name="T12" fmla="*/ 3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3"/>
                    </a:lnTo>
                    <a:lnTo>
                      <a:pt x="3" y="7"/>
                    </a:lnTo>
                    <a:lnTo>
                      <a:pt x="0" y="7"/>
                    </a:lnTo>
                    <a:lnTo>
                      <a:pt x="0" y="5"/>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482" name="Freeform 1058"/>
              <p:cNvSpPr>
                <a:spLocks/>
              </p:cNvSpPr>
              <p:nvPr/>
            </p:nvSpPr>
            <p:spPr bwMode="auto">
              <a:xfrm>
                <a:off x="4628" y="2123"/>
                <a:ext cx="33" cy="26"/>
              </a:xfrm>
              <a:custGeom>
                <a:avLst/>
                <a:gdLst>
                  <a:gd name="T0" fmla="*/ 26 w 33"/>
                  <a:gd name="T1" fmla="*/ 16 h 26"/>
                  <a:gd name="T2" fmla="*/ 21 w 33"/>
                  <a:gd name="T3" fmla="*/ 14 h 26"/>
                  <a:gd name="T4" fmla="*/ 17 w 33"/>
                  <a:gd name="T5" fmla="*/ 14 h 26"/>
                  <a:gd name="T6" fmla="*/ 14 w 33"/>
                  <a:gd name="T7" fmla="*/ 16 h 26"/>
                  <a:gd name="T8" fmla="*/ 12 w 33"/>
                  <a:gd name="T9" fmla="*/ 24 h 26"/>
                  <a:gd name="T10" fmla="*/ 12 w 33"/>
                  <a:gd name="T11" fmla="*/ 26 h 26"/>
                  <a:gd name="T12" fmla="*/ 9 w 33"/>
                  <a:gd name="T13" fmla="*/ 26 h 26"/>
                  <a:gd name="T14" fmla="*/ 7 w 33"/>
                  <a:gd name="T15" fmla="*/ 24 h 26"/>
                  <a:gd name="T16" fmla="*/ 5 w 33"/>
                  <a:gd name="T17" fmla="*/ 21 h 26"/>
                  <a:gd name="T18" fmla="*/ 5 w 33"/>
                  <a:gd name="T19" fmla="*/ 19 h 26"/>
                  <a:gd name="T20" fmla="*/ 5 w 33"/>
                  <a:gd name="T21" fmla="*/ 16 h 26"/>
                  <a:gd name="T22" fmla="*/ 2 w 33"/>
                  <a:gd name="T23" fmla="*/ 16 h 26"/>
                  <a:gd name="T24" fmla="*/ 0 w 33"/>
                  <a:gd name="T25" fmla="*/ 16 h 26"/>
                  <a:gd name="T26" fmla="*/ 9 w 33"/>
                  <a:gd name="T27" fmla="*/ 7 h 26"/>
                  <a:gd name="T28" fmla="*/ 14 w 33"/>
                  <a:gd name="T29" fmla="*/ 7 h 26"/>
                  <a:gd name="T30" fmla="*/ 17 w 33"/>
                  <a:gd name="T31" fmla="*/ 7 h 26"/>
                  <a:gd name="T32" fmla="*/ 19 w 33"/>
                  <a:gd name="T33" fmla="*/ 5 h 26"/>
                  <a:gd name="T34" fmla="*/ 19 w 33"/>
                  <a:gd name="T35" fmla="*/ 5 h 26"/>
                  <a:gd name="T36" fmla="*/ 24 w 33"/>
                  <a:gd name="T37" fmla="*/ 0 h 26"/>
                  <a:gd name="T38" fmla="*/ 24 w 33"/>
                  <a:gd name="T39" fmla="*/ 0 h 26"/>
                  <a:gd name="T40" fmla="*/ 26 w 33"/>
                  <a:gd name="T41" fmla="*/ 2 h 26"/>
                  <a:gd name="T42" fmla="*/ 28 w 33"/>
                  <a:gd name="T43" fmla="*/ 2 h 26"/>
                  <a:gd name="T44" fmla="*/ 31 w 33"/>
                  <a:gd name="T45" fmla="*/ 2 h 26"/>
                  <a:gd name="T46" fmla="*/ 33 w 33"/>
                  <a:gd name="T47" fmla="*/ 9 h 26"/>
                  <a:gd name="T48" fmla="*/ 33 w 33"/>
                  <a:gd name="T49" fmla="*/ 9 h 26"/>
                  <a:gd name="T50" fmla="*/ 33 w 33"/>
                  <a:gd name="T51" fmla="*/ 12 h 26"/>
                  <a:gd name="T52" fmla="*/ 31 w 33"/>
                  <a:gd name="T53" fmla="*/ 12 h 26"/>
                  <a:gd name="T54" fmla="*/ 26 w 33"/>
                  <a:gd name="T55" fmla="*/ 16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
                  <a:gd name="T85" fmla="*/ 0 h 26"/>
                  <a:gd name="T86" fmla="*/ 33 w 33"/>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 h="26">
                    <a:moveTo>
                      <a:pt x="26" y="16"/>
                    </a:moveTo>
                    <a:lnTo>
                      <a:pt x="21" y="14"/>
                    </a:lnTo>
                    <a:lnTo>
                      <a:pt x="17" y="14"/>
                    </a:lnTo>
                    <a:lnTo>
                      <a:pt x="14" y="16"/>
                    </a:lnTo>
                    <a:lnTo>
                      <a:pt x="12" y="24"/>
                    </a:lnTo>
                    <a:lnTo>
                      <a:pt x="12" y="26"/>
                    </a:lnTo>
                    <a:lnTo>
                      <a:pt x="9" y="26"/>
                    </a:lnTo>
                    <a:lnTo>
                      <a:pt x="7" y="24"/>
                    </a:lnTo>
                    <a:lnTo>
                      <a:pt x="5" y="21"/>
                    </a:lnTo>
                    <a:lnTo>
                      <a:pt x="5" y="19"/>
                    </a:lnTo>
                    <a:lnTo>
                      <a:pt x="5" y="16"/>
                    </a:lnTo>
                    <a:lnTo>
                      <a:pt x="2" y="16"/>
                    </a:lnTo>
                    <a:lnTo>
                      <a:pt x="0" y="16"/>
                    </a:lnTo>
                    <a:lnTo>
                      <a:pt x="9" y="7"/>
                    </a:lnTo>
                    <a:lnTo>
                      <a:pt x="14" y="7"/>
                    </a:lnTo>
                    <a:lnTo>
                      <a:pt x="17" y="7"/>
                    </a:lnTo>
                    <a:lnTo>
                      <a:pt x="19" y="5"/>
                    </a:lnTo>
                    <a:lnTo>
                      <a:pt x="24" y="0"/>
                    </a:lnTo>
                    <a:lnTo>
                      <a:pt x="26" y="2"/>
                    </a:lnTo>
                    <a:lnTo>
                      <a:pt x="28" y="2"/>
                    </a:lnTo>
                    <a:lnTo>
                      <a:pt x="31" y="2"/>
                    </a:lnTo>
                    <a:lnTo>
                      <a:pt x="33" y="9"/>
                    </a:lnTo>
                    <a:lnTo>
                      <a:pt x="33" y="12"/>
                    </a:lnTo>
                    <a:lnTo>
                      <a:pt x="31" y="12"/>
                    </a:lnTo>
                    <a:lnTo>
                      <a:pt x="26" y="16"/>
                    </a:lnTo>
                    <a:close/>
                  </a:path>
                </a:pathLst>
              </a:custGeom>
              <a:grpFill/>
              <a:ln w="9525">
                <a:noFill/>
                <a:round/>
                <a:headEnd/>
                <a:tailEnd/>
              </a:ln>
            </p:spPr>
            <p:txBody>
              <a:bodyPr/>
              <a:lstStyle/>
              <a:p>
                <a:pPr>
                  <a:defRPr/>
                </a:pPr>
                <a:endParaRPr lang="en-US" sz="1200" kern="0">
                  <a:solidFill>
                    <a:srgbClr val="0096D6"/>
                  </a:solidFill>
                </a:endParaRPr>
              </a:p>
            </p:txBody>
          </p:sp>
          <p:sp>
            <p:nvSpPr>
              <p:cNvPr id="2483" name="Freeform 1059"/>
              <p:cNvSpPr>
                <a:spLocks/>
              </p:cNvSpPr>
              <p:nvPr/>
            </p:nvSpPr>
            <p:spPr bwMode="auto">
              <a:xfrm>
                <a:off x="4628" y="2123"/>
                <a:ext cx="33" cy="26"/>
              </a:xfrm>
              <a:custGeom>
                <a:avLst/>
                <a:gdLst>
                  <a:gd name="T0" fmla="*/ 26 w 33"/>
                  <a:gd name="T1" fmla="*/ 16 h 26"/>
                  <a:gd name="T2" fmla="*/ 21 w 33"/>
                  <a:gd name="T3" fmla="*/ 14 h 26"/>
                  <a:gd name="T4" fmla="*/ 17 w 33"/>
                  <a:gd name="T5" fmla="*/ 14 h 26"/>
                  <a:gd name="T6" fmla="*/ 14 w 33"/>
                  <a:gd name="T7" fmla="*/ 16 h 26"/>
                  <a:gd name="T8" fmla="*/ 12 w 33"/>
                  <a:gd name="T9" fmla="*/ 24 h 26"/>
                  <a:gd name="T10" fmla="*/ 12 w 33"/>
                  <a:gd name="T11" fmla="*/ 26 h 26"/>
                  <a:gd name="T12" fmla="*/ 9 w 33"/>
                  <a:gd name="T13" fmla="*/ 26 h 26"/>
                  <a:gd name="T14" fmla="*/ 7 w 33"/>
                  <a:gd name="T15" fmla="*/ 24 h 26"/>
                  <a:gd name="T16" fmla="*/ 5 w 33"/>
                  <a:gd name="T17" fmla="*/ 21 h 26"/>
                  <a:gd name="T18" fmla="*/ 5 w 33"/>
                  <a:gd name="T19" fmla="*/ 19 h 26"/>
                  <a:gd name="T20" fmla="*/ 5 w 33"/>
                  <a:gd name="T21" fmla="*/ 16 h 26"/>
                  <a:gd name="T22" fmla="*/ 2 w 33"/>
                  <a:gd name="T23" fmla="*/ 16 h 26"/>
                  <a:gd name="T24" fmla="*/ 0 w 33"/>
                  <a:gd name="T25" fmla="*/ 16 h 26"/>
                  <a:gd name="T26" fmla="*/ 9 w 33"/>
                  <a:gd name="T27" fmla="*/ 7 h 26"/>
                  <a:gd name="T28" fmla="*/ 14 w 33"/>
                  <a:gd name="T29" fmla="*/ 7 h 26"/>
                  <a:gd name="T30" fmla="*/ 17 w 33"/>
                  <a:gd name="T31" fmla="*/ 7 h 26"/>
                  <a:gd name="T32" fmla="*/ 19 w 33"/>
                  <a:gd name="T33" fmla="*/ 5 h 26"/>
                  <a:gd name="T34" fmla="*/ 19 w 33"/>
                  <a:gd name="T35" fmla="*/ 5 h 26"/>
                  <a:gd name="T36" fmla="*/ 24 w 33"/>
                  <a:gd name="T37" fmla="*/ 0 h 26"/>
                  <a:gd name="T38" fmla="*/ 24 w 33"/>
                  <a:gd name="T39" fmla="*/ 0 h 26"/>
                  <a:gd name="T40" fmla="*/ 26 w 33"/>
                  <a:gd name="T41" fmla="*/ 2 h 26"/>
                  <a:gd name="T42" fmla="*/ 28 w 33"/>
                  <a:gd name="T43" fmla="*/ 2 h 26"/>
                  <a:gd name="T44" fmla="*/ 31 w 33"/>
                  <a:gd name="T45" fmla="*/ 2 h 26"/>
                  <a:gd name="T46" fmla="*/ 33 w 33"/>
                  <a:gd name="T47" fmla="*/ 9 h 26"/>
                  <a:gd name="T48" fmla="*/ 33 w 33"/>
                  <a:gd name="T49" fmla="*/ 9 h 26"/>
                  <a:gd name="T50" fmla="*/ 33 w 33"/>
                  <a:gd name="T51" fmla="*/ 12 h 26"/>
                  <a:gd name="T52" fmla="*/ 31 w 33"/>
                  <a:gd name="T53" fmla="*/ 12 h 26"/>
                  <a:gd name="T54" fmla="*/ 26 w 33"/>
                  <a:gd name="T55" fmla="*/ 16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
                  <a:gd name="T85" fmla="*/ 0 h 26"/>
                  <a:gd name="T86" fmla="*/ 33 w 33"/>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 h="26">
                    <a:moveTo>
                      <a:pt x="26" y="16"/>
                    </a:moveTo>
                    <a:lnTo>
                      <a:pt x="21" y="14"/>
                    </a:lnTo>
                    <a:lnTo>
                      <a:pt x="17" y="14"/>
                    </a:lnTo>
                    <a:lnTo>
                      <a:pt x="14" y="16"/>
                    </a:lnTo>
                    <a:lnTo>
                      <a:pt x="12" y="24"/>
                    </a:lnTo>
                    <a:lnTo>
                      <a:pt x="12" y="26"/>
                    </a:lnTo>
                    <a:lnTo>
                      <a:pt x="9" y="26"/>
                    </a:lnTo>
                    <a:lnTo>
                      <a:pt x="7" y="24"/>
                    </a:lnTo>
                    <a:lnTo>
                      <a:pt x="5" y="21"/>
                    </a:lnTo>
                    <a:lnTo>
                      <a:pt x="5" y="19"/>
                    </a:lnTo>
                    <a:lnTo>
                      <a:pt x="5" y="16"/>
                    </a:lnTo>
                    <a:lnTo>
                      <a:pt x="2" y="16"/>
                    </a:lnTo>
                    <a:lnTo>
                      <a:pt x="0" y="16"/>
                    </a:lnTo>
                    <a:lnTo>
                      <a:pt x="9" y="7"/>
                    </a:lnTo>
                    <a:lnTo>
                      <a:pt x="14" y="7"/>
                    </a:lnTo>
                    <a:lnTo>
                      <a:pt x="17" y="7"/>
                    </a:lnTo>
                    <a:lnTo>
                      <a:pt x="19" y="5"/>
                    </a:lnTo>
                    <a:lnTo>
                      <a:pt x="24" y="0"/>
                    </a:lnTo>
                    <a:lnTo>
                      <a:pt x="26" y="2"/>
                    </a:lnTo>
                    <a:lnTo>
                      <a:pt x="28" y="2"/>
                    </a:lnTo>
                    <a:lnTo>
                      <a:pt x="31" y="2"/>
                    </a:lnTo>
                    <a:lnTo>
                      <a:pt x="33" y="9"/>
                    </a:lnTo>
                    <a:lnTo>
                      <a:pt x="33" y="12"/>
                    </a:lnTo>
                    <a:lnTo>
                      <a:pt x="31" y="12"/>
                    </a:lnTo>
                    <a:lnTo>
                      <a:pt x="26" y="16"/>
                    </a:lnTo>
                  </a:path>
                </a:pathLst>
              </a:custGeom>
              <a:grpFill/>
              <a:ln w="9525">
                <a:noFill/>
                <a:round/>
                <a:headEnd/>
                <a:tailEnd/>
              </a:ln>
            </p:spPr>
            <p:txBody>
              <a:bodyPr/>
              <a:lstStyle/>
              <a:p>
                <a:pPr>
                  <a:defRPr/>
                </a:pPr>
                <a:endParaRPr lang="en-US" sz="1200" kern="0">
                  <a:solidFill>
                    <a:srgbClr val="0096D6"/>
                  </a:solidFill>
                </a:endParaRPr>
              </a:p>
            </p:txBody>
          </p:sp>
          <p:sp>
            <p:nvSpPr>
              <p:cNvPr id="2484" name="Freeform 1060"/>
              <p:cNvSpPr>
                <a:spLocks/>
              </p:cNvSpPr>
              <p:nvPr/>
            </p:nvSpPr>
            <p:spPr bwMode="auto">
              <a:xfrm>
                <a:off x="4661" y="2121"/>
                <a:ext cx="5" cy="4"/>
              </a:xfrm>
              <a:custGeom>
                <a:avLst/>
                <a:gdLst>
                  <a:gd name="T0" fmla="*/ 5 w 5"/>
                  <a:gd name="T1" fmla="*/ 0 h 4"/>
                  <a:gd name="T2" fmla="*/ 0 w 5"/>
                  <a:gd name="T3" fmla="*/ 4 h 4"/>
                  <a:gd name="T4" fmla="*/ 2 w 5"/>
                  <a:gd name="T5" fmla="*/ 4 h 4"/>
                  <a:gd name="T6" fmla="*/ 2 w 5"/>
                  <a:gd name="T7" fmla="*/ 4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0" y="4"/>
                    </a:lnTo>
                    <a:lnTo>
                      <a:pt x="2" y="4"/>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485" name="Freeform 1061"/>
              <p:cNvSpPr>
                <a:spLocks/>
              </p:cNvSpPr>
              <p:nvPr/>
            </p:nvSpPr>
            <p:spPr bwMode="auto">
              <a:xfrm>
                <a:off x="4661" y="2121"/>
                <a:ext cx="5" cy="4"/>
              </a:xfrm>
              <a:custGeom>
                <a:avLst/>
                <a:gdLst>
                  <a:gd name="T0" fmla="*/ 5 w 5"/>
                  <a:gd name="T1" fmla="*/ 0 h 4"/>
                  <a:gd name="T2" fmla="*/ 0 w 5"/>
                  <a:gd name="T3" fmla="*/ 4 h 4"/>
                  <a:gd name="T4" fmla="*/ 2 w 5"/>
                  <a:gd name="T5" fmla="*/ 4 h 4"/>
                  <a:gd name="T6" fmla="*/ 2 w 5"/>
                  <a:gd name="T7" fmla="*/ 4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0" y="4"/>
                    </a:lnTo>
                    <a:lnTo>
                      <a:pt x="2" y="4"/>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486" name="Freeform 1062"/>
              <p:cNvSpPr>
                <a:spLocks/>
              </p:cNvSpPr>
              <p:nvPr/>
            </p:nvSpPr>
            <p:spPr bwMode="auto">
              <a:xfrm>
                <a:off x="4595" y="2130"/>
                <a:ext cx="31" cy="45"/>
              </a:xfrm>
              <a:custGeom>
                <a:avLst/>
                <a:gdLst>
                  <a:gd name="T0" fmla="*/ 14 w 31"/>
                  <a:gd name="T1" fmla="*/ 0 h 45"/>
                  <a:gd name="T2" fmla="*/ 16 w 31"/>
                  <a:gd name="T3" fmla="*/ 0 h 45"/>
                  <a:gd name="T4" fmla="*/ 14 w 31"/>
                  <a:gd name="T5" fmla="*/ 0 h 45"/>
                  <a:gd name="T6" fmla="*/ 12 w 31"/>
                  <a:gd name="T7" fmla="*/ 0 h 45"/>
                  <a:gd name="T8" fmla="*/ 9 w 31"/>
                  <a:gd name="T9" fmla="*/ 2 h 45"/>
                  <a:gd name="T10" fmla="*/ 9 w 31"/>
                  <a:gd name="T11" fmla="*/ 5 h 45"/>
                  <a:gd name="T12" fmla="*/ 7 w 31"/>
                  <a:gd name="T13" fmla="*/ 5 h 45"/>
                  <a:gd name="T14" fmla="*/ 5 w 31"/>
                  <a:gd name="T15" fmla="*/ 7 h 45"/>
                  <a:gd name="T16" fmla="*/ 5 w 31"/>
                  <a:gd name="T17" fmla="*/ 7 h 45"/>
                  <a:gd name="T18" fmla="*/ 2 w 31"/>
                  <a:gd name="T19" fmla="*/ 7 h 45"/>
                  <a:gd name="T20" fmla="*/ 2 w 31"/>
                  <a:gd name="T21" fmla="*/ 7 h 45"/>
                  <a:gd name="T22" fmla="*/ 0 w 31"/>
                  <a:gd name="T23" fmla="*/ 12 h 45"/>
                  <a:gd name="T24" fmla="*/ 2 w 31"/>
                  <a:gd name="T25" fmla="*/ 17 h 45"/>
                  <a:gd name="T26" fmla="*/ 2 w 31"/>
                  <a:gd name="T27" fmla="*/ 17 h 45"/>
                  <a:gd name="T28" fmla="*/ 2 w 31"/>
                  <a:gd name="T29" fmla="*/ 14 h 45"/>
                  <a:gd name="T30" fmla="*/ 0 w 31"/>
                  <a:gd name="T31" fmla="*/ 14 h 45"/>
                  <a:gd name="T32" fmla="*/ 0 w 31"/>
                  <a:gd name="T33" fmla="*/ 21 h 45"/>
                  <a:gd name="T34" fmla="*/ 2 w 31"/>
                  <a:gd name="T35" fmla="*/ 19 h 45"/>
                  <a:gd name="T36" fmla="*/ 5 w 31"/>
                  <a:gd name="T37" fmla="*/ 19 h 45"/>
                  <a:gd name="T38" fmla="*/ 7 w 31"/>
                  <a:gd name="T39" fmla="*/ 21 h 45"/>
                  <a:gd name="T40" fmla="*/ 9 w 31"/>
                  <a:gd name="T41" fmla="*/ 19 h 45"/>
                  <a:gd name="T42" fmla="*/ 7 w 31"/>
                  <a:gd name="T43" fmla="*/ 17 h 45"/>
                  <a:gd name="T44" fmla="*/ 7 w 31"/>
                  <a:gd name="T45" fmla="*/ 17 h 45"/>
                  <a:gd name="T46" fmla="*/ 7 w 31"/>
                  <a:gd name="T47" fmla="*/ 14 h 45"/>
                  <a:gd name="T48" fmla="*/ 7 w 31"/>
                  <a:gd name="T49" fmla="*/ 12 h 45"/>
                  <a:gd name="T50" fmla="*/ 12 w 31"/>
                  <a:gd name="T51" fmla="*/ 19 h 45"/>
                  <a:gd name="T52" fmla="*/ 12 w 31"/>
                  <a:gd name="T53" fmla="*/ 21 h 45"/>
                  <a:gd name="T54" fmla="*/ 12 w 31"/>
                  <a:gd name="T55" fmla="*/ 21 h 45"/>
                  <a:gd name="T56" fmla="*/ 12 w 31"/>
                  <a:gd name="T57" fmla="*/ 24 h 45"/>
                  <a:gd name="T58" fmla="*/ 9 w 31"/>
                  <a:gd name="T59" fmla="*/ 28 h 45"/>
                  <a:gd name="T60" fmla="*/ 9 w 31"/>
                  <a:gd name="T61" fmla="*/ 28 h 45"/>
                  <a:gd name="T62" fmla="*/ 7 w 31"/>
                  <a:gd name="T63" fmla="*/ 31 h 45"/>
                  <a:gd name="T64" fmla="*/ 7 w 31"/>
                  <a:gd name="T65" fmla="*/ 38 h 45"/>
                  <a:gd name="T66" fmla="*/ 7 w 31"/>
                  <a:gd name="T67" fmla="*/ 40 h 45"/>
                  <a:gd name="T68" fmla="*/ 9 w 31"/>
                  <a:gd name="T69" fmla="*/ 43 h 45"/>
                  <a:gd name="T70" fmla="*/ 12 w 31"/>
                  <a:gd name="T71" fmla="*/ 43 h 45"/>
                  <a:gd name="T72" fmla="*/ 12 w 31"/>
                  <a:gd name="T73" fmla="*/ 40 h 45"/>
                  <a:gd name="T74" fmla="*/ 12 w 31"/>
                  <a:gd name="T75" fmla="*/ 38 h 45"/>
                  <a:gd name="T76" fmla="*/ 12 w 31"/>
                  <a:gd name="T77" fmla="*/ 35 h 45"/>
                  <a:gd name="T78" fmla="*/ 14 w 31"/>
                  <a:gd name="T79" fmla="*/ 35 h 45"/>
                  <a:gd name="T80" fmla="*/ 14 w 31"/>
                  <a:gd name="T81" fmla="*/ 38 h 45"/>
                  <a:gd name="T82" fmla="*/ 14 w 31"/>
                  <a:gd name="T83" fmla="*/ 38 h 45"/>
                  <a:gd name="T84" fmla="*/ 14 w 31"/>
                  <a:gd name="T85" fmla="*/ 45 h 45"/>
                  <a:gd name="T86" fmla="*/ 16 w 31"/>
                  <a:gd name="T87" fmla="*/ 45 h 45"/>
                  <a:gd name="T88" fmla="*/ 19 w 31"/>
                  <a:gd name="T89" fmla="*/ 43 h 45"/>
                  <a:gd name="T90" fmla="*/ 19 w 31"/>
                  <a:gd name="T91" fmla="*/ 40 h 45"/>
                  <a:gd name="T92" fmla="*/ 19 w 31"/>
                  <a:gd name="T93" fmla="*/ 38 h 45"/>
                  <a:gd name="T94" fmla="*/ 21 w 31"/>
                  <a:gd name="T95" fmla="*/ 40 h 45"/>
                  <a:gd name="T96" fmla="*/ 31 w 31"/>
                  <a:gd name="T97" fmla="*/ 17 h 45"/>
                  <a:gd name="T98" fmla="*/ 31 w 31"/>
                  <a:gd name="T99" fmla="*/ 14 h 45"/>
                  <a:gd name="T100" fmla="*/ 28 w 31"/>
                  <a:gd name="T101" fmla="*/ 12 h 45"/>
                  <a:gd name="T102" fmla="*/ 26 w 31"/>
                  <a:gd name="T103" fmla="*/ 12 h 45"/>
                  <a:gd name="T104" fmla="*/ 26 w 31"/>
                  <a:gd name="T105" fmla="*/ 9 h 45"/>
                  <a:gd name="T106" fmla="*/ 26 w 31"/>
                  <a:gd name="T107" fmla="*/ 7 h 45"/>
                  <a:gd name="T108" fmla="*/ 26 w 31"/>
                  <a:gd name="T109" fmla="*/ 5 h 45"/>
                  <a:gd name="T110" fmla="*/ 24 w 31"/>
                  <a:gd name="T111" fmla="*/ 5 h 45"/>
                  <a:gd name="T112" fmla="*/ 19 w 31"/>
                  <a:gd name="T113" fmla="*/ 5 h 45"/>
                  <a:gd name="T114" fmla="*/ 16 w 31"/>
                  <a:gd name="T115" fmla="*/ 2 h 45"/>
                  <a:gd name="T116" fmla="*/ 16 w 31"/>
                  <a:gd name="T117" fmla="*/ 0 h 45"/>
                  <a:gd name="T118" fmla="*/ 14 w 31"/>
                  <a:gd name="T119" fmla="*/ 0 h 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
                  <a:gd name="T181" fmla="*/ 0 h 45"/>
                  <a:gd name="T182" fmla="*/ 31 w 31"/>
                  <a:gd name="T183" fmla="*/ 45 h 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 h="45">
                    <a:moveTo>
                      <a:pt x="14" y="0"/>
                    </a:moveTo>
                    <a:lnTo>
                      <a:pt x="16" y="0"/>
                    </a:lnTo>
                    <a:lnTo>
                      <a:pt x="14" y="0"/>
                    </a:lnTo>
                    <a:lnTo>
                      <a:pt x="12" y="0"/>
                    </a:lnTo>
                    <a:lnTo>
                      <a:pt x="9" y="2"/>
                    </a:lnTo>
                    <a:lnTo>
                      <a:pt x="9" y="5"/>
                    </a:lnTo>
                    <a:lnTo>
                      <a:pt x="7" y="5"/>
                    </a:lnTo>
                    <a:lnTo>
                      <a:pt x="5" y="7"/>
                    </a:lnTo>
                    <a:lnTo>
                      <a:pt x="2" y="7"/>
                    </a:lnTo>
                    <a:lnTo>
                      <a:pt x="0" y="12"/>
                    </a:lnTo>
                    <a:lnTo>
                      <a:pt x="2" y="17"/>
                    </a:lnTo>
                    <a:lnTo>
                      <a:pt x="2" y="14"/>
                    </a:lnTo>
                    <a:lnTo>
                      <a:pt x="0" y="14"/>
                    </a:lnTo>
                    <a:lnTo>
                      <a:pt x="0" y="21"/>
                    </a:lnTo>
                    <a:lnTo>
                      <a:pt x="2" y="19"/>
                    </a:lnTo>
                    <a:lnTo>
                      <a:pt x="5" y="19"/>
                    </a:lnTo>
                    <a:lnTo>
                      <a:pt x="7" y="21"/>
                    </a:lnTo>
                    <a:lnTo>
                      <a:pt x="9" y="19"/>
                    </a:lnTo>
                    <a:lnTo>
                      <a:pt x="7" y="17"/>
                    </a:lnTo>
                    <a:lnTo>
                      <a:pt x="7" y="14"/>
                    </a:lnTo>
                    <a:lnTo>
                      <a:pt x="7" y="12"/>
                    </a:lnTo>
                    <a:lnTo>
                      <a:pt x="12" y="19"/>
                    </a:lnTo>
                    <a:lnTo>
                      <a:pt x="12" y="21"/>
                    </a:lnTo>
                    <a:lnTo>
                      <a:pt x="12" y="24"/>
                    </a:lnTo>
                    <a:lnTo>
                      <a:pt x="9" y="28"/>
                    </a:lnTo>
                    <a:lnTo>
                      <a:pt x="7" y="31"/>
                    </a:lnTo>
                    <a:lnTo>
                      <a:pt x="7" y="38"/>
                    </a:lnTo>
                    <a:lnTo>
                      <a:pt x="7" y="40"/>
                    </a:lnTo>
                    <a:lnTo>
                      <a:pt x="9" y="43"/>
                    </a:lnTo>
                    <a:lnTo>
                      <a:pt x="12" y="43"/>
                    </a:lnTo>
                    <a:lnTo>
                      <a:pt x="12" y="40"/>
                    </a:lnTo>
                    <a:lnTo>
                      <a:pt x="12" y="38"/>
                    </a:lnTo>
                    <a:lnTo>
                      <a:pt x="12" y="35"/>
                    </a:lnTo>
                    <a:lnTo>
                      <a:pt x="14" y="35"/>
                    </a:lnTo>
                    <a:lnTo>
                      <a:pt x="14" y="38"/>
                    </a:lnTo>
                    <a:lnTo>
                      <a:pt x="14" y="45"/>
                    </a:lnTo>
                    <a:lnTo>
                      <a:pt x="16" y="45"/>
                    </a:lnTo>
                    <a:lnTo>
                      <a:pt x="19" y="43"/>
                    </a:lnTo>
                    <a:lnTo>
                      <a:pt x="19" y="40"/>
                    </a:lnTo>
                    <a:lnTo>
                      <a:pt x="19" y="38"/>
                    </a:lnTo>
                    <a:lnTo>
                      <a:pt x="21" y="40"/>
                    </a:lnTo>
                    <a:lnTo>
                      <a:pt x="31" y="17"/>
                    </a:lnTo>
                    <a:lnTo>
                      <a:pt x="31" y="14"/>
                    </a:lnTo>
                    <a:lnTo>
                      <a:pt x="28" y="12"/>
                    </a:lnTo>
                    <a:lnTo>
                      <a:pt x="26" y="12"/>
                    </a:lnTo>
                    <a:lnTo>
                      <a:pt x="26" y="9"/>
                    </a:lnTo>
                    <a:lnTo>
                      <a:pt x="26" y="7"/>
                    </a:lnTo>
                    <a:lnTo>
                      <a:pt x="26" y="5"/>
                    </a:lnTo>
                    <a:lnTo>
                      <a:pt x="24" y="5"/>
                    </a:lnTo>
                    <a:lnTo>
                      <a:pt x="19" y="5"/>
                    </a:lnTo>
                    <a:lnTo>
                      <a:pt x="16" y="2"/>
                    </a:lnTo>
                    <a:lnTo>
                      <a:pt x="16" y="0"/>
                    </a:lnTo>
                    <a:lnTo>
                      <a:pt x="14" y="0"/>
                    </a:lnTo>
                    <a:close/>
                  </a:path>
                </a:pathLst>
              </a:custGeom>
              <a:grpFill/>
              <a:ln w="9525">
                <a:noFill/>
                <a:round/>
                <a:headEnd/>
                <a:tailEnd/>
              </a:ln>
            </p:spPr>
            <p:txBody>
              <a:bodyPr/>
              <a:lstStyle/>
              <a:p>
                <a:pPr>
                  <a:defRPr/>
                </a:pPr>
                <a:endParaRPr lang="en-US" sz="1200" kern="0">
                  <a:solidFill>
                    <a:srgbClr val="0096D6"/>
                  </a:solidFill>
                </a:endParaRPr>
              </a:p>
            </p:txBody>
          </p:sp>
          <p:sp>
            <p:nvSpPr>
              <p:cNvPr id="2487" name="Freeform 1063"/>
              <p:cNvSpPr>
                <a:spLocks/>
              </p:cNvSpPr>
              <p:nvPr/>
            </p:nvSpPr>
            <p:spPr bwMode="auto">
              <a:xfrm>
                <a:off x="4595" y="2130"/>
                <a:ext cx="31" cy="45"/>
              </a:xfrm>
              <a:custGeom>
                <a:avLst/>
                <a:gdLst>
                  <a:gd name="T0" fmla="*/ 14 w 31"/>
                  <a:gd name="T1" fmla="*/ 0 h 45"/>
                  <a:gd name="T2" fmla="*/ 16 w 31"/>
                  <a:gd name="T3" fmla="*/ 0 h 45"/>
                  <a:gd name="T4" fmla="*/ 14 w 31"/>
                  <a:gd name="T5" fmla="*/ 0 h 45"/>
                  <a:gd name="T6" fmla="*/ 12 w 31"/>
                  <a:gd name="T7" fmla="*/ 0 h 45"/>
                  <a:gd name="T8" fmla="*/ 9 w 31"/>
                  <a:gd name="T9" fmla="*/ 2 h 45"/>
                  <a:gd name="T10" fmla="*/ 9 w 31"/>
                  <a:gd name="T11" fmla="*/ 5 h 45"/>
                  <a:gd name="T12" fmla="*/ 7 w 31"/>
                  <a:gd name="T13" fmla="*/ 5 h 45"/>
                  <a:gd name="T14" fmla="*/ 5 w 31"/>
                  <a:gd name="T15" fmla="*/ 7 h 45"/>
                  <a:gd name="T16" fmla="*/ 5 w 31"/>
                  <a:gd name="T17" fmla="*/ 7 h 45"/>
                  <a:gd name="T18" fmla="*/ 2 w 31"/>
                  <a:gd name="T19" fmla="*/ 7 h 45"/>
                  <a:gd name="T20" fmla="*/ 2 w 31"/>
                  <a:gd name="T21" fmla="*/ 7 h 45"/>
                  <a:gd name="T22" fmla="*/ 0 w 31"/>
                  <a:gd name="T23" fmla="*/ 12 h 45"/>
                  <a:gd name="T24" fmla="*/ 2 w 31"/>
                  <a:gd name="T25" fmla="*/ 17 h 45"/>
                  <a:gd name="T26" fmla="*/ 2 w 31"/>
                  <a:gd name="T27" fmla="*/ 17 h 45"/>
                  <a:gd name="T28" fmla="*/ 2 w 31"/>
                  <a:gd name="T29" fmla="*/ 14 h 45"/>
                  <a:gd name="T30" fmla="*/ 0 w 31"/>
                  <a:gd name="T31" fmla="*/ 14 h 45"/>
                  <a:gd name="T32" fmla="*/ 0 w 31"/>
                  <a:gd name="T33" fmla="*/ 21 h 45"/>
                  <a:gd name="T34" fmla="*/ 2 w 31"/>
                  <a:gd name="T35" fmla="*/ 19 h 45"/>
                  <a:gd name="T36" fmla="*/ 5 w 31"/>
                  <a:gd name="T37" fmla="*/ 19 h 45"/>
                  <a:gd name="T38" fmla="*/ 7 w 31"/>
                  <a:gd name="T39" fmla="*/ 21 h 45"/>
                  <a:gd name="T40" fmla="*/ 9 w 31"/>
                  <a:gd name="T41" fmla="*/ 19 h 45"/>
                  <a:gd name="T42" fmla="*/ 7 w 31"/>
                  <a:gd name="T43" fmla="*/ 17 h 45"/>
                  <a:gd name="T44" fmla="*/ 7 w 31"/>
                  <a:gd name="T45" fmla="*/ 17 h 45"/>
                  <a:gd name="T46" fmla="*/ 7 w 31"/>
                  <a:gd name="T47" fmla="*/ 14 h 45"/>
                  <a:gd name="T48" fmla="*/ 7 w 31"/>
                  <a:gd name="T49" fmla="*/ 12 h 45"/>
                  <a:gd name="T50" fmla="*/ 12 w 31"/>
                  <a:gd name="T51" fmla="*/ 19 h 45"/>
                  <a:gd name="T52" fmla="*/ 12 w 31"/>
                  <a:gd name="T53" fmla="*/ 21 h 45"/>
                  <a:gd name="T54" fmla="*/ 12 w 31"/>
                  <a:gd name="T55" fmla="*/ 21 h 45"/>
                  <a:gd name="T56" fmla="*/ 12 w 31"/>
                  <a:gd name="T57" fmla="*/ 24 h 45"/>
                  <a:gd name="T58" fmla="*/ 9 w 31"/>
                  <a:gd name="T59" fmla="*/ 28 h 45"/>
                  <a:gd name="T60" fmla="*/ 9 w 31"/>
                  <a:gd name="T61" fmla="*/ 28 h 45"/>
                  <a:gd name="T62" fmla="*/ 7 w 31"/>
                  <a:gd name="T63" fmla="*/ 31 h 45"/>
                  <a:gd name="T64" fmla="*/ 7 w 31"/>
                  <a:gd name="T65" fmla="*/ 38 h 45"/>
                  <a:gd name="T66" fmla="*/ 7 w 31"/>
                  <a:gd name="T67" fmla="*/ 40 h 45"/>
                  <a:gd name="T68" fmla="*/ 9 w 31"/>
                  <a:gd name="T69" fmla="*/ 43 h 45"/>
                  <a:gd name="T70" fmla="*/ 12 w 31"/>
                  <a:gd name="T71" fmla="*/ 43 h 45"/>
                  <a:gd name="T72" fmla="*/ 12 w 31"/>
                  <a:gd name="T73" fmla="*/ 40 h 45"/>
                  <a:gd name="T74" fmla="*/ 12 w 31"/>
                  <a:gd name="T75" fmla="*/ 38 h 45"/>
                  <a:gd name="T76" fmla="*/ 12 w 31"/>
                  <a:gd name="T77" fmla="*/ 35 h 45"/>
                  <a:gd name="T78" fmla="*/ 14 w 31"/>
                  <a:gd name="T79" fmla="*/ 35 h 45"/>
                  <a:gd name="T80" fmla="*/ 14 w 31"/>
                  <a:gd name="T81" fmla="*/ 38 h 45"/>
                  <a:gd name="T82" fmla="*/ 14 w 31"/>
                  <a:gd name="T83" fmla="*/ 38 h 45"/>
                  <a:gd name="T84" fmla="*/ 14 w 31"/>
                  <a:gd name="T85" fmla="*/ 45 h 45"/>
                  <a:gd name="T86" fmla="*/ 16 w 31"/>
                  <a:gd name="T87" fmla="*/ 45 h 45"/>
                  <a:gd name="T88" fmla="*/ 19 w 31"/>
                  <a:gd name="T89" fmla="*/ 43 h 45"/>
                  <a:gd name="T90" fmla="*/ 19 w 31"/>
                  <a:gd name="T91" fmla="*/ 40 h 45"/>
                  <a:gd name="T92" fmla="*/ 19 w 31"/>
                  <a:gd name="T93" fmla="*/ 38 h 45"/>
                  <a:gd name="T94" fmla="*/ 21 w 31"/>
                  <a:gd name="T95" fmla="*/ 40 h 45"/>
                  <a:gd name="T96" fmla="*/ 31 w 31"/>
                  <a:gd name="T97" fmla="*/ 17 h 45"/>
                  <a:gd name="T98" fmla="*/ 31 w 31"/>
                  <a:gd name="T99" fmla="*/ 14 h 45"/>
                  <a:gd name="T100" fmla="*/ 28 w 31"/>
                  <a:gd name="T101" fmla="*/ 12 h 45"/>
                  <a:gd name="T102" fmla="*/ 26 w 31"/>
                  <a:gd name="T103" fmla="*/ 12 h 45"/>
                  <a:gd name="T104" fmla="*/ 26 w 31"/>
                  <a:gd name="T105" fmla="*/ 9 h 45"/>
                  <a:gd name="T106" fmla="*/ 26 w 31"/>
                  <a:gd name="T107" fmla="*/ 7 h 45"/>
                  <a:gd name="T108" fmla="*/ 26 w 31"/>
                  <a:gd name="T109" fmla="*/ 5 h 45"/>
                  <a:gd name="T110" fmla="*/ 24 w 31"/>
                  <a:gd name="T111" fmla="*/ 5 h 45"/>
                  <a:gd name="T112" fmla="*/ 19 w 31"/>
                  <a:gd name="T113" fmla="*/ 5 h 45"/>
                  <a:gd name="T114" fmla="*/ 16 w 31"/>
                  <a:gd name="T115" fmla="*/ 2 h 45"/>
                  <a:gd name="T116" fmla="*/ 16 w 31"/>
                  <a:gd name="T117" fmla="*/ 0 h 45"/>
                  <a:gd name="T118" fmla="*/ 14 w 31"/>
                  <a:gd name="T119" fmla="*/ 0 h 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
                  <a:gd name="T181" fmla="*/ 0 h 45"/>
                  <a:gd name="T182" fmla="*/ 31 w 31"/>
                  <a:gd name="T183" fmla="*/ 45 h 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 h="45">
                    <a:moveTo>
                      <a:pt x="14" y="0"/>
                    </a:moveTo>
                    <a:lnTo>
                      <a:pt x="16" y="0"/>
                    </a:lnTo>
                    <a:lnTo>
                      <a:pt x="14" y="0"/>
                    </a:lnTo>
                    <a:lnTo>
                      <a:pt x="12" y="0"/>
                    </a:lnTo>
                    <a:lnTo>
                      <a:pt x="9" y="2"/>
                    </a:lnTo>
                    <a:lnTo>
                      <a:pt x="9" y="5"/>
                    </a:lnTo>
                    <a:lnTo>
                      <a:pt x="7" y="5"/>
                    </a:lnTo>
                    <a:lnTo>
                      <a:pt x="5" y="7"/>
                    </a:lnTo>
                    <a:lnTo>
                      <a:pt x="2" y="7"/>
                    </a:lnTo>
                    <a:lnTo>
                      <a:pt x="0" y="12"/>
                    </a:lnTo>
                    <a:lnTo>
                      <a:pt x="2" y="17"/>
                    </a:lnTo>
                    <a:lnTo>
                      <a:pt x="2" y="14"/>
                    </a:lnTo>
                    <a:lnTo>
                      <a:pt x="0" y="14"/>
                    </a:lnTo>
                    <a:lnTo>
                      <a:pt x="0" y="21"/>
                    </a:lnTo>
                    <a:lnTo>
                      <a:pt x="2" y="19"/>
                    </a:lnTo>
                    <a:lnTo>
                      <a:pt x="5" y="19"/>
                    </a:lnTo>
                    <a:lnTo>
                      <a:pt x="7" y="21"/>
                    </a:lnTo>
                    <a:lnTo>
                      <a:pt x="9" y="19"/>
                    </a:lnTo>
                    <a:lnTo>
                      <a:pt x="7" y="17"/>
                    </a:lnTo>
                    <a:lnTo>
                      <a:pt x="7" y="14"/>
                    </a:lnTo>
                    <a:lnTo>
                      <a:pt x="7" y="12"/>
                    </a:lnTo>
                    <a:lnTo>
                      <a:pt x="12" y="19"/>
                    </a:lnTo>
                    <a:lnTo>
                      <a:pt x="12" y="21"/>
                    </a:lnTo>
                    <a:lnTo>
                      <a:pt x="12" y="24"/>
                    </a:lnTo>
                    <a:lnTo>
                      <a:pt x="9" y="28"/>
                    </a:lnTo>
                    <a:lnTo>
                      <a:pt x="7" y="31"/>
                    </a:lnTo>
                    <a:lnTo>
                      <a:pt x="7" y="38"/>
                    </a:lnTo>
                    <a:lnTo>
                      <a:pt x="7" y="40"/>
                    </a:lnTo>
                    <a:lnTo>
                      <a:pt x="9" y="43"/>
                    </a:lnTo>
                    <a:lnTo>
                      <a:pt x="12" y="43"/>
                    </a:lnTo>
                    <a:lnTo>
                      <a:pt x="12" y="40"/>
                    </a:lnTo>
                    <a:lnTo>
                      <a:pt x="12" y="38"/>
                    </a:lnTo>
                    <a:lnTo>
                      <a:pt x="12" y="35"/>
                    </a:lnTo>
                    <a:lnTo>
                      <a:pt x="14" y="35"/>
                    </a:lnTo>
                    <a:lnTo>
                      <a:pt x="14" y="38"/>
                    </a:lnTo>
                    <a:lnTo>
                      <a:pt x="14" y="45"/>
                    </a:lnTo>
                    <a:lnTo>
                      <a:pt x="16" y="45"/>
                    </a:lnTo>
                    <a:lnTo>
                      <a:pt x="19" y="43"/>
                    </a:lnTo>
                    <a:lnTo>
                      <a:pt x="19" y="40"/>
                    </a:lnTo>
                    <a:lnTo>
                      <a:pt x="19" y="38"/>
                    </a:lnTo>
                    <a:lnTo>
                      <a:pt x="21" y="40"/>
                    </a:lnTo>
                    <a:lnTo>
                      <a:pt x="31" y="17"/>
                    </a:lnTo>
                    <a:lnTo>
                      <a:pt x="31" y="14"/>
                    </a:lnTo>
                    <a:lnTo>
                      <a:pt x="28" y="12"/>
                    </a:lnTo>
                    <a:lnTo>
                      <a:pt x="26" y="12"/>
                    </a:lnTo>
                    <a:lnTo>
                      <a:pt x="26" y="9"/>
                    </a:lnTo>
                    <a:lnTo>
                      <a:pt x="26" y="7"/>
                    </a:lnTo>
                    <a:lnTo>
                      <a:pt x="26" y="5"/>
                    </a:lnTo>
                    <a:lnTo>
                      <a:pt x="24" y="5"/>
                    </a:lnTo>
                    <a:lnTo>
                      <a:pt x="19" y="5"/>
                    </a:lnTo>
                    <a:lnTo>
                      <a:pt x="16" y="2"/>
                    </a:lnTo>
                    <a:lnTo>
                      <a:pt x="16" y="0"/>
                    </a:lnTo>
                    <a:lnTo>
                      <a:pt x="14" y="0"/>
                    </a:lnTo>
                  </a:path>
                </a:pathLst>
              </a:custGeom>
              <a:grpFill/>
              <a:ln w="9525">
                <a:noFill/>
                <a:round/>
                <a:headEnd/>
                <a:tailEnd/>
              </a:ln>
            </p:spPr>
            <p:txBody>
              <a:bodyPr/>
              <a:lstStyle/>
              <a:p>
                <a:pPr>
                  <a:defRPr/>
                </a:pPr>
                <a:endParaRPr lang="en-US" sz="1200" kern="0">
                  <a:solidFill>
                    <a:srgbClr val="0096D6"/>
                  </a:solidFill>
                </a:endParaRPr>
              </a:p>
            </p:txBody>
          </p:sp>
          <p:sp>
            <p:nvSpPr>
              <p:cNvPr id="2488" name="Freeform 1064"/>
              <p:cNvSpPr>
                <a:spLocks/>
              </p:cNvSpPr>
              <p:nvPr/>
            </p:nvSpPr>
            <p:spPr bwMode="auto">
              <a:xfrm>
                <a:off x="4600" y="2154"/>
                <a:ext cx="2" cy="4"/>
              </a:xfrm>
              <a:custGeom>
                <a:avLst/>
                <a:gdLst>
                  <a:gd name="T0" fmla="*/ 0 w 2"/>
                  <a:gd name="T1" fmla="*/ 0 h 4"/>
                  <a:gd name="T2" fmla="*/ 0 w 2"/>
                  <a:gd name="T3" fmla="*/ 0 h 4"/>
                  <a:gd name="T4" fmla="*/ 0 w 2"/>
                  <a:gd name="T5" fmla="*/ 2 h 4"/>
                  <a:gd name="T6" fmla="*/ 0 w 2"/>
                  <a:gd name="T7" fmla="*/ 4 h 4"/>
                  <a:gd name="T8" fmla="*/ 2 w 2"/>
                  <a:gd name="T9" fmla="*/ 0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0" y="0"/>
                    </a:lnTo>
                    <a:lnTo>
                      <a:pt x="0" y="2"/>
                    </a:lnTo>
                    <a:lnTo>
                      <a:pt x="0" y="4"/>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89" name="Freeform 1065"/>
              <p:cNvSpPr>
                <a:spLocks/>
              </p:cNvSpPr>
              <p:nvPr/>
            </p:nvSpPr>
            <p:spPr bwMode="auto">
              <a:xfrm>
                <a:off x="4600" y="2154"/>
                <a:ext cx="2" cy="4"/>
              </a:xfrm>
              <a:custGeom>
                <a:avLst/>
                <a:gdLst>
                  <a:gd name="T0" fmla="*/ 0 w 2"/>
                  <a:gd name="T1" fmla="*/ 0 h 4"/>
                  <a:gd name="T2" fmla="*/ 0 w 2"/>
                  <a:gd name="T3" fmla="*/ 0 h 4"/>
                  <a:gd name="T4" fmla="*/ 0 w 2"/>
                  <a:gd name="T5" fmla="*/ 2 h 4"/>
                  <a:gd name="T6" fmla="*/ 0 w 2"/>
                  <a:gd name="T7" fmla="*/ 4 h 4"/>
                  <a:gd name="T8" fmla="*/ 2 w 2"/>
                  <a:gd name="T9" fmla="*/ 0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0" y="0"/>
                    </a:lnTo>
                    <a:lnTo>
                      <a:pt x="0" y="2"/>
                    </a:lnTo>
                    <a:lnTo>
                      <a:pt x="0" y="4"/>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90" name="Freeform 1066"/>
              <p:cNvSpPr>
                <a:spLocks/>
              </p:cNvSpPr>
              <p:nvPr/>
            </p:nvSpPr>
            <p:spPr bwMode="auto">
              <a:xfrm>
                <a:off x="4611" y="2180"/>
                <a:ext cx="3" cy="7"/>
              </a:xfrm>
              <a:custGeom>
                <a:avLst/>
                <a:gdLst>
                  <a:gd name="T0" fmla="*/ 3 w 3"/>
                  <a:gd name="T1" fmla="*/ 2 h 7"/>
                  <a:gd name="T2" fmla="*/ 3 w 3"/>
                  <a:gd name="T3" fmla="*/ 0 h 7"/>
                  <a:gd name="T4" fmla="*/ 0 w 3"/>
                  <a:gd name="T5" fmla="*/ 4 h 7"/>
                  <a:gd name="T6" fmla="*/ 0 w 3"/>
                  <a:gd name="T7" fmla="*/ 7 h 7"/>
                  <a:gd name="T8" fmla="*/ 3 w 3"/>
                  <a:gd name="T9" fmla="*/ 2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2"/>
                    </a:moveTo>
                    <a:lnTo>
                      <a:pt x="3" y="0"/>
                    </a:lnTo>
                    <a:lnTo>
                      <a:pt x="0" y="4"/>
                    </a:lnTo>
                    <a:lnTo>
                      <a:pt x="0" y="7"/>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2491" name="Freeform 1067"/>
              <p:cNvSpPr>
                <a:spLocks/>
              </p:cNvSpPr>
              <p:nvPr/>
            </p:nvSpPr>
            <p:spPr bwMode="auto">
              <a:xfrm>
                <a:off x="4611" y="2180"/>
                <a:ext cx="3" cy="7"/>
              </a:xfrm>
              <a:custGeom>
                <a:avLst/>
                <a:gdLst>
                  <a:gd name="T0" fmla="*/ 3 w 3"/>
                  <a:gd name="T1" fmla="*/ 2 h 7"/>
                  <a:gd name="T2" fmla="*/ 3 w 3"/>
                  <a:gd name="T3" fmla="*/ 0 h 7"/>
                  <a:gd name="T4" fmla="*/ 0 w 3"/>
                  <a:gd name="T5" fmla="*/ 4 h 7"/>
                  <a:gd name="T6" fmla="*/ 0 w 3"/>
                  <a:gd name="T7" fmla="*/ 7 h 7"/>
                  <a:gd name="T8" fmla="*/ 3 w 3"/>
                  <a:gd name="T9" fmla="*/ 2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2"/>
                    </a:moveTo>
                    <a:lnTo>
                      <a:pt x="3" y="0"/>
                    </a:lnTo>
                    <a:lnTo>
                      <a:pt x="0" y="4"/>
                    </a:lnTo>
                    <a:lnTo>
                      <a:pt x="0" y="7"/>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2492" name="Freeform 1068"/>
              <p:cNvSpPr>
                <a:spLocks/>
              </p:cNvSpPr>
              <p:nvPr/>
            </p:nvSpPr>
            <p:spPr bwMode="auto">
              <a:xfrm>
                <a:off x="4604" y="2184"/>
                <a:ext cx="3" cy="5"/>
              </a:xfrm>
              <a:custGeom>
                <a:avLst/>
                <a:gdLst>
                  <a:gd name="T0" fmla="*/ 3 w 3"/>
                  <a:gd name="T1" fmla="*/ 0 h 5"/>
                  <a:gd name="T2" fmla="*/ 0 w 3"/>
                  <a:gd name="T3" fmla="*/ 0 h 5"/>
                  <a:gd name="T4" fmla="*/ 0 w 3"/>
                  <a:gd name="T5" fmla="*/ 3 h 5"/>
                  <a:gd name="T6" fmla="*/ 0 w 3"/>
                  <a:gd name="T7" fmla="*/ 3 h 5"/>
                  <a:gd name="T8" fmla="*/ 3 w 3"/>
                  <a:gd name="T9" fmla="*/ 5 h 5"/>
                  <a:gd name="T10" fmla="*/ 3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0" y="0"/>
                    </a:lnTo>
                    <a:lnTo>
                      <a:pt x="0" y="3"/>
                    </a:lnTo>
                    <a:lnTo>
                      <a:pt x="3" y="5"/>
                    </a:lnTo>
                    <a:lnTo>
                      <a:pt x="3"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493" name="Freeform 1069"/>
              <p:cNvSpPr>
                <a:spLocks/>
              </p:cNvSpPr>
              <p:nvPr/>
            </p:nvSpPr>
            <p:spPr bwMode="auto">
              <a:xfrm>
                <a:off x="4604" y="2184"/>
                <a:ext cx="3" cy="5"/>
              </a:xfrm>
              <a:custGeom>
                <a:avLst/>
                <a:gdLst>
                  <a:gd name="T0" fmla="*/ 3 w 3"/>
                  <a:gd name="T1" fmla="*/ 0 h 5"/>
                  <a:gd name="T2" fmla="*/ 0 w 3"/>
                  <a:gd name="T3" fmla="*/ 0 h 5"/>
                  <a:gd name="T4" fmla="*/ 0 w 3"/>
                  <a:gd name="T5" fmla="*/ 3 h 5"/>
                  <a:gd name="T6" fmla="*/ 0 w 3"/>
                  <a:gd name="T7" fmla="*/ 3 h 5"/>
                  <a:gd name="T8" fmla="*/ 3 w 3"/>
                  <a:gd name="T9" fmla="*/ 5 h 5"/>
                  <a:gd name="T10" fmla="*/ 3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0" y="0"/>
                    </a:lnTo>
                    <a:lnTo>
                      <a:pt x="0" y="3"/>
                    </a:lnTo>
                    <a:lnTo>
                      <a:pt x="3" y="5"/>
                    </a:lnTo>
                    <a:lnTo>
                      <a:pt x="3"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494" name="Rectangle 1070"/>
              <p:cNvSpPr>
                <a:spLocks noChangeArrowheads="1"/>
              </p:cNvSpPr>
              <p:nvPr/>
            </p:nvSpPr>
            <p:spPr bwMode="auto">
              <a:xfrm>
                <a:off x="4581" y="2149"/>
                <a:ext cx="2"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95" name="Rectangle 1071"/>
              <p:cNvSpPr>
                <a:spLocks noChangeArrowheads="1"/>
              </p:cNvSpPr>
              <p:nvPr/>
            </p:nvSpPr>
            <p:spPr bwMode="auto">
              <a:xfrm>
                <a:off x="4581" y="2149"/>
                <a:ext cx="2"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96" name="Freeform 1072"/>
              <p:cNvSpPr>
                <a:spLocks/>
              </p:cNvSpPr>
              <p:nvPr/>
            </p:nvSpPr>
            <p:spPr bwMode="auto">
              <a:xfrm>
                <a:off x="4586" y="2144"/>
                <a:ext cx="2" cy="3"/>
              </a:xfrm>
              <a:custGeom>
                <a:avLst/>
                <a:gdLst>
                  <a:gd name="T0" fmla="*/ 2 w 2"/>
                  <a:gd name="T1" fmla="*/ 0 h 3"/>
                  <a:gd name="T2" fmla="*/ 2 w 2"/>
                  <a:gd name="T3" fmla="*/ 0 h 3"/>
                  <a:gd name="T4" fmla="*/ 2 w 2"/>
                  <a:gd name="T5" fmla="*/ 0 h 3"/>
                  <a:gd name="T6" fmla="*/ 0 w 2"/>
                  <a:gd name="T7" fmla="*/ 3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497" name="Freeform 1073"/>
              <p:cNvSpPr>
                <a:spLocks/>
              </p:cNvSpPr>
              <p:nvPr/>
            </p:nvSpPr>
            <p:spPr bwMode="auto">
              <a:xfrm>
                <a:off x="4586" y="2144"/>
                <a:ext cx="2" cy="3"/>
              </a:xfrm>
              <a:custGeom>
                <a:avLst/>
                <a:gdLst>
                  <a:gd name="T0" fmla="*/ 2 w 2"/>
                  <a:gd name="T1" fmla="*/ 0 h 3"/>
                  <a:gd name="T2" fmla="*/ 2 w 2"/>
                  <a:gd name="T3" fmla="*/ 0 h 3"/>
                  <a:gd name="T4" fmla="*/ 2 w 2"/>
                  <a:gd name="T5" fmla="*/ 0 h 3"/>
                  <a:gd name="T6" fmla="*/ 0 w 2"/>
                  <a:gd name="T7" fmla="*/ 3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498" name="Rectangle 1074"/>
              <p:cNvSpPr>
                <a:spLocks noChangeArrowheads="1"/>
              </p:cNvSpPr>
              <p:nvPr/>
            </p:nvSpPr>
            <p:spPr bwMode="auto">
              <a:xfrm>
                <a:off x="4595" y="2132"/>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499" name="Rectangle 1075"/>
              <p:cNvSpPr>
                <a:spLocks noChangeArrowheads="1"/>
              </p:cNvSpPr>
              <p:nvPr/>
            </p:nvSpPr>
            <p:spPr bwMode="auto">
              <a:xfrm>
                <a:off x="4595" y="2132"/>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500" name="Freeform 1076"/>
              <p:cNvSpPr>
                <a:spLocks/>
              </p:cNvSpPr>
              <p:nvPr/>
            </p:nvSpPr>
            <p:spPr bwMode="auto">
              <a:xfrm>
                <a:off x="4467" y="2260"/>
                <a:ext cx="24" cy="50"/>
              </a:xfrm>
              <a:custGeom>
                <a:avLst/>
                <a:gdLst>
                  <a:gd name="T0" fmla="*/ 19 w 24"/>
                  <a:gd name="T1" fmla="*/ 0 h 50"/>
                  <a:gd name="T2" fmla="*/ 19 w 24"/>
                  <a:gd name="T3" fmla="*/ 2 h 50"/>
                  <a:gd name="T4" fmla="*/ 22 w 24"/>
                  <a:gd name="T5" fmla="*/ 2 h 50"/>
                  <a:gd name="T6" fmla="*/ 22 w 24"/>
                  <a:gd name="T7" fmla="*/ 2 h 50"/>
                  <a:gd name="T8" fmla="*/ 24 w 24"/>
                  <a:gd name="T9" fmla="*/ 2 h 50"/>
                  <a:gd name="T10" fmla="*/ 24 w 24"/>
                  <a:gd name="T11" fmla="*/ 5 h 50"/>
                  <a:gd name="T12" fmla="*/ 22 w 24"/>
                  <a:gd name="T13" fmla="*/ 9 h 50"/>
                  <a:gd name="T14" fmla="*/ 24 w 24"/>
                  <a:gd name="T15" fmla="*/ 12 h 50"/>
                  <a:gd name="T16" fmla="*/ 10 w 24"/>
                  <a:gd name="T17" fmla="*/ 50 h 50"/>
                  <a:gd name="T18" fmla="*/ 10 w 24"/>
                  <a:gd name="T19" fmla="*/ 47 h 50"/>
                  <a:gd name="T20" fmla="*/ 7 w 24"/>
                  <a:gd name="T21" fmla="*/ 42 h 50"/>
                  <a:gd name="T22" fmla="*/ 5 w 24"/>
                  <a:gd name="T23" fmla="*/ 40 h 50"/>
                  <a:gd name="T24" fmla="*/ 3 w 24"/>
                  <a:gd name="T25" fmla="*/ 38 h 50"/>
                  <a:gd name="T26" fmla="*/ 0 w 24"/>
                  <a:gd name="T27" fmla="*/ 26 h 50"/>
                  <a:gd name="T28" fmla="*/ 0 w 24"/>
                  <a:gd name="T29" fmla="*/ 24 h 50"/>
                  <a:gd name="T30" fmla="*/ 12 w 24"/>
                  <a:gd name="T31" fmla="*/ 5 h 50"/>
                  <a:gd name="T32" fmla="*/ 17 w 24"/>
                  <a:gd name="T33" fmla="*/ 2 h 50"/>
                  <a:gd name="T34" fmla="*/ 17 w 24"/>
                  <a:gd name="T35" fmla="*/ 2 h 50"/>
                  <a:gd name="T36" fmla="*/ 19 w 24"/>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0"/>
                  <a:gd name="T59" fmla="*/ 24 w 2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0">
                    <a:moveTo>
                      <a:pt x="19" y="0"/>
                    </a:moveTo>
                    <a:lnTo>
                      <a:pt x="19" y="2"/>
                    </a:lnTo>
                    <a:lnTo>
                      <a:pt x="22" y="2"/>
                    </a:lnTo>
                    <a:lnTo>
                      <a:pt x="24" y="2"/>
                    </a:lnTo>
                    <a:lnTo>
                      <a:pt x="24" y="5"/>
                    </a:lnTo>
                    <a:lnTo>
                      <a:pt x="22" y="9"/>
                    </a:lnTo>
                    <a:lnTo>
                      <a:pt x="24" y="12"/>
                    </a:lnTo>
                    <a:lnTo>
                      <a:pt x="10" y="50"/>
                    </a:lnTo>
                    <a:lnTo>
                      <a:pt x="10" y="47"/>
                    </a:lnTo>
                    <a:lnTo>
                      <a:pt x="7" y="42"/>
                    </a:lnTo>
                    <a:lnTo>
                      <a:pt x="5" y="40"/>
                    </a:lnTo>
                    <a:lnTo>
                      <a:pt x="3" y="38"/>
                    </a:lnTo>
                    <a:lnTo>
                      <a:pt x="0" y="26"/>
                    </a:lnTo>
                    <a:lnTo>
                      <a:pt x="0" y="24"/>
                    </a:lnTo>
                    <a:lnTo>
                      <a:pt x="12" y="5"/>
                    </a:lnTo>
                    <a:lnTo>
                      <a:pt x="17" y="2"/>
                    </a:lnTo>
                    <a:lnTo>
                      <a:pt x="19" y="0"/>
                    </a:lnTo>
                    <a:close/>
                  </a:path>
                </a:pathLst>
              </a:custGeom>
              <a:grpFill/>
              <a:ln w="9525">
                <a:noFill/>
                <a:round/>
                <a:headEnd/>
                <a:tailEnd/>
              </a:ln>
            </p:spPr>
            <p:txBody>
              <a:bodyPr/>
              <a:lstStyle/>
              <a:p>
                <a:pPr>
                  <a:defRPr/>
                </a:pPr>
                <a:endParaRPr lang="en-US" sz="1200" kern="0">
                  <a:solidFill>
                    <a:srgbClr val="0096D6"/>
                  </a:solidFill>
                </a:endParaRPr>
              </a:p>
            </p:txBody>
          </p:sp>
          <p:sp>
            <p:nvSpPr>
              <p:cNvPr id="2501" name="Freeform 1077"/>
              <p:cNvSpPr>
                <a:spLocks/>
              </p:cNvSpPr>
              <p:nvPr/>
            </p:nvSpPr>
            <p:spPr bwMode="auto">
              <a:xfrm>
                <a:off x="4467" y="2260"/>
                <a:ext cx="24" cy="50"/>
              </a:xfrm>
              <a:custGeom>
                <a:avLst/>
                <a:gdLst>
                  <a:gd name="T0" fmla="*/ 19 w 24"/>
                  <a:gd name="T1" fmla="*/ 0 h 50"/>
                  <a:gd name="T2" fmla="*/ 19 w 24"/>
                  <a:gd name="T3" fmla="*/ 2 h 50"/>
                  <a:gd name="T4" fmla="*/ 22 w 24"/>
                  <a:gd name="T5" fmla="*/ 2 h 50"/>
                  <a:gd name="T6" fmla="*/ 22 w 24"/>
                  <a:gd name="T7" fmla="*/ 2 h 50"/>
                  <a:gd name="T8" fmla="*/ 24 w 24"/>
                  <a:gd name="T9" fmla="*/ 2 h 50"/>
                  <a:gd name="T10" fmla="*/ 24 w 24"/>
                  <a:gd name="T11" fmla="*/ 5 h 50"/>
                  <a:gd name="T12" fmla="*/ 22 w 24"/>
                  <a:gd name="T13" fmla="*/ 9 h 50"/>
                  <a:gd name="T14" fmla="*/ 24 w 24"/>
                  <a:gd name="T15" fmla="*/ 12 h 50"/>
                  <a:gd name="T16" fmla="*/ 10 w 24"/>
                  <a:gd name="T17" fmla="*/ 50 h 50"/>
                  <a:gd name="T18" fmla="*/ 10 w 24"/>
                  <a:gd name="T19" fmla="*/ 47 h 50"/>
                  <a:gd name="T20" fmla="*/ 7 w 24"/>
                  <a:gd name="T21" fmla="*/ 42 h 50"/>
                  <a:gd name="T22" fmla="*/ 5 w 24"/>
                  <a:gd name="T23" fmla="*/ 40 h 50"/>
                  <a:gd name="T24" fmla="*/ 3 w 24"/>
                  <a:gd name="T25" fmla="*/ 38 h 50"/>
                  <a:gd name="T26" fmla="*/ 0 w 24"/>
                  <a:gd name="T27" fmla="*/ 26 h 50"/>
                  <a:gd name="T28" fmla="*/ 0 w 24"/>
                  <a:gd name="T29" fmla="*/ 24 h 50"/>
                  <a:gd name="T30" fmla="*/ 12 w 24"/>
                  <a:gd name="T31" fmla="*/ 5 h 50"/>
                  <a:gd name="T32" fmla="*/ 17 w 24"/>
                  <a:gd name="T33" fmla="*/ 2 h 50"/>
                  <a:gd name="T34" fmla="*/ 17 w 24"/>
                  <a:gd name="T35" fmla="*/ 2 h 50"/>
                  <a:gd name="T36" fmla="*/ 19 w 24"/>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0"/>
                  <a:gd name="T59" fmla="*/ 24 w 2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0">
                    <a:moveTo>
                      <a:pt x="19" y="0"/>
                    </a:moveTo>
                    <a:lnTo>
                      <a:pt x="19" y="2"/>
                    </a:lnTo>
                    <a:lnTo>
                      <a:pt x="22" y="2"/>
                    </a:lnTo>
                    <a:lnTo>
                      <a:pt x="24" y="2"/>
                    </a:lnTo>
                    <a:lnTo>
                      <a:pt x="24" y="5"/>
                    </a:lnTo>
                    <a:lnTo>
                      <a:pt x="22" y="9"/>
                    </a:lnTo>
                    <a:lnTo>
                      <a:pt x="24" y="12"/>
                    </a:lnTo>
                    <a:lnTo>
                      <a:pt x="10" y="50"/>
                    </a:lnTo>
                    <a:lnTo>
                      <a:pt x="10" y="47"/>
                    </a:lnTo>
                    <a:lnTo>
                      <a:pt x="7" y="42"/>
                    </a:lnTo>
                    <a:lnTo>
                      <a:pt x="5" y="40"/>
                    </a:lnTo>
                    <a:lnTo>
                      <a:pt x="3" y="38"/>
                    </a:lnTo>
                    <a:lnTo>
                      <a:pt x="0" y="26"/>
                    </a:lnTo>
                    <a:lnTo>
                      <a:pt x="0" y="24"/>
                    </a:lnTo>
                    <a:lnTo>
                      <a:pt x="12" y="5"/>
                    </a:lnTo>
                    <a:lnTo>
                      <a:pt x="17" y="2"/>
                    </a:lnTo>
                    <a:lnTo>
                      <a:pt x="19" y="0"/>
                    </a:lnTo>
                  </a:path>
                </a:pathLst>
              </a:custGeom>
              <a:grpFill/>
              <a:ln w="9525">
                <a:noFill/>
                <a:round/>
                <a:headEnd/>
                <a:tailEnd/>
              </a:ln>
            </p:spPr>
            <p:txBody>
              <a:bodyPr/>
              <a:lstStyle/>
              <a:p>
                <a:pPr>
                  <a:defRPr/>
                </a:pPr>
                <a:endParaRPr lang="en-US" sz="1200" kern="0">
                  <a:solidFill>
                    <a:srgbClr val="0096D6"/>
                  </a:solidFill>
                </a:endParaRPr>
              </a:p>
            </p:txBody>
          </p:sp>
          <p:sp>
            <p:nvSpPr>
              <p:cNvPr id="2502" name="Freeform 1078"/>
              <p:cNvSpPr>
                <a:spLocks/>
              </p:cNvSpPr>
              <p:nvPr/>
            </p:nvSpPr>
            <p:spPr bwMode="auto">
              <a:xfrm>
                <a:off x="4515" y="2274"/>
                <a:ext cx="2" cy="2"/>
              </a:xfrm>
              <a:custGeom>
                <a:avLst/>
                <a:gdLst>
                  <a:gd name="T0" fmla="*/ 0 w 2"/>
                  <a:gd name="T1" fmla="*/ 0 h 2"/>
                  <a:gd name="T2" fmla="*/ 2 w 2"/>
                  <a:gd name="T3" fmla="*/ 0 h 2"/>
                  <a:gd name="T4" fmla="*/ 2 w 2"/>
                  <a:gd name="T5" fmla="*/ 0 h 2"/>
                  <a:gd name="T6" fmla="*/ 2 w 2"/>
                  <a:gd name="T7" fmla="*/ 0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03" name="Freeform 1079"/>
              <p:cNvSpPr>
                <a:spLocks/>
              </p:cNvSpPr>
              <p:nvPr/>
            </p:nvSpPr>
            <p:spPr bwMode="auto">
              <a:xfrm>
                <a:off x="4515" y="2274"/>
                <a:ext cx="2" cy="2"/>
              </a:xfrm>
              <a:custGeom>
                <a:avLst/>
                <a:gdLst>
                  <a:gd name="T0" fmla="*/ 0 w 2"/>
                  <a:gd name="T1" fmla="*/ 0 h 2"/>
                  <a:gd name="T2" fmla="*/ 2 w 2"/>
                  <a:gd name="T3" fmla="*/ 0 h 2"/>
                  <a:gd name="T4" fmla="*/ 2 w 2"/>
                  <a:gd name="T5" fmla="*/ 0 h 2"/>
                  <a:gd name="T6" fmla="*/ 2 w 2"/>
                  <a:gd name="T7" fmla="*/ 0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04" name="Freeform 1080"/>
              <p:cNvSpPr>
                <a:spLocks/>
              </p:cNvSpPr>
              <p:nvPr/>
            </p:nvSpPr>
            <p:spPr bwMode="auto">
              <a:xfrm>
                <a:off x="4519" y="2272"/>
                <a:ext cx="3" cy="2"/>
              </a:xfrm>
              <a:custGeom>
                <a:avLst/>
                <a:gdLst>
                  <a:gd name="T0" fmla="*/ 0 w 3"/>
                  <a:gd name="T1" fmla="*/ 2 h 2"/>
                  <a:gd name="T2" fmla="*/ 0 w 3"/>
                  <a:gd name="T3" fmla="*/ 2 h 2"/>
                  <a:gd name="T4" fmla="*/ 3 w 3"/>
                  <a:gd name="T5" fmla="*/ 0 h 2"/>
                  <a:gd name="T6" fmla="*/ 3 w 3"/>
                  <a:gd name="T7" fmla="*/ 0 h 2"/>
                  <a:gd name="T8" fmla="*/ 3 w 3"/>
                  <a:gd name="T9" fmla="*/ 0 h 2"/>
                  <a:gd name="T10" fmla="*/ 3 w 3"/>
                  <a:gd name="T11" fmla="*/ 2 h 2"/>
                  <a:gd name="T12" fmla="*/ 3 w 3"/>
                  <a:gd name="T13" fmla="*/ 2 h 2"/>
                  <a:gd name="T14" fmla="*/ 0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2"/>
                    </a:moveTo>
                    <a:lnTo>
                      <a:pt x="0" y="2"/>
                    </a:lnTo>
                    <a:lnTo>
                      <a:pt x="3" y="0"/>
                    </a:lnTo>
                    <a:lnTo>
                      <a:pt x="3"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505" name="Freeform 1081"/>
              <p:cNvSpPr>
                <a:spLocks/>
              </p:cNvSpPr>
              <p:nvPr/>
            </p:nvSpPr>
            <p:spPr bwMode="auto">
              <a:xfrm>
                <a:off x="4519" y="2272"/>
                <a:ext cx="3" cy="2"/>
              </a:xfrm>
              <a:custGeom>
                <a:avLst/>
                <a:gdLst>
                  <a:gd name="T0" fmla="*/ 0 w 3"/>
                  <a:gd name="T1" fmla="*/ 2 h 2"/>
                  <a:gd name="T2" fmla="*/ 0 w 3"/>
                  <a:gd name="T3" fmla="*/ 2 h 2"/>
                  <a:gd name="T4" fmla="*/ 3 w 3"/>
                  <a:gd name="T5" fmla="*/ 0 h 2"/>
                  <a:gd name="T6" fmla="*/ 3 w 3"/>
                  <a:gd name="T7" fmla="*/ 0 h 2"/>
                  <a:gd name="T8" fmla="*/ 3 w 3"/>
                  <a:gd name="T9" fmla="*/ 0 h 2"/>
                  <a:gd name="T10" fmla="*/ 3 w 3"/>
                  <a:gd name="T11" fmla="*/ 2 h 2"/>
                  <a:gd name="T12" fmla="*/ 3 w 3"/>
                  <a:gd name="T13" fmla="*/ 2 h 2"/>
                  <a:gd name="T14" fmla="*/ 0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2"/>
                    </a:moveTo>
                    <a:lnTo>
                      <a:pt x="0" y="2"/>
                    </a:lnTo>
                    <a:lnTo>
                      <a:pt x="3" y="0"/>
                    </a:lnTo>
                    <a:lnTo>
                      <a:pt x="3"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506" name="Freeform 1082"/>
              <p:cNvSpPr>
                <a:spLocks/>
              </p:cNvSpPr>
              <p:nvPr/>
            </p:nvSpPr>
            <p:spPr bwMode="auto">
              <a:xfrm>
                <a:off x="4567" y="2239"/>
                <a:ext cx="7" cy="9"/>
              </a:xfrm>
              <a:custGeom>
                <a:avLst/>
                <a:gdLst>
                  <a:gd name="T0" fmla="*/ 2 w 7"/>
                  <a:gd name="T1" fmla="*/ 4 h 9"/>
                  <a:gd name="T2" fmla="*/ 4 w 7"/>
                  <a:gd name="T3" fmla="*/ 2 h 9"/>
                  <a:gd name="T4" fmla="*/ 4 w 7"/>
                  <a:gd name="T5" fmla="*/ 2 h 9"/>
                  <a:gd name="T6" fmla="*/ 4 w 7"/>
                  <a:gd name="T7" fmla="*/ 2 h 9"/>
                  <a:gd name="T8" fmla="*/ 7 w 7"/>
                  <a:gd name="T9" fmla="*/ 0 h 9"/>
                  <a:gd name="T10" fmla="*/ 7 w 7"/>
                  <a:gd name="T11" fmla="*/ 0 h 9"/>
                  <a:gd name="T12" fmla="*/ 7 w 7"/>
                  <a:gd name="T13" fmla="*/ 0 h 9"/>
                  <a:gd name="T14" fmla="*/ 7 w 7"/>
                  <a:gd name="T15" fmla="*/ 2 h 9"/>
                  <a:gd name="T16" fmla="*/ 4 w 7"/>
                  <a:gd name="T17" fmla="*/ 4 h 9"/>
                  <a:gd name="T18" fmla="*/ 4 w 7"/>
                  <a:gd name="T19" fmla="*/ 7 h 9"/>
                  <a:gd name="T20" fmla="*/ 4 w 7"/>
                  <a:gd name="T21" fmla="*/ 7 h 9"/>
                  <a:gd name="T22" fmla="*/ 2 w 7"/>
                  <a:gd name="T23" fmla="*/ 7 h 9"/>
                  <a:gd name="T24" fmla="*/ 2 w 7"/>
                  <a:gd name="T25" fmla="*/ 9 h 9"/>
                  <a:gd name="T26" fmla="*/ 2 w 7"/>
                  <a:gd name="T27" fmla="*/ 9 h 9"/>
                  <a:gd name="T28" fmla="*/ 0 w 7"/>
                  <a:gd name="T29" fmla="*/ 7 h 9"/>
                  <a:gd name="T30" fmla="*/ 2 w 7"/>
                  <a:gd name="T31" fmla="*/ 4 h 9"/>
                  <a:gd name="T32" fmla="*/ 2 w 7"/>
                  <a:gd name="T33" fmla="*/ 4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2" y="4"/>
                    </a:moveTo>
                    <a:lnTo>
                      <a:pt x="4" y="2"/>
                    </a:lnTo>
                    <a:lnTo>
                      <a:pt x="7" y="0"/>
                    </a:lnTo>
                    <a:lnTo>
                      <a:pt x="7" y="2"/>
                    </a:lnTo>
                    <a:lnTo>
                      <a:pt x="4" y="4"/>
                    </a:lnTo>
                    <a:lnTo>
                      <a:pt x="4" y="7"/>
                    </a:lnTo>
                    <a:lnTo>
                      <a:pt x="2" y="7"/>
                    </a:lnTo>
                    <a:lnTo>
                      <a:pt x="2" y="9"/>
                    </a:lnTo>
                    <a:lnTo>
                      <a:pt x="0" y="7"/>
                    </a:lnTo>
                    <a:lnTo>
                      <a:pt x="2" y="4"/>
                    </a:lnTo>
                    <a:close/>
                  </a:path>
                </a:pathLst>
              </a:custGeom>
              <a:grpFill/>
              <a:ln w="9525">
                <a:noFill/>
                <a:round/>
                <a:headEnd/>
                <a:tailEnd/>
              </a:ln>
            </p:spPr>
            <p:txBody>
              <a:bodyPr/>
              <a:lstStyle/>
              <a:p>
                <a:pPr>
                  <a:defRPr/>
                </a:pPr>
                <a:endParaRPr lang="en-US" sz="1200" kern="0">
                  <a:solidFill>
                    <a:srgbClr val="0096D6"/>
                  </a:solidFill>
                </a:endParaRPr>
              </a:p>
            </p:txBody>
          </p:sp>
          <p:sp>
            <p:nvSpPr>
              <p:cNvPr id="2507" name="Freeform 1083"/>
              <p:cNvSpPr>
                <a:spLocks/>
              </p:cNvSpPr>
              <p:nvPr/>
            </p:nvSpPr>
            <p:spPr bwMode="auto">
              <a:xfrm>
                <a:off x="4567" y="2239"/>
                <a:ext cx="7" cy="9"/>
              </a:xfrm>
              <a:custGeom>
                <a:avLst/>
                <a:gdLst>
                  <a:gd name="T0" fmla="*/ 2 w 7"/>
                  <a:gd name="T1" fmla="*/ 4 h 9"/>
                  <a:gd name="T2" fmla="*/ 4 w 7"/>
                  <a:gd name="T3" fmla="*/ 2 h 9"/>
                  <a:gd name="T4" fmla="*/ 4 w 7"/>
                  <a:gd name="T5" fmla="*/ 2 h 9"/>
                  <a:gd name="T6" fmla="*/ 4 w 7"/>
                  <a:gd name="T7" fmla="*/ 2 h 9"/>
                  <a:gd name="T8" fmla="*/ 7 w 7"/>
                  <a:gd name="T9" fmla="*/ 0 h 9"/>
                  <a:gd name="T10" fmla="*/ 7 w 7"/>
                  <a:gd name="T11" fmla="*/ 0 h 9"/>
                  <a:gd name="T12" fmla="*/ 7 w 7"/>
                  <a:gd name="T13" fmla="*/ 0 h 9"/>
                  <a:gd name="T14" fmla="*/ 7 w 7"/>
                  <a:gd name="T15" fmla="*/ 2 h 9"/>
                  <a:gd name="T16" fmla="*/ 4 w 7"/>
                  <a:gd name="T17" fmla="*/ 4 h 9"/>
                  <a:gd name="T18" fmla="*/ 4 w 7"/>
                  <a:gd name="T19" fmla="*/ 7 h 9"/>
                  <a:gd name="T20" fmla="*/ 4 w 7"/>
                  <a:gd name="T21" fmla="*/ 7 h 9"/>
                  <a:gd name="T22" fmla="*/ 2 w 7"/>
                  <a:gd name="T23" fmla="*/ 7 h 9"/>
                  <a:gd name="T24" fmla="*/ 2 w 7"/>
                  <a:gd name="T25" fmla="*/ 9 h 9"/>
                  <a:gd name="T26" fmla="*/ 2 w 7"/>
                  <a:gd name="T27" fmla="*/ 9 h 9"/>
                  <a:gd name="T28" fmla="*/ 0 w 7"/>
                  <a:gd name="T29" fmla="*/ 7 h 9"/>
                  <a:gd name="T30" fmla="*/ 2 w 7"/>
                  <a:gd name="T31" fmla="*/ 4 h 9"/>
                  <a:gd name="T32" fmla="*/ 2 w 7"/>
                  <a:gd name="T33" fmla="*/ 4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2" y="4"/>
                    </a:moveTo>
                    <a:lnTo>
                      <a:pt x="4" y="2"/>
                    </a:lnTo>
                    <a:lnTo>
                      <a:pt x="7" y="0"/>
                    </a:lnTo>
                    <a:lnTo>
                      <a:pt x="7" y="2"/>
                    </a:lnTo>
                    <a:lnTo>
                      <a:pt x="4" y="4"/>
                    </a:lnTo>
                    <a:lnTo>
                      <a:pt x="4" y="7"/>
                    </a:lnTo>
                    <a:lnTo>
                      <a:pt x="2" y="7"/>
                    </a:lnTo>
                    <a:lnTo>
                      <a:pt x="2" y="9"/>
                    </a:lnTo>
                    <a:lnTo>
                      <a:pt x="0" y="7"/>
                    </a:lnTo>
                    <a:lnTo>
                      <a:pt x="2" y="4"/>
                    </a:lnTo>
                  </a:path>
                </a:pathLst>
              </a:custGeom>
              <a:grpFill/>
              <a:ln w="9525">
                <a:noFill/>
                <a:round/>
                <a:headEnd/>
                <a:tailEnd/>
              </a:ln>
            </p:spPr>
            <p:txBody>
              <a:bodyPr/>
              <a:lstStyle/>
              <a:p>
                <a:pPr>
                  <a:defRPr/>
                </a:pPr>
                <a:endParaRPr lang="en-US" sz="1200" kern="0">
                  <a:solidFill>
                    <a:srgbClr val="0096D6"/>
                  </a:solidFill>
                </a:endParaRPr>
              </a:p>
            </p:txBody>
          </p:sp>
          <p:sp>
            <p:nvSpPr>
              <p:cNvPr id="2508" name="Freeform 1084"/>
              <p:cNvSpPr>
                <a:spLocks/>
              </p:cNvSpPr>
              <p:nvPr/>
            </p:nvSpPr>
            <p:spPr bwMode="auto">
              <a:xfrm>
                <a:off x="4583" y="2222"/>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3"/>
                    </a:lnTo>
                    <a:lnTo>
                      <a:pt x="0" y="3"/>
                    </a:lnTo>
                    <a:lnTo>
                      <a:pt x="0" y="0"/>
                    </a:lnTo>
                    <a:lnTo>
                      <a:pt x="0" y="3"/>
                    </a:lnTo>
                    <a:lnTo>
                      <a:pt x="3" y="3"/>
                    </a:lnTo>
                    <a:close/>
                  </a:path>
                </a:pathLst>
              </a:custGeom>
              <a:grpFill/>
              <a:ln w="9525">
                <a:noFill/>
                <a:round/>
                <a:headEnd/>
                <a:tailEnd/>
              </a:ln>
            </p:spPr>
            <p:txBody>
              <a:bodyPr/>
              <a:lstStyle/>
              <a:p>
                <a:pPr>
                  <a:defRPr/>
                </a:pPr>
                <a:endParaRPr lang="en-US" sz="1200" kern="0">
                  <a:solidFill>
                    <a:srgbClr val="0096D6"/>
                  </a:solidFill>
                </a:endParaRPr>
              </a:p>
            </p:txBody>
          </p:sp>
          <p:sp>
            <p:nvSpPr>
              <p:cNvPr id="2509" name="Freeform 1085"/>
              <p:cNvSpPr>
                <a:spLocks/>
              </p:cNvSpPr>
              <p:nvPr/>
            </p:nvSpPr>
            <p:spPr bwMode="auto">
              <a:xfrm>
                <a:off x="4583" y="2222"/>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3"/>
                    </a:lnTo>
                    <a:lnTo>
                      <a:pt x="0" y="3"/>
                    </a:lnTo>
                    <a:lnTo>
                      <a:pt x="0" y="0"/>
                    </a:lnTo>
                    <a:lnTo>
                      <a:pt x="0" y="3"/>
                    </a:lnTo>
                    <a:lnTo>
                      <a:pt x="3" y="3"/>
                    </a:lnTo>
                  </a:path>
                </a:pathLst>
              </a:custGeom>
              <a:grpFill/>
              <a:ln w="9525">
                <a:noFill/>
                <a:round/>
                <a:headEnd/>
                <a:tailEnd/>
              </a:ln>
            </p:spPr>
            <p:txBody>
              <a:bodyPr/>
              <a:lstStyle/>
              <a:p>
                <a:pPr>
                  <a:defRPr/>
                </a:pPr>
                <a:endParaRPr lang="en-US" sz="1200" kern="0">
                  <a:solidFill>
                    <a:srgbClr val="0096D6"/>
                  </a:solidFill>
                </a:endParaRPr>
              </a:p>
            </p:txBody>
          </p:sp>
          <p:sp>
            <p:nvSpPr>
              <p:cNvPr id="2510" name="Freeform 1086"/>
              <p:cNvSpPr>
                <a:spLocks/>
              </p:cNvSpPr>
              <p:nvPr/>
            </p:nvSpPr>
            <p:spPr bwMode="auto">
              <a:xfrm>
                <a:off x="4588" y="2213"/>
                <a:ext cx="5" cy="4"/>
              </a:xfrm>
              <a:custGeom>
                <a:avLst/>
                <a:gdLst>
                  <a:gd name="T0" fmla="*/ 2 w 5"/>
                  <a:gd name="T1" fmla="*/ 2 h 4"/>
                  <a:gd name="T2" fmla="*/ 5 w 5"/>
                  <a:gd name="T3" fmla="*/ 0 h 4"/>
                  <a:gd name="T4" fmla="*/ 5 w 5"/>
                  <a:gd name="T5" fmla="*/ 0 h 4"/>
                  <a:gd name="T6" fmla="*/ 5 w 5"/>
                  <a:gd name="T7" fmla="*/ 2 h 4"/>
                  <a:gd name="T8" fmla="*/ 5 w 5"/>
                  <a:gd name="T9" fmla="*/ 2 h 4"/>
                  <a:gd name="T10" fmla="*/ 2 w 5"/>
                  <a:gd name="T11" fmla="*/ 4 h 4"/>
                  <a:gd name="T12" fmla="*/ 2 w 5"/>
                  <a:gd name="T13" fmla="*/ 4 h 4"/>
                  <a:gd name="T14" fmla="*/ 2 w 5"/>
                  <a:gd name="T15" fmla="*/ 4 h 4"/>
                  <a:gd name="T16" fmla="*/ 0 w 5"/>
                  <a:gd name="T17" fmla="*/ 4 h 4"/>
                  <a:gd name="T18" fmla="*/ 0 w 5"/>
                  <a:gd name="T19" fmla="*/ 2 h 4"/>
                  <a:gd name="T20" fmla="*/ 2 w 5"/>
                  <a:gd name="T21" fmla="*/ 2 h 4"/>
                  <a:gd name="T22" fmla="*/ 2 w 5"/>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2" y="2"/>
                    </a:moveTo>
                    <a:lnTo>
                      <a:pt x="5" y="0"/>
                    </a:lnTo>
                    <a:lnTo>
                      <a:pt x="5" y="2"/>
                    </a:lnTo>
                    <a:lnTo>
                      <a:pt x="2" y="4"/>
                    </a:lnTo>
                    <a:lnTo>
                      <a:pt x="0" y="4"/>
                    </a:lnTo>
                    <a:lnTo>
                      <a:pt x="0"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511" name="Freeform 1087"/>
              <p:cNvSpPr>
                <a:spLocks/>
              </p:cNvSpPr>
              <p:nvPr/>
            </p:nvSpPr>
            <p:spPr bwMode="auto">
              <a:xfrm>
                <a:off x="4588" y="2213"/>
                <a:ext cx="5" cy="4"/>
              </a:xfrm>
              <a:custGeom>
                <a:avLst/>
                <a:gdLst>
                  <a:gd name="T0" fmla="*/ 2 w 5"/>
                  <a:gd name="T1" fmla="*/ 2 h 4"/>
                  <a:gd name="T2" fmla="*/ 5 w 5"/>
                  <a:gd name="T3" fmla="*/ 0 h 4"/>
                  <a:gd name="T4" fmla="*/ 5 w 5"/>
                  <a:gd name="T5" fmla="*/ 0 h 4"/>
                  <a:gd name="T6" fmla="*/ 5 w 5"/>
                  <a:gd name="T7" fmla="*/ 2 h 4"/>
                  <a:gd name="T8" fmla="*/ 5 w 5"/>
                  <a:gd name="T9" fmla="*/ 2 h 4"/>
                  <a:gd name="T10" fmla="*/ 2 w 5"/>
                  <a:gd name="T11" fmla="*/ 4 h 4"/>
                  <a:gd name="T12" fmla="*/ 2 w 5"/>
                  <a:gd name="T13" fmla="*/ 4 h 4"/>
                  <a:gd name="T14" fmla="*/ 2 w 5"/>
                  <a:gd name="T15" fmla="*/ 4 h 4"/>
                  <a:gd name="T16" fmla="*/ 0 w 5"/>
                  <a:gd name="T17" fmla="*/ 4 h 4"/>
                  <a:gd name="T18" fmla="*/ 0 w 5"/>
                  <a:gd name="T19" fmla="*/ 2 h 4"/>
                  <a:gd name="T20" fmla="*/ 2 w 5"/>
                  <a:gd name="T21" fmla="*/ 2 h 4"/>
                  <a:gd name="T22" fmla="*/ 2 w 5"/>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2" y="2"/>
                    </a:moveTo>
                    <a:lnTo>
                      <a:pt x="5" y="0"/>
                    </a:lnTo>
                    <a:lnTo>
                      <a:pt x="5" y="2"/>
                    </a:lnTo>
                    <a:lnTo>
                      <a:pt x="2" y="4"/>
                    </a:lnTo>
                    <a:lnTo>
                      <a:pt x="0" y="4"/>
                    </a:lnTo>
                    <a:lnTo>
                      <a:pt x="0"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512" name="Freeform 1088"/>
              <p:cNvSpPr>
                <a:spLocks/>
              </p:cNvSpPr>
              <p:nvPr/>
            </p:nvSpPr>
            <p:spPr bwMode="auto">
              <a:xfrm>
                <a:off x="4536" y="2267"/>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13" name="Freeform 1089"/>
              <p:cNvSpPr>
                <a:spLocks/>
              </p:cNvSpPr>
              <p:nvPr/>
            </p:nvSpPr>
            <p:spPr bwMode="auto">
              <a:xfrm>
                <a:off x="4536" y="2267"/>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14" name="Freeform 1090"/>
              <p:cNvSpPr>
                <a:spLocks/>
              </p:cNvSpPr>
              <p:nvPr/>
            </p:nvSpPr>
            <p:spPr bwMode="auto">
              <a:xfrm>
                <a:off x="5082" y="2801"/>
                <a:ext cx="7" cy="12"/>
              </a:xfrm>
              <a:custGeom>
                <a:avLst/>
                <a:gdLst>
                  <a:gd name="T0" fmla="*/ 0 w 7"/>
                  <a:gd name="T1" fmla="*/ 0 h 12"/>
                  <a:gd name="T2" fmla="*/ 0 w 7"/>
                  <a:gd name="T3" fmla="*/ 0 h 12"/>
                  <a:gd name="T4" fmla="*/ 0 w 7"/>
                  <a:gd name="T5" fmla="*/ 0 h 12"/>
                  <a:gd name="T6" fmla="*/ 0 w 7"/>
                  <a:gd name="T7" fmla="*/ 2 h 12"/>
                  <a:gd name="T8" fmla="*/ 0 w 7"/>
                  <a:gd name="T9" fmla="*/ 2 h 12"/>
                  <a:gd name="T10" fmla="*/ 2 w 7"/>
                  <a:gd name="T11" fmla="*/ 5 h 12"/>
                  <a:gd name="T12" fmla="*/ 2 w 7"/>
                  <a:gd name="T13" fmla="*/ 7 h 12"/>
                  <a:gd name="T14" fmla="*/ 2 w 7"/>
                  <a:gd name="T15" fmla="*/ 5 h 12"/>
                  <a:gd name="T16" fmla="*/ 4 w 7"/>
                  <a:gd name="T17" fmla="*/ 2 h 12"/>
                  <a:gd name="T18" fmla="*/ 4 w 7"/>
                  <a:gd name="T19" fmla="*/ 2 h 12"/>
                  <a:gd name="T20" fmla="*/ 4 w 7"/>
                  <a:gd name="T21" fmla="*/ 2 h 12"/>
                  <a:gd name="T22" fmla="*/ 4 w 7"/>
                  <a:gd name="T23" fmla="*/ 5 h 12"/>
                  <a:gd name="T24" fmla="*/ 7 w 7"/>
                  <a:gd name="T25" fmla="*/ 5 h 12"/>
                  <a:gd name="T26" fmla="*/ 7 w 7"/>
                  <a:gd name="T27" fmla="*/ 9 h 12"/>
                  <a:gd name="T28" fmla="*/ 7 w 7"/>
                  <a:gd name="T29" fmla="*/ 9 h 12"/>
                  <a:gd name="T30" fmla="*/ 4 w 7"/>
                  <a:gd name="T31" fmla="*/ 9 h 12"/>
                  <a:gd name="T32" fmla="*/ 2 w 7"/>
                  <a:gd name="T33" fmla="*/ 12 h 12"/>
                  <a:gd name="T34" fmla="*/ 2 w 7"/>
                  <a:gd name="T35" fmla="*/ 12 h 12"/>
                  <a:gd name="T36" fmla="*/ 0 w 7"/>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2"/>
                  <a:gd name="T59" fmla="*/ 7 w 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2">
                    <a:moveTo>
                      <a:pt x="0" y="0"/>
                    </a:moveTo>
                    <a:lnTo>
                      <a:pt x="0" y="0"/>
                    </a:lnTo>
                    <a:lnTo>
                      <a:pt x="0" y="2"/>
                    </a:lnTo>
                    <a:lnTo>
                      <a:pt x="2" y="5"/>
                    </a:lnTo>
                    <a:lnTo>
                      <a:pt x="2" y="7"/>
                    </a:lnTo>
                    <a:lnTo>
                      <a:pt x="2" y="5"/>
                    </a:lnTo>
                    <a:lnTo>
                      <a:pt x="4" y="2"/>
                    </a:lnTo>
                    <a:lnTo>
                      <a:pt x="4" y="5"/>
                    </a:lnTo>
                    <a:lnTo>
                      <a:pt x="7" y="5"/>
                    </a:lnTo>
                    <a:lnTo>
                      <a:pt x="7" y="9"/>
                    </a:lnTo>
                    <a:lnTo>
                      <a:pt x="4" y="9"/>
                    </a:lnTo>
                    <a:lnTo>
                      <a:pt x="2" y="1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15" name="Freeform 1091"/>
              <p:cNvSpPr>
                <a:spLocks/>
              </p:cNvSpPr>
              <p:nvPr/>
            </p:nvSpPr>
            <p:spPr bwMode="auto">
              <a:xfrm>
                <a:off x="5082" y="2801"/>
                <a:ext cx="7" cy="12"/>
              </a:xfrm>
              <a:custGeom>
                <a:avLst/>
                <a:gdLst>
                  <a:gd name="T0" fmla="*/ 0 w 7"/>
                  <a:gd name="T1" fmla="*/ 0 h 12"/>
                  <a:gd name="T2" fmla="*/ 0 w 7"/>
                  <a:gd name="T3" fmla="*/ 0 h 12"/>
                  <a:gd name="T4" fmla="*/ 0 w 7"/>
                  <a:gd name="T5" fmla="*/ 0 h 12"/>
                  <a:gd name="T6" fmla="*/ 0 w 7"/>
                  <a:gd name="T7" fmla="*/ 2 h 12"/>
                  <a:gd name="T8" fmla="*/ 0 w 7"/>
                  <a:gd name="T9" fmla="*/ 2 h 12"/>
                  <a:gd name="T10" fmla="*/ 2 w 7"/>
                  <a:gd name="T11" fmla="*/ 5 h 12"/>
                  <a:gd name="T12" fmla="*/ 2 w 7"/>
                  <a:gd name="T13" fmla="*/ 7 h 12"/>
                  <a:gd name="T14" fmla="*/ 2 w 7"/>
                  <a:gd name="T15" fmla="*/ 5 h 12"/>
                  <a:gd name="T16" fmla="*/ 4 w 7"/>
                  <a:gd name="T17" fmla="*/ 2 h 12"/>
                  <a:gd name="T18" fmla="*/ 4 w 7"/>
                  <a:gd name="T19" fmla="*/ 2 h 12"/>
                  <a:gd name="T20" fmla="*/ 4 w 7"/>
                  <a:gd name="T21" fmla="*/ 2 h 12"/>
                  <a:gd name="T22" fmla="*/ 4 w 7"/>
                  <a:gd name="T23" fmla="*/ 5 h 12"/>
                  <a:gd name="T24" fmla="*/ 7 w 7"/>
                  <a:gd name="T25" fmla="*/ 5 h 12"/>
                  <a:gd name="T26" fmla="*/ 7 w 7"/>
                  <a:gd name="T27" fmla="*/ 9 h 12"/>
                  <a:gd name="T28" fmla="*/ 7 w 7"/>
                  <a:gd name="T29" fmla="*/ 9 h 12"/>
                  <a:gd name="T30" fmla="*/ 4 w 7"/>
                  <a:gd name="T31" fmla="*/ 9 h 12"/>
                  <a:gd name="T32" fmla="*/ 2 w 7"/>
                  <a:gd name="T33" fmla="*/ 12 h 12"/>
                  <a:gd name="T34" fmla="*/ 2 w 7"/>
                  <a:gd name="T35" fmla="*/ 12 h 12"/>
                  <a:gd name="T36" fmla="*/ 0 w 7"/>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2"/>
                  <a:gd name="T59" fmla="*/ 7 w 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2">
                    <a:moveTo>
                      <a:pt x="0" y="0"/>
                    </a:moveTo>
                    <a:lnTo>
                      <a:pt x="0" y="0"/>
                    </a:lnTo>
                    <a:lnTo>
                      <a:pt x="0" y="2"/>
                    </a:lnTo>
                    <a:lnTo>
                      <a:pt x="2" y="5"/>
                    </a:lnTo>
                    <a:lnTo>
                      <a:pt x="2" y="7"/>
                    </a:lnTo>
                    <a:lnTo>
                      <a:pt x="2" y="5"/>
                    </a:lnTo>
                    <a:lnTo>
                      <a:pt x="4" y="2"/>
                    </a:lnTo>
                    <a:lnTo>
                      <a:pt x="4" y="5"/>
                    </a:lnTo>
                    <a:lnTo>
                      <a:pt x="7" y="5"/>
                    </a:lnTo>
                    <a:lnTo>
                      <a:pt x="7" y="9"/>
                    </a:lnTo>
                    <a:lnTo>
                      <a:pt x="4" y="9"/>
                    </a:lnTo>
                    <a:lnTo>
                      <a:pt x="2" y="1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16" name="Freeform 1092"/>
              <p:cNvSpPr>
                <a:spLocks/>
              </p:cNvSpPr>
              <p:nvPr/>
            </p:nvSpPr>
            <p:spPr bwMode="auto">
              <a:xfrm>
                <a:off x="5089" y="2815"/>
                <a:ext cx="7" cy="10"/>
              </a:xfrm>
              <a:custGeom>
                <a:avLst/>
                <a:gdLst>
                  <a:gd name="T0" fmla="*/ 0 w 7"/>
                  <a:gd name="T1" fmla="*/ 0 h 10"/>
                  <a:gd name="T2" fmla="*/ 0 w 7"/>
                  <a:gd name="T3" fmla="*/ 0 h 10"/>
                  <a:gd name="T4" fmla="*/ 2 w 7"/>
                  <a:gd name="T5" fmla="*/ 2 h 10"/>
                  <a:gd name="T6" fmla="*/ 2 w 7"/>
                  <a:gd name="T7" fmla="*/ 2 h 10"/>
                  <a:gd name="T8" fmla="*/ 2 w 7"/>
                  <a:gd name="T9" fmla="*/ 2 h 10"/>
                  <a:gd name="T10" fmla="*/ 4 w 7"/>
                  <a:gd name="T11" fmla="*/ 5 h 10"/>
                  <a:gd name="T12" fmla="*/ 7 w 7"/>
                  <a:gd name="T13" fmla="*/ 7 h 10"/>
                  <a:gd name="T14" fmla="*/ 7 w 7"/>
                  <a:gd name="T15" fmla="*/ 10 h 10"/>
                  <a:gd name="T16" fmla="*/ 7 w 7"/>
                  <a:gd name="T17" fmla="*/ 10 h 10"/>
                  <a:gd name="T18" fmla="*/ 2 w 7"/>
                  <a:gd name="T19" fmla="*/ 10 h 10"/>
                  <a:gd name="T20" fmla="*/ 2 w 7"/>
                  <a:gd name="T21" fmla="*/ 5 h 10"/>
                  <a:gd name="T22" fmla="*/ 2 w 7"/>
                  <a:gd name="T23" fmla="*/ 5 h 10"/>
                  <a:gd name="T24" fmla="*/ 0 w 7"/>
                  <a:gd name="T25" fmla="*/ 2 h 10"/>
                  <a:gd name="T26" fmla="*/ 0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0" y="0"/>
                    </a:moveTo>
                    <a:lnTo>
                      <a:pt x="0" y="0"/>
                    </a:lnTo>
                    <a:lnTo>
                      <a:pt x="2" y="2"/>
                    </a:lnTo>
                    <a:lnTo>
                      <a:pt x="4" y="5"/>
                    </a:lnTo>
                    <a:lnTo>
                      <a:pt x="7" y="7"/>
                    </a:lnTo>
                    <a:lnTo>
                      <a:pt x="7" y="10"/>
                    </a:lnTo>
                    <a:lnTo>
                      <a:pt x="2" y="10"/>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17" name="Freeform 1093"/>
              <p:cNvSpPr>
                <a:spLocks/>
              </p:cNvSpPr>
              <p:nvPr/>
            </p:nvSpPr>
            <p:spPr bwMode="auto">
              <a:xfrm>
                <a:off x="5089" y="2815"/>
                <a:ext cx="7" cy="10"/>
              </a:xfrm>
              <a:custGeom>
                <a:avLst/>
                <a:gdLst>
                  <a:gd name="T0" fmla="*/ 0 w 7"/>
                  <a:gd name="T1" fmla="*/ 0 h 10"/>
                  <a:gd name="T2" fmla="*/ 0 w 7"/>
                  <a:gd name="T3" fmla="*/ 0 h 10"/>
                  <a:gd name="T4" fmla="*/ 2 w 7"/>
                  <a:gd name="T5" fmla="*/ 2 h 10"/>
                  <a:gd name="T6" fmla="*/ 2 w 7"/>
                  <a:gd name="T7" fmla="*/ 2 h 10"/>
                  <a:gd name="T8" fmla="*/ 2 w 7"/>
                  <a:gd name="T9" fmla="*/ 2 h 10"/>
                  <a:gd name="T10" fmla="*/ 4 w 7"/>
                  <a:gd name="T11" fmla="*/ 5 h 10"/>
                  <a:gd name="T12" fmla="*/ 7 w 7"/>
                  <a:gd name="T13" fmla="*/ 7 h 10"/>
                  <a:gd name="T14" fmla="*/ 7 w 7"/>
                  <a:gd name="T15" fmla="*/ 10 h 10"/>
                  <a:gd name="T16" fmla="*/ 7 w 7"/>
                  <a:gd name="T17" fmla="*/ 10 h 10"/>
                  <a:gd name="T18" fmla="*/ 2 w 7"/>
                  <a:gd name="T19" fmla="*/ 10 h 10"/>
                  <a:gd name="T20" fmla="*/ 2 w 7"/>
                  <a:gd name="T21" fmla="*/ 5 h 10"/>
                  <a:gd name="T22" fmla="*/ 2 w 7"/>
                  <a:gd name="T23" fmla="*/ 5 h 10"/>
                  <a:gd name="T24" fmla="*/ 0 w 7"/>
                  <a:gd name="T25" fmla="*/ 2 h 10"/>
                  <a:gd name="T26" fmla="*/ 0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0" y="0"/>
                    </a:moveTo>
                    <a:lnTo>
                      <a:pt x="0" y="0"/>
                    </a:lnTo>
                    <a:lnTo>
                      <a:pt x="2" y="2"/>
                    </a:lnTo>
                    <a:lnTo>
                      <a:pt x="4" y="5"/>
                    </a:lnTo>
                    <a:lnTo>
                      <a:pt x="7" y="7"/>
                    </a:lnTo>
                    <a:lnTo>
                      <a:pt x="7" y="10"/>
                    </a:lnTo>
                    <a:lnTo>
                      <a:pt x="2" y="10"/>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18" name="Freeform 1094"/>
              <p:cNvSpPr>
                <a:spLocks/>
              </p:cNvSpPr>
              <p:nvPr/>
            </p:nvSpPr>
            <p:spPr bwMode="auto">
              <a:xfrm>
                <a:off x="5100" y="2810"/>
                <a:ext cx="3" cy="7"/>
              </a:xfrm>
              <a:custGeom>
                <a:avLst/>
                <a:gdLst>
                  <a:gd name="T0" fmla="*/ 0 w 3"/>
                  <a:gd name="T1" fmla="*/ 0 h 7"/>
                  <a:gd name="T2" fmla="*/ 3 w 3"/>
                  <a:gd name="T3" fmla="*/ 0 h 7"/>
                  <a:gd name="T4" fmla="*/ 3 w 3"/>
                  <a:gd name="T5" fmla="*/ 3 h 7"/>
                  <a:gd name="T6" fmla="*/ 3 w 3"/>
                  <a:gd name="T7" fmla="*/ 5 h 7"/>
                  <a:gd name="T8" fmla="*/ 3 w 3"/>
                  <a:gd name="T9" fmla="*/ 7 h 7"/>
                  <a:gd name="T10" fmla="*/ 3 w 3"/>
                  <a:gd name="T11" fmla="*/ 7 h 7"/>
                  <a:gd name="T12" fmla="*/ 0 w 3"/>
                  <a:gd name="T13" fmla="*/ 3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3" y="0"/>
                    </a:lnTo>
                    <a:lnTo>
                      <a:pt x="3" y="3"/>
                    </a:lnTo>
                    <a:lnTo>
                      <a:pt x="3" y="5"/>
                    </a:lnTo>
                    <a:lnTo>
                      <a:pt x="3" y="7"/>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19" name="Freeform 1095"/>
              <p:cNvSpPr>
                <a:spLocks/>
              </p:cNvSpPr>
              <p:nvPr/>
            </p:nvSpPr>
            <p:spPr bwMode="auto">
              <a:xfrm>
                <a:off x="5100" y="2810"/>
                <a:ext cx="3" cy="7"/>
              </a:xfrm>
              <a:custGeom>
                <a:avLst/>
                <a:gdLst>
                  <a:gd name="T0" fmla="*/ 0 w 3"/>
                  <a:gd name="T1" fmla="*/ 0 h 7"/>
                  <a:gd name="T2" fmla="*/ 3 w 3"/>
                  <a:gd name="T3" fmla="*/ 0 h 7"/>
                  <a:gd name="T4" fmla="*/ 3 w 3"/>
                  <a:gd name="T5" fmla="*/ 3 h 7"/>
                  <a:gd name="T6" fmla="*/ 3 w 3"/>
                  <a:gd name="T7" fmla="*/ 5 h 7"/>
                  <a:gd name="T8" fmla="*/ 3 w 3"/>
                  <a:gd name="T9" fmla="*/ 7 h 7"/>
                  <a:gd name="T10" fmla="*/ 3 w 3"/>
                  <a:gd name="T11" fmla="*/ 7 h 7"/>
                  <a:gd name="T12" fmla="*/ 0 w 3"/>
                  <a:gd name="T13" fmla="*/ 3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3" y="0"/>
                    </a:lnTo>
                    <a:lnTo>
                      <a:pt x="3" y="3"/>
                    </a:lnTo>
                    <a:lnTo>
                      <a:pt x="3" y="5"/>
                    </a:lnTo>
                    <a:lnTo>
                      <a:pt x="3" y="7"/>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20" name="Freeform 1096"/>
              <p:cNvSpPr>
                <a:spLocks/>
              </p:cNvSpPr>
              <p:nvPr/>
            </p:nvSpPr>
            <p:spPr bwMode="auto">
              <a:xfrm>
                <a:off x="5098" y="2817"/>
                <a:ext cx="5" cy="5"/>
              </a:xfrm>
              <a:custGeom>
                <a:avLst/>
                <a:gdLst>
                  <a:gd name="T0" fmla="*/ 2 w 5"/>
                  <a:gd name="T1" fmla="*/ 3 h 5"/>
                  <a:gd name="T2" fmla="*/ 5 w 5"/>
                  <a:gd name="T3" fmla="*/ 0 h 5"/>
                  <a:gd name="T4" fmla="*/ 5 w 5"/>
                  <a:gd name="T5" fmla="*/ 3 h 5"/>
                  <a:gd name="T6" fmla="*/ 5 w 5"/>
                  <a:gd name="T7" fmla="*/ 5 h 5"/>
                  <a:gd name="T8" fmla="*/ 2 w 5"/>
                  <a:gd name="T9" fmla="*/ 5 h 5"/>
                  <a:gd name="T10" fmla="*/ 2 w 5"/>
                  <a:gd name="T11" fmla="*/ 5 h 5"/>
                  <a:gd name="T12" fmla="*/ 0 w 5"/>
                  <a:gd name="T13" fmla="*/ 3 h 5"/>
                  <a:gd name="T14" fmla="*/ 0 w 5"/>
                  <a:gd name="T15" fmla="*/ 3 h 5"/>
                  <a:gd name="T16" fmla="*/ 2 w 5"/>
                  <a:gd name="T17" fmla="*/ 3 h 5"/>
                  <a:gd name="T18" fmla="*/ 2 w 5"/>
                  <a:gd name="T19" fmla="*/ 3 h 5"/>
                  <a:gd name="T20" fmla="*/ 2 w 5"/>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3"/>
                    </a:moveTo>
                    <a:lnTo>
                      <a:pt x="5" y="0"/>
                    </a:lnTo>
                    <a:lnTo>
                      <a:pt x="5" y="3"/>
                    </a:lnTo>
                    <a:lnTo>
                      <a:pt x="5" y="5"/>
                    </a:lnTo>
                    <a:lnTo>
                      <a:pt x="2" y="5"/>
                    </a:lnTo>
                    <a:lnTo>
                      <a:pt x="0" y="3"/>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521" name="Freeform 1097"/>
              <p:cNvSpPr>
                <a:spLocks/>
              </p:cNvSpPr>
              <p:nvPr/>
            </p:nvSpPr>
            <p:spPr bwMode="auto">
              <a:xfrm>
                <a:off x="5098" y="2817"/>
                <a:ext cx="5" cy="5"/>
              </a:xfrm>
              <a:custGeom>
                <a:avLst/>
                <a:gdLst>
                  <a:gd name="T0" fmla="*/ 2 w 5"/>
                  <a:gd name="T1" fmla="*/ 3 h 5"/>
                  <a:gd name="T2" fmla="*/ 5 w 5"/>
                  <a:gd name="T3" fmla="*/ 0 h 5"/>
                  <a:gd name="T4" fmla="*/ 5 w 5"/>
                  <a:gd name="T5" fmla="*/ 3 h 5"/>
                  <a:gd name="T6" fmla="*/ 5 w 5"/>
                  <a:gd name="T7" fmla="*/ 5 h 5"/>
                  <a:gd name="T8" fmla="*/ 2 w 5"/>
                  <a:gd name="T9" fmla="*/ 5 h 5"/>
                  <a:gd name="T10" fmla="*/ 2 w 5"/>
                  <a:gd name="T11" fmla="*/ 5 h 5"/>
                  <a:gd name="T12" fmla="*/ 0 w 5"/>
                  <a:gd name="T13" fmla="*/ 3 h 5"/>
                  <a:gd name="T14" fmla="*/ 0 w 5"/>
                  <a:gd name="T15" fmla="*/ 3 h 5"/>
                  <a:gd name="T16" fmla="*/ 2 w 5"/>
                  <a:gd name="T17" fmla="*/ 3 h 5"/>
                  <a:gd name="T18" fmla="*/ 2 w 5"/>
                  <a:gd name="T19" fmla="*/ 3 h 5"/>
                  <a:gd name="T20" fmla="*/ 2 w 5"/>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3"/>
                    </a:moveTo>
                    <a:lnTo>
                      <a:pt x="5" y="0"/>
                    </a:lnTo>
                    <a:lnTo>
                      <a:pt x="5" y="3"/>
                    </a:lnTo>
                    <a:lnTo>
                      <a:pt x="5" y="5"/>
                    </a:lnTo>
                    <a:lnTo>
                      <a:pt x="2" y="5"/>
                    </a:lnTo>
                    <a:lnTo>
                      <a:pt x="0" y="3"/>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522" name="Freeform 1098"/>
              <p:cNvSpPr>
                <a:spLocks/>
              </p:cNvSpPr>
              <p:nvPr/>
            </p:nvSpPr>
            <p:spPr bwMode="auto">
              <a:xfrm>
                <a:off x="5103" y="2839"/>
                <a:ext cx="5" cy="4"/>
              </a:xfrm>
              <a:custGeom>
                <a:avLst/>
                <a:gdLst>
                  <a:gd name="T0" fmla="*/ 2 w 5"/>
                  <a:gd name="T1" fmla="*/ 0 h 4"/>
                  <a:gd name="T2" fmla="*/ 2 w 5"/>
                  <a:gd name="T3" fmla="*/ 0 h 4"/>
                  <a:gd name="T4" fmla="*/ 5 w 5"/>
                  <a:gd name="T5" fmla="*/ 2 h 4"/>
                  <a:gd name="T6" fmla="*/ 2 w 5"/>
                  <a:gd name="T7" fmla="*/ 4 h 4"/>
                  <a:gd name="T8" fmla="*/ 0 w 5"/>
                  <a:gd name="T9" fmla="*/ 4 h 4"/>
                  <a:gd name="T10" fmla="*/ 0 w 5"/>
                  <a:gd name="T11" fmla="*/ 2 h 4"/>
                  <a:gd name="T12" fmla="*/ 0 w 5"/>
                  <a:gd name="T13" fmla="*/ 2 h 4"/>
                  <a:gd name="T14" fmla="*/ 0 w 5"/>
                  <a:gd name="T15" fmla="*/ 0 h 4"/>
                  <a:gd name="T16" fmla="*/ 2 w 5"/>
                  <a:gd name="T17" fmla="*/ 0 h 4"/>
                  <a:gd name="T18" fmla="*/ 2 w 5"/>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0"/>
                    </a:moveTo>
                    <a:lnTo>
                      <a:pt x="2" y="0"/>
                    </a:lnTo>
                    <a:lnTo>
                      <a:pt x="5" y="2"/>
                    </a:lnTo>
                    <a:lnTo>
                      <a:pt x="2" y="4"/>
                    </a:lnTo>
                    <a:lnTo>
                      <a:pt x="0"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23" name="Freeform 1099"/>
              <p:cNvSpPr>
                <a:spLocks/>
              </p:cNvSpPr>
              <p:nvPr/>
            </p:nvSpPr>
            <p:spPr bwMode="auto">
              <a:xfrm>
                <a:off x="5103" y="2839"/>
                <a:ext cx="5" cy="4"/>
              </a:xfrm>
              <a:custGeom>
                <a:avLst/>
                <a:gdLst>
                  <a:gd name="T0" fmla="*/ 2 w 5"/>
                  <a:gd name="T1" fmla="*/ 0 h 4"/>
                  <a:gd name="T2" fmla="*/ 2 w 5"/>
                  <a:gd name="T3" fmla="*/ 0 h 4"/>
                  <a:gd name="T4" fmla="*/ 5 w 5"/>
                  <a:gd name="T5" fmla="*/ 2 h 4"/>
                  <a:gd name="T6" fmla="*/ 2 w 5"/>
                  <a:gd name="T7" fmla="*/ 4 h 4"/>
                  <a:gd name="T8" fmla="*/ 0 w 5"/>
                  <a:gd name="T9" fmla="*/ 4 h 4"/>
                  <a:gd name="T10" fmla="*/ 0 w 5"/>
                  <a:gd name="T11" fmla="*/ 2 h 4"/>
                  <a:gd name="T12" fmla="*/ 0 w 5"/>
                  <a:gd name="T13" fmla="*/ 2 h 4"/>
                  <a:gd name="T14" fmla="*/ 0 w 5"/>
                  <a:gd name="T15" fmla="*/ 0 h 4"/>
                  <a:gd name="T16" fmla="*/ 2 w 5"/>
                  <a:gd name="T17" fmla="*/ 0 h 4"/>
                  <a:gd name="T18" fmla="*/ 2 w 5"/>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0"/>
                    </a:moveTo>
                    <a:lnTo>
                      <a:pt x="2" y="0"/>
                    </a:lnTo>
                    <a:lnTo>
                      <a:pt x="5" y="2"/>
                    </a:lnTo>
                    <a:lnTo>
                      <a:pt x="2" y="4"/>
                    </a:lnTo>
                    <a:lnTo>
                      <a:pt x="0"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24" name="Freeform 1100"/>
              <p:cNvSpPr>
                <a:spLocks/>
              </p:cNvSpPr>
              <p:nvPr/>
            </p:nvSpPr>
            <p:spPr bwMode="auto">
              <a:xfrm>
                <a:off x="5112" y="2853"/>
                <a:ext cx="3" cy="5"/>
              </a:xfrm>
              <a:custGeom>
                <a:avLst/>
                <a:gdLst>
                  <a:gd name="T0" fmla="*/ 0 w 3"/>
                  <a:gd name="T1" fmla="*/ 2 h 5"/>
                  <a:gd name="T2" fmla="*/ 0 w 3"/>
                  <a:gd name="T3" fmla="*/ 0 h 5"/>
                  <a:gd name="T4" fmla="*/ 0 w 3"/>
                  <a:gd name="T5" fmla="*/ 0 h 5"/>
                  <a:gd name="T6" fmla="*/ 3 w 3"/>
                  <a:gd name="T7" fmla="*/ 2 h 5"/>
                  <a:gd name="T8" fmla="*/ 3 w 3"/>
                  <a:gd name="T9" fmla="*/ 2 h 5"/>
                  <a:gd name="T10" fmla="*/ 3 w 3"/>
                  <a:gd name="T11" fmla="*/ 2 h 5"/>
                  <a:gd name="T12" fmla="*/ 3 w 3"/>
                  <a:gd name="T13" fmla="*/ 5 h 5"/>
                  <a:gd name="T14" fmla="*/ 3 w 3"/>
                  <a:gd name="T15" fmla="*/ 5 h 5"/>
                  <a:gd name="T16" fmla="*/ 0 w 3"/>
                  <a:gd name="T17" fmla="*/ 5 h 5"/>
                  <a:gd name="T18" fmla="*/ 0 w 3"/>
                  <a:gd name="T19" fmla="*/ 2 h 5"/>
                  <a:gd name="T20" fmla="*/ 0 w 3"/>
                  <a:gd name="T21" fmla="*/ 2 h 5"/>
                  <a:gd name="T22" fmla="*/ 0 w 3"/>
                  <a:gd name="T23" fmla="*/ 5 h 5"/>
                  <a:gd name="T24" fmla="*/ 0 w 3"/>
                  <a:gd name="T25" fmla="*/ 2 h 5"/>
                  <a:gd name="T26" fmla="*/ 0 w 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0" y="2"/>
                    </a:moveTo>
                    <a:lnTo>
                      <a:pt x="0" y="0"/>
                    </a:lnTo>
                    <a:lnTo>
                      <a:pt x="3" y="2"/>
                    </a:lnTo>
                    <a:lnTo>
                      <a:pt x="3" y="5"/>
                    </a:lnTo>
                    <a:lnTo>
                      <a:pt x="0" y="5"/>
                    </a:lnTo>
                    <a:lnTo>
                      <a:pt x="0" y="2"/>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525" name="Freeform 1101"/>
              <p:cNvSpPr>
                <a:spLocks/>
              </p:cNvSpPr>
              <p:nvPr/>
            </p:nvSpPr>
            <p:spPr bwMode="auto">
              <a:xfrm>
                <a:off x="5112" y="2853"/>
                <a:ext cx="3" cy="5"/>
              </a:xfrm>
              <a:custGeom>
                <a:avLst/>
                <a:gdLst>
                  <a:gd name="T0" fmla="*/ 0 w 3"/>
                  <a:gd name="T1" fmla="*/ 2 h 5"/>
                  <a:gd name="T2" fmla="*/ 0 w 3"/>
                  <a:gd name="T3" fmla="*/ 0 h 5"/>
                  <a:gd name="T4" fmla="*/ 0 w 3"/>
                  <a:gd name="T5" fmla="*/ 0 h 5"/>
                  <a:gd name="T6" fmla="*/ 3 w 3"/>
                  <a:gd name="T7" fmla="*/ 2 h 5"/>
                  <a:gd name="T8" fmla="*/ 3 w 3"/>
                  <a:gd name="T9" fmla="*/ 2 h 5"/>
                  <a:gd name="T10" fmla="*/ 3 w 3"/>
                  <a:gd name="T11" fmla="*/ 2 h 5"/>
                  <a:gd name="T12" fmla="*/ 3 w 3"/>
                  <a:gd name="T13" fmla="*/ 5 h 5"/>
                  <a:gd name="T14" fmla="*/ 3 w 3"/>
                  <a:gd name="T15" fmla="*/ 5 h 5"/>
                  <a:gd name="T16" fmla="*/ 0 w 3"/>
                  <a:gd name="T17" fmla="*/ 5 h 5"/>
                  <a:gd name="T18" fmla="*/ 0 w 3"/>
                  <a:gd name="T19" fmla="*/ 2 h 5"/>
                  <a:gd name="T20" fmla="*/ 0 w 3"/>
                  <a:gd name="T21" fmla="*/ 2 h 5"/>
                  <a:gd name="T22" fmla="*/ 0 w 3"/>
                  <a:gd name="T23" fmla="*/ 5 h 5"/>
                  <a:gd name="T24" fmla="*/ 0 w 3"/>
                  <a:gd name="T25" fmla="*/ 2 h 5"/>
                  <a:gd name="T26" fmla="*/ 0 w 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0" y="2"/>
                    </a:moveTo>
                    <a:lnTo>
                      <a:pt x="0" y="0"/>
                    </a:lnTo>
                    <a:lnTo>
                      <a:pt x="3" y="2"/>
                    </a:lnTo>
                    <a:lnTo>
                      <a:pt x="3" y="5"/>
                    </a:lnTo>
                    <a:lnTo>
                      <a:pt x="0" y="5"/>
                    </a:lnTo>
                    <a:lnTo>
                      <a:pt x="0" y="2"/>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526" name="Freeform 1102"/>
              <p:cNvSpPr>
                <a:spLocks/>
              </p:cNvSpPr>
              <p:nvPr/>
            </p:nvSpPr>
            <p:spPr bwMode="auto">
              <a:xfrm>
                <a:off x="5115" y="2865"/>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27" name="Freeform 1103"/>
              <p:cNvSpPr>
                <a:spLocks/>
              </p:cNvSpPr>
              <p:nvPr/>
            </p:nvSpPr>
            <p:spPr bwMode="auto">
              <a:xfrm>
                <a:off x="5115" y="2865"/>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28" name="Freeform 1104"/>
              <p:cNvSpPr>
                <a:spLocks/>
              </p:cNvSpPr>
              <p:nvPr/>
            </p:nvSpPr>
            <p:spPr bwMode="auto">
              <a:xfrm>
                <a:off x="4385" y="2302"/>
                <a:ext cx="2" cy="3"/>
              </a:xfrm>
              <a:custGeom>
                <a:avLst/>
                <a:gdLst>
                  <a:gd name="T0" fmla="*/ 2 w 2"/>
                  <a:gd name="T1" fmla="*/ 0 h 3"/>
                  <a:gd name="T2" fmla="*/ 2 w 2"/>
                  <a:gd name="T3" fmla="*/ 3 h 3"/>
                  <a:gd name="T4" fmla="*/ 0 w 2"/>
                  <a:gd name="T5" fmla="*/ 3 h 3"/>
                  <a:gd name="T6" fmla="*/ 0 w 2"/>
                  <a:gd name="T7" fmla="*/ 3 h 3"/>
                  <a:gd name="T8" fmla="*/ 0 w 2"/>
                  <a:gd name="T9" fmla="*/ 3 h 3"/>
                  <a:gd name="T10" fmla="*/ 0 w 2"/>
                  <a:gd name="T11" fmla="*/ 3 h 3"/>
                  <a:gd name="T12" fmla="*/ 0 w 2"/>
                  <a:gd name="T13" fmla="*/ 3 h 3"/>
                  <a:gd name="T14" fmla="*/ 0 w 2"/>
                  <a:gd name="T15" fmla="*/ 3 h 3"/>
                  <a:gd name="T16" fmla="*/ 2 w 2"/>
                  <a:gd name="T17" fmla="*/ 3 h 3"/>
                  <a:gd name="T18" fmla="*/ 2 w 2"/>
                  <a:gd name="T19" fmla="*/ 3 h 3"/>
                  <a:gd name="T20" fmla="*/ 2 w 2"/>
                  <a:gd name="T21" fmla="*/ 3 h 3"/>
                  <a:gd name="T22" fmla="*/ 2 w 2"/>
                  <a:gd name="T23" fmla="*/ 3 h 3"/>
                  <a:gd name="T24" fmla="*/ 2 w 2"/>
                  <a:gd name="T25" fmla="*/ 3 h 3"/>
                  <a:gd name="T26" fmla="*/ 2 w 2"/>
                  <a:gd name="T27" fmla="*/ 3 h 3"/>
                  <a:gd name="T28" fmla="*/ 2 w 2"/>
                  <a:gd name="T29" fmla="*/ 3 h 3"/>
                  <a:gd name="T30" fmla="*/ 2 w 2"/>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3"/>
                  <a:gd name="T50" fmla="*/ 2 w 2"/>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3">
                    <a:moveTo>
                      <a:pt x="2" y="0"/>
                    </a:moveTo>
                    <a:lnTo>
                      <a:pt x="2" y="3"/>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29" name="Freeform 1105"/>
              <p:cNvSpPr>
                <a:spLocks/>
              </p:cNvSpPr>
              <p:nvPr/>
            </p:nvSpPr>
            <p:spPr bwMode="auto">
              <a:xfrm>
                <a:off x="4385" y="2302"/>
                <a:ext cx="2" cy="3"/>
              </a:xfrm>
              <a:custGeom>
                <a:avLst/>
                <a:gdLst>
                  <a:gd name="T0" fmla="*/ 2 w 2"/>
                  <a:gd name="T1" fmla="*/ 0 h 3"/>
                  <a:gd name="T2" fmla="*/ 2 w 2"/>
                  <a:gd name="T3" fmla="*/ 3 h 3"/>
                  <a:gd name="T4" fmla="*/ 0 w 2"/>
                  <a:gd name="T5" fmla="*/ 3 h 3"/>
                  <a:gd name="T6" fmla="*/ 0 w 2"/>
                  <a:gd name="T7" fmla="*/ 3 h 3"/>
                  <a:gd name="T8" fmla="*/ 0 w 2"/>
                  <a:gd name="T9" fmla="*/ 3 h 3"/>
                  <a:gd name="T10" fmla="*/ 0 w 2"/>
                  <a:gd name="T11" fmla="*/ 3 h 3"/>
                  <a:gd name="T12" fmla="*/ 0 w 2"/>
                  <a:gd name="T13" fmla="*/ 3 h 3"/>
                  <a:gd name="T14" fmla="*/ 0 w 2"/>
                  <a:gd name="T15" fmla="*/ 3 h 3"/>
                  <a:gd name="T16" fmla="*/ 2 w 2"/>
                  <a:gd name="T17" fmla="*/ 3 h 3"/>
                  <a:gd name="T18" fmla="*/ 2 w 2"/>
                  <a:gd name="T19" fmla="*/ 3 h 3"/>
                  <a:gd name="T20" fmla="*/ 2 w 2"/>
                  <a:gd name="T21" fmla="*/ 3 h 3"/>
                  <a:gd name="T22" fmla="*/ 2 w 2"/>
                  <a:gd name="T23" fmla="*/ 3 h 3"/>
                  <a:gd name="T24" fmla="*/ 2 w 2"/>
                  <a:gd name="T25" fmla="*/ 3 h 3"/>
                  <a:gd name="T26" fmla="*/ 2 w 2"/>
                  <a:gd name="T27" fmla="*/ 3 h 3"/>
                  <a:gd name="T28" fmla="*/ 2 w 2"/>
                  <a:gd name="T29" fmla="*/ 3 h 3"/>
                  <a:gd name="T30" fmla="*/ 2 w 2"/>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3"/>
                  <a:gd name="T50" fmla="*/ 2 w 2"/>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3">
                    <a:moveTo>
                      <a:pt x="2" y="0"/>
                    </a:moveTo>
                    <a:lnTo>
                      <a:pt x="2" y="3"/>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30" name="Freeform 1106"/>
              <p:cNvSpPr>
                <a:spLocks/>
              </p:cNvSpPr>
              <p:nvPr/>
            </p:nvSpPr>
            <p:spPr bwMode="auto">
              <a:xfrm>
                <a:off x="4389" y="230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31" name="Freeform 1107"/>
              <p:cNvSpPr>
                <a:spLocks/>
              </p:cNvSpPr>
              <p:nvPr/>
            </p:nvSpPr>
            <p:spPr bwMode="auto">
              <a:xfrm>
                <a:off x="4389" y="230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32" name="Freeform 1108"/>
              <p:cNvSpPr>
                <a:spLocks/>
              </p:cNvSpPr>
              <p:nvPr/>
            </p:nvSpPr>
            <p:spPr bwMode="auto">
              <a:xfrm>
                <a:off x="3308" y="2102"/>
                <a:ext cx="30" cy="16"/>
              </a:xfrm>
              <a:custGeom>
                <a:avLst/>
                <a:gdLst>
                  <a:gd name="T0" fmla="*/ 21 w 30"/>
                  <a:gd name="T1" fmla="*/ 2 h 16"/>
                  <a:gd name="T2" fmla="*/ 28 w 30"/>
                  <a:gd name="T3" fmla="*/ 0 h 16"/>
                  <a:gd name="T4" fmla="*/ 30 w 30"/>
                  <a:gd name="T5" fmla="*/ 0 h 16"/>
                  <a:gd name="T6" fmla="*/ 28 w 30"/>
                  <a:gd name="T7" fmla="*/ 2 h 16"/>
                  <a:gd name="T8" fmla="*/ 26 w 30"/>
                  <a:gd name="T9" fmla="*/ 4 h 16"/>
                  <a:gd name="T10" fmla="*/ 26 w 30"/>
                  <a:gd name="T11" fmla="*/ 4 h 16"/>
                  <a:gd name="T12" fmla="*/ 23 w 30"/>
                  <a:gd name="T13" fmla="*/ 9 h 16"/>
                  <a:gd name="T14" fmla="*/ 23 w 30"/>
                  <a:gd name="T15" fmla="*/ 9 h 16"/>
                  <a:gd name="T16" fmla="*/ 21 w 30"/>
                  <a:gd name="T17" fmla="*/ 11 h 16"/>
                  <a:gd name="T18" fmla="*/ 19 w 30"/>
                  <a:gd name="T19" fmla="*/ 11 h 16"/>
                  <a:gd name="T20" fmla="*/ 16 w 30"/>
                  <a:gd name="T21" fmla="*/ 14 h 16"/>
                  <a:gd name="T22" fmla="*/ 11 w 30"/>
                  <a:gd name="T23" fmla="*/ 16 h 16"/>
                  <a:gd name="T24" fmla="*/ 9 w 30"/>
                  <a:gd name="T25" fmla="*/ 16 h 16"/>
                  <a:gd name="T26" fmla="*/ 4 w 30"/>
                  <a:gd name="T27" fmla="*/ 16 h 16"/>
                  <a:gd name="T28" fmla="*/ 2 w 30"/>
                  <a:gd name="T29" fmla="*/ 16 h 16"/>
                  <a:gd name="T30" fmla="*/ 0 w 30"/>
                  <a:gd name="T31" fmla="*/ 9 h 16"/>
                  <a:gd name="T32" fmla="*/ 9 w 30"/>
                  <a:gd name="T33" fmla="*/ 7 h 16"/>
                  <a:gd name="T34" fmla="*/ 9 w 30"/>
                  <a:gd name="T35" fmla="*/ 4 h 16"/>
                  <a:gd name="T36" fmla="*/ 9 w 30"/>
                  <a:gd name="T37" fmla="*/ 4 h 16"/>
                  <a:gd name="T38" fmla="*/ 21 w 30"/>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6"/>
                  <a:gd name="T62" fmla="*/ 30 w 3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6">
                    <a:moveTo>
                      <a:pt x="21" y="2"/>
                    </a:moveTo>
                    <a:lnTo>
                      <a:pt x="28" y="0"/>
                    </a:lnTo>
                    <a:lnTo>
                      <a:pt x="30" y="0"/>
                    </a:lnTo>
                    <a:lnTo>
                      <a:pt x="28" y="2"/>
                    </a:lnTo>
                    <a:lnTo>
                      <a:pt x="26" y="4"/>
                    </a:lnTo>
                    <a:lnTo>
                      <a:pt x="23" y="9"/>
                    </a:lnTo>
                    <a:lnTo>
                      <a:pt x="21" y="11"/>
                    </a:lnTo>
                    <a:lnTo>
                      <a:pt x="19" y="11"/>
                    </a:lnTo>
                    <a:lnTo>
                      <a:pt x="16" y="14"/>
                    </a:lnTo>
                    <a:lnTo>
                      <a:pt x="11" y="16"/>
                    </a:lnTo>
                    <a:lnTo>
                      <a:pt x="9" y="16"/>
                    </a:lnTo>
                    <a:lnTo>
                      <a:pt x="4" y="16"/>
                    </a:lnTo>
                    <a:lnTo>
                      <a:pt x="2" y="16"/>
                    </a:lnTo>
                    <a:lnTo>
                      <a:pt x="0" y="9"/>
                    </a:lnTo>
                    <a:lnTo>
                      <a:pt x="9" y="7"/>
                    </a:lnTo>
                    <a:lnTo>
                      <a:pt x="9" y="4"/>
                    </a:lnTo>
                    <a:lnTo>
                      <a:pt x="21" y="2"/>
                    </a:lnTo>
                    <a:close/>
                  </a:path>
                </a:pathLst>
              </a:custGeom>
              <a:grpFill/>
              <a:ln w="9525">
                <a:noFill/>
                <a:round/>
                <a:headEnd/>
                <a:tailEnd/>
              </a:ln>
            </p:spPr>
            <p:txBody>
              <a:bodyPr/>
              <a:lstStyle/>
              <a:p>
                <a:pPr>
                  <a:defRPr/>
                </a:pPr>
                <a:endParaRPr lang="en-US" sz="1200" kern="0">
                  <a:solidFill>
                    <a:srgbClr val="0096D6"/>
                  </a:solidFill>
                </a:endParaRPr>
              </a:p>
            </p:txBody>
          </p:sp>
          <p:sp>
            <p:nvSpPr>
              <p:cNvPr id="2533" name="Freeform 1109"/>
              <p:cNvSpPr>
                <a:spLocks/>
              </p:cNvSpPr>
              <p:nvPr/>
            </p:nvSpPr>
            <p:spPr bwMode="auto">
              <a:xfrm>
                <a:off x="3308" y="2102"/>
                <a:ext cx="30" cy="16"/>
              </a:xfrm>
              <a:custGeom>
                <a:avLst/>
                <a:gdLst>
                  <a:gd name="T0" fmla="*/ 21 w 30"/>
                  <a:gd name="T1" fmla="*/ 2 h 16"/>
                  <a:gd name="T2" fmla="*/ 28 w 30"/>
                  <a:gd name="T3" fmla="*/ 0 h 16"/>
                  <a:gd name="T4" fmla="*/ 30 w 30"/>
                  <a:gd name="T5" fmla="*/ 0 h 16"/>
                  <a:gd name="T6" fmla="*/ 28 w 30"/>
                  <a:gd name="T7" fmla="*/ 2 h 16"/>
                  <a:gd name="T8" fmla="*/ 26 w 30"/>
                  <a:gd name="T9" fmla="*/ 4 h 16"/>
                  <a:gd name="T10" fmla="*/ 26 w 30"/>
                  <a:gd name="T11" fmla="*/ 4 h 16"/>
                  <a:gd name="T12" fmla="*/ 23 w 30"/>
                  <a:gd name="T13" fmla="*/ 9 h 16"/>
                  <a:gd name="T14" fmla="*/ 23 w 30"/>
                  <a:gd name="T15" fmla="*/ 9 h 16"/>
                  <a:gd name="T16" fmla="*/ 21 w 30"/>
                  <a:gd name="T17" fmla="*/ 11 h 16"/>
                  <a:gd name="T18" fmla="*/ 19 w 30"/>
                  <a:gd name="T19" fmla="*/ 11 h 16"/>
                  <a:gd name="T20" fmla="*/ 16 w 30"/>
                  <a:gd name="T21" fmla="*/ 14 h 16"/>
                  <a:gd name="T22" fmla="*/ 11 w 30"/>
                  <a:gd name="T23" fmla="*/ 16 h 16"/>
                  <a:gd name="T24" fmla="*/ 9 w 30"/>
                  <a:gd name="T25" fmla="*/ 16 h 16"/>
                  <a:gd name="T26" fmla="*/ 4 w 30"/>
                  <a:gd name="T27" fmla="*/ 16 h 16"/>
                  <a:gd name="T28" fmla="*/ 2 w 30"/>
                  <a:gd name="T29" fmla="*/ 16 h 16"/>
                  <a:gd name="T30" fmla="*/ 0 w 30"/>
                  <a:gd name="T31" fmla="*/ 9 h 16"/>
                  <a:gd name="T32" fmla="*/ 9 w 30"/>
                  <a:gd name="T33" fmla="*/ 7 h 16"/>
                  <a:gd name="T34" fmla="*/ 9 w 30"/>
                  <a:gd name="T35" fmla="*/ 4 h 16"/>
                  <a:gd name="T36" fmla="*/ 9 w 30"/>
                  <a:gd name="T37" fmla="*/ 4 h 16"/>
                  <a:gd name="T38" fmla="*/ 21 w 30"/>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6"/>
                  <a:gd name="T62" fmla="*/ 30 w 3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6">
                    <a:moveTo>
                      <a:pt x="21" y="2"/>
                    </a:moveTo>
                    <a:lnTo>
                      <a:pt x="28" y="0"/>
                    </a:lnTo>
                    <a:lnTo>
                      <a:pt x="30" y="0"/>
                    </a:lnTo>
                    <a:lnTo>
                      <a:pt x="28" y="2"/>
                    </a:lnTo>
                    <a:lnTo>
                      <a:pt x="26" y="4"/>
                    </a:lnTo>
                    <a:lnTo>
                      <a:pt x="23" y="9"/>
                    </a:lnTo>
                    <a:lnTo>
                      <a:pt x="21" y="11"/>
                    </a:lnTo>
                    <a:lnTo>
                      <a:pt x="19" y="11"/>
                    </a:lnTo>
                    <a:lnTo>
                      <a:pt x="16" y="14"/>
                    </a:lnTo>
                    <a:lnTo>
                      <a:pt x="11" y="16"/>
                    </a:lnTo>
                    <a:lnTo>
                      <a:pt x="9" y="16"/>
                    </a:lnTo>
                    <a:lnTo>
                      <a:pt x="4" y="16"/>
                    </a:lnTo>
                    <a:lnTo>
                      <a:pt x="2" y="16"/>
                    </a:lnTo>
                    <a:lnTo>
                      <a:pt x="0" y="9"/>
                    </a:lnTo>
                    <a:lnTo>
                      <a:pt x="9" y="7"/>
                    </a:lnTo>
                    <a:lnTo>
                      <a:pt x="9" y="4"/>
                    </a:lnTo>
                    <a:lnTo>
                      <a:pt x="21" y="2"/>
                    </a:lnTo>
                  </a:path>
                </a:pathLst>
              </a:custGeom>
              <a:grpFill/>
              <a:ln w="9525">
                <a:noFill/>
                <a:round/>
                <a:headEnd/>
                <a:tailEnd/>
              </a:ln>
            </p:spPr>
            <p:txBody>
              <a:bodyPr/>
              <a:lstStyle/>
              <a:p>
                <a:pPr>
                  <a:defRPr/>
                </a:pPr>
                <a:endParaRPr lang="en-US" sz="1200" kern="0">
                  <a:solidFill>
                    <a:srgbClr val="0096D6"/>
                  </a:solidFill>
                </a:endParaRPr>
              </a:p>
            </p:txBody>
          </p:sp>
          <p:sp>
            <p:nvSpPr>
              <p:cNvPr id="2534" name="Freeform 1110"/>
              <p:cNvSpPr>
                <a:spLocks/>
              </p:cNvSpPr>
              <p:nvPr/>
            </p:nvSpPr>
            <p:spPr bwMode="auto">
              <a:xfrm>
                <a:off x="4316" y="2333"/>
                <a:ext cx="31" cy="29"/>
              </a:xfrm>
              <a:custGeom>
                <a:avLst/>
                <a:gdLst>
                  <a:gd name="T0" fmla="*/ 24 w 31"/>
                  <a:gd name="T1" fmla="*/ 3 h 29"/>
                  <a:gd name="T2" fmla="*/ 24 w 31"/>
                  <a:gd name="T3" fmla="*/ 3 h 29"/>
                  <a:gd name="T4" fmla="*/ 26 w 31"/>
                  <a:gd name="T5" fmla="*/ 0 h 29"/>
                  <a:gd name="T6" fmla="*/ 26 w 31"/>
                  <a:gd name="T7" fmla="*/ 3 h 29"/>
                  <a:gd name="T8" fmla="*/ 29 w 31"/>
                  <a:gd name="T9" fmla="*/ 3 h 29"/>
                  <a:gd name="T10" fmla="*/ 31 w 31"/>
                  <a:gd name="T11" fmla="*/ 7 h 29"/>
                  <a:gd name="T12" fmla="*/ 29 w 31"/>
                  <a:gd name="T13" fmla="*/ 10 h 29"/>
                  <a:gd name="T14" fmla="*/ 24 w 31"/>
                  <a:gd name="T15" fmla="*/ 19 h 29"/>
                  <a:gd name="T16" fmla="*/ 19 w 31"/>
                  <a:gd name="T17" fmla="*/ 24 h 29"/>
                  <a:gd name="T18" fmla="*/ 17 w 31"/>
                  <a:gd name="T19" fmla="*/ 26 h 29"/>
                  <a:gd name="T20" fmla="*/ 14 w 31"/>
                  <a:gd name="T21" fmla="*/ 29 h 29"/>
                  <a:gd name="T22" fmla="*/ 12 w 31"/>
                  <a:gd name="T23" fmla="*/ 29 h 29"/>
                  <a:gd name="T24" fmla="*/ 12 w 31"/>
                  <a:gd name="T25" fmla="*/ 26 h 29"/>
                  <a:gd name="T26" fmla="*/ 3 w 31"/>
                  <a:gd name="T27" fmla="*/ 24 h 29"/>
                  <a:gd name="T28" fmla="*/ 0 w 31"/>
                  <a:gd name="T29" fmla="*/ 21 h 29"/>
                  <a:gd name="T30" fmla="*/ 0 w 31"/>
                  <a:gd name="T31" fmla="*/ 12 h 29"/>
                  <a:gd name="T32" fmla="*/ 7 w 31"/>
                  <a:gd name="T33" fmla="*/ 7 h 29"/>
                  <a:gd name="T34" fmla="*/ 7 w 31"/>
                  <a:gd name="T35" fmla="*/ 5 h 29"/>
                  <a:gd name="T36" fmla="*/ 12 w 31"/>
                  <a:gd name="T37" fmla="*/ 3 h 29"/>
                  <a:gd name="T38" fmla="*/ 19 w 31"/>
                  <a:gd name="T39" fmla="*/ 3 h 29"/>
                  <a:gd name="T40" fmla="*/ 21 w 31"/>
                  <a:gd name="T41" fmla="*/ 3 h 29"/>
                  <a:gd name="T42" fmla="*/ 24 w 31"/>
                  <a:gd name="T43" fmla="*/ 3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9"/>
                  <a:gd name="T68" fmla="*/ 31 w 3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9">
                    <a:moveTo>
                      <a:pt x="24" y="3"/>
                    </a:moveTo>
                    <a:lnTo>
                      <a:pt x="24" y="3"/>
                    </a:lnTo>
                    <a:lnTo>
                      <a:pt x="26" y="0"/>
                    </a:lnTo>
                    <a:lnTo>
                      <a:pt x="26" y="3"/>
                    </a:lnTo>
                    <a:lnTo>
                      <a:pt x="29" y="3"/>
                    </a:lnTo>
                    <a:lnTo>
                      <a:pt x="31" y="7"/>
                    </a:lnTo>
                    <a:lnTo>
                      <a:pt x="29" y="10"/>
                    </a:lnTo>
                    <a:lnTo>
                      <a:pt x="24" y="19"/>
                    </a:lnTo>
                    <a:lnTo>
                      <a:pt x="19" y="24"/>
                    </a:lnTo>
                    <a:lnTo>
                      <a:pt x="17" y="26"/>
                    </a:lnTo>
                    <a:lnTo>
                      <a:pt x="14" y="29"/>
                    </a:lnTo>
                    <a:lnTo>
                      <a:pt x="12" y="29"/>
                    </a:lnTo>
                    <a:lnTo>
                      <a:pt x="12" y="26"/>
                    </a:lnTo>
                    <a:lnTo>
                      <a:pt x="3" y="24"/>
                    </a:lnTo>
                    <a:lnTo>
                      <a:pt x="0" y="21"/>
                    </a:lnTo>
                    <a:lnTo>
                      <a:pt x="0" y="12"/>
                    </a:lnTo>
                    <a:lnTo>
                      <a:pt x="7" y="7"/>
                    </a:lnTo>
                    <a:lnTo>
                      <a:pt x="7" y="5"/>
                    </a:lnTo>
                    <a:lnTo>
                      <a:pt x="12" y="3"/>
                    </a:lnTo>
                    <a:lnTo>
                      <a:pt x="19" y="3"/>
                    </a:lnTo>
                    <a:lnTo>
                      <a:pt x="21" y="3"/>
                    </a:lnTo>
                    <a:lnTo>
                      <a:pt x="24" y="3"/>
                    </a:lnTo>
                    <a:close/>
                  </a:path>
                </a:pathLst>
              </a:custGeom>
              <a:grpFill/>
              <a:ln w="9525">
                <a:noFill/>
                <a:round/>
                <a:headEnd/>
                <a:tailEnd/>
              </a:ln>
            </p:spPr>
            <p:txBody>
              <a:bodyPr/>
              <a:lstStyle/>
              <a:p>
                <a:pPr>
                  <a:defRPr/>
                </a:pPr>
                <a:endParaRPr lang="en-US" sz="1200" kern="0">
                  <a:solidFill>
                    <a:srgbClr val="0096D6"/>
                  </a:solidFill>
                </a:endParaRPr>
              </a:p>
            </p:txBody>
          </p:sp>
          <p:sp>
            <p:nvSpPr>
              <p:cNvPr id="2535" name="Freeform 1111"/>
              <p:cNvSpPr>
                <a:spLocks/>
              </p:cNvSpPr>
              <p:nvPr/>
            </p:nvSpPr>
            <p:spPr bwMode="auto">
              <a:xfrm>
                <a:off x="4316" y="2333"/>
                <a:ext cx="31" cy="29"/>
              </a:xfrm>
              <a:custGeom>
                <a:avLst/>
                <a:gdLst>
                  <a:gd name="T0" fmla="*/ 24 w 31"/>
                  <a:gd name="T1" fmla="*/ 3 h 29"/>
                  <a:gd name="T2" fmla="*/ 24 w 31"/>
                  <a:gd name="T3" fmla="*/ 3 h 29"/>
                  <a:gd name="T4" fmla="*/ 26 w 31"/>
                  <a:gd name="T5" fmla="*/ 0 h 29"/>
                  <a:gd name="T6" fmla="*/ 26 w 31"/>
                  <a:gd name="T7" fmla="*/ 3 h 29"/>
                  <a:gd name="T8" fmla="*/ 29 w 31"/>
                  <a:gd name="T9" fmla="*/ 3 h 29"/>
                  <a:gd name="T10" fmla="*/ 31 w 31"/>
                  <a:gd name="T11" fmla="*/ 7 h 29"/>
                  <a:gd name="T12" fmla="*/ 29 w 31"/>
                  <a:gd name="T13" fmla="*/ 10 h 29"/>
                  <a:gd name="T14" fmla="*/ 24 w 31"/>
                  <a:gd name="T15" fmla="*/ 19 h 29"/>
                  <a:gd name="T16" fmla="*/ 19 w 31"/>
                  <a:gd name="T17" fmla="*/ 24 h 29"/>
                  <a:gd name="T18" fmla="*/ 17 w 31"/>
                  <a:gd name="T19" fmla="*/ 26 h 29"/>
                  <a:gd name="T20" fmla="*/ 14 w 31"/>
                  <a:gd name="T21" fmla="*/ 29 h 29"/>
                  <a:gd name="T22" fmla="*/ 12 w 31"/>
                  <a:gd name="T23" fmla="*/ 29 h 29"/>
                  <a:gd name="T24" fmla="*/ 12 w 31"/>
                  <a:gd name="T25" fmla="*/ 26 h 29"/>
                  <a:gd name="T26" fmla="*/ 3 w 31"/>
                  <a:gd name="T27" fmla="*/ 24 h 29"/>
                  <a:gd name="T28" fmla="*/ 0 w 31"/>
                  <a:gd name="T29" fmla="*/ 21 h 29"/>
                  <a:gd name="T30" fmla="*/ 0 w 31"/>
                  <a:gd name="T31" fmla="*/ 12 h 29"/>
                  <a:gd name="T32" fmla="*/ 7 w 31"/>
                  <a:gd name="T33" fmla="*/ 7 h 29"/>
                  <a:gd name="T34" fmla="*/ 7 w 31"/>
                  <a:gd name="T35" fmla="*/ 5 h 29"/>
                  <a:gd name="T36" fmla="*/ 12 w 31"/>
                  <a:gd name="T37" fmla="*/ 3 h 29"/>
                  <a:gd name="T38" fmla="*/ 19 w 31"/>
                  <a:gd name="T39" fmla="*/ 3 h 29"/>
                  <a:gd name="T40" fmla="*/ 21 w 31"/>
                  <a:gd name="T41" fmla="*/ 3 h 29"/>
                  <a:gd name="T42" fmla="*/ 24 w 31"/>
                  <a:gd name="T43" fmla="*/ 3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9"/>
                  <a:gd name="T68" fmla="*/ 31 w 3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9">
                    <a:moveTo>
                      <a:pt x="24" y="3"/>
                    </a:moveTo>
                    <a:lnTo>
                      <a:pt x="24" y="3"/>
                    </a:lnTo>
                    <a:lnTo>
                      <a:pt x="26" y="0"/>
                    </a:lnTo>
                    <a:lnTo>
                      <a:pt x="26" y="3"/>
                    </a:lnTo>
                    <a:lnTo>
                      <a:pt x="29" y="3"/>
                    </a:lnTo>
                    <a:lnTo>
                      <a:pt x="31" y="7"/>
                    </a:lnTo>
                    <a:lnTo>
                      <a:pt x="29" y="10"/>
                    </a:lnTo>
                    <a:lnTo>
                      <a:pt x="24" y="19"/>
                    </a:lnTo>
                    <a:lnTo>
                      <a:pt x="19" y="24"/>
                    </a:lnTo>
                    <a:lnTo>
                      <a:pt x="17" y="26"/>
                    </a:lnTo>
                    <a:lnTo>
                      <a:pt x="14" y="29"/>
                    </a:lnTo>
                    <a:lnTo>
                      <a:pt x="12" y="29"/>
                    </a:lnTo>
                    <a:lnTo>
                      <a:pt x="12" y="26"/>
                    </a:lnTo>
                    <a:lnTo>
                      <a:pt x="3" y="24"/>
                    </a:lnTo>
                    <a:lnTo>
                      <a:pt x="0" y="21"/>
                    </a:lnTo>
                    <a:lnTo>
                      <a:pt x="0" y="12"/>
                    </a:lnTo>
                    <a:lnTo>
                      <a:pt x="7" y="7"/>
                    </a:lnTo>
                    <a:lnTo>
                      <a:pt x="7" y="5"/>
                    </a:lnTo>
                    <a:lnTo>
                      <a:pt x="12" y="3"/>
                    </a:lnTo>
                    <a:lnTo>
                      <a:pt x="19" y="3"/>
                    </a:lnTo>
                    <a:lnTo>
                      <a:pt x="21" y="3"/>
                    </a:lnTo>
                    <a:lnTo>
                      <a:pt x="24" y="3"/>
                    </a:lnTo>
                  </a:path>
                </a:pathLst>
              </a:custGeom>
              <a:grpFill/>
              <a:ln w="9525">
                <a:noFill/>
                <a:round/>
                <a:headEnd/>
                <a:tailEnd/>
              </a:ln>
            </p:spPr>
            <p:txBody>
              <a:bodyPr/>
              <a:lstStyle/>
              <a:p>
                <a:pPr>
                  <a:defRPr/>
                </a:pPr>
                <a:endParaRPr lang="en-US" sz="1200" kern="0">
                  <a:solidFill>
                    <a:srgbClr val="0096D6"/>
                  </a:solidFill>
                </a:endParaRPr>
              </a:p>
            </p:txBody>
          </p:sp>
          <p:sp>
            <p:nvSpPr>
              <p:cNvPr id="2536" name="Freeform 1112"/>
              <p:cNvSpPr>
                <a:spLocks/>
              </p:cNvSpPr>
              <p:nvPr/>
            </p:nvSpPr>
            <p:spPr bwMode="auto">
              <a:xfrm>
                <a:off x="2656" y="2213"/>
                <a:ext cx="9" cy="7"/>
              </a:xfrm>
              <a:custGeom>
                <a:avLst/>
                <a:gdLst>
                  <a:gd name="T0" fmla="*/ 9 w 9"/>
                  <a:gd name="T1" fmla="*/ 0 h 7"/>
                  <a:gd name="T2" fmla="*/ 9 w 9"/>
                  <a:gd name="T3" fmla="*/ 0 h 7"/>
                  <a:gd name="T4" fmla="*/ 4 w 9"/>
                  <a:gd name="T5" fmla="*/ 2 h 7"/>
                  <a:gd name="T6" fmla="*/ 0 w 9"/>
                  <a:gd name="T7" fmla="*/ 2 h 7"/>
                  <a:gd name="T8" fmla="*/ 2 w 9"/>
                  <a:gd name="T9" fmla="*/ 7 h 7"/>
                  <a:gd name="T10" fmla="*/ 4 w 9"/>
                  <a:gd name="T11" fmla="*/ 7 h 7"/>
                  <a:gd name="T12" fmla="*/ 7 w 9"/>
                  <a:gd name="T13" fmla="*/ 7 h 7"/>
                  <a:gd name="T14" fmla="*/ 7 w 9"/>
                  <a:gd name="T15" fmla="*/ 4 h 7"/>
                  <a:gd name="T16" fmla="*/ 9 w 9"/>
                  <a:gd name="T17" fmla="*/ 2 h 7"/>
                  <a:gd name="T18" fmla="*/ 9 w 9"/>
                  <a:gd name="T19" fmla="*/ 0 h 7"/>
                  <a:gd name="T20" fmla="*/ 9 w 9"/>
                  <a:gd name="T21" fmla="*/ 0 h 7"/>
                  <a:gd name="T22" fmla="*/ 9 w 9"/>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0"/>
                    </a:moveTo>
                    <a:lnTo>
                      <a:pt x="9" y="0"/>
                    </a:lnTo>
                    <a:lnTo>
                      <a:pt x="4" y="2"/>
                    </a:lnTo>
                    <a:lnTo>
                      <a:pt x="0" y="2"/>
                    </a:lnTo>
                    <a:lnTo>
                      <a:pt x="2" y="7"/>
                    </a:lnTo>
                    <a:lnTo>
                      <a:pt x="4" y="7"/>
                    </a:lnTo>
                    <a:lnTo>
                      <a:pt x="7" y="7"/>
                    </a:lnTo>
                    <a:lnTo>
                      <a:pt x="7" y="4"/>
                    </a:lnTo>
                    <a:lnTo>
                      <a:pt x="9" y="2"/>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537" name="Freeform 1113"/>
              <p:cNvSpPr>
                <a:spLocks/>
              </p:cNvSpPr>
              <p:nvPr/>
            </p:nvSpPr>
            <p:spPr bwMode="auto">
              <a:xfrm>
                <a:off x="2656" y="2213"/>
                <a:ext cx="9" cy="7"/>
              </a:xfrm>
              <a:custGeom>
                <a:avLst/>
                <a:gdLst>
                  <a:gd name="T0" fmla="*/ 9 w 9"/>
                  <a:gd name="T1" fmla="*/ 0 h 7"/>
                  <a:gd name="T2" fmla="*/ 9 w 9"/>
                  <a:gd name="T3" fmla="*/ 0 h 7"/>
                  <a:gd name="T4" fmla="*/ 4 w 9"/>
                  <a:gd name="T5" fmla="*/ 2 h 7"/>
                  <a:gd name="T6" fmla="*/ 0 w 9"/>
                  <a:gd name="T7" fmla="*/ 2 h 7"/>
                  <a:gd name="T8" fmla="*/ 2 w 9"/>
                  <a:gd name="T9" fmla="*/ 7 h 7"/>
                  <a:gd name="T10" fmla="*/ 4 w 9"/>
                  <a:gd name="T11" fmla="*/ 7 h 7"/>
                  <a:gd name="T12" fmla="*/ 7 w 9"/>
                  <a:gd name="T13" fmla="*/ 7 h 7"/>
                  <a:gd name="T14" fmla="*/ 7 w 9"/>
                  <a:gd name="T15" fmla="*/ 4 h 7"/>
                  <a:gd name="T16" fmla="*/ 9 w 9"/>
                  <a:gd name="T17" fmla="*/ 2 h 7"/>
                  <a:gd name="T18" fmla="*/ 9 w 9"/>
                  <a:gd name="T19" fmla="*/ 0 h 7"/>
                  <a:gd name="T20" fmla="*/ 9 w 9"/>
                  <a:gd name="T21" fmla="*/ 0 h 7"/>
                  <a:gd name="T22" fmla="*/ 9 w 9"/>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0"/>
                    </a:moveTo>
                    <a:lnTo>
                      <a:pt x="9" y="0"/>
                    </a:lnTo>
                    <a:lnTo>
                      <a:pt x="4" y="2"/>
                    </a:lnTo>
                    <a:lnTo>
                      <a:pt x="0" y="2"/>
                    </a:lnTo>
                    <a:lnTo>
                      <a:pt x="2" y="7"/>
                    </a:lnTo>
                    <a:lnTo>
                      <a:pt x="4" y="7"/>
                    </a:lnTo>
                    <a:lnTo>
                      <a:pt x="7" y="7"/>
                    </a:lnTo>
                    <a:lnTo>
                      <a:pt x="7" y="4"/>
                    </a:lnTo>
                    <a:lnTo>
                      <a:pt x="9" y="2"/>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538" name="Freeform 1114"/>
              <p:cNvSpPr>
                <a:spLocks/>
              </p:cNvSpPr>
              <p:nvPr/>
            </p:nvSpPr>
            <p:spPr bwMode="auto">
              <a:xfrm>
                <a:off x="2670" y="2220"/>
                <a:ext cx="7" cy="5"/>
              </a:xfrm>
              <a:custGeom>
                <a:avLst/>
                <a:gdLst>
                  <a:gd name="T0" fmla="*/ 2 w 7"/>
                  <a:gd name="T1" fmla="*/ 0 h 5"/>
                  <a:gd name="T2" fmla="*/ 0 w 7"/>
                  <a:gd name="T3" fmla="*/ 2 h 5"/>
                  <a:gd name="T4" fmla="*/ 0 w 7"/>
                  <a:gd name="T5" fmla="*/ 5 h 5"/>
                  <a:gd name="T6" fmla="*/ 2 w 7"/>
                  <a:gd name="T7" fmla="*/ 5 h 5"/>
                  <a:gd name="T8" fmla="*/ 5 w 7"/>
                  <a:gd name="T9" fmla="*/ 5 h 5"/>
                  <a:gd name="T10" fmla="*/ 5 w 7"/>
                  <a:gd name="T11" fmla="*/ 5 h 5"/>
                  <a:gd name="T12" fmla="*/ 7 w 7"/>
                  <a:gd name="T13" fmla="*/ 5 h 5"/>
                  <a:gd name="T14" fmla="*/ 7 w 7"/>
                  <a:gd name="T15" fmla="*/ 2 h 5"/>
                  <a:gd name="T16" fmla="*/ 7 w 7"/>
                  <a:gd name="T17" fmla="*/ 0 h 5"/>
                  <a:gd name="T18" fmla="*/ 5 w 7"/>
                  <a:gd name="T19" fmla="*/ 0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0" y="2"/>
                    </a:lnTo>
                    <a:lnTo>
                      <a:pt x="0" y="5"/>
                    </a:lnTo>
                    <a:lnTo>
                      <a:pt x="2" y="5"/>
                    </a:lnTo>
                    <a:lnTo>
                      <a:pt x="5" y="5"/>
                    </a:lnTo>
                    <a:lnTo>
                      <a:pt x="7" y="5"/>
                    </a:lnTo>
                    <a:lnTo>
                      <a:pt x="7" y="2"/>
                    </a:lnTo>
                    <a:lnTo>
                      <a:pt x="7" y="0"/>
                    </a:lnTo>
                    <a:lnTo>
                      <a:pt x="5"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39" name="Freeform 1115"/>
              <p:cNvSpPr>
                <a:spLocks/>
              </p:cNvSpPr>
              <p:nvPr/>
            </p:nvSpPr>
            <p:spPr bwMode="auto">
              <a:xfrm>
                <a:off x="2670" y="2220"/>
                <a:ext cx="7" cy="5"/>
              </a:xfrm>
              <a:custGeom>
                <a:avLst/>
                <a:gdLst>
                  <a:gd name="T0" fmla="*/ 2 w 7"/>
                  <a:gd name="T1" fmla="*/ 0 h 5"/>
                  <a:gd name="T2" fmla="*/ 0 w 7"/>
                  <a:gd name="T3" fmla="*/ 2 h 5"/>
                  <a:gd name="T4" fmla="*/ 0 w 7"/>
                  <a:gd name="T5" fmla="*/ 5 h 5"/>
                  <a:gd name="T6" fmla="*/ 2 w 7"/>
                  <a:gd name="T7" fmla="*/ 5 h 5"/>
                  <a:gd name="T8" fmla="*/ 5 w 7"/>
                  <a:gd name="T9" fmla="*/ 5 h 5"/>
                  <a:gd name="T10" fmla="*/ 5 w 7"/>
                  <a:gd name="T11" fmla="*/ 5 h 5"/>
                  <a:gd name="T12" fmla="*/ 7 w 7"/>
                  <a:gd name="T13" fmla="*/ 5 h 5"/>
                  <a:gd name="T14" fmla="*/ 7 w 7"/>
                  <a:gd name="T15" fmla="*/ 2 h 5"/>
                  <a:gd name="T16" fmla="*/ 7 w 7"/>
                  <a:gd name="T17" fmla="*/ 0 h 5"/>
                  <a:gd name="T18" fmla="*/ 5 w 7"/>
                  <a:gd name="T19" fmla="*/ 0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0" y="2"/>
                    </a:lnTo>
                    <a:lnTo>
                      <a:pt x="0" y="5"/>
                    </a:lnTo>
                    <a:lnTo>
                      <a:pt x="2" y="5"/>
                    </a:lnTo>
                    <a:lnTo>
                      <a:pt x="5" y="5"/>
                    </a:lnTo>
                    <a:lnTo>
                      <a:pt x="7" y="5"/>
                    </a:lnTo>
                    <a:lnTo>
                      <a:pt x="7" y="2"/>
                    </a:lnTo>
                    <a:lnTo>
                      <a:pt x="7" y="0"/>
                    </a:lnTo>
                    <a:lnTo>
                      <a:pt x="5"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40" name="Freeform 1116"/>
              <p:cNvSpPr>
                <a:spLocks/>
              </p:cNvSpPr>
              <p:nvPr/>
            </p:nvSpPr>
            <p:spPr bwMode="auto">
              <a:xfrm>
                <a:off x="2689" y="2210"/>
                <a:ext cx="7" cy="10"/>
              </a:xfrm>
              <a:custGeom>
                <a:avLst/>
                <a:gdLst>
                  <a:gd name="T0" fmla="*/ 7 w 7"/>
                  <a:gd name="T1" fmla="*/ 0 h 10"/>
                  <a:gd name="T2" fmla="*/ 7 w 7"/>
                  <a:gd name="T3" fmla="*/ 0 h 10"/>
                  <a:gd name="T4" fmla="*/ 7 w 7"/>
                  <a:gd name="T5" fmla="*/ 0 h 10"/>
                  <a:gd name="T6" fmla="*/ 2 w 7"/>
                  <a:gd name="T7" fmla="*/ 7 h 10"/>
                  <a:gd name="T8" fmla="*/ 2 w 7"/>
                  <a:gd name="T9" fmla="*/ 10 h 10"/>
                  <a:gd name="T10" fmla="*/ 0 w 7"/>
                  <a:gd name="T11" fmla="*/ 10 h 10"/>
                  <a:gd name="T12" fmla="*/ 4 w 7"/>
                  <a:gd name="T13" fmla="*/ 7 h 10"/>
                  <a:gd name="T14" fmla="*/ 7 w 7"/>
                  <a:gd name="T15" fmla="*/ 7 h 10"/>
                  <a:gd name="T16" fmla="*/ 7 w 7"/>
                  <a:gd name="T17" fmla="*/ 5 h 10"/>
                  <a:gd name="T18" fmla="*/ 7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7" y="0"/>
                    </a:moveTo>
                    <a:lnTo>
                      <a:pt x="7" y="0"/>
                    </a:lnTo>
                    <a:lnTo>
                      <a:pt x="2" y="7"/>
                    </a:lnTo>
                    <a:lnTo>
                      <a:pt x="2" y="10"/>
                    </a:lnTo>
                    <a:lnTo>
                      <a:pt x="0" y="10"/>
                    </a:lnTo>
                    <a:lnTo>
                      <a:pt x="4" y="7"/>
                    </a:lnTo>
                    <a:lnTo>
                      <a:pt x="7" y="7"/>
                    </a:lnTo>
                    <a:lnTo>
                      <a:pt x="7" y="5"/>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541" name="Freeform 1117"/>
              <p:cNvSpPr>
                <a:spLocks/>
              </p:cNvSpPr>
              <p:nvPr/>
            </p:nvSpPr>
            <p:spPr bwMode="auto">
              <a:xfrm>
                <a:off x="2689" y="2210"/>
                <a:ext cx="7" cy="10"/>
              </a:xfrm>
              <a:custGeom>
                <a:avLst/>
                <a:gdLst>
                  <a:gd name="T0" fmla="*/ 7 w 7"/>
                  <a:gd name="T1" fmla="*/ 0 h 10"/>
                  <a:gd name="T2" fmla="*/ 7 w 7"/>
                  <a:gd name="T3" fmla="*/ 0 h 10"/>
                  <a:gd name="T4" fmla="*/ 7 w 7"/>
                  <a:gd name="T5" fmla="*/ 0 h 10"/>
                  <a:gd name="T6" fmla="*/ 2 w 7"/>
                  <a:gd name="T7" fmla="*/ 7 h 10"/>
                  <a:gd name="T8" fmla="*/ 2 w 7"/>
                  <a:gd name="T9" fmla="*/ 10 h 10"/>
                  <a:gd name="T10" fmla="*/ 0 w 7"/>
                  <a:gd name="T11" fmla="*/ 10 h 10"/>
                  <a:gd name="T12" fmla="*/ 4 w 7"/>
                  <a:gd name="T13" fmla="*/ 7 h 10"/>
                  <a:gd name="T14" fmla="*/ 7 w 7"/>
                  <a:gd name="T15" fmla="*/ 7 h 10"/>
                  <a:gd name="T16" fmla="*/ 7 w 7"/>
                  <a:gd name="T17" fmla="*/ 5 h 10"/>
                  <a:gd name="T18" fmla="*/ 7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7" y="0"/>
                    </a:moveTo>
                    <a:lnTo>
                      <a:pt x="7" y="0"/>
                    </a:lnTo>
                    <a:lnTo>
                      <a:pt x="2" y="7"/>
                    </a:lnTo>
                    <a:lnTo>
                      <a:pt x="2" y="10"/>
                    </a:lnTo>
                    <a:lnTo>
                      <a:pt x="0" y="10"/>
                    </a:lnTo>
                    <a:lnTo>
                      <a:pt x="4" y="7"/>
                    </a:lnTo>
                    <a:lnTo>
                      <a:pt x="7" y="7"/>
                    </a:lnTo>
                    <a:lnTo>
                      <a:pt x="7" y="5"/>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542" name="Freeform 1118"/>
              <p:cNvSpPr>
                <a:spLocks/>
              </p:cNvSpPr>
              <p:nvPr/>
            </p:nvSpPr>
            <p:spPr bwMode="auto">
              <a:xfrm>
                <a:off x="2696" y="2203"/>
                <a:ext cx="7" cy="5"/>
              </a:xfrm>
              <a:custGeom>
                <a:avLst/>
                <a:gdLst>
                  <a:gd name="T0" fmla="*/ 7 w 7"/>
                  <a:gd name="T1" fmla="*/ 0 h 5"/>
                  <a:gd name="T2" fmla="*/ 5 w 7"/>
                  <a:gd name="T3" fmla="*/ 0 h 5"/>
                  <a:gd name="T4" fmla="*/ 5 w 7"/>
                  <a:gd name="T5" fmla="*/ 0 h 5"/>
                  <a:gd name="T6" fmla="*/ 2 w 7"/>
                  <a:gd name="T7" fmla="*/ 3 h 5"/>
                  <a:gd name="T8" fmla="*/ 2 w 7"/>
                  <a:gd name="T9" fmla="*/ 3 h 5"/>
                  <a:gd name="T10" fmla="*/ 0 w 7"/>
                  <a:gd name="T11" fmla="*/ 5 h 5"/>
                  <a:gd name="T12" fmla="*/ 5 w 7"/>
                  <a:gd name="T13" fmla="*/ 5 h 5"/>
                  <a:gd name="T14" fmla="*/ 5 w 7"/>
                  <a:gd name="T15" fmla="*/ 3 h 5"/>
                  <a:gd name="T16" fmla="*/ 7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7" y="0"/>
                    </a:moveTo>
                    <a:lnTo>
                      <a:pt x="5" y="0"/>
                    </a:lnTo>
                    <a:lnTo>
                      <a:pt x="2" y="3"/>
                    </a:lnTo>
                    <a:lnTo>
                      <a:pt x="0" y="5"/>
                    </a:lnTo>
                    <a:lnTo>
                      <a:pt x="5" y="5"/>
                    </a:lnTo>
                    <a:lnTo>
                      <a:pt x="5" y="3"/>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543" name="Freeform 1119"/>
              <p:cNvSpPr>
                <a:spLocks/>
              </p:cNvSpPr>
              <p:nvPr/>
            </p:nvSpPr>
            <p:spPr bwMode="auto">
              <a:xfrm>
                <a:off x="2696" y="2203"/>
                <a:ext cx="7" cy="5"/>
              </a:xfrm>
              <a:custGeom>
                <a:avLst/>
                <a:gdLst>
                  <a:gd name="T0" fmla="*/ 7 w 7"/>
                  <a:gd name="T1" fmla="*/ 0 h 5"/>
                  <a:gd name="T2" fmla="*/ 5 w 7"/>
                  <a:gd name="T3" fmla="*/ 0 h 5"/>
                  <a:gd name="T4" fmla="*/ 5 w 7"/>
                  <a:gd name="T5" fmla="*/ 0 h 5"/>
                  <a:gd name="T6" fmla="*/ 2 w 7"/>
                  <a:gd name="T7" fmla="*/ 3 h 5"/>
                  <a:gd name="T8" fmla="*/ 2 w 7"/>
                  <a:gd name="T9" fmla="*/ 3 h 5"/>
                  <a:gd name="T10" fmla="*/ 0 w 7"/>
                  <a:gd name="T11" fmla="*/ 5 h 5"/>
                  <a:gd name="T12" fmla="*/ 5 w 7"/>
                  <a:gd name="T13" fmla="*/ 5 h 5"/>
                  <a:gd name="T14" fmla="*/ 5 w 7"/>
                  <a:gd name="T15" fmla="*/ 3 h 5"/>
                  <a:gd name="T16" fmla="*/ 7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7" y="0"/>
                    </a:moveTo>
                    <a:lnTo>
                      <a:pt x="5" y="0"/>
                    </a:lnTo>
                    <a:lnTo>
                      <a:pt x="2" y="3"/>
                    </a:lnTo>
                    <a:lnTo>
                      <a:pt x="0" y="5"/>
                    </a:lnTo>
                    <a:lnTo>
                      <a:pt x="5" y="5"/>
                    </a:lnTo>
                    <a:lnTo>
                      <a:pt x="5" y="3"/>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544" name="Freeform 1120"/>
              <p:cNvSpPr>
                <a:spLocks/>
              </p:cNvSpPr>
              <p:nvPr/>
            </p:nvSpPr>
            <p:spPr bwMode="auto">
              <a:xfrm>
                <a:off x="2975" y="2581"/>
                <a:ext cx="2" cy="3"/>
              </a:xfrm>
              <a:custGeom>
                <a:avLst/>
                <a:gdLst>
                  <a:gd name="T0" fmla="*/ 2 w 2"/>
                  <a:gd name="T1" fmla="*/ 0 h 3"/>
                  <a:gd name="T2" fmla="*/ 2 w 2"/>
                  <a:gd name="T3" fmla="*/ 0 h 3"/>
                  <a:gd name="T4" fmla="*/ 2 w 2"/>
                  <a:gd name="T5" fmla="*/ 3 h 3"/>
                  <a:gd name="T6" fmla="*/ 0 w 2"/>
                  <a:gd name="T7" fmla="*/ 3 h 3"/>
                  <a:gd name="T8" fmla="*/ 0 w 2"/>
                  <a:gd name="T9" fmla="*/ 3 h 3"/>
                  <a:gd name="T10" fmla="*/ 0 w 2"/>
                  <a:gd name="T11" fmla="*/ 0 h 3"/>
                  <a:gd name="T12" fmla="*/ 0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0"/>
                    </a:lnTo>
                    <a:lnTo>
                      <a:pt x="2" y="3"/>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45" name="Freeform 1121"/>
              <p:cNvSpPr>
                <a:spLocks/>
              </p:cNvSpPr>
              <p:nvPr/>
            </p:nvSpPr>
            <p:spPr bwMode="auto">
              <a:xfrm>
                <a:off x="2975" y="2581"/>
                <a:ext cx="2" cy="3"/>
              </a:xfrm>
              <a:custGeom>
                <a:avLst/>
                <a:gdLst>
                  <a:gd name="T0" fmla="*/ 2 w 2"/>
                  <a:gd name="T1" fmla="*/ 0 h 3"/>
                  <a:gd name="T2" fmla="*/ 2 w 2"/>
                  <a:gd name="T3" fmla="*/ 0 h 3"/>
                  <a:gd name="T4" fmla="*/ 2 w 2"/>
                  <a:gd name="T5" fmla="*/ 3 h 3"/>
                  <a:gd name="T6" fmla="*/ 0 w 2"/>
                  <a:gd name="T7" fmla="*/ 3 h 3"/>
                  <a:gd name="T8" fmla="*/ 0 w 2"/>
                  <a:gd name="T9" fmla="*/ 3 h 3"/>
                  <a:gd name="T10" fmla="*/ 0 w 2"/>
                  <a:gd name="T11" fmla="*/ 0 h 3"/>
                  <a:gd name="T12" fmla="*/ 0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0"/>
                    </a:lnTo>
                    <a:lnTo>
                      <a:pt x="2" y="3"/>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46" name="Freeform 1122"/>
              <p:cNvSpPr>
                <a:spLocks/>
              </p:cNvSpPr>
              <p:nvPr/>
            </p:nvSpPr>
            <p:spPr bwMode="auto">
              <a:xfrm>
                <a:off x="2965" y="2598"/>
                <a:ext cx="2" cy="4"/>
              </a:xfrm>
              <a:custGeom>
                <a:avLst/>
                <a:gdLst>
                  <a:gd name="T0" fmla="*/ 2 w 2"/>
                  <a:gd name="T1" fmla="*/ 0 h 4"/>
                  <a:gd name="T2" fmla="*/ 2 w 2"/>
                  <a:gd name="T3" fmla="*/ 0 h 4"/>
                  <a:gd name="T4" fmla="*/ 2 w 2"/>
                  <a:gd name="T5" fmla="*/ 2 h 4"/>
                  <a:gd name="T6" fmla="*/ 2 w 2"/>
                  <a:gd name="T7" fmla="*/ 2 h 4"/>
                  <a:gd name="T8" fmla="*/ 0 w 2"/>
                  <a:gd name="T9" fmla="*/ 4 h 4"/>
                  <a:gd name="T10" fmla="*/ 0 w 2"/>
                  <a:gd name="T11" fmla="*/ 4 h 4"/>
                  <a:gd name="T12" fmla="*/ 0 w 2"/>
                  <a:gd name="T13" fmla="*/ 4 h 4"/>
                  <a:gd name="T14" fmla="*/ 0 w 2"/>
                  <a:gd name="T15" fmla="*/ 2 h 4"/>
                  <a:gd name="T16" fmla="*/ 0 w 2"/>
                  <a:gd name="T17" fmla="*/ 2 h 4"/>
                  <a:gd name="T18" fmla="*/ 0 w 2"/>
                  <a:gd name="T19" fmla="*/ 0 h 4"/>
                  <a:gd name="T20" fmla="*/ 2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2" y="0"/>
                    </a:moveTo>
                    <a:lnTo>
                      <a:pt x="2" y="0"/>
                    </a:lnTo>
                    <a:lnTo>
                      <a:pt x="2" y="2"/>
                    </a:lnTo>
                    <a:lnTo>
                      <a:pt x="0"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47" name="Freeform 1123"/>
              <p:cNvSpPr>
                <a:spLocks/>
              </p:cNvSpPr>
              <p:nvPr/>
            </p:nvSpPr>
            <p:spPr bwMode="auto">
              <a:xfrm>
                <a:off x="2965" y="2598"/>
                <a:ext cx="2" cy="4"/>
              </a:xfrm>
              <a:custGeom>
                <a:avLst/>
                <a:gdLst>
                  <a:gd name="T0" fmla="*/ 2 w 2"/>
                  <a:gd name="T1" fmla="*/ 0 h 4"/>
                  <a:gd name="T2" fmla="*/ 2 w 2"/>
                  <a:gd name="T3" fmla="*/ 0 h 4"/>
                  <a:gd name="T4" fmla="*/ 2 w 2"/>
                  <a:gd name="T5" fmla="*/ 2 h 4"/>
                  <a:gd name="T6" fmla="*/ 2 w 2"/>
                  <a:gd name="T7" fmla="*/ 2 h 4"/>
                  <a:gd name="T8" fmla="*/ 0 w 2"/>
                  <a:gd name="T9" fmla="*/ 4 h 4"/>
                  <a:gd name="T10" fmla="*/ 0 w 2"/>
                  <a:gd name="T11" fmla="*/ 4 h 4"/>
                  <a:gd name="T12" fmla="*/ 0 w 2"/>
                  <a:gd name="T13" fmla="*/ 4 h 4"/>
                  <a:gd name="T14" fmla="*/ 0 w 2"/>
                  <a:gd name="T15" fmla="*/ 2 h 4"/>
                  <a:gd name="T16" fmla="*/ 0 w 2"/>
                  <a:gd name="T17" fmla="*/ 2 h 4"/>
                  <a:gd name="T18" fmla="*/ 0 w 2"/>
                  <a:gd name="T19" fmla="*/ 0 h 4"/>
                  <a:gd name="T20" fmla="*/ 2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2" y="0"/>
                    </a:moveTo>
                    <a:lnTo>
                      <a:pt x="2" y="0"/>
                    </a:lnTo>
                    <a:lnTo>
                      <a:pt x="2" y="2"/>
                    </a:lnTo>
                    <a:lnTo>
                      <a:pt x="0"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48" name="Freeform 1124"/>
              <p:cNvSpPr>
                <a:spLocks/>
              </p:cNvSpPr>
              <p:nvPr/>
            </p:nvSpPr>
            <p:spPr bwMode="auto">
              <a:xfrm>
                <a:off x="3853" y="1769"/>
                <a:ext cx="810" cy="564"/>
              </a:xfrm>
              <a:custGeom>
                <a:avLst/>
                <a:gdLst>
                  <a:gd name="T0" fmla="*/ 532 w 810"/>
                  <a:gd name="T1" fmla="*/ 531 h 564"/>
                  <a:gd name="T2" fmla="*/ 515 w 810"/>
                  <a:gd name="T3" fmla="*/ 541 h 564"/>
                  <a:gd name="T4" fmla="*/ 487 w 810"/>
                  <a:gd name="T5" fmla="*/ 559 h 564"/>
                  <a:gd name="T6" fmla="*/ 461 w 810"/>
                  <a:gd name="T7" fmla="*/ 545 h 564"/>
                  <a:gd name="T8" fmla="*/ 428 w 810"/>
                  <a:gd name="T9" fmla="*/ 526 h 564"/>
                  <a:gd name="T10" fmla="*/ 388 w 810"/>
                  <a:gd name="T11" fmla="*/ 531 h 564"/>
                  <a:gd name="T12" fmla="*/ 371 w 810"/>
                  <a:gd name="T13" fmla="*/ 548 h 564"/>
                  <a:gd name="T14" fmla="*/ 333 w 810"/>
                  <a:gd name="T15" fmla="*/ 512 h 564"/>
                  <a:gd name="T16" fmla="*/ 331 w 810"/>
                  <a:gd name="T17" fmla="*/ 458 h 564"/>
                  <a:gd name="T18" fmla="*/ 300 w 810"/>
                  <a:gd name="T19" fmla="*/ 446 h 564"/>
                  <a:gd name="T20" fmla="*/ 270 w 810"/>
                  <a:gd name="T21" fmla="*/ 437 h 564"/>
                  <a:gd name="T22" fmla="*/ 222 w 810"/>
                  <a:gd name="T23" fmla="*/ 448 h 564"/>
                  <a:gd name="T24" fmla="*/ 201 w 810"/>
                  <a:gd name="T25" fmla="*/ 456 h 564"/>
                  <a:gd name="T26" fmla="*/ 182 w 810"/>
                  <a:gd name="T27" fmla="*/ 456 h 564"/>
                  <a:gd name="T28" fmla="*/ 161 w 810"/>
                  <a:gd name="T29" fmla="*/ 451 h 564"/>
                  <a:gd name="T30" fmla="*/ 142 w 810"/>
                  <a:gd name="T31" fmla="*/ 441 h 564"/>
                  <a:gd name="T32" fmla="*/ 135 w 810"/>
                  <a:gd name="T33" fmla="*/ 434 h 564"/>
                  <a:gd name="T34" fmla="*/ 102 w 810"/>
                  <a:gd name="T35" fmla="*/ 418 h 564"/>
                  <a:gd name="T36" fmla="*/ 88 w 810"/>
                  <a:gd name="T37" fmla="*/ 413 h 564"/>
                  <a:gd name="T38" fmla="*/ 73 w 810"/>
                  <a:gd name="T39" fmla="*/ 406 h 564"/>
                  <a:gd name="T40" fmla="*/ 69 w 810"/>
                  <a:gd name="T41" fmla="*/ 392 h 564"/>
                  <a:gd name="T42" fmla="*/ 71 w 810"/>
                  <a:gd name="T43" fmla="*/ 385 h 564"/>
                  <a:gd name="T44" fmla="*/ 76 w 810"/>
                  <a:gd name="T45" fmla="*/ 373 h 564"/>
                  <a:gd name="T46" fmla="*/ 73 w 810"/>
                  <a:gd name="T47" fmla="*/ 361 h 564"/>
                  <a:gd name="T48" fmla="*/ 85 w 810"/>
                  <a:gd name="T49" fmla="*/ 347 h 564"/>
                  <a:gd name="T50" fmla="*/ 83 w 810"/>
                  <a:gd name="T51" fmla="*/ 335 h 564"/>
                  <a:gd name="T52" fmla="*/ 73 w 810"/>
                  <a:gd name="T53" fmla="*/ 328 h 564"/>
                  <a:gd name="T54" fmla="*/ 38 w 810"/>
                  <a:gd name="T55" fmla="*/ 330 h 564"/>
                  <a:gd name="T56" fmla="*/ 31 w 810"/>
                  <a:gd name="T57" fmla="*/ 323 h 564"/>
                  <a:gd name="T58" fmla="*/ 19 w 810"/>
                  <a:gd name="T59" fmla="*/ 311 h 564"/>
                  <a:gd name="T60" fmla="*/ 17 w 810"/>
                  <a:gd name="T61" fmla="*/ 307 h 564"/>
                  <a:gd name="T62" fmla="*/ 14 w 810"/>
                  <a:gd name="T63" fmla="*/ 255 h 564"/>
                  <a:gd name="T64" fmla="*/ 66 w 810"/>
                  <a:gd name="T65" fmla="*/ 233 h 564"/>
                  <a:gd name="T66" fmla="*/ 114 w 810"/>
                  <a:gd name="T67" fmla="*/ 158 h 564"/>
                  <a:gd name="T68" fmla="*/ 175 w 810"/>
                  <a:gd name="T69" fmla="*/ 101 h 564"/>
                  <a:gd name="T70" fmla="*/ 218 w 810"/>
                  <a:gd name="T71" fmla="*/ 118 h 564"/>
                  <a:gd name="T72" fmla="*/ 369 w 810"/>
                  <a:gd name="T73" fmla="*/ 215 h 564"/>
                  <a:gd name="T74" fmla="*/ 461 w 810"/>
                  <a:gd name="T75" fmla="*/ 217 h 564"/>
                  <a:gd name="T76" fmla="*/ 518 w 810"/>
                  <a:gd name="T77" fmla="*/ 174 h 564"/>
                  <a:gd name="T78" fmla="*/ 600 w 810"/>
                  <a:gd name="T79" fmla="*/ 125 h 564"/>
                  <a:gd name="T80" fmla="*/ 584 w 810"/>
                  <a:gd name="T81" fmla="*/ 82 h 564"/>
                  <a:gd name="T82" fmla="*/ 621 w 810"/>
                  <a:gd name="T83" fmla="*/ 21 h 564"/>
                  <a:gd name="T84" fmla="*/ 692 w 810"/>
                  <a:gd name="T85" fmla="*/ 21 h 564"/>
                  <a:gd name="T86" fmla="*/ 749 w 810"/>
                  <a:gd name="T87" fmla="*/ 94 h 564"/>
                  <a:gd name="T88" fmla="*/ 794 w 810"/>
                  <a:gd name="T89" fmla="*/ 111 h 564"/>
                  <a:gd name="T90" fmla="*/ 770 w 810"/>
                  <a:gd name="T91" fmla="*/ 167 h 564"/>
                  <a:gd name="T92" fmla="*/ 723 w 810"/>
                  <a:gd name="T93" fmla="*/ 226 h 564"/>
                  <a:gd name="T94" fmla="*/ 645 w 810"/>
                  <a:gd name="T95" fmla="*/ 271 h 564"/>
                  <a:gd name="T96" fmla="*/ 633 w 810"/>
                  <a:gd name="T97" fmla="*/ 269 h 564"/>
                  <a:gd name="T98" fmla="*/ 605 w 810"/>
                  <a:gd name="T99" fmla="*/ 271 h 564"/>
                  <a:gd name="T100" fmla="*/ 596 w 810"/>
                  <a:gd name="T101" fmla="*/ 300 h 564"/>
                  <a:gd name="T102" fmla="*/ 633 w 810"/>
                  <a:gd name="T103" fmla="*/ 304 h 564"/>
                  <a:gd name="T104" fmla="*/ 640 w 810"/>
                  <a:gd name="T105" fmla="*/ 311 h 564"/>
                  <a:gd name="T106" fmla="*/ 614 w 810"/>
                  <a:gd name="T107" fmla="*/ 326 h 564"/>
                  <a:gd name="T108" fmla="*/ 631 w 810"/>
                  <a:gd name="T109" fmla="*/ 387 h 564"/>
                  <a:gd name="T110" fmla="*/ 631 w 810"/>
                  <a:gd name="T111" fmla="*/ 401 h 564"/>
                  <a:gd name="T112" fmla="*/ 629 w 810"/>
                  <a:gd name="T113" fmla="*/ 418 h 564"/>
                  <a:gd name="T114" fmla="*/ 633 w 810"/>
                  <a:gd name="T115" fmla="*/ 434 h 564"/>
                  <a:gd name="T116" fmla="*/ 614 w 810"/>
                  <a:gd name="T117" fmla="*/ 470 h 564"/>
                  <a:gd name="T118" fmla="*/ 605 w 810"/>
                  <a:gd name="T119" fmla="*/ 486 h 564"/>
                  <a:gd name="T120" fmla="*/ 596 w 810"/>
                  <a:gd name="T121" fmla="*/ 500 h 564"/>
                  <a:gd name="T122" fmla="*/ 579 w 810"/>
                  <a:gd name="T123" fmla="*/ 515 h 564"/>
                  <a:gd name="T124" fmla="*/ 551 w 810"/>
                  <a:gd name="T125" fmla="*/ 529 h 5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
                  <a:gd name="T190" fmla="*/ 0 h 564"/>
                  <a:gd name="T191" fmla="*/ 810 w 810"/>
                  <a:gd name="T192" fmla="*/ 564 h 5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 h="564">
                    <a:moveTo>
                      <a:pt x="541" y="531"/>
                    </a:moveTo>
                    <a:lnTo>
                      <a:pt x="541" y="533"/>
                    </a:lnTo>
                    <a:lnTo>
                      <a:pt x="541" y="531"/>
                    </a:lnTo>
                    <a:lnTo>
                      <a:pt x="539" y="531"/>
                    </a:lnTo>
                    <a:lnTo>
                      <a:pt x="536" y="531"/>
                    </a:lnTo>
                    <a:lnTo>
                      <a:pt x="539" y="533"/>
                    </a:lnTo>
                    <a:lnTo>
                      <a:pt x="534" y="533"/>
                    </a:lnTo>
                    <a:lnTo>
                      <a:pt x="532" y="531"/>
                    </a:lnTo>
                    <a:lnTo>
                      <a:pt x="529" y="529"/>
                    </a:lnTo>
                    <a:lnTo>
                      <a:pt x="527" y="526"/>
                    </a:lnTo>
                    <a:lnTo>
                      <a:pt x="527" y="536"/>
                    </a:lnTo>
                    <a:lnTo>
                      <a:pt x="522" y="531"/>
                    </a:lnTo>
                    <a:lnTo>
                      <a:pt x="520" y="536"/>
                    </a:lnTo>
                    <a:lnTo>
                      <a:pt x="520" y="541"/>
                    </a:lnTo>
                    <a:lnTo>
                      <a:pt x="518" y="541"/>
                    </a:lnTo>
                    <a:lnTo>
                      <a:pt x="515" y="541"/>
                    </a:lnTo>
                    <a:lnTo>
                      <a:pt x="513" y="543"/>
                    </a:lnTo>
                    <a:lnTo>
                      <a:pt x="510" y="543"/>
                    </a:lnTo>
                    <a:lnTo>
                      <a:pt x="508" y="543"/>
                    </a:lnTo>
                    <a:lnTo>
                      <a:pt x="506" y="543"/>
                    </a:lnTo>
                    <a:lnTo>
                      <a:pt x="503" y="545"/>
                    </a:lnTo>
                    <a:lnTo>
                      <a:pt x="496" y="545"/>
                    </a:lnTo>
                    <a:lnTo>
                      <a:pt x="494" y="545"/>
                    </a:lnTo>
                    <a:lnTo>
                      <a:pt x="494" y="548"/>
                    </a:lnTo>
                    <a:lnTo>
                      <a:pt x="489" y="548"/>
                    </a:lnTo>
                    <a:lnTo>
                      <a:pt x="487" y="548"/>
                    </a:lnTo>
                    <a:lnTo>
                      <a:pt x="484" y="555"/>
                    </a:lnTo>
                    <a:lnTo>
                      <a:pt x="487" y="559"/>
                    </a:lnTo>
                    <a:lnTo>
                      <a:pt x="487" y="562"/>
                    </a:lnTo>
                    <a:lnTo>
                      <a:pt x="482" y="564"/>
                    </a:lnTo>
                    <a:lnTo>
                      <a:pt x="480" y="562"/>
                    </a:lnTo>
                    <a:lnTo>
                      <a:pt x="475" y="552"/>
                    </a:lnTo>
                    <a:lnTo>
                      <a:pt x="477" y="548"/>
                    </a:lnTo>
                    <a:lnTo>
                      <a:pt x="477" y="545"/>
                    </a:lnTo>
                    <a:lnTo>
                      <a:pt x="473" y="548"/>
                    </a:lnTo>
                    <a:lnTo>
                      <a:pt x="470" y="548"/>
                    </a:lnTo>
                    <a:lnTo>
                      <a:pt x="468" y="545"/>
                    </a:lnTo>
                    <a:lnTo>
                      <a:pt x="461" y="543"/>
                    </a:lnTo>
                    <a:lnTo>
                      <a:pt x="461" y="545"/>
                    </a:lnTo>
                    <a:lnTo>
                      <a:pt x="459" y="545"/>
                    </a:lnTo>
                    <a:lnTo>
                      <a:pt x="459" y="548"/>
                    </a:lnTo>
                    <a:lnTo>
                      <a:pt x="456" y="545"/>
                    </a:lnTo>
                    <a:lnTo>
                      <a:pt x="454" y="548"/>
                    </a:lnTo>
                    <a:lnTo>
                      <a:pt x="451" y="545"/>
                    </a:lnTo>
                    <a:lnTo>
                      <a:pt x="444" y="545"/>
                    </a:lnTo>
                    <a:lnTo>
                      <a:pt x="444" y="543"/>
                    </a:lnTo>
                    <a:lnTo>
                      <a:pt x="437" y="541"/>
                    </a:lnTo>
                    <a:lnTo>
                      <a:pt x="437" y="538"/>
                    </a:lnTo>
                    <a:lnTo>
                      <a:pt x="435" y="533"/>
                    </a:lnTo>
                    <a:lnTo>
                      <a:pt x="437" y="531"/>
                    </a:lnTo>
                    <a:lnTo>
                      <a:pt x="435" y="529"/>
                    </a:lnTo>
                    <a:lnTo>
                      <a:pt x="428" y="526"/>
                    </a:lnTo>
                    <a:lnTo>
                      <a:pt x="418" y="522"/>
                    </a:lnTo>
                    <a:lnTo>
                      <a:pt x="416" y="522"/>
                    </a:lnTo>
                    <a:lnTo>
                      <a:pt x="411" y="526"/>
                    </a:lnTo>
                    <a:lnTo>
                      <a:pt x="407" y="529"/>
                    </a:lnTo>
                    <a:lnTo>
                      <a:pt x="404" y="529"/>
                    </a:lnTo>
                    <a:lnTo>
                      <a:pt x="402" y="531"/>
                    </a:lnTo>
                    <a:lnTo>
                      <a:pt x="399" y="531"/>
                    </a:lnTo>
                    <a:lnTo>
                      <a:pt x="399" y="529"/>
                    </a:lnTo>
                    <a:lnTo>
                      <a:pt x="395" y="531"/>
                    </a:lnTo>
                    <a:lnTo>
                      <a:pt x="395" y="529"/>
                    </a:lnTo>
                    <a:lnTo>
                      <a:pt x="392" y="529"/>
                    </a:lnTo>
                    <a:lnTo>
                      <a:pt x="390" y="531"/>
                    </a:lnTo>
                    <a:lnTo>
                      <a:pt x="388" y="531"/>
                    </a:lnTo>
                    <a:lnTo>
                      <a:pt x="385" y="531"/>
                    </a:lnTo>
                    <a:lnTo>
                      <a:pt x="383" y="529"/>
                    </a:lnTo>
                    <a:lnTo>
                      <a:pt x="381" y="529"/>
                    </a:lnTo>
                    <a:lnTo>
                      <a:pt x="378" y="533"/>
                    </a:lnTo>
                    <a:lnTo>
                      <a:pt x="376" y="533"/>
                    </a:lnTo>
                    <a:lnTo>
                      <a:pt x="376" y="531"/>
                    </a:lnTo>
                    <a:lnTo>
                      <a:pt x="371" y="531"/>
                    </a:lnTo>
                    <a:lnTo>
                      <a:pt x="371" y="533"/>
                    </a:lnTo>
                    <a:lnTo>
                      <a:pt x="371" y="541"/>
                    </a:lnTo>
                    <a:lnTo>
                      <a:pt x="371" y="545"/>
                    </a:lnTo>
                    <a:lnTo>
                      <a:pt x="371" y="548"/>
                    </a:lnTo>
                    <a:lnTo>
                      <a:pt x="366" y="550"/>
                    </a:lnTo>
                    <a:lnTo>
                      <a:pt x="364" y="543"/>
                    </a:lnTo>
                    <a:lnTo>
                      <a:pt x="362" y="543"/>
                    </a:lnTo>
                    <a:lnTo>
                      <a:pt x="357" y="545"/>
                    </a:lnTo>
                    <a:lnTo>
                      <a:pt x="352" y="545"/>
                    </a:lnTo>
                    <a:lnTo>
                      <a:pt x="347" y="541"/>
                    </a:lnTo>
                    <a:lnTo>
                      <a:pt x="347" y="538"/>
                    </a:lnTo>
                    <a:lnTo>
                      <a:pt x="340" y="536"/>
                    </a:lnTo>
                    <a:lnTo>
                      <a:pt x="343" y="524"/>
                    </a:lnTo>
                    <a:lnTo>
                      <a:pt x="336" y="522"/>
                    </a:lnTo>
                    <a:lnTo>
                      <a:pt x="336" y="515"/>
                    </a:lnTo>
                    <a:lnTo>
                      <a:pt x="333" y="512"/>
                    </a:lnTo>
                    <a:lnTo>
                      <a:pt x="333" y="510"/>
                    </a:lnTo>
                    <a:lnTo>
                      <a:pt x="324" y="510"/>
                    </a:lnTo>
                    <a:lnTo>
                      <a:pt x="319" y="515"/>
                    </a:lnTo>
                    <a:lnTo>
                      <a:pt x="317" y="515"/>
                    </a:lnTo>
                    <a:lnTo>
                      <a:pt x="319" y="510"/>
                    </a:lnTo>
                    <a:lnTo>
                      <a:pt x="319" y="507"/>
                    </a:lnTo>
                    <a:lnTo>
                      <a:pt x="319" y="503"/>
                    </a:lnTo>
                    <a:lnTo>
                      <a:pt x="322" y="496"/>
                    </a:lnTo>
                    <a:lnTo>
                      <a:pt x="324" y="493"/>
                    </a:lnTo>
                    <a:lnTo>
                      <a:pt x="324" y="491"/>
                    </a:lnTo>
                    <a:lnTo>
                      <a:pt x="326" y="491"/>
                    </a:lnTo>
                    <a:lnTo>
                      <a:pt x="331" y="481"/>
                    </a:lnTo>
                    <a:lnTo>
                      <a:pt x="331" y="458"/>
                    </a:lnTo>
                    <a:lnTo>
                      <a:pt x="326" y="458"/>
                    </a:lnTo>
                    <a:lnTo>
                      <a:pt x="324" y="458"/>
                    </a:lnTo>
                    <a:lnTo>
                      <a:pt x="324" y="453"/>
                    </a:lnTo>
                    <a:lnTo>
                      <a:pt x="322" y="448"/>
                    </a:lnTo>
                    <a:lnTo>
                      <a:pt x="319" y="448"/>
                    </a:lnTo>
                    <a:lnTo>
                      <a:pt x="317" y="448"/>
                    </a:lnTo>
                    <a:lnTo>
                      <a:pt x="314" y="451"/>
                    </a:lnTo>
                    <a:lnTo>
                      <a:pt x="312" y="446"/>
                    </a:lnTo>
                    <a:lnTo>
                      <a:pt x="310" y="446"/>
                    </a:lnTo>
                    <a:lnTo>
                      <a:pt x="307" y="446"/>
                    </a:lnTo>
                    <a:lnTo>
                      <a:pt x="305" y="446"/>
                    </a:lnTo>
                    <a:lnTo>
                      <a:pt x="300" y="446"/>
                    </a:lnTo>
                    <a:lnTo>
                      <a:pt x="303" y="439"/>
                    </a:lnTo>
                    <a:lnTo>
                      <a:pt x="298" y="437"/>
                    </a:lnTo>
                    <a:lnTo>
                      <a:pt x="298" y="434"/>
                    </a:lnTo>
                    <a:lnTo>
                      <a:pt x="298" y="432"/>
                    </a:lnTo>
                    <a:lnTo>
                      <a:pt x="296" y="430"/>
                    </a:lnTo>
                    <a:lnTo>
                      <a:pt x="293" y="430"/>
                    </a:lnTo>
                    <a:lnTo>
                      <a:pt x="288" y="432"/>
                    </a:lnTo>
                    <a:lnTo>
                      <a:pt x="286" y="434"/>
                    </a:lnTo>
                    <a:lnTo>
                      <a:pt x="279" y="434"/>
                    </a:lnTo>
                    <a:lnTo>
                      <a:pt x="277" y="432"/>
                    </a:lnTo>
                    <a:lnTo>
                      <a:pt x="272" y="434"/>
                    </a:lnTo>
                    <a:lnTo>
                      <a:pt x="270" y="437"/>
                    </a:lnTo>
                    <a:lnTo>
                      <a:pt x="265" y="441"/>
                    </a:lnTo>
                    <a:lnTo>
                      <a:pt x="262" y="444"/>
                    </a:lnTo>
                    <a:lnTo>
                      <a:pt x="258" y="448"/>
                    </a:lnTo>
                    <a:lnTo>
                      <a:pt x="239" y="456"/>
                    </a:lnTo>
                    <a:lnTo>
                      <a:pt x="236" y="453"/>
                    </a:lnTo>
                    <a:lnTo>
                      <a:pt x="234" y="451"/>
                    </a:lnTo>
                    <a:lnTo>
                      <a:pt x="232" y="453"/>
                    </a:lnTo>
                    <a:lnTo>
                      <a:pt x="222" y="451"/>
                    </a:lnTo>
                    <a:lnTo>
                      <a:pt x="222" y="448"/>
                    </a:lnTo>
                    <a:lnTo>
                      <a:pt x="220" y="448"/>
                    </a:lnTo>
                    <a:lnTo>
                      <a:pt x="215" y="448"/>
                    </a:lnTo>
                    <a:lnTo>
                      <a:pt x="213" y="448"/>
                    </a:lnTo>
                    <a:lnTo>
                      <a:pt x="210" y="451"/>
                    </a:lnTo>
                    <a:lnTo>
                      <a:pt x="208" y="456"/>
                    </a:lnTo>
                    <a:lnTo>
                      <a:pt x="203" y="460"/>
                    </a:lnTo>
                    <a:lnTo>
                      <a:pt x="203" y="463"/>
                    </a:lnTo>
                    <a:lnTo>
                      <a:pt x="201" y="463"/>
                    </a:lnTo>
                    <a:lnTo>
                      <a:pt x="199" y="460"/>
                    </a:lnTo>
                    <a:lnTo>
                      <a:pt x="201" y="456"/>
                    </a:lnTo>
                    <a:lnTo>
                      <a:pt x="201" y="453"/>
                    </a:lnTo>
                    <a:lnTo>
                      <a:pt x="199" y="451"/>
                    </a:lnTo>
                    <a:lnTo>
                      <a:pt x="196" y="451"/>
                    </a:lnTo>
                    <a:lnTo>
                      <a:pt x="194" y="453"/>
                    </a:lnTo>
                    <a:lnTo>
                      <a:pt x="192" y="453"/>
                    </a:lnTo>
                    <a:lnTo>
                      <a:pt x="189" y="453"/>
                    </a:lnTo>
                    <a:lnTo>
                      <a:pt x="187" y="456"/>
                    </a:lnTo>
                    <a:lnTo>
                      <a:pt x="182" y="456"/>
                    </a:lnTo>
                    <a:lnTo>
                      <a:pt x="180" y="456"/>
                    </a:lnTo>
                    <a:lnTo>
                      <a:pt x="175" y="453"/>
                    </a:lnTo>
                    <a:lnTo>
                      <a:pt x="173" y="451"/>
                    </a:lnTo>
                    <a:lnTo>
                      <a:pt x="170" y="453"/>
                    </a:lnTo>
                    <a:lnTo>
                      <a:pt x="168" y="453"/>
                    </a:lnTo>
                    <a:lnTo>
                      <a:pt x="166" y="453"/>
                    </a:lnTo>
                    <a:lnTo>
                      <a:pt x="163" y="453"/>
                    </a:lnTo>
                    <a:lnTo>
                      <a:pt x="161" y="451"/>
                    </a:lnTo>
                    <a:lnTo>
                      <a:pt x="159" y="448"/>
                    </a:lnTo>
                    <a:lnTo>
                      <a:pt x="156" y="448"/>
                    </a:lnTo>
                    <a:lnTo>
                      <a:pt x="151" y="448"/>
                    </a:lnTo>
                    <a:lnTo>
                      <a:pt x="151" y="446"/>
                    </a:lnTo>
                    <a:lnTo>
                      <a:pt x="151" y="444"/>
                    </a:lnTo>
                    <a:lnTo>
                      <a:pt x="151" y="441"/>
                    </a:lnTo>
                    <a:lnTo>
                      <a:pt x="151" y="444"/>
                    </a:lnTo>
                    <a:lnTo>
                      <a:pt x="147" y="444"/>
                    </a:lnTo>
                    <a:lnTo>
                      <a:pt x="147" y="441"/>
                    </a:lnTo>
                    <a:lnTo>
                      <a:pt x="144" y="444"/>
                    </a:lnTo>
                    <a:lnTo>
                      <a:pt x="142" y="441"/>
                    </a:lnTo>
                    <a:lnTo>
                      <a:pt x="140" y="439"/>
                    </a:lnTo>
                    <a:lnTo>
                      <a:pt x="140" y="441"/>
                    </a:lnTo>
                    <a:lnTo>
                      <a:pt x="140" y="439"/>
                    </a:lnTo>
                    <a:lnTo>
                      <a:pt x="140" y="437"/>
                    </a:lnTo>
                    <a:lnTo>
                      <a:pt x="140" y="434"/>
                    </a:lnTo>
                    <a:lnTo>
                      <a:pt x="137" y="432"/>
                    </a:lnTo>
                    <a:lnTo>
                      <a:pt x="135" y="432"/>
                    </a:lnTo>
                    <a:lnTo>
                      <a:pt x="135" y="434"/>
                    </a:lnTo>
                    <a:lnTo>
                      <a:pt x="133" y="434"/>
                    </a:lnTo>
                    <a:lnTo>
                      <a:pt x="133" y="437"/>
                    </a:lnTo>
                    <a:lnTo>
                      <a:pt x="130" y="437"/>
                    </a:lnTo>
                    <a:lnTo>
                      <a:pt x="130" y="434"/>
                    </a:lnTo>
                    <a:lnTo>
                      <a:pt x="128" y="430"/>
                    </a:lnTo>
                    <a:lnTo>
                      <a:pt x="125" y="427"/>
                    </a:lnTo>
                    <a:lnTo>
                      <a:pt x="121" y="425"/>
                    </a:lnTo>
                    <a:lnTo>
                      <a:pt x="118" y="420"/>
                    </a:lnTo>
                    <a:lnTo>
                      <a:pt x="107" y="418"/>
                    </a:lnTo>
                    <a:lnTo>
                      <a:pt x="102" y="418"/>
                    </a:lnTo>
                    <a:lnTo>
                      <a:pt x="102" y="420"/>
                    </a:lnTo>
                    <a:lnTo>
                      <a:pt x="102" y="422"/>
                    </a:lnTo>
                    <a:lnTo>
                      <a:pt x="99" y="420"/>
                    </a:lnTo>
                    <a:lnTo>
                      <a:pt x="99" y="418"/>
                    </a:lnTo>
                    <a:lnTo>
                      <a:pt x="97" y="418"/>
                    </a:lnTo>
                    <a:lnTo>
                      <a:pt x="92" y="418"/>
                    </a:lnTo>
                    <a:lnTo>
                      <a:pt x="92" y="415"/>
                    </a:lnTo>
                    <a:lnTo>
                      <a:pt x="90" y="415"/>
                    </a:lnTo>
                    <a:lnTo>
                      <a:pt x="88" y="413"/>
                    </a:lnTo>
                    <a:lnTo>
                      <a:pt x="85" y="411"/>
                    </a:lnTo>
                    <a:lnTo>
                      <a:pt x="83" y="411"/>
                    </a:lnTo>
                    <a:lnTo>
                      <a:pt x="83" y="408"/>
                    </a:lnTo>
                    <a:lnTo>
                      <a:pt x="81" y="408"/>
                    </a:lnTo>
                    <a:lnTo>
                      <a:pt x="78" y="408"/>
                    </a:lnTo>
                    <a:lnTo>
                      <a:pt x="78" y="406"/>
                    </a:lnTo>
                    <a:lnTo>
                      <a:pt x="76" y="406"/>
                    </a:lnTo>
                    <a:lnTo>
                      <a:pt x="73" y="406"/>
                    </a:lnTo>
                    <a:lnTo>
                      <a:pt x="71" y="408"/>
                    </a:lnTo>
                    <a:lnTo>
                      <a:pt x="71" y="406"/>
                    </a:lnTo>
                    <a:lnTo>
                      <a:pt x="71" y="404"/>
                    </a:lnTo>
                    <a:lnTo>
                      <a:pt x="69" y="404"/>
                    </a:lnTo>
                    <a:lnTo>
                      <a:pt x="69" y="401"/>
                    </a:lnTo>
                    <a:lnTo>
                      <a:pt x="66" y="401"/>
                    </a:lnTo>
                    <a:lnTo>
                      <a:pt x="66" y="399"/>
                    </a:lnTo>
                    <a:lnTo>
                      <a:pt x="69" y="396"/>
                    </a:lnTo>
                    <a:lnTo>
                      <a:pt x="66" y="396"/>
                    </a:lnTo>
                    <a:lnTo>
                      <a:pt x="66" y="394"/>
                    </a:lnTo>
                    <a:lnTo>
                      <a:pt x="69" y="392"/>
                    </a:lnTo>
                    <a:lnTo>
                      <a:pt x="64" y="387"/>
                    </a:lnTo>
                    <a:lnTo>
                      <a:pt x="64" y="385"/>
                    </a:lnTo>
                    <a:lnTo>
                      <a:pt x="64" y="382"/>
                    </a:lnTo>
                    <a:lnTo>
                      <a:pt x="66" y="382"/>
                    </a:lnTo>
                    <a:lnTo>
                      <a:pt x="69" y="382"/>
                    </a:lnTo>
                    <a:lnTo>
                      <a:pt x="69" y="385"/>
                    </a:lnTo>
                    <a:lnTo>
                      <a:pt x="71" y="385"/>
                    </a:lnTo>
                    <a:lnTo>
                      <a:pt x="73" y="385"/>
                    </a:lnTo>
                    <a:lnTo>
                      <a:pt x="73" y="382"/>
                    </a:lnTo>
                    <a:lnTo>
                      <a:pt x="76" y="382"/>
                    </a:lnTo>
                    <a:lnTo>
                      <a:pt x="78" y="380"/>
                    </a:lnTo>
                    <a:lnTo>
                      <a:pt x="76" y="375"/>
                    </a:lnTo>
                    <a:lnTo>
                      <a:pt x="76" y="373"/>
                    </a:lnTo>
                    <a:lnTo>
                      <a:pt x="73" y="373"/>
                    </a:lnTo>
                    <a:lnTo>
                      <a:pt x="71" y="370"/>
                    </a:lnTo>
                    <a:lnTo>
                      <a:pt x="71" y="366"/>
                    </a:lnTo>
                    <a:lnTo>
                      <a:pt x="71" y="363"/>
                    </a:lnTo>
                    <a:lnTo>
                      <a:pt x="69" y="361"/>
                    </a:lnTo>
                    <a:lnTo>
                      <a:pt x="71" y="361"/>
                    </a:lnTo>
                    <a:lnTo>
                      <a:pt x="73" y="361"/>
                    </a:lnTo>
                    <a:lnTo>
                      <a:pt x="73" y="359"/>
                    </a:lnTo>
                    <a:lnTo>
                      <a:pt x="76" y="361"/>
                    </a:lnTo>
                    <a:lnTo>
                      <a:pt x="76" y="359"/>
                    </a:lnTo>
                    <a:lnTo>
                      <a:pt x="78" y="356"/>
                    </a:lnTo>
                    <a:lnTo>
                      <a:pt x="78" y="354"/>
                    </a:lnTo>
                    <a:lnTo>
                      <a:pt x="81" y="354"/>
                    </a:lnTo>
                    <a:lnTo>
                      <a:pt x="81" y="352"/>
                    </a:lnTo>
                    <a:lnTo>
                      <a:pt x="83" y="352"/>
                    </a:lnTo>
                    <a:lnTo>
                      <a:pt x="83" y="349"/>
                    </a:lnTo>
                    <a:lnTo>
                      <a:pt x="85" y="347"/>
                    </a:lnTo>
                    <a:lnTo>
                      <a:pt x="85" y="344"/>
                    </a:lnTo>
                    <a:lnTo>
                      <a:pt x="88" y="340"/>
                    </a:lnTo>
                    <a:lnTo>
                      <a:pt x="88" y="337"/>
                    </a:lnTo>
                    <a:lnTo>
                      <a:pt x="90" y="337"/>
                    </a:lnTo>
                    <a:lnTo>
                      <a:pt x="90" y="335"/>
                    </a:lnTo>
                    <a:lnTo>
                      <a:pt x="88" y="335"/>
                    </a:lnTo>
                    <a:lnTo>
                      <a:pt x="85" y="337"/>
                    </a:lnTo>
                    <a:lnTo>
                      <a:pt x="85" y="335"/>
                    </a:lnTo>
                    <a:lnTo>
                      <a:pt x="83" y="333"/>
                    </a:lnTo>
                    <a:lnTo>
                      <a:pt x="83" y="335"/>
                    </a:lnTo>
                    <a:lnTo>
                      <a:pt x="81" y="335"/>
                    </a:lnTo>
                    <a:lnTo>
                      <a:pt x="81" y="333"/>
                    </a:lnTo>
                    <a:lnTo>
                      <a:pt x="81" y="330"/>
                    </a:lnTo>
                    <a:lnTo>
                      <a:pt x="78" y="330"/>
                    </a:lnTo>
                    <a:lnTo>
                      <a:pt x="76" y="330"/>
                    </a:lnTo>
                    <a:lnTo>
                      <a:pt x="76" y="328"/>
                    </a:lnTo>
                    <a:lnTo>
                      <a:pt x="73" y="328"/>
                    </a:lnTo>
                    <a:lnTo>
                      <a:pt x="71" y="328"/>
                    </a:lnTo>
                    <a:lnTo>
                      <a:pt x="66" y="330"/>
                    </a:lnTo>
                    <a:lnTo>
                      <a:pt x="62" y="333"/>
                    </a:lnTo>
                    <a:lnTo>
                      <a:pt x="59" y="335"/>
                    </a:lnTo>
                    <a:lnTo>
                      <a:pt x="57" y="337"/>
                    </a:lnTo>
                    <a:lnTo>
                      <a:pt x="55" y="335"/>
                    </a:lnTo>
                    <a:lnTo>
                      <a:pt x="55" y="337"/>
                    </a:lnTo>
                    <a:lnTo>
                      <a:pt x="50" y="335"/>
                    </a:lnTo>
                    <a:lnTo>
                      <a:pt x="48" y="335"/>
                    </a:lnTo>
                    <a:lnTo>
                      <a:pt x="38" y="330"/>
                    </a:lnTo>
                    <a:lnTo>
                      <a:pt x="38" y="328"/>
                    </a:lnTo>
                    <a:lnTo>
                      <a:pt x="36" y="330"/>
                    </a:lnTo>
                    <a:lnTo>
                      <a:pt x="33" y="330"/>
                    </a:lnTo>
                    <a:lnTo>
                      <a:pt x="31" y="328"/>
                    </a:lnTo>
                    <a:lnTo>
                      <a:pt x="31" y="326"/>
                    </a:lnTo>
                    <a:lnTo>
                      <a:pt x="31" y="323"/>
                    </a:lnTo>
                    <a:lnTo>
                      <a:pt x="31" y="319"/>
                    </a:lnTo>
                    <a:lnTo>
                      <a:pt x="26" y="314"/>
                    </a:lnTo>
                    <a:lnTo>
                      <a:pt x="24" y="316"/>
                    </a:lnTo>
                    <a:lnTo>
                      <a:pt x="24" y="314"/>
                    </a:lnTo>
                    <a:lnTo>
                      <a:pt x="24" y="311"/>
                    </a:lnTo>
                    <a:lnTo>
                      <a:pt x="22" y="311"/>
                    </a:lnTo>
                    <a:lnTo>
                      <a:pt x="19" y="311"/>
                    </a:lnTo>
                    <a:lnTo>
                      <a:pt x="17" y="311"/>
                    </a:lnTo>
                    <a:lnTo>
                      <a:pt x="12" y="311"/>
                    </a:lnTo>
                    <a:lnTo>
                      <a:pt x="14" y="311"/>
                    </a:lnTo>
                    <a:lnTo>
                      <a:pt x="12" y="309"/>
                    </a:lnTo>
                    <a:lnTo>
                      <a:pt x="12" y="307"/>
                    </a:lnTo>
                    <a:lnTo>
                      <a:pt x="14" y="307"/>
                    </a:lnTo>
                    <a:lnTo>
                      <a:pt x="17" y="307"/>
                    </a:lnTo>
                    <a:lnTo>
                      <a:pt x="14" y="307"/>
                    </a:lnTo>
                    <a:lnTo>
                      <a:pt x="17" y="307"/>
                    </a:lnTo>
                    <a:lnTo>
                      <a:pt x="17" y="300"/>
                    </a:lnTo>
                    <a:lnTo>
                      <a:pt x="14" y="293"/>
                    </a:lnTo>
                    <a:lnTo>
                      <a:pt x="14" y="288"/>
                    </a:lnTo>
                    <a:lnTo>
                      <a:pt x="14" y="285"/>
                    </a:lnTo>
                    <a:lnTo>
                      <a:pt x="10" y="285"/>
                    </a:lnTo>
                    <a:lnTo>
                      <a:pt x="5" y="285"/>
                    </a:lnTo>
                    <a:lnTo>
                      <a:pt x="3" y="285"/>
                    </a:lnTo>
                    <a:lnTo>
                      <a:pt x="0" y="276"/>
                    </a:lnTo>
                    <a:lnTo>
                      <a:pt x="3" y="267"/>
                    </a:lnTo>
                    <a:lnTo>
                      <a:pt x="3" y="264"/>
                    </a:lnTo>
                    <a:lnTo>
                      <a:pt x="5" y="259"/>
                    </a:lnTo>
                    <a:lnTo>
                      <a:pt x="12" y="257"/>
                    </a:lnTo>
                    <a:lnTo>
                      <a:pt x="14" y="255"/>
                    </a:lnTo>
                    <a:lnTo>
                      <a:pt x="17" y="252"/>
                    </a:lnTo>
                    <a:lnTo>
                      <a:pt x="19" y="252"/>
                    </a:lnTo>
                    <a:lnTo>
                      <a:pt x="22" y="252"/>
                    </a:lnTo>
                    <a:lnTo>
                      <a:pt x="26" y="252"/>
                    </a:lnTo>
                    <a:lnTo>
                      <a:pt x="26" y="255"/>
                    </a:lnTo>
                    <a:lnTo>
                      <a:pt x="36" y="255"/>
                    </a:lnTo>
                    <a:lnTo>
                      <a:pt x="38" y="252"/>
                    </a:lnTo>
                    <a:lnTo>
                      <a:pt x="40" y="248"/>
                    </a:lnTo>
                    <a:lnTo>
                      <a:pt x="43" y="245"/>
                    </a:lnTo>
                    <a:lnTo>
                      <a:pt x="62" y="241"/>
                    </a:lnTo>
                    <a:lnTo>
                      <a:pt x="62" y="238"/>
                    </a:lnTo>
                    <a:lnTo>
                      <a:pt x="66" y="233"/>
                    </a:lnTo>
                    <a:lnTo>
                      <a:pt x="85" y="226"/>
                    </a:lnTo>
                    <a:lnTo>
                      <a:pt x="88" y="222"/>
                    </a:lnTo>
                    <a:lnTo>
                      <a:pt x="88" y="212"/>
                    </a:lnTo>
                    <a:lnTo>
                      <a:pt x="90" y="210"/>
                    </a:lnTo>
                    <a:lnTo>
                      <a:pt x="90" y="207"/>
                    </a:lnTo>
                    <a:lnTo>
                      <a:pt x="92" y="205"/>
                    </a:lnTo>
                    <a:lnTo>
                      <a:pt x="88" y="179"/>
                    </a:lnTo>
                    <a:lnTo>
                      <a:pt x="85" y="174"/>
                    </a:lnTo>
                    <a:lnTo>
                      <a:pt x="83" y="174"/>
                    </a:lnTo>
                    <a:lnTo>
                      <a:pt x="85" y="172"/>
                    </a:lnTo>
                    <a:lnTo>
                      <a:pt x="114" y="167"/>
                    </a:lnTo>
                    <a:lnTo>
                      <a:pt x="116" y="165"/>
                    </a:lnTo>
                    <a:lnTo>
                      <a:pt x="114" y="158"/>
                    </a:lnTo>
                    <a:lnTo>
                      <a:pt x="123" y="130"/>
                    </a:lnTo>
                    <a:lnTo>
                      <a:pt x="130" y="130"/>
                    </a:lnTo>
                    <a:lnTo>
                      <a:pt x="130" y="132"/>
                    </a:lnTo>
                    <a:lnTo>
                      <a:pt x="135" y="132"/>
                    </a:lnTo>
                    <a:lnTo>
                      <a:pt x="144" y="132"/>
                    </a:lnTo>
                    <a:lnTo>
                      <a:pt x="149" y="137"/>
                    </a:lnTo>
                    <a:lnTo>
                      <a:pt x="151" y="134"/>
                    </a:lnTo>
                    <a:lnTo>
                      <a:pt x="159" y="132"/>
                    </a:lnTo>
                    <a:lnTo>
                      <a:pt x="159" y="111"/>
                    </a:lnTo>
                    <a:lnTo>
                      <a:pt x="161" y="106"/>
                    </a:lnTo>
                    <a:lnTo>
                      <a:pt x="166" y="106"/>
                    </a:lnTo>
                    <a:lnTo>
                      <a:pt x="170" y="106"/>
                    </a:lnTo>
                    <a:lnTo>
                      <a:pt x="175" y="101"/>
                    </a:lnTo>
                    <a:lnTo>
                      <a:pt x="177" y="96"/>
                    </a:lnTo>
                    <a:lnTo>
                      <a:pt x="182" y="99"/>
                    </a:lnTo>
                    <a:lnTo>
                      <a:pt x="187" y="94"/>
                    </a:lnTo>
                    <a:lnTo>
                      <a:pt x="192" y="104"/>
                    </a:lnTo>
                    <a:lnTo>
                      <a:pt x="199" y="111"/>
                    </a:lnTo>
                    <a:lnTo>
                      <a:pt x="201" y="115"/>
                    </a:lnTo>
                    <a:lnTo>
                      <a:pt x="203" y="118"/>
                    </a:lnTo>
                    <a:lnTo>
                      <a:pt x="206" y="115"/>
                    </a:lnTo>
                    <a:lnTo>
                      <a:pt x="210" y="115"/>
                    </a:lnTo>
                    <a:lnTo>
                      <a:pt x="213" y="118"/>
                    </a:lnTo>
                    <a:lnTo>
                      <a:pt x="218" y="118"/>
                    </a:lnTo>
                    <a:lnTo>
                      <a:pt x="227" y="141"/>
                    </a:lnTo>
                    <a:lnTo>
                      <a:pt x="227" y="158"/>
                    </a:lnTo>
                    <a:lnTo>
                      <a:pt x="225" y="163"/>
                    </a:lnTo>
                    <a:lnTo>
                      <a:pt x="225" y="165"/>
                    </a:lnTo>
                    <a:lnTo>
                      <a:pt x="227" y="167"/>
                    </a:lnTo>
                    <a:lnTo>
                      <a:pt x="248" y="172"/>
                    </a:lnTo>
                    <a:lnTo>
                      <a:pt x="255" y="170"/>
                    </a:lnTo>
                    <a:lnTo>
                      <a:pt x="284" y="184"/>
                    </a:lnTo>
                    <a:lnTo>
                      <a:pt x="286" y="184"/>
                    </a:lnTo>
                    <a:lnTo>
                      <a:pt x="307" y="212"/>
                    </a:lnTo>
                    <a:lnTo>
                      <a:pt x="310" y="212"/>
                    </a:lnTo>
                    <a:lnTo>
                      <a:pt x="355" y="210"/>
                    </a:lnTo>
                    <a:lnTo>
                      <a:pt x="369" y="215"/>
                    </a:lnTo>
                    <a:lnTo>
                      <a:pt x="376" y="219"/>
                    </a:lnTo>
                    <a:lnTo>
                      <a:pt x="399" y="229"/>
                    </a:lnTo>
                    <a:lnTo>
                      <a:pt x="404" y="229"/>
                    </a:lnTo>
                    <a:lnTo>
                      <a:pt x="407" y="229"/>
                    </a:lnTo>
                    <a:lnTo>
                      <a:pt x="409" y="231"/>
                    </a:lnTo>
                    <a:lnTo>
                      <a:pt x="411" y="233"/>
                    </a:lnTo>
                    <a:lnTo>
                      <a:pt x="414" y="233"/>
                    </a:lnTo>
                    <a:lnTo>
                      <a:pt x="418" y="229"/>
                    </a:lnTo>
                    <a:lnTo>
                      <a:pt x="433" y="224"/>
                    </a:lnTo>
                    <a:lnTo>
                      <a:pt x="435" y="222"/>
                    </a:lnTo>
                    <a:lnTo>
                      <a:pt x="449" y="217"/>
                    </a:lnTo>
                    <a:lnTo>
                      <a:pt x="456" y="219"/>
                    </a:lnTo>
                    <a:lnTo>
                      <a:pt x="461" y="217"/>
                    </a:lnTo>
                    <a:lnTo>
                      <a:pt x="468" y="219"/>
                    </a:lnTo>
                    <a:lnTo>
                      <a:pt x="475" y="217"/>
                    </a:lnTo>
                    <a:lnTo>
                      <a:pt x="489" y="210"/>
                    </a:lnTo>
                    <a:lnTo>
                      <a:pt x="492" y="205"/>
                    </a:lnTo>
                    <a:lnTo>
                      <a:pt x="506" y="193"/>
                    </a:lnTo>
                    <a:lnTo>
                      <a:pt x="506" y="191"/>
                    </a:lnTo>
                    <a:lnTo>
                      <a:pt x="501" y="184"/>
                    </a:lnTo>
                    <a:lnTo>
                      <a:pt x="501" y="182"/>
                    </a:lnTo>
                    <a:lnTo>
                      <a:pt x="506" y="172"/>
                    </a:lnTo>
                    <a:lnTo>
                      <a:pt x="513" y="170"/>
                    </a:lnTo>
                    <a:lnTo>
                      <a:pt x="515" y="172"/>
                    </a:lnTo>
                    <a:lnTo>
                      <a:pt x="518" y="174"/>
                    </a:lnTo>
                    <a:lnTo>
                      <a:pt x="527" y="174"/>
                    </a:lnTo>
                    <a:lnTo>
                      <a:pt x="534" y="172"/>
                    </a:lnTo>
                    <a:lnTo>
                      <a:pt x="544" y="160"/>
                    </a:lnTo>
                    <a:lnTo>
                      <a:pt x="548" y="160"/>
                    </a:lnTo>
                    <a:lnTo>
                      <a:pt x="555" y="158"/>
                    </a:lnTo>
                    <a:lnTo>
                      <a:pt x="572" y="141"/>
                    </a:lnTo>
                    <a:lnTo>
                      <a:pt x="596" y="139"/>
                    </a:lnTo>
                    <a:lnTo>
                      <a:pt x="603" y="139"/>
                    </a:lnTo>
                    <a:lnTo>
                      <a:pt x="605" y="139"/>
                    </a:lnTo>
                    <a:lnTo>
                      <a:pt x="605" y="137"/>
                    </a:lnTo>
                    <a:lnTo>
                      <a:pt x="603" y="134"/>
                    </a:lnTo>
                    <a:lnTo>
                      <a:pt x="603" y="127"/>
                    </a:lnTo>
                    <a:lnTo>
                      <a:pt x="600" y="125"/>
                    </a:lnTo>
                    <a:lnTo>
                      <a:pt x="591" y="115"/>
                    </a:lnTo>
                    <a:lnTo>
                      <a:pt x="588" y="113"/>
                    </a:lnTo>
                    <a:lnTo>
                      <a:pt x="579" y="120"/>
                    </a:lnTo>
                    <a:lnTo>
                      <a:pt x="567" y="122"/>
                    </a:lnTo>
                    <a:lnTo>
                      <a:pt x="555" y="120"/>
                    </a:lnTo>
                    <a:lnTo>
                      <a:pt x="555" y="118"/>
                    </a:lnTo>
                    <a:lnTo>
                      <a:pt x="553" y="106"/>
                    </a:lnTo>
                    <a:lnTo>
                      <a:pt x="555" y="101"/>
                    </a:lnTo>
                    <a:lnTo>
                      <a:pt x="555" y="89"/>
                    </a:lnTo>
                    <a:lnTo>
                      <a:pt x="562" y="78"/>
                    </a:lnTo>
                    <a:lnTo>
                      <a:pt x="565" y="75"/>
                    </a:lnTo>
                    <a:lnTo>
                      <a:pt x="565" y="73"/>
                    </a:lnTo>
                    <a:lnTo>
                      <a:pt x="584" y="82"/>
                    </a:lnTo>
                    <a:lnTo>
                      <a:pt x="588" y="82"/>
                    </a:lnTo>
                    <a:lnTo>
                      <a:pt x="603" y="70"/>
                    </a:lnTo>
                    <a:lnTo>
                      <a:pt x="603" y="66"/>
                    </a:lnTo>
                    <a:lnTo>
                      <a:pt x="603" y="63"/>
                    </a:lnTo>
                    <a:lnTo>
                      <a:pt x="607" y="59"/>
                    </a:lnTo>
                    <a:lnTo>
                      <a:pt x="612" y="42"/>
                    </a:lnTo>
                    <a:lnTo>
                      <a:pt x="617" y="40"/>
                    </a:lnTo>
                    <a:lnTo>
                      <a:pt x="621" y="33"/>
                    </a:lnTo>
                    <a:lnTo>
                      <a:pt x="621" y="30"/>
                    </a:lnTo>
                    <a:lnTo>
                      <a:pt x="621" y="28"/>
                    </a:lnTo>
                    <a:lnTo>
                      <a:pt x="621" y="21"/>
                    </a:lnTo>
                    <a:lnTo>
                      <a:pt x="612" y="23"/>
                    </a:lnTo>
                    <a:lnTo>
                      <a:pt x="612" y="21"/>
                    </a:lnTo>
                    <a:lnTo>
                      <a:pt x="614" y="19"/>
                    </a:lnTo>
                    <a:lnTo>
                      <a:pt x="619" y="11"/>
                    </a:lnTo>
                    <a:lnTo>
                      <a:pt x="621" y="9"/>
                    </a:lnTo>
                    <a:lnTo>
                      <a:pt x="624" y="7"/>
                    </a:lnTo>
                    <a:lnTo>
                      <a:pt x="662" y="0"/>
                    </a:lnTo>
                    <a:lnTo>
                      <a:pt x="671" y="9"/>
                    </a:lnTo>
                    <a:lnTo>
                      <a:pt x="676" y="9"/>
                    </a:lnTo>
                    <a:lnTo>
                      <a:pt x="681" y="9"/>
                    </a:lnTo>
                    <a:lnTo>
                      <a:pt x="688" y="11"/>
                    </a:lnTo>
                    <a:lnTo>
                      <a:pt x="692" y="19"/>
                    </a:lnTo>
                    <a:lnTo>
                      <a:pt x="692" y="21"/>
                    </a:lnTo>
                    <a:lnTo>
                      <a:pt x="697" y="26"/>
                    </a:lnTo>
                    <a:lnTo>
                      <a:pt x="711" y="70"/>
                    </a:lnTo>
                    <a:lnTo>
                      <a:pt x="711" y="80"/>
                    </a:lnTo>
                    <a:lnTo>
                      <a:pt x="716" y="82"/>
                    </a:lnTo>
                    <a:lnTo>
                      <a:pt x="721" y="85"/>
                    </a:lnTo>
                    <a:lnTo>
                      <a:pt x="725" y="82"/>
                    </a:lnTo>
                    <a:lnTo>
                      <a:pt x="740" y="87"/>
                    </a:lnTo>
                    <a:lnTo>
                      <a:pt x="747" y="94"/>
                    </a:lnTo>
                    <a:lnTo>
                      <a:pt x="749" y="94"/>
                    </a:lnTo>
                    <a:lnTo>
                      <a:pt x="754" y="96"/>
                    </a:lnTo>
                    <a:lnTo>
                      <a:pt x="754" y="99"/>
                    </a:lnTo>
                    <a:lnTo>
                      <a:pt x="754" y="101"/>
                    </a:lnTo>
                    <a:lnTo>
                      <a:pt x="756" y="104"/>
                    </a:lnTo>
                    <a:lnTo>
                      <a:pt x="756" y="113"/>
                    </a:lnTo>
                    <a:lnTo>
                      <a:pt x="761" y="120"/>
                    </a:lnTo>
                    <a:lnTo>
                      <a:pt x="766" y="120"/>
                    </a:lnTo>
                    <a:lnTo>
                      <a:pt x="770" y="120"/>
                    </a:lnTo>
                    <a:lnTo>
                      <a:pt x="773" y="120"/>
                    </a:lnTo>
                    <a:lnTo>
                      <a:pt x="789" y="111"/>
                    </a:lnTo>
                    <a:lnTo>
                      <a:pt x="794" y="111"/>
                    </a:lnTo>
                    <a:lnTo>
                      <a:pt x="810" y="104"/>
                    </a:lnTo>
                    <a:lnTo>
                      <a:pt x="810" y="106"/>
                    </a:lnTo>
                    <a:lnTo>
                      <a:pt x="808" y="108"/>
                    </a:lnTo>
                    <a:lnTo>
                      <a:pt x="808" y="113"/>
                    </a:lnTo>
                    <a:lnTo>
                      <a:pt x="808" y="118"/>
                    </a:lnTo>
                    <a:lnTo>
                      <a:pt x="808" y="122"/>
                    </a:lnTo>
                    <a:lnTo>
                      <a:pt x="801" y="127"/>
                    </a:lnTo>
                    <a:lnTo>
                      <a:pt x="796" y="151"/>
                    </a:lnTo>
                    <a:lnTo>
                      <a:pt x="789" y="165"/>
                    </a:lnTo>
                    <a:lnTo>
                      <a:pt x="787" y="170"/>
                    </a:lnTo>
                    <a:lnTo>
                      <a:pt x="784" y="172"/>
                    </a:lnTo>
                    <a:lnTo>
                      <a:pt x="782" y="170"/>
                    </a:lnTo>
                    <a:lnTo>
                      <a:pt x="770" y="167"/>
                    </a:lnTo>
                    <a:lnTo>
                      <a:pt x="758" y="177"/>
                    </a:lnTo>
                    <a:lnTo>
                      <a:pt x="761" y="182"/>
                    </a:lnTo>
                    <a:lnTo>
                      <a:pt x="763" y="200"/>
                    </a:lnTo>
                    <a:lnTo>
                      <a:pt x="758" y="207"/>
                    </a:lnTo>
                    <a:lnTo>
                      <a:pt x="754" y="212"/>
                    </a:lnTo>
                    <a:lnTo>
                      <a:pt x="754" y="215"/>
                    </a:lnTo>
                    <a:lnTo>
                      <a:pt x="751" y="215"/>
                    </a:lnTo>
                    <a:lnTo>
                      <a:pt x="749" y="212"/>
                    </a:lnTo>
                    <a:lnTo>
                      <a:pt x="747" y="210"/>
                    </a:lnTo>
                    <a:lnTo>
                      <a:pt x="744" y="212"/>
                    </a:lnTo>
                    <a:lnTo>
                      <a:pt x="740" y="219"/>
                    </a:lnTo>
                    <a:lnTo>
                      <a:pt x="733" y="226"/>
                    </a:lnTo>
                    <a:lnTo>
                      <a:pt x="723" y="226"/>
                    </a:lnTo>
                    <a:lnTo>
                      <a:pt x="721" y="229"/>
                    </a:lnTo>
                    <a:lnTo>
                      <a:pt x="723" y="236"/>
                    </a:lnTo>
                    <a:lnTo>
                      <a:pt x="714" y="238"/>
                    </a:lnTo>
                    <a:lnTo>
                      <a:pt x="709" y="236"/>
                    </a:lnTo>
                    <a:lnTo>
                      <a:pt x="704" y="233"/>
                    </a:lnTo>
                    <a:lnTo>
                      <a:pt x="683" y="252"/>
                    </a:lnTo>
                    <a:lnTo>
                      <a:pt x="678" y="255"/>
                    </a:lnTo>
                    <a:lnTo>
                      <a:pt x="671" y="262"/>
                    </a:lnTo>
                    <a:lnTo>
                      <a:pt x="671" y="264"/>
                    </a:lnTo>
                    <a:lnTo>
                      <a:pt x="659" y="267"/>
                    </a:lnTo>
                    <a:lnTo>
                      <a:pt x="659" y="264"/>
                    </a:lnTo>
                    <a:lnTo>
                      <a:pt x="655" y="269"/>
                    </a:lnTo>
                    <a:lnTo>
                      <a:pt x="645" y="271"/>
                    </a:lnTo>
                    <a:lnTo>
                      <a:pt x="643" y="274"/>
                    </a:lnTo>
                    <a:lnTo>
                      <a:pt x="640" y="276"/>
                    </a:lnTo>
                    <a:lnTo>
                      <a:pt x="638" y="278"/>
                    </a:lnTo>
                    <a:lnTo>
                      <a:pt x="636" y="278"/>
                    </a:lnTo>
                    <a:lnTo>
                      <a:pt x="636" y="281"/>
                    </a:lnTo>
                    <a:lnTo>
                      <a:pt x="631" y="283"/>
                    </a:lnTo>
                    <a:lnTo>
                      <a:pt x="629" y="281"/>
                    </a:lnTo>
                    <a:lnTo>
                      <a:pt x="631" y="278"/>
                    </a:lnTo>
                    <a:lnTo>
                      <a:pt x="636" y="278"/>
                    </a:lnTo>
                    <a:lnTo>
                      <a:pt x="636" y="274"/>
                    </a:lnTo>
                    <a:lnTo>
                      <a:pt x="633" y="271"/>
                    </a:lnTo>
                    <a:lnTo>
                      <a:pt x="631" y="269"/>
                    </a:lnTo>
                    <a:lnTo>
                      <a:pt x="633" y="269"/>
                    </a:lnTo>
                    <a:lnTo>
                      <a:pt x="633" y="267"/>
                    </a:lnTo>
                    <a:lnTo>
                      <a:pt x="636" y="264"/>
                    </a:lnTo>
                    <a:lnTo>
                      <a:pt x="643" y="252"/>
                    </a:lnTo>
                    <a:lnTo>
                      <a:pt x="640" y="248"/>
                    </a:lnTo>
                    <a:lnTo>
                      <a:pt x="638" y="245"/>
                    </a:lnTo>
                    <a:lnTo>
                      <a:pt x="638" y="243"/>
                    </a:lnTo>
                    <a:lnTo>
                      <a:pt x="636" y="245"/>
                    </a:lnTo>
                    <a:lnTo>
                      <a:pt x="631" y="245"/>
                    </a:lnTo>
                    <a:lnTo>
                      <a:pt x="629" y="245"/>
                    </a:lnTo>
                    <a:lnTo>
                      <a:pt x="619" y="259"/>
                    </a:lnTo>
                    <a:lnTo>
                      <a:pt x="607" y="264"/>
                    </a:lnTo>
                    <a:lnTo>
                      <a:pt x="605" y="271"/>
                    </a:lnTo>
                    <a:lnTo>
                      <a:pt x="603" y="274"/>
                    </a:lnTo>
                    <a:lnTo>
                      <a:pt x="600" y="276"/>
                    </a:lnTo>
                    <a:lnTo>
                      <a:pt x="591" y="276"/>
                    </a:lnTo>
                    <a:lnTo>
                      <a:pt x="586" y="276"/>
                    </a:lnTo>
                    <a:lnTo>
                      <a:pt x="584" y="278"/>
                    </a:lnTo>
                    <a:lnTo>
                      <a:pt x="581" y="288"/>
                    </a:lnTo>
                    <a:lnTo>
                      <a:pt x="588" y="293"/>
                    </a:lnTo>
                    <a:lnTo>
                      <a:pt x="591" y="295"/>
                    </a:lnTo>
                    <a:lnTo>
                      <a:pt x="593" y="297"/>
                    </a:lnTo>
                    <a:lnTo>
                      <a:pt x="596" y="297"/>
                    </a:lnTo>
                    <a:lnTo>
                      <a:pt x="596" y="300"/>
                    </a:lnTo>
                    <a:lnTo>
                      <a:pt x="598" y="302"/>
                    </a:lnTo>
                    <a:lnTo>
                      <a:pt x="598" y="304"/>
                    </a:lnTo>
                    <a:lnTo>
                      <a:pt x="600" y="309"/>
                    </a:lnTo>
                    <a:lnTo>
                      <a:pt x="607" y="311"/>
                    </a:lnTo>
                    <a:lnTo>
                      <a:pt x="610" y="309"/>
                    </a:lnTo>
                    <a:lnTo>
                      <a:pt x="614" y="307"/>
                    </a:lnTo>
                    <a:lnTo>
                      <a:pt x="617" y="304"/>
                    </a:lnTo>
                    <a:lnTo>
                      <a:pt x="619" y="302"/>
                    </a:lnTo>
                    <a:lnTo>
                      <a:pt x="624" y="300"/>
                    </a:lnTo>
                    <a:lnTo>
                      <a:pt x="626" y="300"/>
                    </a:lnTo>
                    <a:lnTo>
                      <a:pt x="631" y="302"/>
                    </a:lnTo>
                    <a:lnTo>
                      <a:pt x="633" y="302"/>
                    </a:lnTo>
                    <a:lnTo>
                      <a:pt x="633" y="304"/>
                    </a:lnTo>
                    <a:lnTo>
                      <a:pt x="638" y="304"/>
                    </a:lnTo>
                    <a:lnTo>
                      <a:pt x="640" y="304"/>
                    </a:lnTo>
                    <a:lnTo>
                      <a:pt x="645" y="304"/>
                    </a:lnTo>
                    <a:lnTo>
                      <a:pt x="647" y="304"/>
                    </a:lnTo>
                    <a:lnTo>
                      <a:pt x="647" y="307"/>
                    </a:lnTo>
                    <a:lnTo>
                      <a:pt x="647" y="309"/>
                    </a:lnTo>
                    <a:lnTo>
                      <a:pt x="647" y="311"/>
                    </a:lnTo>
                    <a:lnTo>
                      <a:pt x="645" y="316"/>
                    </a:lnTo>
                    <a:lnTo>
                      <a:pt x="643" y="314"/>
                    </a:lnTo>
                    <a:lnTo>
                      <a:pt x="643" y="311"/>
                    </a:lnTo>
                    <a:lnTo>
                      <a:pt x="640" y="314"/>
                    </a:lnTo>
                    <a:lnTo>
                      <a:pt x="640" y="311"/>
                    </a:lnTo>
                    <a:lnTo>
                      <a:pt x="638" y="314"/>
                    </a:lnTo>
                    <a:lnTo>
                      <a:pt x="636" y="316"/>
                    </a:lnTo>
                    <a:lnTo>
                      <a:pt x="631" y="316"/>
                    </a:lnTo>
                    <a:lnTo>
                      <a:pt x="629" y="319"/>
                    </a:lnTo>
                    <a:lnTo>
                      <a:pt x="624" y="319"/>
                    </a:lnTo>
                    <a:lnTo>
                      <a:pt x="626" y="321"/>
                    </a:lnTo>
                    <a:lnTo>
                      <a:pt x="624" y="321"/>
                    </a:lnTo>
                    <a:lnTo>
                      <a:pt x="624" y="323"/>
                    </a:lnTo>
                    <a:lnTo>
                      <a:pt x="621" y="328"/>
                    </a:lnTo>
                    <a:lnTo>
                      <a:pt x="619" y="328"/>
                    </a:lnTo>
                    <a:lnTo>
                      <a:pt x="619" y="326"/>
                    </a:lnTo>
                    <a:lnTo>
                      <a:pt x="617" y="326"/>
                    </a:lnTo>
                    <a:lnTo>
                      <a:pt x="614" y="326"/>
                    </a:lnTo>
                    <a:lnTo>
                      <a:pt x="617" y="328"/>
                    </a:lnTo>
                    <a:lnTo>
                      <a:pt x="614" y="333"/>
                    </a:lnTo>
                    <a:lnTo>
                      <a:pt x="610" y="335"/>
                    </a:lnTo>
                    <a:lnTo>
                      <a:pt x="603" y="347"/>
                    </a:lnTo>
                    <a:lnTo>
                      <a:pt x="603" y="349"/>
                    </a:lnTo>
                    <a:lnTo>
                      <a:pt x="617" y="356"/>
                    </a:lnTo>
                    <a:lnTo>
                      <a:pt x="619" y="359"/>
                    </a:lnTo>
                    <a:lnTo>
                      <a:pt x="619" y="361"/>
                    </a:lnTo>
                    <a:lnTo>
                      <a:pt x="621" y="363"/>
                    </a:lnTo>
                    <a:lnTo>
                      <a:pt x="626" y="380"/>
                    </a:lnTo>
                    <a:lnTo>
                      <a:pt x="629" y="385"/>
                    </a:lnTo>
                    <a:lnTo>
                      <a:pt x="631" y="385"/>
                    </a:lnTo>
                    <a:lnTo>
                      <a:pt x="631" y="387"/>
                    </a:lnTo>
                    <a:lnTo>
                      <a:pt x="638" y="396"/>
                    </a:lnTo>
                    <a:lnTo>
                      <a:pt x="631" y="394"/>
                    </a:lnTo>
                    <a:lnTo>
                      <a:pt x="629" y="394"/>
                    </a:lnTo>
                    <a:lnTo>
                      <a:pt x="621" y="392"/>
                    </a:lnTo>
                    <a:lnTo>
                      <a:pt x="614" y="392"/>
                    </a:lnTo>
                    <a:lnTo>
                      <a:pt x="614" y="394"/>
                    </a:lnTo>
                    <a:lnTo>
                      <a:pt x="621" y="392"/>
                    </a:lnTo>
                    <a:lnTo>
                      <a:pt x="621" y="394"/>
                    </a:lnTo>
                    <a:lnTo>
                      <a:pt x="624" y="394"/>
                    </a:lnTo>
                    <a:lnTo>
                      <a:pt x="626" y="396"/>
                    </a:lnTo>
                    <a:lnTo>
                      <a:pt x="629" y="396"/>
                    </a:lnTo>
                    <a:lnTo>
                      <a:pt x="631" y="401"/>
                    </a:lnTo>
                    <a:lnTo>
                      <a:pt x="636" y="401"/>
                    </a:lnTo>
                    <a:lnTo>
                      <a:pt x="638" y="408"/>
                    </a:lnTo>
                    <a:lnTo>
                      <a:pt x="636" y="408"/>
                    </a:lnTo>
                    <a:lnTo>
                      <a:pt x="633" y="411"/>
                    </a:lnTo>
                    <a:lnTo>
                      <a:pt x="629" y="413"/>
                    </a:lnTo>
                    <a:lnTo>
                      <a:pt x="626" y="415"/>
                    </a:lnTo>
                    <a:lnTo>
                      <a:pt x="624" y="418"/>
                    </a:lnTo>
                    <a:lnTo>
                      <a:pt x="619" y="418"/>
                    </a:lnTo>
                    <a:lnTo>
                      <a:pt x="614" y="418"/>
                    </a:lnTo>
                    <a:lnTo>
                      <a:pt x="619" y="418"/>
                    </a:lnTo>
                    <a:lnTo>
                      <a:pt x="624" y="420"/>
                    </a:lnTo>
                    <a:lnTo>
                      <a:pt x="629" y="418"/>
                    </a:lnTo>
                    <a:lnTo>
                      <a:pt x="631" y="418"/>
                    </a:lnTo>
                    <a:lnTo>
                      <a:pt x="633" y="420"/>
                    </a:lnTo>
                    <a:lnTo>
                      <a:pt x="633" y="422"/>
                    </a:lnTo>
                    <a:lnTo>
                      <a:pt x="638" y="422"/>
                    </a:lnTo>
                    <a:lnTo>
                      <a:pt x="640" y="425"/>
                    </a:lnTo>
                    <a:lnTo>
                      <a:pt x="633" y="430"/>
                    </a:lnTo>
                    <a:lnTo>
                      <a:pt x="638" y="427"/>
                    </a:lnTo>
                    <a:lnTo>
                      <a:pt x="638" y="434"/>
                    </a:lnTo>
                    <a:lnTo>
                      <a:pt x="636" y="434"/>
                    </a:lnTo>
                    <a:lnTo>
                      <a:pt x="633" y="434"/>
                    </a:lnTo>
                    <a:lnTo>
                      <a:pt x="633" y="439"/>
                    </a:lnTo>
                    <a:lnTo>
                      <a:pt x="633" y="441"/>
                    </a:lnTo>
                    <a:lnTo>
                      <a:pt x="633" y="446"/>
                    </a:lnTo>
                    <a:lnTo>
                      <a:pt x="631" y="451"/>
                    </a:lnTo>
                    <a:lnTo>
                      <a:pt x="631" y="448"/>
                    </a:lnTo>
                    <a:lnTo>
                      <a:pt x="629" y="448"/>
                    </a:lnTo>
                    <a:lnTo>
                      <a:pt x="621" y="460"/>
                    </a:lnTo>
                    <a:lnTo>
                      <a:pt x="619" y="460"/>
                    </a:lnTo>
                    <a:lnTo>
                      <a:pt x="617" y="465"/>
                    </a:lnTo>
                    <a:lnTo>
                      <a:pt x="614" y="470"/>
                    </a:lnTo>
                    <a:lnTo>
                      <a:pt x="614" y="472"/>
                    </a:lnTo>
                    <a:lnTo>
                      <a:pt x="612" y="474"/>
                    </a:lnTo>
                    <a:lnTo>
                      <a:pt x="612" y="470"/>
                    </a:lnTo>
                    <a:lnTo>
                      <a:pt x="610" y="470"/>
                    </a:lnTo>
                    <a:lnTo>
                      <a:pt x="607" y="472"/>
                    </a:lnTo>
                    <a:lnTo>
                      <a:pt x="610" y="477"/>
                    </a:lnTo>
                    <a:lnTo>
                      <a:pt x="607" y="481"/>
                    </a:lnTo>
                    <a:lnTo>
                      <a:pt x="607" y="484"/>
                    </a:lnTo>
                    <a:lnTo>
                      <a:pt x="607" y="486"/>
                    </a:lnTo>
                    <a:lnTo>
                      <a:pt x="605" y="486"/>
                    </a:lnTo>
                    <a:lnTo>
                      <a:pt x="607" y="489"/>
                    </a:lnTo>
                    <a:lnTo>
                      <a:pt x="605" y="491"/>
                    </a:lnTo>
                    <a:lnTo>
                      <a:pt x="605" y="489"/>
                    </a:lnTo>
                    <a:lnTo>
                      <a:pt x="603" y="489"/>
                    </a:lnTo>
                    <a:lnTo>
                      <a:pt x="603" y="491"/>
                    </a:lnTo>
                    <a:lnTo>
                      <a:pt x="603" y="493"/>
                    </a:lnTo>
                    <a:lnTo>
                      <a:pt x="600" y="493"/>
                    </a:lnTo>
                    <a:lnTo>
                      <a:pt x="598" y="498"/>
                    </a:lnTo>
                    <a:lnTo>
                      <a:pt x="596" y="498"/>
                    </a:lnTo>
                    <a:lnTo>
                      <a:pt x="596" y="500"/>
                    </a:lnTo>
                    <a:lnTo>
                      <a:pt x="596" y="503"/>
                    </a:lnTo>
                    <a:lnTo>
                      <a:pt x="591" y="503"/>
                    </a:lnTo>
                    <a:lnTo>
                      <a:pt x="588" y="503"/>
                    </a:lnTo>
                    <a:lnTo>
                      <a:pt x="586" y="503"/>
                    </a:lnTo>
                    <a:lnTo>
                      <a:pt x="586" y="505"/>
                    </a:lnTo>
                    <a:lnTo>
                      <a:pt x="588" y="505"/>
                    </a:lnTo>
                    <a:lnTo>
                      <a:pt x="586" y="507"/>
                    </a:lnTo>
                    <a:lnTo>
                      <a:pt x="584" y="512"/>
                    </a:lnTo>
                    <a:lnTo>
                      <a:pt x="581" y="512"/>
                    </a:lnTo>
                    <a:lnTo>
                      <a:pt x="581" y="515"/>
                    </a:lnTo>
                    <a:lnTo>
                      <a:pt x="581" y="512"/>
                    </a:lnTo>
                    <a:lnTo>
                      <a:pt x="579" y="512"/>
                    </a:lnTo>
                    <a:lnTo>
                      <a:pt x="579" y="515"/>
                    </a:lnTo>
                    <a:lnTo>
                      <a:pt x="577" y="515"/>
                    </a:lnTo>
                    <a:lnTo>
                      <a:pt x="574" y="517"/>
                    </a:lnTo>
                    <a:lnTo>
                      <a:pt x="572" y="517"/>
                    </a:lnTo>
                    <a:lnTo>
                      <a:pt x="567" y="524"/>
                    </a:lnTo>
                    <a:lnTo>
                      <a:pt x="558" y="529"/>
                    </a:lnTo>
                    <a:lnTo>
                      <a:pt x="555" y="526"/>
                    </a:lnTo>
                    <a:lnTo>
                      <a:pt x="555" y="529"/>
                    </a:lnTo>
                    <a:lnTo>
                      <a:pt x="553" y="529"/>
                    </a:lnTo>
                    <a:lnTo>
                      <a:pt x="551" y="529"/>
                    </a:lnTo>
                    <a:lnTo>
                      <a:pt x="548" y="526"/>
                    </a:lnTo>
                    <a:lnTo>
                      <a:pt x="548" y="529"/>
                    </a:lnTo>
                    <a:lnTo>
                      <a:pt x="546" y="531"/>
                    </a:lnTo>
                    <a:lnTo>
                      <a:pt x="544" y="531"/>
                    </a:lnTo>
                    <a:lnTo>
                      <a:pt x="544" y="529"/>
                    </a:lnTo>
                    <a:lnTo>
                      <a:pt x="541" y="529"/>
                    </a:lnTo>
                    <a:lnTo>
                      <a:pt x="541" y="531"/>
                    </a:lnTo>
                    <a:close/>
                  </a:path>
                </a:pathLst>
              </a:custGeom>
              <a:grpFill/>
              <a:ln w="9525">
                <a:noFill/>
                <a:round/>
                <a:headEnd/>
                <a:tailEnd/>
              </a:ln>
            </p:spPr>
            <p:txBody>
              <a:bodyPr/>
              <a:lstStyle/>
              <a:p>
                <a:pPr>
                  <a:defRPr/>
                </a:pPr>
                <a:endParaRPr lang="en-US" sz="1200" kern="0">
                  <a:solidFill>
                    <a:srgbClr val="0096D6"/>
                  </a:solidFill>
                </a:endParaRPr>
              </a:p>
            </p:txBody>
          </p:sp>
          <p:sp>
            <p:nvSpPr>
              <p:cNvPr id="2549" name="Freeform 1125"/>
              <p:cNvSpPr>
                <a:spLocks/>
              </p:cNvSpPr>
              <p:nvPr/>
            </p:nvSpPr>
            <p:spPr bwMode="auto">
              <a:xfrm>
                <a:off x="3853" y="1769"/>
                <a:ext cx="810" cy="564"/>
              </a:xfrm>
              <a:custGeom>
                <a:avLst/>
                <a:gdLst>
                  <a:gd name="T0" fmla="*/ 532 w 810"/>
                  <a:gd name="T1" fmla="*/ 531 h 564"/>
                  <a:gd name="T2" fmla="*/ 515 w 810"/>
                  <a:gd name="T3" fmla="*/ 541 h 564"/>
                  <a:gd name="T4" fmla="*/ 487 w 810"/>
                  <a:gd name="T5" fmla="*/ 559 h 564"/>
                  <a:gd name="T6" fmla="*/ 461 w 810"/>
                  <a:gd name="T7" fmla="*/ 545 h 564"/>
                  <a:gd name="T8" fmla="*/ 428 w 810"/>
                  <a:gd name="T9" fmla="*/ 526 h 564"/>
                  <a:gd name="T10" fmla="*/ 388 w 810"/>
                  <a:gd name="T11" fmla="*/ 531 h 564"/>
                  <a:gd name="T12" fmla="*/ 371 w 810"/>
                  <a:gd name="T13" fmla="*/ 548 h 564"/>
                  <a:gd name="T14" fmla="*/ 333 w 810"/>
                  <a:gd name="T15" fmla="*/ 512 h 564"/>
                  <a:gd name="T16" fmla="*/ 331 w 810"/>
                  <a:gd name="T17" fmla="*/ 458 h 564"/>
                  <a:gd name="T18" fmla="*/ 300 w 810"/>
                  <a:gd name="T19" fmla="*/ 446 h 564"/>
                  <a:gd name="T20" fmla="*/ 270 w 810"/>
                  <a:gd name="T21" fmla="*/ 437 h 564"/>
                  <a:gd name="T22" fmla="*/ 222 w 810"/>
                  <a:gd name="T23" fmla="*/ 448 h 564"/>
                  <a:gd name="T24" fmla="*/ 201 w 810"/>
                  <a:gd name="T25" fmla="*/ 456 h 564"/>
                  <a:gd name="T26" fmla="*/ 182 w 810"/>
                  <a:gd name="T27" fmla="*/ 456 h 564"/>
                  <a:gd name="T28" fmla="*/ 161 w 810"/>
                  <a:gd name="T29" fmla="*/ 451 h 564"/>
                  <a:gd name="T30" fmla="*/ 142 w 810"/>
                  <a:gd name="T31" fmla="*/ 441 h 564"/>
                  <a:gd name="T32" fmla="*/ 135 w 810"/>
                  <a:gd name="T33" fmla="*/ 434 h 564"/>
                  <a:gd name="T34" fmla="*/ 102 w 810"/>
                  <a:gd name="T35" fmla="*/ 418 h 564"/>
                  <a:gd name="T36" fmla="*/ 88 w 810"/>
                  <a:gd name="T37" fmla="*/ 413 h 564"/>
                  <a:gd name="T38" fmla="*/ 73 w 810"/>
                  <a:gd name="T39" fmla="*/ 406 h 564"/>
                  <a:gd name="T40" fmla="*/ 69 w 810"/>
                  <a:gd name="T41" fmla="*/ 392 h 564"/>
                  <a:gd name="T42" fmla="*/ 71 w 810"/>
                  <a:gd name="T43" fmla="*/ 385 h 564"/>
                  <a:gd name="T44" fmla="*/ 76 w 810"/>
                  <a:gd name="T45" fmla="*/ 373 h 564"/>
                  <a:gd name="T46" fmla="*/ 73 w 810"/>
                  <a:gd name="T47" fmla="*/ 361 h 564"/>
                  <a:gd name="T48" fmla="*/ 85 w 810"/>
                  <a:gd name="T49" fmla="*/ 347 h 564"/>
                  <a:gd name="T50" fmla="*/ 83 w 810"/>
                  <a:gd name="T51" fmla="*/ 335 h 564"/>
                  <a:gd name="T52" fmla="*/ 73 w 810"/>
                  <a:gd name="T53" fmla="*/ 328 h 564"/>
                  <a:gd name="T54" fmla="*/ 38 w 810"/>
                  <a:gd name="T55" fmla="*/ 330 h 564"/>
                  <a:gd name="T56" fmla="*/ 31 w 810"/>
                  <a:gd name="T57" fmla="*/ 323 h 564"/>
                  <a:gd name="T58" fmla="*/ 19 w 810"/>
                  <a:gd name="T59" fmla="*/ 311 h 564"/>
                  <a:gd name="T60" fmla="*/ 17 w 810"/>
                  <a:gd name="T61" fmla="*/ 307 h 564"/>
                  <a:gd name="T62" fmla="*/ 14 w 810"/>
                  <a:gd name="T63" fmla="*/ 255 h 564"/>
                  <a:gd name="T64" fmla="*/ 66 w 810"/>
                  <a:gd name="T65" fmla="*/ 233 h 564"/>
                  <a:gd name="T66" fmla="*/ 114 w 810"/>
                  <a:gd name="T67" fmla="*/ 158 h 564"/>
                  <a:gd name="T68" fmla="*/ 175 w 810"/>
                  <a:gd name="T69" fmla="*/ 101 h 564"/>
                  <a:gd name="T70" fmla="*/ 218 w 810"/>
                  <a:gd name="T71" fmla="*/ 118 h 564"/>
                  <a:gd name="T72" fmla="*/ 369 w 810"/>
                  <a:gd name="T73" fmla="*/ 215 h 564"/>
                  <a:gd name="T74" fmla="*/ 461 w 810"/>
                  <a:gd name="T75" fmla="*/ 217 h 564"/>
                  <a:gd name="T76" fmla="*/ 518 w 810"/>
                  <a:gd name="T77" fmla="*/ 174 h 564"/>
                  <a:gd name="T78" fmla="*/ 600 w 810"/>
                  <a:gd name="T79" fmla="*/ 125 h 564"/>
                  <a:gd name="T80" fmla="*/ 584 w 810"/>
                  <a:gd name="T81" fmla="*/ 82 h 564"/>
                  <a:gd name="T82" fmla="*/ 621 w 810"/>
                  <a:gd name="T83" fmla="*/ 21 h 564"/>
                  <a:gd name="T84" fmla="*/ 692 w 810"/>
                  <a:gd name="T85" fmla="*/ 21 h 564"/>
                  <a:gd name="T86" fmla="*/ 749 w 810"/>
                  <a:gd name="T87" fmla="*/ 94 h 564"/>
                  <a:gd name="T88" fmla="*/ 794 w 810"/>
                  <a:gd name="T89" fmla="*/ 111 h 564"/>
                  <a:gd name="T90" fmla="*/ 770 w 810"/>
                  <a:gd name="T91" fmla="*/ 167 h 564"/>
                  <a:gd name="T92" fmla="*/ 723 w 810"/>
                  <a:gd name="T93" fmla="*/ 226 h 564"/>
                  <a:gd name="T94" fmla="*/ 645 w 810"/>
                  <a:gd name="T95" fmla="*/ 271 h 564"/>
                  <a:gd name="T96" fmla="*/ 633 w 810"/>
                  <a:gd name="T97" fmla="*/ 269 h 564"/>
                  <a:gd name="T98" fmla="*/ 605 w 810"/>
                  <a:gd name="T99" fmla="*/ 271 h 564"/>
                  <a:gd name="T100" fmla="*/ 596 w 810"/>
                  <a:gd name="T101" fmla="*/ 300 h 564"/>
                  <a:gd name="T102" fmla="*/ 633 w 810"/>
                  <a:gd name="T103" fmla="*/ 304 h 564"/>
                  <a:gd name="T104" fmla="*/ 640 w 810"/>
                  <a:gd name="T105" fmla="*/ 311 h 564"/>
                  <a:gd name="T106" fmla="*/ 614 w 810"/>
                  <a:gd name="T107" fmla="*/ 326 h 564"/>
                  <a:gd name="T108" fmla="*/ 631 w 810"/>
                  <a:gd name="T109" fmla="*/ 387 h 564"/>
                  <a:gd name="T110" fmla="*/ 631 w 810"/>
                  <a:gd name="T111" fmla="*/ 401 h 564"/>
                  <a:gd name="T112" fmla="*/ 629 w 810"/>
                  <a:gd name="T113" fmla="*/ 418 h 564"/>
                  <a:gd name="T114" fmla="*/ 633 w 810"/>
                  <a:gd name="T115" fmla="*/ 434 h 564"/>
                  <a:gd name="T116" fmla="*/ 614 w 810"/>
                  <a:gd name="T117" fmla="*/ 470 h 564"/>
                  <a:gd name="T118" fmla="*/ 605 w 810"/>
                  <a:gd name="T119" fmla="*/ 486 h 564"/>
                  <a:gd name="T120" fmla="*/ 596 w 810"/>
                  <a:gd name="T121" fmla="*/ 500 h 564"/>
                  <a:gd name="T122" fmla="*/ 579 w 810"/>
                  <a:gd name="T123" fmla="*/ 515 h 564"/>
                  <a:gd name="T124" fmla="*/ 551 w 810"/>
                  <a:gd name="T125" fmla="*/ 529 h 5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
                  <a:gd name="T190" fmla="*/ 0 h 564"/>
                  <a:gd name="T191" fmla="*/ 810 w 810"/>
                  <a:gd name="T192" fmla="*/ 564 h 5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 h="564">
                    <a:moveTo>
                      <a:pt x="541" y="531"/>
                    </a:moveTo>
                    <a:lnTo>
                      <a:pt x="541" y="533"/>
                    </a:lnTo>
                    <a:lnTo>
                      <a:pt x="541" y="531"/>
                    </a:lnTo>
                    <a:lnTo>
                      <a:pt x="539" y="531"/>
                    </a:lnTo>
                    <a:lnTo>
                      <a:pt x="536" y="531"/>
                    </a:lnTo>
                    <a:lnTo>
                      <a:pt x="539" y="533"/>
                    </a:lnTo>
                    <a:lnTo>
                      <a:pt x="534" y="533"/>
                    </a:lnTo>
                    <a:lnTo>
                      <a:pt x="532" y="531"/>
                    </a:lnTo>
                    <a:lnTo>
                      <a:pt x="529" y="529"/>
                    </a:lnTo>
                    <a:lnTo>
                      <a:pt x="527" y="526"/>
                    </a:lnTo>
                    <a:lnTo>
                      <a:pt x="527" y="536"/>
                    </a:lnTo>
                    <a:lnTo>
                      <a:pt x="522" y="531"/>
                    </a:lnTo>
                    <a:lnTo>
                      <a:pt x="520" y="536"/>
                    </a:lnTo>
                    <a:lnTo>
                      <a:pt x="520" y="541"/>
                    </a:lnTo>
                    <a:lnTo>
                      <a:pt x="518" y="541"/>
                    </a:lnTo>
                    <a:lnTo>
                      <a:pt x="515" y="541"/>
                    </a:lnTo>
                    <a:lnTo>
                      <a:pt x="513" y="543"/>
                    </a:lnTo>
                    <a:lnTo>
                      <a:pt x="510" y="543"/>
                    </a:lnTo>
                    <a:lnTo>
                      <a:pt x="508" y="543"/>
                    </a:lnTo>
                    <a:lnTo>
                      <a:pt x="506" y="543"/>
                    </a:lnTo>
                    <a:lnTo>
                      <a:pt x="503" y="545"/>
                    </a:lnTo>
                    <a:lnTo>
                      <a:pt x="496" y="545"/>
                    </a:lnTo>
                    <a:lnTo>
                      <a:pt x="494" y="545"/>
                    </a:lnTo>
                    <a:lnTo>
                      <a:pt x="494" y="548"/>
                    </a:lnTo>
                    <a:lnTo>
                      <a:pt x="489" y="548"/>
                    </a:lnTo>
                    <a:lnTo>
                      <a:pt x="487" y="548"/>
                    </a:lnTo>
                    <a:lnTo>
                      <a:pt x="484" y="555"/>
                    </a:lnTo>
                    <a:lnTo>
                      <a:pt x="487" y="559"/>
                    </a:lnTo>
                    <a:lnTo>
                      <a:pt x="487" y="562"/>
                    </a:lnTo>
                    <a:lnTo>
                      <a:pt x="482" y="564"/>
                    </a:lnTo>
                    <a:lnTo>
                      <a:pt x="480" y="562"/>
                    </a:lnTo>
                    <a:lnTo>
                      <a:pt x="475" y="552"/>
                    </a:lnTo>
                    <a:lnTo>
                      <a:pt x="477" y="548"/>
                    </a:lnTo>
                    <a:lnTo>
                      <a:pt x="477" y="545"/>
                    </a:lnTo>
                    <a:lnTo>
                      <a:pt x="473" y="548"/>
                    </a:lnTo>
                    <a:lnTo>
                      <a:pt x="470" y="548"/>
                    </a:lnTo>
                    <a:lnTo>
                      <a:pt x="468" y="545"/>
                    </a:lnTo>
                    <a:lnTo>
                      <a:pt x="461" y="543"/>
                    </a:lnTo>
                    <a:lnTo>
                      <a:pt x="461" y="545"/>
                    </a:lnTo>
                    <a:lnTo>
                      <a:pt x="459" y="545"/>
                    </a:lnTo>
                    <a:lnTo>
                      <a:pt x="459" y="548"/>
                    </a:lnTo>
                    <a:lnTo>
                      <a:pt x="456" y="545"/>
                    </a:lnTo>
                    <a:lnTo>
                      <a:pt x="454" y="548"/>
                    </a:lnTo>
                    <a:lnTo>
                      <a:pt x="451" y="545"/>
                    </a:lnTo>
                    <a:lnTo>
                      <a:pt x="444" y="545"/>
                    </a:lnTo>
                    <a:lnTo>
                      <a:pt x="444" y="543"/>
                    </a:lnTo>
                    <a:lnTo>
                      <a:pt x="437" y="541"/>
                    </a:lnTo>
                    <a:lnTo>
                      <a:pt x="437" y="538"/>
                    </a:lnTo>
                    <a:lnTo>
                      <a:pt x="435" y="533"/>
                    </a:lnTo>
                    <a:lnTo>
                      <a:pt x="437" y="531"/>
                    </a:lnTo>
                    <a:lnTo>
                      <a:pt x="435" y="529"/>
                    </a:lnTo>
                    <a:lnTo>
                      <a:pt x="428" y="526"/>
                    </a:lnTo>
                    <a:lnTo>
                      <a:pt x="418" y="522"/>
                    </a:lnTo>
                    <a:lnTo>
                      <a:pt x="416" y="522"/>
                    </a:lnTo>
                    <a:lnTo>
                      <a:pt x="411" y="526"/>
                    </a:lnTo>
                    <a:lnTo>
                      <a:pt x="407" y="529"/>
                    </a:lnTo>
                    <a:lnTo>
                      <a:pt x="404" y="529"/>
                    </a:lnTo>
                    <a:lnTo>
                      <a:pt x="402" y="531"/>
                    </a:lnTo>
                    <a:lnTo>
                      <a:pt x="399" y="531"/>
                    </a:lnTo>
                    <a:lnTo>
                      <a:pt x="399" y="529"/>
                    </a:lnTo>
                    <a:lnTo>
                      <a:pt x="395" y="531"/>
                    </a:lnTo>
                    <a:lnTo>
                      <a:pt x="395" y="529"/>
                    </a:lnTo>
                    <a:lnTo>
                      <a:pt x="392" y="529"/>
                    </a:lnTo>
                    <a:lnTo>
                      <a:pt x="390" y="531"/>
                    </a:lnTo>
                    <a:lnTo>
                      <a:pt x="388" y="531"/>
                    </a:lnTo>
                    <a:lnTo>
                      <a:pt x="385" y="531"/>
                    </a:lnTo>
                    <a:lnTo>
                      <a:pt x="383" y="529"/>
                    </a:lnTo>
                    <a:lnTo>
                      <a:pt x="381" y="529"/>
                    </a:lnTo>
                    <a:lnTo>
                      <a:pt x="378" y="533"/>
                    </a:lnTo>
                    <a:lnTo>
                      <a:pt x="376" y="533"/>
                    </a:lnTo>
                    <a:lnTo>
                      <a:pt x="376" y="531"/>
                    </a:lnTo>
                    <a:lnTo>
                      <a:pt x="371" y="531"/>
                    </a:lnTo>
                    <a:lnTo>
                      <a:pt x="371" y="533"/>
                    </a:lnTo>
                    <a:lnTo>
                      <a:pt x="371" y="541"/>
                    </a:lnTo>
                    <a:lnTo>
                      <a:pt x="371" y="545"/>
                    </a:lnTo>
                    <a:lnTo>
                      <a:pt x="371" y="548"/>
                    </a:lnTo>
                    <a:lnTo>
                      <a:pt x="366" y="550"/>
                    </a:lnTo>
                    <a:lnTo>
                      <a:pt x="364" y="543"/>
                    </a:lnTo>
                    <a:lnTo>
                      <a:pt x="362" y="543"/>
                    </a:lnTo>
                    <a:lnTo>
                      <a:pt x="357" y="545"/>
                    </a:lnTo>
                    <a:lnTo>
                      <a:pt x="352" y="545"/>
                    </a:lnTo>
                    <a:lnTo>
                      <a:pt x="347" y="541"/>
                    </a:lnTo>
                    <a:lnTo>
                      <a:pt x="347" y="538"/>
                    </a:lnTo>
                    <a:lnTo>
                      <a:pt x="340" y="536"/>
                    </a:lnTo>
                    <a:lnTo>
                      <a:pt x="343" y="524"/>
                    </a:lnTo>
                    <a:lnTo>
                      <a:pt x="336" y="522"/>
                    </a:lnTo>
                    <a:lnTo>
                      <a:pt x="336" y="515"/>
                    </a:lnTo>
                    <a:lnTo>
                      <a:pt x="333" y="512"/>
                    </a:lnTo>
                    <a:lnTo>
                      <a:pt x="333" y="510"/>
                    </a:lnTo>
                    <a:lnTo>
                      <a:pt x="324" y="510"/>
                    </a:lnTo>
                    <a:lnTo>
                      <a:pt x="319" y="515"/>
                    </a:lnTo>
                    <a:lnTo>
                      <a:pt x="317" y="515"/>
                    </a:lnTo>
                    <a:lnTo>
                      <a:pt x="319" y="510"/>
                    </a:lnTo>
                    <a:lnTo>
                      <a:pt x="319" y="507"/>
                    </a:lnTo>
                    <a:lnTo>
                      <a:pt x="319" y="503"/>
                    </a:lnTo>
                    <a:lnTo>
                      <a:pt x="322" y="496"/>
                    </a:lnTo>
                    <a:lnTo>
                      <a:pt x="324" y="493"/>
                    </a:lnTo>
                    <a:lnTo>
                      <a:pt x="324" y="491"/>
                    </a:lnTo>
                    <a:lnTo>
                      <a:pt x="326" y="491"/>
                    </a:lnTo>
                    <a:lnTo>
                      <a:pt x="331" y="481"/>
                    </a:lnTo>
                    <a:lnTo>
                      <a:pt x="331" y="458"/>
                    </a:lnTo>
                    <a:lnTo>
                      <a:pt x="326" y="458"/>
                    </a:lnTo>
                    <a:lnTo>
                      <a:pt x="324" y="458"/>
                    </a:lnTo>
                    <a:lnTo>
                      <a:pt x="324" y="453"/>
                    </a:lnTo>
                    <a:lnTo>
                      <a:pt x="322" y="448"/>
                    </a:lnTo>
                    <a:lnTo>
                      <a:pt x="319" y="448"/>
                    </a:lnTo>
                    <a:lnTo>
                      <a:pt x="317" y="448"/>
                    </a:lnTo>
                    <a:lnTo>
                      <a:pt x="314" y="451"/>
                    </a:lnTo>
                    <a:lnTo>
                      <a:pt x="312" y="446"/>
                    </a:lnTo>
                    <a:lnTo>
                      <a:pt x="310" y="446"/>
                    </a:lnTo>
                    <a:lnTo>
                      <a:pt x="307" y="446"/>
                    </a:lnTo>
                    <a:lnTo>
                      <a:pt x="305" y="446"/>
                    </a:lnTo>
                    <a:lnTo>
                      <a:pt x="300" y="446"/>
                    </a:lnTo>
                    <a:lnTo>
                      <a:pt x="303" y="439"/>
                    </a:lnTo>
                    <a:lnTo>
                      <a:pt x="298" y="437"/>
                    </a:lnTo>
                    <a:lnTo>
                      <a:pt x="298" y="434"/>
                    </a:lnTo>
                    <a:lnTo>
                      <a:pt x="298" y="432"/>
                    </a:lnTo>
                    <a:lnTo>
                      <a:pt x="296" y="430"/>
                    </a:lnTo>
                    <a:lnTo>
                      <a:pt x="293" y="430"/>
                    </a:lnTo>
                    <a:lnTo>
                      <a:pt x="288" y="432"/>
                    </a:lnTo>
                    <a:lnTo>
                      <a:pt x="286" y="434"/>
                    </a:lnTo>
                    <a:lnTo>
                      <a:pt x="279" y="434"/>
                    </a:lnTo>
                    <a:lnTo>
                      <a:pt x="277" y="432"/>
                    </a:lnTo>
                    <a:lnTo>
                      <a:pt x="272" y="434"/>
                    </a:lnTo>
                    <a:lnTo>
                      <a:pt x="270" y="437"/>
                    </a:lnTo>
                    <a:lnTo>
                      <a:pt x="265" y="441"/>
                    </a:lnTo>
                    <a:lnTo>
                      <a:pt x="262" y="444"/>
                    </a:lnTo>
                    <a:lnTo>
                      <a:pt x="258" y="448"/>
                    </a:lnTo>
                    <a:lnTo>
                      <a:pt x="239" y="456"/>
                    </a:lnTo>
                    <a:lnTo>
                      <a:pt x="236" y="453"/>
                    </a:lnTo>
                    <a:lnTo>
                      <a:pt x="234" y="451"/>
                    </a:lnTo>
                    <a:lnTo>
                      <a:pt x="232" y="453"/>
                    </a:lnTo>
                    <a:lnTo>
                      <a:pt x="222" y="451"/>
                    </a:lnTo>
                    <a:lnTo>
                      <a:pt x="222" y="448"/>
                    </a:lnTo>
                    <a:lnTo>
                      <a:pt x="220" y="448"/>
                    </a:lnTo>
                    <a:lnTo>
                      <a:pt x="215" y="448"/>
                    </a:lnTo>
                    <a:lnTo>
                      <a:pt x="213" y="448"/>
                    </a:lnTo>
                    <a:lnTo>
                      <a:pt x="210" y="451"/>
                    </a:lnTo>
                    <a:lnTo>
                      <a:pt x="208" y="456"/>
                    </a:lnTo>
                    <a:lnTo>
                      <a:pt x="203" y="460"/>
                    </a:lnTo>
                    <a:lnTo>
                      <a:pt x="203" y="463"/>
                    </a:lnTo>
                    <a:lnTo>
                      <a:pt x="201" y="463"/>
                    </a:lnTo>
                    <a:lnTo>
                      <a:pt x="199" y="460"/>
                    </a:lnTo>
                    <a:lnTo>
                      <a:pt x="201" y="456"/>
                    </a:lnTo>
                    <a:lnTo>
                      <a:pt x="201" y="453"/>
                    </a:lnTo>
                    <a:lnTo>
                      <a:pt x="199" y="451"/>
                    </a:lnTo>
                    <a:lnTo>
                      <a:pt x="196" y="451"/>
                    </a:lnTo>
                    <a:lnTo>
                      <a:pt x="194" y="453"/>
                    </a:lnTo>
                    <a:lnTo>
                      <a:pt x="192" y="453"/>
                    </a:lnTo>
                    <a:lnTo>
                      <a:pt x="189" y="453"/>
                    </a:lnTo>
                    <a:lnTo>
                      <a:pt x="187" y="456"/>
                    </a:lnTo>
                    <a:lnTo>
                      <a:pt x="182" y="456"/>
                    </a:lnTo>
                    <a:lnTo>
                      <a:pt x="180" y="456"/>
                    </a:lnTo>
                    <a:lnTo>
                      <a:pt x="175" y="453"/>
                    </a:lnTo>
                    <a:lnTo>
                      <a:pt x="173" y="451"/>
                    </a:lnTo>
                    <a:lnTo>
                      <a:pt x="170" y="453"/>
                    </a:lnTo>
                    <a:lnTo>
                      <a:pt x="168" y="453"/>
                    </a:lnTo>
                    <a:lnTo>
                      <a:pt x="166" y="453"/>
                    </a:lnTo>
                    <a:lnTo>
                      <a:pt x="163" y="453"/>
                    </a:lnTo>
                    <a:lnTo>
                      <a:pt x="161" y="451"/>
                    </a:lnTo>
                    <a:lnTo>
                      <a:pt x="159" y="448"/>
                    </a:lnTo>
                    <a:lnTo>
                      <a:pt x="156" y="448"/>
                    </a:lnTo>
                    <a:lnTo>
                      <a:pt x="151" y="448"/>
                    </a:lnTo>
                    <a:lnTo>
                      <a:pt x="151" y="446"/>
                    </a:lnTo>
                    <a:lnTo>
                      <a:pt x="151" y="444"/>
                    </a:lnTo>
                    <a:lnTo>
                      <a:pt x="151" y="441"/>
                    </a:lnTo>
                    <a:lnTo>
                      <a:pt x="151" y="444"/>
                    </a:lnTo>
                    <a:lnTo>
                      <a:pt x="147" y="444"/>
                    </a:lnTo>
                    <a:lnTo>
                      <a:pt x="147" y="441"/>
                    </a:lnTo>
                    <a:lnTo>
                      <a:pt x="144" y="444"/>
                    </a:lnTo>
                    <a:lnTo>
                      <a:pt x="142" y="441"/>
                    </a:lnTo>
                    <a:lnTo>
                      <a:pt x="140" y="439"/>
                    </a:lnTo>
                    <a:lnTo>
                      <a:pt x="140" y="441"/>
                    </a:lnTo>
                    <a:lnTo>
                      <a:pt x="140" y="439"/>
                    </a:lnTo>
                    <a:lnTo>
                      <a:pt x="140" y="437"/>
                    </a:lnTo>
                    <a:lnTo>
                      <a:pt x="140" y="434"/>
                    </a:lnTo>
                    <a:lnTo>
                      <a:pt x="137" y="432"/>
                    </a:lnTo>
                    <a:lnTo>
                      <a:pt x="135" y="432"/>
                    </a:lnTo>
                    <a:lnTo>
                      <a:pt x="135" y="434"/>
                    </a:lnTo>
                    <a:lnTo>
                      <a:pt x="133" y="434"/>
                    </a:lnTo>
                    <a:lnTo>
                      <a:pt x="133" y="437"/>
                    </a:lnTo>
                    <a:lnTo>
                      <a:pt x="130" y="437"/>
                    </a:lnTo>
                    <a:lnTo>
                      <a:pt x="130" y="434"/>
                    </a:lnTo>
                    <a:lnTo>
                      <a:pt x="128" y="430"/>
                    </a:lnTo>
                    <a:lnTo>
                      <a:pt x="125" y="427"/>
                    </a:lnTo>
                    <a:lnTo>
                      <a:pt x="121" y="425"/>
                    </a:lnTo>
                    <a:lnTo>
                      <a:pt x="118" y="420"/>
                    </a:lnTo>
                    <a:lnTo>
                      <a:pt x="107" y="418"/>
                    </a:lnTo>
                    <a:lnTo>
                      <a:pt x="102" y="418"/>
                    </a:lnTo>
                    <a:lnTo>
                      <a:pt x="102" y="420"/>
                    </a:lnTo>
                    <a:lnTo>
                      <a:pt x="102" y="422"/>
                    </a:lnTo>
                    <a:lnTo>
                      <a:pt x="99" y="420"/>
                    </a:lnTo>
                    <a:lnTo>
                      <a:pt x="99" y="418"/>
                    </a:lnTo>
                    <a:lnTo>
                      <a:pt x="97" y="418"/>
                    </a:lnTo>
                    <a:lnTo>
                      <a:pt x="92" y="418"/>
                    </a:lnTo>
                    <a:lnTo>
                      <a:pt x="92" y="415"/>
                    </a:lnTo>
                    <a:lnTo>
                      <a:pt x="90" y="415"/>
                    </a:lnTo>
                    <a:lnTo>
                      <a:pt x="88" y="413"/>
                    </a:lnTo>
                    <a:lnTo>
                      <a:pt x="85" y="411"/>
                    </a:lnTo>
                    <a:lnTo>
                      <a:pt x="83" y="411"/>
                    </a:lnTo>
                    <a:lnTo>
                      <a:pt x="83" y="408"/>
                    </a:lnTo>
                    <a:lnTo>
                      <a:pt x="81" y="408"/>
                    </a:lnTo>
                    <a:lnTo>
                      <a:pt x="78" y="408"/>
                    </a:lnTo>
                    <a:lnTo>
                      <a:pt x="78" y="406"/>
                    </a:lnTo>
                    <a:lnTo>
                      <a:pt x="76" y="406"/>
                    </a:lnTo>
                    <a:lnTo>
                      <a:pt x="73" y="406"/>
                    </a:lnTo>
                    <a:lnTo>
                      <a:pt x="71" y="408"/>
                    </a:lnTo>
                    <a:lnTo>
                      <a:pt x="71" y="406"/>
                    </a:lnTo>
                    <a:lnTo>
                      <a:pt x="71" y="404"/>
                    </a:lnTo>
                    <a:lnTo>
                      <a:pt x="69" y="404"/>
                    </a:lnTo>
                    <a:lnTo>
                      <a:pt x="69" y="401"/>
                    </a:lnTo>
                    <a:lnTo>
                      <a:pt x="66" y="401"/>
                    </a:lnTo>
                    <a:lnTo>
                      <a:pt x="66" y="399"/>
                    </a:lnTo>
                    <a:lnTo>
                      <a:pt x="69" y="396"/>
                    </a:lnTo>
                    <a:lnTo>
                      <a:pt x="66" y="396"/>
                    </a:lnTo>
                    <a:lnTo>
                      <a:pt x="66" y="394"/>
                    </a:lnTo>
                    <a:lnTo>
                      <a:pt x="69" y="392"/>
                    </a:lnTo>
                    <a:lnTo>
                      <a:pt x="64" y="387"/>
                    </a:lnTo>
                    <a:lnTo>
                      <a:pt x="64" y="385"/>
                    </a:lnTo>
                    <a:lnTo>
                      <a:pt x="64" y="382"/>
                    </a:lnTo>
                    <a:lnTo>
                      <a:pt x="66" y="382"/>
                    </a:lnTo>
                    <a:lnTo>
                      <a:pt x="69" y="382"/>
                    </a:lnTo>
                    <a:lnTo>
                      <a:pt x="69" y="385"/>
                    </a:lnTo>
                    <a:lnTo>
                      <a:pt x="71" y="385"/>
                    </a:lnTo>
                    <a:lnTo>
                      <a:pt x="73" y="385"/>
                    </a:lnTo>
                    <a:lnTo>
                      <a:pt x="73" y="382"/>
                    </a:lnTo>
                    <a:lnTo>
                      <a:pt x="76" y="382"/>
                    </a:lnTo>
                    <a:lnTo>
                      <a:pt x="78" y="380"/>
                    </a:lnTo>
                    <a:lnTo>
                      <a:pt x="76" y="375"/>
                    </a:lnTo>
                    <a:lnTo>
                      <a:pt x="76" y="373"/>
                    </a:lnTo>
                    <a:lnTo>
                      <a:pt x="73" y="373"/>
                    </a:lnTo>
                    <a:lnTo>
                      <a:pt x="71" y="370"/>
                    </a:lnTo>
                    <a:lnTo>
                      <a:pt x="71" y="366"/>
                    </a:lnTo>
                    <a:lnTo>
                      <a:pt x="71" y="363"/>
                    </a:lnTo>
                    <a:lnTo>
                      <a:pt x="69" y="361"/>
                    </a:lnTo>
                    <a:lnTo>
                      <a:pt x="71" y="361"/>
                    </a:lnTo>
                    <a:lnTo>
                      <a:pt x="73" y="361"/>
                    </a:lnTo>
                    <a:lnTo>
                      <a:pt x="73" y="359"/>
                    </a:lnTo>
                    <a:lnTo>
                      <a:pt x="76" y="361"/>
                    </a:lnTo>
                    <a:lnTo>
                      <a:pt x="76" y="359"/>
                    </a:lnTo>
                    <a:lnTo>
                      <a:pt x="78" y="356"/>
                    </a:lnTo>
                    <a:lnTo>
                      <a:pt x="78" y="354"/>
                    </a:lnTo>
                    <a:lnTo>
                      <a:pt x="81" y="354"/>
                    </a:lnTo>
                    <a:lnTo>
                      <a:pt x="81" y="352"/>
                    </a:lnTo>
                    <a:lnTo>
                      <a:pt x="83" y="352"/>
                    </a:lnTo>
                    <a:lnTo>
                      <a:pt x="83" y="349"/>
                    </a:lnTo>
                    <a:lnTo>
                      <a:pt x="85" y="347"/>
                    </a:lnTo>
                    <a:lnTo>
                      <a:pt x="85" y="344"/>
                    </a:lnTo>
                    <a:lnTo>
                      <a:pt x="88" y="340"/>
                    </a:lnTo>
                    <a:lnTo>
                      <a:pt x="88" y="337"/>
                    </a:lnTo>
                    <a:lnTo>
                      <a:pt x="90" y="337"/>
                    </a:lnTo>
                    <a:lnTo>
                      <a:pt x="90" y="335"/>
                    </a:lnTo>
                    <a:lnTo>
                      <a:pt x="88" y="335"/>
                    </a:lnTo>
                    <a:lnTo>
                      <a:pt x="85" y="337"/>
                    </a:lnTo>
                    <a:lnTo>
                      <a:pt x="85" y="335"/>
                    </a:lnTo>
                    <a:lnTo>
                      <a:pt x="83" y="333"/>
                    </a:lnTo>
                    <a:lnTo>
                      <a:pt x="83" y="335"/>
                    </a:lnTo>
                    <a:lnTo>
                      <a:pt x="81" y="335"/>
                    </a:lnTo>
                    <a:lnTo>
                      <a:pt x="81" y="333"/>
                    </a:lnTo>
                    <a:lnTo>
                      <a:pt x="81" y="330"/>
                    </a:lnTo>
                    <a:lnTo>
                      <a:pt x="78" y="330"/>
                    </a:lnTo>
                    <a:lnTo>
                      <a:pt x="76" y="330"/>
                    </a:lnTo>
                    <a:lnTo>
                      <a:pt x="76" y="328"/>
                    </a:lnTo>
                    <a:lnTo>
                      <a:pt x="73" y="328"/>
                    </a:lnTo>
                    <a:lnTo>
                      <a:pt x="71" y="328"/>
                    </a:lnTo>
                    <a:lnTo>
                      <a:pt x="66" y="330"/>
                    </a:lnTo>
                    <a:lnTo>
                      <a:pt x="62" y="333"/>
                    </a:lnTo>
                    <a:lnTo>
                      <a:pt x="59" y="335"/>
                    </a:lnTo>
                    <a:lnTo>
                      <a:pt x="57" y="337"/>
                    </a:lnTo>
                    <a:lnTo>
                      <a:pt x="55" y="335"/>
                    </a:lnTo>
                    <a:lnTo>
                      <a:pt x="55" y="337"/>
                    </a:lnTo>
                    <a:lnTo>
                      <a:pt x="50" y="335"/>
                    </a:lnTo>
                    <a:lnTo>
                      <a:pt x="48" y="335"/>
                    </a:lnTo>
                    <a:lnTo>
                      <a:pt x="38" y="330"/>
                    </a:lnTo>
                    <a:lnTo>
                      <a:pt x="38" y="328"/>
                    </a:lnTo>
                    <a:lnTo>
                      <a:pt x="36" y="330"/>
                    </a:lnTo>
                    <a:lnTo>
                      <a:pt x="33" y="330"/>
                    </a:lnTo>
                    <a:lnTo>
                      <a:pt x="31" y="328"/>
                    </a:lnTo>
                    <a:lnTo>
                      <a:pt x="31" y="326"/>
                    </a:lnTo>
                    <a:lnTo>
                      <a:pt x="31" y="323"/>
                    </a:lnTo>
                    <a:lnTo>
                      <a:pt x="31" y="319"/>
                    </a:lnTo>
                    <a:lnTo>
                      <a:pt x="26" y="314"/>
                    </a:lnTo>
                    <a:lnTo>
                      <a:pt x="24" y="316"/>
                    </a:lnTo>
                    <a:lnTo>
                      <a:pt x="24" y="314"/>
                    </a:lnTo>
                    <a:lnTo>
                      <a:pt x="24" y="311"/>
                    </a:lnTo>
                    <a:lnTo>
                      <a:pt x="22" y="311"/>
                    </a:lnTo>
                    <a:lnTo>
                      <a:pt x="19" y="311"/>
                    </a:lnTo>
                    <a:lnTo>
                      <a:pt x="17" y="311"/>
                    </a:lnTo>
                    <a:lnTo>
                      <a:pt x="12" y="311"/>
                    </a:lnTo>
                    <a:lnTo>
                      <a:pt x="14" y="311"/>
                    </a:lnTo>
                    <a:lnTo>
                      <a:pt x="12" y="309"/>
                    </a:lnTo>
                    <a:lnTo>
                      <a:pt x="12" y="307"/>
                    </a:lnTo>
                    <a:lnTo>
                      <a:pt x="14" y="307"/>
                    </a:lnTo>
                    <a:lnTo>
                      <a:pt x="17" y="307"/>
                    </a:lnTo>
                    <a:lnTo>
                      <a:pt x="14" y="307"/>
                    </a:lnTo>
                    <a:lnTo>
                      <a:pt x="17" y="307"/>
                    </a:lnTo>
                    <a:lnTo>
                      <a:pt x="17" y="300"/>
                    </a:lnTo>
                    <a:lnTo>
                      <a:pt x="14" y="293"/>
                    </a:lnTo>
                    <a:lnTo>
                      <a:pt x="14" y="288"/>
                    </a:lnTo>
                    <a:lnTo>
                      <a:pt x="14" y="285"/>
                    </a:lnTo>
                    <a:lnTo>
                      <a:pt x="10" y="285"/>
                    </a:lnTo>
                    <a:lnTo>
                      <a:pt x="5" y="285"/>
                    </a:lnTo>
                    <a:lnTo>
                      <a:pt x="3" y="285"/>
                    </a:lnTo>
                    <a:lnTo>
                      <a:pt x="0" y="276"/>
                    </a:lnTo>
                    <a:lnTo>
                      <a:pt x="3" y="267"/>
                    </a:lnTo>
                    <a:lnTo>
                      <a:pt x="3" y="264"/>
                    </a:lnTo>
                    <a:lnTo>
                      <a:pt x="5" y="259"/>
                    </a:lnTo>
                    <a:lnTo>
                      <a:pt x="12" y="257"/>
                    </a:lnTo>
                    <a:lnTo>
                      <a:pt x="14" y="255"/>
                    </a:lnTo>
                    <a:lnTo>
                      <a:pt x="17" y="252"/>
                    </a:lnTo>
                    <a:lnTo>
                      <a:pt x="19" y="252"/>
                    </a:lnTo>
                    <a:lnTo>
                      <a:pt x="22" y="252"/>
                    </a:lnTo>
                    <a:lnTo>
                      <a:pt x="26" y="252"/>
                    </a:lnTo>
                    <a:lnTo>
                      <a:pt x="26" y="255"/>
                    </a:lnTo>
                    <a:lnTo>
                      <a:pt x="36" y="255"/>
                    </a:lnTo>
                    <a:lnTo>
                      <a:pt x="38" y="252"/>
                    </a:lnTo>
                    <a:lnTo>
                      <a:pt x="40" y="248"/>
                    </a:lnTo>
                    <a:lnTo>
                      <a:pt x="43" y="245"/>
                    </a:lnTo>
                    <a:lnTo>
                      <a:pt x="62" y="241"/>
                    </a:lnTo>
                    <a:lnTo>
                      <a:pt x="62" y="238"/>
                    </a:lnTo>
                    <a:lnTo>
                      <a:pt x="66" y="233"/>
                    </a:lnTo>
                    <a:lnTo>
                      <a:pt x="85" y="226"/>
                    </a:lnTo>
                    <a:lnTo>
                      <a:pt x="88" y="222"/>
                    </a:lnTo>
                    <a:lnTo>
                      <a:pt x="88" y="212"/>
                    </a:lnTo>
                    <a:lnTo>
                      <a:pt x="90" y="210"/>
                    </a:lnTo>
                    <a:lnTo>
                      <a:pt x="90" y="207"/>
                    </a:lnTo>
                    <a:lnTo>
                      <a:pt x="92" y="205"/>
                    </a:lnTo>
                    <a:lnTo>
                      <a:pt x="88" y="179"/>
                    </a:lnTo>
                    <a:lnTo>
                      <a:pt x="85" y="174"/>
                    </a:lnTo>
                    <a:lnTo>
                      <a:pt x="83" y="174"/>
                    </a:lnTo>
                    <a:lnTo>
                      <a:pt x="85" y="172"/>
                    </a:lnTo>
                    <a:lnTo>
                      <a:pt x="114" y="167"/>
                    </a:lnTo>
                    <a:lnTo>
                      <a:pt x="116" y="165"/>
                    </a:lnTo>
                    <a:lnTo>
                      <a:pt x="114" y="158"/>
                    </a:lnTo>
                    <a:lnTo>
                      <a:pt x="123" y="130"/>
                    </a:lnTo>
                    <a:lnTo>
                      <a:pt x="130" y="130"/>
                    </a:lnTo>
                    <a:lnTo>
                      <a:pt x="130" y="132"/>
                    </a:lnTo>
                    <a:lnTo>
                      <a:pt x="135" y="132"/>
                    </a:lnTo>
                    <a:lnTo>
                      <a:pt x="144" y="132"/>
                    </a:lnTo>
                    <a:lnTo>
                      <a:pt x="149" y="137"/>
                    </a:lnTo>
                    <a:lnTo>
                      <a:pt x="151" y="134"/>
                    </a:lnTo>
                    <a:lnTo>
                      <a:pt x="159" y="132"/>
                    </a:lnTo>
                    <a:lnTo>
                      <a:pt x="159" y="111"/>
                    </a:lnTo>
                    <a:lnTo>
                      <a:pt x="161" y="106"/>
                    </a:lnTo>
                    <a:lnTo>
                      <a:pt x="166" y="106"/>
                    </a:lnTo>
                    <a:lnTo>
                      <a:pt x="170" y="106"/>
                    </a:lnTo>
                    <a:lnTo>
                      <a:pt x="175" y="101"/>
                    </a:lnTo>
                    <a:lnTo>
                      <a:pt x="177" y="96"/>
                    </a:lnTo>
                    <a:lnTo>
                      <a:pt x="182" y="99"/>
                    </a:lnTo>
                    <a:lnTo>
                      <a:pt x="187" y="94"/>
                    </a:lnTo>
                    <a:lnTo>
                      <a:pt x="192" y="104"/>
                    </a:lnTo>
                    <a:lnTo>
                      <a:pt x="199" y="111"/>
                    </a:lnTo>
                    <a:lnTo>
                      <a:pt x="201" y="115"/>
                    </a:lnTo>
                    <a:lnTo>
                      <a:pt x="203" y="118"/>
                    </a:lnTo>
                    <a:lnTo>
                      <a:pt x="206" y="115"/>
                    </a:lnTo>
                    <a:lnTo>
                      <a:pt x="210" y="115"/>
                    </a:lnTo>
                    <a:lnTo>
                      <a:pt x="213" y="118"/>
                    </a:lnTo>
                    <a:lnTo>
                      <a:pt x="218" y="118"/>
                    </a:lnTo>
                    <a:lnTo>
                      <a:pt x="227" y="141"/>
                    </a:lnTo>
                    <a:lnTo>
                      <a:pt x="227" y="158"/>
                    </a:lnTo>
                    <a:lnTo>
                      <a:pt x="225" y="163"/>
                    </a:lnTo>
                    <a:lnTo>
                      <a:pt x="225" y="165"/>
                    </a:lnTo>
                    <a:lnTo>
                      <a:pt x="227" y="167"/>
                    </a:lnTo>
                    <a:lnTo>
                      <a:pt x="248" y="172"/>
                    </a:lnTo>
                    <a:lnTo>
                      <a:pt x="255" y="170"/>
                    </a:lnTo>
                    <a:lnTo>
                      <a:pt x="284" y="184"/>
                    </a:lnTo>
                    <a:lnTo>
                      <a:pt x="286" y="184"/>
                    </a:lnTo>
                    <a:lnTo>
                      <a:pt x="307" y="212"/>
                    </a:lnTo>
                    <a:lnTo>
                      <a:pt x="310" y="212"/>
                    </a:lnTo>
                    <a:lnTo>
                      <a:pt x="355" y="210"/>
                    </a:lnTo>
                    <a:lnTo>
                      <a:pt x="369" y="215"/>
                    </a:lnTo>
                    <a:lnTo>
                      <a:pt x="376" y="219"/>
                    </a:lnTo>
                    <a:lnTo>
                      <a:pt x="399" y="229"/>
                    </a:lnTo>
                    <a:lnTo>
                      <a:pt x="404" y="229"/>
                    </a:lnTo>
                    <a:lnTo>
                      <a:pt x="407" y="229"/>
                    </a:lnTo>
                    <a:lnTo>
                      <a:pt x="409" y="231"/>
                    </a:lnTo>
                    <a:lnTo>
                      <a:pt x="411" y="233"/>
                    </a:lnTo>
                    <a:lnTo>
                      <a:pt x="414" y="233"/>
                    </a:lnTo>
                    <a:lnTo>
                      <a:pt x="418" y="229"/>
                    </a:lnTo>
                    <a:lnTo>
                      <a:pt x="433" y="224"/>
                    </a:lnTo>
                    <a:lnTo>
                      <a:pt x="435" y="222"/>
                    </a:lnTo>
                    <a:lnTo>
                      <a:pt x="449" y="217"/>
                    </a:lnTo>
                    <a:lnTo>
                      <a:pt x="456" y="219"/>
                    </a:lnTo>
                    <a:lnTo>
                      <a:pt x="461" y="217"/>
                    </a:lnTo>
                    <a:lnTo>
                      <a:pt x="468" y="219"/>
                    </a:lnTo>
                    <a:lnTo>
                      <a:pt x="475" y="217"/>
                    </a:lnTo>
                    <a:lnTo>
                      <a:pt x="489" y="210"/>
                    </a:lnTo>
                    <a:lnTo>
                      <a:pt x="492" y="205"/>
                    </a:lnTo>
                    <a:lnTo>
                      <a:pt x="506" y="193"/>
                    </a:lnTo>
                    <a:lnTo>
                      <a:pt x="506" y="191"/>
                    </a:lnTo>
                    <a:lnTo>
                      <a:pt x="501" y="184"/>
                    </a:lnTo>
                    <a:lnTo>
                      <a:pt x="501" y="182"/>
                    </a:lnTo>
                    <a:lnTo>
                      <a:pt x="506" y="172"/>
                    </a:lnTo>
                    <a:lnTo>
                      <a:pt x="513" y="170"/>
                    </a:lnTo>
                    <a:lnTo>
                      <a:pt x="515" y="172"/>
                    </a:lnTo>
                    <a:lnTo>
                      <a:pt x="518" y="174"/>
                    </a:lnTo>
                    <a:lnTo>
                      <a:pt x="527" y="174"/>
                    </a:lnTo>
                    <a:lnTo>
                      <a:pt x="534" y="172"/>
                    </a:lnTo>
                    <a:lnTo>
                      <a:pt x="544" y="160"/>
                    </a:lnTo>
                    <a:lnTo>
                      <a:pt x="548" y="160"/>
                    </a:lnTo>
                    <a:lnTo>
                      <a:pt x="555" y="158"/>
                    </a:lnTo>
                    <a:lnTo>
                      <a:pt x="572" y="141"/>
                    </a:lnTo>
                    <a:lnTo>
                      <a:pt x="596" y="139"/>
                    </a:lnTo>
                    <a:lnTo>
                      <a:pt x="603" y="139"/>
                    </a:lnTo>
                    <a:lnTo>
                      <a:pt x="605" y="139"/>
                    </a:lnTo>
                    <a:lnTo>
                      <a:pt x="605" y="137"/>
                    </a:lnTo>
                    <a:lnTo>
                      <a:pt x="603" y="134"/>
                    </a:lnTo>
                    <a:lnTo>
                      <a:pt x="603" y="127"/>
                    </a:lnTo>
                    <a:lnTo>
                      <a:pt x="600" y="125"/>
                    </a:lnTo>
                    <a:lnTo>
                      <a:pt x="591" y="115"/>
                    </a:lnTo>
                    <a:lnTo>
                      <a:pt x="588" y="113"/>
                    </a:lnTo>
                    <a:lnTo>
                      <a:pt x="579" y="120"/>
                    </a:lnTo>
                    <a:lnTo>
                      <a:pt x="567" y="122"/>
                    </a:lnTo>
                    <a:lnTo>
                      <a:pt x="555" y="120"/>
                    </a:lnTo>
                    <a:lnTo>
                      <a:pt x="555" y="118"/>
                    </a:lnTo>
                    <a:lnTo>
                      <a:pt x="553" y="106"/>
                    </a:lnTo>
                    <a:lnTo>
                      <a:pt x="555" y="101"/>
                    </a:lnTo>
                    <a:lnTo>
                      <a:pt x="555" y="89"/>
                    </a:lnTo>
                    <a:lnTo>
                      <a:pt x="562" y="78"/>
                    </a:lnTo>
                    <a:lnTo>
                      <a:pt x="565" y="75"/>
                    </a:lnTo>
                    <a:lnTo>
                      <a:pt x="565" y="73"/>
                    </a:lnTo>
                    <a:lnTo>
                      <a:pt x="584" y="82"/>
                    </a:lnTo>
                    <a:lnTo>
                      <a:pt x="588" y="82"/>
                    </a:lnTo>
                    <a:lnTo>
                      <a:pt x="603" y="70"/>
                    </a:lnTo>
                    <a:lnTo>
                      <a:pt x="603" y="66"/>
                    </a:lnTo>
                    <a:lnTo>
                      <a:pt x="603" y="63"/>
                    </a:lnTo>
                    <a:lnTo>
                      <a:pt x="607" y="59"/>
                    </a:lnTo>
                    <a:lnTo>
                      <a:pt x="612" y="42"/>
                    </a:lnTo>
                    <a:lnTo>
                      <a:pt x="617" y="40"/>
                    </a:lnTo>
                    <a:lnTo>
                      <a:pt x="621" y="33"/>
                    </a:lnTo>
                    <a:lnTo>
                      <a:pt x="621" y="30"/>
                    </a:lnTo>
                    <a:lnTo>
                      <a:pt x="621" y="28"/>
                    </a:lnTo>
                    <a:lnTo>
                      <a:pt x="621" y="21"/>
                    </a:lnTo>
                    <a:lnTo>
                      <a:pt x="612" y="23"/>
                    </a:lnTo>
                    <a:lnTo>
                      <a:pt x="612" y="21"/>
                    </a:lnTo>
                    <a:lnTo>
                      <a:pt x="614" y="19"/>
                    </a:lnTo>
                    <a:lnTo>
                      <a:pt x="619" y="11"/>
                    </a:lnTo>
                    <a:lnTo>
                      <a:pt x="621" y="9"/>
                    </a:lnTo>
                    <a:lnTo>
                      <a:pt x="624" y="7"/>
                    </a:lnTo>
                    <a:lnTo>
                      <a:pt x="662" y="0"/>
                    </a:lnTo>
                    <a:lnTo>
                      <a:pt x="671" y="9"/>
                    </a:lnTo>
                    <a:lnTo>
                      <a:pt x="676" y="9"/>
                    </a:lnTo>
                    <a:lnTo>
                      <a:pt x="681" y="9"/>
                    </a:lnTo>
                    <a:lnTo>
                      <a:pt x="688" y="11"/>
                    </a:lnTo>
                    <a:lnTo>
                      <a:pt x="692" y="19"/>
                    </a:lnTo>
                    <a:lnTo>
                      <a:pt x="692" y="21"/>
                    </a:lnTo>
                    <a:lnTo>
                      <a:pt x="697" y="26"/>
                    </a:lnTo>
                    <a:lnTo>
                      <a:pt x="711" y="70"/>
                    </a:lnTo>
                    <a:lnTo>
                      <a:pt x="711" y="80"/>
                    </a:lnTo>
                    <a:lnTo>
                      <a:pt x="716" y="82"/>
                    </a:lnTo>
                    <a:lnTo>
                      <a:pt x="721" y="85"/>
                    </a:lnTo>
                    <a:lnTo>
                      <a:pt x="725" y="82"/>
                    </a:lnTo>
                    <a:lnTo>
                      <a:pt x="740" y="87"/>
                    </a:lnTo>
                    <a:lnTo>
                      <a:pt x="747" y="94"/>
                    </a:lnTo>
                    <a:lnTo>
                      <a:pt x="749" y="94"/>
                    </a:lnTo>
                    <a:lnTo>
                      <a:pt x="754" y="96"/>
                    </a:lnTo>
                    <a:lnTo>
                      <a:pt x="754" y="99"/>
                    </a:lnTo>
                    <a:lnTo>
                      <a:pt x="754" y="101"/>
                    </a:lnTo>
                    <a:lnTo>
                      <a:pt x="756" y="104"/>
                    </a:lnTo>
                    <a:lnTo>
                      <a:pt x="756" y="113"/>
                    </a:lnTo>
                    <a:lnTo>
                      <a:pt x="761" y="120"/>
                    </a:lnTo>
                    <a:lnTo>
                      <a:pt x="766" y="120"/>
                    </a:lnTo>
                    <a:lnTo>
                      <a:pt x="770" y="120"/>
                    </a:lnTo>
                    <a:lnTo>
                      <a:pt x="773" y="120"/>
                    </a:lnTo>
                    <a:lnTo>
                      <a:pt x="789" y="111"/>
                    </a:lnTo>
                    <a:lnTo>
                      <a:pt x="794" y="111"/>
                    </a:lnTo>
                    <a:lnTo>
                      <a:pt x="810" y="104"/>
                    </a:lnTo>
                    <a:lnTo>
                      <a:pt x="810" y="106"/>
                    </a:lnTo>
                    <a:lnTo>
                      <a:pt x="808" y="108"/>
                    </a:lnTo>
                    <a:lnTo>
                      <a:pt x="808" y="113"/>
                    </a:lnTo>
                    <a:lnTo>
                      <a:pt x="808" y="118"/>
                    </a:lnTo>
                    <a:lnTo>
                      <a:pt x="808" y="122"/>
                    </a:lnTo>
                    <a:lnTo>
                      <a:pt x="801" y="127"/>
                    </a:lnTo>
                    <a:lnTo>
                      <a:pt x="796" y="151"/>
                    </a:lnTo>
                    <a:lnTo>
                      <a:pt x="789" y="165"/>
                    </a:lnTo>
                    <a:lnTo>
                      <a:pt x="787" y="170"/>
                    </a:lnTo>
                    <a:lnTo>
                      <a:pt x="784" y="172"/>
                    </a:lnTo>
                    <a:lnTo>
                      <a:pt x="782" y="170"/>
                    </a:lnTo>
                    <a:lnTo>
                      <a:pt x="770" y="167"/>
                    </a:lnTo>
                    <a:lnTo>
                      <a:pt x="758" y="177"/>
                    </a:lnTo>
                    <a:lnTo>
                      <a:pt x="761" y="182"/>
                    </a:lnTo>
                    <a:lnTo>
                      <a:pt x="763" y="200"/>
                    </a:lnTo>
                    <a:lnTo>
                      <a:pt x="758" y="207"/>
                    </a:lnTo>
                    <a:lnTo>
                      <a:pt x="754" y="212"/>
                    </a:lnTo>
                    <a:lnTo>
                      <a:pt x="754" y="215"/>
                    </a:lnTo>
                    <a:lnTo>
                      <a:pt x="751" y="215"/>
                    </a:lnTo>
                    <a:lnTo>
                      <a:pt x="749" y="212"/>
                    </a:lnTo>
                    <a:lnTo>
                      <a:pt x="747" y="210"/>
                    </a:lnTo>
                    <a:lnTo>
                      <a:pt x="744" y="212"/>
                    </a:lnTo>
                    <a:lnTo>
                      <a:pt x="740" y="219"/>
                    </a:lnTo>
                    <a:lnTo>
                      <a:pt x="733" y="226"/>
                    </a:lnTo>
                    <a:lnTo>
                      <a:pt x="723" y="226"/>
                    </a:lnTo>
                    <a:lnTo>
                      <a:pt x="721" y="229"/>
                    </a:lnTo>
                    <a:lnTo>
                      <a:pt x="723" y="236"/>
                    </a:lnTo>
                    <a:lnTo>
                      <a:pt x="714" y="238"/>
                    </a:lnTo>
                    <a:lnTo>
                      <a:pt x="709" y="236"/>
                    </a:lnTo>
                    <a:lnTo>
                      <a:pt x="704" y="233"/>
                    </a:lnTo>
                    <a:lnTo>
                      <a:pt x="683" y="252"/>
                    </a:lnTo>
                    <a:lnTo>
                      <a:pt x="678" y="255"/>
                    </a:lnTo>
                    <a:lnTo>
                      <a:pt x="671" y="262"/>
                    </a:lnTo>
                    <a:lnTo>
                      <a:pt x="671" y="264"/>
                    </a:lnTo>
                    <a:lnTo>
                      <a:pt x="659" y="267"/>
                    </a:lnTo>
                    <a:lnTo>
                      <a:pt x="659" y="264"/>
                    </a:lnTo>
                    <a:lnTo>
                      <a:pt x="655" y="269"/>
                    </a:lnTo>
                    <a:lnTo>
                      <a:pt x="645" y="271"/>
                    </a:lnTo>
                    <a:lnTo>
                      <a:pt x="643" y="274"/>
                    </a:lnTo>
                    <a:lnTo>
                      <a:pt x="640" y="276"/>
                    </a:lnTo>
                    <a:lnTo>
                      <a:pt x="638" y="278"/>
                    </a:lnTo>
                    <a:lnTo>
                      <a:pt x="636" y="278"/>
                    </a:lnTo>
                    <a:lnTo>
                      <a:pt x="636" y="281"/>
                    </a:lnTo>
                    <a:lnTo>
                      <a:pt x="631" y="283"/>
                    </a:lnTo>
                    <a:lnTo>
                      <a:pt x="629" y="281"/>
                    </a:lnTo>
                    <a:lnTo>
                      <a:pt x="631" y="278"/>
                    </a:lnTo>
                    <a:lnTo>
                      <a:pt x="636" y="278"/>
                    </a:lnTo>
                    <a:lnTo>
                      <a:pt x="636" y="274"/>
                    </a:lnTo>
                    <a:lnTo>
                      <a:pt x="633" y="271"/>
                    </a:lnTo>
                    <a:lnTo>
                      <a:pt x="631" y="269"/>
                    </a:lnTo>
                    <a:lnTo>
                      <a:pt x="633" y="269"/>
                    </a:lnTo>
                    <a:lnTo>
                      <a:pt x="633" y="267"/>
                    </a:lnTo>
                    <a:lnTo>
                      <a:pt x="636" y="264"/>
                    </a:lnTo>
                    <a:lnTo>
                      <a:pt x="643" y="252"/>
                    </a:lnTo>
                    <a:lnTo>
                      <a:pt x="640" y="248"/>
                    </a:lnTo>
                    <a:lnTo>
                      <a:pt x="638" y="245"/>
                    </a:lnTo>
                    <a:lnTo>
                      <a:pt x="638" y="243"/>
                    </a:lnTo>
                    <a:lnTo>
                      <a:pt x="636" y="245"/>
                    </a:lnTo>
                    <a:lnTo>
                      <a:pt x="631" y="245"/>
                    </a:lnTo>
                    <a:lnTo>
                      <a:pt x="629" y="245"/>
                    </a:lnTo>
                    <a:lnTo>
                      <a:pt x="619" y="259"/>
                    </a:lnTo>
                    <a:lnTo>
                      <a:pt x="607" y="264"/>
                    </a:lnTo>
                    <a:lnTo>
                      <a:pt x="605" y="271"/>
                    </a:lnTo>
                    <a:lnTo>
                      <a:pt x="603" y="274"/>
                    </a:lnTo>
                    <a:lnTo>
                      <a:pt x="600" y="276"/>
                    </a:lnTo>
                    <a:lnTo>
                      <a:pt x="591" y="276"/>
                    </a:lnTo>
                    <a:lnTo>
                      <a:pt x="586" y="276"/>
                    </a:lnTo>
                    <a:lnTo>
                      <a:pt x="584" y="278"/>
                    </a:lnTo>
                    <a:lnTo>
                      <a:pt x="581" y="288"/>
                    </a:lnTo>
                    <a:lnTo>
                      <a:pt x="588" y="293"/>
                    </a:lnTo>
                    <a:lnTo>
                      <a:pt x="591" y="295"/>
                    </a:lnTo>
                    <a:lnTo>
                      <a:pt x="593" y="297"/>
                    </a:lnTo>
                    <a:lnTo>
                      <a:pt x="596" y="297"/>
                    </a:lnTo>
                    <a:lnTo>
                      <a:pt x="596" y="300"/>
                    </a:lnTo>
                    <a:lnTo>
                      <a:pt x="598" y="302"/>
                    </a:lnTo>
                    <a:lnTo>
                      <a:pt x="598" y="304"/>
                    </a:lnTo>
                    <a:lnTo>
                      <a:pt x="600" y="309"/>
                    </a:lnTo>
                    <a:lnTo>
                      <a:pt x="607" y="311"/>
                    </a:lnTo>
                    <a:lnTo>
                      <a:pt x="610" y="309"/>
                    </a:lnTo>
                    <a:lnTo>
                      <a:pt x="614" y="307"/>
                    </a:lnTo>
                    <a:lnTo>
                      <a:pt x="617" y="304"/>
                    </a:lnTo>
                    <a:lnTo>
                      <a:pt x="619" y="302"/>
                    </a:lnTo>
                    <a:lnTo>
                      <a:pt x="624" y="300"/>
                    </a:lnTo>
                    <a:lnTo>
                      <a:pt x="626" y="300"/>
                    </a:lnTo>
                    <a:lnTo>
                      <a:pt x="631" y="302"/>
                    </a:lnTo>
                    <a:lnTo>
                      <a:pt x="633" y="302"/>
                    </a:lnTo>
                    <a:lnTo>
                      <a:pt x="633" y="304"/>
                    </a:lnTo>
                    <a:lnTo>
                      <a:pt x="638" y="304"/>
                    </a:lnTo>
                    <a:lnTo>
                      <a:pt x="640" y="304"/>
                    </a:lnTo>
                    <a:lnTo>
                      <a:pt x="645" y="304"/>
                    </a:lnTo>
                    <a:lnTo>
                      <a:pt x="647" y="304"/>
                    </a:lnTo>
                    <a:lnTo>
                      <a:pt x="647" y="307"/>
                    </a:lnTo>
                    <a:lnTo>
                      <a:pt x="647" y="309"/>
                    </a:lnTo>
                    <a:lnTo>
                      <a:pt x="647" y="311"/>
                    </a:lnTo>
                    <a:lnTo>
                      <a:pt x="645" y="316"/>
                    </a:lnTo>
                    <a:lnTo>
                      <a:pt x="643" y="314"/>
                    </a:lnTo>
                    <a:lnTo>
                      <a:pt x="643" y="311"/>
                    </a:lnTo>
                    <a:lnTo>
                      <a:pt x="640" y="314"/>
                    </a:lnTo>
                    <a:lnTo>
                      <a:pt x="640" y="311"/>
                    </a:lnTo>
                    <a:lnTo>
                      <a:pt x="638" y="314"/>
                    </a:lnTo>
                    <a:lnTo>
                      <a:pt x="636" y="316"/>
                    </a:lnTo>
                    <a:lnTo>
                      <a:pt x="631" y="316"/>
                    </a:lnTo>
                    <a:lnTo>
                      <a:pt x="629" y="319"/>
                    </a:lnTo>
                    <a:lnTo>
                      <a:pt x="624" y="319"/>
                    </a:lnTo>
                    <a:lnTo>
                      <a:pt x="626" y="321"/>
                    </a:lnTo>
                    <a:lnTo>
                      <a:pt x="624" y="321"/>
                    </a:lnTo>
                    <a:lnTo>
                      <a:pt x="624" y="323"/>
                    </a:lnTo>
                    <a:lnTo>
                      <a:pt x="621" y="328"/>
                    </a:lnTo>
                    <a:lnTo>
                      <a:pt x="619" y="328"/>
                    </a:lnTo>
                    <a:lnTo>
                      <a:pt x="619" y="326"/>
                    </a:lnTo>
                    <a:lnTo>
                      <a:pt x="617" y="326"/>
                    </a:lnTo>
                    <a:lnTo>
                      <a:pt x="614" y="326"/>
                    </a:lnTo>
                    <a:lnTo>
                      <a:pt x="617" y="328"/>
                    </a:lnTo>
                    <a:lnTo>
                      <a:pt x="614" y="333"/>
                    </a:lnTo>
                    <a:lnTo>
                      <a:pt x="610" y="335"/>
                    </a:lnTo>
                    <a:lnTo>
                      <a:pt x="603" y="347"/>
                    </a:lnTo>
                    <a:lnTo>
                      <a:pt x="603" y="349"/>
                    </a:lnTo>
                    <a:lnTo>
                      <a:pt x="617" y="356"/>
                    </a:lnTo>
                    <a:lnTo>
                      <a:pt x="619" y="359"/>
                    </a:lnTo>
                    <a:lnTo>
                      <a:pt x="619" y="361"/>
                    </a:lnTo>
                    <a:lnTo>
                      <a:pt x="621" y="363"/>
                    </a:lnTo>
                    <a:lnTo>
                      <a:pt x="626" y="380"/>
                    </a:lnTo>
                    <a:lnTo>
                      <a:pt x="629" y="385"/>
                    </a:lnTo>
                    <a:lnTo>
                      <a:pt x="631" y="385"/>
                    </a:lnTo>
                    <a:lnTo>
                      <a:pt x="631" y="387"/>
                    </a:lnTo>
                    <a:lnTo>
                      <a:pt x="638" y="396"/>
                    </a:lnTo>
                    <a:lnTo>
                      <a:pt x="631" y="394"/>
                    </a:lnTo>
                    <a:lnTo>
                      <a:pt x="629" y="394"/>
                    </a:lnTo>
                    <a:lnTo>
                      <a:pt x="621" y="392"/>
                    </a:lnTo>
                    <a:lnTo>
                      <a:pt x="614" y="392"/>
                    </a:lnTo>
                    <a:lnTo>
                      <a:pt x="614" y="394"/>
                    </a:lnTo>
                    <a:lnTo>
                      <a:pt x="621" y="392"/>
                    </a:lnTo>
                    <a:lnTo>
                      <a:pt x="621" y="394"/>
                    </a:lnTo>
                    <a:lnTo>
                      <a:pt x="624" y="394"/>
                    </a:lnTo>
                    <a:lnTo>
                      <a:pt x="626" y="396"/>
                    </a:lnTo>
                    <a:lnTo>
                      <a:pt x="629" y="396"/>
                    </a:lnTo>
                    <a:lnTo>
                      <a:pt x="631" y="401"/>
                    </a:lnTo>
                    <a:lnTo>
                      <a:pt x="636" y="401"/>
                    </a:lnTo>
                    <a:lnTo>
                      <a:pt x="638" y="408"/>
                    </a:lnTo>
                    <a:lnTo>
                      <a:pt x="636" y="408"/>
                    </a:lnTo>
                    <a:lnTo>
                      <a:pt x="633" y="411"/>
                    </a:lnTo>
                    <a:lnTo>
                      <a:pt x="629" y="413"/>
                    </a:lnTo>
                    <a:lnTo>
                      <a:pt x="626" y="415"/>
                    </a:lnTo>
                    <a:lnTo>
                      <a:pt x="624" y="418"/>
                    </a:lnTo>
                    <a:lnTo>
                      <a:pt x="619" y="418"/>
                    </a:lnTo>
                    <a:lnTo>
                      <a:pt x="614" y="418"/>
                    </a:lnTo>
                    <a:lnTo>
                      <a:pt x="619" y="418"/>
                    </a:lnTo>
                    <a:lnTo>
                      <a:pt x="624" y="420"/>
                    </a:lnTo>
                    <a:lnTo>
                      <a:pt x="629" y="418"/>
                    </a:lnTo>
                    <a:lnTo>
                      <a:pt x="631" y="418"/>
                    </a:lnTo>
                    <a:lnTo>
                      <a:pt x="633" y="420"/>
                    </a:lnTo>
                    <a:lnTo>
                      <a:pt x="633" y="422"/>
                    </a:lnTo>
                    <a:lnTo>
                      <a:pt x="638" y="422"/>
                    </a:lnTo>
                    <a:lnTo>
                      <a:pt x="640" y="425"/>
                    </a:lnTo>
                    <a:lnTo>
                      <a:pt x="633" y="430"/>
                    </a:lnTo>
                    <a:lnTo>
                      <a:pt x="638" y="427"/>
                    </a:lnTo>
                    <a:lnTo>
                      <a:pt x="638" y="434"/>
                    </a:lnTo>
                    <a:lnTo>
                      <a:pt x="636" y="434"/>
                    </a:lnTo>
                    <a:lnTo>
                      <a:pt x="633" y="434"/>
                    </a:lnTo>
                    <a:lnTo>
                      <a:pt x="633" y="439"/>
                    </a:lnTo>
                    <a:lnTo>
                      <a:pt x="633" y="441"/>
                    </a:lnTo>
                    <a:lnTo>
                      <a:pt x="633" y="446"/>
                    </a:lnTo>
                    <a:lnTo>
                      <a:pt x="631" y="451"/>
                    </a:lnTo>
                    <a:lnTo>
                      <a:pt x="631" y="448"/>
                    </a:lnTo>
                    <a:lnTo>
                      <a:pt x="629" y="448"/>
                    </a:lnTo>
                    <a:lnTo>
                      <a:pt x="621" y="460"/>
                    </a:lnTo>
                    <a:lnTo>
                      <a:pt x="619" y="460"/>
                    </a:lnTo>
                    <a:lnTo>
                      <a:pt x="617" y="465"/>
                    </a:lnTo>
                    <a:lnTo>
                      <a:pt x="614" y="470"/>
                    </a:lnTo>
                    <a:lnTo>
                      <a:pt x="614" y="472"/>
                    </a:lnTo>
                    <a:lnTo>
                      <a:pt x="612" y="474"/>
                    </a:lnTo>
                    <a:lnTo>
                      <a:pt x="612" y="470"/>
                    </a:lnTo>
                    <a:lnTo>
                      <a:pt x="610" y="470"/>
                    </a:lnTo>
                    <a:lnTo>
                      <a:pt x="607" y="472"/>
                    </a:lnTo>
                    <a:lnTo>
                      <a:pt x="610" y="477"/>
                    </a:lnTo>
                    <a:lnTo>
                      <a:pt x="607" y="481"/>
                    </a:lnTo>
                    <a:lnTo>
                      <a:pt x="607" y="484"/>
                    </a:lnTo>
                    <a:lnTo>
                      <a:pt x="607" y="486"/>
                    </a:lnTo>
                    <a:lnTo>
                      <a:pt x="605" y="486"/>
                    </a:lnTo>
                    <a:lnTo>
                      <a:pt x="607" y="489"/>
                    </a:lnTo>
                    <a:lnTo>
                      <a:pt x="605" y="491"/>
                    </a:lnTo>
                    <a:lnTo>
                      <a:pt x="605" y="489"/>
                    </a:lnTo>
                    <a:lnTo>
                      <a:pt x="603" y="489"/>
                    </a:lnTo>
                    <a:lnTo>
                      <a:pt x="603" y="491"/>
                    </a:lnTo>
                    <a:lnTo>
                      <a:pt x="603" y="493"/>
                    </a:lnTo>
                    <a:lnTo>
                      <a:pt x="600" y="493"/>
                    </a:lnTo>
                    <a:lnTo>
                      <a:pt x="598" y="498"/>
                    </a:lnTo>
                    <a:lnTo>
                      <a:pt x="596" y="498"/>
                    </a:lnTo>
                    <a:lnTo>
                      <a:pt x="596" y="500"/>
                    </a:lnTo>
                    <a:lnTo>
                      <a:pt x="596" y="503"/>
                    </a:lnTo>
                    <a:lnTo>
                      <a:pt x="591" y="503"/>
                    </a:lnTo>
                    <a:lnTo>
                      <a:pt x="588" y="503"/>
                    </a:lnTo>
                    <a:lnTo>
                      <a:pt x="586" y="503"/>
                    </a:lnTo>
                    <a:lnTo>
                      <a:pt x="586" y="505"/>
                    </a:lnTo>
                    <a:lnTo>
                      <a:pt x="588" y="505"/>
                    </a:lnTo>
                    <a:lnTo>
                      <a:pt x="586" y="507"/>
                    </a:lnTo>
                    <a:lnTo>
                      <a:pt x="584" y="512"/>
                    </a:lnTo>
                    <a:lnTo>
                      <a:pt x="581" y="512"/>
                    </a:lnTo>
                    <a:lnTo>
                      <a:pt x="581" y="515"/>
                    </a:lnTo>
                    <a:lnTo>
                      <a:pt x="581" y="512"/>
                    </a:lnTo>
                    <a:lnTo>
                      <a:pt x="579" y="512"/>
                    </a:lnTo>
                    <a:lnTo>
                      <a:pt x="579" y="515"/>
                    </a:lnTo>
                    <a:lnTo>
                      <a:pt x="577" y="515"/>
                    </a:lnTo>
                    <a:lnTo>
                      <a:pt x="574" y="517"/>
                    </a:lnTo>
                    <a:lnTo>
                      <a:pt x="572" y="517"/>
                    </a:lnTo>
                    <a:lnTo>
                      <a:pt x="567" y="524"/>
                    </a:lnTo>
                    <a:lnTo>
                      <a:pt x="558" y="529"/>
                    </a:lnTo>
                    <a:lnTo>
                      <a:pt x="555" y="526"/>
                    </a:lnTo>
                    <a:lnTo>
                      <a:pt x="555" y="529"/>
                    </a:lnTo>
                    <a:lnTo>
                      <a:pt x="553" y="529"/>
                    </a:lnTo>
                    <a:lnTo>
                      <a:pt x="551" y="529"/>
                    </a:lnTo>
                    <a:lnTo>
                      <a:pt x="548" y="526"/>
                    </a:lnTo>
                    <a:lnTo>
                      <a:pt x="548" y="529"/>
                    </a:lnTo>
                    <a:lnTo>
                      <a:pt x="546" y="531"/>
                    </a:lnTo>
                    <a:lnTo>
                      <a:pt x="544" y="531"/>
                    </a:lnTo>
                    <a:lnTo>
                      <a:pt x="544" y="529"/>
                    </a:lnTo>
                    <a:lnTo>
                      <a:pt x="541" y="529"/>
                    </a:lnTo>
                    <a:lnTo>
                      <a:pt x="541" y="531"/>
                    </a:lnTo>
                  </a:path>
                </a:pathLst>
              </a:custGeom>
              <a:grpFill/>
              <a:ln w="9525">
                <a:noFill/>
                <a:round/>
                <a:headEnd/>
                <a:tailEnd/>
              </a:ln>
            </p:spPr>
            <p:txBody>
              <a:bodyPr/>
              <a:lstStyle/>
              <a:p>
                <a:pPr>
                  <a:defRPr/>
                </a:pPr>
                <a:endParaRPr lang="en-US" sz="1200" kern="0">
                  <a:solidFill>
                    <a:srgbClr val="0096D6"/>
                  </a:solidFill>
                </a:endParaRPr>
              </a:p>
            </p:txBody>
          </p:sp>
          <p:sp>
            <p:nvSpPr>
              <p:cNvPr id="2550" name="Freeform 1126"/>
              <p:cNvSpPr>
                <a:spLocks/>
              </p:cNvSpPr>
              <p:nvPr/>
            </p:nvSpPr>
            <p:spPr bwMode="auto">
              <a:xfrm>
                <a:off x="3329" y="2543"/>
                <a:ext cx="104" cy="123"/>
              </a:xfrm>
              <a:custGeom>
                <a:avLst/>
                <a:gdLst>
                  <a:gd name="T0" fmla="*/ 92 w 104"/>
                  <a:gd name="T1" fmla="*/ 62 h 123"/>
                  <a:gd name="T2" fmla="*/ 92 w 104"/>
                  <a:gd name="T3" fmla="*/ 24 h 123"/>
                  <a:gd name="T4" fmla="*/ 94 w 104"/>
                  <a:gd name="T5" fmla="*/ 24 h 123"/>
                  <a:gd name="T6" fmla="*/ 104 w 104"/>
                  <a:gd name="T7" fmla="*/ 12 h 123"/>
                  <a:gd name="T8" fmla="*/ 104 w 104"/>
                  <a:gd name="T9" fmla="*/ 10 h 123"/>
                  <a:gd name="T10" fmla="*/ 97 w 104"/>
                  <a:gd name="T11" fmla="*/ 10 h 123"/>
                  <a:gd name="T12" fmla="*/ 90 w 104"/>
                  <a:gd name="T13" fmla="*/ 5 h 123"/>
                  <a:gd name="T14" fmla="*/ 80 w 104"/>
                  <a:gd name="T15" fmla="*/ 7 h 123"/>
                  <a:gd name="T16" fmla="*/ 78 w 104"/>
                  <a:gd name="T17" fmla="*/ 12 h 123"/>
                  <a:gd name="T18" fmla="*/ 71 w 104"/>
                  <a:gd name="T19" fmla="*/ 15 h 123"/>
                  <a:gd name="T20" fmla="*/ 52 w 104"/>
                  <a:gd name="T21" fmla="*/ 12 h 123"/>
                  <a:gd name="T22" fmla="*/ 35 w 104"/>
                  <a:gd name="T23" fmla="*/ 3 h 123"/>
                  <a:gd name="T24" fmla="*/ 28 w 104"/>
                  <a:gd name="T25" fmla="*/ 3 h 123"/>
                  <a:gd name="T26" fmla="*/ 23 w 104"/>
                  <a:gd name="T27" fmla="*/ 0 h 123"/>
                  <a:gd name="T28" fmla="*/ 7 w 104"/>
                  <a:gd name="T29" fmla="*/ 0 h 123"/>
                  <a:gd name="T30" fmla="*/ 2 w 104"/>
                  <a:gd name="T31" fmla="*/ 3 h 123"/>
                  <a:gd name="T32" fmla="*/ 0 w 104"/>
                  <a:gd name="T33" fmla="*/ 7 h 123"/>
                  <a:gd name="T34" fmla="*/ 0 w 104"/>
                  <a:gd name="T35" fmla="*/ 7 h 123"/>
                  <a:gd name="T36" fmla="*/ 0 w 104"/>
                  <a:gd name="T37" fmla="*/ 10 h 123"/>
                  <a:gd name="T38" fmla="*/ 5 w 104"/>
                  <a:gd name="T39" fmla="*/ 10 h 123"/>
                  <a:gd name="T40" fmla="*/ 5 w 104"/>
                  <a:gd name="T41" fmla="*/ 10 h 123"/>
                  <a:gd name="T42" fmla="*/ 5 w 104"/>
                  <a:gd name="T43" fmla="*/ 12 h 123"/>
                  <a:gd name="T44" fmla="*/ 5 w 104"/>
                  <a:gd name="T45" fmla="*/ 12 h 123"/>
                  <a:gd name="T46" fmla="*/ 5 w 104"/>
                  <a:gd name="T47" fmla="*/ 12 h 123"/>
                  <a:gd name="T48" fmla="*/ 7 w 104"/>
                  <a:gd name="T49" fmla="*/ 22 h 123"/>
                  <a:gd name="T50" fmla="*/ 7 w 104"/>
                  <a:gd name="T51" fmla="*/ 22 h 123"/>
                  <a:gd name="T52" fmla="*/ 12 w 104"/>
                  <a:gd name="T53" fmla="*/ 24 h 123"/>
                  <a:gd name="T54" fmla="*/ 12 w 104"/>
                  <a:gd name="T55" fmla="*/ 24 h 123"/>
                  <a:gd name="T56" fmla="*/ 14 w 104"/>
                  <a:gd name="T57" fmla="*/ 38 h 123"/>
                  <a:gd name="T58" fmla="*/ 12 w 104"/>
                  <a:gd name="T59" fmla="*/ 41 h 123"/>
                  <a:gd name="T60" fmla="*/ 0 w 104"/>
                  <a:gd name="T61" fmla="*/ 59 h 123"/>
                  <a:gd name="T62" fmla="*/ 0 w 104"/>
                  <a:gd name="T63" fmla="*/ 62 h 123"/>
                  <a:gd name="T64" fmla="*/ 2 w 104"/>
                  <a:gd name="T65" fmla="*/ 64 h 123"/>
                  <a:gd name="T66" fmla="*/ 2 w 104"/>
                  <a:gd name="T67" fmla="*/ 67 h 123"/>
                  <a:gd name="T68" fmla="*/ 5 w 104"/>
                  <a:gd name="T69" fmla="*/ 67 h 123"/>
                  <a:gd name="T70" fmla="*/ 5 w 104"/>
                  <a:gd name="T71" fmla="*/ 64 h 123"/>
                  <a:gd name="T72" fmla="*/ 9 w 104"/>
                  <a:gd name="T73" fmla="*/ 64 h 123"/>
                  <a:gd name="T74" fmla="*/ 9 w 104"/>
                  <a:gd name="T75" fmla="*/ 67 h 123"/>
                  <a:gd name="T76" fmla="*/ 7 w 104"/>
                  <a:gd name="T77" fmla="*/ 67 h 123"/>
                  <a:gd name="T78" fmla="*/ 5 w 104"/>
                  <a:gd name="T79" fmla="*/ 69 h 123"/>
                  <a:gd name="T80" fmla="*/ 2 w 104"/>
                  <a:gd name="T81" fmla="*/ 69 h 123"/>
                  <a:gd name="T82" fmla="*/ 2 w 104"/>
                  <a:gd name="T83" fmla="*/ 71 h 123"/>
                  <a:gd name="T84" fmla="*/ 2 w 104"/>
                  <a:gd name="T85" fmla="*/ 74 h 123"/>
                  <a:gd name="T86" fmla="*/ 49 w 104"/>
                  <a:gd name="T87" fmla="*/ 102 h 123"/>
                  <a:gd name="T88" fmla="*/ 52 w 104"/>
                  <a:gd name="T89" fmla="*/ 111 h 123"/>
                  <a:gd name="T90" fmla="*/ 71 w 104"/>
                  <a:gd name="T91" fmla="*/ 123 h 123"/>
                  <a:gd name="T92" fmla="*/ 73 w 104"/>
                  <a:gd name="T93" fmla="*/ 121 h 123"/>
                  <a:gd name="T94" fmla="*/ 83 w 104"/>
                  <a:gd name="T95" fmla="*/ 104 h 123"/>
                  <a:gd name="T96" fmla="*/ 83 w 104"/>
                  <a:gd name="T97" fmla="*/ 100 h 123"/>
                  <a:gd name="T98" fmla="*/ 85 w 104"/>
                  <a:gd name="T99" fmla="*/ 95 h 123"/>
                  <a:gd name="T100" fmla="*/ 90 w 104"/>
                  <a:gd name="T101" fmla="*/ 93 h 123"/>
                  <a:gd name="T102" fmla="*/ 92 w 104"/>
                  <a:gd name="T103" fmla="*/ 90 h 123"/>
                  <a:gd name="T104" fmla="*/ 92 w 104"/>
                  <a:gd name="T105" fmla="*/ 88 h 123"/>
                  <a:gd name="T106" fmla="*/ 94 w 104"/>
                  <a:gd name="T107" fmla="*/ 88 h 123"/>
                  <a:gd name="T108" fmla="*/ 97 w 104"/>
                  <a:gd name="T109" fmla="*/ 88 h 123"/>
                  <a:gd name="T110" fmla="*/ 99 w 104"/>
                  <a:gd name="T111" fmla="*/ 85 h 123"/>
                  <a:gd name="T112" fmla="*/ 99 w 104"/>
                  <a:gd name="T113" fmla="*/ 83 h 123"/>
                  <a:gd name="T114" fmla="*/ 99 w 104"/>
                  <a:gd name="T115" fmla="*/ 83 h 123"/>
                  <a:gd name="T116" fmla="*/ 92 w 104"/>
                  <a:gd name="T117" fmla="*/ 74 h 123"/>
                  <a:gd name="T118" fmla="*/ 92 w 104"/>
                  <a:gd name="T119" fmla="*/ 62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
                  <a:gd name="T181" fmla="*/ 0 h 123"/>
                  <a:gd name="T182" fmla="*/ 104 w 104"/>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 h="123">
                    <a:moveTo>
                      <a:pt x="92" y="62"/>
                    </a:moveTo>
                    <a:lnTo>
                      <a:pt x="92" y="24"/>
                    </a:lnTo>
                    <a:lnTo>
                      <a:pt x="94" y="24"/>
                    </a:lnTo>
                    <a:lnTo>
                      <a:pt x="104" y="12"/>
                    </a:lnTo>
                    <a:lnTo>
                      <a:pt x="104" y="10"/>
                    </a:lnTo>
                    <a:lnTo>
                      <a:pt x="97" y="10"/>
                    </a:lnTo>
                    <a:lnTo>
                      <a:pt x="90" y="5"/>
                    </a:lnTo>
                    <a:lnTo>
                      <a:pt x="80" y="7"/>
                    </a:lnTo>
                    <a:lnTo>
                      <a:pt x="78" y="12"/>
                    </a:lnTo>
                    <a:lnTo>
                      <a:pt x="71" y="15"/>
                    </a:lnTo>
                    <a:lnTo>
                      <a:pt x="52" y="12"/>
                    </a:lnTo>
                    <a:lnTo>
                      <a:pt x="35" y="3"/>
                    </a:lnTo>
                    <a:lnTo>
                      <a:pt x="28" y="3"/>
                    </a:lnTo>
                    <a:lnTo>
                      <a:pt x="23" y="0"/>
                    </a:lnTo>
                    <a:lnTo>
                      <a:pt x="7" y="0"/>
                    </a:lnTo>
                    <a:lnTo>
                      <a:pt x="2" y="3"/>
                    </a:lnTo>
                    <a:lnTo>
                      <a:pt x="0" y="7"/>
                    </a:lnTo>
                    <a:lnTo>
                      <a:pt x="0" y="10"/>
                    </a:lnTo>
                    <a:lnTo>
                      <a:pt x="5" y="10"/>
                    </a:lnTo>
                    <a:lnTo>
                      <a:pt x="5" y="12"/>
                    </a:lnTo>
                    <a:lnTo>
                      <a:pt x="7" y="22"/>
                    </a:lnTo>
                    <a:lnTo>
                      <a:pt x="12" y="24"/>
                    </a:lnTo>
                    <a:lnTo>
                      <a:pt x="14" y="38"/>
                    </a:lnTo>
                    <a:lnTo>
                      <a:pt x="12" y="41"/>
                    </a:lnTo>
                    <a:lnTo>
                      <a:pt x="0" y="59"/>
                    </a:lnTo>
                    <a:lnTo>
                      <a:pt x="0" y="62"/>
                    </a:lnTo>
                    <a:lnTo>
                      <a:pt x="2" y="64"/>
                    </a:lnTo>
                    <a:lnTo>
                      <a:pt x="2" y="67"/>
                    </a:lnTo>
                    <a:lnTo>
                      <a:pt x="5" y="67"/>
                    </a:lnTo>
                    <a:lnTo>
                      <a:pt x="5" y="64"/>
                    </a:lnTo>
                    <a:lnTo>
                      <a:pt x="9" y="64"/>
                    </a:lnTo>
                    <a:lnTo>
                      <a:pt x="9" y="67"/>
                    </a:lnTo>
                    <a:lnTo>
                      <a:pt x="7" y="67"/>
                    </a:lnTo>
                    <a:lnTo>
                      <a:pt x="5" y="69"/>
                    </a:lnTo>
                    <a:lnTo>
                      <a:pt x="2" y="69"/>
                    </a:lnTo>
                    <a:lnTo>
                      <a:pt x="2" y="71"/>
                    </a:lnTo>
                    <a:lnTo>
                      <a:pt x="2" y="74"/>
                    </a:lnTo>
                    <a:lnTo>
                      <a:pt x="49" y="102"/>
                    </a:lnTo>
                    <a:lnTo>
                      <a:pt x="52" y="111"/>
                    </a:lnTo>
                    <a:lnTo>
                      <a:pt x="71" y="123"/>
                    </a:lnTo>
                    <a:lnTo>
                      <a:pt x="73" y="121"/>
                    </a:lnTo>
                    <a:lnTo>
                      <a:pt x="83" y="104"/>
                    </a:lnTo>
                    <a:lnTo>
                      <a:pt x="83" y="100"/>
                    </a:lnTo>
                    <a:lnTo>
                      <a:pt x="85" y="95"/>
                    </a:lnTo>
                    <a:lnTo>
                      <a:pt x="90" y="93"/>
                    </a:lnTo>
                    <a:lnTo>
                      <a:pt x="92" y="90"/>
                    </a:lnTo>
                    <a:lnTo>
                      <a:pt x="92" y="88"/>
                    </a:lnTo>
                    <a:lnTo>
                      <a:pt x="94" y="88"/>
                    </a:lnTo>
                    <a:lnTo>
                      <a:pt x="97" y="88"/>
                    </a:lnTo>
                    <a:lnTo>
                      <a:pt x="99" y="85"/>
                    </a:lnTo>
                    <a:lnTo>
                      <a:pt x="99" y="83"/>
                    </a:lnTo>
                    <a:lnTo>
                      <a:pt x="92" y="74"/>
                    </a:lnTo>
                    <a:lnTo>
                      <a:pt x="92" y="62"/>
                    </a:lnTo>
                    <a:close/>
                  </a:path>
                </a:pathLst>
              </a:custGeom>
              <a:grpFill/>
              <a:ln w="9525">
                <a:noFill/>
                <a:round/>
                <a:headEnd/>
                <a:tailEnd/>
              </a:ln>
            </p:spPr>
            <p:txBody>
              <a:bodyPr/>
              <a:lstStyle/>
              <a:p>
                <a:pPr>
                  <a:defRPr/>
                </a:pPr>
                <a:endParaRPr lang="en-US" sz="1200" kern="0">
                  <a:solidFill>
                    <a:srgbClr val="0096D6"/>
                  </a:solidFill>
                </a:endParaRPr>
              </a:p>
            </p:txBody>
          </p:sp>
          <p:sp>
            <p:nvSpPr>
              <p:cNvPr id="2551" name="Freeform 1127"/>
              <p:cNvSpPr>
                <a:spLocks/>
              </p:cNvSpPr>
              <p:nvPr/>
            </p:nvSpPr>
            <p:spPr bwMode="auto">
              <a:xfrm>
                <a:off x="3329" y="2543"/>
                <a:ext cx="104" cy="123"/>
              </a:xfrm>
              <a:custGeom>
                <a:avLst/>
                <a:gdLst>
                  <a:gd name="T0" fmla="*/ 92 w 104"/>
                  <a:gd name="T1" fmla="*/ 62 h 123"/>
                  <a:gd name="T2" fmla="*/ 92 w 104"/>
                  <a:gd name="T3" fmla="*/ 24 h 123"/>
                  <a:gd name="T4" fmla="*/ 94 w 104"/>
                  <a:gd name="T5" fmla="*/ 24 h 123"/>
                  <a:gd name="T6" fmla="*/ 104 w 104"/>
                  <a:gd name="T7" fmla="*/ 12 h 123"/>
                  <a:gd name="T8" fmla="*/ 104 w 104"/>
                  <a:gd name="T9" fmla="*/ 10 h 123"/>
                  <a:gd name="T10" fmla="*/ 97 w 104"/>
                  <a:gd name="T11" fmla="*/ 10 h 123"/>
                  <a:gd name="T12" fmla="*/ 90 w 104"/>
                  <a:gd name="T13" fmla="*/ 5 h 123"/>
                  <a:gd name="T14" fmla="*/ 80 w 104"/>
                  <a:gd name="T15" fmla="*/ 7 h 123"/>
                  <a:gd name="T16" fmla="*/ 78 w 104"/>
                  <a:gd name="T17" fmla="*/ 12 h 123"/>
                  <a:gd name="T18" fmla="*/ 71 w 104"/>
                  <a:gd name="T19" fmla="*/ 15 h 123"/>
                  <a:gd name="T20" fmla="*/ 52 w 104"/>
                  <a:gd name="T21" fmla="*/ 12 h 123"/>
                  <a:gd name="T22" fmla="*/ 35 w 104"/>
                  <a:gd name="T23" fmla="*/ 3 h 123"/>
                  <a:gd name="T24" fmla="*/ 28 w 104"/>
                  <a:gd name="T25" fmla="*/ 3 h 123"/>
                  <a:gd name="T26" fmla="*/ 23 w 104"/>
                  <a:gd name="T27" fmla="*/ 0 h 123"/>
                  <a:gd name="T28" fmla="*/ 7 w 104"/>
                  <a:gd name="T29" fmla="*/ 0 h 123"/>
                  <a:gd name="T30" fmla="*/ 2 w 104"/>
                  <a:gd name="T31" fmla="*/ 3 h 123"/>
                  <a:gd name="T32" fmla="*/ 0 w 104"/>
                  <a:gd name="T33" fmla="*/ 7 h 123"/>
                  <a:gd name="T34" fmla="*/ 0 w 104"/>
                  <a:gd name="T35" fmla="*/ 7 h 123"/>
                  <a:gd name="T36" fmla="*/ 0 w 104"/>
                  <a:gd name="T37" fmla="*/ 10 h 123"/>
                  <a:gd name="T38" fmla="*/ 5 w 104"/>
                  <a:gd name="T39" fmla="*/ 10 h 123"/>
                  <a:gd name="T40" fmla="*/ 5 w 104"/>
                  <a:gd name="T41" fmla="*/ 10 h 123"/>
                  <a:gd name="T42" fmla="*/ 5 w 104"/>
                  <a:gd name="T43" fmla="*/ 12 h 123"/>
                  <a:gd name="T44" fmla="*/ 5 w 104"/>
                  <a:gd name="T45" fmla="*/ 12 h 123"/>
                  <a:gd name="T46" fmla="*/ 5 w 104"/>
                  <a:gd name="T47" fmla="*/ 12 h 123"/>
                  <a:gd name="T48" fmla="*/ 7 w 104"/>
                  <a:gd name="T49" fmla="*/ 22 h 123"/>
                  <a:gd name="T50" fmla="*/ 7 w 104"/>
                  <a:gd name="T51" fmla="*/ 22 h 123"/>
                  <a:gd name="T52" fmla="*/ 12 w 104"/>
                  <a:gd name="T53" fmla="*/ 24 h 123"/>
                  <a:gd name="T54" fmla="*/ 12 w 104"/>
                  <a:gd name="T55" fmla="*/ 24 h 123"/>
                  <a:gd name="T56" fmla="*/ 14 w 104"/>
                  <a:gd name="T57" fmla="*/ 38 h 123"/>
                  <a:gd name="T58" fmla="*/ 12 w 104"/>
                  <a:gd name="T59" fmla="*/ 41 h 123"/>
                  <a:gd name="T60" fmla="*/ 0 w 104"/>
                  <a:gd name="T61" fmla="*/ 59 h 123"/>
                  <a:gd name="T62" fmla="*/ 0 w 104"/>
                  <a:gd name="T63" fmla="*/ 62 h 123"/>
                  <a:gd name="T64" fmla="*/ 2 w 104"/>
                  <a:gd name="T65" fmla="*/ 64 h 123"/>
                  <a:gd name="T66" fmla="*/ 2 w 104"/>
                  <a:gd name="T67" fmla="*/ 67 h 123"/>
                  <a:gd name="T68" fmla="*/ 5 w 104"/>
                  <a:gd name="T69" fmla="*/ 67 h 123"/>
                  <a:gd name="T70" fmla="*/ 5 w 104"/>
                  <a:gd name="T71" fmla="*/ 64 h 123"/>
                  <a:gd name="T72" fmla="*/ 9 w 104"/>
                  <a:gd name="T73" fmla="*/ 64 h 123"/>
                  <a:gd name="T74" fmla="*/ 9 w 104"/>
                  <a:gd name="T75" fmla="*/ 67 h 123"/>
                  <a:gd name="T76" fmla="*/ 7 w 104"/>
                  <a:gd name="T77" fmla="*/ 67 h 123"/>
                  <a:gd name="T78" fmla="*/ 5 w 104"/>
                  <a:gd name="T79" fmla="*/ 69 h 123"/>
                  <a:gd name="T80" fmla="*/ 2 w 104"/>
                  <a:gd name="T81" fmla="*/ 69 h 123"/>
                  <a:gd name="T82" fmla="*/ 2 w 104"/>
                  <a:gd name="T83" fmla="*/ 71 h 123"/>
                  <a:gd name="T84" fmla="*/ 2 w 104"/>
                  <a:gd name="T85" fmla="*/ 74 h 123"/>
                  <a:gd name="T86" fmla="*/ 49 w 104"/>
                  <a:gd name="T87" fmla="*/ 102 h 123"/>
                  <a:gd name="T88" fmla="*/ 52 w 104"/>
                  <a:gd name="T89" fmla="*/ 111 h 123"/>
                  <a:gd name="T90" fmla="*/ 71 w 104"/>
                  <a:gd name="T91" fmla="*/ 123 h 123"/>
                  <a:gd name="T92" fmla="*/ 73 w 104"/>
                  <a:gd name="T93" fmla="*/ 121 h 123"/>
                  <a:gd name="T94" fmla="*/ 83 w 104"/>
                  <a:gd name="T95" fmla="*/ 104 h 123"/>
                  <a:gd name="T96" fmla="*/ 83 w 104"/>
                  <a:gd name="T97" fmla="*/ 100 h 123"/>
                  <a:gd name="T98" fmla="*/ 85 w 104"/>
                  <a:gd name="T99" fmla="*/ 95 h 123"/>
                  <a:gd name="T100" fmla="*/ 90 w 104"/>
                  <a:gd name="T101" fmla="*/ 93 h 123"/>
                  <a:gd name="T102" fmla="*/ 92 w 104"/>
                  <a:gd name="T103" fmla="*/ 90 h 123"/>
                  <a:gd name="T104" fmla="*/ 92 w 104"/>
                  <a:gd name="T105" fmla="*/ 88 h 123"/>
                  <a:gd name="T106" fmla="*/ 94 w 104"/>
                  <a:gd name="T107" fmla="*/ 88 h 123"/>
                  <a:gd name="T108" fmla="*/ 97 w 104"/>
                  <a:gd name="T109" fmla="*/ 88 h 123"/>
                  <a:gd name="T110" fmla="*/ 99 w 104"/>
                  <a:gd name="T111" fmla="*/ 85 h 123"/>
                  <a:gd name="T112" fmla="*/ 99 w 104"/>
                  <a:gd name="T113" fmla="*/ 83 h 123"/>
                  <a:gd name="T114" fmla="*/ 99 w 104"/>
                  <a:gd name="T115" fmla="*/ 83 h 123"/>
                  <a:gd name="T116" fmla="*/ 92 w 104"/>
                  <a:gd name="T117" fmla="*/ 74 h 123"/>
                  <a:gd name="T118" fmla="*/ 92 w 104"/>
                  <a:gd name="T119" fmla="*/ 62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
                  <a:gd name="T181" fmla="*/ 0 h 123"/>
                  <a:gd name="T182" fmla="*/ 104 w 104"/>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 h="123">
                    <a:moveTo>
                      <a:pt x="92" y="62"/>
                    </a:moveTo>
                    <a:lnTo>
                      <a:pt x="92" y="24"/>
                    </a:lnTo>
                    <a:lnTo>
                      <a:pt x="94" y="24"/>
                    </a:lnTo>
                    <a:lnTo>
                      <a:pt x="104" y="12"/>
                    </a:lnTo>
                    <a:lnTo>
                      <a:pt x="104" y="10"/>
                    </a:lnTo>
                    <a:lnTo>
                      <a:pt x="97" y="10"/>
                    </a:lnTo>
                    <a:lnTo>
                      <a:pt x="90" y="5"/>
                    </a:lnTo>
                    <a:lnTo>
                      <a:pt x="80" y="7"/>
                    </a:lnTo>
                    <a:lnTo>
                      <a:pt x="78" y="12"/>
                    </a:lnTo>
                    <a:lnTo>
                      <a:pt x="71" y="15"/>
                    </a:lnTo>
                    <a:lnTo>
                      <a:pt x="52" y="12"/>
                    </a:lnTo>
                    <a:lnTo>
                      <a:pt x="35" y="3"/>
                    </a:lnTo>
                    <a:lnTo>
                      <a:pt x="28" y="3"/>
                    </a:lnTo>
                    <a:lnTo>
                      <a:pt x="23" y="0"/>
                    </a:lnTo>
                    <a:lnTo>
                      <a:pt x="7" y="0"/>
                    </a:lnTo>
                    <a:lnTo>
                      <a:pt x="2" y="3"/>
                    </a:lnTo>
                    <a:lnTo>
                      <a:pt x="0" y="7"/>
                    </a:lnTo>
                    <a:lnTo>
                      <a:pt x="0" y="10"/>
                    </a:lnTo>
                    <a:lnTo>
                      <a:pt x="5" y="10"/>
                    </a:lnTo>
                    <a:lnTo>
                      <a:pt x="5" y="12"/>
                    </a:lnTo>
                    <a:lnTo>
                      <a:pt x="7" y="22"/>
                    </a:lnTo>
                    <a:lnTo>
                      <a:pt x="12" y="24"/>
                    </a:lnTo>
                    <a:lnTo>
                      <a:pt x="14" y="38"/>
                    </a:lnTo>
                    <a:lnTo>
                      <a:pt x="12" y="41"/>
                    </a:lnTo>
                    <a:lnTo>
                      <a:pt x="0" y="59"/>
                    </a:lnTo>
                    <a:lnTo>
                      <a:pt x="0" y="62"/>
                    </a:lnTo>
                    <a:lnTo>
                      <a:pt x="2" y="64"/>
                    </a:lnTo>
                    <a:lnTo>
                      <a:pt x="2" y="67"/>
                    </a:lnTo>
                    <a:lnTo>
                      <a:pt x="5" y="67"/>
                    </a:lnTo>
                    <a:lnTo>
                      <a:pt x="5" y="64"/>
                    </a:lnTo>
                    <a:lnTo>
                      <a:pt x="9" y="64"/>
                    </a:lnTo>
                    <a:lnTo>
                      <a:pt x="9" y="67"/>
                    </a:lnTo>
                    <a:lnTo>
                      <a:pt x="7" y="67"/>
                    </a:lnTo>
                    <a:lnTo>
                      <a:pt x="5" y="69"/>
                    </a:lnTo>
                    <a:lnTo>
                      <a:pt x="2" y="69"/>
                    </a:lnTo>
                    <a:lnTo>
                      <a:pt x="2" y="71"/>
                    </a:lnTo>
                    <a:lnTo>
                      <a:pt x="2" y="74"/>
                    </a:lnTo>
                    <a:lnTo>
                      <a:pt x="49" y="102"/>
                    </a:lnTo>
                    <a:lnTo>
                      <a:pt x="52" y="111"/>
                    </a:lnTo>
                    <a:lnTo>
                      <a:pt x="71" y="123"/>
                    </a:lnTo>
                    <a:lnTo>
                      <a:pt x="73" y="121"/>
                    </a:lnTo>
                    <a:lnTo>
                      <a:pt x="83" y="104"/>
                    </a:lnTo>
                    <a:lnTo>
                      <a:pt x="83" y="100"/>
                    </a:lnTo>
                    <a:lnTo>
                      <a:pt x="85" y="95"/>
                    </a:lnTo>
                    <a:lnTo>
                      <a:pt x="90" y="93"/>
                    </a:lnTo>
                    <a:lnTo>
                      <a:pt x="92" y="90"/>
                    </a:lnTo>
                    <a:lnTo>
                      <a:pt x="92" y="88"/>
                    </a:lnTo>
                    <a:lnTo>
                      <a:pt x="94" y="88"/>
                    </a:lnTo>
                    <a:lnTo>
                      <a:pt x="97" y="88"/>
                    </a:lnTo>
                    <a:lnTo>
                      <a:pt x="99" y="85"/>
                    </a:lnTo>
                    <a:lnTo>
                      <a:pt x="99" y="83"/>
                    </a:lnTo>
                    <a:lnTo>
                      <a:pt x="92" y="74"/>
                    </a:lnTo>
                    <a:lnTo>
                      <a:pt x="92" y="62"/>
                    </a:lnTo>
                  </a:path>
                </a:pathLst>
              </a:custGeom>
              <a:grpFill/>
              <a:ln w="9525">
                <a:noFill/>
                <a:round/>
                <a:headEnd/>
                <a:tailEnd/>
              </a:ln>
            </p:spPr>
            <p:txBody>
              <a:bodyPr/>
              <a:lstStyle/>
              <a:p>
                <a:pPr>
                  <a:defRPr/>
                </a:pPr>
                <a:endParaRPr lang="en-US" sz="1200" kern="0">
                  <a:solidFill>
                    <a:srgbClr val="0096D6"/>
                  </a:solidFill>
                </a:endParaRPr>
              </a:p>
            </p:txBody>
          </p:sp>
          <p:sp>
            <p:nvSpPr>
              <p:cNvPr id="2552" name="Freeform 1128"/>
              <p:cNvSpPr>
                <a:spLocks/>
              </p:cNvSpPr>
              <p:nvPr/>
            </p:nvSpPr>
            <p:spPr bwMode="auto">
              <a:xfrm>
                <a:off x="3619" y="1927"/>
                <a:ext cx="227" cy="149"/>
              </a:xfrm>
              <a:custGeom>
                <a:avLst/>
                <a:gdLst>
                  <a:gd name="T0" fmla="*/ 15 w 227"/>
                  <a:gd name="T1" fmla="*/ 80 h 149"/>
                  <a:gd name="T2" fmla="*/ 15 w 227"/>
                  <a:gd name="T3" fmla="*/ 73 h 149"/>
                  <a:gd name="T4" fmla="*/ 15 w 227"/>
                  <a:gd name="T5" fmla="*/ 66 h 149"/>
                  <a:gd name="T6" fmla="*/ 26 w 227"/>
                  <a:gd name="T7" fmla="*/ 64 h 149"/>
                  <a:gd name="T8" fmla="*/ 29 w 227"/>
                  <a:gd name="T9" fmla="*/ 59 h 149"/>
                  <a:gd name="T10" fmla="*/ 31 w 227"/>
                  <a:gd name="T11" fmla="*/ 57 h 149"/>
                  <a:gd name="T12" fmla="*/ 33 w 227"/>
                  <a:gd name="T13" fmla="*/ 54 h 149"/>
                  <a:gd name="T14" fmla="*/ 45 w 227"/>
                  <a:gd name="T15" fmla="*/ 61 h 149"/>
                  <a:gd name="T16" fmla="*/ 52 w 227"/>
                  <a:gd name="T17" fmla="*/ 61 h 149"/>
                  <a:gd name="T18" fmla="*/ 52 w 227"/>
                  <a:gd name="T19" fmla="*/ 68 h 149"/>
                  <a:gd name="T20" fmla="*/ 55 w 227"/>
                  <a:gd name="T21" fmla="*/ 73 h 149"/>
                  <a:gd name="T22" fmla="*/ 55 w 227"/>
                  <a:gd name="T23" fmla="*/ 78 h 149"/>
                  <a:gd name="T24" fmla="*/ 74 w 227"/>
                  <a:gd name="T25" fmla="*/ 80 h 149"/>
                  <a:gd name="T26" fmla="*/ 81 w 227"/>
                  <a:gd name="T27" fmla="*/ 83 h 149"/>
                  <a:gd name="T28" fmla="*/ 83 w 227"/>
                  <a:gd name="T29" fmla="*/ 92 h 149"/>
                  <a:gd name="T30" fmla="*/ 85 w 227"/>
                  <a:gd name="T31" fmla="*/ 99 h 149"/>
                  <a:gd name="T32" fmla="*/ 111 w 227"/>
                  <a:gd name="T33" fmla="*/ 118 h 149"/>
                  <a:gd name="T34" fmla="*/ 130 w 227"/>
                  <a:gd name="T35" fmla="*/ 130 h 149"/>
                  <a:gd name="T36" fmla="*/ 137 w 227"/>
                  <a:gd name="T37" fmla="*/ 135 h 149"/>
                  <a:gd name="T38" fmla="*/ 140 w 227"/>
                  <a:gd name="T39" fmla="*/ 146 h 149"/>
                  <a:gd name="T40" fmla="*/ 149 w 227"/>
                  <a:gd name="T41" fmla="*/ 146 h 149"/>
                  <a:gd name="T42" fmla="*/ 156 w 227"/>
                  <a:gd name="T43" fmla="*/ 149 h 149"/>
                  <a:gd name="T44" fmla="*/ 161 w 227"/>
                  <a:gd name="T45" fmla="*/ 137 h 149"/>
                  <a:gd name="T46" fmla="*/ 163 w 227"/>
                  <a:gd name="T47" fmla="*/ 132 h 149"/>
                  <a:gd name="T48" fmla="*/ 161 w 227"/>
                  <a:gd name="T49" fmla="*/ 127 h 149"/>
                  <a:gd name="T50" fmla="*/ 161 w 227"/>
                  <a:gd name="T51" fmla="*/ 118 h 149"/>
                  <a:gd name="T52" fmla="*/ 154 w 227"/>
                  <a:gd name="T53" fmla="*/ 118 h 149"/>
                  <a:gd name="T54" fmla="*/ 154 w 227"/>
                  <a:gd name="T55" fmla="*/ 113 h 149"/>
                  <a:gd name="T56" fmla="*/ 156 w 227"/>
                  <a:gd name="T57" fmla="*/ 109 h 149"/>
                  <a:gd name="T58" fmla="*/ 166 w 227"/>
                  <a:gd name="T59" fmla="*/ 109 h 149"/>
                  <a:gd name="T60" fmla="*/ 170 w 227"/>
                  <a:gd name="T61" fmla="*/ 99 h 149"/>
                  <a:gd name="T62" fmla="*/ 178 w 227"/>
                  <a:gd name="T63" fmla="*/ 97 h 149"/>
                  <a:gd name="T64" fmla="*/ 178 w 227"/>
                  <a:gd name="T65" fmla="*/ 92 h 149"/>
                  <a:gd name="T66" fmla="*/ 180 w 227"/>
                  <a:gd name="T67" fmla="*/ 90 h 149"/>
                  <a:gd name="T68" fmla="*/ 192 w 227"/>
                  <a:gd name="T69" fmla="*/ 85 h 149"/>
                  <a:gd name="T70" fmla="*/ 194 w 227"/>
                  <a:gd name="T71" fmla="*/ 85 h 149"/>
                  <a:gd name="T72" fmla="*/ 194 w 227"/>
                  <a:gd name="T73" fmla="*/ 90 h 149"/>
                  <a:gd name="T74" fmla="*/ 194 w 227"/>
                  <a:gd name="T75" fmla="*/ 99 h 149"/>
                  <a:gd name="T76" fmla="*/ 204 w 227"/>
                  <a:gd name="T77" fmla="*/ 97 h 149"/>
                  <a:gd name="T78" fmla="*/ 213 w 227"/>
                  <a:gd name="T79" fmla="*/ 97 h 149"/>
                  <a:gd name="T80" fmla="*/ 218 w 227"/>
                  <a:gd name="T81" fmla="*/ 94 h 149"/>
                  <a:gd name="T82" fmla="*/ 222 w 227"/>
                  <a:gd name="T83" fmla="*/ 92 h 149"/>
                  <a:gd name="T84" fmla="*/ 227 w 227"/>
                  <a:gd name="T85" fmla="*/ 87 h 149"/>
                  <a:gd name="T86" fmla="*/ 220 w 227"/>
                  <a:gd name="T87" fmla="*/ 85 h 149"/>
                  <a:gd name="T88" fmla="*/ 211 w 227"/>
                  <a:gd name="T89" fmla="*/ 80 h 149"/>
                  <a:gd name="T90" fmla="*/ 208 w 227"/>
                  <a:gd name="T91" fmla="*/ 75 h 149"/>
                  <a:gd name="T92" fmla="*/ 204 w 227"/>
                  <a:gd name="T93" fmla="*/ 83 h 149"/>
                  <a:gd name="T94" fmla="*/ 194 w 227"/>
                  <a:gd name="T95" fmla="*/ 75 h 149"/>
                  <a:gd name="T96" fmla="*/ 189 w 227"/>
                  <a:gd name="T97" fmla="*/ 75 h 149"/>
                  <a:gd name="T98" fmla="*/ 201 w 227"/>
                  <a:gd name="T99" fmla="*/ 64 h 149"/>
                  <a:gd name="T100" fmla="*/ 196 w 227"/>
                  <a:gd name="T101" fmla="*/ 61 h 149"/>
                  <a:gd name="T102" fmla="*/ 192 w 227"/>
                  <a:gd name="T103" fmla="*/ 66 h 149"/>
                  <a:gd name="T104" fmla="*/ 178 w 227"/>
                  <a:gd name="T105" fmla="*/ 75 h 149"/>
                  <a:gd name="T106" fmla="*/ 173 w 227"/>
                  <a:gd name="T107" fmla="*/ 83 h 149"/>
                  <a:gd name="T108" fmla="*/ 145 w 227"/>
                  <a:gd name="T109" fmla="*/ 80 h 149"/>
                  <a:gd name="T110" fmla="*/ 135 w 227"/>
                  <a:gd name="T111" fmla="*/ 61 h 149"/>
                  <a:gd name="T112" fmla="*/ 133 w 227"/>
                  <a:gd name="T113" fmla="*/ 49 h 149"/>
                  <a:gd name="T114" fmla="*/ 116 w 227"/>
                  <a:gd name="T115" fmla="*/ 38 h 149"/>
                  <a:gd name="T116" fmla="*/ 0 w 227"/>
                  <a:gd name="T117" fmla="*/ 14 h 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7"/>
                  <a:gd name="T178" fmla="*/ 0 h 149"/>
                  <a:gd name="T179" fmla="*/ 227 w 227"/>
                  <a:gd name="T180" fmla="*/ 149 h 1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7" h="149">
                    <a:moveTo>
                      <a:pt x="0" y="14"/>
                    </a:moveTo>
                    <a:lnTo>
                      <a:pt x="0" y="78"/>
                    </a:lnTo>
                    <a:lnTo>
                      <a:pt x="15" y="80"/>
                    </a:lnTo>
                    <a:lnTo>
                      <a:pt x="15" y="75"/>
                    </a:lnTo>
                    <a:lnTo>
                      <a:pt x="15" y="73"/>
                    </a:lnTo>
                    <a:lnTo>
                      <a:pt x="12" y="71"/>
                    </a:lnTo>
                    <a:lnTo>
                      <a:pt x="15" y="68"/>
                    </a:lnTo>
                    <a:lnTo>
                      <a:pt x="15" y="66"/>
                    </a:lnTo>
                    <a:lnTo>
                      <a:pt x="17" y="64"/>
                    </a:lnTo>
                    <a:lnTo>
                      <a:pt x="24" y="64"/>
                    </a:lnTo>
                    <a:lnTo>
                      <a:pt x="26" y="64"/>
                    </a:lnTo>
                    <a:lnTo>
                      <a:pt x="26" y="61"/>
                    </a:lnTo>
                    <a:lnTo>
                      <a:pt x="26" y="59"/>
                    </a:lnTo>
                    <a:lnTo>
                      <a:pt x="29" y="59"/>
                    </a:lnTo>
                    <a:lnTo>
                      <a:pt x="31" y="61"/>
                    </a:lnTo>
                    <a:lnTo>
                      <a:pt x="33" y="61"/>
                    </a:lnTo>
                    <a:lnTo>
                      <a:pt x="31" y="57"/>
                    </a:lnTo>
                    <a:lnTo>
                      <a:pt x="29" y="57"/>
                    </a:lnTo>
                    <a:lnTo>
                      <a:pt x="31" y="54"/>
                    </a:lnTo>
                    <a:lnTo>
                      <a:pt x="33" y="54"/>
                    </a:lnTo>
                    <a:lnTo>
                      <a:pt x="36" y="54"/>
                    </a:lnTo>
                    <a:lnTo>
                      <a:pt x="36" y="52"/>
                    </a:lnTo>
                    <a:lnTo>
                      <a:pt x="45" y="61"/>
                    </a:lnTo>
                    <a:lnTo>
                      <a:pt x="48" y="61"/>
                    </a:lnTo>
                    <a:lnTo>
                      <a:pt x="50" y="61"/>
                    </a:lnTo>
                    <a:lnTo>
                      <a:pt x="52" y="61"/>
                    </a:lnTo>
                    <a:lnTo>
                      <a:pt x="55" y="64"/>
                    </a:lnTo>
                    <a:lnTo>
                      <a:pt x="52" y="66"/>
                    </a:lnTo>
                    <a:lnTo>
                      <a:pt x="52" y="68"/>
                    </a:lnTo>
                    <a:lnTo>
                      <a:pt x="57" y="71"/>
                    </a:lnTo>
                    <a:lnTo>
                      <a:pt x="55" y="71"/>
                    </a:lnTo>
                    <a:lnTo>
                      <a:pt x="55" y="73"/>
                    </a:lnTo>
                    <a:lnTo>
                      <a:pt x="55" y="75"/>
                    </a:lnTo>
                    <a:lnTo>
                      <a:pt x="55" y="78"/>
                    </a:lnTo>
                    <a:lnTo>
                      <a:pt x="59" y="80"/>
                    </a:lnTo>
                    <a:lnTo>
                      <a:pt x="71" y="83"/>
                    </a:lnTo>
                    <a:lnTo>
                      <a:pt x="74" y="80"/>
                    </a:lnTo>
                    <a:lnTo>
                      <a:pt x="74" y="78"/>
                    </a:lnTo>
                    <a:lnTo>
                      <a:pt x="81" y="83"/>
                    </a:lnTo>
                    <a:lnTo>
                      <a:pt x="81" y="85"/>
                    </a:lnTo>
                    <a:lnTo>
                      <a:pt x="81" y="90"/>
                    </a:lnTo>
                    <a:lnTo>
                      <a:pt x="83" y="92"/>
                    </a:lnTo>
                    <a:lnTo>
                      <a:pt x="85" y="94"/>
                    </a:lnTo>
                    <a:lnTo>
                      <a:pt x="85" y="97"/>
                    </a:lnTo>
                    <a:lnTo>
                      <a:pt x="85" y="99"/>
                    </a:lnTo>
                    <a:lnTo>
                      <a:pt x="88" y="104"/>
                    </a:lnTo>
                    <a:lnTo>
                      <a:pt x="107" y="118"/>
                    </a:lnTo>
                    <a:lnTo>
                      <a:pt x="111" y="118"/>
                    </a:lnTo>
                    <a:lnTo>
                      <a:pt x="126" y="132"/>
                    </a:lnTo>
                    <a:lnTo>
                      <a:pt x="128" y="132"/>
                    </a:lnTo>
                    <a:lnTo>
                      <a:pt x="130" y="130"/>
                    </a:lnTo>
                    <a:lnTo>
                      <a:pt x="133" y="130"/>
                    </a:lnTo>
                    <a:lnTo>
                      <a:pt x="137" y="132"/>
                    </a:lnTo>
                    <a:lnTo>
                      <a:pt x="137" y="135"/>
                    </a:lnTo>
                    <a:lnTo>
                      <a:pt x="142" y="137"/>
                    </a:lnTo>
                    <a:lnTo>
                      <a:pt x="140" y="139"/>
                    </a:lnTo>
                    <a:lnTo>
                      <a:pt x="140" y="146"/>
                    </a:lnTo>
                    <a:lnTo>
                      <a:pt x="147" y="146"/>
                    </a:lnTo>
                    <a:lnTo>
                      <a:pt x="149" y="146"/>
                    </a:lnTo>
                    <a:lnTo>
                      <a:pt x="149" y="149"/>
                    </a:lnTo>
                    <a:lnTo>
                      <a:pt x="152" y="149"/>
                    </a:lnTo>
                    <a:lnTo>
                      <a:pt x="156" y="149"/>
                    </a:lnTo>
                    <a:lnTo>
                      <a:pt x="156" y="144"/>
                    </a:lnTo>
                    <a:lnTo>
                      <a:pt x="161" y="137"/>
                    </a:lnTo>
                    <a:lnTo>
                      <a:pt x="163" y="137"/>
                    </a:lnTo>
                    <a:lnTo>
                      <a:pt x="163" y="135"/>
                    </a:lnTo>
                    <a:lnTo>
                      <a:pt x="163" y="132"/>
                    </a:lnTo>
                    <a:lnTo>
                      <a:pt x="161" y="130"/>
                    </a:lnTo>
                    <a:lnTo>
                      <a:pt x="161" y="127"/>
                    </a:lnTo>
                    <a:lnTo>
                      <a:pt x="161" y="125"/>
                    </a:lnTo>
                    <a:lnTo>
                      <a:pt x="161" y="120"/>
                    </a:lnTo>
                    <a:lnTo>
                      <a:pt x="161" y="118"/>
                    </a:lnTo>
                    <a:lnTo>
                      <a:pt x="159" y="118"/>
                    </a:lnTo>
                    <a:lnTo>
                      <a:pt x="156" y="118"/>
                    </a:lnTo>
                    <a:lnTo>
                      <a:pt x="154" y="118"/>
                    </a:lnTo>
                    <a:lnTo>
                      <a:pt x="154" y="116"/>
                    </a:lnTo>
                    <a:lnTo>
                      <a:pt x="152" y="113"/>
                    </a:lnTo>
                    <a:lnTo>
                      <a:pt x="154" y="113"/>
                    </a:lnTo>
                    <a:lnTo>
                      <a:pt x="152" y="111"/>
                    </a:lnTo>
                    <a:lnTo>
                      <a:pt x="154" y="109"/>
                    </a:lnTo>
                    <a:lnTo>
                      <a:pt x="156" y="109"/>
                    </a:lnTo>
                    <a:lnTo>
                      <a:pt x="159" y="109"/>
                    </a:lnTo>
                    <a:lnTo>
                      <a:pt x="163" y="109"/>
                    </a:lnTo>
                    <a:lnTo>
                      <a:pt x="166" y="109"/>
                    </a:lnTo>
                    <a:lnTo>
                      <a:pt x="168" y="104"/>
                    </a:lnTo>
                    <a:lnTo>
                      <a:pt x="170" y="101"/>
                    </a:lnTo>
                    <a:lnTo>
                      <a:pt x="170" y="99"/>
                    </a:lnTo>
                    <a:lnTo>
                      <a:pt x="175" y="99"/>
                    </a:lnTo>
                    <a:lnTo>
                      <a:pt x="178" y="97"/>
                    </a:lnTo>
                    <a:lnTo>
                      <a:pt x="178" y="94"/>
                    </a:lnTo>
                    <a:lnTo>
                      <a:pt x="175" y="92"/>
                    </a:lnTo>
                    <a:lnTo>
                      <a:pt x="178" y="92"/>
                    </a:lnTo>
                    <a:lnTo>
                      <a:pt x="178" y="90"/>
                    </a:lnTo>
                    <a:lnTo>
                      <a:pt x="180" y="90"/>
                    </a:lnTo>
                    <a:lnTo>
                      <a:pt x="182" y="90"/>
                    </a:lnTo>
                    <a:lnTo>
                      <a:pt x="189" y="87"/>
                    </a:lnTo>
                    <a:lnTo>
                      <a:pt x="192" y="85"/>
                    </a:lnTo>
                    <a:lnTo>
                      <a:pt x="192" y="83"/>
                    </a:lnTo>
                    <a:lnTo>
                      <a:pt x="194" y="83"/>
                    </a:lnTo>
                    <a:lnTo>
                      <a:pt x="194" y="85"/>
                    </a:lnTo>
                    <a:lnTo>
                      <a:pt x="196" y="87"/>
                    </a:lnTo>
                    <a:lnTo>
                      <a:pt x="196" y="90"/>
                    </a:lnTo>
                    <a:lnTo>
                      <a:pt x="194" y="90"/>
                    </a:lnTo>
                    <a:lnTo>
                      <a:pt x="192" y="92"/>
                    </a:lnTo>
                    <a:lnTo>
                      <a:pt x="194" y="99"/>
                    </a:lnTo>
                    <a:lnTo>
                      <a:pt x="196" y="97"/>
                    </a:lnTo>
                    <a:lnTo>
                      <a:pt x="204" y="97"/>
                    </a:lnTo>
                    <a:lnTo>
                      <a:pt x="206" y="99"/>
                    </a:lnTo>
                    <a:lnTo>
                      <a:pt x="211" y="97"/>
                    </a:lnTo>
                    <a:lnTo>
                      <a:pt x="213" y="97"/>
                    </a:lnTo>
                    <a:lnTo>
                      <a:pt x="213" y="94"/>
                    </a:lnTo>
                    <a:lnTo>
                      <a:pt x="215" y="94"/>
                    </a:lnTo>
                    <a:lnTo>
                      <a:pt x="218" y="94"/>
                    </a:lnTo>
                    <a:lnTo>
                      <a:pt x="218" y="92"/>
                    </a:lnTo>
                    <a:lnTo>
                      <a:pt x="220" y="92"/>
                    </a:lnTo>
                    <a:lnTo>
                      <a:pt x="222" y="92"/>
                    </a:lnTo>
                    <a:lnTo>
                      <a:pt x="222" y="90"/>
                    </a:lnTo>
                    <a:lnTo>
                      <a:pt x="227" y="90"/>
                    </a:lnTo>
                    <a:lnTo>
                      <a:pt x="227" y="87"/>
                    </a:lnTo>
                    <a:lnTo>
                      <a:pt x="225" y="87"/>
                    </a:lnTo>
                    <a:lnTo>
                      <a:pt x="220" y="85"/>
                    </a:lnTo>
                    <a:lnTo>
                      <a:pt x="218" y="83"/>
                    </a:lnTo>
                    <a:lnTo>
                      <a:pt x="215" y="83"/>
                    </a:lnTo>
                    <a:lnTo>
                      <a:pt x="211" y="80"/>
                    </a:lnTo>
                    <a:lnTo>
                      <a:pt x="211" y="78"/>
                    </a:lnTo>
                    <a:lnTo>
                      <a:pt x="208" y="75"/>
                    </a:lnTo>
                    <a:lnTo>
                      <a:pt x="206" y="80"/>
                    </a:lnTo>
                    <a:lnTo>
                      <a:pt x="204" y="80"/>
                    </a:lnTo>
                    <a:lnTo>
                      <a:pt x="204" y="83"/>
                    </a:lnTo>
                    <a:lnTo>
                      <a:pt x="201" y="83"/>
                    </a:lnTo>
                    <a:lnTo>
                      <a:pt x="196" y="80"/>
                    </a:lnTo>
                    <a:lnTo>
                      <a:pt x="194" y="75"/>
                    </a:lnTo>
                    <a:lnTo>
                      <a:pt x="192" y="78"/>
                    </a:lnTo>
                    <a:lnTo>
                      <a:pt x="192" y="75"/>
                    </a:lnTo>
                    <a:lnTo>
                      <a:pt x="189" y="75"/>
                    </a:lnTo>
                    <a:lnTo>
                      <a:pt x="189" y="73"/>
                    </a:lnTo>
                    <a:lnTo>
                      <a:pt x="199" y="66"/>
                    </a:lnTo>
                    <a:lnTo>
                      <a:pt x="201" y="64"/>
                    </a:lnTo>
                    <a:lnTo>
                      <a:pt x="201" y="61"/>
                    </a:lnTo>
                    <a:lnTo>
                      <a:pt x="196" y="61"/>
                    </a:lnTo>
                    <a:lnTo>
                      <a:pt x="194" y="66"/>
                    </a:lnTo>
                    <a:lnTo>
                      <a:pt x="192" y="66"/>
                    </a:lnTo>
                    <a:lnTo>
                      <a:pt x="189" y="68"/>
                    </a:lnTo>
                    <a:lnTo>
                      <a:pt x="187" y="71"/>
                    </a:lnTo>
                    <a:lnTo>
                      <a:pt x="178" y="75"/>
                    </a:lnTo>
                    <a:lnTo>
                      <a:pt x="175" y="78"/>
                    </a:lnTo>
                    <a:lnTo>
                      <a:pt x="173" y="83"/>
                    </a:lnTo>
                    <a:lnTo>
                      <a:pt x="168" y="83"/>
                    </a:lnTo>
                    <a:lnTo>
                      <a:pt x="159" y="80"/>
                    </a:lnTo>
                    <a:lnTo>
                      <a:pt x="145" y="80"/>
                    </a:lnTo>
                    <a:lnTo>
                      <a:pt x="142" y="68"/>
                    </a:lnTo>
                    <a:lnTo>
                      <a:pt x="135" y="68"/>
                    </a:lnTo>
                    <a:lnTo>
                      <a:pt x="135" y="61"/>
                    </a:lnTo>
                    <a:lnTo>
                      <a:pt x="135" y="49"/>
                    </a:lnTo>
                    <a:lnTo>
                      <a:pt x="133" y="49"/>
                    </a:lnTo>
                    <a:lnTo>
                      <a:pt x="128" y="42"/>
                    </a:lnTo>
                    <a:lnTo>
                      <a:pt x="119" y="35"/>
                    </a:lnTo>
                    <a:lnTo>
                      <a:pt x="116" y="38"/>
                    </a:lnTo>
                    <a:lnTo>
                      <a:pt x="81" y="40"/>
                    </a:lnTo>
                    <a:lnTo>
                      <a:pt x="33" y="0"/>
                    </a:lnTo>
                    <a:lnTo>
                      <a:pt x="0" y="14"/>
                    </a:lnTo>
                    <a:close/>
                  </a:path>
                </a:pathLst>
              </a:custGeom>
              <a:grpFill/>
              <a:ln w="9525">
                <a:noFill/>
                <a:round/>
                <a:headEnd/>
                <a:tailEnd/>
              </a:ln>
            </p:spPr>
            <p:txBody>
              <a:bodyPr/>
              <a:lstStyle/>
              <a:p>
                <a:pPr>
                  <a:defRPr/>
                </a:pPr>
                <a:endParaRPr lang="en-US" sz="1200" kern="0">
                  <a:solidFill>
                    <a:srgbClr val="0096D6"/>
                  </a:solidFill>
                </a:endParaRPr>
              </a:p>
            </p:txBody>
          </p:sp>
          <p:sp>
            <p:nvSpPr>
              <p:cNvPr id="2553" name="Freeform 1129"/>
              <p:cNvSpPr>
                <a:spLocks/>
              </p:cNvSpPr>
              <p:nvPr/>
            </p:nvSpPr>
            <p:spPr bwMode="auto">
              <a:xfrm>
                <a:off x="3619" y="1927"/>
                <a:ext cx="227" cy="149"/>
              </a:xfrm>
              <a:custGeom>
                <a:avLst/>
                <a:gdLst>
                  <a:gd name="T0" fmla="*/ 15 w 227"/>
                  <a:gd name="T1" fmla="*/ 80 h 149"/>
                  <a:gd name="T2" fmla="*/ 15 w 227"/>
                  <a:gd name="T3" fmla="*/ 73 h 149"/>
                  <a:gd name="T4" fmla="*/ 15 w 227"/>
                  <a:gd name="T5" fmla="*/ 66 h 149"/>
                  <a:gd name="T6" fmla="*/ 26 w 227"/>
                  <a:gd name="T7" fmla="*/ 64 h 149"/>
                  <a:gd name="T8" fmla="*/ 29 w 227"/>
                  <a:gd name="T9" fmla="*/ 59 h 149"/>
                  <a:gd name="T10" fmla="*/ 31 w 227"/>
                  <a:gd name="T11" fmla="*/ 57 h 149"/>
                  <a:gd name="T12" fmla="*/ 33 w 227"/>
                  <a:gd name="T13" fmla="*/ 54 h 149"/>
                  <a:gd name="T14" fmla="*/ 45 w 227"/>
                  <a:gd name="T15" fmla="*/ 61 h 149"/>
                  <a:gd name="T16" fmla="*/ 52 w 227"/>
                  <a:gd name="T17" fmla="*/ 61 h 149"/>
                  <a:gd name="T18" fmla="*/ 52 w 227"/>
                  <a:gd name="T19" fmla="*/ 68 h 149"/>
                  <a:gd name="T20" fmla="*/ 55 w 227"/>
                  <a:gd name="T21" fmla="*/ 73 h 149"/>
                  <a:gd name="T22" fmla="*/ 55 w 227"/>
                  <a:gd name="T23" fmla="*/ 78 h 149"/>
                  <a:gd name="T24" fmla="*/ 74 w 227"/>
                  <a:gd name="T25" fmla="*/ 80 h 149"/>
                  <a:gd name="T26" fmla="*/ 81 w 227"/>
                  <a:gd name="T27" fmla="*/ 83 h 149"/>
                  <a:gd name="T28" fmla="*/ 83 w 227"/>
                  <a:gd name="T29" fmla="*/ 92 h 149"/>
                  <a:gd name="T30" fmla="*/ 85 w 227"/>
                  <a:gd name="T31" fmla="*/ 99 h 149"/>
                  <a:gd name="T32" fmla="*/ 111 w 227"/>
                  <a:gd name="T33" fmla="*/ 118 h 149"/>
                  <a:gd name="T34" fmla="*/ 130 w 227"/>
                  <a:gd name="T35" fmla="*/ 130 h 149"/>
                  <a:gd name="T36" fmla="*/ 137 w 227"/>
                  <a:gd name="T37" fmla="*/ 135 h 149"/>
                  <a:gd name="T38" fmla="*/ 140 w 227"/>
                  <a:gd name="T39" fmla="*/ 146 h 149"/>
                  <a:gd name="T40" fmla="*/ 149 w 227"/>
                  <a:gd name="T41" fmla="*/ 146 h 149"/>
                  <a:gd name="T42" fmla="*/ 156 w 227"/>
                  <a:gd name="T43" fmla="*/ 149 h 149"/>
                  <a:gd name="T44" fmla="*/ 161 w 227"/>
                  <a:gd name="T45" fmla="*/ 137 h 149"/>
                  <a:gd name="T46" fmla="*/ 163 w 227"/>
                  <a:gd name="T47" fmla="*/ 132 h 149"/>
                  <a:gd name="T48" fmla="*/ 161 w 227"/>
                  <a:gd name="T49" fmla="*/ 127 h 149"/>
                  <a:gd name="T50" fmla="*/ 161 w 227"/>
                  <a:gd name="T51" fmla="*/ 118 h 149"/>
                  <a:gd name="T52" fmla="*/ 154 w 227"/>
                  <a:gd name="T53" fmla="*/ 118 h 149"/>
                  <a:gd name="T54" fmla="*/ 154 w 227"/>
                  <a:gd name="T55" fmla="*/ 113 h 149"/>
                  <a:gd name="T56" fmla="*/ 156 w 227"/>
                  <a:gd name="T57" fmla="*/ 109 h 149"/>
                  <a:gd name="T58" fmla="*/ 166 w 227"/>
                  <a:gd name="T59" fmla="*/ 109 h 149"/>
                  <a:gd name="T60" fmla="*/ 170 w 227"/>
                  <a:gd name="T61" fmla="*/ 99 h 149"/>
                  <a:gd name="T62" fmla="*/ 178 w 227"/>
                  <a:gd name="T63" fmla="*/ 97 h 149"/>
                  <a:gd name="T64" fmla="*/ 178 w 227"/>
                  <a:gd name="T65" fmla="*/ 92 h 149"/>
                  <a:gd name="T66" fmla="*/ 180 w 227"/>
                  <a:gd name="T67" fmla="*/ 90 h 149"/>
                  <a:gd name="T68" fmla="*/ 192 w 227"/>
                  <a:gd name="T69" fmla="*/ 85 h 149"/>
                  <a:gd name="T70" fmla="*/ 194 w 227"/>
                  <a:gd name="T71" fmla="*/ 85 h 149"/>
                  <a:gd name="T72" fmla="*/ 194 w 227"/>
                  <a:gd name="T73" fmla="*/ 90 h 149"/>
                  <a:gd name="T74" fmla="*/ 194 w 227"/>
                  <a:gd name="T75" fmla="*/ 99 h 149"/>
                  <a:gd name="T76" fmla="*/ 204 w 227"/>
                  <a:gd name="T77" fmla="*/ 97 h 149"/>
                  <a:gd name="T78" fmla="*/ 213 w 227"/>
                  <a:gd name="T79" fmla="*/ 97 h 149"/>
                  <a:gd name="T80" fmla="*/ 218 w 227"/>
                  <a:gd name="T81" fmla="*/ 94 h 149"/>
                  <a:gd name="T82" fmla="*/ 222 w 227"/>
                  <a:gd name="T83" fmla="*/ 92 h 149"/>
                  <a:gd name="T84" fmla="*/ 227 w 227"/>
                  <a:gd name="T85" fmla="*/ 87 h 149"/>
                  <a:gd name="T86" fmla="*/ 220 w 227"/>
                  <a:gd name="T87" fmla="*/ 85 h 149"/>
                  <a:gd name="T88" fmla="*/ 211 w 227"/>
                  <a:gd name="T89" fmla="*/ 80 h 149"/>
                  <a:gd name="T90" fmla="*/ 208 w 227"/>
                  <a:gd name="T91" fmla="*/ 75 h 149"/>
                  <a:gd name="T92" fmla="*/ 204 w 227"/>
                  <a:gd name="T93" fmla="*/ 83 h 149"/>
                  <a:gd name="T94" fmla="*/ 194 w 227"/>
                  <a:gd name="T95" fmla="*/ 75 h 149"/>
                  <a:gd name="T96" fmla="*/ 189 w 227"/>
                  <a:gd name="T97" fmla="*/ 75 h 149"/>
                  <a:gd name="T98" fmla="*/ 201 w 227"/>
                  <a:gd name="T99" fmla="*/ 64 h 149"/>
                  <a:gd name="T100" fmla="*/ 196 w 227"/>
                  <a:gd name="T101" fmla="*/ 61 h 149"/>
                  <a:gd name="T102" fmla="*/ 192 w 227"/>
                  <a:gd name="T103" fmla="*/ 66 h 149"/>
                  <a:gd name="T104" fmla="*/ 178 w 227"/>
                  <a:gd name="T105" fmla="*/ 75 h 149"/>
                  <a:gd name="T106" fmla="*/ 173 w 227"/>
                  <a:gd name="T107" fmla="*/ 83 h 149"/>
                  <a:gd name="T108" fmla="*/ 145 w 227"/>
                  <a:gd name="T109" fmla="*/ 80 h 149"/>
                  <a:gd name="T110" fmla="*/ 135 w 227"/>
                  <a:gd name="T111" fmla="*/ 61 h 149"/>
                  <a:gd name="T112" fmla="*/ 133 w 227"/>
                  <a:gd name="T113" fmla="*/ 49 h 149"/>
                  <a:gd name="T114" fmla="*/ 116 w 227"/>
                  <a:gd name="T115" fmla="*/ 38 h 149"/>
                  <a:gd name="T116" fmla="*/ 0 w 227"/>
                  <a:gd name="T117" fmla="*/ 14 h 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7"/>
                  <a:gd name="T178" fmla="*/ 0 h 149"/>
                  <a:gd name="T179" fmla="*/ 227 w 227"/>
                  <a:gd name="T180" fmla="*/ 149 h 1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7" h="149">
                    <a:moveTo>
                      <a:pt x="0" y="14"/>
                    </a:moveTo>
                    <a:lnTo>
                      <a:pt x="0" y="78"/>
                    </a:lnTo>
                    <a:lnTo>
                      <a:pt x="15" y="80"/>
                    </a:lnTo>
                    <a:lnTo>
                      <a:pt x="15" y="75"/>
                    </a:lnTo>
                    <a:lnTo>
                      <a:pt x="15" y="73"/>
                    </a:lnTo>
                    <a:lnTo>
                      <a:pt x="12" y="71"/>
                    </a:lnTo>
                    <a:lnTo>
                      <a:pt x="15" y="68"/>
                    </a:lnTo>
                    <a:lnTo>
                      <a:pt x="15" y="66"/>
                    </a:lnTo>
                    <a:lnTo>
                      <a:pt x="17" y="64"/>
                    </a:lnTo>
                    <a:lnTo>
                      <a:pt x="24" y="64"/>
                    </a:lnTo>
                    <a:lnTo>
                      <a:pt x="26" y="64"/>
                    </a:lnTo>
                    <a:lnTo>
                      <a:pt x="26" y="61"/>
                    </a:lnTo>
                    <a:lnTo>
                      <a:pt x="26" y="59"/>
                    </a:lnTo>
                    <a:lnTo>
                      <a:pt x="29" y="59"/>
                    </a:lnTo>
                    <a:lnTo>
                      <a:pt x="31" y="61"/>
                    </a:lnTo>
                    <a:lnTo>
                      <a:pt x="33" y="61"/>
                    </a:lnTo>
                    <a:lnTo>
                      <a:pt x="31" y="57"/>
                    </a:lnTo>
                    <a:lnTo>
                      <a:pt x="29" y="57"/>
                    </a:lnTo>
                    <a:lnTo>
                      <a:pt x="31" y="54"/>
                    </a:lnTo>
                    <a:lnTo>
                      <a:pt x="33" y="54"/>
                    </a:lnTo>
                    <a:lnTo>
                      <a:pt x="36" y="54"/>
                    </a:lnTo>
                    <a:lnTo>
                      <a:pt x="36" y="52"/>
                    </a:lnTo>
                    <a:lnTo>
                      <a:pt x="45" y="61"/>
                    </a:lnTo>
                    <a:lnTo>
                      <a:pt x="48" y="61"/>
                    </a:lnTo>
                    <a:lnTo>
                      <a:pt x="50" y="61"/>
                    </a:lnTo>
                    <a:lnTo>
                      <a:pt x="52" y="61"/>
                    </a:lnTo>
                    <a:lnTo>
                      <a:pt x="55" y="64"/>
                    </a:lnTo>
                    <a:lnTo>
                      <a:pt x="52" y="66"/>
                    </a:lnTo>
                    <a:lnTo>
                      <a:pt x="52" y="68"/>
                    </a:lnTo>
                    <a:lnTo>
                      <a:pt x="57" y="71"/>
                    </a:lnTo>
                    <a:lnTo>
                      <a:pt x="55" y="71"/>
                    </a:lnTo>
                    <a:lnTo>
                      <a:pt x="55" y="73"/>
                    </a:lnTo>
                    <a:lnTo>
                      <a:pt x="55" y="75"/>
                    </a:lnTo>
                    <a:lnTo>
                      <a:pt x="55" y="78"/>
                    </a:lnTo>
                    <a:lnTo>
                      <a:pt x="59" y="80"/>
                    </a:lnTo>
                    <a:lnTo>
                      <a:pt x="71" y="83"/>
                    </a:lnTo>
                    <a:lnTo>
                      <a:pt x="74" y="80"/>
                    </a:lnTo>
                    <a:lnTo>
                      <a:pt x="74" y="78"/>
                    </a:lnTo>
                    <a:lnTo>
                      <a:pt x="81" y="83"/>
                    </a:lnTo>
                    <a:lnTo>
                      <a:pt x="81" y="85"/>
                    </a:lnTo>
                    <a:lnTo>
                      <a:pt x="81" y="90"/>
                    </a:lnTo>
                    <a:lnTo>
                      <a:pt x="83" y="92"/>
                    </a:lnTo>
                    <a:lnTo>
                      <a:pt x="85" y="94"/>
                    </a:lnTo>
                    <a:lnTo>
                      <a:pt x="85" y="97"/>
                    </a:lnTo>
                    <a:lnTo>
                      <a:pt x="85" y="99"/>
                    </a:lnTo>
                    <a:lnTo>
                      <a:pt x="88" y="104"/>
                    </a:lnTo>
                    <a:lnTo>
                      <a:pt x="107" y="118"/>
                    </a:lnTo>
                    <a:lnTo>
                      <a:pt x="111" y="118"/>
                    </a:lnTo>
                    <a:lnTo>
                      <a:pt x="126" y="132"/>
                    </a:lnTo>
                    <a:lnTo>
                      <a:pt x="128" y="132"/>
                    </a:lnTo>
                    <a:lnTo>
                      <a:pt x="130" y="130"/>
                    </a:lnTo>
                    <a:lnTo>
                      <a:pt x="133" y="130"/>
                    </a:lnTo>
                    <a:lnTo>
                      <a:pt x="137" y="132"/>
                    </a:lnTo>
                    <a:lnTo>
                      <a:pt x="137" y="135"/>
                    </a:lnTo>
                    <a:lnTo>
                      <a:pt x="142" y="137"/>
                    </a:lnTo>
                    <a:lnTo>
                      <a:pt x="140" y="139"/>
                    </a:lnTo>
                    <a:lnTo>
                      <a:pt x="140" y="146"/>
                    </a:lnTo>
                    <a:lnTo>
                      <a:pt x="147" y="146"/>
                    </a:lnTo>
                    <a:lnTo>
                      <a:pt x="149" y="146"/>
                    </a:lnTo>
                    <a:lnTo>
                      <a:pt x="149" y="149"/>
                    </a:lnTo>
                    <a:lnTo>
                      <a:pt x="152" y="149"/>
                    </a:lnTo>
                    <a:lnTo>
                      <a:pt x="156" y="149"/>
                    </a:lnTo>
                    <a:lnTo>
                      <a:pt x="156" y="144"/>
                    </a:lnTo>
                    <a:lnTo>
                      <a:pt x="161" y="137"/>
                    </a:lnTo>
                    <a:lnTo>
                      <a:pt x="163" y="137"/>
                    </a:lnTo>
                    <a:lnTo>
                      <a:pt x="163" y="135"/>
                    </a:lnTo>
                    <a:lnTo>
                      <a:pt x="163" y="132"/>
                    </a:lnTo>
                    <a:lnTo>
                      <a:pt x="161" y="130"/>
                    </a:lnTo>
                    <a:lnTo>
                      <a:pt x="161" y="127"/>
                    </a:lnTo>
                    <a:lnTo>
                      <a:pt x="161" y="125"/>
                    </a:lnTo>
                    <a:lnTo>
                      <a:pt x="161" y="120"/>
                    </a:lnTo>
                    <a:lnTo>
                      <a:pt x="161" y="118"/>
                    </a:lnTo>
                    <a:lnTo>
                      <a:pt x="159" y="118"/>
                    </a:lnTo>
                    <a:lnTo>
                      <a:pt x="156" y="118"/>
                    </a:lnTo>
                    <a:lnTo>
                      <a:pt x="154" y="118"/>
                    </a:lnTo>
                    <a:lnTo>
                      <a:pt x="154" y="116"/>
                    </a:lnTo>
                    <a:lnTo>
                      <a:pt x="152" y="113"/>
                    </a:lnTo>
                    <a:lnTo>
                      <a:pt x="154" y="113"/>
                    </a:lnTo>
                    <a:lnTo>
                      <a:pt x="152" y="111"/>
                    </a:lnTo>
                    <a:lnTo>
                      <a:pt x="154" y="109"/>
                    </a:lnTo>
                    <a:lnTo>
                      <a:pt x="156" y="109"/>
                    </a:lnTo>
                    <a:lnTo>
                      <a:pt x="159" y="109"/>
                    </a:lnTo>
                    <a:lnTo>
                      <a:pt x="163" y="109"/>
                    </a:lnTo>
                    <a:lnTo>
                      <a:pt x="166" y="109"/>
                    </a:lnTo>
                    <a:lnTo>
                      <a:pt x="168" y="104"/>
                    </a:lnTo>
                    <a:lnTo>
                      <a:pt x="170" y="101"/>
                    </a:lnTo>
                    <a:lnTo>
                      <a:pt x="170" y="99"/>
                    </a:lnTo>
                    <a:lnTo>
                      <a:pt x="175" y="99"/>
                    </a:lnTo>
                    <a:lnTo>
                      <a:pt x="178" y="97"/>
                    </a:lnTo>
                    <a:lnTo>
                      <a:pt x="178" y="94"/>
                    </a:lnTo>
                    <a:lnTo>
                      <a:pt x="175" y="92"/>
                    </a:lnTo>
                    <a:lnTo>
                      <a:pt x="178" y="92"/>
                    </a:lnTo>
                    <a:lnTo>
                      <a:pt x="178" y="90"/>
                    </a:lnTo>
                    <a:lnTo>
                      <a:pt x="180" y="90"/>
                    </a:lnTo>
                    <a:lnTo>
                      <a:pt x="182" y="90"/>
                    </a:lnTo>
                    <a:lnTo>
                      <a:pt x="189" y="87"/>
                    </a:lnTo>
                    <a:lnTo>
                      <a:pt x="192" y="85"/>
                    </a:lnTo>
                    <a:lnTo>
                      <a:pt x="192" y="83"/>
                    </a:lnTo>
                    <a:lnTo>
                      <a:pt x="194" y="83"/>
                    </a:lnTo>
                    <a:lnTo>
                      <a:pt x="194" y="85"/>
                    </a:lnTo>
                    <a:lnTo>
                      <a:pt x="196" y="87"/>
                    </a:lnTo>
                    <a:lnTo>
                      <a:pt x="196" y="90"/>
                    </a:lnTo>
                    <a:lnTo>
                      <a:pt x="194" y="90"/>
                    </a:lnTo>
                    <a:lnTo>
                      <a:pt x="192" y="92"/>
                    </a:lnTo>
                    <a:lnTo>
                      <a:pt x="194" y="99"/>
                    </a:lnTo>
                    <a:lnTo>
                      <a:pt x="196" y="97"/>
                    </a:lnTo>
                    <a:lnTo>
                      <a:pt x="204" y="97"/>
                    </a:lnTo>
                    <a:lnTo>
                      <a:pt x="206" y="99"/>
                    </a:lnTo>
                    <a:lnTo>
                      <a:pt x="211" y="97"/>
                    </a:lnTo>
                    <a:lnTo>
                      <a:pt x="213" y="97"/>
                    </a:lnTo>
                    <a:lnTo>
                      <a:pt x="213" y="94"/>
                    </a:lnTo>
                    <a:lnTo>
                      <a:pt x="215" y="94"/>
                    </a:lnTo>
                    <a:lnTo>
                      <a:pt x="218" y="94"/>
                    </a:lnTo>
                    <a:lnTo>
                      <a:pt x="218" y="92"/>
                    </a:lnTo>
                    <a:lnTo>
                      <a:pt x="220" y="92"/>
                    </a:lnTo>
                    <a:lnTo>
                      <a:pt x="222" y="92"/>
                    </a:lnTo>
                    <a:lnTo>
                      <a:pt x="222" y="90"/>
                    </a:lnTo>
                    <a:lnTo>
                      <a:pt x="227" y="90"/>
                    </a:lnTo>
                    <a:lnTo>
                      <a:pt x="227" y="87"/>
                    </a:lnTo>
                    <a:lnTo>
                      <a:pt x="225" y="87"/>
                    </a:lnTo>
                    <a:lnTo>
                      <a:pt x="220" y="85"/>
                    </a:lnTo>
                    <a:lnTo>
                      <a:pt x="218" y="83"/>
                    </a:lnTo>
                    <a:lnTo>
                      <a:pt x="215" y="83"/>
                    </a:lnTo>
                    <a:lnTo>
                      <a:pt x="211" y="80"/>
                    </a:lnTo>
                    <a:lnTo>
                      <a:pt x="211" y="78"/>
                    </a:lnTo>
                    <a:lnTo>
                      <a:pt x="208" y="75"/>
                    </a:lnTo>
                    <a:lnTo>
                      <a:pt x="206" y="80"/>
                    </a:lnTo>
                    <a:lnTo>
                      <a:pt x="204" y="80"/>
                    </a:lnTo>
                    <a:lnTo>
                      <a:pt x="204" y="83"/>
                    </a:lnTo>
                    <a:lnTo>
                      <a:pt x="201" y="83"/>
                    </a:lnTo>
                    <a:lnTo>
                      <a:pt x="196" y="80"/>
                    </a:lnTo>
                    <a:lnTo>
                      <a:pt x="194" y="75"/>
                    </a:lnTo>
                    <a:lnTo>
                      <a:pt x="192" y="78"/>
                    </a:lnTo>
                    <a:lnTo>
                      <a:pt x="192" y="75"/>
                    </a:lnTo>
                    <a:lnTo>
                      <a:pt x="189" y="75"/>
                    </a:lnTo>
                    <a:lnTo>
                      <a:pt x="189" y="73"/>
                    </a:lnTo>
                    <a:lnTo>
                      <a:pt x="199" y="66"/>
                    </a:lnTo>
                    <a:lnTo>
                      <a:pt x="201" y="64"/>
                    </a:lnTo>
                    <a:lnTo>
                      <a:pt x="201" y="61"/>
                    </a:lnTo>
                    <a:lnTo>
                      <a:pt x="196" y="61"/>
                    </a:lnTo>
                    <a:lnTo>
                      <a:pt x="194" y="66"/>
                    </a:lnTo>
                    <a:lnTo>
                      <a:pt x="192" y="66"/>
                    </a:lnTo>
                    <a:lnTo>
                      <a:pt x="189" y="68"/>
                    </a:lnTo>
                    <a:lnTo>
                      <a:pt x="187" y="71"/>
                    </a:lnTo>
                    <a:lnTo>
                      <a:pt x="178" y="75"/>
                    </a:lnTo>
                    <a:lnTo>
                      <a:pt x="175" y="78"/>
                    </a:lnTo>
                    <a:lnTo>
                      <a:pt x="173" y="83"/>
                    </a:lnTo>
                    <a:lnTo>
                      <a:pt x="168" y="83"/>
                    </a:lnTo>
                    <a:lnTo>
                      <a:pt x="159" y="80"/>
                    </a:lnTo>
                    <a:lnTo>
                      <a:pt x="145" y="80"/>
                    </a:lnTo>
                    <a:lnTo>
                      <a:pt x="142" y="68"/>
                    </a:lnTo>
                    <a:lnTo>
                      <a:pt x="135" y="68"/>
                    </a:lnTo>
                    <a:lnTo>
                      <a:pt x="135" y="61"/>
                    </a:lnTo>
                    <a:lnTo>
                      <a:pt x="135" y="49"/>
                    </a:lnTo>
                    <a:lnTo>
                      <a:pt x="133" y="49"/>
                    </a:lnTo>
                    <a:lnTo>
                      <a:pt x="128" y="42"/>
                    </a:lnTo>
                    <a:lnTo>
                      <a:pt x="119" y="35"/>
                    </a:lnTo>
                    <a:lnTo>
                      <a:pt x="116" y="38"/>
                    </a:lnTo>
                    <a:lnTo>
                      <a:pt x="81" y="40"/>
                    </a:lnTo>
                    <a:lnTo>
                      <a:pt x="33" y="0"/>
                    </a:lnTo>
                    <a:lnTo>
                      <a:pt x="0" y="14"/>
                    </a:lnTo>
                  </a:path>
                </a:pathLst>
              </a:custGeom>
              <a:grpFill/>
              <a:ln w="9525">
                <a:noFill/>
                <a:round/>
                <a:headEnd/>
                <a:tailEnd/>
              </a:ln>
            </p:spPr>
            <p:txBody>
              <a:bodyPr/>
              <a:lstStyle/>
              <a:p>
                <a:pPr>
                  <a:defRPr/>
                </a:pPr>
                <a:endParaRPr lang="en-US" sz="1200" kern="0">
                  <a:solidFill>
                    <a:srgbClr val="0096D6"/>
                  </a:solidFill>
                </a:endParaRPr>
              </a:p>
            </p:txBody>
          </p:sp>
          <p:sp>
            <p:nvSpPr>
              <p:cNvPr id="2554" name="Freeform 1130"/>
              <p:cNvSpPr>
                <a:spLocks/>
              </p:cNvSpPr>
              <p:nvPr/>
            </p:nvSpPr>
            <p:spPr bwMode="auto">
              <a:xfrm>
                <a:off x="1940" y="1535"/>
                <a:ext cx="7" cy="4"/>
              </a:xfrm>
              <a:custGeom>
                <a:avLst/>
                <a:gdLst>
                  <a:gd name="T0" fmla="*/ 0 w 7"/>
                  <a:gd name="T1" fmla="*/ 0 h 4"/>
                  <a:gd name="T2" fmla="*/ 0 w 7"/>
                  <a:gd name="T3" fmla="*/ 0 h 4"/>
                  <a:gd name="T4" fmla="*/ 2 w 7"/>
                  <a:gd name="T5" fmla="*/ 0 h 4"/>
                  <a:gd name="T6" fmla="*/ 5 w 7"/>
                  <a:gd name="T7" fmla="*/ 0 h 4"/>
                  <a:gd name="T8" fmla="*/ 7 w 7"/>
                  <a:gd name="T9" fmla="*/ 2 h 4"/>
                  <a:gd name="T10" fmla="*/ 7 w 7"/>
                  <a:gd name="T11" fmla="*/ 4 h 4"/>
                  <a:gd name="T12" fmla="*/ 5 w 7"/>
                  <a:gd name="T13" fmla="*/ 4 h 4"/>
                  <a:gd name="T14" fmla="*/ 2 w 7"/>
                  <a:gd name="T15" fmla="*/ 4 h 4"/>
                  <a:gd name="T16" fmla="*/ 0 w 7"/>
                  <a:gd name="T17" fmla="*/ 2 h 4"/>
                  <a:gd name="T18" fmla="*/ 0 w 7"/>
                  <a:gd name="T19" fmla="*/ 0 h 4"/>
                  <a:gd name="T20" fmla="*/ 0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0" y="0"/>
                    </a:moveTo>
                    <a:lnTo>
                      <a:pt x="0" y="0"/>
                    </a:lnTo>
                    <a:lnTo>
                      <a:pt x="2" y="0"/>
                    </a:lnTo>
                    <a:lnTo>
                      <a:pt x="5" y="0"/>
                    </a:lnTo>
                    <a:lnTo>
                      <a:pt x="7" y="2"/>
                    </a:lnTo>
                    <a:lnTo>
                      <a:pt x="7" y="4"/>
                    </a:lnTo>
                    <a:lnTo>
                      <a:pt x="5" y="4"/>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55" name="Freeform 1131"/>
              <p:cNvSpPr>
                <a:spLocks/>
              </p:cNvSpPr>
              <p:nvPr/>
            </p:nvSpPr>
            <p:spPr bwMode="auto">
              <a:xfrm>
                <a:off x="1940" y="1535"/>
                <a:ext cx="7" cy="4"/>
              </a:xfrm>
              <a:custGeom>
                <a:avLst/>
                <a:gdLst>
                  <a:gd name="T0" fmla="*/ 0 w 7"/>
                  <a:gd name="T1" fmla="*/ 0 h 4"/>
                  <a:gd name="T2" fmla="*/ 0 w 7"/>
                  <a:gd name="T3" fmla="*/ 0 h 4"/>
                  <a:gd name="T4" fmla="*/ 2 w 7"/>
                  <a:gd name="T5" fmla="*/ 0 h 4"/>
                  <a:gd name="T6" fmla="*/ 5 w 7"/>
                  <a:gd name="T7" fmla="*/ 0 h 4"/>
                  <a:gd name="T8" fmla="*/ 7 w 7"/>
                  <a:gd name="T9" fmla="*/ 2 h 4"/>
                  <a:gd name="T10" fmla="*/ 7 w 7"/>
                  <a:gd name="T11" fmla="*/ 4 h 4"/>
                  <a:gd name="T12" fmla="*/ 5 w 7"/>
                  <a:gd name="T13" fmla="*/ 4 h 4"/>
                  <a:gd name="T14" fmla="*/ 2 w 7"/>
                  <a:gd name="T15" fmla="*/ 4 h 4"/>
                  <a:gd name="T16" fmla="*/ 0 w 7"/>
                  <a:gd name="T17" fmla="*/ 2 h 4"/>
                  <a:gd name="T18" fmla="*/ 0 w 7"/>
                  <a:gd name="T19" fmla="*/ 0 h 4"/>
                  <a:gd name="T20" fmla="*/ 0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0" y="0"/>
                    </a:moveTo>
                    <a:lnTo>
                      <a:pt x="0" y="0"/>
                    </a:lnTo>
                    <a:lnTo>
                      <a:pt x="2" y="0"/>
                    </a:lnTo>
                    <a:lnTo>
                      <a:pt x="5" y="0"/>
                    </a:lnTo>
                    <a:lnTo>
                      <a:pt x="7" y="2"/>
                    </a:lnTo>
                    <a:lnTo>
                      <a:pt x="7" y="4"/>
                    </a:lnTo>
                    <a:lnTo>
                      <a:pt x="5" y="4"/>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56" name="Freeform 1132"/>
              <p:cNvSpPr>
                <a:spLocks/>
              </p:cNvSpPr>
              <p:nvPr/>
            </p:nvSpPr>
            <p:spPr bwMode="auto">
              <a:xfrm>
                <a:off x="3175" y="1955"/>
                <a:ext cx="83" cy="52"/>
              </a:xfrm>
              <a:custGeom>
                <a:avLst/>
                <a:gdLst>
                  <a:gd name="T0" fmla="*/ 7 w 83"/>
                  <a:gd name="T1" fmla="*/ 50 h 52"/>
                  <a:gd name="T2" fmla="*/ 5 w 83"/>
                  <a:gd name="T3" fmla="*/ 40 h 52"/>
                  <a:gd name="T4" fmla="*/ 0 w 83"/>
                  <a:gd name="T5" fmla="*/ 33 h 52"/>
                  <a:gd name="T6" fmla="*/ 0 w 83"/>
                  <a:gd name="T7" fmla="*/ 29 h 52"/>
                  <a:gd name="T8" fmla="*/ 3 w 83"/>
                  <a:gd name="T9" fmla="*/ 21 h 52"/>
                  <a:gd name="T10" fmla="*/ 5 w 83"/>
                  <a:gd name="T11" fmla="*/ 19 h 52"/>
                  <a:gd name="T12" fmla="*/ 0 w 83"/>
                  <a:gd name="T13" fmla="*/ 12 h 52"/>
                  <a:gd name="T14" fmla="*/ 0 w 83"/>
                  <a:gd name="T15" fmla="*/ 3 h 52"/>
                  <a:gd name="T16" fmla="*/ 5 w 83"/>
                  <a:gd name="T17" fmla="*/ 0 h 52"/>
                  <a:gd name="T18" fmla="*/ 7 w 83"/>
                  <a:gd name="T19" fmla="*/ 0 h 52"/>
                  <a:gd name="T20" fmla="*/ 5 w 83"/>
                  <a:gd name="T21" fmla="*/ 5 h 52"/>
                  <a:gd name="T22" fmla="*/ 10 w 83"/>
                  <a:gd name="T23" fmla="*/ 7 h 52"/>
                  <a:gd name="T24" fmla="*/ 40 w 83"/>
                  <a:gd name="T25" fmla="*/ 10 h 52"/>
                  <a:gd name="T26" fmla="*/ 62 w 83"/>
                  <a:gd name="T27" fmla="*/ 0 h 52"/>
                  <a:gd name="T28" fmla="*/ 64 w 83"/>
                  <a:gd name="T29" fmla="*/ 0 h 52"/>
                  <a:gd name="T30" fmla="*/ 66 w 83"/>
                  <a:gd name="T31" fmla="*/ 3 h 52"/>
                  <a:gd name="T32" fmla="*/ 74 w 83"/>
                  <a:gd name="T33" fmla="*/ 5 h 52"/>
                  <a:gd name="T34" fmla="*/ 78 w 83"/>
                  <a:gd name="T35" fmla="*/ 7 h 52"/>
                  <a:gd name="T36" fmla="*/ 83 w 83"/>
                  <a:gd name="T37" fmla="*/ 7 h 52"/>
                  <a:gd name="T38" fmla="*/ 83 w 83"/>
                  <a:gd name="T39" fmla="*/ 12 h 52"/>
                  <a:gd name="T40" fmla="*/ 81 w 83"/>
                  <a:gd name="T41" fmla="*/ 14 h 52"/>
                  <a:gd name="T42" fmla="*/ 76 w 83"/>
                  <a:gd name="T43" fmla="*/ 14 h 52"/>
                  <a:gd name="T44" fmla="*/ 74 w 83"/>
                  <a:gd name="T45" fmla="*/ 19 h 52"/>
                  <a:gd name="T46" fmla="*/ 74 w 83"/>
                  <a:gd name="T47" fmla="*/ 26 h 52"/>
                  <a:gd name="T48" fmla="*/ 71 w 83"/>
                  <a:gd name="T49" fmla="*/ 26 h 52"/>
                  <a:gd name="T50" fmla="*/ 71 w 83"/>
                  <a:gd name="T51" fmla="*/ 29 h 52"/>
                  <a:gd name="T52" fmla="*/ 69 w 83"/>
                  <a:gd name="T53" fmla="*/ 31 h 52"/>
                  <a:gd name="T54" fmla="*/ 69 w 83"/>
                  <a:gd name="T55" fmla="*/ 31 h 52"/>
                  <a:gd name="T56" fmla="*/ 71 w 83"/>
                  <a:gd name="T57" fmla="*/ 31 h 52"/>
                  <a:gd name="T58" fmla="*/ 74 w 83"/>
                  <a:gd name="T59" fmla="*/ 40 h 52"/>
                  <a:gd name="T60" fmla="*/ 76 w 83"/>
                  <a:gd name="T61" fmla="*/ 40 h 52"/>
                  <a:gd name="T62" fmla="*/ 74 w 83"/>
                  <a:gd name="T63" fmla="*/ 40 h 52"/>
                  <a:gd name="T64" fmla="*/ 66 w 83"/>
                  <a:gd name="T65" fmla="*/ 40 h 52"/>
                  <a:gd name="T66" fmla="*/ 64 w 83"/>
                  <a:gd name="T67" fmla="*/ 38 h 52"/>
                  <a:gd name="T68" fmla="*/ 55 w 83"/>
                  <a:gd name="T69" fmla="*/ 40 h 52"/>
                  <a:gd name="T70" fmla="*/ 52 w 83"/>
                  <a:gd name="T71" fmla="*/ 43 h 52"/>
                  <a:gd name="T72" fmla="*/ 50 w 83"/>
                  <a:gd name="T73" fmla="*/ 43 h 52"/>
                  <a:gd name="T74" fmla="*/ 50 w 83"/>
                  <a:gd name="T75" fmla="*/ 47 h 52"/>
                  <a:gd name="T76" fmla="*/ 45 w 83"/>
                  <a:gd name="T77" fmla="*/ 52 h 52"/>
                  <a:gd name="T78" fmla="*/ 40 w 83"/>
                  <a:gd name="T79" fmla="*/ 52 h 52"/>
                  <a:gd name="T80" fmla="*/ 33 w 83"/>
                  <a:gd name="T81" fmla="*/ 50 h 52"/>
                  <a:gd name="T82" fmla="*/ 31 w 83"/>
                  <a:gd name="T83" fmla="*/ 47 h 52"/>
                  <a:gd name="T84" fmla="*/ 7 w 83"/>
                  <a:gd name="T85" fmla="*/ 50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52"/>
                  <a:gd name="T131" fmla="*/ 83 w 83"/>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52">
                    <a:moveTo>
                      <a:pt x="7" y="50"/>
                    </a:moveTo>
                    <a:lnTo>
                      <a:pt x="5" y="40"/>
                    </a:lnTo>
                    <a:lnTo>
                      <a:pt x="0" y="33"/>
                    </a:lnTo>
                    <a:lnTo>
                      <a:pt x="0" y="29"/>
                    </a:lnTo>
                    <a:lnTo>
                      <a:pt x="3" y="21"/>
                    </a:lnTo>
                    <a:lnTo>
                      <a:pt x="5" y="19"/>
                    </a:lnTo>
                    <a:lnTo>
                      <a:pt x="0" y="12"/>
                    </a:lnTo>
                    <a:lnTo>
                      <a:pt x="0" y="3"/>
                    </a:lnTo>
                    <a:lnTo>
                      <a:pt x="5" y="0"/>
                    </a:lnTo>
                    <a:lnTo>
                      <a:pt x="7" y="0"/>
                    </a:lnTo>
                    <a:lnTo>
                      <a:pt x="5" y="5"/>
                    </a:lnTo>
                    <a:lnTo>
                      <a:pt x="10" y="7"/>
                    </a:lnTo>
                    <a:lnTo>
                      <a:pt x="40" y="10"/>
                    </a:lnTo>
                    <a:lnTo>
                      <a:pt x="62" y="0"/>
                    </a:lnTo>
                    <a:lnTo>
                      <a:pt x="64" y="0"/>
                    </a:lnTo>
                    <a:lnTo>
                      <a:pt x="66" y="3"/>
                    </a:lnTo>
                    <a:lnTo>
                      <a:pt x="74" y="5"/>
                    </a:lnTo>
                    <a:lnTo>
                      <a:pt x="78" y="7"/>
                    </a:lnTo>
                    <a:lnTo>
                      <a:pt x="83" y="7"/>
                    </a:lnTo>
                    <a:lnTo>
                      <a:pt x="83" y="12"/>
                    </a:lnTo>
                    <a:lnTo>
                      <a:pt x="81" y="14"/>
                    </a:lnTo>
                    <a:lnTo>
                      <a:pt x="76" y="14"/>
                    </a:lnTo>
                    <a:lnTo>
                      <a:pt x="74" y="19"/>
                    </a:lnTo>
                    <a:lnTo>
                      <a:pt x="74" y="26"/>
                    </a:lnTo>
                    <a:lnTo>
                      <a:pt x="71" y="26"/>
                    </a:lnTo>
                    <a:lnTo>
                      <a:pt x="71" y="29"/>
                    </a:lnTo>
                    <a:lnTo>
                      <a:pt x="69" y="31"/>
                    </a:lnTo>
                    <a:lnTo>
                      <a:pt x="71" y="31"/>
                    </a:lnTo>
                    <a:lnTo>
                      <a:pt x="74" y="40"/>
                    </a:lnTo>
                    <a:lnTo>
                      <a:pt x="76" y="40"/>
                    </a:lnTo>
                    <a:lnTo>
                      <a:pt x="74" y="40"/>
                    </a:lnTo>
                    <a:lnTo>
                      <a:pt x="66" y="40"/>
                    </a:lnTo>
                    <a:lnTo>
                      <a:pt x="64" y="38"/>
                    </a:lnTo>
                    <a:lnTo>
                      <a:pt x="55" y="40"/>
                    </a:lnTo>
                    <a:lnTo>
                      <a:pt x="52" y="43"/>
                    </a:lnTo>
                    <a:lnTo>
                      <a:pt x="50" y="43"/>
                    </a:lnTo>
                    <a:lnTo>
                      <a:pt x="50" y="47"/>
                    </a:lnTo>
                    <a:lnTo>
                      <a:pt x="45" y="52"/>
                    </a:lnTo>
                    <a:lnTo>
                      <a:pt x="40" y="52"/>
                    </a:lnTo>
                    <a:lnTo>
                      <a:pt x="33" y="50"/>
                    </a:lnTo>
                    <a:lnTo>
                      <a:pt x="31" y="47"/>
                    </a:lnTo>
                    <a:lnTo>
                      <a:pt x="7" y="50"/>
                    </a:lnTo>
                    <a:close/>
                  </a:path>
                </a:pathLst>
              </a:custGeom>
              <a:grpFill/>
              <a:ln w="9525">
                <a:noFill/>
                <a:round/>
                <a:headEnd/>
                <a:tailEnd/>
              </a:ln>
            </p:spPr>
            <p:txBody>
              <a:bodyPr/>
              <a:lstStyle/>
              <a:p>
                <a:pPr>
                  <a:defRPr/>
                </a:pPr>
                <a:endParaRPr lang="en-US" sz="1200" kern="0">
                  <a:solidFill>
                    <a:srgbClr val="0096D6"/>
                  </a:solidFill>
                </a:endParaRPr>
              </a:p>
            </p:txBody>
          </p:sp>
          <p:sp>
            <p:nvSpPr>
              <p:cNvPr id="2557" name="Freeform 1133"/>
              <p:cNvSpPr>
                <a:spLocks/>
              </p:cNvSpPr>
              <p:nvPr/>
            </p:nvSpPr>
            <p:spPr bwMode="auto">
              <a:xfrm>
                <a:off x="3175" y="1955"/>
                <a:ext cx="83" cy="52"/>
              </a:xfrm>
              <a:custGeom>
                <a:avLst/>
                <a:gdLst>
                  <a:gd name="T0" fmla="*/ 7 w 83"/>
                  <a:gd name="T1" fmla="*/ 50 h 52"/>
                  <a:gd name="T2" fmla="*/ 5 w 83"/>
                  <a:gd name="T3" fmla="*/ 40 h 52"/>
                  <a:gd name="T4" fmla="*/ 0 w 83"/>
                  <a:gd name="T5" fmla="*/ 33 h 52"/>
                  <a:gd name="T6" fmla="*/ 0 w 83"/>
                  <a:gd name="T7" fmla="*/ 29 h 52"/>
                  <a:gd name="T8" fmla="*/ 3 w 83"/>
                  <a:gd name="T9" fmla="*/ 21 h 52"/>
                  <a:gd name="T10" fmla="*/ 5 w 83"/>
                  <a:gd name="T11" fmla="*/ 19 h 52"/>
                  <a:gd name="T12" fmla="*/ 0 w 83"/>
                  <a:gd name="T13" fmla="*/ 12 h 52"/>
                  <a:gd name="T14" fmla="*/ 0 w 83"/>
                  <a:gd name="T15" fmla="*/ 3 h 52"/>
                  <a:gd name="T16" fmla="*/ 5 w 83"/>
                  <a:gd name="T17" fmla="*/ 0 h 52"/>
                  <a:gd name="T18" fmla="*/ 7 w 83"/>
                  <a:gd name="T19" fmla="*/ 0 h 52"/>
                  <a:gd name="T20" fmla="*/ 5 w 83"/>
                  <a:gd name="T21" fmla="*/ 5 h 52"/>
                  <a:gd name="T22" fmla="*/ 10 w 83"/>
                  <a:gd name="T23" fmla="*/ 7 h 52"/>
                  <a:gd name="T24" fmla="*/ 40 w 83"/>
                  <a:gd name="T25" fmla="*/ 10 h 52"/>
                  <a:gd name="T26" fmla="*/ 62 w 83"/>
                  <a:gd name="T27" fmla="*/ 0 h 52"/>
                  <a:gd name="T28" fmla="*/ 64 w 83"/>
                  <a:gd name="T29" fmla="*/ 0 h 52"/>
                  <a:gd name="T30" fmla="*/ 66 w 83"/>
                  <a:gd name="T31" fmla="*/ 3 h 52"/>
                  <a:gd name="T32" fmla="*/ 74 w 83"/>
                  <a:gd name="T33" fmla="*/ 5 h 52"/>
                  <a:gd name="T34" fmla="*/ 78 w 83"/>
                  <a:gd name="T35" fmla="*/ 7 h 52"/>
                  <a:gd name="T36" fmla="*/ 83 w 83"/>
                  <a:gd name="T37" fmla="*/ 7 h 52"/>
                  <a:gd name="T38" fmla="*/ 83 w 83"/>
                  <a:gd name="T39" fmla="*/ 12 h 52"/>
                  <a:gd name="T40" fmla="*/ 81 w 83"/>
                  <a:gd name="T41" fmla="*/ 14 h 52"/>
                  <a:gd name="T42" fmla="*/ 76 w 83"/>
                  <a:gd name="T43" fmla="*/ 14 h 52"/>
                  <a:gd name="T44" fmla="*/ 74 w 83"/>
                  <a:gd name="T45" fmla="*/ 19 h 52"/>
                  <a:gd name="T46" fmla="*/ 74 w 83"/>
                  <a:gd name="T47" fmla="*/ 26 h 52"/>
                  <a:gd name="T48" fmla="*/ 71 w 83"/>
                  <a:gd name="T49" fmla="*/ 26 h 52"/>
                  <a:gd name="T50" fmla="*/ 71 w 83"/>
                  <a:gd name="T51" fmla="*/ 29 h 52"/>
                  <a:gd name="T52" fmla="*/ 69 w 83"/>
                  <a:gd name="T53" fmla="*/ 31 h 52"/>
                  <a:gd name="T54" fmla="*/ 69 w 83"/>
                  <a:gd name="T55" fmla="*/ 31 h 52"/>
                  <a:gd name="T56" fmla="*/ 71 w 83"/>
                  <a:gd name="T57" fmla="*/ 31 h 52"/>
                  <a:gd name="T58" fmla="*/ 74 w 83"/>
                  <a:gd name="T59" fmla="*/ 40 h 52"/>
                  <a:gd name="T60" fmla="*/ 76 w 83"/>
                  <a:gd name="T61" fmla="*/ 40 h 52"/>
                  <a:gd name="T62" fmla="*/ 74 w 83"/>
                  <a:gd name="T63" fmla="*/ 40 h 52"/>
                  <a:gd name="T64" fmla="*/ 66 w 83"/>
                  <a:gd name="T65" fmla="*/ 40 h 52"/>
                  <a:gd name="T66" fmla="*/ 64 w 83"/>
                  <a:gd name="T67" fmla="*/ 38 h 52"/>
                  <a:gd name="T68" fmla="*/ 55 w 83"/>
                  <a:gd name="T69" fmla="*/ 40 h 52"/>
                  <a:gd name="T70" fmla="*/ 52 w 83"/>
                  <a:gd name="T71" fmla="*/ 43 h 52"/>
                  <a:gd name="T72" fmla="*/ 50 w 83"/>
                  <a:gd name="T73" fmla="*/ 43 h 52"/>
                  <a:gd name="T74" fmla="*/ 50 w 83"/>
                  <a:gd name="T75" fmla="*/ 47 h 52"/>
                  <a:gd name="T76" fmla="*/ 45 w 83"/>
                  <a:gd name="T77" fmla="*/ 52 h 52"/>
                  <a:gd name="T78" fmla="*/ 40 w 83"/>
                  <a:gd name="T79" fmla="*/ 52 h 52"/>
                  <a:gd name="T80" fmla="*/ 33 w 83"/>
                  <a:gd name="T81" fmla="*/ 50 h 52"/>
                  <a:gd name="T82" fmla="*/ 31 w 83"/>
                  <a:gd name="T83" fmla="*/ 47 h 52"/>
                  <a:gd name="T84" fmla="*/ 7 w 83"/>
                  <a:gd name="T85" fmla="*/ 50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52"/>
                  <a:gd name="T131" fmla="*/ 83 w 83"/>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52">
                    <a:moveTo>
                      <a:pt x="7" y="50"/>
                    </a:moveTo>
                    <a:lnTo>
                      <a:pt x="5" y="40"/>
                    </a:lnTo>
                    <a:lnTo>
                      <a:pt x="0" y="33"/>
                    </a:lnTo>
                    <a:lnTo>
                      <a:pt x="0" y="29"/>
                    </a:lnTo>
                    <a:lnTo>
                      <a:pt x="3" y="21"/>
                    </a:lnTo>
                    <a:lnTo>
                      <a:pt x="5" y="19"/>
                    </a:lnTo>
                    <a:lnTo>
                      <a:pt x="0" y="12"/>
                    </a:lnTo>
                    <a:lnTo>
                      <a:pt x="0" y="3"/>
                    </a:lnTo>
                    <a:lnTo>
                      <a:pt x="5" y="0"/>
                    </a:lnTo>
                    <a:lnTo>
                      <a:pt x="7" y="0"/>
                    </a:lnTo>
                    <a:lnTo>
                      <a:pt x="5" y="5"/>
                    </a:lnTo>
                    <a:lnTo>
                      <a:pt x="10" y="7"/>
                    </a:lnTo>
                    <a:lnTo>
                      <a:pt x="40" y="10"/>
                    </a:lnTo>
                    <a:lnTo>
                      <a:pt x="62" y="0"/>
                    </a:lnTo>
                    <a:lnTo>
                      <a:pt x="64" y="0"/>
                    </a:lnTo>
                    <a:lnTo>
                      <a:pt x="66" y="3"/>
                    </a:lnTo>
                    <a:lnTo>
                      <a:pt x="74" y="5"/>
                    </a:lnTo>
                    <a:lnTo>
                      <a:pt x="78" y="7"/>
                    </a:lnTo>
                    <a:lnTo>
                      <a:pt x="83" y="7"/>
                    </a:lnTo>
                    <a:lnTo>
                      <a:pt x="83" y="12"/>
                    </a:lnTo>
                    <a:lnTo>
                      <a:pt x="81" y="14"/>
                    </a:lnTo>
                    <a:lnTo>
                      <a:pt x="76" y="14"/>
                    </a:lnTo>
                    <a:lnTo>
                      <a:pt x="74" y="19"/>
                    </a:lnTo>
                    <a:lnTo>
                      <a:pt x="74" y="26"/>
                    </a:lnTo>
                    <a:lnTo>
                      <a:pt x="71" y="26"/>
                    </a:lnTo>
                    <a:lnTo>
                      <a:pt x="71" y="29"/>
                    </a:lnTo>
                    <a:lnTo>
                      <a:pt x="69" y="31"/>
                    </a:lnTo>
                    <a:lnTo>
                      <a:pt x="71" y="31"/>
                    </a:lnTo>
                    <a:lnTo>
                      <a:pt x="74" y="40"/>
                    </a:lnTo>
                    <a:lnTo>
                      <a:pt x="76" y="40"/>
                    </a:lnTo>
                    <a:lnTo>
                      <a:pt x="74" y="40"/>
                    </a:lnTo>
                    <a:lnTo>
                      <a:pt x="66" y="40"/>
                    </a:lnTo>
                    <a:lnTo>
                      <a:pt x="64" y="38"/>
                    </a:lnTo>
                    <a:lnTo>
                      <a:pt x="55" y="40"/>
                    </a:lnTo>
                    <a:lnTo>
                      <a:pt x="52" y="43"/>
                    </a:lnTo>
                    <a:lnTo>
                      <a:pt x="50" y="43"/>
                    </a:lnTo>
                    <a:lnTo>
                      <a:pt x="50" y="47"/>
                    </a:lnTo>
                    <a:lnTo>
                      <a:pt x="45" y="52"/>
                    </a:lnTo>
                    <a:lnTo>
                      <a:pt x="40" y="52"/>
                    </a:lnTo>
                    <a:lnTo>
                      <a:pt x="33" y="50"/>
                    </a:lnTo>
                    <a:lnTo>
                      <a:pt x="31" y="47"/>
                    </a:lnTo>
                    <a:lnTo>
                      <a:pt x="7" y="50"/>
                    </a:lnTo>
                  </a:path>
                </a:pathLst>
              </a:custGeom>
              <a:grpFill/>
              <a:ln w="9525">
                <a:noFill/>
                <a:round/>
                <a:headEnd/>
                <a:tailEnd/>
              </a:ln>
            </p:spPr>
            <p:txBody>
              <a:bodyPr/>
              <a:lstStyle/>
              <a:p>
                <a:pPr>
                  <a:defRPr/>
                </a:pPr>
                <a:endParaRPr lang="en-US" sz="1200" kern="0">
                  <a:solidFill>
                    <a:srgbClr val="0096D6"/>
                  </a:solidFill>
                </a:endParaRPr>
              </a:p>
            </p:txBody>
          </p:sp>
          <p:sp>
            <p:nvSpPr>
              <p:cNvPr id="2558" name="Freeform 1134"/>
              <p:cNvSpPr>
                <a:spLocks/>
              </p:cNvSpPr>
              <p:nvPr/>
            </p:nvSpPr>
            <p:spPr bwMode="auto">
              <a:xfrm>
                <a:off x="3069" y="1936"/>
                <a:ext cx="5" cy="5"/>
              </a:xfrm>
              <a:custGeom>
                <a:avLst/>
                <a:gdLst>
                  <a:gd name="T0" fmla="*/ 2 w 5"/>
                  <a:gd name="T1" fmla="*/ 0 h 5"/>
                  <a:gd name="T2" fmla="*/ 2 w 5"/>
                  <a:gd name="T3" fmla="*/ 3 h 5"/>
                  <a:gd name="T4" fmla="*/ 5 w 5"/>
                  <a:gd name="T5" fmla="*/ 3 h 5"/>
                  <a:gd name="T6" fmla="*/ 5 w 5"/>
                  <a:gd name="T7" fmla="*/ 5 h 5"/>
                  <a:gd name="T8" fmla="*/ 2 w 5"/>
                  <a:gd name="T9" fmla="*/ 3 h 5"/>
                  <a:gd name="T10" fmla="*/ 2 w 5"/>
                  <a:gd name="T11" fmla="*/ 3 h 5"/>
                  <a:gd name="T12" fmla="*/ 0 w 5"/>
                  <a:gd name="T13" fmla="*/ 3 h 5"/>
                  <a:gd name="T14" fmla="*/ 2 w 5"/>
                  <a:gd name="T15" fmla="*/ 0 h 5"/>
                  <a:gd name="T16" fmla="*/ 2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3"/>
                    </a:lnTo>
                    <a:lnTo>
                      <a:pt x="5" y="5"/>
                    </a:lnTo>
                    <a:lnTo>
                      <a:pt x="2" y="3"/>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59" name="Freeform 1135"/>
              <p:cNvSpPr>
                <a:spLocks/>
              </p:cNvSpPr>
              <p:nvPr/>
            </p:nvSpPr>
            <p:spPr bwMode="auto">
              <a:xfrm>
                <a:off x="3069" y="1936"/>
                <a:ext cx="5" cy="5"/>
              </a:xfrm>
              <a:custGeom>
                <a:avLst/>
                <a:gdLst>
                  <a:gd name="T0" fmla="*/ 2 w 5"/>
                  <a:gd name="T1" fmla="*/ 0 h 5"/>
                  <a:gd name="T2" fmla="*/ 2 w 5"/>
                  <a:gd name="T3" fmla="*/ 3 h 5"/>
                  <a:gd name="T4" fmla="*/ 5 w 5"/>
                  <a:gd name="T5" fmla="*/ 3 h 5"/>
                  <a:gd name="T6" fmla="*/ 5 w 5"/>
                  <a:gd name="T7" fmla="*/ 5 h 5"/>
                  <a:gd name="T8" fmla="*/ 2 w 5"/>
                  <a:gd name="T9" fmla="*/ 3 h 5"/>
                  <a:gd name="T10" fmla="*/ 2 w 5"/>
                  <a:gd name="T11" fmla="*/ 3 h 5"/>
                  <a:gd name="T12" fmla="*/ 0 w 5"/>
                  <a:gd name="T13" fmla="*/ 3 h 5"/>
                  <a:gd name="T14" fmla="*/ 2 w 5"/>
                  <a:gd name="T15" fmla="*/ 0 h 5"/>
                  <a:gd name="T16" fmla="*/ 2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3"/>
                    </a:lnTo>
                    <a:lnTo>
                      <a:pt x="5" y="5"/>
                    </a:lnTo>
                    <a:lnTo>
                      <a:pt x="2" y="3"/>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60" name="Freeform 1136"/>
              <p:cNvSpPr>
                <a:spLocks/>
              </p:cNvSpPr>
              <p:nvPr/>
            </p:nvSpPr>
            <p:spPr bwMode="auto">
              <a:xfrm>
                <a:off x="3067" y="1936"/>
                <a:ext cx="2" cy="10"/>
              </a:xfrm>
              <a:custGeom>
                <a:avLst/>
                <a:gdLst>
                  <a:gd name="T0" fmla="*/ 2 w 2"/>
                  <a:gd name="T1" fmla="*/ 0 h 10"/>
                  <a:gd name="T2" fmla="*/ 0 w 2"/>
                  <a:gd name="T3" fmla="*/ 0 h 10"/>
                  <a:gd name="T4" fmla="*/ 2 w 2"/>
                  <a:gd name="T5" fmla="*/ 0 h 10"/>
                  <a:gd name="T6" fmla="*/ 2 w 2"/>
                  <a:gd name="T7" fmla="*/ 3 h 10"/>
                  <a:gd name="T8" fmla="*/ 2 w 2"/>
                  <a:gd name="T9" fmla="*/ 10 h 10"/>
                  <a:gd name="T10" fmla="*/ 0 w 2"/>
                  <a:gd name="T11" fmla="*/ 7 h 10"/>
                  <a:gd name="T12" fmla="*/ 0 w 2"/>
                  <a:gd name="T13" fmla="*/ 5 h 10"/>
                  <a:gd name="T14" fmla="*/ 2 w 2"/>
                  <a:gd name="T15" fmla="*/ 5 h 10"/>
                  <a:gd name="T16" fmla="*/ 2 w 2"/>
                  <a:gd name="T17" fmla="*/ 3 h 10"/>
                  <a:gd name="T18" fmla="*/ 2 w 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0"/>
                  <a:gd name="T32" fmla="*/ 2 w 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0">
                    <a:moveTo>
                      <a:pt x="2" y="0"/>
                    </a:moveTo>
                    <a:lnTo>
                      <a:pt x="0" y="0"/>
                    </a:lnTo>
                    <a:lnTo>
                      <a:pt x="2" y="0"/>
                    </a:lnTo>
                    <a:lnTo>
                      <a:pt x="2" y="3"/>
                    </a:lnTo>
                    <a:lnTo>
                      <a:pt x="2" y="10"/>
                    </a:lnTo>
                    <a:lnTo>
                      <a:pt x="0" y="7"/>
                    </a:lnTo>
                    <a:lnTo>
                      <a:pt x="0" y="5"/>
                    </a:lnTo>
                    <a:lnTo>
                      <a:pt x="2" y="5"/>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561" name="Freeform 1137"/>
              <p:cNvSpPr>
                <a:spLocks/>
              </p:cNvSpPr>
              <p:nvPr/>
            </p:nvSpPr>
            <p:spPr bwMode="auto">
              <a:xfrm>
                <a:off x="3067" y="1936"/>
                <a:ext cx="2" cy="10"/>
              </a:xfrm>
              <a:custGeom>
                <a:avLst/>
                <a:gdLst>
                  <a:gd name="T0" fmla="*/ 2 w 2"/>
                  <a:gd name="T1" fmla="*/ 0 h 10"/>
                  <a:gd name="T2" fmla="*/ 0 w 2"/>
                  <a:gd name="T3" fmla="*/ 0 h 10"/>
                  <a:gd name="T4" fmla="*/ 2 w 2"/>
                  <a:gd name="T5" fmla="*/ 0 h 10"/>
                  <a:gd name="T6" fmla="*/ 2 w 2"/>
                  <a:gd name="T7" fmla="*/ 3 h 10"/>
                  <a:gd name="T8" fmla="*/ 2 w 2"/>
                  <a:gd name="T9" fmla="*/ 10 h 10"/>
                  <a:gd name="T10" fmla="*/ 0 w 2"/>
                  <a:gd name="T11" fmla="*/ 7 h 10"/>
                  <a:gd name="T12" fmla="*/ 0 w 2"/>
                  <a:gd name="T13" fmla="*/ 5 h 10"/>
                  <a:gd name="T14" fmla="*/ 2 w 2"/>
                  <a:gd name="T15" fmla="*/ 5 h 10"/>
                  <a:gd name="T16" fmla="*/ 2 w 2"/>
                  <a:gd name="T17" fmla="*/ 3 h 10"/>
                  <a:gd name="T18" fmla="*/ 2 w 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0"/>
                  <a:gd name="T32" fmla="*/ 2 w 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0">
                    <a:moveTo>
                      <a:pt x="2" y="0"/>
                    </a:moveTo>
                    <a:lnTo>
                      <a:pt x="0" y="0"/>
                    </a:lnTo>
                    <a:lnTo>
                      <a:pt x="2" y="0"/>
                    </a:lnTo>
                    <a:lnTo>
                      <a:pt x="2" y="3"/>
                    </a:lnTo>
                    <a:lnTo>
                      <a:pt x="2" y="10"/>
                    </a:lnTo>
                    <a:lnTo>
                      <a:pt x="0" y="7"/>
                    </a:lnTo>
                    <a:lnTo>
                      <a:pt x="0" y="5"/>
                    </a:lnTo>
                    <a:lnTo>
                      <a:pt x="2" y="5"/>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562" name="Freeform 1138"/>
              <p:cNvSpPr>
                <a:spLocks/>
              </p:cNvSpPr>
              <p:nvPr/>
            </p:nvSpPr>
            <p:spPr bwMode="auto">
              <a:xfrm>
                <a:off x="3095" y="1969"/>
                <a:ext cx="7" cy="3"/>
              </a:xfrm>
              <a:custGeom>
                <a:avLst/>
                <a:gdLst>
                  <a:gd name="T0" fmla="*/ 0 w 7"/>
                  <a:gd name="T1" fmla="*/ 0 h 3"/>
                  <a:gd name="T2" fmla="*/ 2 w 7"/>
                  <a:gd name="T3" fmla="*/ 0 h 3"/>
                  <a:gd name="T4" fmla="*/ 7 w 7"/>
                  <a:gd name="T5" fmla="*/ 0 h 3"/>
                  <a:gd name="T6" fmla="*/ 7 w 7"/>
                  <a:gd name="T7" fmla="*/ 3 h 3"/>
                  <a:gd name="T8" fmla="*/ 7 w 7"/>
                  <a:gd name="T9" fmla="*/ 3 h 3"/>
                  <a:gd name="T10" fmla="*/ 2 w 7"/>
                  <a:gd name="T11" fmla="*/ 3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2" y="0"/>
                    </a:lnTo>
                    <a:lnTo>
                      <a:pt x="7" y="0"/>
                    </a:lnTo>
                    <a:lnTo>
                      <a:pt x="7" y="3"/>
                    </a:lnTo>
                    <a:lnTo>
                      <a:pt x="2"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63" name="Freeform 1139"/>
              <p:cNvSpPr>
                <a:spLocks/>
              </p:cNvSpPr>
              <p:nvPr/>
            </p:nvSpPr>
            <p:spPr bwMode="auto">
              <a:xfrm>
                <a:off x="3095" y="1969"/>
                <a:ext cx="7" cy="3"/>
              </a:xfrm>
              <a:custGeom>
                <a:avLst/>
                <a:gdLst>
                  <a:gd name="T0" fmla="*/ 0 w 7"/>
                  <a:gd name="T1" fmla="*/ 0 h 3"/>
                  <a:gd name="T2" fmla="*/ 2 w 7"/>
                  <a:gd name="T3" fmla="*/ 0 h 3"/>
                  <a:gd name="T4" fmla="*/ 7 w 7"/>
                  <a:gd name="T5" fmla="*/ 0 h 3"/>
                  <a:gd name="T6" fmla="*/ 7 w 7"/>
                  <a:gd name="T7" fmla="*/ 3 h 3"/>
                  <a:gd name="T8" fmla="*/ 7 w 7"/>
                  <a:gd name="T9" fmla="*/ 3 h 3"/>
                  <a:gd name="T10" fmla="*/ 2 w 7"/>
                  <a:gd name="T11" fmla="*/ 3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2" y="0"/>
                    </a:lnTo>
                    <a:lnTo>
                      <a:pt x="7" y="0"/>
                    </a:lnTo>
                    <a:lnTo>
                      <a:pt x="7" y="3"/>
                    </a:lnTo>
                    <a:lnTo>
                      <a:pt x="2"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64" name="Freeform 1140"/>
              <p:cNvSpPr>
                <a:spLocks/>
              </p:cNvSpPr>
              <p:nvPr/>
            </p:nvSpPr>
            <p:spPr bwMode="auto">
              <a:xfrm>
                <a:off x="3100" y="1976"/>
                <a:ext cx="4" cy="3"/>
              </a:xfrm>
              <a:custGeom>
                <a:avLst/>
                <a:gdLst>
                  <a:gd name="T0" fmla="*/ 0 w 4"/>
                  <a:gd name="T1" fmla="*/ 0 h 3"/>
                  <a:gd name="T2" fmla="*/ 0 w 4"/>
                  <a:gd name="T3" fmla="*/ 0 h 3"/>
                  <a:gd name="T4" fmla="*/ 4 w 4"/>
                  <a:gd name="T5" fmla="*/ 0 h 3"/>
                  <a:gd name="T6" fmla="*/ 4 w 4"/>
                  <a:gd name="T7" fmla="*/ 0 h 3"/>
                  <a:gd name="T8" fmla="*/ 4 w 4"/>
                  <a:gd name="T9" fmla="*/ 3 h 3"/>
                  <a:gd name="T10" fmla="*/ 0 w 4"/>
                  <a:gd name="T11" fmla="*/ 3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4" y="0"/>
                    </a:lnTo>
                    <a:lnTo>
                      <a:pt x="4"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65" name="Freeform 1141"/>
              <p:cNvSpPr>
                <a:spLocks/>
              </p:cNvSpPr>
              <p:nvPr/>
            </p:nvSpPr>
            <p:spPr bwMode="auto">
              <a:xfrm>
                <a:off x="3100" y="1976"/>
                <a:ext cx="4" cy="3"/>
              </a:xfrm>
              <a:custGeom>
                <a:avLst/>
                <a:gdLst>
                  <a:gd name="T0" fmla="*/ 0 w 4"/>
                  <a:gd name="T1" fmla="*/ 0 h 3"/>
                  <a:gd name="T2" fmla="*/ 0 w 4"/>
                  <a:gd name="T3" fmla="*/ 0 h 3"/>
                  <a:gd name="T4" fmla="*/ 4 w 4"/>
                  <a:gd name="T5" fmla="*/ 0 h 3"/>
                  <a:gd name="T6" fmla="*/ 4 w 4"/>
                  <a:gd name="T7" fmla="*/ 0 h 3"/>
                  <a:gd name="T8" fmla="*/ 4 w 4"/>
                  <a:gd name="T9" fmla="*/ 3 h 3"/>
                  <a:gd name="T10" fmla="*/ 0 w 4"/>
                  <a:gd name="T11" fmla="*/ 3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4" y="0"/>
                    </a:lnTo>
                    <a:lnTo>
                      <a:pt x="4"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66" name="Freeform 1142"/>
              <p:cNvSpPr>
                <a:spLocks/>
              </p:cNvSpPr>
              <p:nvPr/>
            </p:nvSpPr>
            <p:spPr bwMode="auto">
              <a:xfrm>
                <a:off x="3104" y="1976"/>
                <a:ext cx="19" cy="10"/>
              </a:xfrm>
              <a:custGeom>
                <a:avLst/>
                <a:gdLst>
                  <a:gd name="T0" fmla="*/ 19 w 19"/>
                  <a:gd name="T1" fmla="*/ 10 h 10"/>
                  <a:gd name="T2" fmla="*/ 12 w 19"/>
                  <a:gd name="T3" fmla="*/ 5 h 10"/>
                  <a:gd name="T4" fmla="*/ 8 w 19"/>
                  <a:gd name="T5" fmla="*/ 3 h 10"/>
                  <a:gd name="T6" fmla="*/ 3 w 19"/>
                  <a:gd name="T7" fmla="*/ 0 h 10"/>
                  <a:gd name="T8" fmla="*/ 0 w 19"/>
                  <a:gd name="T9" fmla="*/ 0 h 10"/>
                  <a:gd name="T10" fmla="*/ 0 w 19"/>
                  <a:gd name="T11" fmla="*/ 0 h 10"/>
                  <a:gd name="T12" fmla="*/ 5 w 19"/>
                  <a:gd name="T13" fmla="*/ 0 h 10"/>
                  <a:gd name="T14" fmla="*/ 5 w 19"/>
                  <a:gd name="T15" fmla="*/ 0 h 10"/>
                  <a:gd name="T16" fmla="*/ 8 w 19"/>
                  <a:gd name="T17" fmla="*/ 3 h 10"/>
                  <a:gd name="T18" fmla="*/ 8 w 19"/>
                  <a:gd name="T19" fmla="*/ 0 h 10"/>
                  <a:gd name="T20" fmla="*/ 10 w 19"/>
                  <a:gd name="T21" fmla="*/ 0 h 10"/>
                  <a:gd name="T22" fmla="*/ 10 w 19"/>
                  <a:gd name="T23" fmla="*/ 3 h 10"/>
                  <a:gd name="T24" fmla="*/ 12 w 19"/>
                  <a:gd name="T25" fmla="*/ 3 h 10"/>
                  <a:gd name="T26" fmla="*/ 15 w 19"/>
                  <a:gd name="T27" fmla="*/ 3 h 10"/>
                  <a:gd name="T28" fmla="*/ 17 w 19"/>
                  <a:gd name="T29" fmla="*/ 5 h 10"/>
                  <a:gd name="T30" fmla="*/ 17 w 19"/>
                  <a:gd name="T31" fmla="*/ 5 h 10"/>
                  <a:gd name="T32" fmla="*/ 17 w 19"/>
                  <a:gd name="T33" fmla="*/ 8 h 10"/>
                  <a:gd name="T34" fmla="*/ 19 w 19"/>
                  <a:gd name="T35" fmla="*/ 8 h 10"/>
                  <a:gd name="T36" fmla="*/ 19 w 1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0"/>
                  <a:gd name="T59" fmla="*/ 19 w 1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0">
                    <a:moveTo>
                      <a:pt x="19" y="10"/>
                    </a:moveTo>
                    <a:lnTo>
                      <a:pt x="12" y="5"/>
                    </a:lnTo>
                    <a:lnTo>
                      <a:pt x="8" y="3"/>
                    </a:lnTo>
                    <a:lnTo>
                      <a:pt x="3" y="0"/>
                    </a:lnTo>
                    <a:lnTo>
                      <a:pt x="0" y="0"/>
                    </a:lnTo>
                    <a:lnTo>
                      <a:pt x="5" y="0"/>
                    </a:lnTo>
                    <a:lnTo>
                      <a:pt x="8" y="3"/>
                    </a:lnTo>
                    <a:lnTo>
                      <a:pt x="8" y="0"/>
                    </a:lnTo>
                    <a:lnTo>
                      <a:pt x="10" y="0"/>
                    </a:lnTo>
                    <a:lnTo>
                      <a:pt x="10" y="3"/>
                    </a:lnTo>
                    <a:lnTo>
                      <a:pt x="12" y="3"/>
                    </a:lnTo>
                    <a:lnTo>
                      <a:pt x="15" y="3"/>
                    </a:lnTo>
                    <a:lnTo>
                      <a:pt x="17" y="5"/>
                    </a:lnTo>
                    <a:lnTo>
                      <a:pt x="17" y="8"/>
                    </a:lnTo>
                    <a:lnTo>
                      <a:pt x="19" y="8"/>
                    </a:lnTo>
                    <a:lnTo>
                      <a:pt x="19" y="10"/>
                    </a:lnTo>
                    <a:close/>
                  </a:path>
                </a:pathLst>
              </a:custGeom>
              <a:grpFill/>
              <a:ln w="9525">
                <a:noFill/>
                <a:round/>
                <a:headEnd/>
                <a:tailEnd/>
              </a:ln>
            </p:spPr>
            <p:txBody>
              <a:bodyPr/>
              <a:lstStyle/>
              <a:p>
                <a:pPr>
                  <a:defRPr/>
                </a:pPr>
                <a:endParaRPr lang="en-US" sz="1200" kern="0">
                  <a:solidFill>
                    <a:srgbClr val="0096D6"/>
                  </a:solidFill>
                </a:endParaRPr>
              </a:p>
            </p:txBody>
          </p:sp>
          <p:sp>
            <p:nvSpPr>
              <p:cNvPr id="2567" name="Freeform 1143"/>
              <p:cNvSpPr>
                <a:spLocks/>
              </p:cNvSpPr>
              <p:nvPr/>
            </p:nvSpPr>
            <p:spPr bwMode="auto">
              <a:xfrm>
                <a:off x="3104" y="1976"/>
                <a:ext cx="19" cy="10"/>
              </a:xfrm>
              <a:custGeom>
                <a:avLst/>
                <a:gdLst>
                  <a:gd name="T0" fmla="*/ 19 w 19"/>
                  <a:gd name="T1" fmla="*/ 10 h 10"/>
                  <a:gd name="T2" fmla="*/ 12 w 19"/>
                  <a:gd name="T3" fmla="*/ 5 h 10"/>
                  <a:gd name="T4" fmla="*/ 8 w 19"/>
                  <a:gd name="T5" fmla="*/ 3 h 10"/>
                  <a:gd name="T6" fmla="*/ 3 w 19"/>
                  <a:gd name="T7" fmla="*/ 0 h 10"/>
                  <a:gd name="T8" fmla="*/ 0 w 19"/>
                  <a:gd name="T9" fmla="*/ 0 h 10"/>
                  <a:gd name="T10" fmla="*/ 0 w 19"/>
                  <a:gd name="T11" fmla="*/ 0 h 10"/>
                  <a:gd name="T12" fmla="*/ 5 w 19"/>
                  <a:gd name="T13" fmla="*/ 0 h 10"/>
                  <a:gd name="T14" fmla="*/ 5 w 19"/>
                  <a:gd name="T15" fmla="*/ 0 h 10"/>
                  <a:gd name="T16" fmla="*/ 8 w 19"/>
                  <a:gd name="T17" fmla="*/ 3 h 10"/>
                  <a:gd name="T18" fmla="*/ 8 w 19"/>
                  <a:gd name="T19" fmla="*/ 0 h 10"/>
                  <a:gd name="T20" fmla="*/ 10 w 19"/>
                  <a:gd name="T21" fmla="*/ 0 h 10"/>
                  <a:gd name="T22" fmla="*/ 10 w 19"/>
                  <a:gd name="T23" fmla="*/ 3 h 10"/>
                  <a:gd name="T24" fmla="*/ 12 w 19"/>
                  <a:gd name="T25" fmla="*/ 3 h 10"/>
                  <a:gd name="T26" fmla="*/ 15 w 19"/>
                  <a:gd name="T27" fmla="*/ 3 h 10"/>
                  <a:gd name="T28" fmla="*/ 17 w 19"/>
                  <a:gd name="T29" fmla="*/ 5 h 10"/>
                  <a:gd name="T30" fmla="*/ 17 w 19"/>
                  <a:gd name="T31" fmla="*/ 5 h 10"/>
                  <a:gd name="T32" fmla="*/ 17 w 19"/>
                  <a:gd name="T33" fmla="*/ 8 h 10"/>
                  <a:gd name="T34" fmla="*/ 19 w 19"/>
                  <a:gd name="T35" fmla="*/ 8 h 10"/>
                  <a:gd name="T36" fmla="*/ 19 w 1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0"/>
                  <a:gd name="T59" fmla="*/ 19 w 1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0">
                    <a:moveTo>
                      <a:pt x="19" y="10"/>
                    </a:moveTo>
                    <a:lnTo>
                      <a:pt x="12" y="5"/>
                    </a:lnTo>
                    <a:lnTo>
                      <a:pt x="8" y="3"/>
                    </a:lnTo>
                    <a:lnTo>
                      <a:pt x="3" y="0"/>
                    </a:lnTo>
                    <a:lnTo>
                      <a:pt x="0" y="0"/>
                    </a:lnTo>
                    <a:lnTo>
                      <a:pt x="5" y="0"/>
                    </a:lnTo>
                    <a:lnTo>
                      <a:pt x="8" y="3"/>
                    </a:lnTo>
                    <a:lnTo>
                      <a:pt x="8" y="0"/>
                    </a:lnTo>
                    <a:lnTo>
                      <a:pt x="10" y="0"/>
                    </a:lnTo>
                    <a:lnTo>
                      <a:pt x="10" y="3"/>
                    </a:lnTo>
                    <a:lnTo>
                      <a:pt x="12" y="3"/>
                    </a:lnTo>
                    <a:lnTo>
                      <a:pt x="15" y="3"/>
                    </a:lnTo>
                    <a:lnTo>
                      <a:pt x="17" y="5"/>
                    </a:lnTo>
                    <a:lnTo>
                      <a:pt x="17" y="8"/>
                    </a:lnTo>
                    <a:lnTo>
                      <a:pt x="19" y="8"/>
                    </a:lnTo>
                    <a:lnTo>
                      <a:pt x="19" y="10"/>
                    </a:lnTo>
                  </a:path>
                </a:pathLst>
              </a:custGeom>
              <a:grpFill/>
              <a:ln w="9525">
                <a:noFill/>
                <a:round/>
                <a:headEnd/>
                <a:tailEnd/>
              </a:ln>
            </p:spPr>
            <p:txBody>
              <a:bodyPr/>
              <a:lstStyle/>
              <a:p>
                <a:pPr>
                  <a:defRPr/>
                </a:pPr>
                <a:endParaRPr lang="en-US" sz="1200" kern="0">
                  <a:solidFill>
                    <a:srgbClr val="0096D6"/>
                  </a:solidFill>
                </a:endParaRPr>
              </a:p>
            </p:txBody>
          </p:sp>
          <p:sp>
            <p:nvSpPr>
              <p:cNvPr id="2568" name="Freeform 1144"/>
              <p:cNvSpPr>
                <a:spLocks/>
              </p:cNvSpPr>
              <p:nvPr/>
            </p:nvSpPr>
            <p:spPr bwMode="auto">
              <a:xfrm>
                <a:off x="3057" y="1910"/>
                <a:ext cx="78" cy="66"/>
              </a:xfrm>
              <a:custGeom>
                <a:avLst/>
                <a:gdLst>
                  <a:gd name="T0" fmla="*/ 59 w 78"/>
                  <a:gd name="T1" fmla="*/ 15 h 66"/>
                  <a:gd name="T2" fmla="*/ 50 w 78"/>
                  <a:gd name="T3" fmla="*/ 7 h 66"/>
                  <a:gd name="T4" fmla="*/ 40 w 78"/>
                  <a:gd name="T5" fmla="*/ 3 h 66"/>
                  <a:gd name="T6" fmla="*/ 38 w 78"/>
                  <a:gd name="T7" fmla="*/ 0 h 66"/>
                  <a:gd name="T8" fmla="*/ 36 w 78"/>
                  <a:gd name="T9" fmla="*/ 3 h 66"/>
                  <a:gd name="T10" fmla="*/ 36 w 78"/>
                  <a:gd name="T11" fmla="*/ 3 h 66"/>
                  <a:gd name="T12" fmla="*/ 33 w 78"/>
                  <a:gd name="T13" fmla="*/ 5 h 66"/>
                  <a:gd name="T14" fmla="*/ 29 w 78"/>
                  <a:gd name="T15" fmla="*/ 10 h 66"/>
                  <a:gd name="T16" fmla="*/ 29 w 78"/>
                  <a:gd name="T17" fmla="*/ 15 h 66"/>
                  <a:gd name="T18" fmla="*/ 24 w 78"/>
                  <a:gd name="T19" fmla="*/ 19 h 66"/>
                  <a:gd name="T20" fmla="*/ 21 w 78"/>
                  <a:gd name="T21" fmla="*/ 24 h 66"/>
                  <a:gd name="T22" fmla="*/ 19 w 78"/>
                  <a:gd name="T23" fmla="*/ 22 h 66"/>
                  <a:gd name="T24" fmla="*/ 19 w 78"/>
                  <a:gd name="T25" fmla="*/ 22 h 66"/>
                  <a:gd name="T26" fmla="*/ 14 w 78"/>
                  <a:gd name="T27" fmla="*/ 19 h 66"/>
                  <a:gd name="T28" fmla="*/ 7 w 78"/>
                  <a:gd name="T29" fmla="*/ 22 h 66"/>
                  <a:gd name="T30" fmla="*/ 0 w 78"/>
                  <a:gd name="T31" fmla="*/ 22 h 66"/>
                  <a:gd name="T32" fmla="*/ 5 w 78"/>
                  <a:gd name="T33" fmla="*/ 33 h 66"/>
                  <a:gd name="T34" fmla="*/ 14 w 78"/>
                  <a:gd name="T35" fmla="*/ 24 h 66"/>
                  <a:gd name="T36" fmla="*/ 19 w 78"/>
                  <a:gd name="T37" fmla="*/ 29 h 66"/>
                  <a:gd name="T38" fmla="*/ 21 w 78"/>
                  <a:gd name="T39" fmla="*/ 38 h 66"/>
                  <a:gd name="T40" fmla="*/ 21 w 78"/>
                  <a:gd name="T41" fmla="*/ 43 h 66"/>
                  <a:gd name="T42" fmla="*/ 31 w 78"/>
                  <a:gd name="T43" fmla="*/ 52 h 66"/>
                  <a:gd name="T44" fmla="*/ 55 w 78"/>
                  <a:gd name="T45" fmla="*/ 66 h 66"/>
                  <a:gd name="T46" fmla="*/ 50 w 78"/>
                  <a:gd name="T47" fmla="*/ 57 h 66"/>
                  <a:gd name="T48" fmla="*/ 43 w 78"/>
                  <a:gd name="T49" fmla="*/ 50 h 66"/>
                  <a:gd name="T50" fmla="*/ 38 w 78"/>
                  <a:gd name="T51" fmla="*/ 45 h 66"/>
                  <a:gd name="T52" fmla="*/ 36 w 78"/>
                  <a:gd name="T53" fmla="*/ 41 h 66"/>
                  <a:gd name="T54" fmla="*/ 36 w 78"/>
                  <a:gd name="T55" fmla="*/ 38 h 66"/>
                  <a:gd name="T56" fmla="*/ 31 w 78"/>
                  <a:gd name="T57" fmla="*/ 33 h 66"/>
                  <a:gd name="T58" fmla="*/ 31 w 78"/>
                  <a:gd name="T59" fmla="*/ 31 h 66"/>
                  <a:gd name="T60" fmla="*/ 31 w 78"/>
                  <a:gd name="T61" fmla="*/ 24 h 66"/>
                  <a:gd name="T62" fmla="*/ 38 w 78"/>
                  <a:gd name="T63" fmla="*/ 29 h 66"/>
                  <a:gd name="T64" fmla="*/ 45 w 78"/>
                  <a:gd name="T65" fmla="*/ 24 h 66"/>
                  <a:gd name="T66" fmla="*/ 50 w 78"/>
                  <a:gd name="T67" fmla="*/ 26 h 66"/>
                  <a:gd name="T68" fmla="*/ 52 w 78"/>
                  <a:gd name="T69" fmla="*/ 26 h 66"/>
                  <a:gd name="T70" fmla="*/ 57 w 78"/>
                  <a:gd name="T71" fmla="*/ 26 h 66"/>
                  <a:gd name="T72" fmla="*/ 59 w 78"/>
                  <a:gd name="T73" fmla="*/ 26 h 66"/>
                  <a:gd name="T74" fmla="*/ 62 w 78"/>
                  <a:gd name="T75" fmla="*/ 26 h 66"/>
                  <a:gd name="T76" fmla="*/ 66 w 78"/>
                  <a:gd name="T77" fmla="*/ 29 h 66"/>
                  <a:gd name="T78" fmla="*/ 69 w 78"/>
                  <a:gd name="T79" fmla="*/ 26 h 66"/>
                  <a:gd name="T80" fmla="*/ 71 w 78"/>
                  <a:gd name="T81" fmla="*/ 31 h 66"/>
                  <a:gd name="T82" fmla="*/ 76 w 78"/>
                  <a:gd name="T83" fmla="*/ 31 h 66"/>
                  <a:gd name="T84" fmla="*/ 73 w 78"/>
                  <a:gd name="T85" fmla="*/ 26 h 66"/>
                  <a:gd name="T86" fmla="*/ 76 w 78"/>
                  <a:gd name="T87" fmla="*/ 24 h 66"/>
                  <a:gd name="T88" fmla="*/ 78 w 78"/>
                  <a:gd name="T89" fmla="*/ 24 h 66"/>
                  <a:gd name="T90" fmla="*/ 76 w 78"/>
                  <a:gd name="T91" fmla="*/ 24 h 66"/>
                  <a:gd name="T92" fmla="*/ 73 w 78"/>
                  <a:gd name="T93" fmla="*/ 22 h 66"/>
                  <a:gd name="T94" fmla="*/ 73 w 78"/>
                  <a:gd name="T95" fmla="*/ 19 h 66"/>
                  <a:gd name="T96" fmla="*/ 73 w 78"/>
                  <a:gd name="T97" fmla="*/ 19 h 66"/>
                  <a:gd name="T98" fmla="*/ 73 w 78"/>
                  <a:gd name="T99" fmla="*/ 17 h 66"/>
                  <a:gd name="T100" fmla="*/ 71 w 78"/>
                  <a:gd name="T101" fmla="*/ 17 h 66"/>
                  <a:gd name="T102" fmla="*/ 71 w 78"/>
                  <a:gd name="T103" fmla="*/ 15 h 66"/>
                  <a:gd name="T104" fmla="*/ 69 w 78"/>
                  <a:gd name="T105" fmla="*/ 12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66"/>
                  <a:gd name="T161" fmla="*/ 78 w 7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66">
                    <a:moveTo>
                      <a:pt x="69" y="12"/>
                    </a:moveTo>
                    <a:lnTo>
                      <a:pt x="66" y="15"/>
                    </a:lnTo>
                    <a:lnTo>
                      <a:pt x="59" y="15"/>
                    </a:lnTo>
                    <a:lnTo>
                      <a:pt x="55" y="12"/>
                    </a:lnTo>
                    <a:lnTo>
                      <a:pt x="52" y="12"/>
                    </a:lnTo>
                    <a:lnTo>
                      <a:pt x="50" y="7"/>
                    </a:lnTo>
                    <a:lnTo>
                      <a:pt x="47" y="7"/>
                    </a:lnTo>
                    <a:lnTo>
                      <a:pt x="45" y="3"/>
                    </a:lnTo>
                    <a:lnTo>
                      <a:pt x="40" y="3"/>
                    </a:lnTo>
                    <a:lnTo>
                      <a:pt x="40" y="0"/>
                    </a:lnTo>
                    <a:lnTo>
                      <a:pt x="40" y="3"/>
                    </a:lnTo>
                    <a:lnTo>
                      <a:pt x="38" y="0"/>
                    </a:lnTo>
                    <a:lnTo>
                      <a:pt x="36" y="0"/>
                    </a:lnTo>
                    <a:lnTo>
                      <a:pt x="36" y="3"/>
                    </a:lnTo>
                    <a:lnTo>
                      <a:pt x="33" y="3"/>
                    </a:lnTo>
                    <a:lnTo>
                      <a:pt x="33" y="5"/>
                    </a:lnTo>
                    <a:lnTo>
                      <a:pt x="29" y="7"/>
                    </a:lnTo>
                    <a:lnTo>
                      <a:pt x="29" y="10"/>
                    </a:lnTo>
                    <a:lnTo>
                      <a:pt x="29" y="15"/>
                    </a:lnTo>
                    <a:lnTo>
                      <a:pt x="26" y="15"/>
                    </a:lnTo>
                    <a:lnTo>
                      <a:pt x="24" y="17"/>
                    </a:lnTo>
                    <a:lnTo>
                      <a:pt x="24" y="19"/>
                    </a:lnTo>
                    <a:lnTo>
                      <a:pt x="24" y="24"/>
                    </a:lnTo>
                    <a:lnTo>
                      <a:pt x="21" y="24"/>
                    </a:lnTo>
                    <a:lnTo>
                      <a:pt x="21" y="22"/>
                    </a:lnTo>
                    <a:lnTo>
                      <a:pt x="19" y="22"/>
                    </a:lnTo>
                    <a:lnTo>
                      <a:pt x="17" y="24"/>
                    </a:lnTo>
                    <a:lnTo>
                      <a:pt x="14" y="19"/>
                    </a:lnTo>
                    <a:lnTo>
                      <a:pt x="12" y="22"/>
                    </a:lnTo>
                    <a:lnTo>
                      <a:pt x="7" y="22"/>
                    </a:lnTo>
                    <a:lnTo>
                      <a:pt x="5" y="22"/>
                    </a:lnTo>
                    <a:lnTo>
                      <a:pt x="3" y="22"/>
                    </a:lnTo>
                    <a:lnTo>
                      <a:pt x="0" y="22"/>
                    </a:lnTo>
                    <a:lnTo>
                      <a:pt x="3" y="26"/>
                    </a:lnTo>
                    <a:lnTo>
                      <a:pt x="5" y="33"/>
                    </a:lnTo>
                    <a:lnTo>
                      <a:pt x="7" y="33"/>
                    </a:lnTo>
                    <a:lnTo>
                      <a:pt x="12" y="24"/>
                    </a:lnTo>
                    <a:lnTo>
                      <a:pt x="14" y="24"/>
                    </a:lnTo>
                    <a:lnTo>
                      <a:pt x="17" y="26"/>
                    </a:lnTo>
                    <a:lnTo>
                      <a:pt x="19" y="29"/>
                    </a:lnTo>
                    <a:lnTo>
                      <a:pt x="19" y="31"/>
                    </a:lnTo>
                    <a:lnTo>
                      <a:pt x="19" y="33"/>
                    </a:lnTo>
                    <a:lnTo>
                      <a:pt x="21" y="38"/>
                    </a:lnTo>
                    <a:lnTo>
                      <a:pt x="26" y="43"/>
                    </a:lnTo>
                    <a:lnTo>
                      <a:pt x="24" y="43"/>
                    </a:lnTo>
                    <a:lnTo>
                      <a:pt x="21" y="43"/>
                    </a:lnTo>
                    <a:lnTo>
                      <a:pt x="24" y="45"/>
                    </a:lnTo>
                    <a:lnTo>
                      <a:pt x="26" y="48"/>
                    </a:lnTo>
                    <a:lnTo>
                      <a:pt x="31" y="52"/>
                    </a:lnTo>
                    <a:lnTo>
                      <a:pt x="33" y="57"/>
                    </a:lnTo>
                    <a:lnTo>
                      <a:pt x="40" y="57"/>
                    </a:lnTo>
                    <a:lnTo>
                      <a:pt x="55" y="66"/>
                    </a:lnTo>
                    <a:lnTo>
                      <a:pt x="50" y="59"/>
                    </a:lnTo>
                    <a:lnTo>
                      <a:pt x="50" y="57"/>
                    </a:lnTo>
                    <a:lnTo>
                      <a:pt x="47" y="57"/>
                    </a:lnTo>
                    <a:lnTo>
                      <a:pt x="47" y="55"/>
                    </a:lnTo>
                    <a:lnTo>
                      <a:pt x="43" y="50"/>
                    </a:lnTo>
                    <a:lnTo>
                      <a:pt x="40" y="45"/>
                    </a:lnTo>
                    <a:lnTo>
                      <a:pt x="38" y="45"/>
                    </a:lnTo>
                    <a:lnTo>
                      <a:pt x="36" y="43"/>
                    </a:lnTo>
                    <a:lnTo>
                      <a:pt x="36" y="41"/>
                    </a:lnTo>
                    <a:lnTo>
                      <a:pt x="36" y="38"/>
                    </a:lnTo>
                    <a:lnTo>
                      <a:pt x="33" y="36"/>
                    </a:lnTo>
                    <a:lnTo>
                      <a:pt x="33" y="33"/>
                    </a:lnTo>
                    <a:lnTo>
                      <a:pt x="31" y="33"/>
                    </a:lnTo>
                    <a:lnTo>
                      <a:pt x="31" y="31"/>
                    </a:lnTo>
                    <a:lnTo>
                      <a:pt x="31" y="29"/>
                    </a:lnTo>
                    <a:lnTo>
                      <a:pt x="31" y="24"/>
                    </a:lnTo>
                    <a:lnTo>
                      <a:pt x="33" y="24"/>
                    </a:lnTo>
                    <a:lnTo>
                      <a:pt x="38" y="29"/>
                    </a:lnTo>
                    <a:lnTo>
                      <a:pt x="40" y="24"/>
                    </a:lnTo>
                    <a:lnTo>
                      <a:pt x="45" y="24"/>
                    </a:lnTo>
                    <a:lnTo>
                      <a:pt x="50" y="26"/>
                    </a:lnTo>
                    <a:lnTo>
                      <a:pt x="50" y="24"/>
                    </a:lnTo>
                    <a:lnTo>
                      <a:pt x="52" y="26"/>
                    </a:lnTo>
                    <a:lnTo>
                      <a:pt x="55" y="26"/>
                    </a:lnTo>
                    <a:lnTo>
                      <a:pt x="57" y="26"/>
                    </a:lnTo>
                    <a:lnTo>
                      <a:pt x="59" y="26"/>
                    </a:lnTo>
                    <a:lnTo>
                      <a:pt x="62" y="26"/>
                    </a:lnTo>
                    <a:lnTo>
                      <a:pt x="64" y="26"/>
                    </a:lnTo>
                    <a:lnTo>
                      <a:pt x="66" y="26"/>
                    </a:lnTo>
                    <a:lnTo>
                      <a:pt x="66" y="29"/>
                    </a:lnTo>
                    <a:lnTo>
                      <a:pt x="66" y="26"/>
                    </a:lnTo>
                    <a:lnTo>
                      <a:pt x="69" y="26"/>
                    </a:lnTo>
                    <a:lnTo>
                      <a:pt x="71" y="29"/>
                    </a:lnTo>
                    <a:lnTo>
                      <a:pt x="71" y="31"/>
                    </a:lnTo>
                    <a:lnTo>
                      <a:pt x="73" y="31"/>
                    </a:lnTo>
                    <a:lnTo>
                      <a:pt x="76" y="31"/>
                    </a:lnTo>
                    <a:lnTo>
                      <a:pt x="76" y="29"/>
                    </a:lnTo>
                    <a:lnTo>
                      <a:pt x="73" y="26"/>
                    </a:lnTo>
                    <a:lnTo>
                      <a:pt x="76" y="26"/>
                    </a:lnTo>
                    <a:lnTo>
                      <a:pt x="76" y="24"/>
                    </a:lnTo>
                    <a:lnTo>
                      <a:pt x="78" y="24"/>
                    </a:lnTo>
                    <a:lnTo>
                      <a:pt x="76" y="24"/>
                    </a:lnTo>
                    <a:lnTo>
                      <a:pt x="73" y="22"/>
                    </a:lnTo>
                    <a:lnTo>
                      <a:pt x="73" y="19"/>
                    </a:lnTo>
                    <a:lnTo>
                      <a:pt x="73" y="17"/>
                    </a:lnTo>
                    <a:lnTo>
                      <a:pt x="71" y="19"/>
                    </a:lnTo>
                    <a:lnTo>
                      <a:pt x="71" y="17"/>
                    </a:lnTo>
                    <a:lnTo>
                      <a:pt x="71" y="15"/>
                    </a:lnTo>
                    <a:lnTo>
                      <a:pt x="69" y="12"/>
                    </a:lnTo>
                    <a:close/>
                  </a:path>
                </a:pathLst>
              </a:custGeom>
              <a:grpFill/>
              <a:ln w="9525">
                <a:noFill/>
                <a:round/>
                <a:headEnd/>
                <a:tailEnd/>
              </a:ln>
            </p:spPr>
            <p:txBody>
              <a:bodyPr/>
              <a:lstStyle/>
              <a:p>
                <a:pPr>
                  <a:defRPr/>
                </a:pPr>
                <a:endParaRPr lang="en-US" sz="1200" kern="0">
                  <a:solidFill>
                    <a:srgbClr val="0096D6"/>
                  </a:solidFill>
                </a:endParaRPr>
              </a:p>
            </p:txBody>
          </p:sp>
          <p:sp>
            <p:nvSpPr>
              <p:cNvPr id="2569" name="Freeform 1145"/>
              <p:cNvSpPr>
                <a:spLocks/>
              </p:cNvSpPr>
              <p:nvPr/>
            </p:nvSpPr>
            <p:spPr bwMode="auto">
              <a:xfrm>
                <a:off x="3057" y="1910"/>
                <a:ext cx="78" cy="66"/>
              </a:xfrm>
              <a:custGeom>
                <a:avLst/>
                <a:gdLst>
                  <a:gd name="T0" fmla="*/ 59 w 78"/>
                  <a:gd name="T1" fmla="*/ 15 h 66"/>
                  <a:gd name="T2" fmla="*/ 50 w 78"/>
                  <a:gd name="T3" fmla="*/ 7 h 66"/>
                  <a:gd name="T4" fmla="*/ 40 w 78"/>
                  <a:gd name="T5" fmla="*/ 3 h 66"/>
                  <a:gd name="T6" fmla="*/ 38 w 78"/>
                  <a:gd name="T7" fmla="*/ 0 h 66"/>
                  <a:gd name="T8" fmla="*/ 36 w 78"/>
                  <a:gd name="T9" fmla="*/ 3 h 66"/>
                  <a:gd name="T10" fmla="*/ 36 w 78"/>
                  <a:gd name="T11" fmla="*/ 3 h 66"/>
                  <a:gd name="T12" fmla="*/ 33 w 78"/>
                  <a:gd name="T13" fmla="*/ 5 h 66"/>
                  <a:gd name="T14" fmla="*/ 29 w 78"/>
                  <a:gd name="T15" fmla="*/ 10 h 66"/>
                  <a:gd name="T16" fmla="*/ 29 w 78"/>
                  <a:gd name="T17" fmla="*/ 15 h 66"/>
                  <a:gd name="T18" fmla="*/ 24 w 78"/>
                  <a:gd name="T19" fmla="*/ 19 h 66"/>
                  <a:gd name="T20" fmla="*/ 21 w 78"/>
                  <a:gd name="T21" fmla="*/ 24 h 66"/>
                  <a:gd name="T22" fmla="*/ 19 w 78"/>
                  <a:gd name="T23" fmla="*/ 22 h 66"/>
                  <a:gd name="T24" fmla="*/ 19 w 78"/>
                  <a:gd name="T25" fmla="*/ 22 h 66"/>
                  <a:gd name="T26" fmla="*/ 14 w 78"/>
                  <a:gd name="T27" fmla="*/ 19 h 66"/>
                  <a:gd name="T28" fmla="*/ 7 w 78"/>
                  <a:gd name="T29" fmla="*/ 22 h 66"/>
                  <a:gd name="T30" fmla="*/ 0 w 78"/>
                  <a:gd name="T31" fmla="*/ 22 h 66"/>
                  <a:gd name="T32" fmla="*/ 5 w 78"/>
                  <a:gd name="T33" fmla="*/ 33 h 66"/>
                  <a:gd name="T34" fmla="*/ 14 w 78"/>
                  <a:gd name="T35" fmla="*/ 24 h 66"/>
                  <a:gd name="T36" fmla="*/ 19 w 78"/>
                  <a:gd name="T37" fmla="*/ 29 h 66"/>
                  <a:gd name="T38" fmla="*/ 21 w 78"/>
                  <a:gd name="T39" fmla="*/ 38 h 66"/>
                  <a:gd name="T40" fmla="*/ 21 w 78"/>
                  <a:gd name="T41" fmla="*/ 43 h 66"/>
                  <a:gd name="T42" fmla="*/ 31 w 78"/>
                  <a:gd name="T43" fmla="*/ 52 h 66"/>
                  <a:gd name="T44" fmla="*/ 55 w 78"/>
                  <a:gd name="T45" fmla="*/ 66 h 66"/>
                  <a:gd name="T46" fmla="*/ 50 w 78"/>
                  <a:gd name="T47" fmla="*/ 57 h 66"/>
                  <a:gd name="T48" fmla="*/ 43 w 78"/>
                  <a:gd name="T49" fmla="*/ 50 h 66"/>
                  <a:gd name="T50" fmla="*/ 38 w 78"/>
                  <a:gd name="T51" fmla="*/ 45 h 66"/>
                  <a:gd name="T52" fmla="*/ 36 w 78"/>
                  <a:gd name="T53" fmla="*/ 41 h 66"/>
                  <a:gd name="T54" fmla="*/ 36 w 78"/>
                  <a:gd name="T55" fmla="*/ 38 h 66"/>
                  <a:gd name="T56" fmla="*/ 31 w 78"/>
                  <a:gd name="T57" fmla="*/ 33 h 66"/>
                  <a:gd name="T58" fmla="*/ 31 w 78"/>
                  <a:gd name="T59" fmla="*/ 31 h 66"/>
                  <a:gd name="T60" fmla="*/ 31 w 78"/>
                  <a:gd name="T61" fmla="*/ 24 h 66"/>
                  <a:gd name="T62" fmla="*/ 38 w 78"/>
                  <a:gd name="T63" fmla="*/ 29 h 66"/>
                  <a:gd name="T64" fmla="*/ 45 w 78"/>
                  <a:gd name="T65" fmla="*/ 24 h 66"/>
                  <a:gd name="T66" fmla="*/ 50 w 78"/>
                  <a:gd name="T67" fmla="*/ 26 h 66"/>
                  <a:gd name="T68" fmla="*/ 52 w 78"/>
                  <a:gd name="T69" fmla="*/ 26 h 66"/>
                  <a:gd name="T70" fmla="*/ 57 w 78"/>
                  <a:gd name="T71" fmla="*/ 26 h 66"/>
                  <a:gd name="T72" fmla="*/ 59 w 78"/>
                  <a:gd name="T73" fmla="*/ 26 h 66"/>
                  <a:gd name="T74" fmla="*/ 62 w 78"/>
                  <a:gd name="T75" fmla="*/ 26 h 66"/>
                  <a:gd name="T76" fmla="*/ 66 w 78"/>
                  <a:gd name="T77" fmla="*/ 29 h 66"/>
                  <a:gd name="T78" fmla="*/ 69 w 78"/>
                  <a:gd name="T79" fmla="*/ 26 h 66"/>
                  <a:gd name="T80" fmla="*/ 71 w 78"/>
                  <a:gd name="T81" fmla="*/ 31 h 66"/>
                  <a:gd name="T82" fmla="*/ 76 w 78"/>
                  <a:gd name="T83" fmla="*/ 31 h 66"/>
                  <a:gd name="T84" fmla="*/ 73 w 78"/>
                  <a:gd name="T85" fmla="*/ 26 h 66"/>
                  <a:gd name="T86" fmla="*/ 76 w 78"/>
                  <a:gd name="T87" fmla="*/ 24 h 66"/>
                  <a:gd name="T88" fmla="*/ 78 w 78"/>
                  <a:gd name="T89" fmla="*/ 24 h 66"/>
                  <a:gd name="T90" fmla="*/ 76 w 78"/>
                  <a:gd name="T91" fmla="*/ 24 h 66"/>
                  <a:gd name="T92" fmla="*/ 73 w 78"/>
                  <a:gd name="T93" fmla="*/ 22 h 66"/>
                  <a:gd name="T94" fmla="*/ 73 w 78"/>
                  <a:gd name="T95" fmla="*/ 19 h 66"/>
                  <a:gd name="T96" fmla="*/ 73 w 78"/>
                  <a:gd name="T97" fmla="*/ 19 h 66"/>
                  <a:gd name="T98" fmla="*/ 73 w 78"/>
                  <a:gd name="T99" fmla="*/ 17 h 66"/>
                  <a:gd name="T100" fmla="*/ 71 w 78"/>
                  <a:gd name="T101" fmla="*/ 17 h 66"/>
                  <a:gd name="T102" fmla="*/ 71 w 78"/>
                  <a:gd name="T103" fmla="*/ 15 h 66"/>
                  <a:gd name="T104" fmla="*/ 69 w 78"/>
                  <a:gd name="T105" fmla="*/ 12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66"/>
                  <a:gd name="T161" fmla="*/ 78 w 7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66">
                    <a:moveTo>
                      <a:pt x="69" y="12"/>
                    </a:moveTo>
                    <a:lnTo>
                      <a:pt x="66" y="15"/>
                    </a:lnTo>
                    <a:lnTo>
                      <a:pt x="59" y="15"/>
                    </a:lnTo>
                    <a:lnTo>
                      <a:pt x="55" y="12"/>
                    </a:lnTo>
                    <a:lnTo>
                      <a:pt x="52" y="12"/>
                    </a:lnTo>
                    <a:lnTo>
                      <a:pt x="50" y="7"/>
                    </a:lnTo>
                    <a:lnTo>
                      <a:pt x="47" y="7"/>
                    </a:lnTo>
                    <a:lnTo>
                      <a:pt x="45" y="3"/>
                    </a:lnTo>
                    <a:lnTo>
                      <a:pt x="40" y="3"/>
                    </a:lnTo>
                    <a:lnTo>
                      <a:pt x="40" y="0"/>
                    </a:lnTo>
                    <a:lnTo>
                      <a:pt x="40" y="3"/>
                    </a:lnTo>
                    <a:lnTo>
                      <a:pt x="38" y="0"/>
                    </a:lnTo>
                    <a:lnTo>
                      <a:pt x="36" y="0"/>
                    </a:lnTo>
                    <a:lnTo>
                      <a:pt x="36" y="3"/>
                    </a:lnTo>
                    <a:lnTo>
                      <a:pt x="33" y="3"/>
                    </a:lnTo>
                    <a:lnTo>
                      <a:pt x="33" y="5"/>
                    </a:lnTo>
                    <a:lnTo>
                      <a:pt x="29" y="7"/>
                    </a:lnTo>
                    <a:lnTo>
                      <a:pt x="29" y="10"/>
                    </a:lnTo>
                    <a:lnTo>
                      <a:pt x="29" y="15"/>
                    </a:lnTo>
                    <a:lnTo>
                      <a:pt x="26" y="15"/>
                    </a:lnTo>
                    <a:lnTo>
                      <a:pt x="24" y="17"/>
                    </a:lnTo>
                    <a:lnTo>
                      <a:pt x="24" y="19"/>
                    </a:lnTo>
                    <a:lnTo>
                      <a:pt x="24" y="24"/>
                    </a:lnTo>
                    <a:lnTo>
                      <a:pt x="21" y="24"/>
                    </a:lnTo>
                    <a:lnTo>
                      <a:pt x="21" y="22"/>
                    </a:lnTo>
                    <a:lnTo>
                      <a:pt x="19" y="22"/>
                    </a:lnTo>
                    <a:lnTo>
                      <a:pt x="17" y="24"/>
                    </a:lnTo>
                    <a:lnTo>
                      <a:pt x="14" y="19"/>
                    </a:lnTo>
                    <a:lnTo>
                      <a:pt x="12" y="22"/>
                    </a:lnTo>
                    <a:lnTo>
                      <a:pt x="7" y="22"/>
                    </a:lnTo>
                    <a:lnTo>
                      <a:pt x="5" y="22"/>
                    </a:lnTo>
                    <a:lnTo>
                      <a:pt x="3" y="22"/>
                    </a:lnTo>
                    <a:lnTo>
                      <a:pt x="0" y="22"/>
                    </a:lnTo>
                    <a:lnTo>
                      <a:pt x="3" y="26"/>
                    </a:lnTo>
                    <a:lnTo>
                      <a:pt x="5" y="33"/>
                    </a:lnTo>
                    <a:lnTo>
                      <a:pt x="7" y="33"/>
                    </a:lnTo>
                    <a:lnTo>
                      <a:pt x="12" y="24"/>
                    </a:lnTo>
                    <a:lnTo>
                      <a:pt x="14" y="24"/>
                    </a:lnTo>
                    <a:lnTo>
                      <a:pt x="17" y="26"/>
                    </a:lnTo>
                    <a:lnTo>
                      <a:pt x="19" y="29"/>
                    </a:lnTo>
                    <a:lnTo>
                      <a:pt x="19" y="31"/>
                    </a:lnTo>
                    <a:lnTo>
                      <a:pt x="19" y="33"/>
                    </a:lnTo>
                    <a:lnTo>
                      <a:pt x="21" y="38"/>
                    </a:lnTo>
                    <a:lnTo>
                      <a:pt x="26" y="43"/>
                    </a:lnTo>
                    <a:lnTo>
                      <a:pt x="24" y="43"/>
                    </a:lnTo>
                    <a:lnTo>
                      <a:pt x="21" y="43"/>
                    </a:lnTo>
                    <a:lnTo>
                      <a:pt x="24" y="45"/>
                    </a:lnTo>
                    <a:lnTo>
                      <a:pt x="26" y="48"/>
                    </a:lnTo>
                    <a:lnTo>
                      <a:pt x="31" y="52"/>
                    </a:lnTo>
                    <a:lnTo>
                      <a:pt x="33" y="57"/>
                    </a:lnTo>
                    <a:lnTo>
                      <a:pt x="40" y="57"/>
                    </a:lnTo>
                    <a:lnTo>
                      <a:pt x="55" y="66"/>
                    </a:lnTo>
                    <a:lnTo>
                      <a:pt x="50" y="59"/>
                    </a:lnTo>
                    <a:lnTo>
                      <a:pt x="50" y="57"/>
                    </a:lnTo>
                    <a:lnTo>
                      <a:pt x="47" y="57"/>
                    </a:lnTo>
                    <a:lnTo>
                      <a:pt x="47" y="55"/>
                    </a:lnTo>
                    <a:lnTo>
                      <a:pt x="43" y="50"/>
                    </a:lnTo>
                    <a:lnTo>
                      <a:pt x="40" y="45"/>
                    </a:lnTo>
                    <a:lnTo>
                      <a:pt x="38" y="45"/>
                    </a:lnTo>
                    <a:lnTo>
                      <a:pt x="36" y="43"/>
                    </a:lnTo>
                    <a:lnTo>
                      <a:pt x="36" y="41"/>
                    </a:lnTo>
                    <a:lnTo>
                      <a:pt x="36" y="38"/>
                    </a:lnTo>
                    <a:lnTo>
                      <a:pt x="33" y="36"/>
                    </a:lnTo>
                    <a:lnTo>
                      <a:pt x="33" y="33"/>
                    </a:lnTo>
                    <a:lnTo>
                      <a:pt x="31" y="33"/>
                    </a:lnTo>
                    <a:lnTo>
                      <a:pt x="31" y="31"/>
                    </a:lnTo>
                    <a:lnTo>
                      <a:pt x="31" y="29"/>
                    </a:lnTo>
                    <a:lnTo>
                      <a:pt x="31" y="24"/>
                    </a:lnTo>
                    <a:lnTo>
                      <a:pt x="33" y="24"/>
                    </a:lnTo>
                    <a:lnTo>
                      <a:pt x="38" y="29"/>
                    </a:lnTo>
                    <a:lnTo>
                      <a:pt x="40" y="24"/>
                    </a:lnTo>
                    <a:lnTo>
                      <a:pt x="45" y="24"/>
                    </a:lnTo>
                    <a:lnTo>
                      <a:pt x="50" y="26"/>
                    </a:lnTo>
                    <a:lnTo>
                      <a:pt x="50" y="24"/>
                    </a:lnTo>
                    <a:lnTo>
                      <a:pt x="52" y="26"/>
                    </a:lnTo>
                    <a:lnTo>
                      <a:pt x="55" y="26"/>
                    </a:lnTo>
                    <a:lnTo>
                      <a:pt x="57" y="26"/>
                    </a:lnTo>
                    <a:lnTo>
                      <a:pt x="59" y="26"/>
                    </a:lnTo>
                    <a:lnTo>
                      <a:pt x="62" y="26"/>
                    </a:lnTo>
                    <a:lnTo>
                      <a:pt x="64" y="26"/>
                    </a:lnTo>
                    <a:lnTo>
                      <a:pt x="66" y="26"/>
                    </a:lnTo>
                    <a:lnTo>
                      <a:pt x="66" y="29"/>
                    </a:lnTo>
                    <a:lnTo>
                      <a:pt x="66" y="26"/>
                    </a:lnTo>
                    <a:lnTo>
                      <a:pt x="69" y="26"/>
                    </a:lnTo>
                    <a:lnTo>
                      <a:pt x="71" y="29"/>
                    </a:lnTo>
                    <a:lnTo>
                      <a:pt x="71" y="31"/>
                    </a:lnTo>
                    <a:lnTo>
                      <a:pt x="73" y="31"/>
                    </a:lnTo>
                    <a:lnTo>
                      <a:pt x="76" y="31"/>
                    </a:lnTo>
                    <a:lnTo>
                      <a:pt x="76" y="29"/>
                    </a:lnTo>
                    <a:lnTo>
                      <a:pt x="73" y="26"/>
                    </a:lnTo>
                    <a:lnTo>
                      <a:pt x="76" y="26"/>
                    </a:lnTo>
                    <a:lnTo>
                      <a:pt x="76" y="24"/>
                    </a:lnTo>
                    <a:lnTo>
                      <a:pt x="78" y="24"/>
                    </a:lnTo>
                    <a:lnTo>
                      <a:pt x="76" y="24"/>
                    </a:lnTo>
                    <a:lnTo>
                      <a:pt x="73" y="22"/>
                    </a:lnTo>
                    <a:lnTo>
                      <a:pt x="73" y="19"/>
                    </a:lnTo>
                    <a:lnTo>
                      <a:pt x="73" y="17"/>
                    </a:lnTo>
                    <a:lnTo>
                      <a:pt x="71" y="19"/>
                    </a:lnTo>
                    <a:lnTo>
                      <a:pt x="71" y="17"/>
                    </a:lnTo>
                    <a:lnTo>
                      <a:pt x="71" y="15"/>
                    </a:lnTo>
                    <a:lnTo>
                      <a:pt x="69" y="12"/>
                    </a:lnTo>
                  </a:path>
                </a:pathLst>
              </a:custGeom>
              <a:grpFill/>
              <a:ln w="9525">
                <a:noFill/>
                <a:round/>
                <a:headEnd/>
                <a:tailEnd/>
              </a:ln>
            </p:spPr>
            <p:txBody>
              <a:bodyPr/>
              <a:lstStyle/>
              <a:p>
                <a:pPr>
                  <a:defRPr/>
                </a:pPr>
                <a:endParaRPr lang="en-US" sz="1200" kern="0">
                  <a:solidFill>
                    <a:srgbClr val="0096D6"/>
                  </a:solidFill>
                </a:endParaRPr>
              </a:p>
            </p:txBody>
          </p:sp>
          <p:sp>
            <p:nvSpPr>
              <p:cNvPr id="2570" name="Freeform 1146"/>
              <p:cNvSpPr>
                <a:spLocks/>
              </p:cNvSpPr>
              <p:nvPr/>
            </p:nvSpPr>
            <p:spPr bwMode="auto">
              <a:xfrm>
                <a:off x="3133" y="1984"/>
                <a:ext cx="23" cy="52"/>
              </a:xfrm>
              <a:custGeom>
                <a:avLst/>
                <a:gdLst>
                  <a:gd name="T0" fmla="*/ 12 w 23"/>
                  <a:gd name="T1" fmla="*/ 52 h 52"/>
                  <a:gd name="T2" fmla="*/ 12 w 23"/>
                  <a:gd name="T3" fmla="*/ 49 h 52"/>
                  <a:gd name="T4" fmla="*/ 9 w 23"/>
                  <a:gd name="T5" fmla="*/ 47 h 52"/>
                  <a:gd name="T6" fmla="*/ 9 w 23"/>
                  <a:gd name="T7" fmla="*/ 44 h 52"/>
                  <a:gd name="T8" fmla="*/ 5 w 23"/>
                  <a:gd name="T9" fmla="*/ 42 h 52"/>
                  <a:gd name="T10" fmla="*/ 0 w 23"/>
                  <a:gd name="T11" fmla="*/ 37 h 52"/>
                  <a:gd name="T12" fmla="*/ 2 w 23"/>
                  <a:gd name="T13" fmla="*/ 37 h 52"/>
                  <a:gd name="T14" fmla="*/ 2 w 23"/>
                  <a:gd name="T15" fmla="*/ 33 h 52"/>
                  <a:gd name="T16" fmla="*/ 2 w 23"/>
                  <a:gd name="T17" fmla="*/ 30 h 52"/>
                  <a:gd name="T18" fmla="*/ 2 w 23"/>
                  <a:gd name="T19" fmla="*/ 28 h 52"/>
                  <a:gd name="T20" fmla="*/ 2 w 23"/>
                  <a:gd name="T21" fmla="*/ 26 h 52"/>
                  <a:gd name="T22" fmla="*/ 5 w 23"/>
                  <a:gd name="T23" fmla="*/ 26 h 52"/>
                  <a:gd name="T24" fmla="*/ 2 w 23"/>
                  <a:gd name="T25" fmla="*/ 21 h 52"/>
                  <a:gd name="T26" fmla="*/ 5 w 23"/>
                  <a:gd name="T27" fmla="*/ 14 h 52"/>
                  <a:gd name="T28" fmla="*/ 5 w 23"/>
                  <a:gd name="T29" fmla="*/ 14 h 52"/>
                  <a:gd name="T30" fmla="*/ 2 w 23"/>
                  <a:gd name="T31" fmla="*/ 14 h 52"/>
                  <a:gd name="T32" fmla="*/ 2 w 23"/>
                  <a:gd name="T33" fmla="*/ 9 h 52"/>
                  <a:gd name="T34" fmla="*/ 2 w 23"/>
                  <a:gd name="T35" fmla="*/ 7 h 52"/>
                  <a:gd name="T36" fmla="*/ 2 w 23"/>
                  <a:gd name="T37" fmla="*/ 2 h 52"/>
                  <a:gd name="T38" fmla="*/ 5 w 23"/>
                  <a:gd name="T39" fmla="*/ 2 h 52"/>
                  <a:gd name="T40" fmla="*/ 7 w 23"/>
                  <a:gd name="T41" fmla="*/ 0 h 52"/>
                  <a:gd name="T42" fmla="*/ 9 w 23"/>
                  <a:gd name="T43" fmla="*/ 2 h 52"/>
                  <a:gd name="T44" fmla="*/ 12 w 23"/>
                  <a:gd name="T45" fmla="*/ 2 h 52"/>
                  <a:gd name="T46" fmla="*/ 14 w 23"/>
                  <a:gd name="T47" fmla="*/ 4 h 52"/>
                  <a:gd name="T48" fmla="*/ 16 w 23"/>
                  <a:gd name="T49" fmla="*/ 4 h 52"/>
                  <a:gd name="T50" fmla="*/ 19 w 23"/>
                  <a:gd name="T51" fmla="*/ 9 h 52"/>
                  <a:gd name="T52" fmla="*/ 19 w 23"/>
                  <a:gd name="T53" fmla="*/ 21 h 52"/>
                  <a:gd name="T54" fmla="*/ 19 w 23"/>
                  <a:gd name="T55" fmla="*/ 26 h 52"/>
                  <a:gd name="T56" fmla="*/ 23 w 23"/>
                  <a:gd name="T57" fmla="*/ 30 h 52"/>
                  <a:gd name="T58" fmla="*/ 23 w 23"/>
                  <a:gd name="T59" fmla="*/ 37 h 52"/>
                  <a:gd name="T60" fmla="*/ 21 w 23"/>
                  <a:gd name="T61" fmla="*/ 40 h 52"/>
                  <a:gd name="T62" fmla="*/ 19 w 23"/>
                  <a:gd name="T63" fmla="*/ 42 h 52"/>
                  <a:gd name="T64" fmla="*/ 16 w 23"/>
                  <a:gd name="T65" fmla="*/ 44 h 52"/>
                  <a:gd name="T66" fmla="*/ 16 w 23"/>
                  <a:gd name="T67" fmla="*/ 47 h 52"/>
                  <a:gd name="T68" fmla="*/ 14 w 23"/>
                  <a:gd name="T69" fmla="*/ 49 h 52"/>
                  <a:gd name="T70" fmla="*/ 14 w 23"/>
                  <a:gd name="T71" fmla="*/ 52 h 52"/>
                  <a:gd name="T72" fmla="*/ 12 w 23"/>
                  <a:gd name="T73" fmla="*/ 5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52"/>
                  <a:gd name="T113" fmla="*/ 23 w 2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52">
                    <a:moveTo>
                      <a:pt x="12" y="52"/>
                    </a:moveTo>
                    <a:lnTo>
                      <a:pt x="12" y="49"/>
                    </a:lnTo>
                    <a:lnTo>
                      <a:pt x="9" y="47"/>
                    </a:lnTo>
                    <a:lnTo>
                      <a:pt x="9" y="44"/>
                    </a:lnTo>
                    <a:lnTo>
                      <a:pt x="5" y="42"/>
                    </a:lnTo>
                    <a:lnTo>
                      <a:pt x="0" y="37"/>
                    </a:lnTo>
                    <a:lnTo>
                      <a:pt x="2" y="37"/>
                    </a:lnTo>
                    <a:lnTo>
                      <a:pt x="2" y="33"/>
                    </a:lnTo>
                    <a:lnTo>
                      <a:pt x="2" y="30"/>
                    </a:lnTo>
                    <a:lnTo>
                      <a:pt x="2" y="28"/>
                    </a:lnTo>
                    <a:lnTo>
                      <a:pt x="2" y="26"/>
                    </a:lnTo>
                    <a:lnTo>
                      <a:pt x="5" y="26"/>
                    </a:lnTo>
                    <a:lnTo>
                      <a:pt x="2" y="21"/>
                    </a:lnTo>
                    <a:lnTo>
                      <a:pt x="5" y="14"/>
                    </a:lnTo>
                    <a:lnTo>
                      <a:pt x="2" y="14"/>
                    </a:lnTo>
                    <a:lnTo>
                      <a:pt x="2" y="9"/>
                    </a:lnTo>
                    <a:lnTo>
                      <a:pt x="2" y="7"/>
                    </a:lnTo>
                    <a:lnTo>
                      <a:pt x="2" y="2"/>
                    </a:lnTo>
                    <a:lnTo>
                      <a:pt x="5" y="2"/>
                    </a:lnTo>
                    <a:lnTo>
                      <a:pt x="7" y="0"/>
                    </a:lnTo>
                    <a:lnTo>
                      <a:pt x="9" y="2"/>
                    </a:lnTo>
                    <a:lnTo>
                      <a:pt x="12" y="2"/>
                    </a:lnTo>
                    <a:lnTo>
                      <a:pt x="14" y="4"/>
                    </a:lnTo>
                    <a:lnTo>
                      <a:pt x="16" y="4"/>
                    </a:lnTo>
                    <a:lnTo>
                      <a:pt x="19" y="9"/>
                    </a:lnTo>
                    <a:lnTo>
                      <a:pt x="19" y="21"/>
                    </a:lnTo>
                    <a:lnTo>
                      <a:pt x="19" y="26"/>
                    </a:lnTo>
                    <a:lnTo>
                      <a:pt x="23" y="30"/>
                    </a:lnTo>
                    <a:lnTo>
                      <a:pt x="23" y="37"/>
                    </a:lnTo>
                    <a:lnTo>
                      <a:pt x="21" y="40"/>
                    </a:lnTo>
                    <a:lnTo>
                      <a:pt x="19" y="42"/>
                    </a:lnTo>
                    <a:lnTo>
                      <a:pt x="16" y="44"/>
                    </a:lnTo>
                    <a:lnTo>
                      <a:pt x="16" y="47"/>
                    </a:lnTo>
                    <a:lnTo>
                      <a:pt x="14" y="49"/>
                    </a:lnTo>
                    <a:lnTo>
                      <a:pt x="14" y="52"/>
                    </a:lnTo>
                    <a:lnTo>
                      <a:pt x="12" y="52"/>
                    </a:lnTo>
                    <a:close/>
                  </a:path>
                </a:pathLst>
              </a:custGeom>
              <a:grpFill/>
              <a:ln w="9525">
                <a:noFill/>
                <a:round/>
                <a:headEnd/>
                <a:tailEnd/>
              </a:ln>
            </p:spPr>
            <p:txBody>
              <a:bodyPr/>
              <a:lstStyle/>
              <a:p>
                <a:pPr>
                  <a:defRPr/>
                </a:pPr>
                <a:endParaRPr lang="en-US" sz="1200" kern="0">
                  <a:solidFill>
                    <a:srgbClr val="0096D6"/>
                  </a:solidFill>
                </a:endParaRPr>
              </a:p>
            </p:txBody>
          </p:sp>
          <p:sp>
            <p:nvSpPr>
              <p:cNvPr id="2571" name="Freeform 1147"/>
              <p:cNvSpPr>
                <a:spLocks/>
              </p:cNvSpPr>
              <p:nvPr/>
            </p:nvSpPr>
            <p:spPr bwMode="auto">
              <a:xfrm>
                <a:off x="3133" y="1984"/>
                <a:ext cx="23" cy="52"/>
              </a:xfrm>
              <a:custGeom>
                <a:avLst/>
                <a:gdLst>
                  <a:gd name="T0" fmla="*/ 12 w 23"/>
                  <a:gd name="T1" fmla="*/ 52 h 52"/>
                  <a:gd name="T2" fmla="*/ 12 w 23"/>
                  <a:gd name="T3" fmla="*/ 49 h 52"/>
                  <a:gd name="T4" fmla="*/ 9 w 23"/>
                  <a:gd name="T5" fmla="*/ 47 h 52"/>
                  <a:gd name="T6" fmla="*/ 9 w 23"/>
                  <a:gd name="T7" fmla="*/ 44 h 52"/>
                  <a:gd name="T8" fmla="*/ 5 w 23"/>
                  <a:gd name="T9" fmla="*/ 42 h 52"/>
                  <a:gd name="T10" fmla="*/ 0 w 23"/>
                  <a:gd name="T11" fmla="*/ 37 h 52"/>
                  <a:gd name="T12" fmla="*/ 2 w 23"/>
                  <a:gd name="T13" fmla="*/ 37 h 52"/>
                  <a:gd name="T14" fmla="*/ 2 w 23"/>
                  <a:gd name="T15" fmla="*/ 33 h 52"/>
                  <a:gd name="T16" fmla="*/ 2 w 23"/>
                  <a:gd name="T17" fmla="*/ 30 h 52"/>
                  <a:gd name="T18" fmla="*/ 2 w 23"/>
                  <a:gd name="T19" fmla="*/ 28 h 52"/>
                  <a:gd name="T20" fmla="*/ 2 w 23"/>
                  <a:gd name="T21" fmla="*/ 26 h 52"/>
                  <a:gd name="T22" fmla="*/ 5 w 23"/>
                  <a:gd name="T23" fmla="*/ 26 h 52"/>
                  <a:gd name="T24" fmla="*/ 2 w 23"/>
                  <a:gd name="T25" fmla="*/ 21 h 52"/>
                  <a:gd name="T26" fmla="*/ 5 w 23"/>
                  <a:gd name="T27" fmla="*/ 14 h 52"/>
                  <a:gd name="T28" fmla="*/ 5 w 23"/>
                  <a:gd name="T29" fmla="*/ 14 h 52"/>
                  <a:gd name="T30" fmla="*/ 2 w 23"/>
                  <a:gd name="T31" fmla="*/ 14 h 52"/>
                  <a:gd name="T32" fmla="*/ 2 w 23"/>
                  <a:gd name="T33" fmla="*/ 9 h 52"/>
                  <a:gd name="T34" fmla="*/ 2 w 23"/>
                  <a:gd name="T35" fmla="*/ 7 h 52"/>
                  <a:gd name="T36" fmla="*/ 2 w 23"/>
                  <a:gd name="T37" fmla="*/ 2 h 52"/>
                  <a:gd name="T38" fmla="*/ 5 w 23"/>
                  <a:gd name="T39" fmla="*/ 2 h 52"/>
                  <a:gd name="T40" fmla="*/ 7 w 23"/>
                  <a:gd name="T41" fmla="*/ 0 h 52"/>
                  <a:gd name="T42" fmla="*/ 9 w 23"/>
                  <a:gd name="T43" fmla="*/ 2 h 52"/>
                  <a:gd name="T44" fmla="*/ 12 w 23"/>
                  <a:gd name="T45" fmla="*/ 2 h 52"/>
                  <a:gd name="T46" fmla="*/ 14 w 23"/>
                  <a:gd name="T47" fmla="*/ 4 h 52"/>
                  <a:gd name="T48" fmla="*/ 16 w 23"/>
                  <a:gd name="T49" fmla="*/ 4 h 52"/>
                  <a:gd name="T50" fmla="*/ 19 w 23"/>
                  <a:gd name="T51" fmla="*/ 9 h 52"/>
                  <a:gd name="T52" fmla="*/ 19 w 23"/>
                  <a:gd name="T53" fmla="*/ 21 h 52"/>
                  <a:gd name="T54" fmla="*/ 19 w 23"/>
                  <a:gd name="T55" fmla="*/ 26 h 52"/>
                  <a:gd name="T56" fmla="*/ 23 w 23"/>
                  <a:gd name="T57" fmla="*/ 30 h 52"/>
                  <a:gd name="T58" fmla="*/ 23 w 23"/>
                  <a:gd name="T59" fmla="*/ 37 h 52"/>
                  <a:gd name="T60" fmla="*/ 21 w 23"/>
                  <a:gd name="T61" fmla="*/ 40 h 52"/>
                  <a:gd name="T62" fmla="*/ 19 w 23"/>
                  <a:gd name="T63" fmla="*/ 42 h 52"/>
                  <a:gd name="T64" fmla="*/ 16 w 23"/>
                  <a:gd name="T65" fmla="*/ 44 h 52"/>
                  <a:gd name="T66" fmla="*/ 16 w 23"/>
                  <a:gd name="T67" fmla="*/ 47 h 52"/>
                  <a:gd name="T68" fmla="*/ 14 w 23"/>
                  <a:gd name="T69" fmla="*/ 49 h 52"/>
                  <a:gd name="T70" fmla="*/ 14 w 23"/>
                  <a:gd name="T71" fmla="*/ 52 h 52"/>
                  <a:gd name="T72" fmla="*/ 12 w 23"/>
                  <a:gd name="T73" fmla="*/ 5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52"/>
                  <a:gd name="T113" fmla="*/ 23 w 2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52">
                    <a:moveTo>
                      <a:pt x="12" y="52"/>
                    </a:moveTo>
                    <a:lnTo>
                      <a:pt x="12" y="49"/>
                    </a:lnTo>
                    <a:lnTo>
                      <a:pt x="9" y="47"/>
                    </a:lnTo>
                    <a:lnTo>
                      <a:pt x="9" y="44"/>
                    </a:lnTo>
                    <a:lnTo>
                      <a:pt x="5" y="42"/>
                    </a:lnTo>
                    <a:lnTo>
                      <a:pt x="0" y="37"/>
                    </a:lnTo>
                    <a:lnTo>
                      <a:pt x="2" y="37"/>
                    </a:lnTo>
                    <a:lnTo>
                      <a:pt x="2" y="33"/>
                    </a:lnTo>
                    <a:lnTo>
                      <a:pt x="2" y="30"/>
                    </a:lnTo>
                    <a:lnTo>
                      <a:pt x="2" y="28"/>
                    </a:lnTo>
                    <a:lnTo>
                      <a:pt x="2" y="26"/>
                    </a:lnTo>
                    <a:lnTo>
                      <a:pt x="5" y="26"/>
                    </a:lnTo>
                    <a:lnTo>
                      <a:pt x="2" y="21"/>
                    </a:lnTo>
                    <a:lnTo>
                      <a:pt x="5" y="14"/>
                    </a:lnTo>
                    <a:lnTo>
                      <a:pt x="2" y="14"/>
                    </a:lnTo>
                    <a:lnTo>
                      <a:pt x="2" y="9"/>
                    </a:lnTo>
                    <a:lnTo>
                      <a:pt x="2" y="7"/>
                    </a:lnTo>
                    <a:lnTo>
                      <a:pt x="2" y="2"/>
                    </a:lnTo>
                    <a:lnTo>
                      <a:pt x="5" y="2"/>
                    </a:lnTo>
                    <a:lnTo>
                      <a:pt x="7" y="0"/>
                    </a:lnTo>
                    <a:lnTo>
                      <a:pt x="9" y="2"/>
                    </a:lnTo>
                    <a:lnTo>
                      <a:pt x="12" y="2"/>
                    </a:lnTo>
                    <a:lnTo>
                      <a:pt x="14" y="4"/>
                    </a:lnTo>
                    <a:lnTo>
                      <a:pt x="16" y="4"/>
                    </a:lnTo>
                    <a:lnTo>
                      <a:pt x="19" y="9"/>
                    </a:lnTo>
                    <a:lnTo>
                      <a:pt x="19" y="21"/>
                    </a:lnTo>
                    <a:lnTo>
                      <a:pt x="19" y="26"/>
                    </a:lnTo>
                    <a:lnTo>
                      <a:pt x="23" y="30"/>
                    </a:lnTo>
                    <a:lnTo>
                      <a:pt x="23" y="37"/>
                    </a:lnTo>
                    <a:lnTo>
                      <a:pt x="21" y="40"/>
                    </a:lnTo>
                    <a:lnTo>
                      <a:pt x="19" y="42"/>
                    </a:lnTo>
                    <a:lnTo>
                      <a:pt x="16" y="44"/>
                    </a:lnTo>
                    <a:lnTo>
                      <a:pt x="16" y="47"/>
                    </a:lnTo>
                    <a:lnTo>
                      <a:pt x="14" y="49"/>
                    </a:lnTo>
                    <a:lnTo>
                      <a:pt x="14" y="52"/>
                    </a:lnTo>
                    <a:lnTo>
                      <a:pt x="12" y="52"/>
                    </a:lnTo>
                  </a:path>
                </a:pathLst>
              </a:custGeom>
              <a:grpFill/>
              <a:ln w="9525">
                <a:noFill/>
                <a:round/>
                <a:headEnd/>
                <a:tailEnd/>
              </a:ln>
            </p:spPr>
            <p:txBody>
              <a:bodyPr/>
              <a:lstStyle/>
              <a:p>
                <a:pPr>
                  <a:defRPr/>
                </a:pPr>
                <a:endParaRPr lang="en-US" sz="1200" kern="0">
                  <a:solidFill>
                    <a:srgbClr val="0096D6"/>
                  </a:solidFill>
                </a:endParaRPr>
              </a:p>
            </p:txBody>
          </p:sp>
          <p:sp>
            <p:nvSpPr>
              <p:cNvPr id="2572" name="Freeform 1148"/>
              <p:cNvSpPr>
                <a:spLocks/>
              </p:cNvSpPr>
              <p:nvPr/>
            </p:nvSpPr>
            <p:spPr bwMode="auto">
              <a:xfrm>
                <a:off x="4179" y="2496"/>
                <a:ext cx="3" cy="5"/>
              </a:xfrm>
              <a:custGeom>
                <a:avLst/>
                <a:gdLst>
                  <a:gd name="T0" fmla="*/ 0 w 3"/>
                  <a:gd name="T1" fmla="*/ 3 h 5"/>
                  <a:gd name="T2" fmla="*/ 0 w 3"/>
                  <a:gd name="T3" fmla="*/ 3 h 5"/>
                  <a:gd name="T4" fmla="*/ 0 w 3"/>
                  <a:gd name="T5" fmla="*/ 5 h 5"/>
                  <a:gd name="T6" fmla="*/ 0 w 3"/>
                  <a:gd name="T7" fmla="*/ 5 h 5"/>
                  <a:gd name="T8" fmla="*/ 3 w 3"/>
                  <a:gd name="T9" fmla="*/ 5 h 5"/>
                  <a:gd name="T10" fmla="*/ 3 w 3"/>
                  <a:gd name="T11" fmla="*/ 3 h 5"/>
                  <a:gd name="T12" fmla="*/ 3 w 3"/>
                  <a:gd name="T13" fmla="*/ 0 h 5"/>
                  <a:gd name="T14" fmla="*/ 0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3"/>
                    </a:moveTo>
                    <a:lnTo>
                      <a:pt x="0" y="3"/>
                    </a:lnTo>
                    <a:lnTo>
                      <a:pt x="0" y="5"/>
                    </a:lnTo>
                    <a:lnTo>
                      <a:pt x="3" y="5"/>
                    </a:lnTo>
                    <a:lnTo>
                      <a:pt x="3" y="3"/>
                    </a:lnTo>
                    <a:lnTo>
                      <a:pt x="3"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573" name="Freeform 1149"/>
              <p:cNvSpPr>
                <a:spLocks/>
              </p:cNvSpPr>
              <p:nvPr/>
            </p:nvSpPr>
            <p:spPr bwMode="auto">
              <a:xfrm>
                <a:off x="4179" y="2496"/>
                <a:ext cx="3" cy="5"/>
              </a:xfrm>
              <a:custGeom>
                <a:avLst/>
                <a:gdLst>
                  <a:gd name="T0" fmla="*/ 0 w 3"/>
                  <a:gd name="T1" fmla="*/ 3 h 5"/>
                  <a:gd name="T2" fmla="*/ 0 w 3"/>
                  <a:gd name="T3" fmla="*/ 3 h 5"/>
                  <a:gd name="T4" fmla="*/ 0 w 3"/>
                  <a:gd name="T5" fmla="*/ 5 h 5"/>
                  <a:gd name="T6" fmla="*/ 0 w 3"/>
                  <a:gd name="T7" fmla="*/ 5 h 5"/>
                  <a:gd name="T8" fmla="*/ 3 w 3"/>
                  <a:gd name="T9" fmla="*/ 5 h 5"/>
                  <a:gd name="T10" fmla="*/ 3 w 3"/>
                  <a:gd name="T11" fmla="*/ 3 h 5"/>
                  <a:gd name="T12" fmla="*/ 3 w 3"/>
                  <a:gd name="T13" fmla="*/ 0 h 5"/>
                  <a:gd name="T14" fmla="*/ 0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3"/>
                    </a:moveTo>
                    <a:lnTo>
                      <a:pt x="0" y="3"/>
                    </a:lnTo>
                    <a:lnTo>
                      <a:pt x="0" y="5"/>
                    </a:lnTo>
                    <a:lnTo>
                      <a:pt x="3" y="5"/>
                    </a:lnTo>
                    <a:lnTo>
                      <a:pt x="3" y="3"/>
                    </a:lnTo>
                    <a:lnTo>
                      <a:pt x="3"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574" name="Freeform 1150"/>
              <p:cNvSpPr>
                <a:spLocks/>
              </p:cNvSpPr>
              <p:nvPr/>
            </p:nvSpPr>
            <p:spPr bwMode="auto">
              <a:xfrm>
                <a:off x="4170" y="2326"/>
                <a:ext cx="104" cy="203"/>
              </a:xfrm>
              <a:custGeom>
                <a:avLst/>
                <a:gdLst>
                  <a:gd name="T0" fmla="*/ 30 w 104"/>
                  <a:gd name="T1" fmla="*/ 5 h 203"/>
                  <a:gd name="T2" fmla="*/ 7 w 104"/>
                  <a:gd name="T3" fmla="*/ 17 h 203"/>
                  <a:gd name="T4" fmla="*/ 0 w 104"/>
                  <a:gd name="T5" fmla="*/ 33 h 203"/>
                  <a:gd name="T6" fmla="*/ 12 w 104"/>
                  <a:gd name="T7" fmla="*/ 50 h 203"/>
                  <a:gd name="T8" fmla="*/ 16 w 104"/>
                  <a:gd name="T9" fmla="*/ 64 h 203"/>
                  <a:gd name="T10" fmla="*/ 12 w 104"/>
                  <a:gd name="T11" fmla="*/ 73 h 203"/>
                  <a:gd name="T12" fmla="*/ 9 w 104"/>
                  <a:gd name="T13" fmla="*/ 80 h 203"/>
                  <a:gd name="T14" fmla="*/ 21 w 104"/>
                  <a:gd name="T15" fmla="*/ 109 h 203"/>
                  <a:gd name="T16" fmla="*/ 26 w 104"/>
                  <a:gd name="T17" fmla="*/ 123 h 203"/>
                  <a:gd name="T18" fmla="*/ 9 w 104"/>
                  <a:gd name="T19" fmla="*/ 168 h 203"/>
                  <a:gd name="T20" fmla="*/ 19 w 104"/>
                  <a:gd name="T21" fmla="*/ 175 h 203"/>
                  <a:gd name="T22" fmla="*/ 28 w 104"/>
                  <a:gd name="T23" fmla="*/ 187 h 203"/>
                  <a:gd name="T24" fmla="*/ 38 w 104"/>
                  <a:gd name="T25" fmla="*/ 189 h 203"/>
                  <a:gd name="T26" fmla="*/ 47 w 104"/>
                  <a:gd name="T27" fmla="*/ 196 h 203"/>
                  <a:gd name="T28" fmla="*/ 54 w 104"/>
                  <a:gd name="T29" fmla="*/ 201 h 203"/>
                  <a:gd name="T30" fmla="*/ 61 w 104"/>
                  <a:gd name="T31" fmla="*/ 196 h 203"/>
                  <a:gd name="T32" fmla="*/ 40 w 104"/>
                  <a:gd name="T33" fmla="*/ 182 h 203"/>
                  <a:gd name="T34" fmla="*/ 33 w 104"/>
                  <a:gd name="T35" fmla="*/ 158 h 203"/>
                  <a:gd name="T36" fmla="*/ 26 w 104"/>
                  <a:gd name="T37" fmla="*/ 158 h 203"/>
                  <a:gd name="T38" fmla="*/ 23 w 104"/>
                  <a:gd name="T39" fmla="*/ 139 h 203"/>
                  <a:gd name="T40" fmla="*/ 26 w 104"/>
                  <a:gd name="T41" fmla="*/ 132 h 203"/>
                  <a:gd name="T42" fmla="*/ 33 w 104"/>
                  <a:gd name="T43" fmla="*/ 106 h 203"/>
                  <a:gd name="T44" fmla="*/ 40 w 104"/>
                  <a:gd name="T45" fmla="*/ 99 h 203"/>
                  <a:gd name="T46" fmla="*/ 45 w 104"/>
                  <a:gd name="T47" fmla="*/ 109 h 203"/>
                  <a:gd name="T48" fmla="*/ 45 w 104"/>
                  <a:gd name="T49" fmla="*/ 111 h 203"/>
                  <a:gd name="T50" fmla="*/ 66 w 104"/>
                  <a:gd name="T51" fmla="*/ 118 h 203"/>
                  <a:gd name="T52" fmla="*/ 68 w 104"/>
                  <a:gd name="T53" fmla="*/ 123 h 203"/>
                  <a:gd name="T54" fmla="*/ 71 w 104"/>
                  <a:gd name="T55" fmla="*/ 121 h 203"/>
                  <a:gd name="T56" fmla="*/ 61 w 104"/>
                  <a:gd name="T57" fmla="*/ 104 h 203"/>
                  <a:gd name="T58" fmla="*/ 66 w 104"/>
                  <a:gd name="T59" fmla="*/ 95 h 203"/>
                  <a:gd name="T60" fmla="*/ 75 w 104"/>
                  <a:gd name="T61" fmla="*/ 87 h 203"/>
                  <a:gd name="T62" fmla="*/ 101 w 104"/>
                  <a:gd name="T63" fmla="*/ 90 h 203"/>
                  <a:gd name="T64" fmla="*/ 104 w 104"/>
                  <a:gd name="T65" fmla="*/ 85 h 203"/>
                  <a:gd name="T66" fmla="*/ 104 w 104"/>
                  <a:gd name="T67" fmla="*/ 71 h 203"/>
                  <a:gd name="T68" fmla="*/ 101 w 104"/>
                  <a:gd name="T69" fmla="*/ 66 h 203"/>
                  <a:gd name="T70" fmla="*/ 97 w 104"/>
                  <a:gd name="T71" fmla="*/ 64 h 203"/>
                  <a:gd name="T72" fmla="*/ 94 w 104"/>
                  <a:gd name="T73" fmla="*/ 50 h 203"/>
                  <a:gd name="T74" fmla="*/ 90 w 104"/>
                  <a:gd name="T75" fmla="*/ 40 h 203"/>
                  <a:gd name="T76" fmla="*/ 73 w 104"/>
                  <a:gd name="T77" fmla="*/ 33 h 203"/>
                  <a:gd name="T78" fmla="*/ 66 w 104"/>
                  <a:gd name="T79" fmla="*/ 40 h 203"/>
                  <a:gd name="T80" fmla="*/ 61 w 104"/>
                  <a:gd name="T81" fmla="*/ 36 h 203"/>
                  <a:gd name="T82" fmla="*/ 49 w 104"/>
                  <a:gd name="T83" fmla="*/ 40 h 203"/>
                  <a:gd name="T84" fmla="*/ 45 w 104"/>
                  <a:gd name="T85" fmla="*/ 45 h 203"/>
                  <a:gd name="T86" fmla="*/ 47 w 104"/>
                  <a:gd name="T87" fmla="*/ 24 h 203"/>
                  <a:gd name="T88" fmla="*/ 47 w 104"/>
                  <a:gd name="T89" fmla="*/ 14 h 203"/>
                  <a:gd name="T90" fmla="*/ 40 w 104"/>
                  <a:gd name="T91" fmla="*/ 7 h 203"/>
                  <a:gd name="T92" fmla="*/ 35 w 104"/>
                  <a:gd name="T93" fmla="*/ 2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203"/>
                  <a:gd name="T143" fmla="*/ 104 w 104"/>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203">
                    <a:moveTo>
                      <a:pt x="35" y="0"/>
                    </a:moveTo>
                    <a:lnTo>
                      <a:pt x="33" y="0"/>
                    </a:lnTo>
                    <a:lnTo>
                      <a:pt x="30" y="5"/>
                    </a:lnTo>
                    <a:lnTo>
                      <a:pt x="28" y="7"/>
                    </a:lnTo>
                    <a:lnTo>
                      <a:pt x="16" y="14"/>
                    </a:lnTo>
                    <a:lnTo>
                      <a:pt x="7" y="17"/>
                    </a:lnTo>
                    <a:lnTo>
                      <a:pt x="2" y="28"/>
                    </a:lnTo>
                    <a:lnTo>
                      <a:pt x="2" y="31"/>
                    </a:lnTo>
                    <a:lnTo>
                      <a:pt x="0" y="33"/>
                    </a:lnTo>
                    <a:lnTo>
                      <a:pt x="5" y="45"/>
                    </a:lnTo>
                    <a:lnTo>
                      <a:pt x="9" y="47"/>
                    </a:lnTo>
                    <a:lnTo>
                      <a:pt x="12" y="50"/>
                    </a:lnTo>
                    <a:lnTo>
                      <a:pt x="14" y="62"/>
                    </a:lnTo>
                    <a:lnTo>
                      <a:pt x="16" y="62"/>
                    </a:lnTo>
                    <a:lnTo>
                      <a:pt x="16" y="64"/>
                    </a:lnTo>
                    <a:lnTo>
                      <a:pt x="14" y="64"/>
                    </a:lnTo>
                    <a:lnTo>
                      <a:pt x="12" y="71"/>
                    </a:lnTo>
                    <a:lnTo>
                      <a:pt x="12" y="73"/>
                    </a:lnTo>
                    <a:lnTo>
                      <a:pt x="9" y="76"/>
                    </a:lnTo>
                    <a:lnTo>
                      <a:pt x="9" y="78"/>
                    </a:lnTo>
                    <a:lnTo>
                      <a:pt x="9" y="80"/>
                    </a:lnTo>
                    <a:lnTo>
                      <a:pt x="9" y="85"/>
                    </a:lnTo>
                    <a:lnTo>
                      <a:pt x="19" y="92"/>
                    </a:lnTo>
                    <a:lnTo>
                      <a:pt x="21" y="109"/>
                    </a:lnTo>
                    <a:lnTo>
                      <a:pt x="23" y="109"/>
                    </a:lnTo>
                    <a:lnTo>
                      <a:pt x="28" y="121"/>
                    </a:lnTo>
                    <a:lnTo>
                      <a:pt x="26" y="123"/>
                    </a:lnTo>
                    <a:lnTo>
                      <a:pt x="23" y="130"/>
                    </a:lnTo>
                    <a:lnTo>
                      <a:pt x="19" y="132"/>
                    </a:lnTo>
                    <a:lnTo>
                      <a:pt x="9" y="168"/>
                    </a:lnTo>
                    <a:lnTo>
                      <a:pt x="9" y="170"/>
                    </a:lnTo>
                    <a:lnTo>
                      <a:pt x="14" y="170"/>
                    </a:lnTo>
                    <a:lnTo>
                      <a:pt x="19" y="175"/>
                    </a:lnTo>
                    <a:lnTo>
                      <a:pt x="21" y="175"/>
                    </a:lnTo>
                    <a:lnTo>
                      <a:pt x="28" y="184"/>
                    </a:lnTo>
                    <a:lnTo>
                      <a:pt x="28" y="187"/>
                    </a:lnTo>
                    <a:lnTo>
                      <a:pt x="35" y="194"/>
                    </a:lnTo>
                    <a:lnTo>
                      <a:pt x="35" y="189"/>
                    </a:lnTo>
                    <a:lnTo>
                      <a:pt x="38" y="189"/>
                    </a:lnTo>
                    <a:lnTo>
                      <a:pt x="40" y="191"/>
                    </a:lnTo>
                    <a:lnTo>
                      <a:pt x="45" y="194"/>
                    </a:lnTo>
                    <a:lnTo>
                      <a:pt x="47" y="196"/>
                    </a:lnTo>
                    <a:lnTo>
                      <a:pt x="47" y="201"/>
                    </a:lnTo>
                    <a:lnTo>
                      <a:pt x="49" y="203"/>
                    </a:lnTo>
                    <a:lnTo>
                      <a:pt x="54" y="201"/>
                    </a:lnTo>
                    <a:lnTo>
                      <a:pt x="56" y="201"/>
                    </a:lnTo>
                    <a:lnTo>
                      <a:pt x="59" y="201"/>
                    </a:lnTo>
                    <a:lnTo>
                      <a:pt x="61" y="196"/>
                    </a:lnTo>
                    <a:lnTo>
                      <a:pt x="52" y="187"/>
                    </a:lnTo>
                    <a:lnTo>
                      <a:pt x="45" y="187"/>
                    </a:lnTo>
                    <a:lnTo>
                      <a:pt x="40" y="182"/>
                    </a:lnTo>
                    <a:lnTo>
                      <a:pt x="38" y="170"/>
                    </a:lnTo>
                    <a:lnTo>
                      <a:pt x="33" y="165"/>
                    </a:lnTo>
                    <a:lnTo>
                      <a:pt x="33" y="158"/>
                    </a:lnTo>
                    <a:lnTo>
                      <a:pt x="30" y="156"/>
                    </a:lnTo>
                    <a:lnTo>
                      <a:pt x="28" y="156"/>
                    </a:lnTo>
                    <a:lnTo>
                      <a:pt x="26" y="158"/>
                    </a:lnTo>
                    <a:lnTo>
                      <a:pt x="23" y="156"/>
                    </a:lnTo>
                    <a:lnTo>
                      <a:pt x="21" y="144"/>
                    </a:lnTo>
                    <a:lnTo>
                      <a:pt x="23" y="139"/>
                    </a:lnTo>
                    <a:lnTo>
                      <a:pt x="23" y="137"/>
                    </a:lnTo>
                    <a:lnTo>
                      <a:pt x="26" y="132"/>
                    </a:lnTo>
                    <a:lnTo>
                      <a:pt x="26" y="130"/>
                    </a:lnTo>
                    <a:lnTo>
                      <a:pt x="30" y="118"/>
                    </a:lnTo>
                    <a:lnTo>
                      <a:pt x="33" y="106"/>
                    </a:lnTo>
                    <a:lnTo>
                      <a:pt x="33" y="99"/>
                    </a:lnTo>
                    <a:lnTo>
                      <a:pt x="35" y="99"/>
                    </a:lnTo>
                    <a:lnTo>
                      <a:pt x="40" y="99"/>
                    </a:lnTo>
                    <a:lnTo>
                      <a:pt x="45" y="99"/>
                    </a:lnTo>
                    <a:lnTo>
                      <a:pt x="45" y="102"/>
                    </a:lnTo>
                    <a:lnTo>
                      <a:pt x="45" y="109"/>
                    </a:lnTo>
                    <a:lnTo>
                      <a:pt x="45" y="111"/>
                    </a:lnTo>
                    <a:lnTo>
                      <a:pt x="56" y="111"/>
                    </a:lnTo>
                    <a:lnTo>
                      <a:pt x="64" y="116"/>
                    </a:lnTo>
                    <a:lnTo>
                      <a:pt x="66" y="118"/>
                    </a:lnTo>
                    <a:lnTo>
                      <a:pt x="68" y="118"/>
                    </a:lnTo>
                    <a:lnTo>
                      <a:pt x="68" y="123"/>
                    </a:lnTo>
                    <a:lnTo>
                      <a:pt x="71" y="125"/>
                    </a:lnTo>
                    <a:lnTo>
                      <a:pt x="71" y="123"/>
                    </a:lnTo>
                    <a:lnTo>
                      <a:pt x="71" y="121"/>
                    </a:lnTo>
                    <a:lnTo>
                      <a:pt x="68" y="113"/>
                    </a:lnTo>
                    <a:lnTo>
                      <a:pt x="64" y="111"/>
                    </a:lnTo>
                    <a:lnTo>
                      <a:pt x="61" y="104"/>
                    </a:lnTo>
                    <a:lnTo>
                      <a:pt x="64" y="99"/>
                    </a:lnTo>
                    <a:lnTo>
                      <a:pt x="66" y="95"/>
                    </a:lnTo>
                    <a:lnTo>
                      <a:pt x="68" y="95"/>
                    </a:lnTo>
                    <a:lnTo>
                      <a:pt x="73" y="87"/>
                    </a:lnTo>
                    <a:lnTo>
                      <a:pt x="75" y="87"/>
                    </a:lnTo>
                    <a:lnTo>
                      <a:pt x="97" y="87"/>
                    </a:lnTo>
                    <a:lnTo>
                      <a:pt x="99" y="90"/>
                    </a:lnTo>
                    <a:lnTo>
                      <a:pt x="101" y="90"/>
                    </a:lnTo>
                    <a:lnTo>
                      <a:pt x="101" y="87"/>
                    </a:lnTo>
                    <a:lnTo>
                      <a:pt x="104" y="85"/>
                    </a:lnTo>
                    <a:lnTo>
                      <a:pt x="104" y="76"/>
                    </a:lnTo>
                    <a:lnTo>
                      <a:pt x="104" y="73"/>
                    </a:lnTo>
                    <a:lnTo>
                      <a:pt x="104" y="71"/>
                    </a:lnTo>
                    <a:lnTo>
                      <a:pt x="104" y="69"/>
                    </a:lnTo>
                    <a:lnTo>
                      <a:pt x="101" y="66"/>
                    </a:lnTo>
                    <a:lnTo>
                      <a:pt x="101" y="64"/>
                    </a:lnTo>
                    <a:lnTo>
                      <a:pt x="99" y="64"/>
                    </a:lnTo>
                    <a:lnTo>
                      <a:pt x="97" y="64"/>
                    </a:lnTo>
                    <a:lnTo>
                      <a:pt x="94" y="62"/>
                    </a:lnTo>
                    <a:lnTo>
                      <a:pt x="94" y="59"/>
                    </a:lnTo>
                    <a:lnTo>
                      <a:pt x="94" y="50"/>
                    </a:lnTo>
                    <a:lnTo>
                      <a:pt x="92" y="43"/>
                    </a:lnTo>
                    <a:lnTo>
                      <a:pt x="90" y="43"/>
                    </a:lnTo>
                    <a:lnTo>
                      <a:pt x="90" y="40"/>
                    </a:lnTo>
                    <a:lnTo>
                      <a:pt x="85" y="38"/>
                    </a:lnTo>
                    <a:lnTo>
                      <a:pt x="82" y="33"/>
                    </a:lnTo>
                    <a:lnTo>
                      <a:pt x="73" y="33"/>
                    </a:lnTo>
                    <a:lnTo>
                      <a:pt x="73" y="36"/>
                    </a:lnTo>
                    <a:lnTo>
                      <a:pt x="71" y="38"/>
                    </a:lnTo>
                    <a:lnTo>
                      <a:pt x="66" y="40"/>
                    </a:lnTo>
                    <a:lnTo>
                      <a:pt x="64" y="40"/>
                    </a:lnTo>
                    <a:lnTo>
                      <a:pt x="61" y="38"/>
                    </a:lnTo>
                    <a:lnTo>
                      <a:pt x="61" y="36"/>
                    </a:lnTo>
                    <a:lnTo>
                      <a:pt x="59" y="36"/>
                    </a:lnTo>
                    <a:lnTo>
                      <a:pt x="54" y="36"/>
                    </a:lnTo>
                    <a:lnTo>
                      <a:pt x="49" y="40"/>
                    </a:lnTo>
                    <a:lnTo>
                      <a:pt x="47" y="40"/>
                    </a:lnTo>
                    <a:lnTo>
                      <a:pt x="47" y="43"/>
                    </a:lnTo>
                    <a:lnTo>
                      <a:pt x="45" y="45"/>
                    </a:lnTo>
                    <a:lnTo>
                      <a:pt x="45" y="43"/>
                    </a:lnTo>
                    <a:lnTo>
                      <a:pt x="45" y="40"/>
                    </a:lnTo>
                    <a:lnTo>
                      <a:pt x="47" y="24"/>
                    </a:lnTo>
                    <a:lnTo>
                      <a:pt x="47" y="19"/>
                    </a:lnTo>
                    <a:lnTo>
                      <a:pt x="47" y="17"/>
                    </a:lnTo>
                    <a:lnTo>
                      <a:pt x="47" y="14"/>
                    </a:lnTo>
                    <a:lnTo>
                      <a:pt x="40" y="14"/>
                    </a:lnTo>
                    <a:lnTo>
                      <a:pt x="40" y="7"/>
                    </a:lnTo>
                    <a:lnTo>
                      <a:pt x="35" y="2"/>
                    </a:lnTo>
                    <a:lnTo>
                      <a:pt x="35" y="0"/>
                    </a:lnTo>
                    <a:close/>
                  </a:path>
                </a:pathLst>
              </a:custGeom>
              <a:grpFill/>
              <a:ln w="9525">
                <a:noFill/>
                <a:round/>
                <a:headEnd/>
                <a:tailEnd/>
              </a:ln>
            </p:spPr>
            <p:txBody>
              <a:bodyPr/>
              <a:lstStyle/>
              <a:p>
                <a:pPr>
                  <a:defRPr/>
                </a:pPr>
                <a:endParaRPr lang="en-US" sz="1200" kern="0">
                  <a:solidFill>
                    <a:srgbClr val="0096D6"/>
                  </a:solidFill>
                </a:endParaRPr>
              </a:p>
            </p:txBody>
          </p:sp>
          <p:sp>
            <p:nvSpPr>
              <p:cNvPr id="2575" name="Freeform 1151"/>
              <p:cNvSpPr>
                <a:spLocks/>
              </p:cNvSpPr>
              <p:nvPr/>
            </p:nvSpPr>
            <p:spPr bwMode="auto">
              <a:xfrm>
                <a:off x="4170" y="2326"/>
                <a:ext cx="104" cy="203"/>
              </a:xfrm>
              <a:custGeom>
                <a:avLst/>
                <a:gdLst>
                  <a:gd name="T0" fmla="*/ 30 w 104"/>
                  <a:gd name="T1" fmla="*/ 5 h 203"/>
                  <a:gd name="T2" fmla="*/ 7 w 104"/>
                  <a:gd name="T3" fmla="*/ 17 h 203"/>
                  <a:gd name="T4" fmla="*/ 0 w 104"/>
                  <a:gd name="T5" fmla="*/ 33 h 203"/>
                  <a:gd name="T6" fmla="*/ 12 w 104"/>
                  <a:gd name="T7" fmla="*/ 50 h 203"/>
                  <a:gd name="T8" fmla="*/ 16 w 104"/>
                  <a:gd name="T9" fmla="*/ 64 h 203"/>
                  <a:gd name="T10" fmla="*/ 12 w 104"/>
                  <a:gd name="T11" fmla="*/ 73 h 203"/>
                  <a:gd name="T12" fmla="*/ 9 w 104"/>
                  <a:gd name="T13" fmla="*/ 80 h 203"/>
                  <a:gd name="T14" fmla="*/ 21 w 104"/>
                  <a:gd name="T15" fmla="*/ 109 h 203"/>
                  <a:gd name="T16" fmla="*/ 26 w 104"/>
                  <a:gd name="T17" fmla="*/ 123 h 203"/>
                  <a:gd name="T18" fmla="*/ 9 w 104"/>
                  <a:gd name="T19" fmla="*/ 168 h 203"/>
                  <a:gd name="T20" fmla="*/ 19 w 104"/>
                  <a:gd name="T21" fmla="*/ 175 h 203"/>
                  <a:gd name="T22" fmla="*/ 28 w 104"/>
                  <a:gd name="T23" fmla="*/ 187 h 203"/>
                  <a:gd name="T24" fmla="*/ 38 w 104"/>
                  <a:gd name="T25" fmla="*/ 189 h 203"/>
                  <a:gd name="T26" fmla="*/ 47 w 104"/>
                  <a:gd name="T27" fmla="*/ 196 h 203"/>
                  <a:gd name="T28" fmla="*/ 54 w 104"/>
                  <a:gd name="T29" fmla="*/ 201 h 203"/>
                  <a:gd name="T30" fmla="*/ 61 w 104"/>
                  <a:gd name="T31" fmla="*/ 196 h 203"/>
                  <a:gd name="T32" fmla="*/ 40 w 104"/>
                  <a:gd name="T33" fmla="*/ 182 h 203"/>
                  <a:gd name="T34" fmla="*/ 33 w 104"/>
                  <a:gd name="T35" fmla="*/ 158 h 203"/>
                  <a:gd name="T36" fmla="*/ 26 w 104"/>
                  <a:gd name="T37" fmla="*/ 158 h 203"/>
                  <a:gd name="T38" fmla="*/ 23 w 104"/>
                  <a:gd name="T39" fmla="*/ 139 h 203"/>
                  <a:gd name="T40" fmla="*/ 26 w 104"/>
                  <a:gd name="T41" fmla="*/ 132 h 203"/>
                  <a:gd name="T42" fmla="*/ 33 w 104"/>
                  <a:gd name="T43" fmla="*/ 106 h 203"/>
                  <a:gd name="T44" fmla="*/ 40 w 104"/>
                  <a:gd name="T45" fmla="*/ 99 h 203"/>
                  <a:gd name="T46" fmla="*/ 45 w 104"/>
                  <a:gd name="T47" fmla="*/ 109 h 203"/>
                  <a:gd name="T48" fmla="*/ 45 w 104"/>
                  <a:gd name="T49" fmla="*/ 111 h 203"/>
                  <a:gd name="T50" fmla="*/ 66 w 104"/>
                  <a:gd name="T51" fmla="*/ 118 h 203"/>
                  <a:gd name="T52" fmla="*/ 68 w 104"/>
                  <a:gd name="T53" fmla="*/ 123 h 203"/>
                  <a:gd name="T54" fmla="*/ 71 w 104"/>
                  <a:gd name="T55" fmla="*/ 121 h 203"/>
                  <a:gd name="T56" fmla="*/ 61 w 104"/>
                  <a:gd name="T57" fmla="*/ 104 h 203"/>
                  <a:gd name="T58" fmla="*/ 66 w 104"/>
                  <a:gd name="T59" fmla="*/ 95 h 203"/>
                  <a:gd name="T60" fmla="*/ 75 w 104"/>
                  <a:gd name="T61" fmla="*/ 87 h 203"/>
                  <a:gd name="T62" fmla="*/ 101 w 104"/>
                  <a:gd name="T63" fmla="*/ 90 h 203"/>
                  <a:gd name="T64" fmla="*/ 104 w 104"/>
                  <a:gd name="T65" fmla="*/ 85 h 203"/>
                  <a:gd name="T66" fmla="*/ 104 w 104"/>
                  <a:gd name="T67" fmla="*/ 71 h 203"/>
                  <a:gd name="T68" fmla="*/ 101 w 104"/>
                  <a:gd name="T69" fmla="*/ 66 h 203"/>
                  <a:gd name="T70" fmla="*/ 97 w 104"/>
                  <a:gd name="T71" fmla="*/ 64 h 203"/>
                  <a:gd name="T72" fmla="*/ 94 w 104"/>
                  <a:gd name="T73" fmla="*/ 50 h 203"/>
                  <a:gd name="T74" fmla="*/ 90 w 104"/>
                  <a:gd name="T75" fmla="*/ 40 h 203"/>
                  <a:gd name="T76" fmla="*/ 73 w 104"/>
                  <a:gd name="T77" fmla="*/ 33 h 203"/>
                  <a:gd name="T78" fmla="*/ 66 w 104"/>
                  <a:gd name="T79" fmla="*/ 40 h 203"/>
                  <a:gd name="T80" fmla="*/ 61 w 104"/>
                  <a:gd name="T81" fmla="*/ 36 h 203"/>
                  <a:gd name="T82" fmla="*/ 49 w 104"/>
                  <a:gd name="T83" fmla="*/ 40 h 203"/>
                  <a:gd name="T84" fmla="*/ 45 w 104"/>
                  <a:gd name="T85" fmla="*/ 45 h 203"/>
                  <a:gd name="T86" fmla="*/ 47 w 104"/>
                  <a:gd name="T87" fmla="*/ 24 h 203"/>
                  <a:gd name="T88" fmla="*/ 47 w 104"/>
                  <a:gd name="T89" fmla="*/ 14 h 203"/>
                  <a:gd name="T90" fmla="*/ 40 w 104"/>
                  <a:gd name="T91" fmla="*/ 7 h 203"/>
                  <a:gd name="T92" fmla="*/ 35 w 104"/>
                  <a:gd name="T93" fmla="*/ 2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203"/>
                  <a:gd name="T143" fmla="*/ 104 w 104"/>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203">
                    <a:moveTo>
                      <a:pt x="35" y="0"/>
                    </a:moveTo>
                    <a:lnTo>
                      <a:pt x="33" y="0"/>
                    </a:lnTo>
                    <a:lnTo>
                      <a:pt x="30" y="5"/>
                    </a:lnTo>
                    <a:lnTo>
                      <a:pt x="28" y="7"/>
                    </a:lnTo>
                    <a:lnTo>
                      <a:pt x="16" y="14"/>
                    </a:lnTo>
                    <a:lnTo>
                      <a:pt x="7" y="17"/>
                    </a:lnTo>
                    <a:lnTo>
                      <a:pt x="2" y="28"/>
                    </a:lnTo>
                    <a:lnTo>
                      <a:pt x="2" y="31"/>
                    </a:lnTo>
                    <a:lnTo>
                      <a:pt x="0" y="33"/>
                    </a:lnTo>
                    <a:lnTo>
                      <a:pt x="5" y="45"/>
                    </a:lnTo>
                    <a:lnTo>
                      <a:pt x="9" y="47"/>
                    </a:lnTo>
                    <a:lnTo>
                      <a:pt x="12" y="50"/>
                    </a:lnTo>
                    <a:lnTo>
                      <a:pt x="14" y="62"/>
                    </a:lnTo>
                    <a:lnTo>
                      <a:pt x="16" y="62"/>
                    </a:lnTo>
                    <a:lnTo>
                      <a:pt x="16" y="64"/>
                    </a:lnTo>
                    <a:lnTo>
                      <a:pt x="14" y="64"/>
                    </a:lnTo>
                    <a:lnTo>
                      <a:pt x="12" y="71"/>
                    </a:lnTo>
                    <a:lnTo>
                      <a:pt x="12" y="73"/>
                    </a:lnTo>
                    <a:lnTo>
                      <a:pt x="9" y="76"/>
                    </a:lnTo>
                    <a:lnTo>
                      <a:pt x="9" y="78"/>
                    </a:lnTo>
                    <a:lnTo>
                      <a:pt x="9" y="80"/>
                    </a:lnTo>
                    <a:lnTo>
                      <a:pt x="9" y="85"/>
                    </a:lnTo>
                    <a:lnTo>
                      <a:pt x="19" y="92"/>
                    </a:lnTo>
                    <a:lnTo>
                      <a:pt x="21" y="109"/>
                    </a:lnTo>
                    <a:lnTo>
                      <a:pt x="23" y="109"/>
                    </a:lnTo>
                    <a:lnTo>
                      <a:pt x="28" y="121"/>
                    </a:lnTo>
                    <a:lnTo>
                      <a:pt x="26" y="123"/>
                    </a:lnTo>
                    <a:lnTo>
                      <a:pt x="23" y="130"/>
                    </a:lnTo>
                    <a:lnTo>
                      <a:pt x="19" y="132"/>
                    </a:lnTo>
                    <a:lnTo>
                      <a:pt x="9" y="168"/>
                    </a:lnTo>
                    <a:lnTo>
                      <a:pt x="9" y="170"/>
                    </a:lnTo>
                    <a:lnTo>
                      <a:pt x="14" y="170"/>
                    </a:lnTo>
                    <a:lnTo>
                      <a:pt x="19" y="175"/>
                    </a:lnTo>
                    <a:lnTo>
                      <a:pt x="21" y="175"/>
                    </a:lnTo>
                    <a:lnTo>
                      <a:pt x="28" y="184"/>
                    </a:lnTo>
                    <a:lnTo>
                      <a:pt x="28" y="187"/>
                    </a:lnTo>
                    <a:lnTo>
                      <a:pt x="35" y="194"/>
                    </a:lnTo>
                    <a:lnTo>
                      <a:pt x="35" y="189"/>
                    </a:lnTo>
                    <a:lnTo>
                      <a:pt x="38" y="189"/>
                    </a:lnTo>
                    <a:lnTo>
                      <a:pt x="40" y="191"/>
                    </a:lnTo>
                    <a:lnTo>
                      <a:pt x="45" y="194"/>
                    </a:lnTo>
                    <a:lnTo>
                      <a:pt x="47" y="196"/>
                    </a:lnTo>
                    <a:lnTo>
                      <a:pt x="47" y="201"/>
                    </a:lnTo>
                    <a:lnTo>
                      <a:pt x="49" y="203"/>
                    </a:lnTo>
                    <a:lnTo>
                      <a:pt x="54" y="201"/>
                    </a:lnTo>
                    <a:lnTo>
                      <a:pt x="56" y="201"/>
                    </a:lnTo>
                    <a:lnTo>
                      <a:pt x="59" y="201"/>
                    </a:lnTo>
                    <a:lnTo>
                      <a:pt x="61" y="196"/>
                    </a:lnTo>
                    <a:lnTo>
                      <a:pt x="52" y="187"/>
                    </a:lnTo>
                    <a:lnTo>
                      <a:pt x="45" y="187"/>
                    </a:lnTo>
                    <a:lnTo>
                      <a:pt x="40" y="182"/>
                    </a:lnTo>
                    <a:lnTo>
                      <a:pt x="38" y="170"/>
                    </a:lnTo>
                    <a:lnTo>
                      <a:pt x="33" y="165"/>
                    </a:lnTo>
                    <a:lnTo>
                      <a:pt x="33" y="158"/>
                    </a:lnTo>
                    <a:lnTo>
                      <a:pt x="30" y="156"/>
                    </a:lnTo>
                    <a:lnTo>
                      <a:pt x="28" y="156"/>
                    </a:lnTo>
                    <a:lnTo>
                      <a:pt x="26" y="158"/>
                    </a:lnTo>
                    <a:lnTo>
                      <a:pt x="23" y="156"/>
                    </a:lnTo>
                    <a:lnTo>
                      <a:pt x="21" y="144"/>
                    </a:lnTo>
                    <a:lnTo>
                      <a:pt x="23" y="139"/>
                    </a:lnTo>
                    <a:lnTo>
                      <a:pt x="23" y="137"/>
                    </a:lnTo>
                    <a:lnTo>
                      <a:pt x="26" y="132"/>
                    </a:lnTo>
                    <a:lnTo>
                      <a:pt x="26" y="130"/>
                    </a:lnTo>
                    <a:lnTo>
                      <a:pt x="30" y="118"/>
                    </a:lnTo>
                    <a:lnTo>
                      <a:pt x="33" y="106"/>
                    </a:lnTo>
                    <a:lnTo>
                      <a:pt x="33" y="99"/>
                    </a:lnTo>
                    <a:lnTo>
                      <a:pt x="35" y="99"/>
                    </a:lnTo>
                    <a:lnTo>
                      <a:pt x="40" y="99"/>
                    </a:lnTo>
                    <a:lnTo>
                      <a:pt x="45" y="99"/>
                    </a:lnTo>
                    <a:lnTo>
                      <a:pt x="45" y="102"/>
                    </a:lnTo>
                    <a:lnTo>
                      <a:pt x="45" y="109"/>
                    </a:lnTo>
                    <a:lnTo>
                      <a:pt x="45" y="111"/>
                    </a:lnTo>
                    <a:lnTo>
                      <a:pt x="56" y="111"/>
                    </a:lnTo>
                    <a:lnTo>
                      <a:pt x="64" y="116"/>
                    </a:lnTo>
                    <a:lnTo>
                      <a:pt x="66" y="118"/>
                    </a:lnTo>
                    <a:lnTo>
                      <a:pt x="68" y="118"/>
                    </a:lnTo>
                    <a:lnTo>
                      <a:pt x="68" y="123"/>
                    </a:lnTo>
                    <a:lnTo>
                      <a:pt x="71" y="125"/>
                    </a:lnTo>
                    <a:lnTo>
                      <a:pt x="71" y="123"/>
                    </a:lnTo>
                    <a:lnTo>
                      <a:pt x="71" y="121"/>
                    </a:lnTo>
                    <a:lnTo>
                      <a:pt x="68" y="113"/>
                    </a:lnTo>
                    <a:lnTo>
                      <a:pt x="64" y="111"/>
                    </a:lnTo>
                    <a:lnTo>
                      <a:pt x="61" y="104"/>
                    </a:lnTo>
                    <a:lnTo>
                      <a:pt x="64" y="99"/>
                    </a:lnTo>
                    <a:lnTo>
                      <a:pt x="66" y="95"/>
                    </a:lnTo>
                    <a:lnTo>
                      <a:pt x="68" y="95"/>
                    </a:lnTo>
                    <a:lnTo>
                      <a:pt x="73" y="87"/>
                    </a:lnTo>
                    <a:lnTo>
                      <a:pt x="75" y="87"/>
                    </a:lnTo>
                    <a:lnTo>
                      <a:pt x="97" y="87"/>
                    </a:lnTo>
                    <a:lnTo>
                      <a:pt x="99" y="90"/>
                    </a:lnTo>
                    <a:lnTo>
                      <a:pt x="101" y="90"/>
                    </a:lnTo>
                    <a:lnTo>
                      <a:pt x="101" y="87"/>
                    </a:lnTo>
                    <a:lnTo>
                      <a:pt x="104" y="85"/>
                    </a:lnTo>
                    <a:lnTo>
                      <a:pt x="104" y="76"/>
                    </a:lnTo>
                    <a:lnTo>
                      <a:pt x="104" y="73"/>
                    </a:lnTo>
                    <a:lnTo>
                      <a:pt x="104" y="71"/>
                    </a:lnTo>
                    <a:lnTo>
                      <a:pt x="104" y="69"/>
                    </a:lnTo>
                    <a:lnTo>
                      <a:pt x="101" y="66"/>
                    </a:lnTo>
                    <a:lnTo>
                      <a:pt x="101" y="64"/>
                    </a:lnTo>
                    <a:lnTo>
                      <a:pt x="99" y="64"/>
                    </a:lnTo>
                    <a:lnTo>
                      <a:pt x="97" y="64"/>
                    </a:lnTo>
                    <a:lnTo>
                      <a:pt x="94" y="62"/>
                    </a:lnTo>
                    <a:lnTo>
                      <a:pt x="94" y="59"/>
                    </a:lnTo>
                    <a:lnTo>
                      <a:pt x="94" y="50"/>
                    </a:lnTo>
                    <a:lnTo>
                      <a:pt x="92" y="43"/>
                    </a:lnTo>
                    <a:lnTo>
                      <a:pt x="90" y="43"/>
                    </a:lnTo>
                    <a:lnTo>
                      <a:pt x="90" y="40"/>
                    </a:lnTo>
                    <a:lnTo>
                      <a:pt x="85" y="38"/>
                    </a:lnTo>
                    <a:lnTo>
                      <a:pt x="82" y="33"/>
                    </a:lnTo>
                    <a:lnTo>
                      <a:pt x="73" y="33"/>
                    </a:lnTo>
                    <a:lnTo>
                      <a:pt x="73" y="36"/>
                    </a:lnTo>
                    <a:lnTo>
                      <a:pt x="71" y="38"/>
                    </a:lnTo>
                    <a:lnTo>
                      <a:pt x="66" y="40"/>
                    </a:lnTo>
                    <a:lnTo>
                      <a:pt x="64" y="40"/>
                    </a:lnTo>
                    <a:lnTo>
                      <a:pt x="61" y="38"/>
                    </a:lnTo>
                    <a:lnTo>
                      <a:pt x="61" y="36"/>
                    </a:lnTo>
                    <a:lnTo>
                      <a:pt x="59" y="36"/>
                    </a:lnTo>
                    <a:lnTo>
                      <a:pt x="54" y="36"/>
                    </a:lnTo>
                    <a:lnTo>
                      <a:pt x="49" y="40"/>
                    </a:lnTo>
                    <a:lnTo>
                      <a:pt x="47" y="40"/>
                    </a:lnTo>
                    <a:lnTo>
                      <a:pt x="47" y="43"/>
                    </a:lnTo>
                    <a:lnTo>
                      <a:pt x="45" y="45"/>
                    </a:lnTo>
                    <a:lnTo>
                      <a:pt x="45" y="43"/>
                    </a:lnTo>
                    <a:lnTo>
                      <a:pt x="45" y="40"/>
                    </a:lnTo>
                    <a:lnTo>
                      <a:pt x="47" y="24"/>
                    </a:lnTo>
                    <a:lnTo>
                      <a:pt x="47" y="19"/>
                    </a:lnTo>
                    <a:lnTo>
                      <a:pt x="47" y="17"/>
                    </a:lnTo>
                    <a:lnTo>
                      <a:pt x="47" y="14"/>
                    </a:lnTo>
                    <a:lnTo>
                      <a:pt x="40" y="14"/>
                    </a:lnTo>
                    <a:lnTo>
                      <a:pt x="40" y="7"/>
                    </a:lnTo>
                    <a:lnTo>
                      <a:pt x="35" y="2"/>
                    </a:lnTo>
                    <a:lnTo>
                      <a:pt x="35" y="0"/>
                    </a:lnTo>
                  </a:path>
                </a:pathLst>
              </a:custGeom>
              <a:grpFill/>
              <a:ln w="9525">
                <a:noFill/>
                <a:round/>
                <a:headEnd/>
                <a:tailEnd/>
              </a:ln>
            </p:spPr>
            <p:txBody>
              <a:bodyPr/>
              <a:lstStyle/>
              <a:p>
                <a:pPr>
                  <a:defRPr/>
                </a:pPr>
                <a:endParaRPr lang="en-US" sz="1200" kern="0">
                  <a:solidFill>
                    <a:srgbClr val="0096D6"/>
                  </a:solidFill>
                </a:endParaRPr>
              </a:p>
            </p:txBody>
          </p:sp>
          <p:sp>
            <p:nvSpPr>
              <p:cNvPr id="2576" name="Freeform 1152"/>
              <p:cNvSpPr>
                <a:spLocks/>
              </p:cNvSpPr>
              <p:nvPr/>
            </p:nvSpPr>
            <p:spPr bwMode="auto">
              <a:xfrm>
                <a:off x="3156" y="1698"/>
                <a:ext cx="76" cy="59"/>
              </a:xfrm>
              <a:custGeom>
                <a:avLst/>
                <a:gdLst>
                  <a:gd name="T0" fmla="*/ 0 w 76"/>
                  <a:gd name="T1" fmla="*/ 19 h 59"/>
                  <a:gd name="T2" fmla="*/ 3 w 76"/>
                  <a:gd name="T3" fmla="*/ 26 h 59"/>
                  <a:gd name="T4" fmla="*/ 3 w 76"/>
                  <a:gd name="T5" fmla="*/ 28 h 59"/>
                  <a:gd name="T6" fmla="*/ 8 w 76"/>
                  <a:gd name="T7" fmla="*/ 28 h 59"/>
                  <a:gd name="T8" fmla="*/ 10 w 76"/>
                  <a:gd name="T9" fmla="*/ 30 h 59"/>
                  <a:gd name="T10" fmla="*/ 17 w 76"/>
                  <a:gd name="T11" fmla="*/ 33 h 59"/>
                  <a:gd name="T12" fmla="*/ 22 w 76"/>
                  <a:gd name="T13" fmla="*/ 33 h 59"/>
                  <a:gd name="T14" fmla="*/ 24 w 76"/>
                  <a:gd name="T15" fmla="*/ 42 h 59"/>
                  <a:gd name="T16" fmla="*/ 31 w 76"/>
                  <a:gd name="T17" fmla="*/ 54 h 59"/>
                  <a:gd name="T18" fmla="*/ 36 w 76"/>
                  <a:gd name="T19" fmla="*/ 59 h 59"/>
                  <a:gd name="T20" fmla="*/ 45 w 76"/>
                  <a:gd name="T21" fmla="*/ 59 h 59"/>
                  <a:gd name="T22" fmla="*/ 48 w 76"/>
                  <a:gd name="T23" fmla="*/ 56 h 59"/>
                  <a:gd name="T24" fmla="*/ 52 w 76"/>
                  <a:gd name="T25" fmla="*/ 59 h 59"/>
                  <a:gd name="T26" fmla="*/ 52 w 76"/>
                  <a:gd name="T27" fmla="*/ 54 h 59"/>
                  <a:gd name="T28" fmla="*/ 55 w 76"/>
                  <a:gd name="T29" fmla="*/ 52 h 59"/>
                  <a:gd name="T30" fmla="*/ 59 w 76"/>
                  <a:gd name="T31" fmla="*/ 52 h 59"/>
                  <a:gd name="T32" fmla="*/ 62 w 76"/>
                  <a:gd name="T33" fmla="*/ 54 h 59"/>
                  <a:gd name="T34" fmla="*/ 64 w 76"/>
                  <a:gd name="T35" fmla="*/ 52 h 59"/>
                  <a:gd name="T36" fmla="*/ 62 w 76"/>
                  <a:gd name="T37" fmla="*/ 49 h 59"/>
                  <a:gd name="T38" fmla="*/ 64 w 76"/>
                  <a:gd name="T39" fmla="*/ 42 h 59"/>
                  <a:gd name="T40" fmla="*/ 64 w 76"/>
                  <a:gd name="T41" fmla="*/ 40 h 59"/>
                  <a:gd name="T42" fmla="*/ 64 w 76"/>
                  <a:gd name="T43" fmla="*/ 35 h 59"/>
                  <a:gd name="T44" fmla="*/ 69 w 76"/>
                  <a:gd name="T45" fmla="*/ 33 h 59"/>
                  <a:gd name="T46" fmla="*/ 71 w 76"/>
                  <a:gd name="T47" fmla="*/ 30 h 59"/>
                  <a:gd name="T48" fmla="*/ 76 w 76"/>
                  <a:gd name="T49" fmla="*/ 28 h 59"/>
                  <a:gd name="T50" fmla="*/ 74 w 76"/>
                  <a:gd name="T51" fmla="*/ 26 h 59"/>
                  <a:gd name="T52" fmla="*/ 76 w 76"/>
                  <a:gd name="T53" fmla="*/ 21 h 59"/>
                  <a:gd name="T54" fmla="*/ 76 w 76"/>
                  <a:gd name="T55" fmla="*/ 19 h 59"/>
                  <a:gd name="T56" fmla="*/ 74 w 76"/>
                  <a:gd name="T57" fmla="*/ 19 h 59"/>
                  <a:gd name="T58" fmla="*/ 62 w 76"/>
                  <a:gd name="T59" fmla="*/ 7 h 59"/>
                  <a:gd name="T60" fmla="*/ 57 w 76"/>
                  <a:gd name="T61" fmla="*/ 7 h 59"/>
                  <a:gd name="T62" fmla="*/ 52 w 76"/>
                  <a:gd name="T63" fmla="*/ 0 h 59"/>
                  <a:gd name="T64" fmla="*/ 48 w 76"/>
                  <a:gd name="T65" fmla="*/ 4 h 59"/>
                  <a:gd name="T66" fmla="*/ 36 w 76"/>
                  <a:gd name="T67" fmla="*/ 2 h 59"/>
                  <a:gd name="T68" fmla="*/ 29 w 76"/>
                  <a:gd name="T69" fmla="*/ 2 h 59"/>
                  <a:gd name="T70" fmla="*/ 26 w 76"/>
                  <a:gd name="T71" fmla="*/ 2 h 59"/>
                  <a:gd name="T72" fmla="*/ 22 w 76"/>
                  <a:gd name="T73" fmla="*/ 2 h 59"/>
                  <a:gd name="T74" fmla="*/ 8 w 76"/>
                  <a:gd name="T75" fmla="*/ 4 h 59"/>
                  <a:gd name="T76" fmla="*/ 3 w 76"/>
                  <a:gd name="T77" fmla="*/ 9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59"/>
                  <a:gd name="T119" fmla="*/ 76 w 76"/>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59">
                    <a:moveTo>
                      <a:pt x="0" y="9"/>
                    </a:moveTo>
                    <a:lnTo>
                      <a:pt x="0" y="19"/>
                    </a:lnTo>
                    <a:lnTo>
                      <a:pt x="0" y="14"/>
                    </a:lnTo>
                    <a:lnTo>
                      <a:pt x="3" y="26"/>
                    </a:lnTo>
                    <a:lnTo>
                      <a:pt x="3" y="28"/>
                    </a:lnTo>
                    <a:lnTo>
                      <a:pt x="5" y="28"/>
                    </a:lnTo>
                    <a:lnTo>
                      <a:pt x="8" y="28"/>
                    </a:lnTo>
                    <a:lnTo>
                      <a:pt x="8" y="30"/>
                    </a:lnTo>
                    <a:lnTo>
                      <a:pt x="10" y="30"/>
                    </a:lnTo>
                    <a:lnTo>
                      <a:pt x="12" y="30"/>
                    </a:lnTo>
                    <a:lnTo>
                      <a:pt x="17" y="33"/>
                    </a:lnTo>
                    <a:lnTo>
                      <a:pt x="22" y="33"/>
                    </a:lnTo>
                    <a:lnTo>
                      <a:pt x="24" y="40"/>
                    </a:lnTo>
                    <a:lnTo>
                      <a:pt x="24" y="42"/>
                    </a:lnTo>
                    <a:lnTo>
                      <a:pt x="24" y="49"/>
                    </a:lnTo>
                    <a:lnTo>
                      <a:pt x="31" y="54"/>
                    </a:lnTo>
                    <a:lnTo>
                      <a:pt x="34" y="59"/>
                    </a:lnTo>
                    <a:lnTo>
                      <a:pt x="36" y="59"/>
                    </a:lnTo>
                    <a:lnTo>
                      <a:pt x="41" y="59"/>
                    </a:lnTo>
                    <a:lnTo>
                      <a:pt x="45" y="59"/>
                    </a:lnTo>
                    <a:lnTo>
                      <a:pt x="48" y="56"/>
                    </a:lnTo>
                    <a:lnTo>
                      <a:pt x="50" y="59"/>
                    </a:lnTo>
                    <a:lnTo>
                      <a:pt x="52" y="59"/>
                    </a:lnTo>
                    <a:lnTo>
                      <a:pt x="50" y="54"/>
                    </a:lnTo>
                    <a:lnTo>
                      <a:pt x="52" y="54"/>
                    </a:lnTo>
                    <a:lnTo>
                      <a:pt x="55" y="54"/>
                    </a:lnTo>
                    <a:lnTo>
                      <a:pt x="55" y="52"/>
                    </a:lnTo>
                    <a:lnTo>
                      <a:pt x="57" y="52"/>
                    </a:lnTo>
                    <a:lnTo>
                      <a:pt x="59" y="52"/>
                    </a:lnTo>
                    <a:lnTo>
                      <a:pt x="59" y="54"/>
                    </a:lnTo>
                    <a:lnTo>
                      <a:pt x="62" y="54"/>
                    </a:lnTo>
                    <a:lnTo>
                      <a:pt x="64" y="54"/>
                    </a:lnTo>
                    <a:lnTo>
                      <a:pt x="64" y="52"/>
                    </a:lnTo>
                    <a:lnTo>
                      <a:pt x="62" y="49"/>
                    </a:lnTo>
                    <a:lnTo>
                      <a:pt x="62" y="47"/>
                    </a:lnTo>
                    <a:lnTo>
                      <a:pt x="64" y="42"/>
                    </a:lnTo>
                    <a:lnTo>
                      <a:pt x="64" y="40"/>
                    </a:lnTo>
                    <a:lnTo>
                      <a:pt x="64" y="38"/>
                    </a:lnTo>
                    <a:lnTo>
                      <a:pt x="64" y="35"/>
                    </a:lnTo>
                    <a:lnTo>
                      <a:pt x="67" y="35"/>
                    </a:lnTo>
                    <a:lnTo>
                      <a:pt x="69" y="33"/>
                    </a:lnTo>
                    <a:lnTo>
                      <a:pt x="71" y="30"/>
                    </a:lnTo>
                    <a:lnTo>
                      <a:pt x="74" y="30"/>
                    </a:lnTo>
                    <a:lnTo>
                      <a:pt x="76" y="28"/>
                    </a:lnTo>
                    <a:lnTo>
                      <a:pt x="76" y="26"/>
                    </a:lnTo>
                    <a:lnTo>
                      <a:pt x="74" y="26"/>
                    </a:lnTo>
                    <a:lnTo>
                      <a:pt x="74" y="23"/>
                    </a:lnTo>
                    <a:lnTo>
                      <a:pt x="76" y="21"/>
                    </a:lnTo>
                    <a:lnTo>
                      <a:pt x="76" y="19"/>
                    </a:lnTo>
                    <a:lnTo>
                      <a:pt x="74" y="19"/>
                    </a:lnTo>
                    <a:lnTo>
                      <a:pt x="69" y="12"/>
                    </a:lnTo>
                    <a:lnTo>
                      <a:pt x="62" y="7"/>
                    </a:lnTo>
                    <a:lnTo>
                      <a:pt x="57" y="7"/>
                    </a:lnTo>
                    <a:lnTo>
                      <a:pt x="55" y="2"/>
                    </a:lnTo>
                    <a:lnTo>
                      <a:pt x="52" y="0"/>
                    </a:lnTo>
                    <a:lnTo>
                      <a:pt x="50" y="2"/>
                    </a:lnTo>
                    <a:lnTo>
                      <a:pt x="48" y="4"/>
                    </a:lnTo>
                    <a:lnTo>
                      <a:pt x="43" y="4"/>
                    </a:lnTo>
                    <a:lnTo>
                      <a:pt x="36" y="2"/>
                    </a:lnTo>
                    <a:lnTo>
                      <a:pt x="31" y="2"/>
                    </a:lnTo>
                    <a:lnTo>
                      <a:pt x="29" y="2"/>
                    </a:lnTo>
                    <a:lnTo>
                      <a:pt x="26" y="2"/>
                    </a:lnTo>
                    <a:lnTo>
                      <a:pt x="24" y="2"/>
                    </a:lnTo>
                    <a:lnTo>
                      <a:pt x="22" y="2"/>
                    </a:lnTo>
                    <a:lnTo>
                      <a:pt x="15" y="2"/>
                    </a:lnTo>
                    <a:lnTo>
                      <a:pt x="8" y="4"/>
                    </a:lnTo>
                    <a:lnTo>
                      <a:pt x="5" y="9"/>
                    </a:lnTo>
                    <a:lnTo>
                      <a:pt x="3" y="9"/>
                    </a:lnTo>
                    <a:lnTo>
                      <a:pt x="0" y="9"/>
                    </a:lnTo>
                    <a:close/>
                  </a:path>
                </a:pathLst>
              </a:custGeom>
              <a:grpFill/>
              <a:ln w="9525">
                <a:noFill/>
                <a:round/>
                <a:headEnd/>
                <a:tailEnd/>
              </a:ln>
            </p:spPr>
            <p:txBody>
              <a:bodyPr/>
              <a:lstStyle/>
              <a:p>
                <a:pPr>
                  <a:defRPr/>
                </a:pPr>
                <a:endParaRPr lang="en-US" sz="1200" kern="0">
                  <a:solidFill>
                    <a:srgbClr val="0096D6"/>
                  </a:solidFill>
                </a:endParaRPr>
              </a:p>
            </p:txBody>
          </p:sp>
          <p:sp>
            <p:nvSpPr>
              <p:cNvPr id="2577" name="Freeform 1153"/>
              <p:cNvSpPr>
                <a:spLocks/>
              </p:cNvSpPr>
              <p:nvPr/>
            </p:nvSpPr>
            <p:spPr bwMode="auto">
              <a:xfrm>
                <a:off x="3156" y="1698"/>
                <a:ext cx="76" cy="59"/>
              </a:xfrm>
              <a:custGeom>
                <a:avLst/>
                <a:gdLst>
                  <a:gd name="T0" fmla="*/ 0 w 76"/>
                  <a:gd name="T1" fmla="*/ 19 h 59"/>
                  <a:gd name="T2" fmla="*/ 3 w 76"/>
                  <a:gd name="T3" fmla="*/ 26 h 59"/>
                  <a:gd name="T4" fmla="*/ 3 w 76"/>
                  <a:gd name="T5" fmla="*/ 28 h 59"/>
                  <a:gd name="T6" fmla="*/ 8 w 76"/>
                  <a:gd name="T7" fmla="*/ 28 h 59"/>
                  <a:gd name="T8" fmla="*/ 10 w 76"/>
                  <a:gd name="T9" fmla="*/ 30 h 59"/>
                  <a:gd name="T10" fmla="*/ 17 w 76"/>
                  <a:gd name="T11" fmla="*/ 33 h 59"/>
                  <a:gd name="T12" fmla="*/ 22 w 76"/>
                  <a:gd name="T13" fmla="*/ 33 h 59"/>
                  <a:gd name="T14" fmla="*/ 24 w 76"/>
                  <a:gd name="T15" fmla="*/ 42 h 59"/>
                  <a:gd name="T16" fmla="*/ 31 w 76"/>
                  <a:gd name="T17" fmla="*/ 54 h 59"/>
                  <a:gd name="T18" fmla="*/ 36 w 76"/>
                  <a:gd name="T19" fmla="*/ 59 h 59"/>
                  <a:gd name="T20" fmla="*/ 45 w 76"/>
                  <a:gd name="T21" fmla="*/ 59 h 59"/>
                  <a:gd name="T22" fmla="*/ 48 w 76"/>
                  <a:gd name="T23" fmla="*/ 56 h 59"/>
                  <a:gd name="T24" fmla="*/ 52 w 76"/>
                  <a:gd name="T25" fmla="*/ 59 h 59"/>
                  <a:gd name="T26" fmla="*/ 52 w 76"/>
                  <a:gd name="T27" fmla="*/ 54 h 59"/>
                  <a:gd name="T28" fmla="*/ 55 w 76"/>
                  <a:gd name="T29" fmla="*/ 52 h 59"/>
                  <a:gd name="T30" fmla="*/ 59 w 76"/>
                  <a:gd name="T31" fmla="*/ 52 h 59"/>
                  <a:gd name="T32" fmla="*/ 62 w 76"/>
                  <a:gd name="T33" fmla="*/ 54 h 59"/>
                  <a:gd name="T34" fmla="*/ 64 w 76"/>
                  <a:gd name="T35" fmla="*/ 52 h 59"/>
                  <a:gd name="T36" fmla="*/ 62 w 76"/>
                  <a:gd name="T37" fmla="*/ 49 h 59"/>
                  <a:gd name="T38" fmla="*/ 64 w 76"/>
                  <a:gd name="T39" fmla="*/ 42 h 59"/>
                  <a:gd name="T40" fmla="*/ 64 w 76"/>
                  <a:gd name="T41" fmla="*/ 40 h 59"/>
                  <a:gd name="T42" fmla="*/ 64 w 76"/>
                  <a:gd name="T43" fmla="*/ 35 h 59"/>
                  <a:gd name="T44" fmla="*/ 69 w 76"/>
                  <a:gd name="T45" fmla="*/ 33 h 59"/>
                  <a:gd name="T46" fmla="*/ 71 w 76"/>
                  <a:gd name="T47" fmla="*/ 30 h 59"/>
                  <a:gd name="T48" fmla="*/ 76 w 76"/>
                  <a:gd name="T49" fmla="*/ 28 h 59"/>
                  <a:gd name="T50" fmla="*/ 74 w 76"/>
                  <a:gd name="T51" fmla="*/ 26 h 59"/>
                  <a:gd name="T52" fmla="*/ 76 w 76"/>
                  <a:gd name="T53" fmla="*/ 21 h 59"/>
                  <a:gd name="T54" fmla="*/ 76 w 76"/>
                  <a:gd name="T55" fmla="*/ 19 h 59"/>
                  <a:gd name="T56" fmla="*/ 74 w 76"/>
                  <a:gd name="T57" fmla="*/ 19 h 59"/>
                  <a:gd name="T58" fmla="*/ 62 w 76"/>
                  <a:gd name="T59" fmla="*/ 7 h 59"/>
                  <a:gd name="T60" fmla="*/ 57 w 76"/>
                  <a:gd name="T61" fmla="*/ 7 h 59"/>
                  <a:gd name="T62" fmla="*/ 52 w 76"/>
                  <a:gd name="T63" fmla="*/ 0 h 59"/>
                  <a:gd name="T64" fmla="*/ 48 w 76"/>
                  <a:gd name="T65" fmla="*/ 4 h 59"/>
                  <a:gd name="T66" fmla="*/ 36 w 76"/>
                  <a:gd name="T67" fmla="*/ 2 h 59"/>
                  <a:gd name="T68" fmla="*/ 29 w 76"/>
                  <a:gd name="T69" fmla="*/ 2 h 59"/>
                  <a:gd name="T70" fmla="*/ 26 w 76"/>
                  <a:gd name="T71" fmla="*/ 2 h 59"/>
                  <a:gd name="T72" fmla="*/ 22 w 76"/>
                  <a:gd name="T73" fmla="*/ 2 h 59"/>
                  <a:gd name="T74" fmla="*/ 8 w 76"/>
                  <a:gd name="T75" fmla="*/ 4 h 59"/>
                  <a:gd name="T76" fmla="*/ 3 w 76"/>
                  <a:gd name="T77" fmla="*/ 9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59"/>
                  <a:gd name="T119" fmla="*/ 76 w 76"/>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59">
                    <a:moveTo>
                      <a:pt x="0" y="9"/>
                    </a:moveTo>
                    <a:lnTo>
                      <a:pt x="0" y="19"/>
                    </a:lnTo>
                    <a:lnTo>
                      <a:pt x="0" y="14"/>
                    </a:lnTo>
                    <a:lnTo>
                      <a:pt x="3" y="26"/>
                    </a:lnTo>
                    <a:lnTo>
                      <a:pt x="3" y="28"/>
                    </a:lnTo>
                    <a:lnTo>
                      <a:pt x="5" y="28"/>
                    </a:lnTo>
                    <a:lnTo>
                      <a:pt x="8" y="28"/>
                    </a:lnTo>
                    <a:lnTo>
                      <a:pt x="8" y="30"/>
                    </a:lnTo>
                    <a:lnTo>
                      <a:pt x="10" y="30"/>
                    </a:lnTo>
                    <a:lnTo>
                      <a:pt x="12" y="30"/>
                    </a:lnTo>
                    <a:lnTo>
                      <a:pt x="17" y="33"/>
                    </a:lnTo>
                    <a:lnTo>
                      <a:pt x="22" y="33"/>
                    </a:lnTo>
                    <a:lnTo>
                      <a:pt x="24" y="40"/>
                    </a:lnTo>
                    <a:lnTo>
                      <a:pt x="24" y="42"/>
                    </a:lnTo>
                    <a:lnTo>
                      <a:pt x="24" y="49"/>
                    </a:lnTo>
                    <a:lnTo>
                      <a:pt x="31" y="54"/>
                    </a:lnTo>
                    <a:lnTo>
                      <a:pt x="34" y="59"/>
                    </a:lnTo>
                    <a:lnTo>
                      <a:pt x="36" y="59"/>
                    </a:lnTo>
                    <a:lnTo>
                      <a:pt x="41" y="59"/>
                    </a:lnTo>
                    <a:lnTo>
                      <a:pt x="45" y="59"/>
                    </a:lnTo>
                    <a:lnTo>
                      <a:pt x="48" y="56"/>
                    </a:lnTo>
                    <a:lnTo>
                      <a:pt x="50" y="59"/>
                    </a:lnTo>
                    <a:lnTo>
                      <a:pt x="52" y="59"/>
                    </a:lnTo>
                    <a:lnTo>
                      <a:pt x="50" y="54"/>
                    </a:lnTo>
                    <a:lnTo>
                      <a:pt x="52" y="54"/>
                    </a:lnTo>
                    <a:lnTo>
                      <a:pt x="55" y="54"/>
                    </a:lnTo>
                    <a:lnTo>
                      <a:pt x="55" y="52"/>
                    </a:lnTo>
                    <a:lnTo>
                      <a:pt x="57" y="52"/>
                    </a:lnTo>
                    <a:lnTo>
                      <a:pt x="59" y="52"/>
                    </a:lnTo>
                    <a:lnTo>
                      <a:pt x="59" y="54"/>
                    </a:lnTo>
                    <a:lnTo>
                      <a:pt x="62" y="54"/>
                    </a:lnTo>
                    <a:lnTo>
                      <a:pt x="64" y="54"/>
                    </a:lnTo>
                    <a:lnTo>
                      <a:pt x="64" y="52"/>
                    </a:lnTo>
                    <a:lnTo>
                      <a:pt x="62" y="49"/>
                    </a:lnTo>
                    <a:lnTo>
                      <a:pt x="62" y="47"/>
                    </a:lnTo>
                    <a:lnTo>
                      <a:pt x="64" y="42"/>
                    </a:lnTo>
                    <a:lnTo>
                      <a:pt x="64" y="40"/>
                    </a:lnTo>
                    <a:lnTo>
                      <a:pt x="64" y="38"/>
                    </a:lnTo>
                    <a:lnTo>
                      <a:pt x="64" y="35"/>
                    </a:lnTo>
                    <a:lnTo>
                      <a:pt x="67" y="35"/>
                    </a:lnTo>
                    <a:lnTo>
                      <a:pt x="69" y="33"/>
                    </a:lnTo>
                    <a:lnTo>
                      <a:pt x="71" y="30"/>
                    </a:lnTo>
                    <a:lnTo>
                      <a:pt x="74" y="30"/>
                    </a:lnTo>
                    <a:lnTo>
                      <a:pt x="76" y="28"/>
                    </a:lnTo>
                    <a:lnTo>
                      <a:pt x="76" y="26"/>
                    </a:lnTo>
                    <a:lnTo>
                      <a:pt x="74" y="26"/>
                    </a:lnTo>
                    <a:lnTo>
                      <a:pt x="74" y="23"/>
                    </a:lnTo>
                    <a:lnTo>
                      <a:pt x="76" y="21"/>
                    </a:lnTo>
                    <a:lnTo>
                      <a:pt x="76" y="19"/>
                    </a:lnTo>
                    <a:lnTo>
                      <a:pt x="74" y="19"/>
                    </a:lnTo>
                    <a:lnTo>
                      <a:pt x="69" y="12"/>
                    </a:lnTo>
                    <a:lnTo>
                      <a:pt x="62" y="7"/>
                    </a:lnTo>
                    <a:lnTo>
                      <a:pt x="57" y="7"/>
                    </a:lnTo>
                    <a:lnTo>
                      <a:pt x="55" y="2"/>
                    </a:lnTo>
                    <a:lnTo>
                      <a:pt x="52" y="0"/>
                    </a:lnTo>
                    <a:lnTo>
                      <a:pt x="50" y="2"/>
                    </a:lnTo>
                    <a:lnTo>
                      <a:pt x="48" y="4"/>
                    </a:lnTo>
                    <a:lnTo>
                      <a:pt x="43" y="4"/>
                    </a:lnTo>
                    <a:lnTo>
                      <a:pt x="36" y="2"/>
                    </a:lnTo>
                    <a:lnTo>
                      <a:pt x="31" y="2"/>
                    </a:lnTo>
                    <a:lnTo>
                      <a:pt x="29" y="2"/>
                    </a:lnTo>
                    <a:lnTo>
                      <a:pt x="26" y="2"/>
                    </a:lnTo>
                    <a:lnTo>
                      <a:pt x="24" y="2"/>
                    </a:lnTo>
                    <a:lnTo>
                      <a:pt x="22" y="2"/>
                    </a:lnTo>
                    <a:lnTo>
                      <a:pt x="15" y="2"/>
                    </a:lnTo>
                    <a:lnTo>
                      <a:pt x="8" y="4"/>
                    </a:lnTo>
                    <a:lnTo>
                      <a:pt x="5" y="9"/>
                    </a:lnTo>
                    <a:lnTo>
                      <a:pt x="3" y="9"/>
                    </a:lnTo>
                    <a:lnTo>
                      <a:pt x="0" y="9"/>
                    </a:lnTo>
                  </a:path>
                </a:pathLst>
              </a:custGeom>
              <a:grpFill/>
              <a:ln w="9525">
                <a:noFill/>
                <a:round/>
                <a:headEnd/>
                <a:tailEnd/>
              </a:ln>
            </p:spPr>
            <p:txBody>
              <a:bodyPr/>
              <a:lstStyle/>
              <a:p>
                <a:pPr>
                  <a:defRPr/>
                </a:pPr>
                <a:endParaRPr lang="en-US" sz="1200" kern="0">
                  <a:solidFill>
                    <a:srgbClr val="0096D6"/>
                  </a:solidFill>
                </a:endParaRPr>
              </a:p>
            </p:txBody>
          </p:sp>
          <p:sp>
            <p:nvSpPr>
              <p:cNvPr id="2578" name="Freeform 1154"/>
              <p:cNvSpPr>
                <a:spLocks/>
              </p:cNvSpPr>
              <p:nvPr/>
            </p:nvSpPr>
            <p:spPr bwMode="auto">
              <a:xfrm>
                <a:off x="1118" y="1752"/>
                <a:ext cx="19" cy="24"/>
              </a:xfrm>
              <a:custGeom>
                <a:avLst/>
                <a:gdLst>
                  <a:gd name="T0" fmla="*/ 14 w 19"/>
                  <a:gd name="T1" fmla="*/ 2 h 24"/>
                  <a:gd name="T2" fmla="*/ 16 w 19"/>
                  <a:gd name="T3" fmla="*/ 2 h 24"/>
                  <a:gd name="T4" fmla="*/ 16 w 19"/>
                  <a:gd name="T5" fmla="*/ 0 h 24"/>
                  <a:gd name="T6" fmla="*/ 19 w 19"/>
                  <a:gd name="T7" fmla="*/ 2 h 24"/>
                  <a:gd name="T8" fmla="*/ 19 w 19"/>
                  <a:gd name="T9" fmla="*/ 5 h 24"/>
                  <a:gd name="T10" fmla="*/ 14 w 19"/>
                  <a:gd name="T11" fmla="*/ 21 h 24"/>
                  <a:gd name="T12" fmla="*/ 14 w 19"/>
                  <a:gd name="T13" fmla="*/ 21 h 24"/>
                  <a:gd name="T14" fmla="*/ 12 w 19"/>
                  <a:gd name="T15" fmla="*/ 19 h 24"/>
                  <a:gd name="T16" fmla="*/ 12 w 19"/>
                  <a:gd name="T17" fmla="*/ 21 h 24"/>
                  <a:gd name="T18" fmla="*/ 9 w 19"/>
                  <a:gd name="T19" fmla="*/ 24 h 24"/>
                  <a:gd name="T20" fmla="*/ 9 w 19"/>
                  <a:gd name="T21" fmla="*/ 21 h 24"/>
                  <a:gd name="T22" fmla="*/ 7 w 19"/>
                  <a:gd name="T23" fmla="*/ 21 h 24"/>
                  <a:gd name="T24" fmla="*/ 7 w 19"/>
                  <a:gd name="T25" fmla="*/ 19 h 24"/>
                  <a:gd name="T26" fmla="*/ 7 w 19"/>
                  <a:gd name="T27" fmla="*/ 19 h 24"/>
                  <a:gd name="T28" fmla="*/ 9 w 19"/>
                  <a:gd name="T29" fmla="*/ 19 h 24"/>
                  <a:gd name="T30" fmla="*/ 9 w 19"/>
                  <a:gd name="T31" fmla="*/ 17 h 24"/>
                  <a:gd name="T32" fmla="*/ 5 w 19"/>
                  <a:gd name="T33" fmla="*/ 14 h 24"/>
                  <a:gd name="T34" fmla="*/ 5 w 19"/>
                  <a:gd name="T35" fmla="*/ 12 h 24"/>
                  <a:gd name="T36" fmla="*/ 2 w 19"/>
                  <a:gd name="T37" fmla="*/ 7 h 24"/>
                  <a:gd name="T38" fmla="*/ 0 w 19"/>
                  <a:gd name="T39" fmla="*/ 5 h 24"/>
                  <a:gd name="T40" fmla="*/ 0 w 19"/>
                  <a:gd name="T41" fmla="*/ 0 h 24"/>
                  <a:gd name="T42" fmla="*/ 7 w 19"/>
                  <a:gd name="T43" fmla="*/ 0 h 24"/>
                  <a:gd name="T44" fmla="*/ 7 w 19"/>
                  <a:gd name="T45" fmla="*/ 0 h 24"/>
                  <a:gd name="T46" fmla="*/ 7 w 19"/>
                  <a:gd name="T47" fmla="*/ 5 h 24"/>
                  <a:gd name="T48" fmla="*/ 7 w 19"/>
                  <a:gd name="T49" fmla="*/ 5 h 24"/>
                  <a:gd name="T50" fmla="*/ 9 w 19"/>
                  <a:gd name="T51" fmla="*/ 2 h 24"/>
                  <a:gd name="T52" fmla="*/ 9 w 19"/>
                  <a:gd name="T53" fmla="*/ 2 h 24"/>
                  <a:gd name="T54" fmla="*/ 12 w 19"/>
                  <a:gd name="T55" fmla="*/ 5 h 24"/>
                  <a:gd name="T56" fmla="*/ 12 w 19"/>
                  <a:gd name="T57" fmla="*/ 7 h 24"/>
                  <a:gd name="T58" fmla="*/ 9 w 19"/>
                  <a:gd name="T59" fmla="*/ 10 h 24"/>
                  <a:gd name="T60" fmla="*/ 7 w 19"/>
                  <a:gd name="T61" fmla="*/ 12 h 24"/>
                  <a:gd name="T62" fmla="*/ 9 w 19"/>
                  <a:gd name="T63" fmla="*/ 12 h 24"/>
                  <a:gd name="T64" fmla="*/ 9 w 19"/>
                  <a:gd name="T65" fmla="*/ 12 h 24"/>
                  <a:gd name="T66" fmla="*/ 9 w 19"/>
                  <a:gd name="T67" fmla="*/ 12 h 24"/>
                  <a:gd name="T68" fmla="*/ 12 w 19"/>
                  <a:gd name="T69" fmla="*/ 12 h 24"/>
                  <a:gd name="T70" fmla="*/ 14 w 19"/>
                  <a:gd name="T71" fmla="*/ 7 h 24"/>
                  <a:gd name="T72" fmla="*/ 14 w 19"/>
                  <a:gd name="T73" fmla="*/ 5 h 24"/>
                  <a:gd name="T74" fmla="*/ 14 w 19"/>
                  <a:gd name="T75" fmla="*/ 2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24"/>
                  <a:gd name="T116" fmla="*/ 19 w 19"/>
                  <a:gd name="T117" fmla="*/ 24 h 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24">
                    <a:moveTo>
                      <a:pt x="14" y="2"/>
                    </a:moveTo>
                    <a:lnTo>
                      <a:pt x="16" y="2"/>
                    </a:lnTo>
                    <a:lnTo>
                      <a:pt x="16" y="0"/>
                    </a:lnTo>
                    <a:lnTo>
                      <a:pt x="19" y="2"/>
                    </a:lnTo>
                    <a:lnTo>
                      <a:pt x="19" y="5"/>
                    </a:lnTo>
                    <a:lnTo>
                      <a:pt x="14" y="21"/>
                    </a:lnTo>
                    <a:lnTo>
                      <a:pt x="12" y="19"/>
                    </a:lnTo>
                    <a:lnTo>
                      <a:pt x="12" y="21"/>
                    </a:lnTo>
                    <a:lnTo>
                      <a:pt x="9" y="24"/>
                    </a:lnTo>
                    <a:lnTo>
                      <a:pt x="9" y="21"/>
                    </a:lnTo>
                    <a:lnTo>
                      <a:pt x="7" y="21"/>
                    </a:lnTo>
                    <a:lnTo>
                      <a:pt x="7" y="19"/>
                    </a:lnTo>
                    <a:lnTo>
                      <a:pt x="9" y="19"/>
                    </a:lnTo>
                    <a:lnTo>
                      <a:pt x="9" y="17"/>
                    </a:lnTo>
                    <a:lnTo>
                      <a:pt x="5" y="14"/>
                    </a:lnTo>
                    <a:lnTo>
                      <a:pt x="5" y="12"/>
                    </a:lnTo>
                    <a:lnTo>
                      <a:pt x="2" y="7"/>
                    </a:lnTo>
                    <a:lnTo>
                      <a:pt x="0" y="5"/>
                    </a:lnTo>
                    <a:lnTo>
                      <a:pt x="0" y="0"/>
                    </a:lnTo>
                    <a:lnTo>
                      <a:pt x="7" y="0"/>
                    </a:lnTo>
                    <a:lnTo>
                      <a:pt x="7" y="5"/>
                    </a:lnTo>
                    <a:lnTo>
                      <a:pt x="9" y="2"/>
                    </a:lnTo>
                    <a:lnTo>
                      <a:pt x="12" y="5"/>
                    </a:lnTo>
                    <a:lnTo>
                      <a:pt x="12" y="7"/>
                    </a:lnTo>
                    <a:lnTo>
                      <a:pt x="9" y="10"/>
                    </a:lnTo>
                    <a:lnTo>
                      <a:pt x="7" y="12"/>
                    </a:lnTo>
                    <a:lnTo>
                      <a:pt x="9" y="12"/>
                    </a:lnTo>
                    <a:lnTo>
                      <a:pt x="12" y="12"/>
                    </a:lnTo>
                    <a:lnTo>
                      <a:pt x="14" y="7"/>
                    </a:lnTo>
                    <a:lnTo>
                      <a:pt x="14" y="5"/>
                    </a:lnTo>
                    <a:lnTo>
                      <a:pt x="14" y="2"/>
                    </a:lnTo>
                    <a:close/>
                  </a:path>
                </a:pathLst>
              </a:custGeom>
              <a:grpFill/>
              <a:ln w="9525">
                <a:noFill/>
                <a:round/>
                <a:headEnd/>
                <a:tailEnd/>
              </a:ln>
            </p:spPr>
            <p:txBody>
              <a:bodyPr/>
              <a:lstStyle/>
              <a:p>
                <a:pPr>
                  <a:defRPr/>
                </a:pPr>
                <a:endParaRPr lang="en-US" sz="1200" kern="0">
                  <a:solidFill>
                    <a:srgbClr val="0096D6"/>
                  </a:solidFill>
                </a:endParaRPr>
              </a:p>
            </p:txBody>
          </p:sp>
          <p:sp>
            <p:nvSpPr>
              <p:cNvPr id="2579" name="Freeform 1155"/>
              <p:cNvSpPr>
                <a:spLocks/>
              </p:cNvSpPr>
              <p:nvPr/>
            </p:nvSpPr>
            <p:spPr bwMode="auto">
              <a:xfrm>
                <a:off x="1118" y="1752"/>
                <a:ext cx="19" cy="24"/>
              </a:xfrm>
              <a:custGeom>
                <a:avLst/>
                <a:gdLst>
                  <a:gd name="T0" fmla="*/ 14 w 19"/>
                  <a:gd name="T1" fmla="*/ 2 h 24"/>
                  <a:gd name="T2" fmla="*/ 16 w 19"/>
                  <a:gd name="T3" fmla="*/ 2 h 24"/>
                  <a:gd name="T4" fmla="*/ 16 w 19"/>
                  <a:gd name="T5" fmla="*/ 0 h 24"/>
                  <a:gd name="T6" fmla="*/ 19 w 19"/>
                  <a:gd name="T7" fmla="*/ 2 h 24"/>
                  <a:gd name="T8" fmla="*/ 19 w 19"/>
                  <a:gd name="T9" fmla="*/ 5 h 24"/>
                  <a:gd name="T10" fmla="*/ 14 w 19"/>
                  <a:gd name="T11" fmla="*/ 21 h 24"/>
                  <a:gd name="T12" fmla="*/ 14 w 19"/>
                  <a:gd name="T13" fmla="*/ 21 h 24"/>
                  <a:gd name="T14" fmla="*/ 12 w 19"/>
                  <a:gd name="T15" fmla="*/ 19 h 24"/>
                  <a:gd name="T16" fmla="*/ 12 w 19"/>
                  <a:gd name="T17" fmla="*/ 21 h 24"/>
                  <a:gd name="T18" fmla="*/ 9 w 19"/>
                  <a:gd name="T19" fmla="*/ 24 h 24"/>
                  <a:gd name="T20" fmla="*/ 9 w 19"/>
                  <a:gd name="T21" fmla="*/ 21 h 24"/>
                  <a:gd name="T22" fmla="*/ 7 w 19"/>
                  <a:gd name="T23" fmla="*/ 21 h 24"/>
                  <a:gd name="T24" fmla="*/ 7 w 19"/>
                  <a:gd name="T25" fmla="*/ 19 h 24"/>
                  <a:gd name="T26" fmla="*/ 7 w 19"/>
                  <a:gd name="T27" fmla="*/ 19 h 24"/>
                  <a:gd name="T28" fmla="*/ 9 w 19"/>
                  <a:gd name="T29" fmla="*/ 19 h 24"/>
                  <a:gd name="T30" fmla="*/ 9 w 19"/>
                  <a:gd name="T31" fmla="*/ 17 h 24"/>
                  <a:gd name="T32" fmla="*/ 5 w 19"/>
                  <a:gd name="T33" fmla="*/ 14 h 24"/>
                  <a:gd name="T34" fmla="*/ 5 w 19"/>
                  <a:gd name="T35" fmla="*/ 12 h 24"/>
                  <a:gd name="T36" fmla="*/ 2 w 19"/>
                  <a:gd name="T37" fmla="*/ 7 h 24"/>
                  <a:gd name="T38" fmla="*/ 0 w 19"/>
                  <a:gd name="T39" fmla="*/ 5 h 24"/>
                  <a:gd name="T40" fmla="*/ 0 w 19"/>
                  <a:gd name="T41" fmla="*/ 0 h 24"/>
                  <a:gd name="T42" fmla="*/ 7 w 19"/>
                  <a:gd name="T43" fmla="*/ 0 h 24"/>
                  <a:gd name="T44" fmla="*/ 7 w 19"/>
                  <a:gd name="T45" fmla="*/ 0 h 24"/>
                  <a:gd name="T46" fmla="*/ 7 w 19"/>
                  <a:gd name="T47" fmla="*/ 5 h 24"/>
                  <a:gd name="T48" fmla="*/ 7 w 19"/>
                  <a:gd name="T49" fmla="*/ 5 h 24"/>
                  <a:gd name="T50" fmla="*/ 9 w 19"/>
                  <a:gd name="T51" fmla="*/ 2 h 24"/>
                  <a:gd name="T52" fmla="*/ 9 w 19"/>
                  <a:gd name="T53" fmla="*/ 2 h 24"/>
                  <a:gd name="T54" fmla="*/ 12 w 19"/>
                  <a:gd name="T55" fmla="*/ 5 h 24"/>
                  <a:gd name="T56" fmla="*/ 12 w 19"/>
                  <a:gd name="T57" fmla="*/ 7 h 24"/>
                  <a:gd name="T58" fmla="*/ 9 w 19"/>
                  <a:gd name="T59" fmla="*/ 10 h 24"/>
                  <a:gd name="T60" fmla="*/ 7 w 19"/>
                  <a:gd name="T61" fmla="*/ 12 h 24"/>
                  <a:gd name="T62" fmla="*/ 9 w 19"/>
                  <a:gd name="T63" fmla="*/ 12 h 24"/>
                  <a:gd name="T64" fmla="*/ 9 w 19"/>
                  <a:gd name="T65" fmla="*/ 12 h 24"/>
                  <a:gd name="T66" fmla="*/ 9 w 19"/>
                  <a:gd name="T67" fmla="*/ 12 h 24"/>
                  <a:gd name="T68" fmla="*/ 12 w 19"/>
                  <a:gd name="T69" fmla="*/ 12 h 24"/>
                  <a:gd name="T70" fmla="*/ 14 w 19"/>
                  <a:gd name="T71" fmla="*/ 7 h 24"/>
                  <a:gd name="T72" fmla="*/ 14 w 19"/>
                  <a:gd name="T73" fmla="*/ 5 h 24"/>
                  <a:gd name="T74" fmla="*/ 14 w 19"/>
                  <a:gd name="T75" fmla="*/ 2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24"/>
                  <a:gd name="T116" fmla="*/ 19 w 19"/>
                  <a:gd name="T117" fmla="*/ 24 h 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24">
                    <a:moveTo>
                      <a:pt x="14" y="2"/>
                    </a:moveTo>
                    <a:lnTo>
                      <a:pt x="16" y="2"/>
                    </a:lnTo>
                    <a:lnTo>
                      <a:pt x="16" y="0"/>
                    </a:lnTo>
                    <a:lnTo>
                      <a:pt x="19" y="2"/>
                    </a:lnTo>
                    <a:lnTo>
                      <a:pt x="19" y="5"/>
                    </a:lnTo>
                    <a:lnTo>
                      <a:pt x="14" y="21"/>
                    </a:lnTo>
                    <a:lnTo>
                      <a:pt x="12" y="19"/>
                    </a:lnTo>
                    <a:lnTo>
                      <a:pt x="12" y="21"/>
                    </a:lnTo>
                    <a:lnTo>
                      <a:pt x="9" y="24"/>
                    </a:lnTo>
                    <a:lnTo>
                      <a:pt x="9" y="21"/>
                    </a:lnTo>
                    <a:lnTo>
                      <a:pt x="7" y="21"/>
                    </a:lnTo>
                    <a:lnTo>
                      <a:pt x="7" y="19"/>
                    </a:lnTo>
                    <a:lnTo>
                      <a:pt x="9" y="19"/>
                    </a:lnTo>
                    <a:lnTo>
                      <a:pt x="9" y="17"/>
                    </a:lnTo>
                    <a:lnTo>
                      <a:pt x="5" y="14"/>
                    </a:lnTo>
                    <a:lnTo>
                      <a:pt x="5" y="12"/>
                    </a:lnTo>
                    <a:lnTo>
                      <a:pt x="2" y="7"/>
                    </a:lnTo>
                    <a:lnTo>
                      <a:pt x="0" y="5"/>
                    </a:lnTo>
                    <a:lnTo>
                      <a:pt x="0" y="0"/>
                    </a:lnTo>
                    <a:lnTo>
                      <a:pt x="7" y="0"/>
                    </a:lnTo>
                    <a:lnTo>
                      <a:pt x="7" y="5"/>
                    </a:lnTo>
                    <a:lnTo>
                      <a:pt x="9" y="2"/>
                    </a:lnTo>
                    <a:lnTo>
                      <a:pt x="12" y="5"/>
                    </a:lnTo>
                    <a:lnTo>
                      <a:pt x="12" y="7"/>
                    </a:lnTo>
                    <a:lnTo>
                      <a:pt x="9" y="10"/>
                    </a:lnTo>
                    <a:lnTo>
                      <a:pt x="7" y="12"/>
                    </a:lnTo>
                    <a:lnTo>
                      <a:pt x="9" y="12"/>
                    </a:lnTo>
                    <a:lnTo>
                      <a:pt x="12" y="12"/>
                    </a:lnTo>
                    <a:lnTo>
                      <a:pt x="14" y="7"/>
                    </a:lnTo>
                    <a:lnTo>
                      <a:pt x="14" y="5"/>
                    </a:lnTo>
                    <a:lnTo>
                      <a:pt x="14" y="2"/>
                    </a:lnTo>
                  </a:path>
                </a:pathLst>
              </a:custGeom>
              <a:grpFill/>
              <a:ln w="9525">
                <a:noFill/>
                <a:round/>
                <a:headEnd/>
                <a:tailEnd/>
              </a:ln>
            </p:spPr>
            <p:txBody>
              <a:bodyPr/>
              <a:lstStyle/>
              <a:p>
                <a:pPr>
                  <a:defRPr/>
                </a:pPr>
                <a:endParaRPr lang="en-US" sz="1200" kern="0">
                  <a:solidFill>
                    <a:srgbClr val="0096D6"/>
                  </a:solidFill>
                </a:endParaRPr>
              </a:p>
            </p:txBody>
          </p:sp>
          <p:sp>
            <p:nvSpPr>
              <p:cNvPr id="2580" name="Freeform 1156"/>
              <p:cNvSpPr>
                <a:spLocks/>
              </p:cNvSpPr>
              <p:nvPr/>
            </p:nvSpPr>
            <p:spPr bwMode="auto">
              <a:xfrm>
                <a:off x="1127" y="1773"/>
                <a:ext cx="17" cy="24"/>
              </a:xfrm>
              <a:custGeom>
                <a:avLst/>
                <a:gdLst>
                  <a:gd name="T0" fmla="*/ 5 w 17"/>
                  <a:gd name="T1" fmla="*/ 12 h 24"/>
                  <a:gd name="T2" fmla="*/ 3 w 17"/>
                  <a:gd name="T3" fmla="*/ 10 h 24"/>
                  <a:gd name="T4" fmla="*/ 5 w 17"/>
                  <a:gd name="T5" fmla="*/ 7 h 24"/>
                  <a:gd name="T6" fmla="*/ 3 w 17"/>
                  <a:gd name="T7" fmla="*/ 7 h 24"/>
                  <a:gd name="T8" fmla="*/ 3 w 17"/>
                  <a:gd name="T9" fmla="*/ 7 h 24"/>
                  <a:gd name="T10" fmla="*/ 3 w 17"/>
                  <a:gd name="T11" fmla="*/ 7 h 24"/>
                  <a:gd name="T12" fmla="*/ 3 w 17"/>
                  <a:gd name="T13" fmla="*/ 5 h 24"/>
                  <a:gd name="T14" fmla="*/ 0 w 17"/>
                  <a:gd name="T15" fmla="*/ 5 h 24"/>
                  <a:gd name="T16" fmla="*/ 7 w 17"/>
                  <a:gd name="T17" fmla="*/ 0 h 24"/>
                  <a:gd name="T18" fmla="*/ 7 w 17"/>
                  <a:gd name="T19" fmla="*/ 0 h 24"/>
                  <a:gd name="T20" fmla="*/ 10 w 17"/>
                  <a:gd name="T21" fmla="*/ 3 h 24"/>
                  <a:gd name="T22" fmla="*/ 7 w 17"/>
                  <a:gd name="T23" fmla="*/ 3 h 24"/>
                  <a:gd name="T24" fmla="*/ 7 w 17"/>
                  <a:gd name="T25" fmla="*/ 5 h 24"/>
                  <a:gd name="T26" fmla="*/ 10 w 17"/>
                  <a:gd name="T27" fmla="*/ 5 h 24"/>
                  <a:gd name="T28" fmla="*/ 10 w 17"/>
                  <a:gd name="T29" fmla="*/ 7 h 24"/>
                  <a:gd name="T30" fmla="*/ 10 w 17"/>
                  <a:gd name="T31" fmla="*/ 7 h 24"/>
                  <a:gd name="T32" fmla="*/ 7 w 17"/>
                  <a:gd name="T33" fmla="*/ 7 h 24"/>
                  <a:gd name="T34" fmla="*/ 7 w 17"/>
                  <a:gd name="T35" fmla="*/ 7 h 24"/>
                  <a:gd name="T36" fmla="*/ 7 w 17"/>
                  <a:gd name="T37" fmla="*/ 10 h 24"/>
                  <a:gd name="T38" fmla="*/ 7 w 17"/>
                  <a:gd name="T39" fmla="*/ 10 h 24"/>
                  <a:gd name="T40" fmla="*/ 7 w 17"/>
                  <a:gd name="T41" fmla="*/ 15 h 24"/>
                  <a:gd name="T42" fmla="*/ 12 w 17"/>
                  <a:gd name="T43" fmla="*/ 15 h 24"/>
                  <a:gd name="T44" fmla="*/ 12 w 17"/>
                  <a:gd name="T45" fmla="*/ 17 h 24"/>
                  <a:gd name="T46" fmla="*/ 12 w 17"/>
                  <a:gd name="T47" fmla="*/ 17 h 24"/>
                  <a:gd name="T48" fmla="*/ 17 w 17"/>
                  <a:gd name="T49" fmla="*/ 24 h 24"/>
                  <a:gd name="T50" fmla="*/ 17 w 17"/>
                  <a:gd name="T51" fmla="*/ 24 h 24"/>
                  <a:gd name="T52" fmla="*/ 15 w 17"/>
                  <a:gd name="T53" fmla="*/ 24 h 24"/>
                  <a:gd name="T54" fmla="*/ 10 w 17"/>
                  <a:gd name="T55" fmla="*/ 19 h 24"/>
                  <a:gd name="T56" fmla="*/ 10 w 17"/>
                  <a:gd name="T57" fmla="*/ 17 h 24"/>
                  <a:gd name="T58" fmla="*/ 10 w 17"/>
                  <a:gd name="T59" fmla="*/ 17 h 24"/>
                  <a:gd name="T60" fmla="*/ 10 w 17"/>
                  <a:gd name="T61" fmla="*/ 17 h 24"/>
                  <a:gd name="T62" fmla="*/ 7 w 17"/>
                  <a:gd name="T63" fmla="*/ 17 h 24"/>
                  <a:gd name="T64" fmla="*/ 5 w 17"/>
                  <a:gd name="T65" fmla="*/ 12 h 24"/>
                  <a:gd name="T66" fmla="*/ 5 w 17"/>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24"/>
                  <a:gd name="T104" fmla="*/ 17 w 17"/>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24">
                    <a:moveTo>
                      <a:pt x="5" y="12"/>
                    </a:moveTo>
                    <a:lnTo>
                      <a:pt x="3" y="10"/>
                    </a:lnTo>
                    <a:lnTo>
                      <a:pt x="5" y="7"/>
                    </a:lnTo>
                    <a:lnTo>
                      <a:pt x="3" y="7"/>
                    </a:lnTo>
                    <a:lnTo>
                      <a:pt x="3" y="5"/>
                    </a:lnTo>
                    <a:lnTo>
                      <a:pt x="0" y="5"/>
                    </a:lnTo>
                    <a:lnTo>
                      <a:pt x="7" y="0"/>
                    </a:lnTo>
                    <a:lnTo>
                      <a:pt x="10" y="3"/>
                    </a:lnTo>
                    <a:lnTo>
                      <a:pt x="7" y="3"/>
                    </a:lnTo>
                    <a:lnTo>
                      <a:pt x="7" y="5"/>
                    </a:lnTo>
                    <a:lnTo>
                      <a:pt x="10" y="5"/>
                    </a:lnTo>
                    <a:lnTo>
                      <a:pt x="10" y="7"/>
                    </a:lnTo>
                    <a:lnTo>
                      <a:pt x="7" y="7"/>
                    </a:lnTo>
                    <a:lnTo>
                      <a:pt x="7" y="10"/>
                    </a:lnTo>
                    <a:lnTo>
                      <a:pt x="7" y="15"/>
                    </a:lnTo>
                    <a:lnTo>
                      <a:pt x="12" y="15"/>
                    </a:lnTo>
                    <a:lnTo>
                      <a:pt x="12" y="17"/>
                    </a:lnTo>
                    <a:lnTo>
                      <a:pt x="17" y="24"/>
                    </a:lnTo>
                    <a:lnTo>
                      <a:pt x="15" y="24"/>
                    </a:lnTo>
                    <a:lnTo>
                      <a:pt x="10" y="19"/>
                    </a:lnTo>
                    <a:lnTo>
                      <a:pt x="10" y="17"/>
                    </a:lnTo>
                    <a:lnTo>
                      <a:pt x="7" y="17"/>
                    </a:lnTo>
                    <a:lnTo>
                      <a:pt x="5" y="12"/>
                    </a:lnTo>
                    <a:close/>
                  </a:path>
                </a:pathLst>
              </a:custGeom>
              <a:grpFill/>
              <a:ln w="9525">
                <a:noFill/>
                <a:round/>
                <a:headEnd/>
                <a:tailEnd/>
              </a:ln>
            </p:spPr>
            <p:txBody>
              <a:bodyPr/>
              <a:lstStyle/>
              <a:p>
                <a:pPr>
                  <a:defRPr/>
                </a:pPr>
                <a:endParaRPr lang="en-US" sz="1200" kern="0">
                  <a:solidFill>
                    <a:srgbClr val="0096D6"/>
                  </a:solidFill>
                </a:endParaRPr>
              </a:p>
            </p:txBody>
          </p:sp>
          <p:sp>
            <p:nvSpPr>
              <p:cNvPr id="2581" name="Freeform 1157"/>
              <p:cNvSpPr>
                <a:spLocks/>
              </p:cNvSpPr>
              <p:nvPr/>
            </p:nvSpPr>
            <p:spPr bwMode="auto">
              <a:xfrm>
                <a:off x="1127" y="1773"/>
                <a:ext cx="17" cy="24"/>
              </a:xfrm>
              <a:custGeom>
                <a:avLst/>
                <a:gdLst>
                  <a:gd name="T0" fmla="*/ 5 w 17"/>
                  <a:gd name="T1" fmla="*/ 12 h 24"/>
                  <a:gd name="T2" fmla="*/ 3 w 17"/>
                  <a:gd name="T3" fmla="*/ 10 h 24"/>
                  <a:gd name="T4" fmla="*/ 5 w 17"/>
                  <a:gd name="T5" fmla="*/ 7 h 24"/>
                  <a:gd name="T6" fmla="*/ 3 w 17"/>
                  <a:gd name="T7" fmla="*/ 7 h 24"/>
                  <a:gd name="T8" fmla="*/ 3 w 17"/>
                  <a:gd name="T9" fmla="*/ 7 h 24"/>
                  <a:gd name="T10" fmla="*/ 3 w 17"/>
                  <a:gd name="T11" fmla="*/ 7 h 24"/>
                  <a:gd name="T12" fmla="*/ 3 w 17"/>
                  <a:gd name="T13" fmla="*/ 5 h 24"/>
                  <a:gd name="T14" fmla="*/ 0 w 17"/>
                  <a:gd name="T15" fmla="*/ 5 h 24"/>
                  <a:gd name="T16" fmla="*/ 7 w 17"/>
                  <a:gd name="T17" fmla="*/ 0 h 24"/>
                  <a:gd name="T18" fmla="*/ 7 w 17"/>
                  <a:gd name="T19" fmla="*/ 0 h 24"/>
                  <a:gd name="T20" fmla="*/ 10 w 17"/>
                  <a:gd name="T21" fmla="*/ 3 h 24"/>
                  <a:gd name="T22" fmla="*/ 7 w 17"/>
                  <a:gd name="T23" fmla="*/ 3 h 24"/>
                  <a:gd name="T24" fmla="*/ 7 w 17"/>
                  <a:gd name="T25" fmla="*/ 5 h 24"/>
                  <a:gd name="T26" fmla="*/ 10 w 17"/>
                  <a:gd name="T27" fmla="*/ 5 h 24"/>
                  <a:gd name="T28" fmla="*/ 10 w 17"/>
                  <a:gd name="T29" fmla="*/ 7 h 24"/>
                  <a:gd name="T30" fmla="*/ 10 w 17"/>
                  <a:gd name="T31" fmla="*/ 7 h 24"/>
                  <a:gd name="T32" fmla="*/ 7 w 17"/>
                  <a:gd name="T33" fmla="*/ 7 h 24"/>
                  <a:gd name="T34" fmla="*/ 7 w 17"/>
                  <a:gd name="T35" fmla="*/ 7 h 24"/>
                  <a:gd name="T36" fmla="*/ 7 w 17"/>
                  <a:gd name="T37" fmla="*/ 10 h 24"/>
                  <a:gd name="T38" fmla="*/ 7 w 17"/>
                  <a:gd name="T39" fmla="*/ 10 h 24"/>
                  <a:gd name="T40" fmla="*/ 7 w 17"/>
                  <a:gd name="T41" fmla="*/ 15 h 24"/>
                  <a:gd name="T42" fmla="*/ 12 w 17"/>
                  <a:gd name="T43" fmla="*/ 15 h 24"/>
                  <a:gd name="T44" fmla="*/ 12 w 17"/>
                  <a:gd name="T45" fmla="*/ 17 h 24"/>
                  <a:gd name="T46" fmla="*/ 12 w 17"/>
                  <a:gd name="T47" fmla="*/ 17 h 24"/>
                  <a:gd name="T48" fmla="*/ 17 w 17"/>
                  <a:gd name="T49" fmla="*/ 24 h 24"/>
                  <a:gd name="T50" fmla="*/ 17 w 17"/>
                  <a:gd name="T51" fmla="*/ 24 h 24"/>
                  <a:gd name="T52" fmla="*/ 15 w 17"/>
                  <a:gd name="T53" fmla="*/ 24 h 24"/>
                  <a:gd name="T54" fmla="*/ 10 w 17"/>
                  <a:gd name="T55" fmla="*/ 19 h 24"/>
                  <a:gd name="T56" fmla="*/ 10 w 17"/>
                  <a:gd name="T57" fmla="*/ 17 h 24"/>
                  <a:gd name="T58" fmla="*/ 10 w 17"/>
                  <a:gd name="T59" fmla="*/ 17 h 24"/>
                  <a:gd name="T60" fmla="*/ 10 w 17"/>
                  <a:gd name="T61" fmla="*/ 17 h 24"/>
                  <a:gd name="T62" fmla="*/ 7 w 17"/>
                  <a:gd name="T63" fmla="*/ 17 h 24"/>
                  <a:gd name="T64" fmla="*/ 5 w 17"/>
                  <a:gd name="T65" fmla="*/ 12 h 24"/>
                  <a:gd name="T66" fmla="*/ 5 w 17"/>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24"/>
                  <a:gd name="T104" fmla="*/ 17 w 17"/>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24">
                    <a:moveTo>
                      <a:pt x="5" y="12"/>
                    </a:moveTo>
                    <a:lnTo>
                      <a:pt x="3" y="10"/>
                    </a:lnTo>
                    <a:lnTo>
                      <a:pt x="5" y="7"/>
                    </a:lnTo>
                    <a:lnTo>
                      <a:pt x="3" y="7"/>
                    </a:lnTo>
                    <a:lnTo>
                      <a:pt x="3" y="5"/>
                    </a:lnTo>
                    <a:lnTo>
                      <a:pt x="0" y="5"/>
                    </a:lnTo>
                    <a:lnTo>
                      <a:pt x="7" y="0"/>
                    </a:lnTo>
                    <a:lnTo>
                      <a:pt x="10" y="3"/>
                    </a:lnTo>
                    <a:lnTo>
                      <a:pt x="7" y="3"/>
                    </a:lnTo>
                    <a:lnTo>
                      <a:pt x="7" y="5"/>
                    </a:lnTo>
                    <a:lnTo>
                      <a:pt x="10" y="5"/>
                    </a:lnTo>
                    <a:lnTo>
                      <a:pt x="10" y="7"/>
                    </a:lnTo>
                    <a:lnTo>
                      <a:pt x="7" y="7"/>
                    </a:lnTo>
                    <a:lnTo>
                      <a:pt x="7" y="10"/>
                    </a:lnTo>
                    <a:lnTo>
                      <a:pt x="7" y="15"/>
                    </a:lnTo>
                    <a:lnTo>
                      <a:pt x="12" y="15"/>
                    </a:lnTo>
                    <a:lnTo>
                      <a:pt x="12" y="17"/>
                    </a:lnTo>
                    <a:lnTo>
                      <a:pt x="17" y="24"/>
                    </a:lnTo>
                    <a:lnTo>
                      <a:pt x="15" y="24"/>
                    </a:lnTo>
                    <a:lnTo>
                      <a:pt x="10" y="19"/>
                    </a:lnTo>
                    <a:lnTo>
                      <a:pt x="10" y="17"/>
                    </a:lnTo>
                    <a:lnTo>
                      <a:pt x="7" y="17"/>
                    </a:lnTo>
                    <a:lnTo>
                      <a:pt x="5" y="12"/>
                    </a:lnTo>
                  </a:path>
                </a:pathLst>
              </a:custGeom>
              <a:grpFill/>
              <a:ln w="9525">
                <a:noFill/>
                <a:round/>
                <a:headEnd/>
                <a:tailEnd/>
              </a:ln>
            </p:spPr>
            <p:txBody>
              <a:bodyPr/>
              <a:lstStyle/>
              <a:p>
                <a:pPr>
                  <a:defRPr/>
                </a:pPr>
                <a:endParaRPr lang="en-US" sz="1200" kern="0">
                  <a:solidFill>
                    <a:srgbClr val="0096D6"/>
                  </a:solidFill>
                </a:endParaRPr>
              </a:p>
            </p:txBody>
          </p:sp>
          <p:sp>
            <p:nvSpPr>
              <p:cNvPr id="2582" name="Freeform 1158"/>
              <p:cNvSpPr>
                <a:spLocks/>
              </p:cNvSpPr>
              <p:nvPr/>
            </p:nvSpPr>
            <p:spPr bwMode="auto">
              <a:xfrm>
                <a:off x="1151" y="1754"/>
                <a:ext cx="5" cy="5"/>
              </a:xfrm>
              <a:custGeom>
                <a:avLst/>
                <a:gdLst>
                  <a:gd name="T0" fmla="*/ 0 w 5"/>
                  <a:gd name="T1" fmla="*/ 3 h 5"/>
                  <a:gd name="T2" fmla="*/ 0 w 5"/>
                  <a:gd name="T3" fmla="*/ 3 h 5"/>
                  <a:gd name="T4" fmla="*/ 2 w 5"/>
                  <a:gd name="T5" fmla="*/ 0 h 5"/>
                  <a:gd name="T6" fmla="*/ 5 w 5"/>
                  <a:gd name="T7" fmla="*/ 3 h 5"/>
                  <a:gd name="T8" fmla="*/ 5 w 5"/>
                  <a:gd name="T9" fmla="*/ 3 h 5"/>
                  <a:gd name="T10" fmla="*/ 2 w 5"/>
                  <a:gd name="T11" fmla="*/ 5 h 5"/>
                  <a:gd name="T12" fmla="*/ 0 w 5"/>
                  <a:gd name="T13" fmla="*/ 3 h 5"/>
                  <a:gd name="T14" fmla="*/ 0 w 5"/>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3"/>
                    </a:moveTo>
                    <a:lnTo>
                      <a:pt x="0" y="3"/>
                    </a:lnTo>
                    <a:lnTo>
                      <a:pt x="2" y="0"/>
                    </a:lnTo>
                    <a:lnTo>
                      <a:pt x="5" y="3"/>
                    </a:lnTo>
                    <a:lnTo>
                      <a:pt x="2"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583" name="Freeform 1159"/>
              <p:cNvSpPr>
                <a:spLocks/>
              </p:cNvSpPr>
              <p:nvPr/>
            </p:nvSpPr>
            <p:spPr bwMode="auto">
              <a:xfrm>
                <a:off x="1151" y="1754"/>
                <a:ext cx="5" cy="5"/>
              </a:xfrm>
              <a:custGeom>
                <a:avLst/>
                <a:gdLst>
                  <a:gd name="T0" fmla="*/ 0 w 5"/>
                  <a:gd name="T1" fmla="*/ 3 h 5"/>
                  <a:gd name="T2" fmla="*/ 0 w 5"/>
                  <a:gd name="T3" fmla="*/ 3 h 5"/>
                  <a:gd name="T4" fmla="*/ 2 w 5"/>
                  <a:gd name="T5" fmla="*/ 0 h 5"/>
                  <a:gd name="T6" fmla="*/ 5 w 5"/>
                  <a:gd name="T7" fmla="*/ 3 h 5"/>
                  <a:gd name="T8" fmla="*/ 5 w 5"/>
                  <a:gd name="T9" fmla="*/ 3 h 5"/>
                  <a:gd name="T10" fmla="*/ 2 w 5"/>
                  <a:gd name="T11" fmla="*/ 5 h 5"/>
                  <a:gd name="T12" fmla="*/ 0 w 5"/>
                  <a:gd name="T13" fmla="*/ 3 h 5"/>
                  <a:gd name="T14" fmla="*/ 0 w 5"/>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3"/>
                    </a:moveTo>
                    <a:lnTo>
                      <a:pt x="0" y="3"/>
                    </a:lnTo>
                    <a:lnTo>
                      <a:pt x="2" y="0"/>
                    </a:lnTo>
                    <a:lnTo>
                      <a:pt x="5" y="3"/>
                    </a:lnTo>
                    <a:lnTo>
                      <a:pt x="2"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584" name="Freeform 1160"/>
              <p:cNvSpPr>
                <a:spLocks/>
              </p:cNvSpPr>
              <p:nvPr/>
            </p:nvSpPr>
            <p:spPr bwMode="auto">
              <a:xfrm>
                <a:off x="1153" y="1764"/>
                <a:ext cx="10" cy="9"/>
              </a:xfrm>
              <a:custGeom>
                <a:avLst/>
                <a:gdLst>
                  <a:gd name="T0" fmla="*/ 0 w 10"/>
                  <a:gd name="T1" fmla="*/ 0 h 9"/>
                  <a:gd name="T2" fmla="*/ 3 w 10"/>
                  <a:gd name="T3" fmla="*/ 2 h 9"/>
                  <a:gd name="T4" fmla="*/ 7 w 10"/>
                  <a:gd name="T5" fmla="*/ 5 h 9"/>
                  <a:gd name="T6" fmla="*/ 7 w 10"/>
                  <a:gd name="T7" fmla="*/ 9 h 9"/>
                  <a:gd name="T8" fmla="*/ 10 w 10"/>
                  <a:gd name="T9" fmla="*/ 9 h 9"/>
                  <a:gd name="T10" fmla="*/ 7 w 10"/>
                  <a:gd name="T11" fmla="*/ 9 h 9"/>
                  <a:gd name="T12" fmla="*/ 5 w 10"/>
                  <a:gd name="T13" fmla="*/ 7 h 9"/>
                  <a:gd name="T14" fmla="*/ 3 w 10"/>
                  <a:gd name="T15" fmla="*/ 5 h 9"/>
                  <a:gd name="T16" fmla="*/ 3 w 10"/>
                  <a:gd name="T17" fmla="*/ 5 h 9"/>
                  <a:gd name="T18" fmla="*/ 0 w 10"/>
                  <a:gd name="T19" fmla="*/ 2 h 9"/>
                  <a:gd name="T20" fmla="*/ 0 w 1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0" y="0"/>
                    </a:moveTo>
                    <a:lnTo>
                      <a:pt x="3" y="2"/>
                    </a:lnTo>
                    <a:lnTo>
                      <a:pt x="7" y="5"/>
                    </a:lnTo>
                    <a:lnTo>
                      <a:pt x="7" y="9"/>
                    </a:lnTo>
                    <a:lnTo>
                      <a:pt x="10" y="9"/>
                    </a:lnTo>
                    <a:lnTo>
                      <a:pt x="7" y="9"/>
                    </a:lnTo>
                    <a:lnTo>
                      <a:pt x="5" y="7"/>
                    </a:lnTo>
                    <a:lnTo>
                      <a:pt x="3"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85" name="Freeform 1161"/>
              <p:cNvSpPr>
                <a:spLocks/>
              </p:cNvSpPr>
              <p:nvPr/>
            </p:nvSpPr>
            <p:spPr bwMode="auto">
              <a:xfrm>
                <a:off x="1153" y="1764"/>
                <a:ext cx="10" cy="9"/>
              </a:xfrm>
              <a:custGeom>
                <a:avLst/>
                <a:gdLst>
                  <a:gd name="T0" fmla="*/ 0 w 10"/>
                  <a:gd name="T1" fmla="*/ 0 h 9"/>
                  <a:gd name="T2" fmla="*/ 3 w 10"/>
                  <a:gd name="T3" fmla="*/ 2 h 9"/>
                  <a:gd name="T4" fmla="*/ 7 w 10"/>
                  <a:gd name="T5" fmla="*/ 5 h 9"/>
                  <a:gd name="T6" fmla="*/ 7 w 10"/>
                  <a:gd name="T7" fmla="*/ 9 h 9"/>
                  <a:gd name="T8" fmla="*/ 10 w 10"/>
                  <a:gd name="T9" fmla="*/ 9 h 9"/>
                  <a:gd name="T10" fmla="*/ 7 w 10"/>
                  <a:gd name="T11" fmla="*/ 9 h 9"/>
                  <a:gd name="T12" fmla="*/ 5 w 10"/>
                  <a:gd name="T13" fmla="*/ 7 h 9"/>
                  <a:gd name="T14" fmla="*/ 3 w 10"/>
                  <a:gd name="T15" fmla="*/ 5 h 9"/>
                  <a:gd name="T16" fmla="*/ 3 w 10"/>
                  <a:gd name="T17" fmla="*/ 5 h 9"/>
                  <a:gd name="T18" fmla="*/ 0 w 10"/>
                  <a:gd name="T19" fmla="*/ 2 h 9"/>
                  <a:gd name="T20" fmla="*/ 0 w 1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0" y="0"/>
                    </a:moveTo>
                    <a:lnTo>
                      <a:pt x="3" y="2"/>
                    </a:lnTo>
                    <a:lnTo>
                      <a:pt x="7" y="5"/>
                    </a:lnTo>
                    <a:lnTo>
                      <a:pt x="7" y="9"/>
                    </a:lnTo>
                    <a:lnTo>
                      <a:pt x="10" y="9"/>
                    </a:lnTo>
                    <a:lnTo>
                      <a:pt x="7" y="9"/>
                    </a:lnTo>
                    <a:lnTo>
                      <a:pt x="5" y="7"/>
                    </a:lnTo>
                    <a:lnTo>
                      <a:pt x="3"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86" name="Freeform 1162"/>
              <p:cNvSpPr>
                <a:spLocks/>
              </p:cNvSpPr>
              <p:nvPr/>
            </p:nvSpPr>
            <p:spPr bwMode="auto">
              <a:xfrm>
                <a:off x="1156" y="1759"/>
                <a:ext cx="9" cy="14"/>
              </a:xfrm>
              <a:custGeom>
                <a:avLst/>
                <a:gdLst>
                  <a:gd name="T0" fmla="*/ 7 w 9"/>
                  <a:gd name="T1" fmla="*/ 5 h 14"/>
                  <a:gd name="T2" fmla="*/ 7 w 9"/>
                  <a:gd name="T3" fmla="*/ 5 h 14"/>
                  <a:gd name="T4" fmla="*/ 7 w 9"/>
                  <a:gd name="T5" fmla="*/ 7 h 14"/>
                  <a:gd name="T6" fmla="*/ 9 w 9"/>
                  <a:gd name="T7" fmla="*/ 10 h 14"/>
                  <a:gd name="T8" fmla="*/ 9 w 9"/>
                  <a:gd name="T9" fmla="*/ 14 h 14"/>
                  <a:gd name="T10" fmla="*/ 9 w 9"/>
                  <a:gd name="T11" fmla="*/ 14 h 14"/>
                  <a:gd name="T12" fmla="*/ 2 w 9"/>
                  <a:gd name="T13" fmla="*/ 5 h 14"/>
                  <a:gd name="T14" fmla="*/ 2 w 9"/>
                  <a:gd name="T15" fmla="*/ 3 h 14"/>
                  <a:gd name="T16" fmla="*/ 2 w 9"/>
                  <a:gd name="T17" fmla="*/ 3 h 14"/>
                  <a:gd name="T18" fmla="*/ 0 w 9"/>
                  <a:gd name="T19" fmla="*/ 0 h 14"/>
                  <a:gd name="T20" fmla="*/ 0 w 9"/>
                  <a:gd name="T21" fmla="*/ 0 h 14"/>
                  <a:gd name="T22" fmla="*/ 2 w 9"/>
                  <a:gd name="T23" fmla="*/ 0 h 14"/>
                  <a:gd name="T24" fmla="*/ 4 w 9"/>
                  <a:gd name="T25" fmla="*/ 3 h 14"/>
                  <a:gd name="T26" fmla="*/ 7 w 9"/>
                  <a:gd name="T27" fmla="*/ 5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7" y="5"/>
                    </a:moveTo>
                    <a:lnTo>
                      <a:pt x="7" y="5"/>
                    </a:lnTo>
                    <a:lnTo>
                      <a:pt x="7" y="7"/>
                    </a:lnTo>
                    <a:lnTo>
                      <a:pt x="9" y="10"/>
                    </a:lnTo>
                    <a:lnTo>
                      <a:pt x="9" y="14"/>
                    </a:lnTo>
                    <a:lnTo>
                      <a:pt x="2" y="5"/>
                    </a:lnTo>
                    <a:lnTo>
                      <a:pt x="2" y="3"/>
                    </a:lnTo>
                    <a:lnTo>
                      <a:pt x="0" y="0"/>
                    </a:lnTo>
                    <a:lnTo>
                      <a:pt x="2" y="0"/>
                    </a:lnTo>
                    <a:lnTo>
                      <a:pt x="4" y="3"/>
                    </a:lnTo>
                    <a:lnTo>
                      <a:pt x="7" y="5"/>
                    </a:lnTo>
                    <a:close/>
                  </a:path>
                </a:pathLst>
              </a:custGeom>
              <a:grpFill/>
              <a:ln w="9525">
                <a:noFill/>
                <a:round/>
                <a:headEnd/>
                <a:tailEnd/>
              </a:ln>
            </p:spPr>
            <p:txBody>
              <a:bodyPr/>
              <a:lstStyle/>
              <a:p>
                <a:pPr>
                  <a:defRPr/>
                </a:pPr>
                <a:endParaRPr lang="en-US" sz="1200" kern="0">
                  <a:solidFill>
                    <a:srgbClr val="0096D6"/>
                  </a:solidFill>
                </a:endParaRPr>
              </a:p>
            </p:txBody>
          </p:sp>
          <p:sp>
            <p:nvSpPr>
              <p:cNvPr id="2587" name="Freeform 1163"/>
              <p:cNvSpPr>
                <a:spLocks/>
              </p:cNvSpPr>
              <p:nvPr/>
            </p:nvSpPr>
            <p:spPr bwMode="auto">
              <a:xfrm>
                <a:off x="1156" y="1759"/>
                <a:ext cx="9" cy="14"/>
              </a:xfrm>
              <a:custGeom>
                <a:avLst/>
                <a:gdLst>
                  <a:gd name="T0" fmla="*/ 7 w 9"/>
                  <a:gd name="T1" fmla="*/ 5 h 14"/>
                  <a:gd name="T2" fmla="*/ 7 w 9"/>
                  <a:gd name="T3" fmla="*/ 5 h 14"/>
                  <a:gd name="T4" fmla="*/ 7 w 9"/>
                  <a:gd name="T5" fmla="*/ 7 h 14"/>
                  <a:gd name="T6" fmla="*/ 9 w 9"/>
                  <a:gd name="T7" fmla="*/ 10 h 14"/>
                  <a:gd name="T8" fmla="*/ 9 w 9"/>
                  <a:gd name="T9" fmla="*/ 14 h 14"/>
                  <a:gd name="T10" fmla="*/ 9 w 9"/>
                  <a:gd name="T11" fmla="*/ 14 h 14"/>
                  <a:gd name="T12" fmla="*/ 2 w 9"/>
                  <a:gd name="T13" fmla="*/ 5 h 14"/>
                  <a:gd name="T14" fmla="*/ 2 w 9"/>
                  <a:gd name="T15" fmla="*/ 3 h 14"/>
                  <a:gd name="T16" fmla="*/ 2 w 9"/>
                  <a:gd name="T17" fmla="*/ 3 h 14"/>
                  <a:gd name="T18" fmla="*/ 0 w 9"/>
                  <a:gd name="T19" fmla="*/ 0 h 14"/>
                  <a:gd name="T20" fmla="*/ 0 w 9"/>
                  <a:gd name="T21" fmla="*/ 0 h 14"/>
                  <a:gd name="T22" fmla="*/ 2 w 9"/>
                  <a:gd name="T23" fmla="*/ 0 h 14"/>
                  <a:gd name="T24" fmla="*/ 4 w 9"/>
                  <a:gd name="T25" fmla="*/ 3 h 14"/>
                  <a:gd name="T26" fmla="*/ 7 w 9"/>
                  <a:gd name="T27" fmla="*/ 5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7" y="5"/>
                    </a:moveTo>
                    <a:lnTo>
                      <a:pt x="7" y="5"/>
                    </a:lnTo>
                    <a:lnTo>
                      <a:pt x="7" y="7"/>
                    </a:lnTo>
                    <a:lnTo>
                      <a:pt x="9" y="10"/>
                    </a:lnTo>
                    <a:lnTo>
                      <a:pt x="9" y="14"/>
                    </a:lnTo>
                    <a:lnTo>
                      <a:pt x="2" y="5"/>
                    </a:lnTo>
                    <a:lnTo>
                      <a:pt x="2" y="3"/>
                    </a:lnTo>
                    <a:lnTo>
                      <a:pt x="0" y="0"/>
                    </a:lnTo>
                    <a:lnTo>
                      <a:pt x="2" y="0"/>
                    </a:lnTo>
                    <a:lnTo>
                      <a:pt x="4" y="3"/>
                    </a:lnTo>
                    <a:lnTo>
                      <a:pt x="7" y="5"/>
                    </a:lnTo>
                  </a:path>
                </a:pathLst>
              </a:custGeom>
              <a:grpFill/>
              <a:ln w="9525">
                <a:noFill/>
                <a:round/>
                <a:headEnd/>
                <a:tailEnd/>
              </a:ln>
            </p:spPr>
            <p:txBody>
              <a:bodyPr/>
              <a:lstStyle/>
              <a:p>
                <a:pPr>
                  <a:defRPr/>
                </a:pPr>
                <a:endParaRPr lang="en-US" sz="1200" kern="0">
                  <a:solidFill>
                    <a:srgbClr val="0096D6"/>
                  </a:solidFill>
                </a:endParaRPr>
              </a:p>
            </p:txBody>
          </p:sp>
          <p:sp>
            <p:nvSpPr>
              <p:cNvPr id="2588" name="Freeform 1164"/>
              <p:cNvSpPr>
                <a:spLocks/>
              </p:cNvSpPr>
              <p:nvPr/>
            </p:nvSpPr>
            <p:spPr bwMode="auto">
              <a:xfrm>
                <a:off x="1170" y="1783"/>
                <a:ext cx="2" cy="5"/>
              </a:xfrm>
              <a:custGeom>
                <a:avLst/>
                <a:gdLst>
                  <a:gd name="T0" fmla="*/ 0 w 2"/>
                  <a:gd name="T1" fmla="*/ 0 h 5"/>
                  <a:gd name="T2" fmla="*/ 0 w 2"/>
                  <a:gd name="T3" fmla="*/ 0 h 5"/>
                  <a:gd name="T4" fmla="*/ 2 w 2"/>
                  <a:gd name="T5" fmla="*/ 5 h 5"/>
                  <a:gd name="T6" fmla="*/ 2 w 2"/>
                  <a:gd name="T7" fmla="*/ 5 h 5"/>
                  <a:gd name="T8" fmla="*/ 2 w 2"/>
                  <a:gd name="T9" fmla="*/ 5 h 5"/>
                  <a:gd name="T10" fmla="*/ 0 w 2"/>
                  <a:gd name="T11" fmla="*/ 0 h 5"/>
                  <a:gd name="T12" fmla="*/ 0 w 2"/>
                  <a:gd name="T13" fmla="*/ 0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0"/>
                    </a:moveTo>
                    <a:lnTo>
                      <a:pt x="0" y="0"/>
                    </a:lnTo>
                    <a:lnTo>
                      <a:pt x="2"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89" name="Freeform 1165"/>
              <p:cNvSpPr>
                <a:spLocks/>
              </p:cNvSpPr>
              <p:nvPr/>
            </p:nvSpPr>
            <p:spPr bwMode="auto">
              <a:xfrm>
                <a:off x="1170" y="1783"/>
                <a:ext cx="2" cy="5"/>
              </a:xfrm>
              <a:custGeom>
                <a:avLst/>
                <a:gdLst>
                  <a:gd name="T0" fmla="*/ 0 w 2"/>
                  <a:gd name="T1" fmla="*/ 0 h 5"/>
                  <a:gd name="T2" fmla="*/ 0 w 2"/>
                  <a:gd name="T3" fmla="*/ 0 h 5"/>
                  <a:gd name="T4" fmla="*/ 2 w 2"/>
                  <a:gd name="T5" fmla="*/ 5 h 5"/>
                  <a:gd name="T6" fmla="*/ 2 w 2"/>
                  <a:gd name="T7" fmla="*/ 5 h 5"/>
                  <a:gd name="T8" fmla="*/ 2 w 2"/>
                  <a:gd name="T9" fmla="*/ 5 h 5"/>
                  <a:gd name="T10" fmla="*/ 0 w 2"/>
                  <a:gd name="T11" fmla="*/ 0 h 5"/>
                  <a:gd name="T12" fmla="*/ 0 w 2"/>
                  <a:gd name="T13" fmla="*/ 0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0"/>
                    </a:moveTo>
                    <a:lnTo>
                      <a:pt x="0" y="0"/>
                    </a:lnTo>
                    <a:lnTo>
                      <a:pt x="2"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90" name="Freeform 1166"/>
              <p:cNvSpPr>
                <a:spLocks/>
              </p:cNvSpPr>
              <p:nvPr/>
            </p:nvSpPr>
            <p:spPr bwMode="auto">
              <a:xfrm>
                <a:off x="1182" y="1823"/>
                <a:ext cx="66" cy="52"/>
              </a:xfrm>
              <a:custGeom>
                <a:avLst/>
                <a:gdLst>
                  <a:gd name="T0" fmla="*/ 12 w 66"/>
                  <a:gd name="T1" fmla="*/ 12 h 52"/>
                  <a:gd name="T2" fmla="*/ 12 w 66"/>
                  <a:gd name="T3" fmla="*/ 12 h 52"/>
                  <a:gd name="T4" fmla="*/ 4 w 66"/>
                  <a:gd name="T5" fmla="*/ 5 h 52"/>
                  <a:gd name="T6" fmla="*/ 2 w 66"/>
                  <a:gd name="T7" fmla="*/ 7 h 52"/>
                  <a:gd name="T8" fmla="*/ 0 w 66"/>
                  <a:gd name="T9" fmla="*/ 5 h 52"/>
                  <a:gd name="T10" fmla="*/ 0 w 66"/>
                  <a:gd name="T11" fmla="*/ 2 h 52"/>
                  <a:gd name="T12" fmla="*/ 4 w 66"/>
                  <a:gd name="T13" fmla="*/ 0 h 52"/>
                  <a:gd name="T14" fmla="*/ 14 w 66"/>
                  <a:gd name="T15" fmla="*/ 5 h 52"/>
                  <a:gd name="T16" fmla="*/ 38 w 66"/>
                  <a:gd name="T17" fmla="*/ 14 h 52"/>
                  <a:gd name="T18" fmla="*/ 38 w 66"/>
                  <a:gd name="T19" fmla="*/ 16 h 52"/>
                  <a:gd name="T20" fmla="*/ 45 w 66"/>
                  <a:gd name="T21" fmla="*/ 26 h 52"/>
                  <a:gd name="T22" fmla="*/ 45 w 66"/>
                  <a:gd name="T23" fmla="*/ 28 h 52"/>
                  <a:gd name="T24" fmla="*/ 52 w 66"/>
                  <a:gd name="T25" fmla="*/ 33 h 52"/>
                  <a:gd name="T26" fmla="*/ 54 w 66"/>
                  <a:gd name="T27" fmla="*/ 33 h 52"/>
                  <a:gd name="T28" fmla="*/ 59 w 66"/>
                  <a:gd name="T29" fmla="*/ 38 h 52"/>
                  <a:gd name="T30" fmla="*/ 63 w 66"/>
                  <a:gd name="T31" fmla="*/ 47 h 52"/>
                  <a:gd name="T32" fmla="*/ 66 w 66"/>
                  <a:gd name="T33" fmla="*/ 50 h 52"/>
                  <a:gd name="T34" fmla="*/ 63 w 66"/>
                  <a:gd name="T35" fmla="*/ 52 h 52"/>
                  <a:gd name="T36" fmla="*/ 54 w 66"/>
                  <a:gd name="T37" fmla="*/ 47 h 52"/>
                  <a:gd name="T38" fmla="*/ 49 w 66"/>
                  <a:gd name="T39" fmla="*/ 47 h 52"/>
                  <a:gd name="T40" fmla="*/ 47 w 66"/>
                  <a:gd name="T41" fmla="*/ 45 h 52"/>
                  <a:gd name="T42" fmla="*/ 47 w 66"/>
                  <a:gd name="T43" fmla="*/ 42 h 52"/>
                  <a:gd name="T44" fmla="*/ 45 w 66"/>
                  <a:gd name="T45" fmla="*/ 45 h 52"/>
                  <a:gd name="T46" fmla="*/ 42 w 66"/>
                  <a:gd name="T47" fmla="*/ 42 h 52"/>
                  <a:gd name="T48" fmla="*/ 45 w 66"/>
                  <a:gd name="T49" fmla="*/ 40 h 52"/>
                  <a:gd name="T50" fmla="*/ 45 w 66"/>
                  <a:gd name="T51" fmla="*/ 40 h 52"/>
                  <a:gd name="T52" fmla="*/ 42 w 66"/>
                  <a:gd name="T53" fmla="*/ 40 h 52"/>
                  <a:gd name="T54" fmla="*/ 38 w 66"/>
                  <a:gd name="T55" fmla="*/ 40 h 52"/>
                  <a:gd name="T56" fmla="*/ 38 w 66"/>
                  <a:gd name="T57" fmla="*/ 38 h 52"/>
                  <a:gd name="T58" fmla="*/ 35 w 66"/>
                  <a:gd name="T59" fmla="*/ 33 h 52"/>
                  <a:gd name="T60" fmla="*/ 30 w 66"/>
                  <a:gd name="T61" fmla="*/ 33 h 52"/>
                  <a:gd name="T62" fmla="*/ 26 w 66"/>
                  <a:gd name="T63" fmla="*/ 31 h 52"/>
                  <a:gd name="T64" fmla="*/ 26 w 66"/>
                  <a:gd name="T65" fmla="*/ 26 h 52"/>
                  <a:gd name="T66" fmla="*/ 30 w 66"/>
                  <a:gd name="T67" fmla="*/ 26 h 52"/>
                  <a:gd name="T68" fmla="*/ 26 w 66"/>
                  <a:gd name="T69" fmla="*/ 26 h 52"/>
                  <a:gd name="T70" fmla="*/ 26 w 66"/>
                  <a:gd name="T71" fmla="*/ 24 h 52"/>
                  <a:gd name="T72" fmla="*/ 23 w 66"/>
                  <a:gd name="T73" fmla="*/ 21 h 52"/>
                  <a:gd name="T74" fmla="*/ 19 w 66"/>
                  <a:gd name="T75" fmla="*/ 21 h 52"/>
                  <a:gd name="T76" fmla="*/ 16 w 66"/>
                  <a:gd name="T77" fmla="*/ 21 h 52"/>
                  <a:gd name="T78" fmla="*/ 16 w 66"/>
                  <a:gd name="T79" fmla="*/ 19 h 52"/>
                  <a:gd name="T80" fmla="*/ 16 w 66"/>
                  <a:gd name="T81" fmla="*/ 16 h 52"/>
                  <a:gd name="T82" fmla="*/ 14 w 66"/>
                  <a:gd name="T83" fmla="*/ 19 h 52"/>
                  <a:gd name="T84" fmla="*/ 9 w 66"/>
                  <a:gd name="T85" fmla="*/ 16 h 52"/>
                  <a:gd name="T86" fmla="*/ 7 w 66"/>
                  <a:gd name="T87" fmla="*/ 16 h 52"/>
                  <a:gd name="T88" fmla="*/ 7 w 66"/>
                  <a:gd name="T89" fmla="*/ 16 h 52"/>
                  <a:gd name="T90" fmla="*/ 7 w 66"/>
                  <a:gd name="T91" fmla="*/ 12 h 52"/>
                  <a:gd name="T92" fmla="*/ 4 w 66"/>
                  <a:gd name="T93" fmla="*/ 9 h 52"/>
                  <a:gd name="T94" fmla="*/ 9 w 66"/>
                  <a:gd name="T95" fmla="*/ 9 h 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52"/>
                  <a:gd name="T146" fmla="*/ 66 w 66"/>
                  <a:gd name="T147" fmla="*/ 52 h 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52">
                    <a:moveTo>
                      <a:pt x="12" y="12"/>
                    </a:moveTo>
                    <a:lnTo>
                      <a:pt x="12" y="12"/>
                    </a:lnTo>
                    <a:lnTo>
                      <a:pt x="12" y="7"/>
                    </a:lnTo>
                    <a:lnTo>
                      <a:pt x="4" y="5"/>
                    </a:lnTo>
                    <a:lnTo>
                      <a:pt x="2" y="7"/>
                    </a:lnTo>
                    <a:lnTo>
                      <a:pt x="0" y="7"/>
                    </a:lnTo>
                    <a:lnTo>
                      <a:pt x="0" y="5"/>
                    </a:lnTo>
                    <a:lnTo>
                      <a:pt x="0" y="2"/>
                    </a:lnTo>
                    <a:lnTo>
                      <a:pt x="2" y="2"/>
                    </a:lnTo>
                    <a:lnTo>
                      <a:pt x="4" y="0"/>
                    </a:lnTo>
                    <a:lnTo>
                      <a:pt x="12" y="2"/>
                    </a:lnTo>
                    <a:lnTo>
                      <a:pt x="14" y="5"/>
                    </a:lnTo>
                    <a:lnTo>
                      <a:pt x="35" y="12"/>
                    </a:lnTo>
                    <a:lnTo>
                      <a:pt x="38" y="14"/>
                    </a:lnTo>
                    <a:lnTo>
                      <a:pt x="38" y="16"/>
                    </a:lnTo>
                    <a:lnTo>
                      <a:pt x="45" y="24"/>
                    </a:lnTo>
                    <a:lnTo>
                      <a:pt x="45" y="26"/>
                    </a:lnTo>
                    <a:lnTo>
                      <a:pt x="45" y="28"/>
                    </a:lnTo>
                    <a:lnTo>
                      <a:pt x="47" y="28"/>
                    </a:lnTo>
                    <a:lnTo>
                      <a:pt x="52" y="33"/>
                    </a:lnTo>
                    <a:lnTo>
                      <a:pt x="54" y="33"/>
                    </a:lnTo>
                    <a:lnTo>
                      <a:pt x="56" y="33"/>
                    </a:lnTo>
                    <a:lnTo>
                      <a:pt x="59" y="38"/>
                    </a:lnTo>
                    <a:lnTo>
                      <a:pt x="63" y="47"/>
                    </a:lnTo>
                    <a:lnTo>
                      <a:pt x="66" y="50"/>
                    </a:lnTo>
                    <a:lnTo>
                      <a:pt x="66" y="52"/>
                    </a:lnTo>
                    <a:lnTo>
                      <a:pt x="63" y="52"/>
                    </a:lnTo>
                    <a:lnTo>
                      <a:pt x="54" y="50"/>
                    </a:lnTo>
                    <a:lnTo>
                      <a:pt x="54" y="47"/>
                    </a:lnTo>
                    <a:lnTo>
                      <a:pt x="52" y="47"/>
                    </a:lnTo>
                    <a:lnTo>
                      <a:pt x="49" y="47"/>
                    </a:lnTo>
                    <a:lnTo>
                      <a:pt x="47" y="47"/>
                    </a:lnTo>
                    <a:lnTo>
                      <a:pt x="47" y="45"/>
                    </a:lnTo>
                    <a:lnTo>
                      <a:pt x="49" y="42"/>
                    </a:lnTo>
                    <a:lnTo>
                      <a:pt x="47" y="42"/>
                    </a:lnTo>
                    <a:lnTo>
                      <a:pt x="47" y="45"/>
                    </a:lnTo>
                    <a:lnTo>
                      <a:pt x="45" y="45"/>
                    </a:lnTo>
                    <a:lnTo>
                      <a:pt x="42" y="42"/>
                    </a:lnTo>
                    <a:lnTo>
                      <a:pt x="42" y="40"/>
                    </a:lnTo>
                    <a:lnTo>
                      <a:pt x="45" y="40"/>
                    </a:lnTo>
                    <a:lnTo>
                      <a:pt x="42" y="38"/>
                    </a:lnTo>
                    <a:lnTo>
                      <a:pt x="42" y="40"/>
                    </a:lnTo>
                    <a:lnTo>
                      <a:pt x="40" y="40"/>
                    </a:lnTo>
                    <a:lnTo>
                      <a:pt x="38" y="40"/>
                    </a:lnTo>
                    <a:lnTo>
                      <a:pt x="35" y="38"/>
                    </a:lnTo>
                    <a:lnTo>
                      <a:pt x="38" y="38"/>
                    </a:lnTo>
                    <a:lnTo>
                      <a:pt x="38" y="35"/>
                    </a:lnTo>
                    <a:lnTo>
                      <a:pt x="35" y="33"/>
                    </a:lnTo>
                    <a:lnTo>
                      <a:pt x="30" y="33"/>
                    </a:lnTo>
                    <a:lnTo>
                      <a:pt x="28" y="31"/>
                    </a:lnTo>
                    <a:lnTo>
                      <a:pt x="26" y="31"/>
                    </a:lnTo>
                    <a:lnTo>
                      <a:pt x="23" y="28"/>
                    </a:lnTo>
                    <a:lnTo>
                      <a:pt x="26" y="26"/>
                    </a:lnTo>
                    <a:lnTo>
                      <a:pt x="28" y="28"/>
                    </a:lnTo>
                    <a:lnTo>
                      <a:pt x="30" y="26"/>
                    </a:lnTo>
                    <a:lnTo>
                      <a:pt x="28" y="26"/>
                    </a:lnTo>
                    <a:lnTo>
                      <a:pt x="26" y="26"/>
                    </a:lnTo>
                    <a:lnTo>
                      <a:pt x="26" y="24"/>
                    </a:lnTo>
                    <a:lnTo>
                      <a:pt x="23" y="24"/>
                    </a:lnTo>
                    <a:lnTo>
                      <a:pt x="23" y="21"/>
                    </a:lnTo>
                    <a:lnTo>
                      <a:pt x="21" y="21"/>
                    </a:lnTo>
                    <a:lnTo>
                      <a:pt x="19" y="21"/>
                    </a:lnTo>
                    <a:lnTo>
                      <a:pt x="16" y="21"/>
                    </a:lnTo>
                    <a:lnTo>
                      <a:pt x="16" y="19"/>
                    </a:lnTo>
                    <a:lnTo>
                      <a:pt x="16" y="16"/>
                    </a:lnTo>
                    <a:lnTo>
                      <a:pt x="14" y="16"/>
                    </a:lnTo>
                    <a:lnTo>
                      <a:pt x="14" y="19"/>
                    </a:lnTo>
                    <a:lnTo>
                      <a:pt x="12" y="16"/>
                    </a:lnTo>
                    <a:lnTo>
                      <a:pt x="9" y="16"/>
                    </a:lnTo>
                    <a:lnTo>
                      <a:pt x="9" y="14"/>
                    </a:lnTo>
                    <a:lnTo>
                      <a:pt x="7" y="16"/>
                    </a:lnTo>
                    <a:lnTo>
                      <a:pt x="7" y="14"/>
                    </a:lnTo>
                    <a:lnTo>
                      <a:pt x="7" y="12"/>
                    </a:lnTo>
                    <a:lnTo>
                      <a:pt x="4" y="12"/>
                    </a:lnTo>
                    <a:lnTo>
                      <a:pt x="4" y="9"/>
                    </a:lnTo>
                    <a:lnTo>
                      <a:pt x="7" y="9"/>
                    </a:lnTo>
                    <a:lnTo>
                      <a:pt x="9" y="9"/>
                    </a:lnTo>
                    <a:lnTo>
                      <a:pt x="12" y="12"/>
                    </a:lnTo>
                    <a:close/>
                  </a:path>
                </a:pathLst>
              </a:custGeom>
              <a:grpFill/>
              <a:ln w="9525">
                <a:noFill/>
                <a:round/>
                <a:headEnd/>
                <a:tailEnd/>
              </a:ln>
            </p:spPr>
            <p:txBody>
              <a:bodyPr/>
              <a:lstStyle/>
              <a:p>
                <a:pPr>
                  <a:defRPr/>
                </a:pPr>
                <a:endParaRPr lang="en-US" sz="1200" kern="0">
                  <a:solidFill>
                    <a:srgbClr val="0096D6"/>
                  </a:solidFill>
                </a:endParaRPr>
              </a:p>
            </p:txBody>
          </p:sp>
          <p:sp>
            <p:nvSpPr>
              <p:cNvPr id="2591" name="Freeform 1167"/>
              <p:cNvSpPr>
                <a:spLocks/>
              </p:cNvSpPr>
              <p:nvPr/>
            </p:nvSpPr>
            <p:spPr bwMode="auto">
              <a:xfrm>
                <a:off x="1182" y="1823"/>
                <a:ext cx="66" cy="52"/>
              </a:xfrm>
              <a:custGeom>
                <a:avLst/>
                <a:gdLst>
                  <a:gd name="T0" fmla="*/ 12 w 66"/>
                  <a:gd name="T1" fmla="*/ 12 h 52"/>
                  <a:gd name="T2" fmla="*/ 12 w 66"/>
                  <a:gd name="T3" fmla="*/ 12 h 52"/>
                  <a:gd name="T4" fmla="*/ 4 w 66"/>
                  <a:gd name="T5" fmla="*/ 5 h 52"/>
                  <a:gd name="T6" fmla="*/ 2 w 66"/>
                  <a:gd name="T7" fmla="*/ 7 h 52"/>
                  <a:gd name="T8" fmla="*/ 0 w 66"/>
                  <a:gd name="T9" fmla="*/ 5 h 52"/>
                  <a:gd name="T10" fmla="*/ 0 w 66"/>
                  <a:gd name="T11" fmla="*/ 2 h 52"/>
                  <a:gd name="T12" fmla="*/ 4 w 66"/>
                  <a:gd name="T13" fmla="*/ 0 h 52"/>
                  <a:gd name="T14" fmla="*/ 14 w 66"/>
                  <a:gd name="T15" fmla="*/ 5 h 52"/>
                  <a:gd name="T16" fmla="*/ 38 w 66"/>
                  <a:gd name="T17" fmla="*/ 14 h 52"/>
                  <a:gd name="T18" fmla="*/ 38 w 66"/>
                  <a:gd name="T19" fmla="*/ 16 h 52"/>
                  <a:gd name="T20" fmla="*/ 45 w 66"/>
                  <a:gd name="T21" fmla="*/ 26 h 52"/>
                  <a:gd name="T22" fmla="*/ 45 w 66"/>
                  <a:gd name="T23" fmla="*/ 28 h 52"/>
                  <a:gd name="T24" fmla="*/ 52 w 66"/>
                  <a:gd name="T25" fmla="*/ 33 h 52"/>
                  <a:gd name="T26" fmla="*/ 54 w 66"/>
                  <a:gd name="T27" fmla="*/ 33 h 52"/>
                  <a:gd name="T28" fmla="*/ 59 w 66"/>
                  <a:gd name="T29" fmla="*/ 38 h 52"/>
                  <a:gd name="T30" fmla="*/ 63 w 66"/>
                  <a:gd name="T31" fmla="*/ 47 h 52"/>
                  <a:gd name="T32" fmla="*/ 66 w 66"/>
                  <a:gd name="T33" fmla="*/ 50 h 52"/>
                  <a:gd name="T34" fmla="*/ 63 w 66"/>
                  <a:gd name="T35" fmla="*/ 52 h 52"/>
                  <a:gd name="T36" fmla="*/ 54 w 66"/>
                  <a:gd name="T37" fmla="*/ 47 h 52"/>
                  <a:gd name="T38" fmla="*/ 49 w 66"/>
                  <a:gd name="T39" fmla="*/ 47 h 52"/>
                  <a:gd name="T40" fmla="*/ 47 w 66"/>
                  <a:gd name="T41" fmla="*/ 45 h 52"/>
                  <a:gd name="T42" fmla="*/ 47 w 66"/>
                  <a:gd name="T43" fmla="*/ 42 h 52"/>
                  <a:gd name="T44" fmla="*/ 45 w 66"/>
                  <a:gd name="T45" fmla="*/ 45 h 52"/>
                  <a:gd name="T46" fmla="*/ 42 w 66"/>
                  <a:gd name="T47" fmla="*/ 42 h 52"/>
                  <a:gd name="T48" fmla="*/ 45 w 66"/>
                  <a:gd name="T49" fmla="*/ 40 h 52"/>
                  <a:gd name="T50" fmla="*/ 45 w 66"/>
                  <a:gd name="T51" fmla="*/ 40 h 52"/>
                  <a:gd name="T52" fmla="*/ 42 w 66"/>
                  <a:gd name="T53" fmla="*/ 40 h 52"/>
                  <a:gd name="T54" fmla="*/ 38 w 66"/>
                  <a:gd name="T55" fmla="*/ 40 h 52"/>
                  <a:gd name="T56" fmla="*/ 38 w 66"/>
                  <a:gd name="T57" fmla="*/ 38 h 52"/>
                  <a:gd name="T58" fmla="*/ 35 w 66"/>
                  <a:gd name="T59" fmla="*/ 33 h 52"/>
                  <a:gd name="T60" fmla="*/ 30 w 66"/>
                  <a:gd name="T61" fmla="*/ 33 h 52"/>
                  <a:gd name="T62" fmla="*/ 26 w 66"/>
                  <a:gd name="T63" fmla="*/ 31 h 52"/>
                  <a:gd name="T64" fmla="*/ 26 w 66"/>
                  <a:gd name="T65" fmla="*/ 26 h 52"/>
                  <a:gd name="T66" fmla="*/ 30 w 66"/>
                  <a:gd name="T67" fmla="*/ 26 h 52"/>
                  <a:gd name="T68" fmla="*/ 26 w 66"/>
                  <a:gd name="T69" fmla="*/ 26 h 52"/>
                  <a:gd name="T70" fmla="*/ 26 w 66"/>
                  <a:gd name="T71" fmla="*/ 24 h 52"/>
                  <a:gd name="T72" fmla="*/ 23 w 66"/>
                  <a:gd name="T73" fmla="*/ 21 h 52"/>
                  <a:gd name="T74" fmla="*/ 19 w 66"/>
                  <a:gd name="T75" fmla="*/ 21 h 52"/>
                  <a:gd name="T76" fmla="*/ 16 w 66"/>
                  <a:gd name="T77" fmla="*/ 21 h 52"/>
                  <a:gd name="T78" fmla="*/ 16 w 66"/>
                  <a:gd name="T79" fmla="*/ 19 h 52"/>
                  <a:gd name="T80" fmla="*/ 16 w 66"/>
                  <a:gd name="T81" fmla="*/ 16 h 52"/>
                  <a:gd name="T82" fmla="*/ 14 w 66"/>
                  <a:gd name="T83" fmla="*/ 19 h 52"/>
                  <a:gd name="T84" fmla="*/ 9 w 66"/>
                  <a:gd name="T85" fmla="*/ 16 h 52"/>
                  <a:gd name="T86" fmla="*/ 7 w 66"/>
                  <a:gd name="T87" fmla="*/ 16 h 52"/>
                  <a:gd name="T88" fmla="*/ 7 w 66"/>
                  <a:gd name="T89" fmla="*/ 16 h 52"/>
                  <a:gd name="T90" fmla="*/ 7 w 66"/>
                  <a:gd name="T91" fmla="*/ 12 h 52"/>
                  <a:gd name="T92" fmla="*/ 4 w 66"/>
                  <a:gd name="T93" fmla="*/ 9 h 52"/>
                  <a:gd name="T94" fmla="*/ 9 w 66"/>
                  <a:gd name="T95" fmla="*/ 9 h 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52"/>
                  <a:gd name="T146" fmla="*/ 66 w 66"/>
                  <a:gd name="T147" fmla="*/ 52 h 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52">
                    <a:moveTo>
                      <a:pt x="12" y="12"/>
                    </a:moveTo>
                    <a:lnTo>
                      <a:pt x="12" y="12"/>
                    </a:lnTo>
                    <a:lnTo>
                      <a:pt x="12" y="7"/>
                    </a:lnTo>
                    <a:lnTo>
                      <a:pt x="4" y="5"/>
                    </a:lnTo>
                    <a:lnTo>
                      <a:pt x="2" y="7"/>
                    </a:lnTo>
                    <a:lnTo>
                      <a:pt x="0" y="7"/>
                    </a:lnTo>
                    <a:lnTo>
                      <a:pt x="0" y="5"/>
                    </a:lnTo>
                    <a:lnTo>
                      <a:pt x="0" y="2"/>
                    </a:lnTo>
                    <a:lnTo>
                      <a:pt x="2" y="2"/>
                    </a:lnTo>
                    <a:lnTo>
                      <a:pt x="4" y="0"/>
                    </a:lnTo>
                    <a:lnTo>
                      <a:pt x="12" y="2"/>
                    </a:lnTo>
                    <a:lnTo>
                      <a:pt x="14" y="5"/>
                    </a:lnTo>
                    <a:lnTo>
                      <a:pt x="35" y="12"/>
                    </a:lnTo>
                    <a:lnTo>
                      <a:pt x="38" y="14"/>
                    </a:lnTo>
                    <a:lnTo>
                      <a:pt x="38" y="16"/>
                    </a:lnTo>
                    <a:lnTo>
                      <a:pt x="45" y="24"/>
                    </a:lnTo>
                    <a:lnTo>
                      <a:pt x="45" y="26"/>
                    </a:lnTo>
                    <a:lnTo>
                      <a:pt x="45" y="28"/>
                    </a:lnTo>
                    <a:lnTo>
                      <a:pt x="47" y="28"/>
                    </a:lnTo>
                    <a:lnTo>
                      <a:pt x="52" y="33"/>
                    </a:lnTo>
                    <a:lnTo>
                      <a:pt x="54" y="33"/>
                    </a:lnTo>
                    <a:lnTo>
                      <a:pt x="56" y="33"/>
                    </a:lnTo>
                    <a:lnTo>
                      <a:pt x="59" y="38"/>
                    </a:lnTo>
                    <a:lnTo>
                      <a:pt x="63" y="47"/>
                    </a:lnTo>
                    <a:lnTo>
                      <a:pt x="66" y="50"/>
                    </a:lnTo>
                    <a:lnTo>
                      <a:pt x="66" y="52"/>
                    </a:lnTo>
                    <a:lnTo>
                      <a:pt x="63" y="52"/>
                    </a:lnTo>
                    <a:lnTo>
                      <a:pt x="54" y="50"/>
                    </a:lnTo>
                    <a:lnTo>
                      <a:pt x="54" y="47"/>
                    </a:lnTo>
                    <a:lnTo>
                      <a:pt x="52" y="47"/>
                    </a:lnTo>
                    <a:lnTo>
                      <a:pt x="49" y="47"/>
                    </a:lnTo>
                    <a:lnTo>
                      <a:pt x="47" y="47"/>
                    </a:lnTo>
                    <a:lnTo>
                      <a:pt x="47" y="45"/>
                    </a:lnTo>
                    <a:lnTo>
                      <a:pt x="49" y="42"/>
                    </a:lnTo>
                    <a:lnTo>
                      <a:pt x="47" y="42"/>
                    </a:lnTo>
                    <a:lnTo>
                      <a:pt x="47" y="45"/>
                    </a:lnTo>
                    <a:lnTo>
                      <a:pt x="45" y="45"/>
                    </a:lnTo>
                    <a:lnTo>
                      <a:pt x="42" y="42"/>
                    </a:lnTo>
                    <a:lnTo>
                      <a:pt x="42" y="40"/>
                    </a:lnTo>
                    <a:lnTo>
                      <a:pt x="45" y="40"/>
                    </a:lnTo>
                    <a:lnTo>
                      <a:pt x="42" y="38"/>
                    </a:lnTo>
                    <a:lnTo>
                      <a:pt x="42" y="40"/>
                    </a:lnTo>
                    <a:lnTo>
                      <a:pt x="40" y="40"/>
                    </a:lnTo>
                    <a:lnTo>
                      <a:pt x="38" y="40"/>
                    </a:lnTo>
                    <a:lnTo>
                      <a:pt x="35" y="38"/>
                    </a:lnTo>
                    <a:lnTo>
                      <a:pt x="38" y="38"/>
                    </a:lnTo>
                    <a:lnTo>
                      <a:pt x="38" y="35"/>
                    </a:lnTo>
                    <a:lnTo>
                      <a:pt x="35" y="33"/>
                    </a:lnTo>
                    <a:lnTo>
                      <a:pt x="30" y="33"/>
                    </a:lnTo>
                    <a:lnTo>
                      <a:pt x="28" y="31"/>
                    </a:lnTo>
                    <a:lnTo>
                      <a:pt x="26" y="31"/>
                    </a:lnTo>
                    <a:lnTo>
                      <a:pt x="23" y="28"/>
                    </a:lnTo>
                    <a:lnTo>
                      <a:pt x="26" y="26"/>
                    </a:lnTo>
                    <a:lnTo>
                      <a:pt x="28" y="28"/>
                    </a:lnTo>
                    <a:lnTo>
                      <a:pt x="30" y="26"/>
                    </a:lnTo>
                    <a:lnTo>
                      <a:pt x="28" y="26"/>
                    </a:lnTo>
                    <a:lnTo>
                      <a:pt x="26" y="26"/>
                    </a:lnTo>
                    <a:lnTo>
                      <a:pt x="26" y="24"/>
                    </a:lnTo>
                    <a:lnTo>
                      <a:pt x="23" y="24"/>
                    </a:lnTo>
                    <a:lnTo>
                      <a:pt x="23" y="21"/>
                    </a:lnTo>
                    <a:lnTo>
                      <a:pt x="21" y="21"/>
                    </a:lnTo>
                    <a:lnTo>
                      <a:pt x="19" y="21"/>
                    </a:lnTo>
                    <a:lnTo>
                      <a:pt x="16" y="21"/>
                    </a:lnTo>
                    <a:lnTo>
                      <a:pt x="16" y="19"/>
                    </a:lnTo>
                    <a:lnTo>
                      <a:pt x="16" y="16"/>
                    </a:lnTo>
                    <a:lnTo>
                      <a:pt x="14" y="16"/>
                    </a:lnTo>
                    <a:lnTo>
                      <a:pt x="14" y="19"/>
                    </a:lnTo>
                    <a:lnTo>
                      <a:pt x="12" y="16"/>
                    </a:lnTo>
                    <a:lnTo>
                      <a:pt x="9" y="16"/>
                    </a:lnTo>
                    <a:lnTo>
                      <a:pt x="9" y="14"/>
                    </a:lnTo>
                    <a:lnTo>
                      <a:pt x="7" y="16"/>
                    </a:lnTo>
                    <a:lnTo>
                      <a:pt x="7" y="14"/>
                    </a:lnTo>
                    <a:lnTo>
                      <a:pt x="7" y="12"/>
                    </a:lnTo>
                    <a:lnTo>
                      <a:pt x="4" y="12"/>
                    </a:lnTo>
                    <a:lnTo>
                      <a:pt x="4" y="9"/>
                    </a:lnTo>
                    <a:lnTo>
                      <a:pt x="7" y="9"/>
                    </a:lnTo>
                    <a:lnTo>
                      <a:pt x="9" y="9"/>
                    </a:lnTo>
                    <a:lnTo>
                      <a:pt x="12" y="12"/>
                    </a:lnTo>
                  </a:path>
                </a:pathLst>
              </a:custGeom>
              <a:grpFill/>
              <a:ln w="9525">
                <a:noFill/>
                <a:round/>
                <a:headEnd/>
                <a:tailEnd/>
              </a:ln>
            </p:spPr>
            <p:txBody>
              <a:bodyPr/>
              <a:lstStyle/>
              <a:p>
                <a:pPr>
                  <a:defRPr/>
                </a:pPr>
                <a:endParaRPr lang="en-US" sz="1200" kern="0">
                  <a:solidFill>
                    <a:srgbClr val="0096D6"/>
                  </a:solidFill>
                </a:endParaRPr>
              </a:p>
            </p:txBody>
          </p:sp>
          <p:sp>
            <p:nvSpPr>
              <p:cNvPr id="2592" name="Freeform 1168"/>
              <p:cNvSpPr>
                <a:spLocks/>
              </p:cNvSpPr>
              <p:nvPr/>
            </p:nvSpPr>
            <p:spPr bwMode="auto">
              <a:xfrm>
                <a:off x="2027" y="1842"/>
                <a:ext cx="36" cy="19"/>
              </a:xfrm>
              <a:custGeom>
                <a:avLst/>
                <a:gdLst>
                  <a:gd name="T0" fmla="*/ 7 w 36"/>
                  <a:gd name="T1" fmla="*/ 2 h 19"/>
                  <a:gd name="T2" fmla="*/ 24 w 36"/>
                  <a:gd name="T3" fmla="*/ 7 h 19"/>
                  <a:gd name="T4" fmla="*/ 29 w 36"/>
                  <a:gd name="T5" fmla="*/ 12 h 19"/>
                  <a:gd name="T6" fmla="*/ 31 w 36"/>
                  <a:gd name="T7" fmla="*/ 12 h 19"/>
                  <a:gd name="T8" fmla="*/ 33 w 36"/>
                  <a:gd name="T9" fmla="*/ 12 h 19"/>
                  <a:gd name="T10" fmla="*/ 33 w 36"/>
                  <a:gd name="T11" fmla="*/ 12 h 19"/>
                  <a:gd name="T12" fmla="*/ 33 w 36"/>
                  <a:gd name="T13" fmla="*/ 14 h 19"/>
                  <a:gd name="T14" fmla="*/ 33 w 36"/>
                  <a:gd name="T15" fmla="*/ 14 h 19"/>
                  <a:gd name="T16" fmla="*/ 36 w 36"/>
                  <a:gd name="T17" fmla="*/ 16 h 19"/>
                  <a:gd name="T18" fmla="*/ 36 w 36"/>
                  <a:gd name="T19" fmla="*/ 16 h 19"/>
                  <a:gd name="T20" fmla="*/ 33 w 36"/>
                  <a:gd name="T21" fmla="*/ 19 h 19"/>
                  <a:gd name="T22" fmla="*/ 22 w 36"/>
                  <a:gd name="T23" fmla="*/ 16 h 19"/>
                  <a:gd name="T24" fmla="*/ 15 w 36"/>
                  <a:gd name="T25" fmla="*/ 14 h 19"/>
                  <a:gd name="T26" fmla="*/ 12 w 36"/>
                  <a:gd name="T27" fmla="*/ 12 h 19"/>
                  <a:gd name="T28" fmla="*/ 10 w 36"/>
                  <a:gd name="T29" fmla="*/ 9 h 19"/>
                  <a:gd name="T30" fmla="*/ 0 w 36"/>
                  <a:gd name="T31" fmla="*/ 2 h 19"/>
                  <a:gd name="T32" fmla="*/ 0 w 36"/>
                  <a:gd name="T33" fmla="*/ 2 h 19"/>
                  <a:gd name="T34" fmla="*/ 3 w 36"/>
                  <a:gd name="T35" fmla="*/ 0 h 19"/>
                  <a:gd name="T36" fmla="*/ 7 w 36"/>
                  <a:gd name="T37" fmla="*/ 2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9"/>
                  <a:gd name="T59" fmla="*/ 36 w 3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9">
                    <a:moveTo>
                      <a:pt x="7" y="2"/>
                    </a:moveTo>
                    <a:lnTo>
                      <a:pt x="24" y="7"/>
                    </a:lnTo>
                    <a:lnTo>
                      <a:pt x="29" y="12"/>
                    </a:lnTo>
                    <a:lnTo>
                      <a:pt x="31" y="12"/>
                    </a:lnTo>
                    <a:lnTo>
                      <a:pt x="33" y="12"/>
                    </a:lnTo>
                    <a:lnTo>
                      <a:pt x="33" y="14"/>
                    </a:lnTo>
                    <a:lnTo>
                      <a:pt x="36" y="16"/>
                    </a:lnTo>
                    <a:lnTo>
                      <a:pt x="33" y="19"/>
                    </a:lnTo>
                    <a:lnTo>
                      <a:pt x="22" y="16"/>
                    </a:lnTo>
                    <a:lnTo>
                      <a:pt x="15" y="14"/>
                    </a:lnTo>
                    <a:lnTo>
                      <a:pt x="12" y="12"/>
                    </a:lnTo>
                    <a:lnTo>
                      <a:pt x="10" y="9"/>
                    </a:lnTo>
                    <a:lnTo>
                      <a:pt x="0" y="2"/>
                    </a:lnTo>
                    <a:lnTo>
                      <a:pt x="3" y="0"/>
                    </a:lnTo>
                    <a:lnTo>
                      <a:pt x="7" y="2"/>
                    </a:lnTo>
                    <a:close/>
                  </a:path>
                </a:pathLst>
              </a:custGeom>
              <a:grpFill/>
              <a:ln w="9525">
                <a:noFill/>
                <a:round/>
                <a:headEnd/>
                <a:tailEnd/>
              </a:ln>
            </p:spPr>
            <p:txBody>
              <a:bodyPr/>
              <a:lstStyle/>
              <a:p>
                <a:pPr>
                  <a:defRPr/>
                </a:pPr>
                <a:endParaRPr lang="en-US" sz="1200" kern="0">
                  <a:solidFill>
                    <a:srgbClr val="0096D6"/>
                  </a:solidFill>
                </a:endParaRPr>
              </a:p>
            </p:txBody>
          </p:sp>
          <p:sp>
            <p:nvSpPr>
              <p:cNvPr id="2593" name="Freeform 1169"/>
              <p:cNvSpPr>
                <a:spLocks/>
              </p:cNvSpPr>
              <p:nvPr/>
            </p:nvSpPr>
            <p:spPr bwMode="auto">
              <a:xfrm>
                <a:off x="2027" y="1842"/>
                <a:ext cx="36" cy="19"/>
              </a:xfrm>
              <a:custGeom>
                <a:avLst/>
                <a:gdLst>
                  <a:gd name="T0" fmla="*/ 7 w 36"/>
                  <a:gd name="T1" fmla="*/ 2 h 19"/>
                  <a:gd name="T2" fmla="*/ 24 w 36"/>
                  <a:gd name="T3" fmla="*/ 7 h 19"/>
                  <a:gd name="T4" fmla="*/ 29 w 36"/>
                  <a:gd name="T5" fmla="*/ 12 h 19"/>
                  <a:gd name="T6" fmla="*/ 31 w 36"/>
                  <a:gd name="T7" fmla="*/ 12 h 19"/>
                  <a:gd name="T8" fmla="*/ 33 w 36"/>
                  <a:gd name="T9" fmla="*/ 12 h 19"/>
                  <a:gd name="T10" fmla="*/ 33 w 36"/>
                  <a:gd name="T11" fmla="*/ 12 h 19"/>
                  <a:gd name="T12" fmla="*/ 33 w 36"/>
                  <a:gd name="T13" fmla="*/ 14 h 19"/>
                  <a:gd name="T14" fmla="*/ 33 w 36"/>
                  <a:gd name="T15" fmla="*/ 14 h 19"/>
                  <a:gd name="T16" fmla="*/ 36 w 36"/>
                  <a:gd name="T17" fmla="*/ 16 h 19"/>
                  <a:gd name="T18" fmla="*/ 36 w 36"/>
                  <a:gd name="T19" fmla="*/ 16 h 19"/>
                  <a:gd name="T20" fmla="*/ 33 w 36"/>
                  <a:gd name="T21" fmla="*/ 19 h 19"/>
                  <a:gd name="T22" fmla="*/ 22 w 36"/>
                  <a:gd name="T23" fmla="*/ 16 h 19"/>
                  <a:gd name="T24" fmla="*/ 15 w 36"/>
                  <a:gd name="T25" fmla="*/ 14 h 19"/>
                  <a:gd name="T26" fmla="*/ 12 w 36"/>
                  <a:gd name="T27" fmla="*/ 12 h 19"/>
                  <a:gd name="T28" fmla="*/ 10 w 36"/>
                  <a:gd name="T29" fmla="*/ 9 h 19"/>
                  <a:gd name="T30" fmla="*/ 0 w 36"/>
                  <a:gd name="T31" fmla="*/ 2 h 19"/>
                  <a:gd name="T32" fmla="*/ 0 w 36"/>
                  <a:gd name="T33" fmla="*/ 2 h 19"/>
                  <a:gd name="T34" fmla="*/ 3 w 36"/>
                  <a:gd name="T35" fmla="*/ 0 h 19"/>
                  <a:gd name="T36" fmla="*/ 7 w 36"/>
                  <a:gd name="T37" fmla="*/ 2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9"/>
                  <a:gd name="T59" fmla="*/ 36 w 3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9">
                    <a:moveTo>
                      <a:pt x="7" y="2"/>
                    </a:moveTo>
                    <a:lnTo>
                      <a:pt x="24" y="7"/>
                    </a:lnTo>
                    <a:lnTo>
                      <a:pt x="29" y="12"/>
                    </a:lnTo>
                    <a:lnTo>
                      <a:pt x="31" y="12"/>
                    </a:lnTo>
                    <a:lnTo>
                      <a:pt x="33" y="12"/>
                    </a:lnTo>
                    <a:lnTo>
                      <a:pt x="33" y="14"/>
                    </a:lnTo>
                    <a:lnTo>
                      <a:pt x="36" y="16"/>
                    </a:lnTo>
                    <a:lnTo>
                      <a:pt x="33" y="19"/>
                    </a:lnTo>
                    <a:lnTo>
                      <a:pt x="22" y="16"/>
                    </a:lnTo>
                    <a:lnTo>
                      <a:pt x="15" y="14"/>
                    </a:lnTo>
                    <a:lnTo>
                      <a:pt x="12" y="12"/>
                    </a:lnTo>
                    <a:lnTo>
                      <a:pt x="10" y="9"/>
                    </a:lnTo>
                    <a:lnTo>
                      <a:pt x="0" y="2"/>
                    </a:lnTo>
                    <a:lnTo>
                      <a:pt x="3" y="0"/>
                    </a:lnTo>
                    <a:lnTo>
                      <a:pt x="7" y="2"/>
                    </a:lnTo>
                  </a:path>
                </a:pathLst>
              </a:custGeom>
              <a:grpFill/>
              <a:ln w="9525">
                <a:noFill/>
                <a:round/>
                <a:headEnd/>
                <a:tailEnd/>
              </a:ln>
            </p:spPr>
            <p:txBody>
              <a:bodyPr/>
              <a:lstStyle/>
              <a:p>
                <a:pPr>
                  <a:defRPr/>
                </a:pPr>
                <a:endParaRPr lang="en-US" sz="1200" kern="0">
                  <a:solidFill>
                    <a:srgbClr val="0096D6"/>
                  </a:solidFill>
                </a:endParaRPr>
              </a:p>
            </p:txBody>
          </p:sp>
          <p:sp>
            <p:nvSpPr>
              <p:cNvPr id="2594" name="Freeform 1170"/>
              <p:cNvSpPr>
                <a:spLocks/>
              </p:cNvSpPr>
              <p:nvPr/>
            </p:nvSpPr>
            <p:spPr bwMode="auto">
              <a:xfrm>
                <a:off x="2134" y="1899"/>
                <a:ext cx="2" cy="7"/>
              </a:xfrm>
              <a:custGeom>
                <a:avLst/>
                <a:gdLst>
                  <a:gd name="T0" fmla="*/ 0 w 2"/>
                  <a:gd name="T1" fmla="*/ 0 h 7"/>
                  <a:gd name="T2" fmla="*/ 0 w 2"/>
                  <a:gd name="T3" fmla="*/ 2 h 7"/>
                  <a:gd name="T4" fmla="*/ 0 w 2"/>
                  <a:gd name="T5" fmla="*/ 7 h 7"/>
                  <a:gd name="T6" fmla="*/ 2 w 2"/>
                  <a:gd name="T7" fmla="*/ 7 h 7"/>
                  <a:gd name="T8" fmla="*/ 2 w 2"/>
                  <a:gd name="T9" fmla="*/ 2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0" y="2"/>
                    </a:lnTo>
                    <a:lnTo>
                      <a:pt x="0" y="7"/>
                    </a:lnTo>
                    <a:lnTo>
                      <a:pt x="2" y="7"/>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95" name="Freeform 1171"/>
              <p:cNvSpPr>
                <a:spLocks/>
              </p:cNvSpPr>
              <p:nvPr/>
            </p:nvSpPr>
            <p:spPr bwMode="auto">
              <a:xfrm>
                <a:off x="2134" y="1899"/>
                <a:ext cx="2" cy="7"/>
              </a:xfrm>
              <a:custGeom>
                <a:avLst/>
                <a:gdLst>
                  <a:gd name="T0" fmla="*/ 0 w 2"/>
                  <a:gd name="T1" fmla="*/ 0 h 7"/>
                  <a:gd name="T2" fmla="*/ 0 w 2"/>
                  <a:gd name="T3" fmla="*/ 2 h 7"/>
                  <a:gd name="T4" fmla="*/ 0 w 2"/>
                  <a:gd name="T5" fmla="*/ 7 h 7"/>
                  <a:gd name="T6" fmla="*/ 2 w 2"/>
                  <a:gd name="T7" fmla="*/ 7 h 7"/>
                  <a:gd name="T8" fmla="*/ 2 w 2"/>
                  <a:gd name="T9" fmla="*/ 2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0" y="2"/>
                    </a:lnTo>
                    <a:lnTo>
                      <a:pt x="0" y="7"/>
                    </a:lnTo>
                    <a:lnTo>
                      <a:pt x="2" y="7"/>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96" name="Freeform 1172"/>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597" name="Freeform 1173"/>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598" name="Freeform 1174"/>
              <p:cNvSpPr>
                <a:spLocks/>
              </p:cNvSpPr>
              <p:nvPr/>
            </p:nvSpPr>
            <p:spPr bwMode="auto">
              <a:xfrm>
                <a:off x="2093" y="1809"/>
                <a:ext cx="88" cy="101"/>
              </a:xfrm>
              <a:custGeom>
                <a:avLst/>
                <a:gdLst>
                  <a:gd name="T0" fmla="*/ 36 w 88"/>
                  <a:gd name="T1" fmla="*/ 7 h 101"/>
                  <a:gd name="T2" fmla="*/ 34 w 88"/>
                  <a:gd name="T3" fmla="*/ 12 h 101"/>
                  <a:gd name="T4" fmla="*/ 31 w 88"/>
                  <a:gd name="T5" fmla="*/ 16 h 101"/>
                  <a:gd name="T6" fmla="*/ 29 w 88"/>
                  <a:gd name="T7" fmla="*/ 21 h 101"/>
                  <a:gd name="T8" fmla="*/ 26 w 88"/>
                  <a:gd name="T9" fmla="*/ 28 h 101"/>
                  <a:gd name="T10" fmla="*/ 22 w 88"/>
                  <a:gd name="T11" fmla="*/ 38 h 101"/>
                  <a:gd name="T12" fmla="*/ 22 w 88"/>
                  <a:gd name="T13" fmla="*/ 42 h 101"/>
                  <a:gd name="T14" fmla="*/ 17 w 88"/>
                  <a:gd name="T15" fmla="*/ 47 h 101"/>
                  <a:gd name="T16" fmla="*/ 19 w 88"/>
                  <a:gd name="T17" fmla="*/ 49 h 101"/>
                  <a:gd name="T18" fmla="*/ 15 w 88"/>
                  <a:gd name="T19" fmla="*/ 52 h 101"/>
                  <a:gd name="T20" fmla="*/ 8 w 88"/>
                  <a:gd name="T21" fmla="*/ 61 h 101"/>
                  <a:gd name="T22" fmla="*/ 10 w 88"/>
                  <a:gd name="T23" fmla="*/ 64 h 101"/>
                  <a:gd name="T24" fmla="*/ 3 w 88"/>
                  <a:gd name="T25" fmla="*/ 75 h 101"/>
                  <a:gd name="T26" fmla="*/ 5 w 88"/>
                  <a:gd name="T27" fmla="*/ 82 h 101"/>
                  <a:gd name="T28" fmla="*/ 29 w 88"/>
                  <a:gd name="T29" fmla="*/ 82 h 101"/>
                  <a:gd name="T30" fmla="*/ 48 w 88"/>
                  <a:gd name="T31" fmla="*/ 78 h 101"/>
                  <a:gd name="T32" fmla="*/ 43 w 88"/>
                  <a:gd name="T33" fmla="*/ 85 h 101"/>
                  <a:gd name="T34" fmla="*/ 52 w 88"/>
                  <a:gd name="T35" fmla="*/ 85 h 101"/>
                  <a:gd name="T36" fmla="*/ 60 w 88"/>
                  <a:gd name="T37" fmla="*/ 80 h 101"/>
                  <a:gd name="T38" fmla="*/ 52 w 88"/>
                  <a:gd name="T39" fmla="*/ 90 h 101"/>
                  <a:gd name="T40" fmla="*/ 50 w 88"/>
                  <a:gd name="T41" fmla="*/ 97 h 101"/>
                  <a:gd name="T42" fmla="*/ 64 w 88"/>
                  <a:gd name="T43" fmla="*/ 85 h 101"/>
                  <a:gd name="T44" fmla="*/ 71 w 88"/>
                  <a:gd name="T45" fmla="*/ 75 h 101"/>
                  <a:gd name="T46" fmla="*/ 71 w 88"/>
                  <a:gd name="T47" fmla="*/ 97 h 101"/>
                  <a:gd name="T48" fmla="*/ 78 w 88"/>
                  <a:gd name="T49" fmla="*/ 94 h 101"/>
                  <a:gd name="T50" fmla="*/ 81 w 88"/>
                  <a:gd name="T51" fmla="*/ 99 h 101"/>
                  <a:gd name="T52" fmla="*/ 88 w 88"/>
                  <a:gd name="T53" fmla="*/ 80 h 101"/>
                  <a:gd name="T54" fmla="*/ 83 w 88"/>
                  <a:gd name="T55" fmla="*/ 82 h 101"/>
                  <a:gd name="T56" fmla="*/ 86 w 88"/>
                  <a:gd name="T57" fmla="*/ 71 h 101"/>
                  <a:gd name="T58" fmla="*/ 78 w 88"/>
                  <a:gd name="T59" fmla="*/ 80 h 101"/>
                  <a:gd name="T60" fmla="*/ 74 w 88"/>
                  <a:gd name="T61" fmla="*/ 78 h 101"/>
                  <a:gd name="T62" fmla="*/ 76 w 88"/>
                  <a:gd name="T63" fmla="*/ 71 h 101"/>
                  <a:gd name="T64" fmla="*/ 81 w 88"/>
                  <a:gd name="T65" fmla="*/ 66 h 101"/>
                  <a:gd name="T66" fmla="*/ 83 w 88"/>
                  <a:gd name="T67" fmla="*/ 61 h 101"/>
                  <a:gd name="T68" fmla="*/ 71 w 88"/>
                  <a:gd name="T69" fmla="*/ 66 h 101"/>
                  <a:gd name="T70" fmla="*/ 74 w 88"/>
                  <a:gd name="T71" fmla="*/ 56 h 101"/>
                  <a:gd name="T72" fmla="*/ 76 w 88"/>
                  <a:gd name="T73" fmla="*/ 52 h 101"/>
                  <a:gd name="T74" fmla="*/ 71 w 88"/>
                  <a:gd name="T75" fmla="*/ 45 h 101"/>
                  <a:gd name="T76" fmla="*/ 57 w 88"/>
                  <a:gd name="T77" fmla="*/ 47 h 101"/>
                  <a:gd name="T78" fmla="*/ 57 w 88"/>
                  <a:gd name="T79" fmla="*/ 42 h 101"/>
                  <a:gd name="T80" fmla="*/ 52 w 88"/>
                  <a:gd name="T81" fmla="*/ 45 h 101"/>
                  <a:gd name="T82" fmla="*/ 45 w 88"/>
                  <a:gd name="T83" fmla="*/ 40 h 101"/>
                  <a:gd name="T84" fmla="*/ 45 w 88"/>
                  <a:gd name="T85" fmla="*/ 33 h 101"/>
                  <a:gd name="T86" fmla="*/ 36 w 88"/>
                  <a:gd name="T87" fmla="*/ 40 h 101"/>
                  <a:gd name="T88" fmla="*/ 36 w 88"/>
                  <a:gd name="T89" fmla="*/ 33 h 101"/>
                  <a:gd name="T90" fmla="*/ 43 w 88"/>
                  <a:gd name="T91" fmla="*/ 16 h 101"/>
                  <a:gd name="T92" fmla="*/ 45 w 88"/>
                  <a:gd name="T93" fmla="*/ 7 h 101"/>
                  <a:gd name="T94" fmla="*/ 52 w 88"/>
                  <a:gd name="T95" fmla="*/ 2 h 101"/>
                  <a:gd name="T96" fmla="*/ 48 w 88"/>
                  <a:gd name="T97" fmla="*/ 0 h 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01"/>
                  <a:gd name="T149" fmla="*/ 88 w 88"/>
                  <a:gd name="T150" fmla="*/ 101 h 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01">
                    <a:moveTo>
                      <a:pt x="43" y="2"/>
                    </a:moveTo>
                    <a:lnTo>
                      <a:pt x="36" y="4"/>
                    </a:lnTo>
                    <a:lnTo>
                      <a:pt x="36" y="7"/>
                    </a:lnTo>
                    <a:lnTo>
                      <a:pt x="36" y="9"/>
                    </a:lnTo>
                    <a:lnTo>
                      <a:pt x="34" y="9"/>
                    </a:lnTo>
                    <a:lnTo>
                      <a:pt x="34" y="12"/>
                    </a:lnTo>
                    <a:lnTo>
                      <a:pt x="31" y="16"/>
                    </a:lnTo>
                    <a:lnTo>
                      <a:pt x="29" y="19"/>
                    </a:lnTo>
                    <a:lnTo>
                      <a:pt x="26" y="19"/>
                    </a:lnTo>
                    <a:lnTo>
                      <a:pt x="29" y="21"/>
                    </a:lnTo>
                    <a:lnTo>
                      <a:pt x="29" y="23"/>
                    </a:lnTo>
                    <a:lnTo>
                      <a:pt x="26" y="28"/>
                    </a:lnTo>
                    <a:lnTo>
                      <a:pt x="29" y="30"/>
                    </a:lnTo>
                    <a:lnTo>
                      <a:pt x="24" y="30"/>
                    </a:lnTo>
                    <a:lnTo>
                      <a:pt x="22" y="38"/>
                    </a:lnTo>
                    <a:lnTo>
                      <a:pt x="22" y="42"/>
                    </a:lnTo>
                    <a:lnTo>
                      <a:pt x="19" y="42"/>
                    </a:lnTo>
                    <a:lnTo>
                      <a:pt x="17" y="45"/>
                    </a:lnTo>
                    <a:lnTo>
                      <a:pt x="17" y="47"/>
                    </a:lnTo>
                    <a:lnTo>
                      <a:pt x="17" y="49"/>
                    </a:lnTo>
                    <a:lnTo>
                      <a:pt x="19" y="49"/>
                    </a:lnTo>
                    <a:lnTo>
                      <a:pt x="17" y="52"/>
                    </a:lnTo>
                    <a:lnTo>
                      <a:pt x="19" y="52"/>
                    </a:lnTo>
                    <a:lnTo>
                      <a:pt x="15" y="52"/>
                    </a:lnTo>
                    <a:lnTo>
                      <a:pt x="10" y="61"/>
                    </a:lnTo>
                    <a:lnTo>
                      <a:pt x="8" y="61"/>
                    </a:lnTo>
                    <a:lnTo>
                      <a:pt x="3" y="64"/>
                    </a:lnTo>
                    <a:lnTo>
                      <a:pt x="10" y="64"/>
                    </a:lnTo>
                    <a:lnTo>
                      <a:pt x="12" y="64"/>
                    </a:lnTo>
                    <a:lnTo>
                      <a:pt x="12" y="66"/>
                    </a:lnTo>
                    <a:lnTo>
                      <a:pt x="3" y="75"/>
                    </a:lnTo>
                    <a:lnTo>
                      <a:pt x="0" y="80"/>
                    </a:lnTo>
                    <a:lnTo>
                      <a:pt x="3" y="82"/>
                    </a:lnTo>
                    <a:lnTo>
                      <a:pt x="5" y="82"/>
                    </a:lnTo>
                    <a:lnTo>
                      <a:pt x="17" y="80"/>
                    </a:lnTo>
                    <a:lnTo>
                      <a:pt x="26" y="80"/>
                    </a:lnTo>
                    <a:lnTo>
                      <a:pt x="29" y="82"/>
                    </a:lnTo>
                    <a:lnTo>
                      <a:pt x="43" y="80"/>
                    </a:lnTo>
                    <a:lnTo>
                      <a:pt x="45" y="78"/>
                    </a:lnTo>
                    <a:lnTo>
                      <a:pt x="48" y="78"/>
                    </a:lnTo>
                    <a:lnTo>
                      <a:pt x="48" y="80"/>
                    </a:lnTo>
                    <a:lnTo>
                      <a:pt x="45" y="82"/>
                    </a:lnTo>
                    <a:lnTo>
                      <a:pt x="43" y="85"/>
                    </a:lnTo>
                    <a:lnTo>
                      <a:pt x="48" y="82"/>
                    </a:lnTo>
                    <a:lnTo>
                      <a:pt x="48" y="85"/>
                    </a:lnTo>
                    <a:lnTo>
                      <a:pt x="52" y="85"/>
                    </a:lnTo>
                    <a:lnTo>
                      <a:pt x="55" y="80"/>
                    </a:lnTo>
                    <a:lnTo>
                      <a:pt x="57" y="80"/>
                    </a:lnTo>
                    <a:lnTo>
                      <a:pt x="60" y="80"/>
                    </a:lnTo>
                    <a:lnTo>
                      <a:pt x="62" y="82"/>
                    </a:lnTo>
                    <a:lnTo>
                      <a:pt x="55" y="87"/>
                    </a:lnTo>
                    <a:lnTo>
                      <a:pt x="52" y="90"/>
                    </a:lnTo>
                    <a:lnTo>
                      <a:pt x="48" y="92"/>
                    </a:lnTo>
                    <a:lnTo>
                      <a:pt x="48" y="94"/>
                    </a:lnTo>
                    <a:lnTo>
                      <a:pt x="50" y="97"/>
                    </a:lnTo>
                    <a:lnTo>
                      <a:pt x="55" y="94"/>
                    </a:lnTo>
                    <a:lnTo>
                      <a:pt x="62" y="87"/>
                    </a:lnTo>
                    <a:lnTo>
                      <a:pt x="64" y="85"/>
                    </a:lnTo>
                    <a:lnTo>
                      <a:pt x="67" y="85"/>
                    </a:lnTo>
                    <a:lnTo>
                      <a:pt x="69" y="75"/>
                    </a:lnTo>
                    <a:lnTo>
                      <a:pt x="71" y="75"/>
                    </a:lnTo>
                    <a:lnTo>
                      <a:pt x="74" y="87"/>
                    </a:lnTo>
                    <a:lnTo>
                      <a:pt x="71" y="97"/>
                    </a:lnTo>
                    <a:lnTo>
                      <a:pt x="76" y="90"/>
                    </a:lnTo>
                    <a:lnTo>
                      <a:pt x="78" y="92"/>
                    </a:lnTo>
                    <a:lnTo>
                      <a:pt x="78" y="94"/>
                    </a:lnTo>
                    <a:lnTo>
                      <a:pt x="78" y="99"/>
                    </a:lnTo>
                    <a:lnTo>
                      <a:pt x="78" y="101"/>
                    </a:lnTo>
                    <a:lnTo>
                      <a:pt x="81" y="99"/>
                    </a:lnTo>
                    <a:lnTo>
                      <a:pt x="83" y="99"/>
                    </a:lnTo>
                    <a:lnTo>
                      <a:pt x="88" y="85"/>
                    </a:lnTo>
                    <a:lnTo>
                      <a:pt x="88" y="80"/>
                    </a:lnTo>
                    <a:lnTo>
                      <a:pt x="88" y="78"/>
                    </a:lnTo>
                    <a:lnTo>
                      <a:pt x="86" y="85"/>
                    </a:lnTo>
                    <a:lnTo>
                      <a:pt x="83" y="82"/>
                    </a:lnTo>
                    <a:lnTo>
                      <a:pt x="83" y="80"/>
                    </a:lnTo>
                    <a:lnTo>
                      <a:pt x="86" y="73"/>
                    </a:lnTo>
                    <a:lnTo>
                      <a:pt x="86" y="71"/>
                    </a:lnTo>
                    <a:lnTo>
                      <a:pt x="81" y="73"/>
                    </a:lnTo>
                    <a:lnTo>
                      <a:pt x="78" y="80"/>
                    </a:lnTo>
                    <a:lnTo>
                      <a:pt x="76" y="80"/>
                    </a:lnTo>
                    <a:lnTo>
                      <a:pt x="74" y="78"/>
                    </a:lnTo>
                    <a:lnTo>
                      <a:pt x="76" y="73"/>
                    </a:lnTo>
                    <a:lnTo>
                      <a:pt x="76" y="71"/>
                    </a:lnTo>
                    <a:lnTo>
                      <a:pt x="74" y="68"/>
                    </a:lnTo>
                    <a:lnTo>
                      <a:pt x="78" y="68"/>
                    </a:lnTo>
                    <a:lnTo>
                      <a:pt x="81" y="66"/>
                    </a:lnTo>
                    <a:lnTo>
                      <a:pt x="83" y="64"/>
                    </a:lnTo>
                    <a:lnTo>
                      <a:pt x="83" y="61"/>
                    </a:lnTo>
                    <a:lnTo>
                      <a:pt x="76" y="64"/>
                    </a:lnTo>
                    <a:lnTo>
                      <a:pt x="71" y="66"/>
                    </a:lnTo>
                    <a:lnTo>
                      <a:pt x="71" y="64"/>
                    </a:lnTo>
                    <a:lnTo>
                      <a:pt x="76" y="59"/>
                    </a:lnTo>
                    <a:lnTo>
                      <a:pt x="74" y="56"/>
                    </a:lnTo>
                    <a:lnTo>
                      <a:pt x="71" y="56"/>
                    </a:lnTo>
                    <a:lnTo>
                      <a:pt x="74" y="54"/>
                    </a:lnTo>
                    <a:lnTo>
                      <a:pt x="76" y="52"/>
                    </a:lnTo>
                    <a:lnTo>
                      <a:pt x="78" y="47"/>
                    </a:lnTo>
                    <a:lnTo>
                      <a:pt x="71" y="45"/>
                    </a:lnTo>
                    <a:lnTo>
                      <a:pt x="69" y="45"/>
                    </a:lnTo>
                    <a:lnTo>
                      <a:pt x="67" y="45"/>
                    </a:lnTo>
                    <a:lnTo>
                      <a:pt x="57" y="47"/>
                    </a:lnTo>
                    <a:lnTo>
                      <a:pt x="55" y="49"/>
                    </a:lnTo>
                    <a:lnTo>
                      <a:pt x="57" y="45"/>
                    </a:lnTo>
                    <a:lnTo>
                      <a:pt x="57" y="42"/>
                    </a:lnTo>
                    <a:lnTo>
                      <a:pt x="55" y="45"/>
                    </a:lnTo>
                    <a:lnTo>
                      <a:pt x="52" y="45"/>
                    </a:lnTo>
                    <a:lnTo>
                      <a:pt x="48" y="45"/>
                    </a:lnTo>
                    <a:lnTo>
                      <a:pt x="48" y="40"/>
                    </a:lnTo>
                    <a:lnTo>
                      <a:pt x="45" y="40"/>
                    </a:lnTo>
                    <a:lnTo>
                      <a:pt x="52" y="35"/>
                    </a:lnTo>
                    <a:lnTo>
                      <a:pt x="50" y="35"/>
                    </a:lnTo>
                    <a:lnTo>
                      <a:pt x="45" y="33"/>
                    </a:lnTo>
                    <a:lnTo>
                      <a:pt x="45" y="30"/>
                    </a:lnTo>
                    <a:lnTo>
                      <a:pt x="43" y="30"/>
                    </a:lnTo>
                    <a:lnTo>
                      <a:pt x="36" y="40"/>
                    </a:lnTo>
                    <a:lnTo>
                      <a:pt x="34" y="38"/>
                    </a:lnTo>
                    <a:lnTo>
                      <a:pt x="36" y="35"/>
                    </a:lnTo>
                    <a:lnTo>
                      <a:pt x="36" y="33"/>
                    </a:lnTo>
                    <a:lnTo>
                      <a:pt x="43" y="21"/>
                    </a:lnTo>
                    <a:lnTo>
                      <a:pt x="43" y="14"/>
                    </a:lnTo>
                    <a:lnTo>
                      <a:pt x="43" y="16"/>
                    </a:lnTo>
                    <a:lnTo>
                      <a:pt x="48" y="14"/>
                    </a:lnTo>
                    <a:lnTo>
                      <a:pt x="48" y="9"/>
                    </a:lnTo>
                    <a:lnTo>
                      <a:pt x="45" y="7"/>
                    </a:lnTo>
                    <a:lnTo>
                      <a:pt x="48" y="4"/>
                    </a:lnTo>
                    <a:lnTo>
                      <a:pt x="50" y="4"/>
                    </a:lnTo>
                    <a:lnTo>
                      <a:pt x="52" y="2"/>
                    </a:lnTo>
                    <a:lnTo>
                      <a:pt x="52" y="0"/>
                    </a:lnTo>
                    <a:lnTo>
                      <a:pt x="50" y="0"/>
                    </a:lnTo>
                    <a:lnTo>
                      <a:pt x="48" y="0"/>
                    </a:lnTo>
                    <a:lnTo>
                      <a:pt x="45" y="0"/>
                    </a:lnTo>
                    <a:lnTo>
                      <a:pt x="43" y="2"/>
                    </a:lnTo>
                    <a:close/>
                  </a:path>
                </a:pathLst>
              </a:custGeom>
              <a:grpFill/>
              <a:ln w="9525">
                <a:noFill/>
                <a:round/>
                <a:headEnd/>
                <a:tailEnd/>
              </a:ln>
            </p:spPr>
            <p:txBody>
              <a:bodyPr/>
              <a:lstStyle/>
              <a:p>
                <a:pPr>
                  <a:defRPr/>
                </a:pPr>
                <a:endParaRPr lang="en-US" sz="1200" kern="0">
                  <a:solidFill>
                    <a:srgbClr val="0096D6"/>
                  </a:solidFill>
                </a:endParaRPr>
              </a:p>
            </p:txBody>
          </p:sp>
          <p:sp>
            <p:nvSpPr>
              <p:cNvPr id="2599" name="Freeform 1175"/>
              <p:cNvSpPr>
                <a:spLocks/>
              </p:cNvSpPr>
              <p:nvPr/>
            </p:nvSpPr>
            <p:spPr bwMode="auto">
              <a:xfrm>
                <a:off x="2093" y="1809"/>
                <a:ext cx="88" cy="101"/>
              </a:xfrm>
              <a:custGeom>
                <a:avLst/>
                <a:gdLst>
                  <a:gd name="T0" fmla="*/ 36 w 88"/>
                  <a:gd name="T1" fmla="*/ 7 h 101"/>
                  <a:gd name="T2" fmla="*/ 34 w 88"/>
                  <a:gd name="T3" fmla="*/ 12 h 101"/>
                  <a:gd name="T4" fmla="*/ 31 w 88"/>
                  <a:gd name="T5" fmla="*/ 16 h 101"/>
                  <a:gd name="T6" fmla="*/ 29 w 88"/>
                  <a:gd name="T7" fmla="*/ 21 h 101"/>
                  <a:gd name="T8" fmla="*/ 26 w 88"/>
                  <a:gd name="T9" fmla="*/ 28 h 101"/>
                  <a:gd name="T10" fmla="*/ 22 w 88"/>
                  <a:gd name="T11" fmla="*/ 38 h 101"/>
                  <a:gd name="T12" fmla="*/ 22 w 88"/>
                  <a:gd name="T13" fmla="*/ 42 h 101"/>
                  <a:gd name="T14" fmla="*/ 17 w 88"/>
                  <a:gd name="T15" fmla="*/ 47 h 101"/>
                  <a:gd name="T16" fmla="*/ 19 w 88"/>
                  <a:gd name="T17" fmla="*/ 49 h 101"/>
                  <a:gd name="T18" fmla="*/ 15 w 88"/>
                  <a:gd name="T19" fmla="*/ 52 h 101"/>
                  <a:gd name="T20" fmla="*/ 8 w 88"/>
                  <a:gd name="T21" fmla="*/ 61 h 101"/>
                  <a:gd name="T22" fmla="*/ 10 w 88"/>
                  <a:gd name="T23" fmla="*/ 64 h 101"/>
                  <a:gd name="T24" fmla="*/ 3 w 88"/>
                  <a:gd name="T25" fmla="*/ 75 h 101"/>
                  <a:gd name="T26" fmla="*/ 5 w 88"/>
                  <a:gd name="T27" fmla="*/ 82 h 101"/>
                  <a:gd name="T28" fmla="*/ 29 w 88"/>
                  <a:gd name="T29" fmla="*/ 82 h 101"/>
                  <a:gd name="T30" fmla="*/ 48 w 88"/>
                  <a:gd name="T31" fmla="*/ 78 h 101"/>
                  <a:gd name="T32" fmla="*/ 43 w 88"/>
                  <a:gd name="T33" fmla="*/ 85 h 101"/>
                  <a:gd name="T34" fmla="*/ 52 w 88"/>
                  <a:gd name="T35" fmla="*/ 85 h 101"/>
                  <a:gd name="T36" fmla="*/ 60 w 88"/>
                  <a:gd name="T37" fmla="*/ 80 h 101"/>
                  <a:gd name="T38" fmla="*/ 52 w 88"/>
                  <a:gd name="T39" fmla="*/ 90 h 101"/>
                  <a:gd name="T40" fmla="*/ 50 w 88"/>
                  <a:gd name="T41" fmla="*/ 97 h 101"/>
                  <a:gd name="T42" fmla="*/ 64 w 88"/>
                  <a:gd name="T43" fmla="*/ 85 h 101"/>
                  <a:gd name="T44" fmla="*/ 71 w 88"/>
                  <a:gd name="T45" fmla="*/ 75 h 101"/>
                  <a:gd name="T46" fmla="*/ 71 w 88"/>
                  <a:gd name="T47" fmla="*/ 97 h 101"/>
                  <a:gd name="T48" fmla="*/ 78 w 88"/>
                  <a:gd name="T49" fmla="*/ 94 h 101"/>
                  <a:gd name="T50" fmla="*/ 81 w 88"/>
                  <a:gd name="T51" fmla="*/ 99 h 101"/>
                  <a:gd name="T52" fmla="*/ 88 w 88"/>
                  <a:gd name="T53" fmla="*/ 80 h 101"/>
                  <a:gd name="T54" fmla="*/ 83 w 88"/>
                  <a:gd name="T55" fmla="*/ 82 h 101"/>
                  <a:gd name="T56" fmla="*/ 86 w 88"/>
                  <a:gd name="T57" fmla="*/ 71 h 101"/>
                  <a:gd name="T58" fmla="*/ 78 w 88"/>
                  <a:gd name="T59" fmla="*/ 80 h 101"/>
                  <a:gd name="T60" fmla="*/ 74 w 88"/>
                  <a:gd name="T61" fmla="*/ 78 h 101"/>
                  <a:gd name="T62" fmla="*/ 76 w 88"/>
                  <a:gd name="T63" fmla="*/ 71 h 101"/>
                  <a:gd name="T64" fmla="*/ 81 w 88"/>
                  <a:gd name="T65" fmla="*/ 66 h 101"/>
                  <a:gd name="T66" fmla="*/ 83 w 88"/>
                  <a:gd name="T67" fmla="*/ 61 h 101"/>
                  <a:gd name="T68" fmla="*/ 71 w 88"/>
                  <a:gd name="T69" fmla="*/ 66 h 101"/>
                  <a:gd name="T70" fmla="*/ 74 w 88"/>
                  <a:gd name="T71" fmla="*/ 56 h 101"/>
                  <a:gd name="T72" fmla="*/ 76 w 88"/>
                  <a:gd name="T73" fmla="*/ 52 h 101"/>
                  <a:gd name="T74" fmla="*/ 71 w 88"/>
                  <a:gd name="T75" fmla="*/ 45 h 101"/>
                  <a:gd name="T76" fmla="*/ 57 w 88"/>
                  <a:gd name="T77" fmla="*/ 47 h 101"/>
                  <a:gd name="T78" fmla="*/ 57 w 88"/>
                  <a:gd name="T79" fmla="*/ 42 h 101"/>
                  <a:gd name="T80" fmla="*/ 52 w 88"/>
                  <a:gd name="T81" fmla="*/ 45 h 101"/>
                  <a:gd name="T82" fmla="*/ 45 w 88"/>
                  <a:gd name="T83" fmla="*/ 40 h 101"/>
                  <a:gd name="T84" fmla="*/ 45 w 88"/>
                  <a:gd name="T85" fmla="*/ 33 h 101"/>
                  <a:gd name="T86" fmla="*/ 36 w 88"/>
                  <a:gd name="T87" fmla="*/ 40 h 101"/>
                  <a:gd name="T88" fmla="*/ 36 w 88"/>
                  <a:gd name="T89" fmla="*/ 33 h 101"/>
                  <a:gd name="T90" fmla="*/ 43 w 88"/>
                  <a:gd name="T91" fmla="*/ 16 h 101"/>
                  <a:gd name="T92" fmla="*/ 45 w 88"/>
                  <a:gd name="T93" fmla="*/ 7 h 101"/>
                  <a:gd name="T94" fmla="*/ 52 w 88"/>
                  <a:gd name="T95" fmla="*/ 2 h 101"/>
                  <a:gd name="T96" fmla="*/ 48 w 88"/>
                  <a:gd name="T97" fmla="*/ 0 h 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01"/>
                  <a:gd name="T149" fmla="*/ 88 w 88"/>
                  <a:gd name="T150" fmla="*/ 101 h 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01">
                    <a:moveTo>
                      <a:pt x="43" y="2"/>
                    </a:moveTo>
                    <a:lnTo>
                      <a:pt x="36" y="4"/>
                    </a:lnTo>
                    <a:lnTo>
                      <a:pt x="36" y="7"/>
                    </a:lnTo>
                    <a:lnTo>
                      <a:pt x="36" y="9"/>
                    </a:lnTo>
                    <a:lnTo>
                      <a:pt x="34" y="9"/>
                    </a:lnTo>
                    <a:lnTo>
                      <a:pt x="34" y="12"/>
                    </a:lnTo>
                    <a:lnTo>
                      <a:pt x="31" y="16"/>
                    </a:lnTo>
                    <a:lnTo>
                      <a:pt x="29" y="19"/>
                    </a:lnTo>
                    <a:lnTo>
                      <a:pt x="26" y="19"/>
                    </a:lnTo>
                    <a:lnTo>
                      <a:pt x="29" y="21"/>
                    </a:lnTo>
                    <a:lnTo>
                      <a:pt x="29" y="23"/>
                    </a:lnTo>
                    <a:lnTo>
                      <a:pt x="26" y="28"/>
                    </a:lnTo>
                    <a:lnTo>
                      <a:pt x="29" y="30"/>
                    </a:lnTo>
                    <a:lnTo>
                      <a:pt x="24" y="30"/>
                    </a:lnTo>
                    <a:lnTo>
                      <a:pt x="22" y="38"/>
                    </a:lnTo>
                    <a:lnTo>
                      <a:pt x="22" y="42"/>
                    </a:lnTo>
                    <a:lnTo>
                      <a:pt x="19" y="42"/>
                    </a:lnTo>
                    <a:lnTo>
                      <a:pt x="17" y="45"/>
                    </a:lnTo>
                    <a:lnTo>
                      <a:pt x="17" y="47"/>
                    </a:lnTo>
                    <a:lnTo>
                      <a:pt x="17" y="49"/>
                    </a:lnTo>
                    <a:lnTo>
                      <a:pt x="19" y="49"/>
                    </a:lnTo>
                    <a:lnTo>
                      <a:pt x="17" y="52"/>
                    </a:lnTo>
                    <a:lnTo>
                      <a:pt x="19" y="52"/>
                    </a:lnTo>
                    <a:lnTo>
                      <a:pt x="15" y="52"/>
                    </a:lnTo>
                    <a:lnTo>
                      <a:pt x="10" y="61"/>
                    </a:lnTo>
                    <a:lnTo>
                      <a:pt x="8" y="61"/>
                    </a:lnTo>
                    <a:lnTo>
                      <a:pt x="3" y="64"/>
                    </a:lnTo>
                    <a:lnTo>
                      <a:pt x="10" y="64"/>
                    </a:lnTo>
                    <a:lnTo>
                      <a:pt x="12" y="64"/>
                    </a:lnTo>
                    <a:lnTo>
                      <a:pt x="12" y="66"/>
                    </a:lnTo>
                    <a:lnTo>
                      <a:pt x="3" y="75"/>
                    </a:lnTo>
                    <a:lnTo>
                      <a:pt x="0" y="80"/>
                    </a:lnTo>
                    <a:lnTo>
                      <a:pt x="3" y="82"/>
                    </a:lnTo>
                    <a:lnTo>
                      <a:pt x="5" y="82"/>
                    </a:lnTo>
                    <a:lnTo>
                      <a:pt x="17" y="80"/>
                    </a:lnTo>
                    <a:lnTo>
                      <a:pt x="26" y="80"/>
                    </a:lnTo>
                    <a:lnTo>
                      <a:pt x="29" y="82"/>
                    </a:lnTo>
                    <a:lnTo>
                      <a:pt x="43" y="80"/>
                    </a:lnTo>
                    <a:lnTo>
                      <a:pt x="45" y="78"/>
                    </a:lnTo>
                    <a:lnTo>
                      <a:pt x="48" y="78"/>
                    </a:lnTo>
                    <a:lnTo>
                      <a:pt x="48" y="80"/>
                    </a:lnTo>
                    <a:lnTo>
                      <a:pt x="45" y="82"/>
                    </a:lnTo>
                    <a:lnTo>
                      <a:pt x="43" y="85"/>
                    </a:lnTo>
                    <a:lnTo>
                      <a:pt x="48" y="82"/>
                    </a:lnTo>
                    <a:lnTo>
                      <a:pt x="48" y="85"/>
                    </a:lnTo>
                    <a:lnTo>
                      <a:pt x="52" y="85"/>
                    </a:lnTo>
                    <a:lnTo>
                      <a:pt x="55" y="80"/>
                    </a:lnTo>
                    <a:lnTo>
                      <a:pt x="57" y="80"/>
                    </a:lnTo>
                    <a:lnTo>
                      <a:pt x="60" y="80"/>
                    </a:lnTo>
                    <a:lnTo>
                      <a:pt x="62" y="82"/>
                    </a:lnTo>
                    <a:lnTo>
                      <a:pt x="55" y="87"/>
                    </a:lnTo>
                    <a:lnTo>
                      <a:pt x="52" y="90"/>
                    </a:lnTo>
                    <a:lnTo>
                      <a:pt x="48" y="92"/>
                    </a:lnTo>
                    <a:lnTo>
                      <a:pt x="48" y="94"/>
                    </a:lnTo>
                    <a:lnTo>
                      <a:pt x="50" y="97"/>
                    </a:lnTo>
                    <a:lnTo>
                      <a:pt x="55" y="94"/>
                    </a:lnTo>
                    <a:lnTo>
                      <a:pt x="62" y="87"/>
                    </a:lnTo>
                    <a:lnTo>
                      <a:pt x="64" y="85"/>
                    </a:lnTo>
                    <a:lnTo>
                      <a:pt x="67" y="85"/>
                    </a:lnTo>
                    <a:lnTo>
                      <a:pt x="69" y="75"/>
                    </a:lnTo>
                    <a:lnTo>
                      <a:pt x="71" y="75"/>
                    </a:lnTo>
                    <a:lnTo>
                      <a:pt x="74" y="87"/>
                    </a:lnTo>
                    <a:lnTo>
                      <a:pt x="71" y="97"/>
                    </a:lnTo>
                    <a:lnTo>
                      <a:pt x="76" y="90"/>
                    </a:lnTo>
                    <a:lnTo>
                      <a:pt x="78" y="92"/>
                    </a:lnTo>
                    <a:lnTo>
                      <a:pt x="78" y="94"/>
                    </a:lnTo>
                    <a:lnTo>
                      <a:pt x="78" y="99"/>
                    </a:lnTo>
                    <a:lnTo>
                      <a:pt x="78" y="101"/>
                    </a:lnTo>
                    <a:lnTo>
                      <a:pt x="81" y="99"/>
                    </a:lnTo>
                    <a:lnTo>
                      <a:pt x="83" y="99"/>
                    </a:lnTo>
                    <a:lnTo>
                      <a:pt x="88" y="85"/>
                    </a:lnTo>
                    <a:lnTo>
                      <a:pt x="88" y="80"/>
                    </a:lnTo>
                    <a:lnTo>
                      <a:pt x="88" y="78"/>
                    </a:lnTo>
                    <a:lnTo>
                      <a:pt x="86" y="85"/>
                    </a:lnTo>
                    <a:lnTo>
                      <a:pt x="83" y="82"/>
                    </a:lnTo>
                    <a:lnTo>
                      <a:pt x="83" y="80"/>
                    </a:lnTo>
                    <a:lnTo>
                      <a:pt x="86" y="73"/>
                    </a:lnTo>
                    <a:lnTo>
                      <a:pt x="86" y="71"/>
                    </a:lnTo>
                    <a:lnTo>
                      <a:pt x="81" y="73"/>
                    </a:lnTo>
                    <a:lnTo>
                      <a:pt x="78" y="80"/>
                    </a:lnTo>
                    <a:lnTo>
                      <a:pt x="76" y="80"/>
                    </a:lnTo>
                    <a:lnTo>
                      <a:pt x="74" y="78"/>
                    </a:lnTo>
                    <a:lnTo>
                      <a:pt x="76" y="73"/>
                    </a:lnTo>
                    <a:lnTo>
                      <a:pt x="76" y="71"/>
                    </a:lnTo>
                    <a:lnTo>
                      <a:pt x="74" y="68"/>
                    </a:lnTo>
                    <a:lnTo>
                      <a:pt x="78" y="68"/>
                    </a:lnTo>
                    <a:lnTo>
                      <a:pt x="81" y="66"/>
                    </a:lnTo>
                    <a:lnTo>
                      <a:pt x="83" y="64"/>
                    </a:lnTo>
                    <a:lnTo>
                      <a:pt x="83" y="61"/>
                    </a:lnTo>
                    <a:lnTo>
                      <a:pt x="76" y="64"/>
                    </a:lnTo>
                    <a:lnTo>
                      <a:pt x="71" y="66"/>
                    </a:lnTo>
                    <a:lnTo>
                      <a:pt x="71" y="64"/>
                    </a:lnTo>
                    <a:lnTo>
                      <a:pt x="76" y="59"/>
                    </a:lnTo>
                    <a:lnTo>
                      <a:pt x="74" y="56"/>
                    </a:lnTo>
                    <a:lnTo>
                      <a:pt x="71" y="56"/>
                    </a:lnTo>
                    <a:lnTo>
                      <a:pt x="74" y="54"/>
                    </a:lnTo>
                    <a:lnTo>
                      <a:pt x="76" y="52"/>
                    </a:lnTo>
                    <a:lnTo>
                      <a:pt x="78" y="47"/>
                    </a:lnTo>
                    <a:lnTo>
                      <a:pt x="71" y="45"/>
                    </a:lnTo>
                    <a:lnTo>
                      <a:pt x="69" y="45"/>
                    </a:lnTo>
                    <a:lnTo>
                      <a:pt x="67" y="45"/>
                    </a:lnTo>
                    <a:lnTo>
                      <a:pt x="57" y="47"/>
                    </a:lnTo>
                    <a:lnTo>
                      <a:pt x="55" y="49"/>
                    </a:lnTo>
                    <a:lnTo>
                      <a:pt x="57" y="45"/>
                    </a:lnTo>
                    <a:lnTo>
                      <a:pt x="57" y="42"/>
                    </a:lnTo>
                    <a:lnTo>
                      <a:pt x="55" y="45"/>
                    </a:lnTo>
                    <a:lnTo>
                      <a:pt x="52" y="45"/>
                    </a:lnTo>
                    <a:lnTo>
                      <a:pt x="48" y="45"/>
                    </a:lnTo>
                    <a:lnTo>
                      <a:pt x="48" y="40"/>
                    </a:lnTo>
                    <a:lnTo>
                      <a:pt x="45" y="40"/>
                    </a:lnTo>
                    <a:lnTo>
                      <a:pt x="52" y="35"/>
                    </a:lnTo>
                    <a:lnTo>
                      <a:pt x="50" y="35"/>
                    </a:lnTo>
                    <a:lnTo>
                      <a:pt x="45" y="33"/>
                    </a:lnTo>
                    <a:lnTo>
                      <a:pt x="45" y="30"/>
                    </a:lnTo>
                    <a:lnTo>
                      <a:pt x="43" y="30"/>
                    </a:lnTo>
                    <a:lnTo>
                      <a:pt x="36" y="40"/>
                    </a:lnTo>
                    <a:lnTo>
                      <a:pt x="34" y="38"/>
                    </a:lnTo>
                    <a:lnTo>
                      <a:pt x="36" y="35"/>
                    </a:lnTo>
                    <a:lnTo>
                      <a:pt x="36" y="33"/>
                    </a:lnTo>
                    <a:lnTo>
                      <a:pt x="43" y="21"/>
                    </a:lnTo>
                    <a:lnTo>
                      <a:pt x="43" y="14"/>
                    </a:lnTo>
                    <a:lnTo>
                      <a:pt x="43" y="16"/>
                    </a:lnTo>
                    <a:lnTo>
                      <a:pt x="48" y="14"/>
                    </a:lnTo>
                    <a:lnTo>
                      <a:pt x="48" y="9"/>
                    </a:lnTo>
                    <a:lnTo>
                      <a:pt x="45" y="7"/>
                    </a:lnTo>
                    <a:lnTo>
                      <a:pt x="48" y="4"/>
                    </a:lnTo>
                    <a:lnTo>
                      <a:pt x="50" y="4"/>
                    </a:lnTo>
                    <a:lnTo>
                      <a:pt x="52" y="2"/>
                    </a:lnTo>
                    <a:lnTo>
                      <a:pt x="52" y="0"/>
                    </a:lnTo>
                    <a:lnTo>
                      <a:pt x="50" y="0"/>
                    </a:lnTo>
                    <a:lnTo>
                      <a:pt x="48" y="0"/>
                    </a:lnTo>
                    <a:lnTo>
                      <a:pt x="45" y="0"/>
                    </a:lnTo>
                    <a:lnTo>
                      <a:pt x="43" y="2"/>
                    </a:lnTo>
                  </a:path>
                </a:pathLst>
              </a:custGeom>
              <a:grpFill/>
              <a:ln w="9525">
                <a:noFill/>
                <a:round/>
                <a:headEnd/>
                <a:tailEnd/>
              </a:ln>
            </p:spPr>
            <p:txBody>
              <a:bodyPr/>
              <a:lstStyle/>
              <a:p>
                <a:pPr>
                  <a:defRPr/>
                </a:pPr>
                <a:endParaRPr lang="en-US" sz="1200" kern="0">
                  <a:solidFill>
                    <a:srgbClr val="0096D6"/>
                  </a:solidFill>
                </a:endParaRPr>
              </a:p>
            </p:txBody>
          </p:sp>
          <p:sp>
            <p:nvSpPr>
              <p:cNvPr id="2600" name="Freeform 1176"/>
              <p:cNvSpPr>
                <a:spLocks/>
              </p:cNvSpPr>
              <p:nvPr/>
            </p:nvSpPr>
            <p:spPr bwMode="auto">
              <a:xfrm>
                <a:off x="1090" y="1303"/>
                <a:ext cx="18" cy="29"/>
              </a:xfrm>
              <a:custGeom>
                <a:avLst/>
                <a:gdLst>
                  <a:gd name="T0" fmla="*/ 2 w 18"/>
                  <a:gd name="T1" fmla="*/ 14 h 29"/>
                  <a:gd name="T2" fmla="*/ 4 w 18"/>
                  <a:gd name="T3" fmla="*/ 14 h 29"/>
                  <a:gd name="T4" fmla="*/ 4 w 18"/>
                  <a:gd name="T5" fmla="*/ 14 h 29"/>
                  <a:gd name="T6" fmla="*/ 2 w 18"/>
                  <a:gd name="T7" fmla="*/ 12 h 29"/>
                  <a:gd name="T8" fmla="*/ 4 w 18"/>
                  <a:gd name="T9" fmla="*/ 12 h 29"/>
                  <a:gd name="T10" fmla="*/ 7 w 18"/>
                  <a:gd name="T11" fmla="*/ 12 h 29"/>
                  <a:gd name="T12" fmla="*/ 7 w 18"/>
                  <a:gd name="T13" fmla="*/ 12 h 29"/>
                  <a:gd name="T14" fmla="*/ 9 w 18"/>
                  <a:gd name="T15" fmla="*/ 12 h 29"/>
                  <a:gd name="T16" fmla="*/ 9 w 18"/>
                  <a:gd name="T17" fmla="*/ 12 h 29"/>
                  <a:gd name="T18" fmla="*/ 9 w 18"/>
                  <a:gd name="T19" fmla="*/ 10 h 29"/>
                  <a:gd name="T20" fmla="*/ 9 w 18"/>
                  <a:gd name="T21" fmla="*/ 10 h 29"/>
                  <a:gd name="T22" fmla="*/ 9 w 18"/>
                  <a:gd name="T23" fmla="*/ 10 h 29"/>
                  <a:gd name="T24" fmla="*/ 9 w 18"/>
                  <a:gd name="T25" fmla="*/ 7 h 29"/>
                  <a:gd name="T26" fmla="*/ 11 w 18"/>
                  <a:gd name="T27" fmla="*/ 5 h 29"/>
                  <a:gd name="T28" fmla="*/ 9 w 18"/>
                  <a:gd name="T29" fmla="*/ 3 h 29"/>
                  <a:gd name="T30" fmla="*/ 9 w 18"/>
                  <a:gd name="T31" fmla="*/ 0 h 29"/>
                  <a:gd name="T32" fmla="*/ 9 w 18"/>
                  <a:gd name="T33" fmla="*/ 0 h 29"/>
                  <a:gd name="T34" fmla="*/ 9 w 18"/>
                  <a:gd name="T35" fmla="*/ 3 h 29"/>
                  <a:gd name="T36" fmla="*/ 11 w 18"/>
                  <a:gd name="T37" fmla="*/ 5 h 29"/>
                  <a:gd name="T38" fmla="*/ 11 w 18"/>
                  <a:gd name="T39" fmla="*/ 7 h 29"/>
                  <a:gd name="T40" fmla="*/ 14 w 18"/>
                  <a:gd name="T41" fmla="*/ 7 h 29"/>
                  <a:gd name="T42" fmla="*/ 14 w 18"/>
                  <a:gd name="T43" fmla="*/ 10 h 29"/>
                  <a:gd name="T44" fmla="*/ 16 w 18"/>
                  <a:gd name="T45" fmla="*/ 7 h 29"/>
                  <a:gd name="T46" fmla="*/ 18 w 18"/>
                  <a:gd name="T47" fmla="*/ 7 h 29"/>
                  <a:gd name="T48" fmla="*/ 18 w 18"/>
                  <a:gd name="T49" fmla="*/ 10 h 29"/>
                  <a:gd name="T50" fmla="*/ 18 w 18"/>
                  <a:gd name="T51" fmla="*/ 12 h 29"/>
                  <a:gd name="T52" fmla="*/ 7 w 18"/>
                  <a:gd name="T53" fmla="*/ 26 h 29"/>
                  <a:gd name="T54" fmla="*/ 4 w 18"/>
                  <a:gd name="T55" fmla="*/ 26 h 29"/>
                  <a:gd name="T56" fmla="*/ 4 w 18"/>
                  <a:gd name="T57" fmla="*/ 26 h 29"/>
                  <a:gd name="T58" fmla="*/ 4 w 18"/>
                  <a:gd name="T59" fmla="*/ 29 h 29"/>
                  <a:gd name="T60" fmla="*/ 2 w 18"/>
                  <a:gd name="T61" fmla="*/ 26 h 29"/>
                  <a:gd name="T62" fmla="*/ 2 w 18"/>
                  <a:gd name="T63" fmla="*/ 24 h 29"/>
                  <a:gd name="T64" fmla="*/ 4 w 18"/>
                  <a:gd name="T65" fmla="*/ 26 h 29"/>
                  <a:gd name="T66" fmla="*/ 7 w 18"/>
                  <a:gd name="T67" fmla="*/ 24 h 29"/>
                  <a:gd name="T68" fmla="*/ 7 w 18"/>
                  <a:gd name="T69" fmla="*/ 22 h 29"/>
                  <a:gd name="T70" fmla="*/ 4 w 18"/>
                  <a:gd name="T71" fmla="*/ 24 h 29"/>
                  <a:gd name="T72" fmla="*/ 2 w 18"/>
                  <a:gd name="T73" fmla="*/ 22 h 29"/>
                  <a:gd name="T74" fmla="*/ 0 w 18"/>
                  <a:gd name="T75" fmla="*/ 14 h 29"/>
                  <a:gd name="T76" fmla="*/ 0 w 18"/>
                  <a:gd name="T77" fmla="*/ 14 h 29"/>
                  <a:gd name="T78" fmla="*/ 0 w 18"/>
                  <a:gd name="T79" fmla="*/ 12 h 29"/>
                  <a:gd name="T80" fmla="*/ 0 w 18"/>
                  <a:gd name="T81" fmla="*/ 12 h 29"/>
                  <a:gd name="T82" fmla="*/ 0 w 18"/>
                  <a:gd name="T83" fmla="*/ 12 h 29"/>
                  <a:gd name="T84" fmla="*/ 2 w 18"/>
                  <a:gd name="T85" fmla="*/ 14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
                  <a:gd name="T130" fmla="*/ 0 h 29"/>
                  <a:gd name="T131" fmla="*/ 18 w 18"/>
                  <a:gd name="T132" fmla="*/ 29 h 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 h="29">
                    <a:moveTo>
                      <a:pt x="2" y="14"/>
                    </a:moveTo>
                    <a:lnTo>
                      <a:pt x="4" y="14"/>
                    </a:lnTo>
                    <a:lnTo>
                      <a:pt x="2" y="12"/>
                    </a:lnTo>
                    <a:lnTo>
                      <a:pt x="4" y="12"/>
                    </a:lnTo>
                    <a:lnTo>
                      <a:pt x="7" y="12"/>
                    </a:lnTo>
                    <a:lnTo>
                      <a:pt x="9" y="12"/>
                    </a:lnTo>
                    <a:lnTo>
                      <a:pt x="9" y="10"/>
                    </a:lnTo>
                    <a:lnTo>
                      <a:pt x="9" y="7"/>
                    </a:lnTo>
                    <a:lnTo>
                      <a:pt x="11" y="5"/>
                    </a:lnTo>
                    <a:lnTo>
                      <a:pt x="9" y="3"/>
                    </a:lnTo>
                    <a:lnTo>
                      <a:pt x="9" y="0"/>
                    </a:lnTo>
                    <a:lnTo>
                      <a:pt x="9" y="3"/>
                    </a:lnTo>
                    <a:lnTo>
                      <a:pt x="11" y="5"/>
                    </a:lnTo>
                    <a:lnTo>
                      <a:pt x="11" y="7"/>
                    </a:lnTo>
                    <a:lnTo>
                      <a:pt x="14" y="7"/>
                    </a:lnTo>
                    <a:lnTo>
                      <a:pt x="14" y="10"/>
                    </a:lnTo>
                    <a:lnTo>
                      <a:pt x="16" y="7"/>
                    </a:lnTo>
                    <a:lnTo>
                      <a:pt x="18" y="7"/>
                    </a:lnTo>
                    <a:lnTo>
                      <a:pt x="18" y="10"/>
                    </a:lnTo>
                    <a:lnTo>
                      <a:pt x="18" y="12"/>
                    </a:lnTo>
                    <a:lnTo>
                      <a:pt x="7" y="26"/>
                    </a:lnTo>
                    <a:lnTo>
                      <a:pt x="4" y="26"/>
                    </a:lnTo>
                    <a:lnTo>
                      <a:pt x="4" y="29"/>
                    </a:lnTo>
                    <a:lnTo>
                      <a:pt x="2" y="26"/>
                    </a:lnTo>
                    <a:lnTo>
                      <a:pt x="2" y="24"/>
                    </a:lnTo>
                    <a:lnTo>
                      <a:pt x="4" y="26"/>
                    </a:lnTo>
                    <a:lnTo>
                      <a:pt x="7" y="24"/>
                    </a:lnTo>
                    <a:lnTo>
                      <a:pt x="7" y="22"/>
                    </a:lnTo>
                    <a:lnTo>
                      <a:pt x="4" y="24"/>
                    </a:lnTo>
                    <a:lnTo>
                      <a:pt x="2" y="22"/>
                    </a:lnTo>
                    <a:lnTo>
                      <a:pt x="0" y="14"/>
                    </a:lnTo>
                    <a:lnTo>
                      <a:pt x="0" y="12"/>
                    </a:lnTo>
                    <a:lnTo>
                      <a:pt x="2" y="14"/>
                    </a:lnTo>
                    <a:close/>
                  </a:path>
                </a:pathLst>
              </a:custGeom>
              <a:grpFill/>
              <a:ln w="9525">
                <a:noFill/>
                <a:round/>
                <a:headEnd/>
                <a:tailEnd/>
              </a:ln>
            </p:spPr>
            <p:txBody>
              <a:bodyPr/>
              <a:lstStyle/>
              <a:p>
                <a:pPr>
                  <a:defRPr/>
                </a:pPr>
                <a:endParaRPr lang="en-US" sz="1200" kern="0">
                  <a:solidFill>
                    <a:srgbClr val="0096D6"/>
                  </a:solidFill>
                </a:endParaRPr>
              </a:p>
            </p:txBody>
          </p:sp>
          <p:sp>
            <p:nvSpPr>
              <p:cNvPr id="2601" name="Freeform 1177"/>
              <p:cNvSpPr>
                <a:spLocks/>
              </p:cNvSpPr>
              <p:nvPr/>
            </p:nvSpPr>
            <p:spPr bwMode="auto">
              <a:xfrm>
                <a:off x="1090" y="1303"/>
                <a:ext cx="18" cy="29"/>
              </a:xfrm>
              <a:custGeom>
                <a:avLst/>
                <a:gdLst>
                  <a:gd name="T0" fmla="*/ 2 w 18"/>
                  <a:gd name="T1" fmla="*/ 14 h 29"/>
                  <a:gd name="T2" fmla="*/ 4 w 18"/>
                  <a:gd name="T3" fmla="*/ 14 h 29"/>
                  <a:gd name="T4" fmla="*/ 4 w 18"/>
                  <a:gd name="T5" fmla="*/ 14 h 29"/>
                  <a:gd name="T6" fmla="*/ 2 w 18"/>
                  <a:gd name="T7" fmla="*/ 12 h 29"/>
                  <a:gd name="T8" fmla="*/ 4 w 18"/>
                  <a:gd name="T9" fmla="*/ 12 h 29"/>
                  <a:gd name="T10" fmla="*/ 7 w 18"/>
                  <a:gd name="T11" fmla="*/ 12 h 29"/>
                  <a:gd name="T12" fmla="*/ 7 w 18"/>
                  <a:gd name="T13" fmla="*/ 12 h 29"/>
                  <a:gd name="T14" fmla="*/ 9 w 18"/>
                  <a:gd name="T15" fmla="*/ 12 h 29"/>
                  <a:gd name="T16" fmla="*/ 9 w 18"/>
                  <a:gd name="T17" fmla="*/ 12 h 29"/>
                  <a:gd name="T18" fmla="*/ 9 w 18"/>
                  <a:gd name="T19" fmla="*/ 10 h 29"/>
                  <a:gd name="T20" fmla="*/ 9 w 18"/>
                  <a:gd name="T21" fmla="*/ 10 h 29"/>
                  <a:gd name="T22" fmla="*/ 9 w 18"/>
                  <a:gd name="T23" fmla="*/ 10 h 29"/>
                  <a:gd name="T24" fmla="*/ 9 w 18"/>
                  <a:gd name="T25" fmla="*/ 7 h 29"/>
                  <a:gd name="T26" fmla="*/ 11 w 18"/>
                  <a:gd name="T27" fmla="*/ 5 h 29"/>
                  <a:gd name="T28" fmla="*/ 9 w 18"/>
                  <a:gd name="T29" fmla="*/ 3 h 29"/>
                  <a:gd name="T30" fmla="*/ 9 w 18"/>
                  <a:gd name="T31" fmla="*/ 0 h 29"/>
                  <a:gd name="T32" fmla="*/ 9 w 18"/>
                  <a:gd name="T33" fmla="*/ 0 h 29"/>
                  <a:gd name="T34" fmla="*/ 9 w 18"/>
                  <a:gd name="T35" fmla="*/ 3 h 29"/>
                  <a:gd name="T36" fmla="*/ 11 w 18"/>
                  <a:gd name="T37" fmla="*/ 5 h 29"/>
                  <a:gd name="T38" fmla="*/ 11 w 18"/>
                  <a:gd name="T39" fmla="*/ 7 h 29"/>
                  <a:gd name="T40" fmla="*/ 14 w 18"/>
                  <a:gd name="T41" fmla="*/ 7 h 29"/>
                  <a:gd name="T42" fmla="*/ 14 w 18"/>
                  <a:gd name="T43" fmla="*/ 10 h 29"/>
                  <a:gd name="T44" fmla="*/ 16 w 18"/>
                  <a:gd name="T45" fmla="*/ 7 h 29"/>
                  <a:gd name="T46" fmla="*/ 18 w 18"/>
                  <a:gd name="T47" fmla="*/ 7 h 29"/>
                  <a:gd name="T48" fmla="*/ 18 w 18"/>
                  <a:gd name="T49" fmla="*/ 10 h 29"/>
                  <a:gd name="T50" fmla="*/ 18 w 18"/>
                  <a:gd name="T51" fmla="*/ 12 h 29"/>
                  <a:gd name="T52" fmla="*/ 7 w 18"/>
                  <a:gd name="T53" fmla="*/ 26 h 29"/>
                  <a:gd name="T54" fmla="*/ 4 w 18"/>
                  <a:gd name="T55" fmla="*/ 26 h 29"/>
                  <a:gd name="T56" fmla="*/ 4 w 18"/>
                  <a:gd name="T57" fmla="*/ 26 h 29"/>
                  <a:gd name="T58" fmla="*/ 4 w 18"/>
                  <a:gd name="T59" fmla="*/ 29 h 29"/>
                  <a:gd name="T60" fmla="*/ 2 w 18"/>
                  <a:gd name="T61" fmla="*/ 26 h 29"/>
                  <a:gd name="T62" fmla="*/ 2 w 18"/>
                  <a:gd name="T63" fmla="*/ 24 h 29"/>
                  <a:gd name="T64" fmla="*/ 4 w 18"/>
                  <a:gd name="T65" fmla="*/ 26 h 29"/>
                  <a:gd name="T66" fmla="*/ 7 w 18"/>
                  <a:gd name="T67" fmla="*/ 24 h 29"/>
                  <a:gd name="T68" fmla="*/ 7 w 18"/>
                  <a:gd name="T69" fmla="*/ 22 h 29"/>
                  <a:gd name="T70" fmla="*/ 4 w 18"/>
                  <a:gd name="T71" fmla="*/ 24 h 29"/>
                  <a:gd name="T72" fmla="*/ 2 w 18"/>
                  <a:gd name="T73" fmla="*/ 22 h 29"/>
                  <a:gd name="T74" fmla="*/ 0 w 18"/>
                  <a:gd name="T75" fmla="*/ 14 h 29"/>
                  <a:gd name="T76" fmla="*/ 0 w 18"/>
                  <a:gd name="T77" fmla="*/ 14 h 29"/>
                  <a:gd name="T78" fmla="*/ 0 w 18"/>
                  <a:gd name="T79" fmla="*/ 12 h 29"/>
                  <a:gd name="T80" fmla="*/ 0 w 18"/>
                  <a:gd name="T81" fmla="*/ 12 h 29"/>
                  <a:gd name="T82" fmla="*/ 0 w 18"/>
                  <a:gd name="T83" fmla="*/ 12 h 29"/>
                  <a:gd name="T84" fmla="*/ 2 w 18"/>
                  <a:gd name="T85" fmla="*/ 14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
                  <a:gd name="T130" fmla="*/ 0 h 29"/>
                  <a:gd name="T131" fmla="*/ 18 w 18"/>
                  <a:gd name="T132" fmla="*/ 29 h 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 h="29">
                    <a:moveTo>
                      <a:pt x="2" y="14"/>
                    </a:moveTo>
                    <a:lnTo>
                      <a:pt x="4" y="14"/>
                    </a:lnTo>
                    <a:lnTo>
                      <a:pt x="2" y="12"/>
                    </a:lnTo>
                    <a:lnTo>
                      <a:pt x="4" y="12"/>
                    </a:lnTo>
                    <a:lnTo>
                      <a:pt x="7" y="12"/>
                    </a:lnTo>
                    <a:lnTo>
                      <a:pt x="9" y="12"/>
                    </a:lnTo>
                    <a:lnTo>
                      <a:pt x="9" y="10"/>
                    </a:lnTo>
                    <a:lnTo>
                      <a:pt x="9" y="7"/>
                    </a:lnTo>
                    <a:lnTo>
                      <a:pt x="11" y="5"/>
                    </a:lnTo>
                    <a:lnTo>
                      <a:pt x="9" y="3"/>
                    </a:lnTo>
                    <a:lnTo>
                      <a:pt x="9" y="0"/>
                    </a:lnTo>
                    <a:lnTo>
                      <a:pt x="9" y="3"/>
                    </a:lnTo>
                    <a:lnTo>
                      <a:pt x="11" y="5"/>
                    </a:lnTo>
                    <a:lnTo>
                      <a:pt x="11" y="7"/>
                    </a:lnTo>
                    <a:lnTo>
                      <a:pt x="14" y="7"/>
                    </a:lnTo>
                    <a:lnTo>
                      <a:pt x="14" y="10"/>
                    </a:lnTo>
                    <a:lnTo>
                      <a:pt x="16" y="7"/>
                    </a:lnTo>
                    <a:lnTo>
                      <a:pt x="18" y="7"/>
                    </a:lnTo>
                    <a:lnTo>
                      <a:pt x="18" y="10"/>
                    </a:lnTo>
                    <a:lnTo>
                      <a:pt x="18" y="12"/>
                    </a:lnTo>
                    <a:lnTo>
                      <a:pt x="7" y="26"/>
                    </a:lnTo>
                    <a:lnTo>
                      <a:pt x="4" y="26"/>
                    </a:lnTo>
                    <a:lnTo>
                      <a:pt x="4" y="29"/>
                    </a:lnTo>
                    <a:lnTo>
                      <a:pt x="2" y="26"/>
                    </a:lnTo>
                    <a:lnTo>
                      <a:pt x="2" y="24"/>
                    </a:lnTo>
                    <a:lnTo>
                      <a:pt x="4" y="26"/>
                    </a:lnTo>
                    <a:lnTo>
                      <a:pt x="7" y="24"/>
                    </a:lnTo>
                    <a:lnTo>
                      <a:pt x="7" y="22"/>
                    </a:lnTo>
                    <a:lnTo>
                      <a:pt x="4" y="24"/>
                    </a:lnTo>
                    <a:lnTo>
                      <a:pt x="2" y="22"/>
                    </a:lnTo>
                    <a:lnTo>
                      <a:pt x="0" y="14"/>
                    </a:lnTo>
                    <a:lnTo>
                      <a:pt x="0" y="12"/>
                    </a:lnTo>
                    <a:lnTo>
                      <a:pt x="2" y="14"/>
                    </a:lnTo>
                  </a:path>
                </a:pathLst>
              </a:custGeom>
              <a:grpFill/>
              <a:ln w="9525">
                <a:noFill/>
                <a:round/>
                <a:headEnd/>
                <a:tailEnd/>
              </a:ln>
            </p:spPr>
            <p:txBody>
              <a:bodyPr/>
              <a:lstStyle/>
              <a:p>
                <a:pPr>
                  <a:defRPr/>
                </a:pPr>
                <a:endParaRPr lang="en-US" sz="1200" kern="0">
                  <a:solidFill>
                    <a:srgbClr val="0096D6"/>
                  </a:solidFill>
                </a:endParaRPr>
              </a:p>
            </p:txBody>
          </p:sp>
          <p:sp>
            <p:nvSpPr>
              <p:cNvPr id="2602" name="Freeform 1178"/>
              <p:cNvSpPr>
                <a:spLocks/>
              </p:cNvSpPr>
              <p:nvPr/>
            </p:nvSpPr>
            <p:spPr bwMode="auto">
              <a:xfrm>
                <a:off x="1080" y="1322"/>
                <a:ext cx="14" cy="12"/>
              </a:xfrm>
              <a:custGeom>
                <a:avLst/>
                <a:gdLst>
                  <a:gd name="T0" fmla="*/ 0 w 14"/>
                  <a:gd name="T1" fmla="*/ 0 h 12"/>
                  <a:gd name="T2" fmla="*/ 0 w 14"/>
                  <a:gd name="T3" fmla="*/ 0 h 12"/>
                  <a:gd name="T4" fmla="*/ 0 w 14"/>
                  <a:gd name="T5" fmla="*/ 5 h 12"/>
                  <a:gd name="T6" fmla="*/ 3 w 14"/>
                  <a:gd name="T7" fmla="*/ 5 h 12"/>
                  <a:gd name="T8" fmla="*/ 3 w 14"/>
                  <a:gd name="T9" fmla="*/ 7 h 12"/>
                  <a:gd name="T10" fmla="*/ 5 w 14"/>
                  <a:gd name="T11" fmla="*/ 10 h 12"/>
                  <a:gd name="T12" fmla="*/ 7 w 14"/>
                  <a:gd name="T13" fmla="*/ 12 h 12"/>
                  <a:gd name="T14" fmla="*/ 10 w 14"/>
                  <a:gd name="T15" fmla="*/ 12 h 12"/>
                  <a:gd name="T16" fmla="*/ 10 w 14"/>
                  <a:gd name="T17" fmla="*/ 12 h 12"/>
                  <a:gd name="T18" fmla="*/ 12 w 14"/>
                  <a:gd name="T19" fmla="*/ 12 h 12"/>
                  <a:gd name="T20" fmla="*/ 12 w 14"/>
                  <a:gd name="T21" fmla="*/ 12 h 12"/>
                  <a:gd name="T22" fmla="*/ 14 w 14"/>
                  <a:gd name="T23" fmla="*/ 12 h 12"/>
                  <a:gd name="T24" fmla="*/ 12 w 14"/>
                  <a:gd name="T25" fmla="*/ 10 h 12"/>
                  <a:gd name="T26" fmla="*/ 7 w 14"/>
                  <a:gd name="T27" fmla="*/ 5 h 12"/>
                  <a:gd name="T28" fmla="*/ 7 w 14"/>
                  <a:gd name="T29" fmla="*/ 5 h 12"/>
                  <a:gd name="T30" fmla="*/ 5 w 14"/>
                  <a:gd name="T31" fmla="*/ 3 h 12"/>
                  <a:gd name="T32" fmla="*/ 5 w 14"/>
                  <a:gd name="T33" fmla="*/ 0 h 12"/>
                  <a:gd name="T34" fmla="*/ 3 w 14"/>
                  <a:gd name="T35" fmla="*/ 0 h 12"/>
                  <a:gd name="T36" fmla="*/ 3 w 14"/>
                  <a:gd name="T37" fmla="*/ 0 h 12"/>
                  <a:gd name="T38" fmla="*/ 0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0" y="0"/>
                    </a:moveTo>
                    <a:lnTo>
                      <a:pt x="0" y="0"/>
                    </a:lnTo>
                    <a:lnTo>
                      <a:pt x="0" y="5"/>
                    </a:lnTo>
                    <a:lnTo>
                      <a:pt x="3" y="5"/>
                    </a:lnTo>
                    <a:lnTo>
                      <a:pt x="3" y="7"/>
                    </a:lnTo>
                    <a:lnTo>
                      <a:pt x="5" y="10"/>
                    </a:lnTo>
                    <a:lnTo>
                      <a:pt x="7" y="12"/>
                    </a:lnTo>
                    <a:lnTo>
                      <a:pt x="10" y="12"/>
                    </a:lnTo>
                    <a:lnTo>
                      <a:pt x="12" y="12"/>
                    </a:lnTo>
                    <a:lnTo>
                      <a:pt x="14" y="12"/>
                    </a:lnTo>
                    <a:lnTo>
                      <a:pt x="12" y="10"/>
                    </a:lnTo>
                    <a:lnTo>
                      <a:pt x="7" y="5"/>
                    </a:lnTo>
                    <a:lnTo>
                      <a:pt x="5" y="3"/>
                    </a:lnTo>
                    <a:lnTo>
                      <a:pt x="5" y="0"/>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603" name="Freeform 1179"/>
              <p:cNvSpPr>
                <a:spLocks/>
              </p:cNvSpPr>
              <p:nvPr/>
            </p:nvSpPr>
            <p:spPr bwMode="auto">
              <a:xfrm>
                <a:off x="1080" y="1322"/>
                <a:ext cx="14" cy="12"/>
              </a:xfrm>
              <a:custGeom>
                <a:avLst/>
                <a:gdLst>
                  <a:gd name="T0" fmla="*/ 0 w 14"/>
                  <a:gd name="T1" fmla="*/ 0 h 12"/>
                  <a:gd name="T2" fmla="*/ 0 w 14"/>
                  <a:gd name="T3" fmla="*/ 0 h 12"/>
                  <a:gd name="T4" fmla="*/ 0 w 14"/>
                  <a:gd name="T5" fmla="*/ 5 h 12"/>
                  <a:gd name="T6" fmla="*/ 3 w 14"/>
                  <a:gd name="T7" fmla="*/ 5 h 12"/>
                  <a:gd name="T8" fmla="*/ 3 w 14"/>
                  <a:gd name="T9" fmla="*/ 7 h 12"/>
                  <a:gd name="T10" fmla="*/ 5 w 14"/>
                  <a:gd name="T11" fmla="*/ 10 h 12"/>
                  <a:gd name="T12" fmla="*/ 7 w 14"/>
                  <a:gd name="T13" fmla="*/ 12 h 12"/>
                  <a:gd name="T14" fmla="*/ 10 w 14"/>
                  <a:gd name="T15" fmla="*/ 12 h 12"/>
                  <a:gd name="T16" fmla="*/ 10 w 14"/>
                  <a:gd name="T17" fmla="*/ 12 h 12"/>
                  <a:gd name="T18" fmla="*/ 12 w 14"/>
                  <a:gd name="T19" fmla="*/ 12 h 12"/>
                  <a:gd name="T20" fmla="*/ 12 w 14"/>
                  <a:gd name="T21" fmla="*/ 12 h 12"/>
                  <a:gd name="T22" fmla="*/ 14 w 14"/>
                  <a:gd name="T23" fmla="*/ 12 h 12"/>
                  <a:gd name="T24" fmla="*/ 12 w 14"/>
                  <a:gd name="T25" fmla="*/ 10 h 12"/>
                  <a:gd name="T26" fmla="*/ 7 w 14"/>
                  <a:gd name="T27" fmla="*/ 5 h 12"/>
                  <a:gd name="T28" fmla="*/ 7 w 14"/>
                  <a:gd name="T29" fmla="*/ 5 h 12"/>
                  <a:gd name="T30" fmla="*/ 5 w 14"/>
                  <a:gd name="T31" fmla="*/ 3 h 12"/>
                  <a:gd name="T32" fmla="*/ 5 w 14"/>
                  <a:gd name="T33" fmla="*/ 0 h 12"/>
                  <a:gd name="T34" fmla="*/ 3 w 14"/>
                  <a:gd name="T35" fmla="*/ 0 h 12"/>
                  <a:gd name="T36" fmla="*/ 3 w 14"/>
                  <a:gd name="T37" fmla="*/ 0 h 12"/>
                  <a:gd name="T38" fmla="*/ 0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0" y="0"/>
                    </a:moveTo>
                    <a:lnTo>
                      <a:pt x="0" y="0"/>
                    </a:lnTo>
                    <a:lnTo>
                      <a:pt x="0" y="5"/>
                    </a:lnTo>
                    <a:lnTo>
                      <a:pt x="3" y="5"/>
                    </a:lnTo>
                    <a:lnTo>
                      <a:pt x="3" y="7"/>
                    </a:lnTo>
                    <a:lnTo>
                      <a:pt x="5" y="10"/>
                    </a:lnTo>
                    <a:lnTo>
                      <a:pt x="7" y="12"/>
                    </a:lnTo>
                    <a:lnTo>
                      <a:pt x="10" y="12"/>
                    </a:lnTo>
                    <a:lnTo>
                      <a:pt x="12" y="12"/>
                    </a:lnTo>
                    <a:lnTo>
                      <a:pt x="14" y="12"/>
                    </a:lnTo>
                    <a:lnTo>
                      <a:pt x="12" y="10"/>
                    </a:lnTo>
                    <a:lnTo>
                      <a:pt x="7" y="5"/>
                    </a:lnTo>
                    <a:lnTo>
                      <a:pt x="5" y="3"/>
                    </a:lnTo>
                    <a:lnTo>
                      <a:pt x="5" y="0"/>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604" name="Freeform 1180"/>
              <p:cNvSpPr>
                <a:spLocks/>
              </p:cNvSpPr>
              <p:nvPr/>
            </p:nvSpPr>
            <p:spPr bwMode="auto">
              <a:xfrm>
                <a:off x="1562" y="1299"/>
                <a:ext cx="57" cy="54"/>
              </a:xfrm>
              <a:custGeom>
                <a:avLst/>
                <a:gdLst>
                  <a:gd name="T0" fmla="*/ 33 w 57"/>
                  <a:gd name="T1" fmla="*/ 9 h 54"/>
                  <a:gd name="T2" fmla="*/ 28 w 57"/>
                  <a:gd name="T3" fmla="*/ 7 h 54"/>
                  <a:gd name="T4" fmla="*/ 28 w 57"/>
                  <a:gd name="T5" fmla="*/ 4 h 54"/>
                  <a:gd name="T6" fmla="*/ 26 w 57"/>
                  <a:gd name="T7" fmla="*/ 2 h 54"/>
                  <a:gd name="T8" fmla="*/ 21 w 57"/>
                  <a:gd name="T9" fmla="*/ 0 h 54"/>
                  <a:gd name="T10" fmla="*/ 19 w 57"/>
                  <a:gd name="T11" fmla="*/ 4 h 54"/>
                  <a:gd name="T12" fmla="*/ 19 w 57"/>
                  <a:gd name="T13" fmla="*/ 11 h 54"/>
                  <a:gd name="T14" fmla="*/ 17 w 57"/>
                  <a:gd name="T15" fmla="*/ 11 h 54"/>
                  <a:gd name="T16" fmla="*/ 14 w 57"/>
                  <a:gd name="T17" fmla="*/ 14 h 54"/>
                  <a:gd name="T18" fmla="*/ 14 w 57"/>
                  <a:gd name="T19" fmla="*/ 18 h 54"/>
                  <a:gd name="T20" fmla="*/ 12 w 57"/>
                  <a:gd name="T21" fmla="*/ 23 h 54"/>
                  <a:gd name="T22" fmla="*/ 12 w 57"/>
                  <a:gd name="T23" fmla="*/ 26 h 54"/>
                  <a:gd name="T24" fmla="*/ 2 w 57"/>
                  <a:gd name="T25" fmla="*/ 28 h 54"/>
                  <a:gd name="T26" fmla="*/ 0 w 57"/>
                  <a:gd name="T27" fmla="*/ 33 h 54"/>
                  <a:gd name="T28" fmla="*/ 2 w 57"/>
                  <a:gd name="T29" fmla="*/ 40 h 54"/>
                  <a:gd name="T30" fmla="*/ 5 w 57"/>
                  <a:gd name="T31" fmla="*/ 37 h 54"/>
                  <a:gd name="T32" fmla="*/ 9 w 57"/>
                  <a:gd name="T33" fmla="*/ 37 h 54"/>
                  <a:gd name="T34" fmla="*/ 12 w 57"/>
                  <a:gd name="T35" fmla="*/ 40 h 54"/>
                  <a:gd name="T36" fmla="*/ 14 w 57"/>
                  <a:gd name="T37" fmla="*/ 42 h 54"/>
                  <a:gd name="T38" fmla="*/ 17 w 57"/>
                  <a:gd name="T39" fmla="*/ 40 h 54"/>
                  <a:gd name="T40" fmla="*/ 19 w 57"/>
                  <a:gd name="T41" fmla="*/ 42 h 54"/>
                  <a:gd name="T42" fmla="*/ 24 w 57"/>
                  <a:gd name="T43" fmla="*/ 42 h 54"/>
                  <a:gd name="T44" fmla="*/ 28 w 57"/>
                  <a:gd name="T45" fmla="*/ 49 h 54"/>
                  <a:gd name="T46" fmla="*/ 33 w 57"/>
                  <a:gd name="T47" fmla="*/ 49 h 54"/>
                  <a:gd name="T48" fmla="*/ 33 w 57"/>
                  <a:gd name="T49" fmla="*/ 49 h 54"/>
                  <a:gd name="T50" fmla="*/ 43 w 57"/>
                  <a:gd name="T51" fmla="*/ 52 h 54"/>
                  <a:gd name="T52" fmla="*/ 47 w 57"/>
                  <a:gd name="T53" fmla="*/ 47 h 54"/>
                  <a:gd name="T54" fmla="*/ 52 w 57"/>
                  <a:gd name="T55" fmla="*/ 42 h 54"/>
                  <a:gd name="T56" fmla="*/ 54 w 57"/>
                  <a:gd name="T57" fmla="*/ 44 h 54"/>
                  <a:gd name="T58" fmla="*/ 57 w 57"/>
                  <a:gd name="T59" fmla="*/ 40 h 54"/>
                  <a:gd name="T60" fmla="*/ 54 w 57"/>
                  <a:gd name="T61" fmla="*/ 40 h 54"/>
                  <a:gd name="T62" fmla="*/ 50 w 57"/>
                  <a:gd name="T63" fmla="*/ 35 h 54"/>
                  <a:gd name="T64" fmla="*/ 47 w 57"/>
                  <a:gd name="T65" fmla="*/ 26 h 54"/>
                  <a:gd name="T66" fmla="*/ 43 w 57"/>
                  <a:gd name="T67" fmla="*/ 21 h 54"/>
                  <a:gd name="T68" fmla="*/ 35 w 57"/>
                  <a:gd name="T69" fmla="*/ 1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
                  <a:gd name="T106" fmla="*/ 0 h 54"/>
                  <a:gd name="T107" fmla="*/ 57 w 57"/>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 h="54">
                    <a:moveTo>
                      <a:pt x="35" y="14"/>
                    </a:moveTo>
                    <a:lnTo>
                      <a:pt x="33" y="9"/>
                    </a:lnTo>
                    <a:lnTo>
                      <a:pt x="31" y="7"/>
                    </a:lnTo>
                    <a:lnTo>
                      <a:pt x="28" y="7"/>
                    </a:lnTo>
                    <a:lnTo>
                      <a:pt x="31" y="4"/>
                    </a:lnTo>
                    <a:lnTo>
                      <a:pt x="28" y="4"/>
                    </a:lnTo>
                    <a:lnTo>
                      <a:pt x="26" y="4"/>
                    </a:lnTo>
                    <a:lnTo>
                      <a:pt x="26" y="2"/>
                    </a:lnTo>
                    <a:lnTo>
                      <a:pt x="24" y="0"/>
                    </a:lnTo>
                    <a:lnTo>
                      <a:pt x="21" y="0"/>
                    </a:lnTo>
                    <a:lnTo>
                      <a:pt x="21" y="2"/>
                    </a:lnTo>
                    <a:lnTo>
                      <a:pt x="19" y="4"/>
                    </a:lnTo>
                    <a:lnTo>
                      <a:pt x="17" y="11"/>
                    </a:lnTo>
                    <a:lnTo>
                      <a:pt x="19" y="11"/>
                    </a:lnTo>
                    <a:lnTo>
                      <a:pt x="19" y="14"/>
                    </a:lnTo>
                    <a:lnTo>
                      <a:pt x="17" y="11"/>
                    </a:lnTo>
                    <a:lnTo>
                      <a:pt x="14" y="11"/>
                    </a:lnTo>
                    <a:lnTo>
                      <a:pt x="14" y="14"/>
                    </a:lnTo>
                    <a:lnTo>
                      <a:pt x="14" y="18"/>
                    </a:lnTo>
                    <a:lnTo>
                      <a:pt x="14" y="21"/>
                    </a:lnTo>
                    <a:lnTo>
                      <a:pt x="12" y="23"/>
                    </a:lnTo>
                    <a:lnTo>
                      <a:pt x="12" y="26"/>
                    </a:lnTo>
                    <a:lnTo>
                      <a:pt x="7" y="28"/>
                    </a:lnTo>
                    <a:lnTo>
                      <a:pt x="2" y="28"/>
                    </a:lnTo>
                    <a:lnTo>
                      <a:pt x="2" y="30"/>
                    </a:lnTo>
                    <a:lnTo>
                      <a:pt x="0" y="33"/>
                    </a:lnTo>
                    <a:lnTo>
                      <a:pt x="0" y="37"/>
                    </a:lnTo>
                    <a:lnTo>
                      <a:pt x="2" y="40"/>
                    </a:lnTo>
                    <a:lnTo>
                      <a:pt x="5" y="40"/>
                    </a:lnTo>
                    <a:lnTo>
                      <a:pt x="5" y="37"/>
                    </a:lnTo>
                    <a:lnTo>
                      <a:pt x="7" y="37"/>
                    </a:lnTo>
                    <a:lnTo>
                      <a:pt x="9" y="37"/>
                    </a:lnTo>
                    <a:lnTo>
                      <a:pt x="12" y="37"/>
                    </a:lnTo>
                    <a:lnTo>
                      <a:pt x="12" y="40"/>
                    </a:lnTo>
                    <a:lnTo>
                      <a:pt x="14" y="40"/>
                    </a:lnTo>
                    <a:lnTo>
                      <a:pt x="14" y="42"/>
                    </a:lnTo>
                    <a:lnTo>
                      <a:pt x="17" y="42"/>
                    </a:lnTo>
                    <a:lnTo>
                      <a:pt x="17" y="40"/>
                    </a:lnTo>
                    <a:lnTo>
                      <a:pt x="19" y="42"/>
                    </a:lnTo>
                    <a:lnTo>
                      <a:pt x="19" y="44"/>
                    </a:lnTo>
                    <a:lnTo>
                      <a:pt x="24" y="42"/>
                    </a:lnTo>
                    <a:lnTo>
                      <a:pt x="26" y="47"/>
                    </a:lnTo>
                    <a:lnTo>
                      <a:pt x="28" y="49"/>
                    </a:lnTo>
                    <a:lnTo>
                      <a:pt x="31" y="49"/>
                    </a:lnTo>
                    <a:lnTo>
                      <a:pt x="33" y="49"/>
                    </a:lnTo>
                    <a:lnTo>
                      <a:pt x="40" y="54"/>
                    </a:lnTo>
                    <a:lnTo>
                      <a:pt x="43" y="52"/>
                    </a:lnTo>
                    <a:lnTo>
                      <a:pt x="45" y="47"/>
                    </a:lnTo>
                    <a:lnTo>
                      <a:pt x="47" y="47"/>
                    </a:lnTo>
                    <a:lnTo>
                      <a:pt x="52" y="42"/>
                    </a:lnTo>
                    <a:lnTo>
                      <a:pt x="52" y="44"/>
                    </a:lnTo>
                    <a:lnTo>
                      <a:pt x="54" y="44"/>
                    </a:lnTo>
                    <a:lnTo>
                      <a:pt x="57" y="42"/>
                    </a:lnTo>
                    <a:lnTo>
                      <a:pt x="57" y="40"/>
                    </a:lnTo>
                    <a:lnTo>
                      <a:pt x="54" y="40"/>
                    </a:lnTo>
                    <a:lnTo>
                      <a:pt x="50" y="37"/>
                    </a:lnTo>
                    <a:lnTo>
                      <a:pt x="50" y="35"/>
                    </a:lnTo>
                    <a:lnTo>
                      <a:pt x="50" y="33"/>
                    </a:lnTo>
                    <a:lnTo>
                      <a:pt x="47" y="26"/>
                    </a:lnTo>
                    <a:lnTo>
                      <a:pt x="45" y="23"/>
                    </a:lnTo>
                    <a:lnTo>
                      <a:pt x="43" y="21"/>
                    </a:lnTo>
                    <a:lnTo>
                      <a:pt x="35" y="14"/>
                    </a:lnTo>
                    <a:close/>
                  </a:path>
                </a:pathLst>
              </a:custGeom>
              <a:grpFill/>
              <a:ln w="9525">
                <a:noFill/>
                <a:round/>
                <a:headEnd/>
                <a:tailEnd/>
              </a:ln>
            </p:spPr>
            <p:txBody>
              <a:bodyPr/>
              <a:lstStyle/>
              <a:p>
                <a:pPr>
                  <a:defRPr/>
                </a:pPr>
                <a:endParaRPr lang="en-US" sz="1200" kern="0">
                  <a:solidFill>
                    <a:srgbClr val="0096D6"/>
                  </a:solidFill>
                </a:endParaRPr>
              </a:p>
            </p:txBody>
          </p:sp>
          <p:sp>
            <p:nvSpPr>
              <p:cNvPr id="2605" name="Freeform 1181"/>
              <p:cNvSpPr>
                <a:spLocks/>
              </p:cNvSpPr>
              <p:nvPr/>
            </p:nvSpPr>
            <p:spPr bwMode="auto">
              <a:xfrm>
                <a:off x="1562" y="1299"/>
                <a:ext cx="57" cy="54"/>
              </a:xfrm>
              <a:custGeom>
                <a:avLst/>
                <a:gdLst>
                  <a:gd name="T0" fmla="*/ 33 w 57"/>
                  <a:gd name="T1" fmla="*/ 9 h 54"/>
                  <a:gd name="T2" fmla="*/ 28 w 57"/>
                  <a:gd name="T3" fmla="*/ 7 h 54"/>
                  <a:gd name="T4" fmla="*/ 28 w 57"/>
                  <a:gd name="T5" fmla="*/ 4 h 54"/>
                  <a:gd name="T6" fmla="*/ 26 w 57"/>
                  <a:gd name="T7" fmla="*/ 2 h 54"/>
                  <a:gd name="T8" fmla="*/ 21 w 57"/>
                  <a:gd name="T9" fmla="*/ 0 h 54"/>
                  <a:gd name="T10" fmla="*/ 19 w 57"/>
                  <a:gd name="T11" fmla="*/ 4 h 54"/>
                  <a:gd name="T12" fmla="*/ 19 w 57"/>
                  <a:gd name="T13" fmla="*/ 11 h 54"/>
                  <a:gd name="T14" fmla="*/ 17 w 57"/>
                  <a:gd name="T15" fmla="*/ 11 h 54"/>
                  <a:gd name="T16" fmla="*/ 14 w 57"/>
                  <a:gd name="T17" fmla="*/ 14 h 54"/>
                  <a:gd name="T18" fmla="*/ 14 w 57"/>
                  <a:gd name="T19" fmla="*/ 18 h 54"/>
                  <a:gd name="T20" fmla="*/ 12 w 57"/>
                  <a:gd name="T21" fmla="*/ 23 h 54"/>
                  <a:gd name="T22" fmla="*/ 12 w 57"/>
                  <a:gd name="T23" fmla="*/ 26 h 54"/>
                  <a:gd name="T24" fmla="*/ 2 w 57"/>
                  <a:gd name="T25" fmla="*/ 28 h 54"/>
                  <a:gd name="T26" fmla="*/ 0 w 57"/>
                  <a:gd name="T27" fmla="*/ 33 h 54"/>
                  <a:gd name="T28" fmla="*/ 2 w 57"/>
                  <a:gd name="T29" fmla="*/ 40 h 54"/>
                  <a:gd name="T30" fmla="*/ 5 w 57"/>
                  <a:gd name="T31" fmla="*/ 37 h 54"/>
                  <a:gd name="T32" fmla="*/ 9 w 57"/>
                  <a:gd name="T33" fmla="*/ 37 h 54"/>
                  <a:gd name="T34" fmla="*/ 12 w 57"/>
                  <a:gd name="T35" fmla="*/ 40 h 54"/>
                  <a:gd name="T36" fmla="*/ 14 w 57"/>
                  <a:gd name="T37" fmla="*/ 42 h 54"/>
                  <a:gd name="T38" fmla="*/ 17 w 57"/>
                  <a:gd name="T39" fmla="*/ 40 h 54"/>
                  <a:gd name="T40" fmla="*/ 19 w 57"/>
                  <a:gd name="T41" fmla="*/ 42 h 54"/>
                  <a:gd name="T42" fmla="*/ 24 w 57"/>
                  <a:gd name="T43" fmla="*/ 42 h 54"/>
                  <a:gd name="T44" fmla="*/ 28 w 57"/>
                  <a:gd name="T45" fmla="*/ 49 h 54"/>
                  <a:gd name="T46" fmla="*/ 33 w 57"/>
                  <a:gd name="T47" fmla="*/ 49 h 54"/>
                  <a:gd name="T48" fmla="*/ 33 w 57"/>
                  <a:gd name="T49" fmla="*/ 49 h 54"/>
                  <a:gd name="T50" fmla="*/ 43 w 57"/>
                  <a:gd name="T51" fmla="*/ 52 h 54"/>
                  <a:gd name="T52" fmla="*/ 47 w 57"/>
                  <a:gd name="T53" fmla="*/ 47 h 54"/>
                  <a:gd name="T54" fmla="*/ 52 w 57"/>
                  <a:gd name="T55" fmla="*/ 42 h 54"/>
                  <a:gd name="T56" fmla="*/ 54 w 57"/>
                  <a:gd name="T57" fmla="*/ 44 h 54"/>
                  <a:gd name="T58" fmla="*/ 57 w 57"/>
                  <a:gd name="T59" fmla="*/ 40 h 54"/>
                  <a:gd name="T60" fmla="*/ 54 w 57"/>
                  <a:gd name="T61" fmla="*/ 40 h 54"/>
                  <a:gd name="T62" fmla="*/ 50 w 57"/>
                  <a:gd name="T63" fmla="*/ 35 h 54"/>
                  <a:gd name="T64" fmla="*/ 47 w 57"/>
                  <a:gd name="T65" fmla="*/ 26 h 54"/>
                  <a:gd name="T66" fmla="*/ 43 w 57"/>
                  <a:gd name="T67" fmla="*/ 21 h 54"/>
                  <a:gd name="T68" fmla="*/ 35 w 57"/>
                  <a:gd name="T69" fmla="*/ 1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
                  <a:gd name="T106" fmla="*/ 0 h 54"/>
                  <a:gd name="T107" fmla="*/ 57 w 57"/>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 h="54">
                    <a:moveTo>
                      <a:pt x="35" y="14"/>
                    </a:moveTo>
                    <a:lnTo>
                      <a:pt x="33" y="9"/>
                    </a:lnTo>
                    <a:lnTo>
                      <a:pt x="31" y="7"/>
                    </a:lnTo>
                    <a:lnTo>
                      <a:pt x="28" y="7"/>
                    </a:lnTo>
                    <a:lnTo>
                      <a:pt x="31" y="4"/>
                    </a:lnTo>
                    <a:lnTo>
                      <a:pt x="28" y="4"/>
                    </a:lnTo>
                    <a:lnTo>
                      <a:pt x="26" y="4"/>
                    </a:lnTo>
                    <a:lnTo>
                      <a:pt x="26" y="2"/>
                    </a:lnTo>
                    <a:lnTo>
                      <a:pt x="24" y="0"/>
                    </a:lnTo>
                    <a:lnTo>
                      <a:pt x="21" y="0"/>
                    </a:lnTo>
                    <a:lnTo>
                      <a:pt x="21" y="2"/>
                    </a:lnTo>
                    <a:lnTo>
                      <a:pt x="19" y="4"/>
                    </a:lnTo>
                    <a:lnTo>
                      <a:pt x="17" y="11"/>
                    </a:lnTo>
                    <a:lnTo>
                      <a:pt x="19" y="11"/>
                    </a:lnTo>
                    <a:lnTo>
                      <a:pt x="19" y="14"/>
                    </a:lnTo>
                    <a:lnTo>
                      <a:pt x="17" y="11"/>
                    </a:lnTo>
                    <a:lnTo>
                      <a:pt x="14" y="11"/>
                    </a:lnTo>
                    <a:lnTo>
                      <a:pt x="14" y="14"/>
                    </a:lnTo>
                    <a:lnTo>
                      <a:pt x="14" y="18"/>
                    </a:lnTo>
                    <a:lnTo>
                      <a:pt x="14" y="21"/>
                    </a:lnTo>
                    <a:lnTo>
                      <a:pt x="12" y="23"/>
                    </a:lnTo>
                    <a:lnTo>
                      <a:pt x="12" y="26"/>
                    </a:lnTo>
                    <a:lnTo>
                      <a:pt x="7" y="28"/>
                    </a:lnTo>
                    <a:lnTo>
                      <a:pt x="2" y="28"/>
                    </a:lnTo>
                    <a:lnTo>
                      <a:pt x="2" y="30"/>
                    </a:lnTo>
                    <a:lnTo>
                      <a:pt x="0" y="33"/>
                    </a:lnTo>
                    <a:lnTo>
                      <a:pt x="0" y="37"/>
                    </a:lnTo>
                    <a:lnTo>
                      <a:pt x="2" y="40"/>
                    </a:lnTo>
                    <a:lnTo>
                      <a:pt x="5" y="40"/>
                    </a:lnTo>
                    <a:lnTo>
                      <a:pt x="5" y="37"/>
                    </a:lnTo>
                    <a:lnTo>
                      <a:pt x="7" y="37"/>
                    </a:lnTo>
                    <a:lnTo>
                      <a:pt x="9" y="37"/>
                    </a:lnTo>
                    <a:lnTo>
                      <a:pt x="12" y="37"/>
                    </a:lnTo>
                    <a:lnTo>
                      <a:pt x="12" y="40"/>
                    </a:lnTo>
                    <a:lnTo>
                      <a:pt x="14" y="40"/>
                    </a:lnTo>
                    <a:lnTo>
                      <a:pt x="14" y="42"/>
                    </a:lnTo>
                    <a:lnTo>
                      <a:pt x="17" y="42"/>
                    </a:lnTo>
                    <a:lnTo>
                      <a:pt x="17" y="40"/>
                    </a:lnTo>
                    <a:lnTo>
                      <a:pt x="19" y="42"/>
                    </a:lnTo>
                    <a:lnTo>
                      <a:pt x="19" y="44"/>
                    </a:lnTo>
                    <a:lnTo>
                      <a:pt x="24" y="42"/>
                    </a:lnTo>
                    <a:lnTo>
                      <a:pt x="26" y="47"/>
                    </a:lnTo>
                    <a:lnTo>
                      <a:pt x="28" y="49"/>
                    </a:lnTo>
                    <a:lnTo>
                      <a:pt x="31" y="49"/>
                    </a:lnTo>
                    <a:lnTo>
                      <a:pt x="33" y="49"/>
                    </a:lnTo>
                    <a:lnTo>
                      <a:pt x="40" y="54"/>
                    </a:lnTo>
                    <a:lnTo>
                      <a:pt x="43" y="52"/>
                    </a:lnTo>
                    <a:lnTo>
                      <a:pt x="45" y="47"/>
                    </a:lnTo>
                    <a:lnTo>
                      <a:pt x="47" y="47"/>
                    </a:lnTo>
                    <a:lnTo>
                      <a:pt x="52" y="42"/>
                    </a:lnTo>
                    <a:lnTo>
                      <a:pt x="52" y="44"/>
                    </a:lnTo>
                    <a:lnTo>
                      <a:pt x="54" y="44"/>
                    </a:lnTo>
                    <a:lnTo>
                      <a:pt x="57" y="42"/>
                    </a:lnTo>
                    <a:lnTo>
                      <a:pt x="57" y="40"/>
                    </a:lnTo>
                    <a:lnTo>
                      <a:pt x="54" y="40"/>
                    </a:lnTo>
                    <a:lnTo>
                      <a:pt x="50" y="37"/>
                    </a:lnTo>
                    <a:lnTo>
                      <a:pt x="50" y="35"/>
                    </a:lnTo>
                    <a:lnTo>
                      <a:pt x="50" y="33"/>
                    </a:lnTo>
                    <a:lnTo>
                      <a:pt x="47" y="26"/>
                    </a:lnTo>
                    <a:lnTo>
                      <a:pt x="45" y="23"/>
                    </a:lnTo>
                    <a:lnTo>
                      <a:pt x="43" y="21"/>
                    </a:lnTo>
                    <a:lnTo>
                      <a:pt x="35" y="14"/>
                    </a:lnTo>
                  </a:path>
                </a:pathLst>
              </a:custGeom>
              <a:grpFill/>
              <a:ln w="9525">
                <a:noFill/>
                <a:round/>
                <a:headEnd/>
                <a:tailEnd/>
              </a:ln>
            </p:spPr>
            <p:txBody>
              <a:bodyPr/>
              <a:lstStyle/>
              <a:p>
                <a:pPr>
                  <a:defRPr/>
                </a:pPr>
                <a:endParaRPr lang="en-US" sz="1200" kern="0">
                  <a:solidFill>
                    <a:srgbClr val="0096D6"/>
                  </a:solidFill>
                </a:endParaRPr>
              </a:p>
            </p:txBody>
          </p:sp>
          <p:sp>
            <p:nvSpPr>
              <p:cNvPr id="2606" name="Freeform 1182"/>
              <p:cNvSpPr>
                <a:spLocks/>
              </p:cNvSpPr>
              <p:nvPr/>
            </p:nvSpPr>
            <p:spPr bwMode="auto">
              <a:xfrm>
                <a:off x="1794" y="1776"/>
                <a:ext cx="16" cy="12"/>
              </a:xfrm>
              <a:custGeom>
                <a:avLst/>
                <a:gdLst>
                  <a:gd name="T0" fmla="*/ 0 w 16"/>
                  <a:gd name="T1" fmla="*/ 0 h 12"/>
                  <a:gd name="T2" fmla="*/ 7 w 16"/>
                  <a:gd name="T3" fmla="*/ 0 h 12"/>
                  <a:gd name="T4" fmla="*/ 9 w 16"/>
                  <a:gd name="T5" fmla="*/ 0 h 12"/>
                  <a:gd name="T6" fmla="*/ 11 w 16"/>
                  <a:gd name="T7" fmla="*/ 0 h 12"/>
                  <a:gd name="T8" fmla="*/ 14 w 16"/>
                  <a:gd name="T9" fmla="*/ 2 h 12"/>
                  <a:gd name="T10" fmla="*/ 16 w 16"/>
                  <a:gd name="T11" fmla="*/ 4 h 12"/>
                  <a:gd name="T12" fmla="*/ 16 w 16"/>
                  <a:gd name="T13" fmla="*/ 7 h 12"/>
                  <a:gd name="T14" fmla="*/ 16 w 16"/>
                  <a:gd name="T15" fmla="*/ 9 h 12"/>
                  <a:gd name="T16" fmla="*/ 16 w 16"/>
                  <a:gd name="T17" fmla="*/ 12 h 12"/>
                  <a:gd name="T18" fmla="*/ 14 w 16"/>
                  <a:gd name="T19" fmla="*/ 9 h 12"/>
                  <a:gd name="T20" fmla="*/ 11 w 16"/>
                  <a:gd name="T21" fmla="*/ 9 h 12"/>
                  <a:gd name="T22" fmla="*/ 7 w 16"/>
                  <a:gd name="T23" fmla="*/ 4 h 12"/>
                  <a:gd name="T24" fmla="*/ 2 w 16"/>
                  <a:gd name="T25" fmla="*/ 4 h 12"/>
                  <a:gd name="T26" fmla="*/ 0 w 16"/>
                  <a:gd name="T27" fmla="*/ 2 h 12"/>
                  <a:gd name="T28" fmla="*/ 0 w 1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2"/>
                  <a:gd name="T47" fmla="*/ 16 w 1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2">
                    <a:moveTo>
                      <a:pt x="0" y="0"/>
                    </a:moveTo>
                    <a:lnTo>
                      <a:pt x="7" y="0"/>
                    </a:lnTo>
                    <a:lnTo>
                      <a:pt x="9" y="0"/>
                    </a:lnTo>
                    <a:lnTo>
                      <a:pt x="11" y="0"/>
                    </a:lnTo>
                    <a:lnTo>
                      <a:pt x="14" y="2"/>
                    </a:lnTo>
                    <a:lnTo>
                      <a:pt x="16" y="4"/>
                    </a:lnTo>
                    <a:lnTo>
                      <a:pt x="16" y="7"/>
                    </a:lnTo>
                    <a:lnTo>
                      <a:pt x="16" y="9"/>
                    </a:lnTo>
                    <a:lnTo>
                      <a:pt x="16" y="12"/>
                    </a:lnTo>
                    <a:lnTo>
                      <a:pt x="14" y="9"/>
                    </a:lnTo>
                    <a:lnTo>
                      <a:pt x="11" y="9"/>
                    </a:lnTo>
                    <a:lnTo>
                      <a:pt x="7" y="4"/>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607" name="Freeform 1183"/>
              <p:cNvSpPr>
                <a:spLocks/>
              </p:cNvSpPr>
              <p:nvPr/>
            </p:nvSpPr>
            <p:spPr bwMode="auto">
              <a:xfrm>
                <a:off x="1794" y="1776"/>
                <a:ext cx="16" cy="12"/>
              </a:xfrm>
              <a:custGeom>
                <a:avLst/>
                <a:gdLst>
                  <a:gd name="T0" fmla="*/ 0 w 16"/>
                  <a:gd name="T1" fmla="*/ 0 h 12"/>
                  <a:gd name="T2" fmla="*/ 7 w 16"/>
                  <a:gd name="T3" fmla="*/ 0 h 12"/>
                  <a:gd name="T4" fmla="*/ 9 w 16"/>
                  <a:gd name="T5" fmla="*/ 0 h 12"/>
                  <a:gd name="T6" fmla="*/ 11 w 16"/>
                  <a:gd name="T7" fmla="*/ 0 h 12"/>
                  <a:gd name="T8" fmla="*/ 14 w 16"/>
                  <a:gd name="T9" fmla="*/ 2 h 12"/>
                  <a:gd name="T10" fmla="*/ 16 w 16"/>
                  <a:gd name="T11" fmla="*/ 4 h 12"/>
                  <a:gd name="T12" fmla="*/ 16 w 16"/>
                  <a:gd name="T13" fmla="*/ 7 h 12"/>
                  <a:gd name="T14" fmla="*/ 16 w 16"/>
                  <a:gd name="T15" fmla="*/ 9 h 12"/>
                  <a:gd name="T16" fmla="*/ 16 w 16"/>
                  <a:gd name="T17" fmla="*/ 12 h 12"/>
                  <a:gd name="T18" fmla="*/ 14 w 16"/>
                  <a:gd name="T19" fmla="*/ 9 h 12"/>
                  <a:gd name="T20" fmla="*/ 11 w 16"/>
                  <a:gd name="T21" fmla="*/ 9 h 12"/>
                  <a:gd name="T22" fmla="*/ 7 w 16"/>
                  <a:gd name="T23" fmla="*/ 4 h 12"/>
                  <a:gd name="T24" fmla="*/ 2 w 16"/>
                  <a:gd name="T25" fmla="*/ 4 h 12"/>
                  <a:gd name="T26" fmla="*/ 0 w 16"/>
                  <a:gd name="T27" fmla="*/ 2 h 12"/>
                  <a:gd name="T28" fmla="*/ 0 w 1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2"/>
                  <a:gd name="T47" fmla="*/ 16 w 1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2">
                    <a:moveTo>
                      <a:pt x="0" y="0"/>
                    </a:moveTo>
                    <a:lnTo>
                      <a:pt x="7" y="0"/>
                    </a:lnTo>
                    <a:lnTo>
                      <a:pt x="9" y="0"/>
                    </a:lnTo>
                    <a:lnTo>
                      <a:pt x="11" y="0"/>
                    </a:lnTo>
                    <a:lnTo>
                      <a:pt x="14" y="2"/>
                    </a:lnTo>
                    <a:lnTo>
                      <a:pt x="16" y="4"/>
                    </a:lnTo>
                    <a:lnTo>
                      <a:pt x="16" y="7"/>
                    </a:lnTo>
                    <a:lnTo>
                      <a:pt x="16" y="9"/>
                    </a:lnTo>
                    <a:lnTo>
                      <a:pt x="16" y="12"/>
                    </a:lnTo>
                    <a:lnTo>
                      <a:pt x="14" y="9"/>
                    </a:lnTo>
                    <a:lnTo>
                      <a:pt x="11" y="9"/>
                    </a:lnTo>
                    <a:lnTo>
                      <a:pt x="7" y="4"/>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608" name="Freeform 1184"/>
              <p:cNvSpPr>
                <a:spLocks/>
              </p:cNvSpPr>
              <p:nvPr/>
            </p:nvSpPr>
            <p:spPr bwMode="auto">
              <a:xfrm>
                <a:off x="1212" y="1093"/>
                <a:ext cx="140" cy="158"/>
              </a:xfrm>
              <a:custGeom>
                <a:avLst/>
                <a:gdLst>
                  <a:gd name="T0" fmla="*/ 26 w 140"/>
                  <a:gd name="T1" fmla="*/ 33 h 158"/>
                  <a:gd name="T2" fmla="*/ 22 w 140"/>
                  <a:gd name="T3" fmla="*/ 50 h 158"/>
                  <a:gd name="T4" fmla="*/ 19 w 140"/>
                  <a:gd name="T5" fmla="*/ 54 h 158"/>
                  <a:gd name="T6" fmla="*/ 17 w 140"/>
                  <a:gd name="T7" fmla="*/ 64 h 158"/>
                  <a:gd name="T8" fmla="*/ 15 w 140"/>
                  <a:gd name="T9" fmla="*/ 69 h 158"/>
                  <a:gd name="T10" fmla="*/ 17 w 140"/>
                  <a:gd name="T11" fmla="*/ 71 h 158"/>
                  <a:gd name="T12" fmla="*/ 19 w 140"/>
                  <a:gd name="T13" fmla="*/ 76 h 158"/>
                  <a:gd name="T14" fmla="*/ 10 w 140"/>
                  <a:gd name="T15" fmla="*/ 78 h 158"/>
                  <a:gd name="T16" fmla="*/ 12 w 140"/>
                  <a:gd name="T17" fmla="*/ 83 h 158"/>
                  <a:gd name="T18" fmla="*/ 12 w 140"/>
                  <a:gd name="T19" fmla="*/ 92 h 158"/>
                  <a:gd name="T20" fmla="*/ 12 w 140"/>
                  <a:gd name="T21" fmla="*/ 95 h 158"/>
                  <a:gd name="T22" fmla="*/ 10 w 140"/>
                  <a:gd name="T23" fmla="*/ 99 h 158"/>
                  <a:gd name="T24" fmla="*/ 8 w 140"/>
                  <a:gd name="T25" fmla="*/ 104 h 158"/>
                  <a:gd name="T26" fmla="*/ 8 w 140"/>
                  <a:gd name="T27" fmla="*/ 109 h 158"/>
                  <a:gd name="T28" fmla="*/ 5 w 140"/>
                  <a:gd name="T29" fmla="*/ 113 h 158"/>
                  <a:gd name="T30" fmla="*/ 3 w 140"/>
                  <a:gd name="T31" fmla="*/ 116 h 158"/>
                  <a:gd name="T32" fmla="*/ 0 w 140"/>
                  <a:gd name="T33" fmla="*/ 121 h 158"/>
                  <a:gd name="T34" fmla="*/ 12 w 140"/>
                  <a:gd name="T35" fmla="*/ 121 h 158"/>
                  <a:gd name="T36" fmla="*/ 10 w 140"/>
                  <a:gd name="T37" fmla="*/ 123 h 158"/>
                  <a:gd name="T38" fmla="*/ 17 w 140"/>
                  <a:gd name="T39" fmla="*/ 125 h 158"/>
                  <a:gd name="T40" fmla="*/ 24 w 140"/>
                  <a:gd name="T41" fmla="*/ 130 h 158"/>
                  <a:gd name="T42" fmla="*/ 31 w 140"/>
                  <a:gd name="T43" fmla="*/ 142 h 158"/>
                  <a:gd name="T44" fmla="*/ 41 w 140"/>
                  <a:gd name="T45" fmla="*/ 156 h 158"/>
                  <a:gd name="T46" fmla="*/ 55 w 140"/>
                  <a:gd name="T47" fmla="*/ 142 h 158"/>
                  <a:gd name="T48" fmla="*/ 59 w 140"/>
                  <a:gd name="T49" fmla="*/ 142 h 158"/>
                  <a:gd name="T50" fmla="*/ 62 w 140"/>
                  <a:gd name="T51" fmla="*/ 144 h 158"/>
                  <a:gd name="T52" fmla="*/ 67 w 140"/>
                  <a:gd name="T53" fmla="*/ 142 h 158"/>
                  <a:gd name="T54" fmla="*/ 71 w 140"/>
                  <a:gd name="T55" fmla="*/ 139 h 158"/>
                  <a:gd name="T56" fmla="*/ 74 w 140"/>
                  <a:gd name="T57" fmla="*/ 130 h 158"/>
                  <a:gd name="T58" fmla="*/ 71 w 140"/>
                  <a:gd name="T59" fmla="*/ 121 h 158"/>
                  <a:gd name="T60" fmla="*/ 76 w 140"/>
                  <a:gd name="T61" fmla="*/ 109 h 158"/>
                  <a:gd name="T62" fmla="*/ 83 w 140"/>
                  <a:gd name="T63" fmla="*/ 106 h 158"/>
                  <a:gd name="T64" fmla="*/ 140 w 140"/>
                  <a:gd name="T65" fmla="*/ 54 h 158"/>
                  <a:gd name="T66" fmla="*/ 135 w 140"/>
                  <a:gd name="T67" fmla="*/ 43 h 158"/>
                  <a:gd name="T68" fmla="*/ 116 w 140"/>
                  <a:gd name="T69" fmla="*/ 21 h 158"/>
                  <a:gd name="T70" fmla="*/ 93 w 140"/>
                  <a:gd name="T71" fmla="*/ 19 h 158"/>
                  <a:gd name="T72" fmla="*/ 93 w 140"/>
                  <a:gd name="T73" fmla="*/ 26 h 158"/>
                  <a:gd name="T74" fmla="*/ 90 w 140"/>
                  <a:gd name="T75" fmla="*/ 26 h 158"/>
                  <a:gd name="T76" fmla="*/ 88 w 140"/>
                  <a:gd name="T77" fmla="*/ 19 h 158"/>
                  <a:gd name="T78" fmla="*/ 83 w 140"/>
                  <a:gd name="T79" fmla="*/ 21 h 158"/>
                  <a:gd name="T80" fmla="*/ 83 w 140"/>
                  <a:gd name="T81" fmla="*/ 19 h 158"/>
                  <a:gd name="T82" fmla="*/ 59 w 140"/>
                  <a:gd name="T83" fmla="*/ 0 h 158"/>
                  <a:gd name="T84" fmla="*/ 52 w 140"/>
                  <a:gd name="T85" fmla="*/ 2 h 158"/>
                  <a:gd name="T86" fmla="*/ 38 w 140"/>
                  <a:gd name="T87" fmla="*/ 5 h 158"/>
                  <a:gd name="T88" fmla="*/ 36 w 140"/>
                  <a:gd name="T89" fmla="*/ 7 h 158"/>
                  <a:gd name="T90" fmla="*/ 33 w 140"/>
                  <a:gd name="T91" fmla="*/ 7 h 158"/>
                  <a:gd name="T92" fmla="*/ 29 w 140"/>
                  <a:gd name="T93" fmla="*/ 5 h 158"/>
                  <a:gd name="T94" fmla="*/ 24 w 140"/>
                  <a:gd name="T95" fmla="*/ 7 h 158"/>
                  <a:gd name="T96" fmla="*/ 19 w 140"/>
                  <a:gd name="T97" fmla="*/ 9 h 158"/>
                  <a:gd name="T98" fmla="*/ 22 w 140"/>
                  <a:gd name="T99" fmla="*/ 19 h 1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
                  <a:gd name="T151" fmla="*/ 0 h 158"/>
                  <a:gd name="T152" fmla="*/ 140 w 140"/>
                  <a:gd name="T153" fmla="*/ 158 h 1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 h="158">
                    <a:moveTo>
                      <a:pt x="24" y="28"/>
                    </a:moveTo>
                    <a:lnTo>
                      <a:pt x="24" y="31"/>
                    </a:lnTo>
                    <a:lnTo>
                      <a:pt x="26" y="33"/>
                    </a:lnTo>
                    <a:lnTo>
                      <a:pt x="29" y="35"/>
                    </a:lnTo>
                    <a:lnTo>
                      <a:pt x="24" y="47"/>
                    </a:lnTo>
                    <a:lnTo>
                      <a:pt x="22" y="50"/>
                    </a:lnTo>
                    <a:lnTo>
                      <a:pt x="22" y="52"/>
                    </a:lnTo>
                    <a:lnTo>
                      <a:pt x="19" y="54"/>
                    </a:lnTo>
                    <a:lnTo>
                      <a:pt x="19" y="59"/>
                    </a:lnTo>
                    <a:lnTo>
                      <a:pt x="19" y="61"/>
                    </a:lnTo>
                    <a:lnTo>
                      <a:pt x="17" y="64"/>
                    </a:lnTo>
                    <a:lnTo>
                      <a:pt x="17" y="66"/>
                    </a:lnTo>
                    <a:lnTo>
                      <a:pt x="15" y="69"/>
                    </a:lnTo>
                    <a:lnTo>
                      <a:pt x="15" y="73"/>
                    </a:lnTo>
                    <a:lnTo>
                      <a:pt x="17" y="71"/>
                    </a:lnTo>
                    <a:lnTo>
                      <a:pt x="17" y="73"/>
                    </a:lnTo>
                    <a:lnTo>
                      <a:pt x="19" y="76"/>
                    </a:lnTo>
                    <a:lnTo>
                      <a:pt x="17" y="78"/>
                    </a:lnTo>
                    <a:lnTo>
                      <a:pt x="12" y="80"/>
                    </a:lnTo>
                    <a:lnTo>
                      <a:pt x="10" y="78"/>
                    </a:lnTo>
                    <a:lnTo>
                      <a:pt x="10" y="80"/>
                    </a:lnTo>
                    <a:lnTo>
                      <a:pt x="12" y="83"/>
                    </a:lnTo>
                    <a:lnTo>
                      <a:pt x="12" y="87"/>
                    </a:lnTo>
                    <a:lnTo>
                      <a:pt x="12" y="92"/>
                    </a:lnTo>
                    <a:lnTo>
                      <a:pt x="12" y="95"/>
                    </a:lnTo>
                    <a:lnTo>
                      <a:pt x="10" y="97"/>
                    </a:lnTo>
                    <a:lnTo>
                      <a:pt x="12" y="97"/>
                    </a:lnTo>
                    <a:lnTo>
                      <a:pt x="10" y="99"/>
                    </a:lnTo>
                    <a:lnTo>
                      <a:pt x="8" y="99"/>
                    </a:lnTo>
                    <a:lnTo>
                      <a:pt x="8" y="102"/>
                    </a:lnTo>
                    <a:lnTo>
                      <a:pt x="8" y="104"/>
                    </a:lnTo>
                    <a:lnTo>
                      <a:pt x="5" y="104"/>
                    </a:lnTo>
                    <a:lnTo>
                      <a:pt x="5" y="106"/>
                    </a:lnTo>
                    <a:lnTo>
                      <a:pt x="8" y="109"/>
                    </a:lnTo>
                    <a:lnTo>
                      <a:pt x="3" y="109"/>
                    </a:lnTo>
                    <a:lnTo>
                      <a:pt x="5" y="111"/>
                    </a:lnTo>
                    <a:lnTo>
                      <a:pt x="5" y="113"/>
                    </a:lnTo>
                    <a:lnTo>
                      <a:pt x="3" y="111"/>
                    </a:lnTo>
                    <a:lnTo>
                      <a:pt x="3" y="113"/>
                    </a:lnTo>
                    <a:lnTo>
                      <a:pt x="3" y="116"/>
                    </a:lnTo>
                    <a:lnTo>
                      <a:pt x="5" y="116"/>
                    </a:lnTo>
                    <a:lnTo>
                      <a:pt x="3" y="121"/>
                    </a:lnTo>
                    <a:lnTo>
                      <a:pt x="0" y="121"/>
                    </a:lnTo>
                    <a:lnTo>
                      <a:pt x="0" y="123"/>
                    </a:lnTo>
                    <a:lnTo>
                      <a:pt x="8" y="121"/>
                    </a:lnTo>
                    <a:lnTo>
                      <a:pt x="12" y="121"/>
                    </a:lnTo>
                    <a:lnTo>
                      <a:pt x="12" y="123"/>
                    </a:lnTo>
                    <a:lnTo>
                      <a:pt x="10" y="123"/>
                    </a:lnTo>
                    <a:lnTo>
                      <a:pt x="15" y="125"/>
                    </a:lnTo>
                    <a:lnTo>
                      <a:pt x="17" y="128"/>
                    </a:lnTo>
                    <a:lnTo>
                      <a:pt x="17" y="125"/>
                    </a:lnTo>
                    <a:lnTo>
                      <a:pt x="19" y="125"/>
                    </a:lnTo>
                    <a:lnTo>
                      <a:pt x="19" y="128"/>
                    </a:lnTo>
                    <a:lnTo>
                      <a:pt x="24" y="130"/>
                    </a:lnTo>
                    <a:lnTo>
                      <a:pt x="29" y="135"/>
                    </a:lnTo>
                    <a:lnTo>
                      <a:pt x="29" y="139"/>
                    </a:lnTo>
                    <a:lnTo>
                      <a:pt x="31" y="142"/>
                    </a:lnTo>
                    <a:lnTo>
                      <a:pt x="33" y="154"/>
                    </a:lnTo>
                    <a:lnTo>
                      <a:pt x="36" y="158"/>
                    </a:lnTo>
                    <a:lnTo>
                      <a:pt x="41" y="156"/>
                    </a:lnTo>
                    <a:lnTo>
                      <a:pt x="43" y="151"/>
                    </a:lnTo>
                    <a:lnTo>
                      <a:pt x="48" y="151"/>
                    </a:lnTo>
                    <a:lnTo>
                      <a:pt x="55" y="142"/>
                    </a:lnTo>
                    <a:lnTo>
                      <a:pt x="57" y="139"/>
                    </a:lnTo>
                    <a:lnTo>
                      <a:pt x="57" y="142"/>
                    </a:lnTo>
                    <a:lnTo>
                      <a:pt x="59" y="142"/>
                    </a:lnTo>
                    <a:lnTo>
                      <a:pt x="57" y="144"/>
                    </a:lnTo>
                    <a:lnTo>
                      <a:pt x="62" y="144"/>
                    </a:lnTo>
                    <a:lnTo>
                      <a:pt x="64" y="142"/>
                    </a:lnTo>
                    <a:lnTo>
                      <a:pt x="64" y="139"/>
                    </a:lnTo>
                    <a:lnTo>
                      <a:pt x="67" y="142"/>
                    </a:lnTo>
                    <a:lnTo>
                      <a:pt x="69" y="142"/>
                    </a:lnTo>
                    <a:lnTo>
                      <a:pt x="71" y="139"/>
                    </a:lnTo>
                    <a:lnTo>
                      <a:pt x="71" y="135"/>
                    </a:lnTo>
                    <a:lnTo>
                      <a:pt x="74" y="132"/>
                    </a:lnTo>
                    <a:lnTo>
                      <a:pt x="74" y="130"/>
                    </a:lnTo>
                    <a:lnTo>
                      <a:pt x="74" y="123"/>
                    </a:lnTo>
                    <a:lnTo>
                      <a:pt x="71" y="121"/>
                    </a:lnTo>
                    <a:lnTo>
                      <a:pt x="76" y="113"/>
                    </a:lnTo>
                    <a:lnTo>
                      <a:pt x="76" y="109"/>
                    </a:lnTo>
                    <a:lnTo>
                      <a:pt x="81" y="109"/>
                    </a:lnTo>
                    <a:lnTo>
                      <a:pt x="83" y="106"/>
                    </a:lnTo>
                    <a:lnTo>
                      <a:pt x="88" y="104"/>
                    </a:lnTo>
                    <a:lnTo>
                      <a:pt x="90" y="92"/>
                    </a:lnTo>
                    <a:lnTo>
                      <a:pt x="140" y="54"/>
                    </a:lnTo>
                    <a:lnTo>
                      <a:pt x="140" y="50"/>
                    </a:lnTo>
                    <a:lnTo>
                      <a:pt x="140" y="47"/>
                    </a:lnTo>
                    <a:lnTo>
                      <a:pt x="135" y="43"/>
                    </a:lnTo>
                    <a:lnTo>
                      <a:pt x="119" y="24"/>
                    </a:lnTo>
                    <a:lnTo>
                      <a:pt x="116" y="21"/>
                    </a:lnTo>
                    <a:lnTo>
                      <a:pt x="111" y="17"/>
                    </a:lnTo>
                    <a:lnTo>
                      <a:pt x="102" y="14"/>
                    </a:lnTo>
                    <a:lnTo>
                      <a:pt x="93" y="19"/>
                    </a:lnTo>
                    <a:lnTo>
                      <a:pt x="93" y="21"/>
                    </a:lnTo>
                    <a:lnTo>
                      <a:pt x="95" y="24"/>
                    </a:lnTo>
                    <a:lnTo>
                      <a:pt x="93" y="26"/>
                    </a:lnTo>
                    <a:lnTo>
                      <a:pt x="93" y="28"/>
                    </a:lnTo>
                    <a:lnTo>
                      <a:pt x="90" y="28"/>
                    </a:lnTo>
                    <a:lnTo>
                      <a:pt x="90" y="26"/>
                    </a:lnTo>
                    <a:lnTo>
                      <a:pt x="90" y="24"/>
                    </a:lnTo>
                    <a:lnTo>
                      <a:pt x="90" y="19"/>
                    </a:lnTo>
                    <a:lnTo>
                      <a:pt x="88" y="19"/>
                    </a:lnTo>
                    <a:lnTo>
                      <a:pt x="85" y="19"/>
                    </a:lnTo>
                    <a:lnTo>
                      <a:pt x="85" y="21"/>
                    </a:lnTo>
                    <a:lnTo>
                      <a:pt x="83" y="21"/>
                    </a:lnTo>
                    <a:lnTo>
                      <a:pt x="83" y="26"/>
                    </a:lnTo>
                    <a:lnTo>
                      <a:pt x="81" y="21"/>
                    </a:lnTo>
                    <a:lnTo>
                      <a:pt x="83" y="19"/>
                    </a:lnTo>
                    <a:lnTo>
                      <a:pt x="69" y="5"/>
                    </a:lnTo>
                    <a:lnTo>
                      <a:pt x="67" y="2"/>
                    </a:lnTo>
                    <a:lnTo>
                      <a:pt x="59" y="0"/>
                    </a:lnTo>
                    <a:lnTo>
                      <a:pt x="57" y="0"/>
                    </a:lnTo>
                    <a:lnTo>
                      <a:pt x="55" y="2"/>
                    </a:lnTo>
                    <a:lnTo>
                      <a:pt x="52" y="2"/>
                    </a:lnTo>
                    <a:lnTo>
                      <a:pt x="48" y="5"/>
                    </a:lnTo>
                    <a:lnTo>
                      <a:pt x="38" y="5"/>
                    </a:lnTo>
                    <a:lnTo>
                      <a:pt x="38" y="12"/>
                    </a:lnTo>
                    <a:lnTo>
                      <a:pt x="38" y="9"/>
                    </a:lnTo>
                    <a:lnTo>
                      <a:pt x="36" y="7"/>
                    </a:lnTo>
                    <a:lnTo>
                      <a:pt x="36" y="5"/>
                    </a:lnTo>
                    <a:lnTo>
                      <a:pt x="33" y="7"/>
                    </a:lnTo>
                    <a:lnTo>
                      <a:pt x="33" y="5"/>
                    </a:lnTo>
                    <a:lnTo>
                      <a:pt x="29" y="5"/>
                    </a:lnTo>
                    <a:lnTo>
                      <a:pt x="29" y="7"/>
                    </a:lnTo>
                    <a:lnTo>
                      <a:pt x="26" y="5"/>
                    </a:lnTo>
                    <a:lnTo>
                      <a:pt x="24" y="7"/>
                    </a:lnTo>
                    <a:lnTo>
                      <a:pt x="17" y="9"/>
                    </a:lnTo>
                    <a:lnTo>
                      <a:pt x="19" y="9"/>
                    </a:lnTo>
                    <a:lnTo>
                      <a:pt x="19" y="14"/>
                    </a:lnTo>
                    <a:lnTo>
                      <a:pt x="24" y="17"/>
                    </a:lnTo>
                    <a:lnTo>
                      <a:pt x="22" y="19"/>
                    </a:lnTo>
                    <a:lnTo>
                      <a:pt x="22" y="21"/>
                    </a:lnTo>
                    <a:lnTo>
                      <a:pt x="24" y="28"/>
                    </a:lnTo>
                    <a:close/>
                  </a:path>
                </a:pathLst>
              </a:custGeom>
              <a:grpFill/>
              <a:ln w="9525">
                <a:noFill/>
                <a:round/>
                <a:headEnd/>
                <a:tailEnd/>
              </a:ln>
            </p:spPr>
            <p:txBody>
              <a:bodyPr/>
              <a:lstStyle/>
              <a:p>
                <a:pPr>
                  <a:defRPr/>
                </a:pPr>
                <a:endParaRPr lang="en-US" sz="1200" kern="0">
                  <a:solidFill>
                    <a:srgbClr val="0096D6"/>
                  </a:solidFill>
                </a:endParaRPr>
              </a:p>
            </p:txBody>
          </p:sp>
          <p:sp>
            <p:nvSpPr>
              <p:cNvPr id="2609" name="Freeform 1185"/>
              <p:cNvSpPr>
                <a:spLocks/>
              </p:cNvSpPr>
              <p:nvPr/>
            </p:nvSpPr>
            <p:spPr bwMode="auto">
              <a:xfrm>
                <a:off x="1212" y="1093"/>
                <a:ext cx="140" cy="158"/>
              </a:xfrm>
              <a:custGeom>
                <a:avLst/>
                <a:gdLst>
                  <a:gd name="T0" fmla="*/ 26 w 140"/>
                  <a:gd name="T1" fmla="*/ 33 h 158"/>
                  <a:gd name="T2" fmla="*/ 22 w 140"/>
                  <a:gd name="T3" fmla="*/ 50 h 158"/>
                  <a:gd name="T4" fmla="*/ 19 w 140"/>
                  <a:gd name="T5" fmla="*/ 54 h 158"/>
                  <a:gd name="T6" fmla="*/ 17 w 140"/>
                  <a:gd name="T7" fmla="*/ 64 h 158"/>
                  <a:gd name="T8" fmla="*/ 15 w 140"/>
                  <a:gd name="T9" fmla="*/ 69 h 158"/>
                  <a:gd name="T10" fmla="*/ 17 w 140"/>
                  <a:gd name="T11" fmla="*/ 71 h 158"/>
                  <a:gd name="T12" fmla="*/ 19 w 140"/>
                  <a:gd name="T13" fmla="*/ 76 h 158"/>
                  <a:gd name="T14" fmla="*/ 10 w 140"/>
                  <a:gd name="T15" fmla="*/ 78 h 158"/>
                  <a:gd name="T16" fmla="*/ 12 w 140"/>
                  <a:gd name="T17" fmla="*/ 83 h 158"/>
                  <a:gd name="T18" fmla="*/ 12 w 140"/>
                  <a:gd name="T19" fmla="*/ 92 h 158"/>
                  <a:gd name="T20" fmla="*/ 12 w 140"/>
                  <a:gd name="T21" fmla="*/ 95 h 158"/>
                  <a:gd name="T22" fmla="*/ 10 w 140"/>
                  <a:gd name="T23" fmla="*/ 99 h 158"/>
                  <a:gd name="T24" fmla="*/ 8 w 140"/>
                  <a:gd name="T25" fmla="*/ 104 h 158"/>
                  <a:gd name="T26" fmla="*/ 8 w 140"/>
                  <a:gd name="T27" fmla="*/ 109 h 158"/>
                  <a:gd name="T28" fmla="*/ 5 w 140"/>
                  <a:gd name="T29" fmla="*/ 113 h 158"/>
                  <a:gd name="T30" fmla="*/ 3 w 140"/>
                  <a:gd name="T31" fmla="*/ 116 h 158"/>
                  <a:gd name="T32" fmla="*/ 0 w 140"/>
                  <a:gd name="T33" fmla="*/ 121 h 158"/>
                  <a:gd name="T34" fmla="*/ 12 w 140"/>
                  <a:gd name="T35" fmla="*/ 121 h 158"/>
                  <a:gd name="T36" fmla="*/ 10 w 140"/>
                  <a:gd name="T37" fmla="*/ 123 h 158"/>
                  <a:gd name="T38" fmla="*/ 17 w 140"/>
                  <a:gd name="T39" fmla="*/ 125 h 158"/>
                  <a:gd name="T40" fmla="*/ 24 w 140"/>
                  <a:gd name="T41" fmla="*/ 130 h 158"/>
                  <a:gd name="T42" fmla="*/ 31 w 140"/>
                  <a:gd name="T43" fmla="*/ 142 h 158"/>
                  <a:gd name="T44" fmla="*/ 41 w 140"/>
                  <a:gd name="T45" fmla="*/ 156 h 158"/>
                  <a:gd name="T46" fmla="*/ 55 w 140"/>
                  <a:gd name="T47" fmla="*/ 142 h 158"/>
                  <a:gd name="T48" fmla="*/ 59 w 140"/>
                  <a:gd name="T49" fmla="*/ 142 h 158"/>
                  <a:gd name="T50" fmla="*/ 62 w 140"/>
                  <a:gd name="T51" fmla="*/ 144 h 158"/>
                  <a:gd name="T52" fmla="*/ 67 w 140"/>
                  <a:gd name="T53" fmla="*/ 142 h 158"/>
                  <a:gd name="T54" fmla="*/ 71 w 140"/>
                  <a:gd name="T55" fmla="*/ 139 h 158"/>
                  <a:gd name="T56" fmla="*/ 74 w 140"/>
                  <a:gd name="T57" fmla="*/ 130 h 158"/>
                  <a:gd name="T58" fmla="*/ 71 w 140"/>
                  <a:gd name="T59" fmla="*/ 121 h 158"/>
                  <a:gd name="T60" fmla="*/ 76 w 140"/>
                  <a:gd name="T61" fmla="*/ 109 h 158"/>
                  <a:gd name="T62" fmla="*/ 83 w 140"/>
                  <a:gd name="T63" fmla="*/ 106 h 158"/>
                  <a:gd name="T64" fmla="*/ 140 w 140"/>
                  <a:gd name="T65" fmla="*/ 54 h 158"/>
                  <a:gd name="T66" fmla="*/ 135 w 140"/>
                  <a:gd name="T67" fmla="*/ 43 h 158"/>
                  <a:gd name="T68" fmla="*/ 116 w 140"/>
                  <a:gd name="T69" fmla="*/ 21 h 158"/>
                  <a:gd name="T70" fmla="*/ 93 w 140"/>
                  <a:gd name="T71" fmla="*/ 19 h 158"/>
                  <a:gd name="T72" fmla="*/ 93 w 140"/>
                  <a:gd name="T73" fmla="*/ 26 h 158"/>
                  <a:gd name="T74" fmla="*/ 90 w 140"/>
                  <a:gd name="T75" fmla="*/ 26 h 158"/>
                  <a:gd name="T76" fmla="*/ 88 w 140"/>
                  <a:gd name="T77" fmla="*/ 19 h 158"/>
                  <a:gd name="T78" fmla="*/ 83 w 140"/>
                  <a:gd name="T79" fmla="*/ 21 h 158"/>
                  <a:gd name="T80" fmla="*/ 83 w 140"/>
                  <a:gd name="T81" fmla="*/ 19 h 158"/>
                  <a:gd name="T82" fmla="*/ 59 w 140"/>
                  <a:gd name="T83" fmla="*/ 0 h 158"/>
                  <a:gd name="T84" fmla="*/ 52 w 140"/>
                  <a:gd name="T85" fmla="*/ 2 h 158"/>
                  <a:gd name="T86" fmla="*/ 38 w 140"/>
                  <a:gd name="T87" fmla="*/ 5 h 158"/>
                  <a:gd name="T88" fmla="*/ 36 w 140"/>
                  <a:gd name="T89" fmla="*/ 7 h 158"/>
                  <a:gd name="T90" fmla="*/ 33 w 140"/>
                  <a:gd name="T91" fmla="*/ 7 h 158"/>
                  <a:gd name="T92" fmla="*/ 29 w 140"/>
                  <a:gd name="T93" fmla="*/ 5 h 158"/>
                  <a:gd name="T94" fmla="*/ 24 w 140"/>
                  <a:gd name="T95" fmla="*/ 7 h 158"/>
                  <a:gd name="T96" fmla="*/ 19 w 140"/>
                  <a:gd name="T97" fmla="*/ 9 h 158"/>
                  <a:gd name="T98" fmla="*/ 22 w 140"/>
                  <a:gd name="T99" fmla="*/ 19 h 1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
                  <a:gd name="T151" fmla="*/ 0 h 158"/>
                  <a:gd name="T152" fmla="*/ 140 w 140"/>
                  <a:gd name="T153" fmla="*/ 158 h 1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 h="158">
                    <a:moveTo>
                      <a:pt x="24" y="28"/>
                    </a:moveTo>
                    <a:lnTo>
                      <a:pt x="24" y="31"/>
                    </a:lnTo>
                    <a:lnTo>
                      <a:pt x="26" y="33"/>
                    </a:lnTo>
                    <a:lnTo>
                      <a:pt x="29" y="35"/>
                    </a:lnTo>
                    <a:lnTo>
                      <a:pt x="24" y="47"/>
                    </a:lnTo>
                    <a:lnTo>
                      <a:pt x="22" y="50"/>
                    </a:lnTo>
                    <a:lnTo>
                      <a:pt x="22" y="52"/>
                    </a:lnTo>
                    <a:lnTo>
                      <a:pt x="19" y="54"/>
                    </a:lnTo>
                    <a:lnTo>
                      <a:pt x="19" y="59"/>
                    </a:lnTo>
                    <a:lnTo>
                      <a:pt x="19" y="61"/>
                    </a:lnTo>
                    <a:lnTo>
                      <a:pt x="17" y="64"/>
                    </a:lnTo>
                    <a:lnTo>
                      <a:pt x="17" y="66"/>
                    </a:lnTo>
                    <a:lnTo>
                      <a:pt x="15" y="69"/>
                    </a:lnTo>
                    <a:lnTo>
                      <a:pt x="15" y="73"/>
                    </a:lnTo>
                    <a:lnTo>
                      <a:pt x="17" y="71"/>
                    </a:lnTo>
                    <a:lnTo>
                      <a:pt x="17" y="73"/>
                    </a:lnTo>
                    <a:lnTo>
                      <a:pt x="19" y="76"/>
                    </a:lnTo>
                    <a:lnTo>
                      <a:pt x="17" y="78"/>
                    </a:lnTo>
                    <a:lnTo>
                      <a:pt x="12" y="80"/>
                    </a:lnTo>
                    <a:lnTo>
                      <a:pt x="10" y="78"/>
                    </a:lnTo>
                    <a:lnTo>
                      <a:pt x="10" y="80"/>
                    </a:lnTo>
                    <a:lnTo>
                      <a:pt x="12" y="83"/>
                    </a:lnTo>
                    <a:lnTo>
                      <a:pt x="12" y="87"/>
                    </a:lnTo>
                    <a:lnTo>
                      <a:pt x="12" y="92"/>
                    </a:lnTo>
                    <a:lnTo>
                      <a:pt x="12" y="95"/>
                    </a:lnTo>
                    <a:lnTo>
                      <a:pt x="10" y="97"/>
                    </a:lnTo>
                    <a:lnTo>
                      <a:pt x="12" y="97"/>
                    </a:lnTo>
                    <a:lnTo>
                      <a:pt x="10" y="99"/>
                    </a:lnTo>
                    <a:lnTo>
                      <a:pt x="8" y="99"/>
                    </a:lnTo>
                    <a:lnTo>
                      <a:pt x="8" y="102"/>
                    </a:lnTo>
                    <a:lnTo>
                      <a:pt x="8" y="104"/>
                    </a:lnTo>
                    <a:lnTo>
                      <a:pt x="5" y="104"/>
                    </a:lnTo>
                    <a:lnTo>
                      <a:pt x="5" y="106"/>
                    </a:lnTo>
                    <a:lnTo>
                      <a:pt x="8" y="109"/>
                    </a:lnTo>
                    <a:lnTo>
                      <a:pt x="3" y="109"/>
                    </a:lnTo>
                    <a:lnTo>
                      <a:pt x="5" y="111"/>
                    </a:lnTo>
                    <a:lnTo>
                      <a:pt x="5" y="113"/>
                    </a:lnTo>
                    <a:lnTo>
                      <a:pt x="3" y="111"/>
                    </a:lnTo>
                    <a:lnTo>
                      <a:pt x="3" y="113"/>
                    </a:lnTo>
                    <a:lnTo>
                      <a:pt x="3" y="116"/>
                    </a:lnTo>
                    <a:lnTo>
                      <a:pt x="5" y="116"/>
                    </a:lnTo>
                    <a:lnTo>
                      <a:pt x="3" y="121"/>
                    </a:lnTo>
                    <a:lnTo>
                      <a:pt x="0" y="121"/>
                    </a:lnTo>
                    <a:lnTo>
                      <a:pt x="0" y="123"/>
                    </a:lnTo>
                    <a:lnTo>
                      <a:pt x="8" y="121"/>
                    </a:lnTo>
                    <a:lnTo>
                      <a:pt x="12" y="121"/>
                    </a:lnTo>
                    <a:lnTo>
                      <a:pt x="12" y="123"/>
                    </a:lnTo>
                    <a:lnTo>
                      <a:pt x="10" y="123"/>
                    </a:lnTo>
                    <a:lnTo>
                      <a:pt x="15" y="125"/>
                    </a:lnTo>
                    <a:lnTo>
                      <a:pt x="17" y="128"/>
                    </a:lnTo>
                    <a:lnTo>
                      <a:pt x="17" y="125"/>
                    </a:lnTo>
                    <a:lnTo>
                      <a:pt x="19" y="125"/>
                    </a:lnTo>
                    <a:lnTo>
                      <a:pt x="19" y="128"/>
                    </a:lnTo>
                    <a:lnTo>
                      <a:pt x="24" y="130"/>
                    </a:lnTo>
                    <a:lnTo>
                      <a:pt x="29" y="135"/>
                    </a:lnTo>
                    <a:lnTo>
                      <a:pt x="29" y="139"/>
                    </a:lnTo>
                    <a:lnTo>
                      <a:pt x="31" y="142"/>
                    </a:lnTo>
                    <a:lnTo>
                      <a:pt x="33" y="154"/>
                    </a:lnTo>
                    <a:lnTo>
                      <a:pt x="36" y="158"/>
                    </a:lnTo>
                    <a:lnTo>
                      <a:pt x="41" y="156"/>
                    </a:lnTo>
                    <a:lnTo>
                      <a:pt x="43" y="151"/>
                    </a:lnTo>
                    <a:lnTo>
                      <a:pt x="48" y="151"/>
                    </a:lnTo>
                    <a:lnTo>
                      <a:pt x="55" y="142"/>
                    </a:lnTo>
                    <a:lnTo>
                      <a:pt x="57" y="139"/>
                    </a:lnTo>
                    <a:lnTo>
                      <a:pt x="57" y="142"/>
                    </a:lnTo>
                    <a:lnTo>
                      <a:pt x="59" y="142"/>
                    </a:lnTo>
                    <a:lnTo>
                      <a:pt x="57" y="144"/>
                    </a:lnTo>
                    <a:lnTo>
                      <a:pt x="62" y="144"/>
                    </a:lnTo>
                    <a:lnTo>
                      <a:pt x="64" y="142"/>
                    </a:lnTo>
                    <a:lnTo>
                      <a:pt x="64" y="139"/>
                    </a:lnTo>
                    <a:lnTo>
                      <a:pt x="67" y="142"/>
                    </a:lnTo>
                    <a:lnTo>
                      <a:pt x="69" y="142"/>
                    </a:lnTo>
                    <a:lnTo>
                      <a:pt x="71" y="139"/>
                    </a:lnTo>
                    <a:lnTo>
                      <a:pt x="71" y="135"/>
                    </a:lnTo>
                    <a:lnTo>
                      <a:pt x="74" y="132"/>
                    </a:lnTo>
                    <a:lnTo>
                      <a:pt x="74" y="130"/>
                    </a:lnTo>
                    <a:lnTo>
                      <a:pt x="74" y="123"/>
                    </a:lnTo>
                    <a:lnTo>
                      <a:pt x="71" y="121"/>
                    </a:lnTo>
                    <a:lnTo>
                      <a:pt x="76" y="113"/>
                    </a:lnTo>
                    <a:lnTo>
                      <a:pt x="76" y="109"/>
                    </a:lnTo>
                    <a:lnTo>
                      <a:pt x="81" y="109"/>
                    </a:lnTo>
                    <a:lnTo>
                      <a:pt x="83" y="106"/>
                    </a:lnTo>
                    <a:lnTo>
                      <a:pt x="88" y="104"/>
                    </a:lnTo>
                    <a:lnTo>
                      <a:pt x="90" y="92"/>
                    </a:lnTo>
                    <a:lnTo>
                      <a:pt x="140" y="54"/>
                    </a:lnTo>
                    <a:lnTo>
                      <a:pt x="140" y="50"/>
                    </a:lnTo>
                    <a:lnTo>
                      <a:pt x="140" y="47"/>
                    </a:lnTo>
                    <a:lnTo>
                      <a:pt x="135" y="43"/>
                    </a:lnTo>
                    <a:lnTo>
                      <a:pt x="119" y="24"/>
                    </a:lnTo>
                    <a:lnTo>
                      <a:pt x="116" y="21"/>
                    </a:lnTo>
                    <a:lnTo>
                      <a:pt x="111" y="17"/>
                    </a:lnTo>
                    <a:lnTo>
                      <a:pt x="102" y="14"/>
                    </a:lnTo>
                    <a:lnTo>
                      <a:pt x="93" y="19"/>
                    </a:lnTo>
                    <a:lnTo>
                      <a:pt x="93" y="21"/>
                    </a:lnTo>
                    <a:lnTo>
                      <a:pt x="95" y="24"/>
                    </a:lnTo>
                    <a:lnTo>
                      <a:pt x="93" y="26"/>
                    </a:lnTo>
                    <a:lnTo>
                      <a:pt x="93" y="28"/>
                    </a:lnTo>
                    <a:lnTo>
                      <a:pt x="90" y="28"/>
                    </a:lnTo>
                    <a:lnTo>
                      <a:pt x="90" y="26"/>
                    </a:lnTo>
                    <a:lnTo>
                      <a:pt x="90" y="24"/>
                    </a:lnTo>
                    <a:lnTo>
                      <a:pt x="90" y="19"/>
                    </a:lnTo>
                    <a:lnTo>
                      <a:pt x="88" y="19"/>
                    </a:lnTo>
                    <a:lnTo>
                      <a:pt x="85" y="19"/>
                    </a:lnTo>
                    <a:lnTo>
                      <a:pt x="85" y="21"/>
                    </a:lnTo>
                    <a:lnTo>
                      <a:pt x="83" y="21"/>
                    </a:lnTo>
                    <a:lnTo>
                      <a:pt x="83" y="26"/>
                    </a:lnTo>
                    <a:lnTo>
                      <a:pt x="81" y="21"/>
                    </a:lnTo>
                    <a:lnTo>
                      <a:pt x="83" y="19"/>
                    </a:lnTo>
                    <a:lnTo>
                      <a:pt x="69" y="5"/>
                    </a:lnTo>
                    <a:lnTo>
                      <a:pt x="67" y="2"/>
                    </a:lnTo>
                    <a:lnTo>
                      <a:pt x="59" y="0"/>
                    </a:lnTo>
                    <a:lnTo>
                      <a:pt x="57" y="0"/>
                    </a:lnTo>
                    <a:lnTo>
                      <a:pt x="55" y="2"/>
                    </a:lnTo>
                    <a:lnTo>
                      <a:pt x="52" y="2"/>
                    </a:lnTo>
                    <a:lnTo>
                      <a:pt x="48" y="5"/>
                    </a:lnTo>
                    <a:lnTo>
                      <a:pt x="38" y="5"/>
                    </a:lnTo>
                    <a:lnTo>
                      <a:pt x="38" y="12"/>
                    </a:lnTo>
                    <a:lnTo>
                      <a:pt x="38" y="9"/>
                    </a:lnTo>
                    <a:lnTo>
                      <a:pt x="36" y="7"/>
                    </a:lnTo>
                    <a:lnTo>
                      <a:pt x="36" y="5"/>
                    </a:lnTo>
                    <a:lnTo>
                      <a:pt x="33" y="7"/>
                    </a:lnTo>
                    <a:lnTo>
                      <a:pt x="33" y="5"/>
                    </a:lnTo>
                    <a:lnTo>
                      <a:pt x="29" y="5"/>
                    </a:lnTo>
                    <a:lnTo>
                      <a:pt x="29" y="7"/>
                    </a:lnTo>
                    <a:lnTo>
                      <a:pt x="26" y="5"/>
                    </a:lnTo>
                    <a:lnTo>
                      <a:pt x="24" y="7"/>
                    </a:lnTo>
                    <a:lnTo>
                      <a:pt x="17" y="9"/>
                    </a:lnTo>
                    <a:lnTo>
                      <a:pt x="19" y="9"/>
                    </a:lnTo>
                    <a:lnTo>
                      <a:pt x="19" y="14"/>
                    </a:lnTo>
                    <a:lnTo>
                      <a:pt x="24" y="17"/>
                    </a:lnTo>
                    <a:lnTo>
                      <a:pt x="22" y="19"/>
                    </a:lnTo>
                    <a:lnTo>
                      <a:pt x="22" y="21"/>
                    </a:lnTo>
                    <a:lnTo>
                      <a:pt x="24" y="28"/>
                    </a:lnTo>
                  </a:path>
                </a:pathLst>
              </a:custGeom>
              <a:grpFill/>
              <a:ln w="9525">
                <a:noFill/>
                <a:round/>
                <a:headEnd/>
                <a:tailEnd/>
              </a:ln>
            </p:spPr>
            <p:txBody>
              <a:bodyPr/>
              <a:lstStyle/>
              <a:p>
                <a:pPr>
                  <a:defRPr/>
                </a:pPr>
                <a:endParaRPr lang="en-US" sz="1200" kern="0">
                  <a:solidFill>
                    <a:srgbClr val="0096D6"/>
                  </a:solidFill>
                </a:endParaRPr>
              </a:p>
            </p:txBody>
          </p:sp>
          <p:sp>
            <p:nvSpPr>
              <p:cNvPr id="2610" name="Freeform 1186"/>
              <p:cNvSpPr>
                <a:spLocks/>
              </p:cNvSpPr>
              <p:nvPr/>
            </p:nvSpPr>
            <p:spPr bwMode="auto">
              <a:xfrm>
                <a:off x="1305" y="1152"/>
                <a:ext cx="240" cy="199"/>
              </a:xfrm>
              <a:custGeom>
                <a:avLst/>
                <a:gdLst>
                  <a:gd name="T0" fmla="*/ 33 w 240"/>
                  <a:gd name="T1" fmla="*/ 161 h 199"/>
                  <a:gd name="T2" fmla="*/ 85 w 240"/>
                  <a:gd name="T3" fmla="*/ 132 h 199"/>
                  <a:gd name="T4" fmla="*/ 89 w 240"/>
                  <a:gd name="T5" fmla="*/ 123 h 199"/>
                  <a:gd name="T6" fmla="*/ 70 w 240"/>
                  <a:gd name="T7" fmla="*/ 116 h 199"/>
                  <a:gd name="T8" fmla="*/ 37 w 240"/>
                  <a:gd name="T9" fmla="*/ 116 h 199"/>
                  <a:gd name="T10" fmla="*/ 11 w 240"/>
                  <a:gd name="T11" fmla="*/ 106 h 199"/>
                  <a:gd name="T12" fmla="*/ 44 w 240"/>
                  <a:gd name="T13" fmla="*/ 87 h 199"/>
                  <a:gd name="T14" fmla="*/ 30 w 240"/>
                  <a:gd name="T15" fmla="*/ 83 h 199"/>
                  <a:gd name="T16" fmla="*/ 18 w 240"/>
                  <a:gd name="T17" fmla="*/ 83 h 199"/>
                  <a:gd name="T18" fmla="*/ 9 w 240"/>
                  <a:gd name="T19" fmla="*/ 87 h 199"/>
                  <a:gd name="T20" fmla="*/ 9 w 240"/>
                  <a:gd name="T21" fmla="*/ 78 h 199"/>
                  <a:gd name="T22" fmla="*/ 7 w 240"/>
                  <a:gd name="T23" fmla="*/ 52 h 199"/>
                  <a:gd name="T24" fmla="*/ 7 w 240"/>
                  <a:gd name="T25" fmla="*/ 40 h 199"/>
                  <a:gd name="T26" fmla="*/ 61 w 240"/>
                  <a:gd name="T27" fmla="*/ 2 h 199"/>
                  <a:gd name="T28" fmla="*/ 61 w 240"/>
                  <a:gd name="T29" fmla="*/ 28 h 199"/>
                  <a:gd name="T30" fmla="*/ 63 w 240"/>
                  <a:gd name="T31" fmla="*/ 31 h 199"/>
                  <a:gd name="T32" fmla="*/ 70 w 240"/>
                  <a:gd name="T33" fmla="*/ 21 h 199"/>
                  <a:gd name="T34" fmla="*/ 94 w 240"/>
                  <a:gd name="T35" fmla="*/ 26 h 199"/>
                  <a:gd name="T36" fmla="*/ 96 w 240"/>
                  <a:gd name="T37" fmla="*/ 45 h 199"/>
                  <a:gd name="T38" fmla="*/ 106 w 240"/>
                  <a:gd name="T39" fmla="*/ 40 h 199"/>
                  <a:gd name="T40" fmla="*/ 115 w 240"/>
                  <a:gd name="T41" fmla="*/ 36 h 199"/>
                  <a:gd name="T42" fmla="*/ 115 w 240"/>
                  <a:gd name="T43" fmla="*/ 31 h 199"/>
                  <a:gd name="T44" fmla="*/ 113 w 240"/>
                  <a:gd name="T45" fmla="*/ 17 h 199"/>
                  <a:gd name="T46" fmla="*/ 127 w 240"/>
                  <a:gd name="T47" fmla="*/ 28 h 199"/>
                  <a:gd name="T48" fmla="*/ 134 w 240"/>
                  <a:gd name="T49" fmla="*/ 33 h 199"/>
                  <a:gd name="T50" fmla="*/ 141 w 240"/>
                  <a:gd name="T51" fmla="*/ 71 h 199"/>
                  <a:gd name="T52" fmla="*/ 151 w 240"/>
                  <a:gd name="T53" fmla="*/ 66 h 199"/>
                  <a:gd name="T54" fmla="*/ 148 w 240"/>
                  <a:gd name="T55" fmla="*/ 45 h 199"/>
                  <a:gd name="T56" fmla="*/ 144 w 240"/>
                  <a:gd name="T57" fmla="*/ 12 h 199"/>
                  <a:gd name="T58" fmla="*/ 144 w 240"/>
                  <a:gd name="T59" fmla="*/ 2 h 199"/>
                  <a:gd name="T60" fmla="*/ 160 w 240"/>
                  <a:gd name="T61" fmla="*/ 10 h 199"/>
                  <a:gd name="T62" fmla="*/ 165 w 240"/>
                  <a:gd name="T63" fmla="*/ 7 h 199"/>
                  <a:gd name="T64" fmla="*/ 179 w 240"/>
                  <a:gd name="T65" fmla="*/ 24 h 199"/>
                  <a:gd name="T66" fmla="*/ 186 w 240"/>
                  <a:gd name="T67" fmla="*/ 66 h 199"/>
                  <a:gd name="T68" fmla="*/ 191 w 240"/>
                  <a:gd name="T69" fmla="*/ 87 h 199"/>
                  <a:gd name="T70" fmla="*/ 205 w 240"/>
                  <a:gd name="T71" fmla="*/ 116 h 199"/>
                  <a:gd name="T72" fmla="*/ 215 w 240"/>
                  <a:gd name="T73" fmla="*/ 116 h 199"/>
                  <a:gd name="T74" fmla="*/ 231 w 240"/>
                  <a:gd name="T75" fmla="*/ 135 h 199"/>
                  <a:gd name="T76" fmla="*/ 238 w 240"/>
                  <a:gd name="T77" fmla="*/ 144 h 199"/>
                  <a:gd name="T78" fmla="*/ 231 w 240"/>
                  <a:gd name="T79" fmla="*/ 154 h 199"/>
                  <a:gd name="T80" fmla="*/ 224 w 240"/>
                  <a:gd name="T81" fmla="*/ 144 h 199"/>
                  <a:gd name="T82" fmla="*/ 217 w 240"/>
                  <a:gd name="T83" fmla="*/ 154 h 199"/>
                  <a:gd name="T84" fmla="*/ 210 w 240"/>
                  <a:gd name="T85" fmla="*/ 158 h 199"/>
                  <a:gd name="T86" fmla="*/ 224 w 240"/>
                  <a:gd name="T87" fmla="*/ 163 h 199"/>
                  <a:gd name="T88" fmla="*/ 222 w 240"/>
                  <a:gd name="T89" fmla="*/ 170 h 199"/>
                  <a:gd name="T90" fmla="*/ 231 w 240"/>
                  <a:gd name="T91" fmla="*/ 177 h 199"/>
                  <a:gd name="T92" fmla="*/ 219 w 240"/>
                  <a:gd name="T93" fmla="*/ 182 h 199"/>
                  <a:gd name="T94" fmla="*/ 210 w 240"/>
                  <a:gd name="T95" fmla="*/ 187 h 199"/>
                  <a:gd name="T96" fmla="*/ 191 w 240"/>
                  <a:gd name="T97" fmla="*/ 184 h 199"/>
                  <a:gd name="T98" fmla="*/ 177 w 240"/>
                  <a:gd name="T99" fmla="*/ 173 h 199"/>
                  <a:gd name="T100" fmla="*/ 163 w 240"/>
                  <a:gd name="T101" fmla="*/ 161 h 199"/>
                  <a:gd name="T102" fmla="*/ 137 w 240"/>
                  <a:gd name="T103" fmla="*/ 182 h 199"/>
                  <a:gd name="T104" fmla="*/ 111 w 240"/>
                  <a:gd name="T105" fmla="*/ 194 h 199"/>
                  <a:gd name="T106" fmla="*/ 103 w 240"/>
                  <a:gd name="T107" fmla="*/ 196 h 199"/>
                  <a:gd name="T108" fmla="*/ 70 w 240"/>
                  <a:gd name="T109" fmla="*/ 184 h 199"/>
                  <a:gd name="T110" fmla="*/ 66 w 240"/>
                  <a:gd name="T111" fmla="*/ 170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199"/>
                  <a:gd name="T170" fmla="*/ 240 w 240"/>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199">
                    <a:moveTo>
                      <a:pt x="54" y="170"/>
                    </a:moveTo>
                    <a:lnTo>
                      <a:pt x="54" y="170"/>
                    </a:lnTo>
                    <a:lnTo>
                      <a:pt x="49" y="170"/>
                    </a:lnTo>
                    <a:lnTo>
                      <a:pt x="47" y="170"/>
                    </a:lnTo>
                    <a:lnTo>
                      <a:pt x="42" y="168"/>
                    </a:lnTo>
                    <a:lnTo>
                      <a:pt x="33" y="163"/>
                    </a:lnTo>
                    <a:lnTo>
                      <a:pt x="33" y="161"/>
                    </a:lnTo>
                    <a:lnTo>
                      <a:pt x="30" y="158"/>
                    </a:lnTo>
                    <a:lnTo>
                      <a:pt x="28" y="158"/>
                    </a:lnTo>
                    <a:lnTo>
                      <a:pt x="28" y="154"/>
                    </a:lnTo>
                    <a:lnTo>
                      <a:pt x="23" y="151"/>
                    </a:lnTo>
                    <a:lnTo>
                      <a:pt x="21" y="142"/>
                    </a:lnTo>
                    <a:lnTo>
                      <a:pt x="63" y="128"/>
                    </a:lnTo>
                    <a:lnTo>
                      <a:pt x="85" y="132"/>
                    </a:lnTo>
                    <a:lnTo>
                      <a:pt x="87" y="130"/>
                    </a:lnTo>
                    <a:lnTo>
                      <a:pt x="87" y="128"/>
                    </a:lnTo>
                    <a:lnTo>
                      <a:pt x="89" y="128"/>
                    </a:lnTo>
                    <a:lnTo>
                      <a:pt x="92" y="128"/>
                    </a:lnTo>
                    <a:lnTo>
                      <a:pt x="92" y="125"/>
                    </a:lnTo>
                    <a:lnTo>
                      <a:pt x="89" y="123"/>
                    </a:lnTo>
                    <a:lnTo>
                      <a:pt x="87" y="123"/>
                    </a:lnTo>
                    <a:lnTo>
                      <a:pt x="82" y="123"/>
                    </a:lnTo>
                    <a:lnTo>
                      <a:pt x="82" y="121"/>
                    </a:lnTo>
                    <a:lnTo>
                      <a:pt x="80" y="121"/>
                    </a:lnTo>
                    <a:lnTo>
                      <a:pt x="75" y="118"/>
                    </a:lnTo>
                    <a:lnTo>
                      <a:pt x="75" y="116"/>
                    </a:lnTo>
                    <a:lnTo>
                      <a:pt x="70" y="116"/>
                    </a:lnTo>
                    <a:lnTo>
                      <a:pt x="68" y="116"/>
                    </a:lnTo>
                    <a:lnTo>
                      <a:pt x="47" y="121"/>
                    </a:lnTo>
                    <a:lnTo>
                      <a:pt x="44" y="121"/>
                    </a:lnTo>
                    <a:lnTo>
                      <a:pt x="40" y="121"/>
                    </a:lnTo>
                    <a:lnTo>
                      <a:pt x="37" y="118"/>
                    </a:lnTo>
                    <a:lnTo>
                      <a:pt x="37" y="116"/>
                    </a:lnTo>
                    <a:lnTo>
                      <a:pt x="28" y="118"/>
                    </a:lnTo>
                    <a:lnTo>
                      <a:pt x="23" y="116"/>
                    </a:lnTo>
                    <a:lnTo>
                      <a:pt x="18" y="116"/>
                    </a:lnTo>
                    <a:lnTo>
                      <a:pt x="18" y="113"/>
                    </a:lnTo>
                    <a:lnTo>
                      <a:pt x="16" y="113"/>
                    </a:lnTo>
                    <a:lnTo>
                      <a:pt x="11" y="106"/>
                    </a:lnTo>
                    <a:lnTo>
                      <a:pt x="9" y="102"/>
                    </a:lnTo>
                    <a:lnTo>
                      <a:pt x="14" y="97"/>
                    </a:lnTo>
                    <a:lnTo>
                      <a:pt x="37" y="87"/>
                    </a:lnTo>
                    <a:lnTo>
                      <a:pt x="40" y="87"/>
                    </a:lnTo>
                    <a:lnTo>
                      <a:pt x="42" y="87"/>
                    </a:lnTo>
                    <a:lnTo>
                      <a:pt x="44" y="87"/>
                    </a:lnTo>
                    <a:lnTo>
                      <a:pt x="42" y="85"/>
                    </a:lnTo>
                    <a:lnTo>
                      <a:pt x="40" y="85"/>
                    </a:lnTo>
                    <a:lnTo>
                      <a:pt x="42" y="83"/>
                    </a:lnTo>
                    <a:lnTo>
                      <a:pt x="44" y="83"/>
                    </a:lnTo>
                    <a:lnTo>
                      <a:pt x="44" y="80"/>
                    </a:lnTo>
                    <a:lnTo>
                      <a:pt x="47" y="80"/>
                    </a:lnTo>
                    <a:lnTo>
                      <a:pt x="30" y="83"/>
                    </a:lnTo>
                    <a:lnTo>
                      <a:pt x="28" y="85"/>
                    </a:lnTo>
                    <a:lnTo>
                      <a:pt x="26" y="85"/>
                    </a:lnTo>
                    <a:lnTo>
                      <a:pt x="23" y="85"/>
                    </a:lnTo>
                    <a:lnTo>
                      <a:pt x="21" y="85"/>
                    </a:lnTo>
                    <a:lnTo>
                      <a:pt x="21" y="83"/>
                    </a:lnTo>
                    <a:lnTo>
                      <a:pt x="18" y="83"/>
                    </a:lnTo>
                    <a:lnTo>
                      <a:pt x="18" y="85"/>
                    </a:lnTo>
                    <a:lnTo>
                      <a:pt x="16" y="85"/>
                    </a:lnTo>
                    <a:lnTo>
                      <a:pt x="14" y="87"/>
                    </a:lnTo>
                    <a:lnTo>
                      <a:pt x="11" y="87"/>
                    </a:lnTo>
                    <a:lnTo>
                      <a:pt x="9" y="87"/>
                    </a:lnTo>
                    <a:lnTo>
                      <a:pt x="9" y="85"/>
                    </a:lnTo>
                    <a:lnTo>
                      <a:pt x="11" y="83"/>
                    </a:lnTo>
                    <a:lnTo>
                      <a:pt x="11" y="80"/>
                    </a:lnTo>
                    <a:lnTo>
                      <a:pt x="16" y="80"/>
                    </a:lnTo>
                    <a:lnTo>
                      <a:pt x="16" y="76"/>
                    </a:lnTo>
                    <a:lnTo>
                      <a:pt x="11" y="76"/>
                    </a:lnTo>
                    <a:lnTo>
                      <a:pt x="9" y="78"/>
                    </a:lnTo>
                    <a:lnTo>
                      <a:pt x="7" y="78"/>
                    </a:lnTo>
                    <a:lnTo>
                      <a:pt x="7" y="76"/>
                    </a:lnTo>
                    <a:lnTo>
                      <a:pt x="2" y="76"/>
                    </a:lnTo>
                    <a:lnTo>
                      <a:pt x="0" y="66"/>
                    </a:lnTo>
                    <a:lnTo>
                      <a:pt x="0" y="62"/>
                    </a:lnTo>
                    <a:lnTo>
                      <a:pt x="7" y="52"/>
                    </a:lnTo>
                    <a:lnTo>
                      <a:pt x="11" y="52"/>
                    </a:lnTo>
                    <a:lnTo>
                      <a:pt x="11" y="50"/>
                    </a:lnTo>
                    <a:lnTo>
                      <a:pt x="11" y="47"/>
                    </a:lnTo>
                    <a:lnTo>
                      <a:pt x="7" y="47"/>
                    </a:lnTo>
                    <a:lnTo>
                      <a:pt x="7" y="45"/>
                    </a:lnTo>
                    <a:lnTo>
                      <a:pt x="7" y="40"/>
                    </a:lnTo>
                    <a:lnTo>
                      <a:pt x="7" y="38"/>
                    </a:lnTo>
                    <a:lnTo>
                      <a:pt x="30" y="14"/>
                    </a:lnTo>
                    <a:lnTo>
                      <a:pt x="33" y="14"/>
                    </a:lnTo>
                    <a:lnTo>
                      <a:pt x="35" y="12"/>
                    </a:lnTo>
                    <a:lnTo>
                      <a:pt x="37" y="12"/>
                    </a:lnTo>
                    <a:lnTo>
                      <a:pt x="56" y="0"/>
                    </a:lnTo>
                    <a:lnTo>
                      <a:pt x="61" y="2"/>
                    </a:lnTo>
                    <a:lnTo>
                      <a:pt x="61" y="5"/>
                    </a:lnTo>
                    <a:lnTo>
                      <a:pt x="63" y="5"/>
                    </a:lnTo>
                    <a:lnTo>
                      <a:pt x="63" y="7"/>
                    </a:lnTo>
                    <a:lnTo>
                      <a:pt x="66" y="24"/>
                    </a:lnTo>
                    <a:lnTo>
                      <a:pt x="61" y="26"/>
                    </a:lnTo>
                    <a:lnTo>
                      <a:pt x="61" y="28"/>
                    </a:lnTo>
                    <a:lnTo>
                      <a:pt x="61" y="31"/>
                    </a:lnTo>
                    <a:lnTo>
                      <a:pt x="56" y="33"/>
                    </a:lnTo>
                    <a:lnTo>
                      <a:pt x="59" y="36"/>
                    </a:lnTo>
                    <a:lnTo>
                      <a:pt x="63" y="31"/>
                    </a:lnTo>
                    <a:lnTo>
                      <a:pt x="66" y="31"/>
                    </a:lnTo>
                    <a:lnTo>
                      <a:pt x="66" y="33"/>
                    </a:lnTo>
                    <a:lnTo>
                      <a:pt x="70" y="31"/>
                    </a:lnTo>
                    <a:lnTo>
                      <a:pt x="70" y="28"/>
                    </a:lnTo>
                    <a:lnTo>
                      <a:pt x="70" y="26"/>
                    </a:lnTo>
                    <a:lnTo>
                      <a:pt x="70" y="24"/>
                    </a:lnTo>
                    <a:lnTo>
                      <a:pt x="70" y="21"/>
                    </a:lnTo>
                    <a:lnTo>
                      <a:pt x="73" y="19"/>
                    </a:lnTo>
                    <a:lnTo>
                      <a:pt x="73" y="17"/>
                    </a:lnTo>
                    <a:lnTo>
                      <a:pt x="75" y="17"/>
                    </a:lnTo>
                    <a:lnTo>
                      <a:pt x="78" y="17"/>
                    </a:lnTo>
                    <a:lnTo>
                      <a:pt x="85" y="19"/>
                    </a:lnTo>
                    <a:lnTo>
                      <a:pt x="92" y="24"/>
                    </a:lnTo>
                    <a:lnTo>
                      <a:pt x="94" y="26"/>
                    </a:lnTo>
                    <a:lnTo>
                      <a:pt x="96" y="26"/>
                    </a:lnTo>
                    <a:lnTo>
                      <a:pt x="99" y="28"/>
                    </a:lnTo>
                    <a:lnTo>
                      <a:pt x="101" y="31"/>
                    </a:lnTo>
                    <a:lnTo>
                      <a:pt x="101" y="36"/>
                    </a:lnTo>
                    <a:lnTo>
                      <a:pt x="92" y="47"/>
                    </a:lnTo>
                    <a:lnTo>
                      <a:pt x="96" y="45"/>
                    </a:lnTo>
                    <a:lnTo>
                      <a:pt x="99" y="43"/>
                    </a:lnTo>
                    <a:lnTo>
                      <a:pt x="101" y="40"/>
                    </a:lnTo>
                    <a:lnTo>
                      <a:pt x="101" y="43"/>
                    </a:lnTo>
                    <a:lnTo>
                      <a:pt x="101" y="45"/>
                    </a:lnTo>
                    <a:lnTo>
                      <a:pt x="103" y="47"/>
                    </a:lnTo>
                    <a:lnTo>
                      <a:pt x="103" y="45"/>
                    </a:lnTo>
                    <a:lnTo>
                      <a:pt x="106" y="40"/>
                    </a:lnTo>
                    <a:lnTo>
                      <a:pt x="106" y="38"/>
                    </a:lnTo>
                    <a:lnTo>
                      <a:pt x="108" y="36"/>
                    </a:lnTo>
                    <a:lnTo>
                      <a:pt x="111" y="38"/>
                    </a:lnTo>
                    <a:lnTo>
                      <a:pt x="113" y="36"/>
                    </a:lnTo>
                    <a:lnTo>
                      <a:pt x="115" y="40"/>
                    </a:lnTo>
                    <a:lnTo>
                      <a:pt x="118" y="38"/>
                    </a:lnTo>
                    <a:lnTo>
                      <a:pt x="115" y="36"/>
                    </a:lnTo>
                    <a:lnTo>
                      <a:pt x="118" y="38"/>
                    </a:lnTo>
                    <a:lnTo>
                      <a:pt x="120" y="36"/>
                    </a:lnTo>
                    <a:lnTo>
                      <a:pt x="120" y="33"/>
                    </a:lnTo>
                    <a:lnTo>
                      <a:pt x="115" y="31"/>
                    </a:lnTo>
                    <a:lnTo>
                      <a:pt x="120" y="33"/>
                    </a:lnTo>
                    <a:lnTo>
                      <a:pt x="120" y="31"/>
                    </a:lnTo>
                    <a:lnTo>
                      <a:pt x="118" y="26"/>
                    </a:lnTo>
                    <a:lnTo>
                      <a:pt x="115" y="24"/>
                    </a:lnTo>
                    <a:lnTo>
                      <a:pt x="113" y="19"/>
                    </a:lnTo>
                    <a:lnTo>
                      <a:pt x="113" y="17"/>
                    </a:lnTo>
                    <a:lnTo>
                      <a:pt x="120" y="19"/>
                    </a:lnTo>
                    <a:lnTo>
                      <a:pt x="122" y="21"/>
                    </a:lnTo>
                    <a:lnTo>
                      <a:pt x="125" y="21"/>
                    </a:lnTo>
                    <a:lnTo>
                      <a:pt x="125" y="24"/>
                    </a:lnTo>
                    <a:lnTo>
                      <a:pt x="125" y="26"/>
                    </a:lnTo>
                    <a:lnTo>
                      <a:pt x="127" y="28"/>
                    </a:lnTo>
                    <a:lnTo>
                      <a:pt x="129" y="28"/>
                    </a:lnTo>
                    <a:lnTo>
                      <a:pt x="132" y="28"/>
                    </a:lnTo>
                    <a:lnTo>
                      <a:pt x="132" y="31"/>
                    </a:lnTo>
                    <a:lnTo>
                      <a:pt x="132" y="33"/>
                    </a:lnTo>
                    <a:lnTo>
                      <a:pt x="134" y="33"/>
                    </a:lnTo>
                    <a:lnTo>
                      <a:pt x="137" y="38"/>
                    </a:lnTo>
                    <a:lnTo>
                      <a:pt x="137" y="47"/>
                    </a:lnTo>
                    <a:lnTo>
                      <a:pt x="139" y="52"/>
                    </a:lnTo>
                    <a:lnTo>
                      <a:pt x="139" y="59"/>
                    </a:lnTo>
                    <a:lnTo>
                      <a:pt x="141" y="64"/>
                    </a:lnTo>
                    <a:lnTo>
                      <a:pt x="139" y="66"/>
                    </a:lnTo>
                    <a:lnTo>
                      <a:pt x="141" y="71"/>
                    </a:lnTo>
                    <a:lnTo>
                      <a:pt x="141" y="73"/>
                    </a:lnTo>
                    <a:lnTo>
                      <a:pt x="144" y="76"/>
                    </a:lnTo>
                    <a:lnTo>
                      <a:pt x="146" y="76"/>
                    </a:lnTo>
                    <a:lnTo>
                      <a:pt x="146" y="73"/>
                    </a:lnTo>
                    <a:lnTo>
                      <a:pt x="148" y="71"/>
                    </a:lnTo>
                    <a:lnTo>
                      <a:pt x="151" y="69"/>
                    </a:lnTo>
                    <a:lnTo>
                      <a:pt x="151" y="66"/>
                    </a:lnTo>
                    <a:lnTo>
                      <a:pt x="153" y="66"/>
                    </a:lnTo>
                    <a:lnTo>
                      <a:pt x="153" y="64"/>
                    </a:lnTo>
                    <a:lnTo>
                      <a:pt x="151" y="62"/>
                    </a:lnTo>
                    <a:lnTo>
                      <a:pt x="151" y="57"/>
                    </a:lnTo>
                    <a:lnTo>
                      <a:pt x="151" y="54"/>
                    </a:lnTo>
                    <a:lnTo>
                      <a:pt x="148" y="54"/>
                    </a:lnTo>
                    <a:lnTo>
                      <a:pt x="148" y="45"/>
                    </a:lnTo>
                    <a:lnTo>
                      <a:pt x="148" y="40"/>
                    </a:lnTo>
                    <a:lnTo>
                      <a:pt x="146" y="40"/>
                    </a:lnTo>
                    <a:lnTo>
                      <a:pt x="144" y="17"/>
                    </a:lnTo>
                    <a:lnTo>
                      <a:pt x="144" y="12"/>
                    </a:lnTo>
                    <a:lnTo>
                      <a:pt x="141" y="10"/>
                    </a:lnTo>
                    <a:lnTo>
                      <a:pt x="144" y="10"/>
                    </a:lnTo>
                    <a:lnTo>
                      <a:pt x="146" y="10"/>
                    </a:lnTo>
                    <a:lnTo>
                      <a:pt x="146" y="7"/>
                    </a:lnTo>
                    <a:lnTo>
                      <a:pt x="144" y="5"/>
                    </a:lnTo>
                    <a:lnTo>
                      <a:pt x="144" y="2"/>
                    </a:lnTo>
                    <a:lnTo>
                      <a:pt x="144" y="0"/>
                    </a:lnTo>
                    <a:lnTo>
                      <a:pt x="146" y="0"/>
                    </a:lnTo>
                    <a:lnTo>
                      <a:pt x="151" y="2"/>
                    </a:lnTo>
                    <a:lnTo>
                      <a:pt x="151" y="5"/>
                    </a:lnTo>
                    <a:lnTo>
                      <a:pt x="155" y="10"/>
                    </a:lnTo>
                    <a:lnTo>
                      <a:pt x="160" y="10"/>
                    </a:lnTo>
                    <a:lnTo>
                      <a:pt x="160" y="7"/>
                    </a:lnTo>
                    <a:lnTo>
                      <a:pt x="158" y="7"/>
                    </a:lnTo>
                    <a:lnTo>
                      <a:pt x="158" y="5"/>
                    </a:lnTo>
                    <a:lnTo>
                      <a:pt x="160" y="5"/>
                    </a:lnTo>
                    <a:lnTo>
                      <a:pt x="163" y="5"/>
                    </a:lnTo>
                    <a:lnTo>
                      <a:pt x="163" y="7"/>
                    </a:lnTo>
                    <a:lnTo>
                      <a:pt x="165" y="7"/>
                    </a:lnTo>
                    <a:lnTo>
                      <a:pt x="165" y="12"/>
                    </a:lnTo>
                    <a:lnTo>
                      <a:pt x="167" y="14"/>
                    </a:lnTo>
                    <a:lnTo>
                      <a:pt x="172" y="17"/>
                    </a:lnTo>
                    <a:lnTo>
                      <a:pt x="172" y="19"/>
                    </a:lnTo>
                    <a:lnTo>
                      <a:pt x="177" y="21"/>
                    </a:lnTo>
                    <a:lnTo>
                      <a:pt x="177" y="24"/>
                    </a:lnTo>
                    <a:lnTo>
                      <a:pt x="179" y="24"/>
                    </a:lnTo>
                    <a:lnTo>
                      <a:pt x="179" y="26"/>
                    </a:lnTo>
                    <a:lnTo>
                      <a:pt x="181" y="26"/>
                    </a:lnTo>
                    <a:lnTo>
                      <a:pt x="179" y="31"/>
                    </a:lnTo>
                    <a:lnTo>
                      <a:pt x="184" y="59"/>
                    </a:lnTo>
                    <a:lnTo>
                      <a:pt x="186" y="62"/>
                    </a:lnTo>
                    <a:lnTo>
                      <a:pt x="186" y="66"/>
                    </a:lnTo>
                    <a:lnTo>
                      <a:pt x="191" y="76"/>
                    </a:lnTo>
                    <a:lnTo>
                      <a:pt x="193" y="78"/>
                    </a:lnTo>
                    <a:lnTo>
                      <a:pt x="193" y="80"/>
                    </a:lnTo>
                    <a:lnTo>
                      <a:pt x="193" y="83"/>
                    </a:lnTo>
                    <a:lnTo>
                      <a:pt x="193" y="85"/>
                    </a:lnTo>
                    <a:lnTo>
                      <a:pt x="191" y="87"/>
                    </a:lnTo>
                    <a:lnTo>
                      <a:pt x="191" y="92"/>
                    </a:lnTo>
                    <a:lnTo>
                      <a:pt x="191" y="97"/>
                    </a:lnTo>
                    <a:lnTo>
                      <a:pt x="191" y="99"/>
                    </a:lnTo>
                    <a:lnTo>
                      <a:pt x="196" y="102"/>
                    </a:lnTo>
                    <a:lnTo>
                      <a:pt x="200" y="111"/>
                    </a:lnTo>
                    <a:lnTo>
                      <a:pt x="203" y="111"/>
                    </a:lnTo>
                    <a:lnTo>
                      <a:pt x="205" y="116"/>
                    </a:lnTo>
                    <a:lnTo>
                      <a:pt x="207" y="118"/>
                    </a:lnTo>
                    <a:lnTo>
                      <a:pt x="210" y="118"/>
                    </a:lnTo>
                    <a:lnTo>
                      <a:pt x="212" y="118"/>
                    </a:lnTo>
                    <a:lnTo>
                      <a:pt x="212" y="116"/>
                    </a:lnTo>
                    <a:lnTo>
                      <a:pt x="215" y="116"/>
                    </a:lnTo>
                    <a:lnTo>
                      <a:pt x="217" y="118"/>
                    </a:lnTo>
                    <a:lnTo>
                      <a:pt x="217" y="121"/>
                    </a:lnTo>
                    <a:lnTo>
                      <a:pt x="226" y="130"/>
                    </a:lnTo>
                    <a:lnTo>
                      <a:pt x="231" y="130"/>
                    </a:lnTo>
                    <a:lnTo>
                      <a:pt x="231" y="132"/>
                    </a:lnTo>
                    <a:lnTo>
                      <a:pt x="231" y="135"/>
                    </a:lnTo>
                    <a:lnTo>
                      <a:pt x="233" y="137"/>
                    </a:lnTo>
                    <a:lnTo>
                      <a:pt x="236" y="135"/>
                    </a:lnTo>
                    <a:lnTo>
                      <a:pt x="236" y="137"/>
                    </a:lnTo>
                    <a:lnTo>
                      <a:pt x="238" y="135"/>
                    </a:lnTo>
                    <a:lnTo>
                      <a:pt x="240" y="142"/>
                    </a:lnTo>
                    <a:lnTo>
                      <a:pt x="238" y="144"/>
                    </a:lnTo>
                    <a:lnTo>
                      <a:pt x="240" y="151"/>
                    </a:lnTo>
                    <a:lnTo>
                      <a:pt x="238" y="154"/>
                    </a:lnTo>
                    <a:lnTo>
                      <a:pt x="236" y="154"/>
                    </a:lnTo>
                    <a:lnTo>
                      <a:pt x="233" y="154"/>
                    </a:lnTo>
                    <a:lnTo>
                      <a:pt x="233" y="149"/>
                    </a:lnTo>
                    <a:lnTo>
                      <a:pt x="233" y="144"/>
                    </a:lnTo>
                    <a:lnTo>
                      <a:pt x="231" y="154"/>
                    </a:lnTo>
                    <a:lnTo>
                      <a:pt x="229" y="156"/>
                    </a:lnTo>
                    <a:lnTo>
                      <a:pt x="229" y="154"/>
                    </a:lnTo>
                    <a:lnTo>
                      <a:pt x="226" y="151"/>
                    </a:lnTo>
                    <a:lnTo>
                      <a:pt x="226" y="154"/>
                    </a:lnTo>
                    <a:lnTo>
                      <a:pt x="226" y="151"/>
                    </a:lnTo>
                    <a:lnTo>
                      <a:pt x="224" y="149"/>
                    </a:lnTo>
                    <a:lnTo>
                      <a:pt x="224" y="144"/>
                    </a:lnTo>
                    <a:lnTo>
                      <a:pt x="224" y="147"/>
                    </a:lnTo>
                    <a:lnTo>
                      <a:pt x="222" y="147"/>
                    </a:lnTo>
                    <a:lnTo>
                      <a:pt x="219" y="149"/>
                    </a:lnTo>
                    <a:lnTo>
                      <a:pt x="217" y="151"/>
                    </a:lnTo>
                    <a:lnTo>
                      <a:pt x="217" y="154"/>
                    </a:lnTo>
                    <a:lnTo>
                      <a:pt x="217" y="158"/>
                    </a:lnTo>
                    <a:lnTo>
                      <a:pt x="215" y="158"/>
                    </a:lnTo>
                    <a:lnTo>
                      <a:pt x="212" y="158"/>
                    </a:lnTo>
                    <a:lnTo>
                      <a:pt x="210" y="158"/>
                    </a:lnTo>
                    <a:lnTo>
                      <a:pt x="212" y="163"/>
                    </a:lnTo>
                    <a:lnTo>
                      <a:pt x="210" y="170"/>
                    </a:lnTo>
                    <a:lnTo>
                      <a:pt x="215" y="165"/>
                    </a:lnTo>
                    <a:lnTo>
                      <a:pt x="217" y="163"/>
                    </a:lnTo>
                    <a:lnTo>
                      <a:pt x="217" y="161"/>
                    </a:lnTo>
                    <a:lnTo>
                      <a:pt x="224" y="161"/>
                    </a:lnTo>
                    <a:lnTo>
                      <a:pt x="224" y="163"/>
                    </a:lnTo>
                    <a:lnTo>
                      <a:pt x="226" y="163"/>
                    </a:lnTo>
                    <a:lnTo>
                      <a:pt x="224" y="163"/>
                    </a:lnTo>
                    <a:lnTo>
                      <a:pt x="224" y="165"/>
                    </a:lnTo>
                    <a:lnTo>
                      <a:pt x="224" y="168"/>
                    </a:lnTo>
                    <a:lnTo>
                      <a:pt x="222" y="168"/>
                    </a:lnTo>
                    <a:lnTo>
                      <a:pt x="222" y="170"/>
                    </a:lnTo>
                    <a:lnTo>
                      <a:pt x="222" y="173"/>
                    </a:lnTo>
                    <a:lnTo>
                      <a:pt x="224" y="173"/>
                    </a:lnTo>
                    <a:lnTo>
                      <a:pt x="224" y="170"/>
                    </a:lnTo>
                    <a:lnTo>
                      <a:pt x="229" y="170"/>
                    </a:lnTo>
                    <a:lnTo>
                      <a:pt x="231" y="173"/>
                    </a:lnTo>
                    <a:lnTo>
                      <a:pt x="231" y="175"/>
                    </a:lnTo>
                    <a:lnTo>
                      <a:pt x="231" y="177"/>
                    </a:lnTo>
                    <a:lnTo>
                      <a:pt x="229" y="177"/>
                    </a:lnTo>
                    <a:lnTo>
                      <a:pt x="229" y="175"/>
                    </a:lnTo>
                    <a:lnTo>
                      <a:pt x="229" y="177"/>
                    </a:lnTo>
                    <a:lnTo>
                      <a:pt x="226" y="180"/>
                    </a:lnTo>
                    <a:lnTo>
                      <a:pt x="224" y="180"/>
                    </a:lnTo>
                    <a:lnTo>
                      <a:pt x="219" y="182"/>
                    </a:lnTo>
                    <a:lnTo>
                      <a:pt x="219" y="184"/>
                    </a:lnTo>
                    <a:lnTo>
                      <a:pt x="217" y="184"/>
                    </a:lnTo>
                    <a:lnTo>
                      <a:pt x="215" y="184"/>
                    </a:lnTo>
                    <a:lnTo>
                      <a:pt x="215" y="187"/>
                    </a:lnTo>
                    <a:lnTo>
                      <a:pt x="212" y="187"/>
                    </a:lnTo>
                    <a:lnTo>
                      <a:pt x="210" y="187"/>
                    </a:lnTo>
                    <a:lnTo>
                      <a:pt x="207" y="187"/>
                    </a:lnTo>
                    <a:lnTo>
                      <a:pt x="200" y="187"/>
                    </a:lnTo>
                    <a:lnTo>
                      <a:pt x="200" y="184"/>
                    </a:lnTo>
                    <a:lnTo>
                      <a:pt x="196" y="182"/>
                    </a:lnTo>
                    <a:lnTo>
                      <a:pt x="193" y="182"/>
                    </a:lnTo>
                    <a:lnTo>
                      <a:pt x="191" y="182"/>
                    </a:lnTo>
                    <a:lnTo>
                      <a:pt x="191" y="184"/>
                    </a:lnTo>
                    <a:lnTo>
                      <a:pt x="181" y="182"/>
                    </a:lnTo>
                    <a:lnTo>
                      <a:pt x="181" y="180"/>
                    </a:lnTo>
                    <a:lnTo>
                      <a:pt x="186" y="175"/>
                    </a:lnTo>
                    <a:lnTo>
                      <a:pt x="184" y="175"/>
                    </a:lnTo>
                    <a:lnTo>
                      <a:pt x="181" y="175"/>
                    </a:lnTo>
                    <a:lnTo>
                      <a:pt x="179" y="175"/>
                    </a:lnTo>
                    <a:lnTo>
                      <a:pt x="177" y="173"/>
                    </a:lnTo>
                    <a:lnTo>
                      <a:pt x="174" y="173"/>
                    </a:lnTo>
                    <a:lnTo>
                      <a:pt x="172" y="173"/>
                    </a:lnTo>
                    <a:lnTo>
                      <a:pt x="167" y="173"/>
                    </a:lnTo>
                    <a:lnTo>
                      <a:pt x="167" y="170"/>
                    </a:lnTo>
                    <a:lnTo>
                      <a:pt x="167" y="168"/>
                    </a:lnTo>
                    <a:lnTo>
                      <a:pt x="167" y="161"/>
                    </a:lnTo>
                    <a:lnTo>
                      <a:pt x="163" y="161"/>
                    </a:lnTo>
                    <a:lnTo>
                      <a:pt x="163" y="163"/>
                    </a:lnTo>
                    <a:lnTo>
                      <a:pt x="158" y="165"/>
                    </a:lnTo>
                    <a:lnTo>
                      <a:pt x="160" y="170"/>
                    </a:lnTo>
                    <a:lnTo>
                      <a:pt x="160" y="173"/>
                    </a:lnTo>
                    <a:lnTo>
                      <a:pt x="158" y="175"/>
                    </a:lnTo>
                    <a:lnTo>
                      <a:pt x="153" y="180"/>
                    </a:lnTo>
                    <a:lnTo>
                      <a:pt x="137" y="182"/>
                    </a:lnTo>
                    <a:lnTo>
                      <a:pt x="139" y="182"/>
                    </a:lnTo>
                    <a:lnTo>
                      <a:pt x="137" y="187"/>
                    </a:lnTo>
                    <a:lnTo>
                      <a:pt x="125" y="194"/>
                    </a:lnTo>
                    <a:lnTo>
                      <a:pt x="120" y="194"/>
                    </a:lnTo>
                    <a:lnTo>
                      <a:pt x="118" y="191"/>
                    </a:lnTo>
                    <a:lnTo>
                      <a:pt x="115" y="194"/>
                    </a:lnTo>
                    <a:lnTo>
                      <a:pt x="111" y="194"/>
                    </a:lnTo>
                    <a:lnTo>
                      <a:pt x="108" y="194"/>
                    </a:lnTo>
                    <a:lnTo>
                      <a:pt x="106" y="194"/>
                    </a:lnTo>
                    <a:lnTo>
                      <a:pt x="101" y="194"/>
                    </a:lnTo>
                    <a:lnTo>
                      <a:pt x="101" y="196"/>
                    </a:lnTo>
                    <a:lnTo>
                      <a:pt x="103" y="196"/>
                    </a:lnTo>
                    <a:lnTo>
                      <a:pt x="94" y="199"/>
                    </a:lnTo>
                    <a:lnTo>
                      <a:pt x="92" y="196"/>
                    </a:lnTo>
                    <a:lnTo>
                      <a:pt x="75" y="199"/>
                    </a:lnTo>
                    <a:lnTo>
                      <a:pt x="78" y="199"/>
                    </a:lnTo>
                    <a:lnTo>
                      <a:pt x="80" y="196"/>
                    </a:lnTo>
                    <a:lnTo>
                      <a:pt x="75" y="194"/>
                    </a:lnTo>
                    <a:lnTo>
                      <a:pt x="70" y="184"/>
                    </a:lnTo>
                    <a:lnTo>
                      <a:pt x="70" y="180"/>
                    </a:lnTo>
                    <a:lnTo>
                      <a:pt x="70" y="177"/>
                    </a:lnTo>
                    <a:lnTo>
                      <a:pt x="70" y="175"/>
                    </a:lnTo>
                    <a:lnTo>
                      <a:pt x="68" y="175"/>
                    </a:lnTo>
                    <a:lnTo>
                      <a:pt x="68" y="173"/>
                    </a:lnTo>
                    <a:lnTo>
                      <a:pt x="66" y="170"/>
                    </a:lnTo>
                    <a:lnTo>
                      <a:pt x="61" y="168"/>
                    </a:lnTo>
                    <a:lnTo>
                      <a:pt x="54" y="170"/>
                    </a:lnTo>
                    <a:close/>
                  </a:path>
                </a:pathLst>
              </a:custGeom>
              <a:grpFill/>
              <a:ln w="9525">
                <a:noFill/>
                <a:round/>
                <a:headEnd/>
                <a:tailEnd/>
              </a:ln>
            </p:spPr>
            <p:txBody>
              <a:bodyPr/>
              <a:lstStyle/>
              <a:p>
                <a:pPr>
                  <a:defRPr/>
                </a:pPr>
                <a:endParaRPr lang="en-US" sz="1200" kern="0">
                  <a:solidFill>
                    <a:srgbClr val="0096D6"/>
                  </a:solidFill>
                </a:endParaRPr>
              </a:p>
            </p:txBody>
          </p:sp>
          <p:sp>
            <p:nvSpPr>
              <p:cNvPr id="2611" name="Freeform 1187"/>
              <p:cNvSpPr>
                <a:spLocks/>
              </p:cNvSpPr>
              <p:nvPr/>
            </p:nvSpPr>
            <p:spPr bwMode="auto">
              <a:xfrm>
                <a:off x="1305" y="1152"/>
                <a:ext cx="240" cy="199"/>
              </a:xfrm>
              <a:custGeom>
                <a:avLst/>
                <a:gdLst>
                  <a:gd name="T0" fmla="*/ 33 w 240"/>
                  <a:gd name="T1" fmla="*/ 161 h 199"/>
                  <a:gd name="T2" fmla="*/ 85 w 240"/>
                  <a:gd name="T3" fmla="*/ 132 h 199"/>
                  <a:gd name="T4" fmla="*/ 89 w 240"/>
                  <a:gd name="T5" fmla="*/ 123 h 199"/>
                  <a:gd name="T6" fmla="*/ 70 w 240"/>
                  <a:gd name="T7" fmla="*/ 116 h 199"/>
                  <a:gd name="T8" fmla="*/ 37 w 240"/>
                  <a:gd name="T9" fmla="*/ 116 h 199"/>
                  <a:gd name="T10" fmla="*/ 11 w 240"/>
                  <a:gd name="T11" fmla="*/ 106 h 199"/>
                  <a:gd name="T12" fmla="*/ 44 w 240"/>
                  <a:gd name="T13" fmla="*/ 87 h 199"/>
                  <a:gd name="T14" fmla="*/ 30 w 240"/>
                  <a:gd name="T15" fmla="*/ 83 h 199"/>
                  <a:gd name="T16" fmla="*/ 18 w 240"/>
                  <a:gd name="T17" fmla="*/ 83 h 199"/>
                  <a:gd name="T18" fmla="*/ 9 w 240"/>
                  <a:gd name="T19" fmla="*/ 87 h 199"/>
                  <a:gd name="T20" fmla="*/ 9 w 240"/>
                  <a:gd name="T21" fmla="*/ 78 h 199"/>
                  <a:gd name="T22" fmla="*/ 7 w 240"/>
                  <a:gd name="T23" fmla="*/ 52 h 199"/>
                  <a:gd name="T24" fmla="*/ 7 w 240"/>
                  <a:gd name="T25" fmla="*/ 40 h 199"/>
                  <a:gd name="T26" fmla="*/ 61 w 240"/>
                  <a:gd name="T27" fmla="*/ 2 h 199"/>
                  <a:gd name="T28" fmla="*/ 61 w 240"/>
                  <a:gd name="T29" fmla="*/ 28 h 199"/>
                  <a:gd name="T30" fmla="*/ 63 w 240"/>
                  <a:gd name="T31" fmla="*/ 31 h 199"/>
                  <a:gd name="T32" fmla="*/ 70 w 240"/>
                  <a:gd name="T33" fmla="*/ 21 h 199"/>
                  <a:gd name="T34" fmla="*/ 94 w 240"/>
                  <a:gd name="T35" fmla="*/ 26 h 199"/>
                  <a:gd name="T36" fmla="*/ 96 w 240"/>
                  <a:gd name="T37" fmla="*/ 45 h 199"/>
                  <a:gd name="T38" fmla="*/ 106 w 240"/>
                  <a:gd name="T39" fmla="*/ 40 h 199"/>
                  <a:gd name="T40" fmla="*/ 115 w 240"/>
                  <a:gd name="T41" fmla="*/ 36 h 199"/>
                  <a:gd name="T42" fmla="*/ 115 w 240"/>
                  <a:gd name="T43" fmla="*/ 31 h 199"/>
                  <a:gd name="T44" fmla="*/ 113 w 240"/>
                  <a:gd name="T45" fmla="*/ 17 h 199"/>
                  <a:gd name="T46" fmla="*/ 127 w 240"/>
                  <a:gd name="T47" fmla="*/ 28 h 199"/>
                  <a:gd name="T48" fmla="*/ 134 w 240"/>
                  <a:gd name="T49" fmla="*/ 33 h 199"/>
                  <a:gd name="T50" fmla="*/ 141 w 240"/>
                  <a:gd name="T51" fmla="*/ 71 h 199"/>
                  <a:gd name="T52" fmla="*/ 151 w 240"/>
                  <a:gd name="T53" fmla="*/ 66 h 199"/>
                  <a:gd name="T54" fmla="*/ 148 w 240"/>
                  <a:gd name="T55" fmla="*/ 45 h 199"/>
                  <a:gd name="T56" fmla="*/ 144 w 240"/>
                  <a:gd name="T57" fmla="*/ 12 h 199"/>
                  <a:gd name="T58" fmla="*/ 144 w 240"/>
                  <a:gd name="T59" fmla="*/ 2 h 199"/>
                  <a:gd name="T60" fmla="*/ 160 w 240"/>
                  <a:gd name="T61" fmla="*/ 10 h 199"/>
                  <a:gd name="T62" fmla="*/ 165 w 240"/>
                  <a:gd name="T63" fmla="*/ 7 h 199"/>
                  <a:gd name="T64" fmla="*/ 179 w 240"/>
                  <a:gd name="T65" fmla="*/ 24 h 199"/>
                  <a:gd name="T66" fmla="*/ 186 w 240"/>
                  <a:gd name="T67" fmla="*/ 66 h 199"/>
                  <a:gd name="T68" fmla="*/ 191 w 240"/>
                  <a:gd name="T69" fmla="*/ 87 h 199"/>
                  <a:gd name="T70" fmla="*/ 205 w 240"/>
                  <a:gd name="T71" fmla="*/ 116 h 199"/>
                  <a:gd name="T72" fmla="*/ 215 w 240"/>
                  <a:gd name="T73" fmla="*/ 116 h 199"/>
                  <a:gd name="T74" fmla="*/ 231 w 240"/>
                  <a:gd name="T75" fmla="*/ 135 h 199"/>
                  <a:gd name="T76" fmla="*/ 238 w 240"/>
                  <a:gd name="T77" fmla="*/ 144 h 199"/>
                  <a:gd name="T78" fmla="*/ 231 w 240"/>
                  <a:gd name="T79" fmla="*/ 154 h 199"/>
                  <a:gd name="T80" fmla="*/ 224 w 240"/>
                  <a:gd name="T81" fmla="*/ 144 h 199"/>
                  <a:gd name="T82" fmla="*/ 217 w 240"/>
                  <a:gd name="T83" fmla="*/ 154 h 199"/>
                  <a:gd name="T84" fmla="*/ 210 w 240"/>
                  <a:gd name="T85" fmla="*/ 158 h 199"/>
                  <a:gd name="T86" fmla="*/ 224 w 240"/>
                  <a:gd name="T87" fmla="*/ 163 h 199"/>
                  <a:gd name="T88" fmla="*/ 222 w 240"/>
                  <a:gd name="T89" fmla="*/ 170 h 199"/>
                  <a:gd name="T90" fmla="*/ 231 w 240"/>
                  <a:gd name="T91" fmla="*/ 177 h 199"/>
                  <a:gd name="T92" fmla="*/ 219 w 240"/>
                  <a:gd name="T93" fmla="*/ 182 h 199"/>
                  <a:gd name="T94" fmla="*/ 210 w 240"/>
                  <a:gd name="T95" fmla="*/ 187 h 199"/>
                  <a:gd name="T96" fmla="*/ 191 w 240"/>
                  <a:gd name="T97" fmla="*/ 184 h 199"/>
                  <a:gd name="T98" fmla="*/ 177 w 240"/>
                  <a:gd name="T99" fmla="*/ 173 h 199"/>
                  <a:gd name="T100" fmla="*/ 163 w 240"/>
                  <a:gd name="T101" fmla="*/ 161 h 199"/>
                  <a:gd name="T102" fmla="*/ 137 w 240"/>
                  <a:gd name="T103" fmla="*/ 182 h 199"/>
                  <a:gd name="T104" fmla="*/ 111 w 240"/>
                  <a:gd name="T105" fmla="*/ 194 h 199"/>
                  <a:gd name="T106" fmla="*/ 103 w 240"/>
                  <a:gd name="T107" fmla="*/ 196 h 199"/>
                  <a:gd name="T108" fmla="*/ 70 w 240"/>
                  <a:gd name="T109" fmla="*/ 184 h 199"/>
                  <a:gd name="T110" fmla="*/ 66 w 240"/>
                  <a:gd name="T111" fmla="*/ 170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199"/>
                  <a:gd name="T170" fmla="*/ 240 w 240"/>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199">
                    <a:moveTo>
                      <a:pt x="54" y="170"/>
                    </a:moveTo>
                    <a:lnTo>
                      <a:pt x="54" y="170"/>
                    </a:lnTo>
                    <a:lnTo>
                      <a:pt x="49" y="170"/>
                    </a:lnTo>
                    <a:lnTo>
                      <a:pt x="47" y="170"/>
                    </a:lnTo>
                    <a:lnTo>
                      <a:pt x="42" y="168"/>
                    </a:lnTo>
                    <a:lnTo>
                      <a:pt x="33" y="163"/>
                    </a:lnTo>
                    <a:lnTo>
                      <a:pt x="33" y="161"/>
                    </a:lnTo>
                    <a:lnTo>
                      <a:pt x="30" y="158"/>
                    </a:lnTo>
                    <a:lnTo>
                      <a:pt x="28" y="158"/>
                    </a:lnTo>
                    <a:lnTo>
                      <a:pt x="28" y="154"/>
                    </a:lnTo>
                    <a:lnTo>
                      <a:pt x="23" y="151"/>
                    </a:lnTo>
                    <a:lnTo>
                      <a:pt x="21" y="142"/>
                    </a:lnTo>
                    <a:lnTo>
                      <a:pt x="63" y="128"/>
                    </a:lnTo>
                    <a:lnTo>
                      <a:pt x="85" y="132"/>
                    </a:lnTo>
                    <a:lnTo>
                      <a:pt x="87" y="130"/>
                    </a:lnTo>
                    <a:lnTo>
                      <a:pt x="87" y="128"/>
                    </a:lnTo>
                    <a:lnTo>
                      <a:pt x="89" y="128"/>
                    </a:lnTo>
                    <a:lnTo>
                      <a:pt x="92" y="128"/>
                    </a:lnTo>
                    <a:lnTo>
                      <a:pt x="92" y="125"/>
                    </a:lnTo>
                    <a:lnTo>
                      <a:pt x="89" y="123"/>
                    </a:lnTo>
                    <a:lnTo>
                      <a:pt x="87" y="123"/>
                    </a:lnTo>
                    <a:lnTo>
                      <a:pt x="82" y="123"/>
                    </a:lnTo>
                    <a:lnTo>
                      <a:pt x="82" y="121"/>
                    </a:lnTo>
                    <a:lnTo>
                      <a:pt x="80" y="121"/>
                    </a:lnTo>
                    <a:lnTo>
                      <a:pt x="75" y="118"/>
                    </a:lnTo>
                    <a:lnTo>
                      <a:pt x="75" y="116"/>
                    </a:lnTo>
                    <a:lnTo>
                      <a:pt x="70" y="116"/>
                    </a:lnTo>
                    <a:lnTo>
                      <a:pt x="68" y="116"/>
                    </a:lnTo>
                    <a:lnTo>
                      <a:pt x="47" y="121"/>
                    </a:lnTo>
                    <a:lnTo>
                      <a:pt x="44" y="121"/>
                    </a:lnTo>
                    <a:lnTo>
                      <a:pt x="40" y="121"/>
                    </a:lnTo>
                    <a:lnTo>
                      <a:pt x="37" y="118"/>
                    </a:lnTo>
                    <a:lnTo>
                      <a:pt x="37" y="116"/>
                    </a:lnTo>
                    <a:lnTo>
                      <a:pt x="28" y="118"/>
                    </a:lnTo>
                    <a:lnTo>
                      <a:pt x="23" y="116"/>
                    </a:lnTo>
                    <a:lnTo>
                      <a:pt x="18" y="116"/>
                    </a:lnTo>
                    <a:lnTo>
                      <a:pt x="18" y="113"/>
                    </a:lnTo>
                    <a:lnTo>
                      <a:pt x="16" y="113"/>
                    </a:lnTo>
                    <a:lnTo>
                      <a:pt x="11" y="106"/>
                    </a:lnTo>
                    <a:lnTo>
                      <a:pt x="9" y="102"/>
                    </a:lnTo>
                    <a:lnTo>
                      <a:pt x="14" y="97"/>
                    </a:lnTo>
                    <a:lnTo>
                      <a:pt x="37" y="87"/>
                    </a:lnTo>
                    <a:lnTo>
                      <a:pt x="40" y="87"/>
                    </a:lnTo>
                    <a:lnTo>
                      <a:pt x="42" y="87"/>
                    </a:lnTo>
                    <a:lnTo>
                      <a:pt x="44" y="87"/>
                    </a:lnTo>
                    <a:lnTo>
                      <a:pt x="42" y="85"/>
                    </a:lnTo>
                    <a:lnTo>
                      <a:pt x="40" y="85"/>
                    </a:lnTo>
                    <a:lnTo>
                      <a:pt x="42" y="83"/>
                    </a:lnTo>
                    <a:lnTo>
                      <a:pt x="44" y="83"/>
                    </a:lnTo>
                    <a:lnTo>
                      <a:pt x="44" y="80"/>
                    </a:lnTo>
                    <a:lnTo>
                      <a:pt x="47" y="80"/>
                    </a:lnTo>
                    <a:lnTo>
                      <a:pt x="30" y="83"/>
                    </a:lnTo>
                    <a:lnTo>
                      <a:pt x="28" y="85"/>
                    </a:lnTo>
                    <a:lnTo>
                      <a:pt x="26" y="85"/>
                    </a:lnTo>
                    <a:lnTo>
                      <a:pt x="23" y="85"/>
                    </a:lnTo>
                    <a:lnTo>
                      <a:pt x="21" y="85"/>
                    </a:lnTo>
                    <a:lnTo>
                      <a:pt x="21" y="83"/>
                    </a:lnTo>
                    <a:lnTo>
                      <a:pt x="18" y="83"/>
                    </a:lnTo>
                    <a:lnTo>
                      <a:pt x="18" y="85"/>
                    </a:lnTo>
                    <a:lnTo>
                      <a:pt x="16" y="85"/>
                    </a:lnTo>
                    <a:lnTo>
                      <a:pt x="14" y="87"/>
                    </a:lnTo>
                    <a:lnTo>
                      <a:pt x="11" y="87"/>
                    </a:lnTo>
                    <a:lnTo>
                      <a:pt x="9" y="87"/>
                    </a:lnTo>
                    <a:lnTo>
                      <a:pt x="9" y="85"/>
                    </a:lnTo>
                    <a:lnTo>
                      <a:pt x="11" y="83"/>
                    </a:lnTo>
                    <a:lnTo>
                      <a:pt x="11" y="80"/>
                    </a:lnTo>
                    <a:lnTo>
                      <a:pt x="16" y="80"/>
                    </a:lnTo>
                    <a:lnTo>
                      <a:pt x="16" y="76"/>
                    </a:lnTo>
                    <a:lnTo>
                      <a:pt x="11" y="76"/>
                    </a:lnTo>
                    <a:lnTo>
                      <a:pt x="9" y="78"/>
                    </a:lnTo>
                    <a:lnTo>
                      <a:pt x="7" y="78"/>
                    </a:lnTo>
                    <a:lnTo>
                      <a:pt x="7" y="76"/>
                    </a:lnTo>
                    <a:lnTo>
                      <a:pt x="2" y="76"/>
                    </a:lnTo>
                    <a:lnTo>
                      <a:pt x="0" y="66"/>
                    </a:lnTo>
                    <a:lnTo>
                      <a:pt x="0" y="62"/>
                    </a:lnTo>
                    <a:lnTo>
                      <a:pt x="7" y="52"/>
                    </a:lnTo>
                    <a:lnTo>
                      <a:pt x="11" y="52"/>
                    </a:lnTo>
                    <a:lnTo>
                      <a:pt x="11" y="50"/>
                    </a:lnTo>
                    <a:lnTo>
                      <a:pt x="11" y="47"/>
                    </a:lnTo>
                    <a:lnTo>
                      <a:pt x="7" y="47"/>
                    </a:lnTo>
                    <a:lnTo>
                      <a:pt x="7" y="45"/>
                    </a:lnTo>
                    <a:lnTo>
                      <a:pt x="7" y="40"/>
                    </a:lnTo>
                    <a:lnTo>
                      <a:pt x="7" y="38"/>
                    </a:lnTo>
                    <a:lnTo>
                      <a:pt x="30" y="14"/>
                    </a:lnTo>
                    <a:lnTo>
                      <a:pt x="33" y="14"/>
                    </a:lnTo>
                    <a:lnTo>
                      <a:pt x="35" y="12"/>
                    </a:lnTo>
                    <a:lnTo>
                      <a:pt x="37" y="12"/>
                    </a:lnTo>
                    <a:lnTo>
                      <a:pt x="56" y="0"/>
                    </a:lnTo>
                    <a:lnTo>
                      <a:pt x="61" y="2"/>
                    </a:lnTo>
                    <a:lnTo>
                      <a:pt x="61" y="5"/>
                    </a:lnTo>
                    <a:lnTo>
                      <a:pt x="63" y="5"/>
                    </a:lnTo>
                    <a:lnTo>
                      <a:pt x="63" y="7"/>
                    </a:lnTo>
                    <a:lnTo>
                      <a:pt x="66" y="24"/>
                    </a:lnTo>
                    <a:lnTo>
                      <a:pt x="61" y="26"/>
                    </a:lnTo>
                    <a:lnTo>
                      <a:pt x="61" y="28"/>
                    </a:lnTo>
                    <a:lnTo>
                      <a:pt x="61" y="31"/>
                    </a:lnTo>
                    <a:lnTo>
                      <a:pt x="56" y="33"/>
                    </a:lnTo>
                    <a:lnTo>
                      <a:pt x="59" y="36"/>
                    </a:lnTo>
                    <a:lnTo>
                      <a:pt x="63" y="31"/>
                    </a:lnTo>
                    <a:lnTo>
                      <a:pt x="66" y="31"/>
                    </a:lnTo>
                    <a:lnTo>
                      <a:pt x="66" y="33"/>
                    </a:lnTo>
                    <a:lnTo>
                      <a:pt x="70" y="31"/>
                    </a:lnTo>
                    <a:lnTo>
                      <a:pt x="70" y="28"/>
                    </a:lnTo>
                    <a:lnTo>
                      <a:pt x="70" y="26"/>
                    </a:lnTo>
                    <a:lnTo>
                      <a:pt x="70" y="24"/>
                    </a:lnTo>
                    <a:lnTo>
                      <a:pt x="70" y="21"/>
                    </a:lnTo>
                    <a:lnTo>
                      <a:pt x="73" y="19"/>
                    </a:lnTo>
                    <a:lnTo>
                      <a:pt x="73" y="17"/>
                    </a:lnTo>
                    <a:lnTo>
                      <a:pt x="75" y="17"/>
                    </a:lnTo>
                    <a:lnTo>
                      <a:pt x="78" y="17"/>
                    </a:lnTo>
                    <a:lnTo>
                      <a:pt x="85" y="19"/>
                    </a:lnTo>
                    <a:lnTo>
                      <a:pt x="92" y="24"/>
                    </a:lnTo>
                    <a:lnTo>
                      <a:pt x="94" y="26"/>
                    </a:lnTo>
                    <a:lnTo>
                      <a:pt x="96" y="26"/>
                    </a:lnTo>
                    <a:lnTo>
                      <a:pt x="99" y="28"/>
                    </a:lnTo>
                    <a:lnTo>
                      <a:pt x="101" y="31"/>
                    </a:lnTo>
                    <a:lnTo>
                      <a:pt x="101" y="36"/>
                    </a:lnTo>
                    <a:lnTo>
                      <a:pt x="92" y="47"/>
                    </a:lnTo>
                    <a:lnTo>
                      <a:pt x="96" y="45"/>
                    </a:lnTo>
                    <a:lnTo>
                      <a:pt x="99" y="43"/>
                    </a:lnTo>
                    <a:lnTo>
                      <a:pt x="101" y="40"/>
                    </a:lnTo>
                    <a:lnTo>
                      <a:pt x="101" y="43"/>
                    </a:lnTo>
                    <a:lnTo>
                      <a:pt x="101" y="45"/>
                    </a:lnTo>
                    <a:lnTo>
                      <a:pt x="103" y="47"/>
                    </a:lnTo>
                    <a:lnTo>
                      <a:pt x="103" y="45"/>
                    </a:lnTo>
                    <a:lnTo>
                      <a:pt x="106" y="40"/>
                    </a:lnTo>
                    <a:lnTo>
                      <a:pt x="106" y="38"/>
                    </a:lnTo>
                    <a:lnTo>
                      <a:pt x="108" y="36"/>
                    </a:lnTo>
                    <a:lnTo>
                      <a:pt x="111" y="38"/>
                    </a:lnTo>
                    <a:lnTo>
                      <a:pt x="113" y="36"/>
                    </a:lnTo>
                    <a:lnTo>
                      <a:pt x="115" y="40"/>
                    </a:lnTo>
                    <a:lnTo>
                      <a:pt x="118" y="38"/>
                    </a:lnTo>
                    <a:lnTo>
                      <a:pt x="115" y="36"/>
                    </a:lnTo>
                    <a:lnTo>
                      <a:pt x="118" y="38"/>
                    </a:lnTo>
                    <a:lnTo>
                      <a:pt x="120" y="36"/>
                    </a:lnTo>
                    <a:lnTo>
                      <a:pt x="120" y="33"/>
                    </a:lnTo>
                    <a:lnTo>
                      <a:pt x="115" y="31"/>
                    </a:lnTo>
                    <a:lnTo>
                      <a:pt x="120" y="33"/>
                    </a:lnTo>
                    <a:lnTo>
                      <a:pt x="120" y="31"/>
                    </a:lnTo>
                    <a:lnTo>
                      <a:pt x="118" y="26"/>
                    </a:lnTo>
                    <a:lnTo>
                      <a:pt x="115" y="24"/>
                    </a:lnTo>
                    <a:lnTo>
                      <a:pt x="113" y="19"/>
                    </a:lnTo>
                    <a:lnTo>
                      <a:pt x="113" y="17"/>
                    </a:lnTo>
                    <a:lnTo>
                      <a:pt x="120" y="19"/>
                    </a:lnTo>
                    <a:lnTo>
                      <a:pt x="122" y="21"/>
                    </a:lnTo>
                    <a:lnTo>
                      <a:pt x="125" y="21"/>
                    </a:lnTo>
                    <a:lnTo>
                      <a:pt x="125" y="24"/>
                    </a:lnTo>
                    <a:lnTo>
                      <a:pt x="125" y="26"/>
                    </a:lnTo>
                    <a:lnTo>
                      <a:pt x="127" y="28"/>
                    </a:lnTo>
                    <a:lnTo>
                      <a:pt x="129" y="28"/>
                    </a:lnTo>
                    <a:lnTo>
                      <a:pt x="132" y="28"/>
                    </a:lnTo>
                    <a:lnTo>
                      <a:pt x="132" y="31"/>
                    </a:lnTo>
                    <a:lnTo>
                      <a:pt x="132" y="33"/>
                    </a:lnTo>
                    <a:lnTo>
                      <a:pt x="134" y="33"/>
                    </a:lnTo>
                    <a:lnTo>
                      <a:pt x="137" y="38"/>
                    </a:lnTo>
                    <a:lnTo>
                      <a:pt x="137" y="47"/>
                    </a:lnTo>
                    <a:lnTo>
                      <a:pt x="139" y="52"/>
                    </a:lnTo>
                    <a:lnTo>
                      <a:pt x="139" y="59"/>
                    </a:lnTo>
                    <a:lnTo>
                      <a:pt x="141" y="64"/>
                    </a:lnTo>
                    <a:lnTo>
                      <a:pt x="139" y="66"/>
                    </a:lnTo>
                    <a:lnTo>
                      <a:pt x="141" y="71"/>
                    </a:lnTo>
                    <a:lnTo>
                      <a:pt x="141" y="73"/>
                    </a:lnTo>
                    <a:lnTo>
                      <a:pt x="144" y="76"/>
                    </a:lnTo>
                    <a:lnTo>
                      <a:pt x="146" y="76"/>
                    </a:lnTo>
                    <a:lnTo>
                      <a:pt x="146" y="73"/>
                    </a:lnTo>
                    <a:lnTo>
                      <a:pt x="148" y="71"/>
                    </a:lnTo>
                    <a:lnTo>
                      <a:pt x="151" y="69"/>
                    </a:lnTo>
                    <a:lnTo>
                      <a:pt x="151" y="66"/>
                    </a:lnTo>
                    <a:lnTo>
                      <a:pt x="153" y="66"/>
                    </a:lnTo>
                    <a:lnTo>
                      <a:pt x="153" y="64"/>
                    </a:lnTo>
                    <a:lnTo>
                      <a:pt x="151" y="62"/>
                    </a:lnTo>
                    <a:lnTo>
                      <a:pt x="151" y="57"/>
                    </a:lnTo>
                    <a:lnTo>
                      <a:pt x="151" y="54"/>
                    </a:lnTo>
                    <a:lnTo>
                      <a:pt x="148" y="54"/>
                    </a:lnTo>
                    <a:lnTo>
                      <a:pt x="148" y="45"/>
                    </a:lnTo>
                    <a:lnTo>
                      <a:pt x="148" y="40"/>
                    </a:lnTo>
                    <a:lnTo>
                      <a:pt x="146" y="40"/>
                    </a:lnTo>
                    <a:lnTo>
                      <a:pt x="144" y="17"/>
                    </a:lnTo>
                    <a:lnTo>
                      <a:pt x="144" y="12"/>
                    </a:lnTo>
                    <a:lnTo>
                      <a:pt x="141" y="10"/>
                    </a:lnTo>
                    <a:lnTo>
                      <a:pt x="144" y="10"/>
                    </a:lnTo>
                    <a:lnTo>
                      <a:pt x="146" y="10"/>
                    </a:lnTo>
                    <a:lnTo>
                      <a:pt x="146" y="7"/>
                    </a:lnTo>
                    <a:lnTo>
                      <a:pt x="144" y="5"/>
                    </a:lnTo>
                    <a:lnTo>
                      <a:pt x="144" y="2"/>
                    </a:lnTo>
                    <a:lnTo>
                      <a:pt x="144" y="0"/>
                    </a:lnTo>
                    <a:lnTo>
                      <a:pt x="146" y="0"/>
                    </a:lnTo>
                    <a:lnTo>
                      <a:pt x="151" y="2"/>
                    </a:lnTo>
                    <a:lnTo>
                      <a:pt x="151" y="5"/>
                    </a:lnTo>
                    <a:lnTo>
                      <a:pt x="155" y="10"/>
                    </a:lnTo>
                    <a:lnTo>
                      <a:pt x="160" y="10"/>
                    </a:lnTo>
                    <a:lnTo>
                      <a:pt x="160" y="7"/>
                    </a:lnTo>
                    <a:lnTo>
                      <a:pt x="158" y="7"/>
                    </a:lnTo>
                    <a:lnTo>
                      <a:pt x="158" y="5"/>
                    </a:lnTo>
                    <a:lnTo>
                      <a:pt x="160" y="5"/>
                    </a:lnTo>
                    <a:lnTo>
                      <a:pt x="163" y="5"/>
                    </a:lnTo>
                    <a:lnTo>
                      <a:pt x="163" y="7"/>
                    </a:lnTo>
                    <a:lnTo>
                      <a:pt x="165" y="7"/>
                    </a:lnTo>
                    <a:lnTo>
                      <a:pt x="165" y="12"/>
                    </a:lnTo>
                    <a:lnTo>
                      <a:pt x="167" y="14"/>
                    </a:lnTo>
                    <a:lnTo>
                      <a:pt x="172" y="17"/>
                    </a:lnTo>
                    <a:lnTo>
                      <a:pt x="172" y="19"/>
                    </a:lnTo>
                    <a:lnTo>
                      <a:pt x="177" y="21"/>
                    </a:lnTo>
                    <a:lnTo>
                      <a:pt x="177" y="24"/>
                    </a:lnTo>
                    <a:lnTo>
                      <a:pt x="179" y="24"/>
                    </a:lnTo>
                    <a:lnTo>
                      <a:pt x="179" y="26"/>
                    </a:lnTo>
                    <a:lnTo>
                      <a:pt x="181" y="26"/>
                    </a:lnTo>
                    <a:lnTo>
                      <a:pt x="179" y="31"/>
                    </a:lnTo>
                    <a:lnTo>
                      <a:pt x="184" y="59"/>
                    </a:lnTo>
                    <a:lnTo>
                      <a:pt x="186" y="62"/>
                    </a:lnTo>
                    <a:lnTo>
                      <a:pt x="186" y="66"/>
                    </a:lnTo>
                    <a:lnTo>
                      <a:pt x="191" y="76"/>
                    </a:lnTo>
                    <a:lnTo>
                      <a:pt x="193" y="78"/>
                    </a:lnTo>
                    <a:lnTo>
                      <a:pt x="193" y="80"/>
                    </a:lnTo>
                    <a:lnTo>
                      <a:pt x="193" y="83"/>
                    </a:lnTo>
                    <a:lnTo>
                      <a:pt x="193" y="85"/>
                    </a:lnTo>
                    <a:lnTo>
                      <a:pt x="191" y="87"/>
                    </a:lnTo>
                    <a:lnTo>
                      <a:pt x="191" y="92"/>
                    </a:lnTo>
                    <a:lnTo>
                      <a:pt x="191" y="97"/>
                    </a:lnTo>
                    <a:lnTo>
                      <a:pt x="191" y="99"/>
                    </a:lnTo>
                    <a:lnTo>
                      <a:pt x="196" y="102"/>
                    </a:lnTo>
                    <a:lnTo>
                      <a:pt x="200" y="111"/>
                    </a:lnTo>
                    <a:lnTo>
                      <a:pt x="203" y="111"/>
                    </a:lnTo>
                    <a:lnTo>
                      <a:pt x="205" y="116"/>
                    </a:lnTo>
                    <a:lnTo>
                      <a:pt x="207" y="118"/>
                    </a:lnTo>
                    <a:lnTo>
                      <a:pt x="210" y="118"/>
                    </a:lnTo>
                    <a:lnTo>
                      <a:pt x="212" y="118"/>
                    </a:lnTo>
                    <a:lnTo>
                      <a:pt x="212" y="116"/>
                    </a:lnTo>
                    <a:lnTo>
                      <a:pt x="215" y="116"/>
                    </a:lnTo>
                    <a:lnTo>
                      <a:pt x="217" y="118"/>
                    </a:lnTo>
                    <a:lnTo>
                      <a:pt x="217" y="121"/>
                    </a:lnTo>
                    <a:lnTo>
                      <a:pt x="226" y="130"/>
                    </a:lnTo>
                    <a:lnTo>
                      <a:pt x="231" y="130"/>
                    </a:lnTo>
                    <a:lnTo>
                      <a:pt x="231" y="132"/>
                    </a:lnTo>
                    <a:lnTo>
                      <a:pt x="231" y="135"/>
                    </a:lnTo>
                    <a:lnTo>
                      <a:pt x="233" y="137"/>
                    </a:lnTo>
                    <a:lnTo>
                      <a:pt x="236" y="135"/>
                    </a:lnTo>
                    <a:lnTo>
                      <a:pt x="236" y="137"/>
                    </a:lnTo>
                    <a:lnTo>
                      <a:pt x="238" y="135"/>
                    </a:lnTo>
                    <a:lnTo>
                      <a:pt x="240" y="142"/>
                    </a:lnTo>
                    <a:lnTo>
                      <a:pt x="238" y="144"/>
                    </a:lnTo>
                    <a:lnTo>
                      <a:pt x="240" y="151"/>
                    </a:lnTo>
                    <a:lnTo>
                      <a:pt x="238" y="154"/>
                    </a:lnTo>
                    <a:lnTo>
                      <a:pt x="236" y="154"/>
                    </a:lnTo>
                    <a:lnTo>
                      <a:pt x="233" y="154"/>
                    </a:lnTo>
                    <a:lnTo>
                      <a:pt x="233" y="149"/>
                    </a:lnTo>
                    <a:lnTo>
                      <a:pt x="233" y="144"/>
                    </a:lnTo>
                    <a:lnTo>
                      <a:pt x="231" y="154"/>
                    </a:lnTo>
                    <a:lnTo>
                      <a:pt x="229" y="156"/>
                    </a:lnTo>
                    <a:lnTo>
                      <a:pt x="229" y="154"/>
                    </a:lnTo>
                    <a:lnTo>
                      <a:pt x="226" y="151"/>
                    </a:lnTo>
                    <a:lnTo>
                      <a:pt x="226" y="154"/>
                    </a:lnTo>
                    <a:lnTo>
                      <a:pt x="226" y="151"/>
                    </a:lnTo>
                    <a:lnTo>
                      <a:pt x="224" y="149"/>
                    </a:lnTo>
                    <a:lnTo>
                      <a:pt x="224" y="144"/>
                    </a:lnTo>
                    <a:lnTo>
                      <a:pt x="224" y="147"/>
                    </a:lnTo>
                    <a:lnTo>
                      <a:pt x="222" y="147"/>
                    </a:lnTo>
                    <a:lnTo>
                      <a:pt x="219" y="149"/>
                    </a:lnTo>
                    <a:lnTo>
                      <a:pt x="217" y="151"/>
                    </a:lnTo>
                    <a:lnTo>
                      <a:pt x="217" y="154"/>
                    </a:lnTo>
                    <a:lnTo>
                      <a:pt x="217" y="158"/>
                    </a:lnTo>
                    <a:lnTo>
                      <a:pt x="215" y="158"/>
                    </a:lnTo>
                    <a:lnTo>
                      <a:pt x="212" y="158"/>
                    </a:lnTo>
                    <a:lnTo>
                      <a:pt x="210" y="158"/>
                    </a:lnTo>
                    <a:lnTo>
                      <a:pt x="212" y="163"/>
                    </a:lnTo>
                    <a:lnTo>
                      <a:pt x="210" y="170"/>
                    </a:lnTo>
                    <a:lnTo>
                      <a:pt x="215" y="165"/>
                    </a:lnTo>
                    <a:lnTo>
                      <a:pt x="217" y="163"/>
                    </a:lnTo>
                    <a:lnTo>
                      <a:pt x="217" y="161"/>
                    </a:lnTo>
                    <a:lnTo>
                      <a:pt x="224" y="161"/>
                    </a:lnTo>
                    <a:lnTo>
                      <a:pt x="224" y="163"/>
                    </a:lnTo>
                    <a:lnTo>
                      <a:pt x="226" y="163"/>
                    </a:lnTo>
                    <a:lnTo>
                      <a:pt x="224" y="163"/>
                    </a:lnTo>
                    <a:lnTo>
                      <a:pt x="224" y="165"/>
                    </a:lnTo>
                    <a:lnTo>
                      <a:pt x="224" y="168"/>
                    </a:lnTo>
                    <a:lnTo>
                      <a:pt x="222" y="168"/>
                    </a:lnTo>
                    <a:lnTo>
                      <a:pt x="222" y="170"/>
                    </a:lnTo>
                    <a:lnTo>
                      <a:pt x="222" y="173"/>
                    </a:lnTo>
                    <a:lnTo>
                      <a:pt x="224" y="173"/>
                    </a:lnTo>
                    <a:lnTo>
                      <a:pt x="224" y="170"/>
                    </a:lnTo>
                    <a:lnTo>
                      <a:pt x="229" y="170"/>
                    </a:lnTo>
                    <a:lnTo>
                      <a:pt x="231" y="173"/>
                    </a:lnTo>
                    <a:lnTo>
                      <a:pt x="231" y="175"/>
                    </a:lnTo>
                    <a:lnTo>
                      <a:pt x="231" y="177"/>
                    </a:lnTo>
                    <a:lnTo>
                      <a:pt x="229" y="177"/>
                    </a:lnTo>
                    <a:lnTo>
                      <a:pt x="229" y="175"/>
                    </a:lnTo>
                    <a:lnTo>
                      <a:pt x="229" y="177"/>
                    </a:lnTo>
                    <a:lnTo>
                      <a:pt x="226" y="180"/>
                    </a:lnTo>
                    <a:lnTo>
                      <a:pt x="224" y="180"/>
                    </a:lnTo>
                    <a:lnTo>
                      <a:pt x="219" y="182"/>
                    </a:lnTo>
                    <a:lnTo>
                      <a:pt x="219" y="184"/>
                    </a:lnTo>
                    <a:lnTo>
                      <a:pt x="217" y="184"/>
                    </a:lnTo>
                    <a:lnTo>
                      <a:pt x="215" y="184"/>
                    </a:lnTo>
                    <a:lnTo>
                      <a:pt x="215" y="187"/>
                    </a:lnTo>
                    <a:lnTo>
                      <a:pt x="212" y="187"/>
                    </a:lnTo>
                    <a:lnTo>
                      <a:pt x="210" y="187"/>
                    </a:lnTo>
                    <a:lnTo>
                      <a:pt x="207" y="187"/>
                    </a:lnTo>
                    <a:lnTo>
                      <a:pt x="200" y="187"/>
                    </a:lnTo>
                    <a:lnTo>
                      <a:pt x="200" y="184"/>
                    </a:lnTo>
                    <a:lnTo>
                      <a:pt x="196" y="182"/>
                    </a:lnTo>
                    <a:lnTo>
                      <a:pt x="193" y="182"/>
                    </a:lnTo>
                    <a:lnTo>
                      <a:pt x="191" y="182"/>
                    </a:lnTo>
                    <a:lnTo>
                      <a:pt x="191" y="184"/>
                    </a:lnTo>
                    <a:lnTo>
                      <a:pt x="181" y="182"/>
                    </a:lnTo>
                    <a:lnTo>
                      <a:pt x="181" y="180"/>
                    </a:lnTo>
                    <a:lnTo>
                      <a:pt x="186" y="175"/>
                    </a:lnTo>
                    <a:lnTo>
                      <a:pt x="184" y="175"/>
                    </a:lnTo>
                    <a:lnTo>
                      <a:pt x="181" y="175"/>
                    </a:lnTo>
                    <a:lnTo>
                      <a:pt x="179" y="175"/>
                    </a:lnTo>
                    <a:lnTo>
                      <a:pt x="177" y="173"/>
                    </a:lnTo>
                    <a:lnTo>
                      <a:pt x="174" y="173"/>
                    </a:lnTo>
                    <a:lnTo>
                      <a:pt x="172" y="173"/>
                    </a:lnTo>
                    <a:lnTo>
                      <a:pt x="167" y="173"/>
                    </a:lnTo>
                    <a:lnTo>
                      <a:pt x="167" y="170"/>
                    </a:lnTo>
                    <a:lnTo>
                      <a:pt x="167" y="168"/>
                    </a:lnTo>
                    <a:lnTo>
                      <a:pt x="167" y="161"/>
                    </a:lnTo>
                    <a:lnTo>
                      <a:pt x="163" y="161"/>
                    </a:lnTo>
                    <a:lnTo>
                      <a:pt x="163" y="163"/>
                    </a:lnTo>
                    <a:lnTo>
                      <a:pt x="158" y="165"/>
                    </a:lnTo>
                    <a:lnTo>
                      <a:pt x="160" y="170"/>
                    </a:lnTo>
                    <a:lnTo>
                      <a:pt x="160" y="173"/>
                    </a:lnTo>
                    <a:lnTo>
                      <a:pt x="158" y="175"/>
                    </a:lnTo>
                    <a:lnTo>
                      <a:pt x="153" y="180"/>
                    </a:lnTo>
                    <a:lnTo>
                      <a:pt x="137" y="182"/>
                    </a:lnTo>
                    <a:lnTo>
                      <a:pt x="139" y="182"/>
                    </a:lnTo>
                    <a:lnTo>
                      <a:pt x="137" y="187"/>
                    </a:lnTo>
                    <a:lnTo>
                      <a:pt x="125" y="194"/>
                    </a:lnTo>
                    <a:lnTo>
                      <a:pt x="120" y="194"/>
                    </a:lnTo>
                    <a:lnTo>
                      <a:pt x="118" y="191"/>
                    </a:lnTo>
                    <a:lnTo>
                      <a:pt x="115" y="194"/>
                    </a:lnTo>
                    <a:lnTo>
                      <a:pt x="111" y="194"/>
                    </a:lnTo>
                    <a:lnTo>
                      <a:pt x="108" y="194"/>
                    </a:lnTo>
                    <a:lnTo>
                      <a:pt x="106" y="194"/>
                    </a:lnTo>
                    <a:lnTo>
                      <a:pt x="101" y="194"/>
                    </a:lnTo>
                    <a:lnTo>
                      <a:pt x="101" y="196"/>
                    </a:lnTo>
                    <a:lnTo>
                      <a:pt x="103" y="196"/>
                    </a:lnTo>
                    <a:lnTo>
                      <a:pt x="94" y="199"/>
                    </a:lnTo>
                    <a:lnTo>
                      <a:pt x="92" y="196"/>
                    </a:lnTo>
                    <a:lnTo>
                      <a:pt x="75" y="199"/>
                    </a:lnTo>
                    <a:lnTo>
                      <a:pt x="78" y="199"/>
                    </a:lnTo>
                    <a:lnTo>
                      <a:pt x="80" y="196"/>
                    </a:lnTo>
                    <a:lnTo>
                      <a:pt x="75" y="194"/>
                    </a:lnTo>
                    <a:lnTo>
                      <a:pt x="70" y="184"/>
                    </a:lnTo>
                    <a:lnTo>
                      <a:pt x="70" y="180"/>
                    </a:lnTo>
                    <a:lnTo>
                      <a:pt x="70" y="177"/>
                    </a:lnTo>
                    <a:lnTo>
                      <a:pt x="70" y="175"/>
                    </a:lnTo>
                    <a:lnTo>
                      <a:pt x="68" y="175"/>
                    </a:lnTo>
                    <a:lnTo>
                      <a:pt x="68" y="173"/>
                    </a:lnTo>
                    <a:lnTo>
                      <a:pt x="66" y="170"/>
                    </a:lnTo>
                    <a:lnTo>
                      <a:pt x="61" y="168"/>
                    </a:lnTo>
                    <a:lnTo>
                      <a:pt x="54" y="170"/>
                    </a:lnTo>
                  </a:path>
                </a:pathLst>
              </a:custGeom>
              <a:grpFill/>
              <a:ln w="9525">
                <a:noFill/>
                <a:round/>
                <a:headEnd/>
                <a:tailEnd/>
              </a:ln>
            </p:spPr>
            <p:txBody>
              <a:bodyPr/>
              <a:lstStyle/>
              <a:p>
                <a:pPr>
                  <a:defRPr/>
                </a:pPr>
                <a:endParaRPr lang="en-US" sz="1200" kern="0">
                  <a:solidFill>
                    <a:srgbClr val="0096D6"/>
                  </a:solidFill>
                </a:endParaRPr>
              </a:p>
            </p:txBody>
          </p:sp>
          <p:sp>
            <p:nvSpPr>
              <p:cNvPr id="2612" name="Freeform 1188"/>
              <p:cNvSpPr>
                <a:spLocks/>
              </p:cNvSpPr>
              <p:nvPr/>
            </p:nvSpPr>
            <p:spPr bwMode="auto">
              <a:xfrm>
                <a:off x="1463" y="1133"/>
                <a:ext cx="33" cy="40"/>
              </a:xfrm>
              <a:custGeom>
                <a:avLst/>
                <a:gdLst>
                  <a:gd name="T0" fmla="*/ 28 w 33"/>
                  <a:gd name="T1" fmla="*/ 33 h 40"/>
                  <a:gd name="T2" fmla="*/ 28 w 33"/>
                  <a:gd name="T3" fmla="*/ 31 h 40"/>
                  <a:gd name="T4" fmla="*/ 31 w 33"/>
                  <a:gd name="T5" fmla="*/ 24 h 40"/>
                  <a:gd name="T6" fmla="*/ 33 w 33"/>
                  <a:gd name="T7" fmla="*/ 10 h 40"/>
                  <a:gd name="T8" fmla="*/ 33 w 33"/>
                  <a:gd name="T9" fmla="*/ 7 h 40"/>
                  <a:gd name="T10" fmla="*/ 31 w 33"/>
                  <a:gd name="T11" fmla="*/ 7 h 40"/>
                  <a:gd name="T12" fmla="*/ 28 w 33"/>
                  <a:gd name="T13" fmla="*/ 5 h 40"/>
                  <a:gd name="T14" fmla="*/ 23 w 33"/>
                  <a:gd name="T15" fmla="*/ 3 h 40"/>
                  <a:gd name="T16" fmla="*/ 21 w 33"/>
                  <a:gd name="T17" fmla="*/ 0 h 40"/>
                  <a:gd name="T18" fmla="*/ 16 w 33"/>
                  <a:gd name="T19" fmla="*/ 3 h 40"/>
                  <a:gd name="T20" fmla="*/ 9 w 33"/>
                  <a:gd name="T21" fmla="*/ 3 h 40"/>
                  <a:gd name="T22" fmla="*/ 5 w 33"/>
                  <a:gd name="T23" fmla="*/ 5 h 40"/>
                  <a:gd name="T24" fmla="*/ 0 w 33"/>
                  <a:gd name="T25" fmla="*/ 12 h 40"/>
                  <a:gd name="T26" fmla="*/ 0 w 33"/>
                  <a:gd name="T27" fmla="*/ 14 h 40"/>
                  <a:gd name="T28" fmla="*/ 7 w 33"/>
                  <a:gd name="T29" fmla="*/ 19 h 40"/>
                  <a:gd name="T30" fmla="*/ 16 w 33"/>
                  <a:gd name="T31" fmla="*/ 33 h 40"/>
                  <a:gd name="T32" fmla="*/ 16 w 33"/>
                  <a:gd name="T33" fmla="*/ 36 h 40"/>
                  <a:gd name="T34" fmla="*/ 23 w 33"/>
                  <a:gd name="T35" fmla="*/ 40 h 40"/>
                  <a:gd name="T36" fmla="*/ 23 w 33"/>
                  <a:gd name="T37" fmla="*/ 40 h 40"/>
                  <a:gd name="T38" fmla="*/ 23 w 33"/>
                  <a:gd name="T39" fmla="*/ 40 h 40"/>
                  <a:gd name="T40" fmla="*/ 23 w 33"/>
                  <a:gd name="T41" fmla="*/ 38 h 40"/>
                  <a:gd name="T42" fmla="*/ 28 w 33"/>
                  <a:gd name="T43" fmla="*/ 33 h 40"/>
                  <a:gd name="T44" fmla="*/ 28 w 33"/>
                  <a:gd name="T45" fmla="*/ 33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40"/>
                  <a:gd name="T71" fmla="*/ 33 w 33"/>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40">
                    <a:moveTo>
                      <a:pt x="28" y="33"/>
                    </a:moveTo>
                    <a:lnTo>
                      <a:pt x="28" y="31"/>
                    </a:lnTo>
                    <a:lnTo>
                      <a:pt x="31" y="24"/>
                    </a:lnTo>
                    <a:lnTo>
                      <a:pt x="33" y="10"/>
                    </a:lnTo>
                    <a:lnTo>
                      <a:pt x="33" y="7"/>
                    </a:lnTo>
                    <a:lnTo>
                      <a:pt x="31" y="7"/>
                    </a:lnTo>
                    <a:lnTo>
                      <a:pt x="28" y="5"/>
                    </a:lnTo>
                    <a:lnTo>
                      <a:pt x="23" y="3"/>
                    </a:lnTo>
                    <a:lnTo>
                      <a:pt x="21" y="0"/>
                    </a:lnTo>
                    <a:lnTo>
                      <a:pt x="16" y="3"/>
                    </a:lnTo>
                    <a:lnTo>
                      <a:pt x="9" y="3"/>
                    </a:lnTo>
                    <a:lnTo>
                      <a:pt x="5" y="5"/>
                    </a:lnTo>
                    <a:lnTo>
                      <a:pt x="0" y="12"/>
                    </a:lnTo>
                    <a:lnTo>
                      <a:pt x="0" y="14"/>
                    </a:lnTo>
                    <a:lnTo>
                      <a:pt x="7" y="19"/>
                    </a:lnTo>
                    <a:lnTo>
                      <a:pt x="16" y="33"/>
                    </a:lnTo>
                    <a:lnTo>
                      <a:pt x="16" y="36"/>
                    </a:lnTo>
                    <a:lnTo>
                      <a:pt x="23" y="40"/>
                    </a:lnTo>
                    <a:lnTo>
                      <a:pt x="23" y="38"/>
                    </a:lnTo>
                    <a:lnTo>
                      <a:pt x="28" y="33"/>
                    </a:lnTo>
                    <a:close/>
                  </a:path>
                </a:pathLst>
              </a:custGeom>
              <a:grpFill/>
              <a:ln w="9525">
                <a:noFill/>
                <a:round/>
                <a:headEnd/>
                <a:tailEnd/>
              </a:ln>
            </p:spPr>
            <p:txBody>
              <a:bodyPr/>
              <a:lstStyle/>
              <a:p>
                <a:pPr>
                  <a:defRPr/>
                </a:pPr>
                <a:endParaRPr lang="en-US" sz="1200" kern="0">
                  <a:solidFill>
                    <a:srgbClr val="0096D6"/>
                  </a:solidFill>
                </a:endParaRPr>
              </a:p>
            </p:txBody>
          </p:sp>
          <p:sp>
            <p:nvSpPr>
              <p:cNvPr id="2613" name="Freeform 1189"/>
              <p:cNvSpPr>
                <a:spLocks/>
              </p:cNvSpPr>
              <p:nvPr/>
            </p:nvSpPr>
            <p:spPr bwMode="auto">
              <a:xfrm>
                <a:off x="1463" y="1133"/>
                <a:ext cx="33" cy="40"/>
              </a:xfrm>
              <a:custGeom>
                <a:avLst/>
                <a:gdLst>
                  <a:gd name="T0" fmla="*/ 28 w 33"/>
                  <a:gd name="T1" fmla="*/ 33 h 40"/>
                  <a:gd name="T2" fmla="*/ 28 w 33"/>
                  <a:gd name="T3" fmla="*/ 31 h 40"/>
                  <a:gd name="T4" fmla="*/ 31 w 33"/>
                  <a:gd name="T5" fmla="*/ 24 h 40"/>
                  <a:gd name="T6" fmla="*/ 33 w 33"/>
                  <a:gd name="T7" fmla="*/ 10 h 40"/>
                  <a:gd name="T8" fmla="*/ 33 w 33"/>
                  <a:gd name="T9" fmla="*/ 7 h 40"/>
                  <a:gd name="T10" fmla="*/ 31 w 33"/>
                  <a:gd name="T11" fmla="*/ 7 h 40"/>
                  <a:gd name="T12" fmla="*/ 28 w 33"/>
                  <a:gd name="T13" fmla="*/ 5 h 40"/>
                  <a:gd name="T14" fmla="*/ 23 w 33"/>
                  <a:gd name="T15" fmla="*/ 3 h 40"/>
                  <a:gd name="T16" fmla="*/ 21 w 33"/>
                  <a:gd name="T17" fmla="*/ 0 h 40"/>
                  <a:gd name="T18" fmla="*/ 16 w 33"/>
                  <a:gd name="T19" fmla="*/ 3 h 40"/>
                  <a:gd name="T20" fmla="*/ 9 w 33"/>
                  <a:gd name="T21" fmla="*/ 3 h 40"/>
                  <a:gd name="T22" fmla="*/ 5 w 33"/>
                  <a:gd name="T23" fmla="*/ 5 h 40"/>
                  <a:gd name="T24" fmla="*/ 0 w 33"/>
                  <a:gd name="T25" fmla="*/ 12 h 40"/>
                  <a:gd name="T26" fmla="*/ 0 w 33"/>
                  <a:gd name="T27" fmla="*/ 14 h 40"/>
                  <a:gd name="T28" fmla="*/ 7 w 33"/>
                  <a:gd name="T29" fmla="*/ 19 h 40"/>
                  <a:gd name="T30" fmla="*/ 16 w 33"/>
                  <a:gd name="T31" fmla="*/ 33 h 40"/>
                  <a:gd name="T32" fmla="*/ 16 w 33"/>
                  <a:gd name="T33" fmla="*/ 36 h 40"/>
                  <a:gd name="T34" fmla="*/ 23 w 33"/>
                  <a:gd name="T35" fmla="*/ 40 h 40"/>
                  <a:gd name="T36" fmla="*/ 23 w 33"/>
                  <a:gd name="T37" fmla="*/ 40 h 40"/>
                  <a:gd name="T38" fmla="*/ 23 w 33"/>
                  <a:gd name="T39" fmla="*/ 40 h 40"/>
                  <a:gd name="T40" fmla="*/ 23 w 33"/>
                  <a:gd name="T41" fmla="*/ 38 h 40"/>
                  <a:gd name="T42" fmla="*/ 28 w 33"/>
                  <a:gd name="T43" fmla="*/ 33 h 40"/>
                  <a:gd name="T44" fmla="*/ 28 w 33"/>
                  <a:gd name="T45" fmla="*/ 33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40"/>
                  <a:gd name="T71" fmla="*/ 33 w 33"/>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40">
                    <a:moveTo>
                      <a:pt x="28" y="33"/>
                    </a:moveTo>
                    <a:lnTo>
                      <a:pt x="28" y="31"/>
                    </a:lnTo>
                    <a:lnTo>
                      <a:pt x="31" y="24"/>
                    </a:lnTo>
                    <a:lnTo>
                      <a:pt x="33" y="10"/>
                    </a:lnTo>
                    <a:lnTo>
                      <a:pt x="33" y="7"/>
                    </a:lnTo>
                    <a:lnTo>
                      <a:pt x="31" y="7"/>
                    </a:lnTo>
                    <a:lnTo>
                      <a:pt x="28" y="5"/>
                    </a:lnTo>
                    <a:lnTo>
                      <a:pt x="23" y="3"/>
                    </a:lnTo>
                    <a:lnTo>
                      <a:pt x="21" y="0"/>
                    </a:lnTo>
                    <a:lnTo>
                      <a:pt x="16" y="3"/>
                    </a:lnTo>
                    <a:lnTo>
                      <a:pt x="9" y="3"/>
                    </a:lnTo>
                    <a:lnTo>
                      <a:pt x="5" y="5"/>
                    </a:lnTo>
                    <a:lnTo>
                      <a:pt x="0" y="12"/>
                    </a:lnTo>
                    <a:lnTo>
                      <a:pt x="0" y="14"/>
                    </a:lnTo>
                    <a:lnTo>
                      <a:pt x="7" y="19"/>
                    </a:lnTo>
                    <a:lnTo>
                      <a:pt x="16" y="33"/>
                    </a:lnTo>
                    <a:lnTo>
                      <a:pt x="16" y="36"/>
                    </a:lnTo>
                    <a:lnTo>
                      <a:pt x="23" y="40"/>
                    </a:lnTo>
                    <a:lnTo>
                      <a:pt x="23" y="38"/>
                    </a:lnTo>
                    <a:lnTo>
                      <a:pt x="28" y="33"/>
                    </a:lnTo>
                  </a:path>
                </a:pathLst>
              </a:custGeom>
              <a:grpFill/>
              <a:ln w="9525">
                <a:noFill/>
                <a:round/>
                <a:headEnd/>
                <a:tailEnd/>
              </a:ln>
            </p:spPr>
            <p:txBody>
              <a:bodyPr/>
              <a:lstStyle/>
              <a:p>
                <a:pPr>
                  <a:defRPr/>
                </a:pPr>
                <a:endParaRPr lang="en-US" sz="1200" kern="0">
                  <a:solidFill>
                    <a:srgbClr val="0096D6"/>
                  </a:solidFill>
                </a:endParaRPr>
              </a:p>
            </p:txBody>
          </p:sp>
          <p:sp>
            <p:nvSpPr>
              <p:cNvPr id="2614" name="Freeform 1190"/>
              <p:cNvSpPr>
                <a:spLocks/>
              </p:cNvSpPr>
              <p:nvPr/>
            </p:nvSpPr>
            <p:spPr bwMode="auto">
              <a:xfrm>
                <a:off x="1524" y="1128"/>
                <a:ext cx="81" cy="116"/>
              </a:xfrm>
              <a:custGeom>
                <a:avLst/>
                <a:gdLst>
                  <a:gd name="T0" fmla="*/ 31 w 81"/>
                  <a:gd name="T1" fmla="*/ 86 h 116"/>
                  <a:gd name="T2" fmla="*/ 26 w 81"/>
                  <a:gd name="T3" fmla="*/ 81 h 116"/>
                  <a:gd name="T4" fmla="*/ 19 w 81"/>
                  <a:gd name="T5" fmla="*/ 76 h 116"/>
                  <a:gd name="T6" fmla="*/ 12 w 81"/>
                  <a:gd name="T7" fmla="*/ 74 h 116"/>
                  <a:gd name="T8" fmla="*/ 0 w 81"/>
                  <a:gd name="T9" fmla="*/ 60 h 116"/>
                  <a:gd name="T10" fmla="*/ 7 w 81"/>
                  <a:gd name="T11" fmla="*/ 43 h 116"/>
                  <a:gd name="T12" fmla="*/ 10 w 81"/>
                  <a:gd name="T13" fmla="*/ 48 h 116"/>
                  <a:gd name="T14" fmla="*/ 14 w 81"/>
                  <a:gd name="T15" fmla="*/ 50 h 116"/>
                  <a:gd name="T16" fmla="*/ 17 w 81"/>
                  <a:gd name="T17" fmla="*/ 60 h 116"/>
                  <a:gd name="T18" fmla="*/ 24 w 81"/>
                  <a:gd name="T19" fmla="*/ 57 h 116"/>
                  <a:gd name="T20" fmla="*/ 31 w 81"/>
                  <a:gd name="T21" fmla="*/ 52 h 116"/>
                  <a:gd name="T22" fmla="*/ 29 w 81"/>
                  <a:gd name="T23" fmla="*/ 48 h 116"/>
                  <a:gd name="T24" fmla="*/ 31 w 81"/>
                  <a:gd name="T25" fmla="*/ 45 h 116"/>
                  <a:gd name="T26" fmla="*/ 29 w 81"/>
                  <a:gd name="T27" fmla="*/ 41 h 116"/>
                  <a:gd name="T28" fmla="*/ 26 w 81"/>
                  <a:gd name="T29" fmla="*/ 34 h 116"/>
                  <a:gd name="T30" fmla="*/ 33 w 81"/>
                  <a:gd name="T31" fmla="*/ 36 h 116"/>
                  <a:gd name="T32" fmla="*/ 26 w 81"/>
                  <a:gd name="T33" fmla="*/ 31 h 116"/>
                  <a:gd name="T34" fmla="*/ 17 w 81"/>
                  <a:gd name="T35" fmla="*/ 26 h 116"/>
                  <a:gd name="T36" fmla="*/ 14 w 81"/>
                  <a:gd name="T37" fmla="*/ 19 h 116"/>
                  <a:gd name="T38" fmla="*/ 21 w 81"/>
                  <a:gd name="T39" fmla="*/ 22 h 116"/>
                  <a:gd name="T40" fmla="*/ 24 w 81"/>
                  <a:gd name="T41" fmla="*/ 19 h 116"/>
                  <a:gd name="T42" fmla="*/ 19 w 81"/>
                  <a:gd name="T43" fmla="*/ 15 h 116"/>
                  <a:gd name="T44" fmla="*/ 19 w 81"/>
                  <a:gd name="T45" fmla="*/ 8 h 116"/>
                  <a:gd name="T46" fmla="*/ 29 w 81"/>
                  <a:gd name="T47" fmla="*/ 8 h 116"/>
                  <a:gd name="T48" fmla="*/ 31 w 81"/>
                  <a:gd name="T49" fmla="*/ 5 h 116"/>
                  <a:gd name="T50" fmla="*/ 29 w 81"/>
                  <a:gd name="T51" fmla="*/ 0 h 116"/>
                  <a:gd name="T52" fmla="*/ 36 w 81"/>
                  <a:gd name="T53" fmla="*/ 5 h 116"/>
                  <a:gd name="T54" fmla="*/ 45 w 81"/>
                  <a:gd name="T55" fmla="*/ 8 h 116"/>
                  <a:gd name="T56" fmla="*/ 59 w 81"/>
                  <a:gd name="T57" fmla="*/ 0 h 116"/>
                  <a:gd name="T58" fmla="*/ 69 w 81"/>
                  <a:gd name="T59" fmla="*/ 5 h 116"/>
                  <a:gd name="T60" fmla="*/ 69 w 81"/>
                  <a:gd name="T61" fmla="*/ 15 h 116"/>
                  <a:gd name="T62" fmla="*/ 64 w 81"/>
                  <a:gd name="T63" fmla="*/ 17 h 116"/>
                  <a:gd name="T64" fmla="*/ 66 w 81"/>
                  <a:gd name="T65" fmla="*/ 26 h 116"/>
                  <a:gd name="T66" fmla="*/ 59 w 81"/>
                  <a:gd name="T67" fmla="*/ 36 h 116"/>
                  <a:gd name="T68" fmla="*/ 55 w 81"/>
                  <a:gd name="T69" fmla="*/ 41 h 116"/>
                  <a:gd name="T70" fmla="*/ 62 w 81"/>
                  <a:gd name="T71" fmla="*/ 41 h 116"/>
                  <a:gd name="T72" fmla="*/ 66 w 81"/>
                  <a:gd name="T73" fmla="*/ 48 h 116"/>
                  <a:gd name="T74" fmla="*/ 69 w 81"/>
                  <a:gd name="T75" fmla="*/ 52 h 116"/>
                  <a:gd name="T76" fmla="*/ 71 w 81"/>
                  <a:gd name="T77" fmla="*/ 57 h 116"/>
                  <a:gd name="T78" fmla="*/ 76 w 81"/>
                  <a:gd name="T79" fmla="*/ 57 h 116"/>
                  <a:gd name="T80" fmla="*/ 78 w 81"/>
                  <a:gd name="T81" fmla="*/ 57 h 116"/>
                  <a:gd name="T82" fmla="*/ 81 w 81"/>
                  <a:gd name="T83" fmla="*/ 67 h 116"/>
                  <a:gd name="T84" fmla="*/ 76 w 81"/>
                  <a:gd name="T85" fmla="*/ 71 h 116"/>
                  <a:gd name="T86" fmla="*/ 78 w 81"/>
                  <a:gd name="T87" fmla="*/ 83 h 116"/>
                  <a:gd name="T88" fmla="*/ 78 w 81"/>
                  <a:gd name="T89" fmla="*/ 86 h 116"/>
                  <a:gd name="T90" fmla="*/ 76 w 81"/>
                  <a:gd name="T91" fmla="*/ 93 h 116"/>
                  <a:gd name="T92" fmla="*/ 69 w 81"/>
                  <a:gd name="T93" fmla="*/ 102 h 116"/>
                  <a:gd name="T94" fmla="*/ 57 w 81"/>
                  <a:gd name="T95" fmla="*/ 102 h 116"/>
                  <a:gd name="T96" fmla="*/ 59 w 81"/>
                  <a:gd name="T97" fmla="*/ 109 h 116"/>
                  <a:gd name="T98" fmla="*/ 55 w 81"/>
                  <a:gd name="T99" fmla="*/ 116 h 116"/>
                  <a:gd name="T100" fmla="*/ 47 w 81"/>
                  <a:gd name="T101" fmla="*/ 111 h 116"/>
                  <a:gd name="T102" fmla="*/ 43 w 81"/>
                  <a:gd name="T103" fmla="*/ 104 h 116"/>
                  <a:gd name="T104" fmla="*/ 38 w 81"/>
                  <a:gd name="T105" fmla="*/ 95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
                  <a:gd name="T160" fmla="*/ 0 h 116"/>
                  <a:gd name="T161" fmla="*/ 81 w 81"/>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 h="116">
                    <a:moveTo>
                      <a:pt x="33" y="90"/>
                    </a:moveTo>
                    <a:lnTo>
                      <a:pt x="31" y="90"/>
                    </a:lnTo>
                    <a:lnTo>
                      <a:pt x="31" y="86"/>
                    </a:lnTo>
                    <a:lnTo>
                      <a:pt x="29" y="83"/>
                    </a:lnTo>
                    <a:lnTo>
                      <a:pt x="29" y="81"/>
                    </a:lnTo>
                    <a:lnTo>
                      <a:pt x="26" y="81"/>
                    </a:lnTo>
                    <a:lnTo>
                      <a:pt x="24" y="83"/>
                    </a:lnTo>
                    <a:lnTo>
                      <a:pt x="21" y="76"/>
                    </a:lnTo>
                    <a:lnTo>
                      <a:pt x="19" y="76"/>
                    </a:lnTo>
                    <a:lnTo>
                      <a:pt x="19" y="78"/>
                    </a:lnTo>
                    <a:lnTo>
                      <a:pt x="14" y="78"/>
                    </a:lnTo>
                    <a:lnTo>
                      <a:pt x="12" y="74"/>
                    </a:lnTo>
                    <a:lnTo>
                      <a:pt x="10" y="71"/>
                    </a:lnTo>
                    <a:lnTo>
                      <a:pt x="10" y="69"/>
                    </a:lnTo>
                    <a:lnTo>
                      <a:pt x="0" y="60"/>
                    </a:lnTo>
                    <a:lnTo>
                      <a:pt x="0" y="45"/>
                    </a:lnTo>
                    <a:lnTo>
                      <a:pt x="3" y="43"/>
                    </a:lnTo>
                    <a:lnTo>
                      <a:pt x="7" y="43"/>
                    </a:lnTo>
                    <a:lnTo>
                      <a:pt x="10" y="45"/>
                    </a:lnTo>
                    <a:lnTo>
                      <a:pt x="10" y="48"/>
                    </a:lnTo>
                    <a:lnTo>
                      <a:pt x="12" y="50"/>
                    </a:lnTo>
                    <a:lnTo>
                      <a:pt x="14" y="50"/>
                    </a:lnTo>
                    <a:lnTo>
                      <a:pt x="14" y="52"/>
                    </a:lnTo>
                    <a:lnTo>
                      <a:pt x="14" y="55"/>
                    </a:lnTo>
                    <a:lnTo>
                      <a:pt x="17" y="60"/>
                    </a:lnTo>
                    <a:lnTo>
                      <a:pt x="21" y="60"/>
                    </a:lnTo>
                    <a:lnTo>
                      <a:pt x="24" y="57"/>
                    </a:lnTo>
                    <a:lnTo>
                      <a:pt x="26" y="57"/>
                    </a:lnTo>
                    <a:lnTo>
                      <a:pt x="31" y="52"/>
                    </a:lnTo>
                    <a:lnTo>
                      <a:pt x="29" y="50"/>
                    </a:lnTo>
                    <a:lnTo>
                      <a:pt x="29" y="48"/>
                    </a:lnTo>
                    <a:lnTo>
                      <a:pt x="31" y="50"/>
                    </a:lnTo>
                    <a:lnTo>
                      <a:pt x="31" y="48"/>
                    </a:lnTo>
                    <a:lnTo>
                      <a:pt x="31" y="45"/>
                    </a:lnTo>
                    <a:lnTo>
                      <a:pt x="31" y="43"/>
                    </a:lnTo>
                    <a:lnTo>
                      <a:pt x="29" y="43"/>
                    </a:lnTo>
                    <a:lnTo>
                      <a:pt x="29" y="41"/>
                    </a:lnTo>
                    <a:lnTo>
                      <a:pt x="26" y="41"/>
                    </a:lnTo>
                    <a:lnTo>
                      <a:pt x="26" y="34"/>
                    </a:lnTo>
                    <a:lnTo>
                      <a:pt x="29" y="34"/>
                    </a:lnTo>
                    <a:lnTo>
                      <a:pt x="33" y="36"/>
                    </a:lnTo>
                    <a:lnTo>
                      <a:pt x="29" y="26"/>
                    </a:lnTo>
                    <a:lnTo>
                      <a:pt x="29" y="29"/>
                    </a:lnTo>
                    <a:lnTo>
                      <a:pt x="26" y="31"/>
                    </a:lnTo>
                    <a:lnTo>
                      <a:pt x="21" y="31"/>
                    </a:lnTo>
                    <a:lnTo>
                      <a:pt x="19" y="29"/>
                    </a:lnTo>
                    <a:lnTo>
                      <a:pt x="17" y="26"/>
                    </a:lnTo>
                    <a:lnTo>
                      <a:pt x="14" y="24"/>
                    </a:lnTo>
                    <a:lnTo>
                      <a:pt x="14" y="22"/>
                    </a:lnTo>
                    <a:lnTo>
                      <a:pt x="14" y="19"/>
                    </a:lnTo>
                    <a:lnTo>
                      <a:pt x="19" y="19"/>
                    </a:lnTo>
                    <a:lnTo>
                      <a:pt x="21" y="19"/>
                    </a:lnTo>
                    <a:lnTo>
                      <a:pt x="21" y="22"/>
                    </a:lnTo>
                    <a:lnTo>
                      <a:pt x="24" y="24"/>
                    </a:lnTo>
                    <a:lnTo>
                      <a:pt x="24" y="22"/>
                    </a:lnTo>
                    <a:lnTo>
                      <a:pt x="24" y="19"/>
                    </a:lnTo>
                    <a:lnTo>
                      <a:pt x="24" y="17"/>
                    </a:lnTo>
                    <a:lnTo>
                      <a:pt x="21" y="17"/>
                    </a:lnTo>
                    <a:lnTo>
                      <a:pt x="19" y="15"/>
                    </a:lnTo>
                    <a:lnTo>
                      <a:pt x="17" y="15"/>
                    </a:lnTo>
                    <a:lnTo>
                      <a:pt x="17" y="10"/>
                    </a:lnTo>
                    <a:lnTo>
                      <a:pt x="19" y="8"/>
                    </a:lnTo>
                    <a:lnTo>
                      <a:pt x="24" y="5"/>
                    </a:lnTo>
                    <a:lnTo>
                      <a:pt x="29" y="8"/>
                    </a:lnTo>
                    <a:lnTo>
                      <a:pt x="31" y="10"/>
                    </a:lnTo>
                    <a:lnTo>
                      <a:pt x="31" y="8"/>
                    </a:lnTo>
                    <a:lnTo>
                      <a:pt x="31" y="5"/>
                    </a:lnTo>
                    <a:lnTo>
                      <a:pt x="29" y="5"/>
                    </a:lnTo>
                    <a:lnTo>
                      <a:pt x="26" y="3"/>
                    </a:lnTo>
                    <a:lnTo>
                      <a:pt x="29" y="0"/>
                    </a:lnTo>
                    <a:lnTo>
                      <a:pt x="31" y="0"/>
                    </a:lnTo>
                    <a:lnTo>
                      <a:pt x="33" y="0"/>
                    </a:lnTo>
                    <a:lnTo>
                      <a:pt x="36" y="5"/>
                    </a:lnTo>
                    <a:lnTo>
                      <a:pt x="38" y="5"/>
                    </a:lnTo>
                    <a:lnTo>
                      <a:pt x="43" y="8"/>
                    </a:lnTo>
                    <a:lnTo>
                      <a:pt x="45" y="8"/>
                    </a:lnTo>
                    <a:lnTo>
                      <a:pt x="47" y="8"/>
                    </a:lnTo>
                    <a:lnTo>
                      <a:pt x="52" y="8"/>
                    </a:lnTo>
                    <a:lnTo>
                      <a:pt x="59" y="0"/>
                    </a:lnTo>
                    <a:lnTo>
                      <a:pt x="66" y="0"/>
                    </a:lnTo>
                    <a:lnTo>
                      <a:pt x="69" y="5"/>
                    </a:lnTo>
                    <a:lnTo>
                      <a:pt x="71" y="8"/>
                    </a:lnTo>
                    <a:lnTo>
                      <a:pt x="71" y="12"/>
                    </a:lnTo>
                    <a:lnTo>
                      <a:pt x="69" y="15"/>
                    </a:lnTo>
                    <a:lnTo>
                      <a:pt x="64" y="17"/>
                    </a:lnTo>
                    <a:lnTo>
                      <a:pt x="69" y="19"/>
                    </a:lnTo>
                    <a:lnTo>
                      <a:pt x="69" y="26"/>
                    </a:lnTo>
                    <a:lnTo>
                      <a:pt x="66" y="26"/>
                    </a:lnTo>
                    <a:lnTo>
                      <a:pt x="64" y="26"/>
                    </a:lnTo>
                    <a:lnTo>
                      <a:pt x="62" y="31"/>
                    </a:lnTo>
                    <a:lnTo>
                      <a:pt x="59" y="36"/>
                    </a:lnTo>
                    <a:lnTo>
                      <a:pt x="57" y="36"/>
                    </a:lnTo>
                    <a:lnTo>
                      <a:pt x="55" y="38"/>
                    </a:lnTo>
                    <a:lnTo>
                      <a:pt x="55" y="41"/>
                    </a:lnTo>
                    <a:lnTo>
                      <a:pt x="52" y="48"/>
                    </a:lnTo>
                    <a:lnTo>
                      <a:pt x="59" y="41"/>
                    </a:lnTo>
                    <a:lnTo>
                      <a:pt x="62" y="41"/>
                    </a:lnTo>
                    <a:lnTo>
                      <a:pt x="64" y="41"/>
                    </a:lnTo>
                    <a:lnTo>
                      <a:pt x="66" y="45"/>
                    </a:lnTo>
                    <a:lnTo>
                      <a:pt x="66" y="48"/>
                    </a:lnTo>
                    <a:lnTo>
                      <a:pt x="69" y="48"/>
                    </a:lnTo>
                    <a:lnTo>
                      <a:pt x="69" y="52"/>
                    </a:lnTo>
                    <a:lnTo>
                      <a:pt x="71" y="52"/>
                    </a:lnTo>
                    <a:lnTo>
                      <a:pt x="71" y="55"/>
                    </a:lnTo>
                    <a:lnTo>
                      <a:pt x="71" y="57"/>
                    </a:lnTo>
                    <a:lnTo>
                      <a:pt x="71" y="60"/>
                    </a:lnTo>
                    <a:lnTo>
                      <a:pt x="73" y="57"/>
                    </a:lnTo>
                    <a:lnTo>
                      <a:pt x="76" y="57"/>
                    </a:lnTo>
                    <a:lnTo>
                      <a:pt x="76" y="52"/>
                    </a:lnTo>
                    <a:lnTo>
                      <a:pt x="78" y="55"/>
                    </a:lnTo>
                    <a:lnTo>
                      <a:pt x="78" y="57"/>
                    </a:lnTo>
                    <a:lnTo>
                      <a:pt x="78" y="60"/>
                    </a:lnTo>
                    <a:lnTo>
                      <a:pt x="81" y="67"/>
                    </a:lnTo>
                    <a:lnTo>
                      <a:pt x="81" y="69"/>
                    </a:lnTo>
                    <a:lnTo>
                      <a:pt x="76" y="71"/>
                    </a:lnTo>
                    <a:lnTo>
                      <a:pt x="78" y="78"/>
                    </a:lnTo>
                    <a:lnTo>
                      <a:pt x="78" y="81"/>
                    </a:lnTo>
                    <a:lnTo>
                      <a:pt x="78" y="83"/>
                    </a:lnTo>
                    <a:lnTo>
                      <a:pt x="76" y="86"/>
                    </a:lnTo>
                    <a:lnTo>
                      <a:pt x="78" y="86"/>
                    </a:lnTo>
                    <a:lnTo>
                      <a:pt x="78" y="93"/>
                    </a:lnTo>
                    <a:lnTo>
                      <a:pt x="76" y="93"/>
                    </a:lnTo>
                    <a:lnTo>
                      <a:pt x="73" y="95"/>
                    </a:lnTo>
                    <a:lnTo>
                      <a:pt x="73" y="100"/>
                    </a:lnTo>
                    <a:lnTo>
                      <a:pt x="69" y="102"/>
                    </a:lnTo>
                    <a:lnTo>
                      <a:pt x="64" y="102"/>
                    </a:lnTo>
                    <a:lnTo>
                      <a:pt x="59" y="102"/>
                    </a:lnTo>
                    <a:lnTo>
                      <a:pt x="57" y="102"/>
                    </a:lnTo>
                    <a:lnTo>
                      <a:pt x="59" y="107"/>
                    </a:lnTo>
                    <a:lnTo>
                      <a:pt x="59" y="109"/>
                    </a:lnTo>
                    <a:lnTo>
                      <a:pt x="57" y="111"/>
                    </a:lnTo>
                    <a:lnTo>
                      <a:pt x="55" y="114"/>
                    </a:lnTo>
                    <a:lnTo>
                      <a:pt x="55" y="116"/>
                    </a:lnTo>
                    <a:lnTo>
                      <a:pt x="52" y="116"/>
                    </a:lnTo>
                    <a:lnTo>
                      <a:pt x="50" y="111"/>
                    </a:lnTo>
                    <a:lnTo>
                      <a:pt x="47" y="111"/>
                    </a:lnTo>
                    <a:lnTo>
                      <a:pt x="47" y="114"/>
                    </a:lnTo>
                    <a:lnTo>
                      <a:pt x="45" y="114"/>
                    </a:lnTo>
                    <a:lnTo>
                      <a:pt x="43" y="104"/>
                    </a:lnTo>
                    <a:lnTo>
                      <a:pt x="40" y="102"/>
                    </a:lnTo>
                    <a:lnTo>
                      <a:pt x="40" y="97"/>
                    </a:lnTo>
                    <a:lnTo>
                      <a:pt x="38" y="95"/>
                    </a:lnTo>
                    <a:lnTo>
                      <a:pt x="36" y="93"/>
                    </a:lnTo>
                    <a:lnTo>
                      <a:pt x="33" y="90"/>
                    </a:lnTo>
                    <a:close/>
                  </a:path>
                </a:pathLst>
              </a:custGeom>
              <a:grpFill/>
              <a:ln w="9525">
                <a:noFill/>
                <a:round/>
                <a:headEnd/>
                <a:tailEnd/>
              </a:ln>
            </p:spPr>
            <p:txBody>
              <a:bodyPr/>
              <a:lstStyle/>
              <a:p>
                <a:pPr>
                  <a:defRPr/>
                </a:pPr>
                <a:endParaRPr lang="en-US" sz="1200" kern="0">
                  <a:solidFill>
                    <a:srgbClr val="0096D6"/>
                  </a:solidFill>
                </a:endParaRPr>
              </a:p>
            </p:txBody>
          </p:sp>
          <p:sp>
            <p:nvSpPr>
              <p:cNvPr id="2615" name="Freeform 1191"/>
              <p:cNvSpPr>
                <a:spLocks/>
              </p:cNvSpPr>
              <p:nvPr/>
            </p:nvSpPr>
            <p:spPr bwMode="auto">
              <a:xfrm>
                <a:off x="1524" y="1128"/>
                <a:ext cx="81" cy="116"/>
              </a:xfrm>
              <a:custGeom>
                <a:avLst/>
                <a:gdLst>
                  <a:gd name="T0" fmla="*/ 31 w 81"/>
                  <a:gd name="T1" fmla="*/ 86 h 116"/>
                  <a:gd name="T2" fmla="*/ 26 w 81"/>
                  <a:gd name="T3" fmla="*/ 81 h 116"/>
                  <a:gd name="T4" fmla="*/ 19 w 81"/>
                  <a:gd name="T5" fmla="*/ 76 h 116"/>
                  <a:gd name="T6" fmla="*/ 12 w 81"/>
                  <a:gd name="T7" fmla="*/ 74 h 116"/>
                  <a:gd name="T8" fmla="*/ 0 w 81"/>
                  <a:gd name="T9" fmla="*/ 60 h 116"/>
                  <a:gd name="T10" fmla="*/ 7 w 81"/>
                  <a:gd name="T11" fmla="*/ 43 h 116"/>
                  <a:gd name="T12" fmla="*/ 10 w 81"/>
                  <a:gd name="T13" fmla="*/ 48 h 116"/>
                  <a:gd name="T14" fmla="*/ 14 w 81"/>
                  <a:gd name="T15" fmla="*/ 50 h 116"/>
                  <a:gd name="T16" fmla="*/ 17 w 81"/>
                  <a:gd name="T17" fmla="*/ 60 h 116"/>
                  <a:gd name="T18" fmla="*/ 24 w 81"/>
                  <a:gd name="T19" fmla="*/ 57 h 116"/>
                  <a:gd name="T20" fmla="*/ 31 w 81"/>
                  <a:gd name="T21" fmla="*/ 52 h 116"/>
                  <a:gd name="T22" fmla="*/ 29 w 81"/>
                  <a:gd name="T23" fmla="*/ 48 h 116"/>
                  <a:gd name="T24" fmla="*/ 31 w 81"/>
                  <a:gd name="T25" fmla="*/ 45 h 116"/>
                  <a:gd name="T26" fmla="*/ 29 w 81"/>
                  <a:gd name="T27" fmla="*/ 41 h 116"/>
                  <a:gd name="T28" fmla="*/ 26 w 81"/>
                  <a:gd name="T29" fmla="*/ 34 h 116"/>
                  <a:gd name="T30" fmla="*/ 33 w 81"/>
                  <a:gd name="T31" fmla="*/ 36 h 116"/>
                  <a:gd name="T32" fmla="*/ 26 w 81"/>
                  <a:gd name="T33" fmla="*/ 31 h 116"/>
                  <a:gd name="T34" fmla="*/ 17 w 81"/>
                  <a:gd name="T35" fmla="*/ 26 h 116"/>
                  <a:gd name="T36" fmla="*/ 14 w 81"/>
                  <a:gd name="T37" fmla="*/ 19 h 116"/>
                  <a:gd name="T38" fmla="*/ 21 w 81"/>
                  <a:gd name="T39" fmla="*/ 22 h 116"/>
                  <a:gd name="T40" fmla="*/ 24 w 81"/>
                  <a:gd name="T41" fmla="*/ 19 h 116"/>
                  <a:gd name="T42" fmla="*/ 19 w 81"/>
                  <a:gd name="T43" fmla="*/ 15 h 116"/>
                  <a:gd name="T44" fmla="*/ 19 w 81"/>
                  <a:gd name="T45" fmla="*/ 8 h 116"/>
                  <a:gd name="T46" fmla="*/ 29 w 81"/>
                  <a:gd name="T47" fmla="*/ 8 h 116"/>
                  <a:gd name="T48" fmla="*/ 31 w 81"/>
                  <a:gd name="T49" fmla="*/ 5 h 116"/>
                  <a:gd name="T50" fmla="*/ 29 w 81"/>
                  <a:gd name="T51" fmla="*/ 0 h 116"/>
                  <a:gd name="T52" fmla="*/ 36 w 81"/>
                  <a:gd name="T53" fmla="*/ 5 h 116"/>
                  <a:gd name="T54" fmla="*/ 45 w 81"/>
                  <a:gd name="T55" fmla="*/ 8 h 116"/>
                  <a:gd name="T56" fmla="*/ 59 w 81"/>
                  <a:gd name="T57" fmla="*/ 0 h 116"/>
                  <a:gd name="T58" fmla="*/ 69 w 81"/>
                  <a:gd name="T59" fmla="*/ 5 h 116"/>
                  <a:gd name="T60" fmla="*/ 69 w 81"/>
                  <a:gd name="T61" fmla="*/ 15 h 116"/>
                  <a:gd name="T62" fmla="*/ 64 w 81"/>
                  <a:gd name="T63" fmla="*/ 17 h 116"/>
                  <a:gd name="T64" fmla="*/ 66 w 81"/>
                  <a:gd name="T65" fmla="*/ 26 h 116"/>
                  <a:gd name="T66" fmla="*/ 59 w 81"/>
                  <a:gd name="T67" fmla="*/ 36 h 116"/>
                  <a:gd name="T68" fmla="*/ 55 w 81"/>
                  <a:gd name="T69" fmla="*/ 41 h 116"/>
                  <a:gd name="T70" fmla="*/ 62 w 81"/>
                  <a:gd name="T71" fmla="*/ 41 h 116"/>
                  <a:gd name="T72" fmla="*/ 66 w 81"/>
                  <a:gd name="T73" fmla="*/ 48 h 116"/>
                  <a:gd name="T74" fmla="*/ 69 w 81"/>
                  <a:gd name="T75" fmla="*/ 52 h 116"/>
                  <a:gd name="T76" fmla="*/ 71 w 81"/>
                  <a:gd name="T77" fmla="*/ 57 h 116"/>
                  <a:gd name="T78" fmla="*/ 76 w 81"/>
                  <a:gd name="T79" fmla="*/ 57 h 116"/>
                  <a:gd name="T80" fmla="*/ 78 w 81"/>
                  <a:gd name="T81" fmla="*/ 57 h 116"/>
                  <a:gd name="T82" fmla="*/ 81 w 81"/>
                  <a:gd name="T83" fmla="*/ 67 h 116"/>
                  <a:gd name="T84" fmla="*/ 76 w 81"/>
                  <a:gd name="T85" fmla="*/ 71 h 116"/>
                  <a:gd name="T86" fmla="*/ 78 w 81"/>
                  <a:gd name="T87" fmla="*/ 83 h 116"/>
                  <a:gd name="T88" fmla="*/ 78 w 81"/>
                  <a:gd name="T89" fmla="*/ 86 h 116"/>
                  <a:gd name="T90" fmla="*/ 76 w 81"/>
                  <a:gd name="T91" fmla="*/ 93 h 116"/>
                  <a:gd name="T92" fmla="*/ 69 w 81"/>
                  <a:gd name="T93" fmla="*/ 102 h 116"/>
                  <a:gd name="T94" fmla="*/ 57 w 81"/>
                  <a:gd name="T95" fmla="*/ 102 h 116"/>
                  <a:gd name="T96" fmla="*/ 59 w 81"/>
                  <a:gd name="T97" fmla="*/ 109 h 116"/>
                  <a:gd name="T98" fmla="*/ 55 w 81"/>
                  <a:gd name="T99" fmla="*/ 116 h 116"/>
                  <a:gd name="T100" fmla="*/ 47 w 81"/>
                  <a:gd name="T101" fmla="*/ 111 h 116"/>
                  <a:gd name="T102" fmla="*/ 43 w 81"/>
                  <a:gd name="T103" fmla="*/ 104 h 116"/>
                  <a:gd name="T104" fmla="*/ 38 w 81"/>
                  <a:gd name="T105" fmla="*/ 95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
                  <a:gd name="T160" fmla="*/ 0 h 116"/>
                  <a:gd name="T161" fmla="*/ 81 w 81"/>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 h="116">
                    <a:moveTo>
                      <a:pt x="33" y="90"/>
                    </a:moveTo>
                    <a:lnTo>
                      <a:pt x="31" y="90"/>
                    </a:lnTo>
                    <a:lnTo>
                      <a:pt x="31" y="86"/>
                    </a:lnTo>
                    <a:lnTo>
                      <a:pt x="29" y="83"/>
                    </a:lnTo>
                    <a:lnTo>
                      <a:pt x="29" y="81"/>
                    </a:lnTo>
                    <a:lnTo>
                      <a:pt x="26" y="81"/>
                    </a:lnTo>
                    <a:lnTo>
                      <a:pt x="24" y="83"/>
                    </a:lnTo>
                    <a:lnTo>
                      <a:pt x="21" y="76"/>
                    </a:lnTo>
                    <a:lnTo>
                      <a:pt x="19" y="76"/>
                    </a:lnTo>
                    <a:lnTo>
                      <a:pt x="19" y="78"/>
                    </a:lnTo>
                    <a:lnTo>
                      <a:pt x="14" y="78"/>
                    </a:lnTo>
                    <a:lnTo>
                      <a:pt x="12" y="74"/>
                    </a:lnTo>
                    <a:lnTo>
                      <a:pt x="10" y="71"/>
                    </a:lnTo>
                    <a:lnTo>
                      <a:pt x="10" y="69"/>
                    </a:lnTo>
                    <a:lnTo>
                      <a:pt x="0" y="60"/>
                    </a:lnTo>
                    <a:lnTo>
                      <a:pt x="0" y="45"/>
                    </a:lnTo>
                    <a:lnTo>
                      <a:pt x="3" y="43"/>
                    </a:lnTo>
                    <a:lnTo>
                      <a:pt x="7" y="43"/>
                    </a:lnTo>
                    <a:lnTo>
                      <a:pt x="10" y="45"/>
                    </a:lnTo>
                    <a:lnTo>
                      <a:pt x="10" y="48"/>
                    </a:lnTo>
                    <a:lnTo>
                      <a:pt x="12" y="50"/>
                    </a:lnTo>
                    <a:lnTo>
                      <a:pt x="14" y="50"/>
                    </a:lnTo>
                    <a:lnTo>
                      <a:pt x="14" y="52"/>
                    </a:lnTo>
                    <a:lnTo>
                      <a:pt x="14" y="55"/>
                    </a:lnTo>
                    <a:lnTo>
                      <a:pt x="17" y="60"/>
                    </a:lnTo>
                    <a:lnTo>
                      <a:pt x="21" y="60"/>
                    </a:lnTo>
                    <a:lnTo>
                      <a:pt x="24" y="57"/>
                    </a:lnTo>
                    <a:lnTo>
                      <a:pt x="26" y="57"/>
                    </a:lnTo>
                    <a:lnTo>
                      <a:pt x="31" y="52"/>
                    </a:lnTo>
                    <a:lnTo>
                      <a:pt x="29" y="50"/>
                    </a:lnTo>
                    <a:lnTo>
                      <a:pt x="29" y="48"/>
                    </a:lnTo>
                    <a:lnTo>
                      <a:pt x="31" y="50"/>
                    </a:lnTo>
                    <a:lnTo>
                      <a:pt x="31" y="48"/>
                    </a:lnTo>
                    <a:lnTo>
                      <a:pt x="31" y="45"/>
                    </a:lnTo>
                    <a:lnTo>
                      <a:pt x="31" y="43"/>
                    </a:lnTo>
                    <a:lnTo>
                      <a:pt x="29" y="43"/>
                    </a:lnTo>
                    <a:lnTo>
                      <a:pt x="29" y="41"/>
                    </a:lnTo>
                    <a:lnTo>
                      <a:pt x="26" y="41"/>
                    </a:lnTo>
                    <a:lnTo>
                      <a:pt x="26" y="34"/>
                    </a:lnTo>
                    <a:lnTo>
                      <a:pt x="29" y="34"/>
                    </a:lnTo>
                    <a:lnTo>
                      <a:pt x="33" y="36"/>
                    </a:lnTo>
                    <a:lnTo>
                      <a:pt x="29" y="26"/>
                    </a:lnTo>
                    <a:lnTo>
                      <a:pt x="29" y="29"/>
                    </a:lnTo>
                    <a:lnTo>
                      <a:pt x="26" y="31"/>
                    </a:lnTo>
                    <a:lnTo>
                      <a:pt x="21" y="31"/>
                    </a:lnTo>
                    <a:lnTo>
                      <a:pt x="19" y="29"/>
                    </a:lnTo>
                    <a:lnTo>
                      <a:pt x="17" y="26"/>
                    </a:lnTo>
                    <a:lnTo>
                      <a:pt x="14" y="24"/>
                    </a:lnTo>
                    <a:lnTo>
                      <a:pt x="14" y="22"/>
                    </a:lnTo>
                    <a:lnTo>
                      <a:pt x="14" y="19"/>
                    </a:lnTo>
                    <a:lnTo>
                      <a:pt x="19" y="19"/>
                    </a:lnTo>
                    <a:lnTo>
                      <a:pt x="21" y="19"/>
                    </a:lnTo>
                    <a:lnTo>
                      <a:pt x="21" y="22"/>
                    </a:lnTo>
                    <a:lnTo>
                      <a:pt x="24" y="24"/>
                    </a:lnTo>
                    <a:lnTo>
                      <a:pt x="24" y="22"/>
                    </a:lnTo>
                    <a:lnTo>
                      <a:pt x="24" y="19"/>
                    </a:lnTo>
                    <a:lnTo>
                      <a:pt x="24" y="17"/>
                    </a:lnTo>
                    <a:lnTo>
                      <a:pt x="21" y="17"/>
                    </a:lnTo>
                    <a:lnTo>
                      <a:pt x="19" y="15"/>
                    </a:lnTo>
                    <a:lnTo>
                      <a:pt x="17" y="15"/>
                    </a:lnTo>
                    <a:lnTo>
                      <a:pt x="17" y="10"/>
                    </a:lnTo>
                    <a:lnTo>
                      <a:pt x="19" y="8"/>
                    </a:lnTo>
                    <a:lnTo>
                      <a:pt x="24" y="5"/>
                    </a:lnTo>
                    <a:lnTo>
                      <a:pt x="29" y="8"/>
                    </a:lnTo>
                    <a:lnTo>
                      <a:pt x="31" y="10"/>
                    </a:lnTo>
                    <a:lnTo>
                      <a:pt x="31" y="8"/>
                    </a:lnTo>
                    <a:lnTo>
                      <a:pt x="31" y="5"/>
                    </a:lnTo>
                    <a:lnTo>
                      <a:pt x="29" y="5"/>
                    </a:lnTo>
                    <a:lnTo>
                      <a:pt x="26" y="3"/>
                    </a:lnTo>
                    <a:lnTo>
                      <a:pt x="29" y="0"/>
                    </a:lnTo>
                    <a:lnTo>
                      <a:pt x="31" y="0"/>
                    </a:lnTo>
                    <a:lnTo>
                      <a:pt x="33" y="0"/>
                    </a:lnTo>
                    <a:lnTo>
                      <a:pt x="36" y="5"/>
                    </a:lnTo>
                    <a:lnTo>
                      <a:pt x="38" y="5"/>
                    </a:lnTo>
                    <a:lnTo>
                      <a:pt x="43" y="8"/>
                    </a:lnTo>
                    <a:lnTo>
                      <a:pt x="45" y="8"/>
                    </a:lnTo>
                    <a:lnTo>
                      <a:pt x="47" y="8"/>
                    </a:lnTo>
                    <a:lnTo>
                      <a:pt x="52" y="8"/>
                    </a:lnTo>
                    <a:lnTo>
                      <a:pt x="59" y="0"/>
                    </a:lnTo>
                    <a:lnTo>
                      <a:pt x="66" y="0"/>
                    </a:lnTo>
                    <a:lnTo>
                      <a:pt x="69" y="5"/>
                    </a:lnTo>
                    <a:lnTo>
                      <a:pt x="71" y="8"/>
                    </a:lnTo>
                    <a:lnTo>
                      <a:pt x="71" y="12"/>
                    </a:lnTo>
                    <a:lnTo>
                      <a:pt x="69" y="15"/>
                    </a:lnTo>
                    <a:lnTo>
                      <a:pt x="64" y="17"/>
                    </a:lnTo>
                    <a:lnTo>
                      <a:pt x="69" y="19"/>
                    </a:lnTo>
                    <a:lnTo>
                      <a:pt x="69" y="26"/>
                    </a:lnTo>
                    <a:lnTo>
                      <a:pt x="66" y="26"/>
                    </a:lnTo>
                    <a:lnTo>
                      <a:pt x="64" y="26"/>
                    </a:lnTo>
                    <a:lnTo>
                      <a:pt x="62" y="31"/>
                    </a:lnTo>
                    <a:lnTo>
                      <a:pt x="59" y="36"/>
                    </a:lnTo>
                    <a:lnTo>
                      <a:pt x="57" y="36"/>
                    </a:lnTo>
                    <a:lnTo>
                      <a:pt x="55" y="38"/>
                    </a:lnTo>
                    <a:lnTo>
                      <a:pt x="55" y="41"/>
                    </a:lnTo>
                    <a:lnTo>
                      <a:pt x="52" y="48"/>
                    </a:lnTo>
                    <a:lnTo>
                      <a:pt x="59" y="41"/>
                    </a:lnTo>
                    <a:lnTo>
                      <a:pt x="62" y="41"/>
                    </a:lnTo>
                    <a:lnTo>
                      <a:pt x="64" y="41"/>
                    </a:lnTo>
                    <a:lnTo>
                      <a:pt x="66" y="45"/>
                    </a:lnTo>
                    <a:lnTo>
                      <a:pt x="66" y="48"/>
                    </a:lnTo>
                    <a:lnTo>
                      <a:pt x="69" y="48"/>
                    </a:lnTo>
                    <a:lnTo>
                      <a:pt x="69" y="52"/>
                    </a:lnTo>
                    <a:lnTo>
                      <a:pt x="71" y="52"/>
                    </a:lnTo>
                    <a:lnTo>
                      <a:pt x="71" y="55"/>
                    </a:lnTo>
                    <a:lnTo>
                      <a:pt x="71" y="57"/>
                    </a:lnTo>
                    <a:lnTo>
                      <a:pt x="71" y="60"/>
                    </a:lnTo>
                    <a:lnTo>
                      <a:pt x="73" y="57"/>
                    </a:lnTo>
                    <a:lnTo>
                      <a:pt x="76" y="57"/>
                    </a:lnTo>
                    <a:lnTo>
                      <a:pt x="76" y="52"/>
                    </a:lnTo>
                    <a:lnTo>
                      <a:pt x="78" y="55"/>
                    </a:lnTo>
                    <a:lnTo>
                      <a:pt x="78" y="57"/>
                    </a:lnTo>
                    <a:lnTo>
                      <a:pt x="78" y="60"/>
                    </a:lnTo>
                    <a:lnTo>
                      <a:pt x="81" y="67"/>
                    </a:lnTo>
                    <a:lnTo>
                      <a:pt x="81" y="69"/>
                    </a:lnTo>
                    <a:lnTo>
                      <a:pt x="76" y="71"/>
                    </a:lnTo>
                    <a:lnTo>
                      <a:pt x="78" y="78"/>
                    </a:lnTo>
                    <a:lnTo>
                      <a:pt x="78" y="81"/>
                    </a:lnTo>
                    <a:lnTo>
                      <a:pt x="78" y="83"/>
                    </a:lnTo>
                    <a:lnTo>
                      <a:pt x="76" y="86"/>
                    </a:lnTo>
                    <a:lnTo>
                      <a:pt x="78" y="86"/>
                    </a:lnTo>
                    <a:lnTo>
                      <a:pt x="78" y="93"/>
                    </a:lnTo>
                    <a:lnTo>
                      <a:pt x="76" y="93"/>
                    </a:lnTo>
                    <a:lnTo>
                      <a:pt x="73" y="95"/>
                    </a:lnTo>
                    <a:lnTo>
                      <a:pt x="73" y="100"/>
                    </a:lnTo>
                    <a:lnTo>
                      <a:pt x="69" y="102"/>
                    </a:lnTo>
                    <a:lnTo>
                      <a:pt x="64" y="102"/>
                    </a:lnTo>
                    <a:lnTo>
                      <a:pt x="59" y="102"/>
                    </a:lnTo>
                    <a:lnTo>
                      <a:pt x="57" y="102"/>
                    </a:lnTo>
                    <a:lnTo>
                      <a:pt x="59" y="107"/>
                    </a:lnTo>
                    <a:lnTo>
                      <a:pt x="59" y="109"/>
                    </a:lnTo>
                    <a:lnTo>
                      <a:pt x="57" y="111"/>
                    </a:lnTo>
                    <a:lnTo>
                      <a:pt x="55" y="114"/>
                    </a:lnTo>
                    <a:lnTo>
                      <a:pt x="55" y="116"/>
                    </a:lnTo>
                    <a:lnTo>
                      <a:pt x="52" y="116"/>
                    </a:lnTo>
                    <a:lnTo>
                      <a:pt x="50" y="111"/>
                    </a:lnTo>
                    <a:lnTo>
                      <a:pt x="47" y="111"/>
                    </a:lnTo>
                    <a:lnTo>
                      <a:pt x="47" y="114"/>
                    </a:lnTo>
                    <a:lnTo>
                      <a:pt x="45" y="114"/>
                    </a:lnTo>
                    <a:lnTo>
                      <a:pt x="43" y="104"/>
                    </a:lnTo>
                    <a:lnTo>
                      <a:pt x="40" y="102"/>
                    </a:lnTo>
                    <a:lnTo>
                      <a:pt x="40" y="97"/>
                    </a:lnTo>
                    <a:lnTo>
                      <a:pt x="38" y="95"/>
                    </a:lnTo>
                    <a:lnTo>
                      <a:pt x="36" y="93"/>
                    </a:lnTo>
                    <a:lnTo>
                      <a:pt x="33" y="90"/>
                    </a:lnTo>
                  </a:path>
                </a:pathLst>
              </a:custGeom>
              <a:grpFill/>
              <a:ln w="9525">
                <a:noFill/>
                <a:round/>
                <a:headEnd/>
                <a:tailEnd/>
              </a:ln>
            </p:spPr>
            <p:txBody>
              <a:bodyPr/>
              <a:lstStyle/>
              <a:p>
                <a:pPr>
                  <a:defRPr/>
                </a:pPr>
                <a:endParaRPr lang="en-US" sz="1200" kern="0">
                  <a:solidFill>
                    <a:srgbClr val="0096D6"/>
                  </a:solidFill>
                </a:endParaRPr>
              </a:p>
            </p:txBody>
          </p:sp>
          <p:sp>
            <p:nvSpPr>
              <p:cNvPr id="2616" name="Freeform 1192"/>
              <p:cNvSpPr>
                <a:spLocks/>
              </p:cNvSpPr>
              <p:nvPr/>
            </p:nvSpPr>
            <p:spPr bwMode="auto">
              <a:xfrm>
                <a:off x="1593" y="1162"/>
                <a:ext cx="9" cy="11"/>
              </a:xfrm>
              <a:custGeom>
                <a:avLst/>
                <a:gdLst>
                  <a:gd name="T0" fmla="*/ 7 w 9"/>
                  <a:gd name="T1" fmla="*/ 7 h 11"/>
                  <a:gd name="T2" fmla="*/ 9 w 9"/>
                  <a:gd name="T3" fmla="*/ 4 h 11"/>
                  <a:gd name="T4" fmla="*/ 7 w 9"/>
                  <a:gd name="T5" fmla="*/ 2 h 11"/>
                  <a:gd name="T6" fmla="*/ 4 w 9"/>
                  <a:gd name="T7" fmla="*/ 0 h 11"/>
                  <a:gd name="T8" fmla="*/ 0 w 9"/>
                  <a:gd name="T9" fmla="*/ 4 h 11"/>
                  <a:gd name="T10" fmla="*/ 2 w 9"/>
                  <a:gd name="T11" fmla="*/ 11 h 11"/>
                  <a:gd name="T12" fmla="*/ 4 w 9"/>
                  <a:gd name="T13" fmla="*/ 11 h 11"/>
                  <a:gd name="T14" fmla="*/ 7 w 9"/>
                  <a:gd name="T15" fmla="*/ 9 h 11"/>
                  <a:gd name="T16" fmla="*/ 7 w 9"/>
                  <a:gd name="T17" fmla="*/ 9 h 11"/>
                  <a:gd name="T18" fmla="*/ 7 w 9"/>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7" y="7"/>
                    </a:moveTo>
                    <a:lnTo>
                      <a:pt x="9" y="4"/>
                    </a:lnTo>
                    <a:lnTo>
                      <a:pt x="7" y="2"/>
                    </a:lnTo>
                    <a:lnTo>
                      <a:pt x="4" y="0"/>
                    </a:lnTo>
                    <a:lnTo>
                      <a:pt x="0" y="4"/>
                    </a:lnTo>
                    <a:lnTo>
                      <a:pt x="2" y="11"/>
                    </a:lnTo>
                    <a:lnTo>
                      <a:pt x="4" y="11"/>
                    </a:lnTo>
                    <a:lnTo>
                      <a:pt x="7" y="9"/>
                    </a:lnTo>
                    <a:lnTo>
                      <a:pt x="7" y="7"/>
                    </a:lnTo>
                    <a:close/>
                  </a:path>
                </a:pathLst>
              </a:custGeom>
              <a:grpFill/>
              <a:ln w="9525">
                <a:noFill/>
                <a:round/>
                <a:headEnd/>
                <a:tailEnd/>
              </a:ln>
            </p:spPr>
            <p:txBody>
              <a:bodyPr/>
              <a:lstStyle/>
              <a:p>
                <a:pPr>
                  <a:defRPr/>
                </a:pPr>
                <a:endParaRPr lang="en-US" sz="1200" kern="0">
                  <a:solidFill>
                    <a:srgbClr val="0096D6"/>
                  </a:solidFill>
                </a:endParaRPr>
              </a:p>
            </p:txBody>
          </p:sp>
          <p:sp>
            <p:nvSpPr>
              <p:cNvPr id="2617" name="Freeform 1193"/>
              <p:cNvSpPr>
                <a:spLocks/>
              </p:cNvSpPr>
              <p:nvPr/>
            </p:nvSpPr>
            <p:spPr bwMode="auto">
              <a:xfrm>
                <a:off x="1593" y="1162"/>
                <a:ext cx="9" cy="11"/>
              </a:xfrm>
              <a:custGeom>
                <a:avLst/>
                <a:gdLst>
                  <a:gd name="T0" fmla="*/ 7 w 9"/>
                  <a:gd name="T1" fmla="*/ 7 h 11"/>
                  <a:gd name="T2" fmla="*/ 9 w 9"/>
                  <a:gd name="T3" fmla="*/ 4 h 11"/>
                  <a:gd name="T4" fmla="*/ 7 w 9"/>
                  <a:gd name="T5" fmla="*/ 2 h 11"/>
                  <a:gd name="T6" fmla="*/ 4 w 9"/>
                  <a:gd name="T7" fmla="*/ 0 h 11"/>
                  <a:gd name="T8" fmla="*/ 0 w 9"/>
                  <a:gd name="T9" fmla="*/ 4 h 11"/>
                  <a:gd name="T10" fmla="*/ 2 w 9"/>
                  <a:gd name="T11" fmla="*/ 11 h 11"/>
                  <a:gd name="T12" fmla="*/ 4 w 9"/>
                  <a:gd name="T13" fmla="*/ 11 h 11"/>
                  <a:gd name="T14" fmla="*/ 7 w 9"/>
                  <a:gd name="T15" fmla="*/ 9 h 11"/>
                  <a:gd name="T16" fmla="*/ 7 w 9"/>
                  <a:gd name="T17" fmla="*/ 9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7" y="7"/>
                    </a:moveTo>
                    <a:lnTo>
                      <a:pt x="9" y="4"/>
                    </a:lnTo>
                    <a:lnTo>
                      <a:pt x="7" y="2"/>
                    </a:lnTo>
                    <a:lnTo>
                      <a:pt x="4" y="0"/>
                    </a:lnTo>
                    <a:lnTo>
                      <a:pt x="0" y="4"/>
                    </a:lnTo>
                    <a:lnTo>
                      <a:pt x="2" y="11"/>
                    </a:lnTo>
                    <a:lnTo>
                      <a:pt x="4" y="11"/>
                    </a:lnTo>
                    <a:lnTo>
                      <a:pt x="7" y="9"/>
                    </a:lnTo>
                  </a:path>
                </a:pathLst>
              </a:custGeom>
              <a:grpFill/>
              <a:ln w="9525">
                <a:noFill/>
                <a:round/>
                <a:headEnd/>
                <a:tailEnd/>
              </a:ln>
            </p:spPr>
            <p:txBody>
              <a:bodyPr/>
              <a:lstStyle/>
              <a:p>
                <a:pPr>
                  <a:defRPr/>
                </a:pPr>
                <a:endParaRPr lang="en-US" sz="1200" kern="0">
                  <a:solidFill>
                    <a:srgbClr val="0096D6"/>
                  </a:solidFill>
                </a:endParaRPr>
              </a:p>
            </p:txBody>
          </p:sp>
          <p:sp>
            <p:nvSpPr>
              <p:cNvPr id="2618" name="Freeform 1194"/>
              <p:cNvSpPr>
                <a:spLocks/>
              </p:cNvSpPr>
              <p:nvPr/>
            </p:nvSpPr>
            <p:spPr bwMode="auto">
              <a:xfrm>
                <a:off x="1564" y="1119"/>
                <a:ext cx="22" cy="14"/>
              </a:xfrm>
              <a:custGeom>
                <a:avLst/>
                <a:gdLst>
                  <a:gd name="T0" fmla="*/ 10 w 22"/>
                  <a:gd name="T1" fmla="*/ 12 h 14"/>
                  <a:gd name="T2" fmla="*/ 15 w 22"/>
                  <a:gd name="T3" fmla="*/ 12 h 14"/>
                  <a:gd name="T4" fmla="*/ 19 w 22"/>
                  <a:gd name="T5" fmla="*/ 5 h 14"/>
                  <a:gd name="T6" fmla="*/ 22 w 22"/>
                  <a:gd name="T7" fmla="*/ 2 h 14"/>
                  <a:gd name="T8" fmla="*/ 22 w 22"/>
                  <a:gd name="T9" fmla="*/ 0 h 14"/>
                  <a:gd name="T10" fmla="*/ 17 w 22"/>
                  <a:gd name="T11" fmla="*/ 0 h 14"/>
                  <a:gd name="T12" fmla="*/ 10 w 22"/>
                  <a:gd name="T13" fmla="*/ 2 h 14"/>
                  <a:gd name="T14" fmla="*/ 7 w 22"/>
                  <a:gd name="T15" fmla="*/ 5 h 14"/>
                  <a:gd name="T16" fmla="*/ 5 w 22"/>
                  <a:gd name="T17" fmla="*/ 7 h 14"/>
                  <a:gd name="T18" fmla="*/ 5 w 22"/>
                  <a:gd name="T19" fmla="*/ 7 h 14"/>
                  <a:gd name="T20" fmla="*/ 0 w 22"/>
                  <a:gd name="T21" fmla="*/ 9 h 14"/>
                  <a:gd name="T22" fmla="*/ 0 w 22"/>
                  <a:gd name="T23" fmla="*/ 12 h 14"/>
                  <a:gd name="T24" fmla="*/ 5 w 22"/>
                  <a:gd name="T25" fmla="*/ 12 h 14"/>
                  <a:gd name="T26" fmla="*/ 5 w 22"/>
                  <a:gd name="T27" fmla="*/ 12 h 14"/>
                  <a:gd name="T28" fmla="*/ 5 w 22"/>
                  <a:gd name="T29" fmla="*/ 12 h 14"/>
                  <a:gd name="T30" fmla="*/ 7 w 22"/>
                  <a:gd name="T31" fmla="*/ 14 h 14"/>
                  <a:gd name="T32" fmla="*/ 7 w 22"/>
                  <a:gd name="T33" fmla="*/ 12 h 14"/>
                  <a:gd name="T34" fmla="*/ 10 w 22"/>
                  <a:gd name="T35" fmla="*/ 12 h 14"/>
                  <a:gd name="T36" fmla="*/ 10 w 22"/>
                  <a:gd name="T37" fmla="*/ 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10" y="12"/>
                    </a:moveTo>
                    <a:lnTo>
                      <a:pt x="15" y="12"/>
                    </a:lnTo>
                    <a:lnTo>
                      <a:pt x="19" y="5"/>
                    </a:lnTo>
                    <a:lnTo>
                      <a:pt x="22" y="2"/>
                    </a:lnTo>
                    <a:lnTo>
                      <a:pt x="22" y="0"/>
                    </a:lnTo>
                    <a:lnTo>
                      <a:pt x="17" y="0"/>
                    </a:lnTo>
                    <a:lnTo>
                      <a:pt x="10" y="2"/>
                    </a:lnTo>
                    <a:lnTo>
                      <a:pt x="7" y="5"/>
                    </a:lnTo>
                    <a:lnTo>
                      <a:pt x="5" y="7"/>
                    </a:lnTo>
                    <a:lnTo>
                      <a:pt x="0" y="9"/>
                    </a:lnTo>
                    <a:lnTo>
                      <a:pt x="0" y="12"/>
                    </a:lnTo>
                    <a:lnTo>
                      <a:pt x="5" y="12"/>
                    </a:lnTo>
                    <a:lnTo>
                      <a:pt x="7" y="14"/>
                    </a:lnTo>
                    <a:lnTo>
                      <a:pt x="7" y="12"/>
                    </a:lnTo>
                    <a:lnTo>
                      <a:pt x="10" y="12"/>
                    </a:lnTo>
                    <a:close/>
                  </a:path>
                </a:pathLst>
              </a:custGeom>
              <a:grpFill/>
              <a:ln w="9525">
                <a:noFill/>
                <a:round/>
                <a:headEnd/>
                <a:tailEnd/>
              </a:ln>
            </p:spPr>
            <p:txBody>
              <a:bodyPr/>
              <a:lstStyle/>
              <a:p>
                <a:pPr>
                  <a:defRPr/>
                </a:pPr>
                <a:endParaRPr lang="en-US" sz="1200" kern="0">
                  <a:solidFill>
                    <a:srgbClr val="0096D6"/>
                  </a:solidFill>
                </a:endParaRPr>
              </a:p>
            </p:txBody>
          </p:sp>
          <p:sp>
            <p:nvSpPr>
              <p:cNvPr id="2619" name="Freeform 1195"/>
              <p:cNvSpPr>
                <a:spLocks/>
              </p:cNvSpPr>
              <p:nvPr/>
            </p:nvSpPr>
            <p:spPr bwMode="auto">
              <a:xfrm>
                <a:off x="1564" y="1119"/>
                <a:ext cx="22" cy="14"/>
              </a:xfrm>
              <a:custGeom>
                <a:avLst/>
                <a:gdLst>
                  <a:gd name="T0" fmla="*/ 10 w 22"/>
                  <a:gd name="T1" fmla="*/ 12 h 14"/>
                  <a:gd name="T2" fmla="*/ 15 w 22"/>
                  <a:gd name="T3" fmla="*/ 12 h 14"/>
                  <a:gd name="T4" fmla="*/ 19 w 22"/>
                  <a:gd name="T5" fmla="*/ 5 h 14"/>
                  <a:gd name="T6" fmla="*/ 22 w 22"/>
                  <a:gd name="T7" fmla="*/ 2 h 14"/>
                  <a:gd name="T8" fmla="*/ 22 w 22"/>
                  <a:gd name="T9" fmla="*/ 0 h 14"/>
                  <a:gd name="T10" fmla="*/ 17 w 22"/>
                  <a:gd name="T11" fmla="*/ 0 h 14"/>
                  <a:gd name="T12" fmla="*/ 10 w 22"/>
                  <a:gd name="T13" fmla="*/ 2 h 14"/>
                  <a:gd name="T14" fmla="*/ 7 w 22"/>
                  <a:gd name="T15" fmla="*/ 5 h 14"/>
                  <a:gd name="T16" fmla="*/ 5 w 22"/>
                  <a:gd name="T17" fmla="*/ 7 h 14"/>
                  <a:gd name="T18" fmla="*/ 5 w 22"/>
                  <a:gd name="T19" fmla="*/ 7 h 14"/>
                  <a:gd name="T20" fmla="*/ 0 w 22"/>
                  <a:gd name="T21" fmla="*/ 9 h 14"/>
                  <a:gd name="T22" fmla="*/ 0 w 22"/>
                  <a:gd name="T23" fmla="*/ 12 h 14"/>
                  <a:gd name="T24" fmla="*/ 5 w 22"/>
                  <a:gd name="T25" fmla="*/ 12 h 14"/>
                  <a:gd name="T26" fmla="*/ 5 w 22"/>
                  <a:gd name="T27" fmla="*/ 12 h 14"/>
                  <a:gd name="T28" fmla="*/ 5 w 22"/>
                  <a:gd name="T29" fmla="*/ 12 h 14"/>
                  <a:gd name="T30" fmla="*/ 7 w 22"/>
                  <a:gd name="T31" fmla="*/ 14 h 14"/>
                  <a:gd name="T32" fmla="*/ 7 w 22"/>
                  <a:gd name="T33" fmla="*/ 12 h 14"/>
                  <a:gd name="T34" fmla="*/ 10 w 22"/>
                  <a:gd name="T35" fmla="*/ 12 h 14"/>
                  <a:gd name="T36" fmla="*/ 10 w 22"/>
                  <a:gd name="T37" fmla="*/ 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10" y="12"/>
                    </a:moveTo>
                    <a:lnTo>
                      <a:pt x="15" y="12"/>
                    </a:lnTo>
                    <a:lnTo>
                      <a:pt x="19" y="5"/>
                    </a:lnTo>
                    <a:lnTo>
                      <a:pt x="22" y="2"/>
                    </a:lnTo>
                    <a:lnTo>
                      <a:pt x="22" y="0"/>
                    </a:lnTo>
                    <a:lnTo>
                      <a:pt x="17" y="0"/>
                    </a:lnTo>
                    <a:lnTo>
                      <a:pt x="10" y="2"/>
                    </a:lnTo>
                    <a:lnTo>
                      <a:pt x="7" y="5"/>
                    </a:lnTo>
                    <a:lnTo>
                      <a:pt x="5" y="7"/>
                    </a:lnTo>
                    <a:lnTo>
                      <a:pt x="0" y="9"/>
                    </a:lnTo>
                    <a:lnTo>
                      <a:pt x="0" y="12"/>
                    </a:lnTo>
                    <a:lnTo>
                      <a:pt x="5" y="12"/>
                    </a:lnTo>
                    <a:lnTo>
                      <a:pt x="7" y="14"/>
                    </a:lnTo>
                    <a:lnTo>
                      <a:pt x="7" y="12"/>
                    </a:lnTo>
                    <a:lnTo>
                      <a:pt x="10" y="12"/>
                    </a:lnTo>
                  </a:path>
                </a:pathLst>
              </a:custGeom>
              <a:grpFill/>
              <a:ln w="9525">
                <a:noFill/>
                <a:round/>
                <a:headEnd/>
                <a:tailEnd/>
              </a:ln>
            </p:spPr>
            <p:txBody>
              <a:bodyPr/>
              <a:lstStyle/>
              <a:p>
                <a:pPr>
                  <a:defRPr/>
                </a:pPr>
                <a:endParaRPr lang="en-US" sz="1200" kern="0">
                  <a:solidFill>
                    <a:srgbClr val="0096D6"/>
                  </a:solidFill>
                </a:endParaRPr>
              </a:p>
            </p:txBody>
          </p:sp>
          <p:sp>
            <p:nvSpPr>
              <p:cNvPr id="2620" name="Freeform 1196"/>
              <p:cNvSpPr>
                <a:spLocks/>
              </p:cNvSpPr>
              <p:nvPr/>
            </p:nvSpPr>
            <p:spPr bwMode="auto">
              <a:xfrm>
                <a:off x="1595" y="1034"/>
                <a:ext cx="14" cy="17"/>
              </a:xfrm>
              <a:custGeom>
                <a:avLst/>
                <a:gdLst>
                  <a:gd name="T0" fmla="*/ 10 w 14"/>
                  <a:gd name="T1" fmla="*/ 5 h 17"/>
                  <a:gd name="T2" fmla="*/ 10 w 14"/>
                  <a:gd name="T3" fmla="*/ 5 h 17"/>
                  <a:gd name="T4" fmla="*/ 7 w 14"/>
                  <a:gd name="T5" fmla="*/ 9 h 17"/>
                  <a:gd name="T6" fmla="*/ 7 w 14"/>
                  <a:gd name="T7" fmla="*/ 12 h 17"/>
                  <a:gd name="T8" fmla="*/ 5 w 14"/>
                  <a:gd name="T9" fmla="*/ 12 h 17"/>
                  <a:gd name="T10" fmla="*/ 5 w 14"/>
                  <a:gd name="T11" fmla="*/ 14 h 17"/>
                  <a:gd name="T12" fmla="*/ 5 w 14"/>
                  <a:gd name="T13" fmla="*/ 17 h 17"/>
                  <a:gd name="T14" fmla="*/ 5 w 14"/>
                  <a:gd name="T15" fmla="*/ 17 h 17"/>
                  <a:gd name="T16" fmla="*/ 2 w 14"/>
                  <a:gd name="T17" fmla="*/ 17 h 17"/>
                  <a:gd name="T18" fmla="*/ 0 w 14"/>
                  <a:gd name="T19" fmla="*/ 17 h 17"/>
                  <a:gd name="T20" fmla="*/ 0 w 14"/>
                  <a:gd name="T21" fmla="*/ 14 h 17"/>
                  <a:gd name="T22" fmla="*/ 0 w 14"/>
                  <a:gd name="T23" fmla="*/ 12 h 17"/>
                  <a:gd name="T24" fmla="*/ 0 w 14"/>
                  <a:gd name="T25" fmla="*/ 9 h 17"/>
                  <a:gd name="T26" fmla="*/ 2 w 14"/>
                  <a:gd name="T27" fmla="*/ 7 h 17"/>
                  <a:gd name="T28" fmla="*/ 5 w 14"/>
                  <a:gd name="T29" fmla="*/ 7 h 17"/>
                  <a:gd name="T30" fmla="*/ 5 w 14"/>
                  <a:gd name="T31" fmla="*/ 5 h 17"/>
                  <a:gd name="T32" fmla="*/ 7 w 14"/>
                  <a:gd name="T33" fmla="*/ 5 h 17"/>
                  <a:gd name="T34" fmla="*/ 10 w 14"/>
                  <a:gd name="T35" fmla="*/ 0 h 17"/>
                  <a:gd name="T36" fmla="*/ 14 w 14"/>
                  <a:gd name="T37" fmla="*/ 5 h 17"/>
                  <a:gd name="T38" fmla="*/ 14 w 14"/>
                  <a:gd name="T39" fmla="*/ 9 h 17"/>
                  <a:gd name="T40" fmla="*/ 12 w 14"/>
                  <a:gd name="T41" fmla="*/ 12 h 17"/>
                  <a:gd name="T42" fmla="*/ 12 w 14"/>
                  <a:gd name="T43" fmla="*/ 9 h 17"/>
                  <a:gd name="T44" fmla="*/ 10 w 14"/>
                  <a:gd name="T45" fmla="*/ 9 h 17"/>
                  <a:gd name="T46" fmla="*/ 10 w 14"/>
                  <a:gd name="T47" fmla="*/ 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7"/>
                  <a:gd name="T74" fmla="*/ 14 w 14"/>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7">
                    <a:moveTo>
                      <a:pt x="10" y="5"/>
                    </a:moveTo>
                    <a:lnTo>
                      <a:pt x="10" y="5"/>
                    </a:lnTo>
                    <a:lnTo>
                      <a:pt x="7" y="9"/>
                    </a:lnTo>
                    <a:lnTo>
                      <a:pt x="7" y="12"/>
                    </a:lnTo>
                    <a:lnTo>
                      <a:pt x="5" y="12"/>
                    </a:lnTo>
                    <a:lnTo>
                      <a:pt x="5" y="14"/>
                    </a:lnTo>
                    <a:lnTo>
                      <a:pt x="5" y="17"/>
                    </a:lnTo>
                    <a:lnTo>
                      <a:pt x="2" y="17"/>
                    </a:lnTo>
                    <a:lnTo>
                      <a:pt x="0" y="17"/>
                    </a:lnTo>
                    <a:lnTo>
                      <a:pt x="0" y="14"/>
                    </a:lnTo>
                    <a:lnTo>
                      <a:pt x="0" y="12"/>
                    </a:lnTo>
                    <a:lnTo>
                      <a:pt x="0" y="9"/>
                    </a:lnTo>
                    <a:lnTo>
                      <a:pt x="2" y="7"/>
                    </a:lnTo>
                    <a:lnTo>
                      <a:pt x="5" y="7"/>
                    </a:lnTo>
                    <a:lnTo>
                      <a:pt x="5" y="5"/>
                    </a:lnTo>
                    <a:lnTo>
                      <a:pt x="7" y="5"/>
                    </a:lnTo>
                    <a:lnTo>
                      <a:pt x="10" y="0"/>
                    </a:lnTo>
                    <a:lnTo>
                      <a:pt x="14" y="5"/>
                    </a:lnTo>
                    <a:lnTo>
                      <a:pt x="14" y="9"/>
                    </a:lnTo>
                    <a:lnTo>
                      <a:pt x="12" y="12"/>
                    </a:lnTo>
                    <a:lnTo>
                      <a:pt x="12" y="9"/>
                    </a:lnTo>
                    <a:lnTo>
                      <a:pt x="10" y="9"/>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2621" name="Freeform 1197"/>
              <p:cNvSpPr>
                <a:spLocks/>
              </p:cNvSpPr>
              <p:nvPr/>
            </p:nvSpPr>
            <p:spPr bwMode="auto">
              <a:xfrm>
                <a:off x="1595" y="1034"/>
                <a:ext cx="14" cy="17"/>
              </a:xfrm>
              <a:custGeom>
                <a:avLst/>
                <a:gdLst>
                  <a:gd name="T0" fmla="*/ 10 w 14"/>
                  <a:gd name="T1" fmla="*/ 5 h 17"/>
                  <a:gd name="T2" fmla="*/ 10 w 14"/>
                  <a:gd name="T3" fmla="*/ 5 h 17"/>
                  <a:gd name="T4" fmla="*/ 7 w 14"/>
                  <a:gd name="T5" fmla="*/ 9 h 17"/>
                  <a:gd name="T6" fmla="*/ 7 w 14"/>
                  <a:gd name="T7" fmla="*/ 12 h 17"/>
                  <a:gd name="T8" fmla="*/ 5 w 14"/>
                  <a:gd name="T9" fmla="*/ 12 h 17"/>
                  <a:gd name="T10" fmla="*/ 5 w 14"/>
                  <a:gd name="T11" fmla="*/ 14 h 17"/>
                  <a:gd name="T12" fmla="*/ 5 w 14"/>
                  <a:gd name="T13" fmla="*/ 17 h 17"/>
                  <a:gd name="T14" fmla="*/ 5 w 14"/>
                  <a:gd name="T15" fmla="*/ 17 h 17"/>
                  <a:gd name="T16" fmla="*/ 2 w 14"/>
                  <a:gd name="T17" fmla="*/ 17 h 17"/>
                  <a:gd name="T18" fmla="*/ 0 w 14"/>
                  <a:gd name="T19" fmla="*/ 17 h 17"/>
                  <a:gd name="T20" fmla="*/ 0 w 14"/>
                  <a:gd name="T21" fmla="*/ 14 h 17"/>
                  <a:gd name="T22" fmla="*/ 0 w 14"/>
                  <a:gd name="T23" fmla="*/ 12 h 17"/>
                  <a:gd name="T24" fmla="*/ 0 w 14"/>
                  <a:gd name="T25" fmla="*/ 9 h 17"/>
                  <a:gd name="T26" fmla="*/ 2 w 14"/>
                  <a:gd name="T27" fmla="*/ 7 h 17"/>
                  <a:gd name="T28" fmla="*/ 5 w 14"/>
                  <a:gd name="T29" fmla="*/ 7 h 17"/>
                  <a:gd name="T30" fmla="*/ 5 w 14"/>
                  <a:gd name="T31" fmla="*/ 5 h 17"/>
                  <a:gd name="T32" fmla="*/ 7 w 14"/>
                  <a:gd name="T33" fmla="*/ 5 h 17"/>
                  <a:gd name="T34" fmla="*/ 10 w 14"/>
                  <a:gd name="T35" fmla="*/ 0 h 17"/>
                  <a:gd name="T36" fmla="*/ 14 w 14"/>
                  <a:gd name="T37" fmla="*/ 5 h 17"/>
                  <a:gd name="T38" fmla="*/ 14 w 14"/>
                  <a:gd name="T39" fmla="*/ 9 h 17"/>
                  <a:gd name="T40" fmla="*/ 12 w 14"/>
                  <a:gd name="T41" fmla="*/ 12 h 17"/>
                  <a:gd name="T42" fmla="*/ 12 w 14"/>
                  <a:gd name="T43" fmla="*/ 9 h 17"/>
                  <a:gd name="T44" fmla="*/ 10 w 14"/>
                  <a:gd name="T45" fmla="*/ 9 h 17"/>
                  <a:gd name="T46" fmla="*/ 10 w 14"/>
                  <a:gd name="T47" fmla="*/ 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7"/>
                  <a:gd name="T74" fmla="*/ 14 w 14"/>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7">
                    <a:moveTo>
                      <a:pt x="10" y="5"/>
                    </a:moveTo>
                    <a:lnTo>
                      <a:pt x="10" y="5"/>
                    </a:lnTo>
                    <a:lnTo>
                      <a:pt x="7" y="9"/>
                    </a:lnTo>
                    <a:lnTo>
                      <a:pt x="7" y="12"/>
                    </a:lnTo>
                    <a:lnTo>
                      <a:pt x="5" y="12"/>
                    </a:lnTo>
                    <a:lnTo>
                      <a:pt x="5" y="14"/>
                    </a:lnTo>
                    <a:lnTo>
                      <a:pt x="5" y="17"/>
                    </a:lnTo>
                    <a:lnTo>
                      <a:pt x="2" y="17"/>
                    </a:lnTo>
                    <a:lnTo>
                      <a:pt x="0" y="17"/>
                    </a:lnTo>
                    <a:lnTo>
                      <a:pt x="0" y="14"/>
                    </a:lnTo>
                    <a:lnTo>
                      <a:pt x="0" y="12"/>
                    </a:lnTo>
                    <a:lnTo>
                      <a:pt x="0" y="9"/>
                    </a:lnTo>
                    <a:lnTo>
                      <a:pt x="2" y="7"/>
                    </a:lnTo>
                    <a:lnTo>
                      <a:pt x="5" y="7"/>
                    </a:lnTo>
                    <a:lnTo>
                      <a:pt x="5" y="5"/>
                    </a:lnTo>
                    <a:lnTo>
                      <a:pt x="7" y="5"/>
                    </a:lnTo>
                    <a:lnTo>
                      <a:pt x="10" y="0"/>
                    </a:lnTo>
                    <a:lnTo>
                      <a:pt x="14" y="5"/>
                    </a:lnTo>
                    <a:lnTo>
                      <a:pt x="14" y="9"/>
                    </a:lnTo>
                    <a:lnTo>
                      <a:pt x="12" y="12"/>
                    </a:lnTo>
                    <a:lnTo>
                      <a:pt x="12" y="9"/>
                    </a:lnTo>
                    <a:lnTo>
                      <a:pt x="10" y="9"/>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2622" name="Freeform 1198"/>
              <p:cNvSpPr>
                <a:spLocks/>
              </p:cNvSpPr>
              <p:nvPr/>
            </p:nvSpPr>
            <p:spPr bwMode="auto">
              <a:xfrm>
                <a:off x="1520" y="982"/>
                <a:ext cx="70" cy="90"/>
              </a:xfrm>
              <a:custGeom>
                <a:avLst/>
                <a:gdLst>
                  <a:gd name="T0" fmla="*/ 68 w 70"/>
                  <a:gd name="T1" fmla="*/ 45 h 90"/>
                  <a:gd name="T2" fmla="*/ 68 w 70"/>
                  <a:gd name="T3" fmla="*/ 50 h 90"/>
                  <a:gd name="T4" fmla="*/ 63 w 70"/>
                  <a:gd name="T5" fmla="*/ 59 h 90"/>
                  <a:gd name="T6" fmla="*/ 63 w 70"/>
                  <a:gd name="T7" fmla="*/ 64 h 90"/>
                  <a:gd name="T8" fmla="*/ 61 w 70"/>
                  <a:gd name="T9" fmla="*/ 64 h 90"/>
                  <a:gd name="T10" fmla="*/ 61 w 70"/>
                  <a:gd name="T11" fmla="*/ 69 h 90"/>
                  <a:gd name="T12" fmla="*/ 59 w 70"/>
                  <a:gd name="T13" fmla="*/ 73 h 90"/>
                  <a:gd name="T14" fmla="*/ 63 w 70"/>
                  <a:gd name="T15" fmla="*/ 83 h 90"/>
                  <a:gd name="T16" fmla="*/ 59 w 70"/>
                  <a:gd name="T17" fmla="*/ 80 h 90"/>
                  <a:gd name="T18" fmla="*/ 61 w 70"/>
                  <a:gd name="T19" fmla="*/ 87 h 90"/>
                  <a:gd name="T20" fmla="*/ 49 w 70"/>
                  <a:gd name="T21" fmla="*/ 90 h 90"/>
                  <a:gd name="T22" fmla="*/ 47 w 70"/>
                  <a:gd name="T23" fmla="*/ 90 h 90"/>
                  <a:gd name="T24" fmla="*/ 42 w 70"/>
                  <a:gd name="T25" fmla="*/ 90 h 90"/>
                  <a:gd name="T26" fmla="*/ 33 w 70"/>
                  <a:gd name="T27" fmla="*/ 90 h 90"/>
                  <a:gd name="T28" fmla="*/ 28 w 70"/>
                  <a:gd name="T29" fmla="*/ 78 h 90"/>
                  <a:gd name="T30" fmla="*/ 30 w 70"/>
                  <a:gd name="T31" fmla="*/ 76 h 90"/>
                  <a:gd name="T32" fmla="*/ 30 w 70"/>
                  <a:gd name="T33" fmla="*/ 69 h 90"/>
                  <a:gd name="T34" fmla="*/ 35 w 70"/>
                  <a:gd name="T35" fmla="*/ 66 h 90"/>
                  <a:gd name="T36" fmla="*/ 33 w 70"/>
                  <a:gd name="T37" fmla="*/ 64 h 90"/>
                  <a:gd name="T38" fmla="*/ 40 w 70"/>
                  <a:gd name="T39" fmla="*/ 57 h 90"/>
                  <a:gd name="T40" fmla="*/ 49 w 70"/>
                  <a:gd name="T41" fmla="*/ 52 h 90"/>
                  <a:gd name="T42" fmla="*/ 42 w 70"/>
                  <a:gd name="T43" fmla="*/ 52 h 90"/>
                  <a:gd name="T44" fmla="*/ 33 w 70"/>
                  <a:gd name="T45" fmla="*/ 54 h 90"/>
                  <a:gd name="T46" fmla="*/ 16 w 70"/>
                  <a:gd name="T47" fmla="*/ 59 h 90"/>
                  <a:gd name="T48" fmla="*/ 4 w 70"/>
                  <a:gd name="T49" fmla="*/ 64 h 90"/>
                  <a:gd name="T50" fmla="*/ 2 w 70"/>
                  <a:gd name="T51" fmla="*/ 54 h 90"/>
                  <a:gd name="T52" fmla="*/ 9 w 70"/>
                  <a:gd name="T53" fmla="*/ 52 h 90"/>
                  <a:gd name="T54" fmla="*/ 7 w 70"/>
                  <a:gd name="T55" fmla="*/ 45 h 90"/>
                  <a:gd name="T56" fmla="*/ 16 w 70"/>
                  <a:gd name="T57" fmla="*/ 50 h 90"/>
                  <a:gd name="T58" fmla="*/ 16 w 70"/>
                  <a:gd name="T59" fmla="*/ 40 h 90"/>
                  <a:gd name="T60" fmla="*/ 11 w 70"/>
                  <a:gd name="T61" fmla="*/ 35 h 90"/>
                  <a:gd name="T62" fmla="*/ 7 w 70"/>
                  <a:gd name="T63" fmla="*/ 26 h 90"/>
                  <a:gd name="T64" fmla="*/ 11 w 70"/>
                  <a:gd name="T65" fmla="*/ 12 h 90"/>
                  <a:gd name="T66" fmla="*/ 18 w 70"/>
                  <a:gd name="T67" fmla="*/ 14 h 90"/>
                  <a:gd name="T68" fmla="*/ 21 w 70"/>
                  <a:gd name="T69" fmla="*/ 21 h 90"/>
                  <a:gd name="T70" fmla="*/ 28 w 70"/>
                  <a:gd name="T71" fmla="*/ 31 h 90"/>
                  <a:gd name="T72" fmla="*/ 37 w 70"/>
                  <a:gd name="T73" fmla="*/ 40 h 90"/>
                  <a:gd name="T74" fmla="*/ 33 w 70"/>
                  <a:gd name="T75" fmla="*/ 28 h 90"/>
                  <a:gd name="T76" fmla="*/ 28 w 70"/>
                  <a:gd name="T77" fmla="*/ 24 h 90"/>
                  <a:gd name="T78" fmla="*/ 35 w 70"/>
                  <a:gd name="T79" fmla="*/ 19 h 90"/>
                  <a:gd name="T80" fmla="*/ 25 w 70"/>
                  <a:gd name="T81" fmla="*/ 14 h 90"/>
                  <a:gd name="T82" fmla="*/ 25 w 70"/>
                  <a:gd name="T83" fmla="*/ 5 h 90"/>
                  <a:gd name="T84" fmla="*/ 42 w 70"/>
                  <a:gd name="T85" fmla="*/ 5 h 90"/>
                  <a:gd name="T86" fmla="*/ 49 w 70"/>
                  <a:gd name="T87" fmla="*/ 9 h 90"/>
                  <a:gd name="T88" fmla="*/ 51 w 70"/>
                  <a:gd name="T89" fmla="*/ 2 h 90"/>
                  <a:gd name="T90" fmla="*/ 56 w 70"/>
                  <a:gd name="T91" fmla="*/ 0 h 90"/>
                  <a:gd name="T92" fmla="*/ 59 w 70"/>
                  <a:gd name="T93" fmla="*/ 5 h 90"/>
                  <a:gd name="T94" fmla="*/ 68 w 70"/>
                  <a:gd name="T95" fmla="*/ 26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90"/>
                  <a:gd name="T146" fmla="*/ 70 w 7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90">
                    <a:moveTo>
                      <a:pt x="68" y="38"/>
                    </a:moveTo>
                    <a:lnTo>
                      <a:pt x="68" y="38"/>
                    </a:lnTo>
                    <a:lnTo>
                      <a:pt x="68" y="45"/>
                    </a:lnTo>
                    <a:lnTo>
                      <a:pt x="63" y="47"/>
                    </a:lnTo>
                    <a:lnTo>
                      <a:pt x="63" y="50"/>
                    </a:lnTo>
                    <a:lnTo>
                      <a:pt x="68" y="50"/>
                    </a:lnTo>
                    <a:lnTo>
                      <a:pt x="70" y="69"/>
                    </a:lnTo>
                    <a:lnTo>
                      <a:pt x="66" y="59"/>
                    </a:lnTo>
                    <a:lnTo>
                      <a:pt x="66" y="57"/>
                    </a:lnTo>
                    <a:lnTo>
                      <a:pt x="63" y="59"/>
                    </a:lnTo>
                    <a:lnTo>
                      <a:pt x="63" y="57"/>
                    </a:lnTo>
                    <a:lnTo>
                      <a:pt x="61" y="59"/>
                    </a:lnTo>
                    <a:lnTo>
                      <a:pt x="63" y="61"/>
                    </a:lnTo>
                    <a:lnTo>
                      <a:pt x="63" y="64"/>
                    </a:lnTo>
                    <a:lnTo>
                      <a:pt x="63" y="61"/>
                    </a:lnTo>
                    <a:lnTo>
                      <a:pt x="61" y="64"/>
                    </a:lnTo>
                    <a:lnTo>
                      <a:pt x="63" y="66"/>
                    </a:lnTo>
                    <a:lnTo>
                      <a:pt x="61" y="66"/>
                    </a:lnTo>
                    <a:lnTo>
                      <a:pt x="61" y="69"/>
                    </a:lnTo>
                    <a:lnTo>
                      <a:pt x="61" y="71"/>
                    </a:lnTo>
                    <a:lnTo>
                      <a:pt x="61" y="69"/>
                    </a:lnTo>
                    <a:lnTo>
                      <a:pt x="59" y="71"/>
                    </a:lnTo>
                    <a:lnTo>
                      <a:pt x="59" y="73"/>
                    </a:lnTo>
                    <a:lnTo>
                      <a:pt x="61" y="73"/>
                    </a:lnTo>
                    <a:lnTo>
                      <a:pt x="66" y="83"/>
                    </a:lnTo>
                    <a:lnTo>
                      <a:pt x="63" y="83"/>
                    </a:lnTo>
                    <a:lnTo>
                      <a:pt x="61" y="80"/>
                    </a:lnTo>
                    <a:lnTo>
                      <a:pt x="61" y="78"/>
                    </a:lnTo>
                    <a:lnTo>
                      <a:pt x="59" y="80"/>
                    </a:lnTo>
                    <a:lnTo>
                      <a:pt x="59" y="83"/>
                    </a:lnTo>
                    <a:lnTo>
                      <a:pt x="61" y="85"/>
                    </a:lnTo>
                    <a:lnTo>
                      <a:pt x="61" y="87"/>
                    </a:lnTo>
                    <a:lnTo>
                      <a:pt x="54" y="90"/>
                    </a:lnTo>
                    <a:lnTo>
                      <a:pt x="54" y="87"/>
                    </a:lnTo>
                    <a:lnTo>
                      <a:pt x="51" y="90"/>
                    </a:lnTo>
                    <a:lnTo>
                      <a:pt x="49" y="90"/>
                    </a:lnTo>
                    <a:lnTo>
                      <a:pt x="49" y="87"/>
                    </a:lnTo>
                    <a:lnTo>
                      <a:pt x="49" y="85"/>
                    </a:lnTo>
                    <a:lnTo>
                      <a:pt x="49" y="87"/>
                    </a:lnTo>
                    <a:lnTo>
                      <a:pt x="47" y="90"/>
                    </a:lnTo>
                    <a:lnTo>
                      <a:pt x="44" y="90"/>
                    </a:lnTo>
                    <a:lnTo>
                      <a:pt x="44" y="85"/>
                    </a:lnTo>
                    <a:lnTo>
                      <a:pt x="44" y="87"/>
                    </a:lnTo>
                    <a:lnTo>
                      <a:pt x="42" y="90"/>
                    </a:lnTo>
                    <a:lnTo>
                      <a:pt x="42" y="87"/>
                    </a:lnTo>
                    <a:lnTo>
                      <a:pt x="42" y="85"/>
                    </a:lnTo>
                    <a:lnTo>
                      <a:pt x="40" y="90"/>
                    </a:lnTo>
                    <a:lnTo>
                      <a:pt x="33" y="90"/>
                    </a:lnTo>
                    <a:lnTo>
                      <a:pt x="30" y="90"/>
                    </a:lnTo>
                    <a:lnTo>
                      <a:pt x="28" y="87"/>
                    </a:lnTo>
                    <a:lnTo>
                      <a:pt x="28" y="80"/>
                    </a:lnTo>
                    <a:lnTo>
                      <a:pt x="28" y="78"/>
                    </a:lnTo>
                    <a:lnTo>
                      <a:pt x="33" y="78"/>
                    </a:lnTo>
                    <a:lnTo>
                      <a:pt x="35" y="78"/>
                    </a:lnTo>
                    <a:lnTo>
                      <a:pt x="30" y="76"/>
                    </a:lnTo>
                    <a:lnTo>
                      <a:pt x="33" y="73"/>
                    </a:lnTo>
                    <a:lnTo>
                      <a:pt x="28" y="73"/>
                    </a:lnTo>
                    <a:lnTo>
                      <a:pt x="28" y="71"/>
                    </a:lnTo>
                    <a:lnTo>
                      <a:pt x="30" y="69"/>
                    </a:lnTo>
                    <a:lnTo>
                      <a:pt x="25" y="66"/>
                    </a:lnTo>
                    <a:lnTo>
                      <a:pt x="30" y="66"/>
                    </a:lnTo>
                    <a:lnTo>
                      <a:pt x="33" y="66"/>
                    </a:lnTo>
                    <a:lnTo>
                      <a:pt x="35" y="66"/>
                    </a:lnTo>
                    <a:lnTo>
                      <a:pt x="33" y="64"/>
                    </a:lnTo>
                    <a:lnTo>
                      <a:pt x="37" y="64"/>
                    </a:lnTo>
                    <a:lnTo>
                      <a:pt x="37" y="61"/>
                    </a:lnTo>
                    <a:lnTo>
                      <a:pt x="33" y="64"/>
                    </a:lnTo>
                    <a:lnTo>
                      <a:pt x="37" y="61"/>
                    </a:lnTo>
                    <a:lnTo>
                      <a:pt x="35" y="59"/>
                    </a:lnTo>
                    <a:lnTo>
                      <a:pt x="37" y="59"/>
                    </a:lnTo>
                    <a:lnTo>
                      <a:pt x="40" y="57"/>
                    </a:lnTo>
                    <a:lnTo>
                      <a:pt x="37" y="54"/>
                    </a:lnTo>
                    <a:lnTo>
                      <a:pt x="40" y="54"/>
                    </a:lnTo>
                    <a:lnTo>
                      <a:pt x="49" y="52"/>
                    </a:lnTo>
                    <a:lnTo>
                      <a:pt x="49" y="50"/>
                    </a:lnTo>
                    <a:lnTo>
                      <a:pt x="42" y="52"/>
                    </a:lnTo>
                    <a:lnTo>
                      <a:pt x="40" y="50"/>
                    </a:lnTo>
                    <a:lnTo>
                      <a:pt x="37" y="52"/>
                    </a:lnTo>
                    <a:lnTo>
                      <a:pt x="35" y="52"/>
                    </a:lnTo>
                    <a:lnTo>
                      <a:pt x="33" y="54"/>
                    </a:lnTo>
                    <a:lnTo>
                      <a:pt x="30" y="54"/>
                    </a:lnTo>
                    <a:lnTo>
                      <a:pt x="21" y="57"/>
                    </a:lnTo>
                    <a:lnTo>
                      <a:pt x="16" y="57"/>
                    </a:lnTo>
                    <a:lnTo>
                      <a:pt x="16" y="59"/>
                    </a:lnTo>
                    <a:lnTo>
                      <a:pt x="14" y="57"/>
                    </a:lnTo>
                    <a:lnTo>
                      <a:pt x="11" y="59"/>
                    </a:lnTo>
                    <a:lnTo>
                      <a:pt x="4" y="61"/>
                    </a:lnTo>
                    <a:lnTo>
                      <a:pt x="4" y="64"/>
                    </a:lnTo>
                    <a:lnTo>
                      <a:pt x="0" y="61"/>
                    </a:lnTo>
                    <a:lnTo>
                      <a:pt x="0" y="57"/>
                    </a:lnTo>
                    <a:lnTo>
                      <a:pt x="2" y="57"/>
                    </a:lnTo>
                    <a:lnTo>
                      <a:pt x="2" y="54"/>
                    </a:lnTo>
                    <a:lnTo>
                      <a:pt x="2" y="52"/>
                    </a:lnTo>
                    <a:lnTo>
                      <a:pt x="4" y="52"/>
                    </a:lnTo>
                    <a:lnTo>
                      <a:pt x="9" y="54"/>
                    </a:lnTo>
                    <a:lnTo>
                      <a:pt x="9" y="52"/>
                    </a:lnTo>
                    <a:lnTo>
                      <a:pt x="7" y="52"/>
                    </a:lnTo>
                    <a:lnTo>
                      <a:pt x="7" y="50"/>
                    </a:lnTo>
                    <a:lnTo>
                      <a:pt x="7" y="45"/>
                    </a:lnTo>
                    <a:lnTo>
                      <a:pt x="9" y="43"/>
                    </a:lnTo>
                    <a:lnTo>
                      <a:pt x="11" y="43"/>
                    </a:lnTo>
                    <a:lnTo>
                      <a:pt x="16" y="47"/>
                    </a:lnTo>
                    <a:lnTo>
                      <a:pt x="16" y="50"/>
                    </a:lnTo>
                    <a:lnTo>
                      <a:pt x="18" y="50"/>
                    </a:lnTo>
                    <a:lnTo>
                      <a:pt x="18" y="45"/>
                    </a:lnTo>
                    <a:lnTo>
                      <a:pt x="14" y="43"/>
                    </a:lnTo>
                    <a:lnTo>
                      <a:pt x="16" y="40"/>
                    </a:lnTo>
                    <a:lnTo>
                      <a:pt x="18" y="38"/>
                    </a:lnTo>
                    <a:lnTo>
                      <a:pt x="18" y="35"/>
                    </a:lnTo>
                    <a:lnTo>
                      <a:pt x="11" y="38"/>
                    </a:lnTo>
                    <a:lnTo>
                      <a:pt x="11" y="35"/>
                    </a:lnTo>
                    <a:lnTo>
                      <a:pt x="9" y="33"/>
                    </a:lnTo>
                    <a:lnTo>
                      <a:pt x="9" y="28"/>
                    </a:lnTo>
                    <a:lnTo>
                      <a:pt x="11" y="26"/>
                    </a:lnTo>
                    <a:lnTo>
                      <a:pt x="7" y="26"/>
                    </a:lnTo>
                    <a:lnTo>
                      <a:pt x="7" y="19"/>
                    </a:lnTo>
                    <a:lnTo>
                      <a:pt x="9" y="14"/>
                    </a:lnTo>
                    <a:lnTo>
                      <a:pt x="11" y="12"/>
                    </a:lnTo>
                    <a:lnTo>
                      <a:pt x="16" y="14"/>
                    </a:lnTo>
                    <a:lnTo>
                      <a:pt x="18" y="12"/>
                    </a:lnTo>
                    <a:lnTo>
                      <a:pt x="18" y="14"/>
                    </a:lnTo>
                    <a:lnTo>
                      <a:pt x="18" y="17"/>
                    </a:lnTo>
                    <a:lnTo>
                      <a:pt x="23" y="19"/>
                    </a:lnTo>
                    <a:lnTo>
                      <a:pt x="21" y="21"/>
                    </a:lnTo>
                    <a:lnTo>
                      <a:pt x="25" y="28"/>
                    </a:lnTo>
                    <a:lnTo>
                      <a:pt x="25" y="31"/>
                    </a:lnTo>
                    <a:lnTo>
                      <a:pt x="28" y="31"/>
                    </a:lnTo>
                    <a:lnTo>
                      <a:pt x="30" y="31"/>
                    </a:lnTo>
                    <a:lnTo>
                      <a:pt x="28" y="33"/>
                    </a:lnTo>
                    <a:lnTo>
                      <a:pt x="35" y="38"/>
                    </a:lnTo>
                    <a:lnTo>
                      <a:pt x="37" y="40"/>
                    </a:lnTo>
                    <a:lnTo>
                      <a:pt x="40" y="38"/>
                    </a:lnTo>
                    <a:lnTo>
                      <a:pt x="37" y="38"/>
                    </a:lnTo>
                    <a:lnTo>
                      <a:pt x="33" y="28"/>
                    </a:lnTo>
                    <a:lnTo>
                      <a:pt x="37" y="26"/>
                    </a:lnTo>
                    <a:lnTo>
                      <a:pt x="35" y="24"/>
                    </a:lnTo>
                    <a:lnTo>
                      <a:pt x="30" y="26"/>
                    </a:lnTo>
                    <a:lnTo>
                      <a:pt x="28" y="24"/>
                    </a:lnTo>
                    <a:lnTo>
                      <a:pt x="30" y="21"/>
                    </a:lnTo>
                    <a:lnTo>
                      <a:pt x="33" y="21"/>
                    </a:lnTo>
                    <a:lnTo>
                      <a:pt x="33" y="19"/>
                    </a:lnTo>
                    <a:lnTo>
                      <a:pt x="35" y="19"/>
                    </a:lnTo>
                    <a:lnTo>
                      <a:pt x="33" y="19"/>
                    </a:lnTo>
                    <a:lnTo>
                      <a:pt x="30" y="17"/>
                    </a:lnTo>
                    <a:lnTo>
                      <a:pt x="28" y="17"/>
                    </a:lnTo>
                    <a:lnTo>
                      <a:pt x="25" y="14"/>
                    </a:lnTo>
                    <a:lnTo>
                      <a:pt x="23" y="9"/>
                    </a:lnTo>
                    <a:lnTo>
                      <a:pt x="25" y="7"/>
                    </a:lnTo>
                    <a:lnTo>
                      <a:pt x="25" y="5"/>
                    </a:lnTo>
                    <a:lnTo>
                      <a:pt x="30" y="0"/>
                    </a:lnTo>
                    <a:lnTo>
                      <a:pt x="35" y="2"/>
                    </a:lnTo>
                    <a:lnTo>
                      <a:pt x="40" y="0"/>
                    </a:lnTo>
                    <a:lnTo>
                      <a:pt x="42" y="5"/>
                    </a:lnTo>
                    <a:lnTo>
                      <a:pt x="49" y="7"/>
                    </a:lnTo>
                    <a:lnTo>
                      <a:pt x="47" y="9"/>
                    </a:lnTo>
                    <a:lnTo>
                      <a:pt x="49" y="12"/>
                    </a:lnTo>
                    <a:lnTo>
                      <a:pt x="49" y="9"/>
                    </a:lnTo>
                    <a:lnTo>
                      <a:pt x="51" y="12"/>
                    </a:lnTo>
                    <a:lnTo>
                      <a:pt x="51" y="9"/>
                    </a:lnTo>
                    <a:lnTo>
                      <a:pt x="49" y="5"/>
                    </a:lnTo>
                    <a:lnTo>
                      <a:pt x="51" y="2"/>
                    </a:lnTo>
                    <a:lnTo>
                      <a:pt x="54" y="2"/>
                    </a:lnTo>
                    <a:lnTo>
                      <a:pt x="56" y="0"/>
                    </a:lnTo>
                    <a:lnTo>
                      <a:pt x="51" y="0"/>
                    </a:lnTo>
                    <a:lnTo>
                      <a:pt x="56" y="0"/>
                    </a:lnTo>
                    <a:lnTo>
                      <a:pt x="59" y="2"/>
                    </a:lnTo>
                    <a:lnTo>
                      <a:pt x="61" y="5"/>
                    </a:lnTo>
                    <a:lnTo>
                      <a:pt x="59" y="5"/>
                    </a:lnTo>
                    <a:lnTo>
                      <a:pt x="63" y="7"/>
                    </a:lnTo>
                    <a:lnTo>
                      <a:pt x="66" y="12"/>
                    </a:lnTo>
                    <a:lnTo>
                      <a:pt x="66" y="21"/>
                    </a:lnTo>
                    <a:lnTo>
                      <a:pt x="68" y="26"/>
                    </a:lnTo>
                    <a:lnTo>
                      <a:pt x="68" y="28"/>
                    </a:lnTo>
                    <a:lnTo>
                      <a:pt x="66" y="35"/>
                    </a:lnTo>
                    <a:lnTo>
                      <a:pt x="68" y="38"/>
                    </a:lnTo>
                    <a:close/>
                  </a:path>
                </a:pathLst>
              </a:custGeom>
              <a:grpFill/>
              <a:ln w="9525">
                <a:noFill/>
                <a:round/>
                <a:headEnd/>
                <a:tailEnd/>
              </a:ln>
            </p:spPr>
            <p:txBody>
              <a:bodyPr/>
              <a:lstStyle/>
              <a:p>
                <a:pPr>
                  <a:defRPr/>
                </a:pPr>
                <a:endParaRPr lang="en-US" sz="1200" kern="0">
                  <a:solidFill>
                    <a:srgbClr val="0096D6"/>
                  </a:solidFill>
                </a:endParaRPr>
              </a:p>
            </p:txBody>
          </p:sp>
          <p:sp>
            <p:nvSpPr>
              <p:cNvPr id="2623" name="Freeform 1199"/>
              <p:cNvSpPr>
                <a:spLocks/>
              </p:cNvSpPr>
              <p:nvPr/>
            </p:nvSpPr>
            <p:spPr bwMode="auto">
              <a:xfrm>
                <a:off x="1520" y="982"/>
                <a:ext cx="70" cy="90"/>
              </a:xfrm>
              <a:custGeom>
                <a:avLst/>
                <a:gdLst>
                  <a:gd name="T0" fmla="*/ 68 w 70"/>
                  <a:gd name="T1" fmla="*/ 45 h 90"/>
                  <a:gd name="T2" fmla="*/ 68 w 70"/>
                  <a:gd name="T3" fmla="*/ 50 h 90"/>
                  <a:gd name="T4" fmla="*/ 63 w 70"/>
                  <a:gd name="T5" fmla="*/ 59 h 90"/>
                  <a:gd name="T6" fmla="*/ 63 w 70"/>
                  <a:gd name="T7" fmla="*/ 64 h 90"/>
                  <a:gd name="T8" fmla="*/ 61 w 70"/>
                  <a:gd name="T9" fmla="*/ 64 h 90"/>
                  <a:gd name="T10" fmla="*/ 61 w 70"/>
                  <a:gd name="T11" fmla="*/ 69 h 90"/>
                  <a:gd name="T12" fmla="*/ 59 w 70"/>
                  <a:gd name="T13" fmla="*/ 73 h 90"/>
                  <a:gd name="T14" fmla="*/ 63 w 70"/>
                  <a:gd name="T15" fmla="*/ 83 h 90"/>
                  <a:gd name="T16" fmla="*/ 59 w 70"/>
                  <a:gd name="T17" fmla="*/ 80 h 90"/>
                  <a:gd name="T18" fmla="*/ 61 w 70"/>
                  <a:gd name="T19" fmla="*/ 87 h 90"/>
                  <a:gd name="T20" fmla="*/ 49 w 70"/>
                  <a:gd name="T21" fmla="*/ 90 h 90"/>
                  <a:gd name="T22" fmla="*/ 47 w 70"/>
                  <a:gd name="T23" fmla="*/ 90 h 90"/>
                  <a:gd name="T24" fmla="*/ 42 w 70"/>
                  <a:gd name="T25" fmla="*/ 90 h 90"/>
                  <a:gd name="T26" fmla="*/ 33 w 70"/>
                  <a:gd name="T27" fmla="*/ 90 h 90"/>
                  <a:gd name="T28" fmla="*/ 28 w 70"/>
                  <a:gd name="T29" fmla="*/ 78 h 90"/>
                  <a:gd name="T30" fmla="*/ 30 w 70"/>
                  <a:gd name="T31" fmla="*/ 76 h 90"/>
                  <a:gd name="T32" fmla="*/ 30 w 70"/>
                  <a:gd name="T33" fmla="*/ 69 h 90"/>
                  <a:gd name="T34" fmla="*/ 35 w 70"/>
                  <a:gd name="T35" fmla="*/ 66 h 90"/>
                  <a:gd name="T36" fmla="*/ 33 w 70"/>
                  <a:gd name="T37" fmla="*/ 64 h 90"/>
                  <a:gd name="T38" fmla="*/ 40 w 70"/>
                  <a:gd name="T39" fmla="*/ 57 h 90"/>
                  <a:gd name="T40" fmla="*/ 49 w 70"/>
                  <a:gd name="T41" fmla="*/ 52 h 90"/>
                  <a:gd name="T42" fmla="*/ 42 w 70"/>
                  <a:gd name="T43" fmla="*/ 52 h 90"/>
                  <a:gd name="T44" fmla="*/ 33 w 70"/>
                  <a:gd name="T45" fmla="*/ 54 h 90"/>
                  <a:gd name="T46" fmla="*/ 16 w 70"/>
                  <a:gd name="T47" fmla="*/ 59 h 90"/>
                  <a:gd name="T48" fmla="*/ 4 w 70"/>
                  <a:gd name="T49" fmla="*/ 64 h 90"/>
                  <a:gd name="T50" fmla="*/ 2 w 70"/>
                  <a:gd name="T51" fmla="*/ 54 h 90"/>
                  <a:gd name="T52" fmla="*/ 9 w 70"/>
                  <a:gd name="T53" fmla="*/ 52 h 90"/>
                  <a:gd name="T54" fmla="*/ 7 w 70"/>
                  <a:gd name="T55" fmla="*/ 45 h 90"/>
                  <a:gd name="T56" fmla="*/ 16 w 70"/>
                  <a:gd name="T57" fmla="*/ 50 h 90"/>
                  <a:gd name="T58" fmla="*/ 16 w 70"/>
                  <a:gd name="T59" fmla="*/ 40 h 90"/>
                  <a:gd name="T60" fmla="*/ 11 w 70"/>
                  <a:gd name="T61" fmla="*/ 35 h 90"/>
                  <a:gd name="T62" fmla="*/ 7 w 70"/>
                  <a:gd name="T63" fmla="*/ 26 h 90"/>
                  <a:gd name="T64" fmla="*/ 11 w 70"/>
                  <a:gd name="T65" fmla="*/ 12 h 90"/>
                  <a:gd name="T66" fmla="*/ 18 w 70"/>
                  <a:gd name="T67" fmla="*/ 14 h 90"/>
                  <a:gd name="T68" fmla="*/ 21 w 70"/>
                  <a:gd name="T69" fmla="*/ 21 h 90"/>
                  <a:gd name="T70" fmla="*/ 28 w 70"/>
                  <a:gd name="T71" fmla="*/ 31 h 90"/>
                  <a:gd name="T72" fmla="*/ 37 w 70"/>
                  <a:gd name="T73" fmla="*/ 40 h 90"/>
                  <a:gd name="T74" fmla="*/ 33 w 70"/>
                  <a:gd name="T75" fmla="*/ 28 h 90"/>
                  <a:gd name="T76" fmla="*/ 28 w 70"/>
                  <a:gd name="T77" fmla="*/ 24 h 90"/>
                  <a:gd name="T78" fmla="*/ 35 w 70"/>
                  <a:gd name="T79" fmla="*/ 19 h 90"/>
                  <a:gd name="T80" fmla="*/ 25 w 70"/>
                  <a:gd name="T81" fmla="*/ 14 h 90"/>
                  <a:gd name="T82" fmla="*/ 25 w 70"/>
                  <a:gd name="T83" fmla="*/ 5 h 90"/>
                  <a:gd name="T84" fmla="*/ 42 w 70"/>
                  <a:gd name="T85" fmla="*/ 5 h 90"/>
                  <a:gd name="T86" fmla="*/ 49 w 70"/>
                  <a:gd name="T87" fmla="*/ 9 h 90"/>
                  <a:gd name="T88" fmla="*/ 51 w 70"/>
                  <a:gd name="T89" fmla="*/ 2 h 90"/>
                  <a:gd name="T90" fmla="*/ 56 w 70"/>
                  <a:gd name="T91" fmla="*/ 0 h 90"/>
                  <a:gd name="T92" fmla="*/ 59 w 70"/>
                  <a:gd name="T93" fmla="*/ 5 h 90"/>
                  <a:gd name="T94" fmla="*/ 68 w 70"/>
                  <a:gd name="T95" fmla="*/ 26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90"/>
                  <a:gd name="T146" fmla="*/ 70 w 7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90">
                    <a:moveTo>
                      <a:pt x="68" y="38"/>
                    </a:moveTo>
                    <a:lnTo>
                      <a:pt x="68" y="38"/>
                    </a:lnTo>
                    <a:lnTo>
                      <a:pt x="68" y="45"/>
                    </a:lnTo>
                    <a:lnTo>
                      <a:pt x="63" y="47"/>
                    </a:lnTo>
                    <a:lnTo>
                      <a:pt x="63" y="50"/>
                    </a:lnTo>
                    <a:lnTo>
                      <a:pt x="68" y="50"/>
                    </a:lnTo>
                    <a:lnTo>
                      <a:pt x="70" y="69"/>
                    </a:lnTo>
                    <a:lnTo>
                      <a:pt x="66" y="59"/>
                    </a:lnTo>
                    <a:lnTo>
                      <a:pt x="66" y="57"/>
                    </a:lnTo>
                    <a:lnTo>
                      <a:pt x="63" y="59"/>
                    </a:lnTo>
                    <a:lnTo>
                      <a:pt x="63" y="57"/>
                    </a:lnTo>
                    <a:lnTo>
                      <a:pt x="61" y="59"/>
                    </a:lnTo>
                    <a:lnTo>
                      <a:pt x="63" y="61"/>
                    </a:lnTo>
                    <a:lnTo>
                      <a:pt x="63" y="64"/>
                    </a:lnTo>
                    <a:lnTo>
                      <a:pt x="63" y="61"/>
                    </a:lnTo>
                    <a:lnTo>
                      <a:pt x="61" y="64"/>
                    </a:lnTo>
                    <a:lnTo>
                      <a:pt x="63" y="66"/>
                    </a:lnTo>
                    <a:lnTo>
                      <a:pt x="61" y="66"/>
                    </a:lnTo>
                    <a:lnTo>
                      <a:pt x="61" y="69"/>
                    </a:lnTo>
                    <a:lnTo>
                      <a:pt x="61" y="71"/>
                    </a:lnTo>
                    <a:lnTo>
                      <a:pt x="61" y="69"/>
                    </a:lnTo>
                    <a:lnTo>
                      <a:pt x="59" y="71"/>
                    </a:lnTo>
                    <a:lnTo>
                      <a:pt x="59" y="73"/>
                    </a:lnTo>
                    <a:lnTo>
                      <a:pt x="61" y="73"/>
                    </a:lnTo>
                    <a:lnTo>
                      <a:pt x="66" y="83"/>
                    </a:lnTo>
                    <a:lnTo>
                      <a:pt x="63" y="83"/>
                    </a:lnTo>
                    <a:lnTo>
                      <a:pt x="61" y="80"/>
                    </a:lnTo>
                    <a:lnTo>
                      <a:pt x="61" y="78"/>
                    </a:lnTo>
                    <a:lnTo>
                      <a:pt x="59" y="80"/>
                    </a:lnTo>
                    <a:lnTo>
                      <a:pt x="59" y="83"/>
                    </a:lnTo>
                    <a:lnTo>
                      <a:pt x="61" y="85"/>
                    </a:lnTo>
                    <a:lnTo>
                      <a:pt x="61" y="87"/>
                    </a:lnTo>
                    <a:lnTo>
                      <a:pt x="54" y="90"/>
                    </a:lnTo>
                    <a:lnTo>
                      <a:pt x="54" y="87"/>
                    </a:lnTo>
                    <a:lnTo>
                      <a:pt x="51" y="90"/>
                    </a:lnTo>
                    <a:lnTo>
                      <a:pt x="49" y="90"/>
                    </a:lnTo>
                    <a:lnTo>
                      <a:pt x="49" y="87"/>
                    </a:lnTo>
                    <a:lnTo>
                      <a:pt x="49" y="85"/>
                    </a:lnTo>
                    <a:lnTo>
                      <a:pt x="49" y="87"/>
                    </a:lnTo>
                    <a:lnTo>
                      <a:pt x="47" y="90"/>
                    </a:lnTo>
                    <a:lnTo>
                      <a:pt x="44" y="90"/>
                    </a:lnTo>
                    <a:lnTo>
                      <a:pt x="44" y="85"/>
                    </a:lnTo>
                    <a:lnTo>
                      <a:pt x="44" y="87"/>
                    </a:lnTo>
                    <a:lnTo>
                      <a:pt x="42" y="90"/>
                    </a:lnTo>
                    <a:lnTo>
                      <a:pt x="42" y="87"/>
                    </a:lnTo>
                    <a:lnTo>
                      <a:pt x="42" y="85"/>
                    </a:lnTo>
                    <a:lnTo>
                      <a:pt x="40" y="90"/>
                    </a:lnTo>
                    <a:lnTo>
                      <a:pt x="33" y="90"/>
                    </a:lnTo>
                    <a:lnTo>
                      <a:pt x="30" y="90"/>
                    </a:lnTo>
                    <a:lnTo>
                      <a:pt x="28" y="87"/>
                    </a:lnTo>
                    <a:lnTo>
                      <a:pt x="28" y="80"/>
                    </a:lnTo>
                    <a:lnTo>
                      <a:pt x="28" y="78"/>
                    </a:lnTo>
                    <a:lnTo>
                      <a:pt x="33" y="78"/>
                    </a:lnTo>
                    <a:lnTo>
                      <a:pt x="35" y="78"/>
                    </a:lnTo>
                    <a:lnTo>
                      <a:pt x="30" y="76"/>
                    </a:lnTo>
                    <a:lnTo>
                      <a:pt x="33" y="73"/>
                    </a:lnTo>
                    <a:lnTo>
                      <a:pt x="28" y="73"/>
                    </a:lnTo>
                    <a:lnTo>
                      <a:pt x="28" y="71"/>
                    </a:lnTo>
                    <a:lnTo>
                      <a:pt x="30" y="69"/>
                    </a:lnTo>
                    <a:lnTo>
                      <a:pt x="25" y="66"/>
                    </a:lnTo>
                    <a:lnTo>
                      <a:pt x="30" y="66"/>
                    </a:lnTo>
                    <a:lnTo>
                      <a:pt x="33" y="66"/>
                    </a:lnTo>
                    <a:lnTo>
                      <a:pt x="35" y="66"/>
                    </a:lnTo>
                    <a:lnTo>
                      <a:pt x="33" y="64"/>
                    </a:lnTo>
                    <a:lnTo>
                      <a:pt x="37" y="64"/>
                    </a:lnTo>
                    <a:lnTo>
                      <a:pt x="37" y="61"/>
                    </a:lnTo>
                    <a:lnTo>
                      <a:pt x="33" y="64"/>
                    </a:lnTo>
                    <a:lnTo>
                      <a:pt x="37" y="61"/>
                    </a:lnTo>
                    <a:lnTo>
                      <a:pt x="35" y="59"/>
                    </a:lnTo>
                    <a:lnTo>
                      <a:pt x="37" y="59"/>
                    </a:lnTo>
                    <a:lnTo>
                      <a:pt x="40" y="57"/>
                    </a:lnTo>
                    <a:lnTo>
                      <a:pt x="37" y="54"/>
                    </a:lnTo>
                    <a:lnTo>
                      <a:pt x="40" y="54"/>
                    </a:lnTo>
                    <a:lnTo>
                      <a:pt x="49" y="52"/>
                    </a:lnTo>
                    <a:lnTo>
                      <a:pt x="49" y="50"/>
                    </a:lnTo>
                    <a:lnTo>
                      <a:pt x="42" y="52"/>
                    </a:lnTo>
                    <a:lnTo>
                      <a:pt x="40" y="50"/>
                    </a:lnTo>
                    <a:lnTo>
                      <a:pt x="37" y="52"/>
                    </a:lnTo>
                    <a:lnTo>
                      <a:pt x="35" y="52"/>
                    </a:lnTo>
                    <a:lnTo>
                      <a:pt x="33" y="54"/>
                    </a:lnTo>
                    <a:lnTo>
                      <a:pt x="30" y="54"/>
                    </a:lnTo>
                    <a:lnTo>
                      <a:pt x="21" y="57"/>
                    </a:lnTo>
                    <a:lnTo>
                      <a:pt x="16" y="57"/>
                    </a:lnTo>
                    <a:lnTo>
                      <a:pt x="16" y="59"/>
                    </a:lnTo>
                    <a:lnTo>
                      <a:pt x="14" y="57"/>
                    </a:lnTo>
                    <a:lnTo>
                      <a:pt x="11" y="59"/>
                    </a:lnTo>
                    <a:lnTo>
                      <a:pt x="4" y="61"/>
                    </a:lnTo>
                    <a:lnTo>
                      <a:pt x="4" y="64"/>
                    </a:lnTo>
                    <a:lnTo>
                      <a:pt x="0" y="61"/>
                    </a:lnTo>
                    <a:lnTo>
                      <a:pt x="0" y="57"/>
                    </a:lnTo>
                    <a:lnTo>
                      <a:pt x="2" y="57"/>
                    </a:lnTo>
                    <a:lnTo>
                      <a:pt x="2" y="54"/>
                    </a:lnTo>
                    <a:lnTo>
                      <a:pt x="2" y="52"/>
                    </a:lnTo>
                    <a:lnTo>
                      <a:pt x="4" y="52"/>
                    </a:lnTo>
                    <a:lnTo>
                      <a:pt x="9" y="54"/>
                    </a:lnTo>
                    <a:lnTo>
                      <a:pt x="9" y="52"/>
                    </a:lnTo>
                    <a:lnTo>
                      <a:pt x="7" y="52"/>
                    </a:lnTo>
                    <a:lnTo>
                      <a:pt x="7" y="50"/>
                    </a:lnTo>
                    <a:lnTo>
                      <a:pt x="7" y="45"/>
                    </a:lnTo>
                    <a:lnTo>
                      <a:pt x="9" y="43"/>
                    </a:lnTo>
                    <a:lnTo>
                      <a:pt x="11" y="43"/>
                    </a:lnTo>
                    <a:lnTo>
                      <a:pt x="16" y="47"/>
                    </a:lnTo>
                    <a:lnTo>
                      <a:pt x="16" y="50"/>
                    </a:lnTo>
                    <a:lnTo>
                      <a:pt x="18" y="50"/>
                    </a:lnTo>
                    <a:lnTo>
                      <a:pt x="18" y="45"/>
                    </a:lnTo>
                    <a:lnTo>
                      <a:pt x="14" y="43"/>
                    </a:lnTo>
                    <a:lnTo>
                      <a:pt x="16" y="40"/>
                    </a:lnTo>
                    <a:lnTo>
                      <a:pt x="18" y="38"/>
                    </a:lnTo>
                    <a:lnTo>
                      <a:pt x="18" y="35"/>
                    </a:lnTo>
                    <a:lnTo>
                      <a:pt x="11" y="38"/>
                    </a:lnTo>
                    <a:lnTo>
                      <a:pt x="11" y="35"/>
                    </a:lnTo>
                    <a:lnTo>
                      <a:pt x="9" y="33"/>
                    </a:lnTo>
                    <a:lnTo>
                      <a:pt x="9" y="28"/>
                    </a:lnTo>
                    <a:lnTo>
                      <a:pt x="11" y="26"/>
                    </a:lnTo>
                    <a:lnTo>
                      <a:pt x="7" y="26"/>
                    </a:lnTo>
                    <a:lnTo>
                      <a:pt x="7" y="19"/>
                    </a:lnTo>
                    <a:lnTo>
                      <a:pt x="9" y="14"/>
                    </a:lnTo>
                    <a:lnTo>
                      <a:pt x="11" y="12"/>
                    </a:lnTo>
                    <a:lnTo>
                      <a:pt x="16" y="14"/>
                    </a:lnTo>
                    <a:lnTo>
                      <a:pt x="18" y="12"/>
                    </a:lnTo>
                    <a:lnTo>
                      <a:pt x="18" y="14"/>
                    </a:lnTo>
                    <a:lnTo>
                      <a:pt x="18" y="17"/>
                    </a:lnTo>
                    <a:lnTo>
                      <a:pt x="23" y="19"/>
                    </a:lnTo>
                    <a:lnTo>
                      <a:pt x="21" y="21"/>
                    </a:lnTo>
                    <a:lnTo>
                      <a:pt x="25" y="28"/>
                    </a:lnTo>
                    <a:lnTo>
                      <a:pt x="25" y="31"/>
                    </a:lnTo>
                    <a:lnTo>
                      <a:pt x="28" y="31"/>
                    </a:lnTo>
                    <a:lnTo>
                      <a:pt x="30" y="31"/>
                    </a:lnTo>
                    <a:lnTo>
                      <a:pt x="28" y="33"/>
                    </a:lnTo>
                    <a:lnTo>
                      <a:pt x="35" y="38"/>
                    </a:lnTo>
                    <a:lnTo>
                      <a:pt x="37" y="40"/>
                    </a:lnTo>
                    <a:lnTo>
                      <a:pt x="40" y="38"/>
                    </a:lnTo>
                    <a:lnTo>
                      <a:pt x="37" y="38"/>
                    </a:lnTo>
                    <a:lnTo>
                      <a:pt x="33" y="28"/>
                    </a:lnTo>
                    <a:lnTo>
                      <a:pt x="37" y="26"/>
                    </a:lnTo>
                    <a:lnTo>
                      <a:pt x="35" y="24"/>
                    </a:lnTo>
                    <a:lnTo>
                      <a:pt x="30" y="26"/>
                    </a:lnTo>
                    <a:lnTo>
                      <a:pt x="28" y="24"/>
                    </a:lnTo>
                    <a:lnTo>
                      <a:pt x="30" y="21"/>
                    </a:lnTo>
                    <a:lnTo>
                      <a:pt x="33" y="21"/>
                    </a:lnTo>
                    <a:lnTo>
                      <a:pt x="33" y="19"/>
                    </a:lnTo>
                    <a:lnTo>
                      <a:pt x="35" y="19"/>
                    </a:lnTo>
                    <a:lnTo>
                      <a:pt x="33" y="19"/>
                    </a:lnTo>
                    <a:lnTo>
                      <a:pt x="30" y="17"/>
                    </a:lnTo>
                    <a:lnTo>
                      <a:pt x="28" y="17"/>
                    </a:lnTo>
                    <a:lnTo>
                      <a:pt x="25" y="14"/>
                    </a:lnTo>
                    <a:lnTo>
                      <a:pt x="23" y="9"/>
                    </a:lnTo>
                    <a:lnTo>
                      <a:pt x="25" y="7"/>
                    </a:lnTo>
                    <a:lnTo>
                      <a:pt x="25" y="5"/>
                    </a:lnTo>
                    <a:lnTo>
                      <a:pt x="30" y="0"/>
                    </a:lnTo>
                    <a:lnTo>
                      <a:pt x="35" y="2"/>
                    </a:lnTo>
                    <a:lnTo>
                      <a:pt x="40" y="0"/>
                    </a:lnTo>
                    <a:lnTo>
                      <a:pt x="42" y="5"/>
                    </a:lnTo>
                    <a:lnTo>
                      <a:pt x="49" y="7"/>
                    </a:lnTo>
                    <a:lnTo>
                      <a:pt x="47" y="9"/>
                    </a:lnTo>
                    <a:lnTo>
                      <a:pt x="49" y="12"/>
                    </a:lnTo>
                    <a:lnTo>
                      <a:pt x="49" y="9"/>
                    </a:lnTo>
                    <a:lnTo>
                      <a:pt x="51" y="12"/>
                    </a:lnTo>
                    <a:lnTo>
                      <a:pt x="51" y="9"/>
                    </a:lnTo>
                    <a:lnTo>
                      <a:pt x="49" y="5"/>
                    </a:lnTo>
                    <a:lnTo>
                      <a:pt x="51" y="2"/>
                    </a:lnTo>
                    <a:lnTo>
                      <a:pt x="54" y="2"/>
                    </a:lnTo>
                    <a:lnTo>
                      <a:pt x="56" y="0"/>
                    </a:lnTo>
                    <a:lnTo>
                      <a:pt x="51" y="0"/>
                    </a:lnTo>
                    <a:lnTo>
                      <a:pt x="56" y="0"/>
                    </a:lnTo>
                    <a:lnTo>
                      <a:pt x="59" y="2"/>
                    </a:lnTo>
                    <a:lnTo>
                      <a:pt x="61" y="5"/>
                    </a:lnTo>
                    <a:lnTo>
                      <a:pt x="59" y="5"/>
                    </a:lnTo>
                    <a:lnTo>
                      <a:pt x="63" y="7"/>
                    </a:lnTo>
                    <a:lnTo>
                      <a:pt x="66" y="12"/>
                    </a:lnTo>
                    <a:lnTo>
                      <a:pt x="66" y="21"/>
                    </a:lnTo>
                    <a:lnTo>
                      <a:pt x="68" y="26"/>
                    </a:lnTo>
                    <a:lnTo>
                      <a:pt x="68" y="28"/>
                    </a:lnTo>
                    <a:lnTo>
                      <a:pt x="66" y="35"/>
                    </a:lnTo>
                    <a:lnTo>
                      <a:pt x="68" y="38"/>
                    </a:lnTo>
                  </a:path>
                </a:pathLst>
              </a:custGeom>
              <a:grpFill/>
              <a:ln w="9525">
                <a:noFill/>
                <a:round/>
                <a:headEnd/>
                <a:tailEnd/>
              </a:ln>
            </p:spPr>
            <p:txBody>
              <a:bodyPr/>
              <a:lstStyle/>
              <a:p>
                <a:pPr>
                  <a:defRPr/>
                </a:pPr>
                <a:endParaRPr lang="en-US" sz="1200" kern="0">
                  <a:solidFill>
                    <a:srgbClr val="0096D6"/>
                  </a:solidFill>
                </a:endParaRPr>
              </a:p>
            </p:txBody>
          </p:sp>
          <p:sp>
            <p:nvSpPr>
              <p:cNvPr id="2624" name="Freeform 1200"/>
              <p:cNvSpPr>
                <a:spLocks/>
              </p:cNvSpPr>
              <p:nvPr/>
            </p:nvSpPr>
            <p:spPr bwMode="auto">
              <a:xfrm>
                <a:off x="1522" y="904"/>
                <a:ext cx="21" cy="14"/>
              </a:xfrm>
              <a:custGeom>
                <a:avLst/>
                <a:gdLst>
                  <a:gd name="T0" fmla="*/ 7 w 21"/>
                  <a:gd name="T1" fmla="*/ 2 h 14"/>
                  <a:gd name="T2" fmla="*/ 12 w 21"/>
                  <a:gd name="T3" fmla="*/ 0 h 14"/>
                  <a:gd name="T4" fmla="*/ 21 w 21"/>
                  <a:gd name="T5" fmla="*/ 7 h 14"/>
                  <a:gd name="T6" fmla="*/ 21 w 21"/>
                  <a:gd name="T7" fmla="*/ 12 h 14"/>
                  <a:gd name="T8" fmla="*/ 16 w 21"/>
                  <a:gd name="T9" fmla="*/ 10 h 14"/>
                  <a:gd name="T10" fmla="*/ 14 w 21"/>
                  <a:gd name="T11" fmla="*/ 12 h 14"/>
                  <a:gd name="T12" fmla="*/ 12 w 21"/>
                  <a:gd name="T13" fmla="*/ 14 h 14"/>
                  <a:gd name="T14" fmla="*/ 7 w 21"/>
                  <a:gd name="T15" fmla="*/ 14 h 14"/>
                  <a:gd name="T16" fmla="*/ 0 w 21"/>
                  <a:gd name="T17" fmla="*/ 7 h 14"/>
                  <a:gd name="T18" fmla="*/ 0 w 21"/>
                  <a:gd name="T19" fmla="*/ 5 h 14"/>
                  <a:gd name="T20" fmla="*/ 5 w 21"/>
                  <a:gd name="T21" fmla="*/ 0 h 14"/>
                  <a:gd name="T22" fmla="*/ 7 w 21"/>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2"/>
                    </a:moveTo>
                    <a:lnTo>
                      <a:pt x="12" y="0"/>
                    </a:lnTo>
                    <a:lnTo>
                      <a:pt x="21" y="7"/>
                    </a:lnTo>
                    <a:lnTo>
                      <a:pt x="21" y="12"/>
                    </a:lnTo>
                    <a:lnTo>
                      <a:pt x="16" y="10"/>
                    </a:lnTo>
                    <a:lnTo>
                      <a:pt x="14" y="12"/>
                    </a:lnTo>
                    <a:lnTo>
                      <a:pt x="12" y="14"/>
                    </a:lnTo>
                    <a:lnTo>
                      <a:pt x="7" y="14"/>
                    </a:lnTo>
                    <a:lnTo>
                      <a:pt x="0" y="7"/>
                    </a:lnTo>
                    <a:lnTo>
                      <a:pt x="0" y="5"/>
                    </a:lnTo>
                    <a:lnTo>
                      <a:pt x="5" y="0"/>
                    </a:lnTo>
                    <a:lnTo>
                      <a:pt x="7" y="2"/>
                    </a:lnTo>
                    <a:close/>
                  </a:path>
                </a:pathLst>
              </a:custGeom>
              <a:grpFill/>
              <a:ln w="9525">
                <a:noFill/>
                <a:round/>
                <a:headEnd/>
                <a:tailEnd/>
              </a:ln>
            </p:spPr>
            <p:txBody>
              <a:bodyPr/>
              <a:lstStyle/>
              <a:p>
                <a:pPr>
                  <a:defRPr/>
                </a:pPr>
                <a:endParaRPr lang="en-US" sz="1200" kern="0">
                  <a:solidFill>
                    <a:srgbClr val="0096D6"/>
                  </a:solidFill>
                </a:endParaRPr>
              </a:p>
            </p:txBody>
          </p:sp>
          <p:sp>
            <p:nvSpPr>
              <p:cNvPr id="2625" name="Freeform 1201"/>
              <p:cNvSpPr>
                <a:spLocks/>
              </p:cNvSpPr>
              <p:nvPr/>
            </p:nvSpPr>
            <p:spPr bwMode="auto">
              <a:xfrm>
                <a:off x="1522" y="904"/>
                <a:ext cx="21" cy="14"/>
              </a:xfrm>
              <a:custGeom>
                <a:avLst/>
                <a:gdLst>
                  <a:gd name="T0" fmla="*/ 7 w 21"/>
                  <a:gd name="T1" fmla="*/ 2 h 14"/>
                  <a:gd name="T2" fmla="*/ 12 w 21"/>
                  <a:gd name="T3" fmla="*/ 0 h 14"/>
                  <a:gd name="T4" fmla="*/ 21 w 21"/>
                  <a:gd name="T5" fmla="*/ 7 h 14"/>
                  <a:gd name="T6" fmla="*/ 21 w 21"/>
                  <a:gd name="T7" fmla="*/ 12 h 14"/>
                  <a:gd name="T8" fmla="*/ 16 w 21"/>
                  <a:gd name="T9" fmla="*/ 10 h 14"/>
                  <a:gd name="T10" fmla="*/ 14 w 21"/>
                  <a:gd name="T11" fmla="*/ 12 h 14"/>
                  <a:gd name="T12" fmla="*/ 12 w 21"/>
                  <a:gd name="T13" fmla="*/ 14 h 14"/>
                  <a:gd name="T14" fmla="*/ 7 w 21"/>
                  <a:gd name="T15" fmla="*/ 14 h 14"/>
                  <a:gd name="T16" fmla="*/ 0 w 21"/>
                  <a:gd name="T17" fmla="*/ 7 h 14"/>
                  <a:gd name="T18" fmla="*/ 0 w 21"/>
                  <a:gd name="T19" fmla="*/ 5 h 14"/>
                  <a:gd name="T20" fmla="*/ 5 w 21"/>
                  <a:gd name="T21" fmla="*/ 0 h 14"/>
                  <a:gd name="T22" fmla="*/ 7 w 21"/>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2"/>
                    </a:moveTo>
                    <a:lnTo>
                      <a:pt x="12" y="0"/>
                    </a:lnTo>
                    <a:lnTo>
                      <a:pt x="21" y="7"/>
                    </a:lnTo>
                    <a:lnTo>
                      <a:pt x="21" y="12"/>
                    </a:lnTo>
                    <a:lnTo>
                      <a:pt x="16" y="10"/>
                    </a:lnTo>
                    <a:lnTo>
                      <a:pt x="14" y="12"/>
                    </a:lnTo>
                    <a:lnTo>
                      <a:pt x="12" y="14"/>
                    </a:lnTo>
                    <a:lnTo>
                      <a:pt x="7" y="14"/>
                    </a:lnTo>
                    <a:lnTo>
                      <a:pt x="0" y="7"/>
                    </a:lnTo>
                    <a:lnTo>
                      <a:pt x="0" y="5"/>
                    </a:lnTo>
                    <a:lnTo>
                      <a:pt x="5" y="0"/>
                    </a:lnTo>
                    <a:lnTo>
                      <a:pt x="7" y="2"/>
                    </a:lnTo>
                  </a:path>
                </a:pathLst>
              </a:custGeom>
              <a:grpFill/>
              <a:ln w="9525">
                <a:noFill/>
                <a:round/>
                <a:headEnd/>
                <a:tailEnd/>
              </a:ln>
            </p:spPr>
            <p:txBody>
              <a:bodyPr/>
              <a:lstStyle/>
              <a:p>
                <a:pPr>
                  <a:defRPr/>
                </a:pPr>
                <a:endParaRPr lang="en-US" sz="1200" kern="0">
                  <a:solidFill>
                    <a:srgbClr val="0096D6"/>
                  </a:solidFill>
                </a:endParaRPr>
              </a:p>
            </p:txBody>
          </p:sp>
          <p:sp>
            <p:nvSpPr>
              <p:cNvPr id="2626" name="Freeform 1202"/>
              <p:cNvSpPr>
                <a:spLocks/>
              </p:cNvSpPr>
              <p:nvPr/>
            </p:nvSpPr>
            <p:spPr bwMode="auto">
              <a:xfrm>
                <a:off x="1477" y="916"/>
                <a:ext cx="24" cy="40"/>
              </a:xfrm>
              <a:custGeom>
                <a:avLst/>
                <a:gdLst>
                  <a:gd name="T0" fmla="*/ 12 w 24"/>
                  <a:gd name="T1" fmla="*/ 12 h 40"/>
                  <a:gd name="T2" fmla="*/ 14 w 24"/>
                  <a:gd name="T3" fmla="*/ 16 h 40"/>
                  <a:gd name="T4" fmla="*/ 14 w 24"/>
                  <a:gd name="T5" fmla="*/ 19 h 40"/>
                  <a:gd name="T6" fmla="*/ 14 w 24"/>
                  <a:gd name="T7" fmla="*/ 21 h 40"/>
                  <a:gd name="T8" fmla="*/ 17 w 24"/>
                  <a:gd name="T9" fmla="*/ 21 h 40"/>
                  <a:gd name="T10" fmla="*/ 17 w 24"/>
                  <a:gd name="T11" fmla="*/ 23 h 40"/>
                  <a:gd name="T12" fmla="*/ 21 w 24"/>
                  <a:gd name="T13" fmla="*/ 28 h 40"/>
                  <a:gd name="T14" fmla="*/ 21 w 24"/>
                  <a:gd name="T15" fmla="*/ 31 h 40"/>
                  <a:gd name="T16" fmla="*/ 24 w 24"/>
                  <a:gd name="T17" fmla="*/ 33 h 40"/>
                  <a:gd name="T18" fmla="*/ 24 w 24"/>
                  <a:gd name="T19" fmla="*/ 35 h 40"/>
                  <a:gd name="T20" fmla="*/ 21 w 24"/>
                  <a:gd name="T21" fmla="*/ 38 h 40"/>
                  <a:gd name="T22" fmla="*/ 19 w 24"/>
                  <a:gd name="T23" fmla="*/ 38 h 40"/>
                  <a:gd name="T24" fmla="*/ 19 w 24"/>
                  <a:gd name="T25" fmla="*/ 40 h 40"/>
                  <a:gd name="T26" fmla="*/ 14 w 24"/>
                  <a:gd name="T27" fmla="*/ 38 h 40"/>
                  <a:gd name="T28" fmla="*/ 12 w 24"/>
                  <a:gd name="T29" fmla="*/ 38 h 40"/>
                  <a:gd name="T30" fmla="*/ 5 w 24"/>
                  <a:gd name="T31" fmla="*/ 19 h 40"/>
                  <a:gd name="T32" fmla="*/ 5 w 24"/>
                  <a:gd name="T33" fmla="*/ 16 h 40"/>
                  <a:gd name="T34" fmla="*/ 0 w 24"/>
                  <a:gd name="T35" fmla="*/ 2 h 40"/>
                  <a:gd name="T36" fmla="*/ 0 w 24"/>
                  <a:gd name="T37" fmla="*/ 0 h 40"/>
                  <a:gd name="T38" fmla="*/ 2 w 24"/>
                  <a:gd name="T39" fmla="*/ 2 h 40"/>
                  <a:gd name="T40" fmla="*/ 5 w 24"/>
                  <a:gd name="T41" fmla="*/ 2 h 40"/>
                  <a:gd name="T42" fmla="*/ 7 w 24"/>
                  <a:gd name="T43" fmla="*/ 5 h 40"/>
                  <a:gd name="T44" fmla="*/ 9 w 24"/>
                  <a:gd name="T45" fmla="*/ 7 h 40"/>
                  <a:gd name="T46" fmla="*/ 12 w 24"/>
                  <a:gd name="T47" fmla="*/ 9 h 40"/>
                  <a:gd name="T48" fmla="*/ 12 w 24"/>
                  <a:gd name="T49" fmla="*/ 12 h 40"/>
                  <a:gd name="T50" fmla="*/ 12 w 24"/>
                  <a:gd name="T51" fmla="*/ 12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40"/>
                  <a:gd name="T80" fmla="*/ 24 w 24"/>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40">
                    <a:moveTo>
                      <a:pt x="12" y="12"/>
                    </a:moveTo>
                    <a:lnTo>
                      <a:pt x="14" y="16"/>
                    </a:lnTo>
                    <a:lnTo>
                      <a:pt x="14" y="19"/>
                    </a:lnTo>
                    <a:lnTo>
                      <a:pt x="14" y="21"/>
                    </a:lnTo>
                    <a:lnTo>
                      <a:pt x="17" y="21"/>
                    </a:lnTo>
                    <a:lnTo>
                      <a:pt x="17" y="23"/>
                    </a:lnTo>
                    <a:lnTo>
                      <a:pt x="21" y="28"/>
                    </a:lnTo>
                    <a:lnTo>
                      <a:pt x="21" y="31"/>
                    </a:lnTo>
                    <a:lnTo>
                      <a:pt x="24" y="33"/>
                    </a:lnTo>
                    <a:lnTo>
                      <a:pt x="24" y="35"/>
                    </a:lnTo>
                    <a:lnTo>
                      <a:pt x="21" y="38"/>
                    </a:lnTo>
                    <a:lnTo>
                      <a:pt x="19" y="38"/>
                    </a:lnTo>
                    <a:lnTo>
                      <a:pt x="19" y="40"/>
                    </a:lnTo>
                    <a:lnTo>
                      <a:pt x="14" y="38"/>
                    </a:lnTo>
                    <a:lnTo>
                      <a:pt x="12" y="38"/>
                    </a:lnTo>
                    <a:lnTo>
                      <a:pt x="5" y="19"/>
                    </a:lnTo>
                    <a:lnTo>
                      <a:pt x="5" y="16"/>
                    </a:lnTo>
                    <a:lnTo>
                      <a:pt x="0" y="2"/>
                    </a:lnTo>
                    <a:lnTo>
                      <a:pt x="0" y="0"/>
                    </a:lnTo>
                    <a:lnTo>
                      <a:pt x="2" y="2"/>
                    </a:lnTo>
                    <a:lnTo>
                      <a:pt x="5" y="2"/>
                    </a:lnTo>
                    <a:lnTo>
                      <a:pt x="7" y="5"/>
                    </a:lnTo>
                    <a:lnTo>
                      <a:pt x="9" y="7"/>
                    </a:lnTo>
                    <a:lnTo>
                      <a:pt x="12" y="9"/>
                    </a:lnTo>
                    <a:lnTo>
                      <a:pt x="12" y="12"/>
                    </a:lnTo>
                    <a:close/>
                  </a:path>
                </a:pathLst>
              </a:custGeom>
              <a:grpFill/>
              <a:ln w="9525">
                <a:noFill/>
                <a:round/>
                <a:headEnd/>
                <a:tailEnd/>
              </a:ln>
            </p:spPr>
            <p:txBody>
              <a:bodyPr/>
              <a:lstStyle/>
              <a:p>
                <a:pPr>
                  <a:defRPr/>
                </a:pPr>
                <a:endParaRPr lang="en-US" sz="1200" kern="0">
                  <a:solidFill>
                    <a:srgbClr val="0096D6"/>
                  </a:solidFill>
                </a:endParaRPr>
              </a:p>
            </p:txBody>
          </p:sp>
          <p:sp>
            <p:nvSpPr>
              <p:cNvPr id="2627" name="Freeform 1203"/>
              <p:cNvSpPr>
                <a:spLocks/>
              </p:cNvSpPr>
              <p:nvPr/>
            </p:nvSpPr>
            <p:spPr bwMode="auto">
              <a:xfrm>
                <a:off x="1477" y="916"/>
                <a:ext cx="24" cy="40"/>
              </a:xfrm>
              <a:custGeom>
                <a:avLst/>
                <a:gdLst>
                  <a:gd name="T0" fmla="*/ 12 w 24"/>
                  <a:gd name="T1" fmla="*/ 12 h 40"/>
                  <a:gd name="T2" fmla="*/ 14 w 24"/>
                  <a:gd name="T3" fmla="*/ 16 h 40"/>
                  <a:gd name="T4" fmla="*/ 14 w 24"/>
                  <a:gd name="T5" fmla="*/ 19 h 40"/>
                  <a:gd name="T6" fmla="*/ 14 w 24"/>
                  <a:gd name="T7" fmla="*/ 21 h 40"/>
                  <a:gd name="T8" fmla="*/ 17 w 24"/>
                  <a:gd name="T9" fmla="*/ 21 h 40"/>
                  <a:gd name="T10" fmla="*/ 17 w 24"/>
                  <a:gd name="T11" fmla="*/ 23 h 40"/>
                  <a:gd name="T12" fmla="*/ 21 w 24"/>
                  <a:gd name="T13" fmla="*/ 28 h 40"/>
                  <a:gd name="T14" fmla="*/ 21 w 24"/>
                  <a:gd name="T15" fmla="*/ 31 h 40"/>
                  <a:gd name="T16" fmla="*/ 24 w 24"/>
                  <a:gd name="T17" fmla="*/ 33 h 40"/>
                  <a:gd name="T18" fmla="*/ 24 w 24"/>
                  <a:gd name="T19" fmla="*/ 35 h 40"/>
                  <a:gd name="T20" fmla="*/ 21 w 24"/>
                  <a:gd name="T21" fmla="*/ 38 h 40"/>
                  <a:gd name="T22" fmla="*/ 19 w 24"/>
                  <a:gd name="T23" fmla="*/ 38 h 40"/>
                  <a:gd name="T24" fmla="*/ 19 w 24"/>
                  <a:gd name="T25" fmla="*/ 40 h 40"/>
                  <a:gd name="T26" fmla="*/ 14 w 24"/>
                  <a:gd name="T27" fmla="*/ 38 h 40"/>
                  <a:gd name="T28" fmla="*/ 12 w 24"/>
                  <a:gd name="T29" fmla="*/ 38 h 40"/>
                  <a:gd name="T30" fmla="*/ 5 w 24"/>
                  <a:gd name="T31" fmla="*/ 19 h 40"/>
                  <a:gd name="T32" fmla="*/ 5 w 24"/>
                  <a:gd name="T33" fmla="*/ 16 h 40"/>
                  <a:gd name="T34" fmla="*/ 0 w 24"/>
                  <a:gd name="T35" fmla="*/ 2 h 40"/>
                  <a:gd name="T36" fmla="*/ 0 w 24"/>
                  <a:gd name="T37" fmla="*/ 0 h 40"/>
                  <a:gd name="T38" fmla="*/ 2 w 24"/>
                  <a:gd name="T39" fmla="*/ 2 h 40"/>
                  <a:gd name="T40" fmla="*/ 5 w 24"/>
                  <a:gd name="T41" fmla="*/ 2 h 40"/>
                  <a:gd name="T42" fmla="*/ 7 w 24"/>
                  <a:gd name="T43" fmla="*/ 5 h 40"/>
                  <a:gd name="T44" fmla="*/ 9 w 24"/>
                  <a:gd name="T45" fmla="*/ 7 h 40"/>
                  <a:gd name="T46" fmla="*/ 12 w 24"/>
                  <a:gd name="T47" fmla="*/ 9 h 40"/>
                  <a:gd name="T48" fmla="*/ 12 w 24"/>
                  <a:gd name="T49" fmla="*/ 12 h 40"/>
                  <a:gd name="T50" fmla="*/ 12 w 24"/>
                  <a:gd name="T51" fmla="*/ 12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40"/>
                  <a:gd name="T80" fmla="*/ 24 w 24"/>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40">
                    <a:moveTo>
                      <a:pt x="12" y="12"/>
                    </a:moveTo>
                    <a:lnTo>
                      <a:pt x="14" y="16"/>
                    </a:lnTo>
                    <a:lnTo>
                      <a:pt x="14" y="19"/>
                    </a:lnTo>
                    <a:lnTo>
                      <a:pt x="14" y="21"/>
                    </a:lnTo>
                    <a:lnTo>
                      <a:pt x="17" y="21"/>
                    </a:lnTo>
                    <a:lnTo>
                      <a:pt x="17" y="23"/>
                    </a:lnTo>
                    <a:lnTo>
                      <a:pt x="21" y="28"/>
                    </a:lnTo>
                    <a:lnTo>
                      <a:pt x="21" y="31"/>
                    </a:lnTo>
                    <a:lnTo>
                      <a:pt x="24" y="33"/>
                    </a:lnTo>
                    <a:lnTo>
                      <a:pt x="24" y="35"/>
                    </a:lnTo>
                    <a:lnTo>
                      <a:pt x="21" y="38"/>
                    </a:lnTo>
                    <a:lnTo>
                      <a:pt x="19" y="38"/>
                    </a:lnTo>
                    <a:lnTo>
                      <a:pt x="19" y="40"/>
                    </a:lnTo>
                    <a:lnTo>
                      <a:pt x="14" y="38"/>
                    </a:lnTo>
                    <a:lnTo>
                      <a:pt x="12" y="38"/>
                    </a:lnTo>
                    <a:lnTo>
                      <a:pt x="5" y="19"/>
                    </a:lnTo>
                    <a:lnTo>
                      <a:pt x="5" y="16"/>
                    </a:lnTo>
                    <a:lnTo>
                      <a:pt x="0" y="2"/>
                    </a:lnTo>
                    <a:lnTo>
                      <a:pt x="0" y="0"/>
                    </a:lnTo>
                    <a:lnTo>
                      <a:pt x="2" y="2"/>
                    </a:lnTo>
                    <a:lnTo>
                      <a:pt x="5" y="2"/>
                    </a:lnTo>
                    <a:lnTo>
                      <a:pt x="7" y="5"/>
                    </a:lnTo>
                    <a:lnTo>
                      <a:pt x="9" y="7"/>
                    </a:lnTo>
                    <a:lnTo>
                      <a:pt x="12" y="9"/>
                    </a:lnTo>
                    <a:lnTo>
                      <a:pt x="12" y="12"/>
                    </a:lnTo>
                  </a:path>
                </a:pathLst>
              </a:custGeom>
              <a:grpFill/>
              <a:ln w="9525">
                <a:noFill/>
                <a:round/>
                <a:headEnd/>
                <a:tailEnd/>
              </a:ln>
            </p:spPr>
            <p:txBody>
              <a:bodyPr/>
              <a:lstStyle/>
              <a:p>
                <a:pPr>
                  <a:defRPr/>
                </a:pPr>
                <a:endParaRPr lang="en-US" sz="1200" kern="0">
                  <a:solidFill>
                    <a:srgbClr val="0096D6"/>
                  </a:solidFill>
                </a:endParaRPr>
              </a:p>
            </p:txBody>
          </p:sp>
          <p:sp>
            <p:nvSpPr>
              <p:cNvPr id="2628" name="Freeform 1204"/>
              <p:cNvSpPr>
                <a:spLocks/>
              </p:cNvSpPr>
              <p:nvPr/>
            </p:nvSpPr>
            <p:spPr bwMode="auto">
              <a:xfrm>
                <a:off x="1494" y="982"/>
                <a:ext cx="21" cy="21"/>
              </a:xfrm>
              <a:custGeom>
                <a:avLst/>
                <a:gdLst>
                  <a:gd name="T0" fmla="*/ 9 w 21"/>
                  <a:gd name="T1" fmla="*/ 5 h 21"/>
                  <a:gd name="T2" fmla="*/ 11 w 21"/>
                  <a:gd name="T3" fmla="*/ 5 h 21"/>
                  <a:gd name="T4" fmla="*/ 11 w 21"/>
                  <a:gd name="T5" fmla="*/ 2 h 21"/>
                  <a:gd name="T6" fmla="*/ 14 w 21"/>
                  <a:gd name="T7" fmla="*/ 7 h 21"/>
                  <a:gd name="T8" fmla="*/ 14 w 21"/>
                  <a:gd name="T9" fmla="*/ 9 h 21"/>
                  <a:gd name="T10" fmla="*/ 18 w 21"/>
                  <a:gd name="T11" fmla="*/ 9 h 21"/>
                  <a:gd name="T12" fmla="*/ 21 w 21"/>
                  <a:gd name="T13" fmla="*/ 14 h 21"/>
                  <a:gd name="T14" fmla="*/ 21 w 21"/>
                  <a:gd name="T15" fmla="*/ 19 h 21"/>
                  <a:gd name="T16" fmla="*/ 14 w 21"/>
                  <a:gd name="T17" fmla="*/ 21 h 21"/>
                  <a:gd name="T18" fmla="*/ 4 w 21"/>
                  <a:gd name="T19" fmla="*/ 19 h 21"/>
                  <a:gd name="T20" fmla="*/ 2 w 21"/>
                  <a:gd name="T21" fmla="*/ 14 h 21"/>
                  <a:gd name="T22" fmla="*/ 4 w 21"/>
                  <a:gd name="T23" fmla="*/ 14 h 21"/>
                  <a:gd name="T24" fmla="*/ 4 w 21"/>
                  <a:gd name="T25" fmla="*/ 9 h 21"/>
                  <a:gd name="T26" fmla="*/ 2 w 21"/>
                  <a:gd name="T27" fmla="*/ 9 h 21"/>
                  <a:gd name="T28" fmla="*/ 2 w 21"/>
                  <a:gd name="T29" fmla="*/ 9 h 21"/>
                  <a:gd name="T30" fmla="*/ 2 w 21"/>
                  <a:gd name="T31" fmla="*/ 7 h 21"/>
                  <a:gd name="T32" fmla="*/ 0 w 21"/>
                  <a:gd name="T33" fmla="*/ 7 h 21"/>
                  <a:gd name="T34" fmla="*/ 0 w 21"/>
                  <a:gd name="T35" fmla="*/ 5 h 21"/>
                  <a:gd name="T36" fmla="*/ 2 w 21"/>
                  <a:gd name="T37" fmla="*/ 2 h 21"/>
                  <a:gd name="T38" fmla="*/ 7 w 21"/>
                  <a:gd name="T39" fmla="*/ 0 h 21"/>
                  <a:gd name="T40" fmla="*/ 9 w 21"/>
                  <a:gd name="T41" fmla="*/ 0 h 21"/>
                  <a:gd name="T42" fmla="*/ 9 w 21"/>
                  <a:gd name="T43" fmla="*/ 2 h 21"/>
                  <a:gd name="T44" fmla="*/ 9 w 21"/>
                  <a:gd name="T45" fmla="*/ 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21"/>
                  <a:gd name="T71" fmla="*/ 21 w 2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21">
                    <a:moveTo>
                      <a:pt x="9" y="5"/>
                    </a:moveTo>
                    <a:lnTo>
                      <a:pt x="11" y="5"/>
                    </a:lnTo>
                    <a:lnTo>
                      <a:pt x="11" y="2"/>
                    </a:lnTo>
                    <a:lnTo>
                      <a:pt x="14" y="7"/>
                    </a:lnTo>
                    <a:lnTo>
                      <a:pt x="14" y="9"/>
                    </a:lnTo>
                    <a:lnTo>
                      <a:pt x="18" y="9"/>
                    </a:lnTo>
                    <a:lnTo>
                      <a:pt x="21" y="14"/>
                    </a:lnTo>
                    <a:lnTo>
                      <a:pt x="21" y="19"/>
                    </a:lnTo>
                    <a:lnTo>
                      <a:pt x="14" y="21"/>
                    </a:lnTo>
                    <a:lnTo>
                      <a:pt x="4" y="19"/>
                    </a:lnTo>
                    <a:lnTo>
                      <a:pt x="2" y="14"/>
                    </a:lnTo>
                    <a:lnTo>
                      <a:pt x="4" y="14"/>
                    </a:lnTo>
                    <a:lnTo>
                      <a:pt x="4" y="9"/>
                    </a:lnTo>
                    <a:lnTo>
                      <a:pt x="2" y="9"/>
                    </a:lnTo>
                    <a:lnTo>
                      <a:pt x="2" y="7"/>
                    </a:lnTo>
                    <a:lnTo>
                      <a:pt x="0" y="7"/>
                    </a:lnTo>
                    <a:lnTo>
                      <a:pt x="0" y="5"/>
                    </a:lnTo>
                    <a:lnTo>
                      <a:pt x="2" y="2"/>
                    </a:lnTo>
                    <a:lnTo>
                      <a:pt x="7" y="0"/>
                    </a:lnTo>
                    <a:lnTo>
                      <a:pt x="9" y="0"/>
                    </a:lnTo>
                    <a:lnTo>
                      <a:pt x="9" y="2"/>
                    </a:lnTo>
                    <a:lnTo>
                      <a:pt x="9" y="5"/>
                    </a:lnTo>
                    <a:close/>
                  </a:path>
                </a:pathLst>
              </a:custGeom>
              <a:grpFill/>
              <a:ln w="9525">
                <a:noFill/>
                <a:round/>
                <a:headEnd/>
                <a:tailEnd/>
              </a:ln>
            </p:spPr>
            <p:txBody>
              <a:bodyPr/>
              <a:lstStyle/>
              <a:p>
                <a:pPr>
                  <a:defRPr/>
                </a:pPr>
                <a:endParaRPr lang="en-US" sz="1200" kern="0">
                  <a:solidFill>
                    <a:srgbClr val="0096D6"/>
                  </a:solidFill>
                </a:endParaRPr>
              </a:p>
            </p:txBody>
          </p:sp>
          <p:sp>
            <p:nvSpPr>
              <p:cNvPr id="2629" name="Freeform 1205"/>
              <p:cNvSpPr>
                <a:spLocks/>
              </p:cNvSpPr>
              <p:nvPr/>
            </p:nvSpPr>
            <p:spPr bwMode="auto">
              <a:xfrm>
                <a:off x="1494" y="982"/>
                <a:ext cx="21" cy="21"/>
              </a:xfrm>
              <a:custGeom>
                <a:avLst/>
                <a:gdLst>
                  <a:gd name="T0" fmla="*/ 9 w 21"/>
                  <a:gd name="T1" fmla="*/ 5 h 21"/>
                  <a:gd name="T2" fmla="*/ 11 w 21"/>
                  <a:gd name="T3" fmla="*/ 5 h 21"/>
                  <a:gd name="T4" fmla="*/ 11 w 21"/>
                  <a:gd name="T5" fmla="*/ 2 h 21"/>
                  <a:gd name="T6" fmla="*/ 14 w 21"/>
                  <a:gd name="T7" fmla="*/ 7 h 21"/>
                  <a:gd name="T8" fmla="*/ 14 w 21"/>
                  <a:gd name="T9" fmla="*/ 9 h 21"/>
                  <a:gd name="T10" fmla="*/ 18 w 21"/>
                  <a:gd name="T11" fmla="*/ 9 h 21"/>
                  <a:gd name="T12" fmla="*/ 21 w 21"/>
                  <a:gd name="T13" fmla="*/ 14 h 21"/>
                  <a:gd name="T14" fmla="*/ 21 w 21"/>
                  <a:gd name="T15" fmla="*/ 19 h 21"/>
                  <a:gd name="T16" fmla="*/ 14 w 21"/>
                  <a:gd name="T17" fmla="*/ 21 h 21"/>
                  <a:gd name="T18" fmla="*/ 4 w 21"/>
                  <a:gd name="T19" fmla="*/ 19 h 21"/>
                  <a:gd name="T20" fmla="*/ 2 w 21"/>
                  <a:gd name="T21" fmla="*/ 14 h 21"/>
                  <a:gd name="T22" fmla="*/ 4 w 21"/>
                  <a:gd name="T23" fmla="*/ 14 h 21"/>
                  <a:gd name="T24" fmla="*/ 4 w 21"/>
                  <a:gd name="T25" fmla="*/ 9 h 21"/>
                  <a:gd name="T26" fmla="*/ 2 w 21"/>
                  <a:gd name="T27" fmla="*/ 9 h 21"/>
                  <a:gd name="T28" fmla="*/ 2 w 21"/>
                  <a:gd name="T29" fmla="*/ 9 h 21"/>
                  <a:gd name="T30" fmla="*/ 2 w 21"/>
                  <a:gd name="T31" fmla="*/ 7 h 21"/>
                  <a:gd name="T32" fmla="*/ 0 w 21"/>
                  <a:gd name="T33" fmla="*/ 7 h 21"/>
                  <a:gd name="T34" fmla="*/ 0 w 21"/>
                  <a:gd name="T35" fmla="*/ 5 h 21"/>
                  <a:gd name="T36" fmla="*/ 2 w 21"/>
                  <a:gd name="T37" fmla="*/ 2 h 21"/>
                  <a:gd name="T38" fmla="*/ 7 w 21"/>
                  <a:gd name="T39" fmla="*/ 0 h 21"/>
                  <a:gd name="T40" fmla="*/ 9 w 21"/>
                  <a:gd name="T41" fmla="*/ 0 h 21"/>
                  <a:gd name="T42" fmla="*/ 9 w 21"/>
                  <a:gd name="T43" fmla="*/ 2 h 21"/>
                  <a:gd name="T44" fmla="*/ 9 w 21"/>
                  <a:gd name="T45" fmla="*/ 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21"/>
                  <a:gd name="T71" fmla="*/ 21 w 2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21">
                    <a:moveTo>
                      <a:pt x="9" y="5"/>
                    </a:moveTo>
                    <a:lnTo>
                      <a:pt x="11" y="5"/>
                    </a:lnTo>
                    <a:lnTo>
                      <a:pt x="11" y="2"/>
                    </a:lnTo>
                    <a:lnTo>
                      <a:pt x="14" y="7"/>
                    </a:lnTo>
                    <a:lnTo>
                      <a:pt x="14" y="9"/>
                    </a:lnTo>
                    <a:lnTo>
                      <a:pt x="18" y="9"/>
                    </a:lnTo>
                    <a:lnTo>
                      <a:pt x="21" y="14"/>
                    </a:lnTo>
                    <a:lnTo>
                      <a:pt x="21" y="19"/>
                    </a:lnTo>
                    <a:lnTo>
                      <a:pt x="14" y="21"/>
                    </a:lnTo>
                    <a:lnTo>
                      <a:pt x="4" y="19"/>
                    </a:lnTo>
                    <a:lnTo>
                      <a:pt x="2" y="14"/>
                    </a:lnTo>
                    <a:lnTo>
                      <a:pt x="4" y="14"/>
                    </a:lnTo>
                    <a:lnTo>
                      <a:pt x="4" y="9"/>
                    </a:lnTo>
                    <a:lnTo>
                      <a:pt x="2" y="9"/>
                    </a:lnTo>
                    <a:lnTo>
                      <a:pt x="2" y="7"/>
                    </a:lnTo>
                    <a:lnTo>
                      <a:pt x="0" y="7"/>
                    </a:lnTo>
                    <a:lnTo>
                      <a:pt x="0" y="5"/>
                    </a:lnTo>
                    <a:lnTo>
                      <a:pt x="2" y="2"/>
                    </a:lnTo>
                    <a:lnTo>
                      <a:pt x="7" y="0"/>
                    </a:lnTo>
                    <a:lnTo>
                      <a:pt x="9" y="0"/>
                    </a:lnTo>
                    <a:lnTo>
                      <a:pt x="9" y="2"/>
                    </a:lnTo>
                    <a:lnTo>
                      <a:pt x="9" y="5"/>
                    </a:lnTo>
                  </a:path>
                </a:pathLst>
              </a:custGeom>
              <a:grpFill/>
              <a:ln w="9525">
                <a:noFill/>
                <a:round/>
                <a:headEnd/>
                <a:tailEnd/>
              </a:ln>
            </p:spPr>
            <p:txBody>
              <a:bodyPr/>
              <a:lstStyle/>
              <a:p>
                <a:pPr>
                  <a:defRPr/>
                </a:pPr>
                <a:endParaRPr lang="en-US" sz="1200" kern="0">
                  <a:solidFill>
                    <a:srgbClr val="0096D6"/>
                  </a:solidFill>
                </a:endParaRPr>
              </a:p>
            </p:txBody>
          </p:sp>
          <p:sp>
            <p:nvSpPr>
              <p:cNvPr id="2630" name="Freeform 1206"/>
              <p:cNvSpPr>
                <a:spLocks/>
              </p:cNvSpPr>
              <p:nvPr/>
            </p:nvSpPr>
            <p:spPr bwMode="auto">
              <a:xfrm>
                <a:off x="1496" y="1001"/>
                <a:ext cx="26" cy="16"/>
              </a:xfrm>
              <a:custGeom>
                <a:avLst/>
                <a:gdLst>
                  <a:gd name="T0" fmla="*/ 21 w 26"/>
                  <a:gd name="T1" fmla="*/ 0 h 16"/>
                  <a:gd name="T2" fmla="*/ 24 w 26"/>
                  <a:gd name="T3" fmla="*/ 0 h 16"/>
                  <a:gd name="T4" fmla="*/ 24 w 26"/>
                  <a:gd name="T5" fmla="*/ 2 h 16"/>
                  <a:gd name="T6" fmla="*/ 26 w 26"/>
                  <a:gd name="T7" fmla="*/ 5 h 16"/>
                  <a:gd name="T8" fmla="*/ 26 w 26"/>
                  <a:gd name="T9" fmla="*/ 9 h 16"/>
                  <a:gd name="T10" fmla="*/ 26 w 26"/>
                  <a:gd name="T11" fmla="*/ 12 h 16"/>
                  <a:gd name="T12" fmla="*/ 16 w 26"/>
                  <a:gd name="T13" fmla="*/ 16 h 16"/>
                  <a:gd name="T14" fmla="*/ 7 w 26"/>
                  <a:gd name="T15" fmla="*/ 16 h 16"/>
                  <a:gd name="T16" fmla="*/ 7 w 26"/>
                  <a:gd name="T17" fmla="*/ 14 h 16"/>
                  <a:gd name="T18" fmla="*/ 7 w 26"/>
                  <a:gd name="T19" fmla="*/ 14 h 16"/>
                  <a:gd name="T20" fmla="*/ 5 w 26"/>
                  <a:gd name="T21" fmla="*/ 16 h 16"/>
                  <a:gd name="T22" fmla="*/ 5 w 26"/>
                  <a:gd name="T23" fmla="*/ 14 h 16"/>
                  <a:gd name="T24" fmla="*/ 2 w 26"/>
                  <a:gd name="T25" fmla="*/ 14 h 16"/>
                  <a:gd name="T26" fmla="*/ 0 w 26"/>
                  <a:gd name="T27" fmla="*/ 9 h 16"/>
                  <a:gd name="T28" fmla="*/ 2 w 26"/>
                  <a:gd name="T29" fmla="*/ 7 h 16"/>
                  <a:gd name="T30" fmla="*/ 2 w 26"/>
                  <a:gd name="T31" fmla="*/ 5 h 16"/>
                  <a:gd name="T32" fmla="*/ 7 w 26"/>
                  <a:gd name="T33" fmla="*/ 5 h 16"/>
                  <a:gd name="T34" fmla="*/ 19 w 26"/>
                  <a:gd name="T35" fmla="*/ 0 h 16"/>
                  <a:gd name="T36" fmla="*/ 21 w 2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6"/>
                  <a:gd name="T59" fmla="*/ 26 w 2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6">
                    <a:moveTo>
                      <a:pt x="21" y="0"/>
                    </a:moveTo>
                    <a:lnTo>
                      <a:pt x="24" y="0"/>
                    </a:lnTo>
                    <a:lnTo>
                      <a:pt x="24" y="2"/>
                    </a:lnTo>
                    <a:lnTo>
                      <a:pt x="26" y="5"/>
                    </a:lnTo>
                    <a:lnTo>
                      <a:pt x="26" y="9"/>
                    </a:lnTo>
                    <a:lnTo>
                      <a:pt x="26" y="12"/>
                    </a:lnTo>
                    <a:lnTo>
                      <a:pt x="16" y="16"/>
                    </a:lnTo>
                    <a:lnTo>
                      <a:pt x="7" y="16"/>
                    </a:lnTo>
                    <a:lnTo>
                      <a:pt x="7" y="14"/>
                    </a:lnTo>
                    <a:lnTo>
                      <a:pt x="5" y="16"/>
                    </a:lnTo>
                    <a:lnTo>
                      <a:pt x="5" y="14"/>
                    </a:lnTo>
                    <a:lnTo>
                      <a:pt x="2" y="14"/>
                    </a:lnTo>
                    <a:lnTo>
                      <a:pt x="0" y="9"/>
                    </a:lnTo>
                    <a:lnTo>
                      <a:pt x="2" y="7"/>
                    </a:lnTo>
                    <a:lnTo>
                      <a:pt x="2" y="5"/>
                    </a:lnTo>
                    <a:lnTo>
                      <a:pt x="7" y="5"/>
                    </a:lnTo>
                    <a:lnTo>
                      <a:pt x="19" y="0"/>
                    </a:lnTo>
                    <a:lnTo>
                      <a:pt x="21" y="0"/>
                    </a:lnTo>
                    <a:close/>
                  </a:path>
                </a:pathLst>
              </a:custGeom>
              <a:grpFill/>
              <a:ln w="9525">
                <a:noFill/>
                <a:round/>
                <a:headEnd/>
                <a:tailEnd/>
              </a:ln>
            </p:spPr>
            <p:txBody>
              <a:bodyPr/>
              <a:lstStyle/>
              <a:p>
                <a:pPr>
                  <a:defRPr/>
                </a:pPr>
                <a:endParaRPr lang="en-US" sz="1200" kern="0">
                  <a:solidFill>
                    <a:srgbClr val="0096D6"/>
                  </a:solidFill>
                </a:endParaRPr>
              </a:p>
            </p:txBody>
          </p:sp>
          <p:sp>
            <p:nvSpPr>
              <p:cNvPr id="2631" name="Freeform 1207"/>
              <p:cNvSpPr>
                <a:spLocks/>
              </p:cNvSpPr>
              <p:nvPr/>
            </p:nvSpPr>
            <p:spPr bwMode="auto">
              <a:xfrm>
                <a:off x="1496" y="1001"/>
                <a:ext cx="26" cy="16"/>
              </a:xfrm>
              <a:custGeom>
                <a:avLst/>
                <a:gdLst>
                  <a:gd name="T0" fmla="*/ 21 w 26"/>
                  <a:gd name="T1" fmla="*/ 0 h 16"/>
                  <a:gd name="T2" fmla="*/ 24 w 26"/>
                  <a:gd name="T3" fmla="*/ 0 h 16"/>
                  <a:gd name="T4" fmla="*/ 24 w 26"/>
                  <a:gd name="T5" fmla="*/ 2 h 16"/>
                  <a:gd name="T6" fmla="*/ 26 w 26"/>
                  <a:gd name="T7" fmla="*/ 5 h 16"/>
                  <a:gd name="T8" fmla="*/ 26 w 26"/>
                  <a:gd name="T9" fmla="*/ 9 h 16"/>
                  <a:gd name="T10" fmla="*/ 26 w 26"/>
                  <a:gd name="T11" fmla="*/ 12 h 16"/>
                  <a:gd name="T12" fmla="*/ 16 w 26"/>
                  <a:gd name="T13" fmla="*/ 16 h 16"/>
                  <a:gd name="T14" fmla="*/ 7 w 26"/>
                  <a:gd name="T15" fmla="*/ 16 h 16"/>
                  <a:gd name="T16" fmla="*/ 7 w 26"/>
                  <a:gd name="T17" fmla="*/ 14 h 16"/>
                  <a:gd name="T18" fmla="*/ 7 w 26"/>
                  <a:gd name="T19" fmla="*/ 14 h 16"/>
                  <a:gd name="T20" fmla="*/ 5 w 26"/>
                  <a:gd name="T21" fmla="*/ 16 h 16"/>
                  <a:gd name="T22" fmla="*/ 5 w 26"/>
                  <a:gd name="T23" fmla="*/ 14 h 16"/>
                  <a:gd name="T24" fmla="*/ 2 w 26"/>
                  <a:gd name="T25" fmla="*/ 14 h 16"/>
                  <a:gd name="T26" fmla="*/ 0 w 26"/>
                  <a:gd name="T27" fmla="*/ 9 h 16"/>
                  <a:gd name="T28" fmla="*/ 2 w 26"/>
                  <a:gd name="T29" fmla="*/ 7 h 16"/>
                  <a:gd name="T30" fmla="*/ 2 w 26"/>
                  <a:gd name="T31" fmla="*/ 5 h 16"/>
                  <a:gd name="T32" fmla="*/ 7 w 26"/>
                  <a:gd name="T33" fmla="*/ 5 h 16"/>
                  <a:gd name="T34" fmla="*/ 19 w 26"/>
                  <a:gd name="T35" fmla="*/ 0 h 16"/>
                  <a:gd name="T36" fmla="*/ 21 w 2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6"/>
                  <a:gd name="T59" fmla="*/ 26 w 2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6">
                    <a:moveTo>
                      <a:pt x="21" y="0"/>
                    </a:moveTo>
                    <a:lnTo>
                      <a:pt x="24" y="0"/>
                    </a:lnTo>
                    <a:lnTo>
                      <a:pt x="24" y="2"/>
                    </a:lnTo>
                    <a:lnTo>
                      <a:pt x="26" y="5"/>
                    </a:lnTo>
                    <a:lnTo>
                      <a:pt x="26" y="9"/>
                    </a:lnTo>
                    <a:lnTo>
                      <a:pt x="26" y="12"/>
                    </a:lnTo>
                    <a:lnTo>
                      <a:pt x="16" y="16"/>
                    </a:lnTo>
                    <a:lnTo>
                      <a:pt x="7" y="16"/>
                    </a:lnTo>
                    <a:lnTo>
                      <a:pt x="7" y="14"/>
                    </a:lnTo>
                    <a:lnTo>
                      <a:pt x="5" y="16"/>
                    </a:lnTo>
                    <a:lnTo>
                      <a:pt x="5" y="14"/>
                    </a:lnTo>
                    <a:lnTo>
                      <a:pt x="2" y="14"/>
                    </a:lnTo>
                    <a:lnTo>
                      <a:pt x="0" y="9"/>
                    </a:lnTo>
                    <a:lnTo>
                      <a:pt x="2" y="7"/>
                    </a:lnTo>
                    <a:lnTo>
                      <a:pt x="2" y="5"/>
                    </a:lnTo>
                    <a:lnTo>
                      <a:pt x="7" y="5"/>
                    </a:lnTo>
                    <a:lnTo>
                      <a:pt x="19" y="0"/>
                    </a:lnTo>
                    <a:lnTo>
                      <a:pt x="21" y="0"/>
                    </a:lnTo>
                  </a:path>
                </a:pathLst>
              </a:custGeom>
              <a:grpFill/>
              <a:ln w="9525">
                <a:noFill/>
                <a:round/>
                <a:headEnd/>
                <a:tailEnd/>
              </a:ln>
            </p:spPr>
            <p:txBody>
              <a:bodyPr/>
              <a:lstStyle/>
              <a:p>
                <a:pPr>
                  <a:defRPr/>
                </a:pPr>
                <a:endParaRPr lang="en-US" sz="1200" kern="0">
                  <a:solidFill>
                    <a:srgbClr val="0096D6"/>
                  </a:solidFill>
                </a:endParaRPr>
              </a:p>
            </p:txBody>
          </p:sp>
          <p:sp>
            <p:nvSpPr>
              <p:cNvPr id="2632" name="Freeform 1208"/>
              <p:cNvSpPr>
                <a:spLocks/>
              </p:cNvSpPr>
              <p:nvPr/>
            </p:nvSpPr>
            <p:spPr bwMode="auto">
              <a:xfrm>
                <a:off x="1505" y="1015"/>
                <a:ext cx="19" cy="10"/>
              </a:xfrm>
              <a:custGeom>
                <a:avLst/>
                <a:gdLst>
                  <a:gd name="T0" fmla="*/ 12 w 19"/>
                  <a:gd name="T1" fmla="*/ 0 h 10"/>
                  <a:gd name="T2" fmla="*/ 17 w 19"/>
                  <a:gd name="T3" fmla="*/ 0 h 10"/>
                  <a:gd name="T4" fmla="*/ 19 w 19"/>
                  <a:gd name="T5" fmla="*/ 0 h 10"/>
                  <a:gd name="T6" fmla="*/ 19 w 19"/>
                  <a:gd name="T7" fmla="*/ 2 h 10"/>
                  <a:gd name="T8" fmla="*/ 17 w 19"/>
                  <a:gd name="T9" fmla="*/ 5 h 10"/>
                  <a:gd name="T10" fmla="*/ 0 w 19"/>
                  <a:gd name="T11" fmla="*/ 10 h 10"/>
                  <a:gd name="T12" fmla="*/ 0 w 19"/>
                  <a:gd name="T13" fmla="*/ 7 h 10"/>
                  <a:gd name="T14" fmla="*/ 12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2" y="0"/>
                    </a:moveTo>
                    <a:lnTo>
                      <a:pt x="17" y="0"/>
                    </a:lnTo>
                    <a:lnTo>
                      <a:pt x="19" y="0"/>
                    </a:lnTo>
                    <a:lnTo>
                      <a:pt x="19" y="2"/>
                    </a:lnTo>
                    <a:lnTo>
                      <a:pt x="17" y="5"/>
                    </a:lnTo>
                    <a:lnTo>
                      <a:pt x="0" y="10"/>
                    </a:lnTo>
                    <a:lnTo>
                      <a:pt x="0" y="7"/>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2633" name="Freeform 1209"/>
              <p:cNvSpPr>
                <a:spLocks/>
              </p:cNvSpPr>
              <p:nvPr/>
            </p:nvSpPr>
            <p:spPr bwMode="auto">
              <a:xfrm>
                <a:off x="1505" y="1015"/>
                <a:ext cx="19" cy="10"/>
              </a:xfrm>
              <a:custGeom>
                <a:avLst/>
                <a:gdLst>
                  <a:gd name="T0" fmla="*/ 12 w 19"/>
                  <a:gd name="T1" fmla="*/ 0 h 10"/>
                  <a:gd name="T2" fmla="*/ 17 w 19"/>
                  <a:gd name="T3" fmla="*/ 0 h 10"/>
                  <a:gd name="T4" fmla="*/ 19 w 19"/>
                  <a:gd name="T5" fmla="*/ 0 h 10"/>
                  <a:gd name="T6" fmla="*/ 19 w 19"/>
                  <a:gd name="T7" fmla="*/ 2 h 10"/>
                  <a:gd name="T8" fmla="*/ 17 w 19"/>
                  <a:gd name="T9" fmla="*/ 5 h 10"/>
                  <a:gd name="T10" fmla="*/ 0 w 19"/>
                  <a:gd name="T11" fmla="*/ 10 h 10"/>
                  <a:gd name="T12" fmla="*/ 0 w 19"/>
                  <a:gd name="T13" fmla="*/ 7 h 10"/>
                  <a:gd name="T14" fmla="*/ 12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2" y="0"/>
                    </a:moveTo>
                    <a:lnTo>
                      <a:pt x="17" y="0"/>
                    </a:lnTo>
                    <a:lnTo>
                      <a:pt x="19" y="0"/>
                    </a:lnTo>
                    <a:lnTo>
                      <a:pt x="19" y="2"/>
                    </a:lnTo>
                    <a:lnTo>
                      <a:pt x="17" y="5"/>
                    </a:lnTo>
                    <a:lnTo>
                      <a:pt x="0" y="10"/>
                    </a:lnTo>
                    <a:lnTo>
                      <a:pt x="0" y="7"/>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2634" name="Freeform 1210"/>
              <p:cNvSpPr>
                <a:spLocks/>
              </p:cNvSpPr>
              <p:nvPr/>
            </p:nvSpPr>
            <p:spPr bwMode="auto">
              <a:xfrm>
                <a:off x="1510" y="1020"/>
                <a:ext cx="19" cy="14"/>
              </a:xfrm>
              <a:custGeom>
                <a:avLst/>
                <a:gdLst>
                  <a:gd name="T0" fmla="*/ 5 w 19"/>
                  <a:gd name="T1" fmla="*/ 5 h 14"/>
                  <a:gd name="T2" fmla="*/ 7 w 19"/>
                  <a:gd name="T3" fmla="*/ 2 h 14"/>
                  <a:gd name="T4" fmla="*/ 17 w 19"/>
                  <a:gd name="T5" fmla="*/ 0 h 14"/>
                  <a:gd name="T6" fmla="*/ 19 w 19"/>
                  <a:gd name="T7" fmla="*/ 2 h 14"/>
                  <a:gd name="T8" fmla="*/ 12 w 19"/>
                  <a:gd name="T9" fmla="*/ 9 h 14"/>
                  <a:gd name="T10" fmla="*/ 12 w 19"/>
                  <a:gd name="T11" fmla="*/ 12 h 14"/>
                  <a:gd name="T12" fmla="*/ 10 w 19"/>
                  <a:gd name="T13" fmla="*/ 12 h 14"/>
                  <a:gd name="T14" fmla="*/ 5 w 19"/>
                  <a:gd name="T15" fmla="*/ 14 h 14"/>
                  <a:gd name="T16" fmla="*/ 2 w 19"/>
                  <a:gd name="T17" fmla="*/ 14 h 14"/>
                  <a:gd name="T18" fmla="*/ 0 w 19"/>
                  <a:gd name="T19" fmla="*/ 12 h 14"/>
                  <a:gd name="T20" fmla="*/ 2 w 19"/>
                  <a:gd name="T21" fmla="*/ 9 h 14"/>
                  <a:gd name="T22" fmla="*/ 5 w 19"/>
                  <a:gd name="T23" fmla="*/ 5 h 14"/>
                  <a:gd name="T24" fmla="*/ 5 w 19"/>
                  <a:gd name="T25" fmla="*/ 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5" y="5"/>
                    </a:moveTo>
                    <a:lnTo>
                      <a:pt x="7" y="2"/>
                    </a:lnTo>
                    <a:lnTo>
                      <a:pt x="17" y="0"/>
                    </a:lnTo>
                    <a:lnTo>
                      <a:pt x="19" y="2"/>
                    </a:lnTo>
                    <a:lnTo>
                      <a:pt x="12" y="9"/>
                    </a:lnTo>
                    <a:lnTo>
                      <a:pt x="12" y="12"/>
                    </a:lnTo>
                    <a:lnTo>
                      <a:pt x="10" y="12"/>
                    </a:lnTo>
                    <a:lnTo>
                      <a:pt x="5" y="14"/>
                    </a:lnTo>
                    <a:lnTo>
                      <a:pt x="2" y="14"/>
                    </a:lnTo>
                    <a:lnTo>
                      <a:pt x="0" y="12"/>
                    </a:lnTo>
                    <a:lnTo>
                      <a:pt x="2" y="9"/>
                    </a:lnTo>
                    <a:lnTo>
                      <a:pt x="5" y="5"/>
                    </a:lnTo>
                    <a:close/>
                  </a:path>
                </a:pathLst>
              </a:custGeom>
              <a:grpFill/>
              <a:ln w="9525">
                <a:noFill/>
                <a:round/>
                <a:headEnd/>
                <a:tailEnd/>
              </a:ln>
            </p:spPr>
            <p:txBody>
              <a:bodyPr/>
              <a:lstStyle/>
              <a:p>
                <a:pPr>
                  <a:defRPr/>
                </a:pPr>
                <a:endParaRPr lang="en-US" sz="1200" kern="0">
                  <a:solidFill>
                    <a:srgbClr val="0096D6"/>
                  </a:solidFill>
                </a:endParaRPr>
              </a:p>
            </p:txBody>
          </p:sp>
        </p:grpSp>
        <p:grpSp>
          <p:nvGrpSpPr>
            <p:cNvPr id="1903" name="Group 1211"/>
            <p:cNvGrpSpPr>
              <a:grpSpLocks/>
            </p:cNvGrpSpPr>
            <p:nvPr/>
          </p:nvGrpSpPr>
          <p:grpSpPr bwMode="auto">
            <a:xfrm>
              <a:off x="-4866" y="762"/>
              <a:ext cx="4086" cy="2714"/>
              <a:chOff x="1014" y="762"/>
              <a:chExt cx="4086" cy="2714"/>
            </a:xfrm>
            <a:grpFill/>
          </p:grpSpPr>
          <p:sp>
            <p:nvSpPr>
              <p:cNvPr id="2235" name="Freeform 1212"/>
              <p:cNvSpPr>
                <a:spLocks/>
              </p:cNvSpPr>
              <p:nvPr/>
            </p:nvSpPr>
            <p:spPr bwMode="auto">
              <a:xfrm>
                <a:off x="1510" y="1020"/>
                <a:ext cx="19" cy="14"/>
              </a:xfrm>
              <a:custGeom>
                <a:avLst/>
                <a:gdLst>
                  <a:gd name="T0" fmla="*/ 5 w 19"/>
                  <a:gd name="T1" fmla="*/ 5 h 14"/>
                  <a:gd name="T2" fmla="*/ 7 w 19"/>
                  <a:gd name="T3" fmla="*/ 2 h 14"/>
                  <a:gd name="T4" fmla="*/ 17 w 19"/>
                  <a:gd name="T5" fmla="*/ 0 h 14"/>
                  <a:gd name="T6" fmla="*/ 19 w 19"/>
                  <a:gd name="T7" fmla="*/ 2 h 14"/>
                  <a:gd name="T8" fmla="*/ 12 w 19"/>
                  <a:gd name="T9" fmla="*/ 9 h 14"/>
                  <a:gd name="T10" fmla="*/ 12 w 19"/>
                  <a:gd name="T11" fmla="*/ 12 h 14"/>
                  <a:gd name="T12" fmla="*/ 10 w 19"/>
                  <a:gd name="T13" fmla="*/ 12 h 14"/>
                  <a:gd name="T14" fmla="*/ 5 w 19"/>
                  <a:gd name="T15" fmla="*/ 14 h 14"/>
                  <a:gd name="T16" fmla="*/ 2 w 19"/>
                  <a:gd name="T17" fmla="*/ 14 h 14"/>
                  <a:gd name="T18" fmla="*/ 0 w 19"/>
                  <a:gd name="T19" fmla="*/ 12 h 14"/>
                  <a:gd name="T20" fmla="*/ 2 w 19"/>
                  <a:gd name="T21" fmla="*/ 9 h 14"/>
                  <a:gd name="T22" fmla="*/ 5 w 19"/>
                  <a:gd name="T23" fmla="*/ 5 h 14"/>
                  <a:gd name="T24" fmla="*/ 5 w 19"/>
                  <a:gd name="T25" fmla="*/ 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5" y="5"/>
                    </a:moveTo>
                    <a:lnTo>
                      <a:pt x="7" y="2"/>
                    </a:lnTo>
                    <a:lnTo>
                      <a:pt x="17" y="0"/>
                    </a:lnTo>
                    <a:lnTo>
                      <a:pt x="19" y="2"/>
                    </a:lnTo>
                    <a:lnTo>
                      <a:pt x="12" y="9"/>
                    </a:lnTo>
                    <a:lnTo>
                      <a:pt x="12" y="12"/>
                    </a:lnTo>
                    <a:lnTo>
                      <a:pt x="10" y="12"/>
                    </a:lnTo>
                    <a:lnTo>
                      <a:pt x="5" y="14"/>
                    </a:lnTo>
                    <a:lnTo>
                      <a:pt x="2" y="14"/>
                    </a:lnTo>
                    <a:lnTo>
                      <a:pt x="0" y="12"/>
                    </a:lnTo>
                    <a:lnTo>
                      <a:pt x="2" y="9"/>
                    </a:lnTo>
                    <a:lnTo>
                      <a:pt x="5" y="5"/>
                    </a:lnTo>
                  </a:path>
                </a:pathLst>
              </a:custGeom>
              <a:grpFill/>
              <a:ln w="9525">
                <a:noFill/>
                <a:round/>
                <a:headEnd/>
                <a:tailEnd/>
              </a:ln>
            </p:spPr>
            <p:txBody>
              <a:bodyPr/>
              <a:lstStyle/>
              <a:p>
                <a:pPr>
                  <a:defRPr/>
                </a:pPr>
                <a:endParaRPr lang="en-US" sz="1200" kern="0">
                  <a:solidFill>
                    <a:srgbClr val="0096D6"/>
                  </a:solidFill>
                </a:endParaRPr>
              </a:p>
            </p:txBody>
          </p:sp>
          <p:sp>
            <p:nvSpPr>
              <p:cNvPr id="2236" name="Freeform 1213"/>
              <p:cNvSpPr>
                <a:spLocks/>
              </p:cNvSpPr>
              <p:nvPr/>
            </p:nvSpPr>
            <p:spPr bwMode="auto">
              <a:xfrm>
                <a:off x="1491" y="1051"/>
                <a:ext cx="17" cy="18"/>
              </a:xfrm>
              <a:custGeom>
                <a:avLst/>
                <a:gdLst>
                  <a:gd name="T0" fmla="*/ 12 w 17"/>
                  <a:gd name="T1" fmla="*/ 0 h 18"/>
                  <a:gd name="T2" fmla="*/ 12 w 17"/>
                  <a:gd name="T3" fmla="*/ 0 h 18"/>
                  <a:gd name="T4" fmla="*/ 14 w 17"/>
                  <a:gd name="T5" fmla="*/ 2 h 18"/>
                  <a:gd name="T6" fmla="*/ 14 w 17"/>
                  <a:gd name="T7" fmla="*/ 4 h 18"/>
                  <a:gd name="T8" fmla="*/ 17 w 17"/>
                  <a:gd name="T9" fmla="*/ 14 h 18"/>
                  <a:gd name="T10" fmla="*/ 14 w 17"/>
                  <a:gd name="T11" fmla="*/ 16 h 18"/>
                  <a:gd name="T12" fmla="*/ 10 w 17"/>
                  <a:gd name="T13" fmla="*/ 18 h 18"/>
                  <a:gd name="T14" fmla="*/ 3 w 17"/>
                  <a:gd name="T15" fmla="*/ 18 h 18"/>
                  <a:gd name="T16" fmla="*/ 0 w 17"/>
                  <a:gd name="T17" fmla="*/ 16 h 18"/>
                  <a:gd name="T18" fmla="*/ 0 w 17"/>
                  <a:gd name="T19" fmla="*/ 11 h 18"/>
                  <a:gd name="T20" fmla="*/ 5 w 17"/>
                  <a:gd name="T21" fmla="*/ 0 h 18"/>
                  <a:gd name="T22" fmla="*/ 12 w 1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8"/>
                  <a:gd name="T38" fmla="*/ 17 w 1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8">
                    <a:moveTo>
                      <a:pt x="12" y="0"/>
                    </a:moveTo>
                    <a:lnTo>
                      <a:pt x="12" y="0"/>
                    </a:lnTo>
                    <a:lnTo>
                      <a:pt x="14" y="2"/>
                    </a:lnTo>
                    <a:lnTo>
                      <a:pt x="14" y="4"/>
                    </a:lnTo>
                    <a:lnTo>
                      <a:pt x="17" y="14"/>
                    </a:lnTo>
                    <a:lnTo>
                      <a:pt x="14" y="16"/>
                    </a:lnTo>
                    <a:lnTo>
                      <a:pt x="10" y="18"/>
                    </a:lnTo>
                    <a:lnTo>
                      <a:pt x="3" y="18"/>
                    </a:lnTo>
                    <a:lnTo>
                      <a:pt x="0" y="16"/>
                    </a:lnTo>
                    <a:lnTo>
                      <a:pt x="0" y="11"/>
                    </a:lnTo>
                    <a:lnTo>
                      <a:pt x="5" y="0"/>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2237" name="Freeform 1214"/>
              <p:cNvSpPr>
                <a:spLocks/>
              </p:cNvSpPr>
              <p:nvPr/>
            </p:nvSpPr>
            <p:spPr bwMode="auto">
              <a:xfrm>
                <a:off x="1491" y="1051"/>
                <a:ext cx="17" cy="18"/>
              </a:xfrm>
              <a:custGeom>
                <a:avLst/>
                <a:gdLst>
                  <a:gd name="T0" fmla="*/ 12 w 17"/>
                  <a:gd name="T1" fmla="*/ 0 h 18"/>
                  <a:gd name="T2" fmla="*/ 12 w 17"/>
                  <a:gd name="T3" fmla="*/ 0 h 18"/>
                  <a:gd name="T4" fmla="*/ 14 w 17"/>
                  <a:gd name="T5" fmla="*/ 2 h 18"/>
                  <a:gd name="T6" fmla="*/ 14 w 17"/>
                  <a:gd name="T7" fmla="*/ 4 h 18"/>
                  <a:gd name="T8" fmla="*/ 17 w 17"/>
                  <a:gd name="T9" fmla="*/ 14 h 18"/>
                  <a:gd name="T10" fmla="*/ 14 w 17"/>
                  <a:gd name="T11" fmla="*/ 16 h 18"/>
                  <a:gd name="T12" fmla="*/ 10 w 17"/>
                  <a:gd name="T13" fmla="*/ 18 h 18"/>
                  <a:gd name="T14" fmla="*/ 3 w 17"/>
                  <a:gd name="T15" fmla="*/ 18 h 18"/>
                  <a:gd name="T16" fmla="*/ 0 w 17"/>
                  <a:gd name="T17" fmla="*/ 16 h 18"/>
                  <a:gd name="T18" fmla="*/ 0 w 17"/>
                  <a:gd name="T19" fmla="*/ 11 h 18"/>
                  <a:gd name="T20" fmla="*/ 5 w 17"/>
                  <a:gd name="T21" fmla="*/ 0 h 18"/>
                  <a:gd name="T22" fmla="*/ 12 w 1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8"/>
                  <a:gd name="T38" fmla="*/ 17 w 1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8">
                    <a:moveTo>
                      <a:pt x="12" y="0"/>
                    </a:moveTo>
                    <a:lnTo>
                      <a:pt x="12" y="0"/>
                    </a:lnTo>
                    <a:lnTo>
                      <a:pt x="14" y="2"/>
                    </a:lnTo>
                    <a:lnTo>
                      <a:pt x="14" y="4"/>
                    </a:lnTo>
                    <a:lnTo>
                      <a:pt x="17" y="14"/>
                    </a:lnTo>
                    <a:lnTo>
                      <a:pt x="14" y="16"/>
                    </a:lnTo>
                    <a:lnTo>
                      <a:pt x="10" y="18"/>
                    </a:lnTo>
                    <a:lnTo>
                      <a:pt x="3" y="18"/>
                    </a:lnTo>
                    <a:lnTo>
                      <a:pt x="0" y="16"/>
                    </a:lnTo>
                    <a:lnTo>
                      <a:pt x="0" y="11"/>
                    </a:lnTo>
                    <a:lnTo>
                      <a:pt x="5" y="0"/>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2238" name="Freeform 1215"/>
              <p:cNvSpPr>
                <a:spLocks/>
              </p:cNvSpPr>
              <p:nvPr/>
            </p:nvSpPr>
            <p:spPr bwMode="auto">
              <a:xfrm>
                <a:off x="1321" y="973"/>
                <a:ext cx="163" cy="127"/>
              </a:xfrm>
              <a:custGeom>
                <a:avLst/>
                <a:gdLst>
                  <a:gd name="T0" fmla="*/ 106 w 163"/>
                  <a:gd name="T1" fmla="*/ 18 h 127"/>
                  <a:gd name="T2" fmla="*/ 113 w 163"/>
                  <a:gd name="T3" fmla="*/ 0 h 127"/>
                  <a:gd name="T4" fmla="*/ 123 w 163"/>
                  <a:gd name="T5" fmla="*/ 7 h 127"/>
                  <a:gd name="T6" fmla="*/ 121 w 163"/>
                  <a:gd name="T7" fmla="*/ 16 h 127"/>
                  <a:gd name="T8" fmla="*/ 128 w 163"/>
                  <a:gd name="T9" fmla="*/ 28 h 127"/>
                  <a:gd name="T10" fmla="*/ 125 w 163"/>
                  <a:gd name="T11" fmla="*/ 35 h 127"/>
                  <a:gd name="T12" fmla="*/ 130 w 163"/>
                  <a:gd name="T13" fmla="*/ 42 h 127"/>
                  <a:gd name="T14" fmla="*/ 130 w 163"/>
                  <a:gd name="T15" fmla="*/ 56 h 127"/>
                  <a:gd name="T16" fmla="*/ 142 w 163"/>
                  <a:gd name="T17" fmla="*/ 52 h 127"/>
                  <a:gd name="T18" fmla="*/ 147 w 163"/>
                  <a:gd name="T19" fmla="*/ 56 h 127"/>
                  <a:gd name="T20" fmla="*/ 161 w 163"/>
                  <a:gd name="T21" fmla="*/ 52 h 127"/>
                  <a:gd name="T22" fmla="*/ 163 w 163"/>
                  <a:gd name="T23" fmla="*/ 70 h 127"/>
                  <a:gd name="T24" fmla="*/ 149 w 163"/>
                  <a:gd name="T25" fmla="*/ 99 h 127"/>
                  <a:gd name="T26" fmla="*/ 132 w 163"/>
                  <a:gd name="T27" fmla="*/ 96 h 127"/>
                  <a:gd name="T28" fmla="*/ 121 w 163"/>
                  <a:gd name="T29" fmla="*/ 101 h 127"/>
                  <a:gd name="T30" fmla="*/ 118 w 163"/>
                  <a:gd name="T31" fmla="*/ 94 h 127"/>
                  <a:gd name="T32" fmla="*/ 109 w 163"/>
                  <a:gd name="T33" fmla="*/ 103 h 127"/>
                  <a:gd name="T34" fmla="*/ 95 w 163"/>
                  <a:gd name="T35" fmla="*/ 111 h 127"/>
                  <a:gd name="T36" fmla="*/ 87 w 163"/>
                  <a:gd name="T37" fmla="*/ 118 h 127"/>
                  <a:gd name="T38" fmla="*/ 80 w 163"/>
                  <a:gd name="T39" fmla="*/ 122 h 127"/>
                  <a:gd name="T40" fmla="*/ 43 w 163"/>
                  <a:gd name="T41" fmla="*/ 115 h 127"/>
                  <a:gd name="T42" fmla="*/ 50 w 163"/>
                  <a:gd name="T43" fmla="*/ 108 h 127"/>
                  <a:gd name="T44" fmla="*/ 57 w 163"/>
                  <a:gd name="T45" fmla="*/ 106 h 127"/>
                  <a:gd name="T46" fmla="*/ 78 w 163"/>
                  <a:gd name="T47" fmla="*/ 96 h 127"/>
                  <a:gd name="T48" fmla="*/ 85 w 163"/>
                  <a:gd name="T49" fmla="*/ 94 h 127"/>
                  <a:gd name="T50" fmla="*/ 90 w 163"/>
                  <a:gd name="T51" fmla="*/ 85 h 127"/>
                  <a:gd name="T52" fmla="*/ 71 w 163"/>
                  <a:gd name="T53" fmla="*/ 92 h 127"/>
                  <a:gd name="T54" fmla="*/ 69 w 163"/>
                  <a:gd name="T55" fmla="*/ 85 h 127"/>
                  <a:gd name="T56" fmla="*/ 62 w 163"/>
                  <a:gd name="T57" fmla="*/ 94 h 127"/>
                  <a:gd name="T58" fmla="*/ 52 w 163"/>
                  <a:gd name="T59" fmla="*/ 96 h 127"/>
                  <a:gd name="T60" fmla="*/ 52 w 163"/>
                  <a:gd name="T61" fmla="*/ 89 h 127"/>
                  <a:gd name="T62" fmla="*/ 57 w 163"/>
                  <a:gd name="T63" fmla="*/ 75 h 127"/>
                  <a:gd name="T64" fmla="*/ 45 w 163"/>
                  <a:gd name="T65" fmla="*/ 87 h 127"/>
                  <a:gd name="T66" fmla="*/ 45 w 163"/>
                  <a:gd name="T67" fmla="*/ 89 h 127"/>
                  <a:gd name="T68" fmla="*/ 36 w 163"/>
                  <a:gd name="T69" fmla="*/ 99 h 127"/>
                  <a:gd name="T70" fmla="*/ 28 w 163"/>
                  <a:gd name="T71" fmla="*/ 92 h 127"/>
                  <a:gd name="T72" fmla="*/ 21 w 163"/>
                  <a:gd name="T73" fmla="*/ 92 h 127"/>
                  <a:gd name="T74" fmla="*/ 14 w 163"/>
                  <a:gd name="T75" fmla="*/ 92 h 127"/>
                  <a:gd name="T76" fmla="*/ 5 w 163"/>
                  <a:gd name="T77" fmla="*/ 78 h 127"/>
                  <a:gd name="T78" fmla="*/ 26 w 163"/>
                  <a:gd name="T79" fmla="*/ 68 h 127"/>
                  <a:gd name="T80" fmla="*/ 26 w 163"/>
                  <a:gd name="T81" fmla="*/ 66 h 127"/>
                  <a:gd name="T82" fmla="*/ 7 w 163"/>
                  <a:gd name="T83" fmla="*/ 63 h 127"/>
                  <a:gd name="T84" fmla="*/ 36 w 163"/>
                  <a:gd name="T85" fmla="*/ 54 h 127"/>
                  <a:gd name="T86" fmla="*/ 12 w 163"/>
                  <a:gd name="T87" fmla="*/ 49 h 127"/>
                  <a:gd name="T88" fmla="*/ 14 w 163"/>
                  <a:gd name="T89" fmla="*/ 42 h 127"/>
                  <a:gd name="T90" fmla="*/ 31 w 163"/>
                  <a:gd name="T91" fmla="*/ 35 h 127"/>
                  <a:gd name="T92" fmla="*/ 36 w 163"/>
                  <a:gd name="T93" fmla="*/ 33 h 127"/>
                  <a:gd name="T94" fmla="*/ 28 w 163"/>
                  <a:gd name="T95" fmla="*/ 21 h 127"/>
                  <a:gd name="T96" fmla="*/ 45 w 163"/>
                  <a:gd name="T97" fmla="*/ 18 h 127"/>
                  <a:gd name="T98" fmla="*/ 47 w 163"/>
                  <a:gd name="T99" fmla="*/ 35 h 127"/>
                  <a:gd name="T100" fmla="*/ 64 w 163"/>
                  <a:gd name="T101" fmla="*/ 35 h 127"/>
                  <a:gd name="T102" fmla="*/ 76 w 163"/>
                  <a:gd name="T103" fmla="*/ 47 h 127"/>
                  <a:gd name="T104" fmla="*/ 76 w 163"/>
                  <a:gd name="T105" fmla="*/ 56 h 127"/>
                  <a:gd name="T106" fmla="*/ 83 w 163"/>
                  <a:gd name="T107" fmla="*/ 59 h 127"/>
                  <a:gd name="T108" fmla="*/ 83 w 163"/>
                  <a:gd name="T109" fmla="*/ 68 h 127"/>
                  <a:gd name="T110" fmla="*/ 90 w 163"/>
                  <a:gd name="T111" fmla="*/ 68 h 127"/>
                  <a:gd name="T112" fmla="*/ 102 w 163"/>
                  <a:gd name="T113" fmla="*/ 70 h 127"/>
                  <a:gd name="T114" fmla="*/ 113 w 163"/>
                  <a:gd name="T115" fmla="*/ 54 h 127"/>
                  <a:gd name="T116" fmla="*/ 104 w 163"/>
                  <a:gd name="T117" fmla="*/ 54 h 127"/>
                  <a:gd name="T118" fmla="*/ 113 w 163"/>
                  <a:gd name="T119" fmla="*/ 44 h 127"/>
                  <a:gd name="T120" fmla="*/ 106 w 163"/>
                  <a:gd name="T121" fmla="*/ 33 h 127"/>
                  <a:gd name="T122" fmla="*/ 97 w 163"/>
                  <a:gd name="T123" fmla="*/ 21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27"/>
                  <a:gd name="T188" fmla="*/ 163 w 163"/>
                  <a:gd name="T189" fmla="*/ 127 h 1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27">
                    <a:moveTo>
                      <a:pt x="102" y="18"/>
                    </a:moveTo>
                    <a:lnTo>
                      <a:pt x="102" y="18"/>
                    </a:lnTo>
                    <a:lnTo>
                      <a:pt x="106" y="18"/>
                    </a:lnTo>
                    <a:lnTo>
                      <a:pt x="106" y="16"/>
                    </a:lnTo>
                    <a:lnTo>
                      <a:pt x="106" y="14"/>
                    </a:lnTo>
                    <a:lnTo>
                      <a:pt x="111" y="2"/>
                    </a:lnTo>
                    <a:lnTo>
                      <a:pt x="113" y="0"/>
                    </a:lnTo>
                    <a:lnTo>
                      <a:pt x="116" y="0"/>
                    </a:lnTo>
                    <a:lnTo>
                      <a:pt x="118" y="0"/>
                    </a:lnTo>
                    <a:lnTo>
                      <a:pt x="123" y="4"/>
                    </a:lnTo>
                    <a:lnTo>
                      <a:pt x="123" y="7"/>
                    </a:lnTo>
                    <a:lnTo>
                      <a:pt x="121" y="11"/>
                    </a:lnTo>
                    <a:lnTo>
                      <a:pt x="121" y="14"/>
                    </a:lnTo>
                    <a:lnTo>
                      <a:pt x="123" y="16"/>
                    </a:lnTo>
                    <a:lnTo>
                      <a:pt x="121" y="16"/>
                    </a:lnTo>
                    <a:lnTo>
                      <a:pt x="123" y="21"/>
                    </a:lnTo>
                    <a:lnTo>
                      <a:pt x="123" y="23"/>
                    </a:lnTo>
                    <a:lnTo>
                      <a:pt x="125" y="23"/>
                    </a:lnTo>
                    <a:lnTo>
                      <a:pt x="128" y="28"/>
                    </a:lnTo>
                    <a:lnTo>
                      <a:pt x="128" y="30"/>
                    </a:lnTo>
                    <a:lnTo>
                      <a:pt x="128" y="33"/>
                    </a:lnTo>
                    <a:lnTo>
                      <a:pt x="125" y="35"/>
                    </a:lnTo>
                    <a:lnTo>
                      <a:pt x="125" y="40"/>
                    </a:lnTo>
                    <a:lnTo>
                      <a:pt x="123" y="42"/>
                    </a:lnTo>
                    <a:lnTo>
                      <a:pt x="125" y="42"/>
                    </a:lnTo>
                    <a:lnTo>
                      <a:pt x="130" y="42"/>
                    </a:lnTo>
                    <a:lnTo>
                      <a:pt x="135" y="47"/>
                    </a:lnTo>
                    <a:lnTo>
                      <a:pt x="132" y="52"/>
                    </a:lnTo>
                    <a:lnTo>
                      <a:pt x="130" y="56"/>
                    </a:lnTo>
                    <a:lnTo>
                      <a:pt x="132" y="52"/>
                    </a:lnTo>
                    <a:lnTo>
                      <a:pt x="137" y="52"/>
                    </a:lnTo>
                    <a:lnTo>
                      <a:pt x="142" y="52"/>
                    </a:lnTo>
                    <a:lnTo>
                      <a:pt x="144" y="63"/>
                    </a:lnTo>
                    <a:lnTo>
                      <a:pt x="147" y="56"/>
                    </a:lnTo>
                    <a:lnTo>
                      <a:pt x="144" y="49"/>
                    </a:lnTo>
                    <a:lnTo>
                      <a:pt x="147" y="44"/>
                    </a:lnTo>
                    <a:lnTo>
                      <a:pt x="154" y="44"/>
                    </a:lnTo>
                    <a:lnTo>
                      <a:pt x="161" y="52"/>
                    </a:lnTo>
                    <a:lnTo>
                      <a:pt x="163" y="59"/>
                    </a:lnTo>
                    <a:lnTo>
                      <a:pt x="163" y="61"/>
                    </a:lnTo>
                    <a:lnTo>
                      <a:pt x="163" y="63"/>
                    </a:lnTo>
                    <a:lnTo>
                      <a:pt x="163" y="70"/>
                    </a:lnTo>
                    <a:lnTo>
                      <a:pt x="161" y="73"/>
                    </a:lnTo>
                    <a:lnTo>
                      <a:pt x="154" y="96"/>
                    </a:lnTo>
                    <a:lnTo>
                      <a:pt x="151" y="96"/>
                    </a:lnTo>
                    <a:lnTo>
                      <a:pt x="149" y="99"/>
                    </a:lnTo>
                    <a:lnTo>
                      <a:pt x="147" y="101"/>
                    </a:lnTo>
                    <a:lnTo>
                      <a:pt x="139" y="103"/>
                    </a:lnTo>
                    <a:lnTo>
                      <a:pt x="137" y="101"/>
                    </a:lnTo>
                    <a:lnTo>
                      <a:pt x="132" y="96"/>
                    </a:lnTo>
                    <a:lnTo>
                      <a:pt x="132" y="94"/>
                    </a:lnTo>
                    <a:lnTo>
                      <a:pt x="128" y="101"/>
                    </a:lnTo>
                    <a:lnTo>
                      <a:pt x="123" y="101"/>
                    </a:lnTo>
                    <a:lnTo>
                      <a:pt x="121" y="101"/>
                    </a:lnTo>
                    <a:lnTo>
                      <a:pt x="123" y="99"/>
                    </a:lnTo>
                    <a:lnTo>
                      <a:pt x="121" y="94"/>
                    </a:lnTo>
                    <a:lnTo>
                      <a:pt x="121" y="92"/>
                    </a:lnTo>
                    <a:lnTo>
                      <a:pt x="118" y="94"/>
                    </a:lnTo>
                    <a:lnTo>
                      <a:pt x="118" y="96"/>
                    </a:lnTo>
                    <a:lnTo>
                      <a:pt x="116" y="99"/>
                    </a:lnTo>
                    <a:lnTo>
                      <a:pt x="111" y="101"/>
                    </a:lnTo>
                    <a:lnTo>
                      <a:pt x="109" y="103"/>
                    </a:lnTo>
                    <a:lnTo>
                      <a:pt x="104" y="106"/>
                    </a:lnTo>
                    <a:lnTo>
                      <a:pt x="102" y="106"/>
                    </a:lnTo>
                    <a:lnTo>
                      <a:pt x="95" y="108"/>
                    </a:lnTo>
                    <a:lnTo>
                      <a:pt x="95" y="111"/>
                    </a:lnTo>
                    <a:lnTo>
                      <a:pt x="95" y="113"/>
                    </a:lnTo>
                    <a:lnTo>
                      <a:pt x="92" y="115"/>
                    </a:lnTo>
                    <a:lnTo>
                      <a:pt x="87" y="118"/>
                    </a:lnTo>
                    <a:lnTo>
                      <a:pt x="85" y="118"/>
                    </a:lnTo>
                    <a:lnTo>
                      <a:pt x="85" y="120"/>
                    </a:lnTo>
                    <a:lnTo>
                      <a:pt x="80" y="120"/>
                    </a:lnTo>
                    <a:lnTo>
                      <a:pt x="80" y="122"/>
                    </a:lnTo>
                    <a:lnTo>
                      <a:pt x="69" y="127"/>
                    </a:lnTo>
                    <a:lnTo>
                      <a:pt x="57" y="127"/>
                    </a:lnTo>
                    <a:lnTo>
                      <a:pt x="45" y="118"/>
                    </a:lnTo>
                    <a:lnTo>
                      <a:pt x="43" y="115"/>
                    </a:lnTo>
                    <a:lnTo>
                      <a:pt x="43" y="113"/>
                    </a:lnTo>
                    <a:lnTo>
                      <a:pt x="45" y="111"/>
                    </a:lnTo>
                    <a:lnTo>
                      <a:pt x="47" y="108"/>
                    </a:lnTo>
                    <a:lnTo>
                      <a:pt x="50" y="108"/>
                    </a:lnTo>
                    <a:lnTo>
                      <a:pt x="52" y="106"/>
                    </a:lnTo>
                    <a:lnTo>
                      <a:pt x="54" y="106"/>
                    </a:lnTo>
                    <a:lnTo>
                      <a:pt x="57" y="106"/>
                    </a:lnTo>
                    <a:lnTo>
                      <a:pt x="59" y="106"/>
                    </a:lnTo>
                    <a:lnTo>
                      <a:pt x="59" y="103"/>
                    </a:lnTo>
                    <a:lnTo>
                      <a:pt x="62" y="99"/>
                    </a:lnTo>
                    <a:lnTo>
                      <a:pt x="78" y="96"/>
                    </a:lnTo>
                    <a:lnTo>
                      <a:pt x="78" y="101"/>
                    </a:lnTo>
                    <a:lnTo>
                      <a:pt x="80" y="101"/>
                    </a:lnTo>
                    <a:lnTo>
                      <a:pt x="83" y="96"/>
                    </a:lnTo>
                    <a:lnTo>
                      <a:pt x="85" y="94"/>
                    </a:lnTo>
                    <a:lnTo>
                      <a:pt x="85" y="92"/>
                    </a:lnTo>
                    <a:lnTo>
                      <a:pt x="90" y="89"/>
                    </a:lnTo>
                    <a:lnTo>
                      <a:pt x="90" y="87"/>
                    </a:lnTo>
                    <a:lnTo>
                      <a:pt x="90" y="85"/>
                    </a:lnTo>
                    <a:lnTo>
                      <a:pt x="87" y="85"/>
                    </a:lnTo>
                    <a:lnTo>
                      <a:pt x="83" y="89"/>
                    </a:lnTo>
                    <a:lnTo>
                      <a:pt x="80" y="89"/>
                    </a:lnTo>
                    <a:lnTo>
                      <a:pt x="71" y="92"/>
                    </a:lnTo>
                    <a:lnTo>
                      <a:pt x="71" y="89"/>
                    </a:lnTo>
                    <a:lnTo>
                      <a:pt x="71" y="85"/>
                    </a:lnTo>
                    <a:lnTo>
                      <a:pt x="69" y="89"/>
                    </a:lnTo>
                    <a:lnTo>
                      <a:pt x="69" y="85"/>
                    </a:lnTo>
                    <a:lnTo>
                      <a:pt x="66" y="85"/>
                    </a:lnTo>
                    <a:lnTo>
                      <a:pt x="66" y="89"/>
                    </a:lnTo>
                    <a:lnTo>
                      <a:pt x="64" y="92"/>
                    </a:lnTo>
                    <a:lnTo>
                      <a:pt x="62" y="94"/>
                    </a:lnTo>
                    <a:lnTo>
                      <a:pt x="62" y="89"/>
                    </a:lnTo>
                    <a:lnTo>
                      <a:pt x="59" y="94"/>
                    </a:lnTo>
                    <a:lnTo>
                      <a:pt x="54" y="94"/>
                    </a:lnTo>
                    <a:lnTo>
                      <a:pt x="52" y="96"/>
                    </a:lnTo>
                    <a:lnTo>
                      <a:pt x="50" y="94"/>
                    </a:lnTo>
                    <a:lnTo>
                      <a:pt x="50" y="92"/>
                    </a:lnTo>
                    <a:lnTo>
                      <a:pt x="52" y="89"/>
                    </a:lnTo>
                    <a:lnTo>
                      <a:pt x="52" y="80"/>
                    </a:lnTo>
                    <a:lnTo>
                      <a:pt x="54" y="78"/>
                    </a:lnTo>
                    <a:lnTo>
                      <a:pt x="57" y="75"/>
                    </a:lnTo>
                    <a:lnTo>
                      <a:pt x="54" y="78"/>
                    </a:lnTo>
                    <a:lnTo>
                      <a:pt x="50" y="78"/>
                    </a:lnTo>
                    <a:lnTo>
                      <a:pt x="47" y="87"/>
                    </a:lnTo>
                    <a:lnTo>
                      <a:pt x="45" y="87"/>
                    </a:lnTo>
                    <a:lnTo>
                      <a:pt x="45" y="82"/>
                    </a:lnTo>
                    <a:lnTo>
                      <a:pt x="43" y="82"/>
                    </a:lnTo>
                    <a:lnTo>
                      <a:pt x="43" y="87"/>
                    </a:lnTo>
                    <a:lnTo>
                      <a:pt x="45" y="89"/>
                    </a:lnTo>
                    <a:lnTo>
                      <a:pt x="45" y="94"/>
                    </a:lnTo>
                    <a:lnTo>
                      <a:pt x="43" y="94"/>
                    </a:lnTo>
                    <a:lnTo>
                      <a:pt x="38" y="99"/>
                    </a:lnTo>
                    <a:lnTo>
                      <a:pt x="36" y="99"/>
                    </a:lnTo>
                    <a:lnTo>
                      <a:pt x="33" y="94"/>
                    </a:lnTo>
                    <a:lnTo>
                      <a:pt x="33" y="89"/>
                    </a:lnTo>
                    <a:lnTo>
                      <a:pt x="31" y="92"/>
                    </a:lnTo>
                    <a:lnTo>
                      <a:pt x="28" y="92"/>
                    </a:lnTo>
                    <a:lnTo>
                      <a:pt x="28" y="101"/>
                    </a:lnTo>
                    <a:lnTo>
                      <a:pt x="26" y="99"/>
                    </a:lnTo>
                    <a:lnTo>
                      <a:pt x="21" y="94"/>
                    </a:lnTo>
                    <a:lnTo>
                      <a:pt x="21" y="92"/>
                    </a:lnTo>
                    <a:lnTo>
                      <a:pt x="19" y="92"/>
                    </a:lnTo>
                    <a:lnTo>
                      <a:pt x="19" y="87"/>
                    </a:lnTo>
                    <a:lnTo>
                      <a:pt x="17" y="89"/>
                    </a:lnTo>
                    <a:lnTo>
                      <a:pt x="14" y="92"/>
                    </a:lnTo>
                    <a:lnTo>
                      <a:pt x="7" y="89"/>
                    </a:lnTo>
                    <a:lnTo>
                      <a:pt x="5" y="89"/>
                    </a:lnTo>
                    <a:lnTo>
                      <a:pt x="0" y="85"/>
                    </a:lnTo>
                    <a:lnTo>
                      <a:pt x="5" y="78"/>
                    </a:lnTo>
                    <a:lnTo>
                      <a:pt x="7" y="73"/>
                    </a:lnTo>
                    <a:lnTo>
                      <a:pt x="21" y="73"/>
                    </a:lnTo>
                    <a:lnTo>
                      <a:pt x="24" y="73"/>
                    </a:lnTo>
                    <a:lnTo>
                      <a:pt x="26" y="68"/>
                    </a:lnTo>
                    <a:lnTo>
                      <a:pt x="33" y="66"/>
                    </a:lnTo>
                    <a:lnTo>
                      <a:pt x="36" y="61"/>
                    </a:lnTo>
                    <a:lnTo>
                      <a:pt x="31" y="66"/>
                    </a:lnTo>
                    <a:lnTo>
                      <a:pt x="26" y="66"/>
                    </a:lnTo>
                    <a:lnTo>
                      <a:pt x="21" y="68"/>
                    </a:lnTo>
                    <a:lnTo>
                      <a:pt x="17" y="70"/>
                    </a:lnTo>
                    <a:lnTo>
                      <a:pt x="7" y="70"/>
                    </a:lnTo>
                    <a:lnTo>
                      <a:pt x="7" y="63"/>
                    </a:lnTo>
                    <a:lnTo>
                      <a:pt x="10" y="59"/>
                    </a:lnTo>
                    <a:lnTo>
                      <a:pt x="19" y="56"/>
                    </a:lnTo>
                    <a:lnTo>
                      <a:pt x="26" y="54"/>
                    </a:lnTo>
                    <a:lnTo>
                      <a:pt x="36" y="54"/>
                    </a:lnTo>
                    <a:lnTo>
                      <a:pt x="40" y="49"/>
                    </a:lnTo>
                    <a:lnTo>
                      <a:pt x="14" y="54"/>
                    </a:lnTo>
                    <a:lnTo>
                      <a:pt x="12" y="54"/>
                    </a:lnTo>
                    <a:lnTo>
                      <a:pt x="12" y="49"/>
                    </a:lnTo>
                    <a:lnTo>
                      <a:pt x="14" y="47"/>
                    </a:lnTo>
                    <a:lnTo>
                      <a:pt x="17" y="47"/>
                    </a:lnTo>
                    <a:lnTo>
                      <a:pt x="14" y="44"/>
                    </a:lnTo>
                    <a:lnTo>
                      <a:pt x="14" y="42"/>
                    </a:lnTo>
                    <a:lnTo>
                      <a:pt x="17" y="37"/>
                    </a:lnTo>
                    <a:lnTo>
                      <a:pt x="19" y="35"/>
                    </a:lnTo>
                    <a:lnTo>
                      <a:pt x="26" y="35"/>
                    </a:lnTo>
                    <a:lnTo>
                      <a:pt x="31" y="35"/>
                    </a:lnTo>
                    <a:lnTo>
                      <a:pt x="38" y="37"/>
                    </a:lnTo>
                    <a:lnTo>
                      <a:pt x="40" y="35"/>
                    </a:lnTo>
                    <a:lnTo>
                      <a:pt x="38" y="35"/>
                    </a:lnTo>
                    <a:lnTo>
                      <a:pt x="36" y="33"/>
                    </a:lnTo>
                    <a:lnTo>
                      <a:pt x="26" y="33"/>
                    </a:lnTo>
                    <a:lnTo>
                      <a:pt x="24" y="30"/>
                    </a:lnTo>
                    <a:lnTo>
                      <a:pt x="26" y="23"/>
                    </a:lnTo>
                    <a:lnTo>
                      <a:pt x="28" y="21"/>
                    </a:lnTo>
                    <a:lnTo>
                      <a:pt x="36" y="21"/>
                    </a:lnTo>
                    <a:lnTo>
                      <a:pt x="36" y="18"/>
                    </a:lnTo>
                    <a:lnTo>
                      <a:pt x="40" y="18"/>
                    </a:lnTo>
                    <a:lnTo>
                      <a:pt x="45" y="18"/>
                    </a:lnTo>
                    <a:lnTo>
                      <a:pt x="47" y="23"/>
                    </a:lnTo>
                    <a:lnTo>
                      <a:pt x="47" y="28"/>
                    </a:lnTo>
                    <a:lnTo>
                      <a:pt x="45" y="28"/>
                    </a:lnTo>
                    <a:lnTo>
                      <a:pt x="47" y="35"/>
                    </a:lnTo>
                    <a:lnTo>
                      <a:pt x="54" y="35"/>
                    </a:lnTo>
                    <a:lnTo>
                      <a:pt x="57" y="33"/>
                    </a:lnTo>
                    <a:lnTo>
                      <a:pt x="64" y="30"/>
                    </a:lnTo>
                    <a:lnTo>
                      <a:pt x="64" y="35"/>
                    </a:lnTo>
                    <a:lnTo>
                      <a:pt x="69" y="35"/>
                    </a:lnTo>
                    <a:lnTo>
                      <a:pt x="71" y="42"/>
                    </a:lnTo>
                    <a:lnTo>
                      <a:pt x="73" y="47"/>
                    </a:lnTo>
                    <a:lnTo>
                      <a:pt x="76" y="47"/>
                    </a:lnTo>
                    <a:lnTo>
                      <a:pt x="78" y="49"/>
                    </a:lnTo>
                    <a:lnTo>
                      <a:pt x="73" y="52"/>
                    </a:lnTo>
                    <a:lnTo>
                      <a:pt x="73" y="56"/>
                    </a:lnTo>
                    <a:lnTo>
                      <a:pt x="76" y="56"/>
                    </a:lnTo>
                    <a:lnTo>
                      <a:pt x="83" y="54"/>
                    </a:lnTo>
                    <a:lnTo>
                      <a:pt x="83" y="56"/>
                    </a:lnTo>
                    <a:lnTo>
                      <a:pt x="83" y="59"/>
                    </a:lnTo>
                    <a:lnTo>
                      <a:pt x="83" y="61"/>
                    </a:lnTo>
                    <a:lnTo>
                      <a:pt x="85" y="63"/>
                    </a:lnTo>
                    <a:lnTo>
                      <a:pt x="83" y="68"/>
                    </a:lnTo>
                    <a:lnTo>
                      <a:pt x="85" y="70"/>
                    </a:lnTo>
                    <a:lnTo>
                      <a:pt x="87" y="70"/>
                    </a:lnTo>
                    <a:lnTo>
                      <a:pt x="90" y="70"/>
                    </a:lnTo>
                    <a:lnTo>
                      <a:pt x="90" y="68"/>
                    </a:lnTo>
                    <a:lnTo>
                      <a:pt x="92" y="70"/>
                    </a:lnTo>
                    <a:lnTo>
                      <a:pt x="97" y="68"/>
                    </a:lnTo>
                    <a:lnTo>
                      <a:pt x="97" y="70"/>
                    </a:lnTo>
                    <a:lnTo>
                      <a:pt x="102" y="70"/>
                    </a:lnTo>
                    <a:lnTo>
                      <a:pt x="113" y="73"/>
                    </a:lnTo>
                    <a:lnTo>
                      <a:pt x="116" y="70"/>
                    </a:lnTo>
                    <a:lnTo>
                      <a:pt x="118" y="61"/>
                    </a:lnTo>
                    <a:lnTo>
                      <a:pt x="113" y="54"/>
                    </a:lnTo>
                    <a:lnTo>
                      <a:pt x="109" y="56"/>
                    </a:lnTo>
                    <a:lnTo>
                      <a:pt x="109" y="54"/>
                    </a:lnTo>
                    <a:lnTo>
                      <a:pt x="106" y="52"/>
                    </a:lnTo>
                    <a:lnTo>
                      <a:pt x="104" y="54"/>
                    </a:lnTo>
                    <a:lnTo>
                      <a:pt x="104" y="52"/>
                    </a:lnTo>
                    <a:lnTo>
                      <a:pt x="109" y="47"/>
                    </a:lnTo>
                    <a:lnTo>
                      <a:pt x="109" y="44"/>
                    </a:lnTo>
                    <a:lnTo>
                      <a:pt x="113" y="44"/>
                    </a:lnTo>
                    <a:lnTo>
                      <a:pt x="111" y="37"/>
                    </a:lnTo>
                    <a:lnTo>
                      <a:pt x="109" y="35"/>
                    </a:lnTo>
                    <a:lnTo>
                      <a:pt x="106" y="35"/>
                    </a:lnTo>
                    <a:lnTo>
                      <a:pt x="106" y="33"/>
                    </a:lnTo>
                    <a:lnTo>
                      <a:pt x="104" y="33"/>
                    </a:lnTo>
                    <a:lnTo>
                      <a:pt x="99" y="28"/>
                    </a:lnTo>
                    <a:lnTo>
                      <a:pt x="97" y="23"/>
                    </a:lnTo>
                    <a:lnTo>
                      <a:pt x="97" y="21"/>
                    </a:lnTo>
                    <a:lnTo>
                      <a:pt x="102" y="21"/>
                    </a:lnTo>
                    <a:lnTo>
                      <a:pt x="102" y="18"/>
                    </a:lnTo>
                    <a:close/>
                  </a:path>
                </a:pathLst>
              </a:custGeom>
              <a:grpFill/>
              <a:ln w="9525">
                <a:noFill/>
                <a:round/>
                <a:headEnd/>
                <a:tailEnd/>
              </a:ln>
            </p:spPr>
            <p:txBody>
              <a:bodyPr/>
              <a:lstStyle/>
              <a:p>
                <a:pPr>
                  <a:defRPr/>
                </a:pPr>
                <a:endParaRPr lang="en-US" sz="1200" kern="0">
                  <a:solidFill>
                    <a:srgbClr val="0096D6"/>
                  </a:solidFill>
                </a:endParaRPr>
              </a:p>
            </p:txBody>
          </p:sp>
          <p:sp>
            <p:nvSpPr>
              <p:cNvPr id="2239" name="Freeform 1216"/>
              <p:cNvSpPr>
                <a:spLocks/>
              </p:cNvSpPr>
              <p:nvPr/>
            </p:nvSpPr>
            <p:spPr bwMode="auto">
              <a:xfrm>
                <a:off x="1321" y="973"/>
                <a:ext cx="163" cy="127"/>
              </a:xfrm>
              <a:custGeom>
                <a:avLst/>
                <a:gdLst>
                  <a:gd name="T0" fmla="*/ 106 w 163"/>
                  <a:gd name="T1" fmla="*/ 18 h 127"/>
                  <a:gd name="T2" fmla="*/ 113 w 163"/>
                  <a:gd name="T3" fmla="*/ 0 h 127"/>
                  <a:gd name="T4" fmla="*/ 123 w 163"/>
                  <a:gd name="T5" fmla="*/ 7 h 127"/>
                  <a:gd name="T6" fmla="*/ 121 w 163"/>
                  <a:gd name="T7" fmla="*/ 16 h 127"/>
                  <a:gd name="T8" fmla="*/ 128 w 163"/>
                  <a:gd name="T9" fmla="*/ 28 h 127"/>
                  <a:gd name="T10" fmla="*/ 125 w 163"/>
                  <a:gd name="T11" fmla="*/ 35 h 127"/>
                  <a:gd name="T12" fmla="*/ 130 w 163"/>
                  <a:gd name="T13" fmla="*/ 42 h 127"/>
                  <a:gd name="T14" fmla="*/ 130 w 163"/>
                  <a:gd name="T15" fmla="*/ 56 h 127"/>
                  <a:gd name="T16" fmla="*/ 142 w 163"/>
                  <a:gd name="T17" fmla="*/ 52 h 127"/>
                  <a:gd name="T18" fmla="*/ 147 w 163"/>
                  <a:gd name="T19" fmla="*/ 56 h 127"/>
                  <a:gd name="T20" fmla="*/ 161 w 163"/>
                  <a:gd name="T21" fmla="*/ 52 h 127"/>
                  <a:gd name="T22" fmla="*/ 163 w 163"/>
                  <a:gd name="T23" fmla="*/ 70 h 127"/>
                  <a:gd name="T24" fmla="*/ 149 w 163"/>
                  <a:gd name="T25" fmla="*/ 99 h 127"/>
                  <a:gd name="T26" fmla="*/ 132 w 163"/>
                  <a:gd name="T27" fmla="*/ 96 h 127"/>
                  <a:gd name="T28" fmla="*/ 121 w 163"/>
                  <a:gd name="T29" fmla="*/ 101 h 127"/>
                  <a:gd name="T30" fmla="*/ 118 w 163"/>
                  <a:gd name="T31" fmla="*/ 94 h 127"/>
                  <a:gd name="T32" fmla="*/ 109 w 163"/>
                  <a:gd name="T33" fmla="*/ 103 h 127"/>
                  <a:gd name="T34" fmla="*/ 95 w 163"/>
                  <a:gd name="T35" fmla="*/ 111 h 127"/>
                  <a:gd name="T36" fmla="*/ 87 w 163"/>
                  <a:gd name="T37" fmla="*/ 118 h 127"/>
                  <a:gd name="T38" fmla="*/ 80 w 163"/>
                  <a:gd name="T39" fmla="*/ 122 h 127"/>
                  <a:gd name="T40" fmla="*/ 43 w 163"/>
                  <a:gd name="T41" fmla="*/ 115 h 127"/>
                  <a:gd name="T42" fmla="*/ 50 w 163"/>
                  <a:gd name="T43" fmla="*/ 108 h 127"/>
                  <a:gd name="T44" fmla="*/ 57 w 163"/>
                  <a:gd name="T45" fmla="*/ 106 h 127"/>
                  <a:gd name="T46" fmla="*/ 78 w 163"/>
                  <a:gd name="T47" fmla="*/ 96 h 127"/>
                  <a:gd name="T48" fmla="*/ 85 w 163"/>
                  <a:gd name="T49" fmla="*/ 94 h 127"/>
                  <a:gd name="T50" fmla="*/ 90 w 163"/>
                  <a:gd name="T51" fmla="*/ 85 h 127"/>
                  <a:gd name="T52" fmla="*/ 71 w 163"/>
                  <a:gd name="T53" fmla="*/ 92 h 127"/>
                  <a:gd name="T54" fmla="*/ 69 w 163"/>
                  <a:gd name="T55" fmla="*/ 85 h 127"/>
                  <a:gd name="T56" fmla="*/ 62 w 163"/>
                  <a:gd name="T57" fmla="*/ 94 h 127"/>
                  <a:gd name="T58" fmla="*/ 52 w 163"/>
                  <a:gd name="T59" fmla="*/ 96 h 127"/>
                  <a:gd name="T60" fmla="*/ 52 w 163"/>
                  <a:gd name="T61" fmla="*/ 89 h 127"/>
                  <a:gd name="T62" fmla="*/ 57 w 163"/>
                  <a:gd name="T63" fmla="*/ 75 h 127"/>
                  <a:gd name="T64" fmla="*/ 45 w 163"/>
                  <a:gd name="T65" fmla="*/ 87 h 127"/>
                  <a:gd name="T66" fmla="*/ 45 w 163"/>
                  <a:gd name="T67" fmla="*/ 89 h 127"/>
                  <a:gd name="T68" fmla="*/ 36 w 163"/>
                  <a:gd name="T69" fmla="*/ 99 h 127"/>
                  <a:gd name="T70" fmla="*/ 28 w 163"/>
                  <a:gd name="T71" fmla="*/ 92 h 127"/>
                  <a:gd name="T72" fmla="*/ 21 w 163"/>
                  <a:gd name="T73" fmla="*/ 92 h 127"/>
                  <a:gd name="T74" fmla="*/ 14 w 163"/>
                  <a:gd name="T75" fmla="*/ 92 h 127"/>
                  <a:gd name="T76" fmla="*/ 5 w 163"/>
                  <a:gd name="T77" fmla="*/ 78 h 127"/>
                  <a:gd name="T78" fmla="*/ 26 w 163"/>
                  <a:gd name="T79" fmla="*/ 68 h 127"/>
                  <a:gd name="T80" fmla="*/ 26 w 163"/>
                  <a:gd name="T81" fmla="*/ 66 h 127"/>
                  <a:gd name="T82" fmla="*/ 7 w 163"/>
                  <a:gd name="T83" fmla="*/ 63 h 127"/>
                  <a:gd name="T84" fmla="*/ 36 w 163"/>
                  <a:gd name="T85" fmla="*/ 54 h 127"/>
                  <a:gd name="T86" fmla="*/ 12 w 163"/>
                  <a:gd name="T87" fmla="*/ 49 h 127"/>
                  <a:gd name="T88" fmla="*/ 14 w 163"/>
                  <a:gd name="T89" fmla="*/ 42 h 127"/>
                  <a:gd name="T90" fmla="*/ 31 w 163"/>
                  <a:gd name="T91" fmla="*/ 35 h 127"/>
                  <a:gd name="T92" fmla="*/ 36 w 163"/>
                  <a:gd name="T93" fmla="*/ 33 h 127"/>
                  <a:gd name="T94" fmla="*/ 28 w 163"/>
                  <a:gd name="T95" fmla="*/ 21 h 127"/>
                  <a:gd name="T96" fmla="*/ 45 w 163"/>
                  <a:gd name="T97" fmla="*/ 18 h 127"/>
                  <a:gd name="T98" fmla="*/ 47 w 163"/>
                  <a:gd name="T99" fmla="*/ 35 h 127"/>
                  <a:gd name="T100" fmla="*/ 64 w 163"/>
                  <a:gd name="T101" fmla="*/ 35 h 127"/>
                  <a:gd name="T102" fmla="*/ 76 w 163"/>
                  <a:gd name="T103" fmla="*/ 47 h 127"/>
                  <a:gd name="T104" fmla="*/ 76 w 163"/>
                  <a:gd name="T105" fmla="*/ 56 h 127"/>
                  <a:gd name="T106" fmla="*/ 83 w 163"/>
                  <a:gd name="T107" fmla="*/ 59 h 127"/>
                  <a:gd name="T108" fmla="*/ 83 w 163"/>
                  <a:gd name="T109" fmla="*/ 68 h 127"/>
                  <a:gd name="T110" fmla="*/ 90 w 163"/>
                  <a:gd name="T111" fmla="*/ 68 h 127"/>
                  <a:gd name="T112" fmla="*/ 102 w 163"/>
                  <a:gd name="T113" fmla="*/ 70 h 127"/>
                  <a:gd name="T114" fmla="*/ 113 w 163"/>
                  <a:gd name="T115" fmla="*/ 54 h 127"/>
                  <a:gd name="T116" fmla="*/ 104 w 163"/>
                  <a:gd name="T117" fmla="*/ 54 h 127"/>
                  <a:gd name="T118" fmla="*/ 113 w 163"/>
                  <a:gd name="T119" fmla="*/ 44 h 127"/>
                  <a:gd name="T120" fmla="*/ 106 w 163"/>
                  <a:gd name="T121" fmla="*/ 33 h 127"/>
                  <a:gd name="T122" fmla="*/ 97 w 163"/>
                  <a:gd name="T123" fmla="*/ 21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27"/>
                  <a:gd name="T188" fmla="*/ 163 w 163"/>
                  <a:gd name="T189" fmla="*/ 127 h 1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27">
                    <a:moveTo>
                      <a:pt x="102" y="18"/>
                    </a:moveTo>
                    <a:lnTo>
                      <a:pt x="102" y="18"/>
                    </a:lnTo>
                    <a:lnTo>
                      <a:pt x="106" y="18"/>
                    </a:lnTo>
                    <a:lnTo>
                      <a:pt x="106" y="16"/>
                    </a:lnTo>
                    <a:lnTo>
                      <a:pt x="106" y="14"/>
                    </a:lnTo>
                    <a:lnTo>
                      <a:pt x="111" y="2"/>
                    </a:lnTo>
                    <a:lnTo>
                      <a:pt x="113" y="0"/>
                    </a:lnTo>
                    <a:lnTo>
                      <a:pt x="116" y="0"/>
                    </a:lnTo>
                    <a:lnTo>
                      <a:pt x="118" y="0"/>
                    </a:lnTo>
                    <a:lnTo>
                      <a:pt x="123" y="4"/>
                    </a:lnTo>
                    <a:lnTo>
                      <a:pt x="123" y="7"/>
                    </a:lnTo>
                    <a:lnTo>
                      <a:pt x="121" y="11"/>
                    </a:lnTo>
                    <a:lnTo>
                      <a:pt x="121" y="14"/>
                    </a:lnTo>
                    <a:lnTo>
                      <a:pt x="123" y="16"/>
                    </a:lnTo>
                    <a:lnTo>
                      <a:pt x="121" y="16"/>
                    </a:lnTo>
                    <a:lnTo>
                      <a:pt x="123" y="21"/>
                    </a:lnTo>
                    <a:lnTo>
                      <a:pt x="123" y="23"/>
                    </a:lnTo>
                    <a:lnTo>
                      <a:pt x="125" y="23"/>
                    </a:lnTo>
                    <a:lnTo>
                      <a:pt x="128" y="28"/>
                    </a:lnTo>
                    <a:lnTo>
                      <a:pt x="128" y="30"/>
                    </a:lnTo>
                    <a:lnTo>
                      <a:pt x="128" y="33"/>
                    </a:lnTo>
                    <a:lnTo>
                      <a:pt x="125" y="35"/>
                    </a:lnTo>
                    <a:lnTo>
                      <a:pt x="125" y="40"/>
                    </a:lnTo>
                    <a:lnTo>
                      <a:pt x="123" y="42"/>
                    </a:lnTo>
                    <a:lnTo>
                      <a:pt x="125" y="42"/>
                    </a:lnTo>
                    <a:lnTo>
                      <a:pt x="130" y="42"/>
                    </a:lnTo>
                    <a:lnTo>
                      <a:pt x="135" y="47"/>
                    </a:lnTo>
                    <a:lnTo>
                      <a:pt x="132" y="52"/>
                    </a:lnTo>
                    <a:lnTo>
                      <a:pt x="130" y="56"/>
                    </a:lnTo>
                    <a:lnTo>
                      <a:pt x="132" y="52"/>
                    </a:lnTo>
                    <a:lnTo>
                      <a:pt x="137" y="52"/>
                    </a:lnTo>
                    <a:lnTo>
                      <a:pt x="142" y="52"/>
                    </a:lnTo>
                    <a:lnTo>
                      <a:pt x="144" y="63"/>
                    </a:lnTo>
                    <a:lnTo>
                      <a:pt x="147" y="56"/>
                    </a:lnTo>
                    <a:lnTo>
                      <a:pt x="144" y="49"/>
                    </a:lnTo>
                    <a:lnTo>
                      <a:pt x="147" y="44"/>
                    </a:lnTo>
                    <a:lnTo>
                      <a:pt x="154" y="44"/>
                    </a:lnTo>
                    <a:lnTo>
                      <a:pt x="161" y="52"/>
                    </a:lnTo>
                    <a:lnTo>
                      <a:pt x="163" y="59"/>
                    </a:lnTo>
                    <a:lnTo>
                      <a:pt x="163" y="61"/>
                    </a:lnTo>
                    <a:lnTo>
                      <a:pt x="163" y="63"/>
                    </a:lnTo>
                    <a:lnTo>
                      <a:pt x="163" y="70"/>
                    </a:lnTo>
                    <a:lnTo>
                      <a:pt x="161" y="73"/>
                    </a:lnTo>
                    <a:lnTo>
                      <a:pt x="154" y="96"/>
                    </a:lnTo>
                    <a:lnTo>
                      <a:pt x="151" y="96"/>
                    </a:lnTo>
                    <a:lnTo>
                      <a:pt x="149" y="99"/>
                    </a:lnTo>
                    <a:lnTo>
                      <a:pt x="147" y="101"/>
                    </a:lnTo>
                    <a:lnTo>
                      <a:pt x="139" y="103"/>
                    </a:lnTo>
                    <a:lnTo>
                      <a:pt x="137" y="101"/>
                    </a:lnTo>
                    <a:lnTo>
                      <a:pt x="132" y="96"/>
                    </a:lnTo>
                    <a:lnTo>
                      <a:pt x="132" y="94"/>
                    </a:lnTo>
                    <a:lnTo>
                      <a:pt x="128" y="101"/>
                    </a:lnTo>
                    <a:lnTo>
                      <a:pt x="123" y="101"/>
                    </a:lnTo>
                    <a:lnTo>
                      <a:pt x="121" y="101"/>
                    </a:lnTo>
                    <a:lnTo>
                      <a:pt x="123" y="99"/>
                    </a:lnTo>
                    <a:lnTo>
                      <a:pt x="121" y="94"/>
                    </a:lnTo>
                    <a:lnTo>
                      <a:pt x="121" y="92"/>
                    </a:lnTo>
                    <a:lnTo>
                      <a:pt x="118" y="94"/>
                    </a:lnTo>
                    <a:lnTo>
                      <a:pt x="118" y="96"/>
                    </a:lnTo>
                    <a:lnTo>
                      <a:pt x="116" y="99"/>
                    </a:lnTo>
                    <a:lnTo>
                      <a:pt x="111" y="101"/>
                    </a:lnTo>
                    <a:lnTo>
                      <a:pt x="109" y="103"/>
                    </a:lnTo>
                    <a:lnTo>
                      <a:pt x="104" y="106"/>
                    </a:lnTo>
                    <a:lnTo>
                      <a:pt x="102" y="106"/>
                    </a:lnTo>
                    <a:lnTo>
                      <a:pt x="95" y="108"/>
                    </a:lnTo>
                    <a:lnTo>
                      <a:pt x="95" y="111"/>
                    </a:lnTo>
                    <a:lnTo>
                      <a:pt x="95" y="113"/>
                    </a:lnTo>
                    <a:lnTo>
                      <a:pt x="92" y="115"/>
                    </a:lnTo>
                    <a:lnTo>
                      <a:pt x="87" y="118"/>
                    </a:lnTo>
                    <a:lnTo>
                      <a:pt x="85" y="118"/>
                    </a:lnTo>
                    <a:lnTo>
                      <a:pt x="85" y="120"/>
                    </a:lnTo>
                    <a:lnTo>
                      <a:pt x="80" y="120"/>
                    </a:lnTo>
                    <a:lnTo>
                      <a:pt x="80" y="122"/>
                    </a:lnTo>
                    <a:lnTo>
                      <a:pt x="69" y="127"/>
                    </a:lnTo>
                    <a:lnTo>
                      <a:pt x="57" y="127"/>
                    </a:lnTo>
                    <a:lnTo>
                      <a:pt x="45" y="118"/>
                    </a:lnTo>
                    <a:lnTo>
                      <a:pt x="43" y="115"/>
                    </a:lnTo>
                    <a:lnTo>
                      <a:pt x="43" y="113"/>
                    </a:lnTo>
                    <a:lnTo>
                      <a:pt x="45" y="111"/>
                    </a:lnTo>
                    <a:lnTo>
                      <a:pt x="47" y="108"/>
                    </a:lnTo>
                    <a:lnTo>
                      <a:pt x="50" y="108"/>
                    </a:lnTo>
                    <a:lnTo>
                      <a:pt x="52" y="106"/>
                    </a:lnTo>
                    <a:lnTo>
                      <a:pt x="54" y="106"/>
                    </a:lnTo>
                    <a:lnTo>
                      <a:pt x="57" y="106"/>
                    </a:lnTo>
                    <a:lnTo>
                      <a:pt x="59" y="106"/>
                    </a:lnTo>
                    <a:lnTo>
                      <a:pt x="59" y="103"/>
                    </a:lnTo>
                    <a:lnTo>
                      <a:pt x="62" y="99"/>
                    </a:lnTo>
                    <a:lnTo>
                      <a:pt x="78" y="96"/>
                    </a:lnTo>
                    <a:lnTo>
                      <a:pt x="78" y="101"/>
                    </a:lnTo>
                    <a:lnTo>
                      <a:pt x="80" y="101"/>
                    </a:lnTo>
                    <a:lnTo>
                      <a:pt x="83" y="96"/>
                    </a:lnTo>
                    <a:lnTo>
                      <a:pt x="85" y="94"/>
                    </a:lnTo>
                    <a:lnTo>
                      <a:pt x="85" y="92"/>
                    </a:lnTo>
                    <a:lnTo>
                      <a:pt x="90" y="89"/>
                    </a:lnTo>
                    <a:lnTo>
                      <a:pt x="90" y="87"/>
                    </a:lnTo>
                    <a:lnTo>
                      <a:pt x="90" y="85"/>
                    </a:lnTo>
                    <a:lnTo>
                      <a:pt x="87" y="85"/>
                    </a:lnTo>
                    <a:lnTo>
                      <a:pt x="83" y="89"/>
                    </a:lnTo>
                    <a:lnTo>
                      <a:pt x="80" y="89"/>
                    </a:lnTo>
                    <a:lnTo>
                      <a:pt x="71" y="92"/>
                    </a:lnTo>
                    <a:lnTo>
                      <a:pt x="71" y="89"/>
                    </a:lnTo>
                    <a:lnTo>
                      <a:pt x="71" y="85"/>
                    </a:lnTo>
                    <a:lnTo>
                      <a:pt x="69" y="89"/>
                    </a:lnTo>
                    <a:lnTo>
                      <a:pt x="69" y="85"/>
                    </a:lnTo>
                    <a:lnTo>
                      <a:pt x="66" y="85"/>
                    </a:lnTo>
                    <a:lnTo>
                      <a:pt x="66" y="89"/>
                    </a:lnTo>
                    <a:lnTo>
                      <a:pt x="64" y="92"/>
                    </a:lnTo>
                    <a:lnTo>
                      <a:pt x="62" y="94"/>
                    </a:lnTo>
                    <a:lnTo>
                      <a:pt x="62" y="89"/>
                    </a:lnTo>
                    <a:lnTo>
                      <a:pt x="59" y="94"/>
                    </a:lnTo>
                    <a:lnTo>
                      <a:pt x="54" y="94"/>
                    </a:lnTo>
                    <a:lnTo>
                      <a:pt x="52" y="96"/>
                    </a:lnTo>
                    <a:lnTo>
                      <a:pt x="50" y="94"/>
                    </a:lnTo>
                    <a:lnTo>
                      <a:pt x="50" y="92"/>
                    </a:lnTo>
                    <a:lnTo>
                      <a:pt x="52" y="89"/>
                    </a:lnTo>
                    <a:lnTo>
                      <a:pt x="52" y="80"/>
                    </a:lnTo>
                    <a:lnTo>
                      <a:pt x="54" y="78"/>
                    </a:lnTo>
                    <a:lnTo>
                      <a:pt x="57" y="75"/>
                    </a:lnTo>
                    <a:lnTo>
                      <a:pt x="54" y="78"/>
                    </a:lnTo>
                    <a:lnTo>
                      <a:pt x="50" y="78"/>
                    </a:lnTo>
                    <a:lnTo>
                      <a:pt x="47" y="87"/>
                    </a:lnTo>
                    <a:lnTo>
                      <a:pt x="45" y="87"/>
                    </a:lnTo>
                    <a:lnTo>
                      <a:pt x="45" y="82"/>
                    </a:lnTo>
                    <a:lnTo>
                      <a:pt x="43" y="82"/>
                    </a:lnTo>
                    <a:lnTo>
                      <a:pt x="43" y="87"/>
                    </a:lnTo>
                    <a:lnTo>
                      <a:pt x="45" y="89"/>
                    </a:lnTo>
                    <a:lnTo>
                      <a:pt x="45" y="94"/>
                    </a:lnTo>
                    <a:lnTo>
                      <a:pt x="43" y="94"/>
                    </a:lnTo>
                    <a:lnTo>
                      <a:pt x="38" y="99"/>
                    </a:lnTo>
                    <a:lnTo>
                      <a:pt x="36" y="99"/>
                    </a:lnTo>
                    <a:lnTo>
                      <a:pt x="33" y="94"/>
                    </a:lnTo>
                    <a:lnTo>
                      <a:pt x="33" y="89"/>
                    </a:lnTo>
                    <a:lnTo>
                      <a:pt x="31" y="92"/>
                    </a:lnTo>
                    <a:lnTo>
                      <a:pt x="28" y="92"/>
                    </a:lnTo>
                    <a:lnTo>
                      <a:pt x="28" y="101"/>
                    </a:lnTo>
                    <a:lnTo>
                      <a:pt x="26" y="99"/>
                    </a:lnTo>
                    <a:lnTo>
                      <a:pt x="21" y="94"/>
                    </a:lnTo>
                    <a:lnTo>
                      <a:pt x="21" y="92"/>
                    </a:lnTo>
                    <a:lnTo>
                      <a:pt x="19" y="92"/>
                    </a:lnTo>
                    <a:lnTo>
                      <a:pt x="19" y="87"/>
                    </a:lnTo>
                    <a:lnTo>
                      <a:pt x="17" y="89"/>
                    </a:lnTo>
                    <a:lnTo>
                      <a:pt x="14" y="92"/>
                    </a:lnTo>
                    <a:lnTo>
                      <a:pt x="7" y="89"/>
                    </a:lnTo>
                    <a:lnTo>
                      <a:pt x="5" y="89"/>
                    </a:lnTo>
                    <a:lnTo>
                      <a:pt x="0" y="85"/>
                    </a:lnTo>
                    <a:lnTo>
                      <a:pt x="5" y="78"/>
                    </a:lnTo>
                    <a:lnTo>
                      <a:pt x="7" y="73"/>
                    </a:lnTo>
                    <a:lnTo>
                      <a:pt x="21" y="73"/>
                    </a:lnTo>
                    <a:lnTo>
                      <a:pt x="24" y="73"/>
                    </a:lnTo>
                    <a:lnTo>
                      <a:pt x="26" y="68"/>
                    </a:lnTo>
                    <a:lnTo>
                      <a:pt x="33" y="66"/>
                    </a:lnTo>
                    <a:lnTo>
                      <a:pt x="36" y="61"/>
                    </a:lnTo>
                    <a:lnTo>
                      <a:pt x="31" y="66"/>
                    </a:lnTo>
                    <a:lnTo>
                      <a:pt x="26" y="66"/>
                    </a:lnTo>
                    <a:lnTo>
                      <a:pt x="21" y="68"/>
                    </a:lnTo>
                    <a:lnTo>
                      <a:pt x="17" y="70"/>
                    </a:lnTo>
                    <a:lnTo>
                      <a:pt x="7" y="70"/>
                    </a:lnTo>
                    <a:lnTo>
                      <a:pt x="7" y="63"/>
                    </a:lnTo>
                    <a:lnTo>
                      <a:pt x="10" y="59"/>
                    </a:lnTo>
                    <a:lnTo>
                      <a:pt x="19" y="56"/>
                    </a:lnTo>
                    <a:lnTo>
                      <a:pt x="26" y="54"/>
                    </a:lnTo>
                    <a:lnTo>
                      <a:pt x="36" y="54"/>
                    </a:lnTo>
                    <a:lnTo>
                      <a:pt x="40" y="49"/>
                    </a:lnTo>
                    <a:lnTo>
                      <a:pt x="14" y="54"/>
                    </a:lnTo>
                    <a:lnTo>
                      <a:pt x="12" y="54"/>
                    </a:lnTo>
                    <a:lnTo>
                      <a:pt x="12" y="49"/>
                    </a:lnTo>
                    <a:lnTo>
                      <a:pt x="14" y="47"/>
                    </a:lnTo>
                    <a:lnTo>
                      <a:pt x="17" y="47"/>
                    </a:lnTo>
                    <a:lnTo>
                      <a:pt x="14" y="44"/>
                    </a:lnTo>
                    <a:lnTo>
                      <a:pt x="14" y="42"/>
                    </a:lnTo>
                    <a:lnTo>
                      <a:pt x="17" y="37"/>
                    </a:lnTo>
                    <a:lnTo>
                      <a:pt x="19" y="35"/>
                    </a:lnTo>
                    <a:lnTo>
                      <a:pt x="26" y="35"/>
                    </a:lnTo>
                    <a:lnTo>
                      <a:pt x="31" y="35"/>
                    </a:lnTo>
                    <a:lnTo>
                      <a:pt x="38" y="37"/>
                    </a:lnTo>
                    <a:lnTo>
                      <a:pt x="40" y="35"/>
                    </a:lnTo>
                    <a:lnTo>
                      <a:pt x="38" y="35"/>
                    </a:lnTo>
                    <a:lnTo>
                      <a:pt x="36" y="33"/>
                    </a:lnTo>
                    <a:lnTo>
                      <a:pt x="26" y="33"/>
                    </a:lnTo>
                    <a:lnTo>
                      <a:pt x="24" y="30"/>
                    </a:lnTo>
                    <a:lnTo>
                      <a:pt x="26" y="23"/>
                    </a:lnTo>
                    <a:lnTo>
                      <a:pt x="28" y="21"/>
                    </a:lnTo>
                    <a:lnTo>
                      <a:pt x="36" y="21"/>
                    </a:lnTo>
                    <a:lnTo>
                      <a:pt x="36" y="18"/>
                    </a:lnTo>
                    <a:lnTo>
                      <a:pt x="40" y="18"/>
                    </a:lnTo>
                    <a:lnTo>
                      <a:pt x="45" y="18"/>
                    </a:lnTo>
                    <a:lnTo>
                      <a:pt x="47" y="23"/>
                    </a:lnTo>
                    <a:lnTo>
                      <a:pt x="47" y="28"/>
                    </a:lnTo>
                    <a:lnTo>
                      <a:pt x="45" y="28"/>
                    </a:lnTo>
                    <a:lnTo>
                      <a:pt x="47" y="35"/>
                    </a:lnTo>
                    <a:lnTo>
                      <a:pt x="54" y="35"/>
                    </a:lnTo>
                    <a:lnTo>
                      <a:pt x="57" y="33"/>
                    </a:lnTo>
                    <a:lnTo>
                      <a:pt x="64" y="30"/>
                    </a:lnTo>
                    <a:lnTo>
                      <a:pt x="64" y="35"/>
                    </a:lnTo>
                    <a:lnTo>
                      <a:pt x="69" y="35"/>
                    </a:lnTo>
                    <a:lnTo>
                      <a:pt x="71" y="42"/>
                    </a:lnTo>
                    <a:lnTo>
                      <a:pt x="73" y="47"/>
                    </a:lnTo>
                    <a:lnTo>
                      <a:pt x="76" y="47"/>
                    </a:lnTo>
                    <a:lnTo>
                      <a:pt x="78" y="49"/>
                    </a:lnTo>
                    <a:lnTo>
                      <a:pt x="73" y="52"/>
                    </a:lnTo>
                    <a:lnTo>
                      <a:pt x="73" y="56"/>
                    </a:lnTo>
                    <a:lnTo>
                      <a:pt x="76" y="56"/>
                    </a:lnTo>
                    <a:lnTo>
                      <a:pt x="83" y="54"/>
                    </a:lnTo>
                    <a:lnTo>
                      <a:pt x="83" y="56"/>
                    </a:lnTo>
                    <a:lnTo>
                      <a:pt x="83" y="59"/>
                    </a:lnTo>
                    <a:lnTo>
                      <a:pt x="83" y="61"/>
                    </a:lnTo>
                    <a:lnTo>
                      <a:pt x="85" y="63"/>
                    </a:lnTo>
                    <a:lnTo>
                      <a:pt x="83" y="68"/>
                    </a:lnTo>
                    <a:lnTo>
                      <a:pt x="85" y="70"/>
                    </a:lnTo>
                    <a:lnTo>
                      <a:pt x="87" y="70"/>
                    </a:lnTo>
                    <a:lnTo>
                      <a:pt x="90" y="70"/>
                    </a:lnTo>
                    <a:lnTo>
                      <a:pt x="90" y="68"/>
                    </a:lnTo>
                    <a:lnTo>
                      <a:pt x="92" y="70"/>
                    </a:lnTo>
                    <a:lnTo>
                      <a:pt x="97" y="68"/>
                    </a:lnTo>
                    <a:lnTo>
                      <a:pt x="97" y="70"/>
                    </a:lnTo>
                    <a:lnTo>
                      <a:pt x="102" y="70"/>
                    </a:lnTo>
                    <a:lnTo>
                      <a:pt x="113" y="73"/>
                    </a:lnTo>
                    <a:lnTo>
                      <a:pt x="116" y="70"/>
                    </a:lnTo>
                    <a:lnTo>
                      <a:pt x="118" y="61"/>
                    </a:lnTo>
                    <a:lnTo>
                      <a:pt x="113" y="54"/>
                    </a:lnTo>
                    <a:lnTo>
                      <a:pt x="109" y="56"/>
                    </a:lnTo>
                    <a:lnTo>
                      <a:pt x="109" y="54"/>
                    </a:lnTo>
                    <a:lnTo>
                      <a:pt x="106" y="52"/>
                    </a:lnTo>
                    <a:lnTo>
                      <a:pt x="104" y="54"/>
                    </a:lnTo>
                    <a:lnTo>
                      <a:pt x="104" y="52"/>
                    </a:lnTo>
                    <a:lnTo>
                      <a:pt x="109" y="47"/>
                    </a:lnTo>
                    <a:lnTo>
                      <a:pt x="109" y="44"/>
                    </a:lnTo>
                    <a:lnTo>
                      <a:pt x="113" y="44"/>
                    </a:lnTo>
                    <a:lnTo>
                      <a:pt x="111" y="37"/>
                    </a:lnTo>
                    <a:lnTo>
                      <a:pt x="109" y="35"/>
                    </a:lnTo>
                    <a:lnTo>
                      <a:pt x="106" y="35"/>
                    </a:lnTo>
                    <a:lnTo>
                      <a:pt x="106" y="33"/>
                    </a:lnTo>
                    <a:lnTo>
                      <a:pt x="104" y="33"/>
                    </a:lnTo>
                    <a:lnTo>
                      <a:pt x="99" y="28"/>
                    </a:lnTo>
                    <a:lnTo>
                      <a:pt x="97" y="23"/>
                    </a:lnTo>
                    <a:lnTo>
                      <a:pt x="97" y="21"/>
                    </a:lnTo>
                    <a:lnTo>
                      <a:pt x="102" y="21"/>
                    </a:lnTo>
                    <a:lnTo>
                      <a:pt x="102" y="18"/>
                    </a:lnTo>
                  </a:path>
                </a:pathLst>
              </a:custGeom>
              <a:grpFill/>
              <a:ln w="9525">
                <a:noFill/>
                <a:round/>
                <a:headEnd/>
                <a:tailEnd/>
              </a:ln>
            </p:spPr>
            <p:txBody>
              <a:bodyPr/>
              <a:lstStyle/>
              <a:p>
                <a:pPr>
                  <a:defRPr/>
                </a:pPr>
                <a:endParaRPr lang="en-US" sz="1200" kern="0">
                  <a:solidFill>
                    <a:srgbClr val="0096D6"/>
                  </a:solidFill>
                </a:endParaRPr>
              </a:p>
            </p:txBody>
          </p:sp>
          <p:sp>
            <p:nvSpPr>
              <p:cNvPr id="2240" name="Freeform 1217"/>
              <p:cNvSpPr>
                <a:spLocks/>
              </p:cNvSpPr>
              <p:nvPr/>
            </p:nvSpPr>
            <p:spPr bwMode="auto">
              <a:xfrm>
                <a:off x="1300" y="1013"/>
                <a:ext cx="23" cy="33"/>
              </a:xfrm>
              <a:custGeom>
                <a:avLst/>
                <a:gdLst>
                  <a:gd name="T0" fmla="*/ 16 w 23"/>
                  <a:gd name="T1" fmla="*/ 4 h 33"/>
                  <a:gd name="T2" fmla="*/ 16 w 23"/>
                  <a:gd name="T3" fmla="*/ 7 h 33"/>
                  <a:gd name="T4" fmla="*/ 16 w 23"/>
                  <a:gd name="T5" fmla="*/ 4 h 33"/>
                  <a:gd name="T6" fmla="*/ 19 w 23"/>
                  <a:gd name="T7" fmla="*/ 4 h 33"/>
                  <a:gd name="T8" fmla="*/ 19 w 23"/>
                  <a:gd name="T9" fmla="*/ 2 h 33"/>
                  <a:gd name="T10" fmla="*/ 21 w 23"/>
                  <a:gd name="T11" fmla="*/ 0 h 33"/>
                  <a:gd name="T12" fmla="*/ 23 w 23"/>
                  <a:gd name="T13" fmla="*/ 0 h 33"/>
                  <a:gd name="T14" fmla="*/ 21 w 23"/>
                  <a:gd name="T15" fmla="*/ 16 h 33"/>
                  <a:gd name="T16" fmla="*/ 19 w 23"/>
                  <a:gd name="T17" fmla="*/ 16 h 33"/>
                  <a:gd name="T18" fmla="*/ 16 w 23"/>
                  <a:gd name="T19" fmla="*/ 28 h 33"/>
                  <a:gd name="T20" fmla="*/ 12 w 23"/>
                  <a:gd name="T21" fmla="*/ 33 h 33"/>
                  <a:gd name="T22" fmla="*/ 9 w 23"/>
                  <a:gd name="T23" fmla="*/ 33 h 33"/>
                  <a:gd name="T24" fmla="*/ 7 w 23"/>
                  <a:gd name="T25" fmla="*/ 30 h 33"/>
                  <a:gd name="T26" fmla="*/ 0 w 23"/>
                  <a:gd name="T27" fmla="*/ 28 h 33"/>
                  <a:gd name="T28" fmla="*/ 0 w 23"/>
                  <a:gd name="T29" fmla="*/ 23 h 33"/>
                  <a:gd name="T30" fmla="*/ 0 w 23"/>
                  <a:gd name="T31" fmla="*/ 21 h 33"/>
                  <a:gd name="T32" fmla="*/ 12 w 23"/>
                  <a:gd name="T33" fmla="*/ 9 h 33"/>
                  <a:gd name="T34" fmla="*/ 14 w 23"/>
                  <a:gd name="T35" fmla="*/ 7 h 33"/>
                  <a:gd name="T36" fmla="*/ 16 w 23"/>
                  <a:gd name="T37" fmla="*/ 4 h 33"/>
                  <a:gd name="T38" fmla="*/ 16 w 23"/>
                  <a:gd name="T39" fmla="*/ 4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33"/>
                  <a:gd name="T62" fmla="*/ 23 w 23"/>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33">
                    <a:moveTo>
                      <a:pt x="16" y="4"/>
                    </a:moveTo>
                    <a:lnTo>
                      <a:pt x="16" y="7"/>
                    </a:lnTo>
                    <a:lnTo>
                      <a:pt x="16" y="4"/>
                    </a:lnTo>
                    <a:lnTo>
                      <a:pt x="19" y="4"/>
                    </a:lnTo>
                    <a:lnTo>
                      <a:pt x="19" y="2"/>
                    </a:lnTo>
                    <a:lnTo>
                      <a:pt x="21" y="0"/>
                    </a:lnTo>
                    <a:lnTo>
                      <a:pt x="23" y="0"/>
                    </a:lnTo>
                    <a:lnTo>
                      <a:pt x="21" y="16"/>
                    </a:lnTo>
                    <a:lnTo>
                      <a:pt x="19" y="16"/>
                    </a:lnTo>
                    <a:lnTo>
                      <a:pt x="16" y="28"/>
                    </a:lnTo>
                    <a:lnTo>
                      <a:pt x="12" y="33"/>
                    </a:lnTo>
                    <a:lnTo>
                      <a:pt x="9" y="33"/>
                    </a:lnTo>
                    <a:lnTo>
                      <a:pt x="7" y="30"/>
                    </a:lnTo>
                    <a:lnTo>
                      <a:pt x="0" y="28"/>
                    </a:lnTo>
                    <a:lnTo>
                      <a:pt x="0" y="23"/>
                    </a:lnTo>
                    <a:lnTo>
                      <a:pt x="0" y="21"/>
                    </a:lnTo>
                    <a:lnTo>
                      <a:pt x="12" y="9"/>
                    </a:lnTo>
                    <a:lnTo>
                      <a:pt x="14" y="7"/>
                    </a:lnTo>
                    <a:lnTo>
                      <a:pt x="16" y="4"/>
                    </a:lnTo>
                    <a:close/>
                  </a:path>
                </a:pathLst>
              </a:custGeom>
              <a:grpFill/>
              <a:ln w="9525">
                <a:noFill/>
                <a:round/>
                <a:headEnd/>
                <a:tailEnd/>
              </a:ln>
            </p:spPr>
            <p:txBody>
              <a:bodyPr/>
              <a:lstStyle/>
              <a:p>
                <a:pPr>
                  <a:defRPr/>
                </a:pPr>
                <a:endParaRPr lang="en-US" sz="1200" kern="0">
                  <a:solidFill>
                    <a:srgbClr val="0096D6"/>
                  </a:solidFill>
                </a:endParaRPr>
              </a:p>
            </p:txBody>
          </p:sp>
          <p:sp>
            <p:nvSpPr>
              <p:cNvPr id="2241" name="Freeform 1218"/>
              <p:cNvSpPr>
                <a:spLocks/>
              </p:cNvSpPr>
              <p:nvPr/>
            </p:nvSpPr>
            <p:spPr bwMode="auto">
              <a:xfrm>
                <a:off x="1300" y="1013"/>
                <a:ext cx="23" cy="33"/>
              </a:xfrm>
              <a:custGeom>
                <a:avLst/>
                <a:gdLst>
                  <a:gd name="T0" fmla="*/ 16 w 23"/>
                  <a:gd name="T1" fmla="*/ 4 h 33"/>
                  <a:gd name="T2" fmla="*/ 16 w 23"/>
                  <a:gd name="T3" fmla="*/ 7 h 33"/>
                  <a:gd name="T4" fmla="*/ 16 w 23"/>
                  <a:gd name="T5" fmla="*/ 4 h 33"/>
                  <a:gd name="T6" fmla="*/ 19 w 23"/>
                  <a:gd name="T7" fmla="*/ 4 h 33"/>
                  <a:gd name="T8" fmla="*/ 19 w 23"/>
                  <a:gd name="T9" fmla="*/ 2 h 33"/>
                  <a:gd name="T10" fmla="*/ 21 w 23"/>
                  <a:gd name="T11" fmla="*/ 0 h 33"/>
                  <a:gd name="T12" fmla="*/ 23 w 23"/>
                  <a:gd name="T13" fmla="*/ 0 h 33"/>
                  <a:gd name="T14" fmla="*/ 21 w 23"/>
                  <a:gd name="T15" fmla="*/ 16 h 33"/>
                  <a:gd name="T16" fmla="*/ 19 w 23"/>
                  <a:gd name="T17" fmla="*/ 16 h 33"/>
                  <a:gd name="T18" fmla="*/ 16 w 23"/>
                  <a:gd name="T19" fmla="*/ 28 h 33"/>
                  <a:gd name="T20" fmla="*/ 12 w 23"/>
                  <a:gd name="T21" fmla="*/ 33 h 33"/>
                  <a:gd name="T22" fmla="*/ 9 w 23"/>
                  <a:gd name="T23" fmla="*/ 33 h 33"/>
                  <a:gd name="T24" fmla="*/ 7 w 23"/>
                  <a:gd name="T25" fmla="*/ 30 h 33"/>
                  <a:gd name="T26" fmla="*/ 0 w 23"/>
                  <a:gd name="T27" fmla="*/ 28 h 33"/>
                  <a:gd name="T28" fmla="*/ 0 w 23"/>
                  <a:gd name="T29" fmla="*/ 23 h 33"/>
                  <a:gd name="T30" fmla="*/ 0 w 23"/>
                  <a:gd name="T31" fmla="*/ 21 h 33"/>
                  <a:gd name="T32" fmla="*/ 12 w 23"/>
                  <a:gd name="T33" fmla="*/ 9 h 33"/>
                  <a:gd name="T34" fmla="*/ 14 w 23"/>
                  <a:gd name="T35" fmla="*/ 7 h 33"/>
                  <a:gd name="T36" fmla="*/ 16 w 23"/>
                  <a:gd name="T37" fmla="*/ 4 h 33"/>
                  <a:gd name="T38" fmla="*/ 16 w 23"/>
                  <a:gd name="T39" fmla="*/ 4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33"/>
                  <a:gd name="T62" fmla="*/ 23 w 23"/>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33">
                    <a:moveTo>
                      <a:pt x="16" y="4"/>
                    </a:moveTo>
                    <a:lnTo>
                      <a:pt x="16" y="7"/>
                    </a:lnTo>
                    <a:lnTo>
                      <a:pt x="16" y="4"/>
                    </a:lnTo>
                    <a:lnTo>
                      <a:pt x="19" y="4"/>
                    </a:lnTo>
                    <a:lnTo>
                      <a:pt x="19" y="2"/>
                    </a:lnTo>
                    <a:lnTo>
                      <a:pt x="21" y="0"/>
                    </a:lnTo>
                    <a:lnTo>
                      <a:pt x="23" y="0"/>
                    </a:lnTo>
                    <a:lnTo>
                      <a:pt x="21" y="16"/>
                    </a:lnTo>
                    <a:lnTo>
                      <a:pt x="19" y="16"/>
                    </a:lnTo>
                    <a:lnTo>
                      <a:pt x="16" y="28"/>
                    </a:lnTo>
                    <a:lnTo>
                      <a:pt x="12" y="33"/>
                    </a:lnTo>
                    <a:lnTo>
                      <a:pt x="9" y="33"/>
                    </a:lnTo>
                    <a:lnTo>
                      <a:pt x="7" y="30"/>
                    </a:lnTo>
                    <a:lnTo>
                      <a:pt x="0" y="28"/>
                    </a:lnTo>
                    <a:lnTo>
                      <a:pt x="0" y="23"/>
                    </a:lnTo>
                    <a:lnTo>
                      <a:pt x="0" y="21"/>
                    </a:lnTo>
                    <a:lnTo>
                      <a:pt x="12" y="9"/>
                    </a:lnTo>
                    <a:lnTo>
                      <a:pt x="14" y="7"/>
                    </a:lnTo>
                    <a:lnTo>
                      <a:pt x="16" y="4"/>
                    </a:lnTo>
                  </a:path>
                </a:pathLst>
              </a:custGeom>
              <a:grpFill/>
              <a:ln w="9525">
                <a:noFill/>
                <a:round/>
                <a:headEnd/>
                <a:tailEnd/>
              </a:ln>
            </p:spPr>
            <p:txBody>
              <a:bodyPr/>
              <a:lstStyle/>
              <a:p>
                <a:pPr>
                  <a:defRPr/>
                </a:pPr>
                <a:endParaRPr lang="en-US" sz="1200" kern="0">
                  <a:solidFill>
                    <a:srgbClr val="0096D6"/>
                  </a:solidFill>
                </a:endParaRPr>
              </a:p>
            </p:txBody>
          </p:sp>
          <p:sp>
            <p:nvSpPr>
              <p:cNvPr id="2242" name="Freeform 1219"/>
              <p:cNvSpPr>
                <a:spLocks/>
              </p:cNvSpPr>
              <p:nvPr/>
            </p:nvSpPr>
            <p:spPr bwMode="auto">
              <a:xfrm>
                <a:off x="1253" y="930"/>
                <a:ext cx="96" cy="99"/>
              </a:xfrm>
              <a:custGeom>
                <a:avLst/>
                <a:gdLst>
                  <a:gd name="T0" fmla="*/ 37 w 96"/>
                  <a:gd name="T1" fmla="*/ 31 h 99"/>
                  <a:gd name="T2" fmla="*/ 42 w 96"/>
                  <a:gd name="T3" fmla="*/ 24 h 99"/>
                  <a:gd name="T4" fmla="*/ 47 w 96"/>
                  <a:gd name="T5" fmla="*/ 19 h 99"/>
                  <a:gd name="T6" fmla="*/ 54 w 96"/>
                  <a:gd name="T7" fmla="*/ 12 h 99"/>
                  <a:gd name="T8" fmla="*/ 59 w 96"/>
                  <a:gd name="T9" fmla="*/ 12 h 99"/>
                  <a:gd name="T10" fmla="*/ 66 w 96"/>
                  <a:gd name="T11" fmla="*/ 12 h 99"/>
                  <a:gd name="T12" fmla="*/ 66 w 96"/>
                  <a:gd name="T13" fmla="*/ 17 h 99"/>
                  <a:gd name="T14" fmla="*/ 68 w 96"/>
                  <a:gd name="T15" fmla="*/ 14 h 99"/>
                  <a:gd name="T16" fmla="*/ 73 w 96"/>
                  <a:gd name="T17" fmla="*/ 14 h 99"/>
                  <a:gd name="T18" fmla="*/ 80 w 96"/>
                  <a:gd name="T19" fmla="*/ 9 h 99"/>
                  <a:gd name="T20" fmla="*/ 75 w 96"/>
                  <a:gd name="T21" fmla="*/ 7 h 99"/>
                  <a:gd name="T22" fmla="*/ 82 w 96"/>
                  <a:gd name="T23" fmla="*/ 0 h 99"/>
                  <a:gd name="T24" fmla="*/ 96 w 96"/>
                  <a:gd name="T25" fmla="*/ 14 h 99"/>
                  <a:gd name="T26" fmla="*/ 94 w 96"/>
                  <a:gd name="T27" fmla="*/ 19 h 99"/>
                  <a:gd name="T28" fmla="*/ 85 w 96"/>
                  <a:gd name="T29" fmla="*/ 24 h 99"/>
                  <a:gd name="T30" fmla="*/ 92 w 96"/>
                  <a:gd name="T31" fmla="*/ 35 h 99"/>
                  <a:gd name="T32" fmla="*/ 87 w 96"/>
                  <a:gd name="T33" fmla="*/ 38 h 99"/>
                  <a:gd name="T34" fmla="*/ 87 w 96"/>
                  <a:gd name="T35" fmla="*/ 43 h 99"/>
                  <a:gd name="T36" fmla="*/ 89 w 96"/>
                  <a:gd name="T37" fmla="*/ 50 h 99"/>
                  <a:gd name="T38" fmla="*/ 78 w 96"/>
                  <a:gd name="T39" fmla="*/ 57 h 99"/>
                  <a:gd name="T40" fmla="*/ 78 w 96"/>
                  <a:gd name="T41" fmla="*/ 71 h 99"/>
                  <a:gd name="T42" fmla="*/ 70 w 96"/>
                  <a:gd name="T43" fmla="*/ 73 h 99"/>
                  <a:gd name="T44" fmla="*/ 66 w 96"/>
                  <a:gd name="T45" fmla="*/ 45 h 99"/>
                  <a:gd name="T46" fmla="*/ 59 w 96"/>
                  <a:gd name="T47" fmla="*/ 50 h 99"/>
                  <a:gd name="T48" fmla="*/ 59 w 96"/>
                  <a:gd name="T49" fmla="*/ 59 h 99"/>
                  <a:gd name="T50" fmla="*/ 52 w 96"/>
                  <a:gd name="T51" fmla="*/ 59 h 99"/>
                  <a:gd name="T52" fmla="*/ 52 w 96"/>
                  <a:gd name="T53" fmla="*/ 64 h 99"/>
                  <a:gd name="T54" fmla="*/ 56 w 96"/>
                  <a:gd name="T55" fmla="*/ 73 h 99"/>
                  <a:gd name="T56" fmla="*/ 52 w 96"/>
                  <a:gd name="T57" fmla="*/ 83 h 99"/>
                  <a:gd name="T58" fmla="*/ 44 w 96"/>
                  <a:gd name="T59" fmla="*/ 69 h 99"/>
                  <a:gd name="T60" fmla="*/ 42 w 96"/>
                  <a:gd name="T61" fmla="*/ 78 h 99"/>
                  <a:gd name="T62" fmla="*/ 44 w 96"/>
                  <a:gd name="T63" fmla="*/ 80 h 99"/>
                  <a:gd name="T64" fmla="*/ 44 w 96"/>
                  <a:gd name="T65" fmla="*/ 90 h 99"/>
                  <a:gd name="T66" fmla="*/ 40 w 96"/>
                  <a:gd name="T67" fmla="*/ 97 h 99"/>
                  <a:gd name="T68" fmla="*/ 33 w 96"/>
                  <a:gd name="T69" fmla="*/ 99 h 99"/>
                  <a:gd name="T70" fmla="*/ 30 w 96"/>
                  <a:gd name="T71" fmla="*/ 90 h 99"/>
                  <a:gd name="T72" fmla="*/ 28 w 96"/>
                  <a:gd name="T73" fmla="*/ 78 h 99"/>
                  <a:gd name="T74" fmla="*/ 23 w 96"/>
                  <a:gd name="T75" fmla="*/ 92 h 99"/>
                  <a:gd name="T76" fmla="*/ 14 w 96"/>
                  <a:gd name="T77" fmla="*/ 85 h 99"/>
                  <a:gd name="T78" fmla="*/ 11 w 96"/>
                  <a:gd name="T79" fmla="*/ 87 h 99"/>
                  <a:gd name="T80" fmla="*/ 4 w 96"/>
                  <a:gd name="T81" fmla="*/ 92 h 99"/>
                  <a:gd name="T82" fmla="*/ 4 w 96"/>
                  <a:gd name="T83" fmla="*/ 80 h 99"/>
                  <a:gd name="T84" fmla="*/ 2 w 96"/>
                  <a:gd name="T85" fmla="*/ 76 h 99"/>
                  <a:gd name="T86" fmla="*/ 7 w 96"/>
                  <a:gd name="T87" fmla="*/ 69 h 99"/>
                  <a:gd name="T88" fmla="*/ 11 w 96"/>
                  <a:gd name="T89" fmla="*/ 64 h 99"/>
                  <a:gd name="T90" fmla="*/ 16 w 96"/>
                  <a:gd name="T91" fmla="*/ 66 h 99"/>
                  <a:gd name="T92" fmla="*/ 21 w 96"/>
                  <a:gd name="T93" fmla="*/ 50 h 99"/>
                  <a:gd name="T94" fmla="*/ 28 w 96"/>
                  <a:gd name="T95" fmla="*/ 50 h 99"/>
                  <a:gd name="T96" fmla="*/ 33 w 96"/>
                  <a:gd name="T97" fmla="*/ 43 h 99"/>
                  <a:gd name="T98" fmla="*/ 35 w 96"/>
                  <a:gd name="T99" fmla="*/ 33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
                  <a:gd name="T151" fmla="*/ 0 h 99"/>
                  <a:gd name="T152" fmla="*/ 96 w 96"/>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 h="99">
                    <a:moveTo>
                      <a:pt x="37" y="33"/>
                    </a:moveTo>
                    <a:lnTo>
                      <a:pt x="37" y="33"/>
                    </a:lnTo>
                    <a:lnTo>
                      <a:pt x="37" y="31"/>
                    </a:lnTo>
                    <a:lnTo>
                      <a:pt x="40" y="28"/>
                    </a:lnTo>
                    <a:lnTo>
                      <a:pt x="42" y="26"/>
                    </a:lnTo>
                    <a:lnTo>
                      <a:pt x="42" y="24"/>
                    </a:lnTo>
                    <a:lnTo>
                      <a:pt x="44" y="24"/>
                    </a:lnTo>
                    <a:lnTo>
                      <a:pt x="44" y="21"/>
                    </a:lnTo>
                    <a:lnTo>
                      <a:pt x="47" y="19"/>
                    </a:lnTo>
                    <a:lnTo>
                      <a:pt x="47" y="14"/>
                    </a:lnTo>
                    <a:lnTo>
                      <a:pt x="54" y="14"/>
                    </a:lnTo>
                    <a:lnTo>
                      <a:pt x="54" y="12"/>
                    </a:lnTo>
                    <a:lnTo>
                      <a:pt x="56" y="12"/>
                    </a:lnTo>
                    <a:lnTo>
                      <a:pt x="59" y="14"/>
                    </a:lnTo>
                    <a:lnTo>
                      <a:pt x="59" y="12"/>
                    </a:lnTo>
                    <a:lnTo>
                      <a:pt x="61" y="12"/>
                    </a:lnTo>
                    <a:lnTo>
                      <a:pt x="63" y="12"/>
                    </a:lnTo>
                    <a:lnTo>
                      <a:pt x="66" y="12"/>
                    </a:lnTo>
                    <a:lnTo>
                      <a:pt x="63" y="14"/>
                    </a:lnTo>
                    <a:lnTo>
                      <a:pt x="66" y="19"/>
                    </a:lnTo>
                    <a:lnTo>
                      <a:pt x="66" y="17"/>
                    </a:lnTo>
                    <a:lnTo>
                      <a:pt x="66" y="14"/>
                    </a:lnTo>
                    <a:lnTo>
                      <a:pt x="66" y="12"/>
                    </a:lnTo>
                    <a:lnTo>
                      <a:pt x="68" y="14"/>
                    </a:lnTo>
                    <a:lnTo>
                      <a:pt x="73" y="17"/>
                    </a:lnTo>
                    <a:lnTo>
                      <a:pt x="75" y="17"/>
                    </a:lnTo>
                    <a:lnTo>
                      <a:pt x="73" y="14"/>
                    </a:lnTo>
                    <a:lnTo>
                      <a:pt x="78" y="14"/>
                    </a:lnTo>
                    <a:lnTo>
                      <a:pt x="80" y="12"/>
                    </a:lnTo>
                    <a:lnTo>
                      <a:pt x="80" y="9"/>
                    </a:lnTo>
                    <a:lnTo>
                      <a:pt x="78" y="12"/>
                    </a:lnTo>
                    <a:lnTo>
                      <a:pt x="75" y="9"/>
                    </a:lnTo>
                    <a:lnTo>
                      <a:pt x="75" y="7"/>
                    </a:lnTo>
                    <a:lnTo>
                      <a:pt x="78" y="5"/>
                    </a:lnTo>
                    <a:lnTo>
                      <a:pt x="78" y="2"/>
                    </a:lnTo>
                    <a:lnTo>
                      <a:pt x="82" y="0"/>
                    </a:lnTo>
                    <a:lnTo>
                      <a:pt x="87" y="5"/>
                    </a:lnTo>
                    <a:lnTo>
                      <a:pt x="89" y="7"/>
                    </a:lnTo>
                    <a:lnTo>
                      <a:pt x="96" y="14"/>
                    </a:lnTo>
                    <a:lnTo>
                      <a:pt x="96" y="17"/>
                    </a:lnTo>
                    <a:lnTo>
                      <a:pt x="94" y="19"/>
                    </a:lnTo>
                    <a:lnTo>
                      <a:pt x="92" y="21"/>
                    </a:lnTo>
                    <a:lnTo>
                      <a:pt x="87" y="21"/>
                    </a:lnTo>
                    <a:lnTo>
                      <a:pt x="85" y="24"/>
                    </a:lnTo>
                    <a:lnTo>
                      <a:pt x="85" y="26"/>
                    </a:lnTo>
                    <a:lnTo>
                      <a:pt x="85" y="28"/>
                    </a:lnTo>
                    <a:lnTo>
                      <a:pt x="92" y="35"/>
                    </a:lnTo>
                    <a:lnTo>
                      <a:pt x="92" y="38"/>
                    </a:lnTo>
                    <a:lnTo>
                      <a:pt x="89" y="38"/>
                    </a:lnTo>
                    <a:lnTo>
                      <a:pt x="87" y="38"/>
                    </a:lnTo>
                    <a:lnTo>
                      <a:pt x="85" y="38"/>
                    </a:lnTo>
                    <a:lnTo>
                      <a:pt x="85" y="43"/>
                    </a:lnTo>
                    <a:lnTo>
                      <a:pt x="87" y="43"/>
                    </a:lnTo>
                    <a:lnTo>
                      <a:pt x="89" y="45"/>
                    </a:lnTo>
                    <a:lnTo>
                      <a:pt x="89" y="50"/>
                    </a:lnTo>
                    <a:lnTo>
                      <a:pt x="89" y="54"/>
                    </a:lnTo>
                    <a:lnTo>
                      <a:pt x="85" y="57"/>
                    </a:lnTo>
                    <a:lnTo>
                      <a:pt x="78" y="57"/>
                    </a:lnTo>
                    <a:lnTo>
                      <a:pt x="78" y="59"/>
                    </a:lnTo>
                    <a:lnTo>
                      <a:pt x="75" y="61"/>
                    </a:lnTo>
                    <a:lnTo>
                      <a:pt x="78" y="71"/>
                    </a:lnTo>
                    <a:lnTo>
                      <a:pt x="75" y="73"/>
                    </a:lnTo>
                    <a:lnTo>
                      <a:pt x="73" y="76"/>
                    </a:lnTo>
                    <a:lnTo>
                      <a:pt x="70" y="73"/>
                    </a:lnTo>
                    <a:lnTo>
                      <a:pt x="63" y="66"/>
                    </a:lnTo>
                    <a:lnTo>
                      <a:pt x="68" y="45"/>
                    </a:lnTo>
                    <a:lnTo>
                      <a:pt x="66" y="45"/>
                    </a:lnTo>
                    <a:lnTo>
                      <a:pt x="63" y="47"/>
                    </a:lnTo>
                    <a:lnTo>
                      <a:pt x="59" y="45"/>
                    </a:lnTo>
                    <a:lnTo>
                      <a:pt x="59" y="50"/>
                    </a:lnTo>
                    <a:lnTo>
                      <a:pt x="56" y="52"/>
                    </a:lnTo>
                    <a:lnTo>
                      <a:pt x="59" y="52"/>
                    </a:lnTo>
                    <a:lnTo>
                      <a:pt x="59" y="59"/>
                    </a:lnTo>
                    <a:lnTo>
                      <a:pt x="56" y="61"/>
                    </a:lnTo>
                    <a:lnTo>
                      <a:pt x="54" y="59"/>
                    </a:lnTo>
                    <a:lnTo>
                      <a:pt x="52" y="59"/>
                    </a:lnTo>
                    <a:lnTo>
                      <a:pt x="52" y="61"/>
                    </a:lnTo>
                    <a:lnTo>
                      <a:pt x="52" y="64"/>
                    </a:lnTo>
                    <a:lnTo>
                      <a:pt x="54" y="64"/>
                    </a:lnTo>
                    <a:lnTo>
                      <a:pt x="56" y="71"/>
                    </a:lnTo>
                    <a:lnTo>
                      <a:pt x="56" y="73"/>
                    </a:lnTo>
                    <a:lnTo>
                      <a:pt x="52" y="76"/>
                    </a:lnTo>
                    <a:lnTo>
                      <a:pt x="52" y="80"/>
                    </a:lnTo>
                    <a:lnTo>
                      <a:pt x="52" y="83"/>
                    </a:lnTo>
                    <a:lnTo>
                      <a:pt x="49" y="83"/>
                    </a:lnTo>
                    <a:lnTo>
                      <a:pt x="44" y="69"/>
                    </a:lnTo>
                    <a:lnTo>
                      <a:pt x="44" y="71"/>
                    </a:lnTo>
                    <a:lnTo>
                      <a:pt x="42" y="71"/>
                    </a:lnTo>
                    <a:lnTo>
                      <a:pt x="42" y="78"/>
                    </a:lnTo>
                    <a:lnTo>
                      <a:pt x="42" y="80"/>
                    </a:lnTo>
                    <a:lnTo>
                      <a:pt x="44" y="80"/>
                    </a:lnTo>
                    <a:lnTo>
                      <a:pt x="40" y="83"/>
                    </a:lnTo>
                    <a:lnTo>
                      <a:pt x="42" y="85"/>
                    </a:lnTo>
                    <a:lnTo>
                      <a:pt x="44" y="90"/>
                    </a:lnTo>
                    <a:lnTo>
                      <a:pt x="42" y="90"/>
                    </a:lnTo>
                    <a:lnTo>
                      <a:pt x="42" y="95"/>
                    </a:lnTo>
                    <a:lnTo>
                      <a:pt x="40" y="97"/>
                    </a:lnTo>
                    <a:lnTo>
                      <a:pt x="37" y="97"/>
                    </a:lnTo>
                    <a:lnTo>
                      <a:pt x="35" y="92"/>
                    </a:lnTo>
                    <a:lnTo>
                      <a:pt x="33" y="99"/>
                    </a:lnTo>
                    <a:lnTo>
                      <a:pt x="33" y="95"/>
                    </a:lnTo>
                    <a:lnTo>
                      <a:pt x="33" y="90"/>
                    </a:lnTo>
                    <a:lnTo>
                      <a:pt x="30" y="90"/>
                    </a:lnTo>
                    <a:lnTo>
                      <a:pt x="28" y="85"/>
                    </a:lnTo>
                    <a:lnTo>
                      <a:pt x="28" y="83"/>
                    </a:lnTo>
                    <a:lnTo>
                      <a:pt x="28" y="78"/>
                    </a:lnTo>
                    <a:lnTo>
                      <a:pt x="26" y="80"/>
                    </a:lnTo>
                    <a:lnTo>
                      <a:pt x="23" y="87"/>
                    </a:lnTo>
                    <a:lnTo>
                      <a:pt x="23" y="92"/>
                    </a:lnTo>
                    <a:lnTo>
                      <a:pt x="21" y="90"/>
                    </a:lnTo>
                    <a:lnTo>
                      <a:pt x="14" y="87"/>
                    </a:lnTo>
                    <a:lnTo>
                      <a:pt x="14" y="85"/>
                    </a:lnTo>
                    <a:lnTo>
                      <a:pt x="14" y="83"/>
                    </a:lnTo>
                    <a:lnTo>
                      <a:pt x="14" y="80"/>
                    </a:lnTo>
                    <a:lnTo>
                      <a:pt x="11" y="87"/>
                    </a:lnTo>
                    <a:lnTo>
                      <a:pt x="9" y="92"/>
                    </a:lnTo>
                    <a:lnTo>
                      <a:pt x="4" y="92"/>
                    </a:lnTo>
                    <a:lnTo>
                      <a:pt x="2" y="90"/>
                    </a:lnTo>
                    <a:lnTo>
                      <a:pt x="7" y="80"/>
                    </a:lnTo>
                    <a:lnTo>
                      <a:pt x="4" y="80"/>
                    </a:lnTo>
                    <a:lnTo>
                      <a:pt x="0" y="83"/>
                    </a:lnTo>
                    <a:lnTo>
                      <a:pt x="0" y="78"/>
                    </a:lnTo>
                    <a:lnTo>
                      <a:pt x="2" y="76"/>
                    </a:lnTo>
                    <a:lnTo>
                      <a:pt x="4" y="76"/>
                    </a:lnTo>
                    <a:lnTo>
                      <a:pt x="4" y="69"/>
                    </a:lnTo>
                    <a:lnTo>
                      <a:pt x="7" y="69"/>
                    </a:lnTo>
                    <a:lnTo>
                      <a:pt x="7" y="66"/>
                    </a:lnTo>
                    <a:lnTo>
                      <a:pt x="9" y="64"/>
                    </a:lnTo>
                    <a:lnTo>
                      <a:pt x="11" y="64"/>
                    </a:lnTo>
                    <a:lnTo>
                      <a:pt x="14" y="66"/>
                    </a:lnTo>
                    <a:lnTo>
                      <a:pt x="16" y="66"/>
                    </a:lnTo>
                    <a:lnTo>
                      <a:pt x="21" y="59"/>
                    </a:lnTo>
                    <a:lnTo>
                      <a:pt x="21" y="57"/>
                    </a:lnTo>
                    <a:lnTo>
                      <a:pt x="21" y="50"/>
                    </a:lnTo>
                    <a:lnTo>
                      <a:pt x="23" y="52"/>
                    </a:lnTo>
                    <a:lnTo>
                      <a:pt x="28" y="50"/>
                    </a:lnTo>
                    <a:lnTo>
                      <a:pt x="28" y="47"/>
                    </a:lnTo>
                    <a:lnTo>
                      <a:pt x="30" y="47"/>
                    </a:lnTo>
                    <a:lnTo>
                      <a:pt x="33" y="43"/>
                    </a:lnTo>
                    <a:lnTo>
                      <a:pt x="35" y="43"/>
                    </a:lnTo>
                    <a:lnTo>
                      <a:pt x="33" y="43"/>
                    </a:lnTo>
                    <a:lnTo>
                      <a:pt x="35" y="33"/>
                    </a:lnTo>
                    <a:lnTo>
                      <a:pt x="37" y="33"/>
                    </a:lnTo>
                    <a:close/>
                  </a:path>
                </a:pathLst>
              </a:custGeom>
              <a:grpFill/>
              <a:ln w="9525">
                <a:noFill/>
                <a:round/>
                <a:headEnd/>
                <a:tailEnd/>
              </a:ln>
            </p:spPr>
            <p:txBody>
              <a:bodyPr/>
              <a:lstStyle/>
              <a:p>
                <a:pPr>
                  <a:defRPr/>
                </a:pPr>
                <a:endParaRPr lang="en-US" sz="1200" kern="0">
                  <a:solidFill>
                    <a:srgbClr val="0096D6"/>
                  </a:solidFill>
                </a:endParaRPr>
              </a:p>
            </p:txBody>
          </p:sp>
          <p:sp>
            <p:nvSpPr>
              <p:cNvPr id="2243" name="Freeform 1220"/>
              <p:cNvSpPr>
                <a:spLocks/>
              </p:cNvSpPr>
              <p:nvPr/>
            </p:nvSpPr>
            <p:spPr bwMode="auto">
              <a:xfrm>
                <a:off x="1253" y="930"/>
                <a:ext cx="96" cy="99"/>
              </a:xfrm>
              <a:custGeom>
                <a:avLst/>
                <a:gdLst>
                  <a:gd name="T0" fmla="*/ 37 w 96"/>
                  <a:gd name="T1" fmla="*/ 31 h 99"/>
                  <a:gd name="T2" fmla="*/ 42 w 96"/>
                  <a:gd name="T3" fmla="*/ 24 h 99"/>
                  <a:gd name="T4" fmla="*/ 47 w 96"/>
                  <a:gd name="T5" fmla="*/ 19 h 99"/>
                  <a:gd name="T6" fmla="*/ 54 w 96"/>
                  <a:gd name="T7" fmla="*/ 12 h 99"/>
                  <a:gd name="T8" fmla="*/ 59 w 96"/>
                  <a:gd name="T9" fmla="*/ 12 h 99"/>
                  <a:gd name="T10" fmla="*/ 66 w 96"/>
                  <a:gd name="T11" fmla="*/ 12 h 99"/>
                  <a:gd name="T12" fmla="*/ 66 w 96"/>
                  <a:gd name="T13" fmla="*/ 17 h 99"/>
                  <a:gd name="T14" fmla="*/ 68 w 96"/>
                  <a:gd name="T15" fmla="*/ 14 h 99"/>
                  <a:gd name="T16" fmla="*/ 73 w 96"/>
                  <a:gd name="T17" fmla="*/ 14 h 99"/>
                  <a:gd name="T18" fmla="*/ 80 w 96"/>
                  <a:gd name="T19" fmla="*/ 9 h 99"/>
                  <a:gd name="T20" fmla="*/ 75 w 96"/>
                  <a:gd name="T21" fmla="*/ 7 h 99"/>
                  <a:gd name="T22" fmla="*/ 82 w 96"/>
                  <a:gd name="T23" fmla="*/ 0 h 99"/>
                  <a:gd name="T24" fmla="*/ 96 w 96"/>
                  <a:gd name="T25" fmla="*/ 14 h 99"/>
                  <a:gd name="T26" fmla="*/ 94 w 96"/>
                  <a:gd name="T27" fmla="*/ 19 h 99"/>
                  <a:gd name="T28" fmla="*/ 85 w 96"/>
                  <a:gd name="T29" fmla="*/ 24 h 99"/>
                  <a:gd name="T30" fmla="*/ 92 w 96"/>
                  <a:gd name="T31" fmla="*/ 35 h 99"/>
                  <a:gd name="T32" fmla="*/ 87 w 96"/>
                  <a:gd name="T33" fmla="*/ 38 h 99"/>
                  <a:gd name="T34" fmla="*/ 87 w 96"/>
                  <a:gd name="T35" fmla="*/ 43 h 99"/>
                  <a:gd name="T36" fmla="*/ 89 w 96"/>
                  <a:gd name="T37" fmla="*/ 50 h 99"/>
                  <a:gd name="T38" fmla="*/ 78 w 96"/>
                  <a:gd name="T39" fmla="*/ 57 h 99"/>
                  <a:gd name="T40" fmla="*/ 78 w 96"/>
                  <a:gd name="T41" fmla="*/ 71 h 99"/>
                  <a:gd name="T42" fmla="*/ 70 w 96"/>
                  <a:gd name="T43" fmla="*/ 73 h 99"/>
                  <a:gd name="T44" fmla="*/ 66 w 96"/>
                  <a:gd name="T45" fmla="*/ 45 h 99"/>
                  <a:gd name="T46" fmla="*/ 59 w 96"/>
                  <a:gd name="T47" fmla="*/ 50 h 99"/>
                  <a:gd name="T48" fmla="*/ 59 w 96"/>
                  <a:gd name="T49" fmla="*/ 59 h 99"/>
                  <a:gd name="T50" fmla="*/ 52 w 96"/>
                  <a:gd name="T51" fmla="*/ 59 h 99"/>
                  <a:gd name="T52" fmla="*/ 52 w 96"/>
                  <a:gd name="T53" fmla="*/ 64 h 99"/>
                  <a:gd name="T54" fmla="*/ 56 w 96"/>
                  <a:gd name="T55" fmla="*/ 73 h 99"/>
                  <a:gd name="T56" fmla="*/ 52 w 96"/>
                  <a:gd name="T57" fmla="*/ 83 h 99"/>
                  <a:gd name="T58" fmla="*/ 44 w 96"/>
                  <a:gd name="T59" fmla="*/ 69 h 99"/>
                  <a:gd name="T60" fmla="*/ 42 w 96"/>
                  <a:gd name="T61" fmla="*/ 78 h 99"/>
                  <a:gd name="T62" fmla="*/ 44 w 96"/>
                  <a:gd name="T63" fmla="*/ 80 h 99"/>
                  <a:gd name="T64" fmla="*/ 44 w 96"/>
                  <a:gd name="T65" fmla="*/ 90 h 99"/>
                  <a:gd name="T66" fmla="*/ 40 w 96"/>
                  <a:gd name="T67" fmla="*/ 97 h 99"/>
                  <a:gd name="T68" fmla="*/ 33 w 96"/>
                  <a:gd name="T69" fmla="*/ 99 h 99"/>
                  <a:gd name="T70" fmla="*/ 30 w 96"/>
                  <a:gd name="T71" fmla="*/ 90 h 99"/>
                  <a:gd name="T72" fmla="*/ 28 w 96"/>
                  <a:gd name="T73" fmla="*/ 78 h 99"/>
                  <a:gd name="T74" fmla="*/ 23 w 96"/>
                  <a:gd name="T75" fmla="*/ 92 h 99"/>
                  <a:gd name="T76" fmla="*/ 14 w 96"/>
                  <a:gd name="T77" fmla="*/ 85 h 99"/>
                  <a:gd name="T78" fmla="*/ 11 w 96"/>
                  <a:gd name="T79" fmla="*/ 87 h 99"/>
                  <a:gd name="T80" fmla="*/ 4 w 96"/>
                  <a:gd name="T81" fmla="*/ 92 h 99"/>
                  <a:gd name="T82" fmla="*/ 4 w 96"/>
                  <a:gd name="T83" fmla="*/ 80 h 99"/>
                  <a:gd name="T84" fmla="*/ 2 w 96"/>
                  <a:gd name="T85" fmla="*/ 76 h 99"/>
                  <a:gd name="T86" fmla="*/ 7 w 96"/>
                  <a:gd name="T87" fmla="*/ 69 h 99"/>
                  <a:gd name="T88" fmla="*/ 11 w 96"/>
                  <a:gd name="T89" fmla="*/ 64 h 99"/>
                  <a:gd name="T90" fmla="*/ 16 w 96"/>
                  <a:gd name="T91" fmla="*/ 66 h 99"/>
                  <a:gd name="T92" fmla="*/ 21 w 96"/>
                  <a:gd name="T93" fmla="*/ 50 h 99"/>
                  <a:gd name="T94" fmla="*/ 28 w 96"/>
                  <a:gd name="T95" fmla="*/ 50 h 99"/>
                  <a:gd name="T96" fmla="*/ 33 w 96"/>
                  <a:gd name="T97" fmla="*/ 43 h 99"/>
                  <a:gd name="T98" fmla="*/ 35 w 96"/>
                  <a:gd name="T99" fmla="*/ 33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
                  <a:gd name="T151" fmla="*/ 0 h 99"/>
                  <a:gd name="T152" fmla="*/ 96 w 96"/>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 h="99">
                    <a:moveTo>
                      <a:pt x="37" y="33"/>
                    </a:moveTo>
                    <a:lnTo>
                      <a:pt x="37" y="33"/>
                    </a:lnTo>
                    <a:lnTo>
                      <a:pt x="37" y="31"/>
                    </a:lnTo>
                    <a:lnTo>
                      <a:pt x="40" y="28"/>
                    </a:lnTo>
                    <a:lnTo>
                      <a:pt x="42" y="26"/>
                    </a:lnTo>
                    <a:lnTo>
                      <a:pt x="42" y="24"/>
                    </a:lnTo>
                    <a:lnTo>
                      <a:pt x="44" y="24"/>
                    </a:lnTo>
                    <a:lnTo>
                      <a:pt x="44" y="21"/>
                    </a:lnTo>
                    <a:lnTo>
                      <a:pt x="47" y="19"/>
                    </a:lnTo>
                    <a:lnTo>
                      <a:pt x="47" y="14"/>
                    </a:lnTo>
                    <a:lnTo>
                      <a:pt x="54" y="14"/>
                    </a:lnTo>
                    <a:lnTo>
                      <a:pt x="54" y="12"/>
                    </a:lnTo>
                    <a:lnTo>
                      <a:pt x="56" y="12"/>
                    </a:lnTo>
                    <a:lnTo>
                      <a:pt x="59" y="14"/>
                    </a:lnTo>
                    <a:lnTo>
                      <a:pt x="59" y="12"/>
                    </a:lnTo>
                    <a:lnTo>
                      <a:pt x="61" y="12"/>
                    </a:lnTo>
                    <a:lnTo>
                      <a:pt x="63" y="12"/>
                    </a:lnTo>
                    <a:lnTo>
                      <a:pt x="66" y="12"/>
                    </a:lnTo>
                    <a:lnTo>
                      <a:pt x="63" y="14"/>
                    </a:lnTo>
                    <a:lnTo>
                      <a:pt x="66" y="19"/>
                    </a:lnTo>
                    <a:lnTo>
                      <a:pt x="66" y="17"/>
                    </a:lnTo>
                    <a:lnTo>
                      <a:pt x="66" y="14"/>
                    </a:lnTo>
                    <a:lnTo>
                      <a:pt x="66" y="12"/>
                    </a:lnTo>
                    <a:lnTo>
                      <a:pt x="68" y="14"/>
                    </a:lnTo>
                    <a:lnTo>
                      <a:pt x="73" y="17"/>
                    </a:lnTo>
                    <a:lnTo>
                      <a:pt x="75" y="17"/>
                    </a:lnTo>
                    <a:lnTo>
                      <a:pt x="73" y="14"/>
                    </a:lnTo>
                    <a:lnTo>
                      <a:pt x="78" y="14"/>
                    </a:lnTo>
                    <a:lnTo>
                      <a:pt x="80" y="12"/>
                    </a:lnTo>
                    <a:lnTo>
                      <a:pt x="80" y="9"/>
                    </a:lnTo>
                    <a:lnTo>
                      <a:pt x="78" y="12"/>
                    </a:lnTo>
                    <a:lnTo>
                      <a:pt x="75" y="9"/>
                    </a:lnTo>
                    <a:lnTo>
                      <a:pt x="75" y="7"/>
                    </a:lnTo>
                    <a:lnTo>
                      <a:pt x="78" y="5"/>
                    </a:lnTo>
                    <a:lnTo>
                      <a:pt x="78" y="2"/>
                    </a:lnTo>
                    <a:lnTo>
                      <a:pt x="82" y="0"/>
                    </a:lnTo>
                    <a:lnTo>
                      <a:pt x="87" y="5"/>
                    </a:lnTo>
                    <a:lnTo>
                      <a:pt x="89" y="7"/>
                    </a:lnTo>
                    <a:lnTo>
                      <a:pt x="96" y="14"/>
                    </a:lnTo>
                    <a:lnTo>
                      <a:pt x="96" y="17"/>
                    </a:lnTo>
                    <a:lnTo>
                      <a:pt x="94" y="19"/>
                    </a:lnTo>
                    <a:lnTo>
                      <a:pt x="92" y="21"/>
                    </a:lnTo>
                    <a:lnTo>
                      <a:pt x="87" y="21"/>
                    </a:lnTo>
                    <a:lnTo>
                      <a:pt x="85" y="24"/>
                    </a:lnTo>
                    <a:lnTo>
                      <a:pt x="85" y="26"/>
                    </a:lnTo>
                    <a:lnTo>
                      <a:pt x="85" y="28"/>
                    </a:lnTo>
                    <a:lnTo>
                      <a:pt x="92" y="35"/>
                    </a:lnTo>
                    <a:lnTo>
                      <a:pt x="92" y="38"/>
                    </a:lnTo>
                    <a:lnTo>
                      <a:pt x="89" y="38"/>
                    </a:lnTo>
                    <a:lnTo>
                      <a:pt x="87" y="38"/>
                    </a:lnTo>
                    <a:lnTo>
                      <a:pt x="85" y="38"/>
                    </a:lnTo>
                    <a:lnTo>
                      <a:pt x="85" y="43"/>
                    </a:lnTo>
                    <a:lnTo>
                      <a:pt x="87" y="43"/>
                    </a:lnTo>
                    <a:lnTo>
                      <a:pt x="89" y="45"/>
                    </a:lnTo>
                    <a:lnTo>
                      <a:pt x="89" y="50"/>
                    </a:lnTo>
                    <a:lnTo>
                      <a:pt x="89" y="54"/>
                    </a:lnTo>
                    <a:lnTo>
                      <a:pt x="85" y="57"/>
                    </a:lnTo>
                    <a:lnTo>
                      <a:pt x="78" y="57"/>
                    </a:lnTo>
                    <a:lnTo>
                      <a:pt x="78" y="59"/>
                    </a:lnTo>
                    <a:lnTo>
                      <a:pt x="75" y="61"/>
                    </a:lnTo>
                    <a:lnTo>
                      <a:pt x="78" y="71"/>
                    </a:lnTo>
                    <a:lnTo>
                      <a:pt x="75" y="73"/>
                    </a:lnTo>
                    <a:lnTo>
                      <a:pt x="73" y="76"/>
                    </a:lnTo>
                    <a:lnTo>
                      <a:pt x="70" y="73"/>
                    </a:lnTo>
                    <a:lnTo>
                      <a:pt x="63" y="66"/>
                    </a:lnTo>
                    <a:lnTo>
                      <a:pt x="68" y="45"/>
                    </a:lnTo>
                    <a:lnTo>
                      <a:pt x="66" y="45"/>
                    </a:lnTo>
                    <a:lnTo>
                      <a:pt x="63" y="47"/>
                    </a:lnTo>
                    <a:lnTo>
                      <a:pt x="59" y="45"/>
                    </a:lnTo>
                    <a:lnTo>
                      <a:pt x="59" y="50"/>
                    </a:lnTo>
                    <a:lnTo>
                      <a:pt x="56" y="52"/>
                    </a:lnTo>
                    <a:lnTo>
                      <a:pt x="59" y="52"/>
                    </a:lnTo>
                    <a:lnTo>
                      <a:pt x="59" y="59"/>
                    </a:lnTo>
                    <a:lnTo>
                      <a:pt x="56" y="61"/>
                    </a:lnTo>
                    <a:lnTo>
                      <a:pt x="54" y="59"/>
                    </a:lnTo>
                    <a:lnTo>
                      <a:pt x="52" y="59"/>
                    </a:lnTo>
                    <a:lnTo>
                      <a:pt x="52" y="61"/>
                    </a:lnTo>
                    <a:lnTo>
                      <a:pt x="52" y="64"/>
                    </a:lnTo>
                    <a:lnTo>
                      <a:pt x="54" y="64"/>
                    </a:lnTo>
                    <a:lnTo>
                      <a:pt x="56" y="71"/>
                    </a:lnTo>
                    <a:lnTo>
                      <a:pt x="56" y="73"/>
                    </a:lnTo>
                    <a:lnTo>
                      <a:pt x="52" y="76"/>
                    </a:lnTo>
                    <a:lnTo>
                      <a:pt x="52" y="80"/>
                    </a:lnTo>
                    <a:lnTo>
                      <a:pt x="52" y="83"/>
                    </a:lnTo>
                    <a:lnTo>
                      <a:pt x="49" y="83"/>
                    </a:lnTo>
                    <a:lnTo>
                      <a:pt x="44" y="69"/>
                    </a:lnTo>
                    <a:lnTo>
                      <a:pt x="44" y="71"/>
                    </a:lnTo>
                    <a:lnTo>
                      <a:pt x="42" y="71"/>
                    </a:lnTo>
                    <a:lnTo>
                      <a:pt x="42" y="78"/>
                    </a:lnTo>
                    <a:lnTo>
                      <a:pt x="42" y="80"/>
                    </a:lnTo>
                    <a:lnTo>
                      <a:pt x="44" y="80"/>
                    </a:lnTo>
                    <a:lnTo>
                      <a:pt x="40" y="83"/>
                    </a:lnTo>
                    <a:lnTo>
                      <a:pt x="42" y="85"/>
                    </a:lnTo>
                    <a:lnTo>
                      <a:pt x="44" y="90"/>
                    </a:lnTo>
                    <a:lnTo>
                      <a:pt x="42" y="90"/>
                    </a:lnTo>
                    <a:lnTo>
                      <a:pt x="42" y="95"/>
                    </a:lnTo>
                    <a:lnTo>
                      <a:pt x="40" y="97"/>
                    </a:lnTo>
                    <a:lnTo>
                      <a:pt x="37" y="97"/>
                    </a:lnTo>
                    <a:lnTo>
                      <a:pt x="35" y="92"/>
                    </a:lnTo>
                    <a:lnTo>
                      <a:pt x="33" y="99"/>
                    </a:lnTo>
                    <a:lnTo>
                      <a:pt x="33" y="95"/>
                    </a:lnTo>
                    <a:lnTo>
                      <a:pt x="33" y="90"/>
                    </a:lnTo>
                    <a:lnTo>
                      <a:pt x="30" y="90"/>
                    </a:lnTo>
                    <a:lnTo>
                      <a:pt x="28" y="85"/>
                    </a:lnTo>
                    <a:lnTo>
                      <a:pt x="28" y="83"/>
                    </a:lnTo>
                    <a:lnTo>
                      <a:pt x="28" y="78"/>
                    </a:lnTo>
                    <a:lnTo>
                      <a:pt x="26" y="80"/>
                    </a:lnTo>
                    <a:lnTo>
                      <a:pt x="23" y="87"/>
                    </a:lnTo>
                    <a:lnTo>
                      <a:pt x="23" y="92"/>
                    </a:lnTo>
                    <a:lnTo>
                      <a:pt x="21" y="90"/>
                    </a:lnTo>
                    <a:lnTo>
                      <a:pt x="14" y="87"/>
                    </a:lnTo>
                    <a:lnTo>
                      <a:pt x="14" y="85"/>
                    </a:lnTo>
                    <a:lnTo>
                      <a:pt x="14" y="83"/>
                    </a:lnTo>
                    <a:lnTo>
                      <a:pt x="14" y="80"/>
                    </a:lnTo>
                    <a:lnTo>
                      <a:pt x="11" y="87"/>
                    </a:lnTo>
                    <a:lnTo>
                      <a:pt x="9" y="92"/>
                    </a:lnTo>
                    <a:lnTo>
                      <a:pt x="4" y="92"/>
                    </a:lnTo>
                    <a:lnTo>
                      <a:pt x="2" y="90"/>
                    </a:lnTo>
                    <a:lnTo>
                      <a:pt x="7" y="80"/>
                    </a:lnTo>
                    <a:lnTo>
                      <a:pt x="4" y="80"/>
                    </a:lnTo>
                    <a:lnTo>
                      <a:pt x="0" y="83"/>
                    </a:lnTo>
                    <a:lnTo>
                      <a:pt x="0" y="78"/>
                    </a:lnTo>
                    <a:lnTo>
                      <a:pt x="2" y="76"/>
                    </a:lnTo>
                    <a:lnTo>
                      <a:pt x="4" y="76"/>
                    </a:lnTo>
                    <a:lnTo>
                      <a:pt x="4" y="69"/>
                    </a:lnTo>
                    <a:lnTo>
                      <a:pt x="7" y="69"/>
                    </a:lnTo>
                    <a:lnTo>
                      <a:pt x="7" y="66"/>
                    </a:lnTo>
                    <a:lnTo>
                      <a:pt x="9" y="64"/>
                    </a:lnTo>
                    <a:lnTo>
                      <a:pt x="11" y="64"/>
                    </a:lnTo>
                    <a:lnTo>
                      <a:pt x="14" y="66"/>
                    </a:lnTo>
                    <a:lnTo>
                      <a:pt x="16" y="66"/>
                    </a:lnTo>
                    <a:lnTo>
                      <a:pt x="21" y="59"/>
                    </a:lnTo>
                    <a:lnTo>
                      <a:pt x="21" y="57"/>
                    </a:lnTo>
                    <a:lnTo>
                      <a:pt x="21" y="50"/>
                    </a:lnTo>
                    <a:lnTo>
                      <a:pt x="23" y="52"/>
                    </a:lnTo>
                    <a:lnTo>
                      <a:pt x="28" y="50"/>
                    </a:lnTo>
                    <a:lnTo>
                      <a:pt x="28" y="47"/>
                    </a:lnTo>
                    <a:lnTo>
                      <a:pt x="30" y="47"/>
                    </a:lnTo>
                    <a:lnTo>
                      <a:pt x="33" y="43"/>
                    </a:lnTo>
                    <a:lnTo>
                      <a:pt x="35" y="43"/>
                    </a:lnTo>
                    <a:lnTo>
                      <a:pt x="33" y="43"/>
                    </a:lnTo>
                    <a:lnTo>
                      <a:pt x="35" y="33"/>
                    </a:lnTo>
                    <a:lnTo>
                      <a:pt x="37" y="33"/>
                    </a:lnTo>
                  </a:path>
                </a:pathLst>
              </a:custGeom>
              <a:grpFill/>
              <a:ln w="9525">
                <a:noFill/>
                <a:round/>
                <a:headEnd/>
                <a:tailEnd/>
              </a:ln>
            </p:spPr>
            <p:txBody>
              <a:bodyPr/>
              <a:lstStyle/>
              <a:p>
                <a:pPr>
                  <a:defRPr/>
                </a:pPr>
                <a:endParaRPr lang="en-US" sz="1200" kern="0">
                  <a:solidFill>
                    <a:srgbClr val="0096D6"/>
                  </a:solidFill>
                </a:endParaRPr>
              </a:p>
            </p:txBody>
          </p:sp>
          <p:sp>
            <p:nvSpPr>
              <p:cNvPr id="2244" name="Freeform 1221"/>
              <p:cNvSpPr>
                <a:spLocks/>
              </p:cNvSpPr>
              <p:nvPr/>
            </p:nvSpPr>
            <p:spPr bwMode="auto">
              <a:xfrm>
                <a:off x="1359" y="970"/>
                <a:ext cx="16" cy="10"/>
              </a:xfrm>
              <a:custGeom>
                <a:avLst/>
                <a:gdLst>
                  <a:gd name="T0" fmla="*/ 9 w 16"/>
                  <a:gd name="T1" fmla="*/ 0 h 10"/>
                  <a:gd name="T2" fmla="*/ 12 w 16"/>
                  <a:gd name="T3" fmla="*/ 0 h 10"/>
                  <a:gd name="T4" fmla="*/ 16 w 16"/>
                  <a:gd name="T5" fmla="*/ 5 h 10"/>
                  <a:gd name="T6" fmla="*/ 16 w 16"/>
                  <a:gd name="T7" fmla="*/ 10 h 10"/>
                  <a:gd name="T8" fmla="*/ 9 w 16"/>
                  <a:gd name="T9" fmla="*/ 10 h 10"/>
                  <a:gd name="T10" fmla="*/ 2 w 16"/>
                  <a:gd name="T11" fmla="*/ 7 h 10"/>
                  <a:gd name="T12" fmla="*/ 0 w 16"/>
                  <a:gd name="T13" fmla="*/ 5 h 10"/>
                  <a:gd name="T14" fmla="*/ 0 w 16"/>
                  <a:gd name="T15" fmla="*/ 3 h 10"/>
                  <a:gd name="T16" fmla="*/ 9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9" y="0"/>
                    </a:moveTo>
                    <a:lnTo>
                      <a:pt x="12" y="0"/>
                    </a:lnTo>
                    <a:lnTo>
                      <a:pt x="16" y="5"/>
                    </a:lnTo>
                    <a:lnTo>
                      <a:pt x="16" y="10"/>
                    </a:lnTo>
                    <a:lnTo>
                      <a:pt x="9" y="10"/>
                    </a:lnTo>
                    <a:lnTo>
                      <a:pt x="2" y="7"/>
                    </a:lnTo>
                    <a:lnTo>
                      <a:pt x="0" y="5"/>
                    </a:lnTo>
                    <a:lnTo>
                      <a:pt x="0" y="3"/>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245" name="Freeform 1222"/>
              <p:cNvSpPr>
                <a:spLocks/>
              </p:cNvSpPr>
              <p:nvPr/>
            </p:nvSpPr>
            <p:spPr bwMode="auto">
              <a:xfrm>
                <a:off x="1359" y="970"/>
                <a:ext cx="16" cy="10"/>
              </a:xfrm>
              <a:custGeom>
                <a:avLst/>
                <a:gdLst>
                  <a:gd name="T0" fmla="*/ 9 w 16"/>
                  <a:gd name="T1" fmla="*/ 0 h 10"/>
                  <a:gd name="T2" fmla="*/ 12 w 16"/>
                  <a:gd name="T3" fmla="*/ 0 h 10"/>
                  <a:gd name="T4" fmla="*/ 16 w 16"/>
                  <a:gd name="T5" fmla="*/ 5 h 10"/>
                  <a:gd name="T6" fmla="*/ 16 w 16"/>
                  <a:gd name="T7" fmla="*/ 10 h 10"/>
                  <a:gd name="T8" fmla="*/ 9 w 16"/>
                  <a:gd name="T9" fmla="*/ 10 h 10"/>
                  <a:gd name="T10" fmla="*/ 2 w 16"/>
                  <a:gd name="T11" fmla="*/ 7 h 10"/>
                  <a:gd name="T12" fmla="*/ 0 w 16"/>
                  <a:gd name="T13" fmla="*/ 5 h 10"/>
                  <a:gd name="T14" fmla="*/ 0 w 16"/>
                  <a:gd name="T15" fmla="*/ 3 h 10"/>
                  <a:gd name="T16" fmla="*/ 9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9" y="0"/>
                    </a:moveTo>
                    <a:lnTo>
                      <a:pt x="12" y="0"/>
                    </a:lnTo>
                    <a:lnTo>
                      <a:pt x="16" y="5"/>
                    </a:lnTo>
                    <a:lnTo>
                      <a:pt x="16" y="10"/>
                    </a:lnTo>
                    <a:lnTo>
                      <a:pt x="9" y="10"/>
                    </a:lnTo>
                    <a:lnTo>
                      <a:pt x="2" y="7"/>
                    </a:lnTo>
                    <a:lnTo>
                      <a:pt x="0" y="5"/>
                    </a:lnTo>
                    <a:lnTo>
                      <a:pt x="0" y="3"/>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246" name="Freeform 1223"/>
              <p:cNvSpPr>
                <a:spLocks/>
              </p:cNvSpPr>
              <p:nvPr/>
            </p:nvSpPr>
            <p:spPr bwMode="auto">
              <a:xfrm>
                <a:off x="1378" y="895"/>
                <a:ext cx="49" cy="47"/>
              </a:xfrm>
              <a:custGeom>
                <a:avLst/>
                <a:gdLst>
                  <a:gd name="T0" fmla="*/ 19 w 49"/>
                  <a:gd name="T1" fmla="*/ 4 h 47"/>
                  <a:gd name="T2" fmla="*/ 21 w 49"/>
                  <a:gd name="T3" fmla="*/ 7 h 47"/>
                  <a:gd name="T4" fmla="*/ 21 w 49"/>
                  <a:gd name="T5" fmla="*/ 4 h 47"/>
                  <a:gd name="T6" fmla="*/ 23 w 49"/>
                  <a:gd name="T7" fmla="*/ 4 h 47"/>
                  <a:gd name="T8" fmla="*/ 30 w 49"/>
                  <a:gd name="T9" fmla="*/ 2 h 47"/>
                  <a:gd name="T10" fmla="*/ 30 w 49"/>
                  <a:gd name="T11" fmla="*/ 4 h 47"/>
                  <a:gd name="T12" fmla="*/ 33 w 49"/>
                  <a:gd name="T13" fmla="*/ 4 h 47"/>
                  <a:gd name="T14" fmla="*/ 35 w 49"/>
                  <a:gd name="T15" fmla="*/ 2 h 47"/>
                  <a:gd name="T16" fmla="*/ 42 w 49"/>
                  <a:gd name="T17" fmla="*/ 0 h 47"/>
                  <a:gd name="T18" fmla="*/ 47 w 49"/>
                  <a:gd name="T19" fmla="*/ 2 h 47"/>
                  <a:gd name="T20" fmla="*/ 49 w 49"/>
                  <a:gd name="T21" fmla="*/ 4 h 47"/>
                  <a:gd name="T22" fmla="*/ 47 w 49"/>
                  <a:gd name="T23" fmla="*/ 9 h 47"/>
                  <a:gd name="T24" fmla="*/ 47 w 49"/>
                  <a:gd name="T25" fmla="*/ 11 h 47"/>
                  <a:gd name="T26" fmla="*/ 35 w 49"/>
                  <a:gd name="T27" fmla="*/ 14 h 47"/>
                  <a:gd name="T28" fmla="*/ 33 w 49"/>
                  <a:gd name="T29" fmla="*/ 14 h 47"/>
                  <a:gd name="T30" fmla="*/ 33 w 49"/>
                  <a:gd name="T31" fmla="*/ 16 h 47"/>
                  <a:gd name="T32" fmla="*/ 30 w 49"/>
                  <a:gd name="T33" fmla="*/ 16 h 47"/>
                  <a:gd name="T34" fmla="*/ 33 w 49"/>
                  <a:gd name="T35" fmla="*/ 19 h 47"/>
                  <a:gd name="T36" fmla="*/ 30 w 49"/>
                  <a:gd name="T37" fmla="*/ 19 h 47"/>
                  <a:gd name="T38" fmla="*/ 26 w 49"/>
                  <a:gd name="T39" fmla="*/ 21 h 47"/>
                  <a:gd name="T40" fmla="*/ 26 w 49"/>
                  <a:gd name="T41" fmla="*/ 21 h 47"/>
                  <a:gd name="T42" fmla="*/ 26 w 49"/>
                  <a:gd name="T43" fmla="*/ 23 h 47"/>
                  <a:gd name="T44" fmla="*/ 28 w 49"/>
                  <a:gd name="T45" fmla="*/ 21 h 47"/>
                  <a:gd name="T46" fmla="*/ 28 w 49"/>
                  <a:gd name="T47" fmla="*/ 23 h 47"/>
                  <a:gd name="T48" fmla="*/ 26 w 49"/>
                  <a:gd name="T49" fmla="*/ 26 h 47"/>
                  <a:gd name="T50" fmla="*/ 30 w 49"/>
                  <a:gd name="T51" fmla="*/ 23 h 47"/>
                  <a:gd name="T52" fmla="*/ 30 w 49"/>
                  <a:gd name="T53" fmla="*/ 23 h 47"/>
                  <a:gd name="T54" fmla="*/ 30 w 49"/>
                  <a:gd name="T55" fmla="*/ 26 h 47"/>
                  <a:gd name="T56" fmla="*/ 33 w 49"/>
                  <a:gd name="T57" fmla="*/ 23 h 47"/>
                  <a:gd name="T58" fmla="*/ 33 w 49"/>
                  <a:gd name="T59" fmla="*/ 21 h 47"/>
                  <a:gd name="T60" fmla="*/ 33 w 49"/>
                  <a:gd name="T61" fmla="*/ 21 h 47"/>
                  <a:gd name="T62" fmla="*/ 35 w 49"/>
                  <a:gd name="T63" fmla="*/ 21 h 47"/>
                  <a:gd name="T64" fmla="*/ 38 w 49"/>
                  <a:gd name="T65" fmla="*/ 23 h 47"/>
                  <a:gd name="T66" fmla="*/ 42 w 49"/>
                  <a:gd name="T67" fmla="*/ 21 h 47"/>
                  <a:gd name="T68" fmla="*/ 42 w 49"/>
                  <a:gd name="T69" fmla="*/ 37 h 47"/>
                  <a:gd name="T70" fmla="*/ 40 w 49"/>
                  <a:gd name="T71" fmla="*/ 40 h 47"/>
                  <a:gd name="T72" fmla="*/ 30 w 49"/>
                  <a:gd name="T73" fmla="*/ 42 h 47"/>
                  <a:gd name="T74" fmla="*/ 28 w 49"/>
                  <a:gd name="T75" fmla="*/ 42 h 47"/>
                  <a:gd name="T76" fmla="*/ 19 w 49"/>
                  <a:gd name="T77" fmla="*/ 47 h 47"/>
                  <a:gd name="T78" fmla="*/ 16 w 49"/>
                  <a:gd name="T79" fmla="*/ 47 h 47"/>
                  <a:gd name="T80" fmla="*/ 12 w 49"/>
                  <a:gd name="T81" fmla="*/ 47 h 47"/>
                  <a:gd name="T82" fmla="*/ 12 w 49"/>
                  <a:gd name="T83" fmla="*/ 44 h 47"/>
                  <a:gd name="T84" fmla="*/ 12 w 49"/>
                  <a:gd name="T85" fmla="*/ 42 h 47"/>
                  <a:gd name="T86" fmla="*/ 2 w 49"/>
                  <a:gd name="T87" fmla="*/ 37 h 47"/>
                  <a:gd name="T88" fmla="*/ 2 w 49"/>
                  <a:gd name="T89" fmla="*/ 35 h 47"/>
                  <a:gd name="T90" fmla="*/ 2 w 49"/>
                  <a:gd name="T91" fmla="*/ 33 h 47"/>
                  <a:gd name="T92" fmla="*/ 2 w 49"/>
                  <a:gd name="T93" fmla="*/ 30 h 47"/>
                  <a:gd name="T94" fmla="*/ 0 w 49"/>
                  <a:gd name="T95" fmla="*/ 21 h 47"/>
                  <a:gd name="T96" fmla="*/ 0 w 49"/>
                  <a:gd name="T97" fmla="*/ 16 h 47"/>
                  <a:gd name="T98" fmla="*/ 2 w 49"/>
                  <a:gd name="T99" fmla="*/ 14 h 47"/>
                  <a:gd name="T100" fmla="*/ 7 w 49"/>
                  <a:gd name="T101" fmla="*/ 11 h 47"/>
                  <a:gd name="T102" fmla="*/ 9 w 49"/>
                  <a:gd name="T103" fmla="*/ 9 h 47"/>
                  <a:gd name="T104" fmla="*/ 12 w 49"/>
                  <a:gd name="T105" fmla="*/ 9 h 47"/>
                  <a:gd name="T106" fmla="*/ 14 w 49"/>
                  <a:gd name="T107" fmla="*/ 9 h 47"/>
                  <a:gd name="T108" fmla="*/ 14 w 49"/>
                  <a:gd name="T109" fmla="*/ 7 h 47"/>
                  <a:gd name="T110" fmla="*/ 16 w 49"/>
                  <a:gd name="T111" fmla="*/ 7 h 47"/>
                  <a:gd name="T112" fmla="*/ 19 w 49"/>
                  <a:gd name="T113" fmla="*/ 4 h 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47"/>
                  <a:gd name="T173" fmla="*/ 49 w 49"/>
                  <a:gd name="T174" fmla="*/ 47 h 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47">
                    <a:moveTo>
                      <a:pt x="19" y="4"/>
                    </a:moveTo>
                    <a:lnTo>
                      <a:pt x="21" y="7"/>
                    </a:lnTo>
                    <a:lnTo>
                      <a:pt x="21" y="4"/>
                    </a:lnTo>
                    <a:lnTo>
                      <a:pt x="23" y="4"/>
                    </a:lnTo>
                    <a:lnTo>
                      <a:pt x="30" y="2"/>
                    </a:lnTo>
                    <a:lnTo>
                      <a:pt x="30" y="4"/>
                    </a:lnTo>
                    <a:lnTo>
                      <a:pt x="33" y="4"/>
                    </a:lnTo>
                    <a:lnTo>
                      <a:pt x="35" y="2"/>
                    </a:lnTo>
                    <a:lnTo>
                      <a:pt x="42" y="0"/>
                    </a:lnTo>
                    <a:lnTo>
                      <a:pt x="47" y="2"/>
                    </a:lnTo>
                    <a:lnTo>
                      <a:pt x="49" y="4"/>
                    </a:lnTo>
                    <a:lnTo>
                      <a:pt x="47" y="9"/>
                    </a:lnTo>
                    <a:lnTo>
                      <a:pt x="47" y="11"/>
                    </a:lnTo>
                    <a:lnTo>
                      <a:pt x="35" y="14"/>
                    </a:lnTo>
                    <a:lnTo>
                      <a:pt x="33" y="14"/>
                    </a:lnTo>
                    <a:lnTo>
                      <a:pt x="33" y="16"/>
                    </a:lnTo>
                    <a:lnTo>
                      <a:pt x="30" y="16"/>
                    </a:lnTo>
                    <a:lnTo>
                      <a:pt x="33" y="19"/>
                    </a:lnTo>
                    <a:lnTo>
                      <a:pt x="30" y="19"/>
                    </a:lnTo>
                    <a:lnTo>
                      <a:pt x="26" y="21"/>
                    </a:lnTo>
                    <a:lnTo>
                      <a:pt x="26" y="23"/>
                    </a:lnTo>
                    <a:lnTo>
                      <a:pt x="28" y="21"/>
                    </a:lnTo>
                    <a:lnTo>
                      <a:pt x="28" y="23"/>
                    </a:lnTo>
                    <a:lnTo>
                      <a:pt x="26" y="26"/>
                    </a:lnTo>
                    <a:lnTo>
                      <a:pt x="30" y="23"/>
                    </a:lnTo>
                    <a:lnTo>
                      <a:pt x="30" y="26"/>
                    </a:lnTo>
                    <a:lnTo>
                      <a:pt x="33" y="23"/>
                    </a:lnTo>
                    <a:lnTo>
                      <a:pt x="33" y="21"/>
                    </a:lnTo>
                    <a:lnTo>
                      <a:pt x="35" y="21"/>
                    </a:lnTo>
                    <a:lnTo>
                      <a:pt x="38" y="23"/>
                    </a:lnTo>
                    <a:lnTo>
                      <a:pt x="42" y="21"/>
                    </a:lnTo>
                    <a:lnTo>
                      <a:pt x="42" y="37"/>
                    </a:lnTo>
                    <a:lnTo>
                      <a:pt x="40" y="40"/>
                    </a:lnTo>
                    <a:lnTo>
                      <a:pt x="30" y="42"/>
                    </a:lnTo>
                    <a:lnTo>
                      <a:pt x="28" y="42"/>
                    </a:lnTo>
                    <a:lnTo>
                      <a:pt x="19" y="47"/>
                    </a:lnTo>
                    <a:lnTo>
                      <a:pt x="16" y="47"/>
                    </a:lnTo>
                    <a:lnTo>
                      <a:pt x="12" y="47"/>
                    </a:lnTo>
                    <a:lnTo>
                      <a:pt x="12" y="44"/>
                    </a:lnTo>
                    <a:lnTo>
                      <a:pt x="12" y="42"/>
                    </a:lnTo>
                    <a:lnTo>
                      <a:pt x="2" y="37"/>
                    </a:lnTo>
                    <a:lnTo>
                      <a:pt x="2" y="35"/>
                    </a:lnTo>
                    <a:lnTo>
                      <a:pt x="2" y="33"/>
                    </a:lnTo>
                    <a:lnTo>
                      <a:pt x="2" y="30"/>
                    </a:lnTo>
                    <a:lnTo>
                      <a:pt x="0" y="21"/>
                    </a:lnTo>
                    <a:lnTo>
                      <a:pt x="0" y="16"/>
                    </a:lnTo>
                    <a:lnTo>
                      <a:pt x="2" y="14"/>
                    </a:lnTo>
                    <a:lnTo>
                      <a:pt x="7" y="11"/>
                    </a:lnTo>
                    <a:lnTo>
                      <a:pt x="9" y="9"/>
                    </a:lnTo>
                    <a:lnTo>
                      <a:pt x="12" y="9"/>
                    </a:lnTo>
                    <a:lnTo>
                      <a:pt x="14" y="9"/>
                    </a:lnTo>
                    <a:lnTo>
                      <a:pt x="14" y="7"/>
                    </a:lnTo>
                    <a:lnTo>
                      <a:pt x="16" y="7"/>
                    </a:lnTo>
                    <a:lnTo>
                      <a:pt x="19" y="4"/>
                    </a:lnTo>
                    <a:close/>
                  </a:path>
                </a:pathLst>
              </a:custGeom>
              <a:grpFill/>
              <a:ln w="9525">
                <a:noFill/>
                <a:round/>
                <a:headEnd/>
                <a:tailEnd/>
              </a:ln>
            </p:spPr>
            <p:txBody>
              <a:bodyPr/>
              <a:lstStyle/>
              <a:p>
                <a:pPr>
                  <a:defRPr/>
                </a:pPr>
                <a:endParaRPr lang="en-US" sz="1200" kern="0">
                  <a:solidFill>
                    <a:srgbClr val="0096D6"/>
                  </a:solidFill>
                </a:endParaRPr>
              </a:p>
            </p:txBody>
          </p:sp>
          <p:sp>
            <p:nvSpPr>
              <p:cNvPr id="2247" name="Freeform 1224"/>
              <p:cNvSpPr>
                <a:spLocks/>
              </p:cNvSpPr>
              <p:nvPr/>
            </p:nvSpPr>
            <p:spPr bwMode="auto">
              <a:xfrm>
                <a:off x="1378" y="895"/>
                <a:ext cx="49" cy="47"/>
              </a:xfrm>
              <a:custGeom>
                <a:avLst/>
                <a:gdLst>
                  <a:gd name="T0" fmla="*/ 19 w 49"/>
                  <a:gd name="T1" fmla="*/ 4 h 47"/>
                  <a:gd name="T2" fmla="*/ 21 w 49"/>
                  <a:gd name="T3" fmla="*/ 7 h 47"/>
                  <a:gd name="T4" fmla="*/ 21 w 49"/>
                  <a:gd name="T5" fmla="*/ 4 h 47"/>
                  <a:gd name="T6" fmla="*/ 23 w 49"/>
                  <a:gd name="T7" fmla="*/ 4 h 47"/>
                  <a:gd name="T8" fmla="*/ 30 w 49"/>
                  <a:gd name="T9" fmla="*/ 2 h 47"/>
                  <a:gd name="T10" fmla="*/ 30 w 49"/>
                  <a:gd name="T11" fmla="*/ 4 h 47"/>
                  <a:gd name="T12" fmla="*/ 33 w 49"/>
                  <a:gd name="T13" fmla="*/ 4 h 47"/>
                  <a:gd name="T14" fmla="*/ 35 w 49"/>
                  <a:gd name="T15" fmla="*/ 2 h 47"/>
                  <a:gd name="T16" fmla="*/ 42 w 49"/>
                  <a:gd name="T17" fmla="*/ 0 h 47"/>
                  <a:gd name="T18" fmla="*/ 47 w 49"/>
                  <a:gd name="T19" fmla="*/ 2 h 47"/>
                  <a:gd name="T20" fmla="*/ 49 w 49"/>
                  <a:gd name="T21" fmla="*/ 4 h 47"/>
                  <a:gd name="T22" fmla="*/ 47 w 49"/>
                  <a:gd name="T23" fmla="*/ 9 h 47"/>
                  <a:gd name="T24" fmla="*/ 47 w 49"/>
                  <a:gd name="T25" fmla="*/ 11 h 47"/>
                  <a:gd name="T26" fmla="*/ 35 w 49"/>
                  <a:gd name="T27" fmla="*/ 14 h 47"/>
                  <a:gd name="T28" fmla="*/ 33 w 49"/>
                  <a:gd name="T29" fmla="*/ 14 h 47"/>
                  <a:gd name="T30" fmla="*/ 33 w 49"/>
                  <a:gd name="T31" fmla="*/ 16 h 47"/>
                  <a:gd name="T32" fmla="*/ 30 w 49"/>
                  <a:gd name="T33" fmla="*/ 16 h 47"/>
                  <a:gd name="T34" fmla="*/ 33 w 49"/>
                  <a:gd name="T35" fmla="*/ 19 h 47"/>
                  <a:gd name="T36" fmla="*/ 30 w 49"/>
                  <a:gd name="T37" fmla="*/ 19 h 47"/>
                  <a:gd name="T38" fmla="*/ 26 w 49"/>
                  <a:gd name="T39" fmla="*/ 21 h 47"/>
                  <a:gd name="T40" fmla="*/ 26 w 49"/>
                  <a:gd name="T41" fmla="*/ 21 h 47"/>
                  <a:gd name="T42" fmla="*/ 26 w 49"/>
                  <a:gd name="T43" fmla="*/ 23 h 47"/>
                  <a:gd name="T44" fmla="*/ 28 w 49"/>
                  <a:gd name="T45" fmla="*/ 21 h 47"/>
                  <a:gd name="T46" fmla="*/ 28 w 49"/>
                  <a:gd name="T47" fmla="*/ 23 h 47"/>
                  <a:gd name="T48" fmla="*/ 26 w 49"/>
                  <a:gd name="T49" fmla="*/ 26 h 47"/>
                  <a:gd name="T50" fmla="*/ 30 w 49"/>
                  <a:gd name="T51" fmla="*/ 23 h 47"/>
                  <a:gd name="T52" fmla="*/ 30 w 49"/>
                  <a:gd name="T53" fmla="*/ 23 h 47"/>
                  <a:gd name="T54" fmla="*/ 30 w 49"/>
                  <a:gd name="T55" fmla="*/ 26 h 47"/>
                  <a:gd name="T56" fmla="*/ 33 w 49"/>
                  <a:gd name="T57" fmla="*/ 23 h 47"/>
                  <a:gd name="T58" fmla="*/ 33 w 49"/>
                  <a:gd name="T59" fmla="*/ 21 h 47"/>
                  <a:gd name="T60" fmla="*/ 33 w 49"/>
                  <a:gd name="T61" fmla="*/ 21 h 47"/>
                  <a:gd name="T62" fmla="*/ 35 w 49"/>
                  <a:gd name="T63" fmla="*/ 21 h 47"/>
                  <a:gd name="T64" fmla="*/ 38 w 49"/>
                  <a:gd name="T65" fmla="*/ 23 h 47"/>
                  <a:gd name="T66" fmla="*/ 42 w 49"/>
                  <a:gd name="T67" fmla="*/ 21 h 47"/>
                  <a:gd name="T68" fmla="*/ 42 w 49"/>
                  <a:gd name="T69" fmla="*/ 37 h 47"/>
                  <a:gd name="T70" fmla="*/ 40 w 49"/>
                  <a:gd name="T71" fmla="*/ 40 h 47"/>
                  <a:gd name="T72" fmla="*/ 30 w 49"/>
                  <a:gd name="T73" fmla="*/ 42 h 47"/>
                  <a:gd name="T74" fmla="*/ 28 w 49"/>
                  <a:gd name="T75" fmla="*/ 42 h 47"/>
                  <a:gd name="T76" fmla="*/ 19 w 49"/>
                  <a:gd name="T77" fmla="*/ 47 h 47"/>
                  <a:gd name="T78" fmla="*/ 16 w 49"/>
                  <a:gd name="T79" fmla="*/ 47 h 47"/>
                  <a:gd name="T80" fmla="*/ 12 w 49"/>
                  <a:gd name="T81" fmla="*/ 47 h 47"/>
                  <a:gd name="T82" fmla="*/ 12 w 49"/>
                  <a:gd name="T83" fmla="*/ 44 h 47"/>
                  <a:gd name="T84" fmla="*/ 12 w 49"/>
                  <a:gd name="T85" fmla="*/ 42 h 47"/>
                  <a:gd name="T86" fmla="*/ 2 w 49"/>
                  <a:gd name="T87" fmla="*/ 37 h 47"/>
                  <a:gd name="T88" fmla="*/ 2 w 49"/>
                  <a:gd name="T89" fmla="*/ 35 h 47"/>
                  <a:gd name="T90" fmla="*/ 2 w 49"/>
                  <a:gd name="T91" fmla="*/ 33 h 47"/>
                  <a:gd name="T92" fmla="*/ 2 w 49"/>
                  <a:gd name="T93" fmla="*/ 30 h 47"/>
                  <a:gd name="T94" fmla="*/ 0 w 49"/>
                  <a:gd name="T95" fmla="*/ 21 h 47"/>
                  <a:gd name="T96" fmla="*/ 0 w 49"/>
                  <a:gd name="T97" fmla="*/ 16 h 47"/>
                  <a:gd name="T98" fmla="*/ 2 w 49"/>
                  <a:gd name="T99" fmla="*/ 14 h 47"/>
                  <a:gd name="T100" fmla="*/ 7 w 49"/>
                  <a:gd name="T101" fmla="*/ 11 h 47"/>
                  <a:gd name="T102" fmla="*/ 9 w 49"/>
                  <a:gd name="T103" fmla="*/ 9 h 47"/>
                  <a:gd name="T104" fmla="*/ 12 w 49"/>
                  <a:gd name="T105" fmla="*/ 9 h 47"/>
                  <a:gd name="T106" fmla="*/ 14 w 49"/>
                  <a:gd name="T107" fmla="*/ 9 h 47"/>
                  <a:gd name="T108" fmla="*/ 14 w 49"/>
                  <a:gd name="T109" fmla="*/ 7 h 47"/>
                  <a:gd name="T110" fmla="*/ 16 w 49"/>
                  <a:gd name="T111" fmla="*/ 7 h 47"/>
                  <a:gd name="T112" fmla="*/ 19 w 49"/>
                  <a:gd name="T113" fmla="*/ 4 h 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47"/>
                  <a:gd name="T173" fmla="*/ 49 w 49"/>
                  <a:gd name="T174" fmla="*/ 47 h 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47">
                    <a:moveTo>
                      <a:pt x="19" y="4"/>
                    </a:moveTo>
                    <a:lnTo>
                      <a:pt x="21" y="7"/>
                    </a:lnTo>
                    <a:lnTo>
                      <a:pt x="21" y="4"/>
                    </a:lnTo>
                    <a:lnTo>
                      <a:pt x="23" y="4"/>
                    </a:lnTo>
                    <a:lnTo>
                      <a:pt x="30" y="2"/>
                    </a:lnTo>
                    <a:lnTo>
                      <a:pt x="30" y="4"/>
                    </a:lnTo>
                    <a:lnTo>
                      <a:pt x="33" y="4"/>
                    </a:lnTo>
                    <a:lnTo>
                      <a:pt x="35" y="2"/>
                    </a:lnTo>
                    <a:lnTo>
                      <a:pt x="42" y="0"/>
                    </a:lnTo>
                    <a:lnTo>
                      <a:pt x="47" y="2"/>
                    </a:lnTo>
                    <a:lnTo>
                      <a:pt x="49" y="4"/>
                    </a:lnTo>
                    <a:lnTo>
                      <a:pt x="47" y="9"/>
                    </a:lnTo>
                    <a:lnTo>
                      <a:pt x="47" y="11"/>
                    </a:lnTo>
                    <a:lnTo>
                      <a:pt x="35" y="14"/>
                    </a:lnTo>
                    <a:lnTo>
                      <a:pt x="33" y="14"/>
                    </a:lnTo>
                    <a:lnTo>
                      <a:pt x="33" y="16"/>
                    </a:lnTo>
                    <a:lnTo>
                      <a:pt x="30" y="16"/>
                    </a:lnTo>
                    <a:lnTo>
                      <a:pt x="33" y="19"/>
                    </a:lnTo>
                    <a:lnTo>
                      <a:pt x="30" y="19"/>
                    </a:lnTo>
                    <a:lnTo>
                      <a:pt x="26" y="21"/>
                    </a:lnTo>
                    <a:lnTo>
                      <a:pt x="26" y="23"/>
                    </a:lnTo>
                    <a:lnTo>
                      <a:pt x="28" y="21"/>
                    </a:lnTo>
                    <a:lnTo>
                      <a:pt x="28" y="23"/>
                    </a:lnTo>
                    <a:lnTo>
                      <a:pt x="26" y="26"/>
                    </a:lnTo>
                    <a:lnTo>
                      <a:pt x="30" y="23"/>
                    </a:lnTo>
                    <a:lnTo>
                      <a:pt x="30" y="26"/>
                    </a:lnTo>
                    <a:lnTo>
                      <a:pt x="33" y="23"/>
                    </a:lnTo>
                    <a:lnTo>
                      <a:pt x="33" y="21"/>
                    </a:lnTo>
                    <a:lnTo>
                      <a:pt x="35" y="21"/>
                    </a:lnTo>
                    <a:lnTo>
                      <a:pt x="38" y="23"/>
                    </a:lnTo>
                    <a:lnTo>
                      <a:pt x="42" y="21"/>
                    </a:lnTo>
                    <a:lnTo>
                      <a:pt x="42" y="37"/>
                    </a:lnTo>
                    <a:lnTo>
                      <a:pt x="40" y="40"/>
                    </a:lnTo>
                    <a:lnTo>
                      <a:pt x="30" y="42"/>
                    </a:lnTo>
                    <a:lnTo>
                      <a:pt x="28" y="42"/>
                    </a:lnTo>
                    <a:lnTo>
                      <a:pt x="19" y="47"/>
                    </a:lnTo>
                    <a:lnTo>
                      <a:pt x="16" y="47"/>
                    </a:lnTo>
                    <a:lnTo>
                      <a:pt x="12" y="47"/>
                    </a:lnTo>
                    <a:lnTo>
                      <a:pt x="12" y="44"/>
                    </a:lnTo>
                    <a:lnTo>
                      <a:pt x="12" y="42"/>
                    </a:lnTo>
                    <a:lnTo>
                      <a:pt x="2" y="37"/>
                    </a:lnTo>
                    <a:lnTo>
                      <a:pt x="2" y="35"/>
                    </a:lnTo>
                    <a:lnTo>
                      <a:pt x="2" y="33"/>
                    </a:lnTo>
                    <a:lnTo>
                      <a:pt x="2" y="30"/>
                    </a:lnTo>
                    <a:lnTo>
                      <a:pt x="0" y="21"/>
                    </a:lnTo>
                    <a:lnTo>
                      <a:pt x="0" y="16"/>
                    </a:lnTo>
                    <a:lnTo>
                      <a:pt x="2" y="14"/>
                    </a:lnTo>
                    <a:lnTo>
                      <a:pt x="7" y="11"/>
                    </a:lnTo>
                    <a:lnTo>
                      <a:pt x="9" y="9"/>
                    </a:lnTo>
                    <a:lnTo>
                      <a:pt x="12" y="9"/>
                    </a:lnTo>
                    <a:lnTo>
                      <a:pt x="14" y="9"/>
                    </a:lnTo>
                    <a:lnTo>
                      <a:pt x="14" y="7"/>
                    </a:lnTo>
                    <a:lnTo>
                      <a:pt x="16" y="7"/>
                    </a:lnTo>
                    <a:lnTo>
                      <a:pt x="19" y="4"/>
                    </a:lnTo>
                  </a:path>
                </a:pathLst>
              </a:custGeom>
              <a:grpFill/>
              <a:ln w="9525">
                <a:noFill/>
                <a:round/>
                <a:headEnd/>
                <a:tailEnd/>
              </a:ln>
            </p:spPr>
            <p:txBody>
              <a:bodyPr/>
              <a:lstStyle/>
              <a:p>
                <a:pPr>
                  <a:defRPr/>
                </a:pPr>
                <a:endParaRPr lang="en-US" sz="1200" kern="0">
                  <a:solidFill>
                    <a:srgbClr val="0096D6"/>
                  </a:solidFill>
                </a:endParaRPr>
              </a:p>
            </p:txBody>
          </p:sp>
          <p:sp>
            <p:nvSpPr>
              <p:cNvPr id="2248" name="Freeform 1225"/>
              <p:cNvSpPr>
                <a:spLocks/>
              </p:cNvSpPr>
              <p:nvPr/>
            </p:nvSpPr>
            <p:spPr bwMode="auto">
              <a:xfrm>
                <a:off x="1357" y="899"/>
                <a:ext cx="18" cy="22"/>
              </a:xfrm>
              <a:custGeom>
                <a:avLst/>
                <a:gdLst>
                  <a:gd name="T0" fmla="*/ 0 w 18"/>
                  <a:gd name="T1" fmla="*/ 7 h 22"/>
                  <a:gd name="T2" fmla="*/ 2 w 18"/>
                  <a:gd name="T3" fmla="*/ 5 h 22"/>
                  <a:gd name="T4" fmla="*/ 2 w 18"/>
                  <a:gd name="T5" fmla="*/ 7 h 22"/>
                  <a:gd name="T6" fmla="*/ 2 w 18"/>
                  <a:gd name="T7" fmla="*/ 5 h 22"/>
                  <a:gd name="T8" fmla="*/ 4 w 18"/>
                  <a:gd name="T9" fmla="*/ 3 h 22"/>
                  <a:gd name="T10" fmla="*/ 7 w 18"/>
                  <a:gd name="T11" fmla="*/ 0 h 22"/>
                  <a:gd name="T12" fmla="*/ 7 w 18"/>
                  <a:gd name="T13" fmla="*/ 3 h 22"/>
                  <a:gd name="T14" fmla="*/ 7 w 18"/>
                  <a:gd name="T15" fmla="*/ 3 h 22"/>
                  <a:gd name="T16" fmla="*/ 9 w 18"/>
                  <a:gd name="T17" fmla="*/ 5 h 22"/>
                  <a:gd name="T18" fmla="*/ 16 w 18"/>
                  <a:gd name="T19" fmla="*/ 12 h 22"/>
                  <a:gd name="T20" fmla="*/ 18 w 18"/>
                  <a:gd name="T21" fmla="*/ 17 h 22"/>
                  <a:gd name="T22" fmla="*/ 16 w 18"/>
                  <a:gd name="T23" fmla="*/ 19 h 22"/>
                  <a:gd name="T24" fmla="*/ 9 w 18"/>
                  <a:gd name="T25" fmla="*/ 22 h 22"/>
                  <a:gd name="T26" fmla="*/ 7 w 18"/>
                  <a:gd name="T27" fmla="*/ 19 h 22"/>
                  <a:gd name="T28" fmla="*/ 2 w 18"/>
                  <a:gd name="T29" fmla="*/ 12 h 22"/>
                  <a:gd name="T30" fmla="*/ 2 w 18"/>
                  <a:gd name="T31" fmla="*/ 12 h 22"/>
                  <a:gd name="T32" fmla="*/ 0 w 18"/>
                  <a:gd name="T33" fmla="*/ 10 h 22"/>
                  <a:gd name="T34" fmla="*/ 0 w 18"/>
                  <a:gd name="T35" fmla="*/ 7 h 22"/>
                  <a:gd name="T36" fmla="*/ 0 w 18"/>
                  <a:gd name="T37" fmla="*/ 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2"/>
                  <a:gd name="T59" fmla="*/ 18 w 1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2">
                    <a:moveTo>
                      <a:pt x="0" y="7"/>
                    </a:moveTo>
                    <a:lnTo>
                      <a:pt x="2" y="5"/>
                    </a:lnTo>
                    <a:lnTo>
                      <a:pt x="2" y="7"/>
                    </a:lnTo>
                    <a:lnTo>
                      <a:pt x="2" y="5"/>
                    </a:lnTo>
                    <a:lnTo>
                      <a:pt x="4" y="3"/>
                    </a:lnTo>
                    <a:lnTo>
                      <a:pt x="7" y="0"/>
                    </a:lnTo>
                    <a:lnTo>
                      <a:pt x="7" y="3"/>
                    </a:lnTo>
                    <a:lnTo>
                      <a:pt x="9" y="5"/>
                    </a:lnTo>
                    <a:lnTo>
                      <a:pt x="16" y="12"/>
                    </a:lnTo>
                    <a:lnTo>
                      <a:pt x="18" y="17"/>
                    </a:lnTo>
                    <a:lnTo>
                      <a:pt x="16" y="19"/>
                    </a:lnTo>
                    <a:lnTo>
                      <a:pt x="9" y="22"/>
                    </a:lnTo>
                    <a:lnTo>
                      <a:pt x="7" y="19"/>
                    </a:lnTo>
                    <a:lnTo>
                      <a:pt x="2" y="12"/>
                    </a:lnTo>
                    <a:lnTo>
                      <a:pt x="0" y="10"/>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2249" name="Freeform 1226"/>
              <p:cNvSpPr>
                <a:spLocks/>
              </p:cNvSpPr>
              <p:nvPr/>
            </p:nvSpPr>
            <p:spPr bwMode="auto">
              <a:xfrm>
                <a:off x="1357" y="899"/>
                <a:ext cx="18" cy="22"/>
              </a:xfrm>
              <a:custGeom>
                <a:avLst/>
                <a:gdLst>
                  <a:gd name="T0" fmla="*/ 0 w 18"/>
                  <a:gd name="T1" fmla="*/ 7 h 22"/>
                  <a:gd name="T2" fmla="*/ 2 w 18"/>
                  <a:gd name="T3" fmla="*/ 5 h 22"/>
                  <a:gd name="T4" fmla="*/ 2 w 18"/>
                  <a:gd name="T5" fmla="*/ 7 h 22"/>
                  <a:gd name="T6" fmla="*/ 2 w 18"/>
                  <a:gd name="T7" fmla="*/ 5 h 22"/>
                  <a:gd name="T8" fmla="*/ 4 w 18"/>
                  <a:gd name="T9" fmla="*/ 3 h 22"/>
                  <a:gd name="T10" fmla="*/ 7 w 18"/>
                  <a:gd name="T11" fmla="*/ 0 h 22"/>
                  <a:gd name="T12" fmla="*/ 7 w 18"/>
                  <a:gd name="T13" fmla="*/ 3 h 22"/>
                  <a:gd name="T14" fmla="*/ 7 w 18"/>
                  <a:gd name="T15" fmla="*/ 3 h 22"/>
                  <a:gd name="T16" fmla="*/ 9 w 18"/>
                  <a:gd name="T17" fmla="*/ 5 h 22"/>
                  <a:gd name="T18" fmla="*/ 16 w 18"/>
                  <a:gd name="T19" fmla="*/ 12 h 22"/>
                  <a:gd name="T20" fmla="*/ 18 w 18"/>
                  <a:gd name="T21" fmla="*/ 17 h 22"/>
                  <a:gd name="T22" fmla="*/ 16 w 18"/>
                  <a:gd name="T23" fmla="*/ 19 h 22"/>
                  <a:gd name="T24" fmla="*/ 9 w 18"/>
                  <a:gd name="T25" fmla="*/ 22 h 22"/>
                  <a:gd name="T26" fmla="*/ 7 w 18"/>
                  <a:gd name="T27" fmla="*/ 19 h 22"/>
                  <a:gd name="T28" fmla="*/ 2 w 18"/>
                  <a:gd name="T29" fmla="*/ 12 h 22"/>
                  <a:gd name="T30" fmla="*/ 2 w 18"/>
                  <a:gd name="T31" fmla="*/ 12 h 22"/>
                  <a:gd name="T32" fmla="*/ 0 w 18"/>
                  <a:gd name="T33" fmla="*/ 10 h 22"/>
                  <a:gd name="T34" fmla="*/ 0 w 18"/>
                  <a:gd name="T35" fmla="*/ 7 h 22"/>
                  <a:gd name="T36" fmla="*/ 0 w 18"/>
                  <a:gd name="T37" fmla="*/ 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2"/>
                  <a:gd name="T59" fmla="*/ 18 w 1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2">
                    <a:moveTo>
                      <a:pt x="0" y="7"/>
                    </a:moveTo>
                    <a:lnTo>
                      <a:pt x="2" y="5"/>
                    </a:lnTo>
                    <a:lnTo>
                      <a:pt x="2" y="7"/>
                    </a:lnTo>
                    <a:lnTo>
                      <a:pt x="2" y="5"/>
                    </a:lnTo>
                    <a:lnTo>
                      <a:pt x="4" y="3"/>
                    </a:lnTo>
                    <a:lnTo>
                      <a:pt x="7" y="0"/>
                    </a:lnTo>
                    <a:lnTo>
                      <a:pt x="7" y="3"/>
                    </a:lnTo>
                    <a:lnTo>
                      <a:pt x="9" y="5"/>
                    </a:lnTo>
                    <a:lnTo>
                      <a:pt x="16" y="12"/>
                    </a:lnTo>
                    <a:lnTo>
                      <a:pt x="18" y="17"/>
                    </a:lnTo>
                    <a:lnTo>
                      <a:pt x="16" y="19"/>
                    </a:lnTo>
                    <a:lnTo>
                      <a:pt x="9" y="22"/>
                    </a:lnTo>
                    <a:lnTo>
                      <a:pt x="7" y="19"/>
                    </a:lnTo>
                    <a:lnTo>
                      <a:pt x="2" y="12"/>
                    </a:lnTo>
                    <a:lnTo>
                      <a:pt x="0" y="10"/>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2250" name="Freeform 1227"/>
              <p:cNvSpPr>
                <a:spLocks/>
              </p:cNvSpPr>
              <p:nvPr/>
            </p:nvSpPr>
            <p:spPr bwMode="auto">
              <a:xfrm>
                <a:off x="1378" y="852"/>
                <a:ext cx="52" cy="33"/>
              </a:xfrm>
              <a:custGeom>
                <a:avLst/>
                <a:gdLst>
                  <a:gd name="T0" fmla="*/ 45 w 52"/>
                  <a:gd name="T1" fmla="*/ 10 h 33"/>
                  <a:gd name="T2" fmla="*/ 45 w 52"/>
                  <a:gd name="T3" fmla="*/ 10 h 33"/>
                  <a:gd name="T4" fmla="*/ 47 w 52"/>
                  <a:gd name="T5" fmla="*/ 12 h 33"/>
                  <a:gd name="T6" fmla="*/ 49 w 52"/>
                  <a:gd name="T7" fmla="*/ 12 h 33"/>
                  <a:gd name="T8" fmla="*/ 49 w 52"/>
                  <a:gd name="T9" fmla="*/ 14 h 33"/>
                  <a:gd name="T10" fmla="*/ 52 w 52"/>
                  <a:gd name="T11" fmla="*/ 17 h 33"/>
                  <a:gd name="T12" fmla="*/ 52 w 52"/>
                  <a:gd name="T13" fmla="*/ 28 h 33"/>
                  <a:gd name="T14" fmla="*/ 49 w 52"/>
                  <a:gd name="T15" fmla="*/ 31 h 33"/>
                  <a:gd name="T16" fmla="*/ 47 w 52"/>
                  <a:gd name="T17" fmla="*/ 31 h 33"/>
                  <a:gd name="T18" fmla="*/ 45 w 52"/>
                  <a:gd name="T19" fmla="*/ 31 h 33"/>
                  <a:gd name="T20" fmla="*/ 38 w 52"/>
                  <a:gd name="T21" fmla="*/ 33 h 33"/>
                  <a:gd name="T22" fmla="*/ 35 w 52"/>
                  <a:gd name="T23" fmla="*/ 31 h 33"/>
                  <a:gd name="T24" fmla="*/ 30 w 52"/>
                  <a:gd name="T25" fmla="*/ 26 h 33"/>
                  <a:gd name="T26" fmla="*/ 28 w 52"/>
                  <a:gd name="T27" fmla="*/ 26 h 33"/>
                  <a:gd name="T28" fmla="*/ 28 w 52"/>
                  <a:gd name="T29" fmla="*/ 24 h 33"/>
                  <a:gd name="T30" fmla="*/ 26 w 52"/>
                  <a:gd name="T31" fmla="*/ 24 h 33"/>
                  <a:gd name="T32" fmla="*/ 26 w 52"/>
                  <a:gd name="T33" fmla="*/ 24 h 33"/>
                  <a:gd name="T34" fmla="*/ 26 w 52"/>
                  <a:gd name="T35" fmla="*/ 26 h 33"/>
                  <a:gd name="T36" fmla="*/ 26 w 52"/>
                  <a:gd name="T37" fmla="*/ 28 h 33"/>
                  <a:gd name="T38" fmla="*/ 26 w 52"/>
                  <a:gd name="T39" fmla="*/ 31 h 33"/>
                  <a:gd name="T40" fmla="*/ 26 w 52"/>
                  <a:gd name="T41" fmla="*/ 33 h 33"/>
                  <a:gd name="T42" fmla="*/ 21 w 52"/>
                  <a:gd name="T43" fmla="*/ 33 h 33"/>
                  <a:gd name="T44" fmla="*/ 19 w 52"/>
                  <a:gd name="T45" fmla="*/ 28 h 33"/>
                  <a:gd name="T46" fmla="*/ 14 w 52"/>
                  <a:gd name="T47" fmla="*/ 26 h 33"/>
                  <a:gd name="T48" fmla="*/ 14 w 52"/>
                  <a:gd name="T49" fmla="*/ 26 h 33"/>
                  <a:gd name="T50" fmla="*/ 12 w 52"/>
                  <a:gd name="T51" fmla="*/ 26 h 33"/>
                  <a:gd name="T52" fmla="*/ 12 w 52"/>
                  <a:gd name="T53" fmla="*/ 26 h 33"/>
                  <a:gd name="T54" fmla="*/ 12 w 52"/>
                  <a:gd name="T55" fmla="*/ 28 h 33"/>
                  <a:gd name="T56" fmla="*/ 9 w 52"/>
                  <a:gd name="T57" fmla="*/ 26 h 33"/>
                  <a:gd name="T58" fmla="*/ 7 w 52"/>
                  <a:gd name="T59" fmla="*/ 28 h 33"/>
                  <a:gd name="T60" fmla="*/ 7 w 52"/>
                  <a:gd name="T61" fmla="*/ 31 h 33"/>
                  <a:gd name="T62" fmla="*/ 7 w 52"/>
                  <a:gd name="T63" fmla="*/ 33 h 33"/>
                  <a:gd name="T64" fmla="*/ 7 w 52"/>
                  <a:gd name="T65" fmla="*/ 31 h 33"/>
                  <a:gd name="T66" fmla="*/ 5 w 52"/>
                  <a:gd name="T67" fmla="*/ 33 h 33"/>
                  <a:gd name="T68" fmla="*/ 2 w 52"/>
                  <a:gd name="T69" fmla="*/ 33 h 33"/>
                  <a:gd name="T70" fmla="*/ 2 w 52"/>
                  <a:gd name="T71" fmla="*/ 31 h 33"/>
                  <a:gd name="T72" fmla="*/ 0 w 52"/>
                  <a:gd name="T73" fmla="*/ 31 h 33"/>
                  <a:gd name="T74" fmla="*/ 2 w 52"/>
                  <a:gd name="T75" fmla="*/ 24 h 33"/>
                  <a:gd name="T76" fmla="*/ 5 w 52"/>
                  <a:gd name="T77" fmla="*/ 19 h 33"/>
                  <a:gd name="T78" fmla="*/ 7 w 52"/>
                  <a:gd name="T79" fmla="*/ 21 h 33"/>
                  <a:gd name="T80" fmla="*/ 9 w 52"/>
                  <a:gd name="T81" fmla="*/ 21 h 33"/>
                  <a:gd name="T82" fmla="*/ 9 w 52"/>
                  <a:gd name="T83" fmla="*/ 19 h 33"/>
                  <a:gd name="T84" fmla="*/ 12 w 52"/>
                  <a:gd name="T85" fmla="*/ 17 h 33"/>
                  <a:gd name="T86" fmla="*/ 26 w 52"/>
                  <a:gd name="T87" fmla="*/ 12 h 33"/>
                  <a:gd name="T88" fmla="*/ 28 w 52"/>
                  <a:gd name="T89" fmla="*/ 5 h 33"/>
                  <a:gd name="T90" fmla="*/ 28 w 52"/>
                  <a:gd name="T91" fmla="*/ 7 h 33"/>
                  <a:gd name="T92" fmla="*/ 33 w 52"/>
                  <a:gd name="T93" fmla="*/ 2 h 33"/>
                  <a:gd name="T94" fmla="*/ 38 w 52"/>
                  <a:gd name="T95" fmla="*/ 0 h 33"/>
                  <a:gd name="T96" fmla="*/ 40 w 52"/>
                  <a:gd name="T97" fmla="*/ 2 h 33"/>
                  <a:gd name="T98" fmla="*/ 40 w 52"/>
                  <a:gd name="T99" fmla="*/ 5 h 33"/>
                  <a:gd name="T100" fmla="*/ 40 w 52"/>
                  <a:gd name="T101" fmla="*/ 5 h 33"/>
                  <a:gd name="T102" fmla="*/ 40 w 52"/>
                  <a:gd name="T103" fmla="*/ 7 h 33"/>
                  <a:gd name="T104" fmla="*/ 45 w 52"/>
                  <a:gd name="T105" fmla="*/ 7 h 33"/>
                  <a:gd name="T106" fmla="*/ 45 w 52"/>
                  <a:gd name="T107" fmla="*/ 10 h 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33"/>
                  <a:gd name="T164" fmla="*/ 52 w 52"/>
                  <a:gd name="T165" fmla="*/ 33 h 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33">
                    <a:moveTo>
                      <a:pt x="45" y="10"/>
                    </a:moveTo>
                    <a:lnTo>
                      <a:pt x="45" y="10"/>
                    </a:lnTo>
                    <a:lnTo>
                      <a:pt x="47" y="12"/>
                    </a:lnTo>
                    <a:lnTo>
                      <a:pt x="49" y="12"/>
                    </a:lnTo>
                    <a:lnTo>
                      <a:pt x="49" y="14"/>
                    </a:lnTo>
                    <a:lnTo>
                      <a:pt x="52" y="17"/>
                    </a:lnTo>
                    <a:lnTo>
                      <a:pt x="52" y="28"/>
                    </a:lnTo>
                    <a:lnTo>
                      <a:pt x="49" y="31"/>
                    </a:lnTo>
                    <a:lnTo>
                      <a:pt x="47" y="31"/>
                    </a:lnTo>
                    <a:lnTo>
                      <a:pt x="45" y="31"/>
                    </a:lnTo>
                    <a:lnTo>
                      <a:pt x="38" y="33"/>
                    </a:lnTo>
                    <a:lnTo>
                      <a:pt x="35" y="31"/>
                    </a:lnTo>
                    <a:lnTo>
                      <a:pt x="30" y="26"/>
                    </a:lnTo>
                    <a:lnTo>
                      <a:pt x="28" y="26"/>
                    </a:lnTo>
                    <a:lnTo>
                      <a:pt x="28" y="24"/>
                    </a:lnTo>
                    <a:lnTo>
                      <a:pt x="26" y="24"/>
                    </a:lnTo>
                    <a:lnTo>
                      <a:pt x="26" y="26"/>
                    </a:lnTo>
                    <a:lnTo>
                      <a:pt x="26" y="28"/>
                    </a:lnTo>
                    <a:lnTo>
                      <a:pt x="26" y="31"/>
                    </a:lnTo>
                    <a:lnTo>
                      <a:pt x="26" y="33"/>
                    </a:lnTo>
                    <a:lnTo>
                      <a:pt x="21" y="33"/>
                    </a:lnTo>
                    <a:lnTo>
                      <a:pt x="19" y="28"/>
                    </a:lnTo>
                    <a:lnTo>
                      <a:pt x="14" y="26"/>
                    </a:lnTo>
                    <a:lnTo>
                      <a:pt x="12" y="26"/>
                    </a:lnTo>
                    <a:lnTo>
                      <a:pt x="12" y="28"/>
                    </a:lnTo>
                    <a:lnTo>
                      <a:pt x="9" y="26"/>
                    </a:lnTo>
                    <a:lnTo>
                      <a:pt x="7" y="28"/>
                    </a:lnTo>
                    <a:lnTo>
                      <a:pt x="7" y="31"/>
                    </a:lnTo>
                    <a:lnTo>
                      <a:pt x="7" y="33"/>
                    </a:lnTo>
                    <a:lnTo>
                      <a:pt x="7" y="31"/>
                    </a:lnTo>
                    <a:lnTo>
                      <a:pt x="5" y="33"/>
                    </a:lnTo>
                    <a:lnTo>
                      <a:pt x="2" y="33"/>
                    </a:lnTo>
                    <a:lnTo>
                      <a:pt x="2" y="31"/>
                    </a:lnTo>
                    <a:lnTo>
                      <a:pt x="0" y="31"/>
                    </a:lnTo>
                    <a:lnTo>
                      <a:pt x="2" y="24"/>
                    </a:lnTo>
                    <a:lnTo>
                      <a:pt x="5" y="19"/>
                    </a:lnTo>
                    <a:lnTo>
                      <a:pt x="7" y="21"/>
                    </a:lnTo>
                    <a:lnTo>
                      <a:pt x="9" y="21"/>
                    </a:lnTo>
                    <a:lnTo>
                      <a:pt x="9" y="19"/>
                    </a:lnTo>
                    <a:lnTo>
                      <a:pt x="12" y="17"/>
                    </a:lnTo>
                    <a:lnTo>
                      <a:pt x="26" y="12"/>
                    </a:lnTo>
                    <a:lnTo>
                      <a:pt x="28" y="5"/>
                    </a:lnTo>
                    <a:lnTo>
                      <a:pt x="28" y="7"/>
                    </a:lnTo>
                    <a:lnTo>
                      <a:pt x="33" y="2"/>
                    </a:lnTo>
                    <a:lnTo>
                      <a:pt x="38" y="0"/>
                    </a:lnTo>
                    <a:lnTo>
                      <a:pt x="40" y="2"/>
                    </a:lnTo>
                    <a:lnTo>
                      <a:pt x="40" y="5"/>
                    </a:lnTo>
                    <a:lnTo>
                      <a:pt x="40" y="7"/>
                    </a:lnTo>
                    <a:lnTo>
                      <a:pt x="45" y="7"/>
                    </a:lnTo>
                    <a:lnTo>
                      <a:pt x="45" y="10"/>
                    </a:lnTo>
                    <a:close/>
                  </a:path>
                </a:pathLst>
              </a:custGeom>
              <a:grpFill/>
              <a:ln w="9525">
                <a:noFill/>
                <a:round/>
                <a:headEnd/>
                <a:tailEnd/>
              </a:ln>
            </p:spPr>
            <p:txBody>
              <a:bodyPr/>
              <a:lstStyle/>
              <a:p>
                <a:pPr>
                  <a:defRPr/>
                </a:pPr>
                <a:endParaRPr lang="en-US" sz="1200" kern="0">
                  <a:solidFill>
                    <a:srgbClr val="0096D6"/>
                  </a:solidFill>
                </a:endParaRPr>
              </a:p>
            </p:txBody>
          </p:sp>
          <p:sp>
            <p:nvSpPr>
              <p:cNvPr id="2251" name="Freeform 1228"/>
              <p:cNvSpPr>
                <a:spLocks/>
              </p:cNvSpPr>
              <p:nvPr/>
            </p:nvSpPr>
            <p:spPr bwMode="auto">
              <a:xfrm>
                <a:off x="1378" y="852"/>
                <a:ext cx="52" cy="33"/>
              </a:xfrm>
              <a:custGeom>
                <a:avLst/>
                <a:gdLst>
                  <a:gd name="T0" fmla="*/ 45 w 52"/>
                  <a:gd name="T1" fmla="*/ 10 h 33"/>
                  <a:gd name="T2" fmla="*/ 45 w 52"/>
                  <a:gd name="T3" fmla="*/ 10 h 33"/>
                  <a:gd name="T4" fmla="*/ 47 w 52"/>
                  <a:gd name="T5" fmla="*/ 12 h 33"/>
                  <a:gd name="T6" fmla="*/ 49 w 52"/>
                  <a:gd name="T7" fmla="*/ 12 h 33"/>
                  <a:gd name="T8" fmla="*/ 49 w 52"/>
                  <a:gd name="T9" fmla="*/ 14 h 33"/>
                  <a:gd name="T10" fmla="*/ 52 w 52"/>
                  <a:gd name="T11" fmla="*/ 17 h 33"/>
                  <a:gd name="T12" fmla="*/ 52 w 52"/>
                  <a:gd name="T13" fmla="*/ 28 h 33"/>
                  <a:gd name="T14" fmla="*/ 49 w 52"/>
                  <a:gd name="T15" fmla="*/ 31 h 33"/>
                  <a:gd name="T16" fmla="*/ 47 w 52"/>
                  <a:gd name="T17" fmla="*/ 31 h 33"/>
                  <a:gd name="T18" fmla="*/ 45 w 52"/>
                  <a:gd name="T19" fmla="*/ 31 h 33"/>
                  <a:gd name="T20" fmla="*/ 38 w 52"/>
                  <a:gd name="T21" fmla="*/ 33 h 33"/>
                  <a:gd name="T22" fmla="*/ 35 w 52"/>
                  <a:gd name="T23" fmla="*/ 31 h 33"/>
                  <a:gd name="T24" fmla="*/ 30 w 52"/>
                  <a:gd name="T25" fmla="*/ 26 h 33"/>
                  <a:gd name="T26" fmla="*/ 28 w 52"/>
                  <a:gd name="T27" fmla="*/ 26 h 33"/>
                  <a:gd name="T28" fmla="*/ 28 w 52"/>
                  <a:gd name="T29" fmla="*/ 24 h 33"/>
                  <a:gd name="T30" fmla="*/ 26 w 52"/>
                  <a:gd name="T31" fmla="*/ 24 h 33"/>
                  <a:gd name="T32" fmla="*/ 26 w 52"/>
                  <a:gd name="T33" fmla="*/ 24 h 33"/>
                  <a:gd name="T34" fmla="*/ 26 w 52"/>
                  <a:gd name="T35" fmla="*/ 26 h 33"/>
                  <a:gd name="T36" fmla="*/ 26 w 52"/>
                  <a:gd name="T37" fmla="*/ 28 h 33"/>
                  <a:gd name="T38" fmla="*/ 26 w 52"/>
                  <a:gd name="T39" fmla="*/ 31 h 33"/>
                  <a:gd name="T40" fmla="*/ 26 w 52"/>
                  <a:gd name="T41" fmla="*/ 33 h 33"/>
                  <a:gd name="T42" fmla="*/ 21 w 52"/>
                  <a:gd name="T43" fmla="*/ 33 h 33"/>
                  <a:gd name="T44" fmla="*/ 19 w 52"/>
                  <a:gd name="T45" fmla="*/ 28 h 33"/>
                  <a:gd name="T46" fmla="*/ 14 w 52"/>
                  <a:gd name="T47" fmla="*/ 26 h 33"/>
                  <a:gd name="T48" fmla="*/ 14 w 52"/>
                  <a:gd name="T49" fmla="*/ 26 h 33"/>
                  <a:gd name="T50" fmla="*/ 12 w 52"/>
                  <a:gd name="T51" fmla="*/ 26 h 33"/>
                  <a:gd name="T52" fmla="*/ 12 w 52"/>
                  <a:gd name="T53" fmla="*/ 26 h 33"/>
                  <a:gd name="T54" fmla="*/ 12 w 52"/>
                  <a:gd name="T55" fmla="*/ 28 h 33"/>
                  <a:gd name="T56" fmla="*/ 9 w 52"/>
                  <a:gd name="T57" fmla="*/ 26 h 33"/>
                  <a:gd name="T58" fmla="*/ 7 w 52"/>
                  <a:gd name="T59" fmla="*/ 28 h 33"/>
                  <a:gd name="T60" fmla="*/ 7 w 52"/>
                  <a:gd name="T61" fmla="*/ 31 h 33"/>
                  <a:gd name="T62" fmla="*/ 7 w 52"/>
                  <a:gd name="T63" fmla="*/ 33 h 33"/>
                  <a:gd name="T64" fmla="*/ 7 w 52"/>
                  <a:gd name="T65" fmla="*/ 31 h 33"/>
                  <a:gd name="T66" fmla="*/ 5 w 52"/>
                  <a:gd name="T67" fmla="*/ 33 h 33"/>
                  <a:gd name="T68" fmla="*/ 2 w 52"/>
                  <a:gd name="T69" fmla="*/ 33 h 33"/>
                  <a:gd name="T70" fmla="*/ 2 w 52"/>
                  <a:gd name="T71" fmla="*/ 31 h 33"/>
                  <a:gd name="T72" fmla="*/ 0 w 52"/>
                  <a:gd name="T73" fmla="*/ 31 h 33"/>
                  <a:gd name="T74" fmla="*/ 2 w 52"/>
                  <a:gd name="T75" fmla="*/ 24 h 33"/>
                  <a:gd name="T76" fmla="*/ 5 w 52"/>
                  <a:gd name="T77" fmla="*/ 19 h 33"/>
                  <a:gd name="T78" fmla="*/ 7 w 52"/>
                  <a:gd name="T79" fmla="*/ 21 h 33"/>
                  <a:gd name="T80" fmla="*/ 9 w 52"/>
                  <a:gd name="T81" fmla="*/ 21 h 33"/>
                  <a:gd name="T82" fmla="*/ 9 w 52"/>
                  <a:gd name="T83" fmla="*/ 19 h 33"/>
                  <a:gd name="T84" fmla="*/ 12 w 52"/>
                  <a:gd name="T85" fmla="*/ 17 h 33"/>
                  <a:gd name="T86" fmla="*/ 26 w 52"/>
                  <a:gd name="T87" fmla="*/ 12 h 33"/>
                  <a:gd name="T88" fmla="*/ 28 w 52"/>
                  <a:gd name="T89" fmla="*/ 5 h 33"/>
                  <a:gd name="T90" fmla="*/ 28 w 52"/>
                  <a:gd name="T91" fmla="*/ 7 h 33"/>
                  <a:gd name="T92" fmla="*/ 33 w 52"/>
                  <a:gd name="T93" fmla="*/ 2 h 33"/>
                  <a:gd name="T94" fmla="*/ 38 w 52"/>
                  <a:gd name="T95" fmla="*/ 0 h 33"/>
                  <a:gd name="T96" fmla="*/ 40 w 52"/>
                  <a:gd name="T97" fmla="*/ 2 h 33"/>
                  <a:gd name="T98" fmla="*/ 40 w 52"/>
                  <a:gd name="T99" fmla="*/ 5 h 33"/>
                  <a:gd name="T100" fmla="*/ 40 w 52"/>
                  <a:gd name="T101" fmla="*/ 5 h 33"/>
                  <a:gd name="T102" fmla="*/ 40 w 52"/>
                  <a:gd name="T103" fmla="*/ 7 h 33"/>
                  <a:gd name="T104" fmla="*/ 45 w 52"/>
                  <a:gd name="T105" fmla="*/ 7 h 33"/>
                  <a:gd name="T106" fmla="*/ 45 w 52"/>
                  <a:gd name="T107" fmla="*/ 10 h 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33"/>
                  <a:gd name="T164" fmla="*/ 52 w 52"/>
                  <a:gd name="T165" fmla="*/ 33 h 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33">
                    <a:moveTo>
                      <a:pt x="45" y="10"/>
                    </a:moveTo>
                    <a:lnTo>
                      <a:pt x="45" y="10"/>
                    </a:lnTo>
                    <a:lnTo>
                      <a:pt x="47" y="12"/>
                    </a:lnTo>
                    <a:lnTo>
                      <a:pt x="49" y="12"/>
                    </a:lnTo>
                    <a:lnTo>
                      <a:pt x="49" y="14"/>
                    </a:lnTo>
                    <a:lnTo>
                      <a:pt x="52" y="17"/>
                    </a:lnTo>
                    <a:lnTo>
                      <a:pt x="52" y="28"/>
                    </a:lnTo>
                    <a:lnTo>
                      <a:pt x="49" y="31"/>
                    </a:lnTo>
                    <a:lnTo>
                      <a:pt x="47" y="31"/>
                    </a:lnTo>
                    <a:lnTo>
                      <a:pt x="45" y="31"/>
                    </a:lnTo>
                    <a:lnTo>
                      <a:pt x="38" y="33"/>
                    </a:lnTo>
                    <a:lnTo>
                      <a:pt x="35" y="31"/>
                    </a:lnTo>
                    <a:lnTo>
                      <a:pt x="30" y="26"/>
                    </a:lnTo>
                    <a:lnTo>
                      <a:pt x="28" y="26"/>
                    </a:lnTo>
                    <a:lnTo>
                      <a:pt x="28" y="24"/>
                    </a:lnTo>
                    <a:lnTo>
                      <a:pt x="26" y="24"/>
                    </a:lnTo>
                    <a:lnTo>
                      <a:pt x="26" y="26"/>
                    </a:lnTo>
                    <a:lnTo>
                      <a:pt x="26" y="28"/>
                    </a:lnTo>
                    <a:lnTo>
                      <a:pt x="26" y="31"/>
                    </a:lnTo>
                    <a:lnTo>
                      <a:pt x="26" y="33"/>
                    </a:lnTo>
                    <a:lnTo>
                      <a:pt x="21" y="33"/>
                    </a:lnTo>
                    <a:lnTo>
                      <a:pt x="19" y="28"/>
                    </a:lnTo>
                    <a:lnTo>
                      <a:pt x="14" y="26"/>
                    </a:lnTo>
                    <a:lnTo>
                      <a:pt x="12" y="26"/>
                    </a:lnTo>
                    <a:lnTo>
                      <a:pt x="12" y="28"/>
                    </a:lnTo>
                    <a:lnTo>
                      <a:pt x="9" y="26"/>
                    </a:lnTo>
                    <a:lnTo>
                      <a:pt x="7" y="28"/>
                    </a:lnTo>
                    <a:lnTo>
                      <a:pt x="7" y="31"/>
                    </a:lnTo>
                    <a:lnTo>
                      <a:pt x="7" y="33"/>
                    </a:lnTo>
                    <a:lnTo>
                      <a:pt x="7" y="31"/>
                    </a:lnTo>
                    <a:lnTo>
                      <a:pt x="5" y="33"/>
                    </a:lnTo>
                    <a:lnTo>
                      <a:pt x="2" y="33"/>
                    </a:lnTo>
                    <a:lnTo>
                      <a:pt x="2" y="31"/>
                    </a:lnTo>
                    <a:lnTo>
                      <a:pt x="0" y="31"/>
                    </a:lnTo>
                    <a:lnTo>
                      <a:pt x="2" y="24"/>
                    </a:lnTo>
                    <a:lnTo>
                      <a:pt x="5" y="19"/>
                    </a:lnTo>
                    <a:lnTo>
                      <a:pt x="7" y="21"/>
                    </a:lnTo>
                    <a:lnTo>
                      <a:pt x="9" y="21"/>
                    </a:lnTo>
                    <a:lnTo>
                      <a:pt x="9" y="19"/>
                    </a:lnTo>
                    <a:lnTo>
                      <a:pt x="12" y="17"/>
                    </a:lnTo>
                    <a:lnTo>
                      <a:pt x="26" y="12"/>
                    </a:lnTo>
                    <a:lnTo>
                      <a:pt x="28" y="5"/>
                    </a:lnTo>
                    <a:lnTo>
                      <a:pt x="28" y="7"/>
                    </a:lnTo>
                    <a:lnTo>
                      <a:pt x="33" y="2"/>
                    </a:lnTo>
                    <a:lnTo>
                      <a:pt x="38" y="0"/>
                    </a:lnTo>
                    <a:lnTo>
                      <a:pt x="40" y="2"/>
                    </a:lnTo>
                    <a:lnTo>
                      <a:pt x="40" y="5"/>
                    </a:lnTo>
                    <a:lnTo>
                      <a:pt x="40" y="7"/>
                    </a:lnTo>
                    <a:lnTo>
                      <a:pt x="45" y="7"/>
                    </a:lnTo>
                    <a:lnTo>
                      <a:pt x="45" y="10"/>
                    </a:lnTo>
                  </a:path>
                </a:pathLst>
              </a:custGeom>
              <a:grpFill/>
              <a:ln w="9525">
                <a:noFill/>
                <a:round/>
                <a:headEnd/>
                <a:tailEnd/>
              </a:ln>
            </p:spPr>
            <p:txBody>
              <a:bodyPr/>
              <a:lstStyle/>
              <a:p>
                <a:pPr>
                  <a:defRPr/>
                </a:pPr>
                <a:endParaRPr lang="en-US" sz="1200" kern="0">
                  <a:solidFill>
                    <a:srgbClr val="0096D6"/>
                  </a:solidFill>
                </a:endParaRPr>
              </a:p>
            </p:txBody>
          </p:sp>
          <p:sp>
            <p:nvSpPr>
              <p:cNvPr id="2252" name="Freeform 1229"/>
              <p:cNvSpPr>
                <a:spLocks/>
              </p:cNvSpPr>
              <p:nvPr/>
            </p:nvSpPr>
            <p:spPr bwMode="auto">
              <a:xfrm>
                <a:off x="1607" y="916"/>
                <a:ext cx="40" cy="23"/>
              </a:xfrm>
              <a:custGeom>
                <a:avLst/>
                <a:gdLst>
                  <a:gd name="T0" fmla="*/ 14 w 40"/>
                  <a:gd name="T1" fmla="*/ 2 h 23"/>
                  <a:gd name="T2" fmla="*/ 16 w 40"/>
                  <a:gd name="T3" fmla="*/ 5 h 23"/>
                  <a:gd name="T4" fmla="*/ 16 w 40"/>
                  <a:gd name="T5" fmla="*/ 2 h 23"/>
                  <a:gd name="T6" fmla="*/ 21 w 40"/>
                  <a:gd name="T7" fmla="*/ 2 h 23"/>
                  <a:gd name="T8" fmla="*/ 21 w 40"/>
                  <a:gd name="T9" fmla="*/ 2 h 23"/>
                  <a:gd name="T10" fmla="*/ 24 w 40"/>
                  <a:gd name="T11" fmla="*/ 5 h 23"/>
                  <a:gd name="T12" fmla="*/ 26 w 40"/>
                  <a:gd name="T13" fmla="*/ 2 h 23"/>
                  <a:gd name="T14" fmla="*/ 31 w 40"/>
                  <a:gd name="T15" fmla="*/ 5 h 23"/>
                  <a:gd name="T16" fmla="*/ 33 w 40"/>
                  <a:gd name="T17" fmla="*/ 5 h 23"/>
                  <a:gd name="T18" fmla="*/ 33 w 40"/>
                  <a:gd name="T19" fmla="*/ 2 h 23"/>
                  <a:gd name="T20" fmla="*/ 35 w 40"/>
                  <a:gd name="T21" fmla="*/ 5 h 23"/>
                  <a:gd name="T22" fmla="*/ 38 w 40"/>
                  <a:gd name="T23" fmla="*/ 7 h 23"/>
                  <a:gd name="T24" fmla="*/ 40 w 40"/>
                  <a:gd name="T25" fmla="*/ 9 h 23"/>
                  <a:gd name="T26" fmla="*/ 38 w 40"/>
                  <a:gd name="T27" fmla="*/ 12 h 23"/>
                  <a:gd name="T28" fmla="*/ 35 w 40"/>
                  <a:gd name="T29" fmla="*/ 12 h 23"/>
                  <a:gd name="T30" fmla="*/ 35 w 40"/>
                  <a:gd name="T31" fmla="*/ 12 h 23"/>
                  <a:gd name="T32" fmla="*/ 35 w 40"/>
                  <a:gd name="T33" fmla="*/ 14 h 23"/>
                  <a:gd name="T34" fmla="*/ 35 w 40"/>
                  <a:gd name="T35" fmla="*/ 16 h 23"/>
                  <a:gd name="T36" fmla="*/ 35 w 40"/>
                  <a:gd name="T37" fmla="*/ 19 h 23"/>
                  <a:gd name="T38" fmla="*/ 35 w 40"/>
                  <a:gd name="T39" fmla="*/ 21 h 23"/>
                  <a:gd name="T40" fmla="*/ 35 w 40"/>
                  <a:gd name="T41" fmla="*/ 23 h 23"/>
                  <a:gd name="T42" fmla="*/ 31 w 40"/>
                  <a:gd name="T43" fmla="*/ 23 h 23"/>
                  <a:gd name="T44" fmla="*/ 26 w 40"/>
                  <a:gd name="T45" fmla="*/ 23 h 23"/>
                  <a:gd name="T46" fmla="*/ 24 w 40"/>
                  <a:gd name="T47" fmla="*/ 21 h 23"/>
                  <a:gd name="T48" fmla="*/ 19 w 40"/>
                  <a:gd name="T49" fmla="*/ 21 h 23"/>
                  <a:gd name="T50" fmla="*/ 19 w 40"/>
                  <a:gd name="T51" fmla="*/ 21 h 23"/>
                  <a:gd name="T52" fmla="*/ 16 w 40"/>
                  <a:gd name="T53" fmla="*/ 23 h 23"/>
                  <a:gd name="T54" fmla="*/ 14 w 40"/>
                  <a:gd name="T55" fmla="*/ 21 h 23"/>
                  <a:gd name="T56" fmla="*/ 12 w 40"/>
                  <a:gd name="T57" fmla="*/ 21 h 23"/>
                  <a:gd name="T58" fmla="*/ 7 w 40"/>
                  <a:gd name="T59" fmla="*/ 21 h 23"/>
                  <a:gd name="T60" fmla="*/ 5 w 40"/>
                  <a:gd name="T61" fmla="*/ 16 h 23"/>
                  <a:gd name="T62" fmla="*/ 5 w 40"/>
                  <a:gd name="T63" fmla="*/ 16 h 23"/>
                  <a:gd name="T64" fmla="*/ 2 w 40"/>
                  <a:gd name="T65" fmla="*/ 14 h 23"/>
                  <a:gd name="T66" fmla="*/ 0 w 40"/>
                  <a:gd name="T67" fmla="*/ 12 h 23"/>
                  <a:gd name="T68" fmla="*/ 0 w 40"/>
                  <a:gd name="T69" fmla="*/ 9 h 23"/>
                  <a:gd name="T70" fmla="*/ 0 w 40"/>
                  <a:gd name="T71" fmla="*/ 9 h 23"/>
                  <a:gd name="T72" fmla="*/ 0 w 40"/>
                  <a:gd name="T73" fmla="*/ 7 h 23"/>
                  <a:gd name="T74" fmla="*/ 2 w 40"/>
                  <a:gd name="T75" fmla="*/ 5 h 23"/>
                  <a:gd name="T76" fmla="*/ 7 w 40"/>
                  <a:gd name="T77" fmla="*/ 2 h 23"/>
                  <a:gd name="T78" fmla="*/ 9 w 40"/>
                  <a:gd name="T79" fmla="*/ 0 h 23"/>
                  <a:gd name="T80" fmla="*/ 9 w 40"/>
                  <a:gd name="T81" fmla="*/ 0 h 23"/>
                  <a:gd name="T82" fmla="*/ 9 w 40"/>
                  <a:gd name="T83" fmla="*/ 2 h 23"/>
                  <a:gd name="T84" fmla="*/ 12 w 40"/>
                  <a:gd name="T85" fmla="*/ 2 h 23"/>
                  <a:gd name="T86" fmla="*/ 12 w 40"/>
                  <a:gd name="T87" fmla="*/ 2 h 23"/>
                  <a:gd name="T88" fmla="*/ 14 w 40"/>
                  <a:gd name="T89" fmla="*/ 2 h 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
                  <a:gd name="T136" fmla="*/ 0 h 23"/>
                  <a:gd name="T137" fmla="*/ 40 w 40"/>
                  <a:gd name="T138" fmla="*/ 23 h 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 h="23">
                    <a:moveTo>
                      <a:pt x="14" y="2"/>
                    </a:moveTo>
                    <a:lnTo>
                      <a:pt x="16" y="5"/>
                    </a:lnTo>
                    <a:lnTo>
                      <a:pt x="16" y="2"/>
                    </a:lnTo>
                    <a:lnTo>
                      <a:pt x="21" y="2"/>
                    </a:lnTo>
                    <a:lnTo>
                      <a:pt x="24" y="5"/>
                    </a:lnTo>
                    <a:lnTo>
                      <a:pt x="26" y="2"/>
                    </a:lnTo>
                    <a:lnTo>
                      <a:pt x="31" y="5"/>
                    </a:lnTo>
                    <a:lnTo>
                      <a:pt x="33" y="5"/>
                    </a:lnTo>
                    <a:lnTo>
                      <a:pt x="33" y="2"/>
                    </a:lnTo>
                    <a:lnTo>
                      <a:pt x="35" y="5"/>
                    </a:lnTo>
                    <a:lnTo>
                      <a:pt x="38" y="7"/>
                    </a:lnTo>
                    <a:lnTo>
                      <a:pt x="40" y="9"/>
                    </a:lnTo>
                    <a:lnTo>
                      <a:pt x="38" y="12"/>
                    </a:lnTo>
                    <a:lnTo>
                      <a:pt x="35" y="12"/>
                    </a:lnTo>
                    <a:lnTo>
                      <a:pt x="35" y="14"/>
                    </a:lnTo>
                    <a:lnTo>
                      <a:pt x="35" y="16"/>
                    </a:lnTo>
                    <a:lnTo>
                      <a:pt x="35" y="19"/>
                    </a:lnTo>
                    <a:lnTo>
                      <a:pt x="35" y="21"/>
                    </a:lnTo>
                    <a:lnTo>
                      <a:pt x="35" y="23"/>
                    </a:lnTo>
                    <a:lnTo>
                      <a:pt x="31" y="23"/>
                    </a:lnTo>
                    <a:lnTo>
                      <a:pt x="26" y="23"/>
                    </a:lnTo>
                    <a:lnTo>
                      <a:pt x="24" y="21"/>
                    </a:lnTo>
                    <a:lnTo>
                      <a:pt x="19" y="21"/>
                    </a:lnTo>
                    <a:lnTo>
                      <a:pt x="16" y="23"/>
                    </a:lnTo>
                    <a:lnTo>
                      <a:pt x="14" y="21"/>
                    </a:lnTo>
                    <a:lnTo>
                      <a:pt x="12" y="21"/>
                    </a:lnTo>
                    <a:lnTo>
                      <a:pt x="7" y="21"/>
                    </a:lnTo>
                    <a:lnTo>
                      <a:pt x="5" y="16"/>
                    </a:lnTo>
                    <a:lnTo>
                      <a:pt x="2" y="14"/>
                    </a:lnTo>
                    <a:lnTo>
                      <a:pt x="0" y="12"/>
                    </a:lnTo>
                    <a:lnTo>
                      <a:pt x="0" y="9"/>
                    </a:lnTo>
                    <a:lnTo>
                      <a:pt x="0" y="7"/>
                    </a:lnTo>
                    <a:lnTo>
                      <a:pt x="2" y="5"/>
                    </a:lnTo>
                    <a:lnTo>
                      <a:pt x="7" y="2"/>
                    </a:lnTo>
                    <a:lnTo>
                      <a:pt x="9" y="0"/>
                    </a:lnTo>
                    <a:lnTo>
                      <a:pt x="9" y="2"/>
                    </a:lnTo>
                    <a:lnTo>
                      <a:pt x="12" y="2"/>
                    </a:lnTo>
                    <a:lnTo>
                      <a:pt x="14" y="2"/>
                    </a:lnTo>
                    <a:close/>
                  </a:path>
                </a:pathLst>
              </a:custGeom>
              <a:grpFill/>
              <a:ln w="9525">
                <a:noFill/>
                <a:round/>
                <a:headEnd/>
                <a:tailEnd/>
              </a:ln>
            </p:spPr>
            <p:txBody>
              <a:bodyPr/>
              <a:lstStyle/>
              <a:p>
                <a:pPr>
                  <a:defRPr/>
                </a:pPr>
                <a:endParaRPr lang="en-US" sz="1200" kern="0">
                  <a:solidFill>
                    <a:srgbClr val="0096D6"/>
                  </a:solidFill>
                </a:endParaRPr>
              </a:p>
            </p:txBody>
          </p:sp>
          <p:sp>
            <p:nvSpPr>
              <p:cNvPr id="2253" name="Freeform 1230"/>
              <p:cNvSpPr>
                <a:spLocks/>
              </p:cNvSpPr>
              <p:nvPr/>
            </p:nvSpPr>
            <p:spPr bwMode="auto">
              <a:xfrm>
                <a:off x="1607" y="916"/>
                <a:ext cx="40" cy="23"/>
              </a:xfrm>
              <a:custGeom>
                <a:avLst/>
                <a:gdLst>
                  <a:gd name="T0" fmla="*/ 14 w 40"/>
                  <a:gd name="T1" fmla="*/ 2 h 23"/>
                  <a:gd name="T2" fmla="*/ 16 w 40"/>
                  <a:gd name="T3" fmla="*/ 5 h 23"/>
                  <a:gd name="T4" fmla="*/ 16 w 40"/>
                  <a:gd name="T5" fmla="*/ 2 h 23"/>
                  <a:gd name="T6" fmla="*/ 21 w 40"/>
                  <a:gd name="T7" fmla="*/ 2 h 23"/>
                  <a:gd name="T8" fmla="*/ 21 w 40"/>
                  <a:gd name="T9" fmla="*/ 2 h 23"/>
                  <a:gd name="T10" fmla="*/ 24 w 40"/>
                  <a:gd name="T11" fmla="*/ 5 h 23"/>
                  <a:gd name="T12" fmla="*/ 26 w 40"/>
                  <a:gd name="T13" fmla="*/ 2 h 23"/>
                  <a:gd name="T14" fmla="*/ 31 w 40"/>
                  <a:gd name="T15" fmla="*/ 5 h 23"/>
                  <a:gd name="T16" fmla="*/ 33 w 40"/>
                  <a:gd name="T17" fmla="*/ 5 h 23"/>
                  <a:gd name="T18" fmla="*/ 33 w 40"/>
                  <a:gd name="T19" fmla="*/ 2 h 23"/>
                  <a:gd name="T20" fmla="*/ 35 w 40"/>
                  <a:gd name="T21" fmla="*/ 5 h 23"/>
                  <a:gd name="T22" fmla="*/ 38 w 40"/>
                  <a:gd name="T23" fmla="*/ 7 h 23"/>
                  <a:gd name="T24" fmla="*/ 40 w 40"/>
                  <a:gd name="T25" fmla="*/ 9 h 23"/>
                  <a:gd name="T26" fmla="*/ 38 w 40"/>
                  <a:gd name="T27" fmla="*/ 12 h 23"/>
                  <a:gd name="T28" fmla="*/ 35 w 40"/>
                  <a:gd name="T29" fmla="*/ 12 h 23"/>
                  <a:gd name="T30" fmla="*/ 35 w 40"/>
                  <a:gd name="T31" fmla="*/ 12 h 23"/>
                  <a:gd name="T32" fmla="*/ 35 w 40"/>
                  <a:gd name="T33" fmla="*/ 14 h 23"/>
                  <a:gd name="T34" fmla="*/ 35 w 40"/>
                  <a:gd name="T35" fmla="*/ 16 h 23"/>
                  <a:gd name="T36" fmla="*/ 35 w 40"/>
                  <a:gd name="T37" fmla="*/ 19 h 23"/>
                  <a:gd name="T38" fmla="*/ 35 w 40"/>
                  <a:gd name="T39" fmla="*/ 21 h 23"/>
                  <a:gd name="T40" fmla="*/ 35 w 40"/>
                  <a:gd name="T41" fmla="*/ 23 h 23"/>
                  <a:gd name="T42" fmla="*/ 31 w 40"/>
                  <a:gd name="T43" fmla="*/ 23 h 23"/>
                  <a:gd name="T44" fmla="*/ 26 w 40"/>
                  <a:gd name="T45" fmla="*/ 23 h 23"/>
                  <a:gd name="T46" fmla="*/ 24 w 40"/>
                  <a:gd name="T47" fmla="*/ 21 h 23"/>
                  <a:gd name="T48" fmla="*/ 19 w 40"/>
                  <a:gd name="T49" fmla="*/ 21 h 23"/>
                  <a:gd name="T50" fmla="*/ 19 w 40"/>
                  <a:gd name="T51" fmla="*/ 21 h 23"/>
                  <a:gd name="T52" fmla="*/ 16 w 40"/>
                  <a:gd name="T53" fmla="*/ 23 h 23"/>
                  <a:gd name="T54" fmla="*/ 14 w 40"/>
                  <a:gd name="T55" fmla="*/ 21 h 23"/>
                  <a:gd name="T56" fmla="*/ 12 w 40"/>
                  <a:gd name="T57" fmla="*/ 21 h 23"/>
                  <a:gd name="T58" fmla="*/ 7 w 40"/>
                  <a:gd name="T59" fmla="*/ 21 h 23"/>
                  <a:gd name="T60" fmla="*/ 5 w 40"/>
                  <a:gd name="T61" fmla="*/ 16 h 23"/>
                  <a:gd name="T62" fmla="*/ 5 w 40"/>
                  <a:gd name="T63" fmla="*/ 16 h 23"/>
                  <a:gd name="T64" fmla="*/ 2 w 40"/>
                  <a:gd name="T65" fmla="*/ 14 h 23"/>
                  <a:gd name="T66" fmla="*/ 0 w 40"/>
                  <a:gd name="T67" fmla="*/ 12 h 23"/>
                  <a:gd name="T68" fmla="*/ 0 w 40"/>
                  <a:gd name="T69" fmla="*/ 9 h 23"/>
                  <a:gd name="T70" fmla="*/ 0 w 40"/>
                  <a:gd name="T71" fmla="*/ 9 h 23"/>
                  <a:gd name="T72" fmla="*/ 0 w 40"/>
                  <a:gd name="T73" fmla="*/ 7 h 23"/>
                  <a:gd name="T74" fmla="*/ 2 w 40"/>
                  <a:gd name="T75" fmla="*/ 5 h 23"/>
                  <a:gd name="T76" fmla="*/ 7 w 40"/>
                  <a:gd name="T77" fmla="*/ 2 h 23"/>
                  <a:gd name="T78" fmla="*/ 9 w 40"/>
                  <a:gd name="T79" fmla="*/ 0 h 23"/>
                  <a:gd name="T80" fmla="*/ 9 w 40"/>
                  <a:gd name="T81" fmla="*/ 0 h 23"/>
                  <a:gd name="T82" fmla="*/ 9 w 40"/>
                  <a:gd name="T83" fmla="*/ 2 h 23"/>
                  <a:gd name="T84" fmla="*/ 12 w 40"/>
                  <a:gd name="T85" fmla="*/ 2 h 23"/>
                  <a:gd name="T86" fmla="*/ 12 w 40"/>
                  <a:gd name="T87" fmla="*/ 2 h 23"/>
                  <a:gd name="T88" fmla="*/ 14 w 40"/>
                  <a:gd name="T89" fmla="*/ 2 h 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
                  <a:gd name="T136" fmla="*/ 0 h 23"/>
                  <a:gd name="T137" fmla="*/ 40 w 40"/>
                  <a:gd name="T138" fmla="*/ 23 h 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 h="23">
                    <a:moveTo>
                      <a:pt x="14" y="2"/>
                    </a:moveTo>
                    <a:lnTo>
                      <a:pt x="16" y="5"/>
                    </a:lnTo>
                    <a:lnTo>
                      <a:pt x="16" y="2"/>
                    </a:lnTo>
                    <a:lnTo>
                      <a:pt x="21" y="2"/>
                    </a:lnTo>
                    <a:lnTo>
                      <a:pt x="24" y="5"/>
                    </a:lnTo>
                    <a:lnTo>
                      <a:pt x="26" y="2"/>
                    </a:lnTo>
                    <a:lnTo>
                      <a:pt x="31" y="5"/>
                    </a:lnTo>
                    <a:lnTo>
                      <a:pt x="33" y="5"/>
                    </a:lnTo>
                    <a:lnTo>
                      <a:pt x="33" y="2"/>
                    </a:lnTo>
                    <a:lnTo>
                      <a:pt x="35" y="5"/>
                    </a:lnTo>
                    <a:lnTo>
                      <a:pt x="38" y="7"/>
                    </a:lnTo>
                    <a:lnTo>
                      <a:pt x="40" y="9"/>
                    </a:lnTo>
                    <a:lnTo>
                      <a:pt x="38" y="12"/>
                    </a:lnTo>
                    <a:lnTo>
                      <a:pt x="35" y="12"/>
                    </a:lnTo>
                    <a:lnTo>
                      <a:pt x="35" y="14"/>
                    </a:lnTo>
                    <a:lnTo>
                      <a:pt x="35" y="16"/>
                    </a:lnTo>
                    <a:lnTo>
                      <a:pt x="35" y="19"/>
                    </a:lnTo>
                    <a:lnTo>
                      <a:pt x="35" y="21"/>
                    </a:lnTo>
                    <a:lnTo>
                      <a:pt x="35" y="23"/>
                    </a:lnTo>
                    <a:lnTo>
                      <a:pt x="31" y="23"/>
                    </a:lnTo>
                    <a:lnTo>
                      <a:pt x="26" y="23"/>
                    </a:lnTo>
                    <a:lnTo>
                      <a:pt x="24" y="21"/>
                    </a:lnTo>
                    <a:lnTo>
                      <a:pt x="19" y="21"/>
                    </a:lnTo>
                    <a:lnTo>
                      <a:pt x="16" y="23"/>
                    </a:lnTo>
                    <a:lnTo>
                      <a:pt x="14" y="21"/>
                    </a:lnTo>
                    <a:lnTo>
                      <a:pt x="12" y="21"/>
                    </a:lnTo>
                    <a:lnTo>
                      <a:pt x="7" y="21"/>
                    </a:lnTo>
                    <a:lnTo>
                      <a:pt x="5" y="16"/>
                    </a:lnTo>
                    <a:lnTo>
                      <a:pt x="2" y="14"/>
                    </a:lnTo>
                    <a:lnTo>
                      <a:pt x="0" y="12"/>
                    </a:lnTo>
                    <a:lnTo>
                      <a:pt x="0" y="9"/>
                    </a:lnTo>
                    <a:lnTo>
                      <a:pt x="0" y="7"/>
                    </a:lnTo>
                    <a:lnTo>
                      <a:pt x="2" y="5"/>
                    </a:lnTo>
                    <a:lnTo>
                      <a:pt x="7" y="2"/>
                    </a:lnTo>
                    <a:lnTo>
                      <a:pt x="9" y="0"/>
                    </a:lnTo>
                    <a:lnTo>
                      <a:pt x="9" y="2"/>
                    </a:lnTo>
                    <a:lnTo>
                      <a:pt x="12" y="2"/>
                    </a:lnTo>
                    <a:lnTo>
                      <a:pt x="14" y="2"/>
                    </a:lnTo>
                  </a:path>
                </a:pathLst>
              </a:custGeom>
              <a:grpFill/>
              <a:ln w="9525">
                <a:noFill/>
                <a:round/>
                <a:headEnd/>
                <a:tailEnd/>
              </a:ln>
            </p:spPr>
            <p:txBody>
              <a:bodyPr/>
              <a:lstStyle/>
              <a:p>
                <a:pPr>
                  <a:defRPr/>
                </a:pPr>
                <a:endParaRPr lang="en-US" sz="1200" kern="0">
                  <a:solidFill>
                    <a:srgbClr val="0096D6"/>
                  </a:solidFill>
                </a:endParaRPr>
              </a:p>
            </p:txBody>
          </p:sp>
          <p:sp>
            <p:nvSpPr>
              <p:cNvPr id="2254" name="Freeform 1231"/>
              <p:cNvSpPr>
                <a:spLocks/>
              </p:cNvSpPr>
              <p:nvPr/>
            </p:nvSpPr>
            <p:spPr bwMode="auto">
              <a:xfrm>
                <a:off x="1595" y="958"/>
                <a:ext cx="229" cy="142"/>
              </a:xfrm>
              <a:custGeom>
                <a:avLst/>
                <a:gdLst>
                  <a:gd name="T0" fmla="*/ 7 w 229"/>
                  <a:gd name="T1" fmla="*/ 3 h 142"/>
                  <a:gd name="T2" fmla="*/ 2 w 229"/>
                  <a:gd name="T3" fmla="*/ 10 h 142"/>
                  <a:gd name="T4" fmla="*/ 7 w 229"/>
                  <a:gd name="T5" fmla="*/ 17 h 142"/>
                  <a:gd name="T6" fmla="*/ 7 w 229"/>
                  <a:gd name="T7" fmla="*/ 22 h 142"/>
                  <a:gd name="T8" fmla="*/ 14 w 229"/>
                  <a:gd name="T9" fmla="*/ 29 h 142"/>
                  <a:gd name="T10" fmla="*/ 28 w 229"/>
                  <a:gd name="T11" fmla="*/ 45 h 142"/>
                  <a:gd name="T12" fmla="*/ 43 w 229"/>
                  <a:gd name="T13" fmla="*/ 48 h 142"/>
                  <a:gd name="T14" fmla="*/ 47 w 229"/>
                  <a:gd name="T15" fmla="*/ 43 h 142"/>
                  <a:gd name="T16" fmla="*/ 57 w 229"/>
                  <a:gd name="T17" fmla="*/ 67 h 142"/>
                  <a:gd name="T18" fmla="*/ 59 w 229"/>
                  <a:gd name="T19" fmla="*/ 97 h 142"/>
                  <a:gd name="T20" fmla="*/ 64 w 229"/>
                  <a:gd name="T21" fmla="*/ 126 h 142"/>
                  <a:gd name="T22" fmla="*/ 71 w 229"/>
                  <a:gd name="T23" fmla="*/ 135 h 142"/>
                  <a:gd name="T24" fmla="*/ 83 w 229"/>
                  <a:gd name="T25" fmla="*/ 135 h 142"/>
                  <a:gd name="T26" fmla="*/ 87 w 229"/>
                  <a:gd name="T27" fmla="*/ 137 h 142"/>
                  <a:gd name="T28" fmla="*/ 102 w 229"/>
                  <a:gd name="T29" fmla="*/ 133 h 142"/>
                  <a:gd name="T30" fmla="*/ 102 w 229"/>
                  <a:gd name="T31" fmla="*/ 128 h 142"/>
                  <a:gd name="T32" fmla="*/ 109 w 229"/>
                  <a:gd name="T33" fmla="*/ 126 h 142"/>
                  <a:gd name="T34" fmla="*/ 118 w 229"/>
                  <a:gd name="T35" fmla="*/ 142 h 142"/>
                  <a:gd name="T36" fmla="*/ 128 w 229"/>
                  <a:gd name="T37" fmla="*/ 137 h 142"/>
                  <a:gd name="T38" fmla="*/ 135 w 229"/>
                  <a:gd name="T39" fmla="*/ 140 h 142"/>
                  <a:gd name="T40" fmla="*/ 149 w 229"/>
                  <a:gd name="T41" fmla="*/ 142 h 142"/>
                  <a:gd name="T42" fmla="*/ 156 w 229"/>
                  <a:gd name="T43" fmla="*/ 140 h 142"/>
                  <a:gd name="T44" fmla="*/ 177 w 229"/>
                  <a:gd name="T45" fmla="*/ 137 h 142"/>
                  <a:gd name="T46" fmla="*/ 180 w 229"/>
                  <a:gd name="T47" fmla="*/ 126 h 142"/>
                  <a:gd name="T48" fmla="*/ 191 w 229"/>
                  <a:gd name="T49" fmla="*/ 137 h 142"/>
                  <a:gd name="T50" fmla="*/ 208 w 229"/>
                  <a:gd name="T51" fmla="*/ 137 h 142"/>
                  <a:gd name="T52" fmla="*/ 222 w 229"/>
                  <a:gd name="T53" fmla="*/ 128 h 142"/>
                  <a:gd name="T54" fmla="*/ 220 w 229"/>
                  <a:gd name="T55" fmla="*/ 111 h 142"/>
                  <a:gd name="T56" fmla="*/ 229 w 229"/>
                  <a:gd name="T57" fmla="*/ 90 h 142"/>
                  <a:gd name="T58" fmla="*/ 220 w 229"/>
                  <a:gd name="T59" fmla="*/ 88 h 142"/>
                  <a:gd name="T60" fmla="*/ 217 w 229"/>
                  <a:gd name="T61" fmla="*/ 78 h 142"/>
                  <a:gd name="T62" fmla="*/ 208 w 229"/>
                  <a:gd name="T63" fmla="*/ 74 h 142"/>
                  <a:gd name="T64" fmla="*/ 180 w 229"/>
                  <a:gd name="T65" fmla="*/ 74 h 142"/>
                  <a:gd name="T66" fmla="*/ 163 w 229"/>
                  <a:gd name="T67" fmla="*/ 78 h 142"/>
                  <a:gd name="T68" fmla="*/ 156 w 229"/>
                  <a:gd name="T69" fmla="*/ 81 h 142"/>
                  <a:gd name="T70" fmla="*/ 151 w 229"/>
                  <a:gd name="T71" fmla="*/ 85 h 142"/>
                  <a:gd name="T72" fmla="*/ 142 w 229"/>
                  <a:gd name="T73" fmla="*/ 90 h 142"/>
                  <a:gd name="T74" fmla="*/ 142 w 229"/>
                  <a:gd name="T75" fmla="*/ 95 h 142"/>
                  <a:gd name="T76" fmla="*/ 130 w 229"/>
                  <a:gd name="T77" fmla="*/ 90 h 142"/>
                  <a:gd name="T78" fmla="*/ 123 w 229"/>
                  <a:gd name="T79" fmla="*/ 93 h 142"/>
                  <a:gd name="T80" fmla="*/ 116 w 229"/>
                  <a:gd name="T81" fmla="*/ 93 h 142"/>
                  <a:gd name="T82" fmla="*/ 111 w 229"/>
                  <a:gd name="T83" fmla="*/ 85 h 142"/>
                  <a:gd name="T84" fmla="*/ 104 w 229"/>
                  <a:gd name="T85" fmla="*/ 95 h 142"/>
                  <a:gd name="T86" fmla="*/ 97 w 229"/>
                  <a:gd name="T87" fmla="*/ 88 h 142"/>
                  <a:gd name="T88" fmla="*/ 99 w 229"/>
                  <a:gd name="T89" fmla="*/ 83 h 142"/>
                  <a:gd name="T90" fmla="*/ 92 w 229"/>
                  <a:gd name="T91" fmla="*/ 74 h 142"/>
                  <a:gd name="T92" fmla="*/ 90 w 229"/>
                  <a:gd name="T93" fmla="*/ 69 h 142"/>
                  <a:gd name="T94" fmla="*/ 80 w 229"/>
                  <a:gd name="T95" fmla="*/ 67 h 142"/>
                  <a:gd name="T96" fmla="*/ 78 w 229"/>
                  <a:gd name="T97" fmla="*/ 69 h 142"/>
                  <a:gd name="T98" fmla="*/ 80 w 229"/>
                  <a:gd name="T99" fmla="*/ 62 h 142"/>
                  <a:gd name="T100" fmla="*/ 78 w 229"/>
                  <a:gd name="T101" fmla="*/ 57 h 142"/>
                  <a:gd name="T102" fmla="*/ 73 w 229"/>
                  <a:gd name="T103" fmla="*/ 50 h 142"/>
                  <a:gd name="T104" fmla="*/ 87 w 229"/>
                  <a:gd name="T105" fmla="*/ 57 h 142"/>
                  <a:gd name="T106" fmla="*/ 102 w 229"/>
                  <a:gd name="T107" fmla="*/ 52 h 142"/>
                  <a:gd name="T108" fmla="*/ 87 w 229"/>
                  <a:gd name="T109" fmla="*/ 43 h 142"/>
                  <a:gd name="T110" fmla="*/ 73 w 229"/>
                  <a:gd name="T111" fmla="*/ 38 h 142"/>
                  <a:gd name="T112" fmla="*/ 80 w 229"/>
                  <a:gd name="T113" fmla="*/ 36 h 142"/>
                  <a:gd name="T114" fmla="*/ 85 w 229"/>
                  <a:gd name="T115" fmla="*/ 31 h 142"/>
                  <a:gd name="T116" fmla="*/ 71 w 229"/>
                  <a:gd name="T117" fmla="*/ 22 h 142"/>
                  <a:gd name="T118" fmla="*/ 59 w 229"/>
                  <a:gd name="T119" fmla="*/ 26 h 142"/>
                  <a:gd name="T120" fmla="*/ 45 w 229"/>
                  <a:gd name="T121" fmla="*/ 36 h 142"/>
                  <a:gd name="T122" fmla="*/ 47 w 229"/>
                  <a:gd name="T123" fmla="*/ 19 h 142"/>
                  <a:gd name="T124" fmla="*/ 40 w 229"/>
                  <a:gd name="T125" fmla="*/ 7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
                  <a:gd name="T190" fmla="*/ 0 h 142"/>
                  <a:gd name="T191" fmla="*/ 229 w 229"/>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 h="142">
                    <a:moveTo>
                      <a:pt x="28" y="3"/>
                    </a:moveTo>
                    <a:lnTo>
                      <a:pt x="26" y="3"/>
                    </a:lnTo>
                    <a:lnTo>
                      <a:pt x="19" y="0"/>
                    </a:lnTo>
                    <a:lnTo>
                      <a:pt x="14" y="0"/>
                    </a:lnTo>
                    <a:lnTo>
                      <a:pt x="7" y="3"/>
                    </a:lnTo>
                    <a:lnTo>
                      <a:pt x="7" y="5"/>
                    </a:lnTo>
                    <a:lnTo>
                      <a:pt x="5" y="7"/>
                    </a:lnTo>
                    <a:lnTo>
                      <a:pt x="2" y="5"/>
                    </a:lnTo>
                    <a:lnTo>
                      <a:pt x="2" y="7"/>
                    </a:lnTo>
                    <a:lnTo>
                      <a:pt x="2" y="10"/>
                    </a:lnTo>
                    <a:lnTo>
                      <a:pt x="2" y="12"/>
                    </a:lnTo>
                    <a:lnTo>
                      <a:pt x="5" y="12"/>
                    </a:lnTo>
                    <a:lnTo>
                      <a:pt x="10" y="17"/>
                    </a:lnTo>
                    <a:lnTo>
                      <a:pt x="10" y="19"/>
                    </a:lnTo>
                    <a:lnTo>
                      <a:pt x="7" y="17"/>
                    </a:lnTo>
                    <a:lnTo>
                      <a:pt x="2" y="15"/>
                    </a:lnTo>
                    <a:lnTo>
                      <a:pt x="2" y="17"/>
                    </a:lnTo>
                    <a:lnTo>
                      <a:pt x="0" y="19"/>
                    </a:lnTo>
                    <a:lnTo>
                      <a:pt x="2" y="22"/>
                    </a:lnTo>
                    <a:lnTo>
                      <a:pt x="7" y="22"/>
                    </a:lnTo>
                    <a:lnTo>
                      <a:pt x="7" y="24"/>
                    </a:lnTo>
                    <a:lnTo>
                      <a:pt x="10" y="26"/>
                    </a:lnTo>
                    <a:lnTo>
                      <a:pt x="10" y="24"/>
                    </a:lnTo>
                    <a:lnTo>
                      <a:pt x="12" y="29"/>
                    </a:lnTo>
                    <a:lnTo>
                      <a:pt x="14" y="29"/>
                    </a:lnTo>
                    <a:lnTo>
                      <a:pt x="19" y="41"/>
                    </a:lnTo>
                    <a:lnTo>
                      <a:pt x="24" y="41"/>
                    </a:lnTo>
                    <a:lnTo>
                      <a:pt x="26" y="43"/>
                    </a:lnTo>
                    <a:lnTo>
                      <a:pt x="28" y="50"/>
                    </a:lnTo>
                    <a:lnTo>
                      <a:pt x="28" y="45"/>
                    </a:lnTo>
                    <a:lnTo>
                      <a:pt x="28" y="48"/>
                    </a:lnTo>
                    <a:lnTo>
                      <a:pt x="43" y="50"/>
                    </a:lnTo>
                    <a:lnTo>
                      <a:pt x="40" y="50"/>
                    </a:lnTo>
                    <a:lnTo>
                      <a:pt x="43" y="48"/>
                    </a:lnTo>
                    <a:lnTo>
                      <a:pt x="47" y="45"/>
                    </a:lnTo>
                    <a:lnTo>
                      <a:pt x="47" y="43"/>
                    </a:lnTo>
                    <a:lnTo>
                      <a:pt x="50" y="43"/>
                    </a:lnTo>
                    <a:lnTo>
                      <a:pt x="52" y="52"/>
                    </a:lnTo>
                    <a:lnTo>
                      <a:pt x="54" y="55"/>
                    </a:lnTo>
                    <a:lnTo>
                      <a:pt x="57" y="64"/>
                    </a:lnTo>
                    <a:lnTo>
                      <a:pt x="57" y="67"/>
                    </a:lnTo>
                    <a:lnTo>
                      <a:pt x="62" y="74"/>
                    </a:lnTo>
                    <a:lnTo>
                      <a:pt x="64" y="83"/>
                    </a:lnTo>
                    <a:lnTo>
                      <a:pt x="66" y="85"/>
                    </a:lnTo>
                    <a:lnTo>
                      <a:pt x="59" y="95"/>
                    </a:lnTo>
                    <a:lnTo>
                      <a:pt x="59" y="97"/>
                    </a:lnTo>
                    <a:lnTo>
                      <a:pt x="59" y="104"/>
                    </a:lnTo>
                    <a:lnTo>
                      <a:pt x="59" y="109"/>
                    </a:lnTo>
                    <a:lnTo>
                      <a:pt x="64" y="109"/>
                    </a:lnTo>
                    <a:lnTo>
                      <a:pt x="62" y="116"/>
                    </a:lnTo>
                    <a:lnTo>
                      <a:pt x="64" y="126"/>
                    </a:lnTo>
                    <a:lnTo>
                      <a:pt x="66" y="128"/>
                    </a:lnTo>
                    <a:lnTo>
                      <a:pt x="71" y="130"/>
                    </a:lnTo>
                    <a:lnTo>
                      <a:pt x="69" y="130"/>
                    </a:lnTo>
                    <a:lnTo>
                      <a:pt x="69" y="133"/>
                    </a:lnTo>
                    <a:lnTo>
                      <a:pt x="71" y="135"/>
                    </a:lnTo>
                    <a:lnTo>
                      <a:pt x="76" y="133"/>
                    </a:lnTo>
                    <a:lnTo>
                      <a:pt x="76" y="130"/>
                    </a:lnTo>
                    <a:lnTo>
                      <a:pt x="80" y="123"/>
                    </a:lnTo>
                    <a:lnTo>
                      <a:pt x="78" y="130"/>
                    </a:lnTo>
                    <a:lnTo>
                      <a:pt x="83" y="135"/>
                    </a:lnTo>
                    <a:lnTo>
                      <a:pt x="83" y="128"/>
                    </a:lnTo>
                    <a:lnTo>
                      <a:pt x="85" y="135"/>
                    </a:lnTo>
                    <a:lnTo>
                      <a:pt x="87" y="135"/>
                    </a:lnTo>
                    <a:lnTo>
                      <a:pt x="85" y="137"/>
                    </a:lnTo>
                    <a:lnTo>
                      <a:pt x="87" y="137"/>
                    </a:lnTo>
                    <a:lnTo>
                      <a:pt x="90" y="135"/>
                    </a:lnTo>
                    <a:lnTo>
                      <a:pt x="90" y="140"/>
                    </a:lnTo>
                    <a:lnTo>
                      <a:pt x="97" y="140"/>
                    </a:lnTo>
                    <a:lnTo>
                      <a:pt x="102" y="135"/>
                    </a:lnTo>
                    <a:lnTo>
                      <a:pt x="102" y="133"/>
                    </a:lnTo>
                    <a:lnTo>
                      <a:pt x="99" y="130"/>
                    </a:lnTo>
                    <a:lnTo>
                      <a:pt x="99" y="128"/>
                    </a:lnTo>
                    <a:lnTo>
                      <a:pt x="102" y="128"/>
                    </a:lnTo>
                    <a:lnTo>
                      <a:pt x="102" y="123"/>
                    </a:lnTo>
                    <a:lnTo>
                      <a:pt x="104" y="133"/>
                    </a:lnTo>
                    <a:lnTo>
                      <a:pt x="106" y="128"/>
                    </a:lnTo>
                    <a:lnTo>
                      <a:pt x="106" y="123"/>
                    </a:lnTo>
                    <a:lnTo>
                      <a:pt x="109" y="126"/>
                    </a:lnTo>
                    <a:lnTo>
                      <a:pt x="111" y="128"/>
                    </a:lnTo>
                    <a:lnTo>
                      <a:pt x="109" y="140"/>
                    </a:lnTo>
                    <a:lnTo>
                      <a:pt x="113" y="142"/>
                    </a:lnTo>
                    <a:lnTo>
                      <a:pt x="116" y="140"/>
                    </a:lnTo>
                    <a:lnTo>
                      <a:pt x="118" y="142"/>
                    </a:lnTo>
                    <a:lnTo>
                      <a:pt x="121" y="140"/>
                    </a:lnTo>
                    <a:lnTo>
                      <a:pt x="121" y="142"/>
                    </a:lnTo>
                    <a:lnTo>
                      <a:pt x="125" y="142"/>
                    </a:lnTo>
                    <a:lnTo>
                      <a:pt x="125" y="137"/>
                    </a:lnTo>
                    <a:lnTo>
                      <a:pt x="128" y="137"/>
                    </a:lnTo>
                    <a:lnTo>
                      <a:pt x="128" y="142"/>
                    </a:lnTo>
                    <a:lnTo>
                      <a:pt x="135" y="142"/>
                    </a:lnTo>
                    <a:lnTo>
                      <a:pt x="137" y="142"/>
                    </a:lnTo>
                    <a:lnTo>
                      <a:pt x="135" y="137"/>
                    </a:lnTo>
                    <a:lnTo>
                      <a:pt x="135" y="140"/>
                    </a:lnTo>
                    <a:lnTo>
                      <a:pt x="139" y="142"/>
                    </a:lnTo>
                    <a:lnTo>
                      <a:pt x="142" y="140"/>
                    </a:lnTo>
                    <a:lnTo>
                      <a:pt x="142" y="137"/>
                    </a:lnTo>
                    <a:lnTo>
                      <a:pt x="144" y="142"/>
                    </a:lnTo>
                    <a:lnTo>
                      <a:pt x="149" y="142"/>
                    </a:lnTo>
                    <a:lnTo>
                      <a:pt x="151" y="137"/>
                    </a:lnTo>
                    <a:lnTo>
                      <a:pt x="151" y="133"/>
                    </a:lnTo>
                    <a:lnTo>
                      <a:pt x="154" y="140"/>
                    </a:lnTo>
                    <a:lnTo>
                      <a:pt x="156" y="140"/>
                    </a:lnTo>
                    <a:lnTo>
                      <a:pt x="158" y="137"/>
                    </a:lnTo>
                    <a:lnTo>
                      <a:pt x="158" y="133"/>
                    </a:lnTo>
                    <a:lnTo>
                      <a:pt x="158" y="130"/>
                    </a:lnTo>
                    <a:lnTo>
                      <a:pt x="158" y="140"/>
                    </a:lnTo>
                    <a:lnTo>
                      <a:pt x="177" y="137"/>
                    </a:lnTo>
                    <a:lnTo>
                      <a:pt x="182" y="128"/>
                    </a:lnTo>
                    <a:lnTo>
                      <a:pt x="180" y="126"/>
                    </a:lnTo>
                    <a:lnTo>
                      <a:pt x="177" y="121"/>
                    </a:lnTo>
                    <a:lnTo>
                      <a:pt x="180" y="121"/>
                    </a:lnTo>
                    <a:lnTo>
                      <a:pt x="180" y="126"/>
                    </a:lnTo>
                    <a:lnTo>
                      <a:pt x="184" y="126"/>
                    </a:lnTo>
                    <a:lnTo>
                      <a:pt x="184" y="135"/>
                    </a:lnTo>
                    <a:lnTo>
                      <a:pt x="189" y="140"/>
                    </a:lnTo>
                    <a:lnTo>
                      <a:pt x="191" y="140"/>
                    </a:lnTo>
                    <a:lnTo>
                      <a:pt x="191" y="137"/>
                    </a:lnTo>
                    <a:lnTo>
                      <a:pt x="194" y="140"/>
                    </a:lnTo>
                    <a:lnTo>
                      <a:pt x="196" y="142"/>
                    </a:lnTo>
                    <a:lnTo>
                      <a:pt x="201" y="142"/>
                    </a:lnTo>
                    <a:lnTo>
                      <a:pt x="203" y="140"/>
                    </a:lnTo>
                    <a:lnTo>
                      <a:pt x="208" y="137"/>
                    </a:lnTo>
                    <a:lnTo>
                      <a:pt x="217" y="137"/>
                    </a:lnTo>
                    <a:lnTo>
                      <a:pt x="220" y="135"/>
                    </a:lnTo>
                    <a:lnTo>
                      <a:pt x="222" y="135"/>
                    </a:lnTo>
                    <a:lnTo>
                      <a:pt x="222" y="128"/>
                    </a:lnTo>
                    <a:lnTo>
                      <a:pt x="222" y="126"/>
                    </a:lnTo>
                    <a:lnTo>
                      <a:pt x="220" y="123"/>
                    </a:lnTo>
                    <a:lnTo>
                      <a:pt x="217" y="118"/>
                    </a:lnTo>
                    <a:lnTo>
                      <a:pt x="217" y="114"/>
                    </a:lnTo>
                    <a:lnTo>
                      <a:pt x="220" y="111"/>
                    </a:lnTo>
                    <a:lnTo>
                      <a:pt x="222" y="109"/>
                    </a:lnTo>
                    <a:lnTo>
                      <a:pt x="224" y="107"/>
                    </a:lnTo>
                    <a:lnTo>
                      <a:pt x="227" y="104"/>
                    </a:lnTo>
                    <a:lnTo>
                      <a:pt x="229" y="100"/>
                    </a:lnTo>
                    <a:lnTo>
                      <a:pt x="229" y="90"/>
                    </a:lnTo>
                    <a:lnTo>
                      <a:pt x="227" y="90"/>
                    </a:lnTo>
                    <a:lnTo>
                      <a:pt x="227" y="88"/>
                    </a:lnTo>
                    <a:lnTo>
                      <a:pt x="220" y="88"/>
                    </a:lnTo>
                    <a:lnTo>
                      <a:pt x="217" y="88"/>
                    </a:lnTo>
                    <a:lnTo>
                      <a:pt x="222" y="85"/>
                    </a:lnTo>
                    <a:lnTo>
                      <a:pt x="222" y="83"/>
                    </a:lnTo>
                    <a:lnTo>
                      <a:pt x="220" y="83"/>
                    </a:lnTo>
                    <a:lnTo>
                      <a:pt x="217" y="78"/>
                    </a:lnTo>
                    <a:lnTo>
                      <a:pt x="213" y="81"/>
                    </a:lnTo>
                    <a:lnTo>
                      <a:pt x="208" y="78"/>
                    </a:lnTo>
                    <a:lnTo>
                      <a:pt x="208" y="74"/>
                    </a:lnTo>
                    <a:lnTo>
                      <a:pt x="194" y="69"/>
                    </a:lnTo>
                    <a:lnTo>
                      <a:pt x="189" y="71"/>
                    </a:lnTo>
                    <a:lnTo>
                      <a:pt x="184" y="76"/>
                    </a:lnTo>
                    <a:lnTo>
                      <a:pt x="180" y="76"/>
                    </a:lnTo>
                    <a:lnTo>
                      <a:pt x="180" y="74"/>
                    </a:lnTo>
                    <a:lnTo>
                      <a:pt x="177" y="74"/>
                    </a:lnTo>
                    <a:lnTo>
                      <a:pt x="175" y="71"/>
                    </a:lnTo>
                    <a:lnTo>
                      <a:pt x="173" y="71"/>
                    </a:lnTo>
                    <a:lnTo>
                      <a:pt x="170" y="74"/>
                    </a:lnTo>
                    <a:lnTo>
                      <a:pt x="163" y="78"/>
                    </a:lnTo>
                    <a:lnTo>
                      <a:pt x="163" y="81"/>
                    </a:lnTo>
                    <a:lnTo>
                      <a:pt x="163" y="83"/>
                    </a:lnTo>
                    <a:lnTo>
                      <a:pt x="158" y="81"/>
                    </a:lnTo>
                    <a:lnTo>
                      <a:pt x="156" y="81"/>
                    </a:lnTo>
                    <a:lnTo>
                      <a:pt x="156" y="85"/>
                    </a:lnTo>
                    <a:lnTo>
                      <a:pt x="154" y="83"/>
                    </a:lnTo>
                    <a:lnTo>
                      <a:pt x="154" y="88"/>
                    </a:lnTo>
                    <a:lnTo>
                      <a:pt x="151" y="85"/>
                    </a:lnTo>
                    <a:lnTo>
                      <a:pt x="151" y="83"/>
                    </a:lnTo>
                    <a:lnTo>
                      <a:pt x="149" y="88"/>
                    </a:lnTo>
                    <a:lnTo>
                      <a:pt x="147" y="88"/>
                    </a:lnTo>
                    <a:lnTo>
                      <a:pt x="142" y="88"/>
                    </a:lnTo>
                    <a:lnTo>
                      <a:pt x="142" y="90"/>
                    </a:lnTo>
                    <a:lnTo>
                      <a:pt x="144" y="93"/>
                    </a:lnTo>
                    <a:lnTo>
                      <a:pt x="149" y="95"/>
                    </a:lnTo>
                    <a:lnTo>
                      <a:pt x="149" y="97"/>
                    </a:lnTo>
                    <a:lnTo>
                      <a:pt x="147" y="95"/>
                    </a:lnTo>
                    <a:lnTo>
                      <a:pt x="142" y="95"/>
                    </a:lnTo>
                    <a:lnTo>
                      <a:pt x="135" y="97"/>
                    </a:lnTo>
                    <a:lnTo>
                      <a:pt x="132" y="97"/>
                    </a:lnTo>
                    <a:lnTo>
                      <a:pt x="137" y="95"/>
                    </a:lnTo>
                    <a:lnTo>
                      <a:pt x="137" y="93"/>
                    </a:lnTo>
                    <a:lnTo>
                      <a:pt x="130" y="90"/>
                    </a:lnTo>
                    <a:lnTo>
                      <a:pt x="128" y="88"/>
                    </a:lnTo>
                    <a:lnTo>
                      <a:pt x="125" y="85"/>
                    </a:lnTo>
                    <a:lnTo>
                      <a:pt x="123" y="88"/>
                    </a:lnTo>
                    <a:lnTo>
                      <a:pt x="123" y="90"/>
                    </a:lnTo>
                    <a:lnTo>
                      <a:pt x="123" y="93"/>
                    </a:lnTo>
                    <a:lnTo>
                      <a:pt x="121" y="88"/>
                    </a:lnTo>
                    <a:lnTo>
                      <a:pt x="121" y="85"/>
                    </a:lnTo>
                    <a:lnTo>
                      <a:pt x="118" y="88"/>
                    </a:lnTo>
                    <a:lnTo>
                      <a:pt x="116" y="90"/>
                    </a:lnTo>
                    <a:lnTo>
                      <a:pt x="116" y="93"/>
                    </a:lnTo>
                    <a:lnTo>
                      <a:pt x="113" y="93"/>
                    </a:lnTo>
                    <a:lnTo>
                      <a:pt x="113" y="90"/>
                    </a:lnTo>
                    <a:lnTo>
                      <a:pt x="113" y="88"/>
                    </a:lnTo>
                    <a:lnTo>
                      <a:pt x="111" y="85"/>
                    </a:lnTo>
                    <a:lnTo>
                      <a:pt x="109" y="81"/>
                    </a:lnTo>
                    <a:lnTo>
                      <a:pt x="106" y="83"/>
                    </a:lnTo>
                    <a:lnTo>
                      <a:pt x="106" y="85"/>
                    </a:lnTo>
                    <a:lnTo>
                      <a:pt x="106" y="93"/>
                    </a:lnTo>
                    <a:lnTo>
                      <a:pt x="104" y="95"/>
                    </a:lnTo>
                    <a:lnTo>
                      <a:pt x="104" y="93"/>
                    </a:lnTo>
                    <a:lnTo>
                      <a:pt x="102" y="88"/>
                    </a:lnTo>
                    <a:lnTo>
                      <a:pt x="99" y="85"/>
                    </a:lnTo>
                    <a:lnTo>
                      <a:pt x="97" y="88"/>
                    </a:lnTo>
                    <a:lnTo>
                      <a:pt x="97" y="85"/>
                    </a:lnTo>
                    <a:lnTo>
                      <a:pt x="95" y="88"/>
                    </a:lnTo>
                    <a:lnTo>
                      <a:pt x="95" y="85"/>
                    </a:lnTo>
                    <a:lnTo>
                      <a:pt x="99" y="83"/>
                    </a:lnTo>
                    <a:lnTo>
                      <a:pt x="102" y="76"/>
                    </a:lnTo>
                    <a:lnTo>
                      <a:pt x="99" y="76"/>
                    </a:lnTo>
                    <a:lnTo>
                      <a:pt x="99" y="74"/>
                    </a:lnTo>
                    <a:lnTo>
                      <a:pt x="97" y="74"/>
                    </a:lnTo>
                    <a:lnTo>
                      <a:pt x="92" y="74"/>
                    </a:lnTo>
                    <a:lnTo>
                      <a:pt x="95" y="71"/>
                    </a:lnTo>
                    <a:lnTo>
                      <a:pt x="92" y="67"/>
                    </a:lnTo>
                    <a:lnTo>
                      <a:pt x="90" y="69"/>
                    </a:lnTo>
                    <a:lnTo>
                      <a:pt x="87" y="67"/>
                    </a:lnTo>
                    <a:lnTo>
                      <a:pt x="85" y="69"/>
                    </a:lnTo>
                    <a:lnTo>
                      <a:pt x="85" y="67"/>
                    </a:lnTo>
                    <a:lnTo>
                      <a:pt x="83" y="67"/>
                    </a:lnTo>
                    <a:lnTo>
                      <a:pt x="80" y="67"/>
                    </a:lnTo>
                    <a:lnTo>
                      <a:pt x="80" y="69"/>
                    </a:lnTo>
                    <a:lnTo>
                      <a:pt x="76" y="76"/>
                    </a:lnTo>
                    <a:lnTo>
                      <a:pt x="76" y="69"/>
                    </a:lnTo>
                    <a:lnTo>
                      <a:pt x="78" y="69"/>
                    </a:lnTo>
                    <a:lnTo>
                      <a:pt x="78" y="67"/>
                    </a:lnTo>
                    <a:lnTo>
                      <a:pt x="76" y="64"/>
                    </a:lnTo>
                    <a:lnTo>
                      <a:pt x="87" y="64"/>
                    </a:lnTo>
                    <a:lnTo>
                      <a:pt x="85" y="62"/>
                    </a:lnTo>
                    <a:lnTo>
                      <a:pt x="80" y="62"/>
                    </a:lnTo>
                    <a:lnTo>
                      <a:pt x="80" y="59"/>
                    </a:lnTo>
                    <a:lnTo>
                      <a:pt x="78" y="57"/>
                    </a:lnTo>
                    <a:lnTo>
                      <a:pt x="76" y="55"/>
                    </a:lnTo>
                    <a:lnTo>
                      <a:pt x="71" y="55"/>
                    </a:lnTo>
                    <a:lnTo>
                      <a:pt x="73" y="52"/>
                    </a:lnTo>
                    <a:lnTo>
                      <a:pt x="73" y="50"/>
                    </a:lnTo>
                    <a:lnTo>
                      <a:pt x="76" y="55"/>
                    </a:lnTo>
                    <a:lnTo>
                      <a:pt x="80" y="55"/>
                    </a:lnTo>
                    <a:lnTo>
                      <a:pt x="83" y="55"/>
                    </a:lnTo>
                    <a:lnTo>
                      <a:pt x="85" y="57"/>
                    </a:lnTo>
                    <a:lnTo>
                      <a:pt x="87" y="57"/>
                    </a:lnTo>
                    <a:lnTo>
                      <a:pt x="85" y="55"/>
                    </a:lnTo>
                    <a:lnTo>
                      <a:pt x="87" y="55"/>
                    </a:lnTo>
                    <a:lnTo>
                      <a:pt x="95" y="57"/>
                    </a:lnTo>
                    <a:lnTo>
                      <a:pt x="97" y="57"/>
                    </a:lnTo>
                    <a:lnTo>
                      <a:pt x="102" y="52"/>
                    </a:lnTo>
                    <a:lnTo>
                      <a:pt x="102" y="50"/>
                    </a:lnTo>
                    <a:lnTo>
                      <a:pt x="102" y="45"/>
                    </a:lnTo>
                    <a:lnTo>
                      <a:pt x="97" y="48"/>
                    </a:lnTo>
                    <a:lnTo>
                      <a:pt x="95" y="45"/>
                    </a:lnTo>
                    <a:lnTo>
                      <a:pt x="87" y="43"/>
                    </a:lnTo>
                    <a:lnTo>
                      <a:pt x="85" y="41"/>
                    </a:lnTo>
                    <a:lnTo>
                      <a:pt x="85" y="43"/>
                    </a:lnTo>
                    <a:lnTo>
                      <a:pt x="83" y="41"/>
                    </a:lnTo>
                    <a:lnTo>
                      <a:pt x="80" y="38"/>
                    </a:lnTo>
                    <a:lnTo>
                      <a:pt x="73" y="38"/>
                    </a:lnTo>
                    <a:lnTo>
                      <a:pt x="73" y="36"/>
                    </a:lnTo>
                    <a:lnTo>
                      <a:pt x="78" y="36"/>
                    </a:lnTo>
                    <a:lnTo>
                      <a:pt x="78" y="33"/>
                    </a:lnTo>
                    <a:lnTo>
                      <a:pt x="80" y="36"/>
                    </a:lnTo>
                    <a:lnTo>
                      <a:pt x="85" y="38"/>
                    </a:lnTo>
                    <a:lnTo>
                      <a:pt x="85" y="36"/>
                    </a:lnTo>
                    <a:lnTo>
                      <a:pt x="85" y="33"/>
                    </a:lnTo>
                    <a:lnTo>
                      <a:pt x="85" y="31"/>
                    </a:lnTo>
                    <a:lnTo>
                      <a:pt x="78" y="26"/>
                    </a:lnTo>
                    <a:lnTo>
                      <a:pt x="76" y="26"/>
                    </a:lnTo>
                    <a:lnTo>
                      <a:pt x="73" y="24"/>
                    </a:lnTo>
                    <a:lnTo>
                      <a:pt x="71" y="22"/>
                    </a:lnTo>
                    <a:lnTo>
                      <a:pt x="71" y="24"/>
                    </a:lnTo>
                    <a:lnTo>
                      <a:pt x="66" y="26"/>
                    </a:lnTo>
                    <a:lnTo>
                      <a:pt x="64" y="29"/>
                    </a:lnTo>
                    <a:lnTo>
                      <a:pt x="62" y="29"/>
                    </a:lnTo>
                    <a:lnTo>
                      <a:pt x="59" y="26"/>
                    </a:lnTo>
                    <a:lnTo>
                      <a:pt x="57" y="29"/>
                    </a:lnTo>
                    <a:lnTo>
                      <a:pt x="52" y="29"/>
                    </a:lnTo>
                    <a:lnTo>
                      <a:pt x="47" y="36"/>
                    </a:lnTo>
                    <a:lnTo>
                      <a:pt x="45" y="38"/>
                    </a:lnTo>
                    <a:lnTo>
                      <a:pt x="45" y="36"/>
                    </a:lnTo>
                    <a:lnTo>
                      <a:pt x="47" y="29"/>
                    </a:lnTo>
                    <a:lnTo>
                      <a:pt x="47" y="26"/>
                    </a:lnTo>
                    <a:lnTo>
                      <a:pt x="50" y="19"/>
                    </a:lnTo>
                    <a:lnTo>
                      <a:pt x="47" y="19"/>
                    </a:lnTo>
                    <a:lnTo>
                      <a:pt x="47" y="17"/>
                    </a:lnTo>
                    <a:lnTo>
                      <a:pt x="45" y="15"/>
                    </a:lnTo>
                    <a:lnTo>
                      <a:pt x="43" y="7"/>
                    </a:lnTo>
                    <a:lnTo>
                      <a:pt x="40" y="10"/>
                    </a:lnTo>
                    <a:lnTo>
                      <a:pt x="40" y="7"/>
                    </a:lnTo>
                    <a:lnTo>
                      <a:pt x="38" y="10"/>
                    </a:lnTo>
                    <a:lnTo>
                      <a:pt x="36" y="10"/>
                    </a:lnTo>
                    <a:lnTo>
                      <a:pt x="33" y="7"/>
                    </a:lnTo>
                    <a:lnTo>
                      <a:pt x="28" y="3"/>
                    </a:lnTo>
                    <a:close/>
                  </a:path>
                </a:pathLst>
              </a:custGeom>
              <a:grpFill/>
              <a:ln w="9525">
                <a:noFill/>
                <a:round/>
                <a:headEnd/>
                <a:tailEnd/>
              </a:ln>
            </p:spPr>
            <p:txBody>
              <a:bodyPr/>
              <a:lstStyle/>
              <a:p>
                <a:pPr>
                  <a:defRPr/>
                </a:pPr>
                <a:endParaRPr lang="en-US" sz="1200" kern="0">
                  <a:solidFill>
                    <a:srgbClr val="0096D6"/>
                  </a:solidFill>
                </a:endParaRPr>
              </a:p>
            </p:txBody>
          </p:sp>
          <p:sp>
            <p:nvSpPr>
              <p:cNvPr id="2255" name="Freeform 1232"/>
              <p:cNvSpPr>
                <a:spLocks/>
              </p:cNvSpPr>
              <p:nvPr/>
            </p:nvSpPr>
            <p:spPr bwMode="auto">
              <a:xfrm>
                <a:off x="1595" y="958"/>
                <a:ext cx="229" cy="142"/>
              </a:xfrm>
              <a:custGeom>
                <a:avLst/>
                <a:gdLst>
                  <a:gd name="T0" fmla="*/ 7 w 229"/>
                  <a:gd name="T1" fmla="*/ 3 h 142"/>
                  <a:gd name="T2" fmla="*/ 2 w 229"/>
                  <a:gd name="T3" fmla="*/ 10 h 142"/>
                  <a:gd name="T4" fmla="*/ 7 w 229"/>
                  <a:gd name="T5" fmla="*/ 17 h 142"/>
                  <a:gd name="T6" fmla="*/ 7 w 229"/>
                  <a:gd name="T7" fmla="*/ 22 h 142"/>
                  <a:gd name="T8" fmla="*/ 14 w 229"/>
                  <a:gd name="T9" fmla="*/ 29 h 142"/>
                  <a:gd name="T10" fmla="*/ 28 w 229"/>
                  <a:gd name="T11" fmla="*/ 45 h 142"/>
                  <a:gd name="T12" fmla="*/ 43 w 229"/>
                  <a:gd name="T13" fmla="*/ 48 h 142"/>
                  <a:gd name="T14" fmla="*/ 47 w 229"/>
                  <a:gd name="T15" fmla="*/ 43 h 142"/>
                  <a:gd name="T16" fmla="*/ 57 w 229"/>
                  <a:gd name="T17" fmla="*/ 67 h 142"/>
                  <a:gd name="T18" fmla="*/ 59 w 229"/>
                  <a:gd name="T19" fmla="*/ 97 h 142"/>
                  <a:gd name="T20" fmla="*/ 64 w 229"/>
                  <a:gd name="T21" fmla="*/ 126 h 142"/>
                  <a:gd name="T22" fmla="*/ 71 w 229"/>
                  <a:gd name="T23" fmla="*/ 135 h 142"/>
                  <a:gd name="T24" fmla="*/ 83 w 229"/>
                  <a:gd name="T25" fmla="*/ 135 h 142"/>
                  <a:gd name="T26" fmla="*/ 87 w 229"/>
                  <a:gd name="T27" fmla="*/ 137 h 142"/>
                  <a:gd name="T28" fmla="*/ 102 w 229"/>
                  <a:gd name="T29" fmla="*/ 133 h 142"/>
                  <a:gd name="T30" fmla="*/ 102 w 229"/>
                  <a:gd name="T31" fmla="*/ 128 h 142"/>
                  <a:gd name="T32" fmla="*/ 109 w 229"/>
                  <a:gd name="T33" fmla="*/ 126 h 142"/>
                  <a:gd name="T34" fmla="*/ 118 w 229"/>
                  <a:gd name="T35" fmla="*/ 142 h 142"/>
                  <a:gd name="T36" fmla="*/ 128 w 229"/>
                  <a:gd name="T37" fmla="*/ 137 h 142"/>
                  <a:gd name="T38" fmla="*/ 135 w 229"/>
                  <a:gd name="T39" fmla="*/ 140 h 142"/>
                  <a:gd name="T40" fmla="*/ 149 w 229"/>
                  <a:gd name="T41" fmla="*/ 142 h 142"/>
                  <a:gd name="T42" fmla="*/ 156 w 229"/>
                  <a:gd name="T43" fmla="*/ 140 h 142"/>
                  <a:gd name="T44" fmla="*/ 177 w 229"/>
                  <a:gd name="T45" fmla="*/ 137 h 142"/>
                  <a:gd name="T46" fmla="*/ 180 w 229"/>
                  <a:gd name="T47" fmla="*/ 126 h 142"/>
                  <a:gd name="T48" fmla="*/ 191 w 229"/>
                  <a:gd name="T49" fmla="*/ 137 h 142"/>
                  <a:gd name="T50" fmla="*/ 208 w 229"/>
                  <a:gd name="T51" fmla="*/ 137 h 142"/>
                  <a:gd name="T52" fmla="*/ 222 w 229"/>
                  <a:gd name="T53" fmla="*/ 128 h 142"/>
                  <a:gd name="T54" fmla="*/ 220 w 229"/>
                  <a:gd name="T55" fmla="*/ 111 h 142"/>
                  <a:gd name="T56" fmla="*/ 229 w 229"/>
                  <a:gd name="T57" fmla="*/ 90 h 142"/>
                  <a:gd name="T58" fmla="*/ 220 w 229"/>
                  <a:gd name="T59" fmla="*/ 88 h 142"/>
                  <a:gd name="T60" fmla="*/ 217 w 229"/>
                  <a:gd name="T61" fmla="*/ 78 h 142"/>
                  <a:gd name="T62" fmla="*/ 208 w 229"/>
                  <a:gd name="T63" fmla="*/ 74 h 142"/>
                  <a:gd name="T64" fmla="*/ 180 w 229"/>
                  <a:gd name="T65" fmla="*/ 74 h 142"/>
                  <a:gd name="T66" fmla="*/ 163 w 229"/>
                  <a:gd name="T67" fmla="*/ 78 h 142"/>
                  <a:gd name="T68" fmla="*/ 156 w 229"/>
                  <a:gd name="T69" fmla="*/ 81 h 142"/>
                  <a:gd name="T70" fmla="*/ 151 w 229"/>
                  <a:gd name="T71" fmla="*/ 85 h 142"/>
                  <a:gd name="T72" fmla="*/ 142 w 229"/>
                  <a:gd name="T73" fmla="*/ 90 h 142"/>
                  <a:gd name="T74" fmla="*/ 142 w 229"/>
                  <a:gd name="T75" fmla="*/ 95 h 142"/>
                  <a:gd name="T76" fmla="*/ 130 w 229"/>
                  <a:gd name="T77" fmla="*/ 90 h 142"/>
                  <a:gd name="T78" fmla="*/ 123 w 229"/>
                  <a:gd name="T79" fmla="*/ 93 h 142"/>
                  <a:gd name="T80" fmla="*/ 116 w 229"/>
                  <a:gd name="T81" fmla="*/ 93 h 142"/>
                  <a:gd name="T82" fmla="*/ 111 w 229"/>
                  <a:gd name="T83" fmla="*/ 85 h 142"/>
                  <a:gd name="T84" fmla="*/ 104 w 229"/>
                  <a:gd name="T85" fmla="*/ 95 h 142"/>
                  <a:gd name="T86" fmla="*/ 97 w 229"/>
                  <a:gd name="T87" fmla="*/ 88 h 142"/>
                  <a:gd name="T88" fmla="*/ 99 w 229"/>
                  <a:gd name="T89" fmla="*/ 83 h 142"/>
                  <a:gd name="T90" fmla="*/ 92 w 229"/>
                  <a:gd name="T91" fmla="*/ 74 h 142"/>
                  <a:gd name="T92" fmla="*/ 90 w 229"/>
                  <a:gd name="T93" fmla="*/ 69 h 142"/>
                  <a:gd name="T94" fmla="*/ 80 w 229"/>
                  <a:gd name="T95" fmla="*/ 67 h 142"/>
                  <a:gd name="T96" fmla="*/ 78 w 229"/>
                  <a:gd name="T97" fmla="*/ 69 h 142"/>
                  <a:gd name="T98" fmla="*/ 80 w 229"/>
                  <a:gd name="T99" fmla="*/ 62 h 142"/>
                  <a:gd name="T100" fmla="*/ 78 w 229"/>
                  <a:gd name="T101" fmla="*/ 57 h 142"/>
                  <a:gd name="T102" fmla="*/ 73 w 229"/>
                  <a:gd name="T103" fmla="*/ 50 h 142"/>
                  <a:gd name="T104" fmla="*/ 87 w 229"/>
                  <a:gd name="T105" fmla="*/ 57 h 142"/>
                  <a:gd name="T106" fmla="*/ 102 w 229"/>
                  <a:gd name="T107" fmla="*/ 52 h 142"/>
                  <a:gd name="T108" fmla="*/ 87 w 229"/>
                  <a:gd name="T109" fmla="*/ 43 h 142"/>
                  <a:gd name="T110" fmla="*/ 73 w 229"/>
                  <a:gd name="T111" fmla="*/ 38 h 142"/>
                  <a:gd name="T112" fmla="*/ 80 w 229"/>
                  <a:gd name="T113" fmla="*/ 36 h 142"/>
                  <a:gd name="T114" fmla="*/ 85 w 229"/>
                  <a:gd name="T115" fmla="*/ 31 h 142"/>
                  <a:gd name="T116" fmla="*/ 71 w 229"/>
                  <a:gd name="T117" fmla="*/ 22 h 142"/>
                  <a:gd name="T118" fmla="*/ 59 w 229"/>
                  <a:gd name="T119" fmla="*/ 26 h 142"/>
                  <a:gd name="T120" fmla="*/ 45 w 229"/>
                  <a:gd name="T121" fmla="*/ 36 h 142"/>
                  <a:gd name="T122" fmla="*/ 47 w 229"/>
                  <a:gd name="T123" fmla="*/ 19 h 142"/>
                  <a:gd name="T124" fmla="*/ 40 w 229"/>
                  <a:gd name="T125" fmla="*/ 7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
                  <a:gd name="T190" fmla="*/ 0 h 142"/>
                  <a:gd name="T191" fmla="*/ 229 w 229"/>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 h="142">
                    <a:moveTo>
                      <a:pt x="28" y="3"/>
                    </a:moveTo>
                    <a:lnTo>
                      <a:pt x="26" y="3"/>
                    </a:lnTo>
                    <a:lnTo>
                      <a:pt x="19" y="0"/>
                    </a:lnTo>
                    <a:lnTo>
                      <a:pt x="14" y="0"/>
                    </a:lnTo>
                    <a:lnTo>
                      <a:pt x="7" y="3"/>
                    </a:lnTo>
                    <a:lnTo>
                      <a:pt x="7" y="5"/>
                    </a:lnTo>
                    <a:lnTo>
                      <a:pt x="5" y="7"/>
                    </a:lnTo>
                    <a:lnTo>
                      <a:pt x="2" y="5"/>
                    </a:lnTo>
                    <a:lnTo>
                      <a:pt x="2" y="7"/>
                    </a:lnTo>
                    <a:lnTo>
                      <a:pt x="2" y="10"/>
                    </a:lnTo>
                    <a:lnTo>
                      <a:pt x="2" y="12"/>
                    </a:lnTo>
                    <a:lnTo>
                      <a:pt x="5" y="12"/>
                    </a:lnTo>
                    <a:lnTo>
                      <a:pt x="10" y="17"/>
                    </a:lnTo>
                    <a:lnTo>
                      <a:pt x="10" y="19"/>
                    </a:lnTo>
                    <a:lnTo>
                      <a:pt x="7" y="17"/>
                    </a:lnTo>
                    <a:lnTo>
                      <a:pt x="2" y="15"/>
                    </a:lnTo>
                    <a:lnTo>
                      <a:pt x="2" y="17"/>
                    </a:lnTo>
                    <a:lnTo>
                      <a:pt x="0" y="19"/>
                    </a:lnTo>
                    <a:lnTo>
                      <a:pt x="2" y="22"/>
                    </a:lnTo>
                    <a:lnTo>
                      <a:pt x="7" y="22"/>
                    </a:lnTo>
                    <a:lnTo>
                      <a:pt x="7" y="24"/>
                    </a:lnTo>
                    <a:lnTo>
                      <a:pt x="10" y="26"/>
                    </a:lnTo>
                    <a:lnTo>
                      <a:pt x="10" y="24"/>
                    </a:lnTo>
                    <a:lnTo>
                      <a:pt x="12" y="29"/>
                    </a:lnTo>
                    <a:lnTo>
                      <a:pt x="14" y="29"/>
                    </a:lnTo>
                    <a:lnTo>
                      <a:pt x="19" y="41"/>
                    </a:lnTo>
                    <a:lnTo>
                      <a:pt x="24" y="41"/>
                    </a:lnTo>
                    <a:lnTo>
                      <a:pt x="26" y="43"/>
                    </a:lnTo>
                    <a:lnTo>
                      <a:pt x="28" y="50"/>
                    </a:lnTo>
                    <a:lnTo>
                      <a:pt x="28" y="45"/>
                    </a:lnTo>
                    <a:lnTo>
                      <a:pt x="28" y="48"/>
                    </a:lnTo>
                    <a:lnTo>
                      <a:pt x="43" y="50"/>
                    </a:lnTo>
                    <a:lnTo>
                      <a:pt x="40" y="50"/>
                    </a:lnTo>
                    <a:lnTo>
                      <a:pt x="43" y="48"/>
                    </a:lnTo>
                    <a:lnTo>
                      <a:pt x="47" y="45"/>
                    </a:lnTo>
                    <a:lnTo>
                      <a:pt x="47" y="43"/>
                    </a:lnTo>
                    <a:lnTo>
                      <a:pt x="50" y="43"/>
                    </a:lnTo>
                    <a:lnTo>
                      <a:pt x="52" y="52"/>
                    </a:lnTo>
                    <a:lnTo>
                      <a:pt x="54" y="55"/>
                    </a:lnTo>
                    <a:lnTo>
                      <a:pt x="57" y="64"/>
                    </a:lnTo>
                    <a:lnTo>
                      <a:pt x="57" y="67"/>
                    </a:lnTo>
                    <a:lnTo>
                      <a:pt x="62" y="74"/>
                    </a:lnTo>
                    <a:lnTo>
                      <a:pt x="64" y="83"/>
                    </a:lnTo>
                    <a:lnTo>
                      <a:pt x="66" y="85"/>
                    </a:lnTo>
                    <a:lnTo>
                      <a:pt x="59" y="95"/>
                    </a:lnTo>
                    <a:lnTo>
                      <a:pt x="59" y="97"/>
                    </a:lnTo>
                    <a:lnTo>
                      <a:pt x="59" y="104"/>
                    </a:lnTo>
                    <a:lnTo>
                      <a:pt x="59" y="109"/>
                    </a:lnTo>
                    <a:lnTo>
                      <a:pt x="64" y="109"/>
                    </a:lnTo>
                    <a:lnTo>
                      <a:pt x="62" y="116"/>
                    </a:lnTo>
                    <a:lnTo>
                      <a:pt x="64" y="126"/>
                    </a:lnTo>
                    <a:lnTo>
                      <a:pt x="66" y="128"/>
                    </a:lnTo>
                    <a:lnTo>
                      <a:pt x="71" y="130"/>
                    </a:lnTo>
                    <a:lnTo>
                      <a:pt x="69" y="130"/>
                    </a:lnTo>
                    <a:lnTo>
                      <a:pt x="69" y="133"/>
                    </a:lnTo>
                    <a:lnTo>
                      <a:pt x="71" y="135"/>
                    </a:lnTo>
                    <a:lnTo>
                      <a:pt x="76" y="133"/>
                    </a:lnTo>
                    <a:lnTo>
                      <a:pt x="76" y="130"/>
                    </a:lnTo>
                    <a:lnTo>
                      <a:pt x="80" y="123"/>
                    </a:lnTo>
                    <a:lnTo>
                      <a:pt x="78" y="130"/>
                    </a:lnTo>
                    <a:lnTo>
                      <a:pt x="83" y="135"/>
                    </a:lnTo>
                    <a:lnTo>
                      <a:pt x="83" y="128"/>
                    </a:lnTo>
                    <a:lnTo>
                      <a:pt x="85" y="135"/>
                    </a:lnTo>
                    <a:lnTo>
                      <a:pt x="87" y="135"/>
                    </a:lnTo>
                    <a:lnTo>
                      <a:pt x="85" y="137"/>
                    </a:lnTo>
                    <a:lnTo>
                      <a:pt x="87" y="137"/>
                    </a:lnTo>
                    <a:lnTo>
                      <a:pt x="90" y="135"/>
                    </a:lnTo>
                    <a:lnTo>
                      <a:pt x="90" y="140"/>
                    </a:lnTo>
                    <a:lnTo>
                      <a:pt x="97" y="140"/>
                    </a:lnTo>
                    <a:lnTo>
                      <a:pt x="102" y="135"/>
                    </a:lnTo>
                    <a:lnTo>
                      <a:pt x="102" y="133"/>
                    </a:lnTo>
                    <a:lnTo>
                      <a:pt x="99" y="130"/>
                    </a:lnTo>
                    <a:lnTo>
                      <a:pt x="99" y="128"/>
                    </a:lnTo>
                    <a:lnTo>
                      <a:pt x="102" y="128"/>
                    </a:lnTo>
                    <a:lnTo>
                      <a:pt x="102" y="123"/>
                    </a:lnTo>
                    <a:lnTo>
                      <a:pt x="104" y="133"/>
                    </a:lnTo>
                    <a:lnTo>
                      <a:pt x="106" y="128"/>
                    </a:lnTo>
                    <a:lnTo>
                      <a:pt x="106" y="123"/>
                    </a:lnTo>
                    <a:lnTo>
                      <a:pt x="109" y="126"/>
                    </a:lnTo>
                    <a:lnTo>
                      <a:pt x="111" y="128"/>
                    </a:lnTo>
                    <a:lnTo>
                      <a:pt x="109" y="140"/>
                    </a:lnTo>
                    <a:lnTo>
                      <a:pt x="113" y="142"/>
                    </a:lnTo>
                    <a:lnTo>
                      <a:pt x="116" y="140"/>
                    </a:lnTo>
                    <a:lnTo>
                      <a:pt x="118" y="142"/>
                    </a:lnTo>
                    <a:lnTo>
                      <a:pt x="121" y="140"/>
                    </a:lnTo>
                    <a:lnTo>
                      <a:pt x="121" y="142"/>
                    </a:lnTo>
                    <a:lnTo>
                      <a:pt x="125" y="142"/>
                    </a:lnTo>
                    <a:lnTo>
                      <a:pt x="125" y="137"/>
                    </a:lnTo>
                    <a:lnTo>
                      <a:pt x="128" y="137"/>
                    </a:lnTo>
                    <a:lnTo>
                      <a:pt x="128" y="142"/>
                    </a:lnTo>
                    <a:lnTo>
                      <a:pt x="135" y="142"/>
                    </a:lnTo>
                    <a:lnTo>
                      <a:pt x="137" y="142"/>
                    </a:lnTo>
                    <a:lnTo>
                      <a:pt x="135" y="137"/>
                    </a:lnTo>
                    <a:lnTo>
                      <a:pt x="135" y="140"/>
                    </a:lnTo>
                    <a:lnTo>
                      <a:pt x="139" y="142"/>
                    </a:lnTo>
                    <a:lnTo>
                      <a:pt x="142" y="140"/>
                    </a:lnTo>
                    <a:lnTo>
                      <a:pt x="142" y="137"/>
                    </a:lnTo>
                    <a:lnTo>
                      <a:pt x="144" y="142"/>
                    </a:lnTo>
                    <a:lnTo>
                      <a:pt x="149" y="142"/>
                    </a:lnTo>
                    <a:lnTo>
                      <a:pt x="151" y="137"/>
                    </a:lnTo>
                    <a:lnTo>
                      <a:pt x="151" y="133"/>
                    </a:lnTo>
                    <a:lnTo>
                      <a:pt x="154" y="140"/>
                    </a:lnTo>
                    <a:lnTo>
                      <a:pt x="156" y="140"/>
                    </a:lnTo>
                    <a:lnTo>
                      <a:pt x="158" y="137"/>
                    </a:lnTo>
                    <a:lnTo>
                      <a:pt x="158" y="133"/>
                    </a:lnTo>
                    <a:lnTo>
                      <a:pt x="158" y="130"/>
                    </a:lnTo>
                    <a:lnTo>
                      <a:pt x="158" y="140"/>
                    </a:lnTo>
                    <a:lnTo>
                      <a:pt x="177" y="137"/>
                    </a:lnTo>
                    <a:lnTo>
                      <a:pt x="182" y="128"/>
                    </a:lnTo>
                    <a:lnTo>
                      <a:pt x="180" y="126"/>
                    </a:lnTo>
                    <a:lnTo>
                      <a:pt x="177" y="121"/>
                    </a:lnTo>
                    <a:lnTo>
                      <a:pt x="180" y="121"/>
                    </a:lnTo>
                    <a:lnTo>
                      <a:pt x="180" y="126"/>
                    </a:lnTo>
                    <a:lnTo>
                      <a:pt x="184" y="126"/>
                    </a:lnTo>
                    <a:lnTo>
                      <a:pt x="184" y="135"/>
                    </a:lnTo>
                    <a:lnTo>
                      <a:pt x="189" y="140"/>
                    </a:lnTo>
                    <a:lnTo>
                      <a:pt x="191" y="140"/>
                    </a:lnTo>
                    <a:lnTo>
                      <a:pt x="191" y="137"/>
                    </a:lnTo>
                    <a:lnTo>
                      <a:pt x="194" y="140"/>
                    </a:lnTo>
                    <a:lnTo>
                      <a:pt x="196" y="142"/>
                    </a:lnTo>
                    <a:lnTo>
                      <a:pt x="201" y="142"/>
                    </a:lnTo>
                    <a:lnTo>
                      <a:pt x="203" y="140"/>
                    </a:lnTo>
                    <a:lnTo>
                      <a:pt x="208" y="137"/>
                    </a:lnTo>
                    <a:lnTo>
                      <a:pt x="217" y="137"/>
                    </a:lnTo>
                    <a:lnTo>
                      <a:pt x="220" y="135"/>
                    </a:lnTo>
                    <a:lnTo>
                      <a:pt x="222" y="135"/>
                    </a:lnTo>
                    <a:lnTo>
                      <a:pt x="222" y="128"/>
                    </a:lnTo>
                    <a:lnTo>
                      <a:pt x="222" y="126"/>
                    </a:lnTo>
                    <a:lnTo>
                      <a:pt x="220" y="123"/>
                    </a:lnTo>
                    <a:lnTo>
                      <a:pt x="217" y="118"/>
                    </a:lnTo>
                    <a:lnTo>
                      <a:pt x="217" y="114"/>
                    </a:lnTo>
                    <a:lnTo>
                      <a:pt x="220" y="111"/>
                    </a:lnTo>
                    <a:lnTo>
                      <a:pt x="222" y="109"/>
                    </a:lnTo>
                    <a:lnTo>
                      <a:pt x="224" y="107"/>
                    </a:lnTo>
                    <a:lnTo>
                      <a:pt x="227" y="104"/>
                    </a:lnTo>
                    <a:lnTo>
                      <a:pt x="229" y="100"/>
                    </a:lnTo>
                    <a:lnTo>
                      <a:pt x="229" y="90"/>
                    </a:lnTo>
                    <a:lnTo>
                      <a:pt x="227" y="90"/>
                    </a:lnTo>
                    <a:lnTo>
                      <a:pt x="227" y="88"/>
                    </a:lnTo>
                    <a:lnTo>
                      <a:pt x="220" y="88"/>
                    </a:lnTo>
                    <a:lnTo>
                      <a:pt x="217" y="88"/>
                    </a:lnTo>
                    <a:lnTo>
                      <a:pt x="222" y="85"/>
                    </a:lnTo>
                    <a:lnTo>
                      <a:pt x="222" y="83"/>
                    </a:lnTo>
                    <a:lnTo>
                      <a:pt x="220" y="83"/>
                    </a:lnTo>
                    <a:lnTo>
                      <a:pt x="217" y="78"/>
                    </a:lnTo>
                    <a:lnTo>
                      <a:pt x="213" y="81"/>
                    </a:lnTo>
                    <a:lnTo>
                      <a:pt x="208" y="78"/>
                    </a:lnTo>
                    <a:lnTo>
                      <a:pt x="208" y="74"/>
                    </a:lnTo>
                    <a:lnTo>
                      <a:pt x="194" y="69"/>
                    </a:lnTo>
                    <a:lnTo>
                      <a:pt x="189" y="71"/>
                    </a:lnTo>
                    <a:lnTo>
                      <a:pt x="184" y="76"/>
                    </a:lnTo>
                    <a:lnTo>
                      <a:pt x="180" y="76"/>
                    </a:lnTo>
                    <a:lnTo>
                      <a:pt x="180" y="74"/>
                    </a:lnTo>
                    <a:lnTo>
                      <a:pt x="177" y="74"/>
                    </a:lnTo>
                    <a:lnTo>
                      <a:pt x="175" y="71"/>
                    </a:lnTo>
                    <a:lnTo>
                      <a:pt x="173" y="71"/>
                    </a:lnTo>
                    <a:lnTo>
                      <a:pt x="170" y="74"/>
                    </a:lnTo>
                    <a:lnTo>
                      <a:pt x="163" y="78"/>
                    </a:lnTo>
                    <a:lnTo>
                      <a:pt x="163" y="81"/>
                    </a:lnTo>
                    <a:lnTo>
                      <a:pt x="163" y="83"/>
                    </a:lnTo>
                    <a:lnTo>
                      <a:pt x="158" y="81"/>
                    </a:lnTo>
                    <a:lnTo>
                      <a:pt x="156" y="81"/>
                    </a:lnTo>
                    <a:lnTo>
                      <a:pt x="156" y="85"/>
                    </a:lnTo>
                    <a:lnTo>
                      <a:pt x="154" y="83"/>
                    </a:lnTo>
                    <a:lnTo>
                      <a:pt x="154" y="88"/>
                    </a:lnTo>
                    <a:lnTo>
                      <a:pt x="151" y="85"/>
                    </a:lnTo>
                    <a:lnTo>
                      <a:pt x="151" y="83"/>
                    </a:lnTo>
                    <a:lnTo>
                      <a:pt x="149" y="88"/>
                    </a:lnTo>
                    <a:lnTo>
                      <a:pt x="147" y="88"/>
                    </a:lnTo>
                    <a:lnTo>
                      <a:pt x="142" y="88"/>
                    </a:lnTo>
                    <a:lnTo>
                      <a:pt x="142" y="90"/>
                    </a:lnTo>
                    <a:lnTo>
                      <a:pt x="144" y="93"/>
                    </a:lnTo>
                    <a:lnTo>
                      <a:pt x="149" y="95"/>
                    </a:lnTo>
                    <a:lnTo>
                      <a:pt x="149" y="97"/>
                    </a:lnTo>
                    <a:lnTo>
                      <a:pt x="147" y="95"/>
                    </a:lnTo>
                    <a:lnTo>
                      <a:pt x="142" y="95"/>
                    </a:lnTo>
                    <a:lnTo>
                      <a:pt x="135" y="97"/>
                    </a:lnTo>
                    <a:lnTo>
                      <a:pt x="132" y="97"/>
                    </a:lnTo>
                    <a:lnTo>
                      <a:pt x="137" y="95"/>
                    </a:lnTo>
                    <a:lnTo>
                      <a:pt x="137" y="93"/>
                    </a:lnTo>
                    <a:lnTo>
                      <a:pt x="130" y="90"/>
                    </a:lnTo>
                    <a:lnTo>
                      <a:pt x="128" y="88"/>
                    </a:lnTo>
                    <a:lnTo>
                      <a:pt x="125" y="85"/>
                    </a:lnTo>
                    <a:lnTo>
                      <a:pt x="123" y="88"/>
                    </a:lnTo>
                    <a:lnTo>
                      <a:pt x="123" y="90"/>
                    </a:lnTo>
                    <a:lnTo>
                      <a:pt x="123" y="93"/>
                    </a:lnTo>
                    <a:lnTo>
                      <a:pt x="121" y="88"/>
                    </a:lnTo>
                    <a:lnTo>
                      <a:pt x="121" y="85"/>
                    </a:lnTo>
                    <a:lnTo>
                      <a:pt x="118" y="88"/>
                    </a:lnTo>
                    <a:lnTo>
                      <a:pt x="116" y="90"/>
                    </a:lnTo>
                    <a:lnTo>
                      <a:pt x="116" y="93"/>
                    </a:lnTo>
                    <a:lnTo>
                      <a:pt x="113" y="93"/>
                    </a:lnTo>
                    <a:lnTo>
                      <a:pt x="113" y="90"/>
                    </a:lnTo>
                    <a:lnTo>
                      <a:pt x="113" y="88"/>
                    </a:lnTo>
                    <a:lnTo>
                      <a:pt x="111" y="85"/>
                    </a:lnTo>
                    <a:lnTo>
                      <a:pt x="109" y="81"/>
                    </a:lnTo>
                    <a:lnTo>
                      <a:pt x="106" y="83"/>
                    </a:lnTo>
                    <a:lnTo>
                      <a:pt x="106" y="85"/>
                    </a:lnTo>
                    <a:lnTo>
                      <a:pt x="106" y="93"/>
                    </a:lnTo>
                    <a:lnTo>
                      <a:pt x="104" y="95"/>
                    </a:lnTo>
                    <a:lnTo>
                      <a:pt x="104" y="93"/>
                    </a:lnTo>
                    <a:lnTo>
                      <a:pt x="102" y="88"/>
                    </a:lnTo>
                    <a:lnTo>
                      <a:pt x="99" y="85"/>
                    </a:lnTo>
                    <a:lnTo>
                      <a:pt x="97" y="88"/>
                    </a:lnTo>
                    <a:lnTo>
                      <a:pt x="97" y="85"/>
                    </a:lnTo>
                    <a:lnTo>
                      <a:pt x="95" y="88"/>
                    </a:lnTo>
                    <a:lnTo>
                      <a:pt x="95" y="85"/>
                    </a:lnTo>
                    <a:lnTo>
                      <a:pt x="99" y="83"/>
                    </a:lnTo>
                    <a:lnTo>
                      <a:pt x="102" y="76"/>
                    </a:lnTo>
                    <a:lnTo>
                      <a:pt x="99" y="76"/>
                    </a:lnTo>
                    <a:lnTo>
                      <a:pt x="99" y="74"/>
                    </a:lnTo>
                    <a:lnTo>
                      <a:pt x="97" y="74"/>
                    </a:lnTo>
                    <a:lnTo>
                      <a:pt x="92" y="74"/>
                    </a:lnTo>
                    <a:lnTo>
                      <a:pt x="95" y="71"/>
                    </a:lnTo>
                    <a:lnTo>
                      <a:pt x="92" y="67"/>
                    </a:lnTo>
                    <a:lnTo>
                      <a:pt x="90" y="69"/>
                    </a:lnTo>
                    <a:lnTo>
                      <a:pt x="87" y="67"/>
                    </a:lnTo>
                    <a:lnTo>
                      <a:pt x="85" y="69"/>
                    </a:lnTo>
                    <a:lnTo>
                      <a:pt x="85" y="67"/>
                    </a:lnTo>
                    <a:lnTo>
                      <a:pt x="83" y="67"/>
                    </a:lnTo>
                    <a:lnTo>
                      <a:pt x="80" y="67"/>
                    </a:lnTo>
                    <a:lnTo>
                      <a:pt x="80" y="69"/>
                    </a:lnTo>
                    <a:lnTo>
                      <a:pt x="76" y="76"/>
                    </a:lnTo>
                    <a:lnTo>
                      <a:pt x="76" y="69"/>
                    </a:lnTo>
                    <a:lnTo>
                      <a:pt x="78" y="69"/>
                    </a:lnTo>
                    <a:lnTo>
                      <a:pt x="78" y="67"/>
                    </a:lnTo>
                    <a:lnTo>
                      <a:pt x="76" y="64"/>
                    </a:lnTo>
                    <a:lnTo>
                      <a:pt x="87" y="64"/>
                    </a:lnTo>
                    <a:lnTo>
                      <a:pt x="85" y="62"/>
                    </a:lnTo>
                    <a:lnTo>
                      <a:pt x="80" y="62"/>
                    </a:lnTo>
                    <a:lnTo>
                      <a:pt x="80" y="59"/>
                    </a:lnTo>
                    <a:lnTo>
                      <a:pt x="78" y="57"/>
                    </a:lnTo>
                    <a:lnTo>
                      <a:pt x="76" y="55"/>
                    </a:lnTo>
                    <a:lnTo>
                      <a:pt x="71" y="55"/>
                    </a:lnTo>
                    <a:lnTo>
                      <a:pt x="73" y="52"/>
                    </a:lnTo>
                    <a:lnTo>
                      <a:pt x="73" y="50"/>
                    </a:lnTo>
                    <a:lnTo>
                      <a:pt x="76" y="55"/>
                    </a:lnTo>
                    <a:lnTo>
                      <a:pt x="80" y="55"/>
                    </a:lnTo>
                    <a:lnTo>
                      <a:pt x="83" y="55"/>
                    </a:lnTo>
                    <a:lnTo>
                      <a:pt x="85" y="57"/>
                    </a:lnTo>
                    <a:lnTo>
                      <a:pt x="87" y="57"/>
                    </a:lnTo>
                    <a:lnTo>
                      <a:pt x="85" y="55"/>
                    </a:lnTo>
                    <a:lnTo>
                      <a:pt x="87" y="55"/>
                    </a:lnTo>
                    <a:lnTo>
                      <a:pt x="95" y="57"/>
                    </a:lnTo>
                    <a:lnTo>
                      <a:pt x="97" y="57"/>
                    </a:lnTo>
                    <a:lnTo>
                      <a:pt x="102" y="52"/>
                    </a:lnTo>
                    <a:lnTo>
                      <a:pt x="102" y="50"/>
                    </a:lnTo>
                    <a:lnTo>
                      <a:pt x="102" y="45"/>
                    </a:lnTo>
                    <a:lnTo>
                      <a:pt x="97" y="48"/>
                    </a:lnTo>
                    <a:lnTo>
                      <a:pt x="95" y="45"/>
                    </a:lnTo>
                    <a:lnTo>
                      <a:pt x="87" y="43"/>
                    </a:lnTo>
                    <a:lnTo>
                      <a:pt x="85" y="41"/>
                    </a:lnTo>
                    <a:lnTo>
                      <a:pt x="85" y="43"/>
                    </a:lnTo>
                    <a:lnTo>
                      <a:pt x="83" y="41"/>
                    </a:lnTo>
                    <a:lnTo>
                      <a:pt x="80" y="38"/>
                    </a:lnTo>
                    <a:lnTo>
                      <a:pt x="73" y="38"/>
                    </a:lnTo>
                    <a:lnTo>
                      <a:pt x="73" y="36"/>
                    </a:lnTo>
                    <a:lnTo>
                      <a:pt x="78" y="36"/>
                    </a:lnTo>
                    <a:lnTo>
                      <a:pt x="78" y="33"/>
                    </a:lnTo>
                    <a:lnTo>
                      <a:pt x="80" y="36"/>
                    </a:lnTo>
                    <a:lnTo>
                      <a:pt x="85" y="38"/>
                    </a:lnTo>
                    <a:lnTo>
                      <a:pt x="85" y="36"/>
                    </a:lnTo>
                    <a:lnTo>
                      <a:pt x="85" y="33"/>
                    </a:lnTo>
                    <a:lnTo>
                      <a:pt x="85" y="31"/>
                    </a:lnTo>
                    <a:lnTo>
                      <a:pt x="78" y="26"/>
                    </a:lnTo>
                    <a:lnTo>
                      <a:pt x="76" y="26"/>
                    </a:lnTo>
                    <a:lnTo>
                      <a:pt x="73" y="24"/>
                    </a:lnTo>
                    <a:lnTo>
                      <a:pt x="71" y="22"/>
                    </a:lnTo>
                    <a:lnTo>
                      <a:pt x="71" y="24"/>
                    </a:lnTo>
                    <a:lnTo>
                      <a:pt x="66" y="26"/>
                    </a:lnTo>
                    <a:lnTo>
                      <a:pt x="64" y="29"/>
                    </a:lnTo>
                    <a:lnTo>
                      <a:pt x="62" y="29"/>
                    </a:lnTo>
                    <a:lnTo>
                      <a:pt x="59" y="26"/>
                    </a:lnTo>
                    <a:lnTo>
                      <a:pt x="57" y="29"/>
                    </a:lnTo>
                    <a:lnTo>
                      <a:pt x="52" y="29"/>
                    </a:lnTo>
                    <a:lnTo>
                      <a:pt x="47" y="36"/>
                    </a:lnTo>
                    <a:lnTo>
                      <a:pt x="45" y="38"/>
                    </a:lnTo>
                    <a:lnTo>
                      <a:pt x="45" y="36"/>
                    </a:lnTo>
                    <a:lnTo>
                      <a:pt x="47" y="29"/>
                    </a:lnTo>
                    <a:lnTo>
                      <a:pt x="47" y="26"/>
                    </a:lnTo>
                    <a:lnTo>
                      <a:pt x="50" y="19"/>
                    </a:lnTo>
                    <a:lnTo>
                      <a:pt x="47" y="19"/>
                    </a:lnTo>
                    <a:lnTo>
                      <a:pt x="47" y="17"/>
                    </a:lnTo>
                    <a:lnTo>
                      <a:pt x="45" y="15"/>
                    </a:lnTo>
                    <a:lnTo>
                      <a:pt x="43" y="7"/>
                    </a:lnTo>
                    <a:lnTo>
                      <a:pt x="40" y="10"/>
                    </a:lnTo>
                    <a:lnTo>
                      <a:pt x="40" y="7"/>
                    </a:lnTo>
                    <a:lnTo>
                      <a:pt x="38" y="10"/>
                    </a:lnTo>
                    <a:lnTo>
                      <a:pt x="36" y="10"/>
                    </a:lnTo>
                    <a:lnTo>
                      <a:pt x="33" y="7"/>
                    </a:lnTo>
                    <a:lnTo>
                      <a:pt x="28" y="3"/>
                    </a:lnTo>
                  </a:path>
                </a:pathLst>
              </a:custGeom>
              <a:grpFill/>
              <a:ln w="9525">
                <a:noFill/>
                <a:round/>
                <a:headEnd/>
                <a:tailEnd/>
              </a:ln>
            </p:spPr>
            <p:txBody>
              <a:bodyPr/>
              <a:lstStyle/>
              <a:p>
                <a:pPr>
                  <a:defRPr/>
                </a:pPr>
                <a:endParaRPr lang="en-US" sz="1200" kern="0">
                  <a:solidFill>
                    <a:srgbClr val="0096D6"/>
                  </a:solidFill>
                </a:endParaRPr>
              </a:p>
            </p:txBody>
          </p:sp>
          <p:sp>
            <p:nvSpPr>
              <p:cNvPr id="2256" name="Freeform 1233"/>
              <p:cNvSpPr>
                <a:spLocks/>
              </p:cNvSpPr>
              <p:nvPr/>
            </p:nvSpPr>
            <p:spPr bwMode="auto">
              <a:xfrm>
                <a:off x="1822" y="1015"/>
                <a:ext cx="12" cy="19"/>
              </a:xfrm>
              <a:custGeom>
                <a:avLst/>
                <a:gdLst>
                  <a:gd name="T0" fmla="*/ 9 w 12"/>
                  <a:gd name="T1" fmla="*/ 2 h 19"/>
                  <a:gd name="T2" fmla="*/ 9 w 12"/>
                  <a:gd name="T3" fmla="*/ 2 h 19"/>
                  <a:gd name="T4" fmla="*/ 7 w 12"/>
                  <a:gd name="T5" fmla="*/ 10 h 19"/>
                  <a:gd name="T6" fmla="*/ 9 w 12"/>
                  <a:gd name="T7" fmla="*/ 12 h 19"/>
                  <a:gd name="T8" fmla="*/ 12 w 12"/>
                  <a:gd name="T9" fmla="*/ 14 h 19"/>
                  <a:gd name="T10" fmla="*/ 5 w 12"/>
                  <a:gd name="T11" fmla="*/ 14 h 19"/>
                  <a:gd name="T12" fmla="*/ 5 w 12"/>
                  <a:gd name="T13" fmla="*/ 17 h 19"/>
                  <a:gd name="T14" fmla="*/ 5 w 12"/>
                  <a:gd name="T15" fmla="*/ 19 h 19"/>
                  <a:gd name="T16" fmla="*/ 0 w 12"/>
                  <a:gd name="T17" fmla="*/ 14 h 19"/>
                  <a:gd name="T18" fmla="*/ 2 w 12"/>
                  <a:gd name="T19" fmla="*/ 12 h 19"/>
                  <a:gd name="T20" fmla="*/ 2 w 12"/>
                  <a:gd name="T21" fmla="*/ 10 h 19"/>
                  <a:gd name="T22" fmla="*/ 5 w 12"/>
                  <a:gd name="T23" fmla="*/ 5 h 19"/>
                  <a:gd name="T24" fmla="*/ 5 w 12"/>
                  <a:gd name="T25" fmla="*/ 2 h 19"/>
                  <a:gd name="T26" fmla="*/ 5 w 12"/>
                  <a:gd name="T27" fmla="*/ 2 h 19"/>
                  <a:gd name="T28" fmla="*/ 5 w 12"/>
                  <a:gd name="T29" fmla="*/ 0 h 19"/>
                  <a:gd name="T30" fmla="*/ 7 w 12"/>
                  <a:gd name="T31" fmla="*/ 0 h 19"/>
                  <a:gd name="T32" fmla="*/ 9 w 12"/>
                  <a:gd name="T33" fmla="*/ 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9"/>
                  <a:gd name="T53" fmla="*/ 12 w 1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9">
                    <a:moveTo>
                      <a:pt x="9" y="2"/>
                    </a:moveTo>
                    <a:lnTo>
                      <a:pt x="9" y="2"/>
                    </a:lnTo>
                    <a:lnTo>
                      <a:pt x="7" y="10"/>
                    </a:lnTo>
                    <a:lnTo>
                      <a:pt x="9" y="12"/>
                    </a:lnTo>
                    <a:lnTo>
                      <a:pt x="12" y="14"/>
                    </a:lnTo>
                    <a:lnTo>
                      <a:pt x="5" y="14"/>
                    </a:lnTo>
                    <a:lnTo>
                      <a:pt x="5" y="17"/>
                    </a:lnTo>
                    <a:lnTo>
                      <a:pt x="5" y="19"/>
                    </a:lnTo>
                    <a:lnTo>
                      <a:pt x="0" y="14"/>
                    </a:lnTo>
                    <a:lnTo>
                      <a:pt x="2" y="12"/>
                    </a:lnTo>
                    <a:lnTo>
                      <a:pt x="2" y="10"/>
                    </a:lnTo>
                    <a:lnTo>
                      <a:pt x="5" y="5"/>
                    </a:lnTo>
                    <a:lnTo>
                      <a:pt x="5" y="2"/>
                    </a:lnTo>
                    <a:lnTo>
                      <a:pt x="5" y="0"/>
                    </a:lnTo>
                    <a:lnTo>
                      <a:pt x="7" y="0"/>
                    </a:lnTo>
                    <a:lnTo>
                      <a:pt x="9" y="2"/>
                    </a:lnTo>
                    <a:close/>
                  </a:path>
                </a:pathLst>
              </a:custGeom>
              <a:grpFill/>
              <a:ln w="9525">
                <a:noFill/>
                <a:round/>
                <a:headEnd/>
                <a:tailEnd/>
              </a:ln>
            </p:spPr>
            <p:txBody>
              <a:bodyPr/>
              <a:lstStyle/>
              <a:p>
                <a:pPr>
                  <a:defRPr/>
                </a:pPr>
                <a:endParaRPr lang="en-US" sz="1200" kern="0">
                  <a:solidFill>
                    <a:srgbClr val="0096D6"/>
                  </a:solidFill>
                </a:endParaRPr>
              </a:p>
            </p:txBody>
          </p:sp>
          <p:sp>
            <p:nvSpPr>
              <p:cNvPr id="2257" name="Freeform 1234"/>
              <p:cNvSpPr>
                <a:spLocks/>
              </p:cNvSpPr>
              <p:nvPr/>
            </p:nvSpPr>
            <p:spPr bwMode="auto">
              <a:xfrm>
                <a:off x="1822" y="1015"/>
                <a:ext cx="12" cy="19"/>
              </a:xfrm>
              <a:custGeom>
                <a:avLst/>
                <a:gdLst>
                  <a:gd name="T0" fmla="*/ 9 w 12"/>
                  <a:gd name="T1" fmla="*/ 2 h 19"/>
                  <a:gd name="T2" fmla="*/ 9 w 12"/>
                  <a:gd name="T3" fmla="*/ 2 h 19"/>
                  <a:gd name="T4" fmla="*/ 7 w 12"/>
                  <a:gd name="T5" fmla="*/ 10 h 19"/>
                  <a:gd name="T6" fmla="*/ 9 w 12"/>
                  <a:gd name="T7" fmla="*/ 12 h 19"/>
                  <a:gd name="T8" fmla="*/ 12 w 12"/>
                  <a:gd name="T9" fmla="*/ 14 h 19"/>
                  <a:gd name="T10" fmla="*/ 5 w 12"/>
                  <a:gd name="T11" fmla="*/ 14 h 19"/>
                  <a:gd name="T12" fmla="*/ 5 w 12"/>
                  <a:gd name="T13" fmla="*/ 17 h 19"/>
                  <a:gd name="T14" fmla="*/ 5 w 12"/>
                  <a:gd name="T15" fmla="*/ 19 h 19"/>
                  <a:gd name="T16" fmla="*/ 0 w 12"/>
                  <a:gd name="T17" fmla="*/ 14 h 19"/>
                  <a:gd name="T18" fmla="*/ 2 w 12"/>
                  <a:gd name="T19" fmla="*/ 12 h 19"/>
                  <a:gd name="T20" fmla="*/ 2 w 12"/>
                  <a:gd name="T21" fmla="*/ 10 h 19"/>
                  <a:gd name="T22" fmla="*/ 5 w 12"/>
                  <a:gd name="T23" fmla="*/ 5 h 19"/>
                  <a:gd name="T24" fmla="*/ 5 w 12"/>
                  <a:gd name="T25" fmla="*/ 2 h 19"/>
                  <a:gd name="T26" fmla="*/ 5 w 12"/>
                  <a:gd name="T27" fmla="*/ 2 h 19"/>
                  <a:gd name="T28" fmla="*/ 5 w 12"/>
                  <a:gd name="T29" fmla="*/ 0 h 19"/>
                  <a:gd name="T30" fmla="*/ 7 w 12"/>
                  <a:gd name="T31" fmla="*/ 0 h 19"/>
                  <a:gd name="T32" fmla="*/ 9 w 12"/>
                  <a:gd name="T33" fmla="*/ 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9"/>
                  <a:gd name="T53" fmla="*/ 12 w 1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9">
                    <a:moveTo>
                      <a:pt x="9" y="2"/>
                    </a:moveTo>
                    <a:lnTo>
                      <a:pt x="9" y="2"/>
                    </a:lnTo>
                    <a:lnTo>
                      <a:pt x="7" y="10"/>
                    </a:lnTo>
                    <a:lnTo>
                      <a:pt x="9" y="12"/>
                    </a:lnTo>
                    <a:lnTo>
                      <a:pt x="12" y="14"/>
                    </a:lnTo>
                    <a:lnTo>
                      <a:pt x="5" y="14"/>
                    </a:lnTo>
                    <a:lnTo>
                      <a:pt x="5" y="17"/>
                    </a:lnTo>
                    <a:lnTo>
                      <a:pt x="5" y="19"/>
                    </a:lnTo>
                    <a:lnTo>
                      <a:pt x="0" y="14"/>
                    </a:lnTo>
                    <a:lnTo>
                      <a:pt x="2" y="12"/>
                    </a:lnTo>
                    <a:lnTo>
                      <a:pt x="2" y="10"/>
                    </a:lnTo>
                    <a:lnTo>
                      <a:pt x="5" y="5"/>
                    </a:lnTo>
                    <a:lnTo>
                      <a:pt x="5" y="2"/>
                    </a:lnTo>
                    <a:lnTo>
                      <a:pt x="5" y="0"/>
                    </a:lnTo>
                    <a:lnTo>
                      <a:pt x="7" y="0"/>
                    </a:lnTo>
                    <a:lnTo>
                      <a:pt x="9" y="2"/>
                    </a:lnTo>
                  </a:path>
                </a:pathLst>
              </a:custGeom>
              <a:grpFill/>
              <a:ln w="9525">
                <a:noFill/>
                <a:round/>
                <a:headEnd/>
                <a:tailEnd/>
              </a:ln>
            </p:spPr>
            <p:txBody>
              <a:bodyPr/>
              <a:lstStyle/>
              <a:p>
                <a:pPr>
                  <a:defRPr/>
                </a:pPr>
                <a:endParaRPr lang="en-US" sz="1200" kern="0">
                  <a:solidFill>
                    <a:srgbClr val="0096D6"/>
                  </a:solidFill>
                </a:endParaRPr>
              </a:p>
            </p:txBody>
          </p:sp>
          <p:sp>
            <p:nvSpPr>
              <p:cNvPr id="2258" name="Freeform 1235"/>
              <p:cNvSpPr>
                <a:spLocks/>
              </p:cNvSpPr>
              <p:nvPr/>
            </p:nvSpPr>
            <p:spPr bwMode="auto">
              <a:xfrm>
                <a:off x="1815" y="1072"/>
                <a:ext cx="14" cy="9"/>
              </a:xfrm>
              <a:custGeom>
                <a:avLst/>
                <a:gdLst>
                  <a:gd name="T0" fmla="*/ 9 w 14"/>
                  <a:gd name="T1" fmla="*/ 9 h 9"/>
                  <a:gd name="T2" fmla="*/ 12 w 14"/>
                  <a:gd name="T3" fmla="*/ 7 h 9"/>
                  <a:gd name="T4" fmla="*/ 14 w 14"/>
                  <a:gd name="T5" fmla="*/ 4 h 9"/>
                  <a:gd name="T6" fmla="*/ 12 w 14"/>
                  <a:gd name="T7" fmla="*/ 4 h 9"/>
                  <a:gd name="T8" fmla="*/ 12 w 14"/>
                  <a:gd name="T9" fmla="*/ 0 h 9"/>
                  <a:gd name="T10" fmla="*/ 4 w 14"/>
                  <a:gd name="T11" fmla="*/ 0 h 9"/>
                  <a:gd name="T12" fmla="*/ 2 w 14"/>
                  <a:gd name="T13" fmla="*/ 2 h 9"/>
                  <a:gd name="T14" fmla="*/ 2 w 14"/>
                  <a:gd name="T15" fmla="*/ 2 h 9"/>
                  <a:gd name="T16" fmla="*/ 0 w 14"/>
                  <a:gd name="T17" fmla="*/ 2 h 9"/>
                  <a:gd name="T18" fmla="*/ 0 w 14"/>
                  <a:gd name="T19" fmla="*/ 4 h 9"/>
                  <a:gd name="T20" fmla="*/ 2 w 14"/>
                  <a:gd name="T21" fmla="*/ 9 h 9"/>
                  <a:gd name="T22" fmla="*/ 4 w 14"/>
                  <a:gd name="T23" fmla="*/ 9 h 9"/>
                  <a:gd name="T24" fmla="*/ 7 w 14"/>
                  <a:gd name="T25" fmla="*/ 9 h 9"/>
                  <a:gd name="T26" fmla="*/ 9 w 14"/>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
                  <a:gd name="T44" fmla="*/ 14 w 14"/>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
                    <a:moveTo>
                      <a:pt x="9" y="9"/>
                    </a:moveTo>
                    <a:lnTo>
                      <a:pt x="12" y="7"/>
                    </a:lnTo>
                    <a:lnTo>
                      <a:pt x="14" y="4"/>
                    </a:lnTo>
                    <a:lnTo>
                      <a:pt x="12" y="4"/>
                    </a:lnTo>
                    <a:lnTo>
                      <a:pt x="12" y="0"/>
                    </a:lnTo>
                    <a:lnTo>
                      <a:pt x="4" y="0"/>
                    </a:lnTo>
                    <a:lnTo>
                      <a:pt x="2" y="2"/>
                    </a:lnTo>
                    <a:lnTo>
                      <a:pt x="0" y="2"/>
                    </a:lnTo>
                    <a:lnTo>
                      <a:pt x="0" y="4"/>
                    </a:lnTo>
                    <a:lnTo>
                      <a:pt x="2" y="9"/>
                    </a:lnTo>
                    <a:lnTo>
                      <a:pt x="4" y="9"/>
                    </a:lnTo>
                    <a:lnTo>
                      <a:pt x="7" y="9"/>
                    </a:lnTo>
                    <a:lnTo>
                      <a:pt x="9" y="9"/>
                    </a:lnTo>
                    <a:close/>
                  </a:path>
                </a:pathLst>
              </a:custGeom>
              <a:grpFill/>
              <a:ln w="9525">
                <a:noFill/>
                <a:round/>
                <a:headEnd/>
                <a:tailEnd/>
              </a:ln>
            </p:spPr>
            <p:txBody>
              <a:bodyPr/>
              <a:lstStyle/>
              <a:p>
                <a:pPr>
                  <a:defRPr/>
                </a:pPr>
                <a:endParaRPr lang="en-US" sz="1200" kern="0">
                  <a:solidFill>
                    <a:srgbClr val="0096D6"/>
                  </a:solidFill>
                </a:endParaRPr>
              </a:p>
            </p:txBody>
          </p:sp>
          <p:sp>
            <p:nvSpPr>
              <p:cNvPr id="2259" name="Freeform 1236"/>
              <p:cNvSpPr>
                <a:spLocks/>
              </p:cNvSpPr>
              <p:nvPr/>
            </p:nvSpPr>
            <p:spPr bwMode="auto">
              <a:xfrm>
                <a:off x="1815" y="1072"/>
                <a:ext cx="14" cy="9"/>
              </a:xfrm>
              <a:custGeom>
                <a:avLst/>
                <a:gdLst>
                  <a:gd name="T0" fmla="*/ 9 w 14"/>
                  <a:gd name="T1" fmla="*/ 9 h 9"/>
                  <a:gd name="T2" fmla="*/ 12 w 14"/>
                  <a:gd name="T3" fmla="*/ 7 h 9"/>
                  <a:gd name="T4" fmla="*/ 14 w 14"/>
                  <a:gd name="T5" fmla="*/ 4 h 9"/>
                  <a:gd name="T6" fmla="*/ 12 w 14"/>
                  <a:gd name="T7" fmla="*/ 4 h 9"/>
                  <a:gd name="T8" fmla="*/ 12 w 14"/>
                  <a:gd name="T9" fmla="*/ 0 h 9"/>
                  <a:gd name="T10" fmla="*/ 4 w 14"/>
                  <a:gd name="T11" fmla="*/ 0 h 9"/>
                  <a:gd name="T12" fmla="*/ 2 w 14"/>
                  <a:gd name="T13" fmla="*/ 2 h 9"/>
                  <a:gd name="T14" fmla="*/ 2 w 14"/>
                  <a:gd name="T15" fmla="*/ 2 h 9"/>
                  <a:gd name="T16" fmla="*/ 0 w 14"/>
                  <a:gd name="T17" fmla="*/ 2 h 9"/>
                  <a:gd name="T18" fmla="*/ 0 w 14"/>
                  <a:gd name="T19" fmla="*/ 4 h 9"/>
                  <a:gd name="T20" fmla="*/ 2 w 14"/>
                  <a:gd name="T21" fmla="*/ 9 h 9"/>
                  <a:gd name="T22" fmla="*/ 4 w 14"/>
                  <a:gd name="T23" fmla="*/ 9 h 9"/>
                  <a:gd name="T24" fmla="*/ 7 w 14"/>
                  <a:gd name="T25" fmla="*/ 9 h 9"/>
                  <a:gd name="T26" fmla="*/ 9 w 14"/>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
                  <a:gd name="T44" fmla="*/ 14 w 14"/>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
                    <a:moveTo>
                      <a:pt x="9" y="9"/>
                    </a:moveTo>
                    <a:lnTo>
                      <a:pt x="12" y="7"/>
                    </a:lnTo>
                    <a:lnTo>
                      <a:pt x="14" y="4"/>
                    </a:lnTo>
                    <a:lnTo>
                      <a:pt x="12" y="4"/>
                    </a:lnTo>
                    <a:lnTo>
                      <a:pt x="12" y="0"/>
                    </a:lnTo>
                    <a:lnTo>
                      <a:pt x="4" y="0"/>
                    </a:lnTo>
                    <a:lnTo>
                      <a:pt x="2" y="2"/>
                    </a:lnTo>
                    <a:lnTo>
                      <a:pt x="0" y="2"/>
                    </a:lnTo>
                    <a:lnTo>
                      <a:pt x="0" y="4"/>
                    </a:lnTo>
                    <a:lnTo>
                      <a:pt x="2" y="9"/>
                    </a:lnTo>
                    <a:lnTo>
                      <a:pt x="4" y="9"/>
                    </a:lnTo>
                    <a:lnTo>
                      <a:pt x="7" y="9"/>
                    </a:lnTo>
                    <a:lnTo>
                      <a:pt x="9" y="9"/>
                    </a:lnTo>
                  </a:path>
                </a:pathLst>
              </a:custGeom>
              <a:grpFill/>
              <a:ln w="9525">
                <a:noFill/>
                <a:round/>
                <a:headEnd/>
                <a:tailEnd/>
              </a:ln>
            </p:spPr>
            <p:txBody>
              <a:bodyPr/>
              <a:lstStyle/>
              <a:p>
                <a:pPr>
                  <a:defRPr/>
                </a:pPr>
                <a:endParaRPr lang="en-US" sz="1200" kern="0">
                  <a:solidFill>
                    <a:srgbClr val="0096D6"/>
                  </a:solidFill>
                </a:endParaRPr>
              </a:p>
            </p:txBody>
          </p:sp>
          <p:sp>
            <p:nvSpPr>
              <p:cNvPr id="2260" name="Freeform 1237"/>
              <p:cNvSpPr>
                <a:spLocks/>
              </p:cNvSpPr>
              <p:nvPr/>
            </p:nvSpPr>
            <p:spPr bwMode="auto">
              <a:xfrm>
                <a:off x="1602" y="1036"/>
                <a:ext cx="40" cy="57"/>
              </a:xfrm>
              <a:custGeom>
                <a:avLst/>
                <a:gdLst>
                  <a:gd name="T0" fmla="*/ 19 w 40"/>
                  <a:gd name="T1" fmla="*/ 0 h 57"/>
                  <a:gd name="T2" fmla="*/ 26 w 40"/>
                  <a:gd name="T3" fmla="*/ 5 h 57"/>
                  <a:gd name="T4" fmla="*/ 31 w 40"/>
                  <a:gd name="T5" fmla="*/ 10 h 57"/>
                  <a:gd name="T6" fmla="*/ 31 w 40"/>
                  <a:gd name="T7" fmla="*/ 12 h 57"/>
                  <a:gd name="T8" fmla="*/ 31 w 40"/>
                  <a:gd name="T9" fmla="*/ 19 h 57"/>
                  <a:gd name="T10" fmla="*/ 36 w 40"/>
                  <a:gd name="T11" fmla="*/ 19 h 57"/>
                  <a:gd name="T12" fmla="*/ 40 w 40"/>
                  <a:gd name="T13" fmla="*/ 24 h 57"/>
                  <a:gd name="T14" fmla="*/ 40 w 40"/>
                  <a:gd name="T15" fmla="*/ 52 h 57"/>
                  <a:gd name="T16" fmla="*/ 36 w 40"/>
                  <a:gd name="T17" fmla="*/ 55 h 57"/>
                  <a:gd name="T18" fmla="*/ 31 w 40"/>
                  <a:gd name="T19" fmla="*/ 57 h 57"/>
                  <a:gd name="T20" fmla="*/ 24 w 40"/>
                  <a:gd name="T21" fmla="*/ 55 h 57"/>
                  <a:gd name="T22" fmla="*/ 21 w 40"/>
                  <a:gd name="T23" fmla="*/ 52 h 57"/>
                  <a:gd name="T24" fmla="*/ 19 w 40"/>
                  <a:gd name="T25" fmla="*/ 48 h 57"/>
                  <a:gd name="T26" fmla="*/ 14 w 40"/>
                  <a:gd name="T27" fmla="*/ 45 h 57"/>
                  <a:gd name="T28" fmla="*/ 14 w 40"/>
                  <a:gd name="T29" fmla="*/ 48 h 57"/>
                  <a:gd name="T30" fmla="*/ 12 w 40"/>
                  <a:gd name="T31" fmla="*/ 48 h 57"/>
                  <a:gd name="T32" fmla="*/ 12 w 40"/>
                  <a:gd name="T33" fmla="*/ 43 h 57"/>
                  <a:gd name="T34" fmla="*/ 10 w 40"/>
                  <a:gd name="T35" fmla="*/ 45 h 57"/>
                  <a:gd name="T36" fmla="*/ 7 w 40"/>
                  <a:gd name="T37" fmla="*/ 38 h 57"/>
                  <a:gd name="T38" fmla="*/ 7 w 40"/>
                  <a:gd name="T39" fmla="*/ 36 h 57"/>
                  <a:gd name="T40" fmla="*/ 5 w 40"/>
                  <a:gd name="T41" fmla="*/ 33 h 57"/>
                  <a:gd name="T42" fmla="*/ 3 w 40"/>
                  <a:gd name="T43" fmla="*/ 38 h 57"/>
                  <a:gd name="T44" fmla="*/ 3 w 40"/>
                  <a:gd name="T45" fmla="*/ 36 h 57"/>
                  <a:gd name="T46" fmla="*/ 0 w 40"/>
                  <a:gd name="T47" fmla="*/ 26 h 57"/>
                  <a:gd name="T48" fmla="*/ 3 w 40"/>
                  <a:gd name="T49" fmla="*/ 24 h 57"/>
                  <a:gd name="T50" fmla="*/ 10 w 40"/>
                  <a:gd name="T51" fmla="*/ 19 h 57"/>
                  <a:gd name="T52" fmla="*/ 7 w 40"/>
                  <a:gd name="T53" fmla="*/ 19 h 57"/>
                  <a:gd name="T54" fmla="*/ 7 w 40"/>
                  <a:gd name="T55" fmla="*/ 15 h 57"/>
                  <a:gd name="T56" fmla="*/ 10 w 40"/>
                  <a:gd name="T57" fmla="*/ 15 h 57"/>
                  <a:gd name="T58" fmla="*/ 7 w 40"/>
                  <a:gd name="T59" fmla="*/ 12 h 57"/>
                  <a:gd name="T60" fmla="*/ 5 w 40"/>
                  <a:gd name="T61" fmla="*/ 12 h 57"/>
                  <a:gd name="T62" fmla="*/ 12 w 40"/>
                  <a:gd name="T63" fmla="*/ 12 h 57"/>
                  <a:gd name="T64" fmla="*/ 17 w 40"/>
                  <a:gd name="T65" fmla="*/ 3 h 57"/>
                  <a:gd name="T66" fmla="*/ 21 w 40"/>
                  <a:gd name="T67" fmla="*/ 3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57"/>
                  <a:gd name="T104" fmla="*/ 40 w 40"/>
                  <a:gd name="T105" fmla="*/ 57 h 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57">
                    <a:moveTo>
                      <a:pt x="21" y="3"/>
                    </a:moveTo>
                    <a:lnTo>
                      <a:pt x="19" y="0"/>
                    </a:lnTo>
                    <a:lnTo>
                      <a:pt x="21" y="3"/>
                    </a:lnTo>
                    <a:lnTo>
                      <a:pt x="26" y="5"/>
                    </a:lnTo>
                    <a:lnTo>
                      <a:pt x="29" y="10"/>
                    </a:lnTo>
                    <a:lnTo>
                      <a:pt x="31" y="10"/>
                    </a:lnTo>
                    <a:lnTo>
                      <a:pt x="31" y="12"/>
                    </a:lnTo>
                    <a:lnTo>
                      <a:pt x="33" y="15"/>
                    </a:lnTo>
                    <a:lnTo>
                      <a:pt x="31" y="19"/>
                    </a:lnTo>
                    <a:lnTo>
                      <a:pt x="33" y="17"/>
                    </a:lnTo>
                    <a:lnTo>
                      <a:pt x="36" y="19"/>
                    </a:lnTo>
                    <a:lnTo>
                      <a:pt x="40" y="24"/>
                    </a:lnTo>
                    <a:lnTo>
                      <a:pt x="38" y="26"/>
                    </a:lnTo>
                    <a:lnTo>
                      <a:pt x="40" y="52"/>
                    </a:lnTo>
                    <a:lnTo>
                      <a:pt x="38" y="52"/>
                    </a:lnTo>
                    <a:lnTo>
                      <a:pt x="36" y="55"/>
                    </a:lnTo>
                    <a:lnTo>
                      <a:pt x="33" y="55"/>
                    </a:lnTo>
                    <a:lnTo>
                      <a:pt x="31" y="57"/>
                    </a:lnTo>
                    <a:lnTo>
                      <a:pt x="26" y="55"/>
                    </a:lnTo>
                    <a:lnTo>
                      <a:pt x="24" y="55"/>
                    </a:lnTo>
                    <a:lnTo>
                      <a:pt x="21" y="55"/>
                    </a:lnTo>
                    <a:lnTo>
                      <a:pt x="21" y="52"/>
                    </a:lnTo>
                    <a:lnTo>
                      <a:pt x="19" y="50"/>
                    </a:lnTo>
                    <a:lnTo>
                      <a:pt x="19" y="48"/>
                    </a:lnTo>
                    <a:lnTo>
                      <a:pt x="17" y="45"/>
                    </a:lnTo>
                    <a:lnTo>
                      <a:pt x="14" y="45"/>
                    </a:lnTo>
                    <a:lnTo>
                      <a:pt x="14" y="48"/>
                    </a:lnTo>
                    <a:lnTo>
                      <a:pt x="12" y="48"/>
                    </a:lnTo>
                    <a:lnTo>
                      <a:pt x="12" y="45"/>
                    </a:lnTo>
                    <a:lnTo>
                      <a:pt x="12" y="43"/>
                    </a:lnTo>
                    <a:lnTo>
                      <a:pt x="10" y="43"/>
                    </a:lnTo>
                    <a:lnTo>
                      <a:pt x="10" y="45"/>
                    </a:lnTo>
                    <a:lnTo>
                      <a:pt x="10" y="43"/>
                    </a:lnTo>
                    <a:lnTo>
                      <a:pt x="7" y="38"/>
                    </a:lnTo>
                    <a:lnTo>
                      <a:pt x="7" y="36"/>
                    </a:lnTo>
                    <a:lnTo>
                      <a:pt x="5" y="33"/>
                    </a:lnTo>
                    <a:lnTo>
                      <a:pt x="5" y="38"/>
                    </a:lnTo>
                    <a:lnTo>
                      <a:pt x="3" y="38"/>
                    </a:lnTo>
                    <a:lnTo>
                      <a:pt x="3" y="36"/>
                    </a:lnTo>
                    <a:lnTo>
                      <a:pt x="0" y="29"/>
                    </a:lnTo>
                    <a:lnTo>
                      <a:pt x="0" y="26"/>
                    </a:lnTo>
                    <a:lnTo>
                      <a:pt x="3" y="26"/>
                    </a:lnTo>
                    <a:lnTo>
                      <a:pt x="3" y="24"/>
                    </a:lnTo>
                    <a:lnTo>
                      <a:pt x="10" y="19"/>
                    </a:lnTo>
                    <a:lnTo>
                      <a:pt x="7" y="19"/>
                    </a:lnTo>
                    <a:lnTo>
                      <a:pt x="7" y="17"/>
                    </a:lnTo>
                    <a:lnTo>
                      <a:pt x="7" y="15"/>
                    </a:lnTo>
                    <a:lnTo>
                      <a:pt x="7" y="17"/>
                    </a:lnTo>
                    <a:lnTo>
                      <a:pt x="10" y="15"/>
                    </a:lnTo>
                    <a:lnTo>
                      <a:pt x="10" y="12"/>
                    </a:lnTo>
                    <a:lnTo>
                      <a:pt x="7" y="12"/>
                    </a:lnTo>
                    <a:lnTo>
                      <a:pt x="5" y="15"/>
                    </a:lnTo>
                    <a:lnTo>
                      <a:pt x="5" y="12"/>
                    </a:lnTo>
                    <a:lnTo>
                      <a:pt x="7" y="12"/>
                    </a:lnTo>
                    <a:lnTo>
                      <a:pt x="12" y="12"/>
                    </a:lnTo>
                    <a:lnTo>
                      <a:pt x="10" y="7"/>
                    </a:lnTo>
                    <a:lnTo>
                      <a:pt x="17" y="3"/>
                    </a:lnTo>
                    <a:lnTo>
                      <a:pt x="19" y="0"/>
                    </a:lnTo>
                    <a:lnTo>
                      <a:pt x="21" y="3"/>
                    </a:lnTo>
                    <a:close/>
                  </a:path>
                </a:pathLst>
              </a:custGeom>
              <a:grpFill/>
              <a:ln w="9525">
                <a:noFill/>
                <a:round/>
                <a:headEnd/>
                <a:tailEnd/>
              </a:ln>
            </p:spPr>
            <p:txBody>
              <a:bodyPr/>
              <a:lstStyle/>
              <a:p>
                <a:pPr>
                  <a:defRPr/>
                </a:pPr>
                <a:endParaRPr lang="en-US" sz="1200" kern="0">
                  <a:solidFill>
                    <a:srgbClr val="0096D6"/>
                  </a:solidFill>
                </a:endParaRPr>
              </a:p>
            </p:txBody>
          </p:sp>
          <p:sp>
            <p:nvSpPr>
              <p:cNvPr id="2261" name="Freeform 1238"/>
              <p:cNvSpPr>
                <a:spLocks/>
              </p:cNvSpPr>
              <p:nvPr/>
            </p:nvSpPr>
            <p:spPr bwMode="auto">
              <a:xfrm>
                <a:off x="1602" y="1036"/>
                <a:ext cx="40" cy="57"/>
              </a:xfrm>
              <a:custGeom>
                <a:avLst/>
                <a:gdLst>
                  <a:gd name="T0" fmla="*/ 19 w 40"/>
                  <a:gd name="T1" fmla="*/ 0 h 57"/>
                  <a:gd name="T2" fmla="*/ 26 w 40"/>
                  <a:gd name="T3" fmla="*/ 5 h 57"/>
                  <a:gd name="T4" fmla="*/ 31 w 40"/>
                  <a:gd name="T5" fmla="*/ 10 h 57"/>
                  <a:gd name="T6" fmla="*/ 31 w 40"/>
                  <a:gd name="T7" fmla="*/ 12 h 57"/>
                  <a:gd name="T8" fmla="*/ 31 w 40"/>
                  <a:gd name="T9" fmla="*/ 19 h 57"/>
                  <a:gd name="T10" fmla="*/ 36 w 40"/>
                  <a:gd name="T11" fmla="*/ 19 h 57"/>
                  <a:gd name="T12" fmla="*/ 40 w 40"/>
                  <a:gd name="T13" fmla="*/ 24 h 57"/>
                  <a:gd name="T14" fmla="*/ 40 w 40"/>
                  <a:gd name="T15" fmla="*/ 52 h 57"/>
                  <a:gd name="T16" fmla="*/ 36 w 40"/>
                  <a:gd name="T17" fmla="*/ 55 h 57"/>
                  <a:gd name="T18" fmla="*/ 31 w 40"/>
                  <a:gd name="T19" fmla="*/ 57 h 57"/>
                  <a:gd name="T20" fmla="*/ 24 w 40"/>
                  <a:gd name="T21" fmla="*/ 55 h 57"/>
                  <a:gd name="T22" fmla="*/ 21 w 40"/>
                  <a:gd name="T23" fmla="*/ 52 h 57"/>
                  <a:gd name="T24" fmla="*/ 19 w 40"/>
                  <a:gd name="T25" fmla="*/ 48 h 57"/>
                  <a:gd name="T26" fmla="*/ 14 w 40"/>
                  <a:gd name="T27" fmla="*/ 45 h 57"/>
                  <a:gd name="T28" fmla="*/ 14 w 40"/>
                  <a:gd name="T29" fmla="*/ 48 h 57"/>
                  <a:gd name="T30" fmla="*/ 12 w 40"/>
                  <a:gd name="T31" fmla="*/ 48 h 57"/>
                  <a:gd name="T32" fmla="*/ 12 w 40"/>
                  <a:gd name="T33" fmla="*/ 43 h 57"/>
                  <a:gd name="T34" fmla="*/ 10 w 40"/>
                  <a:gd name="T35" fmla="*/ 45 h 57"/>
                  <a:gd name="T36" fmla="*/ 7 w 40"/>
                  <a:gd name="T37" fmla="*/ 38 h 57"/>
                  <a:gd name="T38" fmla="*/ 7 w 40"/>
                  <a:gd name="T39" fmla="*/ 36 h 57"/>
                  <a:gd name="T40" fmla="*/ 5 w 40"/>
                  <a:gd name="T41" fmla="*/ 33 h 57"/>
                  <a:gd name="T42" fmla="*/ 3 w 40"/>
                  <a:gd name="T43" fmla="*/ 38 h 57"/>
                  <a:gd name="T44" fmla="*/ 3 w 40"/>
                  <a:gd name="T45" fmla="*/ 36 h 57"/>
                  <a:gd name="T46" fmla="*/ 0 w 40"/>
                  <a:gd name="T47" fmla="*/ 26 h 57"/>
                  <a:gd name="T48" fmla="*/ 3 w 40"/>
                  <a:gd name="T49" fmla="*/ 24 h 57"/>
                  <a:gd name="T50" fmla="*/ 10 w 40"/>
                  <a:gd name="T51" fmla="*/ 19 h 57"/>
                  <a:gd name="T52" fmla="*/ 7 w 40"/>
                  <a:gd name="T53" fmla="*/ 19 h 57"/>
                  <a:gd name="T54" fmla="*/ 7 w 40"/>
                  <a:gd name="T55" fmla="*/ 15 h 57"/>
                  <a:gd name="T56" fmla="*/ 10 w 40"/>
                  <a:gd name="T57" fmla="*/ 15 h 57"/>
                  <a:gd name="T58" fmla="*/ 7 w 40"/>
                  <a:gd name="T59" fmla="*/ 12 h 57"/>
                  <a:gd name="T60" fmla="*/ 5 w 40"/>
                  <a:gd name="T61" fmla="*/ 12 h 57"/>
                  <a:gd name="T62" fmla="*/ 12 w 40"/>
                  <a:gd name="T63" fmla="*/ 12 h 57"/>
                  <a:gd name="T64" fmla="*/ 17 w 40"/>
                  <a:gd name="T65" fmla="*/ 3 h 57"/>
                  <a:gd name="T66" fmla="*/ 21 w 40"/>
                  <a:gd name="T67" fmla="*/ 3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57"/>
                  <a:gd name="T104" fmla="*/ 40 w 40"/>
                  <a:gd name="T105" fmla="*/ 57 h 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57">
                    <a:moveTo>
                      <a:pt x="21" y="3"/>
                    </a:moveTo>
                    <a:lnTo>
                      <a:pt x="19" y="0"/>
                    </a:lnTo>
                    <a:lnTo>
                      <a:pt x="21" y="3"/>
                    </a:lnTo>
                    <a:lnTo>
                      <a:pt x="26" y="5"/>
                    </a:lnTo>
                    <a:lnTo>
                      <a:pt x="29" y="10"/>
                    </a:lnTo>
                    <a:lnTo>
                      <a:pt x="31" y="10"/>
                    </a:lnTo>
                    <a:lnTo>
                      <a:pt x="31" y="12"/>
                    </a:lnTo>
                    <a:lnTo>
                      <a:pt x="33" y="15"/>
                    </a:lnTo>
                    <a:lnTo>
                      <a:pt x="31" y="19"/>
                    </a:lnTo>
                    <a:lnTo>
                      <a:pt x="33" y="17"/>
                    </a:lnTo>
                    <a:lnTo>
                      <a:pt x="36" y="19"/>
                    </a:lnTo>
                    <a:lnTo>
                      <a:pt x="40" y="24"/>
                    </a:lnTo>
                    <a:lnTo>
                      <a:pt x="38" y="26"/>
                    </a:lnTo>
                    <a:lnTo>
                      <a:pt x="40" y="52"/>
                    </a:lnTo>
                    <a:lnTo>
                      <a:pt x="38" y="52"/>
                    </a:lnTo>
                    <a:lnTo>
                      <a:pt x="36" y="55"/>
                    </a:lnTo>
                    <a:lnTo>
                      <a:pt x="33" y="55"/>
                    </a:lnTo>
                    <a:lnTo>
                      <a:pt x="31" y="57"/>
                    </a:lnTo>
                    <a:lnTo>
                      <a:pt x="26" y="55"/>
                    </a:lnTo>
                    <a:lnTo>
                      <a:pt x="24" y="55"/>
                    </a:lnTo>
                    <a:lnTo>
                      <a:pt x="21" y="55"/>
                    </a:lnTo>
                    <a:lnTo>
                      <a:pt x="21" y="52"/>
                    </a:lnTo>
                    <a:lnTo>
                      <a:pt x="19" y="50"/>
                    </a:lnTo>
                    <a:lnTo>
                      <a:pt x="19" y="48"/>
                    </a:lnTo>
                    <a:lnTo>
                      <a:pt x="17" y="45"/>
                    </a:lnTo>
                    <a:lnTo>
                      <a:pt x="14" y="45"/>
                    </a:lnTo>
                    <a:lnTo>
                      <a:pt x="14" y="48"/>
                    </a:lnTo>
                    <a:lnTo>
                      <a:pt x="12" y="48"/>
                    </a:lnTo>
                    <a:lnTo>
                      <a:pt x="12" y="45"/>
                    </a:lnTo>
                    <a:lnTo>
                      <a:pt x="12" y="43"/>
                    </a:lnTo>
                    <a:lnTo>
                      <a:pt x="10" y="43"/>
                    </a:lnTo>
                    <a:lnTo>
                      <a:pt x="10" y="45"/>
                    </a:lnTo>
                    <a:lnTo>
                      <a:pt x="10" y="43"/>
                    </a:lnTo>
                    <a:lnTo>
                      <a:pt x="7" y="38"/>
                    </a:lnTo>
                    <a:lnTo>
                      <a:pt x="7" y="36"/>
                    </a:lnTo>
                    <a:lnTo>
                      <a:pt x="5" y="33"/>
                    </a:lnTo>
                    <a:lnTo>
                      <a:pt x="5" y="38"/>
                    </a:lnTo>
                    <a:lnTo>
                      <a:pt x="3" y="38"/>
                    </a:lnTo>
                    <a:lnTo>
                      <a:pt x="3" y="36"/>
                    </a:lnTo>
                    <a:lnTo>
                      <a:pt x="0" y="29"/>
                    </a:lnTo>
                    <a:lnTo>
                      <a:pt x="0" y="26"/>
                    </a:lnTo>
                    <a:lnTo>
                      <a:pt x="3" y="26"/>
                    </a:lnTo>
                    <a:lnTo>
                      <a:pt x="3" y="24"/>
                    </a:lnTo>
                    <a:lnTo>
                      <a:pt x="10" y="19"/>
                    </a:lnTo>
                    <a:lnTo>
                      <a:pt x="7" y="19"/>
                    </a:lnTo>
                    <a:lnTo>
                      <a:pt x="7" y="17"/>
                    </a:lnTo>
                    <a:lnTo>
                      <a:pt x="7" y="15"/>
                    </a:lnTo>
                    <a:lnTo>
                      <a:pt x="7" y="17"/>
                    </a:lnTo>
                    <a:lnTo>
                      <a:pt x="10" y="15"/>
                    </a:lnTo>
                    <a:lnTo>
                      <a:pt x="10" y="12"/>
                    </a:lnTo>
                    <a:lnTo>
                      <a:pt x="7" y="12"/>
                    </a:lnTo>
                    <a:lnTo>
                      <a:pt x="5" y="15"/>
                    </a:lnTo>
                    <a:lnTo>
                      <a:pt x="5" y="12"/>
                    </a:lnTo>
                    <a:lnTo>
                      <a:pt x="7" y="12"/>
                    </a:lnTo>
                    <a:lnTo>
                      <a:pt x="12" y="12"/>
                    </a:lnTo>
                    <a:lnTo>
                      <a:pt x="10" y="7"/>
                    </a:lnTo>
                    <a:lnTo>
                      <a:pt x="17" y="3"/>
                    </a:lnTo>
                    <a:lnTo>
                      <a:pt x="19" y="0"/>
                    </a:lnTo>
                    <a:lnTo>
                      <a:pt x="21" y="3"/>
                    </a:lnTo>
                  </a:path>
                </a:pathLst>
              </a:custGeom>
              <a:grpFill/>
              <a:ln w="9525">
                <a:noFill/>
                <a:round/>
                <a:headEnd/>
                <a:tailEnd/>
              </a:ln>
            </p:spPr>
            <p:txBody>
              <a:bodyPr/>
              <a:lstStyle/>
              <a:p>
                <a:pPr>
                  <a:defRPr/>
                </a:pPr>
                <a:endParaRPr lang="en-US" sz="1200" kern="0">
                  <a:solidFill>
                    <a:srgbClr val="0096D6"/>
                  </a:solidFill>
                </a:endParaRPr>
              </a:p>
            </p:txBody>
          </p:sp>
          <p:sp>
            <p:nvSpPr>
              <p:cNvPr id="2262" name="Freeform 1239"/>
              <p:cNvSpPr>
                <a:spLocks/>
              </p:cNvSpPr>
              <p:nvPr/>
            </p:nvSpPr>
            <p:spPr bwMode="auto">
              <a:xfrm>
                <a:off x="1725" y="1438"/>
                <a:ext cx="92" cy="85"/>
              </a:xfrm>
              <a:custGeom>
                <a:avLst/>
                <a:gdLst>
                  <a:gd name="T0" fmla="*/ 21 w 92"/>
                  <a:gd name="T1" fmla="*/ 2 h 85"/>
                  <a:gd name="T2" fmla="*/ 24 w 92"/>
                  <a:gd name="T3" fmla="*/ 5 h 85"/>
                  <a:gd name="T4" fmla="*/ 26 w 92"/>
                  <a:gd name="T5" fmla="*/ 7 h 85"/>
                  <a:gd name="T6" fmla="*/ 28 w 92"/>
                  <a:gd name="T7" fmla="*/ 12 h 85"/>
                  <a:gd name="T8" fmla="*/ 31 w 92"/>
                  <a:gd name="T9" fmla="*/ 21 h 85"/>
                  <a:gd name="T10" fmla="*/ 35 w 92"/>
                  <a:gd name="T11" fmla="*/ 14 h 85"/>
                  <a:gd name="T12" fmla="*/ 38 w 92"/>
                  <a:gd name="T13" fmla="*/ 19 h 85"/>
                  <a:gd name="T14" fmla="*/ 40 w 92"/>
                  <a:gd name="T15" fmla="*/ 24 h 85"/>
                  <a:gd name="T16" fmla="*/ 50 w 92"/>
                  <a:gd name="T17" fmla="*/ 26 h 85"/>
                  <a:gd name="T18" fmla="*/ 54 w 92"/>
                  <a:gd name="T19" fmla="*/ 33 h 85"/>
                  <a:gd name="T20" fmla="*/ 59 w 92"/>
                  <a:gd name="T21" fmla="*/ 35 h 85"/>
                  <a:gd name="T22" fmla="*/ 64 w 92"/>
                  <a:gd name="T23" fmla="*/ 38 h 85"/>
                  <a:gd name="T24" fmla="*/ 71 w 92"/>
                  <a:gd name="T25" fmla="*/ 45 h 85"/>
                  <a:gd name="T26" fmla="*/ 73 w 92"/>
                  <a:gd name="T27" fmla="*/ 54 h 85"/>
                  <a:gd name="T28" fmla="*/ 76 w 92"/>
                  <a:gd name="T29" fmla="*/ 59 h 85"/>
                  <a:gd name="T30" fmla="*/ 78 w 92"/>
                  <a:gd name="T31" fmla="*/ 59 h 85"/>
                  <a:gd name="T32" fmla="*/ 83 w 92"/>
                  <a:gd name="T33" fmla="*/ 57 h 85"/>
                  <a:gd name="T34" fmla="*/ 85 w 92"/>
                  <a:gd name="T35" fmla="*/ 59 h 85"/>
                  <a:gd name="T36" fmla="*/ 87 w 92"/>
                  <a:gd name="T37" fmla="*/ 64 h 85"/>
                  <a:gd name="T38" fmla="*/ 92 w 92"/>
                  <a:gd name="T39" fmla="*/ 66 h 85"/>
                  <a:gd name="T40" fmla="*/ 90 w 92"/>
                  <a:gd name="T41" fmla="*/ 66 h 85"/>
                  <a:gd name="T42" fmla="*/ 80 w 92"/>
                  <a:gd name="T43" fmla="*/ 76 h 85"/>
                  <a:gd name="T44" fmla="*/ 76 w 92"/>
                  <a:gd name="T45" fmla="*/ 73 h 85"/>
                  <a:gd name="T46" fmla="*/ 73 w 92"/>
                  <a:gd name="T47" fmla="*/ 73 h 85"/>
                  <a:gd name="T48" fmla="*/ 71 w 92"/>
                  <a:gd name="T49" fmla="*/ 71 h 85"/>
                  <a:gd name="T50" fmla="*/ 69 w 92"/>
                  <a:gd name="T51" fmla="*/ 68 h 85"/>
                  <a:gd name="T52" fmla="*/ 64 w 92"/>
                  <a:gd name="T53" fmla="*/ 68 h 85"/>
                  <a:gd name="T54" fmla="*/ 64 w 92"/>
                  <a:gd name="T55" fmla="*/ 64 h 85"/>
                  <a:gd name="T56" fmla="*/ 61 w 92"/>
                  <a:gd name="T57" fmla="*/ 61 h 85"/>
                  <a:gd name="T58" fmla="*/ 57 w 92"/>
                  <a:gd name="T59" fmla="*/ 61 h 85"/>
                  <a:gd name="T60" fmla="*/ 54 w 92"/>
                  <a:gd name="T61" fmla="*/ 61 h 85"/>
                  <a:gd name="T62" fmla="*/ 57 w 92"/>
                  <a:gd name="T63" fmla="*/ 54 h 85"/>
                  <a:gd name="T64" fmla="*/ 47 w 92"/>
                  <a:gd name="T65" fmla="*/ 57 h 85"/>
                  <a:gd name="T66" fmla="*/ 47 w 92"/>
                  <a:gd name="T67" fmla="*/ 64 h 85"/>
                  <a:gd name="T68" fmla="*/ 45 w 92"/>
                  <a:gd name="T69" fmla="*/ 66 h 85"/>
                  <a:gd name="T70" fmla="*/ 43 w 92"/>
                  <a:gd name="T71" fmla="*/ 68 h 85"/>
                  <a:gd name="T72" fmla="*/ 40 w 92"/>
                  <a:gd name="T73" fmla="*/ 73 h 85"/>
                  <a:gd name="T74" fmla="*/ 38 w 92"/>
                  <a:gd name="T75" fmla="*/ 78 h 85"/>
                  <a:gd name="T76" fmla="*/ 35 w 92"/>
                  <a:gd name="T77" fmla="*/ 78 h 85"/>
                  <a:gd name="T78" fmla="*/ 26 w 92"/>
                  <a:gd name="T79" fmla="*/ 85 h 85"/>
                  <a:gd name="T80" fmla="*/ 24 w 92"/>
                  <a:gd name="T81" fmla="*/ 85 h 85"/>
                  <a:gd name="T82" fmla="*/ 21 w 92"/>
                  <a:gd name="T83" fmla="*/ 71 h 85"/>
                  <a:gd name="T84" fmla="*/ 19 w 92"/>
                  <a:gd name="T85" fmla="*/ 64 h 85"/>
                  <a:gd name="T86" fmla="*/ 19 w 92"/>
                  <a:gd name="T87" fmla="*/ 68 h 85"/>
                  <a:gd name="T88" fmla="*/ 14 w 92"/>
                  <a:gd name="T89" fmla="*/ 71 h 85"/>
                  <a:gd name="T90" fmla="*/ 9 w 92"/>
                  <a:gd name="T91" fmla="*/ 68 h 85"/>
                  <a:gd name="T92" fmla="*/ 5 w 92"/>
                  <a:gd name="T93" fmla="*/ 73 h 85"/>
                  <a:gd name="T94" fmla="*/ 0 w 92"/>
                  <a:gd name="T95" fmla="*/ 73 h 85"/>
                  <a:gd name="T96" fmla="*/ 2 w 92"/>
                  <a:gd name="T97" fmla="*/ 64 h 85"/>
                  <a:gd name="T98" fmla="*/ 7 w 92"/>
                  <a:gd name="T99" fmla="*/ 61 h 85"/>
                  <a:gd name="T100" fmla="*/ 12 w 92"/>
                  <a:gd name="T101" fmla="*/ 52 h 85"/>
                  <a:gd name="T102" fmla="*/ 17 w 92"/>
                  <a:gd name="T103" fmla="*/ 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5"/>
                  <a:gd name="T158" fmla="*/ 92 w 9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5">
                    <a:moveTo>
                      <a:pt x="19" y="5"/>
                    </a:moveTo>
                    <a:lnTo>
                      <a:pt x="21" y="2"/>
                    </a:lnTo>
                    <a:lnTo>
                      <a:pt x="21" y="0"/>
                    </a:lnTo>
                    <a:lnTo>
                      <a:pt x="24" y="5"/>
                    </a:lnTo>
                    <a:lnTo>
                      <a:pt x="26" y="2"/>
                    </a:lnTo>
                    <a:lnTo>
                      <a:pt x="26" y="7"/>
                    </a:lnTo>
                    <a:lnTo>
                      <a:pt x="28" y="9"/>
                    </a:lnTo>
                    <a:lnTo>
                      <a:pt x="28" y="12"/>
                    </a:lnTo>
                    <a:lnTo>
                      <a:pt x="28" y="21"/>
                    </a:lnTo>
                    <a:lnTo>
                      <a:pt x="31" y="21"/>
                    </a:lnTo>
                    <a:lnTo>
                      <a:pt x="33" y="19"/>
                    </a:lnTo>
                    <a:lnTo>
                      <a:pt x="35" y="14"/>
                    </a:lnTo>
                    <a:lnTo>
                      <a:pt x="38" y="19"/>
                    </a:lnTo>
                    <a:lnTo>
                      <a:pt x="40" y="19"/>
                    </a:lnTo>
                    <a:lnTo>
                      <a:pt x="40" y="24"/>
                    </a:lnTo>
                    <a:lnTo>
                      <a:pt x="43" y="24"/>
                    </a:lnTo>
                    <a:lnTo>
                      <a:pt x="50" y="26"/>
                    </a:lnTo>
                    <a:lnTo>
                      <a:pt x="52" y="28"/>
                    </a:lnTo>
                    <a:lnTo>
                      <a:pt x="54" y="33"/>
                    </a:lnTo>
                    <a:lnTo>
                      <a:pt x="57" y="33"/>
                    </a:lnTo>
                    <a:lnTo>
                      <a:pt x="59" y="35"/>
                    </a:lnTo>
                    <a:lnTo>
                      <a:pt x="61" y="38"/>
                    </a:lnTo>
                    <a:lnTo>
                      <a:pt x="64" y="38"/>
                    </a:lnTo>
                    <a:lnTo>
                      <a:pt x="69" y="40"/>
                    </a:lnTo>
                    <a:lnTo>
                      <a:pt x="71" y="45"/>
                    </a:lnTo>
                    <a:lnTo>
                      <a:pt x="73" y="52"/>
                    </a:lnTo>
                    <a:lnTo>
                      <a:pt x="73" y="54"/>
                    </a:lnTo>
                    <a:lnTo>
                      <a:pt x="73" y="57"/>
                    </a:lnTo>
                    <a:lnTo>
                      <a:pt x="76" y="59"/>
                    </a:lnTo>
                    <a:lnTo>
                      <a:pt x="78" y="59"/>
                    </a:lnTo>
                    <a:lnTo>
                      <a:pt x="80" y="59"/>
                    </a:lnTo>
                    <a:lnTo>
                      <a:pt x="83" y="57"/>
                    </a:lnTo>
                    <a:lnTo>
                      <a:pt x="85" y="57"/>
                    </a:lnTo>
                    <a:lnTo>
                      <a:pt x="85" y="59"/>
                    </a:lnTo>
                    <a:lnTo>
                      <a:pt x="87" y="61"/>
                    </a:lnTo>
                    <a:lnTo>
                      <a:pt x="87" y="64"/>
                    </a:lnTo>
                    <a:lnTo>
                      <a:pt x="92" y="66"/>
                    </a:lnTo>
                    <a:lnTo>
                      <a:pt x="90" y="66"/>
                    </a:lnTo>
                    <a:lnTo>
                      <a:pt x="83" y="76"/>
                    </a:lnTo>
                    <a:lnTo>
                      <a:pt x="80" y="76"/>
                    </a:lnTo>
                    <a:lnTo>
                      <a:pt x="78" y="73"/>
                    </a:lnTo>
                    <a:lnTo>
                      <a:pt x="76" y="73"/>
                    </a:lnTo>
                    <a:lnTo>
                      <a:pt x="73" y="73"/>
                    </a:lnTo>
                    <a:lnTo>
                      <a:pt x="73" y="71"/>
                    </a:lnTo>
                    <a:lnTo>
                      <a:pt x="71" y="71"/>
                    </a:lnTo>
                    <a:lnTo>
                      <a:pt x="69" y="71"/>
                    </a:lnTo>
                    <a:lnTo>
                      <a:pt x="69" y="68"/>
                    </a:lnTo>
                    <a:lnTo>
                      <a:pt x="66" y="71"/>
                    </a:lnTo>
                    <a:lnTo>
                      <a:pt x="64" y="68"/>
                    </a:lnTo>
                    <a:lnTo>
                      <a:pt x="64" y="64"/>
                    </a:lnTo>
                    <a:lnTo>
                      <a:pt x="64" y="61"/>
                    </a:lnTo>
                    <a:lnTo>
                      <a:pt x="61" y="61"/>
                    </a:lnTo>
                    <a:lnTo>
                      <a:pt x="57" y="59"/>
                    </a:lnTo>
                    <a:lnTo>
                      <a:pt x="57" y="61"/>
                    </a:lnTo>
                    <a:lnTo>
                      <a:pt x="54" y="61"/>
                    </a:lnTo>
                    <a:lnTo>
                      <a:pt x="57" y="57"/>
                    </a:lnTo>
                    <a:lnTo>
                      <a:pt x="57" y="54"/>
                    </a:lnTo>
                    <a:lnTo>
                      <a:pt x="47" y="57"/>
                    </a:lnTo>
                    <a:lnTo>
                      <a:pt x="47" y="64"/>
                    </a:lnTo>
                    <a:lnTo>
                      <a:pt x="47" y="66"/>
                    </a:lnTo>
                    <a:lnTo>
                      <a:pt x="45" y="66"/>
                    </a:lnTo>
                    <a:lnTo>
                      <a:pt x="45" y="68"/>
                    </a:lnTo>
                    <a:lnTo>
                      <a:pt x="43" y="68"/>
                    </a:lnTo>
                    <a:lnTo>
                      <a:pt x="43" y="71"/>
                    </a:lnTo>
                    <a:lnTo>
                      <a:pt x="40" y="73"/>
                    </a:lnTo>
                    <a:lnTo>
                      <a:pt x="38" y="78"/>
                    </a:lnTo>
                    <a:lnTo>
                      <a:pt x="35" y="78"/>
                    </a:lnTo>
                    <a:lnTo>
                      <a:pt x="33" y="83"/>
                    </a:lnTo>
                    <a:lnTo>
                      <a:pt x="26" y="85"/>
                    </a:lnTo>
                    <a:lnTo>
                      <a:pt x="24" y="85"/>
                    </a:lnTo>
                    <a:lnTo>
                      <a:pt x="21" y="80"/>
                    </a:lnTo>
                    <a:lnTo>
                      <a:pt x="21" y="71"/>
                    </a:lnTo>
                    <a:lnTo>
                      <a:pt x="21" y="68"/>
                    </a:lnTo>
                    <a:lnTo>
                      <a:pt x="19" y="64"/>
                    </a:lnTo>
                    <a:lnTo>
                      <a:pt x="19" y="68"/>
                    </a:lnTo>
                    <a:lnTo>
                      <a:pt x="17" y="68"/>
                    </a:lnTo>
                    <a:lnTo>
                      <a:pt x="14" y="71"/>
                    </a:lnTo>
                    <a:lnTo>
                      <a:pt x="12" y="71"/>
                    </a:lnTo>
                    <a:lnTo>
                      <a:pt x="9" y="68"/>
                    </a:lnTo>
                    <a:lnTo>
                      <a:pt x="9" y="71"/>
                    </a:lnTo>
                    <a:lnTo>
                      <a:pt x="5" y="73"/>
                    </a:lnTo>
                    <a:lnTo>
                      <a:pt x="2" y="73"/>
                    </a:lnTo>
                    <a:lnTo>
                      <a:pt x="0" y="73"/>
                    </a:lnTo>
                    <a:lnTo>
                      <a:pt x="0" y="68"/>
                    </a:lnTo>
                    <a:lnTo>
                      <a:pt x="2" y="64"/>
                    </a:lnTo>
                    <a:lnTo>
                      <a:pt x="5" y="61"/>
                    </a:lnTo>
                    <a:lnTo>
                      <a:pt x="7" y="61"/>
                    </a:lnTo>
                    <a:lnTo>
                      <a:pt x="12" y="54"/>
                    </a:lnTo>
                    <a:lnTo>
                      <a:pt x="12" y="52"/>
                    </a:lnTo>
                    <a:lnTo>
                      <a:pt x="12" y="50"/>
                    </a:lnTo>
                    <a:lnTo>
                      <a:pt x="17" y="7"/>
                    </a:lnTo>
                    <a:lnTo>
                      <a:pt x="19" y="5"/>
                    </a:lnTo>
                    <a:close/>
                  </a:path>
                </a:pathLst>
              </a:custGeom>
              <a:grpFill/>
              <a:ln w="9525">
                <a:noFill/>
                <a:round/>
                <a:headEnd/>
                <a:tailEnd/>
              </a:ln>
            </p:spPr>
            <p:txBody>
              <a:bodyPr/>
              <a:lstStyle/>
              <a:p>
                <a:pPr>
                  <a:defRPr/>
                </a:pPr>
                <a:endParaRPr lang="en-US" sz="1200" kern="0">
                  <a:solidFill>
                    <a:srgbClr val="0096D6"/>
                  </a:solidFill>
                </a:endParaRPr>
              </a:p>
            </p:txBody>
          </p:sp>
          <p:sp>
            <p:nvSpPr>
              <p:cNvPr id="2263" name="Freeform 1240"/>
              <p:cNvSpPr>
                <a:spLocks/>
              </p:cNvSpPr>
              <p:nvPr/>
            </p:nvSpPr>
            <p:spPr bwMode="auto">
              <a:xfrm>
                <a:off x="1725" y="1438"/>
                <a:ext cx="92" cy="85"/>
              </a:xfrm>
              <a:custGeom>
                <a:avLst/>
                <a:gdLst>
                  <a:gd name="T0" fmla="*/ 21 w 92"/>
                  <a:gd name="T1" fmla="*/ 2 h 85"/>
                  <a:gd name="T2" fmla="*/ 24 w 92"/>
                  <a:gd name="T3" fmla="*/ 5 h 85"/>
                  <a:gd name="T4" fmla="*/ 26 w 92"/>
                  <a:gd name="T5" fmla="*/ 7 h 85"/>
                  <a:gd name="T6" fmla="*/ 28 w 92"/>
                  <a:gd name="T7" fmla="*/ 12 h 85"/>
                  <a:gd name="T8" fmla="*/ 31 w 92"/>
                  <a:gd name="T9" fmla="*/ 21 h 85"/>
                  <a:gd name="T10" fmla="*/ 35 w 92"/>
                  <a:gd name="T11" fmla="*/ 14 h 85"/>
                  <a:gd name="T12" fmla="*/ 38 w 92"/>
                  <a:gd name="T13" fmla="*/ 19 h 85"/>
                  <a:gd name="T14" fmla="*/ 40 w 92"/>
                  <a:gd name="T15" fmla="*/ 24 h 85"/>
                  <a:gd name="T16" fmla="*/ 50 w 92"/>
                  <a:gd name="T17" fmla="*/ 26 h 85"/>
                  <a:gd name="T18" fmla="*/ 54 w 92"/>
                  <a:gd name="T19" fmla="*/ 33 h 85"/>
                  <a:gd name="T20" fmla="*/ 59 w 92"/>
                  <a:gd name="T21" fmla="*/ 35 h 85"/>
                  <a:gd name="T22" fmla="*/ 64 w 92"/>
                  <a:gd name="T23" fmla="*/ 38 h 85"/>
                  <a:gd name="T24" fmla="*/ 71 w 92"/>
                  <a:gd name="T25" fmla="*/ 45 h 85"/>
                  <a:gd name="T26" fmla="*/ 73 w 92"/>
                  <a:gd name="T27" fmla="*/ 54 h 85"/>
                  <a:gd name="T28" fmla="*/ 76 w 92"/>
                  <a:gd name="T29" fmla="*/ 59 h 85"/>
                  <a:gd name="T30" fmla="*/ 78 w 92"/>
                  <a:gd name="T31" fmla="*/ 59 h 85"/>
                  <a:gd name="T32" fmla="*/ 83 w 92"/>
                  <a:gd name="T33" fmla="*/ 57 h 85"/>
                  <a:gd name="T34" fmla="*/ 85 w 92"/>
                  <a:gd name="T35" fmla="*/ 59 h 85"/>
                  <a:gd name="T36" fmla="*/ 87 w 92"/>
                  <a:gd name="T37" fmla="*/ 64 h 85"/>
                  <a:gd name="T38" fmla="*/ 92 w 92"/>
                  <a:gd name="T39" fmla="*/ 66 h 85"/>
                  <a:gd name="T40" fmla="*/ 90 w 92"/>
                  <a:gd name="T41" fmla="*/ 66 h 85"/>
                  <a:gd name="T42" fmla="*/ 80 w 92"/>
                  <a:gd name="T43" fmla="*/ 76 h 85"/>
                  <a:gd name="T44" fmla="*/ 76 w 92"/>
                  <a:gd name="T45" fmla="*/ 73 h 85"/>
                  <a:gd name="T46" fmla="*/ 73 w 92"/>
                  <a:gd name="T47" fmla="*/ 73 h 85"/>
                  <a:gd name="T48" fmla="*/ 71 w 92"/>
                  <a:gd name="T49" fmla="*/ 71 h 85"/>
                  <a:gd name="T50" fmla="*/ 69 w 92"/>
                  <a:gd name="T51" fmla="*/ 68 h 85"/>
                  <a:gd name="T52" fmla="*/ 64 w 92"/>
                  <a:gd name="T53" fmla="*/ 68 h 85"/>
                  <a:gd name="T54" fmla="*/ 64 w 92"/>
                  <a:gd name="T55" fmla="*/ 64 h 85"/>
                  <a:gd name="T56" fmla="*/ 61 w 92"/>
                  <a:gd name="T57" fmla="*/ 61 h 85"/>
                  <a:gd name="T58" fmla="*/ 57 w 92"/>
                  <a:gd name="T59" fmla="*/ 61 h 85"/>
                  <a:gd name="T60" fmla="*/ 54 w 92"/>
                  <a:gd name="T61" fmla="*/ 61 h 85"/>
                  <a:gd name="T62" fmla="*/ 57 w 92"/>
                  <a:gd name="T63" fmla="*/ 54 h 85"/>
                  <a:gd name="T64" fmla="*/ 47 w 92"/>
                  <a:gd name="T65" fmla="*/ 57 h 85"/>
                  <a:gd name="T66" fmla="*/ 47 w 92"/>
                  <a:gd name="T67" fmla="*/ 64 h 85"/>
                  <a:gd name="T68" fmla="*/ 45 w 92"/>
                  <a:gd name="T69" fmla="*/ 66 h 85"/>
                  <a:gd name="T70" fmla="*/ 43 w 92"/>
                  <a:gd name="T71" fmla="*/ 68 h 85"/>
                  <a:gd name="T72" fmla="*/ 40 w 92"/>
                  <a:gd name="T73" fmla="*/ 73 h 85"/>
                  <a:gd name="T74" fmla="*/ 38 w 92"/>
                  <a:gd name="T75" fmla="*/ 78 h 85"/>
                  <a:gd name="T76" fmla="*/ 35 w 92"/>
                  <a:gd name="T77" fmla="*/ 78 h 85"/>
                  <a:gd name="T78" fmla="*/ 26 w 92"/>
                  <a:gd name="T79" fmla="*/ 85 h 85"/>
                  <a:gd name="T80" fmla="*/ 24 w 92"/>
                  <a:gd name="T81" fmla="*/ 85 h 85"/>
                  <a:gd name="T82" fmla="*/ 21 w 92"/>
                  <a:gd name="T83" fmla="*/ 71 h 85"/>
                  <a:gd name="T84" fmla="*/ 19 w 92"/>
                  <a:gd name="T85" fmla="*/ 64 h 85"/>
                  <a:gd name="T86" fmla="*/ 19 w 92"/>
                  <a:gd name="T87" fmla="*/ 68 h 85"/>
                  <a:gd name="T88" fmla="*/ 14 w 92"/>
                  <a:gd name="T89" fmla="*/ 71 h 85"/>
                  <a:gd name="T90" fmla="*/ 9 w 92"/>
                  <a:gd name="T91" fmla="*/ 68 h 85"/>
                  <a:gd name="T92" fmla="*/ 5 w 92"/>
                  <a:gd name="T93" fmla="*/ 73 h 85"/>
                  <a:gd name="T94" fmla="*/ 0 w 92"/>
                  <a:gd name="T95" fmla="*/ 73 h 85"/>
                  <a:gd name="T96" fmla="*/ 2 w 92"/>
                  <a:gd name="T97" fmla="*/ 64 h 85"/>
                  <a:gd name="T98" fmla="*/ 7 w 92"/>
                  <a:gd name="T99" fmla="*/ 61 h 85"/>
                  <a:gd name="T100" fmla="*/ 12 w 92"/>
                  <a:gd name="T101" fmla="*/ 52 h 85"/>
                  <a:gd name="T102" fmla="*/ 17 w 92"/>
                  <a:gd name="T103" fmla="*/ 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5"/>
                  <a:gd name="T158" fmla="*/ 92 w 9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5">
                    <a:moveTo>
                      <a:pt x="19" y="5"/>
                    </a:moveTo>
                    <a:lnTo>
                      <a:pt x="21" y="2"/>
                    </a:lnTo>
                    <a:lnTo>
                      <a:pt x="21" y="0"/>
                    </a:lnTo>
                    <a:lnTo>
                      <a:pt x="24" y="5"/>
                    </a:lnTo>
                    <a:lnTo>
                      <a:pt x="26" y="2"/>
                    </a:lnTo>
                    <a:lnTo>
                      <a:pt x="26" y="7"/>
                    </a:lnTo>
                    <a:lnTo>
                      <a:pt x="28" y="9"/>
                    </a:lnTo>
                    <a:lnTo>
                      <a:pt x="28" y="12"/>
                    </a:lnTo>
                    <a:lnTo>
                      <a:pt x="28" y="21"/>
                    </a:lnTo>
                    <a:lnTo>
                      <a:pt x="31" y="21"/>
                    </a:lnTo>
                    <a:lnTo>
                      <a:pt x="33" y="19"/>
                    </a:lnTo>
                    <a:lnTo>
                      <a:pt x="35" y="14"/>
                    </a:lnTo>
                    <a:lnTo>
                      <a:pt x="38" y="19"/>
                    </a:lnTo>
                    <a:lnTo>
                      <a:pt x="40" y="19"/>
                    </a:lnTo>
                    <a:lnTo>
                      <a:pt x="40" y="24"/>
                    </a:lnTo>
                    <a:lnTo>
                      <a:pt x="43" y="24"/>
                    </a:lnTo>
                    <a:lnTo>
                      <a:pt x="50" y="26"/>
                    </a:lnTo>
                    <a:lnTo>
                      <a:pt x="52" y="28"/>
                    </a:lnTo>
                    <a:lnTo>
                      <a:pt x="54" y="33"/>
                    </a:lnTo>
                    <a:lnTo>
                      <a:pt x="57" y="33"/>
                    </a:lnTo>
                    <a:lnTo>
                      <a:pt x="59" y="35"/>
                    </a:lnTo>
                    <a:lnTo>
                      <a:pt x="61" y="38"/>
                    </a:lnTo>
                    <a:lnTo>
                      <a:pt x="64" y="38"/>
                    </a:lnTo>
                    <a:lnTo>
                      <a:pt x="69" y="40"/>
                    </a:lnTo>
                    <a:lnTo>
                      <a:pt x="71" y="45"/>
                    </a:lnTo>
                    <a:lnTo>
                      <a:pt x="73" y="52"/>
                    </a:lnTo>
                    <a:lnTo>
                      <a:pt x="73" y="54"/>
                    </a:lnTo>
                    <a:lnTo>
                      <a:pt x="73" y="57"/>
                    </a:lnTo>
                    <a:lnTo>
                      <a:pt x="76" y="59"/>
                    </a:lnTo>
                    <a:lnTo>
                      <a:pt x="78" y="59"/>
                    </a:lnTo>
                    <a:lnTo>
                      <a:pt x="80" y="59"/>
                    </a:lnTo>
                    <a:lnTo>
                      <a:pt x="83" y="57"/>
                    </a:lnTo>
                    <a:lnTo>
                      <a:pt x="85" y="57"/>
                    </a:lnTo>
                    <a:lnTo>
                      <a:pt x="85" y="59"/>
                    </a:lnTo>
                    <a:lnTo>
                      <a:pt x="87" y="61"/>
                    </a:lnTo>
                    <a:lnTo>
                      <a:pt x="87" y="64"/>
                    </a:lnTo>
                    <a:lnTo>
                      <a:pt x="92" y="66"/>
                    </a:lnTo>
                    <a:lnTo>
                      <a:pt x="90" y="66"/>
                    </a:lnTo>
                    <a:lnTo>
                      <a:pt x="83" y="76"/>
                    </a:lnTo>
                    <a:lnTo>
                      <a:pt x="80" y="76"/>
                    </a:lnTo>
                    <a:lnTo>
                      <a:pt x="78" y="73"/>
                    </a:lnTo>
                    <a:lnTo>
                      <a:pt x="76" y="73"/>
                    </a:lnTo>
                    <a:lnTo>
                      <a:pt x="73" y="73"/>
                    </a:lnTo>
                    <a:lnTo>
                      <a:pt x="73" y="71"/>
                    </a:lnTo>
                    <a:lnTo>
                      <a:pt x="71" y="71"/>
                    </a:lnTo>
                    <a:lnTo>
                      <a:pt x="69" y="71"/>
                    </a:lnTo>
                    <a:lnTo>
                      <a:pt x="69" y="68"/>
                    </a:lnTo>
                    <a:lnTo>
                      <a:pt x="66" y="71"/>
                    </a:lnTo>
                    <a:lnTo>
                      <a:pt x="64" y="68"/>
                    </a:lnTo>
                    <a:lnTo>
                      <a:pt x="64" y="64"/>
                    </a:lnTo>
                    <a:lnTo>
                      <a:pt x="64" y="61"/>
                    </a:lnTo>
                    <a:lnTo>
                      <a:pt x="61" y="61"/>
                    </a:lnTo>
                    <a:lnTo>
                      <a:pt x="57" y="59"/>
                    </a:lnTo>
                    <a:lnTo>
                      <a:pt x="57" y="61"/>
                    </a:lnTo>
                    <a:lnTo>
                      <a:pt x="54" y="61"/>
                    </a:lnTo>
                    <a:lnTo>
                      <a:pt x="57" y="57"/>
                    </a:lnTo>
                    <a:lnTo>
                      <a:pt x="57" y="54"/>
                    </a:lnTo>
                    <a:lnTo>
                      <a:pt x="47" y="57"/>
                    </a:lnTo>
                    <a:lnTo>
                      <a:pt x="47" y="64"/>
                    </a:lnTo>
                    <a:lnTo>
                      <a:pt x="47" y="66"/>
                    </a:lnTo>
                    <a:lnTo>
                      <a:pt x="45" y="66"/>
                    </a:lnTo>
                    <a:lnTo>
                      <a:pt x="45" y="68"/>
                    </a:lnTo>
                    <a:lnTo>
                      <a:pt x="43" y="68"/>
                    </a:lnTo>
                    <a:lnTo>
                      <a:pt x="43" y="71"/>
                    </a:lnTo>
                    <a:lnTo>
                      <a:pt x="40" y="73"/>
                    </a:lnTo>
                    <a:lnTo>
                      <a:pt x="38" y="78"/>
                    </a:lnTo>
                    <a:lnTo>
                      <a:pt x="35" y="78"/>
                    </a:lnTo>
                    <a:lnTo>
                      <a:pt x="33" y="83"/>
                    </a:lnTo>
                    <a:lnTo>
                      <a:pt x="26" y="85"/>
                    </a:lnTo>
                    <a:lnTo>
                      <a:pt x="24" y="85"/>
                    </a:lnTo>
                    <a:lnTo>
                      <a:pt x="21" y="80"/>
                    </a:lnTo>
                    <a:lnTo>
                      <a:pt x="21" y="71"/>
                    </a:lnTo>
                    <a:lnTo>
                      <a:pt x="21" y="68"/>
                    </a:lnTo>
                    <a:lnTo>
                      <a:pt x="19" y="64"/>
                    </a:lnTo>
                    <a:lnTo>
                      <a:pt x="19" y="68"/>
                    </a:lnTo>
                    <a:lnTo>
                      <a:pt x="17" y="68"/>
                    </a:lnTo>
                    <a:lnTo>
                      <a:pt x="14" y="71"/>
                    </a:lnTo>
                    <a:lnTo>
                      <a:pt x="12" y="71"/>
                    </a:lnTo>
                    <a:lnTo>
                      <a:pt x="9" y="68"/>
                    </a:lnTo>
                    <a:lnTo>
                      <a:pt x="9" y="71"/>
                    </a:lnTo>
                    <a:lnTo>
                      <a:pt x="5" y="73"/>
                    </a:lnTo>
                    <a:lnTo>
                      <a:pt x="2" y="73"/>
                    </a:lnTo>
                    <a:lnTo>
                      <a:pt x="0" y="73"/>
                    </a:lnTo>
                    <a:lnTo>
                      <a:pt x="0" y="68"/>
                    </a:lnTo>
                    <a:lnTo>
                      <a:pt x="2" y="64"/>
                    </a:lnTo>
                    <a:lnTo>
                      <a:pt x="5" y="61"/>
                    </a:lnTo>
                    <a:lnTo>
                      <a:pt x="7" y="61"/>
                    </a:lnTo>
                    <a:lnTo>
                      <a:pt x="12" y="54"/>
                    </a:lnTo>
                    <a:lnTo>
                      <a:pt x="12" y="52"/>
                    </a:lnTo>
                    <a:lnTo>
                      <a:pt x="12" y="50"/>
                    </a:lnTo>
                    <a:lnTo>
                      <a:pt x="17" y="7"/>
                    </a:lnTo>
                    <a:lnTo>
                      <a:pt x="19" y="5"/>
                    </a:lnTo>
                  </a:path>
                </a:pathLst>
              </a:custGeom>
              <a:grpFill/>
              <a:ln w="9525">
                <a:noFill/>
                <a:round/>
                <a:headEnd/>
                <a:tailEnd/>
              </a:ln>
            </p:spPr>
            <p:txBody>
              <a:bodyPr/>
              <a:lstStyle/>
              <a:p>
                <a:pPr>
                  <a:defRPr/>
                </a:pPr>
                <a:endParaRPr lang="en-US" sz="1200" kern="0">
                  <a:solidFill>
                    <a:srgbClr val="0096D6"/>
                  </a:solidFill>
                </a:endParaRPr>
              </a:p>
            </p:txBody>
          </p:sp>
          <p:sp>
            <p:nvSpPr>
              <p:cNvPr id="2264" name="Freeform 1241"/>
              <p:cNvSpPr>
                <a:spLocks/>
              </p:cNvSpPr>
              <p:nvPr/>
            </p:nvSpPr>
            <p:spPr bwMode="auto">
              <a:xfrm>
                <a:off x="1763" y="1431"/>
                <a:ext cx="14" cy="16"/>
              </a:xfrm>
              <a:custGeom>
                <a:avLst/>
                <a:gdLst>
                  <a:gd name="T0" fmla="*/ 7 w 14"/>
                  <a:gd name="T1" fmla="*/ 7 h 16"/>
                  <a:gd name="T2" fmla="*/ 7 w 14"/>
                  <a:gd name="T3" fmla="*/ 7 h 16"/>
                  <a:gd name="T4" fmla="*/ 9 w 14"/>
                  <a:gd name="T5" fmla="*/ 7 h 16"/>
                  <a:gd name="T6" fmla="*/ 9 w 14"/>
                  <a:gd name="T7" fmla="*/ 12 h 16"/>
                  <a:gd name="T8" fmla="*/ 12 w 14"/>
                  <a:gd name="T9" fmla="*/ 14 h 16"/>
                  <a:gd name="T10" fmla="*/ 14 w 14"/>
                  <a:gd name="T11" fmla="*/ 14 h 16"/>
                  <a:gd name="T12" fmla="*/ 14 w 14"/>
                  <a:gd name="T13" fmla="*/ 16 h 16"/>
                  <a:gd name="T14" fmla="*/ 9 w 14"/>
                  <a:gd name="T15" fmla="*/ 16 h 16"/>
                  <a:gd name="T16" fmla="*/ 7 w 14"/>
                  <a:gd name="T17" fmla="*/ 14 h 16"/>
                  <a:gd name="T18" fmla="*/ 5 w 14"/>
                  <a:gd name="T19" fmla="*/ 12 h 16"/>
                  <a:gd name="T20" fmla="*/ 2 w 14"/>
                  <a:gd name="T21" fmla="*/ 5 h 16"/>
                  <a:gd name="T22" fmla="*/ 0 w 14"/>
                  <a:gd name="T23" fmla="*/ 2 h 16"/>
                  <a:gd name="T24" fmla="*/ 0 w 14"/>
                  <a:gd name="T25" fmla="*/ 0 h 16"/>
                  <a:gd name="T26" fmla="*/ 0 w 14"/>
                  <a:gd name="T27" fmla="*/ 0 h 16"/>
                  <a:gd name="T28" fmla="*/ 2 w 14"/>
                  <a:gd name="T29" fmla="*/ 2 h 16"/>
                  <a:gd name="T30" fmla="*/ 7 w 14"/>
                  <a:gd name="T31" fmla="*/ 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6"/>
                  <a:gd name="T50" fmla="*/ 14 w 1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6">
                    <a:moveTo>
                      <a:pt x="7" y="7"/>
                    </a:moveTo>
                    <a:lnTo>
                      <a:pt x="7" y="7"/>
                    </a:lnTo>
                    <a:lnTo>
                      <a:pt x="9" y="7"/>
                    </a:lnTo>
                    <a:lnTo>
                      <a:pt x="9" y="12"/>
                    </a:lnTo>
                    <a:lnTo>
                      <a:pt x="12" y="14"/>
                    </a:lnTo>
                    <a:lnTo>
                      <a:pt x="14" y="14"/>
                    </a:lnTo>
                    <a:lnTo>
                      <a:pt x="14" y="16"/>
                    </a:lnTo>
                    <a:lnTo>
                      <a:pt x="9" y="16"/>
                    </a:lnTo>
                    <a:lnTo>
                      <a:pt x="7" y="14"/>
                    </a:lnTo>
                    <a:lnTo>
                      <a:pt x="5" y="12"/>
                    </a:lnTo>
                    <a:lnTo>
                      <a:pt x="2" y="5"/>
                    </a:lnTo>
                    <a:lnTo>
                      <a:pt x="0" y="2"/>
                    </a:lnTo>
                    <a:lnTo>
                      <a:pt x="0" y="0"/>
                    </a:lnTo>
                    <a:lnTo>
                      <a:pt x="2" y="2"/>
                    </a:lnTo>
                    <a:lnTo>
                      <a:pt x="7" y="7"/>
                    </a:lnTo>
                    <a:close/>
                  </a:path>
                </a:pathLst>
              </a:custGeom>
              <a:grpFill/>
              <a:ln w="9525">
                <a:noFill/>
                <a:round/>
                <a:headEnd/>
                <a:tailEnd/>
              </a:ln>
            </p:spPr>
            <p:txBody>
              <a:bodyPr/>
              <a:lstStyle/>
              <a:p>
                <a:pPr>
                  <a:defRPr/>
                </a:pPr>
                <a:endParaRPr lang="en-US" sz="1200" kern="0">
                  <a:solidFill>
                    <a:srgbClr val="0096D6"/>
                  </a:solidFill>
                </a:endParaRPr>
              </a:p>
            </p:txBody>
          </p:sp>
          <p:sp>
            <p:nvSpPr>
              <p:cNvPr id="2265" name="Freeform 1242"/>
              <p:cNvSpPr>
                <a:spLocks/>
              </p:cNvSpPr>
              <p:nvPr/>
            </p:nvSpPr>
            <p:spPr bwMode="auto">
              <a:xfrm>
                <a:off x="1763" y="1431"/>
                <a:ext cx="14" cy="16"/>
              </a:xfrm>
              <a:custGeom>
                <a:avLst/>
                <a:gdLst>
                  <a:gd name="T0" fmla="*/ 7 w 14"/>
                  <a:gd name="T1" fmla="*/ 7 h 16"/>
                  <a:gd name="T2" fmla="*/ 7 w 14"/>
                  <a:gd name="T3" fmla="*/ 7 h 16"/>
                  <a:gd name="T4" fmla="*/ 9 w 14"/>
                  <a:gd name="T5" fmla="*/ 7 h 16"/>
                  <a:gd name="T6" fmla="*/ 9 w 14"/>
                  <a:gd name="T7" fmla="*/ 12 h 16"/>
                  <a:gd name="T8" fmla="*/ 12 w 14"/>
                  <a:gd name="T9" fmla="*/ 14 h 16"/>
                  <a:gd name="T10" fmla="*/ 14 w 14"/>
                  <a:gd name="T11" fmla="*/ 14 h 16"/>
                  <a:gd name="T12" fmla="*/ 14 w 14"/>
                  <a:gd name="T13" fmla="*/ 16 h 16"/>
                  <a:gd name="T14" fmla="*/ 9 w 14"/>
                  <a:gd name="T15" fmla="*/ 16 h 16"/>
                  <a:gd name="T16" fmla="*/ 7 w 14"/>
                  <a:gd name="T17" fmla="*/ 14 h 16"/>
                  <a:gd name="T18" fmla="*/ 5 w 14"/>
                  <a:gd name="T19" fmla="*/ 12 h 16"/>
                  <a:gd name="T20" fmla="*/ 2 w 14"/>
                  <a:gd name="T21" fmla="*/ 5 h 16"/>
                  <a:gd name="T22" fmla="*/ 0 w 14"/>
                  <a:gd name="T23" fmla="*/ 2 h 16"/>
                  <a:gd name="T24" fmla="*/ 0 w 14"/>
                  <a:gd name="T25" fmla="*/ 0 h 16"/>
                  <a:gd name="T26" fmla="*/ 0 w 14"/>
                  <a:gd name="T27" fmla="*/ 0 h 16"/>
                  <a:gd name="T28" fmla="*/ 2 w 14"/>
                  <a:gd name="T29" fmla="*/ 2 h 16"/>
                  <a:gd name="T30" fmla="*/ 7 w 14"/>
                  <a:gd name="T31" fmla="*/ 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6"/>
                  <a:gd name="T50" fmla="*/ 14 w 1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6">
                    <a:moveTo>
                      <a:pt x="7" y="7"/>
                    </a:moveTo>
                    <a:lnTo>
                      <a:pt x="7" y="7"/>
                    </a:lnTo>
                    <a:lnTo>
                      <a:pt x="9" y="7"/>
                    </a:lnTo>
                    <a:lnTo>
                      <a:pt x="9" y="12"/>
                    </a:lnTo>
                    <a:lnTo>
                      <a:pt x="12" y="14"/>
                    </a:lnTo>
                    <a:lnTo>
                      <a:pt x="14" y="14"/>
                    </a:lnTo>
                    <a:lnTo>
                      <a:pt x="14" y="16"/>
                    </a:lnTo>
                    <a:lnTo>
                      <a:pt x="9" y="16"/>
                    </a:lnTo>
                    <a:lnTo>
                      <a:pt x="7" y="14"/>
                    </a:lnTo>
                    <a:lnTo>
                      <a:pt x="5" y="12"/>
                    </a:lnTo>
                    <a:lnTo>
                      <a:pt x="2" y="5"/>
                    </a:lnTo>
                    <a:lnTo>
                      <a:pt x="0" y="2"/>
                    </a:lnTo>
                    <a:lnTo>
                      <a:pt x="0" y="0"/>
                    </a:lnTo>
                    <a:lnTo>
                      <a:pt x="2" y="2"/>
                    </a:lnTo>
                    <a:lnTo>
                      <a:pt x="7" y="7"/>
                    </a:lnTo>
                  </a:path>
                </a:pathLst>
              </a:custGeom>
              <a:grpFill/>
              <a:ln w="9525">
                <a:noFill/>
                <a:round/>
                <a:headEnd/>
                <a:tailEnd/>
              </a:ln>
            </p:spPr>
            <p:txBody>
              <a:bodyPr/>
              <a:lstStyle/>
              <a:p>
                <a:pPr>
                  <a:defRPr/>
                </a:pPr>
                <a:endParaRPr lang="en-US" sz="1200" kern="0">
                  <a:solidFill>
                    <a:srgbClr val="0096D6"/>
                  </a:solidFill>
                </a:endParaRPr>
              </a:p>
            </p:txBody>
          </p:sp>
          <p:sp>
            <p:nvSpPr>
              <p:cNvPr id="2266" name="Freeform 1243"/>
              <p:cNvSpPr>
                <a:spLocks/>
              </p:cNvSpPr>
              <p:nvPr/>
            </p:nvSpPr>
            <p:spPr bwMode="auto">
              <a:xfrm>
                <a:off x="1857" y="1358"/>
                <a:ext cx="29" cy="37"/>
              </a:xfrm>
              <a:custGeom>
                <a:avLst/>
                <a:gdLst>
                  <a:gd name="T0" fmla="*/ 12 w 29"/>
                  <a:gd name="T1" fmla="*/ 0 h 37"/>
                  <a:gd name="T2" fmla="*/ 12 w 29"/>
                  <a:gd name="T3" fmla="*/ 0 h 37"/>
                  <a:gd name="T4" fmla="*/ 12 w 29"/>
                  <a:gd name="T5" fmla="*/ 0 h 37"/>
                  <a:gd name="T6" fmla="*/ 14 w 29"/>
                  <a:gd name="T7" fmla="*/ 2 h 37"/>
                  <a:gd name="T8" fmla="*/ 17 w 29"/>
                  <a:gd name="T9" fmla="*/ 0 h 37"/>
                  <a:gd name="T10" fmla="*/ 19 w 29"/>
                  <a:gd name="T11" fmla="*/ 0 h 37"/>
                  <a:gd name="T12" fmla="*/ 22 w 29"/>
                  <a:gd name="T13" fmla="*/ 2 h 37"/>
                  <a:gd name="T14" fmla="*/ 24 w 29"/>
                  <a:gd name="T15" fmla="*/ 2 h 37"/>
                  <a:gd name="T16" fmla="*/ 26 w 29"/>
                  <a:gd name="T17" fmla="*/ 2 h 37"/>
                  <a:gd name="T18" fmla="*/ 29 w 29"/>
                  <a:gd name="T19" fmla="*/ 7 h 37"/>
                  <a:gd name="T20" fmla="*/ 29 w 29"/>
                  <a:gd name="T21" fmla="*/ 28 h 37"/>
                  <a:gd name="T22" fmla="*/ 19 w 29"/>
                  <a:gd name="T23" fmla="*/ 35 h 37"/>
                  <a:gd name="T24" fmla="*/ 7 w 29"/>
                  <a:gd name="T25" fmla="*/ 37 h 37"/>
                  <a:gd name="T26" fmla="*/ 7 w 29"/>
                  <a:gd name="T27" fmla="*/ 37 h 37"/>
                  <a:gd name="T28" fmla="*/ 3 w 29"/>
                  <a:gd name="T29" fmla="*/ 35 h 37"/>
                  <a:gd name="T30" fmla="*/ 0 w 29"/>
                  <a:gd name="T31" fmla="*/ 30 h 37"/>
                  <a:gd name="T32" fmla="*/ 0 w 29"/>
                  <a:gd name="T33" fmla="*/ 16 h 37"/>
                  <a:gd name="T34" fmla="*/ 7 w 29"/>
                  <a:gd name="T35" fmla="*/ 2 h 37"/>
                  <a:gd name="T36" fmla="*/ 10 w 29"/>
                  <a:gd name="T37" fmla="*/ 2 h 37"/>
                  <a:gd name="T38" fmla="*/ 12 w 2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7"/>
                  <a:gd name="T62" fmla="*/ 29 w 2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7">
                    <a:moveTo>
                      <a:pt x="12" y="0"/>
                    </a:moveTo>
                    <a:lnTo>
                      <a:pt x="12" y="0"/>
                    </a:lnTo>
                    <a:lnTo>
                      <a:pt x="14" y="2"/>
                    </a:lnTo>
                    <a:lnTo>
                      <a:pt x="17" y="0"/>
                    </a:lnTo>
                    <a:lnTo>
                      <a:pt x="19" y="0"/>
                    </a:lnTo>
                    <a:lnTo>
                      <a:pt x="22" y="2"/>
                    </a:lnTo>
                    <a:lnTo>
                      <a:pt x="24" y="2"/>
                    </a:lnTo>
                    <a:lnTo>
                      <a:pt x="26" y="2"/>
                    </a:lnTo>
                    <a:lnTo>
                      <a:pt x="29" y="7"/>
                    </a:lnTo>
                    <a:lnTo>
                      <a:pt x="29" y="28"/>
                    </a:lnTo>
                    <a:lnTo>
                      <a:pt x="19" y="35"/>
                    </a:lnTo>
                    <a:lnTo>
                      <a:pt x="7" y="37"/>
                    </a:lnTo>
                    <a:lnTo>
                      <a:pt x="3" y="35"/>
                    </a:lnTo>
                    <a:lnTo>
                      <a:pt x="0" y="30"/>
                    </a:lnTo>
                    <a:lnTo>
                      <a:pt x="0" y="16"/>
                    </a:lnTo>
                    <a:lnTo>
                      <a:pt x="7" y="2"/>
                    </a:lnTo>
                    <a:lnTo>
                      <a:pt x="10" y="2"/>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2267" name="Freeform 1244"/>
              <p:cNvSpPr>
                <a:spLocks/>
              </p:cNvSpPr>
              <p:nvPr/>
            </p:nvSpPr>
            <p:spPr bwMode="auto">
              <a:xfrm>
                <a:off x="1857" y="1358"/>
                <a:ext cx="29" cy="37"/>
              </a:xfrm>
              <a:custGeom>
                <a:avLst/>
                <a:gdLst>
                  <a:gd name="T0" fmla="*/ 12 w 29"/>
                  <a:gd name="T1" fmla="*/ 0 h 37"/>
                  <a:gd name="T2" fmla="*/ 12 w 29"/>
                  <a:gd name="T3" fmla="*/ 0 h 37"/>
                  <a:gd name="T4" fmla="*/ 12 w 29"/>
                  <a:gd name="T5" fmla="*/ 0 h 37"/>
                  <a:gd name="T6" fmla="*/ 14 w 29"/>
                  <a:gd name="T7" fmla="*/ 2 h 37"/>
                  <a:gd name="T8" fmla="*/ 17 w 29"/>
                  <a:gd name="T9" fmla="*/ 0 h 37"/>
                  <a:gd name="T10" fmla="*/ 19 w 29"/>
                  <a:gd name="T11" fmla="*/ 0 h 37"/>
                  <a:gd name="T12" fmla="*/ 22 w 29"/>
                  <a:gd name="T13" fmla="*/ 2 h 37"/>
                  <a:gd name="T14" fmla="*/ 24 w 29"/>
                  <a:gd name="T15" fmla="*/ 2 h 37"/>
                  <a:gd name="T16" fmla="*/ 26 w 29"/>
                  <a:gd name="T17" fmla="*/ 2 h 37"/>
                  <a:gd name="T18" fmla="*/ 29 w 29"/>
                  <a:gd name="T19" fmla="*/ 7 h 37"/>
                  <a:gd name="T20" fmla="*/ 29 w 29"/>
                  <a:gd name="T21" fmla="*/ 28 h 37"/>
                  <a:gd name="T22" fmla="*/ 19 w 29"/>
                  <a:gd name="T23" fmla="*/ 35 h 37"/>
                  <a:gd name="T24" fmla="*/ 7 w 29"/>
                  <a:gd name="T25" fmla="*/ 37 h 37"/>
                  <a:gd name="T26" fmla="*/ 7 w 29"/>
                  <a:gd name="T27" fmla="*/ 37 h 37"/>
                  <a:gd name="T28" fmla="*/ 3 w 29"/>
                  <a:gd name="T29" fmla="*/ 35 h 37"/>
                  <a:gd name="T30" fmla="*/ 0 w 29"/>
                  <a:gd name="T31" fmla="*/ 30 h 37"/>
                  <a:gd name="T32" fmla="*/ 0 w 29"/>
                  <a:gd name="T33" fmla="*/ 16 h 37"/>
                  <a:gd name="T34" fmla="*/ 7 w 29"/>
                  <a:gd name="T35" fmla="*/ 2 h 37"/>
                  <a:gd name="T36" fmla="*/ 10 w 29"/>
                  <a:gd name="T37" fmla="*/ 2 h 37"/>
                  <a:gd name="T38" fmla="*/ 12 w 2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7"/>
                  <a:gd name="T62" fmla="*/ 29 w 2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7">
                    <a:moveTo>
                      <a:pt x="12" y="0"/>
                    </a:moveTo>
                    <a:lnTo>
                      <a:pt x="12" y="0"/>
                    </a:lnTo>
                    <a:lnTo>
                      <a:pt x="14" y="2"/>
                    </a:lnTo>
                    <a:lnTo>
                      <a:pt x="17" y="0"/>
                    </a:lnTo>
                    <a:lnTo>
                      <a:pt x="19" y="0"/>
                    </a:lnTo>
                    <a:lnTo>
                      <a:pt x="22" y="2"/>
                    </a:lnTo>
                    <a:lnTo>
                      <a:pt x="24" y="2"/>
                    </a:lnTo>
                    <a:lnTo>
                      <a:pt x="26" y="2"/>
                    </a:lnTo>
                    <a:lnTo>
                      <a:pt x="29" y="7"/>
                    </a:lnTo>
                    <a:lnTo>
                      <a:pt x="29" y="28"/>
                    </a:lnTo>
                    <a:lnTo>
                      <a:pt x="19" y="35"/>
                    </a:lnTo>
                    <a:lnTo>
                      <a:pt x="7" y="37"/>
                    </a:lnTo>
                    <a:lnTo>
                      <a:pt x="3" y="35"/>
                    </a:lnTo>
                    <a:lnTo>
                      <a:pt x="0" y="30"/>
                    </a:lnTo>
                    <a:lnTo>
                      <a:pt x="0" y="16"/>
                    </a:lnTo>
                    <a:lnTo>
                      <a:pt x="7" y="2"/>
                    </a:lnTo>
                    <a:lnTo>
                      <a:pt x="10" y="2"/>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2268" name="Freeform 1245"/>
              <p:cNvSpPr>
                <a:spLocks/>
              </p:cNvSpPr>
              <p:nvPr/>
            </p:nvSpPr>
            <p:spPr bwMode="auto">
              <a:xfrm>
                <a:off x="1890" y="1362"/>
                <a:ext cx="17" cy="14"/>
              </a:xfrm>
              <a:custGeom>
                <a:avLst/>
                <a:gdLst>
                  <a:gd name="T0" fmla="*/ 0 w 17"/>
                  <a:gd name="T1" fmla="*/ 5 h 14"/>
                  <a:gd name="T2" fmla="*/ 0 w 17"/>
                  <a:gd name="T3" fmla="*/ 5 h 14"/>
                  <a:gd name="T4" fmla="*/ 3 w 17"/>
                  <a:gd name="T5" fmla="*/ 3 h 14"/>
                  <a:gd name="T6" fmla="*/ 5 w 17"/>
                  <a:gd name="T7" fmla="*/ 0 h 14"/>
                  <a:gd name="T8" fmla="*/ 5 w 17"/>
                  <a:gd name="T9" fmla="*/ 5 h 14"/>
                  <a:gd name="T10" fmla="*/ 15 w 17"/>
                  <a:gd name="T11" fmla="*/ 7 h 14"/>
                  <a:gd name="T12" fmla="*/ 17 w 17"/>
                  <a:gd name="T13" fmla="*/ 12 h 14"/>
                  <a:gd name="T14" fmla="*/ 15 w 17"/>
                  <a:gd name="T15" fmla="*/ 14 h 14"/>
                  <a:gd name="T16" fmla="*/ 7 w 17"/>
                  <a:gd name="T17" fmla="*/ 14 h 14"/>
                  <a:gd name="T18" fmla="*/ 5 w 17"/>
                  <a:gd name="T19" fmla="*/ 14 h 14"/>
                  <a:gd name="T20" fmla="*/ 0 w 17"/>
                  <a:gd name="T21" fmla="*/ 10 h 14"/>
                  <a:gd name="T22" fmla="*/ 0 w 17"/>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0" y="5"/>
                    </a:moveTo>
                    <a:lnTo>
                      <a:pt x="0" y="5"/>
                    </a:lnTo>
                    <a:lnTo>
                      <a:pt x="3" y="3"/>
                    </a:lnTo>
                    <a:lnTo>
                      <a:pt x="5" y="0"/>
                    </a:lnTo>
                    <a:lnTo>
                      <a:pt x="5" y="5"/>
                    </a:lnTo>
                    <a:lnTo>
                      <a:pt x="15" y="7"/>
                    </a:lnTo>
                    <a:lnTo>
                      <a:pt x="17" y="12"/>
                    </a:lnTo>
                    <a:lnTo>
                      <a:pt x="15" y="14"/>
                    </a:lnTo>
                    <a:lnTo>
                      <a:pt x="7" y="14"/>
                    </a:lnTo>
                    <a:lnTo>
                      <a:pt x="5" y="14"/>
                    </a:lnTo>
                    <a:lnTo>
                      <a:pt x="0" y="10"/>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269" name="Freeform 1246"/>
              <p:cNvSpPr>
                <a:spLocks/>
              </p:cNvSpPr>
              <p:nvPr/>
            </p:nvSpPr>
            <p:spPr bwMode="auto">
              <a:xfrm>
                <a:off x="1890" y="1362"/>
                <a:ext cx="17" cy="14"/>
              </a:xfrm>
              <a:custGeom>
                <a:avLst/>
                <a:gdLst>
                  <a:gd name="T0" fmla="*/ 0 w 17"/>
                  <a:gd name="T1" fmla="*/ 5 h 14"/>
                  <a:gd name="T2" fmla="*/ 0 w 17"/>
                  <a:gd name="T3" fmla="*/ 5 h 14"/>
                  <a:gd name="T4" fmla="*/ 3 w 17"/>
                  <a:gd name="T5" fmla="*/ 3 h 14"/>
                  <a:gd name="T6" fmla="*/ 5 w 17"/>
                  <a:gd name="T7" fmla="*/ 0 h 14"/>
                  <a:gd name="T8" fmla="*/ 5 w 17"/>
                  <a:gd name="T9" fmla="*/ 5 h 14"/>
                  <a:gd name="T10" fmla="*/ 15 w 17"/>
                  <a:gd name="T11" fmla="*/ 7 h 14"/>
                  <a:gd name="T12" fmla="*/ 17 w 17"/>
                  <a:gd name="T13" fmla="*/ 12 h 14"/>
                  <a:gd name="T14" fmla="*/ 15 w 17"/>
                  <a:gd name="T15" fmla="*/ 14 h 14"/>
                  <a:gd name="T16" fmla="*/ 7 w 17"/>
                  <a:gd name="T17" fmla="*/ 14 h 14"/>
                  <a:gd name="T18" fmla="*/ 5 w 17"/>
                  <a:gd name="T19" fmla="*/ 14 h 14"/>
                  <a:gd name="T20" fmla="*/ 0 w 17"/>
                  <a:gd name="T21" fmla="*/ 10 h 14"/>
                  <a:gd name="T22" fmla="*/ 0 w 17"/>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0" y="5"/>
                    </a:moveTo>
                    <a:lnTo>
                      <a:pt x="0" y="5"/>
                    </a:lnTo>
                    <a:lnTo>
                      <a:pt x="3" y="3"/>
                    </a:lnTo>
                    <a:lnTo>
                      <a:pt x="5" y="0"/>
                    </a:lnTo>
                    <a:lnTo>
                      <a:pt x="5" y="5"/>
                    </a:lnTo>
                    <a:lnTo>
                      <a:pt x="15" y="7"/>
                    </a:lnTo>
                    <a:lnTo>
                      <a:pt x="17" y="12"/>
                    </a:lnTo>
                    <a:lnTo>
                      <a:pt x="15" y="14"/>
                    </a:lnTo>
                    <a:lnTo>
                      <a:pt x="7" y="14"/>
                    </a:lnTo>
                    <a:lnTo>
                      <a:pt x="5" y="14"/>
                    </a:lnTo>
                    <a:lnTo>
                      <a:pt x="0" y="10"/>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270" name="Freeform 1247"/>
              <p:cNvSpPr>
                <a:spLocks/>
              </p:cNvSpPr>
              <p:nvPr/>
            </p:nvSpPr>
            <p:spPr bwMode="auto">
              <a:xfrm>
                <a:off x="1829" y="1317"/>
                <a:ext cx="14" cy="19"/>
              </a:xfrm>
              <a:custGeom>
                <a:avLst/>
                <a:gdLst>
                  <a:gd name="T0" fmla="*/ 9 w 14"/>
                  <a:gd name="T1" fmla="*/ 10 h 19"/>
                  <a:gd name="T2" fmla="*/ 7 w 14"/>
                  <a:gd name="T3" fmla="*/ 17 h 19"/>
                  <a:gd name="T4" fmla="*/ 5 w 14"/>
                  <a:gd name="T5" fmla="*/ 19 h 19"/>
                  <a:gd name="T6" fmla="*/ 0 w 14"/>
                  <a:gd name="T7" fmla="*/ 19 h 19"/>
                  <a:gd name="T8" fmla="*/ 0 w 14"/>
                  <a:gd name="T9" fmla="*/ 17 h 19"/>
                  <a:gd name="T10" fmla="*/ 2 w 14"/>
                  <a:gd name="T11" fmla="*/ 12 h 19"/>
                  <a:gd name="T12" fmla="*/ 5 w 14"/>
                  <a:gd name="T13" fmla="*/ 10 h 19"/>
                  <a:gd name="T14" fmla="*/ 9 w 14"/>
                  <a:gd name="T15" fmla="*/ 3 h 19"/>
                  <a:gd name="T16" fmla="*/ 12 w 14"/>
                  <a:gd name="T17" fmla="*/ 0 h 19"/>
                  <a:gd name="T18" fmla="*/ 14 w 14"/>
                  <a:gd name="T19" fmla="*/ 3 h 19"/>
                  <a:gd name="T20" fmla="*/ 14 w 14"/>
                  <a:gd name="T21" fmla="*/ 5 h 19"/>
                  <a:gd name="T22" fmla="*/ 12 w 14"/>
                  <a:gd name="T23" fmla="*/ 8 h 19"/>
                  <a:gd name="T24" fmla="*/ 12 w 14"/>
                  <a:gd name="T25" fmla="*/ 8 h 19"/>
                  <a:gd name="T26" fmla="*/ 9 w 14"/>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9" y="10"/>
                    </a:moveTo>
                    <a:lnTo>
                      <a:pt x="7" y="17"/>
                    </a:lnTo>
                    <a:lnTo>
                      <a:pt x="5" y="19"/>
                    </a:lnTo>
                    <a:lnTo>
                      <a:pt x="0" y="19"/>
                    </a:lnTo>
                    <a:lnTo>
                      <a:pt x="0" y="17"/>
                    </a:lnTo>
                    <a:lnTo>
                      <a:pt x="2" y="12"/>
                    </a:lnTo>
                    <a:lnTo>
                      <a:pt x="5" y="10"/>
                    </a:lnTo>
                    <a:lnTo>
                      <a:pt x="9" y="3"/>
                    </a:lnTo>
                    <a:lnTo>
                      <a:pt x="12" y="0"/>
                    </a:lnTo>
                    <a:lnTo>
                      <a:pt x="14" y="3"/>
                    </a:lnTo>
                    <a:lnTo>
                      <a:pt x="14" y="5"/>
                    </a:lnTo>
                    <a:lnTo>
                      <a:pt x="12" y="8"/>
                    </a:lnTo>
                    <a:lnTo>
                      <a:pt x="9" y="10"/>
                    </a:lnTo>
                    <a:close/>
                  </a:path>
                </a:pathLst>
              </a:custGeom>
              <a:grpFill/>
              <a:ln w="9525">
                <a:noFill/>
                <a:round/>
                <a:headEnd/>
                <a:tailEnd/>
              </a:ln>
            </p:spPr>
            <p:txBody>
              <a:bodyPr/>
              <a:lstStyle/>
              <a:p>
                <a:pPr>
                  <a:defRPr/>
                </a:pPr>
                <a:endParaRPr lang="en-US" sz="1200" kern="0">
                  <a:solidFill>
                    <a:srgbClr val="0096D6"/>
                  </a:solidFill>
                </a:endParaRPr>
              </a:p>
            </p:txBody>
          </p:sp>
          <p:sp>
            <p:nvSpPr>
              <p:cNvPr id="2271" name="Freeform 1248"/>
              <p:cNvSpPr>
                <a:spLocks/>
              </p:cNvSpPr>
              <p:nvPr/>
            </p:nvSpPr>
            <p:spPr bwMode="auto">
              <a:xfrm>
                <a:off x="1829" y="1317"/>
                <a:ext cx="14" cy="19"/>
              </a:xfrm>
              <a:custGeom>
                <a:avLst/>
                <a:gdLst>
                  <a:gd name="T0" fmla="*/ 9 w 14"/>
                  <a:gd name="T1" fmla="*/ 10 h 19"/>
                  <a:gd name="T2" fmla="*/ 7 w 14"/>
                  <a:gd name="T3" fmla="*/ 17 h 19"/>
                  <a:gd name="T4" fmla="*/ 5 w 14"/>
                  <a:gd name="T5" fmla="*/ 19 h 19"/>
                  <a:gd name="T6" fmla="*/ 0 w 14"/>
                  <a:gd name="T7" fmla="*/ 19 h 19"/>
                  <a:gd name="T8" fmla="*/ 0 w 14"/>
                  <a:gd name="T9" fmla="*/ 17 h 19"/>
                  <a:gd name="T10" fmla="*/ 2 w 14"/>
                  <a:gd name="T11" fmla="*/ 12 h 19"/>
                  <a:gd name="T12" fmla="*/ 5 w 14"/>
                  <a:gd name="T13" fmla="*/ 10 h 19"/>
                  <a:gd name="T14" fmla="*/ 9 w 14"/>
                  <a:gd name="T15" fmla="*/ 3 h 19"/>
                  <a:gd name="T16" fmla="*/ 12 w 14"/>
                  <a:gd name="T17" fmla="*/ 0 h 19"/>
                  <a:gd name="T18" fmla="*/ 14 w 14"/>
                  <a:gd name="T19" fmla="*/ 3 h 19"/>
                  <a:gd name="T20" fmla="*/ 14 w 14"/>
                  <a:gd name="T21" fmla="*/ 5 h 19"/>
                  <a:gd name="T22" fmla="*/ 12 w 14"/>
                  <a:gd name="T23" fmla="*/ 8 h 19"/>
                  <a:gd name="T24" fmla="*/ 12 w 14"/>
                  <a:gd name="T25" fmla="*/ 8 h 19"/>
                  <a:gd name="T26" fmla="*/ 9 w 14"/>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9" y="10"/>
                    </a:moveTo>
                    <a:lnTo>
                      <a:pt x="7" y="17"/>
                    </a:lnTo>
                    <a:lnTo>
                      <a:pt x="5" y="19"/>
                    </a:lnTo>
                    <a:lnTo>
                      <a:pt x="0" y="19"/>
                    </a:lnTo>
                    <a:lnTo>
                      <a:pt x="0" y="17"/>
                    </a:lnTo>
                    <a:lnTo>
                      <a:pt x="2" y="12"/>
                    </a:lnTo>
                    <a:lnTo>
                      <a:pt x="5" y="10"/>
                    </a:lnTo>
                    <a:lnTo>
                      <a:pt x="9" y="3"/>
                    </a:lnTo>
                    <a:lnTo>
                      <a:pt x="12" y="0"/>
                    </a:lnTo>
                    <a:lnTo>
                      <a:pt x="14" y="3"/>
                    </a:lnTo>
                    <a:lnTo>
                      <a:pt x="14" y="5"/>
                    </a:lnTo>
                    <a:lnTo>
                      <a:pt x="12" y="8"/>
                    </a:lnTo>
                    <a:lnTo>
                      <a:pt x="9" y="10"/>
                    </a:lnTo>
                  </a:path>
                </a:pathLst>
              </a:custGeom>
              <a:grpFill/>
              <a:ln w="9525">
                <a:noFill/>
                <a:round/>
                <a:headEnd/>
                <a:tailEnd/>
              </a:ln>
            </p:spPr>
            <p:txBody>
              <a:bodyPr/>
              <a:lstStyle/>
              <a:p>
                <a:pPr>
                  <a:defRPr/>
                </a:pPr>
                <a:endParaRPr lang="en-US" sz="1200" kern="0">
                  <a:solidFill>
                    <a:srgbClr val="0096D6"/>
                  </a:solidFill>
                </a:endParaRPr>
              </a:p>
            </p:txBody>
          </p:sp>
          <p:sp>
            <p:nvSpPr>
              <p:cNvPr id="2272" name="Freeform 1249"/>
              <p:cNvSpPr>
                <a:spLocks/>
              </p:cNvSpPr>
              <p:nvPr/>
            </p:nvSpPr>
            <p:spPr bwMode="auto">
              <a:xfrm>
                <a:off x="1815" y="1303"/>
                <a:ext cx="14" cy="12"/>
              </a:xfrm>
              <a:custGeom>
                <a:avLst/>
                <a:gdLst>
                  <a:gd name="T0" fmla="*/ 2 w 14"/>
                  <a:gd name="T1" fmla="*/ 0 h 12"/>
                  <a:gd name="T2" fmla="*/ 4 w 14"/>
                  <a:gd name="T3" fmla="*/ 0 h 12"/>
                  <a:gd name="T4" fmla="*/ 4 w 14"/>
                  <a:gd name="T5" fmla="*/ 3 h 12"/>
                  <a:gd name="T6" fmla="*/ 7 w 14"/>
                  <a:gd name="T7" fmla="*/ 3 h 12"/>
                  <a:gd name="T8" fmla="*/ 9 w 14"/>
                  <a:gd name="T9" fmla="*/ 0 h 12"/>
                  <a:gd name="T10" fmla="*/ 9 w 14"/>
                  <a:gd name="T11" fmla="*/ 0 h 12"/>
                  <a:gd name="T12" fmla="*/ 12 w 14"/>
                  <a:gd name="T13" fmla="*/ 0 h 12"/>
                  <a:gd name="T14" fmla="*/ 14 w 14"/>
                  <a:gd name="T15" fmla="*/ 3 h 12"/>
                  <a:gd name="T16" fmla="*/ 14 w 14"/>
                  <a:gd name="T17" fmla="*/ 5 h 12"/>
                  <a:gd name="T18" fmla="*/ 7 w 14"/>
                  <a:gd name="T19" fmla="*/ 7 h 12"/>
                  <a:gd name="T20" fmla="*/ 4 w 14"/>
                  <a:gd name="T21" fmla="*/ 5 h 12"/>
                  <a:gd name="T22" fmla="*/ 4 w 14"/>
                  <a:gd name="T23" fmla="*/ 12 h 12"/>
                  <a:gd name="T24" fmla="*/ 0 w 14"/>
                  <a:gd name="T25" fmla="*/ 5 h 12"/>
                  <a:gd name="T26" fmla="*/ 0 w 14"/>
                  <a:gd name="T27" fmla="*/ 0 h 12"/>
                  <a:gd name="T28" fmla="*/ 2 w 1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2"/>
                  <a:gd name="T47" fmla="*/ 14 w 1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2">
                    <a:moveTo>
                      <a:pt x="2" y="0"/>
                    </a:moveTo>
                    <a:lnTo>
                      <a:pt x="4" y="0"/>
                    </a:lnTo>
                    <a:lnTo>
                      <a:pt x="4" y="3"/>
                    </a:lnTo>
                    <a:lnTo>
                      <a:pt x="7" y="3"/>
                    </a:lnTo>
                    <a:lnTo>
                      <a:pt x="9" y="0"/>
                    </a:lnTo>
                    <a:lnTo>
                      <a:pt x="12" y="0"/>
                    </a:lnTo>
                    <a:lnTo>
                      <a:pt x="14" y="3"/>
                    </a:lnTo>
                    <a:lnTo>
                      <a:pt x="14" y="5"/>
                    </a:lnTo>
                    <a:lnTo>
                      <a:pt x="7" y="7"/>
                    </a:lnTo>
                    <a:lnTo>
                      <a:pt x="4" y="5"/>
                    </a:lnTo>
                    <a:lnTo>
                      <a:pt x="4" y="12"/>
                    </a:lnTo>
                    <a:lnTo>
                      <a:pt x="0" y="5"/>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273" name="Freeform 1250"/>
              <p:cNvSpPr>
                <a:spLocks/>
              </p:cNvSpPr>
              <p:nvPr/>
            </p:nvSpPr>
            <p:spPr bwMode="auto">
              <a:xfrm>
                <a:off x="1815" y="1303"/>
                <a:ext cx="14" cy="12"/>
              </a:xfrm>
              <a:custGeom>
                <a:avLst/>
                <a:gdLst>
                  <a:gd name="T0" fmla="*/ 2 w 14"/>
                  <a:gd name="T1" fmla="*/ 0 h 12"/>
                  <a:gd name="T2" fmla="*/ 4 w 14"/>
                  <a:gd name="T3" fmla="*/ 0 h 12"/>
                  <a:gd name="T4" fmla="*/ 4 w 14"/>
                  <a:gd name="T5" fmla="*/ 3 h 12"/>
                  <a:gd name="T6" fmla="*/ 7 w 14"/>
                  <a:gd name="T7" fmla="*/ 3 h 12"/>
                  <a:gd name="T8" fmla="*/ 9 w 14"/>
                  <a:gd name="T9" fmla="*/ 0 h 12"/>
                  <a:gd name="T10" fmla="*/ 9 w 14"/>
                  <a:gd name="T11" fmla="*/ 0 h 12"/>
                  <a:gd name="T12" fmla="*/ 12 w 14"/>
                  <a:gd name="T13" fmla="*/ 0 h 12"/>
                  <a:gd name="T14" fmla="*/ 14 w 14"/>
                  <a:gd name="T15" fmla="*/ 3 h 12"/>
                  <a:gd name="T16" fmla="*/ 14 w 14"/>
                  <a:gd name="T17" fmla="*/ 5 h 12"/>
                  <a:gd name="T18" fmla="*/ 7 w 14"/>
                  <a:gd name="T19" fmla="*/ 7 h 12"/>
                  <a:gd name="T20" fmla="*/ 4 w 14"/>
                  <a:gd name="T21" fmla="*/ 5 h 12"/>
                  <a:gd name="T22" fmla="*/ 4 w 14"/>
                  <a:gd name="T23" fmla="*/ 12 h 12"/>
                  <a:gd name="T24" fmla="*/ 0 w 14"/>
                  <a:gd name="T25" fmla="*/ 5 h 12"/>
                  <a:gd name="T26" fmla="*/ 0 w 14"/>
                  <a:gd name="T27" fmla="*/ 0 h 12"/>
                  <a:gd name="T28" fmla="*/ 2 w 1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2"/>
                  <a:gd name="T47" fmla="*/ 14 w 1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2">
                    <a:moveTo>
                      <a:pt x="2" y="0"/>
                    </a:moveTo>
                    <a:lnTo>
                      <a:pt x="4" y="0"/>
                    </a:lnTo>
                    <a:lnTo>
                      <a:pt x="4" y="3"/>
                    </a:lnTo>
                    <a:lnTo>
                      <a:pt x="7" y="3"/>
                    </a:lnTo>
                    <a:lnTo>
                      <a:pt x="9" y="0"/>
                    </a:lnTo>
                    <a:lnTo>
                      <a:pt x="12" y="0"/>
                    </a:lnTo>
                    <a:lnTo>
                      <a:pt x="14" y="3"/>
                    </a:lnTo>
                    <a:lnTo>
                      <a:pt x="14" y="5"/>
                    </a:lnTo>
                    <a:lnTo>
                      <a:pt x="7" y="7"/>
                    </a:lnTo>
                    <a:lnTo>
                      <a:pt x="4" y="5"/>
                    </a:lnTo>
                    <a:lnTo>
                      <a:pt x="4" y="12"/>
                    </a:lnTo>
                    <a:lnTo>
                      <a:pt x="0" y="5"/>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274" name="Freeform 1251"/>
              <p:cNvSpPr>
                <a:spLocks/>
              </p:cNvSpPr>
              <p:nvPr/>
            </p:nvSpPr>
            <p:spPr bwMode="auto">
              <a:xfrm>
                <a:off x="1841" y="1514"/>
                <a:ext cx="12" cy="11"/>
              </a:xfrm>
              <a:custGeom>
                <a:avLst/>
                <a:gdLst>
                  <a:gd name="T0" fmla="*/ 0 w 12"/>
                  <a:gd name="T1" fmla="*/ 2 h 11"/>
                  <a:gd name="T2" fmla="*/ 0 w 12"/>
                  <a:gd name="T3" fmla="*/ 2 h 11"/>
                  <a:gd name="T4" fmla="*/ 0 w 12"/>
                  <a:gd name="T5" fmla="*/ 2 h 11"/>
                  <a:gd name="T6" fmla="*/ 2 w 12"/>
                  <a:gd name="T7" fmla="*/ 0 h 11"/>
                  <a:gd name="T8" fmla="*/ 7 w 12"/>
                  <a:gd name="T9" fmla="*/ 0 h 11"/>
                  <a:gd name="T10" fmla="*/ 7 w 12"/>
                  <a:gd name="T11" fmla="*/ 2 h 11"/>
                  <a:gd name="T12" fmla="*/ 9 w 12"/>
                  <a:gd name="T13" fmla="*/ 2 h 11"/>
                  <a:gd name="T14" fmla="*/ 12 w 12"/>
                  <a:gd name="T15" fmla="*/ 4 h 11"/>
                  <a:gd name="T16" fmla="*/ 12 w 12"/>
                  <a:gd name="T17" fmla="*/ 7 h 11"/>
                  <a:gd name="T18" fmla="*/ 9 w 12"/>
                  <a:gd name="T19" fmla="*/ 11 h 11"/>
                  <a:gd name="T20" fmla="*/ 0 w 12"/>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0" y="2"/>
                    </a:moveTo>
                    <a:lnTo>
                      <a:pt x="0" y="2"/>
                    </a:lnTo>
                    <a:lnTo>
                      <a:pt x="2" y="0"/>
                    </a:lnTo>
                    <a:lnTo>
                      <a:pt x="7" y="0"/>
                    </a:lnTo>
                    <a:lnTo>
                      <a:pt x="7" y="2"/>
                    </a:lnTo>
                    <a:lnTo>
                      <a:pt x="9" y="2"/>
                    </a:lnTo>
                    <a:lnTo>
                      <a:pt x="12" y="4"/>
                    </a:lnTo>
                    <a:lnTo>
                      <a:pt x="12" y="7"/>
                    </a:lnTo>
                    <a:lnTo>
                      <a:pt x="9" y="11"/>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275" name="Freeform 1252"/>
              <p:cNvSpPr>
                <a:spLocks/>
              </p:cNvSpPr>
              <p:nvPr/>
            </p:nvSpPr>
            <p:spPr bwMode="auto">
              <a:xfrm>
                <a:off x="1841" y="1514"/>
                <a:ext cx="12" cy="11"/>
              </a:xfrm>
              <a:custGeom>
                <a:avLst/>
                <a:gdLst>
                  <a:gd name="T0" fmla="*/ 0 w 12"/>
                  <a:gd name="T1" fmla="*/ 2 h 11"/>
                  <a:gd name="T2" fmla="*/ 0 w 12"/>
                  <a:gd name="T3" fmla="*/ 2 h 11"/>
                  <a:gd name="T4" fmla="*/ 0 w 12"/>
                  <a:gd name="T5" fmla="*/ 2 h 11"/>
                  <a:gd name="T6" fmla="*/ 2 w 12"/>
                  <a:gd name="T7" fmla="*/ 0 h 11"/>
                  <a:gd name="T8" fmla="*/ 7 w 12"/>
                  <a:gd name="T9" fmla="*/ 0 h 11"/>
                  <a:gd name="T10" fmla="*/ 7 w 12"/>
                  <a:gd name="T11" fmla="*/ 2 h 11"/>
                  <a:gd name="T12" fmla="*/ 9 w 12"/>
                  <a:gd name="T13" fmla="*/ 2 h 11"/>
                  <a:gd name="T14" fmla="*/ 12 w 12"/>
                  <a:gd name="T15" fmla="*/ 4 h 11"/>
                  <a:gd name="T16" fmla="*/ 12 w 12"/>
                  <a:gd name="T17" fmla="*/ 7 h 11"/>
                  <a:gd name="T18" fmla="*/ 9 w 12"/>
                  <a:gd name="T19" fmla="*/ 11 h 11"/>
                  <a:gd name="T20" fmla="*/ 0 w 12"/>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0" y="2"/>
                    </a:moveTo>
                    <a:lnTo>
                      <a:pt x="0" y="2"/>
                    </a:lnTo>
                    <a:lnTo>
                      <a:pt x="2" y="0"/>
                    </a:lnTo>
                    <a:lnTo>
                      <a:pt x="7" y="0"/>
                    </a:lnTo>
                    <a:lnTo>
                      <a:pt x="7" y="2"/>
                    </a:lnTo>
                    <a:lnTo>
                      <a:pt x="9" y="2"/>
                    </a:lnTo>
                    <a:lnTo>
                      <a:pt x="12" y="4"/>
                    </a:lnTo>
                    <a:lnTo>
                      <a:pt x="12" y="7"/>
                    </a:lnTo>
                    <a:lnTo>
                      <a:pt x="9" y="11"/>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276" name="Freeform 1253"/>
              <p:cNvSpPr>
                <a:spLocks/>
              </p:cNvSpPr>
              <p:nvPr/>
            </p:nvSpPr>
            <p:spPr bwMode="auto">
              <a:xfrm>
                <a:off x="1855" y="1506"/>
                <a:ext cx="9" cy="10"/>
              </a:xfrm>
              <a:custGeom>
                <a:avLst/>
                <a:gdLst>
                  <a:gd name="T0" fmla="*/ 0 w 9"/>
                  <a:gd name="T1" fmla="*/ 0 h 10"/>
                  <a:gd name="T2" fmla="*/ 7 w 9"/>
                  <a:gd name="T3" fmla="*/ 5 h 10"/>
                  <a:gd name="T4" fmla="*/ 9 w 9"/>
                  <a:gd name="T5" fmla="*/ 8 h 10"/>
                  <a:gd name="T6" fmla="*/ 9 w 9"/>
                  <a:gd name="T7" fmla="*/ 10 h 10"/>
                  <a:gd name="T8" fmla="*/ 7 w 9"/>
                  <a:gd name="T9" fmla="*/ 10 h 10"/>
                  <a:gd name="T10" fmla="*/ 0 w 9"/>
                  <a:gd name="T11" fmla="*/ 5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7" y="5"/>
                    </a:lnTo>
                    <a:lnTo>
                      <a:pt x="9" y="8"/>
                    </a:lnTo>
                    <a:lnTo>
                      <a:pt x="9" y="10"/>
                    </a:lnTo>
                    <a:lnTo>
                      <a:pt x="7" y="10"/>
                    </a:lnTo>
                    <a:lnTo>
                      <a:pt x="0"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77" name="Freeform 1254"/>
              <p:cNvSpPr>
                <a:spLocks/>
              </p:cNvSpPr>
              <p:nvPr/>
            </p:nvSpPr>
            <p:spPr bwMode="auto">
              <a:xfrm>
                <a:off x="1855" y="1506"/>
                <a:ext cx="9" cy="10"/>
              </a:xfrm>
              <a:custGeom>
                <a:avLst/>
                <a:gdLst>
                  <a:gd name="T0" fmla="*/ 0 w 9"/>
                  <a:gd name="T1" fmla="*/ 0 h 10"/>
                  <a:gd name="T2" fmla="*/ 7 w 9"/>
                  <a:gd name="T3" fmla="*/ 5 h 10"/>
                  <a:gd name="T4" fmla="*/ 9 w 9"/>
                  <a:gd name="T5" fmla="*/ 8 h 10"/>
                  <a:gd name="T6" fmla="*/ 9 w 9"/>
                  <a:gd name="T7" fmla="*/ 10 h 10"/>
                  <a:gd name="T8" fmla="*/ 7 w 9"/>
                  <a:gd name="T9" fmla="*/ 10 h 10"/>
                  <a:gd name="T10" fmla="*/ 0 w 9"/>
                  <a:gd name="T11" fmla="*/ 5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7" y="5"/>
                    </a:lnTo>
                    <a:lnTo>
                      <a:pt x="9" y="8"/>
                    </a:lnTo>
                    <a:lnTo>
                      <a:pt x="9" y="10"/>
                    </a:lnTo>
                    <a:lnTo>
                      <a:pt x="7" y="10"/>
                    </a:lnTo>
                    <a:lnTo>
                      <a:pt x="0"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78" name="Freeform 1255"/>
              <p:cNvSpPr>
                <a:spLocks/>
              </p:cNvSpPr>
              <p:nvPr/>
            </p:nvSpPr>
            <p:spPr bwMode="auto">
              <a:xfrm>
                <a:off x="1808" y="1136"/>
                <a:ext cx="63" cy="47"/>
              </a:xfrm>
              <a:custGeom>
                <a:avLst/>
                <a:gdLst>
                  <a:gd name="T0" fmla="*/ 26 w 63"/>
                  <a:gd name="T1" fmla="*/ 4 h 47"/>
                  <a:gd name="T2" fmla="*/ 30 w 63"/>
                  <a:gd name="T3" fmla="*/ 4 h 47"/>
                  <a:gd name="T4" fmla="*/ 35 w 63"/>
                  <a:gd name="T5" fmla="*/ 4 h 47"/>
                  <a:gd name="T6" fmla="*/ 49 w 63"/>
                  <a:gd name="T7" fmla="*/ 11 h 47"/>
                  <a:gd name="T8" fmla="*/ 49 w 63"/>
                  <a:gd name="T9" fmla="*/ 14 h 47"/>
                  <a:gd name="T10" fmla="*/ 49 w 63"/>
                  <a:gd name="T11" fmla="*/ 16 h 47"/>
                  <a:gd name="T12" fmla="*/ 52 w 63"/>
                  <a:gd name="T13" fmla="*/ 21 h 47"/>
                  <a:gd name="T14" fmla="*/ 54 w 63"/>
                  <a:gd name="T15" fmla="*/ 21 h 47"/>
                  <a:gd name="T16" fmla="*/ 61 w 63"/>
                  <a:gd name="T17" fmla="*/ 33 h 47"/>
                  <a:gd name="T18" fmla="*/ 61 w 63"/>
                  <a:gd name="T19" fmla="*/ 33 h 47"/>
                  <a:gd name="T20" fmla="*/ 61 w 63"/>
                  <a:gd name="T21" fmla="*/ 37 h 47"/>
                  <a:gd name="T22" fmla="*/ 63 w 63"/>
                  <a:gd name="T23" fmla="*/ 40 h 47"/>
                  <a:gd name="T24" fmla="*/ 61 w 63"/>
                  <a:gd name="T25" fmla="*/ 42 h 47"/>
                  <a:gd name="T26" fmla="*/ 52 w 63"/>
                  <a:gd name="T27" fmla="*/ 42 h 47"/>
                  <a:gd name="T28" fmla="*/ 45 w 63"/>
                  <a:gd name="T29" fmla="*/ 40 h 47"/>
                  <a:gd name="T30" fmla="*/ 35 w 63"/>
                  <a:gd name="T31" fmla="*/ 40 h 47"/>
                  <a:gd name="T32" fmla="*/ 26 w 63"/>
                  <a:gd name="T33" fmla="*/ 44 h 47"/>
                  <a:gd name="T34" fmla="*/ 21 w 63"/>
                  <a:gd name="T35" fmla="*/ 47 h 47"/>
                  <a:gd name="T36" fmla="*/ 11 w 63"/>
                  <a:gd name="T37" fmla="*/ 40 h 47"/>
                  <a:gd name="T38" fmla="*/ 9 w 63"/>
                  <a:gd name="T39" fmla="*/ 26 h 47"/>
                  <a:gd name="T40" fmla="*/ 2 w 63"/>
                  <a:gd name="T41" fmla="*/ 23 h 47"/>
                  <a:gd name="T42" fmla="*/ 0 w 63"/>
                  <a:gd name="T43" fmla="*/ 18 h 47"/>
                  <a:gd name="T44" fmla="*/ 0 w 63"/>
                  <a:gd name="T45" fmla="*/ 14 h 47"/>
                  <a:gd name="T46" fmla="*/ 2 w 63"/>
                  <a:gd name="T47" fmla="*/ 11 h 47"/>
                  <a:gd name="T48" fmla="*/ 2 w 63"/>
                  <a:gd name="T49" fmla="*/ 4 h 47"/>
                  <a:gd name="T50" fmla="*/ 4 w 63"/>
                  <a:gd name="T51" fmla="*/ 2 h 47"/>
                  <a:gd name="T52" fmla="*/ 7 w 63"/>
                  <a:gd name="T53" fmla="*/ 0 h 47"/>
                  <a:gd name="T54" fmla="*/ 9 w 63"/>
                  <a:gd name="T55" fmla="*/ 2 h 47"/>
                  <a:gd name="T56" fmla="*/ 11 w 63"/>
                  <a:gd name="T57" fmla="*/ 2 h 47"/>
                  <a:gd name="T58" fmla="*/ 26 w 63"/>
                  <a:gd name="T59" fmla="*/ 7 h 47"/>
                  <a:gd name="T60" fmla="*/ 26 w 63"/>
                  <a:gd name="T61" fmla="*/ 4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47"/>
                  <a:gd name="T95" fmla="*/ 63 w 63"/>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47">
                    <a:moveTo>
                      <a:pt x="26" y="4"/>
                    </a:moveTo>
                    <a:lnTo>
                      <a:pt x="30" y="4"/>
                    </a:lnTo>
                    <a:lnTo>
                      <a:pt x="35" y="4"/>
                    </a:lnTo>
                    <a:lnTo>
                      <a:pt x="49" y="11"/>
                    </a:lnTo>
                    <a:lnTo>
                      <a:pt x="49" y="14"/>
                    </a:lnTo>
                    <a:lnTo>
                      <a:pt x="49" y="16"/>
                    </a:lnTo>
                    <a:lnTo>
                      <a:pt x="52" y="21"/>
                    </a:lnTo>
                    <a:lnTo>
                      <a:pt x="54" y="21"/>
                    </a:lnTo>
                    <a:lnTo>
                      <a:pt x="61" y="33"/>
                    </a:lnTo>
                    <a:lnTo>
                      <a:pt x="61" y="37"/>
                    </a:lnTo>
                    <a:lnTo>
                      <a:pt x="63" y="40"/>
                    </a:lnTo>
                    <a:lnTo>
                      <a:pt x="61" y="42"/>
                    </a:lnTo>
                    <a:lnTo>
                      <a:pt x="52" y="42"/>
                    </a:lnTo>
                    <a:lnTo>
                      <a:pt x="45" y="40"/>
                    </a:lnTo>
                    <a:lnTo>
                      <a:pt x="35" y="40"/>
                    </a:lnTo>
                    <a:lnTo>
                      <a:pt x="26" y="44"/>
                    </a:lnTo>
                    <a:lnTo>
                      <a:pt x="21" y="47"/>
                    </a:lnTo>
                    <a:lnTo>
                      <a:pt x="11" y="40"/>
                    </a:lnTo>
                    <a:lnTo>
                      <a:pt x="9" y="26"/>
                    </a:lnTo>
                    <a:lnTo>
                      <a:pt x="2" y="23"/>
                    </a:lnTo>
                    <a:lnTo>
                      <a:pt x="0" y="18"/>
                    </a:lnTo>
                    <a:lnTo>
                      <a:pt x="0" y="14"/>
                    </a:lnTo>
                    <a:lnTo>
                      <a:pt x="2" y="11"/>
                    </a:lnTo>
                    <a:lnTo>
                      <a:pt x="2" y="4"/>
                    </a:lnTo>
                    <a:lnTo>
                      <a:pt x="4" y="2"/>
                    </a:lnTo>
                    <a:lnTo>
                      <a:pt x="7" y="0"/>
                    </a:lnTo>
                    <a:lnTo>
                      <a:pt x="9" y="2"/>
                    </a:lnTo>
                    <a:lnTo>
                      <a:pt x="11" y="2"/>
                    </a:lnTo>
                    <a:lnTo>
                      <a:pt x="26" y="7"/>
                    </a:lnTo>
                    <a:lnTo>
                      <a:pt x="26" y="4"/>
                    </a:lnTo>
                    <a:close/>
                  </a:path>
                </a:pathLst>
              </a:custGeom>
              <a:grpFill/>
              <a:ln w="9525">
                <a:noFill/>
                <a:round/>
                <a:headEnd/>
                <a:tailEnd/>
              </a:ln>
            </p:spPr>
            <p:txBody>
              <a:bodyPr/>
              <a:lstStyle/>
              <a:p>
                <a:pPr>
                  <a:defRPr/>
                </a:pPr>
                <a:endParaRPr lang="en-US" sz="1200" kern="0">
                  <a:solidFill>
                    <a:srgbClr val="0096D6"/>
                  </a:solidFill>
                </a:endParaRPr>
              </a:p>
            </p:txBody>
          </p:sp>
          <p:sp>
            <p:nvSpPr>
              <p:cNvPr id="2279" name="Freeform 1256"/>
              <p:cNvSpPr>
                <a:spLocks/>
              </p:cNvSpPr>
              <p:nvPr/>
            </p:nvSpPr>
            <p:spPr bwMode="auto">
              <a:xfrm>
                <a:off x="1808" y="1136"/>
                <a:ext cx="63" cy="47"/>
              </a:xfrm>
              <a:custGeom>
                <a:avLst/>
                <a:gdLst>
                  <a:gd name="T0" fmla="*/ 26 w 63"/>
                  <a:gd name="T1" fmla="*/ 4 h 47"/>
                  <a:gd name="T2" fmla="*/ 30 w 63"/>
                  <a:gd name="T3" fmla="*/ 4 h 47"/>
                  <a:gd name="T4" fmla="*/ 35 w 63"/>
                  <a:gd name="T5" fmla="*/ 4 h 47"/>
                  <a:gd name="T6" fmla="*/ 49 w 63"/>
                  <a:gd name="T7" fmla="*/ 11 h 47"/>
                  <a:gd name="T8" fmla="*/ 49 w 63"/>
                  <a:gd name="T9" fmla="*/ 14 h 47"/>
                  <a:gd name="T10" fmla="*/ 49 w 63"/>
                  <a:gd name="T11" fmla="*/ 16 h 47"/>
                  <a:gd name="T12" fmla="*/ 52 w 63"/>
                  <a:gd name="T13" fmla="*/ 21 h 47"/>
                  <a:gd name="T14" fmla="*/ 54 w 63"/>
                  <a:gd name="T15" fmla="*/ 21 h 47"/>
                  <a:gd name="T16" fmla="*/ 61 w 63"/>
                  <a:gd name="T17" fmla="*/ 33 h 47"/>
                  <a:gd name="T18" fmla="*/ 61 w 63"/>
                  <a:gd name="T19" fmla="*/ 33 h 47"/>
                  <a:gd name="T20" fmla="*/ 61 w 63"/>
                  <a:gd name="T21" fmla="*/ 37 h 47"/>
                  <a:gd name="T22" fmla="*/ 63 w 63"/>
                  <a:gd name="T23" fmla="*/ 40 h 47"/>
                  <a:gd name="T24" fmla="*/ 61 w 63"/>
                  <a:gd name="T25" fmla="*/ 42 h 47"/>
                  <a:gd name="T26" fmla="*/ 52 w 63"/>
                  <a:gd name="T27" fmla="*/ 42 h 47"/>
                  <a:gd name="T28" fmla="*/ 45 w 63"/>
                  <a:gd name="T29" fmla="*/ 40 h 47"/>
                  <a:gd name="T30" fmla="*/ 35 w 63"/>
                  <a:gd name="T31" fmla="*/ 40 h 47"/>
                  <a:gd name="T32" fmla="*/ 26 w 63"/>
                  <a:gd name="T33" fmla="*/ 44 h 47"/>
                  <a:gd name="T34" fmla="*/ 21 w 63"/>
                  <a:gd name="T35" fmla="*/ 47 h 47"/>
                  <a:gd name="T36" fmla="*/ 11 w 63"/>
                  <a:gd name="T37" fmla="*/ 40 h 47"/>
                  <a:gd name="T38" fmla="*/ 9 w 63"/>
                  <a:gd name="T39" fmla="*/ 26 h 47"/>
                  <a:gd name="T40" fmla="*/ 2 w 63"/>
                  <a:gd name="T41" fmla="*/ 23 h 47"/>
                  <a:gd name="T42" fmla="*/ 0 w 63"/>
                  <a:gd name="T43" fmla="*/ 18 h 47"/>
                  <a:gd name="T44" fmla="*/ 0 w 63"/>
                  <a:gd name="T45" fmla="*/ 14 h 47"/>
                  <a:gd name="T46" fmla="*/ 2 w 63"/>
                  <a:gd name="T47" fmla="*/ 11 h 47"/>
                  <a:gd name="T48" fmla="*/ 2 w 63"/>
                  <a:gd name="T49" fmla="*/ 4 h 47"/>
                  <a:gd name="T50" fmla="*/ 4 w 63"/>
                  <a:gd name="T51" fmla="*/ 2 h 47"/>
                  <a:gd name="T52" fmla="*/ 7 w 63"/>
                  <a:gd name="T53" fmla="*/ 0 h 47"/>
                  <a:gd name="T54" fmla="*/ 9 w 63"/>
                  <a:gd name="T55" fmla="*/ 2 h 47"/>
                  <a:gd name="T56" fmla="*/ 11 w 63"/>
                  <a:gd name="T57" fmla="*/ 2 h 47"/>
                  <a:gd name="T58" fmla="*/ 26 w 63"/>
                  <a:gd name="T59" fmla="*/ 7 h 47"/>
                  <a:gd name="T60" fmla="*/ 26 w 63"/>
                  <a:gd name="T61" fmla="*/ 4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47"/>
                  <a:gd name="T95" fmla="*/ 63 w 63"/>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47">
                    <a:moveTo>
                      <a:pt x="26" y="4"/>
                    </a:moveTo>
                    <a:lnTo>
                      <a:pt x="30" y="4"/>
                    </a:lnTo>
                    <a:lnTo>
                      <a:pt x="35" y="4"/>
                    </a:lnTo>
                    <a:lnTo>
                      <a:pt x="49" y="11"/>
                    </a:lnTo>
                    <a:lnTo>
                      <a:pt x="49" y="14"/>
                    </a:lnTo>
                    <a:lnTo>
                      <a:pt x="49" y="16"/>
                    </a:lnTo>
                    <a:lnTo>
                      <a:pt x="52" y="21"/>
                    </a:lnTo>
                    <a:lnTo>
                      <a:pt x="54" y="21"/>
                    </a:lnTo>
                    <a:lnTo>
                      <a:pt x="61" y="33"/>
                    </a:lnTo>
                    <a:lnTo>
                      <a:pt x="61" y="37"/>
                    </a:lnTo>
                    <a:lnTo>
                      <a:pt x="63" y="40"/>
                    </a:lnTo>
                    <a:lnTo>
                      <a:pt x="61" y="42"/>
                    </a:lnTo>
                    <a:lnTo>
                      <a:pt x="52" y="42"/>
                    </a:lnTo>
                    <a:lnTo>
                      <a:pt x="45" y="40"/>
                    </a:lnTo>
                    <a:lnTo>
                      <a:pt x="35" y="40"/>
                    </a:lnTo>
                    <a:lnTo>
                      <a:pt x="26" y="44"/>
                    </a:lnTo>
                    <a:lnTo>
                      <a:pt x="21" y="47"/>
                    </a:lnTo>
                    <a:lnTo>
                      <a:pt x="11" y="40"/>
                    </a:lnTo>
                    <a:lnTo>
                      <a:pt x="9" y="26"/>
                    </a:lnTo>
                    <a:lnTo>
                      <a:pt x="2" y="23"/>
                    </a:lnTo>
                    <a:lnTo>
                      <a:pt x="0" y="18"/>
                    </a:lnTo>
                    <a:lnTo>
                      <a:pt x="0" y="14"/>
                    </a:lnTo>
                    <a:lnTo>
                      <a:pt x="2" y="11"/>
                    </a:lnTo>
                    <a:lnTo>
                      <a:pt x="2" y="4"/>
                    </a:lnTo>
                    <a:lnTo>
                      <a:pt x="4" y="2"/>
                    </a:lnTo>
                    <a:lnTo>
                      <a:pt x="7" y="0"/>
                    </a:lnTo>
                    <a:lnTo>
                      <a:pt x="9" y="2"/>
                    </a:lnTo>
                    <a:lnTo>
                      <a:pt x="11" y="2"/>
                    </a:lnTo>
                    <a:lnTo>
                      <a:pt x="26" y="7"/>
                    </a:lnTo>
                    <a:lnTo>
                      <a:pt x="26" y="4"/>
                    </a:lnTo>
                  </a:path>
                </a:pathLst>
              </a:custGeom>
              <a:grpFill/>
              <a:ln w="9525">
                <a:noFill/>
                <a:round/>
                <a:headEnd/>
                <a:tailEnd/>
              </a:ln>
            </p:spPr>
            <p:txBody>
              <a:bodyPr/>
              <a:lstStyle/>
              <a:p>
                <a:pPr>
                  <a:defRPr/>
                </a:pPr>
                <a:endParaRPr lang="en-US" sz="1200" kern="0">
                  <a:solidFill>
                    <a:srgbClr val="0096D6"/>
                  </a:solidFill>
                </a:endParaRPr>
              </a:p>
            </p:txBody>
          </p:sp>
          <p:sp>
            <p:nvSpPr>
              <p:cNvPr id="2280" name="Freeform 1257"/>
              <p:cNvSpPr>
                <a:spLocks/>
              </p:cNvSpPr>
              <p:nvPr/>
            </p:nvSpPr>
            <p:spPr bwMode="auto">
              <a:xfrm>
                <a:off x="1770" y="1530"/>
                <a:ext cx="24" cy="24"/>
              </a:xfrm>
              <a:custGeom>
                <a:avLst/>
                <a:gdLst>
                  <a:gd name="T0" fmla="*/ 16 w 24"/>
                  <a:gd name="T1" fmla="*/ 0 h 24"/>
                  <a:gd name="T2" fmla="*/ 9 w 24"/>
                  <a:gd name="T3" fmla="*/ 2 h 24"/>
                  <a:gd name="T4" fmla="*/ 7 w 24"/>
                  <a:gd name="T5" fmla="*/ 5 h 24"/>
                  <a:gd name="T6" fmla="*/ 0 w 24"/>
                  <a:gd name="T7" fmla="*/ 19 h 24"/>
                  <a:gd name="T8" fmla="*/ 0 w 24"/>
                  <a:gd name="T9" fmla="*/ 24 h 24"/>
                  <a:gd name="T10" fmla="*/ 2 w 24"/>
                  <a:gd name="T11" fmla="*/ 24 h 24"/>
                  <a:gd name="T12" fmla="*/ 5 w 24"/>
                  <a:gd name="T13" fmla="*/ 21 h 24"/>
                  <a:gd name="T14" fmla="*/ 9 w 24"/>
                  <a:gd name="T15" fmla="*/ 21 h 24"/>
                  <a:gd name="T16" fmla="*/ 9 w 24"/>
                  <a:gd name="T17" fmla="*/ 19 h 24"/>
                  <a:gd name="T18" fmla="*/ 14 w 24"/>
                  <a:gd name="T19" fmla="*/ 17 h 24"/>
                  <a:gd name="T20" fmla="*/ 14 w 24"/>
                  <a:gd name="T21" fmla="*/ 14 h 24"/>
                  <a:gd name="T22" fmla="*/ 14 w 24"/>
                  <a:gd name="T23" fmla="*/ 12 h 24"/>
                  <a:gd name="T24" fmla="*/ 16 w 24"/>
                  <a:gd name="T25" fmla="*/ 12 h 24"/>
                  <a:gd name="T26" fmla="*/ 24 w 24"/>
                  <a:gd name="T27" fmla="*/ 7 h 24"/>
                  <a:gd name="T28" fmla="*/ 24 w 24"/>
                  <a:gd name="T29" fmla="*/ 5 h 24"/>
                  <a:gd name="T30" fmla="*/ 24 w 24"/>
                  <a:gd name="T31" fmla="*/ 2 h 24"/>
                  <a:gd name="T32" fmla="*/ 24 w 24"/>
                  <a:gd name="T33" fmla="*/ 0 h 24"/>
                  <a:gd name="T34" fmla="*/ 19 w 24"/>
                  <a:gd name="T35" fmla="*/ 0 h 24"/>
                  <a:gd name="T36" fmla="*/ 16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16" y="0"/>
                    </a:moveTo>
                    <a:lnTo>
                      <a:pt x="9" y="2"/>
                    </a:lnTo>
                    <a:lnTo>
                      <a:pt x="7" y="5"/>
                    </a:lnTo>
                    <a:lnTo>
                      <a:pt x="0" y="19"/>
                    </a:lnTo>
                    <a:lnTo>
                      <a:pt x="0" y="24"/>
                    </a:lnTo>
                    <a:lnTo>
                      <a:pt x="2" y="24"/>
                    </a:lnTo>
                    <a:lnTo>
                      <a:pt x="5" y="21"/>
                    </a:lnTo>
                    <a:lnTo>
                      <a:pt x="9" y="21"/>
                    </a:lnTo>
                    <a:lnTo>
                      <a:pt x="9" y="19"/>
                    </a:lnTo>
                    <a:lnTo>
                      <a:pt x="14" y="17"/>
                    </a:lnTo>
                    <a:lnTo>
                      <a:pt x="14" y="14"/>
                    </a:lnTo>
                    <a:lnTo>
                      <a:pt x="14" y="12"/>
                    </a:lnTo>
                    <a:lnTo>
                      <a:pt x="16" y="12"/>
                    </a:lnTo>
                    <a:lnTo>
                      <a:pt x="24" y="7"/>
                    </a:lnTo>
                    <a:lnTo>
                      <a:pt x="24" y="5"/>
                    </a:lnTo>
                    <a:lnTo>
                      <a:pt x="24" y="2"/>
                    </a:lnTo>
                    <a:lnTo>
                      <a:pt x="24" y="0"/>
                    </a:lnTo>
                    <a:lnTo>
                      <a:pt x="19" y="0"/>
                    </a:lnTo>
                    <a:lnTo>
                      <a:pt x="16" y="0"/>
                    </a:lnTo>
                    <a:close/>
                  </a:path>
                </a:pathLst>
              </a:custGeom>
              <a:grpFill/>
              <a:ln w="9525">
                <a:noFill/>
                <a:round/>
                <a:headEnd/>
                <a:tailEnd/>
              </a:ln>
            </p:spPr>
            <p:txBody>
              <a:bodyPr/>
              <a:lstStyle/>
              <a:p>
                <a:pPr>
                  <a:defRPr/>
                </a:pPr>
                <a:endParaRPr lang="en-US" sz="1200" kern="0">
                  <a:solidFill>
                    <a:srgbClr val="0096D6"/>
                  </a:solidFill>
                </a:endParaRPr>
              </a:p>
            </p:txBody>
          </p:sp>
          <p:sp>
            <p:nvSpPr>
              <p:cNvPr id="2281" name="Freeform 1258"/>
              <p:cNvSpPr>
                <a:spLocks/>
              </p:cNvSpPr>
              <p:nvPr/>
            </p:nvSpPr>
            <p:spPr bwMode="auto">
              <a:xfrm>
                <a:off x="1770" y="1530"/>
                <a:ext cx="24" cy="24"/>
              </a:xfrm>
              <a:custGeom>
                <a:avLst/>
                <a:gdLst>
                  <a:gd name="T0" fmla="*/ 16 w 24"/>
                  <a:gd name="T1" fmla="*/ 0 h 24"/>
                  <a:gd name="T2" fmla="*/ 9 w 24"/>
                  <a:gd name="T3" fmla="*/ 2 h 24"/>
                  <a:gd name="T4" fmla="*/ 7 w 24"/>
                  <a:gd name="T5" fmla="*/ 5 h 24"/>
                  <a:gd name="T6" fmla="*/ 0 w 24"/>
                  <a:gd name="T7" fmla="*/ 19 h 24"/>
                  <a:gd name="T8" fmla="*/ 0 w 24"/>
                  <a:gd name="T9" fmla="*/ 24 h 24"/>
                  <a:gd name="T10" fmla="*/ 2 w 24"/>
                  <a:gd name="T11" fmla="*/ 24 h 24"/>
                  <a:gd name="T12" fmla="*/ 5 w 24"/>
                  <a:gd name="T13" fmla="*/ 21 h 24"/>
                  <a:gd name="T14" fmla="*/ 9 w 24"/>
                  <a:gd name="T15" fmla="*/ 21 h 24"/>
                  <a:gd name="T16" fmla="*/ 9 w 24"/>
                  <a:gd name="T17" fmla="*/ 19 h 24"/>
                  <a:gd name="T18" fmla="*/ 14 w 24"/>
                  <a:gd name="T19" fmla="*/ 17 h 24"/>
                  <a:gd name="T20" fmla="*/ 14 w 24"/>
                  <a:gd name="T21" fmla="*/ 14 h 24"/>
                  <a:gd name="T22" fmla="*/ 14 w 24"/>
                  <a:gd name="T23" fmla="*/ 12 h 24"/>
                  <a:gd name="T24" fmla="*/ 16 w 24"/>
                  <a:gd name="T25" fmla="*/ 12 h 24"/>
                  <a:gd name="T26" fmla="*/ 24 w 24"/>
                  <a:gd name="T27" fmla="*/ 7 h 24"/>
                  <a:gd name="T28" fmla="*/ 24 w 24"/>
                  <a:gd name="T29" fmla="*/ 5 h 24"/>
                  <a:gd name="T30" fmla="*/ 24 w 24"/>
                  <a:gd name="T31" fmla="*/ 2 h 24"/>
                  <a:gd name="T32" fmla="*/ 24 w 24"/>
                  <a:gd name="T33" fmla="*/ 0 h 24"/>
                  <a:gd name="T34" fmla="*/ 19 w 24"/>
                  <a:gd name="T35" fmla="*/ 0 h 24"/>
                  <a:gd name="T36" fmla="*/ 16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16" y="0"/>
                    </a:moveTo>
                    <a:lnTo>
                      <a:pt x="9" y="2"/>
                    </a:lnTo>
                    <a:lnTo>
                      <a:pt x="7" y="5"/>
                    </a:lnTo>
                    <a:lnTo>
                      <a:pt x="0" y="19"/>
                    </a:lnTo>
                    <a:lnTo>
                      <a:pt x="0" y="24"/>
                    </a:lnTo>
                    <a:lnTo>
                      <a:pt x="2" y="24"/>
                    </a:lnTo>
                    <a:lnTo>
                      <a:pt x="5" y="21"/>
                    </a:lnTo>
                    <a:lnTo>
                      <a:pt x="9" y="21"/>
                    </a:lnTo>
                    <a:lnTo>
                      <a:pt x="9" y="19"/>
                    </a:lnTo>
                    <a:lnTo>
                      <a:pt x="14" y="17"/>
                    </a:lnTo>
                    <a:lnTo>
                      <a:pt x="14" y="14"/>
                    </a:lnTo>
                    <a:lnTo>
                      <a:pt x="14" y="12"/>
                    </a:lnTo>
                    <a:lnTo>
                      <a:pt x="16" y="12"/>
                    </a:lnTo>
                    <a:lnTo>
                      <a:pt x="24" y="7"/>
                    </a:lnTo>
                    <a:lnTo>
                      <a:pt x="24" y="5"/>
                    </a:lnTo>
                    <a:lnTo>
                      <a:pt x="24" y="2"/>
                    </a:lnTo>
                    <a:lnTo>
                      <a:pt x="24" y="0"/>
                    </a:lnTo>
                    <a:lnTo>
                      <a:pt x="19" y="0"/>
                    </a:lnTo>
                    <a:lnTo>
                      <a:pt x="16" y="0"/>
                    </a:lnTo>
                  </a:path>
                </a:pathLst>
              </a:custGeom>
              <a:grpFill/>
              <a:ln w="9525">
                <a:noFill/>
                <a:round/>
                <a:headEnd/>
                <a:tailEnd/>
              </a:ln>
            </p:spPr>
            <p:txBody>
              <a:bodyPr/>
              <a:lstStyle/>
              <a:p>
                <a:pPr>
                  <a:defRPr/>
                </a:pPr>
                <a:endParaRPr lang="en-US" sz="1200" kern="0">
                  <a:solidFill>
                    <a:srgbClr val="0096D6"/>
                  </a:solidFill>
                </a:endParaRPr>
              </a:p>
            </p:txBody>
          </p:sp>
          <p:sp>
            <p:nvSpPr>
              <p:cNvPr id="2282" name="Freeform 1259"/>
              <p:cNvSpPr>
                <a:spLocks/>
              </p:cNvSpPr>
              <p:nvPr/>
            </p:nvSpPr>
            <p:spPr bwMode="auto">
              <a:xfrm>
                <a:off x="1817" y="1547"/>
                <a:ext cx="12" cy="21"/>
              </a:xfrm>
              <a:custGeom>
                <a:avLst/>
                <a:gdLst>
                  <a:gd name="T0" fmla="*/ 2 w 12"/>
                  <a:gd name="T1" fmla="*/ 0 h 21"/>
                  <a:gd name="T2" fmla="*/ 2 w 12"/>
                  <a:gd name="T3" fmla="*/ 0 h 21"/>
                  <a:gd name="T4" fmla="*/ 2 w 12"/>
                  <a:gd name="T5" fmla="*/ 0 h 21"/>
                  <a:gd name="T6" fmla="*/ 2 w 12"/>
                  <a:gd name="T7" fmla="*/ 2 h 21"/>
                  <a:gd name="T8" fmla="*/ 0 w 12"/>
                  <a:gd name="T9" fmla="*/ 2 h 21"/>
                  <a:gd name="T10" fmla="*/ 0 w 12"/>
                  <a:gd name="T11" fmla="*/ 16 h 21"/>
                  <a:gd name="T12" fmla="*/ 0 w 12"/>
                  <a:gd name="T13" fmla="*/ 16 h 21"/>
                  <a:gd name="T14" fmla="*/ 2 w 12"/>
                  <a:gd name="T15" fmla="*/ 18 h 21"/>
                  <a:gd name="T16" fmla="*/ 5 w 12"/>
                  <a:gd name="T17" fmla="*/ 21 h 21"/>
                  <a:gd name="T18" fmla="*/ 5 w 12"/>
                  <a:gd name="T19" fmla="*/ 21 h 21"/>
                  <a:gd name="T20" fmla="*/ 7 w 12"/>
                  <a:gd name="T21" fmla="*/ 18 h 21"/>
                  <a:gd name="T22" fmla="*/ 7 w 12"/>
                  <a:gd name="T23" fmla="*/ 16 h 21"/>
                  <a:gd name="T24" fmla="*/ 12 w 12"/>
                  <a:gd name="T25" fmla="*/ 2 h 21"/>
                  <a:gd name="T26" fmla="*/ 10 w 12"/>
                  <a:gd name="T27" fmla="*/ 0 h 21"/>
                  <a:gd name="T28" fmla="*/ 2 w 12"/>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1"/>
                  <a:gd name="T47" fmla="*/ 12 w 1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1">
                    <a:moveTo>
                      <a:pt x="2" y="0"/>
                    </a:moveTo>
                    <a:lnTo>
                      <a:pt x="2" y="0"/>
                    </a:lnTo>
                    <a:lnTo>
                      <a:pt x="2" y="2"/>
                    </a:lnTo>
                    <a:lnTo>
                      <a:pt x="0" y="2"/>
                    </a:lnTo>
                    <a:lnTo>
                      <a:pt x="0" y="16"/>
                    </a:lnTo>
                    <a:lnTo>
                      <a:pt x="2" y="18"/>
                    </a:lnTo>
                    <a:lnTo>
                      <a:pt x="5" y="21"/>
                    </a:lnTo>
                    <a:lnTo>
                      <a:pt x="7" y="18"/>
                    </a:lnTo>
                    <a:lnTo>
                      <a:pt x="7" y="16"/>
                    </a:lnTo>
                    <a:lnTo>
                      <a:pt x="12" y="2"/>
                    </a:lnTo>
                    <a:lnTo>
                      <a:pt x="1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283" name="Freeform 1260"/>
              <p:cNvSpPr>
                <a:spLocks/>
              </p:cNvSpPr>
              <p:nvPr/>
            </p:nvSpPr>
            <p:spPr bwMode="auto">
              <a:xfrm>
                <a:off x="1817" y="1547"/>
                <a:ext cx="12" cy="21"/>
              </a:xfrm>
              <a:custGeom>
                <a:avLst/>
                <a:gdLst>
                  <a:gd name="T0" fmla="*/ 2 w 12"/>
                  <a:gd name="T1" fmla="*/ 0 h 21"/>
                  <a:gd name="T2" fmla="*/ 2 w 12"/>
                  <a:gd name="T3" fmla="*/ 0 h 21"/>
                  <a:gd name="T4" fmla="*/ 2 w 12"/>
                  <a:gd name="T5" fmla="*/ 0 h 21"/>
                  <a:gd name="T6" fmla="*/ 2 w 12"/>
                  <a:gd name="T7" fmla="*/ 2 h 21"/>
                  <a:gd name="T8" fmla="*/ 0 w 12"/>
                  <a:gd name="T9" fmla="*/ 2 h 21"/>
                  <a:gd name="T10" fmla="*/ 0 w 12"/>
                  <a:gd name="T11" fmla="*/ 16 h 21"/>
                  <a:gd name="T12" fmla="*/ 0 w 12"/>
                  <a:gd name="T13" fmla="*/ 16 h 21"/>
                  <a:gd name="T14" fmla="*/ 2 w 12"/>
                  <a:gd name="T15" fmla="*/ 18 h 21"/>
                  <a:gd name="T16" fmla="*/ 5 w 12"/>
                  <a:gd name="T17" fmla="*/ 21 h 21"/>
                  <a:gd name="T18" fmla="*/ 5 w 12"/>
                  <a:gd name="T19" fmla="*/ 21 h 21"/>
                  <a:gd name="T20" fmla="*/ 7 w 12"/>
                  <a:gd name="T21" fmla="*/ 18 h 21"/>
                  <a:gd name="T22" fmla="*/ 7 w 12"/>
                  <a:gd name="T23" fmla="*/ 16 h 21"/>
                  <a:gd name="T24" fmla="*/ 12 w 12"/>
                  <a:gd name="T25" fmla="*/ 2 h 21"/>
                  <a:gd name="T26" fmla="*/ 10 w 12"/>
                  <a:gd name="T27" fmla="*/ 0 h 21"/>
                  <a:gd name="T28" fmla="*/ 2 w 12"/>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1"/>
                  <a:gd name="T47" fmla="*/ 12 w 1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1">
                    <a:moveTo>
                      <a:pt x="2" y="0"/>
                    </a:moveTo>
                    <a:lnTo>
                      <a:pt x="2" y="0"/>
                    </a:lnTo>
                    <a:lnTo>
                      <a:pt x="2" y="2"/>
                    </a:lnTo>
                    <a:lnTo>
                      <a:pt x="0" y="2"/>
                    </a:lnTo>
                    <a:lnTo>
                      <a:pt x="0" y="16"/>
                    </a:lnTo>
                    <a:lnTo>
                      <a:pt x="2" y="18"/>
                    </a:lnTo>
                    <a:lnTo>
                      <a:pt x="5" y="21"/>
                    </a:lnTo>
                    <a:lnTo>
                      <a:pt x="7" y="18"/>
                    </a:lnTo>
                    <a:lnTo>
                      <a:pt x="7" y="16"/>
                    </a:lnTo>
                    <a:lnTo>
                      <a:pt x="12" y="2"/>
                    </a:lnTo>
                    <a:lnTo>
                      <a:pt x="1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284" name="Freeform 1261"/>
              <p:cNvSpPr>
                <a:spLocks/>
              </p:cNvSpPr>
              <p:nvPr/>
            </p:nvSpPr>
            <p:spPr bwMode="auto">
              <a:xfrm>
                <a:off x="1975" y="1596"/>
                <a:ext cx="7" cy="7"/>
              </a:xfrm>
              <a:custGeom>
                <a:avLst/>
                <a:gdLst>
                  <a:gd name="T0" fmla="*/ 3 w 7"/>
                  <a:gd name="T1" fmla="*/ 3 h 7"/>
                  <a:gd name="T2" fmla="*/ 0 w 7"/>
                  <a:gd name="T3" fmla="*/ 0 h 7"/>
                  <a:gd name="T4" fmla="*/ 0 w 7"/>
                  <a:gd name="T5" fmla="*/ 7 h 7"/>
                  <a:gd name="T6" fmla="*/ 0 w 7"/>
                  <a:gd name="T7" fmla="*/ 7 h 7"/>
                  <a:gd name="T8" fmla="*/ 3 w 7"/>
                  <a:gd name="T9" fmla="*/ 5 h 7"/>
                  <a:gd name="T10" fmla="*/ 5 w 7"/>
                  <a:gd name="T11" fmla="*/ 5 h 7"/>
                  <a:gd name="T12" fmla="*/ 7 w 7"/>
                  <a:gd name="T13" fmla="*/ 3 h 7"/>
                  <a:gd name="T14" fmla="*/ 7 w 7"/>
                  <a:gd name="T15" fmla="*/ 0 h 7"/>
                  <a:gd name="T16" fmla="*/ 3 w 7"/>
                  <a:gd name="T17" fmla="*/ 0 h 7"/>
                  <a:gd name="T18" fmla="*/ 3 w 7"/>
                  <a:gd name="T19" fmla="*/ 0 h 7"/>
                  <a:gd name="T20" fmla="*/ 3 w 7"/>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3" y="3"/>
                    </a:moveTo>
                    <a:lnTo>
                      <a:pt x="0" y="0"/>
                    </a:lnTo>
                    <a:lnTo>
                      <a:pt x="0" y="7"/>
                    </a:lnTo>
                    <a:lnTo>
                      <a:pt x="3" y="5"/>
                    </a:lnTo>
                    <a:lnTo>
                      <a:pt x="5" y="5"/>
                    </a:lnTo>
                    <a:lnTo>
                      <a:pt x="7" y="3"/>
                    </a:lnTo>
                    <a:lnTo>
                      <a:pt x="7" y="0"/>
                    </a:lnTo>
                    <a:lnTo>
                      <a:pt x="3" y="0"/>
                    </a:lnTo>
                    <a:lnTo>
                      <a:pt x="3" y="3"/>
                    </a:lnTo>
                    <a:close/>
                  </a:path>
                </a:pathLst>
              </a:custGeom>
              <a:grpFill/>
              <a:ln w="9525">
                <a:noFill/>
                <a:round/>
                <a:headEnd/>
                <a:tailEnd/>
              </a:ln>
            </p:spPr>
            <p:txBody>
              <a:bodyPr/>
              <a:lstStyle/>
              <a:p>
                <a:pPr>
                  <a:defRPr/>
                </a:pPr>
                <a:endParaRPr lang="en-US" sz="1200" kern="0">
                  <a:solidFill>
                    <a:srgbClr val="0096D6"/>
                  </a:solidFill>
                </a:endParaRPr>
              </a:p>
            </p:txBody>
          </p:sp>
          <p:sp>
            <p:nvSpPr>
              <p:cNvPr id="2285" name="Freeform 1262"/>
              <p:cNvSpPr>
                <a:spLocks/>
              </p:cNvSpPr>
              <p:nvPr/>
            </p:nvSpPr>
            <p:spPr bwMode="auto">
              <a:xfrm>
                <a:off x="1975" y="1596"/>
                <a:ext cx="7" cy="7"/>
              </a:xfrm>
              <a:custGeom>
                <a:avLst/>
                <a:gdLst>
                  <a:gd name="T0" fmla="*/ 3 w 7"/>
                  <a:gd name="T1" fmla="*/ 3 h 7"/>
                  <a:gd name="T2" fmla="*/ 0 w 7"/>
                  <a:gd name="T3" fmla="*/ 0 h 7"/>
                  <a:gd name="T4" fmla="*/ 0 w 7"/>
                  <a:gd name="T5" fmla="*/ 7 h 7"/>
                  <a:gd name="T6" fmla="*/ 0 w 7"/>
                  <a:gd name="T7" fmla="*/ 7 h 7"/>
                  <a:gd name="T8" fmla="*/ 3 w 7"/>
                  <a:gd name="T9" fmla="*/ 5 h 7"/>
                  <a:gd name="T10" fmla="*/ 5 w 7"/>
                  <a:gd name="T11" fmla="*/ 5 h 7"/>
                  <a:gd name="T12" fmla="*/ 7 w 7"/>
                  <a:gd name="T13" fmla="*/ 3 h 7"/>
                  <a:gd name="T14" fmla="*/ 7 w 7"/>
                  <a:gd name="T15" fmla="*/ 0 h 7"/>
                  <a:gd name="T16" fmla="*/ 3 w 7"/>
                  <a:gd name="T17" fmla="*/ 0 h 7"/>
                  <a:gd name="T18" fmla="*/ 3 w 7"/>
                  <a:gd name="T19" fmla="*/ 0 h 7"/>
                  <a:gd name="T20" fmla="*/ 3 w 7"/>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3" y="3"/>
                    </a:moveTo>
                    <a:lnTo>
                      <a:pt x="0" y="0"/>
                    </a:lnTo>
                    <a:lnTo>
                      <a:pt x="0" y="7"/>
                    </a:lnTo>
                    <a:lnTo>
                      <a:pt x="3" y="5"/>
                    </a:lnTo>
                    <a:lnTo>
                      <a:pt x="5" y="5"/>
                    </a:lnTo>
                    <a:lnTo>
                      <a:pt x="7" y="3"/>
                    </a:lnTo>
                    <a:lnTo>
                      <a:pt x="7" y="0"/>
                    </a:lnTo>
                    <a:lnTo>
                      <a:pt x="3" y="0"/>
                    </a:lnTo>
                    <a:lnTo>
                      <a:pt x="3" y="3"/>
                    </a:lnTo>
                  </a:path>
                </a:pathLst>
              </a:custGeom>
              <a:grpFill/>
              <a:ln w="9525">
                <a:noFill/>
                <a:round/>
                <a:headEnd/>
                <a:tailEnd/>
              </a:ln>
            </p:spPr>
            <p:txBody>
              <a:bodyPr/>
              <a:lstStyle/>
              <a:p>
                <a:pPr>
                  <a:defRPr/>
                </a:pPr>
                <a:endParaRPr lang="en-US" sz="1200" kern="0">
                  <a:solidFill>
                    <a:srgbClr val="0096D6"/>
                  </a:solidFill>
                </a:endParaRPr>
              </a:p>
            </p:txBody>
          </p:sp>
          <p:sp>
            <p:nvSpPr>
              <p:cNvPr id="2286" name="Freeform 1263"/>
              <p:cNvSpPr>
                <a:spLocks/>
              </p:cNvSpPr>
              <p:nvPr/>
            </p:nvSpPr>
            <p:spPr bwMode="auto">
              <a:xfrm>
                <a:off x="2013" y="1563"/>
                <a:ext cx="10" cy="12"/>
              </a:xfrm>
              <a:custGeom>
                <a:avLst/>
                <a:gdLst>
                  <a:gd name="T0" fmla="*/ 5 w 10"/>
                  <a:gd name="T1" fmla="*/ 2 h 12"/>
                  <a:gd name="T2" fmla="*/ 5 w 10"/>
                  <a:gd name="T3" fmla="*/ 0 h 12"/>
                  <a:gd name="T4" fmla="*/ 7 w 10"/>
                  <a:gd name="T5" fmla="*/ 2 h 12"/>
                  <a:gd name="T6" fmla="*/ 7 w 10"/>
                  <a:gd name="T7" fmla="*/ 5 h 12"/>
                  <a:gd name="T8" fmla="*/ 10 w 10"/>
                  <a:gd name="T9" fmla="*/ 5 h 12"/>
                  <a:gd name="T10" fmla="*/ 10 w 10"/>
                  <a:gd name="T11" fmla="*/ 5 h 12"/>
                  <a:gd name="T12" fmla="*/ 10 w 10"/>
                  <a:gd name="T13" fmla="*/ 10 h 12"/>
                  <a:gd name="T14" fmla="*/ 7 w 10"/>
                  <a:gd name="T15" fmla="*/ 12 h 12"/>
                  <a:gd name="T16" fmla="*/ 5 w 10"/>
                  <a:gd name="T17" fmla="*/ 10 h 12"/>
                  <a:gd name="T18" fmla="*/ 5 w 10"/>
                  <a:gd name="T19" fmla="*/ 7 h 12"/>
                  <a:gd name="T20" fmla="*/ 3 w 10"/>
                  <a:gd name="T21" fmla="*/ 7 h 12"/>
                  <a:gd name="T22" fmla="*/ 3 w 10"/>
                  <a:gd name="T23" fmla="*/ 5 h 12"/>
                  <a:gd name="T24" fmla="*/ 0 w 10"/>
                  <a:gd name="T25" fmla="*/ 5 h 12"/>
                  <a:gd name="T26" fmla="*/ 0 w 10"/>
                  <a:gd name="T27" fmla="*/ 2 h 12"/>
                  <a:gd name="T28" fmla="*/ 3 w 10"/>
                  <a:gd name="T29" fmla="*/ 2 h 12"/>
                  <a:gd name="T30" fmla="*/ 5 w 10"/>
                  <a:gd name="T31" fmla="*/ 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2"/>
                  <a:gd name="T50" fmla="*/ 10 w 1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2">
                    <a:moveTo>
                      <a:pt x="5" y="2"/>
                    </a:moveTo>
                    <a:lnTo>
                      <a:pt x="5" y="0"/>
                    </a:lnTo>
                    <a:lnTo>
                      <a:pt x="7" y="2"/>
                    </a:lnTo>
                    <a:lnTo>
                      <a:pt x="7" y="5"/>
                    </a:lnTo>
                    <a:lnTo>
                      <a:pt x="10" y="5"/>
                    </a:lnTo>
                    <a:lnTo>
                      <a:pt x="10" y="10"/>
                    </a:lnTo>
                    <a:lnTo>
                      <a:pt x="7" y="12"/>
                    </a:lnTo>
                    <a:lnTo>
                      <a:pt x="5" y="10"/>
                    </a:lnTo>
                    <a:lnTo>
                      <a:pt x="5" y="7"/>
                    </a:lnTo>
                    <a:lnTo>
                      <a:pt x="3" y="7"/>
                    </a:lnTo>
                    <a:lnTo>
                      <a:pt x="3" y="5"/>
                    </a:lnTo>
                    <a:lnTo>
                      <a:pt x="0" y="5"/>
                    </a:lnTo>
                    <a:lnTo>
                      <a:pt x="0" y="2"/>
                    </a:lnTo>
                    <a:lnTo>
                      <a:pt x="3" y="2"/>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287" name="Freeform 1264"/>
              <p:cNvSpPr>
                <a:spLocks/>
              </p:cNvSpPr>
              <p:nvPr/>
            </p:nvSpPr>
            <p:spPr bwMode="auto">
              <a:xfrm>
                <a:off x="2013" y="1563"/>
                <a:ext cx="10" cy="12"/>
              </a:xfrm>
              <a:custGeom>
                <a:avLst/>
                <a:gdLst>
                  <a:gd name="T0" fmla="*/ 5 w 10"/>
                  <a:gd name="T1" fmla="*/ 2 h 12"/>
                  <a:gd name="T2" fmla="*/ 5 w 10"/>
                  <a:gd name="T3" fmla="*/ 0 h 12"/>
                  <a:gd name="T4" fmla="*/ 7 w 10"/>
                  <a:gd name="T5" fmla="*/ 2 h 12"/>
                  <a:gd name="T6" fmla="*/ 7 w 10"/>
                  <a:gd name="T7" fmla="*/ 5 h 12"/>
                  <a:gd name="T8" fmla="*/ 10 w 10"/>
                  <a:gd name="T9" fmla="*/ 5 h 12"/>
                  <a:gd name="T10" fmla="*/ 10 w 10"/>
                  <a:gd name="T11" fmla="*/ 5 h 12"/>
                  <a:gd name="T12" fmla="*/ 10 w 10"/>
                  <a:gd name="T13" fmla="*/ 10 h 12"/>
                  <a:gd name="T14" fmla="*/ 7 w 10"/>
                  <a:gd name="T15" fmla="*/ 12 h 12"/>
                  <a:gd name="T16" fmla="*/ 5 w 10"/>
                  <a:gd name="T17" fmla="*/ 10 h 12"/>
                  <a:gd name="T18" fmla="*/ 5 w 10"/>
                  <a:gd name="T19" fmla="*/ 7 h 12"/>
                  <a:gd name="T20" fmla="*/ 3 w 10"/>
                  <a:gd name="T21" fmla="*/ 7 h 12"/>
                  <a:gd name="T22" fmla="*/ 3 w 10"/>
                  <a:gd name="T23" fmla="*/ 5 h 12"/>
                  <a:gd name="T24" fmla="*/ 0 w 10"/>
                  <a:gd name="T25" fmla="*/ 5 h 12"/>
                  <a:gd name="T26" fmla="*/ 0 w 10"/>
                  <a:gd name="T27" fmla="*/ 2 h 12"/>
                  <a:gd name="T28" fmla="*/ 3 w 10"/>
                  <a:gd name="T29" fmla="*/ 2 h 12"/>
                  <a:gd name="T30" fmla="*/ 5 w 10"/>
                  <a:gd name="T31" fmla="*/ 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2"/>
                  <a:gd name="T50" fmla="*/ 10 w 1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2">
                    <a:moveTo>
                      <a:pt x="5" y="2"/>
                    </a:moveTo>
                    <a:lnTo>
                      <a:pt x="5" y="0"/>
                    </a:lnTo>
                    <a:lnTo>
                      <a:pt x="7" y="2"/>
                    </a:lnTo>
                    <a:lnTo>
                      <a:pt x="7" y="5"/>
                    </a:lnTo>
                    <a:lnTo>
                      <a:pt x="10" y="5"/>
                    </a:lnTo>
                    <a:lnTo>
                      <a:pt x="10" y="10"/>
                    </a:lnTo>
                    <a:lnTo>
                      <a:pt x="7" y="12"/>
                    </a:lnTo>
                    <a:lnTo>
                      <a:pt x="5" y="10"/>
                    </a:lnTo>
                    <a:lnTo>
                      <a:pt x="5" y="7"/>
                    </a:lnTo>
                    <a:lnTo>
                      <a:pt x="3" y="7"/>
                    </a:lnTo>
                    <a:lnTo>
                      <a:pt x="3" y="5"/>
                    </a:lnTo>
                    <a:lnTo>
                      <a:pt x="0" y="5"/>
                    </a:lnTo>
                    <a:lnTo>
                      <a:pt x="0" y="2"/>
                    </a:lnTo>
                    <a:lnTo>
                      <a:pt x="3" y="2"/>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288" name="Freeform 1265"/>
              <p:cNvSpPr>
                <a:spLocks/>
              </p:cNvSpPr>
              <p:nvPr/>
            </p:nvSpPr>
            <p:spPr bwMode="auto">
              <a:xfrm>
                <a:off x="1687" y="1131"/>
                <a:ext cx="381" cy="430"/>
              </a:xfrm>
              <a:custGeom>
                <a:avLst/>
                <a:gdLst>
                  <a:gd name="T0" fmla="*/ 269 w 381"/>
                  <a:gd name="T1" fmla="*/ 401 h 430"/>
                  <a:gd name="T2" fmla="*/ 284 w 381"/>
                  <a:gd name="T3" fmla="*/ 416 h 430"/>
                  <a:gd name="T4" fmla="*/ 307 w 381"/>
                  <a:gd name="T5" fmla="*/ 423 h 430"/>
                  <a:gd name="T6" fmla="*/ 300 w 381"/>
                  <a:gd name="T7" fmla="*/ 401 h 430"/>
                  <a:gd name="T8" fmla="*/ 295 w 381"/>
                  <a:gd name="T9" fmla="*/ 383 h 430"/>
                  <a:gd name="T10" fmla="*/ 324 w 381"/>
                  <a:gd name="T11" fmla="*/ 399 h 430"/>
                  <a:gd name="T12" fmla="*/ 333 w 381"/>
                  <a:gd name="T13" fmla="*/ 399 h 430"/>
                  <a:gd name="T14" fmla="*/ 333 w 381"/>
                  <a:gd name="T15" fmla="*/ 390 h 430"/>
                  <a:gd name="T16" fmla="*/ 329 w 381"/>
                  <a:gd name="T17" fmla="*/ 359 h 430"/>
                  <a:gd name="T18" fmla="*/ 317 w 381"/>
                  <a:gd name="T19" fmla="*/ 345 h 430"/>
                  <a:gd name="T20" fmla="*/ 303 w 381"/>
                  <a:gd name="T21" fmla="*/ 326 h 430"/>
                  <a:gd name="T22" fmla="*/ 298 w 381"/>
                  <a:gd name="T23" fmla="*/ 309 h 430"/>
                  <a:gd name="T24" fmla="*/ 300 w 381"/>
                  <a:gd name="T25" fmla="*/ 295 h 430"/>
                  <a:gd name="T26" fmla="*/ 319 w 381"/>
                  <a:gd name="T27" fmla="*/ 302 h 430"/>
                  <a:gd name="T28" fmla="*/ 343 w 381"/>
                  <a:gd name="T29" fmla="*/ 328 h 430"/>
                  <a:gd name="T30" fmla="*/ 364 w 381"/>
                  <a:gd name="T31" fmla="*/ 314 h 430"/>
                  <a:gd name="T32" fmla="*/ 373 w 381"/>
                  <a:gd name="T33" fmla="*/ 297 h 430"/>
                  <a:gd name="T34" fmla="*/ 366 w 381"/>
                  <a:gd name="T35" fmla="*/ 274 h 430"/>
                  <a:gd name="T36" fmla="*/ 345 w 381"/>
                  <a:gd name="T37" fmla="*/ 262 h 430"/>
                  <a:gd name="T38" fmla="*/ 333 w 381"/>
                  <a:gd name="T39" fmla="*/ 236 h 430"/>
                  <a:gd name="T40" fmla="*/ 307 w 381"/>
                  <a:gd name="T41" fmla="*/ 222 h 430"/>
                  <a:gd name="T42" fmla="*/ 295 w 381"/>
                  <a:gd name="T43" fmla="*/ 201 h 430"/>
                  <a:gd name="T44" fmla="*/ 312 w 381"/>
                  <a:gd name="T45" fmla="*/ 196 h 430"/>
                  <a:gd name="T46" fmla="*/ 288 w 381"/>
                  <a:gd name="T47" fmla="*/ 177 h 430"/>
                  <a:gd name="T48" fmla="*/ 284 w 381"/>
                  <a:gd name="T49" fmla="*/ 165 h 430"/>
                  <a:gd name="T50" fmla="*/ 286 w 381"/>
                  <a:gd name="T51" fmla="*/ 142 h 430"/>
                  <a:gd name="T52" fmla="*/ 267 w 381"/>
                  <a:gd name="T53" fmla="*/ 130 h 430"/>
                  <a:gd name="T54" fmla="*/ 246 w 381"/>
                  <a:gd name="T55" fmla="*/ 123 h 430"/>
                  <a:gd name="T56" fmla="*/ 227 w 381"/>
                  <a:gd name="T57" fmla="*/ 101 h 430"/>
                  <a:gd name="T58" fmla="*/ 213 w 381"/>
                  <a:gd name="T59" fmla="*/ 106 h 430"/>
                  <a:gd name="T60" fmla="*/ 208 w 381"/>
                  <a:gd name="T61" fmla="*/ 80 h 430"/>
                  <a:gd name="T62" fmla="*/ 163 w 381"/>
                  <a:gd name="T63" fmla="*/ 49 h 430"/>
                  <a:gd name="T64" fmla="*/ 135 w 381"/>
                  <a:gd name="T65" fmla="*/ 61 h 430"/>
                  <a:gd name="T66" fmla="*/ 123 w 381"/>
                  <a:gd name="T67" fmla="*/ 75 h 430"/>
                  <a:gd name="T68" fmla="*/ 116 w 381"/>
                  <a:gd name="T69" fmla="*/ 23 h 430"/>
                  <a:gd name="T70" fmla="*/ 73 w 381"/>
                  <a:gd name="T71" fmla="*/ 19 h 430"/>
                  <a:gd name="T72" fmla="*/ 62 w 381"/>
                  <a:gd name="T73" fmla="*/ 35 h 430"/>
                  <a:gd name="T74" fmla="*/ 57 w 381"/>
                  <a:gd name="T75" fmla="*/ 40 h 430"/>
                  <a:gd name="T76" fmla="*/ 64 w 381"/>
                  <a:gd name="T77" fmla="*/ 73 h 430"/>
                  <a:gd name="T78" fmla="*/ 71 w 381"/>
                  <a:gd name="T79" fmla="*/ 108 h 430"/>
                  <a:gd name="T80" fmla="*/ 45 w 381"/>
                  <a:gd name="T81" fmla="*/ 123 h 430"/>
                  <a:gd name="T82" fmla="*/ 50 w 381"/>
                  <a:gd name="T83" fmla="*/ 66 h 430"/>
                  <a:gd name="T84" fmla="*/ 17 w 381"/>
                  <a:gd name="T85" fmla="*/ 23 h 430"/>
                  <a:gd name="T86" fmla="*/ 3 w 381"/>
                  <a:gd name="T87" fmla="*/ 64 h 430"/>
                  <a:gd name="T88" fmla="*/ 26 w 381"/>
                  <a:gd name="T89" fmla="*/ 116 h 430"/>
                  <a:gd name="T90" fmla="*/ 24 w 381"/>
                  <a:gd name="T91" fmla="*/ 151 h 430"/>
                  <a:gd name="T92" fmla="*/ 64 w 381"/>
                  <a:gd name="T93" fmla="*/ 165 h 430"/>
                  <a:gd name="T94" fmla="*/ 107 w 381"/>
                  <a:gd name="T95" fmla="*/ 170 h 430"/>
                  <a:gd name="T96" fmla="*/ 130 w 381"/>
                  <a:gd name="T97" fmla="*/ 163 h 430"/>
                  <a:gd name="T98" fmla="*/ 156 w 381"/>
                  <a:gd name="T99" fmla="*/ 156 h 430"/>
                  <a:gd name="T100" fmla="*/ 170 w 381"/>
                  <a:gd name="T101" fmla="*/ 177 h 430"/>
                  <a:gd name="T102" fmla="*/ 194 w 381"/>
                  <a:gd name="T103" fmla="*/ 205 h 430"/>
                  <a:gd name="T104" fmla="*/ 215 w 381"/>
                  <a:gd name="T105" fmla="*/ 212 h 430"/>
                  <a:gd name="T106" fmla="*/ 234 w 381"/>
                  <a:gd name="T107" fmla="*/ 262 h 430"/>
                  <a:gd name="T108" fmla="*/ 215 w 381"/>
                  <a:gd name="T109" fmla="*/ 312 h 430"/>
                  <a:gd name="T110" fmla="*/ 196 w 381"/>
                  <a:gd name="T111" fmla="*/ 328 h 430"/>
                  <a:gd name="T112" fmla="*/ 168 w 381"/>
                  <a:gd name="T113" fmla="*/ 331 h 430"/>
                  <a:gd name="T114" fmla="*/ 177 w 381"/>
                  <a:gd name="T115" fmla="*/ 361 h 430"/>
                  <a:gd name="T116" fmla="*/ 196 w 381"/>
                  <a:gd name="T117" fmla="*/ 354 h 430"/>
                  <a:gd name="T118" fmla="*/ 206 w 381"/>
                  <a:gd name="T119" fmla="*/ 345 h 430"/>
                  <a:gd name="T120" fmla="*/ 220 w 381"/>
                  <a:gd name="T121" fmla="*/ 352 h 430"/>
                  <a:gd name="T122" fmla="*/ 232 w 381"/>
                  <a:gd name="T123" fmla="*/ 373 h 430"/>
                  <a:gd name="T124" fmla="*/ 248 w 381"/>
                  <a:gd name="T125" fmla="*/ 378 h 4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430"/>
                  <a:gd name="T191" fmla="*/ 381 w 381"/>
                  <a:gd name="T192" fmla="*/ 430 h 4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430">
                    <a:moveTo>
                      <a:pt x="248" y="397"/>
                    </a:moveTo>
                    <a:lnTo>
                      <a:pt x="258" y="399"/>
                    </a:lnTo>
                    <a:lnTo>
                      <a:pt x="258" y="401"/>
                    </a:lnTo>
                    <a:lnTo>
                      <a:pt x="260" y="401"/>
                    </a:lnTo>
                    <a:lnTo>
                      <a:pt x="262" y="404"/>
                    </a:lnTo>
                    <a:lnTo>
                      <a:pt x="265" y="401"/>
                    </a:lnTo>
                    <a:lnTo>
                      <a:pt x="267" y="399"/>
                    </a:lnTo>
                    <a:lnTo>
                      <a:pt x="267" y="404"/>
                    </a:lnTo>
                    <a:lnTo>
                      <a:pt x="269" y="404"/>
                    </a:lnTo>
                    <a:lnTo>
                      <a:pt x="269" y="401"/>
                    </a:lnTo>
                    <a:lnTo>
                      <a:pt x="272" y="404"/>
                    </a:lnTo>
                    <a:lnTo>
                      <a:pt x="274" y="401"/>
                    </a:lnTo>
                    <a:lnTo>
                      <a:pt x="272" y="404"/>
                    </a:lnTo>
                    <a:lnTo>
                      <a:pt x="274" y="406"/>
                    </a:lnTo>
                    <a:lnTo>
                      <a:pt x="277" y="408"/>
                    </a:lnTo>
                    <a:lnTo>
                      <a:pt x="277" y="411"/>
                    </a:lnTo>
                    <a:lnTo>
                      <a:pt x="279" y="413"/>
                    </a:lnTo>
                    <a:lnTo>
                      <a:pt x="281" y="416"/>
                    </a:lnTo>
                    <a:lnTo>
                      <a:pt x="284" y="411"/>
                    </a:lnTo>
                    <a:lnTo>
                      <a:pt x="284" y="416"/>
                    </a:lnTo>
                    <a:lnTo>
                      <a:pt x="286" y="418"/>
                    </a:lnTo>
                    <a:lnTo>
                      <a:pt x="288" y="418"/>
                    </a:lnTo>
                    <a:lnTo>
                      <a:pt x="291" y="418"/>
                    </a:lnTo>
                    <a:lnTo>
                      <a:pt x="291" y="420"/>
                    </a:lnTo>
                    <a:lnTo>
                      <a:pt x="298" y="420"/>
                    </a:lnTo>
                    <a:lnTo>
                      <a:pt x="300" y="423"/>
                    </a:lnTo>
                    <a:lnTo>
                      <a:pt x="303" y="425"/>
                    </a:lnTo>
                    <a:lnTo>
                      <a:pt x="305" y="425"/>
                    </a:lnTo>
                    <a:lnTo>
                      <a:pt x="307" y="423"/>
                    </a:lnTo>
                    <a:lnTo>
                      <a:pt x="314" y="430"/>
                    </a:lnTo>
                    <a:lnTo>
                      <a:pt x="319" y="427"/>
                    </a:lnTo>
                    <a:lnTo>
                      <a:pt x="319" y="425"/>
                    </a:lnTo>
                    <a:lnTo>
                      <a:pt x="317" y="425"/>
                    </a:lnTo>
                    <a:lnTo>
                      <a:pt x="317" y="423"/>
                    </a:lnTo>
                    <a:lnTo>
                      <a:pt x="317" y="420"/>
                    </a:lnTo>
                    <a:lnTo>
                      <a:pt x="319" y="418"/>
                    </a:lnTo>
                    <a:lnTo>
                      <a:pt x="317" y="416"/>
                    </a:lnTo>
                    <a:lnTo>
                      <a:pt x="307" y="406"/>
                    </a:lnTo>
                    <a:lnTo>
                      <a:pt x="305" y="406"/>
                    </a:lnTo>
                    <a:lnTo>
                      <a:pt x="300" y="401"/>
                    </a:lnTo>
                    <a:lnTo>
                      <a:pt x="300" y="399"/>
                    </a:lnTo>
                    <a:lnTo>
                      <a:pt x="298" y="397"/>
                    </a:lnTo>
                    <a:lnTo>
                      <a:pt x="298" y="394"/>
                    </a:lnTo>
                    <a:lnTo>
                      <a:pt x="295" y="394"/>
                    </a:lnTo>
                    <a:lnTo>
                      <a:pt x="293" y="392"/>
                    </a:lnTo>
                    <a:lnTo>
                      <a:pt x="293" y="390"/>
                    </a:lnTo>
                    <a:lnTo>
                      <a:pt x="291" y="392"/>
                    </a:lnTo>
                    <a:lnTo>
                      <a:pt x="281" y="375"/>
                    </a:lnTo>
                    <a:lnTo>
                      <a:pt x="284" y="373"/>
                    </a:lnTo>
                    <a:lnTo>
                      <a:pt x="293" y="383"/>
                    </a:lnTo>
                    <a:lnTo>
                      <a:pt x="295" y="383"/>
                    </a:lnTo>
                    <a:lnTo>
                      <a:pt x="295" y="380"/>
                    </a:lnTo>
                    <a:lnTo>
                      <a:pt x="298" y="380"/>
                    </a:lnTo>
                    <a:lnTo>
                      <a:pt x="303" y="390"/>
                    </a:lnTo>
                    <a:lnTo>
                      <a:pt x="305" y="390"/>
                    </a:lnTo>
                    <a:lnTo>
                      <a:pt x="307" y="390"/>
                    </a:lnTo>
                    <a:lnTo>
                      <a:pt x="310" y="397"/>
                    </a:lnTo>
                    <a:lnTo>
                      <a:pt x="317" y="397"/>
                    </a:lnTo>
                    <a:lnTo>
                      <a:pt x="319" y="399"/>
                    </a:lnTo>
                    <a:lnTo>
                      <a:pt x="321" y="397"/>
                    </a:lnTo>
                    <a:lnTo>
                      <a:pt x="321" y="399"/>
                    </a:lnTo>
                    <a:lnTo>
                      <a:pt x="324" y="399"/>
                    </a:lnTo>
                    <a:lnTo>
                      <a:pt x="326" y="397"/>
                    </a:lnTo>
                    <a:lnTo>
                      <a:pt x="326" y="399"/>
                    </a:lnTo>
                    <a:lnTo>
                      <a:pt x="329" y="401"/>
                    </a:lnTo>
                    <a:lnTo>
                      <a:pt x="331" y="401"/>
                    </a:lnTo>
                    <a:lnTo>
                      <a:pt x="331" y="404"/>
                    </a:lnTo>
                    <a:lnTo>
                      <a:pt x="331" y="406"/>
                    </a:lnTo>
                    <a:lnTo>
                      <a:pt x="333" y="408"/>
                    </a:lnTo>
                    <a:lnTo>
                      <a:pt x="333" y="411"/>
                    </a:lnTo>
                    <a:lnTo>
                      <a:pt x="336" y="408"/>
                    </a:lnTo>
                    <a:lnTo>
                      <a:pt x="333" y="399"/>
                    </a:lnTo>
                    <a:lnTo>
                      <a:pt x="336" y="399"/>
                    </a:lnTo>
                    <a:lnTo>
                      <a:pt x="336" y="401"/>
                    </a:lnTo>
                    <a:lnTo>
                      <a:pt x="340" y="401"/>
                    </a:lnTo>
                    <a:lnTo>
                      <a:pt x="340" y="399"/>
                    </a:lnTo>
                    <a:lnTo>
                      <a:pt x="338" y="397"/>
                    </a:lnTo>
                    <a:lnTo>
                      <a:pt x="336" y="397"/>
                    </a:lnTo>
                    <a:lnTo>
                      <a:pt x="333" y="390"/>
                    </a:lnTo>
                    <a:lnTo>
                      <a:pt x="333" y="383"/>
                    </a:lnTo>
                    <a:lnTo>
                      <a:pt x="338" y="390"/>
                    </a:lnTo>
                    <a:lnTo>
                      <a:pt x="338" y="387"/>
                    </a:lnTo>
                    <a:lnTo>
                      <a:pt x="338" y="385"/>
                    </a:lnTo>
                    <a:lnTo>
                      <a:pt x="338" y="383"/>
                    </a:lnTo>
                    <a:lnTo>
                      <a:pt x="340" y="375"/>
                    </a:lnTo>
                    <a:lnTo>
                      <a:pt x="338" y="373"/>
                    </a:lnTo>
                    <a:lnTo>
                      <a:pt x="338" y="366"/>
                    </a:lnTo>
                    <a:lnTo>
                      <a:pt x="333" y="366"/>
                    </a:lnTo>
                    <a:lnTo>
                      <a:pt x="329" y="364"/>
                    </a:lnTo>
                    <a:lnTo>
                      <a:pt x="329" y="359"/>
                    </a:lnTo>
                    <a:lnTo>
                      <a:pt x="331" y="357"/>
                    </a:lnTo>
                    <a:lnTo>
                      <a:pt x="333" y="352"/>
                    </a:lnTo>
                    <a:lnTo>
                      <a:pt x="331" y="349"/>
                    </a:lnTo>
                    <a:lnTo>
                      <a:pt x="329" y="349"/>
                    </a:lnTo>
                    <a:lnTo>
                      <a:pt x="329" y="347"/>
                    </a:lnTo>
                    <a:lnTo>
                      <a:pt x="329" y="345"/>
                    </a:lnTo>
                    <a:lnTo>
                      <a:pt x="324" y="349"/>
                    </a:lnTo>
                    <a:lnTo>
                      <a:pt x="324" y="340"/>
                    </a:lnTo>
                    <a:lnTo>
                      <a:pt x="321" y="340"/>
                    </a:lnTo>
                    <a:lnTo>
                      <a:pt x="317" y="345"/>
                    </a:lnTo>
                    <a:lnTo>
                      <a:pt x="314" y="342"/>
                    </a:lnTo>
                    <a:lnTo>
                      <a:pt x="317" y="338"/>
                    </a:lnTo>
                    <a:lnTo>
                      <a:pt x="314" y="340"/>
                    </a:lnTo>
                    <a:lnTo>
                      <a:pt x="312" y="338"/>
                    </a:lnTo>
                    <a:lnTo>
                      <a:pt x="310" y="338"/>
                    </a:lnTo>
                    <a:lnTo>
                      <a:pt x="310" y="342"/>
                    </a:lnTo>
                    <a:lnTo>
                      <a:pt x="305" y="331"/>
                    </a:lnTo>
                    <a:lnTo>
                      <a:pt x="303" y="331"/>
                    </a:lnTo>
                    <a:lnTo>
                      <a:pt x="303" y="328"/>
                    </a:lnTo>
                    <a:lnTo>
                      <a:pt x="303" y="326"/>
                    </a:lnTo>
                    <a:lnTo>
                      <a:pt x="303" y="323"/>
                    </a:lnTo>
                    <a:lnTo>
                      <a:pt x="303" y="321"/>
                    </a:lnTo>
                    <a:lnTo>
                      <a:pt x="300" y="319"/>
                    </a:lnTo>
                    <a:lnTo>
                      <a:pt x="303" y="316"/>
                    </a:lnTo>
                    <a:lnTo>
                      <a:pt x="298" y="316"/>
                    </a:lnTo>
                    <a:lnTo>
                      <a:pt x="293" y="319"/>
                    </a:lnTo>
                    <a:lnTo>
                      <a:pt x="293" y="316"/>
                    </a:lnTo>
                    <a:lnTo>
                      <a:pt x="295" y="314"/>
                    </a:lnTo>
                    <a:lnTo>
                      <a:pt x="293" y="309"/>
                    </a:lnTo>
                    <a:lnTo>
                      <a:pt x="295" y="307"/>
                    </a:lnTo>
                    <a:lnTo>
                      <a:pt x="298" y="309"/>
                    </a:lnTo>
                    <a:lnTo>
                      <a:pt x="300" y="307"/>
                    </a:lnTo>
                    <a:lnTo>
                      <a:pt x="305" y="307"/>
                    </a:lnTo>
                    <a:lnTo>
                      <a:pt x="303" y="302"/>
                    </a:lnTo>
                    <a:lnTo>
                      <a:pt x="298" y="300"/>
                    </a:lnTo>
                    <a:lnTo>
                      <a:pt x="293" y="297"/>
                    </a:lnTo>
                    <a:lnTo>
                      <a:pt x="291" y="293"/>
                    </a:lnTo>
                    <a:lnTo>
                      <a:pt x="295" y="293"/>
                    </a:lnTo>
                    <a:lnTo>
                      <a:pt x="293" y="290"/>
                    </a:lnTo>
                    <a:lnTo>
                      <a:pt x="295" y="290"/>
                    </a:lnTo>
                    <a:lnTo>
                      <a:pt x="300" y="295"/>
                    </a:lnTo>
                    <a:lnTo>
                      <a:pt x="303" y="295"/>
                    </a:lnTo>
                    <a:lnTo>
                      <a:pt x="300" y="290"/>
                    </a:lnTo>
                    <a:lnTo>
                      <a:pt x="303" y="290"/>
                    </a:lnTo>
                    <a:lnTo>
                      <a:pt x="300" y="288"/>
                    </a:lnTo>
                    <a:lnTo>
                      <a:pt x="303" y="286"/>
                    </a:lnTo>
                    <a:lnTo>
                      <a:pt x="305" y="288"/>
                    </a:lnTo>
                    <a:lnTo>
                      <a:pt x="307" y="288"/>
                    </a:lnTo>
                    <a:lnTo>
                      <a:pt x="307" y="293"/>
                    </a:lnTo>
                    <a:lnTo>
                      <a:pt x="307" y="295"/>
                    </a:lnTo>
                    <a:lnTo>
                      <a:pt x="310" y="295"/>
                    </a:lnTo>
                    <a:lnTo>
                      <a:pt x="319" y="302"/>
                    </a:lnTo>
                    <a:lnTo>
                      <a:pt x="321" y="307"/>
                    </a:lnTo>
                    <a:lnTo>
                      <a:pt x="324" y="307"/>
                    </a:lnTo>
                    <a:lnTo>
                      <a:pt x="329" y="305"/>
                    </a:lnTo>
                    <a:lnTo>
                      <a:pt x="326" y="309"/>
                    </a:lnTo>
                    <a:lnTo>
                      <a:pt x="329" y="316"/>
                    </a:lnTo>
                    <a:lnTo>
                      <a:pt x="333" y="323"/>
                    </a:lnTo>
                    <a:lnTo>
                      <a:pt x="336" y="321"/>
                    </a:lnTo>
                    <a:lnTo>
                      <a:pt x="338" y="323"/>
                    </a:lnTo>
                    <a:lnTo>
                      <a:pt x="336" y="328"/>
                    </a:lnTo>
                    <a:lnTo>
                      <a:pt x="338" y="331"/>
                    </a:lnTo>
                    <a:lnTo>
                      <a:pt x="343" y="328"/>
                    </a:lnTo>
                    <a:lnTo>
                      <a:pt x="345" y="335"/>
                    </a:lnTo>
                    <a:lnTo>
                      <a:pt x="347" y="333"/>
                    </a:lnTo>
                    <a:lnTo>
                      <a:pt x="350" y="338"/>
                    </a:lnTo>
                    <a:lnTo>
                      <a:pt x="352" y="340"/>
                    </a:lnTo>
                    <a:lnTo>
                      <a:pt x="355" y="328"/>
                    </a:lnTo>
                    <a:lnTo>
                      <a:pt x="357" y="328"/>
                    </a:lnTo>
                    <a:lnTo>
                      <a:pt x="352" y="316"/>
                    </a:lnTo>
                    <a:lnTo>
                      <a:pt x="352" y="314"/>
                    </a:lnTo>
                    <a:lnTo>
                      <a:pt x="359" y="319"/>
                    </a:lnTo>
                    <a:lnTo>
                      <a:pt x="362" y="319"/>
                    </a:lnTo>
                    <a:lnTo>
                      <a:pt x="364" y="314"/>
                    </a:lnTo>
                    <a:lnTo>
                      <a:pt x="366" y="312"/>
                    </a:lnTo>
                    <a:lnTo>
                      <a:pt x="366" y="307"/>
                    </a:lnTo>
                    <a:lnTo>
                      <a:pt x="371" y="305"/>
                    </a:lnTo>
                    <a:lnTo>
                      <a:pt x="369" y="302"/>
                    </a:lnTo>
                    <a:lnTo>
                      <a:pt x="364" y="302"/>
                    </a:lnTo>
                    <a:lnTo>
                      <a:pt x="364" y="300"/>
                    </a:lnTo>
                    <a:lnTo>
                      <a:pt x="366" y="300"/>
                    </a:lnTo>
                    <a:lnTo>
                      <a:pt x="369" y="295"/>
                    </a:lnTo>
                    <a:lnTo>
                      <a:pt x="364" y="295"/>
                    </a:lnTo>
                    <a:lnTo>
                      <a:pt x="366" y="293"/>
                    </a:lnTo>
                    <a:lnTo>
                      <a:pt x="373" y="297"/>
                    </a:lnTo>
                    <a:lnTo>
                      <a:pt x="376" y="297"/>
                    </a:lnTo>
                    <a:lnTo>
                      <a:pt x="378" y="295"/>
                    </a:lnTo>
                    <a:lnTo>
                      <a:pt x="376" y="293"/>
                    </a:lnTo>
                    <a:lnTo>
                      <a:pt x="376" y="288"/>
                    </a:lnTo>
                    <a:lnTo>
                      <a:pt x="378" y="288"/>
                    </a:lnTo>
                    <a:lnTo>
                      <a:pt x="381" y="286"/>
                    </a:lnTo>
                    <a:lnTo>
                      <a:pt x="378" y="281"/>
                    </a:lnTo>
                    <a:lnTo>
                      <a:pt x="373" y="276"/>
                    </a:lnTo>
                    <a:lnTo>
                      <a:pt x="371" y="274"/>
                    </a:lnTo>
                    <a:lnTo>
                      <a:pt x="369" y="271"/>
                    </a:lnTo>
                    <a:lnTo>
                      <a:pt x="366" y="274"/>
                    </a:lnTo>
                    <a:lnTo>
                      <a:pt x="364" y="271"/>
                    </a:lnTo>
                    <a:lnTo>
                      <a:pt x="359" y="274"/>
                    </a:lnTo>
                    <a:lnTo>
                      <a:pt x="355" y="276"/>
                    </a:lnTo>
                    <a:lnTo>
                      <a:pt x="357" y="269"/>
                    </a:lnTo>
                    <a:lnTo>
                      <a:pt x="359" y="264"/>
                    </a:lnTo>
                    <a:lnTo>
                      <a:pt x="359" y="262"/>
                    </a:lnTo>
                    <a:lnTo>
                      <a:pt x="355" y="262"/>
                    </a:lnTo>
                    <a:lnTo>
                      <a:pt x="355" y="264"/>
                    </a:lnTo>
                    <a:lnTo>
                      <a:pt x="347" y="264"/>
                    </a:lnTo>
                    <a:lnTo>
                      <a:pt x="343" y="264"/>
                    </a:lnTo>
                    <a:lnTo>
                      <a:pt x="345" y="262"/>
                    </a:lnTo>
                    <a:lnTo>
                      <a:pt x="343" y="262"/>
                    </a:lnTo>
                    <a:lnTo>
                      <a:pt x="343" y="260"/>
                    </a:lnTo>
                    <a:lnTo>
                      <a:pt x="347" y="260"/>
                    </a:lnTo>
                    <a:lnTo>
                      <a:pt x="347" y="257"/>
                    </a:lnTo>
                    <a:lnTo>
                      <a:pt x="340" y="245"/>
                    </a:lnTo>
                    <a:lnTo>
                      <a:pt x="338" y="243"/>
                    </a:lnTo>
                    <a:lnTo>
                      <a:pt x="331" y="245"/>
                    </a:lnTo>
                    <a:lnTo>
                      <a:pt x="331" y="243"/>
                    </a:lnTo>
                    <a:lnTo>
                      <a:pt x="331" y="241"/>
                    </a:lnTo>
                    <a:lnTo>
                      <a:pt x="333" y="238"/>
                    </a:lnTo>
                    <a:lnTo>
                      <a:pt x="333" y="236"/>
                    </a:lnTo>
                    <a:lnTo>
                      <a:pt x="324" y="238"/>
                    </a:lnTo>
                    <a:lnTo>
                      <a:pt x="319" y="241"/>
                    </a:lnTo>
                    <a:lnTo>
                      <a:pt x="319" y="238"/>
                    </a:lnTo>
                    <a:lnTo>
                      <a:pt x="317" y="238"/>
                    </a:lnTo>
                    <a:lnTo>
                      <a:pt x="317" y="236"/>
                    </a:lnTo>
                    <a:lnTo>
                      <a:pt x="319" y="234"/>
                    </a:lnTo>
                    <a:lnTo>
                      <a:pt x="317" y="229"/>
                    </a:lnTo>
                    <a:lnTo>
                      <a:pt x="310" y="231"/>
                    </a:lnTo>
                    <a:lnTo>
                      <a:pt x="307" y="229"/>
                    </a:lnTo>
                    <a:lnTo>
                      <a:pt x="310" y="224"/>
                    </a:lnTo>
                    <a:lnTo>
                      <a:pt x="307" y="222"/>
                    </a:lnTo>
                    <a:lnTo>
                      <a:pt x="288" y="217"/>
                    </a:lnTo>
                    <a:lnTo>
                      <a:pt x="288" y="215"/>
                    </a:lnTo>
                    <a:lnTo>
                      <a:pt x="293" y="215"/>
                    </a:lnTo>
                    <a:lnTo>
                      <a:pt x="293" y="212"/>
                    </a:lnTo>
                    <a:lnTo>
                      <a:pt x="298" y="212"/>
                    </a:lnTo>
                    <a:lnTo>
                      <a:pt x="295" y="210"/>
                    </a:lnTo>
                    <a:lnTo>
                      <a:pt x="291" y="205"/>
                    </a:lnTo>
                    <a:lnTo>
                      <a:pt x="291" y="203"/>
                    </a:lnTo>
                    <a:lnTo>
                      <a:pt x="295" y="203"/>
                    </a:lnTo>
                    <a:lnTo>
                      <a:pt x="295" y="201"/>
                    </a:lnTo>
                    <a:lnTo>
                      <a:pt x="288" y="196"/>
                    </a:lnTo>
                    <a:lnTo>
                      <a:pt x="286" y="196"/>
                    </a:lnTo>
                    <a:lnTo>
                      <a:pt x="286" y="194"/>
                    </a:lnTo>
                    <a:lnTo>
                      <a:pt x="288" y="194"/>
                    </a:lnTo>
                    <a:lnTo>
                      <a:pt x="291" y="194"/>
                    </a:lnTo>
                    <a:lnTo>
                      <a:pt x="293" y="194"/>
                    </a:lnTo>
                    <a:lnTo>
                      <a:pt x="293" y="191"/>
                    </a:lnTo>
                    <a:lnTo>
                      <a:pt x="300" y="196"/>
                    </a:lnTo>
                    <a:lnTo>
                      <a:pt x="305" y="196"/>
                    </a:lnTo>
                    <a:lnTo>
                      <a:pt x="307" y="194"/>
                    </a:lnTo>
                    <a:lnTo>
                      <a:pt x="312" y="196"/>
                    </a:lnTo>
                    <a:lnTo>
                      <a:pt x="312" y="194"/>
                    </a:lnTo>
                    <a:lnTo>
                      <a:pt x="312" y="191"/>
                    </a:lnTo>
                    <a:lnTo>
                      <a:pt x="305" y="184"/>
                    </a:lnTo>
                    <a:lnTo>
                      <a:pt x="295" y="184"/>
                    </a:lnTo>
                    <a:lnTo>
                      <a:pt x="291" y="182"/>
                    </a:lnTo>
                    <a:lnTo>
                      <a:pt x="291" y="186"/>
                    </a:lnTo>
                    <a:lnTo>
                      <a:pt x="286" y="182"/>
                    </a:lnTo>
                    <a:lnTo>
                      <a:pt x="284" y="179"/>
                    </a:lnTo>
                    <a:lnTo>
                      <a:pt x="281" y="182"/>
                    </a:lnTo>
                    <a:lnTo>
                      <a:pt x="284" y="177"/>
                    </a:lnTo>
                    <a:lnTo>
                      <a:pt x="288" y="177"/>
                    </a:lnTo>
                    <a:lnTo>
                      <a:pt x="293" y="175"/>
                    </a:lnTo>
                    <a:lnTo>
                      <a:pt x="293" y="172"/>
                    </a:lnTo>
                    <a:lnTo>
                      <a:pt x="298" y="172"/>
                    </a:lnTo>
                    <a:lnTo>
                      <a:pt x="303" y="175"/>
                    </a:lnTo>
                    <a:lnTo>
                      <a:pt x="305" y="170"/>
                    </a:lnTo>
                    <a:lnTo>
                      <a:pt x="295" y="153"/>
                    </a:lnTo>
                    <a:lnTo>
                      <a:pt x="291" y="151"/>
                    </a:lnTo>
                    <a:lnTo>
                      <a:pt x="288" y="156"/>
                    </a:lnTo>
                    <a:lnTo>
                      <a:pt x="288" y="160"/>
                    </a:lnTo>
                    <a:lnTo>
                      <a:pt x="286" y="163"/>
                    </a:lnTo>
                    <a:lnTo>
                      <a:pt x="284" y="165"/>
                    </a:lnTo>
                    <a:lnTo>
                      <a:pt x="279" y="165"/>
                    </a:lnTo>
                    <a:lnTo>
                      <a:pt x="284" y="160"/>
                    </a:lnTo>
                    <a:lnTo>
                      <a:pt x="284" y="156"/>
                    </a:lnTo>
                    <a:lnTo>
                      <a:pt x="274" y="158"/>
                    </a:lnTo>
                    <a:lnTo>
                      <a:pt x="272" y="158"/>
                    </a:lnTo>
                    <a:lnTo>
                      <a:pt x="269" y="158"/>
                    </a:lnTo>
                    <a:lnTo>
                      <a:pt x="274" y="153"/>
                    </a:lnTo>
                    <a:lnTo>
                      <a:pt x="281" y="151"/>
                    </a:lnTo>
                    <a:lnTo>
                      <a:pt x="284" y="146"/>
                    </a:lnTo>
                    <a:lnTo>
                      <a:pt x="286" y="149"/>
                    </a:lnTo>
                    <a:lnTo>
                      <a:pt x="286" y="142"/>
                    </a:lnTo>
                    <a:lnTo>
                      <a:pt x="277" y="137"/>
                    </a:lnTo>
                    <a:lnTo>
                      <a:pt x="274" y="134"/>
                    </a:lnTo>
                    <a:lnTo>
                      <a:pt x="272" y="134"/>
                    </a:lnTo>
                    <a:lnTo>
                      <a:pt x="267" y="134"/>
                    </a:lnTo>
                    <a:lnTo>
                      <a:pt x="265" y="139"/>
                    </a:lnTo>
                    <a:lnTo>
                      <a:pt x="262" y="142"/>
                    </a:lnTo>
                    <a:lnTo>
                      <a:pt x="260" y="144"/>
                    </a:lnTo>
                    <a:lnTo>
                      <a:pt x="260" y="142"/>
                    </a:lnTo>
                    <a:lnTo>
                      <a:pt x="262" y="139"/>
                    </a:lnTo>
                    <a:lnTo>
                      <a:pt x="265" y="134"/>
                    </a:lnTo>
                    <a:lnTo>
                      <a:pt x="267" y="130"/>
                    </a:lnTo>
                    <a:lnTo>
                      <a:pt x="265" y="132"/>
                    </a:lnTo>
                    <a:lnTo>
                      <a:pt x="262" y="134"/>
                    </a:lnTo>
                    <a:lnTo>
                      <a:pt x="258" y="134"/>
                    </a:lnTo>
                    <a:lnTo>
                      <a:pt x="255" y="139"/>
                    </a:lnTo>
                    <a:lnTo>
                      <a:pt x="255" y="137"/>
                    </a:lnTo>
                    <a:lnTo>
                      <a:pt x="258" y="127"/>
                    </a:lnTo>
                    <a:lnTo>
                      <a:pt x="258" y="123"/>
                    </a:lnTo>
                    <a:lnTo>
                      <a:pt x="255" y="123"/>
                    </a:lnTo>
                    <a:lnTo>
                      <a:pt x="251" y="125"/>
                    </a:lnTo>
                    <a:lnTo>
                      <a:pt x="248" y="127"/>
                    </a:lnTo>
                    <a:lnTo>
                      <a:pt x="246" y="123"/>
                    </a:lnTo>
                    <a:lnTo>
                      <a:pt x="239" y="123"/>
                    </a:lnTo>
                    <a:lnTo>
                      <a:pt x="246" y="120"/>
                    </a:lnTo>
                    <a:lnTo>
                      <a:pt x="248" y="120"/>
                    </a:lnTo>
                    <a:lnTo>
                      <a:pt x="251" y="116"/>
                    </a:lnTo>
                    <a:lnTo>
                      <a:pt x="251" y="108"/>
                    </a:lnTo>
                    <a:lnTo>
                      <a:pt x="246" y="104"/>
                    </a:lnTo>
                    <a:lnTo>
                      <a:pt x="236" y="99"/>
                    </a:lnTo>
                    <a:lnTo>
                      <a:pt x="232" y="94"/>
                    </a:lnTo>
                    <a:lnTo>
                      <a:pt x="232" y="99"/>
                    </a:lnTo>
                    <a:lnTo>
                      <a:pt x="227" y="101"/>
                    </a:lnTo>
                    <a:lnTo>
                      <a:pt x="225" y="101"/>
                    </a:lnTo>
                    <a:lnTo>
                      <a:pt x="222" y="101"/>
                    </a:lnTo>
                    <a:lnTo>
                      <a:pt x="222" y="108"/>
                    </a:lnTo>
                    <a:lnTo>
                      <a:pt x="222" y="111"/>
                    </a:lnTo>
                    <a:lnTo>
                      <a:pt x="222" y="108"/>
                    </a:lnTo>
                    <a:lnTo>
                      <a:pt x="220" y="111"/>
                    </a:lnTo>
                    <a:lnTo>
                      <a:pt x="220" y="108"/>
                    </a:lnTo>
                    <a:lnTo>
                      <a:pt x="218" y="106"/>
                    </a:lnTo>
                    <a:lnTo>
                      <a:pt x="218" y="101"/>
                    </a:lnTo>
                    <a:lnTo>
                      <a:pt x="215" y="101"/>
                    </a:lnTo>
                    <a:lnTo>
                      <a:pt x="213" y="106"/>
                    </a:lnTo>
                    <a:lnTo>
                      <a:pt x="220" y="92"/>
                    </a:lnTo>
                    <a:lnTo>
                      <a:pt x="213" y="92"/>
                    </a:lnTo>
                    <a:lnTo>
                      <a:pt x="208" y="92"/>
                    </a:lnTo>
                    <a:lnTo>
                      <a:pt x="206" y="97"/>
                    </a:lnTo>
                    <a:lnTo>
                      <a:pt x="203" y="99"/>
                    </a:lnTo>
                    <a:lnTo>
                      <a:pt x="203" y="94"/>
                    </a:lnTo>
                    <a:lnTo>
                      <a:pt x="199" y="97"/>
                    </a:lnTo>
                    <a:lnTo>
                      <a:pt x="208" y="90"/>
                    </a:lnTo>
                    <a:lnTo>
                      <a:pt x="208" y="85"/>
                    </a:lnTo>
                    <a:lnTo>
                      <a:pt x="208" y="80"/>
                    </a:lnTo>
                    <a:lnTo>
                      <a:pt x="203" y="80"/>
                    </a:lnTo>
                    <a:lnTo>
                      <a:pt x="199" y="80"/>
                    </a:lnTo>
                    <a:lnTo>
                      <a:pt x="196" y="78"/>
                    </a:lnTo>
                    <a:lnTo>
                      <a:pt x="199" y="73"/>
                    </a:lnTo>
                    <a:lnTo>
                      <a:pt x="196" y="64"/>
                    </a:lnTo>
                    <a:lnTo>
                      <a:pt x="194" y="61"/>
                    </a:lnTo>
                    <a:lnTo>
                      <a:pt x="196" y="61"/>
                    </a:lnTo>
                    <a:lnTo>
                      <a:pt x="189" y="57"/>
                    </a:lnTo>
                    <a:lnTo>
                      <a:pt x="184" y="57"/>
                    </a:lnTo>
                    <a:lnTo>
                      <a:pt x="170" y="49"/>
                    </a:lnTo>
                    <a:lnTo>
                      <a:pt x="163" y="49"/>
                    </a:lnTo>
                    <a:lnTo>
                      <a:pt x="156" y="54"/>
                    </a:lnTo>
                    <a:lnTo>
                      <a:pt x="151" y="59"/>
                    </a:lnTo>
                    <a:lnTo>
                      <a:pt x="151" y="64"/>
                    </a:lnTo>
                    <a:lnTo>
                      <a:pt x="156" y="68"/>
                    </a:lnTo>
                    <a:lnTo>
                      <a:pt x="151" y="68"/>
                    </a:lnTo>
                    <a:lnTo>
                      <a:pt x="149" y="68"/>
                    </a:lnTo>
                    <a:lnTo>
                      <a:pt x="144" y="73"/>
                    </a:lnTo>
                    <a:lnTo>
                      <a:pt x="142" y="66"/>
                    </a:lnTo>
                    <a:lnTo>
                      <a:pt x="137" y="68"/>
                    </a:lnTo>
                    <a:lnTo>
                      <a:pt x="135" y="68"/>
                    </a:lnTo>
                    <a:lnTo>
                      <a:pt x="135" y="61"/>
                    </a:lnTo>
                    <a:lnTo>
                      <a:pt x="130" y="73"/>
                    </a:lnTo>
                    <a:lnTo>
                      <a:pt x="128" y="73"/>
                    </a:lnTo>
                    <a:lnTo>
                      <a:pt x="128" y="78"/>
                    </a:lnTo>
                    <a:lnTo>
                      <a:pt x="125" y="83"/>
                    </a:lnTo>
                    <a:lnTo>
                      <a:pt x="121" y="85"/>
                    </a:lnTo>
                    <a:lnTo>
                      <a:pt x="121" y="83"/>
                    </a:lnTo>
                    <a:lnTo>
                      <a:pt x="118" y="80"/>
                    </a:lnTo>
                    <a:lnTo>
                      <a:pt x="121" y="78"/>
                    </a:lnTo>
                    <a:lnTo>
                      <a:pt x="123" y="80"/>
                    </a:lnTo>
                    <a:lnTo>
                      <a:pt x="125" y="78"/>
                    </a:lnTo>
                    <a:lnTo>
                      <a:pt x="123" y="75"/>
                    </a:lnTo>
                    <a:lnTo>
                      <a:pt x="121" y="75"/>
                    </a:lnTo>
                    <a:lnTo>
                      <a:pt x="128" y="52"/>
                    </a:lnTo>
                    <a:lnTo>
                      <a:pt x="125" y="47"/>
                    </a:lnTo>
                    <a:lnTo>
                      <a:pt x="123" y="42"/>
                    </a:lnTo>
                    <a:lnTo>
                      <a:pt x="123" y="40"/>
                    </a:lnTo>
                    <a:lnTo>
                      <a:pt x="125" y="38"/>
                    </a:lnTo>
                    <a:lnTo>
                      <a:pt x="125" y="35"/>
                    </a:lnTo>
                    <a:lnTo>
                      <a:pt x="123" y="33"/>
                    </a:lnTo>
                    <a:lnTo>
                      <a:pt x="118" y="28"/>
                    </a:lnTo>
                    <a:lnTo>
                      <a:pt x="114" y="28"/>
                    </a:lnTo>
                    <a:lnTo>
                      <a:pt x="116" y="23"/>
                    </a:lnTo>
                    <a:lnTo>
                      <a:pt x="116" y="12"/>
                    </a:lnTo>
                    <a:lnTo>
                      <a:pt x="114" y="5"/>
                    </a:lnTo>
                    <a:lnTo>
                      <a:pt x="97" y="5"/>
                    </a:lnTo>
                    <a:lnTo>
                      <a:pt x="92" y="7"/>
                    </a:lnTo>
                    <a:lnTo>
                      <a:pt x="90" y="9"/>
                    </a:lnTo>
                    <a:lnTo>
                      <a:pt x="81" y="16"/>
                    </a:lnTo>
                    <a:lnTo>
                      <a:pt x="85" y="21"/>
                    </a:lnTo>
                    <a:lnTo>
                      <a:pt x="83" y="26"/>
                    </a:lnTo>
                    <a:lnTo>
                      <a:pt x="81" y="19"/>
                    </a:lnTo>
                    <a:lnTo>
                      <a:pt x="78" y="16"/>
                    </a:lnTo>
                    <a:lnTo>
                      <a:pt x="73" y="19"/>
                    </a:lnTo>
                    <a:lnTo>
                      <a:pt x="73" y="21"/>
                    </a:lnTo>
                    <a:lnTo>
                      <a:pt x="76" y="28"/>
                    </a:lnTo>
                    <a:lnTo>
                      <a:pt x="71" y="26"/>
                    </a:lnTo>
                    <a:lnTo>
                      <a:pt x="69" y="21"/>
                    </a:lnTo>
                    <a:lnTo>
                      <a:pt x="66" y="23"/>
                    </a:lnTo>
                    <a:lnTo>
                      <a:pt x="64" y="28"/>
                    </a:lnTo>
                    <a:lnTo>
                      <a:pt x="69" y="31"/>
                    </a:lnTo>
                    <a:lnTo>
                      <a:pt x="83" y="38"/>
                    </a:lnTo>
                    <a:lnTo>
                      <a:pt x="81" y="38"/>
                    </a:lnTo>
                    <a:lnTo>
                      <a:pt x="64" y="33"/>
                    </a:lnTo>
                    <a:lnTo>
                      <a:pt x="62" y="35"/>
                    </a:lnTo>
                    <a:lnTo>
                      <a:pt x="59" y="35"/>
                    </a:lnTo>
                    <a:lnTo>
                      <a:pt x="62" y="38"/>
                    </a:lnTo>
                    <a:lnTo>
                      <a:pt x="66" y="38"/>
                    </a:lnTo>
                    <a:lnTo>
                      <a:pt x="71" y="42"/>
                    </a:lnTo>
                    <a:lnTo>
                      <a:pt x="73" y="45"/>
                    </a:lnTo>
                    <a:lnTo>
                      <a:pt x="78" y="49"/>
                    </a:lnTo>
                    <a:lnTo>
                      <a:pt x="76" y="49"/>
                    </a:lnTo>
                    <a:lnTo>
                      <a:pt x="66" y="42"/>
                    </a:lnTo>
                    <a:lnTo>
                      <a:pt x="62" y="40"/>
                    </a:lnTo>
                    <a:lnTo>
                      <a:pt x="57" y="40"/>
                    </a:lnTo>
                    <a:lnTo>
                      <a:pt x="57" y="42"/>
                    </a:lnTo>
                    <a:lnTo>
                      <a:pt x="57" y="49"/>
                    </a:lnTo>
                    <a:lnTo>
                      <a:pt x="59" y="57"/>
                    </a:lnTo>
                    <a:lnTo>
                      <a:pt x="57" y="59"/>
                    </a:lnTo>
                    <a:lnTo>
                      <a:pt x="59" y="64"/>
                    </a:lnTo>
                    <a:lnTo>
                      <a:pt x="64" y="66"/>
                    </a:lnTo>
                    <a:lnTo>
                      <a:pt x="66" y="66"/>
                    </a:lnTo>
                    <a:lnTo>
                      <a:pt x="69" y="64"/>
                    </a:lnTo>
                    <a:lnTo>
                      <a:pt x="69" y="66"/>
                    </a:lnTo>
                    <a:lnTo>
                      <a:pt x="66" y="71"/>
                    </a:lnTo>
                    <a:lnTo>
                      <a:pt x="64" y="73"/>
                    </a:lnTo>
                    <a:lnTo>
                      <a:pt x="59" y="73"/>
                    </a:lnTo>
                    <a:lnTo>
                      <a:pt x="59" y="78"/>
                    </a:lnTo>
                    <a:lnTo>
                      <a:pt x="55" y="83"/>
                    </a:lnTo>
                    <a:lnTo>
                      <a:pt x="55" y="85"/>
                    </a:lnTo>
                    <a:lnTo>
                      <a:pt x="59" y="87"/>
                    </a:lnTo>
                    <a:lnTo>
                      <a:pt x="59" y="92"/>
                    </a:lnTo>
                    <a:lnTo>
                      <a:pt x="62" y="97"/>
                    </a:lnTo>
                    <a:lnTo>
                      <a:pt x="66" y="97"/>
                    </a:lnTo>
                    <a:lnTo>
                      <a:pt x="71" y="97"/>
                    </a:lnTo>
                    <a:lnTo>
                      <a:pt x="71" y="101"/>
                    </a:lnTo>
                    <a:lnTo>
                      <a:pt x="71" y="108"/>
                    </a:lnTo>
                    <a:lnTo>
                      <a:pt x="69" y="108"/>
                    </a:lnTo>
                    <a:lnTo>
                      <a:pt x="69" y="120"/>
                    </a:lnTo>
                    <a:lnTo>
                      <a:pt x="66" y="127"/>
                    </a:lnTo>
                    <a:lnTo>
                      <a:pt x="66" y="125"/>
                    </a:lnTo>
                    <a:lnTo>
                      <a:pt x="66" y="118"/>
                    </a:lnTo>
                    <a:lnTo>
                      <a:pt x="64" y="118"/>
                    </a:lnTo>
                    <a:lnTo>
                      <a:pt x="59" y="118"/>
                    </a:lnTo>
                    <a:lnTo>
                      <a:pt x="55" y="120"/>
                    </a:lnTo>
                    <a:lnTo>
                      <a:pt x="50" y="125"/>
                    </a:lnTo>
                    <a:lnTo>
                      <a:pt x="45" y="123"/>
                    </a:lnTo>
                    <a:lnTo>
                      <a:pt x="55" y="116"/>
                    </a:lnTo>
                    <a:lnTo>
                      <a:pt x="59" y="116"/>
                    </a:lnTo>
                    <a:lnTo>
                      <a:pt x="62" y="113"/>
                    </a:lnTo>
                    <a:lnTo>
                      <a:pt x="64" y="111"/>
                    </a:lnTo>
                    <a:lnTo>
                      <a:pt x="66" y="113"/>
                    </a:lnTo>
                    <a:lnTo>
                      <a:pt x="66" y="108"/>
                    </a:lnTo>
                    <a:lnTo>
                      <a:pt x="64" y="106"/>
                    </a:lnTo>
                    <a:lnTo>
                      <a:pt x="62" y="104"/>
                    </a:lnTo>
                    <a:lnTo>
                      <a:pt x="47" y="87"/>
                    </a:lnTo>
                    <a:lnTo>
                      <a:pt x="47" y="80"/>
                    </a:lnTo>
                    <a:lnTo>
                      <a:pt x="50" y="66"/>
                    </a:lnTo>
                    <a:lnTo>
                      <a:pt x="43" y="54"/>
                    </a:lnTo>
                    <a:lnTo>
                      <a:pt x="45" y="47"/>
                    </a:lnTo>
                    <a:lnTo>
                      <a:pt x="50" y="38"/>
                    </a:lnTo>
                    <a:lnTo>
                      <a:pt x="50" y="31"/>
                    </a:lnTo>
                    <a:lnTo>
                      <a:pt x="69" y="5"/>
                    </a:lnTo>
                    <a:lnTo>
                      <a:pt x="64" y="2"/>
                    </a:lnTo>
                    <a:lnTo>
                      <a:pt x="45" y="0"/>
                    </a:lnTo>
                    <a:lnTo>
                      <a:pt x="26" y="9"/>
                    </a:lnTo>
                    <a:lnTo>
                      <a:pt x="19" y="19"/>
                    </a:lnTo>
                    <a:lnTo>
                      <a:pt x="17" y="23"/>
                    </a:lnTo>
                    <a:lnTo>
                      <a:pt x="14" y="28"/>
                    </a:lnTo>
                    <a:lnTo>
                      <a:pt x="12" y="31"/>
                    </a:lnTo>
                    <a:lnTo>
                      <a:pt x="10" y="35"/>
                    </a:lnTo>
                    <a:lnTo>
                      <a:pt x="12" y="40"/>
                    </a:lnTo>
                    <a:lnTo>
                      <a:pt x="7" y="42"/>
                    </a:lnTo>
                    <a:lnTo>
                      <a:pt x="7" y="47"/>
                    </a:lnTo>
                    <a:lnTo>
                      <a:pt x="10" y="49"/>
                    </a:lnTo>
                    <a:lnTo>
                      <a:pt x="5" y="49"/>
                    </a:lnTo>
                    <a:lnTo>
                      <a:pt x="5" y="54"/>
                    </a:lnTo>
                    <a:lnTo>
                      <a:pt x="3" y="57"/>
                    </a:lnTo>
                    <a:lnTo>
                      <a:pt x="3" y="64"/>
                    </a:lnTo>
                    <a:lnTo>
                      <a:pt x="0" y="66"/>
                    </a:lnTo>
                    <a:lnTo>
                      <a:pt x="3" y="75"/>
                    </a:lnTo>
                    <a:lnTo>
                      <a:pt x="5" y="75"/>
                    </a:lnTo>
                    <a:lnTo>
                      <a:pt x="3" y="75"/>
                    </a:lnTo>
                    <a:lnTo>
                      <a:pt x="0" y="80"/>
                    </a:lnTo>
                    <a:lnTo>
                      <a:pt x="0" y="83"/>
                    </a:lnTo>
                    <a:lnTo>
                      <a:pt x="3" y="92"/>
                    </a:lnTo>
                    <a:lnTo>
                      <a:pt x="0" y="97"/>
                    </a:lnTo>
                    <a:lnTo>
                      <a:pt x="0" y="106"/>
                    </a:lnTo>
                    <a:lnTo>
                      <a:pt x="3" y="111"/>
                    </a:lnTo>
                    <a:lnTo>
                      <a:pt x="26" y="116"/>
                    </a:lnTo>
                    <a:lnTo>
                      <a:pt x="33" y="123"/>
                    </a:lnTo>
                    <a:lnTo>
                      <a:pt x="38" y="125"/>
                    </a:lnTo>
                    <a:lnTo>
                      <a:pt x="31" y="127"/>
                    </a:lnTo>
                    <a:lnTo>
                      <a:pt x="24" y="127"/>
                    </a:lnTo>
                    <a:lnTo>
                      <a:pt x="17" y="123"/>
                    </a:lnTo>
                    <a:lnTo>
                      <a:pt x="7" y="120"/>
                    </a:lnTo>
                    <a:lnTo>
                      <a:pt x="10" y="123"/>
                    </a:lnTo>
                    <a:lnTo>
                      <a:pt x="7" y="127"/>
                    </a:lnTo>
                    <a:lnTo>
                      <a:pt x="19" y="144"/>
                    </a:lnTo>
                    <a:lnTo>
                      <a:pt x="29" y="151"/>
                    </a:lnTo>
                    <a:lnTo>
                      <a:pt x="24" y="151"/>
                    </a:lnTo>
                    <a:lnTo>
                      <a:pt x="29" y="153"/>
                    </a:lnTo>
                    <a:lnTo>
                      <a:pt x="29" y="151"/>
                    </a:lnTo>
                    <a:lnTo>
                      <a:pt x="33" y="151"/>
                    </a:lnTo>
                    <a:lnTo>
                      <a:pt x="40" y="153"/>
                    </a:lnTo>
                    <a:lnTo>
                      <a:pt x="45" y="151"/>
                    </a:lnTo>
                    <a:lnTo>
                      <a:pt x="45" y="146"/>
                    </a:lnTo>
                    <a:lnTo>
                      <a:pt x="47" y="153"/>
                    </a:lnTo>
                    <a:lnTo>
                      <a:pt x="50" y="158"/>
                    </a:lnTo>
                    <a:lnTo>
                      <a:pt x="55" y="163"/>
                    </a:lnTo>
                    <a:lnTo>
                      <a:pt x="59" y="165"/>
                    </a:lnTo>
                    <a:lnTo>
                      <a:pt x="64" y="165"/>
                    </a:lnTo>
                    <a:lnTo>
                      <a:pt x="59" y="163"/>
                    </a:lnTo>
                    <a:lnTo>
                      <a:pt x="64" y="160"/>
                    </a:lnTo>
                    <a:lnTo>
                      <a:pt x="85" y="168"/>
                    </a:lnTo>
                    <a:lnTo>
                      <a:pt x="85" y="165"/>
                    </a:lnTo>
                    <a:lnTo>
                      <a:pt x="92" y="163"/>
                    </a:lnTo>
                    <a:lnTo>
                      <a:pt x="99" y="170"/>
                    </a:lnTo>
                    <a:lnTo>
                      <a:pt x="104" y="170"/>
                    </a:lnTo>
                    <a:lnTo>
                      <a:pt x="107" y="168"/>
                    </a:lnTo>
                    <a:lnTo>
                      <a:pt x="107" y="170"/>
                    </a:lnTo>
                    <a:lnTo>
                      <a:pt x="109" y="168"/>
                    </a:lnTo>
                    <a:lnTo>
                      <a:pt x="111" y="165"/>
                    </a:lnTo>
                    <a:lnTo>
                      <a:pt x="116" y="168"/>
                    </a:lnTo>
                    <a:lnTo>
                      <a:pt x="118" y="172"/>
                    </a:lnTo>
                    <a:lnTo>
                      <a:pt x="121" y="172"/>
                    </a:lnTo>
                    <a:lnTo>
                      <a:pt x="121" y="170"/>
                    </a:lnTo>
                    <a:lnTo>
                      <a:pt x="116" y="163"/>
                    </a:lnTo>
                    <a:lnTo>
                      <a:pt x="111" y="163"/>
                    </a:lnTo>
                    <a:lnTo>
                      <a:pt x="111" y="158"/>
                    </a:lnTo>
                    <a:lnTo>
                      <a:pt x="128" y="165"/>
                    </a:lnTo>
                    <a:lnTo>
                      <a:pt x="130" y="163"/>
                    </a:lnTo>
                    <a:lnTo>
                      <a:pt x="132" y="165"/>
                    </a:lnTo>
                    <a:lnTo>
                      <a:pt x="137" y="170"/>
                    </a:lnTo>
                    <a:lnTo>
                      <a:pt x="149" y="168"/>
                    </a:lnTo>
                    <a:lnTo>
                      <a:pt x="149" y="165"/>
                    </a:lnTo>
                    <a:lnTo>
                      <a:pt x="144" y="151"/>
                    </a:lnTo>
                    <a:lnTo>
                      <a:pt x="142" y="151"/>
                    </a:lnTo>
                    <a:lnTo>
                      <a:pt x="140" y="149"/>
                    </a:lnTo>
                    <a:lnTo>
                      <a:pt x="142" y="146"/>
                    </a:lnTo>
                    <a:lnTo>
                      <a:pt x="149" y="149"/>
                    </a:lnTo>
                    <a:lnTo>
                      <a:pt x="156" y="156"/>
                    </a:lnTo>
                    <a:lnTo>
                      <a:pt x="158" y="153"/>
                    </a:lnTo>
                    <a:lnTo>
                      <a:pt x="161" y="156"/>
                    </a:lnTo>
                    <a:lnTo>
                      <a:pt x="163" y="156"/>
                    </a:lnTo>
                    <a:lnTo>
                      <a:pt x="166" y="170"/>
                    </a:lnTo>
                    <a:lnTo>
                      <a:pt x="166" y="172"/>
                    </a:lnTo>
                    <a:lnTo>
                      <a:pt x="168" y="168"/>
                    </a:lnTo>
                    <a:lnTo>
                      <a:pt x="170" y="170"/>
                    </a:lnTo>
                    <a:lnTo>
                      <a:pt x="173" y="170"/>
                    </a:lnTo>
                    <a:lnTo>
                      <a:pt x="175" y="172"/>
                    </a:lnTo>
                    <a:lnTo>
                      <a:pt x="175" y="175"/>
                    </a:lnTo>
                    <a:lnTo>
                      <a:pt x="170" y="177"/>
                    </a:lnTo>
                    <a:lnTo>
                      <a:pt x="175" y="177"/>
                    </a:lnTo>
                    <a:lnTo>
                      <a:pt x="189" y="191"/>
                    </a:lnTo>
                    <a:lnTo>
                      <a:pt x="189" y="196"/>
                    </a:lnTo>
                    <a:lnTo>
                      <a:pt x="184" y="201"/>
                    </a:lnTo>
                    <a:lnTo>
                      <a:pt x="180" y="201"/>
                    </a:lnTo>
                    <a:lnTo>
                      <a:pt x="177" y="201"/>
                    </a:lnTo>
                    <a:lnTo>
                      <a:pt x="177" y="205"/>
                    </a:lnTo>
                    <a:lnTo>
                      <a:pt x="177" y="215"/>
                    </a:lnTo>
                    <a:lnTo>
                      <a:pt x="189" y="208"/>
                    </a:lnTo>
                    <a:lnTo>
                      <a:pt x="192" y="203"/>
                    </a:lnTo>
                    <a:lnTo>
                      <a:pt x="194" y="205"/>
                    </a:lnTo>
                    <a:lnTo>
                      <a:pt x="199" y="201"/>
                    </a:lnTo>
                    <a:lnTo>
                      <a:pt x="203" y="201"/>
                    </a:lnTo>
                    <a:lnTo>
                      <a:pt x="208" y="201"/>
                    </a:lnTo>
                    <a:lnTo>
                      <a:pt x="201" y="203"/>
                    </a:lnTo>
                    <a:lnTo>
                      <a:pt x="203" y="205"/>
                    </a:lnTo>
                    <a:lnTo>
                      <a:pt x="201" y="208"/>
                    </a:lnTo>
                    <a:lnTo>
                      <a:pt x="210" y="220"/>
                    </a:lnTo>
                    <a:lnTo>
                      <a:pt x="210" y="217"/>
                    </a:lnTo>
                    <a:lnTo>
                      <a:pt x="210" y="215"/>
                    </a:lnTo>
                    <a:lnTo>
                      <a:pt x="210" y="212"/>
                    </a:lnTo>
                    <a:lnTo>
                      <a:pt x="215" y="212"/>
                    </a:lnTo>
                    <a:lnTo>
                      <a:pt x="213" y="222"/>
                    </a:lnTo>
                    <a:lnTo>
                      <a:pt x="215" y="227"/>
                    </a:lnTo>
                    <a:lnTo>
                      <a:pt x="220" y="229"/>
                    </a:lnTo>
                    <a:lnTo>
                      <a:pt x="222" y="227"/>
                    </a:lnTo>
                    <a:lnTo>
                      <a:pt x="227" y="231"/>
                    </a:lnTo>
                    <a:lnTo>
                      <a:pt x="227" y="241"/>
                    </a:lnTo>
                    <a:lnTo>
                      <a:pt x="229" y="243"/>
                    </a:lnTo>
                    <a:lnTo>
                      <a:pt x="229" y="250"/>
                    </a:lnTo>
                    <a:lnTo>
                      <a:pt x="232" y="253"/>
                    </a:lnTo>
                    <a:lnTo>
                      <a:pt x="234" y="262"/>
                    </a:lnTo>
                    <a:lnTo>
                      <a:pt x="234" y="267"/>
                    </a:lnTo>
                    <a:lnTo>
                      <a:pt x="232" y="269"/>
                    </a:lnTo>
                    <a:lnTo>
                      <a:pt x="229" y="269"/>
                    </a:lnTo>
                    <a:lnTo>
                      <a:pt x="227" y="271"/>
                    </a:lnTo>
                    <a:lnTo>
                      <a:pt x="227" y="281"/>
                    </a:lnTo>
                    <a:lnTo>
                      <a:pt x="225" y="281"/>
                    </a:lnTo>
                    <a:lnTo>
                      <a:pt x="222" y="283"/>
                    </a:lnTo>
                    <a:lnTo>
                      <a:pt x="208" y="300"/>
                    </a:lnTo>
                    <a:lnTo>
                      <a:pt x="208" y="302"/>
                    </a:lnTo>
                    <a:lnTo>
                      <a:pt x="210" y="307"/>
                    </a:lnTo>
                    <a:lnTo>
                      <a:pt x="215" y="312"/>
                    </a:lnTo>
                    <a:lnTo>
                      <a:pt x="215" y="316"/>
                    </a:lnTo>
                    <a:lnTo>
                      <a:pt x="218" y="316"/>
                    </a:lnTo>
                    <a:lnTo>
                      <a:pt x="218" y="323"/>
                    </a:lnTo>
                    <a:lnTo>
                      <a:pt x="213" y="321"/>
                    </a:lnTo>
                    <a:lnTo>
                      <a:pt x="210" y="319"/>
                    </a:lnTo>
                    <a:lnTo>
                      <a:pt x="210" y="321"/>
                    </a:lnTo>
                    <a:lnTo>
                      <a:pt x="208" y="321"/>
                    </a:lnTo>
                    <a:lnTo>
                      <a:pt x="203" y="326"/>
                    </a:lnTo>
                    <a:lnTo>
                      <a:pt x="196" y="323"/>
                    </a:lnTo>
                    <a:lnTo>
                      <a:pt x="196" y="328"/>
                    </a:lnTo>
                    <a:lnTo>
                      <a:pt x="194" y="328"/>
                    </a:lnTo>
                    <a:lnTo>
                      <a:pt x="192" y="326"/>
                    </a:lnTo>
                    <a:lnTo>
                      <a:pt x="184" y="328"/>
                    </a:lnTo>
                    <a:lnTo>
                      <a:pt x="177" y="326"/>
                    </a:lnTo>
                    <a:lnTo>
                      <a:pt x="175" y="326"/>
                    </a:lnTo>
                    <a:lnTo>
                      <a:pt x="173" y="323"/>
                    </a:lnTo>
                    <a:lnTo>
                      <a:pt x="170" y="323"/>
                    </a:lnTo>
                    <a:lnTo>
                      <a:pt x="168" y="323"/>
                    </a:lnTo>
                    <a:lnTo>
                      <a:pt x="170" y="326"/>
                    </a:lnTo>
                    <a:lnTo>
                      <a:pt x="168" y="326"/>
                    </a:lnTo>
                    <a:lnTo>
                      <a:pt x="168" y="331"/>
                    </a:lnTo>
                    <a:lnTo>
                      <a:pt x="166" y="333"/>
                    </a:lnTo>
                    <a:lnTo>
                      <a:pt x="161" y="335"/>
                    </a:lnTo>
                    <a:lnTo>
                      <a:pt x="158" y="340"/>
                    </a:lnTo>
                    <a:lnTo>
                      <a:pt x="158" y="347"/>
                    </a:lnTo>
                    <a:lnTo>
                      <a:pt x="161" y="352"/>
                    </a:lnTo>
                    <a:lnTo>
                      <a:pt x="163" y="354"/>
                    </a:lnTo>
                    <a:lnTo>
                      <a:pt x="166" y="354"/>
                    </a:lnTo>
                    <a:lnTo>
                      <a:pt x="168" y="359"/>
                    </a:lnTo>
                    <a:lnTo>
                      <a:pt x="170" y="359"/>
                    </a:lnTo>
                    <a:lnTo>
                      <a:pt x="175" y="359"/>
                    </a:lnTo>
                    <a:lnTo>
                      <a:pt x="177" y="361"/>
                    </a:lnTo>
                    <a:lnTo>
                      <a:pt x="177" y="359"/>
                    </a:lnTo>
                    <a:lnTo>
                      <a:pt x="182" y="359"/>
                    </a:lnTo>
                    <a:lnTo>
                      <a:pt x="182" y="357"/>
                    </a:lnTo>
                    <a:lnTo>
                      <a:pt x="187" y="357"/>
                    </a:lnTo>
                    <a:lnTo>
                      <a:pt x="189" y="354"/>
                    </a:lnTo>
                    <a:lnTo>
                      <a:pt x="189" y="352"/>
                    </a:lnTo>
                    <a:lnTo>
                      <a:pt x="187" y="349"/>
                    </a:lnTo>
                    <a:lnTo>
                      <a:pt x="189" y="349"/>
                    </a:lnTo>
                    <a:lnTo>
                      <a:pt x="194" y="349"/>
                    </a:lnTo>
                    <a:lnTo>
                      <a:pt x="194" y="352"/>
                    </a:lnTo>
                    <a:lnTo>
                      <a:pt x="196" y="354"/>
                    </a:lnTo>
                    <a:lnTo>
                      <a:pt x="201" y="354"/>
                    </a:lnTo>
                    <a:lnTo>
                      <a:pt x="203" y="354"/>
                    </a:lnTo>
                    <a:lnTo>
                      <a:pt x="203" y="352"/>
                    </a:lnTo>
                    <a:lnTo>
                      <a:pt x="206" y="349"/>
                    </a:lnTo>
                    <a:lnTo>
                      <a:pt x="206" y="352"/>
                    </a:lnTo>
                    <a:lnTo>
                      <a:pt x="203" y="347"/>
                    </a:lnTo>
                    <a:lnTo>
                      <a:pt x="201" y="347"/>
                    </a:lnTo>
                    <a:lnTo>
                      <a:pt x="201" y="342"/>
                    </a:lnTo>
                    <a:lnTo>
                      <a:pt x="203" y="342"/>
                    </a:lnTo>
                    <a:lnTo>
                      <a:pt x="203" y="340"/>
                    </a:lnTo>
                    <a:lnTo>
                      <a:pt x="206" y="345"/>
                    </a:lnTo>
                    <a:lnTo>
                      <a:pt x="208" y="347"/>
                    </a:lnTo>
                    <a:lnTo>
                      <a:pt x="210" y="347"/>
                    </a:lnTo>
                    <a:lnTo>
                      <a:pt x="213" y="347"/>
                    </a:lnTo>
                    <a:lnTo>
                      <a:pt x="215" y="349"/>
                    </a:lnTo>
                    <a:lnTo>
                      <a:pt x="218" y="347"/>
                    </a:lnTo>
                    <a:lnTo>
                      <a:pt x="220" y="349"/>
                    </a:lnTo>
                    <a:lnTo>
                      <a:pt x="220" y="352"/>
                    </a:lnTo>
                    <a:lnTo>
                      <a:pt x="222" y="359"/>
                    </a:lnTo>
                    <a:lnTo>
                      <a:pt x="222" y="357"/>
                    </a:lnTo>
                    <a:lnTo>
                      <a:pt x="225" y="361"/>
                    </a:lnTo>
                    <a:lnTo>
                      <a:pt x="227" y="364"/>
                    </a:lnTo>
                    <a:lnTo>
                      <a:pt x="225" y="366"/>
                    </a:lnTo>
                    <a:lnTo>
                      <a:pt x="227" y="366"/>
                    </a:lnTo>
                    <a:lnTo>
                      <a:pt x="227" y="368"/>
                    </a:lnTo>
                    <a:lnTo>
                      <a:pt x="229" y="368"/>
                    </a:lnTo>
                    <a:lnTo>
                      <a:pt x="232" y="373"/>
                    </a:lnTo>
                    <a:lnTo>
                      <a:pt x="234" y="371"/>
                    </a:lnTo>
                    <a:lnTo>
                      <a:pt x="236" y="373"/>
                    </a:lnTo>
                    <a:lnTo>
                      <a:pt x="236" y="375"/>
                    </a:lnTo>
                    <a:lnTo>
                      <a:pt x="239" y="378"/>
                    </a:lnTo>
                    <a:lnTo>
                      <a:pt x="239" y="375"/>
                    </a:lnTo>
                    <a:lnTo>
                      <a:pt x="241" y="371"/>
                    </a:lnTo>
                    <a:lnTo>
                      <a:pt x="244" y="375"/>
                    </a:lnTo>
                    <a:lnTo>
                      <a:pt x="246" y="378"/>
                    </a:lnTo>
                    <a:lnTo>
                      <a:pt x="248" y="378"/>
                    </a:lnTo>
                    <a:lnTo>
                      <a:pt x="246" y="383"/>
                    </a:lnTo>
                    <a:lnTo>
                      <a:pt x="241" y="385"/>
                    </a:lnTo>
                    <a:lnTo>
                      <a:pt x="239" y="380"/>
                    </a:lnTo>
                    <a:lnTo>
                      <a:pt x="244" y="392"/>
                    </a:lnTo>
                    <a:lnTo>
                      <a:pt x="246" y="394"/>
                    </a:lnTo>
                    <a:lnTo>
                      <a:pt x="248" y="397"/>
                    </a:lnTo>
                    <a:close/>
                  </a:path>
                </a:pathLst>
              </a:custGeom>
              <a:grpFill/>
              <a:ln w="9525">
                <a:noFill/>
                <a:round/>
                <a:headEnd/>
                <a:tailEnd/>
              </a:ln>
            </p:spPr>
            <p:txBody>
              <a:bodyPr/>
              <a:lstStyle/>
              <a:p>
                <a:pPr>
                  <a:defRPr/>
                </a:pPr>
                <a:endParaRPr lang="en-US" sz="1200" kern="0">
                  <a:solidFill>
                    <a:srgbClr val="0096D6"/>
                  </a:solidFill>
                </a:endParaRPr>
              </a:p>
            </p:txBody>
          </p:sp>
          <p:sp>
            <p:nvSpPr>
              <p:cNvPr id="2289" name="Freeform 1266"/>
              <p:cNvSpPr>
                <a:spLocks/>
              </p:cNvSpPr>
              <p:nvPr/>
            </p:nvSpPr>
            <p:spPr bwMode="auto">
              <a:xfrm>
                <a:off x="1687" y="1131"/>
                <a:ext cx="381" cy="430"/>
              </a:xfrm>
              <a:custGeom>
                <a:avLst/>
                <a:gdLst>
                  <a:gd name="T0" fmla="*/ 269 w 381"/>
                  <a:gd name="T1" fmla="*/ 401 h 430"/>
                  <a:gd name="T2" fmla="*/ 284 w 381"/>
                  <a:gd name="T3" fmla="*/ 416 h 430"/>
                  <a:gd name="T4" fmla="*/ 307 w 381"/>
                  <a:gd name="T5" fmla="*/ 423 h 430"/>
                  <a:gd name="T6" fmla="*/ 300 w 381"/>
                  <a:gd name="T7" fmla="*/ 401 h 430"/>
                  <a:gd name="T8" fmla="*/ 295 w 381"/>
                  <a:gd name="T9" fmla="*/ 383 h 430"/>
                  <a:gd name="T10" fmla="*/ 324 w 381"/>
                  <a:gd name="T11" fmla="*/ 399 h 430"/>
                  <a:gd name="T12" fmla="*/ 333 w 381"/>
                  <a:gd name="T13" fmla="*/ 399 h 430"/>
                  <a:gd name="T14" fmla="*/ 333 w 381"/>
                  <a:gd name="T15" fmla="*/ 390 h 430"/>
                  <a:gd name="T16" fmla="*/ 329 w 381"/>
                  <a:gd name="T17" fmla="*/ 359 h 430"/>
                  <a:gd name="T18" fmla="*/ 317 w 381"/>
                  <a:gd name="T19" fmla="*/ 345 h 430"/>
                  <a:gd name="T20" fmla="*/ 303 w 381"/>
                  <a:gd name="T21" fmla="*/ 326 h 430"/>
                  <a:gd name="T22" fmla="*/ 298 w 381"/>
                  <a:gd name="T23" fmla="*/ 309 h 430"/>
                  <a:gd name="T24" fmla="*/ 300 w 381"/>
                  <a:gd name="T25" fmla="*/ 295 h 430"/>
                  <a:gd name="T26" fmla="*/ 319 w 381"/>
                  <a:gd name="T27" fmla="*/ 302 h 430"/>
                  <a:gd name="T28" fmla="*/ 343 w 381"/>
                  <a:gd name="T29" fmla="*/ 328 h 430"/>
                  <a:gd name="T30" fmla="*/ 364 w 381"/>
                  <a:gd name="T31" fmla="*/ 314 h 430"/>
                  <a:gd name="T32" fmla="*/ 373 w 381"/>
                  <a:gd name="T33" fmla="*/ 297 h 430"/>
                  <a:gd name="T34" fmla="*/ 366 w 381"/>
                  <a:gd name="T35" fmla="*/ 274 h 430"/>
                  <a:gd name="T36" fmla="*/ 345 w 381"/>
                  <a:gd name="T37" fmla="*/ 262 h 430"/>
                  <a:gd name="T38" fmla="*/ 333 w 381"/>
                  <a:gd name="T39" fmla="*/ 236 h 430"/>
                  <a:gd name="T40" fmla="*/ 307 w 381"/>
                  <a:gd name="T41" fmla="*/ 222 h 430"/>
                  <a:gd name="T42" fmla="*/ 295 w 381"/>
                  <a:gd name="T43" fmla="*/ 201 h 430"/>
                  <a:gd name="T44" fmla="*/ 312 w 381"/>
                  <a:gd name="T45" fmla="*/ 196 h 430"/>
                  <a:gd name="T46" fmla="*/ 288 w 381"/>
                  <a:gd name="T47" fmla="*/ 177 h 430"/>
                  <a:gd name="T48" fmla="*/ 284 w 381"/>
                  <a:gd name="T49" fmla="*/ 165 h 430"/>
                  <a:gd name="T50" fmla="*/ 286 w 381"/>
                  <a:gd name="T51" fmla="*/ 142 h 430"/>
                  <a:gd name="T52" fmla="*/ 267 w 381"/>
                  <a:gd name="T53" fmla="*/ 130 h 430"/>
                  <a:gd name="T54" fmla="*/ 246 w 381"/>
                  <a:gd name="T55" fmla="*/ 123 h 430"/>
                  <a:gd name="T56" fmla="*/ 227 w 381"/>
                  <a:gd name="T57" fmla="*/ 101 h 430"/>
                  <a:gd name="T58" fmla="*/ 213 w 381"/>
                  <a:gd name="T59" fmla="*/ 106 h 430"/>
                  <a:gd name="T60" fmla="*/ 208 w 381"/>
                  <a:gd name="T61" fmla="*/ 80 h 430"/>
                  <a:gd name="T62" fmla="*/ 163 w 381"/>
                  <a:gd name="T63" fmla="*/ 49 h 430"/>
                  <a:gd name="T64" fmla="*/ 135 w 381"/>
                  <a:gd name="T65" fmla="*/ 61 h 430"/>
                  <a:gd name="T66" fmla="*/ 123 w 381"/>
                  <a:gd name="T67" fmla="*/ 75 h 430"/>
                  <a:gd name="T68" fmla="*/ 116 w 381"/>
                  <a:gd name="T69" fmla="*/ 23 h 430"/>
                  <a:gd name="T70" fmla="*/ 73 w 381"/>
                  <a:gd name="T71" fmla="*/ 19 h 430"/>
                  <a:gd name="T72" fmla="*/ 62 w 381"/>
                  <a:gd name="T73" fmla="*/ 35 h 430"/>
                  <a:gd name="T74" fmla="*/ 57 w 381"/>
                  <a:gd name="T75" fmla="*/ 40 h 430"/>
                  <a:gd name="T76" fmla="*/ 64 w 381"/>
                  <a:gd name="T77" fmla="*/ 73 h 430"/>
                  <a:gd name="T78" fmla="*/ 71 w 381"/>
                  <a:gd name="T79" fmla="*/ 108 h 430"/>
                  <a:gd name="T80" fmla="*/ 45 w 381"/>
                  <a:gd name="T81" fmla="*/ 123 h 430"/>
                  <a:gd name="T82" fmla="*/ 50 w 381"/>
                  <a:gd name="T83" fmla="*/ 66 h 430"/>
                  <a:gd name="T84" fmla="*/ 17 w 381"/>
                  <a:gd name="T85" fmla="*/ 23 h 430"/>
                  <a:gd name="T86" fmla="*/ 3 w 381"/>
                  <a:gd name="T87" fmla="*/ 64 h 430"/>
                  <a:gd name="T88" fmla="*/ 26 w 381"/>
                  <a:gd name="T89" fmla="*/ 116 h 430"/>
                  <a:gd name="T90" fmla="*/ 24 w 381"/>
                  <a:gd name="T91" fmla="*/ 151 h 430"/>
                  <a:gd name="T92" fmla="*/ 64 w 381"/>
                  <a:gd name="T93" fmla="*/ 165 h 430"/>
                  <a:gd name="T94" fmla="*/ 107 w 381"/>
                  <a:gd name="T95" fmla="*/ 170 h 430"/>
                  <a:gd name="T96" fmla="*/ 130 w 381"/>
                  <a:gd name="T97" fmla="*/ 163 h 430"/>
                  <a:gd name="T98" fmla="*/ 156 w 381"/>
                  <a:gd name="T99" fmla="*/ 156 h 430"/>
                  <a:gd name="T100" fmla="*/ 170 w 381"/>
                  <a:gd name="T101" fmla="*/ 177 h 430"/>
                  <a:gd name="T102" fmla="*/ 194 w 381"/>
                  <a:gd name="T103" fmla="*/ 205 h 430"/>
                  <a:gd name="T104" fmla="*/ 215 w 381"/>
                  <a:gd name="T105" fmla="*/ 212 h 430"/>
                  <a:gd name="T106" fmla="*/ 234 w 381"/>
                  <a:gd name="T107" fmla="*/ 262 h 430"/>
                  <a:gd name="T108" fmla="*/ 215 w 381"/>
                  <a:gd name="T109" fmla="*/ 312 h 430"/>
                  <a:gd name="T110" fmla="*/ 196 w 381"/>
                  <a:gd name="T111" fmla="*/ 328 h 430"/>
                  <a:gd name="T112" fmla="*/ 168 w 381"/>
                  <a:gd name="T113" fmla="*/ 331 h 430"/>
                  <a:gd name="T114" fmla="*/ 177 w 381"/>
                  <a:gd name="T115" fmla="*/ 361 h 430"/>
                  <a:gd name="T116" fmla="*/ 196 w 381"/>
                  <a:gd name="T117" fmla="*/ 354 h 430"/>
                  <a:gd name="T118" fmla="*/ 206 w 381"/>
                  <a:gd name="T119" fmla="*/ 345 h 430"/>
                  <a:gd name="T120" fmla="*/ 220 w 381"/>
                  <a:gd name="T121" fmla="*/ 352 h 430"/>
                  <a:gd name="T122" fmla="*/ 232 w 381"/>
                  <a:gd name="T123" fmla="*/ 373 h 430"/>
                  <a:gd name="T124" fmla="*/ 248 w 381"/>
                  <a:gd name="T125" fmla="*/ 378 h 4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430"/>
                  <a:gd name="T191" fmla="*/ 381 w 381"/>
                  <a:gd name="T192" fmla="*/ 430 h 4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430">
                    <a:moveTo>
                      <a:pt x="248" y="397"/>
                    </a:moveTo>
                    <a:lnTo>
                      <a:pt x="258" y="399"/>
                    </a:lnTo>
                    <a:lnTo>
                      <a:pt x="258" y="401"/>
                    </a:lnTo>
                    <a:lnTo>
                      <a:pt x="260" y="401"/>
                    </a:lnTo>
                    <a:lnTo>
                      <a:pt x="262" y="404"/>
                    </a:lnTo>
                    <a:lnTo>
                      <a:pt x="265" y="401"/>
                    </a:lnTo>
                    <a:lnTo>
                      <a:pt x="267" y="399"/>
                    </a:lnTo>
                    <a:lnTo>
                      <a:pt x="267" y="404"/>
                    </a:lnTo>
                    <a:lnTo>
                      <a:pt x="269" y="404"/>
                    </a:lnTo>
                    <a:lnTo>
                      <a:pt x="269" y="401"/>
                    </a:lnTo>
                    <a:lnTo>
                      <a:pt x="272" y="404"/>
                    </a:lnTo>
                    <a:lnTo>
                      <a:pt x="274" y="401"/>
                    </a:lnTo>
                    <a:lnTo>
                      <a:pt x="272" y="404"/>
                    </a:lnTo>
                    <a:lnTo>
                      <a:pt x="274" y="406"/>
                    </a:lnTo>
                    <a:lnTo>
                      <a:pt x="277" y="408"/>
                    </a:lnTo>
                    <a:lnTo>
                      <a:pt x="277" y="411"/>
                    </a:lnTo>
                    <a:lnTo>
                      <a:pt x="279" y="413"/>
                    </a:lnTo>
                    <a:lnTo>
                      <a:pt x="281" y="416"/>
                    </a:lnTo>
                    <a:lnTo>
                      <a:pt x="284" y="411"/>
                    </a:lnTo>
                    <a:lnTo>
                      <a:pt x="284" y="416"/>
                    </a:lnTo>
                    <a:lnTo>
                      <a:pt x="286" y="418"/>
                    </a:lnTo>
                    <a:lnTo>
                      <a:pt x="288" y="418"/>
                    </a:lnTo>
                    <a:lnTo>
                      <a:pt x="291" y="418"/>
                    </a:lnTo>
                    <a:lnTo>
                      <a:pt x="291" y="420"/>
                    </a:lnTo>
                    <a:lnTo>
                      <a:pt x="298" y="420"/>
                    </a:lnTo>
                    <a:lnTo>
                      <a:pt x="300" y="423"/>
                    </a:lnTo>
                    <a:lnTo>
                      <a:pt x="303" y="425"/>
                    </a:lnTo>
                    <a:lnTo>
                      <a:pt x="305" y="425"/>
                    </a:lnTo>
                    <a:lnTo>
                      <a:pt x="307" y="423"/>
                    </a:lnTo>
                    <a:lnTo>
                      <a:pt x="314" y="430"/>
                    </a:lnTo>
                    <a:lnTo>
                      <a:pt x="319" y="427"/>
                    </a:lnTo>
                    <a:lnTo>
                      <a:pt x="319" y="425"/>
                    </a:lnTo>
                    <a:lnTo>
                      <a:pt x="317" y="425"/>
                    </a:lnTo>
                    <a:lnTo>
                      <a:pt x="317" y="423"/>
                    </a:lnTo>
                    <a:lnTo>
                      <a:pt x="317" y="420"/>
                    </a:lnTo>
                    <a:lnTo>
                      <a:pt x="319" y="418"/>
                    </a:lnTo>
                    <a:lnTo>
                      <a:pt x="317" y="416"/>
                    </a:lnTo>
                    <a:lnTo>
                      <a:pt x="307" y="406"/>
                    </a:lnTo>
                    <a:lnTo>
                      <a:pt x="305" y="406"/>
                    </a:lnTo>
                    <a:lnTo>
                      <a:pt x="300" y="401"/>
                    </a:lnTo>
                    <a:lnTo>
                      <a:pt x="300" y="399"/>
                    </a:lnTo>
                    <a:lnTo>
                      <a:pt x="298" y="397"/>
                    </a:lnTo>
                    <a:lnTo>
                      <a:pt x="298" y="394"/>
                    </a:lnTo>
                    <a:lnTo>
                      <a:pt x="295" y="394"/>
                    </a:lnTo>
                    <a:lnTo>
                      <a:pt x="293" y="392"/>
                    </a:lnTo>
                    <a:lnTo>
                      <a:pt x="293" y="390"/>
                    </a:lnTo>
                    <a:lnTo>
                      <a:pt x="291" y="392"/>
                    </a:lnTo>
                    <a:lnTo>
                      <a:pt x="281" y="375"/>
                    </a:lnTo>
                    <a:lnTo>
                      <a:pt x="284" y="373"/>
                    </a:lnTo>
                    <a:lnTo>
                      <a:pt x="293" y="383"/>
                    </a:lnTo>
                    <a:lnTo>
                      <a:pt x="295" y="383"/>
                    </a:lnTo>
                    <a:lnTo>
                      <a:pt x="295" y="380"/>
                    </a:lnTo>
                    <a:lnTo>
                      <a:pt x="298" y="380"/>
                    </a:lnTo>
                    <a:lnTo>
                      <a:pt x="303" y="390"/>
                    </a:lnTo>
                    <a:lnTo>
                      <a:pt x="305" y="390"/>
                    </a:lnTo>
                    <a:lnTo>
                      <a:pt x="307" y="390"/>
                    </a:lnTo>
                    <a:lnTo>
                      <a:pt x="310" y="397"/>
                    </a:lnTo>
                    <a:lnTo>
                      <a:pt x="317" y="397"/>
                    </a:lnTo>
                    <a:lnTo>
                      <a:pt x="319" y="399"/>
                    </a:lnTo>
                    <a:lnTo>
                      <a:pt x="321" y="397"/>
                    </a:lnTo>
                    <a:lnTo>
                      <a:pt x="321" y="399"/>
                    </a:lnTo>
                    <a:lnTo>
                      <a:pt x="324" y="399"/>
                    </a:lnTo>
                    <a:lnTo>
                      <a:pt x="326" y="397"/>
                    </a:lnTo>
                    <a:lnTo>
                      <a:pt x="326" y="399"/>
                    </a:lnTo>
                    <a:lnTo>
                      <a:pt x="329" y="401"/>
                    </a:lnTo>
                    <a:lnTo>
                      <a:pt x="331" y="401"/>
                    </a:lnTo>
                    <a:lnTo>
                      <a:pt x="331" y="404"/>
                    </a:lnTo>
                    <a:lnTo>
                      <a:pt x="331" y="406"/>
                    </a:lnTo>
                    <a:lnTo>
                      <a:pt x="333" y="408"/>
                    </a:lnTo>
                    <a:lnTo>
                      <a:pt x="333" y="411"/>
                    </a:lnTo>
                    <a:lnTo>
                      <a:pt x="336" y="408"/>
                    </a:lnTo>
                    <a:lnTo>
                      <a:pt x="333" y="399"/>
                    </a:lnTo>
                    <a:lnTo>
                      <a:pt x="336" y="399"/>
                    </a:lnTo>
                    <a:lnTo>
                      <a:pt x="336" y="401"/>
                    </a:lnTo>
                    <a:lnTo>
                      <a:pt x="340" y="401"/>
                    </a:lnTo>
                    <a:lnTo>
                      <a:pt x="340" y="399"/>
                    </a:lnTo>
                    <a:lnTo>
                      <a:pt x="338" y="397"/>
                    </a:lnTo>
                    <a:lnTo>
                      <a:pt x="336" y="397"/>
                    </a:lnTo>
                    <a:lnTo>
                      <a:pt x="333" y="390"/>
                    </a:lnTo>
                    <a:lnTo>
                      <a:pt x="333" y="383"/>
                    </a:lnTo>
                    <a:lnTo>
                      <a:pt x="338" y="390"/>
                    </a:lnTo>
                    <a:lnTo>
                      <a:pt x="338" y="387"/>
                    </a:lnTo>
                    <a:lnTo>
                      <a:pt x="338" y="385"/>
                    </a:lnTo>
                    <a:lnTo>
                      <a:pt x="338" y="383"/>
                    </a:lnTo>
                    <a:lnTo>
                      <a:pt x="340" y="375"/>
                    </a:lnTo>
                    <a:lnTo>
                      <a:pt x="338" y="373"/>
                    </a:lnTo>
                    <a:lnTo>
                      <a:pt x="338" y="366"/>
                    </a:lnTo>
                    <a:lnTo>
                      <a:pt x="333" y="366"/>
                    </a:lnTo>
                    <a:lnTo>
                      <a:pt x="329" y="364"/>
                    </a:lnTo>
                    <a:lnTo>
                      <a:pt x="329" y="359"/>
                    </a:lnTo>
                    <a:lnTo>
                      <a:pt x="331" y="357"/>
                    </a:lnTo>
                    <a:lnTo>
                      <a:pt x="333" y="352"/>
                    </a:lnTo>
                    <a:lnTo>
                      <a:pt x="331" y="349"/>
                    </a:lnTo>
                    <a:lnTo>
                      <a:pt x="329" y="349"/>
                    </a:lnTo>
                    <a:lnTo>
                      <a:pt x="329" y="347"/>
                    </a:lnTo>
                    <a:lnTo>
                      <a:pt x="329" y="345"/>
                    </a:lnTo>
                    <a:lnTo>
                      <a:pt x="324" y="349"/>
                    </a:lnTo>
                    <a:lnTo>
                      <a:pt x="324" y="340"/>
                    </a:lnTo>
                    <a:lnTo>
                      <a:pt x="321" y="340"/>
                    </a:lnTo>
                    <a:lnTo>
                      <a:pt x="317" y="345"/>
                    </a:lnTo>
                    <a:lnTo>
                      <a:pt x="314" y="342"/>
                    </a:lnTo>
                    <a:lnTo>
                      <a:pt x="317" y="338"/>
                    </a:lnTo>
                    <a:lnTo>
                      <a:pt x="314" y="340"/>
                    </a:lnTo>
                    <a:lnTo>
                      <a:pt x="312" y="338"/>
                    </a:lnTo>
                    <a:lnTo>
                      <a:pt x="310" y="338"/>
                    </a:lnTo>
                    <a:lnTo>
                      <a:pt x="310" y="342"/>
                    </a:lnTo>
                    <a:lnTo>
                      <a:pt x="305" y="331"/>
                    </a:lnTo>
                    <a:lnTo>
                      <a:pt x="303" y="331"/>
                    </a:lnTo>
                    <a:lnTo>
                      <a:pt x="303" y="328"/>
                    </a:lnTo>
                    <a:lnTo>
                      <a:pt x="303" y="326"/>
                    </a:lnTo>
                    <a:lnTo>
                      <a:pt x="303" y="323"/>
                    </a:lnTo>
                    <a:lnTo>
                      <a:pt x="303" y="321"/>
                    </a:lnTo>
                    <a:lnTo>
                      <a:pt x="300" y="319"/>
                    </a:lnTo>
                    <a:lnTo>
                      <a:pt x="303" y="316"/>
                    </a:lnTo>
                    <a:lnTo>
                      <a:pt x="298" y="316"/>
                    </a:lnTo>
                    <a:lnTo>
                      <a:pt x="293" y="319"/>
                    </a:lnTo>
                    <a:lnTo>
                      <a:pt x="293" y="316"/>
                    </a:lnTo>
                    <a:lnTo>
                      <a:pt x="295" y="314"/>
                    </a:lnTo>
                    <a:lnTo>
                      <a:pt x="293" y="309"/>
                    </a:lnTo>
                    <a:lnTo>
                      <a:pt x="295" y="307"/>
                    </a:lnTo>
                    <a:lnTo>
                      <a:pt x="298" y="309"/>
                    </a:lnTo>
                    <a:lnTo>
                      <a:pt x="300" y="307"/>
                    </a:lnTo>
                    <a:lnTo>
                      <a:pt x="305" y="307"/>
                    </a:lnTo>
                    <a:lnTo>
                      <a:pt x="303" y="302"/>
                    </a:lnTo>
                    <a:lnTo>
                      <a:pt x="298" y="300"/>
                    </a:lnTo>
                    <a:lnTo>
                      <a:pt x="293" y="297"/>
                    </a:lnTo>
                    <a:lnTo>
                      <a:pt x="291" y="293"/>
                    </a:lnTo>
                    <a:lnTo>
                      <a:pt x="295" y="293"/>
                    </a:lnTo>
                    <a:lnTo>
                      <a:pt x="293" y="290"/>
                    </a:lnTo>
                    <a:lnTo>
                      <a:pt x="295" y="290"/>
                    </a:lnTo>
                    <a:lnTo>
                      <a:pt x="300" y="295"/>
                    </a:lnTo>
                    <a:lnTo>
                      <a:pt x="303" y="295"/>
                    </a:lnTo>
                    <a:lnTo>
                      <a:pt x="300" y="290"/>
                    </a:lnTo>
                    <a:lnTo>
                      <a:pt x="303" y="290"/>
                    </a:lnTo>
                    <a:lnTo>
                      <a:pt x="300" y="288"/>
                    </a:lnTo>
                    <a:lnTo>
                      <a:pt x="303" y="286"/>
                    </a:lnTo>
                    <a:lnTo>
                      <a:pt x="305" y="288"/>
                    </a:lnTo>
                    <a:lnTo>
                      <a:pt x="307" y="288"/>
                    </a:lnTo>
                    <a:lnTo>
                      <a:pt x="307" y="293"/>
                    </a:lnTo>
                    <a:lnTo>
                      <a:pt x="307" y="295"/>
                    </a:lnTo>
                    <a:lnTo>
                      <a:pt x="310" y="295"/>
                    </a:lnTo>
                    <a:lnTo>
                      <a:pt x="319" y="302"/>
                    </a:lnTo>
                    <a:lnTo>
                      <a:pt x="321" y="307"/>
                    </a:lnTo>
                    <a:lnTo>
                      <a:pt x="324" y="307"/>
                    </a:lnTo>
                    <a:lnTo>
                      <a:pt x="329" y="305"/>
                    </a:lnTo>
                    <a:lnTo>
                      <a:pt x="326" y="309"/>
                    </a:lnTo>
                    <a:lnTo>
                      <a:pt x="329" y="316"/>
                    </a:lnTo>
                    <a:lnTo>
                      <a:pt x="333" y="323"/>
                    </a:lnTo>
                    <a:lnTo>
                      <a:pt x="336" y="321"/>
                    </a:lnTo>
                    <a:lnTo>
                      <a:pt x="338" y="323"/>
                    </a:lnTo>
                    <a:lnTo>
                      <a:pt x="336" y="328"/>
                    </a:lnTo>
                    <a:lnTo>
                      <a:pt x="338" y="331"/>
                    </a:lnTo>
                    <a:lnTo>
                      <a:pt x="343" y="328"/>
                    </a:lnTo>
                    <a:lnTo>
                      <a:pt x="345" y="335"/>
                    </a:lnTo>
                    <a:lnTo>
                      <a:pt x="347" y="333"/>
                    </a:lnTo>
                    <a:lnTo>
                      <a:pt x="350" y="338"/>
                    </a:lnTo>
                    <a:lnTo>
                      <a:pt x="352" y="340"/>
                    </a:lnTo>
                    <a:lnTo>
                      <a:pt x="355" y="328"/>
                    </a:lnTo>
                    <a:lnTo>
                      <a:pt x="357" y="328"/>
                    </a:lnTo>
                    <a:lnTo>
                      <a:pt x="352" y="316"/>
                    </a:lnTo>
                    <a:lnTo>
                      <a:pt x="352" y="314"/>
                    </a:lnTo>
                    <a:lnTo>
                      <a:pt x="359" y="319"/>
                    </a:lnTo>
                    <a:lnTo>
                      <a:pt x="362" y="319"/>
                    </a:lnTo>
                    <a:lnTo>
                      <a:pt x="364" y="314"/>
                    </a:lnTo>
                    <a:lnTo>
                      <a:pt x="366" y="312"/>
                    </a:lnTo>
                    <a:lnTo>
                      <a:pt x="366" y="307"/>
                    </a:lnTo>
                    <a:lnTo>
                      <a:pt x="371" y="305"/>
                    </a:lnTo>
                    <a:lnTo>
                      <a:pt x="369" y="302"/>
                    </a:lnTo>
                    <a:lnTo>
                      <a:pt x="364" y="302"/>
                    </a:lnTo>
                    <a:lnTo>
                      <a:pt x="364" y="300"/>
                    </a:lnTo>
                    <a:lnTo>
                      <a:pt x="366" y="300"/>
                    </a:lnTo>
                    <a:lnTo>
                      <a:pt x="369" y="295"/>
                    </a:lnTo>
                    <a:lnTo>
                      <a:pt x="364" y="295"/>
                    </a:lnTo>
                    <a:lnTo>
                      <a:pt x="366" y="293"/>
                    </a:lnTo>
                    <a:lnTo>
                      <a:pt x="373" y="297"/>
                    </a:lnTo>
                    <a:lnTo>
                      <a:pt x="376" y="297"/>
                    </a:lnTo>
                    <a:lnTo>
                      <a:pt x="378" y="295"/>
                    </a:lnTo>
                    <a:lnTo>
                      <a:pt x="376" y="293"/>
                    </a:lnTo>
                    <a:lnTo>
                      <a:pt x="376" y="288"/>
                    </a:lnTo>
                    <a:lnTo>
                      <a:pt x="378" y="288"/>
                    </a:lnTo>
                    <a:lnTo>
                      <a:pt x="381" y="286"/>
                    </a:lnTo>
                    <a:lnTo>
                      <a:pt x="378" y="281"/>
                    </a:lnTo>
                    <a:lnTo>
                      <a:pt x="373" y="276"/>
                    </a:lnTo>
                    <a:lnTo>
                      <a:pt x="371" y="274"/>
                    </a:lnTo>
                    <a:lnTo>
                      <a:pt x="369" y="271"/>
                    </a:lnTo>
                    <a:lnTo>
                      <a:pt x="366" y="274"/>
                    </a:lnTo>
                    <a:lnTo>
                      <a:pt x="364" y="271"/>
                    </a:lnTo>
                    <a:lnTo>
                      <a:pt x="359" y="274"/>
                    </a:lnTo>
                    <a:lnTo>
                      <a:pt x="355" y="276"/>
                    </a:lnTo>
                    <a:lnTo>
                      <a:pt x="357" y="269"/>
                    </a:lnTo>
                    <a:lnTo>
                      <a:pt x="359" y="264"/>
                    </a:lnTo>
                    <a:lnTo>
                      <a:pt x="359" y="262"/>
                    </a:lnTo>
                    <a:lnTo>
                      <a:pt x="355" y="262"/>
                    </a:lnTo>
                    <a:lnTo>
                      <a:pt x="355" y="264"/>
                    </a:lnTo>
                    <a:lnTo>
                      <a:pt x="347" y="264"/>
                    </a:lnTo>
                    <a:lnTo>
                      <a:pt x="343" y="264"/>
                    </a:lnTo>
                    <a:lnTo>
                      <a:pt x="345" y="262"/>
                    </a:lnTo>
                    <a:lnTo>
                      <a:pt x="343" y="262"/>
                    </a:lnTo>
                    <a:lnTo>
                      <a:pt x="343" y="260"/>
                    </a:lnTo>
                    <a:lnTo>
                      <a:pt x="347" y="260"/>
                    </a:lnTo>
                    <a:lnTo>
                      <a:pt x="347" y="257"/>
                    </a:lnTo>
                    <a:lnTo>
                      <a:pt x="340" y="245"/>
                    </a:lnTo>
                    <a:lnTo>
                      <a:pt x="338" y="243"/>
                    </a:lnTo>
                    <a:lnTo>
                      <a:pt x="331" y="245"/>
                    </a:lnTo>
                    <a:lnTo>
                      <a:pt x="331" y="243"/>
                    </a:lnTo>
                    <a:lnTo>
                      <a:pt x="331" y="241"/>
                    </a:lnTo>
                    <a:lnTo>
                      <a:pt x="333" y="238"/>
                    </a:lnTo>
                    <a:lnTo>
                      <a:pt x="333" y="236"/>
                    </a:lnTo>
                    <a:lnTo>
                      <a:pt x="324" y="238"/>
                    </a:lnTo>
                    <a:lnTo>
                      <a:pt x="319" y="241"/>
                    </a:lnTo>
                    <a:lnTo>
                      <a:pt x="319" y="238"/>
                    </a:lnTo>
                    <a:lnTo>
                      <a:pt x="317" y="238"/>
                    </a:lnTo>
                    <a:lnTo>
                      <a:pt x="317" y="236"/>
                    </a:lnTo>
                    <a:lnTo>
                      <a:pt x="319" y="234"/>
                    </a:lnTo>
                    <a:lnTo>
                      <a:pt x="317" y="229"/>
                    </a:lnTo>
                    <a:lnTo>
                      <a:pt x="310" y="231"/>
                    </a:lnTo>
                    <a:lnTo>
                      <a:pt x="307" y="229"/>
                    </a:lnTo>
                    <a:lnTo>
                      <a:pt x="310" y="224"/>
                    </a:lnTo>
                    <a:lnTo>
                      <a:pt x="307" y="222"/>
                    </a:lnTo>
                    <a:lnTo>
                      <a:pt x="288" y="217"/>
                    </a:lnTo>
                    <a:lnTo>
                      <a:pt x="288" y="215"/>
                    </a:lnTo>
                    <a:lnTo>
                      <a:pt x="293" y="215"/>
                    </a:lnTo>
                    <a:lnTo>
                      <a:pt x="293" y="212"/>
                    </a:lnTo>
                    <a:lnTo>
                      <a:pt x="298" y="212"/>
                    </a:lnTo>
                    <a:lnTo>
                      <a:pt x="295" y="210"/>
                    </a:lnTo>
                    <a:lnTo>
                      <a:pt x="291" y="205"/>
                    </a:lnTo>
                    <a:lnTo>
                      <a:pt x="291" y="203"/>
                    </a:lnTo>
                    <a:lnTo>
                      <a:pt x="295" y="203"/>
                    </a:lnTo>
                    <a:lnTo>
                      <a:pt x="295" y="201"/>
                    </a:lnTo>
                    <a:lnTo>
                      <a:pt x="288" y="196"/>
                    </a:lnTo>
                    <a:lnTo>
                      <a:pt x="286" y="196"/>
                    </a:lnTo>
                    <a:lnTo>
                      <a:pt x="286" y="194"/>
                    </a:lnTo>
                    <a:lnTo>
                      <a:pt x="288" y="194"/>
                    </a:lnTo>
                    <a:lnTo>
                      <a:pt x="291" y="194"/>
                    </a:lnTo>
                    <a:lnTo>
                      <a:pt x="293" y="194"/>
                    </a:lnTo>
                    <a:lnTo>
                      <a:pt x="293" y="191"/>
                    </a:lnTo>
                    <a:lnTo>
                      <a:pt x="300" y="196"/>
                    </a:lnTo>
                    <a:lnTo>
                      <a:pt x="305" y="196"/>
                    </a:lnTo>
                    <a:lnTo>
                      <a:pt x="307" y="194"/>
                    </a:lnTo>
                    <a:lnTo>
                      <a:pt x="312" y="196"/>
                    </a:lnTo>
                    <a:lnTo>
                      <a:pt x="312" y="194"/>
                    </a:lnTo>
                    <a:lnTo>
                      <a:pt x="312" y="191"/>
                    </a:lnTo>
                    <a:lnTo>
                      <a:pt x="305" y="184"/>
                    </a:lnTo>
                    <a:lnTo>
                      <a:pt x="295" y="184"/>
                    </a:lnTo>
                    <a:lnTo>
                      <a:pt x="291" y="182"/>
                    </a:lnTo>
                    <a:lnTo>
                      <a:pt x="291" y="186"/>
                    </a:lnTo>
                    <a:lnTo>
                      <a:pt x="286" y="182"/>
                    </a:lnTo>
                    <a:lnTo>
                      <a:pt x="284" y="179"/>
                    </a:lnTo>
                    <a:lnTo>
                      <a:pt x="281" y="182"/>
                    </a:lnTo>
                    <a:lnTo>
                      <a:pt x="284" y="177"/>
                    </a:lnTo>
                    <a:lnTo>
                      <a:pt x="288" y="177"/>
                    </a:lnTo>
                    <a:lnTo>
                      <a:pt x="293" y="175"/>
                    </a:lnTo>
                    <a:lnTo>
                      <a:pt x="293" y="172"/>
                    </a:lnTo>
                    <a:lnTo>
                      <a:pt x="298" y="172"/>
                    </a:lnTo>
                    <a:lnTo>
                      <a:pt x="303" y="175"/>
                    </a:lnTo>
                    <a:lnTo>
                      <a:pt x="305" y="170"/>
                    </a:lnTo>
                    <a:lnTo>
                      <a:pt x="295" y="153"/>
                    </a:lnTo>
                    <a:lnTo>
                      <a:pt x="291" y="151"/>
                    </a:lnTo>
                    <a:lnTo>
                      <a:pt x="288" y="156"/>
                    </a:lnTo>
                    <a:lnTo>
                      <a:pt x="288" y="160"/>
                    </a:lnTo>
                    <a:lnTo>
                      <a:pt x="286" y="163"/>
                    </a:lnTo>
                    <a:lnTo>
                      <a:pt x="284" y="165"/>
                    </a:lnTo>
                    <a:lnTo>
                      <a:pt x="279" y="165"/>
                    </a:lnTo>
                    <a:lnTo>
                      <a:pt x="284" y="160"/>
                    </a:lnTo>
                    <a:lnTo>
                      <a:pt x="284" y="156"/>
                    </a:lnTo>
                    <a:lnTo>
                      <a:pt x="274" y="158"/>
                    </a:lnTo>
                    <a:lnTo>
                      <a:pt x="272" y="158"/>
                    </a:lnTo>
                    <a:lnTo>
                      <a:pt x="269" y="158"/>
                    </a:lnTo>
                    <a:lnTo>
                      <a:pt x="274" y="153"/>
                    </a:lnTo>
                    <a:lnTo>
                      <a:pt x="281" y="151"/>
                    </a:lnTo>
                    <a:lnTo>
                      <a:pt x="284" y="146"/>
                    </a:lnTo>
                    <a:lnTo>
                      <a:pt x="286" y="149"/>
                    </a:lnTo>
                    <a:lnTo>
                      <a:pt x="286" y="142"/>
                    </a:lnTo>
                    <a:lnTo>
                      <a:pt x="277" y="137"/>
                    </a:lnTo>
                    <a:lnTo>
                      <a:pt x="274" y="134"/>
                    </a:lnTo>
                    <a:lnTo>
                      <a:pt x="272" y="134"/>
                    </a:lnTo>
                    <a:lnTo>
                      <a:pt x="267" y="134"/>
                    </a:lnTo>
                    <a:lnTo>
                      <a:pt x="265" y="139"/>
                    </a:lnTo>
                    <a:lnTo>
                      <a:pt x="262" y="142"/>
                    </a:lnTo>
                    <a:lnTo>
                      <a:pt x="260" y="144"/>
                    </a:lnTo>
                    <a:lnTo>
                      <a:pt x="260" y="142"/>
                    </a:lnTo>
                    <a:lnTo>
                      <a:pt x="262" y="139"/>
                    </a:lnTo>
                    <a:lnTo>
                      <a:pt x="265" y="134"/>
                    </a:lnTo>
                    <a:lnTo>
                      <a:pt x="267" y="130"/>
                    </a:lnTo>
                    <a:lnTo>
                      <a:pt x="265" y="132"/>
                    </a:lnTo>
                    <a:lnTo>
                      <a:pt x="262" y="134"/>
                    </a:lnTo>
                    <a:lnTo>
                      <a:pt x="258" y="134"/>
                    </a:lnTo>
                    <a:lnTo>
                      <a:pt x="255" y="139"/>
                    </a:lnTo>
                    <a:lnTo>
                      <a:pt x="255" y="137"/>
                    </a:lnTo>
                    <a:lnTo>
                      <a:pt x="258" y="127"/>
                    </a:lnTo>
                    <a:lnTo>
                      <a:pt x="258" y="123"/>
                    </a:lnTo>
                    <a:lnTo>
                      <a:pt x="255" y="123"/>
                    </a:lnTo>
                    <a:lnTo>
                      <a:pt x="251" y="125"/>
                    </a:lnTo>
                    <a:lnTo>
                      <a:pt x="248" y="127"/>
                    </a:lnTo>
                    <a:lnTo>
                      <a:pt x="246" y="123"/>
                    </a:lnTo>
                    <a:lnTo>
                      <a:pt x="239" y="123"/>
                    </a:lnTo>
                    <a:lnTo>
                      <a:pt x="246" y="120"/>
                    </a:lnTo>
                    <a:lnTo>
                      <a:pt x="248" y="120"/>
                    </a:lnTo>
                    <a:lnTo>
                      <a:pt x="251" y="116"/>
                    </a:lnTo>
                    <a:lnTo>
                      <a:pt x="251" y="108"/>
                    </a:lnTo>
                    <a:lnTo>
                      <a:pt x="246" y="104"/>
                    </a:lnTo>
                    <a:lnTo>
                      <a:pt x="236" y="99"/>
                    </a:lnTo>
                    <a:lnTo>
                      <a:pt x="232" y="94"/>
                    </a:lnTo>
                    <a:lnTo>
                      <a:pt x="232" y="99"/>
                    </a:lnTo>
                    <a:lnTo>
                      <a:pt x="227" y="101"/>
                    </a:lnTo>
                    <a:lnTo>
                      <a:pt x="225" y="101"/>
                    </a:lnTo>
                    <a:lnTo>
                      <a:pt x="222" y="101"/>
                    </a:lnTo>
                    <a:lnTo>
                      <a:pt x="222" y="108"/>
                    </a:lnTo>
                    <a:lnTo>
                      <a:pt x="222" y="111"/>
                    </a:lnTo>
                    <a:lnTo>
                      <a:pt x="222" y="108"/>
                    </a:lnTo>
                    <a:lnTo>
                      <a:pt x="220" y="111"/>
                    </a:lnTo>
                    <a:lnTo>
                      <a:pt x="220" y="108"/>
                    </a:lnTo>
                    <a:lnTo>
                      <a:pt x="218" y="106"/>
                    </a:lnTo>
                    <a:lnTo>
                      <a:pt x="218" y="101"/>
                    </a:lnTo>
                    <a:lnTo>
                      <a:pt x="215" y="101"/>
                    </a:lnTo>
                    <a:lnTo>
                      <a:pt x="213" y="106"/>
                    </a:lnTo>
                    <a:lnTo>
                      <a:pt x="220" y="92"/>
                    </a:lnTo>
                    <a:lnTo>
                      <a:pt x="213" y="92"/>
                    </a:lnTo>
                    <a:lnTo>
                      <a:pt x="208" y="92"/>
                    </a:lnTo>
                    <a:lnTo>
                      <a:pt x="206" y="97"/>
                    </a:lnTo>
                    <a:lnTo>
                      <a:pt x="203" y="99"/>
                    </a:lnTo>
                    <a:lnTo>
                      <a:pt x="203" y="94"/>
                    </a:lnTo>
                    <a:lnTo>
                      <a:pt x="199" y="97"/>
                    </a:lnTo>
                    <a:lnTo>
                      <a:pt x="208" y="90"/>
                    </a:lnTo>
                    <a:lnTo>
                      <a:pt x="208" y="85"/>
                    </a:lnTo>
                    <a:lnTo>
                      <a:pt x="208" y="80"/>
                    </a:lnTo>
                    <a:lnTo>
                      <a:pt x="203" y="80"/>
                    </a:lnTo>
                    <a:lnTo>
                      <a:pt x="199" y="80"/>
                    </a:lnTo>
                    <a:lnTo>
                      <a:pt x="196" y="78"/>
                    </a:lnTo>
                    <a:lnTo>
                      <a:pt x="199" y="73"/>
                    </a:lnTo>
                    <a:lnTo>
                      <a:pt x="196" y="64"/>
                    </a:lnTo>
                    <a:lnTo>
                      <a:pt x="194" y="61"/>
                    </a:lnTo>
                    <a:lnTo>
                      <a:pt x="196" y="61"/>
                    </a:lnTo>
                    <a:lnTo>
                      <a:pt x="189" y="57"/>
                    </a:lnTo>
                    <a:lnTo>
                      <a:pt x="184" y="57"/>
                    </a:lnTo>
                    <a:lnTo>
                      <a:pt x="170" y="49"/>
                    </a:lnTo>
                    <a:lnTo>
                      <a:pt x="163" y="49"/>
                    </a:lnTo>
                    <a:lnTo>
                      <a:pt x="156" y="54"/>
                    </a:lnTo>
                    <a:lnTo>
                      <a:pt x="151" y="59"/>
                    </a:lnTo>
                    <a:lnTo>
                      <a:pt x="151" y="64"/>
                    </a:lnTo>
                    <a:lnTo>
                      <a:pt x="156" y="68"/>
                    </a:lnTo>
                    <a:lnTo>
                      <a:pt x="151" y="68"/>
                    </a:lnTo>
                    <a:lnTo>
                      <a:pt x="149" y="68"/>
                    </a:lnTo>
                    <a:lnTo>
                      <a:pt x="144" y="73"/>
                    </a:lnTo>
                    <a:lnTo>
                      <a:pt x="142" y="66"/>
                    </a:lnTo>
                    <a:lnTo>
                      <a:pt x="137" y="68"/>
                    </a:lnTo>
                    <a:lnTo>
                      <a:pt x="135" y="68"/>
                    </a:lnTo>
                    <a:lnTo>
                      <a:pt x="135" y="61"/>
                    </a:lnTo>
                    <a:lnTo>
                      <a:pt x="130" y="73"/>
                    </a:lnTo>
                    <a:lnTo>
                      <a:pt x="128" y="73"/>
                    </a:lnTo>
                    <a:lnTo>
                      <a:pt x="128" y="78"/>
                    </a:lnTo>
                    <a:lnTo>
                      <a:pt x="125" y="83"/>
                    </a:lnTo>
                    <a:lnTo>
                      <a:pt x="121" y="85"/>
                    </a:lnTo>
                    <a:lnTo>
                      <a:pt x="121" y="83"/>
                    </a:lnTo>
                    <a:lnTo>
                      <a:pt x="118" y="80"/>
                    </a:lnTo>
                    <a:lnTo>
                      <a:pt x="121" y="78"/>
                    </a:lnTo>
                    <a:lnTo>
                      <a:pt x="123" y="80"/>
                    </a:lnTo>
                    <a:lnTo>
                      <a:pt x="125" y="78"/>
                    </a:lnTo>
                    <a:lnTo>
                      <a:pt x="123" y="75"/>
                    </a:lnTo>
                    <a:lnTo>
                      <a:pt x="121" y="75"/>
                    </a:lnTo>
                    <a:lnTo>
                      <a:pt x="128" y="52"/>
                    </a:lnTo>
                    <a:lnTo>
                      <a:pt x="125" y="47"/>
                    </a:lnTo>
                    <a:lnTo>
                      <a:pt x="123" y="42"/>
                    </a:lnTo>
                    <a:lnTo>
                      <a:pt x="123" y="40"/>
                    </a:lnTo>
                    <a:lnTo>
                      <a:pt x="125" y="38"/>
                    </a:lnTo>
                    <a:lnTo>
                      <a:pt x="125" y="35"/>
                    </a:lnTo>
                    <a:lnTo>
                      <a:pt x="123" y="33"/>
                    </a:lnTo>
                    <a:lnTo>
                      <a:pt x="118" y="28"/>
                    </a:lnTo>
                    <a:lnTo>
                      <a:pt x="114" y="28"/>
                    </a:lnTo>
                    <a:lnTo>
                      <a:pt x="116" y="23"/>
                    </a:lnTo>
                    <a:lnTo>
                      <a:pt x="116" y="12"/>
                    </a:lnTo>
                    <a:lnTo>
                      <a:pt x="114" y="5"/>
                    </a:lnTo>
                    <a:lnTo>
                      <a:pt x="97" y="5"/>
                    </a:lnTo>
                    <a:lnTo>
                      <a:pt x="92" y="7"/>
                    </a:lnTo>
                    <a:lnTo>
                      <a:pt x="90" y="9"/>
                    </a:lnTo>
                    <a:lnTo>
                      <a:pt x="81" y="16"/>
                    </a:lnTo>
                    <a:lnTo>
                      <a:pt x="85" y="21"/>
                    </a:lnTo>
                    <a:lnTo>
                      <a:pt x="83" y="26"/>
                    </a:lnTo>
                    <a:lnTo>
                      <a:pt x="81" y="19"/>
                    </a:lnTo>
                    <a:lnTo>
                      <a:pt x="78" y="16"/>
                    </a:lnTo>
                    <a:lnTo>
                      <a:pt x="73" y="19"/>
                    </a:lnTo>
                    <a:lnTo>
                      <a:pt x="73" y="21"/>
                    </a:lnTo>
                    <a:lnTo>
                      <a:pt x="76" y="28"/>
                    </a:lnTo>
                    <a:lnTo>
                      <a:pt x="71" y="26"/>
                    </a:lnTo>
                    <a:lnTo>
                      <a:pt x="69" y="21"/>
                    </a:lnTo>
                    <a:lnTo>
                      <a:pt x="66" y="23"/>
                    </a:lnTo>
                    <a:lnTo>
                      <a:pt x="64" y="28"/>
                    </a:lnTo>
                    <a:lnTo>
                      <a:pt x="69" y="31"/>
                    </a:lnTo>
                    <a:lnTo>
                      <a:pt x="83" y="38"/>
                    </a:lnTo>
                    <a:lnTo>
                      <a:pt x="81" y="38"/>
                    </a:lnTo>
                    <a:lnTo>
                      <a:pt x="64" y="33"/>
                    </a:lnTo>
                    <a:lnTo>
                      <a:pt x="62" y="35"/>
                    </a:lnTo>
                    <a:lnTo>
                      <a:pt x="59" y="35"/>
                    </a:lnTo>
                    <a:lnTo>
                      <a:pt x="62" y="38"/>
                    </a:lnTo>
                    <a:lnTo>
                      <a:pt x="66" y="38"/>
                    </a:lnTo>
                    <a:lnTo>
                      <a:pt x="71" y="42"/>
                    </a:lnTo>
                    <a:lnTo>
                      <a:pt x="73" y="45"/>
                    </a:lnTo>
                    <a:lnTo>
                      <a:pt x="78" y="49"/>
                    </a:lnTo>
                    <a:lnTo>
                      <a:pt x="76" y="49"/>
                    </a:lnTo>
                    <a:lnTo>
                      <a:pt x="66" y="42"/>
                    </a:lnTo>
                    <a:lnTo>
                      <a:pt x="62" y="40"/>
                    </a:lnTo>
                    <a:lnTo>
                      <a:pt x="57" y="40"/>
                    </a:lnTo>
                    <a:lnTo>
                      <a:pt x="57" y="42"/>
                    </a:lnTo>
                    <a:lnTo>
                      <a:pt x="57" y="49"/>
                    </a:lnTo>
                    <a:lnTo>
                      <a:pt x="59" y="57"/>
                    </a:lnTo>
                    <a:lnTo>
                      <a:pt x="57" y="59"/>
                    </a:lnTo>
                    <a:lnTo>
                      <a:pt x="59" y="64"/>
                    </a:lnTo>
                    <a:lnTo>
                      <a:pt x="64" y="66"/>
                    </a:lnTo>
                    <a:lnTo>
                      <a:pt x="66" y="66"/>
                    </a:lnTo>
                    <a:lnTo>
                      <a:pt x="69" y="64"/>
                    </a:lnTo>
                    <a:lnTo>
                      <a:pt x="69" y="66"/>
                    </a:lnTo>
                    <a:lnTo>
                      <a:pt x="66" y="71"/>
                    </a:lnTo>
                    <a:lnTo>
                      <a:pt x="64" y="73"/>
                    </a:lnTo>
                    <a:lnTo>
                      <a:pt x="59" y="73"/>
                    </a:lnTo>
                    <a:lnTo>
                      <a:pt x="59" y="78"/>
                    </a:lnTo>
                    <a:lnTo>
                      <a:pt x="55" y="83"/>
                    </a:lnTo>
                    <a:lnTo>
                      <a:pt x="55" y="85"/>
                    </a:lnTo>
                    <a:lnTo>
                      <a:pt x="59" y="87"/>
                    </a:lnTo>
                    <a:lnTo>
                      <a:pt x="59" y="92"/>
                    </a:lnTo>
                    <a:lnTo>
                      <a:pt x="62" y="97"/>
                    </a:lnTo>
                    <a:lnTo>
                      <a:pt x="66" y="97"/>
                    </a:lnTo>
                    <a:lnTo>
                      <a:pt x="71" y="97"/>
                    </a:lnTo>
                    <a:lnTo>
                      <a:pt x="71" y="101"/>
                    </a:lnTo>
                    <a:lnTo>
                      <a:pt x="71" y="108"/>
                    </a:lnTo>
                    <a:lnTo>
                      <a:pt x="69" y="108"/>
                    </a:lnTo>
                    <a:lnTo>
                      <a:pt x="69" y="120"/>
                    </a:lnTo>
                    <a:lnTo>
                      <a:pt x="66" y="127"/>
                    </a:lnTo>
                    <a:lnTo>
                      <a:pt x="66" y="125"/>
                    </a:lnTo>
                    <a:lnTo>
                      <a:pt x="66" y="118"/>
                    </a:lnTo>
                    <a:lnTo>
                      <a:pt x="64" y="118"/>
                    </a:lnTo>
                    <a:lnTo>
                      <a:pt x="59" y="118"/>
                    </a:lnTo>
                    <a:lnTo>
                      <a:pt x="55" y="120"/>
                    </a:lnTo>
                    <a:lnTo>
                      <a:pt x="50" y="125"/>
                    </a:lnTo>
                    <a:lnTo>
                      <a:pt x="45" y="123"/>
                    </a:lnTo>
                    <a:lnTo>
                      <a:pt x="55" y="116"/>
                    </a:lnTo>
                    <a:lnTo>
                      <a:pt x="59" y="116"/>
                    </a:lnTo>
                    <a:lnTo>
                      <a:pt x="62" y="113"/>
                    </a:lnTo>
                    <a:lnTo>
                      <a:pt x="64" y="111"/>
                    </a:lnTo>
                    <a:lnTo>
                      <a:pt x="66" y="113"/>
                    </a:lnTo>
                    <a:lnTo>
                      <a:pt x="66" y="108"/>
                    </a:lnTo>
                    <a:lnTo>
                      <a:pt x="64" y="106"/>
                    </a:lnTo>
                    <a:lnTo>
                      <a:pt x="62" y="104"/>
                    </a:lnTo>
                    <a:lnTo>
                      <a:pt x="47" y="87"/>
                    </a:lnTo>
                    <a:lnTo>
                      <a:pt x="47" y="80"/>
                    </a:lnTo>
                    <a:lnTo>
                      <a:pt x="50" y="66"/>
                    </a:lnTo>
                    <a:lnTo>
                      <a:pt x="43" y="54"/>
                    </a:lnTo>
                    <a:lnTo>
                      <a:pt x="45" y="47"/>
                    </a:lnTo>
                    <a:lnTo>
                      <a:pt x="50" y="38"/>
                    </a:lnTo>
                    <a:lnTo>
                      <a:pt x="50" y="31"/>
                    </a:lnTo>
                    <a:lnTo>
                      <a:pt x="69" y="5"/>
                    </a:lnTo>
                    <a:lnTo>
                      <a:pt x="64" y="2"/>
                    </a:lnTo>
                    <a:lnTo>
                      <a:pt x="45" y="0"/>
                    </a:lnTo>
                    <a:lnTo>
                      <a:pt x="26" y="9"/>
                    </a:lnTo>
                    <a:lnTo>
                      <a:pt x="19" y="19"/>
                    </a:lnTo>
                    <a:lnTo>
                      <a:pt x="17" y="23"/>
                    </a:lnTo>
                    <a:lnTo>
                      <a:pt x="14" y="28"/>
                    </a:lnTo>
                    <a:lnTo>
                      <a:pt x="12" y="31"/>
                    </a:lnTo>
                    <a:lnTo>
                      <a:pt x="10" y="35"/>
                    </a:lnTo>
                    <a:lnTo>
                      <a:pt x="12" y="40"/>
                    </a:lnTo>
                    <a:lnTo>
                      <a:pt x="7" y="42"/>
                    </a:lnTo>
                    <a:lnTo>
                      <a:pt x="7" y="47"/>
                    </a:lnTo>
                    <a:lnTo>
                      <a:pt x="10" y="49"/>
                    </a:lnTo>
                    <a:lnTo>
                      <a:pt x="5" y="49"/>
                    </a:lnTo>
                    <a:lnTo>
                      <a:pt x="5" y="54"/>
                    </a:lnTo>
                    <a:lnTo>
                      <a:pt x="3" y="57"/>
                    </a:lnTo>
                    <a:lnTo>
                      <a:pt x="3" y="64"/>
                    </a:lnTo>
                    <a:lnTo>
                      <a:pt x="0" y="66"/>
                    </a:lnTo>
                    <a:lnTo>
                      <a:pt x="3" y="75"/>
                    </a:lnTo>
                    <a:lnTo>
                      <a:pt x="5" y="75"/>
                    </a:lnTo>
                    <a:lnTo>
                      <a:pt x="3" y="75"/>
                    </a:lnTo>
                    <a:lnTo>
                      <a:pt x="0" y="80"/>
                    </a:lnTo>
                    <a:lnTo>
                      <a:pt x="0" y="83"/>
                    </a:lnTo>
                    <a:lnTo>
                      <a:pt x="3" y="92"/>
                    </a:lnTo>
                    <a:lnTo>
                      <a:pt x="0" y="97"/>
                    </a:lnTo>
                    <a:lnTo>
                      <a:pt x="0" y="106"/>
                    </a:lnTo>
                    <a:lnTo>
                      <a:pt x="3" y="111"/>
                    </a:lnTo>
                    <a:lnTo>
                      <a:pt x="26" y="116"/>
                    </a:lnTo>
                    <a:lnTo>
                      <a:pt x="33" y="123"/>
                    </a:lnTo>
                    <a:lnTo>
                      <a:pt x="38" y="125"/>
                    </a:lnTo>
                    <a:lnTo>
                      <a:pt x="31" y="127"/>
                    </a:lnTo>
                    <a:lnTo>
                      <a:pt x="24" y="127"/>
                    </a:lnTo>
                    <a:lnTo>
                      <a:pt x="17" y="123"/>
                    </a:lnTo>
                    <a:lnTo>
                      <a:pt x="7" y="120"/>
                    </a:lnTo>
                    <a:lnTo>
                      <a:pt x="10" y="123"/>
                    </a:lnTo>
                    <a:lnTo>
                      <a:pt x="7" y="127"/>
                    </a:lnTo>
                    <a:lnTo>
                      <a:pt x="19" y="144"/>
                    </a:lnTo>
                    <a:lnTo>
                      <a:pt x="29" y="151"/>
                    </a:lnTo>
                    <a:lnTo>
                      <a:pt x="24" y="151"/>
                    </a:lnTo>
                    <a:lnTo>
                      <a:pt x="29" y="153"/>
                    </a:lnTo>
                    <a:lnTo>
                      <a:pt x="29" y="151"/>
                    </a:lnTo>
                    <a:lnTo>
                      <a:pt x="33" y="151"/>
                    </a:lnTo>
                    <a:lnTo>
                      <a:pt x="40" y="153"/>
                    </a:lnTo>
                    <a:lnTo>
                      <a:pt x="45" y="151"/>
                    </a:lnTo>
                    <a:lnTo>
                      <a:pt x="45" y="146"/>
                    </a:lnTo>
                    <a:lnTo>
                      <a:pt x="47" y="153"/>
                    </a:lnTo>
                    <a:lnTo>
                      <a:pt x="50" y="158"/>
                    </a:lnTo>
                    <a:lnTo>
                      <a:pt x="55" y="163"/>
                    </a:lnTo>
                    <a:lnTo>
                      <a:pt x="59" y="165"/>
                    </a:lnTo>
                    <a:lnTo>
                      <a:pt x="64" y="165"/>
                    </a:lnTo>
                    <a:lnTo>
                      <a:pt x="59" y="163"/>
                    </a:lnTo>
                    <a:lnTo>
                      <a:pt x="64" y="160"/>
                    </a:lnTo>
                    <a:lnTo>
                      <a:pt x="85" y="168"/>
                    </a:lnTo>
                    <a:lnTo>
                      <a:pt x="85" y="165"/>
                    </a:lnTo>
                    <a:lnTo>
                      <a:pt x="92" y="163"/>
                    </a:lnTo>
                    <a:lnTo>
                      <a:pt x="99" y="170"/>
                    </a:lnTo>
                    <a:lnTo>
                      <a:pt x="104" y="170"/>
                    </a:lnTo>
                    <a:lnTo>
                      <a:pt x="107" y="168"/>
                    </a:lnTo>
                    <a:lnTo>
                      <a:pt x="107" y="170"/>
                    </a:lnTo>
                    <a:lnTo>
                      <a:pt x="109" y="168"/>
                    </a:lnTo>
                    <a:lnTo>
                      <a:pt x="111" y="165"/>
                    </a:lnTo>
                    <a:lnTo>
                      <a:pt x="116" y="168"/>
                    </a:lnTo>
                    <a:lnTo>
                      <a:pt x="118" y="172"/>
                    </a:lnTo>
                    <a:lnTo>
                      <a:pt x="121" y="172"/>
                    </a:lnTo>
                    <a:lnTo>
                      <a:pt x="121" y="170"/>
                    </a:lnTo>
                    <a:lnTo>
                      <a:pt x="116" y="163"/>
                    </a:lnTo>
                    <a:lnTo>
                      <a:pt x="111" y="163"/>
                    </a:lnTo>
                    <a:lnTo>
                      <a:pt x="111" y="158"/>
                    </a:lnTo>
                    <a:lnTo>
                      <a:pt x="128" y="165"/>
                    </a:lnTo>
                    <a:lnTo>
                      <a:pt x="130" y="163"/>
                    </a:lnTo>
                    <a:lnTo>
                      <a:pt x="132" y="165"/>
                    </a:lnTo>
                    <a:lnTo>
                      <a:pt x="137" y="170"/>
                    </a:lnTo>
                    <a:lnTo>
                      <a:pt x="149" y="168"/>
                    </a:lnTo>
                    <a:lnTo>
                      <a:pt x="149" y="165"/>
                    </a:lnTo>
                    <a:lnTo>
                      <a:pt x="144" y="151"/>
                    </a:lnTo>
                    <a:lnTo>
                      <a:pt x="142" y="151"/>
                    </a:lnTo>
                    <a:lnTo>
                      <a:pt x="140" y="149"/>
                    </a:lnTo>
                    <a:lnTo>
                      <a:pt x="142" y="146"/>
                    </a:lnTo>
                    <a:lnTo>
                      <a:pt x="149" y="149"/>
                    </a:lnTo>
                    <a:lnTo>
                      <a:pt x="156" y="156"/>
                    </a:lnTo>
                    <a:lnTo>
                      <a:pt x="158" y="153"/>
                    </a:lnTo>
                    <a:lnTo>
                      <a:pt x="161" y="156"/>
                    </a:lnTo>
                    <a:lnTo>
                      <a:pt x="163" y="156"/>
                    </a:lnTo>
                    <a:lnTo>
                      <a:pt x="166" y="170"/>
                    </a:lnTo>
                    <a:lnTo>
                      <a:pt x="166" y="172"/>
                    </a:lnTo>
                    <a:lnTo>
                      <a:pt x="168" y="168"/>
                    </a:lnTo>
                    <a:lnTo>
                      <a:pt x="170" y="170"/>
                    </a:lnTo>
                    <a:lnTo>
                      <a:pt x="173" y="170"/>
                    </a:lnTo>
                    <a:lnTo>
                      <a:pt x="175" y="172"/>
                    </a:lnTo>
                    <a:lnTo>
                      <a:pt x="175" y="175"/>
                    </a:lnTo>
                    <a:lnTo>
                      <a:pt x="170" y="177"/>
                    </a:lnTo>
                    <a:lnTo>
                      <a:pt x="175" y="177"/>
                    </a:lnTo>
                    <a:lnTo>
                      <a:pt x="189" y="191"/>
                    </a:lnTo>
                    <a:lnTo>
                      <a:pt x="189" y="196"/>
                    </a:lnTo>
                    <a:lnTo>
                      <a:pt x="184" y="201"/>
                    </a:lnTo>
                    <a:lnTo>
                      <a:pt x="180" y="201"/>
                    </a:lnTo>
                    <a:lnTo>
                      <a:pt x="177" y="201"/>
                    </a:lnTo>
                    <a:lnTo>
                      <a:pt x="177" y="205"/>
                    </a:lnTo>
                    <a:lnTo>
                      <a:pt x="177" y="215"/>
                    </a:lnTo>
                    <a:lnTo>
                      <a:pt x="189" y="208"/>
                    </a:lnTo>
                    <a:lnTo>
                      <a:pt x="192" y="203"/>
                    </a:lnTo>
                    <a:lnTo>
                      <a:pt x="194" y="205"/>
                    </a:lnTo>
                    <a:lnTo>
                      <a:pt x="199" y="201"/>
                    </a:lnTo>
                    <a:lnTo>
                      <a:pt x="203" y="201"/>
                    </a:lnTo>
                    <a:lnTo>
                      <a:pt x="208" y="201"/>
                    </a:lnTo>
                    <a:lnTo>
                      <a:pt x="201" y="203"/>
                    </a:lnTo>
                    <a:lnTo>
                      <a:pt x="203" y="205"/>
                    </a:lnTo>
                    <a:lnTo>
                      <a:pt x="201" y="208"/>
                    </a:lnTo>
                    <a:lnTo>
                      <a:pt x="210" y="220"/>
                    </a:lnTo>
                    <a:lnTo>
                      <a:pt x="210" y="217"/>
                    </a:lnTo>
                    <a:lnTo>
                      <a:pt x="210" y="215"/>
                    </a:lnTo>
                    <a:lnTo>
                      <a:pt x="210" y="212"/>
                    </a:lnTo>
                    <a:lnTo>
                      <a:pt x="215" y="212"/>
                    </a:lnTo>
                    <a:lnTo>
                      <a:pt x="213" y="222"/>
                    </a:lnTo>
                    <a:lnTo>
                      <a:pt x="215" y="227"/>
                    </a:lnTo>
                    <a:lnTo>
                      <a:pt x="220" y="229"/>
                    </a:lnTo>
                    <a:lnTo>
                      <a:pt x="222" y="227"/>
                    </a:lnTo>
                    <a:lnTo>
                      <a:pt x="227" y="231"/>
                    </a:lnTo>
                    <a:lnTo>
                      <a:pt x="227" y="241"/>
                    </a:lnTo>
                    <a:lnTo>
                      <a:pt x="229" y="243"/>
                    </a:lnTo>
                    <a:lnTo>
                      <a:pt x="229" y="250"/>
                    </a:lnTo>
                    <a:lnTo>
                      <a:pt x="232" y="253"/>
                    </a:lnTo>
                    <a:lnTo>
                      <a:pt x="234" y="262"/>
                    </a:lnTo>
                    <a:lnTo>
                      <a:pt x="234" y="267"/>
                    </a:lnTo>
                    <a:lnTo>
                      <a:pt x="232" y="269"/>
                    </a:lnTo>
                    <a:lnTo>
                      <a:pt x="229" y="269"/>
                    </a:lnTo>
                    <a:lnTo>
                      <a:pt x="227" y="271"/>
                    </a:lnTo>
                    <a:lnTo>
                      <a:pt x="227" y="281"/>
                    </a:lnTo>
                    <a:lnTo>
                      <a:pt x="225" y="281"/>
                    </a:lnTo>
                    <a:lnTo>
                      <a:pt x="222" y="283"/>
                    </a:lnTo>
                    <a:lnTo>
                      <a:pt x="208" y="300"/>
                    </a:lnTo>
                    <a:lnTo>
                      <a:pt x="208" y="302"/>
                    </a:lnTo>
                    <a:lnTo>
                      <a:pt x="210" y="307"/>
                    </a:lnTo>
                    <a:lnTo>
                      <a:pt x="215" y="312"/>
                    </a:lnTo>
                    <a:lnTo>
                      <a:pt x="215" y="316"/>
                    </a:lnTo>
                    <a:lnTo>
                      <a:pt x="218" y="316"/>
                    </a:lnTo>
                    <a:lnTo>
                      <a:pt x="218" y="323"/>
                    </a:lnTo>
                    <a:lnTo>
                      <a:pt x="213" y="321"/>
                    </a:lnTo>
                    <a:lnTo>
                      <a:pt x="210" y="319"/>
                    </a:lnTo>
                    <a:lnTo>
                      <a:pt x="210" y="321"/>
                    </a:lnTo>
                    <a:lnTo>
                      <a:pt x="208" y="321"/>
                    </a:lnTo>
                    <a:lnTo>
                      <a:pt x="203" y="326"/>
                    </a:lnTo>
                    <a:lnTo>
                      <a:pt x="196" y="323"/>
                    </a:lnTo>
                    <a:lnTo>
                      <a:pt x="196" y="328"/>
                    </a:lnTo>
                    <a:lnTo>
                      <a:pt x="194" y="328"/>
                    </a:lnTo>
                    <a:lnTo>
                      <a:pt x="192" y="326"/>
                    </a:lnTo>
                    <a:lnTo>
                      <a:pt x="184" y="328"/>
                    </a:lnTo>
                    <a:lnTo>
                      <a:pt x="177" y="326"/>
                    </a:lnTo>
                    <a:lnTo>
                      <a:pt x="175" y="326"/>
                    </a:lnTo>
                    <a:lnTo>
                      <a:pt x="173" y="323"/>
                    </a:lnTo>
                    <a:lnTo>
                      <a:pt x="170" y="323"/>
                    </a:lnTo>
                    <a:lnTo>
                      <a:pt x="168" y="323"/>
                    </a:lnTo>
                    <a:lnTo>
                      <a:pt x="170" y="326"/>
                    </a:lnTo>
                    <a:lnTo>
                      <a:pt x="168" y="326"/>
                    </a:lnTo>
                    <a:lnTo>
                      <a:pt x="168" y="331"/>
                    </a:lnTo>
                    <a:lnTo>
                      <a:pt x="166" y="333"/>
                    </a:lnTo>
                    <a:lnTo>
                      <a:pt x="161" y="335"/>
                    </a:lnTo>
                    <a:lnTo>
                      <a:pt x="158" y="340"/>
                    </a:lnTo>
                    <a:lnTo>
                      <a:pt x="158" y="347"/>
                    </a:lnTo>
                    <a:lnTo>
                      <a:pt x="161" y="352"/>
                    </a:lnTo>
                    <a:lnTo>
                      <a:pt x="163" y="354"/>
                    </a:lnTo>
                    <a:lnTo>
                      <a:pt x="166" y="354"/>
                    </a:lnTo>
                    <a:lnTo>
                      <a:pt x="168" y="359"/>
                    </a:lnTo>
                    <a:lnTo>
                      <a:pt x="170" y="359"/>
                    </a:lnTo>
                    <a:lnTo>
                      <a:pt x="175" y="359"/>
                    </a:lnTo>
                    <a:lnTo>
                      <a:pt x="177" y="361"/>
                    </a:lnTo>
                    <a:lnTo>
                      <a:pt x="177" y="359"/>
                    </a:lnTo>
                    <a:lnTo>
                      <a:pt x="182" y="359"/>
                    </a:lnTo>
                    <a:lnTo>
                      <a:pt x="182" y="357"/>
                    </a:lnTo>
                    <a:lnTo>
                      <a:pt x="187" y="357"/>
                    </a:lnTo>
                    <a:lnTo>
                      <a:pt x="189" y="354"/>
                    </a:lnTo>
                    <a:lnTo>
                      <a:pt x="189" y="352"/>
                    </a:lnTo>
                    <a:lnTo>
                      <a:pt x="187" y="349"/>
                    </a:lnTo>
                    <a:lnTo>
                      <a:pt x="189" y="349"/>
                    </a:lnTo>
                    <a:lnTo>
                      <a:pt x="194" y="349"/>
                    </a:lnTo>
                    <a:lnTo>
                      <a:pt x="194" y="352"/>
                    </a:lnTo>
                    <a:lnTo>
                      <a:pt x="196" y="354"/>
                    </a:lnTo>
                    <a:lnTo>
                      <a:pt x="201" y="354"/>
                    </a:lnTo>
                    <a:lnTo>
                      <a:pt x="203" y="354"/>
                    </a:lnTo>
                    <a:lnTo>
                      <a:pt x="203" y="352"/>
                    </a:lnTo>
                    <a:lnTo>
                      <a:pt x="206" y="349"/>
                    </a:lnTo>
                    <a:lnTo>
                      <a:pt x="206" y="352"/>
                    </a:lnTo>
                    <a:lnTo>
                      <a:pt x="203" y="347"/>
                    </a:lnTo>
                    <a:lnTo>
                      <a:pt x="201" y="347"/>
                    </a:lnTo>
                    <a:lnTo>
                      <a:pt x="201" y="342"/>
                    </a:lnTo>
                    <a:lnTo>
                      <a:pt x="203" y="342"/>
                    </a:lnTo>
                    <a:lnTo>
                      <a:pt x="203" y="340"/>
                    </a:lnTo>
                    <a:lnTo>
                      <a:pt x="206" y="345"/>
                    </a:lnTo>
                    <a:lnTo>
                      <a:pt x="208" y="347"/>
                    </a:lnTo>
                    <a:lnTo>
                      <a:pt x="210" y="347"/>
                    </a:lnTo>
                    <a:lnTo>
                      <a:pt x="213" y="347"/>
                    </a:lnTo>
                    <a:lnTo>
                      <a:pt x="215" y="349"/>
                    </a:lnTo>
                    <a:lnTo>
                      <a:pt x="218" y="347"/>
                    </a:lnTo>
                    <a:lnTo>
                      <a:pt x="220" y="349"/>
                    </a:lnTo>
                    <a:lnTo>
                      <a:pt x="220" y="352"/>
                    </a:lnTo>
                    <a:lnTo>
                      <a:pt x="222" y="359"/>
                    </a:lnTo>
                    <a:lnTo>
                      <a:pt x="222" y="357"/>
                    </a:lnTo>
                    <a:lnTo>
                      <a:pt x="225" y="361"/>
                    </a:lnTo>
                    <a:lnTo>
                      <a:pt x="227" y="364"/>
                    </a:lnTo>
                    <a:lnTo>
                      <a:pt x="225" y="366"/>
                    </a:lnTo>
                    <a:lnTo>
                      <a:pt x="227" y="366"/>
                    </a:lnTo>
                    <a:lnTo>
                      <a:pt x="227" y="368"/>
                    </a:lnTo>
                    <a:lnTo>
                      <a:pt x="229" y="368"/>
                    </a:lnTo>
                    <a:lnTo>
                      <a:pt x="232" y="373"/>
                    </a:lnTo>
                    <a:lnTo>
                      <a:pt x="234" y="371"/>
                    </a:lnTo>
                    <a:lnTo>
                      <a:pt x="236" y="373"/>
                    </a:lnTo>
                    <a:lnTo>
                      <a:pt x="236" y="375"/>
                    </a:lnTo>
                    <a:lnTo>
                      <a:pt x="239" y="378"/>
                    </a:lnTo>
                    <a:lnTo>
                      <a:pt x="239" y="375"/>
                    </a:lnTo>
                    <a:lnTo>
                      <a:pt x="241" y="371"/>
                    </a:lnTo>
                    <a:lnTo>
                      <a:pt x="244" y="375"/>
                    </a:lnTo>
                    <a:lnTo>
                      <a:pt x="246" y="378"/>
                    </a:lnTo>
                    <a:lnTo>
                      <a:pt x="248" y="378"/>
                    </a:lnTo>
                    <a:lnTo>
                      <a:pt x="246" y="383"/>
                    </a:lnTo>
                    <a:lnTo>
                      <a:pt x="241" y="385"/>
                    </a:lnTo>
                    <a:lnTo>
                      <a:pt x="239" y="380"/>
                    </a:lnTo>
                    <a:lnTo>
                      <a:pt x="244" y="392"/>
                    </a:lnTo>
                    <a:lnTo>
                      <a:pt x="246" y="394"/>
                    </a:lnTo>
                    <a:lnTo>
                      <a:pt x="248" y="397"/>
                    </a:lnTo>
                  </a:path>
                </a:pathLst>
              </a:custGeom>
              <a:grpFill/>
              <a:ln w="9525">
                <a:noFill/>
                <a:round/>
                <a:headEnd/>
                <a:tailEnd/>
              </a:ln>
            </p:spPr>
            <p:txBody>
              <a:bodyPr/>
              <a:lstStyle/>
              <a:p>
                <a:pPr>
                  <a:defRPr/>
                </a:pPr>
                <a:endParaRPr lang="en-US" sz="1200" kern="0">
                  <a:solidFill>
                    <a:srgbClr val="0096D6"/>
                  </a:solidFill>
                </a:endParaRPr>
              </a:p>
            </p:txBody>
          </p:sp>
          <p:sp>
            <p:nvSpPr>
              <p:cNvPr id="2290" name="Freeform 1267"/>
              <p:cNvSpPr>
                <a:spLocks/>
              </p:cNvSpPr>
              <p:nvPr/>
            </p:nvSpPr>
            <p:spPr bwMode="auto">
              <a:xfrm>
                <a:off x="1534" y="977"/>
                <a:ext cx="14" cy="12"/>
              </a:xfrm>
              <a:custGeom>
                <a:avLst/>
                <a:gdLst>
                  <a:gd name="T0" fmla="*/ 9 w 14"/>
                  <a:gd name="T1" fmla="*/ 0 h 12"/>
                  <a:gd name="T2" fmla="*/ 11 w 14"/>
                  <a:gd name="T3" fmla="*/ 0 h 12"/>
                  <a:gd name="T4" fmla="*/ 14 w 14"/>
                  <a:gd name="T5" fmla="*/ 3 h 12"/>
                  <a:gd name="T6" fmla="*/ 11 w 14"/>
                  <a:gd name="T7" fmla="*/ 7 h 12"/>
                  <a:gd name="T8" fmla="*/ 4 w 14"/>
                  <a:gd name="T9" fmla="*/ 12 h 12"/>
                  <a:gd name="T10" fmla="*/ 0 w 14"/>
                  <a:gd name="T11" fmla="*/ 10 h 12"/>
                  <a:gd name="T12" fmla="*/ 0 w 14"/>
                  <a:gd name="T13" fmla="*/ 7 h 12"/>
                  <a:gd name="T14" fmla="*/ 2 w 14"/>
                  <a:gd name="T15" fmla="*/ 7 h 12"/>
                  <a:gd name="T16" fmla="*/ 7 w 14"/>
                  <a:gd name="T17" fmla="*/ 3 h 12"/>
                  <a:gd name="T18" fmla="*/ 9 w 1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9" y="0"/>
                    </a:moveTo>
                    <a:lnTo>
                      <a:pt x="11" y="0"/>
                    </a:lnTo>
                    <a:lnTo>
                      <a:pt x="14" y="3"/>
                    </a:lnTo>
                    <a:lnTo>
                      <a:pt x="11" y="7"/>
                    </a:lnTo>
                    <a:lnTo>
                      <a:pt x="4" y="12"/>
                    </a:lnTo>
                    <a:lnTo>
                      <a:pt x="0" y="10"/>
                    </a:lnTo>
                    <a:lnTo>
                      <a:pt x="0" y="7"/>
                    </a:lnTo>
                    <a:lnTo>
                      <a:pt x="2" y="7"/>
                    </a:lnTo>
                    <a:lnTo>
                      <a:pt x="7" y="3"/>
                    </a:lnTo>
                    <a:lnTo>
                      <a:pt x="9" y="0"/>
                    </a:lnTo>
                    <a:close/>
                  </a:path>
                </a:pathLst>
              </a:custGeom>
              <a:grpFill/>
              <a:ln w="9525">
                <a:noFill/>
                <a:round/>
                <a:headEnd/>
                <a:tailEnd/>
              </a:ln>
            </p:spPr>
            <p:txBody>
              <a:bodyPr/>
              <a:lstStyle/>
              <a:p>
                <a:pPr>
                  <a:defRPr/>
                </a:pPr>
                <a:endParaRPr lang="en-US" sz="1200" kern="0">
                  <a:solidFill>
                    <a:srgbClr val="0096D6"/>
                  </a:solidFill>
                </a:endParaRPr>
              </a:p>
            </p:txBody>
          </p:sp>
          <p:sp>
            <p:nvSpPr>
              <p:cNvPr id="2291" name="Freeform 1268"/>
              <p:cNvSpPr>
                <a:spLocks/>
              </p:cNvSpPr>
              <p:nvPr/>
            </p:nvSpPr>
            <p:spPr bwMode="auto">
              <a:xfrm>
                <a:off x="1534" y="977"/>
                <a:ext cx="14" cy="12"/>
              </a:xfrm>
              <a:custGeom>
                <a:avLst/>
                <a:gdLst>
                  <a:gd name="T0" fmla="*/ 9 w 14"/>
                  <a:gd name="T1" fmla="*/ 0 h 12"/>
                  <a:gd name="T2" fmla="*/ 11 w 14"/>
                  <a:gd name="T3" fmla="*/ 0 h 12"/>
                  <a:gd name="T4" fmla="*/ 14 w 14"/>
                  <a:gd name="T5" fmla="*/ 3 h 12"/>
                  <a:gd name="T6" fmla="*/ 11 w 14"/>
                  <a:gd name="T7" fmla="*/ 7 h 12"/>
                  <a:gd name="T8" fmla="*/ 4 w 14"/>
                  <a:gd name="T9" fmla="*/ 12 h 12"/>
                  <a:gd name="T10" fmla="*/ 0 w 14"/>
                  <a:gd name="T11" fmla="*/ 10 h 12"/>
                  <a:gd name="T12" fmla="*/ 0 w 14"/>
                  <a:gd name="T13" fmla="*/ 7 h 12"/>
                  <a:gd name="T14" fmla="*/ 2 w 14"/>
                  <a:gd name="T15" fmla="*/ 7 h 12"/>
                  <a:gd name="T16" fmla="*/ 7 w 14"/>
                  <a:gd name="T17" fmla="*/ 3 h 12"/>
                  <a:gd name="T18" fmla="*/ 9 w 1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9" y="0"/>
                    </a:moveTo>
                    <a:lnTo>
                      <a:pt x="11" y="0"/>
                    </a:lnTo>
                    <a:lnTo>
                      <a:pt x="14" y="3"/>
                    </a:lnTo>
                    <a:lnTo>
                      <a:pt x="11" y="7"/>
                    </a:lnTo>
                    <a:lnTo>
                      <a:pt x="4" y="12"/>
                    </a:lnTo>
                    <a:lnTo>
                      <a:pt x="0" y="10"/>
                    </a:lnTo>
                    <a:lnTo>
                      <a:pt x="0" y="7"/>
                    </a:lnTo>
                    <a:lnTo>
                      <a:pt x="2" y="7"/>
                    </a:lnTo>
                    <a:lnTo>
                      <a:pt x="7" y="3"/>
                    </a:lnTo>
                    <a:lnTo>
                      <a:pt x="9" y="0"/>
                    </a:lnTo>
                  </a:path>
                </a:pathLst>
              </a:custGeom>
              <a:grpFill/>
              <a:ln w="9525">
                <a:noFill/>
                <a:round/>
                <a:headEnd/>
                <a:tailEnd/>
              </a:ln>
            </p:spPr>
            <p:txBody>
              <a:bodyPr/>
              <a:lstStyle/>
              <a:p>
                <a:pPr>
                  <a:defRPr/>
                </a:pPr>
                <a:endParaRPr lang="en-US" sz="1200" kern="0">
                  <a:solidFill>
                    <a:srgbClr val="0096D6"/>
                  </a:solidFill>
                </a:endParaRPr>
              </a:p>
            </p:txBody>
          </p:sp>
          <p:sp>
            <p:nvSpPr>
              <p:cNvPr id="2292" name="Freeform 1269"/>
              <p:cNvSpPr>
                <a:spLocks/>
              </p:cNvSpPr>
              <p:nvPr/>
            </p:nvSpPr>
            <p:spPr bwMode="auto">
              <a:xfrm>
                <a:off x="1727" y="1358"/>
                <a:ext cx="7" cy="18"/>
              </a:xfrm>
              <a:custGeom>
                <a:avLst/>
                <a:gdLst>
                  <a:gd name="T0" fmla="*/ 5 w 7"/>
                  <a:gd name="T1" fmla="*/ 0 h 18"/>
                  <a:gd name="T2" fmla="*/ 5 w 7"/>
                  <a:gd name="T3" fmla="*/ 0 h 18"/>
                  <a:gd name="T4" fmla="*/ 7 w 7"/>
                  <a:gd name="T5" fmla="*/ 14 h 18"/>
                  <a:gd name="T6" fmla="*/ 7 w 7"/>
                  <a:gd name="T7" fmla="*/ 18 h 18"/>
                  <a:gd name="T8" fmla="*/ 5 w 7"/>
                  <a:gd name="T9" fmla="*/ 18 h 18"/>
                  <a:gd name="T10" fmla="*/ 0 w 7"/>
                  <a:gd name="T11" fmla="*/ 14 h 18"/>
                  <a:gd name="T12" fmla="*/ 3 w 7"/>
                  <a:gd name="T13" fmla="*/ 2 h 18"/>
                  <a:gd name="T14" fmla="*/ 3 w 7"/>
                  <a:gd name="T15" fmla="*/ 0 h 18"/>
                  <a:gd name="T16" fmla="*/ 5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5" y="0"/>
                    </a:moveTo>
                    <a:lnTo>
                      <a:pt x="5" y="0"/>
                    </a:lnTo>
                    <a:lnTo>
                      <a:pt x="7" y="14"/>
                    </a:lnTo>
                    <a:lnTo>
                      <a:pt x="7" y="18"/>
                    </a:lnTo>
                    <a:lnTo>
                      <a:pt x="5" y="18"/>
                    </a:lnTo>
                    <a:lnTo>
                      <a:pt x="0" y="14"/>
                    </a:lnTo>
                    <a:lnTo>
                      <a:pt x="3" y="2"/>
                    </a:lnTo>
                    <a:lnTo>
                      <a:pt x="3"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293" name="Freeform 1270"/>
              <p:cNvSpPr>
                <a:spLocks/>
              </p:cNvSpPr>
              <p:nvPr/>
            </p:nvSpPr>
            <p:spPr bwMode="auto">
              <a:xfrm>
                <a:off x="1727" y="1358"/>
                <a:ext cx="7" cy="18"/>
              </a:xfrm>
              <a:custGeom>
                <a:avLst/>
                <a:gdLst>
                  <a:gd name="T0" fmla="*/ 5 w 7"/>
                  <a:gd name="T1" fmla="*/ 0 h 18"/>
                  <a:gd name="T2" fmla="*/ 5 w 7"/>
                  <a:gd name="T3" fmla="*/ 0 h 18"/>
                  <a:gd name="T4" fmla="*/ 7 w 7"/>
                  <a:gd name="T5" fmla="*/ 14 h 18"/>
                  <a:gd name="T6" fmla="*/ 7 w 7"/>
                  <a:gd name="T7" fmla="*/ 18 h 18"/>
                  <a:gd name="T8" fmla="*/ 5 w 7"/>
                  <a:gd name="T9" fmla="*/ 18 h 18"/>
                  <a:gd name="T10" fmla="*/ 0 w 7"/>
                  <a:gd name="T11" fmla="*/ 14 h 18"/>
                  <a:gd name="T12" fmla="*/ 3 w 7"/>
                  <a:gd name="T13" fmla="*/ 2 h 18"/>
                  <a:gd name="T14" fmla="*/ 3 w 7"/>
                  <a:gd name="T15" fmla="*/ 0 h 18"/>
                  <a:gd name="T16" fmla="*/ 5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5" y="0"/>
                    </a:moveTo>
                    <a:lnTo>
                      <a:pt x="5" y="0"/>
                    </a:lnTo>
                    <a:lnTo>
                      <a:pt x="7" y="14"/>
                    </a:lnTo>
                    <a:lnTo>
                      <a:pt x="7" y="18"/>
                    </a:lnTo>
                    <a:lnTo>
                      <a:pt x="5" y="18"/>
                    </a:lnTo>
                    <a:lnTo>
                      <a:pt x="0" y="14"/>
                    </a:lnTo>
                    <a:lnTo>
                      <a:pt x="3" y="2"/>
                    </a:lnTo>
                    <a:lnTo>
                      <a:pt x="3"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294" name="Freeform 1271"/>
              <p:cNvSpPr>
                <a:spLocks/>
              </p:cNvSpPr>
              <p:nvPr/>
            </p:nvSpPr>
            <p:spPr bwMode="auto">
              <a:xfrm>
                <a:off x="1890" y="1535"/>
                <a:ext cx="10" cy="4"/>
              </a:xfrm>
              <a:custGeom>
                <a:avLst/>
                <a:gdLst>
                  <a:gd name="T0" fmla="*/ 10 w 10"/>
                  <a:gd name="T1" fmla="*/ 2 h 4"/>
                  <a:gd name="T2" fmla="*/ 10 w 10"/>
                  <a:gd name="T3" fmla="*/ 0 h 4"/>
                  <a:gd name="T4" fmla="*/ 10 w 10"/>
                  <a:gd name="T5" fmla="*/ 2 h 4"/>
                  <a:gd name="T6" fmla="*/ 10 w 10"/>
                  <a:gd name="T7" fmla="*/ 2 h 4"/>
                  <a:gd name="T8" fmla="*/ 10 w 10"/>
                  <a:gd name="T9" fmla="*/ 2 h 4"/>
                  <a:gd name="T10" fmla="*/ 7 w 10"/>
                  <a:gd name="T11" fmla="*/ 4 h 4"/>
                  <a:gd name="T12" fmla="*/ 0 w 10"/>
                  <a:gd name="T13" fmla="*/ 2 h 4"/>
                  <a:gd name="T14" fmla="*/ 0 w 10"/>
                  <a:gd name="T15" fmla="*/ 2 h 4"/>
                  <a:gd name="T16" fmla="*/ 0 w 10"/>
                  <a:gd name="T17" fmla="*/ 0 h 4"/>
                  <a:gd name="T18" fmla="*/ 3 w 10"/>
                  <a:gd name="T19" fmla="*/ 2 h 4"/>
                  <a:gd name="T20" fmla="*/ 7 w 10"/>
                  <a:gd name="T21" fmla="*/ 0 h 4"/>
                  <a:gd name="T22" fmla="*/ 10 w 10"/>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0"/>
                    </a:lnTo>
                    <a:lnTo>
                      <a:pt x="10" y="2"/>
                    </a:lnTo>
                    <a:lnTo>
                      <a:pt x="7" y="4"/>
                    </a:lnTo>
                    <a:lnTo>
                      <a:pt x="0" y="2"/>
                    </a:lnTo>
                    <a:lnTo>
                      <a:pt x="0" y="0"/>
                    </a:lnTo>
                    <a:lnTo>
                      <a:pt x="3" y="2"/>
                    </a:lnTo>
                    <a:lnTo>
                      <a:pt x="7" y="0"/>
                    </a:lnTo>
                    <a:lnTo>
                      <a:pt x="10" y="2"/>
                    </a:lnTo>
                    <a:close/>
                  </a:path>
                </a:pathLst>
              </a:custGeom>
              <a:grpFill/>
              <a:ln w="9525">
                <a:noFill/>
                <a:round/>
                <a:headEnd/>
                <a:tailEnd/>
              </a:ln>
            </p:spPr>
            <p:txBody>
              <a:bodyPr/>
              <a:lstStyle/>
              <a:p>
                <a:pPr>
                  <a:defRPr/>
                </a:pPr>
                <a:endParaRPr lang="en-US" sz="1200" kern="0">
                  <a:solidFill>
                    <a:srgbClr val="0096D6"/>
                  </a:solidFill>
                </a:endParaRPr>
              </a:p>
            </p:txBody>
          </p:sp>
          <p:sp>
            <p:nvSpPr>
              <p:cNvPr id="2295" name="Freeform 1272"/>
              <p:cNvSpPr>
                <a:spLocks/>
              </p:cNvSpPr>
              <p:nvPr/>
            </p:nvSpPr>
            <p:spPr bwMode="auto">
              <a:xfrm>
                <a:off x="1890" y="1535"/>
                <a:ext cx="10" cy="4"/>
              </a:xfrm>
              <a:custGeom>
                <a:avLst/>
                <a:gdLst>
                  <a:gd name="T0" fmla="*/ 10 w 10"/>
                  <a:gd name="T1" fmla="*/ 2 h 4"/>
                  <a:gd name="T2" fmla="*/ 10 w 10"/>
                  <a:gd name="T3" fmla="*/ 0 h 4"/>
                  <a:gd name="T4" fmla="*/ 10 w 10"/>
                  <a:gd name="T5" fmla="*/ 2 h 4"/>
                  <a:gd name="T6" fmla="*/ 10 w 10"/>
                  <a:gd name="T7" fmla="*/ 2 h 4"/>
                  <a:gd name="T8" fmla="*/ 10 w 10"/>
                  <a:gd name="T9" fmla="*/ 2 h 4"/>
                  <a:gd name="T10" fmla="*/ 7 w 10"/>
                  <a:gd name="T11" fmla="*/ 4 h 4"/>
                  <a:gd name="T12" fmla="*/ 0 w 10"/>
                  <a:gd name="T13" fmla="*/ 2 h 4"/>
                  <a:gd name="T14" fmla="*/ 0 w 10"/>
                  <a:gd name="T15" fmla="*/ 2 h 4"/>
                  <a:gd name="T16" fmla="*/ 0 w 10"/>
                  <a:gd name="T17" fmla="*/ 0 h 4"/>
                  <a:gd name="T18" fmla="*/ 3 w 10"/>
                  <a:gd name="T19" fmla="*/ 2 h 4"/>
                  <a:gd name="T20" fmla="*/ 7 w 10"/>
                  <a:gd name="T21" fmla="*/ 0 h 4"/>
                  <a:gd name="T22" fmla="*/ 10 w 10"/>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0"/>
                    </a:lnTo>
                    <a:lnTo>
                      <a:pt x="10" y="2"/>
                    </a:lnTo>
                    <a:lnTo>
                      <a:pt x="7" y="4"/>
                    </a:lnTo>
                    <a:lnTo>
                      <a:pt x="0" y="2"/>
                    </a:lnTo>
                    <a:lnTo>
                      <a:pt x="0" y="0"/>
                    </a:lnTo>
                    <a:lnTo>
                      <a:pt x="3" y="2"/>
                    </a:lnTo>
                    <a:lnTo>
                      <a:pt x="7" y="0"/>
                    </a:lnTo>
                    <a:lnTo>
                      <a:pt x="10" y="2"/>
                    </a:lnTo>
                  </a:path>
                </a:pathLst>
              </a:custGeom>
              <a:grpFill/>
              <a:ln w="9525">
                <a:noFill/>
                <a:round/>
                <a:headEnd/>
                <a:tailEnd/>
              </a:ln>
            </p:spPr>
            <p:txBody>
              <a:bodyPr/>
              <a:lstStyle/>
              <a:p>
                <a:pPr>
                  <a:defRPr/>
                </a:pPr>
                <a:endParaRPr lang="en-US" sz="1200" kern="0">
                  <a:solidFill>
                    <a:srgbClr val="0096D6"/>
                  </a:solidFill>
                </a:endParaRPr>
              </a:p>
            </p:txBody>
          </p:sp>
          <p:sp>
            <p:nvSpPr>
              <p:cNvPr id="2296" name="Freeform 1273"/>
              <p:cNvSpPr>
                <a:spLocks/>
              </p:cNvSpPr>
              <p:nvPr/>
            </p:nvSpPr>
            <p:spPr bwMode="auto">
              <a:xfrm>
                <a:off x="2030" y="1901"/>
                <a:ext cx="28" cy="21"/>
              </a:xfrm>
              <a:custGeom>
                <a:avLst/>
                <a:gdLst>
                  <a:gd name="T0" fmla="*/ 26 w 28"/>
                  <a:gd name="T1" fmla="*/ 14 h 21"/>
                  <a:gd name="T2" fmla="*/ 26 w 28"/>
                  <a:gd name="T3" fmla="*/ 14 h 21"/>
                  <a:gd name="T4" fmla="*/ 28 w 28"/>
                  <a:gd name="T5" fmla="*/ 12 h 21"/>
                  <a:gd name="T6" fmla="*/ 28 w 28"/>
                  <a:gd name="T7" fmla="*/ 12 h 21"/>
                  <a:gd name="T8" fmla="*/ 23 w 28"/>
                  <a:gd name="T9" fmla="*/ 12 h 21"/>
                  <a:gd name="T10" fmla="*/ 16 w 28"/>
                  <a:gd name="T11" fmla="*/ 12 h 21"/>
                  <a:gd name="T12" fmla="*/ 7 w 28"/>
                  <a:gd name="T13" fmla="*/ 9 h 21"/>
                  <a:gd name="T14" fmla="*/ 7 w 28"/>
                  <a:gd name="T15" fmla="*/ 9 h 21"/>
                  <a:gd name="T16" fmla="*/ 4 w 28"/>
                  <a:gd name="T17" fmla="*/ 9 h 21"/>
                  <a:gd name="T18" fmla="*/ 2 w 28"/>
                  <a:gd name="T19" fmla="*/ 5 h 21"/>
                  <a:gd name="T20" fmla="*/ 4 w 28"/>
                  <a:gd name="T21" fmla="*/ 2 h 21"/>
                  <a:gd name="T22" fmla="*/ 4 w 28"/>
                  <a:gd name="T23" fmla="*/ 0 h 21"/>
                  <a:gd name="T24" fmla="*/ 0 w 28"/>
                  <a:gd name="T25" fmla="*/ 5 h 21"/>
                  <a:gd name="T26" fmla="*/ 0 w 28"/>
                  <a:gd name="T27" fmla="*/ 7 h 21"/>
                  <a:gd name="T28" fmla="*/ 2 w 28"/>
                  <a:gd name="T29" fmla="*/ 9 h 21"/>
                  <a:gd name="T30" fmla="*/ 2 w 28"/>
                  <a:gd name="T31" fmla="*/ 9 h 21"/>
                  <a:gd name="T32" fmla="*/ 4 w 28"/>
                  <a:gd name="T33" fmla="*/ 12 h 21"/>
                  <a:gd name="T34" fmla="*/ 7 w 28"/>
                  <a:gd name="T35" fmla="*/ 12 h 21"/>
                  <a:gd name="T36" fmla="*/ 7 w 28"/>
                  <a:gd name="T37" fmla="*/ 14 h 21"/>
                  <a:gd name="T38" fmla="*/ 12 w 28"/>
                  <a:gd name="T39" fmla="*/ 16 h 21"/>
                  <a:gd name="T40" fmla="*/ 14 w 28"/>
                  <a:gd name="T41" fmla="*/ 16 h 21"/>
                  <a:gd name="T42" fmla="*/ 14 w 28"/>
                  <a:gd name="T43" fmla="*/ 16 h 21"/>
                  <a:gd name="T44" fmla="*/ 16 w 28"/>
                  <a:gd name="T45" fmla="*/ 14 h 21"/>
                  <a:gd name="T46" fmla="*/ 16 w 28"/>
                  <a:gd name="T47" fmla="*/ 16 h 21"/>
                  <a:gd name="T48" fmla="*/ 19 w 28"/>
                  <a:gd name="T49" fmla="*/ 19 h 21"/>
                  <a:gd name="T50" fmla="*/ 19 w 28"/>
                  <a:gd name="T51" fmla="*/ 19 h 21"/>
                  <a:gd name="T52" fmla="*/ 21 w 28"/>
                  <a:gd name="T53" fmla="*/ 21 h 21"/>
                  <a:gd name="T54" fmla="*/ 23 w 28"/>
                  <a:gd name="T55" fmla="*/ 19 h 21"/>
                  <a:gd name="T56" fmla="*/ 23 w 28"/>
                  <a:gd name="T57" fmla="*/ 19 h 21"/>
                  <a:gd name="T58" fmla="*/ 23 w 28"/>
                  <a:gd name="T59" fmla="*/ 16 h 21"/>
                  <a:gd name="T60" fmla="*/ 26 w 28"/>
                  <a:gd name="T61" fmla="*/ 14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21"/>
                  <a:gd name="T95" fmla="*/ 28 w 2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21">
                    <a:moveTo>
                      <a:pt x="26" y="14"/>
                    </a:moveTo>
                    <a:lnTo>
                      <a:pt x="26" y="14"/>
                    </a:lnTo>
                    <a:lnTo>
                      <a:pt x="28" y="12"/>
                    </a:lnTo>
                    <a:lnTo>
                      <a:pt x="23" y="12"/>
                    </a:lnTo>
                    <a:lnTo>
                      <a:pt x="16" y="12"/>
                    </a:lnTo>
                    <a:lnTo>
                      <a:pt x="7" y="9"/>
                    </a:lnTo>
                    <a:lnTo>
                      <a:pt x="4" y="9"/>
                    </a:lnTo>
                    <a:lnTo>
                      <a:pt x="2" y="5"/>
                    </a:lnTo>
                    <a:lnTo>
                      <a:pt x="4" y="2"/>
                    </a:lnTo>
                    <a:lnTo>
                      <a:pt x="4" y="0"/>
                    </a:lnTo>
                    <a:lnTo>
                      <a:pt x="0" y="5"/>
                    </a:lnTo>
                    <a:lnTo>
                      <a:pt x="0" y="7"/>
                    </a:lnTo>
                    <a:lnTo>
                      <a:pt x="2" y="9"/>
                    </a:lnTo>
                    <a:lnTo>
                      <a:pt x="4" y="12"/>
                    </a:lnTo>
                    <a:lnTo>
                      <a:pt x="7" y="12"/>
                    </a:lnTo>
                    <a:lnTo>
                      <a:pt x="7" y="14"/>
                    </a:lnTo>
                    <a:lnTo>
                      <a:pt x="12" y="16"/>
                    </a:lnTo>
                    <a:lnTo>
                      <a:pt x="14" y="16"/>
                    </a:lnTo>
                    <a:lnTo>
                      <a:pt x="16" y="14"/>
                    </a:lnTo>
                    <a:lnTo>
                      <a:pt x="16" y="16"/>
                    </a:lnTo>
                    <a:lnTo>
                      <a:pt x="19" y="19"/>
                    </a:lnTo>
                    <a:lnTo>
                      <a:pt x="21" y="21"/>
                    </a:lnTo>
                    <a:lnTo>
                      <a:pt x="23" y="19"/>
                    </a:lnTo>
                    <a:lnTo>
                      <a:pt x="23" y="16"/>
                    </a:lnTo>
                    <a:lnTo>
                      <a:pt x="26" y="14"/>
                    </a:lnTo>
                    <a:close/>
                  </a:path>
                </a:pathLst>
              </a:custGeom>
              <a:grpFill/>
              <a:ln w="9525">
                <a:noFill/>
                <a:round/>
                <a:headEnd/>
                <a:tailEnd/>
              </a:ln>
            </p:spPr>
            <p:txBody>
              <a:bodyPr/>
              <a:lstStyle/>
              <a:p>
                <a:pPr>
                  <a:defRPr/>
                </a:pPr>
                <a:endParaRPr lang="en-US" sz="1200" kern="0">
                  <a:solidFill>
                    <a:srgbClr val="0096D6"/>
                  </a:solidFill>
                </a:endParaRPr>
              </a:p>
            </p:txBody>
          </p:sp>
          <p:sp>
            <p:nvSpPr>
              <p:cNvPr id="2297" name="Freeform 1274"/>
              <p:cNvSpPr>
                <a:spLocks/>
              </p:cNvSpPr>
              <p:nvPr/>
            </p:nvSpPr>
            <p:spPr bwMode="auto">
              <a:xfrm>
                <a:off x="2030" y="1901"/>
                <a:ext cx="28" cy="21"/>
              </a:xfrm>
              <a:custGeom>
                <a:avLst/>
                <a:gdLst>
                  <a:gd name="T0" fmla="*/ 26 w 28"/>
                  <a:gd name="T1" fmla="*/ 14 h 21"/>
                  <a:gd name="T2" fmla="*/ 26 w 28"/>
                  <a:gd name="T3" fmla="*/ 14 h 21"/>
                  <a:gd name="T4" fmla="*/ 28 w 28"/>
                  <a:gd name="T5" fmla="*/ 12 h 21"/>
                  <a:gd name="T6" fmla="*/ 28 w 28"/>
                  <a:gd name="T7" fmla="*/ 12 h 21"/>
                  <a:gd name="T8" fmla="*/ 23 w 28"/>
                  <a:gd name="T9" fmla="*/ 12 h 21"/>
                  <a:gd name="T10" fmla="*/ 16 w 28"/>
                  <a:gd name="T11" fmla="*/ 12 h 21"/>
                  <a:gd name="T12" fmla="*/ 7 w 28"/>
                  <a:gd name="T13" fmla="*/ 9 h 21"/>
                  <a:gd name="T14" fmla="*/ 7 w 28"/>
                  <a:gd name="T15" fmla="*/ 9 h 21"/>
                  <a:gd name="T16" fmla="*/ 4 w 28"/>
                  <a:gd name="T17" fmla="*/ 9 h 21"/>
                  <a:gd name="T18" fmla="*/ 2 w 28"/>
                  <a:gd name="T19" fmla="*/ 5 h 21"/>
                  <a:gd name="T20" fmla="*/ 4 w 28"/>
                  <a:gd name="T21" fmla="*/ 2 h 21"/>
                  <a:gd name="T22" fmla="*/ 4 w 28"/>
                  <a:gd name="T23" fmla="*/ 0 h 21"/>
                  <a:gd name="T24" fmla="*/ 0 w 28"/>
                  <a:gd name="T25" fmla="*/ 5 h 21"/>
                  <a:gd name="T26" fmla="*/ 0 w 28"/>
                  <a:gd name="T27" fmla="*/ 7 h 21"/>
                  <a:gd name="T28" fmla="*/ 2 w 28"/>
                  <a:gd name="T29" fmla="*/ 9 h 21"/>
                  <a:gd name="T30" fmla="*/ 2 w 28"/>
                  <a:gd name="T31" fmla="*/ 9 h 21"/>
                  <a:gd name="T32" fmla="*/ 4 w 28"/>
                  <a:gd name="T33" fmla="*/ 12 h 21"/>
                  <a:gd name="T34" fmla="*/ 7 w 28"/>
                  <a:gd name="T35" fmla="*/ 12 h 21"/>
                  <a:gd name="T36" fmla="*/ 7 w 28"/>
                  <a:gd name="T37" fmla="*/ 14 h 21"/>
                  <a:gd name="T38" fmla="*/ 12 w 28"/>
                  <a:gd name="T39" fmla="*/ 16 h 21"/>
                  <a:gd name="T40" fmla="*/ 14 w 28"/>
                  <a:gd name="T41" fmla="*/ 16 h 21"/>
                  <a:gd name="T42" fmla="*/ 14 w 28"/>
                  <a:gd name="T43" fmla="*/ 16 h 21"/>
                  <a:gd name="T44" fmla="*/ 16 w 28"/>
                  <a:gd name="T45" fmla="*/ 14 h 21"/>
                  <a:gd name="T46" fmla="*/ 16 w 28"/>
                  <a:gd name="T47" fmla="*/ 16 h 21"/>
                  <a:gd name="T48" fmla="*/ 19 w 28"/>
                  <a:gd name="T49" fmla="*/ 19 h 21"/>
                  <a:gd name="T50" fmla="*/ 19 w 28"/>
                  <a:gd name="T51" fmla="*/ 19 h 21"/>
                  <a:gd name="T52" fmla="*/ 21 w 28"/>
                  <a:gd name="T53" fmla="*/ 21 h 21"/>
                  <a:gd name="T54" fmla="*/ 23 w 28"/>
                  <a:gd name="T55" fmla="*/ 19 h 21"/>
                  <a:gd name="T56" fmla="*/ 23 w 28"/>
                  <a:gd name="T57" fmla="*/ 19 h 21"/>
                  <a:gd name="T58" fmla="*/ 23 w 28"/>
                  <a:gd name="T59" fmla="*/ 16 h 21"/>
                  <a:gd name="T60" fmla="*/ 26 w 28"/>
                  <a:gd name="T61" fmla="*/ 14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21"/>
                  <a:gd name="T95" fmla="*/ 28 w 2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21">
                    <a:moveTo>
                      <a:pt x="26" y="14"/>
                    </a:moveTo>
                    <a:lnTo>
                      <a:pt x="26" y="14"/>
                    </a:lnTo>
                    <a:lnTo>
                      <a:pt x="28" y="12"/>
                    </a:lnTo>
                    <a:lnTo>
                      <a:pt x="23" y="12"/>
                    </a:lnTo>
                    <a:lnTo>
                      <a:pt x="16" y="12"/>
                    </a:lnTo>
                    <a:lnTo>
                      <a:pt x="7" y="9"/>
                    </a:lnTo>
                    <a:lnTo>
                      <a:pt x="4" y="9"/>
                    </a:lnTo>
                    <a:lnTo>
                      <a:pt x="2" y="5"/>
                    </a:lnTo>
                    <a:lnTo>
                      <a:pt x="4" y="2"/>
                    </a:lnTo>
                    <a:lnTo>
                      <a:pt x="4" y="0"/>
                    </a:lnTo>
                    <a:lnTo>
                      <a:pt x="0" y="5"/>
                    </a:lnTo>
                    <a:lnTo>
                      <a:pt x="0" y="7"/>
                    </a:lnTo>
                    <a:lnTo>
                      <a:pt x="2" y="9"/>
                    </a:lnTo>
                    <a:lnTo>
                      <a:pt x="4" y="12"/>
                    </a:lnTo>
                    <a:lnTo>
                      <a:pt x="7" y="12"/>
                    </a:lnTo>
                    <a:lnTo>
                      <a:pt x="7" y="14"/>
                    </a:lnTo>
                    <a:lnTo>
                      <a:pt x="12" y="16"/>
                    </a:lnTo>
                    <a:lnTo>
                      <a:pt x="14" y="16"/>
                    </a:lnTo>
                    <a:lnTo>
                      <a:pt x="16" y="14"/>
                    </a:lnTo>
                    <a:lnTo>
                      <a:pt x="16" y="16"/>
                    </a:lnTo>
                    <a:lnTo>
                      <a:pt x="19" y="19"/>
                    </a:lnTo>
                    <a:lnTo>
                      <a:pt x="21" y="21"/>
                    </a:lnTo>
                    <a:lnTo>
                      <a:pt x="23" y="19"/>
                    </a:lnTo>
                    <a:lnTo>
                      <a:pt x="23" y="16"/>
                    </a:lnTo>
                    <a:lnTo>
                      <a:pt x="26" y="14"/>
                    </a:lnTo>
                  </a:path>
                </a:pathLst>
              </a:custGeom>
              <a:grpFill/>
              <a:ln w="9525">
                <a:noFill/>
                <a:round/>
                <a:headEnd/>
                <a:tailEnd/>
              </a:ln>
            </p:spPr>
            <p:txBody>
              <a:bodyPr/>
              <a:lstStyle/>
              <a:p>
                <a:pPr>
                  <a:defRPr/>
                </a:pPr>
                <a:endParaRPr lang="en-US" sz="1200" kern="0">
                  <a:solidFill>
                    <a:srgbClr val="0096D6"/>
                  </a:solidFill>
                </a:endParaRPr>
              </a:p>
            </p:txBody>
          </p:sp>
          <p:sp>
            <p:nvSpPr>
              <p:cNvPr id="2298" name="Rectangle 1275"/>
              <p:cNvSpPr>
                <a:spLocks noChangeArrowheads="1"/>
              </p:cNvSpPr>
              <p:nvPr/>
            </p:nvSpPr>
            <p:spPr bwMode="auto">
              <a:xfrm>
                <a:off x="2141" y="1766"/>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299" name="Freeform 1276"/>
              <p:cNvSpPr>
                <a:spLocks/>
              </p:cNvSpPr>
              <p:nvPr/>
            </p:nvSpPr>
            <p:spPr bwMode="auto">
              <a:xfrm>
                <a:off x="2141" y="1766"/>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300" name="Freeform 1277"/>
              <p:cNvSpPr>
                <a:spLocks/>
              </p:cNvSpPr>
              <p:nvPr/>
            </p:nvSpPr>
            <p:spPr bwMode="auto">
              <a:xfrm>
                <a:off x="1014" y="1214"/>
                <a:ext cx="1129" cy="781"/>
              </a:xfrm>
              <a:custGeom>
                <a:avLst/>
                <a:gdLst>
                  <a:gd name="T0" fmla="*/ 987 w 1129"/>
                  <a:gd name="T1" fmla="*/ 623 h 781"/>
                  <a:gd name="T2" fmla="*/ 1013 w 1129"/>
                  <a:gd name="T3" fmla="*/ 651 h 781"/>
                  <a:gd name="T4" fmla="*/ 1046 w 1129"/>
                  <a:gd name="T5" fmla="*/ 708 h 781"/>
                  <a:gd name="T6" fmla="*/ 1006 w 1129"/>
                  <a:gd name="T7" fmla="*/ 748 h 781"/>
                  <a:gd name="T8" fmla="*/ 1013 w 1129"/>
                  <a:gd name="T9" fmla="*/ 711 h 781"/>
                  <a:gd name="T10" fmla="*/ 928 w 1129"/>
                  <a:gd name="T11" fmla="*/ 720 h 781"/>
                  <a:gd name="T12" fmla="*/ 775 w 1129"/>
                  <a:gd name="T13" fmla="*/ 781 h 781"/>
                  <a:gd name="T14" fmla="*/ 794 w 1129"/>
                  <a:gd name="T15" fmla="*/ 729 h 781"/>
                  <a:gd name="T16" fmla="*/ 770 w 1129"/>
                  <a:gd name="T17" fmla="*/ 703 h 781"/>
                  <a:gd name="T18" fmla="*/ 699 w 1129"/>
                  <a:gd name="T19" fmla="*/ 649 h 781"/>
                  <a:gd name="T20" fmla="*/ 626 w 1129"/>
                  <a:gd name="T21" fmla="*/ 656 h 781"/>
                  <a:gd name="T22" fmla="*/ 231 w 1129"/>
                  <a:gd name="T23" fmla="*/ 640 h 781"/>
                  <a:gd name="T24" fmla="*/ 203 w 1129"/>
                  <a:gd name="T25" fmla="*/ 616 h 781"/>
                  <a:gd name="T26" fmla="*/ 182 w 1129"/>
                  <a:gd name="T27" fmla="*/ 597 h 781"/>
                  <a:gd name="T28" fmla="*/ 158 w 1129"/>
                  <a:gd name="T29" fmla="*/ 555 h 781"/>
                  <a:gd name="T30" fmla="*/ 146 w 1129"/>
                  <a:gd name="T31" fmla="*/ 498 h 781"/>
                  <a:gd name="T32" fmla="*/ 57 w 1129"/>
                  <a:gd name="T33" fmla="*/ 418 h 781"/>
                  <a:gd name="T34" fmla="*/ 35 w 1129"/>
                  <a:gd name="T35" fmla="*/ 111 h 781"/>
                  <a:gd name="T36" fmla="*/ 87 w 1129"/>
                  <a:gd name="T37" fmla="*/ 113 h 781"/>
                  <a:gd name="T38" fmla="*/ 149 w 1129"/>
                  <a:gd name="T39" fmla="*/ 70 h 781"/>
                  <a:gd name="T40" fmla="*/ 130 w 1129"/>
                  <a:gd name="T41" fmla="*/ 101 h 781"/>
                  <a:gd name="T42" fmla="*/ 198 w 1129"/>
                  <a:gd name="T43" fmla="*/ 103 h 781"/>
                  <a:gd name="T44" fmla="*/ 217 w 1129"/>
                  <a:gd name="T45" fmla="*/ 77 h 781"/>
                  <a:gd name="T46" fmla="*/ 286 w 1129"/>
                  <a:gd name="T47" fmla="*/ 106 h 781"/>
                  <a:gd name="T48" fmla="*/ 352 w 1129"/>
                  <a:gd name="T49" fmla="*/ 144 h 781"/>
                  <a:gd name="T50" fmla="*/ 392 w 1129"/>
                  <a:gd name="T51" fmla="*/ 162 h 781"/>
                  <a:gd name="T52" fmla="*/ 430 w 1129"/>
                  <a:gd name="T53" fmla="*/ 174 h 781"/>
                  <a:gd name="T54" fmla="*/ 446 w 1129"/>
                  <a:gd name="T55" fmla="*/ 148 h 781"/>
                  <a:gd name="T56" fmla="*/ 442 w 1129"/>
                  <a:gd name="T57" fmla="*/ 139 h 781"/>
                  <a:gd name="T58" fmla="*/ 468 w 1129"/>
                  <a:gd name="T59" fmla="*/ 127 h 781"/>
                  <a:gd name="T60" fmla="*/ 515 w 1129"/>
                  <a:gd name="T61" fmla="*/ 162 h 781"/>
                  <a:gd name="T62" fmla="*/ 579 w 1129"/>
                  <a:gd name="T63" fmla="*/ 158 h 781"/>
                  <a:gd name="T64" fmla="*/ 588 w 1129"/>
                  <a:gd name="T65" fmla="*/ 144 h 781"/>
                  <a:gd name="T66" fmla="*/ 605 w 1129"/>
                  <a:gd name="T67" fmla="*/ 151 h 781"/>
                  <a:gd name="T68" fmla="*/ 621 w 1129"/>
                  <a:gd name="T69" fmla="*/ 111 h 781"/>
                  <a:gd name="T70" fmla="*/ 591 w 1129"/>
                  <a:gd name="T71" fmla="*/ 42 h 781"/>
                  <a:gd name="T72" fmla="*/ 635 w 1129"/>
                  <a:gd name="T73" fmla="*/ 28 h 781"/>
                  <a:gd name="T74" fmla="*/ 643 w 1129"/>
                  <a:gd name="T75" fmla="*/ 92 h 781"/>
                  <a:gd name="T76" fmla="*/ 687 w 1129"/>
                  <a:gd name="T77" fmla="*/ 108 h 781"/>
                  <a:gd name="T78" fmla="*/ 744 w 1129"/>
                  <a:gd name="T79" fmla="*/ 125 h 781"/>
                  <a:gd name="T80" fmla="*/ 777 w 1129"/>
                  <a:gd name="T81" fmla="*/ 108 h 781"/>
                  <a:gd name="T82" fmla="*/ 789 w 1129"/>
                  <a:gd name="T83" fmla="*/ 181 h 781"/>
                  <a:gd name="T84" fmla="*/ 730 w 1129"/>
                  <a:gd name="T85" fmla="*/ 205 h 781"/>
                  <a:gd name="T86" fmla="*/ 716 w 1129"/>
                  <a:gd name="T87" fmla="*/ 248 h 781"/>
                  <a:gd name="T88" fmla="*/ 666 w 1129"/>
                  <a:gd name="T89" fmla="*/ 300 h 781"/>
                  <a:gd name="T90" fmla="*/ 652 w 1129"/>
                  <a:gd name="T91" fmla="*/ 295 h 781"/>
                  <a:gd name="T92" fmla="*/ 628 w 1129"/>
                  <a:gd name="T93" fmla="*/ 344 h 781"/>
                  <a:gd name="T94" fmla="*/ 640 w 1129"/>
                  <a:gd name="T95" fmla="*/ 460 h 781"/>
                  <a:gd name="T96" fmla="*/ 768 w 1129"/>
                  <a:gd name="T97" fmla="*/ 517 h 781"/>
                  <a:gd name="T98" fmla="*/ 810 w 1129"/>
                  <a:gd name="T99" fmla="*/ 597 h 781"/>
                  <a:gd name="T100" fmla="*/ 810 w 1129"/>
                  <a:gd name="T101" fmla="*/ 531 h 781"/>
                  <a:gd name="T102" fmla="*/ 841 w 1129"/>
                  <a:gd name="T103" fmla="*/ 406 h 781"/>
                  <a:gd name="T104" fmla="*/ 836 w 1129"/>
                  <a:gd name="T105" fmla="*/ 351 h 781"/>
                  <a:gd name="T106" fmla="*/ 902 w 1129"/>
                  <a:gd name="T107" fmla="*/ 347 h 781"/>
                  <a:gd name="T108" fmla="*/ 938 w 1129"/>
                  <a:gd name="T109" fmla="*/ 373 h 781"/>
                  <a:gd name="T110" fmla="*/ 947 w 1129"/>
                  <a:gd name="T111" fmla="*/ 420 h 781"/>
                  <a:gd name="T112" fmla="*/ 971 w 1129"/>
                  <a:gd name="T113" fmla="*/ 441 h 781"/>
                  <a:gd name="T114" fmla="*/ 1013 w 1129"/>
                  <a:gd name="T115" fmla="*/ 396 h 781"/>
                  <a:gd name="T116" fmla="*/ 1032 w 1129"/>
                  <a:gd name="T117" fmla="*/ 427 h 781"/>
                  <a:gd name="T118" fmla="*/ 1046 w 1129"/>
                  <a:gd name="T119" fmla="*/ 462 h 781"/>
                  <a:gd name="T120" fmla="*/ 1065 w 1129"/>
                  <a:gd name="T121" fmla="*/ 512 h 781"/>
                  <a:gd name="T122" fmla="*/ 1079 w 1129"/>
                  <a:gd name="T123" fmla="*/ 540 h 781"/>
                  <a:gd name="T124" fmla="*/ 1110 w 1129"/>
                  <a:gd name="T125" fmla="*/ 550 h 7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781"/>
                  <a:gd name="T191" fmla="*/ 1129 w 1129"/>
                  <a:gd name="T192" fmla="*/ 781 h 7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781">
                    <a:moveTo>
                      <a:pt x="1127" y="578"/>
                    </a:moveTo>
                    <a:lnTo>
                      <a:pt x="1129" y="583"/>
                    </a:lnTo>
                    <a:lnTo>
                      <a:pt x="1124" y="588"/>
                    </a:lnTo>
                    <a:lnTo>
                      <a:pt x="1120" y="592"/>
                    </a:lnTo>
                    <a:lnTo>
                      <a:pt x="1117" y="597"/>
                    </a:lnTo>
                    <a:lnTo>
                      <a:pt x="1115" y="597"/>
                    </a:lnTo>
                    <a:lnTo>
                      <a:pt x="1113" y="597"/>
                    </a:lnTo>
                    <a:lnTo>
                      <a:pt x="1103" y="597"/>
                    </a:lnTo>
                    <a:lnTo>
                      <a:pt x="1094" y="602"/>
                    </a:lnTo>
                    <a:lnTo>
                      <a:pt x="1091" y="602"/>
                    </a:lnTo>
                    <a:lnTo>
                      <a:pt x="1087" y="607"/>
                    </a:lnTo>
                    <a:lnTo>
                      <a:pt x="1079" y="616"/>
                    </a:lnTo>
                    <a:lnTo>
                      <a:pt x="1077" y="618"/>
                    </a:lnTo>
                    <a:lnTo>
                      <a:pt x="1075" y="621"/>
                    </a:lnTo>
                    <a:lnTo>
                      <a:pt x="1072" y="623"/>
                    </a:lnTo>
                    <a:lnTo>
                      <a:pt x="1070" y="623"/>
                    </a:lnTo>
                    <a:lnTo>
                      <a:pt x="1070" y="621"/>
                    </a:lnTo>
                    <a:lnTo>
                      <a:pt x="1070" y="618"/>
                    </a:lnTo>
                    <a:lnTo>
                      <a:pt x="1068" y="621"/>
                    </a:lnTo>
                    <a:lnTo>
                      <a:pt x="1068" y="623"/>
                    </a:lnTo>
                    <a:lnTo>
                      <a:pt x="1051" y="625"/>
                    </a:lnTo>
                    <a:lnTo>
                      <a:pt x="1049" y="625"/>
                    </a:lnTo>
                    <a:lnTo>
                      <a:pt x="1049" y="623"/>
                    </a:lnTo>
                    <a:lnTo>
                      <a:pt x="1046" y="623"/>
                    </a:lnTo>
                    <a:lnTo>
                      <a:pt x="1032" y="623"/>
                    </a:lnTo>
                    <a:lnTo>
                      <a:pt x="1028" y="623"/>
                    </a:lnTo>
                    <a:lnTo>
                      <a:pt x="1013" y="621"/>
                    </a:lnTo>
                    <a:lnTo>
                      <a:pt x="1006" y="623"/>
                    </a:lnTo>
                    <a:lnTo>
                      <a:pt x="1002" y="623"/>
                    </a:lnTo>
                    <a:lnTo>
                      <a:pt x="997" y="623"/>
                    </a:lnTo>
                    <a:lnTo>
                      <a:pt x="994" y="623"/>
                    </a:lnTo>
                    <a:lnTo>
                      <a:pt x="992" y="623"/>
                    </a:lnTo>
                    <a:lnTo>
                      <a:pt x="990" y="623"/>
                    </a:lnTo>
                    <a:lnTo>
                      <a:pt x="987" y="623"/>
                    </a:lnTo>
                    <a:lnTo>
                      <a:pt x="987" y="625"/>
                    </a:lnTo>
                    <a:lnTo>
                      <a:pt x="985" y="625"/>
                    </a:lnTo>
                    <a:lnTo>
                      <a:pt x="983" y="625"/>
                    </a:lnTo>
                    <a:lnTo>
                      <a:pt x="983" y="628"/>
                    </a:lnTo>
                    <a:lnTo>
                      <a:pt x="978" y="633"/>
                    </a:lnTo>
                    <a:lnTo>
                      <a:pt x="976" y="642"/>
                    </a:lnTo>
                    <a:lnTo>
                      <a:pt x="966" y="642"/>
                    </a:lnTo>
                    <a:lnTo>
                      <a:pt x="964" y="644"/>
                    </a:lnTo>
                    <a:lnTo>
                      <a:pt x="961" y="644"/>
                    </a:lnTo>
                    <a:lnTo>
                      <a:pt x="961" y="647"/>
                    </a:lnTo>
                    <a:lnTo>
                      <a:pt x="957" y="651"/>
                    </a:lnTo>
                    <a:lnTo>
                      <a:pt x="954" y="651"/>
                    </a:lnTo>
                    <a:lnTo>
                      <a:pt x="947" y="663"/>
                    </a:lnTo>
                    <a:lnTo>
                      <a:pt x="945" y="663"/>
                    </a:lnTo>
                    <a:lnTo>
                      <a:pt x="942" y="666"/>
                    </a:lnTo>
                    <a:lnTo>
                      <a:pt x="942" y="668"/>
                    </a:lnTo>
                    <a:lnTo>
                      <a:pt x="938" y="677"/>
                    </a:lnTo>
                    <a:lnTo>
                      <a:pt x="935" y="680"/>
                    </a:lnTo>
                    <a:lnTo>
                      <a:pt x="924" y="689"/>
                    </a:lnTo>
                    <a:lnTo>
                      <a:pt x="924" y="692"/>
                    </a:lnTo>
                    <a:lnTo>
                      <a:pt x="928" y="689"/>
                    </a:lnTo>
                    <a:lnTo>
                      <a:pt x="931" y="689"/>
                    </a:lnTo>
                    <a:lnTo>
                      <a:pt x="931" y="687"/>
                    </a:lnTo>
                    <a:lnTo>
                      <a:pt x="954" y="661"/>
                    </a:lnTo>
                    <a:lnTo>
                      <a:pt x="957" y="661"/>
                    </a:lnTo>
                    <a:lnTo>
                      <a:pt x="959" y="659"/>
                    </a:lnTo>
                    <a:lnTo>
                      <a:pt x="985" y="644"/>
                    </a:lnTo>
                    <a:lnTo>
                      <a:pt x="999" y="642"/>
                    </a:lnTo>
                    <a:lnTo>
                      <a:pt x="1004" y="644"/>
                    </a:lnTo>
                    <a:lnTo>
                      <a:pt x="1013" y="649"/>
                    </a:lnTo>
                    <a:lnTo>
                      <a:pt x="1016" y="651"/>
                    </a:lnTo>
                    <a:lnTo>
                      <a:pt x="1013" y="651"/>
                    </a:lnTo>
                    <a:lnTo>
                      <a:pt x="1016" y="654"/>
                    </a:lnTo>
                    <a:lnTo>
                      <a:pt x="1016" y="659"/>
                    </a:lnTo>
                    <a:lnTo>
                      <a:pt x="1004" y="668"/>
                    </a:lnTo>
                    <a:lnTo>
                      <a:pt x="999" y="666"/>
                    </a:lnTo>
                    <a:lnTo>
                      <a:pt x="994" y="666"/>
                    </a:lnTo>
                    <a:lnTo>
                      <a:pt x="985" y="668"/>
                    </a:lnTo>
                    <a:lnTo>
                      <a:pt x="990" y="668"/>
                    </a:lnTo>
                    <a:lnTo>
                      <a:pt x="994" y="670"/>
                    </a:lnTo>
                    <a:lnTo>
                      <a:pt x="997" y="673"/>
                    </a:lnTo>
                    <a:lnTo>
                      <a:pt x="997" y="675"/>
                    </a:lnTo>
                    <a:lnTo>
                      <a:pt x="1004" y="670"/>
                    </a:lnTo>
                    <a:lnTo>
                      <a:pt x="1006" y="670"/>
                    </a:lnTo>
                    <a:lnTo>
                      <a:pt x="1006" y="673"/>
                    </a:lnTo>
                    <a:lnTo>
                      <a:pt x="1009" y="673"/>
                    </a:lnTo>
                    <a:lnTo>
                      <a:pt x="1009" y="675"/>
                    </a:lnTo>
                    <a:lnTo>
                      <a:pt x="1006" y="682"/>
                    </a:lnTo>
                    <a:lnTo>
                      <a:pt x="1002" y="685"/>
                    </a:lnTo>
                    <a:lnTo>
                      <a:pt x="1002" y="687"/>
                    </a:lnTo>
                    <a:lnTo>
                      <a:pt x="1004" y="685"/>
                    </a:lnTo>
                    <a:lnTo>
                      <a:pt x="1009" y="687"/>
                    </a:lnTo>
                    <a:lnTo>
                      <a:pt x="1006" y="692"/>
                    </a:lnTo>
                    <a:lnTo>
                      <a:pt x="1011" y="699"/>
                    </a:lnTo>
                    <a:lnTo>
                      <a:pt x="1013" y="701"/>
                    </a:lnTo>
                    <a:lnTo>
                      <a:pt x="1016" y="701"/>
                    </a:lnTo>
                    <a:lnTo>
                      <a:pt x="1020" y="703"/>
                    </a:lnTo>
                    <a:lnTo>
                      <a:pt x="1023" y="706"/>
                    </a:lnTo>
                    <a:lnTo>
                      <a:pt x="1020" y="706"/>
                    </a:lnTo>
                    <a:lnTo>
                      <a:pt x="1020" y="708"/>
                    </a:lnTo>
                    <a:lnTo>
                      <a:pt x="1035" y="711"/>
                    </a:lnTo>
                    <a:lnTo>
                      <a:pt x="1037" y="713"/>
                    </a:lnTo>
                    <a:lnTo>
                      <a:pt x="1042" y="713"/>
                    </a:lnTo>
                    <a:lnTo>
                      <a:pt x="1046" y="708"/>
                    </a:lnTo>
                    <a:lnTo>
                      <a:pt x="1046" y="711"/>
                    </a:lnTo>
                    <a:lnTo>
                      <a:pt x="1046" y="713"/>
                    </a:lnTo>
                    <a:lnTo>
                      <a:pt x="1049" y="713"/>
                    </a:lnTo>
                    <a:lnTo>
                      <a:pt x="1051" y="713"/>
                    </a:lnTo>
                    <a:lnTo>
                      <a:pt x="1054" y="713"/>
                    </a:lnTo>
                    <a:lnTo>
                      <a:pt x="1056" y="718"/>
                    </a:lnTo>
                    <a:lnTo>
                      <a:pt x="1054" y="718"/>
                    </a:lnTo>
                    <a:lnTo>
                      <a:pt x="1054" y="720"/>
                    </a:lnTo>
                    <a:lnTo>
                      <a:pt x="1058" y="720"/>
                    </a:lnTo>
                    <a:lnTo>
                      <a:pt x="1056" y="720"/>
                    </a:lnTo>
                    <a:lnTo>
                      <a:pt x="1054" y="722"/>
                    </a:lnTo>
                    <a:lnTo>
                      <a:pt x="1051" y="722"/>
                    </a:lnTo>
                    <a:lnTo>
                      <a:pt x="1042" y="727"/>
                    </a:lnTo>
                    <a:lnTo>
                      <a:pt x="1039" y="727"/>
                    </a:lnTo>
                    <a:lnTo>
                      <a:pt x="1039" y="729"/>
                    </a:lnTo>
                    <a:lnTo>
                      <a:pt x="1037" y="729"/>
                    </a:lnTo>
                    <a:lnTo>
                      <a:pt x="1035" y="729"/>
                    </a:lnTo>
                    <a:lnTo>
                      <a:pt x="1032" y="732"/>
                    </a:lnTo>
                    <a:lnTo>
                      <a:pt x="1032" y="729"/>
                    </a:lnTo>
                    <a:lnTo>
                      <a:pt x="1028" y="732"/>
                    </a:lnTo>
                    <a:lnTo>
                      <a:pt x="1025" y="732"/>
                    </a:lnTo>
                    <a:lnTo>
                      <a:pt x="1025" y="734"/>
                    </a:lnTo>
                    <a:lnTo>
                      <a:pt x="1025" y="737"/>
                    </a:lnTo>
                    <a:lnTo>
                      <a:pt x="1023" y="737"/>
                    </a:lnTo>
                    <a:lnTo>
                      <a:pt x="1020" y="734"/>
                    </a:lnTo>
                    <a:lnTo>
                      <a:pt x="1020" y="732"/>
                    </a:lnTo>
                    <a:lnTo>
                      <a:pt x="1018" y="737"/>
                    </a:lnTo>
                    <a:lnTo>
                      <a:pt x="1018" y="734"/>
                    </a:lnTo>
                    <a:lnTo>
                      <a:pt x="1016" y="737"/>
                    </a:lnTo>
                    <a:lnTo>
                      <a:pt x="1016" y="739"/>
                    </a:lnTo>
                    <a:lnTo>
                      <a:pt x="1013" y="741"/>
                    </a:lnTo>
                    <a:lnTo>
                      <a:pt x="1009" y="746"/>
                    </a:lnTo>
                    <a:lnTo>
                      <a:pt x="1006" y="748"/>
                    </a:lnTo>
                    <a:lnTo>
                      <a:pt x="1006" y="751"/>
                    </a:lnTo>
                    <a:lnTo>
                      <a:pt x="1004" y="748"/>
                    </a:lnTo>
                    <a:lnTo>
                      <a:pt x="1002" y="751"/>
                    </a:lnTo>
                    <a:lnTo>
                      <a:pt x="1002" y="753"/>
                    </a:lnTo>
                    <a:lnTo>
                      <a:pt x="999" y="753"/>
                    </a:lnTo>
                    <a:lnTo>
                      <a:pt x="997" y="753"/>
                    </a:lnTo>
                    <a:lnTo>
                      <a:pt x="997" y="751"/>
                    </a:lnTo>
                    <a:lnTo>
                      <a:pt x="994" y="748"/>
                    </a:lnTo>
                    <a:lnTo>
                      <a:pt x="992" y="748"/>
                    </a:lnTo>
                    <a:lnTo>
                      <a:pt x="992" y="741"/>
                    </a:lnTo>
                    <a:lnTo>
                      <a:pt x="992" y="739"/>
                    </a:lnTo>
                    <a:lnTo>
                      <a:pt x="994" y="734"/>
                    </a:lnTo>
                    <a:lnTo>
                      <a:pt x="990" y="737"/>
                    </a:lnTo>
                    <a:lnTo>
                      <a:pt x="992" y="734"/>
                    </a:lnTo>
                    <a:lnTo>
                      <a:pt x="994" y="732"/>
                    </a:lnTo>
                    <a:lnTo>
                      <a:pt x="997" y="732"/>
                    </a:lnTo>
                    <a:lnTo>
                      <a:pt x="999" y="732"/>
                    </a:lnTo>
                    <a:lnTo>
                      <a:pt x="999" y="729"/>
                    </a:lnTo>
                    <a:lnTo>
                      <a:pt x="1013" y="720"/>
                    </a:lnTo>
                    <a:lnTo>
                      <a:pt x="1013" y="722"/>
                    </a:lnTo>
                    <a:lnTo>
                      <a:pt x="1016" y="722"/>
                    </a:lnTo>
                    <a:lnTo>
                      <a:pt x="1018" y="725"/>
                    </a:lnTo>
                    <a:lnTo>
                      <a:pt x="1020" y="722"/>
                    </a:lnTo>
                    <a:lnTo>
                      <a:pt x="1023" y="720"/>
                    </a:lnTo>
                    <a:lnTo>
                      <a:pt x="1028" y="720"/>
                    </a:lnTo>
                    <a:lnTo>
                      <a:pt x="1028" y="718"/>
                    </a:lnTo>
                    <a:lnTo>
                      <a:pt x="1020" y="720"/>
                    </a:lnTo>
                    <a:lnTo>
                      <a:pt x="1013" y="718"/>
                    </a:lnTo>
                    <a:lnTo>
                      <a:pt x="1011" y="720"/>
                    </a:lnTo>
                    <a:lnTo>
                      <a:pt x="1009" y="720"/>
                    </a:lnTo>
                    <a:lnTo>
                      <a:pt x="1009" y="718"/>
                    </a:lnTo>
                    <a:lnTo>
                      <a:pt x="1013" y="711"/>
                    </a:lnTo>
                    <a:lnTo>
                      <a:pt x="1011" y="708"/>
                    </a:lnTo>
                    <a:lnTo>
                      <a:pt x="1009" y="713"/>
                    </a:lnTo>
                    <a:lnTo>
                      <a:pt x="1006" y="713"/>
                    </a:lnTo>
                    <a:lnTo>
                      <a:pt x="997" y="720"/>
                    </a:lnTo>
                    <a:lnTo>
                      <a:pt x="994" y="720"/>
                    </a:lnTo>
                    <a:lnTo>
                      <a:pt x="992" y="720"/>
                    </a:lnTo>
                    <a:lnTo>
                      <a:pt x="990" y="722"/>
                    </a:lnTo>
                    <a:lnTo>
                      <a:pt x="983" y="725"/>
                    </a:lnTo>
                    <a:lnTo>
                      <a:pt x="980" y="722"/>
                    </a:lnTo>
                    <a:lnTo>
                      <a:pt x="978" y="722"/>
                    </a:lnTo>
                    <a:lnTo>
                      <a:pt x="976" y="722"/>
                    </a:lnTo>
                    <a:lnTo>
                      <a:pt x="973" y="722"/>
                    </a:lnTo>
                    <a:lnTo>
                      <a:pt x="971" y="720"/>
                    </a:lnTo>
                    <a:lnTo>
                      <a:pt x="971" y="715"/>
                    </a:lnTo>
                    <a:lnTo>
                      <a:pt x="968" y="713"/>
                    </a:lnTo>
                    <a:lnTo>
                      <a:pt x="968" y="687"/>
                    </a:lnTo>
                    <a:lnTo>
                      <a:pt x="961" y="682"/>
                    </a:lnTo>
                    <a:lnTo>
                      <a:pt x="959" y="685"/>
                    </a:lnTo>
                    <a:lnTo>
                      <a:pt x="954" y="685"/>
                    </a:lnTo>
                    <a:lnTo>
                      <a:pt x="952" y="685"/>
                    </a:lnTo>
                    <a:lnTo>
                      <a:pt x="950" y="682"/>
                    </a:lnTo>
                    <a:lnTo>
                      <a:pt x="950" y="680"/>
                    </a:lnTo>
                    <a:lnTo>
                      <a:pt x="947" y="680"/>
                    </a:lnTo>
                    <a:lnTo>
                      <a:pt x="945" y="680"/>
                    </a:lnTo>
                    <a:lnTo>
                      <a:pt x="935" y="706"/>
                    </a:lnTo>
                    <a:lnTo>
                      <a:pt x="933" y="715"/>
                    </a:lnTo>
                    <a:lnTo>
                      <a:pt x="931" y="718"/>
                    </a:lnTo>
                    <a:lnTo>
                      <a:pt x="931" y="720"/>
                    </a:lnTo>
                    <a:lnTo>
                      <a:pt x="928" y="720"/>
                    </a:lnTo>
                    <a:lnTo>
                      <a:pt x="928" y="722"/>
                    </a:lnTo>
                    <a:lnTo>
                      <a:pt x="926" y="720"/>
                    </a:lnTo>
                    <a:lnTo>
                      <a:pt x="924" y="722"/>
                    </a:lnTo>
                    <a:lnTo>
                      <a:pt x="921" y="722"/>
                    </a:lnTo>
                    <a:lnTo>
                      <a:pt x="919" y="722"/>
                    </a:lnTo>
                    <a:lnTo>
                      <a:pt x="919" y="727"/>
                    </a:lnTo>
                    <a:lnTo>
                      <a:pt x="872" y="727"/>
                    </a:lnTo>
                    <a:lnTo>
                      <a:pt x="865" y="732"/>
                    </a:lnTo>
                    <a:lnTo>
                      <a:pt x="862" y="734"/>
                    </a:lnTo>
                    <a:lnTo>
                      <a:pt x="860" y="739"/>
                    </a:lnTo>
                    <a:lnTo>
                      <a:pt x="848" y="744"/>
                    </a:lnTo>
                    <a:lnTo>
                      <a:pt x="846" y="741"/>
                    </a:lnTo>
                    <a:lnTo>
                      <a:pt x="843" y="741"/>
                    </a:lnTo>
                    <a:lnTo>
                      <a:pt x="843" y="744"/>
                    </a:lnTo>
                    <a:lnTo>
                      <a:pt x="846" y="746"/>
                    </a:lnTo>
                    <a:lnTo>
                      <a:pt x="843" y="746"/>
                    </a:lnTo>
                    <a:lnTo>
                      <a:pt x="831" y="746"/>
                    </a:lnTo>
                    <a:lnTo>
                      <a:pt x="817" y="748"/>
                    </a:lnTo>
                    <a:lnTo>
                      <a:pt x="810" y="758"/>
                    </a:lnTo>
                    <a:lnTo>
                      <a:pt x="815" y="760"/>
                    </a:lnTo>
                    <a:lnTo>
                      <a:pt x="820" y="758"/>
                    </a:lnTo>
                    <a:lnTo>
                      <a:pt x="822" y="765"/>
                    </a:lnTo>
                    <a:lnTo>
                      <a:pt x="810" y="765"/>
                    </a:lnTo>
                    <a:lnTo>
                      <a:pt x="803" y="767"/>
                    </a:lnTo>
                    <a:lnTo>
                      <a:pt x="801" y="770"/>
                    </a:lnTo>
                    <a:lnTo>
                      <a:pt x="791" y="770"/>
                    </a:lnTo>
                    <a:lnTo>
                      <a:pt x="787" y="772"/>
                    </a:lnTo>
                    <a:lnTo>
                      <a:pt x="784" y="772"/>
                    </a:lnTo>
                    <a:lnTo>
                      <a:pt x="784" y="774"/>
                    </a:lnTo>
                    <a:lnTo>
                      <a:pt x="782" y="774"/>
                    </a:lnTo>
                    <a:lnTo>
                      <a:pt x="780" y="777"/>
                    </a:lnTo>
                    <a:lnTo>
                      <a:pt x="775" y="781"/>
                    </a:lnTo>
                    <a:lnTo>
                      <a:pt x="770" y="781"/>
                    </a:lnTo>
                    <a:lnTo>
                      <a:pt x="765" y="781"/>
                    </a:lnTo>
                    <a:lnTo>
                      <a:pt x="765" y="779"/>
                    </a:lnTo>
                    <a:lnTo>
                      <a:pt x="768" y="774"/>
                    </a:lnTo>
                    <a:lnTo>
                      <a:pt x="770" y="774"/>
                    </a:lnTo>
                    <a:lnTo>
                      <a:pt x="772" y="774"/>
                    </a:lnTo>
                    <a:lnTo>
                      <a:pt x="775" y="774"/>
                    </a:lnTo>
                    <a:lnTo>
                      <a:pt x="775" y="772"/>
                    </a:lnTo>
                    <a:lnTo>
                      <a:pt x="772" y="772"/>
                    </a:lnTo>
                    <a:lnTo>
                      <a:pt x="772" y="770"/>
                    </a:lnTo>
                    <a:lnTo>
                      <a:pt x="775" y="760"/>
                    </a:lnTo>
                    <a:lnTo>
                      <a:pt x="777" y="762"/>
                    </a:lnTo>
                    <a:lnTo>
                      <a:pt x="777" y="760"/>
                    </a:lnTo>
                    <a:lnTo>
                      <a:pt x="780" y="758"/>
                    </a:lnTo>
                    <a:lnTo>
                      <a:pt x="782" y="758"/>
                    </a:lnTo>
                    <a:lnTo>
                      <a:pt x="782" y="755"/>
                    </a:lnTo>
                    <a:lnTo>
                      <a:pt x="784" y="741"/>
                    </a:lnTo>
                    <a:lnTo>
                      <a:pt x="789" y="732"/>
                    </a:lnTo>
                    <a:lnTo>
                      <a:pt x="789" y="729"/>
                    </a:lnTo>
                    <a:lnTo>
                      <a:pt x="787" y="722"/>
                    </a:lnTo>
                    <a:lnTo>
                      <a:pt x="784" y="722"/>
                    </a:lnTo>
                    <a:lnTo>
                      <a:pt x="784" y="720"/>
                    </a:lnTo>
                    <a:lnTo>
                      <a:pt x="789" y="722"/>
                    </a:lnTo>
                    <a:lnTo>
                      <a:pt x="791" y="727"/>
                    </a:lnTo>
                    <a:lnTo>
                      <a:pt x="794" y="727"/>
                    </a:lnTo>
                    <a:lnTo>
                      <a:pt x="794" y="729"/>
                    </a:lnTo>
                    <a:lnTo>
                      <a:pt x="794" y="734"/>
                    </a:lnTo>
                    <a:lnTo>
                      <a:pt x="796" y="732"/>
                    </a:lnTo>
                    <a:lnTo>
                      <a:pt x="798" y="734"/>
                    </a:lnTo>
                    <a:lnTo>
                      <a:pt x="803" y="734"/>
                    </a:lnTo>
                    <a:lnTo>
                      <a:pt x="805" y="734"/>
                    </a:lnTo>
                    <a:lnTo>
                      <a:pt x="808" y="734"/>
                    </a:lnTo>
                    <a:lnTo>
                      <a:pt x="808" y="732"/>
                    </a:lnTo>
                    <a:lnTo>
                      <a:pt x="805" y="729"/>
                    </a:lnTo>
                    <a:lnTo>
                      <a:pt x="808" y="729"/>
                    </a:lnTo>
                    <a:lnTo>
                      <a:pt x="810" y="729"/>
                    </a:lnTo>
                    <a:lnTo>
                      <a:pt x="810" y="727"/>
                    </a:lnTo>
                    <a:lnTo>
                      <a:pt x="808" y="727"/>
                    </a:lnTo>
                    <a:lnTo>
                      <a:pt x="805" y="725"/>
                    </a:lnTo>
                    <a:lnTo>
                      <a:pt x="808" y="722"/>
                    </a:lnTo>
                    <a:lnTo>
                      <a:pt x="805" y="720"/>
                    </a:lnTo>
                    <a:lnTo>
                      <a:pt x="803" y="718"/>
                    </a:lnTo>
                    <a:lnTo>
                      <a:pt x="801" y="718"/>
                    </a:lnTo>
                    <a:lnTo>
                      <a:pt x="798" y="715"/>
                    </a:lnTo>
                    <a:lnTo>
                      <a:pt x="798" y="711"/>
                    </a:lnTo>
                    <a:lnTo>
                      <a:pt x="789" y="708"/>
                    </a:lnTo>
                    <a:lnTo>
                      <a:pt x="787" y="708"/>
                    </a:lnTo>
                    <a:lnTo>
                      <a:pt x="787" y="706"/>
                    </a:lnTo>
                    <a:lnTo>
                      <a:pt x="782" y="706"/>
                    </a:lnTo>
                    <a:lnTo>
                      <a:pt x="775" y="706"/>
                    </a:lnTo>
                    <a:lnTo>
                      <a:pt x="775" y="703"/>
                    </a:lnTo>
                    <a:lnTo>
                      <a:pt x="772" y="706"/>
                    </a:lnTo>
                    <a:lnTo>
                      <a:pt x="770" y="703"/>
                    </a:lnTo>
                    <a:lnTo>
                      <a:pt x="768" y="703"/>
                    </a:lnTo>
                    <a:lnTo>
                      <a:pt x="765" y="703"/>
                    </a:lnTo>
                    <a:lnTo>
                      <a:pt x="756" y="701"/>
                    </a:lnTo>
                    <a:lnTo>
                      <a:pt x="754" y="701"/>
                    </a:lnTo>
                    <a:lnTo>
                      <a:pt x="751" y="701"/>
                    </a:lnTo>
                    <a:lnTo>
                      <a:pt x="751" y="696"/>
                    </a:lnTo>
                    <a:lnTo>
                      <a:pt x="749" y="696"/>
                    </a:lnTo>
                    <a:lnTo>
                      <a:pt x="749" y="699"/>
                    </a:lnTo>
                    <a:lnTo>
                      <a:pt x="746" y="699"/>
                    </a:lnTo>
                    <a:lnTo>
                      <a:pt x="746" y="696"/>
                    </a:lnTo>
                    <a:lnTo>
                      <a:pt x="746" y="694"/>
                    </a:lnTo>
                    <a:lnTo>
                      <a:pt x="746" y="692"/>
                    </a:lnTo>
                    <a:lnTo>
                      <a:pt x="749" y="692"/>
                    </a:lnTo>
                    <a:lnTo>
                      <a:pt x="744" y="689"/>
                    </a:lnTo>
                    <a:lnTo>
                      <a:pt x="744" y="685"/>
                    </a:lnTo>
                    <a:lnTo>
                      <a:pt x="744" y="682"/>
                    </a:lnTo>
                    <a:lnTo>
                      <a:pt x="742" y="677"/>
                    </a:lnTo>
                    <a:lnTo>
                      <a:pt x="742" y="675"/>
                    </a:lnTo>
                    <a:lnTo>
                      <a:pt x="742" y="668"/>
                    </a:lnTo>
                    <a:lnTo>
                      <a:pt x="730" y="670"/>
                    </a:lnTo>
                    <a:lnTo>
                      <a:pt x="728" y="668"/>
                    </a:lnTo>
                    <a:lnTo>
                      <a:pt x="723" y="654"/>
                    </a:lnTo>
                    <a:lnTo>
                      <a:pt x="720" y="654"/>
                    </a:lnTo>
                    <a:lnTo>
                      <a:pt x="716" y="654"/>
                    </a:lnTo>
                    <a:lnTo>
                      <a:pt x="713" y="654"/>
                    </a:lnTo>
                    <a:lnTo>
                      <a:pt x="713" y="663"/>
                    </a:lnTo>
                    <a:lnTo>
                      <a:pt x="709" y="651"/>
                    </a:lnTo>
                    <a:lnTo>
                      <a:pt x="699" y="649"/>
                    </a:lnTo>
                    <a:lnTo>
                      <a:pt x="699" y="651"/>
                    </a:lnTo>
                    <a:lnTo>
                      <a:pt x="699" y="656"/>
                    </a:lnTo>
                    <a:lnTo>
                      <a:pt x="697" y="656"/>
                    </a:lnTo>
                    <a:lnTo>
                      <a:pt x="694" y="659"/>
                    </a:lnTo>
                    <a:lnTo>
                      <a:pt x="694" y="661"/>
                    </a:lnTo>
                    <a:lnTo>
                      <a:pt x="694" y="659"/>
                    </a:lnTo>
                    <a:lnTo>
                      <a:pt x="694" y="654"/>
                    </a:lnTo>
                    <a:lnTo>
                      <a:pt x="694" y="651"/>
                    </a:lnTo>
                    <a:lnTo>
                      <a:pt x="692" y="661"/>
                    </a:lnTo>
                    <a:lnTo>
                      <a:pt x="690" y="661"/>
                    </a:lnTo>
                    <a:lnTo>
                      <a:pt x="690" y="656"/>
                    </a:lnTo>
                    <a:lnTo>
                      <a:pt x="685" y="661"/>
                    </a:lnTo>
                    <a:lnTo>
                      <a:pt x="685" y="666"/>
                    </a:lnTo>
                    <a:lnTo>
                      <a:pt x="683" y="666"/>
                    </a:lnTo>
                    <a:lnTo>
                      <a:pt x="678" y="668"/>
                    </a:lnTo>
                    <a:lnTo>
                      <a:pt x="676" y="668"/>
                    </a:lnTo>
                    <a:lnTo>
                      <a:pt x="673" y="668"/>
                    </a:lnTo>
                    <a:lnTo>
                      <a:pt x="666" y="668"/>
                    </a:lnTo>
                    <a:lnTo>
                      <a:pt x="664" y="666"/>
                    </a:lnTo>
                    <a:lnTo>
                      <a:pt x="661" y="666"/>
                    </a:lnTo>
                    <a:lnTo>
                      <a:pt x="657" y="668"/>
                    </a:lnTo>
                    <a:lnTo>
                      <a:pt x="654" y="666"/>
                    </a:lnTo>
                    <a:lnTo>
                      <a:pt x="652" y="663"/>
                    </a:lnTo>
                    <a:lnTo>
                      <a:pt x="643" y="661"/>
                    </a:lnTo>
                    <a:lnTo>
                      <a:pt x="643" y="659"/>
                    </a:lnTo>
                    <a:lnTo>
                      <a:pt x="638" y="656"/>
                    </a:lnTo>
                    <a:lnTo>
                      <a:pt x="631" y="656"/>
                    </a:lnTo>
                    <a:lnTo>
                      <a:pt x="628" y="656"/>
                    </a:lnTo>
                    <a:lnTo>
                      <a:pt x="626" y="656"/>
                    </a:lnTo>
                    <a:lnTo>
                      <a:pt x="624" y="656"/>
                    </a:lnTo>
                    <a:lnTo>
                      <a:pt x="619" y="654"/>
                    </a:lnTo>
                    <a:lnTo>
                      <a:pt x="617" y="654"/>
                    </a:lnTo>
                    <a:lnTo>
                      <a:pt x="614" y="654"/>
                    </a:lnTo>
                    <a:lnTo>
                      <a:pt x="612" y="649"/>
                    </a:lnTo>
                    <a:lnTo>
                      <a:pt x="609" y="642"/>
                    </a:lnTo>
                    <a:lnTo>
                      <a:pt x="607" y="640"/>
                    </a:lnTo>
                    <a:lnTo>
                      <a:pt x="607" y="649"/>
                    </a:lnTo>
                    <a:lnTo>
                      <a:pt x="241" y="649"/>
                    </a:lnTo>
                    <a:lnTo>
                      <a:pt x="241" y="647"/>
                    </a:lnTo>
                    <a:lnTo>
                      <a:pt x="239" y="647"/>
                    </a:lnTo>
                    <a:lnTo>
                      <a:pt x="241" y="644"/>
                    </a:lnTo>
                    <a:lnTo>
                      <a:pt x="243" y="644"/>
                    </a:lnTo>
                    <a:lnTo>
                      <a:pt x="243" y="642"/>
                    </a:lnTo>
                    <a:lnTo>
                      <a:pt x="241" y="642"/>
                    </a:lnTo>
                    <a:lnTo>
                      <a:pt x="239" y="644"/>
                    </a:lnTo>
                    <a:lnTo>
                      <a:pt x="236" y="644"/>
                    </a:lnTo>
                    <a:lnTo>
                      <a:pt x="236" y="642"/>
                    </a:lnTo>
                    <a:lnTo>
                      <a:pt x="236" y="640"/>
                    </a:lnTo>
                    <a:lnTo>
                      <a:pt x="236" y="635"/>
                    </a:lnTo>
                    <a:lnTo>
                      <a:pt x="234" y="635"/>
                    </a:lnTo>
                    <a:lnTo>
                      <a:pt x="234" y="637"/>
                    </a:lnTo>
                    <a:lnTo>
                      <a:pt x="231" y="640"/>
                    </a:lnTo>
                    <a:lnTo>
                      <a:pt x="229" y="640"/>
                    </a:lnTo>
                    <a:lnTo>
                      <a:pt x="229" y="637"/>
                    </a:lnTo>
                    <a:lnTo>
                      <a:pt x="229" y="635"/>
                    </a:lnTo>
                    <a:lnTo>
                      <a:pt x="229" y="633"/>
                    </a:lnTo>
                    <a:lnTo>
                      <a:pt x="227" y="633"/>
                    </a:lnTo>
                    <a:lnTo>
                      <a:pt x="227" y="630"/>
                    </a:lnTo>
                    <a:lnTo>
                      <a:pt x="227" y="628"/>
                    </a:lnTo>
                    <a:lnTo>
                      <a:pt x="224" y="628"/>
                    </a:lnTo>
                    <a:lnTo>
                      <a:pt x="227" y="630"/>
                    </a:lnTo>
                    <a:lnTo>
                      <a:pt x="224" y="630"/>
                    </a:lnTo>
                    <a:lnTo>
                      <a:pt x="224" y="633"/>
                    </a:lnTo>
                    <a:lnTo>
                      <a:pt x="222" y="633"/>
                    </a:lnTo>
                    <a:lnTo>
                      <a:pt x="220" y="633"/>
                    </a:lnTo>
                    <a:lnTo>
                      <a:pt x="217" y="630"/>
                    </a:lnTo>
                    <a:lnTo>
                      <a:pt x="215" y="625"/>
                    </a:lnTo>
                    <a:lnTo>
                      <a:pt x="217" y="625"/>
                    </a:lnTo>
                    <a:lnTo>
                      <a:pt x="217" y="623"/>
                    </a:lnTo>
                    <a:lnTo>
                      <a:pt x="215" y="621"/>
                    </a:lnTo>
                    <a:lnTo>
                      <a:pt x="217" y="618"/>
                    </a:lnTo>
                    <a:lnTo>
                      <a:pt x="215" y="618"/>
                    </a:lnTo>
                    <a:lnTo>
                      <a:pt x="215" y="621"/>
                    </a:lnTo>
                    <a:lnTo>
                      <a:pt x="213" y="621"/>
                    </a:lnTo>
                    <a:lnTo>
                      <a:pt x="213" y="618"/>
                    </a:lnTo>
                    <a:lnTo>
                      <a:pt x="213" y="616"/>
                    </a:lnTo>
                    <a:lnTo>
                      <a:pt x="210" y="616"/>
                    </a:lnTo>
                    <a:lnTo>
                      <a:pt x="208" y="618"/>
                    </a:lnTo>
                    <a:lnTo>
                      <a:pt x="206" y="618"/>
                    </a:lnTo>
                    <a:lnTo>
                      <a:pt x="203" y="616"/>
                    </a:lnTo>
                    <a:lnTo>
                      <a:pt x="203" y="618"/>
                    </a:lnTo>
                    <a:lnTo>
                      <a:pt x="201" y="618"/>
                    </a:lnTo>
                    <a:lnTo>
                      <a:pt x="194" y="616"/>
                    </a:lnTo>
                    <a:lnTo>
                      <a:pt x="191" y="616"/>
                    </a:lnTo>
                    <a:lnTo>
                      <a:pt x="198" y="614"/>
                    </a:lnTo>
                    <a:lnTo>
                      <a:pt x="196" y="614"/>
                    </a:lnTo>
                    <a:lnTo>
                      <a:pt x="196" y="611"/>
                    </a:lnTo>
                    <a:lnTo>
                      <a:pt x="194" y="611"/>
                    </a:lnTo>
                    <a:lnTo>
                      <a:pt x="194" y="609"/>
                    </a:lnTo>
                    <a:lnTo>
                      <a:pt x="196" y="609"/>
                    </a:lnTo>
                    <a:lnTo>
                      <a:pt x="191" y="607"/>
                    </a:lnTo>
                    <a:lnTo>
                      <a:pt x="189" y="609"/>
                    </a:lnTo>
                    <a:lnTo>
                      <a:pt x="184" y="607"/>
                    </a:lnTo>
                    <a:lnTo>
                      <a:pt x="184" y="609"/>
                    </a:lnTo>
                    <a:lnTo>
                      <a:pt x="177" y="607"/>
                    </a:lnTo>
                    <a:lnTo>
                      <a:pt x="177" y="604"/>
                    </a:lnTo>
                    <a:lnTo>
                      <a:pt x="175" y="604"/>
                    </a:lnTo>
                    <a:lnTo>
                      <a:pt x="175" y="602"/>
                    </a:lnTo>
                    <a:lnTo>
                      <a:pt x="177" y="602"/>
                    </a:lnTo>
                    <a:lnTo>
                      <a:pt x="180" y="602"/>
                    </a:lnTo>
                    <a:lnTo>
                      <a:pt x="180" y="599"/>
                    </a:lnTo>
                    <a:lnTo>
                      <a:pt x="177" y="599"/>
                    </a:lnTo>
                    <a:lnTo>
                      <a:pt x="175" y="599"/>
                    </a:lnTo>
                    <a:lnTo>
                      <a:pt x="180" y="597"/>
                    </a:lnTo>
                    <a:lnTo>
                      <a:pt x="182" y="597"/>
                    </a:lnTo>
                    <a:lnTo>
                      <a:pt x="180" y="597"/>
                    </a:lnTo>
                    <a:lnTo>
                      <a:pt x="180" y="595"/>
                    </a:lnTo>
                    <a:lnTo>
                      <a:pt x="180" y="592"/>
                    </a:lnTo>
                    <a:lnTo>
                      <a:pt x="177" y="595"/>
                    </a:lnTo>
                    <a:lnTo>
                      <a:pt x="175" y="595"/>
                    </a:lnTo>
                    <a:lnTo>
                      <a:pt x="175" y="590"/>
                    </a:lnTo>
                    <a:lnTo>
                      <a:pt x="175" y="588"/>
                    </a:lnTo>
                    <a:lnTo>
                      <a:pt x="175" y="585"/>
                    </a:lnTo>
                    <a:lnTo>
                      <a:pt x="175" y="581"/>
                    </a:lnTo>
                    <a:lnTo>
                      <a:pt x="172" y="581"/>
                    </a:lnTo>
                    <a:lnTo>
                      <a:pt x="172" y="578"/>
                    </a:lnTo>
                    <a:lnTo>
                      <a:pt x="172" y="576"/>
                    </a:lnTo>
                    <a:lnTo>
                      <a:pt x="170" y="578"/>
                    </a:lnTo>
                    <a:lnTo>
                      <a:pt x="168" y="578"/>
                    </a:lnTo>
                    <a:lnTo>
                      <a:pt x="168" y="576"/>
                    </a:lnTo>
                    <a:lnTo>
                      <a:pt x="168" y="574"/>
                    </a:lnTo>
                    <a:lnTo>
                      <a:pt x="165" y="576"/>
                    </a:lnTo>
                    <a:lnTo>
                      <a:pt x="163" y="576"/>
                    </a:lnTo>
                    <a:lnTo>
                      <a:pt x="161" y="574"/>
                    </a:lnTo>
                    <a:lnTo>
                      <a:pt x="161" y="571"/>
                    </a:lnTo>
                    <a:lnTo>
                      <a:pt x="158" y="569"/>
                    </a:lnTo>
                    <a:lnTo>
                      <a:pt x="158" y="566"/>
                    </a:lnTo>
                    <a:lnTo>
                      <a:pt x="156" y="564"/>
                    </a:lnTo>
                    <a:lnTo>
                      <a:pt x="158" y="562"/>
                    </a:lnTo>
                    <a:lnTo>
                      <a:pt x="158" y="555"/>
                    </a:lnTo>
                    <a:lnTo>
                      <a:pt x="156" y="555"/>
                    </a:lnTo>
                    <a:lnTo>
                      <a:pt x="154" y="555"/>
                    </a:lnTo>
                    <a:lnTo>
                      <a:pt x="144" y="543"/>
                    </a:lnTo>
                    <a:lnTo>
                      <a:pt x="144" y="540"/>
                    </a:lnTo>
                    <a:lnTo>
                      <a:pt x="146" y="540"/>
                    </a:lnTo>
                    <a:lnTo>
                      <a:pt x="146" y="538"/>
                    </a:lnTo>
                    <a:lnTo>
                      <a:pt x="144" y="538"/>
                    </a:lnTo>
                    <a:lnTo>
                      <a:pt x="142" y="538"/>
                    </a:lnTo>
                    <a:lnTo>
                      <a:pt x="139" y="533"/>
                    </a:lnTo>
                    <a:lnTo>
                      <a:pt x="139" y="531"/>
                    </a:lnTo>
                    <a:lnTo>
                      <a:pt x="142" y="526"/>
                    </a:lnTo>
                    <a:lnTo>
                      <a:pt x="144" y="529"/>
                    </a:lnTo>
                    <a:lnTo>
                      <a:pt x="144" y="526"/>
                    </a:lnTo>
                    <a:lnTo>
                      <a:pt x="144" y="524"/>
                    </a:lnTo>
                    <a:lnTo>
                      <a:pt x="144" y="522"/>
                    </a:lnTo>
                    <a:lnTo>
                      <a:pt x="146" y="519"/>
                    </a:lnTo>
                    <a:lnTo>
                      <a:pt x="144" y="519"/>
                    </a:lnTo>
                    <a:lnTo>
                      <a:pt x="144" y="517"/>
                    </a:lnTo>
                    <a:lnTo>
                      <a:pt x="146" y="514"/>
                    </a:lnTo>
                    <a:lnTo>
                      <a:pt x="144" y="510"/>
                    </a:lnTo>
                    <a:lnTo>
                      <a:pt x="144" y="500"/>
                    </a:lnTo>
                    <a:lnTo>
                      <a:pt x="146" y="498"/>
                    </a:lnTo>
                    <a:lnTo>
                      <a:pt x="144" y="496"/>
                    </a:lnTo>
                    <a:lnTo>
                      <a:pt x="139" y="493"/>
                    </a:lnTo>
                    <a:lnTo>
                      <a:pt x="132" y="488"/>
                    </a:lnTo>
                    <a:lnTo>
                      <a:pt x="123" y="486"/>
                    </a:lnTo>
                    <a:lnTo>
                      <a:pt x="120" y="484"/>
                    </a:lnTo>
                    <a:lnTo>
                      <a:pt x="118" y="479"/>
                    </a:lnTo>
                    <a:lnTo>
                      <a:pt x="116" y="472"/>
                    </a:lnTo>
                    <a:lnTo>
                      <a:pt x="113" y="472"/>
                    </a:lnTo>
                    <a:lnTo>
                      <a:pt x="113" y="470"/>
                    </a:lnTo>
                    <a:lnTo>
                      <a:pt x="113" y="467"/>
                    </a:lnTo>
                    <a:lnTo>
                      <a:pt x="111" y="462"/>
                    </a:lnTo>
                    <a:lnTo>
                      <a:pt x="109" y="458"/>
                    </a:lnTo>
                    <a:lnTo>
                      <a:pt x="92" y="429"/>
                    </a:lnTo>
                    <a:lnTo>
                      <a:pt x="87" y="427"/>
                    </a:lnTo>
                    <a:lnTo>
                      <a:pt x="87" y="425"/>
                    </a:lnTo>
                    <a:lnTo>
                      <a:pt x="85" y="420"/>
                    </a:lnTo>
                    <a:lnTo>
                      <a:pt x="83" y="418"/>
                    </a:lnTo>
                    <a:lnTo>
                      <a:pt x="78" y="411"/>
                    </a:lnTo>
                    <a:lnTo>
                      <a:pt x="78" y="408"/>
                    </a:lnTo>
                    <a:lnTo>
                      <a:pt x="76" y="403"/>
                    </a:lnTo>
                    <a:lnTo>
                      <a:pt x="73" y="403"/>
                    </a:lnTo>
                    <a:lnTo>
                      <a:pt x="66" y="406"/>
                    </a:lnTo>
                    <a:lnTo>
                      <a:pt x="61" y="408"/>
                    </a:lnTo>
                    <a:lnTo>
                      <a:pt x="61" y="411"/>
                    </a:lnTo>
                    <a:lnTo>
                      <a:pt x="59" y="413"/>
                    </a:lnTo>
                    <a:lnTo>
                      <a:pt x="57" y="415"/>
                    </a:lnTo>
                    <a:lnTo>
                      <a:pt x="57" y="418"/>
                    </a:lnTo>
                    <a:lnTo>
                      <a:pt x="57" y="420"/>
                    </a:lnTo>
                    <a:lnTo>
                      <a:pt x="52" y="420"/>
                    </a:lnTo>
                    <a:lnTo>
                      <a:pt x="50" y="422"/>
                    </a:lnTo>
                    <a:lnTo>
                      <a:pt x="45" y="425"/>
                    </a:lnTo>
                    <a:lnTo>
                      <a:pt x="45" y="422"/>
                    </a:lnTo>
                    <a:lnTo>
                      <a:pt x="43" y="415"/>
                    </a:lnTo>
                    <a:lnTo>
                      <a:pt x="38" y="413"/>
                    </a:lnTo>
                    <a:lnTo>
                      <a:pt x="43" y="411"/>
                    </a:lnTo>
                    <a:lnTo>
                      <a:pt x="43" y="408"/>
                    </a:lnTo>
                    <a:lnTo>
                      <a:pt x="38" y="406"/>
                    </a:lnTo>
                    <a:lnTo>
                      <a:pt x="40" y="408"/>
                    </a:lnTo>
                    <a:lnTo>
                      <a:pt x="40" y="411"/>
                    </a:lnTo>
                    <a:lnTo>
                      <a:pt x="38" y="411"/>
                    </a:lnTo>
                    <a:lnTo>
                      <a:pt x="35" y="411"/>
                    </a:lnTo>
                    <a:lnTo>
                      <a:pt x="24" y="396"/>
                    </a:lnTo>
                    <a:lnTo>
                      <a:pt x="24" y="389"/>
                    </a:lnTo>
                    <a:lnTo>
                      <a:pt x="17" y="389"/>
                    </a:lnTo>
                    <a:lnTo>
                      <a:pt x="14" y="392"/>
                    </a:lnTo>
                    <a:lnTo>
                      <a:pt x="12" y="392"/>
                    </a:lnTo>
                    <a:lnTo>
                      <a:pt x="7" y="389"/>
                    </a:lnTo>
                    <a:lnTo>
                      <a:pt x="5" y="392"/>
                    </a:lnTo>
                    <a:lnTo>
                      <a:pt x="0" y="389"/>
                    </a:lnTo>
                    <a:lnTo>
                      <a:pt x="0" y="92"/>
                    </a:lnTo>
                    <a:lnTo>
                      <a:pt x="5" y="94"/>
                    </a:lnTo>
                    <a:lnTo>
                      <a:pt x="17" y="94"/>
                    </a:lnTo>
                    <a:lnTo>
                      <a:pt x="17" y="96"/>
                    </a:lnTo>
                    <a:lnTo>
                      <a:pt x="21" y="96"/>
                    </a:lnTo>
                    <a:lnTo>
                      <a:pt x="31" y="108"/>
                    </a:lnTo>
                    <a:lnTo>
                      <a:pt x="33" y="108"/>
                    </a:lnTo>
                    <a:lnTo>
                      <a:pt x="33" y="111"/>
                    </a:lnTo>
                    <a:lnTo>
                      <a:pt x="35" y="108"/>
                    </a:lnTo>
                    <a:lnTo>
                      <a:pt x="35" y="111"/>
                    </a:lnTo>
                    <a:lnTo>
                      <a:pt x="40" y="115"/>
                    </a:lnTo>
                    <a:lnTo>
                      <a:pt x="43" y="118"/>
                    </a:lnTo>
                    <a:lnTo>
                      <a:pt x="45" y="120"/>
                    </a:lnTo>
                    <a:lnTo>
                      <a:pt x="47" y="120"/>
                    </a:lnTo>
                    <a:lnTo>
                      <a:pt x="52" y="120"/>
                    </a:lnTo>
                    <a:lnTo>
                      <a:pt x="54" y="122"/>
                    </a:lnTo>
                    <a:lnTo>
                      <a:pt x="57" y="122"/>
                    </a:lnTo>
                    <a:lnTo>
                      <a:pt x="59" y="122"/>
                    </a:lnTo>
                    <a:lnTo>
                      <a:pt x="59" y="120"/>
                    </a:lnTo>
                    <a:lnTo>
                      <a:pt x="64" y="122"/>
                    </a:lnTo>
                    <a:lnTo>
                      <a:pt x="66" y="122"/>
                    </a:lnTo>
                    <a:lnTo>
                      <a:pt x="73" y="129"/>
                    </a:lnTo>
                    <a:lnTo>
                      <a:pt x="76" y="129"/>
                    </a:lnTo>
                    <a:lnTo>
                      <a:pt x="78" y="129"/>
                    </a:lnTo>
                    <a:lnTo>
                      <a:pt x="76" y="129"/>
                    </a:lnTo>
                    <a:lnTo>
                      <a:pt x="73" y="125"/>
                    </a:lnTo>
                    <a:lnTo>
                      <a:pt x="73" y="122"/>
                    </a:lnTo>
                    <a:lnTo>
                      <a:pt x="73" y="120"/>
                    </a:lnTo>
                    <a:lnTo>
                      <a:pt x="78" y="122"/>
                    </a:lnTo>
                    <a:lnTo>
                      <a:pt x="80" y="122"/>
                    </a:lnTo>
                    <a:lnTo>
                      <a:pt x="83" y="122"/>
                    </a:lnTo>
                    <a:lnTo>
                      <a:pt x="83" y="125"/>
                    </a:lnTo>
                    <a:lnTo>
                      <a:pt x="83" y="127"/>
                    </a:lnTo>
                    <a:lnTo>
                      <a:pt x="85" y="129"/>
                    </a:lnTo>
                    <a:lnTo>
                      <a:pt x="90" y="132"/>
                    </a:lnTo>
                    <a:lnTo>
                      <a:pt x="90" y="134"/>
                    </a:lnTo>
                    <a:lnTo>
                      <a:pt x="90" y="132"/>
                    </a:lnTo>
                    <a:lnTo>
                      <a:pt x="90" y="127"/>
                    </a:lnTo>
                    <a:lnTo>
                      <a:pt x="85" y="118"/>
                    </a:lnTo>
                    <a:lnTo>
                      <a:pt x="85" y="115"/>
                    </a:lnTo>
                    <a:lnTo>
                      <a:pt x="87" y="113"/>
                    </a:lnTo>
                    <a:lnTo>
                      <a:pt x="90" y="111"/>
                    </a:lnTo>
                    <a:lnTo>
                      <a:pt x="92" y="108"/>
                    </a:lnTo>
                    <a:lnTo>
                      <a:pt x="94" y="106"/>
                    </a:lnTo>
                    <a:lnTo>
                      <a:pt x="97" y="103"/>
                    </a:lnTo>
                    <a:lnTo>
                      <a:pt x="102" y="103"/>
                    </a:lnTo>
                    <a:lnTo>
                      <a:pt x="104" y="101"/>
                    </a:lnTo>
                    <a:lnTo>
                      <a:pt x="106" y="101"/>
                    </a:lnTo>
                    <a:lnTo>
                      <a:pt x="106" y="94"/>
                    </a:lnTo>
                    <a:lnTo>
                      <a:pt x="109" y="94"/>
                    </a:lnTo>
                    <a:lnTo>
                      <a:pt x="111" y="92"/>
                    </a:lnTo>
                    <a:lnTo>
                      <a:pt x="111" y="89"/>
                    </a:lnTo>
                    <a:lnTo>
                      <a:pt x="113" y="89"/>
                    </a:lnTo>
                    <a:lnTo>
                      <a:pt x="113" y="92"/>
                    </a:lnTo>
                    <a:lnTo>
                      <a:pt x="116" y="92"/>
                    </a:lnTo>
                    <a:lnTo>
                      <a:pt x="118" y="89"/>
                    </a:lnTo>
                    <a:lnTo>
                      <a:pt x="120" y="89"/>
                    </a:lnTo>
                    <a:lnTo>
                      <a:pt x="125" y="85"/>
                    </a:lnTo>
                    <a:lnTo>
                      <a:pt x="125" y="82"/>
                    </a:lnTo>
                    <a:lnTo>
                      <a:pt x="130" y="85"/>
                    </a:lnTo>
                    <a:lnTo>
                      <a:pt x="132" y="82"/>
                    </a:lnTo>
                    <a:lnTo>
                      <a:pt x="132" y="80"/>
                    </a:lnTo>
                    <a:lnTo>
                      <a:pt x="135" y="77"/>
                    </a:lnTo>
                    <a:lnTo>
                      <a:pt x="137" y="75"/>
                    </a:lnTo>
                    <a:lnTo>
                      <a:pt x="137" y="73"/>
                    </a:lnTo>
                    <a:lnTo>
                      <a:pt x="142" y="75"/>
                    </a:lnTo>
                    <a:lnTo>
                      <a:pt x="144" y="77"/>
                    </a:lnTo>
                    <a:lnTo>
                      <a:pt x="146" y="75"/>
                    </a:lnTo>
                    <a:lnTo>
                      <a:pt x="146" y="73"/>
                    </a:lnTo>
                    <a:lnTo>
                      <a:pt x="149" y="70"/>
                    </a:lnTo>
                    <a:lnTo>
                      <a:pt x="149" y="73"/>
                    </a:lnTo>
                    <a:lnTo>
                      <a:pt x="151" y="75"/>
                    </a:lnTo>
                    <a:lnTo>
                      <a:pt x="151" y="77"/>
                    </a:lnTo>
                    <a:lnTo>
                      <a:pt x="149" y="80"/>
                    </a:lnTo>
                    <a:lnTo>
                      <a:pt x="139" y="87"/>
                    </a:lnTo>
                    <a:lnTo>
                      <a:pt x="137" y="92"/>
                    </a:lnTo>
                    <a:lnTo>
                      <a:pt x="132" y="96"/>
                    </a:lnTo>
                    <a:lnTo>
                      <a:pt x="128" y="96"/>
                    </a:lnTo>
                    <a:lnTo>
                      <a:pt x="120" y="99"/>
                    </a:lnTo>
                    <a:lnTo>
                      <a:pt x="118" y="101"/>
                    </a:lnTo>
                    <a:lnTo>
                      <a:pt x="116" y="103"/>
                    </a:lnTo>
                    <a:lnTo>
                      <a:pt x="118" y="103"/>
                    </a:lnTo>
                    <a:lnTo>
                      <a:pt x="113" y="106"/>
                    </a:lnTo>
                    <a:lnTo>
                      <a:pt x="113" y="108"/>
                    </a:lnTo>
                    <a:lnTo>
                      <a:pt x="111" y="113"/>
                    </a:lnTo>
                    <a:lnTo>
                      <a:pt x="111" y="111"/>
                    </a:lnTo>
                    <a:lnTo>
                      <a:pt x="109" y="108"/>
                    </a:lnTo>
                    <a:lnTo>
                      <a:pt x="106" y="113"/>
                    </a:lnTo>
                    <a:lnTo>
                      <a:pt x="106" y="115"/>
                    </a:lnTo>
                    <a:lnTo>
                      <a:pt x="109" y="115"/>
                    </a:lnTo>
                    <a:lnTo>
                      <a:pt x="111" y="113"/>
                    </a:lnTo>
                    <a:lnTo>
                      <a:pt x="116" y="111"/>
                    </a:lnTo>
                    <a:lnTo>
                      <a:pt x="120" y="106"/>
                    </a:lnTo>
                    <a:lnTo>
                      <a:pt x="120" y="103"/>
                    </a:lnTo>
                    <a:lnTo>
                      <a:pt x="123" y="101"/>
                    </a:lnTo>
                    <a:lnTo>
                      <a:pt x="125" y="101"/>
                    </a:lnTo>
                    <a:lnTo>
                      <a:pt x="125" y="106"/>
                    </a:lnTo>
                    <a:lnTo>
                      <a:pt x="125" y="101"/>
                    </a:lnTo>
                    <a:lnTo>
                      <a:pt x="128" y="106"/>
                    </a:lnTo>
                    <a:lnTo>
                      <a:pt x="128" y="101"/>
                    </a:lnTo>
                    <a:lnTo>
                      <a:pt x="130" y="101"/>
                    </a:lnTo>
                    <a:lnTo>
                      <a:pt x="132" y="101"/>
                    </a:lnTo>
                    <a:lnTo>
                      <a:pt x="132" y="111"/>
                    </a:lnTo>
                    <a:lnTo>
                      <a:pt x="139" y="94"/>
                    </a:lnTo>
                    <a:lnTo>
                      <a:pt x="139" y="92"/>
                    </a:lnTo>
                    <a:lnTo>
                      <a:pt x="146" y="89"/>
                    </a:lnTo>
                    <a:lnTo>
                      <a:pt x="149" y="87"/>
                    </a:lnTo>
                    <a:lnTo>
                      <a:pt x="156" y="85"/>
                    </a:lnTo>
                    <a:lnTo>
                      <a:pt x="158" y="82"/>
                    </a:lnTo>
                    <a:lnTo>
                      <a:pt x="158" y="87"/>
                    </a:lnTo>
                    <a:lnTo>
                      <a:pt x="156" y="92"/>
                    </a:lnTo>
                    <a:lnTo>
                      <a:pt x="163" y="87"/>
                    </a:lnTo>
                    <a:lnTo>
                      <a:pt x="165" y="82"/>
                    </a:lnTo>
                    <a:lnTo>
                      <a:pt x="168" y="80"/>
                    </a:lnTo>
                    <a:lnTo>
                      <a:pt x="168" y="77"/>
                    </a:lnTo>
                    <a:lnTo>
                      <a:pt x="168" y="75"/>
                    </a:lnTo>
                    <a:lnTo>
                      <a:pt x="175" y="73"/>
                    </a:lnTo>
                    <a:lnTo>
                      <a:pt x="175" y="70"/>
                    </a:lnTo>
                    <a:lnTo>
                      <a:pt x="172" y="70"/>
                    </a:lnTo>
                    <a:lnTo>
                      <a:pt x="170" y="68"/>
                    </a:lnTo>
                    <a:lnTo>
                      <a:pt x="172" y="66"/>
                    </a:lnTo>
                    <a:lnTo>
                      <a:pt x="170" y="63"/>
                    </a:lnTo>
                    <a:lnTo>
                      <a:pt x="168" y="66"/>
                    </a:lnTo>
                    <a:lnTo>
                      <a:pt x="168" y="63"/>
                    </a:lnTo>
                    <a:lnTo>
                      <a:pt x="170" y="61"/>
                    </a:lnTo>
                    <a:lnTo>
                      <a:pt x="170" y="59"/>
                    </a:lnTo>
                    <a:lnTo>
                      <a:pt x="175" y="61"/>
                    </a:lnTo>
                    <a:lnTo>
                      <a:pt x="182" y="73"/>
                    </a:lnTo>
                    <a:lnTo>
                      <a:pt x="184" y="77"/>
                    </a:lnTo>
                    <a:lnTo>
                      <a:pt x="189" y="94"/>
                    </a:lnTo>
                    <a:lnTo>
                      <a:pt x="191" y="96"/>
                    </a:lnTo>
                    <a:lnTo>
                      <a:pt x="194" y="99"/>
                    </a:lnTo>
                    <a:lnTo>
                      <a:pt x="198" y="103"/>
                    </a:lnTo>
                    <a:lnTo>
                      <a:pt x="201" y="103"/>
                    </a:lnTo>
                    <a:lnTo>
                      <a:pt x="206" y="103"/>
                    </a:lnTo>
                    <a:lnTo>
                      <a:pt x="208" y="103"/>
                    </a:lnTo>
                    <a:lnTo>
                      <a:pt x="208" y="101"/>
                    </a:lnTo>
                    <a:lnTo>
                      <a:pt x="206" y="101"/>
                    </a:lnTo>
                    <a:lnTo>
                      <a:pt x="203" y="101"/>
                    </a:lnTo>
                    <a:lnTo>
                      <a:pt x="203" y="99"/>
                    </a:lnTo>
                    <a:lnTo>
                      <a:pt x="208" y="99"/>
                    </a:lnTo>
                    <a:lnTo>
                      <a:pt x="206" y="94"/>
                    </a:lnTo>
                    <a:lnTo>
                      <a:pt x="206" y="92"/>
                    </a:lnTo>
                    <a:lnTo>
                      <a:pt x="210" y="92"/>
                    </a:lnTo>
                    <a:lnTo>
                      <a:pt x="210" y="89"/>
                    </a:lnTo>
                    <a:lnTo>
                      <a:pt x="208" y="89"/>
                    </a:lnTo>
                    <a:lnTo>
                      <a:pt x="208" y="87"/>
                    </a:lnTo>
                    <a:lnTo>
                      <a:pt x="208" y="89"/>
                    </a:lnTo>
                    <a:lnTo>
                      <a:pt x="213" y="82"/>
                    </a:lnTo>
                    <a:lnTo>
                      <a:pt x="213" y="80"/>
                    </a:lnTo>
                    <a:lnTo>
                      <a:pt x="210" y="80"/>
                    </a:lnTo>
                    <a:lnTo>
                      <a:pt x="210" y="82"/>
                    </a:lnTo>
                    <a:lnTo>
                      <a:pt x="208" y="80"/>
                    </a:lnTo>
                    <a:lnTo>
                      <a:pt x="210" y="77"/>
                    </a:lnTo>
                    <a:lnTo>
                      <a:pt x="210" y="80"/>
                    </a:lnTo>
                    <a:lnTo>
                      <a:pt x="213" y="77"/>
                    </a:lnTo>
                    <a:lnTo>
                      <a:pt x="215" y="80"/>
                    </a:lnTo>
                    <a:lnTo>
                      <a:pt x="215" y="82"/>
                    </a:lnTo>
                    <a:lnTo>
                      <a:pt x="217" y="80"/>
                    </a:lnTo>
                    <a:lnTo>
                      <a:pt x="217" y="77"/>
                    </a:lnTo>
                    <a:lnTo>
                      <a:pt x="215" y="75"/>
                    </a:lnTo>
                    <a:lnTo>
                      <a:pt x="220" y="75"/>
                    </a:lnTo>
                    <a:lnTo>
                      <a:pt x="220" y="77"/>
                    </a:lnTo>
                    <a:lnTo>
                      <a:pt x="220" y="87"/>
                    </a:lnTo>
                    <a:lnTo>
                      <a:pt x="217" y="89"/>
                    </a:lnTo>
                    <a:lnTo>
                      <a:pt x="217" y="92"/>
                    </a:lnTo>
                    <a:lnTo>
                      <a:pt x="220" y="92"/>
                    </a:lnTo>
                    <a:lnTo>
                      <a:pt x="222" y="92"/>
                    </a:lnTo>
                    <a:lnTo>
                      <a:pt x="224" y="92"/>
                    </a:lnTo>
                    <a:lnTo>
                      <a:pt x="220" y="103"/>
                    </a:lnTo>
                    <a:lnTo>
                      <a:pt x="217" y="101"/>
                    </a:lnTo>
                    <a:lnTo>
                      <a:pt x="217" y="103"/>
                    </a:lnTo>
                    <a:lnTo>
                      <a:pt x="222" y="106"/>
                    </a:lnTo>
                    <a:lnTo>
                      <a:pt x="224" y="103"/>
                    </a:lnTo>
                    <a:lnTo>
                      <a:pt x="227" y="103"/>
                    </a:lnTo>
                    <a:lnTo>
                      <a:pt x="229" y="103"/>
                    </a:lnTo>
                    <a:lnTo>
                      <a:pt x="231" y="103"/>
                    </a:lnTo>
                    <a:lnTo>
                      <a:pt x="231" y="101"/>
                    </a:lnTo>
                    <a:lnTo>
                      <a:pt x="234" y="99"/>
                    </a:lnTo>
                    <a:lnTo>
                      <a:pt x="236" y="87"/>
                    </a:lnTo>
                    <a:lnTo>
                      <a:pt x="239" y="87"/>
                    </a:lnTo>
                    <a:lnTo>
                      <a:pt x="241" y="87"/>
                    </a:lnTo>
                    <a:lnTo>
                      <a:pt x="246" y="87"/>
                    </a:lnTo>
                    <a:lnTo>
                      <a:pt x="248" y="87"/>
                    </a:lnTo>
                    <a:lnTo>
                      <a:pt x="248" y="89"/>
                    </a:lnTo>
                    <a:lnTo>
                      <a:pt x="255" y="87"/>
                    </a:lnTo>
                    <a:lnTo>
                      <a:pt x="260" y="89"/>
                    </a:lnTo>
                    <a:lnTo>
                      <a:pt x="267" y="94"/>
                    </a:lnTo>
                    <a:lnTo>
                      <a:pt x="272" y="101"/>
                    </a:lnTo>
                    <a:lnTo>
                      <a:pt x="276" y="103"/>
                    </a:lnTo>
                    <a:lnTo>
                      <a:pt x="281" y="106"/>
                    </a:lnTo>
                    <a:lnTo>
                      <a:pt x="283" y="106"/>
                    </a:lnTo>
                    <a:lnTo>
                      <a:pt x="286" y="106"/>
                    </a:lnTo>
                    <a:lnTo>
                      <a:pt x="291" y="108"/>
                    </a:lnTo>
                    <a:lnTo>
                      <a:pt x="293" y="108"/>
                    </a:lnTo>
                    <a:lnTo>
                      <a:pt x="295" y="108"/>
                    </a:lnTo>
                    <a:lnTo>
                      <a:pt x="295" y="111"/>
                    </a:lnTo>
                    <a:lnTo>
                      <a:pt x="309" y="120"/>
                    </a:lnTo>
                    <a:lnTo>
                      <a:pt x="314" y="120"/>
                    </a:lnTo>
                    <a:lnTo>
                      <a:pt x="317" y="122"/>
                    </a:lnTo>
                    <a:lnTo>
                      <a:pt x="317" y="120"/>
                    </a:lnTo>
                    <a:lnTo>
                      <a:pt x="324" y="122"/>
                    </a:lnTo>
                    <a:lnTo>
                      <a:pt x="328" y="122"/>
                    </a:lnTo>
                    <a:lnTo>
                      <a:pt x="331" y="125"/>
                    </a:lnTo>
                    <a:lnTo>
                      <a:pt x="331" y="122"/>
                    </a:lnTo>
                    <a:lnTo>
                      <a:pt x="326" y="118"/>
                    </a:lnTo>
                    <a:lnTo>
                      <a:pt x="331" y="118"/>
                    </a:lnTo>
                    <a:lnTo>
                      <a:pt x="331" y="120"/>
                    </a:lnTo>
                    <a:lnTo>
                      <a:pt x="333" y="120"/>
                    </a:lnTo>
                    <a:lnTo>
                      <a:pt x="333" y="118"/>
                    </a:lnTo>
                    <a:lnTo>
                      <a:pt x="340" y="120"/>
                    </a:lnTo>
                    <a:lnTo>
                      <a:pt x="343" y="122"/>
                    </a:lnTo>
                    <a:lnTo>
                      <a:pt x="343" y="125"/>
                    </a:lnTo>
                    <a:lnTo>
                      <a:pt x="345" y="122"/>
                    </a:lnTo>
                    <a:lnTo>
                      <a:pt x="345" y="125"/>
                    </a:lnTo>
                    <a:lnTo>
                      <a:pt x="350" y="127"/>
                    </a:lnTo>
                    <a:lnTo>
                      <a:pt x="354" y="134"/>
                    </a:lnTo>
                    <a:lnTo>
                      <a:pt x="354" y="139"/>
                    </a:lnTo>
                    <a:lnTo>
                      <a:pt x="357" y="137"/>
                    </a:lnTo>
                    <a:lnTo>
                      <a:pt x="357" y="139"/>
                    </a:lnTo>
                    <a:lnTo>
                      <a:pt x="354" y="141"/>
                    </a:lnTo>
                    <a:lnTo>
                      <a:pt x="357" y="144"/>
                    </a:lnTo>
                    <a:lnTo>
                      <a:pt x="354" y="144"/>
                    </a:lnTo>
                    <a:lnTo>
                      <a:pt x="354" y="146"/>
                    </a:lnTo>
                    <a:lnTo>
                      <a:pt x="352" y="146"/>
                    </a:lnTo>
                    <a:lnTo>
                      <a:pt x="352" y="144"/>
                    </a:lnTo>
                    <a:lnTo>
                      <a:pt x="347" y="144"/>
                    </a:lnTo>
                    <a:lnTo>
                      <a:pt x="343" y="144"/>
                    </a:lnTo>
                    <a:lnTo>
                      <a:pt x="347" y="146"/>
                    </a:lnTo>
                    <a:lnTo>
                      <a:pt x="345" y="146"/>
                    </a:lnTo>
                    <a:lnTo>
                      <a:pt x="340" y="146"/>
                    </a:lnTo>
                    <a:lnTo>
                      <a:pt x="340" y="148"/>
                    </a:lnTo>
                    <a:lnTo>
                      <a:pt x="340" y="153"/>
                    </a:lnTo>
                    <a:lnTo>
                      <a:pt x="335" y="155"/>
                    </a:lnTo>
                    <a:lnTo>
                      <a:pt x="338" y="155"/>
                    </a:lnTo>
                    <a:lnTo>
                      <a:pt x="340" y="155"/>
                    </a:lnTo>
                    <a:lnTo>
                      <a:pt x="338" y="158"/>
                    </a:lnTo>
                    <a:lnTo>
                      <a:pt x="347" y="162"/>
                    </a:lnTo>
                    <a:lnTo>
                      <a:pt x="347" y="160"/>
                    </a:lnTo>
                    <a:lnTo>
                      <a:pt x="350" y="160"/>
                    </a:lnTo>
                    <a:lnTo>
                      <a:pt x="352" y="162"/>
                    </a:lnTo>
                    <a:lnTo>
                      <a:pt x="354" y="162"/>
                    </a:lnTo>
                    <a:lnTo>
                      <a:pt x="357" y="162"/>
                    </a:lnTo>
                    <a:lnTo>
                      <a:pt x="361" y="162"/>
                    </a:lnTo>
                    <a:lnTo>
                      <a:pt x="366" y="162"/>
                    </a:lnTo>
                    <a:lnTo>
                      <a:pt x="371" y="162"/>
                    </a:lnTo>
                    <a:lnTo>
                      <a:pt x="369" y="162"/>
                    </a:lnTo>
                    <a:lnTo>
                      <a:pt x="373" y="165"/>
                    </a:lnTo>
                    <a:lnTo>
                      <a:pt x="378" y="162"/>
                    </a:lnTo>
                    <a:lnTo>
                      <a:pt x="383" y="162"/>
                    </a:lnTo>
                    <a:lnTo>
                      <a:pt x="385" y="162"/>
                    </a:lnTo>
                    <a:lnTo>
                      <a:pt x="383" y="162"/>
                    </a:lnTo>
                    <a:lnTo>
                      <a:pt x="385" y="160"/>
                    </a:lnTo>
                    <a:lnTo>
                      <a:pt x="387" y="162"/>
                    </a:lnTo>
                    <a:lnTo>
                      <a:pt x="390" y="162"/>
                    </a:lnTo>
                    <a:lnTo>
                      <a:pt x="392" y="162"/>
                    </a:lnTo>
                    <a:lnTo>
                      <a:pt x="392" y="158"/>
                    </a:lnTo>
                    <a:lnTo>
                      <a:pt x="394" y="158"/>
                    </a:lnTo>
                    <a:lnTo>
                      <a:pt x="394" y="162"/>
                    </a:lnTo>
                    <a:lnTo>
                      <a:pt x="397" y="162"/>
                    </a:lnTo>
                    <a:lnTo>
                      <a:pt x="399" y="160"/>
                    </a:lnTo>
                    <a:lnTo>
                      <a:pt x="402" y="155"/>
                    </a:lnTo>
                    <a:lnTo>
                      <a:pt x="404" y="153"/>
                    </a:lnTo>
                    <a:lnTo>
                      <a:pt x="409" y="153"/>
                    </a:lnTo>
                    <a:lnTo>
                      <a:pt x="409" y="151"/>
                    </a:lnTo>
                    <a:lnTo>
                      <a:pt x="411" y="155"/>
                    </a:lnTo>
                    <a:lnTo>
                      <a:pt x="409" y="155"/>
                    </a:lnTo>
                    <a:lnTo>
                      <a:pt x="411" y="158"/>
                    </a:lnTo>
                    <a:lnTo>
                      <a:pt x="411" y="155"/>
                    </a:lnTo>
                    <a:lnTo>
                      <a:pt x="413" y="160"/>
                    </a:lnTo>
                    <a:lnTo>
                      <a:pt x="413" y="162"/>
                    </a:lnTo>
                    <a:lnTo>
                      <a:pt x="418" y="162"/>
                    </a:lnTo>
                    <a:lnTo>
                      <a:pt x="416" y="162"/>
                    </a:lnTo>
                    <a:lnTo>
                      <a:pt x="423" y="162"/>
                    </a:lnTo>
                    <a:lnTo>
                      <a:pt x="423" y="165"/>
                    </a:lnTo>
                    <a:lnTo>
                      <a:pt x="423" y="167"/>
                    </a:lnTo>
                    <a:lnTo>
                      <a:pt x="425" y="170"/>
                    </a:lnTo>
                    <a:lnTo>
                      <a:pt x="423" y="172"/>
                    </a:lnTo>
                    <a:lnTo>
                      <a:pt x="425" y="174"/>
                    </a:lnTo>
                    <a:lnTo>
                      <a:pt x="425" y="172"/>
                    </a:lnTo>
                    <a:lnTo>
                      <a:pt x="425" y="170"/>
                    </a:lnTo>
                    <a:lnTo>
                      <a:pt x="428" y="165"/>
                    </a:lnTo>
                    <a:lnTo>
                      <a:pt x="428" y="170"/>
                    </a:lnTo>
                    <a:lnTo>
                      <a:pt x="430" y="170"/>
                    </a:lnTo>
                    <a:lnTo>
                      <a:pt x="428" y="170"/>
                    </a:lnTo>
                    <a:lnTo>
                      <a:pt x="428" y="174"/>
                    </a:lnTo>
                    <a:lnTo>
                      <a:pt x="430" y="174"/>
                    </a:lnTo>
                    <a:lnTo>
                      <a:pt x="432" y="172"/>
                    </a:lnTo>
                    <a:lnTo>
                      <a:pt x="432" y="177"/>
                    </a:lnTo>
                    <a:lnTo>
                      <a:pt x="435" y="177"/>
                    </a:lnTo>
                    <a:lnTo>
                      <a:pt x="437" y="184"/>
                    </a:lnTo>
                    <a:lnTo>
                      <a:pt x="437" y="186"/>
                    </a:lnTo>
                    <a:lnTo>
                      <a:pt x="435" y="184"/>
                    </a:lnTo>
                    <a:lnTo>
                      <a:pt x="432" y="186"/>
                    </a:lnTo>
                    <a:lnTo>
                      <a:pt x="430" y="186"/>
                    </a:lnTo>
                    <a:lnTo>
                      <a:pt x="432" y="188"/>
                    </a:lnTo>
                    <a:lnTo>
                      <a:pt x="437" y="196"/>
                    </a:lnTo>
                    <a:lnTo>
                      <a:pt x="439" y="196"/>
                    </a:lnTo>
                    <a:lnTo>
                      <a:pt x="439" y="191"/>
                    </a:lnTo>
                    <a:lnTo>
                      <a:pt x="442" y="193"/>
                    </a:lnTo>
                    <a:lnTo>
                      <a:pt x="444" y="188"/>
                    </a:lnTo>
                    <a:lnTo>
                      <a:pt x="446" y="191"/>
                    </a:lnTo>
                    <a:lnTo>
                      <a:pt x="444" y="186"/>
                    </a:lnTo>
                    <a:lnTo>
                      <a:pt x="446" y="184"/>
                    </a:lnTo>
                    <a:lnTo>
                      <a:pt x="444" y="184"/>
                    </a:lnTo>
                    <a:lnTo>
                      <a:pt x="439" y="174"/>
                    </a:lnTo>
                    <a:lnTo>
                      <a:pt x="439" y="172"/>
                    </a:lnTo>
                    <a:lnTo>
                      <a:pt x="439" y="170"/>
                    </a:lnTo>
                    <a:lnTo>
                      <a:pt x="439" y="167"/>
                    </a:lnTo>
                    <a:lnTo>
                      <a:pt x="439" y="165"/>
                    </a:lnTo>
                    <a:lnTo>
                      <a:pt x="437" y="165"/>
                    </a:lnTo>
                    <a:lnTo>
                      <a:pt x="435" y="162"/>
                    </a:lnTo>
                    <a:lnTo>
                      <a:pt x="437" y="158"/>
                    </a:lnTo>
                    <a:lnTo>
                      <a:pt x="439" y="155"/>
                    </a:lnTo>
                    <a:lnTo>
                      <a:pt x="439" y="151"/>
                    </a:lnTo>
                    <a:lnTo>
                      <a:pt x="444" y="151"/>
                    </a:lnTo>
                    <a:lnTo>
                      <a:pt x="446" y="148"/>
                    </a:lnTo>
                    <a:lnTo>
                      <a:pt x="451" y="148"/>
                    </a:lnTo>
                    <a:lnTo>
                      <a:pt x="451" y="146"/>
                    </a:lnTo>
                    <a:lnTo>
                      <a:pt x="454" y="146"/>
                    </a:lnTo>
                    <a:lnTo>
                      <a:pt x="456" y="146"/>
                    </a:lnTo>
                    <a:lnTo>
                      <a:pt x="456" y="141"/>
                    </a:lnTo>
                    <a:lnTo>
                      <a:pt x="458" y="141"/>
                    </a:lnTo>
                    <a:lnTo>
                      <a:pt x="458" y="144"/>
                    </a:lnTo>
                    <a:lnTo>
                      <a:pt x="461" y="139"/>
                    </a:lnTo>
                    <a:lnTo>
                      <a:pt x="461" y="137"/>
                    </a:lnTo>
                    <a:lnTo>
                      <a:pt x="463" y="134"/>
                    </a:lnTo>
                    <a:lnTo>
                      <a:pt x="463" y="132"/>
                    </a:lnTo>
                    <a:lnTo>
                      <a:pt x="463" y="129"/>
                    </a:lnTo>
                    <a:lnTo>
                      <a:pt x="454" y="132"/>
                    </a:lnTo>
                    <a:lnTo>
                      <a:pt x="456" y="134"/>
                    </a:lnTo>
                    <a:lnTo>
                      <a:pt x="451" y="134"/>
                    </a:lnTo>
                    <a:lnTo>
                      <a:pt x="454" y="139"/>
                    </a:lnTo>
                    <a:lnTo>
                      <a:pt x="454" y="137"/>
                    </a:lnTo>
                    <a:lnTo>
                      <a:pt x="454" y="141"/>
                    </a:lnTo>
                    <a:lnTo>
                      <a:pt x="454" y="144"/>
                    </a:lnTo>
                    <a:lnTo>
                      <a:pt x="454" y="141"/>
                    </a:lnTo>
                    <a:lnTo>
                      <a:pt x="451" y="141"/>
                    </a:lnTo>
                    <a:lnTo>
                      <a:pt x="451" y="139"/>
                    </a:lnTo>
                    <a:lnTo>
                      <a:pt x="449" y="139"/>
                    </a:lnTo>
                    <a:lnTo>
                      <a:pt x="446" y="144"/>
                    </a:lnTo>
                    <a:lnTo>
                      <a:pt x="446" y="141"/>
                    </a:lnTo>
                    <a:lnTo>
                      <a:pt x="442" y="141"/>
                    </a:lnTo>
                    <a:lnTo>
                      <a:pt x="442" y="139"/>
                    </a:lnTo>
                    <a:lnTo>
                      <a:pt x="437" y="141"/>
                    </a:lnTo>
                    <a:lnTo>
                      <a:pt x="437" y="144"/>
                    </a:lnTo>
                    <a:lnTo>
                      <a:pt x="439" y="144"/>
                    </a:lnTo>
                    <a:lnTo>
                      <a:pt x="439" y="146"/>
                    </a:lnTo>
                    <a:lnTo>
                      <a:pt x="437" y="146"/>
                    </a:lnTo>
                    <a:lnTo>
                      <a:pt x="437" y="148"/>
                    </a:lnTo>
                    <a:lnTo>
                      <a:pt x="435" y="148"/>
                    </a:lnTo>
                    <a:lnTo>
                      <a:pt x="437" y="146"/>
                    </a:lnTo>
                    <a:lnTo>
                      <a:pt x="432" y="148"/>
                    </a:lnTo>
                    <a:lnTo>
                      <a:pt x="432" y="146"/>
                    </a:lnTo>
                    <a:lnTo>
                      <a:pt x="430" y="146"/>
                    </a:lnTo>
                    <a:lnTo>
                      <a:pt x="428" y="146"/>
                    </a:lnTo>
                    <a:lnTo>
                      <a:pt x="430" y="144"/>
                    </a:lnTo>
                    <a:lnTo>
                      <a:pt x="425" y="144"/>
                    </a:lnTo>
                    <a:lnTo>
                      <a:pt x="425" y="141"/>
                    </a:lnTo>
                    <a:lnTo>
                      <a:pt x="428" y="137"/>
                    </a:lnTo>
                    <a:lnTo>
                      <a:pt x="428" y="134"/>
                    </a:lnTo>
                    <a:lnTo>
                      <a:pt x="430" y="132"/>
                    </a:lnTo>
                    <a:lnTo>
                      <a:pt x="432" y="129"/>
                    </a:lnTo>
                    <a:lnTo>
                      <a:pt x="439" y="129"/>
                    </a:lnTo>
                    <a:lnTo>
                      <a:pt x="449" y="125"/>
                    </a:lnTo>
                    <a:lnTo>
                      <a:pt x="449" y="122"/>
                    </a:lnTo>
                    <a:lnTo>
                      <a:pt x="454" y="122"/>
                    </a:lnTo>
                    <a:lnTo>
                      <a:pt x="454" y="120"/>
                    </a:lnTo>
                    <a:lnTo>
                      <a:pt x="458" y="120"/>
                    </a:lnTo>
                    <a:lnTo>
                      <a:pt x="461" y="118"/>
                    </a:lnTo>
                    <a:lnTo>
                      <a:pt x="463" y="120"/>
                    </a:lnTo>
                    <a:lnTo>
                      <a:pt x="465" y="120"/>
                    </a:lnTo>
                    <a:lnTo>
                      <a:pt x="465" y="125"/>
                    </a:lnTo>
                    <a:lnTo>
                      <a:pt x="468" y="127"/>
                    </a:lnTo>
                    <a:lnTo>
                      <a:pt x="468" y="129"/>
                    </a:lnTo>
                    <a:lnTo>
                      <a:pt x="468" y="132"/>
                    </a:lnTo>
                    <a:lnTo>
                      <a:pt x="470" y="134"/>
                    </a:lnTo>
                    <a:lnTo>
                      <a:pt x="468" y="134"/>
                    </a:lnTo>
                    <a:lnTo>
                      <a:pt x="468" y="137"/>
                    </a:lnTo>
                    <a:lnTo>
                      <a:pt x="470" y="139"/>
                    </a:lnTo>
                    <a:lnTo>
                      <a:pt x="472" y="139"/>
                    </a:lnTo>
                    <a:lnTo>
                      <a:pt x="472" y="141"/>
                    </a:lnTo>
                    <a:lnTo>
                      <a:pt x="475" y="144"/>
                    </a:lnTo>
                    <a:lnTo>
                      <a:pt x="480" y="146"/>
                    </a:lnTo>
                    <a:lnTo>
                      <a:pt x="480" y="151"/>
                    </a:lnTo>
                    <a:lnTo>
                      <a:pt x="482" y="151"/>
                    </a:lnTo>
                    <a:lnTo>
                      <a:pt x="484" y="151"/>
                    </a:lnTo>
                    <a:lnTo>
                      <a:pt x="487" y="153"/>
                    </a:lnTo>
                    <a:lnTo>
                      <a:pt x="489" y="151"/>
                    </a:lnTo>
                    <a:lnTo>
                      <a:pt x="491" y="153"/>
                    </a:lnTo>
                    <a:lnTo>
                      <a:pt x="491" y="151"/>
                    </a:lnTo>
                    <a:lnTo>
                      <a:pt x="494" y="151"/>
                    </a:lnTo>
                    <a:lnTo>
                      <a:pt x="494" y="148"/>
                    </a:lnTo>
                    <a:lnTo>
                      <a:pt x="494" y="146"/>
                    </a:lnTo>
                    <a:lnTo>
                      <a:pt x="498" y="148"/>
                    </a:lnTo>
                    <a:lnTo>
                      <a:pt x="498" y="153"/>
                    </a:lnTo>
                    <a:lnTo>
                      <a:pt x="503" y="158"/>
                    </a:lnTo>
                    <a:lnTo>
                      <a:pt x="506" y="162"/>
                    </a:lnTo>
                    <a:lnTo>
                      <a:pt x="508" y="162"/>
                    </a:lnTo>
                    <a:lnTo>
                      <a:pt x="510" y="165"/>
                    </a:lnTo>
                    <a:lnTo>
                      <a:pt x="513" y="165"/>
                    </a:lnTo>
                    <a:lnTo>
                      <a:pt x="513" y="162"/>
                    </a:lnTo>
                    <a:lnTo>
                      <a:pt x="515" y="162"/>
                    </a:lnTo>
                    <a:lnTo>
                      <a:pt x="517" y="162"/>
                    </a:lnTo>
                    <a:lnTo>
                      <a:pt x="522" y="165"/>
                    </a:lnTo>
                    <a:lnTo>
                      <a:pt x="527" y="162"/>
                    </a:lnTo>
                    <a:lnTo>
                      <a:pt x="531" y="162"/>
                    </a:lnTo>
                    <a:lnTo>
                      <a:pt x="536" y="162"/>
                    </a:lnTo>
                    <a:lnTo>
                      <a:pt x="539" y="158"/>
                    </a:lnTo>
                    <a:lnTo>
                      <a:pt x="546" y="160"/>
                    </a:lnTo>
                    <a:lnTo>
                      <a:pt x="548" y="160"/>
                    </a:lnTo>
                    <a:lnTo>
                      <a:pt x="553" y="162"/>
                    </a:lnTo>
                    <a:lnTo>
                      <a:pt x="555" y="162"/>
                    </a:lnTo>
                    <a:lnTo>
                      <a:pt x="560" y="162"/>
                    </a:lnTo>
                    <a:lnTo>
                      <a:pt x="565" y="162"/>
                    </a:lnTo>
                    <a:lnTo>
                      <a:pt x="562" y="158"/>
                    </a:lnTo>
                    <a:lnTo>
                      <a:pt x="560" y="155"/>
                    </a:lnTo>
                    <a:lnTo>
                      <a:pt x="557" y="153"/>
                    </a:lnTo>
                    <a:lnTo>
                      <a:pt x="560" y="151"/>
                    </a:lnTo>
                    <a:lnTo>
                      <a:pt x="562" y="151"/>
                    </a:lnTo>
                    <a:lnTo>
                      <a:pt x="562" y="153"/>
                    </a:lnTo>
                    <a:lnTo>
                      <a:pt x="565" y="155"/>
                    </a:lnTo>
                    <a:lnTo>
                      <a:pt x="565" y="158"/>
                    </a:lnTo>
                    <a:lnTo>
                      <a:pt x="567" y="162"/>
                    </a:lnTo>
                    <a:lnTo>
                      <a:pt x="569" y="162"/>
                    </a:lnTo>
                    <a:lnTo>
                      <a:pt x="569" y="165"/>
                    </a:lnTo>
                    <a:lnTo>
                      <a:pt x="574" y="165"/>
                    </a:lnTo>
                    <a:lnTo>
                      <a:pt x="574" y="167"/>
                    </a:lnTo>
                    <a:lnTo>
                      <a:pt x="576" y="167"/>
                    </a:lnTo>
                    <a:lnTo>
                      <a:pt x="579" y="165"/>
                    </a:lnTo>
                    <a:lnTo>
                      <a:pt x="579" y="155"/>
                    </a:lnTo>
                    <a:lnTo>
                      <a:pt x="579" y="158"/>
                    </a:lnTo>
                    <a:lnTo>
                      <a:pt x="576" y="158"/>
                    </a:lnTo>
                    <a:lnTo>
                      <a:pt x="576" y="155"/>
                    </a:lnTo>
                    <a:lnTo>
                      <a:pt x="574" y="153"/>
                    </a:lnTo>
                    <a:lnTo>
                      <a:pt x="569" y="155"/>
                    </a:lnTo>
                    <a:lnTo>
                      <a:pt x="569" y="160"/>
                    </a:lnTo>
                    <a:lnTo>
                      <a:pt x="567" y="158"/>
                    </a:lnTo>
                    <a:lnTo>
                      <a:pt x="567" y="153"/>
                    </a:lnTo>
                    <a:lnTo>
                      <a:pt x="562" y="148"/>
                    </a:lnTo>
                    <a:lnTo>
                      <a:pt x="565" y="151"/>
                    </a:lnTo>
                    <a:lnTo>
                      <a:pt x="565" y="146"/>
                    </a:lnTo>
                    <a:lnTo>
                      <a:pt x="562" y="144"/>
                    </a:lnTo>
                    <a:lnTo>
                      <a:pt x="560" y="139"/>
                    </a:lnTo>
                    <a:lnTo>
                      <a:pt x="562" y="139"/>
                    </a:lnTo>
                    <a:lnTo>
                      <a:pt x="562" y="141"/>
                    </a:lnTo>
                    <a:lnTo>
                      <a:pt x="565" y="141"/>
                    </a:lnTo>
                    <a:lnTo>
                      <a:pt x="565" y="139"/>
                    </a:lnTo>
                    <a:lnTo>
                      <a:pt x="567" y="139"/>
                    </a:lnTo>
                    <a:lnTo>
                      <a:pt x="567" y="141"/>
                    </a:lnTo>
                    <a:lnTo>
                      <a:pt x="572" y="139"/>
                    </a:lnTo>
                    <a:lnTo>
                      <a:pt x="569" y="134"/>
                    </a:lnTo>
                    <a:lnTo>
                      <a:pt x="574" y="134"/>
                    </a:lnTo>
                    <a:lnTo>
                      <a:pt x="574" y="137"/>
                    </a:lnTo>
                    <a:lnTo>
                      <a:pt x="576" y="139"/>
                    </a:lnTo>
                    <a:lnTo>
                      <a:pt x="574" y="137"/>
                    </a:lnTo>
                    <a:lnTo>
                      <a:pt x="579" y="137"/>
                    </a:lnTo>
                    <a:lnTo>
                      <a:pt x="579" y="139"/>
                    </a:lnTo>
                    <a:lnTo>
                      <a:pt x="583" y="141"/>
                    </a:lnTo>
                    <a:lnTo>
                      <a:pt x="581" y="144"/>
                    </a:lnTo>
                    <a:lnTo>
                      <a:pt x="583" y="144"/>
                    </a:lnTo>
                    <a:lnTo>
                      <a:pt x="588" y="141"/>
                    </a:lnTo>
                    <a:lnTo>
                      <a:pt x="588" y="144"/>
                    </a:lnTo>
                    <a:lnTo>
                      <a:pt x="586" y="146"/>
                    </a:lnTo>
                    <a:lnTo>
                      <a:pt x="586" y="148"/>
                    </a:lnTo>
                    <a:lnTo>
                      <a:pt x="586" y="151"/>
                    </a:lnTo>
                    <a:lnTo>
                      <a:pt x="586" y="153"/>
                    </a:lnTo>
                    <a:lnTo>
                      <a:pt x="588" y="151"/>
                    </a:lnTo>
                    <a:lnTo>
                      <a:pt x="588" y="153"/>
                    </a:lnTo>
                    <a:lnTo>
                      <a:pt x="588" y="148"/>
                    </a:lnTo>
                    <a:lnTo>
                      <a:pt x="595" y="144"/>
                    </a:lnTo>
                    <a:lnTo>
                      <a:pt x="595" y="146"/>
                    </a:lnTo>
                    <a:lnTo>
                      <a:pt x="595" y="153"/>
                    </a:lnTo>
                    <a:lnTo>
                      <a:pt x="593" y="158"/>
                    </a:lnTo>
                    <a:lnTo>
                      <a:pt x="593" y="162"/>
                    </a:lnTo>
                    <a:lnTo>
                      <a:pt x="595" y="165"/>
                    </a:lnTo>
                    <a:lnTo>
                      <a:pt x="591" y="170"/>
                    </a:lnTo>
                    <a:lnTo>
                      <a:pt x="591" y="172"/>
                    </a:lnTo>
                    <a:lnTo>
                      <a:pt x="595" y="172"/>
                    </a:lnTo>
                    <a:lnTo>
                      <a:pt x="595" y="179"/>
                    </a:lnTo>
                    <a:lnTo>
                      <a:pt x="598" y="174"/>
                    </a:lnTo>
                    <a:lnTo>
                      <a:pt x="600" y="177"/>
                    </a:lnTo>
                    <a:lnTo>
                      <a:pt x="602" y="174"/>
                    </a:lnTo>
                    <a:lnTo>
                      <a:pt x="602" y="177"/>
                    </a:lnTo>
                    <a:lnTo>
                      <a:pt x="600" y="177"/>
                    </a:lnTo>
                    <a:lnTo>
                      <a:pt x="600" y="179"/>
                    </a:lnTo>
                    <a:lnTo>
                      <a:pt x="605" y="181"/>
                    </a:lnTo>
                    <a:lnTo>
                      <a:pt x="605" y="177"/>
                    </a:lnTo>
                    <a:lnTo>
                      <a:pt x="605" y="172"/>
                    </a:lnTo>
                    <a:lnTo>
                      <a:pt x="605" y="170"/>
                    </a:lnTo>
                    <a:lnTo>
                      <a:pt x="602" y="165"/>
                    </a:lnTo>
                    <a:lnTo>
                      <a:pt x="600" y="162"/>
                    </a:lnTo>
                    <a:lnTo>
                      <a:pt x="602" y="153"/>
                    </a:lnTo>
                    <a:lnTo>
                      <a:pt x="600" y="151"/>
                    </a:lnTo>
                    <a:lnTo>
                      <a:pt x="602" y="151"/>
                    </a:lnTo>
                    <a:lnTo>
                      <a:pt x="605" y="151"/>
                    </a:lnTo>
                    <a:lnTo>
                      <a:pt x="607" y="151"/>
                    </a:lnTo>
                    <a:lnTo>
                      <a:pt x="612" y="153"/>
                    </a:lnTo>
                    <a:lnTo>
                      <a:pt x="612" y="151"/>
                    </a:lnTo>
                    <a:lnTo>
                      <a:pt x="614" y="148"/>
                    </a:lnTo>
                    <a:lnTo>
                      <a:pt x="614" y="146"/>
                    </a:lnTo>
                    <a:lnTo>
                      <a:pt x="619" y="146"/>
                    </a:lnTo>
                    <a:lnTo>
                      <a:pt x="619" y="144"/>
                    </a:lnTo>
                    <a:lnTo>
                      <a:pt x="619" y="139"/>
                    </a:lnTo>
                    <a:lnTo>
                      <a:pt x="626" y="134"/>
                    </a:lnTo>
                    <a:lnTo>
                      <a:pt x="628" y="132"/>
                    </a:lnTo>
                    <a:lnTo>
                      <a:pt x="624" y="132"/>
                    </a:lnTo>
                    <a:lnTo>
                      <a:pt x="624" y="120"/>
                    </a:lnTo>
                    <a:lnTo>
                      <a:pt x="621" y="118"/>
                    </a:lnTo>
                    <a:lnTo>
                      <a:pt x="621" y="120"/>
                    </a:lnTo>
                    <a:lnTo>
                      <a:pt x="619" y="122"/>
                    </a:lnTo>
                    <a:lnTo>
                      <a:pt x="621" y="122"/>
                    </a:lnTo>
                    <a:lnTo>
                      <a:pt x="624" y="120"/>
                    </a:lnTo>
                    <a:lnTo>
                      <a:pt x="619" y="127"/>
                    </a:lnTo>
                    <a:lnTo>
                      <a:pt x="614" y="127"/>
                    </a:lnTo>
                    <a:lnTo>
                      <a:pt x="612" y="127"/>
                    </a:lnTo>
                    <a:lnTo>
                      <a:pt x="612" y="125"/>
                    </a:lnTo>
                    <a:lnTo>
                      <a:pt x="612" y="120"/>
                    </a:lnTo>
                    <a:lnTo>
                      <a:pt x="614" y="120"/>
                    </a:lnTo>
                    <a:lnTo>
                      <a:pt x="617" y="120"/>
                    </a:lnTo>
                    <a:lnTo>
                      <a:pt x="619" y="115"/>
                    </a:lnTo>
                    <a:lnTo>
                      <a:pt x="619" y="113"/>
                    </a:lnTo>
                    <a:lnTo>
                      <a:pt x="617" y="113"/>
                    </a:lnTo>
                    <a:lnTo>
                      <a:pt x="617" y="108"/>
                    </a:lnTo>
                    <a:lnTo>
                      <a:pt x="619" y="106"/>
                    </a:lnTo>
                    <a:lnTo>
                      <a:pt x="624" y="103"/>
                    </a:lnTo>
                    <a:lnTo>
                      <a:pt x="624" y="101"/>
                    </a:lnTo>
                    <a:lnTo>
                      <a:pt x="621" y="106"/>
                    </a:lnTo>
                    <a:lnTo>
                      <a:pt x="621" y="111"/>
                    </a:lnTo>
                    <a:lnTo>
                      <a:pt x="624" y="111"/>
                    </a:lnTo>
                    <a:lnTo>
                      <a:pt x="626" y="108"/>
                    </a:lnTo>
                    <a:lnTo>
                      <a:pt x="626" y="103"/>
                    </a:lnTo>
                    <a:lnTo>
                      <a:pt x="626" y="99"/>
                    </a:lnTo>
                    <a:lnTo>
                      <a:pt x="624" y="99"/>
                    </a:lnTo>
                    <a:lnTo>
                      <a:pt x="619" y="101"/>
                    </a:lnTo>
                    <a:lnTo>
                      <a:pt x="617" y="101"/>
                    </a:lnTo>
                    <a:lnTo>
                      <a:pt x="612" y="94"/>
                    </a:lnTo>
                    <a:lnTo>
                      <a:pt x="612" y="96"/>
                    </a:lnTo>
                    <a:lnTo>
                      <a:pt x="609" y="96"/>
                    </a:lnTo>
                    <a:lnTo>
                      <a:pt x="609" y="94"/>
                    </a:lnTo>
                    <a:lnTo>
                      <a:pt x="605" y="92"/>
                    </a:lnTo>
                    <a:lnTo>
                      <a:pt x="605" y="89"/>
                    </a:lnTo>
                    <a:lnTo>
                      <a:pt x="598" y="89"/>
                    </a:lnTo>
                    <a:lnTo>
                      <a:pt x="595" y="87"/>
                    </a:lnTo>
                    <a:lnTo>
                      <a:pt x="593" y="85"/>
                    </a:lnTo>
                    <a:lnTo>
                      <a:pt x="595" y="85"/>
                    </a:lnTo>
                    <a:lnTo>
                      <a:pt x="591" y="82"/>
                    </a:lnTo>
                    <a:lnTo>
                      <a:pt x="588" y="80"/>
                    </a:lnTo>
                    <a:lnTo>
                      <a:pt x="588" y="77"/>
                    </a:lnTo>
                    <a:lnTo>
                      <a:pt x="588" y="66"/>
                    </a:lnTo>
                    <a:lnTo>
                      <a:pt x="588" y="63"/>
                    </a:lnTo>
                    <a:lnTo>
                      <a:pt x="591" y="63"/>
                    </a:lnTo>
                    <a:lnTo>
                      <a:pt x="593" y="59"/>
                    </a:lnTo>
                    <a:lnTo>
                      <a:pt x="595" y="54"/>
                    </a:lnTo>
                    <a:lnTo>
                      <a:pt x="593" y="56"/>
                    </a:lnTo>
                    <a:lnTo>
                      <a:pt x="591" y="49"/>
                    </a:lnTo>
                    <a:lnTo>
                      <a:pt x="588" y="47"/>
                    </a:lnTo>
                    <a:lnTo>
                      <a:pt x="591" y="42"/>
                    </a:lnTo>
                    <a:lnTo>
                      <a:pt x="591" y="37"/>
                    </a:lnTo>
                    <a:lnTo>
                      <a:pt x="591" y="30"/>
                    </a:lnTo>
                    <a:lnTo>
                      <a:pt x="593" y="28"/>
                    </a:lnTo>
                    <a:lnTo>
                      <a:pt x="593" y="30"/>
                    </a:lnTo>
                    <a:lnTo>
                      <a:pt x="593" y="28"/>
                    </a:lnTo>
                    <a:lnTo>
                      <a:pt x="593" y="25"/>
                    </a:lnTo>
                    <a:lnTo>
                      <a:pt x="595" y="25"/>
                    </a:lnTo>
                    <a:lnTo>
                      <a:pt x="600" y="30"/>
                    </a:lnTo>
                    <a:lnTo>
                      <a:pt x="602" y="25"/>
                    </a:lnTo>
                    <a:lnTo>
                      <a:pt x="600" y="21"/>
                    </a:lnTo>
                    <a:lnTo>
                      <a:pt x="598" y="21"/>
                    </a:lnTo>
                    <a:lnTo>
                      <a:pt x="598" y="16"/>
                    </a:lnTo>
                    <a:lnTo>
                      <a:pt x="602" y="9"/>
                    </a:lnTo>
                    <a:lnTo>
                      <a:pt x="605" y="2"/>
                    </a:lnTo>
                    <a:lnTo>
                      <a:pt x="607" y="0"/>
                    </a:lnTo>
                    <a:lnTo>
                      <a:pt x="609" y="2"/>
                    </a:lnTo>
                    <a:lnTo>
                      <a:pt x="612" y="0"/>
                    </a:lnTo>
                    <a:lnTo>
                      <a:pt x="614" y="4"/>
                    </a:lnTo>
                    <a:lnTo>
                      <a:pt x="614" y="7"/>
                    </a:lnTo>
                    <a:lnTo>
                      <a:pt x="614" y="9"/>
                    </a:lnTo>
                    <a:lnTo>
                      <a:pt x="617" y="9"/>
                    </a:lnTo>
                    <a:lnTo>
                      <a:pt x="617" y="14"/>
                    </a:lnTo>
                    <a:lnTo>
                      <a:pt x="619" y="11"/>
                    </a:lnTo>
                    <a:lnTo>
                      <a:pt x="619" y="9"/>
                    </a:lnTo>
                    <a:lnTo>
                      <a:pt x="621" y="11"/>
                    </a:lnTo>
                    <a:lnTo>
                      <a:pt x="626" y="9"/>
                    </a:lnTo>
                    <a:lnTo>
                      <a:pt x="624" y="16"/>
                    </a:lnTo>
                    <a:lnTo>
                      <a:pt x="626" y="18"/>
                    </a:lnTo>
                    <a:lnTo>
                      <a:pt x="628" y="18"/>
                    </a:lnTo>
                    <a:lnTo>
                      <a:pt x="635" y="28"/>
                    </a:lnTo>
                    <a:lnTo>
                      <a:pt x="635" y="47"/>
                    </a:lnTo>
                    <a:lnTo>
                      <a:pt x="635" y="49"/>
                    </a:lnTo>
                    <a:lnTo>
                      <a:pt x="638" y="49"/>
                    </a:lnTo>
                    <a:lnTo>
                      <a:pt x="638" y="54"/>
                    </a:lnTo>
                    <a:lnTo>
                      <a:pt x="643" y="54"/>
                    </a:lnTo>
                    <a:lnTo>
                      <a:pt x="645" y="56"/>
                    </a:lnTo>
                    <a:lnTo>
                      <a:pt x="645" y="61"/>
                    </a:lnTo>
                    <a:lnTo>
                      <a:pt x="647" y="66"/>
                    </a:lnTo>
                    <a:lnTo>
                      <a:pt x="647" y="70"/>
                    </a:lnTo>
                    <a:lnTo>
                      <a:pt x="650" y="68"/>
                    </a:lnTo>
                    <a:lnTo>
                      <a:pt x="650" y="66"/>
                    </a:lnTo>
                    <a:lnTo>
                      <a:pt x="652" y="68"/>
                    </a:lnTo>
                    <a:lnTo>
                      <a:pt x="652" y="73"/>
                    </a:lnTo>
                    <a:lnTo>
                      <a:pt x="654" y="75"/>
                    </a:lnTo>
                    <a:lnTo>
                      <a:pt x="650" y="75"/>
                    </a:lnTo>
                    <a:lnTo>
                      <a:pt x="645" y="73"/>
                    </a:lnTo>
                    <a:lnTo>
                      <a:pt x="643" y="73"/>
                    </a:lnTo>
                    <a:lnTo>
                      <a:pt x="643" y="75"/>
                    </a:lnTo>
                    <a:lnTo>
                      <a:pt x="643" y="77"/>
                    </a:lnTo>
                    <a:lnTo>
                      <a:pt x="647" y="77"/>
                    </a:lnTo>
                    <a:lnTo>
                      <a:pt x="647" y="82"/>
                    </a:lnTo>
                    <a:lnTo>
                      <a:pt x="645" y="85"/>
                    </a:lnTo>
                    <a:lnTo>
                      <a:pt x="643" y="85"/>
                    </a:lnTo>
                    <a:lnTo>
                      <a:pt x="643" y="87"/>
                    </a:lnTo>
                    <a:lnTo>
                      <a:pt x="640" y="87"/>
                    </a:lnTo>
                    <a:lnTo>
                      <a:pt x="640" y="89"/>
                    </a:lnTo>
                    <a:lnTo>
                      <a:pt x="638" y="89"/>
                    </a:lnTo>
                    <a:lnTo>
                      <a:pt x="640" y="92"/>
                    </a:lnTo>
                    <a:lnTo>
                      <a:pt x="638" y="92"/>
                    </a:lnTo>
                    <a:lnTo>
                      <a:pt x="643" y="92"/>
                    </a:lnTo>
                    <a:lnTo>
                      <a:pt x="645" y="99"/>
                    </a:lnTo>
                    <a:lnTo>
                      <a:pt x="650" y="99"/>
                    </a:lnTo>
                    <a:lnTo>
                      <a:pt x="652" y="99"/>
                    </a:lnTo>
                    <a:lnTo>
                      <a:pt x="654" y="94"/>
                    </a:lnTo>
                    <a:lnTo>
                      <a:pt x="657" y="94"/>
                    </a:lnTo>
                    <a:lnTo>
                      <a:pt x="657" y="96"/>
                    </a:lnTo>
                    <a:lnTo>
                      <a:pt x="654" y="99"/>
                    </a:lnTo>
                    <a:lnTo>
                      <a:pt x="657" y="99"/>
                    </a:lnTo>
                    <a:lnTo>
                      <a:pt x="659" y="101"/>
                    </a:lnTo>
                    <a:lnTo>
                      <a:pt x="659" y="99"/>
                    </a:lnTo>
                    <a:lnTo>
                      <a:pt x="661" y="101"/>
                    </a:lnTo>
                    <a:lnTo>
                      <a:pt x="664" y="99"/>
                    </a:lnTo>
                    <a:lnTo>
                      <a:pt x="664" y="101"/>
                    </a:lnTo>
                    <a:lnTo>
                      <a:pt x="661" y="106"/>
                    </a:lnTo>
                    <a:lnTo>
                      <a:pt x="659" y="103"/>
                    </a:lnTo>
                    <a:lnTo>
                      <a:pt x="657" y="106"/>
                    </a:lnTo>
                    <a:lnTo>
                      <a:pt x="661" y="113"/>
                    </a:lnTo>
                    <a:lnTo>
                      <a:pt x="664" y="113"/>
                    </a:lnTo>
                    <a:lnTo>
                      <a:pt x="664" y="115"/>
                    </a:lnTo>
                    <a:lnTo>
                      <a:pt x="666" y="120"/>
                    </a:lnTo>
                    <a:lnTo>
                      <a:pt x="668" y="125"/>
                    </a:lnTo>
                    <a:lnTo>
                      <a:pt x="666" y="134"/>
                    </a:lnTo>
                    <a:lnTo>
                      <a:pt x="671" y="144"/>
                    </a:lnTo>
                    <a:lnTo>
                      <a:pt x="676" y="137"/>
                    </a:lnTo>
                    <a:lnTo>
                      <a:pt x="676" y="129"/>
                    </a:lnTo>
                    <a:lnTo>
                      <a:pt x="676" y="118"/>
                    </a:lnTo>
                    <a:lnTo>
                      <a:pt x="680" y="113"/>
                    </a:lnTo>
                    <a:lnTo>
                      <a:pt x="680" y="108"/>
                    </a:lnTo>
                    <a:lnTo>
                      <a:pt x="685" y="108"/>
                    </a:lnTo>
                    <a:lnTo>
                      <a:pt x="687" y="108"/>
                    </a:lnTo>
                    <a:lnTo>
                      <a:pt x="687" y="113"/>
                    </a:lnTo>
                    <a:lnTo>
                      <a:pt x="692" y="118"/>
                    </a:lnTo>
                    <a:lnTo>
                      <a:pt x="699" y="122"/>
                    </a:lnTo>
                    <a:lnTo>
                      <a:pt x="702" y="144"/>
                    </a:lnTo>
                    <a:lnTo>
                      <a:pt x="702" y="146"/>
                    </a:lnTo>
                    <a:lnTo>
                      <a:pt x="699" y="144"/>
                    </a:lnTo>
                    <a:lnTo>
                      <a:pt x="697" y="144"/>
                    </a:lnTo>
                    <a:lnTo>
                      <a:pt x="697" y="139"/>
                    </a:lnTo>
                    <a:lnTo>
                      <a:pt x="694" y="146"/>
                    </a:lnTo>
                    <a:lnTo>
                      <a:pt x="697" y="148"/>
                    </a:lnTo>
                    <a:lnTo>
                      <a:pt x="694" y="155"/>
                    </a:lnTo>
                    <a:lnTo>
                      <a:pt x="706" y="177"/>
                    </a:lnTo>
                    <a:lnTo>
                      <a:pt x="709" y="181"/>
                    </a:lnTo>
                    <a:lnTo>
                      <a:pt x="713" y="179"/>
                    </a:lnTo>
                    <a:lnTo>
                      <a:pt x="713" y="174"/>
                    </a:lnTo>
                    <a:lnTo>
                      <a:pt x="716" y="174"/>
                    </a:lnTo>
                    <a:lnTo>
                      <a:pt x="718" y="174"/>
                    </a:lnTo>
                    <a:lnTo>
                      <a:pt x="720" y="165"/>
                    </a:lnTo>
                    <a:lnTo>
                      <a:pt x="723" y="158"/>
                    </a:lnTo>
                    <a:lnTo>
                      <a:pt x="725" y="155"/>
                    </a:lnTo>
                    <a:lnTo>
                      <a:pt x="728" y="146"/>
                    </a:lnTo>
                    <a:lnTo>
                      <a:pt x="728" y="144"/>
                    </a:lnTo>
                    <a:lnTo>
                      <a:pt x="730" y="141"/>
                    </a:lnTo>
                    <a:lnTo>
                      <a:pt x="730" y="129"/>
                    </a:lnTo>
                    <a:lnTo>
                      <a:pt x="732" y="129"/>
                    </a:lnTo>
                    <a:lnTo>
                      <a:pt x="735" y="129"/>
                    </a:lnTo>
                    <a:lnTo>
                      <a:pt x="735" y="127"/>
                    </a:lnTo>
                    <a:lnTo>
                      <a:pt x="737" y="127"/>
                    </a:lnTo>
                    <a:lnTo>
                      <a:pt x="739" y="127"/>
                    </a:lnTo>
                    <a:lnTo>
                      <a:pt x="742" y="127"/>
                    </a:lnTo>
                    <a:lnTo>
                      <a:pt x="744" y="127"/>
                    </a:lnTo>
                    <a:lnTo>
                      <a:pt x="744" y="125"/>
                    </a:lnTo>
                    <a:lnTo>
                      <a:pt x="739" y="125"/>
                    </a:lnTo>
                    <a:lnTo>
                      <a:pt x="739" y="122"/>
                    </a:lnTo>
                    <a:lnTo>
                      <a:pt x="739" y="120"/>
                    </a:lnTo>
                    <a:lnTo>
                      <a:pt x="742" y="120"/>
                    </a:lnTo>
                    <a:lnTo>
                      <a:pt x="742" y="118"/>
                    </a:lnTo>
                    <a:lnTo>
                      <a:pt x="744" y="118"/>
                    </a:lnTo>
                    <a:lnTo>
                      <a:pt x="744" y="115"/>
                    </a:lnTo>
                    <a:lnTo>
                      <a:pt x="742" y="115"/>
                    </a:lnTo>
                    <a:lnTo>
                      <a:pt x="742" y="113"/>
                    </a:lnTo>
                    <a:lnTo>
                      <a:pt x="737" y="113"/>
                    </a:lnTo>
                    <a:lnTo>
                      <a:pt x="735" y="111"/>
                    </a:lnTo>
                    <a:lnTo>
                      <a:pt x="735" y="108"/>
                    </a:lnTo>
                    <a:lnTo>
                      <a:pt x="735" y="106"/>
                    </a:lnTo>
                    <a:lnTo>
                      <a:pt x="735" y="103"/>
                    </a:lnTo>
                    <a:lnTo>
                      <a:pt x="735" y="99"/>
                    </a:lnTo>
                    <a:lnTo>
                      <a:pt x="735" y="96"/>
                    </a:lnTo>
                    <a:lnTo>
                      <a:pt x="735" y="94"/>
                    </a:lnTo>
                    <a:lnTo>
                      <a:pt x="735" y="87"/>
                    </a:lnTo>
                    <a:lnTo>
                      <a:pt x="739" y="89"/>
                    </a:lnTo>
                    <a:lnTo>
                      <a:pt x="742" y="87"/>
                    </a:lnTo>
                    <a:lnTo>
                      <a:pt x="746" y="87"/>
                    </a:lnTo>
                    <a:lnTo>
                      <a:pt x="751" y="87"/>
                    </a:lnTo>
                    <a:lnTo>
                      <a:pt x="754" y="89"/>
                    </a:lnTo>
                    <a:lnTo>
                      <a:pt x="761" y="94"/>
                    </a:lnTo>
                    <a:lnTo>
                      <a:pt x="765" y="92"/>
                    </a:lnTo>
                    <a:lnTo>
                      <a:pt x="768" y="94"/>
                    </a:lnTo>
                    <a:lnTo>
                      <a:pt x="770" y="94"/>
                    </a:lnTo>
                    <a:lnTo>
                      <a:pt x="772" y="92"/>
                    </a:lnTo>
                    <a:lnTo>
                      <a:pt x="772" y="94"/>
                    </a:lnTo>
                    <a:lnTo>
                      <a:pt x="772" y="101"/>
                    </a:lnTo>
                    <a:lnTo>
                      <a:pt x="770" y="101"/>
                    </a:lnTo>
                    <a:lnTo>
                      <a:pt x="772" y="101"/>
                    </a:lnTo>
                    <a:lnTo>
                      <a:pt x="777" y="108"/>
                    </a:lnTo>
                    <a:lnTo>
                      <a:pt x="777" y="111"/>
                    </a:lnTo>
                    <a:lnTo>
                      <a:pt x="784" y="111"/>
                    </a:lnTo>
                    <a:lnTo>
                      <a:pt x="787" y="111"/>
                    </a:lnTo>
                    <a:lnTo>
                      <a:pt x="789" y="113"/>
                    </a:lnTo>
                    <a:lnTo>
                      <a:pt x="789" y="115"/>
                    </a:lnTo>
                    <a:lnTo>
                      <a:pt x="787" y="118"/>
                    </a:lnTo>
                    <a:lnTo>
                      <a:pt x="782" y="120"/>
                    </a:lnTo>
                    <a:lnTo>
                      <a:pt x="782" y="122"/>
                    </a:lnTo>
                    <a:lnTo>
                      <a:pt x="789" y="125"/>
                    </a:lnTo>
                    <a:lnTo>
                      <a:pt x="789" y="127"/>
                    </a:lnTo>
                    <a:lnTo>
                      <a:pt x="789" y="132"/>
                    </a:lnTo>
                    <a:lnTo>
                      <a:pt x="789" y="134"/>
                    </a:lnTo>
                    <a:lnTo>
                      <a:pt x="787" y="137"/>
                    </a:lnTo>
                    <a:lnTo>
                      <a:pt x="784" y="137"/>
                    </a:lnTo>
                    <a:lnTo>
                      <a:pt x="782" y="139"/>
                    </a:lnTo>
                    <a:lnTo>
                      <a:pt x="780" y="139"/>
                    </a:lnTo>
                    <a:lnTo>
                      <a:pt x="780" y="134"/>
                    </a:lnTo>
                    <a:lnTo>
                      <a:pt x="777" y="137"/>
                    </a:lnTo>
                    <a:lnTo>
                      <a:pt x="772" y="137"/>
                    </a:lnTo>
                    <a:lnTo>
                      <a:pt x="772" y="139"/>
                    </a:lnTo>
                    <a:lnTo>
                      <a:pt x="777" y="144"/>
                    </a:lnTo>
                    <a:lnTo>
                      <a:pt x="775" y="144"/>
                    </a:lnTo>
                    <a:lnTo>
                      <a:pt x="777" y="144"/>
                    </a:lnTo>
                    <a:lnTo>
                      <a:pt x="777" y="148"/>
                    </a:lnTo>
                    <a:lnTo>
                      <a:pt x="782" y="146"/>
                    </a:lnTo>
                    <a:lnTo>
                      <a:pt x="780" y="155"/>
                    </a:lnTo>
                    <a:lnTo>
                      <a:pt x="780" y="158"/>
                    </a:lnTo>
                    <a:lnTo>
                      <a:pt x="789" y="172"/>
                    </a:lnTo>
                    <a:lnTo>
                      <a:pt x="789" y="174"/>
                    </a:lnTo>
                    <a:lnTo>
                      <a:pt x="789" y="179"/>
                    </a:lnTo>
                    <a:lnTo>
                      <a:pt x="789" y="181"/>
                    </a:lnTo>
                    <a:lnTo>
                      <a:pt x="789" y="184"/>
                    </a:lnTo>
                    <a:lnTo>
                      <a:pt x="789" y="186"/>
                    </a:lnTo>
                    <a:lnTo>
                      <a:pt x="784" y="186"/>
                    </a:lnTo>
                    <a:lnTo>
                      <a:pt x="780" y="191"/>
                    </a:lnTo>
                    <a:lnTo>
                      <a:pt x="780" y="193"/>
                    </a:lnTo>
                    <a:lnTo>
                      <a:pt x="772" y="203"/>
                    </a:lnTo>
                    <a:lnTo>
                      <a:pt x="768" y="203"/>
                    </a:lnTo>
                    <a:lnTo>
                      <a:pt x="768" y="205"/>
                    </a:lnTo>
                    <a:lnTo>
                      <a:pt x="763" y="210"/>
                    </a:lnTo>
                    <a:lnTo>
                      <a:pt x="761" y="207"/>
                    </a:lnTo>
                    <a:lnTo>
                      <a:pt x="761" y="205"/>
                    </a:lnTo>
                    <a:lnTo>
                      <a:pt x="756" y="200"/>
                    </a:lnTo>
                    <a:lnTo>
                      <a:pt x="754" y="198"/>
                    </a:lnTo>
                    <a:lnTo>
                      <a:pt x="751" y="200"/>
                    </a:lnTo>
                    <a:lnTo>
                      <a:pt x="751" y="203"/>
                    </a:lnTo>
                    <a:lnTo>
                      <a:pt x="756" y="207"/>
                    </a:lnTo>
                    <a:lnTo>
                      <a:pt x="756" y="210"/>
                    </a:lnTo>
                    <a:lnTo>
                      <a:pt x="758" y="214"/>
                    </a:lnTo>
                    <a:lnTo>
                      <a:pt x="758" y="217"/>
                    </a:lnTo>
                    <a:lnTo>
                      <a:pt x="756" y="214"/>
                    </a:lnTo>
                    <a:lnTo>
                      <a:pt x="754" y="214"/>
                    </a:lnTo>
                    <a:lnTo>
                      <a:pt x="751" y="210"/>
                    </a:lnTo>
                    <a:lnTo>
                      <a:pt x="749" y="210"/>
                    </a:lnTo>
                    <a:lnTo>
                      <a:pt x="746" y="210"/>
                    </a:lnTo>
                    <a:lnTo>
                      <a:pt x="746" y="214"/>
                    </a:lnTo>
                    <a:lnTo>
                      <a:pt x="744" y="212"/>
                    </a:lnTo>
                    <a:lnTo>
                      <a:pt x="742" y="214"/>
                    </a:lnTo>
                    <a:lnTo>
                      <a:pt x="739" y="212"/>
                    </a:lnTo>
                    <a:lnTo>
                      <a:pt x="737" y="203"/>
                    </a:lnTo>
                    <a:lnTo>
                      <a:pt x="735" y="203"/>
                    </a:lnTo>
                    <a:lnTo>
                      <a:pt x="730" y="205"/>
                    </a:lnTo>
                    <a:lnTo>
                      <a:pt x="728" y="205"/>
                    </a:lnTo>
                    <a:lnTo>
                      <a:pt x="720" y="203"/>
                    </a:lnTo>
                    <a:lnTo>
                      <a:pt x="718" y="205"/>
                    </a:lnTo>
                    <a:lnTo>
                      <a:pt x="718" y="207"/>
                    </a:lnTo>
                    <a:lnTo>
                      <a:pt x="718" y="210"/>
                    </a:lnTo>
                    <a:lnTo>
                      <a:pt x="723" y="212"/>
                    </a:lnTo>
                    <a:lnTo>
                      <a:pt x="725" y="212"/>
                    </a:lnTo>
                    <a:lnTo>
                      <a:pt x="728" y="214"/>
                    </a:lnTo>
                    <a:lnTo>
                      <a:pt x="728" y="219"/>
                    </a:lnTo>
                    <a:lnTo>
                      <a:pt x="725" y="219"/>
                    </a:lnTo>
                    <a:lnTo>
                      <a:pt x="725" y="222"/>
                    </a:lnTo>
                    <a:lnTo>
                      <a:pt x="720" y="231"/>
                    </a:lnTo>
                    <a:lnTo>
                      <a:pt x="718" y="233"/>
                    </a:lnTo>
                    <a:lnTo>
                      <a:pt x="716" y="236"/>
                    </a:lnTo>
                    <a:lnTo>
                      <a:pt x="713" y="240"/>
                    </a:lnTo>
                    <a:lnTo>
                      <a:pt x="702" y="243"/>
                    </a:lnTo>
                    <a:lnTo>
                      <a:pt x="699" y="238"/>
                    </a:lnTo>
                    <a:lnTo>
                      <a:pt x="692" y="231"/>
                    </a:lnTo>
                    <a:lnTo>
                      <a:pt x="687" y="229"/>
                    </a:lnTo>
                    <a:lnTo>
                      <a:pt x="680" y="226"/>
                    </a:lnTo>
                    <a:lnTo>
                      <a:pt x="680" y="224"/>
                    </a:lnTo>
                    <a:lnTo>
                      <a:pt x="678" y="226"/>
                    </a:lnTo>
                    <a:lnTo>
                      <a:pt x="673" y="224"/>
                    </a:lnTo>
                    <a:lnTo>
                      <a:pt x="673" y="226"/>
                    </a:lnTo>
                    <a:lnTo>
                      <a:pt x="678" y="231"/>
                    </a:lnTo>
                    <a:lnTo>
                      <a:pt x="687" y="243"/>
                    </a:lnTo>
                    <a:lnTo>
                      <a:pt x="699" y="245"/>
                    </a:lnTo>
                    <a:lnTo>
                      <a:pt x="702" y="245"/>
                    </a:lnTo>
                    <a:lnTo>
                      <a:pt x="713" y="245"/>
                    </a:lnTo>
                    <a:lnTo>
                      <a:pt x="713" y="248"/>
                    </a:lnTo>
                    <a:lnTo>
                      <a:pt x="716" y="248"/>
                    </a:lnTo>
                    <a:lnTo>
                      <a:pt x="713" y="252"/>
                    </a:lnTo>
                    <a:lnTo>
                      <a:pt x="713" y="255"/>
                    </a:lnTo>
                    <a:lnTo>
                      <a:pt x="711" y="257"/>
                    </a:lnTo>
                    <a:lnTo>
                      <a:pt x="711" y="262"/>
                    </a:lnTo>
                    <a:lnTo>
                      <a:pt x="709" y="262"/>
                    </a:lnTo>
                    <a:lnTo>
                      <a:pt x="706" y="266"/>
                    </a:lnTo>
                    <a:lnTo>
                      <a:pt x="704" y="269"/>
                    </a:lnTo>
                    <a:lnTo>
                      <a:pt x="704" y="271"/>
                    </a:lnTo>
                    <a:lnTo>
                      <a:pt x="699" y="278"/>
                    </a:lnTo>
                    <a:lnTo>
                      <a:pt x="697" y="281"/>
                    </a:lnTo>
                    <a:lnTo>
                      <a:pt x="692" y="283"/>
                    </a:lnTo>
                    <a:lnTo>
                      <a:pt x="687" y="283"/>
                    </a:lnTo>
                    <a:lnTo>
                      <a:pt x="687" y="285"/>
                    </a:lnTo>
                    <a:lnTo>
                      <a:pt x="680" y="281"/>
                    </a:lnTo>
                    <a:lnTo>
                      <a:pt x="680" y="283"/>
                    </a:lnTo>
                    <a:lnTo>
                      <a:pt x="680" y="281"/>
                    </a:lnTo>
                    <a:lnTo>
                      <a:pt x="678" y="281"/>
                    </a:lnTo>
                    <a:lnTo>
                      <a:pt x="678" y="278"/>
                    </a:lnTo>
                    <a:lnTo>
                      <a:pt x="676" y="278"/>
                    </a:lnTo>
                    <a:lnTo>
                      <a:pt x="676" y="281"/>
                    </a:lnTo>
                    <a:lnTo>
                      <a:pt x="676" y="283"/>
                    </a:lnTo>
                    <a:lnTo>
                      <a:pt x="678" y="285"/>
                    </a:lnTo>
                    <a:lnTo>
                      <a:pt x="676" y="285"/>
                    </a:lnTo>
                    <a:lnTo>
                      <a:pt x="673" y="285"/>
                    </a:lnTo>
                    <a:lnTo>
                      <a:pt x="673" y="288"/>
                    </a:lnTo>
                    <a:lnTo>
                      <a:pt x="676" y="290"/>
                    </a:lnTo>
                    <a:lnTo>
                      <a:pt x="673" y="295"/>
                    </a:lnTo>
                    <a:lnTo>
                      <a:pt x="671" y="295"/>
                    </a:lnTo>
                    <a:lnTo>
                      <a:pt x="671" y="297"/>
                    </a:lnTo>
                    <a:lnTo>
                      <a:pt x="668" y="297"/>
                    </a:lnTo>
                    <a:lnTo>
                      <a:pt x="666" y="297"/>
                    </a:lnTo>
                    <a:lnTo>
                      <a:pt x="666" y="300"/>
                    </a:lnTo>
                    <a:lnTo>
                      <a:pt x="664" y="297"/>
                    </a:lnTo>
                    <a:lnTo>
                      <a:pt x="661" y="295"/>
                    </a:lnTo>
                    <a:lnTo>
                      <a:pt x="659" y="295"/>
                    </a:lnTo>
                    <a:lnTo>
                      <a:pt x="657" y="292"/>
                    </a:lnTo>
                    <a:lnTo>
                      <a:pt x="654" y="292"/>
                    </a:lnTo>
                    <a:lnTo>
                      <a:pt x="654" y="290"/>
                    </a:lnTo>
                    <a:lnTo>
                      <a:pt x="652" y="290"/>
                    </a:lnTo>
                    <a:lnTo>
                      <a:pt x="650" y="292"/>
                    </a:lnTo>
                    <a:lnTo>
                      <a:pt x="650" y="290"/>
                    </a:lnTo>
                    <a:lnTo>
                      <a:pt x="647" y="290"/>
                    </a:lnTo>
                    <a:lnTo>
                      <a:pt x="645" y="290"/>
                    </a:lnTo>
                    <a:lnTo>
                      <a:pt x="640" y="290"/>
                    </a:lnTo>
                    <a:lnTo>
                      <a:pt x="640" y="288"/>
                    </a:lnTo>
                    <a:lnTo>
                      <a:pt x="628" y="283"/>
                    </a:lnTo>
                    <a:lnTo>
                      <a:pt x="626" y="285"/>
                    </a:lnTo>
                    <a:lnTo>
                      <a:pt x="628" y="288"/>
                    </a:lnTo>
                    <a:lnTo>
                      <a:pt x="628" y="290"/>
                    </a:lnTo>
                    <a:lnTo>
                      <a:pt x="631" y="288"/>
                    </a:lnTo>
                    <a:lnTo>
                      <a:pt x="631" y="285"/>
                    </a:lnTo>
                    <a:lnTo>
                      <a:pt x="633" y="288"/>
                    </a:lnTo>
                    <a:lnTo>
                      <a:pt x="640" y="290"/>
                    </a:lnTo>
                    <a:lnTo>
                      <a:pt x="640" y="292"/>
                    </a:lnTo>
                    <a:lnTo>
                      <a:pt x="643" y="290"/>
                    </a:lnTo>
                    <a:lnTo>
                      <a:pt x="647" y="292"/>
                    </a:lnTo>
                    <a:lnTo>
                      <a:pt x="647" y="295"/>
                    </a:lnTo>
                    <a:lnTo>
                      <a:pt x="645" y="295"/>
                    </a:lnTo>
                    <a:lnTo>
                      <a:pt x="645" y="297"/>
                    </a:lnTo>
                    <a:lnTo>
                      <a:pt x="647" y="295"/>
                    </a:lnTo>
                    <a:lnTo>
                      <a:pt x="650" y="295"/>
                    </a:lnTo>
                    <a:lnTo>
                      <a:pt x="652" y="292"/>
                    </a:lnTo>
                    <a:lnTo>
                      <a:pt x="652" y="295"/>
                    </a:lnTo>
                    <a:lnTo>
                      <a:pt x="654" y="295"/>
                    </a:lnTo>
                    <a:lnTo>
                      <a:pt x="657" y="297"/>
                    </a:lnTo>
                    <a:lnTo>
                      <a:pt x="659" y="300"/>
                    </a:lnTo>
                    <a:lnTo>
                      <a:pt x="661" y="300"/>
                    </a:lnTo>
                    <a:lnTo>
                      <a:pt x="664" y="300"/>
                    </a:lnTo>
                    <a:lnTo>
                      <a:pt x="664" y="302"/>
                    </a:lnTo>
                    <a:lnTo>
                      <a:pt x="664" y="304"/>
                    </a:lnTo>
                    <a:lnTo>
                      <a:pt x="666" y="311"/>
                    </a:lnTo>
                    <a:lnTo>
                      <a:pt x="666" y="314"/>
                    </a:lnTo>
                    <a:lnTo>
                      <a:pt x="666" y="316"/>
                    </a:lnTo>
                    <a:lnTo>
                      <a:pt x="664" y="316"/>
                    </a:lnTo>
                    <a:lnTo>
                      <a:pt x="659" y="316"/>
                    </a:lnTo>
                    <a:lnTo>
                      <a:pt x="657" y="318"/>
                    </a:lnTo>
                    <a:lnTo>
                      <a:pt x="654" y="318"/>
                    </a:lnTo>
                    <a:lnTo>
                      <a:pt x="647" y="318"/>
                    </a:lnTo>
                    <a:lnTo>
                      <a:pt x="645" y="321"/>
                    </a:lnTo>
                    <a:lnTo>
                      <a:pt x="643" y="318"/>
                    </a:lnTo>
                    <a:lnTo>
                      <a:pt x="643" y="321"/>
                    </a:lnTo>
                    <a:lnTo>
                      <a:pt x="643" y="325"/>
                    </a:lnTo>
                    <a:lnTo>
                      <a:pt x="647" y="323"/>
                    </a:lnTo>
                    <a:lnTo>
                      <a:pt x="647" y="325"/>
                    </a:lnTo>
                    <a:lnTo>
                      <a:pt x="645" y="325"/>
                    </a:lnTo>
                    <a:lnTo>
                      <a:pt x="643" y="325"/>
                    </a:lnTo>
                    <a:lnTo>
                      <a:pt x="640" y="325"/>
                    </a:lnTo>
                    <a:lnTo>
                      <a:pt x="640" y="333"/>
                    </a:lnTo>
                    <a:lnTo>
                      <a:pt x="640" y="340"/>
                    </a:lnTo>
                    <a:lnTo>
                      <a:pt x="635" y="335"/>
                    </a:lnTo>
                    <a:lnTo>
                      <a:pt x="635" y="337"/>
                    </a:lnTo>
                    <a:lnTo>
                      <a:pt x="633" y="340"/>
                    </a:lnTo>
                    <a:lnTo>
                      <a:pt x="633" y="342"/>
                    </a:lnTo>
                    <a:lnTo>
                      <a:pt x="633" y="344"/>
                    </a:lnTo>
                    <a:lnTo>
                      <a:pt x="631" y="344"/>
                    </a:lnTo>
                    <a:lnTo>
                      <a:pt x="628" y="344"/>
                    </a:lnTo>
                    <a:lnTo>
                      <a:pt x="628" y="347"/>
                    </a:lnTo>
                    <a:lnTo>
                      <a:pt x="631" y="349"/>
                    </a:lnTo>
                    <a:lnTo>
                      <a:pt x="628" y="354"/>
                    </a:lnTo>
                    <a:lnTo>
                      <a:pt x="621" y="359"/>
                    </a:lnTo>
                    <a:lnTo>
                      <a:pt x="614" y="359"/>
                    </a:lnTo>
                    <a:lnTo>
                      <a:pt x="614" y="361"/>
                    </a:lnTo>
                    <a:lnTo>
                      <a:pt x="619" y="363"/>
                    </a:lnTo>
                    <a:lnTo>
                      <a:pt x="619" y="370"/>
                    </a:lnTo>
                    <a:lnTo>
                      <a:pt x="617" y="373"/>
                    </a:lnTo>
                    <a:lnTo>
                      <a:pt x="614" y="375"/>
                    </a:lnTo>
                    <a:lnTo>
                      <a:pt x="614" y="380"/>
                    </a:lnTo>
                    <a:lnTo>
                      <a:pt x="614" y="382"/>
                    </a:lnTo>
                    <a:lnTo>
                      <a:pt x="612" y="382"/>
                    </a:lnTo>
                    <a:lnTo>
                      <a:pt x="612" y="385"/>
                    </a:lnTo>
                    <a:lnTo>
                      <a:pt x="612" y="418"/>
                    </a:lnTo>
                    <a:lnTo>
                      <a:pt x="609" y="422"/>
                    </a:lnTo>
                    <a:lnTo>
                      <a:pt x="612" y="422"/>
                    </a:lnTo>
                    <a:lnTo>
                      <a:pt x="614" y="427"/>
                    </a:lnTo>
                    <a:lnTo>
                      <a:pt x="614" y="429"/>
                    </a:lnTo>
                    <a:lnTo>
                      <a:pt x="617" y="427"/>
                    </a:lnTo>
                    <a:lnTo>
                      <a:pt x="617" y="437"/>
                    </a:lnTo>
                    <a:lnTo>
                      <a:pt x="619" y="434"/>
                    </a:lnTo>
                    <a:lnTo>
                      <a:pt x="619" y="429"/>
                    </a:lnTo>
                    <a:lnTo>
                      <a:pt x="626" y="427"/>
                    </a:lnTo>
                    <a:lnTo>
                      <a:pt x="628" y="429"/>
                    </a:lnTo>
                    <a:lnTo>
                      <a:pt x="631" y="429"/>
                    </a:lnTo>
                    <a:lnTo>
                      <a:pt x="633" y="429"/>
                    </a:lnTo>
                    <a:lnTo>
                      <a:pt x="633" y="432"/>
                    </a:lnTo>
                    <a:lnTo>
                      <a:pt x="633" y="439"/>
                    </a:lnTo>
                    <a:lnTo>
                      <a:pt x="638" y="448"/>
                    </a:lnTo>
                    <a:lnTo>
                      <a:pt x="638" y="458"/>
                    </a:lnTo>
                    <a:lnTo>
                      <a:pt x="640" y="460"/>
                    </a:lnTo>
                    <a:lnTo>
                      <a:pt x="643" y="470"/>
                    </a:lnTo>
                    <a:lnTo>
                      <a:pt x="640" y="472"/>
                    </a:lnTo>
                    <a:lnTo>
                      <a:pt x="638" y="474"/>
                    </a:lnTo>
                    <a:lnTo>
                      <a:pt x="643" y="472"/>
                    </a:lnTo>
                    <a:lnTo>
                      <a:pt x="643" y="474"/>
                    </a:lnTo>
                    <a:lnTo>
                      <a:pt x="659" y="467"/>
                    </a:lnTo>
                    <a:lnTo>
                      <a:pt x="664" y="467"/>
                    </a:lnTo>
                    <a:lnTo>
                      <a:pt x="668" y="472"/>
                    </a:lnTo>
                    <a:lnTo>
                      <a:pt x="671" y="472"/>
                    </a:lnTo>
                    <a:lnTo>
                      <a:pt x="680" y="477"/>
                    </a:lnTo>
                    <a:lnTo>
                      <a:pt x="685" y="477"/>
                    </a:lnTo>
                    <a:lnTo>
                      <a:pt x="699" y="486"/>
                    </a:lnTo>
                    <a:lnTo>
                      <a:pt x="704" y="496"/>
                    </a:lnTo>
                    <a:lnTo>
                      <a:pt x="706" y="498"/>
                    </a:lnTo>
                    <a:lnTo>
                      <a:pt x="709" y="498"/>
                    </a:lnTo>
                    <a:lnTo>
                      <a:pt x="711" y="500"/>
                    </a:lnTo>
                    <a:lnTo>
                      <a:pt x="713" y="498"/>
                    </a:lnTo>
                    <a:lnTo>
                      <a:pt x="716" y="500"/>
                    </a:lnTo>
                    <a:lnTo>
                      <a:pt x="718" y="503"/>
                    </a:lnTo>
                    <a:lnTo>
                      <a:pt x="728" y="505"/>
                    </a:lnTo>
                    <a:lnTo>
                      <a:pt x="730" y="507"/>
                    </a:lnTo>
                    <a:lnTo>
                      <a:pt x="732" y="510"/>
                    </a:lnTo>
                    <a:lnTo>
                      <a:pt x="735" y="512"/>
                    </a:lnTo>
                    <a:lnTo>
                      <a:pt x="732" y="524"/>
                    </a:lnTo>
                    <a:lnTo>
                      <a:pt x="737" y="514"/>
                    </a:lnTo>
                    <a:lnTo>
                      <a:pt x="763" y="514"/>
                    </a:lnTo>
                    <a:lnTo>
                      <a:pt x="765" y="514"/>
                    </a:lnTo>
                    <a:lnTo>
                      <a:pt x="768" y="514"/>
                    </a:lnTo>
                    <a:lnTo>
                      <a:pt x="768" y="517"/>
                    </a:lnTo>
                    <a:lnTo>
                      <a:pt x="770" y="517"/>
                    </a:lnTo>
                    <a:lnTo>
                      <a:pt x="772" y="517"/>
                    </a:lnTo>
                    <a:lnTo>
                      <a:pt x="775" y="519"/>
                    </a:lnTo>
                    <a:lnTo>
                      <a:pt x="775" y="517"/>
                    </a:lnTo>
                    <a:lnTo>
                      <a:pt x="777" y="524"/>
                    </a:lnTo>
                    <a:lnTo>
                      <a:pt x="775" y="540"/>
                    </a:lnTo>
                    <a:lnTo>
                      <a:pt x="777" y="545"/>
                    </a:lnTo>
                    <a:lnTo>
                      <a:pt x="777" y="559"/>
                    </a:lnTo>
                    <a:lnTo>
                      <a:pt x="777" y="562"/>
                    </a:lnTo>
                    <a:lnTo>
                      <a:pt x="777" y="566"/>
                    </a:lnTo>
                    <a:lnTo>
                      <a:pt x="777" y="569"/>
                    </a:lnTo>
                    <a:lnTo>
                      <a:pt x="780" y="569"/>
                    </a:lnTo>
                    <a:lnTo>
                      <a:pt x="782" y="571"/>
                    </a:lnTo>
                    <a:lnTo>
                      <a:pt x="782" y="574"/>
                    </a:lnTo>
                    <a:lnTo>
                      <a:pt x="784" y="576"/>
                    </a:lnTo>
                    <a:lnTo>
                      <a:pt x="787" y="581"/>
                    </a:lnTo>
                    <a:lnTo>
                      <a:pt x="784" y="581"/>
                    </a:lnTo>
                    <a:lnTo>
                      <a:pt x="780" y="585"/>
                    </a:lnTo>
                    <a:lnTo>
                      <a:pt x="787" y="583"/>
                    </a:lnTo>
                    <a:lnTo>
                      <a:pt x="789" y="583"/>
                    </a:lnTo>
                    <a:lnTo>
                      <a:pt x="798" y="592"/>
                    </a:lnTo>
                    <a:lnTo>
                      <a:pt x="801" y="599"/>
                    </a:lnTo>
                    <a:lnTo>
                      <a:pt x="798" y="599"/>
                    </a:lnTo>
                    <a:lnTo>
                      <a:pt x="794" y="607"/>
                    </a:lnTo>
                    <a:lnTo>
                      <a:pt x="801" y="602"/>
                    </a:lnTo>
                    <a:lnTo>
                      <a:pt x="805" y="604"/>
                    </a:lnTo>
                    <a:lnTo>
                      <a:pt x="810" y="607"/>
                    </a:lnTo>
                    <a:lnTo>
                      <a:pt x="810" y="599"/>
                    </a:lnTo>
                    <a:lnTo>
                      <a:pt x="810" y="597"/>
                    </a:lnTo>
                    <a:lnTo>
                      <a:pt x="813" y="597"/>
                    </a:lnTo>
                    <a:lnTo>
                      <a:pt x="813" y="595"/>
                    </a:lnTo>
                    <a:lnTo>
                      <a:pt x="815" y="595"/>
                    </a:lnTo>
                    <a:lnTo>
                      <a:pt x="817" y="595"/>
                    </a:lnTo>
                    <a:lnTo>
                      <a:pt x="820" y="597"/>
                    </a:lnTo>
                    <a:lnTo>
                      <a:pt x="820" y="602"/>
                    </a:lnTo>
                    <a:lnTo>
                      <a:pt x="822" y="602"/>
                    </a:lnTo>
                    <a:lnTo>
                      <a:pt x="824" y="602"/>
                    </a:lnTo>
                    <a:lnTo>
                      <a:pt x="824" y="599"/>
                    </a:lnTo>
                    <a:lnTo>
                      <a:pt x="824" y="597"/>
                    </a:lnTo>
                    <a:lnTo>
                      <a:pt x="822" y="595"/>
                    </a:lnTo>
                    <a:lnTo>
                      <a:pt x="820" y="592"/>
                    </a:lnTo>
                    <a:lnTo>
                      <a:pt x="820" y="590"/>
                    </a:lnTo>
                    <a:lnTo>
                      <a:pt x="822" y="590"/>
                    </a:lnTo>
                    <a:lnTo>
                      <a:pt x="822" y="588"/>
                    </a:lnTo>
                    <a:lnTo>
                      <a:pt x="824" y="588"/>
                    </a:lnTo>
                    <a:lnTo>
                      <a:pt x="827" y="583"/>
                    </a:lnTo>
                    <a:lnTo>
                      <a:pt x="829" y="583"/>
                    </a:lnTo>
                    <a:lnTo>
                      <a:pt x="831" y="583"/>
                    </a:lnTo>
                    <a:lnTo>
                      <a:pt x="834" y="581"/>
                    </a:lnTo>
                    <a:lnTo>
                      <a:pt x="831" y="581"/>
                    </a:lnTo>
                    <a:lnTo>
                      <a:pt x="829" y="581"/>
                    </a:lnTo>
                    <a:lnTo>
                      <a:pt x="827" y="581"/>
                    </a:lnTo>
                    <a:lnTo>
                      <a:pt x="827" y="576"/>
                    </a:lnTo>
                    <a:lnTo>
                      <a:pt x="824" y="576"/>
                    </a:lnTo>
                    <a:lnTo>
                      <a:pt x="822" y="571"/>
                    </a:lnTo>
                    <a:lnTo>
                      <a:pt x="824" y="569"/>
                    </a:lnTo>
                    <a:lnTo>
                      <a:pt x="822" y="569"/>
                    </a:lnTo>
                    <a:lnTo>
                      <a:pt x="822" y="548"/>
                    </a:lnTo>
                    <a:lnTo>
                      <a:pt x="813" y="531"/>
                    </a:lnTo>
                    <a:lnTo>
                      <a:pt x="810" y="531"/>
                    </a:lnTo>
                    <a:lnTo>
                      <a:pt x="841" y="507"/>
                    </a:lnTo>
                    <a:lnTo>
                      <a:pt x="839" y="510"/>
                    </a:lnTo>
                    <a:lnTo>
                      <a:pt x="850" y="491"/>
                    </a:lnTo>
                    <a:lnTo>
                      <a:pt x="853" y="493"/>
                    </a:lnTo>
                    <a:lnTo>
                      <a:pt x="855" y="493"/>
                    </a:lnTo>
                    <a:lnTo>
                      <a:pt x="857" y="491"/>
                    </a:lnTo>
                    <a:lnTo>
                      <a:pt x="855" y="491"/>
                    </a:lnTo>
                    <a:lnTo>
                      <a:pt x="855" y="484"/>
                    </a:lnTo>
                    <a:lnTo>
                      <a:pt x="853" y="484"/>
                    </a:lnTo>
                    <a:lnTo>
                      <a:pt x="850" y="491"/>
                    </a:lnTo>
                    <a:lnTo>
                      <a:pt x="850" y="488"/>
                    </a:lnTo>
                    <a:lnTo>
                      <a:pt x="848" y="474"/>
                    </a:lnTo>
                    <a:lnTo>
                      <a:pt x="848" y="472"/>
                    </a:lnTo>
                    <a:lnTo>
                      <a:pt x="839" y="441"/>
                    </a:lnTo>
                    <a:lnTo>
                      <a:pt x="836" y="441"/>
                    </a:lnTo>
                    <a:lnTo>
                      <a:pt x="822" y="429"/>
                    </a:lnTo>
                    <a:lnTo>
                      <a:pt x="822" y="427"/>
                    </a:lnTo>
                    <a:lnTo>
                      <a:pt x="824" y="427"/>
                    </a:lnTo>
                    <a:lnTo>
                      <a:pt x="822" y="422"/>
                    </a:lnTo>
                    <a:lnTo>
                      <a:pt x="822" y="420"/>
                    </a:lnTo>
                    <a:lnTo>
                      <a:pt x="824" y="420"/>
                    </a:lnTo>
                    <a:lnTo>
                      <a:pt x="827" y="418"/>
                    </a:lnTo>
                    <a:lnTo>
                      <a:pt x="831" y="418"/>
                    </a:lnTo>
                    <a:lnTo>
                      <a:pt x="834" y="418"/>
                    </a:lnTo>
                    <a:lnTo>
                      <a:pt x="836" y="415"/>
                    </a:lnTo>
                    <a:lnTo>
                      <a:pt x="836" y="413"/>
                    </a:lnTo>
                    <a:lnTo>
                      <a:pt x="836" y="411"/>
                    </a:lnTo>
                    <a:lnTo>
                      <a:pt x="836" y="406"/>
                    </a:lnTo>
                    <a:lnTo>
                      <a:pt x="841" y="408"/>
                    </a:lnTo>
                    <a:lnTo>
                      <a:pt x="846" y="408"/>
                    </a:lnTo>
                    <a:lnTo>
                      <a:pt x="841" y="406"/>
                    </a:lnTo>
                    <a:lnTo>
                      <a:pt x="841" y="401"/>
                    </a:lnTo>
                    <a:lnTo>
                      <a:pt x="843" y="401"/>
                    </a:lnTo>
                    <a:lnTo>
                      <a:pt x="843" y="396"/>
                    </a:lnTo>
                    <a:lnTo>
                      <a:pt x="843" y="399"/>
                    </a:lnTo>
                    <a:lnTo>
                      <a:pt x="836" y="396"/>
                    </a:lnTo>
                    <a:lnTo>
                      <a:pt x="836" y="394"/>
                    </a:lnTo>
                    <a:lnTo>
                      <a:pt x="839" y="396"/>
                    </a:lnTo>
                    <a:lnTo>
                      <a:pt x="839" y="394"/>
                    </a:lnTo>
                    <a:lnTo>
                      <a:pt x="841" y="392"/>
                    </a:lnTo>
                    <a:lnTo>
                      <a:pt x="839" y="392"/>
                    </a:lnTo>
                    <a:lnTo>
                      <a:pt x="839" y="389"/>
                    </a:lnTo>
                    <a:lnTo>
                      <a:pt x="836" y="387"/>
                    </a:lnTo>
                    <a:lnTo>
                      <a:pt x="836" y="382"/>
                    </a:lnTo>
                    <a:lnTo>
                      <a:pt x="836" y="380"/>
                    </a:lnTo>
                    <a:lnTo>
                      <a:pt x="841" y="377"/>
                    </a:lnTo>
                    <a:lnTo>
                      <a:pt x="839" y="377"/>
                    </a:lnTo>
                    <a:lnTo>
                      <a:pt x="836" y="375"/>
                    </a:lnTo>
                    <a:lnTo>
                      <a:pt x="834" y="377"/>
                    </a:lnTo>
                    <a:lnTo>
                      <a:pt x="831" y="377"/>
                    </a:lnTo>
                    <a:lnTo>
                      <a:pt x="831" y="375"/>
                    </a:lnTo>
                    <a:lnTo>
                      <a:pt x="831" y="373"/>
                    </a:lnTo>
                    <a:lnTo>
                      <a:pt x="834" y="368"/>
                    </a:lnTo>
                    <a:lnTo>
                      <a:pt x="834" y="363"/>
                    </a:lnTo>
                    <a:lnTo>
                      <a:pt x="836" y="363"/>
                    </a:lnTo>
                    <a:lnTo>
                      <a:pt x="836" y="359"/>
                    </a:lnTo>
                    <a:lnTo>
                      <a:pt x="839" y="356"/>
                    </a:lnTo>
                    <a:lnTo>
                      <a:pt x="839" y="354"/>
                    </a:lnTo>
                    <a:lnTo>
                      <a:pt x="841" y="354"/>
                    </a:lnTo>
                    <a:lnTo>
                      <a:pt x="841" y="349"/>
                    </a:lnTo>
                    <a:lnTo>
                      <a:pt x="839" y="351"/>
                    </a:lnTo>
                    <a:lnTo>
                      <a:pt x="836" y="351"/>
                    </a:lnTo>
                    <a:lnTo>
                      <a:pt x="834" y="351"/>
                    </a:lnTo>
                    <a:lnTo>
                      <a:pt x="831" y="349"/>
                    </a:lnTo>
                    <a:lnTo>
                      <a:pt x="831" y="344"/>
                    </a:lnTo>
                    <a:lnTo>
                      <a:pt x="829" y="342"/>
                    </a:lnTo>
                    <a:lnTo>
                      <a:pt x="829" y="337"/>
                    </a:lnTo>
                    <a:lnTo>
                      <a:pt x="829" y="335"/>
                    </a:lnTo>
                    <a:lnTo>
                      <a:pt x="834" y="333"/>
                    </a:lnTo>
                    <a:lnTo>
                      <a:pt x="839" y="325"/>
                    </a:lnTo>
                    <a:lnTo>
                      <a:pt x="839" y="328"/>
                    </a:lnTo>
                    <a:lnTo>
                      <a:pt x="848" y="328"/>
                    </a:lnTo>
                    <a:lnTo>
                      <a:pt x="855" y="330"/>
                    </a:lnTo>
                    <a:lnTo>
                      <a:pt x="857" y="330"/>
                    </a:lnTo>
                    <a:lnTo>
                      <a:pt x="860" y="333"/>
                    </a:lnTo>
                    <a:lnTo>
                      <a:pt x="862" y="333"/>
                    </a:lnTo>
                    <a:lnTo>
                      <a:pt x="865" y="333"/>
                    </a:lnTo>
                    <a:lnTo>
                      <a:pt x="865" y="335"/>
                    </a:lnTo>
                    <a:lnTo>
                      <a:pt x="867" y="335"/>
                    </a:lnTo>
                    <a:lnTo>
                      <a:pt x="872" y="335"/>
                    </a:lnTo>
                    <a:lnTo>
                      <a:pt x="872" y="337"/>
                    </a:lnTo>
                    <a:lnTo>
                      <a:pt x="876" y="337"/>
                    </a:lnTo>
                    <a:lnTo>
                      <a:pt x="876" y="335"/>
                    </a:lnTo>
                    <a:lnTo>
                      <a:pt x="886" y="333"/>
                    </a:lnTo>
                    <a:lnTo>
                      <a:pt x="888" y="328"/>
                    </a:lnTo>
                    <a:lnTo>
                      <a:pt x="895" y="333"/>
                    </a:lnTo>
                    <a:lnTo>
                      <a:pt x="898" y="337"/>
                    </a:lnTo>
                    <a:lnTo>
                      <a:pt x="902" y="337"/>
                    </a:lnTo>
                    <a:lnTo>
                      <a:pt x="905" y="337"/>
                    </a:lnTo>
                    <a:lnTo>
                      <a:pt x="905" y="340"/>
                    </a:lnTo>
                    <a:lnTo>
                      <a:pt x="905" y="342"/>
                    </a:lnTo>
                    <a:lnTo>
                      <a:pt x="902" y="347"/>
                    </a:lnTo>
                    <a:lnTo>
                      <a:pt x="905" y="347"/>
                    </a:lnTo>
                    <a:lnTo>
                      <a:pt x="905" y="344"/>
                    </a:lnTo>
                    <a:lnTo>
                      <a:pt x="907" y="344"/>
                    </a:lnTo>
                    <a:lnTo>
                      <a:pt x="909" y="344"/>
                    </a:lnTo>
                    <a:lnTo>
                      <a:pt x="909" y="349"/>
                    </a:lnTo>
                    <a:lnTo>
                      <a:pt x="912" y="351"/>
                    </a:lnTo>
                    <a:lnTo>
                      <a:pt x="909" y="354"/>
                    </a:lnTo>
                    <a:lnTo>
                      <a:pt x="909" y="356"/>
                    </a:lnTo>
                    <a:lnTo>
                      <a:pt x="912" y="354"/>
                    </a:lnTo>
                    <a:lnTo>
                      <a:pt x="912" y="351"/>
                    </a:lnTo>
                    <a:lnTo>
                      <a:pt x="914" y="351"/>
                    </a:lnTo>
                    <a:lnTo>
                      <a:pt x="917" y="351"/>
                    </a:lnTo>
                    <a:lnTo>
                      <a:pt x="919" y="354"/>
                    </a:lnTo>
                    <a:lnTo>
                      <a:pt x="917" y="356"/>
                    </a:lnTo>
                    <a:lnTo>
                      <a:pt x="914" y="359"/>
                    </a:lnTo>
                    <a:lnTo>
                      <a:pt x="914" y="361"/>
                    </a:lnTo>
                    <a:lnTo>
                      <a:pt x="917" y="363"/>
                    </a:lnTo>
                    <a:lnTo>
                      <a:pt x="919" y="363"/>
                    </a:lnTo>
                    <a:lnTo>
                      <a:pt x="917" y="366"/>
                    </a:lnTo>
                    <a:lnTo>
                      <a:pt x="921" y="366"/>
                    </a:lnTo>
                    <a:lnTo>
                      <a:pt x="924" y="366"/>
                    </a:lnTo>
                    <a:lnTo>
                      <a:pt x="926" y="368"/>
                    </a:lnTo>
                    <a:lnTo>
                      <a:pt x="926" y="370"/>
                    </a:lnTo>
                    <a:lnTo>
                      <a:pt x="928" y="368"/>
                    </a:lnTo>
                    <a:lnTo>
                      <a:pt x="931" y="370"/>
                    </a:lnTo>
                    <a:lnTo>
                      <a:pt x="935" y="368"/>
                    </a:lnTo>
                    <a:lnTo>
                      <a:pt x="935" y="370"/>
                    </a:lnTo>
                    <a:lnTo>
                      <a:pt x="935" y="373"/>
                    </a:lnTo>
                    <a:lnTo>
                      <a:pt x="938" y="373"/>
                    </a:lnTo>
                    <a:lnTo>
                      <a:pt x="942" y="370"/>
                    </a:lnTo>
                    <a:lnTo>
                      <a:pt x="945" y="368"/>
                    </a:lnTo>
                    <a:lnTo>
                      <a:pt x="947" y="373"/>
                    </a:lnTo>
                    <a:lnTo>
                      <a:pt x="947" y="375"/>
                    </a:lnTo>
                    <a:lnTo>
                      <a:pt x="942" y="377"/>
                    </a:lnTo>
                    <a:lnTo>
                      <a:pt x="942" y="382"/>
                    </a:lnTo>
                    <a:lnTo>
                      <a:pt x="942" y="385"/>
                    </a:lnTo>
                    <a:lnTo>
                      <a:pt x="942" y="387"/>
                    </a:lnTo>
                    <a:lnTo>
                      <a:pt x="945" y="387"/>
                    </a:lnTo>
                    <a:lnTo>
                      <a:pt x="945" y="389"/>
                    </a:lnTo>
                    <a:lnTo>
                      <a:pt x="947" y="394"/>
                    </a:lnTo>
                    <a:lnTo>
                      <a:pt x="942" y="394"/>
                    </a:lnTo>
                    <a:lnTo>
                      <a:pt x="942" y="396"/>
                    </a:lnTo>
                    <a:lnTo>
                      <a:pt x="928" y="396"/>
                    </a:lnTo>
                    <a:lnTo>
                      <a:pt x="926" y="394"/>
                    </a:lnTo>
                    <a:lnTo>
                      <a:pt x="924" y="394"/>
                    </a:lnTo>
                    <a:lnTo>
                      <a:pt x="924" y="396"/>
                    </a:lnTo>
                    <a:lnTo>
                      <a:pt x="926" y="396"/>
                    </a:lnTo>
                    <a:lnTo>
                      <a:pt x="931" y="399"/>
                    </a:lnTo>
                    <a:lnTo>
                      <a:pt x="940" y="399"/>
                    </a:lnTo>
                    <a:lnTo>
                      <a:pt x="942" y="399"/>
                    </a:lnTo>
                    <a:lnTo>
                      <a:pt x="947" y="401"/>
                    </a:lnTo>
                    <a:lnTo>
                      <a:pt x="947" y="403"/>
                    </a:lnTo>
                    <a:lnTo>
                      <a:pt x="947" y="406"/>
                    </a:lnTo>
                    <a:lnTo>
                      <a:pt x="942" y="413"/>
                    </a:lnTo>
                    <a:lnTo>
                      <a:pt x="945" y="415"/>
                    </a:lnTo>
                    <a:lnTo>
                      <a:pt x="947" y="413"/>
                    </a:lnTo>
                    <a:lnTo>
                      <a:pt x="950" y="415"/>
                    </a:lnTo>
                    <a:lnTo>
                      <a:pt x="945" y="418"/>
                    </a:lnTo>
                    <a:lnTo>
                      <a:pt x="947" y="420"/>
                    </a:lnTo>
                    <a:lnTo>
                      <a:pt x="950" y="420"/>
                    </a:lnTo>
                    <a:lnTo>
                      <a:pt x="950" y="422"/>
                    </a:lnTo>
                    <a:lnTo>
                      <a:pt x="947" y="422"/>
                    </a:lnTo>
                    <a:lnTo>
                      <a:pt x="942" y="427"/>
                    </a:lnTo>
                    <a:lnTo>
                      <a:pt x="942" y="425"/>
                    </a:lnTo>
                    <a:lnTo>
                      <a:pt x="940" y="422"/>
                    </a:lnTo>
                    <a:lnTo>
                      <a:pt x="938" y="422"/>
                    </a:lnTo>
                    <a:lnTo>
                      <a:pt x="940" y="427"/>
                    </a:lnTo>
                    <a:lnTo>
                      <a:pt x="935" y="429"/>
                    </a:lnTo>
                    <a:lnTo>
                      <a:pt x="938" y="429"/>
                    </a:lnTo>
                    <a:lnTo>
                      <a:pt x="940" y="429"/>
                    </a:lnTo>
                    <a:lnTo>
                      <a:pt x="942" y="432"/>
                    </a:lnTo>
                    <a:lnTo>
                      <a:pt x="947" y="427"/>
                    </a:lnTo>
                    <a:lnTo>
                      <a:pt x="957" y="425"/>
                    </a:lnTo>
                    <a:lnTo>
                      <a:pt x="959" y="427"/>
                    </a:lnTo>
                    <a:lnTo>
                      <a:pt x="961" y="432"/>
                    </a:lnTo>
                    <a:lnTo>
                      <a:pt x="961" y="434"/>
                    </a:lnTo>
                    <a:lnTo>
                      <a:pt x="961" y="437"/>
                    </a:lnTo>
                    <a:lnTo>
                      <a:pt x="961" y="444"/>
                    </a:lnTo>
                    <a:lnTo>
                      <a:pt x="950" y="453"/>
                    </a:lnTo>
                    <a:lnTo>
                      <a:pt x="961" y="446"/>
                    </a:lnTo>
                    <a:lnTo>
                      <a:pt x="964" y="437"/>
                    </a:lnTo>
                    <a:lnTo>
                      <a:pt x="966" y="432"/>
                    </a:lnTo>
                    <a:lnTo>
                      <a:pt x="966" y="439"/>
                    </a:lnTo>
                    <a:lnTo>
                      <a:pt x="968" y="437"/>
                    </a:lnTo>
                    <a:lnTo>
                      <a:pt x="968" y="439"/>
                    </a:lnTo>
                    <a:lnTo>
                      <a:pt x="968" y="441"/>
                    </a:lnTo>
                    <a:lnTo>
                      <a:pt x="968" y="444"/>
                    </a:lnTo>
                    <a:lnTo>
                      <a:pt x="968" y="446"/>
                    </a:lnTo>
                    <a:lnTo>
                      <a:pt x="971" y="441"/>
                    </a:lnTo>
                    <a:lnTo>
                      <a:pt x="978" y="437"/>
                    </a:lnTo>
                    <a:lnTo>
                      <a:pt x="983" y="437"/>
                    </a:lnTo>
                    <a:lnTo>
                      <a:pt x="987" y="427"/>
                    </a:lnTo>
                    <a:lnTo>
                      <a:pt x="990" y="429"/>
                    </a:lnTo>
                    <a:lnTo>
                      <a:pt x="992" y="429"/>
                    </a:lnTo>
                    <a:lnTo>
                      <a:pt x="992" y="432"/>
                    </a:lnTo>
                    <a:lnTo>
                      <a:pt x="992" y="437"/>
                    </a:lnTo>
                    <a:lnTo>
                      <a:pt x="994" y="429"/>
                    </a:lnTo>
                    <a:lnTo>
                      <a:pt x="990" y="425"/>
                    </a:lnTo>
                    <a:lnTo>
                      <a:pt x="992" y="427"/>
                    </a:lnTo>
                    <a:lnTo>
                      <a:pt x="994" y="427"/>
                    </a:lnTo>
                    <a:lnTo>
                      <a:pt x="994" y="425"/>
                    </a:lnTo>
                    <a:lnTo>
                      <a:pt x="994" y="422"/>
                    </a:lnTo>
                    <a:lnTo>
                      <a:pt x="997" y="422"/>
                    </a:lnTo>
                    <a:lnTo>
                      <a:pt x="997" y="418"/>
                    </a:lnTo>
                    <a:lnTo>
                      <a:pt x="997" y="415"/>
                    </a:lnTo>
                    <a:lnTo>
                      <a:pt x="997" y="418"/>
                    </a:lnTo>
                    <a:lnTo>
                      <a:pt x="999" y="415"/>
                    </a:lnTo>
                    <a:lnTo>
                      <a:pt x="999" y="413"/>
                    </a:lnTo>
                    <a:lnTo>
                      <a:pt x="1002" y="411"/>
                    </a:lnTo>
                    <a:lnTo>
                      <a:pt x="997" y="403"/>
                    </a:lnTo>
                    <a:lnTo>
                      <a:pt x="1002" y="394"/>
                    </a:lnTo>
                    <a:lnTo>
                      <a:pt x="1004" y="394"/>
                    </a:lnTo>
                    <a:lnTo>
                      <a:pt x="1006" y="392"/>
                    </a:lnTo>
                    <a:lnTo>
                      <a:pt x="1006" y="389"/>
                    </a:lnTo>
                    <a:lnTo>
                      <a:pt x="1009" y="389"/>
                    </a:lnTo>
                    <a:lnTo>
                      <a:pt x="1011" y="389"/>
                    </a:lnTo>
                    <a:lnTo>
                      <a:pt x="1013" y="389"/>
                    </a:lnTo>
                    <a:lnTo>
                      <a:pt x="1011" y="392"/>
                    </a:lnTo>
                    <a:lnTo>
                      <a:pt x="1013" y="392"/>
                    </a:lnTo>
                    <a:lnTo>
                      <a:pt x="1013" y="394"/>
                    </a:lnTo>
                    <a:lnTo>
                      <a:pt x="1013" y="396"/>
                    </a:lnTo>
                    <a:lnTo>
                      <a:pt x="1013" y="399"/>
                    </a:lnTo>
                    <a:lnTo>
                      <a:pt x="1013" y="401"/>
                    </a:lnTo>
                    <a:lnTo>
                      <a:pt x="1013" y="399"/>
                    </a:lnTo>
                    <a:lnTo>
                      <a:pt x="1016" y="401"/>
                    </a:lnTo>
                    <a:lnTo>
                      <a:pt x="1016" y="406"/>
                    </a:lnTo>
                    <a:lnTo>
                      <a:pt x="1018" y="406"/>
                    </a:lnTo>
                    <a:lnTo>
                      <a:pt x="1018" y="408"/>
                    </a:lnTo>
                    <a:lnTo>
                      <a:pt x="1020" y="408"/>
                    </a:lnTo>
                    <a:lnTo>
                      <a:pt x="1023" y="408"/>
                    </a:lnTo>
                    <a:lnTo>
                      <a:pt x="1018" y="413"/>
                    </a:lnTo>
                    <a:lnTo>
                      <a:pt x="1020" y="413"/>
                    </a:lnTo>
                    <a:lnTo>
                      <a:pt x="1023" y="415"/>
                    </a:lnTo>
                    <a:lnTo>
                      <a:pt x="1023" y="413"/>
                    </a:lnTo>
                    <a:lnTo>
                      <a:pt x="1025" y="413"/>
                    </a:lnTo>
                    <a:lnTo>
                      <a:pt x="1025" y="418"/>
                    </a:lnTo>
                    <a:lnTo>
                      <a:pt x="1025" y="415"/>
                    </a:lnTo>
                    <a:lnTo>
                      <a:pt x="1028" y="418"/>
                    </a:lnTo>
                    <a:lnTo>
                      <a:pt x="1028" y="420"/>
                    </a:lnTo>
                    <a:lnTo>
                      <a:pt x="1025" y="420"/>
                    </a:lnTo>
                    <a:lnTo>
                      <a:pt x="1018" y="420"/>
                    </a:lnTo>
                    <a:lnTo>
                      <a:pt x="1016" y="422"/>
                    </a:lnTo>
                    <a:lnTo>
                      <a:pt x="1018" y="422"/>
                    </a:lnTo>
                    <a:lnTo>
                      <a:pt x="1020" y="422"/>
                    </a:lnTo>
                    <a:lnTo>
                      <a:pt x="1025" y="422"/>
                    </a:lnTo>
                    <a:lnTo>
                      <a:pt x="1028" y="420"/>
                    </a:lnTo>
                    <a:lnTo>
                      <a:pt x="1030" y="420"/>
                    </a:lnTo>
                    <a:lnTo>
                      <a:pt x="1028" y="425"/>
                    </a:lnTo>
                    <a:lnTo>
                      <a:pt x="1030" y="425"/>
                    </a:lnTo>
                    <a:lnTo>
                      <a:pt x="1030" y="427"/>
                    </a:lnTo>
                    <a:lnTo>
                      <a:pt x="1028" y="427"/>
                    </a:lnTo>
                    <a:lnTo>
                      <a:pt x="1030" y="427"/>
                    </a:lnTo>
                    <a:lnTo>
                      <a:pt x="1032" y="427"/>
                    </a:lnTo>
                    <a:lnTo>
                      <a:pt x="1032" y="429"/>
                    </a:lnTo>
                    <a:lnTo>
                      <a:pt x="1032" y="432"/>
                    </a:lnTo>
                    <a:lnTo>
                      <a:pt x="1035" y="432"/>
                    </a:lnTo>
                    <a:lnTo>
                      <a:pt x="1035" y="434"/>
                    </a:lnTo>
                    <a:lnTo>
                      <a:pt x="1028" y="434"/>
                    </a:lnTo>
                    <a:lnTo>
                      <a:pt x="1025" y="434"/>
                    </a:lnTo>
                    <a:lnTo>
                      <a:pt x="1025" y="437"/>
                    </a:lnTo>
                    <a:lnTo>
                      <a:pt x="1037" y="437"/>
                    </a:lnTo>
                    <a:lnTo>
                      <a:pt x="1037" y="439"/>
                    </a:lnTo>
                    <a:lnTo>
                      <a:pt x="1035" y="441"/>
                    </a:lnTo>
                    <a:lnTo>
                      <a:pt x="1037" y="441"/>
                    </a:lnTo>
                    <a:lnTo>
                      <a:pt x="1035" y="444"/>
                    </a:lnTo>
                    <a:lnTo>
                      <a:pt x="1032" y="444"/>
                    </a:lnTo>
                    <a:lnTo>
                      <a:pt x="1030" y="446"/>
                    </a:lnTo>
                    <a:lnTo>
                      <a:pt x="1032" y="446"/>
                    </a:lnTo>
                    <a:lnTo>
                      <a:pt x="1035" y="446"/>
                    </a:lnTo>
                    <a:lnTo>
                      <a:pt x="1037" y="446"/>
                    </a:lnTo>
                    <a:lnTo>
                      <a:pt x="1037" y="444"/>
                    </a:lnTo>
                    <a:lnTo>
                      <a:pt x="1039" y="448"/>
                    </a:lnTo>
                    <a:lnTo>
                      <a:pt x="1037" y="448"/>
                    </a:lnTo>
                    <a:lnTo>
                      <a:pt x="1037" y="451"/>
                    </a:lnTo>
                    <a:lnTo>
                      <a:pt x="1039" y="448"/>
                    </a:lnTo>
                    <a:lnTo>
                      <a:pt x="1042" y="451"/>
                    </a:lnTo>
                    <a:lnTo>
                      <a:pt x="1044" y="453"/>
                    </a:lnTo>
                    <a:lnTo>
                      <a:pt x="1046" y="455"/>
                    </a:lnTo>
                    <a:lnTo>
                      <a:pt x="1046" y="458"/>
                    </a:lnTo>
                    <a:lnTo>
                      <a:pt x="1042" y="460"/>
                    </a:lnTo>
                    <a:lnTo>
                      <a:pt x="1039" y="460"/>
                    </a:lnTo>
                    <a:lnTo>
                      <a:pt x="1039" y="462"/>
                    </a:lnTo>
                    <a:lnTo>
                      <a:pt x="1046" y="462"/>
                    </a:lnTo>
                    <a:lnTo>
                      <a:pt x="1049" y="465"/>
                    </a:lnTo>
                    <a:lnTo>
                      <a:pt x="1046" y="467"/>
                    </a:lnTo>
                    <a:lnTo>
                      <a:pt x="1054" y="470"/>
                    </a:lnTo>
                    <a:lnTo>
                      <a:pt x="1054" y="472"/>
                    </a:lnTo>
                    <a:lnTo>
                      <a:pt x="1049" y="477"/>
                    </a:lnTo>
                    <a:lnTo>
                      <a:pt x="1049" y="479"/>
                    </a:lnTo>
                    <a:lnTo>
                      <a:pt x="1046" y="481"/>
                    </a:lnTo>
                    <a:lnTo>
                      <a:pt x="1039" y="477"/>
                    </a:lnTo>
                    <a:lnTo>
                      <a:pt x="1039" y="479"/>
                    </a:lnTo>
                    <a:lnTo>
                      <a:pt x="1044" y="479"/>
                    </a:lnTo>
                    <a:lnTo>
                      <a:pt x="1035" y="481"/>
                    </a:lnTo>
                    <a:lnTo>
                      <a:pt x="1049" y="484"/>
                    </a:lnTo>
                    <a:lnTo>
                      <a:pt x="1046" y="484"/>
                    </a:lnTo>
                    <a:lnTo>
                      <a:pt x="1046" y="486"/>
                    </a:lnTo>
                    <a:lnTo>
                      <a:pt x="1049" y="488"/>
                    </a:lnTo>
                    <a:lnTo>
                      <a:pt x="1049" y="491"/>
                    </a:lnTo>
                    <a:lnTo>
                      <a:pt x="1046" y="488"/>
                    </a:lnTo>
                    <a:lnTo>
                      <a:pt x="1046" y="491"/>
                    </a:lnTo>
                    <a:lnTo>
                      <a:pt x="1054" y="491"/>
                    </a:lnTo>
                    <a:lnTo>
                      <a:pt x="1056" y="496"/>
                    </a:lnTo>
                    <a:lnTo>
                      <a:pt x="1056" y="498"/>
                    </a:lnTo>
                    <a:lnTo>
                      <a:pt x="1054" y="498"/>
                    </a:lnTo>
                    <a:lnTo>
                      <a:pt x="1063" y="500"/>
                    </a:lnTo>
                    <a:lnTo>
                      <a:pt x="1063" y="503"/>
                    </a:lnTo>
                    <a:lnTo>
                      <a:pt x="1065" y="503"/>
                    </a:lnTo>
                    <a:lnTo>
                      <a:pt x="1068" y="503"/>
                    </a:lnTo>
                    <a:lnTo>
                      <a:pt x="1068" y="505"/>
                    </a:lnTo>
                    <a:lnTo>
                      <a:pt x="1068" y="507"/>
                    </a:lnTo>
                    <a:lnTo>
                      <a:pt x="1068" y="510"/>
                    </a:lnTo>
                    <a:lnTo>
                      <a:pt x="1065" y="512"/>
                    </a:lnTo>
                    <a:lnTo>
                      <a:pt x="1065" y="514"/>
                    </a:lnTo>
                    <a:lnTo>
                      <a:pt x="1070" y="512"/>
                    </a:lnTo>
                    <a:lnTo>
                      <a:pt x="1072" y="514"/>
                    </a:lnTo>
                    <a:lnTo>
                      <a:pt x="1075" y="512"/>
                    </a:lnTo>
                    <a:lnTo>
                      <a:pt x="1077" y="514"/>
                    </a:lnTo>
                    <a:lnTo>
                      <a:pt x="1079" y="514"/>
                    </a:lnTo>
                    <a:lnTo>
                      <a:pt x="1075" y="522"/>
                    </a:lnTo>
                    <a:lnTo>
                      <a:pt x="1079" y="517"/>
                    </a:lnTo>
                    <a:lnTo>
                      <a:pt x="1082" y="514"/>
                    </a:lnTo>
                    <a:lnTo>
                      <a:pt x="1082" y="517"/>
                    </a:lnTo>
                    <a:lnTo>
                      <a:pt x="1084" y="517"/>
                    </a:lnTo>
                    <a:lnTo>
                      <a:pt x="1087" y="522"/>
                    </a:lnTo>
                    <a:lnTo>
                      <a:pt x="1087" y="524"/>
                    </a:lnTo>
                    <a:lnTo>
                      <a:pt x="1094" y="524"/>
                    </a:lnTo>
                    <a:lnTo>
                      <a:pt x="1096" y="524"/>
                    </a:lnTo>
                    <a:lnTo>
                      <a:pt x="1096" y="522"/>
                    </a:lnTo>
                    <a:lnTo>
                      <a:pt x="1098" y="522"/>
                    </a:lnTo>
                    <a:lnTo>
                      <a:pt x="1098" y="524"/>
                    </a:lnTo>
                    <a:lnTo>
                      <a:pt x="1101" y="526"/>
                    </a:lnTo>
                    <a:lnTo>
                      <a:pt x="1103" y="526"/>
                    </a:lnTo>
                    <a:lnTo>
                      <a:pt x="1105" y="526"/>
                    </a:lnTo>
                    <a:lnTo>
                      <a:pt x="1105" y="529"/>
                    </a:lnTo>
                    <a:lnTo>
                      <a:pt x="1105" y="531"/>
                    </a:lnTo>
                    <a:lnTo>
                      <a:pt x="1105" y="533"/>
                    </a:lnTo>
                    <a:lnTo>
                      <a:pt x="1103" y="533"/>
                    </a:lnTo>
                    <a:lnTo>
                      <a:pt x="1101" y="533"/>
                    </a:lnTo>
                    <a:lnTo>
                      <a:pt x="1098" y="533"/>
                    </a:lnTo>
                    <a:lnTo>
                      <a:pt x="1094" y="536"/>
                    </a:lnTo>
                    <a:lnTo>
                      <a:pt x="1091" y="538"/>
                    </a:lnTo>
                    <a:lnTo>
                      <a:pt x="1079" y="540"/>
                    </a:lnTo>
                    <a:lnTo>
                      <a:pt x="1077" y="543"/>
                    </a:lnTo>
                    <a:lnTo>
                      <a:pt x="1082" y="543"/>
                    </a:lnTo>
                    <a:lnTo>
                      <a:pt x="1087" y="540"/>
                    </a:lnTo>
                    <a:lnTo>
                      <a:pt x="1089" y="540"/>
                    </a:lnTo>
                    <a:lnTo>
                      <a:pt x="1077" y="545"/>
                    </a:lnTo>
                    <a:lnTo>
                      <a:pt x="1072" y="545"/>
                    </a:lnTo>
                    <a:lnTo>
                      <a:pt x="1070" y="550"/>
                    </a:lnTo>
                    <a:lnTo>
                      <a:pt x="1068" y="550"/>
                    </a:lnTo>
                    <a:lnTo>
                      <a:pt x="1063" y="548"/>
                    </a:lnTo>
                    <a:lnTo>
                      <a:pt x="1061" y="548"/>
                    </a:lnTo>
                    <a:lnTo>
                      <a:pt x="1058" y="548"/>
                    </a:lnTo>
                    <a:lnTo>
                      <a:pt x="1058" y="550"/>
                    </a:lnTo>
                    <a:lnTo>
                      <a:pt x="1065" y="552"/>
                    </a:lnTo>
                    <a:lnTo>
                      <a:pt x="1068" y="552"/>
                    </a:lnTo>
                    <a:lnTo>
                      <a:pt x="1068" y="559"/>
                    </a:lnTo>
                    <a:lnTo>
                      <a:pt x="1072" y="555"/>
                    </a:lnTo>
                    <a:lnTo>
                      <a:pt x="1075" y="552"/>
                    </a:lnTo>
                    <a:lnTo>
                      <a:pt x="1079" y="550"/>
                    </a:lnTo>
                    <a:lnTo>
                      <a:pt x="1084" y="548"/>
                    </a:lnTo>
                    <a:lnTo>
                      <a:pt x="1087" y="545"/>
                    </a:lnTo>
                    <a:lnTo>
                      <a:pt x="1089" y="543"/>
                    </a:lnTo>
                    <a:lnTo>
                      <a:pt x="1096" y="540"/>
                    </a:lnTo>
                    <a:lnTo>
                      <a:pt x="1101" y="540"/>
                    </a:lnTo>
                    <a:lnTo>
                      <a:pt x="1096" y="538"/>
                    </a:lnTo>
                    <a:lnTo>
                      <a:pt x="1091" y="540"/>
                    </a:lnTo>
                    <a:lnTo>
                      <a:pt x="1098" y="538"/>
                    </a:lnTo>
                    <a:lnTo>
                      <a:pt x="1108" y="538"/>
                    </a:lnTo>
                    <a:lnTo>
                      <a:pt x="1108" y="540"/>
                    </a:lnTo>
                    <a:lnTo>
                      <a:pt x="1108" y="543"/>
                    </a:lnTo>
                    <a:lnTo>
                      <a:pt x="1108" y="548"/>
                    </a:lnTo>
                    <a:lnTo>
                      <a:pt x="1108" y="550"/>
                    </a:lnTo>
                    <a:lnTo>
                      <a:pt x="1108" y="555"/>
                    </a:lnTo>
                    <a:lnTo>
                      <a:pt x="1110" y="550"/>
                    </a:lnTo>
                    <a:lnTo>
                      <a:pt x="1113" y="548"/>
                    </a:lnTo>
                    <a:lnTo>
                      <a:pt x="1117" y="548"/>
                    </a:lnTo>
                    <a:lnTo>
                      <a:pt x="1117" y="550"/>
                    </a:lnTo>
                    <a:lnTo>
                      <a:pt x="1127" y="552"/>
                    </a:lnTo>
                    <a:lnTo>
                      <a:pt x="1124" y="555"/>
                    </a:lnTo>
                    <a:lnTo>
                      <a:pt x="1127" y="557"/>
                    </a:lnTo>
                    <a:lnTo>
                      <a:pt x="1127" y="559"/>
                    </a:lnTo>
                    <a:lnTo>
                      <a:pt x="1129" y="559"/>
                    </a:lnTo>
                    <a:lnTo>
                      <a:pt x="1129" y="562"/>
                    </a:lnTo>
                    <a:lnTo>
                      <a:pt x="1127" y="562"/>
                    </a:lnTo>
                    <a:lnTo>
                      <a:pt x="1127" y="564"/>
                    </a:lnTo>
                    <a:lnTo>
                      <a:pt x="1120" y="562"/>
                    </a:lnTo>
                    <a:lnTo>
                      <a:pt x="1122" y="564"/>
                    </a:lnTo>
                    <a:lnTo>
                      <a:pt x="1124" y="564"/>
                    </a:lnTo>
                    <a:lnTo>
                      <a:pt x="1127" y="564"/>
                    </a:lnTo>
                    <a:lnTo>
                      <a:pt x="1127" y="566"/>
                    </a:lnTo>
                    <a:lnTo>
                      <a:pt x="1127" y="569"/>
                    </a:lnTo>
                    <a:lnTo>
                      <a:pt x="1127" y="574"/>
                    </a:lnTo>
                    <a:lnTo>
                      <a:pt x="1124" y="574"/>
                    </a:lnTo>
                    <a:lnTo>
                      <a:pt x="1129" y="576"/>
                    </a:lnTo>
                    <a:lnTo>
                      <a:pt x="1129" y="578"/>
                    </a:lnTo>
                    <a:lnTo>
                      <a:pt x="1124" y="578"/>
                    </a:lnTo>
                    <a:lnTo>
                      <a:pt x="1127" y="578"/>
                    </a:lnTo>
                    <a:close/>
                  </a:path>
                </a:pathLst>
              </a:custGeom>
              <a:grpFill/>
              <a:ln w="9525">
                <a:noFill/>
                <a:round/>
                <a:headEnd/>
                <a:tailEnd/>
              </a:ln>
            </p:spPr>
            <p:txBody>
              <a:bodyPr/>
              <a:lstStyle/>
              <a:p>
                <a:pPr>
                  <a:defRPr/>
                </a:pPr>
                <a:endParaRPr lang="en-US" sz="1200" kern="0">
                  <a:solidFill>
                    <a:srgbClr val="0096D6"/>
                  </a:solidFill>
                </a:endParaRPr>
              </a:p>
            </p:txBody>
          </p:sp>
          <p:sp>
            <p:nvSpPr>
              <p:cNvPr id="2301" name="Freeform 1278"/>
              <p:cNvSpPr>
                <a:spLocks/>
              </p:cNvSpPr>
              <p:nvPr/>
            </p:nvSpPr>
            <p:spPr bwMode="auto">
              <a:xfrm>
                <a:off x="1014" y="1214"/>
                <a:ext cx="1129" cy="781"/>
              </a:xfrm>
              <a:custGeom>
                <a:avLst/>
                <a:gdLst>
                  <a:gd name="T0" fmla="*/ 987 w 1129"/>
                  <a:gd name="T1" fmla="*/ 623 h 781"/>
                  <a:gd name="T2" fmla="*/ 1013 w 1129"/>
                  <a:gd name="T3" fmla="*/ 651 h 781"/>
                  <a:gd name="T4" fmla="*/ 1046 w 1129"/>
                  <a:gd name="T5" fmla="*/ 708 h 781"/>
                  <a:gd name="T6" fmla="*/ 1006 w 1129"/>
                  <a:gd name="T7" fmla="*/ 748 h 781"/>
                  <a:gd name="T8" fmla="*/ 1013 w 1129"/>
                  <a:gd name="T9" fmla="*/ 711 h 781"/>
                  <a:gd name="T10" fmla="*/ 928 w 1129"/>
                  <a:gd name="T11" fmla="*/ 720 h 781"/>
                  <a:gd name="T12" fmla="*/ 775 w 1129"/>
                  <a:gd name="T13" fmla="*/ 781 h 781"/>
                  <a:gd name="T14" fmla="*/ 794 w 1129"/>
                  <a:gd name="T15" fmla="*/ 729 h 781"/>
                  <a:gd name="T16" fmla="*/ 770 w 1129"/>
                  <a:gd name="T17" fmla="*/ 703 h 781"/>
                  <a:gd name="T18" fmla="*/ 699 w 1129"/>
                  <a:gd name="T19" fmla="*/ 649 h 781"/>
                  <a:gd name="T20" fmla="*/ 626 w 1129"/>
                  <a:gd name="T21" fmla="*/ 656 h 781"/>
                  <a:gd name="T22" fmla="*/ 231 w 1129"/>
                  <a:gd name="T23" fmla="*/ 640 h 781"/>
                  <a:gd name="T24" fmla="*/ 203 w 1129"/>
                  <a:gd name="T25" fmla="*/ 616 h 781"/>
                  <a:gd name="T26" fmla="*/ 182 w 1129"/>
                  <a:gd name="T27" fmla="*/ 597 h 781"/>
                  <a:gd name="T28" fmla="*/ 158 w 1129"/>
                  <a:gd name="T29" fmla="*/ 555 h 781"/>
                  <a:gd name="T30" fmla="*/ 146 w 1129"/>
                  <a:gd name="T31" fmla="*/ 498 h 781"/>
                  <a:gd name="T32" fmla="*/ 57 w 1129"/>
                  <a:gd name="T33" fmla="*/ 418 h 781"/>
                  <a:gd name="T34" fmla="*/ 35 w 1129"/>
                  <a:gd name="T35" fmla="*/ 111 h 781"/>
                  <a:gd name="T36" fmla="*/ 87 w 1129"/>
                  <a:gd name="T37" fmla="*/ 113 h 781"/>
                  <a:gd name="T38" fmla="*/ 149 w 1129"/>
                  <a:gd name="T39" fmla="*/ 70 h 781"/>
                  <a:gd name="T40" fmla="*/ 130 w 1129"/>
                  <a:gd name="T41" fmla="*/ 101 h 781"/>
                  <a:gd name="T42" fmla="*/ 198 w 1129"/>
                  <a:gd name="T43" fmla="*/ 103 h 781"/>
                  <a:gd name="T44" fmla="*/ 217 w 1129"/>
                  <a:gd name="T45" fmla="*/ 77 h 781"/>
                  <a:gd name="T46" fmla="*/ 286 w 1129"/>
                  <a:gd name="T47" fmla="*/ 106 h 781"/>
                  <a:gd name="T48" fmla="*/ 352 w 1129"/>
                  <a:gd name="T49" fmla="*/ 144 h 781"/>
                  <a:gd name="T50" fmla="*/ 392 w 1129"/>
                  <a:gd name="T51" fmla="*/ 162 h 781"/>
                  <a:gd name="T52" fmla="*/ 430 w 1129"/>
                  <a:gd name="T53" fmla="*/ 174 h 781"/>
                  <a:gd name="T54" fmla="*/ 446 w 1129"/>
                  <a:gd name="T55" fmla="*/ 148 h 781"/>
                  <a:gd name="T56" fmla="*/ 442 w 1129"/>
                  <a:gd name="T57" fmla="*/ 139 h 781"/>
                  <a:gd name="T58" fmla="*/ 468 w 1129"/>
                  <a:gd name="T59" fmla="*/ 127 h 781"/>
                  <a:gd name="T60" fmla="*/ 515 w 1129"/>
                  <a:gd name="T61" fmla="*/ 162 h 781"/>
                  <a:gd name="T62" fmla="*/ 579 w 1129"/>
                  <a:gd name="T63" fmla="*/ 158 h 781"/>
                  <a:gd name="T64" fmla="*/ 588 w 1129"/>
                  <a:gd name="T65" fmla="*/ 144 h 781"/>
                  <a:gd name="T66" fmla="*/ 605 w 1129"/>
                  <a:gd name="T67" fmla="*/ 151 h 781"/>
                  <a:gd name="T68" fmla="*/ 621 w 1129"/>
                  <a:gd name="T69" fmla="*/ 111 h 781"/>
                  <a:gd name="T70" fmla="*/ 591 w 1129"/>
                  <a:gd name="T71" fmla="*/ 42 h 781"/>
                  <a:gd name="T72" fmla="*/ 635 w 1129"/>
                  <a:gd name="T73" fmla="*/ 28 h 781"/>
                  <a:gd name="T74" fmla="*/ 643 w 1129"/>
                  <a:gd name="T75" fmla="*/ 92 h 781"/>
                  <a:gd name="T76" fmla="*/ 687 w 1129"/>
                  <a:gd name="T77" fmla="*/ 108 h 781"/>
                  <a:gd name="T78" fmla="*/ 744 w 1129"/>
                  <a:gd name="T79" fmla="*/ 125 h 781"/>
                  <a:gd name="T80" fmla="*/ 777 w 1129"/>
                  <a:gd name="T81" fmla="*/ 108 h 781"/>
                  <a:gd name="T82" fmla="*/ 789 w 1129"/>
                  <a:gd name="T83" fmla="*/ 181 h 781"/>
                  <a:gd name="T84" fmla="*/ 730 w 1129"/>
                  <a:gd name="T85" fmla="*/ 205 h 781"/>
                  <a:gd name="T86" fmla="*/ 716 w 1129"/>
                  <a:gd name="T87" fmla="*/ 248 h 781"/>
                  <a:gd name="T88" fmla="*/ 666 w 1129"/>
                  <a:gd name="T89" fmla="*/ 300 h 781"/>
                  <a:gd name="T90" fmla="*/ 652 w 1129"/>
                  <a:gd name="T91" fmla="*/ 295 h 781"/>
                  <a:gd name="T92" fmla="*/ 628 w 1129"/>
                  <a:gd name="T93" fmla="*/ 344 h 781"/>
                  <a:gd name="T94" fmla="*/ 640 w 1129"/>
                  <a:gd name="T95" fmla="*/ 460 h 781"/>
                  <a:gd name="T96" fmla="*/ 768 w 1129"/>
                  <a:gd name="T97" fmla="*/ 517 h 781"/>
                  <a:gd name="T98" fmla="*/ 810 w 1129"/>
                  <a:gd name="T99" fmla="*/ 597 h 781"/>
                  <a:gd name="T100" fmla="*/ 810 w 1129"/>
                  <a:gd name="T101" fmla="*/ 531 h 781"/>
                  <a:gd name="T102" fmla="*/ 841 w 1129"/>
                  <a:gd name="T103" fmla="*/ 406 h 781"/>
                  <a:gd name="T104" fmla="*/ 836 w 1129"/>
                  <a:gd name="T105" fmla="*/ 351 h 781"/>
                  <a:gd name="T106" fmla="*/ 902 w 1129"/>
                  <a:gd name="T107" fmla="*/ 347 h 781"/>
                  <a:gd name="T108" fmla="*/ 938 w 1129"/>
                  <a:gd name="T109" fmla="*/ 373 h 781"/>
                  <a:gd name="T110" fmla="*/ 947 w 1129"/>
                  <a:gd name="T111" fmla="*/ 420 h 781"/>
                  <a:gd name="T112" fmla="*/ 971 w 1129"/>
                  <a:gd name="T113" fmla="*/ 441 h 781"/>
                  <a:gd name="T114" fmla="*/ 1013 w 1129"/>
                  <a:gd name="T115" fmla="*/ 396 h 781"/>
                  <a:gd name="T116" fmla="*/ 1032 w 1129"/>
                  <a:gd name="T117" fmla="*/ 427 h 781"/>
                  <a:gd name="T118" fmla="*/ 1046 w 1129"/>
                  <a:gd name="T119" fmla="*/ 462 h 781"/>
                  <a:gd name="T120" fmla="*/ 1065 w 1129"/>
                  <a:gd name="T121" fmla="*/ 512 h 781"/>
                  <a:gd name="T122" fmla="*/ 1079 w 1129"/>
                  <a:gd name="T123" fmla="*/ 540 h 781"/>
                  <a:gd name="T124" fmla="*/ 1110 w 1129"/>
                  <a:gd name="T125" fmla="*/ 550 h 7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781"/>
                  <a:gd name="T191" fmla="*/ 1129 w 1129"/>
                  <a:gd name="T192" fmla="*/ 781 h 7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781">
                    <a:moveTo>
                      <a:pt x="1127" y="578"/>
                    </a:moveTo>
                    <a:lnTo>
                      <a:pt x="1129" y="583"/>
                    </a:lnTo>
                    <a:lnTo>
                      <a:pt x="1124" y="588"/>
                    </a:lnTo>
                    <a:lnTo>
                      <a:pt x="1120" y="592"/>
                    </a:lnTo>
                    <a:lnTo>
                      <a:pt x="1117" y="597"/>
                    </a:lnTo>
                    <a:lnTo>
                      <a:pt x="1115" y="597"/>
                    </a:lnTo>
                    <a:lnTo>
                      <a:pt x="1113" y="597"/>
                    </a:lnTo>
                    <a:lnTo>
                      <a:pt x="1103" y="597"/>
                    </a:lnTo>
                    <a:lnTo>
                      <a:pt x="1094" y="602"/>
                    </a:lnTo>
                    <a:lnTo>
                      <a:pt x="1091" y="602"/>
                    </a:lnTo>
                    <a:lnTo>
                      <a:pt x="1087" y="607"/>
                    </a:lnTo>
                    <a:lnTo>
                      <a:pt x="1079" y="616"/>
                    </a:lnTo>
                    <a:lnTo>
                      <a:pt x="1077" y="618"/>
                    </a:lnTo>
                    <a:lnTo>
                      <a:pt x="1075" y="621"/>
                    </a:lnTo>
                    <a:lnTo>
                      <a:pt x="1072" y="623"/>
                    </a:lnTo>
                    <a:lnTo>
                      <a:pt x="1070" y="623"/>
                    </a:lnTo>
                    <a:lnTo>
                      <a:pt x="1070" y="621"/>
                    </a:lnTo>
                    <a:lnTo>
                      <a:pt x="1070" y="618"/>
                    </a:lnTo>
                    <a:lnTo>
                      <a:pt x="1068" y="621"/>
                    </a:lnTo>
                    <a:lnTo>
                      <a:pt x="1068" y="623"/>
                    </a:lnTo>
                    <a:lnTo>
                      <a:pt x="1051" y="625"/>
                    </a:lnTo>
                    <a:lnTo>
                      <a:pt x="1049" y="625"/>
                    </a:lnTo>
                    <a:lnTo>
                      <a:pt x="1049" y="623"/>
                    </a:lnTo>
                    <a:lnTo>
                      <a:pt x="1046" y="623"/>
                    </a:lnTo>
                    <a:lnTo>
                      <a:pt x="1032" y="623"/>
                    </a:lnTo>
                    <a:lnTo>
                      <a:pt x="1028" y="623"/>
                    </a:lnTo>
                    <a:lnTo>
                      <a:pt x="1013" y="621"/>
                    </a:lnTo>
                    <a:lnTo>
                      <a:pt x="1006" y="623"/>
                    </a:lnTo>
                    <a:lnTo>
                      <a:pt x="1002" y="623"/>
                    </a:lnTo>
                    <a:lnTo>
                      <a:pt x="997" y="623"/>
                    </a:lnTo>
                    <a:lnTo>
                      <a:pt x="994" y="623"/>
                    </a:lnTo>
                    <a:lnTo>
                      <a:pt x="992" y="623"/>
                    </a:lnTo>
                    <a:lnTo>
                      <a:pt x="990" y="623"/>
                    </a:lnTo>
                    <a:lnTo>
                      <a:pt x="987" y="623"/>
                    </a:lnTo>
                    <a:lnTo>
                      <a:pt x="987" y="625"/>
                    </a:lnTo>
                    <a:lnTo>
                      <a:pt x="985" y="625"/>
                    </a:lnTo>
                    <a:lnTo>
                      <a:pt x="983" y="625"/>
                    </a:lnTo>
                    <a:lnTo>
                      <a:pt x="983" y="628"/>
                    </a:lnTo>
                    <a:lnTo>
                      <a:pt x="978" y="633"/>
                    </a:lnTo>
                    <a:lnTo>
                      <a:pt x="976" y="642"/>
                    </a:lnTo>
                    <a:lnTo>
                      <a:pt x="966" y="642"/>
                    </a:lnTo>
                    <a:lnTo>
                      <a:pt x="964" y="644"/>
                    </a:lnTo>
                    <a:lnTo>
                      <a:pt x="961" y="644"/>
                    </a:lnTo>
                    <a:lnTo>
                      <a:pt x="961" y="647"/>
                    </a:lnTo>
                    <a:lnTo>
                      <a:pt x="957" y="651"/>
                    </a:lnTo>
                    <a:lnTo>
                      <a:pt x="954" y="651"/>
                    </a:lnTo>
                    <a:lnTo>
                      <a:pt x="947" y="663"/>
                    </a:lnTo>
                    <a:lnTo>
                      <a:pt x="945" y="663"/>
                    </a:lnTo>
                    <a:lnTo>
                      <a:pt x="942" y="666"/>
                    </a:lnTo>
                    <a:lnTo>
                      <a:pt x="942" y="668"/>
                    </a:lnTo>
                    <a:lnTo>
                      <a:pt x="938" y="677"/>
                    </a:lnTo>
                    <a:lnTo>
                      <a:pt x="935" y="680"/>
                    </a:lnTo>
                    <a:lnTo>
                      <a:pt x="924" y="689"/>
                    </a:lnTo>
                    <a:lnTo>
                      <a:pt x="924" y="692"/>
                    </a:lnTo>
                    <a:lnTo>
                      <a:pt x="928" y="689"/>
                    </a:lnTo>
                    <a:lnTo>
                      <a:pt x="931" y="689"/>
                    </a:lnTo>
                    <a:lnTo>
                      <a:pt x="931" y="687"/>
                    </a:lnTo>
                    <a:lnTo>
                      <a:pt x="954" y="661"/>
                    </a:lnTo>
                    <a:lnTo>
                      <a:pt x="957" y="661"/>
                    </a:lnTo>
                    <a:lnTo>
                      <a:pt x="959" y="659"/>
                    </a:lnTo>
                    <a:lnTo>
                      <a:pt x="985" y="644"/>
                    </a:lnTo>
                    <a:lnTo>
                      <a:pt x="999" y="642"/>
                    </a:lnTo>
                    <a:lnTo>
                      <a:pt x="1004" y="644"/>
                    </a:lnTo>
                    <a:lnTo>
                      <a:pt x="1013" y="649"/>
                    </a:lnTo>
                    <a:lnTo>
                      <a:pt x="1016" y="651"/>
                    </a:lnTo>
                    <a:lnTo>
                      <a:pt x="1013" y="651"/>
                    </a:lnTo>
                    <a:lnTo>
                      <a:pt x="1016" y="654"/>
                    </a:lnTo>
                    <a:lnTo>
                      <a:pt x="1016" y="659"/>
                    </a:lnTo>
                    <a:lnTo>
                      <a:pt x="1004" y="668"/>
                    </a:lnTo>
                    <a:lnTo>
                      <a:pt x="999" y="666"/>
                    </a:lnTo>
                    <a:lnTo>
                      <a:pt x="994" y="666"/>
                    </a:lnTo>
                    <a:lnTo>
                      <a:pt x="985" y="668"/>
                    </a:lnTo>
                    <a:lnTo>
                      <a:pt x="990" y="668"/>
                    </a:lnTo>
                    <a:lnTo>
                      <a:pt x="994" y="670"/>
                    </a:lnTo>
                    <a:lnTo>
                      <a:pt x="997" y="673"/>
                    </a:lnTo>
                    <a:lnTo>
                      <a:pt x="997" y="675"/>
                    </a:lnTo>
                    <a:lnTo>
                      <a:pt x="1004" y="670"/>
                    </a:lnTo>
                    <a:lnTo>
                      <a:pt x="1006" y="670"/>
                    </a:lnTo>
                    <a:lnTo>
                      <a:pt x="1006" y="673"/>
                    </a:lnTo>
                    <a:lnTo>
                      <a:pt x="1009" y="673"/>
                    </a:lnTo>
                    <a:lnTo>
                      <a:pt x="1009" y="675"/>
                    </a:lnTo>
                    <a:lnTo>
                      <a:pt x="1006" y="682"/>
                    </a:lnTo>
                    <a:lnTo>
                      <a:pt x="1002" y="685"/>
                    </a:lnTo>
                    <a:lnTo>
                      <a:pt x="1002" y="687"/>
                    </a:lnTo>
                    <a:lnTo>
                      <a:pt x="1004" y="685"/>
                    </a:lnTo>
                    <a:lnTo>
                      <a:pt x="1009" y="687"/>
                    </a:lnTo>
                    <a:lnTo>
                      <a:pt x="1006" y="692"/>
                    </a:lnTo>
                    <a:lnTo>
                      <a:pt x="1011" y="699"/>
                    </a:lnTo>
                    <a:lnTo>
                      <a:pt x="1013" y="701"/>
                    </a:lnTo>
                    <a:lnTo>
                      <a:pt x="1016" y="701"/>
                    </a:lnTo>
                    <a:lnTo>
                      <a:pt x="1020" y="703"/>
                    </a:lnTo>
                    <a:lnTo>
                      <a:pt x="1023" y="706"/>
                    </a:lnTo>
                    <a:lnTo>
                      <a:pt x="1020" y="706"/>
                    </a:lnTo>
                    <a:lnTo>
                      <a:pt x="1020" y="708"/>
                    </a:lnTo>
                    <a:lnTo>
                      <a:pt x="1035" y="711"/>
                    </a:lnTo>
                    <a:lnTo>
                      <a:pt x="1037" y="713"/>
                    </a:lnTo>
                    <a:lnTo>
                      <a:pt x="1042" y="713"/>
                    </a:lnTo>
                    <a:lnTo>
                      <a:pt x="1046" y="708"/>
                    </a:lnTo>
                    <a:lnTo>
                      <a:pt x="1046" y="711"/>
                    </a:lnTo>
                    <a:lnTo>
                      <a:pt x="1046" y="713"/>
                    </a:lnTo>
                    <a:lnTo>
                      <a:pt x="1049" y="713"/>
                    </a:lnTo>
                    <a:lnTo>
                      <a:pt x="1051" y="713"/>
                    </a:lnTo>
                    <a:lnTo>
                      <a:pt x="1054" y="713"/>
                    </a:lnTo>
                    <a:lnTo>
                      <a:pt x="1056" y="718"/>
                    </a:lnTo>
                    <a:lnTo>
                      <a:pt x="1054" y="718"/>
                    </a:lnTo>
                    <a:lnTo>
                      <a:pt x="1054" y="720"/>
                    </a:lnTo>
                    <a:lnTo>
                      <a:pt x="1058" y="720"/>
                    </a:lnTo>
                    <a:lnTo>
                      <a:pt x="1056" y="720"/>
                    </a:lnTo>
                    <a:lnTo>
                      <a:pt x="1054" y="722"/>
                    </a:lnTo>
                    <a:lnTo>
                      <a:pt x="1051" y="722"/>
                    </a:lnTo>
                    <a:lnTo>
                      <a:pt x="1042" y="727"/>
                    </a:lnTo>
                    <a:lnTo>
                      <a:pt x="1039" y="727"/>
                    </a:lnTo>
                    <a:lnTo>
                      <a:pt x="1039" y="729"/>
                    </a:lnTo>
                    <a:lnTo>
                      <a:pt x="1037" y="729"/>
                    </a:lnTo>
                    <a:lnTo>
                      <a:pt x="1035" y="729"/>
                    </a:lnTo>
                    <a:lnTo>
                      <a:pt x="1032" y="732"/>
                    </a:lnTo>
                    <a:lnTo>
                      <a:pt x="1032" y="729"/>
                    </a:lnTo>
                    <a:lnTo>
                      <a:pt x="1028" y="732"/>
                    </a:lnTo>
                    <a:lnTo>
                      <a:pt x="1025" y="732"/>
                    </a:lnTo>
                    <a:lnTo>
                      <a:pt x="1025" y="734"/>
                    </a:lnTo>
                    <a:lnTo>
                      <a:pt x="1025" y="737"/>
                    </a:lnTo>
                    <a:lnTo>
                      <a:pt x="1023" y="737"/>
                    </a:lnTo>
                    <a:lnTo>
                      <a:pt x="1020" y="734"/>
                    </a:lnTo>
                    <a:lnTo>
                      <a:pt x="1020" y="732"/>
                    </a:lnTo>
                    <a:lnTo>
                      <a:pt x="1018" y="737"/>
                    </a:lnTo>
                    <a:lnTo>
                      <a:pt x="1018" y="734"/>
                    </a:lnTo>
                    <a:lnTo>
                      <a:pt x="1016" y="737"/>
                    </a:lnTo>
                    <a:lnTo>
                      <a:pt x="1016" y="739"/>
                    </a:lnTo>
                    <a:lnTo>
                      <a:pt x="1013" y="741"/>
                    </a:lnTo>
                    <a:lnTo>
                      <a:pt x="1009" y="746"/>
                    </a:lnTo>
                    <a:lnTo>
                      <a:pt x="1006" y="748"/>
                    </a:lnTo>
                    <a:lnTo>
                      <a:pt x="1006" y="751"/>
                    </a:lnTo>
                    <a:lnTo>
                      <a:pt x="1004" y="748"/>
                    </a:lnTo>
                    <a:lnTo>
                      <a:pt x="1002" y="751"/>
                    </a:lnTo>
                    <a:lnTo>
                      <a:pt x="1002" y="753"/>
                    </a:lnTo>
                    <a:lnTo>
                      <a:pt x="999" y="753"/>
                    </a:lnTo>
                    <a:lnTo>
                      <a:pt x="997" y="753"/>
                    </a:lnTo>
                    <a:lnTo>
                      <a:pt x="997" y="751"/>
                    </a:lnTo>
                    <a:lnTo>
                      <a:pt x="994" y="748"/>
                    </a:lnTo>
                    <a:lnTo>
                      <a:pt x="992" y="748"/>
                    </a:lnTo>
                    <a:lnTo>
                      <a:pt x="992" y="741"/>
                    </a:lnTo>
                    <a:lnTo>
                      <a:pt x="992" y="739"/>
                    </a:lnTo>
                    <a:lnTo>
                      <a:pt x="994" y="734"/>
                    </a:lnTo>
                    <a:lnTo>
                      <a:pt x="990" y="737"/>
                    </a:lnTo>
                    <a:lnTo>
                      <a:pt x="992" y="734"/>
                    </a:lnTo>
                    <a:lnTo>
                      <a:pt x="994" y="732"/>
                    </a:lnTo>
                    <a:lnTo>
                      <a:pt x="997" y="732"/>
                    </a:lnTo>
                    <a:lnTo>
                      <a:pt x="999" y="732"/>
                    </a:lnTo>
                    <a:lnTo>
                      <a:pt x="999" y="729"/>
                    </a:lnTo>
                    <a:lnTo>
                      <a:pt x="1013" y="720"/>
                    </a:lnTo>
                    <a:lnTo>
                      <a:pt x="1013" y="722"/>
                    </a:lnTo>
                    <a:lnTo>
                      <a:pt x="1016" y="722"/>
                    </a:lnTo>
                    <a:lnTo>
                      <a:pt x="1018" y="725"/>
                    </a:lnTo>
                    <a:lnTo>
                      <a:pt x="1020" y="722"/>
                    </a:lnTo>
                    <a:lnTo>
                      <a:pt x="1023" y="720"/>
                    </a:lnTo>
                    <a:lnTo>
                      <a:pt x="1028" y="720"/>
                    </a:lnTo>
                    <a:lnTo>
                      <a:pt x="1028" y="718"/>
                    </a:lnTo>
                    <a:lnTo>
                      <a:pt x="1020" y="720"/>
                    </a:lnTo>
                    <a:lnTo>
                      <a:pt x="1013" y="718"/>
                    </a:lnTo>
                    <a:lnTo>
                      <a:pt x="1011" y="720"/>
                    </a:lnTo>
                    <a:lnTo>
                      <a:pt x="1009" y="720"/>
                    </a:lnTo>
                    <a:lnTo>
                      <a:pt x="1009" y="718"/>
                    </a:lnTo>
                    <a:lnTo>
                      <a:pt x="1013" y="711"/>
                    </a:lnTo>
                    <a:lnTo>
                      <a:pt x="1011" y="708"/>
                    </a:lnTo>
                    <a:lnTo>
                      <a:pt x="1009" y="713"/>
                    </a:lnTo>
                    <a:lnTo>
                      <a:pt x="1006" y="713"/>
                    </a:lnTo>
                    <a:lnTo>
                      <a:pt x="997" y="720"/>
                    </a:lnTo>
                    <a:lnTo>
                      <a:pt x="994" y="720"/>
                    </a:lnTo>
                    <a:lnTo>
                      <a:pt x="992" y="720"/>
                    </a:lnTo>
                    <a:lnTo>
                      <a:pt x="990" y="722"/>
                    </a:lnTo>
                    <a:lnTo>
                      <a:pt x="983" y="725"/>
                    </a:lnTo>
                    <a:lnTo>
                      <a:pt x="980" y="722"/>
                    </a:lnTo>
                    <a:lnTo>
                      <a:pt x="978" y="722"/>
                    </a:lnTo>
                    <a:lnTo>
                      <a:pt x="976" y="722"/>
                    </a:lnTo>
                    <a:lnTo>
                      <a:pt x="973" y="722"/>
                    </a:lnTo>
                    <a:lnTo>
                      <a:pt x="971" y="720"/>
                    </a:lnTo>
                    <a:lnTo>
                      <a:pt x="971" y="715"/>
                    </a:lnTo>
                    <a:lnTo>
                      <a:pt x="968" y="713"/>
                    </a:lnTo>
                    <a:lnTo>
                      <a:pt x="968" y="687"/>
                    </a:lnTo>
                    <a:lnTo>
                      <a:pt x="961" y="682"/>
                    </a:lnTo>
                    <a:lnTo>
                      <a:pt x="959" y="685"/>
                    </a:lnTo>
                    <a:lnTo>
                      <a:pt x="954" y="685"/>
                    </a:lnTo>
                    <a:lnTo>
                      <a:pt x="952" y="685"/>
                    </a:lnTo>
                    <a:lnTo>
                      <a:pt x="950" y="682"/>
                    </a:lnTo>
                    <a:lnTo>
                      <a:pt x="950" y="680"/>
                    </a:lnTo>
                    <a:lnTo>
                      <a:pt x="947" y="680"/>
                    </a:lnTo>
                    <a:lnTo>
                      <a:pt x="945" y="680"/>
                    </a:lnTo>
                    <a:lnTo>
                      <a:pt x="935" y="706"/>
                    </a:lnTo>
                    <a:lnTo>
                      <a:pt x="933" y="715"/>
                    </a:lnTo>
                    <a:lnTo>
                      <a:pt x="931" y="718"/>
                    </a:lnTo>
                    <a:lnTo>
                      <a:pt x="931" y="720"/>
                    </a:lnTo>
                    <a:lnTo>
                      <a:pt x="928" y="720"/>
                    </a:lnTo>
                    <a:lnTo>
                      <a:pt x="928" y="722"/>
                    </a:lnTo>
                    <a:lnTo>
                      <a:pt x="926" y="720"/>
                    </a:lnTo>
                    <a:lnTo>
                      <a:pt x="924" y="722"/>
                    </a:lnTo>
                    <a:lnTo>
                      <a:pt x="921" y="722"/>
                    </a:lnTo>
                    <a:lnTo>
                      <a:pt x="919" y="722"/>
                    </a:lnTo>
                    <a:lnTo>
                      <a:pt x="919" y="727"/>
                    </a:lnTo>
                    <a:lnTo>
                      <a:pt x="872" y="727"/>
                    </a:lnTo>
                    <a:lnTo>
                      <a:pt x="865" y="732"/>
                    </a:lnTo>
                    <a:lnTo>
                      <a:pt x="862" y="734"/>
                    </a:lnTo>
                    <a:lnTo>
                      <a:pt x="860" y="739"/>
                    </a:lnTo>
                    <a:lnTo>
                      <a:pt x="848" y="744"/>
                    </a:lnTo>
                    <a:lnTo>
                      <a:pt x="846" y="741"/>
                    </a:lnTo>
                    <a:lnTo>
                      <a:pt x="843" y="741"/>
                    </a:lnTo>
                    <a:lnTo>
                      <a:pt x="843" y="744"/>
                    </a:lnTo>
                    <a:lnTo>
                      <a:pt x="846" y="746"/>
                    </a:lnTo>
                    <a:lnTo>
                      <a:pt x="843" y="746"/>
                    </a:lnTo>
                    <a:lnTo>
                      <a:pt x="831" y="746"/>
                    </a:lnTo>
                    <a:lnTo>
                      <a:pt x="817" y="748"/>
                    </a:lnTo>
                    <a:lnTo>
                      <a:pt x="810" y="758"/>
                    </a:lnTo>
                    <a:lnTo>
                      <a:pt x="815" y="760"/>
                    </a:lnTo>
                    <a:lnTo>
                      <a:pt x="820" y="758"/>
                    </a:lnTo>
                    <a:lnTo>
                      <a:pt x="822" y="765"/>
                    </a:lnTo>
                    <a:lnTo>
                      <a:pt x="810" y="765"/>
                    </a:lnTo>
                    <a:lnTo>
                      <a:pt x="803" y="767"/>
                    </a:lnTo>
                    <a:lnTo>
                      <a:pt x="801" y="770"/>
                    </a:lnTo>
                    <a:lnTo>
                      <a:pt x="791" y="770"/>
                    </a:lnTo>
                    <a:lnTo>
                      <a:pt x="787" y="772"/>
                    </a:lnTo>
                    <a:lnTo>
                      <a:pt x="784" y="772"/>
                    </a:lnTo>
                    <a:lnTo>
                      <a:pt x="784" y="774"/>
                    </a:lnTo>
                    <a:lnTo>
                      <a:pt x="782" y="774"/>
                    </a:lnTo>
                    <a:lnTo>
                      <a:pt x="780" y="777"/>
                    </a:lnTo>
                    <a:lnTo>
                      <a:pt x="775" y="781"/>
                    </a:lnTo>
                    <a:lnTo>
                      <a:pt x="770" y="781"/>
                    </a:lnTo>
                    <a:lnTo>
                      <a:pt x="765" y="781"/>
                    </a:lnTo>
                    <a:lnTo>
                      <a:pt x="765" y="779"/>
                    </a:lnTo>
                    <a:lnTo>
                      <a:pt x="768" y="774"/>
                    </a:lnTo>
                    <a:lnTo>
                      <a:pt x="770" y="774"/>
                    </a:lnTo>
                    <a:lnTo>
                      <a:pt x="772" y="774"/>
                    </a:lnTo>
                    <a:lnTo>
                      <a:pt x="775" y="774"/>
                    </a:lnTo>
                    <a:lnTo>
                      <a:pt x="775" y="772"/>
                    </a:lnTo>
                    <a:lnTo>
                      <a:pt x="772" y="772"/>
                    </a:lnTo>
                    <a:lnTo>
                      <a:pt x="772" y="770"/>
                    </a:lnTo>
                    <a:lnTo>
                      <a:pt x="775" y="760"/>
                    </a:lnTo>
                    <a:lnTo>
                      <a:pt x="777" y="762"/>
                    </a:lnTo>
                    <a:lnTo>
                      <a:pt x="777" y="760"/>
                    </a:lnTo>
                    <a:lnTo>
                      <a:pt x="780" y="758"/>
                    </a:lnTo>
                    <a:lnTo>
                      <a:pt x="782" y="758"/>
                    </a:lnTo>
                    <a:lnTo>
                      <a:pt x="782" y="755"/>
                    </a:lnTo>
                    <a:lnTo>
                      <a:pt x="784" y="741"/>
                    </a:lnTo>
                    <a:lnTo>
                      <a:pt x="789" y="732"/>
                    </a:lnTo>
                    <a:lnTo>
                      <a:pt x="789" y="729"/>
                    </a:lnTo>
                    <a:lnTo>
                      <a:pt x="787" y="722"/>
                    </a:lnTo>
                    <a:lnTo>
                      <a:pt x="784" y="722"/>
                    </a:lnTo>
                    <a:lnTo>
                      <a:pt x="784" y="720"/>
                    </a:lnTo>
                    <a:lnTo>
                      <a:pt x="789" y="722"/>
                    </a:lnTo>
                    <a:lnTo>
                      <a:pt x="791" y="727"/>
                    </a:lnTo>
                    <a:lnTo>
                      <a:pt x="794" y="727"/>
                    </a:lnTo>
                    <a:lnTo>
                      <a:pt x="794" y="729"/>
                    </a:lnTo>
                    <a:lnTo>
                      <a:pt x="794" y="734"/>
                    </a:lnTo>
                    <a:lnTo>
                      <a:pt x="796" y="732"/>
                    </a:lnTo>
                    <a:lnTo>
                      <a:pt x="798" y="734"/>
                    </a:lnTo>
                    <a:lnTo>
                      <a:pt x="803" y="734"/>
                    </a:lnTo>
                    <a:lnTo>
                      <a:pt x="805" y="734"/>
                    </a:lnTo>
                    <a:lnTo>
                      <a:pt x="808" y="734"/>
                    </a:lnTo>
                    <a:lnTo>
                      <a:pt x="808" y="732"/>
                    </a:lnTo>
                    <a:lnTo>
                      <a:pt x="805" y="729"/>
                    </a:lnTo>
                    <a:lnTo>
                      <a:pt x="808" y="729"/>
                    </a:lnTo>
                    <a:lnTo>
                      <a:pt x="810" y="729"/>
                    </a:lnTo>
                    <a:lnTo>
                      <a:pt x="810" y="727"/>
                    </a:lnTo>
                    <a:lnTo>
                      <a:pt x="808" y="727"/>
                    </a:lnTo>
                    <a:lnTo>
                      <a:pt x="805" y="725"/>
                    </a:lnTo>
                    <a:lnTo>
                      <a:pt x="808" y="722"/>
                    </a:lnTo>
                    <a:lnTo>
                      <a:pt x="805" y="720"/>
                    </a:lnTo>
                    <a:lnTo>
                      <a:pt x="803" y="718"/>
                    </a:lnTo>
                    <a:lnTo>
                      <a:pt x="801" y="718"/>
                    </a:lnTo>
                    <a:lnTo>
                      <a:pt x="798" y="715"/>
                    </a:lnTo>
                    <a:lnTo>
                      <a:pt x="798" y="711"/>
                    </a:lnTo>
                    <a:lnTo>
                      <a:pt x="789" y="708"/>
                    </a:lnTo>
                    <a:lnTo>
                      <a:pt x="787" y="708"/>
                    </a:lnTo>
                    <a:lnTo>
                      <a:pt x="787" y="706"/>
                    </a:lnTo>
                    <a:lnTo>
                      <a:pt x="782" y="706"/>
                    </a:lnTo>
                    <a:lnTo>
                      <a:pt x="775" y="706"/>
                    </a:lnTo>
                    <a:lnTo>
                      <a:pt x="775" y="703"/>
                    </a:lnTo>
                    <a:lnTo>
                      <a:pt x="772" y="706"/>
                    </a:lnTo>
                    <a:lnTo>
                      <a:pt x="770" y="703"/>
                    </a:lnTo>
                    <a:lnTo>
                      <a:pt x="768" y="703"/>
                    </a:lnTo>
                    <a:lnTo>
                      <a:pt x="765" y="703"/>
                    </a:lnTo>
                    <a:lnTo>
                      <a:pt x="756" y="701"/>
                    </a:lnTo>
                    <a:lnTo>
                      <a:pt x="754" y="701"/>
                    </a:lnTo>
                    <a:lnTo>
                      <a:pt x="751" y="701"/>
                    </a:lnTo>
                    <a:lnTo>
                      <a:pt x="751" y="696"/>
                    </a:lnTo>
                    <a:lnTo>
                      <a:pt x="749" y="696"/>
                    </a:lnTo>
                    <a:lnTo>
                      <a:pt x="749" y="699"/>
                    </a:lnTo>
                    <a:lnTo>
                      <a:pt x="746" y="699"/>
                    </a:lnTo>
                    <a:lnTo>
                      <a:pt x="746" y="696"/>
                    </a:lnTo>
                    <a:lnTo>
                      <a:pt x="746" y="694"/>
                    </a:lnTo>
                    <a:lnTo>
                      <a:pt x="746" y="692"/>
                    </a:lnTo>
                    <a:lnTo>
                      <a:pt x="749" y="692"/>
                    </a:lnTo>
                    <a:lnTo>
                      <a:pt x="744" y="689"/>
                    </a:lnTo>
                    <a:lnTo>
                      <a:pt x="744" y="685"/>
                    </a:lnTo>
                    <a:lnTo>
                      <a:pt x="744" y="682"/>
                    </a:lnTo>
                    <a:lnTo>
                      <a:pt x="742" y="677"/>
                    </a:lnTo>
                    <a:lnTo>
                      <a:pt x="742" y="675"/>
                    </a:lnTo>
                    <a:lnTo>
                      <a:pt x="742" y="668"/>
                    </a:lnTo>
                    <a:lnTo>
                      <a:pt x="730" y="670"/>
                    </a:lnTo>
                    <a:lnTo>
                      <a:pt x="728" y="668"/>
                    </a:lnTo>
                    <a:lnTo>
                      <a:pt x="723" y="654"/>
                    </a:lnTo>
                    <a:lnTo>
                      <a:pt x="720" y="654"/>
                    </a:lnTo>
                    <a:lnTo>
                      <a:pt x="716" y="654"/>
                    </a:lnTo>
                    <a:lnTo>
                      <a:pt x="713" y="654"/>
                    </a:lnTo>
                    <a:lnTo>
                      <a:pt x="713" y="663"/>
                    </a:lnTo>
                    <a:lnTo>
                      <a:pt x="709" y="651"/>
                    </a:lnTo>
                    <a:lnTo>
                      <a:pt x="699" y="649"/>
                    </a:lnTo>
                    <a:lnTo>
                      <a:pt x="699" y="651"/>
                    </a:lnTo>
                    <a:lnTo>
                      <a:pt x="699" y="656"/>
                    </a:lnTo>
                    <a:lnTo>
                      <a:pt x="697" y="656"/>
                    </a:lnTo>
                    <a:lnTo>
                      <a:pt x="694" y="659"/>
                    </a:lnTo>
                    <a:lnTo>
                      <a:pt x="694" y="661"/>
                    </a:lnTo>
                    <a:lnTo>
                      <a:pt x="694" y="659"/>
                    </a:lnTo>
                    <a:lnTo>
                      <a:pt x="694" y="654"/>
                    </a:lnTo>
                    <a:lnTo>
                      <a:pt x="694" y="651"/>
                    </a:lnTo>
                    <a:lnTo>
                      <a:pt x="692" y="661"/>
                    </a:lnTo>
                    <a:lnTo>
                      <a:pt x="690" y="661"/>
                    </a:lnTo>
                    <a:lnTo>
                      <a:pt x="690" y="656"/>
                    </a:lnTo>
                    <a:lnTo>
                      <a:pt x="685" y="661"/>
                    </a:lnTo>
                    <a:lnTo>
                      <a:pt x="685" y="666"/>
                    </a:lnTo>
                    <a:lnTo>
                      <a:pt x="683" y="666"/>
                    </a:lnTo>
                    <a:lnTo>
                      <a:pt x="678" y="668"/>
                    </a:lnTo>
                    <a:lnTo>
                      <a:pt x="676" y="668"/>
                    </a:lnTo>
                    <a:lnTo>
                      <a:pt x="673" y="668"/>
                    </a:lnTo>
                    <a:lnTo>
                      <a:pt x="666" y="668"/>
                    </a:lnTo>
                    <a:lnTo>
                      <a:pt x="664" y="666"/>
                    </a:lnTo>
                    <a:lnTo>
                      <a:pt x="661" y="666"/>
                    </a:lnTo>
                    <a:lnTo>
                      <a:pt x="657" y="668"/>
                    </a:lnTo>
                    <a:lnTo>
                      <a:pt x="654" y="666"/>
                    </a:lnTo>
                    <a:lnTo>
                      <a:pt x="652" y="663"/>
                    </a:lnTo>
                    <a:lnTo>
                      <a:pt x="643" y="661"/>
                    </a:lnTo>
                    <a:lnTo>
                      <a:pt x="643" y="659"/>
                    </a:lnTo>
                    <a:lnTo>
                      <a:pt x="638" y="656"/>
                    </a:lnTo>
                    <a:lnTo>
                      <a:pt x="631" y="656"/>
                    </a:lnTo>
                    <a:lnTo>
                      <a:pt x="628" y="656"/>
                    </a:lnTo>
                    <a:lnTo>
                      <a:pt x="626" y="656"/>
                    </a:lnTo>
                    <a:lnTo>
                      <a:pt x="624" y="656"/>
                    </a:lnTo>
                    <a:lnTo>
                      <a:pt x="619" y="654"/>
                    </a:lnTo>
                    <a:lnTo>
                      <a:pt x="617" y="654"/>
                    </a:lnTo>
                    <a:lnTo>
                      <a:pt x="614" y="654"/>
                    </a:lnTo>
                    <a:lnTo>
                      <a:pt x="612" y="649"/>
                    </a:lnTo>
                    <a:lnTo>
                      <a:pt x="609" y="642"/>
                    </a:lnTo>
                    <a:lnTo>
                      <a:pt x="607" y="640"/>
                    </a:lnTo>
                    <a:lnTo>
                      <a:pt x="607" y="649"/>
                    </a:lnTo>
                    <a:lnTo>
                      <a:pt x="241" y="649"/>
                    </a:lnTo>
                    <a:lnTo>
                      <a:pt x="241" y="647"/>
                    </a:lnTo>
                    <a:lnTo>
                      <a:pt x="239" y="647"/>
                    </a:lnTo>
                    <a:lnTo>
                      <a:pt x="241" y="644"/>
                    </a:lnTo>
                    <a:lnTo>
                      <a:pt x="243" y="644"/>
                    </a:lnTo>
                    <a:lnTo>
                      <a:pt x="243" y="642"/>
                    </a:lnTo>
                    <a:lnTo>
                      <a:pt x="241" y="642"/>
                    </a:lnTo>
                    <a:lnTo>
                      <a:pt x="239" y="644"/>
                    </a:lnTo>
                    <a:lnTo>
                      <a:pt x="236" y="644"/>
                    </a:lnTo>
                    <a:lnTo>
                      <a:pt x="236" y="642"/>
                    </a:lnTo>
                    <a:lnTo>
                      <a:pt x="236" y="640"/>
                    </a:lnTo>
                    <a:lnTo>
                      <a:pt x="236" y="635"/>
                    </a:lnTo>
                    <a:lnTo>
                      <a:pt x="234" y="635"/>
                    </a:lnTo>
                    <a:lnTo>
                      <a:pt x="234" y="637"/>
                    </a:lnTo>
                    <a:lnTo>
                      <a:pt x="231" y="640"/>
                    </a:lnTo>
                    <a:lnTo>
                      <a:pt x="229" y="640"/>
                    </a:lnTo>
                    <a:lnTo>
                      <a:pt x="229" y="637"/>
                    </a:lnTo>
                    <a:lnTo>
                      <a:pt x="229" y="635"/>
                    </a:lnTo>
                    <a:lnTo>
                      <a:pt x="229" y="633"/>
                    </a:lnTo>
                    <a:lnTo>
                      <a:pt x="227" y="633"/>
                    </a:lnTo>
                    <a:lnTo>
                      <a:pt x="227" y="630"/>
                    </a:lnTo>
                    <a:lnTo>
                      <a:pt x="227" y="628"/>
                    </a:lnTo>
                    <a:lnTo>
                      <a:pt x="224" y="628"/>
                    </a:lnTo>
                    <a:lnTo>
                      <a:pt x="227" y="630"/>
                    </a:lnTo>
                    <a:lnTo>
                      <a:pt x="224" y="630"/>
                    </a:lnTo>
                    <a:lnTo>
                      <a:pt x="224" y="633"/>
                    </a:lnTo>
                    <a:lnTo>
                      <a:pt x="222" y="633"/>
                    </a:lnTo>
                    <a:lnTo>
                      <a:pt x="220" y="633"/>
                    </a:lnTo>
                    <a:lnTo>
                      <a:pt x="217" y="630"/>
                    </a:lnTo>
                    <a:lnTo>
                      <a:pt x="215" y="625"/>
                    </a:lnTo>
                    <a:lnTo>
                      <a:pt x="217" y="625"/>
                    </a:lnTo>
                    <a:lnTo>
                      <a:pt x="217" y="623"/>
                    </a:lnTo>
                    <a:lnTo>
                      <a:pt x="215" y="621"/>
                    </a:lnTo>
                    <a:lnTo>
                      <a:pt x="217" y="618"/>
                    </a:lnTo>
                    <a:lnTo>
                      <a:pt x="215" y="618"/>
                    </a:lnTo>
                    <a:lnTo>
                      <a:pt x="215" y="621"/>
                    </a:lnTo>
                    <a:lnTo>
                      <a:pt x="213" y="621"/>
                    </a:lnTo>
                    <a:lnTo>
                      <a:pt x="213" y="618"/>
                    </a:lnTo>
                    <a:lnTo>
                      <a:pt x="213" y="616"/>
                    </a:lnTo>
                    <a:lnTo>
                      <a:pt x="210" y="616"/>
                    </a:lnTo>
                    <a:lnTo>
                      <a:pt x="208" y="618"/>
                    </a:lnTo>
                    <a:lnTo>
                      <a:pt x="206" y="618"/>
                    </a:lnTo>
                    <a:lnTo>
                      <a:pt x="203" y="616"/>
                    </a:lnTo>
                    <a:lnTo>
                      <a:pt x="203" y="618"/>
                    </a:lnTo>
                    <a:lnTo>
                      <a:pt x="201" y="618"/>
                    </a:lnTo>
                    <a:lnTo>
                      <a:pt x="194" y="616"/>
                    </a:lnTo>
                    <a:lnTo>
                      <a:pt x="191" y="616"/>
                    </a:lnTo>
                    <a:lnTo>
                      <a:pt x="198" y="614"/>
                    </a:lnTo>
                    <a:lnTo>
                      <a:pt x="196" y="614"/>
                    </a:lnTo>
                    <a:lnTo>
                      <a:pt x="196" y="611"/>
                    </a:lnTo>
                    <a:lnTo>
                      <a:pt x="194" y="611"/>
                    </a:lnTo>
                    <a:lnTo>
                      <a:pt x="194" y="609"/>
                    </a:lnTo>
                    <a:lnTo>
                      <a:pt x="196" y="609"/>
                    </a:lnTo>
                    <a:lnTo>
                      <a:pt x="191" y="607"/>
                    </a:lnTo>
                    <a:lnTo>
                      <a:pt x="189" y="609"/>
                    </a:lnTo>
                    <a:lnTo>
                      <a:pt x="184" y="607"/>
                    </a:lnTo>
                    <a:lnTo>
                      <a:pt x="184" y="609"/>
                    </a:lnTo>
                    <a:lnTo>
                      <a:pt x="177" y="607"/>
                    </a:lnTo>
                    <a:lnTo>
                      <a:pt x="177" y="604"/>
                    </a:lnTo>
                    <a:lnTo>
                      <a:pt x="175" y="604"/>
                    </a:lnTo>
                    <a:lnTo>
                      <a:pt x="175" y="602"/>
                    </a:lnTo>
                    <a:lnTo>
                      <a:pt x="177" y="602"/>
                    </a:lnTo>
                    <a:lnTo>
                      <a:pt x="180" y="602"/>
                    </a:lnTo>
                    <a:lnTo>
                      <a:pt x="180" y="599"/>
                    </a:lnTo>
                    <a:lnTo>
                      <a:pt x="177" y="599"/>
                    </a:lnTo>
                    <a:lnTo>
                      <a:pt x="175" y="599"/>
                    </a:lnTo>
                    <a:lnTo>
                      <a:pt x="180" y="597"/>
                    </a:lnTo>
                    <a:lnTo>
                      <a:pt x="182" y="597"/>
                    </a:lnTo>
                    <a:lnTo>
                      <a:pt x="180" y="597"/>
                    </a:lnTo>
                    <a:lnTo>
                      <a:pt x="180" y="595"/>
                    </a:lnTo>
                    <a:lnTo>
                      <a:pt x="180" y="592"/>
                    </a:lnTo>
                    <a:lnTo>
                      <a:pt x="177" y="595"/>
                    </a:lnTo>
                    <a:lnTo>
                      <a:pt x="175" y="595"/>
                    </a:lnTo>
                    <a:lnTo>
                      <a:pt x="175" y="590"/>
                    </a:lnTo>
                    <a:lnTo>
                      <a:pt x="175" y="588"/>
                    </a:lnTo>
                    <a:lnTo>
                      <a:pt x="175" y="585"/>
                    </a:lnTo>
                    <a:lnTo>
                      <a:pt x="175" y="581"/>
                    </a:lnTo>
                    <a:lnTo>
                      <a:pt x="172" y="581"/>
                    </a:lnTo>
                    <a:lnTo>
                      <a:pt x="172" y="578"/>
                    </a:lnTo>
                    <a:lnTo>
                      <a:pt x="172" y="576"/>
                    </a:lnTo>
                    <a:lnTo>
                      <a:pt x="170" y="578"/>
                    </a:lnTo>
                    <a:lnTo>
                      <a:pt x="168" y="578"/>
                    </a:lnTo>
                    <a:lnTo>
                      <a:pt x="168" y="576"/>
                    </a:lnTo>
                    <a:lnTo>
                      <a:pt x="168" y="574"/>
                    </a:lnTo>
                    <a:lnTo>
                      <a:pt x="165" y="576"/>
                    </a:lnTo>
                    <a:lnTo>
                      <a:pt x="163" y="576"/>
                    </a:lnTo>
                    <a:lnTo>
                      <a:pt x="161" y="574"/>
                    </a:lnTo>
                    <a:lnTo>
                      <a:pt x="161" y="571"/>
                    </a:lnTo>
                    <a:lnTo>
                      <a:pt x="158" y="569"/>
                    </a:lnTo>
                    <a:lnTo>
                      <a:pt x="158" y="566"/>
                    </a:lnTo>
                    <a:lnTo>
                      <a:pt x="156" y="564"/>
                    </a:lnTo>
                    <a:lnTo>
                      <a:pt x="158" y="562"/>
                    </a:lnTo>
                    <a:lnTo>
                      <a:pt x="158" y="555"/>
                    </a:lnTo>
                    <a:lnTo>
                      <a:pt x="156" y="555"/>
                    </a:lnTo>
                    <a:lnTo>
                      <a:pt x="154" y="555"/>
                    </a:lnTo>
                    <a:lnTo>
                      <a:pt x="144" y="543"/>
                    </a:lnTo>
                    <a:lnTo>
                      <a:pt x="144" y="540"/>
                    </a:lnTo>
                    <a:lnTo>
                      <a:pt x="146" y="540"/>
                    </a:lnTo>
                    <a:lnTo>
                      <a:pt x="146" y="538"/>
                    </a:lnTo>
                    <a:lnTo>
                      <a:pt x="144" y="538"/>
                    </a:lnTo>
                    <a:lnTo>
                      <a:pt x="142" y="538"/>
                    </a:lnTo>
                    <a:lnTo>
                      <a:pt x="139" y="533"/>
                    </a:lnTo>
                    <a:lnTo>
                      <a:pt x="139" y="531"/>
                    </a:lnTo>
                    <a:lnTo>
                      <a:pt x="142" y="526"/>
                    </a:lnTo>
                    <a:lnTo>
                      <a:pt x="144" y="529"/>
                    </a:lnTo>
                    <a:lnTo>
                      <a:pt x="144" y="526"/>
                    </a:lnTo>
                    <a:lnTo>
                      <a:pt x="144" y="524"/>
                    </a:lnTo>
                    <a:lnTo>
                      <a:pt x="144" y="522"/>
                    </a:lnTo>
                    <a:lnTo>
                      <a:pt x="146" y="519"/>
                    </a:lnTo>
                    <a:lnTo>
                      <a:pt x="144" y="519"/>
                    </a:lnTo>
                    <a:lnTo>
                      <a:pt x="144" y="517"/>
                    </a:lnTo>
                    <a:lnTo>
                      <a:pt x="146" y="514"/>
                    </a:lnTo>
                    <a:lnTo>
                      <a:pt x="144" y="510"/>
                    </a:lnTo>
                    <a:lnTo>
                      <a:pt x="144" y="500"/>
                    </a:lnTo>
                    <a:lnTo>
                      <a:pt x="146" y="498"/>
                    </a:lnTo>
                    <a:lnTo>
                      <a:pt x="144" y="496"/>
                    </a:lnTo>
                    <a:lnTo>
                      <a:pt x="139" y="493"/>
                    </a:lnTo>
                    <a:lnTo>
                      <a:pt x="132" y="488"/>
                    </a:lnTo>
                    <a:lnTo>
                      <a:pt x="123" y="486"/>
                    </a:lnTo>
                    <a:lnTo>
                      <a:pt x="120" y="484"/>
                    </a:lnTo>
                    <a:lnTo>
                      <a:pt x="118" y="479"/>
                    </a:lnTo>
                    <a:lnTo>
                      <a:pt x="116" y="472"/>
                    </a:lnTo>
                    <a:lnTo>
                      <a:pt x="113" y="472"/>
                    </a:lnTo>
                    <a:lnTo>
                      <a:pt x="113" y="470"/>
                    </a:lnTo>
                    <a:lnTo>
                      <a:pt x="113" y="467"/>
                    </a:lnTo>
                    <a:lnTo>
                      <a:pt x="111" y="462"/>
                    </a:lnTo>
                    <a:lnTo>
                      <a:pt x="109" y="458"/>
                    </a:lnTo>
                    <a:lnTo>
                      <a:pt x="92" y="429"/>
                    </a:lnTo>
                    <a:lnTo>
                      <a:pt x="87" y="427"/>
                    </a:lnTo>
                    <a:lnTo>
                      <a:pt x="87" y="425"/>
                    </a:lnTo>
                    <a:lnTo>
                      <a:pt x="85" y="420"/>
                    </a:lnTo>
                    <a:lnTo>
                      <a:pt x="83" y="418"/>
                    </a:lnTo>
                    <a:lnTo>
                      <a:pt x="78" y="411"/>
                    </a:lnTo>
                    <a:lnTo>
                      <a:pt x="78" y="408"/>
                    </a:lnTo>
                    <a:lnTo>
                      <a:pt x="76" y="403"/>
                    </a:lnTo>
                    <a:lnTo>
                      <a:pt x="73" y="403"/>
                    </a:lnTo>
                    <a:lnTo>
                      <a:pt x="66" y="406"/>
                    </a:lnTo>
                    <a:lnTo>
                      <a:pt x="61" y="408"/>
                    </a:lnTo>
                    <a:lnTo>
                      <a:pt x="61" y="411"/>
                    </a:lnTo>
                    <a:lnTo>
                      <a:pt x="59" y="413"/>
                    </a:lnTo>
                    <a:lnTo>
                      <a:pt x="57" y="415"/>
                    </a:lnTo>
                    <a:lnTo>
                      <a:pt x="57" y="418"/>
                    </a:lnTo>
                    <a:lnTo>
                      <a:pt x="57" y="420"/>
                    </a:lnTo>
                    <a:lnTo>
                      <a:pt x="52" y="420"/>
                    </a:lnTo>
                    <a:lnTo>
                      <a:pt x="50" y="422"/>
                    </a:lnTo>
                    <a:lnTo>
                      <a:pt x="45" y="425"/>
                    </a:lnTo>
                    <a:lnTo>
                      <a:pt x="45" y="422"/>
                    </a:lnTo>
                    <a:lnTo>
                      <a:pt x="43" y="415"/>
                    </a:lnTo>
                    <a:lnTo>
                      <a:pt x="38" y="413"/>
                    </a:lnTo>
                    <a:lnTo>
                      <a:pt x="43" y="411"/>
                    </a:lnTo>
                    <a:lnTo>
                      <a:pt x="43" y="408"/>
                    </a:lnTo>
                    <a:lnTo>
                      <a:pt x="38" y="406"/>
                    </a:lnTo>
                    <a:lnTo>
                      <a:pt x="40" y="408"/>
                    </a:lnTo>
                    <a:lnTo>
                      <a:pt x="40" y="411"/>
                    </a:lnTo>
                    <a:lnTo>
                      <a:pt x="38" y="411"/>
                    </a:lnTo>
                    <a:lnTo>
                      <a:pt x="35" y="411"/>
                    </a:lnTo>
                    <a:lnTo>
                      <a:pt x="24" y="396"/>
                    </a:lnTo>
                    <a:lnTo>
                      <a:pt x="24" y="389"/>
                    </a:lnTo>
                    <a:lnTo>
                      <a:pt x="17" y="389"/>
                    </a:lnTo>
                    <a:lnTo>
                      <a:pt x="14" y="392"/>
                    </a:lnTo>
                    <a:lnTo>
                      <a:pt x="12" y="392"/>
                    </a:lnTo>
                    <a:lnTo>
                      <a:pt x="7" y="389"/>
                    </a:lnTo>
                    <a:lnTo>
                      <a:pt x="5" y="392"/>
                    </a:lnTo>
                    <a:lnTo>
                      <a:pt x="0" y="389"/>
                    </a:lnTo>
                    <a:lnTo>
                      <a:pt x="0" y="92"/>
                    </a:lnTo>
                    <a:lnTo>
                      <a:pt x="5" y="94"/>
                    </a:lnTo>
                    <a:lnTo>
                      <a:pt x="17" y="94"/>
                    </a:lnTo>
                    <a:lnTo>
                      <a:pt x="17" y="96"/>
                    </a:lnTo>
                    <a:lnTo>
                      <a:pt x="21" y="96"/>
                    </a:lnTo>
                    <a:lnTo>
                      <a:pt x="31" y="108"/>
                    </a:lnTo>
                    <a:lnTo>
                      <a:pt x="33" y="108"/>
                    </a:lnTo>
                    <a:lnTo>
                      <a:pt x="33" y="111"/>
                    </a:lnTo>
                    <a:lnTo>
                      <a:pt x="35" y="108"/>
                    </a:lnTo>
                    <a:lnTo>
                      <a:pt x="35" y="111"/>
                    </a:lnTo>
                    <a:lnTo>
                      <a:pt x="40" y="115"/>
                    </a:lnTo>
                    <a:lnTo>
                      <a:pt x="43" y="118"/>
                    </a:lnTo>
                    <a:lnTo>
                      <a:pt x="45" y="120"/>
                    </a:lnTo>
                    <a:lnTo>
                      <a:pt x="47" y="120"/>
                    </a:lnTo>
                    <a:lnTo>
                      <a:pt x="52" y="120"/>
                    </a:lnTo>
                    <a:lnTo>
                      <a:pt x="54" y="122"/>
                    </a:lnTo>
                    <a:lnTo>
                      <a:pt x="57" y="122"/>
                    </a:lnTo>
                    <a:lnTo>
                      <a:pt x="59" y="122"/>
                    </a:lnTo>
                    <a:lnTo>
                      <a:pt x="59" y="120"/>
                    </a:lnTo>
                    <a:lnTo>
                      <a:pt x="64" y="122"/>
                    </a:lnTo>
                    <a:lnTo>
                      <a:pt x="66" y="122"/>
                    </a:lnTo>
                    <a:lnTo>
                      <a:pt x="73" y="129"/>
                    </a:lnTo>
                    <a:lnTo>
                      <a:pt x="76" y="129"/>
                    </a:lnTo>
                    <a:lnTo>
                      <a:pt x="78" y="129"/>
                    </a:lnTo>
                    <a:lnTo>
                      <a:pt x="76" y="129"/>
                    </a:lnTo>
                    <a:lnTo>
                      <a:pt x="73" y="125"/>
                    </a:lnTo>
                    <a:lnTo>
                      <a:pt x="73" y="122"/>
                    </a:lnTo>
                    <a:lnTo>
                      <a:pt x="73" y="120"/>
                    </a:lnTo>
                    <a:lnTo>
                      <a:pt x="78" y="122"/>
                    </a:lnTo>
                    <a:lnTo>
                      <a:pt x="80" y="122"/>
                    </a:lnTo>
                    <a:lnTo>
                      <a:pt x="83" y="122"/>
                    </a:lnTo>
                    <a:lnTo>
                      <a:pt x="83" y="125"/>
                    </a:lnTo>
                    <a:lnTo>
                      <a:pt x="83" y="127"/>
                    </a:lnTo>
                    <a:lnTo>
                      <a:pt x="85" y="129"/>
                    </a:lnTo>
                    <a:lnTo>
                      <a:pt x="90" y="132"/>
                    </a:lnTo>
                    <a:lnTo>
                      <a:pt x="90" y="134"/>
                    </a:lnTo>
                    <a:lnTo>
                      <a:pt x="90" y="132"/>
                    </a:lnTo>
                    <a:lnTo>
                      <a:pt x="90" y="127"/>
                    </a:lnTo>
                    <a:lnTo>
                      <a:pt x="85" y="118"/>
                    </a:lnTo>
                    <a:lnTo>
                      <a:pt x="85" y="115"/>
                    </a:lnTo>
                    <a:lnTo>
                      <a:pt x="87" y="113"/>
                    </a:lnTo>
                    <a:lnTo>
                      <a:pt x="90" y="111"/>
                    </a:lnTo>
                    <a:lnTo>
                      <a:pt x="92" y="108"/>
                    </a:lnTo>
                    <a:lnTo>
                      <a:pt x="94" y="106"/>
                    </a:lnTo>
                    <a:lnTo>
                      <a:pt x="97" y="103"/>
                    </a:lnTo>
                    <a:lnTo>
                      <a:pt x="102" y="103"/>
                    </a:lnTo>
                    <a:lnTo>
                      <a:pt x="104" y="101"/>
                    </a:lnTo>
                    <a:lnTo>
                      <a:pt x="106" y="101"/>
                    </a:lnTo>
                    <a:lnTo>
                      <a:pt x="106" y="94"/>
                    </a:lnTo>
                    <a:lnTo>
                      <a:pt x="109" y="94"/>
                    </a:lnTo>
                    <a:lnTo>
                      <a:pt x="111" y="92"/>
                    </a:lnTo>
                    <a:lnTo>
                      <a:pt x="111" y="89"/>
                    </a:lnTo>
                    <a:lnTo>
                      <a:pt x="113" y="89"/>
                    </a:lnTo>
                    <a:lnTo>
                      <a:pt x="113" y="92"/>
                    </a:lnTo>
                    <a:lnTo>
                      <a:pt x="116" y="92"/>
                    </a:lnTo>
                    <a:lnTo>
                      <a:pt x="118" y="89"/>
                    </a:lnTo>
                    <a:lnTo>
                      <a:pt x="120" y="89"/>
                    </a:lnTo>
                    <a:lnTo>
                      <a:pt x="125" y="85"/>
                    </a:lnTo>
                    <a:lnTo>
                      <a:pt x="125" y="82"/>
                    </a:lnTo>
                    <a:lnTo>
                      <a:pt x="130" y="85"/>
                    </a:lnTo>
                    <a:lnTo>
                      <a:pt x="132" y="82"/>
                    </a:lnTo>
                    <a:lnTo>
                      <a:pt x="132" y="80"/>
                    </a:lnTo>
                    <a:lnTo>
                      <a:pt x="135" y="77"/>
                    </a:lnTo>
                    <a:lnTo>
                      <a:pt x="137" y="75"/>
                    </a:lnTo>
                    <a:lnTo>
                      <a:pt x="137" y="73"/>
                    </a:lnTo>
                    <a:lnTo>
                      <a:pt x="142" y="75"/>
                    </a:lnTo>
                    <a:lnTo>
                      <a:pt x="144" y="77"/>
                    </a:lnTo>
                    <a:lnTo>
                      <a:pt x="146" y="75"/>
                    </a:lnTo>
                    <a:lnTo>
                      <a:pt x="146" y="73"/>
                    </a:lnTo>
                    <a:lnTo>
                      <a:pt x="149" y="70"/>
                    </a:lnTo>
                    <a:lnTo>
                      <a:pt x="149" y="73"/>
                    </a:lnTo>
                    <a:lnTo>
                      <a:pt x="151" y="75"/>
                    </a:lnTo>
                    <a:lnTo>
                      <a:pt x="151" y="77"/>
                    </a:lnTo>
                    <a:lnTo>
                      <a:pt x="149" y="80"/>
                    </a:lnTo>
                    <a:lnTo>
                      <a:pt x="139" y="87"/>
                    </a:lnTo>
                    <a:lnTo>
                      <a:pt x="137" y="92"/>
                    </a:lnTo>
                    <a:lnTo>
                      <a:pt x="132" y="96"/>
                    </a:lnTo>
                    <a:lnTo>
                      <a:pt x="128" y="96"/>
                    </a:lnTo>
                    <a:lnTo>
                      <a:pt x="120" y="99"/>
                    </a:lnTo>
                    <a:lnTo>
                      <a:pt x="118" y="101"/>
                    </a:lnTo>
                    <a:lnTo>
                      <a:pt x="116" y="103"/>
                    </a:lnTo>
                    <a:lnTo>
                      <a:pt x="118" y="103"/>
                    </a:lnTo>
                    <a:lnTo>
                      <a:pt x="113" y="106"/>
                    </a:lnTo>
                    <a:lnTo>
                      <a:pt x="113" y="108"/>
                    </a:lnTo>
                    <a:lnTo>
                      <a:pt x="111" y="113"/>
                    </a:lnTo>
                    <a:lnTo>
                      <a:pt x="111" y="111"/>
                    </a:lnTo>
                    <a:lnTo>
                      <a:pt x="109" y="108"/>
                    </a:lnTo>
                    <a:lnTo>
                      <a:pt x="106" y="113"/>
                    </a:lnTo>
                    <a:lnTo>
                      <a:pt x="106" y="115"/>
                    </a:lnTo>
                    <a:lnTo>
                      <a:pt x="109" y="115"/>
                    </a:lnTo>
                    <a:lnTo>
                      <a:pt x="111" y="113"/>
                    </a:lnTo>
                    <a:lnTo>
                      <a:pt x="116" y="111"/>
                    </a:lnTo>
                    <a:lnTo>
                      <a:pt x="120" y="106"/>
                    </a:lnTo>
                    <a:lnTo>
                      <a:pt x="120" y="103"/>
                    </a:lnTo>
                    <a:lnTo>
                      <a:pt x="123" y="101"/>
                    </a:lnTo>
                    <a:lnTo>
                      <a:pt x="125" y="101"/>
                    </a:lnTo>
                    <a:lnTo>
                      <a:pt x="125" y="106"/>
                    </a:lnTo>
                    <a:lnTo>
                      <a:pt x="125" y="101"/>
                    </a:lnTo>
                    <a:lnTo>
                      <a:pt x="128" y="106"/>
                    </a:lnTo>
                    <a:lnTo>
                      <a:pt x="128" y="101"/>
                    </a:lnTo>
                    <a:lnTo>
                      <a:pt x="130" y="101"/>
                    </a:lnTo>
                    <a:lnTo>
                      <a:pt x="132" y="101"/>
                    </a:lnTo>
                    <a:lnTo>
                      <a:pt x="132" y="111"/>
                    </a:lnTo>
                    <a:lnTo>
                      <a:pt x="139" y="94"/>
                    </a:lnTo>
                    <a:lnTo>
                      <a:pt x="139" y="92"/>
                    </a:lnTo>
                    <a:lnTo>
                      <a:pt x="146" y="89"/>
                    </a:lnTo>
                    <a:lnTo>
                      <a:pt x="149" y="87"/>
                    </a:lnTo>
                    <a:lnTo>
                      <a:pt x="156" y="85"/>
                    </a:lnTo>
                    <a:lnTo>
                      <a:pt x="158" y="82"/>
                    </a:lnTo>
                    <a:lnTo>
                      <a:pt x="158" y="87"/>
                    </a:lnTo>
                    <a:lnTo>
                      <a:pt x="156" y="92"/>
                    </a:lnTo>
                    <a:lnTo>
                      <a:pt x="163" y="87"/>
                    </a:lnTo>
                    <a:lnTo>
                      <a:pt x="165" y="82"/>
                    </a:lnTo>
                    <a:lnTo>
                      <a:pt x="168" y="80"/>
                    </a:lnTo>
                    <a:lnTo>
                      <a:pt x="168" y="77"/>
                    </a:lnTo>
                    <a:lnTo>
                      <a:pt x="168" y="75"/>
                    </a:lnTo>
                    <a:lnTo>
                      <a:pt x="175" y="73"/>
                    </a:lnTo>
                    <a:lnTo>
                      <a:pt x="175" y="70"/>
                    </a:lnTo>
                    <a:lnTo>
                      <a:pt x="172" y="70"/>
                    </a:lnTo>
                    <a:lnTo>
                      <a:pt x="170" y="68"/>
                    </a:lnTo>
                    <a:lnTo>
                      <a:pt x="172" y="66"/>
                    </a:lnTo>
                    <a:lnTo>
                      <a:pt x="170" y="63"/>
                    </a:lnTo>
                    <a:lnTo>
                      <a:pt x="168" y="66"/>
                    </a:lnTo>
                    <a:lnTo>
                      <a:pt x="168" y="63"/>
                    </a:lnTo>
                    <a:lnTo>
                      <a:pt x="170" y="61"/>
                    </a:lnTo>
                    <a:lnTo>
                      <a:pt x="170" y="59"/>
                    </a:lnTo>
                    <a:lnTo>
                      <a:pt x="175" y="61"/>
                    </a:lnTo>
                    <a:lnTo>
                      <a:pt x="182" y="73"/>
                    </a:lnTo>
                    <a:lnTo>
                      <a:pt x="184" y="77"/>
                    </a:lnTo>
                    <a:lnTo>
                      <a:pt x="189" y="94"/>
                    </a:lnTo>
                    <a:lnTo>
                      <a:pt x="191" y="96"/>
                    </a:lnTo>
                    <a:lnTo>
                      <a:pt x="194" y="99"/>
                    </a:lnTo>
                    <a:lnTo>
                      <a:pt x="198" y="103"/>
                    </a:lnTo>
                    <a:lnTo>
                      <a:pt x="201" y="103"/>
                    </a:lnTo>
                    <a:lnTo>
                      <a:pt x="206" y="103"/>
                    </a:lnTo>
                    <a:lnTo>
                      <a:pt x="208" y="103"/>
                    </a:lnTo>
                    <a:lnTo>
                      <a:pt x="208" y="101"/>
                    </a:lnTo>
                    <a:lnTo>
                      <a:pt x="206" y="101"/>
                    </a:lnTo>
                    <a:lnTo>
                      <a:pt x="203" y="101"/>
                    </a:lnTo>
                    <a:lnTo>
                      <a:pt x="203" y="99"/>
                    </a:lnTo>
                    <a:lnTo>
                      <a:pt x="208" y="99"/>
                    </a:lnTo>
                    <a:lnTo>
                      <a:pt x="206" y="94"/>
                    </a:lnTo>
                    <a:lnTo>
                      <a:pt x="206" y="92"/>
                    </a:lnTo>
                    <a:lnTo>
                      <a:pt x="210" y="92"/>
                    </a:lnTo>
                    <a:lnTo>
                      <a:pt x="210" y="89"/>
                    </a:lnTo>
                    <a:lnTo>
                      <a:pt x="208" y="89"/>
                    </a:lnTo>
                    <a:lnTo>
                      <a:pt x="208" y="87"/>
                    </a:lnTo>
                    <a:lnTo>
                      <a:pt x="208" y="89"/>
                    </a:lnTo>
                    <a:lnTo>
                      <a:pt x="213" y="82"/>
                    </a:lnTo>
                    <a:lnTo>
                      <a:pt x="213" y="80"/>
                    </a:lnTo>
                    <a:lnTo>
                      <a:pt x="210" y="80"/>
                    </a:lnTo>
                    <a:lnTo>
                      <a:pt x="210" y="82"/>
                    </a:lnTo>
                    <a:lnTo>
                      <a:pt x="208" y="80"/>
                    </a:lnTo>
                    <a:lnTo>
                      <a:pt x="210" y="77"/>
                    </a:lnTo>
                    <a:lnTo>
                      <a:pt x="210" y="80"/>
                    </a:lnTo>
                    <a:lnTo>
                      <a:pt x="213" y="77"/>
                    </a:lnTo>
                    <a:lnTo>
                      <a:pt x="215" y="80"/>
                    </a:lnTo>
                    <a:lnTo>
                      <a:pt x="215" y="82"/>
                    </a:lnTo>
                    <a:lnTo>
                      <a:pt x="217" y="80"/>
                    </a:lnTo>
                    <a:lnTo>
                      <a:pt x="217" y="77"/>
                    </a:lnTo>
                    <a:lnTo>
                      <a:pt x="215" y="75"/>
                    </a:lnTo>
                    <a:lnTo>
                      <a:pt x="220" y="75"/>
                    </a:lnTo>
                    <a:lnTo>
                      <a:pt x="220" y="77"/>
                    </a:lnTo>
                    <a:lnTo>
                      <a:pt x="220" y="87"/>
                    </a:lnTo>
                    <a:lnTo>
                      <a:pt x="217" y="89"/>
                    </a:lnTo>
                    <a:lnTo>
                      <a:pt x="217" y="92"/>
                    </a:lnTo>
                    <a:lnTo>
                      <a:pt x="220" y="92"/>
                    </a:lnTo>
                    <a:lnTo>
                      <a:pt x="222" y="92"/>
                    </a:lnTo>
                    <a:lnTo>
                      <a:pt x="224" y="92"/>
                    </a:lnTo>
                    <a:lnTo>
                      <a:pt x="220" y="103"/>
                    </a:lnTo>
                    <a:lnTo>
                      <a:pt x="217" y="101"/>
                    </a:lnTo>
                    <a:lnTo>
                      <a:pt x="217" y="103"/>
                    </a:lnTo>
                    <a:lnTo>
                      <a:pt x="222" y="106"/>
                    </a:lnTo>
                    <a:lnTo>
                      <a:pt x="224" y="103"/>
                    </a:lnTo>
                    <a:lnTo>
                      <a:pt x="227" y="103"/>
                    </a:lnTo>
                    <a:lnTo>
                      <a:pt x="229" y="103"/>
                    </a:lnTo>
                    <a:lnTo>
                      <a:pt x="231" y="103"/>
                    </a:lnTo>
                    <a:lnTo>
                      <a:pt x="231" y="101"/>
                    </a:lnTo>
                    <a:lnTo>
                      <a:pt x="234" y="99"/>
                    </a:lnTo>
                    <a:lnTo>
                      <a:pt x="236" y="87"/>
                    </a:lnTo>
                    <a:lnTo>
                      <a:pt x="239" y="87"/>
                    </a:lnTo>
                    <a:lnTo>
                      <a:pt x="241" y="87"/>
                    </a:lnTo>
                    <a:lnTo>
                      <a:pt x="246" y="87"/>
                    </a:lnTo>
                    <a:lnTo>
                      <a:pt x="248" y="87"/>
                    </a:lnTo>
                    <a:lnTo>
                      <a:pt x="248" y="89"/>
                    </a:lnTo>
                    <a:lnTo>
                      <a:pt x="255" y="87"/>
                    </a:lnTo>
                    <a:lnTo>
                      <a:pt x="260" y="89"/>
                    </a:lnTo>
                    <a:lnTo>
                      <a:pt x="267" y="94"/>
                    </a:lnTo>
                    <a:lnTo>
                      <a:pt x="272" y="101"/>
                    </a:lnTo>
                    <a:lnTo>
                      <a:pt x="276" y="103"/>
                    </a:lnTo>
                    <a:lnTo>
                      <a:pt x="281" y="106"/>
                    </a:lnTo>
                    <a:lnTo>
                      <a:pt x="283" y="106"/>
                    </a:lnTo>
                    <a:lnTo>
                      <a:pt x="286" y="106"/>
                    </a:lnTo>
                    <a:lnTo>
                      <a:pt x="291" y="108"/>
                    </a:lnTo>
                    <a:lnTo>
                      <a:pt x="293" y="108"/>
                    </a:lnTo>
                    <a:lnTo>
                      <a:pt x="295" y="108"/>
                    </a:lnTo>
                    <a:lnTo>
                      <a:pt x="295" y="111"/>
                    </a:lnTo>
                    <a:lnTo>
                      <a:pt x="309" y="120"/>
                    </a:lnTo>
                    <a:lnTo>
                      <a:pt x="314" y="120"/>
                    </a:lnTo>
                    <a:lnTo>
                      <a:pt x="317" y="122"/>
                    </a:lnTo>
                    <a:lnTo>
                      <a:pt x="317" y="120"/>
                    </a:lnTo>
                    <a:lnTo>
                      <a:pt x="324" y="122"/>
                    </a:lnTo>
                    <a:lnTo>
                      <a:pt x="328" y="122"/>
                    </a:lnTo>
                    <a:lnTo>
                      <a:pt x="331" y="125"/>
                    </a:lnTo>
                    <a:lnTo>
                      <a:pt x="331" y="122"/>
                    </a:lnTo>
                    <a:lnTo>
                      <a:pt x="326" y="118"/>
                    </a:lnTo>
                    <a:lnTo>
                      <a:pt x="331" y="118"/>
                    </a:lnTo>
                    <a:lnTo>
                      <a:pt x="331" y="120"/>
                    </a:lnTo>
                    <a:lnTo>
                      <a:pt x="333" y="120"/>
                    </a:lnTo>
                    <a:lnTo>
                      <a:pt x="333" y="118"/>
                    </a:lnTo>
                    <a:lnTo>
                      <a:pt x="340" y="120"/>
                    </a:lnTo>
                    <a:lnTo>
                      <a:pt x="343" y="122"/>
                    </a:lnTo>
                    <a:lnTo>
                      <a:pt x="343" y="125"/>
                    </a:lnTo>
                    <a:lnTo>
                      <a:pt x="345" y="122"/>
                    </a:lnTo>
                    <a:lnTo>
                      <a:pt x="345" y="125"/>
                    </a:lnTo>
                    <a:lnTo>
                      <a:pt x="350" y="127"/>
                    </a:lnTo>
                    <a:lnTo>
                      <a:pt x="354" y="134"/>
                    </a:lnTo>
                    <a:lnTo>
                      <a:pt x="354" y="139"/>
                    </a:lnTo>
                    <a:lnTo>
                      <a:pt x="357" y="137"/>
                    </a:lnTo>
                    <a:lnTo>
                      <a:pt x="357" y="139"/>
                    </a:lnTo>
                    <a:lnTo>
                      <a:pt x="354" y="141"/>
                    </a:lnTo>
                    <a:lnTo>
                      <a:pt x="357" y="144"/>
                    </a:lnTo>
                    <a:lnTo>
                      <a:pt x="354" y="144"/>
                    </a:lnTo>
                    <a:lnTo>
                      <a:pt x="354" y="146"/>
                    </a:lnTo>
                    <a:lnTo>
                      <a:pt x="352" y="146"/>
                    </a:lnTo>
                    <a:lnTo>
                      <a:pt x="352" y="144"/>
                    </a:lnTo>
                    <a:lnTo>
                      <a:pt x="347" y="144"/>
                    </a:lnTo>
                    <a:lnTo>
                      <a:pt x="343" y="144"/>
                    </a:lnTo>
                    <a:lnTo>
                      <a:pt x="347" y="146"/>
                    </a:lnTo>
                    <a:lnTo>
                      <a:pt x="345" y="146"/>
                    </a:lnTo>
                    <a:lnTo>
                      <a:pt x="340" y="146"/>
                    </a:lnTo>
                    <a:lnTo>
                      <a:pt x="340" y="148"/>
                    </a:lnTo>
                    <a:lnTo>
                      <a:pt x="340" y="153"/>
                    </a:lnTo>
                    <a:lnTo>
                      <a:pt x="335" y="155"/>
                    </a:lnTo>
                    <a:lnTo>
                      <a:pt x="338" y="155"/>
                    </a:lnTo>
                    <a:lnTo>
                      <a:pt x="340" y="155"/>
                    </a:lnTo>
                    <a:lnTo>
                      <a:pt x="338" y="158"/>
                    </a:lnTo>
                    <a:lnTo>
                      <a:pt x="347" y="162"/>
                    </a:lnTo>
                    <a:lnTo>
                      <a:pt x="347" y="160"/>
                    </a:lnTo>
                    <a:lnTo>
                      <a:pt x="350" y="160"/>
                    </a:lnTo>
                    <a:lnTo>
                      <a:pt x="352" y="162"/>
                    </a:lnTo>
                    <a:lnTo>
                      <a:pt x="354" y="162"/>
                    </a:lnTo>
                    <a:lnTo>
                      <a:pt x="357" y="162"/>
                    </a:lnTo>
                    <a:lnTo>
                      <a:pt x="361" y="162"/>
                    </a:lnTo>
                    <a:lnTo>
                      <a:pt x="366" y="162"/>
                    </a:lnTo>
                    <a:lnTo>
                      <a:pt x="371" y="162"/>
                    </a:lnTo>
                    <a:lnTo>
                      <a:pt x="369" y="162"/>
                    </a:lnTo>
                    <a:lnTo>
                      <a:pt x="373" y="165"/>
                    </a:lnTo>
                    <a:lnTo>
                      <a:pt x="378" y="162"/>
                    </a:lnTo>
                    <a:lnTo>
                      <a:pt x="383" y="162"/>
                    </a:lnTo>
                    <a:lnTo>
                      <a:pt x="385" y="162"/>
                    </a:lnTo>
                    <a:lnTo>
                      <a:pt x="383" y="162"/>
                    </a:lnTo>
                    <a:lnTo>
                      <a:pt x="385" y="160"/>
                    </a:lnTo>
                    <a:lnTo>
                      <a:pt x="387" y="162"/>
                    </a:lnTo>
                    <a:lnTo>
                      <a:pt x="390" y="162"/>
                    </a:lnTo>
                    <a:lnTo>
                      <a:pt x="392" y="162"/>
                    </a:lnTo>
                    <a:lnTo>
                      <a:pt x="392" y="158"/>
                    </a:lnTo>
                    <a:lnTo>
                      <a:pt x="394" y="158"/>
                    </a:lnTo>
                    <a:lnTo>
                      <a:pt x="394" y="162"/>
                    </a:lnTo>
                    <a:lnTo>
                      <a:pt x="397" y="162"/>
                    </a:lnTo>
                    <a:lnTo>
                      <a:pt x="399" y="160"/>
                    </a:lnTo>
                    <a:lnTo>
                      <a:pt x="402" y="155"/>
                    </a:lnTo>
                    <a:lnTo>
                      <a:pt x="404" y="153"/>
                    </a:lnTo>
                    <a:lnTo>
                      <a:pt x="409" y="153"/>
                    </a:lnTo>
                    <a:lnTo>
                      <a:pt x="409" y="151"/>
                    </a:lnTo>
                    <a:lnTo>
                      <a:pt x="411" y="155"/>
                    </a:lnTo>
                    <a:lnTo>
                      <a:pt x="409" y="155"/>
                    </a:lnTo>
                    <a:lnTo>
                      <a:pt x="411" y="158"/>
                    </a:lnTo>
                    <a:lnTo>
                      <a:pt x="411" y="155"/>
                    </a:lnTo>
                    <a:lnTo>
                      <a:pt x="413" y="160"/>
                    </a:lnTo>
                    <a:lnTo>
                      <a:pt x="413" y="162"/>
                    </a:lnTo>
                    <a:lnTo>
                      <a:pt x="418" y="162"/>
                    </a:lnTo>
                    <a:lnTo>
                      <a:pt x="416" y="162"/>
                    </a:lnTo>
                    <a:lnTo>
                      <a:pt x="423" y="162"/>
                    </a:lnTo>
                    <a:lnTo>
                      <a:pt x="423" y="165"/>
                    </a:lnTo>
                    <a:lnTo>
                      <a:pt x="423" y="167"/>
                    </a:lnTo>
                    <a:lnTo>
                      <a:pt x="425" y="170"/>
                    </a:lnTo>
                    <a:lnTo>
                      <a:pt x="423" y="172"/>
                    </a:lnTo>
                    <a:lnTo>
                      <a:pt x="425" y="174"/>
                    </a:lnTo>
                    <a:lnTo>
                      <a:pt x="425" y="172"/>
                    </a:lnTo>
                    <a:lnTo>
                      <a:pt x="425" y="170"/>
                    </a:lnTo>
                    <a:lnTo>
                      <a:pt x="428" y="165"/>
                    </a:lnTo>
                    <a:lnTo>
                      <a:pt x="428" y="170"/>
                    </a:lnTo>
                    <a:lnTo>
                      <a:pt x="430" y="170"/>
                    </a:lnTo>
                    <a:lnTo>
                      <a:pt x="428" y="170"/>
                    </a:lnTo>
                    <a:lnTo>
                      <a:pt x="428" y="174"/>
                    </a:lnTo>
                    <a:lnTo>
                      <a:pt x="430" y="174"/>
                    </a:lnTo>
                    <a:lnTo>
                      <a:pt x="432" y="172"/>
                    </a:lnTo>
                    <a:lnTo>
                      <a:pt x="432" y="177"/>
                    </a:lnTo>
                    <a:lnTo>
                      <a:pt x="435" y="177"/>
                    </a:lnTo>
                    <a:lnTo>
                      <a:pt x="437" y="184"/>
                    </a:lnTo>
                    <a:lnTo>
                      <a:pt x="437" y="186"/>
                    </a:lnTo>
                    <a:lnTo>
                      <a:pt x="435" y="184"/>
                    </a:lnTo>
                    <a:lnTo>
                      <a:pt x="432" y="186"/>
                    </a:lnTo>
                    <a:lnTo>
                      <a:pt x="430" y="186"/>
                    </a:lnTo>
                    <a:lnTo>
                      <a:pt x="432" y="188"/>
                    </a:lnTo>
                    <a:lnTo>
                      <a:pt x="437" y="196"/>
                    </a:lnTo>
                    <a:lnTo>
                      <a:pt x="439" y="196"/>
                    </a:lnTo>
                    <a:lnTo>
                      <a:pt x="439" y="191"/>
                    </a:lnTo>
                    <a:lnTo>
                      <a:pt x="442" y="193"/>
                    </a:lnTo>
                    <a:lnTo>
                      <a:pt x="444" y="188"/>
                    </a:lnTo>
                    <a:lnTo>
                      <a:pt x="446" y="191"/>
                    </a:lnTo>
                    <a:lnTo>
                      <a:pt x="444" y="186"/>
                    </a:lnTo>
                    <a:lnTo>
                      <a:pt x="446" y="184"/>
                    </a:lnTo>
                    <a:lnTo>
                      <a:pt x="444" y="184"/>
                    </a:lnTo>
                    <a:lnTo>
                      <a:pt x="439" y="174"/>
                    </a:lnTo>
                    <a:lnTo>
                      <a:pt x="439" y="172"/>
                    </a:lnTo>
                    <a:lnTo>
                      <a:pt x="439" y="170"/>
                    </a:lnTo>
                    <a:lnTo>
                      <a:pt x="439" y="167"/>
                    </a:lnTo>
                    <a:lnTo>
                      <a:pt x="439" y="165"/>
                    </a:lnTo>
                    <a:lnTo>
                      <a:pt x="437" y="165"/>
                    </a:lnTo>
                    <a:lnTo>
                      <a:pt x="435" y="162"/>
                    </a:lnTo>
                    <a:lnTo>
                      <a:pt x="437" y="158"/>
                    </a:lnTo>
                    <a:lnTo>
                      <a:pt x="439" y="155"/>
                    </a:lnTo>
                    <a:lnTo>
                      <a:pt x="439" y="151"/>
                    </a:lnTo>
                    <a:lnTo>
                      <a:pt x="444" y="151"/>
                    </a:lnTo>
                    <a:lnTo>
                      <a:pt x="446" y="148"/>
                    </a:lnTo>
                    <a:lnTo>
                      <a:pt x="451" y="148"/>
                    </a:lnTo>
                    <a:lnTo>
                      <a:pt x="451" y="146"/>
                    </a:lnTo>
                    <a:lnTo>
                      <a:pt x="454" y="146"/>
                    </a:lnTo>
                    <a:lnTo>
                      <a:pt x="456" y="146"/>
                    </a:lnTo>
                    <a:lnTo>
                      <a:pt x="456" y="141"/>
                    </a:lnTo>
                    <a:lnTo>
                      <a:pt x="458" y="141"/>
                    </a:lnTo>
                    <a:lnTo>
                      <a:pt x="458" y="144"/>
                    </a:lnTo>
                    <a:lnTo>
                      <a:pt x="461" y="139"/>
                    </a:lnTo>
                    <a:lnTo>
                      <a:pt x="461" y="137"/>
                    </a:lnTo>
                    <a:lnTo>
                      <a:pt x="463" y="134"/>
                    </a:lnTo>
                    <a:lnTo>
                      <a:pt x="463" y="132"/>
                    </a:lnTo>
                    <a:lnTo>
                      <a:pt x="463" y="129"/>
                    </a:lnTo>
                    <a:lnTo>
                      <a:pt x="454" y="132"/>
                    </a:lnTo>
                    <a:lnTo>
                      <a:pt x="456" y="134"/>
                    </a:lnTo>
                    <a:lnTo>
                      <a:pt x="451" y="134"/>
                    </a:lnTo>
                    <a:lnTo>
                      <a:pt x="454" y="139"/>
                    </a:lnTo>
                    <a:lnTo>
                      <a:pt x="454" y="137"/>
                    </a:lnTo>
                    <a:lnTo>
                      <a:pt x="454" y="141"/>
                    </a:lnTo>
                    <a:lnTo>
                      <a:pt x="454" y="144"/>
                    </a:lnTo>
                    <a:lnTo>
                      <a:pt x="454" y="141"/>
                    </a:lnTo>
                    <a:lnTo>
                      <a:pt x="451" y="141"/>
                    </a:lnTo>
                    <a:lnTo>
                      <a:pt x="451" y="139"/>
                    </a:lnTo>
                    <a:lnTo>
                      <a:pt x="449" y="139"/>
                    </a:lnTo>
                    <a:lnTo>
                      <a:pt x="446" y="144"/>
                    </a:lnTo>
                    <a:lnTo>
                      <a:pt x="446" y="141"/>
                    </a:lnTo>
                    <a:lnTo>
                      <a:pt x="442" y="141"/>
                    </a:lnTo>
                    <a:lnTo>
                      <a:pt x="442" y="139"/>
                    </a:lnTo>
                    <a:lnTo>
                      <a:pt x="437" y="141"/>
                    </a:lnTo>
                    <a:lnTo>
                      <a:pt x="437" y="144"/>
                    </a:lnTo>
                    <a:lnTo>
                      <a:pt x="439" y="144"/>
                    </a:lnTo>
                    <a:lnTo>
                      <a:pt x="439" y="146"/>
                    </a:lnTo>
                    <a:lnTo>
                      <a:pt x="437" y="146"/>
                    </a:lnTo>
                    <a:lnTo>
                      <a:pt x="437" y="148"/>
                    </a:lnTo>
                    <a:lnTo>
                      <a:pt x="435" y="148"/>
                    </a:lnTo>
                    <a:lnTo>
                      <a:pt x="437" y="146"/>
                    </a:lnTo>
                    <a:lnTo>
                      <a:pt x="432" y="148"/>
                    </a:lnTo>
                    <a:lnTo>
                      <a:pt x="432" y="146"/>
                    </a:lnTo>
                    <a:lnTo>
                      <a:pt x="430" y="146"/>
                    </a:lnTo>
                    <a:lnTo>
                      <a:pt x="428" y="146"/>
                    </a:lnTo>
                    <a:lnTo>
                      <a:pt x="430" y="144"/>
                    </a:lnTo>
                    <a:lnTo>
                      <a:pt x="425" y="144"/>
                    </a:lnTo>
                    <a:lnTo>
                      <a:pt x="425" y="141"/>
                    </a:lnTo>
                    <a:lnTo>
                      <a:pt x="428" y="137"/>
                    </a:lnTo>
                    <a:lnTo>
                      <a:pt x="428" y="134"/>
                    </a:lnTo>
                    <a:lnTo>
                      <a:pt x="430" y="132"/>
                    </a:lnTo>
                    <a:lnTo>
                      <a:pt x="432" y="129"/>
                    </a:lnTo>
                    <a:lnTo>
                      <a:pt x="439" y="129"/>
                    </a:lnTo>
                    <a:lnTo>
                      <a:pt x="449" y="125"/>
                    </a:lnTo>
                    <a:lnTo>
                      <a:pt x="449" y="122"/>
                    </a:lnTo>
                    <a:lnTo>
                      <a:pt x="454" y="122"/>
                    </a:lnTo>
                    <a:lnTo>
                      <a:pt x="454" y="120"/>
                    </a:lnTo>
                    <a:lnTo>
                      <a:pt x="458" y="120"/>
                    </a:lnTo>
                    <a:lnTo>
                      <a:pt x="461" y="118"/>
                    </a:lnTo>
                    <a:lnTo>
                      <a:pt x="463" y="120"/>
                    </a:lnTo>
                    <a:lnTo>
                      <a:pt x="465" y="120"/>
                    </a:lnTo>
                    <a:lnTo>
                      <a:pt x="465" y="125"/>
                    </a:lnTo>
                    <a:lnTo>
                      <a:pt x="468" y="127"/>
                    </a:lnTo>
                    <a:lnTo>
                      <a:pt x="468" y="129"/>
                    </a:lnTo>
                    <a:lnTo>
                      <a:pt x="468" y="132"/>
                    </a:lnTo>
                    <a:lnTo>
                      <a:pt x="470" y="134"/>
                    </a:lnTo>
                    <a:lnTo>
                      <a:pt x="468" y="134"/>
                    </a:lnTo>
                    <a:lnTo>
                      <a:pt x="468" y="137"/>
                    </a:lnTo>
                    <a:lnTo>
                      <a:pt x="470" y="139"/>
                    </a:lnTo>
                    <a:lnTo>
                      <a:pt x="472" y="139"/>
                    </a:lnTo>
                    <a:lnTo>
                      <a:pt x="472" y="141"/>
                    </a:lnTo>
                    <a:lnTo>
                      <a:pt x="475" y="144"/>
                    </a:lnTo>
                    <a:lnTo>
                      <a:pt x="480" y="146"/>
                    </a:lnTo>
                    <a:lnTo>
                      <a:pt x="480" y="151"/>
                    </a:lnTo>
                    <a:lnTo>
                      <a:pt x="482" y="151"/>
                    </a:lnTo>
                    <a:lnTo>
                      <a:pt x="484" y="151"/>
                    </a:lnTo>
                    <a:lnTo>
                      <a:pt x="487" y="153"/>
                    </a:lnTo>
                    <a:lnTo>
                      <a:pt x="489" y="151"/>
                    </a:lnTo>
                    <a:lnTo>
                      <a:pt x="491" y="153"/>
                    </a:lnTo>
                    <a:lnTo>
                      <a:pt x="491" y="151"/>
                    </a:lnTo>
                    <a:lnTo>
                      <a:pt x="494" y="151"/>
                    </a:lnTo>
                    <a:lnTo>
                      <a:pt x="494" y="148"/>
                    </a:lnTo>
                    <a:lnTo>
                      <a:pt x="494" y="146"/>
                    </a:lnTo>
                    <a:lnTo>
                      <a:pt x="498" y="148"/>
                    </a:lnTo>
                    <a:lnTo>
                      <a:pt x="498" y="153"/>
                    </a:lnTo>
                    <a:lnTo>
                      <a:pt x="503" y="158"/>
                    </a:lnTo>
                    <a:lnTo>
                      <a:pt x="506" y="162"/>
                    </a:lnTo>
                    <a:lnTo>
                      <a:pt x="508" y="162"/>
                    </a:lnTo>
                    <a:lnTo>
                      <a:pt x="510" y="165"/>
                    </a:lnTo>
                    <a:lnTo>
                      <a:pt x="513" y="165"/>
                    </a:lnTo>
                    <a:lnTo>
                      <a:pt x="513" y="162"/>
                    </a:lnTo>
                    <a:lnTo>
                      <a:pt x="515" y="162"/>
                    </a:lnTo>
                    <a:lnTo>
                      <a:pt x="517" y="162"/>
                    </a:lnTo>
                    <a:lnTo>
                      <a:pt x="522" y="165"/>
                    </a:lnTo>
                    <a:lnTo>
                      <a:pt x="527" y="162"/>
                    </a:lnTo>
                    <a:lnTo>
                      <a:pt x="531" y="162"/>
                    </a:lnTo>
                    <a:lnTo>
                      <a:pt x="536" y="162"/>
                    </a:lnTo>
                    <a:lnTo>
                      <a:pt x="539" y="158"/>
                    </a:lnTo>
                    <a:lnTo>
                      <a:pt x="546" y="160"/>
                    </a:lnTo>
                    <a:lnTo>
                      <a:pt x="548" y="160"/>
                    </a:lnTo>
                    <a:lnTo>
                      <a:pt x="553" y="162"/>
                    </a:lnTo>
                    <a:lnTo>
                      <a:pt x="555" y="162"/>
                    </a:lnTo>
                    <a:lnTo>
                      <a:pt x="560" y="162"/>
                    </a:lnTo>
                    <a:lnTo>
                      <a:pt x="565" y="162"/>
                    </a:lnTo>
                    <a:lnTo>
                      <a:pt x="562" y="158"/>
                    </a:lnTo>
                    <a:lnTo>
                      <a:pt x="560" y="155"/>
                    </a:lnTo>
                    <a:lnTo>
                      <a:pt x="557" y="153"/>
                    </a:lnTo>
                    <a:lnTo>
                      <a:pt x="560" y="151"/>
                    </a:lnTo>
                    <a:lnTo>
                      <a:pt x="562" y="151"/>
                    </a:lnTo>
                    <a:lnTo>
                      <a:pt x="562" y="153"/>
                    </a:lnTo>
                    <a:lnTo>
                      <a:pt x="565" y="155"/>
                    </a:lnTo>
                    <a:lnTo>
                      <a:pt x="565" y="158"/>
                    </a:lnTo>
                    <a:lnTo>
                      <a:pt x="567" y="162"/>
                    </a:lnTo>
                    <a:lnTo>
                      <a:pt x="569" y="162"/>
                    </a:lnTo>
                    <a:lnTo>
                      <a:pt x="569" y="165"/>
                    </a:lnTo>
                    <a:lnTo>
                      <a:pt x="574" y="165"/>
                    </a:lnTo>
                    <a:lnTo>
                      <a:pt x="574" y="167"/>
                    </a:lnTo>
                    <a:lnTo>
                      <a:pt x="576" y="167"/>
                    </a:lnTo>
                    <a:lnTo>
                      <a:pt x="579" y="165"/>
                    </a:lnTo>
                    <a:lnTo>
                      <a:pt x="579" y="155"/>
                    </a:lnTo>
                    <a:lnTo>
                      <a:pt x="579" y="158"/>
                    </a:lnTo>
                    <a:lnTo>
                      <a:pt x="576" y="158"/>
                    </a:lnTo>
                    <a:lnTo>
                      <a:pt x="576" y="155"/>
                    </a:lnTo>
                    <a:lnTo>
                      <a:pt x="574" y="153"/>
                    </a:lnTo>
                    <a:lnTo>
                      <a:pt x="569" y="155"/>
                    </a:lnTo>
                    <a:lnTo>
                      <a:pt x="569" y="160"/>
                    </a:lnTo>
                    <a:lnTo>
                      <a:pt x="567" y="158"/>
                    </a:lnTo>
                    <a:lnTo>
                      <a:pt x="567" y="153"/>
                    </a:lnTo>
                    <a:lnTo>
                      <a:pt x="562" y="148"/>
                    </a:lnTo>
                    <a:lnTo>
                      <a:pt x="565" y="151"/>
                    </a:lnTo>
                    <a:lnTo>
                      <a:pt x="565" y="146"/>
                    </a:lnTo>
                    <a:lnTo>
                      <a:pt x="562" y="144"/>
                    </a:lnTo>
                    <a:lnTo>
                      <a:pt x="560" y="139"/>
                    </a:lnTo>
                    <a:lnTo>
                      <a:pt x="562" y="139"/>
                    </a:lnTo>
                    <a:lnTo>
                      <a:pt x="562" y="141"/>
                    </a:lnTo>
                    <a:lnTo>
                      <a:pt x="565" y="141"/>
                    </a:lnTo>
                    <a:lnTo>
                      <a:pt x="565" y="139"/>
                    </a:lnTo>
                    <a:lnTo>
                      <a:pt x="567" y="139"/>
                    </a:lnTo>
                    <a:lnTo>
                      <a:pt x="567" y="141"/>
                    </a:lnTo>
                    <a:lnTo>
                      <a:pt x="572" y="139"/>
                    </a:lnTo>
                    <a:lnTo>
                      <a:pt x="569" y="134"/>
                    </a:lnTo>
                    <a:lnTo>
                      <a:pt x="574" y="134"/>
                    </a:lnTo>
                    <a:lnTo>
                      <a:pt x="574" y="137"/>
                    </a:lnTo>
                    <a:lnTo>
                      <a:pt x="576" y="139"/>
                    </a:lnTo>
                    <a:lnTo>
                      <a:pt x="574" y="137"/>
                    </a:lnTo>
                    <a:lnTo>
                      <a:pt x="579" y="137"/>
                    </a:lnTo>
                    <a:lnTo>
                      <a:pt x="579" y="139"/>
                    </a:lnTo>
                    <a:lnTo>
                      <a:pt x="583" y="141"/>
                    </a:lnTo>
                    <a:lnTo>
                      <a:pt x="581" y="144"/>
                    </a:lnTo>
                    <a:lnTo>
                      <a:pt x="583" y="144"/>
                    </a:lnTo>
                    <a:lnTo>
                      <a:pt x="588" y="141"/>
                    </a:lnTo>
                    <a:lnTo>
                      <a:pt x="588" y="144"/>
                    </a:lnTo>
                    <a:lnTo>
                      <a:pt x="586" y="146"/>
                    </a:lnTo>
                    <a:lnTo>
                      <a:pt x="586" y="148"/>
                    </a:lnTo>
                    <a:lnTo>
                      <a:pt x="586" y="151"/>
                    </a:lnTo>
                    <a:lnTo>
                      <a:pt x="586" y="153"/>
                    </a:lnTo>
                    <a:lnTo>
                      <a:pt x="588" y="151"/>
                    </a:lnTo>
                    <a:lnTo>
                      <a:pt x="588" y="153"/>
                    </a:lnTo>
                    <a:lnTo>
                      <a:pt x="588" y="148"/>
                    </a:lnTo>
                    <a:lnTo>
                      <a:pt x="595" y="144"/>
                    </a:lnTo>
                    <a:lnTo>
                      <a:pt x="595" y="146"/>
                    </a:lnTo>
                    <a:lnTo>
                      <a:pt x="595" y="153"/>
                    </a:lnTo>
                    <a:lnTo>
                      <a:pt x="593" y="158"/>
                    </a:lnTo>
                    <a:lnTo>
                      <a:pt x="593" y="162"/>
                    </a:lnTo>
                    <a:lnTo>
                      <a:pt x="595" y="165"/>
                    </a:lnTo>
                    <a:lnTo>
                      <a:pt x="591" y="170"/>
                    </a:lnTo>
                    <a:lnTo>
                      <a:pt x="591" y="172"/>
                    </a:lnTo>
                    <a:lnTo>
                      <a:pt x="595" y="172"/>
                    </a:lnTo>
                    <a:lnTo>
                      <a:pt x="595" y="179"/>
                    </a:lnTo>
                    <a:lnTo>
                      <a:pt x="598" y="174"/>
                    </a:lnTo>
                    <a:lnTo>
                      <a:pt x="600" y="177"/>
                    </a:lnTo>
                    <a:lnTo>
                      <a:pt x="602" y="174"/>
                    </a:lnTo>
                    <a:lnTo>
                      <a:pt x="602" y="177"/>
                    </a:lnTo>
                    <a:lnTo>
                      <a:pt x="600" y="177"/>
                    </a:lnTo>
                    <a:lnTo>
                      <a:pt x="600" y="179"/>
                    </a:lnTo>
                    <a:lnTo>
                      <a:pt x="605" y="181"/>
                    </a:lnTo>
                    <a:lnTo>
                      <a:pt x="605" y="177"/>
                    </a:lnTo>
                    <a:lnTo>
                      <a:pt x="605" y="172"/>
                    </a:lnTo>
                    <a:lnTo>
                      <a:pt x="605" y="170"/>
                    </a:lnTo>
                    <a:lnTo>
                      <a:pt x="602" y="165"/>
                    </a:lnTo>
                    <a:lnTo>
                      <a:pt x="600" y="162"/>
                    </a:lnTo>
                    <a:lnTo>
                      <a:pt x="602" y="153"/>
                    </a:lnTo>
                    <a:lnTo>
                      <a:pt x="600" y="151"/>
                    </a:lnTo>
                    <a:lnTo>
                      <a:pt x="602" y="151"/>
                    </a:lnTo>
                    <a:lnTo>
                      <a:pt x="605" y="151"/>
                    </a:lnTo>
                    <a:lnTo>
                      <a:pt x="607" y="151"/>
                    </a:lnTo>
                    <a:lnTo>
                      <a:pt x="612" y="153"/>
                    </a:lnTo>
                    <a:lnTo>
                      <a:pt x="612" y="151"/>
                    </a:lnTo>
                    <a:lnTo>
                      <a:pt x="614" y="148"/>
                    </a:lnTo>
                    <a:lnTo>
                      <a:pt x="614" y="146"/>
                    </a:lnTo>
                    <a:lnTo>
                      <a:pt x="619" y="146"/>
                    </a:lnTo>
                    <a:lnTo>
                      <a:pt x="619" y="144"/>
                    </a:lnTo>
                    <a:lnTo>
                      <a:pt x="619" y="139"/>
                    </a:lnTo>
                    <a:lnTo>
                      <a:pt x="626" y="134"/>
                    </a:lnTo>
                    <a:lnTo>
                      <a:pt x="628" y="132"/>
                    </a:lnTo>
                    <a:lnTo>
                      <a:pt x="624" y="132"/>
                    </a:lnTo>
                    <a:lnTo>
                      <a:pt x="624" y="120"/>
                    </a:lnTo>
                    <a:lnTo>
                      <a:pt x="621" y="118"/>
                    </a:lnTo>
                    <a:lnTo>
                      <a:pt x="621" y="120"/>
                    </a:lnTo>
                    <a:lnTo>
                      <a:pt x="619" y="122"/>
                    </a:lnTo>
                    <a:lnTo>
                      <a:pt x="621" y="122"/>
                    </a:lnTo>
                    <a:lnTo>
                      <a:pt x="624" y="120"/>
                    </a:lnTo>
                    <a:lnTo>
                      <a:pt x="619" y="127"/>
                    </a:lnTo>
                    <a:lnTo>
                      <a:pt x="614" y="127"/>
                    </a:lnTo>
                    <a:lnTo>
                      <a:pt x="612" y="127"/>
                    </a:lnTo>
                    <a:lnTo>
                      <a:pt x="612" y="125"/>
                    </a:lnTo>
                    <a:lnTo>
                      <a:pt x="612" y="120"/>
                    </a:lnTo>
                    <a:lnTo>
                      <a:pt x="614" y="120"/>
                    </a:lnTo>
                    <a:lnTo>
                      <a:pt x="617" y="120"/>
                    </a:lnTo>
                    <a:lnTo>
                      <a:pt x="619" y="115"/>
                    </a:lnTo>
                    <a:lnTo>
                      <a:pt x="619" y="113"/>
                    </a:lnTo>
                    <a:lnTo>
                      <a:pt x="617" y="113"/>
                    </a:lnTo>
                    <a:lnTo>
                      <a:pt x="617" y="108"/>
                    </a:lnTo>
                    <a:lnTo>
                      <a:pt x="619" y="106"/>
                    </a:lnTo>
                    <a:lnTo>
                      <a:pt x="624" y="103"/>
                    </a:lnTo>
                    <a:lnTo>
                      <a:pt x="624" y="101"/>
                    </a:lnTo>
                    <a:lnTo>
                      <a:pt x="621" y="106"/>
                    </a:lnTo>
                    <a:lnTo>
                      <a:pt x="621" y="111"/>
                    </a:lnTo>
                    <a:lnTo>
                      <a:pt x="624" y="111"/>
                    </a:lnTo>
                    <a:lnTo>
                      <a:pt x="626" y="108"/>
                    </a:lnTo>
                    <a:lnTo>
                      <a:pt x="626" y="103"/>
                    </a:lnTo>
                    <a:lnTo>
                      <a:pt x="626" y="99"/>
                    </a:lnTo>
                    <a:lnTo>
                      <a:pt x="624" y="99"/>
                    </a:lnTo>
                    <a:lnTo>
                      <a:pt x="619" y="101"/>
                    </a:lnTo>
                    <a:lnTo>
                      <a:pt x="617" y="101"/>
                    </a:lnTo>
                    <a:lnTo>
                      <a:pt x="612" y="94"/>
                    </a:lnTo>
                    <a:lnTo>
                      <a:pt x="612" y="96"/>
                    </a:lnTo>
                    <a:lnTo>
                      <a:pt x="609" y="96"/>
                    </a:lnTo>
                    <a:lnTo>
                      <a:pt x="609" y="94"/>
                    </a:lnTo>
                    <a:lnTo>
                      <a:pt x="605" y="92"/>
                    </a:lnTo>
                    <a:lnTo>
                      <a:pt x="605" y="89"/>
                    </a:lnTo>
                    <a:lnTo>
                      <a:pt x="598" y="89"/>
                    </a:lnTo>
                    <a:lnTo>
                      <a:pt x="595" y="87"/>
                    </a:lnTo>
                    <a:lnTo>
                      <a:pt x="593" y="85"/>
                    </a:lnTo>
                    <a:lnTo>
                      <a:pt x="595" y="85"/>
                    </a:lnTo>
                    <a:lnTo>
                      <a:pt x="591" y="82"/>
                    </a:lnTo>
                    <a:lnTo>
                      <a:pt x="588" y="80"/>
                    </a:lnTo>
                    <a:lnTo>
                      <a:pt x="588" y="77"/>
                    </a:lnTo>
                    <a:lnTo>
                      <a:pt x="588" y="66"/>
                    </a:lnTo>
                    <a:lnTo>
                      <a:pt x="588" y="63"/>
                    </a:lnTo>
                    <a:lnTo>
                      <a:pt x="591" y="63"/>
                    </a:lnTo>
                    <a:lnTo>
                      <a:pt x="593" y="59"/>
                    </a:lnTo>
                    <a:lnTo>
                      <a:pt x="595" y="54"/>
                    </a:lnTo>
                    <a:lnTo>
                      <a:pt x="593" y="56"/>
                    </a:lnTo>
                    <a:lnTo>
                      <a:pt x="591" y="49"/>
                    </a:lnTo>
                    <a:lnTo>
                      <a:pt x="588" y="47"/>
                    </a:lnTo>
                    <a:lnTo>
                      <a:pt x="591" y="42"/>
                    </a:lnTo>
                    <a:lnTo>
                      <a:pt x="591" y="37"/>
                    </a:lnTo>
                    <a:lnTo>
                      <a:pt x="591" y="30"/>
                    </a:lnTo>
                    <a:lnTo>
                      <a:pt x="593" y="28"/>
                    </a:lnTo>
                    <a:lnTo>
                      <a:pt x="593" y="30"/>
                    </a:lnTo>
                    <a:lnTo>
                      <a:pt x="593" y="28"/>
                    </a:lnTo>
                    <a:lnTo>
                      <a:pt x="593" y="25"/>
                    </a:lnTo>
                    <a:lnTo>
                      <a:pt x="595" y="25"/>
                    </a:lnTo>
                    <a:lnTo>
                      <a:pt x="600" y="30"/>
                    </a:lnTo>
                    <a:lnTo>
                      <a:pt x="602" y="25"/>
                    </a:lnTo>
                    <a:lnTo>
                      <a:pt x="600" y="21"/>
                    </a:lnTo>
                    <a:lnTo>
                      <a:pt x="598" y="21"/>
                    </a:lnTo>
                    <a:lnTo>
                      <a:pt x="598" y="16"/>
                    </a:lnTo>
                    <a:lnTo>
                      <a:pt x="602" y="9"/>
                    </a:lnTo>
                    <a:lnTo>
                      <a:pt x="605" y="2"/>
                    </a:lnTo>
                    <a:lnTo>
                      <a:pt x="607" y="0"/>
                    </a:lnTo>
                    <a:lnTo>
                      <a:pt x="609" y="2"/>
                    </a:lnTo>
                    <a:lnTo>
                      <a:pt x="612" y="0"/>
                    </a:lnTo>
                    <a:lnTo>
                      <a:pt x="614" y="4"/>
                    </a:lnTo>
                    <a:lnTo>
                      <a:pt x="614" y="7"/>
                    </a:lnTo>
                    <a:lnTo>
                      <a:pt x="614" y="9"/>
                    </a:lnTo>
                    <a:lnTo>
                      <a:pt x="617" y="9"/>
                    </a:lnTo>
                    <a:lnTo>
                      <a:pt x="617" y="14"/>
                    </a:lnTo>
                    <a:lnTo>
                      <a:pt x="619" y="11"/>
                    </a:lnTo>
                    <a:lnTo>
                      <a:pt x="619" y="9"/>
                    </a:lnTo>
                    <a:lnTo>
                      <a:pt x="621" y="11"/>
                    </a:lnTo>
                    <a:lnTo>
                      <a:pt x="626" y="9"/>
                    </a:lnTo>
                    <a:lnTo>
                      <a:pt x="624" y="16"/>
                    </a:lnTo>
                    <a:lnTo>
                      <a:pt x="626" y="18"/>
                    </a:lnTo>
                    <a:lnTo>
                      <a:pt x="628" y="18"/>
                    </a:lnTo>
                    <a:lnTo>
                      <a:pt x="635" y="28"/>
                    </a:lnTo>
                    <a:lnTo>
                      <a:pt x="635" y="47"/>
                    </a:lnTo>
                    <a:lnTo>
                      <a:pt x="635" y="49"/>
                    </a:lnTo>
                    <a:lnTo>
                      <a:pt x="638" y="49"/>
                    </a:lnTo>
                    <a:lnTo>
                      <a:pt x="638" y="54"/>
                    </a:lnTo>
                    <a:lnTo>
                      <a:pt x="643" y="54"/>
                    </a:lnTo>
                    <a:lnTo>
                      <a:pt x="645" y="56"/>
                    </a:lnTo>
                    <a:lnTo>
                      <a:pt x="645" y="61"/>
                    </a:lnTo>
                    <a:lnTo>
                      <a:pt x="647" y="66"/>
                    </a:lnTo>
                    <a:lnTo>
                      <a:pt x="647" y="70"/>
                    </a:lnTo>
                    <a:lnTo>
                      <a:pt x="650" y="68"/>
                    </a:lnTo>
                    <a:lnTo>
                      <a:pt x="650" y="66"/>
                    </a:lnTo>
                    <a:lnTo>
                      <a:pt x="652" y="68"/>
                    </a:lnTo>
                    <a:lnTo>
                      <a:pt x="652" y="73"/>
                    </a:lnTo>
                    <a:lnTo>
                      <a:pt x="654" y="75"/>
                    </a:lnTo>
                    <a:lnTo>
                      <a:pt x="650" y="75"/>
                    </a:lnTo>
                    <a:lnTo>
                      <a:pt x="645" y="73"/>
                    </a:lnTo>
                    <a:lnTo>
                      <a:pt x="643" y="73"/>
                    </a:lnTo>
                    <a:lnTo>
                      <a:pt x="643" y="75"/>
                    </a:lnTo>
                    <a:lnTo>
                      <a:pt x="643" y="77"/>
                    </a:lnTo>
                    <a:lnTo>
                      <a:pt x="647" y="77"/>
                    </a:lnTo>
                    <a:lnTo>
                      <a:pt x="647" y="82"/>
                    </a:lnTo>
                    <a:lnTo>
                      <a:pt x="645" y="85"/>
                    </a:lnTo>
                    <a:lnTo>
                      <a:pt x="643" y="85"/>
                    </a:lnTo>
                    <a:lnTo>
                      <a:pt x="643" y="87"/>
                    </a:lnTo>
                    <a:lnTo>
                      <a:pt x="640" y="87"/>
                    </a:lnTo>
                    <a:lnTo>
                      <a:pt x="640" y="89"/>
                    </a:lnTo>
                    <a:lnTo>
                      <a:pt x="638" y="89"/>
                    </a:lnTo>
                    <a:lnTo>
                      <a:pt x="640" y="92"/>
                    </a:lnTo>
                    <a:lnTo>
                      <a:pt x="638" y="92"/>
                    </a:lnTo>
                    <a:lnTo>
                      <a:pt x="643" y="92"/>
                    </a:lnTo>
                    <a:lnTo>
                      <a:pt x="645" y="99"/>
                    </a:lnTo>
                    <a:lnTo>
                      <a:pt x="650" y="99"/>
                    </a:lnTo>
                    <a:lnTo>
                      <a:pt x="652" y="99"/>
                    </a:lnTo>
                    <a:lnTo>
                      <a:pt x="654" y="94"/>
                    </a:lnTo>
                    <a:lnTo>
                      <a:pt x="657" y="94"/>
                    </a:lnTo>
                    <a:lnTo>
                      <a:pt x="657" y="96"/>
                    </a:lnTo>
                    <a:lnTo>
                      <a:pt x="654" y="99"/>
                    </a:lnTo>
                    <a:lnTo>
                      <a:pt x="657" y="99"/>
                    </a:lnTo>
                    <a:lnTo>
                      <a:pt x="659" y="101"/>
                    </a:lnTo>
                    <a:lnTo>
                      <a:pt x="659" y="99"/>
                    </a:lnTo>
                    <a:lnTo>
                      <a:pt x="661" y="101"/>
                    </a:lnTo>
                    <a:lnTo>
                      <a:pt x="664" y="99"/>
                    </a:lnTo>
                    <a:lnTo>
                      <a:pt x="664" y="101"/>
                    </a:lnTo>
                    <a:lnTo>
                      <a:pt x="661" y="106"/>
                    </a:lnTo>
                    <a:lnTo>
                      <a:pt x="659" y="103"/>
                    </a:lnTo>
                    <a:lnTo>
                      <a:pt x="657" y="106"/>
                    </a:lnTo>
                    <a:lnTo>
                      <a:pt x="661" y="113"/>
                    </a:lnTo>
                    <a:lnTo>
                      <a:pt x="664" y="113"/>
                    </a:lnTo>
                    <a:lnTo>
                      <a:pt x="664" y="115"/>
                    </a:lnTo>
                    <a:lnTo>
                      <a:pt x="666" y="120"/>
                    </a:lnTo>
                    <a:lnTo>
                      <a:pt x="668" y="125"/>
                    </a:lnTo>
                    <a:lnTo>
                      <a:pt x="666" y="134"/>
                    </a:lnTo>
                    <a:lnTo>
                      <a:pt x="671" y="144"/>
                    </a:lnTo>
                    <a:lnTo>
                      <a:pt x="676" y="137"/>
                    </a:lnTo>
                    <a:lnTo>
                      <a:pt x="676" y="129"/>
                    </a:lnTo>
                    <a:lnTo>
                      <a:pt x="676" y="118"/>
                    </a:lnTo>
                    <a:lnTo>
                      <a:pt x="680" y="113"/>
                    </a:lnTo>
                    <a:lnTo>
                      <a:pt x="680" y="108"/>
                    </a:lnTo>
                    <a:lnTo>
                      <a:pt x="685" y="108"/>
                    </a:lnTo>
                    <a:lnTo>
                      <a:pt x="687" y="108"/>
                    </a:lnTo>
                    <a:lnTo>
                      <a:pt x="687" y="113"/>
                    </a:lnTo>
                    <a:lnTo>
                      <a:pt x="692" y="118"/>
                    </a:lnTo>
                    <a:lnTo>
                      <a:pt x="699" y="122"/>
                    </a:lnTo>
                    <a:lnTo>
                      <a:pt x="702" y="144"/>
                    </a:lnTo>
                    <a:lnTo>
                      <a:pt x="702" y="146"/>
                    </a:lnTo>
                    <a:lnTo>
                      <a:pt x="699" y="144"/>
                    </a:lnTo>
                    <a:lnTo>
                      <a:pt x="697" y="144"/>
                    </a:lnTo>
                    <a:lnTo>
                      <a:pt x="697" y="139"/>
                    </a:lnTo>
                    <a:lnTo>
                      <a:pt x="694" y="146"/>
                    </a:lnTo>
                    <a:lnTo>
                      <a:pt x="697" y="148"/>
                    </a:lnTo>
                    <a:lnTo>
                      <a:pt x="694" y="155"/>
                    </a:lnTo>
                    <a:lnTo>
                      <a:pt x="706" y="177"/>
                    </a:lnTo>
                    <a:lnTo>
                      <a:pt x="709" y="181"/>
                    </a:lnTo>
                    <a:lnTo>
                      <a:pt x="713" y="179"/>
                    </a:lnTo>
                    <a:lnTo>
                      <a:pt x="713" y="174"/>
                    </a:lnTo>
                    <a:lnTo>
                      <a:pt x="716" y="174"/>
                    </a:lnTo>
                    <a:lnTo>
                      <a:pt x="718" y="174"/>
                    </a:lnTo>
                    <a:lnTo>
                      <a:pt x="720" y="165"/>
                    </a:lnTo>
                    <a:lnTo>
                      <a:pt x="723" y="158"/>
                    </a:lnTo>
                    <a:lnTo>
                      <a:pt x="725" y="155"/>
                    </a:lnTo>
                    <a:lnTo>
                      <a:pt x="728" y="146"/>
                    </a:lnTo>
                    <a:lnTo>
                      <a:pt x="728" y="144"/>
                    </a:lnTo>
                    <a:lnTo>
                      <a:pt x="730" y="141"/>
                    </a:lnTo>
                    <a:lnTo>
                      <a:pt x="730" y="129"/>
                    </a:lnTo>
                    <a:lnTo>
                      <a:pt x="732" y="129"/>
                    </a:lnTo>
                    <a:lnTo>
                      <a:pt x="735" y="129"/>
                    </a:lnTo>
                    <a:lnTo>
                      <a:pt x="735" y="127"/>
                    </a:lnTo>
                    <a:lnTo>
                      <a:pt x="737" y="127"/>
                    </a:lnTo>
                    <a:lnTo>
                      <a:pt x="739" y="127"/>
                    </a:lnTo>
                    <a:lnTo>
                      <a:pt x="742" y="127"/>
                    </a:lnTo>
                    <a:lnTo>
                      <a:pt x="744" y="127"/>
                    </a:lnTo>
                    <a:lnTo>
                      <a:pt x="744" y="125"/>
                    </a:lnTo>
                    <a:lnTo>
                      <a:pt x="739" y="125"/>
                    </a:lnTo>
                    <a:lnTo>
                      <a:pt x="739" y="122"/>
                    </a:lnTo>
                    <a:lnTo>
                      <a:pt x="739" y="120"/>
                    </a:lnTo>
                    <a:lnTo>
                      <a:pt x="742" y="120"/>
                    </a:lnTo>
                    <a:lnTo>
                      <a:pt x="742" y="118"/>
                    </a:lnTo>
                    <a:lnTo>
                      <a:pt x="744" y="118"/>
                    </a:lnTo>
                    <a:lnTo>
                      <a:pt x="744" y="115"/>
                    </a:lnTo>
                    <a:lnTo>
                      <a:pt x="742" y="115"/>
                    </a:lnTo>
                    <a:lnTo>
                      <a:pt x="742" y="113"/>
                    </a:lnTo>
                    <a:lnTo>
                      <a:pt x="737" y="113"/>
                    </a:lnTo>
                    <a:lnTo>
                      <a:pt x="735" y="111"/>
                    </a:lnTo>
                    <a:lnTo>
                      <a:pt x="735" y="108"/>
                    </a:lnTo>
                    <a:lnTo>
                      <a:pt x="735" y="106"/>
                    </a:lnTo>
                    <a:lnTo>
                      <a:pt x="735" y="103"/>
                    </a:lnTo>
                    <a:lnTo>
                      <a:pt x="735" y="99"/>
                    </a:lnTo>
                    <a:lnTo>
                      <a:pt x="735" y="96"/>
                    </a:lnTo>
                    <a:lnTo>
                      <a:pt x="735" y="94"/>
                    </a:lnTo>
                    <a:lnTo>
                      <a:pt x="735" y="87"/>
                    </a:lnTo>
                    <a:lnTo>
                      <a:pt x="739" y="89"/>
                    </a:lnTo>
                    <a:lnTo>
                      <a:pt x="742" y="87"/>
                    </a:lnTo>
                    <a:lnTo>
                      <a:pt x="746" y="87"/>
                    </a:lnTo>
                    <a:lnTo>
                      <a:pt x="751" y="87"/>
                    </a:lnTo>
                    <a:lnTo>
                      <a:pt x="754" y="89"/>
                    </a:lnTo>
                    <a:lnTo>
                      <a:pt x="761" y="94"/>
                    </a:lnTo>
                    <a:lnTo>
                      <a:pt x="765" y="92"/>
                    </a:lnTo>
                    <a:lnTo>
                      <a:pt x="768" y="94"/>
                    </a:lnTo>
                    <a:lnTo>
                      <a:pt x="770" y="94"/>
                    </a:lnTo>
                    <a:lnTo>
                      <a:pt x="772" y="92"/>
                    </a:lnTo>
                    <a:lnTo>
                      <a:pt x="772" y="94"/>
                    </a:lnTo>
                    <a:lnTo>
                      <a:pt x="772" y="101"/>
                    </a:lnTo>
                    <a:lnTo>
                      <a:pt x="770" y="101"/>
                    </a:lnTo>
                    <a:lnTo>
                      <a:pt x="772" y="101"/>
                    </a:lnTo>
                    <a:lnTo>
                      <a:pt x="777" y="108"/>
                    </a:lnTo>
                    <a:lnTo>
                      <a:pt x="777" y="111"/>
                    </a:lnTo>
                    <a:lnTo>
                      <a:pt x="784" y="111"/>
                    </a:lnTo>
                    <a:lnTo>
                      <a:pt x="787" y="111"/>
                    </a:lnTo>
                    <a:lnTo>
                      <a:pt x="789" y="113"/>
                    </a:lnTo>
                    <a:lnTo>
                      <a:pt x="789" y="115"/>
                    </a:lnTo>
                    <a:lnTo>
                      <a:pt x="787" y="118"/>
                    </a:lnTo>
                    <a:lnTo>
                      <a:pt x="782" y="120"/>
                    </a:lnTo>
                    <a:lnTo>
                      <a:pt x="782" y="122"/>
                    </a:lnTo>
                    <a:lnTo>
                      <a:pt x="789" y="125"/>
                    </a:lnTo>
                    <a:lnTo>
                      <a:pt x="789" y="127"/>
                    </a:lnTo>
                    <a:lnTo>
                      <a:pt x="789" y="132"/>
                    </a:lnTo>
                    <a:lnTo>
                      <a:pt x="789" y="134"/>
                    </a:lnTo>
                    <a:lnTo>
                      <a:pt x="787" y="137"/>
                    </a:lnTo>
                    <a:lnTo>
                      <a:pt x="784" y="137"/>
                    </a:lnTo>
                    <a:lnTo>
                      <a:pt x="782" y="139"/>
                    </a:lnTo>
                    <a:lnTo>
                      <a:pt x="780" y="139"/>
                    </a:lnTo>
                    <a:lnTo>
                      <a:pt x="780" y="134"/>
                    </a:lnTo>
                    <a:lnTo>
                      <a:pt x="777" y="137"/>
                    </a:lnTo>
                    <a:lnTo>
                      <a:pt x="772" y="137"/>
                    </a:lnTo>
                    <a:lnTo>
                      <a:pt x="772" y="139"/>
                    </a:lnTo>
                    <a:lnTo>
                      <a:pt x="777" y="144"/>
                    </a:lnTo>
                    <a:lnTo>
                      <a:pt x="775" y="144"/>
                    </a:lnTo>
                    <a:lnTo>
                      <a:pt x="777" y="144"/>
                    </a:lnTo>
                    <a:lnTo>
                      <a:pt x="777" y="148"/>
                    </a:lnTo>
                    <a:lnTo>
                      <a:pt x="782" y="146"/>
                    </a:lnTo>
                    <a:lnTo>
                      <a:pt x="780" y="155"/>
                    </a:lnTo>
                    <a:lnTo>
                      <a:pt x="780" y="158"/>
                    </a:lnTo>
                    <a:lnTo>
                      <a:pt x="789" y="172"/>
                    </a:lnTo>
                    <a:lnTo>
                      <a:pt x="789" y="174"/>
                    </a:lnTo>
                    <a:lnTo>
                      <a:pt x="789" y="179"/>
                    </a:lnTo>
                    <a:lnTo>
                      <a:pt x="789" y="181"/>
                    </a:lnTo>
                    <a:lnTo>
                      <a:pt x="789" y="184"/>
                    </a:lnTo>
                    <a:lnTo>
                      <a:pt x="789" y="186"/>
                    </a:lnTo>
                    <a:lnTo>
                      <a:pt x="784" y="186"/>
                    </a:lnTo>
                    <a:lnTo>
                      <a:pt x="780" y="191"/>
                    </a:lnTo>
                    <a:lnTo>
                      <a:pt x="780" y="193"/>
                    </a:lnTo>
                    <a:lnTo>
                      <a:pt x="772" y="203"/>
                    </a:lnTo>
                    <a:lnTo>
                      <a:pt x="768" y="203"/>
                    </a:lnTo>
                    <a:lnTo>
                      <a:pt x="768" y="205"/>
                    </a:lnTo>
                    <a:lnTo>
                      <a:pt x="763" y="210"/>
                    </a:lnTo>
                    <a:lnTo>
                      <a:pt x="761" y="207"/>
                    </a:lnTo>
                    <a:lnTo>
                      <a:pt x="761" y="205"/>
                    </a:lnTo>
                    <a:lnTo>
                      <a:pt x="756" y="200"/>
                    </a:lnTo>
                    <a:lnTo>
                      <a:pt x="754" y="198"/>
                    </a:lnTo>
                    <a:lnTo>
                      <a:pt x="751" y="200"/>
                    </a:lnTo>
                    <a:lnTo>
                      <a:pt x="751" y="203"/>
                    </a:lnTo>
                    <a:lnTo>
                      <a:pt x="756" y="207"/>
                    </a:lnTo>
                    <a:lnTo>
                      <a:pt x="756" y="210"/>
                    </a:lnTo>
                    <a:lnTo>
                      <a:pt x="758" y="214"/>
                    </a:lnTo>
                    <a:lnTo>
                      <a:pt x="758" y="217"/>
                    </a:lnTo>
                    <a:lnTo>
                      <a:pt x="756" y="214"/>
                    </a:lnTo>
                    <a:lnTo>
                      <a:pt x="754" y="214"/>
                    </a:lnTo>
                    <a:lnTo>
                      <a:pt x="751" y="210"/>
                    </a:lnTo>
                    <a:lnTo>
                      <a:pt x="749" y="210"/>
                    </a:lnTo>
                    <a:lnTo>
                      <a:pt x="746" y="210"/>
                    </a:lnTo>
                    <a:lnTo>
                      <a:pt x="746" y="214"/>
                    </a:lnTo>
                    <a:lnTo>
                      <a:pt x="744" y="212"/>
                    </a:lnTo>
                    <a:lnTo>
                      <a:pt x="742" y="214"/>
                    </a:lnTo>
                    <a:lnTo>
                      <a:pt x="739" y="212"/>
                    </a:lnTo>
                    <a:lnTo>
                      <a:pt x="737" y="203"/>
                    </a:lnTo>
                    <a:lnTo>
                      <a:pt x="735" y="203"/>
                    </a:lnTo>
                    <a:lnTo>
                      <a:pt x="730" y="205"/>
                    </a:lnTo>
                    <a:lnTo>
                      <a:pt x="728" y="205"/>
                    </a:lnTo>
                    <a:lnTo>
                      <a:pt x="720" y="203"/>
                    </a:lnTo>
                    <a:lnTo>
                      <a:pt x="718" y="205"/>
                    </a:lnTo>
                    <a:lnTo>
                      <a:pt x="718" y="207"/>
                    </a:lnTo>
                    <a:lnTo>
                      <a:pt x="718" y="210"/>
                    </a:lnTo>
                    <a:lnTo>
                      <a:pt x="723" y="212"/>
                    </a:lnTo>
                    <a:lnTo>
                      <a:pt x="725" y="212"/>
                    </a:lnTo>
                    <a:lnTo>
                      <a:pt x="728" y="214"/>
                    </a:lnTo>
                    <a:lnTo>
                      <a:pt x="728" y="219"/>
                    </a:lnTo>
                    <a:lnTo>
                      <a:pt x="725" y="219"/>
                    </a:lnTo>
                    <a:lnTo>
                      <a:pt x="725" y="222"/>
                    </a:lnTo>
                    <a:lnTo>
                      <a:pt x="720" y="231"/>
                    </a:lnTo>
                    <a:lnTo>
                      <a:pt x="718" y="233"/>
                    </a:lnTo>
                    <a:lnTo>
                      <a:pt x="716" y="236"/>
                    </a:lnTo>
                    <a:lnTo>
                      <a:pt x="713" y="240"/>
                    </a:lnTo>
                    <a:lnTo>
                      <a:pt x="702" y="243"/>
                    </a:lnTo>
                    <a:lnTo>
                      <a:pt x="699" y="238"/>
                    </a:lnTo>
                    <a:lnTo>
                      <a:pt x="692" y="231"/>
                    </a:lnTo>
                    <a:lnTo>
                      <a:pt x="687" y="229"/>
                    </a:lnTo>
                    <a:lnTo>
                      <a:pt x="680" y="226"/>
                    </a:lnTo>
                    <a:lnTo>
                      <a:pt x="680" y="224"/>
                    </a:lnTo>
                    <a:lnTo>
                      <a:pt x="678" y="226"/>
                    </a:lnTo>
                    <a:lnTo>
                      <a:pt x="673" y="224"/>
                    </a:lnTo>
                    <a:lnTo>
                      <a:pt x="673" y="226"/>
                    </a:lnTo>
                    <a:lnTo>
                      <a:pt x="678" y="231"/>
                    </a:lnTo>
                    <a:lnTo>
                      <a:pt x="687" y="243"/>
                    </a:lnTo>
                    <a:lnTo>
                      <a:pt x="699" y="245"/>
                    </a:lnTo>
                    <a:lnTo>
                      <a:pt x="702" y="245"/>
                    </a:lnTo>
                    <a:lnTo>
                      <a:pt x="713" y="245"/>
                    </a:lnTo>
                    <a:lnTo>
                      <a:pt x="713" y="248"/>
                    </a:lnTo>
                    <a:lnTo>
                      <a:pt x="716" y="248"/>
                    </a:lnTo>
                    <a:lnTo>
                      <a:pt x="713" y="252"/>
                    </a:lnTo>
                    <a:lnTo>
                      <a:pt x="713" y="255"/>
                    </a:lnTo>
                    <a:lnTo>
                      <a:pt x="711" y="257"/>
                    </a:lnTo>
                    <a:lnTo>
                      <a:pt x="711" y="262"/>
                    </a:lnTo>
                    <a:lnTo>
                      <a:pt x="709" y="262"/>
                    </a:lnTo>
                    <a:lnTo>
                      <a:pt x="706" y="266"/>
                    </a:lnTo>
                    <a:lnTo>
                      <a:pt x="704" y="269"/>
                    </a:lnTo>
                    <a:lnTo>
                      <a:pt x="704" y="271"/>
                    </a:lnTo>
                    <a:lnTo>
                      <a:pt x="699" y="278"/>
                    </a:lnTo>
                    <a:lnTo>
                      <a:pt x="697" y="281"/>
                    </a:lnTo>
                    <a:lnTo>
                      <a:pt x="692" y="283"/>
                    </a:lnTo>
                    <a:lnTo>
                      <a:pt x="687" y="283"/>
                    </a:lnTo>
                    <a:lnTo>
                      <a:pt x="687" y="285"/>
                    </a:lnTo>
                    <a:lnTo>
                      <a:pt x="680" y="281"/>
                    </a:lnTo>
                    <a:lnTo>
                      <a:pt x="680" y="283"/>
                    </a:lnTo>
                    <a:lnTo>
                      <a:pt x="680" y="281"/>
                    </a:lnTo>
                    <a:lnTo>
                      <a:pt x="678" y="281"/>
                    </a:lnTo>
                    <a:lnTo>
                      <a:pt x="678" y="278"/>
                    </a:lnTo>
                    <a:lnTo>
                      <a:pt x="676" y="278"/>
                    </a:lnTo>
                    <a:lnTo>
                      <a:pt x="676" y="281"/>
                    </a:lnTo>
                    <a:lnTo>
                      <a:pt x="676" y="283"/>
                    </a:lnTo>
                    <a:lnTo>
                      <a:pt x="678" y="285"/>
                    </a:lnTo>
                    <a:lnTo>
                      <a:pt x="676" y="285"/>
                    </a:lnTo>
                    <a:lnTo>
                      <a:pt x="673" y="285"/>
                    </a:lnTo>
                    <a:lnTo>
                      <a:pt x="673" y="288"/>
                    </a:lnTo>
                    <a:lnTo>
                      <a:pt x="676" y="290"/>
                    </a:lnTo>
                    <a:lnTo>
                      <a:pt x="673" y="295"/>
                    </a:lnTo>
                    <a:lnTo>
                      <a:pt x="671" y="295"/>
                    </a:lnTo>
                    <a:lnTo>
                      <a:pt x="671" y="297"/>
                    </a:lnTo>
                    <a:lnTo>
                      <a:pt x="668" y="297"/>
                    </a:lnTo>
                    <a:lnTo>
                      <a:pt x="666" y="297"/>
                    </a:lnTo>
                    <a:lnTo>
                      <a:pt x="666" y="300"/>
                    </a:lnTo>
                    <a:lnTo>
                      <a:pt x="664" y="297"/>
                    </a:lnTo>
                    <a:lnTo>
                      <a:pt x="661" y="295"/>
                    </a:lnTo>
                    <a:lnTo>
                      <a:pt x="659" y="295"/>
                    </a:lnTo>
                    <a:lnTo>
                      <a:pt x="657" y="292"/>
                    </a:lnTo>
                    <a:lnTo>
                      <a:pt x="654" y="292"/>
                    </a:lnTo>
                    <a:lnTo>
                      <a:pt x="654" y="290"/>
                    </a:lnTo>
                    <a:lnTo>
                      <a:pt x="652" y="290"/>
                    </a:lnTo>
                    <a:lnTo>
                      <a:pt x="650" y="292"/>
                    </a:lnTo>
                    <a:lnTo>
                      <a:pt x="650" y="290"/>
                    </a:lnTo>
                    <a:lnTo>
                      <a:pt x="647" y="290"/>
                    </a:lnTo>
                    <a:lnTo>
                      <a:pt x="645" y="290"/>
                    </a:lnTo>
                    <a:lnTo>
                      <a:pt x="640" y="290"/>
                    </a:lnTo>
                    <a:lnTo>
                      <a:pt x="640" y="288"/>
                    </a:lnTo>
                    <a:lnTo>
                      <a:pt x="628" y="283"/>
                    </a:lnTo>
                    <a:lnTo>
                      <a:pt x="626" y="285"/>
                    </a:lnTo>
                    <a:lnTo>
                      <a:pt x="628" y="288"/>
                    </a:lnTo>
                    <a:lnTo>
                      <a:pt x="628" y="290"/>
                    </a:lnTo>
                    <a:lnTo>
                      <a:pt x="631" y="288"/>
                    </a:lnTo>
                    <a:lnTo>
                      <a:pt x="631" y="285"/>
                    </a:lnTo>
                    <a:lnTo>
                      <a:pt x="633" y="288"/>
                    </a:lnTo>
                    <a:lnTo>
                      <a:pt x="640" y="290"/>
                    </a:lnTo>
                    <a:lnTo>
                      <a:pt x="640" y="292"/>
                    </a:lnTo>
                    <a:lnTo>
                      <a:pt x="643" y="290"/>
                    </a:lnTo>
                    <a:lnTo>
                      <a:pt x="647" y="292"/>
                    </a:lnTo>
                    <a:lnTo>
                      <a:pt x="647" y="295"/>
                    </a:lnTo>
                    <a:lnTo>
                      <a:pt x="645" y="295"/>
                    </a:lnTo>
                    <a:lnTo>
                      <a:pt x="645" y="297"/>
                    </a:lnTo>
                    <a:lnTo>
                      <a:pt x="647" y="295"/>
                    </a:lnTo>
                    <a:lnTo>
                      <a:pt x="650" y="295"/>
                    </a:lnTo>
                    <a:lnTo>
                      <a:pt x="652" y="292"/>
                    </a:lnTo>
                    <a:lnTo>
                      <a:pt x="652" y="295"/>
                    </a:lnTo>
                    <a:lnTo>
                      <a:pt x="654" y="295"/>
                    </a:lnTo>
                    <a:lnTo>
                      <a:pt x="657" y="297"/>
                    </a:lnTo>
                    <a:lnTo>
                      <a:pt x="659" y="300"/>
                    </a:lnTo>
                    <a:lnTo>
                      <a:pt x="661" y="300"/>
                    </a:lnTo>
                    <a:lnTo>
                      <a:pt x="664" y="300"/>
                    </a:lnTo>
                    <a:lnTo>
                      <a:pt x="664" y="302"/>
                    </a:lnTo>
                    <a:lnTo>
                      <a:pt x="664" y="304"/>
                    </a:lnTo>
                    <a:lnTo>
                      <a:pt x="666" y="311"/>
                    </a:lnTo>
                    <a:lnTo>
                      <a:pt x="666" y="314"/>
                    </a:lnTo>
                    <a:lnTo>
                      <a:pt x="666" y="316"/>
                    </a:lnTo>
                    <a:lnTo>
                      <a:pt x="664" y="316"/>
                    </a:lnTo>
                    <a:lnTo>
                      <a:pt x="659" y="316"/>
                    </a:lnTo>
                    <a:lnTo>
                      <a:pt x="657" y="318"/>
                    </a:lnTo>
                    <a:lnTo>
                      <a:pt x="654" y="318"/>
                    </a:lnTo>
                    <a:lnTo>
                      <a:pt x="647" y="318"/>
                    </a:lnTo>
                    <a:lnTo>
                      <a:pt x="645" y="321"/>
                    </a:lnTo>
                    <a:lnTo>
                      <a:pt x="643" y="318"/>
                    </a:lnTo>
                    <a:lnTo>
                      <a:pt x="643" y="321"/>
                    </a:lnTo>
                    <a:lnTo>
                      <a:pt x="643" y="325"/>
                    </a:lnTo>
                    <a:lnTo>
                      <a:pt x="647" y="323"/>
                    </a:lnTo>
                    <a:lnTo>
                      <a:pt x="647" y="325"/>
                    </a:lnTo>
                    <a:lnTo>
                      <a:pt x="645" y="325"/>
                    </a:lnTo>
                    <a:lnTo>
                      <a:pt x="643" y="325"/>
                    </a:lnTo>
                    <a:lnTo>
                      <a:pt x="640" y="325"/>
                    </a:lnTo>
                    <a:lnTo>
                      <a:pt x="640" y="333"/>
                    </a:lnTo>
                    <a:lnTo>
                      <a:pt x="640" y="340"/>
                    </a:lnTo>
                    <a:lnTo>
                      <a:pt x="635" y="335"/>
                    </a:lnTo>
                    <a:lnTo>
                      <a:pt x="635" y="337"/>
                    </a:lnTo>
                    <a:lnTo>
                      <a:pt x="633" y="340"/>
                    </a:lnTo>
                    <a:lnTo>
                      <a:pt x="633" y="342"/>
                    </a:lnTo>
                    <a:lnTo>
                      <a:pt x="633" y="344"/>
                    </a:lnTo>
                    <a:lnTo>
                      <a:pt x="631" y="344"/>
                    </a:lnTo>
                    <a:lnTo>
                      <a:pt x="628" y="344"/>
                    </a:lnTo>
                    <a:lnTo>
                      <a:pt x="628" y="347"/>
                    </a:lnTo>
                    <a:lnTo>
                      <a:pt x="631" y="349"/>
                    </a:lnTo>
                    <a:lnTo>
                      <a:pt x="628" y="354"/>
                    </a:lnTo>
                    <a:lnTo>
                      <a:pt x="621" y="359"/>
                    </a:lnTo>
                    <a:lnTo>
                      <a:pt x="614" y="359"/>
                    </a:lnTo>
                    <a:lnTo>
                      <a:pt x="614" y="361"/>
                    </a:lnTo>
                    <a:lnTo>
                      <a:pt x="619" y="363"/>
                    </a:lnTo>
                    <a:lnTo>
                      <a:pt x="619" y="370"/>
                    </a:lnTo>
                    <a:lnTo>
                      <a:pt x="617" y="373"/>
                    </a:lnTo>
                    <a:lnTo>
                      <a:pt x="614" y="375"/>
                    </a:lnTo>
                    <a:lnTo>
                      <a:pt x="614" y="380"/>
                    </a:lnTo>
                    <a:lnTo>
                      <a:pt x="614" y="382"/>
                    </a:lnTo>
                    <a:lnTo>
                      <a:pt x="612" y="382"/>
                    </a:lnTo>
                    <a:lnTo>
                      <a:pt x="612" y="385"/>
                    </a:lnTo>
                    <a:lnTo>
                      <a:pt x="612" y="418"/>
                    </a:lnTo>
                    <a:lnTo>
                      <a:pt x="609" y="422"/>
                    </a:lnTo>
                    <a:lnTo>
                      <a:pt x="612" y="422"/>
                    </a:lnTo>
                    <a:lnTo>
                      <a:pt x="614" y="427"/>
                    </a:lnTo>
                    <a:lnTo>
                      <a:pt x="614" y="429"/>
                    </a:lnTo>
                    <a:lnTo>
                      <a:pt x="617" y="427"/>
                    </a:lnTo>
                    <a:lnTo>
                      <a:pt x="617" y="437"/>
                    </a:lnTo>
                    <a:lnTo>
                      <a:pt x="619" y="434"/>
                    </a:lnTo>
                    <a:lnTo>
                      <a:pt x="619" y="429"/>
                    </a:lnTo>
                    <a:lnTo>
                      <a:pt x="626" y="427"/>
                    </a:lnTo>
                    <a:lnTo>
                      <a:pt x="628" y="429"/>
                    </a:lnTo>
                    <a:lnTo>
                      <a:pt x="631" y="429"/>
                    </a:lnTo>
                    <a:lnTo>
                      <a:pt x="633" y="429"/>
                    </a:lnTo>
                    <a:lnTo>
                      <a:pt x="633" y="432"/>
                    </a:lnTo>
                    <a:lnTo>
                      <a:pt x="633" y="439"/>
                    </a:lnTo>
                    <a:lnTo>
                      <a:pt x="638" y="448"/>
                    </a:lnTo>
                    <a:lnTo>
                      <a:pt x="638" y="458"/>
                    </a:lnTo>
                    <a:lnTo>
                      <a:pt x="640" y="460"/>
                    </a:lnTo>
                    <a:lnTo>
                      <a:pt x="643" y="470"/>
                    </a:lnTo>
                    <a:lnTo>
                      <a:pt x="640" y="472"/>
                    </a:lnTo>
                    <a:lnTo>
                      <a:pt x="638" y="474"/>
                    </a:lnTo>
                    <a:lnTo>
                      <a:pt x="643" y="472"/>
                    </a:lnTo>
                    <a:lnTo>
                      <a:pt x="643" y="474"/>
                    </a:lnTo>
                    <a:lnTo>
                      <a:pt x="659" y="467"/>
                    </a:lnTo>
                    <a:lnTo>
                      <a:pt x="664" y="467"/>
                    </a:lnTo>
                    <a:lnTo>
                      <a:pt x="668" y="472"/>
                    </a:lnTo>
                    <a:lnTo>
                      <a:pt x="671" y="472"/>
                    </a:lnTo>
                    <a:lnTo>
                      <a:pt x="680" y="477"/>
                    </a:lnTo>
                    <a:lnTo>
                      <a:pt x="685" y="477"/>
                    </a:lnTo>
                    <a:lnTo>
                      <a:pt x="699" y="486"/>
                    </a:lnTo>
                    <a:lnTo>
                      <a:pt x="704" y="496"/>
                    </a:lnTo>
                    <a:lnTo>
                      <a:pt x="706" y="498"/>
                    </a:lnTo>
                    <a:lnTo>
                      <a:pt x="709" y="498"/>
                    </a:lnTo>
                    <a:lnTo>
                      <a:pt x="711" y="500"/>
                    </a:lnTo>
                    <a:lnTo>
                      <a:pt x="713" y="498"/>
                    </a:lnTo>
                    <a:lnTo>
                      <a:pt x="716" y="500"/>
                    </a:lnTo>
                    <a:lnTo>
                      <a:pt x="718" y="503"/>
                    </a:lnTo>
                    <a:lnTo>
                      <a:pt x="728" y="505"/>
                    </a:lnTo>
                    <a:lnTo>
                      <a:pt x="730" y="507"/>
                    </a:lnTo>
                    <a:lnTo>
                      <a:pt x="732" y="510"/>
                    </a:lnTo>
                    <a:lnTo>
                      <a:pt x="735" y="512"/>
                    </a:lnTo>
                    <a:lnTo>
                      <a:pt x="732" y="524"/>
                    </a:lnTo>
                    <a:lnTo>
                      <a:pt x="737" y="514"/>
                    </a:lnTo>
                    <a:lnTo>
                      <a:pt x="763" y="514"/>
                    </a:lnTo>
                    <a:lnTo>
                      <a:pt x="765" y="514"/>
                    </a:lnTo>
                    <a:lnTo>
                      <a:pt x="768" y="514"/>
                    </a:lnTo>
                    <a:lnTo>
                      <a:pt x="768" y="517"/>
                    </a:lnTo>
                    <a:lnTo>
                      <a:pt x="770" y="517"/>
                    </a:lnTo>
                    <a:lnTo>
                      <a:pt x="772" y="517"/>
                    </a:lnTo>
                    <a:lnTo>
                      <a:pt x="775" y="519"/>
                    </a:lnTo>
                    <a:lnTo>
                      <a:pt x="775" y="517"/>
                    </a:lnTo>
                    <a:lnTo>
                      <a:pt x="777" y="524"/>
                    </a:lnTo>
                    <a:lnTo>
                      <a:pt x="775" y="540"/>
                    </a:lnTo>
                    <a:lnTo>
                      <a:pt x="777" y="545"/>
                    </a:lnTo>
                    <a:lnTo>
                      <a:pt x="777" y="559"/>
                    </a:lnTo>
                    <a:lnTo>
                      <a:pt x="777" y="562"/>
                    </a:lnTo>
                    <a:lnTo>
                      <a:pt x="777" y="566"/>
                    </a:lnTo>
                    <a:lnTo>
                      <a:pt x="777" y="569"/>
                    </a:lnTo>
                    <a:lnTo>
                      <a:pt x="780" y="569"/>
                    </a:lnTo>
                    <a:lnTo>
                      <a:pt x="782" y="571"/>
                    </a:lnTo>
                    <a:lnTo>
                      <a:pt x="782" y="574"/>
                    </a:lnTo>
                    <a:lnTo>
                      <a:pt x="784" y="576"/>
                    </a:lnTo>
                    <a:lnTo>
                      <a:pt x="787" y="581"/>
                    </a:lnTo>
                    <a:lnTo>
                      <a:pt x="784" y="581"/>
                    </a:lnTo>
                    <a:lnTo>
                      <a:pt x="780" y="585"/>
                    </a:lnTo>
                    <a:lnTo>
                      <a:pt x="787" y="583"/>
                    </a:lnTo>
                    <a:lnTo>
                      <a:pt x="789" y="583"/>
                    </a:lnTo>
                    <a:lnTo>
                      <a:pt x="798" y="592"/>
                    </a:lnTo>
                    <a:lnTo>
                      <a:pt x="801" y="599"/>
                    </a:lnTo>
                    <a:lnTo>
                      <a:pt x="798" y="599"/>
                    </a:lnTo>
                    <a:lnTo>
                      <a:pt x="794" y="607"/>
                    </a:lnTo>
                    <a:lnTo>
                      <a:pt x="801" y="602"/>
                    </a:lnTo>
                    <a:lnTo>
                      <a:pt x="805" y="604"/>
                    </a:lnTo>
                    <a:lnTo>
                      <a:pt x="810" y="607"/>
                    </a:lnTo>
                    <a:lnTo>
                      <a:pt x="810" y="599"/>
                    </a:lnTo>
                    <a:lnTo>
                      <a:pt x="810" y="597"/>
                    </a:lnTo>
                    <a:lnTo>
                      <a:pt x="813" y="597"/>
                    </a:lnTo>
                    <a:lnTo>
                      <a:pt x="813" y="595"/>
                    </a:lnTo>
                    <a:lnTo>
                      <a:pt x="815" y="595"/>
                    </a:lnTo>
                    <a:lnTo>
                      <a:pt x="817" y="595"/>
                    </a:lnTo>
                    <a:lnTo>
                      <a:pt x="820" y="597"/>
                    </a:lnTo>
                    <a:lnTo>
                      <a:pt x="820" y="602"/>
                    </a:lnTo>
                    <a:lnTo>
                      <a:pt x="822" y="602"/>
                    </a:lnTo>
                    <a:lnTo>
                      <a:pt x="824" y="602"/>
                    </a:lnTo>
                    <a:lnTo>
                      <a:pt x="824" y="599"/>
                    </a:lnTo>
                    <a:lnTo>
                      <a:pt x="824" y="597"/>
                    </a:lnTo>
                    <a:lnTo>
                      <a:pt x="822" y="595"/>
                    </a:lnTo>
                    <a:lnTo>
                      <a:pt x="820" y="592"/>
                    </a:lnTo>
                    <a:lnTo>
                      <a:pt x="820" y="590"/>
                    </a:lnTo>
                    <a:lnTo>
                      <a:pt x="822" y="590"/>
                    </a:lnTo>
                    <a:lnTo>
                      <a:pt x="822" y="588"/>
                    </a:lnTo>
                    <a:lnTo>
                      <a:pt x="824" y="588"/>
                    </a:lnTo>
                    <a:lnTo>
                      <a:pt x="827" y="583"/>
                    </a:lnTo>
                    <a:lnTo>
                      <a:pt x="829" y="583"/>
                    </a:lnTo>
                    <a:lnTo>
                      <a:pt x="831" y="583"/>
                    </a:lnTo>
                    <a:lnTo>
                      <a:pt x="834" y="581"/>
                    </a:lnTo>
                    <a:lnTo>
                      <a:pt x="831" y="581"/>
                    </a:lnTo>
                    <a:lnTo>
                      <a:pt x="829" y="581"/>
                    </a:lnTo>
                    <a:lnTo>
                      <a:pt x="827" y="581"/>
                    </a:lnTo>
                    <a:lnTo>
                      <a:pt x="827" y="576"/>
                    </a:lnTo>
                    <a:lnTo>
                      <a:pt x="824" y="576"/>
                    </a:lnTo>
                    <a:lnTo>
                      <a:pt x="822" y="571"/>
                    </a:lnTo>
                    <a:lnTo>
                      <a:pt x="824" y="569"/>
                    </a:lnTo>
                    <a:lnTo>
                      <a:pt x="822" y="569"/>
                    </a:lnTo>
                    <a:lnTo>
                      <a:pt x="822" y="548"/>
                    </a:lnTo>
                    <a:lnTo>
                      <a:pt x="813" y="531"/>
                    </a:lnTo>
                    <a:lnTo>
                      <a:pt x="810" y="531"/>
                    </a:lnTo>
                    <a:lnTo>
                      <a:pt x="841" y="507"/>
                    </a:lnTo>
                    <a:lnTo>
                      <a:pt x="839" y="510"/>
                    </a:lnTo>
                    <a:lnTo>
                      <a:pt x="850" y="491"/>
                    </a:lnTo>
                    <a:lnTo>
                      <a:pt x="853" y="493"/>
                    </a:lnTo>
                    <a:lnTo>
                      <a:pt x="855" y="493"/>
                    </a:lnTo>
                    <a:lnTo>
                      <a:pt x="857" y="491"/>
                    </a:lnTo>
                    <a:lnTo>
                      <a:pt x="855" y="491"/>
                    </a:lnTo>
                    <a:lnTo>
                      <a:pt x="855" y="484"/>
                    </a:lnTo>
                    <a:lnTo>
                      <a:pt x="853" y="484"/>
                    </a:lnTo>
                    <a:lnTo>
                      <a:pt x="850" y="491"/>
                    </a:lnTo>
                    <a:lnTo>
                      <a:pt x="850" y="488"/>
                    </a:lnTo>
                    <a:lnTo>
                      <a:pt x="848" y="474"/>
                    </a:lnTo>
                    <a:lnTo>
                      <a:pt x="848" y="472"/>
                    </a:lnTo>
                    <a:lnTo>
                      <a:pt x="839" y="441"/>
                    </a:lnTo>
                    <a:lnTo>
                      <a:pt x="836" y="441"/>
                    </a:lnTo>
                    <a:lnTo>
                      <a:pt x="822" y="429"/>
                    </a:lnTo>
                    <a:lnTo>
                      <a:pt x="822" y="427"/>
                    </a:lnTo>
                    <a:lnTo>
                      <a:pt x="824" y="427"/>
                    </a:lnTo>
                    <a:lnTo>
                      <a:pt x="822" y="422"/>
                    </a:lnTo>
                    <a:lnTo>
                      <a:pt x="822" y="420"/>
                    </a:lnTo>
                    <a:lnTo>
                      <a:pt x="824" y="420"/>
                    </a:lnTo>
                    <a:lnTo>
                      <a:pt x="827" y="418"/>
                    </a:lnTo>
                    <a:lnTo>
                      <a:pt x="831" y="418"/>
                    </a:lnTo>
                    <a:lnTo>
                      <a:pt x="834" y="418"/>
                    </a:lnTo>
                    <a:lnTo>
                      <a:pt x="836" y="415"/>
                    </a:lnTo>
                    <a:lnTo>
                      <a:pt x="836" y="413"/>
                    </a:lnTo>
                    <a:lnTo>
                      <a:pt x="836" y="411"/>
                    </a:lnTo>
                    <a:lnTo>
                      <a:pt x="836" y="406"/>
                    </a:lnTo>
                    <a:lnTo>
                      <a:pt x="841" y="408"/>
                    </a:lnTo>
                    <a:lnTo>
                      <a:pt x="846" y="408"/>
                    </a:lnTo>
                    <a:lnTo>
                      <a:pt x="841" y="406"/>
                    </a:lnTo>
                    <a:lnTo>
                      <a:pt x="841" y="401"/>
                    </a:lnTo>
                    <a:lnTo>
                      <a:pt x="843" y="401"/>
                    </a:lnTo>
                    <a:lnTo>
                      <a:pt x="843" y="396"/>
                    </a:lnTo>
                    <a:lnTo>
                      <a:pt x="843" y="399"/>
                    </a:lnTo>
                    <a:lnTo>
                      <a:pt x="836" y="396"/>
                    </a:lnTo>
                    <a:lnTo>
                      <a:pt x="836" y="394"/>
                    </a:lnTo>
                    <a:lnTo>
                      <a:pt x="839" y="396"/>
                    </a:lnTo>
                    <a:lnTo>
                      <a:pt x="839" y="394"/>
                    </a:lnTo>
                    <a:lnTo>
                      <a:pt x="841" y="392"/>
                    </a:lnTo>
                    <a:lnTo>
                      <a:pt x="839" y="392"/>
                    </a:lnTo>
                    <a:lnTo>
                      <a:pt x="839" y="389"/>
                    </a:lnTo>
                    <a:lnTo>
                      <a:pt x="836" y="387"/>
                    </a:lnTo>
                    <a:lnTo>
                      <a:pt x="836" y="382"/>
                    </a:lnTo>
                    <a:lnTo>
                      <a:pt x="836" y="380"/>
                    </a:lnTo>
                    <a:lnTo>
                      <a:pt x="841" y="377"/>
                    </a:lnTo>
                    <a:lnTo>
                      <a:pt x="839" y="377"/>
                    </a:lnTo>
                    <a:lnTo>
                      <a:pt x="836" y="375"/>
                    </a:lnTo>
                    <a:lnTo>
                      <a:pt x="834" y="377"/>
                    </a:lnTo>
                    <a:lnTo>
                      <a:pt x="831" y="377"/>
                    </a:lnTo>
                    <a:lnTo>
                      <a:pt x="831" y="375"/>
                    </a:lnTo>
                    <a:lnTo>
                      <a:pt x="831" y="373"/>
                    </a:lnTo>
                    <a:lnTo>
                      <a:pt x="834" y="368"/>
                    </a:lnTo>
                    <a:lnTo>
                      <a:pt x="834" y="363"/>
                    </a:lnTo>
                    <a:lnTo>
                      <a:pt x="836" y="363"/>
                    </a:lnTo>
                    <a:lnTo>
                      <a:pt x="836" y="359"/>
                    </a:lnTo>
                    <a:lnTo>
                      <a:pt x="839" y="356"/>
                    </a:lnTo>
                    <a:lnTo>
                      <a:pt x="839" y="354"/>
                    </a:lnTo>
                    <a:lnTo>
                      <a:pt x="841" y="354"/>
                    </a:lnTo>
                    <a:lnTo>
                      <a:pt x="841" y="349"/>
                    </a:lnTo>
                    <a:lnTo>
                      <a:pt x="839" y="351"/>
                    </a:lnTo>
                    <a:lnTo>
                      <a:pt x="836" y="351"/>
                    </a:lnTo>
                    <a:lnTo>
                      <a:pt x="834" y="351"/>
                    </a:lnTo>
                    <a:lnTo>
                      <a:pt x="831" y="349"/>
                    </a:lnTo>
                    <a:lnTo>
                      <a:pt x="831" y="344"/>
                    </a:lnTo>
                    <a:lnTo>
                      <a:pt x="829" y="342"/>
                    </a:lnTo>
                    <a:lnTo>
                      <a:pt x="829" y="337"/>
                    </a:lnTo>
                    <a:lnTo>
                      <a:pt x="829" y="335"/>
                    </a:lnTo>
                    <a:lnTo>
                      <a:pt x="834" y="333"/>
                    </a:lnTo>
                    <a:lnTo>
                      <a:pt x="839" y="325"/>
                    </a:lnTo>
                    <a:lnTo>
                      <a:pt x="839" y="328"/>
                    </a:lnTo>
                    <a:lnTo>
                      <a:pt x="848" y="328"/>
                    </a:lnTo>
                    <a:lnTo>
                      <a:pt x="855" y="330"/>
                    </a:lnTo>
                    <a:lnTo>
                      <a:pt x="857" y="330"/>
                    </a:lnTo>
                    <a:lnTo>
                      <a:pt x="860" y="333"/>
                    </a:lnTo>
                    <a:lnTo>
                      <a:pt x="862" y="333"/>
                    </a:lnTo>
                    <a:lnTo>
                      <a:pt x="865" y="333"/>
                    </a:lnTo>
                    <a:lnTo>
                      <a:pt x="865" y="335"/>
                    </a:lnTo>
                    <a:lnTo>
                      <a:pt x="867" y="335"/>
                    </a:lnTo>
                    <a:lnTo>
                      <a:pt x="872" y="335"/>
                    </a:lnTo>
                    <a:lnTo>
                      <a:pt x="872" y="337"/>
                    </a:lnTo>
                    <a:lnTo>
                      <a:pt x="876" y="337"/>
                    </a:lnTo>
                    <a:lnTo>
                      <a:pt x="876" y="335"/>
                    </a:lnTo>
                    <a:lnTo>
                      <a:pt x="886" y="333"/>
                    </a:lnTo>
                    <a:lnTo>
                      <a:pt x="888" y="328"/>
                    </a:lnTo>
                    <a:lnTo>
                      <a:pt x="895" y="333"/>
                    </a:lnTo>
                    <a:lnTo>
                      <a:pt x="898" y="337"/>
                    </a:lnTo>
                    <a:lnTo>
                      <a:pt x="902" y="337"/>
                    </a:lnTo>
                    <a:lnTo>
                      <a:pt x="905" y="337"/>
                    </a:lnTo>
                    <a:lnTo>
                      <a:pt x="905" y="340"/>
                    </a:lnTo>
                    <a:lnTo>
                      <a:pt x="905" y="342"/>
                    </a:lnTo>
                    <a:lnTo>
                      <a:pt x="902" y="347"/>
                    </a:lnTo>
                    <a:lnTo>
                      <a:pt x="905" y="347"/>
                    </a:lnTo>
                    <a:lnTo>
                      <a:pt x="905" y="344"/>
                    </a:lnTo>
                    <a:lnTo>
                      <a:pt x="907" y="344"/>
                    </a:lnTo>
                    <a:lnTo>
                      <a:pt x="909" y="344"/>
                    </a:lnTo>
                    <a:lnTo>
                      <a:pt x="909" y="349"/>
                    </a:lnTo>
                    <a:lnTo>
                      <a:pt x="912" y="351"/>
                    </a:lnTo>
                    <a:lnTo>
                      <a:pt x="909" y="354"/>
                    </a:lnTo>
                    <a:lnTo>
                      <a:pt x="909" y="356"/>
                    </a:lnTo>
                    <a:lnTo>
                      <a:pt x="912" y="354"/>
                    </a:lnTo>
                    <a:lnTo>
                      <a:pt x="912" y="351"/>
                    </a:lnTo>
                    <a:lnTo>
                      <a:pt x="914" y="351"/>
                    </a:lnTo>
                    <a:lnTo>
                      <a:pt x="917" y="351"/>
                    </a:lnTo>
                    <a:lnTo>
                      <a:pt x="919" y="354"/>
                    </a:lnTo>
                    <a:lnTo>
                      <a:pt x="917" y="356"/>
                    </a:lnTo>
                    <a:lnTo>
                      <a:pt x="914" y="359"/>
                    </a:lnTo>
                    <a:lnTo>
                      <a:pt x="914" y="361"/>
                    </a:lnTo>
                    <a:lnTo>
                      <a:pt x="917" y="363"/>
                    </a:lnTo>
                    <a:lnTo>
                      <a:pt x="919" y="363"/>
                    </a:lnTo>
                    <a:lnTo>
                      <a:pt x="917" y="366"/>
                    </a:lnTo>
                    <a:lnTo>
                      <a:pt x="921" y="366"/>
                    </a:lnTo>
                    <a:lnTo>
                      <a:pt x="924" y="366"/>
                    </a:lnTo>
                    <a:lnTo>
                      <a:pt x="926" y="368"/>
                    </a:lnTo>
                    <a:lnTo>
                      <a:pt x="926" y="370"/>
                    </a:lnTo>
                    <a:lnTo>
                      <a:pt x="928" y="368"/>
                    </a:lnTo>
                    <a:lnTo>
                      <a:pt x="931" y="370"/>
                    </a:lnTo>
                    <a:lnTo>
                      <a:pt x="935" y="368"/>
                    </a:lnTo>
                    <a:lnTo>
                      <a:pt x="935" y="370"/>
                    </a:lnTo>
                    <a:lnTo>
                      <a:pt x="935" y="373"/>
                    </a:lnTo>
                    <a:lnTo>
                      <a:pt x="938" y="373"/>
                    </a:lnTo>
                    <a:lnTo>
                      <a:pt x="942" y="370"/>
                    </a:lnTo>
                    <a:lnTo>
                      <a:pt x="945" y="368"/>
                    </a:lnTo>
                    <a:lnTo>
                      <a:pt x="947" y="373"/>
                    </a:lnTo>
                    <a:lnTo>
                      <a:pt x="947" y="375"/>
                    </a:lnTo>
                    <a:lnTo>
                      <a:pt x="942" y="377"/>
                    </a:lnTo>
                    <a:lnTo>
                      <a:pt x="942" y="382"/>
                    </a:lnTo>
                    <a:lnTo>
                      <a:pt x="942" y="385"/>
                    </a:lnTo>
                    <a:lnTo>
                      <a:pt x="942" y="387"/>
                    </a:lnTo>
                    <a:lnTo>
                      <a:pt x="945" y="387"/>
                    </a:lnTo>
                    <a:lnTo>
                      <a:pt x="945" y="389"/>
                    </a:lnTo>
                    <a:lnTo>
                      <a:pt x="947" y="394"/>
                    </a:lnTo>
                    <a:lnTo>
                      <a:pt x="942" y="394"/>
                    </a:lnTo>
                    <a:lnTo>
                      <a:pt x="942" y="396"/>
                    </a:lnTo>
                    <a:lnTo>
                      <a:pt x="928" y="396"/>
                    </a:lnTo>
                    <a:lnTo>
                      <a:pt x="926" y="394"/>
                    </a:lnTo>
                    <a:lnTo>
                      <a:pt x="924" y="394"/>
                    </a:lnTo>
                    <a:lnTo>
                      <a:pt x="924" y="396"/>
                    </a:lnTo>
                    <a:lnTo>
                      <a:pt x="926" y="396"/>
                    </a:lnTo>
                    <a:lnTo>
                      <a:pt x="931" y="399"/>
                    </a:lnTo>
                    <a:lnTo>
                      <a:pt x="940" y="399"/>
                    </a:lnTo>
                    <a:lnTo>
                      <a:pt x="942" y="399"/>
                    </a:lnTo>
                    <a:lnTo>
                      <a:pt x="947" y="401"/>
                    </a:lnTo>
                    <a:lnTo>
                      <a:pt x="947" y="403"/>
                    </a:lnTo>
                    <a:lnTo>
                      <a:pt x="947" y="406"/>
                    </a:lnTo>
                    <a:lnTo>
                      <a:pt x="942" y="413"/>
                    </a:lnTo>
                    <a:lnTo>
                      <a:pt x="945" y="415"/>
                    </a:lnTo>
                    <a:lnTo>
                      <a:pt x="947" y="413"/>
                    </a:lnTo>
                    <a:lnTo>
                      <a:pt x="950" y="415"/>
                    </a:lnTo>
                    <a:lnTo>
                      <a:pt x="945" y="418"/>
                    </a:lnTo>
                    <a:lnTo>
                      <a:pt x="947" y="420"/>
                    </a:lnTo>
                    <a:lnTo>
                      <a:pt x="950" y="420"/>
                    </a:lnTo>
                    <a:lnTo>
                      <a:pt x="950" y="422"/>
                    </a:lnTo>
                    <a:lnTo>
                      <a:pt x="947" y="422"/>
                    </a:lnTo>
                    <a:lnTo>
                      <a:pt x="942" y="427"/>
                    </a:lnTo>
                    <a:lnTo>
                      <a:pt x="942" y="425"/>
                    </a:lnTo>
                    <a:lnTo>
                      <a:pt x="940" y="422"/>
                    </a:lnTo>
                    <a:lnTo>
                      <a:pt x="938" y="422"/>
                    </a:lnTo>
                    <a:lnTo>
                      <a:pt x="940" y="427"/>
                    </a:lnTo>
                    <a:lnTo>
                      <a:pt x="935" y="429"/>
                    </a:lnTo>
                    <a:lnTo>
                      <a:pt x="938" y="429"/>
                    </a:lnTo>
                    <a:lnTo>
                      <a:pt x="940" y="429"/>
                    </a:lnTo>
                    <a:lnTo>
                      <a:pt x="942" y="432"/>
                    </a:lnTo>
                    <a:lnTo>
                      <a:pt x="947" y="427"/>
                    </a:lnTo>
                    <a:lnTo>
                      <a:pt x="957" y="425"/>
                    </a:lnTo>
                    <a:lnTo>
                      <a:pt x="959" y="427"/>
                    </a:lnTo>
                    <a:lnTo>
                      <a:pt x="961" y="432"/>
                    </a:lnTo>
                    <a:lnTo>
                      <a:pt x="961" y="434"/>
                    </a:lnTo>
                    <a:lnTo>
                      <a:pt x="961" y="437"/>
                    </a:lnTo>
                    <a:lnTo>
                      <a:pt x="961" y="444"/>
                    </a:lnTo>
                    <a:lnTo>
                      <a:pt x="950" y="453"/>
                    </a:lnTo>
                    <a:lnTo>
                      <a:pt x="961" y="446"/>
                    </a:lnTo>
                    <a:lnTo>
                      <a:pt x="964" y="437"/>
                    </a:lnTo>
                    <a:lnTo>
                      <a:pt x="966" y="432"/>
                    </a:lnTo>
                    <a:lnTo>
                      <a:pt x="966" y="439"/>
                    </a:lnTo>
                    <a:lnTo>
                      <a:pt x="968" y="437"/>
                    </a:lnTo>
                    <a:lnTo>
                      <a:pt x="968" y="439"/>
                    </a:lnTo>
                    <a:lnTo>
                      <a:pt x="968" y="441"/>
                    </a:lnTo>
                    <a:lnTo>
                      <a:pt x="968" y="444"/>
                    </a:lnTo>
                    <a:lnTo>
                      <a:pt x="968" y="446"/>
                    </a:lnTo>
                    <a:lnTo>
                      <a:pt x="971" y="441"/>
                    </a:lnTo>
                    <a:lnTo>
                      <a:pt x="978" y="437"/>
                    </a:lnTo>
                    <a:lnTo>
                      <a:pt x="983" y="437"/>
                    </a:lnTo>
                    <a:lnTo>
                      <a:pt x="987" y="427"/>
                    </a:lnTo>
                    <a:lnTo>
                      <a:pt x="990" y="429"/>
                    </a:lnTo>
                    <a:lnTo>
                      <a:pt x="992" y="429"/>
                    </a:lnTo>
                    <a:lnTo>
                      <a:pt x="992" y="432"/>
                    </a:lnTo>
                    <a:lnTo>
                      <a:pt x="992" y="437"/>
                    </a:lnTo>
                    <a:lnTo>
                      <a:pt x="994" y="429"/>
                    </a:lnTo>
                    <a:lnTo>
                      <a:pt x="990" y="425"/>
                    </a:lnTo>
                    <a:lnTo>
                      <a:pt x="992" y="427"/>
                    </a:lnTo>
                    <a:lnTo>
                      <a:pt x="994" y="427"/>
                    </a:lnTo>
                    <a:lnTo>
                      <a:pt x="994" y="425"/>
                    </a:lnTo>
                    <a:lnTo>
                      <a:pt x="994" y="422"/>
                    </a:lnTo>
                    <a:lnTo>
                      <a:pt x="997" y="422"/>
                    </a:lnTo>
                    <a:lnTo>
                      <a:pt x="997" y="418"/>
                    </a:lnTo>
                    <a:lnTo>
                      <a:pt x="997" y="415"/>
                    </a:lnTo>
                    <a:lnTo>
                      <a:pt x="997" y="418"/>
                    </a:lnTo>
                    <a:lnTo>
                      <a:pt x="999" y="415"/>
                    </a:lnTo>
                    <a:lnTo>
                      <a:pt x="999" y="413"/>
                    </a:lnTo>
                    <a:lnTo>
                      <a:pt x="1002" y="411"/>
                    </a:lnTo>
                    <a:lnTo>
                      <a:pt x="997" y="403"/>
                    </a:lnTo>
                    <a:lnTo>
                      <a:pt x="1002" y="394"/>
                    </a:lnTo>
                    <a:lnTo>
                      <a:pt x="1004" y="394"/>
                    </a:lnTo>
                    <a:lnTo>
                      <a:pt x="1006" y="392"/>
                    </a:lnTo>
                    <a:lnTo>
                      <a:pt x="1006" y="389"/>
                    </a:lnTo>
                    <a:lnTo>
                      <a:pt x="1009" y="389"/>
                    </a:lnTo>
                    <a:lnTo>
                      <a:pt x="1011" y="389"/>
                    </a:lnTo>
                    <a:lnTo>
                      <a:pt x="1013" y="389"/>
                    </a:lnTo>
                    <a:lnTo>
                      <a:pt x="1011" y="392"/>
                    </a:lnTo>
                    <a:lnTo>
                      <a:pt x="1013" y="392"/>
                    </a:lnTo>
                    <a:lnTo>
                      <a:pt x="1013" y="394"/>
                    </a:lnTo>
                    <a:lnTo>
                      <a:pt x="1013" y="396"/>
                    </a:lnTo>
                    <a:lnTo>
                      <a:pt x="1013" y="399"/>
                    </a:lnTo>
                    <a:lnTo>
                      <a:pt x="1013" y="401"/>
                    </a:lnTo>
                    <a:lnTo>
                      <a:pt x="1013" y="399"/>
                    </a:lnTo>
                    <a:lnTo>
                      <a:pt x="1016" y="401"/>
                    </a:lnTo>
                    <a:lnTo>
                      <a:pt x="1016" y="406"/>
                    </a:lnTo>
                    <a:lnTo>
                      <a:pt x="1018" y="406"/>
                    </a:lnTo>
                    <a:lnTo>
                      <a:pt x="1018" y="408"/>
                    </a:lnTo>
                    <a:lnTo>
                      <a:pt x="1020" y="408"/>
                    </a:lnTo>
                    <a:lnTo>
                      <a:pt x="1023" y="408"/>
                    </a:lnTo>
                    <a:lnTo>
                      <a:pt x="1018" y="413"/>
                    </a:lnTo>
                    <a:lnTo>
                      <a:pt x="1020" y="413"/>
                    </a:lnTo>
                    <a:lnTo>
                      <a:pt x="1023" y="415"/>
                    </a:lnTo>
                    <a:lnTo>
                      <a:pt x="1023" y="413"/>
                    </a:lnTo>
                    <a:lnTo>
                      <a:pt x="1025" y="413"/>
                    </a:lnTo>
                    <a:lnTo>
                      <a:pt x="1025" y="418"/>
                    </a:lnTo>
                    <a:lnTo>
                      <a:pt x="1025" y="415"/>
                    </a:lnTo>
                    <a:lnTo>
                      <a:pt x="1028" y="418"/>
                    </a:lnTo>
                    <a:lnTo>
                      <a:pt x="1028" y="420"/>
                    </a:lnTo>
                    <a:lnTo>
                      <a:pt x="1025" y="420"/>
                    </a:lnTo>
                    <a:lnTo>
                      <a:pt x="1018" y="420"/>
                    </a:lnTo>
                    <a:lnTo>
                      <a:pt x="1016" y="422"/>
                    </a:lnTo>
                    <a:lnTo>
                      <a:pt x="1018" y="422"/>
                    </a:lnTo>
                    <a:lnTo>
                      <a:pt x="1020" y="422"/>
                    </a:lnTo>
                    <a:lnTo>
                      <a:pt x="1025" y="422"/>
                    </a:lnTo>
                    <a:lnTo>
                      <a:pt x="1028" y="420"/>
                    </a:lnTo>
                    <a:lnTo>
                      <a:pt x="1030" y="420"/>
                    </a:lnTo>
                    <a:lnTo>
                      <a:pt x="1028" y="425"/>
                    </a:lnTo>
                    <a:lnTo>
                      <a:pt x="1030" y="425"/>
                    </a:lnTo>
                    <a:lnTo>
                      <a:pt x="1030" y="427"/>
                    </a:lnTo>
                    <a:lnTo>
                      <a:pt x="1028" y="427"/>
                    </a:lnTo>
                    <a:lnTo>
                      <a:pt x="1030" y="427"/>
                    </a:lnTo>
                    <a:lnTo>
                      <a:pt x="1032" y="427"/>
                    </a:lnTo>
                    <a:lnTo>
                      <a:pt x="1032" y="429"/>
                    </a:lnTo>
                    <a:lnTo>
                      <a:pt x="1032" y="432"/>
                    </a:lnTo>
                    <a:lnTo>
                      <a:pt x="1035" y="432"/>
                    </a:lnTo>
                    <a:lnTo>
                      <a:pt x="1035" y="434"/>
                    </a:lnTo>
                    <a:lnTo>
                      <a:pt x="1028" y="434"/>
                    </a:lnTo>
                    <a:lnTo>
                      <a:pt x="1025" y="434"/>
                    </a:lnTo>
                    <a:lnTo>
                      <a:pt x="1025" y="437"/>
                    </a:lnTo>
                    <a:lnTo>
                      <a:pt x="1037" y="437"/>
                    </a:lnTo>
                    <a:lnTo>
                      <a:pt x="1037" y="439"/>
                    </a:lnTo>
                    <a:lnTo>
                      <a:pt x="1035" y="441"/>
                    </a:lnTo>
                    <a:lnTo>
                      <a:pt x="1037" y="441"/>
                    </a:lnTo>
                    <a:lnTo>
                      <a:pt x="1035" y="444"/>
                    </a:lnTo>
                    <a:lnTo>
                      <a:pt x="1032" y="444"/>
                    </a:lnTo>
                    <a:lnTo>
                      <a:pt x="1030" y="446"/>
                    </a:lnTo>
                    <a:lnTo>
                      <a:pt x="1032" y="446"/>
                    </a:lnTo>
                    <a:lnTo>
                      <a:pt x="1035" y="446"/>
                    </a:lnTo>
                    <a:lnTo>
                      <a:pt x="1037" y="446"/>
                    </a:lnTo>
                    <a:lnTo>
                      <a:pt x="1037" y="444"/>
                    </a:lnTo>
                    <a:lnTo>
                      <a:pt x="1039" y="448"/>
                    </a:lnTo>
                    <a:lnTo>
                      <a:pt x="1037" y="448"/>
                    </a:lnTo>
                    <a:lnTo>
                      <a:pt x="1037" y="451"/>
                    </a:lnTo>
                    <a:lnTo>
                      <a:pt x="1039" y="448"/>
                    </a:lnTo>
                    <a:lnTo>
                      <a:pt x="1042" y="451"/>
                    </a:lnTo>
                    <a:lnTo>
                      <a:pt x="1044" y="453"/>
                    </a:lnTo>
                    <a:lnTo>
                      <a:pt x="1046" y="455"/>
                    </a:lnTo>
                    <a:lnTo>
                      <a:pt x="1046" y="458"/>
                    </a:lnTo>
                    <a:lnTo>
                      <a:pt x="1042" y="460"/>
                    </a:lnTo>
                    <a:lnTo>
                      <a:pt x="1039" y="460"/>
                    </a:lnTo>
                    <a:lnTo>
                      <a:pt x="1039" y="462"/>
                    </a:lnTo>
                    <a:lnTo>
                      <a:pt x="1046" y="462"/>
                    </a:lnTo>
                    <a:lnTo>
                      <a:pt x="1049" y="465"/>
                    </a:lnTo>
                    <a:lnTo>
                      <a:pt x="1046" y="467"/>
                    </a:lnTo>
                    <a:lnTo>
                      <a:pt x="1054" y="470"/>
                    </a:lnTo>
                    <a:lnTo>
                      <a:pt x="1054" y="472"/>
                    </a:lnTo>
                    <a:lnTo>
                      <a:pt x="1049" y="477"/>
                    </a:lnTo>
                    <a:lnTo>
                      <a:pt x="1049" y="479"/>
                    </a:lnTo>
                    <a:lnTo>
                      <a:pt x="1046" y="481"/>
                    </a:lnTo>
                    <a:lnTo>
                      <a:pt x="1039" y="477"/>
                    </a:lnTo>
                    <a:lnTo>
                      <a:pt x="1039" y="479"/>
                    </a:lnTo>
                    <a:lnTo>
                      <a:pt x="1044" y="479"/>
                    </a:lnTo>
                    <a:lnTo>
                      <a:pt x="1035" y="481"/>
                    </a:lnTo>
                    <a:lnTo>
                      <a:pt x="1049" y="484"/>
                    </a:lnTo>
                    <a:lnTo>
                      <a:pt x="1046" y="484"/>
                    </a:lnTo>
                    <a:lnTo>
                      <a:pt x="1046" y="486"/>
                    </a:lnTo>
                    <a:lnTo>
                      <a:pt x="1049" y="488"/>
                    </a:lnTo>
                    <a:lnTo>
                      <a:pt x="1049" y="491"/>
                    </a:lnTo>
                    <a:lnTo>
                      <a:pt x="1046" y="488"/>
                    </a:lnTo>
                    <a:lnTo>
                      <a:pt x="1046" y="491"/>
                    </a:lnTo>
                    <a:lnTo>
                      <a:pt x="1054" y="491"/>
                    </a:lnTo>
                    <a:lnTo>
                      <a:pt x="1056" y="496"/>
                    </a:lnTo>
                    <a:lnTo>
                      <a:pt x="1056" y="498"/>
                    </a:lnTo>
                    <a:lnTo>
                      <a:pt x="1054" y="498"/>
                    </a:lnTo>
                    <a:lnTo>
                      <a:pt x="1063" y="500"/>
                    </a:lnTo>
                    <a:lnTo>
                      <a:pt x="1063" y="503"/>
                    </a:lnTo>
                    <a:lnTo>
                      <a:pt x="1065" y="503"/>
                    </a:lnTo>
                    <a:lnTo>
                      <a:pt x="1068" y="503"/>
                    </a:lnTo>
                    <a:lnTo>
                      <a:pt x="1068" y="505"/>
                    </a:lnTo>
                    <a:lnTo>
                      <a:pt x="1068" y="507"/>
                    </a:lnTo>
                    <a:lnTo>
                      <a:pt x="1068" y="510"/>
                    </a:lnTo>
                    <a:lnTo>
                      <a:pt x="1065" y="512"/>
                    </a:lnTo>
                    <a:lnTo>
                      <a:pt x="1065" y="514"/>
                    </a:lnTo>
                    <a:lnTo>
                      <a:pt x="1070" y="512"/>
                    </a:lnTo>
                    <a:lnTo>
                      <a:pt x="1072" y="514"/>
                    </a:lnTo>
                    <a:lnTo>
                      <a:pt x="1075" y="512"/>
                    </a:lnTo>
                    <a:lnTo>
                      <a:pt x="1077" y="514"/>
                    </a:lnTo>
                    <a:lnTo>
                      <a:pt x="1079" y="514"/>
                    </a:lnTo>
                    <a:lnTo>
                      <a:pt x="1075" y="522"/>
                    </a:lnTo>
                    <a:lnTo>
                      <a:pt x="1079" y="517"/>
                    </a:lnTo>
                    <a:lnTo>
                      <a:pt x="1082" y="514"/>
                    </a:lnTo>
                    <a:lnTo>
                      <a:pt x="1082" y="517"/>
                    </a:lnTo>
                    <a:lnTo>
                      <a:pt x="1084" y="517"/>
                    </a:lnTo>
                    <a:lnTo>
                      <a:pt x="1087" y="522"/>
                    </a:lnTo>
                    <a:lnTo>
                      <a:pt x="1087" y="524"/>
                    </a:lnTo>
                    <a:lnTo>
                      <a:pt x="1094" y="524"/>
                    </a:lnTo>
                    <a:lnTo>
                      <a:pt x="1096" y="524"/>
                    </a:lnTo>
                    <a:lnTo>
                      <a:pt x="1096" y="522"/>
                    </a:lnTo>
                    <a:lnTo>
                      <a:pt x="1098" y="522"/>
                    </a:lnTo>
                    <a:lnTo>
                      <a:pt x="1098" y="524"/>
                    </a:lnTo>
                    <a:lnTo>
                      <a:pt x="1101" y="526"/>
                    </a:lnTo>
                    <a:lnTo>
                      <a:pt x="1103" y="526"/>
                    </a:lnTo>
                    <a:lnTo>
                      <a:pt x="1105" y="526"/>
                    </a:lnTo>
                    <a:lnTo>
                      <a:pt x="1105" y="529"/>
                    </a:lnTo>
                    <a:lnTo>
                      <a:pt x="1105" y="531"/>
                    </a:lnTo>
                    <a:lnTo>
                      <a:pt x="1105" y="533"/>
                    </a:lnTo>
                    <a:lnTo>
                      <a:pt x="1103" y="533"/>
                    </a:lnTo>
                    <a:lnTo>
                      <a:pt x="1101" y="533"/>
                    </a:lnTo>
                    <a:lnTo>
                      <a:pt x="1098" y="533"/>
                    </a:lnTo>
                    <a:lnTo>
                      <a:pt x="1094" y="536"/>
                    </a:lnTo>
                    <a:lnTo>
                      <a:pt x="1091" y="538"/>
                    </a:lnTo>
                    <a:lnTo>
                      <a:pt x="1079" y="540"/>
                    </a:lnTo>
                    <a:lnTo>
                      <a:pt x="1077" y="543"/>
                    </a:lnTo>
                    <a:lnTo>
                      <a:pt x="1082" y="543"/>
                    </a:lnTo>
                    <a:lnTo>
                      <a:pt x="1087" y="540"/>
                    </a:lnTo>
                    <a:lnTo>
                      <a:pt x="1089" y="540"/>
                    </a:lnTo>
                    <a:lnTo>
                      <a:pt x="1077" y="545"/>
                    </a:lnTo>
                    <a:lnTo>
                      <a:pt x="1072" y="545"/>
                    </a:lnTo>
                    <a:lnTo>
                      <a:pt x="1070" y="550"/>
                    </a:lnTo>
                    <a:lnTo>
                      <a:pt x="1068" y="550"/>
                    </a:lnTo>
                    <a:lnTo>
                      <a:pt x="1063" y="548"/>
                    </a:lnTo>
                    <a:lnTo>
                      <a:pt x="1061" y="548"/>
                    </a:lnTo>
                    <a:lnTo>
                      <a:pt x="1058" y="548"/>
                    </a:lnTo>
                    <a:lnTo>
                      <a:pt x="1058" y="550"/>
                    </a:lnTo>
                    <a:lnTo>
                      <a:pt x="1065" y="552"/>
                    </a:lnTo>
                    <a:lnTo>
                      <a:pt x="1068" y="552"/>
                    </a:lnTo>
                    <a:lnTo>
                      <a:pt x="1068" y="559"/>
                    </a:lnTo>
                    <a:lnTo>
                      <a:pt x="1072" y="555"/>
                    </a:lnTo>
                    <a:lnTo>
                      <a:pt x="1075" y="552"/>
                    </a:lnTo>
                    <a:lnTo>
                      <a:pt x="1079" y="550"/>
                    </a:lnTo>
                    <a:lnTo>
                      <a:pt x="1084" y="548"/>
                    </a:lnTo>
                    <a:lnTo>
                      <a:pt x="1087" y="545"/>
                    </a:lnTo>
                    <a:lnTo>
                      <a:pt x="1089" y="543"/>
                    </a:lnTo>
                    <a:lnTo>
                      <a:pt x="1096" y="540"/>
                    </a:lnTo>
                    <a:lnTo>
                      <a:pt x="1101" y="540"/>
                    </a:lnTo>
                    <a:lnTo>
                      <a:pt x="1096" y="538"/>
                    </a:lnTo>
                    <a:lnTo>
                      <a:pt x="1091" y="540"/>
                    </a:lnTo>
                    <a:lnTo>
                      <a:pt x="1098" y="538"/>
                    </a:lnTo>
                    <a:lnTo>
                      <a:pt x="1108" y="538"/>
                    </a:lnTo>
                    <a:lnTo>
                      <a:pt x="1108" y="540"/>
                    </a:lnTo>
                    <a:lnTo>
                      <a:pt x="1108" y="543"/>
                    </a:lnTo>
                    <a:lnTo>
                      <a:pt x="1108" y="548"/>
                    </a:lnTo>
                    <a:lnTo>
                      <a:pt x="1108" y="550"/>
                    </a:lnTo>
                    <a:lnTo>
                      <a:pt x="1108" y="555"/>
                    </a:lnTo>
                    <a:lnTo>
                      <a:pt x="1110" y="550"/>
                    </a:lnTo>
                    <a:lnTo>
                      <a:pt x="1113" y="548"/>
                    </a:lnTo>
                    <a:lnTo>
                      <a:pt x="1117" y="548"/>
                    </a:lnTo>
                    <a:lnTo>
                      <a:pt x="1117" y="550"/>
                    </a:lnTo>
                    <a:lnTo>
                      <a:pt x="1127" y="552"/>
                    </a:lnTo>
                    <a:lnTo>
                      <a:pt x="1124" y="555"/>
                    </a:lnTo>
                    <a:lnTo>
                      <a:pt x="1127" y="557"/>
                    </a:lnTo>
                    <a:lnTo>
                      <a:pt x="1127" y="559"/>
                    </a:lnTo>
                    <a:lnTo>
                      <a:pt x="1129" y="559"/>
                    </a:lnTo>
                    <a:lnTo>
                      <a:pt x="1129" y="562"/>
                    </a:lnTo>
                    <a:lnTo>
                      <a:pt x="1127" y="562"/>
                    </a:lnTo>
                    <a:lnTo>
                      <a:pt x="1127" y="564"/>
                    </a:lnTo>
                    <a:lnTo>
                      <a:pt x="1120" y="562"/>
                    </a:lnTo>
                    <a:lnTo>
                      <a:pt x="1122" y="564"/>
                    </a:lnTo>
                    <a:lnTo>
                      <a:pt x="1124" y="564"/>
                    </a:lnTo>
                    <a:lnTo>
                      <a:pt x="1127" y="564"/>
                    </a:lnTo>
                    <a:lnTo>
                      <a:pt x="1127" y="566"/>
                    </a:lnTo>
                    <a:lnTo>
                      <a:pt x="1127" y="569"/>
                    </a:lnTo>
                    <a:lnTo>
                      <a:pt x="1127" y="574"/>
                    </a:lnTo>
                    <a:lnTo>
                      <a:pt x="1124" y="574"/>
                    </a:lnTo>
                    <a:lnTo>
                      <a:pt x="1129" y="576"/>
                    </a:lnTo>
                    <a:lnTo>
                      <a:pt x="1129" y="578"/>
                    </a:lnTo>
                    <a:lnTo>
                      <a:pt x="1124" y="578"/>
                    </a:lnTo>
                    <a:lnTo>
                      <a:pt x="1127" y="578"/>
                    </a:lnTo>
                  </a:path>
                </a:pathLst>
              </a:custGeom>
              <a:grpFill/>
              <a:ln w="9525">
                <a:noFill/>
                <a:round/>
                <a:headEnd/>
                <a:tailEnd/>
              </a:ln>
            </p:spPr>
            <p:txBody>
              <a:bodyPr/>
              <a:lstStyle/>
              <a:p>
                <a:pPr>
                  <a:defRPr/>
                </a:pPr>
                <a:endParaRPr lang="en-US" sz="1200" kern="0">
                  <a:solidFill>
                    <a:srgbClr val="0096D6"/>
                  </a:solidFill>
                </a:endParaRPr>
              </a:p>
            </p:txBody>
          </p:sp>
          <p:sp>
            <p:nvSpPr>
              <p:cNvPr id="2302" name="Freeform 1279"/>
              <p:cNvSpPr>
                <a:spLocks/>
              </p:cNvSpPr>
              <p:nvPr/>
            </p:nvSpPr>
            <p:spPr bwMode="auto">
              <a:xfrm>
                <a:off x="2068" y="1901"/>
                <a:ext cx="21" cy="28"/>
              </a:xfrm>
              <a:custGeom>
                <a:avLst/>
                <a:gdLst>
                  <a:gd name="T0" fmla="*/ 18 w 21"/>
                  <a:gd name="T1" fmla="*/ 16 h 28"/>
                  <a:gd name="T2" fmla="*/ 18 w 21"/>
                  <a:gd name="T3" fmla="*/ 14 h 28"/>
                  <a:gd name="T4" fmla="*/ 16 w 21"/>
                  <a:gd name="T5" fmla="*/ 19 h 28"/>
                  <a:gd name="T6" fmla="*/ 16 w 21"/>
                  <a:gd name="T7" fmla="*/ 16 h 28"/>
                  <a:gd name="T8" fmla="*/ 11 w 21"/>
                  <a:gd name="T9" fmla="*/ 19 h 28"/>
                  <a:gd name="T10" fmla="*/ 9 w 21"/>
                  <a:gd name="T11" fmla="*/ 19 h 28"/>
                  <a:gd name="T12" fmla="*/ 11 w 21"/>
                  <a:gd name="T13" fmla="*/ 14 h 28"/>
                  <a:gd name="T14" fmla="*/ 11 w 21"/>
                  <a:gd name="T15" fmla="*/ 14 h 28"/>
                  <a:gd name="T16" fmla="*/ 14 w 21"/>
                  <a:gd name="T17" fmla="*/ 5 h 28"/>
                  <a:gd name="T18" fmla="*/ 14 w 21"/>
                  <a:gd name="T19" fmla="*/ 2 h 28"/>
                  <a:gd name="T20" fmla="*/ 11 w 21"/>
                  <a:gd name="T21" fmla="*/ 0 h 28"/>
                  <a:gd name="T22" fmla="*/ 11 w 21"/>
                  <a:gd name="T23" fmla="*/ 0 h 28"/>
                  <a:gd name="T24" fmla="*/ 11 w 21"/>
                  <a:gd name="T25" fmla="*/ 2 h 28"/>
                  <a:gd name="T26" fmla="*/ 9 w 21"/>
                  <a:gd name="T27" fmla="*/ 0 h 28"/>
                  <a:gd name="T28" fmla="*/ 9 w 21"/>
                  <a:gd name="T29" fmla="*/ 2 h 28"/>
                  <a:gd name="T30" fmla="*/ 0 w 21"/>
                  <a:gd name="T31" fmla="*/ 16 h 28"/>
                  <a:gd name="T32" fmla="*/ 0 w 21"/>
                  <a:gd name="T33" fmla="*/ 24 h 28"/>
                  <a:gd name="T34" fmla="*/ 2 w 21"/>
                  <a:gd name="T35" fmla="*/ 28 h 28"/>
                  <a:gd name="T36" fmla="*/ 4 w 21"/>
                  <a:gd name="T37" fmla="*/ 28 h 28"/>
                  <a:gd name="T38" fmla="*/ 7 w 21"/>
                  <a:gd name="T39" fmla="*/ 26 h 28"/>
                  <a:gd name="T40" fmla="*/ 11 w 21"/>
                  <a:gd name="T41" fmla="*/ 26 h 28"/>
                  <a:gd name="T42" fmla="*/ 16 w 21"/>
                  <a:gd name="T43" fmla="*/ 24 h 28"/>
                  <a:gd name="T44" fmla="*/ 18 w 21"/>
                  <a:gd name="T45" fmla="*/ 21 h 28"/>
                  <a:gd name="T46" fmla="*/ 21 w 21"/>
                  <a:gd name="T47" fmla="*/ 21 h 28"/>
                  <a:gd name="T48" fmla="*/ 21 w 21"/>
                  <a:gd name="T49" fmla="*/ 19 h 28"/>
                  <a:gd name="T50" fmla="*/ 18 w 21"/>
                  <a:gd name="T51" fmla="*/ 19 h 28"/>
                  <a:gd name="T52" fmla="*/ 18 w 21"/>
                  <a:gd name="T53" fmla="*/ 16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28"/>
                  <a:gd name="T83" fmla="*/ 21 w 21"/>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28">
                    <a:moveTo>
                      <a:pt x="18" y="16"/>
                    </a:moveTo>
                    <a:lnTo>
                      <a:pt x="18" y="14"/>
                    </a:lnTo>
                    <a:lnTo>
                      <a:pt x="16" y="19"/>
                    </a:lnTo>
                    <a:lnTo>
                      <a:pt x="16" y="16"/>
                    </a:lnTo>
                    <a:lnTo>
                      <a:pt x="11" y="19"/>
                    </a:lnTo>
                    <a:lnTo>
                      <a:pt x="9" y="19"/>
                    </a:lnTo>
                    <a:lnTo>
                      <a:pt x="11" y="14"/>
                    </a:lnTo>
                    <a:lnTo>
                      <a:pt x="14" y="5"/>
                    </a:lnTo>
                    <a:lnTo>
                      <a:pt x="14" y="2"/>
                    </a:lnTo>
                    <a:lnTo>
                      <a:pt x="11" y="0"/>
                    </a:lnTo>
                    <a:lnTo>
                      <a:pt x="11" y="2"/>
                    </a:lnTo>
                    <a:lnTo>
                      <a:pt x="9" y="0"/>
                    </a:lnTo>
                    <a:lnTo>
                      <a:pt x="9" y="2"/>
                    </a:lnTo>
                    <a:lnTo>
                      <a:pt x="0" y="16"/>
                    </a:lnTo>
                    <a:lnTo>
                      <a:pt x="0" y="24"/>
                    </a:lnTo>
                    <a:lnTo>
                      <a:pt x="2" y="28"/>
                    </a:lnTo>
                    <a:lnTo>
                      <a:pt x="4" y="28"/>
                    </a:lnTo>
                    <a:lnTo>
                      <a:pt x="7" y="26"/>
                    </a:lnTo>
                    <a:lnTo>
                      <a:pt x="11" y="26"/>
                    </a:lnTo>
                    <a:lnTo>
                      <a:pt x="16" y="24"/>
                    </a:lnTo>
                    <a:lnTo>
                      <a:pt x="18" y="21"/>
                    </a:lnTo>
                    <a:lnTo>
                      <a:pt x="21" y="21"/>
                    </a:lnTo>
                    <a:lnTo>
                      <a:pt x="21" y="19"/>
                    </a:lnTo>
                    <a:lnTo>
                      <a:pt x="18" y="19"/>
                    </a:lnTo>
                    <a:lnTo>
                      <a:pt x="18" y="16"/>
                    </a:lnTo>
                    <a:close/>
                  </a:path>
                </a:pathLst>
              </a:custGeom>
              <a:grpFill/>
              <a:ln w="9525">
                <a:noFill/>
                <a:round/>
                <a:headEnd/>
                <a:tailEnd/>
              </a:ln>
            </p:spPr>
            <p:txBody>
              <a:bodyPr/>
              <a:lstStyle/>
              <a:p>
                <a:pPr>
                  <a:defRPr/>
                </a:pPr>
                <a:endParaRPr lang="en-US" sz="1200" kern="0">
                  <a:solidFill>
                    <a:srgbClr val="0096D6"/>
                  </a:solidFill>
                </a:endParaRPr>
              </a:p>
            </p:txBody>
          </p:sp>
          <p:sp>
            <p:nvSpPr>
              <p:cNvPr id="2303" name="Freeform 1280"/>
              <p:cNvSpPr>
                <a:spLocks/>
              </p:cNvSpPr>
              <p:nvPr/>
            </p:nvSpPr>
            <p:spPr bwMode="auto">
              <a:xfrm>
                <a:off x="2068" y="1901"/>
                <a:ext cx="21" cy="28"/>
              </a:xfrm>
              <a:custGeom>
                <a:avLst/>
                <a:gdLst>
                  <a:gd name="T0" fmla="*/ 18 w 21"/>
                  <a:gd name="T1" fmla="*/ 16 h 28"/>
                  <a:gd name="T2" fmla="*/ 18 w 21"/>
                  <a:gd name="T3" fmla="*/ 14 h 28"/>
                  <a:gd name="T4" fmla="*/ 16 w 21"/>
                  <a:gd name="T5" fmla="*/ 19 h 28"/>
                  <a:gd name="T6" fmla="*/ 16 w 21"/>
                  <a:gd name="T7" fmla="*/ 16 h 28"/>
                  <a:gd name="T8" fmla="*/ 11 w 21"/>
                  <a:gd name="T9" fmla="*/ 19 h 28"/>
                  <a:gd name="T10" fmla="*/ 9 w 21"/>
                  <a:gd name="T11" fmla="*/ 19 h 28"/>
                  <a:gd name="T12" fmla="*/ 11 w 21"/>
                  <a:gd name="T13" fmla="*/ 14 h 28"/>
                  <a:gd name="T14" fmla="*/ 11 w 21"/>
                  <a:gd name="T15" fmla="*/ 14 h 28"/>
                  <a:gd name="T16" fmla="*/ 14 w 21"/>
                  <a:gd name="T17" fmla="*/ 5 h 28"/>
                  <a:gd name="T18" fmla="*/ 14 w 21"/>
                  <a:gd name="T19" fmla="*/ 2 h 28"/>
                  <a:gd name="T20" fmla="*/ 11 w 21"/>
                  <a:gd name="T21" fmla="*/ 0 h 28"/>
                  <a:gd name="T22" fmla="*/ 11 w 21"/>
                  <a:gd name="T23" fmla="*/ 0 h 28"/>
                  <a:gd name="T24" fmla="*/ 11 w 21"/>
                  <a:gd name="T25" fmla="*/ 2 h 28"/>
                  <a:gd name="T26" fmla="*/ 9 w 21"/>
                  <a:gd name="T27" fmla="*/ 0 h 28"/>
                  <a:gd name="T28" fmla="*/ 9 w 21"/>
                  <a:gd name="T29" fmla="*/ 2 h 28"/>
                  <a:gd name="T30" fmla="*/ 0 w 21"/>
                  <a:gd name="T31" fmla="*/ 16 h 28"/>
                  <a:gd name="T32" fmla="*/ 0 w 21"/>
                  <a:gd name="T33" fmla="*/ 24 h 28"/>
                  <a:gd name="T34" fmla="*/ 2 w 21"/>
                  <a:gd name="T35" fmla="*/ 28 h 28"/>
                  <a:gd name="T36" fmla="*/ 4 w 21"/>
                  <a:gd name="T37" fmla="*/ 28 h 28"/>
                  <a:gd name="T38" fmla="*/ 7 w 21"/>
                  <a:gd name="T39" fmla="*/ 26 h 28"/>
                  <a:gd name="T40" fmla="*/ 11 w 21"/>
                  <a:gd name="T41" fmla="*/ 26 h 28"/>
                  <a:gd name="T42" fmla="*/ 16 w 21"/>
                  <a:gd name="T43" fmla="*/ 24 h 28"/>
                  <a:gd name="T44" fmla="*/ 18 w 21"/>
                  <a:gd name="T45" fmla="*/ 21 h 28"/>
                  <a:gd name="T46" fmla="*/ 21 w 21"/>
                  <a:gd name="T47" fmla="*/ 21 h 28"/>
                  <a:gd name="T48" fmla="*/ 21 w 21"/>
                  <a:gd name="T49" fmla="*/ 19 h 28"/>
                  <a:gd name="T50" fmla="*/ 18 w 21"/>
                  <a:gd name="T51" fmla="*/ 19 h 28"/>
                  <a:gd name="T52" fmla="*/ 18 w 21"/>
                  <a:gd name="T53" fmla="*/ 16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28"/>
                  <a:gd name="T83" fmla="*/ 21 w 21"/>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28">
                    <a:moveTo>
                      <a:pt x="18" y="16"/>
                    </a:moveTo>
                    <a:lnTo>
                      <a:pt x="18" y="14"/>
                    </a:lnTo>
                    <a:lnTo>
                      <a:pt x="16" y="19"/>
                    </a:lnTo>
                    <a:lnTo>
                      <a:pt x="16" y="16"/>
                    </a:lnTo>
                    <a:lnTo>
                      <a:pt x="11" y="19"/>
                    </a:lnTo>
                    <a:lnTo>
                      <a:pt x="9" y="19"/>
                    </a:lnTo>
                    <a:lnTo>
                      <a:pt x="11" y="14"/>
                    </a:lnTo>
                    <a:lnTo>
                      <a:pt x="14" y="5"/>
                    </a:lnTo>
                    <a:lnTo>
                      <a:pt x="14" y="2"/>
                    </a:lnTo>
                    <a:lnTo>
                      <a:pt x="11" y="0"/>
                    </a:lnTo>
                    <a:lnTo>
                      <a:pt x="11" y="2"/>
                    </a:lnTo>
                    <a:lnTo>
                      <a:pt x="9" y="0"/>
                    </a:lnTo>
                    <a:lnTo>
                      <a:pt x="9" y="2"/>
                    </a:lnTo>
                    <a:lnTo>
                      <a:pt x="0" y="16"/>
                    </a:lnTo>
                    <a:lnTo>
                      <a:pt x="0" y="24"/>
                    </a:lnTo>
                    <a:lnTo>
                      <a:pt x="2" y="28"/>
                    </a:lnTo>
                    <a:lnTo>
                      <a:pt x="4" y="28"/>
                    </a:lnTo>
                    <a:lnTo>
                      <a:pt x="7" y="26"/>
                    </a:lnTo>
                    <a:lnTo>
                      <a:pt x="11" y="26"/>
                    </a:lnTo>
                    <a:lnTo>
                      <a:pt x="16" y="24"/>
                    </a:lnTo>
                    <a:lnTo>
                      <a:pt x="18" y="21"/>
                    </a:lnTo>
                    <a:lnTo>
                      <a:pt x="21" y="21"/>
                    </a:lnTo>
                    <a:lnTo>
                      <a:pt x="21" y="19"/>
                    </a:lnTo>
                    <a:lnTo>
                      <a:pt x="18" y="19"/>
                    </a:lnTo>
                    <a:lnTo>
                      <a:pt x="18" y="16"/>
                    </a:lnTo>
                  </a:path>
                </a:pathLst>
              </a:custGeom>
              <a:grpFill/>
              <a:ln w="9525">
                <a:noFill/>
                <a:round/>
                <a:headEnd/>
                <a:tailEnd/>
              </a:ln>
            </p:spPr>
            <p:txBody>
              <a:bodyPr/>
              <a:lstStyle/>
              <a:p>
                <a:pPr>
                  <a:defRPr/>
                </a:pPr>
                <a:endParaRPr lang="en-US" sz="1200" kern="0">
                  <a:solidFill>
                    <a:srgbClr val="0096D6"/>
                  </a:solidFill>
                </a:endParaRPr>
              </a:p>
            </p:txBody>
          </p:sp>
          <p:sp>
            <p:nvSpPr>
              <p:cNvPr id="2304" name="Freeform 1281"/>
              <p:cNvSpPr>
                <a:spLocks/>
              </p:cNvSpPr>
              <p:nvPr/>
            </p:nvSpPr>
            <p:spPr bwMode="auto">
              <a:xfrm>
                <a:off x="3019" y="762"/>
                <a:ext cx="145" cy="227"/>
              </a:xfrm>
              <a:custGeom>
                <a:avLst/>
                <a:gdLst>
                  <a:gd name="T0" fmla="*/ 69 w 145"/>
                  <a:gd name="T1" fmla="*/ 33 h 227"/>
                  <a:gd name="T2" fmla="*/ 76 w 145"/>
                  <a:gd name="T3" fmla="*/ 81 h 227"/>
                  <a:gd name="T4" fmla="*/ 64 w 145"/>
                  <a:gd name="T5" fmla="*/ 59 h 227"/>
                  <a:gd name="T6" fmla="*/ 45 w 145"/>
                  <a:gd name="T7" fmla="*/ 29 h 227"/>
                  <a:gd name="T8" fmla="*/ 41 w 145"/>
                  <a:gd name="T9" fmla="*/ 50 h 227"/>
                  <a:gd name="T10" fmla="*/ 34 w 145"/>
                  <a:gd name="T11" fmla="*/ 40 h 227"/>
                  <a:gd name="T12" fmla="*/ 29 w 145"/>
                  <a:gd name="T13" fmla="*/ 31 h 227"/>
                  <a:gd name="T14" fmla="*/ 43 w 145"/>
                  <a:gd name="T15" fmla="*/ 22 h 227"/>
                  <a:gd name="T16" fmla="*/ 24 w 145"/>
                  <a:gd name="T17" fmla="*/ 19 h 227"/>
                  <a:gd name="T18" fmla="*/ 19 w 145"/>
                  <a:gd name="T19" fmla="*/ 26 h 227"/>
                  <a:gd name="T20" fmla="*/ 8 w 145"/>
                  <a:gd name="T21" fmla="*/ 24 h 227"/>
                  <a:gd name="T22" fmla="*/ 5 w 145"/>
                  <a:gd name="T23" fmla="*/ 36 h 227"/>
                  <a:gd name="T24" fmla="*/ 5 w 145"/>
                  <a:gd name="T25" fmla="*/ 50 h 227"/>
                  <a:gd name="T26" fmla="*/ 10 w 145"/>
                  <a:gd name="T27" fmla="*/ 69 h 227"/>
                  <a:gd name="T28" fmla="*/ 17 w 145"/>
                  <a:gd name="T29" fmla="*/ 55 h 227"/>
                  <a:gd name="T30" fmla="*/ 15 w 145"/>
                  <a:gd name="T31" fmla="*/ 69 h 227"/>
                  <a:gd name="T32" fmla="*/ 24 w 145"/>
                  <a:gd name="T33" fmla="*/ 83 h 227"/>
                  <a:gd name="T34" fmla="*/ 15 w 145"/>
                  <a:gd name="T35" fmla="*/ 88 h 227"/>
                  <a:gd name="T36" fmla="*/ 31 w 145"/>
                  <a:gd name="T37" fmla="*/ 107 h 227"/>
                  <a:gd name="T38" fmla="*/ 26 w 145"/>
                  <a:gd name="T39" fmla="*/ 116 h 227"/>
                  <a:gd name="T40" fmla="*/ 36 w 145"/>
                  <a:gd name="T41" fmla="*/ 128 h 227"/>
                  <a:gd name="T42" fmla="*/ 48 w 145"/>
                  <a:gd name="T43" fmla="*/ 121 h 227"/>
                  <a:gd name="T44" fmla="*/ 52 w 145"/>
                  <a:gd name="T45" fmla="*/ 111 h 227"/>
                  <a:gd name="T46" fmla="*/ 59 w 145"/>
                  <a:gd name="T47" fmla="*/ 102 h 227"/>
                  <a:gd name="T48" fmla="*/ 64 w 145"/>
                  <a:gd name="T49" fmla="*/ 109 h 227"/>
                  <a:gd name="T50" fmla="*/ 76 w 145"/>
                  <a:gd name="T51" fmla="*/ 97 h 227"/>
                  <a:gd name="T52" fmla="*/ 78 w 145"/>
                  <a:gd name="T53" fmla="*/ 104 h 227"/>
                  <a:gd name="T54" fmla="*/ 81 w 145"/>
                  <a:gd name="T55" fmla="*/ 114 h 227"/>
                  <a:gd name="T56" fmla="*/ 83 w 145"/>
                  <a:gd name="T57" fmla="*/ 118 h 227"/>
                  <a:gd name="T58" fmla="*/ 67 w 145"/>
                  <a:gd name="T59" fmla="*/ 128 h 227"/>
                  <a:gd name="T60" fmla="*/ 59 w 145"/>
                  <a:gd name="T61" fmla="*/ 135 h 227"/>
                  <a:gd name="T62" fmla="*/ 45 w 145"/>
                  <a:gd name="T63" fmla="*/ 142 h 227"/>
                  <a:gd name="T64" fmla="*/ 43 w 145"/>
                  <a:gd name="T65" fmla="*/ 159 h 227"/>
                  <a:gd name="T66" fmla="*/ 55 w 145"/>
                  <a:gd name="T67" fmla="*/ 154 h 227"/>
                  <a:gd name="T68" fmla="*/ 67 w 145"/>
                  <a:gd name="T69" fmla="*/ 152 h 227"/>
                  <a:gd name="T70" fmla="*/ 83 w 145"/>
                  <a:gd name="T71" fmla="*/ 147 h 227"/>
                  <a:gd name="T72" fmla="*/ 78 w 145"/>
                  <a:gd name="T73" fmla="*/ 156 h 227"/>
                  <a:gd name="T74" fmla="*/ 59 w 145"/>
                  <a:gd name="T75" fmla="*/ 163 h 227"/>
                  <a:gd name="T76" fmla="*/ 64 w 145"/>
                  <a:gd name="T77" fmla="*/ 170 h 227"/>
                  <a:gd name="T78" fmla="*/ 52 w 145"/>
                  <a:gd name="T79" fmla="*/ 168 h 227"/>
                  <a:gd name="T80" fmla="*/ 50 w 145"/>
                  <a:gd name="T81" fmla="*/ 192 h 227"/>
                  <a:gd name="T82" fmla="*/ 69 w 145"/>
                  <a:gd name="T83" fmla="*/ 201 h 227"/>
                  <a:gd name="T84" fmla="*/ 74 w 145"/>
                  <a:gd name="T85" fmla="*/ 208 h 227"/>
                  <a:gd name="T86" fmla="*/ 76 w 145"/>
                  <a:gd name="T87" fmla="*/ 227 h 227"/>
                  <a:gd name="T88" fmla="*/ 85 w 145"/>
                  <a:gd name="T89" fmla="*/ 220 h 227"/>
                  <a:gd name="T90" fmla="*/ 90 w 145"/>
                  <a:gd name="T91" fmla="*/ 203 h 227"/>
                  <a:gd name="T92" fmla="*/ 93 w 145"/>
                  <a:gd name="T93" fmla="*/ 180 h 227"/>
                  <a:gd name="T94" fmla="*/ 102 w 145"/>
                  <a:gd name="T95" fmla="*/ 173 h 227"/>
                  <a:gd name="T96" fmla="*/ 104 w 145"/>
                  <a:gd name="T97" fmla="*/ 140 h 227"/>
                  <a:gd name="T98" fmla="*/ 111 w 145"/>
                  <a:gd name="T99" fmla="*/ 123 h 227"/>
                  <a:gd name="T100" fmla="*/ 119 w 145"/>
                  <a:gd name="T101" fmla="*/ 104 h 227"/>
                  <a:gd name="T102" fmla="*/ 140 w 145"/>
                  <a:gd name="T103" fmla="*/ 97 h 227"/>
                  <a:gd name="T104" fmla="*/ 130 w 145"/>
                  <a:gd name="T105" fmla="*/ 81 h 227"/>
                  <a:gd name="T106" fmla="*/ 107 w 145"/>
                  <a:gd name="T107" fmla="*/ 57 h 227"/>
                  <a:gd name="T108" fmla="*/ 100 w 145"/>
                  <a:gd name="T109" fmla="*/ 31 h 227"/>
                  <a:gd name="T110" fmla="*/ 93 w 145"/>
                  <a:gd name="T111" fmla="*/ 48 h 227"/>
                  <a:gd name="T112" fmla="*/ 95 w 145"/>
                  <a:gd name="T113" fmla="*/ 33 h 227"/>
                  <a:gd name="T114" fmla="*/ 83 w 145"/>
                  <a:gd name="T115" fmla="*/ 12 h 227"/>
                  <a:gd name="T116" fmla="*/ 71 w 145"/>
                  <a:gd name="T117" fmla="*/ 7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5"/>
                  <a:gd name="T178" fmla="*/ 0 h 227"/>
                  <a:gd name="T179" fmla="*/ 145 w 145"/>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5" h="227">
                    <a:moveTo>
                      <a:pt x="71" y="7"/>
                    </a:moveTo>
                    <a:lnTo>
                      <a:pt x="71" y="7"/>
                    </a:lnTo>
                    <a:lnTo>
                      <a:pt x="71" y="12"/>
                    </a:lnTo>
                    <a:lnTo>
                      <a:pt x="69" y="12"/>
                    </a:lnTo>
                    <a:lnTo>
                      <a:pt x="67" y="24"/>
                    </a:lnTo>
                    <a:lnTo>
                      <a:pt x="69" y="24"/>
                    </a:lnTo>
                    <a:lnTo>
                      <a:pt x="69" y="33"/>
                    </a:lnTo>
                    <a:lnTo>
                      <a:pt x="69" y="36"/>
                    </a:lnTo>
                    <a:lnTo>
                      <a:pt x="71" y="55"/>
                    </a:lnTo>
                    <a:lnTo>
                      <a:pt x="71" y="57"/>
                    </a:lnTo>
                    <a:lnTo>
                      <a:pt x="71" y="64"/>
                    </a:lnTo>
                    <a:lnTo>
                      <a:pt x="78" y="81"/>
                    </a:lnTo>
                    <a:lnTo>
                      <a:pt x="76" y="81"/>
                    </a:lnTo>
                    <a:lnTo>
                      <a:pt x="74" y="76"/>
                    </a:lnTo>
                    <a:lnTo>
                      <a:pt x="67" y="62"/>
                    </a:lnTo>
                    <a:lnTo>
                      <a:pt x="64" y="62"/>
                    </a:lnTo>
                    <a:lnTo>
                      <a:pt x="64" y="64"/>
                    </a:lnTo>
                    <a:lnTo>
                      <a:pt x="64" y="59"/>
                    </a:lnTo>
                    <a:lnTo>
                      <a:pt x="59" y="26"/>
                    </a:lnTo>
                    <a:lnTo>
                      <a:pt x="59" y="24"/>
                    </a:lnTo>
                    <a:lnTo>
                      <a:pt x="59" y="22"/>
                    </a:lnTo>
                    <a:lnTo>
                      <a:pt x="55" y="22"/>
                    </a:lnTo>
                    <a:lnTo>
                      <a:pt x="50" y="17"/>
                    </a:lnTo>
                    <a:lnTo>
                      <a:pt x="48" y="26"/>
                    </a:lnTo>
                    <a:lnTo>
                      <a:pt x="45" y="29"/>
                    </a:lnTo>
                    <a:lnTo>
                      <a:pt x="45" y="31"/>
                    </a:lnTo>
                    <a:lnTo>
                      <a:pt x="43" y="33"/>
                    </a:lnTo>
                    <a:lnTo>
                      <a:pt x="43" y="36"/>
                    </a:lnTo>
                    <a:lnTo>
                      <a:pt x="48" y="57"/>
                    </a:lnTo>
                    <a:lnTo>
                      <a:pt x="48" y="59"/>
                    </a:lnTo>
                    <a:lnTo>
                      <a:pt x="45" y="59"/>
                    </a:lnTo>
                    <a:lnTo>
                      <a:pt x="41" y="50"/>
                    </a:lnTo>
                    <a:lnTo>
                      <a:pt x="41" y="45"/>
                    </a:lnTo>
                    <a:lnTo>
                      <a:pt x="38" y="40"/>
                    </a:lnTo>
                    <a:lnTo>
                      <a:pt x="38" y="45"/>
                    </a:lnTo>
                    <a:lnTo>
                      <a:pt x="36" y="48"/>
                    </a:lnTo>
                    <a:lnTo>
                      <a:pt x="36" y="45"/>
                    </a:lnTo>
                    <a:lnTo>
                      <a:pt x="36" y="43"/>
                    </a:lnTo>
                    <a:lnTo>
                      <a:pt x="34" y="40"/>
                    </a:lnTo>
                    <a:lnTo>
                      <a:pt x="36" y="38"/>
                    </a:lnTo>
                    <a:lnTo>
                      <a:pt x="38" y="33"/>
                    </a:lnTo>
                    <a:lnTo>
                      <a:pt x="34" y="33"/>
                    </a:lnTo>
                    <a:lnTo>
                      <a:pt x="26" y="38"/>
                    </a:lnTo>
                    <a:lnTo>
                      <a:pt x="24" y="36"/>
                    </a:lnTo>
                    <a:lnTo>
                      <a:pt x="24" y="33"/>
                    </a:lnTo>
                    <a:lnTo>
                      <a:pt x="29" y="31"/>
                    </a:lnTo>
                    <a:lnTo>
                      <a:pt x="31" y="29"/>
                    </a:lnTo>
                    <a:lnTo>
                      <a:pt x="31" y="26"/>
                    </a:lnTo>
                    <a:lnTo>
                      <a:pt x="36" y="26"/>
                    </a:lnTo>
                    <a:lnTo>
                      <a:pt x="36" y="24"/>
                    </a:lnTo>
                    <a:lnTo>
                      <a:pt x="38" y="26"/>
                    </a:lnTo>
                    <a:lnTo>
                      <a:pt x="43" y="24"/>
                    </a:lnTo>
                    <a:lnTo>
                      <a:pt x="43" y="22"/>
                    </a:lnTo>
                    <a:lnTo>
                      <a:pt x="43" y="19"/>
                    </a:lnTo>
                    <a:lnTo>
                      <a:pt x="43" y="15"/>
                    </a:lnTo>
                    <a:lnTo>
                      <a:pt x="41" y="15"/>
                    </a:lnTo>
                    <a:lnTo>
                      <a:pt x="36" y="15"/>
                    </a:lnTo>
                    <a:lnTo>
                      <a:pt x="31" y="19"/>
                    </a:lnTo>
                    <a:lnTo>
                      <a:pt x="24" y="22"/>
                    </a:lnTo>
                    <a:lnTo>
                      <a:pt x="24" y="19"/>
                    </a:lnTo>
                    <a:lnTo>
                      <a:pt x="22" y="15"/>
                    </a:lnTo>
                    <a:lnTo>
                      <a:pt x="19" y="15"/>
                    </a:lnTo>
                    <a:lnTo>
                      <a:pt x="22" y="26"/>
                    </a:lnTo>
                    <a:lnTo>
                      <a:pt x="19" y="24"/>
                    </a:lnTo>
                    <a:lnTo>
                      <a:pt x="19" y="26"/>
                    </a:lnTo>
                    <a:lnTo>
                      <a:pt x="15" y="15"/>
                    </a:lnTo>
                    <a:lnTo>
                      <a:pt x="12" y="17"/>
                    </a:lnTo>
                    <a:lnTo>
                      <a:pt x="12" y="19"/>
                    </a:lnTo>
                    <a:lnTo>
                      <a:pt x="10" y="22"/>
                    </a:lnTo>
                    <a:lnTo>
                      <a:pt x="8" y="19"/>
                    </a:lnTo>
                    <a:lnTo>
                      <a:pt x="8" y="22"/>
                    </a:lnTo>
                    <a:lnTo>
                      <a:pt x="8" y="24"/>
                    </a:lnTo>
                    <a:lnTo>
                      <a:pt x="10" y="29"/>
                    </a:lnTo>
                    <a:lnTo>
                      <a:pt x="10" y="31"/>
                    </a:lnTo>
                    <a:lnTo>
                      <a:pt x="5" y="31"/>
                    </a:lnTo>
                    <a:lnTo>
                      <a:pt x="5" y="24"/>
                    </a:lnTo>
                    <a:lnTo>
                      <a:pt x="3" y="24"/>
                    </a:lnTo>
                    <a:lnTo>
                      <a:pt x="3" y="29"/>
                    </a:lnTo>
                    <a:lnTo>
                      <a:pt x="5" y="36"/>
                    </a:lnTo>
                    <a:lnTo>
                      <a:pt x="5" y="38"/>
                    </a:lnTo>
                    <a:lnTo>
                      <a:pt x="3" y="36"/>
                    </a:lnTo>
                    <a:lnTo>
                      <a:pt x="0" y="38"/>
                    </a:lnTo>
                    <a:lnTo>
                      <a:pt x="0" y="40"/>
                    </a:lnTo>
                    <a:lnTo>
                      <a:pt x="3" y="40"/>
                    </a:lnTo>
                    <a:lnTo>
                      <a:pt x="3" y="52"/>
                    </a:lnTo>
                    <a:lnTo>
                      <a:pt x="5" y="50"/>
                    </a:lnTo>
                    <a:lnTo>
                      <a:pt x="5" y="57"/>
                    </a:lnTo>
                    <a:lnTo>
                      <a:pt x="5" y="55"/>
                    </a:lnTo>
                    <a:lnTo>
                      <a:pt x="8" y="57"/>
                    </a:lnTo>
                    <a:lnTo>
                      <a:pt x="8" y="62"/>
                    </a:lnTo>
                    <a:lnTo>
                      <a:pt x="8" y="66"/>
                    </a:lnTo>
                    <a:lnTo>
                      <a:pt x="10" y="69"/>
                    </a:lnTo>
                    <a:lnTo>
                      <a:pt x="12" y="66"/>
                    </a:lnTo>
                    <a:lnTo>
                      <a:pt x="15" y="59"/>
                    </a:lnTo>
                    <a:lnTo>
                      <a:pt x="10" y="55"/>
                    </a:lnTo>
                    <a:lnTo>
                      <a:pt x="15" y="57"/>
                    </a:lnTo>
                    <a:lnTo>
                      <a:pt x="15" y="59"/>
                    </a:lnTo>
                    <a:lnTo>
                      <a:pt x="17" y="57"/>
                    </a:lnTo>
                    <a:lnTo>
                      <a:pt x="17" y="55"/>
                    </a:lnTo>
                    <a:lnTo>
                      <a:pt x="19" y="55"/>
                    </a:lnTo>
                    <a:lnTo>
                      <a:pt x="19" y="59"/>
                    </a:lnTo>
                    <a:lnTo>
                      <a:pt x="17" y="62"/>
                    </a:lnTo>
                    <a:lnTo>
                      <a:pt x="17" y="64"/>
                    </a:lnTo>
                    <a:lnTo>
                      <a:pt x="17" y="66"/>
                    </a:lnTo>
                    <a:lnTo>
                      <a:pt x="15" y="69"/>
                    </a:lnTo>
                    <a:lnTo>
                      <a:pt x="15" y="71"/>
                    </a:lnTo>
                    <a:lnTo>
                      <a:pt x="17" y="74"/>
                    </a:lnTo>
                    <a:lnTo>
                      <a:pt x="19" y="76"/>
                    </a:lnTo>
                    <a:lnTo>
                      <a:pt x="19" y="78"/>
                    </a:lnTo>
                    <a:lnTo>
                      <a:pt x="24" y="76"/>
                    </a:lnTo>
                    <a:lnTo>
                      <a:pt x="24" y="81"/>
                    </a:lnTo>
                    <a:lnTo>
                      <a:pt x="24" y="83"/>
                    </a:lnTo>
                    <a:lnTo>
                      <a:pt x="15" y="81"/>
                    </a:lnTo>
                    <a:lnTo>
                      <a:pt x="12" y="76"/>
                    </a:lnTo>
                    <a:lnTo>
                      <a:pt x="10" y="78"/>
                    </a:lnTo>
                    <a:lnTo>
                      <a:pt x="17" y="85"/>
                    </a:lnTo>
                    <a:lnTo>
                      <a:pt x="19" y="85"/>
                    </a:lnTo>
                    <a:lnTo>
                      <a:pt x="17" y="88"/>
                    </a:lnTo>
                    <a:lnTo>
                      <a:pt x="15" y="88"/>
                    </a:lnTo>
                    <a:lnTo>
                      <a:pt x="15" y="92"/>
                    </a:lnTo>
                    <a:lnTo>
                      <a:pt x="17" y="95"/>
                    </a:lnTo>
                    <a:lnTo>
                      <a:pt x="17" y="97"/>
                    </a:lnTo>
                    <a:lnTo>
                      <a:pt x="19" y="100"/>
                    </a:lnTo>
                    <a:lnTo>
                      <a:pt x="19" y="102"/>
                    </a:lnTo>
                    <a:lnTo>
                      <a:pt x="29" y="107"/>
                    </a:lnTo>
                    <a:lnTo>
                      <a:pt x="31" y="107"/>
                    </a:lnTo>
                    <a:lnTo>
                      <a:pt x="34" y="104"/>
                    </a:lnTo>
                    <a:lnTo>
                      <a:pt x="34" y="107"/>
                    </a:lnTo>
                    <a:lnTo>
                      <a:pt x="31" y="109"/>
                    </a:lnTo>
                    <a:lnTo>
                      <a:pt x="24" y="109"/>
                    </a:lnTo>
                    <a:lnTo>
                      <a:pt x="24" y="111"/>
                    </a:lnTo>
                    <a:lnTo>
                      <a:pt x="26" y="114"/>
                    </a:lnTo>
                    <a:lnTo>
                      <a:pt x="26" y="116"/>
                    </a:lnTo>
                    <a:lnTo>
                      <a:pt x="31" y="118"/>
                    </a:lnTo>
                    <a:lnTo>
                      <a:pt x="34" y="121"/>
                    </a:lnTo>
                    <a:lnTo>
                      <a:pt x="31" y="123"/>
                    </a:lnTo>
                    <a:lnTo>
                      <a:pt x="31" y="128"/>
                    </a:lnTo>
                    <a:lnTo>
                      <a:pt x="34" y="126"/>
                    </a:lnTo>
                    <a:lnTo>
                      <a:pt x="36" y="128"/>
                    </a:lnTo>
                    <a:lnTo>
                      <a:pt x="38" y="126"/>
                    </a:lnTo>
                    <a:lnTo>
                      <a:pt x="38" y="128"/>
                    </a:lnTo>
                    <a:lnTo>
                      <a:pt x="41" y="128"/>
                    </a:lnTo>
                    <a:lnTo>
                      <a:pt x="43" y="128"/>
                    </a:lnTo>
                    <a:lnTo>
                      <a:pt x="43" y="126"/>
                    </a:lnTo>
                    <a:lnTo>
                      <a:pt x="48" y="126"/>
                    </a:lnTo>
                    <a:lnTo>
                      <a:pt x="48" y="121"/>
                    </a:lnTo>
                    <a:lnTo>
                      <a:pt x="48" y="116"/>
                    </a:lnTo>
                    <a:lnTo>
                      <a:pt x="50" y="116"/>
                    </a:lnTo>
                    <a:lnTo>
                      <a:pt x="52" y="118"/>
                    </a:lnTo>
                    <a:lnTo>
                      <a:pt x="55" y="116"/>
                    </a:lnTo>
                    <a:lnTo>
                      <a:pt x="52" y="114"/>
                    </a:lnTo>
                    <a:lnTo>
                      <a:pt x="52" y="111"/>
                    </a:lnTo>
                    <a:lnTo>
                      <a:pt x="50" y="111"/>
                    </a:lnTo>
                    <a:lnTo>
                      <a:pt x="52" y="95"/>
                    </a:lnTo>
                    <a:lnTo>
                      <a:pt x="55" y="92"/>
                    </a:lnTo>
                    <a:lnTo>
                      <a:pt x="57" y="92"/>
                    </a:lnTo>
                    <a:lnTo>
                      <a:pt x="57" y="100"/>
                    </a:lnTo>
                    <a:lnTo>
                      <a:pt x="57" y="102"/>
                    </a:lnTo>
                    <a:lnTo>
                      <a:pt x="59" y="102"/>
                    </a:lnTo>
                    <a:lnTo>
                      <a:pt x="62" y="97"/>
                    </a:lnTo>
                    <a:lnTo>
                      <a:pt x="62" y="90"/>
                    </a:lnTo>
                    <a:lnTo>
                      <a:pt x="64" y="85"/>
                    </a:lnTo>
                    <a:lnTo>
                      <a:pt x="64" y="90"/>
                    </a:lnTo>
                    <a:lnTo>
                      <a:pt x="67" y="92"/>
                    </a:lnTo>
                    <a:lnTo>
                      <a:pt x="62" y="102"/>
                    </a:lnTo>
                    <a:lnTo>
                      <a:pt x="64" y="109"/>
                    </a:lnTo>
                    <a:lnTo>
                      <a:pt x="67" y="114"/>
                    </a:lnTo>
                    <a:lnTo>
                      <a:pt x="74" y="109"/>
                    </a:lnTo>
                    <a:lnTo>
                      <a:pt x="74" y="107"/>
                    </a:lnTo>
                    <a:lnTo>
                      <a:pt x="76" y="107"/>
                    </a:lnTo>
                    <a:lnTo>
                      <a:pt x="76" y="104"/>
                    </a:lnTo>
                    <a:lnTo>
                      <a:pt x="76" y="97"/>
                    </a:lnTo>
                    <a:lnTo>
                      <a:pt x="78" y="95"/>
                    </a:lnTo>
                    <a:lnTo>
                      <a:pt x="81" y="92"/>
                    </a:lnTo>
                    <a:lnTo>
                      <a:pt x="81" y="97"/>
                    </a:lnTo>
                    <a:lnTo>
                      <a:pt x="83" y="97"/>
                    </a:lnTo>
                    <a:lnTo>
                      <a:pt x="81" y="102"/>
                    </a:lnTo>
                    <a:lnTo>
                      <a:pt x="78" y="104"/>
                    </a:lnTo>
                    <a:lnTo>
                      <a:pt x="78" y="107"/>
                    </a:lnTo>
                    <a:lnTo>
                      <a:pt x="76" y="109"/>
                    </a:lnTo>
                    <a:lnTo>
                      <a:pt x="76" y="111"/>
                    </a:lnTo>
                    <a:lnTo>
                      <a:pt x="78" y="111"/>
                    </a:lnTo>
                    <a:lnTo>
                      <a:pt x="78" y="114"/>
                    </a:lnTo>
                    <a:lnTo>
                      <a:pt x="78" y="111"/>
                    </a:lnTo>
                    <a:lnTo>
                      <a:pt x="81" y="114"/>
                    </a:lnTo>
                    <a:lnTo>
                      <a:pt x="83" y="116"/>
                    </a:lnTo>
                    <a:lnTo>
                      <a:pt x="88" y="111"/>
                    </a:lnTo>
                    <a:lnTo>
                      <a:pt x="90" y="114"/>
                    </a:lnTo>
                    <a:lnTo>
                      <a:pt x="88" y="116"/>
                    </a:lnTo>
                    <a:lnTo>
                      <a:pt x="85" y="116"/>
                    </a:lnTo>
                    <a:lnTo>
                      <a:pt x="83" y="118"/>
                    </a:lnTo>
                    <a:lnTo>
                      <a:pt x="81" y="118"/>
                    </a:lnTo>
                    <a:lnTo>
                      <a:pt x="78" y="118"/>
                    </a:lnTo>
                    <a:lnTo>
                      <a:pt x="76" y="118"/>
                    </a:lnTo>
                    <a:lnTo>
                      <a:pt x="69" y="118"/>
                    </a:lnTo>
                    <a:lnTo>
                      <a:pt x="67" y="121"/>
                    </a:lnTo>
                    <a:lnTo>
                      <a:pt x="67" y="126"/>
                    </a:lnTo>
                    <a:lnTo>
                      <a:pt x="67" y="128"/>
                    </a:lnTo>
                    <a:lnTo>
                      <a:pt x="64" y="126"/>
                    </a:lnTo>
                    <a:lnTo>
                      <a:pt x="62" y="128"/>
                    </a:lnTo>
                    <a:lnTo>
                      <a:pt x="59" y="128"/>
                    </a:lnTo>
                    <a:lnTo>
                      <a:pt x="59" y="130"/>
                    </a:lnTo>
                    <a:lnTo>
                      <a:pt x="59" y="135"/>
                    </a:lnTo>
                    <a:lnTo>
                      <a:pt x="57" y="135"/>
                    </a:lnTo>
                    <a:lnTo>
                      <a:pt x="55" y="135"/>
                    </a:lnTo>
                    <a:lnTo>
                      <a:pt x="48" y="137"/>
                    </a:lnTo>
                    <a:lnTo>
                      <a:pt x="48" y="140"/>
                    </a:lnTo>
                    <a:lnTo>
                      <a:pt x="48" y="142"/>
                    </a:lnTo>
                    <a:lnTo>
                      <a:pt x="48" y="144"/>
                    </a:lnTo>
                    <a:lnTo>
                      <a:pt x="45" y="142"/>
                    </a:lnTo>
                    <a:lnTo>
                      <a:pt x="45" y="140"/>
                    </a:lnTo>
                    <a:lnTo>
                      <a:pt x="45" y="137"/>
                    </a:lnTo>
                    <a:lnTo>
                      <a:pt x="41" y="137"/>
                    </a:lnTo>
                    <a:lnTo>
                      <a:pt x="41" y="140"/>
                    </a:lnTo>
                    <a:lnTo>
                      <a:pt x="43" y="154"/>
                    </a:lnTo>
                    <a:lnTo>
                      <a:pt x="43" y="156"/>
                    </a:lnTo>
                    <a:lnTo>
                      <a:pt x="43" y="159"/>
                    </a:lnTo>
                    <a:lnTo>
                      <a:pt x="45" y="159"/>
                    </a:lnTo>
                    <a:lnTo>
                      <a:pt x="48" y="156"/>
                    </a:lnTo>
                    <a:lnTo>
                      <a:pt x="50" y="156"/>
                    </a:lnTo>
                    <a:lnTo>
                      <a:pt x="52" y="156"/>
                    </a:lnTo>
                    <a:lnTo>
                      <a:pt x="55" y="154"/>
                    </a:lnTo>
                    <a:lnTo>
                      <a:pt x="55" y="156"/>
                    </a:lnTo>
                    <a:lnTo>
                      <a:pt x="57" y="156"/>
                    </a:lnTo>
                    <a:lnTo>
                      <a:pt x="57" y="154"/>
                    </a:lnTo>
                    <a:lnTo>
                      <a:pt x="57" y="156"/>
                    </a:lnTo>
                    <a:lnTo>
                      <a:pt x="62" y="154"/>
                    </a:lnTo>
                    <a:lnTo>
                      <a:pt x="64" y="152"/>
                    </a:lnTo>
                    <a:lnTo>
                      <a:pt x="67" y="152"/>
                    </a:lnTo>
                    <a:lnTo>
                      <a:pt x="69" y="154"/>
                    </a:lnTo>
                    <a:lnTo>
                      <a:pt x="76" y="152"/>
                    </a:lnTo>
                    <a:lnTo>
                      <a:pt x="81" y="149"/>
                    </a:lnTo>
                    <a:lnTo>
                      <a:pt x="81" y="147"/>
                    </a:lnTo>
                    <a:lnTo>
                      <a:pt x="83" y="147"/>
                    </a:lnTo>
                    <a:lnTo>
                      <a:pt x="83" y="149"/>
                    </a:lnTo>
                    <a:lnTo>
                      <a:pt x="83" y="152"/>
                    </a:lnTo>
                    <a:lnTo>
                      <a:pt x="83" y="154"/>
                    </a:lnTo>
                    <a:lnTo>
                      <a:pt x="78" y="154"/>
                    </a:lnTo>
                    <a:lnTo>
                      <a:pt x="78" y="156"/>
                    </a:lnTo>
                    <a:lnTo>
                      <a:pt x="76" y="154"/>
                    </a:lnTo>
                    <a:lnTo>
                      <a:pt x="76" y="156"/>
                    </a:lnTo>
                    <a:lnTo>
                      <a:pt x="74" y="156"/>
                    </a:lnTo>
                    <a:lnTo>
                      <a:pt x="71" y="159"/>
                    </a:lnTo>
                    <a:lnTo>
                      <a:pt x="69" y="159"/>
                    </a:lnTo>
                    <a:lnTo>
                      <a:pt x="59" y="163"/>
                    </a:lnTo>
                    <a:lnTo>
                      <a:pt x="57" y="163"/>
                    </a:lnTo>
                    <a:lnTo>
                      <a:pt x="59" y="166"/>
                    </a:lnTo>
                    <a:lnTo>
                      <a:pt x="69" y="168"/>
                    </a:lnTo>
                    <a:lnTo>
                      <a:pt x="71" y="170"/>
                    </a:lnTo>
                    <a:lnTo>
                      <a:pt x="71" y="173"/>
                    </a:lnTo>
                    <a:lnTo>
                      <a:pt x="64" y="170"/>
                    </a:lnTo>
                    <a:lnTo>
                      <a:pt x="59" y="170"/>
                    </a:lnTo>
                    <a:lnTo>
                      <a:pt x="57" y="170"/>
                    </a:lnTo>
                    <a:lnTo>
                      <a:pt x="55" y="170"/>
                    </a:lnTo>
                    <a:lnTo>
                      <a:pt x="55" y="173"/>
                    </a:lnTo>
                    <a:lnTo>
                      <a:pt x="52" y="173"/>
                    </a:lnTo>
                    <a:lnTo>
                      <a:pt x="52" y="168"/>
                    </a:lnTo>
                    <a:lnTo>
                      <a:pt x="48" y="168"/>
                    </a:lnTo>
                    <a:lnTo>
                      <a:pt x="45" y="170"/>
                    </a:lnTo>
                    <a:lnTo>
                      <a:pt x="45" y="175"/>
                    </a:lnTo>
                    <a:lnTo>
                      <a:pt x="45" y="180"/>
                    </a:lnTo>
                    <a:lnTo>
                      <a:pt x="48" y="187"/>
                    </a:lnTo>
                    <a:lnTo>
                      <a:pt x="50" y="187"/>
                    </a:lnTo>
                    <a:lnTo>
                      <a:pt x="50" y="192"/>
                    </a:lnTo>
                    <a:lnTo>
                      <a:pt x="57" y="196"/>
                    </a:lnTo>
                    <a:lnTo>
                      <a:pt x="59" y="196"/>
                    </a:lnTo>
                    <a:lnTo>
                      <a:pt x="62" y="199"/>
                    </a:lnTo>
                    <a:lnTo>
                      <a:pt x="62" y="201"/>
                    </a:lnTo>
                    <a:lnTo>
                      <a:pt x="67" y="203"/>
                    </a:lnTo>
                    <a:lnTo>
                      <a:pt x="69" y="201"/>
                    </a:lnTo>
                    <a:lnTo>
                      <a:pt x="71" y="201"/>
                    </a:lnTo>
                    <a:lnTo>
                      <a:pt x="74" y="201"/>
                    </a:lnTo>
                    <a:lnTo>
                      <a:pt x="76" y="203"/>
                    </a:lnTo>
                    <a:lnTo>
                      <a:pt x="74" y="208"/>
                    </a:lnTo>
                    <a:lnTo>
                      <a:pt x="74" y="206"/>
                    </a:lnTo>
                    <a:lnTo>
                      <a:pt x="71" y="206"/>
                    </a:lnTo>
                    <a:lnTo>
                      <a:pt x="67" y="208"/>
                    </a:lnTo>
                    <a:lnTo>
                      <a:pt x="67" y="211"/>
                    </a:lnTo>
                    <a:lnTo>
                      <a:pt x="76" y="220"/>
                    </a:lnTo>
                    <a:lnTo>
                      <a:pt x="76" y="227"/>
                    </a:lnTo>
                    <a:lnTo>
                      <a:pt x="78" y="227"/>
                    </a:lnTo>
                    <a:lnTo>
                      <a:pt x="78" y="225"/>
                    </a:lnTo>
                    <a:lnTo>
                      <a:pt x="81" y="227"/>
                    </a:lnTo>
                    <a:lnTo>
                      <a:pt x="83" y="227"/>
                    </a:lnTo>
                    <a:lnTo>
                      <a:pt x="85" y="225"/>
                    </a:lnTo>
                    <a:lnTo>
                      <a:pt x="85" y="220"/>
                    </a:lnTo>
                    <a:lnTo>
                      <a:pt x="85" y="215"/>
                    </a:lnTo>
                    <a:lnTo>
                      <a:pt x="85" y="213"/>
                    </a:lnTo>
                    <a:lnTo>
                      <a:pt x="85" y="211"/>
                    </a:lnTo>
                    <a:lnTo>
                      <a:pt x="88" y="208"/>
                    </a:lnTo>
                    <a:lnTo>
                      <a:pt x="90" y="203"/>
                    </a:lnTo>
                    <a:lnTo>
                      <a:pt x="90" y="201"/>
                    </a:lnTo>
                    <a:lnTo>
                      <a:pt x="88" y="199"/>
                    </a:lnTo>
                    <a:lnTo>
                      <a:pt x="90" y="194"/>
                    </a:lnTo>
                    <a:lnTo>
                      <a:pt x="90" y="187"/>
                    </a:lnTo>
                    <a:lnTo>
                      <a:pt x="90" y="185"/>
                    </a:lnTo>
                    <a:lnTo>
                      <a:pt x="93" y="180"/>
                    </a:lnTo>
                    <a:lnTo>
                      <a:pt x="95" y="180"/>
                    </a:lnTo>
                    <a:lnTo>
                      <a:pt x="95" y="177"/>
                    </a:lnTo>
                    <a:lnTo>
                      <a:pt x="93" y="177"/>
                    </a:lnTo>
                    <a:lnTo>
                      <a:pt x="93" y="175"/>
                    </a:lnTo>
                    <a:lnTo>
                      <a:pt x="100" y="173"/>
                    </a:lnTo>
                    <a:lnTo>
                      <a:pt x="102" y="173"/>
                    </a:lnTo>
                    <a:lnTo>
                      <a:pt x="102" y="170"/>
                    </a:lnTo>
                    <a:lnTo>
                      <a:pt x="104" y="161"/>
                    </a:lnTo>
                    <a:lnTo>
                      <a:pt x="102" y="161"/>
                    </a:lnTo>
                    <a:lnTo>
                      <a:pt x="104" y="142"/>
                    </a:lnTo>
                    <a:lnTo>
                      <a:pt x="104" y="140"/>
                    </a:lnTo>
                    <a:lnTo>
                      <a:pt x="107" y="137"/>
                    </a:lnTo>
                    <a:lnTo>
                      <a:pt x="109" y="140"/>
                    </a:lnTo>
                    <a:lnTo>
                      <a:pt x="111" y="140"/>
                    </a:lnTo>
                    <a:lnTo>
                      <a:pt x="111" y="128"/>
                    </a:lnTo>
                    <a:lnTo>
                      <a:pt x="111" y="126"/>
                    </a:lnTo>
                    <a:lnTo>
                      <a:pt x="111" y="123"/>
                    </a:lnTo>
                    <a:lnTo>
                      <a:pt x="111" y="116"/>
                    </a:lnTo>
                    <a:lnTo>
                      <a:pt x="111" y="114"/>
                    </a:lnTo>
                    <a:lnTo>
                      <a:pt x="116" y="111"/>
                    </a:lnTo>
                    <a:lnTo>
                      <a:pt x="119" y="111"/>
                    </a:lnTo>
                    <a:lnTo>
                      <a:pt x="119" y="104"/>
                    </a:lnTo>
                    <a:lnTo>
                      <a:pt x="121" y="102"/>
                    </a:lnTo>
                    <a:lnTo>
                      <a:pt x="123" y="104"/>
                    </a:lnTo>
                    <a:lnTo>
                      <a:pt x="126" y="100"/>
                    </a:lnTo>
                    <a:lnTo>
                      <a:pt x="130" y="100"/>
                    </a:lnTo>
                    <a:lnTo>
                      <a:pt x="135" y="95"/>
                    </a:lnTo>
                    <a:lnTo>
                      <a:pt x="140" y="97"/>
                    </a:lnTo>
                    <a:lnTo>
                      <a:pt x="142" y="97"/>
                    </a:lnTo>
                    <a:lnTo>
                      <a:pt x="142" y="95"/>
                    </a:lnTo>
                    <a:lnTo>
                      <a:pt x="145" y="90"/>
                    </a:lnTo>
                    <a:lnTo>
                      <a:pt x="142" y="85"/>
                    </a:lnTo>
                    <a:lnTo>
                      <a:pt x="142" y="83"/>
                    </a:lnTo>
                    <a:lnTo>
                      <a:pt x="140" y="83"/>
                    </a:lnTo>
                    <a:lnTo>
                      <a:pt x="130" y="81"/>
                    </a:lnTo>
                    <a:lnTo>
                      <a:pt x="128" y="76"/>
                    </a:lnTo>
                    <a:lnTo>
                      <a:pt x="123" y="74"/>
                    </a:lnTo>
                    <a:lnTo>
                      <a:pt x="119" y="66"/>
                    </a:lnTo>
                    <a:lnTo>
                      <a:pt x="119" y="64"/>
                    </a:lnTo>
                    <a:lnTo>
                      <a:pt x="116" y="62"/>
                    </a:lnTo>
                    <a:lnTo>
                      <a:pt x="109" y="62"/>
                    </a:lnTo>
                    <a:lnTo>
                      <a:pt x="107" y="57"/>
                    </a:lnTo>
                    <a:lnTo>
                      <a:pt x="109" y="55"/>
                    </a:lnTo>
                    <a:lnTo>
                      <a:pt x="109" y="52"/>
                    </a:lnTo>
                    <a:lnTo>
                      <a:pt x="109" y="50"/>
                    </a:lnTo>
                    <a:lnTo>
                      <a:pt x="109" y="48"/>
                    </a:lnTo>
                    <a:lnTo>
                      <a:pt x="104" y="33"/>
                    </a:lnTo>
                    <a:lnTo>
                      <a:pt x="102" y="33"/>
                    </a:lnTo>
                    <a:lnTo>
                      <a:pt x="100" y="31"/>
                    </a:lnTo>
                    <a:lnTo>
                      <a:pt x="97" y="36"/>
                    </a:lnTo>
                    <a:lnTo>
                      <a:pt x="97" y="38"/>
                    </a:lnTo>
                    <a:lnTo>
                      <a:pt x="100" y="40"/>
                    </a:lnTo>
                    <a:lnTo>
                      <a:pt x="95" y="45"/>
                    </a:lnTo>
                    <a:lnTo>
                      <a:pt x="93" y="50"/>
                    </a:lnTo>
                    <a:lnTo>
                      <a:pt x="93" y="48"/>
                    </a:lnTo>
                    <a:lnTo>
                      <a:pt x="93" y="45"/>
                    </a:lnTo>
                    <a:lnTo>
                      <a:pt x="95" y="43"/>
                    </a:lnTo>
                    <a:lnTo>
                      <a:pt x="93" y="38"/>
                    </a:lnTo>
                    <a:lnTo>
                      <a:pt x="93" y="36"/>
                    </a:lnTo>
                    <a:lnTo>
                      <a:pt x="95" y="33"/>
                    </a:lnTo>
                    <a:lnTo>
                      <a:pt x="95" y="26"/>
                    </a:lnTo>
                    <a:lnTo>
                      <a:pt x="97" y="26"/>
                    </a:lnTo>
                    <a:lnTo>
                      <a:pt x="97" y="22"/>
                    </a:lnTo>
                    <a:lnTo>
                      <a:pt x="85" y="7"/>
                    </a:lnTo>
                    <a:lnTo>
                      <a:pt x="83" y="7"/>
                    </a:lnTo>
                    <a:lnTo>
                      <a:pt x="83" y="10"/>
                    </a:lnTo>
                    <a:lnTo>
                      <a:pt x="83" y="12"/>
                    </a:lnTo>
                    <a:lnTo>
                      <a:pt x="81" y="10"/>
                    </a:lnTo>
                    <a:lnTo>
                      <a:pt x="78" y="12"/>
                    </a:lnTo>
                    <a:lnTo>
                      <a:pt x="78" y="0"/>
                    </a:lnTo>
                    <a:lnTo>
                      <a:pt x="71" y="0"/>
                    </a:lnTo>
                    <a:lnTo>
                      <a:pt x="71" y="7"/>
                    </a:lnTo>
                    <a:close/>
                  </a:path>
                </a:pathLst>
              </a:custGeom>
              <a:grpFill/>
              <a:ln w="9525">
                <a:noFill/>
                <a:round/>
                <a:headEnd/>
                <a:tailEnd/>
              </a:ln>
            </p:spPr>
            <p:txBody>
              <a:bodyPr/>
              <a:lstStyle/>
              <a:p>
                <a:pPr>
                  <a:defRPr/>
                </a:pPr>
                <a:endParaRPr lang="en-US" sz="1200" kern="0">
                  <a:solidFill>
                    <a:srgbClr val="0096D6"/>
                  </a:solidFill>
                </a:endParaRPr>
              </a:p>
            </p:txBody>
          </p:sp>
          <p:sp>
            <p:nvSpPr>
              <p:cNvPr id="2305" name="Freeform 1282"/>
              <p:cNvSpPr>
                <a:spLocks/>
              </p:cNvSpPr>
              <p:nvPr/>
            </p:nvSpPr>
            <p:spPr bwMode="auto">
              <a:xfrm>
                <a:off x="3017" y="845"/>
                <a:ext cx="21" cy="45"/>
              </a:xfrm>
              <a:custGeom>
                <a:avLst/>
                <a:gdLst>
                  <a:gd name="T0" fmla="*/ 21 w 21"/>
                  <a:gd name="T1" fmla="*/ 40 h 45"/>
                  <a:gd name="T2" fmla="*/ 19 w 21"/>
                  <a:gd name="T3" fmla="*/ 38 h 45"/>
                  <a:gd name="T4" fmla="*/ 19 w 21"/>
                  <a:gd name="T5" fmla="*/ 33 h 45"/>
                  <a:gd name="T6" fmla="*/ 19 w 21"/>
                  <a:gd name="T7" fmla="*/ 31 h 45"/>
                  <a:gd name="T8" fmla="*/ 19 w 21"/>
                  <a:gd name="T9" fmla="*/ 31 h 45"/>
                  <a:gd name="T10" fmla="*/ 17 w 21"/>
                  <a:gd name="T11" fmla="*/ 31 h 45"/>
                  <a:gd name="T12" fmla="*/ 14 w 21"/>
                  <a:gd name="T13" fmla="*/ 26 h 45"/>
                  <a:gd name="T14" fmla="*/ 14 w 21"/>
                  <a:gd name="T15" fmla="*/ 24 h 45"/>
                  <a:gd name="T16" fmla="*/ 12 w 21"/>
                  <a:gd name="T17" fmla="*/ 24 h 45"/>
                  <a:gd name="T18" fmla="*/ 12 w 21"/>
                  <a:gd name="T19" fmla="*/ 21 h 45"/>
                  <a:gd name="T20" fmla="*/ 10 w 21"/>
                  <a:gd name="T21" fmla="*/ 19 h 45"/>
                  <a:gd name="T22" fmla="*/ 10 w 21"/>
                  <a:gd name="T23" fmla="*/ 9 h 45"/>
                  <a:gd name="T24" fmla="*/ 5 w 21"/>
                  <a:gd name="T25" fmla="*/ 5 h 45"/>
                  <a:gd name="T26" fmla="*/ 5 w 21"/>
                  <a:gd name="T27" fmla="*/ 2 h 45"/>
                  <a:gd name="T28" fmla="*/ 5 w 21"/>
                  <a:gd name="T29" fmla="*/ 0 h 45"/>
                  <a:gd name="T30" fmla="*/ 0 w 21"/>
                  <a:gd name="T31" fmla="*/ 0 h 45"/>
                  <a:gd name="T32" fmla="*/ 0 w 21"/>
                  <a:gd name="T33" fmla="*/ 7 h 45"/>
                  <a:gd name="T34" fmla="*/ 2 w 21"/>
                  <a:gd name="T35" fmla="*/ 9 h 45"/>
                  <a:gd name="T36" fmla="*/ 2 w 21"/>
                  <a:gd name="T37" fmla="*/ 9 h 45"/>
                  <a:gd name="T38" fmla="*/ 7 w 21"/>
                  <a:gd name="T39" fmla="*/ 26 h 45"/>
                  <a:gd name="T40" fmla="*/ 12 w 21"/>
                  <a:gd name="T41" fmla="*/ 28 h 45"/>
                  <a:gd name="T42" fmla="*/ 12 w 21"/>
                  <a:gd name="T43" fmla="*/ 28 h 45"/>
                  <a:gd name="T44" fmla="*/ 14 w 21"/>
                  <a:gd name="T45" fmla="*/ 33 h 45"/>
                  <a:gd name="T46" fmla="*/ 17 w 21"/>
                  <a:gd name="T47" fmla="*/ 35 h 45"/>
                  <a:gd name="T48" fmla="*/ 17 w 21"/>
                  <a:gd name="T49" fmla="*/ 38 h 45"/>
                  <a:gd name="T50" fmla="*/ 19 w 21"/>
                  <a:gd name="T51" fmla="*/ 43 h 45"/>
                  <a:gd name="T52" fmla="*/ 21 w 21"/>
                  <a:gd name="T53" fmla="*/ 45 h 45"/>
                  <a:gd name="T54" fmla="*/ 21 w 21"/>
                  <a:gd name="T55" fmla="*/ 40 h 45"/>
                  <a:gd name="T56" fmla="*/ 21 w 21"/>
                  <a:gd name="T57" fmla="*/ 40 h 45"/>
                  <a:gd name="T58" fmla="*/ 21 w 21"/>
                  <a:gd name="T59" fmla="*/ 4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45"/>
                  <a:gd name="T92" fmla="*/ 21 w 2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45">
                    <a:moveTo>
                      <a:pt x="21" y="40"/>
                    </a:moveTo>
                    <a:lnTo>
                      <a:pt x="19" y="38"/>
                    </a:lnTo>
                    <a:lnTo>
                      <a:pt x="19" y="33"/>
                    </a:lnTo>
                    <a:lnTo>
                      <a:pt x="19" y="31"/>
                    </a:lnTo>
                    <a:lnTo>
                      <a:pt x="17" y="31"/>
                    </a:lnTo>
                    <a:lnTo>
                      <a:pt x="14" y="26"/>
                    </a:lnTo>
                    <a:lnTo>
                      <a:pt x="14" y="24"/>
                    </a:lnTo>
                    <a:lnTo>
                      <a:pt x="12" y="24"/>
                    </a:lnTo>
                    <a:lnTo>
                      <a:pt x="12" y="21"/>
                    </a:lnTo>
                    <a:lnTo>
                      <a:pt x="10" y="19"/>
                    </a:lnTo>
                    <a:lnTo>
                      <a:pt x="10" y="9"/>
                    </a:lnTo>
                    <a:lnTo>
                      <a:pt x="5" y="5"/>
                    </a:lnTo>
                    <a:lnTo>
                      <a:pt x="5" y="2"/>
                    </a:lnTo>
                    <a:lnTo>
                      <a:pt x="5" y="0"/>
                    </a:lnTo>
                    <a:lnTo>
                      <a:pt x="0" y="0"/>
                    </a:lnTo>
                    <a:lnTo>
                      <a:pt x="0" y="7"/>
                    </a:lnTo>
                    <a:lnTo>
                      <a:pt x="2" y="9"/>
                    </a:lnTo>
                    <a:lnTo>
                      <a:pt x="7" y="26"/>
                    </a:lnTo>
                    <a:lnTo>
                      <a:pt x="12" y="28"/>
                    </a:lnTo>
                    <a:lnTo>
                      <a:pt x="14" y="33"/>
                    </a:lnTo>
                    <a:lnTo>
                      <a:pt x="17" y="35"/>
                    </a:lnTo>
                    <a:lnTo>
                      <a:pt x="17" y="38"/>
                    </a:lnTo>
                    <a:lnTo>
                      <a:pt x="19" y="43"/>
                    </a:lnTo>
                    <a:lnTo>
                      <a:pt x="21" y="45"/>
                    </a:lnTo>
                    <a:lnTo>
                      <a:pt x="21" y="40"/>
                    </a:lnTo>
                    <a:close/>
                  </a:path>
                </a:pathLst>
              </a:custGeom>
              <a:grpFill/>
              <a:ln w="9525">
                <a:noFill/>
                <a:round/>
                <a:headEnd/>
                <a:tailEnd/>
              </a:ln>
            </p:spPr>
            <p:txBody>
              <a:bodyPr/>
              <a:lstStyle/>
              <a:p>
                <a:pPr>
                  <a:defRPr/>
                </a:pPr>
                <a:endParaRPr lang="en-US" sz="1200" kern="0">
                  <a:solidFill>
                    <a:srgbClr val="0096D6"/>
                  </a:solidFill>
                </a:endParaRPr>
              </a:p>
            </p:txBody>
          </p:sp>
          <p:sp>
            <p:nvSpPr>
              <p:cNvPr id="2306" name="Freeform 1283"/>
              <p:cNvSpPr>
                <a:spLocks/>
              </p:cNvSpPr>
              <p:nvPr/>
            </p:nvSpPr>
            <p:spPr bwMode="auto">
              <a:xfrm>
                <a:off x="3147" y="862"/>
                <a:ext cx="28" cy="28"/>
              </a:xfrm>
              <a:custGeom>
                <a:avLst/>
                <a:gdLst>
                  <a:gd name="T0" fmla="*/ 12 w 28"/>
                  <a:gd name="T1" fmla="*/ 28 h 28"/>
                  <a:gd name="T2" fmla="*/ 12 w 28"/>
                  <a:gd name="T3" fmla="*/ 26 h 28"/>
                  <a:gd name="T4" fmla="*/ 14 w 28"/>
                  <a:gd name="T5" fmla="*/ 28 h 28"/>
                  <a:gd name="T6" fmla="*/ 19 w 28"/>
                  <a:gd name="T7" fmla="*/ 23 h 28"/>
                  <a:gd name="T8" fmla="*/ 24 w 28"/>
                  <a:gd name="T9" fmla="*/ 23 h 28"/>
                  <a:gd name="T10" fmla="*/ 26 w 28"/>
                  <a:gd name="T11" fmla="*/ 11 h 28"/>
                  <a:gd name="T12" fmla="*/ 28 w 28"/>
                  <a:gd name="T13" fmla="*/ 9 h 28"/>
                  <a:gd name="T14" fmla="*/ 24 w 28"/>
                  <a:gd name="T15" fmla="*/ 4 h 28"/>
                  <a:gd name="T16" fmla="*/ 24 w 28"/>
                  <a:gd name="T17" fmla="*/ 2 h 28"/>
                  <a:gd name="T18" fmla="*/ 14 w 28"/>
                  <a:gd name="T19" fmla="*/ 4 h 28"/>
                  <a:gd name="T20" fmla="*/ 14 w 28"/>
                  <a:gd name="T21" fmla="*/ 2 h 28"/>
                  <a:gd name="T22" fmla="*/ 14 w 28"/>
                  <a:gd name="T23" fmla="*/ 2 h 28"/>
                  <a:gd name="T24" fmla="*/ 17 w 28"/>
                  <a:gd name="T25" fmla="*/ 0 h 28"/>
                  <a:gd name="T26" fmla="*/ 14 w 28"/>
                  <a:gd name="T27" fmla="*/ 0 h 28"/>
                  <a:gd name="T28" fmla="*/ 12 w 28"/>
                  <a:gd name="T29" fmla="*/ 2 h 28"/>
                  <a:gd name="T30" fmla="*/ 9 w 28"/>
                  <a:gd name="T31" fmla="*/ 4 h 28"/>
                  <a:gd name="T32" fmla="*/ 9 w 28"/>
                  <a:gd name="T33" fmla="*/ 7 h 28"/>
                  <a:gd name="T34" fmla="*/ 7 w 28"/>
                  <a:gd name="T35" fmla="*/ 4 h 28"/>
                  <a:gd name="T36" fmla="*/ 5 w 28"/>
                  <a:gd name="T37" fmla="*/ 7 h 28"/>
                  <a:gd name="T38" fmla="*/ 0 w 28"/>
                  <a:gd name="T39" fmla="*/ 9 h 28"/>
                  <a:gd name="T40" fmla="*/ 2 w 28"/>
                  <a:gd name="T41" fmla="*/ 14 h 28"/>
                  <a:gd name="T42" fmla="*/ 5 w 28"/>
                  <a:gd name="T43" fmla="*/ 14 h 28"/>
                  <a:gd name="T44" fmla="*/ 5 w 28"/>
                  <a:gd name="T45" fmla="*/ 21 h 28"/>
                  <a:gd name="T46" fmla="*/ 7 w 28"/>
                  <a:gd name="T47" fmla="*/ 23 h 28"/>
                  <a:gd name="T48" fmla="*/ 7 w 28"/>
                  <a:gd name="T49" fmla="*/ 26 h 28"/>
                  <a:gd name="T50" fmla="*/ 9 w 28"/>
                  <a:gd name="T51" fmla="*/ 28 h 28"/>
                  <a:gd name="T52" fmla="*/ 12 w 28"/>
                  <a:gd name="T53" fmla="*/ 28 h 28"/>
                  <a:gd name="T54" fmla="*/ 12 w 28"/>
                  <a:gd name="T55" fmla="*/ 28 h 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28"/>
                  <a:gd name="T86" fmla="*/ 28 w 28"/>
                  <a:gd name="T87" fmla="*/ 28 h 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28">
                    <a:moveTo>
                      <a:pt x="12" y="28"/>
                    </a:moveTo>
                    <a:lnTo>
                      <a:pt x="12" y="26"/>
                    </a:lnTo>
                    <a:lnTo>
                      <a:pt x="14" y="28"/>
                    </a:lnTo>
                    <a:lnTo>
                      <a:pt x="19" y="23"/>
                    </a:lnTo>
                    <a:lnTo>
                      <a:pt x="24" y="23"/>
                    </a:lnTo>
                    <a:lnTo>
                      <a:pt x="26" y="11"/>
                    </a:lnTo>
                    <a:lnTo>
                      <a:pt x="28" y="9"/>
                    </a:lnTo>
                    <a:lnTo>
                      <a:pt x="24" y="4"/>
                    </a:lnTo>
                    <a:lnTo>
                      <a:pt x="24" y="2"/>
                    </a:lnTo>
                    <a:lnTo>
                      <a:pt x="14" y="4"/>
                    </a:lnTo>
                    <a:lnTo>
                      <a:pt x="14" y="2"/>
                    </a:lnTo>
                    <a:lnTo>
                      <a:pt x="17" y="0"/>
                    </a:lnTo>
                    <a:lnTo>
                      <a:pt x="14" y="0"/>
                    </a:lnTo>
                    <a:lnTo>
                      <a:pt x="12" y="2"/>
                    </a:lnTo>
                    <a:lnTo>
                      <a:pt x="9" y="4"/>
                    </a:lnTo>
                    <a:lnTo>
                      <a:pt x="9" y="7"/>
                    </a:lnTo>
                    <a:lnTo>
                      <a:pt x="7" y="4"/>
                    </a:lnTo>
                    <a:lnTo>
                      <a:pt x="5" y="7"/>
                    </a:lnTo>
                    <a:lnTo>
                      <a:pt x="0" y="9"/>
                    </a:lnTo>
                    <a:lnTo>
                      <a:pt x="2" y="14"/>
                    </a:lnTo>
                    <a:lnTo>
                      <a:pt x="5" y="14"/>
                    </a:lnTo>
                    <a:lnTo>
                      <a:pt x="5" y="21"/>
                    </a:lnTo>
                    <a:lnTo>
                      <a:pt x="7" y="23"/>
                    </a:lnTo>
                    <a:lnTo>
                      <a:pt x="7" y="26"/>
                    </a:lnTo>
                    <a:lnTo>
                      <a:pt x="9" y="28"/>
                    </a:lnTo>
                    <a:lnTo>
                      <a:pt x="12" y="28"/>
                    </a:lnTo>
                    <a:close/>
                  </a:path>
                </a:pathLst>
              </a:custGeom>
              <a:grpFill/>
              <a:ln w="9525">
                <a:noFill/>
                <a:round/>
                <a:headEnd/>
                <a:tailEnd/>
              </a:ln>
            </p:spPr>
            <p:txBody>
              <a:bodyPr/>
              <a:lstStyle/>
              <a:p>
                <a:pPr>
                  <a:defRPr/>
                </a:pPr>
                <a:endParaRPr lang="en-US" sz="1200" kern="0">
                  <a:solidFill>
                    <a:srgbClr val="0096D6"/>
                  </a:solidFill>
                </a:endParaRPr>
              </a:p>
            </p:txBody>
          </p:sp>
          <p:sp>
            <p:nvSpPr>
              <p:cNvPr id="2307" name="Rectangle 1284"/>
              <p:cNvSpPr>
                <a:spLocks noChangeArrowheads="1"/>
              </p:cNvSpPr>
              <p:nvPr/>
            </p:nvSpPr>
            <p:spPr bwMode="auto">
              <a:xfrm>
                <a:off x="3187" y="897"/>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308" name="Rectangle 1285"/>
              <p:cNvSpPr>
                <a:spLocks noChangeArrowheads="1"/>
              </p:cNvSpPr>
              <p:nvPr/>
            </p:nvSpPr>
            <p:spPr bwMode="auto">
              <a:xfrm>
                <a:off x="3187" y="897"/>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309" name="Freeform 1286"/>
              <p:cNvSpPr>
                <a:spLocks/>
              </p:cNvSpPr>
              <p:nvPr/>
            </p:nvSpPr>
            <p:spPr bwMode="auto">
              <a:xfrm>
                <a:off x="3154" y="883"/>
                <a:ext cx="54" cy="66"/>
              </a:xfrm>
              <a:custGeom>
                <a:avLst/>
                <a:gdLst>
                  <a:gd name="T0" fmla="*/ 50 w 54"/>
                  <a:gd name="T1" fmla="*/ 33 h 66"/>
                  <a:gd name="T2" fmla="*/ 50 w 54"/>
                  <a:gd name="T3" fmla="*/ 33 h 66"/>
                  <a:gd name="T4" fmla="*/ 47 w 54"/>
                  <a:gd name="T5" fmla="*/ 28 h 66"/>
                  <a:gd name="T6" fmla="*/ 45 w 54"/>
                  <a:gd name="T7" fmla="*/ 26 h 66"/>
                  <a:gd name="T8" fmla="*/ 40 w 54"/>
                  <a:gd name="T9" fmla="*/ 31 h 66"/>
                  <a:gd name="T10" fmla="*/ 36 w 54"/>
                  <a:gd name="T11" fmla="*/ 26 h 66"/>
                  <a:gd name="T12" fmla="*/ 33 w 54"/>
                  <a:gd name="T13" fmla="*/ 23 h 66"/>
                  <a:gd name="T14" fmla="*/ 31 w 54"/>
                  <a:gd name="T15" fmla="*/ 19 h 66"/>
                  <a:gd name="T16" fmla="*/ 31 w 54"/>
                  <a:gd name="T17" fmla="*/ 14 h 66"/>
                  <a:gd name="T18" fmla="*/ 33 w 54"/>
                  <a:gd name="T19" fmla="*/ 12 h 66"/>
                  <a:gd name="T20" fmla="*/ 31 w 54"/>
                  <a:gd name="T21" fmla="*/ 5 h 66"/>
                  <a:gd name="T22" fmla="*/ 28 w 54"/>
                  <a:gd name="T23" fmla="*/ 5 h 66"/>
                  <a:gd name="T24" fmla="*/ 28 w 54"/>
                  <a:gd name="T25" fmla="*/ 0 h 66"/>
                  <a:gd name="T26" fmla="*/ 26 w 54"/>
                  <a:gd name="T27" fmla="*/ 5 h 66"/>
                  <a:gd name="T28" fmla="*/ 21 w 54"/>
                  <a:gd name="T29" fmla="*/ 7 h 66"/>
                  <a:gd name="T30" fmla="*/ 12 w 54"/>
                  <a:gd name="T31" fmla="*/ 7 h 66"/>
                  <a:gd name="T32" fmla="*/ 0 w 54"/>
                  <a:gd name="T33" fmla="*/ 14 h 66"/>
                  <a:gd name="T34" fmla="*/ 2 w 54"/>
                  <a:gd name="T35" fmla="*/ 16 h 66"/>
                  <a:gd name="T36" fmla="*/ 5 w 54"/>
                  <a:gd name="T37" fmla="*/ 19 h 66"/>
                  <a:gd name="T38" fmla="*/ 10 w 54"/>
                  <a:gd name="T39" fmla="*/ 26 h 66"/>
                  <a:gd name="T40" fmla="*/ 10 w 54"/>
                  <a:gd name="T41" fmla="*/ 31 h 66"/>
                  <a:gd name="T42" fmla="*/ 7 w 54"/>
                  <a:gd name="T43" fmla="*/ 35 h 66"/>
                  <a:gd name="T44" fmla="*/ 5 w 54"/>
                  <a:gd name="T45" fmla="*/ 40 h 66"/>
                  <a:gd name="T46" fmla="*/ 5 w 54"/>
                  <a:gd name="T47" fmla="*/ 42 h 66"/>
                  <a:gd name="T48" fmla="*/ 2 w 54"/>
                  <a:gd name="T49" fmla="*/ 47 h 66"/>
                  <a:gd name="T50" fmla="*/ 2 w 54"/>
                  <a:gd name="T51" fmla="*/ 49 h 66"/>
                  <a:gd name="T52" fmla="*/ 0 w 54"/>
                  <a:gd name="T53" fmla="*/ 49 h 66"/>
                  <a:gd name="T54" fmla="*/ 2 w 54"/>
                  <a:gd name="T55" fmla="*/ 54 h 66"/>
                  <a:gd name="T56" fmla="*/ 7 w 54"/>
                  <a:gd name="T57" fmla="*/ 54 h 66"/>
                  <a:gd name="T58" fmla="*/ 17 w 54"/>
                  <a:gd name="T59" fmla="*/ 52 h 66"/>
                  <a:gd name="T60" fmla="*/ 19 w 54"/>
                  <a:gd name="T61" fmla="*/ 52 h 66"/>
                  <a:gd name="T62" fmla="*/ 21 w 54"/>
                  <a:gd name="T63" fmla="*/ 47 h 66"/>
                  <a:gd name="T64" fmla="*/ 24 w 54"/>
                  <a:gd name="T65" fmla="*/ 47 h 66"/>
                  <a:gd name="T66" fmla="*/ 24 w 54"/>
                  <a:gd name="T67" fmla="*/ 49 h 66"/>
                  <a:gd name="T68" fmla="*/ 26 w 54"/>
                  <a:gd name="T69" fmla="*/ 47 h 66"/>
                  <a:gd name="T70" fmla="*/ 26 w 54"/>
                  <a:gd name="T71" fmla="*/ 49 h 66"/>
                  <a:gd name="T72" fmla="*/ 24 w 54"/>
                  <a:gd name="T73" fmla="*/ 52 h 66"/>
                  <a:gd name="T74" fmla="*/ 24 w 54"/>
                  <a:gd name="T75" fmla="*/ 56 h 66"/>
                  <a:gd name="T76" fmla="*/ 21 w 54"/>
                  <a:gd name="T77" fmla="*/ 61 h 66"/>
                  <a:gd name="T78" fmla="*/ 24 w 54"/>
                  <a:gd name="T79" fmla="*/ 64 h 66"/>
                  <a:gd name="T80" fmla="*/ 28 w 54"/>
                  <a:gd name="T81" fmla="*/ 64 h 66"/>
                  <a:gd name="T82" fmla="*/ 28 w 54"/>
                  <a:gd name="T83" fmla="*/ 61 h 66"/>
                  <a:gd name="T84" fmla="*/ 31 w 54"/>
                  <a:gd name="T85" fmla="*/ 56 h 66"/>
                  <a:gd name="T86" fmla="*/ 31 w 54"/>
                  <a:gd name="T87" fmla="*/ 59 h 66"/>
                  <a:gd name="T88" fmla="*/ 36 w 54"/>
                  <a:gd name="T89" fmla="*/ 56 h 66"/>
                  <a:gd name="T90" fmla="*/ 36 w 54"/>
                  <a:gd name="T91" fmla="*/ 54 h 66"/>
                  <a:gd name="T92" fmla="*/ 38 w 54"/>
                  <a:gd name="T93" fmla="*/ 54 h 66"/>
                  <a:gd name="T94" fmla="*/ 40 w 54"/>
                  <a:gd name="T95" fmla="*/ 49 h 66"/>
                  <a:gd name="T96" fmla="*/ 43 w 54"/>
                  <a:gd name="T97" fmla="*/ 45 h 66"/>
                  <a:gd name="T98" fmla="*/ 45 w 54"/>
                  <a:gd name="T99" fmla="*/ 40 h 66"/>
                  <a:gd name="T100" fmla="*/ 54 w 54"/>
                  <a:gd name="T101" fmla="*/ 38 h 66"/>
                  <a:gd name="T102" fmla="*/ 54 w 54"/>
                  <a:gd name="T103" fmla="*/ 35 h 66"/>
                  <a:gd name="T104" fmla="*/ 52 w 54"/>
                  <a:gd name="T105" fmla="*/ 35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66"/>
                  <a:gd name="T161" fmla="*/ 54 w 54"/>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66">
                    <a:moveTo>
                      <a:pt x="52" y="35"/>
                    </a:moveTo>
                    <a:lnTo>
                      <a:pt x="50" y="33"/>
                    </a:lnTo>
                    <a:lnTo>
                      <a:pt x="47" y="28"/>
                    </a:lnTo>
                    <a:lnTo>
                      <a:pt x="45" y="26"/>
                    </a:lnTo>
                    <a:lnTo>
                      <a:pt x="45" y="28"/>
                    </a:lnTo>
                    <a:lnTo>
                      <a:pt x="40" y="31"/>
                    </a:lnTo>
                    <a:lnTo>
                      <a:pt x="38" y="28"/>
                    </a:lnTo>
                    <a:lnTo>
                      <a:pt x="36" y="26"/>
                    </a:lnTo>
                    <a:lnTo>
                      <a:pt x="33" y="26"/>
                    </a:lnTo>
                    <a:lnTo>
                      <a:pt x="33" y="23"/>
                    </a:lnTo>
                    <a:lnTo>
                      <a:pt x="31" y="21"/>
                    </a:lnTo>
                    <a:lnTo>
                      <a:pt x="31" y="19"/>
                    </a:lnTo>
                    <a:lnTo>
                      <a:pt x="31" y="16"/>
                    </a:lnTo>
                    <a:lnTo>
                      <a:pt x="31" y="14"/>
                    </a:lnTo>
                    <a:lnTo>
                      <a:pt x="33" y="14"/>
                    </a:lnTo>
                    <a:lnTo>
                      <a:pt x="33" y="12"/>
                    </a:lnTo>
                    <a:lnTo>
                      <a:pt x="33" y="9"/>
                    </a:lnTo>
                    <a:lnTo>
                      <a:pt x="31" y="5"/>
                    </a:lnTo>
                    <a:lnTo>
                      <a:pt x="28" y="7"/>
                    </a:lnTo>
                    <a:lnTo>
                      <a:pt x="28" y="5"/>
                    </a:lnTo>
                    <a:lnTo>
                      <a:pt x="28" y="2"/>
                    </a:lnTo>
                    <a:lnTo>
                      <a:pt x="28" y="0"/>
                    </a:lnTo>
                    <a:lnTo>
                      <a:pt x="26" y="5"/>
                    </a:lnTo>
                    <a:lnTo>
                      <a:pt x="24" y="5"/>
                    </a:lnTo>
                    <a:lnTo>
                      <a:pt x="21" y="7"/>
                    </a:lnTo>
                    <a:lnTo>
                      <a:pt x="17" y="7"/>
                    </a:lnTo>
                    <a:lnTo>
                      <a:pt x="12" y="7"/>
                    </a:lnTo>
                    <a:lnTo>
                      <a:pt x="2" y="14"/>
                    </a:lnTo>
                    <a:lnTo>
                      <a:pt x="0" y="14"/>
                    </a:lnTo>
                    <a:lnTo>
                      <a:pt x="0" y="16"/>
                    </a:lnTo>
                    <a:lnTo>
                      <a:pt x="2" y="16"/>
                    </a:lnTo>
                    <a:lnTo>
                      <a:pt x="2" y="19"/>
                    </a:lnTo>
                    <a:lnTo>
                      <a:pt x="5" y="19"/>
                    </a:lnTo>
                    <a:lnTo>
                      <a:pt x="5" y="21"/>
                    </a:lnTo>
                    <a:lnTo>
                      <a:pt x="10" y="26"/>
                    </a:lnTo>
                    <a:lnTo>
                      <a:pt x="10" y="28"/>
                    </a:lnTo>
                    <a:lnTo>
                      <a:pt x="10" y="31"/>
                    </a:lnTo>
                    <a:lnTo>
                      <a:pt x="7" y="33"/>
                    </a:lnTo>
                    <a:lnTo>
                      <a:pt x="7" y="35"/>
                    </a:lnTo>
                    <a:lnTo>
                      <a:pt x="5" y="38"/>
                    </a:lnTo>
                    <a:lnTo>
                      <a:pt x="5" y="40"/>
                    </a:lnTo>
                    <a:lnTo>
                      <a:pt x="5" y="42"/>
                    </a:lnTo>
                    <a:lnTo>
                      <a:pt x="5" y="45"/>
                    </a:lnTo>
                    <a:lnTo>
                      <a:pt x="2" y="47"/>
                    </a:lnTo>
                    <a:lnTo>
                      <a:pt x="2" y="49"/>
                    </a:lnTo>
                    <a:lnTo>
                      <a:pt x="0" y="49"/>
                    </a:lnTo>
                    <a:lnTo>
                      <a:pt x="0" y="52"/>
                    </a:lnTo>
                    <a:lnTo>
                      <a:pt x="2" y="54"/>
                    </a:lnTo>
                    <a:lnTo>
                      <a:pt x="5" y="54"/>
                    </a:lnTo>
                    <a:lnTo>
                      <a:pt x="7" y="54"/>
                    </a:lnTo>
                    <a:lnTo>
                      <a:pt x="7" y="52"/>
                    </a:lnTo>
                    <a:lnTo>
                      <a:pt x="17" y="52"/>
                    </a:lnTo>
                    <a:lnTo>
                      <a:pt x="19" y="52"/>
                    </a:lnTo>
                    <a:lnTo>
                      <a:pt x="19" y="49"/>
                    </a:lnTo>
                    <a:lnTo>
                      <a:pt x="21" y="47"/>
                    </a:lnTo>
                    <a:lnTo>
                      <a:pt x="24" y="47"/>
                    </a:lnTo>
                    <a:lnTo>
                      <a:pt x="24" y="49"/>
                    </a:lnTo>
                    <a:lnTo>
                      <a:pt x="24" y="52"/>
                    </a:lnTo>
                    <a:lnTo>
                      <a:pt x="26" y="47"/>
                    </a:lnTo>
                    <a:lnTo>
                      <a:pt x="28" y="47"/>
                    </a:lnTo>
                    <a:lnTo>
                      <a:pt x="26" y="49"/>
                    </a:lnTo>
                    <a:lnTo>
                      <a:pt x="26" y="52"/>
                    </a:lnTo>
                    <a:lnTo>
                      <a:pt x="24" y="52"/>
                    </a:lnTo>
                    <a:lnTo>
                      <a:pt x="24" y="54"/>
                    </a:lnTo>
                    <a:lnTo>
                      <a:pt x="24" y="56"/>
                    </a:lnTo>
                    <a:lnTo>
                      <a:pt x="24" y="59"/>
                    </a:lnTo>
                    <a:lnTo>
                      <a:pt x="21" y="61"/>
                    </a:lnTo>
                    <a:lnTo>
                      <a:pt x="24" y="66"/>
                    </a:lnTo>
                    <a:lnTo>
                      <a:pt x="24" y="64"/>
                    </a:lnTo>
                    <a:lnTo>
                      <a:pt x="26" y="66"/>
                    </a:lnTo>
                    <a:lnTo>
                      <a:pt x="28" y="64"/>
                    </a:lnTo>
                    <a:lnTo>
                      <a:pt x="26" y="61"/>
                    </a:lnTo>
                    <a:lnTo>
                      <a:pt x="28" y="61"/>
                    </a:lnTo>
                    <a:lnTo>
                      <a:pt x="31" y="59"/>
                    </a:lnTo>
                    <a:lnTo>
                      <a:pt x="31" y="56"/>
                    </a:lnTo>
                    <a:lnTo>
                      <a:pt x="31" y="59"/>
                    </a:lnTo>
                    <a:lnTo>
                      <a:pt x="33" y="59"/>
                    </a:lnTo>
                    <a:lnTo>
                      <a:pt x="36" y="56"/>
                    </a:lnTo>
                    <a:lnTo>
                      <a:pt x="36" y="54"/>
                    </a:lnTo>
                    <a:lnTo>
                      <a:pt x="38" y="56"/>
                    </a:lnTo>
                    <a:lnTo>
                      <a:pt x="38" y="54"/>
                    </a:lnTo>
                    <a:lnTo>
                      <a:pt x="40" y="52"/>
                    </a:lnTo>
                    <a:lnTo>
                      <a:pt x="40" y="49"/>
                    </a:lnTo>
                    <a:lnTo>
                      <a:pt x="40" y="47"/>
                    </a:lnTo>
                    <a:lnTo>
                      <a:pt x="43" y="45"/>
                    </a:lnTo>
                    <a:lnTo>
                      <a:pt x="45" y="42"/>
                    </a:lnTo>
                    <a:lnTo>
                      <a:pt x="45" y="40"/>
                    </a:lnTo>
                    <a:lnTo>
                      <a:pt x="50" y="38"/>
                    </a:lnTo>
                    <a:lnTo>
                      <a:pt x="54" y="38"/>
                    </a:lnTo>
                    <a:lnTo>
                      <a:pt x="54" y="35"/>
                    </a:lnTo>
                    <a:lnTo>
                      <a:pt x="52" y="35"/>
                    </a:lnTo>
                    <a:close/>
                  </a:path>
                </a:pathLst>
              </a:custGeom>
              <a:grpFill/>
              <a:ln w="9525">
                <a:noFill/>
                <a:round/>
                <a:headEnd/>
                <a:tailEnd/>
              </a:ln>
            </p:spPr>
            <p:txBody>
              <a:bodyPr/>
              <a:lstStyle/>
              <a:p>
                <a:pPr>
                  <a:defRPr/>
                </a:pPr>
                <a:endParaRPr lang="en-US" sz="1200" kern="0">
                  <a:solidFill>
                    <a:srgbClr val="0096D6"/>
                  </a:solidFill>
                </a:endParaRPr>
              </a:p>
            </p:txBody>
          </p:sp>
          <p:sp>
            <p:nvSpPr>
              <p:cNvPr id="2310" name="Freeform 1287"/>
              <p:cNvSpPr>
                <a:spLocks/>
              </p:cNvSpPr>
              <p:nvPr/>
            </p:nvSpPr>
            <p:spPr bwMode="auto">
              <a:xfrm>
                <a:off x="3227" y="850"/>
                <a:ext cx="7" cy="12"/>
              </a:xfrm>
              <a:custGeom>
                <a:avLst/>
                <a:gdLst>
                  <a:gd name="T0" fmla="*/ 5 w 7"/>
                  <a:gd name="T1" fmla="*/ 4 h 12"/>
                  <a:gd name="T2" fmla="*/ 5 w 7"/>
                  <a:gd name="T3" fmla="*/ 2 h 12"/>
                  <a:gd name="T4" fmla="*/ 3 w 7"/>
                  <a:gd name="T5" fmla="*/ 0 h 12"/>
                  <a:gd name="T6" fmla="*/ 0 w 7"/>
                  <a:gd name="T7" fmla="*/ 0 h 12"/>
                  <a:gd name="T8" fmla="*/ 0 w 7"/>
                  <a:gd name="T9" fmla="*/ 2 h 12"/>
                  <a:gd name="T10" fmla="*/ 0 w 7"/>
                  <a:gd name="T11" fmla="*/ 2 h 12"/>
                  <a:gd name="T12" fmla="*/ 3 w 7"/>
                  <a:gd name="T13" fmla="*/ 7 h 12"/>
                  <a:gd name="T14" fmla="*/ 3 w 7"/>
                  <a:gd name="T15" fmla="*/ 7 h 12"/>
                  <a:gd name="T16" fmla="*/ 3 w 7"/>
                  <a:gd name="T17" fmla="*/ 9 h 12"/>
                  <a:gd name="T18" fmla="*/ 5 w 7"/>
                  <a:gd name="T19" fmla="*/ 12 h 12"/>
                  <a:gd name="T20" fmla="*/ 7 w 7"/>
                  <a:gd name="T21" fmla="*/ 12 h 12"/>
                  <a:gd name="T22" fmla="*/ 7 w 7"/>
                  <a:gd name="T23" fmla="*/ 9 h 12"/>
                  <a:gd name="T24" fmla="*/ 7 w 7"/>
                  <a:gd name="T25" fmla="*/ 7 h 12"/>
                  <a:gd name="T26" fmla="*/ 5 w 7"/>
                  <a:gd name="T27" fmla="*/ 4 h 12"/>
                  <a:gd name="T28" fmla="*/ 5 w 7"/>
                  <a:gd name="T29" fmla="*/ 4 h 12"/>
                  <a:gd name="T30" fmla="*/ 5 w 7"/>
                  <a:gd name="T31" fmla="*/ 4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2"/>
                  <a:gd name="T50" fmla="*/ 7 w 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2">
                    <a:moveTo>
                      <a:pt x="5" y="4"/>
                    </a:moveTo>
                    <a:lnTo>
                      <a:pt x="5" y="2"/>
                    </a:lnTo>
                    <a:lnTo>
                      <a:pt x="3" y="0"/>
                    </a:lnTo>
                    <a:lnTo>
                      <a:pt x="0" y="0"/>
                    </a:lnTo>
                    <a:lnTo>
                      <a:pt x="0" y="2"/>
                    </a:lnTo>
                    <a:lnTo>
                      <a:pt x="3" y="7"/>
                    </a:lnTo>
                    <a:lnTo>
                      <a:pt x="3" y="9"/>
                    </a:lnTo>
                    <a:lnTo>
                      <a:pt x="5" y="12"/>
                    </a:lnTo>
                    <a:lnTo>
                      <a:pt x="7" y="12"/>
                    </a:lnTo>
                    <a:lnTo>
                      <a:pt x="7" y="9"/>
                    </a:lnTo>
                    <a:lnTo>
                      <a:pt x="7" y="7"/>
                    </a:lnTo>
                    <a:lnTo>
                      <a:pt x="5" y="4"/>
                    </a:lnTo>
                    <a:close/>
                  </a:path>
                </a:pathLst>
              </a:custGeom>
              <a:grpFill/>
              <a:ln w="9525">
                <a:noFill/>
                <a:round/>
                <a:headEnd/>
                <a:tailEnd/>
              </a:ln>
            </p:spPr>
            <p:txBody>
              <a:bodyPr/>
              <a:lstStyle/>
              <a:p>
                <a:pPr>
                  <a:defRPr/>
                </a:pPr>
                <a:endParaRPr lang="en-US" sz="1200" kern="0">
                  <a:solidFill>
                    <a:srgbClr val="0096D6"/>
                  </a:solidFill>
                </a:endParaRPr>
              </a:p>
            </p:txBody>
          </p:sp>
          <p:sp>
            <p:nvSpPr>
              <p:cNvPr id="2311" name="Freeform 1288"/>
              <p:cNvSpPr>
                <a:spLocks/>
              </p:cNvSpPr>
              <p:nvPr/>
            </p:nvSpPr>
            <p:spPr bwMode="auto">
              <a:xfrm>
                <a:off x="3246" y="838"/>
                <a:ext cx="24" cy="12"/>
              </a:xfrm>
              <a:custGeom>
                <a:avLst/>
                <a:gdLst>
                  <a:gd name="T0" fmla="*/ 21 w 24"/>
                  <a:gd name="T1" fmla="*/ 7 h 12"/>
                  <a:gd name="T2" fmla="*/ 19 w 24"/>
                  <a:gd name="T3" fmla="*/ 7 h 12"/>
                  <a:gd name="T4" fmla="*/ 17 w 24"/>
                  <a:gd name="T5" fmla="*/ 5 h 12"/>
                  <a:gd name="T6" fmla="*/ 17 w 24"/>
                  <a:gd name="T7" fmla="*/ 5 h 12"/>
                  <a:gd name="T8" fmla="*/ 12 w 24"/>
                  <a:gd name="T9" fmla="*/ 2 h 12"/>
                  <a:gd name="T10" fmla="*/ 12 w 24"/>
                  <a:gd name="T11" fmla="*/ 0 h 12"/>
                  <a:gd name="T12" fmla="*/ 10 w 24"/>
                  <a:gd name="T13" fmla="*/ 2 h 12"/>
                  <a:gd name="T14" fmla="*/ 10 w 24"/>
                  <a:gd name="T15" fmla="*/ 5 h 12"/>
                  <a:gd name="T16" fmla="*/ 7 w 24"/>
                  <a:gd name="T17" fmla="*/ 5 h 12"/>
                  <a:gd name="T18" fmla="*/ 5 w 24"/>
                  <a:gd name="T19" fmla="*/ 5 h 12"/>
                  <a:gd name="T20" fmla="*/ 3 w 24"/>
                  <a:gd name="T21" fmla="*/ 7 h 12"/>
                  <a:gd name="T22" fmla="*/ 3 w 24"/>
                  <a:gd name="T23" fmla="*/ 9 h 12"/>
                  <a:gd name="T24" fmla="*/ 0 w 24"/>
                  <a:gd name="T25" fmla="*/ 7 h 12"/>
                  <a:gd name="T26" fmla="*/ 0 w 24"/>
                  <a:gd name="T27" fmla="*/ 12 h 12"/>
                  <a:gd name="T28" fmla="*/ 3 w 24"/>
                  <a:gd name="T29" fmla="*/ 12 h 12"/>
                  <a:gd name="T30" fmla="*/ 5 w 24"/>
                  <a:gd name="T31" fmla="*/ 12 h 12"/>
                  <a:gd name="T32" fmla="*/ 5 w 24"/>
                  <a:gd name="T33" fmla="*/ 9 h 12"/>
                  <a:gd name="T34" fmla="*/ 7 w 24"/>
                  <a:gd name="T35" fmla="*/ 7 h 12"/>
                  <a:gd name="T36" fmla="*/ 10 w 24"/>
                  <a:gd name="T37" fmla="*/ 7 h 12"/>
                  <a:gd name="T38" fmla="*/ 10 w 24"/>
                  <a:gd name="T39" fmla="*/ 5 h 12"/>
                  <a:gd name="T40" fmla="*/ 12 w 24"/>
                  <a:gd name="T41" fmla="*/ 5 h 12"/>
                  <a:gd name="T42" fmla="*/ 14 w 24"/>
                  <a:gd name="T43" fmla="*/ 5 h 12"/>
                  <a:gd name="T44" fmla="*/ 17 w 24"/>
                  <a:gd name="T45" fmla="*/ 9 h 12"/>
                  <a:gd name="T46" fmla="*/ 19 w 24"/>
                  <a:gd name="T47" fmla="*/ 9 h 12"/>
                  <a:gd name="T48" fmla="*/ 21 w 24"/>
                  <a:gd name="T49" fmla="*/ 7 h 12"/>
                  <a:gd name="T50" fmla="*/ 24 w 24"/>
                  <a:gd name="T51" fmla="*/ 7 h 12"/>
                  <a:gd name="T52" fmla="*/ 24 w 24"/>
                  <a:gd name="T53" fmla="*/ 5 h 12"/>
                  <a:gd name="T54" fmla="*/ 24 w 24"/>
                  <a:gd name="T55" fmla="*/ 5 h 12"/>
                  <a:gd name="T56" fmla="*/ 21 w 24"/>
                  <a:gd name="T57" fmla="*/ 7 h 12"/>
                  <a:gd name="T58" fmla="*/ 21 w 24"/>
                  <a:gd name="T59" fmla="*/ 7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12"/>
                  <a:gd name="T92" fmla="*/ 24 w 24"/>
                  <a:gd name="T93" fmla="*/ 12 h 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12">
                    <a:moveTo>
                      <a:pt x="21" y="7"/>
                    </a:moveTo>
                    <a:lnTo>
                      <a:pt x="19" y="7"/>
                    </a:lnTo>
                    <a:lnTo>
                      <a:pt x="17" y="5"/>
                    </a:lnTo>
                    <a:lnTo>
                      <a:pt x="12" y="2"/>
                    </a:lnTo>
                    <a:lnTo>
                      <a:pt x="12" y="0"/>
                    </a:lnTo>
                    <a:lnTo>
                      <a:pt x="10" y="2"/>
                    </a:lnTo>
                    <a:lnTo>
                      <a:pt x="10" y="5"/>
                    </a:lnTo>
                    <a:lnTo>
                      <a:pt x="7" y="5"/>
                    </a:lnTo>
                    <a:lnTo>
                      <a:pt x="5" y="5"/>
                    </a:lnTo>
                    <a:lnTo>
                      <a:pt x="3" y="7"/>
                    </a:lnTo>
                    <a:lnTo>
                      <a:pt x="3" y="9"/>
                    </a:lnTo>
                    <a:lnTo>
                      <a:pt x="0" y="7"/>
                    </a:lnTo>
                    <a:lnTo>
                      <a:pt x="0" y="12"/>
                    </a:lnTo>
                    <a:lnTo>
                      <a:pt x="3" y="12"/>
                    </a:lnTo>
                    <a:lnTo>
                      <a:pt x="5" y="12"/>
                    </a:lnTo>
                    <a:lnTo>
                      <a:pt x="5" y="9"/>
                    </a:lnTo>
                    <a:lnTo>
                      <a:pt x="7" y="7"/>
                    </a:lnTo>
                    <a:lnTo>
                      <a:pt x="10" y="7"/>
                    </a:lnTo>
                    <a:lnTo>
                      <a:pt x="10" y="5"/>
                    </a:lnTo>
                    <a:lnTo>
                      <a:pt x="12" y="5"/>
                    </a:lnTo>
                    <a:lnTo>
                      <a:pt x="14" y="5"/>
                    </a:lnTo>
                    <a:lnTo>
                      <a:pt x="17" y="9"/>
                    </a:lnTo>
                    <a:lnTo>
                      <a:pt x="19" y="9"/>
                    </a:lnTo>
                    <a:lnTo>
                      <a:pt x="21" y="7"/>
                    </a:lnTo>
                    <a:lnTo>
                      <a:pt x="24" y="7"/>
                    </a:lnTo>
                    <a:lnTo>
                      <a:pt x="24" y="5"/>
                    </a:lnTo>
                    <a:lnTo>
                      <a:pt x="21" y="7"/>
                    </a:lnTo>
                    <a:close/>
                  </a:path>
                </a:pathLst>
              </a:custGeom>
              <a:grpFill/>
              <a:ln w="9525">
                <a:noFill/>
                <a:round/>
                <a:headEnd/>
                <a:tailEnd/>
              </a:ln>
            </p:spPr>
            <p:txBody>
              <a:bodyPr/>
              <a:lstStyle/>
              <a:p>
                <a:pPr>
                  <a:defRPr/>
                </a:pPr>
                <a:endParaRPr lang="en-US" sz="1200" kern="0">
                  <a:solidFill>
                    <a:srgbClr val="0096D6"/>
                  </a:solidFill>
                </a:endParaRPr>
              </a:p>
            </p:txBody>
          </p:sp>
          <p:sp>
            <p:nvSpPr>
              <p:cNvPr id="2312" name="Freeform 1289"/>
              <p:cNvSpPr>
                <a:spLocks/>
              </p:cNvSpPr>
              <p:nvPr/>
            </p:nvSpPr>
            <p:spPr bwMode="auto">
              <a:xfrm>
                <a:off x="3119" y="762"/>
                <a:ext cx="120" cy="64"/>
              </a:xfrm>
              <a:custGeom>
                <a:avLst/>
                <a:gdLst>
                  <a:gd name="T0" fmla="*/ 4 w 120"/>
                  <a:gd name="T1" fmla="*/ 3 h 64"/>
                  <a:gd name="T2" fmla="*/ 4 w 120"/>
                  <a:gd name="T3" fmla="*/ 7 h 64"/>
                  <a:gd name="T4" fmla="*/ 0 w 120"/>
                  <a:gd name="T5" fmla="*/ 10 h 64"/>
                  <a:gd name="T6" fmla="*/ 4 w 120"/>
                  <a:gd name="T7" fmla="*/ 17 h 64"/>
                  <a:gd name="T8" fmla="*/ 4 w 120"/>
                  <a:gd name="T9" fmla="*/ 19 h 64"/>
                  <a:gd name="T10" fmla="*/ 7 w 120"/>
                  <a:gd name="T11" fmla="*/ 19 h 64"/>
                  <a:gd name="T12" fmla="*/ 9 w 120"/>
                  <a:gd name="T13" fmla="*/ 24 h 64"/>
                  <a:gd name="T14" fmla="*/ 16 w 120"/>
                  <a:gd name="T15" fmla="*/ 24 h 64"/>
                  <a:gd name="T16" fmla="*/ 21 w 120"/>
                  <a:gd name="T17" fmla="*/ 22 h 64"/>
                  <a:gd name="T18" fmla="*/ 30 w 120"/>
                  <a:gd name="T19" fmla="*/ 19 h 64"/>
                  <a:gd name="T20" fmla="*/ 35 w 120"/>
                  <a:gd name="T21" fmla="*/ 17 h 64"/>
                  <a:gd name="T22" fmla="*/ 49 w 120"/>
                  <a:gd name="T23" fmla="*/ 17 h 64"/>
                  <a:gd name="T24" fmla="*/ 49 w 120"/>
                  <a:gd name="T25" fmla="*/ 19 h 64"/>
                  <a:gd name="T26" fmla="*/ 52 w 120"/>
                  <a:gd name="T27" fmla="*/ 22 h 64"/>
                  <a:gd name="T28" fmla="*/ 49 w 120"/>
                  <a:gd name="T29" fmla="*/ 24 h 64"/>
                  <a:gd name="T30" fmla="*/ 37 w 120"/>
                  <a:gd name="T31" fmla="*/ 26 h 64"/>
                  <a:gd name="T32" fmla="*/ 33 w 120"/>
                  <a:gd name="T33" fmla="*/ 26 h 64"/>
                  <a:gd name="T34" fmla="*/ 35 w 120"/>
                  <a:gd name="T35" fmla="*/ 31 h 64"/>
                  <a:gd name="T36" fmla="*/ 37 w 120"/>
                  <a:gd name="T37" fmla="*/ 33 h 64"/>
                  <a:gd name="T38" fmla="*/ 37 w 120"/>
                  <a:gd name="T39" fmla="*/ 36 h 64"/>
                  <a:gd name="T40" fmla="*/ 28 w 120"/>
                  <a:gd name="T41" fmla="*/ 33 h 64"/>
                  <a:gd name="T42" fmla="*/ 23 w 120"/>
                  <a:gd name="T43" fmla="*/ 31 h 64"/>
                  <a:gd name="T44" fmla="*/ 21 w 120"/>
                  <a:gd name="T45" fmla="*/ 33 h 64"/>
                  <a:gd name="T46" fmla="*/ 26 w 120"/>
                  <a:gd name="T47" fmla="*/ 40 h 64"/>
                  <a:gd name="T48" fmla="*/ 35 w 120"/>
                  <a:gd name="T49" fmla="*/ 45 h 64"/>
                  <a:gd name="T50" fmla="*/ 40 w 120"/>
                  <a:gd name="T51" fmla="*/ 50 h 64"/>
                  <a:gd name="T52" fmla="*/ 42 w 120"/>
                  <a:gd name="T53" fmla="*/ 45 h 64"/>
                  <a:gd name="T54" fmla="*/ 45 w 120"/>
                  <a:gd name="T55" fmla="*/ 45 h 64"/>
                  <a:gd name="T56" fmla="*/ 52 w 120"/>
                  <a:gd name="T57" fmla="*/ 45 h 64"/>
                  <a:gd name="T58" fmla="*/ 61 w 120"/>
                  <a:gd name="T59" fmla="*/ 45 h 64"/>
                  <a:gd name="T60" fmla="*/ 59 w 120"/>
                  <a:gd name="T61" fmla="*/ 50 h 64"/>
                  <a:gd name="T62" fmla="*/ 61 w 120"/>
                  <a:gd name="T63" fmla="*/ 57 h 64"/>
                  <a:gd name="T64" fmla="*/ 63 w 120"/>
                  <a:gd name="T65" fmla="*/ 59 h 64"/>
                  <a:gd name="T66" fmla="*/ 68 w 120"/>
                  <a:gd name="T67" fmla="*/ 64 h 64"/>
                  <a:gd name="T68" fmla="*/ 68 w 120"/>
                  <a:gd name="T69" fmla="*/ 64 h 64"/>
                  <a:gd name="T70" fmla="*/ 80 w 120"/>
                  <a:gd name="T71" fmla="*/ 57 h 64"/>
                  <a:gd name="T72" fmla="*/ 85 w 120"/>
                  <a:gd name="T73" fmla="*/ 52 h 64"/>
                  <a:gd name="T74" fmla="*/ 92 w 120"/>
                  <a:gd name="T75" fmla="*/ 52 h 64"/>
                  <a:gd name="T76" fmla="*/ 94 w 120"/>
                  <a:gd name="T77" fmla="*/ 52 h 64"/>
                  <a:gd name="T78" fmla="*/ 99 w 120"/>
                  <a:gd name="T79" fmla="*/ 45 h 64"/>
                  <a:gd name="T80" fmla="*/ 101 w 120"/>
                  <a:gd name="T81" fmla="*/ 40 h 64"/>
                  <a:gd name="T82" fmla="*/ 104 w 120"/>
                  <a:gd name="T83" fmla="*/ 38 h 64"/>
                  <a:gd name="T84" fmla="*/ 101 w 120"/>
                  <a:gd name="T85" fmla="*/ 31 h 64"/>
                  <a:gd name="T86" fmla="*/ 106 w 120"/>
                  <a:gd name="T87" fmla="*/ 29 h 64"/>
                  <a:gd name="T88" fmla="*/ 111 w 120"/>
                  <a:gd name="T89" fmla="*/ 22 h 64"/>
                  <a:gd name="T90" fmla="*/ 111 w 120"/>
                  <a:gd name="T91" fmla="*/ 19 h 64"/>
                  <a:gd name="T92" fmla="*/ 118 w 120"/>
                  <a:gd name="T93" fmla="*/ 15 h 64"/>
                  <a:gd name="T94" fmla="*/ 118 w 120"/>
                  <a:gd name="T95" fmla="*/ 7 h 64"/>
                  <a:gd name="T96" fmla="*/ 118 w 120"/>
                  <a:gd name="T97" fmla="*/ 3 h 64"/>
                  <a:gd name="T98" fmla="*/ 56 w 120"/>
                  <a:gd name="T99" fmla="*/ 3 h 64"/>
                  <a:gd name="T100" fmla="*/ 54 w 120"/>
                  <a:gd name="T101" fmla="*/ 3 h 64"/>
                  <a:gd name="T102" fmla="*/ 16 w 120"/>
                  <a:gd name="T103" fmla="*/ 0 h 64"/>
                  <a:gd name="T104" fmla="*/ 7 w 120"/>
                  <a:gd name="T105" fmla="*/ 3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0"/>
                  <a:gd name="T160" fmla="*/ 0 h 64"/>
                  <a:gd name="T161" fmla="*/ 120 w 12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0" h="64">
                    <a:moveTo>
                      <a:pt x="7" y="5"/>
                    </a:moveTo>
                    <a:lnTo>
                      <a:pt x="7" y="5"/>
                    </a:lnTo>
                    <a:lnTo>
                      <a:pt x="4" y="3"/>
                    </a:lnTo>
                    <a:lnTo>
                      <a:pt x="4" y="5"/>
                    </a:lnTo>
                    <a:lnTo>
                      <a:pt x="4" y="7"/>
                    </a:lnTo>
                    <a:lnTo>
                      <a:pt x="2" y="7"/>
                    </a:lnTo>
                    <a:lnTo>
                      <a:pt x="0" y="10"/>
                    </a:lnTo>
                    <a:lnTo>
                      <a:pt x="2" y="12"/>
                    </a:lnTo>
                    <a:lnTo>
                      <a:pt x="2" y="15"/>
                    </a:lnTo>
                    <a:lnTo>
                      <a:pt x="4" y="17"/>
                    </a:lnTo>
                    <a:lnTo>
                      <a:pt x="4" y="19"/>
                    </a:lnTo>
                    <a:lnTo>
                      <a:pt x="7" y="17"/>
                    </a:lnTo>
                    <a:lnTo>
                      <a:pt x="7" y="19"/>
                    </a:lnTo>
                    <a:lnTo>
                      <a:pt x="7" y="22"/>
                    </a:lnTo>
                    <a:lnTo>
                      <a:pt x="9" y="24"/>
                    </a:lnTo>
                    <a:lnTo>
                      <a:pt x="16" y="22"/>
                    </a:lnTo>
                    <a:lnTo>
                      <a:pt x="16" y="24"/>
                    </a:lnTo>
                    <a:lnTo>
                      <a:pt x="19" y="24"/>
                    </a:lnTo>
                    <a:lnTo>
                      <a:pt x="21" y="22"/>
                    </a:lnTo>
                    <a:lnTo>
                      <a:pt x="26" y="22"/>
                    </a:lnTo>
                    <a:lnTo>
                      <a:pt x="26" y="19"/>
                    </a:lnTo>
                    <a:lnTo>
                      <a:pt x="30" y="19"/>
                    </a:lnTo>
                    <a:lnTo>
                      <a:pt x="35" y="19"/>
                    </a:lnTo>
                    <a:lnTo>
                      <a:pt x="35" y="17"/>
                    </a:lnTo>
                    <a:lnTo>
                      <a:pt x="45" y="17"/>
                    </a:lnTo>
                    <a:lnTo>
                      <a:pt x="47" y="17"/>
                    </a:lnTo>
                    <a:lnTo>
                      <a:pt x="49" y="17"/>
                    </a:lnTo>
                    <a:lnTo>
                      <a:pt x="49" y="15"/>
                    </a:lnTo>
                    <a:lnTo>
                      <a:pt x="49" y="19"/>
                    </a:lnTo>
                    <a:lnTo>
                      <a:pt x="52" y="19"/>
                    </a:lnTo>
                    <a:lnTo>
                      <a:pt x="52" y="22"/>
                    </a:lnTo>
                    <a:lnTo>
                      <a:pt x="49" y="24"/>
                    </a:lnTo>
                    <a:lnTo>
                      <a:pt x="37" y="24"/>
                    </a:lnTo>
                    <a:lnTo>
                      <a:pt x="37" y="26"/>
                    </a:lnTo>
                    <a:lnTo>
                      <a:pt x="35" y="26"/>
                    </a:lnTo>
                    <a:lnTo>
                      <a:pt x="35" y="24"/>
                    </a:lnTo>
                    <a:lnTo>
                      <a:pt x="33" y="26"/>
                    </a:lnTo>
                    <a:lnTo>
                      <a:pt x="33" y="29"/>
                    </a:lnTo>
                    <a:lnTo>
                      <a:pt x="35" y="31"/>
                    </a:lnTo>
                    <a:lnTo>
                      <a:pt x="37" y="31"/>
                    </a:lnTo>
                    <a:lnTo>
                      <a:pt x="37" y="33"/>
                    </a:lnTo>
                    <a:lnTo>
                      <a:pt x="40" y="36"/>
                    </a:lnTo>
                    <a:lnTo>
                      <a:pt x="37" y="36"/>
                    </a:lnTo>
                    <a:lnTo>
                      <a:pt x="35" y="33"/>
                    </a:lnTo>
                    <a:lnTo>
                      <a:pt x="28" y="33"/>
                    </a:lnTo>
                    <a:lnTo>
                      <a:pt x="28" y="31"/>
                    </a:lnTo>
                    <a:lnTo>
                      <a:pt x="23" y="31"/>
                    </a:lnTo>
                    <a:lnTo>
                      <a:pt x="21" y="31"/>
                    </a:lnTo>
                    <a:lnTo>
                      <a:pt x="21" y="33"/>
                    </a:lnTo>
                    <a:lnTo>
                      <a:pt x="23" y="36"/>
                    </a:lnTo>
                    <a:lnTo>
                      <a:pt x="23" y="38"/>
                    </a:lnTo>
                    <a:lnTo>
                      <a:pt x="26" y="40"/>
                    </a:lnTo>
                    <a:lnTo>
                      <a:pt x="28" y="43"/>
                    </a:lnTo>
                    <a:lnTo>
                      <a:pt x="33" y="43"/>
                    </a:lnTo>
                    <a:lnTo>
                      <a:pt x="35" y="45"/>
                    </a:lnTo>
                    <a:lnTo>
                      <a:pt x="35" y="48"/>
                    </a:lnTo>
                    <a:lnTo>
                      <a:pt x="35" y="50"/>
                    </a:lnTo>
                    <a:lnTo>
                      <a:pt x="40" y="50"/>
                    </a:lnTo>
                    <a:lnTo>
                      <a:pt x="40" y="48"/>
                    </a:lnTo>
                    <a:lnTo>
                      <a:pt x="42" y="45"/>
                    </a:lnTo>
                    <a:lnTo>
                      <a:pt x="45" y="48"/>
                    </a:lnTo>
                    <a:lnTo>
                      <a:pt x="45" y="45"/>
                    </a:lnTo>
                    <a:lnTo>
                      <a:pt x="45" y="48"/>
                    </a:lnTo>
                    <a:lnTo>
                      <a:pt x="49" y="50"/>
                    </a:lnTo>
                    <a:lnTo>
                      <a:pt x="52" y="45"/>
                    </a:lnTo>
                    <a:lnTo>
                      <a:pt x="59" y="48"/>
                    </a:lnTo>
                    <a:lnTo>
                      <a:pt x="61" y="45"/>
                    </a:lnTo>
                    <a:lnTo>
                      <a:pt x="61" y="48"/>
                    </a:lnTo>
                    <a:lnTo>
                      <a:pt x="61" y="50"/>
                    </a:lnTo>
                    <a:lnTo>
                      <a:pt x="59" y="50"/>
                    </a:lnTo>
                    <a:lnTo>
                      <a:pt x="59" y="55"/>
                    </a:lnTo>
                    <a:lnTo>
                      <a:pt x="61" y="57"/>
                    </a:lnTo>
                    <a:lnTo>
                      <a:pt x="63" y="59"/>
                    </a:lnTo>
                    <a:lnTo>
                      <a:pt x="63" y="62"/>
                    </a:lnTo>
                    <a:lnTo>
                      <a:pt x="68" y="62"/>
                    </a:lnTo>
                    <a:lnTo>
                      <a:pt x="68" y="64"/>
                    </a:lnTo>
                    <a:lnTo>
                      <a:pt x="68" y="62"/>
                    </a:lnTo>
                    <a:lnTo>
                      <a:pt x="68" y="64"/>
                    </a:lnTo>
                    <a:lnTo>
                      <a:pt x="75" y="62"/>
                    </a:lnTo>
                    <a:lnTo>
                      <a:pt x="80" y="62"/>
                    </a:lnTo>
                    <a:lnTo>
                      <a:pt x="80" y="57"/>
                    </a:lnTo>
                    <a:lnTo>
                      <a:pt x="80" y="55"/>
                    </a:lnTo>
                    <a:lnTo>
                      <a:pt x="82" y="55"/>
                    </a:lnTo>
                    <a:lnTo>
                      <a:pt x="85" y="52"/>
                    </a:lnTo>
                    <a:lnTo>
                      <a:pt x="89" y="50"/>
                    </a:lnTo>
                    <a:lnTo>
                      <a:pt x="92" y="50"/>
                    </a:lnTo>
                    <a:lnTo>
                      <a:pt x="92" y="52"/>
                    </a:lnTo>
                    <a:lnTo>
                      <a:pt x="92" y="50"/>
                    </a:lnTo>
                    <a:lnTo>
                      <a:pt x="94" y="52"/>
                    </a:lnTo>
                    <a:lnTo>
                      <a:pt x="96" y="48"/>
                    </a:lnTo>
                    <a:lnTo>
                      <a:pt x="99" y="48"/>
                    </a:lnTo>
                    <a:lnTo>
                      <a:pt x="99" y="45"/>
                    </a:lnTo>
                    <a:lnTo>
                      <a:pt x="101" y="43"/>
                    </a:lnTo>
                    <a:lnTo>
                      <a:pt x="101" y="40"/>
                    </a:lnTo>
                    <a:lnTo>
                      <a:pt x="104" y="38"/>
                    </a:lnTo>
                    <a:lnTo>
                      <a:pt x="104" y="36"/>
                    </a:lnTo>
                    <a:lnTo>
                      <a:pt x="101" y="36"/>
                    </a:lnTo>
                    <a:lnTo>
                      <a:pt x="101" y="31"/>
                    </a:lnTo>
                    <a:lnTo>
                      <a:pt x="104" y="29"/>
                    </a:lnTo>
                    <a:lnTo>
                      <a:pt x="104" y="26"/>
                    </a:lnTo>
                    <a:lnTo>
                      <a:pt x="106" y="29"/>
                    </a:lnTo>
                    <a:lnTo>
                      <a:pt x="108" y="24"/>
                    </a:lnTo>
                    <a:lnTo>
                      <a:pt x="111" y="24"/>
                    </a:lnTo>
                    <a:lnTo>
                      <a:pt x="111" y="22"/>
                    </a:lnTo>
                    <a:lnTo>
                      <a:pt x="113" y="22"/>
                    </a:lnTo>
                    <a:lnTo>
                      <a:pt x="111" y="22"/>
                    </a:lnTo>
                    <a:lnTo>
                      <a:pt x="111" y="19"/>
                    </a:lnTo>
                    <a:lnTo>
                      <a:pt x="113" y="17"/>
                    </a:lnTo>
                    <a:lnTo>
                      <a:pt x="113" y="15"/>
                    </a:lnTo>
                    <a:lnTo>
                      <a:pt x="118" y="15"/>
                    </a:lnTo>
                    <a:lnTo>
                      <a:pt x="120" y="12"/>
                    </a:lnTo>
                    <a:lnTo>
                      <a:pt x="120" y="10"/>
                    </a:lnTo>
                    <a:lnTo>
                      <a:pt x="118" y="7"/>
                    </a:lnTo>
                    <a:lnTo>
                      <a:pt x="118" y="5"/>
                    </a:lnTo>
                    <a:lnTo>
                      <a:pt x="118" y="3"/>
                    </a:lnTo>
                    <a:lnTo>
                      <a:pt x="118" y="0"/>
                    </a:lnTo>
                    <a:lnTo>
                      <a:pt x="56" y="0"/>
                    </a:lnTo>
                    <a:lnTo>
                      <a:pt x="56" y="3"/>
                    </a:lnTo>
                    <a:lnTo>
                      <a:pt x="54" y="3"/>
                    </a:lnTo>
                    <a:lnTo>
                      <a:pt x="54" y="0"/>
                    </a:lnTo>
                    <a:lnTo>
                      <a:pt x="16" y="0"/>
                    </a:lnTo>
                    <a:lnTo>
                      <a:pt x="9" y="0"/>
                    </a:lnTo>
                    <a:lnTo>
                      <a:pt x="7" y="3"/>
                    </a:lnTo>
                    <a:lnTo>
                      <a:pt x="7" y="5"/>
                    </a:lnTo>
                    <a:close/>
                  </a:path>
                </a:pathLst>
              </a:custGeom>
              <a:grpFill/>
              <a:ln w="9525">
                <a:noFill/>
                <a:round/>
                <a:headEnd/>
                <a:tailEnd/>
              </a:ln>
            </p:spPr>
            <p:txBody>
              <a:bodyPr/>
              <a:lstStyle/>
              <a:p>
                <a:pPr>
                  <a:defRPr/>
                </a:pPr>
                <a:endParaRPr lang="en-US" sz="1200" kern="0">
                  <a:solidFill>
                    <a:srgbClr val="0096D6"/>
                  </a:solidFill>
                </a:endParaRPr>
              </a:p>
            </p:txBody>
          </p:sp>
          <p:sp>
            <p:nvSpPr>
              <p:cNvPr id="2313" name="Freeform 1290"/>
              <p:cNvSpPr>
                <a:spLocks/>
              </p:cNvSpPr>
              <p:nvPr/>
            </p:nvSpPr>
            <p:spPr bwMode="auto">
              <a:xfrm>
                <a:off x="1579" y="840"/>
                <a:ext cx="47" cy="78"/>
              </a:xfrm>
              <a:custGeom>
                <a:avLst/>
                <a:gdLst>
                  <a:gd name="T0" fmla="*/ 47 w 47"/>
                  <a:gd name="T1" fmla="*/ 40 h 78"/>
                  <a:gd name="T2" fmla="*/ 47 w 47"/>
                  <a:gd name="T3" fmla="*/ 38 h 78"/>
                  <a:gd name="T4" fmla="*/ 42 w 47"/>
                  <a:gd name="T5" fmla="*/ 31 h 78"/>
                  <a:gd name="T6" fmla="*/ 37 w 47"/>
                  <a:gd name="T7" fmla="*/ 26 h 78"/>
                  <a:gd name="T8" fmla="*/ 33 w 47"/>
                  <a:gd name="T9" fmla="*/ 26 h 78"/>
                  <a:gd name="T10" fmla="*/ 30 w 47"/>
                  <a:gd name="T11" fmla="*/ 26 h 78"/>
                  <a:gd name="T12" fmla="*/ 30 w 47"/>
                  <a:gd name="T13" fmla="*/ 19 h 78"/>
                  <a:gd name="T14" fmla="*/ 30 w 47"/>
                  <a:gd name="T15" fmla="*/ 17 h 78"/>
                  <a:gd name="T16" fmla="*/ 28 w 47"/>
                  <a:gd name="T17" fmla="*/ 17 h 78"/>
                  <a:gd name="T18" fmla="*/ 26 w 47"/>
                  <a:gd name="T19" fmla="*/ 12 h 78"/>
                  <a:gd name="T20" fmla="*/ 21 w 47"/>
                  <a:gd name="T21" fmla="*/ 12 h 78"/>
                  <a:gd name="T22" fmla="*/ 11 w 47"/>
                  <a:gd name="T23" fmla="*/ 3 h 78"/>
                  <a:gd name="T24" fmla="*/ 4 w 47"/>
                  <a:gd name="T25" fmla="*/ 0 h 78"/>
                  <a:gd name="T26" fmla="*/ 0 w 47"/>
                  <a:gd name="T27" fmla="*/ 5 h 78"/>
                  <a:gd name="T28" fmla="*/ 0 w 47"/>
                  <a:gd name="T29" fmla="*/ 7 h 78"/>
                  <a:gd name="T30" fmla="*/ 0 w 47"/>
                  <a:gd name="T31" fmla="*/ 7 h 78"/>
                  <a:gd name="T32" fmla="*/ 2 w 47"/>
                  <a:gd name="T33" fmla="*/ 17 h 78"/>
                  <a:gd name="T34" fmla="*/ 2 w 47"/>
                  <a:gd name="T35" fmla="*/ 19 h 78"/>
                  <a:gd name="T36" fmla="*/ 2 w 47"/>
                  <a:gd name="T37" fmla="*/ 22 h 78"/>
                  <a:gd name="T38" fmla="*/ 2 w 47"/>
                  <a:gd name="T39" fmla="*/ 22 h 78"/>
                  <a:gd name="T40" fmla="*/ 0 w 47"/>
                  <a:gd name="T41" fmla="*/ 24 h 78"/>
                  <a:gd name="T42" fmla="*/ 2 w 47"/>
                  <a:gd name="T43" fmla="*/ 31 h 78"/>
                  <a:gd name="T44" fmla="*/ 4 w 47"/>
                  <a:gd name="T45" fmla="*/ 31 h 78"/>
                  <a:gd name="T46" fmla="*/ 4 w 47"/>
                  <a:gd name="T47" fmla="*/ 33 h 78"/>
                  <a:gd name="T48" fmla="*/ 4 w 47"/>
                  <a:gd name="T49" fmla="*/ 40 h 78"/>
                  <a:gd name="T50" fmla="*/ 7 w 47"/>
                  <a:gd name="T51" fmla="*/ 40 h 78"/>
                  <a:gd name="T52" fmla="*/ 7 w 47"/>
                  <a:gd name="T53" fmla="*/ 43 h 78"/>
                  <a:gd name="T54" fmla="*/ 4 w 47"/>
                  <a:gd name="T55" fmla="*/ 43 h 78"/>
                  <a:gd name="T56" fmla="*/ 7 w 47"/>
                  <a:gd name="T57" fmla="*/ 45 h 78"/>
                  <a:gd name="T58" fmla="*/ 9 w 47"/>
                  <a:gd name="T59" fmla="*/ 48 h 78"/>
                  <a:gd name="T60" fmla="*/ 11 w 47"/>
                  <a:gd name="T61" fmla="*/ 45 h 78"/>
                  <a:gd name="T62" fmla="*/ 18 w 47"/>
                  <a:gd name="T63" fmla="*/ 50 h 78"/>
                  <a:gd name="T64" fmla="*/ 18 w 47"/>
                  <a:gd name="T65" fmla="*/ 52 h 78"/>
                  <a:gd name="T66" fmla="*/ 21 w 47"/>
                  <a:gd name="T67" fmla="*/ 52 h 78"/>
                  <a:gd name="T68" fmla="*/ 18 w 47"/>
                  <a:gd name="T69" fmla="*/ 55 h 78"/>
                  <a:gd name="T70" fmla="*/ 9 w 47"/>
                  <a:gd name="T71" fmla="*/ 55 h 78"/>
                  <a:gd name="T72" fmla="*/ 7 w 47"/>
                  <a:gd name="T73" fmla="*/ 57 h 78"/>
                  <a:gd name="T74" fmla="*/ 16 w 47"/>
                  <a:gd name="T75" fmla="*/ 69 h 78"/>
                  <a:gd name="T76" fmla="*/ 14 w 47"/>
                  <a:gd name="T77" fmla="*/ 74 h 78"/>
                  <a:gd name="T78" fmla="*/ 14 w 47"/>
                  <a:gd name="T79" fmla="*/ 76 h 78"/>
                  <a:gd name="T80" fmla="*/ 18 w 47"/>
                  <a:gd name="T81" fmla="*/ 78 h 78"/>
                  <a:gd name="T82" fmla="*/ 23 w 47"/>
                  <a:gd name="T83" fmla="*/ 74 h 78"/>
                  <a:gd name="T84" fmla="*/ 23 w 47"/>
                  <a:gd name="T85" fmla="*/ 71 h 78"/>
                  <a:gd name="T86" fmla="*/ 21 w 47"/>
                  <a:gd name="T87" fmla="*/ 71 h 78"/>
                  <a:gd name="T88" fmla="*/ 21 w 47"/>
                  <a:gd name="T89" fmla="*/ 71 h 78"/>
                  <a:gd name="T90" fmla="*/ 26 w 47"/>
                  <a:gd name="T91" fmla="*/ 66 h 78"/>
                  <a:gd name="T92" fmla="*/ 28 w 47"/>
                  <a:gd name="T93" fmla="*/ 71 h 78"/>
                  <a:gd name="T94" fmla="*/ 30 w 47"/>
                  <a:gd name="T95" fmla="*/ 71 h 78"/>
                  <a:gd name="T96" fmla="*/ 40 w 47"/>
                  <a:gd name="T97" fmla="*/ 66 h 78"/>
                  <a:gd name="T98" fmla="*/ 42 w 47"/>
                  <a:gd name="T99" fmla="*/ 66 h 78"/>
                  <a:gd name="T100" fmla="*/ 44 w 47"/>
                  <a:gd name="T101" fmla="*/ 66 h 78"/>
                  <a:gd name="T102" fmla="*/ 44 w 47"/>
                  <a:gd name="T103" fmla="*/ 66 h 78"/>
                  <a:gd name="T104" fmla="*/ 47 w 47"/>
                  <a:gd name="T105" fmla="*/ 57 h 78"/>
                  <a:gd name="T106" fmla="*/ 44 w 47"/>
                  <a:gd name="T107" fmla="*/ 55 h 78"/>
                  <a:gd name="T108" fmla="*/ 44 w 47"/>
                  <a:gd name="T109" fmla="*/ 55 h 78"/>
                  <a:gd name="T110" fmla="*/ 44 w 47"/>
                  <a:gd name="T111" fmla="*/ 55 h 78"/>
                  <a:gd name="T112" fmla="*/ 44 w 47"/>
                  <a:gd name="T113" fmla="*/ 43 h 78"/>
                  <a:gd name="T114" fmla="*/ 47 w 47"/>
                  <a:gd name="T115" fmla="*/ 40 h 78"/>
                  <a:gd name="T116" fmla="*/ 47 w 47"/>
                  <a:gd name="T117" fmla="*/ 40 h 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78"/>
                  <a:gd name="T179" fmla="*/ 47 w 47"/>
                  <a:gd name="T180" fmla="*/ 78 h 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78">
                    <a:moveTo>
                      <a:pt x="47" y="40"/>
                    </a:moveTo>
                    <a:lnTo>
                      <a:pt x="47" y="38"/>
                    </a:lnTo>
                    <a:lnTo>
                      <a:pt x="42" y="31"/>
                    </a:lnTo>
                    <a:lnTo>
                      <a:pt x="37" y="26"/>
                    </a:lnTo>
                    <a:lnTo>
                      <a:pt x="33" y="26"/>
                    </a:lnTo>
                    <a:lnTo>
                      <a:pt x="30" y="26"/>
                    </a:lnTo>
                    <a:lnTo>
                      <a:pt x="30" y="19"/>
                    </a:lnTo>
                    <a:lnTo>
                      <a:pt x="30" y="17"/>
                    </a:lnTo>
                    <a:lnTo>
                      <a:pt x="28" y="17"/>
                    </a:lnTo>
                    <a:lnTo>
                      <a:pt x="26" y="12"/>
                    </a:lnTo>
                    <a:lnTo>
                      <a:pt x="21" y="12"/>
                    </a:lnTo>
                    <a:lnTo>
                      <a:pt x="11" y="3"/>
                    </a:lnTo>
                    <a:lnTo>
                      <a:pt x="4" y="0"/>
                    </a:lnTo>
                    <a:lnTo>
                      <a:pt x="0" y="5"/>
                    </a:lnTo>
                    <a:lnTo>
                      <a:pt x="0" y="7"/>
                    </a:lnTo>
                    <a:lnTo>
                      <a:pt x="2" y="17"/>
                    </a:lnTo>
                    <a:lnTo>
                      <a:pt x="2" y="19"/>
                    </a:lnTo>
                    <a:lnTo>
                      <a:pt x="2" y="22"/>
                    </a:lnTo>
                    <a:lnTo>
                      <a:pt x="0" y="24"/>
                    </a:lnTo>
                    <a:lnTo>
                      <a:pt x="2" y="31"/>
                    </a:lnTo>
                    <a:lnTo>
                      <a:pt x="4" y="31"/>
                    </a:lnTo>
                    <a:lnTo>
                      <a:pt x="4" y="33"/>
                    </a:lnTo>
                    <a:lnTo>
                      <a:pt x="4" y="40"/>
                    </a:lnTo>
                    <a:lnTo>
                      <a:pt x="7" y="40"/>
                    </a:lnTo>
                    <a:lnTo>
                      <a:pt x="7" y="43"/>
                    </a:lnTo>
                    <a:lnTo>
                      <a:pt x="4" y="43"/>
                    </a:lnTo>
                    <a:lnTo>
                      <a:pt x="7" y="45"/>
                    </a:lnTo>
                    <a:lnTo>
                      <a:pt x="9" y="48"/>
                    </a:lnTo>
                    <a:lnTo>
                      <a:pt x="11" y="45"/>
                    </a:lnTo>
                    <a:lnTo>
                      <a:pt x="18" y="50"/>
                    </a:lnTo>
                    <a:lnTo>
                      <a:pt x="18" y="52"/>
                    </a:lnTo>
                    <a:lnTo>
                      <a:pt x="21" y="52"/>
                    </a:lnTo>
                    <a:lnTo>
                      <a:pt x="18" y="55"/>
                    </a:lnTo>
                    <a:lnTo>
                      <a:pt x="9" y="55"/>
                    </a:lnTo>
                    <a:lnTo>
                      <a:pt x="7" y="57"/>
                    </a:lnTo>
                    <a:lnTo>
                      <a:pt x="16" y="69"/>
                    </a:lnTo>
                    <a:lnTo>
                      <a:pt x="14" y="74"/>
                    </a:lnTo>
                    <a:lnTo>
                      <a:pt x="14" y="76"/>
                    </a:lnTo>
                    <a:lnTo>
                      <a:pt x="18" y="78"/>
                    </a:lnTo>
                    <a:lnTo>
                      <a:pt x="23" y="74"/>
                    </a:lnTo>
                    <a:lnTo>
                      <a:pt x="23" y="71"/>
                    </a:lnTo>
                    <a:lnTo>
                      <a:pt x="21" y="71"/>
                    </a:lnTo>
                    <a:lnTo>
                      <a:pt x="26" y="66"/>
                    </a:lnTo>
                    <a:lnTo>
                      <a:pt x="28" y="71"/>
                    </a:lnTo>
                    <a:lnTo>
                      <a:pt x="30" y="71"/>
                    </a:lnTo>
                    <a:lnTo>
                      <a:pt x="40" y="66"/>
                    </a:lnTo>
                    <a:lnTo>
                      <a:pt x="42" y="66"/>
                    </a:lnTo>
                    <a:lnTo>
                      <a:pt x="44" y="66"/>
                    </a:lnTo>
                    <a:lnTo>
                      <a:pt x="47" y="57"/>
                    </a:lnTo>
                    <a:lnTo>
                      <a:pt x="44" y="55"/>
                    </a:lnTo>
                    <a:lnTo>
                      <a:pt x="44" y="43"/>
                    </a:lnTo>
                    <a:lnTo>
                      <a:pt x="47" y="40"/>
                    </a:lnTo>
                    <a:close/>
                  </a:path>
                </a:pathLst>
              </a:custGeom>
              <a:grpFill/>
              <a:ln w="9525">
                <a:noFill/>
                <a:round/>
                <a:headEnd/>
                <a:tailEnd/>
              </a:ln>
            </p:spPr>
            <p:txBody>
              <a:bodyPr/>
              <a:lstStyle/>
              <a:p>
                <a:pPr>
                  <a:defRPr/>
                </a:pPr>
                <a:endParaRPr lang="en-US" sz="1200" kern="0">
                  <a:solidFill>
                    <a:srgbClr val="0096D6"/>
                  </a:solidFill>
                </a:endParaRPr>
              </a:p>
            </p:txBody>
          </p:sp>
          <p:sp>
            <p:nvSpPr>
              <p:cNvPr id="2314" name="Freeform 1291"/>
              <p:cNvSpPr>
                <a:spLocks/>
              </p:cNvSpPr>
              <p:nvPr/>
            </p:nvSpPr>
            <p:spPr bwMode="auto">
              <a:xfrm>
                <a:off x="1479" y="812"/>
                <a:ext cx="90" cy="104"/>
              </a:xfrm>
              <a:custGeom>
                <a:avLst/>
                <a:gdLst>
                  <a:gd name="T0" fmla="*/ 81 w 90"/>
                  <a:gd name="T1" fmla="*/ 68 h 104"/>
                  <a:gd name="T2" fmla="*/ 78 w 90"/>
                  <a:gd name="T3" fmla="*/ 61 h 104"/>
                  <a:gd name="T4" fmla="*/ 81 w 90"/>
                  <a:gd name="T5" fmla="*/ 52 h 104"/>
                  <a:gd name="T6" fmla="*/ 81 w 90"/>
                  <a:gd name="T7" fmla="*/ 47 h 104"/>
                  <a:gd name="T8" fmla="*/ 81 w 90"/>
                  <a:gd name="T9" fmla="*/ 45 h 104"/>
                  <a:gd name="T10" fmla="*/ 78 w 90"/>
                  <a:gd name="T11" fmla="*/ 47 h 104"/>
                  <a:gd name="T12" fmla="*/ 76 w 90"/>
                  <a:gd name="T13" fmla="*/ 42 h 104"/>
                  <a:gd name="T14" fmla="*/ 74 w 90"/>
                  <a:gd name="T15" fmla="*/ 40 h 104"/>
                  <a:gd name="T16" fmla="*/ 74 w 90"/>
                  <a:gd name="T17" fmla="*/ 33 h 104"/>
                  <a:gd name="T18" fmla="*/ 64 w 90"/>
                  <a:gd name="T19" fmla="*/ 28 h 104"/>
                  <a:gd name="T20" fmla="*/ 59 w 90"/>
                  <a:gd name="T21" fmla="*/ 33 h 104"/>
                  <a:gd name="T22" fmla="*/ 59 w 90"/>
                  <a:gd name="T23" fmla="*/ 31 h 104"/>
                  <a:gd name="T24" fmla="*/ 57 w 90"/>
                  <a:gd name="T25" fmla="*/ 24 h 104"/>
                  <a:gd name="T26" fmla="*/ 55 w 90"/>
                  <a:gd name="T27" fmla="*/ 16 h 104"/>
                  <a:gd name="T28" fmla="*/ 52 w 90"/>
                  <a:gd name="T29" fmla="*/ 21 h 104"/>
                  <a:gd name="T30" fmla="*/ 52 w 90"/>
                  <a:gd name="T31" fmla="*/ 16 h 104"/>
                  <a:gd name="T32" fmla="*/ 48 w 90"/>
                  <a:gd name="T33" fmla="*/ 12 h 104"/>
                  <a:gd name="T34" fmla="*/ 41 w 90"/>
                  <a:gd name="T35" fmla="*/ 9 h 104"/>
                  <a:gd name="T36" fmla="*/ 36 w 90"/>
                  <a:gd name="T37" fmla="*/ 16 h 104"/>
                  <a:gd name="T38" fmla="*/ 36 w 90"/>
                  <a:gd name="T39" fmla="*/ 26 h 104"/>
                  <a:gd name="T40" fmla="*/ 33 w 90"/>
                  <a:gd name="T41" fmla="*/ 7 h 104"/>
                  <a:gd name="T42" fmla="*/ 29 w 90"/>
                  <a:gd name="T43" fmla="*/ 5 h 104"/>
                  <a:gd name="T44" fmla="*/ 26 w 90"/>
                  <a:gd name="T45" fmla="*/ 2 h 104"/>
                  <a:gd name="T46" fmla="*/ 22 w 90"/>
                  <a:gd name="T47" fmla="*/ 0 h 104"/>
                  <a:gd name="T48" fmla="*/ 7 w 90"/>
                  <a:gd name="T49" fmla="*/ 5 h 104"/>
                  <a:gd name="T50" fmla="*/ 3 w 90"/>
                  <a:gd name="T51" fmla="*/ 5 h 104"/>
                  <a:gd name="T52" fmla="*/ 3 w 90"/>
                  <a:gd name="T53" fmla="*/ 24 h 104"/>
                  <a:gd name="T54" fmla="*/ 10 w 90"/>
                  <a:gd name="T55" fmla="*/ 21 h 104"/>
                  <a:gd name="T56" fmla="*/ 12 w 90"/>
                  <a:gd name="T57" fmla="*/ 33 h 104"/>
                  <a:gd name="T58" fmla="*/ 12 w 90"/>
                  <a:gd name="T59" fmla="*/ 38 h 104"/>
                  <a:gd name="T60" fmla="*/ 17 w 90"/>
                  <a:gd name="T61" fmla="*/ 28 h 104"/>
                  <a:gd name="T62" fmla="*/ 22 w 90"/>
                  <a:gd name="T63" fmla="*/ 26 h 104"/>
                  <a:gd name="T64" fmla="*/ 24 w 90"/>
                  <a:gd name="T65" fmla="*/ 28 h 104"/>
                  <a:gd name="T66" fmla="*/ 24 w 90"/>
                  <a:gd name="T67" fmla="*/ 35 h 104"/>
                  <a:gd name="T68" fmla="*/ 22 w 90"/>
                  <a:gd name="T69" fmla="*/ 40 h 104"/>
                  <a:gd name="T70" fmla="*/ 24 w 90"/>
                  <a:gd name="T71" fmla="*/ 38 h 104"/>
                  <a:gd name="T72" fmla="*/ 26 w 90"/>
                  <a:gd name="T73" fmla="*/ 42 h 104"/>
                  <a:gd name="T74" fmla="*/ 31 w 90"/>
                  <a:gd name="T75" fmla="*/ 42 h 104"/>
                  <a:gd name="T76" fmla="*/ 24 w 90"/>
                  <a:gd name="T77" fmla="*/ 47 h 104"/>
                  <a:gd name="T78" fmla="*/ 31 w 90"/>
                  <a:gd name="T79" fmla="*/ 52 h 104"/>
                  <a:gd name="T80" fmla="*/ 24 w 90"/>
                  <a:gd name="T81" fmla="*/ 57 h 104"/>
                  <a:gd name="T82" fmla="*/ 12 w 90"/>
                  <a:gd name="T83" fmla="*/ 54 h 104"/>
                  <a:gd name="T84" fmla="*/ 12 w 90"/>
                  <a:gd name="T85" fmla="*/ 64 h 104"/>
                  <a:gd name="T86" fmla="*/ 22 w 90"/>
                  <a:gd name="T87" fmla="*/ 73 h 104"/>
                  <a:gd name="T88" fmla="*/ 29 w 90"/>
                  <a:gd name="T89" fmla="*/ 73 h 104"/>
                  <a:gd name="T90" fmla="*/ 31 w 90"/>
                  <a:gd name="T91" fmla="*/ 68 h 104"/>
                  <a:gd name="T92" fmla="*/ 38 w 90"/>
                  <a:gd name="T93" fmla="*/ 66 h 104"/>
                  <a:gd name="T94" fmla="*/ 43 w 90"/>
                  <a:gd name="T95" fmla="*/ 73 h 104"/>
                  <a:gd name="T96" fmla="*/ 48 w 90"/>
                  <a:gd name="T97" fmla="*/ 71 h 104"/>
                  <a:gd name="T98" fmla="*/ 57 w 90"/>
                  <a:gd name="T99" fmla="*/ 76 h 104"/>
                  <a:gd name="T100" fmla="*/ 62 w 90"/>
                  <a:gd name="T101" fmla="*/ 78 h 104"/>
                  <a:gd name="T102" fmla="*/ 64 w 90"/>
                  <a:gd name="T103" fmla="*/ 76 h 104"/>
                  <a:gd name="T104" fmla="*/ 66 w 90"/>
                  <a:gd name="T105" fmla="*/ 83 h 104"/>
                  <a:gd name="T106" fmla="*/ 69 w 90"/>
                  <a:gd name="T107" fmla="*/ 92 h 104"/>
                  <a:gd name="T108" fmla="*/ 71 w 90"/>
                  <a:gd name="T109" fmla="*/ 99 h 104"/>
                  <a:gd name="T110" fmla="*/ 76 w 90"/>
                  <a:gd name="T111" fmla="*/ 104 h 104"/>
                  <a:gd name="T112" fmla="*/ 81 w 90"/>
                  <a:gd name="T113" fmla="*/ 99 h 104"/>
                  <a:gd name="T114" fmla="*/ 88 w 90"/>
                  <a:gd name="T115" fmla="*/ 99 h 104"/>
                  <a:gd name="T116" fmla="*/ 88 w 90"/>
                  <a:gd name="T117" fmla="*/ 92 h 104"/>
                  <a:gd name="T118" fmla="*/ 83 w 90"/>
                  <a:gd name="T119" fmla="*/ 71 h 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
                  <a:gd name="T181" fmla="*/ 0 h 104"/>
                  <a:gd name="T182" fmla="*/ 90 w 90"/>
                  <a:gd name="T183" fmla="*/ 104 h 1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 h="104">
                    <a:moveTo>
                      <a:pt x="83" y="71"/>
                    </a:moveTo>
                    <a:lnTo>
                      <a:pt x="81" y="68"/>
                    </a:lnTo>
                    <a:lnTo>
                      <a:pt x="78" y="66"/>
                    </a:lnTo>
                    <a:lnTo>
                      <a:pt x="78" y="61"/>
                    </a:lnTo>
                    <a:lnTo>
                      <a:pt x="78" y="59"/>
                    </a:lnTo>
                    <a:lnTo>
                      <a:pt x="81" y="52"/>
                    </a:lnTo>
                    <a:lnTo>
                      <a:pt x="81" y="50"/>
                    </a:lnTo>
                    <a:lnTo>
                      <a:pt x="81" y="47"/>
                    </a:lnTo>
                    <a:lnTo>
                      <a:pt x="81" y="45"/>
                    </a:lnTo>
                    <a:lnTo>
                      <a:pt x="78" y="45"/>
                    </a:lnTo>
                    <a:lnTo>
                      <a:pt x="78" y="47"/>
                    </a:lnTo>
                    <a:lnTo>
                      <a:pt x="76" y="42"/>
                    </a:lnTo>
                    <a:lnTo>
                      <a:pt x="74" y="42"/>
                    </a:lnTo>
                    <a:lnTo>
                      <a:pt x="74" y="40"/>
                    </a:lnTo>
                    <a:lnTo>
                      <a:pt x="74" y="38"/>
                    </a:lnTo>
                    <a:lnTo>
                      <a:pt x="74" y="33"/>
                    </a:lnTo>
                    <a:lnTo>
                      <a:pt x="66" y="28"/>
                    </a:lnTo>
                    <a:lnTo>
                      <a:pt x="64" y="28"/>
                    </a:lnTo>
                    <a:lnTo>
                      <a:pt x="59" y="31"/>
                    </a:lnTo>
                    <a:lnTo>
                      <a:pt x="59" y="33"/>
                    </a:lnTo>
                    <a:lnTo>
                      <a:pt x="57" y="33"/>
                    </a:lnTo>
                    <a:lnTo>
                      <a:pt x="59" y="31"/>
                    </a:lnTo>
                    <a:lnTo>
                      <a:pt x="57" y="31"/>
                    </a:lnTo>
                    <a:lnTo>
                      <a:pt x="57" y="24"/>
                    </a:lnTo>
                    <a:lnTo>
                      <a:pt x="57" y="19"/>
                    </a:lnTo>
                    <a:lnTo>
                      <a:pt x="55" y="16"/>
                    </a:lnTo>
                    <a:lnTo>
                      <a:pt x="55" y="19"/>
                    </a:lnTo>
                    <a:lnTo>
                      <a:pt x="52" y="21"/>
                    </a:lnTo>
                    <a:lnTo>
                      <a:pt x="52" y="19"/>
                    </a:lnTo>
                    <a:lnTo>
                      <a:pt x="52" y="16"/>
                    </a:lnTo>
                    <a:lnTo>
                      <a:pt x="50" y="16"/>
                    </a:lnTo>
                    <a:lnTo>
                      <a:pt x="48" y="12"/>
                    </a:lnTo>
                    <a:lnTo>
                      <a:pt x="43" y="9"/>
                    </a:lnTo>
                    <a:lnTo>
                      <a:pt x="41" y="9"/>
                    </a:lnTo>
                    <a:lnTo>
                      <a:pt x="38" y="14"/>
                    </a:lnTo>
                    <a:lnTo>
                      <a:pt x="36" y="16"/>
                    </a:lnTo>
                    <a:lnTo>
                      <a:pt x="36" y="24"/>
                    </a:lnTo>
                    <a:lnTo>
                      <a:pt x="36" y="26"/>
                    </a:lnTo>
                    <a:lnTo>
                      <a:pt x="33" y="21"/>
                    </a:lnTo>
                    <a:lnTo>
                      <a:pt x="33" y="7"/>
                    </a:lnTo>
                    <a:lnTo>
                      <a:pt x="33" y="5"/>
                    </a:lnTo>
                    <a:lnTo>
                      <a:pt x="29" y="5"/>
                    </a:lnTo>
                    <a:lnTo>
                      <a:pt x="26" y="5"/>
                    </a:lnTo>
                    <a:lnTo>
                      <a:pt x="26" y="2"/>
                    </a:lnTo>
                    <a:lnTo>
                      <a:pt x="22" y="0"/>
                    </a:lnTo>
                    <a:lnTo>
                      <a:pt x="17" y="2"/>
                    </a:lnTo>
                    <a:lnTo>
                      <a:pt x="7" y="5"/>
                    </a:lnTo>
                    <a:lnTo>
                      <a:pt x="5" y="2"/>
                    </a:lnTo>
                    <a:lnTo>
                      <a:pt x="3" y="5"/>
                    </a:lnTo>
                    <a:lnTo>
                      <a:pt x="0" y="12"/>
                    </a:lnTo>
                    <a:lnTo>
                      <a:pt x="3" y="24"/>
                    </a:lnTo>
                    <a:lnTo>
                      <a:pt x="5" y="24"/>
                    </a:lnTo>
                    <a:lnTo>
                      <a:pt x="10" y="21"/>
                    </a:lnTo>
                    <a:lnTo>
                      <a:pt x="15" y="24"/>
                    </a:lnTo>
                    <a:lnTo>
                      <a:pt x="12" y="33"/>
                    </a:lnTo>
                    <a:lnTo>
                      <a:pt x="10" y="35"/>
                    </a:lnTo>
                    <a:lnTo>
                      <a:pt x="12" y="38"/>
                    </a:lnTo>
                    <a:lnTo>
                      <a:pt x="15" y="35"/>
                    </a:lnTo>
                    <a:lnTo>
                      <a:pt x="17" y="28"/>
                    </a:lnTo>
                    <a:lnTo>
                      <a:pt x="19" y="28"/>
                    </a:lnTo>
                    <a:lnTo>
                      <a:pt x="22" y="26"/>
                    </a:lnTo>
                    <a:lnTo>
                      <a:pt x="24" y="28"/>
                    </a:lnTo>
                    <a:lnTo>
                      <a:pt x="24" y="31"/>
                    </a:lnTo>
                    <a:lnTo>
                      <a:pt x="24" y="35"/>
                    </a:lnTo>
                    <a:lnTo>
                      <a:pt x="22" y="35"/>
                    </a:lnTo>
                    <a:lnTo>
                      <a:pt x="22" y="40"/>
                    </a:lnTo>
                    <a:lnTo>
                      <a:pt x="24" y="40"/>
                    </a:lnTo>
                    <a:lnTo>
                      <a:pt x="24" y="38"/>
                    </a:lnTo>
                    <a:lnTo>
                      <a:pt x="26" y="38"/>
                    </a:lnTo>
                    <a:lnTo>
                      <a:pt x="26" y="42"/>
                    </a:lnTo>
                    <a:lnTo>
                      <a:pt x="31" y="40"/>
                    </a:lnTo>
                    <a:lnTo>
                      <a:pt x="31" y="42"/>
                    </a:lnTo>
                    <a:lnTo>
                      <a:pt x="29" y="45"/>
                    </a:lnTo>
                    <a:lnTo>
                      <a:pt x="24" y="47"/>
                    </a:lnTo>
                    <a:lnTo>
                      <a:pt x="24" y="50"/>
                    </a:lnTo>
                    <a:lnTo>
                      <a:pt x="31" y="52"/>
                    </a:lnTo>
                    <a:lnTo>
                      <a:pt x="29" y="57"/>
                    </a:lnTo>
                    <a:lnTo>
                      <a:pt x="24" y="57"/>
                    </a:lnTo>
                    <a:lnTo>
                      <a:pt x="17" y="54"/>
                    </a:lnTo>
                    <a:lnTo>
                      <a:pt x="12" y="54"/>
                    </a:lnTo>
                    <a:lnTo>
                      <a:pt x="12" y="57"/>
                    </a:lnTo>
                    <a:lnTo>
                      <a:pt x="12" y="64"/>
                    </a:lnTo>
                    <a:lnTo>
                      <a:pt x="15" y="68"/>
                    </a:lnTo>
                    <a:lnTo>
                      <a:pt x="22" y="73"/>
                    </a:lnTo>
                    <a:lnTo>
                      <a:pt x="26" y="73"/>
                    </a:lnTo>
                    <a:lnTo>
                      <a:pt x="29" y="73"/>
                    </a:lnTo>
                    <a:lnTo>
                      <a:pt x="29" y="68"/>
                    </a:lnTo>
                    <a:lnTo>
                      <a:pt x="31" y="68"/>
                    </a:lnTo>
                    <a:lnTo>
                      <a:pt x="41" y="66"/>
                    </a:lnTo>
                    <a:lnTo>
                      <a:pt x="38" y="66"/>
                    </a:lnTo>
                    <a:lnTo>
                      <a:pt x="41" y="71"/>
                    </a:lnTo>
                    <a:lnTo>
                      <a:pt x="43" y="73"/>
                    </a:lnTo>
                    <a:lnTo>
                      <a:pt x="45" y="73"/>
                    </a:lnTo>
                    <a:lnTo>
                      <a:pt x="48" y="71"/>
                    </a:lnTo>
                    <a:lnTo>
                      <a:pt x="57" y="73"/>
                    </a:lnTo>
                    <a:lnTo>
                      <a:pt x="57" y="76"/>
                    </a:lnTo>
                    <a:lnTo>
                      <a:pt x="62" y="78"/>
                    </a:lnTo>
                    <a:lnTo>
                      <a:pt x="62" y="76"/>
                    </a:lnTo>
                    <a:lnTo>
                      <a:pt x="64" y="76"/>
                    </a:lnTo>
                    <a:lnTo>
                      <a:pt x="64" y="78"/>
                    </a:lnTo>
                    <a:lnTo>
                      <a:pt x="66" y="83"/>
                    </a:lnTo>
                    <a:lnTo>
                      <a:pt x="66" y="87"/>
                    </a:lnTo>
                    <a:lnTo>
                      <a:pt x="69" y="92"/>
                    </a:lnTo>
                    <a:lnTo>
                      <a:pt x="69" y="94"/>
                    </a:lnTo>
                    <a:lnTo>
                      <a:pt x="71" y="99"/>
                    </a:lnTo>
                    <a:lnTo>
                      <a:pt x="74" y="99"/>
                    </a:lnTo>
                    <a:lnTo>
                      <a:pt x="76" y="104"/>
                    </a:lnTo>
                    <a:lnTo>
                      <a:pt x="78" y="102"/>
                    </a:lnTo>
                    <a:lnTo>
                      <a:pt x="81" y="99"/>
                    </a:lnTo>
                    <a:lnTo>
                      <a:pt x="83" y="99"/>
                    </a:lnTo>
                    <a:lnTo>
                      <a:pt x="88" y="99"/>
                    </a:lnTo>
                    <a:lnTo>
                      <a:pt x="88" y="94"/>
                    </a:lnTo>
                    <a:lnTo>
                      <a:pt x="88" y="92"/>
                    </a:lnTo>
                    <a:lnTo>
                      <a:pt x="90" y="85"/>
                    </a:lnTo>
                    <a:lnTo>
                      <a:pt x="83" y="71"/>
                    </a:lnTo>
                    <a:close/>
                  </a:path>
                </a:pathLst>
              </a:custGeom>
              <a:grpFill/>
              <a:ln w="9525">
                <a:noFill/>
                <a:round/>
                <a:headEnd/>
                <a:tailEnd/>
              </a:ln>
            </p:spPr>
            <p:txBody>
              <a:bodyPr/>
              <a:lstStyle/>
              <a:p>
                <a:pPr>
                  <a:defRPr/>
                </a:pPr>
                <a:endParaRPr lang="en-US" sz="1200" kern="0">
                  <a:solidFill>
                    <a:srgbClr val="0096D6"/>
                  </a:solidFill>
                </a:endParaRPr>
              </a:p>
            </p:txBody>
          </p:sp>
          <p:sp>
            <p:nvSpPr>
              <p:cNvPr id="2315" name="Freeform 1292"/>
              <p:cNvSpPr>
                <a:spLocks/>
              </p:cNvSpPr>
              <p:nvPr/>
            </p:nvSpPr>
            <p:spPr bwMode="auto">
              <a:xfrm>
                <a:off x="1562" y="762"/>
                <a:ext cx="17" cy="29"/>
              </a:xfrm>
              <a:custGeom>
                <a:avLst/>
                <a:gdLst>
                  <a:gd name="T0" fmla="*/ 0 w 17"/>
                  <a:gd name="T1" fmla="*/ 12 h 29"/>
                  <a:gd name="T2" fmla="*/ 7 w 17"/>
                  <a:gd name="T3" fmla="*/ 15 h 29"/>
                  <a:gd name="T4" fmla="*/ 9 w 17"/>
                  <a:gd name="T5" fmla="*/ 15 h 29"/>
                  <a:gd name="T6" fmla="*/ 9 w 17"/>
                  <a:gd name="T7" fmla="*/ 19 h 29"/>
                  <a:gd name="T8" fmla="*/ 9 w 17"/>
                  <a:gd name="T9" fmla="*/ 19 h 29"/>
                  <a:gd name="T10" fmla="*/ 14 w 17"/>
                  <a:gd name="T11" fmla="*/ 29 h 29"/>
                  <a:gd name="T12" fmla="*/ 14 w 17"/>
                  <a:gd name="T13" fmla="*/ 29 h 29"/>
                  <a:gd name="T14" fmla="*/ 17 w 17"/>
                  <a:gd name="T15" fmla="*/ 7 h 29"/>
                  <a:gd name="T16" fmla="*/ 17 w 17"/>
                  <a:gd name="T17" fmla="*/ 0 h 29"/>
                  <a:gd name="T18" fmla="*/ 0 w 17"/>
                  <a:gd name="T19" fmla="*/ 0 h 29"/>
                  <a:gd name="T20" fmla="*/ 0 w 17"/>
                  <a:gd name="T21" fmla="*/ 12 h 29"/>
                  <a:gd name="T22" fmla="*/ 0 w 17"/>
                  <a:gd name="T23" fmla="*/ 12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9"/>
                  <a:gd name="T38" fmla="*/ 17 w 17"/>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9">
                    <a:moveTo>
                      <a:pt x="0" y="12"/>
                    </a:moveTo>
                    <a:lnTo>
                      <a:pt x="7" y="15"/>
                    </a:lnTo>
                    <a:lnTo>
                      <a:pt x="9" y="15"/>
                    </a:lnTo>
                    <a:lnTo>
                      <a:pt x="9" y="19"/>
                    </a:lnTo>
                    <a:lnTo>
                      <a:pt x="14" y="29"/>
                    </a:lnTo>
                    <a:lnTo>
                      <a:pt x="17" y="7"/>
                    </a:lnTo>
                    <a:lnTo>
                      <a:pt x="17" y="0"/>
                    </a:lnTo>
                    <a:lnTo>
                      <a:pt x="0" y="0"/>
                    </a:lnTo>
                    <a:lnTo>
                      <a:pt x="0" y="12"/>
                    </a:lnTo>
                    <a:close/>
                  </a:path>
                </a:pathLst>
              </a:custGeom>
              <a:grpFill/>
              <a:ln w="9525">
                <a:noFill/>
                <a:round/>
                <a:headEnd/>
                <a:tailEnd/>
              </a:ln>
            </p:spPr>
            <p:txBody>
              <a:bodyPr/>
              <a:lstStyle/>
              <a:p>
                <a:pPr>
                  <a:defRPr/>
                </a:pPr>
                <a:endParaRPr lang="en-US" sz="1200" kern="0">
                  <a:solidFill>
                    <a:srgbClr val="0096D6"/>
                  </a:solidFill>
                </a:endParaRPr>
              </a:p>
            </p:txBody>
          </p:sp>
          <p:sp>
            <p:nvSpPr>
              <p:cNvPr id="2316" name="Freeform 1293"/>
              <p:cNvSpPr>
                <a:spLocks/>
              </p:cNvSpPr>
              <p:nvPr/>
            </p:nvSpPr>
            <p:spPr bwMode="auto">
              <a:xfrm>
                <a:off x="1609" y="762"/>
                <a:ext cx="144" cy="135"/>
              </a:xfrm>
              <a:custGeom>
                <a:avLst/>
                <a:gdLst>
                  <a:gd name="T0" fmla="*/ 5 w 144"/>
                  <a:gd name="T1" fmla="*/ 10 h 135"/>
                  <a:gd name="T2" fmla="*/ 3 w 144"/>
                  <a:gd name="T3" fmla="*/ 17 h 135"/>
                  <a:gd name="T4" fmla="*/ 22 w 144"/>
                  <a:gd name="T5" fmla="*/ 29 h 135"/>
                  <a:gd name="T6" fmla="*/ 24 w 144"/>
                  <a:gd name="T7" fmla="*/ 36 h 135"/>
                  <a:gd name="T8" fmla="*/ 10 w 144"/>
                  <a:gd name="T9" fmla="*/ 36 h 135"/>
                  <a:gd name="T10" fmla="*/ 7 w 144"/>
                  <a:gd name="T11" fmla="*/ 45 h 135"/>
                  <a:gd name="T12" fmla="*/ 17 w 144"/>
                  <a:gd name="T13" fmla="*/ 48 h 135"/>
                  <a:gd name="T14" fmla="*/ 19 w 144"/>
                  <a:gd name="T15" fmla="*/ 57 h 135"/>
                  <a:gd name="T16" fmla="*/ 26 w 144"/>
                  <a:gd name="T17" fmla="*/ 50 h 135"/>
                  <a:gd name="T18" fmla="*/ 33 w 144"/>
                  <a:gd name="T19" fmla="*/ 48 h 135"/>
                  <a:gd name="T20" fmla="*/ 31 w 144"/>
                  <a:gd name="T21" fmla="*/ 55 h 135"/>
                  <a:gd name="T22" fmla="*/ 38 w 144"/>
                  <a:gd name="T23" fmla="*/ 50 h 135"/>
                  <a:gd name="T24" fmla="*/ 40 w 144"/>
                  <a:gd name="T25" fmla="*/ 50 h 135"/>
                  <a:gd name="T26" fmla="*/ 45 w 144"/>
                  <a:gd name="T27" fmla="*/ 48 h 135"/>
                  <a:gd name="T28" fmla="*/ 66 w 144"/>
                  <a:gd name="T29" fmla="*/ 50 h 135"/>
                  <a:gd name="T30" fmla="*/ 52 w 144"/>
                  <a:gd name="T31" fmla="*/ 52 h 135"/>
                  <a:gd name="T32" fmla="*/ 50 w 144"/>
                  <a:gd name="T33" fmla="*/ 59 h 135"/>
                  <a:gd name="T34" fmla="*/ 73 w 144"/>
                  <a:gd name="T35" fmla="*/ 57 h 135"/>
                  <a:gd name="T36" fmla="*/ 36 w 144"/>
                  <a:gd name="T37" fmla="*/ 71 h 135"/>
                  <a:gd name="T38" fmla="*/ 38 w 144"/>
                  <a:gd name="T39" fmla="*/ 88 h 135"/>
                  <a:gd name="T40" fmla="*/ 36 w 144"/>
                  <a:gd name="T41" fmla="*/ 90 h 135"/>
                  <a:gd name="T42" fmla="*/ 38 w 144"/>
                  <a:gd name="T43" fmla="*/ 100 h 135"/>
                  <a:gd name="T44" fmla="*/ 45 w 144"/>
                  <a:gd name="T45" fmla="*/ 102 h 135"/>
                  <a:gd name="T46" fmla="*/ 43 w 144"/>
                  <a:gd name="T47" fmla="*/ 111 h 135"/>
                  <a:gd name="T48" fmla="*/ 48 w 144"/>
                  <a:gd name="T49" fmla="*/ 123 h 135"/>
                  <a:gd name="T50" fmla="*/ 52 w 144"/>
                  <a:gd name="T51" fmla="*/ 121 h 135"/>
                  <a:gd name="T52" fmla="*/ 52 w 144"/>
                  <a:gd name="T53" fmla="*/ 130 h 135"/>
                  <a:gd name="T54" fmla="*/ 78 w 144"/>
                  <a:gd name="T55" fmla="*/ 135 h 135"/>
                  <a:gd name="T56" fmla="*/ 71 w 144"/>
                  <a:gd name="T57" fmla="*/ 126 h 135"/>
                  <a:gd name="T58" fmla="*/ 85 w 144"/>
                  <a:gd name="T59" fmla="*/ 130 h 135"/>
                  <a:gd name="T60" fmla="*/ 78 w 144"/>
                  <a:gd name="T61" fmla="*/ 104 h 135"/>
                  <a:gd name="T62" fmla="*/ 88 w 144"/>
                  <a:gd name="T63" fmla="*/ 118 h 135"/>
                  <a:gd name="T64" fmla="*/ 99 w 144"/>
                  <a:gd name="T65" fmla="*/ 118 h 135"/>
                  <a:gd name="T66" fmla="*/ 97 w 144"/>
                  <a:gd name="T67" fmla="*/ 104 h 135"/>
                  <a:gd name="T68" fmla="*/ 104 w 144"/>
                  <a:gd name="T69" fmla="*/ 107 h 135"/>
                  <a:gd name="T70" fmla="*/ 104 w 144"/>
                  <a:gd name="T71" fmla="*/ 69 h 135"/>
                  <a:gd name="T72" fmla="*/ 116 w 144"/>
                  <a:gd name="T73" fmla="*/ 85 h 135"/>
                  <a:gd name="T74" fmla="*/ 123 w 144"/>
                  <a:gd name="T75" fmla="*/ 76 h 135"/>
                  <a:gd name="T76" fmla="*/ 144 w 144"/>
                  <a:gd name="T77" fmla="*/ 57 h 135"/>
                  <a:gd name="T78" fmla="*/ 142 w 144"/>
                  <a:gd name="T79" fmla="*/ 43 h 135"/>
                  <a:gd name="T80" fmla="*/ 128 w 144"/>
                  <a:gd name="T81" fmla="*/ 43 h 135"/>
                  <a:gd name="T82" fmla="*/ 128 w 144"/>
                  <a:gd name="T83" fmla="*/ 31 h 135"/>
                  <a:gd name="T84" fmla="*/ 118 w 144"/>
                  <a:gd name="T85" fmla="*/ 26 h 135"/>
                  <a:gd name="T86" fmla="*/ 111 w 144"/>
                  <a:gd name="T87" fmla="*/ 29 h 135"/>
                  <a:gd name="T88" fmla="*/ 116 w 144"/>
                  <a:gd name="T89" fmla="*/ 10 h 135"/>
                  <a:gd name="T90" fmla="*/ 24 w 144"/>
                  <a:gd name="T91" fmla="*/ 0 h 135"/>
                  <a:gd name="T92" fmla="*/ 24 w 144"/>
                  <a:gd name="T93" fmla="*/ 0 h 135"/>
                  <a:gd name="T94" fmla="*/ 0 w 144"/>
                  <a:gd name="T95" fmla="*/ 0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35"/>
                  <a:gd name="T146" fmla="*/ 144 w 144"/>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35">
                    <a:moveTo>
                      <a:pt x="0" y="5"/>
                    </a:moveTo>
                    <a:lnTo>
                      <a:pt x="5" y="7"/>
                    </a:lnTo>
                    <a:lnTo>
                      <a:pt x="5" y="10"/>
                    </a:lnTo>
                    <a:lnTo>
                      <a:pt x="0" y="12"/>
                    </a:lnTo>
                    <a:lnTo>
                      <a:pt x="3" y="15"/>
                    </a:lnTo>
                    <a:lnTo>
                      <a:pt x="0" y="15"/>
                    </a:lnTo>
                    <a:lnTo>
                      <a:pt x="3" y="17"/>
                    </a:lnTo>
                    <a:lnTo>
                      <a:pt x="7" y="26"/>
                    </a:lnTo>
                    <a:lnTo>
                      <a:pt x="12" y="29"/>
                    </a:lnTo>
                    <a:lnTo>
                      <a:pt x="14" y="31"/>
                    </a:lnTo>
                    <a:lnTo>
                      <a:pt x="22" y="29"/>
                    </a:lnTo>
                    <a:lnTo>
                      <a:pt x="24" y="31"/>
                    </a:lnTo>
                    <a:lnTo>
                      <a:pt x="29" y="26"/>
                    </a:lnTo>
                    <a:lnTo>
                      <a:pt x="29" y="31"/>
                    </a:lnTo>
                    <a:lnTo>
                      <a:pt x="24" y="36"/>
                    </a:lnTo>
                    <a:lnTo>
                      <a:pt x="19" y="36"/>
                    </a:lnTo>
                    <a:lnTo>
                      <a:pt x="14" y="38"/>
                    </a:lnTo>
                    <a:lnTo>
                      <a:pt x="10" y="36"/>
                    </a:lnTo>
                    <a:lnTo>
                      <a:pt x="10" y="38"/>
                    </a:lnTo>
                    <a:lnTo>
                      <a:pt x="7" y="40"/>
                    </a:lnTo>
                    <a:lnTo>
                      <a:pt x="10" y="40"/>
                    </a:lnTo>
                    <a:lnTo>
                      <a:pt x="7" y="45"/>
                    </a:lnTo>
                    <a:lnTo>
                      <a:pt x="10" y="48"/>
                    </a:lnTo>
                    <a:lnTo>
                      <a:pt x="12" y="45"/>
                    </a:lnTo>
                    <a:lnTo>
                      <a:pt x="14" y="48"/>
                    </a:lnTo>
                    <a:lnTo>
                      <a:pt x="17" y="48"/>
                    </a:lnTo>
                    <a:lnTo>
                      <a:pt x="17" y="50"/>
                    </a:lnTo>
                    <a:lnTo>
                      <a:pt x="17" y="52"/>
                    </a:lnTo>
                    <a:lnTo>
                      <a:pt x="19" y="57"/>
                    </a:lnTo>
                    <a:lnTo>
                      <a:pt x="22" y="55"/>
                    </a:lnTo>
                    <a:lnTo>
                      <a:pt x="24" y="52"/>
                    </a:lnTo>
                    <a:lnTo>
                      <a:pt x="26" y="52"/>
                    </a:lnTo>
                    <a:lnTo>
                      <a:pt x="26" y="50"/>
                    </a:lnTo>
                    <a:lnTo>
                      <a:pt x="26" y="48"/>
                    </a:lnTo>
                    <a:lnTo>
                      <a:pt x="26" y="45"/>
                    </a:lnTo>
                    <a:lnTo>
                      <a:pt x="31" y="48"/>
                    </a:lnTo>
                    <a:lnTo>
                      <a:pt x="33" y="48"/>
                    </a:lnTo>
                    <a:lnTo>
                      <a:pt x="31" y="50"/>
                    </a:lnTo>
                    <a:lnTo>
                      <a:pt x="31" y="52"/>
                    </a:lnTo>
                    <a:lnTo>
                      <a:pt x="31" y="55"/>
                    </a:lnTo>
                    <a:lnTo>
                      <a:pt x="33" y="57"/>
                    </a:lnTo>
                    <a:lnTo>
                      <a:pt x="36" y="55"/>
                    </a:lnTo>
                    <a:lnTo>
                      <a:pt x="38" y="50"/>
                    </a:lnTo>
                    <a:lnTo>
                      <a:pt x="40" y="48"/>
                    </a:lnTo>
                    <a:lnTo>
                      <a:pt x="40" y="43"/>
                    </a:lnTo>
                    <a:lnTo>
                      <a:pt x="43" y="45"/>
                    </a:lnTo>
                    <a:lnTo>
                      <a:pt x="40" y="50"/>
                    </a:lnTo>
                    <a:lnTo>
                      <a:pt x="40" y="52"/>
                    </a:lnTo>
                    <a:lnTo>
                      <a:pt x="45" y="50"/>
                    </a:lnTo>
                    <a:lnTo>
                      <a:pt x="45" y="48"/>
                    </a:lnTo>
                    <a:lnTo>
                      <a:pt x="52" y="45"/>
                    </a:lnTo>
                    <a:lnTo>
                      <a:pt x="52" y="50"/>
                    </a:lnTo>
                    <a:lnTo>
                      <a:pt x="55" y="52"/>
                    </a:lnTo>
                    <a:lnTo>
                      <a:pt x="66" y="50"/>
                    </a:lnTo>
                    <a:lnTo>
                      <a:pt x="64" y="52"/>
                    </a:lnTo>
                    <a:lnTo>
                      <a:pt x="62" y="52"/>
                    </a:lnTo>
                    <a:lnTo>
                      <a:pt x="52" y="52"/>
                    </a:lnTo>
                    <a:lnTo>
                      <a:pt x="52" y="55"/>
                    </a:lnTo>
                    <a:lnTo>
                      <a:pt x="50" y="55"/>
                    </a:lnTo>
                    <a:lnTo>
                      <a:pt x="50" y="57"/>
                    </a:lnTo>
                    <a:lnTo>
                      <a:pt x="50" y="59"/>
                    </a:lnTo>
                    <a:lnTo>
                      <a:pt x="55" y="59"/>
                    </a:lnTo>
                    <a:lnTo>
                      <a:pt x="62" y="59"/>
                    </a:lnTo>
                    <a:lnTo>
                      <a:pt x="64" y="57"/>
                    </a:lnTo>
                    <a:lnTo>
                      <a:pt x="73" y="57"/>
                    </a:lnTo>
                    <a:lnTo>
                      <a:pt x="78" y="55"/>
                    </a:lnTo>
                    <a:lnTo>
                      <a:pt x="76" y="59"/>
                    </a:lnTo>
                    <a:lnTo>
                      <a:pt x="40" y="64"/>
                    </a:lnTo>
                    <a:lnTo>
                      <a:pt x="36" y="71"/>
                    </a:lnTo>
                    <a:lnTo>
                      <a:pt x="33" y="74"/>
                    </a:lnTo>
                    <a:lnTo>
                      <a:pt x="31" y="76"/>
                    </a:lnTo>
                    <a:lnTo>
                      <a:pt x="33" y="88"/>
                    </a:lnTo>
                    <a:lnTo>
                      <a:pt x="38" y="88"/>
                    </a:lnTo>
                    <a:lnTo>
                      <a:pt x="43" y="90"/>
                    </a:lnTo>
                    <a:lnTo>
                      <a:pt x="43" y="92"/>
                    </a:lnTo>
                    <a:lnTo>
                      <a:pt x="38" y="92"/>
                    </a:lnTo>
                    <a:lnTo>
                      <a:pt x="36" y="90"/>
                    </a:lnTo>
                    <a:lnTo>
                      <a:pt x="36" y="92"/>
                    </a:lnTo>
                    <a:lnTo>
                      <a:pt x="36" y="95"/>
                    </a:lnTo>
                    <a:lnTo>
                      <a:pt x="38" y="100"/>
                    </a:lnTo>
                    <a:lnTo>
                      <a:pt x="38" y="102"/>
                    </a:lnTo>
                    <a:lnTo>
                      <a:pt x="40" y="104"/>
                    </a:lnTo>
                    <a:lnTo>
                      <a:pt x="45" y="102"/>
                    </a:lnTo>
                    <a:lnTo>
                      <a:pt x="48" y="104"/>
                    </a:lnTo>
                    <a:lnTo>
                      <a:pt x="57" y="109"/>
                    </a:lnTo>
                    <a:lnTo>
                      <a:pt x="43" y="111"/>
                    </a:lnTo>
                    <a:lnTo>
                      <a:pt x="43" y="116"/>
                    </a:lnTo>
                    <a:lnTo>
                      <a:pt x="43" y="118"/>
                    </a:lnTo>
                    <a:lnTo>
                      <a:pt x="45" y="121"/>
                    </a:lnTo>
                    <a:lnTo>
                      <a:pt x="48" y="123"/>
                    </a:lnTo>
                    <a:lnTo>
                      <a:pt x="50" y="123"/>
                    </a:lnTo>
                    <a:lnTo>
                      <a:pt x="50" y="121"/>
                    </a:lnTo>
                    <a:lnTo>
                      <a:pt x="52" y="121"/>
                    </a:lnTo>
                    <a:lnTo>
                      <a:pt x="52" y="123"/>
                    </a:lnTo>
                    <a:lnTo>
                      <a:pt x="50" y="126"/>
                    </a:lnTo>
                    <a:lnTo>
                      <a:pt x="52" y="128"/>
                    </a:lnTo>
                    <a:lnTo>
                      <a:pt x="52" y="130"/>
                    </a:lnTo>
                    <a:lnTo>
                      <a:pt x="57" y="130"/>
                    </a:lnTo>
                    <a:lnTo>
                      <a:pt x="59" y="133"/>
                    </a:lnTo>
                    <a:lnTo>
                      <a:pt x="69" y="135"/>
                    </a:lnTo>
                    <a:lnTo>
                      <a:pt x="78" y="135"/>
                    </a:lnTo>
                    <a:lnTo>
                      <a:pt x="78" y="133"/>
                    </a:lnTo>
                    <a:lnTo>
                      <a:pt x="78" y="130"/>
                    </a:lnTo>
                    <a:lnTo>
                      <a:pt x="73" y="128"/>
                    </a:lnTo>
                    <a:lnTo>
                      <a:pt x="71" y="126"/>
                    </a:lnTo>
                    <a:lnTo>
                      <a:pt x="78" y="123"/>
                    </a:lnTo>
                    <a:lnTo>
                      <a:pt x="81" y="126"/>
                    </a:lnTo>
                    <a:lnTo>
                      <a:pt x="83" y="130"/>
                    </a:lnTo>
                    <a:lnTo>
                      <a:pt x="85" y="130"/>
                    </a:lnTo>
                    <a:lnTo>
                      <a:pt x="88" y="135"/>
                    </a:lnTo>
                    <a:lnTo>
                      <a:pt x="88" y="133"/>
                    </a:lnTo>
                    <a:lnTo>
                      <a:pt x="76" y="109"/>
                    </a:lnTo>
                    <a:lnTo>
                      <a:pt x="78" y="104"/>
                    </a:lnTo>
                    <a:lnTo>
                      <a:pt x="83" y="114"/>
                    </a:lnTo>
                    <a:lnTo>
                      <a:pt x="88" y="118"/>
                    </a:lnTo>
                    <a:lnTo>
                      <a:pt x="92" y="130"/>
                    </a:lnTo>
                    <a:lnTo>
                      <a:pt x="95" y="133"/>
                    </a:lnTo>
                    <a:lnTo>
                      <a:pt x="97" y="133"/>
                    </a:lnTo>
                    <a:lnTo>
                      <a:pt x="99" y="118"/>
                    </a:lnTo>
                    <a:lnTo>
                      <a:pt x="95" y="109"/>
                    </a:lnTo>
                    <a:lnTo>
                      <a:pt x="95" y="102"/>
                    </a:lnTo>
                    <a:lnTo>
                      <a:pt x="97" y="102"/>
                    </a:lnTo>
                    <a:lnTo>
                      <a:pt x="97" y="104"/>
                    </a:lnTo>
                    <a:lnTo>
                      <a:pt x="99" y="109"/>
                    </a:lnTo>
                    <a:lnTo>
                      <a:pt x="102" y="111"/>
                    </a:lnTo>
                    <a:lnTo>
                      <a:pt x="104" y="111"/>
                    </a:lnTo>
                    <a:lnTo>
                      <a:pt x="104" y="107"/>
                    </a:lnTo>
                    <a:lnTo>
                      <a:pt x="104" y="102"/>
                    </a:lnTo>
                    <a:lnTo>
                      <a:pt x="102" y="100"/>
                    </a:lnTo>
                    <a:lnTo>
                      <a:pt x="104" y="69"/>
                    </a:lnTo>
                    <a:lnTo>
                      <a:pt x="104" y="92"/>
                    </a:lnTo>
                    <a:lnTo>
                      <a:pt x="109" y="100"/>
                    </a:lnTo>
                    <a:lnTo>
                      <a:pt x="111" y="100"/>
                    </a:lnTo>
                    <a:lnTo>
                      <a:pt x="116" y="85"/>
                    </a:lnTo>
                    <a:lnTo>
                      <a:pt x="116" y="71"/>
                    </a:lnTo>
                    <a:lnTo>
                      <a:pt x="118" y="74"/>
                    </a:lnTo>
                    <a:lnTo>
                      <a:pt x="118" y="81"/>
                    </a:lnTo>
                    <a:lnTo>
                      <a:pt x="123" y="76"/>
                    </a:lnTo>
                    <a:lnTo>
                      <a:pt x="123" y="71"/>
                    </a:lnTo>
                    <a:lnTo>
                      <a:pt x="135" y="66"/>
                    </a:lnTo>
                    <a:lnTo>
                      <a:pt x="144" y="57"/>
                    </a:lnTo>
                    <a:lnTo>
                      <a:pt x="144" y="50"/>
                    </a:lnTo>
                    <a:lnTo>
                      <a:pt x="144" y="48"/>
                    </a:lnTo>
                    <a:lnTo>
                      <a:pt x="142" y="45"/>
                    </a:lnTo>
                    <a:lnTo>
                      <a:pt x="142" y="43"/>
                    </a:lnTo>
                    <a:lnTo>
                      <a:pt x="135" y="31"/>
                    </a:lnTo>
                    <a:lnTo>
                      <a:pt x="133" y="31"/>
                    </a:lnTo>
                    <a:lnTo>
                      <a:pt x="130" y="40"/>
                    </a:lnTo>
                    <a:lnTo>
                      <a:pt x="128" y="43"/>
                    </a:lnTo>
                    <a:lnTo>
                      <a:pt x="130" y="40"/>
                    </a:lnTo>
                    <a:lnTo>
                      <a:pt x="128" y="33"/>
                    </a:lnTo>
                    <a:lnTo>
                      <a:pt x="128" y="31"/>
                    </a:lnTo>
                    <a:lnTo>
                      <a:pt x="125" y="26"/>
                    </a:lnTo>
                    <a:lnTo>
                      <a:pt x="121" y="24"/>
                    </a:lnTo>
                    <a:lnTo>
                      <a:pt x="118" y="26"/>
                    </a:lnTo>
                    <a:lnTo>
                      <a:pt x="114" y="26"/>
                    </a:lnTo>
                    <a:lnTo>
                      <a:pt x="111" y="31"/>
                    </a:lnTo>
                    <a:lnTo>
                      <a:pt x="111" y="29"/>
                    </a:lnTo>
                    <a:lnTo>
                      <a:pt x="114" y="26"/>
                    </a:lnTo>
                    <a:lnTo>
                      <a:pt x="116" y="24"/>
                    </a:lnTo>
                    <a:lnTo>
                      <a:pt x="118" y="7"/>
                    </a:lnTo>
                    <a:lnTo>
                      <a:pt x="116" y="10"/>
                    </a:lnTo>
                    <a:lnTo>
                      <a:pt x="116" y="7"/>
                    </a:lnTo>
                    <a:lnTo>
                      <a:pt x="118" y="5"/>
                    </a:lnTo>
                    <a:lnTo>
                      <a:pt x="116" y="0"/>
                    </a:lnTo>
                    <a:lnTo>
                      <a:pt x="24" y="0"/>
                    </a:lnTo>
                    <a:lnTo>
                      <a:pt x="26" y="3"/>
                    </a:lnTo>
                    <a:lnTo>
                      <a:pt x="26" y="5"/>
                    </a:lnTo>
                    <a:lnTo>
                      <a:pt x="24" y="0"/>
                    </a:lnTo>
                    <a:lnTo>
                      <a:pt x="19" y="0"/>
                    </a:lnTo>
                    <a:lnTo>
                      <a:pt x="17" y="3"/>
                    </a:lnTo>
                    <a:lnTo>
                      <a:pt x="17" y="0"/>
                    </a:lnTo>
                    <a:lnTo>
                      <a:pt x="0" y="0"/>
                    </a:lnTo>
                    <a:lnTo>
                      <a:pt x="0" y="3"/>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317" name="Freeform 1294"/>
              <p:cNvSpPr>
                <a:spLocks/>
              </p:cNvSpPr>
              <p:nvPr/>
            </p:nvSpPr>
            <p:spPr bwMode="auto">
              <a:xfrm>
                <a:off x="1692" y="762"/>
                <a:ext cx="248" cy="251"/>
              </a:xfrm>
              <a:custGeom>
                <a:avLst/>
                <a:gdLst>
                  <a:gd name="T0" fmla="*/ 45 w 248"/>
                  <a:gd name="T1" fmla="*/ 17 h 251"/>
                  <a:gd name="T2" fmla="*/ 73 w 248"/>
                  <a:gd name="T3" fmla="*/ 62 h 251"/>
                  <a:gd name="T4" fmla="*/ 83 w 248"/>
                  <a:gd name="T5" fmla="*/ 76 h 251"/>
                  <a:gd name="T6" fmla="*/ 68 w 248"/>
                  <a:gd name="T7" fmla="*/ 76 h 251"/>
                  <a:gd name="T8" fmla="*/ 109 w 248"/>
                  <a:gd name="T9" fmla="*/ 76 h 251"/>
                  <a:gd name="T10" fmla="*/ 99 w 248"/>
                  <a:gd name="T11" fmla="*/ 88 h 251"/>
                  <a:gd name="T12" fmla="*/ 97 w 248"/>
                  <a:gd name="T13" fmla="*/ 97 h 251"/>
                  <a:gd name="T14" fmla="*/ 66 w 248"/>
                  <a:gd name="T15" fmla="*/ 85 h 251"/>
                  <a:gd name="T16" fmla="*/ 35 w 248"/>
                  <a:gd name="T17" fmla="*/ 107 h 251"/>
                  <a:gd name="T18" fmla="*/ 35 w 248"/>
                  <a:gd name="T19" fmla="*/ 130 h 251"/>
                  <a:gd name="T20" fmla="*/ 47 w 248"/>
                  <a:gd name="T21" fmla="*/ 128 h 251"/>
                  <a:gd name="T22" fmla="*/ 54 w 248"/>
                  <a:gd name="T23" fmla="*/ 135 h 251"/>
                  <a:gd name="T24" fmla="*/ 64 w 248"/>
                  <a:gd name="T25" fmla="*/ 123 h 251"/>
                  <a:gd name="T26" fmla="*/ 73 w 248"/>
                  <a:gd name="T27" fmla="*/ 135 h 251"/>
                  <a:gd name="T28" fmla="*/ 57 w 248"/>
                  <a:gd name="T29" fmla="*/ 142 h 251"/>
                  <a:gd name="T30" fmla="*/ 64 w 248"/>
                  <a:gd name="T31" fmla="*/ 149 h 251"/>
                  <a:gd name="T32" fmla="*/ 59 w 248"/>
                  <a:gd name="T33" fmla="*/ 154 h 251"/>
                  <a:gd name="T34" fmla="*/ 64 w 248"/>
                  <a:gd name="T35" fmla="*/ 170 h 251"/>
                  <a:gd name="T36" fmla="*/ 92 w 248"/>
                  <a:gd name="T37" fmla="*/ 142 h 251"/>
                  <a:gd name="T38" fmla="*/ 78 w 248"/>
                  <a:gd name="T39" fmla="*/ 175 h 251"/>
                  <a:gd name="T40" fmla="*/ 71 w 248"/>
                  <a:gd name="T41" fmla="*/ 182 h 251"/>
                  <a:gd name="T42" fmla="*/ 47 w 248"/>
                  <a:gd name="T43" fmla="*/ 159 h 251"/>
                  <a:gd name="T44" fmla="*/ 16 w 248"/>
                  <a:gd name="T45" fmla="*/ 159 h 251"/>
                  <a:gd name="T46" fmla="*/ 33 w 248"/>
                  <a:gd name="T47" fmla="*/ 182 h 251"/>
                  <a:gd name="T48" fmla="*/ 33 w 248"/>
                  <a:gd name="T49" fmla="*/ 192 h 251"/>
                  <a:gd name="T50" fmla="*/ 28 w 248"/>
                  <a:gd name="T51" fmla="*/ 196 h 251"/>
                  <a:gd name="T52" fmla="*/ 14 w 248"/>
                  <a:gd name="T53" fmla="*/ 201 h 251"/>
                  <a:gd name="T54" fmla="*/ 9 w 248"/>
                  <a:gd name="T55" fmla="*/ 232 h 251"/>
                  <a:gd name="T56" fmla="*/ 26 w 248"/>
                  <a:gd name="T57" fmla="*/ 239 h 251"/>
                  <a:gd name="T58" fmla="*/ 40 w 248"/>
                  <a:gd name="T59" fmla="*/ 227 h 251"/>
                  <a:gd name="T60" fmla="*/ 59 w 248"/>
                  <a:gd name="T61" fmla="*/ 229 h 251"/>
                  <a:gd name="T62" fmla="*/ 80 w 248"/>
                  <a:gd name="T63" fmla="*/ 218 h 251"/>
                  <a:gd name="T64" fmla="*/ 102 w 248"/>
                  <a:gd name="T65" fmla="*/ 232 h 251"/>
                  <a:gd name="T66" fmla="*/ 132 w 248"/>
                  <a:gd name="T67" fmla="*/ 244 h 251"/>
                  <a:gd name="T68" fmla="*/ 142 w 248"/>
                  <a:gd name="T69" fmla="*/ 213 h 251"/>
                  <a:gd name="T70" fmla="*/ 130 w 248"/>
                  <a:gd name="T71" fmla="*/ 192 h 251"/>
                  <a:gd name="T72" fmla="*/ 102 w 248"/>
                  <a:gd name="T73" fmla="*/ 189 h 251"/>
                  <a:gd name="T74" fmla="*/ 139 w 248"/>
                  <a:gd name="T75" fmla="*/ 187 h 251"/>
                  <a:gd name="T76" fmla="*/ 158 w 248"/>
                  <a:gd name="T77" fmla="*/ 168 h 251"/>
                  <a:gd name="T78" fmla="*/ 151 w 248"/>
                  <a:gd name="T79" fmla="*/ 147 h 251"/>
                  <a:gd name="T80" fmla="*/ 184 w 248"/>
                  <a:gd name="T81" fmla="*/ 140 h 251"/>
                  <a:gd name="T82" fmla="*/ 194 w 248"/>
                  <a:gd name="T83" fmla="*/ 121 h 251"/>
                  <a:gd name="T84" fmla="*/ 196 w 248"/>
                  <a:gd name="T85" fmla="*/ 104 h 251"/>
                  <a:gd name="T86" fmla="*/ 177 w 248"/>
                  <a:gd name="T87" fmla="*/ 81 h 251"/>
                  <a:gd name="T88" fmla="*/ 161 w 248"/>
                  <a:gd name="T89" fmla="*/ 74 h 251"/>
                  <a:gd name="T90" fmla="*/ 156 w 248"/>
                  <a:gd name="T91" fmla="*/ 64 h 251"/>
                  <a:gd name="T92" fmla="*/ 198 w 248"/>
                  <a:gd name="T93" fmla="*/ 74 h 251"/>
                  <a:gd name="T94" fmla="*/ 161 w 248"/>
                  <a:gd name="T95" fmla="*/ 59 h 251"/>
                  <a:gd name="T96" fmla="*/ 165 w 248"/>
                  <a:gd name="T97" fmla="*/ 45 h 251"/>
                  <a:gd name="T98" fmla="*/ 165 w 248"/>
                  <a:gd name="T99" fmla="*/ 38 h 251"/>
                  <a:gd name="T100" fmla="*/ 205 w 248"/>
                  <a:gd name="T101" fmla="*/ 40 h 251"/>
                  <a:gd name="T102" fmla="*/ 198 w 248"/>
                  <a:gd name="T103" fmla="*/ 17 h 251"/>
                  <a:gd name="T104" fmla="*/ 227 w 248"/>
                  <a:gd name="T105" fmla="*/ 26 h 251"/>
                  <a:gd name="T106" fmla="*/ 246 w 248"/>
                  <a:gd name="T107" fmla="*/ 5 h 251"/>
                  <a:gd name="T108" fmla="*/ 106 w 248"/>
                  <a:gd name="T109" fmla="*/ 22 h 251"/>
                  <a:gd name="T110" fmla="*/ 127 w 248"/>
                  <a:gd name="T111" fmla="*/ 31 h 251"/>
                  <a:gd name="T112" fmla="*/ 104 w 248"/>
                  <a:gd name="T113" fmla="*/ 36 h 251"/>
                  <a:gd name="T114" fmla="*/ 57 w 248"/>
                  <a:gd name="T115" fmla="*/ 7 h 2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251"/>
                  <a:gd name="T176" fmla="*/ 248 w 248"/>
                  <a:gd name="T177" fmla="*/ 251 h 2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251">
                    <a:moveTo>
                      <a:pt x="57" y="7"/>
                    </a:moveTo>
                    <a:lnTo>
                      <a:pt x="57" y="7"/>
                    </a:lnTo>
                    <a:lnTo>
                      <a:pt x="57" y="10"/>
                    </a:lnTo>
                    <a:lnTo>
                      <a:pt x="47" y="5"/>
                    </a:lnTo>
                    <a:lnTo>
                      <a:pt x="45" y="3"/>
                    </a:lnTo>
                    <a:lnTo>
                      <a:pt x="42" y="3"/>
                    </a:lnTo>
                    <a:lnTo>
                      <a:pt x="42" y="15"/>
                    </a:lnTo>
                    <a:lnTo>
                      <a:pt x="45" y="17"/>
                    </a:lnTo>
                    <a:lnTo>
                      <a:pt x="50" y="22"/>
                    </a:lnTo>
                    <a:lnTo>
                      <a:pt x="54" y="22"/>
                    </a:lnTo>
                    <a:lnTo>
                      <a:pt x="59" y="29"/>
                    </a:lnTo>
                    <a:lnTo>
                      <a:pt x="61" y="36"/>
                    </a:lnTo>
                    <a:lnTo>
                      <a:pt x="68" y="45"/>
                    </a:lnTo>
                    <a:lnTo>
                      <a:pt x="68" y="55"/>
                    </a:lnTo>
                    <a:lnTo>
                      <a:pt x="68" y="57"/>
                    </a:lnTo>
                    <a:lnTo>
                      <a:pt x="71" y="62"/>
                    </a:lnTo>
                    <a:lnTo>
                      <a:pt x="73" y="62"/>
                    </a:lnTo>
                    <a:lnTo>
                      <a:pt x="76" y="59"/>
                    </a:lnTo>
                    <a:lnTo>
                      <a:pt x="76" y="62"/>
                    </a:lnTo>
                    <a:lnTo>
                      <a:pt x="73" y="64"/>
                    </a:lnTo>
                    <a:lnTo>
                      <a:pt x="78" y="69"/>
                    </a:lnTo>
                    <a:lnTo>
                      <a:pt x="78" y="66"/>
                    </a:lnTo>
                    <a:lnTo>
                      <a:pt x="80" y="71"/>
                    </a:lnTo>
                    <a:lnTo>
                      <a:pt x="80" y="74"/>
                    </a:lnTo>
                    <a:lnTo>
                      <a:pt x="85" y="74"/>
                    </a:lnTo>
                    <a:lnTo>
                      <a:pt x="83" y="76"/>
                    </a:lnTo>
                    <a:lnTo>
                      <a:pt x="78" y="74"/>
                    </a:lnTo>
                    <a:lnTo>
                      <a:pt x="76" y="74"/>
                    </a:lnTo>
                    <a:lnTo>
                      <a:pt x="73" y="69"/>
                    </a:lnTo>
                    <a:lnTo>
                      <a:pt x="68" y="69"/>
                    </a:lnTo>
                    <a:lnTo>
                      <a:pt x="68" y="66"/>
                    </a:lnTo>
                    <a:lnTo>
                      <a:pt x="66" y="66"/>
                    </a:lnTo>
                    <a:lnTo>
                      <a:pt x="64" y="71"/>
                    </a:lnTo>
                    <a:lnTo>
                      <a:pt x="66" y="74"/>
                    </a:lnTo>
                    <a:lnTo>
                      <a:pt x="68" y="76"/>
                    </a:lnTo>
                    <a:lnTo>
                      <a:pt x="73" y="81"/>
                    </a:lnTo>
                    <a:lnTo>
                      <a:pt x="85" y="81"/>
                    </a:lnTo>
                    <a:lnTo>
                      <a:pt x="92" y="85"/>
                    </a:lnTo>
                    <a:lnTo>
                      <a:pt x="99" y="85"/>
                    </a:lnTo>
                    <a:lnTo>
                      <a:pt x="99" y="83"/>
                    </a:lnTo>
                    <a:lnTo>
                      <a:pt x="102" y="83"/>
                    </a:lnTo>
                    <a:lnTo>
                      <a:pt x="102" y="81"/>
                    </a:lnTo>
                    <a:lnTo>
                      <a:pt x="106" y="78"/>
                    </a:lnTo>
                    <a:lnTo>
                      <a:pt x="109" y="76"/>
                    </a:lnTo>
                    <a:lnTo>
                      <a:pt x="109" y="78"/>
                    </a:lnTo>
                    <a:lnTo>
                      <a:pt x="106" y="81"/>
                    </a:lnTo>
                    <a:lnTo>
                      <a:pt x="104" y="85"/>
                    </a:lnTo>
                    <a:lnTo>
                      <a:pt x="106" y="85"/>
                    </a:lnTo>
                    <a:lnTo>
                      <a:pt x="104" y="88"/>
                    </a:lnTo>
                    <a:lnTo>
                      <a:pt x="102" y="90"/>
                    </a:lnTo>
                    <a:lnTo>
                      <a:pt x="99" y="88"/>
                    </a:lnTo>
                    <a:lnTo>
                      <a:pt x="97" y="88"/>
                    </a:lnTo>
                    <a:lnTo>
                      <a:pt x="87" y="88"/>
                    </a:lnTo>
                    <a:lnTo>
                      <a:pt x="85" y="90"/>
                    </a:lnTo>
                    <a:lnTo>
                      <a:pt x="85" y="92"/>
                    </a:lnTo>
                    <a:lnTo>
                      <a:pt x="90" y="95"/>
                    </a:lnTo>
                    <a:lnTo>
                      <a:pt x="92" y="95"/>
                    </a:lnTo>
                    <a:lnTo>
                      <a:pt x="92" y="97"/>
                    </a:lnTo>
                    <a:lnTo>
                      <a:pt x="99" y="97"/>
                    </a:lnTo>
                    <a:lnTo>
                      <a:pt x="97" y="97"/>
                    </a:lnTo>
                    <a:lnTo>
                      <a:pt x="94" y="97"/>
                    </a:lnTo>
                    <a:lnTo>
                      <a:pt x="97" y="104"/>
                    </a:lnTo>
                    <a:lnTo>
                      <a:pt x="97" y="107"/>
                    </a:lnTo>
                    <a:lnTo>
                      <a:pt x="92" y="104"/>
                    </a:lnTo>
                    <a:lnTo>
                      <a:pt x="92" y="102"/>
                    </a:lnTo>
                    <a:lnTo>
                      <a:pt x="90" y="97"/>
                    </a:lnTo>
                    <a:lnTo>
                      <a:pt x="87" y="97"/>
                    </a:lnTo>
                    <a:lnTo>
                      <a:pt x="76" y="85"/>
                    </a:lnTo>
                    <a:lnTo>
                      <a:pt x="66" y="85"/>
                    </a:lnTo>
                    <a:lnTo>
                      <a:pt x="59" y="81"/>
                    </a:lnTo>
                    <a:lnTo>
                      <a:pt x="57" y="81"/>
                    </a:lnTo>
                    <a:lnTo>
                      <a:pt x="57" y="83"/>
                    </a:lnTo>
                    <a:lnTo>
                      <a:pt x="54" y="85"/>
                    </a:lnTo>
                    <a:lnTo>
                      <a:pt x="38" y="90"/>
                    </a:lnTo>
                    <a:lnTo>
                      <a:pt x="33" y="104"/>
                    </a:lnTo>
                    <a:lnTo>
                      <a:pt x="35" y="104"/>
                    </a:lnTo>
                    <a:lnTo>
                      <a:pt x="35" y="107"/>
                    </a:lnTo>
                    <a:lnTo>
                      <a:pt x="31" y="109"/>
                    </a:lnTo>
                    <a:lnTo>
                      <a:pt x="28" y="109"/>
                    </a:lnTo>
                    <a:lnTo>
                      <a:pt x="26" y="116"/>
                    </a:lnTo>
                    <a:lnTo>
                      <a:pt x="28" y="118"/>
                    </a:lnTo>
                    <a:lnTo>
                      <a:pt x="28" y="123"/>
                    </a:lnTo>
                    <a:lnTo>
                      <a:pt x="28" y="128"/>
                    </a:lnTo>
                    <a:lnTo>
                      <a:pt x="31" y="128"/>
                    </a:lnTo>
                    <a:lnTo>
                      <a:pt x="35" y="130"/>
                    </a:lnTo>
                    <a:lnTo>
                      <a:pt x="31" y="130"/>
                    </a:lnTo>
                    <a:lnTo>
                      <a:pt x="31" y="133"/>
                    </a:lnTo>
                    <a:lnTo>
                      <a:pt x="28" y="133"/>
                    </a:lnTo>
                    <a:lnTo>
                      <a:pt x="28" y="135"/>
                    </a:lnTo>
                    <a:lnTo>
                      <a:pt x="35" y="135"/>
                    </a:lnTo>
                    <a:lnTo>
                      <a:pt x="42" y="133"/>
                    </a:lnTo>
                    <a:lnTo>
                      <a:pt x="42" y="128"/>
                    </a:lnTo>
                    <a:lnTo>
                      <a:pt x="45" y="128"/>
                    </a:lnTo>
                    <a:lnTo>
                      <a:pt x="47" y="128"/>
                    </a:lnTo>
                    <a:lnTo>
                      <a:pt x="47" y="121"/>
                    </a:lnTo>
                    <a:lnTo>
                      <a:pt x="50" y="118"/>
                    </a:lnTo>
                    <a:lnTo>
                      <a:pt x="50" y="126"/>
                    </a:lnTo>
                    <a:lnTo>
                      <a:pt x="45" y="133"/>
                    </a:lnTo>
                    <a:lnTo>
                      <a:pt x="45" y="135"/>
                    </a:lnTo>
                    <a:lnTo>
                      <a:pt x="47" y="137"/>
                    </a:lnTo>
                    <a:lnTo>
                      <a:pt x="54" y="135"/>
                    </a:lnTo>
                    <a:lnTo>
                      <a:pt x="57" y="135"/>
                    </a:lnTo>
                    <a:lnTo>
                      <a:pt x="66" y="104"/>
                    </a:lnTo>
                    <a:lnTo>
                      <a:pt x="64" y="118"/>
                    </a:lnTo>
                    <a:lnTo>
                      <a:pt x="66" y="121"/>
                    </a:lnTo>
                    <a:lnTo>
                      <a:pt x="68" y="118"/>
                    </a:lnTo>
                    <a:lnTo>
                      <a:pt x="66" y="121"/>
                    </a:lnTo>
                    <a:lnTo>
                      <a:pt x="64" y="123"/>
                    </a:lnTo>
                    <a:lnTo>
                      <a:pt x="64" y="126"/>
                    </a:lnTo>
                    <a:lnTo>
                      <a:pt x="64" y="128"/>
                    </a:lnTo>
                    <a:lnTo>
                      <a:pt x="64" y="130"/>
                    </a:lnTo>
                    <a:lnTo>
                      <a:pt x="68" y="128"/>
                    </a:lnTo>
                    <a:lnTo>
                      <a:pt x="71" y="130"/>
                    </a:lnTo>
                    <a:lnTo>
                      <a:pt x="73" y="133"/>
                    </a:lnTo>
                    <a:lnTo>
                      <a:pt x="73" y="130"/>
                    </a:lnTo>
                    <a:lnTo>
                      <a:pt x="73" y="133"/>
                    </a:lnTo>
                    <a:lnTo>
                      <a:pt x="73" y="135"/>
                    </a:lnTo>
                    <a:lnTo>
                      <a:pt x="68" y="133"/>
                    </a:lnTo>
                    <a:lnTo>
                      <a:pt x="61" y="133"/>
                    </a:lnTo>
                    <a:lnTo>
                      <a:pt x="59" y="135"/>
                    </a:lnTo>
                    <a:lnTo>
                      <a:pt x="59" y="137"/>
                    </a:lnTo>
                    <a:lnTo>
                      <a:pt x="59" y="140"/>
                    </a:lnTo>
                    <a:lnTo>
                      <a:pt x="64" y="140"/>
                    </a:lnTo>
                    <a:lnTo>
                      <a:pt x="61" y="142"/>
                    </a:lnTo>
                    <a:lnTo>
                      <a:pt x="57" y="140"/>
                    </a:lnTo>
                    <a:lnTo>
                      <a:pt x="57" y="142"/>
                    </a:lnTo>
                    <a:lnTo>
                      <a:pt x="52" y="147"/>
                    </a:lnTo>
                    <a:lnTo>
                      <a:pt x="54" y="149"/>
                    </a:lnTo>
                    <a:lnTo>
                      <a:pt x="57" y="149"/>
                    </a:lnTo>
                    <a:lnTo>
                      <a:pt x="61" y="147"/>
                    </a:lnTo>
                    <a:lnTo>
                      <a:pt x="64" y="147"/>
                    </a:lnTo>
                    <a:lnTo>
                      <a:pt x="64" y="149"/>
                    </a:lnTo>
                    <a:lnTo>
                      <a:pt x="61" y="152"/>
                    </a:lnTo>
                    <a:lnTo>
                      <a:pt x="61" y="149"/>
                    </a:lnTo>
                    <a:lnTo>
                      <a:pt x="57" y="149"/>
                    </a:lnTo>
                    <a:lnTo>
                      <a:pt x="57" y="152"/>
                    </a:lnTo>
                    <a:lnTo>
                      <a:pt x="57" y="154"/>
                    </a:lnTo>
                    <a:lnTo>
                      <a:pt x="61" y="152"/>
                    </a:lnTo>
                    <a:lnTo>
                      <a:pt x="59" y="154"/>
                    </a:lnTo>
                    <a:lnTo>
                      <a:pt x="57" y="159"/>
                    </a:lnTo>
                    <a:lnTo>
                      <a:pt x="59" y="163"/>
                    </a:lnTo>
                    <a:lnTo>
                      <a:pt x="61" y="166"/>
                    </a:lnTo>
                    <a:lnTo>
                      <a:pt x="66" y="161"/>
                    </a:lnTo>
                    <a:lnTo>
                      <a:pt x="66" y="159"/>
                    </a:lnTo>
                    <a:lnTo>
                      <a:pt x="66" y="156"/>
                    </a:lnTo>
                    <a:lnTo>
                      <a:pt x="66" y="161"/>
                    </a:lnTo>
                    <a:lnTo>
                      <a:pt x="64" y="166"/>
                    </a:lnTo>
                    <a:lnTo>
                      <a:pt x="64" y="170"/>
                    </a:lnTo>
                    <a:lnTo>
                      <a:pt x="68" y="170"/>
                    </a:lnTo>
                    <a:lnTo>
                      <a:pt x="71" y="170"/>
                    </a:lnTo>
                    <a:lnTo>
                      <a:pt x="78" y="173"/>
                    </a:lnTo>
                    <a:lnTo>
                      <a:pt x="80" y="170"/>
                    </a:lnTo>
                    <a:lnTo>
                      <a:pt x="83" y="166"/>
                    </a:lnTo>
                    <a:lnTo>
                      <a:pt x="87" y="156"/>
                    </a:lnTo>
                    <a:lnTo>
                      <a:pt x="90" y="152"/>
                    </a:lnTo>
                    <a:lnTo>
                      <a:pt x="92" y="147"/>
                    </a:lnTo>
                    <a:lnTo>
                      <a:pt x="92" y="142"/>
                    </a:lnTo>
                    <a:lnTo>
                      <a:pt x="92" y="140"/>
                    </a:lnTo>
                    <a:lnTo>
                      <a:pt x="94" y="140"/>
                    </a:lnTo>
                    <a:lnTo>
                      <a:pt x="97" y="140"/>
                    </a:lnTo>
                    <a:lnTo>
                      <a:pt x="94" y="142"/>
                    </a:lnTo>
                    <a:lnTo>
                      <a:pt x="94" y="147"/>
                    </a:lnTo>
                    <a:lnTo>
                      <a:pt x="83" y="168"/>
                    </a:lnTo>
                    <a:lnTo>
                      <a:pt x="83" y="170"/>
                    </a:lnTo>
                    <a:lnTo>
                      <a:pt x="78" y="175"/>
                    </a:lnTo>
                    <a:lnTo>
                      <a:pt x="80" y="177"/>
                    </a:lnTo>
                    <a:lnTo>
                      <a:pt x="83" y="177"/>
                    </a:lnTo>
                    <a:lnTo>
                      <a:pt x="83" y="180"/>
                    </a:lnTo>
                    <a:lnTo>
                      <a:pt x="80" y="180"/>
                    </a:lnTo>
                    <a:lnTo>
                      <a:pt x="76" y="177"/>
                    </a:lnTo>
                    <a:lnTo>
                      <a:pt x="68" y="177"/>
                    </a:lnTo>
                    <a:lnTo>
                      <a:pt x="68" y="180"/>
                    </a:lnTo>
                    <a:lnTo>
                      <a:pt x="71" y="182"/>
                    </a:lnTo>
                    <a:lnTo>
                      <a:pt x="68" y="185"/>
                    </a:lnTo>
                    <a:lnTo>
                      <a:pt x="64" y="180"/>
                    </a:lnTo>
                    <a:lnTo>
                      <a:pt x="57" y="177"/>
                    </a:lnTo>
                    <a:lnTo>
                      <a:pt x="52" y="175"/>
                    </a:lnTo>
                    <a:lnTo>
                      <a:pt x="47" y="161"/>
                    </a:lnTo>
                    <a:lnTo>
                      <a:pt x="47" y="159"/>
                    </a:lnTo>
                    <a:lnTo>
                      <a:pt x="45" y="156"/>
                    </a:lnTo>
                    <a:lnTo>
                      <a:pt x="42" y="152"/>
                    </a:lnTo>
                    <a:lnTo>
                      <a:pt x="31" y="149"/>
                    </a:lnTo>
                    <a:lnTo>
                      <a:pt x="21" y="152"/>
                    </a:lnTo>
                    <a:lnTo>
                      <a:pt x="19" y="154"/>
                    </a:lnTo>
                    <a:lnTo>
                      <a:pt x="16" y="154"/>
                    </a:lnTo>
                    <a:lnTo>
                      <a:pt x="19" y="156"/>
                    </a:lnTo>
                    <a:lnTo>
                      <a:pt x="16" y="159"/>
                    </a:lnTo>
                    <a:lnTo>
                      <a:pt x="19" y="159"/>
                    </a:lnTo>
                    <a:lnTo>
                      <a:pt x="19" y="166"/>
                    </a:lnTo>
                    <a:lnTo>
                      <a:pt x="21" y="168"/>
                    </a:lnTo>
                    <a:lnTo>
                      <a:pt x="21" y="170"/>
                    </a:lnTo>
                    <a:lnTo>
                      <a:pt x="26" y="173"/>
                    </a:lnTo>
                    <a:lnTo>
                      <a:pt x="24" y="177"/>
                    </a:lnTo>
                    <a:lnTo>
                      <a:pt x="26" y="182"/>
                    </a:lnTo>
                    <a:lnTo>
                      <a:pt x="31" y="185"/>
                    </a:lnTo>
                    <a:lnTo>
                      <a:pt x="33" y="182"/>
                    </a:lnTo>
                    <a:lnTo>
                      <a:pt x="35" y="182"/>
                    </a:lnTo>
                    <a:lnTo>
                      <a:pt x="31" y="187"/>
                    </a:lnTo>
                    <a:lnTo>
                      <a:pt x="35" y="187"/>
                    </a:lnTo>
                    <a:lnTo>
                      <a:pt x="35" y="189"/>
                    </a:lnTo>
                    <a:lnTo>
                      <a:pt x="33" y="189"/>
                    </a:lnTo>
                    <a:lnTo>
                      <a:pt x="33" y="192"/>
                    </a:lnTo>
                    <a:lnTo>
                      <a:pt x="38" y="194"/>
                    </a:lnTo>
                    <a:lnTo>
                      <a:pt x="35" y="194"/>
                    </a:lnTo>
                    <a:lnTo>
                      <a:pt x="35" y="196"/>
                    </a:lnTo>
                    <a:lnTo>
                      <a:pt x="33" y="194"/>
                    </a:lnTo>
                    <a:lnTo>
                      <a:pt x="33" y="192"/>
                    </a:lnTo>
                    <a:lnTo>
                      <a:pt x="28" y="194"/>
                    </a:lnTo>
                    <a:lnTo>
                      <a:pt x="28" y="196"/>
                    </a:lnTo>
                    <a:lnTo>
                      <a:pt x="26" y="199"/>
                    </a:lnTo>
                    <a:lnTo>
                      <a:pt x="26" y="196"/>
                    </a:lnTo>
                    <a:lnTo>
                      <a:pt x="24" y="199"/>
                    </a:lnTo>
                    <a:lnTo>
                      <a:pt x="21" y="196"/>
                    </a:lnTo>
                    <a:lnTo>
                      <a:pt x="19" y="196"/>
                    </a:lnTo>
                    <a:lnTo>
                      <a:pt x="16" y="196"/>
                    </a:lnTo>
                    <a:lnTo>
                      <a:pt x="16" y="201"/>
                    </a:lnTo>
                    <a:lnTo>
                      <a:pt x="14" y="201"/>
                    </a:lnTo>
                    <a:lnTo>
                      <a:pt x="12" y="203"/>
                    </a:lnTo>
                    <a:lnTo>
                      <a:pt x="12" y="206"/>
                    </a:lnTo>
                    <a:lnTo>
                      <a:pt x="2" y="211"/>
                    </a:lnTo>
                    <a:lnTo>
                      <a:pt x="2" y="215"/>
                    </a:lnTo>
                    <a:lnTo>
                      <a:pt x="2" y="222"/>
                    </a:lnTo>
                    <a:lnTo>
                      <a:pt x="0" y="227"/>
                    </a:lnTo>
                    <a:lnTo>
                      <a:pt x="5" y="237"/>
                    </a:lnTo>
                    <a:lnTo>
                      <a:pt x="7" y="237"/>
                    </a:lnTo>
                    <a:lnTo>
                      <a:pt x="9" y="232"/>
                    </a:lnTo>
                    <a:lnTo>
                      <a:pt x="12" y="227"/>
                    </a:lnTo>
                    <a:lnTo>
                      <a:pt x="12" y="234"/>
                    </a:lnTo>
                    <a:lnTo>
                      <a:pt x="14" y="229"/>
                    </a:lnTo>
                    <a:lnTo>
                      <a:pt x="12" y="218"/>
                    </a:lnTo>
                    <a:lnTo>
                      <a:pt x="14" y="215"/>
                    </a:lnTo>
                    <a:lnTo>
                      <a:pt x="14" y="237"/>
                    </a:lnTo>
                    <a:lnTo>
                      <a:pt x="19" y="237"/>
                    </a:lnTo>
                    <a:lnTo>
                      <a:pt x="21" y="239"/>
                    </a:lnTo>
                    <a:lnTo>
                      <a:pt x="26" y="239"/>
                    </a:lnTo>
                    <a:lnTo>
                      <a:pt x="26" y="234"/>
                    </a:lnTo>
                    <a:lnTo>
                      <a:pt x="26" y="229"/>
                    </a:lnTo>
                    <a:lnTo>
                      <a:pt x="26" y="234"/>
                    </a:lnTo>
                    <a:lnTo>
                      <a:pt x="31" y="237"/>
                    </a:lnTo>
                    <a:lnTo>
                      <a:pt x="33" y="239"/>
                    </a:lnTo>
                    <a:lnTo>
                      <a:pt x="35" y="239"/>
                    </a:lnTo>
                    <a:lnTo>
                      <a:pt x="35" y="234"/>
                    </a:lnTo>
                    <a:lnTo>
                      <a:pt x="40" y="232"/>
                    </a:lnTo>
                    <a:lnTo>
                      <a:pt x="40" y="227"/>
                    </a:lnTo>
                    <a:lnTo>
                      <a:pt x="40" y="229"/>
                    </a:lnTo>
                    <a:lnTo>
                      <a:pt x="40" y="232"/>
                    </a:lnTo>
                    <a:lnTo>
                      <a:pt x="40" y="234"/>
                    </a:lnTo>
                    <a:lnTo>
                      <a:pt x="50" y="244"/>
                    </a:lnTo>
                    <a:lnTo>
                      <a:pt x="54" y="244"/>
                    </a:lnTo>
                    <a:lnTo>
                      <a:pt x="57" y="246"/>
                    </a:lnTo>
                    <a:lnTo>
                      <a:pt x="66" y="244"/>
                    </a:lnTo>
                    <a:lnTo>
                      <a:pt x="59" y="234"/>
                    </a:lnTo>
                    <a:lnTo>
                      <a:pt x="59" y="229"/>
                    </a:lnTo>
                    <a:lnTo>
                      <a:pt x="61" y="237"/>
                    </a:lnTo>
                    <a:lnTo>
                      <a:pt x="66" y="237"/>
                    </a:lnTo>
                    <a:lnTo>
                      <a:pt x="71" y="232"/>
                    </a:lnTo>
                    <a:lnTo>
                      <a:pt x="71" y="225"/>
                    </a:lnTo>
                    <a:lnTo>
                      <a:pt x="76" y="234"/>
                    </a:lnTo>
                    <a:lnTo>
                      <a:pt x="80" y="237"/>
                    </a:lnTo>
                    <a:lnTo>
                      <a:pt x="83" y="234"/>
                    </a:lnTo>
                    <a:lnTo>
                      <a:pt x="85" y="229"/>
                    </a:lnTo>
                    <a:lnTo>
                      <a:pt x="80" y="218"/>
                    </a:lnTo>
                    <a:lnTo>
                      <a:pt x="87" y="237"/>
                    </a:lnTo>
                    <a:lnTo>
                      <a:pt x="90" y="239"/>
                    </a:lnTo>
                    <a:lnTo>
                      <a:pt x="97" y="237"/>
                    </a:lnTo>
                    <a:lnTo>
                      <a:pt x="99" y="232"/>
                    </a:lnTo>
                    <a:lnTo>
                      <a:pt x="94" y="222"/>
                    </a:lnTo>
                    <a:lnTo>
                      <a:pt x="97" y="222"/>
                    </a:lnTo>
                    <a:lnTo>
                      <a:pt x="99" y="225"/>
                    </a:lnTo>
                    <a:lnTo>
                      <a:pt x="102" y="229"/>
                    </a:lnTo>
                    <a:lnTo>
                      <a:pt x="102" y="232"/>
                    </a:lnTo>
                    <a:lnTo>
                      <a:pt x="106" y="234"/>
                    </a:lnTo>
                    <a:lnTo>
                      <a:pt x="111" y="232"/>
                    </a:lnTo>
                    <a:lnTo>
                      <a:pt x="113" y="232"/>
                    </a:lnTo>
                    <a:lnTo>
                      <a:pt x="116" y="237"/>
                    </a:lnTo>
                    <a:lnTo>
                      <a:pt x="116" y="239"/>
                    </a:lnTo>
                    <a:lnTo>
                      <a:pt x="113" y="246"/>
                    </a:lnTo>
                    <a:lnTo>
                      <a:pt x="113" y="248"/>
                    </a:lnTo>
                    <a:lnTo>
                      <a:pt x="113" y="251"/>
                    </a:lnTo>
                    <a:lnTo>
                      <a:pt x="132" y="244"/>
                    </a:lnTo>
                    <a:lnTo>
                      <a:pt x="142" y="229"/>
                    </a:lnTo>
                    <a:lnTo>
                      <a:pt x="142" y="237"/>
                    </a:lnTo>
                    <a:lnTo>
                      <a:pt x="149" y="232"/>
                    </a:lnTo>
                    <a:lnTo>
                      <a:pt x="149" y="227"/>
                    </a:lnTo>
                    <a:lnTo>
                      <a:pt x="153" y="227"/>
                    </a:lnTo>
                    <a:lnTo>
                      <a:pt x="153" y="208"/>
                    </a:lnTo>
                    <a:lnTo>
                      <a:pt x="151" y="203"/>
                    </a:lnTo>
                    <a:lnTo>
                      <a:pt x="146" y="206"/>
                    </a:lnTo>
                    <a:lnTo>
                      <a:pt x="142" y="213"/>
                    </a:lnTo>
                    <a:lnTo>
                      <a:pt x="139" y="213"/>
                    </a:lnTo>
                    <a:lnTo>
                      <a:pt x="139" y="208"/>
                    </a:lnTo>
                    <a:lnTo>
                      <a:pt x="135" y="206"/>
                    </a:lnTo>
                    <a:lnTo>
                      <a:pt x="135" y="203"/>
                    </a:lnTo>
                    <a:lnTo>
                      <a:pt x="139" y="201"/>
                    </a:lnTo>
                    <a:lnTo>
                      <a:pt x="142" y="199"/>
                    </a:lnTo>
                    <a:lnTo>
                      <a:pt x="139" y="192"/>
                    </a:lnTo>
                    <a:lnTo>
                      <a:pt x="135" y="192"/>
                    </a:lnTo>
                    <a:lnTo>
                      <a:pt x="130" y="192"/>
                    </a:lnTo>
                    <a:lnTo>
                      <a:pt x="125" y="199"/>
                    </a:lnTo>
                    <a:lnTo>
                      <a:pt x="123" y="199"/>
                    </a:lnTo>
                    <a:lnTo>
                      <a:pt x="125" y="194"/>
                    </a:lnTo>
                    <a:lnTo>
                      <a:pt x="125" y="192"/>
                    </a:lnTo>
                    <a:lnTo>
                      <a:pt x="116" y="189"/>
                    </a:lnTo>
                    <a:lnTo>
                      <a:pt x="111" y="192"/>
                    </a:lnTo>
                    <a:lnTo>
                      <a:pt x="104" y="199"/>
                    </a:lnTo>
                    <a:lnTo>
                      <a:pt x="102" y="192"/>
                    </a:lnTo>
                    <a:lnTo>
                      <a:pt x="102" y="189"/>
                    </a:lnTo>
                    <a:lnTo>
                      <a:pt x="104" y="189"/>
                    </a:lnTo>
                    <a:lnTo>
                      <a:pt x="111" y="187"/>
                    </a:lnTo>
                    <a:lnTo>
                      <a:pt x="111" y="185"/>
                    </a:lnTo>
                    <a:lnTo>
                      <a:pt x="106" y="182"/>
                    </a:lnTo>
                    <a:lnTo>
                      <a:pt x="106" y="177"/>
                    </a:lnTo>
                    <a:lnTo>
                      <a:pt x="106" y="175"/>
                    </a:lnTo>
                    <a:lnTo>
                      <a:pt x="113" y="182"/>
                    </a:lnTo>
                    <a:lnTo>
                      <a:pt x="120" y="187"/>
                    </a:lnTo>
                    <a:lnTo>
                      <a:pt x="139" y="187"/>
                    </a:lnTo>
                    <a:lnTo>
                      <a:pt x="142" y="185"/>
                    </a:lnTo>
                    <a:lnTo>
                      <a:pt x="144" y="185"/>
                    </a:lnTo>
                    <a:lnTo>
                      <a:pt x="144" y="187"/>
                    </a:lnTo>
                    <a:lnTo>
                      <a:pt x="151" y="182"/>
                    </a:lnTo>
                    <a:lnTo>
                      <a:pt x="153" y="175"/>
                    </a:lnTo>
                    <a:lnTo>
                      <a:pt x="153" y="173"/>
                    </a:lnTo>
                    <a:lnTo>
                      <a:pt x="153" y="170"/>
                    </a:lnTo>
                    <a:lnTo>
                      <a:pt x="158" y="168"/>
                    </a:lnTo>
                    <a:lnTo>
                      <a:pt x="158" y="166"/>
                    </a:lnTo>
                    <a:lnTo>
                      <a:pt x="153" y="163"/>
                    </a:lnTo>
                    <a:lnTo>
                      <a:pt x="153" y="161"/>
                    </a:lnTo>
                    <a:lnTo>
                      <a:pt x="153" y="159"/>
                    </a:lnTo>
                    <a:lnTo>
                      <a:pt x="153" y="154"/>
                    </a:lnTo>
                    <a:lnTo>
                      <a:pt x="151" y="152"/>
                    </a:lnTo>
                    <a:lnTo>
                      <a:pt x="151" y="149"/>
                    </a:lnTo>
                    <a:lnTo>
                      <a:pt x="151" y="147"/>
                    </a:lnTo>
                    <a:lnTo>
                      <a:pt x="151" y="144"/>
                    </a:lnTo>
                    <a:lnTo>
                      <a:pt x="153" y="147"/>
                    </a:lnTo>
                    <a:lnTo>
                      <a:pt x="165" y="147"/>
                    </a:lnTo>
                    <a:lnTo>
                      <a:pt x="165" y="149"/>
                    </a:lnTo>
                    <a:lnTo>
                      <a:pt x="172" y="147"/>
                    </a:lnTo>
                    <a:lnTo>
                      <a:pt x="177" y="142"/>
                    </a:lnTo>
                    <a:lnTo>
                      <a:pt x="179" y="144"/>
                    </a:lnTo>
                    <a:lnTo>
                      <a:pt x="182" y="147"/>
                    </a:lnTo>
                    <a:lnTo>
                      <a:pt x="184" y="140"/>
                    </a:lnTo>
                    <a:lnTo>
                      <a:pt x="187" y="135"/>
                    </a:lnTo>
                    <a:lnTo>
                      <a:pt x="168" y="130"/>
                    </a:lnTo>
                    <a:lnTo>
                      <a:pt x="172" y="128"/>
                    </a:lnTo>
                    <a:lnTo>
                      <a:pt x="177" y="128"/>
                    </a:lnTo>
                    <a:lnTo>
                      <a:pt x="184" y="130"/>
                    </a:lnTo>
                    <a:lnTo>
                      <a:pt x="189" y="123"/>
                    </a:lnTo>
                    <a:lnTo>
                      <a:pt x="194" y="123"/>
                    </a:lnTo>
                    <a:lnTo>
                      <a:pt x="194" y="121"/>
                    </a:lnTo>
                    <a:lnTo>
                      <a:pt x="191" y="116"/>
                    </a:lnTo>
                    <a:lnTo>
                      <a:pt x="189" y="114"/>
                    </a:lnTo>
                    <a:lnTo>
                      <a:pt x="182" y="114"/>
                    </a:lnTo>
                    <a:lnTo>
                      <a:pt x="179" y="111"/>
                    </a:lnTo>
                    <a:lnTo>
                      <a:pt x="175" y="109"/>
                    </a:lnTo>
                    <a:lnTo>
                      <a:pt x="177" y="109"/>
                    </a:lnTo>
                    <a:lnTo>
                      <a:pt x="191" y="109"/>
                    </a:lnTo>
                    <a:lnTo>
                      <a:pt x="194" y="107"/>
                    </a:lnTo>
                    <a:lnTo>
                      <a:pt x="196" y="104"/>
                    </a:lnTo>
                    <a:lnTo>
                      <a:pt x="198" y="102"/>
                    </a:lnTo>
                    <a:lnTo>
                      <a:pt x="196" y="100"/>
                    </a:lnTo>
                    <a:lnTo>
                      <a:pt x="196" y="97"/>
                    </a:lnTo>
                    <a:lnTo>
                      <a:pt x="198" y="95"/>
                    </a:lnTo>
                    <a:lnTo>
                      <a:pt x="196" y="85"/>
                    </a:lnTo>
                    <a:lnTo>
                      <a:pt x="194" y="83"/>
                    </a:lnTo>
                    <a:lnTo>
                      <a:pt x="187" y="81"/>
                    </a:lnTo>
                    <a:lnTo>
                      <a:pt x="177" y="83"/>
                    </a:lnTo>
                    <a:lnTo>
                      <a:pt x="177" y="81"/>
                    </a:lnTo>
                    <a:lnTo>
                      <a:pt x="182" y="81"/>
                    </a:lnTo>
                    <a:lnTo>
                      <a:pt x="184" y="78"/>
                    </a:lnTo>
                    <a:lnTo>
                      <a:pt x="184" y="76"/>
                    </a:lnTo>
                    <a:lnTo>
                      <a:pt x="182" y="74"/>
                    </a:lnTo>
                    <a:lnTo>
                      <a:pt x="165" y="76"/>
                    </a:lnTo>
                    <a:lnTo>
                      <a:pt x="161" y="78"/>
                    </a:lnTo>
                    <a:lnTo>
                      <a:pt x="158" y="81"/>
                    </a:lnTo>
                    <a:lnTo>
                      <a:pt x="161" y="74"/>
                    </a:lnTo>
                    <a:lnTo>
                      <a:pt x="158" y="74"/>
                    </a:lnTo>
                    <a:lnTo>
                      <a:pt x="156" y="71"/>
                    </a:lnTo>
                    <a:lnTo>
                      <a:pt x="163" y="74"/>
                    </a:lnTo>
                    <a:lnTo>
                      <a:pt x="172" y="69"/>
                    </a:lnTo>
                    <a:lnTo>
                      <a:pt x="179" y="71"/>
                    </a:lnTo>
                    <a:lnTo>
                      <a:pt x="179" y="69"/>
                    </a:lnTo>
                    <a:lnTo>
                      <a:pt x="175" y="66"/>
                    </a:lnTo>
                    <a:lnTo>
                      <a:pt x="158" y="66"/>
                    </a:lnTo>
                    <a:lnTo>
                      <a:pt x="156" y="64"/>
                    </a:lnTo>
                    <a:lnTo>
                      <a:pt x="161" y="62"/>
                    </a:lnTo>
                    <a:lnTo>
                      <a:pt x="170" y="62"/>
                    </a:lnTo>
                    <a:lnTo>
                      <a:pt x="172" y="59"/>
                    </a:lnTo>
                    <a:lnTo>
                      <a:pt x="182" y="62"/>
                    </a:lnTo>
                    <a:lnTo>
                      <a:pt x="182" y="64"/>
                    </a:lnTo>
                    <a:lnTo>
                      <a:pt x="182" y="69"/>
                    </a:lnTo>
                    <a:lnTo>
                      <a:pt x="184" y="71"/>
                    </a:lnTo>
                    <a:lnTo>
                      <a:pt x="187" y="71"/>
                    </a:lnTo>
                    <a:lnTo>
                      <a:pt x="198" y="74"/>
                    </a:lnTo>
                    <a:lnTo>
                      <a:pt x="201" y="74"/>
                    </a:lnTo>
                    <a:lnTo>
                      <a:pt x="201" y="71"/>
                    </a:lnTo>
                    <a:lnTo>
                      <a:pt x="201" y="66"/>
                    </a:lnTo>
                    <a:lnTo>
                      <a:pt x="198" y="64"/>
                    </a:lnTo>
                    <a:lnTo>
                      <a:pt x="201" y="59"/>
                    </a:lnTo>
                    <a:lnTo>
                      <a:pt x="198" y="57"/>
                    </a:lnTo>
                    <a:lnTo>
                      <a:pt x="182" y="57"/>
                    </a:lnTo>
                    <a:lnTo>
                      <a:pt x="161" y="59"/>
                    </a:lnTo>
                    <a:lnTo>
                      <a:pt x="163" y="57"/>
                    </a:lnTo>
                    <a:lnTo>
                      <a:pt x="158" y="55"/>
                    </a:lnTo>
                    <a:lnTo>
                      <a:pt x="156" y="52"/>
                    </a:lnTo>
                    <a:lnTo>
                      <a:pt x="161" y="52"/>
                    </a:lnTo>
                    <a:lnTo>
                      <a:pt x="165" y="52"/>
                    </a:lnTo>
                    <a:lnTo>
                      <a:pt x="165" y="45"/>
                    </a:lnTo>
                    <a:lnTo>
                      <a:pt x="163" y="45"/>
                    </a:lnTo>
                    <a:lnTo>
                      <a:pt x="165" y="45"/>
                    </a:lnTo>
                    <a:lnTo>
                      <a:pt x="168" y="50"/>
                    </a:lnTo>
                    <a:lnTo>
                      <a:pt x="170" y="50"/>
                    </a:lnTo>
                    <a:lnTo>
                      <a:pt x="182" y="52"/>
                    </a:lnTo>
                    <a:lnTo>
                      <a:pt x="182" y="50"/>
                    </a:lnTo>
                    <a:lnTo>
                      <a:pt x="179" y="48"/>
                    </a:lnTo>
                    <a:lnTo>
                      <a:pt x="179" y="45"/>
                    </a:lnTo>
                    <a:lnTo>
                      <a:pt x="168" y="43"/>
                    </a:lnTo>
                    <a:lnTo>
                      <a:pt x="165" y="38"/>
                    </a:lnTo>
                    <a:lnTo>
                      <a:pt x="168" y="38"/>
                    </a:lnTo>
                    <a:lnTo>
                      <a:pt x="175" y="40"/>
                    </a:lnTo>
                    <a:lnTo>
                      <a:pt x="184" y="48"/>
                    </a:lnTo>
                    <a:lnTo>
                      <a:pt x="191" y="48"/>
                    </a:lnTo>
                    <a:lnTo>
                      <a:pt x="194" y="45"/>
                    </a:lnTo>
                    <a:lnTo>
                      <a:pt x="194" y="43"/>
                    </a:lnTo>
                    <a:lnTo>
                      <a:pt x="196" y="43"/>
                    </a:lnTo>
                    <a:lnTo>
                      <a:pt x="203" y="45"/>
                    </a:lnTo>
                    <a:lnTo>
                      <a:pt x="205" y="40"/>
                    </a:lnTo>
                    <a:lnTo>
                      <a:pt x="205" y="38"/>
                    </a:lnTo>
                    <a:lnTo>
                      <a:pt x="208" y="36"/>
                    </a:lnTo>
                    <a:lnTo>
                      <a:pt x="208" y="40"/>
                    </a:lnTo>
                    <a:lnTo>
                      <a:pt x="213" y="38"/>
                    </a:lnTo>
                    <a:lnTo>
                      <a:pt x="213" y="36"/>
                    </a:lnTo>
                    <a:lnTo>
                      <a:pt x="210" y="24"/>
                    </a:lnTo>
                    <a:lnTo>
                      <a:pt x="196" y="22"/>
                    </a:lnTo>
                    <a:lnTo>
                      <a:pt x="198" y="17"/>
                    </a:lnTo>
                    <a:lnTo>
                      <a:pt x="203" y="17"/>
                    </a:lnTo>
                    <a:lnTo>
                      <a:pt x="208" y="19"/>
                    </a:lnTo>
                    <a:lnTo>
                      <a:pt x="215" y="19"/>
                    </a:lnTo>
                    <a:lnTo>
                      <a:pt x="215" y="24"/>
                    </a:lnTo>
                    <a:lnTo>
                      <a:pt x="215" y="26"/>
                    </a:lnTo>
                    <a:lnTo>
                      <a:pt x="217" y="29"/>
                    </a:lnTo>
                    <a:lnTo>
                      <a:pt x="222" y="29"/>
                    </a:lnTo>
                    <a:lnTo>
                      <a:pt x="227" y="26"/>
                    </a:lnTo>
                    <a:lnTo>
                      <a:pt x="231" y="26"/>
                    </a:lnTo>
                    <a:lnTo>
                      <a:pt x="234" y="26"/>
                    </a:lnTo>
                    <a:lnTo>
                      <a:pt x="239" y="24"/>
                    </a:lnTo>
                    <a:lnTo>
                      <a:pt x="243" y="15"/>
                    </a:lnTo>
                    <a:lnTo>
                      <a:pt x="241" y="15"/>
                    </a:lnTo>
                    <a:lnTo>
                      <a:pt x="236" y="15"/>
                    </a:lnTo>
                    <a:lnTo>
                      <a:pt x="239" y="12"/>
                    </a:lnTo>
                    <a:lnTo>
                      <a:pt x="241" y="7"/>
                    </a:lnTo>
                    <a:lnTo>
                      <a:pt x="246" y="5"/>
                    </a:lnTo>
                    <a:lnTo>
                      <a:pt x="248" y="0"/>
                    </a:lnTo>
                    <a:lnTo>
                      <a:pt x="97" y="0"/>
                    </a:lnTo>
                    <a:lnTo>
                      <a:pt x="106" y="7"/>
                    </a:lnTo>
                    <a:lnTo>
                      <a:pt x="106" y="10"/>
                    </a:lnTo>
                    <a:lnTo>
                      <a:pt x="104" y="10"/>
                    </a:lnTo>
                    <a:lnTo>
                      <a:pt x="104" y="12"/>
                    </a:lnTo>
                    <a:lnTo>
                      <a:pt x="106" y="22"/>
                    </a:lnTo>
                    <a:lnTo>
                      <a:pt x="106" y="24"/>
                    </a:lnTo>
                    <a:lnTo>
                      <a:pt x="106" y="26"/>
                    </a:lnTo>
                    <a:lnTo>
                      <a:pt x="113" y="26"/>
                    </a:lnTo>
                    <a:lnTo>
                      <a:pt x="116" y="31"/>
                    </a:lnTo>
                    <a:lnTo>
                      <a:pt x="125" y="26"/>
                    </a:lnTo>
                    <a:lnTo>
                      <a:pt x="127" y="26"/>
                    </a:lnTo>
                    <a:lnTo>
                      <a:pt x="127" y="29"/>
                    </a:lnTo>
                    <a:lnTo>
                      <a:pt x="127" y="31"/>
                    </a:lnTo>
                    <a:lnTo>
                      <a:pt x="125" y="31"/>
                    </a:lnTo>
                    <a:lnTo>
                      <a:pt x="118" y="33"/>
                    </a:lnTo>
                    <a:lnTo>
                      <a:pt x="116" y="36"/>
                    </a:lnTo>
                    <a:lnTo>
                      <a:pt x="118" y="38"/>
                    </a:lnTo>
                    <a:lnTo>
                      <a:pt x="116" y="38"/>
                    </a:lnTo>
                    <a:lnTo>
                      <a:pt x="109" y="33"/>
                    </a:lnTo>
                    <a:lnTo>
                      <a:pt x="106" y="33"/>
                    </a:lnTo>
                    <a:lnTo>
                      <a:pt x="104" y="36"/>
                    </a:lnTo>
                    <a:lnTo>
                      <a:pt x="102" y="29"/>
                    </a:lnTo>
                    <a:lnTo>
                      <a:pt x="99" y="22"/>
                    </a:lnTo>
                    <a:lnTo>
                      <a:pt x="99" y="17"/>
                    </a:lnTo>
                    <a:lnTo>
                      <a:pt x="87" y="0"/>
                    </a:lnTo>
                    <a:lnTo>
                      <a:pt x="45" y="0"/>
                    </a:lnTo>
                    <a:lnTo>
                      <a:pt x="54" y="5"/>
                    </a:lnTo>
                    <a:lnTo>
                      <a:pt x="57" y="7"/>
                    </a:lnTo>
                    <a:close/>
                  </a:path>
                </a:pathLst>
              </a:custGeom>
              <a:grpFill/>
              <a:ln w="9525">
                <a:noFill/>
                <a:round/>
                <a:headEnd/>
                <a:tailEnd/>
              </a:ln>
            </p:spPr>
            <p:txBody>
              <a:bodyPr/>
              <a:lstStyle/>
              <a:p>
                <a:pPr>
                  <a:defRPr/>
                </a:pPr>
                <a:endParaRPr lang="en-US" sz="1200" kern="0">
                  <a:solidFill>
                    <a:srgbClr val="0096D6"/>
                  </a:solidFill>
                </a:endParaRPr>
              </a:p>
            </p:txBody>
          </p:sp>
          <p:sp>
            <p:nvSpPr>
              <p:cNvPr id="2318" name="Freeform 1295"/>
              <p:cNvSpPr>
                <a:spLocks/>
              </p:cNvSpPr>
              <p:nvPr/>
            </p:nvSpPr>
            <p:spPr bwMode="auto">
              <a:xfrm>
                <a:off x="1732" y="996"/>
                <a:ext cx="7" cy="7"/>
              </a:xfrm>
              <a:custGeom>
                <a:avLst/>
                <a:gdLst>
                  <a:gd name="T0" fmla="*/ 0 w 7"/>
                  <a:gd name="T1" fmla="*/ 3 h 7"/>
                  <a:gd name="T2" fmla="*/ 0 w 7"/>
                  <a:gd name="T3" fmla="*/ 5 h 7"/>
                  <a:gd name="T4" fmla="*/ 7 w 7"/>
                  <a:gd name="T5" fmla="*/ 7 h 7"/>
                  <a:gd name="T6" fmla="*/ 0 w 7"/>
                  <a:gd name="T7" fmla="*/ 0 h 7"/>
                  <a:gd name="T8" fmla="*/ 0 w 7"/>
                  <a:gd name="T9" fmla="*/ 3 h 7"/>
                  <a:gd name="T10" fmla="*/ 0 w 7"/>
                  <a:gd name="T11" fmla="*/ 3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3"/>
                    </a:moveTo>
                    <a:lnTo>
                      <a:pt x="0" y="5"/>
                    </a:lnTo>
                    <a:lnTo>
                      <a:pt x="7" y="7"/>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319" name="Freeform 1296"/>
              <p:cNvSpPr>
                <a:spLocks/>
              </p:cNvSpPr>
              <p:nvPr/>
            </p:nvSpPr>
            <p:spPr bwMode="auto">
              <a:xfrm>
                <a:off x="1732" y="989"/>
                <a:ext cx="0" cy="7"/>
              </a:xfrm>
              <a:custGeom>
                <a:avLst/>
                <a:gdLst>
                  <a:gd name="T0" fmla="*/ 2 h 7"/>
                  <a:gd name="T1" fmla="*/ 0 h 7"/>
                  <a:gd name="T2" fmla="*/ 5 h 7"/>
                  <a:gd name="T3" fmla="*/ 7 h 7"/>
                  <a:gd name="T4" fmla="*/ 5 h 7"/>
                  <a:gd name="T5" fmla="*/ 2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5"/>
                    </a:lnTo>
                    <a:lnTo>
                      <a:pt x="0" y="7"/>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320" name="Freeform 1297"/>
              <p:cNvSpPr>
                <a:spLocks/>
              </p:cNvSpPr>
              <p:nvPr/>
            </p:nvSpPr>
            <p:spPr bwMode="auto">
              <a:xfrm>
                <a:off x="1819" y="1698"/>
                <a:ext cx="8" cy="9"/>
              </a:xfrm>
              <a:custGeom>
                <a:avLst/>
                <a:gdLst>
                  <a:gd name="T0" fmla="*/ 0 w 8"/>
                  <a:gd name="T1" fmla="*/ 9 h 9"/>
                  <a:gd name="T2" fmla="*/ 0 w 8"/>
                  <a:gd name="T3" fmla="*/ 7 h 9"/>
                  <a:gd name="T4" fmla="*/ 5 w 8"/>
                  <a:gd name="T5" fmla="*/ 4 h 9"/>
                  <a:gd name="T6" fmla="*/ 8 w 8"/>
                  <a:gd name="T7" fmla="*/ 0 h 9"/>
                  <a:gd name="T8" fmla="*/ 8 w 8"/>
                  <a:gd name="T9" fmla="*/ 0 h 9"/>
                  <a:gd name="T10" fmla="*/ 8 w 8"/>
                  <a:gd name="T11" fmla="*/ 0 h 9"/>
                  <a:gd name="T12" fmla="*/ 8 w 8"/>
                  <a:gd name="T13" fmla="*/ 2 h 9"/>
                  <a:gd name="T14" fmla="*/ 5 w 8"/>
                  <a:gd name="T15" fmla="*/ 4 h 9"/>
                  <a:gd name="T16" fmla="*/ 5 w 8"/>
                  <a:gd name="T17" fmla="*/ 4 h 9"/>
                  <a:gd name="T18" fmla="*/ 5 w 8"/>
                  <a:gd name="T19" fmla="*/ 4 h 9"/>
                  <a:gd name="T20" fmla="*/ 3 w 8"/>
                  <a:gd name="T21" fmla="*/ 4 h 9"/>
                  <a:gd name="T22" fmla="*/ 3 w 8"/>
                  <a:gd name="T23" fmla="*/ 4 h 9"/>
                  <a:gd name="T24" fmla="*/ 3 w 8"/>
                  <a:gd name="T25" fmla="*/ 4 h 9"/>
                  <a:gd name="T26" fmla="*/ 3 w 8"/>
                  <a:gd name="T27" fmla="*/ 4 h 9"/>
                  <a:gd name="T28" fmla="*/ 3 w 8"/>
                  <a:gd name="T29" fmla="*/ 4 h 9"/>
                  <a:gd name="T30" fmla="*/ 3 w 8"/>
                  <a:gd name="T31" fmla="*/ 4 h 9"/>
                  <a:gd name="T32" fmla="*/ 3 w 8"/>
                  <a:gd name="T33" fmla="*/ 4 h 9"/>
                  <a:gd name="T34" fmla="*/ 0 w 8"/>
                  <a:gd name="T35" fmla="*/ 4 h 9"/>
                  <a:gd name="T36" fmla="*/ 0 w 8"/>
                  <a:gd name="T37" fmla="*/ 4 h 9"/>
                  <a:gd name="T38" fmla="*/ 0 w 8"/>
                  <a:gd name="T39" fmla="*/ 7 h 9"/>
                  <a:gd name="T40" fmla="*/ 0 w 8"/>
                  <a:gd name="T41" fmla="*/ 7 h 9"/>
                  <a:gd name="T42" fmla="*/ 0 w 8"/>
                  <a:gd name="T43" fmla="*/ 7 h 9"/>
                  <a:gd name="T44" fmla="*/ 0 w 8"/>
                  <a:gd name="T45" fmla="*/ 7 h 9"/>
                  <a:gd name="T46" fmla="*/ 0 w 8"/>
                  <a:gd name="T47" fmla="*/ 9 h 9"/>
                  <a:gd name="T48" fmla="*/ 0 w 8"/>
                  <a:gd name="T49" fmla="*/ 9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9"/>
                  <a:gd name="T77" fmla="*/ 8 w 8"/>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9">
                    <a:moveTo>
                      <a:pt x="0" y="9"/>
                    </a:moveTo>
                    <a:lnTo>
                      <a:pt x="0" y="7"/>
                    </a:lnTo>
                    <a:lnTo>
                      <a:pt x="5" y="4"/>
                    </a:lnTo>
                    <a:lnTo>
                      <a:pt x="8" y="0"/>
                    </a:lnTo>
                    <a:lnTo>
                      <a:pt x="8" y="2"/>
                    </a:lnTo>
                    <a:lnTo>
                      <a:pt x="5" y="4"/>
                    </a:lnTo>
                    <a:lnTo>
                      <a:pt x="3" y="4"/>
                    </a:lnTo>
                    <a:lnTo>
                      <a:pt x="0" y="4"/>
                    </a:lnTo>
                    <a:lnTo>
                      <a:pt x="0" y="7"/>
                    </a:lnTo>
                    <a:lnTo>
                      <a:pt x="0" y="9"/>
                    </a:lnTo>
                    <a:close/>
                  </a:path>
                </a:pathLst>
              </a:custGeom>
              <a:grpFill/>
              <a:ln w="9525">
                <a:noFill/>
                <a:round/>
                <a:headEnd/>
                <a:tailEnd/>
              </a:ln>
            </p:spPr>
            <p:txBody>
              <a:bodyPr/>
              <a:lstStyle/>
              <a:p>
                <a:pPr>
                  <a:defRPr/>
                </a:pPr>
                <a:endParaRPr lang="en-US" sz="1200" kern="0">
                  <a:solidFill>
                    <a:srgbClr val="0096D6"/>
                  </a:solidFill>
                </a:endParaRPr>
              </a:p>
            </p:txBody>
          </p:sp>
          <p:sp>
            <p:nvSpPr>
              <p:cNvPr id="2321" name="Freeform 1298"/>
              <p:cNvSpPr>
                <a:spLocks/>
              </p:cNvSpPr>
              <p:nvPr/>
            </p:nvSpPr>
            <p:spPr bwMode="auto">
              <a:xfrm>
                <a:off x="1819" y="1698"/>
                <a:ext cx="8" cy="9"/>
              </a:xfrm>
              <a:custGeom>
                <a:avLst/>
                <a:gdLst>
                  <a:gd name="T0" fmla="*/ 0 w 8"/>
                  <a:gd name="T1" fmla="*/ 9 h 9"/>
                  <a:gd name="T2" fmla="*/ 0 w 8"/>
                  <a:gd name="T3" fmla="*/ 7 h 9"/>
                  <a:gd name="T4" fmla="*/ 5 w 8"/>
                  <a:gd name="T5" fmla="*/ 4 h 9"/>
                  <a:gd name="T6" fmla="*/ 8 w 8"/>
                  <a:gd name="T7" fmla="*/ 0 h 9"/>
                  <a:gd name="T8" fmla="*/ 8 w 8"/>
                  <a:gd name="T9" fmla="*/ 0 h 9"/>
                  <a:gd name="T10" fmla="*/ 8 w 8"/>
                  <a:gd name="T11" fmla="*/ 0 h 9"/>
                  <a:gd name="T12" fmla="*/ 8 w 8"/>
                  <a:gd name="T13" fmla="*/ 2 h 9"/>
                  <a:gd name="T14" fmla="*/ 5 w 8"/>
                  <a:gd name="T15" fmla="*/ 4 h 9"/>
                  <a:gd name="T16" fmla="*/ 5 w 8"/>
                  <a:gd name="T17" fmla="*/ 4 h 9"/>
                  <a:gd name="T18" fmla="*/ 5 w 8"/>
                  <a:gd name="T19" fmla="*/ 4 h 9"/>
                  <a:gd name="T20" fmla="*/ 3 w 8"/>
                  <a:gd name="T21" fmla="*/ 4 h 9"/>
                  <a:gd name="T22" fmla="*/ 3 w 8"/>
                  <a:gd name="T23" fmla="*/ 4 h 9"/>
                  <a:gd name="T24" fmla="*/ 3 w 8"/>
                  <a:gd name="T25" fmla="*/ 4 h 9"/>
                  <a:gd name="T26" fmla="*/ 3 w 8"/>
                  <a:gd name="T27" fmla="*/ 4 h 9"/>
                  <a:gd name="T28" fmla="*/ 3 w 8"/>
                  <a:gd name="T29" fmla="*/ 4 h 9"/>
                  <a:gd name="T30" fmla="*/ 3 w 8"/>
                  <a:gd name="T31" fmla="*/ 4 h 9"/>
                  <a:gd name="T32" fmla="*/ 3 w 8"/>
                  <a:gd name="T33" fmla="*/ 4 h 9"/>
                  <a:gd name="T34" fmla="*/ 0 w 8"/>
                  <a:gd name="T35" fmla="*/ 4 h 9"/>
                  <a:gd name="T36" fmla="*/ 0 w 8"/>
                  <a:gd name="T37" fmla="*/ 4 h 9"/>
                  <a:gd name="T38" fmla="*/ 0 w 8"/>
                  <a:gd name="T39" fmla="*/ 7 h 9"/>
                  <a:gd name="T40" fmla="*/ 0 w 8"/>
                  <a:gd name="T41" fmla="*/ 7 h 9"/>
                  <a:gd name="T42" fmla="*/ 0 w 8"/>
                  <a:gd name="T43" fmla="*/ 7 h 9"/>
                  <a:gd name="T44" fmla="*/ 0 w 8"/>
                  <a:gd name="T45" fmla="*/ 7 h 9"/>
                  <a:gd name="T46" fmla="*/ 0 w 8"/>
                  <a:gd name="T47" fmla="*/ 9 h 9"/>
                  <a:gd name="T48" fmla="*/ 0 w 8"/>
                  <a:gd name="T49" fmla="*/ 9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9"/>
                  <a:gd name="T77" fmla="*/ 8 w 8"/>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9">
                    <a:moveTo>
                      <a:pt x="0" y="9"/>
                    </a:moveTo>
                    <a:lnTo>
                      <a:pt x="0" y="7"/>
                    </a:lnTo>
                    <a:lnTo>
                      <a:pt x="5" y="4"/>
                    </a:lnTo>
                    <a:lnTo>
                      <a:pt x="8" y="0"/>
                    </a:lnTo>
                    <a:lnTo>
                      <a:pt x="8" y="2"/>
                    </a:lnTo>
                    <a:lnTo>
                      <a:pt x="5" y="4"/>
                    </a:lnTo>
                    <a:lnTo>
                      <a:pt x="3" y="4"/>
                    </a:lnTo>
                    <a:lnTo>
                      <a:pt x="0" y="4"/>
                    </a:lnTo>
                    <a:lnTo>
                      <a:pt x="0" y="7"/>
                    </a:lnTo>
                    <a:lnTo>
                      <a:pt x="0" y="9"/>
                    </a:lnTo>
                  </a:path>
                </a:pathLst>
              </a:custGeom>
              <a:grpFill/>
              <a:ln w="9525">
                <a:noFill/>
                <a:round/>
                <a:headEnd/>
                <a:tailEnd/>
              </a:ln>
            </p:spPr>
            <p:txBody>
              <a:bodyPr/>
              <a:lstStyle/>
              <a:p>
                <a:pPr>
                  <a:defRPr/>
                </a:pPr>
                <a:endParaRPr lang="en-US" sz="1200" kern="0">
                  <a:solidFill>
                    <a:srgbClr val="0096D6"/>
                  </a:solidFill>
                </a:endParaRPr>
              </a:p>
            </p:txBody>
          </p:sp>
          <p:sp>
            <p:nvSpPr>
              <p:cNvPr id="2322" name="Freeform 1299"/>
              <p:cNvSpPr>
                <a:spLocks/>
              </p:cNvSpPr>
              <p:nvPr/>
            </p:nvSpPr>
            <p:spPr bwMode="auto">
              <a:xfrm>
                <a:off x="1819" y="1695"/>
                <a:ext cx="17" cy="22"/>
              </a:xfrm>
              <a:custGeom>
                <a:avLst/>
                <a:gdLst>
                  <a:gd name="T0" fmla="*/ 15 w 17"/>
                  <a:gd name="T1" fmla="*/ 10 h 22"/>
                  <a:gd name="T2" fmla="*/ 17 w 17"/>
                  <a:gd name="T3" fmla="*/ 7 h 22"/>
                  <a:gd name="T4" fmla="*/ 15 w 17"/>
                  <a:gd name="T5" fmla="*/ 7 h 22"/>
                  <a:gd name="T6" fmla="*/ 15 w 17"/>
                  <a:gd name="T7" fmla="*/ 7 h 22"/>
                  <a:gd name="T8" fmla="*/ 15 w 17"/>
                  <a:gd name="T9" fmla="*/ 5 h 22"/>
                  <a:gd name="T10" fmla="*/ 15 w 17"/>
                  <a:gd name="T11" fmla="*/ 5 h 22"/>
                  <a:gd name="T12" fmla="*/ 15 w 17"/>
                  <a:gd name="T13" fmla="*/ 5 h 22"/>
                  <a:gd name="T14" fmla="*/ 12 w 17"/>
                  <a:gd name="T15" fmla="*/ 3 h 22"/>
                  <a:gd name="T16" fmla="*/ 12 w 17"/>
                  <a:gd name="T17" fmla="*/ 3 h 22"/>
                  <a:gd name="T18" fmla="*/ 12 w 17"/>
                  <a:gd name="T19" fmla="*/ 3 h 22"/>
                  <a:gd name="T20" fmla="*/ 12 w 17"/>
                  <a:gd name="T21" fmla="*/ 0 h 22"/>
                  <a:gd name="T22" fmla="*/ 10 w 17"/>
                  <a:gd name="T23" fmla="*/ 10 h 22"/>
                  <a:gd name="T24" fmla="*/ 8 w 17"/>
                  <a:gd name="T25" fmla="*/ 12 h 22"/>
                  <a:gd name="T26" fmla="*/ 8 w 17"/>
                  <a:gd name="T27" fmla="*/ 12 h 22"/>
                  <a:gd name="T28" fmla="*/ 8 w 17"/>
                  <a:gd name="T29" fmla="*/ 12 h 22"/>
                  <a:gd name="T30" fmla="*/ 8 w 17"/>
                  <a:gd name="T31" fmla="*/ 7 h 22"/>
                  <a:gd name="T32" fmla="*/ 10 w 17"/>
                  <a:gd name="T33" fmla="*/ 5 h 22"/>
                  <a:gd name="T34" fmla="*/ 8 w 17"/>
                  <a:gd name="T35" fmla="*/ 3 h 22"/>
                  <a:gd name="T36" fmla="*/ 8 w 17"/>
                  <a:gd name="T37" fmla="*/ 5 h 22"/>
                  <a:gd name="T38" fmla="*/ 5 w 17"/>
                  <a:gd name="T39" fmla="*/ 10 h 22"/>
                  <a:gd name="T40" fmla="*/ 0 w 17"/>
                  <a:gd name="T41" fmla="*/ 17 h 22"/>
                  <a:gd name="T42" fmla="*/ 0 w 17"/>
                  <a:gd name="T43" fmla="*/ 19 h 22"/>
                  <a:gd name="T44" fmla="*/ 3 w 17"/>
                  <a:gd name="T45" fmla="*/ 19 h 22"/>
                  <a:gd name="T46" fmla="*/ 3 w 17"/>
                  <a:gd name="T47" fmla="*/ 19 h 22"/>
                  <a:gd name="T48" fmla="*/ 3 w 17"/>
                  <a:gd name="T49" fmla="*/ 19 h 22"/>
                  <a:gd name="T50" fmla="*/ 8 w 17"/>
                  <a:gd name="T51" fmla="*/ 12 h 22"/>
                  <a:gd name="T52" fmla="*/ 8 w 17"/>
                  <a:gd name="T53" fmla="*/ 12 h 22"/>
                  <a:gd name="T54" fmla="*/ 5 w 17"/>
                  <a:gd name="T55" fmla="*/ 22 h 22"/>
                  <a:gd name="T56" fmla="*/ 8 w 17"/>
                  <a:gd name="T57" fmla="*/ 17 h 22"/>
                  <a:gd name="T58" fmla="*/ 8 w 17"/>
                  <a:gd name="T59" fmla="*/ 19 h 22"/>
                  <a:gd name="T60" fmla="*/ 8 w 17"/>
                  <a:gd name="T61" fmla="*/ 19 h 22"/>
                  <a:gd name="T62" fmla="*/ 8 w 17"/>
                  <a:gd name="T63" fmla="*/ 19 h 22"/>
                  <a:gd name="T64" fmla="*/ 12 w 17"/>
                  <a:gd name="T65" fmla="*/ 10 h 22"/>
                  <a:gd name="T66" fmla="*/ 10 w 17"/>
                  <a:gd name="T67" fmla="*/ 19 h 22"/>
                  <a:gd name="T68" fmla="*/ 15 w 17"/>
                  <a:gd name="T69" fmla="*/ 10 h 22"/>
                  <a:gd name="T70" fmla="*/ 15 w 17"/>
                  <a:gd name="T71" fmla="*/ 10 h 22"/>
                  <a:gd name="T72" fmla="*/ 15 w 17"/>
                  <a:gd name="T73" fmla="*/ 7 h 22"/>
                  <a:gd name="T74" fmla="*/ 15 w 17"/>
                  <a:gd name="T75" fmla="*/ 7 h 22"/>
                  <a:gd name="T76" fmla="*/ 15 w 17"/>
                  <a:gd name="T77" fmla="*/ 7 h 22"/>
                  <a:gd name="T78" fmla="*/ 15 w 17"/>
                  <a:gd name="T79" fmla="*/ 7 h 22"/>
                  <a:gd name="T80" fmla="*/ 12 w 17"/>
                  <a:gd name="T81" fmla="*/ 17 h 22"/>
                  <a:gd name="T82" fmla="*/ 12 w 17"/>
                  <a:gd name="T83" fmla="*/ 19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2"/>
                  <a:gd name="T128" fmla="*/ 17 w 17"/>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2">
                    <a:moveTo>
                      <a:pt x="12" y="17"/>
                    </a:moveTo>
                    <a:lnTo>
                      <a:pt x="15" y="10"/>
                    </a:lnTo>
                    <a:lnTo>
                      <a:pt x="17" y="7"/>
                    </a:lnTo>
                    <a:lnTo>
                      <a:pt x="15" y="7"/>
                    </a:lnTo>
                    <a:lnTo>
                      <a:pt x="15" y="5"/>
                    </a:lnTo>
                    <a:lnTo>
                      <a:pt x="12" y="5"/>
                    </a:lnTo>
                    <a:lnTo>
                      <a:pt x="12" y="3"/>
                    </a:lnTo>
                    <a:lnTo>
                      <a:pt x="12" y="0"/>
                    </a:lnTo>
                    <a:lnTo>
                      <a:pt x="10" y="0"/>
                    </a:lnTo>
                    <a:lnTo>
                      <a:pt x="10" y="10"/>
                    </a:lnTo>
                    <a:lnTo>
                      <a:pt x="8" y="12"/>
                    </a:lnTo>
                    <a:lnTo>
                      <a:pt x="8" y="10"/>
                    </a:lnTo>
                    <a:lnTo>
                      <a:pt x="8" y="7"/>
                    </a:lnTo>
                    <a:lnTo>
                      <a:pt x="10" y="5"/>
                    </a:lnTo>
                    <a:lnTo>
                      <a:pt x="10" y="3"/>
                    </a:lnTo>
                    <a:lnTo>
                      <a:pt x="8" y="3"/>
                    </a:lnTo>
                    <a:lnTo>
                      <a:pt x="8" y="5"/>
                    </a:lnTo>
                    <a:lnTo>
                      <a:pt x="8" y="7"/>
                    </a:lnTo>
                    <a:lnTo>
                      <a:pt x="5" y="10"/>
                    </a:lnTo>
                    <a:lnTo>
                      <a:pt x="5" y="12"/>
                    </a:lnTo>
                    <a:lnTo>
                      <a:pt x="0" y="17"/>
                    </a:lnTo>
                    <a:lnTo>
                      <a:pt x="0" y="19"/>
                    </a:lnTo>
                    <a:lnTo>
                      <a:pt x="0" y="17"/>
                    </a:lnTo>
                    <a:lnTo>
                      <a:pt x="3" y="19"/>
                    </a:lnTo>
                    <a:lnTo>
                      <a:pt x="8" y="12"/>
                    </a:lnTo>
                    <a:lnTo>
                      <a:pt x="5" y="22"/>
                    </a:lnTo>
                    <a:lnTo>
                      <a:pt x="5" y="19"/>
                    </a:lnTo>
                    <a:lnTo>
                      <a:pt x="8" y="17"/>
                    </a:lnTo>
                    <a:lnTo>
                      <a:pt x="8" y="19"/>
                    </a:lnTo>
                    <a:lnTo>
                      <a:pt x="12" y="10"/>
                    </a:lnTo>
                    <a:lnTo>
                      <a:pt x="12" y="12"/>
                    </a:lnTo>
                    <a:lnTo>
                      <a:pt x="10" y="19"/>
                    </a:lnTo>
                    <a:lnTo>
                      <a:pt x="15" y="10"/>
                    </a:lnTo>
                    <a:lnTo>
                      <a:pt x="12" y="10"/>
                    </a:lnTo>
                    <a:lnTo>
                      <a:pt x="15" y="7"/>
                    </a:lnTo>
                    <a:lnTo>
                      <a:pt x="12" y="17"/>
                    </a:lnTo>
                    <a:lnTo>
                      <a:pt x="12" y="19"/>
                    </a:lnTo>
                    <a:lnTo>
                      <a:pt x="12" y="17"/>
                    </a:lnTo>
                    <a:close/>
                  </a:path>
                </a:pathLst>
              </a:custGeom>
              <a:grpFill/>
              <a:ln w="9525">
                <a:noFill/>
                <a:round/>
                <a:headEnd/>
                <a:tailEnd/>
              </a:ln>
            </p:spPr>
            <p:txBody>
              <a:bodyPr/>
              <a:lstStyle/>
              <a:p>
                <a:pPr>
                  <a:defRPr/>
                </a:pPr>
                <a:endParaRPr lang="en-US" sz="1200" kern="0">
                  <a:solidFill>
                    <a:srgbClr val="0096D6"/>
                  </a:solidFill>
                </a:endParaRPr>
              </a:p>
            </p:txBody>
          </p:sp>
          <p:sp>
            <p:nvSpPr>
              <p:cNvPr id="2323" name="Freeform 1300"/>
              <p:cNvSpPr>
                <a:spLocks/>
              </p:cNvSpPr>
              <p:nvPr/>
            </p:nvSpPr>
            <p:spPr bwMode="auto">
              <a:xfrm>
                <a:off x="1819" y="1695"/>
                <a:ext cx="17" cy="22"/>
              </a:xfrm>
              <a:custGeom>
                <a:avLst/>
                <a:gdLst>
                  <a:gd name="T0" fmla="*/ 15 w 17"/>
                  <a:gd name="T1" fmla="*/ 10 h 22"/>
                  <a:gd name="T2" fmla="*/ 17 w 17"/>
                  <a:gd name="T3" fmla="*/ 7 h 22"/>
                  <a:gd name="T4" fmla="*/ 15 w 17"/>
                  <a:gd name="T5" fmla="*/ 7 h 22"/>
                  <a:gd name="T6" fmla="*/ 15 w 17"/>
                  <a:gd name="T7" fmla="*/ 7 h 22"/>
                  <a:gd name="T8" fmla="*/ 15 w 17"/>
                  <a:gd name="T9" fmla="*/ 5 h 22"/>
                  <a:gd name="T10" fmla="*/ 15 w 17"/>
                  <a:gd name="T11" fmla="*/ 5 h 22"/>
                  <a:gd name="T12" fmla="*/ 15 w 17"/>
                  <a:gd name="T13" fmla="*/ 5 h 22"/>
                  <a:gd name="T14" fmla="*/ 12 w 17"/>
                  <a:gd name="T15" fmla="*/ 3 h 22"/>
                  <a:gd name="T16" fmla="*/ 12 w 17"/>
                  <a:gd name="T17" fmla="*/ 3 h 22"/>
                  <a:gd name="T18" fmla="*/ 12 w 17"/>
                  <a:gd name="T19" fmla="*/ 3 h 22"/>
                  <a:gd name="T20" fmla="*/ 12 w 17"/>
                  <a:gd name="T21" fmla="*/ 0 h 22"/>
                  <a:gd name="T22" fmla="*/ 10 w 17"/>
                  <a:gd name="T23" fmla="*/ 10 h 22"/>
                  <a:gd name="T24" fmla="*/ 8 w 17"/>
                  <a:gd name="T25" fmla="*/ 12 h 22"/>
                  <a:gd name="T26" fmla="*/ 8 w 17"/>
                  <a:gd name="T27" fmla="*/ 12 h 22"/>
                  <a:gd name="T28" fmla="*/ 8 w 17"/>
                  <a:gd name="T29" fmla="*/ 12 h 22"/>
                  <a:gd name="T30" fmla="*/ 8 w 17"/>
                  <a:gd name="T31" fmla="*/ 7 h 22"/>
                  <a:gd name="T32" fmla="*/ 10 w 17"/>
                  <a:gd name="T33" fmla="*/ 5 h 22"/>
                  <a:gd name="T34" fmla="*/ 8 w 17"/>
                  <a:gd name="T35" fmla="*/ 3 h 22"/>
                  <a:gd name="T36" fmla="*/ 8 w 17"/>
                  <a:gd name="T37" fmla="*/ 5 h 22"/>
                  <a:gd name="T38" fmla="*/ 5 w 17"/>
                  <a:gd name="T39" fmla="*/ 10 h 22"/>
                  <a:gd name="T40" fmla="*/ 0 w 17"/>
                  <a:gd name="T41" fmla="*/ 17 h 22"/>
                  <a:gd name="T42" fmla="*/ 0 w 17"/>
                  <a:gd name="T43" fmla="*/ 19 h 22"/>
                  <a:gd name="T44" fmla="*/ 3 w 17"/>
                  <a:gd name="T45" fmla="*/ 19 h 22"/>
                  <a:gd name="T46" fmla="*/ 3 w 17"/>
                  <a:gd name="T47" fmla="*/ 19 h 22"/>
                  <a:gd name="T48" fmla="*/ 3 w 17"/>
                  <a:gd name="T49" fmla="*/ 19 h 22"/>
                  <a:gd name="T50" fmla="*/ 8 w 17"/>
                  <a:gd name="T51" fmla="*/ 12 h 22"/>
                  <a:gd name="T52" fmla="*/ 8 w 17"/>
                  <a:gd name="T53" fmla="*/ 12 h 22"/>
                  <a:gd name="T54" fmla="*/ 5 w 17"/>
                  <a:gd name="T55" fmla="*/ 22 h 22"/>
                  <a:gd name="T56" fmla="*/ 8 w 17"/>
                  <a:gd name="T57" fmla="*/ 17 h 22"/>
                  <a:gd name="T58" fmla="*/ 8 w 17"/>
                  <a:gd name="T59" fmla="*/ 19 h 22"/>
                  <a:gd name="T60" fmla="*/ 8 w 17"/>
                  <a:gd name="T61" fmla="*/ 19 h 22"/>
                  <a:gd name="T62" fmla="*/ 8 w 17"/>
                  <a:gd name="T63" fmla="*/ 19 h 22"/>
                  <a:gd name="T64" fmla="*/ 12 w 17"/>
                  <a:gd name="T65" fmla="*/ 10 h 22"/>
                  <a:gd name="T66" fmla="*/ 10 w 17"/>
                  <a:gd name="T67" fmla="*/ 19 h 22"/>
                  <a:gd name="T68" fmla="*/ 15 w 17"/>
                  <a:gd name="T69" fmla="*/ 10 h 22"/>
                  <a:gd name="T70" fmla="*/ 15 w 17"/>
                  <a:gd name="T71" fmla="*/ 10 h 22"/>
                  <a:gd name="T72" fmla="*/ 15 w 17"/>
                  <a:gd name="T73" fmla="*/ 7 h 22"/>
                  <a:gd name="T74" fmla="*/ 15 w 17"/>
                  <a:gd name="T75" fmla="*/ 7 h 22"/>
                  <a:gd name="T76" fmla="*/ 15 w 17"/>
                  <a:gd name="T77" fmla="*/ 7 h 22"/>
                  <a:gd name="T78" fmla="*/ 15 w 17"/>
                  <a:gd name="T79" fmla="*/ 7 h 22"/>
                  <a:gd name="T80" fmla="*/ 12 w 17"/>
                  <a:gd name="T81" fmla="*/ 17 h 22"/>
                  <a:gd name="T82" fmla="*/ 12 w 17"/>
                  <a:gd name="T83" fmla="*/ 19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2"/>
                  <a:gd name="T128" fmla="*/ 17 w 17"/>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2">
                    <a:moveTo>
                      <a:pt x="12" y="17"/>
                    </a:moveTo>
                    <a:lnTo>
                      <a:pt x="15" y="10"/>
                    </a:lnTo>
                    <a:lnTo>
                      <a:pt x="17" y="7"/>
                    </a:lnTo>
                    <a:lnTo>
                      <a:pt x="15" y="7"/>
                    </a:lnTo>
                    <a:lnTo>
                      <a:pt x="15" y="5"/>
                    </a:lnTo>
                    <a:lnTo>
                      <a:pt x="12" y="5"/>
                    </a:lnTo>
                    <a:lnTo>
                      <a:pt x="12" y="3"/>
                    </a:lnTo>
                    <a:lnTo>
                      <a:pt x="12" y="0"/>
                    </a:lnTo>
                    <a:lnTo>
                      <a:pt x="10" y="0"/>
                    </a:lnTo>
                    <a:lnTo>
                      <a:pt x="10" y="10"/>
                    </a:lnTo>
                    <a:lnTo>
                      <a:pt x="8" y="12"/>
                    </a:lnTo>
                    <a:lnTo>
                      <a:pt x="8" y="10"/>
                    </a:lnTo>
                    <a:lnTo>
                      <a:pt x="8" y="7"/>
                    </a:lnTo>
                    <a:lnTo>
                      <a:pt x="10" y="5"/>
                    </a:lnTo>
                    <a:lnTo>
                      <a:pt x="10" y="3"/>
                    </a:lnTo>
                    <a:lnTo>
                      <a:pt x="8" y="3"/>
                    </a:lnTo>
                    <a:lnTo>
                      <a:pt x="8" y="5"/>
                    </a:lnTo>
                    <a:lnTo>
                      <a:pt x="8" y="7"/>
                    </a:lnTo>
                    <a:lnTo>
                      <a:pt x="5" y="10"/>
                    </a:lnTo>
                    <a:lnTo>
                      <a:pt x="5" y="12"/>
                    </a:lnTo>
                    <a:lnTo>
                      <a:pt x="0" y="17"/>
                    </a:lnTo>
                    <a:lnTo>
                      <a:pt x="0" y="19"/>
                    </a:lnTo>
                    <a:lnTo>
                      <a:pt x="0" y="17"/>
                    </a:lnTo>
                    <a:lnTo>
                      <a:pt x="3" y="19"/>
                    </a:lnTo>
                    <a:lnTo>
                      <a:pt x="8" y="12"/>
                    </a:lnTo>
                    <a:lnTo>
                      <a:pt x="5" y="22"/>
                    </a:lnTo>
                    <a:lnTo>
                      <a:pt x="5" y="19"/>
                    </a:lnTo>
                    <a:lnTo>
                      <a:pt x="8" y="17"/>
                    </a:lnTo>
                    <a:lnTo>
                      <a:pt x="8" y="19"/>
                    </a:lnTo>
                    <a:lnTo>
                      <a:pt x="12" y="10"/>
                    </a:lnTo>
                    <a:lnTo>
                      <a:pt x="12" y="12"/>
                    </a:lnTo>
                    <a:lnTo>
                      <a:pt x="10" y="19"/>
                    </a:lnTo>
                    <a:lnTo>
                      <a:pt x="15" y="10"/>
                    </a:lnTo>
                    <a:lnTo>
                      <a:pt x="12" y="10"/>
                    </a:lnTo>
                    <a:lnTo>
                      <a:pt x="15" y="7"/>
                    </a:lnTo>
                    <a:lnTo>
                      <a:pt x="12" y="17"/>
                    </a:lnTo>
                    <a:lnTo>
                      <a:pt x="12" y="19"/>
                    </a:lnTo>
                    <a:lnTo>
                      <a:pt x="12" y="17"/>
                    </a:lnTo>
                  </a:path>
                </a:pathLst>
              </a:custGeom>
              <a:grpFill/>
              <a:ln w="9525">
                <a:noFill/>
                <a:round/>
                <a:headEnd/>
                <a:tailEnd/>
              </a:ln>
            </p:spPr>
            <p:txBody>
              <a:bodyPr/>
              <a:lstStyle/>
              <a:p>
                <a:pPr>
                  <a:defRPr/>
                </a:pPr>
                <a:endParaRPr lang="en-US" sz="1200" kern="0">
                  <a:solidFill>
                    <a:srgbClr val="0096D6"/>
                  </a:solidFill>
                </a:endParaRPr>
              </a:p>
            </p:txBody>
          </p:sp>
          <p:sp>
            <p:nvSpPr>
              <p:cNvPr id="2324" name="Freeform 1301"/>
              <p:cNvSpPr>
                <a:spLocks/>
              </p:cNvSpPr>
              <p:nvPr/>
            </p:nvSpPr>
            <p:spPr bwMode="auto">
              <a:xfrm>
                <a:off x="1834" y="1700"/>
                <a:ext cx="4" cy="7"/>
              </a:xfrm>
              <a:custGeom>
                <a:avLst/>
                <a:gdLst>
                  <a:gd name="T0" fmla="*/ 2 w 4"/>
                  <a:gd name="T1" fmla="*/ 7 h 7"/>
                  <a:gd name="T2" fmla="*/ 2 w 4"/>
                  <a:gd name="T3" fmla="*/ 7 h 7"/>
                  <a:gd name="T4" fmla="*/ 2 w 4"/>
                  <a:gd name="T5" fmla="*/ 7 h 7"/>
                  <a:gd name="T6" fmla="*/ 2 w 4"/>
                  <a:gd name="T7" fmla="*/ 7 h 7"/>
                  <a:gd name="T8" fmla="*/ 2 w 4"/>
                  <a:gd name="T9" fmla="*/ 7 h 7"/>
                  <a:gd name="T10" fmla="*/ 4 w 4"/>
                  <a:gd name="T11" fmla="*/ 7 h 7"/>
                  <a:gd name="T12" fmla="*/ 4 w 4"/>
                  <a:gd name="T13" fmla="*/ 7 h 7"/>
                  <a:gd name="T14" fmla="*/ 4 w 4"/>
                  <a:gd name="T15" fmla="*/ 7 h 7"/>
                  <a:gd name="T16" fmla="*/ 4 w 4"/>
                  <a:gd name="T17" fmla="*/ 5 h 7"/>
                  <a:gd name="T18" fmla="*/ 4 w 4"/>
                  <a:gd name="T19" fmla="*/ 5 h 7"/>
                  <a:gd name="T20" fmla="*/ 4 w 4"/>
                  <a:gd name="T21" fmla="*/ 5 h 7"/>
                  <a:gd name="T22" fmla="*/ 4 w 4"/>
                  <a:gd name="T23" fmla="*/ 5 h 7"/>
                  <a:gd name="T24" fmla="*/ 4 w 4"/>
                  <a:gd name="T25" fmla="*/ 5 h 7"/>
                  <a:gd name="T26" fmla="*/ 4 w 4"/>
                  <a:gd name="T27" fmla="*/ 0 h 7"/>
                  <a:gd name="T28" fmla="*/ 4 w 4"/>
                  <a:gd name="T29" fmla="*/ 0 h 7"/>
                  <a:gd name="T30" fmla="*/ 4 w 4"/>
                  <a:gd name="T31" fmla="*/ 0 h 7"/>
                  <a:gd name="T32" fmla="*/ 2 w 4"/>
                  <a:gd name="T33" fmla="*/ 0 h 7"/>
                  <a:gd name="T34" fmla="*/ 2 w 4"/>
                  <a:gd name="T35" fmla="*/ 2 h 7"/>
                  <a:gd name="T36" fmla="*/ 2 w 4"/>
                  <a:gd name="T37" fmla="*/ 2 h 7"/>
                  <a:gd name="T38" fmla="*/ 2 w 4"/>
                  <a:gd name="T39" fmla="*/ 2 h 7"/>
                  <a:gd name="T40" fmla="*/ 2 w 4"/>
                  <a:gd name="T41" fmla="*/ 2 h 7"/>
                  <a:gd name="T42" fmla="*/ 2 w 4"/>
                  <a:gd name="T43" fmla="*/ 2 h 7"/>
                  <a:gd name="T44" fmla="*/ 2 w 4"/>
                  <a:gd name="T45" fmla="*/ 2 h 7"/>
                  <a:gd name="T46" fmla="*/ 2 w 4"/>
                  <a:gd name="T47" fmla="*/ 5 h 7"/>
                  <a:gd name="T48" fmla="*/ 2 w 4"/>
                  <a:gd name="T49" fmla="*/ 5 h 7"/>
                  <a:gd name="T50" fmla="*/ 2 w 4"/>
                  <a:gd name="T51" fmla="*/ 5 h 7"/>
                  <a:gd name="T52" fmla="*/ 0 w 4"/>
                  <a:gd name="T53" fmla="*/ 7 h 7"/>
                  <a:gd name="T54" fmla="*/ 0 w 4"/>
                  <a:gd name="T55" fmla="*/ 7 h 7"/>
                  <a:gd name="T56" fmla="*/ 2 w 4"/>
                  <a:gd name="T57" fmla="*/ 7 h 7"/>
                  <a:gd name="T58" fmla="*/ 2 w 4"/>
                  <a:gd name="T59" fmla="*/ 7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7"/>
                  <a:gd name="T92" fmla="*/ 4 w 4"/>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7">
                    <a:moveTo>
                      <a:pt x="2" y="7"/>
                    </a:moveTo>
                    <a:lnTo>
                      <a:pt x="2" y="7"/>
                    </a:lnTo>
                    <a:lnTo>
                      <a:pt x="4" y="7"/>
                    </a:lnTo>
                    <a:lnTo>
                      <a:pt x="4" y="5"/>
                    </a:lnTo>
                    <a:lnTo>
                      <a:pt x="4" y="0"/>
                    </a:lnTo>
                    <a:lnTo>
                      <a:pt x="2" y="0"/>
                    </a:lnTo>
                    <a:lnTo>
                      <a:pt x="2" y="2"/>
                    </a:lnTo>
                    <a:lnTo>
                      <a:pt x="2" y="5"/>
                    </a:lnTo>
                    <a:lnTo>
                      <a:pt x="0" y="7"/>
                    </a:lnTo>
                    <a:lnTo>
                      <a:pt x="2" y="7"/>
                    </a:lnTo>
                    <a:close/>
                  </a:path>
                </a:pathLst>
              </a:custGeom>
              <a:grpFill/>
              <a:ln w="9525">
                <a:noFill/>
                <a:round/>
                <a:headEnd/>
                <a:tailEnd/>
              </a:ln>
            </p:spPr>
            <p:txBody>
              <a:bodyPr/>
              <a:lstStyle/>
              <a:p>
                <a:pPr>
                  <a:defRPr/>
                </a:pPr>
                <a:endParaRPr lang="en-US" sz="1200" kern="0">
                  <a:solidFill>
                    <a:srgbClr val="0096D6"/>
                  </a:solidFill>
                </a:endParaRPr>
              </a:p>
            </p:txBody>
          </p:sp>
          <p:sp>
            <p:nvSpPr>
              <p:cNvPr id="2325" name="Freeform 1302"/>
              <p:cNvSpPr>
                <a:spLocks/>
              </p:cNvSpPr>
              <p:nvPr/>
            </p:nvSpPr>
            <p:spPr bwMode="auto">
              <a:xfrm>
                <a:off x="1834" y="1700"/>
                <a:ext cx="4" cy="7"/>
              </a:xfrm>
              <a:custGeom>
                <a:avLst/>
                <a:gdLst>
                  <a:gd name="T0" fmla="*/ 2 w 4"/>
                  <a:gd name="T1" fmla="*/ 7 h 7"/>
                  <a:gd name="T2" fmla="*/ 2 w 4"/>
                  <a:gd name="T3" fmla="*/ 7 h 7"/>
                  <a:gd name="T4" fmla="*/ 2 w 4"/>
                  <a:gd name="T5" fmla="*/ 7 h 7"/>
                  <a:gd name="T6" fmla="*/ 2 w 4"/>
                  <a:gd name="T7" fmla="*/ 7 h 7"/>
                  <a:gd name="T8" fmla="*/ 2 w 4"/>
                  <a:gd name="T9" fmla="*/ 7 h 7"/>
                  <a:gd name="T10" fmla="*/ 4 w 4"/>
                  <a:gd name="T11" fmla="*/ 7 h 7"/>
                  <a:gd name="T12" fmla="*/ 4 w 4"/>
                  <a:gd name="T13" fmla="*/ 7 h 7"/>
                  <a:gd name="T14" fmla="*/ 4 w 4"/>
                  <a:gd name="T15" fmla="*/ 7 h 7"/>
                  <a:gd name="T16" fmla="*/ 4 w 4"/>
                  <a:gd name="T17" fmla="*/ 5 h 7"/>
                  <a:gd name="T18" fmla="*/ 4 w 4"/>
                  <a:gd name="T19" fmla="*/ 5 h 7"/>
                  <a:gd name="T20" fmla="*/ 4 w 4"/>
                  <a:gd name="T21" fmla="*/ 5 h 7"/>
                  <a:gd name="T22" fmla="*/ 4 w 4"/>
                  <a:gd name="T23" fmla="*/ 5 h 7"/>
                  <a:gd name="T24" fmla="*/ 4 w 4"/>
                  <a:gd name="T25" fmla="*/ 5 h 7"/>
                  <a:gd name="T26" fmla="*/ 4 w 4"/>
                  <a:gd name="T27" fmla="*/ 0 h 7"/>
                  <a:gd name="T28" fmla="*/ 4 w 4"/>
                  <a:gd name="T29" fmla="*/ 0 h 7"/>
                  <a:gd name="T30" fmla="*/ 4 w 4"/>
                  <a:gd name="T31" fmla="*/ 0 h 7"/>
                  <a:gd name="T32" fmla="*/ 2 w 4"/>
                  <a:gd name="T33" fmla="*/ 0 h 7"/>
                  <a:gd name="T34" fmla="*/ 2 w 4"/>
                  <a:gd name="T35" fmla="*/ 2 h 7"/>
                  <a:gd name="T36" fmla="*/ 2 w 4"/>
                  <a:gd name="T37" fmla="*/ 2 h 7"/>
                  <a:gd name="T38" fmla="*/ 2 w 4"/>
                  <a:gd name="T39" fmla="*/ 2 h 7"/>
                  <a:gd name="T40" fmla="*/ 2 w 4"/>
                  <a:gd name="T41" fmla="*/ 2 h 7"/>
                  <a:gd name="T42" fmla="*/ 2 w 4"/>
                  <a:gd name="T43" fmla="*/ 2 h 7"/>
                  <a:gd name="T44" fmla="*/ 2 w 4"/>
                  <a:gd name="T45" fmla="*/ 2 h 7"/>
                  <a:gd name="T46" fmla="*/ 2 w 4"/>
                  <a:gd name="T47" fmla="*/ 5 h 7"/>
                  <a:gd name="T48" fmla="*/ 2 w 4"/>
                  <a:gd name="T49" fmla="*/ 5 h 7"/>
                  <a:gd name="T50" fmla="*/ 2 w 4"/>
                  <a:gd name="T51" fmla="*/ 5 h 7"/>
                  <a:gd name="T52" fmla="*/ 0 w 4"/>
                  <a:gd name="T53" fmla="*/ 7 h 7"/>
                  <a:gd name="T54" fmla="*/ 0 w 4"/>
                  <a:gd name="T55" fmla="*/ 7 h 7"/>
                  <a:gd name="T56" fmla="*/ 2 w 4"/>
                  <a:gd name="T57" fmla="*/ 7 h 7"/>
                  <a:gd name="T58" fmla="*/ 2 w 4"/>
                  <a:gd name="T59" fmla="*/ 7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7"/>
                  <a:gd name="T92" fmla="*/ 4 w 4"/>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7">
                    <a:moveTo>
                      <a:pt x="2" y="7"/>
                    </a:moveTo>
                    <a:lnTo>
                      <a:pt x="2" y="7"/>
                    </a:lnTo>
                    <a:lnTo>
                      <a:pt x="4" y="7"/>
                    </a:lnTo>
                    <a:lnTo>
                      <a:pt x="4" y="5"/>
                    </a:lnTo>
                    <a:lnTo>
                      <a:pt x="4" y="0"/>
                    </a:lnTo>
                    <a:lnTo>
                      <a:pt x="2" y="0"/>
                    </a:lnTo>
                    <a:lnTo>
                      <a:pt x="2" y="2"/>
                    </a:lnTo>
                    <a:lnTo>
                      <a:pt x="2" y="5"/>
                    </a:lnTo>
                    <a:lnTo>
                      <a:pt x="0" y="7"/>
                    </a:lnTo>
                    <a:lnTo>
                      <a:pt x="2" y="7"/>
                    </a:lnTo>
                  </a:path>
                </a:pathLst>
              </a:custGeom>
              <a:grpFill/>
              <a:ln w="9525">
                <a:noFill/>
                <a:round/>
                <a:headEnd/>
                <a:tailEnd/>
              </a:ln>
            </p:spPr>
            <p:txBody>
              <a:bodyPr/>
              <a:lstStyle/>
              <a:p>
                <a:pPr>
                  <a:defRPr/>
                </a:pPr>
                <a:endParaRPr lang="en-US" sz="1200" kern="0">
                  <a:solidFill>
                    <a:srgbClr val="0096D6"/>
                  </a:solidFill>
                </a:endParaRPr>
              </a:p>
            </p:txBody>
          </p:sp>
          <p:sp>
            <p:nvSpPr>
              <p:cNvPr id="2326" name="Freeform 1303"/>
              <p:cNvSpPr>
                <a:spLocks/>
              </p:cNvSpPr>
              <p:nvPr/>
            </p:nvSpPr>
            <p:spPr bwMode="auto">
              <a:xfrm>
                <a:off x="1612" y="1114"/>
                <a:ext cx="73" cy="100"/>
              </a:xfrm>
              <a:custGeom>
                <a:avLst/>
                <a:gdLst>
                  <a:gd name="T0" fmla="*/ 30 w 73"/>
                  <a:gd name="T1" fmla="*/ 0 h 100"/>
                  <a:gd name="T2" fmla="*/ 28 w 73"/>
                  <a:gd name="T3" fmla="*/ 0 h 100"/>
                  <a:gd name="T4" fmla="*/ 26 w 73"/>
                  <a:gd name="T5" fmla="*/ 5 h 100"/>
                  <a:gd name="T6" fmla="*/ 23 w 73"/>
                  <a:gd name="T7" fmla="*/ 0 h 100"/>
                  <a:gd name="T8" fmla="*/ 16 w 73"/>
                  <a:gd name="T9" fmla="*/ 5 h 100"/>
                  <a:gd name="T10" fmla="*/ 9 w 73"/>
                  <a:gd name="T11" fmla="*/ 7 h 100"/>
                  <a:gd name="T12" fmla="*/ 7 w 73"/>
                  <a:gd name="T13" fmla="*/ 12 h 100"/>
                  <a:gd name="T14" fmla="*/ 9 w 73"/>
                  <a:gd name="T15" fmla="*/ 17 h 100"/>
                  <a:gd name="T16" fmla="*/ 11 w 73"/>
                  <a:gd name="T17" fmla="*/ 17 h 100"/>
                  <a:gd name="T18" fmla="*/ 9 w 73"/>
                  <a:gd name="T19" fmla="*/ 17 h 100"/>
                  <a:gd name="T20" fmla="*/ 11 w 73"/>
                  <a:gd name="T21" fmla="*/ 24 h 100"/>
                  <a:gd name="T22" fmla="*/ 14 w 73"/>
                  <a:gd name="T23" fmla="*/ 24 h 100"/>
                  <a:gd name="T24" fmla="*/ 11 w 73"/>
                  <a:gd name="T25" fmla="*/ 26 h 100"/>
                  <a:gd name="T26" fmla="*/ 7 w 73"/>
                  <a:gd name="T27" fmla="*/ 19 h 100"/>
                  <a:gd name="T28" fmla="*/ 4 w 73"/>
                  <a:gd name="T29" fmla="*/ 19 h 100"/>
                  <a:gd name="T30" fmla="*/ 0 w 73"/>
                  <a:gd name="T31" fmla="*/ 24 h 100"/>
                  <a:gd name="T32" fmla="*/ 2 w 73"/>
                  <a:gd name="T33" fmla="*/ 26 h 100"/>
                  <a:gd name="T34" fmla="*/ 2 w 73"/>
                  <a:gd name="T35" fmla="*/ 29 h 100"/>
                  <a:gd name="T36" fmla="*/ 2 w 73"/>
                  <a:gd name="T37" fmla="*/ 31 h 100"/>
                  <a:gd name="T38" fmla="*/ 2 w 73"/>
                  <a:gd name="T39" fmla="*/ 40 h 100"/>
                  <a:gd name="T40" fmla="*/ 4 w 73"/>
                  <a:gd name="T41" fmla="*/ 50 h 100"/>
                  <a:gd name="T42" fmla="*/ 2 w 73"/>
                  <a:gd name="T43" fmla="*/ 52 h 100"/>
                  <a:gd name="T44" fmla="*/ 2 w 73"/>
                  <a:gd name="T45" fmla="*/ 59 h 100"/>
                  <a:gd name="T46" fmla="*/ 2 w 73"/>
                  <a:gd name="T47" fmla="*/ 64 h 100"/>
                  <a:gd name="T48" fmla="*/ 2 w 73"/>
                  <a:gd name="T49" fmla="*/ 69 h 100"/>
                  <a:gd name="T50" fmla="*/ 7 w 73"/>
                  <a:gd name="T51" fmla="*/ 71 h 100"/>
                  <a:gd name="T52" fmla="*/ 9 w 73"/>
                  <a:gd name="T53" fmla="*/ 78 h 100"/>
                  <a:gd name="T54" fmla="*/ 7 w 73"/>
                  <a:gd name="T55" fmla="*/ 90 h 100"/>
                  <a:gd name="T56" fmla="*/ 11 w 73"/>
                  <a:gd name="T57" fmla="*/ 92 h 100"/>
                  <a:gd name="T58" fmla="*/ 9 w 73"/>
                  <a:gd name="T59" fmla="*/ 95 h 100"/>
                  <a:gd name="T60" fmla="*/ 9 w 73"/>
                  <a:gd name="T61" fmla="*/ 100 h 100"/>
                  <a:gd name="T62" fmla="*/ 16 w 73"/>
                  <a:gd name="T63" fmla="*/ 100 h 100"/>
                  <a:gd name="T64" fmla="*/ 21 w 73"/>
                  <a:gd name="T65" fmla="*/ 100 h 100"/>
                  <a:gd name="T66" fmla="*/ 23 w 73"/>
                  <a:gd name="T67" fmla="*/ 97 h 100"/>
                  <a:gd name="T68" fmla="*/ 21 w 73"/>
                  <a:gd name="T69" fmla="*/ 97 h 100"/>
                  <a:gd name="T70" fmla="*/ 23 w 73"/>
                  <a:gd name="T71" fmla="*/ 95 h 100"/>
                  <a:gd name="T72" fmla="*/ 26 w 73"/>
                  <a:gd name="T73" fmla="*/ 85 h 100"/>
                  <a:gd name="T74" fmla="*/ 28 w 73"/>
                  <a:gd name="T75" fmla="*/ 83 h 100"/>
                  <a:gd name="T76" fmla="*/ 28 w 73"/>
                  <a:gd name="T77" fmla="*/ 71 h 100"/>
                  <a:gd name="T78" fmla="*/ 26 w 73"/>
                  <a:gd name="T79" fmla="*/ 66 h 100"/>
                  <a:gd name="T80" fmla="*/ 21 w 73"/>
                  <a:gd name="T81" fmla="*/ 66 h 100"/>
                  <a:gd name="T82" fmla="*/ 19 w 73"/>
                  <a:gd name="T83" fmla="*/ 69 h 100"/>
                  <a:gd name="T84" fmla="*/ 21 w 73"/>
                  <a:gd name="T85" fmla="*/ 64 h 100"/>
                  <a:gd name="T86" fmla="*/ 30 w 73"/>
                  <a:gd name="T87" fmla="*/ 64 h 100"/>
                  <a:gd name="T88" fmla="*/ 33 w 73"/>
                  <a:gd name="T89" fmla="*/ 64 h 100"/>
                  <a:gd name="T90" fmla="*/ 35 w 73"/>
                  <a:gd name="T91" fmla="*/ 66 h 100"/>
                  <a:gd name="T92" fmla="*/ 40 w 73"/>
                  <a:gd name="T93" fmla="*/ 66 h 100"/>
                  <a:gd name="T94" fmla="*/ 47 w 73"/>
                  <a:gd name="T95" fmla="*/ 69 h 100"/>
                  <a:gd name="T96" fmla="*/ 52 w 73"/>
                  <a:gd name="T97" fmla="*/ 62 h 100"/>
                  <a:gd name="T98" fmla="*/ 54 w 73"/>
                  <a:gd name="T99" fmla="*/ 57 h 100"/>
                  <a:gd name="T100" fmla="*/ 59 w 73"/>
                  <a:gd name="T101" fmla="*/ 48 h 100"/>
                  <a:gd name="T102" fmla="*/ 54 w 73"/>
                  <a:gd name="T103" fmla="*/ 45 h 100"/>
                  <a:gd name="T104" fmla="*/ 59 w 73"/>
                  <a:gd name="T105" fmla="*/ 43 h 100"/>
                  <a:gd name="T106" fmla="*/ 63 w 73"/>
                  <a:gd name="T107" fmla="*/ 29 h 100"/>
                  <a:gd name="T108" fmla="*/ 70 w 73"/>
                  <a:gd name="T109" fmla="*/ 17 h 100"/>
                  <a:gd name="T110" fmla="*/ 73 w 73"/>
                  <a:gd name="T111" fmla="*/ 17 h 100"/>
                  <a:gd name="T112" fmla="*/ 73 w 73"/>
                  <a:gd name="T113" fmla="*/ 12 h 100"/>
                  <a:gd name="T114" fmla="*/ 59 w 73"/>
                  <a:gd name="T115" fmla="*/ 7 h 100"/>
                  <a:gd name="T116" fmla="*/ 52 w 73"/>
                  <a:gd name="T117" fmla="*/ 7 h 100"/>
                  <a:gd name="T118" fmla="*/ 47 w 73"/>
                  <a:gd name="T119" fmla="*/ 10 h 100"/>
                  <a:gd name="T120" fmla="*/ 45 w 73"/>
                  <a:gd name="T121" fmla="*/ 7 h 100"/>
                  <a:gd name="T122" fmla="*/ 40 w 73"/>
                  <a:gd name="T123" fmla="*/ 5 h 100"/>
                  <a:gd name="T124" fmla="*/ 33 w 73"/>
                  <a:gd name="T125" fmla="*/ 0 h 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
                  <a:gd name="T190" fmla="*/ 0 h 100"/>
                  <a:gd name="T191" fmla="*/ 73 w 73"/>
                  <a:gd name="T192" fmla="*/ 100 h 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 h="100">
                    <a:moveTo>
                      <a:pt x="33" y="0"/>
                    </a:moveTo>
                    <a:lnTo>
                      <a:pt x="33" y="0"/>
                    </a:lnTo>
                    <a:lnTo>
                      <a:pt x="30" y="0"/>
                    </a:lnTo>
                    <a:lnTo>
                      <a:pt x="28" y="0"/>
                    </a:lnTo>
                    <a:lnTo>
                      <a:pt x="26" y="5"/>
                    </a:lnTo>
                    <a:lnTo>
                      <a:pt x="26" y="3"/>
                    </a:lnTo>
                    <a:lnTo>
                      <a:pt x="23" y="3"/>
                    </a:lnTo>
                    <a:lnTo>
                      <a:pt x="23" y="0"/>
                    </a:lnTo>
                    <a:lnTo>
                      <a:pt x="16" y="3"/>
                    </a:lnTo>
                    <a:lnTo>
                      <a:pt x="16" y="5"/>
                    </a:lnTo>
                    <a:lnTo>
                      <a:pt x="14" y="5"/>
                    </a:lnTo>
                    <a:lnTo>
                      <a:pt x="11" y="5"/>
                    </a:lnTo>
                    <a:lnTo>
                      <a:pt x="9" y="7"/>
                    </a:lnTo>
                    <a:lnTo>
                      <a:pt x="7" y="7"/>
                    </a:lnTo>
                    <a:lnTo>
                      <a:pt x="7" y="10"/>
                    </a:lnTo>
                    <a:lnTo>
                      <a:pt x="7" y="12"/>
                    </a:lnTo>
                    <a:lnTo>
                      <a:pt x="7" y="14"/>
                    </a:lnTo>
                    <a:lnTo>
                      <a:pt x="9" y="17"/>
                    </a:lnTo>
                    <a:lnTo>
                      <a:pt x="9" y="14"/>
                    </a:lnTo>
                    <a:lnTo>
                      <a:pt x="11" y="17"/>
                    </a:lnTo>
                    <a:lnTo>
                      <a:pt x="9" y="17"/>
                    </a:lnTo>
                    <a:lnTo>
                      <a:pt x="11" y="22"/>
                    </a:lnTo>
                    <a:lnTo>
                      <a:pt x="11" y="24"/>
                    </a:lnTo>
                    <a:lnTo>
                      <a:pt x="14" y="24"/>
                    </a:lnTo>
                    <a:lnTo>
                      <a:pt x="14" y="26"/>
                    </a:lnTo>
                    <a:lnTo>
                      <a:pt x="14" y="24"/>
                    </a:lnTo>
                    <a:lnTo>
                      <a:pt x="11" y="26"/>
                    </a:lnTo>
                    <a:lnTo>
                      <a:pt x="9" y="24"/>
                    </a:lnTo>
                    <a:lnTo>
                      <a:pt x="7" y="19"/>
                    </a:lnTo>
                    <a:lnTo>
                      <a:pt x="4" y="19"/>
                    </a:lnTo>
                    <a:lnTo>
                      <a:pt x="2" y="22"/>
                    </a:lnTo>
                    <a:lnTo>
                      <a:pt x="0" y="24"/>
                    </a:lnTo>
                    <a:lnTo>
                      <a:pt x="2" y="24"/>
                    </a:lnTo>
                    <a:lnTo>
                      <a:pt x="0" y="26"/>
                    </a:lnTo>
                    <a:lnTo>
                      <a:pt x="2" y="26"/>
                    </a:lnTo>
                    <a:lnTo>
                      <a:pt x="2" y="29"/>
                    </a:lnTo>
                    <a:lnTo>
                      <a:pt x="2" y="31"/>
                    </a:lnTo>
                    <a:lnTo>
                      <a:pt x="2" y="33"/>
                    </a:lnTo>
                    <a:lnTo>
                      <a:pt x="2" y="38"/>
                    </a:lnTo>
                    <a:lnTo>
                      <a:pt x="2" y="40"/>
                    </a:lnTo>
                    <a:lnTo>
                      <a:pt x="2" y="48"/>
                    </a:lnTo>
                    <a:lnTo>
                      <a:pt x="4" y="50"/>
                    </a:lnTo>
                    <a:lnTo>
                      <a:pt x="2" y="50"/>
                    </a:lnTo>
                    <a:lnTo>
                      <a:pt x="2" y="52"/>
                    </a:lnTo>
                    <a:lnTo>
                      <a:pt x="0" y="55"/>
                    </a:lnTo>
                    <a:lnTo>
                      <a:pt x="2" y="59"/>
                    </a:lnTo>
                    <a:lnTo>
                      <a:pt x="2" y="64"/>
                    </a:lnTo>
                    <a:lnTo>
                      <a:pt x="2" y="66"/>
                    </a:lnTo>
                    <a:lnTo>
                      <a:pt x="2" y="69"/>
                    </a:lnTo>
                    <a:lnTo>
                      <a:pt x="4" y="69"/>
                    </a:lnTo>
                    <a:lnTo>
                      <a:pt x="7" y="71"/>
                    </a:lnTo>
                    <a:lnTo>
                      <a:pt x="7" y="76"/>
                    </a:lnTo>
                    <a:lnTo>
                      <a:pt x="7" y="78"/>
                    </a:lnTo>
                    <a:lnTo>
                      <a:pt x="9" y="78"/>
                    </a:lnTo>
                    <a:lnTo>
                      <a:pt x="7" y="81"/>
                    </a:lnTo>
                    <a:lnTo>
                      <a:pt x="7" y="83"/>
                    </a:lnTo>
                    <a:lnTo>
                      <a:pt x="7" y="90"/>
                    </a:lnTo>
                    <a:lnTo>
                      <a:pt x="7" y="92"/>
                    </a:lnTo>
                    <a:lnTo>
                      <a:pt x="9" y="92"/>
                    </a:lnTo>
                    <a:lnTo>
                      <a:pt x="11" y="92"/>
                    </a:lnTo>
                    <a:lnTo>
                      <a:pt x="14" y="92"/>
                    </a:lnTo>
                    <a:lnTo>
                      <a:pt x="9" y="92"/>
                    </a:lnTo>
                    <a:lnTo>
                      <a:pt x="9" y="95"/>
                    </a:lnTo>
                    <a:lnTo>
                      <a:pt x="7" y="100"/>
                    </a:lnTo>
                    <a:lnTo>
                      <a:pt x="9" y="100"/>
                    </a:lnTo>
                    <a:lnTo>
                      <a:pt x="14" y="97"/>
                    </a:lnTo>
                    <a:lnTo>
                      <a:pt x="16" y="100"/>
                    </a:lnTo>
                    <a:lnTo>
                      <a:pt x="16" y="97"/>
                    </a:lnTo>
                    <a:lnTo>
                      <a:pt x="19" y="97"/>
                    </a:lnTo>
                    <a:lnTo>
                      <a:pt x="21" y="100"/>
                    </a:lnTo>
                    <a:lnTo>
                      <a:pt x="23" y="100"/>
                    </a:lnTo>
                    <a:lnTo>
                      <a:pt x="23" y="97"/>
                    </a:lnTo>
                    <a:lnTo>
                      <a:pt x="21" y="97"/>
                    </a:lnTo>
                    <a:lnTo>
                      <a:pt x="23" y="95"/>
                    </a:lnTo>
                    <a:lnTo>
                      <a:pt x="23" y="92"/>
                    </a:lnTo>
                    <a:lnTo>
                      <a:pt x="26" y="85"/>
                    </a:lnTo>
                    <a:lnTo>
                      <a:pt x="28" y="85"/>
                    </a:lnTo>
                    <a:lnTo>
                      <a:pt x="28" y="83"/>
                    </a:lnTo>
                    <a:lnTo>
                      <a:pt x="30" y="78"/>
                    </a:lnTo>
                    <a:lnTo>
                      <a:pt x="30" y="76"/>
                    </a:lnTo>
                    <a:lnTo>
                      <a:pt x="28" y="71"/>
                    </a:lnTo>
                    <a:lnTo>
                      <a:pt x="26" y="71"/>
                    </a:lnTo>
                    <a:lnTo>
                      <a:pt x="26" y="66"/>
                    </a:lnTo>
                    <a:lnTo>
                      <a:pt x="26" y="69"/>
                    </a:lnTo>
                    <a:lnTo>
                      <a:pt x="23" y="69"/>
                    </a:lnTo>
                    <a:lnTo>
                      <a:pt x="21" y="66"/>
                    </a:lnTo>
                    <a:lnTo>
                      <a:pt x="19" y="69"/>
                    </a:lnTo>
                    <a:lnTo>
                      <a:pt x="19" y="66"/>
                    </a:lnTo>
                    <a:lnTo>
                      <a:pt x="21" y="64"/>
                    </a:lnTo>
                    <a:lnTo>
                      <a:pt x="21" y="66"/>
                    </a:lnTo>
                    <a:lnTo>
                      <a:pt x="28" y="64"/>
                    </a:lnTo>
                    <a:lnTo>
                      <a:pt x="30" y="64"/>
                    </a:lnTo>
                    <a:lnTo>
                      <a:pt x="33" y="64"/>
                    </a:lnTo>
                    <a:lnTo>
                      <a:pt x="35" y="64"/>
                    </a:lnTo>
                    <a:lnTo>
                      <a:pt x="35" y="66"/>
                    </a:lnTo>
                    <a:lnTo>
                      <a:pt x="37" y="66"/>
                    </a:lnTo>
                    <a:lnTo>
                      <a:pt x="40" y="66"/>
                    </a:lnTo>
                    <a:lnTo>
                      <a:pt x="42" y="66"/>
                    </a:lnTo>
                    <a:lnTo>
                      <a:pt x="45" y="69"/>
                    </a:lnTo>
                    <a:lnTo>
                      <a:pt x="47" y="69"/>
                    </a:lnTo>
                    <a:lnTo>
                      <a:pt x="49" y="66"/>
                    </a:lnTo>
                    <a:lnTo>
                      <a:pt x="49" y="64"/>
                    </a:lnTo>
                    <a:lnTo>
                      <a:pt x="52" y="62"/>
                    </a:lnTo>
                    <a:lnTo>
                      <a:pt x="52" y="59"/>
                    </a:lnTo>
                    <a:lnTo>
                      <a:pt x="54" y="57"/>
                    </a:lnTo>
                    <a:lnTo>
                      <a:pt x="54" y="55"/>
                    </a:lnTo>
                    <a:lnTo>
                      <a:pt x="59" y="48"/>
                    </a:lnTo>
                    <a:lnTo>
                      <a:pt x="56" y="45"/>
                    </a:lnTo>
                    <a:lnTo>
                      <a:pt x="54" y="45"/>
                    </a:lnTo>
                    <a:lnTo>
                      <a:pt x="56" y="43"/>
                    </a:lnTo>
                    <a:lnTo>
                      <a:pt x="59" y="43"/>
                    </a:lnTo>
                    <a:lnTo>
                      <a:pt x="63" y="31"/>
                    </a:lnTo>
                    <a:lnTo>
                      <a:pt x="63" y="29"/>
                    </a:lnTo>
                    <a:lnTo>
                      <a:pt x="63" y="31"/>
                    </a:lnTo>
                    <a:lnTo>
                      <a:pt x="66" y="31"/>
                    </a:lnTo>
                    <a:lnTo>
                      <a:pt x="70" y="17"/>
                    </a:lnTo>
                    <a:lnTo>
                      <a:pt x="70" y="14"/>
                    </a:lnTo>
                    <a:lnTo>
                      <a:pt x="73" y="14"/>
                    </a:lnTo>
                    <a:lnTo>
                      <a:pt x="73" y="17"/>
                    </a:lnTo>
                    <a:lnTo>
                      <a:pt x="73" y="14"/>
                    </a:lnTo>
                    <a:lnTo>
                      <a:pt x="73" y="12"/>
                    </a:lnTo>
                    <a:lnTo>
                      <a:pt x="70" y="12"/>
                    </a:lnTo>
                    <a:lnTo>
                      <a:pt x="59" y="7"/>
                    </a:lnTo>
                    <a:lnTo>
                      <a:pt x="54" y="7"/>
                    </a:lnTo>
                    <a:lnTo>
                      <a:pt x="52" y="7"/>
                    </a:lnTo>
                    <a:lnTo>
                      <a:pt x="49" y="10"/>
                    </a:lnTo>
                    <a:lnTo>
                      <a:pt x="47" y="10"/>
                    </a:lnTo>
                    <a:lnTo>
                      <a:pt x="45" y="10"/>
                    </a:lnTo>
                    <a:lnTo>
                      <a:pt x="47" y="7"/>
                    </a:lnTo>
                    <a:lnTo>
                      <a:pt x="45" y="7"/>
                    </a:lnTo>
                    <a:lnTo>
                      <a:pt x="42" y="5"/>
                    </a:lnTo>
                    <a:lnTo>
                      <a:pt x="42" y="3"/>
                    </a:lnTo>
                    <a:lnTo>
                      <a:pt x="40" y="5"/>
                    </a:lnTo>
                    <a:lnTo>
                      <a:pt x="40" y="3"/>
                    </a:lnTo>
                    <a:lnTo>
                      <a:pt x="33" y="0"/>
                    </a:lnTo>
                    <a:close/>
                  </a:path>
                </a:pathLst>
              </a:custGeom>
              <a:grpFill/>
              <a:ln w="9525">
                <a:noFill/>
                <a:round/>
                <a:headEnd/>
                <a:tailEnd/>
              </a:ln>
            </p:spPr>
            <p:txBody>
              <a:bodyPr/>
              <a:lstStyle/>
              <a:p>
                <a:pPr>
                  <a:defRPr/>
                </a:pPr>
                <a:endParaRPr lang="en-US" sz="1200" kern="0">
                  <a:solidFill>
                    <a:srgbClr val="0096D6"/>
                  </a:solidFill>
                </a:endParaRPr>
              </a:p>
            </p:txBody>
          </p:sp>
          <p:sp>
            <p:nvSpPr>
              <p:cNvPr id="2327" name="Freeform 1304"/>
              <p:cNvSpPr>
                <a:spLocks/>
              </p:cNvSpPr>
              <p:nvPr/>
            </p:nvSpPr>
            <p:spPr bwMode="auto">
              <a:xfrm>
                <a:off x="1612" y="1114"/>
                <a:ext cx="73" cy="100"/>
              </a:xfrm>
              <a:custGeom>
                <a:avLst/>
                <a:gdLst>
                  <a:gd name="T0" fmla="*/ 30 w 73"/>
                  <a:gd name="T1" fmla="*/ 0 h 100"/>
                  <a:gd name="T2" fmla="*/ 28 w 73"/>
                  <a:gd name="T3" fmla="*/ 0 h 100"/>
                  <a:gd name="T4" fmla="*/ 26 w 73"/>
                  <a:gd name="T5" fmla="*/ 5 h 100"/>
                  <a:gd name="T6" fmla="*/ 23 w 73"/>
                  <a:gd name="T7" fmla="*/ 0 h 100"/>
                  <a:gd name="T8" fmla="*/ 16 w 73"/>
                  <a:gd name="T9" fmla="*/ 5 h 100"/>
                  <a:gd name="T10" fmla="*/ 9 w 73"/>
                  <a:gd name="T11" fmla="*/ 7 h 100"/>
                  <a:gd name="T12" fmla="*/ 7 w 73"/>
                  <a:gd name="T13" fmla="*/ 12 h 100"/>
                  <a:gd name="T14" fmla="*/ 9 w 73"/>
                  <a:gd name="T15" fmla="*/ 17 h 100"/>
                  <a:gd name="T16" fmla="*/ 11 w 73"/>
                  <a:gd name="T17" fmla="*/ 17 h 100"/>
                  <a:gd name="T18" fmla="*/ 9 w 73"/>
                  <a:gd name="T19" fmla="*/ 17 h 100"/>
                  <a:gd name="T20" fmla="*/ 11 w 73"/>
                  <a:gd name="T21" fmla="*/ 24 h 100"/>
                  <a:gd name="T22" fmla="*/ 14 w 73"/>
                  <a:gd name="T23" fmla="*/ 24 h 100"/>
                  <a:gd name="T24" fmla="*/ 11 w 73"/>
                  <a:gd name="T25" fmla="*/ 26 h 100"/>
                  <a:gd name="T26" fmla="*/ 7 w 73"/>
                  <a:gd name="T27" fmla="*/ 19 h 100"/>
                  <a:gd name="T28" fmla="*/ 4 w 73"/>
                  <a:gd name="T29" fmla="*/ 19 h 100"/>
                  <a:gd name="T30" fmla="*/ 0 w 73"/>
                  <a:gd name="T31" fmla="*/ 24 h 100"/>
                  <a:gd name="T32" fmla="*/ 2 w 73"/>
                  <a:gd name="T33" fmla="*/ 26 h 100"/>
                  <a:gd name="T34" fmla="*/ 2 w 73"/>
                  <a:gd name="T35" fmla="*/ 29 h 100"/>
                  <a:gd name="T36" fmla="*/ 2 w 73"/>
                  <a:gd name="T37" fmla="*/ 31 h 100"/>
                  <a:gd name="T38" fmla="*/ 2 w 73"/>
                  <a:gd name="T39" fmla="*/ 40 h 100"/>
                  <a:gd name="T40" fmla="*/ 4 w 73"/>
                  <a:gd name="T41" fmla="*/ 50 h 100"/>
                  <a:gd name="T42" fmla="*/ 2 w 73"/>
                  <a:gd name="T43" fmla="*/ 52 h 100"/>
                  <a:gd name="T44" fmla="*/ 2 w 73"/>
                  <a:gd name="T45" fmla="*/ 59 h 100"/>
                  <a:gd name="T46" fmla="*/ 2 w 73"/>
                  <a:gd name="T47" fmla="*/ 64 h 100"/>
                  <a:gd name="T48" fmla="*/ 2 w 73"/>
                  <a:gd name="T49" fmla="*/ 69 h 100"/>
                  <a:gd name="T50" fmla="*/ 7 w 73"/>
                  <a:gd name="T51" fmla="*/ 71 h 100"/>
                  <a:gd name="T52" fmla="*/ 9 w 73"/>
                  <a:gd name="T53" fmla="*/ 78 h 100"/>
                  <a:gd name="T54" fmla="*/ 7 w 73"/>
                  <a:gd name="T55" fmla="*/ 90 h 100"/>
                  <a:gd name="T56" fmla="*/ 11 w 73"/>
                  <a:gd name="T57" fmla="*/ 92 h 100"/>
                  <a:gd name="T58" fmla="*/ 9 w 73"/>
                  <a:gd name="T59" fmla="*/ 95 h 100"/>
                  <a:gd name="T60" fmla="*/ 9 w 73"/>
                  <a:gd name="T61" fmla="*/ 100 h 100"/>
                  <a:gd name="T62" fmla="*/ 16 w 73"/>
                  <a:gd name="T63" fmla="*/ 100 h 100"/>
                  <a:gd name="T64" fmla="*/ 21 w 73"/>
                  <a:gd name="T65" fmla="*/ 100 h 100"/>
                  <a:gd name="T66" fmla="*/ 23 w 73"/>
                  <a:gd name="T67" fmla="*/ 97 h 100"/>
                  <a:gd name="T68" fmla="*/ 21 w 73"/>
                  <a:gd name="T69" fmla="*/ 97 h 100"/>
                  <a:gd name="T70" fmla="*/ 23 w 73"/>
                  <a:gd name="T71" fmla="*/ 95 h 100"/>
                  <a:gd name="T72" fmla="*/ 26 w 73"/>
                  <a:gd name="T73" fmla="*/ 85 h 100"/>
                  <a:gd name="T74" fmla="*/ 28 w 73"/>
                  <a:gd name="T75" fmla="*/ 83 h 100"/>
                  <a:gd name="T76" fmla="*/ 28 w 73"/>
                  <a:gd name="T77" fmla="*/ 71 h 100"/>
                  <a:gd name="T78" fmla="*/ 26 w 73"/>
                  <a:gd name="T79" fmla="*/ 66 h 100"/>
                  <a:gd name="T80" fmla="*/ 21 w 73"/>
                  <a:gd name="T81" fmla="*/ 66 h 100"/>
                  <a:gd name="T82" fmla="*/ 19 w 73"/>
                  <a:gd name="T83" fmla="*/ 69 h 100"/>
                  <a:gd name="T84" fmla="*/ 21 w 73"/>
                  <a:gd name="T85" fmla="*/ 64 h 100"/>
                  <a:gd name="T86" fmla="*/ 30 w 73"/>
                  <a:gd name="T87" fmla="*/ 64 h 100"/>
                  <a:gd name="T88" fmla="*/ 33 w 73"/>
                  <a:gd name="T89" fmla="*/ 64 h 100"/>
                  <a:gd name="T90" fmla="*/ 35 w 73"/>
                  <a:gd name="T91" fmla="*/ 66 h 100"/>
                  <a:gd name="T92" fmla="*/ 40 w 73"/>
                  <a:gd name="T93" fmla="*/ 66 h 100"/>
                  <a:gd name="T94" fmla="*/ 47 w 73"/>
                  <a:gd name="T95" fmla="*/ 69 h 100"/>
                  <a:gd name="T96" fmla="*/ 52 w 73"/>
                  <a:gd name="T97" fmla="*/ 62 h 100"/>
                  <a:gd name="T98" fmla="*/ 54 w 73"/>
                  <a:gd name="T99" fmla="*/ 57 h 100"/>
                  <a:gd name="T100" fmla="*/ 59 w 73"/>
                  <a:gd name="T101" fmla="*/ 48 h 100"/>
                  <a:gd name="T102" fmla="*/ 54 w 73"/>
                  <a:gd name="T103" fmla="*/ 45 h 100"/>
                  <a:gd name="T104" fmla="*/ 59 w 73"/>
                  <a:gd name="T105" fmla="*/ 43 h 100"/>
                  <a:gd name="T106" fmla="*/ 63 w 73"/>
                  <a:gd name="T107" fmla="*/ 29 h 100"/>
                  <a:gd name="T108" fmla="*/ 70 w 73"/>
                  <a:gd name="T109" fmla="*/ 17 h 100"/>
                  <a:gd name="T110" fmla="*/ 73 w 73"/>
                  <a:gd name="T111" fmla="*/ 17 h 100"/>
                  <a:gd name="T112" fmla="*/ 73 w 73"/>
                  <a:gd name="T113" fmla="*/ 12 h 100"/>
                  <a:gd name="T114" fmla="*/ 59 w 73"/>
                  <a:gd name="T115" fmla="*/ 7 h 100"/>
                  <a:gd name="T116" fmla="*/ 52 w 73"/>
                  <a:gd name="T117" fmla="*/ 7 h 100"/>
                  <a:gd name="T118" fmla="*/ 47 w 73"/>
                  <a:gd name="T119" fmla="*/ 10 h 100"/>
                  <a:gd name="T120" fmla="*/ 45 w 73"/>
                  <a:gd name="T121" fmla="*/ 7 h 100"/>
                  <a:gd name="T122" fmla="*/ 40 w 73"/>
                  <a:gd name="T123" fmla="*/ 5 h 100"/>
                  <a:gd name="T124" fmla="*/ 33 w 73"/>
                  <a:gd name="T125" fmla="*/ 0 h 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
                  <a:gd name="T190" fmla="*/ 0 h 100"/>
                  <a:gd name="T191" fmla="*/ 73 w 73"/>
                  <a:gd name="T192" fmla="*/ 100 h 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 h="100">
                    <a:moveTo>
                      <a:pt x="33" y="0"/>
                    </a:moveTo>
                    <a:lnTo>
                      <a:pt x="33" y="0"/>
                    </a:lnTo>
                    <a:lnTo>
                      <a:pt x="30" y="0"/>
                    </a:lnTo>
                    <a:lnTo>
                      <a:pt x="28" y="0"/>
                    </a:lnTo>
                    <a:lnTo>
                      <a:pt x="26" y="5"/>
                    </a:lnTo>
                    <a:lnTo>
                      <a:pt x="26" y="3"/>
                    </a:lnTo>
                    <a:lnTo>
                      <a:pt x="23" y="3"/>
                    </a:lnTo>
                    <a:lnTo>
                      <a:pt x="23" y="0"/>
                    </a:lnTo>
                    <a:lnTo>
                      <a:pt x="16" y="3"/>
                    </a:lnTo>
                    <a:lnTo>
                      <a:pt x="16" y="5"/>
                    </a:lnTo>
                    <a:lnTo>
                      <a:pt x="14" y="5"/>
                    </a:lnTo>
                    <a:lnTo>
                      <a:pt x="11" y="5"/>
                    </a:lnTo>
                    <a:lnTo>
                      <a:pt x="9" y="7"/>
                    </a:lnTo>
                    <a:lnTo>
                      <a:pt x="7" y="7"/>
                    </a:lnTo>
                    <a:lnTo>
                      <a:pt x="7" y="10"/>
                    </a:lnTo>
                    <a:lnTo>
                      <a:pt x="7" y="12"/>
                    </a:lnTo>
                    <a:lnTo>
                      <a:pt x="7" y="14"/>
                    </a:lnTo>
                    <a:lnTo>
                      <a:pt x="9" y="17"/>
                    </a:lnTo>
                    <a:lnTo>
                      <a:pt x="9" y="14"/>
                    </a:lnTo>
                    <a:lnTo>
                      <a:pt x="11" y="17"/>
                    </a:lnTo>
                    <a:lnTo>
                      <a:pt x="9" y="17"/>
                    </a:lnTo>
                    <a:lnTo>
                      <a:pt x="11" y="22"/>
                    </a:lnTo>
                    <a:lnTo>
                      <a:pt x="11" y="24"/>
                    </a:lnTo>
                    <a:lnTo>
                      <a:pt x="14" y="24"/>
                    </a:lnTo>
                    <a:lnTo>
                      <a:pt x="14" y="26"/>
                    </a:lnTo>
                    <a:lnTo>
                      <a:pt x="14" y="24"/>
                    </a:lnTo>
                    <a:lnTo>
                      <a:pt x="11" y="26"/>
                    </a:lnTo>
                    <a:lnTo>
                      <a:pt x="9" y="24"/>
                    </a:lnTo>
                    <a:lnTo>
                      <a:pt x="7" y="19"/>
                    </a:lnTo>
                    <a:lnTo>
                      <a:pt x="4" y="19"/>
                    </a:lnTo>
                    <a:lnTo>
                      <a:pt x="2" y="22"/>
                    </a:lnTo>
                    <a:lnTo>
                      <a:pt x="0" y="24"/>
                    </a:lnTo>
                    <a:lnTo>
                      <a:pt x="2" y="24"/>
                    </a:lnTo>
                    <a:lnTo>
                      <a:pt x="0" y="26"/>
                    </a:lnTo>
                    <a:lnTo>
                      <a:pt x="2" y="26"/>
                    </a:lnTo>
                    <a:lnTo>
                      <a:pt x="2" y="29"/>
                    </a:lnTo>
                    <a:lnTo>
                      <a:pt x="2" y="31"/>
                    </a:lnTo>
                    <a:lnTo>
                      <a:pt x="2" y="33"/>
                    </a:lnTo>
                    <a:lnTo>
                      <a:pt x="2" y="38"/>
                    </a:lnTo>
                    <a:lnTo>
                      <a:pt x="2" y="40"/>
                    </a:lnTo>
                    <a:lnTo>
                      <a:pt x="2" y="48"/>
                    </a:lnTo>
                    <a:lnTo>
                      <a:pt x="4" y="50"/>
                    </a:lnTo>
                    <a:lnTo>
                      <a:pt x="2" y="50"/>
                    </a:lnTo>
                    <a:lnTo>
                      <a:pt x="2" y="52"/>
                    </a:lnTo>
                    <a:lnTo>
                      <a:pt x="0" y="55"/>
                    </a:lnTo>
                    <a:lnTo>
                      <a:pt x="2" y="59"/>
                    </a:lnTo>
                    <a:lnTo>
                      <a:pt x="2" y="64"/>
                    </a:lnTo>
                    <a:lnTo>
                      <a:pt x="2" y="66"/>
                    </a:lnTo>
                    <a:lnTo>
                      <a:pt x="2" y="69"/>
                    </a:lnTo>
                    <a:lnTo>
                      <a:pt x="4" y="69"/>
                    </a:lnTo>
                    <a:lnTo>
                      <a:pt x="7" y="71"/>
                    </a:lnTo>
                    <a:lnTo>
                      <a:pt x="7" y="76"/>
                    </a:lnTo>
                    <a:lnTo>
                      <a:pt x="7" y="78"/>
                    </a:lnTo>
                    <a:lnTo>
                      <a:pt x="9" y="78"/>
                    </a:lnTo>
                    <a:lnTo>
                      <a:pt x="7" y="81"/>
                    </a:lnTo>
                    <a:lnTo>
                      <a:pt x="7" y="83"/>
                    </a:lnTo>
                    <a:lnTo>
                      <a:pt x="7" y="90"/>
                    </a:lnTo>
                    <a:lnTo>
                      <a:pt x="7" y="92"/>
                    </a:lnTo>
                    <a:lnTo>
                      <a:pt x="9" y="92"/>
                    </a:lnTo>
                    <a:lnTo>
                      <a:pt x="11" y="92"/>
                    </a:lnTo>
                    <a:lnTo>
                      <a:pt x="14" y="92"/>
                    </a:lnTo>
                    <a:lnTo>
                      <a:pt x="9" y="92"/>
                    </a:lnTo>
                    <a:lnTo>
                      <a:pt x="9" y="95"/>
                    </a:lnTo>
                    <a:lnTo>
                      <a:pt x="7" y="100"/>
                    </a:lnTo>
                    <a:lnTo>
                      <a:pt x="9" y="100"/>
                    </a:lnTo>
                    <a:lnTo>
                      <a:pt x="14" y="97"/>
                    </a:lnTo>
                    <a:lnTo>
                      <a:pt x="16" y="100"/>
                    </a:lnTo>
                    <a:lnTo>
                      <a:pt x="16" y="97"/>
                    </a:lnTo>
                    <a:lnTo>
                      <a:pt x="19" y="97"/>
                    </a:lnTo>
                    <a:lnTo>
                      <a:pt x="21" y="100"/>
                    </a:lnTo>
                    <a:lnTo>
                      <a:pt x="23" y="100"/>
                    </a:lnTo>
                    <a:lnTo>
                      <a:pt x="23" y="97"/>
                    </a:lnTo>
                    <a:lnTo>
                      <a:pt x="21" y="97"/>
                    </a:lnTo>
                    <a:lnTo>
                      <a:pt x="23" y="95"/>
                    </a:lnTo>
                    <a:lnTo>
                      <a:pt x="23" y="92"/>
                    </a:lnTo>
                    <a:lnTo>
                      <a:pt x="26" y="85"/>
                    </a:lnTo>
                    <a:lnTo>
                      <a:pt x="28" y="85"/>
                    </a:lnTo>
                    <a:lnTo>
                      <a:pt x="28" y="83"/>
                    </a:lnTo>
                    <a:lnTo>
                      <a:pt x="30" y="78"/>
                    </a:lnTo>
                    <a:lnTo>
                      <a:pt x="30" y="76"/>
                    </a:lnTo>
                    <a:lnTo>
                      <a:pt x="28" y="71"/>
                    </a:lnTo>
                    <a:lnTo>
                      <a:pt x="26" y="71"/>
                    </a:lnTo>
                    <a:lnTo>
                      <a:pt x="26" y="66"/>
                    </a:lnTo>
                    <a:lnTo>
                      <a:pt x="26" y="69"/>
                    </a:lnTo>
                    <a:lnTo>
                      <a:pt x="23" y="69"/>
                    </a:lnTo>
                    <a:lnTo>
                      <a:pt x="21" y="66"/>
                    </a:lnTo>
                    <a:lnTo>
                      <a:pt x="19" y="69"/>
                    </a:lnTo>
                    <a:lnTo>
                      <a:pt x="19" y="66"/>
                    </a:lnTo>
                    <a:lnTo>
                      <a:pt x="21" y="64"/>
                    </a:lnTo>
                    <a:lnTo>
                      <a:pt x="21" y="66"/>
                    </a:lnTo>
                    <a:lnTo>
                      <a:pt x="28" y="64"/>
                    </a:lnTo>
                    <a:lnTo>
                      <a:pt x="30" y="64"/>
                    </a:lnTo>
                    <a:lnTo>
                      <a:pt x="33" y="64"/>
                    </a:lnTo>
                    <a:lnTo>
                      <a:pt x="35" y="64"/>
                    </a:lnTo>
                    <a:lnTo>
                      <a:pt x="35" y="66"/>
                    </a:lnTo>
                    <a:lnTo>
                      <a:pt x="37" y="66"/>
                    </a:lnTo>
                    <a:lnTo>
                      <a:pt x="40" y="66"/>
                    </a:lnTo>
                    <a:lnTo>
                      <a:pt x="42" y="66"/>
                    </a:lnTo>
                    <a:lnTo>
                      <a:pt x="45" y="69"/>
                    </a:lnTo>
                    <a:lnTo>
                      <a:pt x="47" y="69"/>
                    </a:lnTo>
                    <a:lnTo>
                      <a:pt x="49" y="66"/>
                    </a:lnTo>
                    <a:lnTo>
                      <a:pt x="49" y="64"/>
                    </a:lnTo>
                    <a:lnTo>
                      <a:pt x="52" y="62"/>
                    </a:lnTo>
                    <a:lnTo>
                      <a:pt x="52" y="59"/>
                    </a:lnTo>
                    <a:lnTo>
                      <a:pt x="54" y="57"/>
                    </a:lnTo>
                    <a:lnTo>
                      <a:pt x="54" y="55"/>
                    </a:lnTo>
                    <a:lnTo>
                      <a:pt x="59" y="48"/>
                    </a:lnTo>
                    <a:lnTo>
                      <a:pt x="56" y="45"/>
                    </a:lnTo>
                    <a:lnTo>
                      <a:pt x="54" y="45"/>
                    </a:lnTo>
                    <a:lnTo>
                      <a:pt x="56" y="43"/>
                    </a:lnTo>
                    <a:lnTo>
                      <a:pt x="59" y="43"/>
                    </a:lnTo>
                    <a:lnTo>
                      <a:pt x="63" y="31"/>
                    </a:lnTo>
                    <a:lnTo>
                      <a:pt x="63" y="29"/>
                    </a:lnTo>
                    <a:lnTo>
                      <a:pt x="63" y="31"/>
                    </a:lnTo>
                    <a:lnTo>
                      <a:pt x="66" y="31"/>
                    </a:lnTo>
                    <a:lnTo>
                      <a:pt x="70" y="17"/>
                    </a:lnTo>
                    <a:lnTo>
                      <a:pt x="70" y="14"/>
                    </a:lnTo>
                    <a:lnTo>
                      <a:pt x="73" y="14"/>
                    </a:lnTo>
                    <a:lnTo>
                      <a:pt x="73" y="17"/>
                    </a:lnTo>
                    <a:lnTo>
                      <a:pt x="73" y="14"/>
                    </a:lnTo>
                    <a:lnTo>
                      <a:pt x="73" y="12"/>
                    </a:lnTo>
                    <a:lnTo>
                      <a:pt x="70" y="12"/>
                    </a:lnTo>
                    <a:lnTo>
                      <a:pt x="59" y="7"/>
                    </a:lnTo>
                    <a:lnTo>
                      <a:pt x="54" y="7"/>
                    </a:lnTo>
                    <a:lnTo>
                      <a:pt x="52" y="7"/>
                    </a:lnTo>
                    <a:lnTo>
                      <a:pt x="49" y="10"/>
                    </a:lnTo>
                    <a:lnTo>
                      <a:pt x="47" y="10"/>
                    </a:lnTo>
                    <a:lnTo>
                      <a:pt x="45" y="10"/>
                    </a:lnTo>
                    <a:lnTo>
                      <a:pt x="47" y="7"/>
                    </a:lnTo>
                    <a:lnTo>
                      <a:pt x="45" y="7"/>
                    </a:lnTo>
                    <a:lnTo>
                      <a:pt x="42" y="5"/>
                    </a:lnTo>
                    <a:lnTo>
                      <a:pt x="42" y="3"/>
                    </a:lnTo>
                    <a:lnTo>
                      <a:pt x="40" y="5"/>
                    </a:lnTo>
                    <a:lnTo>
                      <a:pt x="40" y="3"/>
                    </a:lnTo>
                    <a:lnTo>
                      <a:pt x="33" y="0"/>
                    </a:lnTo>
                  </a:path>
                </a:pathLst>
              </a:custGeom>
              <a:grpFill/>
              <a:ln w="9525">
                <a:noFill/>
                <a:round/>
                <a:headEnd/>
                <a:tailEnd/>
              </a:ln>
            </p:spPr>
            <p:txBody>
              <a:bodyPr/>
              <a:lstStyle/>
              <a:p>
                <a:pPr>
                  <a:defRPr/>
                </a:pPr>
                <a:endParaRPr lang="en-US" sz="1200" kern="0">
                  <a:solidFill>
                    <a:srgbClr val="0096D6"/>
                  </a:solidFill>
                </a:endParaRPr>
              </a:p>
            </p:txBody>
          </p:sp>
          <p:sp>
            <p:nvSpPr>
              <p:cNvPr id="2328" name="Freeform 1305"/>
              <p:cNvSpPr>
                <a:spLocks/>
              </p:cNvSpPr>
              <p:nvPr/>
            </p:nvSpPr>
            <p:spPr bwMode="auto">
              <a:xfrm>
                <a:off x="4519" y="2725"/>
                <a:ext cx="7" cy="5"/>
              </a:xfrm>
              <a:custGeom>
                <a:avLst/>
                <a:gdLst>
                  <a:gd name="T0" fmla="*/ 0 w 7"/>
                  <a:gd name="T1" fmla="*/ 3 h 5"/>
                  <a:gd name="T2" fmla="*/ 5 w 7"/>
                  <a:gd name="T3" fmla="*/ 0 h 5"/>
                  <a:gd name="T4" fmla="*/ 7 w 7"/>
                  <a:gd name="T5" fmla="*/ 0 h 5"/>
                  <a:gd name="T6" fmla="*/ 5 w 7"/>
                  <a:gd name="T7" fmla="*/ 0 h 5"/>
                  <a:gd name="T8" fmla="*/ 5 w 7"/>
                  <a:gd name="T9" fmla="*/ 3 h 5"/>
                  <a:gd name="T10" fmla="*/ 5 w 7"/>
                  <a:gd name="T11" fmla="*/ 3 h 5"/>
                  <a:gd name="T12" fmla="*/ 5 w 7"/>
                  <a:gd name="T13" fmla="*/ 3 h 5"/>
                  <a:gd name="T14" fmla="*/ 5 w 7"/>
                  <a:gd name="T15" fmla="*/ 3 h 5"/>
                  <a:gd name="T16" fmla="*/ 5 w 7"/>
                  <a:gd name="T17" fmla="*/ 3 h 5"/>
                  <a:gd name="T18" fmla="*/ 5 w 7"/>
                  <a:gd name="T19" fmla="*/ 3 h 5"/>
                  <a:gd name="T20" fmla="*/ 5 w 7"/>
                  <a:gd name="T21" fmla="*/ 3 h 5"/>
                  <a:gd name="T22" fmla="*/ 5 w 7"/>
                  <a:gd name="T23" fmla="*/ 3 h 5"/>
                  <a:gd name="T24" fmla="*/ 5 w 7"/>
                  <a:gd name="T25" fmla="*/ 3 h 5"/>
                  <a:gd name="T26" fmla="*/ 5 w 7"/>
                  <a:gd name="T27" fmla="*/ 3 h 5"/>
                  <a:gd name="T28" fmla="*/ 5 w 7"/>
                  <a:gd name="T29" fmla="*/ 3 h 5"/>
                  <a:gd name="T30" fmla="*/ 5 w 7"/>
                  <a:gd name="T31" fmla="*/ 3 h 5"/>
                  <a:gd name="T32" fmla="*/ 5 w 7"/>
                  <a:gd name="T33" fmla="*/ 3 h 5"/>
                  <a:gd name="T34" fmla="*/ 5 w 7"/>
                  <a:gd name="T35" fmla="*/ 3 h 5"/>
                  <a:gd name="T36" fmla="*/ 5 w 7"/>
                  <a:gd name="T37" fmla="*/ 3 h 5"/>
                  <a:gd name="T38" fmla="*/ 5 w 7"/>
                  <a:gd name="T39" fmla="*/ 3 h 5"/>
                  <a:gd name="T40" fmla="*/ 5 w 7"/>
                  <a:gd name="T41" fmla="*/ 3 h 5"/>
                  <a:gd name="T42" fmla="*/ 5 w 7"/>
                  <a:gd name="T43" fmla="*/ 5 h 5"/>
                  <a:gd name="T44" fmla="*/ 5 w 7"/>
                  <a:gd name="T45" fmla="*/ 3 h 5"/>
                  <a:gd name="T46" fmla="*/ 5 w 7"/>
                  <a:gd name="T47" fmla="*/ 5 h 5"/>
                  <a:gd name="T48" fmla="*/ 5 w 7"/>
                  <a:gd name="T49" fmla="*/ 5 h 5"/>
                  <a:gd name="T50" fmla="*/ 5 w 7"/>
                  <a:gd name="T51" fmla="*/ 5 h 5"/>
                  <a:gd name="T52" fmla="*/ 5 w 7"/>
                  <a:gd name="T53" fmla="*/ 5 h 5"/>
                  <a:gd name="T54" fmla="*/ 5 w 7"/>
                  <a:gd name="T55" fmla="*/ 5 h 5"/>
                  <a:gd name="T56" fmla="*/ 5 w 7"/>
                  <a:gd name="T57" fmla="*/ 5 h 5"/>
                  <a:gd name="T58" fmla="*/ 5 w 7"/>
                  <a:gd name="T59" fmla="*/ 5 h 5"/>
                  <a:gd name="T60" fmla="*/ 5 w 7"/>
                  <a:gd name="T61" fmla="*/ 5 h 5"/>
                  <a:gd name="T62" fmla="*/ 5 w 7"/>
                  <a:gd name="T63" fmla="*/ 5 h 5"/>
                  <a:gd name="T64" fmla="*/ 3 w 7"/>
                  <a:gd name="T65" fmla="*/ 5 h 5"/>
                  <a:gd name="T66" fmla="*/ 3 w 7"/>
                  <a:gd name="T67" fmla="*/ 5 h 5"/>
                  <a:gd name="T68" fmla="*/ 3 w 7"/>
                  <a:gd name="T69" fmla="*/ 5 h 5"/>
                  <a:gd name="T70" fmla="*/ 3 w 7"/>
                  <a:gd name="T71" fmla="*/ 5 h 5"/>
                  <a:gd name="T72" fmla="*/ 3 w 7"/>
                  <a:gd name="T73" fmla="*/ 5 h 5"/>
                  <a:gd name="T74" fmla="*/ 3 w 7"/>
                  <a:gd name="T75" fmla="*/ 5 h 5"/>
                  <a:gd name="T76" fmla="*/ 3 w 7"/>
                  <a:gd name="T77" fmla="*/ 5 h 5"/>
                  <a:gd name="T78" fmla="*/ 3 w 7"/>
                  <a:gd name="T79" fmla="*/ 5 h 5"/>
                  <a:gd name="T80" fmla="*/ 3 w 7"/>
                  <a:gd name="T81" fmla="*/ 5 h 5"/>
                  <a:gd name="T82" fmla="*/ 3 w 7"/>
                  <a:gd name="T83" fmla="*/ 3 h 5"/>
                  <a:gd name="T84" fmla="*/ 3 w 7"/>
                  <a:gd name="T85" fmla="*/ 3 h 5"/>
                  <a:gd name="T86" fmla="*/ 3 w 7"/>
                  <a:gd name="T87" fmla="*/ 3 h 5"/>
                  <a:gd name="T88" fmla="*/ 3 w 7"/>
                  <a:gd name="T89" fmla="*/ 3 h 5"/>
                  <a:gd name="T90" fmla="*/ 3 w 7"/>
                  <a:gd name="T91" fmla="*/ 3 h 5"/>
                  <a:gd name="T92" fmla="*/ 3 w 7"/>
                  <a:gd name="T93" fmla="*/ 3 h 5"/>
                  <a:gd name="T94" fmla="*/ 3 w 7"/>
                  <a:gd name="T95" fmla="*/ 3 h 5"/>
                  <a:gd name="T96" fmla="*/ 3 w 7"/>
                  <a:gd name="T97" fmla="*/ 3 h 5"/>
                  <a:gd name="T98" fmla="*/ 3 w 7"/>
                  <a:gd name="T99" fmla="*/ 5 h 5"/>
                  <a:gd name="T100" fmla="*/ 3 w 7"/>
                  <a:gd name="T101" fmla="*/ 5 h 5"/>
                  <a:gd name="T102" fmla="*/ 3 w 7"/>
                  <a:gd name="T103" fmla="*/ 5 h 5"/>
                  <a:gd name="T104" fmla="*/ 3 w 7"/>
                  <a:gd name="T105" fmla="*/ 5 h 5"/>
                  <a:gd name="T106" fmla="*/ 0 w 7"/>
                  <a:gd name="T107" fmla="*/ 5 h 5"/>
                  <a:gd name="T108" fmla="*/ 0 w 7"/>
                  <a:gd name="T109" fmla="*/ 3 h 5"/>
                  <a:gd name="T110" fmla="*/ 0 w 7"/>
                  <a:gd name="T111" fmla="*/ 3 h 5"/>
                  <a:gd name="T112" fmla="*/ 0 w 7"/>
                  <a:gd name="T113" fmla="*/ 3 h 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
                  <a:gd name="T172" fmla="*/ 0 h 5"/>
                  <a:gd name="T173" fmla="*/ 7 w 7"/>
                  <a:gd name="T174" fmla="*/ 5 h 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 h="5">
                    <a:moveTo>
                      <a:pt x="0" y="3"/>
                    </a:moveTo>
                    <a:lnTo>
                      <a:pt x="5" y="0"/>
                    </a:lnTo>
                    <a:lnTo>
                      <a:pt x="7" y="0"/>
                    </a:lnTo>
                    <a:lnTo>
                      <a:pt x="5" y="0"/>
                    </a:lnTo>
                    <a:lnTo>
                      <a:pt x="5" y="3"/>
                    </a:lnTo>
                    <a:lnTo>
                      <a:pt x="5" y="5"/>
                    </a:lnTo>
                    <a:lnTo>
                      <a:pt x="5" y="3"/>
                    </a:lnTo>
                    <a:lnTo>
                      <a:pt x="5" y="5"/>
                    </a:lnTo>
                    <a:lnTo>
                      <a:pt x="3" y="5"/>
                    </a:lnTo>
                    <a:lnTo>
                      <a:pt x="3" y="3"/>
                    </a:lnTo>
                    <a:lnTo>
                      <a:pt x="3" y="5"/>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329" name="Freeform 1306"/>
              <p:cNvSpPr>
                <a:spLocks/>
              </p:cNvSpPr>
              <p:nvPr/>
            </p:nvSpPr>
            <p:spPr bwMode="auto">
              <a:xfrm>
                <a:off x="4531" y="2716"/>
                <a:ext cx="31" cy="14"/>
              </a:xfrm>
              <a:custGeom>
                <a:avLst/>
                <a:gdLst>
                  <a:gd name="T0" fmla="*/ 3 w 31"/>
                  <a:gd name="T1" fmla="*/ 14 h 14"/>
                  <a:gd name="T2" fmla="*/ 3 w 31"/>
                  <a:gd name="T3" fmla="*/ 12 h 14"/>
                  <a:gd name="T4" fmla="*/ 3 w 31"/>
                  <a:gd name="T5" fmla="*/ 12 h 14"/>
                  <a:gd name="T6" fmla="*/ 3 w 31"/>
                  <a:gd name="T7" fmla="*/ 12 h 14"/>
                  <a:gd name="T8" fmla="*/ 3 w 31"/>
                  <a:gd name="T9" fmla="*/ 12 h 14"/>
                  <a:gd name="T10" fmla="*/ 0 w 31"/>
                  <a:gd name="T11" fmla="*/ 12 h 14"/>
                  <a:gd name="T12" fmla="*/ 0 w 31"/>
                  <a:gd name="T13" fmla="*/ 12 h 14"/>
                  <a:gd name="T14" fmla="*/ 0 w 31"/>
                  <a:gd name="T15" fmla="*/ 12 h 14"/>
                  <a:gd name="T16" fmla="*/ 3 w 31"/>
                  <a:gd name="T17" fmla="*/ 9 h 14"/>
                  <a:gd name="T18" fmla="*/ 3 w 31"/>
                  <a:gd name="T19" fmla="*/ 9 h 14"/>
                  <a:gd name="T20" fmla="*/ 3 w 31"/>
                  <a:gd name="T21" fmla="*/ 9 h 14"/>
                  <a:gd name="T22" fmla="*/ 3 w 31"/>
                  <a:gd name="T23" fmla="*/ 9 h 14"/>
                  <a:gd name="T24" fmla="*/ 3 w 31"/>
                  <a:gd name="T25" fmla="*/ 9 h 14"/>
                  <a:gd name="T26" fmla="*/ 3 w 31"/>
                  <a:gd name="T27" fmla="*/ 9 h 14"/>
                  <a:gd name="T28" fmla="*/ 3 w 31"/>
                  <a:gd name="T29" fmla="*/ 9 h 14"/>
                  <a:gd name="T30" fmla="*/ 3 w 31"/>
                  <a:gd name="T31" fmla="*/ 9 h 14"/>
                  <a:gd name="T32" fmla="*/ 3 w 31"/>
                  <a:gd name="T33" fmla="*/ 9 h 14"/>
                  <a:gd name="T34" fmla="*/ 5 w 31"/>
                  <a:gd name="T35" fmla="*/ 7 h 14"/>
                  <a:gd name="T36" fmla="*/ 3 w 31"/>
                  <a:gd name="T37" fmla="*/ 7 h 14"/>
                  <a:gd name="T38" fmla="*/ 3 w 31"/>
                  <a:gd name="T39" fmla="*/ 7 h 14"/>
                  <a:gd name="T40" fmla="*/ 3 w 31"/>
                  <a:gd name="T41" fmla="*/ 7 h 14"/>
                  <a:gd name="T42" fmla="*/ 3 w 31"/>
                  <a:gd name="T43" fmla="*/ 7 h 14"/>
                  <a:gd name="T44" fmla="*/ 3 w 31"/>
                  <a:gd name="T45" fmla="*/ 7 h 14"/>
                  <a:gd name="T46" fmla="*/ 0 w 31"/>
                  <a:gd name="T47" fmla="*/ 9 h 14"/>
                  <a:gd name="T48" fmla="*/ 0 w 31"/>
                  <a:gd name="T49" fmla="*/ 7 h 14"/>
                  <a:gd name="T50" fmla="*/ 0 w 31"/>
                  <a:gd name="T51" fmla="*/ 7 h 14"/>
                  <a:gd name="T52" fmla="*/ 3 w 31"/>
                  <a:gd name="T53" fmla="*/ 2 h 14"/>
                  <a:gd name="T54" fmla="*/ 14 w 31"/>
                  <a:gd name="T55" fmla="*/ 0 h 14"/>
                  <a:gd name="T56" fmla="*/ 29 w 31"/>
                  <a:gd name="T57" fmla="*/ 0 h 14"/>
                  <a:gd name="T58" fmla="*/ 31 w 31"/>
                  <a:gd name="T59" fmla="*/ 0 h 14"/>
                  <a:gd name="T60" fmla="*/ 5 w 31"/>
                  <a:gd name="T61" fmla="*/ 14 h 14"/>
                  <a:gd name="T62" fmla="*/ 3 w 31"/>
                  <a:gd name="T63" fmla="*/ 1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14"/>
                  <a:gd name="T98" fmla="*/ 31 w 31"/>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14">
                    <a:moveTo>
                      <a:pt x="3" y="14"/>
                    </a:moveTo>
                    <a:lnTo>
                      <a:pt x="3" y="14"/>
                    </a:lnTo>
                    <a:lnTo>
                      <a:pt x="3" y="12"/>
                    </a:lnTo>
                    <a:lnTo>
                      <a:pt x="0" y="12"/>
                    </a:lnTo>
                    <a:lnTo>
                      <a:pt x="0" y="9"/>
                    </a:lnTo>
                    <a:lnTo>
                      <a:pt x="3" y="9"/>
                    </a:lnTo>
                    <a:lnTo>
                      <a:pt x="3" y="7"/>
                    </a:lnTo>
                    <a:lnTo>
                      <a:pt x="5" y="7"/>
                    </a:lnTo>
                    <a:lnTo>
                      <a:pt x="3" y="7"/>
                    </a:lnTo>
                    <a:lnTo>
                      <a:pt x="0" y="9"/>
                    </a:lnTo>
                    <a:lnTo>
                      <a:pt x="0" y="7"/>
                    </a:lnTo>
                    <a:lnTo>
                      <a:pt x="3" y="2"/>
                    </a:lnTo>
                    <a:lnTo>
                      <a:pt x="12" y="2"/>
                    </a:lnTo>
                    <a:lnTo>
                      <a:pt x="14" y="0"/>
                    </a:lnTo>
                    <a:lnTo>
                      <a:pt x="26" y="0"/>
                    </a:lnTo>
                    <a:lnTo>
                      <a:pt x="29" y="0"/>
                    </a:lnTo>
                    <a:lnTo>
                      <a:pt x="31" y="0"/>
                    </a:lnTo>
                    <a:lnTo>
                      <a:pt x="29" y="5"/>
                    </a:lnTo>
                    <a:lnTo>
                      <a:pt x="5" y="14"/>
                    </a:lnTo>
                    <a:lnTo>
                      <a:pt x="3" y="14"/>
                    </a:lnTo>
                    <a:close/>
                  </a:path>
                </a:pathLst>
              </a:custGeom>
              <a:grpFill/>
              <a:ln w="9525">
                <a:noFill/>
                <a:round/>
                <a:headEnd/>
                <a:tailEnd/>
              </a:ln>
            </p:spPr>
            <p:txBody>
              <a:bodyPr/>
              <a:lstStyle/>
              <a:p>
                <a:pPr>
                  <a:defRPr/>
                </a:pPr>
                <a:endParaRPr lang="en-US" sz="1200" kern="0">
                  <a:solidFill>
                    <a:srgbClr val="0096D6"/>
                  </a:solidFill>
                </a:endParaRPr>
              </a:p>
            </p:txBody>
          </p:sp>
          <p:sp>
            <p:nvSpPr>
              <p:cNvPr id="2330" name="Freeform 1307"/>
              <p:cNvSpPr>
                <a:spLocks/>
              </p:cNvSpPr>
              <p:nvPr/>
            </p:nvSpPr>
            <p:spPr bwMode="auto">
              <a:xfrm>
                <a:off x="1756" y="2291"/>
                <a:ext cx="141" cy="47"/>
              </a:xfrm>
              <a:custGeom>
                <a:avLst/>
                <a:gdLst>
                  <a:gd name="T0" fmla="*/ 101 w 141"/>
                  <a:gd name="T1" fmla="*/ 23 h 47"/>
                  <a:gd name="T2" fmla="*/ 111 w 141"/>
                  <a:gd name="T3" fmla="*/ 28 h 47"/>
                  <a:gd name="T4" fmla="*/ 120 w 141"/>
                  <a:gd name="T5" fmla="*/ 28 h 47"/>
                  <a:gd name="T6" fmla="*/ 123 w 141"/>
                  <a:gd name="T7" fmla="*/ 30 h 47"/>
                  <a:gd name="T8" fmla="*/ 120 w 141"/>
                  <a:gd name="T9" fmla="*/ 33 h 47"/>
                  <a:gd name="T10" fmla="*/ 120 w 141"/>
                  <a:gd name="T11" fmla="*/ 35 h 47"/>
                  <a:gd name="T12" fmla="*/ 132 w 141"/>
                  <a:gd name="T13" fmla="*/ 35 h 47"/>
                  <a:gd name="T14" fmla="*/ 134 w 141"/>
                  <a:gd name="T15" fmla="*/ 37 h 47"/>
                  <a:gd name="T16" fmla="*/ 141 w 141"/>
                  <a:gd name="T17" fmla="*/ 40 h 47"/>
                  <a:gd name="T18" fmla="*/ 130 w 141"/>
                  <a:gd name="T19" fmla="*/ 47 h 47"/>
                  <a:gd name="T20" fmla="*/ 94 w 141"/>
                  <a:gd name="T21" fmla="*/ 47 h 47"/>
                  <a:gd name="T22" fmla="*/ 97 w 141"/>
                  <a:gd name="T23" fmla="*/ 42 h 47"/>
                  <a:gd name="T24" fmla="*/ 104 w 141"/>
                  <a:gd name="T25" fmla="*/ 40 h 47"/>
                  <a:gd name="T26" fmla="*/ 97 w 141"/>
                  <a:gd name="T27" fmla="*/ 35 h 47"/>
                  <a:gd name="T28" fmla="*/ 85 w 141"/>
                  <a:gd name="T29" fmla="*/ 30 h 47"/>
                  <a:gd name="T30" fmla="*/ 82 w 141"/>
                  <a:gd name="T31" fmla="*/ 23 h 47"/>
                  <a:gd name="T32" fmla="*/ 61 w 141"/>
                  <a:gd name="T33" fmla="*/ 21 h 47"/>
                  <a:gd name="T34" fmla="*/ 52 w 141"/>
                  <a:gd name="T35" fmla="*/ 16 h 47"/>
                  <a:gd name="T36" fmla="*/ 49 w 141"/>
                  <a:gd name="T37" fmla="*/ 16 h 47"/>
                  <a:gd name="T38" fmla="*/ 45 w 141"/>
                  <a:gd name="T39" fmla="*/ 16 h 47"/>
                  <a:gd name="T40" fmla="*/ 38 w 141"/>
                  <a:gd name="T41" fmla="*/ 14 h 47"/>
                  <a:gd name="T42" fmla="*/ 38 w 141"/>
                  <a:gd name="T43" fmla="*/ 14 h 47"/>
                  <a:gd name="T44" fmla="*/ 40 w 141"/>
                  <a:gd name="T45" fmla="*/ 11 h 47"/>
                  <a:gd name="T46" fmla="*/ 42 w 141"/>
                  <a:gd name="T47" fmla="*/ 9 h 47"/>
                  <a:gd name="T48" fmla="*/ 40 w 141"/>
                  <a:gd name="T49" fmla="*/ 9 h 47"/>
                  <a:gd name="T50" fmla="*/ 23 w 141"/>
                  <a:gd name="T51" fmla="*/ 11 h 47"/>
                  <a:gd name="T52" fmla="*/ 14 w 141"/>
                  <a:gd name="T53" fmla="*/ 14 h 47"/>
                  <a:gd name="T54" fmla="*/ 9 w 141"/>
                  <a:gd name="T55" fmla="*/ 19 h 47"/>
                  <a:gd name="T56" fmla="*/ 4 w 141"/>
                  <a:gd name="T57" fmla="*/ 21 h 47"/>
                  <a:gd name="T58" fmla="*/ 4 w 141"/>
                  <a:gd name="T59" fmla="*/ 19 h 47"/>
                  <a:gd name="T60" fmla="*/ 0 w 141"/>
                  <a:gd name="T61" fmla="*/ 19 h 47"/>
                  <a:gd name="T62" fmla="*/ 4 w 141"/>
                  <a:gd name="T63" fmla="*/ 16 h 47"/>
                  <a:gd name="T64" fmla="*/ 7 w 141"/>
                  <a:gd name="T65" fmla="*/ 11 h 47"/>
                  <a:gd name="T66" fmla="*/ 30 w 141"/>
                  <a:gd name="T67" fmla="*/ 0 h 47"/>
                  <a:gd name="T68" fmla="*/ 56 w 141"/>
                  <a:gd name="T69" fmla="*/ 2 h 47"/>
                  <a:gd name="T70" fmla="*/ 63 w 141"/>
                  <a:gd name="T71" fmla="*/ 2 h 47"/>
                  <a:gd name="T72" fmla="*/ 68 w 141"/>
                  <a:gd name="T73" fmla="*/ 9 h 47"/>
                  <a:gd name="T74" fmla="*/ 73 w 141"/>
                  <a:gd name="T75" fmla="*/ 11 h 47"/>
                  <a:gd name="T76" fmla="*/ 80 w 141"/>
                  <a:gd name="T77" fmla="*/ 11 h 47"/>
                  <a:gd name="T78" fmla="*/ 82 w 141"/>
                  <a:gd name="T79" fmla="*/ 14 h 47"/>
                  <a:gd name="T80" fmla="*/ 82 w 141"/>
                  <a:gd name="T81" fmla="*/ 14 h 47"/>
                  <a:gd name="T82" fmla="*/ 87 w 141"/>
                  <a:gd name="T83" fmla="*/ 14 h 47"/>
                  <a:gd name="T84" fmla="*/ 92 w 141"/>
                  <a:gd name="T85" fmla="*/ 19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47"/>
                  <a:gd name="T131" fmla="*/ 141 w 141"/>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47">
                    <a:moveTo>
                      <a:pt x="101" y="21"/>
                    </a:moveTo>
                    <a:lnTo>
                      <a:pt x="101" y="23"/>
                    </a:lnTo>
                    <a:lnTo>
                      <a:pt x="111" y="28"/>
                    </a:lnTo>
                    <a:lnTo>
                      <a:pt x="115" y="30"/>
                    </a:lnTo>
                    <a:lnTo>
                      <a:pt x="120" y="28"/>
                    </a:lnTo>
                    <a:lnTo>
                      <a:pt x="120" y="30"/>
                    </a:lnTo>
                    <a:lnTo>
                      <a:pt x="123" y="30"/>
                    </a:lnTo>
                    <a:lnTo>
                      <a:pt x="123" y="33"/>
                    </a:lnTo>
                    <a:lnTo>
                      <a:pt x="120" y="33"/>
                    </a:lnTo>
                    <a:lnTo>
                      <a:pt x="120" y="35"/>
                    </a:lnTo>
                    <a:lnTo>
                      <a:pt x="130" y="35"/>
                    </a:lnTo>
                    <a:lnTo>
                      <a:pt x="132" y="35"/>
                    </a:lnTo>
                    <a:lnTo>
                      <a:pt x="134" y="37"/>
                    </a:lnTo>
                    <a:lnTo>
                      <a:pt x="137" y="40"/>
                    </a:lnTo>
                    <a:lnTo>
                      <a:pt x="141" y="40"/>
                    </a:lnTo>
                    <a:lnTo>
                      <a:pt x="141" y="42"/>
                    </a:lnTo>
                    <a:lnTo>
                      <a:pt x="130" y="47"/>
                    </a:lnTo>
                    <a:lnTo>
                      <a:pt x="97" y="47"/>
                    </a:lnTo>
                    <a:lnTo>
                      <a:pt x="94" y="47"/>
                    </a:lnTo>
                    <a:lnTo>
                      <a:pt x="97" y="42"/>
                    </a:lnTo>
                    <a:lnTo>
                      <a:pt x="104" y="40"/>
                    </a:lnTo>
                    <a:lnTo>
                      <a:pt x="104" y="37"/>
                    </a:lnTo>
                    <a:lnTo>
                      <a:pt x="97" y="35"/>
                    </a:lnTo>
                    <a:lnTo>
                      <a:pt x="89" y="35"/>
                    </a:lnTo>
                    <a:lnTo>
                      <a:pt x="85" y="30"/>
                    </a:lnTo>
                    <a:lnTo>
                      <a:pt x="82" y="26"/>
                    </a:lnTo>
                    <a:lnTo>
                      <a:pt x="82" y="23"/>
                    </a:lnTo>
                    <a:lnTo>
                      <a:pt x="71" y="23"/>
                    </a:lnTo>
                    <a:lnTo>
                      <a:pt x="61" y="21"/>
                    </a:lnTo>
                    <a:lnTo>
                      <a:pt x="56" y="16"/>
                    </a:lnTo>
                    <a:lnTo>
                      <a:pt x="52" y="16"/>
                    </a:lnTo>
                    <a:lnTo>
                      <a:pt x="49" y="16"/>
                    </a:lnTo>
                    <a:lnTo>
                      <a:pt x="47" y="16"/>
                    </a:lnTo>
                    <a:lnTo>
                      <a:pt x="45" y="16"/>
                    </a:lnTo>
                    <a:lnTo>
                      <a:pt x="38" y="14"/>
                    </a:lnTo>
                    <a:lnTo>
                      <a:pt x="38" y="11"/>
                    </a:lnTo>
                    <a:lnTo>
                      <a:pt x="40" y="11"/>
                    </a:lnTo>
                    <a:lnTo>
                      <a:pt x="42" y="9"/>
                    </a:lnTo>
                    <a:lnTo>
                      <a:pt x="40" y="9"/>
                    </a:lnTo>
                    <a:lnTo>
                      <a:pt x="28" y="7"/>
                    </a:lnTo>
                    <a:lnTo>
                      <a:pt x="23" y="11"/>
                    </a:lnTo>
                    <a:lnTo>
                      <a:pt x="21" y="14"/>
                    </a:lnTo>
                    <a:lnTo>
                      <a:pt x="14" y="14"/>
                    </a:lnTo>
                    <a:lnTo>
                      <a:pt x="12" y="16"/>
                    </a:lnTo>
                    <a:lnTo>
                      <a:pt x="9" y="19"/>
                    </a:lnTo>
                    <a:lnTo>
                      <a:pt x="4" y="21"/>
                    </a:lnTo>
                    <a:lnTo>
                      <a:pt x="4" y="19"/>
                    </a:lnTo>
                    <a:lnTo>
                      <a:pt x="0" y="19"/>
                    </a:lnTo>
                    <a:lnTo>
                      <a:pt x="2" y="16"/>
                    </a:lnTo>
                    <a:lnTo>
                      <a:pt x="4" y="16"/>
                    </a:lnTo>
                    <a:lnTo>
                      <a:pt x="7" y="16"/>
                    </a:lnTo>
                    <a:lnTo>
                      <a:pt x="7" y="11"/>
                    </a:lnTo>
                    <a:lnTo>
                      <a:pt x="7" y="9"/>
                    </a:lnTo>
                    <a:lnTo>
                      <a:pt x="30" y="0"/>
                    </a:lnTo>
                    <a:lnTo>
                      <a:pt x="54" y="2"/>
                    </a:lnTo>
                    <a:lnTo>
                      <a:pt x="56" y="2"/>
                    </a:lnTo>
                    <a:lnTo>
                      <a:pt x="63" y="2"/>
                    </a:lnTo>
                    <a:lnTo>
                      <a:pt x="68" y="7"/>
                    </a:lnTo>
                    <a:lnTo>
                      <a:pt x="68" y="9"/>
                    </a:lnTo>
                    <a:lnTo>
                      <a:pt x="71" y="11"/>
                    </a:lnTo>
                    <a:lnTo>
                      <a:pt x="73" y="11"/>
                    </a:lnTo>
                    <a:lnTo>
                      <a:pt x="80" y="11"/>
                    </a:lnTo>
                    <a:lnTo>
                      <a:pt x="82" y="11"/>
                    </a:lnTo>
                    <a:lnTo>
                      <a:pt x="82" y="14"/>
                    </a:lnTo>
                    <a:lnTo>
                      <a:pt x="85" y="14"/>
                    </a:lnTo>
                    <a:lnTo>
                      <a:pt x="87" y="14"/>
                    </a:lnTo>
                    <a:lnTo>
                      <a:pt x="89" y="16"/>
                    </a:lnTo>
                    <a:lnTo>
                      <a:pt x="92" y="19"/>
                    </a:lnTo>
                    <a:lnTo>
                      <a:pt x="101" y="21"/>
                    </a:lnTo>
                    <a:close/>
                  </a:path>
                </a:pathLst>
              </a:custGeom>
              <a:grpFill/>
              <a:ln w="9525">
                <a:noFill/>
                <a:round/>
                <a:headEnd/>
                <a:tailEnd/>
              </a:ln>
            </p:spPr>
            <p:txBody>
              <a:bodyPr/>
              <a:lstStyle/>
              <a:p>
                <a:pPr>
                  <a:defRPr/>
                </a:pPr>
                <a:endParaRPr lang="en-US" sz="1200" kern="0">
                  <a:solidFill>
                    <a:srgbClr val="0096D6"/>
                  </a:solidFill>
                </a:endParaRPr>
              </a:p>
            </p:txBody>
          </p:sp>
          <p:sp>
            <p:nvSpPr>
              <p:cNvPr id="2331" name="Freeform 1308"/>
              <p:cNvSpPr>
                <a:spLocks/>
              </p:cNvSpPr>
              <p:nvPr/>
            </p:nvSpPr>
            <p:spPr bwMode="auto">
              <a:xfrm>
                <a:off x="1756" y="2291"/>
                <a:ext cx="141" cy="47"/>
              </a:xfrm>
              <a:custGeom>
                <a:avLst/>
                <a:gdLst>
                  <a:gd name="T0" fmla="*/ 101 w 141"/>
                  <a:gd name="T1" fmla="*/ 23 h 47"/>
                  <a:gd name="T2" fmla="*/ 111 w 141"/>
                  <a:gd name="T3" fmla="*/ 28 h 47"/>
                  <a:gd name="T4" fmla="*/ 120 w 141"/>
                  <a:gd name="T5" fmla="*/ 28 h 47"/>
                  <a:gd name="T6" fmla="*/ 123 w 141"/>
                  <a:gd name="T7" fmla="*/ 30 h 47"/>
                  <a:gd name="T8" fmla="*/ 120 w 141"/>
                  <a:gd name="T9" fmla="*/ 33 h 47"/>
                  <a:gd name="T10" fmla="*/ 120 w 141"/>
                  <a:gd name="T11" fmla="*/ 35 h 47"/>
                  <a:gd name="T12" fmla="*/ 132 w 141"/>
                  <a:gd name="T13" fmla="*/ 35 h 47"/>
                  <a:gd name="T14" fmla="*/ 134 w 141"/>
                  <a:gd name="T15" fmla="*/ 37 h 47"/>
                  <a:gd name="T16" fmla="*/ 141 w 141"/>
                  <a:gd name="T17" fmla="*/ 40 h 47"/>
                  <a:gd name="T18" fmla="*/ 130 w 141"/>
                  <a:gd name="T19" fmla="*/ 47 h 47"/>
                  <a:gd name="T20" fmla="*/ 94 w 141"/>
                  <a:gd name="T21" fmla="*/ 47 h 47"/>
                  <a:gd name="T22" fmla="*/ 97 w 141"/>
                  <a:gd name="T23" fmla="*/ 42 h 47"/>
                  <a:gd name="T24" fmla="*/ 104 w 141"/>
                  <a:gd name="T25" fmla="*/ 40 h 47"/>
                  <a:gd name="T26" fmla="*/ 97 w 141"/>
                  <a:gd name="T27" fmla="*/ 35 h 47"/>
                  <a:gd name="T28" fmla="*/ 85 w 141"/>
                  <a:gd name="T29" fmla="*/ 30 h 47"/>
                  <a:gd name="T30" fmla="*/ 82 w 141"/>
                  <a:gd name="T31" fmla="*/ 23 h 47"/>
                  <a:gd name="T32" fmla="*/ 61 w 141"/>
                  <a:gd name="T33" fmla="*/ 21 h 47"/>
                  <a:gd name="T34" fmla="*/ 52 w 141"/>
                  <a:gd name="T35" fmla="*/ 16 h 47"/>
                  <a:gd name="T36" fmla="*/ 49 w 141"/>
                  <a:gd name="T37" fmla="*/ 16 h 47"/>
                  <a:gd name="T38" fmla="*/ 45 w 141"/>
                  <a:gd name="T39" fmla="*/ 16 h 47"/>
                  <a:gd name="T40" fmla="*/ 38 w 141"/>
                  <a:gd name="T41" fmla="*/ 14 h 47"/>
                  <a:gd name="T42" fmla="*/ 38 w 141"/>
                  <a:gd name="T43" fmla="*/ 14 h 47"/>
                  <a:gd name="T44" fmla="*/ 40 w 141"/>
                  <a:gd name="T45" fmla="*/ 11 h 47"/>
                  <a:gd name="T46" fmla="*/ 42 w 141"/>
                  <a:gd name="T47" fmla="*/ 9 h 47"/>
                  <a:gd name="T48" fmla="*/ 40 w 141"/>
                  <a:gd name="T49" fmla="*/ 9 h 47"/>
                  <a:gd name="T50" fmla="*/ 23 w 141"/>
                  <a:gd name="T51" fmla="*/ 11 h 47"/>
                  <a:gd name="T52" fmla="*/ 14 w 141"/>
                  <a:gd name="T53" fmla="*/ 14 h 47"/>
                  <a:gd name="T54" fmla="*/ 9 w 141"/>
                  <a:gd name="T55" fmla="*/ 19 h 47"/>
                  <a:gd name="T56" fmla="*/ 4 w 141"/>
                  <a:gd name="T57" fmla="*/ 21 h 47"/>
                  <a:gd name="T58" fmla="*/ 4 w 141"/>
                  <a:gd name="T59" fmla="*/ 19 h 47"/>
                  <a:gd name="T60" fmla="*/ 0 w 141"/>
                  <a:gd name="T61" fmla="*/ 19 h 47"/>
                  <a:gd name="T62" fmla="*/ 4 w 141"/>
                  <a:gd name="T63" fmla="*/ 16 h 47"/>
                  <a:gd name="T64" fmla="*/ 7 w 141"/>
                  <a:gd name="T65" fmla="*/ 11 h 47"/>
                  <a:gd name="T66" fmla="*/ 30 w 141"/>
                  <a:gd name="T67" fmla="*/ 0 h 47"/>
                  <a:gd name="T68" fmla="*/ 56 w 141"/>
                  <a:gd name="T69" fmla="*/ 2 h 47"/>
                  <a:gd name="T70" fmla="*/ 63 w 141"/>
                  <a:gd name="T71" fmla="*/ 2 h 47"/>
                  <a:gd name="T72" fmla="*/ 68 w 141"/>
                  <a:gd name="T73" fmla="*/ 9 h 47"/>
                  <a:gd name="T74" fmla="*/ 73 w 141"/>
                  <a:gd name="T75" fmla="*/ 11 h 47"/>
                  <a:gd name="T76" fmla="*/ 80 w 141"/>
                  <a:gd name="T77" fmla="*/ 11 h 47"/>
                  <a:gd name="T78" fmla="*/ 82 w 141"/>
                  <a:gd name="T79" fmla="*/ 14 h 47"/>
                  <a:gd name="T80" fmla="*/ 82 w 141"/>
                  <a:gd name="T81" fmla="*/ 14 h 47"/>
                  <a:gd name="T82" fmla="*/ 87 w 141"/>
                  <a:gd name="T83" fmla="*/ 14 h 47"/>
                  <a:gd name="T84" fmla="*/ 92 w 141"/>
                  <a:gd name="T85" fmla="*/ 19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47"/>
                  <a:gd name="T131" fmla="*/ 141 w 141"/>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47">
                    <a:moveTo>
                      <a:pt x="101" y="21"/>
                    </a:moveTo>
                    <a:lnTo>
                      <a:pt x="101" y="23"/>
                    </a:lnTo>
                    <a:lnTo>
                      <a:pt x="111" y="28"/>
                    </a:lnTo>
                    <a:lnTo>
                      <a:pt x="115" y="30"/>
                    </a:lnTo>
                    <a:lnTo>
                      <a:pt x="120" y="28"/>
                    </a:lnTo>
                    <a:lnTo>
                      <a:pt x="120" y="30"/>
                    </a:lnTo>
                    <a:lnTo>
                      <a:pt x="123" y="30"/>
                    </a:lnTo>
                    <a:lnTo>
                      <a:pt x="123" y="33"/>
                    </a:lnTo>
                    <a:lnTo>
                      <a:pt x="120" y="33"/>
                    </a:lnTo>
                    <a:lnTo>
                      <a:pt x="120" y="35"/>
                    </a:lnTo>
                    <a:lnTo>
                      <a:pt x="130" y="35"/>
                    </a:lnTo>
                    <a:lnTo>
                      <a:pt x="132" y="35"/>
                    </a:lnTo>
                    <a:lnTo>
                      <a:pt x="134" y="37"/>
                    </a:lnTo>
                    <a:lnTo>
                      <a:pt x="137" y="40"/>
                    </a:lnTo>
                    <a:lnTo>
                      <a:pt x="141" y="40"/>
                    </a:lnTo>
                    <a:lnTo>
                      <a:pt x="141" y="42"/>
                    </a:lnTo>
                    <a:lnTo>
                      <a:pt x="130" y="47"/>
                    </a:lnTo>
                    <a:lnTo>
                      <a:pt x="97" y="47"/>
                    </a:lnTo>
                    <a:lnTo>
                      <a:pt x="94" y="47"/>
                    </a:lnTo>
                    <a:lnTo>
                      <a:pt x="97" y="42"/>
                    </a:lnTo>
                    <a:lnTo>
                      <a:pt x="104" y="40"/>
                    </a:lnTo>
                    <a:lnTo>
                      <a:pt x="104" y="37"/>
                    </a:lnTo>
                    <a:lnTo>
                      <a:pt x="97" y="35"/>
                    </a:lnTo>
                    <a:lnTo>
                      <a:pt x="89" y="35"/>
                    </a:lnTo>
                    <a:lnTo>
                      <a:pt x="85" y="30"/>
                    </a:lnTo>
                    <a:lnTo>
                      <a:pt x="82" y="26"/>
                    </a:lnTo>
                    <a:lnTo>
                      <a:pt x="82" y="23"/>
                    </a:lnTo>
                    <a:lnTo>
                      <a:pt x="71" y="23"/>
                    </a:lnTo>
                    <a:lnTo>
                      <a:pt x="61" y="21"/>
                    </a:lnTo>
                    <a:lnTo>
                      <a:pt x="56" y="16"/>
                    </a:lnTo>
                    <a:lnTo>
                      <a:pt x="52" y="16"/>
                    </a:lnTo>
                    <a:lnTo>
                      <a:pt x="49" y="16"/>
                    </a:lnTo>
                    <a:lnTo>
                      <a:pt x="47" y="16"/>
                    </a:lnTo>
                    <a:lnTo>
                      <a:pt x="45" y="16"/>
                    </a:lnTo>
                    <a:lnTo>
                      <a:pt x="38" y="14"/>
                    </a:lnTo>
                    <a:lnTo>
                      <a:pt x="38" y="11"/>
                    </a:lnTo>
                    <a:lnTo>
                      <a:pt x="40" y="11"/>
                    </a:lnTo>
                    <a:lnTo>
                      <a:pt x="42" y="9"/>
                    </a:lnTo>
                    <a:lnTo>
                      <a:pt x="40" y="9"/>
                    </a:lnTo>
                    <a:lnTo>
                      <a:pt x="28" y="7"/>
                    </a:lnTo>
                    <a:lnTo>
                      <a:pt x="23" y="11"/>
                    </a:lnTo>
                    <a:lnTo>
                      <a:pt x="21" y="14"/>
                    </a:lnTo>
                    <a:lnTo>
                      <a:pt x="14" y="14"/>
                    </a:lnTo>
                    <a:lnTo>
                      <a:pt x="12" y="16"/>
                    </a:lnTo>
                    <a:lnTo>
                      <a:pt x="9" y="19"/>
                    </a:lnTo>
                    <a:lnTo>
                      <a:pt x="4" y="21"/>
                    </a:lnTo>
                    <a:lnTo>
                      <a:pt x="4" y="19"/>
                    </a:lnTo>
                    <a:lnTo>
                      <a:pt x="0" y="19"/>
                    </a:lnTo>
                    <a:lnTo>
                      <a:pt x="2" y="16"/>
                    </a:lnTo>
                    <a:lnTo>
                      <a:pt x="4" y="16"/>
                    </a:lnTo>
                    <a:lnTo>
                      <a:pt x="7" y="16"/>
                    </a:lnTo>
                    <a:lnTo>
                      <a:pt x="7" y="11"/>
                    </a:lnTo>
                    <a:lnTo>
                      <a:pt x="7" y="9"/>
                    </a:lnTo>
                    <a:lnTo>
                      <a:pt x="30" y="0"/>
                    </a:lnTo>
                    <a:lnTo>
                      <a:pt x="54" y="2"/>
                    </a:lnTo>
                    <a:lnTo>
                      <a:pt x="56" y="2"/>
                    </a:lnTo>
                    <a:lnTo>
                      <a:pt x="63" y="2"/>
                    </a:lnTo>
                    <a:lnTo>
                      <a:pt x="68" y="7"/>
                    </a:lnTo>
                    <a:lnTo>
                      <a:pt x="68" y="9"/>
                    </a:lnTo>
                    <a:lnTo>
                      <a:pt x="71" y="11"/>
                    </a:lnTo>
                    <a:lnTo>
                      <a:pt x="73" y="11"/>
                    </a:lnTo>
                    <a:lnTo>
                      <a:pt x="80" y="11"/>
                    </a:lnTo>
                    <a:lnTo>
                      <a:pt x="82" y="11"/>
                    </a:lnTo>
                    <a:lnTo>
                      <a:pt x="82" y="14"/>
                    </a:lnTo>
                    <a:lnTo>
                      <a:pt x="85" y="14"/>
                    </a:lnTo>
                    <a:lnTo>
                      <a:pt x="87" y="14"/>
                    </a:lnTo>
                    <a:lnTo>
                      <a:pt x="89" y="16"/>
                    </a:lnTo>
                    <a:lnTo>
                      <a:pt x="92" y="19"/>
                    </a:lnTo>
                    <a:lnTo>
                      <a:pt x="101" y="21"/>
                    </a:lnTo>
                  </a:path>
                </a:pathLst>
              </a:custGeom>
              <a:grpFill/>
              <a:ln w="9525">
                <a:noFill/>
                <a:round/>
                <a:headEnd/>
                <a:tailEnd/>
              </a:ln>
            </p:spPr>
            <p:txBody>
              <a:bodyPr/>
              <a:lstStyle/>
              <a:p>
                <a:pPr>
                  <a:defRPr/>
                </a:pPr>
                <a:endParaRPr lang="en-US" sz="1200" kern="0">
                  <a:solidFill>
                    <a:srgbClr val="0096D6"/>
                  </a:solidFill>
                </a:endParaRPr>
              </a:p>
            </p:txBody>
          </p:sp>
          <p:sp>
            <p:nvSpPr>
              <p:cNvPr id="2332" name="Freeform 1309"/>
              <p:cNvSpPr>
                <a:spLocks/>
              </p:cNvSpPr>
              <p:nvPr/>
            </p:nvSpPr>
            <p:spPr bwMode="auto">
              <a:xfrm>
                <a:off x="1777" y="2310"/>
                <a:ext cx="7" cy="7"/>
              </a:xfrm>
              <a:custGeom>
                <a:avLst/>
                <a:gdLst>
                  <a:gd name="T0" fmla="*/ 7 w 7"/>
                  <a:gd name="T1" fmla="*/ 0 h 7"/>
                  <a:gd name="T2" fmla="*/ 7 w 7"/>
                  <a:gd name="T3" fmla="*/ 2 h 7"/>
                  <a:gd name="T4" fmla="*/ 7 w 7"/>
                  <a:gd name="T5" fmla="*/ 2 h 7"/>
                  <a:gd name="T6" fmla="*/ 7 w 7"/>
                  <a:gd name="T7" fmla="*/ 4 h 7"/>
                  <a:gd name="T8" fmla="*/ 5 w 7"/>
                  <a:gd name="T9" fmla="*/ 7 h 7"/>
                  <a:gd name="T10" fmla="*/ 2 w 7"/>
                  <a:gd name="T11" fmla="*/ 7 h 7"/>
                  <a:gd name="T12" fmla="*/ 2 w 7"/>
                  <a:gd name="T13" fmla="*/ 4 h 7"/>
                  <a:gd name="T14" fmla="*/ 0 w 7"/>
                  <a:gd name="T15" fmla="*/ 4 h 7"/>
                  <a:gd name="T16" fmla="*/ 2 w 7"/>
                  <a:gd name="T17" fmla="*/ 4 h 7"/>
                  <a:gd name="T18" fmla="*/ 5 w 7"/>
                  <a:gd name="T19" fmla="*/ 4 h 7"/>
                  <a:gd name="T20" fmla="*/ 2 w 7"/>
                  <a:gd name="T21" fmla="*/ 2 h 7"/>
                  <a:gd name="T22" fmla="*/ 2 w 7"/>
                  <a:gd name="T23" fmla="*/ 2 h 7"/>
                  <a:gd name="T24" fmla="*/ 2 w 7"/>
                  <a:gd name="T25" fmla="*/ 0 h 7"/>
                  <a:gd name="T26" fmla="*/ 5 w 7"/>
                  <a:gd name="T27" fmla="*/ 0 h 7"/>
                  <a:gd name="T28" fmla="*/ 7 w 7"/>
                  <a:gd name="T29" fmla="*/ 0 h 7"/>
                  <a:gd name="T30" fmla="*/ 7 w 7"/>
                  <a:gd name="T31" fmla="*/ 0 h 7"/>
                  <a:gd name="T32" fmla="*/ 7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7" y="0"/>
                    </a:moveTo>
                    <a:lnTo>
                      <a:pt x="7" y="2"/>
                    </a:lnTo>
                    <a:lnTo>
                      <a:pt x="7" y="4"/>
                    </a:lnTo>
                    <a:lnTo>
                      <a:pt x="5" y="7"/>
                    </a:lnTo>
                    <a:lnTo>
                      <a:pt x="2" y="7"/>
                    </a:lnTo>
                    <a:lnTo>
                      <a:pt x="2" y="4"/>
                    </a:lnTo>
                    <a:lnTo>
                      <a:pt x="0" y="4"/>
                    </a:lnTo>
                    <a:lnTo>
                      <a:pt x="2" y="4"/>
                    </a:lnTo>
                    <a:lnTo>
                      <a:pt x="5" y="4"/>
                    </a:lnTo>
                    <a:lnTo>
                      <a:pt x="2" y="2"/>
                    </a:lnTo>
                    <a:lnTo>
                      <a:pt x="2" y="0"/>
                    </a:lnTo>
                    <a:lnTo>
                      <a:pt x="5" y="0"/>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333" name="Freeform 1310"/>
              <p:cNvSpPr>
                <a:spLocks/>
              </p:cNvSpPr>
              <p:nvPr/>
            </p:nvSpPr>
            <p:spPr bwMode="auto">
              <a:xfrm>
                <a:off x="1777" y="2310"/>
                <a:ext cx="7" cy="7"/>
              </a:xfrm>
              <a:custGeom>
                <a:avLst/>
                <a:gdLst>
                  <a:gd name="T0" fmla="*/ 7 w 7"/>
                  <a:gd name="T1" fmla="*/ 0 h 7"/>
                  <a:gd name="T2" fmla="*/ 7 w 7"/>
                  <a:gd name="T3" fmla="*/ 2 h 7"/>
                  <a:gd name="T4" fmla="*/ 7 w 7"/>
                  <a:gd name="T5" fmla="*/ 2 h 7"/>
                  <a:gd name="T6" fmla="*/ 7 w 7"/>
                  <a:gd name="T7" fmla="*/ 4 h 7"/>
                  <a:gd name="T8" fmla="*/ 5 w 7"/>
                  <a:gd name="T9" fmla="*/ 7 h 7"/>
                  <a:gd name="T10" fmla="*/ 2 w 7"/>
                  <a:gd name="T11" fmla="*/ 7 h 7"/>
                  <a:gd name="T12" fmla="*/ 2 w 7"/>
                  <a:gd name="T13" fmla="*/ 4 h 7"/>
                  <a:gd name="T14" fmla="*/ 0 w 7"/>
                  <a:gd name="T15" fmla="*/ 4 h 7"/>
                  <a:gd name="T16" fmla="*/ 2 w 7"/>
                  <a:gd name="T17" fmla="*/ 4 h 7"/>
                  <a:gd name="T18" fmla="*/ 5 w 7"/>
                  <a:gd name="T19" fmla="*/ 4 h 7"/>
                  <a:gd name="T20" fmla="*/ 2 w 7"/>
                  <a:gd name="T21" fmla="*/ 2 h 7"/>
                  <a:gd name="T22" fmla="*/ 2 w 7"/>
                  <a:gd name="T23" fmla="*/ 2 h 7"/>
                  <a:gd name="T24" fmla="*/ 2 w 7"/>
                  <a:gd name="T25" fmla="*/ 0 h 7"/>
                  <a:gd name="T26" fmla="*/ 5 w 7"/>
                  <a:gd name="T27" fmla="*/ 0 h 7"/>
                  <a:gd name="T28" fmla="*/ 7 w 7"/>
                  <a:gd name="T29" fmla="*/ 0 h 7"/>
                  <a:gd name="T30" fmla="*/ 7 w 7"/>
                  <a:gd name="T31" fmla="*/ 0 h 7"/>
                  <a:gd name="T32" fmla="*/ 7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7" y="0"/>
                    </a:moveTo>
                    <a:lnTo>
                      <a:pt x="7" y="2"/>
                    </a:lnTo>
                    <a:lnTo>
                      <a:pt x="7" y="4"/>
                    </a:lnTo>
                    <a:lnTo>
                      <a:pt x="5" y="7"/>
                    </a:lnTo>
                    <a:lnTo>
                      <a:pt x="2" y="7"/>
                    </a:lnTo>
                    <a:lnTo>
                      <a:pt x="2" y="4"/>
                    </a:lnTo>
                    <a:lnTo>
                      <a:pt x="0" y="4"/>
                    </a:lnTo>
                    <a:lnTo>
                      <a:pt x="2" y="4"/>
                    </a:lnTo>
                    <a:lnTo>
                      <a:pt x="5" y="4"/>
                    </a:lnTo>
                    <a:lnTo>
                      <a:pt x="2" y="2"/>
                    </a:lnTo>
                    <a:lnTo>
                      <a:pt x="2" y="0"/>
                    </a:lnTo>
                    <a:lnTo>
                      <a:pt x="5" y="0"/>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334" name="Freeform 1311"/>
              <p:cNvSpPr>
                <a:spLocks/>
              </p:cNvSpPr>
              <p:nvPr/>
            </p:nvSpPr>
            <p:spPr bwMode="auto">
              <a:xfrm>
                <a:off x="1838" y="2300"/>
                <a:ext cx="12" cy="10"/>
              </a:xfrm>
              <a:custGeom>
                <a:avLst/>
                <a:gdLst>
                  <a:gd name="T0" fmla="*/ 10 w 12"/>
                  <a:gd name="T1" fmla="*/ 5 h 10"/>
                  <a:gd name="T2" fmla="*/ 12 w 12"/>
                  <a:gd name="T3" fmla="*/ 5 h 10"/>
                  <a:gd name="T4" fmla="*/ 12 w 12"/>
                  <a:gd name="T5" fmla="*/ 7 h 10"/>
                  <a:gd name="T6" fmla="*/ 12 w 12"/>
                  <a:gd name="T7" fmla="*/ 10 h 10"/>
                  <a:gd name="T8" fmla="*/ 12 w 12"/>
                  <a:gd name="T9" fmla="*/ 10 h 10"/>
                  <a:gd name="T10" fmla="*/ 7 w 12"/>
                  <a:gd name="T11" fmla="*/ 7 h 10"/>
                  <a:gd name="T12" fmla="*/ 7 w 12"/>
                  <a:gd name="T13" fmla="*/ 5 h 10"/>
                  <a:gd name="T14" fmla="*/ 5 w 12"/>
                  <a:gd name="T15" fmla="*/ 2 h 10"/>
                  <a:gd name="T16" fmla="*/ 3 w 12"/>
                  <a:gd name="T17" fmla="*/ 2 h 10"/>
                  <a:gd name="T18" fmla="*/ 0 w 12"/>
                  <a:gd name="T19" fmla="*/ 2 h 10"/>
                  <a:gd name="T20" fmla="*/ 0 w 12"/>
                  <a:gd name="T21" fmla="*/ 0 h 10"/>
                  <a:gd name="T22" fmla="*/ 0 w 12"/>
                  <a:gd name="T23" fmla="*/ 0 h 10"/>
                  <a:gd name="T24" fmla="*/ 3 w 12"/>
                  <a:gd name="T25" fmla="*/ 0 h 10"/>
                  <a:gd name="T26" fmla="*/ 10 w 12"/>
                  <a:gd name="T27" fmla="*/ 5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10" y="5"/>
                    </a:moveTo>
                    <a:lnTo>
                      <a:pt x="12" y="5"/>
                    </a:lnTo>
                    <a:lnTo>
                      <a:pt x="12" y="7"/>
                    </a:lnTo>
                    <a:lnTo>
                      <a:pt x="12" y="10"/>
                    </a:lnTo>
                    <a:lnTo>
                      <a:pt x="7" y="7"/>
                    </a:lnTo>
                    <a:lnTo>
                      <a:pt x="7" y="5"/>
                    </a:lnTo>
                    <a:lnTo>
                      <a:pt x="5" y="2"/>
                    </a:lnTo>
                    <a:lnTo>
                      <a:pt x="3" y="2"/>
                    </a:lnTo>
                    <a:lnTo>
                      <a:pt x="0" y="2"/>
                    </a:lnTo>
                    <a:lnTo>
                      <a:pt x="0" y="0"/>
                    </a:lnTo>
                    <a:lnTo>
                      <a:pt x="3" y="0"/>
                    </a:lnTo>
                    <a:lnTo>
                      <a:pt x="10" y="5"/>
                    </a:lnTo>
                    <a:close/>
                  </a:path>
                </a:pathLst>
              </a:custGeom>
              <a:grpFill/>
              <a:ln w="9525">
                <a:noFill/>
                <a:round/>
                <a:headEnd/>
                <a:tailEnd/>
              </a:ln>
            </p:spPr>
            <p:txBody>
              <a:bodyPr/>
              <a:lstStyle/>
              <a:p>
                <a:pPr>
                  <a:defRPr/>
                </a:pPr>
                <a:endParaRPr lang="en-US" sz="1200" kern="0">
                  <a:solidFill>
                    <a:srgbClr val="0096D6"/>
                  </a:solidFill>
                </a:endParaRPr>
              </a:p>
            </p:txBody>
          </p:sp>
          <p:sp>
            <p:nvSpPr>
              <p:cNvPr id="2335" name="Freeform 1312"/>
              <p:cNvSpPr>
                <a:spLocks/>
              </p:cNvSpPr>
              <p:nvPr/>
            </p:nvSpPr>
            <p:spPr bwMode="auto">
              <a:xfrm>
                <a:off x="1838" y="2300"/>
                <a:ext cx="12" cy="10"/>
              </a:xfrm>
              <a:custGeom>
                <a:avLst/>
                <a:gdLst>
                  <a:gd name="T0" fmla="*/ 10 w 12"/>
                  <a:gd name="T1" fmla="*/ 5 h 10"/>
                  <a:gd name="T2" fmla="*/ 12 w 12"/>
                  <a:gd name="T3" fmla="*/ 5 h 10"/>
                  <a:gd name="T4" fmla="*/ 12 w 12"/>
                  <a:gd name="T5" fmla="*/ 7 h 10"/>
                  <a:gd name="T6" fmla="*/ 12 w 12"/>
                  <a:gd name="T7" fmla="*/ 10 h 10"/>
                  <a:gd name="T8" fmla="*/ 12 w 12"/>
                  <a:gd name="T9" fmla="*/ 10 h 10"/>
                  <a:gd name="T10" fmla="*/ 7 w 12"/>
                  <a:gd name="T11" fmla="*/ 7 h 10"/>
                  <a:gd name="T12" fmla="*/ 7 w 12"/>
                  <a:gd name="T13" fmla="*/ 5 h 10"/>
                  <a:gd name="T14" fmla="*/ 5 w 12"/>
                  <a:gd name="T15" fmla="*/ 2 h 10"/>
                  <a:gd name="T16" fmla="*/ 3 w 12"/>
                  <a:gd name="T17" fmla="*/ 2 h 10"/>
                  <a:gd name="T18" fmla="*/ 0 w 12"/>
                  <a:gd name="T19" fmla="*/ 2 h 10"/>
                  <a:gd name="T20" fmla="*/ 0 w 12"/>
                  <a:gd name="T21" fmla="*/ 0 h 10"/>
                  <a:gd name="T22" fmla="*/ 0 w 12"/>
                  <a:gd name="T23" fmla="*/ 0 h 10"/>
                  <a:gd name="T24" fmla="*/ 3 w 12"/>
                  <a:gd name="T25" fmla="*/ 0 h 10"/>
                  <a:gd name="T26" fmla="*/ 10 w 12"/>
                  <a:gd name="T27" fmla="*/ 5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10" y="5"/>
                    </a:moveTo>
                    <a:lnTo>
                      <a:pt x="12" y="5"/>
                    </a:lnTo>
                    <a:lnTo>
                      <a:pt x="12" y="7"/>
                    </a:lnTo>
                    <a:lnTo>
                      <a:pt x="12" y="10"/>
                    </a:lnTo>
                    <a:lnTo>
                      <a:pt x="7" y="7"/>
                    </a:lnTo>
                    <a:lnTo>
                      <a:pt x="7" y="5"/>
                    </a:lnTo>
                    <a:lnTo>
                      <a:pt x="5" y="2"/>
                    </a:lnTo>
                    <a:lnTo>
                      <a:pt x="3" y="2"/>
                    </a:lnTo>
                    <a:lnTo>
                      <a:pt x="0" y="2"/>
                    </a:lnTo>
                    <a:lnTo>
                      <a:pt x="0" y="0"/>
                    </a:lnTo>
                    <a:lnTo>
                      <a:pt x="3" y="0"/>
                    </a:lnTo>
                    <a:lnTo>
                      <a:pt x="10" y="5"/>
                    </a:lnTo>
                  </a:path>
                </a:pathLst>
              </a:custGeom>
              <a:grpFill/>
              <a:ln w="9525">
                <a:noFill/>
                <a:round/>
                <a:headEnd/>
                <a:tailEnd/>
              </a:ln>
            </p:spPr>
            <p:txBody>
              <a:bodyPr/>
              <a:lstStyle/>
              <a:p>
                <a:pPr>
                  <a:defRPr/>
                </a:pPr>
                <a:endParaRPr lang="en-US" sz="1200" kern="0">
                  <a:solidFill>
                    <a:srgbClr val="0096D6"/>
                  </a:solidFill>
                </a:endParaRPr>
              </a:p>
            </p:txBody>
          </p:sp>
          <p:sp>
            <p:nvSpPr>
              <p:cNvPr id="2336" name="Freeform 1313"/>
              <p:cNvSpPr>
                <a:spLocks/>
              </p:cNvSpPr>
              <p:nvPr/>
            </p:nvSpPr>
            <p:spPr bwMode="auto">
              <a:xfrm>
                <a:off x="2025" y="3469"/>
                <a:ext cx="12" cy="5"/>
              </a:xfrm>
              <a:custGeom>
                <a:avLst/>
                <a:gdLst>
                  <a:gd name="T0" fmla="*/ 2 w 12"/>
                  <a:gd name="T1" fmla="*/ 3 h 5"/>
                  <a:gd name="T2" fmla="*/ 5 w 12"/>
                  <a:gd name="T3" fmla="*/ 0 h 5"/>
                  <a:gd name="T4" fmla="*/ 7 w 12"/>
                  <a:gd name="T5" fmla="*/ 0 h 5"/>
                  <a:gd name="T6" fmla="*/ 12 w 12"/>
                  <a:gd name="T7" fmla="*/ 0 h 5"/>
                  <a:gd name="T8" fmla="*/ 12 w 12"/>
                  <a:gd name="T9" fmla="*/ 0 h 5"/>
                  <a:gd name="T10" fmla="*/ 12 w 12"/>
                  <a:gd name="T11" fmla="*/ 3 h 5"/>
                  <a:gd name="T12" fmla="*/ 12 w 12"/>
                  <a:gd name="T13" fmla="*/ 3 h 5"/>
                  <a:gd name="T14" fmla="*/ 7 w 12"/>
                  <a:gd name="T15" fmla="*/ 3 h 5"/>
                  <a:gd name="T16" fmla="*/ 7 w 12"/>
                  <a:gd name="T17" fmla="*/ 3 h 5"/>
                  <a:gd name="T18" fmla="*/ 7 w 12"/>
                  <a:gd name="T19" fmla="*/ 5 h 5"/>
                  <a:gd name="T20" fmla="*/ 5 w 12"/>
                  <a:gd name="T21" fmla="*/ 3 h 5"/>
                  <a:gd name="T22" fmla="*/ 2 w 12"/>
                  <a:gd name="T23" fmla="*/ 5 h 5"/>
                  <a:gd name="T24" fmla="*/ 0 w 12"/>
                  <a:gd name="T25" fmla="*/ 5 h 5"/>
                  <a:gd name="T26" fmla="*/ 0 w 12"/>
                  <a:gd name="T27" fmla="*/ 3 h 5"/>
                  <a:gd name="T28" fmla="*/ 0 w 12"/>
                  <a:gd name="T29" fmla="*/ 0 h 5"/>
                  <a:gd name="T30" fmla="*/ 2 w 12"/>
                  <a:gd name="T31" fmla="*/ 3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2" y="3"/>
                    </a:moveTo>
                    <a:lnTo>
                      <a:pt x="5" y="0"/>
                    </a:lnTo>
                    <a:lnTo>
                      <a:pt x="7" y="0"/>
                    </a:lnTo>
                    <a:lnTo>
                      <a:pt x="12" y="0"/>
                    </a:lnTo>
                    <a:lnTo>
                      <a:pt x="12" y="3"/>
                    </a:lnTo>
                    <a:lnTo>
                      <a:pt x="7" y="3"/>
                    </a:lnTo>
                    <a:lnTo>
                      <a:pt x="7" y="5"/>
                    </a:lnTo>
                    <a:lnTo>
                      <a:pt x="5" y="3"/>
                    </a:lnTo>
                    <a:lnTo>
                      <a:pt x="2" y="5"/>
                    </a:lnTo>
                    <a:lnTo>
                      <a:pt x="0" y="5"/>
                    </a:lnTo>
                    <a:lnTo>
                      <a:pt x="0" y="3"/>
                    </a:lnTo>
                    <a:lnTo>
                      <a:pt x="0" y="0"/>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337" name="Freeform 1314"/>
              <p:cNvSpPr>
                <a:spLocks/>
              </p:cNvSpPr>
              <p:nvPr/>
            </p:nvSpPr>
            <p:spPr bwMode="auto">
              <a:xfrm>
                <a:off x="2025" y="3469"/>
                <a:ext cx="12" cy="5"/>
              </a:xfrm>
              <a:custGeom>
                <a:avLst/>
                <a:gdLst>
                  <a:gd name="T0" fmla="*/ 2 w 12"/>
                  <a:gd name="T1" fmla="*/ 3 h 5"/>
                  <a:gd name="T2" fmla="*/ 5 w 12"/>
                  <a:gd name="T3" fmla="*/ 0 h 5"/>
                  <a:gd name="T4" fmla="*/ 7 w 12"/>
                  <a:gd name="T5" fmla="*/ 0 h 5"/>
                  <a:gd name="T6" fmla="*/ 12 w 12"/>
                  <a:gd name="T7" fmla="*/ 0 h 5"/>
                  <a:gd name="T8" fmla="*/ 12 w 12"/>
                  <a:gd name="T9" fmla="*/ 0 h 5"/>
                  <a:gd name="T10" fmla="*/ 12 w 12"/>
                  <a:gd name="T11" fmla="*/ 3 h 5"/>
                  <a:gd name="T12" fmla="*/ 12 w 12"/>
                  <a:gd name="T13" fmla="*/ 3 h 5"/>
                  <a:gd name="T14" fmla="*/ 7 w 12"/>
                  <a:gd name="T15" fmla="*/ 3 h 5"/>
                  <a:gd name="T16" fmla="*/ 7 w 12"/>
                  <a:gd name="T17" fmla="*/ 3 h 5"/>
                  <a:gd name="T18" fmla="*/ 7 w 12"/>
                  <a:gd name="T19" fmla="*/ 5 h 5"/>
                  <a:gd name="T20" fmla="*/ 5 w 12"/>
                  <a:gd name="T21" fmla="*/ 3 h 5"/>
                  <a:gd name="T22" fmla="*/ 2 w 12"/>
                  <a:gd name="T23" fmla="*/ 5 h 5"/>
                  <a:gd name="T24" fmla="*/ 0 w 12"/>
                  <a:gd name="T25" fmla="*/ 5 h 5"/>
                  <a:gd name="T26" fmla="*/ 0 w 12"/>
                  <a:gd name="T27" fmla="*/ 3 h 5"/>
                  <a:gd name="T28" fmla="*/ 0 w 12"/>
                  <a:gd name="T29" fmla="*/ 0 h 5"/>
                  <a:gd name="T30" fmla="*/ 2 w 12"/>
                  <a:gd name="T31" fmla="*/ 3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2" y="3"/>
                    </a:moveTo>
                    <a:lnTo>
                      <a:pt x="5" y="0"/>
                    </a:lnTo>
                    <a:lnTo>
                      <a:pt x="7" y="0"/>
                    </a:lnTo>
                    <a:lnTo>
                      <a:pt x="12" y="0"/>
                    </a:lnTo>
                    <a:lnTo>
                      <a:pt x="12" y="3"/>
                    </a:lnTo>
                    <a:lnTo>
                      <a:pt x="7" y="3"/>
                    </a:lnTo>
                    <a:lnTo>
                      <a:pt x="7" y="5"/>
                    </a:lnTo>
                    <a:lnTo>
                      <a:pt x="5" y="3"/>
                    </a:lnTo>
                    <a:lnTo>
                      <a:pt x="2" y="5"/>
                    </a:lnTo>
                    <a:lnTo>
                      <a:pt x="0" y="5"/>
                    </a:lnTo>
                    <a:lnTo>
                      <a:pt x="0" y="3"/>
                    </a:lnTo>
                    <a:lnTo>
                      <a:pt x="0" y="0"/>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338" name="Freeform 1315"/>
              <p:cNvSpPr>
                <a:spLocks/>
              </p:cNvSpPr>
              <p:nvPr/>
            </p:nvSpPr>
            <p:spPr bwMode="auto">
              <a:xfrm>
                <a:off x="3430" y="2380"/>
                <a:ext cx="3" cy="3"/>
              </a:xfrm>
              <a:custGeom>
                <a:avLst/>
                <a:gdLst>
                  <a:gd name="T0" fmla="*/ 3 w 3"/>
                  <a:gd name="T1" fmla="*/ 3 h 3"/>
                  <a:gd name="T2" fmla="*/ 3 w 3"/>
                  <a:gd name="T3" fmla="*/ 3 h 3"/>
                  <a:gd name="T4" fmla="*/ 3 w 3"/>
                  <a:gd name="T5" fmla="*/ 3 h 3"/>
                  <a:gd name="T6" fmla="*/ 3 w 3"/>
                  <a:gd name="T7" fmla="*/ 0 h 3"/>
                  <a:gd name="T8" fmla="*/ 0 w 3"/>
                  <a:gd name="T9" fmla="*/ 0 h 3"/>
                  <a:gd name="T10" fmla="*/ 0 w 3"/>
                  <a:gd name="T11" fmla="*/ 0 h 3"/>
                  <a:gd name="T12" fmla="*/ 0 w 3"/>
                  <a:gd name="T13" fmla="*/ 0 h 3"/>
                  <a:gd name="T14" fmla="*/ 3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3" y="3"/>
                    </a:lnTo>
                    <a:close/>
                  </a:path>
                </a:pathLst>
              </a:custGeom>
              <a:grpFill/>
              <a:ln w="9525">
                <a:noFill/>
                <a:round/>
                <a:headEnd/>
                <a:tailEnd/>
              </a:ln>
            </p:spPr>
            <p:txBody>
              <a:bodyPr/>
              <a:lstStyle/>
              <a:p>
                <a:pPr>
                  <a:defRPr/>
                </a:pPr>
                <a:endParaRPr lang="en-US" sz="1200" kern="0">
                  <a:solidFill>
                    <a:srgbClr val="0096D6"/>
                  </a:solidFill>
                </a:endParaRPr>
              </a:p>
            </p:txBody>
          </p:sp>
          <p:sp>
            <p:nvSpPr>
              <p:cNvPr id="2339" name="Freeform 1316"/>
              <p:cNvSpPr>
                <a:spLocks/>
              </p:cNvSpPr>
              <p:nvPr/>
            </p:nvSpPr>
            <p:spPr bwMode="auto">
              <a:xfrm>
                <a:off x="3430" y="2380"/>
                <a:ext cx="3" cy="3"/>
              </a:xfrm>
              <a:custGeom>
                <a:avLst/>
                <a:gdLst>
                  <a:gd name="T0" fmla="*/ 3 w 3"/>
                  <a:gd name="T1" fmla="*/ 3 h 3"/>
                  <a:gd name="T2" fmla="*/ 3 w 3"/>
                  <a:gd name="T3" fmla="*/ 3 h 3"/>
                  <a:gd name="T4" fmla="*/ 3 w 3"/>
                  <a:gd name="T5" fmla="*/ 3 h 3"/>
                  <a:gd name="T6" fmla="*/ 3 w 3"/>
                  <a:gd name="T7" fmla="*/ 0 h 3"/>
                  <a:gd name="T8" fmla="*/ 0 w 3"/>
                  <a:gd name="T9" fmla="*/ 0 h 3"/>
                  <a:gd name="T10" fmla="*/ 0 w 3"/>
                  <a:gd name="T11" fmla="*/ 0 h 3"/>
                  <a:gd name="T12" fmla="*/ 0 w 3"/>
                  <a:gd name="T13" fmla="*/ 0 h 3"/>
                  <a:gd name="T14" fmla="*/ 3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3" y="3"/>
                    </a:lnTo>
                  </a:path>
                </a:pathLst>
              </a:custGeom>
              <a:grpFill/>
              <a:ln w="9525">
                <a:noFill/>
                <a:round/>
                <a:headEnd/>
                <a:tailEnd/>
              </a:ln>
            </p:spPr>
            <p:txBody>
              <a:bodyPr/>
              <a:lstStyle/>
              <a:p>
                <a:pPr>
                  <a:defRPr/>
                </a:pPr>
                <a:endParaRPr lang="en-US" sz="1200" kern="0">
                  <a:solidFill>
                    <a:srgbClr val="0096D6"/>
                  </a:solidFill>
                </a:endParaRPr>
              </a:p>
            </p:txBody>
          </p:sp>
          <p:sp>
            <p:nvSpPr>
              <p:cNvPr id="2340" name="Freeform 1317"/>
              <p:cNvSpPr>
                <a:spLocks/>
              </p:cNvSpPr>
              <p:nvPr/>
            </p:nvSpPr>
            <p:spPr bwMode="auto">
              <a:xfrm>
                <a:off x="3433" y="2378"/>
                <a:ext cx="0" cy="2"/>
              </a:xfrm>
              <a:custGeom>
                <a:avLst/>
                <a:gdLst>
                  <a:gd name="T0" fmla="*/ 0 h 2"/>
                  <a:gd name="T1" fmla="*/ 0 h 2"/>
                  <a:gd name="T2" fmla="*/ 2 h 2"/>
                  <a:gd name="T3" fmla="*/ 2 h 2"/>
                  <a:gd name="T4" fmla="*/ 2 h 2"/>
                  <a:gd name="T5" fmla="*/ 2 h 2"/>
                  <a:gd name="T6" fmla="*/ 2 h 2"/>
                  <a:gd name="T7" fmla="*/ 2 h 2"/>
                  <a:gd name="T8" fmla="*/ 2 h 2"/>
                  <a:gd name="T9" fmla="*/ 2 h 2"/>
                  <a:gd name="T10" fmla="*/ 0 h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2"/>
                  <a:gd name="T23" fmla="*/ 2 h 2"/>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341" name="Freeform 1318"/>
              <p:cNvSpPr>
                <a:spLocks/>
              </p:cNvSpPr>
              <p:nvPr/>
            </p:nvSpPr>
            <p:spPr bwMode="auto">
              <a:xfrm>
                <a:off x="3433" y="2378"/>
                <a:ext cx="0" cy="2"/>
              </a:xfrm>
              <a:custGeom>
                <a:avLst/>
                <a:gdLst>
                  <a:gd name="T0" fmla="*/ 0 h 2"/>
                  <a:gd name="T1" fmla="*/ 0 h 2"/>
                  <a:gd name="T2" fmla="*/ 2 h 2"/>
                  <a:gd name="T3" fmla="*/ 2 h 2"/>
                  <a:gd name="T4" fmla="*/ 2 h 2"/>
                  <a:gd name="T5" fmla="*/ 2 h 2"/>
                  <a:gd name="T6" fmla="*/ 2 h 2"/>
                  <a:gd name="T7" fmla="*/ 2 h 2"/>
                  <a:gd name="T8" fmla="*/ 2 h 2"/>
                  <a:gd name="T9" fmla="*/ 2 h 2"/>
                  <a:gd name="T10" fmla="*/ 0 h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2"/>
                  <a:gd name="T23" fmla="*/ 2 h 2"/>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342" name="Freeform 1319"/>
              <p:cNvSpPr>
                <a:spLocks/>
              </p:cNvSpPr>
              <p:nvPr/>
            </p:nvSpPr>
            <p:spPr bwMode="auto">
              <a:xfrm>
                <a:off x="3433" y="2380"/>
                <a:ext cx="2" cy="3"/>
              </a:xfrm>
              <a:custGeom>
                <a:avLst/>
                <a:gdLst>
                  <a:gd name="T0" fmla="*/ 2 w 2"/>
                  <a:gd name="T1" fmla="*/ 3 h 3"/>
                  <a:gd name="T2" fmla="*/ 2 w 2"/>
                  <a:gd name="T3" fmla="*/ 3 h 3"/>
                  <a:gd name="T4" fmla="*/ 2 w 2"/>
                  <a:gd name="T5" fmla="*/ 0 h 3"/>
                  <a:gd name="T6" fmla="*/ 2 w 2"/>
                  <a:gd name="T7" fmla="*/ 0 h 3"/>
                  <a:gd name="T8" fmla="*/ 2 w 2"/>
                  <a:gd name="T9" fmla="*/ 0 h 3"/>
                  <a:gd name="T10" fmla="*/ 0 w 2"/>
                  <a:gd name="T11" fmla="*/ 3 h 3"/>
                  <a:gd name="T12" fmla="*/ 2 w 2"/>
                  <a:gd name="T13" fmla="*/ 3 h 3"/>
                  <a:gd name="T14" fmla="*/ 2 w 2"/>
                  <a:gd name="T15" fmla="*/ 3 h 3"/>
                  <a:gd name="T16" fmla="*/ 2 w 2"/>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2" y="3"/>
                    </a:lnTo>
                    <a:lnTo>
                      <a:pt x="2" y="0"/>
                    </a:lnTo>
                    <a:lnTo>
                      <a:pt x="0" y="3"/>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343" name="Freeform 1320"/>
              <p:cNvSpPr>
                <a:spLocks/>
              </p:cNvSpPr>
              <p:nvPr/>
            </p:nvSpPr>
            <p:spPr bwMode="auto">
              <a:xfrm>
                <a:off x="3433" y="2380"/>
                <a:ext cx="2" cy="3"/>
              </a:xfrm>
              <a:custGeom>
                <a:avLst/>
                <a:gdLst>
                  <a:gd name="T0" fmla="*/ 2 w 2"/>
                  <a:gd name="T1" fmla="*/ 3 h 3"/>
                  <a:gd name="T2" fmla="*/ 2 w 2"/>
                  <a:gd name="T3" fmla="*/ 3 h 3"/>
                  <a:gd name="T4" fmla="*/ 2 w 2"/>
                  <a:gd name="T5" fmla="*/ 0 h 3"/>
                  <a:gd name="T6" fmla="*/ 2 w 2"/>
                  <a:gd name="T7" fmla="*/ 0 h 3"/>
                  <a:gd name="T8" fmla="*/ 2 w 2"/>
                  <a:gd name="T9" fmla="*/ 0 h 3"/>
                  <a:gd name="T10" fmla="*/ 0 w 2"/>
                  <a:gd name="T11" fmla="*/ 3 h 3"/>
                  <a:gd name="T12" fmla="*/ 2 w 2"/>
                  <a:gd name="T13" fmla="*/ 3 h 3"/>
                  <a:gd name="T14" fmla="*/ 2 w 2"/>
                  <a:gd name="T15" fmla="*/ 3 h 3"/>
                  <a:gd name="T16" fmla="*/ 2 w 2"/>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2" y="3"/>
                    </a:lnTo>
                    <a:lnTo>
                      <a:pt x="2" y="0"/>
                    </a:lnTo>
                    <a:lnTo>
                      <a:pt x="0" y="3"/>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344" name="Freeform 1321"/>
              <p:cNvSpPr>
                <a:spLocks/>
              </p:cNvSpPr>
              <p:nvPr/>
            </p:nvSpPr>
            <p:spPr bwMode="auto">
              <a:xfrm>
                <a:off x="4078" y="2298"/>
                <a:ext cx="2" cy="7"/>
              </a:xfrm>
              <a:custGeom>
                <a:avLst/>
                <a:gdLst>
                  <a:gd name="T0" fmla="*/ 0 w 2"/>
                  <a:gd name="T1" fmla="*/ 0 h 7"/>
                  <a:gd name="T2" fmla="*/ 0 w 2"/>
                  <a:gd name="T3" fmla="*/ 4 h 7"/>
                  <a:gd name="T4" fmla="*/ 2 w 2"/>
                  <a:gd name="T5" fmla="*/ 7 h 7"/>
                  <a:gd name="T6" fmla="*/ 2 w 2"/>
                  <a:gd name="T7" fmla="*/ 4 h 7"/>
                  <a:gd name="T8" fmla="*/ 2 w 2"/>
                  <a:gd name="T9" fmla="*/ 2 h 7"/>
                  <a:gd name="T10" fmla="*/ 2 w 2"/>
                  <a:gd name="T11" fmla="*/ 0 h 7"/>
                  <a:gd name="T12" fmla="*/ 0 w 2"/>
                  <a:gd name="T13" fmla="*/ 0 h 7"/>
                  <a:gd name="T14" fmla="*/ 0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0" y="0"/>
                    </a:moveTo>
                    <a:lnTo>
                      <a:pt x="0" y="4"/>
                    </a:lnTo>
                    <a:lnTo>
                      <a:pt x="2" y="7"/>
                    </a:lnTo>
                    <a:lnTo>
                      <a:pt x="2" y="4"/>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345" name="Freeform 1322"/>
              <p:cNvSpPr>
                <a:spLocks/>
              </p:cNvSpPr>
              <p:nvPr/>
            </p:nvSpPr>
            <p:spPr bwMode="auto">
              <a:xfrm>
                <a:off x="4078" y="2298"/>
                <a:ext cx="2" cy="7"/>
              </a:xfrm>
              <a:custGeom>
                <a:avLst/>
                <a:gdLst>
                  <a:gd name="T0" fmla="*/ 0 w 2"/>
                  <a:gd name="T1" fmla="*/ 0 h 7"/>
                  <a:gd name="T2" fmla="*/ 0 w 2"/>
                  <a:gd name="T3" fmla="*/ 4 h 7"/>
                  <a:gd name="T4" fmla="*/ 2 w 2"/>
                  <a:gd name="T5" fmla="*/ 7 h 7"/>
                  <a:gd name="T6" fmla="*/ 2 w 2"/>
                  <a:gd name="T7" fmla="*/ 4 h 7"/>
                  <a:gd name="T8" fmla="*/ 2 w 2"/>
                  <a:gd name="T9" fmla="*/ 2 h 7"/>
                  <a:gd name="T10" fmla="*/ 2 w 2"/>
                  <a:gd name="T11" fmla="*/ 0 h 7"/>
                  <a:gd name="T12" fmla="*/ 0 w 2"/>
                  <a:gd name="T13" fmla="*/ 0 h 7"/>
                  <a:gd name="T14" fmla="*/ 0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0" y="0"/>
                    </a:moveTo>
                    <a:lnTo>
                      <a:pt x="0" y="4"/>
                    </a:lnTo>
                    <a:lnTo>
                      <a:pt x="2" y="7"/>
                    </a:lnTo>
                    <a:lnTo>
                      <a:pt x="2" y="4"/>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346" name="Freeform 1323"/>
              <p:cNvSpPr>
                <a:spLocks/>
              </p:cNvSpPr>
              <p:nvPr/>
            </p:nvSpPr>
            <p:spPr bwMode="auto">
              <a:xfrm>
                <a:off x="5046" y="2876"/>
                <a:ext cx="40" cy="31"/>
              </a:xfrm>
              <a:custGeom>
                <a:avLst/>
                <a:gdLst>
                  <a:gd name="T0" fmla="*/ 14 w 40"/>
                  <a:gd name="T1" fmla="*/ 17 h 31"/>
                  <a:gd name="T2" fmla="*/ 10 w 40"/>
                  <a:gd name="T3" fmla="*/ 15 h 31"/>
                  <a:gd name="T4" fmla="*/ 7 w 40"/>
                  <a:gd name="T5" fmla="*/ 10 h 31"/>
                  <a:gd name="T6" fmla="*/ 7 w 40"/>
                  <a:gd name="T7" fmla="*/ 10 h 31"/>
                  <a:gd name="T8" fmla="*/ 5 w 40"/>
                  <a:gd name="T9" fmla="*/ 5 h 31"/>
                  <a:gd name="T10" fmla="*/ 2 w 40"/>
                  <a:gd name="T11" fmla="*/ 5 h 31"/>
                  <a:gd name="T12" fmla="*/ 2 w 40"/>
                  <a:gd name="T13" fmla="*/ 3 h 31"/>
                  <a:gd name="T14" fmla="*/ 0 w 40"/>
                  <a:gd name="T15" fmla="*/ 0 h 31"/>
                  <a:gd name="T16" fmla="*/ 2 w 40"/>
                  <a:gd name="T17" fmla="*/ 0 h 31"/>
                  <a:gd name="T18" fmla="*/ 5 w 40"/>
                  <a:gd name="T19" fmla="*/ 0 h 31"/>
                  <a:gd name="T20" fmla="*/ 5 w 40"/>
                  <a:gd name="T21" fmla="*/ 0 h 31"/>
                  <a:gd name="T22" fmla="*/ 10 w 40"/>
                  <a:gd name="T23" fmla="*/ 3 h 31"/>
                  <a:gd name="T24" fmla="*/ 10 w 40"/>
                  <a:gd name="T25" fmla="*/ 5 h 31"/>
                  <a:gd name="T26" fmla="*/ 12 w 40"/>
                  <a:gd name="T27" fmla="*/ 5 h 31"/>
                  <a:gd name="T28" fmla="*/ 12 w 40"/>
                  <a:gd name="T29" fmla="*/ 5 h 31"/>
                  <a:gd name="T30" fmla="*/ 14 w 40"/>
                  <a:gd name="T31" fmla="*/ 8 h 31"/>
                  <a:gd name="T32" fmla="*/ 17 w 40"/>
                  <a:gd name="T33" fmla="*/ 10 h 31"/>
                  <a:gd name="T34" fmla="*/ 19 w 40"/>
                  <a:gd name="T35" fmla="*/ 12 h 31"/>
                  <a:gd name="T36" fmla="*/ 19 w 40"/>
                  <a:gd name="T37" fmla="*/ 15 h 31"/>
                  <a:gd name="T38" fmla="*/ 19 w 40"/>
                  <a:gd name="T39" fmla="*/ 15 h 31"/>
                  <a:gd name="T40" fmla="*/ 21 w 40"/>
                  <a:gd name="T41" fmla="*/ 15 h 31"/>
                  <a:gd name="T42" fmla="*/ 21 w 40"/>
                  <a:gd name="T43" fmla="*/ 17 h 31"/>
                  <a:gd name="T44" fmla="*/ 24 w 40"/>
                  <a:gd name="T45" fmla="*/ 17 h 31"/>
                  <a:gd name="T46" fmla="*/ 24 w 40"/>
                  <a:gd name="T47" fmla="*/ 17 h 31"/>
                  <a:gd name="T48" fmla="*/ 26 w 40"/>
                  <a:gd name="T49" fmla="*/ 19 h 31"/>
                  <a:gd name="T50" fmla="*/ 28 w 40"/>
                  <a:gd name="T51" fmla="*/ 19 h 31"/>
                  <a:gd name="T52" fmla="*/ 31 w 40"/>
                  <a:gd name="T53" fmla="*/ 22 h 31"/>
                  <a:gd name="T54" fmla="*/ 36 w 40"/>
                  <a:gd name="T55" fmla="*/ 24 h 31"/>
                  <a:gd name="T56" fmla="*/ 36 w 40"/>
                  <a:gd name="T57" fmla="*/ 26 h 31"/>
                  <a:gd name="T58" fmla="*/ 38 w 40"/>
                  <a:gd name="T59" fmla="*/ 26 h 31"/>
                  <a:gd name="T60" fmla="*/ 40 w 40"/>
                  <a:gd name="T61" fmla="*/ 26 h 31"/>
                  <a:gd name="T62" fmla="*/ 40 w 40"/>
                  <a:gd name="T63" fmla="*/ 29 h 31"/>
                  <a:gd name="T64" fmla="*/ 40 w 40"/>
                  <a:gd name="T65" fmla="*/ 31 h 31"/>
                  <a:gd name="T66" fmla="*/ 38 w 40"/>
                  <a:gd name="T67" fmla="*/ 31 h 31"/>
                  <a:gd name="T68" fmla="*/ 38 w 40"/>
                  <a:gd name="T69" fmla="*/ 31 h 31"/>
                  <a:gd name="T70" fmla="*/ 38 w 40"/>
                  <a:gd name="T71" fmla="*/ 31 h 31"/>
                  <a:gd name="T72" fmla="*/ 38 w 40"/>
                  <a:gd name="T73" fmla="*/ 31 h 31"/>
                  <a:gd name="T74" fmla="*/ 36 w 40"/>
                  <a:gd name="T75" fmla="*/ 29 h 31"/>
                  <a:gd name="T76" fmla="*/ 36 w 40"/>
                  <a:gd name="T77" fmla="*/ 29 h 31"/>
                  <a:gd name="T78" fmla="*/ 33 w 40"/>
                  <a:gd name="T79" fmla="*/ 29 h 31"/>
                  <a:gd name="T80" fmla="*/ 31 w 40"/>
                  <a:gd name="T81" fmla="*/ 29 h 31"/>
                  <a:gd name="T82" fmla="*/ 28 w 40"/>
                  <a:gd name="T83" fmla="*/ 29 h 31"/>
                  <a:gd name="T84" fmla="*/ 28 w 40"/>
                  <a:gd name="T85" fmla="*/ 26 h 31"/>
                  <a:gd name="T86" fmla="*/ 28 w 40"/>
                  <a:gd name="T87" fmla="*/ 26 h 31"/>
                  <a:gd name="T88" fmla="*/ 26 w 40"/>
                  <a:gd name="T89" fmla="*/ 26 h 31"/>
                  <a:gd name="T90" fmla="*/ 26 w 40"/>
                  <a:gd name="T91" fmla="*/ 24 h 31"/>
                  <a:gd name="T92" fmla="*/ 26 w 40"/>
                  <a:gd name="T93" fmla="*/ 24 h 31"/>
                  <a:gd name="T94" fmla="*/ 24 w 40"/>
                  <a:gd name="T95" fmla="*/ 24 h 31"/>
                  <a:gd name="T96" fmla="*/ 24 w 40"/>
                  <a:gd name="T97" fmla="*/ 24 h 31"/>
                  <a:gd name="T98" fmla="*/ 24 w 40"/>
                  <a:gd name="T99" fmla="*/ 22 h 31"/>
                  <a:gd name="T100" fmla="*/ 21 w 40"/>
                  <a:gd name="T101" fmla="*/ 22 h 31"/>
                  <a:gd name="T102" fmla="*/ 19 w 40"/>
                  <a:gd name="T103" fmla="*/ 22 h 31"/>
                  <a:gd name="T104" fmla="*/ 19 w 40"/>
                  <a:gd name="T105" fmla="*/ 22 h 31"/>
                  <a:gd name="T106" fmla="*/ 17 w 40"/>
                  <a:gd name="T107" fmla="*/ 19 h 31"/>
                  <a:gd name="T108" fmla="*/ 17 w 40"/>
                  <a:gd name="T109" fmla="*/ 19 h 31"/>
                  <a:gd name="T110" fmla="*/ 14 w 40"/>
                  <a:gd name="T111" fmla="*/ 17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31"/>
                  <a:gd name="T170" fmla="*/ 40 w 40"/>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31">
                    <a:moveTo>
                      <a:pt x="14" y="17"/>
                    </a:moveTo>
                    <a:lnTo>
                      <a:pt x="10" y="15"/>
                    </a:lnTo>
                    <a:lnTo>
                      <a:pt x="7" y="10"/>
                    </a:lnTo>
                    <a:lnTo>
                      <a:pt x="5" y="5"/>
                    </a:lnTo>
                    <a:lnTo>
                      <a:pt x="2" y="5"/>
                    </a:lnTo>
                    <a:lnTo>
                      <a:pt x="2" y="3"/>
                    </a:lnTo>
                    <a:lnTo>
                      <a:pt x="0" y="0"/>
                    </a:lnTo>
                    <a:lnTo>
                      <a:pt x="2" y="0"/>
                    </a:lnTo>
                    <a:lnTo>
                      <a:pt x="5" y="0"/>
                    </a:lnTo>
                    <a:lnTo>
                      <a:pt x="10" y="3"/>
                    </a:lnTo>
                    <a:lnTo>
                      <a:pt x="10" y="5"/>
                    </a:lnTo>
                    <a:lnTo>
                      <a:pt x="12" y="5"/>
                    </a:lnTo>
                    <a:lnTo>
                      <a:pt x="14" y="8"/>
                    </a:lnTo>
                    <a:lnTo>
                      <a:pt x="17" y="10"/>
                    </a:lnTo>
                    <a:lnTo>
                      <a:pt x="19" y="12"/>
                    </a:lnTo>
                    <a:lnTo>
                      <a:pt x="19" y="15"/>
                    </a:lnTo>
                    <a:lnTo>
                      <a:pt x="21" y="15"/>
                    </a:lnTo>
                    <a:lnTo>
                      <a:pt x="21" y="17"/>
                    </a:lnTo>
                    <a:lnTo>
                      <a:pt x="24" y="17"/>
                    </a:lnTo>
                    <a:lnTo>
                      <a:pt x="26" y="19"/>
                    </a:lnTo>
                    <a:lnTo>
                      <a:pt x="28" y="19"/>
                    </a:lnTo>
                    <a:lnTo>
                      <a:pt x="31" y="22"/>
                    </a:lnTo>
                    <a:lnTo>
                      <a:pt x="36" y="24"/>
                    </a:lnTo>
                    <a:lnTo>
                      <a:pt x="36" y="26"/>
                    </a:lnTo>
                    <a:lnTo>
                      <a:pt x="38" y="26"/>
                    </a:lnTo>
                    <a:lnTo>
                      <a:pt x="40" y="26"/>
                    </a:lnTo>
                    <a:lnTo>
                      <a:pt x="40" y="29"/>
                    </a:lnTo>
                    <a:lnTo>
                      <a:pt x="40" y="31"/>
                    </a:lnTo>
                    <a:lnTo>
                      <a:pt x="38" y="31"/>
                    </a:lnTo>
                    <a:lnTo>
                      <a:pt x="36" y="29"/>
                    </a:lnTo>
                    <a:lnTo>
                      <a:pt x="33" y="29"/>
                    </a:lnTo>
                    <a:lnTo>
                      <a:pt x="31" y="29"/>
                    </a:lnTo>
                    <a:lnTo>
                      <a:pt x="28" y="29"/>
                    </a:lnTo>
                    <a:lnTo>
                      <a:pt x="28" y="26"/>
                    </a:lnTo>
                    <a:lnTo>
                      <a:pt x="26" y="26"/>
                    </a:lnTo>
                    <a:lnTo>
                      <a:pt x="26" y="24"/>
                    </a:lnTo>
                    <a:lnTo>
                      <a:pt x="24" y="24"/>
                    </a:lnTo>
                    <a:lnTo>
                      <a:pt x="24" y="22"/>
                    </a:lnTo>
                    <a:lnTo>
                      <a:pt x="21" y="22"/>
                    </a:lnTo>
                    <a:lnTo>
                      <a:pt x="19" y="22"/>
                    </a:lnTo>
                    <a:lnTo>
                      <a:pt x="17" y="19"/>
                    </a:lnTo>
                    <a:lnTo>
                      <a:pt x="14" y="17"/>
                    </a:lnTo>
                    <a:close/>
                  </a:path>
                </a:pathLst>
              </a:custGeom>
              <a:grpFill/>
              <a:ln w="9525">
                <a:noFill/>
                <a:round/>
                <a:headEnd/>
                <a:tailEnd/>
              </a:ln>
            </p:spPr>
            <p:txBody>
              <a:bodyPr/>
              <a:lstStyle/>
              <a:p>
                <a:pPr>
                  <a:defRPr/>
                </a:pPr>
                <a:endParaRPr lang="en-US" sz="1200" kern="0">
                  <a:solidFill>
                    <a:srgbClr val="0096D6"/>
                  </a:solidFill>
                </a:endParaRPr>
              </a:p>
            </p:txBody>
          </p:sp>
          <p:sp>
            <p:nvSpPr>
              <p:cNvPr id="2347" name="Freeform 1324"/>
              <p:cNvSpPr>
                <a:spLocks/>
              </p:cNvSpPr>
              <p:nvPr/>
            </p:nvSpPr>
            <p:spPr bwMode="auto">
              <a:xfrm>
                <a:off x="5046" y="2876"/>
                <a:ext cx="40" cy="31"/>
              </a:xfrm>
              <a:custGeom>
                <a:avLst/>
                <a:gdLst>
                  <a:gd name="T0" fmla="*/ 14 w 40"/>
                  <a:gd name="T1" fmla="*/ 17 h 31"/>
                  <a:gd name="T2" fmla="*/ 10 w 40"/>
                  <a:gd name="T3" fmla="*/ 15 h 31"/>
                  <a:gd name="T4" fmla="*/ 7 w 40"/>
                  <a:gd name="T5" fmla="*/ 10 h 31"/>
                  <a:gd name="T6" fmla="*/ 7 w 40"/>
                  <a:gd name="T7" fmla="*/ 10 h 31"/>
                  <a:gd name="T8" fmla="*/ 5 w 40"/>
                  <a:gd name="T9" fmla="*/ 5 h 31"/>
                  <a:gd name="T10" fmla="*/ 2 w 40"/>
                  <a:gd name="T11" fmla="*/ 5 h 31"/>
                  <a:gd name="T12" fmla="*/ 2 w 40"/>
                  <a:gd name="T13" fmla="*/ 3 h 31"/>
                  <a:gd name="T14" fmla="*/ 0 w 40"/>
                  <a:gd name="T15" fmla="*/ 0 h 31"/>
                  <a:gd name="T16" fmla="*/ 2 w 40"/>
                  <a:gd name="T17" fmla="*/ 0 h 31"/>
                  <a:gd name="T18" fmla="*/ 5 w 40"/>
                  <a:gd name="T19" fmla="*/ 0 h 31"/>
                  <a:gd name="T20" fmla="*/ 5 w 40"/>
                  <a:gd name="T21" fmla="*/ 0 h 31"/>
                  <a:gd name="T22" fmla="*/ 10 w 40"/>
                  <a:gd name="T23" fmla="*/ 3 h 31"/>
                  <a:gd name="T24" fmla="*/ 10 w 40"/>
                  <a:gd name="T25" fmla="*/ 5 h 31"/>
                  <a:gd name="T26" fmla="*/ 12 w 40"/>
                  <a:gd name="T27" fmla="*/ 5 h 31"/>
                  <a:gd name="T28" fmla="*/ 12 w 40"/>
                  <a:gd name="T29" fmla="*/ 5 h 31"/>
                  <a:gd name="T30" fmla="*/ 14 w 40"/>
                  <a:gd name="T31" fmla="*/ 8 h 31"/>
                  <a:gd name="T32" fmla="*/ 17 w 40"/>
                  <a:gd name="T33" fmla="*/ 10 h 31"/>
                  <a:gd name="T34" fmla="*/ 19 w 40"/>
                  <a:gd name="T35" fmla="*/ 12 h 31"/>
                  <a:gd name="T36" fmla="*/ 19 w 40"/>
                  <a:gd name="T37" fmla="*/ 15 h 31"/>
                  <a:gd name="T38" fmla="*/ 19 w 40"/>
                  <a:gd name="T39" fmla="*/ 15 h 31"/>
                  <a:gd name="T40" fmla="*/ 21 w 40"/>
                  <a:gd name="T41" fmla="*/ 15 h 31"/>
                  <a:gd name="T42" fmla="*/ 21 w 40"/>
                  <a:gd name="T43" fmla="*/ 17 h 31"/>
                  <a:gd name="T44" fmla="*/ 24 w 40"/>
                  <a:gd name="T45" fmla="*/ 17 h 31"/>
                  <a:gd name="T46" fmla="*/ 24 w 40"/>
                  <a:gd name="T47" fmla="*/ 17 h 31"/>
                  <a:gd name="T48" fmla="*/ 26 w 40"/>
                  <a:gd name="T49" fmla="*/ 19 h 31"/>
                  <a:gd name="T50" fmla="*/ 28 w 40"/>
                  <a:gd name="T51" fmla="*/ 19 h 31"/>
                  <a:gd name="T52" fmla="*/ 31 w 40"/>
                  <a:gd name="T53" fmla="*/ 22 h 31"/>
                  <a:gd name="T54" fmla="*/ 36 w 40"/>
                  <a:gd name="T55" fmla="*/ 24 h 31"/>
                  <a:gd name="T56" fmla="*/ 36 w 40"/>
                  <a:gd name="T57" fmla="*/ 26 h 31"/>
                  <a:gd name="T58" fmla="*/ 38 w 40"/>
                  <a:gd name="T59" fmla="*/ 26 h 31"/>
                  <a:gd name="T60" fmla="*/ 40 w 40"/>
                  <a:gd name="T61" fmla="*/ 26 h 31"/>
                  <a:gd name="T62" fmla="*/ 40 w 40"/>
                  <a:gd name="T63" fmla="*/ 29 h 31"/>
                  <a:gd name="T64" fmla="*/ 40 w 40"/>
                  <a:gd name="T65" fmla="*/ 31 h 31"/>
                  <a:gd name="T66" fmla="*/ 38 w 40"/>
                  <a:gd name="T67" fmla="*/ 31 h 31"/>
                  <a:gd name="T68" fmla="*/ 38 w 40"/>
                  <a:gd name="T69" fmla="*/ 31 h 31"/>
                  <a:gd name="T70" fmla="*/ 38 w 40"/>
                  <a:gd name="T71" fmla="*/ 31 h 31"/>
                  <a:gd name="T72" fmla="*/ 38 w 40"/>
                  <a:gd name="T73" fmla="*/ 31 h 31"/>
                  <a:gd name="T74" fmla="*/ 36 w 40"/>
                  <a:gd name="T75" fmla="*/ 29 h 31"/>
                  <a:gd name="T76" fmla="*/ 36 w 40"/>
                  <a:gd name="T77" fmla="*/ 29 h 31"/>
                  <a:gd name="T78" fmla="*/ 33 w 40"/>
                  <a:gd name="T79" fmla="*/ 29 h 31"/>
                  <a:gd name="T80" fmla="*/ 31 w 40"/>
                  <a:gd name="T81" fmla="*/ 29 h 31"/>
                  <a:gd name="T82" fmla="*/ 28 w 40"/>
                  <a:gd name="T83" fmla="*/ 29 h 31"/>
                  <a:gd name="T84" fmla="*/ 28 w 40"/>
                  <a:gd name="T85" fmla="*/ 26 h 31"/>
                  <a:gd name="T86" fmla="*/ 28 w 40"/>
                  <a:gd name="T87" fmla="*/ 26 h 31"/>
                  <a:gd name="T88" fmla="*/ 26 w 40"/>
                  <a:gd name="T89" fmla="*/ 26 h 31"/>
                  <a:gd name="T90" fmla="*/ 26 w 40"/>
                  <a:gd name="T91" fmla="*/ 24 h 31"/>
                  <a:gd name="T92" fmla="*/ 26 w 40"/>
                  <a:gd name="T93" fmla="*/ 24 h 31"/>
                  <a:gd name="T94" fmla="*/ 24 w 40"/>
                  <a:gd name="T95" fmla="*/ 24 h 31"/>
                  <a:gd name="T96" fmla="*/ 24 w 40"/>
                  <a:gd name="T97" fmla="*/ 24 h 31"/>
                  <a:gd name="T98" fmla="*/ 24 w 40"/>
                  <a:gd name="T99" fmla="*/ 22 h 31"/>
                  <a:gd name="T100" fmla="*/ 21 w 40"/>
                  <a:gd name="T101" fmla="*/ 22 h 31"/>
                  <a:gd name="T102" fmla="*/ 19 w 40"/>
                  <a:gd name="T103" fmla="*/ 22 h 31"/>
                  <a:gd name="T104" fmla="*/ 19 w 40"/>
                  <a:gd name="T105" fmla="*/ 22 h 31"/>
                  <a:gd name="T106" fmla="*/ 17 w 40"/>
                  <a:gd name="T107" fmla="*/ 19 h 31"/>
                  <a:gd name="T108" fmla="*/ 17 w 40"/>
                  <a:gd name="T109" fmla="*/ 19 h 31"/>
                  <a:gd name="T110" fmla="*/ 14 w 40"/>
                  <a:gd name="T111" fmla="*/ 17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31"/>
                  <a:gd name="T170" fmla="*/ 40 w 40"/>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31">
                    <a:moveTo>
                      <a:pt x="14" y="17"/>
                    </a:moveTo>
                    <a:lnTo>
                      <a:pt x="10" y="15"/>
                    </a:lnTo>
                    <a:lnTo>
                      <a:pt x="7" y="10"/>
                    </a:lnTo>
                    <a:lnTo>
                      <a:pt x="5" y="5"/>
                    </a:lnTo>
                    <a:lnTo>
                      <a:pt x="2" y="5"/>
                    </a:lnTo>
                    <a:lnTo>
                      <a:pt x="2" y="3"/>
                    </a:lnTo>
                    <a:lnTo>
                      <a:pt x="0" y="0"/>
                    </a:lnTo>
                    <a:lnTo>
                      <a:pt x="2" y="0"/>
                    </a:lnTo>
                    <a:lnTo>
                      <a:pt x="5" y="0"/>
                    </a:lnTo>
                    <a:lnTo>
                      <a:pt x="10" y="3"/>
                    </a:lnTo>
                    <a:lnTo>
                      <a:pt x="10" y="5"/>
                    </a:lnTo>
                    <a:lnTo>
                      <a:pt x="12" y="5"/>
                    </a:lnTo>
                    <a:lnTo>
                      <a:pt x="14" y="8"/>
                    </a:lnTo>
                    <a:lnTo>
                      <a:pt x="17" y="10"/>
                    </a:lnTo>
                    <a:lnTo>
                      <a:pt x="19" y="12"/>
                    </a:lnTo>
                    <a:lnTo>
                      <a:pt x="19" y="15"/>
                    </a:lnTo>
                    <a:lnTo>
                      <a:pt x="21" y="15"/>
                    </a:lnTo>
                    <a:lnTo>
                      <a:pt x="21" y="17"/>
                    </a:lnTo>
                    <a:lnTo>
                      <a:pt x="24" y="17"/>
                    </a:lnTo>
                    <a:lnTo>
                      <a:pt x="26" y="19"/>
                    </a:lnTo>
                    <a:lnTo>
                      <a:pt x="28" y="19"/>
                    </a:lnTo>
                    <a:lnTo>
                      <a:pt x="31" y="22"/>
                    </a:lnTo>
                    <a:lnTo>
                      <a:pt x="36" y="24"/>
                    </a:lnTo>
                    <a:lnTo>
                      <a:pt x="36" y="26"/>
                    </a:lnTo>
                    <a:lnTo>
                      <a:pt x="38" y="26"/>
                    </a:lnTo>
                    <a:lnTo>
                      <a:pt x="40" y="26"/>
                    </a:lnTo>
                    <a:lnTo>
                      <a:pt x="40" y="29"/>
                    </a:lnTo>
                    <a:lnTo>
                      <a:pt x="40" y="31"/>
                    </a:lnTo>
                    <a:lnTo>
                      <a:pt x="38" y="31"/>
                    </a:lnTo>
                    <a:lnTo>
                      <a:pt x="36" y="29"/>
                    </a:lnTo>
                    <a:lnTo>
                      <a:pt x="33" y="29"/>
                    </a:lnTo>
                    <a:lnTo>
                      <a:pt x="31" y="29"/>
                    </a:lnTo>
                    <a:lnTo>
                      <a:pt x="28" y="29"/>
                    </a:lnTo>
                    <a:lnTo>
                      <a:pt x="28" y="26"/>
                    </a:lnTo>
                    <a:lnTo>
                      <a:pt x="26" y="26"/>
                    </a:lnTo>
                    <a:lnTo>
                      <a:pt x="26" y="24"/>
                    </a:lnTo>
                    <a:lnTo>
                      <a:pt x="24" y="24"/>
                    </a:lnTo>
                    <a:lnTo>
                      <a:pt x="24" y="22"/>
                    </a:lnTo>
                    <a:lnTo>
                      <a:pt x="21" y="22"/>
                    </a:lnTo>
                    <a:lnTo>
                      <a:pt x="19" y="22"/>
                    </a:lnTo>
                    <a:lnTo>
                      <a:pt x="17" y="19"/>
                    </a:lnTo>
                    <a:lnTo>
                      <a:pt x="14" y="17"/>
                    </a:lnTo>
                  </a:path>
                </a:pathLst>
              </a:custGeom>
              <a:grpFill/>
              <a:ln w="9525">
                <a:noFill/>
                <a:round/>
                <a:headEnd/>
                <a:tailEnd/>
              </a:ln>
            </p:spPr>
            <p:txBody>
              <a:bodyPr/>
              <a:lstStyle/>
              <a:p>
                <a:pPr>
                  <a:defRPr/>
                </a:pPr>
                <a:endParaRPr lang="en-US" sz="1200" kern="0">
                  <a:solidFill>
                    <a:srgbClr val="0096D6"/>
                  </a:solidFill>
                </a:endParaRPr>
              </a:p>
            </p:txBody>
          </p:sp>
          <p:sp>
            <p:nvSpPr>
              <p:cNvPr id="2348" name="Freeform 1325"/>
              <p:cNvSpPr>
                <a:spLocks/>
              </p:cNvSpPr>
              <p:nvPr/>
            </p:nvSpPr>
            <p:spPr bwMode="auto">
              <a:xfrm>
                <a:off x="5089" y="2884"/>
                <a:ext cx="2" cy="7"/>
              </a:xfrm>
              <a:custGeom>
                <a:avLst/>
                <a:gdLst>
                  <a:gd name="T0" fmla="*/ 0 w 2"/>
                  <a:gd name="T1" fmla="*/ 0 h 7"/>
                  <a:gd name="T2" fmla="*/ 0 w 2"/>
                  <a:gd name="T3" fmla="*/ 0 h 7"/>
                  <a:gd name="T4" fmla="*/ 0 w 2"/>
                  <a:gd name="T5" fmla="*/ 0 h 7"/>
                  <a:gd name="T6" fmla="*/ 2 w 2"/>
                  <a:gd name="T7" fmla="*/ 0 h 7"/>
                  <a:gd name="T8" fmla="*/ 2 w 2"/>
                  <a:gd name="T9" fmla="*/ 2 h 7"/>
                  <a:gd name="T10" fmla="*/ 2 w 2"/>
                  <a:gd name="T11" fmla="*/ 2 h 7"/>
                  <a:gd name="T12" fmla="*/ 2 w 2"/>
                  <a:gd name="T13" fmla="*/ 4 h 7"/>
                  <a:gd name="T14" fmla="*/ 2 w 2"/>
                  <a:gd name="T15" fmla="*/ 4 h 7"/>
                  <a:gd name="T16" fmla="*/ 2 w 2"/>
                  <a:gd name="T17" fmla="*/ 7 h 7"/>
                  <a:gd name="T18" fmla="*/ 2 w 2"/>
                  <a:gd name="T19" fmla="*/ 7 h 7"/>
                  <a:gd name="T20" fmla="*/ 0 w 2"/>
                  <a:gd name="T21" fmla="*/ 4 h 7"/>
                  <a:gd name="T22" fmla="*/ 0 w 2"/>
                  <a:gd name="T23" fmla="*/ 2 h 7"/>
                  <a:gd name="T24" fmla="*/ 0 w 2"/>
                  <a:gd name="T25" fmla="*/ 2 h 7"/>
                  <a:gd name="T26" fmla="*/ 0 w 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7"/>
                  <a:gd name="T44" fmla="*/ 2 w 2"/>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7">
                    <a:moveTo>
                      <a:pt x="0" y="0"/>
                    </a:moveTo>
                    <a:lnTo>
                      <a:pt x="0" y="0"/>
                    </a:lnTo>
                    <a:lnTo>
                      <a:pt x="2" y="0"/>
                    </a:lnTo>
                    <a:lnTo>
                      <a:pt x="2" y="2"/>
                    </a:lnTo>
                    <a:lnTo>
                      <a:pt x="2" y="4"/>
                    </a:lnTo>
                    <a:lnTo>
                      <a:pt x="2" y="7"/>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349" name="Freeform 1326"/>
              <p:cNvSpPr>
                <a:spLocks/>
              </p:cNvSpPr>
              <p:nvPr/>
            </p:nvSpPr>
            <p:spPr bwMode="auto">
              <a:xfrm>
                <a:off x="5089" y="2884"/>
                <a:ext cx="2" cy="7"/>
              </a:xfrm>
              <a:custGeom>
                <a:avLst/>
                <a:gdLst>
                  <a:gd name="T0" fmla="*/ 0 w 2"/>
                  <a:gd name="T1" fmla="*/ 0 h 7"/>
                  <a:gd name="T2" fmla="*/ 0 w 2"/>
                  <a:gd name="T3" fmla="*/ 0 h 7"/>
                  <a:gd name="T4" fmla="*/ 0 w 2"/>
                  <a:gd name="T5" fmla="*/ 0 h 7"/>
                  <a:gd name="T6" fmla="*/ 2 w 2"/>
                  <a:gd name="T7" fmla="*/ 0 h 7"/>
                  <a:gd name="T8" fmla="*/ 2 w 2"/>
                  <a:gd name="T9" fmla="*/ 2 h 7"/>
                  <a:gd name="T10" fmla="*/ 2 w 2"/>
                  <a:gd name="T11" fmla="*/ 2 h 7"/>
                  <a:gd name="T12" fmla="*/ 2 w 2"/>
                  <a:gd name="T13" fmla="*/ 4 h 7"/>
                  <a:gd name="T14" fmla="*/ 2 w 2"/>
                  <a:gd name="T15" fmla="*/ 4 h 7"/>
                  <a:gd name="T16" fmla="*/ 2 w 2"/>
                  <a:gd name="T17" fmla="*/ 7 h 7"/>
                  <a:gd name="T18" fmla="*/ 2 w 2"/>
                  <a:gd name="T19" fmla="*/ 7 h 7"/>
                  <a:gd name="T20" fmla="*/ 0 w 2"/>
                  <a:gd name="T21" fmla="*/ 4 h 7"/>
                  <a:gd name="T22" fmla="*/ 0 w 2"/>
                  <a:gd name="T23" fmla="*/ 2 h 7"/>
                  <a:gd name="T24" fmla="*/ 0 w 2"/>
                  <a:gd name="T25" fmla="*/ 2 h 7"/>
                  <a:gd name="T26" fmla="*/ 0 w 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7"/>
                  <a:gd name="T44" fmla="*/ 2 w 2"/>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7">
                    <a:moveTo>
                      <a:pt x="0" y="0"/>
                    </a:moveTo>
                    <a:lnTo>
                      <a:pt x="0" y="0"/>
                    </a:lnTo>
                    <a:lnTo>
                      <a:pt x="2" y="0"/>
                    </a:lnTo>
                    <a:lnTo>
                      <a:pt x="2" y="2"/>
                    </a:lnTo>
                    <a:lnTo>
                      <a:pt x="2" y="4"/>
                    </a:lnTo>
                    <a:lnTo>
                      <a:pt x="2" y="7"/>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350" name="Freeform 1327"/>
              <p:cNvSpPr>
                <a:spLocks/>
              </p:cNvSpPr>
              <p:nvPr/>
            </p:nvSpPr>
            <p:spPr bwMode="auto">
              <a:xfrm>
                <a:off x="5096" y="2893"/>
                <a:ext cx="4" cy="2"/>
              </a:xfrm>
              <a:custGeom>
                <a:avLst/>
                <a:gdLst>
                  <a:gd name="T0" fmla="*/ 2 w 4"/>
                  <a:gd name="T1" fmla="*/ 0 h 2"/>
                  <a:gd name="T2" fmla="*/ 0 w 4"/>
                  <a:gd name="T3" fmla="*/ 0 h 2"/>
                  <a:gd name="T4" fmla="*/ 2 w 4"/>
                  <a:gd name="T5" fmla="*/ 0 h 2"/>
                  <a:gd name="T6" fmla="*/ 4 w 4"/>
                  <a:gd name="T7" fmla="*/ 0 h 2"/>
                  <a:gd name="T8" fmla="*/ 4 w 4"/>
                  <a:gd name="T9" fmla="*/ 0 h 2"/>
                  <a:gd name="T10" fmla="*/ 4 w 4"/>
                  <a:gd name="T11" fmla="*/ 2 h 2"/>
                  <a:gd name="T12" fmla="*/ 4 w 4"/>
                  <a:gd name="T13" fmla="*/ 2 h 2"/>
                  <a:gd name="T14" fmla="*/ 2 w 4"/>
                  <a:gd name="T15" fmla="*/ 2 h 2"/>
                  <a:gd name="T16" fmla="*/ 2 w 4"/>
                  <a:gd name="T17" fmla="*/ 2 h 2"/>
                  <a:gd name="T18" fmla="*/ 2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0"/>
                    </a:moveTo>
                    <a:lnTo>
                      <a:pt x="0" y="0"/>
                    </a:lnTo>
                    <a:lnTo>
                      <a:pt x="2" y="0"/>
                    </a:lnTo>
                    <a:lnTo>
                      <a:pt x="4" y="0"/>
                    </a:lnTo>
                    <a:lnTo>
                      <a:pt x="4" y="2"/>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351" name="Freeform 1328"/>
              <p:cNvSpPr>
                <a:spLocks/>
              </p:cNvSpPr>
              <p:nvPr/>
            </p:nvSpPr>
            <p:spPr bwMode="auto">
              <a:xfrm>
                <a:off x="5096" y="2893"/>
                <a:ext cx="4" cy="2"/>
              </a:xfrm>
              <a:custGeom>
                <a:avLst/>
                <a:gdLst>
                  <a:gd name="T0" fmla="*/ 2 w 4"/>
                  <a:gd name="T1" fmla="*/ 0 h 2"/>
                  <a:gd name="T2" fmla="*/ 0 w 4"/>
                  <a:gd name="T3" fmla="*/ 0 h 2"/>
                  <a:gd name="T4" fmla="*/ 2 w 4"/>
                  <a:gd name="T5" fmla="*/ 0 h 2"/>
                  <a:gd name="T6" fmla="*/ 4 w 4"/>
                  <a:gd name="T7" fmla="*/ 0 h 2"/>
                  <a:gd name="T8" fmla="*/ 4 w 4"/>
                  <a:gd name="T9" fmla="*/ 0 h 2"/>
                  <a:gd name="T10" fmla="*/ 4 w 4"/>
                  <a:gd name="T11" fmla="*/ 2 h 2"/>
                  <a:gd name="T12" fmla="*/ 4 w 4"/>
                  <a:gd name="T13" fmla="*/ 2 h 2"/>
                  <a:gd name="T14" fmla="*/ 2 w 4"/>
                  <a:gd name="T15" fmla="*/ 2 h 2"/>
                  <a:gd name="T16" fmla="*/ 2 w 4"/>
                  <a:gd name="T17" fmla="*/ 2 h 2"/>
                  <a:gd name="T18" fmla="*/ 2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0"/>
                    </a:moveTo>
                    <a:lnTo>
                      <a:pt x="0" y="0"/>
                    </a:lnTo>
                    <a:lnTo>
                      <a:pt x="2" y="0"/>
                    </a:lnTo>
                    <a:lnTo>
                      <a:pt x="4" y="0"/>
                    </a:lnTo>
                    <a:lnTo>
                      <a:pt x="4" y="2"/>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352" name="Freeform 1329"/>
              <p:cNvSpPr>
                <a:spLocks/>
              </p:cNvSpPr>
              <p:nvPr/>
            </p:nvSpPr>
            <p:spPr bwMode="auto">
              <a:xfrm>
                <a:off x="1697" y="2392"/>
                <a:ext cx="80" cy="40"/>
              </a:xfrm>
              <a:custGeom>
                <a:avLst/>
                <a:gdLst>
                  <a:gd name="T0" fmla="*/ 78 w 80"/>
                  <a:gd name="T1" fmla="*/ 12 h 40"/>
                  <a:gd name="T2" fmla="*/ 73 w 80"/>
                  <a:gd name="T3" fmla="*/ 17 h 40"/>
                  <a:gd name="T4" fmla="*/ 68 w 80"/>
                  <a:gd name="T5" fmla="*/ 17 h 40"/>
                  <a:gd name="T6" fmla="*/ 63 w 80"/>
                  <a:gd name="T7" fmla="*/ 17 h 40"/>
                  <a:gd name="T8" fmla="*/ 61 w 80"/>
                  <a:gd name="T9" fmla="*/ 17 h 40"/>
                  <a:gd name="T10" fmla="*/ 59 w 80"/>
                  <a:gd name="T11" fmla="*/ 17 h 40"/>
                  <a:gd name="T12" fmla="*/ 59 w 80"/>
                  <a:gd name="T13" fmla="*/ 17 h 40"/>
                  <a:gd name="T14" fmla="*/ 56 w 80"/>
                  <a:gd name="T15" fmla="*/ 21 h 40"/>
                  <a:gd name="T16" fmla="*/ 54 w 80"/>
                  <a:gd name="T17" fmla="*/ 24 h 40"/>
                  <a:gd name="T18" fmla="*/ 52 w 80"/>
                  <a:gd name="T19" fmla="*/ 26 h 40"/>
                  <a:gd name="T20" fmla="*/ 49 w 80"/>
                  <a:gd name="T21" fmla="*/ 26 h 40"/>
                  <a:gd name="T22" fmla="*/ 49 w 80"/>
                  <a:gd name="T23" fmla="*/ 29 h 40"/>
                  <a:gd name="T24" fmla="*/ 47 w 80"/>
                  <a:gd name="T25" fmla="*/ 29 h 40"/>
                  <a:gd name="T26" fmla="*/ 42 w 80"/>
                  <a:gd name="T27" fmla="*/ 26 h 40"/>
                  <a:gd name="T28" fmla="*/ 35 w 80"/>
                  <a:gd name="T29" fmla="*/ 31 h 40"/>
                  <a:gd name="T30" fmla="*/ 35 w 80"/>
                  <a:gd name="T31" fmla="*/ 36 h 40"/>
                  <a:gd name="T32" fmla="*/ 33 w 80"/>
                  <a:gd name="T33" fmla="*/ 38 h 40"/>
                  <a:gd name="T34" fmla="*/ 30 w 80"/>
                  <a:gd name="T35" fmla="*/ 40 h 40"/>
                  <a:gd name="T36" fmla="*/ 26 w 80"/>
                  <a:gd name="T37" fmla="*/ 40 h 40"/>
                  <a:gd name="T38" fmla="*/ 26 w 80"/>
                  <a:gd name="T39" fmla="*/ 36 h 40"/>
                  <a:gd name="T40" fmla="*/ 23 w 80"/>
                  <a:gd name="T41" fmla="*/ 36 h 40"/>
                  <a:gd name="T42" fmla="*/ 21 w 80"/>
                  <a:gd name="T43" fmla="*/ 33 h 40"/>
                  <a:gd name="T44" fmla="*/ 21 w 80"/>
                  <a:gd name="T45" fmla="*/ 29 h 40"/>
                  <a:gd name="T46" fmla="*/ 16 w 80"/>
                  <a:gd name="T47" fmla="*/ 29 h 40"/>
                  <a:gd name="T48" fmla="*/ 14 w 80"/>
                  <a:gd name="T49" fmla="*/ 29 h 40"/>
                  <a:gd name="T50" fmla="*/ 11 w 80"/>
                  <a:gd name="T51" fmla="*/ 29 h 40"/>
                  <a:gd name="T52" fmla="*/ 11 w 80"/>
                  <a:gd name="T53" fmla="*/ 29 h 40"/>
                  <a:gd name="T54" fmla="*/ 9 w 80"/>
                  <a:gd name="T55" fmla="*/ 26 h 40"/>
                  <a:gd name="T56" fmla="*/ 9 w 80"/>
                  <a:gd name="T57" fmla="*/ 26 h 40"/>
                  <a:gd name="T58" fmla="*/ 4 w 80"/>
                  <a:gd name="T59" fmla="*/ 24 h 40"/>
                  <a:gd name="T60" fmla="*/ 0 w 80"/>
                  <a:gd name="T61" fmla="*/ 21 h 40"/>
                  <a:gd name="T62" fmla="*/ 0 w 80"/>
                  <a:gd name="T63" fmla="*/ 21 h 40"/>
                  <a:gd name="T64" fmla="*/ 2 w 80"/>
                  <a:gd name="T65" fmla="*/ 17 h 40"/>
                  <a:gd name="T66" fmla="*/ 2 w 80"/>
                  <a:gd name="T67" fmla="*/ 17 h 40"/>
                  <a:gd name="T68" fmla="*/ 2 w 80"/>
                  <a:gd name="T69" fmla="*/ 14 h 40"/>
                  <a:gd name="T70" fmla="*/ 4 w 80"/>
                  <a:gd name="T71" fmla="*/ 12 h 40"/>
                  <a:gd name="T72" fmla="*/ 4 w 80"/>
                  <a:gd name="T73" fmla="*/ 12 h 40"/>
                  <a:gd name="T74" fmla="*/ 14 w 80"/>
                  <a:gd name="T75" fmla="*/ 3 h 40"/>
                  <a:gd name="T76" fmla="*/ 19 w 80"/>
                  <a:gd name="T77" fmla="*/ 3 h 40"/>
                  <a:gd name="T78" fmla="*/ 45 w 80"/>
                  <a:gd name="T79" fmla="*/ 0 h 40"/>
                  <a:gd name="T80" fmla="*/ 49 w 80"/>
                  <a:gd name="T81" fmla="*/ 0 h 40"/>
                  <a:gd name="T82" fmla="*/ 52 w 80"/>
                  <a:gd name="T83" fmla="*/ 0 h 40"/>
                  <a:gd name="T84" fmla="*/ 59 w 80"/>
                  <a:gd name="T85" fmla="*/ 0 h 40"/>
                  <a:gd name="T86" fmla="*/ 66 w 80"/>
                  <a:gd name="T87" fmla="*/ 3 h 40"/>
                  <a:gd name="T88" fmla="*/ 80 w 80"/>
                  <a:gd name="T89" fmla="*/ 12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
                  <a:gd name="T136" fmla="*/ 0 h 40"/>
                  <a:gd name="T137" fmla="*/ 80 w 80"/>
                  <a:gd name="T138" fmla="*/ 40 h 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 h="40">
                    <a:moveTo>
                      <a:pt x="80" y="12"/>
                    </a:moveTo>
                    <a:lnTo>
                      <a:pt x="78" y="12"/>
                    </a:lnTo>
                    <a:lnTo>
                      <a:pt x="75" y="14"/>
                    </a:lnTo>
                    <a:lnTo>
                      <a:pt x="73" y="17"/>
                    </a:lnTo>
                    <a:lnTo>
                      <a:pt x="71" y="17"/>
                    </a:lnTo>
                    <a:lnTo>
                      <a:pt x="68" y="17"/>
                    </a:lnTo>
                    <a:lnTo>
                      <a:pt x="66" y="19"/>
                    </a:lnTo>
                    <a:lnTo>
                      <a:pt x="63" y="17"/>
                    </a:lnTo>
                    <a:lnTo>
                      <a:pt x="61" y="17"/>
                    </a:lnTo>
                    <a:lnTo>
                      <a:pt x="59" y="17"/>
                    </a:lnTo>
                    <a:lnTo>
                      <a:pt x="56" y="19"/>
                    </a:lnTo>
                    <a:lnTo>
                      <a:pt x="56" y="21"/>
                    </a:lnTo>
                    <a:lnTo>
                      <a:pt x="56" y="24"/>
                    </a:lnTo>
                    <a:lnTo>
                      <a:pt x="54" y="24"/>
                    </a:lnTo>
                    <a:lnTo>
                      <a:pt x="52" y="24"/>
                    </a:lnTo>
                    <a:lnTo>
                      <a:pt x="52" y="26"/>
                    </a:lnTo>
                    <a:lnTo>
                      <a:pt x="49" y="26"/>
                    </a:lnTo>
                    <a:lnTo>
                      <a:pt x="49" y="29"/>
                    </a:lnTo>
                    <a:lnTo>
                      <a:pt x="47" y="29"/>
                    </a:lnTo>
                    <a:lnTo>
                      <a:pt x="45" y="26"/>
                    </a:lnTo>
                    <a:lnTo>
                      <a:pt x="42" y="26"/>
                    </a:lnTo>
                    <a:lnTo>
                      <a:pt x="40" y="31"/>
                    </a:lnTo>
                    <a:lnTo>
                      <a:pt x="35" y="31"/>
                    </a:lnTo>
                    <a:lnTo>
                      <a:pt x="35" y="33"/>
                    </a:lnTo>
                    <a:lnTo>
                      <a:pt x="35" y="36"/>
                    </a:lnTo>
                    <a:lnTo>
                      <a:pt x="33" y="36"/>
                    </a:lnTo>
                    <a:lnTo>
                      <a:pt x="33" y="38"/>
                    </a:lnTo>
                    <a:lnTo>
                      <a:pt x="30" y="38"/>
                    </a:lnTo>
                    <a:lnTo>
                      <a:pt x="30" y="40"/>
                    </a:lnTo>
                    <a:lnTo>
                      <a:pt x="26" y="40"/>
                    </a:lnTo>
                    <a:lnTo>
                      <a:pt x="26" y="38"/>
                    </a:lnTo>
                    <a:lnTo>
                      <a:pt x="26" y="36"/>
                    </a:lnTo>
                    <a:lnTo>
                      <a:pt x="23" y="36"/>
                    </a:lnTo>
                    <a:lnTo>
                      <a:pt x="21" y="36"/>
                    </a:lnTo>
                    <a:lnTo>
                      <a:pt x="21" y="33"/>
                    </a:lnTo>
                    <a:lnTo>
                      <a:pt x="21" y="31"/>
                    </a:lnTo>
                    <a:lnTo>
                      <a:pt x="21" y="29"/>
                    </a:lnTo>
                    <a:lnTo>
                      <a:pt x="19" y="29"/>
                    </a:lnTo>
                    <a:lnTo>
                      <a:pt x="16" y="29"/>
                    </a:lnTo>
                    <a:lnTo>
                      <a:pt x="16" y="26"/>
                    </a:lnTo>
                    <a:lnTo>
                      <a:pt x="14" y="29"/>
                    </a:lnTo>
                    <a:lnTo>
                      <a:pt x="11" y="29"/>
                    </a:lnTo>
                    <a:lnTo>
                      <a:pt x="11" y="26"/>
                    </a:lnTo>
                    <a:lnTo>
                      <a:pt x="9" y="26"/>
                    </a:lnTo>
                    <a:lnTo>
                      <a:pt x="7" y="26"/>
                    </a:lnTo>
                    <a:lnTo>
                      <a:pt x="4" y="24"/>
                    </a:lnTo>
                    <a:lnTo>
                      <a:pt x="4" y="21"/>
                    </a:lnTo>
                    <a:lnTo>
                      <a:pt x="0" y="21"/>
                    </a:lnTo>
                    <a:lnTo>
                      <a:pt x="0" y="19"/>
                    </a:lnTo>
                    <a:lnTo>
                      <a:pt x="2" y="17"/>
                    </a:lnTo>
                    <a:lnTo>
                      <a:pt x="2" y="14"/>
                    </a:lnTo>
                    <a:lnTo>
                      <a:pt x="4" y="12"/>
                    </a:lnTo>
                    <a:lnTo>
                      <a:pt x="11" y="5"/>
                    </a:lnTo>
                    <a:lnTo>
                      <a:pt x="14" y="3"/>
                    </a:lnTo>
                    <a:lnTo>
                      <a:pt x="16" y="3"/>
                    </a:lnTo>
                    <a:lnTo>
                      <a:pt x="19" y="3"/>
                    </a:lnTo>
                    <a:lnTo>
                      <a:pt x="42" y="0"/>
                    </a:lnTo>
                    <a:lnTo>
                      <a:pt x="45" y="0"/>
                    </a:lnTo>
                    <a:lnTo>
                      <a:pt x="47" y="0"/>
                    </a:lnTo>
                    <a:lnTo>
                      <a:pt x="49" y="0"/>
                    </a:lnTo>
                    <a:lnTo>
                      <a:pt x="52" y="0"/>
                    </a:lnTo>
                    <a:lnTo>
                      <a:pt x="54" y="0"/>
                    </a:lnTo>
                    <a:lnTo>
                      <a:pt x="59" y="0"/>
                    </a:lnTo>
                    <a:lnTo>
                      <a:pt x="61" y="3"/>
                    </a:lnTo>
                    <a:lnTo>
                      <a:pt x="66" y="3"/>
                    </a:lnTo>
                    <a:lnTo>
                      <a:pt x="80" y="10"/>
                    </a:lnTo>
                    <a:lnTo>
                      <a:pt x="80" y="12"/>
                    </a:lnTo>
                    <a:close/>
                  </a:path>
                </a:pathLst>
              </a:custGeom>
              <a:grpFill/>
              <a:ln w="9525">
                <a:noFill/>
                <a:round/>
                <a:headEnd/>
                <a:tailEnd/>
              </a:ln>
            </p:spPr>
            <p:txBody>
              <a:bodyPr/>
              <a:lstStyle/>
              <a:p>
                <a:pPr>
                  <a:defRPr/>
                </a:pPr>
                <a:endParaRPr lang="en-US" sz="1200" kern="0">
                  <a:solidFill>
                    <a:srgbClr val="0096D6"/>
                  </a:solidFill>
                </a:endParaRPr>
              </a:p>
            </p:txBody>
          </p:sp>
          <p:sp>
            <p:nvSpPr>
              <p:cNvPr id="2353" name="Freeform 1330"/>
              <p:cNvSpPr>
                <a:spLocks/>
              </p:cNvSpPr>
              <p:nvPr/>
            </p:nvSpPr>
            <p:spPr bwMode="auto">
              <a:xfrm>
                <a:off x="1697" y="2392"/>
                <a:ext cx="80" cy="40"/>
              </a:xfrm>
              <a:custGeom>
                <a:avLst/>
                <a:gdLst>
                  <a:gd name="T0" fmla="*/ 78 w 80"/>
                  <a:gd name="T1" fmla="*/ 12 h 40"/>
                  <a:gd name="T2" fmla="*/ 73 w 80"/>
                  <a:gd name="T3" fmla="*/ 17 h 40"/>
                  <a:gd name="T4" fmla="*/ 68 w 80"/>
                  <a:gd name="T5" fmla="*/ 17 h 40"/>
                  <a:gd name="T6" fmla="*/ 63 w 80"/>
                  <a:gd name="T7" fmla="*/ 17 h 40"/>
                  <a:gd name="T8" fmla="*/ 61 w 80"/>
                  <a:gd name="T9" fmla="*/ 17 h 40"/>
                  <a:gd name="T10" fmla="*/ 59 w 80"/>
                  <a:gd name="T11" fmla="*/ 17 h 40"/>
                  <a:gd name="T12" fmla="*/ 59 w 80"/>
                  <a:gd name="T13" fmla="*/ 17 h 40"/>
                  <a:gd name="T14" fmla="*/ 56 w 80"/>
                  <a:gd name="T15" fmla="*/ 21 h 40"/>
                  <a:gd name="T16" fmla="*/ 54 w 80"/>
                  <a:gd name="T17" fmla="*/ 24 h 40"/>
                  <a:gd name="T18" fmla="*/ 52 w 80"/>
                  <a:gd name="T19" fmla="*/ 26 h 40"/>
                  <a:gd name="T20" fmla="*/ 49 w 80"/>
                  <a:gd name="T21" fmla="*/ 26 h 40"/>
                  <a:gd name="T22" fmla="*/ 49 w 80"/>
                  <a:gd name="T23" fmla="*/ 29 h 40"/>
                  <a:gd name="T24" fmla="*/ 47 w 80"/>
                  <a:gd name="T25" fmla="*/ 29 h 40"/>
                  <a:gd name="T26" fmla="*/ 42 w 80"/>
                  <a:gd name="T27" fmla="*/ 26 h 40"/>
                  <a:gd name="T28" fmla="*/ 35 w 80"/>
                  <a:gd name="T29" fmla="*/ 31 h 40"/>
                  <a:gd name="T30" fmla="*/ 35 w 80"/>
                  <a:gd name="T31" fmla="*/ 36 h 40"/>
                  <a:gd name="T32" fmla="*/ 33 w 80"/>
                  <a:gd name="T33" fmla="*/ 38 h 40"/>
                  <a:gd name="T34" fmla="*/ 30 w 80"/>
                  <a:gd name="T35" fmla="*/ 40 h 40"/>
                  <a:gd name="T36" fmla="*/ 26 w 80"/>
                  <a:gd name="T37" fmla="*/ 40 h 40"/>
                  <a:gd name="T38" fmla="*/ 26 w 80"/>
                  <a:gd name="T39" fmla="*/ 36 h 40"/>
                  <a:gd name="T40" fmla="*/ 23 w 80"/>
                  <a:gd name="T41" fmla="*/ 36 h 40"/>
                  <a:gd name="T42" fmla="*/ 21 w 80"/>
                  <a:gd name="T43" fmla="*/ 33 h 40"/>
                  <a:gd name="T44" fmla="*/ 21 w 80"/>
                  <a:gd name="T45" fmla="*/ 29 h 40"/>
                  <a:gd name="T46" fmla="*/ 16 w 80"/>
                  <a:gd name="T47" fmla="*/ 29 h 40"/>
                  <a:gd name="T48" fmla="*/ 14 w 80"/>
                  <a:gd name="T49" fmla="*/ 29 h 40"/>
                  <a:gd name="T50" fmla="*/ 11 w 80"/>
                  <a:gd name="T51" fmla="*/ 29 h 40"/>
                  <a:gd name="T52" fmla="*/ 11 w 80"/>
                  <a:gd name="T53" fmla="*/ 29 h 40"/>
                  <a:gd name="T54" fmla="*/ 9 w 80"/>
                  <a:gd name="T55" fmla="*/ 26 h 40"/>
                  <a:gd name="T56" fmla="*/ 9 w 80"/>
                  <a:gd name="T57" fmla="*/ 26 h 40"/>
                  <a:gd name="T58" fmla="*/ 4 w 80"/>
                  <a:gd name="T59" fmla="*/ 24 h 40"/>
                  <a:gd name="T60" fmla="*/ 0 w 80"/>
                  <a:gd name="T61" fmla="*/ 21 h 40"/>
                  <a:gd name="T62" fmla="*/ 0 w 80"/>
                  <a:gd name="T63" fmla="*/ 21 h 40"/>
                  <a:gd name="T64" fmla="*/ 2 w 80"/>
                  <a:gd name="T65" fmla="*/ 17 h 40"/>
                  <a:gd name="T66" fmla="*/ 2 w 80"/>
                  <a:gd name="T67" fmla="*/ 17 h 40"/>
                  <a:gd name="T68" fmla="*/ 2 w 80"/>
                  <a:gd name="T69" fmla="*/ 14 h 40"/>
                  <a:gd name="T70" fmla="*/ 4 w 80"/>
                  <a:gd name="T71" fmla="*/ 12 h 40"/>
                  <a:gd name="T72" fmla="*/ 4 w 80"/>
                  <a:gd name="T73" fmla="*/ 12 h 40"/>
                  <a:gd name="T74" fmla="*/ 14 w 80"/>
                  <a:gd name="T75" fmla="*/ 3 h 40"/>
                  <a:gd name="T76" fmla="*/ 19 w 80"/>
                  <a:gd name="T77" fmla="*/ 3 h 40"/>
                  <a:gd name="T78" fmla="*/ 45 w 80"/>
                  <a:gd name="T79" fmla="*/ 0 h 40"/>
                  <a:gd name="T80" fmla="*/ 49 w 80"/>
                  <a:gd name="T81" fmla="*/ 0 h 40"/>
                  <a:gd name="T82" fmla="*/ 52 w 80"/>
                  <a:gd name="T83" fmla="*/ 0 h 40"/>
                  <a:gd name="T84" fmla="*/ 59 w 80"/>
                  <a:gd name="T85" fmla="*/ 0 h 40"/>
                  <a:gd name="T86" fmla="*/ 66 w 80"/>
                  <a:gd name="T87" fmla="*/ 3 h 40"/>
                  <a:gd name="T88" fmla="*/ 80 w 80"/>
                  <a:gd name="T89" fmla="*/ 12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
                  <a:gd name="T136" fmla="*/ 0 h 40"/>
                  <a:gd name="T137" fmla="*/ 80 w 80"/>
                  <a:gd name="T138" fmla="*/ 40 h 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 h="40">
                    <a:moveTo>
                      <a:pt x="80" y="12"/>
                    </a:moveTo>
                    <a:lnTo>
                      <a:pt x="78" y="12"/>
                    </a:lnTo>
                    <a:lnTo>
                      <a:pt x="75" y="14"/>
                    </a:lnTo>
                    <a:lnTo>
                      <a:pt x="73" y="17"/>
                    </a:lnTo>
                    <a:lnTo>
                      <a:pt x="71" y="17"/>
                    </a:lnTo>
                    <a:lnTo>
                      <a:pt x="68" y="17"/>
                    </a:lnTo>
                    <a:lnTo>
                      <a:pt x="66" y="19"/>
                    </a:lnTo>
                    <a:lnTo>
                      <a:pt x="63" y="17"/>
                    </a:lnTo>
                    <a:lnTo>
                      <a:pt x="61" y="17"/>
                    </a:lnTo>
                    <a:lnTo>
                      <a:pt x="59" y="17"/>
                    </a:lnTo>
                    <a:lnTo>
                      <a:pt x="56" y="19"/>
                    </a:lnTo>
                    <a:lnTo>
                      <a:pt x="56" y="21"/>
                    </a:lnTo>
                    <a:lnTo>
                      <a:pt x="56" y="24"/>
                    </a:lnTo>
                    <a:lnTo>
                      <a:pt x="54" y="24"/>
                    </a:lnTo>
                    <a:lnTo>
                      <a:pt x="52" y="24"/>
                    </a:lnTo>
                    <a:lnTo>
                      <a:pt x="52" y="26"/>
                    </a:lnTo>
                    <a:lnTo>
                      <a:pt x="49" y="26"/>
                    </a:lnTo>
                    <a:lnTo>
                      <a:pt x="49" y="29"/>
                    </a:lnTo>
                    <a:lnTo>
                      <a:pt x="47" y="29"/>
                    </a:lnTo>
                    <a:lnTo>
                      <a:pt x="45" y="26"/>
                    </a:lnTo>
                    <a:lnTo>
                      <a:pt x="42" y="26"/>
                    </a:lnTo>
                    <a:lnTo>
                      <a:pt x="40" y="31"/>
                    </a:lnTo>
                    <a:lnTo>
                      <a:pt x="35" y="31"/>
                    </a:lnTo>
                    <a:lnTo>
                      <a:pt x="35" y="33"/>
                    </a:lnTo>
                    <a:lnTo>
                      <a:pt x="35" y="36"/>
                    </a:lnTo>
                    <a:lnTo>
                      <a:pt x="33" y="36"/>
                    </a:lnTo>
                    <a:lnTo>
                      <a:pt x="33" y="38"/>
                    </a:lnTo>
                    <a:lnTo>
                      <a:pt x="30" y="38"/>
                    </a:lnTo>
                    <a:lnTo>
                      <a:pt x="30" y="40"/>
                    </a:lnTo>
                    <a:lnTo>
                      <a:pt x="26" y="40"/>
                    </a:lnTo>
                    <a:lnTo>
                      <a:pt x="26" y="38"/>
                    </a:lnTo>
                    <a:lnTo>
                      <a:pt x="26" y="36"/>
                    </a:lnTo>
                    <a:lnTo>
                      <a:pt x="23" y="36"/>
                    </a:lnTo>
                    <a:lnTo>
                      <a:pt x="21" y="36"/>
                    </a:lnTo>
                    <a:lnTo>
                      <a:pt x="21" y="33"/>
                    </a:lnTo>
                    <a:lnTo>
                      <a:pt x="21" y="31"/>
                    </a:lnTo>
                    <a:lnTo>
                      <a:pt x="21" y="29"/>
                    </a:lnTo>
                    <a:lnTo>
                      <a:pt x="19" y="29"/>
                    </a:lnTo>
                    <a:lnTo>
                      <a:pt x="16" y="29"/>
                    </a:lnTo>
                    <a:lnTo>
                      <a:pt x="16" y="26"/>
                    </a:lnTo>
                    <a:lnTo>
                      <a:pt x="14" y="29"/>
                    </a:lnTo>
                    <a:lnTo>
                      <a:pt x="11" y="29"/>
                    </a:lnTo>
                    <a:lnTo>
                      <a:pt x="11" y="26"/>
                    </a:lnTo>
                    <a:lnTo>
                      <a:pt x="9" y="26"/>
                    </a:lnTo>
                    <a:lnTo>
                      <a:pt x="7" y="26"/>
                    </a:lnTo>
                    <a:lnTo>
                      <a:pt x="4" y="24"/>
                    </a:lnTo>
                    <a:lnTo>
                      <a:pt x="4" y="21"/>
                    </a:lnTo>
                    <a:lnTo>
                      <a:pt x="0" y="21"/>
                    </a:lnTo>
                    <a:lnTo>
                      <a:pt x="0" y="19"/>
                    </a:lnTo>
                    <a:lnTo>
                      <a:pt x="2" y="17"/>
                    </a:lnTo>
                    <a:lnTo>
                      <a:pt x="2" y="14"/>
                    </a:lnTo>
                    <a:lnTo>
                      <a:pt x="4" y="12"/>
                    </a:lnTo>
                    <a:lnTo>
                      <a:pt x="11" y="5"/>
                    </a:lnTo>
                    <a:lnTo>
                      <a:pt x="14" y="3"/>
                    </a:lnTo>
                    <a:lnTo>
                      <a:pt x="16" y="3"/>
                    </a:lnTo>
                    <a:lnTo>
                      <a:pt x="19" y="3"/>
                    </a:lnTo>
                    <a:lnTo>
                      <a:pt x="42" y="0"/>
                    </a:lnTo>
                    <a:lnTo>
                      <a:pt x="45" y="0"/>
                    </a:lnTo>
                    <a:lnTo>
                      <a:pt x="47" y="0"/>
                    </a:lnTo>
                    <a:lnTo>
                      <a:pt x="49" y="0"/>
                    </a:lnTo>
                    <a:lnTo>
                      <a:pt x="52" y="0"/>
                    </a:lnTo>
                    <a:lnTo>
                      <a:pt x="54" y="0"/>
                    </a:lnTo>
                    <a:lnTo>
                      <a:pt x="59" y="0"/>
                    </a:lnTo>
                    <a:lnTo>
                      <a:pt x="61" y="3"/>
                    </a:lnTo>
                    <a:lnTo>
                      <a:pt x="66" y="3"/>
                    </a:lnTo>
                    <a:lnTo>
                      <a:pt x="80" y="10"/>
                    </a:lnTo>
                    <a:lnTo>
                      <a:pt x="80" y="12"/>
                    </a:lnTo>
                  </a:path>
                </a:pathLst>
              </a:custGeom>
              <a:grpFill/>
              <a:ln w="9525">
                <a:noFill/>
                <a:round/>
                <a:headEnd/>
                <a:tailEnd/>
              </a:ln>
            </p:spPr>
            <p:txBody>
              <a:bodyPr/>
              <a:lstStyle/>
              <a:p>
                <a:pPr>
                  <a:defRPr/>
                </a:pPr>
                <a:endParaRPr lang="en-US" sz="1200" kern="0">
                  <a:solidFill>
                    <a:srgbClr val="0096D6"/>
                  </a:solidFill>
                </a:endParaRPr>
              </a:p>
            </p:txBody>
          </p:sp>
          <p:sp>
            <p:nvSpPr>
              <p:cNvPr id="2354" name="Freeform 1331"/>
              <p:cNvSpPr>
                <a:spLocks/>
              </p:cNvSpPr>
              <p:nvPr/>
            </p:nvSpPr>
            <p:spPr bwMode="auto">
              <a:xfrm>
                <a:off x="1803" y="2605"/>
                <a:ext cx="165" cy="243"/>
              </a:xfrm>
              <a:custGeom>
                <a:avLst/>
                <a:gdLst>
                  <a:gd name="T0" fmla="*/ 76 w 165"/>
                  <a:gd name="T1" fmla="*/ 2 h 243"/>
                  <a:gd name="T2" fmla="*/ 78 w 165"/>
                  <a:gd name="T3" fmla="*/ 5 h 243"/>
                  <a:gd name="T4" fmla="*/ 80 w 165"/>
                  <a:gd name="T5" fmla="*/ 12 h 243"/>
                  <a:gd name="T6" fmla="*/ 73 w 165"/>
                  <a:gd name="T7" fmla="*/ 23 h 243"/>
                  <a:gd name="T8" fmla="*/ 42 w 165"/>
                  <a:gd name="T9" fmla="*/ 42 h 243"/>
                  <a:gd name="T10" fmla="*/ 40 w 165"/>
                  <a:gd name="T11" fmla="*/ 47 h 243"/>
                  <a:gd name="T12" fmla="*/ 38 w 165"/>
                  <a:gd name="T13" fmla="*/ 47 h 243"/>
                  <a:gd name="T14" fmla="*/ 35 w 165"/>
                  <a:gd name="T15" fmla="*/ 61 h 243"/>
                  <a:gd name="T16" fmla="*/ 31 w 165"/>
                  <a:gd name="T17" fmla="*/ 64 h 243"/>
                  <a:gd name="T18" fmla="*/ 21 w 165"/>
                  <a:gd name="T19" fmla="*/ 61 h 243"/>
                  <a:gd name="T20" fmla="*/ 16 w 165"/>
                  <a:gd name="T21" fmla="*/ 59 h 243"/>
                  <a:gd name="T22" fmla="*/ 12 w 165"/>
                  <a:gd name="T23" fmla="*/ 59 h 243"/>
                  <a:gd name="T24" fmla="*/ 9 w 165"/>
                  <a:gd name="T25" fmla="*/ 54 h 243"/>
                  <a:gd name="T26" fmla="*/ 14 w 165"/>
                  <a:gd name="T27" fmla="*/ 52 h 243"/>
                  <a:gd name="T28" fmla="*/ 14 w 165"/>
                  <a:gd name="T29" fmla="*/ 49 h 243"/>
                  <a:gd name="T30" fmla="*/ 14 w 165"/>
                  <a:gd name="T31" fmla="*/ 45 h 243"/>
                  <a:gd name="T32" fmla="*/ 2 w 165"/>
                  <a:gd name="T33" fmla="*/ 64 h 243"/>
                  <a:gd name="T34" fmla="*/ 7 w 165"/>
                  <a:gd name="T35" fmla="*/ 73 h 243"/>
                  <a:gd name="T36" fmla="*/ 2 w 165"/>
                  <a:gd name="T37" fmla="*/ 78 h 243"/>
                  <a:gd name="T38" fmla="*/ 21 w 165"/>
                  <a:gd name="T39" fmla="*/ 92 h 243"/>
                  <a:gd name="T40" fmla="*/ 26 w 165"/>
                  <a:gd name="T41" fmla="*/ 104 h 243"/>
                  <a:gd name="T42" fmla="*/ 52 w 165"/>
                  <a:gd name="T43" fmla="*/ 156 h 243"/>
                  <a:gd name="T44" fmla="*/ 66 w 165"/>
                  <a:gd name="T45" fmla="*/ 184 h 243"/>
                  <a:gd name="T46" fmla="*/ 80 w 165"/>
                  <a:gd name="T47" fmla="*/ 203 h 243"/>
                  <a:gd name="T48" fmla="*/ 118 w 165"/>
                  <a:gd name="T49" fmla="*/ 224 h 243"/>
                  <a:gd name="T50" fmla="*/ 142 w 165"/>
                  <a:gd name="T51" fmla="*/ 243 h 243"/>
                  <a:gd name="T52" fmla="*/ 151 w 165"/>
                  <a:gd name="T53" fmla="*/ 241 h 243"/>
                  <a:gd name="T54" fmla="*/ 153 w 165"/>
                  <a:gd name="T55" fmla="*/ 234 h 243"/>
                  <a:gd name="T56" fmla="*/ 153 w 165"/>
                  <a:gd name="T57" fmla="*/ 234 h 243"/>
                  <a:gd name="T58" fmla="*/ 163 w 165"/>
                  <a:gd name="T59" fmla="*/ 217 h 243"/>
                  <a:gd name="T60" fmla="*/ 161 w 165"/>
                  <a:gd name="T61" fmla="*/ 215 h 243"/>
                  <a:gd name="T62" fmla="*/ 158 w 165"/>
                  <a:gd name="T63" fmla="*/ 210 h 243"/>
                  <a:gd name="T64" fmla="*/ 161 w 165"/>
                  <a:gd name="T65" fmla="*/ 203 h 243"/>
                  <a:gd name="T66" fmla="*/ 158 w 165"/>
                  <a:gd name="T67" fmla="*/ 196 h 243"/>
                  <a:gd name="T68" fmla="*/ 163 w 165"/>
                  <a:gd name="T69" fmla="*/ 191 h 243"/>
                  <a:gd name="T70" fmla="*/ 163 w 165"/>
                  <a:gd name="T71" fmla="*/ 168 h 243"/>
                  <a:gd name="T72" fmla="*/ 153 w 165"/>
                  <a:gd name="T73" fmla="*/ 144 h 243"/>
                  <a:gd name="T74" fmla="*/ 149 w 165"/>
                  <a:gd name="T75" fmla="*/ 146 h 243"/>
                  <a:gd name="T76" fmla="*/ 144 w 165"/>
                  <a:gd name="T77" fmla="*/ 144 h 243"/>
                  <a:gd name="T78" fmla="*/ 130 w 165"/>
                  <a:gd name="T79" fmla="*/ 132 h 243"/>
                  <a:gd name="T80" fmla="*/ 120 w 165"/>
                  <a:gd name="T81" fmla="*/ 130 h 243"/>
                  <a:gd name="T82" fmla="*/ 118 w 165"/>
                  <a:gd name="T83" fmla="*/ 125 h 243"/>
                  <a:gd name="T84" fmla="*/ 111 w 165"/>
                  <a:gd name="T85" fmla="*/ 120 h 243"/>
                  <a:gd name="T86" fmla="*/ 104 w 165"/>
                  <a:gd name="T87" fmla="*/ 108 h 243"/>
                  <a:gd name="T88" fmla="*/ 99 w 165"/>
                  <a:gd name="T89" fmla="*/ 99 h 243"/>
                  <a:gd name="T90" fmla="*/ 109 w 165"/>
                  <a:gd name="T91" fmla="*/ 87 h 243"/>
                  <a:gd name="T92" fmla="*/ 123 w 165"/>
                  <a:gd name="T93" fmla="*/ 61 h 243"/>
                  <a:gd name="T94" fmla="*/ 151 w 165"/>
                  <a:gd name="T95" fmla="*/ 54 h 243"/>
                  <a:gd name="T96" fmla="*/ 146 w 165"/>
                  <a:gd name="T97" fmla="*/ 49 h 243"/>
                  <a:gd name="T98" fmla="*/ 142 w 165"/>
                  <a:gd name="T99" fmla="*/ 47 h 243"/>
                  <a:gd name="T100" fmla="*/ 146 w 165"/>
                  <a:gd name="T101" fmla="*/ 35 h 243"/>
                  <a:gd name="T102" fmla="*/ 135 w 165"/>
                  <a:gd name="T103" fmla="*/ 31 h 243"/>
                  <a:gd name="T104" fmla="*/ 130 w 165"/>
                  <a:gd name="T105" fmla="*/ 31 h 243"/>
                  <a:gd name="T106" fmla="*/ 123 w 165"/>
                  <a:gd name="T107" fmla="*/ 31 h 243"/>
                  <a:gd name="T108" fmla="*/ 120 w 165"/>
                  <a:gd name="T109" fmla="*/ 33 h 243"/>
                  <a:gd name="T110" fmla="*/ 113 w 165"/>
                  <a:gd name="T111" fmla="*/ 33 h 243"/>
                  <a:gd name="T112" fmla="*/ 109 w 165"/>
                  <a:gd name="T113" fmla="*/ 31 h 243"/>
                  <a:gd name="T114" fmla="*/ 104 w 165"/>
                  <a:gd name="T115" fmla="*/ 23 h 243"/>
                  <a:gd name="T116" fmla="*/ 102 w 165"/>
                  <a:gd name="T117" fmla="*/ 16 h 243"/>
                  <a:gd name="T118" fmla="*/ 99 w 165"/>
                  <a:gd name="T119" fmla="*/ 14 h 243"/>
                  <a:gd name="T120" fmla="*/ 94 w 165"/>
                  <a:gd name="T121" fmla="*/ 14 h 243"/>
                  <a:gd name="T122" fmla="*/ 90 w 165"/>
                  <a:gd name="T123" fmla="*/ 7 h 243"/>
                  <a:gd name="T124" fmla="*/ 80 w 165"/>
                  <a:gd name="T125" fmla="*/ 0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
                  <a:gd name="T190" fmla="*/ 0 h 243"/>
                  <a:gd name="T191" fmla="*/ 165 w 165"/>
                  <a:gd name="T192" fmla="*/ 243 h 2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 h="243">
                    <a:moveTo>
                      <a:pt x="80" y="0"/>
                    </a:moveTo>
                    <a:lnTo>
                      <a:pt x="80" y="2"/>
                    </a:lnTo>
                    <a:lnTo>
                      <a:pt x="76" y="2"/>
                    </a:lnTo>
                    <a:lnTo>
                      <a:pt x="76" y="5"/>
                    </a:lnTo>
                    <a:lnTo>
                      <a:pt x="78" y="5"/>
                    </a:lnTo>
                    <a:lnTo>
                      <a:pt x="80" y="7"/>
                    </a:lnTo>
                    <a:lnTo>
                      <a:pt x="80" y="9"/>
                    </a:lnTo>
                    <a:lnTo>
                      <a:pt x="80" y="12"/>
                    </a:lnTo>
                    <a:lnTo>
                      <a:pt x="80" y="14"/>
                    </a:lnTo>
                    <a:lnTo>
                      <a:pt x="73" y="23"/>
                    </a:lnTo>
                    <a:lnTo>
                      <a:pt x="61" y="35"/>
                    </a:lnTo>
                    <a:lnTo>
                      <a:pt x="45" y="42"/>
                    </a:lnTo>
                    <a:lnTo>
                      <a:pt x="42" y="42"/>
                    </a:lnTo>
                    <a:lnTo>
                      <a:pt x="42" y="45"/>
                    </a:lnTo>
                    <a:lnTo>
                      <a:pt x="42" y="47"/>
                    </a:lnTo>
                    <a:lnTo>
                      <a:pt x="40" y="47"/>
                    </a:lnTo>
                    <a:lnTo>
                      <a:pt x="38" y="47"/>
                    </a:lnTo>
                    <a:lnTo>
                      <a:pt x="35" y="52"/>
                    </a:lnTo>
                    <a:lnTo>
                      <a:pt x="35" y="61"/>
                    </a:lnTo>
                    <a:lnTo>
                      <a:pt x="33" y="61"/>
                    </a:lnTo>
                    <a:lnTo>
                      <a:pt x="31" y="64"/>
                    </a:lnTo>
                    <a:lnTo>
                      <a:pt x="28" y="66"/>
                    </a:lnTo>
                    <a:lnTo>
                      <a:pt x="26" y="66"/>
                    </a:lnTo>
                    <a:lnTo>
                      <a:pt x="21" y="61"/>
                    </a:lnTo>
                    <a:lnTo>
                      <a:pt x="19" y="61"/>
                    </a:lnTo>
                    <a:lnTo>
                      <a:pt x="19" y="59"/>
                    </a:lnTo>
                    <a:lnTo>
                      <a:pt x="16" y="59"/>
                    </a:lnTo>
                    <a:lnTo>
                      <a:pt x="14" y="59"/>
                    </a:lnTo>
                    <a:lnTo>
                      <a:pt x="12" y="59"/>
                    </a:lnTo>
                    <a:lnTo>
                      <a:pt x="12" y="57"/>
                    </a:lnTo>
                    <a:lnTo>
                      <a:pt x="9" y="54"/>
                    </a:lnTo>
                    <a:lnTo>
                      <a:pt x="12" y="54"/>
                    </a:lnTo>
                    <a:lnTo>
                      <a:pt x="14" y="52"/>
                    </a:lnTo>
                    <a:lnTo>
                      <a:pt x="14" y="49"/>
                    </a:lnTo>
                    <a:lnTo>
                      <a:pt x="14" y="47"/>
                    </a:lnTo>
                    <a:lnTo>
                      <a:pt x="14" y="45"/>
                    </a:lnTo>
                    <a:lnTo>
                      <a:pt x="2" y="57"/>
                    </a:lnTo>
                    <a:lnTo>
                      <a:pt x="0" y="59"/>
                    </a:lnTo>
                    <a:lnTo>
                      <a:pt x="2" y="64"/>
                    </a:lnTo>
                    <a:lnTo>
                      <a:pt x="2" y="66"/>
                    </a:lnTo>
                    <a:lnTo>
                      <a:pt x="2" y="68"/>
                    </a:lnTo>
                    <a:lnTo>
                      <a:pt x="7" y="73"/>
                    </a:lnTo>
                    <a:lnTo>
                      <a:pt x="5" y="75"/>
                    </a:lnTo>
                    <a:lnTo>
                      <a:pt x="2" y="78"/>
                    </a:lnTo>
                    <a:lnTo>
                      <a:pt x="5" y="78"/>
                    </a:lnTo>
                    <a:lnTo>
                      <a:pt x="19" y="90"/>
                    </a:lnTo>
                    <a:lnTo>
                      <a:pt x="21" y="92"/>
                    </a:lnTo>
                    <a:lnTo>
                      <a:pt x="21" y="94"/>
                    </a:lnTo>
                    <a:lnTo>
                      <a:pt x="26" y="104"/>
                    </a:lnTo>
                    <a:lnTo>
                      <a:pt x="33" y="111"/>
                    </a:lnTo>
                    <a:lnTo>
                      <a:pt x="50" y="151"/>
                    </a:lnTo>
                    <a:lnTo>
                      <a:pt x="52" y="156"/>
                    </a:lnTo>
                    <a:lnTo>
                      <a:pt x="66" y="177"/>
                    </a:lnTo>
                    <a:lnTo>
                      <a:pt x="68" y="182"/>
                    </a:lnTo>
                    <a:lnTo>
                      <a:pt x="66" y="184"/>
                    </a:lnTo>
                    <a:lnTo>
                      <a:pt x="66" y="189"/>
                    </a:lnTo>
                    <a:lnTo>
                      <a:pt x="80" y="203"/>
                    </a:lnTo>
                    <a:lnTo>
                      <a:pt x="116" y="224"/>
                    </a:lnTo>
                    <a:lnTo>
                      <a:pt x="118" y="224"/>
                    </a:lnTo>
                    <a:lnTo>
                      <a:pt x="142" y="243"/>
                    </a:lnTo>
                    <a:lnTo>
                      <a:pt x="144" y="241"/>
                    </a:lnTo>
                    <a:lnTo>
                      <a:pt x="151" y="241"/>
                    </a:lnTo>
                    <a:lnTo>
                      <a:pt x="151" y="238"/>
                    </a:lnTo>
                    <a:lnTo>
                      <a:pt x="153" y="236"/>
                    </a:lnTo>
                    <a:lnTo>
                      <a:pt x="153" y="234"/>
                    </a:lnTo>
                    <a:lnTo>
                      <a:pt x="156" y="234"/>
                    </a:lnTo>
                    <a:lnTo>
                      <a:pt x="153" y="234"/>
                    </a:lnTo>
                    <a:lnTo>
                      <a:pt x="153" y="231"/>
                    </a:lnTo>
                    <a:lnTo>
                      <a:pt x="163" y="220"/>
                    </a:lnTo>
                    <a:lnTo>
                      <a:pt x="163" y="217"/>
                    </a:lnTo>
                    <a:lnTo>
                      <a:pt x="161" y="215"/>
                    </a:lnTo>
                    <a:lnTo>
                      <a:pt x="158" y="212"/>
                    </a:lnTo>
                    <a:lnTo>
                      <a:pt x="158" y="210"/>
                    </a:lnTo>
                    <a:lnTo>
                      <a:pt x="158" y="205"/>
                    </a:lnTo>
                    <a:lnTo>
                      <a:pt x="158" y="203"/>
                    </a:lnTo>
                    <a:lnTo>
                      <a:pt x="161" y="203"/>
                    </a:lnTo>
                    <a:lnTo>
                      <a:pt x="161" y="201"/>
                    </a:lnTo>
                    <a:lnTo>
                      <a:pt x="161" y="198"/>
                    </a:lnTo>
                    <a:lnTo>
                      <a:pt x="158" y="196"/>
                    </a:lnTo>
                    <a:lnTo>
                      <a:pt x="158" y="194"/>
                    </a:lnTo>
                    <a:lnTo>
                      <a:pt x="163" y="191"/>
                    </a:lnTo>
                    <a:lnTo>
                      <a:pt x="163" y="170"/>
                    </a:lnTo>
                    <a:lnTo>
                      <a:pt x="163" y="168"/>
                    </a:lnTo>
                    <a:lnTo>
                      <a:pt x="165" y="165"/>
                    </a:lnTo>
                    <a:lnTo>
                      <a:pt x="165" y="163"/>
                    </a:lnTo>
                    <a:lnTo>
                      <a:pt x="153" y="144"/>
                    </a:lnTo>
                    <a:lnTo>
                      <a:pt x="151" y="144"/>
                    </a:lnTo>
                    <a:lnTo>
                      <a:pt x="149" y="146"/>
                    </a:lnTo>
                    <a:lnTo>
                      <a:pt x="146" y="146"/>
                    </a:lnTo>
                    <a:lnTo>
                      <a:pt x="144" y="144"/>
                    </a:lnTo>
                    <a:lnTo>
                      <a:pt x="144" y="123"/>
                    </a:lnTo>
                    <a:lnTo>
                      <a:pt x="130" y="132"/>
                    </a:lnTo>
                    <a:lnTo>
                      <a:pt x="125" y="132"/>
                    </a:lnTo>
                    <a:lnTo>
                      <a:pt x="123" y="130"/>
                    </a:lnTo>
                    <a:lnTo>
                      <a:pt x="120" y="130"/>
                    </a:lnTo>
                    <a:lnTo>
                      <a:pt x="120" y="127"/>
                    </a:lnTo>
                    <a:lnTo>
                      <a:pt x="120" y="125"/>
                    </a:lnTo>
                    <a:lnTo>
                      <a:pt x="118" y="125"/>
                    </a:lnTo>
                    <a:lnTo>
                      <a:pt x="111" y="123"/>
                    </a:lnTo>
                    <a:lnTo>
                      <a:pt x="111" y="120"/>
                    </a:lnTo>
                    <a:lnTo>
                      <a:pt x="111" y="118"/>
                    </a:lnTo>
                    <a:lnTo>
                      <a:pt x="109" y="118"/>
                    </a:lnTo>
                    <a:lnTo>
                      <a:pt x="104" y="108"/>
                    </a:lnTo>
                    <a:lnTo>
                      <a:pt x="102" y="106"/>
                    </a:lnTo>
                    <a:lnTo>
                      <a:pt x="99" y="99"/>
                    </a:lnTo>
                    <a:lnTo>
                      <a:pt x="104" y="87"/>
                    </a:lnTo>
                    <a:lnTo>
                      <a:pt x="109" y="87"/>
                    </a:lnTo>
                    <a:lnTo>
                      <a:pt x="109" y="80"/>
                    </a:lnTo>
                    <a:lnTo>
                      <a:pt x="118" y="66"/>
                    </a:lnTo>
                    <a:lnTo>
                      <a:pt x="123" y="61"/>
                    </a:lnTo>
                    <a:lnTo>
                      <a:pt x="144" y="57"/>
                    </a:lnTo>
                    <a:lnTo>
                      <a:pt x="149" y="57"/>
                    </a:lnTo>
                    <a:lnTo>
                      <a:pt x="151" y="54"/>
                    </a:lnTo>
                    <a:lnTo>
                      <a:pt x="149" y="54"/>
                    </a:lnTo>
                    <a:lnTo>
                      <a:pt x="146" y="49"/>
                    </a:lnTo>
                    <a:lnTo>
                      <a:pt x="142" y="49"/>
                    </a:lnTo>
                    <a:lnTo>
                      <a:pt x="142" y="47"/>
                    </a:lnTo>
                    <a:lnTo>
                      <a:pt x="149" y="38"/>
                    </a:lnTo>
                    <a:lnTo>
                      <a:pt x="146" y="35"/>
                    </a:lnTo>
                    <a:lnTo>
                      <a:pt x="139" y="31"/>
                    </a:lnTo>
                    <a:lnTo>
                      <a:pt x="137" y="31"/>
                    </a:lnTo>
                    <a:lnTo>
                      <a:pt x="135" y="31"/>
                    </a:lnTo>
                    <a:lnTo>
                      <a:pt x="132" y="31"/>
                    </a:lnTo>
                    <a:lnTo>
                      <a:pt x="130" y="31"/>
                    </a:lnTo>
                    <a:lnTo>
                      <a:pt x="125" y="31"/>
                    </a:lnTo>
                    <a:lnTo>
                      <a:pt x="123" y="31"/>
                    </a:lnTo>
                    <a:lnTo>
                      <a:pt x="123" y="33"/>
                    </a:lnTo>
                    <a:lnTo>
                      <a:pt x="120" y="33"/>
                    </a:lnTo>
                    <a:lnTo>
                      <a:pt x="118" y="33"/>
                    </a:lnTo>
                    <a:lnTo>
                      <a:pt x="116" y="33"/>
                    </a:lnTo>
                    <a:lnTo>
                      <a:pt x="113" y="33"/>
                    </a:lnTo>
                    <a:lnTo>
                      <a:pt x="111" y="33"/>
                    </a:lnTo>
                    <a:lnTo>
                      <a:pt x="109" y="33"/>
                    </a:lnTo>
                    <a:lnTo>
                      <a:pt x="109" y="31"/>
                    </a:lnTo>
                    <a:lnTo>
                      <a:pt x="109" y="23"/>
                    </a:lnTo>
                    <a:lnTo>
                      <a:pt x="106" y="23"/>
                    </a:lnTo>
                    <a:lnTo>
                      <a:pt x="104" y="23"/>
                    </a:lnTo>
                    <a:lnTo>
                      <a:pt x="102" y="16"/>
                    </a:lnTo>
                    <a:lnTo>
                      <a:pt x="99" y="14"/>
                    </a:lnTo>
                    <a:lnTo>
                      <a:pt x="97" y="14"/>
                    </a:lnTo>
                    <a:lnTo>
                      <a:pt x="94" y="14"/>
                    </a:lnTo>
                    <a:lnTo>
                      <a:pt x="94" y="12"/>
                    </a:lnTo>
                    <a:lnTo>
                      <a:pt x="92" y="7"/>
                    </a:lnTo>
                    <a:lnTo>
                      <a:pt x="90" y="7"/>
                    </a:lnTo>
                    <a:lnTo>
                      <a:pt x="87" y="5"/>
                    </a:lnTo>
                    <a:lnTo>
                      <a:pt x="87" y="2"/>
                    </a:lnTo>
                    <a:lnTo>
                      <a:pt x="80" y="0"/>
                    </a:lnTo>
                    <a:close/>
                  </a:path>
                </a:pathLst>
              </a:custGeom>
              <a:grpFill/>
              <a:ln w="9525">
                <a:noFill/>
                <a:round/>
                <a:headEnd/>
                <a:tailEnd/>
              </a:ln>
            </p:spPr>
            <p:txBody>
              <a:bodyPr/>
              <a:lstStyle/>
              <a:p>
                <a:pPr>
                  <a:defRPr/>
                </a:pPr>
                <a:endParaRPr lang="en-US" sz="1200" kern="0">
                  <a:solidFill>
                    <a:srgbClr val="0096D6"/>
                  </a:solidFill>
                </a:endParaRPr>
              </a:p>
            </p:txBody>
          </p:sp>
          <p:sp>
            <p:nvSpPr>
              <p:cNvPr id="2355" name="Freeform 1332"/>
              <p:cNvSpPr>
                <a:spLocks/>
              </p:cNvSpPr>
              <p:nvPr/>
            </p:nvSpPr>
            <p:spPr bwMode="auto">
              <a:xfrm>
                <a:off x="1803" y="2605"/>
                <a:ext cx="165" cy="243"/>
              </a:xfrm>
              <a:custGeom>
                <a:avLst/>
                <a:gdLst>
                  <a:gd name="T0" fmla="*/ 76 w 165"/>
                  <a:gd name="T1" fmla="*/ 2 h 243"/>
                  <a:gd name="T2" fmla="*/ 78 w 165"/>
                  <a:gd name="T3" fmla="*/ 5 h 243"/>
                  <a:gd name="T4" fmla="*/ 80 w 165"/>
                  <a:gd name="T5" fmla="*/ 12 h 243"/>
                  <a:gd name="T6" fmla="*/ 73 w 165"/>
                  <a:gd name="T7" fmla="*/ 23 h 243"/>
                  <a:gd name="T8" fmla="*/ 42 w 165"/>
                  <a:gd name="T9" fmla="*/ 42 h 243"/>
                  <a:gd name="T10" fmla="*/ 40 w 165"/>
                  <a:gd name="T11" fmla="*/ 47 h 243"/>
                  <a:gd name="T12" fmla="*/ 38 w 165"/>
                  <a:gd name="T13" fmla="*/ 47 h 243"/>
                  <a:gd name="T14" fmla="*/ 35 w 165"/>
                  <a:gd name="T15" fmla="*/ 61 h 243"/>
                  <a:gd name="T16" fmla="*/ 31 w 165"/>
                  <a:gd name="T17" fmla="*/ 64 h 243"/>
                  <a:gd name="T18" fmla="*/ 21 w 165"/>
                  <a:gd name="T19" fmla="*/ 61 h 243"/>
                  <a:gd name="T20" fmla="*/ 16 w 165"/>
                  <a:gd name="T21" fmla="*/ 59 h 243"/>
                  <a:gd name="T22" fmla="*/ 12 w 165"/>
                  <a:gd name="T23" fmla="*/ 59 h 243"/>
                  <a:gd name="T24" fmla="*/ 9 w 165"/>
                  <a:gd name="T25" fmla="*/ 54 h 243"/>
                  <a:gd name="T26" fmla="*/ 14 w 165"/>
                  <a:gd name="T27" fmla="*/ 52 h 243"/>
                  <a:gd name="T28" fmla="*/ 14 w 165"/>
                  <a:gd name="T29" fmla="*/ 49 h 243"/>
                  <a:gd name="T30" fmla="*/ 14 w 165"/>
                  <a:gd name="T31" fmla="*/ 45 h 243"/>
                  <a:gd name="T32" fmla="*/ 2 w 165"/>
                  <a:gd name="T33" fmla="*/ 64 h 243"/>
                  <a:gd name="T34" fmla="*/ 7 w 165"/>
                  <a:gd name="T35" fmla="*/ 73 h 243"/>
                  <a:gd name="T36" fmla="*/ 2 w 165"/>
                  <a:gd name="T37" fmla="*/ 78 h 243"/>
                  <a:gd name="T38" fmla="*/ 21 w 165"/>
                  <a:gd name="T39" fmla="*/ 92 h 243"/>
                  <a:gd name="T40" fmla="*/ 26 w 165"/>
                  <a:gd name="T41" fmla="*/ 104 h 243"/>
                  <a:gd name="T42" fmla="*/ 52 w 165"/>
                  <a:gd name="T43" fmla="*/ 156 h 243"/>
                  <a:gd name="T44" fmla="*/ 66 w 165"/>
                  <a:gd name="T45" fmla="*/ 184 h 243"/>
                  <a:gd name="T46" fmla="*/ 80 w 165"/>
                  <a:gd name="T47" fmla="*/ 203 h 243"/>
                  <a:gd name="T48" fmla="*/ 118 w 165"/>
                  <a:gd name="T49" fmla="*/ 224 h 243"/>
                  <a:gd name="T50" fmla="*/ 142 w 165"/>
                  <a:gd name="T51" fmla="*/ 243 h 243"/>
                  <a:gd name="T52" fmla="*/ 151 w 165"/>
                  <a:gd name="T53" fmla="*/ 241 h 243"/>
                  <a:gd name="T54" fmla="*/ 153 w 165"/>
                  <a:gd name="T55" fmla="*/ 234 h 243"/>
                  <a:gd name="T56" fmla="*/ 153 w 165"/>
                  <a:gd name="T57" fmla="*/ 234 h 243"/>
                  <a:gd name="T58" fmla="*/ 163 w 165"/>
                  <a:gd name="T59" fmla="*/ 217 h 243"/>
                  <a:gd name="T60" fmla="*/ 161 w 165"/>
                  <a:gd name="T61" fmla="*/ 215 h 243"/>
                  <a:gd name="T62" fmla="*/ 158 w 165"/>
                  <a:gd name="T63" fmla="*/ 210 h 243"/>
                  <a:gd name="T64" fmla="*/ 161 w 165"/>
                  <a:gd name="T65" fmla="*/ 203 h 243"/>
                  <a:gd name="T66" fmla="*/ 158 w 165"/>
                  <a:gd name="T67" fmla="*/ 196 h 243"/>
                  <a:gd name="T68" fmla="*/ 163 w 165"/>
                  <a:gd name="T69" fmla="*/ 191 h 243"/>
                  <a:gd name="T70" fmla="*/ 163 w 165"/>
                  <a:gd name="T71" fmla="*/ 168 h 243"/>
                  <a:gd name="T72" fmla="*/ 153 w 165"/>
                  <a:gd name="T73" fmla="*/ 144 h 243"/>
                  <a:gd name="T74" fmla="*/ 149 w 165"/>
                  <a:gd name="T75" fmla="*/ 146 h 243"/>
                  <a:gd name="T76" fmla="*/ 144 w 165"/>
                  <a:gd name="T77" fmla="*/ 144 h 243"/>
                  <a:gd name="T78" fmla="*/ 130 w 165"/>
                  <a:gd name="T79" fmla="*/ 132 h 243"/>
                  <a:gd name="T80" fmla="*/ 120 w 165"/>
                  <a:gd name="T81" fmla="*/ 130 h 243"/>
                  <a:gd name="T82" fmla="*/ 118 w 165"/>
                  <a:gd name="T83" fmla="*/ 125 h 243"/>
                  <a:gd name="T84" fmla="*/ 111 w 165"/>
                  <a:gd name="T85" fmla="*/ 120 h 243"/>
                  <a:gd name="T86" fmla="*/ 104 w 165"/>
                  <a:gd name="T87" fmla="*/ 108 h 243"/>
                  <a:gd name="T88" fmla="*/ 99 w 165"/>
                  <a:gd name="T89" fmla="*/ 99 h 243"/>
                  <a:gd name="T90" fmla="*/ 109 w 165"/>
                  <a:gd name="T91" fmla="*/ 87 h 243"/>
                  <a:gd name="T92" fmla="*/ 123 w 165"/>
                  <a:gd name="T93" fmla="*/ 61 h 243"/>
                  <a:gd name="T94" fmla="*/ 151 w 165"/>
                  <a:gd name="T95" fmla="*/ 54 h 243"/>
                  <a:gd name="T96" fmla="*/ 146 w 165"/>
                  <a:gd name="T97" fmla="*/ 49 h 243"/>
                  <a:gd name="T98" fmla="*/ 142 w 165"/>
                  <a:gd name="T99" fmla="*/ 47 h 243"/>
                  <a:gd name="T100" fmla="*/ 146 w 165"/>
                  <a:gd name="T101" fmla="*/ 35 h 243"/>
                  <a:gd name="T102" fmla="*/ 135 w 165"/>
                  <a:gd name="T103" fmla="*/ 31 h 243"/>
                  <a:gd name="T104" fmla="*/ 130 w 165"/>
                  <a:gd name="T105" fmla="*/ 31 h 243"/>
                  <a:gd name="T106" fmla="*/ 123 w 165"/>
                  <a:gd name="T107" fmla="*/ 31 h 243"/>
                  <a:gd name="T108" fmla="*/ 120 w 165"/>
                  <a:gd name="T109" fmla="*/ 33 h 243"/>
                  <a:gd name="T110" fmla="*/ 113 w 165"/>
                  <a:gd name="T111" fmla="*/ 33 h 243"/>
                  <a:gd name="T112" fmla="*/ 109 w 165"/>
                  <a:gd name="T113" fmla="*/ 31 h 243"/>
                  <a:gd name="T114" fmla="*/ 104 w 165"/>
                  <a:gd name="T115" fmla="*/ 23 h 243"/>
                  <a:gd name="T116" fmla="*/ 102 w 165"/>
                  <a:gd name="T117" fmla="*/ 16 h 243"/>
                  <a:gd name="T118" fmla="*/ 99 w 165"/>
                  <a:gd name="T119" fmla="*/ 14 h 243"/>
                  <a:gd name="T120" fmla="*/ 94 w 165"/>
                  <a:gd name="T121" fmla="*/ 14 h 243"/>
                  <a:gd name="T122" fmla="*/ 90 w 165"/>
                  <a:gd name="T123" fmla="*/ 7 h 243"/>
                  <a:gd name="T124" fmla="*/ 80 w 165"/>
                  <a:gd name="T125" fmla="*/ 0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
                  <a:gd name="T190" fmla="*/ 0 h 243"/>
                  <a:gd name="T191" fmla="*/ 165 w 165"/>
                  <a:gd name="T192" fmla="*/ 243 h 2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 h="243">
                    <a:moveTo>
                      <a:pt x="80" y="0"/>
                    </a:moveTo>
                    <a:lnTo>
                      <a:pt x="80" y="2"/>
                    </a:lnTo>
                    <a:lnTo>
                      <a:pt x="76" y="2"/>
                    </a:lnTo>
                    <a:lnTo>
                      <a:pt x="76" y="5"/>
                    </a:lnTo>
                    <a:lnTo>
                      <a:pt x="78" y="5"/>
                    </a:lnTo>
                    <a:lnTo>
                      <a:pt x="80" y="7"/>
                    </a:lnTo>
                    <a:lnTo>
                      <a:pt x="80" y="9"/>
                    </a:lnTo>
                    <a:lnTo>
                      <a:pt x="80" y="12"/>
                    </a:lnTo>
                    <a:lnTo>
                      <a:pt x="80" y="14"/>
                    </a:lnTo>
                    <a:lnTo>
                      <a:pt x="73" y="23"/>
                    </a:lnTo>
                    <a:lnTo>
                      <a:pt x="61" y="35"/>
                    </a:lnTo>
                    <a:lnTo>
                      <a:pt x="45" y="42"/>
                    </a:lnTo>
                    <a:lnTo>
                      <a:pt x="42" y="42"/>
                    </a:lnTo>
                    <a:lnTo>
                      <a:pt x="42" y="45"/>
                    </a:lnTo>
                    <a:lnTo>
                      <a:pt x="42" y="47"/>
                    </a:lnTo>
                    <a:lnTo>
                      <a:pt x="40" y="47"/>
                    </a:lnTo>
                    <a:lnTo>
                      <a:pt x="38" y="47"/>
                    </a:lnTo>
                    <a:lnTo>
                      <a:pt x="35" y="52"/>
                    </a:lnTo>
                    <a:lnTo>
                      <a:pt x="35" y="61"/>
                    </a:lnTo>
                    <a:lnTo>
                      <a:pt x="33" y="61"/>
                    </a:lnTo>
                    <a:lnTo>
                      <a:pt x="31" y="64"/>
                    </a:lnTo>
                    <a:lnTo>
                      <a:pt x="28" y="66"/>
                    </a:lnTo>
                    <a:lnTo>
                      <a:pt x="26" y="66"/>
                    </a:lnTo>
                    <a:lnTo>
                      <a:pt x="21" y="61"/>
                    </a:lnTo>
                    <a:lnTo>
                      <a:pt x="19" y="61"/>
                    </a:lnTo>
                    <a:lnTo>
                      <a:pt x="19" y="59"/>
                    </a:lnTo>
                    <a:lnTo>
                      <a:pt x="16" y="59"/>
                    </a:lnTo>
                    <a:lnTo>
                      <a:pt x="14" y="59"/>
                    </a:lnTo>
                    <a:lnTo>
                      <a:pt x="12" y="59"/>
                    </a:lnTo>
                    <a:lnTo>
                      <a:pt x="12" y="57"/>
                    </a:lnTo>
                    <a:lnTo>
                      <a:pt x="9" y="54"/>
                    </a:lnTo>
                    <a:lnTo>
                      <a:pt x="12" y="54"/>
                    </a:lnTo>
                    <a:lnTo>
                      <a:pt x="14" y="52"/>
                    </a:lnTo>
                    <a:lnTo>
                      <a:pt x="14" y="49"/>
                    </a:lnTo>
                    <a:lnTo>
                      <a:pt x="14" y="47"/>
                    </a:lnTo>
                    <a:lnTo>
                      <a:pt x="14" y="45"/>
                    </a:lnTo>
                    <a:lnTo>
                      <a:pt x="2" y="57"/>
                    </a:lnTo>
                    <a:lnTo>
                      <a:pt x="0" y="59"/>
                    </a:lnTo>
                    <a:lnTo>
                      <a:pt x="2" y="64"/>
                    </a:lnTo>
                    <a:lnTo>
                      <a:pt x="2" y="66"/>
                    </a:lnTo>
                    <a:lnTo>
                      <a:pt x="2" y="68"/>
                    </a:lnTo>
                    <a:lnTo>
                      <a:pt x="7" y="73"/>
                    </a:lnTo>
                    <a:lnTo>
                      <a:pt x="5" y="75"/>
                    </a:lnTo>
                    <a:lnTo>
                      <a:pt x="2" y="78"/>
                    </a:lnTo>
                    <a:lnTo>
                      <a:pt x="5" y="78"/>
                    </a:lnTo>
                    <a:lnTo>
                      <a:pt x="19" y="90"/>
                    </a:lnTo>
                    <a:lnTo>
                      <a:pt x="21" y="92"/>
                    </a:lnTo>
                    <a:lnTo>
                      <a:pt x="21" y="94"/>
                    </a:lnTo>
                    <a:lnTo>
                      <a:pt x="26" y="104"/>
                    </a:lnTo>
                    <a:lnTo>
                      <a:pt x="33" y="111"/>
                    </a:lnTo>
                    <a:lnTo>
                      <a:pt x="50" y="151"/>
                    </a:lnTo>
                    <a:lnTo>
                      <a:pt x="52" y="156"/>
                    </a:lnTo>
                    <a:lnTo>
                      <a:pt x="66" y="177"/>
                    </a:lnTo>
                    <a:lnTo>
                      <a:pt x="68" y="182"/>
                    </a:lnTo>
                    <a:lnTo>
                      <a:pt x="66" y="184"/>
                    </a:lnTo>
                    <a:lnTo>
                      <a:pt x="66" y="189"/>
                    </a:lnTo>
                    <a:lnTo>
                      <a:pt x="80" y="203"/>
                    </a:lnTo>
                    <a:lnTo>
                      <a:pt x="116" y="224"/>
                    </a:lnTo>
                    <a:lnTo>
                      <a:pt x="118" y="224"/>
                    </a:lnTo>
                    <a:lnTo>
                      <a:pt x="142" y="243"/>
                    </a:lnTo>
                    <a:lnTo>
                      <a:pt x="144" y="241"/>
                    </a:lnTo>
                    <a:lnTo>
                      <a:pt x="151" y="241"/>
                    </a:lnTo>
                    <a:lnTo>
                      <a:pt x="151" y="238"/>
                    </a:lnTo>
                    <a:lnTo>
                      <a:pt x="153" y="236"/>
                    </a:lnTo>
                    <a:lnTo>
                      <a:pt x="153" y="234"/>
                    </a:lnTo>
                    <a:lnTo>
                      <a:pt x="156" y="234"/>
                    </a:lnTo>
                    <a:lnTo>
                      <a:pt x="153" y="234"/>
                    </a:lnTo>
                    <a:lnTo>
                      <a:pt x="153" y="231"/>
                    </a:lnTo>
                    <a:lnTo>
                      <a:pt x="163" y="220"/>
                    </a:lnTo>
                    <a:lnTo>
                      <a:pt x="163" y="217"/>
                    </a:lnTo>
                    <a:lnTo>
                      <a:pt x="161" y="215"/>
                    </a:lnTo>
                    <a:lnTo>
                      <a:pt x="158" y="212"/>
                    </a:lnTo>
                    <a:lnTo>
                      <a:pt x="158" y="210"/>
                    </a:lnTo>
                    <a:lnTo>
                      <a:pt x="158" y="205"/>
                    </a:lnTo>
                    <a:lnTo>
                      <a:pt x="158" y="203"/>
                    </a:lnTo>
                    <a:lnTo>
                      <a:pt x="161" y="203"/>
                    </a:lnTo>
                    <a:lnTo>
                      <a:pt x="161" y="201"/>
                    </a:lnTo>
                    <a:lnTo>
                      <a:pt x="161" y="198"/>
                    </a:lnTo>
                    <a:lnTo>
                      <a:pt x="158" y="196"/>
                    </a:lnTo>
                    <a:lnTo>
                      <a:pt x="158" y="194"/>
                    </a:lnTo>
                    <a:lnTo>
                      <a:pt x="163" y="191"/>
                    </a:lnTo>
                    <a:lnTo>
                      <a:pt x="163" y="170"/>
                    </a:lnTo>
                    <a:lnTo>
                      <a:pt x="163" y="168"/>
                    </a:lnTo>
                    <a:lnTo>
                      <a:pt x="165" y="165"/>
                    </a:lnTo>
                    <a:lnTo>
                      <a:pt x="165" y="163"/>
                    </a:lnTo>
                    <a:lnTo>
                      <a:pt x="153" y="144"/>
                    </a:lnTo>
                    <a:lnTo>
                      <a:pt x="151" y="144"/>
                    </a:lnTo>
                    <a:lnTo>
                      <a:pt x="149" y="146"/>
                    </a:lnTo>
                    <a:lnTo>
                      <a:pt x="146" y="146"/>
                    </a:lnTo>
                    <a:lnTo>
                      <a:pt x="144" y="144"/>
                    </a:lnTo>
                    <a:lnTo>
                      <a:pt x="144" y="123"/>
                    </a:lnTo>
                    <a:lnTo>
                      <a:pt x="130" y="132"/>
                    </a:lnTo>
                    <a:lnTo>
                      <a:pt x="125" y="132"/>
                    </a:lnTo>
                    <a:lnTo>
                      <a:pt x="123" y="130"/>
                    </a:lnTo>
                    <a:lnTo>
                      <a:pt x="120" y="130"/>
                    </a:lnTo>
                    <a:lnTo>
                      <a:pt x="120" y="127"/>
                    </a:lnTo>
                    <a:lnTo>
                      <a:pt x="120" y="125"/>
                    </a:lnTo>
                    <a:lnTo>
                      <a:pt x="118" y="125"/>
                    </a:lnTo>
                    <a:lnTo>
                      <a:pt x="111" y="123"/>
                    </a:lnTo>
                    <a:lnTo>
                      <a:pt x="111" y="120"/>
                    </a:lnTo>
                    <a:lnTo>
                      <a:pt x="111" y="118"/>
                    </a:lnTo>
                    <a:lnTo>
                      <a:pt x="109" y="118"/>
                    </a:lnTo>
                    <a:lnTo>
                      <a:pt x="104" y="108"/>
                    </a:lnTo>
                    <a:lnTo>
                      <a:pt x="102" y="106"/>
                    </a:lnTo>
                    <a:lnTo>
                      <a:pt x="99" y="99"/>
                    </a:lnTo>
                    <a:lnTo>
                      <a:pt x="104" y="87"/>
                    </a:lnTo>
                    <a:lnTo>
                      <a:pt x="109" y="87"/>
                    </a:lnTo>
                    <a:lnTo>
                      <a:pt x="109" y="80"/>
                    </a:lnTo>
                    <a:lnTo>
                      <a:pt x="118" y="66"/>
                    </a:lnTo>
                    <a:lnTo>
                      <a:pt x="123" y="61"/>
                    </a:lnTo>
                    <a:lnTo>
                      <a:pt x="144" y="57"/>
                    </a:lnTo>
                    <a:lnTo>
                      <a:pt x="149" y="57"/>
                    </a:lnTo>
                    <a:lnTo>
                      <a:pt x="151" y="54"/>
                    </a:lnTo>
                    <a:lnTo>
                      <a:pt x="149" y="54"/>
                    </a:lnTo>
                    <a:lnTo>
                      <a:pt x="146" y="49"/>
                    </a:lnTo>
                    <a:lnTo>
                      <a:pt x="142" y="49"/>
                    </a:lnTo>
                    <a:lnTo>
                      <a:pt x="142" y="47"/>
                    </a:lnTo>
                    <a:lnTo>
                      <a:pt x="149" y="38"/>
                    </a:lnTo>
                    <a:lnTo>
                      <a:pt x="146" y="35"/>
                    </a:lnTo>
                    <a:lnTo>
                      <a:pt x="139" y="31"/>
                    </a:lnTo>
                    <a:lnTo>
                      <a:pt x="137" y="31"/>
                    </a:lnTo>
                    <a:lnTo>
                      <a:pt x="135" y="31"/>
                    </a:lnTo>
                    <a:lnTo>
                      <a:pt x="132" y="31"/>
                    </a:lnTo>
                    <a:lnTo>
                      <a:pt x="130" y="31"/>
                    </a:lnTo>
                    <a:lnTo>
                      <a:pt x="125" y="31"/>
                    </a:lnTo>
                    <a:lnTo>
                      <a:pt x="123" y="31"/>
                    </a:lnTo>
                    <a:lnTo>
                      <a:pt x="123" y="33"/>
                    </a:lnTo>
                    <a:lnTo>
                      <a:pt x="120" y="33"/>
                    </a:lnTo>
                    <a:lnTo>
                      <a:pt x="118" y="33"/>
                    </a:lnTo>
                    <a:lnTo>
                      <a:pt x="116" y="33"/>
                    </a:lnTo>
                    <a:lnTo>
                      <a:pt x="113" y="33"/>
                    </a:lnTo>
                    <a:lnTo>
                      <a:pt x="111" y="33"/>
                    </a:lnTo>
                    <a:lnTo>
                      <a:pt x="109" y="33"/>
                    </a:lnTo>
                    <a:lnTo>
                      <a:pt x="109" y="31"/>
                    </a:lnTo>
                    <a:lnTo>
                      <a:pt x="109" y="23"/>
                    </a:lnTo>
                    <a:lnTo>
                      <a:pt x="106" y="23"/>
                    </a:lnTo>
                    <a:lnTo>
                      <a:pt x="104" y="23"/>
                    </a:lnTo>
                    <a:lnTo>
                      <a:pt x="102" y="16"/>
                    </a:lnTo>
                    <a:lnTo>
                      <a:pt x="99" y="14"/>
                    </a:lnTo>
                    <a:lnTo>
                      <a:pt x="97" y="14"/>
                    </a:lnTo>
                    <a:lnTo>
                      <a:pt x="94" y="14"/>
                    </a:lnTo>
                    <a:lnTo>
                      <a:pt x="94" y="12"/>
                    </a:lnTo>
                    <a:lnTo>
                      <a:pt x="92" y="7"/>
                    </a:lnTo>
                    <a:lnTo>
                      <a:pt x="90" y="7"/>
                    </a:lnTo>
                    <a:lnTo>
                      <a:pt x="87" y="5"/>
                    </a:lnTo>
                    <a:lnTo>
                      <a:pt x="87" y="2"/>
                    </a:lnTo>
                    <a:lnTo>
                      <a:pt x="80" y="0"/>
                    </a:lnTo>
                  </a:path>
                </a:pathLst>
              </a:custGeom>
              <a:grpFill/>
              <a:ln w="9525">
                <a:noFill/>
                <a:round/>
                <a:headEnd/>
                <a:tailEnd/>
              </a:ln>
            </p:spPr>
            <p:txBody>
              <a:bodyPr/>
              <a:lstStyle/>
              <a:p>
                <a:pPr>
                  <a:defRPr/>
                </a:pPr>
                <a:endParaRPr lang="en-US" sz="1200" kern="0">
                  <a:solidFill>
                    <a:srgbClr val="0096D6"/>
                  </a:solidFill>
                </a:endParaRPr>
              </a:p>
            </p:txBody>
          </p:sp>
          <p:sp>
            <p:nvSpPr>
              <p:cNvPr id="2356" name="Freeform 1333"/>
              <p:cNvSpPr>
                <a:spLocks/>
              </p:cNvSpPr>
              <p:nvPr/>
            </p:nvSpPr>
            <p:spPr bwMode="auto">
              <a:xfrm>
                <a:off x="1909" y="2898"/>
                <a:ext cx="260" cy="517"/>
              </a:xfrm>
              <a:custGeom>
                <a:avLst/>
                <a:gdLst>
                  <a:gd name="T0" fmla="*/ 33 w 260"/>
                  <a:gd name="T1" fmla="*/ 512 h 517"/>
                  <a:gd name="T2" fmla="*/ 12 w 260"/>
                  <a:gd name="T3" fmla="*/ 484 h 517"/>
                  <a:gd name="T4" fmla="*/ 5 w 260"/>
                  <a:gd name="T5" fmla="*/ 484 h 517"/>
                  <a:gd name="T6" fmla="*/ 0 w 260"/>
                  <a:gd name="T7" fmla="*/ 482 h 517"/>
                  <a:gd name="T8" fmla="*/ 12 w 260"/>
                  <a:gd name="T9" fmla="*/ 444 h 517"/>
                  <a:gd name="T10" fmla="*/ 12 w 260"/>
                  <a:gd name="T11" fmla="*/ 430 h 517"/>
                  <a:gd name="T12" fmla="*/ 22 w 260"/>
                  <a:gd name="T13" fmla="*/ 380 h 517"/>
                  <a:gd name="T14" fmla="*/ 19 w 260"/>
                  <a:gd name="T15" fmla="*/ 368 h 517"/>
                  <a:gd name="T16" fmla="*/ 24 w 260"/>
                  <a:gd name="T17" fmla="*/ 361 h 517"/>
                  <a:gd name="T18" fmla="*/ 19 w 260"/>
                  <a:gd name="T19" fmla="*/ 347 h 517"/>
                  <a:gd name="T20" fmla="*/ 17 w 260"/>
                  <a:gd name="T21" fmla="*/ 321 h 517"/>
                  <a:gd name="T22" fmla="*/ 19 w 260"/>
                  <a:gd name="T23" fmla="*/ 304 h 517"/>
                  <a:gd name="T24" fmla="*/ 31 w 260"/>
                  <a:gd name="T25" fmla="*/ 224 h 517"/>
                  <a:gd name="T26" fmla="*/ 36 w 260"/>
                  <a:gd name="T27" fmla="*/ 219 h 517"/>
                  <a:gd name="T28" fmla="*/ 40 w 260"/>
                  <a:gd name="T29" fmla="*/ 201 h 517"/>
                  <a:gd name="T30" fmla="*/ 43 w 260"/>
                  <a:gd name="T31" fmla="*/ 165 h 517"/>
                  <a:gd name="T32" fmla="*/ 38 w 260"/>
                  <a:gd name="T33" fmla="*/ 137 h 517"/>
                  <a:gd name="T34" fmla="*/ 45 w 260"/>
                  <a:gd name="T35" fmla="*/ 125 h 517"/>
                  <a:gd name="T36" fmla="*/ 66 w 260"/>
                  <a:gd name="T37" fmla="*/ 73 h 517"/>
                  <a:gd name="T38" fmla="*/ 64 w 260"/>
                  <a:gd name="T39" fmla="*/ 40 h 517"/>
                  <a:gd name="T40" fmla="*/ 81 w 260"/>
                  <a:gd name="T41" fmla="*/ 16 h 517"/>
                  <a:gd name="T42" fmla="*/ 85 w 260"/>
                  <a:gd name="T43" fmla="*/ 12 h 517"/>
                  <a:gd name="T44" fmla="*/ 114 w 260"/>
                  <a:gd name="T45" fmla="*/ 7 h 517"/>
                  <a:gd name="T46" fmla="*/ 118 w 260"/>
                  <a:gd name="T47" fmla="*/ 14 h 517"/>
                  <a:gd name="T48" fmla="*/ 147 w 260"/>
                  <a:gd name="T49" fmla="*/ 9 h 517"/>
                  <a:gd name="T50" fmla="*/ 166 w 260"/>
                  <a:gd name="T51" fmla="*/ 30 h 517"/>
                  <a:gd name="T52" fmla="*/ 201 w 260"/>
                  <a:gd name="T53" fmla="*/ 47 h 517"/>
                  <a:gd name="T54" fmla="*/ 206 w 260"/>
                  <a:gd name="T55" fmla="*/ 56 h 517"/>
                  <a:gd name="T56" fmla="*/ 218 w 260"/>
                  <a:gd name="T57" fmla="*/ 82 h 517"/>
                  <a:gd name="T58" fmla="*/ 227 w 260"/>
                  <a:gd name="T59" fmla="*/ 82 h 517"/>
                  <a:gd name="T60" fmla="*/ 248 w 260"/>
                  <a:gd name="T61" fmla="*/ 54 h 517"/>
                  <a:gd name="T62" fmla="*/ 258 w 260"/>
                  <a:gd name="T63" fmla="*/ 78 h 517"/>
                  <a:gd name="T64" fmla="*/ 225 w 260"/>
                  <a:gd name="T65" fmla="*/ 106 h 517"/>
                  <a:gd name="T66" fmla="*/ 208 w 260"/>
                  <a:gd name="T67" fmla="*/ 125 h 517"/>
                  <a:gd name="T68" fmla="*/ 201 w 260"/>
                  <a:gd name="T69" fmla="*/ 167 h 517"/>
                  <a:gd name="T70" fmla="*/ 213 w 260"/>
                  <a:gd name="T71" fmla="*/ 205 h 517"/>
                  <a:gd name="T72" fmla="*/ 218 w 260"/>
                  <a:gd name="T73" fmla="*/ 219 h 517"/>
                  <a:gd name="T74" fmla="*/ 206 w 260"/>
                  <a:gd name="T75" fmla="*/ 252 h 517"/>
                  <a:gd name="T76" fmla="*/ 147 w 260"/>
                  <a:gd name="T77" fmla="*/ 269 h 517"/>
                  <a:gd name="T78" fmla="*/ 147 w 260"/>
                  <a:gd name="T79" fmla="*/ 278 h 517"/>
                  <a:gd name="T80" fmla="*/ 140 w 260"/>
                  <a:gd name="T81" fmla="*/ 300 h 517"/>
                  <a:gd name="T82" fmla="*/ 109 w 260"/>
                  <a:gd name="T83" fmla="*/ 297 h 517"/>
                  <a:gd name="T84" fmla="*/ 116 w 260"/>
                  <a:gd name="T85" fmla="*/ 321 h 517"/>
                  <a:gd name="T86" fmla="*/ 121 w 260"/>
                  <a:gd name="T87" fmla="*/ 321 h 517"/>
                  <a:gd name="T88" fmla="*/ 128 w 260"/>
                  <a:gd name="T89" fmla="*/ 330 h 517"/>
                  <a:gd name="T90" fmla="*/ 121 w 260"/>
                  <a:gd name="T91" fmla="*/ 328 h 517"/>
                  <a:gd name="T92" fmla="*/ 111 w 260"/>
                  <a:gd name="T93" fmla="*/ 328 h 517"/>
                  <a:gd name="T94" fmla="*/ 111 w 260"/>
                  <a:gd name="T95" fmla="*/ 340 h 517"/>
                  <a:gd name="T96" fmla="*/ 104 w 260"/>
                  <a:gd name="T97" fmla="*/ 364 h 517"/>
                  <a:gd name="T98" fmla="*/ 92 w 260"/>
                  <a:gd name="T99" fmla="*/ 373 h 517"/>
                  <a:gd name="T100" fmla="*/ 76 w 260"/>
                  <a:gd name="T101" fmla="*/ 394 h 517"/>
                  <a:gd name="T102" fmla="*/ 102 w 260"/>
                  <a:gd name="T103" fmla="*/ 413 h 517"/>
                  <a:gd name="T104" fmla="*/ 97 w 260"/>
                  <a:gd name="T105" fmla="*/ 430 h 517"/>
                  <a:gd name="T106" fmla="*/ 76 w 260"/>
                  <a:gd name="T107" fmla="*/ 456 h 517"/>
                  <a:gd name="T108" fmla="*/ 64 w 260"/>
                  <a:gd name="T109" fmla="*/ 470 h 517"/>
                  <a:gd name="T110" fmla="*/ 64 w 260"/>
                  <a:gd name="T111" fmla="*/ 472 h 517"/>
                  <a:gd name="T112" fmla="*/ 55 w 260"/>
                  <a:gd name="T113" fmla="*/ 491 h 517"/>
                  <a:gd name="T114" fmla="*/ 55 w 260"/>
                  <a:gd name="T115" fmla="*/ 505 h 5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517"/>
                  <a:gd name="T176" fmla="*/ 260 w 260"/>
                  <a:gd name="T177" fmla="*/ 517 h 5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517">
                    <a:moveTo>
                      <a:pt x="66" y="517"/>
                    </a:moveTo>
                    <a:lnTo>
                      <a:pt x="64" y="517"/>
                    </a:lnTo>
                    <a:lnTo>
                      <a:pt x="62" y="515"/>
                    </a:lnTo>
                    <a:lnTo>
                      <a:pt x="47" y="512"/>
                    </a:lnTo>
                    <a:lnTo>
                      <a:pt x="33" y="512"/>
                    </a:lnTo>
                    <a:lnTo>
                      <a:pt x="19" y="512"/>
                    </a:lnTo>
                    <a:lnTo>
                      <a:pt x="17" y="512"/>
                    </a:lnTo>
                    <a:lnTo>
                      <a:pt x="14" y="508"/>
                    </a:lnTo>
                    <a:lnTo>
                      <a:pt x="12" y="484"/>
                    </a:lnTo>
                    <a:lnTo>
                      <a:pt x="12" y="482"/>
                    </a:lnTo>
                    <a:lnTo>
                      <a:pt x="10" y="484"/>
                    </a:lnTo>
                    <a:lnTo>
                      <a:pt x="5" y="484"/>
                    </a:lnTo>
                    <a:lnTo>
                      <a:pt x="3" y="484"/>
                    </a:lnTo>
                    <a:lnTo>
                      <a:pt x="3" y="486"/>
                    </a:lnTo>
                    <a:lnTo>
                      <a:pt x="0" y="486"/>
                    </a:lnTo>
                    <a:lnTo>
                      <a:pt x="0" y="482"/>
                    </a:lnTo>
                    <a:lnTo>
                      <a:pt x="3" y="460"/>
                    </a:lnTo>
                    <a:lnTo>
                      <a:pt x="3" y="458"/>
                    </a:lnTo>
                    <a:lnTo>
                      <a:pt x="5" y="458"/>
                    </a:lnTo>
                    <a:lnTo>
                      <a:pt x="12" y="444"/>
                    </a:lnTo>
                    <a:lnTo>
                      <a:pt x="12" y="437"/>
                    </a:lnTo>
                    <a:lnTo>
                      <a:pt x="12" y="434"/>
                    </a:lnTo>
                    <a:lnTo>
                      <a:pt x="12" y="432"/>
                    </a:lnTo>
                    <a:lnTo>
                      <a:pt x="12" y="430"/>
                    </a:lnTo>
                    <a:lnTo>
                      <a:pt x="12" y="427"/>
                    </a:lnTo>
                    <a:lnTo>
                      <a:pt x="12" y="423"/>
                    </a:lnTo>
                    <a:lnTo>
                      <a:pt x="22" y="404"/>
                    </a:lnTo>
                    <a:lnTo>
                      <a:pt x="22" y="380"/>
                    </a:lnTo>
                    <a:lnTo>
                      <a:pt x="24" y="378"/>
                    </a:lnTo>
                    <a:lnTo>
                      <a:pt x="24" y="375"/>
                    </a:lnTo>
                    <a:lnTo>
                      <a:pt x="22" y="371"/>
                    </a:lnTo>
                    <a:lnTo>
                      <a:pt x="19" y="371"/>
                    </a:lnTo>
                    <a:lnTo>
                      <a:pt x="19" y="368"/>
                    </a:lnTo>
                    <a:lnTo>
                      <a:pt x="26" y="368"/>
                    </a:lnTo>
                    <a:lnTo>
                      <a:pt x="26" y="366"/>
                    </a:lnTo>
                    <a:lnTo>
                      <a:pt x="26" y="364"/>
                    </a:lnTo>
                    <a:lnTo>
                      <a:pt x="24" y="361"/>
                    </a:lnTo>
                    <a:lnTo>
                      <a:pt x="22" y="361"/>
                    </a:lnTo>
                    <a:lnTo>
                      <a:pt x="19" y="361"/>
                    </a:lnTo>
                    <a:lnTo>
                      <a:pt x="19" y="359"/>
                    </a:lnTo>
                    <a:lnTo>
                      <a:pt x="19" y="352"/>
                    </a:lnTo>
                    <a:lnTo>
                      <a:pt x="19" y="347"/>
                    </a:lnTo>
                    <a:lnTo>
                      <a:pt x="19" y="338"/>
                    </a:lnTo>
                    <a:lnTo>
                      <a:pt x="17" y="335"/>
                    </a:lnTo>
                    <a:lnTo>
                      <a:pt x="17" y="321"/>
                    </a:lnTo>
                    <a:lnTo>
                      <a:pt x="22" y="316"/>
                    </a:lnTo>
                    <a:lnTo>
                      <a:pt x="22" y="312"/>
                    </a:lnTo>
                    <a:lnTo>
                      <a:pt x="19" y="309"/>
                    </a:lnTo>
                    <a:lnTo>
                      <a:pt x="19" y="304"/>
                    </a:lnTo>
                    <a:lnTo>
                      <a:pt x="26" y="264"/>
                    </a:lnTo>
                    <a:lnTo>
                      <a:pt x="29" y="260"/>
                    </a:lnTo>
                    <a:lnTo>
                      <a:pt x="31" y="257"/>
                    </a:lnTo>
                    <a:lnTo>
                      <a:pt x="29" y="252"/>
                    </a:lnTo>
                    <a:lnTo>
                      <a:pt x="31" y="224"/>
                    </a:lnTo>
                    <a:lnTo>
                      <a:pt x="31" y="222"/>
                    </a:lnTo>
                    <a:lnTo>
                      <a:pt x="33" y="222"/>
                    </a:lnTo>
                    <a:lnTo>
                      <a:pt x="33" y="219"/>
                    </a:lnTo>
                    <a:lnTo>
                      <a:pt x="36" y="219"/>
                    </a:lnTo>
                    <a:lnTo>
                      <a:pt x="36" y="217"/>
                    </a:lnTo>
                    <a:lnTo>
                      <a:pt x="38" y="217"/>
                    </a:lnTo>
                    <a:lnTo>
                      <a:pt x="36" y="203"/>
                    </a:lnTo>
                    <a:lnTo>
                      <a:pt x="40" y="201"/>
                    </a:lnTo>
                    <a:lnTo>
                      <a:pt x="40" y="193"/>
                    </a:lnTo>
                    <a:lnTo>
                      <a:pt x="45" y="186"/>
                    </a:lnTo>
                    <a:lnTo>
                      <a:pt x="43" y="172"/>
                    </a:lnTo>
                    <a:lnTo>
                      <a:pt x="43" y="170"/>
                    </a:lnTo>
                    <a:lnTo>
                      <a:pt x="43" y="165"/>
                    </a:lnTo>
                    <a:lnTo>
                      <a:pt x="38" y="156"/>
                    </a:lnTo>
                    <a:lnTo>
                      <a:pt x="38" y="149"/>
                    </a:lnTo>
                    <a:lnTo>
                      <a:pt x="36" y="146"/>
                    </a:lnTo>
                    <a:lnTo>
                      <a:pt x="38" y="137"/>
                    </a:lnTo>
                    <a:lnTo>
                      <a:pt x="40" y="130"/>
                    </a:lnTo>
                    <a:lnTo>
                      <a:pt x="43" y="127"/>
                    </a:lnTo>
                    <a:lnTo>
                      <a:pt x="43" y="125"/>
                    </a:lnTo>
                    <a:lnTo>
                      <a:pt x="45" y="125"/>
                    </a:lnTo>
                    <a:lnTo>
                      <a:pt x="50" y="92"/>
                    </a:lnTo>
                    <a:lnTo>
                      <a:pt x="57" y="85"/>
                    </a:lnTo>
                    <a:lnTo>
                      <a:pt x="57" y="80"/>
                    </a:lnTo>
                    <a:lnTo>
                      <a:pt x="62" y="75"/>
                    </a:lnTo>
                    <a:lnTo>
                      <a:pt x="66" y="73"/>
                    </a:lnTo>
                    <a:lnTo>
                      <a:pt x="62" y="49"/>
                    </a:lnTo>
                    <a:lnTo>
                      <a:pt x="64" y="49"/>
                    </a:lnTo>
                    <a:lnTo>
                      <a:pt x="64" y="47"/>
                    </a:lnTo>
                    <a:lnTo>
                      <a:pt x="64" y="40"/>
                    </a:lnTo>
                    <a:lnTo>
                      <a:pt x="81" y="33"/>
                    </a:lnTo>
                    <a:lnTo>
                      <a:pt x="83" y="19"/>
                    </a:lnTo>
                    <a:lnTo>
                      <a:pt x="81" y="16"/>
                    </a:lnTo>
                    <a:lnTo>
                      <a:pt x="83" y="14"/>
                    </a:lnTo>
                    <a:lnTo>
                      <a:pt x="83" y="12"/>
                    </a:lnTo>
                    <a:lnTo>
                      <a:pt x="85" y="12"/>
                    </a:lnTo>
                    <a:lnTo>
                      <a:pt x="95" y="0"/>
                    </a:lnTo>
                    <a:lnTo>
                      <a:pt x="99" y="4"/>
                    </a:lnTo>
                    <a:lnTo>
                      <a:pt x="114" y="7"/>
                    </a:lnTo>
                    <a:lnTo>
                      <a:pt x="116" y="9"/>
                    </a:lnTo>
                    <a:lnTo>
                      <a:pt x="118" y="14"/>
                    </a:lnTo>
                    <a:lnTo>
                      <a:pt x="121" y="4"/>
                    </a:lnTo>
                    <a:lnTo>
                      <a:pt x="135" y="4"/>
                    </a:lnTo>
                    <a:lnTo>
                      <a:pt x="140" y="7"/>
                    </a:lnTo>
                    <a:lnTo>
                      <a:pt x="144" y="9"/>
                    </a:lnTo>
                    <a:lnTo>
                      <a:pt x="147" y="9"/>
                    </a:lnTo>
                    <a:lnTo>
                      <a:pt x="149" y="16"/>
                    </a:lnTo>
                    <a:lnTo>
                      <a:pt x="151" y="19"/>
                    </a:lnTo>
                    <a:lnTo>
                      <a:pt x="161" y="26"/>
                    </a:lnTo>
                    <a:lnTo>
                      <a:pt x="166" y="30"/>
                    </a:lnTo>
                    <a:lnTo>
                      <a:pt x="166" y="33"/>
                    </a:lnTo>
                    <a:lnTo>
                      <a:pt x="180" y="35"/>
                    </a:lnTo>
                    <a:lnTo>
                      <a:pt x="196" y="45"/>
                    </a:lnTo>
                    <a:lnTo>
                      <a:pt x="199" y="47"/>
                    </a:lnTo>
                    <a:lnTo>
                      <a:pt x="201" y="47"/>
                    </a:lnTo>
                    <a:lnTo>
                      <a:pt x="203" y="49"/>
                    </a:lnTo>
                    <a:lnTo>
                      <a:pt x="203" y="52"/>
                    </a:lnTo>
                    <a:lnTo>
                      <a:pt x="206" y="52"/>
                    </a:lnTo>
                    <a:lnTo>
                      <a:pt x="206" y="56"/>
                    </a:lnTo>
                    <a:lnTo>
                      <a:pt x="196" y="73"/>
                    </a:lnTo>
                    <a:lnTo>
                      <a:pt x="196" y="78"/>
                    </a:lnTo>
                    <a:lnTo>
                      <a:pt x="210" y="78"/>
                    </a:lnTo>
                    <a:lnTo>
                      <a:pt x="218" y="82"/>
                    </a:lnTo>
                    <a:lnTo>
                      <a:pt x="220" y="82"/>
                    </a:lnTo>
                    <a:lnTo>
                      <a:pt x="222" y="82"/>
                    </a:lnTo>
                    <a:lnTo>
                      <a:pt x="225" y="82"/>
                    </a:lnTo>
                    <a:lnTo>
                      <a:pt x="227" y="82"/>
                    </a:lnTo>
                    <a:lnTo>
                      <a:pt x="227" y="80"/>
                    </a:lnTo>
                    <a:lnTo>
                      <a:pt x="232" y="80"/>
                    </a:lnTo>
                    <a:lnTo>
                      <a:pt x="234" y="80"/>
                    </a:lnTo>
                    <a:lnTo>
                      <a:pt x="246" y="68"/>
                    </a:lnTo>
                    <a:lnTo>
                      <a:pt x="248" y="54"/>
                    </a:lnTo>
                    <a:lnTo>
                      <a:pt x="255" y="54"/>
                    </a:lnTo>
                    <a:lnTo>
                      <a:pt x="258" y="56"/>
                    </a:lnTo>
                    <a:lnTo>
                      <a:pt x="260" y="66"/>
                    </a:lnTo>
                    <a:lnTo>
                      <a:pt x="260" y="75"/>
                    </a:lnTo>
                    <a:lnTo>
                      <a:pt x="258" y="78"/>
                    </a:lnTo>
                    <a:lnTo>
                      <a:pt x="253" y="82"/>
                    </a:lnTo>
                    <a:lnTo>
                      <a:pt x="246" y="82"/>
                    </a:lnTo>
                    <a:lnTo>
                      <a:pt x="232" y="97"/>
                    </a:lnTo>
                    <a:lnTo>
                      <a:pt x="232" y="99"/>
                    </a:lnTo>
                    <a:lnTo>
                      <a:pt x="225" y="106"/>
                    </a:lnTo>
                    <a:lnTo>
                      <a:pt x="225" y="108"/>
                    </a:lnTo>
                    <a:lnTo>
                      <a:pt x="213" y="120"/>
                    </a:lnTo>
                    <a:lnTo>
                      <a:pt x="208" y="125"/>
                    </a:lnTo>
                    <a:lnTo>
                      <a:pt x="206" y="127"/>
                    </a:lnTo>
                    <a:lnTo>
                      <a:pt x="203" y="144"/>
                    </a:lnTo>
                    <a:lnTo>
                      <a:pt x="201" y="151"/>
                    </a:lnTo>
                    <a:lnTo>
                      <a:pt x="201" y="165"/>
                    </a:lnTo>
                    <a:lnTo>
                      <a:pt x="201" y="167"/>
                    </a:lnTo>
                    <a:lnTo>
                      <a:pt x="199" y="170"/>
                    </a:lnTo>
                    <a:lnTo>
                      <a:pt x="196" y="186"/>
                    </a:lnTo>
                    <a:lnTo>
                      <a:pt x="196" y="189"/>
                    </a:lnTo>
                    <a:lnTo>
                      <a:pt x="199" y="193"/>
                    </a:lnTo>
                    <a:lnTo>
                      <a:pt x="213" y="205"/>
                    </a:lnTo>
                    <a:lnTo>
                      <a:pt x="213" y="208"/>
                    </a:lnTo>
                    <a:lnTo>
                      <a:pt x="210" y="212"/>
                    </a:lnTo>
                    <a:lnTo>
                      <a:pt x="210" y="215"/>
                    </a:lnTo>
                    <a:lnTo>
                      <a:pt x="213" y="219"/>
                    </a:lnTo>
                    <a:lnTo>
                      <a:pt x="218" y="219"/>
                    </a:lnTo>
                    <a:lnTo>
                      <a:pt x="220" y="219"/>
                    </a:lnTo>
                    <a:lnTo>
                      <a:pt x="220" y="229"/>
                    </a:lnTo>
                    <a:lnTo>
                      <a:pt x="208" y="245"/>
                    </a:lnTo>
                    <a:lnTo>
                      <a:pt x="208" y="250"/>
                    </a:lnTo>
                    <a:lnTo>
                      <a:pt x="206" y="252"/>
                    </a:lnTo>
                    <a:lnTo>
                      <a:pt x="163" y="264"/>
                    </a:lnTo>
                    <a:lnTo>
                      <a:pt x="149" y="264"/>
                    </a:lnTo>
                    <a:lnTo>
                      <a:pt x="147" y="260"/>
                    </a:lnTo>
                    <a:lnTo>
                      <a:pt x="144" y="262"/>
                    </a:lnTo>
                    <a:lnTo>
                      <a:pt x="147" y="269"/>
                    </a:lnTo>
                    <a:lnTo>
                      <a:pt x="147" y="271"/>
                    </a:lnTo>
                    <a:lnTo>
                      <a:pt x="149" y="274"/>
                    </a:lnTo>
                    <a:lnTo>
                      <a:pt x="147" y="278"/>
                    </a:lnTo>
                    <a:lnTo>
                      <a:pt x="144" y="286"/>
                    </a:lnTo>
                    <a:lnTo>
                      <a:pt x="147" y="293"/>
                    </a:lnTo>
                    <a:lnTo>
                      <a:pt x="144" y="297"/>
                    </a:lnTo>
                    <a:lnTo>
                      <a:pt x="144" y="300"/>
                    </a:lnTo>
                    <a:lnTo>
                      <a:pt x="140" y="300"/>
                    </a:lnTo>
                    <a:lnTo>
                      <a:pt x="135" y="302"/>
                    </a:lnTo>
                    <a:lnTo>
                      <a:pt x="125" y="302"/>
                    </a:lnTo>
                    <a:lnTo>
                      <a:pt x="114" y="297"/>
                    </a:lnTo>
                    <a:lnTo>
                      <a:pt x="111" y="293"/>
                    </a:lnTo>
                    <a:lnTo>
                      <a:pt x="109" y="297"/>
                    </a:lnTo>
                    <a:lnTo>
                      <a:pt x="109" y="302"/>
                    </a:lnTo>
                    <a:lnTo>
                      <a:pt x="109" y="307"/>
                    </a:lnTo>
                    <a:lnTo>
                      <a:pt x="109" y="319"/>
                    </a:lnTo>
                    <a:lnTo>
                      <a:pt x="114" y="321"/>
                    </a:lnTo>
                    <a:lnTo>
                      <a:pt x="116" y="321"/>
                    </a:lnTo>
                    <a:lnTo>
                      <a:pt x="116" y="323"/>
                    </a:lnTo>
                    <a:lnTo>
                      <a:pt x="116" y="326"/>
                    </a:lnTo>
                    <a:lnTo>
                      <a:pt x="123" y="323"/>
                    </a:lnTo>
                    <a:lnTo>
                      <a:pt x="121" y="321"/>
                    </a:lnTo>
                    <a:lnTo>
                      <a:pt x="123" y="321"/>
                    </a:lnTo>
                    <a:lnTo>
                      <a:pt x="125" y="319"/>
                    </a:lnTo>
                    <a:lnTo>
                      <a:pt x="128" y="321"/>
                    </a:lnTo>
                    <a:lnTo>
                      <a:pt x="130" y="328"/>
                    </a:lnTo>
                    <a:lnTo>
                      <a:pt x="128" y="330"/>
                    </a:lnTo>
                    <a:lnTo>
                      <a:pt x="123" y="333"/>
                    </a:lnTo>
                    <a:lnTo>
                      <a:pt x="121" y="330"/>
                    </a:lnTo>
                    <a:lnTo>
                      <a:pt x="121" y="328"/>
                    </a:lnTo>
                    <a:lnTo>
                      <a:pt x="118" y="328"/>
                    </a:lnTo>
                    <a:lnTo>
                      <a:pt x="116" y="326"/>
                    </a:lnTo>
                    <a:lnTo>
                      <a:pt x="114" y="328"/>
                    </a:lnTo>
                    <a:lnTo>
                      <a:pt x="111" y="328"/>
                    </a:lnTo>
                    <a:lnTo>
                      <a:pt x="109" y="330"/>
                    </a:lnTo>
                    <a:lnTo>
                      <a:pt x="121" y="335"/>
                    </a:lnTo>
                    <a:lnTo>
                      <a:pt x="111" y="340"/>
                    </a:lnTo>
                    <a:lnTo>
                      <a:pt x="107" y="347"/>
                    </a:lnTo>
                    <a:lnTo>
                      <a:pt x="107" y="359"/>
                    </a:lnTo>
                    <a:lnTo>
                      <a:pt x="107" y="364"/>
                    </a:lnTo>
                    <a:lnTo>
                      <a:pt x="104" y="364"/>
                    </a:lnTo>
                    <a:lnTo>
                      <a:pt x="102" y="366"/>
                    </a:lnTo>
                    <a:lnTo>
                      <a:pt x="104" y="371"/>
                    </a:lnTo>
                    <a:lnTo>
                      <a:pt x="102" y="373"/>
                    </a:lnTo>
                    <a:lnTo>
                      <a:pt x="95" y="373"/>
                    </a:lnTo>
                    <a:lnTo>
                      <a:pt x="92" y="373"/>
                    </a:lnTo>
                    <a:lnTo>
                      <a:pt x="90" y="375"/>
                    </a:lnTo>
                    <a:lnTo>
                      <a:pt x="88" y="375"/>
                    </a:lnTo>
                    <a:lnTo>
                      <a:pt x="85" y="378"/>
                    </a:lnTo>
                    <a:lnTo>
                      <a:pt x="76" y="389"/>
                    </a:lnTo>
                    <a:lnTo>
                      <a:pt x="76" y="394"/>
                    </a:lnTo>
                    <a:lnTo>
                      <a:pt x="81" y="401"/>
                    </a:lnTo>
                    <a:lnTo>
                      <a:pt x="88" y="411"/>
                    </a:lnTo>
                    <a:lnTo>
                      <a:pt x="92" y="413"/>
                    </a:lnTo>
                    <a:lnTo>
                      <a:pt x="99" y="411"/>
                    </a:lnTo>
                    <a:lnTo>
                      <a:pt x="102" y="413"/>
                    </a:lnTo>
                    <a:lnTo>
                      <a:pt x="102" y="420"/>
                    </a:lnTo>
                    <a:lnTo>
                      <a:pt x="99" y="423"/>
                    </a:lnTo>
                    <a:lnTo>
                      <a:pt x="99" y="430"/>
                    </a:lnTo>
                    <a:lnTo>
                      <a:pt x="97" y="430"/>
                    </a:lnTo>
                    <a:lnTo>
                      <a:pt x="97" y="432"/>
                    </a:lnTo>
                    <a:lnTo>
                      <a:pt x="76" y="449"/>
                    </a:lnTo>
                    <a:lnTo>
                      <a:pt x="73" y="458"/>
                    </a:lnTo>
                    <a:lnTo>
                      <a:pt x="76" y="456"/>
                    </a:lnTo>
                    <a:lnTo>
                      <a:pt x="73" y="467"/>
                    </a:lnTo>
                    <a:lnTo>
                      <a:pt x="71" y="470"/>
                    </a:lnTo>
                    <a:lnTo>
                      <a:pt x="69" y="472"/>
                    </a:lnTo>
                    <a:lnTo>
                      <a:pt x="66" y="472"/>
                    </a:lnTo>
                    <a:lnTo>
                      <a:pt x="64" y="470"/>
                    </a:lnTo>
                    <a:lnTo>
                      <a:pt x="62" y="465"/>
                    </a:lnTo>
                    <a:lnTo>
                      <a:pt x="62" y="470"/>
                    </a:lnTo>
                    <a:lnTo>
                      <a:pt x="64" y="470"/>
                    </a:lnTo>
                    <a:lnTo>
                      <a:pt x="64" y="472"/>
                    </a:lnTo>
                    <a:lnTo>
                      <a:pt x="57" y="479"/>
                    </a:lnTo>
                    <a:lnTo>
                      <a:pt x="55" y="489"/>
                    </a:lnTo>
                    <a:lnTo>
                      <a:pt x="52" y="491"/>
                    </a:lnTo>
                    <a:lnTo>
                      <a:pt x="55" y="491"/>
                    </a:lnTo>
                    <a:lnTo>
                      <a:pt x="57" y="501"/>
                    </a:lnTo>
                    <a:lnTo>
                      <a:pt x="57" y="503"/>
                    </a:lnTo>
                    <a:lnTo>
                      <a:pt x="55" y="503"/>
                    </a:lnTo>
                    <a:lnTo>
                      <a:pt x="52" y="503"/>
                    </a:lnTo>
                    <a:lnTo>
                      <a:pt x="55" y="505"/>
                    </a:lnTo>
                    <a:lnTo>
                      <a:pt x="55" y="503"/>
                    </a:lnTo>
                    <a:lnTo>
                      <a:pt x="57" y="505"/>
                    </a:lnTo>
                    <a:lnTo>
                      <a:pt x="66" y="517"/>
                    </a:lnTo>
                    <a:close/>
                  </a:path>
                </a:pathLst>
              </a:custGeom>
              <a:grpFill/>
              <a:ln w="9525">
                <a:noFill/>
                <a:round/>
                <a:headEnd/>
                <a:tailEnd/>
              </a:ln>
            </p:spPr>
            <p:txBody>
              <a:bodyPr/>
              <a:lstStyle/>
              <a:p>
                <a:pPr>
                  <a:defRPr/>
                </a:pPr>
                <a:endParaRPr lang="en-US" sz="1200" kern="0">
                  <a:solidFill>
                    <a:srgbClr val="0096D6"/>
                  </a:solidFill>
                </a:endParaRPr>
              </a:p>
            </p:txBody>
          </p:sp>
          <p:sp>
            <p:nvSpPr>
              <p:cNvPr id="2357" name="Freeform 1334"/>
              <p:cNvSpPr>
                <a:spLocks/>
              </p:cNvSpPr>
              <p:nvPr/>
            </p:nvSpPr>
            <p:spPr bwMode="auto">
              <a:xfrm>
                <a:off x="1909" y="2898"/>
                <a:ext cx="260" cy="517"/>
              </a:xfrm>
              <a:custGeom>
                <a:avLst/>
                <a:gdLst>
                  <a:gd name="T0" fmla="*/ 33 w 260"/>
                  <a:gd name="T1" fmla="*/ 512 h 517"/>
                  <a:gd name="T2" fmla="*/ 12 w 260"/>
                  <a:gd name="T3" fmla="*/ 484 h 517"/>
                  <a:gd name="T4" fmla="*/ 5 w 260"/>
                  <a:gd name="T5" fmla="*/ 484 h 517"/>
                  <a:gd name="T6" fmla="*/ 0 w 260"/>
                  <a:gd name="T7" fmla="*/ 482 h 517"/>
                  <a:gd name="T8" fmla="*/ 12 w 260"/>
                  <a:gd name="T9" fmla="*/ 444 h 517"/>
                  <a:gd name="T10" fmla="*/ 12 w 260"/>
                  <a:gd name="T11" fmla="*/ 430 h 517"/>
                  <a:gd name="T12" fmla="*/ 22 w 260"/>
                  <a:gd name="T13" fmla="*/ 380 h 517"/>
                  <a:gd name="T14" fmla="*/ 19 w 260"/>
                  <a:gd name="T15" fmla="*/ 368 h 517"/>
                  <a:gd name="T16" fmla="*/ 24 w 260"/>
                  <a:gd name="T17" fmla="*/ 361 h 517"/>
                  <a:gd name="T18" fmla="*/ 19 w 260"/>
                  <a:gd name="T19" fmla="*/ 347 h 517"/>
                  <a:gd name="T20" fmla="*/ 17 w 260"/>
                  <a:gd name="T21" fmla="*/ 321 h 517"/>
                  <a:gd name="T22" fmla="*/ 19 w 260"/>
                  <a:gd name="T23" fmla="*/ 304 h 517"/>
                  <a:gd name="T24" fmla="*/ 31 w 260"/>
                  <a:gd name="T25" fmla="*/ 224 h 517"/>
                  <a:gd name="T26" fmla="*/ 36 w 260"/>
                  <a:gd name="T27" fmla="*/ 219 h 517"/>
                  <a:gd name="T28" fmla="*/ 40 w 260"/>
                  <a:gd name="T29" fmla="*/ 201 h 517"/>
                  <a:gd name="T30" fmla="*/ 43 w 260"/>
                  <a:gd name="T31" fmla="*/ 165 h 517"/>
                  <a:gd name="T32" fmla="*/ 38 w 260"/>
                  <a:gd name="T33" fmla="*/ 137 h 517"/>
                  <a:gd name="T34" fmla="*/ 45 w 260"/>
                  <a:gd name="T35" fmla="*/ 125 h 517"/>
                  <a:gd name="T36" fmla="*/ 66 w 260"/>
                  <a:gd name="T37" fmla="*/ 73 h 517"/>
                  <a:gd name="T38" fmla="*/ 64 w 260"/>
                  <a:gd name="T39" fmla="*/ 40 h 517"/>
                  <a:gd name="T40" fmla="*/ 81 w 260"/>
                  <a:gd name="T41" fmla="*/ 16 h 517"/>
                  <a:gd name="T42" fmla="*/ 85 w 260"/>
                  <a:gd name="T43" fmla="*/ 12 h 517"/>
                  <a:gd name="T44" fmla="*/ 114 w 260"/>
                  <a:gd name="T45" fmla="*/ 7 h 517"/>
                  <a:gd name="T46" fmla="*/ 118 w 260"/>
                  <a:gd name="T47" fmla="*/ 14 h 517"/>
                  <a:gd name="T48" fmla="*/ 147 w 260"/>
                  <a:gd name="T49" fmla="*/ 9 h 517"/>
                  <a:gd name="T50" fmla="*/ 166 w 260"/>
                  <a:gd name="T51" fmla="*/ 30 h 517"/>
                  <a:gd name="T52" fmla="*/ 201 w 260"/>
                  <a:gd name="T53" fmla="*/ 47 h 517"/>
                  <a:gd name="T54" fmla="*/ 206 w 260"/>
                  <a:gd name="T55" fmla="*/ 56 h 517"/>
                  <a:gd name="T56" fmla="*/ 218 w 260"/>
                  <a:gd name="T57" fmla="*/ 82 h 517"/>
                  <a:gd name="T58" fmla="*/ 227 w 260"/>
                  <a:gd name="T59" fmla="*/ 82 h 517"/>
                  <a:gd name="T60" fmla="*/ 248 w 260"/>
                  <a:gd name="T61" fmla="*/ 54 h 517"/>
                  <a:gd name="T62" fmla="*/ 258 w 260"/>
                  <a:gd name="T63" fmla="*/ 78 h 517"/>
                  <a:gd name="T64" fmla="*/ 225 w 260"/>
                  <a:gd name="T65" fmla="*/ 106 h 517"/>
                  <a:gd name="T66" fmla="*/ 208 w 260"/>
                  <a:gd name="T67" fmla="*/ 125 h 517"/>
                  <a:gd name="T68" fmla="*/ 201 w 260"/>
                  <a:gd name="T69" fmla="*/ 167 h 517"/>
                  <a:gd name="T70" fmla="*/ 213 w 260"/>
                  <a:gd name="T71" fmla="*/ 205 h 517"/>
                  <a:gd name="T72" fmla="*/ 218 w 260"/>
                  <a:gd name="T73" fmla="*/ 219 h 517"/>
                  <a:gd name="T74" fmla="*/ 206 w 260"/>
                  <a:gd name="T75" fmla="*/ 252 h 517"/>
                  <a:gd name="T76" fmla="*/ 147 w 260"/>
                  <a:gd name="T77" fmla="*/ 269 h 517"/>
                  <a:gd name="T78" fmla="*/ 147 w 260"/>
                  <a:gd name="T79" fmla="*/ 278 h 517"/>
                  <a:gd name="T80" fmla="*/ 140 w 260"/>
                  <a:gd name="T81" fmla="*/ 300 h 517"/>
                  <a:gd name="T82" fmla="*/ 109 w 260"/>
                  <a:gd name="T83" fmla="*/ 297 h 517"/>
                  <a:gd name="T84" fmla="*/ 116 w 260"/>
                  <a:gd name="T85" fmla="*/ 321 h 517"/>
                  <a:gd name="T86" fmla="*/ 121 w 260"/>
                  <a:gd name="T87" fmla="*/ 321 h 517"/>
                  <a:gd name="T88" fmla="*/ 128 w 260"/>
                  <a:gd name="T89" fmla="*/ 330 h 517"/>
                  <a:gd name="T90" fmla="*/ 121 w 260"/>
                  <a:gd name="T91" fmla="*/ 328 h 517"/>
                  <a:gd name="T92" fmla="*/ 111 w 260"/>
                  <a:gd name="T93" fmla="*/ 328 h 517"/>
                  <a:gd name="T94" fmla="*/ 111 w 260"/>
                  <a:gd name="T95" fmla="*/ 340 h 517"/>
                  <a:gd name="T96" fmla="*/ 104 w 260"/>
                  <a:gd name="T97" fmla="*/ 364 h 517"/>
                  <a:gd name="T98" fmla="*/ 92 w 260"/>
                  <a:gd name="T99" fmla="*/ 373 h 517"/>
                  <a:gd name="T100" fmla="*/ 76 w 260"/>
                  <a:gd name="T101" fmla="*/ 394 h 517"/>
                  <a:gd name="T102" fmla="*/ 102 w 260"/>
                  <a:gd name="T103" fmla="*/ 413 h 517"/>
                  <a:gd name="T104" fmla="*/ 97 w 260"/>
                  <a:gd name="T105" fmla="*/ 430 h 517"/>
                  <a:gd name="T106" fmla="*/ 76 w 260"/>
                  <a:gd name="T107" fmla="*/ 456 h 517"/>
                  <a:gd name="T108" fmla="*/ 64 w 260"/>
                  <a:gd name="T109" fmla="*/ 470 h 517"/>
                  <a:gd name="T110" fmla="*/ 64 w 260"/>
                  <a:gd name="T111" fmla="*/ 472 h 517"/>
                  <a:gd name="T112" fmla="*/ 55 w 260"/>
                  <a:gd name="T113" fmla="*/ 491 h 517"/>
                  <a:gd name="T114" fmla="*/ 55 w 260"/>
                  <a:gd name="T115" fmla="*/ 505 h 5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517"/>
                  <a:gd name="T176" fmla="*/ 260 w 260"/>
                  <a:gd name="T177" fmla="*/ 517 h 5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517">
                    <a:moveTo>
                      <a:pt x="66" y="517"/>
                    </a:moveTo>
                    <a:lnTo>
                      <a:pt x="64" y="517"/>
                    </a:lnTo>
                    <a:lnTo>
                      <a:pt x="62" y="515"/>
                    </a:lnTo>
                    <a:lnTo>
                      <a:pt x="47" y="512"/>
                    </a:lnTo>
                    <a:lnTo>
                      <a:pt x="33" y="512"/>
                    </a:lnTo>
                    <a:lnTo>
                      <a:pt x="19" y="512"/>
                    </a:lnTo>
                    <a:lnTo>
                      <a:pt x="17" y="512"/>
                    </a:lnTo>
                    <a:lnTo>
                      <a:pt x="14" y="508"/>
                    </a:lnTo>
                    <a:lnTo>
                      <a:pt x="12" y="484"/>
                    </a:lnTo>
                    <a:lnTo>
                      <a:pt x="12" y="482"/>
                    </a:lnTo>
                    <a:lnTo>
                      <a:pt x="10" y="484"/>
                    </a:lnTo>
                    <a:lnTo>
                      <a:pt x="5" y="484"/>
                    </a:lnTo>
                    <a:lnTo>
                      <a:pt x="3" y="484"/>
                    </a:lnTo>
                    <a:lnTo>
                      <a:pt x="3" y="486"/>
                    </a:lnTo>
                    <a:lnTo>
                      <a:pt x="0" y="486"/>
                    </a:lnTo>
                    <a:lnTo>
                      <a:pt x="0" y="482"/>
                    </a:lnTo>
                    <a:lnTo>
                      <a:pt x="3" y="460"/>
                    </a:lnTo>
                    <a:lnTo>
                      <a:pt x="3" y="458"/>
                    </a:lnTo>
                    <a:lnTo>
                      <a:pt x="5" y="458"/>
                    </a:lnTo>
                    <a:lnTo>
                      <a:pt x="12" y="444"/>
                    </a:lnTo>
                    <a:lnTo>
                      <a:pt x="12" y="437"/>
                    </a:lnTo>
                    <a:lnTo>
                      <a:pt x="12" y="434"/>
                    </a:lnTo>
                    <a:lnTo>
                      <a:pt x="12" y="432"/>
                    </a:lnTo>
                    <a:lnTo>
                      <a:pt x="12" y="430"/>
                    </a:lnTo>
                    <a:lnTo>
                      <a:pt x="12" y="427"/>
                    </a:lnTo>
                    <a:lnTo>
                      <a:pt x="12" y="423"/>
                    </a:lnTo>
                    <a:lnTo>
                      <a:pt x="22" y="404"/>
                    </a:lnTo>
                    <a:lnTo>
                      <a:pt x="22" y="380"/>
                    </a:lnTo>
                    <a:lnTo>
                      <a:pt x="24" y="378"/>
                    </a:lnTo>
                    <a:lnTo>
                      <a:pt x="24" y="375"/>
                    </a:lnTo>
                    <a:lnTo>
                      <a:pt x="22" y="371"/>
                    </a:lnTo>
                    <a:lnTo>
                      <a:pt x="19" y="371"/>
                    </a:lnTo>
                    <a:lnTo>
                      <a:pt x="19" y="368"/>
                    </a:lnTo>
                    <a:lnTo>
                      <a:pt x="26" y="368"/>
                    </a:lnTo>
                    <a:lnTo>
                      <a:pt x="26" y="366"/>
                    </a:lnTo>
                    <a:lnTo>
                      <a:pt x="26" y="364"/>
                    </a:lnTo>
                    <a:lnTo>
                      <a:pt x="24" y="361"/>
                    </a:lnTo>
                    <a:lnTo>
                      <a:pt x="22" y="361"/>
                    </a:lnTo>
                    <a:lnTo>
                      <a:pt x="19" y="361"/>
                    </a:lnTo>
                    <a:lnTo>
                      <a:pt x="19" y="359"/>
                    </a:lnTo>
                    <a:lnTo>
                      <a:pt x="19" y="352"/>
                    </a:lnTo>
                    <a:lnTo>
                      <a:pt x="19" y="347"/>
                    </a:lnTo>
                    <a:lnTo>
                      <a:pt x="19" y="338"/>
                    </a:lnTo>
                    <a:lnTo>
                      <a:pt x="17" y="335"/>
                    </a:lnTo>
                    <a:lnTo>
                      <a:pt x="17" y="321"/>
                    </a:lnTo>
                    <a:lnTo>
                      <a:pt x="22" y="316"/>
                    </a:lnTo>
                    <a:lnTo>
                      <a:pt x="22" y="312"/>
                    </a:lnTo>
                    <a:lnTo>
                      <a:pt x="19" y="309"/>
                    </a:lnTo>
                    <a:lnTo>
                      <a:pt x="19" y="304"/>
                    </a:lnTo>
                    <a:lnTo>
                      <a:pt x="26" y="264"/>
                    </a:lnTo>
                    <a:lnTo>
                      <a:pt x="29" y="260"/>
                    </a:lnTo>
                    <a:lnTo>
                      <a:pt x="31" y="257"/>
                    </a:lnTo>
                    <a:lnTo>
                      <a:pt x="29" y="252"/>
                    </a:lnTo>
                    <a:lnTo>
                      <a:pt x="31" y="224"/>
                    </a:lnTo>
                    <a:lnTo>
                      <a:pt x="31" y="222"/>
                    </a:lnTo>
                    <a:lnTo>
                      <a:pt x="33" y="222"/>
                    </a:lnTo>
                    <a:lnTo>
                      <a:pt x="33" y="219"/>
                    </a:lnTo>
                    <a:lnTo>
                      <a:pt x="36" y="219"/>
                    </a:lnTo>
                    <a:lnTo>
                      <a:pt x="36" y="217"/>
                    </a:lnTo>
                    <a:lnTo>
                      <a:pt x="38" y="217"/>
                    </a:lnTo>
                    <a:lnTo>
                      <a:pt x="36" y="203"/>
                    </a:lnTo>
                    <a:lnTo>
                      <a:pt x="40" y="201"/>
                    </a:lnTo>
                    <a:lnTo>
                      <a:pt x="40" y="193"/>
                    </a:lnTo>
                    <a:lnTo>
                      <a:pt x="45" y="186"/>
                    </a:lnTo>
                    <a:lnTo>
                      <a:pt x="43" y="172"/>
                    </a:lnTo>
                    <a:lnTo>
                      <a:pt x="43" y="170"/>
                    </a:lnTo>
                    <a:lnTo>
                      <a:pt x="43" y="165"/>
                    </a:lnTo>
                    <a:lnTo>
                      <a:pt x="38" y="156"/>
                    </a:lnTo>
                    <a:lnTo>
                      <a:pt x="38" y="149"/>
                    </a:lnTo>
                    <a:lnTo>
                      <a:pt x="36" y="146"/>
                    </a:lnTo>
                    <a:lnTo>
                      <a:pt x="38" y="137"/>
                    </a:lnTo>
                    <a:lnTo>
                      <a:pt x="40" y="130"/>
                    </a:lnTo>
                    <a:lnTo>
                      <a:pt x="43" y="127"/>
                    </a:lnTo>
                    <a:lnTo>
                      <a:pt x="43" y="125"/>
                    </a:lnTo>
                    <a:lnTo>
                      <a:pt x="45" y="125"/>
                    </a:lnTo>
                    <a:lnTo>
                      <a:pt x="50" y="92"/>
                    </a:lnTo>
                    <a:lnTo>
                      <a:pt x="57" y="85"/>
                    </a:lnTo>
                    <a:lnTo>
                      <a:pt x="57" y="80"/>
                    </a:lnTo>
                    <a:lnTo>
                      <a:pt x="62" y="75"/>
                    </a:lnTo>
                    <a:lnTo>
                      <a:pt x="66" y="73"/>
                    </a:lnTo>
                    <a:lnTo>
                      <a:pt x="62" y="49"/>
                    </a:lnTo>
                    <a:lnTo>
                      <a:pt x="64" y="49"/>
                    </a:lnTo>
                    <a:lnTo>
                      <a:pt x="64" y="47"/>
                    </a:lnTo>
                    <a:lnTo>
                      <a:pt x="64" y="40"/>
                    </a:lnTo>
                    <a:lnTo>
                      <a:pt x="81" y="33"/>
                    </a:lnTo>
                    <a:lnTo>
                      <a:pt x="83" y="19"/>
                    </a:lnTo>
                    <a:lnTo>
                      <a:pt x="81" y="16"/>
                    </a:lnTo>
                    <a:lnTo>
                      <a:pt x="83" y="14"/>
                    </a:lnTo>
                    <a:lnTo>
                      <a:pt x="83" y="12"/>
                    </a:lnTo>
                    <a:lnTo>
                      <a:pt x="85" y="12"/>
                    </a:lnTo>
                    <a:lnTo>
                      <a:pt x="95" y="0"/>
                    </a:lnTo>
                    <a:lnTo>
                      <a:pt x="99" y="4"/>
                    </a:lnTo>
                    <a:lnTo>
                      <a:pt x="114" y="7"/>
                    </a:lnTo>
                    <a:lnTo>
                      <a:pt x="116" y="9"/>
                    </a:lnTo>
                    <a:lnTo>
                      <a:pt x="118" y="14"/>
                    </a:lnTo>
                    <a:lnTo>
                      <a:pt x="121" y="4"/>
                    </a:lnTo>
                    <a:lnTo>
                      <a:pt x="135" y="4"/>
                    </a:lnTo>
                    <a:lnTo>
                      <a:pt x="140" y="7"/>
                    </a:lnTo>
                    <a:lnTo>
                      <a:pt x="144" y="9"/>
                    </a:lnTo>
                    <a:lnTo>
                      <a:pt x="147" y="9"/>
                    </a:lnTo>
                    <a:lnTo>
                      <a:pt x="149" y="16"/>
                    </a:lnTo>
                    <a:lnTo>
                      <a:pt x="151" y="19"/>
                    </a:lnTo>
                    <a:lnTo>
                      <a:pt x="161" y="26"/>
                    </a:lnTo>
                    <a:lnTo>
                      <a:pt x="166" y="30"/>
                    </a:lnTo>
                    <a:lnTo>
                      <a:pt x="166" y="33"/>
                    </a:lnTo>
                    <a:lnTo>
                      <a:pt x="180" y="35"/>
                    </a:lnTo>
                    <a:lnTo>
                      <a:pt x="196" y="45"/>
                    </a:lnTo>
                    <a:lnTo>
                      <a:pt x="199" y="47"/>
                    </a:lnTo>
                    <a:lnTo>
                      <a:pt x="201" y="47"/>
                    </a:lnTo>
                    <a:lnTo>
                      <a:pt x="203" y="49"/>
                    </a:lnTo>
                    <a:lnTo>
                      <a:pt x="203" y="52"/>
                    </a:lnTo>
                    <a:lnTo>
                      <a:pt x="206" y="52"/>
                    </a:lnTo>
                    <a:lnTo>
                      <a:pt x="206" y="56"/>
                    </a:lnTo>
                    <a:lnTo>
                      <a:pt x="196" y="73"/>
                    </a:lnTo>
                    <a:lnTo>
                      <a:pt x="196" y="78"/>
                    </a:lnTo>
                    <a:lnTo>
                      <a:pt x="210" y="78"/>
                    </a:lnTo>
                    <a:lnTo>
                      <a:pt x="218" y="82"/>
                    </a:lnTo>
                    <a:lnTo>
                      <a:pt x="220" y="82"/>
                    </a:lnTo>
                    <a:lnTo>
                      <a:pt x="222" y="82"/>
                    </a:lnTo>
                    <a:lnTo>
                      <a:pt x="225" y="82"/>
                    </a:lnTo>
                    <a:lnTo>
                      <a:pt x="227" y="82"/>
                    </a:lnTo>
                    <a:lnTo>
                      <a:pt x="227" y="80"/>
                    </a:lnTo>
                    <a:lnTo>
                      <a:pt x="232" y="80"/>
                    </a:lnTo>
                    <a:lnTo>
                      <a:pt x="234" y="80"/>
                    </a:lnTo>
                    <a:lnTo>
                      <a:pt x="246" y="68"/>
                    </a:lnTo>
                    <a:lnTo>
                      <a:pt x="248" y="54"/>
                    </a:lnTo>
                    <a:lnTo>
                      <a:pt x="255" y="54"/>
                    </a:lnTo>
                    <a:lnTo>
                      <a:pt x="258" y="56"/>
                    </a:lnTo>
                    <a:lnTo>
                      <a:pt x="260" y="66"/>
                    </a:lnTo>
                    <a:lnTo>
                      <a:pt x="260" y="75"/>
                    </a:lnTo>
                    <a:lnTo>
                      <a:pt x="258" y="78"/>
                    </a:lnTo>
                    <a:lnTo>
                      <a:pt x="253" y="82"/>
                    </a:lnTo>
                    <a:lnTo>
                      <a:pt x="246" y="82"/>
                    </a:lnTo>
                    <a:lnTo>
                      <a:pt x="232" y="97"/>
                    </a:lnTo>
                    <a:lnTo>
                      <a:pt x="232" y="99"/>
                    </a:lnTo>
                    <a:lnTo>
                      <a:pt x="225" y="106"/>
                    </a:lnTo>
                    <a:lnTo>
                      <a:pt x="225" y="108"/>
                    </a:lnTo>
                    <a:lnTo>
                      <a:pt x="213" y="120"/>
                    </a:lnTo>
                    <a:lnTo>
                      <a:pt x="208" y="125"/>
                    </a:lnTo>
                    <a:lnTo>
                      <a:pt x="206" y="127"/>
                    </a:lnTo>
                    <a:lnTo>
                      <a:pt x="203" y="144"/>
                    </a:lnTo>
                    <a:lnTo>
                      <a:pt x="201" y="151"/>
                    </a:lnTo>
                    <a:lnTo>
                      <a:pt x="201" y="165"/>
                    </a:lnTo>
                    <a:lnTo>
                      <a:pt x="201" y="167"/>
                    </a:lnTo>
                    <a:lnTo>
                      <a:pt x="199" y="170"/>
                    </a:lnTo>
                    <a:lnTo>
                      <a:pt x="196" y="186"/>
                    </a:lnTo>
                    <a:lnTo>
                      <a:pt x="196" y="189"/>
                    </a:lnTo>
                    <a:lnTo>
                      <a:pt x="199" y="193"/>
                    </a:lnTo>
                    <a:lnTo>
                      <a:pt x="213" y="205"/>
                    </a:lnTo>
                    <a:lnTo>
                      <a:pt x="213" y="208"/>
                    </a:lnTo>
                    <a:lnTo>
                      <a:pt x="210" y="212"/>
                    </a:lnTo>
                    <a:lnTo>
                      <a:pt x="210" y="215"/>
                    </a:lnTo>
                    <a:lnTo>
                      <a:pt x="213" y="219"/>
                    </a:lnTo>
                    <a:lnTo>
                      <a:pt x="218" y="219"/>
                    </a:lnTo>
                    <a:lnTo>
                      <a:pt x="220" y="219"/>
                    </a:lnTo>
                    <a:lnTo>
                      <a:pt x="220" y="229"/>
                    </a:lnTo>
                    <a:lnTo>
                      <a:pt x="208" y="245"/>
                    </a:lnTo>
                    <a:lnTo>
                      <a:pt x="208" y="250"/>
                    </a:lnTo>
                    <a:lnTo>
                      <a:pt x="206" y="252"/>
                    </a:lnTo>
                    <a:lnTo>
                      <a:pt x="163" y="264"/>
                    </a:lnTo>
                    <a:lnTo>
                      <a:pt x="149" y="264"/>
                    </a:lnTo>
                    <a:lnTo>
                      <a:pt x="147" y="260"/>
                    </a:lnTo>
                    <a:lnTo>
                      <a:pt x="144" y="262"/>
                    </a:lnTo>
                    <a:lnTo>
                      <a:pt x="147" y="269"/>
                    </a:lnTo>
                    <a:lnTo>
                      <a:pt x="147" y="271"/>
                    </a:lnTo>
                    <a:lnTo>
                      <a:pt x="149" y="274"/>
                    </a:lnTo>
                    <a:lnTo>
                      <a:pt x="147" y="278"/>
                    </a:lnTo>
                    <a:lnTo>
                      <a:pt x="144" y="286"/>
                    </a:lnTo>
                    <a:lnTo>
                      <a:pt x="147" y="293"/>
                    </a:lnTo>
                    <a:lnTo>
                      <a:pt x="144" y="297"/>
                    </a:lnTo>
                    <a:lnTo>
                      <a:pt x="144" y="300"/>
                    </a:lnTo>
                    <a:lnTo>
                      <a:pt x="140" y="300"/>
                    </a:lnTo>
                    <a:lnTo>
                      <a:pt x="135" y="302"/>
                    </a:lnTo>
                    <a:lnTo>
                      <a:pt x="125" y="302"/>
                    </a:lnTo>
                    <a:lnTo>
                      <a:pt x="114" y="297"/>
                    </a:lnTo>
                    <a:lnTo>
                      <a:pt x="111" y="293"/>
                    </a:lnTo>
                    <a:lnTo>
                      <a:pt x="109" y="297"/>
                    </a:lnTo>
                    <a:lnTo>
                      <a:pt x="109" y="302"/>
                    </a:lnTo>
                    <a:lnTo>
                      <a:pt x="109" y="307"/>
                    </a:lnTo>
                    <a:lnTo>
                      <a:pt x="109" y="319"/>
                    </a:lnTo>
                    <a:lnTo>
                      <a:pt x="114" y="321"/>
                    </a:lnTo>
                    <a:lnTo>
                      <a:pt x="116" y="321"/>
                    </a:lnTo>
                    <a:lnTo>
                      <a:pt x="116" y="323"/>
                    </a:lnTo>
                    <a:lnTo>
                      <a:pt x="116" y="326"/>
                    </a:lnTo>
                    <a:lnTo>
                      <a:pt x="123" y="323"/>
                    </a:lnTo>
                    <a:lnTo>
                      <a:pt x="121" y="321"/>
                    </a:lnTo>
                    <a:lnTo>
                      <a:pt x="123" y="321"/>
                    </a:lnTo>
                    <a:lnTo>
                      <a:pt x="125" y="319"/>
                    </a:lnTo>
                    <a:lnTo>
                      <a:pt x="128" y="321"/>
                    </a:lnTo>
                    <a:lnTo>
                      <a:pt x="130" y="328"/>
                    </a:lnTo>
                    <a:lnTo>
                      <a:pt x="128" y="330"/>
                    </a:lnTo>
                    <a:lnTo>
                      <a:pt x="123" y="333"/>
                    </a:lnTo>
                    <a:lnTo>
                      <a:pt x="121" y="330"/>
                    </a:lnTo>
                    <a:lnTo>
                      <a:pt x="121" y="328"/>
                    </a:lnTo>
                    <a:lnTo>
                      <a:pt x="118" y="328"/>
                    </a:lnTo>
                    <a:lnTo>
                      <a:pt x="116" y="326"/>
                    </a:lnTo>
                    <a:lnTo>
                      <a:pt x="114" y="328"/>
                    </a:lnTo>
                    <a:lnTo>
                      <a:pt x="111" y="328"/>
                    </a:lnTo>
                    <a:lnTo>
                      <a:pt x="109" y="330"/>
                    </a:lnTo>
                    <a:lnTo>
                      <a:pt x="121" y="335"/>
                    </a:lnTo>
                    <a:lnTo>
                      <a:pt x="111" y="340"/>
                    </a:lnTo>
                    <a:lnTo>
                      <a:pt x="107" y="347"/>
                    </a:lnTo>
                    <a:lnTo>
                      <a:pt x="107" y="359"/>
                    </a:lnTo>
                    <a:lnTo>
                      <a:pt x="107" y="364"/>
                    </a:lnTo>
                    <a:lnTo>
                      <a:pt x="104" y="364"/>
                    </a:lnTo>
                    <a:lnTo>
                      <a:pt x="102" y="366"/>
                    </a:lnTo>
                    <a:lnTo>
                      <a:pt x="104" y="371"/>
                    </a:lnTo>
                    <a:lnTo>
                      <a:pt x="102" y="373"/>
                    </a:lnTo>
                    <a:lnTo>
                      <a:pt x="95" y="373"/>
                    </a:lnTo>
                    <a:lnTo>
                      <a:pt x="92" y="373"/>
                    </a:lnTo>
                    <a:lnTo>
                      <a:pt x="90" y="375"/>
                    </a:lnTo>
                    <a:lnTo>
                      <a:pt x="88" y="375"/>
                    </a:lnTo>
                    <a:lnTo>
                      <a:pt x="85" y="378"/>
                    </a:lnTo>
                    <a:lnTo>
                      <a:pt x="76" y="389"/>
                    </a:lnTo>
                    <a:lnTo>
                      <a:pt x="76" y="394"/>
                    </a:lnTo>
                    <a:lnTo>
                      <a:pt x="81" y="401"/>
                    </a:lnTo>
                    <a:lnTo>
                      <a:pt x="88" y="411"/>
                    </a:lnTo>
                    <a:lnTo>
                      <a:pt x="92" y="413"/>
                    </a:lnTo>
                    <a:lnTo>
                      <a:pt x="99" y="411"/>
                    </a:lnTo>
                    <a:lnTo>
                      <a:pt x="102" y="413"/>
                    </a:lnTo>
                    <a:lnTo>
                      <a:pt x="102" y="420"/>
                    </a:lnTo>
                    <a:lnTo>
                      <a:pt x="99" y="423"/>
                    </a:lnTo>
                    <a:lnTo>
                      <a:pt x="99" y="430"/>
                    </a:lnTo>
                    <a:lnTo>
                      <a:pt x="97" y="430"/>
                    </a:lnTo>
                    <a:lnTo>
                      <a:pt x="97" y="432"/>
                    </a:lnTo>
                    <a:lnTo>
                      <a:pt x="76" y="449"/>
                    </a:lnTo>
                    <a:lnTo>
                      <a:pt x="73" y="458"/>
                    </a:lnTo>
                    <a:lnTo>
                      <a:pt x="76" y="456"/>
                    </a:lnTo>
                    <a:lnTo>
                      <a:pt x="73" y="467"/>
                    </a:lnTo>
                    <a:lnTo>
                      <a:pt x="71" y="470"/>
                    </a:lnTo>
                    <a:lnTo>
                      <a:pt x="69" y="472"/>
                    </a:lnTo>
                    <a:lnTo>
                      <a:pt x="66" y="472"/>
                    </a:lnTo>
                    <a:lnTo>
                      <a:pt x="64" y="470"/>
                    </a:lnTo>
                    <a:lnTo>
                      <a:pt x="62" y="465"/>
                    </a:lnTo>
                    <a:lnTo>
                      <a:pt x="62" y="470"/>
                    </a:lnTo>
                    <a:lnTo>
                      <a:pt x="64" y="470"/>
                    </a:lnTo>
                    <a:lnTo>
                      <a:pt x="64" y="472"/>
                    </a:lnTo>
                    <a:lnTo>
                      <a:pt x="57" y="479"/>
                    </a:lnTo>
                    <a:lnTo>
                      <a:pt x="55" y="489"/>
                    </a:lnTo>
                    <a:lnTo>
                      <a:pt x="52" y="491"/>
                    </a:lnTo>
                    <a:lnTo>
                      <a:pt x="55" y="491"/>
                    </a:lnTo>
                    <a:lnTo>
                      <a:pt x="57" y="501"/>
                    </a:lnTo>
                    <a:lnTo>
                      <a:pt x="57" y="503"/>
                    </a:lnTo>
                    <a:lnTo>
                      <a:pt x="55" y="503"/>
                    </a:lnTo>
                    <a:lnTo>
                      <a:pt x="52" y="503"/>
                    </a:lnTo>
                    <a:lnTo>
                      <a:pt x="55" y="505"/>
                    </a:lnTo>
                    <a:lnTo>
                      <a:pt x="55" y="503"/>
                    </a:lnTo>
                    <a:lnTo>
                      <a:pt x="57" y="505"/>
                    </a:lnTo>
                    <a:lnTo>
                      <a:pt x="66" y="517"/>
                    </a:lnTo>
                  </a:path>
                </a:pathLst>
              </a:custGeom>
              <a:grpFill/>
              <a:ln w="9525">
                <a:noFill/>
                <a:round/>
                <a:headEnd/>
                <a:tailEnd/>
              </a:ln>
            </p:spPr>
            <p:txBody>
              <a:bodyPr/>
              <a:lstStyle/>
              <a:p>
                <a:pPr>
                  <a:defRPr/>
                </a:pPr>
                <a:endParaRPr lang="en-US" sz="1200" kern="0">
                  <a:solidFill>
                    <a:srgbClr val="0096D6"/>
                  </a:solidFill>
                </a:endParaRPr>
              </a:p>
            </p:txBody>
          </p:sp>
          <p:sp>
            <p:nvSpPr>
              <p:cNvPr id="2358" name="Freeform 1335"/>
              <p:cNvSpPr>
                <a:spLocks/>
              </p:cNvSpPr>
              <p:nvPr/>
            </p:nvSpPr>
            <p:spPr bwMode="auto">
              <a:xfrm>
                <a:off x="1971" y="3422"/>
                <a:ext cx="47" cy="54"/>
              </a:xfrm>
              <a:custGeom>
                <a:avLst/>
                <a:gdLst>
                  <a:gd name="T0" fmla="*/ 0 w 47"/>
                  <a:gd name="T1" fmla="*/ 52 h 54"/>
                  <a:gd name="T2" fmla="*/ 0 w 47"/>
                  <a:gd name="T3" fmla="*/ 0 h 54"/>
                  <a:gd name="T4" fmla="*/ 7 w 47"/>
                  <a:gd name="T5" fmla="*/ 12 h 54"/>
                  <a:gd name="T6" fmla="*/ 7 w 47"/>
                  <a:gd name="T7" fmla="*/ 12 h 54"/>
                  <a:gd name="T8" fmla="*/ 7 w 47"/>
                  <a:gd name="T9" fmla="*/ 12 h 54"/>
                  <a:gd name="T10" fmla="*/ 4 w 47"/>
                  <a:gd name="T11" fmla="*/ 10 h 54"/>
                  <a:gd name="T12" fmla="*/ 2 w 47"/>
                  <a:gd name="T13" fmla="*/ 12 h 54"/>
                  <a:gd name="T14" fmla="*/ 2 w 47"/>
                  <a:gd name="T15" fmla="*/ 12 h 54"/>
                  <a:gd name="T16" fmla="*/ 2 w 47"/>
                  <a:gd name="T17" fmla="*/ 14 h 54"/>
                  <a:gd name="T18" fmla="*/ 4 w 47"/>
                  <a:gd name="T19" fmla="*/ 17 h 54"/>
                  <a:gd name="T20" fmla="*/ 7 w 47"/>
                  <a:gd name="T21" fmla="*/ 17 h 54"/>
                  <a:gd name="T22" fmla="*/ 9 w 47"/>
                  <a:gd name="T23" fmla="*/ 24 h 54"/>
                  <a:gd name="T24" fmla="*/ 19 w 47"/>
                  <a:gd name="T25" fmla="*/ 33 h 54"/>
                  <a:gd name="T26" fmla="*/ 19 w 47"/>
                  <a:gd name="T27" fmla="*/ 33 h 54"/>
                  <a:gd name="T28" fmla="*/ 21 w 47"/>
                  <a:gd name="T29" fmla="*/ 33 h 54"/>
                  <a:gd name="T30" fmla="*/ 23 w 47"/>
                  <a:gd name="T31" fmla="*/ 33 h 54"/>
                  <a:gd name="T32" fmla="*/ 23 w 47"/>
                  <a:gd name="T33" fmla="*/ 36 h 54"/>
                  <a:gd name="T34" fmla="*/ 26 w 47"/>
                  <a:gd name="T35" fmla="*/ 38 h 54"/>
                  <a:gd name="T36" fmla="*/ 37 w 47"/>
                  <a:gd name="T37" fmla="*/ 47 h 54"/>
                  <a:gd name="T38" fmla="*/ 45 w 47"/>
                  <a:gd name="T39" fmla="*/ 47 h 54"/>
                  <a:gd name="T40" fmla="*/ 47 w 47"/>
                  <a:gd name="T41" fmla="*/ 45 h 54"/>
                  <a:gd name="T42" fmla="*/ 47 w 47"/>
                  <a:gd name="T43" fmla="*/ 50 h 54"/>
                  <a:gd name="T44" fmla="*/ 45 w 47"/>
                  <a:gd name="T45" fmla="*/ 52 h 54"/>
                  <a:gd name="T46" fmla="*/ 42 w 47"/>
                  <a:gd name="T47" fmla="*/ 52 h 54"/>
                  <a:gd name="T48" fmla="*/ 37 w 47"/>
                  <a:gd name="T49" fmla="*/ 52 h 54"/>
                  <a:gd name="T50" fmla="*/ 30 w 47"/>
                  <a:gd name="T51" fmla="*/ 54 h 54"/>
                  <a:gd name="T52" fmla="*/ 30 w 47"/>
                  <a:gd name="T53" fmla="*/ 54 h 54"/>
                  <a:gd name="T54" fmla="*/ 28 w 47"/>
                  <a:gd name="T55" fmla="*/ 54 h 54"/>
                  <a:gd name="T56" fmla="*/ 23 w 47"/>
                  <a:gd name="T57" fmla="*/ 52 h 54"/>
                  <a:gd name="T58" fmla="*/ 11 w 47"/>
                  <a:gd name="T59" fmla="*/ 50 h 54"/>
                  <a:gd name="T60" fmla="*/ 9 w 47"/>
                  <a:gd name="T61" fmla="*/ 50 h 54"/>
                  <a:gd name="T62" fmla="*/ 7 w 47"/>
                  <a:gd name="T63" fmla="*/ 50 h 54"/>
                  <a:gd name="T64" fmla="*/ 2 w 47"/>
                  <a:gd name="T65" fmla="*/ 52 h 54"/>
                  <a:gd name="T66" fmla="*/ 0 w 47"/>
                  <a:gd name="T67" fmla="*/ 52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4"/>
                  <a:gd name="T104" fmla="*/ 47 w 47"/>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4">
                    <a:moveTo>
                      <a:pt x="0" y="52"/>
                    </a:moveTo>
                    <a:lnTo>
                      <a:pt x="0" y="0"/>
                    </a:lnTo>
                    <a:lnTo>
                      <a:pt x="7" y="12"/>
                    </a:lnTo>
                    <a:lnTo>
                      <a:pt x="4" y="10"/>
                    </a:lnTo>
                    <a:lnTo>
                      <a:pt x="2" y="12"/>
                    </a:lnTo>
                    <a:lnTo>
                      <a:pt x="2" y="14"/>
                    </a:lnTo>
                    <a:lnTo>
                      <a:pt x="4" y="17"/>
                    </a:lnTo>
                    <a:lnTo>
                      <a:pt x="7" y="17"/>
                    </a:lnTo>
                    <a:lnTo>
                      <a:pt x="9" y="24"/>
                    </a:lnTo>
                    <a:lnTo>
                      <a:pt x="19" y="33"/>
                    </a:lnTo>
                    <a:lnTo>
                      <a:pt x="21" y="33"/>
                    </a:lnTo>
                    <a:lnTo>
                      <a:pt x="23" y="33"/>
                    </a:lnTo>
                    <a:lnTo>
                      <a:pt x="23" y="36"/>
                    </a:lnTo>
                    <a:lnTo>
                      <a:pt x="26" y="38"/>
                    </a:lnTo>
                    <a:lnTo>
                      <a:pt x="37" y="47"/>
                    </a:lnTo>
                    <a:lnTo>
                      <a:pt x="45" y="47"/>
                    </a:lnTo>
                    <a:lnTo>
                      <a:pt x="47" y="45"/>
                    </a:lnTo>
                    <a:lnTo>
                      <a:pt x="47" y="50"/>
                    </a:lnTo>
                    <a:lnTo>
                      <a:pt x="45" y="52"/>
                    </a:lnTo>
                    <a:lnTo>
                      <a:pt x="42" y="52"/>
                    </a:lnTo>
                    <a:lnTo>
                      <a:pt x="37" y="52"/>
                    </a:lnTo>
                    <a:lnTo>
                      <a:pt x="30" y="54"/>
                    </a:lnTo>
                    <a:lnTo>
                      <a:pt x="28" y="54"/>
                    </a:lnTo>
                    <a:lnTo>
                      <a:pt x="23" y="52"/>
                    </a:lnTo>
                    <a:lnTo>
                      <a:pt x="11" y="50"/>
                    </a:lnTo>
                    <a:lnTo>
                      <a:pt x="9" y="50"/>
                    </a:lnTo>
                    <a:lnTo>
                      <a:pt x="7" y="50"/>
                    </a:lnTo>
                    <a:lnTo>
                      <a:pt x="2" y="52"/>
                    </a:lnTo>
                    <a:lnTo>
                      <a:pt x="0" y="52"/>
                    </a:lnTo>
                    <a:close/>
                  </a:path>
                </a:pathLst>
              </a:custGeom>
              <a:grpFill/>
              <a:ln w="9525">
                <a:noFill/>
                <a:round/>
                <a:headEnd/>
                <a:tailEnd/>
              </a:ln>
            </p:spPr>
            <p:txBody>
              <a:bodyPr/>
              <a:lstStyle/>
              <a:p>
                <a:pPr>
                  <a:defRPr/>
                </a:pPr>
                <a:endParaRPr lang="en-US" sz="1200" kern="0">
                  <a:solidFill>
                    <a:srgbClr val="0096D6"/>
                  </a:solidFill>
                </a:endParaRPr>
              </a:p>
            </p:txBody>
          </p:sp>
          <p:sp>
            <p:nvSpPr>
              <p:cNvPr id="2359" name="Freeform 1336"/>
              <p:cNvSpPr>
                <a:spLocks/>
              </p:cNvSpPr>
              <p:nvPr/>
            </p:nvSpPr>
            <p:spPr bwMode="auto">
              <a:xfrm>
                <a:off x="1971" y="3422"/>
                <a:ext cx="47" cy="54"/>
              </a:xfrm>
              <a:custGeom>
                <a:avLst/>
                <a:gdLst>
                  <a:gd name="T0" fmla="*/ 0 w 47"/>
                  <a:gd name="T1" fmla="*/ 52 h 54"/>
                  <a:gd name="T2" fmla="*/ 0 w 47"/>
                  <a:gd name="T3" fmla="*/ 0 h 54"/>
                  <a:gd name="T4" fmla="*/ 7 w 47"/>
                  <a:gd name="T5" fmla="*/ 12 h 54"/>
                  <a:gd name="T6" fmla="*/ 7 w 47"/>
                  <a:gd name="T7" fmla="*/ 12 h 54"/>
                  <a:gd name="T8" fmla="*/ 7 w 47"/>
                  <a:gd name="T9" fmla="*/ 12 h 54"/>
                  <a:gd name="T10" fmla="*/ 4 w 47"/>
                  <a:gd name="T11" fmla="*/ 10 h 54"/>
                  <a:gd name="T12" fmla="*/ 2 w 47"/>
                  <a:gd name="T13" fmla="*/ 12 h 54"/>
                  <a:gd name="T14" fmla="*/ 2 w 47"/>
                  <a:gd name="T15" fmla="*/ 12 h 54"/>
                  <a:gd name="T16" fmla="*/ 2 w 47"/>
                  <a:gd name="T17" fmla="*/ 14 h 54"/>
                  <a:gd name="T18" fmla="*/ 4 w 47"/>
                  <a:gd name="T19" fmla="*/ 17 h 54"/>
                  <a:gd name="T20" fmla="*/ 7 w 47"/>
                  <a:gd name="T21" fmla="*/ 17 h 54"/>
                  <a:gd name="T22" fmla="*/ 9 w 47"/>
                  <a:gd name="T23" fmla="*/ 24 h 54"/>
                  <a:gd name="T24" fmla="*/ 19 w 47"/>
                  <a:gd name="T25" fmla="*/ 33 h 54"/>
                  <a:gd name="T26" fmla="*/ 19 w 47"/>
                  <a:gd name="T27" fmla="*/ 33 h 54"/>
                  <a:gd name="T28" fmla="*/ 21 w 47"/>
                  <a:gd name="T29" fmla="*/ 33 h 54"/>
                  <a:gd name="T30" fmla="*/ 23 w 47"/>
                  <a:gd name="T31" fmla="*/ 33 h 54"/>
                  <a:gd name="T32" fmla="*/ 23 w 47"/>
                  <a:gd name="T33" fmla="*/ 36 h 54"/>
                  <a:gd name="T34" fmla="*/ 26 w 47"/>
                  <a:gd name="T35" fmla="*/ 38 h 54"/>
                  <a:gd name="T36" fmla="*/ 37 w 47"/>
                  <a:gd name="T37" fmla="*/ 47 h 54"/>
                  <a:gd name="T38" fmla="*/ 45 w 47"/>
                  <a:gd name="T39" fmla="*/ 47 h 54"/>
                  <a:gd name="T40" fmla="*/ 47 w 47"/>
                  <a:gd name="T41" fmla="*/ 45 h 54"/>
                  <a:gd name="T42" fmla="*/ 47 w 47"/>
                  <a:gd name="T43" fmla="*/ 50 h 54"/>
                  <a:gd name="T44" fmla="*/ 45 w 47"/>
                  <a:gd name="T45" fmla="*/ 52 h 54"/>
                  <a:gd name="T46" fmla="*/ 42 w 47"/>
                  <a:gd name="T47" fmla="*/ 52 h 54"/>
                  <a:gd name="T48" fmla="*/ 37 w 47"/>
                  <a:gd name="T49" fmla="*/ 52 h 54"/>
                  <a:gd name="T50" fmla="*/ 30 w 47"/>
                  <a:gd name="T51" fmla="*/ 54 h 54"/>
                  <a:gd name="T52" fmla="*/ 30 w 47"/>
                  <a:gd name="T53" fmla="*/ 54 h 54"/>
                  <a:gd name="T54" fmla="*/ 28 w 47"/>
                  <a:gd name="T55" fmla="*/ 54 h 54"/>
                  <a:gd name="T56" fmla="*/ 23 w 47"/>
                  <a:gd name="T57" fmla="*/ 52 h 54"/>
                  <a:gd name="T58" fmla="*/ 11 w 47"/>
                  <a:gd name="T59" fmla="*/ 50 h 54"/>
                  <a:gd name="T60" fmla="*/ 9 w 47"/>
                  <a:gd name="T61" fmla="*/ 50 h 54"/>
                  <a:gd name="T62" fmla="*/ 7 w 47"/>
                  <a:gd name="T63" fmla="*/ 50 h 54"/>
                  <a:gd name="T64" fmla="*/ 2 w 47"/>
                  <a:gd name="T65" fmla="*/ 52 h 54"/>
                  <a:gd name="T66" fmla="*/ 0 w 47"/>
                  <a:gd name="T67" fmla="*/ 52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4"/>
                  <a:gd name="T104" fmla="*/ 47 w 47"/>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4">
                    <a:moveTo>
                      <a:pt x="0" y="52"/>
                    </a:moveTo>
                    <a:lnTo>
                      <a:pt x="0" y="0"/>
                    </a:lnTo>
                    <a:lnTo>
                      <a:pt x="7" y="12"/>
                    </a:lnTo>
                    <a:lnTo>
                      <a:pt x="4" y="10"/>
                    </a:lnTo>
                    <a:lnTo>
                      <a:pt x="2" y="12"/>
                    </a:lnTo>
                    <a:lnTo>
                      <a:pt x="2" y="14"/>
                    </a:lnTo>
                    <a:lnTo>
                      <a:pt x="4" y="17"/>
                    </a:lnTo>
                    <a:lnTo>
                      <a:pt x="7" y="17"/>
                    </a:lnTo>
                    <a:lnTo>
                      <a:pt x="9" y="24"/>
                    </a:lnTo>
                    <a:lnTo>
                      <a:pt x="19" y="33"/>
                    </a:lnTo>
                    <a:lnTo>
                      <a:pt x="21" y="33"/>
                    </a:lnTo>
                    <a:lnTo>
                      <a:pt x="23" y="33"/>
                    </a:lnTo>
                    <a:lnTo>
                      <a:pt x="23" y="36"/>
                    </a:lnTo>
                    <a:lnTo>
                      <a:pt x="26" y="38"/>
                    </a:lnTo>
                    <a:lnTo>
                      <a:pt x="37" y="47"/>
                    </a:lnTo>
                    <a:lnTo>
                      <a:pt x="45" y="47"/>
                    </a:lnTo>
                    <a:lnTo>
                      <a:pt x="47" y="45"/>
                    </a:lnTo>
                    <a:lnTo>
                      <a:pt x="47" y="50"/>
                    </a:lnTo>
                    <a:lnTo>
                      <a:pt x="45" y="52"/>
                    </a:lnTo>
                    <a:lnTo>
                      <a:pt x="42" y="52"/>
                    </a:lnTo>
                    <a:lnTo>
                      <a:pt x="37" y="52"/>
                    </a:lnTo>
                    <a:lnTo>
                      <a:pt x="30" y="54"/>
                    </a:lnTo>
                    <a:lnTo>
                      <a:pt x="28" y="54"/>
                    </a:lnTo>
                    <a:lnTo>
                      <a:pt x="23" y="52"/>
                    </a:lnTo>
                    <a:lnTo>
                      <a:pt x="11" y="50"/>
                    </a:lnTo>
                    <a:lnTo>
                      <a:pt x="9" y="50"/>
                    </a:lnTo>
                    <a:lnTo>
                      <a:pt x="7" y="50"/>
                    </a:lnTo>
                    <a:lnTo>
                      <a:pt x="2" y="52"/>
                    </a:lnTo>
                    <a:lnTo>
                      <a:pt x="0" y="52"/>
                    </a:lnTo>
                  </a:path>
                </a:pathLst>
              </a:custGeom>
              <a:grpFill/>
              <a:ln w="9525">
                <a:noFill/>
                <a:round/>
                <a:headEnd/>
                <a:tailEnd/>
              </a:ln>
            </p:spPr>
            <p:txBody>
              <a:bodyPr/>
              <a:lstStyle/>
              <a:p>
                <a:pPr>
                  <a:defRPr/>
                </a:pPr>
                <a:endParaRPr lang="en-US" sz="1200" kern="0">
                  <a:solidFill>
                    <a:srgbClr val="0096D6"/>
                  </a:solidFill>
                </a:endParaRPr>
              </a:p>
            </p:txBody>
          </p:sp>
          <p:sp>
            <p:nvSpPr>
              <p:cNvPr id="2360" name="Freeform 1337"/>
              <p:cNvSpPr>
                <a:spLocks/>
              </p:cNvSpPr>
              <p:nvPr/>
            </p:nvSpPr>
            <p:spPr bwMode="auto">
              <a:xfrm>
                <a:off x="2110" y="2527"/>
                <a:ext cx="54" cy="54"/>
              </a:xfrm>
              <a:custGeom>
                <a:avLst/>
                <a:gdLst>
                  <a:gd name="T0" fmla="*/ 50 w 54"/>
                  <a:gd name="T1" fmla="*/ 47 h 54"/>
                  <a:gd name="T2" fmla="*/ 43 w 54"/>
                  <a:gd name="T3" fmla="*/ 45 h 54"/>
                  <a:gd name="T4" fmla="*/ 38 w 54"/>
                  <a:gd name="T5" fmla="*/ 47 h 54"/>
                  <a:gd name="T6" fmla="*/ 35 w 54"/>
                  <a:gd name="T7" fmla="*/ 47 h 54"/>
                  <a:gd name="T8" fmla="*/ 33 w 54"/>
                  <a:gd name="T9" fmla="*/ 45 h 54"/>
                  <a:gd name="T10" fmla="*/ 31 w 54"/>
                  <a:gd name="T11" fmla="*/ 45 h 54"/>
                  <a:gd name="T12" fmla="*/ 31 w 54"/>
                  <a:gd name="T13" fmla="*/ 47 h 54"/>
                  <a:gd name="T14" fmla="*/ 31 w 54"/>
                  <a:gd name="T15" fmla="*/ 52 h 54"/>
                  <a:gd name="T16" fmla="*/ 31 w 54"/>
                  <a:gd name="T17" fmla="*/ 54 h 54"/>
                  <a:gd name="T18" fmla="*/ 26 w 54"/>
                  <a:gd name="T19" fmla="*/ 54 h 54"/>
                  <a:gd name="T20" fmla="*/ 24 w 54"/>
                  <a:gd name="T21" fmla="*/ 52 h 54"/>
                  <a:gd name="T22" fmla="*/ 24 w 54"/>
                  <a:gd name="T23" fmla="*/ 52 h 54"/>
                  <a:gd name="T24" fmla="*/ 21 w 54"/>
                  <a:gd name="T25" fmla="*/ 52 h 54"/>
                  <a:gd name="T26" fmla="*/ 14 w 54"/>
                  <a:gd name="T27" fmla="*/ 40 h 54"/>
                  <a:gd name="T28" fmla="*/ 14 w 54"/>
                  <a:gd name="T29" fmla="*/ 38 h 54"/>
                  <a:gd name="T30" fmla="*/ 12 w 54"/>
                  <a:gd name="T31" fmla="*/ 38 h 54"/>
                  <a:gd name="T32" fmla="*/ 12 w 54"/>
                  <a:gd name="T33" fmla="*/ 35 h 54"/>
                  <a:gd name="T34" fmla="*/ 12 w 54"/>
                  <a:gd name="T35" fmla="*/ 33 h 54"/>
                  <a:gd name="T36" fmla="*/ 7 w 54"/>
                  <a:gd name="T37" fmla="*/ 33 h 54"/>
                  <a:gd name="T38" fmla="*/ 7 w 54"/>
                  <a:gd name="T39" fmla="*/ 33 h 54"/>
                  <a:gd name="T40" fmla="*/ 7 w 54"/>
                  <a:gd name="T41" fmla="*/ 33 h 54"/>
                  <a:gd name="T42" fmla="*/ 7 w 54"/>
                  <a:gd name="T43" fmla="*/ 31 h 54"/>
                  <a:gd name="T44" fmla="*/ 5 w 54"/>
                  <a:gd name="T45" fmla="*/ 31 h 54"/>
                  <a:gd name="T46" fmla="*/ 5 w 54"/>
                  <a:gd name="T47" fmla="*/ 28 h 54"/>
                  <a:gd name="T48" fmla="*/ 0 w 54"/>
                  <a:gd name="T49" fmla="*/ 23 h 54"/>
                  <a:gd name="T50" fmla="*/ 0 w 54"/>
                  <a:gd name="T51" fmla="*/ 23 h 54"/>
                  <a:gd name="T52" fmla="*/ 2 w 54"/>
                  <a:gd name="T53" fmla="*/ 19 h 54"/>
                  <a:gd name="T54" fmla="*/ 2 w 54"/>
                  <a:gd name="T55" fmla="*/ 14 h 54"/>
                  <a:gd name="T56" fmla="*/ 2 w 54"/>
                  <a:gd name="T57" fmla="*/ 14 h 54"/>
                  <a:gd name="T58" fmla="*/ 7 w 54"/>
                  <a:gd name="T59" fmla="*/ 12 h 54"/>
                  <a:gd name="T60" fmla="*/ 9 w 54"/>
                  <a:gd name="T61" fmla="*/ 12 h 54"/>
                  <a:gd name="T62" fmla="*/ 9 w 54"/>
                  <a:gd name="T63" fmla="*/ 12 h 54"/>
                  <a:gd name="T64" fmla="*/ 12 w 54"/>
                  <a:gd name="T65" fmla="*/ 9 h 54"/>
                  <a:gd name="T66" fmla="*/ 12 w 54"/>
                  <a:gd name="T67" fmla="*/ 7 h 54"/>
                  <a:gd name="T68" fmla="*/ 12 w 54"/>
                  <a:gd name="T69" fmla="*/ 7 h 54"/>
                  <a:gd name="T70" fmla="*/ 12 w 54"/>
                  <a:gd name="T71" fmla="*/ 7 h 54"/>
                  <a:gd name="T72" fmla="*/ 12 w 54"/>
                  <a:gd name="T73" fmla="*/ 7 h 54"/>
                  <a:gd name="T74" fmla="*/ 14 w 54"/>
                  <a:gd name="T75" fmla="*/ 2 h 54"/>
                  <a:gd name="T76" fmla="*/ 17 w 54"/>
                  <a:gd name="T77" fmla="*/ 2 h 54"/>
                  <a:gd name="T78" fmla="*/ 17 w 54"/>
                  <a:gd name="T79" fmla="*/ 0 h 54"/>
                  <a:gd name="T80" fmla="*/ 19 w 54"/>
                  <a:gd name="T81" fmla="*/ 0 h 54"/>
                  <a:gd name="T82" fmla="*/ 24 w 54"/>
                  <a:gd name="T83" fmla="*/ 2 h 54"/>
                  <a:gd name="T84" fmla="*/ 40 w 54"/>
                  <a:gd name="T85" fmla="*/ 0 h 54"/>
                  <a:gd name="T86" fmla="*/ 40 w 54"/>
                  <a:gd name="T87" fmla="*/ 0 h 54"/>
                  <a:gd name="T88" fmla="*/ 54 w 54"/>
                  <a:gd name="T89" fmla="*/ 2 h 54"/>
                  <a:gd name="T90" fmla="*/ 54 w 54"/>
                  <a:gd name="T91" fmla="*/ 2 h 54"/>
                  <a:gd name="T92" fmla="*/ 54 w 54"/>
                  <a:gd name="T93" fmla="*/ 5 h 54"/>
                  <a:gd name="T94" fmla="*/ 54 w 54"/>
                  <a:gd name="T95" fmla="*/ 7 h 54"/>
                  <a:gd name="T96" fmla="*/ 54 w 54"/>
                  <a:gd name="T97" fmla="*/ 7 h 54"/>
                  <a:gd name="T98" fmla="*/ 52 w 54"/>
                  <a:gd name="T99" fmla="*/ 9 h 54"/>
                  <a:gd name="T100" fmla="*/ 50 w 54"/>
                  <a:gd name="T101" fmla="*/ 12 h 54"/>
                  <a:gd name="T102" fmla="*/ 50 w 54"/>
                  <a:gd name="T103" fmla="*/ 21 h 54"/>
                  <a:gd name="T104" fmla="*/ 54 w 54"/>
                  <a:gd name="T105" fmla="*/ 28 h 54"/>
                  <a:gd name="T106" fmla="*/ 54 w 54"/>
                  <a:gd name="T107" fmla="*/ 28 h 54"/>
                  <a:gd name="T108" fmla="*/ 54 w 54"/>
                  <a:gd name="T109" fmla="*/ 28 h 54"/>
                  <a:gd name="T110" fmla="*/ 54 w 54"/>
                  <a:gd name="T111" fmla="*/ 31 h 54"/>
                  <a:gd name="T112" fmla="*/ 52 w 54"/>
                  <a:gd name="T113" fmla="*/ 45 h 54"/>
                  <a:gd name="T114" fmla="*/ 50 w 54"/>
                  <a:gd name="T115" fmla="*/ 47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
                  <a:gd name="T175" fmla="*/ 0 h 54"/>
                  <a:gd name="T176" fmla="*/ 54 w 54"/>
                  <a:gd name="T177" fmla="*/ 54 h 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 h="54">
                    <a:moveTo>
                      <a:pt x="50" y="47"/>
                    </a:moveTo>
                    <a:lnTo>
                      <a:pt x="43" y="45"/>
                    </a:lnTo>
                    <a:lnTo>
                      <a:pt x="38" y="47"/>
                    </a:lnTo>
                    <a:lnTo>
                      <a:pt x="35" y="47"/>
                    </a:lnTo>
                    <a:lnTo>
                      <a:pt x="33" y="45"/>
                    </a:lnTo>
                    <a:lnTo>
                      <a:pt x="31" y="45"/>
                    </a:lnTo>
                    <a:lnTo>
                      <a:pt x="31" y="47"/>
                    </a:lnTo>
                    <a:lnTo>
                      <a:pt x="31" y="52"/>
                    </a:lnTo>
                    <a:lnTo>
                      <a:pt x="31" y="54"/>
                    </a:lnTo>
                    <a:lnTo>
                      <a:pt x="26" y="54"/>
                    </a:lnTo>
                    <a:lnTo>
                      <a:pt x="24" y="52"/>
                    </a:lnTo>
                    <a:lnTo>
                      <a:pt x="21" y="52"/>
                    </a:lnTo>
                    <a:lnTo>
                      <a:pt x="14" y="40"/>
                    </a:lnTo>
                    <a:lnTo>
                      <a:pt x="14" y="38"/>
                    </a:lnTo>
                    <a:lnTo>
                      <a:pt x="12" y="38"/>
                    </a:lnTo>
                    <a:lnTo>
                      <a:pt x="12" y="35"/>
                    </a:lnTo>
                    <a:lnTo>
                      <a:pt x="12" y="33"/>
                    </a:lnTo>
                    <a:lnTo>
                      <a:pt x="7" y="33"/>
                    </a:lnTo>
                    <a:lnTo>
                      <a:pt x="7" y="31"/>
                    </a:lnTo>
                    <a:lnTo>
                      <a:pt x="5" y="31"/>
                    </a:lnTo>
                    <a:lnTo>
                      <a:pt x="5" y="28"/>
                    </a:lnTo>
                    <a:lnTo>
                      <a:pt x="0" y="23"/>
                    </a:lnTo>
                    <a:lnTo>
                      <a:pt x="2" y="19"/>
                    </a:lnTo>
                    <a:lnTo>
                      <a:pt x="2" y="14"/>
                    </a:lnTo>
                    <a:lnTo>
                      <a:pt x="7" y="12"/>
                    </a:lnTo>
                    <a:lnTo>
                      <a:pt x="9" y="12"/>
                    </a:lnTo>
                    <a:lnTo>
                      <a:pt x="12" y="9"/>
                    </a:lnTo>
                    <a:lnTo>
                      <a:pt x="12" y="7"/>
                    </a:lnTo>
                    <a:lnTo>
                      <a:pt x="14" y="2"/>
                    </a:lnTo>
                    <a:lnTo>
                      <a:pt x="17" y="2"/>
                    </a:lnTo>
                    <a:lnTo>
                      <a:pt x="17" y="0"/>
                    </a:lnTo>
                    <a:lnTo>
                      <a:pt x="19" y="0"/>
                    </a:lnTo>
                    <a:lnTo>
                      <a:pt x="24" y="2"/>
                    </a:lnTo>
                    <a:lnTo>
                      <a:pt x="40" y="0"/>
                    </a:lnTo>
                    <a:lnTo>
                      <a:pt x="54" y="2"/>
                    </a:lnTo>
                    <a:lnTo>
                      <a:pt x="54" y="5"/>
                    </a:lnTo>
                    <a:lnTo>
                      <a:pt x="54" y="7"/>
                    </a:lnTo>
                    <a:lnTo>
                      <a:pt x="52" y="9"/>
                    </a:lnTo>
                    <a:lnTo>
                      <a:pt x="50" y="12"/>
                    </a:lnTo>
                    <a:lnTo>
                      <a:pt x="50" y="21"/>
                    </a:lnTo>
                    <a:lnTo>
                      <a:pt x="54" y="28"/>
                    </a:lnTo>
                    <a:lnTo>
                      <a:pt x="54" y="31"/>
                    </a:lnTo>
                    <a:lnTo>
                      <a:pt x="52" y="45"/>
                    </a:lnTo>
                    <a:lnTo>
                      <a:pt x="50" y="47"/>
                    </a:lnTo>
                    <a:close/>
                  </a:path>
                </a:pathLst>
              </a:custGeom>
              <a:grpFill/>
              <a:ln w="9525">
                <a:noFill/>
                <a:round/>
                <a:headEnd/>
                <a:tailEnd/>
              </a:ln>
            </p:spPr>
            <p:txBody>
              <a:bodyPr/>
              <a:lstStyle/>
              <a:p>
                <a:pPr>
                  <a:defRPr/>
                </a:pPr>
                <a:endParaRPr lang="en-US" sz="1200" kern="0">
                  <a:solidFill>
                    <a:srgbClr val="0096D6"/>
                  </a:solidFill>
                </a:endParaRPr>
              </a:p>
            </p:txBody>
          </p:sp>
          <p:sp>
            <p:nvSpPr>
              <p:cNvPr id="2361" name="Freeform 1338"/>
              <p:cNvSpPr>
                <a:spLocks/>
              </p:cNvSpPr>
              <p:nvPr/>
            </p:nvSpPr>
            <p:spPr bwMode="auto">
              <a:xfrm>
                <a:off x="2110" y="2527"/>
                <a:ext cx="54" cy="54"/>
              </a:xfrm>
              <a:custGeom>
                <a:avLst/>
                <a:gdLst>
                  <a:gd name="T0" fmla="*/ 50 w 54"/>
                  <a:gd name="T1" fmla="*/ 47 h 54"/>
                  <a:gd name="T2" fmla="*/ 43 w 54"/>
                  <a:gd name="T3" fmla="*/ 45 h 54"/>
                  <a:gd name="T4" fmla="*/ 38 w 54"/>
                  <a:gd name="T5" fmla="*/ 47 h 54"/>
                  <a:gd name="T6" fmla="*/ 35 w 54"/>
                  <a:gd name="T7" fmla="*/ 47 h 54"/>
                  <a:gd name="T8" fmla="*/ 33 w 54"/>
                  <a:gd name="T9" fmla="*/ 45 h 54"/>
                  <a:gd name="T10" fmla="*/ 31 w 54"/>
                  <a:gd name="T11" fmla="*/ 45 h 54"/>
                  <a:gd name="T12" fmla="*/ 31 w 54"/>
                  <a:gd name="T13" fmla="*/ 47 h 54"/>
                  <a:gd name="T14" fmla="*/ 31 w 54"/>
                  <a:gd name="T15" fmla="*/ 52 h 54"/>
                  <a:gd name="T16" fmla="*/ 31 w 54"/>
                  <a:gd name="T17" fmla="*/ 54 h 54"/>
                  <a:gd name="T18" fmla="*/ 26 w 54"/>
                  <a:gd name="T19" fmla="*/ 54 h 54"/>
                  <a:gd name="T20" fmla="*/ 24 w 54"/>
                  <a:gd name="T21" fmla="*/ 52 h 54"/>
                  <a:gd name="T22" fmla="*/ 24 w 54"/>
                  <a:gd name="T23" fmla="*/ 52 h 54"/>
                  <a:gd name="T24" fmla="*/ 21 w 54"/>
                  <a:gd name="T25" fmla="*/ 52 h 54"/>
                  <a:gd name="T26" fmla="*/ 14 w 54"/>
                  <a:gd name="T27" fmla="*/ 40 h 54"/>
                  <a:gd name="T28" fmla="*/ 14 w 54"/>
                  <a:gd name="T29" fmla="*/ 38 h 54"/>
                  <a:gd name="T30" fmla="*/ 12 w 54"/>
                  <a:gd name="T31" fmla="*/ 38 h 54"/>
                  <a:gd name="T32" fmla="*/ 12 w 54"/>
                  <a:gd name="T33" fmla="*/ 35 h 54"/>
                  <a:gd name="T34" fmla="*/ 12 w 54"/>
                  <a:gd name="T35" fmla="*/ 33 h 54"/>
                  <a:gd name="T36" fmla="*/ 7 w 54"/>
                  <a:gd name="T37" fmla="*/ 33 h 54"/>
                  <a:gd name="T38" fmla="*/ 7 w 54"/>
                  <a:gd name="T39" fmla="*/ 33 h 54"/>
                  <a:gd name="T40" fmla="*/ 7 w 54"/>
                  <a:gd name="T41" fmla="*/ 33 h 54"/>
                  <a:gd name="T42" fmla="*/ 7 w 54"/>
                  <a:gd name="T43" fmla="*/ 31 h 54"/>
                  <a:gd name="T44" fmla="*/ 5 w 54"/>
                  <a:gd name="T45" fmla="*/ 31 h 54"/>
                  <a:gd name="T46" fmla="*/ 5 w 54"/>
                  <a:gd name="T47" fmla="*/ 28 h 54"/>
                  <a:gd name="T48" fmla="*/ 0 w 54"/>
                  <a:gd name="T49" fmla="*/ 23 h 54"/>
                  <a:gd name="T50" fmla="*/ 0 w 54"/>
                  <a:gd name="T51" fmla="*/ 23 h 54"/>
                  <a:gd name="T52" fmla="*/ 2 w 54"/>
                  <a:gd name="T53" fmla="*/ 19 h 54"/>
                  <a:gd name="T54" fmla="*/ 2 w 54"/>
                  <a:gd name="T55" fmla="*/ 14 h 54"/>
                  <a:gd name="T56" fmla="*/ 2 w 54"/>
                  <a:gd name="T57" fmla="*/ 14 h 54"/>
                  <a:gd name="T58" fmla="*/ 7 w 54"/>
                  <a:gd name="T59" fmla="*/ 12 h 54"/>
                  <a:gd name="T60" fmla="*/ 9 w 54"/>
                  <a:gd name="T61" fmla="*/ 12 h 54"/>
                  <a:gd name="T62" fmla="*/ 9 w 54"/>
                  <a:gd name="T63" fmla="*/ 12 h 54"/>
                  <a:gd name="T64" fmla="*/ 12 w 54"/>
                  <a:gd name="T65" fmla="*/ 9 h 54"/>
                  <a:gd name="T66" fmla="*/ 12 w 54"/>
                  <a:gd name="T67" fmla="*/ 7 h 54"/>
                  <a:gd name="T68" fmla="*/ 12 w 54"/>
                  <a:gd name="T69" fmla="*/ 7 h 54"/>
                  <a:gd name="T70" fmla="*/ 12 w 54"/>
                  <a:gd name="T71" fmla="*/ 7 h 54"/>
                  <a:gd name="T72" fmla="*/ 12 w 54"/>
                  <a:gd name="T73" fmla="*/ 7 h 54"/>
                  <a:gd name="T74" fmla="*/ 14 w 54"/>
                  <a:gd name="T75" fmla="*/ 2 h 54"/>
                  <a:gd name="T76" fmla="*/ 17 w 54"/>
                  <a:gd name="T77" fmla="*/ 2 h 54"/>
                  <a:gd name="T78" fmla="*/ 17 w 54"/>
                  <a:gd name="T79" fmla="*/ 0 h 54"/>
                  <a:gd name="T80" fmla="*/ 19 w 54"/>
                  <a:gd name="T81" fmla="*/ 0 h 54"/>
                  <a:gd name="T82" fmla="*/ 24 w 54"/>
                  <a:gd name="T83" fmla="*/ 2 h 54"/>
                  <a:gd name="T84" fmla="*/ 40 w 54"/>
                  <a:gd name="T85" fmla="*/ 0 h 54"/>
                  <a:gd name="T86" fmla="*/ 40 w 54"/>
                  <a:gd name="T87" fmla="*/ 0 h 54"/>
                  <a:gd name="T88" fmla="*/ 54 w 54"/>
                  <a:gd name="T89" fmla="*/ 2 h 54"/>
                  <a:gd name="T90" fmla="*/ 54 w 54"/>
                  <a:gd name="T91" fmla="*/ 2 h 54"/>
                  <a:gd name="T92" fmla="*/ 54 w 54"/>
                  <a:gd name="T93" fmla="*/ 5 h 54"/>
                  <a:gd name="T94" fmla="*/ 54 w 54"/>
                  <a:gd name="T95" fmla="*/ 7 h 54"/>
                  <a:gd name="T96" fmla="*/ 54 w 54"/>
                  <a:gd name="T97" fmla="*/ 7 h 54"/>
                  <a:gd name="T98" fmla="*/ 52 w 54"/>
                  <a:gd name="T99" fmla="*/ 9 h 54"/>
                  <a:gd name="T100" fmla="*/ 50 w 54"/>
                  <a:gd name="T101" fmla="*/ 12 h 54"/>
                  <a:gd name="T102" fmla="*/ 50 w 54"/>
                  <a:gd name="T103" fmla="*/ 21 h 54"/>
                  <a:gd name="T104" fmla="*/ 54 w 54"/>
                  <a:gd name="T105" fmla="*/ 28 h 54"/>
                  <a:gd name="T106" fmla="*/ 54 w 54"/>
                  <a:gd name="T107" fmla="*/ 28 h 54"/>
                  <a:gd name="T108" fmla="*/ 54 w 54"/>
                  <a:gd name="T109" fmla="*/ 28 h 54"/>
                  <a:gd name="T110" fmla="*/ 54 w 54"/>
                  <a:gd name="T111" fmla="*/ 31 h 54"/>
                  <a:gd name="T112" fmla="*/ 52 w 54"/>
                  <a:gd name="T113" fmla="*/ 45 h 54"/>
                  <a:gd name="T114" fmla="*/ 50 w 54"/>
                  <a:gd name="T115" fmla="*/ 47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
                  <a:gd name="T175" fmla="*/ 0 h 54"/>
                  <a:gd name="T176" fmla="*/ 54 w 54"/>
                  <a:gd name="T177" fmla="*/ 54 h 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 h="54">
                    <a:moveTo>
                      <a:pt x="50" y="47"/>
                    </a:moveTo>
                    <a:lnTo>
                      <a:pt x="43" y="45"/>
                    </a:lnTo>
                    <a:lnTo>
                      <a:pt x="38" y="47"/>
                    </a:lnTo>
                    <a:lnTo>
                      <a:pt x="35" y="47"/>
                    </a:lnTo>
                    <a:lnTo>
                      <a:pt x="33" y="45"/>
                    </a:lnTo>
                    <a:lnTo>
                      <a:pt x="31" y="45"/>
                    </a:lnTo>
                    <a:lnTo>
                      <a:pt x="31" y="47"/>
                    </a:lnTo>
                    <a:lnTo>
                      <a:pt x="31" y="52"/>
                    </a:lnTo>
                    <a:lnTo>
                      <a:pt x="31" y="54"/>
                    </a:lnTo>
                    <a:lnTo>
                      <a:pt x="26" y="54"/>
                    </a:lnTo>
                    <a:lnTo>
                      <a:pt x="24" y="52"/>
                    </a:lnTo>
                    <a:lnTo>
                      <a:pt x="21" y="52"/>
                    </a:lnTo>
                    <a:lnTo>
                      <a:pt x="14" y="40"/>
                    </a:lnTo>
                    <a:lnTo>
                      <a:pt x="14" y="38"/>
                    </a:lnTo>
                    <a:lnTo>
                      <a:pt x="12" y="38"/>
                    </a:lnTo>
                    <a:lnTo>
                      <a:pt x="12" y="35"/>
                    </a:lnTo>
                    <a:lnTo>
                      <a:pt x="12" y="33"/>
                    </a:lnTo>
                    <a:lnTo>
                      <a:pt x="7" y="33"/>
                    </a:lnTo>
                    <a:lnTo>
                      <a:pt x="7" y="31"/>
                    </a:lnTo>
                    <a:lnTo>
                      <a:pt x="5" y="31"/>
                    </a:lnTo>
                    <a:lnTo>
                      <a:pt x="5" y="28"/>
                    </a:lnTo>
                    <a:lnTo>
                      <a:pt x="0" y="23"/>
                    </a:lnTo>
                    <a:lnTo>
                      <a:pt x="2" y="19"/>
                    </a:lnTo>
                    <a:lnTo>
                      <a:pt x="2" y="14"/>
                    </a:lnTo>
                    <a:lnTo>
                      <a:pt x="7" y="12"/>
                    </a:lnTo>
                    <a:lnTo>
                      <a:pt x="9" y="12"/>
                    </a:lnTo>
                    <a:lnTo>
                      <a:pt x="12" y="9"/>
                    </a:lnTo>
                    <a:lnTo>
                      <a:pt x="12" y="7"/>
                    </a:lnTo>
                    <a:lnTo>
                      <a:pt x="14" y="2"/>
                    </a:lnTo>
                    <a:lnTo>
                      <a:pt x="17" y="2"/>
                    </a:lnTo>
                    <a:lnTo>
                      <a:pt x="17" y="0"/>
                    </a:lnTo>
                    <a:lnTo>
                      <a:pt x="19" y="0"/>
                    </a:lnTo>
                    <a:lnTo>
                      <a:pt x="24" y="2"/>
                    </a:lnTo>
                    <a:lnTo>
                      <a:pt x="40" y="0"/>
                    </a:lnTo>
                    <a:lnTo>
                      <a:pt x="54" y="2"/>
                    </a:lnTo>
                    <a:lnTo>
                      <a:pt x="54" y="5"/>
                    </a:lnTo>
                    <a:lnTo>
                      <a:pt x="54" y="7"/>
                    </a:lnTo>
                    <a:lnTo>
                      <a:pt x="52" y="9"/>
                    </a:lnTo>
                    <a:lnTo>
                      <a:pt x="50" y="12"/>
                    </a:lnTo>
                    <a:lnTo>
                      <a:pt x="50" y="21"/>
                    </a:lnTo>
                    <a:lnTo>
                      <a:pt x="54" y="28"/>
                    </a:lnTo>
                    <a:lnTo>
                      <a:pt x="54" y="31"/>
                    </a:lnTo>
                    <a:lnTo>
                      <a:pt x="52" y="45"/>
                    </a:lnTo>
                    <a:lnTo>
                      <a:pt x="50" y="47"/>
                    </a:lnTo>
                  </a:path>
                </a:pathLst>
              </a:custGeom>
              <a:grpFill/>
              <a:ln w="9525">
                <a:noFill/>
                <a:round/>
                <a:headEnd/>
                <a:tailEnd/>
              </a:ln>
            </p:spPr>
            <p:txBody>
              <a:bodyPr/>
              <a:lstStyle/>
              <a:p>
                <a:pPr>
                  <a:defRPr/>
                </a:pPr>
                <a:endParaRPr lang="en-US" sz="1200" kern="0">
                  <a:solidFill>
                    <a:srgbClr val="0096D6"/>
                  </a:solidFill>
                </a:endParaRPr>
              </a:p>
            </p:txBody>
          </p:sp>
          <p:sp>
            <p:nvSpPr>
              <p:cNvPr id="2362" name="Freeform 1339"/>
              <p:cNvSpPr>
                <a:spLocks/>
              </p:cNvSpPr>
              <p:nvPr/>
            </p:nvSpPr>
            <p:spPr bwMode="auto">
              <a:xfrm>
                <a:off x="3185" y="1705"/>
                <a:ext cx="127" cy="111"/>
              </a:xfrm>
              <a:custGeom>
                <a:avLst/>
                <a:gdLst>
                  <a:gd name="T0" fmla="*/ 2 w 127"/>
                  <a:gd name="T1" fmla="*/ 92 h 111"/>
                  <a:gd name="T2" fmla="*/ 7 w 127"/>
                  <a:gd name="T3" fmla="*/ 83 h 111"/>
                  <a:gd name="T4" fmla="*/ 7 w 127"/>
                  <a:gd name="T5" fmla="*/ 52 h 111"/>
                  <a:gd name="T6" fmla="*/ 16 w 127"/>
                  <a:gd name="T7" fmla="*/ 52 h 111"/>
                  <a:gd name="T8" fmla="*/ 23 w 127"/>
                  <a:gd name="T9" fmla="*/ 52 h 111"/>
                  <a:gd name="T10" fmla="*/ 26 w 127"/>
                  <a:gd name="T11" fmla="*/ 47 h 111"/>
                  <a:gd name="T12" fmla="*/ 30 w 127"/>
                  <a:gd name="T13" fmla="*/ 45 h 111"/>
                  <a:gd name="T14" fmla="*/ 35 w 127"/>
                  <a:gd name="T15" fmla="*/ 47 h 111"/>
                  <a:gd name="T16" fmla="*/ 33 w 127"/>
                  <a:gd name="T17" fmla="*/ 40 h 111"/>
                  <a:gd name="T18" fmla="*/ 38 w 127"/>
                  <a:gd name="T19" fmla="*/ 28 h 111"/>
                  <a:gd name="T20" fmla="*/ 45 w 127"/>
                  <a:gd name="T21" fmla="*/ 26 h 111"/>
                  <a:gd name="T22" fmla="*/ 45 w 127"/>
                  <a:gd name="T23" fmla="*/ 19 h 111"/>
                  <a:gd name="T24" fmla="*/ 47 w 127"/>
                  <a:gd name="T25" fmla="*/ 14 h 111"/>
                  <a:gd name="T26" fmla="*/ 52 w 127"/>
                  <a:gd name="T27" fmla="*/ 12 h 111"/>
                  <a:gd name="T28" fmla="*/ 56 w 127"/>
                  <a:gd name="T29" fmla="*/ 9 h 111"/>
                  <a:gd name="T30" fmla="*/ 61 w 127"/>
                  <a:gd name="T31" fmla="*/ 5 h 111"/>
                  <a:gd name="T32" fmla="*/ 68 w 127"/>
                  <a:gd name="T33" fmla="*/ 2 h 111"/>
                  <a:gd name="T34" fmla="*/ 75 w 127"/>
                  <a:gd name="T35" fmla="*/ 5 h 111"/>
                  <a:gd name="T36" fmla="*/ 85 w 127"/>
                  <a:gd name="T37" fmla="*/ 7 h 111"/>
                  <a:gd name="T38" fmla="*/ 90 w 127"/>
                  <a:gd name="T39" fmla="*/ 9 h 111"/>
                  <a:gd name="T40" fmla="*/ 99 w 127"/>
                  <a:gd name="T41" fmla="*/ 9 h 111"/>
                  <a:gd name="T42" fmla="*/ 104 w 127"/>
                  <a:gd name="T43" fmla="*/ 16 h 111"/>
                  <a:gd name="T44" fmla="*/ 104 w 127"/>
                  <a:gd name="T45" fmla="*/ 21 h 111"/>
                  <a:gd name="T46" fmla="*/ 104 w 127"/>
                  <a:gd name="T47" fmla="*/ 28 h 111"/>
                  <a:gd name="T48" fmla="*/ 106 w 127"/>
                  <a:gd name="T49" fmla="*/ 35 h 111"/>
                  <a:gd name="T50" fmla="*/ 116 w 127"/>
                  <a:gd name="T51" fmla="*/ 49 h 111"/>
                  <a:gd name="T52" fmla="*/ 116 w 127"/>
                  <a:gd name="T53" fmla="*/ 54 h 111"/>
                  <a:gd name="T54" fmla="*/ 125 w 127"/>
                  <a:gd name="T55" fmla="*/ 57 h 111"/>
                  <a:gd name="T56" fmla="*/ 127 w 127"/>
                  <a:gd name="T57" fmla="*/ 59 h 111"/>
                  <a:gd name="T58" fmla="*/ 118 w 127"/>
                  <a:gd name="T59" fmla="*/ 68 h 111"/>
                  <a:gd name="T60" fmla="*/ 111 w 127"/>
                  <a:gd name="T61" fmla="*/ 66 h 111"/>
                  <a:gd name="T62" fmla="*/ 108 w 127"/>
                  <a:gd name="T63" fmla="*/ 71 h 111"/>
                  <a:gd name="T64" fmla="*/ 111 w 127"/>
                  <a:gd name="T65" fmla="*/ 78 h 111"/>
                  <a:gd name="T66" fmla="*/ 113 w 127"/>
                  <a:gd name="T67" fmla="*/ 83 h 111"/>
                  <a:gd name="T68" fmla="*/ 116 w 127"/>
                  <a:gd name="T69" fmla="*/ 92 h 111"/>
                  <a:gd name="T70" fmla="*/ 106 w 127"/>
                  <a:gd name="T71" fmla="*/ 92 h 111"/>
                  <a:gd name="T72" fmla="*/ 99 w 127"/>
                  <a:gd name="T73" fmla="*/ 99 h 111"/>
                  <a:gd name="T74" fmla="*/ 99 w 127"/>
                  <a:gd name="T75" fmla="*/ 108 h 111"/>
                  <a:gd name="T76" fmla="*/ 97 w 127"/>
                  <a:gd name="T77" fmla="*/ 108 h 111"/>
                  <a:gd name="T78" fmla="*/ 85 w 127"/>
                  <a:gd name="T79" fmla="*/ 108 h 111"/>
                  <a:gd name="T80" fmla="*/ 78 w 127"/>
                  <a:gd name="T81" fmla="*/ 104 h 111"/>
                  <a:gd name="T82" fmla="*/ 71 w 127"/>
                  <a:gd name="T83" fmla="*/ 106 h 111"/>
                  <a:gd name="T84" fmla="*/ 66 w 127"/>
                  <a:gd name="T85" fmla="*/ 104 h 111"/>
                  <a:gd name="T86" fmla="*/ 61 w 127"/>
                  <a:gd name="T87" fmla="*/ 106 h 111"/>
                  <a:gd name="T88" fmla="*/ 56 w 127"/>
                  <a:gd name="T89" fmla="*/ 104 h 111"/>
                  <a:gd name="T90" fmla="*/ 52 w 127"/>
                  <a:gd name="T91" fmla="*/ 101 h 111"/>
                  <a:gd name="T92" fmla="*/ 38 w 127"/>
                  <a:gd name="T93" fmla="*/ 97 h 111"/>
                  <a:gd name="T94" fmla="*/ 28 w 127"/>
                  <a:gd name="T95" fmla="*/ 94 h 111"/>
                  <a:gd name="T96" fmla="*/ 14 w 127"/>
                  <a:gd name="T97" fmla="*/ 101 h 111"/>
                  <a:gd name="T98" fmla="*/ 5 w 127"/>
                  <a:gd name="T99" fmla="*/ 101 h 1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1"/>
                  <a:gd name="T152" fmla="*/ 127 w 127"/>
                  <a:gd name="T153" fmla="*/ 111 h 1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1">
                    <a:moveTo>
                      <a:pt x="5" y="104"/>
                    </a:moveTo>
                    <a:lnTo>
                      <a:pt x="5" y="94"/>
                    </a:lnTo>
                    <a:lnTo>
                      <a:pt x="2" y="92"/>
                    </a:lnTo>
                    <a:lnTo>
                      <a:pt x="0" y="87"/>
                    </a:lnTo>
                    <a:lnTo>
                      <a:pt x="2" y="85"/>
                    </a:lnTo>
                    <a:lnTo>
                      <a:pt x="7" y="83"/>
                    </a:lnTo>
                    <a:lnTo>
                      <a:pt x="9" y="80"/>
                    </a:lnTo>
                    <a:lnTo>
                      <a:pt x="5" y="52"/>
                    </a:lnTo>
                    <a:lnTo>
                      <a:pt x="7" y="52"/>
                    </a:lnTo>
                    <a:lnTo>
                      <a:pt x="12" y="52"/>
                    </a:lnTo>
                    <a:lnTo>
                      <a:pt x="16" y="52"/>
                    </a:lnTo>
                    <a:lnTo>
                      <a:pt x="19" y="49"/>
                    </a:lnTo>
                    <a:lnTo>
                      <a:pt x="21" y="52"/>
                    </a:lnTo>
                    <a:lnTo>
                      <a:pt x="23" y="52"/>
                    </a:lnTo>
                    <a:lnTo>
                      <a:pt x="21" y="47"/>
                    </a:lnTo>
                    <a:lnTo>
                      <a:pt x="23" y="47"/>
                    </a:lnTo>
                    <a:lnTo>
                      <a:pt x="26" y="47"/>
                    </a:lnTo>
                    <a:lnTo>
                      <a:pt x="26" y="45"/>
                    </a:lnTo>
                    <a:lnTo>
                      <a:pt x="28" y="45"/>
                    </a:lnTo>
                    <a:lnTo>
                      <a:pt x="30" y="45"/>
                    </a:lnTo>
                    <a:lnTo>
                      <a:pt x="30" y="47"/>
                    </a:lnTo>
                    <a:lnTo>
                      <a:pt x="33" y="47"/>
                    </a:lnTo>
                    <a:lnTo>
                      <a:pt x="35" y="47"/>
                    </a:lnTo>
                    <a:lnTo>
                      <a:pt x="35" y="45"/>
                    </a:lnTo>
                    <a:lnTo>
                      <a:pt x="33" y="42"/>
                    </a:lnTo>
                    <a:lnTo>
                      <a:pt x="33" y="40"/>
                    </a:lnTo>
                    <a:lnTo>
                      <a:pt x="35" y="35"/>
                    </a:lnTo>
                    <a:lnTo>
                      <a:pt x="35" y="28"/>
                    </a:lnTo>
                    <a:lnTo>
                      <a:pt x="38" y="28"/>
                    </a:lnTo>
                    <a:lnTo>
                      <a:pt x="40" y="26"/>
                    </a:lnTo>
                    <a:lnTo>
                      <a:pt x="42" y="23"/>
                    </a:lnTo>
                    <a:lnTo>
                      <a:pt x="45" y="26"/>
                    </a:lnTo>
                    <a:lnTo>
                      <a:pt x="47" y="21"/>
                    </a:lnTo>
                    <a:lnTo>
                      <a:pt x="47" y="19"/>
                    </a:lnTo>
                    <a:lnTo>
                      <a:pt x="45" y="19"/>
                    </a:lnTo>
                    <a:lnTo>
                      <a:pt x="45" y="16"/>
                    </a:lnTo>
                    <a:lnTo>
                      <a:pt x="47" y="14"/>
                    </a:lnTo>
                    <a:lnTo>
                      <a:pt x="47" y="12"/>
                    </a:lnTo>
                    <a:lnTo>
                      <a:pt x="49" y="14"/>
                    </a:lnTo>
                    <a:lnTo>
                      <a:pt x="52" y="12"/>
                    </a:lnTo>
                    <a:lnTo>
                      <a:pt x="52" y="9"/>
                    </a:lnTo>
                    <a:lnTo>
                      <a:pt x="56" y="9"/>
                    </a:lnTo>
                    <a:lnTo>
                      <a:pt x="59" y="9"/>
                    </a:lnTo>
                    <a:lnTo>
                      <a:pt x="61" y="7"/>
                    </a:lnTo>
                    <a:lnTo>
                      <a:pt x="61" y="5"/>
                    </a:lnTo>
                    <a:lnTo>
                      <a:pt x="66" y="0"/>
                    </a:lnTo>
                    <a:lnTo>
                      <a:pt x="68" y="0"/>
                    </a:lnTo>
                    <a:lnTo>
                      <a:pt x="68" y="2"/>
                    </a:lnTo>
                    <a:lnTo>
                      <a:pt x="73" y="2"/>
                    </a:lnTo>
                    <a:lnTo>
                      <a:pt x="75" y="2"/>
                    </a:lnTo>
                    <a:lnTo>
                      <a:pt x="75" y="5"/>
                    </a:lnTo>
                    <a:lnTo>
                      <a:pt x="80" y="5"/>
                    </a:lnTo>
                    <a:lnTo>
                      <a:pt x="82" y="5"/>
                    </a:lnTo>
                    <a:lnTo>
                      <a:pt x="85" y="7"/>
                    </a:lnTo>
                    <a:lnTo>
                      <a:pt x="85" y="12"/>
                    </a:lnTo>
                    <a:lnTo>
                      <a:pt x="87" y="9"/>
                    </a:lnTo>
                    <a:lnTo>
                      <a:pt x="90" y="9"/>
                    </a:lnTo>
                    <a:lnTo>
                      <a:pt x="90" y="7"/>
                    </a:lnTo>
                    <a:lnTo>
                      <a:pt x="97" y="7"/>
                    </a:lnTo>
                    <a:lnTo>
                      <a:pt x="99" y="9"/>
                    </a:lnTo>
                    <a:lnTo>
                      <a:pt x="101" y="14"/>
                    </a:lnTo>
                    <a:lnTo>
                      <a:pt x="104" y="14"/>
                    </a:lnTo>
                    <a:lnTo>
                      <a:pt x="104" y="16"/>
                    </a:lnTo>
                    <a:lnTo>
                      <a:pt x="104" y="19"/>
                    </a:lnTo>
                    <a:lnTo>
                      <a:pt x="104" y="21"/>
                    </a:lnTo>
                    <a:lnTo>
                      <a:pt x="106" y="23"/>
                    </a:lnTo>
                    <a:lnTo>
                      <a:pt x="104" y="28"/>
                    </a:lnTo>
                    <a:lnTo>
                      <a:pt x="101" y="31"/>
                    </a:lnTo>
                    <a:lnTo>
                      <a:pt x="104" y="33"/>
                    </a:lnTo>
                    <a:lnTo>
                      <a:pt x="106" y="35"/>
                    </a:lnTo>
                    <a:lnTo>
                      <a:pt x="111" y="45"/>
                    </a:lnTo>
                    <a:lnTo>
                      <a:pt x="113" y="47"/>
                    </a:lnTo>
                    <a:lnTo>
                      <a:pt x="116" y="49"/>
                    </a:lnTo>
                    <a:lnTo>
                      <a:pt x="116" y="52"/>
                    </a:lnTo>
                    <a:lnTo>
                      <a:pt x="116" y="54"/>
                    </a:lnTo>
                    <a:lnTo>
                      <a:pt x="123" y="54"/>
                    </a:lnTo>
                    <a:lnTo>
                      <a:pt x="123" y="57"/>
                    </a:lnTo>
                    <a:lnTo>
                      <a:pt x="125" y="57"/>
                    </a:lnTo>
                    <a:lnTo>
                      <a:pt x="125" y="59"/>
                    </a:lnTo>
                    <a:lnTo>
                      <a:pt x="127" y="59"/>
                    </a:lnTo>
                    <a:lnTo>
                      <a:pt x="127" y="64"/>
                    </a:lnTo>
                    <a:lnTo>
                      <a:pt x="120" y="68"/>
                    </a:lnTo>
                    <a:lnTo>
                      <a:pt x="118" y="68"/>
                    </a:lnTo>
                    <a:lnTo>
                      <a:pt x="113" y="66"/>
                    </a:lnTo>
                    <a:lnTo>
                      <a:pt x="111" y="66"/>
                    </a:lnTo>
                    <a:lnTo>
                      <a:pt x="111" y="68"/>
                    </a:lnTo>
                    <a:lnTo>
                      <a:pt x="108" y="71"/>
                    </a:lnTo>
                    <a:lnTo>
                      <a:pt x="111" y="73"/>
                    </a:lnTo>
                    <a:lnTo>
                      <a:pt x="111" y="75"/>
                    </a:lnTo>
                    <a:lnTo>
                      <a:pt x="111" y="78"/>
                    </a:lnTo>
                    <a:lnTo>
                      <a:pt x="113" y="80"/>
                    </a:lnTo>
                    <a:lnTo>
                      <a:pt x="111" y="80"/>
                    </a:lnTo>
                    <a:lnTo>
                      <a:pt x="113" y="83"/>
                    </a:lnTo>
                    <a:lnTo>
                      <a:pt x="113" y="85"/>
                    </a:lnTo>
                    <a:lnTo>
                      <a:pt x="116" y="92"/>
                    </a:lnTo>
                    <a:lnTo>
                      <a:pt x="111" y="92"/>
                    </a:lnTo>
                    <a:lnTo>
                      <a:pt x="108" y="92"/>
                    </a:lnTo>
                    <a:lnTo>
                      <a:pt x="106" y="92"/>
                    </a:lnTo>
                    <a:lnTo>
                      <a:pt x="104" y="94"/>
                    </a:lnTo>
                    <a:lnTo>
                      <a:pt x="101" y="97"/>
                    </a:lnTo>
                    <a:lnTo>
                      <a:pt x="99" y="99"/>
                    </a:lnTo>
                    <a:lnTo>
                      <a:pt x="99" y="101"/>
                    </a:lnTo>
                    <a:lnTo>
                      <a:pt x="99" y="104"/>
                    </a:lnTo>
                    <a:lnTo>
                      <a:pt x="99" y="108"/>
                    </a:lnTo>
                    <a:lnTo>
                      <a:pt x="97" y="111"/>
                    </a:lnTo>
                    <a:lnTo>
                      <a:pt x="97" y="108"/>
                    </a:lnTo>
                    <a:lnTo>
                      <a:pt x="94" y="108"/>
                    </a:lnTo>
                    <a:lnTo>
                      <a:pt x="85" y="108"/>
                    </a:lnTo>
                    <a:lnTo>
                      <a:pt x="82" y="108"/>
                    </a:lnTo>
                    <a:lnTo>
                      <a:pt x="82" y="106"/>
                    </a:lnTo>
                    <a:lnTo>
                      <a:pt x="78" y="104"/>
                    </a:lnTo>
                    <a:lnTo>
                      <a:pt x="75" y="108"/>
                    </a:lnTo>
                    <a:lnTo>
                      <a:pt x="73" y="106"/>
                    </a:lnTo>
                    <a:lnTo>
                      <a:pt x="71" y="106"/>
                    </a:lnTo>
                    <a:lnTo>
                      <a:pt x="68" y="106"/>
                    </a:lnTo>
                    <a:lnTo>
                      <a:pt x="66" y="104"/>
                    </a:lnTo>
                    <a:lnTo>
                      <a:pt x="66" y="106"/>
                    </a:lnTo>
                    <a:lnTo>
                      <a:pt x="64" y="106"/>
                    </a:lnTo>
                    <a:lnTo>
                      <a:pt x="61" y="106"/>
                    </a:lnTo>
                    <a:lnTo>
                      <a:pt x="59" y="108"/>
                    </a:lnTo>
                    <a:lnTo>
                      <a:pt x="59" y="106"/>
                    </a:lnTo>
                    <a:lnTo>
                      <a:pt x="56" y="104"/>
                    </a:lnTo>
                    <a:lnTo>
                      <a:pt x="54" y="104"/>
                    </a:lnTo>
                    <a:lnTo>
                      <a:pt x="52" y="104"/>
                    </a:lnTo>
                    <a:lnTo>
                      <a:pt x="52" y="101"/>
                    </a:lnTo>
                    <a:lnTo>
                      <a:pt x="47" y="99"/>
                    </a:lnTo>
                    <a:lnTo>
                      <a:pt x="45" y="99"/>
                    </a:lnTo>
                    <a:lnTo>
                      <a:pt x="38" y="97"/>
                    </a:lnTo>
                    <a:lnTo>
                      <a:pt x="35" y="97"/>
                    </a:lnTo>
                    <a:lnTo>
                      <a:pt x="28" y="97"/>
                    </a:lnTo>
                    <a:lnTo>
                      <a:pt x="28" y="94"/>
                    </a:lnTo>
                    <a:lnTo>
                      <a:pt x="16" y="97"/>
                    </a:lnTo>
                    <a:lnTo>
                      <a:pt x="14" y="99"/>
                    </a:lnTo>
                    <a:lnTo>
                      <a:pt x="14" y="101"/>
                    </a:lnTo>
                    <a:lnTo>
                      <a:pt x="9" y="101"/>
                    </a:lnTo>
                    <a:lnTo>
                      <a:pt x="7" y="101"/>
                    </a:lnTo>
                    <a:lnTo>
                      <a:pt x="5" y="101"/>
                    </a:lnTo>
                    <a:lnTo>
                      <a:pt x="5" y="104"/>
                    </a:lnTo>
                    <a:close/>
                  </a:path>
                </a:pathLst>
              </a:custGeom>
              <a:grpFill/>
              <a:ln w="9525">
                <a:noFill/>
                <a:round/>
                <a:headEnd/>
                <a:tailEnd/>
              </a:ln>
            </p:spPr>
            <p:txBody>
              <a:bodyPr/>
              <a:lstStyle/>
              <a:p>
                <a:pPr>
                  <a:defRPr/>
                </a:pPr>
                <a:endParaRPr lang="en-US" sz="1200" kern="0">
                  <a:solidFill>
                    <a:srgbClr val="0096D6"/>
                  </a:solidFill>
                </a:endParaRPr>
              </a:p>
            </p:txBody>
          </p:sp>
          <p:sp>
            <p:nvSpPr>
              <p:cNvPr id="2363" name="Freeform 1340"/>
              <p:cNvSpPr>
                <a:spLocks/>
              </p:cNvSpPr>
              <p:nvPr/>
            </p:nvSpPr>
            <p:spPr bwMode="auto">
              <a:xfrm>
                <a:off x="3185" y="1705"/>
                <a:ext cx="127" cy="111"/>
              </a:xfrm>
              <a:custGeom>
                <a:avLst/>
                <a:gdLst>
                  <a:gd name="T0" fmla="*/ 2 w 127"/>
                  <a:gd name="T1" fmla="*/ 92 h 111"/>
                  <a:gd name="T2" fmla="*/ 7 w 127"/>
                  <a:gd name="T3" fmla="*/ 83 h 111"/>
                  <a:gd name="T4" fmla="*/ 7 w 127"/>
                  <a:gd name="T5" fmla="*/ 52 h 111"/>
                  <a:gd name="T6" fmla="*/ 16 w 127"/>
                  <a:gd name="T7" fmla="*/ 52 h 111"/>
                  <a:gd name="T8" fmla="*/ 23 w 127"/>
                  <a:gd name="T9" fmla="*/ 52 h 111"/>
                  <a:gd name="T10" fmla="*/ 26 w 127"/>
                  <a:gd name="T11" fmla="*/ 47 h 111"/>
                  <a:gd name="T12" fmla="*/ 30 w 127"/>
                  <a:gd name="T13" fmla="*/ 45 h 111"/>
                  <a:gd name="T14" fmla="*/ 35 w 127"/>
                  <a:gd name="T15" fmla="*/ 47 h 111"/>
                  <a:gd name="T16" fmla="*/ 33 w 127"/>
                  <a:gd name="T17" fmla="*/ 40 h 111"/>
                  <a:gd name="T18" fmla="*/ 38 w 127"/>
                  <a:gd name="T19" fmla="*/ 28 h 111"/>
                  <a:gd name="T20" fmla="*/ 45 w 127"/>
                  <a:gd name="T21" fmla="*/ 26 h 111"/>
                  <a:gd name="T22" fmla="*/ 45 w 127"/>
                  <a:gd name="T23" fmla="*/ 19 h 111"/>
                  <a:gd name="T24" fmla="*/ 47 w 127"/>
                  <a:gd name="T25" fmla="*/ 14 h 111"/>
                  <a:gd name="T26" fmla="*/ 52 w 127"/>
                  <a:gd name="T27" fmla="*/ 12 h 111"/>
                  <a:gd name="T28" fmla="*/ 56 w 127"/>
                  <a:gd name="T29" fmla="*/ 9 h 111"/>
                  <a:gd name="T30" fmla="*/ 61 w 127"/>
                  <a:gd name="T31" fmla="*/ 5 h 111"/>
                  <a:gd name="T32" fmla="*/ 68 w 127"/>
                  <a:gd name="T33" fmla="*/ 2 h 111"/>
                  <a:gd name="T34" fmla="*/ 75 w 127"/>
                  <a:gd name="T35" fmla="*/ 5 h 111"/>
                  <a:gd name="T36" fmla="*/ 85 w 127"/>
                  <a:gd name="T37" fmla="*/ 7 h 111"/>
                  <a:gd name="T38" fmla="*/ 90 w 127"/>
                  <a:gd name="T39" fmla="*/ 9 h 111"/>
                  <a:gd name="T40" fmla="*/ 99 w 127"/>
                  <a:gd name="T41" fmla="*/ 9 h 111"/>
                  <a:gd name="T42" fmla="*/ 104 w 127"/>
                  <a:gd name="T43" fmla="*/ 16 h 111"/>
                  <a:gd name="T44" fmla="*/ 104 w 127"/>
                  <a:gd name="T45" fmla="*/ 21 h 111"/>
                  <a:gd name="T46" fmla="*/ 104 w 127"/>
                  <a:gd name="T47" fmla="*/ 28 h 111"/>
                  <a:gd name="T48" fmla="*/ 106 w 127"/>
                  <a:gd name="T49" fmla="*/ 35 h 111"/>
                  <a:gd name="T50" fmla="*/ 116 w 127"/>
                  <a:gd name="T51" fmla="*/ 49 h 111"/>
                  <a:gd name="T52" fmla="*/ 116 w 127"/>
                  <a:gd name="T53" fmla="*/ 54 h 111"/>
                  <a:gd name="T54" fmla="*/ 125 w 127"/>
                  <a:gd name="T55" fmla="*/ 57 h 111"/>
                  <a:gd name="T56" fmla="*/ 127 w 127"/>
                  <a:gd name="T57" fmla="*/ 59 h 111"/>
                  <a:gd name="T58" fmla="*/ 118 w 127"/>
                  <a:gd name="T59" fmla="*/ 68 h 111"/>
                  <a:gd name="T60" fmla="*/ 111 w 127"/>
                  <a:gd name="T61" fmla="*/ 66 h 111"/>
                  <a:gd name="T62" fmla="*/ 108 w 127"/>
                  <a:gd name="T63" fmla="*/ 71 h 111"/>
                  <a:gd name="T64" fmla="*/ 111 w 127"/>
                  <a:gd name="T65" fmla="*/ 78 h 111"/>
                  <a:gd name="T66" fmla="*/ 113 w 127"/>
                  <a:gd name="T67" fmla="*/ 83 h 111"/>
                  <a:gd name="T68" fmla="*/ 116 w 127"/>
                  <a:gd name="T69" fmla="*/ 92 h 111"/>
                  <a:gd name="T70" fmla="*/ 106 w 127"/>
                  <a:gd name="T71" fmla="*/ 92 h 111"/>
                  <a:gd name="T72" fmla="*/ 99 w 127"/>
                  <a:gd name="T73" fmla="*/ 99 h 111"/>
                  <a:gd name="T74" fmla="*/ 99 w 127"/>
                  <a:gd name="T75" fmla="*/ 108 h 111"/>
                  <a:gd name="T76" fmla="*/ 97 w 127"/>
                  <a:gd name="T77" fmla="*/ 108 h 111"/>
                  <a:gd name="T78" fmla="*/ 85 w 127"/>
                  <a:gd name="T79" fmla="*/ 108 h 111"/>
                  <a:gd name="T80" fmla="*/ 78 w 127"/>
                  <a:gd name="T81" fmla="*/ 104 h 111"/>
                  <a:gd name="T82" fmla="*/ 71 w 127"/>
                  <a:gd name="T83" fmla="*/ 106 h 111"/>
                  <a:gd name="T84" fmla="*/ 66 w 127"/>
                  <a:gd name="T85" fmla="*/ 104 h 111"/>
                  <a:gd name="T86" fmla="*/ 61 w 127"/>
                  <a:gd name="T87" fmla="*/ 106 h 111"/>
                  <a:gd name="T88" fmla="*/ 56 w 127"/>
                  <a:gd name="T89" fmla="*/ 104 h 111"/>
                  <a:gd name="T90" fmla="*/ 52 w 127"/>
                  <a:gd name="T91" fmla="*/ 101 h 111"/>
                  <a:gd name="T92" fmla="*/ 38 w 127"/>
                  <a:gd name="T93" fmla="*/ 97 h 111"/>
                  <a:gd name="T94" fmla="*/ 28 w 127"/>
                  <a:gd name="T95" fmla="*/ 94 h 111"/>
                  <a:gd name="T96" fmla="*/ 14 w 127"/>
                  <a:gd name="T97" fmla="*/ 101 h 111"/>
                  <a:gd name="T98" fmla="*/ 5 w 127"/>
                  <a:gd name="T99" fmla="*/ 101 h 1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1"/>
                  <a:gd name="T152" fmla="*/ 127 w 127"/>
                  <a:gd name="T153" fmla="*/ 111 h 1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1">
                    <a:moveTo>
                      <a:pt x="5" y="104"/>
                    </a:moveTo>
                    <a:lnTo>
                      <a:pt x="5" y="94"/>
                    </a:lnTo>
                    <a:lnTo>
                      <a:pt x="2" y="92"/>
                    </a:lnTo>
                    <a:lnTo>
                      <a:pt x="0" y="87"/>
                    </a:lnTo>
                    <a:lnTo>
                      <a:pt x="2" y="85"/>
                    </a:lnTo>
                    <a:lnTo>
                      <a:pt x="7" y="83"/>
                    </a:lnTo>
                    <a:lnTo>
                      <a:pt x="9" y="80"/>
                    </a:lnTo>
                    <a:lnTo>
                      <a:pt x="5" y="52"/>
                    </a:lnTo>
                    <a:lnTo>
                      <a:pt x="7" y="52"/>
                    </a:lnTo>
                    <a:lnTo>
                      <a:pt x="12" y="52"/>
                    </a:lnTo>
                    <a:lnTo>
                      <a:pt x="16" y="52"/>
                    </a:lnTo>
                    <a:lnTo>
                      <a:pt x="19" y="49"/>
                    </a:lnTo>
                    <a:lnTo>
                      <a:pt x="21" y="52"/>
                    </a:lnTo>
                    <a:lnTo>
                      <a:pt x="23" y="52"/>
                    </a:lnTo>
                    <a:lnTo>
                      <a:pt x="21" y="47"/>
                    </a:lnTo>
                    <a:lnTo>
                      <a:pt x="23" y="47"/>
                    </a:lnTo>
                    <a:lnTo>
                      <a:pt x="26" y="47"/>
                    </a:lnTo>
                    <a:lnTo>
                      <a:pt x="26" y="45"/>
                    </a:lnTo>
                    <a:lnTo>
                      <a:pt x="28" y="45"/>
                    </a:lnTo>
                    <a:lnTo>
                      <a:pt x="30" y="45"/>
                    </a:lnTo>
                    <a:lnTo>
                      <a:pt x="30" y="47"/>
                    </a:lnTo>
                    <a:lnTo>
                      <a:pt x="33" y="47"/>
                    </a:lnTo>
                    <a:lnTo>
                      <a:pt x="35" y="47"/>
                    </a:lnTo>
                    <a:lnTo>
                      <a:pt x="35" y="45"/>
                    </a:lnTo>
                    <a:lnTo>
                      <a:pt x="33" y="42"/>
                    </a:lnTo>
                    <a:lnTo>
                      <a:pt x="33" y="40"/>
                    </a:lnTo>
                    <a:lnTo>
                      <a:pt x="35" y="35"/>
                    </a:lnTo>
                    <a:lnTo>
                      <a:pt x="35" y="28"/>
                    </a:lnTo>
                    <a:lnTo>
                      <a:pt x="38" y="28"/>
                    </a:lnTo>
                    <a:lnTo>
                      <a:pt x="40" y="26"/>
                    </a:lnTo>
                    <a:lnTo>
                      <a:pt x="42" y="23"/>
                    </a:lnTo>
                    <a:lnTo>
                      <a:pt x="45" y="26"/>
                    </a:lnTo>
                    <a:lnTo>
                      <a:pt x="47" y="21"/>
                    </a:lnTo>
                    <a:lnTo>
                      <a:pt x="47" y="19"/>
                    </a:lnTo>
                    <a:lnTo>
                      <a:pt x="45" y="19"/>
                    </a:lnTo>
                    <a:lnTo>
                      <a:pt x="45" y="16"/>
                    </a:lnTo>
                    <a:lnTo>
                      <a:pt x="47" y="14"/>
                    </a:lnTo>
                    <a:lnTo>
                      <a:pt x="47" y="12"/>
                    </a:lnTo>
                    <a:lnTo>
                      <a:pt x="49" y="14"/>
                    </a:lnTo>
                    <a:lnTo>
                      <a:pt x="52" y="12"/>
                    </a:lnTo>
                    <a:lnTo>
                      <a:pt x="52" y="9"/>
                    </a:lnTo>
                    <a:lnTo>
                      <a:pt x="56" y="9"/>
                    </a:lnTo>
                    <a:lnTo>
                      <a:pt x="59" y="9"/>
                    </a:lnTo>
                    <a:lnTo>
                      <a:pt x="61" y="7"/>
                    </a:lnTo>
                    <a:lnTo>
                      <a:pt x="61" y="5"/>
                    </a:lnTo>
                    <a:lnTo>
                      <a:pt x="66" y="0"/>
                    </a:lnTo>
                    <a:lnTo>
                      <a:pt x="68" y="0"/>
                    </a:lnTo>
                    <a:lnTo>
                      <a:pt x="68" y="2"/>
                    </a:lnTo>
                    <a:lnTo>
                      <a:pt x="73" y="2"/>
                    </a:lnTo>
                    <a:lnTo>
                      <a:pt x="75" y="2"/>
                    </a:lnTo>
                    <a:lnTo>
                      <a:pt x="75" y="5"/>
                    </a:lnTo>
                    <a:lnTo>
                      <a:pt x="80" y="5"/>
                    </a:lnTo>
                    <a:lnTo>
                      <a:pt x="82" y="5"/>
                    </a:lnTo>
                    <a:lnTo>
                      <a:pt x="85" y="7"/>
                    </a:lnTo>
                    <a:lnTo>
                      <a:pt x="85" y="12"/>
                    </a:lnTo>
                    <a:lnTo>
                      <a:pt x="87" y="9"/>
                    </a:lnTo>
                    <a:lnTo>
                      <a:pt x="90" y="9"/>
                    </a:lnTo>
                    <a:lnTo>
                      <a:pt x="90" y="7"/>
                    </a:lnTo>
                    <a:lnTo>
                      <a:pt x="97" y="7"/>
                    </a:lnTo>
                    <a:lnTo>
                      <a:pt x="99" y="9"/>
                    </a:lnTo>
                    <a:lnTo>
                      <a:pt x="101" y="14"/>
                    </a:lnTo>
                    <a:lnTo>
                      <a:pt x="104" y="14"/>
                    </a:lnTo>
                    <a:lnTo>
                      <a:pt x="104" y="16"/>
                    </a:lnTo>
                    <a:lnTo>
                      <a:pt x="104" y="19"/>
                    </a:lnTo>
                    <a:lnTo>
                      <a:pt x="104" y="21"/>
                    </a:lnTo>
                    <a:lnTo>
                      <a:pt x="106" y="23"/>
                    </a:lnTo>
                    <a:lnTo>
                      <a:pt x="104" y="28"/>
                    </a:lnTo>
                    <a:lnTo>
                      <a:pt x="101" y="31"/>
                    </a:lnTo>
                    <a:lnTo>
                      <a:pt x="104" y="33"/>
                    </a:lnTo>
                    <a:lnTo>
                      <a:pt x="106" y="35"/>
                    </a:lnTo>
                    <a:lnTo>
                      <a:pt x="111" y="45"/>
                    </a:lnTo>
                    <a:lnTo>
                      <a:pt x="113" y="47"/>
                    </a:lnTo>
                    <a:lnTo>
                      <a:pt x="116" y="49"/>
                    </a:lnTo>
                    <a:lnTo>
                      <a:pt x="116" y="52"/>
                    </a:lnTo>
                    <a:lnTo>
                      <a:pt x="116" y="54"/>
                    </a:lnTo>
                    <a:lnTo>
                      <a:pt x="123" y="54"/>
                    </a:lnTo>
                    <a:lnTo>
                      <a:pt x="123" y="57"/>
                    </a:lnTo>
                    <a:lnTo>
                      <a:pt x="125" y="57"/>
                    </a:lnTo>
                    <a:lnTo>
                      <a:pt x="125" y="59"/>
                    </a:lnTo>
                    <a:lnTo>
                      <a:pt x="127" y="59"/>
                    </a:lnTo>
                    <a:lnTo>
                      <a:pt x="127" y="64"/>
                    </a:lnTo>
                    <a:lnTo>
                      <a:pt x="120" y="68"/>
                    </a:lnTo>
                    <a:lnTo>
                      <a:pt x="118" y="68"/>
                    </a:lnTo>
                    <a:lnTo>
                      <a:pt x="113" y="66"/>
                    </a:lnTo>
                    <a:lnTo>
                      <a:pt x="111" y="66"/>
                    </a:lnTo>
                    <a:lnTo>
                      <a:pt x="111" y="68"/>
                    </a:lnTo>
                    <a:lnTo>
                      <a:pt x="108" y="71"/>
                    </a:lnTo>
                    <a:lnTo>
                      <a:pt x="111" y="73"/>
                    </a:lnTo>
                    <a:lnTo>
                      <a:pt x="111" y="75"/>
                    </a:lnTo>
                    <a:lnTo>
                      <a:pt x="111" y="78"/>
                    </a:lnTo>
                    <a:lnTo>
                      <a:pt x="113" y="80"/>
                    </a:lnTo>
                    <a:lnTo>
                      <a:pt x="111" y="80"/>
                    </a:lnTo>
                    <a:lnTo>
                      <a:pt x="113" y="83"/>
                    </a:lnTo>
                    <a:lnTo>
                      <a:pt x="113" y="85"/>
                    </a:lnTo>
                    <a:lnTo>
                      <a:pt x="116" y="92"/>
                    </a:lnTo>
                    <a:lnTo>
                      <a:pt x="111" y="92"/>
                    </a:lnTo>
                    <a:lnTo>
                      <a:pt x="108" y="92"/>
                    </a:lnTo>
                    <a:lnTo>
                      <a:pt x="106" y="92"/>
                    </a:lnTo>
                    <a:lnTo>
                      <a:pt x="104" y="94"/>
                    </a:lnTo>
                    <a:lnTo>
                      <a:pt x="101" y="97"/>
                    </a:lnTo>
                    <a:lnTo>
                      <a:pt x="99" y="99"/>
                    </a:lnTo>
                    <a:lnTo>
                      <a:pt x="99" y="101"/>
                    </a:lnTo>
                    <a:lnTo>
                      <a:pt x="99" y="104"/>
                    </a:lnTo>
                    <a:lnTo>
                      <a:pt x="99" y="108"/>
                    </a:lnTo>
                    <a:lnTo>
                      <a:pt x="97" y="111"/>
                    </a:lnTo>
                    <a:lnTo>
                      <a:pt x="97" y="108"/>
                    </a:lnTo>
                    <a:lnTo>
                      <a:pt x="94" y="108"/>
                    </a:lnTo>
                    <a:lnTo>
                      <a:pt x="85" y="108"/>
                    </a:lnTo>
                    <a:lnTo>
                      <a:pt x="82" y="108"/>
                    </a:lnTo>
                    <a:lnTo>
                      <a:pt x="82" y="106"/>
                    </a:lnTo>
                    <a:lnTo>
                      <a:pt x="78" y="104"/>
                    </a:lnTo>
                    <a:lnTo>
                      <a:pt x="75" y="108"/>
                    </a:lnTo>
                    <a:lnTo>
                      <a:pt x="73" y="106"/>
                    </a:lnTo>
                    <a:lnTo>
                      <a:pt x="71" y="106"/>
                    </a:lnTo>
                    <a:lnTo>
                      <a:pt x="68" y="106"/>
                    </a:lnTo>
                    <a:lnTo>
                      <a:pt x="66" y="104"/>
                    </a:lnTo>
                    <a:lnTo>
                      <a:pt x="66" y="106"/>
                    </a:lnTo>
                    <a:lnTo>
                      <a:pt x="64" y="106"/>
                    </a:lnTo>
                    <a:lnTo>
                      <a:pt x="61" y="106"/>
                    </a:lnTo>
                    <a:lnTo>
                      <a:pt x="59" y="108"/>
                    </a:lnTo>
                    <a:lnTo>
                      <a:pt x="59" y="106"/>
                    </a:lnTo>
                    <a:lnTo>
                      <a:pt x="56" y="104"/>
                    </a:lnTo>
                    <a:lnTo>
                      <a:pt x="54" y="104"/>
                    </a:lnTo>
                    <a:lnTo>
                      <a:pt x="52" y="104"/>
                    </a:lnTo>
                    <a:lnTo>
                      <a:pt x="52" y="101"/>
                    </a:lnTo>
                    <a:lnTo>
                      <a:pt x="47" y="99"/>
                    </a:lnTo>
                    <a:lnTo>
                      <a:pt x="45" y="99"/>
                    </a:lnTo>
                    <a:lnTo>
                      <a:pt x="38" y="97"/>
                    </a:lnTo>
                    <a:lnTo>
                      <a:pt x="35" y="97"/>
                    </a:lnTo>
                    <a:lnTo>
                      <a:pt x="28" y="97"/>
                    </a:lnTo>
                    <a:lnTo>
                      <a:pt x="28" y="94"/>
                    </a:lnTo>
                    <a:lnTo>
                      <a:pt x="16" y="97"/>
                    </a:lnTo>
                    <a:lnTo>
                      <a:pt x="14" y="99"/>
                    </a:lnTo>
                    <a:lnTo>
                      <a:pt x="14" y="101"/>
                    </a:lnTo>
                    <a:lnTo>
                      <a:pt x="9" y="101"/>
                    </a:lnTo>
                    <a:lnTo>
                      <a:pt x="7" y="101"/>
                    </a:lnTo>
                    <a:lnTo>
                      <a:pt x="5" y="101"/>
                    </a:lnTo>
                    <a:lnTo>
                      <a:pt x="5" y="104"/>
                    </a:lnTo>
                  </a:path>
                </a:pathLst>
              </a:custGeom>
              <a:grpFill/>
              <a:ln w="9525">
                <a:noFill/>
                <a:round/>
                <a:headEnd/>
                <a:tailEnd/>
              </a:ln>
            </p:spPr>
            <p:txBody>
              <a:bodyPr/>
              <a:lstStyle/>
              <a:p>
                <a:pPr>
                  <a:defRPr/>
                </a:pPr>
                <a:endParaRPr lang="en-US" sz="1200" kern="0">
                  <a:solidFill>
                    <a:srgbClr val="0096D6"/>
                  </a:solidFill>
                </a:endParaRPr>
              </a:p>
            </p:txBody>
          </p:sp>
          <p:sp>
            <p:nvSpPr>
              <p:cNvPr id="2364" name="Freeform 1341"/>
              <p:cNvSpPr>
                <a:spLocks/>
              </p:cNvSpPr>
              <p:nvPr/>
            </p:nvSpPr>
            <p:spPr bwMode="auto">
              <a:xfrm>
                <a:off x="3102" y="1851"/>
                <a:ext cx="73" cy="36"/>
              </a:xfrm>
              <a:custGeom>
                <a:avLst/>
                <a:gdLst>
                  <a:gd name="T0" fmla="*/ 69 w 73"/>
                  <a:gd name="T1" fmla="*/ 24 h 36"/>
                  <a:gd name="T2" fmla="*/ 66 w 73"/>
                  <a:gd name="T3" fmla="*/ 24 h 36"/>
                  <a:gd name="T4" fmla="*/ 62 w 73"/>
                  <a:gd name="T5" fmla="*/ 22 h 36"/>
                  <a:gd name="T6" fmla="*/ 57 w 73"/>
                  <a:gd name="T7" fmla="*/ 19 h 36"/>
                  <a:gd name="T8" fmla="*/ 54 w 73"/>
                  <a:gd name="T9" fmla="*/ 22 h 36"/>
                  <a:gd name="T10" fmla="*/ 52 w 73"/>
                  <a:gd name="T11" fmla="*/ 22 h 36"/>
                  <a:gd name="T12" fmla="*/ 47 w 73"/>
                  <a:gd name="T13" fmla="*/ 24 h 36"/>
                  <a:gd name="T14" fmla="*/ 45 w 73"/>
                  <a:gd name="T15" fmla="*/ 26 h 36"/>
                  <a:gd name="T16" fmla="*/ 40 w 73"/>
                  <a:gd name="T17" fmla="*/ 29 h 36"/>
                  <a:gd name="T18" fmla="*/ 36 w 73"/>
                  <a:gd name="T19" fmla="*/ 26 h 36"/>
                  <a:gd name="T20" fmla="*/ 24 w 73"/>
                  <a:gd name="T21" fmla="*/ 31 h 36"/>
                  <a:gd name="T22" fmla="*/ 21 w 73"/>
                  <a:gd name="T23" fmla="*/ 36 h 36"/>
                  <a:gd name="T24" fmla="*/ 12 w 73"/>
                  <a:gd name="T25" fmla="*/ 36 h 36"/>
                  <a:gd name="T26" fmla="*/ 2 w 73"/>
                  <a:gd name="T27" fmla="*/ 31 h 36"/>
                  <a:gd name="T28" fmla="*/ 0 w 73"/>
                  <a:gd name="T29" fmla="*/ 22 h 36"/>
                  <a:gd name="T30" fmla="*/ 2 w 73"/>
                  <a:gd name="T31" fmla="*/ 17 h 36"/>
                  <a:gd name="T32" fmla="*/ 5 w 73"/>
                  <a:gd name="T33" fmla="*/ 17 h 36"/>
                  <a:gd name="T34" fmla="*/ 5 w 73"/>
                  <a:gd name="T35" fmla="*/ 17 h 36"/>
                  <a:gd name="T36" fmla="*/ 10 w 73"/>
                  <a:gd name="T37" fmla="*/ 17 h 36"/>
                  <a:gd name="T38" fmla="*/ 12 w 73"/>
                  <a:gd name="T39" fmla="*/ 14 h 36"/>
                  <a:gd name="T40" fmla="*/ 12 w 73"/>
                  <a:gd name="T41" fmla="*/ 12 h 36"/>
                  <a:gd name="T42" fmla="*/ 14 w 73"/>
                  <a:gd name="T43" fmla="*/ 12 h 36"/>
                  <a:gd name="T44" fmla="*/ 17 w 73"/>
                  <a:gd name="T45" fmla="*/ 10 h 36"/>
                  <a:gd name="T46" fmla="*/ 17 w 73"/>
                  <a:gd name="T47" fmla="*/ 7 h 36"/>
                  <a:gd name="T48" fmla="*/ 17 w 73"/>
                  <a:gd name="T49" fmla="*/ 5 h 36"/>
                  <a:gd name="T50" fmla="*/ 19 w 73"/>
                  <a:gd name="T51" fmla="*/ 5 h 36"/>
                  <a:gd name="T52" fmla="*/ 21 w 73"/>
                  <a:gd name="T53" fmla="*/ 3 h 36"/>
                  <a:gd name="T54" fmla="*/ 24 w 73"/>
                  <a:gd name="T55" fmla="*/ 3 h 36"/>
                  <a:gd name="T56" fmla="*/ 26 w 73"/>
                  <a:gd name="T57" fmla="*/ 0 h 36"/>
                  <a:gd name="T58" fmla="*/ 28 w 73"/>
                  <a:gd name="T59" fmla="*/ 3 h 36"/>
                  <a:gd name="T60" fmla="*/ 33 w 73"/>
                  <a:gd name="T61" fmla="*/ 0 h 36"/>
                  <a:gd name="T62" fmla="*/ 40 w 73"/>
                  <a:gd name="T63" fmla="*/ 7 h 36"/>
                  <a:gd name="T64" fmla="*/ 40 w 73"/>
                  <a:gd name="T65" fmla="*/ 7 h 36"/>
                  <a:gd name="T66" fmla="*/ 45 w 73"/>
                  <a:gd name="T67" fmla="*/ 5 h 36"/>
                  <a:gd name="T68" fmla="*/ 45 w 73"/>
                  <a:gd name="T69" fmla="*/ 3 h 36"/>
                  <a:gd name="T70" fmla="*/ 50 w 73"/>
                  <a:gd name="T71" fmla="*/ 3 h 36"/>
                  <a:gd name="T72" fmla="*/ 52 w 73"/>
                  <a:gd name="T73" fmla="*/ 5 h 36"/>
                  <a:gd name="T74" fmla="*/ 57 w 73"/>
                  <a:gd name="T75" fmla="*/ 3 h 36"/>
                  <a:gd name="T76" fmla="*/ 64 w 73"/>
                  <a:gd name="T77" fmla="*/ 3 h 36"/>
                  <a:gd name="T78" fmla="*/ 71 w 73"/>
                  <a:gd name="T79" fmla="*/ 7 h 36"/>
                  <a:gd name="T80" fmla="*/ 73 w 73"/>
                  <a:gd name="T81" fmla="*/ 10 h 36"/>
                  <a:gd name="T82" fmla="*/ 69 w 73"/>
                  <a:gd name="T83" fmla="*/ 2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36"/>
                  <a:gd name="T128" fmla="*/ 73 w 73"/>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36">
                    <a:moveTo>
                      <a:pt x="69" y="24"/>
                    </a:moveTo>
                    <a:lnTo>
                      <a:pt x="66" y="24"/>
                    </a:lnTo>
                    <a:lnTo>
                      <a:pt x="62" y="22"/>
                    </a:lnTo>
                    <a:lnTo>
                      <a:pt x="57" y="19"/>
                    </a:lnTo>
                    <a:lnTo>
                      <a:pt x="54" y="22"/>
                    </a:lnTo>
                    <a:lnTo>
                      <a:pt x="52" y="22"/>
                    </a:lnTo>
                    <a:lnTo>
                      <a:pt x="47" y="24"/>
                    </a:lnTo>
                    <a:lnTo>
                      <a:pt x="45" y="26"/>
                    </a:lnTo>
                    <a:lnTo>
                      <a:pt x="40" y="29"/>
                    </a:lnTo>
                    <a:lnTo>
                      <a:pt x="36" y="26"/>
                    </a:lnTo>
                    <a:lnTo>
                      <a:pt x="24" y="31"/>
                    </a:lnTo>
                    <a:lnTo>
                      <a:pt x="21" y="36"/>
                    </a:lnTo>
                    <a:lnTo>
                      <a:pt x="12" y="36"/>
                    </a:lnTo>
                    <a:lnTo>
                      <a:pt x="2" y="31"/>
                    </a:lnTo>
                    <a:lnTo>
                      <a:pt x="0" y="22"/>
                    </a:lnTo>
                    <a:lnTo>
                      <a:pt x="2" y="17"/>
                    </a:lnTo>
                    <a:lnTo>
                      <a:pt x="5" y="17"/>
                    </a:lnTo>
                    <a:lnTo>
                      <a:pt x="10" y="17"/>
                    </a:lnTo>
                    <a:lnTo>
                      <a:pt x="12" y="14"/>
                    </a:lnTo>
                    <a:lnTo>
                      <a:pt x="12" y="12"/>
                    </a:lnTo>
                    <a:lnTo>
                      <a:pt x="14" y="12"/>
                    </a:lnTo>
                    <a:lnTo>
                      <a:pt x="17" y="10"/>
                    </a:lnTo>
                    <a:lnTo>
                      <a:pt x="17" y="7"/>
                    </a:lnTo>
                    <a:lnTo>
                      <a:pt x="17" y="5"/>
                    </a:lnTo>
                    <a:lnTo>
                      <a:pt x="19" y="5"/>
                    </a:lnTo>
                    <a:lnTo>
                      <a:pt x="21" y="3"/>
                    </a:lnTo>
                    <a:lnTo>
                      <a:pt x="24" y="3"/>
                    </a:lnTo>
                    <a:lnTo>
                      <a:pt x="26" y="0"/>
                    </a:lnTo>
                    <a:lnTo>
                      <a:pt x="28" y="3"/>
                    </a:lnTo>
                    <a:lnTo>
                      <a:pt x="33" y="0"/>
                    </a:lnTo>
                    <a:lnTo>
                      <a:pt x="40" y="7"/>
                    </a:lnTo>
                    <a:lnTo>
                      <a:pt x="45" y="5"/>
                    </a:lnTo>
                    <a:lnTo>
                      <a:pt x="45" y="3"/>
                    </a:lnTo>
                    <a:lnTo>
                      <a:pt x="50" y="3"/>
                    </a:lnTo>
                    <a:lnTo>
                      <a:pt x="52" y="5"/>
                    </a:lnTo>
                    <a:lnTo>
                      <a:pt x="57" y="3"/>
                    </a:lnTo>
                    <a:lnTo>
                      <a:pt x="64" y="3"/>
                    </a:lnTo>
                    <a:lnTo>
                      <a:pt x="71" y="7"/>
                    </a:lnTo>
                    <a:lnTo>
                      <a:pt x="73" y="10"/>
                    </a:lnTo>
                    <a:lnTo>
                      <a:pt x="69" y="24"/>
                    </a:lnTo>
                    <a:close/>
                  </a:path>
                </a:pathLst>
              </a:custGeom>
              <a:grpFill/>
              <a:ln w="9525">
                <a:noFill/>
                <a:round/>
                <a:headEnd/>
                <a:tailEnd/>
              </a:ln>
            </p:spPr>
            <p:txBody>
              <a:bodyPr/>
              <a:lstStyle/>
              <a:p>
                <a:pPr>
                  <a:defRPr/>
                </a:pPr>
                <a:endParaRPr lang="en-US" sz="1200" kern="0">
                  <a:solidFill>
                    <a:srgbClr val="0096D6"/>
                  </a:solidFill>
                </a:endParaRPr>
              </a:p>
            </p:txBody>
          </p:sp>
          <p:sp>
            <p:nvSpPr>
              <p:cNvPr id="2365" name="Freeform 1342"/>
              <p:cNvSpPr>
                <a:spLocks/>
              </p:cNvSpPr>
              <p:nvPr/>
            </p:nvSpPr>
            <p:spPr bwMode="auto">
              <a:xfrm>
                <a:off x="3102" y="1851"/>
                <a:ext cx="73" cy="36"/>
              </a:xfrm>
              <a:custGeom>
                <a:avLst/>
                <a:gdLst>
                  <a:gd name="T0" fmla="*/ 69 w 73"/>
                  <a:gd name="T1" fmla="*/ 24 h 36"/>
                  <a:gd name="T2" fmla="*/ 66 w 73"/>
                  <a:gd name="T3" fmla="*/ 24 h 36"/>
                  <a:gd name="T4" fmla="*/ 62 w 73"/>
                  <a:gd name="T5" fmla="*/ 22 h 36"/>
                  <a:gd name="T6" fmla="*/ 57 w 73"/>
                  <a:gd name="T7" fmla="*/ 19 h 36"/>
                  <a:gd name="T8" fmla="*/ 54 w 73"/>
                  <a:gd name="T9" fmla="*/ 22 h 36"/>
                  <a:gd name="T10" fmla="*/ 52 w 73"/>
                  <a:gd name="T11" fmla="*/ 22 h 36"/>
                  <a:gd name="T12" fmla="*/ 47 w 73"/>
                  <a:gd name="T13" fmla="*/ 24 h 36"/>
                  <a:gd name="T14" fmla="*/ 45 w 73"/>
                  <a:gd name="T15" fmla="*/ 26 h 36"/>
                  <a:gd name="T16" fmla="*/ 40 w 73"/>
                  <a:gd name="T17" fmla="*/ 29 h 36"/>
                  <a:gd name="T18" fmla="*/ 36 w 73"/>
                  <a:gd name="T19" fmla="*/ 26 h 36"/>
                  <a:gd name="T20" fmla="*/ 24 w 73"/>
                  <a:gd name="T21" fmla="*/ 31 h 36"/>
                  <a:gd name="T22" fmla="*/ 21 w 73"/>
                  <a:gd name="T23" fmla="*/ 36 h 36"/>
                  <a:gd name="T24" fmla="*/ 12 w 73"/>
                  <a:gd name="T25" fmla="*/ 36 h 36"/>
                  <a:gd name="T26" fmla="*/ 2 w 73"/>
                  <a:gd name="T27" fmla="*/ 31 h 36"/>
                  <a:gd name="T28" fmla="*/ 0 w 73"/>
                  <a:gd name="T29" fmla="*/ 22 h 36"/>
                  <a:gd name="T30" fmla="*/ 2 w 73"/>
                  <a:gd name="T31" fmla="*/ 17 h 36"/>
                  <a:gd name="T32" fmla="*/ 5 w 73"/>
                  <a:gd name="T33" fmla="*/ 17 h 36"/>
                  <a:gd name="T34" fmla="*/ 5 w 73"/>
                  <a:gd name="T35" fmla="*/ 17 h 36"/>
                  <a:gd name="T36" fmla="*/ 10 w 73"/>
                  <a:gd name="T37" fmla="*/ 17 h 36"/>
                  <a:gd name="T38" fmla="*/ 12 w 73"/>
                  <a:gd name="T39" fmla="*/ 14 h 36"/>
                  <a:gd name="T40" fmla="*/ 12 w 73"/>
                  <a:gd name="T41" fmla="*/ 12 h 36"/>
                  <a:gd name="T42" fmla="*/ 14 w 73"/>
                  <a:gd name="T43" fmla="*/ 12 h 36"/>
                  <a:gd name="T44" fmla="*/ 17 w 73"/>
                  <a:gd name="T45" fmla="*/ 10 h 36"/>
                  <a:gd name="T46" fmla="*/ 17 w 73"/>
                  <a:gd name="T47" fmla="*/ 7 h 36"/>
                  <a:gd name="T48" fmla="*/ 17 w 73"/>
                  <a:gd name="T49" fmla="*/ 5 h 36"/>
                  <a:gd name="T50" fmla="*/ 19 w 73"/>
                  <a:gd name="T51" fmla="*/ 5 h 36"/>
                  <a:gd name="T52" fmla="*/ 21 w 73"/>
                  <a:gd name="T53" fmla="*/ 3 h 36"/>
                  <a:gd name="T54" fmla="*/ 24 w 73"/>
                  <a:gd name="T55" fmla="*/ 3 h 36"/>
                  <a:gd name="T56" fmla="*/ 26 w 73"/>
                  <a:gd name="T57" fmla="*/ 0 h 36"/>
                  <a:gd name="T58" fmla="*/ 28 w 73"/>
                  <a:gd name="T59" fmla="*/ 3 h 36"/>
                  <a:gd name="T60" fmla="*/ 33 w 73"/>
                  <a:gd name="T61" fmla="*/ 0 h 36"/>
                  <a:gd name="T62" fmla="*/ 40 w 73"/>
                  <a:gd name="T63" fmla="*/ 7 h 36"/>
                  <a:gd name="T64" fmla="*/ 40 w 73"/>
                  <a:gd name="T65" fmla="*/ 7 h 36"/>
                  <a:gd name="T66" fmla="*/ 45 w 73"/>
                  <a:gd name="T67" fmla="*/ 5 h 36"/>
                  <a:gd name="T68" fmla="*/ 45 w 73"/>
                  <a:gd name="T69" fmla="*/ 3 h 36"/>
                  <a:gd name="T70" fmla="*/ 50 w 73"/>
                  <a:gd name="T71" fmla="*/ 3 h 36"/>
                  <a:gd name="T72" fmla="*/ 52 w 73"/>
                  <a:gd name="T73" fmla="*/ 5 h 36"/>
                  <a:gd name="T74" fmla="*/ 57 w 73"/>
                  <a:gd name="T75" fmla="*/ 3 h 36"/>
                  <a:gd name="T76" fmla="*/ 64 w 73"/>
                  <a:gd name="T77" fmla="*/ 3 h 36"/>
                  <a:gd name="T78" fmla="*/ 71 w 73"/>
                  <a:gd name="T79" fmla="*/ 7 h 36"/>
                  <a:gd name="T80" fmla="*/ 73 w 73"/>
                  <a:gd name="T81" fmla="*/ 10 h 36"/>
                  <a:gd name="T82" fmla="*/ 69 w 73"/>
                  <a:gd name="T83" fmla="*/ 2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36"/>
                  <a:gd name="T128" fmla="*/ 73 w 73"/>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36">
                    <a:moveTo>
                      <a:pt x="69" y="24"/>
                    </a:moveTo>
                    <a:lnTo>
                      <a:pt x="66" y="24"/>
                    </a:lnTo>
                    <a:lnTo>
                      <a:pt x="62" y="22"/>
                    </a:lnTo>
                    <a:lnTo>
                      <a:pt x="57" y="19"/>
                    </a:lnTo>
                    <a:lnTo>
                      <a:pt x="54" y="22"/>
                    </a:lnTo>
                    <a:lnTo>
                      <a:pt x="52" y="22"/>
                    </a:lnTo>
                    <a:lnTo>
                      <a:pt x="47" y="24"/>
                    </a:lnTo>
                    <a:lnTo>
                      <a:pt x="45" y="26"/>
                    </a:lnTo>
                    <a:lnTo>
                      <a:pt x="40" y="29"/>
                    </a:lnTo>
                    <a:lnTo>
                      <a:pt x="36" y="26"/>
                    </a:lnTo>
                    <a:lnTo>
                      <a:pt x="24" y="31"/>
                    </a:lnTo>
                    <a:lnTo>
                      <a:pt x="21" y="36"/>
                    </a:lnTo>
                    <a:lnTo>
                      <a:pt x="12" y="36"/>
                    </a:lnTo>
                    <a:lnTo>
                      <a:pt x="2" y="31"/>
                    </a:lnTo>
                    <a:lnTo>
                      <a:pt x="0" y="22"/>
                    </a:lnTo>
                    <a:lnTo>
                      <a:pt x="2" y="17"/>
                    </a:lnTo>
                    <a:lnTo>
                      <a:pt x="5" y="17"/>
                    </a:lnTo>
                    <a:lnTo>
                      <a:pt x="10" y="17"/>
                    </a:lnTo>
                    <a:lnTo>
                      <a:pt x="12" y="14"/>
                    </a:lnTo>
                    <a:lnTo>
                      <a:pt x="12" y="12"/>
                    </a:lnTo>
                    <a:lnTo>
                      <a:pt x="14" y="12"/>
                    </a:lnTo>
                    <a:lnTo>
                      <a:pt x="17" y="10"/>
                    </a:lnTo>
                    <a:lnTo>
                      <a:pt x="17" y="7"/>
                    </a:lnTo>
                    <a:lnTo>
                      <a:pt x="17" y="5"/>
                    </a:lnTo>
                    <a:lnTo>
                      <a:pt x="19" y="5"/>
                    </a:lnTo>
                    <a:lnTo>
                      <a:pt x="21" y="3"/>
                    </a:lnTo>
                    <a:lnTo>
                      <a:pt x="24" y="3"/>
                    </a:lnTo>
                    <a:lnTo>
                      <a:pt x="26" y="0"/>
                    </a:lnTo>
                    <a:lnTo>
                      <a:pt x="28" y="3"/>
                    </a:lnTo>
                    <a:lnTo>
                      <a:pt x="33" y="0"/>
                    </a:lnTo>
                    <a:lnTo>
                      <a:pt x="40" y="7"/>
                    </a:lnTo>
                    <a:lnTo>
                      <a:pt x="45" y="5"/>
                    </a:lnTo>
                    <a:lnTo>
                      <a:pt x="45" y="3"/>
                    </a:lnTo>
                    <a:lnTo>
                      <a:pt x="50" y="3"/>
                    </a:lnTo>
                    <a:lnTo>
                      <a:pt x="52" y="5"/>
                    </a:lnTo>
                    <a:lnTo>
                      <a:pt x="57" y="3"/>
                    </a:lnTo>
                    <a:lnTo>
                      <a:pt x="64" y="3"/>
                    </a:lnTo>
                    <a:lnTo>
                      <a:pt x="71" y="7"/>
                    </a:lnTo>
                    <a:lnTo>
                      <a:pt x="73" y="10"/>
                    </a:lnTo>
                    <a:lnTo>
                      <a:pt x="69" y="24"/>
                    </a:lnTo>
                  </a:path>
                </a:pathLst>
              </a:custGeom>
              <a:grpFill/>
              <a:ln w="9525">
                <a:noFill/>
                <a:round/>
                <a:headEnd/>
                <a:tailEnd/>
              </a:ln>
            </p:spPr>
            <p:txBody>
              <a:bodyPr/>
              <a:lstStyle/>
              <a:p>
                <a:pPr>
                  <a:defRPr/>
                </a:pPr>
                <a:endParaRPr lang="en-US" sz="1200" kern="0">
                  <a:solidFill>
                    <a:srgbClr val="0096D6"/>
                  </a:solidFill>
                </a:endParaRPr>
              </a:p>
            </p:txBody>
          </p:sp>
          <p:sp>
            <p:nvSpPr>
              <p:cNvPr id="2366" name="Freeform 1343"/>
              <p:cNvSpPr>
                <a:spLocks/>
              </p:cNvSpPr>
              <p:nvPr/>
            </p:nvSpPr>
            <p:spPr bwMode="auto">
              <a:xfrm>
                <a:off x="3005" y="1894"/>
                <a:ext cx="3" cy="7"/>
              </a:xfrm>
              <a:custGeom>
                <a:avLst/>
                <a:gdLst>
                  <a:gd name="T0" fmla="*/ 3 w 3"/>
                  <a:gd name="T1" fmla="*/ 7 h 7"/>
                  <a:gd name="T2" fmla="*/ 3 w 3"/>
                  <a:gd name="T3" fmla="*/ 7 h 7"/>
                  <a:gd name="T4" fmla="*/ 3 w 3"/>
                  <a:gd name="T5" fmla="*/ 2 h 7"/>
                  <a:gd name="T6" fmla="*/ 0 w 3"/>
                  <a:gd name="T7" fmla="*/ 0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3" y="2"/>
                    </a:lnTo>
                    <a:lnTo>
                      <a:pt x="0" y="0"/>
                    </a:lnTo>
                    <a:lnTo>
                      <a:pt x="0" y="5"/>
                    </a:lnTo>
                    <a:lnTo>
                      <a:pt x="3" y="7"/>
                    </a:lnTo>
                    <a:close/>
                  </a:path>
                </a:pathLst>
              </a:custGeom>
              <a:grpFill/>
              <a:ln w="9525">
                <a:noFill/>
                <a:round/>
                <a:headEnd/>
                <a:tailEnd/>
              </a:ln>
            </p:spPr>
            <p:txBody>
              <a:bodyPr/>
              <a:lstStyle/>
              <a:p>
                <a:pPr>
                  <a:defRPr/>
                </a:pPr>
                <a:endParaRPr lang="en-US" sz="1200" kern="0">
                  <a:solidFill>
                    <a:srgbClr val="0096D6"/>
                  </a:solidFill>
                </a:endParaRPr>
              </a:p>
            </p:txBody>
          </p:sp>
          <p:sp>
            <p:nvSpPr>
              <p:cNvPr id="2367" name="Freeform 1344"/>
              <p:cNvSpPr>
                <a:spLocks/>
              </p:cNvSpPr>
              <p:nvPr/>
            </p:nvSpPr>
            <p:spPr bwMode="auto">
              <a:xfrm>
                <a:off x="3005" y="1894"/>
                <a:ext cx="3" cy="7"/>
              </a:xfrm>
              <a:custGeom>
                <a:avLst/>
                <a:gdLst>
                  <a:gd name="T0" fmla="*/ 3 w 3"/>
                  <a:gd name="T1" fmla="*/ 7 h 7"/>
                  <a:gd name="T2" fmla="*/ 3 w 3"/>
                  <a:gd name="T3" fmla="*/ 7 h 7"/>
                  <a:gd name="T4" fmla="*/ 3 w 3"/>
                  <a:gd name="T5" fmla="*/ 2 h 7"/>
                  <a:gd name="T6" fmla="*/ 0 w 3"/>
                  <a:gd name="T7" fmla="*/ 0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3" y="2"/>
                    </a:lnTo>
                    <a:lnTo>
                      <a:pt x="0" y="0"/>
                    </a:lnTo>
                    <a:lnTo>
                      <a:pt x="0" y="5"/>
                    </a:lnTo>
                    <a:lnTo>
                      <a:pt x="3" y="7"/>
                    </a:lnTo>
                  </a:path>
                </a:pathLst>
              </a:custGeom>
              <a:grpFill/>
              <a:ln w="9525">
                <a:noFill/>
                <a:round/>
                <a:headEnd/>
                <a:tailEnd/>
              </a:ln>
            </p:spPr>
            <p:txBody>
              <a:bodyPr/>
              <a:lstStyle/>
              <a:p>
                <a:pPr>
                  <a:defRPr/>
                </a:pPr>
                <a:endParaRPr lang="en-US" sz="1200" kern="0">
                  <a:solidFill>
                    <a:srgbClr val="0096D6"/>
                  </a:solidFill>
                </a:endParaRPr>
              </a:p>
            </p:txBody>
          </p:sp>
          <p:sp>
            <p:nvSpPr>
              <p:cNvPr id="2368" name="Freeform 1345"/>
              <p:cNvSpPr>
                <a:spLocks/>
              </p:cNvSpPr>
              <p:nvPr/>
            </p:nvSpPr>
            <p:spPr bwMode="auto">
              <a:xfrm>
                <a:off x="3348" y="2073"/>
                <a:ext cx="94" cy="83"/>
              </a:xfrm>
              <a:custGeom>
                <a:avLst/>
                <a:gdLst>
                  <a:gd name="T0" fmla="*/ 73 w 94"/>
                  <a:gd name="T1" fmla="*/ 48 h 83"/>
                  <a:gd name="T2" fmla="*/ 78 w 94"/>
                  <a:gd name="T3" fmla="*/ 17 h 83"/>
                  <a:gd name="T4" fmla="*/ 90 w 94"/>
                  <a:gd name="T5" fmla="*/ 5 h 83"/>
                  <a:gd name="T6" fmla="*/ 92 w 94"/>
                  <a:gd name="T7" fmla="*/ 3 h 83"/>
                  <a:gd name="T8" fmla="*/ 92 w 94"/>
                  <a:gd name="T9" fmla="*/ 3 h 83"/>
                  <a:gd name="T10" fmla="*/ 90 w 94"/>
                  <a:gd name="T11" fmla="*/ 0 h 83"/>
                  <a:gd name="T12" fmla="*/ 82 w 94"/>
                  <a:gd name="T13" fmla="*/ 5 h 83"/>
                  <a:gd name="T14" fmla="*/ 73 w 94"/>
                  <a:gd name="T15" fmla="*/ 5 h 83"/>
                  <a:gd name="T16" fmla="*/ 61 w 94"/>
                  <a:gd name="T17" fmla="*/ 7 h 83"/>
                  <a:gd name="T18" fmla="*/ 59 w 94"/>
                  <a:gd name="T19" fmla="*/ 10 h 83"/>
                  <a:gd name="T20" fmla="*/ 42 w 94"/>
                  <a:gd name="T21" fmla="*/ 10 h 83"/>
                  <a:gd name="T22" fmla="*/ 40 w 94"/>
                  <a:gd name="T23" fmla="*/ 7 h 83"/>
                  <a:gd name="T24" fmla="*/ 28 w 94"/>
                  <a:gd name="T25" fmla="*/ 12 h 83"/>
                  <a:gd name="T26" fmla="*/ 23 w 94"/>
                  <a:gd name="T27" fmla="*/ 12 h 83"/>
                  <a:gd name="T28" fmla="*/ 21 w 94"/>
                  <a:gd name="T29" fmla="*/ 12 h 83"/>
                  <a:gd name="T30" fmla="*/ 21 w 94"/>
                  <a:gd name="T31" fmla="*/ 12 h 83"/>
                  <a:gd name="T32" fmla="*/ 21 w 94"/>
                  <a:gd name="T33" fmla="*/ 10 h 83"/>
                  <a:gd name="T34" fmla="*/ 16 w 94"/>
                  <a:gd name="T35" fmla="*/ 10 h 83"/>
                  <a:gd name="T36" fmla="*/ 14 w 94"/>
                  <a:gd name="T37" fmla="*/ 12 h 83"/>
                  <a:gd name="T38" fmla="*/ 14 w 94"/>
                  <a:gd name="T39" fmla="*/ 15 h 83"/>
                  <a:gd name="T40" fmla="*/ 16 w 94"/>
                  <a:gd name="T41" fmla="*/ 19 h 83"/>
                  <a:gd name="T42" fmla="*/ 14 w 94"/>
                  <a:gd name="T43" fmla="*/ 19 h 83"/>
                  <a:gd name="T44" fmla="*/ 12 w 94"/>
                  <a:gd name="T45" fmla="*/ 22 h 83"/>
                  <a:gd name="T46" fmla="*/ 9 w 94"/>
                  <a:gd name="T47" fmla="*/ 24 h 83"/>
                  <a:gd name="T48" fmla="*/ 7 w 94"/>
                  <a:gd name="T49" fmla="*/ 24 h 83"/>
                  <a:gd name="T50" fmla="*/ 7 w 94"/>
                  <a:gd name="T51" fmla="*/ 24 h 83"/>
                  <a:gd name="T52" fmla="*/ 4 w 94"/>
                  <a:gd name="T53" fmla="*/ 31 h 83"/>
                  <a:gd name="T54" fmla="*/ 7 w 94"/>
                  <a:gd name="T55" fmla="*/ 33 h 83"/>
                  <a:gd name="T56" fmla="*/ 7 w 94"/>
                  <a:gd name="T57" fmla="*/ 40 h 83"/>
                  <a:gd name="T58" fmla="*/ 12 w 94"/>
                  <a:gd name="T59" fmla="*/ 43 h 83"/>
                  <a:gd name="T60" fmla="*/ 12 w 94"/>
                  <a:gd name="T61" fmla="*/ 43 h 83"/>
                  <a:gd name="T62" fmla="*/ 14 w 94"/>
                  <a:gd name="T63" fmla="*/ 45 h 83"/>
                  <a:gd name="T64" fmla="*/ 14 w 94"/>
                  <a:gd name="T65" fmla="*/ 45 h 83"/>
                  <a:gd name="T66" fmla="*/ 14 w 94"/>
                  <a:gd name="T67" fmla="*/ 45 h 83"/>
                  <a:gd name="T68" fmla="*/ 12 w 94"/>
                  <a:gd name="T69" fmla="*/ 48 h 83"/>
                  <a:gd name="T70" fmla="*/ 14 w 94"/>
                  <a:gd name="T71" fmla="*/ 48 h 83"/>
                  <a:gd name="T72" fmla="*/ 14 w 94"/>
                  <a:gd name="T73" fmla="*/ 50 h 83"/>
                  <a:gd name="T74" fmla="*/ 16 w 94"/>
                  <a:gd name="T75" fmla="*/ 52 h 83"/>
                  <a:gd name="T76" fmla="*/ 16 w 94"/>
                  <a:gd name="T77" fmla="*/ 52 h 83"/>
                  <a:gd name="T78" fmla="*/ 14 w 94"/>
                  <a:gd name="T79" fmla="*/ 52 h 83"/>
                  <a:gd name="T80" fmla="*/ 12 w 94"/>
                  <a:gd name="T81" fmla="*/ 55 h 83"/>
                  <a:gd name="T82" fmla="*/ 12 w 94"/>
                  <a:gd name="T83" fmla="*/ 57 h 83"/>
                  <a:gd name="T84" fmla="*/ 12 w 94"/>
                  <a:gd name="T85" fmla="*/ 57 h 83"/>
                  <a:gd name="T86" fmla="*/ 12 w 94"/>
                  <a:gd name="T87" fmla="*/ 57 h 83"/>
                  <a:gd name="T88" fmla="*/ 12 w 94"/>
                  <a:gd name="T89" fmla="*/ 57 h 83"/>
                  <a:gd name="T90" fmla="*/ 7 w 94"/>
                  <a:gd name="T91" fmla="*/ 59 h 83"/>
                  <a:gd name="T92" fmla="*/ 7 w 94"/>
                  <a:gd name="T93" fmla="*/ 62 h 83"/>
                  <a:gd name="T94" fmla="*/ 7 w 94"/>
                  <a:gd name="T95" fmla="*/ 62 h 83"/>
                  <a:gd name="T96" fmla="*/ 7 w 94"/>
                  <a:gd name="T97" fmla="*/ 64 h 83"/>
                  <a:gd name="T98" fmla="*/ 4 w 94"/>
                  <a:gd name="T99" fmla="*/ 66 h 83"/>
                  <a:gd name="T100" fmla="*/ 2 w 94"/>
                  <a:gd name="T101" fmla="*/ 69 h 83"/>
                  <a:gd name="T102" fmla="*/ 0 w 94"/>
                  <a:gd name="T103" fmla="*/ 71 h 83"/>
                  <a:gd name="T104" fmla="*/ 0 w 94"/>
                  <a:gd name="T105" fmla="*/ 74 h 83"/>
                  <a:gd name="T106" fmla="*/ 0 w 94"/>
                  <a:gd name="T107" fmla="*/ 76 h 83"/>
                  <a:gd name="T108" fmla="*/ 4 w 94"/>
                  <a:gd name="T109" fmla="*/ 76 h 83"/>
                  <a:gd name="T110" fmla="*/ 12 w 94"/>
                  <a:gd name="T111" fmla="*/ 83 h 83"/>
                  <a:gd name="T112" fmla="*/ 16 w 94"/>
                  <a:gd name="T113" fmla="*/ 83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83"/>
                  <a:gd name="T173" fmla="*/ 94 w 94"/>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83">
                    <a:moveTo>
                      <a:pt x="45" y="66"/>
                    </a:moveTo>
                    <a:lnTo>
                      <a:pt x="73" y="48"/>
                    </a:lnTo>
                    <a:lnTo>
                      <a:pt x="75" y="43"/>
                    </a:lnTo>
                    <a:lnTo>
                      <a:pt x="78" y="17"/>
                    </a:lnTo>
                    <a:lnTo>
                      <a:pt x="85" y="12"/>
                    </a:lnTo>
                    <a:lnTo>
                      <a:pt x="90" y="5"/>
                    </a:lnTo>
                    <a:lnTo>
                      <a:pt x="94" y="3"/>
                    </a:lnTo>
                    <a:lnTo>
                      <a:pt x="92" y="3"/>
                    </a:lnTo>
                    <a:lnTo>
                      <a:pt x="90" y="3"/>
                    </a:lnTo>
                    <a:lnTo>
                      <a:pt x="90" y="0"/>
                    </a:lnTo>
                    <a:lnTo>
                      <a:pt x="87" y="3"/>
                    </a:lnTo>
                    <a:lnTo>
                      <a:pt x="82" y="5"/>
                    </a:lnTo>
                    <a:lnTo>
                      <a:pt x="75" y="5"/>
                    </a:lnTo>
                    <a:lnTo>
                      <a:pt x="73" y="5"/>
                    </a:lnTo>
                    <a:lnTo>
                      <a:pt x="66" y="5"/>
                    </a:lnTo>
                    <a:lnTo>
                      <a:pt x="61" y="7"/>
                    </a:lnTo>
                    <a:lnTo>
                      <a:pt x="59" y="10"/>
                    </a:lnTo>
                    <a:lnTo>
                      <a:pt x="49" y="12"/>
                    </a:lnTo>
                    <a:lnTo>
                      <a:pt x="42" y="10"/>
                    </a:lnTo>
                    <a:lnTo>
                      <a:pt x="40" y="7"/>
                    </a:lnTo>
                    <a:lnTo>
                      <a:pt x="35" y="7"/>
                    </a:lnTo>
                    <a:lnTo>
                      <a:pt x="28" y="12"/>
                    </a:lnTo>
                    <a:lnTo>
                      <a:pt x="23" y="12"/>
                    </a:lnTo>
                    <a:lnTo>
                      <a:pt x="21" y="12"/>
                    </a:lnTo>
                    <a:lnTo>
                      <a:pt x="21" y="10"/>
                    </a:lnTo>
                    <a:lnTo>
                      <a:pt x="19" y="10"/>
                    </a:lnTo>
                    <a:lnTo>
                      <a:pt x="16" y="10"/>
                    </a:lnTo>
                    <a:lnTo>
                      <a:pt x="16" y="12"/>
                    </a:lnTo>
                    <a:lnTo>
                      <a:pt x="14" y="12"/>
                    </a:lnTo>
                    <a:lnTo>
                      <a:pt x="16" y="12"/>
                    </a:lnTo>
                    <a:lnTo>
                      <a:pt x="14" y="15"/>
                    </a:lnTo>
                    <a:lnTo>
                      <a:pt x="16" y="19"/>
                    </a:lnTo>
                    <a:lnTo>
                      <a:pt x="14" y="19"/>
                    </a:lnTo>
                    <a:lnTo>
                      <a:pt x="12" y="19"/>
                    </a:lnTo>
                    <a:lnTo>
                      <a:pt x="12" y="22"/>
                    </a:lnTo>
                    <a:lnTo>
                      <a:pt x="12" y="24"/>
                    </a:lnTo>
                    <a:lnTo>
                      <a:pt x="9" y="24"/>
                    </a:lnTo>
                    <a:lnTo>
                      <a:pt x="9" y="26"/>
                    </a:lnTo>
                    <a:lnTo>
                      <a:pt x="7" y="24"/>
                    </a:lnTo>
                    <a:lnTo>
                      <a:pt x="7" y="26"/>
                    </a:lnTo>
                    <a:lnTo>
                      <a:pt x="4" y="31"/>
                    </a:lnTo>
                    <a:lnTo>
                      <a:pt x="7" y="31"/>
                    </a:lnTo>
                    <a:lnTo>
                      <a:pt x="7" y="33"/>
                    </a:lnTo>
                    <a:lnTo>
                      <a:pt x="7" y="38"/>
                    </a:lnTo>
                    <a:lnTo>
                      <a:pt x="7" y="40"/>
                    </a:lnTo>
                    <a:lnTo>
                      <a:pt x="7" y="43"/>
                    </a:lnTo>
                    <a:lnTo>
                      <a:pt x="12" y="43"/>
                    </a:lnTo>
                    <a:lnTo>
                      <a:pt x="12" y="45"/>
                    </a:lnTo>
                    <a:lnTo>
                      <a:pt x="14" y="45"/>
                    </a:lnTo>
                    <a:lnTo>
                      <a:pt x="12" y="45"/>
                    </a:lnTo>
                    <a:lnTo>
                      <a:pt x="12" y="48"/>
                    </a:lnTo>
                    <a:lnTo>
                      <a:pt x="14" y="48"/>
                    </a:lnTo>
                    <a:lnTo>
                      <a:pt x="16" y="48"/>
                    </a:lnTo>
                    <a:lnTo>
                      <a:pt x="14" y="50"/>
                    </a:lnTo>
                    <a:lnTo>
                      <a:pt x="16" y="50"/>
                    </a:lnTo>
                    <a:lnTo>
                      <a:pt x="16" y="52"/>
                    </a:lnTo>
                    <a:lnTo>
                      <a:pt x="14" y="52"/>
                    </a:lnTo>
                    <a:lnTo>
                      <a:pt x="14" y="55"/>
                    </a:lnTo>
                    <a:lnTo>
                      <a:pt x="12" y="55"/>
                    </a:lnTo>
                    <a:lnTo>
                      <a:pt x="12" y="57"/>
                    </a:lnTo>
                    <a:lnTo>
                      <a:pt x="14" y="57"/>
                    </a:lnTo>
                    <a:lnTo>
                      <a:pt x="12" y="57"/>
                    </a:lnTo>
                    <a:lnTo>
                      <a:pt x="12" y="59"/>
                    </a:lnTo>
                    <a:lnTo>
                      <a:pt x="12" y="57"/>
                    </a:lnTo>
                    <a:lnTo>
                      <a:pt x="7" y="57"/>
                    </a:lnTo>
                    <a:lnTo>
                      <a:pt x="7" y="59"/>
                    </a:lnTo>
                    <a:lnTo>
                      <a:pt x="7" y="62"/>
                    </a:lnTo>
                    <a:lnTo>
                      <a:pt x="7" y="64"/>
                    </a:lnTo>
                    <a:lnTo>
                      <a:pt x="4" y="64"/>
                    </a:lnTo>
                    <a:lnTo>
                      <a:pt x="4" y="66"/>
                    </a:lnTo>
                    <a:lnTo>
                      <a:pt x="2" y="66"/>
                    </a:lnTo>
                    <a:lnTo>
                      <a:pt x="2" y="69"/>
                    </a:lnTo>
                    <a:lnTo>
                      <a:pt x="2" y="71"/>
                    </a:lnTo>
                    <a:lnTo>
                      <a:pt x="0" y="71"/>
                    </a:lnTo>
                    <a:lnTo>
                      <a:pt x="2" y="71"/>
                    </a:lnTo>
                    <a:lnTo>
                      <a:pt x="0" y="74"/>
                    </a:lnTo>
                    <a:lnTo>
                      <a:pt x="2" y="74"/>
                    </a:lnTo>
                    <a:lnTo>
                      <a:pt x="0" y="76"/>
                    </a:lnTo>
                    <a:lnTo>
                      <a:pt x="2" y="76"/>
                    </a:lnTo>
                    <a:lnTo>
                      <a:pt x="4" y="76"/>
                    </a:lnTo>
                    <a:lnTo>
                      <a:pt x="4" y="78"/>
                    </a:lnTo>
                    <a:lnTo>
                      <a:pt x="12" y="83"/>
                    </a:lnTo>
                    <a:lnTo>
                      <a:pt x="14" y="83"/>
                    </a:lnTo>
                    <a:lnTo>
                      <a:pt x="16" y="83"/>
                    </a:lnTo>
                    <a:lnTo>
                      <a:pt x="45" y="66"/>
                    </a:lnTo>
                    <a:close/>
                  </a:path>
                </a:pathLst>
              </a:custGeom>
              <a:grpFill/>
              <a:ln w="9525">
                <a:noFill/>
                <a:round/>
                <a:headEnd/>
                <a:tailEnd/>
              </a:ln>
            </p:spPr>
            <p:txBody>
              <a:bodyPr/>
              <a:lstStyle/>
              <a:p>
                <a:pPr>
                  <a:defRPr/>
                </a:pPr>
                <a:endParaRPr lang="en-US" sz="1200" kern="0">
                  <a:solidFill>
                    <a:srgbClr val="0096D6"/>
                  </a:solidFill>
                </a:endParaRPr>
              </a:p>
            </p:txBody>
          </p:sp>
          <p:sp>
            <p:nvSpPr>
              <p:cNvPr id="2369" name="Freeform 1346"/>
              <p:cNvSpPr>
                <a:spLocks/>
              </p:cNvSpPr>
              <p:nvPr/>
            </p:nvSpPr>
            <p:spPr bwMode="auto">
              <a:xfrm>
                <a:off x="3348" y="2073"/>
                <a:ext cx="94" cy="83"/>
              </a:xfrm>
              <a:custGeom>
                <a:avLst/>
                <a:gdLst>
                  <a:gd name="T0" fmla="*/ 73 w 94"/>
                  <a:gd name="T1" fmla="*/ 48 h 83"/>
                  <a:gd name="T2" fmla="*/ 78 w 94"/>
                  <a:gd name="T3" fmla="*/ 17 h 83"/>
                  <a:gd name="T4" fmla="*/ 90 w 94"/>
                  <a:gd name="T5" fmla="*/ 5 h 83"/>
                  <a:gd name="T6" fmla="*/ 92 w 94"/>
                  <a:gd name="T7" fmla="*/ 3 h 83"/>
                  <a:gd name="T8" fmla="*/ 92 w 94"/>
                  <a:gd name="T9" fmla="*/ 3 h 83"/>
                  <a:gd name="T10" fmla="*/ 90 w 94"/>
                  <a:gd name="T11" fmla="*/ 0 h 83"/>
                  <a:gd name="T12" fmla="*/ 82 w 94"/>
                  <a:gd name="T13" fmla="*/ 5 h 83"/>
                  <a:gd name="T14" fmla="*/ 73 w 94"/>
                  <a:gd name="T15" fmla="*/ 5 h 83"/>
                  <a:gd name="T16" fmla="*/ 61 w 94"/>
                  <a:gd name="T17" fmla="*/ 7 h 83"/>
                  <a:gd name="T18" fmla="*/ 59 w 94"/>
                  <a:gd name="T19" fmla="*/ 10 h 83"/>
                  <a:gd name="T20" fmla="*/ 42 w 94"/>
                  <a:gd name="T21" fmla="*/ 10 h 83"/>
                  <a:gd name="T22" fmla="*/ 40 w 94"/>
                  <a:gd name="T23" fmla="*/ 7 h 83"/>
                  <a:gd name="T24" fmla="*/ 28 w 94"/>
                  <a:gd name="T25" fmla="*/ 12 h 83"/>
                  <a:gd name="T26" fmla="*/ 23 w 94"/>
                  <a:gd name="T27" fmla="*/ 12 h 83"/>
                  <a:gd name="T28" fmla="*/ 21 w 94"/>
                  <a:gd name="T29" fmla="*/ 12 h 83"/>
                  <a:gd name="T30" fmla="*/ 21 w 94"/>
                  <a:gd name="T31" fmla="*/ 12 h 83"/>
                  <a:gd name="T32" fmla="*/ 21 w 94"/>
                  <a:gd name="T33" fmla="*/ 10 h 83"/>
                  <a:gd name="T34" fmla="*/ 16 w 94"/>
                  <a:gd name="T35" fmla="*/ 10 h 83"/>
                  <a:gd name="T36" fmla="*/ 14 w 94"/>
                  <a:gd name="T37" fmla="*/ 12 h 83"/>
                  <a:gd name="T38" fmla="*/ 14 w 94"/>
                  <a:gd name="T39" fmla="*/ 15 h 83"/>
                  <a:gd name="T40" fmla="*/ 16 w 94"/>
                  <a:gd name="T41" fmla="*/ 19 h 83"/>
                  <a:gd name="T42" fmla="*/ 14 w 94"/>
                  <a:gd name="T43" fmla="*/ 19 h 83"/>
                  <a:gd name="T44" fmla="*/ 12 w 94"/>
                  <a:gd name="T45" fmla="*/ 22 h 83"/>
                  <a:gd name="T46" fmla="*/ 9 w 94"/>
                  <a:gd name="T47" fmla="*/ 24 h 83"/>
                  <a:gd name="T48" fmla="*/ 7 w 94"/>
                  <a:gd name="T49" fmla="*/ 24 h 83"/>
                  <a:gd name="T50" fmla="*/ 7 w 94"/>
                  <a:gd name="T51" fmla="*/ 24 h 83"/>
                  <a:gd name="T52" fmla="*/ 4 w 94"/>
                  <a:gd name="T53" fmla="*/ 31 h 83"/>
                  <a:gd name="T54" fmla="*/ 7 w 94"/>
                  <a:gd name="T55" fmla="*/ 33 h 83"/>
                  <a:gd name="T56" fmla="*/ 7 w 94"/>
                  <a:gd name="T57" fmla="*/ 40 h 83"/>
                  <a:gd name="T58" fmla="*/ 12 w 94"/>
                  <a:gd name="T59" fmla="*/ 43 h 83"/>
                  <a:gd name="T60" fmla="*/ 12 w 94"/>
                  <a:gd name="T61" fmla="*/ 43 h 83"/>
                  <a:gd name="T62" fmla="*/ 14 w 94"/>
                  <a:gd name="T63" fmla="*/ 45 h 83"/>
                  <a:gd name="T64" fmla="*/ 14 w 94"/>
                  <a:gd name="T65" fmla="*/ 45 h 83"/>
                  <a:gd name="T66" fmla="*/ 14 w 94"/>
                  <a:gd name="T67" fmla="*/ 45 h 83"/>
                  <a:gd name="T68" fmla="*/ 12 w 94"/>
                  <a:gd name="T69" fmla="*/ 48 h 83"/>
                  <a:gd name="T70" fmla="*/ 14 w 94"/>
                  <a:gd name="T71" fmla="*/ 48 h 83"/>
                  <a:gd name="T72" fmla="*/ 14 w 94"/>
                  <a:gd name="T73" fmla="*/ 50 h 83"/>
                  <a:gd name="T74" fmla="*/ 16 w 94"/>
                  <a:gd name="T75" fmla="*/ 52 h 83"/>
                  <a:gd name="T76" fmla="*/ 16 w 94"/>
                  <a:gd name="T77" fmla="*/ 52 h 83"/>
                  <a:gd name="T78" fmla="*/ 14 w 94"/>
                  <a:gd name="T79" fmla="*/ 52 h 83"/>
                  <a:gd name="T80" fmla="*/ 12 w 94"/>
                  <a:gd name="T81" fmla="*/ 55 h 83"/>
                  <a:gd name="T82" fmla="*/ 12 w 94"/>
                  <a:gd name="T83" fmla="*/ 57 h 83"/>
                  <a:gd name="T84" fmla="*/ 12 w 94"/>
                  <a:gd name="T85" fmla="*/ 57 h 83"/>
                  <a:gd name="T86" fmla="*/ 12 w 94"/>
                  <a:gd name="T87" fmla="*/ 57 h 83"/>
                  <a:gd name="T88" fmla="*/ 12 w 94"/>
                  <a:gd name="T89" fmla="*/ 57 h 83"/>
                  <a:gd name="T90" fmla="*/ 7 w 94"/>
                  <a:gd name="T91" fmla="*/ 59 h 83"/>
                  <a:gd name="T92" fmla="*/ 7 w 94"/>
                  <a:gd name="T93" fmla="*/ 62 h 83"/>
                  <a:gd name="T94" fmla="*/ 7 w 94"/>
                  <a:gd name="T95" fmla="*/ 62 h 83"/>
                  <a:gd name="T96" fmla="*/ 7 w 94"/>
                  <a:gd name="T97" fmla="*/ 64 h 83"/>
                  <a:gd name="T98" fmla="*/ 4 w 94"/>
                  <a:gd name="T99" fmla="*/ 66 h 83"/>
                  <a:gd name="T100" fmla="*/ 2 w 94"/>
                  <a:gd name="T101" fmla="*/ 69 h 83"/>
                  <a:gd name="T102" fmla="*/ 0 w 94"/>
                  <a:gd name="T103" fmla="*/ 71 h 83"/>
                  <a:gd name="T104" fmla="*/ 0 w 94"/>
                  <a:gd name="T105" fmla="*/ 74 h 83"/>
                  <a:gd name="T106" fmla="*/ 0 w 94"/>
                  <a:gd name="T107" fmla="*/ 76 h 83"/>
                  <a:gd name="T108" fmla="*/ 4 w 94"/>
                  <a:gd name="T109" fmla="*/ 76 h 83"/>
                  <a:gd name="T110" fmla="*/ 12 w 94"/>
                  <a:gd name="T111" fmla="*/ 83 h 83"/>
                  <a:gd name="T112" fmla="*/ 16 w 94"/>
                  <a:gd name="T113" fmla="*/ 83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83"/>
                  <a:gd name="T173" fmla="*/ 94 w 94"/>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83">
                    <a:moveTo>
                      <a:pt x="45" y="66"/>
                    </a:moveTo>
                    <a:lnTo>
                      <a:pt x="73" y="48"/>
                    </a:lnTo>
                    <a:lnTo>
                      <a:pt x="75" y="43"/>
                    </a:lnTo>
                    <a:lnTo>
                      <a:pt x="78" y="17"/>
                    </a:lnTo>
                    <a:lnTo>
                      <a:pt x="85" y="12"/>
                    </a:lnTo>
                    <a:lnTo>
                      <a:pt x="90" y="5"/>
                    </a:lnTo>
                    <a:lnTo>
                      <a:pt x="94" y="3"/>
                    </a:lnTo>
                    <a:lnTo>
                      <a:pt x="92" y="3"/>
                    </a:lnTo>
                    <a:lnTo>
                      <a:pt x="90" y="3"/>
                    </a:lnTo>
                    <a:lnTo>
                      <a:pt x="90" y="0"/>
                    </a:lnTo>
                    <a:lnTo>
                      <a:pt x="87" y="3"/>
                    </a:lnTo>
                    <a:lnTo>
                      <a:pt x="82" y="5"/>
                    </a:lnTo>
                    <a:lnTo>
                      <a:pt x="75" y="5"/>
                    </a:lnTo>
                    <a:lnTo>
                      <a:pt x="73" y="5"/>
                    </a:lnTo>
                    <a:lnTo>
                      <a:pt x="66" y="5"/>
                    </a:lnTo>
                    <a:lnTo>
                      <a:pt x="61" y="7"/>
                    </a:lnTo>
                    <a:lnTo>
                      <a:pt x="59" y="10"/>
                    </a:lnTo>
                    <a:lnTo>
                      <a:pt x="49" y="12"/>
                    </a:lnTo>
                    <a:lnTo>
                      <a:pt x="42" y="10"/>
                    </a:lnTo>
                    <a:lnTo>
                      <a:pt x="40" y="7"/>
                    </a:lnTo>
                    <a:lnTo>
                      <a:pt x="35" y="7"/>
                    </a:lnTo>
                    <a:lnTo>
                      <a:pt x="28" y="12"/>
                    </a:lnTo>
                    <a:lnTo>
                      <a:pt x="23" y="12"/>
                    </a:lnTo>
                    <a:lnTo>
                      <a:pt x="21" y="12"/>
                    </a:lnTo>
                    <a:lnTo>
                      <a:pt x="21" y="10"/>
                    </a:lnTo>
                    <a:lnTo>
                      <a:pt x="19" y="10"/>
                    </a:lnTo>
                    <a:lnTo>
                      <a:pt x="16" y="10"/>
                    </a:lnTo>
                    <a:lnTo>
                      <a:pt x="16" y="12"/>
                    </a:lnTo>
                    <a:lnTo>
                      <a:pt x="14" y="12"/>
                    </a:lnTo>
                    <a:lnTo>
                      <a:pt x="16" y="12"/>
                    </a:lnTo>
                    <a:lnTo>
                      <a:pt x="14" y="15"/>
                    </a:lnTo>
                    <a:lnTo>
                      <a:pt x="16" y="19"/>
                    </a:lnTo>
                    <a:lnTo>
                      <a:pt x="14" y="19"/>
                    </a:lnTo>
                    <a:lnTo>
                      <a:pt x="12" y="19"/>
                    </a:lnTo>
                    <a:lnTo>
                      <a:pt x="12" y="22"/>
                    </a:lnTo>
                    <a:lnTo>
                      <a:pt x="12" y="24"/>
                    </a:lnTo>
                    <a:lnTo>
                      <a:pt x="9" y="24"/>
                    </a:lnTo>
                    <a:lnTo>
                      <a:pt x="9" y="26"/>
                    </a:lnTo>
                    <a:lnTo>
                      <a:pt x="7" y="24"/>
                    </a:lnTo>
                    <a:lnTo>
                      <a:pt x="7" y="26"/>
                    </a:lnTo>
                    <a:lnTo>
                      <a:pt x="4" y="31"/>
                    </a:lnTo>
                    <a:lnTo>
                      <a:pt x="7" y="31"/>
                    </a:lnTo>
                    <a:lnTo>
                      <a:pt x="7" y="33"/>
                    </a:lnTo>
                    <a:lnTo>
                      <a:pt x="7" y="38"/>
                    </a:lnTo>
                    <a:lnTo>
                      <a:pt x="7" y="40"/>
                    </a:lnTo>
                    <a:lnTo>
                      <a:pt x="7" y="43"/>
                    </a:lnTo>
                    <a:lnTo>
                      <a:pt x="12" y="43"/>
                    </a:lnTo>
                    <a:lnTo>
                      <a:pt x="12" y="45"/>
                    </a:lnTo>
                    <a:lnTo>
                      <a:pt x="14" y="45"/>
                    </a:lnTo>
                    <a:lnTo>
                      <a:pt x="12" y="45"/>
                    </a:lnTo>
                    <a:lnTo>
                      <a:pt x="12" y="48"/>
                    </a:lnTo>
                    <a:lnTo>
                      <a:pt x="14" y="48"/>
                    </a:lnTo>
                    <a:lnTo>
                      <a:pt x="16" y="48"/>
                    </a:lnTo>
                    <a:lnTo>
                      <a:pt x="14" y="50"/>
                    </a:lnTo>
                    <a:lnTo>
                      <a:pt x="16" y="50"/>
                    </a:lnTo>
                    <a:lnTo>
                      <a:pt x="16" y="52"/>
                    </a:lnTo>
                    <a:lnTo>
                      <a:pt x="14" y="52"/>
                    </a:lnTo>
                    <a:lnTo>
                      <a:pt x="14" y="55"/>
                    </a:lnTo>
                    <a:lnTo>
                      <a:pt x="12" y="55"/>
                    </a:lnTo>
                    <a:lnTo>
                      <a:pt x="12" y="57"/>
                    </a:lnTo>
                    <a:lnTo>
                      <a:pt x="14" y="57"/>
                    </a:lnTo>
                    <a:lnTo>
                      <a:pt x="12" y="57"/>
                    </a:lnTo>
                    <a:lnTo>
                      <a:pt x="12" y="59"/>
                    </a:lnTo>
                    <a:lnTo>
                      <a:pt x="12" y="57"/>
                    </a:lnTo>
                    <a:lnTo>
                      <a:pt x="7" y="57"/>
                    </a:lnTo>
                    <a:lnTo>
                      <a:pt x="7" y="59"/>
                    </a:lnTo>
                    <a:lnTo>
                      <a:pt x="7" y="62"/>
                    </a:lnTo>
                    <a:lnTo>
                      <a:pt x="7" y="64"/>
                    </a:lnTo>
                    <a:lnTo>
                      <a:pt x="4" y="64"/>
                    </a:lnTo>
                    <a:lnTo>
                      <a:pt x="4" y="66"/>
                    </a:lnTo>
                    <a:lnTo>
                      <a:pt x="2" y="66"/>
                    </a:lnTo>
                    <a:lnTo>
                      <a:pt x="2" y="69"/>
                    </a:lnTo>
                    <a:lnTo>
                      <a:pt x="2" y="71"/>
                    </a:lnTo>
                    <a:lnTo>
                      <a:pt x="0" y="71"/>
                    </a:lnTo>
                    <a:lnTo>
                      <a:pt x="2" y="71"/>
                    </a:lnTo>
                    <a:lnTo>
                      <a:pt x="0" y="74"/>
                    </a:lnTo>
                    <a:lnTo>
                      <a:pt x="2" y="74"/>
                    </a:lnTo>
                    <a:lnTo>
                      <a:pt x="0" y="76"/>
                    </a:lnTo>
                    <a:lnTo>
                      <a:pt x="2" y="76"/>
                    </a:lnTo>
                    <a:lnTo>
                      <a:pt x="4" y="76"/>
                    </a:lnTo>
                    <a:lnTo>
                      <a:pt x="4" y="78"/>
                    </a:lnTo>
                    <a:lnTo>
                      <a:pt x="12" y="83"/>
                    </a:lnTo>
                    <a:lnTo>
                      <a:pt x="14" y="83"/>
                    </a:lnTo>
                    <a:lnTo>
                      <a:pt x="16" y="83"/>
                    </a:lnTo>
                    <a:lnTo>
                      <a:pt x="45" y="66"/>
                    </a:lnTo>
                  </a:path>
                </a:pathLst>
              </a:custGeom>
              <a:grpFill/>
              <a:ln w="9525">
                <a:noFill/>
                <a:round/>
                <a:headEnd/>
                <a:tailEnd/>
              </a:ln>
            </p:spPr>
            <p:txBody>
              <a:bodyPr/>
              <a:lstStyle/>
              <a:p>
                <a:pPr>
                  <a:defRPr/>
                </a:pPr>
                <a:endParaRPr lang="en-US" sz="1200" kern="0">
                  <a:solidFill>
                    <a:srgbClr val="0096D6"/>
                  </a:solidFill>
                </a:endParaRPr>
              </a:p>
            </p:txBody>
          </p:sp>
          <p:sp>
            <p:nvSpPr>
              <p:cNvPr id="2370" name="Freeform 1347"/>
              <p:cNvSpPr>
                <a:spLocks/>
              </p:cNvSpPr>
              <p:nvPr/>
            </p:nvSpPr>
            <p:spPr bwMode="auto">
              <a:xfrm>
                <a:off x="3678" y="2054"/>
                <a:ext cx="192" cy="147"/>
              </a:xfrm>
              <a:custGeom>
                <a:avLst/>
                <a:gdLst>
                  <a:gd name="T0" fmla="*/ 15 w 192"/>
                  <a:gd name="T1" fmla="*/ 116 h 147"/>
                  <a:gd name="T2" fmla="*/ 3 w 192"/>
                  <a:gd name="T3" fmla="*/ 90 h 147"/>
                  <a:gd name="T4" fmla="*/ 5 w 192"/>
                  <a:gd name="T5" fmla="*/ 69 h 147"/>
                  <a:gd name="T6" fmla="*/ 15 w 192"/>
                  <a:gd name="T7" fmla="*/ 50 h 147"/>
                  <a:gd name="T8" fmla="*/ 24 w 192"/>
                  <a:gd name="T9" fmla="*/ 55 h 147"/>
                  <a:gd name="T10" fmla="*/ 34 w 192"/>
                  <a:gd name="T11" fmla="*/ 52 h 147"/>
                  <a:gd name="T12" fmla="*/ 36 w 192"/>
                  <a:gd name="T13" fmla="*/ 45 h 147"/>
                  <a:gd name="T14" fmla="*/ 48 w 192"/>
                  <a:gd name="T15" fmla="*/ 41 h 147"/>
                  <a:gd name="T16" fmla="*/ 55 w 192"/>
                  <a:gd name="T17" fmla="*/ 31 h 147"/>
                  <a:gd name="T18" fmla="*/ 60 w 192"/>
                  <a:gd name="T19" fmla="*/ 24 h 147"/>
                  <a:gd name="T20" fmla="*/ 69 w 192"/>
                  <a:gd name="T21" fmla="*/ 22 h 147"/>
                  <a:gd name="T22" fmla="*/ 78 w 192"/>
                  <a:gd name="T23" fmla="*/ 19 h 147"/>
                  <a:gd name="T24" fmla="*/ 97 w 192"/>
                  <a:gd name="T25" fmla="*/ 22 h 147"/>
                  <a:gd name="T26" fmla="*/ 109 w 192"/>
                  <a:gd name="T27" fmla="*/ 22 h 147"/>
                  <a:gd name="T28" fmla="*/ 114 w 192"/>
                  <a:gd name="T29" fmla="*/ 22 h 147"/>
                  <a:gd name="T30" fmla="*/ 119 w 192"/>
                  <a:gd name="T31" fmla="*/ 19 h 147"/>
                  <a:gd name="T32" fmla="*/ 126 w 192"/>
                  <a:gd name="T33" fmla="*/ 15 h 147"/>
                  <a:gd name="T34" fmla="*/ 130 w 192"/>
                  <a:gd name="T35" fmla="*/ 15 h 147"/>
                  <a:gd name="T36" fmla="*/ 135 w 192"/>
                  <a:gd name="T37" fmla="*/ 3 h 147"/>
                  <a:gd name="T38" fmla="*/ 145 w 192"/>
                  <a:gd name="T39" fmla="*/ 5 h 147"/>
                  <a:gd name="T40" fmla="*/ 145 w 192"/>
                  <a:gd name="T41" fmla="*/ 10 h 147"/>
                  <a:gd name="T42" fmla="*/ 147 w 192"/>
                  <a:gd name="T43" fmla="*/ 15 h 147"/>
                  <a:gd name="T44" fmla="*/ 145 w 192"/>
                  <a:gd name="T45" fmla="*/ 24 h 147"/>
                  <a:gd name="T46" fmla="*/ 163 w 192"/>
                  <a:gd name="T47" fmla="*/ 26 h 147"/>
                  <a:gd name="T48" fmla="*/ 168 w 192"/>
                  <a:gd name="T49" fmla="*/ 22 h 147"/>
                  <a:gd name="T50" fmla="*/ 175 w 192"/>
                  <a:gd name="T51" fmla="*/ 19 h 147"/>
                  <a:gd name="T52" fmla="*/ 180 w 192"/>
                  <a:gd name="T53" fmla="*/ 22 h 147"/>
                  <a:gd name="T54" fmla="*/ 189 w 192"/>
                  <a:gd name="T55" fmla="*/ 19 h 147"/>
                  <a:gd name="T56" fmla="*/ 192 w 192"/>
                  <a:gd name="T57" fmla="*/ 22 h 147"/>
                  <a:gd name="T58" fmla="*/ 187 w 192"/>
                  <a:gd name="T59" fmla="*/ 24 h 147"/>
                  <a:gd name="T60" fmla="*/ 185 w 192"/>
                  <a:gd name="T61" fmla="*/ 26 h 147"/>
                  <a:gd name="T62" fmla="*/ 175 w 192"/>
                  <a:gd name="T63" fmla="*/ 29 h 147"/>
                  <a:gd name="T64" fmla="*/ 156 w 192"/>
                  <a:gd name="T65" fmla="*/ 31 h 147"/>
                  <a:gd name="T66" fmla="*/ 152 w 192"/>
                  <a:gd name="T67" fmla="*/ 34 h 147"/>
                  <a:gd name="T68" fmla="*/ 149 w 192"/>
                  <a:gd name="T69" fmla="*/ 36 h 147"/>
                  <a:gd name="T70" fmla="*/ 145 w 192"/>
                  <a:gd name="T71" fmla="*/ 43 h 147"/>
                  <a:gd name="T72" fmla="*/ 147 w 192"/>
                  <a:gd name="T73" fmla="*/ 55 h 147"/>
                  <a:gd name="T74" fmla="*/ 140 w 192"/>
                  <a:gd name="T75" fmla="*/ 67 h 147"/>
                  <a:gd name="T76" fmla="*/ 142 w 192"/>
                  <a:gd name="T77" fmla="*/ 71 h 147"/>
                  <a:gd name="T78" fmla="*/ 126 w 192"/>
                  <a:gd name="T79" fmla="*/ 76 h 147"/>
                  <a:gd name="T80" fmla="*/ 130 w 192"/>
                  <a:gd name="T81" fmla="*/ 85 h 147"/>
                  <a:gd name="T82" fmla="*/ 119 w 192"/>
                  <a:gd name="T83" fmla="*/ 93 h 147"/>
                  <a:gd name="T84" fmla="*/ 116 w 192"/>
                  <a:gd name="T85" fmla="*/ 100 h 147"/>
                  <a:gd name="T86" fmla="*/ 109 w 192"/>
                  <a:gd name="T87" fmla="*/ 111 h 147"/>
                  <a:gd name="T88" fmla="*/ 107 w 192"/>
                  <a:gd name="T89" fmla="*/ 109 h 147"/>
                  <a:gd name="T90" fmla="*/ 100 w 192"/>
                  <a:gd name="T91" fmla="*/ 111 h 147"/>
                  <a:gd name="T92" fmla="*/ 97 w 192"/>
                  <a:gd name="T93" fmla="*/ 116 h 147"/>
                  <a:gd name="T94" fmla="*/ 86 w 192"/>
                  <a:gd name="T95" fmla="*/ 116 h 147"/>
                  <a:gd name="T96" fmla="*/ 78 w 192"/>
                  <a:gd name="T97" fmla="*/ 135 h 147"/>
                  <a:gd name="T98" fmla="*/ 62 w 192"/>
                  <a:gd name="T99" fmla="*/ 145 h 147"/>
                  <a:gd name="T100" fmla="*/ 48 w 192"/>
                  <a:gd name="T101" fmla="*/ 147 h 147"/>
                  <a:gd name="T102" fmla="*/ 8 w 192"/>
                  <a:gd name="T103" fmla="*/ 140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2"/>
                  <a:gd name="T157" fmla="*/ 0 h 147"/>
                  <a:gd name="T158" fmla="*/ 192 w 192"/>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2" h="147">
                    <a:moveTo>
                      <a:pt x="8" y="140"/>
                    </a:moveTo>
                    <a:lnTo>
                      <a:pt x="15" y="126"/>
                    </a:lnTo>
                    <a:lnTo>
                      <a:pt x="17" y="123"/>
                    </a:lnTo>
                    <a:lnTo>
                      <a:pt x="17" y="119"/>
                    </a:lnTo>
                    <a:lnTo>
                      <a:pt x="15" y="116"/>
                    </a:lnTo>
                    <a:lnTo>
                      <a:pt x="12" y="114"/>
                    </a:lnTo>
                    <a:lnTo>
                      <a:pt x="8" y="111"/>
                    </a:lnTo>
                    <a:lnTo>
                      <a:pt x="5" y="109"/>
                    </a:lnTo>
                    <a:lnTo>
                      <a:pt x="5" y="97"/>
                    </a:lnTo>
                    <a:lnTo>
                      <a:pt x="3" y="90"/>
                    </a:lnTo>
                    <a:lnTo>
                      <a:pt x="5" y="83"/>
                    </a:lnTo>
                    <a:lnTo>
                      <a:pt x="5" y="78"/>
                    </a:lnTo>
                    <a:lnTo>
                      <a:pt x="0" y="78"/>
                    </a:lnTo>
                    <a:lnTo>
                      <a:pt x="0" y="71"/>
                    </a:lnTo>
                    <a:lnTo>
                      <a:pt x="5" y="69"/>
                    </a:lnTo>
                    <a:lnTo>
                      <a:pt x="5" y="67"/>
                    </a:lnTo>
                    <a:lnTo>
                      <a:pt x="10" y="59"/>
                    </a:lnTo>
                    <a:lnTo>
                      <a:pt x="12" y="48"/>
                    </a:lnTo>
                    <a:lnTo>
                      <a:pt x="15" y="50"/>
                    </a:lnTo>
                    <a:lnTo>
                      <a:pt x="17" y="52"/>
                    </a:lnTo>
                    <a:lnTo>
                      <a:pt x="22" y="50"/>
                    </a:lnTo>
                    <a:lnTo>
                      <a:pt x="22" y="52"/>
                    </a:lnTo>
                    <a:lnTo>
                      <a:pt x="24" y="52"/>
                    </a:lnTo>
                    <a:lnTo>
                      <a:pt x="24" y="55"/>
                    </a:lnTo>
                    <a:lnTo>
                      <a:pt x="26" y="55"/>
                    </a:lnTo>
                    <a:lnTo>
                      <a:pt x="29" y="55"/>
                    </a:lnTo>
                    <a:lnTo>
                      <a:pt x="31" y="55"/>
                    </a:lnTo>
                    <a:lnTo>
                      <a:pt x="34" y="52"/>
                    </a:lnTo>
                    <a:lnTo>
                      <a:pt x="36" y="52"/>
                    </a:lnTo>
                    <a:lnTo>
                      <a:pt x="36" y="48"/>
                    </a:lnTo>
                    <a:lnTo>
                      <a:pt x="38" y="48"/>
                    </a:lnTo>
                    <a:lnTo>
                      <a:pt x="36" y="45"/>
                    </a:lnTo>
                    <a:lnTo>
                      <a:pt x="38" y="45"/>
                    </a:lnTo>
                    <a:lnTo>
                      <a:pt x="45" y="43"/>
                    </a:lnTo>
                    <a:lnTo>
                      <a:pt x="48" y="41"/>
                    </a:lnTo>
                    <a:lnTo>
                      <a:pt x="50" y="41"/>
                    </a:lnTo>
                    <a:lnTo>
                      <a:pt x="52" y="38"/>
                    </a:lnTo>
                    <a:lnTo>
                      <a:pt x="55" y="36"/>
                    </a:lnTo>
                    <a:lnTo>
                      <a:pt x="55" y="31"/>
                    </a:lnTo>
                    <a:lnTo>
                      <a:pt x="57" y="31"/>
                    </a:lnTo>
                    <a:lnTo>
                      <a:pt x="57" y="26"/>
                    </a:lnTo>
                    <a:lnTo>
                      <a:pt x="57" y="24"/>
                    </a:lnTo>
                    <a:lnTo>
                      <a:pt x="60" y="24"/>
                    </a:lnTo>
                    <a:lnTo>
                      <a:pt x="60" y="22"/>
                    </a:lnTo>
                    <a:lnTo>
                      <a:pt x="62" y="22"/>
                    </a:lnTo>
                    <a:lnTo>
                      <a:pt x="64" y="22"/>
                    </a:lnTo>
                    <a:lnTo>
                      <a:pt x="67" y="22"/>
                    </a:lnTo>
                    <a:lnTo>
                      <a:pt x="69" y="22"/>
                    </a:lnTo>
                    <a:lnTo>
                      <a:pt x="69" y="19"/>
                    </a:lnTo>
                    <a:lnTo>
                      <a:pt x="69" y="17"/>
                    </a:lnTo>
                    <a:lnTo>
                      <a:pt x="71" y="17"/>
                    </a:lnTo>
                    <a:lnTo>
                      <a:pt x="78" y="19"/>
                    </a:lnTo>
                    <a:lnTo>
                      <a:pt x="88" y="19"/>
                    </a:lnTo>
                    <a:lnTo>
                      <a:pt x="90" y="19"/>
                    </a:lnTo>
                    <a:lnTo>
                      <a:pt x="90" y="22"/>
                    </a:lnTo>
                    <a:lnTo>
                      <a:pt x="93" y="22"/>
                    </a:lnTo>
                    <a:lnTo>
                      <a:pt x="97" y="22"/>
                    </a:lnTo>
                    <a:lnTo>
                      <a:pt x="102" y="26"/>
                    </a:lnTo>
                    <a:lnTo>
                      <a:pt x="104" y="26"/>
                    </a:lnTo>
                    <a:lnTo>
                      <a:pt x="104" y="24"/>
                    </a:lnTo>
                    <a:lnTo>
                      <a:pt x="109" y="22"/>
                    </a:lnTo>
                    <a:lnTo>
                      <a:pt x="111" y="22"/>
                    </a:lnTo>
                    <a:lnTo>
                      <a:pt x="114" y="22"/>
                    </a:lnTo>
                    <a:lnTo>
                      <a:pt x="119" y="24"/>
                    </a:lnTo>
                    <a:lnTo>
                      <a:pt x="119" y="22"/>
                    </a:lnTo>
                    <a:lnTo>
                      <a:pt x="119" y="19"/>
                    </a:lnTo>
                    <a:lnTo>
                      <a:pt x="121" y="15"/>
                    </a:lnTo>
                    <a:lnTo>
                      <a:pt x="123" y="17"/>
                    </a:lnTo>
                    <a:lnTo>
                      <a:pt x="126" y="15"/>
                    </a:lnTo>
                    <a:lnTo>
                      <a:pt x="128" y="17"/>
                    </a:lnTo>
                    <a:lnTo>
                      <a:pt x="130" y="15"/>
                    </a:lnTo>
                    <a:lnTo>
                      <a:pt x="130" y="12"/>
                    </a:lnTo>
                    <a:lnTo>
                      <a:pt x="130" y="10"/>
                    </a:lnTo>
                    <a:lnTo>
                      <a:pt x="135" y="3"/>
                    </a:lnTo>
                    <a:lnTo>
                      <a:pt x="137" y="3"/>
                    </a:lnTo>
                    <a:lnTo>
                      <a:pt x="140" y="0"/>
                    </a:lnTo>
                    <a:lnTo>
                      <a:pt x="142" y="3"/>
                    </a:lnTo>
                    <a:lnTo>
                      <a:pt x="145" y="5"/>
                    </a:lnTo>
                    <a:lnTo>
                      <a:pt x="145" y="8"/>
                    </a:lnTo>
                    <a:lnTo>
                      <a:pt x="142" y="10"/>
                    </a:lnTo>
                    <a:lnTo>
                      <a:pt x="145" y="10"/>
                    </a:lnTo>
                    <a:lnTo>
                      <a:pt x="147" y="10"/>
                    </a:lnTo>
                    <a:lnTo>
                      <a:pt x="147" y="12"/>
                    </a:lnTo>
                    <a:lnTo>
                      <a:pt x="147" y="15"/>
                    </a:lnTo>
                    <a:lnTo>
                      <a:pt x="147" y="17"/>
                    </a:lnTo>
                    <a:lnTo>
                      <a:pt x="147" y="19"/>
                    </a:lnTo>
                    <a:lnTo>
                      <a:pt x="147" y="22"/>
                    </a:lnTo>
                    <a:lnTo>
                      <a:pt x="145" y="24"/>
                    </a:lnTo>
                    <a:lnTo>
                      <a:pt x="149" y="31"/>
                    </a:lnTo>
                    <a:lnTo>
                      <a:pt x="156" y="26"/>
                    </a:lnTo>
                    <a:lnTo>
                      <a:pt x="163" y="26"/>
                    </a:lnTo>
                    <a:lnTo>
                      <a:pt x="163" y="24"/>
                    </a:lnTo>
                    <a:lnTo>
                      <a:pt x="166" y="22"/>
                    </a:lnTo>
                    <a:lnTo>
                      <a:pt x="168" y="22"/>
                    </a:lnTo>
                    <a:lnTo>
                      <a:pt x="171" y="19"/>
                    </a:lnTo>
                    <a:lnTo>
                      <a:pt x="173" y="19"/>
                    </a:lnTo>
                    <a:lnTo>
                      <a:pt x="175" y="19"/>
                    </a:lnTo>
                    <a:lnTo>
                      <a:pt x="178" y="19"/>
                    </a:lnTo>
                    <a:lnTo>
                      <a:pt x="178" y="22"/>
                    </a:lnTo>
                    <a:lnTo>
                      <a:pt x="180" y="22"/>
                    </a:lnTo>
                    <a:lnTo>
                      <a:pt x="187" y="19"/>
                    </a:lnTo>
                    <a:lnTo>
                      <a:pt x="189" y="19"/>
                    </a:lnTo>
                    <a:lnTo>
                      <a:pt x="192" y="19"/>
                    </a:lnTo>
                    <a:lnTo>
                      <a:pt x="192" y="22"/>
                    </a:lnTo>
                    <a:lnTo>
                      <a:pt x="189" y="22"/>
                    </a:lnTo>
                    <a:lnTo>
                      <a:pt x="192" y="22"/>
                    </a:lnTo>
                    <a:lnTo>
                      <a:pt x="189" y="22"/>
                    </a:lnTo>
                    <a:lnTo>
                      <a:pt x="187" y="22"/>
                    </a:lnTo>
                    <a:lnTo>
                      <a:pt x="187" y="24"/>
                    </a:lnTo>
                    <a:lnTo>
                      <a:pt x="189" y="26"/>
                    </a:lnTo>
                    <a:lnTo>
                      <a:pt x="187" y="26"/>
                    </a:lnTo>
                    <a:lnTo>
                      <a:pt x="185" y="26"/>
                    </a:lnTo>
                    <a:lnTo>
                      <a:pt x="182" y="29"/>
                    </a:lnTo>
                    <a:lnTo>
                      <a:pt x="180" y="29"/>
                    </a:lnTo>
                    <a:lnTo>
                      <a:pt x="178" y="26"/>
                    </a:lnTo>
                    <a:lnTo>
                      <a:pt x="175" y="29"/>
                    </a:lnTo>
                    <a:lnTo>
                      <a:pt x="175" y="26"/>
                    </a:lnTo>
                    <a:lnTo>
                      <a:pt x="161" y="29"/>
                    </a:lnTo>
                    <a:lnTo>
                      <a:pt x="159" y="31"/>
                    </a:lnTo>
                    <a:lnTo>
                      <a:pt x="156" y="31"/>
                    </a:lnTo>
                    <a:lnTo>
                      <a:pt x="154" y="34"/>
                    </a:lnTo>
                    <a:lnTo>
                      <a:pt x="152" y="34"/>
                    </a:lnTo>
                    <a:lnTo>
                      <a:pt x="152" y="36"/>
                    </a:lnTo>
                    <a:lnTo>
                      <a:pt x="149" y="36"/>
                    </a:lnTo>
                    <a:lnTo>
                      <a:pt x="145" y="41"/>
                    </a:lnTo>
                    <a:lnTo>
                      <a:pt x="142" y="43"/>
                    </a:lnTo>
                    <a:lnTo>
                      <a:pt x="145" y="43"/>
                    </a:lnTo>
                    <a:lnTo>
                      <a:pt x="147" y="45"/>
                    </a:lnTo>
                    <a:lnTo>
                      <a:pt x="149" y="50"/>
                    </a:lnTo>
                    <a:lnTo>
                      <a:pt x="149" y="52"/>
                    </a:lnTo>
                    <a:lnTo>
                      <a:pt x="147" y="52"/>
                    </a:lnTo>
                    <a:lnTo>
                      <a:pt x="147" y="55"/>
                    </a:lnTo>
                    <a:lnTo>
                      <a:pt x="149" y="55"/>
                    </a:lnTo>
                    <a:lnTo>
                      <a:pt x="149" y="57"/>
                    </a:lnTo>
                    <a:lnTo>
                      <a:pt x="142" y="64"/>
                    </a:lnTo>
                    <a:lnTo>
                      <a:pt x="140" y="67"/>
                    </a:lnTo>
                    <a:lnTo>
                      <a:pt x="140" y="69"/>
                    </a:lnTo>
                    <a:lnTo>
                      <a:pt x="142" y="69"/>
                    </a:lnTo>
                    <a:lnTo>
                      <a:pt x="142" y="71"/>
                    </a:lnTo>
                    <a:lnTo>
                      <a:pt x="140" y="74"/>
                    </a:lnTo>
                    <a:lnTo>
                      <a:pt x="135" y="76"/>
                    </a:lnTo>
                    <a:lnTo>
                      <a:pt x="128" y="74"/>
                    </a:lnTo>
                    <a:lnTo>
                      <a:pt x="126" y="74"/>
                    </a:lnTo>
                    <a:lnTo>
                      <a:pt x="126" y="76"/>
                    </a:lnTo>
                    <a:lnTo>
                      <a:pt x="128" y="78"/>
                    </a:lnTo>
                    <a:lnTo>
                      <a:pt x="130" y="83"/>
                    </a:lnTo>
                    <a:lnTo>
                      <a:pt x="130" y="85"/>
                    </a:lnTo>
                    <a:lnTo>
                      <a:pt x="126" y="88"/>
                    </a:lnTo>
                    <a:lnTo>
                      <a:pt x="123" y="88"/>
                    </a:lnTo>
                    <a:lnTo>
                      <a:pt x="121" y="90"/>
                    </a:lnTo>
                    <a:lnTo>
                      <a:pt x="121" y="93"/>
                    </a:lnTo>
                    <a:lnTo>
                      <a:pt x="119" y="93"/>
                    </a:lnTo>
                    <a:lnTo>
                      <a:pt x="119" y="95"/>
                    </a:lnTo>
                    <a:lnTo>
                      <a:pt x="119" y="97"/>
                    </a:lnTo>
                    <a:lnTo>
                      <a:pt x="116" y="100"/>
                    </a:lnTo>
                    <a:lnTo>
                      <a:pt x="119" y="107"/>
                    </a:lnTo>
                    <a:lnTo>
                      <a:pt x="114" y="111"/>
                    </a:lnTo>
                    <a:lnTo>
                      <a:pt x="111" y="111"/>
                    </a:lnTo>
                    <a:lnTo>
                      <a:pt x="109" y="111"/>
                    </a:lnTo>
                    <a:lnTo>
                      <a:pt x="109" y="109"/>
                    </a:lnTo>
                    <a:lnTo>
                      <a:pt x="107" y="109"/>
                    </a:lnTo>
                    <a:lnTo>
                      <a:pt x="107" y="111"/>
                    </a:lnTo>
                    <a:lnTo>
                      <a:pt x="104" y="109"/>
                    </a:lnTo>
                    <a:lnTo>
                      <a:pt x="102" y="109"/>
                    </a:lnTo>
                    <a:lnTo>
                      <a:pt x="100" y="111"/>
                    </a:lnTo>
                    <a:lnTo>
                      <a:pt x="97" y="114"/>
                    </a:lnTo>
                    <a:lnTo>
                      <a:pt x="95" y="114"/>
                    </a:lnTo>
                    <a:lnTo>
                      <a:pt x="97" y="116"/>
                    </a:lnTo>
                    <a:lnTo>
                      <a:pt x="88" y="119"/>
                    </a:lnTo>
                    <a:lnTo>
                      <a:pt x="88" y="116"/>
                    </a:lnTo>
                    <a:lnTo>
                      <a:pt x="86" y="116"/>
                    </a:lnTo>
                    <a:lnTo>
                      <a:pt x="83" y="121"/>
                    </a:lnTo>
                    <a:lnTo>
                      <a:pt x="81" y="121"/>
                    </a:lnTo>
                    <a:lnTo>
                      <a:pt x="78" y="128"/>
                    </a:lnTo>
                    <a:lnTo>
                      <a:pt x="78" y="130"/>
                    </a:lnTo>
                    <a:lnTo>
                      <a:pt x="78" y="135"/>
                    </a:lnTo>
                    <a:lnTo>
                      <a:pt x="78" y="137"/>
                    </a:lnTo>
                    <a:lnTo>
                      <a:pt x="76" y="140"/>
                    </a:lnTo>
                    <a:lnTo>
                      <a:pt x="62" y="145"/>
                    </a:lnTo>
                    <a:lnTo>
                      <a:pt x="52" y="142"/>
                    </a:lnTo>
                    <a:lnTo>
                      <a:pt x="50" y="145"/>
                    </a:lnTo>
                    <a:lnTo>
                      <a:pt x="48" y="147"/>
                    </a:lnTo>
                    <a:lnTo>
                      <a:pt x="45" y="145"/>
                    </a:lnTo>
                    <a:lnTo>
                      <a:pt x="29" y="145"/>
                    </a:lnTo>
                    <a:lnTo>
                      <a:pt x="26" y="147"/>
                    </a:lnTo>
                    <a:lnTo>
                      <a:pt x="8" y="140"/>
                    </a:lnTo>
                    <a:close/>
                  </a:path>
                </a:pathLst>
              </a:custGeom>
              <a:grpFill/>
              <a:ln w="9525">
                <a:noFill/>
                <a:round/>
                <a:headEnd/>
                <a:tailEnd/>
              </a:ln>
            </p:spPr>
            <p:txBody>
              <a:bodyPr/>
              <a:lstStyle/>
              <a:p>
                <a:pPr>
                  <a:defRPr/>
                </a:pPr>
                <a:endParaRPr lang="en-US" sz="1200" kern="0">
                  <a:solidFill>
                    <a:srgbClr val="0096D6"/>
                  </a:solidFill>
                </a:endParaRPr>
              </a:p>
            </p:txBody>
          </p:sp>
          <p:sp>
            <p:nvSpPr>
              <p:cNvPr id="2371" name="Freeform 1348"/>
              <p:cNvSpPr>
                <a:spLocks/>
              </p:cNvSpPr>
              <p:nvPr/>
            </p:nvSpPr>
            <p:spPr bwMode="auto">
              <a:xfrm>
                <a:off x="3678" y="2054"/>
                <a:ext cx="192" cy="147"/>
              </a:xfrm>
              <a:custGeom>
                <a:avLst/>
                <a:gdLst>
                  <a:gd name="T0" fmla="*/ 15 w 192"/>
                  <a:gd name="T1" fmla="*/ 116 h 147"/>
                  <a:gd name="T2" fmla="*/ 3 w 192"/>
                  <a:gd name="T3" fmla="*/ 90 h 147"/>
                  <a:gd name="T4" fmla="*/ 5 w 192"/>
                  <a:gd name="T5" fmla="*/ 69 h 147"/>
                  <a:gd name="T6" fmla="*/ 15 w 192"/>
                  <a:gd name="T7" fmla="*/ 50 h 147"/>
                  <a:gd name="T8" fmla="*/ 24 w 192"/>
                  <a:gd name="T9" fmla="*/ 55 h 147"/>
                  <a:gd name="T10" fmla="*/ 34 w 192"/>
                  <a:gd name="T11" fmla="*/ 52 h 147"/>
                  <a:gd name="T12" fmla="*/ 36 w 192"/>
                  <a:gd name="T13" fmla="*/ 45 h 147"/>
                  <a:gd name="T14" fmla="*/ 48 w 192"/>
                  <a:gd name="T15" fmla="*/ 41 h 147"/>
                  <a:gd name="T16" fmla="*/ 55 w 192"/>
                  <a:gd name="T17" fmla="*/ 31 h 147"/>
                  <a:gd name="T18" fmla="*/ 60 w 192"/>
                  <a:gd name="T19" fmla="*/ 24 h 147"/>
                  <a:gd name="T20" fmla="*/ 69 w 192"/>
                  <a:gd name="T21" fmla="*/ 22 h 147"/>
                  <a:gd name="T22" fmla="*/ 78 w 192"/>
                  <a:gd name="T23" fmla="*/ 19 h 147"/>
                  <a:gd name="T24" fmla="*/ 97 w 192"/>
                  <a:gd name="T25" fmla="*/ 22 h 147"/>
                  <a:gd name="T26" fmla="*/ 109 w 192"/>
                  <a:gd name="T27" fmla="*/ 22 h 147"/>
                  <a:gd name="T28" fmla="*/ 114 w 192"/>
                  <a:gd name="T29" fmla="*/ 22 h 147"/>
                  <a:gd name="T30" fmla="*/ 119 w 192"/>
                  <a:gd name="T31" fmla="*/ 19 h 147"/>
                  <a:gd name="T32" fmla="*/ 126 w 192"/>
                  <a:gd name="T33" fmla="*/ 15 h 147"/>
                  <a:gd name="T34" fmla="*/ 130 w 192"/>
                  <a:gd name="T35" fmla="*/ 15 h 147"/>
                  <a:gd name="T36" fmla="*/ 135 w 192"/>
                  <a:gd name="T37" fmla="*/ 3 h 147"/>
                  <a:gd name="T38" fmla="*/ 145 w 192"/>
                  <a:gd name="T39" fmla="*/ 5 h 147"/>
                  <a:gd name="T40" fmla="*/ 145 w 192"/>
                  <a:gd name="T41" fmla="*/ 10 h 147"/>
                  <a:gd name="T42" fmla="*/ 147 w 192"/>
                  <a:gd name="T43" fmla="*/ 15 h 147"/>
                  <a:gd name="T44" fmla="*/ 145 w 192"/>
                  <a:gd name="T45" fmla="*/ 24 h 147"/>
                  <a:gd name="T46" fmla="*/ 163 w 192"/>
                  <a:gd name="T47" fmla="*/ 26 h 147"/>
                  <a:gd name="T48" fmla="*/ 168 w 192"/>
                  <a:gd name="T49" fmla="*/ 22 h 147"/>
                  <a:gd name="T50" fmla="*/ 175 w 192"/>
                  <a:gd name="T51" fmla="*/ 19 h 147"/>
                  <a:gd name="T52" fmla="*/ 180 w 192"/>
                  <a:gd name="T53" fmla="*/ 22 h 147"/>
                  <a:gd name="T54" fmla="*/ 189 w 192"/>
                  <a:gd name="T55" fmla="*/ 19 h 147"/>
                  <a:gd name="T56" fmla="*/ 192 w 192"/>
                  <a:gd name="T57" fmla="*/ 22 h 147"/>
                  <a:gd name="T58" fmla="*/ 187 w 192"/>
                  <a:gd name="T59" fmla="*/ 24 h 147"/>
                  <a:gd name="T60" fmla="*/ 185 w 192"/>
                  <a:gd name="T61" fmla="*/ 26 h 147"/>
                  <a:gd name="T62" fmla="*/ 175 w 192"/>
                  <a:gd name="T63" fmla="*/ 29 h 147"/>
                  <a:gd name="T64" fmla="*/ 156 w 192"/>
                  <a:gd name="T65" fmla="*/ 31 h 147"/>
                  <a:gd name="T66" fmla="*/ 152 w 192"/>
                  <a:gd name="T67" fmla="*/ 34 h 147"/>
                  <a:gd name="T68" fmla="*/ 149 w 192"/>
                  <a:gd name="T69" fmla="*/ 36 h 147"/>
                  <a:gd name="T70" fmla="*/ 145 w 192"/>
                  <a:gd name="T71" fmla="*/ 43 h 147"/>
                  <a:gd name="T72" fmla="*/ 147 w 192"/>
                  <a:gd name="T73" fmla="*/ 55 h 147"/>
                  <a:gd name="T74" fmla="*/ 140 w 192"/>
                  <a:gd name="T75" fmla="*/ 67 h 147"/>
                  <a:gd name="T76" fmla="*/ 142 w 192"/>
                  <a:gd name="T77" fmla="*/ 71 h 147"/>
                  <a:gd name="T78" fmla="*/ 126 w 192"/>
                  <a:gd name="T79" fmla="*/ 76 h 147"/>
                  <a:gd name="T80" fmla="*/ 130 w 192"/>
                  <a:gd name="T81" fmla="*/ 85 h 147"/>
                  <a:gd name="T82" fmla="*/ 119 w 192"/>
                  <a:gd name="T83" fmla="*/ 93 h 147"/>
                  <a:gd name="T84" fmla="*/ 116 w 192"/>
                  <a:gd name="T85" fmla="*/ 100 h 147"/>
                  <a:gd name="T86" fmla="*/ 109 w 192"/>
                  <a:gd name="T87" fmla="*/ 111 h 147"/>
                  <a:gd name="T88" fmla="*/ 107 w 192"/>
                  <a:gd name="T89" fmla="*/ 109 h 147"/>
                  <a:gd name="T90" fmla="*/ 100 w 192"/>
                  <a:gd name="T91" fmla="*/ 111 h 147"/>
                  <a:gd name="T92" fmla="*/ 97 w 192"/>
                  <a:gd name="T93" fmla="*/ 116 h 147"/>
                  <a:gd name="T94" fmla="*/ 86 w 192"/>
                  <a:gd name="T95" fmla="*/ 116 h 147"/>
                  <a:gd name="T96" fmla="*/ 78 w 192"/>
                  <a:gd name="T97" fmla="*/ 135 h 147"/>
                  <a:gd name="T98" fmla="*/ 62 w 192"/>
                  <a:gd name="T99" fmla="*/ 145 h 147"/>
                  <a:gd name="T100" fmla="*/ 48 w 192"/>
                  <a:gd name="T101" fmla="*/ 147 h 147"/>
                  <a:gd name="T102" fmla="*/ 8 w 192"/>
                  <a:gd name="T103" fmla="*/ 140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2"/>
                  <a:gd name="T157" fmla="*/ 0 h 147"/>
                  <a:gd name="T158" fmla="*/ 192 w 192"/>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2" h="147">
                    <a:moveTo>
                      <a:pt x="8" y="140"/>
                    </a:moveTo>
                    <a:lnTo>
                      <a:pt x="15" y="126"/>
                    </a:lnTo>
                    <a:lnTo>
                      <a:pt x="17" y="123"/>
                    </a:lnTo>
                    <a:lnTo>
                      <a:pt x="17" y="119"/>
                    </a:lnTo>
                    <a:lnTo>
                      <a:pt x="15" y="116"/>
                    </a:lnTo>
                    <a:lnTo>
                      <a:pt x="12" y="114"/>
                    </a:lnTo>
                    <a:lnTo>
                      <a:pt x="8" y="111"/>
                    </a:lnTo>
                    <a:lnTo>
                      <a:pt x="5" y="109"/>
                    </a:lnTo>
                    <a:lnTo>
                      <a:pt x="5" y="97"/>
                    </a:lnTo>
                    <a:lnTo>
                      <a:pt x="3" y="90"/>
                    </a:lnTo>
                    <a:lnTo>
                      <a:pt x="5" y="83"/>
                    </a:lnTo>
                    <a:lnTo>
                      <a:pt x="5" y="78"/>
                    </a:lnTo>
                    <a:lnTo>
                      <a:pt x="0" y="78"/>
                    </a:lnTo>
                    <a:lnTo>
                      <a:pt x="0" y="71"/>
                    </a:lnTo>
                    <a:lnTo>
                      <a:pt x="5" y="69"/>
                    </a:lnTo>
                    <a:lnTo>
                      <a:pt x="5" y="67"/>
                    </a:lnTo>
                    <a:lnTo>
                      <a:pt x="10" y="59"/>
                    </a:lnTo>
                    <a:lnTo>
                      <a:pt x="12" y="48"/>
                    </a:lnTo>
                    <a:lnTo>
                      <a:pt x="15" y="50"/>
                    </a:lnTo>
                    <a:lnTo>
                      <a:pt x="17" y="52"/>
                    </a:lnTo>
                    <a:lnTo>
                      <a:pt x="22" y="50"/>
                    </a:lnTo>
                    <a:lnTo>
                      <a:pt x="22" y="52"/>
                    </a:lnTo>
                    <a:lnTo>
                      <a:pt x="24" y="52"/>
                    </a:lnTo>
                    <a:lnTo>
                      <a:pt x="24" y="55"/>
                    </a:lnTo>
                    <a:lnTo>
                      <a:pt x="26" y="55"/>
                    </a:lnTo>
                    <a:lnTo>
                      <a:pt x="29" y="55"/>
                    </a:lnTo>
                    <a:lnTo>
                      <a:pt x="31" y="55"/>
                    </a:lnTo>
                    <a:lnTo>
                      <a:pt x="34" y="52"/>
                    </a:lnTo>
                    <a:lnTo>
                      <a:pt x="36" y="52"/>
                    </a:lnTo>
                    <a:lnTo>
                      <a:pt x="36" y="48"/>
                    </a:lnTo>
                    <a:lnTo>
                      <a:pt x="38" y="48"/>
                    </a:lnTo>
                    <a:lnTo>
                      <a:pt x="36" y="45"/>
                    </a:lnTo>
                    <a:lnTo>
                      <a:pt x="38" y="45"/>
                    </a:lnTo>
                    <a:lnTo>
                      <a:pt x="45" y="43"/>
                    </a:lnTo>
                    <a:lnTo>
                      <a:pt x="48" y="41"/>
                    </a:lnTo>
                    <a:lnTo>
                      <a:pt x="50" y="41"/>
                    </a:lnTo>
                    <a:lnTo>
                      <a:pt x="52" y="38"/>
                    </a:lnTo>
                    <a:lnTo>
                      <a:pt x="55" y="36"/>
                    </a:lnTo>
                    <a:lnTo>
                      <a:pt x="55" y="31"/>
                    </a:lnTo>
                    <a:lnTo>
                      <a:pt x="57" y="31"/>
                    </a:lnTo>
                    <a:lnTo>
                      <a:pt x="57" y="26"/>
                    </a:lnTo>
                    <a:lnTo>
                      <a:pt x="57" y="24"/>
                    </a:lnTo>
                    <a:lnTo>
                      <a:pt x="60" y="24"/>
                    </a:lnTo>
                    <a:lnTo>
                      <a:pt x="60" y="22"/>
                    </a:lnTo>
                    <a:lnTo>
                      <a:pt x="62" y="22"/>
                    </a:lnTo>
                    <a:lnTo>
                      <a:pt x="64" y="22"/>
                    </a:lnTo>
                    <a:lnTo>
                      <a:pt x="67" y="22"/>
                    </a:lnTo>
                    <a:lnTo>
                      <a:pt x="69" y="22"/>
                    </a:lnTo>
                    <a:lnTo>
                      <a:pt x="69" y="19"/>
                    </a:lnTo>
                    <a:lnTo>
                      <a:pt x="69" y="17"/>
                    </a:lnTo>
                    <a:lnTo>
                      <a:pt x="71" y="17"/>
                    </a:lnTo>
                    <a:lnTo>
                      <a:pt x="78" y="19"/>
                    </a:lnTo>
                    <a:lnTo>
                      <a:pt x="88" y="19"/>
                    </a:lnTo>
                    <a:lnTo>
                      <a:pt x="90" y="19"/>
                    </a:lnTo>
                    <a:lnTo>
                      <a:pt x="90" y="22"/>
                    </a:lnTo>
                    <a:lnTo>
                      <a:pt x="93" y="22"/>
                    </a:lnTo>
                    <a:lnTo>
                      <a:pt x="97" y="22"/>
                    </a:lnTo>
                    <a:lnTo>
                      <a:pt x="102" y="26"/>
                    </a:lnTo>
                    <a:lnTo>
                      <a:pt x="104" y="26"/>
                    </a:lnTo>
                    <a:lnTo>
                      <a:pt x="104" y="24"/>
                    </a:lnTo>
                    <a:lnTo>
                      <a:pt x="109" y="22"/>
                    </a:lnTo>
                    <a:lnTo>
                      <a:pt x="111" y="22"/>
                    </a:lnTo>
                    <a:lnTo>
                      <a:pt x="114" y="22"/>
                    </a:lnTo>
                    <a:lnTo>
                      <a:pt x="119" y="24"/>
                    </a:lnTo>
                    <a:lnTo>
                      <a:pt x="119" y="22"/>
                    </a:lnTo>
                    <a:lnTo>
                      <a:pt x="119" y="19"/>
                    </a:lnTo>
                    <a:lnTo>
                      <a:pt x="121" y="15"/>
                    </a:lnTo>
                    <a:lnTo>
                      <a:pt x="123" y="17"/>
                    </a:lnTo>
                    <a:lnTo>
                      <a:pt x="126" y="15"/>
                    </a:lnTo>
                    <a:lnTo>
                      <a:pt x="128" y="17"/>
                    </a:lnTo>
                    <a:lnTo>
                      <a:pt x="130" y="15"/>
                    </a:lnTo>
                    <a:lnTo>
                      <a:pt x="130" y="12"/>
                    </a:lnTo>
                    <a:lnTo>
                      <a:pt x="130" y="10"/>
                    </a:lnTo>
                    <a:lnTo>
                      <a:pt x="135" y="3"/>
                    </a:lnTo>
                    <a:lnTo>
                      <a:pt x="137" y="3"/>
                    </a:lnTo>
                    <a:lnTo>
                      <a:pt x="140" y="0"/>
                    </a:lnTo>
                    <a:lnTo>
                      <a:pt x="142" y="3"/>
                    </a:lnTo>
                    <a:lnTo>
                      <a:pt x="145" y="5"/>
                    </a:lnTo>
                    <a:lnTo>
                      <a:pt x="145" y="8"/>
                    </a:lnTo>
                    <a:lnTo>
                      <a:pt x="142" y="10"/>
                    </a:lnTo>
                    <a:lnTo>
                      <a:pt x="145" y="10"/>
                    </a:lnTo>
                    <a:lnTo>
                      <a:pt x="147" y="10"/>
                    </a:lnTo>
                    <a:lnTo>
                      <a:pt x="147" y="12"/>
                    </a:lnTo>
                    <a:lnTo>
                      <a:pt x="147" y="15"/>
                    </a:lnTo>
                    <a:lnTo>
                      <a:pt x="147" y="17"/>
                    </a:lnTo>
                    <a:lnTo>
                      <a:pt x="147" y="19"/>
                    </a:lnTo>
                    <a:lnTo>
                      <a:pt x="147" y="22"/>
                    </a:lnTo>
                    <a:lnTo>
                      <a:pt x="145" y="24"/>
                    </a:lnTo>
                    <a:lnTo>
                      <a:pt x="149" y="31"/>
                    </a:lnTo>
                    <a:lnTo>
                      <a:pt x="156" y="26"/>
                    </a:lnTo>
                    <a:lnTo>
                      <a:pt x="163" y="26"/>
                    </a:lnTo>
                    <a:lnTo>
                      <a:pt x="163" y="24"/>
                    </a:lnTo>
                    <a:lnTo>
                      <a:pt x="166" y="22"/>
                    </a:lnTo>
                    <a:lnTo>
                      <a:pt x="168" y="22"/>
                    </a:lnTo>
                    <a:lnTo>
                      <a:pt x="171" y="19"/>
                    </a:lnTo>
                    <a:lnTo>
                      <a:pt x="173" y="19"/>
                    </a:lnTo>
                    <a:lnTo>
                      <a:pt x="175" y="19"/>
                    </a:lnTo>
                    <a:lnTo>
                      <a:pt x="178" y="19"/>
                    </a:lnTo>
                    <a:lnTo>
                      <a:pt x="178" y="22"/>
                    </a:lnTo>
                    <a:lnTo>
                      <a:pt x="180" y="22"/>
                    </a:lnTo>
                    <a:lnTo>
                      <a:pt x="187" y="19"/>
                    </a:lnTo>
                    <a:lnTo>
                      <a:pt x="189" y="19"/>
                    </a:lnTo>
                    <a:lnTo>
                      <a:pt x="192" y="19"/>
                    </a:lnTo>
                    <a:lnTo>
                      <a:pt x="192" y="22"/>
                    </a:lnTo>
                    <a:lnTo>
                      <a:pt x="189" y="22"/>
                    </a:lnTo>
                    <a:lnTo>
                      <a:pt x="192" y="22"/>
                    </a:lnTo>
                    <a:lnTo>
                      <a:pt x="189" y="22"/>
                    </a:lnTo>
                    <a:lnTo>
                      <a:pt x="187" y="22"/>
                    </a:lnTo>
                    <a:lnTo>
                      <a:pt x="187" y="24"/>
                    </a:lnTo>
                    <a:lnTo>
                      <a:pt x="189" y="26"/>
                    </a:lnTo>
                    <a:lnTo>
                      <a:pt x="187" y="26"/>
                    </a:lnTo>
                    <a:lnTo>
                      <a:pt x="185" y="26"/>
                    </a:lnTo>
                    <a:lnTo>
                      <a:pt x="182" y="29"/>
                    </a:lnTo>
                    <a:lnTo>
                      <a:pt x="180" y="29"/>
                    </a:lnTo>
                    <a:lnTo>
                      <a:pt x="178" y="26"/>
                    </a:lnTo>
                    <a:lnTo>
                      <a:pt x="175" y="29"/>
                    </a:lnTo>
                    <a:lnTo>
                      <a:pt x="175" y="26"/>
                    </a:lnTo>
                    <a:lnTo>
                      <a:pt x="161" y="29"/>
                    </a:lnTo>
                    <a:lnTo>
                      <a:pt x="159" y="31"/>
                    </a:lnTo>
                    <a:lnTo>
                      <a:pt x="156" y="31"/>
                    </a:lnTo>
                    <a:lnTo>
                      <a:pt x="154" y="34"/>
                    </a:lnTo>
                    <a:lnTo>
                      <a:pt x="152" y="34"/>
                    </a:lnTo>
                    <a:lnTo>
                      <a:pt x="152" y="36"/>
                    </a:lnTo>
                    <a:lnTo>
                      <a:pt x="149" y="36"/>
                    </a:lnTo>
                    <a:lnTo>
                      <a:pt x="145" y="41"/>
                    </a:lnTo>
                    <a:lnTo>
                      <a:pt x="142" y="43"/>
                    </a:lnTo>
                    <a:lnTo>
                      <a:pt x="145" y="43"/>
                    </a:lnTo>
                    <a:lnTo>
                      <a:pt x="147" y="45"/>
                    </a:lnTo>
                    <a:lnTo>
                      <a:pt x="149" y="50"/>
                    </a:lnTo>
                    <a:lnTo>
                      <a:pt x="149" y="52"/>
                    </a:lnTo>
                    <a:lnTo>
                      <a:pt x="147" y="52"/>
                    </a:lnTo>
                    <a:lnTo>
                      <a:pt x="147" y="55"/>
                    </a:lnTo>
                    <a:lnTo>
                      <a:pt x="149" y="55"/>
                    </a:lnTo>
                    <a:lnTo>
                      <a:pt x="149" y="57"/>
                    </a:lnTo>
                    <a:lnTo>
                      <a:pt x="142" y="64"/>
                    </a:lnTo>
                    <a:lnTo>
                      <a:pt x="140" y="67"/>
                    </a:lnTo>
                    <a:lnTo>
                      <a:pt x="140" y="69"/>
                    </a:lnTo>
                    <a:lnTo>
                      <a:pt x="142" y="69"/>
                    </a:lnTo>
                    <a:lnTo>
                      <a:pt x="142" y="71"/>
                    </a:lnTo>
                    <a:lnTo>
                      <a:pt x="140" y="74"/>
                    </a:lnTo>
                    <a:lnTo>
                      <a:pt x="135" y="76"/>
                    </a:lnTo>
                    <a:lnTo>
                      <a:pt x="128" y="74"/>
                    </a:lnTo>
                    <a:lnTo>
                      <a:pt x="126" y="74"/>
                    </a:lnTo>
                    <a:lnTo>
                      <a:pt x="126" y="76"/>
                    </a:lnTo>
                    <a:lnTo>
                      <a:pt x="128" y="78"/>
                    </a:lnTo>
                    <a:lnTo>
                      <a:pt x="130" y="83"/>
                    </a:lnTo>
                    <a:lnTo>
                      <a:pt x="130" y="85"/>
                    </a:lnTo>
                    <a:lnTo>
                      <a:pt x="126" y="88"/>
                    </a:lnTo>
                    <a:lnTo>
                      <a:pt x="123" y="88"/>
                    </a:lnTo>
                    <a:lnTo>
                      <a:pt x="121" y="90"/>
                    </a:lnTo>
                    <a:lnTo>
                      <a:pt x="121" y="93"/>
                    </a:lnTo>
                    <a:lnTo>
                      <a:pt x="119" y="93"/>
                    </a:lnTo>
                    <a:lnTo>
                      <a:pt x="119" y="95"/>
                    </a:lnTo>
                    <a:lnTo>
                      <a:pt x="119" y="97"/>
                    </a:lnTo>
                    <a:lnTo>
                      <a:pt x="116" y="100"/>
                    </a:lnTo>
                    <a:lnTo>
                      <a:pt x="119" y="107"/>
                    </a:lnTo>
                    <a:lnTo>
                      <a:pt x="114" y="111"/>
                    </a:lnTo>
                    <a:lnTo>
                      <a:pt x="111" y="111"/>
                    </a:lnTo>
                    <a:lnTo>
                      <a:pt x="109" y="111"/>
                    </a:lnTo>
                    <a:lnTo>
                      <a:pt x="109" y="109"/>
                    </a:lnTo>
                    <a:lnTo>
                      <a:pt x="107" y="109"/>
                    </a:lnTo>
                    <a:lnTo>
                      <a:pt x="107" y="111"/>
                    </a:lnTo>
                    <a:lnTo>
                      <a:pt x="104" y="109"/>
                    </a:lnTo>
                    <a:lnTo>
                      <a:pt x="102" y="109"/>
                    </a:lnTo>
                    <a:lnTo>
                      <a:pt x="100" y="111"/>
                    </a:lnTo>
                    <a:lnTo>
                      <a:pt x="97" y="114"/>
                    </a:lnTo>
                    <a:lnTo>
                      <a:pt x="95" y="114"/>
                    </a:lnTo>
                    <a:lnTo>
                      <a:pt x="97" y="116"/>
                    </a:lnTo>
                    <a:lnTo>
                      <a:pt x="88" y="119"/>
                    </a:lnTo>
                    <a:lnTo>
                      <a:pt x="88" y="116"/>
                    </a:lnTo>
                    <a:lnTo>
                      <a:pt x="86" y="116"/>
                    </a:lnTo>
                    <a:lnTo>
                      <a:pt x="83" y="121"/>
                    </a:lnTo>
                    <a:lnTo>
                      <a:pt x="81" y="121"/>
                    </a:lnTo>
                    <a:lnTo>
                      <a:pt x="78" y="128"/>
                    </a:lnTo>
                    <a:lnTo>
                      <a:pt x="78" y="130"/>
                    </a:lnTo>
                    <a:lnTo>
                      <a:pt x="78" y="135"/>
                    </a:lnTo>
                    <a:lnTo>
                      <a:pt x="78" y="137"/>
                    </a:lnTo>
                    <a:lnTo>
                      <a:pt x="76" y="140"/>
                    </a:lnTo>
                    <a:lnTo>
                      <a:pt x="62" y="145"/>
                    </a:lnTo>
                    <a:lnTo>
                      <a:pt x="52" y="142"/>
                    </a:lnTo>
                    <a:lnTo>
                      <a:pt x="50" y="145"/>
                    </a:lnTo>
                    <a:lnTo>
                      <a:pt x="48" y="147"/>
                    </a:lnTo>
                    <a:lnTo>
                      <a:pt x="45" y="145"/>
                    </a:lnTo>
                    <a:lnTo>
                      <a:pt x="29" y="145"/>
                    </a:lnTo>
                    <a:lnTo>
                      <a:pt x="26" y="147"/>
                    </a:lnTo>
                    <a:lnTo>
                      <a:pt x="8" y="140"/>
                    </a:lnTo>
                  </a:path>
                </a:pathLst>
              </a:custGeom>
              <a:grpFill/>
              <a:ln w="9525">
                <a:noFill/>
                <a:round/>
                <a:headEnd/>
                <a:tailEnd/>
              </a:ln>
            </p:spPr>
            <p:txBody>
              <a:bodyPr/>
              <a:lstStyle/>
              <a:p>
                <a:pPr>
                  <a:defRPr/>
                </a:pPr>
                <a:endParaRPr lang="en-US" sz="1200" kern="0">
                  <a:solidFill>
                    <a:srgbClr val="0096D6"/>
                  </a:solidFill>
                </a:endParaRPr>
              </a:p>
            </p:txBody>
          </p:sp>
          <p:sp>
            <p:nvSpPr>
              <p:cNvPr id="2372" name="Freeform 1349"/>
              <p:cNvSpPr>
                <a:spLocks/>
              </p:cNvSpPr>
              <p:nvPr/>
            </p:nvSpPr>
            <p:spPr bwMode="auto">
              <a:xfrm>
                <a:off x="3938" y="2187"/>
                <a:ext cx="107" cy="59"/>
              </a:xfrm>
              <a:custGeom>
                <a:avLst/>
                <a:gdLst>
                  <a:gd name="T0" fmla="*/ 104 w 107"/>
                  <a:gd name="T1" fmla="*/ 47 h 59"/>
                  <a:gd name="T2" fmla="*/ 104 w 107"/>
                  <a:gd name="T3" fmla="*/ 49 h 59"/>
                  <a:gd name="T4" fmla="*/ 104 w 107"/>
                  <a:gd name="T5" fmla="*/ 56 h 59"/>
                  <a:gd name="T6" fmla="*/ 100 w 107"/>
                  <a:gd name="T7" fmla="*/ 59 h 59"/>
                  <a:gd name="T8" fmla="*/ 90 w 107"/>
                  <a:gd name="T9" fmla="*/ 56 h 59"/>
                  <a:gd name="T10" fmla="*/ 64 w 107"/>
                  <a:gd name="T11" fmla="*/ 52 h 59"/>
                  <a:gd name="T12" fmla="*/ 57 w 107"/>
                  <a:gd name="T13" fmla="*/ 45 h 59"/>
                  <a:gd name="T14" fmla="*/ 45 w 107"/>
                  <a:gd name="T15" fmla="*/ 42 h 59"/>
                  <a:gd name="T16" fmla="*/ 33 w 107"/>
                  <a:gd name="T17" fmla="*/ 40 h 59"/>
                  <a:gd name="T18" fmla="*/ 29 w 107"/>
                  <a:gd name="T19" fmla="*/ 38 h 59"/>
                  <a:gd name="T20" fmla="*/ 19 w 107"/>
                  <a:gd name="T21" fmla="*/ 35 h 59"/>
                  <a:gd name="T22" fmla="*/ 10 w 107"/>
                  <a:gd name="T23" fmla="*/ 28 h 59"/>
                  <a:gd name="T24" fmla="*/ 7 w 107"/>
                  <a:gd name="T25" fmla="*/ 26 h 59"/>
                  <a:gd name="T26" fmla="*/ 5 w 107"/>
                  <a:gd name="T27" fmla="*/ 23 h 59"/>
                  <a:gd name="T28" fmla="*/ 0 w 107"/>
                  <a:gd name="T29" fmla="*/ 21 h 59"/>
                  <a:gd name="T30" fmla="*/ 3 w 107"/>
                  <a:gd name="T31" fmla="*/ 19 h 59"/>
                  <a:gd name="T32" fmla="*/ 3 w 107"/>
                  <a:gd name="T33" fmla="*/ 14 h 59"/>
                  <a:gd name="T34" fmla="*/ 5 w 107"/>
                  <a:gd name="T35" fmla="*/ 9 h 59"/>
                  <a:gd name="T36" fmla="*/ 7 w 107"/>
                  <a:gd name="T37" fmla="*/ 7 h 59"/>
                  <a:gd name="T38" fmla="*/ 10 w 107"/>
                  <a:gd name="T39" fmla="*/ 2 h 59"/>
                  <a:gd name="T40" fmla="*/ 12 w 107"/>
                  <a:gd name="T41" fmla="*/ 2 h 59"/>
                  <a:gd name="T42" fmla="*/ 14 w 107"/>
                  <a:gd name="T43" fmla="*/ 2 h 59"/>
                  <a:gd name="T44" fmla="*/ 17 w 107"/>
                  <a:gd name="T45" fmla="*/ 2 h 59"/>
                  <a:gd name="T46" fmla="*/ 17 w 107"/>
                  <a:gd name="T47" fmla="*/ 0 h 59"/>
                  <a:gd name="T48" fmla="*/ 31 w 107"/>
                  <a:gd name="T49" fmla="*/ 2 h 59"/>
                  <a:gd name="T50" fmla="*/ 40 w 107"/>
                  <a:gd name="T51" fmla="*/ 9 h 59"/>
                  <a:gd name="T52" fmla="*/ 45 w 107"/>
                  <a:gd name="T53" fmla="*/ 19 h 59"/>
                  <a:gd name="T54" fmla="*/ 50 w 107"/>
                  <a:gd name="T55" fmla="*/ 16 h 59"/>
                  <a:gd name="T56" fmla="*/ 50 w 107"/>
                  <a:gd name="T57" fmla="*/ 14 h 59"/>
                  <a:gd name="T58" fmla="*/ 55 w 107"/>
                  <a:gd name="T59" fmla="*/ 16 h 59"/>
                  <a:gd name="T60" fmla="*/ 55 w 107"/>
                  <a:gd name="T61" fmla="*/ 19 h 59"/>
                  <a:gd name="T62" fmla="*/ 55 w 107"/>
                  <a:gd name="T63" fmla="*/ 21 h 59"/>
                  <a:gd name="T64" fmla="*/ 57 w 107"/>
                  <a:gd name="T65" fmla="*/ 23 h 59"/>
                  <a:gd name="T66" fmla="*/ 62 w 107"/>
                  <a:gd name="T67" fmla="*/ 26 h 59"/>
                  <a:gd name="T68" fmla="*/ 66 w 107"/>
                  <a:gd name="T69" fmla="*/ 23 h 59"/>
                  <a:gd name="T70" fmla="*/ 66 w 107"/>
                  <a:gd name="T71" fmla="*/ 30 h 59"/>
                  <a:gd name="T72" fmla="*/ 74 w 107"/>
                  <a:gd name="T73" fmla="*/ 30 h 59"/>
                  <a:gd name="T74" fmla="*/ 76 w 107"/>
                  <a:gd name="T75" fmla="*/ 35 h 59"/>
                  <a:gd name="T76" fmla="*/ 81 w 107"/>
                  <a:gd name="T77" fmla="*/ 35 h 59"/>
                  <a:gd name="T78" fmla="*/ 85 w 107"/>
                  <a:gd name="T79" fmla="*/ 35 h 59"/>
                  <a:gd name="T80" fmla="*/ 88 w 107"/>
                  <a:gd name="T81" fmla="*/ 33 h 59"/>
                  <a:gd name="T82" fmla="*/ 95 w 107"/>
                  <a:gd name="T83" fmla="*/ 38 h 59"/>
                  <a:gd name="T84" fmla="*/ 104 w 107"/>
                  <a:gd name="T85" fmla="*/ 35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59"/>
                  <a:gd name="T131" fmla="*/ 107 w 10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59">
                    <a:moveTo>
                      <a:pt x="107" y="35"/>
                    </a:moveTo>
                    <a:lnTo>
                      <a:pt x="104" y="38"/>
                    </a:lnTo>
                    <a:lnTo>
                      <a:pt x="104" y="47"/>
                    </a:lnTo>
                    <a:lnTo>
                      <a:pt x="104" y="49"/>
                    </a:lnTo>
                    <a:lnTo>
                      <a:pt x="107" y="52"/>
                    </a:lnTo>
                    <a:lnTo>
                      <a:pt x="107" y="54"/>
                    </a:lnTo>
                    <a:lnTo>
                      <a:pt x="104" y="56"/>
                    </a:lnTo>
                    <a:lnTo>
                      <a:pt x="104" y="59"/>
                    </a:lnTo>
                    <a:lnTo>
                      <a:pt x="102" y="56"/>
                    </a:lnTo>
                    <a:lnTo>
                      <a:pt x="100" y="59"/>
                    </a:lnTo>
                    <a:lnTo>
                      <a:pt x="95" y="59"/>
                    </a:lnTo>
                    <a:lnTo>
                      <a:pt x="92" y="59"/>
                    </a:lnTo>
                    <a:lnTo>
                      <a:pt x="90" y="56"/>
                    </a:lnTo>
                    <a:lnTo>
                      <a:pt x="76" y="54"/>
                    </a:lnTo>
                    <a:lnTo>
                      <a:pt x="74" y="54"/>
                    </a:lnTo>
                    <a:lnTo>
                      <a:pt x="64" y="52"/>
                    </a:lnTo>
                    <a:lnTo>
                      <a:pt x="59" y="49"/>
                    </a:lnTo>
                    <a:lnTo>
                      <a:pt x="57" y="45"/>
                    </a:lnTo>
                    <a:lnTo>
                      <a:pt x="50" y="45"/>
                    </a:lnTo>
                    <a:lnTo>
                      <a:pt x="45" y="42"/>
                    </a:lnTo>
                    <a:lnTo>
                      <a:pt x="43" y="45"/>
                    </a:lnTo>
                    <a:lnTo>
                      <a:pt x="36" y="42"/>
                    </a:lnTo>
                    <a:lnTo>
                      <a:pt x="33" y="40"/>
                    </a:lnTo>
                    <a:lnTo>
                      <a:pt x="29" y="40"/>
                    </a:lnTo>
                    <a:lnTo>
                      <a:pt x="29" y="38"/>
                    </a:lnTo>
                    <a:lnTo>
                      <a:pt x="24" y="38"/>
                    </a:lnTo>
                    <a:lnTo>
                      <a:pt x="22" y="38"/>
                    </a:lnTo>
                    <a:lnTo>
                      <a:pt x="19" y="35"/>
                    </a:lnTo>
                    <a:lnTo>
                      <a:pt x="17" y="30"/>
                    </a:lnTo>
                    <a:lnTo>
                      <a:pt x="12" y="28"/>
                    </a:lnTo>
                    <a:lnTo>
                      <a:pt x="10" y="28"/>
                    </a:lnTo>
                    <a:lnTo>
                      <a:pt x="7" y="26"/>
                    </a:lnTo>
                    <a:lnTo>
                      <a:pt x="5" y="26"/>
                    </a:lnTo>
                    <a:lnTo>
                      <a:pt x="5" y="23"/>
                    </a:lnTo>
                    <a:lnTo>
                      <a:pt x="3" y="23"/>
                    </a:lnTo>
                    <a:lnTo>
                      <a:pt x="0" y="23"/>
                    </a:lnTo>
                    <a:lnTo>
                      <a:pt x="0" y="21"/>
                    </a:lnTo>
                    <a:lnTo>
                      <a:pt x="0" y="19"/>
                    </a:lnTo>
                    <a:lnTo>
                      <a:pt x="3" y="19"/>
                    </a:lnTo>
                    <a:lnTo>
                      <a:pt x="3" y="16"/>
                    </a:lnTo>
                    <a:lnTo>
                      <a:pt x="3" y="14"/>
                    </a:lnTo>
                    <a:lnTo>
                      <a:pt x="3" y="12"/>
                    </a:lnTo>
                    <a:lnTo>
                      <a:pt x="5" y="9"/>
                    </a:lnTo>
                    <a:lnTo>
                      <a:pt x="5" y="7"/>
                    </a:lnTo>
                    <a:lnTo>
                      <a:pt x="7" y="7"/>
                    </a:lnTo>
                    <a:lnTo>
                      <a:pt x="7" y="4"/>
                    </a:lnTo>
                    <a:lnTo>
                      <a:pt x="10" y="4"/>
                    </a:lnTo>
                    <a:lnTo>
                      <a:pt x="10" y="2"/>
                    </a:lnTo>
                    <a:lnTo>
                      <a:pt x="10" y="0"/>
                    </a:lnTo>
                    <a:lnTo>
                      <a:pt x="12" y="2"/>
                    </a:lnTo>
                    <a:lnTo>
                      <a:pt x="12" y="0"/>
                    </a:lnTo>
                    <a:lnTo>
                      <a:pt x="14" y="0"/>
                    </a:lnTo>
                    <a:lnTo>
                      <a:pt x="14" y="2"/>
                    </a:lnTo>
                    <a:lnTo>
                      <a:pt x="17" y="4"/>
                    </a:lnTo>
                    <a:lnTo>
                      <a:pt x="17" y="2"/>
                    </a:lnTo>
                    <a:lnTo>
                      <a:pt x="17" y="0"/>
                    </a:lnTo>
                    <a:lnTo>
                      <a:pt x="22" y="0"/>
                    </a:lnTo>
                    <a:lnTo>
                      <a:pt x="31" y="2"/>
                    </a:lnTo>
                    <a:lnTo>
                      <a:pt x="33" y="2"/>
                    </a:lnTo>
                    <a:lnTo>
                      <a:pt x="36" y="7"/>
                    </a:lnTo>
                    <a:lnTo>
                      <a:pt x="40" y="9"/>
                    </a:lnTo>
                    <a:lnTo>
                      <a:pt x="43" y="12"/>
                    </a:lnTo>
                    <a:lnTo>
                      <a:pt x="45" y="16"/>
                    </a:lnTo>
                    <a:lnTo>
                      <a:pt x="45" y="19"/>
                    </a:lnTo>
                    <a:lnTo>
                      <a:pt x="48" y="19"/>
                    </a:lnTo>
                    <a:lnTo>
                      <a:pt x="48" y="16"/>
                    </a:lnTo>
                    <a:lnTo>
                      <a:pt x="50" y="16"/>
                    </a:lnTo>
                    <a:lnTo>
                      <a:pt x="50" y="14"/>
                    </a:lnTo>
                    <a:lnTo>
                      <a:pt x="52" y="14"/>
                    </a:lnTo>
                    <a:lnTo>
                      <a:pt x="55" y="16"/>
                    </a:lnTo>
                    <a:lnTo>
                      <a:pt x="55" y="19"/>
                    </a:lnTo>
                    <a:lnTo>
                      <a:pt x="55" y="21"/>
                    </a:lnTo>
                    <a:lnTo>
                      <a:pt x="55" y="23"/>
                    </a:lnTo>
                    <a:lnTo>
                      <a:pt x="55" y="21"/>
                    </a:lnTo>
                    <a:lnTo>
                      <a:pt x="57" y="23"/>
                    </a:lnTo>
                    <a:lnTo>
                      <a:pt x="59" y="26"/>
                    </a:lnTo>
                    <a:lnTo>
                      <a:pt x="62" y="23"/>
                    </a:lnTo>
                    <a:lnTo>
                      <a:pt x="62" y="26"/>
                    </a:lnTo>
                    <a:lnTo>
                      <a:pt x="64" y="26"/>
                    </a:lnTo>
                    <a:lnTo>
                      <a:pt x="66" y="26"/>
                    </a:lnTo>
                    <a:lnTo>
                      <a:pt x="66" y="23"/>
                    </a:lnTo>
                    <a:lnTo>
                      <a:pt x="66" y="26"/>
                    </a:lnTo>
                    <a:lnTo>
                      <a:pt x="66" y="28"/>
                    </a:lnTo>
                    <a:lnTo>
                      <a:pt x="66" y="30"/>
                    </a:lnTo>
                    <a:lnTo>
                      <a:pt x="71" y="30"/>
                    </a:lnTo>
                    <a:lnTo>
                      <a:pt x="74" y="30"/>
                    </a:lnTo>
                    <a:lnTo>
                      <a:pt x="76" y="33"/>
                    </a:lnTo>
                    <a:lnTo>
                      <a:pt x="76" y="35"/>
                    </a:lnTo>
                    <a:lnTo>
                      <a:pt x="78" y="35"/>
                    </a:lnTo>
                    <a:lnTo>
                      <a:pt x="81" y="35"/>
                    </a:lnTo>
                    <a:lnTo>
                      <a:pt x="83" y="35"/>
                    </a:lnTo>
                    <a:lnTo>
                      <a:pt x="85" y="35"/>
                    </a:lnTo>
                    <a:lnTo>
                      <a:pt x="88" y="33"/>
                    </a:lnTo>
                    <a:lnTo>
                      <a:pt x="90" y="35"/>
                    </a:lnTo>
                    <a:lnTo>
                      <a:pt x="95" y="38"/>
                    </a:lnTo>
                    <a:lnTo>
                      <a:pt x="97" y="38"/>
                    </a:lnTo>
                    <a:lnTo>
                      <a:pt x="102" y="38"/>
                    </a:lnTo>
                    <a:lnTo>
                      <a:pt x="104" y="35"/>
                    </a:lnTo>
                    <a:lnTo>
                      <a:pt x="107" y="35"/>
                    </a:lnTo>
                    <a:close/>
                  </a:path>
                </a:pathLst>
              </a:custGeom>
              <a:grpFill/>
              <a:ln w="9525">
                <a:noFill/>
                <a:round/>
                <a:headEnd/>
                <a:tailEnd/>
              </a:ln>
            </p:spPr>
            <p:txBody>
              <a:bodyPr/>
              <a:lstStyle/>
              <a:p>
                <a:pPr>
                  <a:defRPr/>
                </a:pPr>
                <a:endParaRPr lang="en-US" sz="1200" kern="0">
                  <a:solidFill>
                    <a:srgbClr val="0096D6"/>
                  </a:solidFill>
                </a:endParaRPr>
              </a:p>
            </p:txBody>
          </p:sp>
          <p:sp>
            <p:nvSpPr>
              <p:cNvPr id="2373" name="Freeform 1350"/>
              <p:cNvSpPr>
                <a:spLocks/>
              </p:cNvSpPr>
              <p:nvPr/>
            </p:nvSpPr>
            <p:spPr bwMode="auto">
              <a:xfrm>
                <a:off x="3938" y="2187"/>
                <a:ext cx="107" cy="59"/>
              </a:xfrm>
              <a:custGeom>
                <a:avLst/>
                <a:gdLst>
                  <a:gd name="T0" fmla="*/ 104 w 107"/>
                  <a:gd name="T1" fmla="*/ 47 h 59"/>
                  <a:gd name="T2" fmla="*/ 104 w 107"/>
                  <a:gd name="T3" fmla="*/ 49 h 59"/>
                  <a:gd name="T4" fmla="*/ 104 w 107"/>
                  <a:gd name="T5" fmla="*/ 56 h 59"/>
                  <a:gd name="T6" fmla="*/ 100 w 107"/>
                  <a:gd name="T7" fmla="*/ 59 h 59"/>
                  <a:gd name="T8" fmla="*/ 90 w 107"/>
                  <a:gd name="T9" fmla="*/ 56 h 59"/>
                  <a:gd name="T10" fmla="*/ 64 w 107"/>
                  <a:gd name="T11" fmla="*/ 52 h 59"/>
                  <a:gd name="T12" fmla="*/ 57 w 107"/>
                  <a:gd name="T13" fmla="*/ 45 h 59"/>
                  <a:gd name="T14" fmla="*/ 45 w 107"/>
                  <a:gd name="T15" fmla="*/ 42 h 59"/>
                  <a:gd name="T16" fmla="*/ 33 w 107"/>
                  <a:gd name="T17" fmla="*/ 40 h 59"/>
                  <a:gd name="T18" fmla="*/ 29 w 107"/>
                  <a:gd name="T19" fmla="*/ 38 h 59"/>
                  <a:gd name="T20" fmla="*/ 19 w 107"/>
                  <a:gd name="T21" fmla="*/ 35 h 59"/>
                  <a:gd name="T22" fmla="*/ 10 w 107"/>
                  <a:gd name="T23" fmla="*/ 28 h 59"/>
                  <a:gd name="T24" fmla="*/ 7 w 107"/>
                  <a:gd name="T25" fmla="*/ 26 h 59"/>
                  <a:gd name="T26" fmla="*/ 5 w 107"/>
                  <a:gd name="T27" fmla="*/ 23 h 59"/>
                  <a:gd name="T28" fmla="*/ 0 w 107"/>
                  <a:gd name="T29" fmla="*/ 21 h 59"/>
                  <a:gd name="T30" fmla="*/ 3 w 107"/>
                  <a:gd name="T31" fmla="*/ 19 h 59"/>
                  <a:gd name="T32" fmla="*/ 3 w 107"/>
                  <a:gd name="T33" fmla="*/ 14 h 59"/>
                  <a:gd name="T34" fmla="*/ 5 w 107"/>
                  <a:gd name="T35" fmla="*/ 9 h 59"/>
                  <a:gd name="T36" fmla="*/ 7 w 107"/>
                  <a:gd name="T37" fmla="*/ 7 h 59"/>
                  <a:gd name="T38" fmla="*/ 10 w 107"/>
                  <a:gd name="T39" fmla="*/ 2 h 59"/>
                  <a:gd name="T40" fmla="*/ 12 w 107"/>
                  <a:gd name="T41" fmla="*/ 2 h 59"/>
                  <a:gd name="T42" fmla="*/ 14 w 107"/>
                  <a:gd name="T43" fmla="*/ 2 h 59"/>
                  <a:gd name="T44" fmla="*/ 17 w 107"/>
                  <a:gd name="T45" fmla="*/ 2 h 59"/>
                  <a:gd name="T46" fmla="*/ 17 w 107"/>
                  <a:gd name="T47" fmla="*/ 0 h 59"/>
                  <a:gd name="T48" fmla="*/ 31 w 107"/>
                  <a:gd name="T49" fmla="*/ 2 h 59"/>
                  <a:gd name="T50" fmla="*/ 40 w 107"/>
                  <a:gd name="T51" fmla="*/ 9 h 59"/>
                  <a:gd name="T52" fmla="*/ 45 w 107"/>
                  <a:gd name="T53" fmla="*/ 19 h 59"/>
                  <a:gd name="T54" fmla="*/ 50 w 107"/>
                  <a:gd name="T55" fmla="*/ 16 h 59"/>
                  <a:gd name="T56" fmla="*/ 50 w 107"/>
                  <a:gd name="T57" fmla="*/ 14 h 59"/>
                  <a:gd name="T58" fmla="*/ 55 w 107"/>
                  <a:gd name="T59" fmla="*/ 16 h 59"/>
                  <a:gd name="T60" fmla="*/ 55 w 107"/>
                  <a:gd name="T61" fmla="*/ 19 h 59"/>
                  <a:gd name="T62" fmla="*/ 55 w 107"/>
                  <a:gd name="T63" fmla="*/ 21 h 59"/>
                  <a:gd name="T64" fmla="*/ 57 w 107"/>
                  <a:gd name="T65" fmla="*/ 23 h 59"/>
                  <a:gd name="T66" fmla="*/ 62 w 107"/>
                  <a:gd name="T67" fmla="*/ 26 h 59"/>
                  <a:gd name="T68" fmla="*/ 66 w 107"/>
                  <a:gd name="T69" fmla="*/ 23 h 59"/>
                  <a:gd name="T70" fmla="*/ 66 w 107"/>
                  <a:gd name="T71" fmla="*/ 30 h 59"/>
                  <a:gd name="T72" fmla="*/ 74 w 107"/>
                  <a:gd name="T73" fmla="*/ 30 h 59"/>
                  <a:gd name="T74" fmla="*/ 76 w 107"/>
                  <a:gd name="T75" fmla="*/ 35 h 59"/>
                  <a:gd name="T76" fmla="*/ 81 w 107"/>
                  <a:gd name="T77" fmla="*/ 35 h 59"/>
                  <a:gd name="T78" fmla="*/ 85 w 107"/>
                  <a:gd name="T79" fmla="*/ 35 h 59"/>
                  <a:gd name="T80" fmla="*/ 88 w 107"/>
                  <a:gd name="T81" fmla="*/ 33 h 59"/>
                  <a:gd name="T82" fmla="*/ 95 w 107"/>
                  <a:gd name="T83" fmla="*/ 38 h 59"/>
                  <a:gd name="T84" fmla="*/ 104 w 107"/>
                  <a:gd name="T85" fmla="*/ 35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59"/>
                  <a:gd name="T131" fmla="*/ 107 w 10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59">
                    <a:moveTo>
                      <a:pt x="107" y="35"/>
                    </a:moveTo>
                    <a:lnTo>
                      <a:pt x="104" y="38"/>
                    </a:lnTo>
                    <a:lnTo>
                      <a:pt x="104" y="47"/>
                    </a:lnTo>
                    <a:lnTo>
                      <a:pt x="104" y="49"/>
                    </a:lnTo>
                    <a:lnTo>
                      <a:pt x="107" y="52"/>
                    </a:lnTo>
                    <a:lnTo>
                      <a:pt x="107" y="54"/>
                    </a:lnTo>
                    <a:lnTo>
                      <a:pt x="104" y="56"/>
                    </a:lnTo>
                    <a:lnTo>
                      <a:pt x="104" y="59"/>
                    </a:lnTo>
                    <a:lnTo>
                      <a:pt x="102" y="56"/>
                    </a:lnTo>
                    <a:lnTo>
                      <a:pt x="100" y="59"/>
                    </a:lnTo>
                    <a:lnTo>
                      <a:pt x="95" y="59"/>
                    </a:lnTo>
                    <a:lnTo>
                      <a:pt x="92" y="59"/>
                    </a:lnTo>
                    <a:lnTo>
                      <a:pt x="90" y="56"/>
                    </a:lnTo>
                    <a:lnTo>
                      <a:pt x="76" y="54"/>
                    </a:lnTo>
                    <a:lnTo>
                      <a:pt x="74" y="54"/>
                    </a:lnTo>
                    <a:lnTo>
                      <a:pt x="64" y="52"/>
                    </a:lnTo>
                    <a:lnTo>
                      <a:pt x="59" y="49"/>
                    </a:lnTo>
                    <a:lnTo>
                      <a:pt x="57" y="45"/>
                    </a:lnTo>
                    <a:lnTo>
                      <a:pt x="50" y="45"/>
                    </a:lnTo>
                    <a:lnTo>
                      <a:pt x="45" y="42"/>
                    </a:lnTo>
                    <a:lnTo>
                      <a:pt x="43" y="45"/>
                    </a:lnTo>
                    <a:lnTo>
                      <a:pt x="36" y="42"/>
                    </a:lnTo>
                    <a:lnTo>
                      <a:pt x="33" y="40"/>
                    </a:lnTo>
                    <a:lnTo>
                      <a:pt x="29" y="40"/>
                    </a:lnTo>
                    <a:lnTo>
                      <a:pt x="29" y="38"/>
                    </a:lnTo>
                    <a:lnTo>
                      <a:pt x="24" y="38"/>
                    </a:lnTo>
                    <a:lnTo>
                      <a:pt x="22" y="38"/>
                    </a:lnTo>
                    <a:lnTo>
                      <a:pt x="19" y="35"/>
                    </a:lnTo>
                    <a:lnTo>
                      <a:pt x="17" y="30"/>
                    </a:lnTo>
                    <a:lnTo>
                      <a:pt x="12" y="28"/>
                    </a:lnTo>
                    <a:lnTo>
                      <a:pt x="10" y="28"/>
                    </a:lnTo>
                    <a:lnTo>
                      <a:pt x="7" y="26"/>
                    </a:lnTo>
                    <a:lnTo>
                      <a:pt x="5" y="26"/>
                    </a:lnTo>
                    <a:lnTo>
                      <a:pt x="5" y="23"/>
                    </a:lnTo>
                    <a:lnTo>
                      <a:pt x="3" y="23"/>
                    </a:lnTo>
                    <a:lnTo>
                      <a:pt x="0" y="23"/>
                    </a:lnTo>
                    <a:lnTo>
                      <a:pt x="0" y="21"/>
                    </a:lnTo>
                    <a:lnTo>
                      <a:pt x="0" y="19"/>
                    </a:lnTo>
                    <a:lnTo>
                      <a:pt x="3" y="19"/>
                    </a:lnTo>
                    <a:lnTo>
                      <a:pt x="3" y="16"/>
                    </a:lnTo>
                    <a:lnTo>
                      <a:pt x="3" y="14"/>
                    </a:lnTo>
                    <a:lnTo>
                      <a:pt x="3" y="12"/>
                    </a:lnTo>
                    <a:lnTo>
                      <a:pt x="5" y="9"/>
                    </a:lnTo>
                    <a:lnTo>
                      <a:pt x="5" y="7"/>
                    </a:lnTo>
                    <a:lnTo>
                      <a:pt x="7" y="7"/>
                    </a:lnTo>
                    <a:lnTo>
                      <a:pt x="7" y="4"/>
                    </a:lnTo>
                    <a:lnTo>
                      <a:pt x="10" y="4"/>
                    </a:lnTo>
                    <a:lnTo>
                      <a:pt x="10" y="2"/>
                    </a:lnTo>
                    <a:lnTo>
                      <a:pt x="10" y="0"/>
                    </a:lnTo>
                    <a:lnTo>
                      <a:pt x="12" y="2"/>
                    </a:lnTo>
                    <a:lnTo>
                      <a:pt x="12" y="0"/>
                    </a:lnTo>
                    <a:lnTo>
                      <a:pt x="14" y="0"/>
                    </a:lnTo>
                    <a:lnTo>
                      <a:pt x="14" y="2"/>
                    </a:lnTo>
                    <a:lnTo>
                      <a:pt x="17" y="4"/>
                    </a:lnTo>
                    <a:lnTo>
                      <a:pt x="17" y="2"/>
                    </a:lnTo>
                    <a:lnTo>
                      <a:pt x="17" y="0"/>
                    </a:lnTo>
                    <a:lnTo>
                      <a:pt x="22" y="0"/>
                    </a:lnTo>
                    <a:lnTo>
                      <a:pt x="31" y="2"/>
                    </a:lnTo>
                    <a:lnTo>
                      <a:pt x="33" y="2"/>
                    </a:lnTo>
                    <a:lnTo>
                      <a:pt x="36" y="7"/>
                    </a:lnTo>
                    <a:lnTo>
                      <a:pt x="40" y="9"/>
                    </a:lnTo>
                    <a:lnTo>
                      <a:pt x="43" y="12"/>
                    </a:lnTo>
                    <a:lnTo>
                      <a:pt x="45" y="16"/>
                    </a:lnTo>
                    <a:lnTo>
                      <a:pt x="45" y="19"/>
                    </a:lnTo>
                    <a:lnTo>
                      <a:pt x="48" y="19"/>
                    </a:lnTo>
                    <a:lnTo>
                      <a:pt x="48" y="16"/>
                    </a:lnTo>
                    <a:lnTo>
                      <a:pt x="50" y="16"/>
                    </a:lnTo>
                    <a:lnTo>
                      <a:pt x="50" y="14"/>
                    </a:lnTo>
                    <a:lnTo>
                      <a:pt x="52" y="14"/>
                    </a:lnTo>
                    <a:lnTo>
                      <a:pt x="55" y="16"/>
                    </a:lnTo>
                    <a:lnTo>
                      <a:pt x="55" y="19"/>
                    </a:lnTo>
                    <a:lnTo>
                      <a:pt x="55" y="21"/>
                    </a:lnTo>
                    <a:lnTo>
                      <a:pt x="55" y="23"/>
                    </a:lnTo>
                    <a:lnTo>
                      <a:pt x="55" y="21"/>
                    </a:lnTo>
                    <a:lnTo>
                      <a:pt x="57" y="23"/>
                    </a:lnTo>
                    <a:lnTo>
                      <a:pt x="59" y="26"/>
                    </a:lnTo>
                    <a:lnTo>
                      <a:pt x="62" y="23"/>
                    </a:lnTo>
                    <a:lnTo>
                      <a:pt x="62" y="26"/>
                    </a:lnTo>
                    <a:lnTo>
                      <a:pt x="64" y="26"/>
                    </a:lnTo>
                    <a:lnTo>
                      <a:pt x="66" y="26"/>
                    </a:lnTo>
                    <a:lnTo>
                      <a:pt x="66" y="23"/>
                    </a:lnTo>
                    <a:lnTo>
                      <a:pt x="66" y="26"/>
                    </a:lnTo>
                    <a:lnTo>
                      <a:pt x="66" y="28"/>
                    </a:lnTo>
                    <a:lnTo>
                      <a:pt x="66" y="30"/>
                    </a:lnTo>
                    <a:lnTo>
                      <a:pt x="71" y="30"/>
                    </a:lnTo>
                    <a:lnTo>
                      <a:pt x="74" y="30"/>
                    </a:lnTo>
                    <a:lnTo>
                      <a:pt x="76" y="33"/>
                    </a:lnTo>
                    <a:lnTo>
                      <a:pt x="76" y="35"/>
                    </a:lnTo>
                    <a:lnTo>
                      <a:pt x="78" y="35"/>
                    </a:lnTo>
                    <a:lnTo>
                      <a:pt x="81" y="35"/>
                    </a:lnTo>
                    <a:lnTo>
                      <a:pt x="83" y="35"/>
                    </a:lnTo>
                    <a:lnTo>
                      <a:pt x="85" y="35"/>
                    </a:lnTo>
                    <a:lnTo>
                      <a:pt x="88" y="33"/>
                    </a:lnTo>
                    <a:lnTo>
                      <a:pt x="90" y="35"/>
                    </a:lnTo>
                    <a:lnTo>
                      <a:pt x="95" y="38"/>
                    </a:lnTo>
                    <a:lnTo>
                      <a:pt x="97" y="38"/>
                    </a:lnTo>
                    <a:lnTo>
                      <a:pt x="102" y="38"/>
                    </a:lnTo>
                    <a:lnTo>
                      <a:pt x="104" y="35"/>
                    </a:lnTo>
                    <a:lnTo>
                      <a:pt x="107" y="35"/>
                    </a:lnTo>
                  </a:path>
                </a:pathLst>
              </a:custGeom>
              <a:grpFill/>
              <a:ln w="9525">
                <a:noFill/>
                <a:round/>
                <a:headEnd/>
                <a:tailEnd/>
              </a:ln>
            </p:spPr>
            <p:txBody>
              <a:bodyPr/>
              <a:lstStyle/>
              <a:p>
                <a:pPr>
                  <a:defRPr/>
                </a:pPr>
                <a:endParaRPr lang="en-US" sz="1200" kern="0">
                  <a:solidFill>
                    <a:srgbClr val="0096D6"/>
                  </a:solidFill>
                </a:endParaRPr>
              </a:p>
            </p:txBody>
          </p:sp>
          <p:sp>
            <p:nvSpPr>
              <p:cNvPr id="2374" name="Freeform 1351"/>
              <p:cNvSpPr>
                <a:spLocks/>
              </p:cNvSpPr>
              <p:nvPr/>
            </p:nvSpPr>
            <p:spPr bwMode="auto">
              <a:xfrm>
                <a:off x="4040" y="2243"/>
                <a:ext cx="64" cy="81"/>
              </a:xfrm>
              <a:custGeom>
                <a:avLst/>
                <a:gdLst>
                  <a:gd name="T0" fmla="*/ 59 w 64"/>
                  <a:gd name="T1" fmla="*/ 81 h 81"/>
                  <a:gd name="T2" fmla="*/ 49 w 64"/>
                  <a:gd name="T3" fmla="*/ 55 h 81"/>
                  <a:gd name="T4" fmla="*/ 42 w 64"/>
                  <a:gd name="T5" fmla="*/ 55 h 81"/>
                  <a:gd name="T6" fmla="*/ 40 w 64"/>
                  <a:gd name="T7" fmla="*/ 52 h 81"/>
                  <a:gd name="T8" fmla="*/ 38 w 64"/>
                  <a:gd name="T9" fmla="*/ 55 h 81"/>
                  <a:gd name="T10" fmla="*/ 38 w 64"/>
                  <a:gd name="T11" fmla="*/ 62 h 81"/>
                  <a:gd name="T12" fmla="*/ 31 w 64"/>
                  <a:gd name="T13" fmla="*/ 67 h 81"/>
                  <a:gd name="T14" fmla="*/ 28 w 64"/>
                  <a:gd name="T15" fmla="*/ 67 h 81"/>
                  <a:gd name="T16" fmla="*/ 23 w 64"/>
                  <a:gd name="T17" fmla="*/ 69 h 81"/>
                  <a:gd name="T18" fmla="*/ 23 w 64"/>
                  <a:gd name="T19" fmla="*/ 69 h 81"/>
                  <a:gd name="T20" fmla="*/ 19 w 64"/>
                  <a:gd name="T21" fmla="*/ 69 h 81"/>
                  <a:gd name="T22" fmla="*/ 19 w 64"/>
                  <a:gd name="T23" fmla="*/ 69 h 81"/>
                  <a:gd name="T24" fmla="*/ 16 w 64"/>
                  <a:gd name="T25" fmla="*/ 71 h 81"/>
                  <a:gd name="T26" fmla="*/ 14 w 64"/>
                  <a:gd name="T27" fmla="*/ 67 h 81"/>
                  <a:gd name="T28" fmla="*/ 12 w 64"/>
                  <a:gd name="T29" fmla="*/ 62 h 81"/>
                  <a:gd name="T30" fmla="*/ 12 w 64"/>
                  <a:gd name="T31" fmla="*/ 57 h 81"/>
                  <a:gd name="T32" fmla="*/ 9 w 64"/>
                  <a:gd name="T33" fmla="*/ 55 h 81"/>
                  <a:gd name="T34" fmla="*/ 12 w 64"/>
                  <a:gd name="T35" fmla="*/ 52 h 81"/>
                  <a:gd name="T36" fmla="*/ 12 w 64"/>
                  <a:gd name="T37" fmla="*/ 48 h 81"/>
                  <a:gd name="T38" fmla="*/ 9 w 64"/>
                  <a:gd name="T39" fmla="*/ 43 h 81"/>
                  <a:gd name="T40" fmla="*/ 9 w 64"/>
                  <a:gd name="T41" fmla="*/ 31 h 81"/>
                  <a:gd name="T42" fmla="*/ 2 w 64"/>
                  <a:gd name="T43" fmla="*/ 26 h 81"/>
                  <a:gd name="T44" fmla="*/ 2 w 64"/>
                  <a:gd name="T45" fmla="*/ 24 h 81"/>
                  <a:gd name="T46" fmla="*/ 5 w 64"/>
                  <a:gd name="T47" fmla="*/ 22 h 81"/>
                  <a:gd name="T48" fmla="*/ 7 w 64"/>
                  <a:gd name="T49" fmla="*/ 19 h 81"/>
                  <a:gd name="T50" fmla="*/ 12 w 64"/>
                  <a:gd name="T51" fmla="*/ 17 h 81"/>
                  <a:gd name="T52" fmla="*/ 9 w 64"/>
                  <a:gd name="T53" fmla="*/ 15 h 81"/>
                  <a:gd name="T54" fmla="*/ 5 w 64"/>
                  <a:gd name="T55" fmla="*/ 12 h 81"/>
                  <a:gd name="T56" fmla="*/ 2 w 64"/>
                  <a:gd name="T57" fmla="*/ 10 h 81"/>
                  <a:gd name="T58" fmla="*/ 7 w 64"/>
                  <a:gd name="T59" fmla="*/ 0 h 81"/>
                  <a:gd name="T60" fmla="*/ 12 w 64"/>
                  <a:gd name="T61" fmla="*/ 5 h 81"/>
                  <a:gd name="T62" fmla="*/ 14 w 64"/>
                  <a:gd name="T63" fmla="*/ 3 h 81"/>
                  <a:gd name="T64" fmla="*/ 16 w 64"/>
                  <a:gd name="T65" fmla="*/ 7 h 81"/>
                  <a:gd name="T66" fmla="*/ 21 w 64"/>
                  <a:gd name="T67" fmla="*/ 7 h 81"/>
                  <a:gd name="T68" fmla="*/ 26 w 64"/>
                  <a:gd name="T69" fmla="*/ 15 h 81"/>
                  <a:gd name="T70" fmla="*/ 28 w 64"/>
                  <a:gd name="T71" fmla="*/ 17 h 81"/>
                  <a:gd name="T72" fmla="*/ 40 w 64"/>
                  <a:gd name="T73" fmla="*/ 19 h 81"/>
                  <a:gd name="T74" fmla="*/ 59 w 64"/>
                  <a:gd name="T75" fmla="*/ 22 h 81"/>
                  <a:gd name="T76" fmla="*/ 57 w 64"/>
                  <a:gd name="T77" fmla="*/ 24 h 81"/>
                  <a:gd name="T78" fmla="*/ 49 w 64"/>
                  <a:gd name="T79" fmla="*/ 31 h 81"/>
                  <a:gd name="T80" fmla="*/ 42 w 64"/>
                  <a:gd name="T81" fmla="*/ 38 h 81"/>
                  <a:gd name="T82" fmla="*/ 47 w 64"/>
                  <a:gd name="T83" fmla="*/ 48 h 81"/>
                  <a:gd name="T84" fmla="*/ 49 w 64"/>
                  <a:gd name="T85" fmla="*/ 50 h 81"/>
                  <a:gd name="T86" fmla="*/ 57 w 64"/>
                  <a:gd name="T87" fmla="*/ 41 h 81"/>
                  <a:gd name="T88" fmla="*/ 64 w 64"/>
                  <a:gd name="T89" fmla="*/ 67 h 81"/>
                  <a:gd name="T90" fmla="*/ 64 w 64"/>
                  <a:gd name="T91" fmla="*/ 74 h 81"/>
                  <a:gd name="T92" fmla="*/ 59 w 64"/>
                  <a:gd name="T93" fmla="*/ 74 h 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81"/>
                  <a:gd name="T143" fmla="*/ 64 w 64"/>
                  <a:gd name="T144" fmla="*/ 81 h 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81">
                    <a:moveTo>
                      <a:pt x="59" y="81"/>
                    </a:moveTo>
                    <a:lnTo>
                      <a:pt x="59" y="81"/>
                    </a:lnTo>
                    <a:lnTo>
                      <a:pt x="54" y="62"/>
                    </a:lnTo>
                    <a:lnTo>
                      <a:pt x="49" y="55"/>
                    </a:lnTo>
                    <a:lnTo>
                      <a:pt x="42" y="55"/>
                    </a:lnTo>
                    <a:lnTo>
                      <a:pt x="40" y="55"/>
                    </a:lnTo>
                    <a:lnTo>
                      <a:pt x="40" y="52"/>
                    </a:lnTo>
                    <a:lnTo>
                      <a:pt x="38" y="52"/>
                    </a:lnTo>
                    <a:lnTo>
                      <a:pt x="38" y="55"/>
                    </a:lnTo>
                    <a:lnTo>
                      <a:pt x="35" y="57"/>
                    </a:lnTo>
                    <a:lnTo>
                      <a:pt x="38" y="62"/>
                    </a:lnTo>
                    <a:lnTo>
                      <a:pt x="33" y="69"/>
                    </a:lnTo>
                    <a:lnTo>
                      <a:pt x="31" y="67"/>
                    </a:lnTo>
                    <a:lnTo>
                      <a:pt x="28" y="64"/>
                    </a:lnTo>
                    <a:lnTo>
                      <a:pt x="28" y="67"/>
                    </a:lnTo>
                    <a:lnTo>
                      <a:pt x="26" y="67"/>
                    </a:lnTo>
                    <a:lnTo>
                      <a:pt x="23" y="69"/>
                    </a:lnTo>
                    <a:lnTo>
                      <a:pt x="23" y="67"/>
                    </a:lnTo>
                    <a:lnTo>
                      <a:pt x="23" y="69"/>
                    </a:lnTo>
                    <a:lnTo>
                      <a:pt x="21" y="69"/>
                    </a:lnTo>
                    <a:lnTo>
                      <a:pt x="19" y="69"/>
                    </a:lnTo>
                    <a:lnTo>
                      <a:pt x="16" y="71"/>
                    </a:lnTo>
                    <a:lnTo>
                      <a:pt x="14" y="71"/>
                    </a:lnTo>
                    <a:lnTo>
                      <a:pt x="14" y="67"/>
                    </a:lnTo>
                    <a:lnTo>
                      <a:pt x="12" y="62"/>
                    </a:lnTo>
                    <a:lnTo>
                      <a:pt x="12" y="59"/>
                    </a:lnTo>
                    <a:lnTo>
                      <a:pt x="12" y="57"/>
                    </a:lnTo>
                    <a:lnTo>
                      <a:pt x="9" y="55"/>
                    </a:lnTo>
                    <a:lnTo>
                      <a:pt x="9" y="52"/>
                    </a:lnTo>
                    <a:lnTo>
                      <a:pt x="12" y="52"/>
                    </a:lnTo>
                    <a:lnTo>
                      <a:pt x="12" y="48"/>
                    </a:lnTo>
                    <a:lnTo>
                      <a:pt x="9" y="48"/>
                    </a:lnTo>
                    <a:lnTo>
                      <a:pt x="9" y="43"/>
                    </a:lnTo>
                    <a:lnTo>
                      <a:pt x="9" y="41"/>
                    </a:lnTo>
                    <a:lnTo>
                      <a:pt x="9" y="31"/>
                    </a:lnTo>
                    <a:lnTo>
                      <a:pt x="7" y="29"/>
                    </a:lnTo>
                    <a:lnTo>
                      <a:pt x="2" y="26"/>
                    </a:lnTo>
                    <a:lnTo>
                      <a:pt x="0" y="24"/>
                    </a:lnTo>
                    <a:lnTo>
                      <a:pt x="2" y="24"/>
                    </a:lnTo>
                    <a:lnTo>
                      <a:pt x="2" y="22"/>
                    </a:lnTo>
                    <a:lnTo>
                      <a:pt x="5" y="22"/>
                    </a:lnTo>
                    <a:lnTo>
                      <a:pt x="5" y="19"/>
                    </a:lnTo>
                    <a:lnTo>
                      <a:pt x="7" y="19"/>
                    </a:lnTo>
                    <a:lnTo>
                      <a:pt x="12" y="19"/>
                    </a:lnTo>
                    <a:lnTo>
                      <a:pt x="12" y="17"/>
                    </a:lnTo>
                    <a:lnTo>
                      <a:pt x="9" y="15"/>
                    </a:lnTo>
                    <a:lnTo>
                      <a:pt x="7" y="15"/>
                    </a:lnTo>
                    <a:lnTo>
                      <a:pt x="5" y="12"/>
                    </a:lnTo>
                    <a:lnTo>
                      <a:pt x="5" y="10"/>
                    </a:lnTo>
                    <a:lnTo>
                      <a:pt x="2" y="10"/>
                    </a:lnTo>
                    <a:lnTo>
                      <a:pt x="7" y="3"/>
                    </a:lnTo>
                    <a:lnTo>
                      <a:pt x="7" y="0"/>
                    </a:lnTo>
                    <a:lnTo>
                      <a:pt x="9" y="0"/>
                    </a:lnTo>
                    <a:lnTo>
                      <a:pt x="12" y="5"/>
                    </a:lnTo>
                    <a:lnTo>
                      <a:pt x="14" y="0"/>
                    </a:lnTo>
                    <a:lnTo>
                      <a:pt x="14" y="3"/>
                    </a:lnTo>
                    <a:lnTo>
                      <a:pt x="16" y="5"/>
                    </a:lnTo>
                    <a:lnTo>
                      <a:pt x="16" y="7"/>
                    </a:lnTo>
                    <a:lnTo>
                      <a:pt x="19" y="7"/>
                    </a:lnTo>
                    <a:lnTo>
                      <a:pt x="21" y="7"/>
                    </a:lnTo>
                    <a:lnTo>
                      <a:pt x="23" y="5"/>
                    </a:lnTo>
                    <a:lnTo>
                      <a:pt x="26" y="15"/>
                    </a:lnTo>
                    <a:lnTo>
                      <a:pt x="26" y="17"/>
                    </a:lnTo>
                    <a:lnTo>
                      <a:pt x="28" y="17"/>
                    </a:lnTo>
                    <a:lnTo>
                      <a:pt x="40" y="19"/>
                    </a:lnTo>
                    <a:lnTo>
                      <a:pt x="49" y="19"/>
                    </a:lnTo>
                    <a:lnTo>
                      <a:pt x="59" y="22"/>
                    </a:lnTo>
                    <a:lnTo>
                      <a:pt x="57" y="24"/>
                    </a:lnTo>
                    <a:lnTo>
                      <a:pt x="54" y="26"/>
                    </a:lnTo>
                    <a:lnTo>
                      <a:pt x="49" y="31"/>
                    </a:lnTo>
                    <a:lnTo>
                      <a:pt x="45" y="36"/>
                    </a:lnTo>
                    <a:lnTo>
                      <a:pt x="42" y="38"/>
                    </a:lnTo>
                    <a:lnTo>
                      <a:pt x="45" y="45"/>
                    </a:lnTo>
                    <a:lnTo>
                      <a:pt x="47" y="48"/>
                    </a:lnTo>
                    <a:lnTo>
                      <a:pt x="49" y="50"/>
                    </a:lnTo>
                    <a:lnTo>
                      <a:pt x="54" y="43"/>
                    </a:lnTo>
                    <a:lnTo>
                      <a:pt x="57" y="41"/>
                    </a:lnTo>
                    <a:lnTo>
                      <a:pt x="64" y="67"/>
                    </a:lnTo>
                    <a:lnTo>
                      <a:pt x="64" y="74"/>
                    </a:lnTo>
                    <a:lnTo>
                      <a:pt x="61" y="74"/>
                    </a:lnTo>
                    <a:lnTo>
                      <a:pt x="59" y="74"/>
                    </a:lnTo>
                    <a:lnTo>
                      <a:pt x="59" y="81"/>
                    </a:lnTo>
                    <a:close/>
                  </a:path>
                </a:pathLst>
              </a:custGeom>
              <a:grpFill/>
              <a:ln w="9525">
                <a:noFill/>
                <a:round/>
                <a:headEnd/>
                <a:tailEnd/>
              </a:ln>
            </p:spPr>
            <p:txBody>
              <a:bodyPr/>
              <a:lstStyle/>
              <a:p>
                <a:pPr>
                  <a:defRPr/>
                </a:pPr>
                <a:endParaRPr lang="en-US" sz="1200" kern="0">
                  <a:solidFill>
                    <a:srgbClr val="0096D6"/>
                  </a:solidFill>
                </a:endParaRPr>
              </a:p>
            </p:txBody>
          </p:sp>
          <p:sp>
            <p:nvSpPr>
              <p:cNvPr id="2375" name="Freeform 1352"/>
              <p:cNvSpPr>
                <a:spLocks/>
              </p:cNvSpPr>
              <p:nvPr/>
            </p:nvSpPr>
            <p:spPr bwMode="auto">
              <a:xfrm>
                <a:off x="4040" y="2243"/>
                <a:ext cx="64" cy="81"/>
              </a:xfrm>
              <a:custGeom>
                <a:avLst/>
                <a:gdLst>
                  <a:gd name="T0" fmla="*/ 59 w 64"/>
                  <a:gd name="T1" fmla="*/ 81 h 81"/>
                  <a:gd name="T2" fmla="*/ 49 w 64"/>
                  <a:gd name="T3" fmla="*/ 55 h 81"/>
                  <a:gd name="T4" fmla="*/ 42 w 64"/>
                  <a:gd name="T5" fmla="*/ 55 h 81"/>
                  <a:gd name="T6" fmla="*/ 40 w 64"/>
                  <a:gd name="T7" fmla="*/ 52 h 81"/>
                  <a:gd name="T8" fmla="*/ 38 w 64"/>
                  <a:gd name="T9" fmla="*/ 55 h 81"/>
                  <a:gd name="T10" fmla="*/ 38 w 64"/>
                  <a:gd name="T11" fmla="*/ 62 h 81"/>
                  <a:gd name="T12" fmla="*/ 31 w 64"/>
                  <a:gd name="T13" fmla="*/ 67 h 81"/>
                  <a:gd name="T14" fmla="*/ 28 w 64"/>
                  <a:gd name="T15" fmla="*/ 67 h 81"/>
                  <a:gd name="T16" fmla="*/ 23 w 64"/>
                  <a:gd name="T17" fmla="*/ 69 h 81"/>
                  <a:gd name="T18" fmla="*/ 23 w 64"/>
                  <a:gd name="T19" fmla="*/ 69 h 81"/>
                  <a:gd name="T20" fmla="*/ 19 w 64"/>
                  <a:gd name="T21" fmla="*/ 69 h 81"/>
                  <a:gd name="T22" fmla="*/ 19 w 64"/>
                  <a:gd name="T23" fmla="*/ 69 h 81"/>
                  <a:gd name="T24" fmla="*/ 16 w 64"/>
                  <a:gd name="T25" fmla="*/ 71 h 81"/>
                  <a:gd name="T26" fmla="*/ 14 w 64"/>
                  <a:gd name="T27" fmla="*/ 67 h 81"/>
                  <a:gd name="T28" fmla="*/ 12 w 64"/>
                  <a:gd name="T29" fmla="*/ 62 h 81"/>
                  <a:gd name="T30" fmla="*/ 12 w 64"/>
                  <a:gd name="T31" fmla="*/ 57 h 81"/>
                  <a:gd name="T32" fmla="*/ 9 w 64"/>
                  <a:gd name="T33" fmla="*/ 55 h 81"/>
                  <a:gd name="T34" fmla="*/ 12 w 64"/>
                  <a:gd name="T35" fmla="*/ 52 h 81"/>
                  <a:gd name="T36" fmla="*/ 12 w 64"/>
                  <a:gd name="T37" fmla="*/ 48 h 81"/>
                  <a:gd name="T38" fmla="*/ 9 w 64"/>
                  <a:gd name="T39" fmla="*/ 43 h 81"/>
                  <a:gd name="T40" fmla="*/ 9 w 64"/>
                  <a:gd name="T41" fmla="*/ 31 h 81"/>
                  <a:gd name="T42" fmla="*/ 2 w 64"/>
                  <a:gd name="T43" fmla="*/ 26 h 81"/>
                  <a:gd name="T44" fmla="*/ 2 w 64"/>
                  <a:gd name="T45" fmla="*/ 24 h 81"/>
                  <a:gd name="T46" fmla="*/ 5 w 64"/>
                  <a:gd name="T47" fmla="*/ 22 h 81"/>
                  <a:gd name="T48" fmla="*/ 7 w 64"/>
                  <a:gd name="T49" fmla="*/ 19 h 81"/>
                  <a:gd name="T50" fmla="*/ 12 w 64"/>
                  <a:gd name="T51" fmla="*/ 17 h 81"/>
                  <a:gd name="T52" fmla="*/ 9 w 64"/>
                  <a:gd name="T53" fmla="*/ 15 h 81"/>
                  <a:gd name="T54" fmla="*/ 5 w 64"/>
                  <a:gd name="T55" fmla="*/ 12 h 81"/>
                  <a:gd name="T56" fmla="*/ 2 w 64"/>
                  <a:gd name="T57" fmla="*/ 10 h 81"/>
                  <a:gd name="T58" fmla="*/ 7 w 64"/>
                  <a:gd name="T59" fmla="*/ 0 h 81"/>
                  <a:gd name="T60" fmla="*/ 12 w 64"/>
                  <a:gd name="T61" fmla="*/ 5 h 81"/>
                  <a:gd name="T62" fmla="*/ 14 w 64"/>
                  <a:gd name="T63" fmla="*/ 3 h 81"/>
                  <a:gd name="T64" fmla="*/ 16 w 64"/>
                  <a:gd name="T65" fmla="*/ 7 h 81"/>
                  <a:gd name="T66" fmla="*/ 21 w 64"/>
                  <a:gd name="T67" fmla="*/ 7 h 81"/>
                  <a:gd name="T68" fmla="*/ 26 w 64"/>
                  <a:gd name="T69" fmla="*/ 15 h 81"/>
                  <a:gd name="T70" fmla="*/ 28 w 64"/>
                  <a:gd name="T71" fmla="*/ 17 h 81"/>
                  <a:gd name="T72" fmla="*/ 40 w 64"/>
                  <a:gd name="T73" fmla="*/ 19 h 81"/>
                  <a:gd name="T74" fmla="*/ 59 w 64"/>
                  <a:gd name="T75" fmla="*/ 22 h 81"/>
                  <a:gd name="T76" fmla="*/ 57 w 64"/>
                  <a:gd name="T77" fmla="*/ 24 h 81"/>
                  <a:gd name="T78" fmla="*/ 49 w 64"/>
                  <a:gd name="T79" fmla="*/ 31 h 81"/>
                  <a:gd name="T80" fmla="*/ 42 w 64"/>
                  <a:gd name="T81" fmla="*/ 38 h 81"/>
                  <a:gd name="T82" fmla="*/ 47 w 64"/>
                  <a:gd name="T83" fmla="*/ 48 h 81"/>
                  <a:gd name="T84" fmla="*/ 49 w 64"/>
                  <a:gd name="T85" fmla="*/ 50 h 81"/>
                  <a:gd name="T86" fmla="*/ 57 w 64"/>
                  <a:gd name="T87" fmla="*/ 41 h 81"/>
                  <a:gd name="T88" fmla="*/ 64 w 64"/>
                  <a:gd name="T89" fmla="*/ 67 h 81"/>
                  <a:gd name="T90" fmla="*/ 64 w 64"/>
                  <a:gd name="T91" fmla="*/ 74 h 81"/>
                  <a:gd name="T92" fmla="*/ 59 w 64"/>
                  <a:gd name="T93" fmla="*/ 74 h 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81"/>
                  <a:gd name="T143" fmla="*/ 64 w 64"/>
                  <a:gd name="T144" fmla="*/ 81 h 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81">
                    <a:moveTo>
                      <a:pt x="59" y="81"/>
                    </a:moveTo>
                    <a:lnTo>
                      <a:pt x="59" y="81"/>
                    </a:lnTo>
                    <a:lnTo>
                      <a:pt x="54" y="62"/>
                    </a:lnTo>
                    <a:lnTo>
                      <a:pt x="49" y="55"/>
                    </a:lnTo>
                    <a:lnTo>
                      <a:pt x="42" y="55"/>
                    </a:lnTo>
                    <a:lnTo>
                      <a:pt x="40" y="55"/>
                    </a:lnTo>
                    <a:lnTo>
                      <a:pt x="40" y="52"/>
                    </a:lnTo>
                    <a:lnTo>
                      <a:pt x="38" y="52"/>
                    </a:lnTo>
                    <a:lnTo>
                      <a:pt x="38" y="55"/>
                    </a:lnTo>
                    <a:lnTo>
                      <a:pt x="35" y="57"/>
                    </a:lnTo>
                    <a:lnTo>
                      <a:pt x="38" y="62"/>
                    </a:lnTo>
                    <a:lnTo>
                      <a:pt x="33" y="69"/>
                    </a:lnTo>
                    <a:lnTo>
                      <a:pt x="31" y="67"/>
                    </a:lnTo>
                    <a:lnTo>
                      <a:pt x="28" y="64"/>
                    </a:lnTo>
                    <a:lnTo>
                      <a:pt x="28" y="67"/>
                    </a:lnTo>
                    <a:lnTo>
                      <a:pt x="26" y="67"/>
                    </a:lnTo>
                    <a:lnTo>
                      <a:pt x="23" y="69"/>
                    </a:lnTo>
                    <a:lnTo>
                      <a:pt x="23" y="67"/>
                    </a:lnTo>
                    <a:lnTo>
                      <a:pt x="23" y="69"/>
                    </a:lnTo>
                    <a:lnTo>
                      <a:pt x="21" y="69"/>
                    </a:lnTo>
                    <a:lnTo>
                      <a:pt x="19" y="69"/>
                    </a:lnTo>
                    <a:lnTo>
                      <a:pt x="16" y="71"/>
                    </a:lnTo>
                    <a:lnTo>
                      <a:pt x="14" y="71"/>
                    </a:lnTo>
                    <a:lnTo>
                      <a:pt x="14" y="67"/>
                    </a:lnTo>
                    <a:lnTo>
                      <a:pt x="12" y="62"/>
                    </a:lnTo>
                    <a:lnTo>
                      <a:pt x="12" y="59"/>
                    </a:lnTo>
                    <a:lnTo>
                      <a:pt x="12" y="57"/>
                    </a:lnTo>
                    <a:lnTo>
                      <a:pt x="9" y="55"/>
                    </a:lnTo>
                    <a:lnTo>
                      <a:pt x="9" y="52"/>
                    </a:lnTo>
                    <a:lnTo>
                      <a:pt x="12" y="52"/>
                    </a:lnTo>
                    <a:lnTo>
                      <a:pt x="12" y="48"/>
                    </a:lnTo>
                    <a:lnTo>
                      <a:pt x="9" y="48"/>
                    </a:lnTo>
                    <a:lnTo>
                      <a:pt x="9" y="43"/>
                    </a:lnTo>
                    <a:lnTo>
                      <a:pt x="9" y="41"/>
                    </a:lnTo>
                    <a:lnTo>
                      <a:pt x="9" y="31"/>
                    </a:lnTo>
                    <a:lnTo>
                      <a:pt x="7" y="29"/>
                    </a:lnTo>
                    <a:lnTo>
                      <a:pt x="2" y="26"/>
                    </a:lnTo>
                    <a:lnTo>
                      <a:pt x="0" y="24"/>
                    </a:lnTo>
                    <a:lnTo>
                      <a:pt x="2" y="24"/>
                    </a:lnTo>
                    <a:lnTo>
                      <a:pt x="2" y="22"/>
                    </a:lnTo>
                    <a:lnTo>
                      <a:pt x="5" y="22"/>
                    </a:lnTo>
                    <a:lnTo>
                      <a:pt x="5" y="19"/>
                    </a:lnTo>
                    <a:lnTo>
                      <a:pt x="7" y="19"/>
                    </a:lnTo>
                    <a:lnTo>
                      <a:pt x="12" y="19"/>
                    </a:lnTo>
                    <a:lnTo>
                      <a:pt x="12" y="17"/>
                    </a:lnTo>
                    <a:lnTo>
                      <a:pt x="9" y="15"/>
                    </a:lnTo>
                    <a:lnTo>
                      <a:pt x="7" y="15"/>
                    </a:lnTo>
                    <a:lnTo>
                      <a:pt x="5" y="12"/>
                    </a:lnTo>
                    <a:lnTo>
                      <a:pt x="5" y="10"/>
                    </a:lnTo>
                    <a:lnTo>
                      <a:pt x="2" y="10"/>
                    </a:lnTo>
                    <a:lnTo>
                      <a:pt x="7" y="3"/>
                    </a:lnTo>
                    <a:lnTo>
                      <a:pt x="7" y="0"/>
                    </a:lnTo>
                    <a:lnTo>
                      <a:pt x="9" y="0"/>
                    </a:lnTo>
                    <a:lnTo>
                      <a:pt x="12" y="5"/>
                    </a:lnTo>
                    <a:lnTo>
                      <a:pt x="14" y="0"/>
                    </a:lnTo>
                    <a:lnTo>
                      <a:pt x="14" y="3"/>
                    </a:lnTo>
                    <a:lnTo>
                      <a:pt x="16" y="5"/>
                    </a:lnTo>
                    <a:lnTo>
                      <a:pt x="16" y="7"/>
                    </a:lnTo>
                    <a:lnTo>
                      <a:pt x="19" y="7"/>
                    </a:lnTo>
                    <a:lnTo>
                      <a:pt x="21" y="7"/>
                    </a:lnTo>
                    <a:lnTo>
                      <a:pt x="23" y="5"/>
                    </a:lnTo>
                    <a:lnTo>
                      <a:pt x="26" y="15"/>
                    </a:lnTo>
                    <a:lnTo>
                      <a:pt x="26" y="17"/>
                    </a:lnTo>
                    <a:lnTo>
                      <a:pt x="28" y="17"/>
                    </a:lnTo>
                    <a:lnTo>
                      <a:pt x="40" y="19"/>
                    </a:lnTo>
                    <a:lnTo>
                      <a:pt x="49" y="19"/>
                    </a:lnTo>
                    <a:lnTo>
                      <a:pt x="59" y="22"/>
                    </a:lnTo>
                    <a:lnTo>
                      <a:pt x="57" y="24"/>
                    </a:lnTo>
                    <a:lnTo>
                      <a:pt x="54" y="26"/>
                    </a:lnTo>
                    <a:lnTo>
                      <a:pt x="49" y="31"/>
                    </a:lnTo>
                    <a:lnTo>
                      <a:pt x="45" y="36"/>
                    </a:lnTo>
                    <a:lnTo>
                      <a:pt x="42" y="38"/>
                    </a:lnTo>
                    <a:lnTo>
                      <a:pt x="45" y="45"/>
                    </a:lnTo>
                    <a:lnTo>
                      <a:pt x="47" y="48"/>
                    </a:lnTo>
                    <a:lnTo>
                      <a:pt x="49" y="50"/>
                    </a:lnTo>
                    <a:lnTo>
                      <a:pt x="54" y="43"/>
                    </a:lnTo>
                    <a:lnTo>
                      <a:pt x="57" y="41"/>
                    </a:lnTo>
                    <a:lnTo>
                      <a:pt x="64" y="67"/>
                    </a:lnTo>
                    <a:lnTo>
                      <a:pt x="64" y="74"/>
                    </a:lnTo>
                    <a:lnTo>
                      <a:pt x="61" y="74"/>
                    </a:lnTo>
                    <a:lnTo>
                      <a:pt x="59" y="74"/>
                    </a:lnTo>
                    <a:lnTo>
                      <a:pt x="59" y="81"/>
                    </a:lnTo>
                  </a:path>
                </a:pathLst>
              </a:custGeom>
              <a:grpFill/>
              <a:ln w="9525">
                <a:noFill/>
                <a:round/>
                <a:headEnd/>
                <a:tailEnd/>
              </a:ln>
            </p:spPr>
            <p:txBody>
              <a:bodyPr/>
              <a:lstStyle/>
              <a:p>
                <a:pPr>
                  <a:defRPr/>
                </a:pPr>
                <a:endParaRPr lang="en-US" sz="1200" kern="0">
                  <a:solidFill>
                    <a:srgbClr val="0096D6"/>
                  </a:solidFill>
                </a:endParaRPr>
              </a:p>
            </p:txBody>
          </p:sp>
          <p:sp>
            <p:nvSpPr>
              <p:cNvPr id="2376" name="Freeform 1353"/>
              <p:cNvSpPr>
                <a:spLocks/>
              </p:cNvSpPr>
              <p:nvPr/>
            </p:nvSpPr>
            <p:spPr bwMode="auto">
              <a:xfrm>
                <a:off x="2890" y="2439"/>
                <a:ext cx="40" cy="83"/>
              </a:xfrm>
              <a:custGeom>
                <a:avLst/>
                <a:gdLst>
                  <a:gd name="T0" fmla="*/ 37 w 40"/>
                  <a:gd name="T1" fmla="*/ 10 h 83"/>
                  <a:gd name="T2" fmla="*/ 26 w 40"/>
                  <a:gd name="T3" fmla="*/ 0 h 83"/>
                  <a:gd name="T4" fmla="*/ 26 w 40"/>
                  <a:gd name="T5" fmla="*/ 3 h 83"/>
                  <a:gd name="T6" fmla="*/ 21 w 40"/>
                  <a:gd name="T7" fmla="*/ 3 h 83"/>
                  <a:gd name="T8" fmla="*/ 21 w 40"/>
                  <a:gd name="T9" fmla="*/ 5 h 83"/>
                  <a:gd name="T10" fmla="*/ 23 w 40"/>
                  <a:gd name="T11" fmla="*/ 5 h 83"/>
                  <a:gd name="T12" fmla="*/ 21 w 40"/>
                  <a:gd name="T13" fmla="*/ 8 h 83"/>
                  <a:gd name="T14" fmla="*/ 21 w 40"/>
                  <a:gd name="T15" fmla="*/ 8 h 83"/>
                  <a:gd name="T16" fmla="*/ 21 w 40"/>
                  <a:gd name="T17" fmla="*/ 8 h 83"/>
                  <a:gd name="T18" fmla="*/ 21 w 40"/>
                  <a:gd name="T19" fmla="*/ 8 h 83"/>
                  <a:gd name="T20" fmla="*/ 18 w 40"/>
                  <a:gd name="T21" fmla="*/ 10 h 83"/>
                  <a:gd name="T22" fmla="*/ 18 w 40"/>
                  <a:gd name="T23" fmla="*/ 10 h 83"/>
                  <a:gd name="T24" fmla="*/ 18 w 40"/>
                  <a:gd name="T25" fmla="*/ 10 h 83"/>
                  <a:gd name="T26" fmla="*/ 16 w 40"/>
                  <a:gd name="T27" fmla="*/ 15 h 83"/>
                  <a:gd name="T28" fmla="*/ 16 w 40"/>
                  <a:gd name="T29" fmla="*/ 15 h 83"/>
                  <a:gd name="T30" fmla="*/ 14 w 40"/>
                  <a:gd name="T31" fmla="*/ 12 h 83"/>
                  <a:gd name="T32" fmla="*/ 11 w 40"/>
                  <a:gd name="T33" fmla="*/ 15 h 83"/>
                  <a:gd name="T34" fmla="*/ 9 w 40"/>
                  <a:gd name="T35" fmla="*/ 12 h 83"/>
                  <a:gd name="T36" fmla="*/ 9 w 40"/>
                  <a:gd name="T37" fmla="*/ 12 h 83"/>
                  <a:gd name="T38" fmla="*/ 7 w 40"/>
                  <a:gd name="T39" fmla="*/ 15 h 83"/>
                  <a:gd name="T40" fmla="*/ 7 w 40"/>
                  <a:gd name="T41" fmla="*/ 17 h 83"/>
                  <a:gd name="T42" fmla="*/ 4 w 40"/>
                  <a:gd name="T43" fmla="*/ 17 h 83"/>
                  <a:gd name="T44" fmla="*/ 4 w 40"/>
                  <a:gd name="T45" fmla="*/ 17 h 83"/>
                  <a:gd name="T46" fmla="*/ 4 w 40"/>
                  <a:gd name="T47" fmla="*/ 17 h 83"/>
                  <a:gd name="T48" fmla="*/ 2 w 40"/>
                  <a:gd name="T49" fmla="*/ 17 h 83"/>
                  <a:gd name="T50" fmla="*/ 2 w 40"/>
                  <a:gd name="T51" fmla="*/ 19 h 83"/>
                  <a:gd name="T52" fmla="*/ 2 w 40"/>
                  <a:gd name="T53" fmla="*/ 19 h 83"/>
                  <a:gd name="T54" fmla="*/ 0 w 40"/>
                  <a:gd name="T55" fmla="*/ 19 h 83"/>
                  <a:gd name="T56" fmla="*/ 0 w 40"/>
                  <a:gd name="T57" fmla="*/ 22 h 83"/>
                  <a:gd name="T58" fmla="*/ 0 w 40"/>
                  <a:gd name="T59" fmla="*/ 24 h 83"/>
                  <a:gd name="T60" fmla="*/ 0 w 40"/>
                  <a:gd name="T61" fmla="*/ 26 h 83"/>
                  <a:gd name="T62" fmla="*/ 0 w 40"/>
                  <a:gd name="T63" fmla="*/ 29 h 83"/>
                  <a:gd name="T64" fmla="*/ 0 w 40"/>
                  <a:gd name="T65" fmla="*/ 29 h 83"/>
                  <a:gd name="T66" fmla="*/ 2 w 40"/>
                  <a:gd name="T67" fmla="*/ 31 h 83"/>
                  <a:gd name="T68" fmla="*/ 2 w 40"/>
                  <a:gd name="T69" fmla="*/ 31 h 83"/>
                  <a:gd name="T70" fmla="*/ 4 w 40"/>
                  <a:gd name="T71" fmla="*/ 31 h 83"/>
                  <a:gd name="T72" fmla="*/ 7 w 40"/>
                  <a:gd name="T73" fmla="*/ 34 h 83"/>
                  <a:gd name="T74" fmla="*/ 14 w 40"/>
                  <a:gd name="T75" fmla="*/ 81 h 83"/>
                  <a:gd name="T76" fmla="*/ 14 w 40"/>
                  <a:gd name="T77" fmla="*/ 83 h 83"/>
                  <a:gd name="T78" fmla="*/ 26 w 40"/>
                  <a:gd name="T79" fmla="*/ 83 h 83"/>
                  <a:gd name="T80" fmla="*/ 26 w 40"/>
                  <a:gd name="T81" fmla="*/ 81 h 83"/>
                  <a:gd name="T82" fmla="*/ 26 w 40"/>
                  <a:gd name="T83" fmla="*/ 52 h 83"/>
                  <a:gd name="T84" fmla="*/ 30 w 40"/>
                  <a:gd name="T85" fmla="*/ 45 h 83"/>
                  <a:gd name="T86" fmla="*/ 30 w 40"/>
                  <a:gd name="T87" fmla="*/ 38 h 83"/>
                  <a:gd name="T88" fmla="*/ 37 w 40"/>
                  <a:gd name="T89" fmla="*/ 34 h 83"/>
                  <a:gd name="T90" fmla="*/ 37 w 40"/>
                  <a:gd name="T91" fmla="*/ 34 h 83"/>
                  <a:gd name="T92" fmla="*/ 37 w 40"/>
                  <a:gd name="T93" fmla="*/ 34 h 83"/>
                  <a:gd name="T94" fmla="*/ 37 w 40"/>
                  <a:gd name="T95" fmla="*/ 31 h 83"/>
                  <a:gd name="T96" fmla="*/ 37 w 40"/>
                  <a:gd name="T97" fmla="*/ 31 h 83"/>
                  <a:gd name="T98" fmla="*/ 37 w 40"/>
                  <a:gd name="T99" fmla="*/ 31 h 83"/>
                  <a:gd name="T100" fmla="*/ 35 w 40"/>
                  <a:gd name="T101" fmla="*/ 29 h 83"/>
                  <a:gd name="T102" fmla="*/ 37 w 40"/>
                  <a:gd name="T103" fmla="*/ 29 h 83"/>
                  <a:gd name="T104" fmla="*/ 37 w 40"/>
                  <a:gd name="T105" fmla="*/ 26 h 83"/>
                  <a:gd name="T106" fmla="*/ 40 w 40"/>
                  <a:gd name="T107" fmla="*/ 26 h 83"/>
                  <a:gd name="T108" fmla="*/ 40 w 40"/>
                  <a:gd name="T109" fmla="*/ 26 h 83"/>
                  <a:gd name="T110" fmla="*/ 37 w 40"/>
                  <a:gd name="T111" fmla="*/ 17 h 83"/>
                  <a:gd name="T112" fmla="*/ 35 w 40"/>
                  <a:gd name="T113" fmla="*/ 15 h 83"/>
                  <a:gd name="T114" fmla="*/ 35 w 40"/>
                  <a:gd name="T115" fmla="*/ 15 h 83"/>
                  <a:gd name="T116" fmla="*/ 35 w 40"/>
                  <a:gd name="T117" fmla="*/ 12 h 83"/>
                  <a:gd name="T118" fmla="*/ 37 w 40"/>
                  <a:gd name="T119" fmla="*/ 10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83"/>
                  <a:gd name="T182" fmla="*/ 40 w 40"/>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83">
                    <a:moveTo>
                      <a:pt x="37" y="10"/>
                    </a:moveTo>
                    <a:lnTo>
                      <a:pt x="26" y="0"/>
                    </a:lnTo>
                    <a:lnTo>
                      <a:pt x="26" y="3"/>
                    </a:lnTo>
                    <a:lnTo>
                      <a:pt x="21" y="3"/>
                    </a:lnTo>
                    <a:lnTo>
                      <a:pt x="21" y="5"/>
                    </a:lnTo>
                    <a:lnTo>
                      <a:pt x="23" y="5"/>
                    </a:lnTo>
                    <a:lnTo>
                      <a:pt x="21" y="8"/>
                    </a:lnTo>
                    <a:lnTo>
                      <a:pt x="18" y="10"/>
                    </a:lnTo>
                    <a:lnTo>
                      <a:pt x="16" y="15"/>
                    </a:lnTo>
                    <a:lnTo>
                      <a:pt x="14" y="12"/>
                    </a:lnTo>
                    <a:lnTo>
                      <a:pt x="11" y="15"/>
                    </a:lnTo>
                    <a:lnTo>
                      <a:pt x="9" y="12"/>
                    </a:lnTo>
                    <a:lnTo>
                      <a:pt x="7" y="15"/>
                    </a:lnTo>
                    <a:lnTo>
                      <a:pt x="7" y="17"/>
                    </a:lnTo>
                    <a:lnTo>
                      <a:pt x="4" y="17"/>
                    </a:lnTo>
                    <a:lnTo>
                      <a:pt x="2" y="17"/>
                    </a:lnTo>
                    <a:lnTo>
                      <a:pt x="2" y="19"/>
                    </a:lnTo>
                    <a:lnTo>
                      <a:pt x="0" y="19"/>
                    </a:lnTo>
                    <a:lnTo>
                      <a:pt x="0" y="22"/>
                    </a:lnTo>
                    <a:lnTo>
                      <a:pt x="0" y="24"/>
                    </a:lnTo>
                    <a:lnTo>
                      <a:pt x="0" y="26"/>
                    </a:lnTo>
                    <a:lnTo>
                      <a:pt x="0" y="29"/>
                    </a:lnTo>
                    <a:lnTo>
                      <a:pt x="2" y="31"/>
                    </a:lnTo>
                    <a:lnTo>
                      <a:pt x="4" y="31"/>
                    </a:lnTo>
                    <a:lnTo>
                      <a:pt x="7" y="34"/>
                    </a:lnTo>
                    <a:lnTo>
                      <a:pt x="14" y="81"/>
                    </a:lnTo>
                    <a:lnTo>
                      <a:pt x="14" y="83"/>
                    </a:lnTo>
                    <a:lnTo>
                      <a:pt x="26" y="83"/>
                    </a:lnTo>
                    <a:lnTo>
                      <a:pt x="26" y="81"/>
                    </a:lnTo>
                    <a:lnTo>
                      <a:pt x="26" y="52"/>
                    </a:lnTo>
                    <a:lnTo>
                      <a:pt x="30" y="45"/>
                    </a:lnTo>
                    <a:lnTo>
                      <a:pt x="30" y="38"/>
                    </a:lnTo>
                    <a:lnTo>
                      <a:pt x="37" y="34"/>
                    </a:lnTo>
                    <a:lnTo>
                      <a:pt x="37" y="31"/>
                    </a:lnTo>
                    <a:lnTo>
                      <a:pt x="35" y="29"/>
                    </a:lnTo>
                    <a:lnTo>
                      <a:pt x="37" y="29"/>
                    </a:lnTo>
                    <a:lnTo>
                      <a:pt x="37" y="26"/>
                    </a:lnTo>
                    <a:lnTo>
                      <a:pt x="40" y="26"/>
                    </a:lnTo>
                    <a:lnTo>
                      <a:pt x="37" y="17"/>
                    </a:lnTo>
                    <a:lnTo>
                      <a:pt x="35" y="15"/>
                    </a:lnTo>
                    <a:lnTo>
                      <a:pt x="35" y="12"/>
                    </a:lnTo>
                    <a:lnTo>
                      <a:pt x="37" y="10"/>
                    </a:lnTo>
                    <a:close/>
                  </a:path>
                </a:pathLst>
              </a:custGeom>
              <a:grpFill/>
              <a:ln w="9525">
                <a:noFill/>
                <a:round/>
                <a:headEnd/>
                <a:tailEnd/>
              </a:ln>
            </p:spPr>
            <p:txBody>
              <a:bodyPr/>
              <a:lstStyle/>
              <a:p>
                <a:pPr>
                  <a:defRPr/>
                </a:pPr>
                <a:endParaRPr lang="en-US" sz="1200" kern="0">
                  <a:solidFill>
                    <a:srgbClr val="0096D6"/>
                  </a:solidFill>
                </a:endParaRPr>
              </a:p>
            </p:txBody>
          </p:sp>
          <p:sp>
            <p:nvSpPr>
              <p:cNvPr id="2377" name="Freeform 1354"/>
              <p:cNvSpPr>
                <a:spLocks/>
              </p:cNvSpPr>
              <p:nvPr/>
            </p:nvSpPr>
            <p:spPr bwMode="auto">
              <a:xfrm>
                <a:off x="2890" y="2439"/>
                <a:ext cx="40" cy="83"/>
              </a:xfrm>
              <a:custGeom>
                <a:avLst/>
                <a:gdLst>
                  <a:gd name="T0" fmla="*/ 37 w 40"/>
                  <a:gd name="T1" fmla="*/ 10 h 83"/>
                  <a:gd name="T2" fmla="*/ 26 w 40"/>
                  <a:gd name="T3" fmla="*/ 0 h 83"/>
                  <a:gd name="T4" fmla="*/ 26 w 40"/>
                  <a:gd name="T5" fmla="*/ 3 h 83"/>
                  <a:gd name="T6" fmla="*/ 21 w 40"/>
                  <a:gd name="T7" fmla="*/ 3 h 83"/>
                  <a:gd name="T8" fmla="*/ 21 w 40"/>
                  <a:gd name="T9" fmla="*/ 5 h 83"/>
                  <a:gd name="T10" fmla="*/ 23 w 40"/>
                  <a:gd name="T11" fmla="*/ 5 h 83"/>
                  <a:gd name="T12" fmla="*/ 21 w 40"/>
                  <a:gd name="T13" fmla="*/ 8 h 83"/>
                  <a:gd name="T14" fmla="*/ 21 w 40"/>
                  <a:gd name="T15" fmla="*/ 8 h 83"/>
                  <a:gd name="T16" fmla="*/ 21 w 40"/>
                  <a:gd name="T17" fmla="*/ 8 h 83"/>
                  <a:gd name="T18" fmla="*/ 21 w 40"/>
                  <a:gd name="T19" fmla="*/ 8 h 83"/>
                  <a:gd name="T20" fmla="*/ 18 w 40"/>
                  <a:gd name="T21" fmla="*/ 10 h 83"/>
                  <a:gd name="T22" fmla="*/ 18 w 40"/>
                  <a:gd name="T23" fmla="*/ 10 h 83"/>
                  <a:gd name="T24" fmla="*/ 18 w 40"/>
                  <a:gd name="T25" fmla="*/ 10 h 83"/>
                  <a:gd name="T26" fmla="*/ 16 w 40"/>
                  <a:gd name="T27" fmla="*/ 15 h 83"/>
                  <a:gd name="T28" fmla="*/ 16 w 40"/>
                  <a:gd name="T29" fmla="*/ 15 h 83"/>
                  <a:gd name="T30" fmla="*/ 14 w 40"/>
                  <a:gd name="T31" fmla="*/ 12 h 83"/>
                  <a:gd name="T32" fmla="*/ 11 w 40"/>
                  <a:gd name="T33" fmla="*/ 15 h 83"/>
                  <a:gd name="T34" fmla="*/ 9 w 40"/>
                  <a:gd name="T35" fmla="*/ 12 h 83"/>
                  <a:gd name="T36" fmla="*/ 9 w 40"/>
                  <a:gd name="T37" fmla="*/ 12 h 83"/>
                  <a:gd name="T38" fmla="*/ 7 w 40"/>
                  <a:gd name="T39" fmla="*/ 15 h 83"/>
                  <a:gd name="T40" fmla="*/ 7 w 40"/>
                  <a:gd name="T41" fmla="*/ 17 h 83"/>
                  <a:gd name="T42" fmla="*/ 4 w 40"/>
                  <a:gd name="T43" fmla="*/ 17 h 83"/>
                  <a:gd name="T44" fmla="*/ 4 w 40"/>
                  <a:gd name="T45" fmla="*/ 17 h 83"/>
                  <a:gd name="T46" fmla="*/ 4 w 40"/>
                  <a:gd name="T47" fmla="*/ 17 h 83"/>
                  <a:gd name="T48" fmla="*/ 2 w 40"/>
                  <a:gd name="T49" fmla="*/ 17 h 83"/>
                  <a:gd name="T50" fmla="*/ 2 w 40"/>
                  <a:gd name="T51" fmla="*/ 19 h 83"/>
                  <a:gd name="T52" fmla="*/ 2 w 40"/>
                  <a:gd name="T53" fmla="*/ 19 h 83"/>
                  <a:gd name="T54" fmla="*/ 0 w 40"/>
                  <a:gd name="T55" fmla="*/ 19 h 83"/>
                  <a:gd name="T56" fmla="*/ 0 w 40"/>
                  <a:gd name="T57" fmla="*/ 22 h 83"/>
                  <a:gd name="T58" fmla="*/ 0 w 40"/>
                  <a:gd name="T59" fmla="*/ 24 h 83"/>
                  <a:gd name="T60" fmla="*/ 0 w 40"/>
                  <a:gd name="T61" fmla="*/ 26 h 83"/>
                  <a:gd name="T62" fmla="*/ 0 w 40"/>
                  <a:gd name="T63" fmla="*/ 29 h 83"/>
                  <a:gd name="T64" fmla="*/ 0 w 40"/>
                  <a:gd name="T65" fmla="*/ 29 h 83"/>
                  <a:gd name="T66" fmla="*/ 2 w 40"/>
                  <a:gd name="T67" fmla="*/ 31 h 83"/>
                  <a:gd name="T68" fmla="*/ 2 w 40"/>
                  <a:gd name="T69" fmla="*/ 31 h 83"/>
                  <a:gd name="T70" fmla="*/ 4 w 40"/>
                  <a:gd name="T71" fmla="*/ 31 h 83"/>
                  <a:gd name="T72" fmla="*/ 7 w 40"/>
                  <a:gd name="T73" fmla="*/ 34 h 83"/>
                  <a:gd name="T74" fmla="*/ 14 w 40"/>
                  <a:gd name="T75" fmla="*/ 81 h 83"/>
                  <a:gd name="T76" fmla="*/ 14 w 40"/>
                  <a:gd name="T77" fmla="*/ 83 h 83"/>
                  <a:gd name="T78" fmla="*/ 26 w 40"/>
                  <a:gd name="T79" fmla="*/ 83 h 83"/>
                  <a:gd name="T80" fmla="*/ 26 w 40"/>
                  <a:gd name="T81" fmla="*/ 81 h 83"/>
                  <a:gd name="T82" fmla="*/ 26 w 40"/>
                  <a:gd name="T83" fmla="*/ 52 h 83"/>
                  <a:gd name="T84" fmla="*/ 30 w 40"/>
                  <a:gd name="T85" fmla="*/ 45 h 83"/>
                  <a:gd name="T86" fmla="*/ 30 w 40"/>
                  <a:gd name="T87" fmla="*/ 38 h 83"/>
                  <a:gd name="T88" fmla="*/ 37 w 40"/>
                  <a:gd name="T89" fmla="*/ 34 h 83"/>
                  <a:gd name="T90" fmla="*/ 37 w 40"/>
                  <a:gd name="T91" fmla="*/ 34 h 83"/>
                  <a:gd name="T92" fmla="*/ 37 w 40"/>
                  <a:gd name="T93" fmla="*/ 34 h 83"/>
                  <a:gd name="T94" fmla="*/ 37 w 40"/>
                  <a:gd name="T95" fmla="*/ 31 h 83"/>
                  <a:gd name="T96" fmla="*/ 37 w 40"/>
                  <a:gd name="T97" fmla="*/ 31 h 83"/>
                  <a:gd name="T98" fmla="*/ 37 w 40"/>
                  <a:gd name="T99" fmla="*/ 31 h 83"/>
                  <a:gd name="T100" fmla="*/ 35 w 40"/>
                  <a:gd name="T101" fmla="*/ 29 h 83"/>
                  <a:gd name="T102" fmla="*/ 37 w 40"/>
                  <a:gd name="T103" fmla="*/ 29 h 83"/>
                  <a:gd name="T104" fmla="*/ 37 w 40"/>
                  <a:gd name="T105" fmla="*/ 26 h 83"/>
                  <a:gd name="T106" fmla="*/ 40 w 40"/>
                  <a:gd name="T107" fmla="*/ 26 h 83"/>
                  <a:gd name="T108" fmla="*/ 40 w 40"/>
                  <a:gd name="T109" fmla="*/ 26 h 83"/>
                  <a:gd name="T110" fmla="*/ 37 w 40"/>
                  <a:gd name="T111" fmla="*/ 17 h 83"/>
                  <a:gd name="T112" fmla="*/ 35 w 40"/>
                  <a:gd name="T113" fmla="*/ 15 h 83"/>
                  <a:gd name="T114" fmla="*/ 35 w 40"/>
                  <a:gd name="T115" fmla="*/ 15 h 83"/>
                  <a:gd name="T116" fmla="*/ 35 w 40"/>
                  <a:gd name="T117" fmla="*/ 12 h 83"/>
                  <a:gd name="T118" fmla="*/ 37 w 40"/>
                  <a:gd name="T119" fmla="*/ 10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83"/>
                  <a:gd name="T182" fmla="*/ 40 w 40"/>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83">
                    <a:moveTo>
                      <a:pt x="37" y="10"/>
                    </a:moveTo>
                    <a:lnTo>
                      <a:pt x="26" y="0"/>
                    </a:lnTo>
                    <a:lnTo>
                      <a:pt x="26" y="3"/>
                    </a:lnTo>
                    <a:lnTo>
                      <a:pt x="21" y="3"/>
                    </a:lnTo>
                    <a:lnTo>
                      <a:pt x="21" y="5"/>
                    </a:lnTo>
                    <a:lnTo>
                      <a:pt x="23" y="5"/>
                    </a:lnTo>
                    <a:lnTo>
                      <a:pt x="21" y="8"/>
                    </a:lnTo>
                    <a:lnTo>
                      <a:pt x="18" y="10"/>
                    </a:lnTo>
                    <a:lnTo>
                      <a:pt x="16" y="15"/>
                    </a:lnTo>
                    <a:lnTo>
                      <a:pt x="14" y="12"/>
                    </a:lnTo>
                    <a:lnTo>
                      <a:pt x="11" y="15"/>
                    </a:lnTo>
                    <a:lnTo>
                      <a:pt x="9" y="12"/>
                    </a:lnTo>
                    <a:lnTo>
                      <a:pt x="7" y="15"/>
                    </a:lnTo>
                    <a:lnTo>
                      <a:pt x="7" y="17"/>
                    </a:lnTo>
                    <a:lnTo>
                      <a:pt x="4" y="17"/>
                    </a:lnTo>
                    <a:lnTo>
                      <a:pt x="2" y="17"/>
                    </a:lnTo>
                    <a:lnTo>
                      <a:pt x="2" y="19"/>
                    </a:lnTo>
                    <a:lnTo>
                      <a:pt x="0" y="19"/>
                    </a:lnTo>
                    <a:lnTo>
                      <a:pt x="0" y="22"/>
                    </a:lnTo>
                    <a:lnTo>
                      <a:pt x="0" y="24"/>
                    </a:lnTo>
                    <a:lnTo>
                      <a:pt x="0" y="26"/>
                    </a:lnTo>
                    <a:lnTo>
                      <a:pt x="0" y="29"/>
                    </a:lnTo>
                    <a:lnTo>
                      <a:pt x="2" y="31"/>
                    </a:lnTo>
                    <a:lnTo>
                      <a:pt x="4" y="31"/>
                    </a:lnTo>
                    <a:lnTo>
                      <a:pt x="7" y="34"/>
                    </a:lnTo>
                    <a:lnTo>
                      <a:pt x="14" y="81"/>
                    </a:lnTo>
                    <a:lnTo>
                      <a:pt x="14" y="83"/>
                    </a:lnTo>
                    <a:lnTo>
                      <a:pt x="26" y="83"/>
                    </a:lnTo>
                    <a:lnTo>
                      <a:pt x="26" y="81"/>
                    </a:lnTo>
                    <a:lnTo>
                      <a:pt x="26" y="52"/>
                    </a:lnTo>
                    <a:lnTo>
                      <a:pt x="30" y="45"/>
                    </a:lnTo>
                    <a:lnTo>
                      <a:pt x="30" y="38"/>
                    </a:lnTo>
                    <a:lnTo>
                      <a:pt x="37" y="34"/>
                    </a:lnTo>
                    <a:lnTo>
                      <a:pt x="37" y="31"/>
                    </a:lnTo>
                    <a:lnTo>
                      <a:pt x="35" y="29"/>
                    </a:lnTo>
                    <a:lnTo>
                      <a:pt x="37" y="29"/>
                    </a:lnTo>
                    <a:lnTo>
                      <a:pt x="37" y="26"/>
                    </a:lnTo>
                    <a:lnTo>
                      <a:pt x="40" y="26"/>
                    </a:lnTo>
                    <a:lnTo>
                      <a:pt x="37" y="17"/>
                    </a:lnTo>
                    <a:lnTo>
                      <a:pt x="35" y="15"/>
                    </a:lnTo>
                    <a:lnTo>
                      <a:pt x="35" y="12"/>
                    </a:lnTo>
                    <a:lnTo>
                      <a:pt x="37" y="10"/>
                    </a:lnTo>
                  </a:path>
                </a:pathLst>
              </a:custGeom>
              <a:grpFill/>
              <a:ln w="9525">
                <a:noFill/>
                <a:round/>
                <a:headEnd/>
                <a:tailEnd/>
              </a:ln>
            </p:spPr>
            <p:txBody>
              <a:bodyPr/>
              <a:lstStyle/>
              <a:p>
                <a:pPr>
                  <a:defRPr/>
                </a:pPr>
                <a:endParaRPr lang="en-US" sz="1200" kern="0">
                  <a:solidFill>
                    <a:srgbClr val="0096D6"/>
                  </a:solidFill>
                </a:endParaRPr>
              </a:p>
            </p:txBody>
          </p:sp>
          <p:sp>
            <p:nvSpPr>
              <p:cNvPr id="2378" name="Freeform 1355"/>
              <p:cNvSpPr>
                <a:spLocks/>
              </p:cNvSpPr>
              <p:nvPr/>
            </p:nvSpPr>
            <p:spPr bwMode="auto">
              <a:xfrm>
                <a:off x="2996" y="2576"/>
                <a:ext cx="73" cy="81"/>
              </a:xfrm>
              <a:custGeom>
                <a:avLst/>
                <a:gdLst>
                  <a:gd name="T0" fmla="*/ 31 w 73"/>
                  <a:gd name="T1" fmla="*/ 81 h 81"/>
                  <a:gd name="T2" fmla="*/ 28 w 73"/>
                  <a:gd name="T3" fmla="*/ 78 h 81"/>
                  <a:gd name="T4" fmla="*/ 5 w 73"/>
                  <a:gd name="T5" fmla="*/ 55 h 81"/>
                  <a:gd name="T6" fmla="*/ 0 w 73"/>
                  <a:gd name="T7" fmla="*/ 38 h 81"/>
                  <a:gd name="T8" fmla="*/ 2 w 73"/>
                  <a:gd name="T9" fmla="*/ 38 h 81"/>
                  <a:gd name="T10" fmla="*/ 2 w 73"/>
                  <a:gd name="T11" fmla="*/ 36 h 81"/>
                  <a:gd name="T12" fmla="*/ 5 w 73"/>
                  <a:gd name="T13" fmla="*/ 34 h 81"/>
                  <a:gd name="T14" fmla="*/ 5 w 73"/>
                  <a:gd name="T15" fmla="*/ 26 h 81"/>
                  <a:gd name="T16" fmla="*/ 7 w 73"/>
                  <a:gd name="T17" fmla="*/ 26 h 81"/>
                  <a:gd name="T18" fmla="*/ 7 w 73"/>
                  <a:gd name="T19" fmla="*/ 26 h 81"/>
                  <a:gd name="T20" fmla="*/ 9 w 73"/>
                  <a:gd name="T21" fmla="*/ 26 h 81"/>
                  <a:gd name="T22" fmla="*/ 12 w 73"/>
                  <a:gd name="T23" fmla="*/ 26 h 81"/>
                  <a:gd name="T24" fmla="*/ 14 w 73"/>
                  <a:gd name="T25" fmla="*/ 26 h 81"/>
                  <a:gd name="T26" fmla="*/ 12 w 73"/>
                  <a:gd name="T27" fmla="*/ 26 h 81"/>
                  <a:gd name="T28" fmla="*/ 9 w 73"/>
                  <a:gd name="T29" fmla="*/ 26 h 81"/>
                  <a:gd name="T30" fmla="*/ 7 w 73"/>
                  <a:gd name="T31" fmla="*/ 24 h 81"/>
                  <a:gd name="T32" fmla="*/ 7 w 73"/>
                  <a:gd name="T33" fmla="*/ 22 h 81"/>
                  <a:gd name="T34" fmla="*/ 7 w 73"/>
                  <a:gd name="T35" fmla="*/ 22 h 81"/>
                  <a:gd name="T36" fmla="*/ 9 w 73"/>
                  <a:gd name="T37" fmla="*/ 22 h 81"/>
                  <a:gd name="T38" fmla="*/ 9 w 73"/>
                  <a:gd name="T39" fmla="*/ 19 h 81"/>
                  <a:gd name="T40" fmla="*/ 9 w 73"/>
                  <a:gd name="T41" fmla="*/ 15 h 81"/>
                  <a:gd name="T42" fmla="*/ 33 w 73"/>
                  <a:gd name="T43" fmla="*/ 15 h 81"/>
                  <a:gd name="T44" fmla="*/ 31 w 73"/>
                  <a:gd name="T45" fmla="*/ 12 h 81"/>
                  <a:gd name="T46" fmla="*/ 31 w 73"/>
                  <a:gd name="T47" fmla="*/ 3 h 81"/>
                  <a:gd name="T48" fmla="*/ 33 w 73"/>
                  <a:gd name="T49" fmla="*/ 0 h 81"/>
                  <a:gd name="T50" fmla="*/ 57 w 73"/>
                  <a:gd name="T51" fmla="*/ 0 h 81"/>
                  <a:gd name="T52" fmla="*/ 59 w 73"/>
                  <a:gd name="T53" fmla="*/ 0 h 81"/>
                  <a:gd name="T54" fmla="*/ 57 w 73"/>
                  <a:gd name="T55" fmla="*/ 3 h 81"/>
                  <a:gd name="T56" fmla="*/ 57 w 73"/>
                  <a:gd name="T57" fmla="*/ 12 h 81"/>
                  <a:gd name="T58" fmla="*/ 59 w 73"/>
                  <a:gd name="T59" fmla="*/ 15 h 81"/>
                  <a:gd name="T60" fmla="*/ 61 w 73"/>
                  <a:gd name="T61" fmla="*/ 8 h 81"/>
                  <a:gd name="T62" fmla="*/ 68 w 73"/>
                  <a:gd name="T63" fmla="*/ 10 h 81"/>
                  <a:gd name="T64" fmla="*/ 71 w 73"/>
                  <a:gd name="T65" fmla="*/ 12 h 81"/>
                  <a:gd name="T66" fmla="*/ 73 w 73"/>
                  <a:gd name="T67" fmla="*/ 17 h 81"/>
                  <a:gd name="T68" fmla="*/ 68 w 73"/>
                  <a:gd name="T69" fmla="*/ 24 h 81"/>
                  <a:gd name="T70" fmla="*/ 68 w 73"/>
                  <a:gd name="T71" fmla="*/ 29 h 81"/>
                  <a:gd name="T72" fmla="*/ 71 w 73"/>
                  <a:gd name="T73" fmla="*/ 38 h 81"/>
                  <a:gd name="T74" fmla="*/ 68 w 73"/>
                  <a:gd name="T75" fmla="*/ 60 h 81"/>
                  <a:gd name="T76" fmla="*/ 64 w 73"/>
                  <a:gd name="T77" fmla="*/ 60 h 81"/>
                  <a:gd name="T78" fmla="*/ 59 w 73"/>
                  <a:gd name="T79" fmla="*/ 57 h 81"/>
                  <a:gd name="T80" fmla="*/ 54 w 73"/>
                  <a:gd name="T81" fmla="*/ 57 h 81"/>
                  <a:gd name="T82" fmla="*/ 52 w 73"/>
                  <a:gd name="T83" fmla="*/ 55 h 81"/>
                  <a:gd name="T84" fmla="*/ 49 w 73"/>
                  <a:gd name="T85" fmla="*/ 52 h 81"/>
                  <a:gd name="T86" fmla="*/ 45 w 73"/>
                  <a:gd name="T87" fmla="*/ 57 h 81"/>
                  <a:gd name="T88" fmla="*/ 38 w 73"/>
                  <a:gd name="T89" fmla="*/ 62 h 81"/>
                  <a:gd name="T90" fmla="*/ 35 w 73"/>
                  <a:gd name="T91" fmla="*/ 64 h 81"/>
                  <a:gd name="T92" fmla="*/ 35 w 73"/>
                  <a:gd name="T93" fmla="*/ 67 h 81"/>
                  <a:gd name="T94" fmla="*/ 38 w 73"/>
                  <a:gd name="T95" fmla="*/ 74 h 81"/>
                  <a:gd name="T96" fmla="*/ 38 w 73"/>
                  <a:gd name="T97" fmla="*/ 76 h 81"/>
                  <a:gd name="T98" fmla="*/ 33 w 73"/>
                  <a:gd name="T99" fmla="*/ 74 h 81"/>
                  <a:gd name="T100" fmla="*/ 31 w 73"/>
                  <a:gd name="T101" fmla="*/ 76 h 81"/>
                  <a:gd name="T102" fmla="*/ 31 w 73"/>
                  <a:gd name="T103" fmla="*/ 78 h 81"/>
                  <a:gd name="T104" fmla="*/ 31 w 73"/>
                  <a:gd name="T105" fmla="*/ 81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
                  <a:gd name="T160" fmla="*/ 0 h 81"/>
                  <a:gd name="T161" fmla="*/ 73 w 73"/>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 h="81">
                    <a:moveTo>
                      <a:pt x="31" y="81"/>
                    </a:moveTo>
                    <a:lnTo>
                      <a:pt x="28" y="78"/>
                    </a:lnTo>
                    <a:lnTo>
                      <a:pt x="5" y="55"/>
                    </a:lnTo>
                    <a:lnTo>
                      <a:pt x="0" y="38"/>
                    </a:lnTo>
                    <a:lnTo>
                      <a:pt x="2" y="38"/>
                    </a:lnTo>
                    <a:lnTo>
                      <a:pt x="2" y="36"/>
                    </a:lnTo>
                    <a:lnTo>
                      <a:pt x="5" y="34"/>
                    </a:lnTo>
                    <a:lnTo>
                      <a:pt x="5" y="26"/>
                    </a:lnTo>
                    <a:lnTo>
                      <a:pt x="7" y="26"/>
                    </a:lnTo>
                    <a:lnTo>
                      <a:pt x="9" y="26"/>
                    </a:lnTo>
                    <a:lnTo>
                      <a:pt x="12" y="26"/>
                    </a:lnTo>
                    <a:lnTo>
                      <a:pt x="14" y="26"/>
                    </a:lnTo>
                    <a:lnTo>
                      <a:pt x="12" y="26"/>
                    </a:lnTo>
                    <a:lnTo>
                      <a:pt x="9" y="26"/>
                    </a:lnTo>
                    <a:lnTo>
                      <a:pt x="7" y="24"/>
                    </a:lnTo>
                    <a:lnTo>
                      <a:pt x="7" y="22"/>
                    </a:lnTo>
                    <a:lnTo>
                      <a:pt x="9" y="22"/>
                    </a:lnTo>
                    <a:lnTo>
                      <a:pt x="9" y="19"/>
                    </a:lnTo>
                    <a:lnTo>
                      <a:pt x="9" y="15"/>
                    </a:lnTo>
                    <a:lnTo>
                      <a:pt x="33" y="15"/>
                    </a:lnTo>
                    <a:lnTo>
                      <a:pt x="31" y="12"/>
                    </a:lnTo>
                    <a:lnTo>
                      <a:pt x="31" y="3"/>
                    </a:lnTo>
                    <a:lnTo>
                      <a:pt x="33" y="0"/>
                    </a:lnTo>
                    <a:lnTo>
                      <a:pt x="57" y="0"/>
                    </a:lnTo>
                    <a:lnTo>
                      <a:pt x="59" y="0"/>
                    </a:lnTo>
                    <a:lnTo>
                      <a:pt x="57" y="3"/>
                    </a:lnTo>
                    <a:lnTo>
                      <a:pt x="57" y="12"/>
                    </a:lnTo>
                    <a:lnTo>
                      <a:pt x="59" y="15"/>
                    </a:lnTo>
                    <a:lnTo>
                      <a:pt x="61" y="8"/>
                    </a:lnTo>
                    <a:lnTo>
                      <a:pt x="68" y="10"/>
                    </a:lnTo>
                    <a:lnTo>
                      <a:pt x="71" y="12"/>
                    </a:lnTo>
                    <a:lnTo>
                      <a:pt x="73" y="17"/>
                    </a:lnTo>
                    <a:lnTo>
                      <a:pt x="68" y="24"/>
                    </a:lnTo>
                    <a:lnTo>
                      <a:pt x="68" y="29"/>
                    </a:lnTo>
                    <a:lnTo>
                      <a:pt x="71" y="38"/>
                    </a:lnTo>
                    <a:lnTo>
                      <a:pt x="68" y="60"/>
                    </a:lnTo>
                    <a:lnTo>
                      <a:pt x="64" y="60"/>
                    </a:lnTo>
                    <a:lnTo>
                      <a:pt x="59" y="57"/>
                    </a:lnTo>
                    <a:lnTo>
                      <a:pt x="54" y="57"/>
                    </a:lnTo>
                    <a:lnTo>
                      <a:pt x="52" y="55"/>
                    </a:lnTo>
                    <a:lnTo>
                      <a:pt x="49" y="52"/>
                    </a:lnTo>
                    <a:lnTo>
                      <a:pt x="45" y="57"/>
                    </a:lnTo>
                    <a:lnTo>
                      <a:pt x="38" y="62"/>
                    </a:lnTo>
                    <a:lnTo>
                      <a:pt x="35" y="64"/>
                    </a:lnTo>
                    <a:lnTo>
                      <a:pt x="35" y="67"/>
                    </a:lnTo>
                    <a:lnTo>
                      <a:pt x="38" y="74"/>
                    </a:lnTo>
                    <a:lnTo>
                      <a:pt x="38" y="76"/>
                    </a:lnTo>
                    <a:lnTo>
                      <a:pt x="33" y="74"/>
                    </a:lnTo>
                    <a:lnTo>
                      <a:pt x="31" y="76"/>
                    </a:lnTo>
                    <a:lnTo>
                      <a:pt x="31" y="78"/>
                    </a:lnTo>
                    <a:lnTo>
                      <a:pt x="31" y="81"/>
                    </a:lnTo>
                    <a:close/>
                  </a:path>
                </a:pathLst>
              </a:custGeom>
              <a:grpFill/>
              <a:ln w="9525">
                <a:noFill/>
                <a:round/>
                <a:headEnd/>
                <a:tailEnd/>
              </a:ln>
            </p:spPr>
            <p:txBody>
              <a:bodyPr/>
              <a:lstStyle/>
              <a:p>
                <a:pPr>
                  <a:defRPr/>
                </a:pPr>
                <a:endParaRPr lang="en-US" sz="1200" kern="0">
                  <a:solidFill>
                    <a:srgbClr val="0096D6"/>
                  </a:solidFill>
                </a:endParaRPr>
              </a:p>
            </p:txBody>
          </p:sp>
          <p:sp>
            <p:nvSpPr>
              <p:cNvPr id="2379" name="Freeform 1356"/>
              <p:cNvSpPr>
                <a:spLocks/>
              </p:cNvSpPr>
              <p:nvPr/>
            </p:nvSpPr>
            <p:spPr bwMode="auto">
              <a:xfrm>
                <a:off x="2996" y="2576"/>
                <a:ext cx="73" cy="81"/>
              </a:xfrm>
              <a:custGeom>
                <a:avLst/>
                <a:gdLst>
                  <a:gd name="T0" fmla="*/ 31 w 73"/>
                  <a:gd name="T1" fmla="*/ 81 h 81"/>
                  <a:gd name="T2" fmla="*/ 28 w 73"/>
                  <a:gd name="T3" fmla="*/ 78 h 81"/>
                  <a:gd name="T4" fmla="*/ 5 w 73"/>
                  <a:gd name="T5" fmla="*/ 55 h 81"/>
                  <a:gd name="T6" fmla="*/ 0 w 73"/>
                  <a:gd name="T7" fmla="*/ 38 h 81"/>
                  <a:gd name="T8" fmla="*/ 2 w 73"/>
                  <a:gd name="T9" fmla="*/ 38 h 81"/>
                  <a:gd name="T10" fmla="*/ 2 w 73"/>
                  <a:gd name="T11" fmla="*/ 36 h 81"/>
                  <a:gd name="T12" fmla="*/ 5 w 73"/>
                  <a:gd name="T13" fmla="*/ 34 h 81"/>
                  <a:gd name="T14" fmla="*/ 5 w 73"/>
                  <a:gd name="T15" fmla="*/ 26 h 81"/>
                  <a:gd name="T16" fmla="*/ 7 w 73"/>
                  <a:gd name="T17" fmla="*/ 26 h 81"/>
                  <a:gd name="T18" fmla="*/ 7 w 73"/>
                  <a:gd name="T19" fmla="*/ 26 h 81"/>
                  <a:gd name="T20" fmla="*/ 9 w 73"/>
                  <a:gd name="T21" fmla="*/ 26 h 81"/>
                  <a:gd name="T22" fmla="*/ 12 w 73"/>
                  <a:gd name="T23" fmla="*/ 26 h 81"/>
                  <a:gd name="T24" fmla="*/ 14 w 73"/>
                  <a:gd name="T25" fmla="*/ 26 h 81"/>
                  <a:gd name="T26" fmla="*/ 12 w 73"/>
                  <a:gd name="T27" fmla="*/ 26 h 81"/>
                  <a:gd name="T28" fmla="*/ 9 w 73"/>
                  <a:gd name="T29" fmla="*/ 26 h 81"/>
                  <a:gd name="T30" fmla="*/ 7 w 73"/>
                  <a:gd name="T31" fmla="*/ 24 h 81"/>
                  <a:gd name="T32" fmla="*/ 7 w 73"/>
                  <a:gd name="T33" fmla="*/ 22 h 81"/>
                  <a:gd name="T34" fmla="*/ 7 w 73"/>
                  <a:gd name="T35" fmla="*/ 22 h 81"/>
                  <a:gd name="T36" fmla="*/ 9 w 73"/>
                  <a:gd name="T37" fmla="*/ 22 h 81"/>
                  <a:gd name="T38" fmla="*/ 9 w 73"/>
                  <a:gd name="T39" fmla="*/ 19 h 81"/>
                  <a:gd name="T40" fmla="*/ 9 w 73"/>
                  <a:gd name="T41" fmla="*/ 15 h 81"/>
                  <a:gd name="T42" fmla="*/ 33 w 73"/>
                  <a:gd name="T43" fmla="*/ 15 h 81"/>
                  <a:gd name="T44" fmla="*/ 31 w 73"/>
                  <a:gd name="T45" fmla="*/ 12 h 81"/>
                  <a:gd name="T46" fmla="*/ 31 w 73"/>
                  <a:gd name="T47" fmla="*/ 3 h 81"/>
                  <a:gd name="T48" fmla="*/ 33 w 73"/>
                  <a:gd name="T49" fmla="*/ 0 h 81"/>
                  <a:gd name="T50" fmla="*/ 57 w 73"/>
                  <a:gd name="T51" fmla="*/ 0 h 81"/>
                  <a:gd name="T52" fmla="*/ 59 w 73"/>
                  <a:gd name="T53" fmla="*/ 0 h 81"/>
                  <a:gd name="T54" fmla="*/ 57 w 73"/>
                  <a:gd name="T55" fmla="*/ 3 h 81"/>
                  <a:gd name="T56" fmla="*/ 57 w 73"/>
                  <a:gd name="T57" fmla="*/ 12 h 81"/>
                  <a:gd name="T58" fmla="*/ 59 w 73"/>
                  <a:gd name="T59" fmla="*/ 15 h 81"/>
                  <a:gd name="T60" fmla="*/ 61 w 73"/>
                  <a:gd name="T61" fmla="*/ 8 h 81"/>
                  <a:gd name="T62" fmla="*/ 68 w 73"/>
                  <a:gd name="T63" fmla="*/ 10 h 81"/>
                  <a:gd name="T64" fmla="*/ 71 w 73"/>
                  <a:gd name="T65" fmla="*/ 12 h 81"/>
                  <a:gd name="T66" fmla="*/ 73 w 73"/>
                  <a:gd name="T67" fmla="*/ 17 h 81"/>
                  <a:gd name="T68" fmla="*/ 68 w 73"/>
                  <a:gd name="T69" fmla="*/ 24 h 81"/>
                  <a:gd name="T70" fmla="*/ 68 w 73"/>
                  <a:gd name="T71" fmla="*/ 29 h 81"/>
                  <a:gd name="T72" fmla="*/ 71 w 73"/>
                  <a:gd name="T73" fmla="*/ 38 h 81"/>
                  <a:gd name="T74" fmla="*/ 68 w 73"/>
                  <a:gd name="T75" fmla="*/ 60 h 81"/>
                  <a:gd name="T76" fmla="*/ 64 w 73"/>
                  <a:gd name="T77" fmla="*/ 60 h 81"/>
                  <a:gd name="T78" fmla="*/ 59 w 73"/>
                  <a:gd name="T79" fmla="*/ 57 h 81"/>
                  <a:gd name="T80" fmla="*/ 54 w 73"/>
                  <a:gd name="T81" fmla="*/ 57 h 81"/>
                  <a:gd name="T82" fmla="*/ 52 w 73"/>
                  <a:gd name="T83" fmla="*/ 55 h 81"/>
                  <a:gd name="T84" fmla="*/ 49 w 73"/>
                  <a:gd name="T85" fmla="*/ 52 h 81"/>
                  <a:gd name="T86" fmla="*/ 45 w 73"/>
                  <a:gd name="T87" fmla="*/ 57 h 81"/>
                  <a:gd name="T88" fmla="*/ 38 w 73"/>
                  <a:gd name="T89" fmla="*/ 62 h 81"/>
                  <a:gd name="T90" fmla="*/ 35 w 73"/>
                  <a:gd name="T91" fmla="*/ 64 h 81"/>
                  <a:gd name="T92" fmla="*/ 35 w 73"/>
                  <a:gd name="T93" fmla="*/ 67 h 81"/>
                  <a:gd name="T94" fmla="*/ 38 w 73"/>
                  <a:gd name="T95" fmla="*/ 74 h 81"/>
                  <a:gd name="T96" fmla="*/ 38 w 73"/>
                  <a:gd name="T97" fmla="*/ 76 h 81"/>
                  <a:gd name="T98" fmla="*/ 33 w 73"/>
                  <a:gd name="T99" fmla="*/ 74 h 81"/>
                  <a:gd name="T100" fmla="*/ 31 w 73"/>
                  <a:gd name="T101" fmla="*/ 76 h 81"/>
                  <a:gd name="T102" fmla="*/ 31 w 73"/>
                  <a:gd name="T103" fmla="*/ 78 h 81"/>
                  <a:gd name="T104" fmla="*/ 31 w 73"/>
                  <a:gd name="T105" fmla="*/ 81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
                  <a:gd name="T160" fmla="*/ 0 h 81"/>
                  <a:gd name="T161" fmla="*/ 73 w 73"/>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 h="81">
                    <a:moveTo>
                      <a:pt x="31" y="81"/>
                    </a:moveTo>
                    <a:lnTo>
                      <a:pt x="28" y="78"/>
                    </a:lnTo>
                    <a:lnTo>
                      <a:pt x="5" y="55"/>
                    </a:lnTo>
                    <a:lnTo>
                      <a:pt x="0" y="38"/>
                    </a:lnTo>
                    <a:lnTo>
                      <a:pt x="2" y="38"/>
                    </a:lnTo>
                    <a:lnTo>
                      <a:pt x="2" y="36"/>
                    </a:lnTo>
                    <a:lnTo>
                      <a:pt x="5" y="34"/>
                    </a:lnTo>
                    <a:lnTo>
                      <a:pt x="5" y="26"/>
                    </a:lnTo>
                    <a:lnTo>
                      <a:pt x="7" y="26"/>
                    </a:lnTo>
                    <a:lnTo>
                      <a:pt x="9" y="26"/>
                    </a:lnTo>
                    <a:lnTo>
                      <a:pt x="12" y="26"/>
                    </a:lnTo>
                    <a:lnTo>
                      <a:pt x="14" y="26"/>
                    </a:lnTo>
                    <a:lnTo>
                      <a:pt x="12" y="26"/>
                    </a:lnTo>
                    <a:lnTo>
                      <a:pt x="9" y="26"/>
                    </a:lnTo>
                    <a:lnTo>
                      <a:pt x="7" y="24"/>
                    </a:lnTo>
                    <a:lnTo>
                      <a:pt x="7" y="22"/>
                    </a:lnTo>
                    <a:lnTo>
                      <a:pt x="9" y="22"/>
                    </a:lnTo>
                    <a:lnTo>
                      <a:pt x="9" y="19"/>
                    </a:lnTo>
                    <a:lnTo>
                      <a:pt x="9" y="15"/>
                    </a:lnTo>
                    <a:lnTo>
                      <a:pt x="33" y="15"/>
                    </a:lnTo>
                    <a:lnTo>
                      <a:pt x="31" y="12"/>
                    </a:lnTo>
                    <a:lnTo>
                      <a:pt x="31" y="3"/>
                    </a:lnTo>
                    <a:lnTo>
                      <a:pt x="33" y="0"/>
                    </a:lnTo>
                    <a:lnTo>
                      <a:pt x="57" y="0"/>
                    </a:lnTo>
                    <a:lnTo>
                      <a:pt x="59" y="0"/>
                    </a:lnTo>
                    <a:lnTo>
                      <a:pt x="57" y="3"/>
                    </a:lnTo>
                    <a:lnTo>
                      <a:pt x="57" y="12"/>
                    </a:lnTo>
                    <a:lnTo>
                      <a:pt x="59" y="15"/>
                    </a:lnTo>
                    <a:lnTo>
                      <a:pt x="61" y="8"/>
                    </a:lnTo>
                    <a:lnTo>
                      <a:pt x="68" y="10"/>
                    </a:lnTo>
                    <a:lnTo>
                      <a:pt x="71" y="12"/>
                    </a:lnTo>
                    <a:lnTo>
                      <a:pt x="73" y="17"/>
                    </a:lnTo>
                    <a:lnTo>
                      <a:pt x="68" y="24"/>
                    </a:lnTo>
                    <a:lnTo>
                      <a:pt x="68" y="29"/>
                    </a:lnTo>
                    <a:lnTo>
                      <a:pt x="71" y="38"/>
                    </a:lnTo>
                    <a:lnTo>
                      <a:pt x="68" y="60"/>
                    </a:lnTo>
                    <a:lnTo>
                      <a:pt x="64" y="60"/>
                    </a:lnTo>
                    <a:lnTo>
                      <a:pt x="59" y="57"/>
                    </a:lnTo>
                    <a:lnTo>
                      <a:pt x="54" y="57"/>
                    </a:lnTo>
                    <a:lnTo>
                      <a:pt x="52" y="55"/>
                    </a:lnTo>
                    <a:lnTo>
                      <a:pt x="49" y="52"/>
                    </a:lnTo>
                    <a:lnTo>
                      <a:pt x="45" y="57"/>
                    </a:lnTo>
                    <a:lnTo>
                      <a:pt x="38" y="62"/>
                    </a:lnTo>
                    <a:lnTo>
                      <a:pt x="35" y="64"/>
                    </a:lnTo>
                    <a:lnTo>
                      <a:pt x="35" y="67"/>
                    </a:lnTo>
                    <a:lnTo>
                      <a:pt x="38" y="74"/>
                    </a:lnTo>
                    <a:lnTo>
                      <a:pt x="38" y="76"/>
                    </a:lnTo>
                    <a:lnTo>
                      <a:pt x="33" y="74"/>
                    </a:lnTo>
                    <a:lnTo>
                      <a:pt x="31" y="76"/>
                    </a:lnTo>
                    <a:lnTo>
                      <a:pt x="31" y="78"/>
                    </a:lnTo>
                    <a:lnTo>
                      <a:pt x="31" y="81"/>
                    </a:lnTo>
                  </a:path>
                </a:pathLst>
              </a:custGeom>
              <a:grpFill/>
              <a:ln w="9525">
                <a:noFill/>
                <a:round/>
                <a:headEnd/>
                <a:tailEnd/>
              </a:ln>
            </p:spPr>
            <p:txBody>
              <a:bodyPr/>
              <a:lstStyle/>
              <a:p>
                <a:pPr>
                  <a:defRPr/>
                </a:pPr>
                <a:endParaRPr lang="en-US" sz="1200" kern="0">
                  <a:solidFill>
                    <a:srgbClr val="0096D6"/>
                  </a:solidFill>
                </a:endParaRPr>
              </a:p>
            </p:txBody>
          </p:sp>
          <p:sp>
            <p:nvSpPr>
              <p:cNvPr id="2380" name="Freeform 1357"/>
              <p:cNvSpPr>
                <a:spLocks/>
              </p:cNvSpPr>
              <p:nvPr/>
            </p:nvSpPr>
            <p:spPr bwMode="auto">
              <a:xfrm>
                <a:off x="3315" y="2406"/>
                <a:ext cx="200" cy="152"/>
              </a:xfrm>
              <a:custGeom>
                <a:avLst/>
                <a:gdLst>
                  <a:gd name="T0" fmla="*/ 42 w 200"/>
                  <a:gd name="T1" fmla="*/ 26 h 152"/>
                  <a:gd name="T2" fmla="*/ 40 w 200"/>
                  <a:gd name="T3" fmla="*/ 29 h 152"/>
                  <a:gd name="T4" fmla="*/ 26 w 200"/>
                  <a:gd name="T5" fmla="*/ 52 h 152"/>
                  <a:gd name="T6" fmla="*/ 21 w 200"/>
                  <a:gd name="T7" fmla="*/ 55 h 152"/>
                  <a:gd name="T8" fmla="*/ 19 w 200"/>
                  <a:gd name="T9" fmla="*/ 59 h 152"/>
                  <a:gd name="T10" fmla="*/ 16 w 200"/>
                  <a:gd name="T11" fmla="*/ 85 h 152"/>
                  <a:gd name="T12" fmla="*/ 12 w 200"/>
                  <a:gd name="T13" fmla="*/ 88 h 152"/>
                  <a:gd name="T14" fmla="*/ 2 w 200"/>
                  <a:gd name="T15" fmla="*/ 88 h 152"/>
                  <a:gd name="T16" fmla="*/ 2 w 200"/>
                  <a:gd name="T17" fmla="*/ 93 h 152"/>
                  <a:gd name="T18" fmla="*/ 2 w 200"/>
                  <a:gd name="T19" fmla="*/ 95 h 152"/>
                  <a:gd name="T20" fmla="*/ 4 w 200"/>
                  <a:gd name="T21" fmla="*/ 97 h 152"/>
                  <a:gd name="T22" fmla="*/ 9 w 200"/>
                  <a:gd name="T23" fmla="*/ 97 h 152"/>
                  <a:gd name="T24" fmla="*/ 14 w 200"/>
                  <a:gd name="T25" fmla="*/ 102 h 152"/>
                  <a:gd name="T26" fmla="*/ 19 w 200"/>
                  <a:gd name="T27" fmla="*/ 107 h 152"/>
                  <a:gd name="T28" fmla="*/ 28 w 200"/>
                  <a:gd name="T29" fmla="*/ 126 h 152"/>
                  <a:gd name="T30" fmla="*/ 37 w 200"/>
                  <a:gd name="T31" fmla="*/ 128 h 152"/>
                  <a:gd name="T32" fmla="*/ 37 w 200"/>
                  <a:gd name="T33" fmla="*/ 137 h 152"/>
                  <a:gd name="T34" fmla="*/ 49 w 200"/>
                  <a:gd name="T35" fmla="*/ 140 h 152"/>
                  <a:gd name="T36" fmla="*/ 66 w 200"/>
                  <a:gd name="T37" fmla="*/ 149 h 152"/>
                  <a:gd name="T38" fmla="*/ 92 w 200"/>
                  <a:gd name="T39" fmla="*/ 149 h 152"/>
                  <a:gd name="T40" fmla="*/ 104 w 200"/>
                  <a:gd name="T41" fmla="*/ 142 h 152"/>
                  <a:gd name="T42" fmla="*/ 118 w 200"/>
                  <a:gd name="T43" fmla="*/ 147 h 152"/>
                  <a:gd name="T44" fmla="*/ 132 w 200"/>
                  <a:gd name="T45" fmla="*/ 142 h 152"/>
                  <a:gd name="T46" fmla="*/ 144 w 200"/>
                  <a:gd name="T47" fmla="*/ 133 h 152"/>
                  <a:gd name="T48" fmla="*/ 198 w 200"/>
                  <a:gd name="T49" fmla="*/ 93 h 152"/>
                  <a:gd name="T50" fmla="*/ 186 w 200"/>
                  <a:gd name="T51" fmla="*/ 93 h 152"/>
                  <a:gd name="T52" fmla="*/ 146 w 200"/>
                  <a:gd name="T53" fmla="*/ 76 h 152"/>
                  <a:gd name="T54" fmla="*/ 139 w 200"/>
                  <a:gd name="T55" fmla="*/ 71 h 152"/>
                  <a:gd name="T56" fmla="*/ 137 w 200"/>
                  <a:gd name="T57" fmla="*/ 69 h 152"/>
                  <a:gd name="T58" fmla="*/ 134 w 200"/>
                  <a:gd name="T59" fmla="*/ 64 h 152"/>
                  <a:gd name="T60" fmla="*/ 130 w 200"/>
                  <a:gd name="T61" fmla="*/ 57 h 152"/>
                  <a:gd name="T62" fmla="*/ 132 w 200"/>
                  <a:gd name="T63" fmla="*/ 55 h 152"/>
                  <a:gd name="T64" fmla="*/ 130 w 200"/>
                  <a:gd name="T65" fmla="*/ 52 h 152"/>
                  <a:gd name="T66" fmla="*/ 125 w 200"/>
                  <a:gd name="T67" fmla="*/ 52 h 152"/>
                  <a:gd name="T68" fmla="*/ 125 w 200"/>
                  <a:gd name="T69" fmla="*/ 55 h 152"/>
                  <a:gd name="T70" fmla="*/ 123 w 200"/>
                  <a:gd name="T71" fmla="*/ 55 h 152"/>
                  <a:gd name="T72" fmla="*/ 118 w 200"/>
                  <a:gd name="T73" fmla="*/ 52 h 152"/>
                  <a:gd name="T74" fmla="*/ 120 w 200"/>
                  <a:gd name="T75" fmla="*/ 45 h 152"/>
                  <a:gd name="T76" fmla="*/ 125 w 200"/>
                  <a:gd name="T77" fmla="*/ 36 h 152"/>
                  <a:gd name="T78" fmla="*/ 118 w 200"/>
                  <a:gd name="T79" fmla="*/ 29 h 152"/>
                  <a:gd name="T80" fmla="*/ 101 w 200"/>
                  <a:gd name="T81" fmla="*/ 10 h 152"/>
                  <a:gd name="T82" fmla="*/ 94 w 200"/>
                  <a:gd name="T83" fmla="*/ 7 h 152"/>
                  <a:gd name="T84" fmla="*/ 92 w 200"/>
                  <a:gd name="T85" fmla="*/ 7 h 152"/>
                  <a:gd name="T86" fmla="*/ 89 w 200"/>
                  <a:gd name="T87" fmla="*/ 7 h 152"/>
                  <a:gd name="T88" fmla="*/ 87 w 200"/>
                  <a:gd name="T89" fmla="*/ 5 h 152"/>
                  <a:gd name="T90" fmla="*/ 85 w 200"/>
                  <a:gd name="T91" fmla="*/ 7 h 152"/>
                  <a:gd name="T92" fmla="*/ 82 w 200"/>
                  <a:gd name="T93" fmla="*/ 7 h 152"/>
                  <a:gd name="T94" fmla="*/ 82 w 200"/>
                  <a:gd name="T95" fmla="*/ 5 h 152"/>
                  <a:gd name="T96" fmla="*/ 78 w 200"/>
                  <a:gd name="T97" fmla="*/ 5 h 152"/>
                  <a:gd name="T98" fmla="*/ 78 w 200"/>
                  <a:gd name="T99" fmla="*/ 7 h 152"/>
                  <a:gd name="T100" fmla="*/ 73 w 200"/>
                  <a:gd name="T101" fmla="*/ 7 h 152"/>
                  <a:gd name="T102" fmla="*/ 68 w 200"/>
                  <a:gd name="T103" fmla="*/ 5 h 152"/>
                  <a:gd name="T104" fmla="*/ 68 w 200"/>
                  <a:gd name="T105" fmla="*/ 5 h 152"/>
                  <a:gd name="T106" fmla="*/ 63 w 200"/>
                  <a:gd name="T107" fmla="*/ 0 h 152"/>
                  <a:gd name="T108" fmla="*/ 56 w 200"/>
                  <a:gd name="T109" fmla="*/ 10 h 152"/>
                  <a:gd name="T110" fmla="*/ 56 w 200"/>
                  <a:gd name="T111" fmla="*/ 7 h 152"/>
                  <a:gd name="T112" fmla="*/ 54 w 200"/>
                  <a:gd name="T113" fmla="*/ 7 h 152"/>
                  <a:gd name="T114" fmla="*/ 52 w 200"/>
                  <a:gd name="T115" fmla="*/ 10 h 152"/>
                  <a:gd name="T116" fmla="*/ 52 w 200"/>
                  <a:gd name="T117" fmla="*/ 10 h 152"/>
                  <a:gd name="T118" fmla="*/ 47 w 200"/>
                  <a:gd name="T119" fmla="*/ 10 h 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
                  <a:gd name="T181" fmla="*/ 0 h 152"/>
                  <a:gd name="T182" fmla="*/ 200 w 200"/>
                  <a:gd name="T183" fmla="*/ 152 h 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 h="152">
                    <a:moveTo>
                      <a:pt x="47" y="10"/>
                    </a:moveTo>
                    <a:lnTo>
                      <a:pt x="42" y="26"/>
                    </a:lnTo>
                    <a:lnTo>
                      <a:pt x="40" y="29"/>
                    </a:lnTo>
                    <a:lnTo>
                      <a:pt x="28" y="43"/>
                    </a:lnTo>
                    <a:lnTo>
                      <a:pt x="26" y="52"/>
                    </a:lnTo>
                    <a:lnTo>
                      <a:pt x="26" y="55"/>
                    </a:lnTo>
                    <a:lnTo>
                      <a:pt x="21" y="55"/>
                    </a:lnTo>
                    <a:lnTo>
                      <a:pt x="19" y="59"/>
                    </a:lnTo>
                    <a:lnTo>
                      <a:pt x="16" y="59"/>
                    </a:lnTo>
                    <a:lnTo>
                      <a:pt x="16" y="85"/>
                    </a:lnTo>
                    <a:lnTo>
                      <a:pt x="14" y="85"/>
                    </a:lnTo>
                    <a:lnTo>
                      <a:pt x="12" y="88"/>
                    </a:lnTo>
                    <a:lnTo>
                      <a:pt x="4" y="88"/>
                    </a:lnTo>
                    <a:lnTo>
                      <a:pt x="2" y="88"/>
                    </a:lnTo>
                    <a:lnTo>
                      <a:pt x="2" y="93"/>
                    </a:lnTo>
                    <a:lnTo>
                      <a:pt x="0" y="95"/>
                    </a:lnTo>
                    <a:lnTo>
                      <a:pt x="2" y="95"/>
                    </a:lnTo>
                    <a:lnTo>
                      <a:pt x="4" y="95"/>
                    </a:lnTo>
                    <a:lnTo>
                      <a:pt x="4" y="97"/>
                    </a:lnTo>
                    <a:lnTo>
                      <a:pt x="7" y="97"/>
                    </a:lnTo>
                    <a:lnTo>
                      <a:pt x="9" y="97"/>
                    </a:lnTo>
                    <a:lnTo>
                      <a:pt x="12" y="100"/>
                    </a:lnTo>
                    <a:lnTo>
                      <a:pt x="14" y="102"/>
                    </a:lnTo>
                    <a:lnTo>
                      <a:pt x="14" y="104"/>
                    </a:lnTo>
                    <a:lnTo>
                      <a:pt x="19" y="107"/>
                    </a:lnTo>
                    <a:lnTo>
                      <a:pt x="23" y="111"/>
                    </a:lnTo>
                    <a:lnTo>
                      <a:pt x="28" y="126"/>
                    </a:lnTo>
                    <a:lnTo>
                      <a:pt x="30" y="126"/>
                    </a:lnTo>
                    <a:lnTo>
                      <a:pt x="37" y="128"/>
                    </a:lnTo>
                    <a:lnTo>
                      <a:pt x="37" y="137"/>
                    </a:lnTo>
                    <a:lnTo>
                      <a:pt x="42" y="140"/>
                    </a:lnTo>
                    <a:lnTo>
                      <a:pt x="49" y="140"/>
                    </a:lnTo>
                    <a:lnTo>
                      <a:pt x="61" y="147"/>
                    </a:lnTo>
                    <a:lnTo>
                      <a:pt x="66" y="149"/>
                    </a:lnTo>
                    <a:lnTo>
                      <a:pt x="85" y="152"/>
                    </a:lnTo>
                    <a:lnTo>
                      <a:pt x="92" y="149"/>
                    </a:lnTo>
                    <a:lnTo>
                      <a:pt x="94" y="144"/>
                    </a:lnTo>
                    <a:lnTo>
                      <a:pt x="104" y="142"/>
                    </a:lnTo>
                    <a:lnTo>
                      <a:pt x="111" y="147"/>
                    </a:lnTo>
                    <a:lnTo>
                      <a:pt x="118" y="147"/>
                    </a:lnTo>
                    <a:lnTo>
                      <a:pt x="120" y="147"/>
                    </a:lnTo>
                    <a:lnTo>
                      <a:pt x="132" y="142"/>
                    </a:lnTo>
                    <a:lnTo>
                      <a:pt x="137" y="137"/>
                    </a:lnTo>
                    <a:lnTo>
                      <a:pt x="144" y="133"/>
                    </a:lnTo>
                    <a:lnTo>
                      <a:pt x="160" y="133"/>
                    </a:lnTo>
                    <a:lnTo>
                      <a:pt x="198" y="93"/>
                    </a:lnTo>
                    <a:lnTo>
                      <a:pt x="200" y="93"/>
                    </a:lnTo>
                    <a:lnTo>
                      <a:pt x="186" y="93"/>
                    </a:lnTo>
                    <a:lnTo>
                      <a:pt x="146" y="78"/>
                    </a:lnTo>
                    <a:lnTo>
                      <a:pt x="146" y="76"/>
                    </a:lnTo>
                    <a:lnTo>
                      <a:pt x="141" y="74"/>
                    </a:lnTo>
                    <a:lnTo>
                      <a:pt x="139" y="71"/>
                    </a:lnTo>
                    <a:lnTo>
                      <a:pt x="137" y="69"/>
                    </a:lnTo>
                    <a:lnTo>
                      <a:pt x="134" y="67"/>
                    </a:lnTo>
                    <a:lnTo>
                      <a:pt x="134" y="64"/>
                    </a:lnTo>
                    <a:lnTo>
                      <a:pt x="132" y="62"/>
                    </a:lnTo>
                    <a:lnTo>
                      <a:pt x="130" y="57"/>
                    </a:lnTo>
                    <a:lnTo>
                      <a:pt x="132" y="55"/>
                    </a:lnTo>
                    <a:lnTo>
                      <a:pt x="130" y="52"/>
                    </a:lnTo>
                    <a:lnTo>
                      <a:pt x="125" y="52"/>
                    </a:lnTo>
                    <a:lnTo>
                      <a:pt x="125" y="55"/>
                    </a:lnTo>
                    <a:lnTo>
                      <a:pt x="123" y="55"/>
                    </a:lnTo>
                    <a:lnTo>
                      <a:pt x="120" y="55"/>
                    </a:lnTo>
                    <a:lnTo>
                      <a:pt x="118" y="52"/>
                    </a:lnTo>
                    <a:lnTo>
                      <a:pt x="118" y="50"/>
                    </a:lnTo>
                    <a:lnTo>
                      <a:pt x="120" y="45"/>
                    </a:lnTo>
                    <a:lnTo>
                      <a:pt x="123" y="36"/>
                    </a:lnTo>
                    <a:lnTo>
                      <a:pt x="125" y="36"/>
                    </a:lnTo>
                    <a:lnTo>
                      <a:pt x="123" y="31"/>
                    </a:lnTo>
                    <a:lnTo>
                      <a:pt x="118" y="29"/>
                    </a:lnTo>
                    <a:lnTo>
                      <a:pt x="115" y="26"/>
                    </a:lnTo>
                    <a:lnTo>
                      <a:pt x="101" y="10"/>
                    </a:lnTo>
                    <a:lnTo>
                      <a:pt x="94" y="7"/>
                    </a:lnTo>
                    <a:lnTo>
                      <a:pt x="92" y="7"/>
                    </a:lnTo>
                    <a:lnTo>
                      <a:pt x="89" y="7"/>
                    </a:lnTo>
                    <a:lnTo>
                      <a:pt x="87" y="7"/>
                    </a:lnTo>
                    <a:lnTo>
                      <a:pt x="87" y="5"/>
                    </a:lnTo>
                    <a:lnTo>
                      <a:pt x="85" y="5"/>
                    </a:lnTo>
                    <a:lnTo>
                      <a:pt x="85" y="7"/>
                    </a:lnTo>
                    <a:lnTo>
                      <a:pt x="82" y="7"/>
                    </a:lnTo>
                    <a:lnTo>
                      <a:pt x="82" y="5"/>
                    </a:lnTo>
                    <a:lnTo>
                      <a:pt x="80" y="5"/>
                    </a:lnTo>
                    <a:lnTo>
                      <a:pt x="78" y="5"/>
                    </a:lnTo>
                    <a:lnTo>
                      <a:pt x="78" y="7"/>
                    </a:lnTo>
                    <a:lnTo>
                      <a:pt x="73" y="7"/>
                    </a:lnTo>
                    <a:lnTo>
                      <a:pt x="71" y="7"/>
                    </a:lnTo>
                    <a:lnTo>
                      <a:pt x="68" y="5"/>
                    </a:lnTo>
                    <a:lnTo>
                      <a:pt x="66" y="5"/>
                    </a:lnTo>
                    <a:lnTo>
                      <a:pt x="63" y="0"/>
                    </a:lnTo>
                    <a:lnTo>
                      <a:pt x="59" y="12"/>
                    </a:lnTo>
                    <a:lnTo>
                      <a:pt x="56" y="10"/>
                    </a:lnTo>
                    <a:lnTo>
                      <a:pt x="56" y="7"/>
                    </a:lnTo>
                    <a:lnTo>
                      <a:pt x="54" y="7"/>
                    </a:lnTo>
                    <a:lnTo>
                      <a:pt x="54" y="10"/>
                    </a:lnTo>
                    <a:lnTo>
                      <a:pt x="52" y="10"/>
                    </a:lnTo>
                    <a:lnTo>
                      <a:pt x="47" y="10"/>
                    </a:lnTo>
                    <a:close/>
                  </a:path>
                </a:pathLst>
              </a:custGeom>
              <a:grpFill/>
              <a:ln w="9525">
                <a:noFill/>
                <a:round/>
                <a:headEnd/>
                <a:tailEnd/>
              </a:ln>
            </p:spPr>
            <p:txBody>
              <a:bodyPr/>
              <a:lstStyle/>
              <a:p>
                <a:pPr>
                  <a:defRPr/>
                </a:pPr>
                <a:endParaRPr lang="en-US" sz="1200" kern="0">
                  <a:solidFill>
                    <a:srgbClr val="0096D6"/>
                  </a:solidFill>
                </a:endParaRPr>
              </a:p>
            </p:txBody>
          </p:sp>
          <p:sp>
            <p:nvSpPr>
              <p:cNvPr id="2381" name="Freeform 1358"/>
              <p:cNvSpPr>
                <a:spLocks/>
              </p:cNvSpPr>
              <p:nvPr/>
            </p:nvSpPr>
            <p:spPr bwMode="auto">
              <a:xfrm>
                <a:off x="3315" y="2406"/>
                <a:ext cx="200" cy="152"/>
              </a:xfrm>
              <a:custGeom>
                <a:avLst/>
                <a:gdLst>
                  <a:gd name="T0" fmla="*/ 42 w 200"/>
                  <a:gd name="T1" fmla="*/ 26 h 152"/>
                  <a:gd name="T2" fmla="*/ 40 w 200"/>
                  <a:gd name="T3" fmla="*/ 29 h 152"/>
                  <a:gd name="T4" fmla="*/ 26 w 200"/>
                  <a:gd name="T5" fmla="*/ 52 h 152"/>
                  <a:gd name="T6" fmla="*/ 21 w 200"/>
                  <a:gd name="T7" fmla="*/ 55 h 152"/>
                  <a:gd name="T8" fmla="*/ 19 w 200"/>
                  <a:gd name="T9" fmla="*/ 59 h 152"/>
                  <a:gd name="T10" fmla="*/ 16 w 200"/>
                  <a:gd name="T11" fmla="*/ 85 h 152"/>
                  <a:gd name="T12" fmla="*/ 12 w 200"/>
                  <a:gd name="T13" fmla="*/ 88 h 152"/>
                  <a:gd name="T14" fmla="*/ 2 w 200"/>
                  <a:gd name="T15" fmla="*/ 88 h 152"/>
                  <a:gd name="T16" fmla="*/ 2 w 200"/>
                  <a:gd name="T17" fmla="*/ 93 h 152"/>
                  <a:gd name="T18" fmla="*/ 2 w 200"/>
                  <a:gd name="T19" fmla="*/ 95 h 152"/>
                  <a:gd name="T20" fmla="*/ 4 w 200"/>
                  <a:gd name="T21" fmla="*/ 97 h 152"/>
                  <a:gd name="T22" fmla="*/ 9 w 200"/>
                  <a:gd name="T23" fmla="*/ 97 h 152"/>
                  <a:gd name="T24" fmla="*/ 14 w 200"/>
                  <a:gd name="T25" fmla="*/ 102 h 152"/>
                  <a:gd name="T26" fmla="*/ 19 w 200"/>
                  <a:gd name="T27" fmla="*/ 107 h 152"/>
                  <a:gd name="T28" fmla="*/ 28 w 200"/>
                  <a:gd name="T29" fmla="*/ 126 h 152"/>
                  <a:gd name="T30" fmla="*/ 37 w 200"/>
                  <a:gd name="T31" fmla="*/ 128 h 152"/>
                  <a:gd name="T32" fmla="*/ 37 w 200"/>
                  <a:gd name="T33" fmla="*/ 137 h 152"/>
                  <a:gd name="T34" fmla="*/ 49 w 200"/>
                  <a:gd name="T35" fmla="*/ 140 h 152"/>
                  <a:gd name="T36" fmla="*/ 66 w 200"/>
                  <a:gd name="T37" fmla="*/ 149 h 152"/>
                  <a:gd name="T38" fmla="*/ 92 w 200"/>
                  <a:gd name="T39" fmla="*/ 149 h 152"/>
                  <a:gd name="T40" fmla="*/ 104 w 200"/>
                  <a:gd name="T41" fmla="*/ 142 h 152"/>
                  <a:gd name="T42" fmla="*/ 118 w 200"/>
                  <a:gd name="T43" fmla="*/ 147 h 152"/>
                  <a:gd name="T44" fmla="*/ 132 w 200"/>
                  <a:gd name="T45" fmla="*/ 142 h 152"/>
                  <a:gd name="T46" fmla="*/ 144 w 200"/>
                  <a:gd name="T47" fmla="*/ 133 h 152"/>
                  <a:gd name="T48" fmla="*/ 198 w 200"/>
                  <a:gd name="T49" fmla="*/ 93 h 152"/>
                  <a:gd name="T50" fmla="*/ 186 w 200"/>
                  <a:gd name="T51" fmla="*/ 93 h 152"/>
                  <a:gd name="T52" fmla="*/ 146 w 200"/>
                  <a:gd name="T53" fmla="*/ 76 h 152"/>
                  <a:gd name="T54" fmla="*/ 139 w 200"/>
                  <a:gd name="T55" fmla="*/ 71 h 152"/>
                  <a:gd name="T56" fmla="*/ 137 w 200"/>
                  <a:gd name="T57" fmla="*/ 69 h 152"/>
                  <a:gd name="T58" fmla="*/ 134 w 200"/>
                  <a:gd name="T59" fmla="*/ 64 h 152"/>
                  <a:gd name="T60" fmla="*/ 130 w 200"/>
                  <a:gd name="T61" fmla="*/ 57 h 152"/>
                  <a:gd name="T62" fmla="*/ 132 w 200"/>
                  <a:gd name="T63" fmla="*/ 55 h 152"/>
                  <a:gd name="T64" fmla="*/ 130 w 200"/>
                  <a:gd name="T65" fmla="*/ 52 h 152"/>
                  <a:gd name="T66" fmla="*/ 125 w 200"/>
                  <a:gd name="T67" fmla="*/ 52 h 152"/>
                  <a:gd name="T68" fmla="*/ 125 w 200"/>
                  <a:gd name="T69" fmla="*/ 55 h 152"/>
                  <a:gd name="T70" fmla="*/ 123 w 200"/>
                  <a:gd name="T71" fmla="*/ 55 h 152"/>
                  <a:gd name="T72" fmla="*/ 118 w 200"/>
                  <a:gd name="T73" fmla="*/ 52 h 152"/>
                  <a:gd name="T74" fmla="*/ 120 w 200"/>
                  <a:gd name="T75" fmla="*/ 45 h 152"/>
                  <a:gd name="T76" fmla="*/ 125 w 200"/>
                  <a:gd name="T77" fmla="*/ 36 h 152"/>
                  <a:gd name="T78" fmla="*/ 118 w 200"/>
                  <a:gd name="T79" fmla="*/ 29 h 152"/>
                  <a:gd name="T80" fmla="*/ 101 w 200"/>
                  <a:gd name="T81" fmla="*/ 10 h 152"/>
                  <a:gd name="T82" fmla="*/ 94 w 200"/>
                  <a:gd name="T83" fmla="*/ 7 h 152"/>
                  <a:gd name="T84" fmla="*/ 92 w 200"/>
                  <a:gd name="T85" fmla="*/ 7 h 152"/>
                  <a:gd name="T86" fmla="*/ 89 w 200"/>
                  <a:gd name="T87" fmla="*/ 7 h 152"/>
                  <a:gd name="T88" fmla="*/ 87 w 200"/>
                  <a:gd name="T89" fmla="*/ 5 h 152"/>
                  <a:gd name="T90" fmla="*/ 85 w 200"/>
                  <a:gd name="T91" fmla="*/ 7 h 152"/>
                  <a:gd name="T92" fmla="*/ 82 w 200"/>
                  <a:gd name="T93" fmla="*/ 7 h 152"/>
                  <a:gd name="T94" fmla="*/ 82 w 200"/>
                  <a:gd name="T95" fmla="*/ 5 h 152"/>
                  <a:gd name="T96" fmla="*/ 78 w 200"/>
                  <a:gd name="T97" fmla="*/ 5 h 152"/>
                  <a:gd name="T98" fmla="*/ 78 w 200"/>
                  <a:gd name="T99" fmla="*/ 7 h 152"/>
                  <a:gd name="T100" fmla="*/ 73 w 200"/>
                  <a:gd name="T101" fmla="*/ 7 h 152"/>
                  <a:gd name="T102" fmla="*/ 68 w 200"/>
                  <a:gd name="T103" fmla="*/ 5 h 152"/>
                  <a:gd name="T104" fmla="*/ 68 w 200"/>
                  <a:gd name="T105" fmla="*/ 5 h 152"/>
                  <a:gd name="T106" fmla="*/ 63 w 200"/>
                  <a:gd name="T107" fmla="*/ 0 h 152"/>
                  <a:gd name="T108" fmla="*/ 56 w 200"/>
                  <a:gd name="T109" fmla="*/ 10 h 152"/>
                  <a:gd name="T110" fmla="*/ 56 w 200"/>
                  <a:gd name="T111" fmla="*/ 7 h 152"/>
                  <a:gd name="T112" fmla="*/ 54 w 200"/>
                  <a:gd name="T113" fmla="*/ 7 h 152"/>
                  <a:gd name="T114" fmla="*/ 52 w 200"/>
                  <a:gd name="T115" fmla="*/ 10 h 152"/>
                  <a:gd name="T116" fmla="*/ 52 w 200"/>
                  <a:gd name="T117" fmla="*/ 10 h 152"/>
                  <a:gd name="T118" fmla="*/ 47 w 200"/>
                  <a:gd name="T119" fmla="*/ 10 h 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
                  <a:gd name="T181" fmla="*/ 0 h 152"/>
                  <a:gd name="T182" fmla="*/ 200 w 200"/>
                  <a:gd name="T183" fmla="*/ 152 h 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 h="152">
                    <a:moveTo>
                      <a:pt x="47" y="10"/>
                    </a:moveTo>
                    <a:lnTo>
                      <a:pt x="42" y="26"/>
                    </a:lnTo>
                    <a:lnTo>
                      <a:pt x="40" y="29"/>
                    </a:lnTo>
                    <a:lnTo>
                      <a:pt x="28" y="43"/>
                    </a:lnTo>
                    <a:lnTo>
                      <a:pt x="26" y="52"/>
                    </a:lnTo>
                    <a:lnTo>
                      <a:pt x="26" y="55"/>
                    </a:lnTo>
                    <a:lnTo>
                      <a:pt x="21" y="55"/>
                    </a:lnTo>
                    <a:lnTo>
                      <a:pt x="19" y="59"/>
                    </a:lnTo>
                    <a:lnTo>
                      <a:pt x="16" y="59"/>
                    </a:lnTo>
                    <a:lnTo>
                      <a:pt x="16" y="85"/>
                    </a:lnTo>
                    <a:lnTo>
                      <a:pt x="14" y="85"/>
                    </a:lnTo>
                    <a:lnTo>
                      <a:pt x="12" y="88"/>
                    </a:lnTo>
                    <a:lnTo>
                      <a:pt x="4" y="88"/>
                    </a:lnTo>
                    <a:lnTo>
                      <a:pt x="2" y="88"/>
                    </a:lnTo>
                    <a:lnTo>
                      <a:pt x="2" y="93"/>
                    </a:lnTo>
                    <a:lnTo>
                      <a:pt x="0" y="95"/>
                    </a:lnTo>
                    <a:lnTo>
                      <a:pt x="2" y="95"/>
                    </a:lnTo>
                    <a:lnTo>
                      <a:pt x="4" y="95"/>
                    </a:lnTo>
                    <a:lnTo>
                      <a:pt x="4" y="97"/>
                    </a:lnTo>
                    <a:lnTo>
                      <a:pt x="7" y="97"/>
                    </a:lnTo>
                    <a:lnTo>
                      <a:pt x="9" y="97"/>
                    </a:lnTo>
                    <a:lnTo>
                      <a:pt x="12" y="100"/>
                    </a:lnTo>
                    <a:lnTo>
                      <a:pt x="14" y="102"/>
                    </a:lnTo>
                    <a:lnTo>
                      <a:pt x="14" y="104"/>
                    </a:lnTo>
                    <a:lnTo>
                      <a:pt x="19" y="107"/>
                    </a:lnTo>
                    <a:lnTo>
                      <a:pt x="23" y="111"/>
                    </a:lnTo>
                    <a:lnTo>
                      <a:pt x="28" y="126"/>
                    </a:lnTo>
                    <a:lnTo>
                      <a:pt x="30" y="126"/>
                    </a:lnTo>
                    <a:lnTo>
                      <a:pt x="37" y="128"/>
                    </a:lnTo>
                    <a:lnTo>
                      <a:pt x="37" y="137"/>
                    </a:lnTo>
                    <a:lnTo>
                      <a:pt x="42" y="140"/>
                    </a:lnTo>
                    <a:lnTo>
                      <a:pt x="49" y="140"/>
                    </a:lnTo>
                    <a:lnTo>
                      <a:pt x="61" y="147"/>
                    </a:lnTo>
                    <a:lnTo>
                      <a:pt x="66" y="149"/>
                    </a:lnTo>
                    <a:lnTo>
                      <a:pt x="85" y="152"/>
                    </a:lnTo>
                    <a:lnTo>
                      <a:pt x="92" y="149"/>
                    </a:lnTo>
                    <a:lnTo>
                      <a:pt x="94" y="144"/>
                    </a:lnTo>
                    <a:lnTo>
                      <a:pt x="104" y="142"/>
                    </a:lnTo>
                    <a:lnTo>
                      <a:pt x="111" y="147"/>
                    </a:lnTo>
                    <a:lnTo>
                      <a:pt x="118" y="147"/>
                    </a:lnTo>
                    <a:lnTo>
                      <a:pt x="120" y="147"/>
                    </a:lnTo>
                    <a:lnTo>
                      <a:pt x="132" y="142"/>
                    </a:lnTo>
                    <a:lnTo>
                      <a:pt x="137" y="137"/>
                    </a:lnTo>
                    <a:lnTo>
                      <a:pt x="144" y="133"/>
                    </a:lnTo>
                    <a:lnTo>
                      <a:pt x="160" y="133"/>
                    </a:lnTo>
                    <a:lnTo>
                      <a:pt x="198" y="93"/>
                    </a:lnTo>
                    <a:lnTo>
                      <a:pt x="200" y="93"/>
                    </a:lnTo>
                    <a:lnTo>
                      <a:pt x="186" y="93"/>
                    </a:lnTo>
                    <a:lnTo>
                      <a:pt x="146" y="78"/>
                    </a:lnTo>
                    <a:lnTo>
                      <a:pt x="146" y="76"/>
                    </a:lnTo>
                    <a:lnTo>
                      <a:pt x="141" y="74"/>
                    </a:lnTo>
                    <a:lnTo>
                      <a:pt x="139" y="71"/>
                    </a:lnTo>
                    <a:lnTo>
                      <a:pt x="137" y="69"/>
                    </a:lnTo>
                    <a:lnTo>
                      <a:pt x="134" y="67"/>
                    </a:lnTo>
                    <a:lnTo>
                      <a:pt x="134" y="64"/>
                    </a:lnTo>
                    <a:lnTo>
                      <a:pt x="132" y="62"/>
                    </a:lnTo>
                    <a:lnTo>
                      <a:pt x="130" y="57"/>
                    </a:lnTo>
                    <a:lnTo>
                      <a:pt x="132" y="55"/>
                    </a:lnTo>
                    <a:lnTo>
                      <a:pt x="130" y="52"/>
                    </a:lnTo>
                    <a:lnTo>
                      <a:pt x="125" y="52"/>
                    </a:lnTo>
                    <a:lnTo>
                      <a:pt x="125" y="55"/>
                    </a:lnTo>
                    <a:lnTo>
                      <a:pt x="123" y="55"/>
                    </a:lnTo>
                    <a:lnTo>
                      <a:pt x="120" y="55"/>
                    </a:lnTo>
                    <a:lnTo>
                      <a:pt x="118" y="52"/>
                    </a:lnTo>
                    <a:lnTo>
                      <a:pt x="118" y="50"/>
                    </a:lnTo>
                    <a:lnTo>
                      <a:pt x="120" y="45"/>
                    </a:lnTo>
                    <a:lnTo>
                      <a:pt x="123" y="36"/>
                    </a:lnTo>
                    <a:lnTo>
                      <a:pt x="125" y="36"/>
                    </a:lnTo>
                    <a:lnTo>
                      <a:pt x="123" y="31"/>
                    </a:lnTo>
                    <a:lnTo>
                      <a:pt x="118" y="29"/>
                    </a:lnTo>
                    <a:lnTo>
                      <a:pt x="115" y="26"/>
                    </a:lnTo>
                    <a:lnTo>
                      <a:pt x="101" y="10"/>
                    </a:lnTo>
                    <a:lnTo>
                      <a:pt x="94" y="7"/>
                    </a:lnTo>
                    <a:lnTo>
                      <a:pt x="92" y="7"/>
                    </a:lnTo>
                    <a:lnTo>
                      <a:pt x="89" y="7"/>
                    </a:lnTo>
                    <a:lnTo>
                      <a:pt x="87" y="7"/>
                    </a:lnTo>
                    <a:lnTo>
                      <a:pt x="87" y="5"/>
                    </a:lnTo>
                    <a:lnTo>
                      <a:pt x="85" y="5"/>
                    </a:lnTo>
                    <a:lnTo>
                      <a:pt x="85" y="7"/>
                    </a:lnTo>
                    <a:lnTo>
                      <a:pt x="82" y="7"/>
                    </a:lnTo>
                    <a:lnTo>
                      <a:pt x="82" y="5"/>
                    </a:lnTo>
                    <a:lnTo>
                      <a:pt x="80" y="5"/>
                    </a:lnTo>
                    <a:lnTo>
                      <a:pt x="78" y="5"/>
                    </a:lnTo>
                    <a:lnTo>
                      <a:pt x="78" y="7"/>
                    </a:lnTo>
                    <a:lnTo>
                      <a:pt x="73" y="7"/>
                    </a:lnTo>
                    <a:lnTo>
                      <a:pt x="71" y="7"/>
                    </a:lnTo>
                    <a:lnTo>
                      <a:pt x="68" y="5"/>
                    </a:lnTo>
                    <a:lnTo>
                      <a:pt x="66" y="5"/>
                    </a:lnTo>
                    <a:lnTo>
                      <a:pt x="63" y="0"/>
                    </a:lnTo>
                    <a:lnTo>
                      <a:pt x="59" y="12"/>
                    </a:lnTo>
                    <a:lnTo>
                      <a:pt x="56" y="10"/>
                    </a:lnTo>
                    <a:lnTo>
                      <a:pt x="56" y="7"/>
                    </a:lnTo>
                    <a:lnTo>
                      <a:pt x="54" y="7"/>
                    </a:lnTo>
                    <a:lnTo>
                      <a:pt x="54" y="10"/>
                    </a:lnTo>
                    <a:lnTo>
                      <a:pt x="52" y="10"/>
                    </a:lnTo>
                    <a:lnTo>
                      <a:pt x="47" y="10"/>
                    </a:lnTo>
                  </a:path>
                </a:pathLst>
              </a:custGeom>
              <a:grpFill/>
              <a:ln w="9525">
                <a:noFill/>
                <a:round/>
                <a:headEnd/>
                <a:tailEnd/>
              </a:ln>
            </p:spPr>
            <p:txBody>
              <a:bodyPr/>
              <a:lstStyle/>
              <a:p>
                <a:pPr>
                  <a:defRPr/>
                </a:pPr>
                <a:endParaRPr lang="en-US" sz="1200" kern="0">
                  <a:solidFill>
                    <a:srgbClr val="0096D6"/>
                  </a:solidFill>
                </a:endParaRPr>
              </a:p>
            </p:txBody>
          </p:sp>
          <p:sp>
            <p:nvSpPr>
              <p:cNvPr id="2382" name="Freeform 1359"/>
              <p:cNvSpPr>
                <a:spLocks/>
              </p:cNvSpPr>
              <p:nvPr/>
            </p:nvSpPr>
            <p:spPr bwMode="auto">
              <a:xfrm>
                <a:off x="3277" y="2744"/>
                <a:ext cx="139" cy="225"/>
              </a:xfrm>
              <a:custGeom>
                <a:avLst/>
                <a:gdLst>
                  <a:gd name="T0" fmla="*/ 139 w 139"/>
                  <a:gd name="T1" fmla="*/ 3 h 225"/>
                  <a:gd name="T2" fmla="*/ 135 w 139"/>
                  <a:gd name="T3" fmla="*/ 17 h 225"/>
                  <a:gd name="T4" fmla="*/ 135 w 139"/>
                  <a:gd name="T5" fmla="*/ 33 h 225"/>
                  <a:gd name="T6" fmla="*/ 137 w 139"/>
                  <a:gd name="T7" fmla="*/ 50 h 225"/>
                  <a:gd name="T8" fmla="*/ 139 w 139"/>
                  <a:gd name="T9" fmla="*/ 50 h 225"/>
                  <a:gd name="T10" fmla="*/ 139 w 139"/>
                  <a:gd name="T11" fmla="*/ 55 h 225"/>
                  <a:gd name="T12" fmla="*/ 135 w 139"/>
                  <a:gd name="T13" fmla="*/ 64 h 225"/>
                  <a:gd name="T14" fmla="*/ 135 w 139"/>
                  <a:gd name="T15" fmla="*/ 69 h 225"/>
                  <a:gd name="T16" fmla="*/ 127 w 139"/>
                  <a:gd name="T17" fmla="*/ 78 h 225"/>
                  <a:gd name="T18" fmla="*/ 118 w 139"/>
                  <a:gd name="T19" fmla="*/ 88 h 225"/>
                  <a:gd name="T20" fmla="*/ 90 w 139"/>
                  <a:gd name="T21" fmla="*/ 102 h 225"/>
                  <a:gd name="T22" fmla="*/ 85 w 139"/>
                  <a:gd name="T23" fmla="*/ 104 h 225"/>
                  <a:gd name="T24" fmla="*/ 80 w 139"/>
                  <a:gd name="T25" fmla="*/ 114 h 225"/>
                  <a:gd name="T26" fmla="*/ 78 w 139"/>
                  <a:gd name="T27" fmla="*/ 114 h 225"/>
                  <a:gd name="T28" fmla="*/ 61 w 139"/>
                  <a:gd name="T29" fmla="*/ 128 h 225"/>
                  <a:gd name="T30" fmla="*/ 64 w 139"/>
                  <a:gd name="T31" fmla="*/ 142 h 225"/>
                  <a:gd name="T32" fmla="*/ 68 w 139"/>
                  <a:gd name="T33" fmla="*/ 161 h 225"/>
                  <a:gd name="T34" fmla="*/ 66 w 139"/>
                  <a:gd name="T35" fmla="*/ 187 h 225"/>
                  <a:gd name="T36" fmla="*/ 71 w 139"/>
                  <a:gd name="T37" fmla="*/ 184 h 225"/>
                  <a:gd name="T38" fmla="*/ 61 w 139"/>
                  <a:gd name="T39" fmla="*/ 199 h 225"/>
                  <a:gd name="T40" fmla="*/ 38 w 139"/>
                  <a:gd name="T41" fmla="*/ 208 h 225"/>
                  <a:gd name="T42" fmla="*/ 35 w 139"/>
                  <a:gd name="T43" fmla="*/ 220 h 225"/>
                  <a:gd name="T44" fmla="*/ 35 w 139"/>
                  <a:gd name="T45" fmla="*/ 225 h 225"/>
                  <a:gd name="T46" fmla="*/ 19 w 139"/>
                  <a:gd name="T47" fmla="*/ 166 h 225"/>
                  <a:gd name="T48" fmla="*/ 21 w 139"/>
                  <a:gd name="T49" fmla="*/ 156 h 225"/>
                  <a:gd name="T50" fmla="*/ 35 w 139"/>
                  <a:gd name="T51" fmla="*/ 116 h 225"/>
                  <a:gd name="T52" fmla="*/ 35 w 139"/>
                  <a:gd name="T53" fmla="*/ 83 h 225"/>
                  <a:gd name="T54" fmla="*/ 2 w 139"/>
                  <a:gd name="T55" fmla="*/ 73 h 225"/>
                  <a:gd name="T56" fmla="*/ 0 w 139"/>
                  <a:gd name="T57" fmla="*/ 62 h 225"/>
                  <a:gd name="T58" fmla="*/ 42 w 139"/>
                  <a:gd name="T59" fmla="*/ 47 h 225"/>
                  <a:gd name="T60" fmla="*/ 47 w 139"/>
                  <a:gd name="T61" fmla="*/ 55 h 225"/>
                  <a:gd name="T62" fmla="*/ 59 w 139"/>
                  <a:gd name="T63" fmla="*/ 55 h 225"/>
                  <a:gd name="T64" fmla="*/ 57 w 139"/>
                  <a:gd name="T65" fmla="*/ 66 h 225"/>
                  <a:gd name="T66" fmla="*/ 57 w 139"/>
                  <a:gd name="T67" fmla="*/ 73 h 225"/>
                  <a:gd name="T68" fmla="*/ 59 w 139"/>
                  <a:gd name="T69" fmla="*/ 78 h 225"/>
                  <a:gd name="T70" fmla="*/ 66 w 139"/>
                  <a:gd name="T71" fmla="*/ 85 h 225"/>
                  <a:gd name="T72" fmla="*/ 66 w 139"/>
                  <a:gd name="T73" fmla="*/ 88 h 225"/>
                  <a:gd name="T74" fmla="*/ 68 w 139"/>
                  <a:gd name="T75" fmla="*/ 88 h 225"/>
                  <a:gd name="T76" fmla="*/ 68 w 139"/>
                  <a:gd name="T77" fmla="*/ 83 h 225"/>
                  <a:gd name="T78" fmla="*/ 68 w 139"/>
                  <a:gd name="T79" fmla="*/ 78 h 225"/>
                  <a:gd name="T80" fmla="*/ 75 w 139"/>
                  <a:gd name="T81" fmla="*/ 73 h 225"/>
                  <a:gd name="T82" fmla="*/ 75 w 139"/>
                  <a:gd name="T83" fmla="*/ 64 h 225"/>
                  <a:gd name="T84" fmla="*/ 64 w 139"/>
                  <a:gd name="T85" fmla="*/ 40 h 225"/>
                  <a:gd name="T86" fmla="*/ 61 w 139"/>
                  <a:gd name="T87" fmla="*/ 29 h 225"/>
                  <a:gd name="T88" fmla="*/ 75 w 139"/>
                  <a:gd name="T89" fmla="*/ 14 h 225"/>
                  <a:gd name="T90" fmla="*/ 80 w 139"/>
                  <a:gd name="T91" fmla="*/ 12 h 225"/>
                  <a:gd name="T92" fmla="*/ 85 w 139"/>
                  <a:gd name="T93" fmla="*/ 14 h 225"/>
                  <a:gd name="T94" fmla="*/ 101 w 139"/>
                  <a:gd name="T95" fmla="*/ 14 h 225"/>
                  <a:gd name="T96" fmla="*/ 109 w 139"/>
                  <a:gd name="T97" fmla="*/ 10 h 225"/>
                  <a:gd name="T98" fmla="*/ 130 w 139"/>
                  <a:gd name="T99" fmla="*/ 5 h 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
                  <a:gd name="T151" fmla="*/ 0 h 225"/>
                  <a:gd name="T152" fmla="*/ 139 w 139"/>
                  <a:gd name="T153" fmla="*/ 225 h 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 h="225">
                    <a:moveTo>
                      <a:pt x="139" y="0"/>
                    </a:moveTo>
                    <a:lnTo>
                      <a:pt x="139" y="0"/>
                    </a:lnTo>
                    <a:lnTo>
                      <a:pt x="139" y="3"/>
                    </a:lnTo>
                    <a:lnTo>
                      <a:pt x="139" y="7"/>
                    </a:lnTo>
                    <a:lnTo>
                      <a:pt x="135" y="17"/>
                    </a:lnTo>
                    <a:lnTo>
                      <a:pt x="137" y="31"/>
                    </a:lnTo>
                    <a:lnTo>
                      <a:pt x="135" y="31"/>
                    </a:lnTo>
                    <a:lnTo>
                      <a:pt x="135" y="33"/>
                    </a:lnTo>
                    <a:lnTo>
                      <a:pt x="137" y="33"/>
                    </a:lnTo>
                    <a:lnTo>
                      <a:pt x="137" y="47"/>
                    </a:lnTo>
                    <a:lnTo>
                      <a:pt x="137" y="50"/>
                    </a:lnTo>
                    <a:lnTo>
                      <a:pt x="139" y="50"/>
                    </a:lnTo>
                    <a:lnTo>
                      <a:pt x="137" y="52"/>
                    </a:lnTo>
                    <a:lnTo>
                      <a:pt x="139" y="52"/>
                    </a:lnTo>
                    <a:lnTo>
                      <a:pt x="139" y="55"/>
                    </a:lnTo>
                    <a:lnTo>
                      <a:pt x="137" y="62"/>
                    </a:lnTo>
                    <a:lnTo>
                      <a:pt x="135" y="64"/>
                    </a:lnTo>
                    <a:lnTo>
                      <a:pt x="137" y="64"/>
                    </a:lnTo>
                    <a:lnTo>
                      <a:pt x="137" y="66"/>
                    </a:lnTo>
                    <a:lnTo>
                      <a:pt x="135" y="69"/>
                    </a:lnTo>
                    <a:lnTo>
                      <a:pt x="130" y="76"/>
                    </a:lnTo>
                    <a:lnTo>
                      <a:pt x="125" y="78"/>
                    </a:lnTo>
                    <a:lnTo>
                      <a:pt x="127" y="78"/>
                    </a:lnTo>
                    <a:lnTo>
                      <a:pt x="125" y="81"/>
                    </a:lnTo>
                    <a:lnTo>
                      <a:pt x="118" y="85"/>
                    </a:lnTo>
                    <a:lnTo>
                      <a:pt x="118" y="88"/>
                    </a:lnTo>
                    <a:lnTo>
                      <a:pt x="113" y="90"/>
                    </a:lnTo>
                    <a:lnTo>
                      <a:pt x="111" y="90"/>
                    </a:lnTo>
                    <a:lnTo>
                      <a:pt x="90" y="102"/>
                    </a:lnTo>
                    <a:lnTo>
                      <a:pt x="90" y="104"/>
                    </a:lnTo>
                    <a:lnTo>
                      <a:pt x="87" y="104"/>
                    </a:lnTo>
                    <a:lnTo>
                      <a:pt x="85" y="104"/>
                    </a:lnTo>
                    <a:lnTo>
                      <a:pt x="87" y="106"/>
                    </a:lnTo>
                    <a:lnTo>
                      <a:pt x="80" y="114"/>
                    </a:lnTo>
                    <a:lnTo>
                      <a:pt x="78" y="111"/>
                    </a:lnTo>
                    <a:lnTo>
                      <a:pt x="78" y="114"/>
                    </a:lnTo>
                    <a:lnTo>
                      <a:pt x="75" y="116"/>
                    </a:lnTo>
                    <a:lnTo>
                      <a:pt x="64" y="128"/>
                    </a:lnTo>
                    <a:lnTo>
                      <a:pt x="61" y="128"/>
                    </a:lnTo>
                    <a:lnTo>
                      <a:pt x="59" y="137"/>
                    </a:lnTo>
                    <a:lnTo>
                      <a:pt x="64" y="140"/>
                    </a:lnTo>
                    <a:lnTo>
                      <a:pt x="64" y="142"/>
                    </a:lnTo>
                    <a:lnTo>
                      <a:pt x="64" y="144"/>
                    </a:lnTo>
                    <a:lnTo>
                      <a:pt x="68" y="161"/>
                    </a:lnTo>
                    <a:lnTo>
                      <a:pt x="71" y="158"/>
                    </a:lnTo>
                    <a:lnTo>
                      <a:pt x="71" y="161"/>
                    </a:lnTo>
                    <a:lnTo>
                      <a:pt x="66" y="187"/>
                    </a:lnTo>
                    <a:lnTo>
                      <a:pt x="68" y="189"/>
                    </a:lnTo>
                    <a:lnTo>
                      <a:pt x="68" y="187"/>
                    </a:lnTo>
                    <a:lnTo>
                      <a:pt x="71" y="184"/>
                    </a:lnTo>
                    <a:lnTo>
                      <a:pt x="68" y="189"/>
                    </a:lnTo>
                    <a:lnTo>
                      <a:pt x="64" y="196"/>
                    </a:lnTo>
                    <a:lnTo>
                      <a:pt x="61" y="199"/>
                    </a:lnTo>
                    <a:lnTo>
                      <a:pt x="57" y="199"/>
                    </a:lnTo>
                    <a:lnTo>
                      <a:pt x="54" y="201"/>
                    </a:lnTo>
                    <a:lnTo>
                      <a:pt x="38" y="208"/>
                    </a:lnTo>
                    <a:lnTo>
                      <a:pt x="31" y="215"/>
                    </a:lnTo>
                    <a:lnTo>
                      <a:pt x="35" y="220"/>
                    </a:lnTo>
                    <a:lnTo>
                      <a:pt x="35" y="218"/>
                    </a:lnTo>
                    <a:lnTo>
                      <a:pt x="38" y="218"/>
                    </a:lnTo>
                    <a:lnTo>
                      <a:pt x="35" y="225"/>
                    </a:lnTo>
                    <a:lnTo>
                      <a:pt x="26" y="225"/>
                    </a:lnTo>
                    <a:lnTo>
                      <a:pt x="19" y="166"/>
                    </a:lnTo>
                    <a:lnTo>
                      <a:pt x="19" y="163"/>
                    </a:lnTo>
                    <a:lnTo>
                      <a:pt x="21" y="158"/>
                    </a:lnTo>
                    <a:lnTo>
                      <a:pt x="21" y="156"/>
                    </a:lnTo>
                    <a:lnTo>
                      <a:pt x="26" y="154"/>
                    </a:lnTo>
                    <a:lnTo>
                      <a:pt x="35" y="128"/>
                    </a:lnTo>
                    <a:lnTo>
                      <a:pt x="35" y="116"/>
                    </a:lnTo>
                    <a:lnTo>
                      <a:pt x="38" y="111"/>
                    </a:lnTo>
                    <a:lnTo>
                      <a:pt x="38" y="95"/>
                    </a:lnTo>
                    <a:lnTo>
                      <a:pt x="35" y="83"/>
                    </a:lnTo>
                    <a:lnTo>
                      <a:pt x="33" y="81"/>
                    </a:lnTo>
                    <a:lnTo>
                      <a:pt x="12" y="73"/>
                    </a:lnTo>
                    <a:lnTo>
                      <a:pt x="2" y="73"/>
                    </a:lnTo>
                    <a:lnTo>
                      <a:pt x="2" y="69"/>
                    </a:lnTo>
                    <a:lnTo>
                      <a:pt x="0" y="62"/>
                    </a:lnTo>
                    <a:lnTo>
                      <a:pt x="40" y="47"/>
                    </a:lnTo>
                    <a:lnTo>
                      <a:pt x="42" y="47"/>
                    </a:lnTo>
                    <a:lnTo>
                      <a:pt x="45" y="52"/>
                    </a:lnTo>
                    <a:lnTo>
                      <a:pt x="47" y="55"/>
                    </a:lnTo>
                    <a:lnTo>
                      <a:pt x="57" y="52"/>
                    </a:lnTo>
                    <a:lnTo>
                      <a:pt x="59" y="55"/>
                    </a:lnTo>
                    <a:lnTo>
                      <a:pt x="59" y="64"/>
                    </a:lnTo>
                    <a:lnTo>
                      <a:pt x="59" y="66"/>
                    </a:lnTo>
                    <a:lnTo>
                      <a:pt x="57" y="66"/>
                    </a:lnTo>
                    <a:lnTo>
                      <a:pt x="59" y="69"/>
                    </a:lnTo>
                    <a:lnTo>
                      <a:pt x="57" y="71"/>
                    </a:lnTo>
                    <a:lnTo>
                      <a:pt x="57" y="73"/>
                    </a:lnTo>
                    <a:lnTo>
                      <a:pt x="59" y="78"/>
                    </a:lnTo>
                    <a:lnTo>
                      <a:pt x="64" y="83"/>
                    </a:lnTo>
                    <a:lnTo>
                      <a:pt x="66" y="85"/>
                    </a:lnTo>
                    <a:lnTo>
                      <a:pt x="66" y="88"/>
                    </a:lnTo>
                    <a:lnTo>
                      <a:pt x="68" y="88"/>
                    </a:lnTo>
                    <a:lnTo>
                      <a:pt x="68" y="85"/>
                    </a:lnTo>
                    <a:lnTo>
                      <a:pt x="68" y="83"/>
                    </a:lnTo>
                    <a:lnTo>
                      <a:pt x="68" y="81"/>
                    </a:lnTo>
                    <a:lnTo>
                      <a:pt x="68" y="78"/>
                    </a:lnTo>
                    <a:lnTo>
                      <a:pt x="75" y="73"/>
                    </a:lnTo>
                    <a:lnTo>
                      <a:pt x="75" y="69"/>
                    </a:lnTo>
                    <a:lnTo>
                      <a:pt x="78" y="66"/>
                    </a:lnTo>
                    <a:lnTo>
                      <a:pt x="75" y="64"/>
                    </a:lnTo>
                    <a:lnTo>
                      <a:pt x="78" y="59"/>
                    </a:lnTo>
                    <a:lnTo>
                      <a:pt x="78" y="55"/>
                    </a:lnTo>
                    <a:lnTo>
                      <a:pt x="64" y="40"/>
                    </a:lnTo>
                    <a:lnTo>
                      <a:pt x="61" y="29"/>
                    </a:lnTo>
                    <a:lnTo>
                      <a:pt x="61" y="26"/>
                    </a:lnTo>
                    <a:lnTo>
                      <a:pt x="64" y="14"/>
                    </a:lnTo>
                    <a:lnTo>
                      <a:pt x="75" y="14"/>
                    </a:lnTo>
                    <a:lnTo>
                      <a:pt x="78" y="12"/>
                    </a:lnTo>
                    <a:lnTo>
                      <a:pt x="80" y="12"/>
                    </a:lnTo>
                    <a:lnTo>
                      <a:pt x="83" y="14"/>
                    </a:lnTo>
                    <a:lnTo>
                      <a:pt x="85" y="17"/>
                    </a:lnTo>
                    <a:lnTo>
                      <a:pt x="85" y="14"/>
                    </a:lnTo>
                    <a:lnTo>
                      <a:pt x="87" y="14"/>
                    </a:lnTo>
                    <a:lnTo>
                      <a:pt x="90" y="14"/>
                    </a:lnTo>
                    <a:lnTo>
                      <a:pt x="101" y="14"/>
                    </a:lnTo>
                    <a:lnTo>
                      <a:pt x="104" y="10"/>
                    </a:lnTo>
                    <a:lnTo>
                      <a:pt x="106" y="10"/>
                    </a:lnTo>
                    <a:lnTo>
                      <a:pt x="109" y="10"/>
                    </a:lnTo>
                    <a:lnTo>
                      <a:pt x="113" y="10"/>
                    </a:lnTo>
                    <a:lnTo>
                      <a:pt x="118" y="10"/>
                    </a:lnTo>
                    <a:lnTo>
                      <a:pt x="130" y="5"/>
                    </a:lnTo>
                    <a:lnTo>
                      <a:pt x="139" y="0"/>
                    </a:lnTo>
                    <a:close/>
                  </a:path>
                </a:pathLst>
              </a:custGeom>
              <a:grpFill/>
              <a:ln w="9525">
                <a:noFill/>
                <a:round/>
                <a:headEnd/>
                <a:tailEnd/>
              </a:ln>
            </p:spPr>
            <p:txBody>
              <a:bodyPr/>
              <a:lstStyle/>
              <a:p>
                <a:pPr>
                  <a:defRPr/>
                </a:pPr>
                <a:endParaRPr lang="en-US" sz="1200" kern="0">
                  <a:solidFill>
                    <a:srgbClr val="0096D6"/>
                  </a:solidFill>
                </a:endParaRPr>
              </a:p>
            </p:txBody>
          </p:sp>
          <p:sp>
            <p:nvSpPr>
              <p:cNvPr id="2383" name="Freeform 1360"/>
              <p:cNvSpPr>
                <a:spLocks/>
              </p:cNvSpPr>
              <p:nvPr/>
            </p:nvSpPr>
            <p:spPr bwMode="auto">
              <a:xfrm>
                <a:off x="3277" y="2744"/>
                <a:ext cx="139" cy="225"/>
              </a:xfrm>
              <a:custGeom>
                <a:avLst/>
                <a:gdLst>
                  <a:gd name="T0" fmla="*/ 139 w 139"/>
                  <a:gd name="T1" fmla="*/ 3 h 225"/>
                  <a:gd name="T2" fmla="*/ 135 w 139"/>
                  <a:gd name="T3" fmla="*/ 17 h 225"/>
                  <a:gd name="T4" fmla="*/ 135 w 139"/>
                  <a:gd name="T5" fmla="*/ 33 h 225"/>
                  <a:gd name="T6" fmla="*/ 137 w 139"/>
                  <a:gd name="T7" fmla="*/ 50 h 225"/>
                  <a:gd name="T8" fmla="*/ 139 w 139"/>
                  <a:gd name="T9" fmla="*/ 50 h 225"/>
                  <a:gd name="T10" fmla="*/ 139 w 139"/>
                  <a:gd name="T11" fmla="*/ 55 h 225"/>
                  <a:gd name="T12" fmla="*/ 135 w 139"/>
                  <a:gd name="T13" fmla="*/ 64 h 225"/>
                  <a:gd name="T14" fmla="*/ 135 w 139"/>
                  <a:gd name="T15" fmla="*/ 69 h 225"/>
                  <a:gd name="T16" fmla="*/ 127 w 139"/>
                  <a:gd name="T17" fmla="*/ 78 h 225"/>
                  <a:gd name="T18" fmla="*/ 118 w 139"/>
                  <a:gd name="T19" fmla="*/ 88 h 225"/>
                  <a:gd name="T20" fmla="*/ 90 w 139"/>
                  <a:gd name="T21" fmla="*/ 102 h 225"/>
                  <a:gd name="T22" fmla="*/ 85 w 139"/>
                  <a:gd name="T23" fmla="*/ 104 h 225"/>
                  <a:gd name="T24" fmla="*/ 80 w 139"/>
                  <a:gd name="T25" fmla="*/ 114 h 225"/>
                  <a:gd name="T26" fmla="*/ 78 w 139"/>
                  <a:gd name="T27" fmla="*/ 114 h 225"/>
                  <a:gd name="T28" fmla="*/ 61 w 139"/>
                  <a:gd name="T29" fmla="*/ 128 h 225"/>
                  <a:gd name="T30" fmla="*/ 64 w 139"/>
                  <a:gd name="T31" fmla="*/ 142 h 225"/>
                  <a:gd name="T32" fmla="*/ 68 w 139"/>
                  <a:gd name="T33" fmla="*/ 161 h 225"/>
                  <a:gd name="T34" fmla="*/ 66 w 139"/>
                  <a:gd name="T35" fmla="*/ 187 h 225"/>
                  <a:gd name="T36" fmla="*/ 71 w 139"/>
                  <a:gd name="T37" fmla="*/ 184 h 225"/>
                  <a:gd name="T38" fmla="*/ 61 w 139"/>
                  <a:gd name="T39" fmla="*/ 199 h 225"/>
                  <a:gd name="T40" fmla="*/ 38 w 139"/>
                  <a:gd name="T41" fmla="*/ 208 h 225"/>
                  <a:gd name="T42" fmla="*/ 35 w 139"/>
                  <a:gd name="T43" fmla="*/ 220 h 225"/>
                  <a:gd name="T44" fmla="*/ 35 w 139"/>
                  <a:gd name="T45" fmla="*/ 225 h 225"/>
                  <a:gd name="T46" fmla="*/ 19 w 139"/>
                  <a:gd name="T47" fmla="*/ 166 h 225"/>
                  <a:gd name="T48" fmla="*/ 21 w 139"/>
                  <a:gd name="T49" fmla="*/ 156 h 225"/>
                  <a:gd name="T50" fmla="*/ 35 w 139"/>
                  <a:gd name="T51" fmla="*/ 116 h 225"/>
                  <a:gd name="T52" fmla="*/ 35 w 139"/>
                  <a:gd name="T53" fmla="*/ 83 h 225"/>
                  <a:gd name="T54" fmla="*/ 2 w 139"/>
                  <a:gd name="T55" fmla="*/ 73 h 225"/>
                  <a:gd name="T56" fmla="*/ 0 w 139"/>
                  <a:gd name="T57" fmla="*/ 62 h 225"/>
                  <a:gd name="T58" fmla="*/ 42 w 139"/>
                  <a:gd name="T59" fmla="*/ 47 h 225"/>
                  <a:gd name="T60" fmla="*/ 47 w 139"/>
                  <a:gd name="T61" fmla="*/ 55 h 225"/>
                  <a:gd name="T62" fmla="*/ 59 w 139"/>
                  <a:gd name="T63" fmla="*/ 55 h 225"/>
                  <a:gd name="T64" fmla="*/ 57 w 139"/>
                  <a:gd name="T65" fmla="*/ 66 h 225"/>
                  <a:gd name="T66" fmla="*/ 57 w 139"/>
                  <a:gd name="T67" fmla="*/ 73 h 225"/>
                  <a:gd name="T68" fmla="*/ 59 w 139"/>
                  <a:gd name="T69" fmla="*/ 78 h 225"/>
                  <a:gd name="T70" fmla="*/ 66 w 139"/>
                  <a:gd name="T71" fmla="*/ 85 h 225"/>
                  <a:gd name="T72" fmla="*/ 66 w 139"/>
                  <a:gd name="T73" fmla="*/ 88 h 225"/>
                  <a:gd name="T74" fmla="*/ 68 w 139"/>
                  <a:gd name="T75" fmla="*/ 88 h 225"/>
                  <a:gd name="T76" fmla="*/ 68 w 139"/>
                  <a:gd name="T77" fmla="*/ 83 h 225"/>
                  <a:gd name="T78" fmla="*/ 68 w 139"/>
                  <a:gd name="T79" fmla="*/ 78 h 225"/>
                  <a:gd name="T80" fmla="*/ 75 w 139"/>
                  <a:gd name="T81" fmla="*/ 73 h 225"/>
                  <a:gd name="T82" fmla="*/ 75 w 139"/>
                  <a:gd name="T83" fmla="*/ 64 h 225"/>
                  <a:gd name="T84" fmla="*/ 64 w 139"/>
                  <a:gd name="T85" fmla="*/ 40 h 225"/>
                  <a:gd name="T86" fmla="*/ 61 w 139"/>
                  <a:gd name="T87" fmla="*/ 29 h 225"/>
                  <a:gd name="T88" fmla="*/ 75 w 139"/>
                  <a:gd name="T89" fmla="*/ 14 h 225"/>
                  <a:gd name="T90" fmla="*/ 80 w 139"/>
                  <a:gd name="T91" fmla="*/ 12 h 225"/>
                  <a:gd name="T92" fmla="*/ 85 w 139"/>
                  <a:gd name="T93" fmla="*/ 14 h 225"/>
                  <a:gd name="T94" fmla="*/ 101 w 139"/>
                  <a:gd name="T95" fmla="*/ 14 h 225"/>
                  <a:gd name="T96" fmla="*/ 109 w 139"/>
                  <a:gd name="T97" fmla="*/ 10 h 225"/>
                  <a:gd name="T98" fmla="*/ 130 w 139"/>
                  <a:gd name="T99" fmla="*/ 5 h 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
                  <a:gd name="T151" fmla="*/ 0 h 225"/>
                  <a:gd name="T152" fmla="*/ 139 w 139"/>
                  <a:gd name="T153" fmla="*/ 225 h 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 h="225">
                    <a:moveTo>
                      <a:pt x="139" y="0"/>
                    </a:moveTo>
                    <a:lnTo>
                      <a:pt x="139" y="0"/>
                    </a:lnTo>
                    <a:lnTo>
                      <a:pt x="139" y="3"/>
                    </a:lnTo>
                    <a:lnTo>
                      <a:pt x="139" y="7"/>
                    </a:lnTo>
                    <a:lnTo>
                      <a:pt x="135" y="17"/>
                    </a:lnTo>
                    <a:lnTo>
                      <a:pt x="137" y="31"/>
                    </a:lnTo>
                    <a:lnTo>
                      <a:pt x="135" y="31"/>
                    </a:lnTo>
                    <a:lnTo>
                      <a:pt x="135" y="33"/>
                    </a:lnTo>
                    <a:lnTo>
                      <a:pt x="137" y="33"/>
                    </a:lnTo>
                    <a:lnTo>
                      <a:pt x="137" y="47"/>
                    </a:lnTo>
                    <a:lnTo>
                      <a:pt x="137" y="50"/>
                    </a:lnTo>
                    <a:lnTo>
                      <a:pt x="139" y="50"/>
                    </a:lnTo>
                    <a:lnTo>
                      <a:pt x="137" y="52"/>
                    </a:lnTo>
                    <a:lnTo>
                      <a:pt x="139" y="52"/>
                    </a:lnTo>
                    <a:lnTo>
                      <a:pt x="139" y="55"/>
                    </a:lnTo>
                    <a:lnTo>
                      <a:pt x="137" y="62"/>
                    </a:lnTo>
                    <a:lnTo>
                      <a:pt x="135" y="64"/>
                    </a:lnTo>
                    <a:lnTo>
                      <a:pt x="137" y="64"/>
                    </a:lnTo>
                    <a:lnTo>
                      <a:pt x="137" y="66"/>
                    </a:lnTo>
                    <a:lnTo>
                      <a:pt x="135" y="69"/>
                    </a:lnTo>
                    <a:lnTo>
                      <a:pt x="130" y="76"/>
                    </a:lnTo>
                    <a:lnTo>
                      <a:pt x="125" y="78"/>
                    </a:lnTo>
                    <a:lnTo>
                      <a:pt x="127" y="78"/>
                    </a:lnTo>
                    <a:lnTo>
                      <a:pt x="125" y="81"/>
                    </a:lnTo>
                    <a:lnTo>
                      <a:pt x="118" y="85"/>
                    </a:lnTo>
                    <a:lnTo>
                      <a:pt x="118" y="88"/>
                    </a:lnTo>
                    <a:lnTo>
                      <a:pt x="113" y="90"/>
                    </a:lnTo>
                    <a:lnTo>
                      <a:pt x="111" y="90"/>
                    </a:lnTo>
                    <a:lnTo>
                      <a:pt x="90" y="102"/>
                    </a:lnTo>
                    <a:lnTo>
                      <a:pt x="90" y="104"/>
                    </a:lnTo>
                    <a:lnTo>
                      <a:pt x="87" y="104"/>
                    </a:lnTo>
                    <a:lnTo>
                      <a:pt x="85" y="104"/>
                    </a:lnTo>
                    <a:lnTo>
                      <a:pt x="87" y="106"/>
                    </a:lnTo>
                    <a:lnTo>
                      <a:pt x="80" y="114"/>
                    </a:lnTo>
                    <a:lnTo>
                      <a:pt x="78" y="111"/>
                    </a:lnTo>
                    <a:lnTo>
                      <a:pt x="78" y="114"/>
                    </a:lnTo>
                    <a:lnTo>
                      <a:pt x="75" y="116"/>
                    </a:lnTo>
                    <a:lnTo>
                      <a:pt x="64" y="128"/>
                    </a:lnTo>
                    <a:lnTo>
                      <a:pt x="61" y="128"/>
                    </a:lnTo>
                    <a:lnTo>
                      <a:pt x="59" y="137"/>
                    </a:lnTo>
                    <a:lnTo>
                      <a:pt x="64" y="140"/>
                    </a:lnTo>
                    <a:lnTo>
                      <a:pt x="64" y="142"/>
                    </a:lnTo>
                    <a:lnTo>
                      <a:pt x="64" y="144"/>
                    </a:lnTo>
                    <a:lnTo>
                      <a:pt x="68" y="161"/>
                    </a:lnTo>
                    <a:lnTo>
                      <a:pt x="71" y="158"/>
                    </a:lnTo>
                    <a:lnTo>
                      <a:pt x="71" y="161"/>
                    </a:lnTo>
                    <a:lnTo>
                      <a:pt x="66" y="187"/>
                    </a:lnTo>
                    <a:lnTo>
                      <a:pt x="68" y="189"/>
                    </a:lnTo>
                    <a:lnTo>
                      <a:pt x="68" y="187"/>
                    </a:lnTo>
                    <a:lnTo>
                      <a:pt x="71" y="184"/>
                    </a:lnTo>
                    <a:lnTo>
                      <a:pt x="68" y="189"/>
                    </a:lnTo>
                    <a:lnTo>
                      <a:pt x="64" y="196"/>
                    </a:lnTo>
                    <a:lnTo>
                      <a:pt x="61" y="199"/>
                    </a:lnTo>
                    <a:lnTo>
                      <a:pt x="57" y="199"/>
                    </a:lnTo>
                    <a:lnTo>
                      <a:pt x="54" y="201"/>
                    </a:lnTo>
                    <a:lnTo>
                      <a:pt x="38" y="208"/>
                    </a:lnTo>
                    <a:lnTo>
                      <a:pt x="31" y="215"/>
                    </a:lnTo>
                    <a:lnTo>
                      <a:pt x="35" y="220"/>
                    </a:lnTo>
                    <a:lnTo>
                      <a:pt x="35" y="218"/>
                    </a:lnTo>
                    <a:lnTo>
                      <a:pt x="38" y="218"/>
                    </a:lnTo>
                    <a:lnTo>
                      <a:pt x="35" y="225"/>
                    </a:lnTo>
                    <a:lnTo>
                      <a:pt x="26" y="225"/>
                    </a:lnTo>
                    <a:lnTo>
                      <a:pt x="19" y="166"/>
                    </a:lnTo>
                    <a:lnTo>
                      <a:pt x="19" y="163"/>
                    </a:lnTo>
                    <a:lnTo>
                      <a:pt x="21" y="158"/>
                    </a:lnTo>
                    <a:lnTo>
                      <a:pt x="21" y="156"/>
                    </a:lnTo>
                    <a:lnTo>
                      <a:pt x="26" y="154"/>
                    </a:lnTo>
                    <a:lnTo>
                      <a:pt x="35" y="128"/>
                    </a:lnTo>
                    <a:lnTo>
                      <a:pt x="35" y="116"/>
                    </a:lnTo>
                    <a:lnTo>
                      <a:pt x="38" y="111"/>
                    </a:lnTo>
                    <a:lnTo>
                      <a:pt x="38" y="95"/>
                    </a:lnTo>
                    <a:lnTo>
                      <a:pt x="35" y="83"/>
                    </a:lnTo>
                    <a:lnTo>
                      <a:pt x="33" y="81"/>
                    </a:lnTo>
                    <a:lnTo>
                      <a:pt x="12" y="73"/>
                    </a:lnTo>
                    <a:lnTo>
                      <a:pt x="2" y="73"/>
                    </a:lnTo>
                    <a:lnTo>
                      <a:pt x="2" y="69"/>
                    </a:lnTo>
                    <a:lnTo>
                      <a:pt x="0" y="62"/>
                    </a:lnTo>
                    <a:lnTo>
                      <a:pt x="40" y="47"/>
                    </a:lnTo>
                    <a:lnTo>
                      <a:pt x="42" y="47"/>
                    </a:lnTo>
                    <a:lnTo>
                      <a:pt x="45" y="52"/>
                    </a:lnTo>
                    <a:lnTo>
                      <a:pt x="47" y="55"/>
                    </a:lnTo>
                    <a:lnTo>
                      <a:pt x="57" y="52"/>
                    </a:lnTo>
                    <a:lnTo>
                      <a:pt x="59" y="55"/>
                    </a:lnTo>
                    <a:lnTo>
                      <a:pt x="59" y="64"/>
                    </a:lnTo>
                    <a:lnTo>
                      <a:pt x="59" y="66"/>
                    </a:lnTo>
                    <a:lnTo>
                      <a:pt x="57" y="66"/>
                    </a:lnTo>
                    <a:lnTo>
                      <a:pt x="59" y="69"/>
                    </a:lnTo>
                    <a:lnTo>
                      <a:pt x="57" y="71"/>
                    </a:lnTo>
                    <a:lnTo>
                      <a:pt x="57" y="73"/>
                    </a:lnTo>
                    <a:lnTo>
                      <a:pt x="59" y="78"/>
                    </a:lnTo>
                    <a:lnTo>
                      <a:pt x="64" y="83"/>
                    </a:lnTo>
                    <a:lnTo>
                      <a:pt x="66" y="85"/>
                    </a:lnTo>
                    <a:lnTo>
                      <a:pt x="66" y="88"/>
                    </a:lnTo>
                    <a:lnTo>
                      <a:pt x="68" y="88"/>
                    </a:lnTo>
                    <a:lnTo>
                      <a:pt x="68" y="85"/>
                    </a:lnTo>
                    <a:lnTo>
                      <a:pt x="68" y="83"/>
                    </a:lnTo>
                    <a:lnTo>
                      <a:pt x="68" y="81"/>
                    </a:lnTo>
                    <a:lnTo>
                      <a:pt x="68" y="78"/>
                    </a:lnTo>
                    <a:lnTo>
                      <a:pt x="75" y="73"/>
                    </a:lnTo>
                    <a:lnTo>
                      <a:pt x="75" y="69"/>
                    </a:lnTo>
                    <a:lnTo>
                      <a:pt x="78" y="66"/>
                    </a:lnTo>
                    <a:lnTo>
                      <a:pt x="75" y="64"/>
                    </a:lnTo>
                    <a:lnTo>
                      <a:pt x="78" y="59"/>
                    </a:lnTo>
                    <a:lnTo>
                      <a:pt x="78" y="55"/>
                    </a:lnTo>
                    <a:lnTo>
                      <a:pt x="64" y="40"/>
                    </a:lnTo>
                    <a:lnTo>
                      <a:pt x="61" y="29"/>
                    </a:lnTo>
                    <a:lnTo>
                      <a:pt x="61" y="26"/>
                    </a:lnTo>
                    <a:lnTo>
                      <a:pt x="64" y="14"/>
                    </a:lnTo>
                    <a:lnTo>
                      <a:pt x="75" y="14"/>
                    </a:lnTo>
                    <a:lnTo>
                      <a:pt x="78" y="12"/>
                    </a:lnTo>
                    <a:lnTo>
                      <a:pt x="80" y="12"/>
                    </a:lnTo>
                    <a:lnTo>
                      <a:pt x="83" y="14"/>
                    </a:lnTo>
                    <a:lnTo>
                      <a:pt x="85" y="17"/>
                    </a:lnTo>
                    <a:lnTo>
                      <a:pt x="85" y="14"/>
                    </a:lnTo>
                    <a:lnTo>
                      <a:pt x="87" y="14"/>
                    </a:lnTo>
                    <a:lnTo>
                      <a:pt x="90" y="14"/>
                    </a:lnTo>
                    <a:lnTo>
                      <a:pt x="101" y="14"/>
                    </a:lnTo>
                    <a:lnTo>
                      <a:pt x="104" y="10"/>
                    </a:lnTo>
                    <a:lnTo>
                      <a:pt x="106" y="10"/>
                    </a:lnTo>
                    <a:lnTo>
                      <a:pt x="109" y="10"/>
                    </a:lnTo>
                    <a:lnTo>
                      <a:pt x="113" y="10"/>
                    </a:lnTo>
                    <a:lnTo>
                      <a:pt x="118" y="10"/>
                    </a:lnTo>
                    <a:lnTo>
                      <a:pt x="130" y="5"/>
                    </a:lnTo>
                    <a:lnTo>
                      <a:pt x="139" y="0"/>
                    </a:lnTo>
                  </a:path>
                </a:pathLst>
              </a:custGeom>
              <a:grpFill/>
              <a:ln w="9525">
                <a:noFill/>
                <a:round/>
                <a:headEnd/>
                <a:tailEnd/>
              </a:ln>
            </p:spPr>
            <p:txBody>
              <a:bodyPr/>
              <a:lstStyle/>
              <a:p>
                <a:pPr>
                  <a:defRPr/>
                </a:pPr>
                <a:endParaRPr lang="en-US" sz="1200" kern="0">
                  <a:solidFill>
                    <a:srgbClr val="0096D6"/>
                  </a:solidFill>
                </a:endParaRPr>
              </a:p>
            </p:txBody>
          </p:sp>
          <p:sp>
            <p:nvSpPr>
              <p:cNvPr id="2384" name="Freeform 1361"/>
              <p:cNvSpPr>
                <a:spLocks/>
              </p:cNvSpPr>
              <p:nvPr/>
            </p:nvSpPr>
            <p:spPr bwMode="auto">
              <a:xfrm>
                <a:off x="3471" y="2033"/>
                <a:ext cx="16" cy="14"/>
              </a:xfrm>
              <a:custGeom>
                <a:avLst/>
                <a:gdLst>
                  <a:gd name="T0" fmla="*/ 16 w 16"/>
                  <a:gd name="T1" fmla="*/ 14 h 14"/>
                  <a:gd name="T2" fmla="*/ 9 w 16"/>
                  <a:gd name="T3" fmla="*/ 14 h 14"/>
                  <a:gd name="T4" fmla="*/ 0 w 16"/>
                  <a:gd name="T5" fmla="*/ 3 h 14"/>
                  <a:gd name="T6" fmla="*/ 2 w 16"/>
                  <a:gd name="T7" fmla="*/ 0 h 14"/>
                  <a:gd name="T8" fmla="*/ 4 w 16"/>
                  <a:gd name="T9" fmla="*/ 0 h 14"/>
                  <a:gd name="T10" fmla="*/ 7 w 16"/>
                  <a:gd name="T11" fmla="*/ 3 h 14"/>
                  <a:gd name="T12" fmla="*/ 7 w 16"/>
                  <a:gd name="T13" fmla="*/ 3 h 14"/>
                  <a:gd name="T14" fmla="*/ 9 w 16"/>
                  <a:gd name="T15" fmla="*/ 5 h 14"/>
                  <a:gd name="T16" fmla="*/ 11 w 16"/>
                  <a:gd name="T17" fmla="*/ 3 h 14"/>
                  <a:gd name="T18" fmla="*/ 14 w 16"/>
                  <a:gd name="T19" fmla="*/ 5 h 14"/>
                  <a:gd name="T20" fmla="*/ 16 w 16"/>
                  <a:gd name="T21" fmla="*/ 10 h 14"/>
                  <a:gd name="T22" fmla="*/ 16 w 16"/>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6" y="14"/>
                    </a:moveTo>
                    <a:lnTo>
                      <a:pt x="9" y="14"/>
                    </a:lnTo>
                    <a:lnTo>
                      <a:pt x="0" y="3"/>
                    </a:lnTo>
                    <a:lnTo>
                      <a:pt x="2" y="0"/>
                    </a:lnTo>
                    <a:lnTo>
                      <a:pt x="4" y="0"/>
                    </a:lnTo>
                    <a:lnTo>
                      <a:pt x="7" y="3"/>
                    </a:lnTo>
                    <a:lnTo>
                      <a:pt x="9" y="5"/>
                    </a:lnTo>
                    <a:lnTo>
                      <a:pt x="11" y="3"/>
                    </a:lnTo>
                    <a:lnTo>
                      <a:pt x="14" y="5"/>
                    </a:lnTo>
                    <a:lnTo>
                      <a:pt x="16" y="10"/>
                    </a:lnTo>
                    <a:lnTo>
                      <a:pt x="16" y="14"/>
                    </a:lnTo>
                    <a:close/>
                  </a:path>
                </a:pathLst>
              </a:custGeom>
              <a:grpFill/>
              <a:ln w="9525">
                <a:noFill/>
                <a:round/>
                <a:headEnd/>
                <a:tailEnd/>
              </a:ln>
            </p:spPr>
            <p:txBody>
              <a:bodyPr/>
              <a:lstStyle/>
              <a:p>
                <a:pPr>
                  <a:defRPr/>
                </a:pPr>
                <a:endParaRPr lang="en-US" sz="1200" kern="0">
                  <a:solidFill>
                    <a:srgbClr val="0096D6"/>
                  </a:solidFill>
                </a:endParaRPr>
              </a:p>
            </p:txBody>
          </p:sp>
          <p:sp>
            <p:nvSpPr>
              <p:cNvPr id="2385" name="Freeform 1362"/>
              <p:cNvSpPr>
                <a:spLocks/>
              </p:cNvSpPr>
              <p:nvPr/>
            </p:nvSpPr>
            <p:spPr bwMode="auto">
              <a:xfrm>
                <a:off x="3471" y="2033"/>
                <a:ext cx="16" cy="14"/>
              </a:xfrm>
              <a:custGeom>
                <a:avLst/>
                <a:gdLst>
                  <a:gd name="T0" fmla="*/ 16 w 16"/>
                  <a:gd name="T1" fmla="*/ 14 h 14"/>
                  <a:gd name="T2" fmla="*/ 9 w 16"/>
                  <a:gd name="T3" fmla="*/ 14 h 14"/>
                  <a:gd name="T4" fmla="*/ 0 w 16"/>
                  <a:gd name="T5" fmla="*/ 3 h 14"/>
                  <a:gd name="T6" fmla="*/ 2 w 16"/>
                  <a:gd name="T7" fmla="*/ 0 h 14"/>
                  <a:gd name="T8" fmla="*/ 4 w 16"/>
                  <a:gd name="T9" fmla="*/ 0 h 14"/>
                  <a:gd name="T10" fmla="*/ 7 w 16"/>
                  <a:gd name="T11" fmla="*/ 3 h 14"/>
                  <a:gd name="T12" fmla="*/ 7 w 16"/>
                  <a:gd name="T13" fmla="*/ 3 h 14"/>
                  <a:gd name="T14" fmla="*/ 9 w 16"/>
                  <a:gd name="T15" fmla="*/ 5 h 14"/>
                  <a:gd name="T16" fmla="*/ 11 w 16"/>
                  <a:gd name="T17" fmla="*/ 3 h 14"/>
                  <a:gd name="T18" fmla="*/ 14 w 16"/>
                  <a:gd name="T19" fmla="*/ 5 h 14"/>
                  <a:gd name="T20" fmla="*/ 16 w 16"/>
                  <a:gd name="T21" fmla="*/ 10 h 14"/>
                  <a:gd name="T22" fmla="*/ 16 w 16"/>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6" y="14"/>
                    </a:moveTo>
                    <a:lnTo>
                      <a:pt x="9" y="14"/>
                    </a:lnTo>
                    <a:lnTo>
                      <a:pt x="0" y="3"/>
                    </a:lnTo>
                    <a:lnTo>
                      <a:pt x="2" y="0"/>
                    </a:lnTo>
                    <a:lnTo>
                      <a:pt x="4" y="0"/>
                    </a:lnTo>
                    <a:lnTo>
                      <a:pt x="7" y="3"/>
                    </a:lnTo>
                    <a:lnTo>
                      <a:pt x="9" y="5"/>
                    </a:lnTo>
                    <a:lnTo>
                      <a:pt x="11" y="3"/>
                    </a:lnTo>
                    <a:lnTo>
                      <a:pt x="14" y="5"/>
                    </a:lnTo>
                    <a:lnTo>
                      <a:pt x="16" y="10"/>
                    </a:lnTo>
                    <a:lnTo>
                      <a:pt x="16" y="14"/>
                    </a:lnTo>
                  </a:path>
                </a:pathLst>
              </a:custGeom>
              <a:grpFill/>
              <a:ln w="9525">
                <a:noFill/>
                <a:round/>
                <a:headEnd/>
                <a:tailEnd/>
              </a:ln>
            </p:spPr>
            <p:txBody>
              <a:bodyPr/>
              <a:lstStyle/>
              <a:p>
                <a:pPr>
                  <a:defRPr/>
                </a:pPr>
                <a:endParaRPr lang="en-US" sz="1200" kern="0">
                  <a:solidFill>
                    <a:srgbClr val="0096D6"/>
                  </a:solidFill>
                </a:endParaRPr>
              </a:p>
            </p:txBody>
          </p:sp>
          <p:sp>
            <p:nvSpPr>
              <p:cNvPr id="2386" name="Freeform 1363"/>
              <p:cNvSpPr>
                <a:spLocks/>
              </p:cNvSpPr>
              <p:nvPr/>
            </p:nvSpPr>
            <p:spPr bwMode="auto">
              <a:xfrm>
                <a:off x="3473" y="1995"/>
                <a:ext cx="71" cy="59"/>
              </a:xfrm>
              <a:custGeom>
                <a:avLst/>
                <a:gdLst>
                  <a:gd name="T0" fmla="*/ 21 w 71"/>
                  <a:gd name="T1" fmla="*/ 3 h 59"/>
                  <a:gd name="T2" fmla="*/ 28 w 71"/>
                  <a:gd name="T3" fmla="*/ 5 h 59"/>
                  <a:gd name="T4" fmla="*/ 31 w 71"/>
                  <a:gd name="T5" fmla="*/ 12 h 59"/>
                  <a:gd name="T6" fmla="*/ 40 w 71"/>
                  <a:gd name="T7" fmla="*/ 12 h 59"/>
                  <a:gd name="T8" fmla="*/ 42 w 71"/>
                  <a:gd name="T9" fmla="*/ 7 h 59"/>
                  <a:gd name="T10" fmla="*/ 47 w 71"/>
                  <a:gd name="T11" fmla="*/ 0 h 59"/>
                  <a:gd name="T12" fmla="*/ 64 w 71"/>
                  <a:gd name="T13" fmla="*/ 24 h 59"/>
                  <a:gd name="T14" fmla="*/ 68 w 71"/>
                  <a:gd name="T15" fmla="*/ 24 h 59"/>
                  <a:gd name="T16" fmla="*/ 71 w 71"/>
                  <a:gd name="T17" fmla="*/ 29 h 59"/>
                  <a:gd name="T18" fmla="*/ 66 w 71"/>
                  <a:gd name="T19" fmla="*/ 26 h 59"/>
                  <a:gd name="T20" fmla="*/ 61 w 71"/>
                  <a:gd name="T21" fmla="*/ 31 h 59"/>
                  <a:gd name="T22" fmla="*/ 54 w 71"/>
                  <a:gd name="T23" fmla="*/ 48 h 59"/>
                  <a:gd name="T24" fmla="*/ 52 w 71"/>
                  <a:gd name="T25" fmla="*/ 59 h 59"/>
                  <a:gd name="T26" fmla="*/ 52 w 71"/>
                  <a:gd name="T27" fmla="*/ 59 h 59"/>
                  <a:gd name="T28" fmla="*/ 47 w 71"/>
                  <a:gd name="T29" fmla="*/ 57 h 59"/>
                  <a:gd name="T30" fmla="*/ 42 w 71"/>
                  <a:gd name="T31" fmla="*/ 55 h 59"/>
                  <a:gd name="T32" fmla="*/ 40 w 71"/>
                  <a:gd name="T33" fmla="*/ 52 h 59"/>
                  <a:gd name="T34" fmla="*/ 42 w 71"/>
                  <a:gd name="T35" fmla="*/ 45 h 59"/>
                  <a:gd name="T36" fmla="*/ 40 w 71"/>
                  <a:gd name="T37" fmla="*/ 41 h 59"/>
                  <a:gd name="T38" fmla="*/ 28 w 71"/>
                  <a:gd name="T39" fmla="*/ 45 h 59"/>
                  <a:gd name="T40" fmla="*/ 24 w 71"/>
                  <a:gd name="T41" fmla="*/ 52 h 59"/>
                  <a:gd name="T42" fmla="*/ 19 w 71"/>
                  <a:gd name="T43" fmla="*/ 50 h 59"/>
                  <a:gd name="T44" fmla="*/ 21 w 71"/>
                  <a:gd name="T45" fmla="*/ 48 h 59"/>
                  <a:gd name="T46" fmla="*/ 19 w 71"/>
                  <a:gd name="T47" fmla="*/ 45 h 59"/>
                  <a:gd name="T48" fmla="*/ 21 w 71"/>
                  <a:gd name="T49" fmla="*/ 41 h 59"/>
                  <a:gd name="T50" fmla="*/ 16 w 71"/>
                  <a:gd name="T51" fmla="*/ 41 h 59"/>
                  <a:gd name="T52" fmla="*/ 12 w 71"/>
                  <a:gd name="T53" fmla="*/ 36 h 59"/>
                  <a:gd name="T54" fmla="*/ 12 w 71"/>
                  <a:gd name="T55" fmla="*/ 33 h 59"/>
                  <a:gd name="T56" fmla="*/ 12 w 71"/>
                  <a:gd name="T57" fmla="*/ 29 h 59"/>
                  <a:gd name="T58" fmla="*/ 7 w 71"/>
                  <a:gd name="T59" fmla="*/ 24 h 59"/>
                  <a:gd name="T60" fmla="*/ 7 w 71"/>
                  <a:gd name="T61" fmla="*/ 19 h 59"/>
                  <a:gd name="T62" fmla="*/ 7 w 71"/>
                  <a:gd name="T63" fmla="*/ 17 h 59"/>
                  <a:gd name="T64" fmla="*/ 5 w 71"/>
                  <a:gd name="T65" fmla="*/ 15 h 59"/>
                  <a:gd name="T66" fmla="*/ 0 w 71"/>
                  <a:gd name="T67" fmla="*/ 10 h 59"/>
                  <a:gd name="T68" fmla="*/ 9 w 71"/>
                  <a:gd name="T69" fmla="*/ 10 h 59"/>
                  <a:gd name="T70" fmla="*/ 14 w 71"/>
                  <a:gd name="T71" fmla="*/ 12 h 59"/>
                  <a:gd name="T72" fmla="*/ 21 w 71"/>
                  <a:gd name="T73" fmla="*/ 15 h 59"/>
                  <a:gd name="T74" fmla="*/ 21 w 71"/>
                  <a:gd name="T75" fmla="*/ 10 h 59"/>
                  <a:gd name="T76" fmla="*/ 19 w 71"/>
                  <a:gd name="T77" fmla="*/ 7 h 59"/>
                  <a:gd name="T78" fmla="*/ 16 w 71"/>
                  <a:gd name="T79" fmla="*/ 3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9"/>
                  <a:gd name="T122" fmla="*/ 71 w 71"/>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9">
                    <a:moveTo>
                      <a:pt x="19" y="0"/>
                    </a:moveTo>
                    <a:lnTo>
                      <a:pt x="21" y="3"/>
                    </a:lnTo>
                    <a:lnTo>
                      <a:pt x="24" y="3"/>
                    </a:lnTo>
                    <a:lnTo>
                      <a:pt x="28" y="5"/>
                    </a:lnTo>
                    <a:lnTo>
                      <a:pt x="31" y="12"/>
                    </a:lnTo>
                    <a:lnTo>
                      <a:pt x="38" y="12"/>
                    </a:lnTo>
                    <a:lnTo>
                      <a:pt x="40" y="12"/>
                    </a:lnTo>
                    <a:lnTo>
                      <a:pt x="40" y="10"/>
                    </a:lnTo>
                    <a:lnTo>
                      <a:pt x="42" y="7"/>
                    </a:lnTo>
                    <a:lnTo>
                      <a:pt x="45" y="5"/>
                    </a:lnTo>
                    <a:lnTo>
                      <a:pt x="47" y="0"/>
                    </a:lnTo>
                    <a:lnTo>
                      <a:pt x="61" y="22"/>
                    </a:lnTo>
                    <a:lnTo>
                      <a:pt x="64" y="24"/>
                    </a:lnTo>
                    <a:lnTo>
                      <a:pt x="66" y="22"/>
                    </a:lnTo>
                    <a:lnTo>
                      <a:pt x="68" y="24"/>
                    </a:lnTo>
                    <a:lnTo>
                      <a:pt x="71" y="24"/>
                    </a:lnTo>
                    <a:lnTo>
                      <a:pt x="71" y="29"/>
                    </a:lnTo>
                    <a:lnTo>
                      <a:pt x="68" y="26"/>
                    </a:lnTo>
                    <a:lnTo>
                      <a:pt x="66" y="26"/>
                    </a:lnTo>
                    <a:lnTo>
                      <a:pt x="64" y="29"/>
                    </a:lnTo>
                    <a:lnTo>
                      <a:pt x="61" y="31"/>
                    </a:lnTo>
                    <a:lnTo>
                      <a:pt x="57" y="50"/>
                    </a:lnTo>
                    <a:lnTo>
                      <a:pt x="54" y="48"/>
                    </a:lnTo>
                    <a:lnTo>
                      <a:pt x="52" y="48"/>
                    </a:lnTo>
                    <a:lnTo>
                      <a:pt x="52" y="59"/>
                    </a:lnTo>
                    <a:lnTo>
                      <a:pt x="47" y="59"/>
                    </a:lnTo>
                    <a:lnTo>
                      <a:pt x="47" y="57"/>
                    </a:lnTo>
                    <a:lnTo>
                      <a:pt x="45" y="57"/>
                    </a:lnTo>
                    <a:lnTo>
                      <a:pt x="42" y="55"/>
                    </a:lnTo>
                    <a:lnTo>
                      <a:pt x="40" y="55"/>
                    </a:lnTo>
                    <a:lnTo>
                      <a:pt x="40" y="52"/>
                    </a:lnTo>
                    <a:lnTo>
                      <a:pt x="45" y="50"/>
                    </a:lnTo>
                    <a:lnTo>
                      <a:pt x="42" y="45"/>
                    </a:lnTo>
                    <a:lnTo>
                      <a:pt x="42" y="43"/>
                    </a:lnTo>
                    <a:lnTo>
                      <a:pt x="40" y="41"/>
                    </a:lnTo>
                    <a:lnTo>
                      <a:pt x="33" y="41"/>
                    </a:lnTo>
                    <a:lnTo>
                      <a:pt x="28" y="45"/>
                    </a:lnTo>
                    <a:lnTo>
                      <a:pt x="26" y="50"/>
                    </a:lnTo>
                    <a:lnTo>
                      <a:pt x="24" y="52"/>
                    </a:lnTo>
                    <a:lnTo>
                      <a:pt x="21" y="52"/>
                    </a:lnTo>
                    <a:lnTo>
                      <a:pt x="19" y="50"/>
                    </a:lnTo>
                    <a:lnTo>
                      <a:pt x="19" y="48"/>
                    </a:lnTo>
                    <a:lnTo>
                      <a:pt x="21" y="48"/>
                    </a:lnTo>
                    <a:lnTo>
                      <a:pt x="21" y="45"/>
                    </a:lnTo>
                    <a:lnTo>
                      <a:pt x="19" y="45"/>
                    </a:lnTo>
                    <a:lnTo>
                      <a:pt x="19" y="43"/>
                    </a:lnTo>
                    <a:lnTo>
                      <a:pt x="21" y="41"/>
                    </a:lnTo>
                    <a:lnTo>
                      <a:pt x="19" y="41"/>
                    </a:lnTo>
                    <a:lnTo>
                      <a:pt x="16" y="41"/>
                    </a:lnTo>
                    <a:lnTo>
                      <a:pt x="14" y="38"/>
                    </a:lnTo>
                    <a:lnTo>
                      <a:pt x="12" y="36"/>
                    </a:lnTo>
                    <a:lnTo>
                      <a:pt x="9" y="33"/>
                    </a:lnTo>
                    <a:lnTo>
                      <a:pt x="12" y="33"/>
                    </a:lnTo>
                    <a:lnTo>
                      <a:pt x="14" y="31"/>
                    </a:lnTo>
                    <a:lnTo>
                      <a:pt x="12" y="29"/>
                    </a:lnTo>
                    <a:lnTo>
                      <a:pt x="7" y="26"/>
                    </a:lnTo>
                    <a:lnTo>
                      <a:pt x="7" y="24"/>
                    </a:lnTo>
                    <a:lnTo>
                      <a:pt x="7" y="22"/>
                    </a:lnTo>
                    <a:lnTo>
                      <a:pt x="7" y="19"/>
                    </a:lnTo>
                    <a:lnTo>
                      <a:pt x="7" y="17"/>
                    </a:lnTo>
                    <a:lnTo>
                      <a:pt x="5" y="17"/>
                    </a:lnTo>
                    <a:lnTo>
                      <a:pt x="5" y="15"/>
                    </a:lnTo>
                    <a:lnTo>
                      <a:pt x="0" y="10"/>
                    </a:lnTo>
                    <a:lnTo>
                      <a:pt x="5" y="7"/>
                    </a:lnTo>
                    <a:lnTo>
                      <a:pt x="9" y="10"/>
                    </a:lnTo>
                    <a:lnTo>
                      <a:pt x="14" y="12"/>
                    </a:lnTo>
                    <a:lnTo>
                      <a:pt x="16" y="12"/>
                    </a:lnTo>
                    <a:lnTo>
                      <a:pt x="21" y="15"/>
                    </a:lnTo>
                    <a:lnTo>
                      <a:pt x="24" y="12"/>
                    </a:lnTo>
                    <a:lnTo>
                      <a:pt x="21" y="10"/>
                    </a:lnTo>
                    <a:lnTo>
                      <a:pt x="19" y="7"/>
                    </a:lnTo>
                    <a:lnTo>
                      <a:pt x="16" y="5"/>
                    </a:lnTo>
                    <a:lnTo>
                      <a:pt x="16" y="3"/>
                    </a:lnTo>
                    <a:lnTo>
                      <a:pt x="19" y="0"/>
                    </a:lnTo>
                    <a:close/>
                  </a:path>
                </a:pathLst>
              </a:custGeom>
              <a:grpFill/>
              <a:ln w="9525">
                <a:noFill/>
                <a:round/>
                <a:headEnd/>
                <a:tailEnd/>
              </a:ln>
            </p:spPr>
            <p:txBody>
              <a:bodyPr/>
              <a:lstStyle/>
              <a:p>
                <a:pPr>
                  <a:defRPr/>
                </a:pPr>
                <a:endParaRPr lang="en-US" sz="1200" kern="0">
                  <a:solidFill>
                    <a:srgbClr val="0096D6"/>
                  </a:solidFill>
                </a:endParaRPr>
              </a:p>
            </p:txBody>
          </p:sp>
          <p:sp>
            <p:nvSpPr>
              <p:cNvPr id="2387" name="Freeform 1364"/>
              <p:cNvSpPr>
                <a:spLocks/>
              </p:cNvSpPr>
              <p:nvPr/>
            </p:nvSpPr>
            <p:spPr bwMode="auto">
              <a:xfrm>
                <a:off x="3473" y="1995"/>
                <a:ext cx="71" cy="59"/>
              </a:xfrm>
              <a:custGeom>
                <a:avLst/>
                <a:gdLst>
                  <a:gd name="T0" fmla="*/ 21 w 71"/>
                  <a:gd name="T1" fmla="*/ 3 h 59"/>
                  <a:gd name="T2" fmla="*/ 28 w 71"/>
                  <a:gd name="T3" fmla="*/ 5 h 59"/>
                  <a:gd name="T4" fmla="*/ 31 w 71"/>
                  <a:gd name="T5" fmla="*/ 12 h 59"/>
                  <a:gd name="T6" fmla="*/ 40 w 71"/>
                  <a:gd name="T7" fmla="*/ 12 h 59"/>
                  <a:gd name="T8" fmla="*/ 42 w 71"/>
                  <a:gd name="T9" fmla="*/ 7 h 59"/>
                  <a:gd name="T10" fmla="*/ 47 w 71"/>
                  <a:gd name="T11" fmla="*/ 0 h 59"/>
                  <a:gd name="T12" fmla="*/ 64 w 71"/>
                  <a:gd name="T13" fmla="*/ 24 h 59"/>
                  <a:gd name="T14" fmla="*/ 68 w 71"/>
                  <a:gd name="T15" fmla="*/ 24 h 59"/>
                  <a:gd name="T16" fmla="*/ 71 w 71"/>
                  <a:gd name="T17" fmla="*/ 29 h 59"/>
                  <a:gd name="T18" fmla="*/ 66 w 71"/>
                  <a:gd name="T19" fmla="*/ 26 h 59"/>
                  <a:gd name="T20" fmla="*/ 61 w 71"/>
                  <a:gd name="T21" fmla="*/ 31 h 59"/>
                  <a:gd name="T22" fmla="*/ 54 w 71"/>
                  <a:gd name="T23" fmla="*/ 48 h 59"/>
                  <a:gd name="T24" fmla="*/ 52 w 71"/>
                  <a:gd name="T25" fmla="*/ 59 h 59"/>
                  <a:gd name="T26" fmla="*/ 52 w 71"/>
                  <a:gd name="T27" fmla="*/ 59 h 59"/>
                  <a:gd name="T28" fmla="*/ 47 w 71"/>
                  <a:gd name="T29" fmla="*/ 57 h 59"/>
                  <a:gd name="T30" fmla="*/ 42 w 71"/>
                  <a:gd name="T31" fmla="*/ 55 h 59"/>
                  <a:gd name="T32" fmla="*/ 40 w 71"/>
                  <a:gd name="T33" fmla="*/ 52 h 59"/>
                  <a:gd name="T34" fmla="*/ 42 w 71"/>
                  <a:gd name="T35" fmla="*/ 45 h 59"/>
                  <a:gd name="T36" fmla="*/ 40 w 71"/>
                  <a:gd name="T37" fmla="*/ 41 h 59"/>
                  <a:gd name="T38" fmla="*/ 28 w 71"/>
                  <a:gd name="T39" fmla="*/ 45 h 59"/>
                  <a:gd name="T40" fmla="*/ 24 w 71"/>
                  <a:gd name="T41" fmla="*/ 52 h 59"/>
                  <a:gd name="T42" fmla="*/ 19 w 71"/>
                  <a:gd name="T43" fmla="*/ 50 h 59"/>
                  <a:gd name="T44" fmla="*/ 21 w 71"/>
                  <a:gd name="T45" fmla="*/ 48 h 59"/>
                  <a:gd name="T46" fmla="*/ 19 w 71"/>
                  <a:gd name="T47" fmla="*/ 45 h 59"/>
                  <a:gd name="T48" fmla="*/ 21 w 71"/>
                  <a:gd name="T49" fmla="*/ 41 h 59"/>
                  <a:gd name="T50" fmla="*/ 16 w 71"/>
                  <a:gd name="T51" fmla="*/ 41 h 59"/>
                  <a:gd name="T52" fmla="*/ 12 w 71"/>
                  <a:gd name="T53" fmla="*/ 36 h 59"/>
                  <a:gd name="T54" fmla="*/ 12 w 71"/>
                  <a:gd name="T55" fmla="*/ 33 h 59"/>
                  <a:gd name="T56" fmla="*/ 12 w 71"/>
                  <a:gd name="T57" fmla="*/ 29 h 59"/>
                  <a:gd name="T58" fmla="*/ 7 w 71"/>
                  <a:gd name="T59" fmla="*/ 24 h 59"/>
                  <a:gd name="T60" fmla="*/ 7 w 71"/>
                  <a:gd name="T61" fmla="*/ 19 h 59"/>
                  <a:gd name="T62" fmla="*/ 7 w 71"/>
                  <a:gd name="T63" fmla="*/ 17 h 59"/>
                  <a:gd name="T64" fmla="*/ 5 w 71"/>
                  <a:gd name="T65" fmla="*/ 15 h 59"/>
                  <a:gd name="T66" fmla="*/ 0 w 71"/>
                  <a:gd name="T67" fmla="*/ 10 h 59"/>
                  <a:gd name="T68" fmla="*/ 9 w 71"/>
                  <a:gd name="T69" fmla="*/ 10 h 59"/>
                  <a:gd name="T70" fmla="*/ 14 w 71"/>
                  <a:gd name="T71" fmla="*/ 12 h 59"/>
                  <a:gd name="T72" fmla="*/ 21 w 71"/>
                  <a:gd name="T73" fmla="*/ 15 h 59"/>
                  <a:gd name="T74" fmla="*/ 21 w 71"/>
                  <a:gd name="T75" fmla="*/ 10 h 59"/>
                  <a:gd name="T76" fmla="*/ 19 w 71"/>
                  <a:gd name="T77" fmla="*/ 7 h 59"/>
                  <a:gd name="T78" fmla="*/ 16 w 71"/>
                  <a:gd name="T79" fmla="*/ 3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9"/>
                  <a:gd name="T122" fmla="*/ 71 w 71"/>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9">
                    <a:moveTo>
                      <a:pt x="19" y="0"/>
                    </a:moveTo>
                    <a:lnTo>
                      <a:pt x="21" y="3"/>
                    </a:lnTo>
                    <a:lnTo>
                      <a:pt x="24" y="3"/>
                    </a:lnTo>
                    <a:lnTo>
                      <a:pt x="28" y="5"/>
                    </a:lnTo>
                    <a:lnTo>
                      <a:pt x="31" y="12"/>
                    </a:lnTo>
                    <a:lnTo>
                      <a:pt x="38" y="12"/>
                    </a:lnTo>
                    <a:lnTo>
                      <a:pt x="40" y="12"/>
                    </a:lnTo>
                    <a:lnTo>
                      <a:pt x="40" y="10"/>
                    </a:lnTo>
                    <a:lnTo>
                      <a:pt x="42" y="7"/>
                    </a:lnTo>
                    <a:lnTo>
                      <a:pt x="45" y="5"/>
                    </a:lnTo>
                    <a:lnTo>
                      <a:pt x="47" y="0"/>
                    </a:lnTo>
                    <a:lnTo>
                      <a:pt x="61" y="22"/>
                    </a:lnTo>
                    <a:lnTo>
                      <a:pt x="64" y="24"/>
                    </a:lnTo>
                    <a:lnTo>
                      <a:pt x="66" y="22"/>
                    </a:lnTo>
                    <a:lnTo>
                      <a:pt x="68" y="24"/>
                    </a:lnTo>
                    <a:lnTo>
                      <a:pt x="71" y="24"/>
                    </a:lnTo>
                    <a:lnTo>
                      <a:pt x="71" y="29"/>
                    </a:lnTo>
                    <a:lnTo>
                      <a:pt x="68" y="26"/>
                    </a:lnTo>
                    <a:lnTo>
                      <a:pt x="66" y="26"/>
                    </a:lnTo>
                    <a:lnTo>
                      <a:pt x="64" y="29"/>
                    </a:lnTo>
                    <a:lnTo>
                      <a:pt x="61" y="31"/>
                    </a:lnTo>
                    <a:lnTo>
                      <a:pt x="57" y="50"/>
                    </a:lnTo>
                    <a:lnTo>
                      <a:pt x="54" y="48"/>
                    </a:lnTo>
                    <a:lnTo>
                      <a:pt x="52" y="48"/>
                    </a:lnTo>
                    <a:lnTo>
                      <a:pt x="52" y="59"/>
                    </a:lnTo>
                    <a:lnTo>
                      <a:pt x="47" y="59"/>
                    </a:lnTo>
                    <a:lnTo>
                      <a:pt x="47" y="57"/>
                    </a:lnTo>
                    <a:lnTo>
                      <a:pt x="45" y="57"/>
                    </a:lnTo>
                    <a:lnTo>
                      <a:pt x="42" y="55"/>
                    </a:lnTo>
                    <a:lnTo>
                      <a:pt x="40" y="55"/>
                    </a:lnTo>
                    <a:lnTo>
                      <a:pt x="40" y="52"/>
                    </a:lnTo>
                    <a:lnTo>
                      <a:pt x="45" y="50"/>
                    </a:lnTo>
                    <a:lnTo>
                      <a:pt x="42" y="45"/>
                    </a:lnTo>
                    <a:lnTo>
                      <a:pt x="42" y="43"/>
                    </a:lnTo>
                    <a:lnTo>
                      <a:pt x="40" y="41"/>
                    </a:lnTo>
                    <a:lnTo>
                      <a:pt x="33" y="41"/>
                    </a:lnTo>
                    <a:lnTo>
                      <a:pt x="28" y="45"/>
                    </a:lnTo>
                    <a:lnTo>
                      <a:pt x="26" y="50"/>
                    </a:lnTo>
                    <a:lnTo>
                      <a:pt x="24" y="52"/>
                    </a:lnTo>
                    <a:lnTo>
                      <a:pt x="21" y="52"/>
                    </a:lnTo>
                    <a:lnTo>
                      <a:pt x="19" y="50"/>
                    </a:lnTo>
                    <a:lnTo>
                      <a:pt x="19" y="48"/>
                    </a:lnTo>
                    <a:lnTo>
                      <a:pt x="21" y="48"/>
                    </a:lnTo>
                    <a:lnTo>
                      <a:pt x="21" y="45"/>
                    </a:lnTo>
                    <a:lnTo>
                      <a:pt x="19" y="45"/>
                    </a:lnTo>
                    <a:lnTo>
                      <a:pt x="19" y="43"/>
                    </a:lnTo>
                    <a:lnTo>
                      <a:pt x="21" y="41"/>
                    </a:lnTo>
                    <a:lnTo>
                      <a:pt x="19" y="41"/>
                    </a:lnTo>
                    <a:lnTo>
                      <a:pt x="16" y="41"/>
                    </a:lnTo>
                    <a:lnTo>
                      <a:pt x="14" y="38"/>
                    </a:lnTo>
                    <a:lnTo>
                      <a:pt x="12" y="36"/>
                    </a:lnTo>
                    <a:lnTo>
                      <a:pt x="9" y="33"/>
                    </a:lnTo>
                    <a:lnTo>
                      <a:pt x="12" y="33"/>
                    </a:lnTo>
                    <a:lnTo>
                      <a:pt x="14" y="31"/>
                    </a:lnTo>
                    <a:lnTo>
                      <a:pt x="12" y="29"/>
                    </a:lnTo>
                    <a:lnTo>
                      <a:pt x="7" y="26"/>
                    </a:lnTo>
                    <a:lnTo>
                      <a:pt x="7" y="24"/>
                    </a:lnTo>
                    <a:lnTo>
                      <a:pt x="7" y="22"/>
                    </a:lnTo>
                    <a:lnTo>
                      <a:pt x="7" y="19"/>
                    </a:lnTo>
                    <a:lnTo>
                      <a:pt x="7" y="17"/>
                    </a:lnTo>
                    <a:lnTo>
                      <a:pt x="5" y="17"/>
                    </a:lnTo>
                    <a:lnTo>
                      <a:pt x="5" y="15"/>
                    </a:lnTo>
                    <a:lnTo>
                      <a:pt x="0" y="10"/>
                    </a:lnTo>
                    <a:lnTo>
                      <a:pt x="5" y="7"/>
                    </a:lnTo>
                    <a:lnTo>
                      <a:pt x="9" y="10"/>
                    </a:lnTo>
                    <a:lnTo>
                      <a:pt x="14" y="12"/>
                    </a:lnTo>
                    <a:lnTo>
                      <a:pt x="16" y="12"/>
                    </a:lnTo>
                    <a:lnTo>
                      <a:pt x="21" y="15"/>
                    </a:lnTo>
                    <a:lnTo>
                      <a:pt x="24" y="12"/>
                    </a:lnTo>
                    <a:lnTo>
                      <a:pt x="21" y="10"/>
                    </a:lnTo>
                    <a:lnTo>
                      <a:pt x="19" y="7"/>
                    </a:lnTo>
                    <a:lnTo>
                      <a:pt x="16" y="5"/>
                    </a:lnTo>
                    <a:lnTo>
                      <a:pt x="16" y="3"/>
                    </a:lnTo>
                    <a:lnTo>
                      <a:pt x="19" y="0"/>
                    </a:lnTo>
                  </a:path>
                </a:pathLst>
              </a:custGeom>
              <a:grpFill/>
              <a:ln w="9525">
                <a:noFill/>
                <a:round/>
                <a:headEnd/>
                <a:tailEnd/>
              </a:ln>
            </p:spPr>
            <p:txBody>
              <a:bodyPr/>
              <a:lstStyle/>
              <a:p>
                <a:pPr>
                  <a:defRPr/>
                </a:pPr>
                <a:endParaRPr lang="en-US" sz="1200" kern="0">
                  <a:solidFill>
                    <a:srgbClr val="0096D6"/>
                  </a:solidFill>
                </a:endParaRPr>
              </a:p>
            </p:txBody>
          </p:sp>
          <p:sp>
            <p:nvSpPr>
              <p:cNvPr id="2388" name="Freeform 1365"/>
              <p:cNvSpPr>
                <a:spLocks/>
              </p:cNvSpPr>
              <p:nvPr/>
            </p:nvSpPr>
            <p:spPr bwMode="auto">
              <a:xfrm>
                <a:off x="3001" y="2142"/>
                <a:ext cx="210" cy="201"/>
              </a:xfrm>
              <a:custGeom>
                <a:avLst/>
                <a:gdLst>
                  <a:gd name="T0" fmla="*/ 28 w 210"/>
                  <a:gd name="T1" fmla="*/ 132 h 201"/>
                  <a:gd name="T2" fmla="*/ 14 w 210"/>
                  <a:gd name="T3" fmla="*/ 130 h 201"/>
                  <a:gd name="T4" fmla="*/ 9 w 210"/>
                  <a:gd name="T5" fmla="*/ 118 h 201"/>
                  <a:gd name="T6" fmla="*/ 0 w 210"/>
                  <a:gd name="T7" fmla="*/ 106 h 201"/>
                  <a:gd name="T8" fmla="*/ 7 w 210"/>
                  <a:gd name="T9" fmla="*/ 101 h 201"/>
                  <a:gd name="T10" fmla="*/ 0 w 210"/>
                  <a:gd name="T11" fmla="*/ 49 h 201"/>
                  <a:gd name="T12" fmla="*/ 2 w 210"/>
                  <a:gd name="T13" fmla="*/ 45 h 201"/>
                  <a:gd name="T14" fmla="*/ 4 w 210"/>
                  <a:gd name="T15" fmla="*/ 45 h 201"/>
                  <a:gd name="T16" fmla="*/ 11 w 210"/>
                  <a:gd name="T17" fmla="*/ 38 h 201"/>
                  <a:gd name="T18" fmla="*/ 11 w 210"/>
                  <a:gd name="T19" fmla="*/ 28 h 201"/>
                  <a:gd name="T20" fmla="*/ 11 w 210"/>
                  <a:gd name="T21" fmla="*/ 23 h 201"/>
                  <a:gd name="T22" fmla="*/ 18 w 210"/>
                  <a:gd name="T23" fmla="*/ 19 h 201"/>
                  <a:gd name="T24" fmla="*/ 28 w 210"/>
                  <a:gd name="T25" fmla="*/ 9 h 201"/>
                  <a:gd name="T26" fmla="*/ 40 w 210"/>
                  <a:gd name="T27" fmla="*/ 5 h 201"/>
                  <a:gd name="T28" fmla="*/ 49 w 210"/>
                  <a:gd name="T29" fmla="*/ 5 h 201"/>
                  <a:gd name="T30" fmla="*/ 56 w 210"/>
                  <a:gd name="T31" fmla="*/ 7 h 201"/>
                  <a:gd name="T32" fmla="*/ 77 w 210"/>
                  <a:gd name="T33" fmla="*/ 14 h 201"/>
                  <a:gd name="T34" fmla="*/ 80 w 210"/>
                  <a:gd name="T35" fmla="*/ 21 h 201"/>
                  <a:gd name="T36" fmla="*/ 118 w 210"/>
                  <a:gd name="T37" fmla="*/ 38 h 201"/>
                  <a:gd name="T38" fmla="*/ 127 w 210"/>
                  <a:gd name="T39" fmla="*/ 45 h 201"/>
                  <a:gd name="T40" fmla="*/ 137 w 210"/>
                  <a:gd name="T41" fmla="*/ 42 h 201"/>
                  <a:gd name="T42" fmla="*/ 141 w 210"/>
                  <a:gd name="T43" fmla="*/ 31 h 201"/>
                  <a:gd name="T44" fmla="*/ 141 w 210"/>
                  <a:gd name="T45" fmla="*/ 26 h 201"/>
                  <a:gd name="T46" fmla="*/ 139 w 210"/>
                  <a:gd name="T47" fmla="*/ 21 h 201"/>
                  <a:gd name="T48" fmla="*/ 153 w 210"/>
                  <a:gd name="T49" fmla="*/ 7 h 201"/>
                  <a:gd name="T50" fmla="*/ 177 w 210"/>
                  <a:gd name="T51" fmla="*/ 7 h 201"/>
                  <a:gd name="T52" fmla="*/ 181 w 210"/>
                  <a:gd name="T53" fmla="*/ 9 h 201"/>
                  <a:gd name="T54" fmla="*/ 181 w 210"/>
                  <a:gd name="T55" fmla="*/ 12 h 201"/>
                  <a:gd name="T56" fmla="*/ 181 w 210"/>
                  <a:gd name="T57" fmla="*/ 14 h 201"/>
                  <a:gd name="T58" fmla="*/ 184 w 210"/>
                  <a:gd name="T59" fmla="*/ 16 h 201"/>
                  <a:gd name="T60" fmla="*/ 205 w 210"/>
                  <a:gd name="T61" fmla="*/ 19 h 201"/>
                  <a:gd name="T62" fmla="*/ 210 w 210"/>
                  <a:gd name="T63" fmla="*/ 23 h 201"/>
                  <a:gd name="T64" fmla="*/ 207 w 210"/>
                  <a:gd name="T65" fmla="*/ 23 h 201"/>
                  <a:gd name="T66" fmla="*/ 205 w 210"/>
                  <a:gd name="T67" fmla="*/ 28 h 201"/>
                  <a:gd name="T68" fmla="*/ 205 w 210"/>
                  <a:gd name="T69" fmla="*/ 31 h 201"/>
                  <a:gd name="T70" fmla="*/ 205 w 210"/>
                  <a:gd name="T71" fmla="*/ 45 h 201"/>
                  <a:gd name="T72" fmla="*/ 203 w 210"/>
                  <a:gd name="T73" fmla="*/ 47 h 201"/>
                  <a:gd name="T74" fmla="*/ 203 w 210"/>
                  <a:gd name="T75" fmla="*/ 52 h 201"/>
                  <a:gd name="T76" fmla="*/ 205 w 210"/>
                  <a:gd name="T77" fmla="*/ 59 h 201"/>
                  <a:gd name="T78" fmla="*/ 210 w 210"/>
                  <a:gd name="T79" fmla="*/ 194 h 201"/>
                  <a:gd name="T80" fmla="*/ 196 w 210"/>
                  <a:gd name="T81" fmla="*/ 201 h 201"/>
                  <a:gd name="T82" fmla="*/ 89 w 210"/>
                  <a:gd name="T83" fmla="*/ 146 h 201"/>
                  <a:gd name="T84" fmla="*/ 70 w 210"/>
                  <a:gd name="T85" fmla="*/ 149 h 201"/>
                  <a:gd name="T86" fmla="*/ 66 w 210"/>
                  <a:gd name="T87" fmla="*/ 146 h 201"/>
                  <a:gd name="T88" fmla="*/ 35 w 210"/>
                  <a:gd name="T89" fmla="*/ 144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0"/>
                  <a:gd name="T136" fmla="*/ 0 h 201"/>
                  <a:gd name="T137" fmla="*/ 210 w 210"/>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0" h="201">
                    <a:moveTo>
                      <a:pt x="33" y="144"/>
                    </a:moveTo>
                    <a:lnTo>
                      <a:pt x="28" y="132"/>
                    </a:lnTo>
                    <a:lnTo>
                      <a:pt x="21" y="130"/>
                    </a:lnTo>
                    <a:lnTo>
                      <a:pt x="14" y="130"/>
                    </a:lnTo>
                    <a:lnTo>
                      <a:pt x="9" y="125"/>
                    </a:lnTo>
                    <a:lnTo>
                      <a:pt x="9" y="118"/>
                    </a:lnTo>
                    <a:lnTo>
                      <a:pt x="2" y="108"/>
                    </a:lnTo>
                    <a:lnTo>
                      <a:pt x="0" y="106"/>
                    </a:lnTo>
                    <a:lnTo>
                      <a:pt x="2" y="104"/>
                    </a:lnTo>
                    <a:lnTo>
                      <a:pt x="7" y="101"/>
                    </a:lnTo>
                    <a:lnTo>
                      <a:pt x="4" y="59"/>
                    </a:lnTo>
                    <a:lnTo>
                      <a:pt x="0" y="49"/>
                    </a:lnTo>
                    <a:lnTo>
                      <a:pt x="0" y="47"/>
                    </a:lnTo>
                    <a:lnTo>
                      <a:pt x="2" y="45"/>
                    </a:lnTo>
                    <a:lnTo>
                      <a:pt x="4" y="45"/>
                    </a:lnTo>
                    <a:lnTo>
                      <a:pt x="11" y="40"/>
                    </a:lnTo>
                    <a:lnTo>
                      <a:pt x="11" y="38"/>
                    </a:lnTo>
                    <a:lnTo>
                      <a:pt x="11" y="35"/>
                    </a:lnTo>
                    <a:lnTo>
                      <a:pt x="11" y="28"/>
                    </a:lnTo>
                    <a:lnTo>
                      <a:pt x="11" y="26"/>
                    </a:lnTo>
                    <a:lnTo>
                      <a:pt x="11" y="23"/>
                    </a:lnTo>
                    <a:lnTo>
                      <a:pt x="16" y="21"/>
                    </a:lnTo>
                    <a:lnTo>
                      <a:pt x="18" y="19"/>
                    </a:lnTo>
                    <a:lnTo>
                      <a:pt x="26" y="12"/>
                    </a:lnTo>
                    <a:lnTo>
                      <a:pt x="28" y="9"/>
                    </a:lnTo>
                    <a:lnTo>
                      <a:pt x="28" y="0"/>
                    </a:lnTo>
                    <a:lnTo>
                      <a:pt x="40" y="5"/>
                    </a:lnTo>
                    <a:lnTo>
                      <a:pt x="44" y="5"/>
                    </a:lnTo>
                    <a:lnTo>
                      <a:pt x="49" y="5"/>
                    </a:lnTo>
                    <a:lnTo>
                      <a:pt x="54" y="5"/>
                    </a:lnTo>
                    <a:lnTo>
                      <a:pt x="56" y="7"/>
                    </a:lnTo>
                    <a:lnTo>
                      <a:pt x="59" y="7"/>
                    </a:lnTo>
                    <a:lnTo>
                      <a:pt x="77" y="14"/>
                    </a:lnTo>
                    <a:lnTo>
                      <a:pt x="80" y="21"/>
                    </a:lnTo>
                    <a:lnTo>
                      <a:pt x="85" y="28"/>
                    </a:lnTo>
                    <a:lnTo>
                      <a:pt x="118" y="38"/>
                    </a:lnTo>
                    <a:lnTo>
                      <a:pt x="122" y="42"/>
                    </a:lnTo>
                    <a:lnTo>
                      <a:pt x="127" y="45"/>
                    </a:lnTo>
                    <a:lnTo>
                      <a:pt x="129" y="45"/>
                    </a:lnTo>
                    <a:lnTo>
                      <a:pt x="137" y="42"/>
                    </a:lnTo>
                    <a:lnTo>
                      <a:pt x="141" y="33"/>
                    </a:lnTo>
                    <a:lnTo>
                      <a:pt x="141" y="31"/>
                    </a:lnTo>
                    <a:lnTo>
                      <a:pt x="141" y="28"/>
                    </a:lnTo>
                    <a:lnTo>
                      <a:pt x="141" y="26"/>
                    </a:lnTo>
                    <a:lnTo>
                      <a:pt x="139" y="23"/>
                    </a:lnTo>
                    <a:lnTo>
                      <a:pt x="139" y="21"/>
                    </a:lnTo>
                    <a:lnTo>
                      <a:pt x="141" y="16"/>
                    </a:lnTo>
                    <a:lnTo>
                      <a:pt x="153" y="7"/>
                    </a:lnTo>
                    <a:lnTo>
                      <a:pt x="167" y="5"/>
                    </a:lnTo>
                    <a:lnTo>
                      <a:pt x="177" y="7"/>
                    </a:lnTo>
                    <a:lnTo>
                      <a:pt x="179" y="7"/>
                    </a:lnTo>
                    <a:lnTo>
                      <a:pt x="181" y="9"/>
                    </a:lnTo>
                    <a:lnTo>
                      <a:pt x="181" y="12"/>
                    </a:lnTo>
                    <a:lnTo>
                      <a:pt x="181" y="14"/>
                    </a:lnTo>
                    <a:lnTo>
                      <a:pt x="184" y="14"/>
                    </a:lnTo>
                    <a:lnTo>
                      <a:pt x="184" y="16"/>
                    </a:lnTo>
                    <a:lnTo>
                      <a:pt x="186" y="16"/>
                    </a:lnTo>
                    <a:lnTo>
                      <a:pt x="205" y="19"/>
                    </a:lnTo>
                    <a:lnTo>
                      <a:pt x="207" y="21"/>
                    </a:lnTo>
                    <a:lnTo>
                      <a:pt x="210" y="23"/>
                    </a:lnTo>
                    <a:lnTo>
                      <a:pt x="207" y="23"/>
                    </a:lnTo>
                    <a:lnTo>
                      <a:pt x="207" y="26"/>
                    </a:lnTo>
                    <a:lnTo>
                      <a:pt x="205" y="28"/>
                    </a:lnTo>
                    <a:lnTo>
                      <a:pt x="205" y="31"/>
                    </a:lnTo>
                    <a:lnTo>
                      <a:pt x="205" y="45"/>
                    </a:lnTo>
                    <a:lnTo>
                      <a:pt x="203" y="47"/>
                    </a:lnTo>
                    <a:lnTo>
                      <a:pt x="203" y="52"/>
                    </a:lnTo>
                    <a:lnTo>
                      <a:pt x="205" y="57"/>
                    </a:lnTo>
                    <a:lnTo>
                      <a:pt x="205" y="59"/>
                    </a:lnTo>
                    <a:lnTo>
                      <a:pt x="210" y="64"/>
                    </a:lnTo>
                    <a:lnTo>
                      <a:pt x="210" y="194"/>
                    </a:lnTo>
                    <a:lnTo>
                      <a:pt x="196" y="194"/>
                    </a:lnTo>
                    <a:lnTo>
                      <a:pt x="196" y="201"/>
                    </a:lnTo>
                    <a:lnTo>
                      <a:pt x="193" y="201"/>
                    </a:lnTo>
                    <a:lnTo>
                      <a:pt x="89" y="146"/>
                    </a:lnTo>
                    <a:lnTo>
                      <a:pt x="73" y="153"/>
                    </a:lnTo>
                    <a:lnTo>
                      <a:pt x="70" y="149"/>
                    </a:lnTo>
                    <a:lnTo>
                      <a:pt x="66" y="146"/>
                    </a:lnTo>
                    <a:lnTo>
                      <a:pt x="63" y="146"/>
                    </a:lnTo>
                    <a:lnTo>
                      <a:pt x="35" y="144"/>
                    </a:lnTo>
                    <a:lnTo>
                      <a:pt x="33" y="144"/>
                    </a:lnTo>
                    <a:close/>
                  </a:path>
                </a:pathLst>
              </a:custGeom>
              <a:grpFill/>
              <a:ln w="9525">
                <a:noFill/>
                <a:round/>
                <a:headEnd/>
                <a:tailEnd/>
              </a:ln>
            </p:spPr>
            <p:txBody>
              <a:bodyPr/>
              <a:lstStyle/>
              <a:p>
                <a:pPr>
                  <a:defRPr/>
                </a:pPr>
                <a:endParaRPr lang="en-US" sz="1200" kern="0">
                  <a:solidFill>
                    <a:srgbClr val="0096D6"/>
                  </a:solidFill>
                </a:endParaRPr>
              </a:p>
            </p:txBody>
          </p:sp>
          <p:sp>
            <p:nvSpPr>
              <p:cNvPr id="2389" name="Freeform 1366"/>
              <p:cNvSpPr>
                <a:spLocks/>
              </p:cNvSpPr>
              <p:nvPr/>
            </p:nvSpPr>
            <p:spPr bwMode="auto">
              <a:xfrm>
                <a:off x="3001" y="2142"/>
                <a:ext cx="210" cy="201"/>
              </a:xfrm>
              <a:custGeom>
                <a:avLst/>
                <a:gdLst>
                  <a:gd name="T0" fmla="*/ 28 w 210"/>
                  <a:gd name="T1" fmla="*/ 132 h 201"/>
                  <a:gd name="T2" fmla="*/ 14 w 210"/>
                  <a:gd name="T3" fmla="*/ 130 h 201"/>
                  <a:gd name="T4" fmla="*/ 9 w 210"/>
                  <a:gd name="T5" fmla="*/ 118 h 201"/>
                  <a:gd name="T6" fmla="*/ 0 w 210"/>
                  <a:gd name="T7" fmla="*/ 106 h 201"/>
                  <a:gd name="T8" fmla="*/ 7 w 210"/>
                  <a:gd name="T9" fmla="*/ 101 h 201"/>
                  <a:gd name="T10" fmla="*/ 0 w 210"/>
                  <a:gd name="T11" fmla="*/ 49 h 201"/>
                  <a:gd name="T12" fmla="*/ 2 w 210"/>
                  <a:gd name="T13" fmla="*/ 45 h 201"/>
                  <a:gd name="T14" fmla="*/ 4 w 210"/>
                  <a:gd name="T15" fmla="*/ 45 h 201"/>
                  <a:gd name="T16" fmla="*/ 11 w 210"/>
                  <a:gd name="T17" fmla="*/ 38 h 201"/>
                  <a:gd name="T18" fmla="*/ 11 w 210"/>
                  <a:gd name="T19" fmla="*/ 28 h 201"/>
                  <a:gd name="T20" fmla="*/ 11 w 210"/>
                  <a:gd name="T21" fmla="*/ 23 h 201"/>
                  <a:gd name="T22" fmla="*/ 18 w 210"/>
                  <a:gd name="T23" fmla="*/ 19 h 201"/>
                  <a:gd name="T24" fmla="*/ 28 w 210"/>
                  <a:gd name="T25" fmla="*/ 9 h 201"/>
                  <a:gd name="T26" fmla="*/ 40 w 210"/>
                  <a:gd name="T27" fmla="*/ 5 h 201"/>
                  <a:gd name="T28" fmla="*/ 49 w 210"/>
                  <a:gd name="T29" fmla="*/ 5 h 201"/>
                  <a:gd name="T30" fmla="*/ 56 w 210"/>
                  <a:gd name="T31" fmla="*/ 7 h 201"/>
                  <a:gd name="T32" fmla="*/ 77 w 210"/>
                  <a:gd name="T33" fmla="*/ 14 h 201"/>
                  <a:gd name="T34" fmla="*/ 80 w 210"/>
                  <a:gd name="T35" fmla="*/ 21 h 201"/>
                  <a:gd name="T36" fmla="*/ 118 w 210"/>
                  <a:gd name="T37" fmla="*/ 38 h 201"/>
                  <a:gd name="T38" fmla="*/ 127 w 210"/>
                  <a:gd name="T39" fmla="*/ 45 h 201"/>
                  <a:gd name="T40" fmla="*/ 137 w 210"/>
                  <a:gd name="T41" fmla="*/ 42 h 201"/>
                  <a:gd name="T42" fmla="*/ 141 w 210"/>
                  <a:gd name="T43" fmla="*/ 31 h 201"/>
                  <a:gd name="T44" fmla="*/ 141 w 210"/>
                  <a:gd name="T45" fmla="*/ 26 h 201"/>
                  <a:gd name="T46" fmla="*/ 139 w 210"/>
                  <a:gd name="T47" fmla="*/ 21 h 201"/>
                  <a:gd name="T48" fmla="*/ 153 w 210"/>
                  <a:gd name="T49" fmla="*/ 7 h 201"/>
                  <a:gd name="T50" fmla="*/ 177 w 210"/>
                  <a:gd name="T51" fmla="*/ 7 h 201"/>
                  <a:gd name="T52" fmla="*/ 181 w 210"/>
                  <a:gd name="T53" fmla="*/ 9 h 201"/>
                  <a:gd name="T54" fmla="*/ 181 w 210"/>
                  <a:gd name="T55" fmla="*/ 12 h 201"/>
                  <a:gd name="T56" fmla="*/ 181 w 210"/>
                  <a:gd name="T57" fmla="*/ 14 h 201"/>
                  <a:gd name="T58" fmla="*/ 184 w 210"/>
                  <a:gd name="T59" fmla="*/ 16 h 201"/>
                  <a:gd name="T60" fmla="*/ 205 w 210"/>
                  <a:gd name="T61" fmla="*/ 19 h 201"/>
                  <a:gd name="T62" fmla="*/ 210 w 210"/>
                  <a:gd name="T63" fmla="*/ 23 h 201"/>
                  <a:gd name="T64" fmla="*/ 207 w 210"/>
                  <a:gd name="T65" fmla="*/ 23 h 201"/>
                  <a:gd name="T66" fmla="*/ 205 w 210"/>
                  <a:gd name="T67" fmla="*/ 28 h 201"/>
                  <a:gd name="T68" fmla="*/ 205 w 210"/>
                  <a:gd name="T69" fmla="*/ 31 h 201"/>
                  <a:gd name="T70" fmla="*/ 205 w 210"/>
                  <a:gd name="T71" fmla="*/ 45 h 201"/>
                  <a:gd name="T72" fmla="*/ 203 w 210"/>
                  <a:gd name="T73" fmla="*/ 47 h 201"/>
                  <a:gd name="T74" fmla="*/ 203 w 210"/>
                  <a:gd name="T75" fmla="*/ 52 h 201"/>
                  <a:gd name="T76" fmla="*/ 205 w 210"/>
                  <a:gd name="T77" fmla="*/ 59 h 201"/>
                  <a:gd name="T78" fmla="*/ 210 w 210"/>
                  <a:gd name="T79" fmla="*/ 194 h 201"/>
                  <a:gd name="T80" fmla="*/ 196 w 210"/>
                  <a:gd name="T81" fmla="*/ 201 h 201"/>
                  <a:gd name="T82" fmla="*/ 89 w 210"/>
                  <a:gd name="T83" fmla="*/ 146 h 201"/>
                  <a:gd name="T84" fmla="*/ 70 w 210"/>
                  <a:gd name="T85" fmla="*/ 149 h 201"/>
                  <a:gd name="T86" fmla="*/ 66 w 210"/>
                  <a:gd name="T87" fmla="*/ 146 h 201"/>
                  <a:gd name="T88" fmla="*/ 35 w 210"/>
                  <a:gd name="T89" fmla="*/ 144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0"/>
                  <a:gd name="T136" fmla="*/ 0 h 201"/>
                  <a:gd name="T137" fmla="*/ 210 w 210"/>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0" h="201">
                    <a:moveTo>
                      <a:pt x="33" y="144"/>
                    </a:moveTo>
                    <a:lnTo>
                      <a:pt x="28" y="132"/>
                    </a:lnTo>
                    <a:lnTo>
                      <a:pt x="21" y="130"/>
                    </a:lnTo>
                    <a:lnTo>
                      <a:pt x="14" y="130"/>
                    </a:lnTo>
                    <a:lnTo>
                      <a:pt x="9" y="125"/>
                    </a:lnTo>
                    <a:lnTo>
                      <a:pt x="9" y="118"/>
                    </a:lnTo>
                    <a:lnTo>
                      <a:pt x="2" y="108"/>
                    </a:lnTo>
                    <a:lnTo>
                      <a:pt x="0" y="106"/>
                    </a:lnTo>
                    <a:lnTo>
                      <a:pt x="2" y="104"/>
                    </a:lnTo>
                    <a:lnTo>
                      <a:pt x="7" y="101"/>
                    </a:lnTo>
                    <a:lnTo>
                      <a:pt x="4" y="59"/>
                    </a:lnTo>
                    <a:lnTo>
                      <a:pt x="0" y="49"/>
                    </a:lnTo>
                    <a:lnTo>
                      <a:pt x="0" y="47"/>
                    </a:lnTo>
                    <a:lnTo>
                      <a:pt x="2" y="45"/>
                    </a:lnTo>
                    <a:lnTo>
                      <a:pt x="4" y="45"/>
                    </a:lnTo>
                    <a:lnTo>
                      <a:pt x="11" y="40"/>
                    </a:lnTo>
                    <a:lnTo>
                      <a:pt x="11" y="38"/>
                    </a:lnTo>
                    <a:lnTo>
                      <a:pt x="11" y="35"/>
                    </a:lnTo>
                    <a:lnTo>
                      <a:pt x="11" y="28"/>
                    </a:lnTo>
                    <a:lnTo>
                      <a:pt x="11" y="26"/>
                    </a:lnTo>
                    <a:lnTo>
                      <a:pt x="11" y="23"/>
                    </a:lnTo>
                    <a:lnTo>
                      <a:pt x="16" y="21"/>
                    </a:lnTo>
                    <a:lnTo>
                      <a:pt x="18" y="19"/>
                    </a:lnTo>
                    <a:lnTo>
                      <a:pt x="26" y="12"/>
                    </a:lnTo>
                    <a:lnTo>
                      <a:pt x="28" y="9"/>
                    </a:lnTo>
                    <a:lnTo>
                      <a:pt x="28" y="0"/>
                    </a:lnTo>
                    <a:lnTo>
                      <a:pt x="40" y="5"/>
                    </a:lnTo>
                    <a:lnTo>
                      <a:pt x="44" y="5"/>
                    </a:lnTo>
                    <a:lnTo>
                      <a:pt x="49" y="5"/>
                    </a:lnTo>
                    <a:lnTo>
                      <a:pt x="54" y="5"/>
                    </a:lnTo>
                    <a:lnTo>
                      <a:pt x="56" y="7"/>
                    </a:lnTo>
                    <a:lnTo>
                      <a:pt x="59" y="7"/>
                    </a:lnTo>
                    <a:lnTo>
                      <a:pt x="77" y="14"/>
                    </a:lnTo>
                    <a:lnTo>
                      <a:pt x="80" y="21"/>
                    </a:lnTo>
                    <a:lnTo>
                      <a:pt x="85" y="28"/>
                    </a:lnTo>
                    <a:lnTo>
                      <a:pt x="118" y="38"/>
                    </a:lnTo>
                    <a:lnTo>
                      <a:pt x="122" y="42"/>
                    </a:lnTo>
                    <a:lnTo>
                      <a:pt x="127" y="45"/>
                    </a:lnTo>
                    <a:lnTo>
                      <a:pt x="129" y="45"/>
                    </a:lnTo>
                    <a:lnTo>
                      <a:pt x="137" y="42"/>
                    </a:lnTo>
                    <a:lnTo>
                      <a:pt x="141" y="33"/>
                    </a:lnTo>
                    <a:lnTo>
                      <a:pt x="141" y="31"/>
                    </a:lnTo>
                    <a:lnTo>
                      <a:pt x="141" y="28"/>
                    </a:lnTo>
                    <a:lnTo>
                      <a:pt x="141" y="26"/>
                    </a:lnTo>
                    <a:lnTo>
                      <a:pt x="139" y="23"/>
                    </a:lnTo>
                    <a:lnTo>
                      <a:pt x="139" y="21"/>
                    </a:lnTo>
                    <a:lnTo>
                      <a:pt x="141" y="16"/>
                    </a:lnTo>
                    <a:lnTo>
                      <a:pt x="153" y="7"/>
                    </a:lnTo>
                    <a:lnTo>
                      <a:pt x="167" y="5"/>
                    </a:lnTo>
                    <a:lnTo>
                      <a:pt x="177" y="7"/>
                    </a:lnTo>
                    <a:lnTo>
                      <a:pt x="179" y="7"/>
                    </a:lnTo>
                    <a:lnTo>
                      <a:pt x="181" y="9"/>
                    </a:lnTo>
                    <a:lnTo>
                      <a:pt x="181" y="12"/>
                    </a:lnTo>
                    <a:lnTo>
                      <a:pt x="181" y="14"/>
                    </a:lnTo>
                    <a:lnTo>
                      <a:pt x="184" y="14"/>
                    </a:lnTo>
                    <a:lnTo>
                      <a:pt x="184" y="16"/>
                    </a:lnTo>
                    <a:lnTo>
                      <a:pt x="186" y="16"/>
                    </a:lnTo>
                    <a:lnTo>
                      <a:pt x="205" y="19"/>
                    </a:lnTo>
                    <a:lnTo>
                      <a:pt x="207" y="21"/>
                    </a:lnTo>
                    <a:lnTo>
                      <a:pt x="210" y="23"/>
                    </a:lnTo>
                    <a:lnTo>
                      <a:pt x="207" y="23"/>
                    </a:lnTo>
                    <a:lnTo>
                      <a:pt x="207" y="26"/>
                    </a:lnTo>
                    <a:lnTo>
                      <a:pt x="205" y="28"/>
                    </a:lnTo>
                    <a:lnTo>
                      <a:pt x="205" y="31"/>
                    </a:lnTo>
                    <a:lnTo>
                      <a:pt x="205" y="45"/>
                    </a:lnTo>
                    <a:lnTo>
                      <a:pt x="203" y="47"/>
                    </a:lnTo>
                    <a:lnTo>
                      <a:pt x="203" y="52"/>
                    </a:lnTo>
                    <a:lnTo>
                      <a:pt x="205" y="57"/>
                    </a:lnTo>
                    <a:lnTo>
                      <a:pt x="205" y="59"/>
                    </a:lnTo>
                    <a:lnTo>
                      <a:pt x="210" y="64"/>
                    </a:lnTo>
                    <a:lnTo>
                      <a:pt x="210" y="194"/>
                    </a:lnTo>
                    <a:lnTo>
                      <a:pt x="196" y="194"/>
                    </a:lnTo>
                    <a:lnTo>
                      <a:pt x="196" y="201"/>
                    </a:lnTo>
                    <a:lnTo>
                      <a:pt x="193" y="201"/>
                    </a:lnTo>
                    <a:lnTo>
                      <a:pt x="89" y="146"/>
                    </a:lnTo>
                    <a:lnTo>
                      <a:pt x="73" y="153"/>
                    </a:lnTo>
                    <a:lnTo>
                      <a:pt x="70" y="149"/>
                    </a:lnTo>
                    <a:lnTo>
                      <a:pt x="66" y="146"/>
                    </a:lnTo>
                    <a:lnTo>
                      <a:pt x="63" y="146"/>
                    </a:lnTo>
                    <a:lnTo>
                      <a:pt x="35" y="144"/>
                    </a:lnTo>
                    <a:lnTo>
                      <a:pt x="33" y="144"/>
                    </a:lnTo>
                  </a:path>
                </a:pathLst>
              </a:custGeom>
              <a:grpFill/>
              <a:ln w="9525">
                <a:noFill/>
                <a:round/>
                <a:headEnd/>
                <a:tailEnd/>
              </a:ln>
            </p:spPr>
            <p:txBody>
              <a:bodyPr/>
              <a:lstStyle/>
              <a:p>
                <a:pPr>
                  <a:defRPr/>
                </a:pPr>
                <a:endParaRPr lang="en-US" sz="1200" kern="0">
                  <a:solidFill>
                    <a:srgbClr val="0096D6"/>
                  </a:solidFill>
                </a:endParaRPr>
              </a:p>
            </p:txBody>
          </p:sp>
          <p:sp>
            <p:nvSpPr>
              <p:cNvPr id="2390" name="Freeform 1367"/>
              <p:cNvSpPr>
                <a:spLocks/>
              </p:cNvSpPr>
              <p:nvPr/>
            </p:nvSpPr>
            <p:spPr bwMode="auto">
              <a:xfrm>
                <a:off x="2719" y="2265"/>
                <a:ext cx="215" cy="205"/>
              </a:xfrm>
              <a:custGeom>
                <a:avLst/>
                <a:gdLst>
                  <a:gd name="T0" fmla="*/ 175 w 215"/>
                  <a:gd name="T1" fmla="*/ 56 h 205"/>
                  <a:gd name="T2" fmla="*/ 182 w 215"/>
                  <a:gd name="T3" fmla="*/ 61 h 205"/>
                  <a:gd name="T4" fmla="*/ 187 w 215"/>
                  <a:gd name="T5" fmla="*/ 68 h 205"/>
                  <a:gd name="T6" fmla="*/ 192 w 215"/>
                  <a:gd name="T7" fmla="*/ 71 h 205"/>
                  <a:gd name="T8" fmla="*/ 199 w 215"/>
                  <a:gd name="T9" fmla="*/ 71 h 205"/>
                  <a:gd name="T10" fmla="*/ 204 w 215"/>
                  <a:gd name="T11" fmla="*/ 73 h 205"/>
                  <a:gd name="T12" fmla="*/ 204 w 215"/>
                  <a:gd name="T13" fmla="*/ 78 h 205"/>
                  <a:gd name="T14" fmla="*/ 201 w 215"/>
                  <a:gd name="T15" fmla="*/ 80 h 205"/>
                  <a:gd name="T16" fmla="*/ 206 w 215"/>
                  <a:gd name="T17" fmla="*/ 85 h 205"/>
                  <a:gd name="T18" fmla="*/ 215 w 215"/>
                  <a:gd name="T19" fmla="*/ 82 h 205"/>
                  <a:gd name="T20" fmla="*/ 211 w 215"/>
                  <a:gd name="T21" fmla="*/ 127 h 205"/>
                  <a:gd name="T22" fmla="*/ 206 w 215"/>
                  <a:gd name="T23" fmla="*/ 134 h 205"/>
                  <a:gd name="T24" fmla="*/ 199 w 215"/>
                  <a:gd name="T25" fmla="*/ 134 h 205"/>
                  <a:gd name="T26" fmla="*/ 135 w 215"/>
                  <a:gd name="T27" fmla="*/ 151 h 205"/>
                  <a:gd name="T28" fmla="*/ 109 w 215"/>
                  <a:gd name="T29" fmla="*/ 165 h 205"/>
                  <a:gd name="T30" fmla="*/ 93 w 215"/>
                  <a:gd name="T31" fmla="*/ 203 h 205"/>
                  <a:gd name="T32" fmla="*/ 85 w 215"/>
                  <a:gd name="T33" fmla="*/ 200 h 205"/>
                  <a:gd name="T34" fmla="*/ 81 w 215"/>
                  <a:gd name="T35" fmla="*/ 203 h 205"/>
                  <a:gd name="T36" fmla="*/ 78 w 215"/>
                  <a:gd name="T37" fmla="*/ 200 h 205"/>
                  <a:gd name="T38" fmla="*/ 78 w 215"/>
                  <a:gd name="T39" fmla="*/ 198 h 205"/>
                  <a:gd name="T40" fmla="*/ 74 w 215"/>
                  <a:gd name="T41" fmla="*/ 198 h 205"/>
                  <a:gd name="T42" fmla="*/ 71 w 215"/>
                  <a:gd name="T43" fmla="*/ 200 h 205"/>
                  <a:gd name="T44" fmla="*/ 67 w 215"/>
                  <a:gd name="T45" fmla="*/ 203 h 205"/>
                  <a:gd name="T46" fmla="*/ 64 w 215"/>
                  <a:gd name="T47" fmla="*/ 205 h 205"/>
                  <a:gd name="T48" fmla="*/ 62 w 215"/>
                  <a:gd name="T49" fmla="*/ 203 h 205"/>
                  <a:gd name="T50" fmla="*/ 60 w 215"/>
                  <a:gd name="T51" fmla="*/ 200 h 205"/>
                  <a:gd name="T52" fmla="*/ 57 w 215"/>
                  <a:gd name="T53" fmla="*/ 203 h 205"/>
                  <a:gd name="T54" fmla="*/ 55 w 215"/>
                  <a:gd name="T55" fmla="*/ 203 h 205"/>
                  <a:gd name="T56" fmla="*/ 52 w 215"/>
                  <a:gd name="T57" fmla="*/ 200 h 205"/>
                  <a:gd name="T58" fmla="*/ 48 w 215"/>
                  <a:gd name="T59" fmla="*/ 193 h 205"/>
                  <a:gd name="T60" fmla="*/ 45 w 215"/>
                  <a:gd name="T61" fmla="*/ 193 h 205"/>
                  <a:gd name="T62" fmla="*/ 48 w 215"/>
                  <a:gd name="T63" fmla="*/ 189 h 205"/>
                  <a:gd name="T64" fmla="*/ 48 w 215"/>
                  <a:gd name="T65" fmla="*/ 189 h 205"/>
                  <a:gd name="T66" fmla="*/ 43 w 215"/>
                  <a:gd name="T67" fmla="*/ 184 h 205"/>
                  <a:gd name="T68" fmla="*/ 43 w 215"/>
                  <a:gd name="T69" fmla="*/ 179 h 205"/>
                  <a:gd name="T70" fmla="*/ 41 w 215"/>
                  <a:gd name="T71" fmla="*/ 177 h 205"/>
                  <a:gd name="T72" fmla="*/ 41 w 215"/>
                  <a:gd name="T73" fmla="*/ 174 h 205"/>
                  <a:gd name="T74" fmla="*/ 36 w 215"/>
                  <a:gd name="T75" fmla="*/ 174 h 205"/>
                  <a:gd name="T76" fmla="*/ 34 w 215"/>
                  <a:gd name="T77" fmla="*/ 177 h 205"/>
                  <a:gd name="T78" fmla="*/ 26 w 215"/>
                  <a:gd name="T79" fmla="*/ 177 h 205"/>
                  <a:gd name="T80" fmla="*/ 22 w 215"/>
                  <a:gd name="T81" fmla="*/ 179 h 205"/>
                  <a:gd name="T82" fmla="*/ 17 w 215"/>
                  <a:gd name="T83" fmla="*/ 177 h 205"/>
                  <a:gd name="T84" fmla="*/ 10 w 215"/>
                  <a:gd name="T85" fmla="*/ 179 h 205"/>
                  <a:gd name="T86" fmla="*/ 10 w 215"/>
                  <a:gd name="T87" fmla="*/ 177 h 205"/>
                  <a:gd name="T88" fmla="*/ 10 w 215"/>
                  <a:gd name="T89" fmla="*/ 172 h 205"/>
                  <a:gd name="T90" fmla="*/ 10 w 215"/>
                  <a:gd name="T91" fmla="*/ 167 h 205"/>
                  <a:gd name="T92" fmla="*/ 10 w 215"/>
                  <a:gd name="T93" fmla="*/ 165 h 205"/>
                  <a:gd name="T94" fmla="*/ 8 w 215"/>
                  <a:gd name="T95" fmla="*/ 163 h 205"/>
                  <a:gd name="T96" fmla="*/ 5 w 215"/>
                  <a:gd name="T97" fmla="*/ 163 h 205"/>
                  <a:gd name="T98" fmla="*/ 3 w 215"/>
                  <a:gd name="T99" fmla="*/ 158 h 205"/>
                  <a:gd name="T100" fmla="*/ 3 w 215"/>
                  <a:gd name="T101" fmla="*/ 148 h 205"/>
                  <a:gd name="T102" fmla="*/ 0 w 215"/>
                  <a:gd name="T103" fmla="*/ 148 h 205"/>
                  <a:gd name="T104" fmla="*/ 0 w 215"/>
                  <a:gd name="T105" fmla="*/ 144 h 205"/>
                  <a:gd name="T106" fmla="*/ 10 w 215"/>
                  <a:gd name="T107" fmla="*/ 127 h 205"/>
                  <a:gd name="T108" fmla="*/ 17 w 215"/>
                  <a:gd name="T109" fmla="*/ 137 h 205"/>
                  <a:gd name="T110" fmla="*/ 90 w 215"/>
                  <a:gd name="T111" fmla="*/ 123 h 205"/>
                  <a:gd name="T112" fmla="*/ 111 w 215"/>
                  <a:gd name="T113" fmla="*/ 9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5"/>
                  <a:gd name="T172" fmla="*/ 0 h 205"/>
                  <a:gd name="T173" fmla="*/ 215 w 215"/>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5" h="205">
                    <a:moveTo>
                      <a:pt x="111" y="9"/>
                    </a:moveTo>
                    <a:lnTo>
                      <a:pt x="175" y="54"/>
                    </a:lnTo>
                    <a:lnTo>
                      <a:pt x="175" y="56"/>
                    </a:lnTo>
                    <a:lnTo>
                      <a:pt x="175" y="59"/>
                    </a:lnTo>
                    <a:lnTo>
                      <a:pt x="182" y="61"/>
                    </a:lnTo>
                    <a:lnTo>
                      <a:pt x="182" y="63"/>
                    </a:lnTo>
                    <a:lnTo>
                      <a:pt x="182" y="66"/>
                    </a:lnTo>
                    <a:lnTo>
                      <a:pt x="185" y="66"/>
                    </a:lnTo>
                    <a:lnTo>
                      <a:pt x="187" y="68"/>
                    </a:lnTo>
                    <a:lnTo>
                      <a:pt x="189" y="68"/>
                    </a:lnTo>
                    <a:lnTo>
                      <a:pt x="192" y="68"/>
                    </a:lnTo>
                    <a:lnTo>
                      <a:pt x="192" y="71"/>
                    </a:lnTo>
                    <a:lnTo>
                      <a:pt x="194" y="71"/>
                    </a:lnTo>
                    <a:lnTo>
                      <a:pt x="197" y="71"/>
                    </a:lnTo>
                    <a:lnTo>
                      <a:pt x="199" y="71"/>
                    </a:lnTo>
                    <a:lnTo>
                      <a:pt x="201" y="73"/>
                    </a:lnTo>
                    <a:lnTo>
                      <a:pt x="204" y="73"/>
                    </a:lnTo>
                    <a:lnTo>
                      <a:pt x="204" y="75"/>
                    </a:lnTo>
                    <a:lnTo>
                      <a:pt x="201" y="75"/>
                    </a:lnTo>
                    <a:lnTo>
                      <a:pt x="201" y="78"/>
                    </a:lnTo>
                    <a:lnTo>
                      <a:pt x="204" y="78"/>
                    </a:lnTo>
                    <a:lnTo>
                      <a:pt x="201" y="78"/>
                    </a:lnTo>
                    <a:lnTo>
                      <a:pt x="201" y="80"/>
                    </a:lnTo>
                    <a:lnTo>
                      <a:pt x="201" y="82"/>
                    </a:lnTo>
                    <a:lnTo>
                      <a:pt x="204" y="85"/>
                    </a:lnTo>
                    <a:lnTo>
                      <a:pt x="206" y="85"/>
                    </a:lnTo>
                    <a:lnTo>
                      <a:pt x="208" y="85"/>
                    </a:lnTo>
                    <a:lnTo>
                      <a:pt x="211" y="85"/>
                    </a:lnTo>
                    <a:lnTo>
                      <a:pt x="215" y="82"/>
                    </a:lnTo>
                    <a:lnTo>
                      <a:pt x="215" y="125"/>
                    </a:lnTo>
                    <a:lnTo>
                      <a:pt x="213" y="125"/>
                    </a:lnTo>
                    <a:lnTo>
                      <a:pt x="211" y="127"/>
                    </a:lnTo>
                    <a:lnTo>
                      <a:pt x="211" y="130"/>
                    </a:lnTo>
                    <a:lnTo>
                      <a:pt x="206" y="132"/>
                    </a:lnTo>
                    <a:lnTo>
                      <a:pt x="206" y="134"/>
                    </a:lnTo>
                    <a:lnTo>
                      <a:pt x="199" y="134"/>
                    </a:lnTo>
                    <a:lnTo>
                      <a:pt x="178" y="134"/>
                    </a:lnTo>
                    <a:lnTo>
                      <a:pt x="171" y="139"/>
                    </a:lnTo>
                    <a:lnTo>
                      <a:pt x="154" y="141"/>
                    </a:lnTo>
                    <a:lnTo>
                      <a:pt x="135" y="151"/>
                    </a:lnTo>
                    <a:lnTo>
                      <a:pt x="133" y="156"/>
                    </a:lnTo>
                    <a:lnTo>
                      <a:pt x="128" y="158"/>
                    </a:lnTo>
                    <a:lnTo>
                      <a:pt x="111" y="163"/>
                    </a:lnTo>
                    <a:lnTo>
                      <a:pt x="109" y="165"/>
                    </a:lnTo>
                    <a:lnTo>
                      <a:pt x="102" y="179"/>
                    </a:lnTo>
                    <a:lnTo>
                      <a:pt x="95" y="186"/>
                    </a:lnTo>
                    <a:lnTo>
                      <a:pt x="93" y="193"/>
                    </a:lnTo>
                    <a:lnTo>
                      <a:pt x="93" y="203"/>
                    </a:lnTo>
                    <a:lnTo>
                      <a:pt x="88" y="203"/>
                    </a:lnTo>
                    <a:lnTo>
                      <a:pt x="88" y="200"/>
                    </a:lnTo>
                    <a:lnTo>
                      <a:pt x="85" y="200"/>
                    </a:lnTo>
                    <a:lnTo>
                      <a:pt x="83" y="200"/>
                    </a:lnTo>
                    <a:lnTo>
                      <a:pt x="83" y="203"/>
                    </a:lnTo>
                    <a:lnTo>
                      <a:pt x="81" y="203"/>
                    </a:lnTo>
                    <a:lnTo>
                      <a:pt x="78" y="203"/>
                    </a:lnTo>
                    <a:lnTo>
                      <a:pt x="78" y="200"/>
                    </a:lnTo>
                    <a:lnTo>
                      <a:pt x="78" y="198"/>
                    </a:lnTo>
                    <a:lnTo>
                      <a:pt x="76" y="198"/>
                    </a:lnTo>
                    <a:lnTo>
                      <a:pt x="74" y="198"/>
                    </a:lnTo>
                    <a:lnTo>
                      <a:pt x="71" y="198"/>
                    </a:lnTo>
                    <a:lnTo>
                      <a:pt x="71" y="200"/>
                    </a:lnTo>
                    <a:lnTo>
                      <a:pt x="71" y="203"/>
                    </a:lnTo>
                    <a:lnTo>
                      <a:pt x="69" y="203"/>
                    </a:lnTo>
                    <a:lnTo>
                      <a:pt x="67" y="203"/>
                    </a:lnTo>
                    <a:lnTo>
                      <a:pt x="67" y="205"/>
                    </a:lnTo>
                    <a:lnTo>
                      <a:pt x="64" y="205"/>
                    </a:lnTo>
                    <a:lnTo>
                      <a:pt x="64" y="203"/>
                    </a:lnTo>
                    <a:lnTo>
                      <a:pt x="62" y="203"/>
                    </a:lnTo>
                    <a:lnTo>
                      <a:pt x="62" y="200"/>
                    </a:lnTo>
                    <a:lnTo>
                      <a:pt x="60" y="200"/>
                    </a:lnTo>
                    <a:lnTo>
                      <a:pt x="57" y="200"/>
                    </a:lnTo>
                    <a:lnTo>
                      <a:pt x="57" y="203"/>
                    </a:lnTo>
                    <a:lnTo>
                      <a:pt x="57" y="205"/>
                    </a:lnTo>
                    <a:lnTo>
                      <a:pt x="55" y="205"/>
                    </a:lnTo>
                    <a:lnTo>
                      <a:pt x="55" y="203"/>
                    </a:lnTo>
                    <a:lnTo>
                      <a:pt x="52" y="203"/>
                    </a:lnTo>
                    <a:lnTo>
                      <a:pt x="52" y="200"/>
                    </a:lnTo>
                    <a:lnTo>
                      <a:pt x="50" y="200"/>
                    </a:lnTo>
                    <a:lnTo>
                      <a:pt x="50" y="193"/>
                    </a:lnTo>
                    <a:lnTo>
                      <a:pt x="48" y="193"/>
                    </a:lnTo>
                    <a:lnTo>
                      <a:pt x="45" y="196"/>
                    </a:lnTo>
                    <a:lnTo>
                      <a:pt x="45" y="193"/>
                    </a:lnTo>
                    <a:lnTo>
                      <a:pt x="48" y="191"/>
                    </a:lnTo>
                    <a:lnTo>
                      <a:pt x="48" y="189"/>
                    </a:lnTo>
                    <a:lnTo>
                      <a:pt x="50" y="189"/>
                    </a:lnTo>
                    <a:lnTo>
                      <a:pt x="48" y="189"/>
                    </a:lnTo>
                    <a:lnTo>
                      <a:pt x="48" y="186"/>
                    </a:lnTo>
                    <a:lnTo>
                      <a:pt x="45" y="186"/>
                    </a:lnTo>
                    <a:lnTo>
                      <a:pt x="45" y="184"/>
                    </a:lnTo>
                    <a:lnTo>
                      <a:pt x="43" y="184"/>
                    </a:lnTo>
                    <a:lnTo>
                      <a:pt x="43" y="182"/>
                    </a:lnTo>
                    <a:lnTo>
                      <a:pt x="43" y="179"/>
                    </a:lnTo>
                    <a:lnTo>
                      <a:pt x="43" y="177"/>
                    </a:lnTo>
                    <a:lnTo>
                      <a:pt x="41" y="177"/>
                    </a:lnTo>
                    <a:lnTo>
                      <a:pt x="41" y="174"/>
                    </a:lnTo>
                    <a:lnTo>
                      <a:pt x="38" y="174"/>
                    </a:lnTo>
                    <a:lnTo>
                      <a:pt x="36" y="174"/>
                    </a:lnTo>
                    <a:lnTo>
                      <a:pt x="36" y="177"/>
                    </a:lnTo>
                    <a:lnTo>
                      <a:pt x="34" y="177"/>
                    </a:lnTo>
                    <a:lnTo>
                      <a:pt x="34" y="179"/>
                    </a:lnTo>
                    <a:lnTo>
                      <a:pt x="31" y="179"/>
                    </a:lnTo>
                    <a:lnTo>
                      <a:pt x="29" y="179"/>
                    </a:lnTo>
                    <a:lnTo>
                      <a:pt x="26" y="177"/>
                    </a:lnTo>
                    <a:lnTo>
                      <a:pt x="24" y="177"/>
                    </a:lnTo>
                    <a:lnTo>
                      <a:pt x="22" y="179"/>
                    </a:lnTo>
                    <a:lnTo>
                      <a:pt x="19" y="182"/>
                    </a:lnTo>
                    <a:lnTo>
                      <a:pt x="17" y="177"/>
                    </a:lnTo>
                    <a:lnTo>
                      <a:pt x="15" y="177"/>
                    </a:lnTo>
                    <a:lnTo>
                      <a:pt x="12" y="179"/>
                    </a:lnTo>
                    <a:lnTo>
                      <a:pt x="10" y="179"/>
                    </a:lnTo>
                    <a:lnTo>
                      <a:pt x="10" y="177"/>
                    </a:lnTo>
                    <a:lnTo>
                      <a:pt x="10" y="174"/>
                    </a:lnTo>
                    <a:lnTo>
                      <a:pt x="12" y="174"/>
                    </a:lnTo>
                    <a:lnTo>
                      <a:pt x="10" y="172"/>
                    </a:lnTo>
                    <a:lnTo>
                      <a:pt x="10" y="170"/>
                    </a:lnTo>
                    <a:lnTo>
                      <a:pt x="10" y="167"/>
                    </a:lnTo>
                    <a:lnTo>
                      <a:pt x="10" y="165"/>
                    </a:lnTo>
                    <a:lnTo>
                      <a:pt x="8" y="165"/>
                    </a:lnTo>
                    <a:lnTo>
                      <a:pt x="8" y="163"/>
                    </a:lnTo>
                    <a:lnTo>
                      <a:pt x="8" y="160"/>
                    </a:lnTo>
                    <a:lnTo>
                      <a:pt x="5" y="160"/>
                    </a:lnTo>
                    <a:lnTo>
                      <a:pt x="5" y="163"/>
                    </a:lnTo>
                    <a:lnTo>
                      <a:pt x="3" y="160"/>
                    </a:lnTo>
                    <a:lnTo>
                      <a:pt x="3" y="158"/>
                    </a:lnTo>
                    <a:lnTo>
                      <a:pt x="3" y="156"/>
                    </a:lnTo>
                    <a:lnTo>
                      <a:pt x="3" y="153"/>
                    </a:lnTo>
                    <a:lnTo>
                      <a:pt x="3" y="148"/>
                    </a:lnTo>
                    <a:lnTo>
                      <a:pt x="0" y="148"/>
                    </a:lnTo>
                    <a:lnTo>
                      <a:pt x="0" y="146"/>
                    </a:lnTo>
                    <a:lnTo>
                      <a:pt x="0" y="144"/>
                    </a:lnTo>
                    <a:lnTo>
                      <a:pt x="5" y="137"/>
                    </a:lnTo>
                    <a:lnTo>
                      <a:pt x="10" y="127"/>
                    </a:lnTo>
                    <a:lnTo>
                      <a:pt x="12" y="127"/>
                    </a:lnTo>
                    <a:lnTo>
                      <a:pt x="12" y="130"/>
                    </a:lnTo>
                    <a:lnTo>
                      <a:pt x="17" y="137"/>
                    </a:lnTo>
                    <a:lnTo>
                      <a:pt x="19" y="137"/>
                    </a:lnTo>
                    <a:lnTo>
                      <a:pt x="26" y="132"/>
                    </a:lnTo>
                    <a:lnTo>
                      <a:pt x="88" y="134"/>
                    </a:lnTo>
                    <a:lnTo>
                      <a:pt x="90" y="123"/>
                    </a:lnTo>
                    <a:lnTo>
                      <a:pt x="85" y="120"/>
                    </a:lnTo>
                    <a:lnTo>
                      <a:pt x="71" y="0"/>
                    </a:lnTo>
                    <a:lnTo>
                      <a:pt x="95" y="0"/>
                    </a:lnTo>
                    <a:lnTo>
                      <a:pt x="111" y="9"/>
                    </a:lnTo>
                    <a:close/>
                  </a:path>
                </a:pathLst>
              </a:custGeom>
              <a:grpFill/>
              <a:ln w="9525">
                <a:noFill/>
                <a:round/>
                <a:headEnd/>
                <a:tailEnd/>
              </a:ln>
            </p:spPr>
            <p:txBody>
              <a:bodyPr/>
              <a:lstStyle/>
              <a:p>
                <a:pPr>
                  <a:defRPr/>
                </a:pPr>
                <a:endParaRPr lang="en-US" sz="1200" kern="0">
                  <a:solidFill>
                    <a:srgbClr val="0096D6"/>
                  </a:solidFill>
                </a:endParaRPr>
              </a:p>
            </p:txBody>
          </p:sp>
          <p:sp>
            <p:nvSpPr>
              <p:cNvPr id="2391" name="Freeform 1368"/>
              <p:cNvSpPr>
                <a:spLocks/>
              </p:cNvSpPr>
              <p:nvPr/>
            </p:nvSpPr>
            <p:spPr bwMode="auto">
              <a:xfrm>
                <a:off x="2719" y="2265"/>
                <a:ext cx="215" cy="205"/>
              </a:xfrm>
              <a:custGeom>
                <a:avLst/>
                <a:gdLst>
                  <a:gd name="T0" fmla="*/ 175 w 215"/>
                  <a:gd name="T1" fmla="*/ 56 h 205"/>
                  <a:gd name="T2" fmla="*/ 182 w 215"/>
                  <a:gd name="T3" fmla="*/ 61 h 205"/>
                  <a:gd name="T4" fmla="*/ 187 w 215"/>
                  <a:gd name="T5" fmla="*/ 68 h 205"/>
                  <a:gd name="T6" fmla="*/ 192 w 215"/>
                  <a:gd name="T7" fmla="*/ 71 h 205"/>
                  <a:gd name="T8" fmla="*/ 199 w 215"/>
                  <a:gd name="T9" fmla="*/ 71 h 205"/>
                  <a:gd name="T10" fmla="*/ 204 w 215"/>
                  <a:gd name="T11" fmla="*/ 73 h 205"/>
                  <a:gd name="T12" fmla="*/ 204 w 215"/>
                  <a:gd name="T13" fmla="*/ 78 h 205"/>
                  <a:gd name="T14" fmla="*/ 201 w 215"/>
                  <a:gd name="T15" fmla="*/ 80 h 205"/>
                  <a:gd name="T16" fmla="*/ 206 w 215"/>
                  <a:gd name="T17" fmla="*/ 85 h 205"/>
                  <a:gd name="T18" fmla="*/ 215 w 215"/>
                  <a:gd name="T19" fmla="*/ 82 h 205"/>
                  <a:gd name="T20" fmla="*/ 211 w 215"/>
                  <a:gd name="T21" fmla="*/ 127 h 205"/>
                  <a:gd name="T22" fmla="*/ 206 w 215"/>
                  <a:gd name="T23" fmla="*/ 134 h 205"/>
                  <a:gd name="T24" fmla="*/ 199 w 215"/>
                  <a:gd name="T25" fmla="*/ 134 h 205"/>
                  <a:gd name="T26" fmla="*/ 135 w 215"/>
                  <a:gd name="T27" fmla="*/ 151 h 205"/>
                  <a:gd name="T28" fmla="*/ 109 w 215"/>
                  <a:gd name="T29" fmla="*/ 165 h 205"/>
                  <a:gd name="T30" fmla="*/ 93 w 215"/>
                  <a:gd name="T31" fmla="*/ 203 h 205"/>
                  <a:gd name="T32" fmla="*/ 85 w 215"/>
                  <a:gd name="T33" fmla="*/ 200 h 205"/>
                  <a:gd name="T34" fmla="*/ 81 w 215"/>
                  <a:gd name="T35" fmla="*/ 203 h 205"/>
                  <a:gd name="T36" fmla="*/ 78 w 215"/>
                  <a:gd name="T37" fmla="*/ 200 h 205"/>
                  <a:gd name="T38" fmla="*/ 78 w 215"/>
                  <a:gd name="T39" fmla="*/ 198 h 205"/>
                  <a:gd name="T40" fmla="*/ 74 w 215"/>
                  <a:gd name="T41" fmla="*/ 198 h 205"/>
                  <a:gd name="T42" fmla="*/ 71 w 215"/>
                  <a:gd name="T43" fmla="*/ 200 h 205"/>
                  <a:gd name="T44" fmla="*/ 67 w 215"/>
                  <a:gd name="T45" fmla="*/ 203 h 205"/>
                  <a:gd name="T46" fmla="*/ 64 w 215"/>
                  <a:gd name="T47" fmla="*/ 205 h 205"/>
                  <a:gd name="T48" fmla="*/ 62 w 215"/>
                  <a:gd name="T49" fmla="*/ 203 h 205"/>
                  <a:gd name="T50" fmla="*/ 60 w 215"/>
                  <a:gd name="T51" fmla="*/ 200 h 205"/>
                  <a:gd name="T52" fmla="*/ 57 w 215"/>
                  <a:gd name="T53" fmla="*/ 203 h 205"/>
                  <a:gd name="T54" fmla="*/ 55 w 215"/>
                  <a:gd name="T55" fmla="*/ 203 h 205"/>
                  <a:gd name="T56" fmla="*/ 52 w 215"/>
                  <a:gd name="T57" fmla="*/ 200 h 205"/>
                  <a:gd name="T58" fmla="*/ 48 w 215"/>
                  <a:gd name="T59" fmla="*/ 193 h 205"/>
                  <a:gd name="T60" fmla="*/ 45 w 215"/>
                  <a:gd name="T61" fmla="*/ 193 h 205"/>
                  <a:gd name="T62" fmla="*/ 48 w 215"/>
                  <a:gd name="T63" fmla="*/ 189 h 205"/>
                  <a:gd name="T64" fmla="*/ 48 w 215"/>
                  <a:gd name="T65" fmla="*/ 189 h 205"/>
                  <a:gd name="T66" fmla="*/ 43 w 215"/>
                  <a:gd name="T67" fmla="*/ 184 h 205"/>
                  <a:gd name="T68" fmla="*/ 43 w 215"/>
                  <a:gd name="T69" fmla="*/ 179 h 205"/>
                  <a:gd name="T70" fmla="*/ 41 w 215"/>
                  <a:gd name="T71" fmla="*/ 177 h 205"/>
                  <a:gd name="T72" fmla="*/ 41 w 215"/>
                  <a:gd name="T73" fmla="*/ 174 h 205"/>
                  <a:gd name="T74" fmla="*/ 36 w 215"/>
                  <a:gd name="T75" fmla="*/ 174 h 205"/>
                  <a:gd name="T76" fmla="*/ 34 w 215"/>
                  <a:gd name="T77" fmla="*/ 177 h 205"/>
                  <a:gd name="T78" fmla="*/ 26 w 215"/>
                  <a:gd name="T79" fmla="*/ 177 h 205"/>
                  <a:gd name="T80" fmla="*/ 22 w 215"/>
                  <a:gd name="T81" fmla="*/ 179 h 205"/>
                  <a:gd name="T82" fmla="*/ 17 w 215"/>
                  <a:gd name="T83" fmla="*/ 177 h 205"/>
                  <a:gd name="T84" fmla="*/ 10 w 215"/>
                  <a:gd name="T85" fmla="*/ 179 h 205"/>
                  <a:gd name="T86" fmla="*/ 10 w 215"/>
                  <a:gd name="T87" fmla="*/ 177 h 205"/>
                  <a:gd name="T88" fmla="*/ 10 w 215"/>
                  <a:gd name="T89" fmla="*/ 172 h 205"/>
                  <a:gd name="T90" fmla="*/ 10 w 215"/>
                  <a:gd name="T91" fmla="*/ 167 h 205"/>
                  <a:gd name="T92" fmla="*/ 10 w 215"/>
                  <a:gd name="T93" fmla="*/ 165 h 205"/>
                  <a:gd name="T94" fmla="*/ 8 w 215"/>
                  <a:gd name="T95" fmla="*/ 163 h 205"/>
                  <a:gd name="T96" fmla="*/ 5 w 215"/>
                  <a:gd name="T97" fmla="*/ 163 h 205"/>
                  <a:gd name="T98" fmla="*/ 3 w 215"/>
                  <a:gd name="T99" fmla="*/ 158 h 205"/>
                  <a:gd name="T100" fmla="*/ 3 w 215"/>
                  <a:gd name="T101" fmla="*/ 148 h 205"/>
                  <a:gd name="T102" fmla="*/ 0 w 215"/>
                  <a:gd name="T103" fmla="*/ 148 h 205"/>
                  <a:gd name="T104" fmla="*/ 0 w 215"/>
                  <a:gd name="T105" fmla="*/ 144 h 205"/>
                  <a:gd name="T106" fmla="*/ 10 w 215"/>
                  <a:gd name="T107" fmla="*/ 127 h 205"/>
                  <a:gd name="T108" fmla="*/ 17 w 215"/>
                  <a:gd name="T109" fmla="*/ 137 h 205"/>
                  <a:gd name="T110" fmla="*/ 90 w 215"/>
                  <a:gd name="T111" fmla="*/ 123 h 205"/>
                  <a:gd name="T112" fmla="*/ 111 w 215"/>
                  <a:gd name="T113" fmla="*/ 9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5"/>
                  <a:gd name="T172" fmla="*/ 0 h 205"/>
                  <a:gd name="T173" fmla="*/ 215 w 215"/>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5" h="205">
                    <a:moveTo>
                      <a:pt x="111" y="9"/>
                    </a:moveTo>
                    <a:lnTo>
                      <a:pt x="175" y="54"/>
                    </a:lnTo>
                    <a:lnTo>
                      <a:pt x="175" y="56"/>
                    </a:lnTo>
                    <a:lnTo>
                      <a:pt x="175" y="59"/>
                    </a:lnTo>
                    <a:lnTo>
                      <a:pt x="182" y="61"/>
                    </a:lnTo>
                    <a:lnTo>
                      <a:pt x="182" y="63"/>
                    </a:lnTo>
                    <a:lnTo>
                      <a:pt x="182" y="66"/>
                    </a:lnTo>
                    <a:lnTo>
                      <a:pt x="185" y="66"/>
                    </a:lnTo>
                    <a:lnTo>
                      <a:pt x="187" y="68"/>
                    </a:lnTo>
                    <a:lnTo>
                      <a:pt x="189" y="68"/>
                    </a:lnTo>
                    <a:lnTo>
                      <a:pt x="192" y="68"/>
                    </a:lnTo>
                    <a:lnTo>
                      <a:pt x="192" y="71"/>
                    </a:lnTo>
                    <a:lnTo>
                      <a:pt x="194" y="71"/>
                    </a:lnTo>
                    <a:lnTo>
                      <a:pt x="197" y="71"/>
                    </a:lnTo>
                    <a:lnTo>
                      <a:pt x="199" y="71"/>
                    </a:lnTo>
                    <a:lnTo>
                      <a:pt x="201" y="73"/>
                    </a:lnTo>
                    <a:lnTo>
                      <a:pt x="204" y="73"/>
                    </a:lnTo>
                    <a:lnTo>
                      <a:pt x="204" y="75"/>
                    </a:lnTo>
                    <a:lnTo>
                      <a:pt x="201" y="75"/>
                    </a:lnTo>
                    <a:lnTo>
                      <a:pt x="201" y="78"/>
                    </a:lnTo>
                    <a:lnTo>
                      <a:pt x="204" y="78"/>
                    </a:lnTo>
                    <a:lnTo>
                      <a:pt x="201" y="78"/>
                    </a:lnTo>
                    <a:lnTo>
                      <a:pt x="201" y="80"/>
                    </a:lnTo>
                    <a:lnTo>
                      <a:pt x="201" y="82"/>
                    </a:lnTo>
                    <a:lnTo>
                      <a:pt x="204" y="85"/>
                    </a:lnTo>
                    <a:lnTo>
                      <a:pt x="206" y="85"/>
                    </a:lnTo>
                    <a:lnTo>
                      <a:pt x="208" y="85"/>
                    </a:lnTo>
                    <a:lnTo>
                      <a:pt x="211" y="85"/>
                    </a:lnTo>
                    <a:lnTo>
                      <a:pt x="215" y="82"/>
                    </a:lnTo>
                    <a:lnTo>
                      <a:pt x="215" y="125"/>
                    </a:lnTo>
                    <a:lnTo>
                      <a:pt x="213" y="125"/>
                    </a:lnTo>
                    <a:lnTo>
                      <a:pt x="211" y="127"/>
                    </a:lnTo>
                    <a:lnTo>
                      <a:pt x="211" y="130"/>
                    </a:lnTo>
                    <a:lnTo>
                      <a:pt x="206" y="132"/>
                    </a:lnTo>
                    <a:lnTo>
                      <a:pt x="206" y="134"/>
                    </a:lnTo>
                    <a:lnTo>
                      <a:pt x="199" y="134"/>
                    </a:lnTo>
                    <a:lnTo>
                      <a:pt x="178" y="134"/>
                    </a:lnTo>
                    <a:lnTo>
                      <a:pt x="171" y="139"/>
                    </a:lnTo>
                    <a:lnTo>
                      <a:pt x="154" y="141"/>
                    </a:lnTo>
                    <a:lnTo>
                      <a:pt x="135" y="151"/>
                    </a:lnTo>
                    <a:lnTo>
                      <a:pt x="133" y="156"/>
                    </a:lnTo>
                    <a:lnTo>
                      <a:pt x="128" y="158"/>
                    </a:lnTo>
                    <a:lnTo>
                      <a:pt x="111" y="163"/>
                    </a:lnTo>
                    <a:lnTo>
                      <a:pt x="109" y="165"/>
                    </a:lnTo>
                    <a:lnTo>
                      <a:pt x="102" y="179"/>
                    </a:lnTo>
                    <a:lnTo>
                      <a:pt x="95" y="186"/>
                    </a:lnTo>
                    <a:lnTo>
                      <a:pt x="93" y="193"/>
                    </a:lnTo>
                    <a:lnTo>
                      <a:pt x="93" y="203"/>
                    </a:lnTo>
                    <a:lnTo>
                      <a:pt x="88" y="203"/>
                    </a:lnTo>
                    <a:lnTo>
                      <a:pt x="88" y="200"/>
                    </a:lnTo>
                    <a:lnTo>
                      <a:pt x="85" y="200"/>
                    </a:lnTo>
                    <a:lnTo>
                      <a:pt x="83" y="200"/>
                    </a:lnTo>
                    <a:lnTo>
                      <a:pt x="83" y="203"/>
                    </a:lnTo>
                    <a:lnTo>
                      <a:pt x="81" y="203"/>
                    </a:lnTo>
                    <a:lnTo>
                      <a:pt x="78" y="203"/>
                    </a:lnTo>
                    <a:lnTo>
                      <a:pt x="78" y="200"/>
                    </a:lnTo>
                    <a:lnTo>
                      <a:pt x="78" y="198"/>
                    </a:lnTo>
                    <a:lnTo>
                      <a:pt x="76" y="198"/>
                    </a:lnTo>
                    <a:lnTo>
                      <a:pt x="74" y="198"/>
                    </a:lnTo>
                    <a:lnTo>
                      <a:pt x="71" y="198"/>
                    </a:lnTo>
                    <a:lnTo>
                      <a:pt x="71" y="200"/>
                    </a:lnTo>
                    <a:lnTo>
                      <a:pt x="71" y="203"/>
                    </a:lnTo>
                    <a:lnTo>
                      <a:pt x="69" y="203"/>
                    </a:lnTo>
                    <a:lnTo>
                      <a:pt x="67" y="203"/>
                    </a:lnTo>
                    <a:lnTo>
                      <a:pt x="67" y="205"/>
                    </a:lnTo>
                    <a:lnTo>
                      <a:pt x="64" y="205"/>
                    </a:lnTo>
                    <a:lnTo>
                      <a:pt x="64" y="203"/>
                    </a:lnTo>
                    <a:lnTo>
                      <a:pt x="62" y="203"/>
                    </a:lnTo>
                    <a:lnTo>
                      <a:pt x="62" y="200"/>
                    </a:lnTo>
                    <a:lnTo>
                      <a:pt x="60" y="200"/>
                    </a:lnTo>
                    <a:lnTo>
                      <a:pt x="57" y="200"/>
                    </a:lnTo>
                    <a:lnTo>
                      <a:pt x="57" y="203"/>
                    </a:lnTo>
                    <a:lnTo>
                      <a:pt x="57" y="205"/>
                    </a:lnTo>
                    <a:lnTo>
                      <a:pt x="55" y="205"/>
                    </a:lnTo>
                    <a:lnTo>
                      <a:pt x="55" y="203"/>
                    </a:lnTo>
                    <a:lnTo>
                      <a:pt x="52" y="203"/>
                    </a:lnTo>
                    <a:lnTo>
                      <a:pt x="52" y="200"/>
                    </a:lnTo>
                    <a:lnTo>
                      <a:pt x="50" y="200"/>
                    </a:lnTo>
                    <a:lnTo>
                      <a:pt x="50" y="193"/>
                    </a:lnTo>
                    <a:lnTo>
                      <a:pt x="48" y="193"/>
                    </a:lnTo>
                    <a:lnTo>
                      <a:pt x="45" y="196"/>
                    </a:lnTo>
                    <a:lnTo>
                      <a:pt x="45" y="193"/>
                    </a:lnTo>
                    <a:lnTo>
                      <a:pt x="48" y="191"/>
                    </a:lnTo>
                    <a:lnTo>
                      <a:pt x="48" y="189"/>
                    </a:lnTo>
                    <a:lnTo>
                      <a:pt x="50" y="189"/>
                    </a:lnTo>
                    <a:lnTo>
                      <a:pt x="48" y="189"/>
                    </a:lnTo>
                    <a:lnTo>
                      <a:pt x="48" y="186"/>
                    </a:lnTo>
                    <a:lnTo>
                      <a:pt x="45" y="186"/>
                    </a:lnTo>
                    <a:lnTo>
                      <a:pt x="45" y="184"/>
                    </a:lnTo>
                    <a:lnTo>
                      <a:pt x="43" y="184"/>
                    </a:lnTo>
                    <a:lnTo>
                      <a:pt x="43" y="182"/>
                    </a:lnTo>
                    <a:lnTo>
                      <a:pt x="43" y="179"/>
                    </a:lnTo>
                    <a:lnTo>
                      <a:pt x="43" y="177"/>
                    </a:lnTo>
                    <a:lnTo>
                      <a:pt x="41" y="177"/>
                    </a:lnTo>
                    <a:lnTo>
                      <a:pt x="41" y="174"/>
                    </a:lnTo>
                    <a:lnTo>
                      <a:pt x="38" y="174"/>
                    </a:lnTo>
                    <a:lnTo>
                      <a:pt x="36" y="174"/>
                    </a:lnTo>
                    <a:lnTo>
                      <a:pt x="36" y="177"/>
                    </a:lnTo>
                    <a:lnTo>
                      <a:pt x="34" y="177"/>
                    </a:lnTo>
                    <a:lnTo>
                      <a:pt x="34" y="179"/>
                    </a:lnTo>
                    <a:lnTo>
                      <a:pt x="31" y="179"/>
                    </a:lnTo>
                    <a:lnTo>
                      <a:pt x="29" y="179"/>
                    </a:lnTo>
                    <a:lnTo>
                      <a:pt x="26" y="177"/>
                    </a:lnTo>
                    <a:lnTo>
                      <a:pt x="24" y="177"/>
                    </a:lnTo>
                    <a:lnTo>
                      <a:pt x="22" y="179"/>
                    </a:lnTo>
                    <a:lnTo>
                      <a:pt x="19" y="182"/>
                    </a:lnTo>
                    <a:lnTo>
                      <a:pt x="17" y="177"/>
                    </a:lnTo>
                    <a:lnTo>
                      <a:pt x="15" y="177"/>
                    </a:lnTo>
                    <a:lnTo>
                      <a:pt x="12" y="179"/>
                    </a:lnTo>
                    <a:lnTo>
                      <a:pt x="10" y="179"/>
                    </a:lnTo>
                    <a:lnTo>
                      <a:pt x="10" y="177"/>
                    </a:lnTo>
                    <a:lnTo>
                      <a:pt x="10" y="174"/>
                    </a:lnTo>
                    <a:lnTo>
                      <a:pt x="12" y="174"/>
                    </a:lnTo>
                    <a:lnTo>
                      <a:pt x="10" y="172"/>
                    </a:lnTo>
                    <a:lnTo>
                      <a:pt x="10" y="170"/>
                    </a:lnTo>
                    <a:lnTo>
                      <a:pt x="10" y="167"/>
                    </a:lnTo>
                    <a:lnTo>
                      <a:pt x="10" y="165"/>
                    </a:lnTo>
                    <a:lnTo>
                      <a:pt x="8" y="165"/>
                    </a:lnTo>
                    <a:lnTo>
                      <a:pt x="8" y="163"/>
                    </a:lnTo>
                    <a:lnTo>
                      <a:pt x="8" y="160"/>
                    </a:lnTo>
                    <a:lnTo>
                      <a:pt x="5" y="160"/>
                    </a:lnTo>
                    <a:lnTo>
                      <a:pt x="5" y="163"/>
                    </a:lnTo>
                    <a:lnTo>
                      <a:pt x="3" y="160"/>
                    </a:lnTo>
                    <a:lnTo>
                      <a:pt x="3" y="158"/>
                    </a:lnTo>
                    <a:lnTo>
                      <a:pt x="3" y="156"/>
                    </a:lnTo>
                    <a:lnTo>
                      <a:pt x="3" y="153"/>
                    </a:lnTo>
                    <a:lnTo>
                      <a:pt x="3" y="148"/>
                    </a:lnTo>
                    <a:lnTo>
                      <a:pt x="0" y="148"/>
                    </a:lnTo>
                    <a:lnTo>
                      <a:pt x="0" y="146"/>
                    </a:lnTo>
                    <a:lnTo>
                      <a:pt x="0" y="144"/>
                    </a:lnTo>
                    <a:lnTo>
                      <a:pt x="5" y="137"/>
                    </a:lnTo>
                    <a:lnTo>
                      <a:pt x="10" y="127"/>
                    </a:lnTo>
                    <a:lnTo>
                      <a:pt x="12" y="127"/>
                    </a:lnTo>
                    <a:lnTo>
                      <a:pt x="12" y="130"/>
                    </a:lnTo>
                    <a:lnTo>
                      <a:pt x="17" y="137"/>
                    </a:lnTo>
                    <a:lnTo>
                      <a:pt x="19" y="137"/>
                    </a:lnTo>
                    <a:lnTo>
                      <a:pt x="26" y="132"/>
                    </a:lnTo>
                    <a:lnTo>
                      <a:pt x="88" y="134"/>
                    </a:lnTo>
                    <a:lnTo>
                      <a:pt x="90" y="123"/>
                    </a:lnTo>
                    <a:lnTo>
                      <a:pt x="85" y="120"/>
                    </a:lnTo>
                    <a:lnTo>
                      <a:pt x="71" y="0"/>
                    </a:lnTo>
                    <a:lnTo>
                      <a:pt x="95" y="0"/>
                    </a:lnTo>
                    <a:lnTo>
                      <a:pt x="111" y="9"/>
                    </a:lnTo>
                  </a:path>
                </a:pathLst>
              </a:custGeom>
              <a:grpFill/>
              <a:ln w="9525">
                <a:noFill/>
                <a:round/>
                <a:headEnd/>
                <a:tailEnd/>
              </a:ln>
            </p:spPr>
            <p:txBody>
              <a:bodyPr/>
              <a:lstStyle/>
              <a:p>
                <a:pPr>
                  <a:defRPr/>
                </a:pPr>
                <a:endParaRPr lang="en-US" sz="1200" kern="0">
                  <a:solidFill>
                    <a:srgbClr val="0096D6"/>
                  </a:solidFill>
                </a:endParaRPr>
              </a:p>
            </p:txBody>
          </p:sp>
          <p:sp>
            <p:nvSpPr>
              <p:cNvPr id="2392" name="Freeform 1369"/>
              <p:cNvSpPr>
                <a:spLocks/>
              </p:cNvSpPr>
              <p:nvPr/>
            </p:nvSpPr>
            <p:spPr bwMode="auto">
              <a:xfrm>
                <a:off x="2656" y="2225"/>
                <a:ext cx="111" cy="96"/>
              </a:xfrm>
              <a:custGeom>
                <a:avLst/>
                <a:gdLst>
                  <a:gd name="T0" fmla="*/ 47 w 111"/>
                  <a:gd name="T1" fmla="*/ 92 h 96"/>
                  <a:gd name="T2" fmla="*/ 2 w 111"/>
                  <a:gd name="T3" fmla="*/ 92 h 96"/>
                  <a:gd name="T4" fmla="*/ 2 w 111"/>
                  <a:gd name="T5" fmla="*/ 92 h 96"/>
                  <a:gd name="T6" fmla="*/ 0 w 111"/>
                  <a:gd name="T7" fmla="*/ 96 h 96"/>
                  <a:gd name="T8" fmla="*/ 0 w 111"/>
                  <a:gd name="T9" fmla="*/ 96 h 96"/>
                  <a:gd name="T10" fmla="*/ 0 w 111"/>
                  <a:gd name="T11" fmla="*/ 96 h 96"/>
                  <a:gd name="T12" fmla="*/ 0 w 111"/>
                  <a:gd name="T13" fmla="*/ 85 h 96"/>
                  <a:gd name="T14" fmla="*/ 2 w 111"/>
                  <a:gd name="T15" fmla="*/ 80 h 96"/>
                  <a:gd name="T16" fmla="*/ 7 w 111"/>
                  <a:gd name="T17" fmla="*/ 77 h 96"/>
                  <a:gd name="T18" fmla="*/ 11 w 111"/>
                  <a:gd name="T19" fmla="*/ 68 h 96"/>
                  <a:gd name="T20" fmla="*/ 9 w 111"/>
                  <a:gd name="T21" fmla="*/ 66 h 96"/>
                  <a:gd name="T22" fmla="*/ 16 w 111"/>
                  <a:gd name="T23" fmla="*/ 59 h 96"/>
                  <a:gd name="T24" fmla="*/ 16 w 111"/>
                  <a:gd name="T25" fmla="*/ 54 h 96"/>
                  <a:gd name="T26" fmla="*/ 28 w 111"/>
                  <a:gd name="T27" fmla="*/ 40 h 96"/>
                  <a:gd name="T28" fmla="*/ 33 w 111"/>
                  <a:gd name="T29" fmla="*/ 23 h 96"/>
                  <a:gd name="T30" fmla="*/ 35 w 111"/>
                  <a:gd name="T31" fmla="*/ 18 h 96"/>
                  <a:gd name="T32" fmla="*/ 45 w 111"/>
                  <a:gd name="T33" fmla="*/ 14 h 96"/>
                  <a:gd name="T34" fmla="*/ 52 w 111"/>
                  <a:gd name="T35" fmla="*/ 2 h 96"/>
                  <a:gd name="T36" fmla="*/ 52 w 111"/>
                  <a:gd name="T37" fmla="*/ 0 h 96"/>
                  <a:gd name="T38" fmla="*/ 111 w 111"/>
                  <a:gd name="T39" fmla="*/ 0 h 96"/>
                  <a:gd name="T40" fmla="*/ 111 w 111"/>
                  <a:gd name="T41" fmla="*/ 25 h 96"/>
                  <a:gd name="T42" fmla="*/ 68 w 111"/>
                  <a:gd name="T43" fmla="*/ 25 h 96"/>
                  <a:gd name="T44" fmla="*/ 68 w 111"/>
                  <a:gd name="T45" fmla="*/ 61 h 96"/>
                  <a:gd name="T46" fmla="*/ 54 w 111"/>
                  <a:gd name="T47" fmla="*/ 63 h 96"/>
                  <a:gd name="T48" fmla="*/ 54 w 111"/>
                  <a:gd name="T49" fmla="*/ 66 h 96"/>
                  <a:gd name="T50" fmla="*/ 52 w 111"/>
                  <a:gd name="T51" fmla="*/ 68 h 96"/>
                  <a:gd name="T52" fmla="*/ 52 w 111"/>
                  <a:gd name="T53" fmla="*/ 92 h 96"/>
                  <a:gd name="T54" fmla="*/ 47 w 111"/>
                  <a:gd name="T55" fmla="*/ 9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96"/>
                  <a:gd name="T86" fmla="*/ 111 w 111"/>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96">
                    <a:moveTo>
                      <a:pt x="47" y="92"/>
                    </a:moveTo>
                    <a:lnTo>
                      <a:pt x="2" y="92"/>
                    </a:lnTo>
                    <a:lnTo>
                      <a:pt x="0" y="96"/>
                    </a:lnTo>
                    <a:lnTo>
                      <a:pt x="0" y="85"/>
                    </a:lnTo>
                    <a:lnTo>
                      <a:pt x="2" y="80"/>
                    </a:lnTo>
                    <a:lnTo>
                      <a:pt x="7" y="77"/>
                    </a:lnTo>
                    <a:lnTo>
                      <a:pt x="11" y="68"/>
                    </a:lnTo>
                    <a:lnTo>
                      <a:pt x="9" y="66"/>
                    </a:lnTo>
                    <a:lnTo>
                      <a:pt x="16" y="59"/>
                    </a:lnTo>
                    <a:lnTo>
                      <a:pt x="16" y="54"/>
                    </a:lnTo>
                    <a:lnTo>
                      <a:pt x="28" y="40"/>
                    </a:lnTo>
                    <a:lnTo>
                      <a:pt x="33" y="23"/>
                    </a:lnTo>
                    <a:lnTo>
                      <a:pt x="35" y="18"/>
                    </a:lnTo>
                    <a:lnTo>
                      <a:pt x="45" y="14"/>
                    </a:lnTo>
                    <a:lnTo>
                      <a:pt x="52" y="2"/>
                    </a:lnTo>
                    <a:lnTo>
                      <a:pt x="52" y="0"/>
                    </a:lnTo>
                    <a:lnTo>
                      <a:pt x="111" y="0"/>
                    </a:lnTo>
                    <a:lnTo>
                      <a:pt x="111" y="25"/>
                    </a:lnTo>
                    <a:lnTo>
                      <a:pt x="68" y="25"/>
                    </a:lnTo>
                    <a:lnTo>
                      <a:pt x="68" y="61"/>
                    </a:lnTo>
                    <a:lnTo>
                      <a:pt x="54" y="63"/>
                    </a:lnTo>
                    <a:lnTo>
                      <a:pt x="54" y="66"/>
                    </a:lnTo>
                    <a:lnTo>
                      <a:pt x="52" y="68"/>
                    </a:lnTo>
                    <a:lnTo>
                      <a:pt x="52" y="92"/>
                    </a:lnTo>
                    <a:lnTo>
                      <a:pt x="47" y="92"/>
                    </a:lnTo>
                    <a:close/>
                  </a:path>
                </a:pathLst>
              </a:custGeom>
              <a:grpFill/>
              <a:ln w="9525">
                <a:noFill/>
                <a:round/>
                <a:headEnd/>
                <a:tailEnd/>
              </a:ln>
            </p:spPr>
            <p:txBody>
              <a:bodyPr/>
              <a:lstStyle/>
              <a:p>
                <a:pPr>
                  <a:defRPr/>
                </a:pPr>
                <a:endParaRPr lang="en-US" sz="1200" kern="0">
                  <a:solidFill>
                    <a:srgbClr val="0096D6"/>
                  </a:solidFill>
                </a:endParaRPr>
              </a:p>
            </p:txBody>
          </p:sp>
          <p:sp>
            <p:nvSpPr>
              <p:cNvPr id="2393" name="Freeform 1370"/>
              <p:cNvSpPr>
                <a:spLocks/>
              </p:cNvSpPr>
              <p:nvPr/>
            </p:nvSpPr>
            <p:spPr bwMode="auto">
              <a:xfrm>
                <a:off x="2656" y="2225"/>
                <a:ext cx="111" cy="96"/>
              </a:xfrm>
              <a:custGeom>
                <a:avLst/>
                <a:gdLst>
                  <a:gd name="T0" fmla="*/ 47 w 111"/>
                  <a:gd name="T1" fmla="*/ 92 h 96"/>
                  <a:gd name="T2" fmla="*/ 2 w 111"/>
                  <a:gd name="T3" fmla="*/ 92 h 96"/>
                  <a:gd name="T4" fmla="*/ 2 w 111"/>
                  <a:gd name="T5" fmla="*/ 92 h 96"/>
                  <a:gd name="T6" fmla="*/ 0 w 111"/>
                  <a:gd name="T7" fmla="*/ 96 h 96"/>
                  <a:gd name="T8" fmla="*/ 0 w 111"/>
                  <a:gd name="T9" fmla="*/ 96 h 96"/>
                  <a:gd name="T10" fmla="*/ 0 w 111"/>
                  <a:gd name="T11" fmla="*/ 96 h 96"/>
                  <a:gd name="T12" fmla="*/ 0 w 111"/>
                  <a:gd name="T13" fmla="*/ 85 h 96"/>
                  <a:gd name="T14" fmla="*/ 2 w 111"/>
                  <a:gd name="T15" fmla="*/ 80 h 96"/>
                  <a:gd name="T16" fmla="*/ 7 w 111"/>
                  <a:gd name="T17" fmla="*/ 77 h 96"/>
                  <a:gd name="T18" fmla="*/ 11 w 111"/>
                  <a:gd name="T19" fmla="*/ 68 h 96"/>
                  <a:gd name="T20" fmla="*/ 9 w 111"/>
                  <a:gd name="T21" fmla="*/ 66 h 96"/>
                  <a:gd name="T22" fmla="*/ 16 w 111"/>
                  <a:gd name="T23" fmla="*/ 59 h 96"/>
                  <a:gd name="T24" fmla="*/ 16 w 111"/>
                  <a:gd name="T25" fmla="*/ 54 h 96"/>
                  <a:gd name="T26" fmla="*/ 28 w 111"/>
                  <a:gd name="T27" fmla="*/ 40 h 96"/>
                  <a:gd name="T28" fmla="*/ 33 w 111"/>
                  <a:gd name="T29" fmla="*/ 23 h 96"/>
                  <a:gd name="T30" fmla="*/ 35 w 111"/>
                  <a:gd name="T31" fmla="*/ 18 h 96"/>
                  <a:gd name="T32" fmla="*/ 45 w 111"/>
                  <a:gd name="T33" fmla="*/ 14 h 96"/>
                  <a:gd name="T34" fmla="*/ 52 w 111"/>
                  <a:gd name="T35" fmla="*/ 2 h 96"/>
                  <a:gd name="T36" fmla="*/ 52 w 111"/>
                  <a:gd name="T37" fmla="*/ 0 h 96"/>
                  <a:gd name="T38" fmla="*/ 111 w 111"/>
                  <a:gd name="T39" fmla="*/ 0 h 96"/>
                  <a:gd name="T40" fmla="*/ 111 w 111"/>
                  <a:gd name="T41" fmla="*/ 25 h 96"/>
                  <a:gd name="T42" fmla="*/ 68 w 111"/>
                  <a:gd name="T43" fmla="*/ 25 h 96"/>
                  <a:gd name="T44" fmla="*/ 68 w 111"/>
                  <a:gd name="T45" fmla="*/ 61 h 96"/>
                  <a:gd name="T46" fmla="*/ 54 w 111"/>
                  <a:gd name="T47" fmla="*/ 63 h 96"/>
                  <a:gd name="T48" fmla="*/ 54 w 111"/>
                  <a:gd name="T49" fmla="*/ 66 h 96"/>
                  <a:gd name="T50" fmla="*/ 52 w 111"/>
                  <a:gd name="T51" fmla="*/ 68 h 96"/>
                  <a:gd name="T52" fmla="*/ 52 w 111"/>
                  <a:gd name="T53" fmla="*/ 92 h 96"/>
                  <a:gd name="T54" fmla="*/ 47 w 111"/>
                  <a:gd name="T55" fmla="*/ 9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96"/>
                  <a:gd name="T86" fmla="*/ 111 w 111"/>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96">
                    <a:moveTo>
                      <a:pt x="47" y="92"/>
                    </a:moveTo>
                    <a:lnTo>
                      <a:pt x="2" y="92"/>
                    </a:lnTo>
                    <a:lnTo>
                      <a:pt x="0" y="96"/>
                    </a:lnTo>
                    <a:lnTo>
                      <a:pt x="0" y="85"/>
                    </a:lnTo>
                    <a:lnTo>
                      <a:pt x="2" y="80"/>
                    </a:lnTo>
                    <a:lnTo>
                      <a:pt x="7" y="77"/>
                    </a:lnTo>
                    <a:lnTo>
                      <a:pt x="11" y="68"/>
                    </a:lnTo>
                    <a:lnTo>
                      <a:pt x="9" y="66"/>
                    </a:lnTo>
                    <a:lnTo>
                      <a:pt x="16" y="59"/>
                    </a:lnTo>
                    <a:lnTo>
                      <a:pt x="16" y="54"/>
                    </a:lnTo>
                    <a:lnTo>
                      <a:pt x="28" y="40"/>
                    </a:lnTo>
                    <a:lnTo>
                      <a:pt x="33" y="23"/>
                    </a:lnTo>
                    <a:lnTo>
                      <a:pt x="35" y="18"/>
                    </a:lnTo>
                    <a:lnTo>
                      <a:pt x="45" y="14"/>
                    </a:lnTo>
                    <a:lnTo>
                      <a:pt x="52" y="2"/>
                    </a:lnTo>
                    <a:lnTo>
                      <a:pt x="52" y="0"/>
                    </a:lnTo>
                    <a:lnTo>
                      <a:pt x="111" y="0"/>
                    </a:lnTo>
                    <a:lnTo>
                      <a:pt x="111" y="25"/>
                    </a:lnTo>
                    <a:lnTo>
                      <a:pt x="68" y="25"/>
                    </a:lnTo>
                    <a:lnTo>
                      <a:pt x="68" y="61"/>
                    </a:lnTo>
                    <a:lnTo>
                      <a:pt x="54" y="63"/>
                    </a:lnTo>
                    <a:lnTo>
                      <a:pt x="54" y="66"/>
                    </a:lnTo>
                    <a:lnTo>
                      <a:pt x="52" y="68"/>
                    </a:lnTo>
                    <a:lnTo>
                      <a:pt x="52" y="92"/>
                    </a:lnTo>
                    <a:lnTo>
                      <a:pt x="47" y="92"/>
                    </a:lnTo>
                  </a:path>
                </a:pathLst>
              </a:custGeom>
              <a:grpFill/>
              <a:ln w="9525">
                <a:noFill/>
                <a:round/>
                <a:headEnd/>
                <a:tailEnd/>
              </a:ln>
            </p:spPr>
            <p:txBody>
              <a:bodyPr/>
              <a:lstStyle/>
              <a:p>
                <a:pPr>
                  <a:defRPr/>
                </a:pPr>
                <a:endParaRPr lang="en-US" sz="1200" kern="0">
                  <a:solidFill>
                    <a:srgbClr val="0096D6"/>
                  </a:solidFill>
                </a:endParaRPr>
              </a:p>
            </p:txBody>
          </p:sp>
          <p:sp>
            <p:nvSpPr>
              <p:cNvPr id="2394" name="Freeform 1371"/>
              <p:cNvSpPr>
                <a:spLocks/>
              </p:cNvSpPr>
              <p:nvPr/>
            </p:nvSpPr>
            <p:spPr bwMode="auto">
              <a:xfrm>
                <a:off x="3142" y="2841"/>
                <a:ext cx="125" cy="130"/>
              </a:xfrm>
              <a:custGeom>
                <a:avLst/>
                <a:gdLst>
                  <a:gd name="T0" fmla="*/ 0 w 125"/>
                  <a:gd name="T1" fmla="*/ 99 h 130"/>
                  <a:gd name="T2" fmla="*/ 0 w 125"/>
                  <a:gd name="T3" fmla="*/ 59 h 130"/>
                  <a:gd name="T4" fmla="*/ 12 w 125"/>
                  <a:gd name="T5" fmla="*/ 59 h 130"/>
                  <a:gd name="T6" fmla="*/ 12 w 125"/>
                  <a:gd name="T7" fmla="*/ 9 h 130"/>
                  <a:gd name="T8" fmla="*/ 14 w 125"/>
                  <a:gd name="T9" fmla="*/ 9 h 130"/>
                  <a:gd name="T10" fmla="*/ 43 w 125"/>
                  <a:gd name="T11" fmla="*/ 5 h 130"/>
                  <a:gd name="T12" fmla="*/ 45 w 125"/>
                  <a:gd name="T13" fmla="*/ 7 h 130"/>
                  <a:gd name="T14" fmla="*/ 48 w 125"/>
                  <a:gd name="T15" fmla="*/ 9 h 130"/>
                  <a:gd name="T16" fmla="*/ 48 w 125"/>
                  <a:gd name="T17" fmla="*/ 12 h 130"/>
                  <a:gd name="T18" fmla="*/ 52 w 125"/>
                  <a:gd name="T19" fmla="*/ 7 h 130"/>
                  <a:gd name="T20" fmla="*/ 55 w 125"/>
                  <a:gd name="T21" fmla="*/ 5 h 130"/>
                  <a:gd name="T22" fmla="*/ 62 w 125"/>
                  <a:gd name="T23" fmla="*/ 2 h 130"/>
                  <a:gd name="T24" fmla="*/ 64 w 125"/>
                  <a:gd name="T25" fmla="*/ 2 h 130"/>
                  <a:gd name="T26" fmla="*/ 64 w 125"/>
                  <a:gd name="T27" fmla="*/ 0 h 130"/>
                  <a:gd name="T28" fmla="*/ 69 w 125"/>
                  <a:gd name="T29" fmla="*/ 0 h 130"/>
                  <a:gd name="T30" fmla="*/ 69 w 125"/>
                  <a:gd name="T31" fmla="*/ 2 h 130"/>
                  <a:gd name="T32" fmla="*/ 69 w 125"/>
                  <a:gd name="T33" fmla="*/ 2 h 130"/>
                  <a:gd name="T34" fmla="*/ 73 w 125"/>
                  <a:gd name="T35" fmla="*/ 9 h 130"/>
                  <a:gd name="T36" fmla="*/ 76 w 125"/>
                  <a:gd name="T37" fmla="*/ 12 h 130"/>
                  <a:gd name="T38" fmla="*/ 78 w 125"/>
                  <a:gd name="T39" fmla="*/ 19 h 130"/>
                  <a:gd name="T40" fmla="*/ 88 w 125"/>
                  <a:gd name="T41" fmla="*/ 31 h 130"/>
                  <a:gd name="T42" fmla="*/ 92 w 125"/>
                  <a:gd name="T43" fmla="*/ 31 h 130"/>
                  <a:gd name="T44" fmla="*/ 95 w 125"/>
                  <a:gd name="T45" fmla="*/ 33 h 130"/>
                  <a:gd name="T46" fmla="*/ 97 w 125"/>
                  <a:gd name="T47" fmla="*/ 38 h 130"/>
                  <a:gd name="T48" fmla="*/ 102 w 125"/>
                  <a:gd name="T49" fmla="*/ 38 h 130"/>
                  <a:gd name="T50" fmla="*/ 104 w 125"/>
                  <a:gd name="T51" fmla="*/ 40 h 130"/>
                  <a:gd name="T52" fmla="*/ 104 w 125"/>
                  <a:gd name="T53" fmla="*/ 50 h 130"/>
                  <a:gd name="T54" fmla="*/ 107 w 125"/>
                  <a:gd name="T55" fmla="*/ 54 h 130"/>
                  <a:gd name="T56" fmla="*/ 109 w 125"/>
                  <a:gd name="T57" fmla="*/ 54 h 130"/>
                  <a:gd name="T58" fmla="*/ 109 w 125"/>
                  <a:gd name="T59" fmla="*/ 57 h 130"/>
                  <a:gd name="T60" fmla="*/ 116 w 125"/>
                  <a:gd name="T61" fmla="*/ 57 h 130"/>
                  <a:gd name="T62" fmla="*/ 125 w 125"/>
                  <a:gd name="T63" fmla="*/ 61 h 130"/>
                  <a:gd name="T64" fmla="*/ 123 w 125"/>
                  <a:gd name="T65" fmla="*/ 61 h 130"/>
                  <a:gd name="T66" fmla="*/ 109 w 125"/>
                  <a:gd name="T67" fmla="*/ 71 h 130"/>
                  <a:gd name="T68" fmla="*/ 78 w 125"/>
                  <a:gd name="T69" fmla="*/ 102 h 130"/>
                  <a:gd name="T70" fmla="*/ 76 w 125"/>
                  <a:gd name="T71" fmla="*/ 109 h 130"/>
                  <a:gd name="T72" fmla="*/ 73 w 125"/>
                  <a:gd name="T73" fmla="*/ 111 h 130"/>
                  <a:gd name="T74" fmla="*/ 64 w 125"/>
                  <a:gd name="T75" fmla="*/ 113 h 130"/>
                  <a:gd name="T76" fmla="*/ 59 w 125"/>
                  <a:gd name="T77" fmla="*/ 113 h 130"/>
                  <a:gd name="T78" fmla="*/ 52 w 125"/>
                  <a:gd name="T79" fmla="*/ 109 h 130"/>
                  <a:gd name="T80" fmla="*/ 48 w 125"/>
                  <a:gd name="T81" fmla="*/ 109 h 130"/>
                  <a:gd name="T82" fmla="*/ 45 w 125"/>
                  <a:gd name="T83" fmla="*/ 109 h 130"/>
                  <a:gd name="T84" fmla="*/ 38 w 125"/>
                  <a:gd name="T85" fmla="*/ 116 h 130"/>
                  <a:gd name="T86" fmla="*/ 38 w 125"/>
                  <a:gd name="T87" fmla="*/ 118 h 130"/>
                  <a:gd name="T88" fmla="*/ 36 w 125"/>
                  <a:gd name="T89" fmla="*/ 121 h 130"/>
                  <a:gd name="T90" fmla="*/ 33 w 125"/>
                  <a:gd name="T91" fmla="*/ 123 h 130"/>
                  <a:gd name="T92" fmla="*/ 29 w 125"/>
                  <a:gd name="T93" fmla="*/ 128 h 130"/>
                  <a:gd name="T94" fmla="*/ 22 w 125"/>
                  <a:gd name="T95" fmla="*/ 130 h 130"/>
                  <a:gd name="T96" fmla="*/ 10 w 125"/>
                  <a:gd name="T97" fmla="*/ 128 h 130"/>
                  <a:gd name="T98" fmla="*/ 10 w 125"/>
                  <a:gd name="T99" fmla="*/ 125 h 130"/>
                  <a:gd name="T100" fmla="*/ 12 w 125"/>
                  <a:gd name="T101" fmla="*/ 118 h 130"/>
                  <a:gd name="T102" fmla="*/ 12 w 125"/>
                  <a:gd name="T103" fmla="*/ 111 h 130"/>
                  <a:gd name="T104" fmla="*/ 10 w 125"/>
                  <a:gd name="T105" fmla="*/ 109 h 130"/>
                  <a:gd name="T106" fmla="*/ 7 w 125"/>
                  <a:gd name="T107" fmla="*/ 106 h 130"/>
                  <a:gd name="T108" fmla="*/ 5 w 125"/>
                  <a:gd name="T109" fmla="*/ 104 h 130"/>
                  <a:gd name="T110" fmla="*/ 3 w 125"/>
                  <a:gd name="T111" fmla="*/ 102 h 130"/>
                  <a:gd name="T112" fmla="*/ 3 w 125"/>
                  <a:gd name="T113" fmla="*/ 102 h 130"/>
                  <a:gd name="T114" fmla="*/ 0 w 125"/>
                  <a:gd name="T115" fmla="*/ 99 h 130"/>
                  <a:gd name="T116" fmla="*/ 0 w 125"/>
                  <a:gd name="T117" fmla="*/ 99 h 1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
                  <a:gd name="T178" fmla="*/ 0 h 130"/>
                  <a:gd name="T179" fmla="*/ 125 w 125"/>
                  <a:gd name="T180" fmla="*/ 130 h 1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 h="130">
                    <a:moveTo>
                      <a:pt x="0" y="99"/>
                    </a:moveTo>
                    <a:lnTo>
                      <a:pt x="0" y="59"/>
                    </a:lnTo>
                    <a:lnTo>
                      <a:pt x="12" y="59"/>
                    </a:lnTo>
                    <a:lnTo>
                      <a:pt x="12" y="9"/>
                    </a:lnTo>
                    <a:lnTo>
                      <a:pt x="14" y="9"/>
                    </a:lnTo>
                    <a:lnTo>
                      <a:pt x="43" y="5"/>
                    </a:lnTo>
                    <a:lnTo>
                      <a:pt x="45" y="7"/>
                    </a:lnTo>
                    <a:lnTo>
                      <a:pt x="48" y="9"/>
                    </a:lnTo>
                    <a:lnTo>
                      <a:pt x="48" y="12"/>
                    </a:lnTo>
                    <a:lnTo>
                      <a:pt x="52" y="7"/>
                    </a:lnTo>
                    <a:lnTo>
                      <a:pt x="55" y="5"/>
                    </a:lnTo>
                    <a:lnTo>
                      <a:pt x="62" y="2"/>
                    </a:lnTo>
                    <a:lnTo>
                      <a:pt x="64" y="2"/>
                    </a:lnTo>
                    <a:lnTo>
                      <a:pt x="64" y="0"/>
                    </a:lnTo>
                    <a:lnTo>
                      <a:pt x="69" y="0"/>
                    </a:lnTo>
                    <a:lnTo>
                      <a:pt x="69" y="2"/>
                    </a:lnTo>
                    <a:lnTo>
                      <a:pt x="73" y="9"/>
                    </a:lnTo>
                    <a:lnTo>
                      <a:pt x="76" y="12"/>
                    </a:lnTo>
                    <a:lnTo>
                      <a:pt x="78" y="19"/>
                    </a:lnTo>
                    <a:lnTo>
                      <a:pt x="88" y="31"/>
                    </a:lnTo>
                    <a:lnTo>
                      <a:pt x="92" y="31"/>
                    </a:lnTo>
                    <a:lnTo>
                      <a:pt x="95" y="33"/>
                    </a:lnTo>
                    <a:lnTo>
                      <a:pt x="97" y="38"/>
                    </a:lnTo>
                    <a:lnTo>
                      <a:pt x="102" y="38"/>
                    </a:lnTo>
                    <a:lnTo>
                      <a:pt x="104" y="40"/>
                    </a:lnTo>
                    <a:lnTo>
                      <a:pt x="104" y="50"/>
                    </a:lnTo>
                    <a:lnTo>
                      <a:pt x="107" y="54"/>
                    </a:lnTo>
                    <a:lnTo>
                      <a:pt x="109" y="54"/>
                    </a:lnTo>
                    <a:lnTo>
                      <a:pt x="109" y="57"/>
                    </a:lnTo>
                    <a:lnTo>
                      <a:pt x="116" y="57"/>
                    </a:lnTo>
                    <a:lnTo>
                      <a:pt x="125" y="61"/>
                    </a:lnTo>
                    <a:lnTo>
                      <a:pt x="123" y="61"/>
                    </a:lnTo>
                    <a:lnTo>
                      <a:pt x="109" y="71"/>
                    </a:lnTo>
                    <a:lnTo>
                      <a:pt x="78" y="102"/>
                    </a:lnTo>
                    <a:lnTo>
                      <a:pt x="76" y="109"/>
                    </a:lnTo>
                    <a:lnTo>
                      <a:pt x="73" y="111"/>
                    </a:lnTo>
                    <a:lnTo>
                      <a:pt x="64" y="113"/>
                    </a:lnTo>
                    <a:lnTo>
                      <a:pt x="59" y="113"/>
                    </a:lnTo>
                    <a:lnTo>
                      <a:pt x="52" y="109"/>
                    </a:lnTo>
                    <a:lnTo>
                      <a:pt x="48" y="109"/>
                    </a:lnTo>
                    <a:lnTo>
                      <a:pt x="45" y="109"/>
                    </a:lnTo>
                    <a:lnTo>
                      <a:pt x="38" y="116"/>
                    </a:lnTo>
                    <a:lnTo>
                      <a:pt x="38" y="118"/>
                    </a:lnTo>
                    <a:lnTo>
                      <a:pt x="36" y="121"/>
                    </a:lnTo>
                    <a:lnTo>
                      <a:pt x="33" y="123"/>
                    </a:lnTo>
                    <a:lnTo>
                      <a:pt x="29" y="128"/>
                    </a:lnTo>
                    <a:lnTo>
                      <a:pt x="22" y="130"/>
                    </a:lnTo>
                    <a:lnTo>
                      <a:pt x="10" y="128"/>
                    </a:lnTo>
                    <a:lnTo>
                      <a:pt x="10" y="125"/>
                    </a:lnTo>
                    <a:lnTo>
                      <a:pt x="12" y="118"/>
                    </a:lnTo>
                    <a:lnTo>
                      <a:pt x="12" y="111"/>
                    </a:lnTo>
                    <a:lnTo>
                      <a:pt x="10" y="109"/>
                    </a:lnTo>
                    <a:lnTo>
                      <a:pt x="7" y="106"/>
                    </a:lnTo>
                    <a:lnTo>
                      <a:pt x="5" y="104"/>
                    </a:lnTo>
                    <a:lnTo>
                      <a:pt x="3" y="102"/>
                    </a:lnTo>
                    <a:lnTo>
                      <a:pt x="0" y="99"/>
                    </a:lnTo>
                    <a:close/>
                  </a:path>
                </a:pathLst>
              </a:custGeom>
              <a:grpFill/>
              <a:ln w="9525">
                <a:noFill/>
                <a:round/>
                <a:headEnd/>
                <a:tailEnd/>
              </a:ln>
            </p:spPr>
            <p:txBody>
              <a:bodyPr/>
              <a:lstStyle/>
              <a:p>
                <a:pPr>
                  <a:defRPr/>
                </a:pPr>
                <a:endParaRPr lang="en-US" sz="1200" kern="0">
                  <a:solidFill>
                    <a:srgbClr val="0096D6"/>
                  </a:solidFill>
                </a:endParaRPr>
              </a:p>
            </p:txBody>
          </p:sp>
          <p:sp>
            <p:nvSpPr>
              <p:cNvPr id="2395" name="Freeform 1372"/>
              <p:cNvSpPr>
                <a:spLocks/>
              </p:cNvSpPr>
              <p:nvPr/>
            </p:nvSpPr>
            <p:spPr bwMode="auto">
              <a:xfrm>
                <a:off x="3142" y="2841"/>
                <a:ext cx="125" cy="130"/>
              </a:xfrm>
              <a:custGeom>
                <a:avLst/>
                <a:gdLst>
                  <a:gd name="T0" fmla="*/ 0 w 125"/>
                  <a:gd name="T1" fmla="*/ 99 h 130"/>
                  <a:gd name="T2" fmla="*/ 0 w 125"/>
                  <a:gd name="T3" fmla="*/ 59 h 130"/>
                  <a:gd name="T4" fmla="*/ 12 w 125"/>
                  <a:gd name="T5" fmla="*/ 59 h 130"/>
                  <a:gd name="T6" fmla="*/ 12 w 125"/>
                  <a:gd name="T7" fmla="*/ 9 h 130"/>
                  <a:gd name="T8" fmla="*/ 14 w 125"/>
                  <a:gd name="T9" fmla="*/ 9 h 130"/>
                  <a:gd name="T10" fmla="*/ 43 w 125"/>
                  <a:gd name="T11" fmla="*/ 5 h 130"/>
                  <a:gd name="T12" fmla="*/ 45 w 125"/>
                  <a:gd name="T13" fmla="*/ 7 h 130"/>
                  <a:gd name="T14" fmla="*/ 48 w 125"/>
                  <a:gd name="T15" fmla="*/ 9 h 130"/>
                  <a:gd name="T16" fmla="*/ 48 w 125"/>
                  <a:gd name="T17" fmla="*/ 12 h 130"/>
                  <a:gd name="T18" fmla="*/ 52 w 125"/>
                  <a:gd name="T19" fmla="*/ 7 h 130"/>
                  <a:gd name="T20" fmla="*/ 55 w 125"/>
                  <a:gd name="T21" fmla="*/ 5 h 130"/>
                  <a:gd name="T22" fmla="*/ 62 w 125"/>
                  <a:gd name="T23" fmla="*/ 2 h 130"/>
                  <a:gd name="T24" fmla="*/ 64 w 125"/>
                  <a:gd name="T25" fmla="*/ 2 h 130"/>
                  <a:gd name="T26" fmla="*/ 64 w 125"/>
                  <a:gd name="T27" fmla="*/ 0 h 130"/>
                  <a:gd name="T28" fmla="*/ 69 w 125"/>
                  <a:gd name="T29" fmla="*/ 0 h 130"/>
                  <a:gd name="T30" fmla="*/ 69 w 125"/>
                  <a:gd name="T31" fmla="*/ 2 h 130"/>
                  <a:gd name="T32" fmla="*/ 69 w 125"/>
                  <a:gd name="T33" fmla="*/ 2 h 130"/>
                  <a:gd name="T34" fmla="*/ 73 w 125"/>
                  <a:gd name="T35" fmla="*/ 9 h 130"/>
                  <a:gd name="T36" fmla="*/ 76 w 125"/>
                  <a:gd name="T37" fmla="*/ 12 h 130"/>
                  <a:gd name="T38" fmla="*/ 78 w 125"/>
                  <a:gd name="T39" fmla="*/ 19 h 130"/>
                  <a:gd name="T40" fmla="*/ 88 w 125"/>
                  <a:gd name="T41" fmla="*/ 31 h 130"/>
                  <a:gd name="T42" fmla="*/ 92 w 125"/>
                  <a:gd name="T43" fmla="*/ 31 h 130"/>
                  <a:gd name="T44" fmla="*/ 95 w 125"/>
                  <a:gd name="T45" fmla="*/ 33 h 130"/>
                  <a:gd name="T46" fmla="*/ 97 w 125"/>
                  <a:gd name="T47" fmla="*/ 38 h 130"/>
                  <a:gd name="T48" fmla="*/ 102 w 125"/>
                  <a:gd name="T49" fmla="*/ 38 h 130"/>
                  <a:gd name="T50" fmla="*/ 104 w 125"/>
                  <a:gd name="T51" fmla="*/ 40 h 130"/>
                  <a:gd name="T52" fmla="*/ 104 w 125"/>
                  <a:gd name="T53" fmla="*/ 50 h 130"/>
                  <a:gd name="T54" fmla="*/ 107 w 125"/>
                  <a:gd name="T55" fmla="*/ 54 h 130"/>
                  <a:gd name="T56" fmla="*/ 109 w 125"/>
                  <a:gd name="T57" fmla="*/ 54 h 130"/>
                  <a:gd name="T58" fmla="*/ 109 w 125"/>
                  <a:gd name="T59" fmla="*/ 57 h 130"/>
                  <a:gd name="T60" fmla="*/ 116 w 125"/>
                  <a:gd name="T61" fmla="*/ 57 h 130"/>
                  <a:gd name="T62" fmla="*/ 125 w 125"/>
                  <a:gd name="T63" fmla="*/ 61 h 130"/>
                  <a:gd name="T64" fmla="*/ 123 w 125"/>
                  <a:gd name="T65" fmla="*/ 61 h 130"/>
                  <a:gd name="T66" fmla="*/ 109 w 125"/>
                  <a:gd name="T67" fmla="*/ 71 h 130"/>
                  <a:gd name="T68" fmla="*/ 78 w 125"/>
                  <a:gd name="T69" fmla="*/ 102 h 130"/>
                  <a:gd name="T70" fmla="*/ 76 w 125"/>
                  <a:gd name="T71" fmla="*/ 109 h 130"/>
                  <a:gd name="T72" fmla="*/ 73 w 125"/>
                  <a:gd name="T73" fmla="*/ 111 h 130"/>
                  <a:gd name="T74" fmla="*/ 64 w 125"/>
                  <a:gd name="T75" fmla="*/ 113 h 130"/>
                  <a:gd name="T76" fmla="*/ 59 w 125"/>
                  <a:gd name="T77" fmla="*/ 113 h 130"/>
                  <a:gd name="T78" fmla="*/ 52 w 125"/>
                  <a:gd name="T79" fmla="*/ 109 h 130"/>
                  <a:gd name="T80" fmla="*/ 48 w 125"/>
                  <a:gd name="T81" fmla="*/ 109 h 130"/>
                  <a:gd name="T82" fmla="*/ 45 w 125"/>
                  <a:gd name="T83" fmla="*/ 109 h 130"/>
                  <a:gd name="T84" fmla="*/ 38 w 125"/>
                  <a:gd name="T85" fmla="*/ 116 h 130"/>
                  <a:gd name="T86" fmla="*/ 38 w 125"/>
                  <a:gd name="T87" fmla="*/ 118 h 130"/>
                  <a:gd name="T88" fmla="*/ 36 w 125"/>
                  <a:gd name="T89" fmla="*/ 121 h 130"/>
                  <a:gd name="T90" fmla="*/ 33 w 125"/>
                  <a:gd name="T91" fmla="*/ 123 h 130"/>
                  <a:gd name="T92" fmla="*/ 29 w 125"/>
                  <a:gd name="T93" fmla="*/ 128 h 130"/>
                  <a:gd name="T94" fmla="*/ 22 w 125"/>
                  <a:gd name="T95" fmla="*/ 130 h 130"/>
                  <a:gd name="T96" fmla="*/ 10 w 125"/>
                  <a:gd name="T97" fmla="*/ 128 h 130"/>
                  <a:gd name="T98" fmla="*/ 10 w 125"/>
                  <a:gd name="T99" fmla="*/ 125 h 130"/>
                  <a:gd name="T100" fmla="*/ 12 w 125"/>
                  <a:gd name="T101" fmla="*/ 118 h 130"/>
                  <a:gd name="T102" fmla="*/ 12 w 125"/>
                  <a:gd name="T103" fmla="*/ 111 h 130"/>
                  <a:gd name="T104" fmla="*/ 10 w 125"/>
                  <a:gd name="T105" fmla="*/ 109 h 130"/>
                  <a:gd name="T106" fmla="*/ 7 w 125"/>
                  <a:gd name="T107" fmla="*/ 106 h 130"/>
                  <a:gd name="T108" fmla="*/ 5 w 125"/>
                  <a:gd name="T109" fmla="*/ 104 h 130"/>
                  <a:gd name="T110" fmla="*/ 3 w 125"/>
                  <a:gd name="T111" fmla="*/ 102 h 130"/>
                  <a:gd name="T112" fmla="*/ 3 w 125"/>
                  <a:gd name="T113" fmla="*/ 102 h 130"/>
                  <a:gd name="T114" fmla="*/ 0 w 125"/>
                  <a:gd name="T115" fmla="*/ 99 h 130"/>
                  <a:gd name="T116" fmla="*/ 0 w 125"/>
                  <a:gd name="T117" fmla="*/ 99 h 1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
                  <a:gd name="T178" fmla="*/ 0 h 130"/>
                  <a:gd name="T179" fmla="*/ 125 w 125"/>
                  <a:gd name="T180" fmla="*/ 130 h 1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 h="130">
                    <a:moveTo>
                      <a:pt x="0" y="99"/>
                    </a:moveTo>
                    <a:lnTo>
                      <a:pt x="0" y="59"/>
                    </a:lnTo>
                    <a:lnTo>
                      <a:pt x="12" y="59"/>
                    </a:lnTo>
                    <a:lnTo>
                      <a:pt x="12" y="9"/>
                    </a:lnTo>
                    <a:lnTo>
                      <a:pt x="14" y="9"/>
                    </a:lnTo>
                    <a:lnTo>
                      <a:pt x="43" y="5"/>
                    </a:lnTo>
                    <a:lnTo>
                      <a:pt x="45" y="7"/>
                    </a:lnTo>
                    <a:lnTo>
                      <a:pt x="48" y="9"/>
                    </a:lnTo>
                    <a:lnTo>
                      <a:pt x="48" y="12"/>
                    </a:lnTo>
                    <a:lnTo>
                      <a:pt x="52" y="7"/>
                    </a:lnTo>
                    <a:lnTo>
                      <a:pt x="55" y="5"/>
                    </a:lnTo>
                    <a:lnTo>
                      <a:pt x="62" y="2"/>
                    </a:lnTo>
                    <a:lnTo>
                      <a:pt x="64" y="2"/>
                    </a:lnTo>
                    <a:lnTo>
                      <a:pt x="64" y="0"/>
                    </a:lnTo>
                    <a:lnTo>
                      <a:pt x="69" y="0"/>
                    </a:lnTo>
                    <a:lnTo>
                      <a:pt x="69" y="2"/>
                    </a:lnTo>
                    <a:lnTo>
                      <a:pt x="73" y="9"/>
                    </a:lnTo>
                    <a:lnTo>
                      <a:pt x="76" y="12"/>
                    </a:lnTo>
                    <a:lnTo>
                      <a:pt x="78" y="19"/>
                    </a:lnTo>
                    <a:lnTo>
                      <a:pt x="88" y="31"/>
                    </a:lnTo>
                    <a:lnTo>
                      <a:pt x="92" y="31"/>
                    </a:lnTo>
                    <a:lnTo>
                      <a:pt x="95" y="33"/>
                    </a:lnTo>
                    <a:lnTo>
                      <a:pt x="97" y="38"/>
                    </a:lnTo>
                    <a:lnTo>
                      <a:pt x="102" y="38"/>
                    </a:lnTo>
                    <a:lnTo>
                      <a:pt x="104" y="40"/>
                    </a:lnTo>
                    <a:lnTo>
                      <a:pt x="104" y="50"/>
                    </a:lnTo>
                    <a:lnTo>
                      <a:pt x="107" y="54"/>
                    </a:lnTo>
                    <a:lnTo>
                      <a:pt x="109" y="54"/>
                    </a:lnTo>
                    <a:lnTo>
                      <a:pt x="109" y="57"/>
                    </a:lnTo>
                    <a:lnTo>
                      <a:pt x="116" y="57"/>
                    </a:lnTo>
                    <a:lnTo>
                      <a:pt x="125" y="61"/>
                    </a:lnTo>
                    <a:lnTo>
                      <a:pt x="123" y="61"/>
                    </a:lnTo>
                    <a:lnTo>
                      <a:pt x="109" y="71"/>
                    </a:lnTo>
                    <a:lnTo>
                      <a:pt x="78" y="102"/>
                    </a:lnTo>
                    <a:lnTo>
                      <a:pt x="76" y="109"/>
                    </a:lnTo>
                    <a:lnTo>
                      <a:pt x="73" y="111"/>
                    </a:lnTo>
                    <a:lnTo>
                      <a:pt x="64" y="113"/>
                    </a:lnTo>
                    <a:lnTo>
                      <a:pt x="59" y="113"/>
                    </a:lnTo>
                    <a:lnTo>
                      <a:pt x="52" y="109"/>
                    </a:lnTo>
                    <a:lnTo>
                      <a:pt x="48" y="109"/>
                    </a:lnTo>
                    <a:lnTo>
                      <a:pt x="45" y="109"/>
                    </a:lnTo>
                    <a:lnTo>
                      <a:pt x="38" y="116"/>
                    </a:lnTo>
                    <a:lnTo>
                      <a:pt x="38" y="118"/>
                    </a:lnTo>
                    <a:lnTo>
                      <a:pt x="36" y="121"/>
                    </a:lnTo>
                    <a:lnTo>
                      <a:pt x="33" y="123"/>
                    </a:lnTo>
                    <a:lnTo>
                      <a:pt x="29" y="128"/>
                    </a:lnTo>
                    <a:lnTo>
                      <a:pt x="22" y="130"/>
                    </a:lnTo>
                    <a:lnTo>
                      <a:pt x="10" y="128"/>
                    </a:lnTo>
                    <a:lnTo>
                      <a:pt x="10" y="125"/>
                    </a:lnTo>
                    <a:lnTo>
                      <a:pt x="12" y="118"/>
                    </a:lnTo>
                    <a:lnTo>
                      <a:pt x="12" y="111"/>
                    </a:lnTo>
                    <a:lnTo>
                      <a:pt x="10" y="109"/>
                    </a:lnTo>
                    <a:lnTo>
                      <a:pt x="7" y="106"/>
                    </a:lnTo>
                    <a:lnTo>
                      <a:pt x="5" y="104"/>
                    </a:lnTo>
                    <a:lnTo>
                      <a:pt x="3" y="102"/>
                    </a:lnTo>
                    <a:lnTo>
                      <a:pt x="0" y="99"/>
                    </a:lnTo>
                  </a:path>
                </a:pathLst>
              </a:custGeom>
              <a:grpFill/>
              <a:ln w="9525">
                <a:noFill/>
                <a:round/>
                <a:headEnd/>
                <a:tailEnd/>
              </a:ln>
            </p:spPr>
            <p:txBody>
              <a:bodyPr/>
              <a:lstStyle/>
              <a:p>
                <a:pPr>
                  <a:defRPr/>
                </a:pPr>
                <a:endParaRPr lang="en-US" sz="1200" kern="0">
                  <a:solidFill>
                    <a:srgbClr val="0096D6"/>
                  </a:solidFill>
                </a:endParaRPr>
              </a:p>
            </p:txBody>
          </p:sp>
          <p:sp>
            <p:nvSpPr>
              <p:cNvPr id="2396" name="Freeform 1373"/>
              <p:cNvSpPr>
                <a:spLocks/>
              </p:cNvSpPr>
              <p:nvPr/>
            </p:nvSpPr>
            <p:spPr bwMode="auto">
              <a:xfrm>
                <a:off x="3494" y="1724"/>
                <a:ext cx="539" cy="286"/>
              </a:xfrm>
              <a:custGeom>
                <a:avLst/>
                <a:gdLst>
                  <a:gd name="T0" fmla="*/ 109 w 539"/>
                  <a:gd name="T1" fmla="*/ 269 h 286"/>
                  <a:gd name="T2" fmla="*/ 81 w 539"/>
                  <a:gd name="T3" fmla="*/ 257 h 286"/>
                  <a:gd name="T4" fmla="*/ 59 w 539"/>
                  <a:gd name="T5" fmla="*/ 234 h 286"/>
                  <a:gd name="T6" fmla="*/ 66 w 539"/>
                  <a:gd name="T7" fmla="*/ 224 h 286"/>
                  <a:gd name="T8" fmla="*/ 73 w 539"/>
                  <a:gd name="T9" fmla="*/ 210 h 286"/>
                  <a:gd name="T10" fmla="*/ 102 w 539"/>
                  <a:gd name="T11" fmla="*/ 212 h 286"/>
                  <a:gd name="T12" fmla="*/ 102 w 539"/>
                  <a:gd name="T13" fmla="*/ 198 h 286"/>
                  <a:gd name="T14" fmla="*/ 90 w 539"/>
                  <a:gd name="T15" fmla="*/ 179 h 286"/>
                  <a:gd name="T16" fmla="*/ 50 w 539"/>
                  <a:gd name="T17" fmla="*/ 182 h 286"/>
                  <a:gd name="T18" fmla="*/ 21 w 539"/>
                  <a:gd name="T19" fmla="*/ 186 h 286"/>
                  <a:gd name="T20" fmla="*/ 26 w 539"/>
                  <a:gd name="T21" fmla="*/ 167 h 286"/>
                  <a:gd name="T22" fmla="*/ 10 w 539"/>
                  <a:gd name="T23" fmla="*/ 158 h 286"/>
                  <a:gd name="T24" fmla="*/ 7 w 539"/>
                  <a:gd name="T25" fmla="*/ 134 h 286"/>
                  <a:gd name="T26" fmla="*/ 12 w 539"/>
                  <a:gd name="T27" fmla="*/ 111 h 286"/>
                  <a:gd name="T28" fmla="*/ 26 w 539"/>
                  <a:gd name="T29" fmla="*/ 104 h 286"/>
                  <a:gd name="T30" fmla="*/ 45 w 539"/>
                  <a:gd name="T31" fmla="*/ 92 h 286"/>
                  <a:gd name="T32" fmla="*/ 62 w 539"/>
                  <a:gd name="T33" fmla="*/ 82 h 286"/>
                  <a:gd name="T34" fmla="*/ 76 w 539"/>
                  <a:gd name="T35" fmla="*/ 80 h 286"/>
                  <a:gd name="T36" fmla="*/ 95 w 539"/>
                  <a:gd name="T37" fmla="*/ 87 h 286"/>
                  <a:gd name="T38" fmla="*/ 109 w 539"/>
                  <a:gd name="T39" fmla="*/ 106 h 286"/>
                  <a:gd name="T40" fmla="*/ 114 w 539"/>
                  <a:gd name="T41" fmla="*/ 101 h 286"/>
                  <a:gd name="T42" fmla="*/ 135 w 539"/>
                  <a:gd name="T43" fmla="*/ 99 h 286"/>
                  <a:gd name="T44" fmla="*/ 156 w 539"/>
                  <a:gd name="T45" fmla="*/ 94 h 286"/>
                  <a:gd name="T46" fmla="*/ 170 w 539"/>
                  <a:gd name="T47" fmla="*/ 106 h 286"/>
                  <a:gd name="T48" fmla="*/ 196 w 539"/>
                  <a:gd name="T49" fmla="*/ 101 h 286"/>
                  <a:gd name="T50" fmla="*/ 180 w 539"/>
                  <a:gd name="T51" fmla="*/ 78 h 286"/>
                  <a:gd name="T52" fmla="*/ 189 w 539"/>
                  <a:gd name="T53" fmla="*/ 59 h 286"/>
                  <a:gd name="T54" fmla="*/ 203 w 539"/>
                  <a:gd name="T55" fmla="*/ 49 h 286"/>
                  <a:gd name="T56" fmla="*/ 196 w 539"/>
                  <a:gd name="T57" fmla="*/ 40 h 286"/>
                  <a:gd name="T58" fmla="*/ 199 w 539"/>
                  <a:gd name="T59" fmla="*/ 30 h 286"/>
                  <a:gd name="T60" fmla="*/ 218 w 539"/>
                  <a:gd name="T61" fmla="*/ 30 h 286"/>
                  <a:gd name="T62" fmla="*/ 234 w 539"/>
                  <a:gd name="T63" fmla="*/ 26 h 286"/>
                  <a:gd name="T64" fmla="*/ 248 w 539"/>
                  <a:gd name="T65" fmla="*/ 19 h 286"/>
                  <a:gd name="T66" fmla="*/ 286 w 539"/>
                  <a:gd name="T67" fmla="*/ 9 h 286"/>
                  <a:gd name="T68" fmla="*/ 295 w 539"/>
                  <a:gd name="T69" fmla="*/ 2 h 286"/>
                  <a:gd name="T70" fmla="*/ 310 w 539"/>
                  <a:gd name="T71" fmla="*/ 2 h 286"/>
                  <a:gd name="T72" fmla="*/ 324 w 539"/>
                  <a:gd name="T73" fmla="*/ 12 h 286"/>
                  <a:gd name="T74" fmla="*/ 331 w 539"/>
                  <a:gd name="T75" fmla="*/ 28 h 286"/>
                  <a:gd name="T76" fmla="*/ 343 w 539"/>
                  <a:gd name="T77" fmla="*/ 28 h 286"/>
                  <a:gd name="T78" fmla="*/ 355 w 539"/>
                  <a:gd name="T79" fmla="*/ 33 h 286"/>
                  <a:gd name="T80" fmla="*/ 355 w 539"/>
                  <a:gd name="T81" fmla="*/ 38 h 286"/>
                  <a:gd name="T82" fmla="*/ 366 w 539"/>
                  <a:gd name="T83" fmla="*/ 40 h 286"/>
                  <a:gd name="T84" fmla="*/ 381 w 539"/>
                  <a:gd name="T85" fmla="*/ 33 h 286"/>
                  <a:gd name="T86" fmla="*/ 402 w 539"/>
                  <a:gd name="T87" fmla="*/ 23 h 286"/>
                  <a:gd name="T88" fmla="*/ 416 w 539"/>
                  <a:gd name="T89" fmla="*/ 49 h 286"/>
                  <a:gd name="T90" fmla="*/ 456 w 539"/>
                  <a:gd name="T91" fmla="*/ 94 h 286"/>
                  <a:gd name="T92" fmla="*/ 475 w 539"/>
                  <a:gd name="T93" fmla="*/ 101 h 286"/>
                  <a:gd name="T94" fmla="*/ 489 w 539"/>
                  <a:gd name="T95" fmla="*/ 97 h 286"/>
                  <a:gd name="T96" fmla="*/ 499 w 539"/>
                  <a:gd name="T97" fmla="*/ 111 h 286"/>
                  <a:gd name="T98" fmla="*/ 513 w 539"/>
                  <a:gd name="T99" fmla="*/ 125 h 286"/>
                  <a:gd name="T100" fmla="*/ 532 w 539"/>
                  <a:gd name="T101" fmla="*/ 125 h 286"/>
                  <a:gd name="T102" fmla="*/ 534 w 539"/>
                  <a:gd name="T103" fmla="*/ 146 h 286"/>
                  <a:gd name="T104" fmla="*/ 503 w 539"/>
                  <a:gd name="T105" fmla="*/ 177 h 286"/>
                  <a:gd name="T106" fmla="*/ 444 w 539"/>
                  <a:gd name="T107" fmla="*/ 217 h 286"/>
                  <a:gd name="T108" fmla="*/ 447 w 539"/>
                  <a:gd name="T109" fmla="*/ 260 h 286"/>
                  <a:gd name="T110" fmla="*/ 409 w 539"/>
                  <a:gd name="T111" fmla="*/ 255 h 286"/>
                  <a:gd name="T112" fmla="*/ 366 w 539"/>
                  <a:gd name="T113" fmla="*/ 248 h 286"/>
                  <a:gd name="T114" fmla="*/ 355 w 539"/>
                  <a:gd name="T115" fmla="*/ 262 h 286"/>
                  <a:gd name="T116" fmla="*/ 317 w 539"/>
                  <a:gd name="T117" fmla="*/ 269 h 286"/>
                  <a:gd name="T118" fmla="*/ 293 w 539"/>
                  <a:gd name="T119" fmla="*/ 286 h 286"/>
                  <a:gd name="T120" fmla="*/ 258 w 539"/>
                  <a:gd name="T121" fmla="*/ 252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286"/>
                  <a:gd name="T185" fmla="*/ 539 w 539"/>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286">
                    <a:moveTo>
                      <a:pt x="125" y="217"/>
                    </a:moveTo>
                    <a:lnTo>
                      <a:pt x="125" y="281"/>
                    </a:lnTo>
                    <a:lnTo>
                      <a:pt x="123" y="283"/>
                    </a:lnTo>
                    <a:lnTo>
                      <a:pt x="118" y="283"/>
                    </a:lnTo>
                    <a:lnTo>
                      <a:pt x="116" y="281"/>
                    </a:lnTo>
                    <a:lnTo>
                      <a:pt x="114" y="274"/>
                    </a:lnTo>
                    <a:lnTo>
                      <a:pt x="111" y="271"/>
                    </a:lnTo>
                    <a:lnTo>
                      <a:pt x="109" y="269"/>
                    </a:lnTo>
                    <a:lnTo>
                      <a:pt x="109" y="267"/>
                    </a:lnTo>
                    <a:lnTo>
                      <a:pt x="102" y="262"/>
                    </a:lnTo>
                    <a:lnTo>
                      <a:pt x="99" y="262"/>
                    </a:lnTo>
                    <a:lnTo>
                      <a:pt x="85" y="267"/>
                    </a:lnTo>
                    <a:lnTo>
                      <a:pt x="78" y="274"/>
                    </a:lnTo>
                    <a:lnTo>
                      <a:pt x="78" y="264"/>
                    </a:lnTo>
                    <a:lnTo>
                      <a:pt x="81" y="262"/>
                    </a:lnTo>
                    <a:lnTo>
                      <a:pt x="81" y="257"/>
                    </a:lnTo>
                    <a:lnTo>
                      <a:pt x="78" y="255"/>
                    </a:lnTo>
                    <a:lnTo>
                      <a:pt x="76" y="255"/>
                    </a:lnTo>
                    <a:lnTo>
                      <a:pt x="71" y="252"/>
                    </a:lnTo>
                    <a:lnTo>
                      <a:pt x="69" y="250"/>
                    </a:lnTo>
                    <a:lnTo>
                      <a:pt x="64" y="250"/>
                    </a:lnTo>
                    <a:lnTo>
                      <a:pt x="64" y="241"/>
                    </a:lnTo>
                    <a:lnTo>
                      <a:pt x="59" y="236"/>
                    </a:lnTo>
                    <a:lnTo>
                      <a:pt x="59" y="234"/>
                    </a:lnTo>
                    <a:lnTo>
                      <a:pt x="57" y="231"/>
                    </a:lnTo>
                    <a:lnTo>
                      <a:pt x="52" y="229"/>
                    </a:lnTo>
                    <a:lnTo>
                      <a:pt x="47" y="224"/>
                    </a:lnTo>
                    <a:lnTo>
                      <a:pt x="50" y="222"/>
                    </a:lnTo>
                    <a:lnTo>
                      <a:pt x="55" y="222"/>
                    </a:lnTo>
                    <a:lnTo>
                      <a:pt x="62" y="224"/>
                    </a:lnTo>
                    <a:lnTo>
                      <a:pt x="64" y="224"/>
                    </a:lnTo>
                    <a:lnTo>
                      <a:pt x="66" y="224"/>
                    </a:lnTo>
                    <a:lnTo>
                      <a:pt x="64" y="219"/>
                    </a:lnTo>
                    <a:lnTo>
                      <a:pt x="64" y="215"/>
                    </a:lnTo>
                    <a:lnTo>
                      <a:pt x="64" y="212"/>
                    </a:lnTo>
                    <a:lnTo>
                      <a:pt x="66" y="212"/>
                    </a:lnTo>
                    <a:lnTo>
                      <a:pt x="69" y="212"/>
                    </a:lnTo>
                    <a:lnTo>
                      <a:pt x="73" y="212"/>
                    </a:lnTo>
                    <a:lnTo>
                      <a:pt x="73" y="210"/>
                    </a:lnTo>
                    <a:lnTo>
                      <a:pt x="76" y="208"/>
                    </a:lnTo>
                    <a:lnTo>
                      <a:pt x="81" y="208"/>
                    </a:lnTo>
                    <a:lnTo>
                      <a:pt x="88" y="212"/>
                    </a:lnTo>
                    <a:lnTo>
                      <a:pt x="90" y="210"/>
                    </a:lnTo>
                    <a:lnTo>
                      <a:pt x="95" y="210"/>
                    </a:lnTo>
                    <a:lnTo>
                      <a:pt x="102" y="212"/>
                    </a:lnTo>
                    <a:lnTo>
                      <a:pt x="107" y="212"/>
                    </a:lnTo>
                    <a:lnTo>
                      <a:pt x="109" y="212"/>
                    </a:lnTo>
                    <a:lnTo>
                      <a:pt x="107" y="208"/>
                    </a:lnTo>
                    <a:lnTo>
                      <a:pt x="109" y="208"/>
                    </a:lnTo>
                    <a:lnTo>
                      <a:pt x="107" y="203"/>
                    </a:lnTo>
                    <a:lnTo>
                      <a:pt x="104" y="201"/>
                    </a:lnTo>
                    <a:lnTo>
                      <a:pt x="102" y="198"/>
                    </a:lnTo>
                    <a:lnTo>
                      <a:pt x="99" y="198"/>
                    </a:lnTo>
                    <a:lnTo>
                      <a:pt x="97" y="193"/>
                    </a:lnTo>
                    <a:lnTo>
                      <a:pt x="95" y="189"/>
                    </a:lnTo>
                    <a:lnTo>
                      <a:pt x="92" y="186"/>
                    </a:lnTo>
                    <a:lnTo>
                      <a:pt x="90" y="184"/>
                    </a:lnTo>
                    <a:lnTo>
                      <a:pt x="90" y="179"/>
                    </a:lnTo>
                    <a:lnTo>
                      <a:pt x="85" y="177"/>
                    </a:lnTo>
                    <a:lnTo>
                      <a:pt x="83" y="177"/>
                    </a:lnTo>
                    <a:lnTo>
                      <a:pt x="83" y="175"/>
                    </a:lnTo>
                    <a:lnTo>
                      <a:pt x="78" y="175"/>
                    </a:lnTo>
                    <a:lnTo>
                      <a:pt x="71" y="177"/>
                    </a:lnTo>
                    <a:lnTo>
                      <a:pt x="71" y="175"/>
                    </a:lnTo>
                    <a:lnTo>
                      <a:pt x="59" y="172"/>
                    </a:lnTo>
                    <a:lnTo>
                      <a:pt x="50" y="182"/>
                    </a:lnTo>
                    <a:lnTo>
                      <a:pt x="29" y="186"/>
                    </a:lnTo>
                    <a:lnTo>
                      <a:pt x="33" y="189"/>
                    </a:lnTo>
                    <a:lnTo>
                      <a:pt x="29" y="191"/>
                    </a:lnTo>
                    <a:lnTo>
                      <a:pt x="26" y="189"/>
                    </a:lnTo>
                    <a:lnTo>
                      <a:pt x="24" y="189"/>
                    </a:lnTo>
                    <a:lnTo>
                      <a:pt x="21" y="186"/>
                    </a:lnTo>
                    <a:lnTo>
                      <a:pt x="21" y="184"/>
                    </a:lnTo>
                    <a:lnTo>
                      <a:pt x="21" y="182"/>
                    </a:lnTo>
                    <a:lnTo>
                      <a:pt x="24" y="182"/>
                    </a:lnTo>
                    <a:lnTo>
                      <a:pt x="26" y="184"/>
                    </a:lnTo>
                    <a:lnTo>
                      <a:pt x="29" y="182"/>
                    </a:lnTo>
                    <a:lnTo>
                      <a:pt x="26" y="170"/>
                    </a:lnTo>
                    <a:lnTo>
                      <a:pt x="26" y="167"/>
                    </a:lnTo>
                    <a:lnTo>
                      <a:pt x="24" y="167"/>
                    </a:lnTo>
                    <a:lnTo>
                      <a:pt x="24" y="165"/>
                    </a:lnTo>
                    <a:lnTo>
                      <a:pt x="21" y="163"/>
                    </a:lnTo>
                    <a:lnTo>
                      <a:pt x="14" y="163"/>
                    </a:lnTo>
                    <a:lnTo>
                      <a:pt x="12" y="160"/>
                    </a:lnTo>
                    <a:lnTo>
                      <a:pt x="12" y="163"/>
                    </a:lnTo>
                    <a:lnTo>
                      <a:pt x="10" y="160"/>
                    </a:lnTo>
                    <a:lnTo>
                      <a:pt x="10" y="158"/>
                    </a:lnTo>
                    <a:lnTo>
                      <a:pt x="7" y="158"/>
                    </a:lnTo>
                    <a:lnTo>
                      <a:pt x="10" y="156"/>
                    </a:lnTo>
                    <a:lnTo>
                      <a:pt x="7" y="153"/>
                    </a:lnTo>
                    <a:lnTo>
                      <a:pt x="7" y="151"/>
                    </a:lnTo>
                    <a:lnTo>
                      <a:pt x="0" y="149"/>
                    </a:lnTo>
                    <a:lnTo>
                      <a:pt x="3" y="139"/>
                    </a:lnTo>
                    <a:lnTo>
                      <a:pt x="7" y="137"/>
                    </a:lnTo>
                    <a:lnTo>
                      <a:pt x="7" y="134"/>
                    </a:lnTo>
                    <a:lnTo>
                      <a:pt x="5" y="130"/>
                    </a:lnTo>
                    <a:lnTo>
                      <a:pt x="7" y="120"/>
                    </a:lnTo>
                    <a:lnTo>
                      <a:pt x="10" y="118"/>
                    </a:lnTo>
                    <a:lnTo>
                      <a:pt x="12" y="115"/>
                    </a:lnTo>
                    <a:lnTo>
                      <a:pt x="10" y="113"/>
                    </a:lnTo>
                    <a:lnTo>
                      <a:pt x="12" y="113"/>
                    </a:lnTo>
                    <a:lnTo>
                      <a:pt x="12" y="111"/>
                    </a:lnTo>
                    <a:lnTo>
                      <a:pt x="14" y="106"/>
                    </a:lnTo>
                    <a:lnTo>
                      <a:pt x="14" y="108"/>
                    </a:lnTo>
                    <a:lnTo>
                      <a:pt x="17" y="111"/>
                    </a:lnTo>
                    <a:lnTo>
                      <a:pt x="19" y="113"/>
                    </a:lnTo>
                    <a:lnTo>
                      <a:pt x="24" y="123"/>
                    </a:lnTo>
                    <a:lnTo>
                      <a:pt x="26" y="123"/>
                    </a:lnTo>
                    <a:lnTo>
                      <a:pt x="31" y="118"/>
                    </a:lnTo>
                    <a:lnTo>
                      <a:pt x="26" y="104"/>
                    </a:lnTo>
                    <a:lnTo>
                      <a:pt x="29" y="106"/>
                    </a:lnTo>
                    <a:lnTo>
                      <a:pt x="38" y="99"/>
                    </a:lnTo>
                    <a:lnTo>
                      <a:pt x="38" y="94"/>
                    </a:lnTo>
                    <a:lnTo>
                      <a:pt x="40" y="94"/>
                    </a:lnTo>
                    <a:lnTo>
                      <a:pt x="43" y="94"/>
                    </a:lnTo>
                    <a:lnTo>
                      <a:pt x="45" y="94"/>
                    </a:lnTo>
                    <a:lnTo>
                      <a:pt x="45" y="92"/>
                    </a:lnTo>
                    <a:lnTo>
                      <a:pt x="50" y="89"/>
                    </a:lnTo>
                    <a:lnTo>
                      <a:pt x="52" y="87"/>
                    </a:lnTo>
                    <a:lnTo>
                      <a:pt x="55" y="85"/>
                    </a:lnTo>
                    <a:lnTo>
                      <a:pt x="55" y="82"/>
                    </a:lnTo>
                    <a:lnTo>
                      <a:pt x="59" y="82"/>
                    </a:lnTo>
                    <a:lnTo>
                      <a:pt x="62" y="82"/>
                    </a:lnTo>
                    <a:lnTo>
                      <a:pt x="64" y="85"/>
                    </a:lnTo>
                    <a:lnTo>
                      <a:pt x="69" y="85"/>
                    </a:lnTo>
                    <a:lnTo>
                      <a:pt x="69" y="87"/>
                    </a:lnTo>
                    <a:lnTo>
                      <a:pt x="71" y="85"/>
                    </a:lnTo>
                    <a:lnTo>
                      <a:pt x="71" y="82"/>
                    </a:lnTo>
                    <a:lnTo>
                      <a:pt x="73" y="82"/>
                    </a:lnTo>
                    <a:lnTo>
                      <a:pt x="76" y="80"/>
                    </a:lnTo>
                    <a:lnTo>
                      <a:pt x="78" y="80"/>
                    </a:lnTo>
                    <a:lnTo>
                      <a:pt x="78" y="85"/>
                    </a:lnTo>
                    <a:lnTo>
                      <a:pt x="81" y="85"/>
                    </a:lnTo>
                    <a:lnTo>
                      <a:pt x="83" y="85"/>
                    </a:lnTo>
                    <a:lnTo>
                      <a:pt x="85" y="85"/>
                    </a:lnTo>
                    <a:lnTo>
                      <a:pt x="90" y="85"/>
                    </a:lnTo>
                    <a:lnTo>
                      <a:pt x="92" y="85"/>
                    </a:lnTo>
                    <a:lnTo>
                      <a:pt x="95" y="87"/>
                    </a:lnTo>
                    <a:lnTo>
                      <a:pt x="97" y="92"/>
                    </a:lnTo>
                    <a:lnTo>
                      <a:pt x="102" y="94"/>
                    </a:lnTo>
                    <a:lnTo>
                      <a:pt x="102" y="97"/>
                    </a:lnTo>
                    <a:lnTo>
                      <a:pt x="107" y="101"/>
                    </a:lnTo>
                    <a:lnTo>
                      <a:pt x="107" y="104"/>
                    </a:lnTo>
                    <a:lnTo>
                      <a:pt x="107" y="106"/>
                    </a:lnTo>
                    <a:lnTo>
                      <a:pt x="109" y="106"/>
                    </a:lnTo>
                    <a:lnTo>
                      <a:pt x="109" y="99"/>
                    </a:lnTo>
                    <a:lnTo>
                      <a:pt x="107" y="99"/>
                    </a:lnTo>
                    <a:lnTo>
                      <a:pt x="109" y="97"/>
                    </a:lnTo>
                    <a:lnTo>
                      <a:pt x="111" y="97"/>
                    </a:lnTo>
                    <a:lnTo>
                      <a:pt x="111" y="99"/>
                    </a:lnTo>
                    <a:lnTo>
                      <a:pt x="114" y="99"/>
                    </a:lnTo>
                    <a:lnTo>
                      <a:pt x="114" y="101"/>
                    </a:lnTo>
                    <a:lnTo>
                      <a:pt x="121" y="106"/>
                    </a:lnTo>
                    <a:lnTo>
                      <a:pt x="123" y="106"/>
                    </a:lnTo>
                    <a:lnTo>
                      <a:pt x="128" y="101"/>
                    </a:lnTo>
                    <a:lnTo>
                      <a:pt x="128" y="99"/>
                    </a:lnTo>
                    <a:lnTo>
                      <a:pt x="130" y="99"/>
                    </a:lnTo>
                    <a:lnTo>
                      <a:pt x="132" y="97"/>
                    </a:lnTo>
                    <a:lnTo>
                      <a:pt x="135" y="99"/>
                    </a:lnTo>
                    <a:lnTo>
                      <a:pt x="135" y="97"/>
                    </a:lnTo>
                    <a:lnTo>
                      <a:pt x="140" y="97"/>
                    </a:lnTo>
                    <a:lnTo>
                      <a:pt x="142" y="94"/>
                    </a:lnTo>
                    <a:lnTo>
                      <a:pt x="147" y="99"/>
                    </a:lnTo>
                    <a:lnTo>
                      <a:pt x="149" y="97"/>
                    </a:lnTo>
                    <a:lnTo>
                      <a:pt x="149" y="94"/>
                    </a:lnTo>
                    <a:lnTo>
                      <a:pt x="154" y="94"/>
                    </a:lnTo>
                    <a:lnTo>
                      <a:pt x="156" y="94"/>
                    </a:lnTo>
                    <a:lnTo>
                      <a:pt x="158" y="97"/>
                    </a:lnTo>
                    <a:lnTo>
                      <a:pt x="161" y="97"/>
                    </a:lnTo>
                    <a:lnTo>
                      <a:pt x="161" y="101"/>
                    </a:lnTo>
                    <a:lnTo>
                      <a:pt x="163" y="104"/>
                    </a:lnTo>
                    <a:lnTo>
                      <a:pt x="168" y="104"/>
                    </a:lnTo>
                    <a:lnTo>
                      <a:pt x="170" y="104"/>
                    </a:lnTo>
                    <a:lnTo>
                      <a:pt x="170" y="106"/>
                    </a:lnTo>
                    <a:lnTo>
                      <a:pt x="175" y="106"/>
                    </a:lnTo>
                    <a:lnTo>
                      <a:pt x="177" y="106"/>
                    </a:lnTo>
                    <a:lnTo>
                      <a:pt x="180" y="101"/>
                    </a:lnTo>
                    <a:lnTo>
                      <a:pt x="182" y="101"/>
                    </a:lnTo>
                    <a:lnTo>
                      <a:pt x="184" y="104"/>
                    </a:lnTo>
                    <a:lnTo>
                      <a:pt x="192" y="104"/>
                    </a:lnTo>
                    <a:lnTo>
                      <a:pt x="194" y="101"/>
                    </a:lnTo>
                    <a:lnTo>
                      <a:pt x="196" y="101"/>
                    </a:lnTo>
                    <a:lnTo>
                      <a:pt x="201" y="89"/>
                    </a:lnTo>
                    <a:lnTo>
                      <a:pt x="199" y="87"/>
                    </a:lnTo>
                    <a:lnTo>
                      <a:pt x="192" y="87"/>
                    </a:lnTo>
                    <a:lnTo>
                      <a:pt x="189" y="85"/>
                    </a:lnTo>
                    <a:lnTo>
                      <a:pt x="184" y="82"/>
                    </a:lnTo>
                    <a:lnTo>
                      <a:pt x="184" y="80"/>
                    </a:lnTo>
                    <a:lnTo>
                      <a:pt x="182" y="80"/>
                    </a:lnTo>
                    <a:lnTo>
                      <a:pt x="180" y="78"/>
                    </a:lnTo>
                    <a:lnTo>
                      <a:pt x="180" y="75"/>
                    </a:lnTo>
                    <a:lnTo>
                      <a:pt x="182" y="75"/>
                    </a:lnTo>
                    <a:lnTo>
                      <a:pt x="184" y="73"/>
                    </a:lnTo>
                    <a:lnTo>
                      <a:pt x="192" y="71"/>
                    </a:lnTo>
                    <a:lnTo>
                      <a:pt x="192" y="68"/>
                    </a:lnTo>
                    <a:lnTo>
                      <a:pt x="192" y="66"/>
                    </a:lnTo>
                    <a:lnTo>
                      <a:pt x="187" y="59"/>
                    </a:lnTo>
                    <a:lnTo>
                      <a:pt x="189" y="59"/>
                    </a:lnTo>
                    <a:lnTo>
                      <a:pt x="192" y="56"/>
                    </a:lnTo>
                    <a:lnTo>
                      <a:pt x="194" y="54"/>
                    </a:lnTo>
                    <a:lnTo>
                      <a:pt x="206" y="54"/>
                    </a:lnTo>
                    <a:lnTo>
                      <a:pt x="208" y="52"/>
                    </a:lnTo>
                    <a:lnTo>
                      <a:pt x="206" y="49"/>
                    </a:lnTo>
                    <a:lnTo>
                      <a:pt x="203" y="49"/>
                    </a:lnTo>
                    <a:lnTo>
                      <a:pt x="196" y="47"/>
                    </a:lnTo>
                    <a:lnTo>
                      <a:pt x="194" y="45"/>
                    </a:lnTo>
                    <a:lnTo>
                      <a:pt x="196" y="45"/>
                    </a:lnTo>
                    <a:lnTo>
                      <a:pt x="199" y="42"/>
                    </a:lnTo>
                    <a:lnTo>
                      <a:pt x="199" y="40"/>
                    </a:lnTo>
                    <a:lnTo>
                      <a:pt x="196" y="40"/>
                    </a:lnTo>
                    <a:lnTo>
                      <a:pt x="192" y="40"/>
                    </a:lnTo>
                    <a:lnTo>
                      <a:pt x="194" y="38"/>
                    </a:lnTo>
                    <a:lnTo>
                      <a:pt x="194" y="35"/>
                    </a:lnTo>
                    <a:lnTo>
                      <a:pt x="192" y="33"/>
                    </a:lnTo>
                    <a:lnTo>
                      <a:pt x="196" y="33"/>
                    </a:lnTo>
                    <a:lnTo>
                      <a:pt x="196" y="30"/>
                    </a:lnTo>
                    <a:lnTo>
                      <a:pt x="199" y="30"/>
                    </a:lnTo>
                    <a:lnTo>
                      <a:pt x="199" y="33"/>
                    </a:lnTo>
                    <a:lnTo>
                      <a:pt x="201" y="33"/>
                    </a:lnTo>
                    <a:lnTo>
                      <a:pt x="203" y="33"/>
                    </a:lnTo>
                    <a:lnTo>
                      <a:pt x="206" y="33"/>
                    </a:lnTo>
                    <a:lnTo>
                      <a:pt x="210" y="33"/>
                    </a:lnTo>
                    <a:lnTo>
                      <a:pt x="213" y="33"/>
                    </a:lnTo>
                    <a:lnTo>
                      <a:pt x="215" y="30"/>
                    </a:lnTo>
                    <a:lnTo>
                      <a:pt x="218" y="30"/>
                    </a:lnTo>
                    <a:lnTo>
                      <a:pt x="220" y="30"/>
                    </a:lnTo>
                    <a:lnTo>
                      <a:pt x="222" y="28"/>
                    </a:lnTo>
                    <a:lnTo>
                      <a:pt x="225" y="28"/>
                    </a:lnTo>
                    <a:lnTo>
                      <a:pt x="227" y="26"/>
                    </a:lnTo>
                    <a:lnTo>
                      <a:pt x="229" y="26"/>
                    </a:lnTo>
                    <a:lnTo>
                      <a:pt x="229" y="28"/>
                    </a:lnTo>
                    <a:lnTo>
                      <a:pt x="232" y="28"/>
                    </a:lnTo>
                    <a:lnTo>
                      <a:pt x="234" y="26"/>
                    </a:lnTo>
                    <a:lnTo>
                      <a:pt x="236" y="26"/>
                    </a:lnTo>
                    <a:lnTo>
                      <a:pt x="239" y="23"/>
                    </a:lnTo>
                    <a:lnTo>
                      <a:pt x="241" y="23"/>
                    </a:lnTo>
                    <a:lnTo>
                      <a:pt x="244" y="23"/>
                    </a:lnTo>
                    <a:lnTo>
                      <a:pt x="246" y="23"/>
                    </a:lnTo>
                    <a:lnTo>
                      <a:pt x="248" y="21"/>
                    </a:lnTo>
                    <a:lnTo>
                      <a:pt x="248" y="19"/>
                    </a:lnTo>
                    <a:lnTo>
                      <a:pt x="251" y="16"/>
                    </a:lnTo>
                    <a:lnTo>
                      <a:pt x="253" y="16"/>
                    </a:lnTo>
                    <a:lnTo>
                      <a:pt x="253" y="19"/>
                    </a:lnTo>
                    <a:lnTo>
                      <a:pt x="258" y="16"/>
                    </a:lnTo>
                    <a:lnTo>
                      <a:pt x="281" y="12"/>
                    </a:lnTo>
                    <a:lnTo>
                      <a:pt x="284" y="9"/>
                    </a:lnTo>
                    <a:lnTo>
                      <a:pt x="286" y="9"/>
                    </a:lnTo>
                    <a:lnTo>
                      <a:pt x="288" y="9"/>
                    </a:lnTo>
                    <a:lnTo>
                      <a:pt x="288" y="4"/>
                    </a:lnTo>
                    <a:lnTo>
                      <a:pt x="291" y="4"/>
                    </a:lnTo>
                    <a:lnTo>
                      <a:pt x="293" y="2"/>
                    </a:lnTo>
                    <a:lnTo>
                      <a:pt x="295" y="2"/>
                    </a:lnTo>
                    <a:lnTo>
                      <a:pt x="298" y="0"/>
                    </a:lnTo>
                    <a:lnTo>
                      <a:pt x="300" y="0"/>
                    </a:lnTo>
                    <a:lnTo>
                      <a:pt x="303" y="0"/>
                    </a:lnTo>
                    <a:lnTo>
                      <a:pt x="305" y="2"/>
                    </a:lnTo>
                    <a:lnTo>
                      <a:pt x="307" y="0"/>
                    </a:lnTo>
                    <a:lnTo>
                      <a:pt x="310" y="2"/>
                    </a:lnTo>
                    <a:lnTo>
                      <a:pt x="312" y="4"/>
                    </a:lnTo>
                    <a:lnTo>
                      <a:pt x="314" y="4"/>
                    </a:lnTo>
                    <a:lnTo>
                      <a:pt x="317" y="2"/>
                    </a:lnTo>
                    <a:lnTo>
                      <a:pt x="319" y="2"/>
                    </a:lnTo>
                    <a:lnTo>
                      <a:pt x="321" y="2"/>
                    </a:lnTo>
                    <a:lnTo>
                      <a:pt x="324" y="4"/>
                    </a:lnTo>
                    <a:lnTo>
                      <a:pt x="324" y="7"/>
                    </a:lnTo>
                    <a:lnTo>
                      <a:pt x="324" y="12"/>
                    </a:lnTo>
                    <a:lnTo>
                      <a:pt x="324" y="14"/>
                    </a:lnTo>
                    <a:lnTo>
                      <a:pt x="329" y="16"/>
                    </a:lnTo>
                    <a:lnTo>
                      <a:pt x="326" y="19"/>
                    </a:lnTo>
                    <a:lnTo>
                      <a:pt x="326" y="23"/>
                    </a:lnTo>
                    <a:lnTo>
                      <a:pt x="324" y="26"/>
                    </a:lnTo>
                    <a:lnTo>
                      <a:pt x="326" y="28"/>
                    </a:lnTo>
                    <a:lnTo>
                      <a:pt x="331" y="28"/>
                    </a:lnTo>
                    <a:lnTo>
                      <a:pt x="333" y="28"/>
                    </a:lnTo>
                    <a:lnTo>
                      <a:pt x="333" y="26"/>
                    </a:lnTo>
                    <a:lnTo>
                      <a:pt x="336" y="26"/>
                    </a:lnTo>
                    <a:lnTo>
                      <a:pt x="338" y="28"/>
                    </a:lnTo>
                    <a:lnTo>
                      <a:pt x="338" y="23"/>
                    </a:lnTo>
                    <a:lnTo>
                      <a:pt x="340" y="23"/>
                    </a:lnTo>
                    <a:lnTo>
                      <a:pt x="343" y="28"/>
                    </a:lnTo>
                    <a:lnTo>
                      <a:pt x="343" y="33"/>
                    </a:lnTo>
                    <a:lnTo>
                      <a:pt x="345" y="33"/>
                    </a:lnTo>
                    <a:lnTo>
                      <a:pt x="345" y="30"/>
                    </a:lnTo>
                    <a:lnTo>
                      <a:pt x="345" y="28"/>
                    </a:lnTo>
                    <a:lnTo>
                      <a:pt x="350" y="30"/>
                    </a:lnTo>
                    <a:lnTo>
                      <a:pt x="355" y="33"/>
                    </a:lnTo>
                    <a:lnTo>
                      <a:pt x="357" y="33"/>
                    </a:lnTo>
                    <a:lnTo>
                      <a:pt x="357" y="30"/>
                    </a:lnTo>
                    <a:lnTo>
                      <a:pt x="359" y="30"/>
                    </a:lnTo>
                    <a:lnTo>
                      <a:pt x="359" y="33"/>
                    </a:lnTo>
                    <a:lnTo>
                      <a:pt x="359" y="35"/>
                    </a:lnTo>
                    <a:lnTo>
                      <a:pt x="357" y="35"/>
                    </a:lnTo>
                    <a:lnTo>
                      <a:pt x="355" y="38"/>
                    </a:lnTo>
                    <a:lnTo>
                      <a:pt x="355" y="40"/>
                    </a:lnTo>
                    <a:lnTo>
                      <a:pt x="355" y="42"/>
                    </a:lnTo>
                    <a:lnTo>
                      <a:pt x="357" y="45"/>
                    </a:lnTo>
                    <a:lnTo>
                      <a:pt x="357" y="42"/>
                    </a:lnTo>
                    <a:lnTo>
                      <a:pt x="359" y="42"/>
                    </a:lnTo>
                    <a:lnTo>
                      <a:pt x="364" y="40"/>
                    </a:lnTo>
                    <a:lnTo>
                      <a:pt x="364" y="42"/>
                    </a:lnTo>
                    <a:lnTo>
                      <a:pt x="366" y="40"/>
                    </a:lnTo>
                    <a:lnTo>
                      <a:pt x="369" y="42"/>
                    </a:lnTo>
                    <a:lnTo>
                      <a:pt x="371" y="42"/>
                    </a:lnTo>
                    <a:lnTo>
                      <a:pt x="369" y="40"/>
                    </a:lnTo>
                    <a:lnTo>
                      <a:pt x="371" y="40"/>
                    </a:lnTo>
                    <a:lnTo>
                      <a:pt x="373" y="40"/>
                    </a:lnTo>
                    <a:lnTo>
                      <a:pt x="376" y="35"/>
                    </a:lnTo>
                    <a:lnTo>
                      <a:pt x="378" y="35"/>
                    </a:lnTo>
                    <a:lnTo>
                      <a:pt x="381" y="33"/>
                    </a:lnTo>
                    <a:lnTo>
                      <a:pt x="383" y="28"/>
                    </a:lnTo>
                    <a:lnTo>
                      <a:pt x="385" y="28"/>
                    </a:lnTo>
                    <a:lnTo>
                      <a:pt x="388" y="28"/>
                    </a:lnTo>
                    <a:lnTo>
                      <a:pt x="392" y="26"/>
                    </a:lnTo>
                    <a:lnTo>
                      <a:pt x="397" y="26"/>
                    </a:lnTo>
                    <a:lnTo>
                      <a:pt x="399" y="23"/>
                    </a:lnTo>
                    <a:lnTo>
                      <a:pt x="402" y="23"/>
                    </a:lnTo>
                    <a:lnTo>
                      <a:pt x="402" y="26"/>
                    </a:lnTo>
                    <a:lnTo>
                      <a:pt x="399" y="28"/>
                    </a:lnTo>
                    <a:lnTo>
                      <a:pt x="397" y="28"/>
                    </a:lnTo>
                    <a:lnTo>
                      <a:pt x="397" y="30"/>
                    </a:lnTo>
                    <a:lnTo>
                      <a:pt x="397" y="33"/>
                    </a:lnTo>
                    <a:lnTo>
                      <a:pt x="399" y="33"/>
                    </a:lnTo>
                    <a:lnTo>
                      <a:pt x="416" y="49"/>
                    </a:lnTo>
                    <a:lnTo>
                      <a:pt x="444" y="101"/>
                    </a:lnTo>
                    <a:lnTo>
                      <a:pt x="449" y="99"/>
                    </a:lnTo>
                    <a:lnTo>
                      <a:pt x="449" y="97"/>
                    </a:lnTo>
                    <a:lnTo>
                      <a:pt x="449" y="94"/>
                    </a:lnTo>
                    <a:lnTo>
                      <a:pt x="451" y="92"/>
                    </a:lnTo>
                    <a:lnTo>
                      <a:pt x="454" y="92"/>
                    </a:lnTo>
                    <a:lnTo>
                      <a:pt x="454" y="94"/>
                    </a:lnTo>
                    <a:lnTo>
                      <a:pt x="456" y="94"/>
                    </a:lnTo>
                    <a:lnTo>
                      <a:pt x="458" y="97"/>
                    </a:lnTo>
                    <a:lnTo>
                      <a:pt x="461" y="99"/>
                    </a:lnTo>
                    <a:lnTo>
                      <a:pt x="463" y="104"/>
                    </a:lnTo>
                    <a:lnTo>
                      <a:pt x="468" y="101"/>
                    </a:lnTo>
                    <a:lnTo>
                      <a:pt x="473" y="104"/>
                    </a:lnTo>
                    <a:lnTo>
                      <a:pt x="475" y="101"/>
                    </a:lnTo>
                    <a:lnTo>
                      <a:pt x="477" y="104"/>
                    </a:lnTo>
                    <a:lnTo>
                      <a:pt x="477" y="101"/>
                    </a:lnTo>
                    <a:lnTo>
                      <a:pt x="480" y="99"/>
                    </a:lnTo>
                    <a:lnTo>
                      <a:pt x="482" y="99"/>
                    </a:lnTo>
                    <a:lnTo>
                      <a:pt x="484" y="99"/>
                    </a:lnTo>
                    <a:lnTo>
                      <a:pt x="484" y="97"/>
                    </a:lnTo>
                    <a:lnTo>
                      <a:pt x="487" y="97"/>
                    </a:lnTo>
                    <a:lnTo>
                      <a:pt x="489" y="97"/>
                    </a:lnTo>
                    <a:lnTo>
                      <a:pt x="492" y="99"/>
                    </a:lnTo>
                    <a:lnTo>
                      <a:pt x="492" y="101"/>
                    </a:lnTo>
                    <a:lnTo>
                      <a:pt x="494" y="101"/>
                    </a:lnTo>
                    <a:lnTo>
                      <a:pt x="496" y="104"/>
                    </a:lnTo>
                    <a:lnTo>
                      <a:pt x="499" y="106"/>
                    </a:lnTo>
                    <a:lnTo>
                      <a:pt x="499" y="108"/>
                    </a:lnTo>
                    <a:lnTo>
                      <a:pt x="499" y="111"/>
                    </a:lnTo>
                    <a:lnTo>
                      <a:pt x="501" y="113"/>
                    </a:lnTo>
                    <a:lnTo>
                      <a:pt x="508" y="115"/>
                    </a:lnTo>
                    <a:lnTo>
                      <a:pt x="508" y="118"/>
                    </a:lnTo>
                    <a:lnTo>
                      <a:pt x="508" y="120"/>
                    </a:lnTo>
                    <a:lnTo>
                      <a:pt x="510" y="120"/>
                    </a:lnTo>
                    <a:lnTo>
                      <a:pt x="513" y="125"/>
                    </a:lnTo>
                    <a:lnTo>
                      <a:pt x="515" y="125"/>
                    </a:lnTo>
                    <a:lnTo>
                      <a:pt x="518" y="127"/>
                    </a:lnTo>
                    <a:lnTo>
                      <a:pt x="520" y="127"/>
                    </a:lnTo>
                    <a:lnTo>
                      <a:pt x="525" y="127"/>
                    </a:lnTo>
                    <a:lnTo>
                      <a:pt x="527" y="127"/>
                    </a:lnTo>
                    <a:lnTo>
                      <a:pt x="527" y="125"/>
                    </a:lnTo>
                    <a:lnTo>
                      <a:pt x="532" y="123"/>
                    </a:lnTo>
                    <a:lnTo>
                      <a:pt x="532" y="125"/>
                    </a:lnTo>
                    <a:lnTo>
                      <a:pt x="532" y="127"/>
                    </a:lnTo>
                    <a:lnTo>
                      <a:pt x="534" y="130"/>
                    </a:lnTo>
                    <a:lnTo>
                      <a:pt x="536" y="132"/>
                    </a:lnTo>
                    <a:lnTo>
                      <a:pt x="539" y="134"/>
                    </a:lnTo>
                    <a:lnTo>
                      <a:pt x="536" y="141"/>
                    </a:lnTo>
                    <a:lnTo>
                      <a:pt x="534" y="146"/>
                    </a:lnTo>
                    <a:lnTo>
                      <a:pt x="529" y="151"/>
                    </a:lnTo>
                    <a:lnTo>
                      <a:pt x="525" y="151"/>
                    </a:lnTo>
                    <a:lnTo>
                      <a:pt x="520" y="151"/>
                    </a:lnTo>
                    <a:lnTo>
                      <a:pt x="518" y="156"/>
                    </a:lnTo>
                    <a:lnTo>
                      <a:pt x="518" y="177"/>
                    </a:lnTo>
                    <a:lnTo>
                      <a:pt x="510" y="179"/>
                    </a:lnTo>
                    <a:lnTo>
                      <a:pt x="508" y="182"/>
                    </a:lnTo>
                    <a:lnTo>
                      <a:pt x="503" y="177"/>
                    </a:lnTo>
                    <a:lnTo>
                      <a:pt x="494" y="177"/>
                    </a:lnTo>
                    <a:lnTo>
                      <a:pt x="489" y="177"/>
                    </a:lnTo>
                    <a:lnTo>
                      <a:pt x="487" y="175"/>
                    </a:lnTo>
                    <a:lnTo>
                      <a:pt x="482" y="175"/>
                    </a:lnTo>
                    <a:lnTo>
                      <a:pt x="473" y="203"/>
                    </a:lnTo>
                    <a:lnTo>
                      <a:pt x="475" y="210"/>
                    </a:lnTo>
                    <a:lnTo>
                      <a:pt x="473" y="212"/>
                    </a:lnTo>
                    <a:lnTo>
                      <a:pt x="444" y="217"/>
                    </a:lnTo>
                    <a:lnTo>
                      <a:pt x="442" y="219"/>
                    </a:lnTo>
                    <a:lnTo>
                      <a:pt x="444" y="219"/>
                    </a:lnTo>
                    <a:lnTo>
                      <a:pt x="451" y="245"/>
                    </a:lnTo>
                    <a:lnTo>
                      <a:pt x="451" y="250"/>
                    </a:lnTo>
                    <a:lnTo>
                      <a:pt x="449" y="252"/>
                    </a:lnTo>
                    <a:lnTo>
                      <a:pt x="449" y="255"/>
                    </a:lnTo>
                    <a:lnTo>
                      <a:pt x="447" y="257"/>
                    </a:lnTo>
                    <a:lnTo>
                      <a:pt x="447" y="260"/>
                    </a:lnTo>
                    <a:lnTo>
                      <a:pt x="447" y="264"/>
                    </a:lnTo>
                    <a:lnTo>
                      <a:pt x="444" y="264"/>
                    </a:lnTo>
                    <a:lnTo>
                      <a:pt x="440" y="262"/>
                    </a:lnTo>
                    <a:lnTo>
                      <a:pt x="437" y="262"/>
                    </a:lnTo>
                    <a:lnTo>
                      <a:pt x="432" y="257"/>
                    </a:lnTo>
                    <a:lnTo>
                      <a:pt x="425" y="255"/>
                    </a:lnTo>
                    <a:lnTo>
                      <a:pt x="423" y="255"/>
                    </a:lnTo>
                    <a:lnTo>
                      <a:pt x="409" y="255"/>
                    </a:lnTo>
                    <a:lnTo>
                      <a:pt x="404" y="252"/>
                    </a:lnTo>
                    <a:lnTo>
                      <a:pt x="402" y="252"/>
                    </a:lnTo>
                    <a:lnTo>
                      <a:pt x="399" y="255"/>
                    </a:lnTo>
                    <a:lnTo>
                      <a:pt x="381" y="252"/>
                    </a:lnTo>
                    <a:lnTo>
                      <a:pt x="378" y="252"/>
                    </a:lnTo>
                    <a:lnTo>
                      <a:pt x="376" y="252"/>
                    </a:lnTo>
                    <a:lnTo>
                      <a:pt x="371" y="252"/>
                    </a:lnTo>
                    <a:lnTo>
                      <a:pt x="366" y="248"/>
                    </a:lnTo>
                    <a:lnTo>
                      <a:pt x="364" y="250"/>
                    </a:lnTo>
                    <a:lnTo>
                      <a:pt x="362" y="250"/>
                    </a:lnTo>
                    <a:lnTo>
                      <a:pt x="359" y="250"/>
                    </a:lnTo>
                    <a:lnTo>
                      <a:pt x="357" y="252"/>
                    </a:lnTo>
                    <a:lnTo>
                      <a:pt x="357" y="255"/>
                    </a:lnTo>
                    <a:lnTo>
                      <a:pt x="355" y="260"/>
                    </a:lnTo>
                    <a:lnTo>
                      <a:pt x="355" y="262"/>
                    </a:lnTo>
                    <a:lnTo>
                      <a:pt x="333" y="255"/>
                    </a:lnTo>
                    <a:lnTo>
                      <a:pt x="331" y="255"/>
                    </a:lnTo>
                    <a:lnTo>
                      <a:pt x="324" y="257"/>
                    </a:lnTo>
                    <a:lnTo>
                      <a:pt x="324" y="260"/>
                    </a:lnTo>
                    <a:lnTo>
                      <a:pt x="319" y="269"/>
                    </a:lnTo>
                    <a:lnTo>
                      <a:pt x="317" y="269"/>
                    </a:lnTo>
                    <a:lnTo>
                      <a:pt x="314" y="271"/>
                    </a:lnTo>
                    <a:lnTo>
                      <a:pt x="312" y="274"/>
                    </a:lnTo>
                    <a:lnTo>
                      <a:pt x="303" y="278"/>
                    </a:lnTo>
                    <a:lnTo>
                      <a:pt x="298" y="281"/>
                    </a:lnTo>
                    <a:lnTo>
                      <a:pt x="298" y="286"/>
                    </a:lnTo>
                    <a:lnTo>
                      <a:pt x="293" y="286"/>
                    </a:lnTo>
                    <a:lnTo>
                      <a:pt x="284" y="283"/>
                    </a:lnTo>
                    <a:lnTo>
                      <a:pt x="270" y="283"/>
                    </a:lnTo>
                    <a:lnTo>
                      <a:pt x="267" y="271"/>
                    </a:lnTo>
                    <a:lnTo>
                      <a:pt x="260" y="271"/>
                    </a:lnTo>
                    <a:lnTo>
                      <a:pt x="260" y="264"/>
                    </a:lnTo>
                    <a:lnTo>
                      <a:pt x="260" y="252"/>
                    </a:lnTo>
                    <a:lnTo>
                      <a:pt x="258" y="252"/>
                    </a:lnTo>
                    <a:lnTo>
                      <a:pt x="253" y="245"/>
                    </a:lnTo>
                    <a:lnTo>
                      <a:pt x="244" y="238"/>
                    </a:lnTo>
                    <a:lnTo>
                      <a:pt x="241" y="241"/>
                    </a:lnTo>
                    <a:lnTo>
                      <a:pt x="206" y="243"/>
                    </a:lnTo>
                    <a:lnTo>
                      <a:pt x="158" y="203"/>
                    </a:lnTo>
                    <a:lnTo>
                      <a:pt x="125" y="217"/>
                    </a:lnTo>
                    <a:close/>
                  </a:path>
                </a:pathLst>
              </a:custGeom>
              <a:grpFill/>
              <a:ln w="9525">
                <a:noFill/>
                <a:round/>
                <a:headEnd/>
                <a:tailEnd/>
              </a:ln>
            </p:spPr>
            <p:txBody>
              <a:bodyPr/>
              <a:lstStyle/>
              <a:p>
                <a:pPr>
                  <a:defRPr/>
                </a:pPr>
                <a:endParaRPr lang="en-US" sz="1200" kern="0">
                  <a:solidFill>
                    <a:srgbClr val="0096D6"/>
                  </a:solidFill>
                </a:endParaRPr>
              </a:p>
            </p:txBody>
          </p:sp>
          <p:sp>
            <p:nvSpPr>
              <p:cNvPr id="2397" name="Freeform 1374"/>
              <p:cNvSpPr>
                <a:spLocks/>
              </p:cNvSpPr>
              <p:nvPr/>
            </p:nvSpPr>
            <p:spPr bwMode="auto">
              <a:xfrm>
                <a:off x="3494" y="1724"/>
                <a:ext cx="539" cy="286"/>
              </a:xfrm>
              <a:custGeom>
                <a:avLst/>
                <a:gdLst>
                  <a:gd name="T0" fmla="*/ 109 w 539"/>
                  <a:gd name="T1" fmla="*/ 269 h 286"/>
                  <a:gd name="T2" fmla="*/ 81 w 539"/>
                  <a:gd name="T3" fmla="*/ 257 h 286"/>
                  <a:gd name="T4" fmla="*/ 59 w 539"/>
                  <a:gd name="T5" fmla="*/ 234 h 286"/>
                  <a:gd name="T6" fmla="*/ 66 w 539"/>
                  <a:gd name="T7" fmla="*/ 224 h 286"/>
                  <a:gd name="T8" fmla="*/ 73 w 539"/>
                  <a:gd name="T9" fmla="*/ 210 h 286"/>
                  <a:gd name="T10" fmla="*/ 102 w 539"/>
                  <a:gd name="T11" fmla="*/ 212 h 286"/>
                  <a:gd name="T12" fmla="*/ 102 w 539"/>
                  <a:gd name="T13" fmla="*/ 198 h 286"/>
                  <a:gd name="T14" fmla="*/ 90 w 539"/>
                  <a:gd name="T15" fmla="*/ 179 h 286"/>
                  <a:gd name="T16" fmla="*/ 50 w 539"/>
                  <a:gd name="T17" fmla="*/ 182 h 286"/>
                  <a:gd name="T18" fmla="*/ 21 w 539"/>
                  <a:gd name="T19" fmla="*/ 186 h 286"/>
                  <a:gd name="T20" fmla="*/ 26 w 539"/>
                  <a:gd name="T21" fmla="*/ 167 h 286"/>
                  <a:gd name="T22" fmla="*/ 10 w 539"/>
                  <a:gd name="T23" fmla="*/ 158 h 286"/>
                  <a:gd name="T24" fmla="*/ 7 w 539"/>
                  <a:gd name="T25" fmla="*/ 134 h 286"/>
                  <a:gd name="T26" fmla="*/ 12 w 539"/>
                  <a:gd name="T27" fmla="*/ 111 h 286"/>
                  <a:gd name="T28" fmla="*/ 26 w 539"/>
                  <a:gd name="T29" fmla="*/ 104 h 286"/>
                  <a:gd name="T30" fmla="*/ 45 w 539"/>
                  <a:gd name="T31" fmla="*/ 92 h 286"/>
                  <a:gd name="T32" fmla="*/ 62 w 539"/>
                  <a:gd name="T33" fmla="*/ 82 h 286"/>
                  <a:gd name="T34" fmla="*/ 76 w 539"/>
                  <a:gd name="T35" fmla="*/ 80 h 286"/>
                  <a:gd name="T36" fmla="*/ 95 w 539"/>
                  <a:gd name="T37" fmla="*/ 87 h 286"/>
                  <a:gd name="T38" fmla="*/ 109 w 539"/>
                  <a:gd name="T39" fmla="*/ 106 h 286"/>
                  <a:gd name="T40" fmla="*/ 114 w 539"/>
                  <a:gd name="T41" fmla="*/ 101 h 286"/>
                  <a:gd name="T42" fmla="*/ 135 w 539"/>
                  <a:gd name="T43" fmla="*/ 99 h 286"/>
                  <a:gd name="T44" fmla="*/ 156 w 539"/>
                  <a:gd name="T45" fmla="*/ 94 h 286"/>
                  <a:gd name="T46" fmla="*/ 170 w 539"/>
                  <a:gd name="T47" fmla="*/ 106 h 286"/>
                  <a:gd name="T48" fmla="*/ 196 w 539"/>
                  <a:gd name="T49" fmla="*/ 101 h 286"/>
                  <a:gd name="T50" fmla="*/ 180 w 539"/>
                  <a:gd name="T51" fmla="*/ 78 h 286"/>
                  <a:gd name="T52" fmla="*/ 189 w 539"/>
                  <a:gd name="T53" fmla="*/ 59 h 286"/>
                  <a:gd name="T54" fmla="*/ 203 w 539"/>
                  <a:gd name="T55" fmla="*/ 49 h 286"/>
                  <a:gd name="T56" fmla="*/ 196 w 539"/>
                  <a:gd name="T57" fmla="*/ 40 h 286"/>
                  <a:gd name="T58" fmla="*/ 199 w 539"/>
                  <a:gd name="T59" fmla="*/ 30 h 286"/>
                  <a:gd name="T60" fmla="*/ 218 w 539"/>
                  <a:gd name="T61" fmla="*/ 30 h 286"/>
                  <a:gd name="T62" fmla="*/ 234 w 539"/>
                  <a:gd name="T63" fmla="*/ 26 h 286"/>
                  <a:gd name="T64" fmla="*/ 248 w 539"/>
                  <a:gd name="T65" fmla="*/ 19 h 286"/>
                  <a:gd name="T66" fmla="*/ 286 w 539"/>
                  <a:gd name="T67" fmla="*/ 9 h 286"/>
                  <a:gd name="T68" fmla="*/ 295 w 539"/>
                  <a:gd name="T69" fmla="*/ 2 h 286"/>
                  <a:gd name="T70" fmla="*/ 310 w 539"/>
                  <a:gd name="T71" fmla="*/ 2 h 286"/>
                  <a:gd name="T72" fmla="*/ 324 w 539"/>
                  <a:gd name="T73" fmla="*/ 12 h 286"/>
                  <a:gd name="T74" fmla="*/ 331 w 539"/>
                  <a:gd name="T75" fmla="*/ 28 h 286"/>
                  <a:gd name="T76" fmla="*/ 343 w 539"/>
                  <a:gd name="T77" fmla="*/ 28 h 286"/>
                  <a:gd name="T78" fmla="*/ 355 w 539"/>
                  <a:gd name="T79" fmla="*/ 33 h 286"/>
                  <a:gd name="T80" fmla="*/ 355 w 539"/>
                  <a:gd name="T81" fmla="*/ 38 h 286"/>
                  <a:gd name="T82" fmla="*/ 366 w 539"/>
                  <a:gd name="T83" fmla="*/ 40 h 286"/>
                  <a:gd name="T84" fmla="*/ 381 w 539"/>
                  <a:gd name="T85" fmla="*/ 33 h 286"/>
                  <a:gd name="T86" fmla="*/ 402 w 539"/>
                  <a:gd name="T87" fmla="*/ 23 h 286"/>
                  <a:gd name="T88" fmla="*/ 416 w 539"/>
                  <a:gd name="T89" fmla="*/ 49 h 286"/>
                  <a:gd name="T90" fmla="*/ 456 w 539"/>
                  <a:gd name="T91" fmla="*/ 94 h 286"/>
                  <a:gd name="T92" fmla="*/ 475 w 539"/>
                  <a:gd name="T93" fmla="*/ 101 h 286"/>
                  <a:gd name="T94" fmla="*/ 489 w 539"/>
                  <a:gd name="T95" fmla="*/ 97 h 286"/>
                  <a:gd name="T96" fmla="*/ 499 w 539"/>
                  <a:gd name="T97" fmla="*/ 111 h 286"/>
                  <a:gd name="T98" fmla="*/ 513 w 539"/>
                  <a:gd name="T99" fmla="*/ 125 h 286"/>
                  <a:gd name="T100" fmla="*/ 532 w 539"/>
                  <a:gd name="T101" fmla="*/ 125 h 286"/>
                  <a:gd name="T102" fmla="*/ 534 w 539"/>
                  <a:gd name="T103" fmla="*/ 146 h 286"/>
                  <a:gd name="T104" fmla="*/ 503 w 539"/>
                  <a:gd name="T105" fmla="*/ 177 h 286"/>
                  <a:gd name="T106" fmla="*/ 444 w 539"/>
                  <a:gd name="T107" fmla="*/ 217 h 286"/>
                  <a:gd name="T108" fmla="*/ 447 w 539"/>
                  <a:gd name="T109" fmla="*/ 260 h 286"/>
                  <a:gd name="T110" fmla="*/ 409 w 539"/>
                  <a:gd name="T111" fmla="*/ 255 h 286"/>
                  <a:gd name="T112" fmla="*/ 366 w 539"/>
                  <a:gd name="T113" fmla="*/ 248 h 286"/>
                  <a:gd name="T114" fmla="*/ 355 w 539"/>
                  <a:gd name="T115" fmla="*/ 262 h 286"/>
                  <a:gd name="T116" fmla="*/ 317 w 539"/>
                  <a:gd name="T117" fmla="*/ 269 h 286"/>
                  <a:gd name="T118" fmla="*/ 293 w 539"/>
                  <a:gd name="T119" fmla="*/ 286 h 286"/>
                  <a:gd name="T120" fmla="*/ 258 w 539"/>
                  <a:gd name="T121" fmla="*/ 252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286"/>
                  <a:gd name="T185" fmla="*/ 539 w 539"/>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286">
                    <a:moveTo>
                      <a:pt x="125" y="217"/>
                    </a:moveTo>
                    <a:lnTo>
                      <a:pt x="125" y="281"/>
                    </a:lnTo>
                    <a:lnTo>
                      <a:pt x="123" y="283"/>
                    </a:lnTo>
                    <a:lnTo>
                      <a:pt x="118" y="283"/>
                    </a:lnTo>
                    <a:lnTo>
                      <a:pt x="116" y="281"/>
                    </a:lnTo>
                    <a:lnTo>
                      <a:pt x="114" y="274"/>
                    </a:lnTo>
                    <a:lnTo>
                      <a:pt x="111" y="271"/>
                    </a:lnTo>
                    <a:lnTo>
                      <a:pt x="109" y="269"/>
                    </a:lnTo>
                    <a:lnTo>
                      <a:pt x="109" y="267"/>
                    </a:lnTo>
                    <a:lnTo>
                      <a:pt x="102" y="262"/>
                    </a:lnTo>
                    <a:lnTo>
                      <a:pt x="99" y="262"/>
                    </a:lnTo>
                    <a:lnTo>
                      <a:pt x="85" y="267"/>
                    </a:lnTo>
                    <a:lnTo>
                      <a:pt x="78" y="274"/>
                    </a:lnTo>
                    <a:lnTo>
                      <a:pt x="78" y="264"/>
                    </a:lnTo>
                    <a:lnTo>
                      <a:pt x="81" y="262"/>
                    </a:lnTo>
                    <a:lnTo>
                      <a:pt x="81" y="257"/>
                    </a:lnTo>
                    <a:lnTo>
                      <a:pt x="78" y="255"/>
                    </a:lnTo>
                    <a:lnTo>
                      <a:pt x="76" y="255"/>
                    </a:lnTo>
                    <a:lnTo>
                      <a:pt x="71" y="252"/>
                    </a:lnTo>
                    <a:lnTo>
                      <a:pt x="69" y="250"/>
                    </a:lnTo>
                    <a:lnTo>
                      <a:pt x="64" y="250"/>
                    </a:lnTo>
                    <a:lnTo>
                      <a:pt x="64" y="241"/>
                    </a:lnTo>
                    <a:lnTo>
                      <a:pt x="59" y="236"/>
                    </a:lnTo>
                    <a:lnTo>
                      <a:pt x="59" y="234"/>
                    </a:lnTo>
                    <a:lnTo>
                      <a:pt x="57" y="231"/>
                    </a:lnTo>
                    <a:lnTo>
                      <a:pt x="52" y="229"/>
                    </a:lnTo>
                    <a:lnTo>
                      <a:pt x="47" y="224"/>
                    </a:lnTo>
                    <a:lnTo>
                      <a:pt x="50" y="222"/>
                    </a:lnTo>
                    <a:lnTo>
                      <a:pt x="55" y="222"/>
                    </a:lnTo>
                    <a:lnTo>
                      <a:pt x="62" y="224"/>
                    </a:lnTo>
                    <a:lnTo>
                      <a:pt x="64" y="224"/>
                    </a:lnTo>
                    <a:lnTo>
                      <a:pt x="66" y="224"/>
                    </a:lnTo>
                    <a:lnTo>
                      <a:pt x="64" y="219"/>
                    </a:lnTo>
                    <a:lnTo>
                      <a:pt x="64" y="215"/>
                    </a:lnTo>
                    <a:lnTo>
                      <a:pt x="64" y="212"/>
                    </a:lnTo>
                    <a:lnTo>
                      <a:pt x="66" y="212"/>
                    </a:lnTo>
                    <a:lnTo>
                      <a:pt x="69" y="212"/>
                    </a:lnTo>
                    <a:lnTo>
                      <a:pt x="73" y="212"/>
                    </a:lnTo>
                    <a:lnTo>
                      <a:pt x="73" y="210"/>
                    </a:lnTo>
                    <a:lnTo>
                      <a:pt x="76" y="208"/>
                    </a:lnTo>
                    <a:lnTo>
                      <a:pt x="81" y="208"/>
                    </a:lnTo>
                    <a:lnTo>
                      <a:pt x="88" y="212"/>
                    </a:lnTo>
                    <a:lnTo>
                      <a:pt x="90" y="210"/>
                    </a:lnTo>
                    <a:lnTo>
                      <a:pt x="95" y="210"/>
                    </a:lnTo>
                    <a:lnTo>
                      <a:pt x="102" y="212"/>
                    </a:lnTo>
                    <a:lnTo>
                      <a:pt x="107" y="212"/>
                    </a:lnTo>
                    <a:lnTo>
                      <a:pt x="109" y="212"/>
                    </a:lnTo>
                    <a:lnTo>
                      <a:pt x="107" y="208"/>
                    </a:lnTo>
                    <a:lnTo>
                      <a:pt x="109" y="208"/>
                    </a:lnTo>
                    <a:lnTo>
                      <a:pt x="107" y="203"/>
                    </a:lnTo>
                    <a:lnTo>
                      <a:pt x="104" y="201"/>
                    </a:lnTo>
                    <a:lnTo>
                      <a:pt x="102" y="198"/>
                    </a:lnTo>
                    <a:lnTo>
                      <a:pt x="99" y="198"/>
                    </a:lnTo>
                    <a:lnTo>
                      <a:pt x="97" y="193"/>
                    </a:lnTo>
                    <a:lnTo>
                      <a:pt x="95" y="189"/>
                    </a:lnTo>
                    <a:lnTo>
                      <a:pt x="92" y="186"/>
                    </a:lnTo>
                    <a:lnTo>
                      <a:pt x="90" y="184"/>
                    </a:lnTo>
                    <a:lnTo>
                      <a:pt x="90" y="179"/>
                    </a:lnTo>
                    <a:lnTo>
                      <a:pt x="85" y="177"/>
                    </a:lnTo>
                    <a:lnTo>
                      <a:pt x="83" y="177"/>
                    </a:lnTo>
                    <a:lnTo>
                      <a:pt x="83" y="175"/>
                    </a:lnTo>
                    <a:lnTo>
                      <a:pt x="78" y="175"/>
                    </a:lnTo>
                    <a:lnTo>
                      <a:pt x="71" y="177"/>
                    </a:lnTo>
                    <a:lnTo>
                      <a:pt x="71" y="175"/>
                    </a:lnTo>
                    <a:lnTo>
                      <a:pt x="59" y="172"/>
                    </a:lnTo>
                    <a:lnTo>
                      <a:pt x="50" y="182"/>
                    </a:lnTo>
                    <a:lnTo>
                      <a:pt x="29" y="186"/>
                    </a:lnTo>
                    <a:lnTo>
                      <a:pt x="33" y="189"/>
                    </a:lnTo>
                    <a:lnTo>
                      <a:pt x="29" y="191"/>
                    </a:lnTo>
                    <a:lnTo>
                      <a:pt x="26" y="189"/>
                    </a:lnTo>
                    <a:lnTo>
                      <a:pt x="24" y="189"/>
                    </a:lnTo>
                    <a:lnTo>
                      <a:pt x="21" y="186"/>
                    </a:lnTo>
                    <a:lnTo>
                      <a:pt x="21" y="184"/>
                    </a:lnTo>
                    <a:lnTo>
                      <a:pt x="21" y="182"/>
                    </a:lnTo>
                    <a:lnTo>
                      <a:pt x="24" y="182"/>
                    </a:lnTo>
                    <a:lnTo>
                      <a:pt x="26" y="184"/>
                    </a:lnTo>
                    <a:lnTo>
                      <a:pt x="29" y="182"/>
                    </a:lnTo>
                    <a:lnTo>
                      <a:pt x="26" y="170"/>
                    </a:lnTo>
                    <a:lnTo>
                      <a:pt x="26" y="167"/>
                    </a:lnTo>
                    <a:lnTo>
                      <a:pt x="24" y="167"/>
                    </a:lnTo>
                    <a:lnTo>
                      <a:pt x="24" y="165"/>
                    </a:lnTo>
                    <a:lnTo>
                      <a:pt x="21" y="163"/>
                    </a:lnTo>
                    <a:lnTo>
                      <a:pt x="14" y="163"/>
                    </a:lnTo>
                    <a:lnTo>
                      <a:pt x="12" y="160"/>
                    </a:lnTo>
                    <a:lnTo>
                      <a:pt x="12" y="163"/>
                    </a:lnTo>
                    <a:lnTo>
                      <a:pt x="10" y="160"/>
                    </a:lnTo>
                    <a:lnTo>
                      <a:pt x="10" y="158"/>
                    </a:lnTo>
                    <a:lnTo>
                      <a:pt x="7" y="158"/>
                    </a:lnTo>
                    <a:lnTo>
                      <a:pt x="10" y="156"/>
                    </a:lnTo>
                    <a:lnTo>
                      <a:pt x="7" y="153"/>
                    </a:lnTo>
                    <a:lnTo>
                      <a:pt x="7" y="151"/>
                    </a:lnTo>
                    <a:lnTo>
                      <a:pt x="0" y="149"/>
                    </a:lnTo>
                    <a:lnTo>
                      <a:pt x="3" y="139"/>
                    </a:lnTo>
                    <a:lnTo>
                      <a:pt x="7" y="137"/>
                    </a:lnTo>
                    <a:lnTo>
                      <a:pt x="7" y="134"/>
                    </a:lnTo>
                    <a:lnTo>
                      <a:pt x="5" y="130"/>
                    </a:lnTo>
                    <a:lnTo>
                      <a:pt x="7" y="120"/>
                    </a:lnTo>
                    <a:lnTo>
                      <a:pt x="10" y="118"/>
                    </a:lnTo>
                    <a:lnTo>
                      <a:pt x="12" y="115"/>
                    </a:lnTo>
                    <a:lnTo>
                      <a:pt x="10" y="113"/>
                    </a:lnTo>
                    <a:lnTo>
                      <a:pt x="12" y="113"/>
                    </a:lnTo>
                    <a:lnTo>
                      <a:pt x="12" y="111"/>
                    </a:lnTo>
                    <a:lnTo>
                      <a:pt x="14" y="106"/>
                    </a:lnTo>
                    <a:lnTo>
                      <a:pt x="14" y="108"/>
                    </a:lnTo>
                    <a:lnTo>
                      <a:pt x="17" y="111"/>
                    </a:lnTo>
                    <a:lnTo>
                      <a:pt x="19" y="113"/>
                    </a:lnTo>
                    <a:lnTo>
                      <a:pt x="24" y="123"/>
                    </a:lnTo>
                    <a:lnTo>
                      <a:pt x="26" y="123"/>
                    </a:lnTo>
                    <a:lnTo>
                      <a:pt x="31" y="118"/>
                    </a:lnTo>
                    <a:lnTo>
                      <a:pt x="26" y="104"/>
                    </a:lnTo>
                    <a:lnTo>
                      <a:pt x="29" y="106"/>
                    </a:lnTo>
                    <a:lnTo>
                      <a:pt x="38" y="99"/>
                    </a:lnTo>
                    <a:lnTo>
                      <a:pt x="38" y="94"/>
                    </a:lnTo>
                    <a:lnTo>
                      <a:pt x="40" y="94"/>
                    </a:lnTo>
                    <a:lnTo>
                      <a:pt x="43" y="94"/>
                    </a:lnTo>
                    <a:lnTo>
                      <a:pt x="45" y="94"/>
                    </a:lnTo>
                    <a:lnTo>
                      <a:pt x="45" y="92"/>
                    </a:lnTo>
                    <a:lnTo>
                      <a:pt x="50" y="89"/>
                    </a:lnTo>
                    <a:lnTo>
                      <a:pt x="52" y="87"/>
                    </a:lnTo>
                    <a:lnTo>
                      <a:pt x="55" y="85"/>
                    </a:lnTo>
                    <a:lnTo>
                      <a:pt x="55" y="82"/>
                    </a:lnTo>
                    <a:lnTo>
                      <a:pt x="59" y="82"/>
                    </a:lnTo>
                    <a:lnTo>
                      <a:pt x="62" y="82"/>
                    </a:lnTo>
                    <a:lnTo>
                      <a:pt x="64" y="85"/>
                    </a:lnTo>
                    <a:lnTo>
                      <a:pt x="69" y="85"/>
                    </a:lnTo>
                    <a:lnTo>
                      <a:pt x="69" y="87"/>
                    </a:lnTo>
                    <a:lnTo>
                      <a:pt x="71" y="85"/>
                    </a:lnTo>
                    <a:lnTo>
                      <a:pt x="71" y="82"/>
                    </a:lnTo>
                    <a:lnTo>
                      <a:pt x="73" y="82"/>
                    </a:lnTo>
                    <a:lnTo>
                      <a:pt x="76" y="80"/>
                    </a:lnTo>
                    <a:lnTo>
                      <a:pt x="78" y="80"/>
                    </a:lnTo>
                    <a:lnTo>
                      <a:pt x="78" y="85"/>
                    </a:lnTo>
                    <a:lnTo>
                      <a:pt x="81" y="85"/>
                    </a:lnTo>
                    <a:lnTo>
                      <a:pt x="83" y="85"/>
                    </a:lnTo>
                    <a:lnTo>
                      <a:pt x="85" y="85"/>
                    </a:lnTo>
                    <a:lnTo>
                      <a:pt x="90" y="85"/>
                    </a:lnTo>
                    <a:lnTo>
                      <a:pt x="92" y="85"/>
                    </a:lnTo>
                    <a:lnTo>
                      <a:pt x="95" y="87"/>
                    </a:lnTo>
                    <a:lnTo>
                      <a:pt x="97" y="92"/>
                    </a:lnTo>
                    <a:lnTo>
                      <a:pt x="102" y="94"/>
                    </a:lnTo>
                    <a:lnTo>
                      <a:pt x="102" y="97"/>
                    </a:lnTo>
                    <a:lnTo>
                      <a:pt x="107" y="101"/>
                    </a:lnTo>
                    <a:lnTo>
                      <a:pt x="107" y="104"/>
                    </a:lnTo>
                    <a:lnTo>
                      <a:pt x="107" y="106"/>
                    </a:lnTo>
                    <a:lnTo>
                      <a:pt x="109" y="106"/>
                    </a:lnTo>
                    <a:lnTo>
                      <a:pt x="109" y="99"/>
                    </a:lnTo>
                    <a:lnTo>
                      <a:pt x="107" y="99"/>
                    </a:lnTo>
                    <a:lnTo>
                      <a:pt x="109" y="97"/>
                    </a:lnTo>
                    <a:lnTo>
                      <a:pt x="111" y="97"/>
                    </a:lnTo>
                    <a:lnTo>
                      <a:pt x="111" y="99"/>
                    </a:lnTo>
                    <a:lnTo>
                      <a:pt x="114" y="99"/>
                    </a:lnTo>
                    <a:lnTo>
                      <a:pt x="114" y="101"/>
                    </a:lnTo>
                    <a:lnTo>
                      <a:pt x="121" y="106"/>
                    </a:lnTo>
                    <a:lnTo>
                      <a:pt x="123" y="106"/>
                    </a:lnTo>
                    <a:lnTo>
                      <a:pt x="128" y="101"/>
                    </a:lnTo>
                    <a:lnTo>
                      <a:pt x="128" y="99"/>
                    </a:lnTo>
                    <a:lnTo>
                      <a:pt x="130" y="99"/>
                    </a:lnTo>
                    <a:lnTo>
                      <a:pt x="132" y="97"/>
                    </a:lnTo>
                    <a:lnTo>
                      <a:pt x="135" y="99"/>
                    </a:lnTo>
                    <a:lnTo>
                      <a:pt x="135" y="97"/>
                    </a:lnTo>
                    <a:lnTo>
                      <a:pt x="140" y="97"/>
                    </a:lnTo>
                    <a:lnTo>
                      <a:pt x="142" y="94"/>
                    </a:lnTo>
                    <a:lnTo>
                      <a:pt x="147" y="99"/>
                    </a:lnTo>
                    <a:lnTo>
                      <a:pt x="149" y="97"/>
                    </a:lnTo>
                    <a:lnTo>
                      <a:pt x="149" y="94"/>
                    </a:lnTo>
                    <a:lnTo>
                      <a:pt x="154" y="94"/>
                    </a:lnTo>
                    <a:lnTo>
                      <a:pt x="156" y="94"/>
                    </a:lnTo>
                    <a:lnTo>
                      <a:pt x="158" y="97"/>
                    </a:lnTo>
                    <a:lnTo>
                      <a:pt x="161" y="97"/>
                    </a:lnTo>
                    <a:lnTo>
                      <a:pt x="161" y="101"/>
                    </a:lnTo>
                    <a:lnTo>
                      <a:pt x="163" y="104"/>
                    </a:lnTo>
                    <a:lnTo>
                      <a:pt x="168" y="104"/>
                    </a:lnTo>
                    <a:lnTo>
                      <a:pt x="170" y="104"/>
                    </a:lnTo>
                    <a:lnTo>
                      <a:pt x="170" y="106"/>
                    </a:lnTo>
                    <a:lnTo>
                      <a:pt x="175" y="106"/>
                    </a:lnTo>
                    <a:lnTo>
                      <a:pt x="177" y="106"/>
                    </a:lnTo>
                    <a:lnTo>
                      <a:pt x="180" y="101"/>
                    </a:lnTo>
                    <a:lnTo>
                      <a:pt x="182" y="101"/>
                    </a:lnTo>
                    <a:lnTo>
                      <a:pt x="184" y="104"/>
                    </a:lnTo>
                    <a:lnTo>
                      <a:pt x="192" y="104"/>
                    </a:lnTo>
                    <a:lnTo>
                      <a:pt x="194" y="101"/>
                    </a:lnTo>
                    <a:lnTo>
                      <a:pt x="196" y="101"/>
                    </a:lnTo>
                    <a:lnTo>
                      <a:pt x="201" y="89"/>
                    </a:lnTo>
                    <a:lnTo>
                      <a:pt x="199" y="87"/>
                    </a:lnTo>
                    <a:lnTo>
                      <a:pt x="192" y="87"/>
                    </a:lnTo>
                    <a:lnTo>
                      <a:pt x="189" y="85"/>
                    </a:lnTo>
                    <a:lnTo>
                      <a:pt x="184" y="82"/>
                    </a:lnTo>
                    <a:lnTo>
                      <a:pt x="184" y="80"/>
                    </a:lnTo>
                    <a:lnTo>
                      <a:pt x="182" y="80"/>
                    </a:lnTo>
                    <a:lnTo>
                      <a:pt x="180" y="78"/>
                    </a:lnTo>
                    <a:lnTo>
                      <a:pt x="180" y="75"/>
                    </a:lnTo>
                    <a:lnTo>
                      <a:pt x="182" y="75"/>
                    </a:lnTo>
                    <a:lnTo>
                      <a:pt x="184" y="73"/>
                    </a:lnTo>
                    <a:lnTo>
                      <a:pt x="192" y="71"/>
                    </a:lnTo>
                    <a:lnTo>
                      <a:pt x="192" y="68"/>
                    </a:lnTo>
                    <a:lnTo>
                      <a:pt x="192" y="66"/>
                    </a:lnTo>
                    <a:lnTo>
                      <a:pt x="187" y="59"/>
                    </a:lnTo>
                    <a:lnTo>
                      <a:pt x="189" y="59"/>
                    </a:lnTo>
                    <a:lnTo>
                      <a:pt x="192" y="56"/>
                    </a:lnTo>
                    <a:lnTo>
                      <a:pt x="194" y="54"/>
                    </a:lnTo>
                    <a:lnTo>
                      <a:pt x="206" y="54"/>
                    </a:lnTo>
                    <a:lnTo>
                      <a:pt x="208" y="52"/>
                    </a:lnTo>
                    <a:lnTo>
                      <a:pt x="206" y="49"/>
                    </a:lnTo>
                    <a:lnTo>
                      <a:pt x="203" y="49"/>
                    </a:lnTo>
                    <a:lnTo>
                      <a:pt x="196" y="47"/>
                    </a:lnTo>
                    <a:lnTo>
                      <a:pt x="194" y="45"/>
                    </a:lnTo>
                    <a:lnTo>
                      <a:pt x="196" y="45"/>
                    </a:lnTo>
                    <a:lnTo>
                      <a:pt x="199" y="42"/>
                    </a:lnTo>
                    <a:lnTo>
                      <a:pt x="199" y="40"/>
                    </a:lnTo>
                    <a:lnTo>
                      <a:pt x="196" y="40"/>
                    </a:lnTo>
                    <a:lnTo>
                      <a:pt x="192" y="40"/>
                    </a:lnTo>
                    <a:lnTo>
                      <a:pt x="194" y="38"/>
                    </a:lnTo>
                    <a:lnTo>
                      <a:pt x="194" y="35"/>
                    </a:lnTo>
                    <a:lnTo>
                      <a:pt x="192" y="33"/>
                    </a:lnTo>
                    <a:lnTo>
                      <a:pt x="196" y="33"/>
                    </a:lnTo>
                    <a:lnTo>
                      <a:pt x="196" y="30"/>
                    </a:lnTo>
                    <a:lnTo>
                      <a:pt x="199" y="30"/>
                    </a:lnTo>
                    <a:lnTo>
                      <a:pt x="199" y="33"/>
                    </a:lnTo>
                    <a:lnTo>
                      <a:pt x="201" y="33"/>
                    </a:lnTo>
                    <a:lnTo>
                      <a:pt x="203" y="33"/>
                    </a:lnTo>
                    <a:lnTo>
                      <a:pt x="206" y="33"/>
                    </a:lnTo>
                    <a:lnTo>
                      <a:pt x="210" y="33"/>
                    </a:lnTo>
                    <a:lnTo>
                      <a:pt x="213" y="33"/>
                    </a:lnTo>
                    <a:lnTo>
                      <a:pt x="215" y="30"/>
                    </a:lnTo>
                    <a:lnTo>
                      <a:pt x="218" y="30"/>
                    </a:lnTo>
                    <a:lnTo>
                      <a:pt x="220" y="30"/>
                    </a:lnTo>
                    <a:lnTo>
                      <a:pt x="222" y="28"/>
                    </a:lnTo>
                    <a:lnTo>
                      <a:pt x="225" y="28"/>
                    </a:lnTo>
                    <a:lnTo>
                      <a:pt x="227" y="26"/>
                    </a:lnTo>
                    <a:lnTo>
                      <a:pt x="229" y="26"/>
                    </a:lnTo>
                    <a:lnTo>
                      <a:pt x="229" y="28"/>
                    </a:lnTo>
                    <a:lnTo>
                      <a:pt x="232" y="28"/>
                    </a:lnTo>
                    <a:lnTo>
                      <a:pt x="234" y="26"/>
                    </a:lnTo>
                    <a:lnTo>
                      <a:pt x="236" y="26"/>
                    </a:lnTo>
                    <a:lnTo>
                      <a:pt x="239" y="23"/>
                    </a:lnTo>
                    <a:lnTo>
                      <a:pt x="241" y="23"/>
                    </a:lnTo>
                    <a:lnTo>
                      <a:pt x="244" y="23"/>
                    </a:lnTo>
                    <a:lnTo>
                      <a:pt x="246" y="23"/>
                    </a:lnTo>
                    <a:lnTo>
                      <a:pt x="248" y="21"/>
                    </a:lnTo>
                    <a:lnTo>
                      <a:pt x="248" y="19"/>
                    </a:lnTo>
                    <a:lnTo>
                      <a:pt x="251" y="16"/>
                    </a:lnTo>
                    <a:lnTo>
                      <a:pt x="253" y="16"/>
                    </a:lnTo>
                    <a:lnTo>
                      <a:pt x="253" y="19"/>
                    </a:lnTo>
                    <a:lnTo>
                      <a:pt x="258" y="16"/>
                    </a:lnTo>
                    <a:lnTo>
                      <a:pt x="281" y="12"/>
                    </a:lnTo>
                    <a:lnTo>
                      <a:pt x="284" y="9"/>
                    </a:lnTo>
                    <a:lnTo>
                      <a:pt x="286" y="9"/>
                    </a:lnTo>
                    <a:lnTo>
                      <a:pt x="288" y="9"/>
                    </a:lnTo>
                    <a:lnTo>
                      <a:pt x="288" y="4"/>
                    </a:lnTo>
                    <a:lnTo>
                      <a:pt x="291" y="4"/>
                    </a:lnTo>
                    <a:lnTo>
                      <a:pt x="293" y="2"/>
                    </a:lnTo>
                    <a:lnTo>
                      <a:pt x="295" y="2"/>
                    </a:lnTo>
                    <a:lnTo>
                      <a:pt x="298" y="0"/>
                    </a:lnTo>
                    <a:lnTo>
                      <a:pt x="300" y="0"/>
                    </a:lnTo>
                    <a:lnTo>
                      <a:pt x="303" y="0"/>
                    </a:lnTo>
                    <a:lnTo>
                      <a:pt x="305" y="2"/>
                    </a:lnTo>
                    <a:lnTo>
                      <a:pt x="307" y="0"/>
                    </a:lnTo>
                    <a:lnTo>
                      <a:pt x="310" y="2"/>
                    </a:lnTo>
                    <a:lnTo>
                      <a:pt x="312" y="4"/>
                    </a:lnTo>
                    <a:lnTo>
                      <a:pt x="314" y="4"/>
                    </a:lnTo>
                    <a:lnTo>
                      <a:pt x="317" y="2"/>
                    </a:lnTo>
                    <a:lnTo>
                      <a:pt x="319" y="2"/>
                    </a:lnTo>
                    <a:lnTo>
                      <a:pt x="321" y="2"/>
                    </a:lnTo>
                    <a:lnTo>
                      <a:pt x="324" y="4"/>
                    </a:lnTo>
                    <a:lnTo>
                      <a:pt x="324" y="7"/>
                    </a:lnTo>
                    <a:lnTo>
                      <a:pt x="324" y="12"/>
                    </a:lnTo>
                    <a:lnTo>
                      <a:pt x="324" y="14"/>
                    </a:lnTo>
                    <a:lnTo>
                      <a:pt x="329" y="16"/>
                    </a:lnTo>
                    <a:lnTo>
                      <a:pt x="326" y="19"/>
                    </a:lnTo>
                    <a:lnTo>
                      <a:pt x="326" y="23"/>
                    </a:lnTo>
                    <a:lnTo>
                      <a:pt x="324" y="26"/>
                    </a:lnTo>
                    <a:lnTo>
                      <a:pt x="326" y="28"/>
                    </a:lnTo>
                    <a:lnTo>
                      <a:pt x="331" y="28"/>
                    </a:lnTo>
                    <a:lnTo>
                      <a:pt x="333" y="28"/>
                    </a:lnTo>
                    <a:lnTo>
                      <a:pt x="333" y="26"/>
                    </a:lnTo>
                    <a:lnTo>
                      <a:pt x="336" y="26"/>
                    </a:lnTo>
                    <a:lnTo>
                      <a:pt x="338" y="28"/>
                    </a:lnTo>
                    <a:lnTo>
                      <a:pt x="338" y="23"/>
                    </a:lnTo>
                    <a:lnTo>
                      <a:pt x="340" y="23"/>
                    </a:lnTo>
                    <a:lnTo>
                      <a:pt x="343" y="28"/>
                    </a:lnTo>
                    <a:lnTo>
                      <a:pt x="343" y="33"/>
                    </a:lnTo>
                    <a:lnTo>
                      <a:pt x="345" y="33"/>
                    </a:lnTo>
                    <a:lnTo>
                      <a:pt x="345" y="30"/>
                    </a:lnTo>
                    <a:lnTo>
                      <a:pt x="345" y="28"/>
                    </a:lnTo>
                    <a:lnTo>
                      <a:pt x="350" y="30"/>
                    </a:lnTo>
                    <a:lnTo>
                      <a:pt x="355" y="33"/>
                    </a:lnTo>
                    <a:lnTo>
                      <a:pt x="357" y="33"/>
                    </a:lnTo>
                    <a:lnTo>
                      <a:pt x="357" y="30"/>
                    </a:lnTo>
                    <a:lnTo>
                      <a:pt x="359" y="30"/>
                    </a:lnTo>
                    <a:lnTo>
                      <a:pt x="359" y="33"/>
                    </a:lnTo>
                    <a:lnTo>
                      <a:pt x="359" y="35"/>
                    </a:lnTo>
                    <a:lnTo>
                      <a:pt x="357" y="35"/>
                    </a:lnTo>
                    <a:lnTo>
                      <a:pt x="355" y="38"/>
                    </a:lnTo>
                    <a:lnTo>
                      <a:pt x="355" y="40"/>
                    </a:lnTo>
                    <a:lnTo>
                      <a:pt x="355" y="42"/>
                    </a:lnTo>
                    <a:lnTo>
                      <a:pt x="357" y="45"/>
                    </a:lnTo>
                    <a:lnTo>
                      <a:pt x="357" y="42"/>
                    </a:lnTo>
                    <a:lnTo>
                      <a:pt x="359" y="42"/>
                    </a:lnTo>
                    <a:lnTo>
                      <a:pt x="364" y="40"/>
                    </a:lnTo>
                    <a:lnTo>
                      <a:pt x="364" y="42"/>
                    </a:lnTo>
                    <a:lnTo>
                      <a:pt x="366" y="40"/>
                    </a:lnTo>
                    <a:lnTo>
                      <a:pt x="369" y="42"/>
                    </a:lnTo>
                    <a:lnTo>
                      <a:pt x="371" y="42"/>
                    </a:lnTo>
                    <a:lnTo>
                      <a:pt x="369" y="40"/>
                    </a:lnTo>
                    <a:lnTo>
                      <a:pt x="371" y="40"/>
                    </a:lnTo>
                    <a:lnTo>
                      <a:pt x="373" y="40"/>
                    </a:lnTo>
                    <a:lnTo>
                      <a:pt x="376" y="35"/>
                    </a:lnTo>
                    <a:lnTo>
                      <a:pt x="378" y="35"/>
                    </a:lnTo>
                    <a:lnTo>
                      <a:pt x="381" y="33"/>
                    </a:lnTo>
                    <a:lnTo>
                      <a:pt x="383" y="28"/>
                    </a:lnTo>
                    <a:lnTo>
                      <a:pt x="385" y="28"/>
                    </a:lnTo>
                    <a:lnTo>
                      <a:pt x="388" y="28"/>
                    </a:lnTo>
                    <a:lnTo>
                      <a:pt x="392" y="26"/>
                    </a:lnTo>
                    <a:lnTo>
                      <a:pt x="397" y="26"/>
                    </a:lnTo>
                    <a:lnTo>
                      <a:pt x="399" y="23"/>
                    </a:lnTo>
                    <a:lnTo>
                      <a:pt x="402" y="23"/>
                    </a:lnTo>
                    <a:lnTo>
                      <a:pt x="402" y="26"/>
                    </a:lnTo>
                    <a:lnTo>
                      <a:pt x="399" y="28"/>
                    </a:lnTo>
                    <a:lnTo>
                      <a:pt x="397" y="28"/>
                    </a:lnTo>
                    <a:lnTo>
                      <a:pt x="397" y="30"/>
                    </a:lnTo>
                    <a:lnTo>
                      <a:pt x="397" y="33"/>
                    </a:lnTo>
                    <a:lnTo>
                      <a:pt x="399" y="33"/>
                    </a:lnTo>
                    <a:lnTo>
                      <a:pt x="416" y="49"/>
                    </a:lnTo>
                    <a:lnTo>
                      <a:pt x="444" y="101"/>
                    </a:lnTo>
                    <a:lnTo>
                      <a:pt x="449" y="99"/>
                    </a:lnTo>
                    <a:lnTo>
                      <a:pt x="449" y="97"/>
                    </a:lnTo>
                    <a:lnTo>
                      <a:pt x="449" y="94"/>
                    </a:lnTo>
                    <a:lnTo>
                      <a:pt x="451" y="92"/>
                    </a:lnTo>
                    <a:lnTo>
                      <a:pt x="454" y="92"/>
                    </a:lnTo>
                    <a:lnTo>
                      <a:pt x="454" y="94"/>
                    </a:lnTo>
                    <a:lnTo>
                      <a:pt x="456" y="94"/>
                    </a:lnTo>
                    <a:lnTo>
                      <a:pt x="458" y="97"/>
                    </a:lnTo>
                    <a:lnTo>
                      <a:pt x="461" y="99"/>
                    </a:lnTo>
                    <a:lnTo>
                      <a:pt x="463" y="104"/>
                    </a:lnTo>
                    <a:lnTo>
                      <a:pt x="468" y="101"/>
                    </a:lnTo>
                    <a:lnTo>
                      <a:pt x="473" y="104"/>
                    </a:lnTo>
                    <a:lnTo>
                      <a:pt x="475" y="101"/>
                    </a:lnTo>
                    <a:lnTo>
                      <a:pt x="477" y="104"/>
                    </a:lnTo>
                    <a:lnTo>
                      <a:pt x="477" y="101"/>
                    </a:lnTo>
                    <a:lnTo>
                      <a:pt x="480" y="99"/>
                    </a:lnTo>
                    <a:lnTo>
                      <a:pt x="482" y="99"/>
                    </a:lnTo>
                    <a:lnTo>
                      <a:pt x="484" y="99"/>
                    </a:lnTo>
                    <a:lnTo>
                      <a:pt x="484" y="97"/>
                    </a:lnTo>
                    <a:lnTo>
                      <a:pt x="487" y="97"/>
                    </a:lnTo>
                    <a:lnTo>
                      <a:pt x="489" y="97"/>
                    </a:lnTo>
                    <a:lnTo>
                      <a:pt x="492" y="99"/>
                    </a:lnTo>
                    <a:lnTo>
                      <a:pt x="492" y="101"/>
                    </a:lnTo>
                    <a:lnTo>
                      <a:pt x="494" y="101"/>
                    </a:lnTo>
                    <a:lnTo>
                      <a:pt x="496" y="104"/>
                    </a:lnTo>
                    <a:lnTo>
                      <a:pt x="499" y="106"/>
                    </a:lnTo>
                    <a:lnTo>
                      <a:pt x="499" y="108"/>
                    </a:lnTo>
                    <a:lnTo>
                      <a:pt x="499" y="111"/>
                    </a:lnTo>
                    <a:lnTo>
                      <a:pt x="501" y="113"/>
                    </a:lnTo>
                    <a:lnTo>
                      <a:pt x="508" y="115"/>
                    </a:lnTo>
                    <a:lnTo>
                      <a:pt x="508" y="118"/>
                    </a:lnTo>
                    <a:lnTo>
                      <a:pt x="508" y="120"/>
                    </a:lnTo>
                    <a:lnTo>
                      <a:pt x="510" y="120"/>
                    </a:lnTo>
                    <a:lnTo>
                      <a:pt x="513" y="125"/>
                    </a:lnTo>
                    <a:lnTo>
                      <a:pt x="515" y="125"/>
                    </a:lnTo>
                    <a:lnTo>
                      <a:pt x="518" y="127"/>
                    </a:lnTo>
                    <a:lnTo>
                      <a:pt x="520" y="127"/>
                    </a:lnTo>
                    <a:lnTo>
                      <a:pt x="525" y="127"/>
                    </a:lnTo>
                    <a:lnTo>
                      <a:pt x="527" y="127"/>
                    </a:lnTo>
                    <a:lnTo>
                      <a:pt x="527" y="125"/>
                    </a:lnTo>
                    <a:lnTo>
                      <a:pt x="532" y="123"/>
                    </a:lnTo>
                    <a:lnTo>
                      <a:pt x="532" y="125"/>
                    </a:lnTo>
                    <a:lnTo>
                      <a:pt x="532" y="127"/>
                    </a:lnTo>
                    <a:lnTo>
                      <a:pt x="534" y="130"/>
                    </a:lnTo>
                    <a:lnTo>
                      <a:pt x="536" y="132"/>
                    </a:lnTo>
                    <a:lnTo>
                      <a:pt x="539" y="134"/>
                    </a:lnTo>
                    <a:lnTo>
                      <a:pt x="536" y="141"/>
                    </a:lnTo>
                    <a:lnTo>
                      <a:pt x="534" y="146"/>
                    </a:lnTo>
                    <a:lnTo>
                      <a:pt x="529" y="151"/>
                    </a:lnTo>
                    <a:lnTo>
                      <a:pt x="525" y="151"/>
                    </a:lnTo>
                    <a:lnTo>
                      <a:pt x="520" y="151"/>
                    </a:lnTo>
                    <a:lnTo>
                      <a:pt x="518" y="156"/>
                    </a:lnTo>
                    <a:lnTo>
                      <a:pt x="518" y="177"/>
                    </a:lnTo>
                    <a:lnTo>
                      <a:pt x="510" y="179"/>
                    </a:lnTo>
                    <a:lnTo>
                      <a:pt x="508" y="182"/>
                    </a:lnTo>
                    <a:lnTo>
                      <a:pt x="503" y="177"/>
                    </a:lnTo>
                    <a:lnTo>
                      <a:pt x="494" y="177"/>
                    </a:lnTo>
                    <a:lnTo>
                      <a:pt x="489" y="177"/>
                    </a:lnTo>
                    <a:lnTo>
                      <a:pt x="487" y="175"/>
                    </a:lnTo>
                    <a:lnTo>
                      <a:pt x="482" y="175"/>
                    </a:lnTo>
                    <a:lnTo>
                      <a:pt x="473" y="203"/>
                    </a:lnTo>
                    <a:lnTo>
                      <a:pt x="475" y="210"/>
                    </a:lnTo>
                    <a:lnTo>
                      <a:pt x="473" y="212"/>
                    </a:lnTo>
                    <a:lnTo>
                      <a:pt x="444" y="217"/>
                    </a:lnTo>
                    <a:lnTo>
                      <a:pt x="442" y="219"/>
                    </a:lnTo>
                    <a:lnTo>
                      <a:pt x="444" y="219"/>
                    </a:lnTo>
                    <a:lnTo>
                      <a:pt x="451" y="245"/>
                    </a:lnTo>
                    <a:lnTo>
                      <a:pt x="451" y="250"/>
                    </a:lnTo>
                    <a:lnTo>
                      <a:pt x="449" y="252"/>
                    </a:lnTo>
                    <a:lnTo>
                      <a:pt x="449" y="255"/>
                    </a:lnTo>
                    <a:lnTo>
                      <a:pt x="447" y="257"/>
                    </a:lnTo>
                    <a:lnTo>
                      <a:pt x="447" y="260"/>
                    </a:lnTo>
                    <a:lnTo>
                      <a:pt x="447" y="264"/>
                    </a:lnTo>
                    <a:lnTo>
                      <a:pt x="444" y="264"/>
                    </a:lnTo>
                    <a:lnTo>
                      <a:pt x="440" y="262"/>
                    </a:lnTo>
                    <a:lnTo>
                      <a:pt x="437" y="262"/>
                    </a:lnTo>
                    <a:lnTo>
                      <a:pt x="432" y="257"/>
                    </a:lnTo>
                    <a:lnTo>
                      <a:pt x="425" y="255"/>
                    </a:lnTo>
                    <a:lnTo>
                      <a:pt x="423" y="255"/>
                    </a:lnTo>
                    <a:lnTo>
                      <a:pt x="409" y="255"/>
                    </a:lnTo>
                    <a:lnTo>
                      <a:pt x="404" y="252"/>
                    </a:lnTo>
                    <a:lnTo>
                      <a:pt x="402" y="252"/>
                    </a:lnTo>
                    <a:lnTo>
                      <a:pt x="399" y="255"/>
                    </a:lnTo>
                    <a:lnTo>
                      <a:pt x="381" y="252"/>
                    </a:lnTo>
                    <a:lnTo>
                      <a:pt x="378" y="252"/>
                    </a:lnTo>
                    <a:lnTo>
                      <a:pt x="376" y="252"/>
                    </a:lnTo>
                    <a:lnTo>
                      <a:pt x="371" y="252"/>
                    </a:lnTo>
                    <a:lnTo>
                      <a:pt x="366" y="248"/>
                    </a:lnTo>
                    <a:lnTo>
                      <a:pt x="364" y="250"/>
                    </a:lnTo>
                    <a:lnTo>
                      <a:pt x="362" y="250"/>
                    </a:lnTo>
                    <a:lnTo>
                      <a:pt x="359" y="250"/>
                    </a:lnTo>
                    <a:lnTo>
                      <a:pt x="357" y="252"/>
                    </a:lnTo>
                    <a:lnTo>
                      <a:pt x="357" y="255"/>
                    </a:lnTo>
                    <a:lnTo>
                      <a:pt x="355" y="260"/>
                    </a:lnTo>
                    <a:lnTo>
                      <a:pt x="355" y="262"/>
                    </a:lnTo>
                    <a:lnTo>
                      <a:pt x="333" y="255"/>
                    </a:lnTo>
                    <a:lnTo>
                      <a:pt x="331" y="255"/>
                    </a:lnTo>
                    <a:lnTo>
                      <a:pt x="324" y="257"/>
                    </a:lnTo>
                    <a:lnTo>
                      <a:pt x="324" y="260"/>
                    </a:lnTo>
                    <a:lnTo>
                      <a:pt x="319" y="269"/>
                    </a:lnTo>
                    <a:lnTo>
                      <a:pt x="317" y="269"/>
                    </a:lnTo>
                    <a:lnTo>
                      <a:pt x="314" y="271"/>
                    </a:lnTo>
                    <a:lnTo>
                      <a:pt x="312" y="274"/>
                    </a:lnTo>
                    <a:lnTo>
                      <a:pt x="303" y="278"/>
                    </a:lnTo>
                    <a:lnTo>
                      <a:pt x="298" y="281"/>
                    </a:lnTo>
                    <a:lnTo>
                      <a:pt x="298" y="286"/>
                    </a:lnTo>
                    <a:lnTo>
                      <a:pt x="293" y="286"/>
                    </a:lnTo>
                    <a:lnTo>
                      <a:pt x="284" y="283"/>
                    </a:lnTo>
                    <a:lnTo>
                      <a:pt x="270" y="283"/>
                    </a:lnTo>
                    <a:lnTo>
                      <a:pt x="267" y="271"/>
                    </a:lnTo>
                    <a:lnTo>
                      <a:pt x="260" y="271"/>
                    </a:lnTo>
                    <a:lnTo>
                      <a:pt x="260" y="264"/>
                    </a:lnTo>
                    <a:lnTo>
                      <a:pt x="260" y="252"/>
                    </a:lnTo>
                    <a:lnTo>
                      <a:pt x="258" y="252"/>
                    </a:lnTo>
                    <a:lnTo>
                      <a:pt x="253" y="245"/>
                    </a:lnTo>
                    <a:lnTo>
                      <a:pt x="244" y="238"/>
                    </a:lnTo>
                    <a:lnTo>
                      <a:pt x="241" y="241"/>
                    </a:lnTo>
                    <a:lnTo>
                      <a:pt x="206" y="243"/>
                    </a:lnTo>
                    <a:lnTo>
                      <a:pt x="158" y="203"/>
                    </a:lnTo>
                    <a:lnTo>
                      <a:pt x="125" y="217"/>
                    </a:lnTo>
                  </a:path>
                </a:pathLst>
              </a:custGeom>
              <a:grpFill/>
              <a:ln w="9525">
                <a:noFill/>
                <a:round/>
                <a:headEnd/>
                <a:tailEnd/>
              </a:ln>
            </p:spPr>
            <p:txBody>
              <a:bodyPr/>
              <a:lstStyle/>
              <a:p>
                <a:pPr>
                  <a:defRPr/>
                </a:pPr>
                <a:endParaRPr lang="en-US" sz="1200" kern="0">
                  <a:solidFill>
                    <a:srgbClr val="0096D6"/>
                  </a:solidFill>
                </a:endParaRPr>
              </a:p>
            </p:txBody>
          </p:sp>
          <p:sp>
            <p:nvSpPr>
              <p:cNvPr id="2398" name="Freeform 1375"/>
              <p:cNvSpPr>
                <a:spLocks/>
              </p:cNvSpPr>
              <p:nvPr/>
            </p:nvSpPr>
            <p:spPr bwMode="auto">
              <a:xfrm>
                <a:off x="4260" y="2588"/>
                <a:ext cx="4" cy="5"/>
              </a:xfrm>
              <a:custGeom>
                <a:avLst/>
                <a:gdLst>
                  <a:gd name="T0" fmla="*/ 4 w 4"/>
                  <a:gd name="T1" fmla="*/ 0 h 5"/>
                  <a:gd name="T2" fmla="*/ 4 w 4"/>
                  <a:gd name="T3" fmla="*/ 3 h 5"/>
                  <a:gd name="T4" fmla="*/ 4 w 4"/>
                  <a:gd name="T5" fmla="*/ 3 h 5"/>
                  <a:gd name="T6" fmla="*/ 4 w 4"/>
                  <a:gd name="T7" fmla="*/ 5 h 5"/>
                  <a:gd name="T8" fmla="*/ 2 w 4"/>
                  <a:gd name="T9" fmla="*/ 5 h 5"/>
                  <a:gd name="T10" fmla="*/ 2 w 4"/>
                  <a:gd name="T11" fmla="*/ 3 h 5"/>
                  <a:gd name="T12" fmla="*/ 0 w 4"/>
                  <a:gd name="T13" fmla="*/ 3 h 5"/>
                  <a:gd name="T14" fmla="*/ 0 w 4"/>
                  <a:gd name="T15" fmla="*/ 0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3"/>
                    </a:lnTo>
                    <a:lnTo>
                      <a:pt x="4" y="5"/>
                    </a:lnTo>
                    <a:lnTo>
                      <a:pt x="2" y="5"/>
                    </a:lnTo>
                    <a:lnTo>
                      <a:pt x="2" y="3"/>
                    </a:lnTo>
                    <a:lnTo>
                      <a:pt x="0"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399" name="Freeform 1376"/>
              <p:cNvSpPr>
                <a:spLocks/>
              </p:cNvSpPr>
              <p:nvPr/>
            </p:nvSpPr>
            <p:spPr bwMode="auto">
              <a:xfrm>
                <a:off x="4260" y="2588"/>
                <a:ext cx="4" cy="5"/>
              </a:xfrm>
              <a:custGeom>
                <a:avLst/>
                <a:gdLst>
                  <a:gd name="T0" fmla="*/ 4 w 4"/>
                  <a:gd name="T1" fmla="*/ 0 h 5"/>
                  <a:gd name="T2" fmla="*/ 4 w 4"/>
                  <a:gd name="T3" fmla="*/ 3 h 5"/>
                  <a:gd name="T4" fmla="*/ 4 w 4"/>
                  <a:gd name="T5" fmla="*/ 3 h 5"/>
                  <a:gd name="T6" fmla="*/ 4 w 4"/>
                  <a:gd name="T7" fmla="*/ 5 h 5"/>
                  <a:gd name="T8" fmla="*/ 2 w 4"/>
                  <a:gd name="T9" fmla="*/ 5 h 5"/>
                  <a:gd name="T10" fmla="*/ 2 w 4"/>
                  <a:gd name="T11" fmla="*/ 3 h 5"/>
                  <a:gd name="T12" fmla="*/ 0 w 4"/>
                  <a:gd name="T13" fmla="*/ 3 h 5"/>
                  <a:gd name="T14" fmla="*/ 0 w 4"/>
                  <a:gd name="T15" fmla="*/ 0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3"/>
                    </a:lnTo>
                    <a:lnTo>
                      <a:pt x="4" y="5"/>
                    </a:lnTo>
                    <a:lnTo>
                      <a:pt x="2" y="5"/>
                    </a:lnTo>
                    <a:lnTo>
                      <a:pt x="2" y="3"/>
                    </a:lnTo>
                    <a:lnTo>
                      <a:pt x="0"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400" name="Freeform 1377"/>
              <p:cNvSpPr>
                <a:spLocks/>
              </p:cNvSpPr>
              <p:nvPr/>
            </p:nvSpPr>
            <p:spPr bwMode="auto">
              <a:xfrm>
                <a:off x="4139" y="2532"/>
                <a:ext cx="144" cy="151"/>
              </a:xfrm>
              <a:custGeom>
                <a:avLst/>
                <a:gdLst>
                  <a:gd name="T0" fmla="*/ 2 w 144"/>
                  <a:gd name="T1" fmla="*/ 0 h 151"/>
                  <a:gd name="T2" fmla="*/ 7 w 144"/>
                  <a:gd name="T3" fmla="*/ 0 h 151"/>
                  <a:gd name="T4" fmla="*/ 12 w 144"/>
                  <a:gd name="T5" fmla="*/ 2 h 151"/>
                  <a:gd name="T6" fmla="*/ 17 w 144"/>
                  <a:gd name="T7" fmla="*/ 4 h 151"/>
                  <a:gd name="T8" fmla="*/ 26 w 144"/>
                  <a:gd name="T9" fmla="*/ 4 h 151"/>
                  <a:gd name="T10" fmla="*/ 33 w 144"/>
                  <a:gd name="T11" fmla="*/ 4 h 151"/>
                  <a:gd name="T12" fmla="*/ 38 w 144"/>
                  <a:gd name="T13" fmla="*/ 9 h 151"/>
                  <a:gd name="T14" fmla="*/ 38 w 144"/>
                  <a:gd name="T15" fmla="*/ 11 h 151"/>
                  <a:gd name="T16" fmla="*/ 43 w 144"/>
                  <a:gd name="T17" fmla="*/ 18 h 151"/>
                  <a:gd name="T18" fmla="*/ 57 w 144"/>
                  <a:gd name="T19" fmla="*/ 28 h 151"/>
                  <a:gd name="T20" fmla="*/ 64 w 144"/>
                  <a:gd name="T21" fmla="*/ 37 h 151"/>
                  <a:gd name="T22" fmla="*/ 69 w 144"/>
                  <a:gd name="T23" fmla="*/ 40 h 151"/>
                  <a:gd name="T24" fmla="*/ 76 w 144"/>
                  <a:gd name="T25" fmla="*/ 44 h 151"/>
                  <a:gd name="T26" fmla="*/ 76 w 144"/>
                  <a:gd name="T27" fmla="*/ 42 h 151"/>
                  <a:gd name="T28" fmla="*/ 80 w 144"/>
                  <a:gd name="T29" fmla="*/ 44 h 151"/>
                  <a:gd name="T30" fmla="*/ 85 w 144"/>
                  <a:gd name="T31" fmla="*/ 52 h 151"/>
                  <a:gd name="T32" fmla="*/ 90 w 144"/>
                  <a:gd name="T33" fmla="*/ 54 h 151"/>
                  <a:gd name="T34" fmla="*/ 95 w 144"/>
                  <a:gd name="T35" fmla="*/ 56 h 151"/>
                  <a:gd name="T36" fmla="*/ 95 w 144"/>
                  <a:gd name="T37" fmla="*/ 56 h 151"/>
                  <a:gd name="T38" fmla="*/ 97 w 144"/>
                  <a:gd name="T39" fmla="*/ 59 h 151"/>
                  <a:gd name="T40" fmla="*/ 104 w 144"/>
                  <a:gd name="T41" fmla="*/ 59 h 151"/>
                  <a:gd name="T42" fmla="*/ 104 w 144"/>
                  <a:gd name="T43" fmla="*/ 61 h 151"/>
                  <a:gd name="T44" fmla="*/ 104 w 144"/>
                  <a:gd name="T45" fmla="*/ 61 h 151"/>
                  <a:gd name="T46" fmla="*/ 104 w 144"/>
                  <a:gd name="T47" fmla="*/ 66 h 151"/>
                  <a:gd name="T48" fmla="*/ 102 w 144"/>
                  <a:gd name="T49" fmla="*/ 68 h 151"/>
                  <a:gd name="T50" fmla="*/ 102 w 144"/>
                  <a:gd name="T51" fmla="*/ 70 h 151"/>
                  <a:gd name="T52" fmla="*/ 111 w 144"/>
                  <a:gd name="T53" fmla="*/ 66 h 151"/>
                  <a:gd name="T54" fmla="*/ 113 w 144"/>
                  <a:gd name="T55" fmla="*/ 70 h 151"/>
                  <a:gd name="T56" fmla="*/ 111 w 144"/>
                  <a:gd name="T57" fmla="*/ 75 h 151"/>
                  <a:gd name="T58" fmla="*/ 113 w 144"/>
                  <a:gd name="T59" fmla="*/ 75 h 151"/>
                  <a:gd name="T60" fmla="*/ 111 w 144"/>
                  <a:gd name="T61" fmla="*/ 80 h 151"/>
                  <a:gd name="T62" fmla="*/ 111 w 144"/>
                  <a:gd name="T63" fmla="*/ 82 h 151"/>
                  <a:gd name="T64" fmla="*/ 116 w 144"/>
                  <a:gd name="T65" fmla="*/ 85 h 151"/>
                  <a:gd name="T66" fmla="*/ 121 w 144"/>
                  <a:gd name="T67" fmla="*/ 87 h 151"/>
                  <a:gd name="T68" fmla="*/ 123 w 144"/>
                  <a:gd name="T69" fmla="*/ 96 h 151"/>
                  <a:gd name="T70" fmla="*/ 128 w 144"/>
                  <a:gd name="T71" fmla="*/ 99 h 151"/>
                  <a:gd name="T72" fmla="*/ 128 w 144"/>
                  <a:gd name="T73" fmla="*/ 104 h 151"/>
                  <a:gd name="T74" fmla="*/ 139 w 144"/>
                  <a:gd name="T75" fmla="*/ 104 h 151"/>
                  <a:gd name="T76" fmla="*/ 144 w 144"/>
                  <a:gd name="T77" fmla="*/ 111 h 151"/>
                  <a:gd name="T78" fmla="*/ 142 w 144"/>
                  <a:gd name="T79" fmla="*/ 122 h 151"/>
                  <a:gd name="T80" fmla="*/ 142 w 144"/>
                  <a:gd name="T81" fmla="*/ 125 h 151"/>
                  <a:gd name="T82" fmla="*/ 139 w 144"/>
                  <a:gd name="T83" fmla="*/ 148 h 151"/>
                  <a:gd name="T84" fmla="*/ 135 w 144"/>
                  <a:gd name="T85" fmla="*/ 146 h 151"/>
                  <a:gd name="T86" fmla="*/ 132 w 144"/>
                  <a:gd name="T87" fmla="*/ 148 h 151"/>
                  <a:gd name="T88" fmla="*/ 125 w 144"/>
                  <a:gd name="T89" fmla="*/ 146 h 151"/>
                  <a:gd name="T90" fmla="*/ 125 w 144"/>
                  <a:gd name="T91" fmla="*/ 151 h 151"/>
                  <a:gd name="T92" fmla="*/ 111 w 144"/>
                  <a:gd name="T93" fmla="*/ 137 h 151"/>
                  <a:gd name="T94" fmla="*/ 99 w 144"/>
                  <a:gd name="T95" fmla="*/ 127 h 151"/>
                  <a:gd name="T96" fmla="*/ 95 w 144"/>
                  <a:gd name="T97" fmla="*/ 125 h 151"/>
                  <a:gd name="T98" fmla="*/ 92 w 144"/>
                  <a:gd name="T99" fmla="*/ 120 h 151"/>
                  <a:gd name="T100" fmla="*/ 76 w 144"/>
                  <a:gd name="T101" fmla="*/ 101 h 151"/>
                  <a:gd name="T102" fmla="*/ 71 w 144"/>
                  <a:gd name="T103" fmla="*/ 87 h 151"/>
                  <a:gd name="T104" fmla="*/ 64 w 144"/>
                  <a:gd name="T105" fmla="*/ 78 h 151"/>
                  <a:gd name="T106" fmla="*/ 57 w 144"/>
                  <a:gd name="T107" fmla="*/ 70 h 151"/>
                  <a:gd name="T108" fmla="*/ 54 w 144"/>
                  <a:gd name="T109" fmla="*/ 68 h 151"/>
                  <a:gd name="T110" fmla="*/ 47 w 144"/>
                  <a:gd name="T111" fmla="*/ 52 h 151"/>
                  <a:gd name="T112" fmla="*/ 38 w 144"/>
                  <a:gd name="T113" fmla="*/ 42 h 151"/>
                  <a:gd name="T114" fmla="*/ 33 w 144"/>
                  <a:gd name="T115" fmla="*/ 35 h 151"/>
                  <a:gd name="T116" fmla="*/ 26 w 144"/>
                  <a:gd name="T117" fmla="*/ 28 h 151"/>
                  <a:gd name="T118" fmla="*/ 19 w 144"/>
                  <a:gd name="T119" fmla="*/ 23 h 151"/>
                  <a:gd name="T120" fmla="*/ 2 w 144"/>
                  <a:gd name="T121" fmla="*/ 0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
                  <a:gd name="T184" fmla="*/ 0 h 151"/>
                  <a:gd name="T185" fmla="*/ 144 w 144"/>
                  <a:gd name="T186" fmla="*/ 151 h 1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 h="151">
                    <a:moveTo>
                      <a:pt x="0" y="0"/>
                    </a:moveTo>
                    <a:lnTo>
                      <a:pt x="2" y="0"/>
                    </a:lnTo>
                    <a:lnTo>
                      <a:pt x="7" y="0"/>
                    </a:lnTo>
                    <a:lnTo>
                      <a:pt x="10" y="0"/>
                    </a:lnTo>
                    <a:lnTo>
                      <a:pt x="12" y="2"/>
                    </a:lnTo>
                    <a:lnTo>
                      <a:pt x="14" y="2"/>
                    </a:lnTo>
                    <a:lnTo>
                      <a:pt x="17" y="4"/>
                    </a:lnTo>
                    <a:lnTo>
                      <a:pt x="24" y="4"/>
                    </a:lnTo>
                    <a:lnTo>
                      <a:pt x="26" y="4"/>
                    </a:lnTo>
                    <a:lnTo>
                      <a:pt x="31" y="4"/>
                    </a:lnTo>
                    <a:lnTo>
                      <a:pt x="33" y="4"/>
                    </a:lnTo>
                    <a:lnTo>
                      <a:pt x="36" y="7"/>
                    </a:lnTo>
                    <a:lnTo>
                      <a:pt x="38" y="9"/>
                    </a:lnTo>
                    <a:lnTo>
                      <a:pt x="38" y="11"/>
                    </a:lnTo>
                    <a:lnTo>
                      <a:pt x="40" y="14"/>
                    </a:lnTo>
                    <a:lnTo>
                      <a:pt x="43" y="18"/>
                    </a:lnTo>
                    <a:lnTo>
                      <a:pt x="47" y="23"/>
                    </a:lnTo>
                    <a:lnTo>
                      <a:pt x="57" y="28"/>
                    </a:lnTo>
                    <a:lnTo>
                      <a:pt x="64" y="35"/>
                    </a:lnTo>
                    <a:lnTo>
                      <a:pt x="64" y="37"/>
                    </a:lnTo>
                    <a:lnTo>
                      <a:pt x="66" y="37"/>
                    </a:lnTo>
                    <a:lnTo>
                      <a:pt x="69" y="40"/>
                    </a:lnTo>
                    <a:lnTo>
                      <a:pt x="73" y="44"/>
                    </a:lnTo>
                    <a:lnTo>
                      <a:pt x="76" y="44"/>
                    </a:lnTo>
                    <a:lnTo>
                      <a:pt x="76" y="42"/>
                    </a:lnTo>
                    <a:lnTo>
                      <a:pt x="78" y="42"/>
                    </a:lnTo>
                    <a:lnTo>
                      <a:pt x="80" y="44"/>
                    </a:lnTo>
                    <a:lnTo>
                      <a:pt x="83" y="49"/>
                    </a:lnTo>
                    <a:lnTo>
                      <a:pt x="85" y="52"/>
                    </a:lnTo>
                    <a:lnTo>
                      <a:pt x="87" y="52"/>
                    </a:lnTo>
                    <a:lnTo>
                      <a:pt x="90" y="54"/>
                    </a:lnTo>
                    <a:lnTo>
                      <a:pt x="92" y="56"/>
                    </a:lnTo>
                    <a:lnTo>
                      <a:pt x="95" y="56"/>
                    </a:lnTo>
                    <a:lnTo>
                      <a:pt x="95" y="54"/>
                    </a:lnTo>
                    <a:lnTo>
                      <a:pt x="95" y="56"/>
                    </a:lnTo>
                    <a:lnTo>
                      <a:pt x="97" y="56"/>
                    </a:lnTo>
                    <a:lnTo>
                      <a:pt x="97" y="59"/>
                    </a:lnTo>
                    <a:lnTo>
                      <a:pt x="102" y="59"/>
                    </a:lnTo>
                    <a:lnTo>
                      <a:pt x="104" y="59"/>
                    </a:lnTo>
                    <a:lnTo>
                      <a:pt x="104" y="61"/>
                    </a:lnTo>
                    <a:lnTo>
                      <a:pt x="104" y="63"/>
                    </a:lnTo>
                    <a:lnTo>
                      <a:pt x="104" y="66"/>
                    </a:lnTo>
                    <a:lnTo>
                      <a:pt x="102" y="68"/>
                    </a:lnTo>
                    <a:lnTo>
                      <a:pt x="102" y="70"/>
                    </a:lnTo>
                    <a:lnTo>
                      <a:pt x="109" y="66"/>
                    </a:lnTo>
                    <a:lnTo>
                      <a:pt x="111" y="66"/>
                    </a:lnTo>
                    <a:lnTo>
                      <a:pt x="111" y="68"/>
                    </a:lnTo>
                    <a:lnTo>
                      <a:pt x="113" y="70"/>
                    </a:lnTo>
                    <a:lnTo>
                      <a:pt x="113" y="73"/>
                    </a:lnTo>
                    <a:lnTo>
                      <a:pt x="111" y="75"/>
                    </a:lnTo>
                    <a:lnTo>
                      <a:pt x="113" y="75"/>
                    </a:lnTo>
                    <a:lnTo>
                      <a:pt x="111" y="78"/>
                    </a:lnTo>
                    <a:lnTo>
                      <a:pt x="111" y="80"/>
                    </a:lnTo>
                    <a:lnTo>
                      <a:pt x="109" y="82"/>
                    </a:lnTo>
                    <a:lnTo>
                      <a:pt x="111" y="82"/>
                    </a:lnTo>
                    <a:lnTo>
                      <a:pt x="116" y="87"/>
                    </a:lnTo>
                    <a:lnTo>
                      <a:pt x="116" y="85"/>
                    </a:lnTo>
                    <a:lnTo>
                      <a:pt x="118" y="87"/>
                    </a:lnTo>
                    <a:lnTo>
                      <a:pt x="121" y="87"/>
                    </a:lnTo>
                    <a:lnTo>
                      <a:pt x="125" y="96"/>
                    </a:lnTo>
                    <a:lnTo>
                      <a:pt x="123" y="96"/>
                    </a:lnTo>
                    <a:lnTo>
                      <a:pt x="125" y="96"/>
                    </a:lnTo>
                    <a:lnTo>
                      <a:pt x="128" y="99"/>
                    </a:lnTo>
                    <a:lnTo>
                      <a:pt x="130" y="101"/>
                    </a:lnTo>
                    <a:lnTo>
                      <a:pt x="128" y="104"/>
                    </a:lnTo>
                    <a:lnTo>
                      <a:pt x="135" y="104"/>
                    </a:lnTo>
                    <a:lnTo>
                      <a:pt x="139" y="104"/>
                    </a:lnTo>
                    <a:lnTo>
                      <a:pt x="142" y="111"/>
                    </a:lnTo>
                    <a:lnTo>
                      <a:pt x="144" y="111"/>
                    </a:lnTo>
                    <a:lnTo>
                      <a:pt x="144" y="113"/>
                    </a:lnTo>
                    <a:lnTo>
                      <a:pt x="142" y="122"/>
                    </a:lnTo>
                    <a:lnTo>
                      <a:pt x="142" y="125"/>
                    </a:lnTo>
                    <a:lnTo>
                      <a:pt x="139" y="148"/>
                    </a:lnTo>
                    <a:lnTo>
                      <a:pt x="135" y="146"/>
                    </a:lnTo>
                    <a:lnTo>
                      <a:pt x="132" y="148"/>
                    </a:lnTo>
                    <a:lnTo>
                      <a:pt x="128" y="146"/>
                    </a:lnTo>
                    <a:lnTo>
                      <a:pt x="125" y="146"/>
                    </a:lnTo>
                    <a:lnTo>
                      <a:pt x="128" y="148"/>
                    </a:lnTo>
                    <a:lnTo>
                      <a:pt x="125" y="151"/>
                    </a:lnTo>
                    <a:lnTo>
                      <a:pt x="113" y="139"/>
                    </a:lnTo>
                    <a:lnTo>
                      <a:pt x="111" y="137"/>
                    </a:lnTo>
                    <a:lnTo>
                      <a:pt x="99" y="127"/>
                    </a:lnTo>
                    <a:lnTo>
                      <a:pt x="97" y="127"/>
                    </a:lnTo>
                    <a:lnTo>
                      <a:pt x="95" y="125"/>
                    </a:lnTo>
                    <a:lnTo>
                      <a:pt x="95" y="122"/>
                    </a:lnTo>
                    <a:lnTo>
                      <a:pt x="92" y="120"/>
                    </a:lnTo>
                    <a:lnTo>
                      <a:pt x="90" y="118"/>
                    </a:lnTo>
                    <a:lnTo>
                      <a:pt x="76" y="101"/>
                    </a:lnTo>
                    <a:lnTo>
                      <a:pt x="76" y="96"/>
                    </a:lnTo>
                    <a:lnTo>
                      <a:pt x="71" y="87"/>
                    </a:lnTo>
                    <a:lnTo>
                      <a:pt x="69" y="85"/>
                    </a:lnTo>
                    <a:lnTo>
                      <a:pt x="64" y="78"/>
                    </a:lnTo>
                    <a:lnTo>
                      <a:pt x="61" y="73"/>
                    </a:lnTo>
                    <a:lnTo>
                      <a:pt x="57" y="70"/>
                    </a:lnTo>
                    <a:lnTo>
                      <a:pt x="54" y="68"/>
                    </a:lnTo>
                    <a:lnTo>
                      <a:pt x="47" y="54"/>
                    </a:lnTo>
                    <a:lnTo>
                      <a:pt x="47" y="52"/>
                    </a:lnTo>
                    <a:lnTo>
                      <a:pt x="45" y="47"/>
                    </a:lnTo>
                    <a:lnTo>
                      <a:pt x="38" y="42"/>
                    </a:lnTo>
                    <a:lnTo>
                      <a:pt x="33" y="42"/>
                    </a:lnTo>
                    <a:lnTo>
                      <a:pt x="33" y="35"/>
                    </a:lnTo>
                    <a:lnTo>
                      <a:pt x="31" y="35"/>
                    </a:lnTo>
                    <a:lnTo>
                      <a:pt x="26" y="28"/>
                    </a:lnTo>
                    <a:lnTo>
                      <a:pt x="21" y="23"/>
                    </a:lnTo>
                    <a:lnTo>
                      <a:pt x="19" y="23"/>
                    </a:lnTo>
                    <a:lnTo>
                      <a:pt x="2" y="4"/>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01" name="Freeform 1378"/>
              <p:cNvSpPr>
                <a:spLocks/>
              </p:cNvSpPr>
              <p:nvPr/>
            </p:nvSpPr>
            <p:spPr bwMode="auto">
              <a:xfrm>
                <a:off x="4139" y="2532"/>
                <a:ext cx="144" cy="151"/>
              </a:xfrm>
              <a:custGeom>
                <a:avLst/>
                <a:gdLst>
                  <a:gd name="T0" fmla="*/ 2 w 144"/>
                  <a:gd name="T1" fmla="*/ 0 h 151"/>
                  <a:gd name="T2" fmla="*/ 7 w 144"/>
                  <a:gd name="T3" fmla="*/ 0 h 151"/>
                  <a:gd name="T4" fmla="*/ 12 w 144"/>
                  <a:gd name="T5" fmla="*/ 2 h 151"/>
                  <a:gd name="T6" fmla="*/ 17 w 144"/>
                  <a:gd name="T7" fmla="*/ 4 h 151"/>
                  <a:gd name="T8" fmla="*/ 26 w 144"/>
                  <a:gd name="T9" fmla="*/ 4 h 151"/>
                  <a:gd name="T10" fmla="*/ 33 w 144"/>
                  <a:gd name="T11" fmla="*/ 4 h 151"/>
                  <a:gd name="T12" fmla="*/ 38 w 144"/>
                  <a:gd name="T13" fmla="*/ 9 h 151"/>
                  <a:gd name="T14" fmla="*/ 38 w 144"/>
                  <a:gd name="T15" fmla="*/ 11 h 151"/>
                  <a:gd name="T16" fmla="*/ 43 w 144"/>
                  <a:gd name="T17" fmla="*/ 18 h 151"/>
                  <a:gd name="T18" fmla="*/ 57 w 144"/>
                  <a:gd name="T19" fmla="*/ 28 h 151"/>
                  <a:gd name="T20" fmla="*/ 64 w 144"/>
                  <a:gd name="T21" fmla="*/ 37 h 151"/>
                  <a:gd name="T22" fmla="*/ 69 w 144"/>
                  <a:gd name="T23" fmla="*/ 40 h 151"/>
                  <a:gd name="T24" fmla="*/ 76 w 144"/>
                  <a:gd name="T25" fmla="*/ 44 h 151"/>
                  <a:gd name="T26" fmla="*/ 76 w 144"/>
                  <a:gd name="T27" fmla="*/ 42 h 151"/>
                  <a:gd name="T28" fmla="*/ 80 w 144"/>
                  <a:gd name="T29" fmla="*/ 44 h 151"/>
                  <a:gd name="T30" fmla="*/ 85 w 144"/>
                  <a:gd name="T31" fmla="*/ 52 h 151"/>
                  <a:gd name="T32" fmla="*/ 90 w 144"/>
                  <a:gd name="T33" fmla="*/ 54 h 151"/>
                  <a:gd name="T34" fmla="*/ 95 w 144"/>
                  <a:gd name="T35" fmla="*/ 56 h 151"/>
                  <a:gd name="T36" fmla="*/ 95 w 144"/>
                  <a:gd name="T37" fmla="*/ 56 h 151"/>
                  <a:gd name="T38" fmla="*/ 97 w 144"/>
                  <a:gd name="T39" fmla="*/ 59 h 151"/>
                  <a:gd name="T40" fmla="*/ 104 w 144"/>
                  <a:gd name="T41" fmla="*/ 59 h 151"/>
                  <a:gd name="T42" fmla="*/ 104 w 144"/>
                  <a:gd name="T43" fmla="*/ 61 h 151"/>
                  <a:gd name="T44" fmla="*/ 104 w 144"/>
                  <a:gd name="T45" fmla="*/ 61 h 151"/>
                  <a:gd name="T46" fmla="*/ 104 w 144"/>
                  <a:gd name="T47" fmla="*/ 66 h 151"/>
                  <a:gd name="T48" fmla="*/ 102 w 144"/>
                  <a:gd name="T49" fmla="*/ 68 h 151"/>
                  <a:gd name="T50" fmla="*/ 102 w 144"/>
                  <a:gd name="T51" fmla="*/ 70 h 151"/>
                  <a:gd name="T52" fmla="*/ 111 w 144"/>
                  <a:gd name="T53" fmla="*/ 66 h 151"/>
                  <a:gd name="T54" fmla="*/ 113 w 144"/>
                  <a:gd name="T55" fmla="*/ 70 h 151"/>
                  <a:gd name="T56" fmla="*/ 111 w 144"/>
                  <a:gd name="T57" fmla="*/ 75 h 151"/>
                  <a:gd name="T58" fmla="*/ 113 w 144"/>
                  <a:gd name="T59" fmla="*/ 75 h 151"/>
                  <a:gd name="T60" fmla="*/ 111 w 144"/>
                  <a:gd name="T61" fmla="*/ 80 h 151"/>
                  <a:gd name="T62" fmla="*/ 111 w 144"/>
                  <a:gd name="T63" fmla="*/ 82 h 151"/>
                  <a:gd name="T64" fmla="*/ 116 w 144"/>
                  <a:gd name="T65" fmla="*/ 85 h 151"/>
                  <a:gd name="T66" fmla="*/ 121 w 144"/>
                  <a:gd name="T67" fmla="*/ 87 h 151"/>
                  <a:gd name="T68" fmla="*/ 123 w 144"/>
                  <a:gd name="T69" fmla="*/ 96 h 151"/>
                  <a:gd name="T70" fmla="*/ 128 w 144"/>
                  <a:gd name="T71" fmla="*/ 99 h 151"/>
                  <a:gd name="T72" fmla="*/ 128 w 144"/>
                  <a:gd name="T73" fmla="*/ 104 h 151"/>
                  <a:gd name="T74" fmla="*/ 139 w 144"/>
                  <a:gd name="T75" fmla="*/ 104 h 151"/>
                  <a:gd name="T76" fmla="*/ 144 w 144"/>
                  <a:gd name="T77" fmla="*/ 111 h 151"/>
                  <a:gd name="T78" fmla="*/ 142 w 144"/>
                  <a:gd name="T79" fmla="*/ 122 h 151"/>
                  <a:gd name="T80" fmla="*/ 142 w 144"/>
                  <a:gd name="T81" fmla="*/ 125 h 151"/>
                  <a:gd name="T82" fmla="*/ 139 w 144"/>
                  <a:gd name="T83" fmla="*/ 148 h 151"/>
                  <a:gd name="T84" fmla="*/ 135 w 144"/>
                  <a:gd name="T85" fmla="*/ 146 h 151"/>
                  <a:gd name="T86" fmla="*/ 132 w 144"/>
                  <a:gd name="T87" fmla="*/ 148 h 151"/>
                  <a:gd name="T88" fmla="*/ 125 w 144"/>
                  <a:gd name="T89" fmla="*/ 146 h 151"/>
                  <a:gd name="T90" fmla="*/ 125 w 144"/>
                  <a:gd name="T91" fmla="*/ 151 h 151"/>
                  <a:gd name="T92" fmla="*/ 111 w 144"/>
                  <a:gd name="T93" fmla="*/ 137 h 151"/>
                  <a:gd name="T94" fmla="*/ 99 w 144"/>
                  <a:gd name="T95" fmla="*/ 127 h 151"/>
                  <a:gd name="T96" fmla="*/ 95 w 144"/>
                  <a:gd name="T97" fmla="*/ 125 h 151"/>
                  <a:gd name="T98" fmla="*/ 92 w 144"/>
                  <a:gd name="T99" fmla="*/ 120 h 151"/>
                  <a:gd name="T100" fmla="*/ 76 w 144"/>
                  <a:gd name="T101" fmla="*/ 101 h 151"/>
                  <a:gd name="T102" fmla="*/ 71 w 144"/>
                  <a:gd name="T103" fmla="*/ 87 h 151"/>
                  <a:gd name="T104" fmla="*/ 64 w 144"/>
                  <a:gd name="T105" fmla="*/ 78 h 151"/>
                  <a:gd name="T106" fmla="*/ 57 w 144"/>
                  <a:gd name="T107" fmla="*/ 70 h 151"/>
                  <a:gd name="T108" fmla="*/ 54 w 144"/>
                  <a:gd name="T109" fmla="*/ 68 h 151"/>
                  <a:gd name="T110" fmla="*/ 47 w 144"/>
                  <a:gd name="T111" fmla="*/ 52 h 151"/>
                  <a:gd name="T112" fmla="*/ 38 w 144"/>
                  <a:gd name="T113" fmla="*/ 42 h 151"/>
                  <a:gd name="T114" fmla="*/ 33 w 144"/>
                  <a:gd name="T115" fmla="*/ 35 h 151"/>
                  <a:gd name="T116" fmla="*/ 26 w 144"/>
                  <a:gd name="T117" fmla="*/ 28 h 151"/>
                  <a:gd name="T118" fmla="*/ 19 w 144"/>
                  <a:gd name="T119" fmla="*/ 23 h 151"/>
                  <a:gd name="T120" fmla="*/ 2 w 144"/>
                  <a:gd name="T121" fmla="*/ 0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
                  <a:gd name="T184" fmla="*/ 0 h 151"/>
                  <a:gd name="T185" fmla="*/ 144 w 144"/>
                  <a:gd name="T186" fmla="*/ 151 h 1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 h="151">
                    <a:moveTo>
                      <a:pt x="0" y="0"/>
                    </a:moveTo>
                    <a:lnTo>
                      <a:pt x="2" y="0"/>
                    </a:lnTo>
                    <a:lnTo>
                      <a:pt x="7" y="0"/>
                    </a:lnTo>
                    <a:lnTo>
                      <a:pt x="10" y="0"/>
                    </a:lnTo>
                    <a:lnTo>
                      <a:pt x="12" y="2"/>
                    </a:lnTo>
                    <a:lnTo>
                      <a:pt x="14" y="2"/>
                    </a:lnTo>
                    <a:lnTo>
                      <a:pt x="17" y="4"/>
                    </a:lnTo>
                    <a:lnTo>
                      <a:pt x="24" y="4"/>
                    </a:lnTo>
                    <a:lnTo>
                      <a:pt x="26" y="4"/>
                    </a:lnTo>
                    <a:lnTo>
                      <a:pt x="31" y="4"/>
                    </a:lnTo>
                    <a:lnTo>
                      <a:pt x="33" y="4"/>
                    </a:lnTo>
                    <a:lnTo>
                      <a:pt x="36" y="7"/>
                    </a:lnTo>
                    <a:lnTo>
                      <a:pt x="38" y="9"/>
                    </a:lnTo>
                    <a:lnTo>
                      <a:pt x="38" y="11"/>
                    </a:lnTo>
                    <a:lnTo>
                      <a:pt x="40" y="14"/>
                    </a:lnTo>
                    <a:lnTo>
                      <a:pt x="43" y="18"/>
                    </a:lnTo>
                    <a:lnTo>
                      <a:pt x="47" y="23"/>
                    </a:lnTo>
                    <a:lnTo>
                      <a:pt x="57" y="28"/>
                    </a:lnTo>
                    <a:lnTo>
                      <a:pt x="64" y="35"/>
                    </a:lnTo>
                    <a:lnTo>
                      <a:pt x="64" y="37"/>
                    </a:lnTo>
                    <a:lnTo>
                      <a:pt x="66" y="37"/>
                    </a:lnTo>
                    <a:lnTo>
                      <a:pt x="69" y="40"/>
                    </a:lnTo>
                    <a:lnTo>
                      <a:pt x="73" y="44"/>
                    </a:lnTo>
                    <a:lnTo>
                      <a:pt x="76" y="44"/>
                    </a:lnTo>
                    <a:lnTo>
                      <a:pt x="76" y="42"/>
                    </a:lnTo>
                    <a:lnTo>
                      <a:pt x="78" y="42"/>
                    </a:lnTo>
                    <a:lnTo>
                      <a:pt x="80" y="44"/>
                    </a:lnTo>
                    <a:lnTo>
                      <a:pt x="83" y="49"/>
                    </a:lnTo>
                    <a:lnTo>
                      <a:pt x="85" y="52"/>
                    </a:lnTo>
                    <a:lnTo>
                      <a:pt x="87" y="52"/>
                    </a:lnTo>
                    <a:lnTo>
                      <a:pt x="90" y="54"/>
                    </a:lnTo>
                    <a:lnTo>
                      <a:pt x="92" y="56"/>
                    </a:lnTo>
                    <a:lnTo>
                      <a:pt x="95" y="56"/>
                    </a:lnTo>
                    <a:lnTo>
                      <a:pt x="95" y="54"/>
                    </a:lnTo>
                    <a:lnTo>
                      <a:pt x="95" y="56"/>
                    </a:lnTo>
                    <a:lnTo>
                      <a:pt x="97" y="56"/>
                    </a:lnTo>
                    <a:lnTo>
                      <a:pt x="97" y="59"/>
                    </a:lnTo>
                    <a:lnTo>
                      <a:pt x="102" y="59"/>
                    </a:lnTo>
                    <a:lnTo>
                      <a:pt x="104" y="59"/>
                    </a:lnTo>
                    <a:lnTo>
                      <a:pt x="104" y="61"/>
                    </a:lnTo>
                    <a:lnTo>
                      <a:pt x="104" y="63"/>
                    </a:lnTo>
                    <a:lnTo>
                      <a:pt x="104" y="66"/>
                    </a:lnTo>
                    <a:lnTo>
                      <a:pt x="102" y="68"/>
                    </a:lnTo>
                    <a:lnTo>
                      <a:pt x="102" y="70"/>
                    </a:lnTo>
                    <a:lnTo>
                      <a:pt x="109" y="66"/>
                    </a:lnTo>
                    <a:lnTo>
                      <a:pt x="111" y="66"/>
                    </a:lnTo>
                    <a:lnTo>
                      <a:pt x="111" y="68"/>
                    </a:lnTo>
                    <a:lnTo>
                      <a:pt x="113" y="70"/>
                    </a:lnTo>
                    <a:lnTo>
                      <a:pt x="113" y="73"/>
                    </a:lnTo>
                    <a:lnTo>
                      <a:pt x="111" y="75"/>
                    </a:lnTo>
                    <a:lnTo>
                      <a:pt x="113" y="75"/>
                    </a:lnTo>
                    <a:lnTo>
                      <a:pt x="111" y="78"/>
                    </a:lnTo>
                    <a:lnTo>
                      <a:pt x="111" y="80"/>
                    </a:lnTo>
                    <a:lnTo>
                      <a:pt x="109" y="82"/>
                    </a:lnTo>
                    <a:lnTo>
                      <a:pt x="111" y="82"/>
                    </a:lnTo>
                    <a:lnTo>
                      <a:pt x="116" y="87"/>
                    </a:lnTo>
                    <a:lnTo>
                      <a:pt x="116" y="85"/>
                    </a:lnTo>
                    <a:lnTo>
                      <a:pt x="118" y="87"/>
                    </a:lnTo>
                    <a:lnTo>
                      <a:pt x="121" y="87"/>
                    </a:lnTo>
                    <a:lnTo>
                      <a:pt x="125" y="96"/>
                    </a:lnTo>
                    <a:lnTo>
                      <a:pt x="123" y="96"/>
                    </a:lnTo>
                    <a:lnTo>
                      <a:pt x="125" y="96"/>
                    </a:lnTo>
                    <a:lnTo>
                      <a:pt x="128" y="99"/>
                    </a:lnTo>
                    <a:lnTo>
                      <a:pt x="130" y="101"/>
                    </a:lnTo>
                    <a:lnTo>
                      <a:pt x="128" y="104"/>
                    </a:lnTo>
                    <a:lnTo>
                      <a:pt x="135" y="104"/>
                    </a:lnTo>
                    <a:lnTo>
                      <a:pt x="139" y="104"/>
                    </a:lnTo>
                    <a:lnTo>
                      <a:pt x="142" y="111"/>
                    </a:lnTo>
                    <a:lnTo>
                      <a:pt x="144" y="111"/>
                    </a:lnTo>
                    <a:lnTo>
                      <a:pt x="144" y="113"/>
                    </a:lnTo>
                    <a:lnTo>
                      <a:pt x="142" y="122"/>
                    </a:lnTo>
                    <a:lnTo>
                      <a:pt x="142" y="125"/>
                    </a:lnTo>
                    <a:lnTo>
                      <a:pt x="139" y="148"/>
                    </a:lnTo>
                    <a:lnTo>
                      <a:pt x="135" y="146"/>
                    </a:lnTo>
                    <a:lnTo>
                      <a:pt x="132" y="148"/>
                    </a:lnTo>
                    <a:lnTo>
                      <a:pt x="128" y="146"/>
                    </a:lnTo>
                    <a:lnTo>
                      <a:pt x="125" y="146"/>
                    </a:lnTo>
                    <a:lnTo>
                      <a:pt x="128" y="148"/>
                    </a:lnTo>
                    <a:lnTo>
                      <a:pt x="125" y="151"/>
                    </a:lnTo>
                    <a:lnTo>
                      <a:pt x="113" y="139"/>
                    </a:lnTo>
                    <a:lnTo>
                      <a:pt x="111" y="137"/>
                    </a:lnTo>
                    <a:lnTo>
                      <a:pt x="99" y="127"/>
                    </a:lnTo>
                    <a:lnTo>
                      <a:pt x="97" y="127"/>
                    </a:lnTo>
                    <a:lnTo>
                      <a:pt x="95" y="125"/>
                    </a:lnTo>
                    <a:lnTo>
                      <a:pt x="95" y="122"/>
                    </a:lnTo>
                    <a:lnTo>
                      <a:pt x="92" y="120"/>
                    </a:lnTo>
                    <a:lnTo>
                      <a:pt x="90" y="118"/>
                    </a:lnTo>
                    <a:lnTo>
                      <a:pt x="76" y="101"/>
                    </a:lnTo>
                    <a:lnTo>
                      <a:pt x="76" y="96"/>
                    </a:lnTo>
                    <a:lnTo>
                      <a:pt x="71" y="87"/>
                    </a:lnTo>
                    <a:lnTo>
                      <a:pt x="69" y="85"/>
                    </a:lnTo>
                    <a:lnTo>
                      <a:pt x="64" y="78"/>
                    </a:lnTo>
                    <a:lnTo>
                      <a:pt x="61" y="73"/>
                    </a:lnTo>
                    <a:lnTo>
                      <a:pt x="57" y="70"/>
                    </a:lnTo>
                    <a:lnTo>
                      <a:pt x="54" y="68"/>
                    </a:lnTo>
                    <a:lnTo>
                      <a:pt x="47" y="54"/>
                    </a:lnTo>
                    <a:lnTo>
                      <a:pt x="47" y="52"/>
                    </a:lnTo>
                    <a:lnTo>
                      <a:pt x="45" y="47"/>
                    </a:lnTo>
                    <a:lnTo>
                      <a:pt x="38" y="42"/>
                    </a:lnTo>
                    <a:lnTo>
                      <a:pt x="33" y="42"/>
                    </a:lnTo>
                    <a:lnTo>
                      <a:pt x="33" y="35"/>
                    </a:lnTo>
                    <a:lnTo>
                      <a:pt x="31" y="35"/>
                    </a:lnTo>
                    <a:lnTo>
                      <a:pt x="26" y="28"/>
                    </a:lnTo>
                    <a:lnTo>
                      <a:pt x="21" y="23"/>
                    </a:lnTo>
                    <a:lnTo>
                      <a:pt x="19" y="23"/>
                    </a:lnTo>
                    <a:lnTo>
                      <a:pt x="2" y="4"/>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02" name="Freeform 1379"/>
              <p:cNvSpPr>
                <a:spLocks/>
              </p:cNvSpPr>
              <p:nvPr/>
            </p:nvSpPr>
            <p:spPr bwMode="auto">
              <a:xfrm>
                <a:off x="4146" y="2567"/>
                <a:ext cx="10" cy="7"/>
              </a:xfrm>
              <a:custGeom>
                <a:avLst/>
                <a:gdLst>
                  <a:gd name="T0" fmla="*/ 0 w 10"/>
                  <a:gd name="T1" fmla="*/ 0 h 7"/>
                  <a:gd name="T2" fmla="*/ 0 w 10"/>
                  <a:gd name="T3" fmla="*/ 0 h 7"/>
                  <a:gd name="T4" fmla="*/ 3 w 10"/>
                  <a:gd name="T5" fmla="*/ 0 h 7"/>
                  <a:gd name="T6" fmla="*/ 10 w 10"/>
                  <a:gd name="T7" fmla="*/ 5 h 7"/>
                  <a:gd name="T8" fmla="*/ 10 w 10"/>
                  <a:gd name="T9" fmla="*/ 7 h 7"/>
                  <a:gd name="T10" fmla="*/ 10 w 10"/>
                  <a:gd name="T11" fmla="*/ 7 h 7"/>
                  <a:gd name="T12" fmla="*/ 7 w 10"/>
                  <a:gd name="T13" fmla="*/ 5 h 7"/>
                  <a:gd name="T14" fmla="*/ 3 w 10"/>
                  <a:gd name="T15" fmla="*/ 2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0"/>
                    </a:lnTo>
                    <a:lnTo>
                      <a:pt x="3" y="0"/>
                    </a:lnTo>
                    <a:lnTo>
                      <a:pt x="10" y="5"/>
                    </a:lnTo>
                    <a:lnTo>
                      <a:pt x="10" y="7"/>
                    </a:lnTo>
                    <a:lnTo>
                      <a:pt x="7" y="5"/>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03" name="Freeform 1380"/>
              <p:cNvSpPr>
                <a:spLocks/>
              </p:cNvSpPr>
              <p:nvPr/>
            </p:nvSpPr>
            <p:spPr bwMode="auto">
              <a:xfrm>
                <a:off x="4146" y="2567"/>
                <a:ext cx="10" cy="7"/>
              </a:xfrm>
              <a:custGeom>
                <a:avLst/>
                <a:gdLst>
                  <a:gd name="T0" fmla="*/ 0 w 10"/>
                  <a:gd name="T1" fmla="*/ 0 h 7"/>
                  <a:gd name="T2" fmla="*/ 0 w 10"/>
                  <a:gd name="T3" fmla="*/ 0 h 7"/>
                  <a:gd name="T4" fmla="*/ 3 w 10"/>
                  <a:gd name="T5" fmla="*/ 0 h 7"/>
                  <a:gd name="T6" fmla="*/ 10 w 10"/>
                  <a:gd name="T7" fmla="*/ 5 h 7"/>
                  <a:gd name="T8" fmla="*/ 10 w 10"/>
                  <a:gd name="T9" fmla="*/ 7 h 7"/>
                  <a:gd name="T10" fmla="*/ 10 w 10"/>
                  <a:gd name="T11" fmla="*/ 7 h 7"/>
                  <a:gd name="T12" fmla="*/ 7 w 10"/>
                  <a:gd name="T13" fmla="*/ 5 h 7"/>
                  <a:gd name="T14" fmla="*/ 3 w 10"/>
                  <a:gd name="T15" fmla="*/ 2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0"/>
                    </a:lnTo>
                    <a:lnTo>
                      <a:pt x="3" y="0"/>
                    </a:lnTo>
                    <a:lnTo>
                      <a:pt x="10" y="5"/>
                    </a:lnTo>
                    <a:lnTo>
                      <a:pt x="10" y="7"/>
                    </a:lnTo>
                    <a:lnTo>
                      <a:pt x="7" y="5"/>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04" name="Freeform 1381"/>
              <p:cNvSpPr>
                <a:spLocks/>
              </p:cNvSpPr>
              <p:nvPr/>
            </p:nvSpPr>
            <p:spPr bwMode="auto">
              <a:xfrm>
                <a:off x="4165" y="2584"/>
                <a:ext cx="12" cy="14"/>
              </a:xfrm>
              <a:custGeom>
                <a:avLst/>
                <a:gdLst>
                  <a:gd name="T0" fmla="*/ 0 w 12"/>
                  <a:gd name="T1" fmla="*/ 2 h 14"/>
                  <a:gd name="T2" fmla="*/ 0 w 12"/>
                  <a:gd name="T3" fmla="*/ 2 h 14"/>
                  <a:gd name="T4" fmla="*/ 5 w 12"/>
                  <a:gd name="T5" fmla="*/ 0 h 14"/>
                  <a:gd name="T6" fmla="*/ 10 w 12"/>
                  <a:gd name="T7" fmla="*/ 7 h 14"/>
                  <a:gd name="T8" fmla="*/ 12 w 12"/>
                  <a:gd name="T9" fmla="*/ 11 h 14"/>
                  <a:gd name="T10" fmla="*/ 10 w 12"/>
                  <a:gd name="T11" fmla="*/ 14 h 14"/>
                  <a:gd name="T12" fmla="*/ 10 w 12"/>
                  <a:gd name="T13" fmla="*/ 14 h 14"/>
                  <a:gd name="T14" fmla="*/ 0 w 12"/>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2"/>
                    </a:moveTo>
                    <a:lnTo>
                      <a:pt x="0" y="2"/>
                    </a:lnTo>
                    <a:lnTo>
                      <a:pt x="5" y="0"/>
                    </a:lnTo>
                    <a:lnTo>
                      <a:pt x="10" y="7"/>
                    </a:lnTo>
                    <a:lnTo>
                      <a:pt x="12" y="11"/>
                    </a:lnTo>
                    <a:lnTo>
                      <a:pt x="10" y="1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405" name="Freeform 1382"/>
              <p:cNvSpPr>
                <a:spLocks/>
              </p:cNvSpPr>
              <p:nvPr/>
            </p:nvSpPr>
            <p:spPr bwMode="auto">
              <a:xfrm>
                <a:off x="4165" y="2584"/>
                <a:ext cx="12" cy="14"/>
              </a:xfrm>
              <a:custGeom>
                <a:avLst/>
                <a:gdLst>
                  <a:gd name="T0" fmla="*/ 0 w 12"/>
                  <a:gd name="T1" fmla="*/ 2 h 14"/>
                  <a:gd name="T2" fmla="*/ 0 w 12"/>
                  <a:gd name="T3" fmla="*/ 2 h 14"/>
                  <a:gd name="T4" fmla="*/ 5 w 12"/>
                  <a:gd name="T5" fmla="*/ 0 h 14"/>
                  <a:gd name="T6" fmla="*/ 10 w 12"/>
                  <a:gd name="T7" fmla="*/ 7 h 14"/>
                  <a:gd name="T8" fmla="*/ 12 w 12"/>
                  <a:gd name="T9" fmla="*/ 11 h 14"/>
                  <a:gd name="T10" fmla="*/ 10 w 12"/>
                  <a:gd name="T11" fmla="*/ 14 h 14"/>
                  <a:gd name="T12" fmla="*/ 10 w 12"/>
                  <a:gd name="T13" fmla="*/ 14 h 14"/>
                  <a:gd name="T14" fmla="*/ 0 w 12"/>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2"/>
                    </a:moveTo>
                    <a:lnTo>
                      <a:pt x="0" y="2"/>
                    </a:lnTo>
                    <a:lnTo>
                      <a:pt x="5" y="0"/>
                    </a:lnTo>
                    <a:lnTo>
                      <a:pt x="10" y="7"/>
                    </a:lnTo>
                    <a:lnTo>
                      <a:pt x="12" y="11"/>
                    </a:lnTo>
                    <a:lnTo>
                      <a:pt x="10" y="1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406" name="Freeform 1383"/>
              <p:cNvSpPr>
                <a:spLocks/>
              </p:cNvSpPr>
              <p:nvPr/>
            </p:nvSpPr>
            <p:spPr bwMode="auto">
              <a:xfrm>
                <a:off x="4222" y="2576"/>
                <a:ext cx="4" cy="5"/>
              </a:xfrm>
              <a:custGeom>
                <a:avLst/>
                <a:gdLst>
                  <a:gd name="T0" fmla="*/ 4 w 4"/>
                  <a:gd name="T1" fmla="*/ 5 h 5"/>
                  <a:gd name="T2" fmla="*/ 2 w 4"/>
                  <a:gd name="T3" fmla="*/ 5 h 5"/>
                  <a:gd name="T4" fmla="*/ 2 w 4"/>
                  <a:gd name="T5" fmla="*/ 5 h 5"/>
                  <a:gd name="T6" fmla="*/ 0 w 4"/>
                  <a:gd name="T7" fmla="*/ 3 h 5"/>
                  <a:gd name="T8" fmla="*/ 0 w 4"/>
                  <a:gd name="T9" fmla="*/ 0 h 5"/>
                  <a:gd name="T10" fmla="*/ 2 w 4"/>
                  <a:gd name="T11" fmla="*/ 0 h 5"/>
                  <a:gd name="T12" fmla="*/ 2 w 4"/>
                  <a:gd name="T13" fmla="*/ 0 h 5"/>
                  <a:gd name="T14" fmla="*/ 2 w 4"/>
                  <a:gd name="T15" fmla="*/ 0 h 5"/>
                  <a:gd name="T16" fmla="*/ 4 w 4"/>
                  <a:gd name="T17" fmla="*/ 3 h 5"/>
                  <a:gd name="T18" fmla="*/ 4 w 4"/>
                  <a:gd name="T19" fmla="*/ 5 h 5"/>
                  <a:gd name="T20" fmla="*/ 4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2" y="5"/>
                    </a:lnTo>
                    <a:lnTo>
                      <a:pt x="0" y="3"/>
                    </a:lnTo>
                    <a:lnTo>
                      <a:pt x="0" y="0"/>
                    </a:lnTo>
                    <a:lnTo>
                      <a:pt x="2" y="0"/>
                    </a:lnTo>
                    <a:lnTo>
                      <a:pt x="4" y="3"/>
                    </a:lnTo>
                    <a:lnTo>
                      <a:pt x="4" y="5"/>
                    </a:lnTo>
                    <a:close/>
                  </a:path>
                </a:pathLst>
              </a:custGeom>
              <a:grpFill/>
              <a:ln w="9525">
                <a:noFill/>
                <a:round/>
                <a:headEnd/>
                <a:tailEnd/>
              </a:ln>
            </p:spPr>
            <p:txBody>
              <a:bodyPr/>
              <a:lstStyle/>
              <a:p>
                <a:pPr>
                  <a:defRPr/>
                </a:pPr>
                <a:endParaRPr lang="en-US" sz="1200" kern="0">
                  <a:solidFill>
                    <a:srgbClr val="0096D6"/>
                  </a:solidFill>
                </a:endParaRPr>
              </a:p>
            </p:txBody>
          </p:sp>
          <p:sp>
            <p:nvSpPr>
              <p:cNvPr id="2407" name="Freeform 1384"/>
              <p:cNvSpPr>
                <a:spLocks/>
              </p:cNvSpPr>
              <p:nvPr/>
            </p:nvSpPr>
            <p:spPr bwMode="auto">
              <a:xfrm>
                <a:off x="4222" y="2576"/>
                <a:ext cx="4" cy="5"/>
              </a:xfrm>
              <a:custGeom>
                <a:avLst/>
                <a:gdLst>
                  <a:gd name="T0" fmla="*/ 4 w 4"/>
                  <a:gd name="T1" fmla="*/ 5 h 5"/>
                  <a:gd name="T2" fmla="*/ 2 w 4"/>
                  <a:gd name="T3" fmla="*/ 5 h 5"/>
                  <a:gd name="T4" fmla="*/ 2 w 4"/>
                  <a:gd name="T5" fmla="*/ 5 h 5"/>
                  <a:gd name="T6" fmla="*/ 0 w 4"/>
                  <a:gd name="T7" fmla="*/ 3 h 5"/>
                  <a:gd name="T8" fmla="*/ 0 w 4"/>
                  <a:gd name="T9" fmla="*/ 0 h 5"/>
                  <a:gd name="T10" fmla="*/ 2 w 4"/>
                  <a:gd name="T11" fmla="*/ 0 h 5"/>
                  <a:gd name="T12" fmla="*/ 2 w 4"/>
                  <a:gd name="T13" fmla="*/ 0 h 5"/>
                  <a:gd name="T14" fmla="*/ 2 w 4"/>
                  <a:gd name="T15" fmla="*/ 0 h 5"/>
                  <a:gd name="T16" fmla="*/ 4 w 4"/>
                  <a:gd name="T17" fmla="*/ 3 h 5"/>
                  <a:gd name="T18" fmla="*/ 4 w 4"/>
                  <a:gd name="T19" fmla="*/ 5 h 5"/>
                  <a:gd name="T20" fmla="*/ 4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2" y="5"/>
                    </a:lnTo>
                    <a:lnTo>
                      <a:pt x="0" y="3"/>
                    </a:lnTo>
                    <a:lnTo>
                      <a:pt x="0" y="0"/>
                    </a:lnTo>
                    <a:lnTo>
                      <a:pt x="2" y="0"/>
                    </a:lnTo>
                    <a:lnTo>
                      <a:pt x="4" y="3"/>
                    </a:lnTo>
                    <a:lnTo>
                      <a:pt x="4" y="5"/>
                    </a:lnTo>
                  </a:path>
                </a:pathLst>
              </a:custGeom>
              <a:grpFill/>
              <a:ln w="9525">
                <a:noFill/>
                <a:round/>
                <a:headEnd/>
                <a:tailEnd/>
              </a:ln>
            </p:spPr>
            <p:txBody>
              <a:bodyPr/>
              <a:lstStyle/>
              <a:p>
                <a:pPr>
                  <a:defRPr/>
                </a:pPr>
                <a:endParaRPr lang="en-US" sz="1200" kern="0">
                  <a:solidFill>
                    <a:srgbClr val="0096D6"/>
                  </a:solidFill>
                </a:endParaRPr>
              </a:p>
            </p:txBody>
          </p:sp>
          <p:sp>
            <p:nvSpPr>
              <p:cNvPr id="2408" name="Freeform 1385"/>
              <p:cNvSpPr>
                <a:spLocks/>
              </p:cNvSpPr>
              <p:nvPr/>
            </p:nvSpPr>
            <p:spPr bwMode="auto">
              <a:xfrm>
                <a:off x="4231" y="2584"/>
                <a:ext cx="5" cy="2"/>
              </a:xfrm>
              <a:custGeom>
                <a:avLst/>
                <a:gdLst>
                  <a:gd name="T0" fmla="*/ 0 w 5"/>
                  <a:gd name="T1" fmla="*/ 0 h 2"/>
                  <a:gd name="T2" fmla="*/ 0 w 5"/>
                  <a:gd name="T3" fmla="*/ 0 h 2"/>
                  <a:gd name="T4" fmla="*/ 0 w 5"/>
                  <a:gd name="T5" fmla="*/ 0 h 2"/>
                  <a:gd name="T6" fmla="*/ 3 w 5"/>
                  <a:gd name="T7" fmla="*/ 0 h 2"/>
                  <a:gd name="T8" fmla="*/ 5 w 5"/>
                  <a:gd name="T9" fmla="*/ 0 h 2"/>
                  <a:gd name="T10" fmla="*/ 5 w 5"/>
                  <a:gd name="T11" fmla="*/ 2 h 2"/>
                  <a:gd name="T12" fmla="*/ 5 w 5"/>
                  <a:gd name="T13" fmla="*/ 2 h 2"/>
                  <a:gd name="T14" fmla="*/ 3 w 5"/>
                  <a:gd name="T15" fmla="*/ 2 h 2"/>
                  <a:gd name="T16" fmla="*/ 0 w 5"/>
                  <a:gd name="T17" fmla="*/ 0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0" y="0"/>
                    </a:lnTo>
                    <a:lnTo>
                      <a:pt x="3" y="0"/>
                    </a:lnTo>
                    <a:lnTo>
                      <a:pt x="5"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09" name="Freeform 1386"/>
              <p:cNvSpPr>
                <a:spLocks/>
              </p:cNvSpPr>
              <p:nvPr/>
            </p:nvSpPr>
            <p:spPr bwMode="auto">
              <a:xfrm>
                <a:off x="4231" y="2584"/>
                <a:ext cx="5" cy="2"/>
              </a:xfrm>
              <a:custGeom>
                <a:avLst/>
                <a:gdLst>
                  <a:gd name="T0" fmla="*/ 0 w 5"/>
                  <a:gd name="T1" fmla="*/ 0 h 2"/>
                  <a:gd name="T2" fmla="*/ 0 w 5"/>
                  <a:gd name="T3" fmla="*/ 0 h 2"/>
                  <a:gd name="T4" fmla="*/ 0 w 5"/>
                  <a:gd name="T5" fmla="*/ 0 h 2"/>
                  <a:gd name="T6" fmla="*/ 3 w 5"/>
                  <a:gd name="T7" fmla="*/ 0 h 2"/>
                  <a:gd name="T8" fmla="*/ 5 w 5"/>
                  <a:gd name="T9" fmla="*/ 0 h 2"/>
                  <a:gd name="T10" fmla="*/ 5 w 5"/>
                  <a:gd name="T11" fmla="*/ 2 h 2"/>
                  <a:gd name="T12" fmla="*/ 5 w 5"/>
                  <a:gd name="T13" fmla="*/ 2 h 2"/>
                  <a:gd name="T14" fmla="*/ 3 w 5"/>
                  <a:gd name="T15" fmla="*/ 2 h 2"/>
                  <a:gd name="T16" fmla="*/ 0 w 5"/>
                  <a:gd name="T17" fmla="*/ 0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0" y="0"/>
                    </a:lnTo>
                    <a:lnTo>
                      <a:pt x="3" y="0"/>
                    </a:lnTo>
                    <a:lnTo>
                      <a:pt x="5"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10" name="Freeform 1387"/>
              <p:cNvSpPr>
                <a:spLocks/>
              </p:cNvSpPr>
              <p:nvPr/>
            </p:nvSpPr>
            <p:spPr bwMode="auto">
              <a:xfrm>
                <a:off x="4186" y="2617"/>
                <a:ext cx="7" cy="11"/>
              </a:xfrm>
              <a:custGeom>
                <a:avLst/>
                <a:gdLst>
                  <a:gd name="T0" fmla="*/ 0 w 7"/>
                  <a:gd name="T1" fmla="*/ 0 h 11"/>
                  <a:gd name="T2" fmla="*/ 3 w 7"/>
                  <a:gd name="T3" fmla="*/ 0 h 11"/>
                  <a:gd name="T4" fmla="*/ 3 w 7"/>
                  <a:gd name="T5" fmla="*/ 0 h 11"/>
                  <a:gd name="T6" fmla="*/ 5 w 7"/>
                  <a:gd name="T7" fmla="*/ 7 h 11"/>
                  <a:gd name="T8" fmla="*/ 7 w 7"/>
                  <a:gd name="T9" fmla="*/ 9 h 11"/>
                  <a:gd name="T10" fmla="*/ 7 w 7"/>
                  <a:gd name="T11" fmla="*/ 9 h 11"/>
                  <a:gd name="T12" fmla="*/ 5 w 7"/>
                  <a:gd name="T13" fmla="*/ 11 h 11"/>
                  <a:gd name="T14" fmla="*/ 5 w 7"/>
                  <a:gd name="T15" fmla="*/ 9 h 11"/>
                  <a:gd name="T16" fmla="*/ 3 w 7"/>
                  <a:gd name="T17" fmla="*/ 9 h 11"/>
                  <a:gd name="T18" fmla="*/ 0 w 7"/>
                  <a:gd name="T19" fmla="*/ 4 h 11"/>
                  <a:gd name="T20" fmla="*/ 0 w 7"/>
                  <a:gd name="T21" fmla="*/ 2 h 11"/>
                  <a:gd name="T22" fmla="*/ 0 w 7"/>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1"/>
                  <a:gd name="T38" fmla="*/ 7 w 7"/>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1">
                    <a:moveTo>
                      <a:pt x="0" y="0"/>
                    </a:moveTo>
                    <a:lnTo>
                      <a:pt x="3" y="0"/>
                    </a:lnTo>
                    <a:lnTo>
                      <a:pt x="5" y="7"/>
                    </a:lnTo>
                    <a:lnTo>
                      <a:pt x="7" y="9"/>
                    </a:lnTo>
                    <a:lnTo>
                      <a:pt x="5" y="11"/>
                    </a:lnTo>
                    <a:lnTo>
                      <a:pt x="5" y="9"/>
                    </a:lnTo>
                    <a:lnTo>
                      <a:pt x="3" y="9"/>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411" name="Freeform 1388"/>
              <p:cNvSpPr>
                <a:spLocks/>
              </p:cNvSpPr>
              <p:nvPr/>
            </p:nvSpPr>
            <p:spPr bwMode="auto">
              <a:xfrm>
                <a:off x="4186" y="2617"/>
                <a:ext cx="7" cy="11"/>
              </a:xfrm>
              <a:custGeom>
                <a:avLst/>
                <a:gdLst>
                  <a:gd name="T0" fmla="*/ 0 w 7"/>
                  <a:gd name="T1" fmla="*/ 0 h 11"/>
                  <a:gd name="T2" fmla="*/ 3 w 7"/>
                  <a:gd name="T3" fmla="*/ 0 h 11"/>
                  <a:gd name="T4" fmla="*/ 3 w 7"/>
                  <a:gd name="T5" fmla="*/ 0 h 11"/>
                  <a:gd name="T6" fmla="*/ 5 w 7"/>
                  <a:gd name="T7" fmla="*/ 7 h 11"/>
                  <a:gd name="T8" fmla="*/ 7 w 7"/>
                  <a:gd name="T9" fmla="*/ 9 h 11"/>
                  <a:gd name="T10" fmla="*/ 7 w 7"/>
                  <a:gd name="T11" fmla="*/ 9 h 11"/>
                  <a:gd name="T12" fmla="*/ 5 w 7"/>
                  <a:gd name="T13" fmla="*/ 11 h 11"/>
                  <a:gd name="T14" fmla="*/ 5 w 7"/>
                  <a:gd name="T15" fmla="*/ 9 h 11"/>
                  <a:gd name="T16" fmla="*/ 3 w 7"/>
                  <a:gd name="T17" fmla="*/ 9 h 11"/>
                  <a:gd name="T18" fmla="*/ 0 w 7"/>
                  <a:gd name="T19" fmla="*/ 4 h 11"/>
                  <a:gd name="T20" fmla="*/ 0 w 7"/>
                  <a:gd name="T21" fmla="*/ 2 h 11"/>
                  <a:gd name="T22" fmla="*/ 0 w 7"/>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1"/>
                  <a:gd name="T38" fmla="*/ 7 w 7"/>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1">
                    <a:moveTo>
                      <a:pt x="0" y="0"/>
                    </a:moveTo>
                    <a:lnTo>
                      <a:pt x="3" y="0"/>
                    </a:lnTo>
                    <a:lnTo>
                      <a:pt x="5" y="7"/>
                    </a:lnTo>
                    <a:lnTo>
                      <a:pt x="7" y="9"/>
                    </a:lnTo>
                    <a:lnTo>
                      <a:pt x="5" y="11"/>
                    </a:lnTo>
                    <a:lnTo>
                      <a:pt x="5" y="9"/>
                    </a:lnTo>
                    <a:lnTo>
                      <a:pt x="3" y="9"/>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412" name="Freeform 1389"/>
              <p:cNvSpPr>
                <a:spLocks/>
              </p:cNvSpPr>
              <p:nvPr/>
            </p:nvSpPr>
            <p:spPr bwMode="auto">
              <a:xfrm>
                <a:off x="4260" y="2610"/>
                <a:ext cx="4" cy="2"/>
              </a:xfrm>
              <a:custGeom>
                <a:avLst/>
                <a:gdLst>
                  <a:gd name="T0" fmla="*/ 0 w 4"/>
                  <a:gd name="T1" fmla="*/ 2 h 2"/>
                  <a:gd name="T2" fmla="*/ 0 w 4"/>
                  <a:gd name="T3" fmla="*/ 0 h 2"/>
                  <a:gd name="T4" fmla="*/ 2 w 4"/>
                  <a:gd name="T5" fmla="*/ 0 h 2"/>
                  <a:gd name="T6" fmla="*/ 2 w 4"/>
                  <a:gd name="T7" fmla="*/ 0 h 2"/>
                  <a:gd name="T8" fmla="*/ 4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0" y="0"/>
                    </a:lnTo>
                    <a:lnTo>
                      <a:pt x="2" y="0"/>
                    </a:lnTo>
                    <a:lnTo>
                      <a:pt x="4" y="2"/>
                    </a:lnTo>
                    <a:lnTo>
                      <a:pt x="2"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413" name="Freeform 1390"/>
              <p:cNvSpPr>
                <a:spLocks/>
              </p:cNvSpPr>
              <p:nvPr/>
            </p:nvSpPr>
            <p:spPr bwMode="auto">
              <a:xfrm>
                <a:off x="4260" y="2610"/>
                <a:ext cx="4" cy="2"/>
              </a:xfrm>
              <a:custGeom>
                <a:avLst/>
                <a:gdLst>
                  <a:gd name="T0" fmla="*/ 0 w 4"/>
                  <a:gd name="T1" fmla="*/ 2 h 2"/>
                  <a:gd name="T2" fmla="*/ 0 w 4"/>
                  <a:gd name="T3" fmla="*/ 0 h 2"/>
                  <a:gd name="T4" fmla="*/ 2 w 4"/>
                  <a:gd name="T5" fmla="*/ 0 h 2"/>
                  <a:gd name="T6" fmla="*/ 2 w 4"/>
                  <a:gd name="T7" fmla="*/ 0 h 2"/>
                  <a:gd name="T8" fmla="*/ 4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0" y="0"/>
                    </a:lnTo>
                    <a:lnTo>
                      <a:pt x="2" y="0"/>
                    </a:lnTo>
                    <a:lnTo>
                      <a:pt x="4" y="2"/>
                    </a:lnTo>
                    <a:lnTo>
                      <a:pt x="2"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414" name="Freeform 1391"/>
              <p:cNvSpPr>
                <a:spLocks/>
              </p:cNvSpPr>
              <p:nvPr/>
            </p:nvSpPr>
            <p:spPr bwMode="auto">
              <a:xfrm>
                <a:off x="4271" y="2624"/>
                <a:ext cx="22" cy="21"/>
              </a:xfrm>
              <a:custGeom>
                <a:avLst/>
                <a:gdLst>
                  <a:gd name="T0" fmla="*/ 0 w 22"/>
                  <a:gd name="T1" fmla="*/ 4 h 21"/>
                  <a:gd name="T2" fmla="*/ 3 w 22"/>
                  <a:gd name="T3" fmla="*/ 2 h 21"/>
                  <a:gd name="T4" fmla="*/ 5 w 22"/>
                  <a:gd name="T5" fmla="*/ 0 h 21"/>
                  <a:gd name="T6" fmla="*/ 7 w 22"/>
                  <a:gd name="T7" fmla="*/ 2 h 21"/>
                  <a:gd name="T8" fmla="*/ 7 w 22"/>
                  <a:gd name="T9" fmla="*/ 2 h 21"/>
                  <a:gd name="T10" fmla="*/ 7 w 22"/>
                  <a:gd name="T11" fmla="*/ 2 h 21"/>
                  <a:gd name="T12" fmla="*/ 7 w 22"/>
                  <a:gd name="T13" fmla="*/ 2 h 21"/>
                  <a:gd name="T14" fmla="*/ 7 w 22"/>
                  <a:gd name="T15" fmla="*/ 2 h 21"/>
                  <a:gd name="T16" fmla="*/ 10 w 22"/>
                  <a:gd name="T17" fmla="*/ 0 h 21"/>
                  <a:gd name="T18" fmla="*/ 10 w 22"/>
                  <a:gd name="T19" fmla="*/ 0 h 21"/>
                  <a:gd name="T20" fmla="*/ 15 w 22"/>
                  <a:gd name="T21" fmla="*/ 12 h 21"/>
                  <a:gd name="T22" fmla="*/ 15 w 22"/>
                  <a:gd name="T23" fmla="*/ 12 h 21"/>
                  <a:gd name="T24" fmla="*/ 17 w 22"/>
                  <a:gd name="T25" fmla="*/ 14 h 21"/>
                  <a:gd name="T26" fmla="*/ 22 w 22"/>
                  <a:gd name="T27" fmla="*/ 14 h 21"/>
                  <a:gd name="T28" fmla="*/ 19 w 22"/>
                  <a:gd name="T29" fmla="*/ 19 h 21"/>
                  <a:gd name="T30" fmla="*/ 19 w 22"/>
                  <a:gd name="T31" fmla="*/ 21 h 21"/>
                  <a:gd name="T32" fmla="*/ 19 w 22"/>
                  <a:gd name="T33" fmla="*/ 21 h 21"/>
                  <a:gd name="T34" fmla="*/ 17 w 22"/>
                  <a:gd name="T35" fmla="*/ 19 h 21"/>
                  <a:gd name="T36" fmla="*/ 12 w 22"/>
                  <a:gd name="T37" fmla="*/ 19 h 21"/>
                  <a:gd name="T38" fmla="*/ 12 w 22"/>
                  <a:gd name="T39" fmla="*/ 16 h 21"/>
                  <a:gd name="T40" fmla="*/ 10 w 22"/>
                  <a:gd name="T41" fmla="*/ 14 h 21"/>
                  <a:gd name="T42" fmla="*/ 10 w 22"/>
                  <a:gd name="T43" fmla="*/ 14 h 21"/>
                  <a:gd name="T44" fmla="*/ 7 w 22"/>
                  <a:gd name="T45" fmla="*/ 9 h 21"/>
                  <a:gd name="T46" fmla="*/ 5 w 22"/>
                  <a:gd name="T47" fmla="*/ 7 h 21"/>
                  <a:gd name="T48" fmla="*/ 0 w 22"/>
                  <a:gd name="T49" fmla="*/ 7 h 21"/>
                  <a:gd name="T50" fmla="*/ 0 w 22"/>
                  <a:gd name="T51" fmla="*/ 4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1"/>
                  <a:gd name="T80" fmla="*/ 22 w 22"/>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1">
                    <a:moveTo>
                      <a:pt x="0" y="4"/>
                    </a:moveTo>
                    <a:lnTo>
                      <a:pt x="3" y="2"/>
                    </a:lnTo>
                    <a:lnTo>
                      <a:pt x="5" y="0"/>
                    </a:lnTo>
                    <a:lnTo>
                      <a:pt x="7" y="2"/>
                    </a:lnTo>
                    <a:lnTo>
                      <a:pt x="10" y="0"/>
                    </a:lnTo>
                    <a:lnTo>
                      <a:pt x="15" y="12"/>
                    </a:lnTo>
                    <a:lnTo>
                      <a:pt x="17" y="14"/>
                    </a:lnTo>
                    <a:lnTo>
                      <a:pt x="22" y="14"/>
                    </a:lnTo>
                    <a:lnTo>
                      <a:pt x="19" y="19"/>
                    </a:lnTo>
                    <a:lnTo>
                      <a:pt x="19" y="21"/>
                    </a:lnTo>
                    <a:lnTo>
                      <a:pt x="17" y="19"/>
                    </a:lnTo>
                    <a:lnTo>
                      <a:pt x="12" y="19"/>
                    </a:lnTo>
                    <a:lnTo>
                      <a:pt x="12" y="16"/>
                    </a:lnTo>
                    <a:lnTo>
                      <a:pt x="10" y="14"/>
                    </a:lnTo>
                    <a:lnTo>
                      <a:pt x="7" y="9"/>
                    </a:lnTo>
                    <a:lnTo>
                      <a:pt x="5" y="7"/>
                    </a:lnTo>
                    <a:lnTo>
                      <a:pt x="0" y="7"/>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2415" name="Freeform 1392"/>
              <p:cNvSpPr>
                <a:spLocks/>
              </p:cNvSpPr>
              <p:nvPr/>
            </p:nvSpPr>
            <p:spPr bwMode="auto">
              <a:xfrm>
                <a:off x="4271" y="2624"/>
                <a:ext cx="22" cy="21"/>
              </a:xfrm>
              <a:custGeom>
                <a:avLst/>
                <a:gdLst>
                  <a:gd name="T0" fmla="*/ 0 w 22"/>
                  <a:gd name="T1" fmla="*/ 4 h 21"/>
                  <a:gd name="T2" fmla="*/ 3 w 22"/>
                  <a:gd name="T3" fmla="*/ 2 h 21"/>
                  <a:gd name="T4" fmla="*/ 5 w 22"/>
                  <a:gd name="T5" fmla="*/ 0 h 21"/>
                  <a:gd name="T6" fmla="*/ 7 w 22"/>
                  <a:gd name="T7" fmla="*/ 2 h 21"/>
                  <a:gd name="T8" fmla="*/ 7 w 22"/>
                  <a:gd name="T9" fmla="*/ 2 h 21"/>
                  <a:gd name="T10" fmla="*/ 7 w 22"/>
                  <a:gd name="T11" fmla="*/ 2 h 21"/>
                  <a:gd name="T12" fmla="*/ 7 w 22"/>
                  <a:gd name="T13" fmla="*/ 2 h 21"/>
                  <a:gd name="T14" fmla="*/ 7 w 22"/>
                  <a:gd name="T15" fmla="*/ 2 h 21"/>
                  <a:gd name="T16" fmla="*/ 10 w 22"/>
                  <a:gd name="T17" fmla="*/ 0 h 21"/>
                  <a:gd name="T18" fmla="*/ 10 w 22"/>
                  <a:gd name="T19" fmla="*/ 0 h 21"/>
                  <a:gd name="T20" fmla="*/ 15 w 22"/>
                  <a:gd name="T21" fmla="*/ 12 h 21"/>
                  <a:gd name="T22" fmla="*/ 15 w 22"/>
                  <a:gd name="T23" fmla="*/ 12 h 21"/>
                  <a:gd name="T24" fmla="*/ 17 w 22"/>
                  <a:gd name="T25" fmla="*/ 14 h 21"/>
                  <a:gd name="T26" fmla="*/ 22 w 22"/>
                  <a:gd name="T27" fmla="*/ 14 h 21"/>
                  <a:gd name="T28" fmla="*/ 19 w 22"/>
                  <a:gd name="T29" fmla="*/ 19 h 21"/>
                  <a:gd name="T30" fmla="*/ 19 w 22"/>
                  <a:gd name="T31" fmla="*/ 21 h 21"/>
                  <a:gd name="T32" fmla="*/ 19 w 22"/>
                  <a:gd name="T33" fmla="*/ 21 h 21"/>
                  <a:gd name="T34" fmla="*/ 17 w 22"/>
                  <a:gd name="T35" fmla="*/ 19 h 21"/>
                  <a:gd name="T36" fmla="*/ 12 w 22"/>
                  <a:gd name="T37" fmla="*/ 19 h 21"/>
                  <a:gd name="T38" fmla="*/ 12 w 22"/>
                  <a:gd name="T39" fmla="*/ 16 h 21"/>
                  <a:gd name="T40" fmla="*/ 10 w 22"/>
                  <a:gd name="T41" fmla="*/ 14 h 21"/>
                  <a:gd name="T42" fmla="*/ 10 w 22"/>
                  <a:gd name="T43" fmla="*/ 14 h 21"/>
                  <a:gd name="T44" fmla="*/ 7 w 22"/>
                  <a:gd name="T45" fmla="*/ 9 h 21"/>
                  <a:gd name="T46" fmla="*/ 5 w 22"/>
                  <a:gd name="T47" fmla="*/ 7 h 21"/>
                  <a:gd name="T48" fmla="*/ 0 w 22"/>
                  <a:gd name="T49" fmla="*/ 7 h 21"/>
                  <a:gd name="T50" fmla="*/ 0 w 22"/>
                  <a:gd name="T51" fmla="*/ 4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1"/>
                  <a:gd name="T80" fmla="*/ 22 w 22"/>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1">
                    <a:moveTo>
                      <a:pt x="0" y="4"/>
                    </a:moveTo>
                    <a:lnTo>
                      <a:pt x="3" y="2"/>
                    </a:lnTo>
                    <a:lnTo>
                      <a:pt x="5" y="0"/>
                    </a:lnTo>
                    <a:lnTo>
                      <a:pt x="7" y="2"/>
                    </a:lnTo>
                    <a:lnTo>
                      <a:pt x="10" y="0"/>
                    </a:lnTo>
                    <a:lnTo>
                      <a:pt x="15" y="12"/>
                    </a:lnTo>
                    <a:lnTo>
                      <a:pt x="17" y="14"/>
                    </a:lnTo>
                    <a:lnTo>
                      <a:pt x="22" y="14"/>
                    </a:lnTo>
                    <a:lnTo>
                      <a:pt x="19" y="19"/>
                    </a:lnTo>
                    <a:lnTo>
                      <a:pt x="19" y="21"/>
                    </a:lnTo>
                    <a:lnTo>
                      <a:pt x="17" y="19"/>
                    </a:lnTo>
                    <a:lnTo>
                      <a:pt x="12" y="19"/>
                    </a:lnTo>
                    <a:lnTo>
                      <a:pt x="12" y="16"/>
                    </a:lnTo>
                    <a:lnTo>
                      <a:pt x="10" y="14"/>
                    </a:lnTo>
                    <a:lnTo>
                      <a:pt x="7" y="9"/>
                    </a:lnTo>
                    <a:lnTo>
                      <a:pt x="5" y="7"/>
                    </a:lnTo>
                    <a:lnTo>
                      <a:pt x="0" y="7"/>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2416" name="Freeform 1393"/>
              <p:cNvSpPr>
                <a:spLocks/>
              </p:cNvSpPr>
              <p:nvPr/>
            </p:nvSpPr>
            <p:spPr bwMode="auto">
              <a:xfrm>
                <a:off x="4302" y="2638"/>
                <a:ext cx="10" cy="9"/>
              </a:xfrm>
              <a:custGeom>
                <a:avLst/>
                <a:gdLst>
                  <a:gd name="T0" fmla="*/ 2 w 10"/>
                  <a:gd name="T1" fmla="*/ 0 h 9"/>
                  <a:gd name="T2" fmla="*/ 2 w 10"/>
                  <a:gd name="T3" fmla="*/ 0 h 9"/>
                  <a:gd name="T4" fmla="*/ 5 w 10"/>
                  <a:gd name="T5" fmla="*/ 0 h 9"/>
                  <a:gd name="T6" fmla="*/ 10 w 10"/>
                  <a:gd name="T7" fmla="*/ 2 h 9"/>
                  <a:gd name="T8" fmla="*/ 10 w 10"/>
                  <a:gd name="T9" fmla="*/ 2 h 9"/>
                  <a:gd name="T10" fmla="*/ 10 w 10"/>
                  <a:gd name="T11" fmla="*/ 5 h 9"/>
                  <a:gd name="T12" fmla="*/ 10 w 10"/>
                  <a:gd name="T13" fmla="*/ 7 h 9"/>
                  <a:gd name="T14" fmla="*/ 10 w 10"/>
                  <a:gd name="T15" fmla="*/ 7 h 9"/>
                  <a:gd name="T16" fmla="*/ 7 w 10"/>
                  <a:gd name="T17" fmla="*/ 9 h 9"/>
                  <a:gd name="T18" fmla="*/ 7 w 10"/>
                  <a:gd name="T19" fmla="*/ 7 h 9"/>
                  <a:gd name="T20" fmla="*/ 5 w 10"/>
                  <a:gd name="T21" fmla="*/ 7 h 9"/>
                  <a:gd name="T22" fmla="*/ 2 w 10"/>
                  <a:gd name="T23" fmla="*/ 7 h 9"/>
                  <a:gd name="T24" fmla="*/ 2 w 10"/>
                  <a:gd name="T25" fmla="*/ 7 h 9"/>
                  <a:gd name="T26" fmla="*/ 0 w 10"/>
                  <a:gd name="T27" fmla="*/ 5 h 9"/>
                  <a:gd name="T28" fmla="*/ 2 w 10"/>
                  <a:gd name="T29" fmla="*/ 2 h 9"/>
                  <a:gd name="T30" fmla="*/ 2 w 10"/>
                  <a:gd name="T31" fmla="*/ 0 h 9"/>
                  <a:gd name="T32" fmla="*/ 2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2" y="0"/>
                    </a:moveTo>
                    <a:lnTo>
                      <a:pt x="2" y="0"/>
                    </a:lnTo>
                    <a:lnTo>
                      <a:pt x="5" y="0"/>
                    </a:lnTo>
                    <a:lnTo>
                      <a:pt x="10" y="2"/>
                    </a:lnTo>
                    <a:lnTo>
                      <a:pt x="10" y="5"/>
                    </a:lnTo>
                    <a:lnTo>
                      <a:pt x="10" y="7"/>
                    </a:lnTo>
                    <a:lnTo>
                      <a:pt x="7" y="9"/>
                    </a:lnTo>
                    <a:lnTo>
                      <a:pt x="7" y="7"/>
                    </a:lnTo>
                    <a:lnTo>
                      <a:pt x="5" y="7"/>
                    </a:lnTo>
                    <a:lnTo>
                      <a:pt x="2" y="7"/>
                    </a:lnTo>
                    <a:lnTo>
                      <a:pt x="0" y="5"/>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417" name="Freeform 1394"/>
              <p:cNvSpPr>
                <a:spLocks/>
              </p:cNvSpPr>
              <p:nvPr/>
            </p:nvSpPr>
            <p:spPr bwMode="auto">
              <a:xfrm>
                <a:off x="4302" y="2638"/>
                <a:ext cx="10" cy="9"/>
              </a:xfrm>
              <a:custGeom>
                <a:avLst/>
                <a:gdLst>
                  <a:gd name="T0" fmla="*/ 2 w 10"/>
                  <a:gd name="T1" fmla="*/ 0 h 9"/>
                  <a:gd name="T2" fmla="*/ 2 w 10"/>
                  <a:gd name="T3" fmla="*/ 0 h 9"/>
                  <a:gd name="T4" fmla="*/ 5 w 10"/>
                  <a:gd name="T5" fmla="*/ 0 h 9"/>
                  <a:gd name="T6" fmla="*/ 10 w 10"/>
                  <a:gd name="T7" fmla="*/ 2 h 9"/>
                  <a:gd name="T8" fmla="*/ 10 w 10"/>
                  <a:gd name="T9" fmla="*/ 2 h 9"/>
                  <a:gd name="T10" fmla="*/ 10 w 10"/>
                  <a:gd name="T11" fmla="*/ 5 h 9"/>
                  <a:gd name="T12" fmla="*/ 10 w 10"/>
                  <a:gd name="T13" fmla="*/ 7 h 9"/>
                  <a:gd name="T14" fmla="*/ 10 w 10"/>
                  <a:gd name="T15" fmla="*/ 7 h 9"/>
                  <a:gd name="T16" fmla="*/ 7 w 10"/>
                  <a:gd name="T17" fmla="*/ 9 h 9"/>
                  <a:gd name="T18" fmla="*/ 7 w 10"/>
                  <a:gd name="T19" fmla="*/ 7 h 9"/>
                  <a:gd name="T20" fmla="*/ 5 w 10"/>
                  <a:gd name="T21" fmla="*/ 7 h 9"/>
                  <a:gd name="T22" fmla="*/ 2 w 10"/>
                  <a:gd name="T23" fmla="*/ 7 h 9"/>
                  <a:gd name="T24" fmla="*/ 2 w 10"/>
                  <a:gd name="T25" fmla="*/ 7 h 9"/>
                  <a:gd name="T26" fmla="*/ 0 w 10"/>
                  <a:gd name="T27" fmla="*/ 5 h 9"/>
                  <a:gd name="T28" fmla="*/ 2 w 10"/>
                  <a:gd name="T29" fmla="*/ 2 h 9"/>
                  <a:gd name="T30" fmla="*/ 2 w 10"/>
                  <a:gd name="T31" fmla="*/ 0 h 9"/>
                  <a:gd name="T32" fmla="*/ 2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2" y="0"/>
                    </a:moveTo>
                    <a:lnTo>
                      <a:pt x="2" y="0"/>
                    </a:lnTo>
                    <a:lnTo>
                      <a:pt x="5" y="0"/>
                    </a:lnTo>
                    <a:lnTo>
                      <a:pt x="10" y="2"/>
                    </a:lnTo>
                    <a:lnTo>
                      <a:pt x="10" y="5"/>
                    </a:lnTo>
                    <a:lnTo>
                      <a:pt x="10" y="7"/>
                    </a:lnTo>
                    <a:lnTo>
                      <a:pt x="7" y="9"/>
                    </a:lnTo>
                    <a:lnTo>
                      <a:pt x="7" y="7"/>
                    </a:lnTo>
                    <a:lnTo>
                      <a:pt x="5" y="7"/>
                    </a:lnTo>
                    <a:lnTo>
                      <a:pt x="2" y="7"/>
                    </a:lnTo>
                    <a:lnTo>
                      <a:pt x="0" y="5"/>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418" name="Freeform 1395"/>
              <p:cNvSpPr>
                <a:spLocks/>
              </p:cNvSpPr>
              <p:nvPr/>
            </p:nvSpPr>
            <p:spPr bwMode="auto">
              <a:xfrm>
                <a:off x="4271" y="2683"/>
                <a:ext cx="123" cy="38"/>
              </a:xfrm>
              <a:custGeom>
                <a:avLst/>
                <a:gdLst>
                  <a:gd name="T0" fmla="*/ 88 w 123"/>
                  <a:gd name="T1" fmla="*/ 30 h 38"/>
                  <a:gd name="T2" fmla="*/ 81 w 123"/>
                  <a:gd name="T3" fmla="*/ 30 h 38"/>
                  <a:gd name="T4" fmla="*/ 78 w 123"/>
                  <a:gd name="T5" fmla="*/ 30 h 38"/>
                  <a:gd name="T6" fmla="*/ 64 w 123"/>
                  <a:gd name="T7" fmla="*/ 26 h 38"/>
                  <a:gd name="T8" fmla="*/ 52 w 123"/>
                  <a:gd name="T9" fmla="*/ 23 h 38"/>
                  <a:gd name="T10" fmla="*/ 50 w 123"/>
                  <a:gd name="T11" fmla="*/ 23 h 38"/>
                  <a:gd name="T12" fmla="*/ 48 w 123"/>
                  <a:gd name="T13" fmla="*/ 23 h 38"/>
                  <a:gd name="T14" fmla="*/ 45 w 123"/>
                  <a:gd name="T15" fmla="*/ 23 h 38"/>
                  <a:gd name="T16" fmla="*/ 17 w 123"/>
                  <a:gd name="T17" fmla="*/ 16 h 38"/>
                  <a:gd name="T18" fmla="*/ 19 w 123"/>
                  <a:gd name="T19" fmla="*/ 14 h 38"/>
                  <a:gd name="T20" fmla="*/ 0 w 123"/>
                  <a:gd name="T21" fmla="*/ 9 h 38"/>
                  <a:gd name="T22" fmla="*/ 3 w 123"/>
                  <a:gd name="T23" fmla="*/ 9 h 38"/>
                  <a:gd name="T24" fmla="*/ 5 w 123"/>
                  <a:gd name="T25" fmla="*/ 9 h 38"/>
                  <a:gd name="T26" fmla="*/ 7 w 123"/>
                  <a:gd name="T27" fmla="*/ 7 h 38"/>
                  <a:gd name="T28" fmla="*/ 10 w 123"/>
                  <a:gd name="T29" fmla="*/ 0 h 38"/>
                  <a:gd name="T30" fmla="*/ 22 w 123"/>
                  <a:gd name="T31" fmla="*/ 2 h 38"/>
                  <a:gd name="T32" fmla="*/ 29 w 123"/>
                  <a:gd name="T33" fmla="*/ 0 h 38"/>
                  <a:gd name="T34" fmla="*/ 31 w 123"/>
                  <a:gd name="T35" fmla="*/ 2 h 38"/>
                  <a:gd name="T36" fmla="*/ 43 w 123"/>
                  <a:gd name="T37" fmla="*/ 7 h 38"/>
                  <a:gd name="T38" fmla="*/ 55 w 123"/>
                  <a:gd name="T39" fmla="*/ 12 h 38"/>
                  <a:gd name="T40" fmla="*/ 69 w 123"/>
                  <a:gd name="T41" fmla="*/ 14 h 38"/>
                  <a:gd name="T42" fmla="*/ 71 w 123"/>
                  <a:gd name="T43" fmla="*/ 9 h 38"/>
                  <a:gd name="T44" fmla="*/ 74 w 123"/>
                  <a:gd name="T45" fmla="*/ 4 h 38"/>
                  <a:gd name="T46" fmla="*/ 78 w 123"/>
                  <a:gd name="T47" fmla="*/ 7 h 38"/>
                  <a:gd name="T48" fmla="*/ 81 w 123"/>
                  <a:gd name="T49" fmla="*/ 9 h 38"/>
                  <a:gd name="T50" fmla="*/ 90 w 123"/>
                  <a:gd name="T51" fmla="*/ 12 h 38"/>
                  <a:gd name="T52" fmla="*/ 97 w 123"/>
                  <a:gd name="T53" fmla="*/ 12 h 38"/>
                  <a:gd name="T54" fmla="*/ 100 w 123"/>
                  <a:gd name="T55" fmla="*/ 16 h 38"/>
                  <a:gd name="T56" fmla="*/ 107 w 123"/>
                  <a:gd name="T57" fmla="*/ 23 h 38"/>
                  <a:gd name="T58" fmla="*/ 121 w 123"/>
                  <a:gd name="T59" fmla="*/ 23 h 38"/>
                  <a:gd name="T60" fmla="*/ 121 w 123"/>
                  <a:gd name="T61" fmla="*/ 33 h 38"/>
                  <a:gd name="T62" fmla="*/ 123 w 123"/>
                  <a:gd name="T63" fmla="*/ 38 h 38"/>
                  <a:gd name="T64" fmla="*/ 104 w 123"/>
                  <a:gd name="T65" fmla="*/ 30 h 38"/>
                  <a:gd name="T66" fmla="*/ 92 w 123"/>
                  <a:gd name="T67" fmla="*/ 3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
                  <a:gd name="T103" fmla="*/ 0 h 38"/>
                  <a:gd name="T104" fmla="*/ 123 w 12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 h="38">
                    <a:moveTo>
                      <a:pt x="92" y="30"/>
                    </a:moveTo>
                    <a:lnTo>
                      <a:pt x="88" y="30"/>
                    </a:lnTo>
                    <a:lnTo>
                      <a:pt x="85" y="33"/>
                    </a:lnTo>
                    <a:lnTo>
                      <a:pt x="81" y="30"/>
                    </a:lnTo>
                    <a:lnTo>
                      <a:pt x="81" y="28"/>
                    </a:lnTo>
                    <a:lnTo>
                      <a:pt x="78" y="30"/>
                    </a:lnTo>
                    <a:lnTo>
                      <a:pt x="74" y="30"/>
                    </a:lnTo>
                    <a:lnTo>
                      <a:pt x="64" y="26"/>
                    </a:lnTo>
                    <a:lnTo>
                      <a:pt x="52" y="23"/>
                    </a:lnTo>
                    <a:lnTo>
                      <a:pt x="50" y="23"/>
                    </a:lnTo>
                    <a:lnTo>
                      <a:pt x="48" y="23"/>
                    </a:lnTo>
                    <a:lnTo>
                      <a:pt x="45" y="23"/>
                    </a:lnTo>
                    <a:lnTo>
                      <a:pt x="17" y="19"/>
                    </a:lnTo>
                    <a:lnTo>
                      <a:pt x="17" y="16"/>
                    </a:lnTo>
                    <a:lnTo>
                      <a:pt x="19" y="14"/>
                    </a:lnTo>
                    <a:lnTo>
                      <a:pt x="3" y="12"/>
                    </a:lnTo>
                    <a:lnTo>
                      <a:pt x="0" y="9"/>
                    </a:lnTo>
                    <a:lnTo>
                      <a:pt x="3" y="9"/>
                    </a:lnTo>
                    <a:lnTo>
                      <a:pt x="5" y="9"/>
                    </a:lnTo>
                    <a:lnTo>
                      <a:pt x="7" y="7"/>
                    </a:lnTo>
                    <a:lnTo>
                      <a:pt x="10" y="0"/>
                    </a:lnTo>
                    <a:lnTo>
                      <a:pt x="15" y="0"/>
                    </a:lnTo>
                    <a:lnTo>
                      <a:pt x="22" y="2"/>
                    </a:lnTo>
                    <a:lnTo>
                      <a:pt x="26" y="0"/>
                    </a:lnTo>
                    <a:lnTo>
                      <a:pt x="29" y="0"/>
                    </a:lnTo>
                    <a:lnTo>
                      <a:pt x="29" y="2"/>
                    </a:lnTo>
                    <a:lnTo>
                      <a:pt x="31" y="2"/>
                    </a:lnTo>
                    <a:lnTo>
                      <a:pt x="41" y="4"/>
                    </a:lnTo>
                    <a:lnTo>
                      <a:pt x="43" y="7"/>
                    </a:lnTo>
                    <a:lnTo>
                      <a:pt x="45" y="12"/>
                    </a:lnTo>
                    <a:lnTo>
                      <a:pt x="55" y="12"/>
                    </a:lnTo>
                    <a:lnTo>
                      <a:pt x="57" y="12"/>
                    </a:lnTo>
                    <a:lnTo>
                      <a:pt x="69" y="14"/>
                    </a:lnTo>
                    <a:lnTo>
                      <a:pt x="71" y="12"/>
                    </a:lnTo>
                    <a:lnTo>
                      <a:pt x="71" y="9"/>
                    </a:lnTo>
                    <a:lnTo>
                      <a:pt x="74" y="7"/>
                    </a:lnTo>
                    <a:lnTo>
                      <a:pt x="74" y="4"/>
                    </a:lnTo>
                    <a:lnTo>
                      <a:pt x="76" y="7"/>
                    </a:lnTo>
                    <a:lnTo>
                      <a:pt x="78" y="7"/>
                    </a:lnTo>
                    <a:lnTo>
                      <a:pt x="78" y="9"/>
                    </a:lnTo>
                    <a:lnTo>
                      <a:pt x="81" y="9"/>
                    </a:lnTo>
                    <a:lnTo>
                      <a:pt x="83" y="9"/>
                    </a:lnTo>
                    <a:lnTo>
                      <a:pt x="90" y="12"/>
                    </a:lnTo>
                    <a:lnTo>
                      <a:pt x="95" y="12"/>
                    </a:lnTo>
                    <a:lnTo>
                      <a:pt x="97" y="12"/>
                    </a:lnTo>
                    <a:lnTo>
                      <a:pt x="100" y="16"/>
                    </a:lnTo>
                    <a:lnTo>
                      <a:pt x="102" y="21"/>
                    </a:lnTo>
                    <a:lnTo>
                      <a:pt x="107" y="23"/>
                    </a:lnTo>
                    <a:lnTo>
                      <a:pt x="116" y="23"/>
                    </a:lnTo>
                    <a:lnTo>
                      <a:pt x="121" y="23"/>
                    </a:lnTo>
                    <a:lnTo>
                      <a:pt x="121" y="33"/>
                    </a:lnTo>
                    <a:lnTo>
                      <a:pt x="123" y="38"/>
                    </a:lnTo>
                    <a:lnTo>
                      <a:pt x="121" y="35"/>
                    </a:lnTo>
                    <a:lnTo>
                      <a:pt x="104" y="30"/>
                    </a:lnTo>
                    <a:lnTo>
                      <a:pt x="100" y="33"/>
                    </a:lnTo>
                    <a:lnTo>
                      <a:pt x="92" y="30"/>
                    </a:lnTo>
                    <a:close/>
                  </a:path>
                </a:pathLst>
              </a:custGeom>
              <a:grpFill/>
              <a:ln w="9525">
                <a:noFill/>
                <a:round/>
                <a:headEnd/>
                <a:tailEnd/>
              </a:ln>
            </p:spPr>
            <p:txBody>
              <a:bodyPr/>
              <a:lstStyle/>
              <a:p>
                <a:pPr>
                  <a:defRPr/>
                </a:pPr>
                <a:endParaRPr lang="en-US" sz="1200" kern="0">
                  <a:solidFill>
                    <a:srgbClr val="0096D6"/>
                  </a:solidFill>
                </a:endParaRPr>
              </a:p>
            </p:txBody>
          </p:sp>
          <p:sp>
            <p:nvSpPr>
              <p:cNvPr id="2419" name="Freeform 1396"/>
              <p:cNvSpPr>
                <a:spLocks/>
              </p:cNvSpPr>
              <p:nvPr/>
            </p:nvSpPr>
            <p:spPr bwMode="auto">
              <a:xfrm>
                <a:off x="4271" y="2683"/>
                <a:ext cx="123" cy="38"/>
              </a:xfrm>
              <a:custGeom>
                <a:avLst/>
                <a:gdLst>
                  <a:gd name="T0" fmla="*/ 88 w 123"/>
                  <a:gd name="T1" fmla="*/ 30 h 38"/>
                  <a:gd name="T2" fmla="*/ 81 w 123"/>
                  <a:gd name="T3" fmla="*/ 30 h 38"/>
                  <a:gd name="T4" fmla="*/ 78 w 123"/>
                  <a:gd name="T5" fmla="*/ 30 h 38"/>
                  <a:gd name="T6" fmla="*/ 64 w 123"/>
                  <a:gd name="T7" fmla="*/ 26 h 38"/>
                  <a:gd name="T8" fmla="*/ 52 w 123"/>
                  <a:gd name="T9" fmla="*/ 23 h 38"/>
                  <a:gd name="T10" fmla="*/ 50 w 123"/>
                  <a:gd name="T11" fmla="*/ 23 h 38"/>
                  <a:gd name="T12" fmla="*/ 48 w 123"/>
                  <a:gd name="T13" fmla="*/ 23 h 38"/>
                  <a:gd name="T14" fmla="*/ 45 w 123"/>
                  <a:gd name="T15" fmla="*/ 23 h 38"/>
                  <a:gd name="T16" fmla="*/ 17 w 123"/>
                  <a:gd name="T17" fmla="*/ 16 h 38"/>
                  <a:gd name="T18" fmla="*/ 19 w 123"/>
                  <a:gd name="T19" fmla="*/ 14 h 38"/>
                  <a:gd name="T20" fmla="*/ 0 w 123"/>
                  <a:gd name="T21" fmla="*/ 9 h 38"/>
                  <a:gd name="T22" fmla="*/ 3 w 123"/>
                  <a:gd name="T23" fmla="*/ 9 h 38"/>
                  <a:gd name="T24" fmla="*/ 5 w 123"/>
                  <a:gd name="T25" fmla="*/ 9 h 38"/>
                  <a:gd name="T26" fmla="*/ 7 w 123"/>
                  <a:gd name="T27" fmla="*/ 7 h 38"/>
                  <a:gd name="T28" fmla="*/ 10 w 123"/>
                  <a:gd name="T29" fmla="*/ 0 h 38"/>
                  <a:gd name="T30" fmla="*/ 22 w 123"/>
                  <a:gd name="T31" fmla="*/ 2 h 38"/>
                  <a:gd name="T32" fmla="*/ 29 w 123"/>
                  <a:gd name="T33" fmla="*/ 0 h 38"/>
                  <a:gd name="T34" fmla="*/ 31 w 123"/>
                  <a:gd name="T35" fmla="*/ 2 h 38"/>
                  <a:gd name="T36" fmla="*/ 43 w 123"/>
                  <a:gd name="T37" fmla="*/ 7 h 38"/>
                  <a:gd name="T38" fmla="*/ 55 w 123"/>
                  <a:gd name="T39" fmla="*/ 12 h 38"/>
                  <a:gd name="T40" fmla="*/ 69 w 123"/>
                  <a:gd name="T41" fmla="*/ 14 h 38"/>
                  <a:gd name="T42" fmla="*/ 71 w 123"/>
                  <a:gd name="T43" fmla="*/ 9 h 38"/>
                  <a:gd name="T44" fmla="*/ 74 w 123"/>
                  <a:gd name="T45" fmla="*/ 4 h 38"/>
                  <a:gd name="T46" fmla="*/ 78 w 123"/>
                  <a:gd name="T47" fmla="*/ 7 h 38"/>
                  <a:gd name="T48" fmla="*/ 81 w 123"/>
                  <a:gd name="T49" fmla="*/ 9 h 38"/>
                  <a:gd name="T50" fmla="*/ 90 w 123"/>
                  <a:gd name="T51" fmla="*/ 12 h 38"/>
                  <a:gd name="T52" fmla="*/ 97 w 123"/>
                  <a:gd name="T53" fmla="*/ 12 h 38"/>
                  <a:gd name="T54" fmla="*/ 100 w 123"/>
                  <a:gd name="T55" fmla="*/ 16 h 38"/>
                  <a:gd name="T56" fmla="*/ 107 w 123"/>
                  <a:gd name="T57" fmla="*/ 23 h 38"/>
                  <a:gd name="T58" fmla="*/ 121 w 123"/>
                  <a:gd name="T59" fmla="*/ 23 h 38"/>
                  <a:gd name="T60" fmla="*/ 121 w 123"/>
                  <a:gd name="T61" fmla="*/ 33 h 38"/>
                  <a:gd name="T62" fmla="*/ 123 w 123"/>
                  <a:gd name="T63" fmla="*/ 38 h 38"/>
                  <a:gd name="T64" fmla="*/ 104 w 123"/>
                  <a:gd name="T65" fmla="*/ 30 h 38"/>
                  <a:gd name="T66" fmla="*/ 92 w 123"/>
                  <a:gd name="T67" fmla="*/ 3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
                  <a:gd name="T103" fmla="*/ 0 h 38"/>
                  <a:gd name="T104" fmla="*/ 123 w 12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 h="38">
                    <a:moveTo>
                      <a:pt x="92" y="30"/>
                    </a:moveTo>
                    <a:lnTo>
                      <a:pt x="88" y="30"/>
                    </a:lnTo>
                    <a:lnTo>
                      <a:pt x="85" y="33"/>
                    </a:lnTo>
                    <a:lnTo>
                      <a:pt x="81" y="30"/>
                    </a:lnTo>
                    <a:lnTo>
                      <a:pt x="81" y="28"/>
                    </a:lnTo>
                    <a:lnTo>
                      <a:pt x="78" y="30"/>
                    </a:lnTo>
                    <a:lnTo>
                      <a:pt x="74" y="30"/>
                    </a:lnTo>
                    <a:lnTo>
                      <a:pt x="64" y="26"/>
                    </a:lnTo>
                    <a:lnTo>
                      <a:pt x="52" y="23"/>
                    </a:lnTo>
                    <a:lnTo>
                      <a:pt x="50" y="23"/>
                    </a:lnTo>
                    <a:lnTo>
                      <a:pt x="48" y="23"/>
                    </a:lnTo>
                    <a:lnTo>
                      <a:pt x="45" y="23"/>
                    </a:lnTo>
                    <a:lnTo>
                      <a:pt x="17" y="19"/>
                    </a:lnTo>
                    <a:lnTo>
                      <a:pt x="17" y="16"/>
                    </a:lnTo>
                    <a:lnTo>
                      <a:pt x="19" y="14"/>
                    </a:lnTo>
                    <a:lnTo>
                      <a:pt x="3" y="12"/>
                    </a:lnTo>
                    <a:lnTo>
                      <a:pt x="0" y="9"/>
                    </a:lnTo>
                    <a:lnTo>
                      <a:pt x="3" y="9"/>
                    </a:lnTo>
                    <a:lnTo>
                      <a:pt x="5" y="9"/>
                    </a:lnTo>
                    <a:lnTo>
                      <a:pt x="7" y="7"/>
                    </a:lnTo>
                    <a:lnTo>
                      <a:pt x="10" y="0"/>
                    </a:lnTo>
                    <a:lnTo>
                      <a:pt x="15" y="0"/>
                    </a:lnTo>
                    <a:lnTo>
                      <a:pt x="22" y="2"/>
                    </a:lnTo>
                    <a:lnTo>
                      <a:pt x="26" y="0"/>
                    </a:lnTo>
                    <a:lnTo>
                      <a:pt x="29" y="0"/>
                    </a:lnTo>
                    <a:lnTo>
                      <a:pt x="29" y="2"/>
                    </a:lnTo>
                    <a:lnTo>
                      <a:pt x="31" y="2"/>
                    </a:lnTo>
                    <a:lnTo>
                      <a:pt x="41" y="4"/>
                    </a:lnTo>
                    <a:lnTo>
                      <a:pt x="43" y="7"/>
                    </a:lnTo>
                    <a:lnTo>
                      <a:pt x="45" y="12"/>
                    </a:lnTo>
                    <a:lnTo>
                      <a:pt x="55" y="12"/>
                    </a:lnTo>
                    <a:lnTo>
                      <a:pt x="57" y="12"/>
                    </a:lnTo>
                    <a:lnTo>
                      <a:pt x="69" y="14"/>
                    </a:lnTo>
                    <a:lnTo>
                      <a:pt x="71" y="12"/>
                    </a:lnTo>
                    <a:lnTo>
                      <a:pt x="71" y="9"/>
                    </a:lnTo>
                    <a:lnTo>
                      <a:pt x="74" y="7"/>
                    </a:lnTo>
                    <a:lnTo>
                      <a:pt x="74" y="4"/>
                    </a:lnTo>
                    <a:lnTo>
                      <a:pt x="76" y="7"/>
                    </a:lnTo>
                    <a:lnTo>
                      <a:pt x="78" y="7"/>
                    </a:lnTo>
                    <a:lnTo>
                      <a:pt x="78" y="9"/>
                    </a:lnTo>
                    <a:lnTo>
                      <a:pt x="81" y="9"/>
                    </a:lnTo>
                    <a:lnTo>
                      <a:pt x="83" y="9"/>
                    </a:lnTo>
                    <a:lnTo>
                      <a:pt x="90" y="12"/>
                    </a:lnTo>
                    <a:lnTo>
                      <a:pt x="95" y="12"/>
                    </a:lnTo>
                    <a:lnTo>
                      <a:pt x="97" y="12"/>
                    </a:lnTo>
                    <a:lnTo>
                      <a:pt x="100" y="16"/>
                    </a:lnTo>
                    <a:lnTo>
                      <a:pt x="102" y="21"/>
                    </a:lnTo>
                    <a:lnTo>
                      <a:pt x="107" y="23"/>
                    </a:lnTo>
                    <a:lnTo>
                      <a:pt x="116" y="23"/>
                    </a:lnTo>
                    <a:lnTo>
                      <a:pt x="121" y="23"/>
                    </a:lnTo>
                    <a:lnTo>
                      <a:pt x="121" y="33"/>
                    </a:lnTo>
                    <a:lnTo>
                      <a:pt x="123" y="38"/>
                    </a:lnTo>
                    <a:lnTo>
                      <a:pt x="121" y="35"/>
                    </a:lnTo>
                    <a:lnTo>
                      <a:pt x="104" y="30"/>
                    </a:lnTo>
                    <a:lnTo>
                      <a:pt x="100" y="33"/>
                    </a:lnTo>
                    <a:lnTo>
                      <a:pt x="92" y="30"/>
                    </a:lnTo>
                  </a:path>
                </a:pathLst>
              </a:custGeom>
              <a:grpFill/>
              <a:ln w="9525">
                <a:noFill/>
                <a:round/>
                <a:headEnd/>
                <a:tailEnd/>
              </a:ln>
            </p:spPr>
            <p:txBody>
              <a:bodyPr/>
              <a:lstStyle/>
              <a:p>
                <a:pPr>
                  <a:defRPr/>
                </a:pPr>
                <a:endParaRPr lang="en-US" sz="1200" kern="0">
                  <a:solidFill>
                    <a:srgbClr val="0096D6"/>
                  </a:solidFill>
                </a:endParaRPr>
              </a:p>
            </p:txBody>
          </p:sp>
          <p:sp>
            <p:nvSpPr>
              <p:cNvPr id="2420" name="Freeform 1397"/>
              <p:cNvSpPr>
                <a:spLocks/>
              </p:cNvSpPr>
              <p:nvPr/>
            </p:nvSpPr>
            <p:spPr bwMode="auto">
              <a:xfrm>
                <a:off x="4415" y="2647"/>
                <a:ext cx="3" cy="10"/>
              </a:xfrm>
              <a:custGeom>
                <a:avLst/>
                <a:gdLst>
                  <a:gd name="T0" fmla="*/ 3 w 3"/>
                  <a:gd name="T1" fmla="*/ 0 h 10"/>
                  <a:gd name="T2" fmla="*/ 3 w 3"/>
                  <a:gd name="T3" fmla="*/ 0 h 10"/>
                  <a:gd name="T4" fmla="*/ 3 w 3"/>
                  <a:gd name="T5" fmla="*/ 10 h 10"/>
                  <a:gd name="T6" fmla="*/ 3 w 3"/>
                  <a:gd name="T7" fmla="*/ 10 h 10"/>
                  <a:gd name="T8" fmla="*/ 0 w 3"/>
                  <a:gd name="T9" fmla="*/ 10 h 10"/>
                  <a:gd name="T10" fmla="*/ 0 w 3"/>
                  <a:gd name="T11" fmla="*/ 5 h 10"/>
                  <a:gd name="T12" fmla="*/ 0 w 3"/>
                  <a:gd name="T13" fmla="*/ 3 h 10"/>
                  <a:gd name="T14" fmla="*/ 3 w 3"/>
                  <a:gd name="T15" fmla="*/ 0 h 10"/>
                  <a:gd name="T16" fmla="*/ 3 w 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0"/>
                    </a:moveTo>
                    <a:lnTo>
                      <a:pt x="3" y="0"/>
                    </a:lnTo>
                    <a:lnTo>
                      <a:pt x="3" y="10"/>
                    </a:lnTo>
                    <a:lnTo>
                      <a:pt x="0" y="10"/>
                    </a:lnTo>
                    <a:lnTo>
                      <a:pt x="0" y="5"/>
                    </a:lnTo>
                    <a:lnTo>
                      <a:pt x="0"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421" name="Freeform 1398"/>
              <p:cNvSpPr>
                <a:spLocks/>
              </p:cNvSpPr>
              <p:nvPr/>
            </p:nvSpPr>
            <p:spPr bwMode="auto">
              <a:xfrm>
                <a:off x="4415" y="2647"/>
                <a:ext cx="3" cy="10"/>
              </a:xfrm>
              <a:custGeom>
                <a:avLst/>
                <a:gdLst>
                  <a:gd name="T0" fmla="*/ 3 w 3"/>
                  <a:gd name="T1" fmla="*/ 0 h 10"/>
                  <a:gd name="T2" fmla="*/ 3 w 3"/>
                  <a:gd name="T3" fmla="*/ 0 h 10"/>
                  <a:gd name="T4" fmla="*/ 3 w 3"/>
                  <a:gd name="T5" fmla="*/ 10 h 10"/>
                  <a:gd name="T6" fmla="*/ 3 w 3"/>
                  <a:gd name="T7" fmla="*/ 10 h 10"/>
                  <a:gd name="T8" fmla="*/ 0 w 3"/>
                  <a:gd name="T9" fmla="*/ 10 h 10"/>
                  <a:gd name="T10" fmla="*/ 0 w 3"/>
                  <a:gd name="T11" fmla="*/ 5 h 10"/>
                  <a:gd name="T12" fmla="*/ 0 w 3"/>
                  <a:gd name="T13" fmla="*/ 3 h 10"/>
                  <a:gd name="T14" fmla="*/ 3 w 3"/>
                  <a:gd name="T15" fmla="*/ 0 h 10"/>
                  <a:gd name="T16" fmla="*/ 3 w 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0"/>
                    </a:moveTo>
                    <a:lnTo>
                      <a:pt x="3" y="0"/>
                    </a:lnTo>
                    <a:lnTo>
                      <a:pt x="3" y="10"/>
                    </a:lnTo>
                    <a:lnTo>
                      <a:pt x="0" y="10"/>
                    </a:lnTo>
                    <a:lnTo>
                      <a:pt x="0" y="5"/>
                    </a:lnTo>
                    <a:lnTo>
                      <a:pt x="0"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422" name="Freeform 1399"/>
              <p:cNvSpPr>
                <a:spLocks/>
              </p:cNvSpPr>
              <p:nvPr/>
            </p:nvSpPr>
            <p:spPr bwMode="auto">
              <a:xfrm>
                <a:off x="4543" y="2704"/>
                <a:ext cx="14" cy="7"/>
              </a:xfrm>
              <a:custGeom>
                <a:avLst/>
                <a:gdLst>
                  <a:gd name="T0" fmla="*/ 2 w 14"/>
                  <a:gd name="T1" fmla="*/ 7 h 7"/>
                  <a:gd name="T2" fmla="*/ 0 w 14"/>
                  <a:gd name="T3" fmla="*/ 5 h 7"/>
                  <a:gd name="T4" fmla="*/ 0 w 14"/>
                  <a:gd name="T5" fmla="*/ 2 h 7"/>
                  <a:gd name="T6" fmla="*/ 2 w 14"/>
                  <a:gd name="T7" fmla="*/ 2 h 7"/>
                  <a:gd name="T8" fmla="*/ 7 w 14"/>
                  <a:gd name="T9" fmla="*/ 2 h 7"/>
                  <a:gd name="T10" fmla="*/ 12 w 14"/>
                  <a:gd name="T11" fmla="*/ 0 h 7"/>
                  <a:gd name="T12" fmla="*/ 12 w 14"/>
                  <a:gd name="T13" fmla="*/ 0 h 7"/>
                  <a:gd name="T14" fmla="*/ 14 w 14"/>
                  <a:gd name="T15" fmla="*/ 2 h 7"/>
                  <a:gd name="T16" fmla="*/ 9 w 14"/>
                  <a:gd name="T17" fmla="*/ 5 h 7"/>
                  <a:gd name="T18" fmla="*/ 5 w 14"/>
                  <a:gd name="T19" fmla="*/ 5 h 7"/>
                  <a:gd name="T20" fmla="*/ 2 w 14"/>
                  <a:gd name="T21" fmla="*/ 7 h 7"/>
                  <a:gd name="T22" fmla="*/ 2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2" y="7"/>
                    </a:moveTo>
                    <a:lnTo>
                      <a:pt x="0" y="5"/>
                    </a:lnTo>
                    <a:lnTo>
                      <a:pt x="0" y="2"/>
                    </a:lnTo>
                    <a:lnTo>
                      <a:pt x="2" y="2"/>
                    </a:lnTo>
                    <a:lnTo>
                      <a:pt x="7" y="2"/>
                    </a:lnTo>
                    <a:lnTo>
                      <a:pt x="12" y="0"/>
                    </a:lnTo>
                    <a:lnTo>
                      <a:pt x="14" y="2"/>
                    </a:lnTo>
                    <a:lnTo>
                      <a:pt x="9" y="5"/>
                    </a:lnTo>
                    <a:lnTo>
                      <a:pt x="5" y="5"/>
                    </a:lnTo>
                    <a:lnTo>
                      <a:pt x="2" y="7"/>
                    </a:lnTo>
                    <a:close/>
                  </a:path>
                </a:pathLst>
              </a:custGeom>
              <a:grpFill/>
              <a:ln w="9525">
                <a:noFill/>
                <a:round/>
                <a:headEnd/>
                <a:tailEnd/>
              </a:ln>
            </p:spPr>
            <p:txBody>
              <a:bodyPr/>
              <a:lstStyle/>
              <a:p>
                <a:pPr>
                  <a:defRPr/>
                </a:pPr>
                <a:endParaRPr lang="en-US" sz="1200" kern="0">
                  <a:solidFill>
                    <a:srgbClr val="0096D6"/>
                  </a:solidFill>
                </a:endParaRPr>
              </a:p>
            </p:txBody>
          </p:sp>
          <p:sp>
            <p:nvSpPr>
              <p:cNvPr id="2423" name="Freeform 1400"/>
              <p:cNvSpPr>
                <a:spLocks/>
              </p:cNvSpPr>
              <p:nvPr/>
            </p:nvSpPr>
            <p:spPr bwMode="auto">
              <a:xfrm>
                <a:off x="4543" y="2704"/>
                <a:ext cx="14" cy="7"/>
              </a:xfrm>
              <a:custGeom>
                <a:avLst/>
                <a:gdLst>
                  <a:gd name="T0" fmla="*/ 2 w 14"/>
                  <a:gd name="T1" fmla="*/ 7 h 7"/>
                  <a:gd name="T2" fmla="*/ 0 w 14"/>
                  <a:gd name="T3" fmla="*/ 5 h 7"/>
                  <a:gd name="T4" fmla="*/ 0 w 14"/>
                  <a:gd name="T5" fmla="*/ 2 h 7"/>
                  <a:gd name="T6" fmla="*/ 2 w 14"/>
                  <a:gd name="T7" fmla="*/ 2 h 7"/>
                  <a:gd name="T8" fmla="*/ 7 w 14"/>
                  <a:gd name="T9" fmla="*/ 2 h 7"/>
                  <a:gd name="T10" fmla="*/ 12 w 14"/>
                  <a:gd name="T11" fmla="*/ 0 h 7"/>
                  <a:gd name="T12" fmla="*/ 12 w 14"/>
                  <a:gd name="T13" fmla="*/ 0 h 7"/>
                  <a:gd name="T14" fmla="*/ 14 w 14"/>
                  <a:gd name="T15" fmla="*/ 2 h 7"/>
                  <a:gd name="T16" fmla="*/ 9 w 14"/>
                  <a:gd name="T17" fmla="*/ 5 h 7"/>
                  <a:gd name="T18" fmla="*/ 5 w 14"/>
                  <a:gd name="T19" fmla="*/ 5 h 7"/>
                  <a:gd name="T20" fmla="*/ 2 w 14"/>
                  <a:gd name="T21" fmla="*/ 7 h 7"/>
                  <a:gd name="T22" fmla="*/ 2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2" y="7"/>
                    </a:moveTo>
                    <a:lnTo>
                      <a:pt x="0" y="5"/>
                    </a:lnTo>
                    <a:lnTo>
                      <a:pt x="0" y="2"/>
                    </a:lnTo>
                    <a:lnTo>
                      <a:pt x="2" y="2"/>
                    </a:lnTo>
                    <a:lnTo>
                      <a:pt x="7" y="2"/>
                    </a:lnTo>
                    <a:lnTo>
                      <a:pt x="12" y="0"/>
                    </a:lnTo>
                    <a:lnTo>
                      <a:pt x="14" y="2"/>
                    </a:lnTo>
                    <a:lnTo>
                      <a:pt x="9" y="5"/>
                    </a:lnTo>
                    <a:lnTo>
                      <a:pt x="5" y="5"/>
                    </a:lnTo>
                    <a:lnTo>
                      <a:pt x="2" y="7"/>
                    </a:lnTo>
                  </a:path>
                </a:pathLst>
              </a:custGeom>
              <a:grpFill/>
              <a:ln w="9525">
                <a:noFill/>
                <a:round/>
                <a:headEnd/>
                <a:tailEnd/>
              </a:ln>
            </p:spPr>
            <p:txBody>
              <a:bodyPr/>
              <a:lstStyle/>
              <a:p>
                <a:pPr>
                  <a:defRPr/>
                </a:pPr>
                <a:endParaRPr lang="en-US" sz="1200" kern="0">
                  <a:solidFill>
                    <a:srgbClr val="0096D6"/>
                  </a:solidFill>
                </a:endParaRPr>
              </a:p>
            </p:txBody>
          </p:sp>
          <p:sp>
            <p:nvSpPr>
              <p:cNvPr id="2424" name="Freeform 1401"/>
              <p:cNvSpPr>
                <a:spLocks/>
              </p:cNvSpPr>
              <p:nvPr/>
            </p:nvSpPr>
            <p:spPr bwMode="auto">
              <a:xfrm>
                <a:off x="4505" y="2744"/>
                <a:ext cx="7" cy="5"/>
              </a:xfrm>
              <a:custGeom>
                <a:avLst/>
                <a:gdLst>
                  <a:gd name="T0" fmla="*/ 0 w 7"/>
                  <a:gd name="T1" fmla="*/ 5 h 5"/>
                  <a:gd name="T2" fmla="*/ 0 w 7"/>
                  <a:gd name="T3" fmla="*/ 3 h 5"/>
                  <a:gd name="T4" fmla="*/ 3 w 7"/>
                  <a:gd name="T5" fmla="*/ 3 h 5"/>
                  <a:gd name="T6" fmla="*/ 7 w 7"/>
                  <a:gd name="T7" fmla="*/ 0 h 5"/>
                  <a:gd name="T8" fmla="*/ 7 w 7"/>
                  <a:gd name="T9" fmla="*/ 0 h 5"/>
                  <a:gd name="T10" fmla="*/ 5 w 7"/>
                  <a:gd name="T11" fmla="*/ 3 h 5"/>
                  <a:gd name="T12" fmla="*/ 3 w 7"/>
                  <a:gd name="T13" fmla="*/ 5 h 5"/>
                  <a:gd name="T14" fmla="*/ 0 w 7"/>
                  <a:gd name="T15" fmla="*/ 5 h 5"/>
                  <a:gd name="T16" fmla="*/ 0 w 7"/>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5"/>
                    </a:moveTo>
                    <a:lnTo>
                      <a:pt x="0" y="3"/>
                    </a:lnTo>
                    <a:lnTo>
                      <a:pt x="3" y="3"/>
                    </a:lnTo>
                    <a:lnTo>
                      <a:pt x="7" y="0"/>
                    </a:lnTo>
                    <a:lnTo>
                      <a:pt x="5" y="3"/>
                    </a:lnTo>
                    <a:lnTo>
                      <a:pt x="3" y="5"/>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425" name="Freeform 1402"/>
              <p:cNvSpPr>
                <a:spLocks/>
              </p:cNvSpPr>
              <p:nvPr/>
            </p:nvSpPr>
            <p:spPr bwMode="auto">
              <a:xfrm>
                <a:off x="4505" y="2744"/>
                <a:ext cx="7" cy="5"/>
              </a:xfrm>
              <a:custGeom>
                <a:avLst/>
                <a:gdLst>
                  <a:gd name="T0" fmla="*/ 0 w 7"/>
                  <a:gd name="T1" fmla="*/ 5 h 5"/>
                  <a:gd name="T2" fmla="*/ 0 w 7"/>
                  <a:gd name="T3" fmla="*/ 3 h 5"/>
                  <a:gd name="T4" fmla="*/ 3 w 7"/>
                  <a:gd name="T5" fmla="*/ 3 h 5"/>
                  <a:gd name="T6" fmla="*/ 7 w 7"/>
                  <a:gd name="T7" fmla="*/ 0 h 5"/>
                  <a:gd name="T8" fmla="*/ 7 w 7"/>
                  <a:gd name="T9" fmla="*/ 0 h 5"/>
                  <a:gd name="T10" fmla="*/ 5 w 7"/>
                  <a:gd name="T11" fmla="*/ 3 h 5"/>
                  <a:gd name="T12" fmla="*/ 3 w 7"/>
                  <a:gd name="T13" fmla="*/ 5 h 5"/>
                  <a:gd name="T14" fmla="*/ 0 w 7"/>
                  <a:gd name="T15" fmla="*/ 5 h 5"/>
                  <a:gd name="T16" fmla="*/ 0 w 7"/>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5"/>
                    </a:moveTo>
                    <a:lnTo>
                      <a:pt x="0" y="3"/>
                    </a:lnTo>
                    <a:lnTo>
                      <a:pt x="3" y="3"/>
                    </a:lnTo>
                    <a:lnTo>
                      <a:pt x="7" y="0"/>
                    </a:lnTo>
                    <a:lnTo>
                      <a:pt x="5" y="3"/>
                    </a:lnTo>
                    <a:lnTo>
                      <a:pt x="3" y="5"/>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426" name="Freeform 1403"/>
              <p:cNvSpPr>
                <a:spLocks/>
              </p:cNvSpPr>
              <p:nvPr/>
            </p:nvSpPr>
            <p:spPr bwMode="auto">
              <a:xfrm>
                <a:off x="4524" y="2711"/>
                <a:ext cx="10" cy="5"/>
              </a:xfrm>
              <a:custGeom>
                <a:avLst/>
                <a:gdLst>
                  <a:gd name="T0" fmla="*/ 2 w 10"/>
                  <a:gd name="T1" fmla="*/ 2 h 5"/>
                  <a:gd name="T2" fmla="*/ 2 w 10"/>
                  <a:gd name="T3" fmla="*/ 2 h 5"/>
                  <a:gd name="T4" fmla="*/ 5 w 10"/>
                  <a:gd name="T5" fmla="*/ 2 h 5"/>
                  <a:gd name="T6" fmla="*/ 10 w 10"/>
                  <a:gd name="T7" fmla="*/ 0 h 5"/>
                  <a:gd name="T8" fmla="*/ 10 w 10"/>
                  <a:gd name="T9" fmla="*/ 2 h 5"/>
                  <a:gd name="T10" fmla="*/ 10 w 10"/>
                  <a:gd name="T11" fmla="*/ 5 h 5"/>
                  <a:gd name="T12" fmla="*/ 7 w 10"/>
                  <a:gd name="T13" fmla="*/ 5 h 5"/>
                  <a:gd name="T14" fmla="*/ 2 w 10"/>
                  <a:gd name="T15" fmla="*/ 5 h 5"/>
                  <a:gd name="T16" fmla="*/ 0 w 10"/>
                  <a:gd name="T17" fmla="*/ 5 h 5"/>
                  <a:gd name="T18" fmla="*/ 2 w 10"/>
                  <a:gd name="T19" fmla="*/ 2 h 5"/>
                  <a:gd name="T20" fmla="*/ 2 w 10"/>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2" y="2"/>
                    </a:moveTo>
                    <a:lnTo>
                      <a:pt x="2" y="2"/>
                    </a:lnTo>
                    <a:lnTo>
                      <a:pt x="5" y="2"/>
                    </a:lnTo>
                    <a:lnTo>
                      <a:pt x="10" y="0"/>
                    </a:lnTo>
                    <a:lnTo>
                      <a:pt x="10" y="2"/>
                    </a:lnTo>
                    <a:lnTo>
                      <a:pt x="10" y="5"/>
                    </a:lnTo>
                    <a:lnTo>
                      <a:pt x="7" y="5"/>
                    </a:lnTo>
                    <a:lnTo>
                      <a:pt x="2" y="5"/>
                    </a:lnTo>
                    <a:lnTo>
                      <a:pt x="0" y="5"/>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427" name="Freeform 1404"/>
              <p:cNvSpPr>
                <a:spLocks/>
              </p:cNvSpPr>
              <p:nvPr/>
            </p:nvSpPr>
            <p:spPr bwMode="auto">
              <a:xfrm>
                <a:off x="4524" y="2711"/>
                <a:ext cx="10" cy="5"/>
              </a:xfrm>
              <a:custGeom>
                <a:avLst/>
                <a:gdLst>
                  <a:gd name="T0" fmla="*/ 2 w 10"/>
                  <a:gd name="T1" fmla="*/ 2 h 5"/>
                  <a:gd name="T2" fmla="*/ 2 w 10"/>
                  <a:gd name="T3" fmla="*/ 2 h 5"/>
                  <a:gd name="T4" fmla="*/ 5 w 10"/>
                  <a:gd name="T5" fmla="*/ 2 h 5"/>
                  <a:gd name="T6" fmla="*/ 10 w 10"/>
                  <a:gd name="T7" fmla="*/ 0 h 5"/>
                  <a:gd name="T8" fmla="*/ 10 w 10"/>
                  <a:gd name="T9" fmla="*/ 2 h 5"/>
                  <a:gd name="T10" fmla="*/ 10 w 10"/>
                  <a:gd name="T11" fmla="*/ 5 h 5"/>
                  <a:gd name="T12" fmla="*/ 7 w 10"/>
                  <a:gd name="T13" fmla="*/ 5 h 5"/>
                  <a:gd name="T14" fmla="*/ 2 w 10"/>
                  <a:gd name="T15" fmla="*/ 5 h 5"/>
                  <a:gd name="T16" fmla="*/ 0 w 10"/>
                  <a:gd name="T17" fmla="*/ 5 h 5"/>
                  <a:gd name="T18" fmla="*/ 2 w 10"/>
                  <a:gd name="T19" fmla="*/ 2 h 5"/>
                  <a:gd name="T20" fmla="*/ 2 w 10"/>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2" y="2"/>
                    </a:moveTo>
                    <a:lnTo>
                      <a:pt x="2" y="2"/>
                    </a:lnTo>
                    <a:lnTo>
                      <a:pt x="5" y="2"/>
                    </a:lnTo>
                    <a:lnTo>
                      <a:pt x="10" y="0"/>
                    </a:lnTo>
                    <a:lnTo>
                      <a:pt x="10" y="2"/>
                    </a:lnTo>
                    <a:lnTo>
                      <a:pt x="10" y="5"/>
                    </a:lnTo>
                    <a:lnTo>
                      <a:pt x="7" y="5"/>
                    </a:lnTo>
                    <a:lnTo>
                      <a:pt x="2" y="5"/>
                    </a:lnTo>
                    <a:lnTo>
                      <a:pt x="0" y="5"/>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428" name="Freeform 1405"/>
              <p:cNvSpPr>
                <a:spLocks/>
              </p:cNvSpPr>
              <p:nvPr/>
            </p:nvSpPr>
            <p:spPr bwMode="auto">
              <a:xfrm>
                <a:off x="4519" y="2713"/>
                <a:ext cx="3" cy="5"/>
              </a:xfrm>
              <a:custGeom>
                <a:avLst/>
                <a:gdLst>
                  <a:gd name="T0" fmla="*/ 0 w 3"/>
                  <a:gd name="T1" fmla="*/ 3 h 5"/>
                  <a:gd name="T2" fmla="*/ 0 w 3"/>
                  <a:gd name="T3" fmla="*/ 3 h 5"/>
                  <a:gd name="T4" fmla="*/ 3 w 3"/>
                  <a:gd name="T5" fmla="*/ 0 h 5"/>
                  <a:gd name="T6" fmla="*/ 3 w 3"/>
                  <a:gd name="T7" fmla="*/ 3 h 5"/>
                  <a:gd name="T8" fmla="*/ 3 w 3"/>
                  <a:gd name="T9" fmla="*/ 5 h 5"/>
                  <a:gd name="T10" fmla="*/ 0 w 3"/>
                  <a:gd name="T11" fmla="*/ 3 h 5"/>
                  <a:gd name="T12" fmla="*/ 0 w 3"/>
                  <a:gd name="T13" fmla="*/ 3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3"/>
                    </a:moveTo>
                    <a:lnTo>
                      <a:pt x="0" y="3"/>
                    </a:lnTo>
                    <a:lnTo>
                      <a:pt x="3" y="0"/>
                    </a:lnTo>
                    <a:lnTo>
                      <a:pt x="3" y="3"/>
                    </a:lnTo>
                    <a:lnTo>
                      <a:pt x="3"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429" name="Freeform 1406"/>
              <p:cNvSpPr>
                <a:spLocks/>
              </p:cNvSpPr>
              <p:nvPr/>
            </p:nvSpPr>
            <p:spPr bwMode="auto">
              <a:xfrm>
                <a:off x="4519" y="2713"/>
                <a:ext cx="3" cy="5"/>
              </a:xfrm>
              <a:custGeom>
                <a:avLst/>
                <a:gdLst>
                  <a:gd name="T0" fmla="*/ 0 w 3"/>
                  <a:gd name="T1" fmla="*/ 3 h 5"/>
                  <a:gd name="T2" fmla="*/ 0 w 3"/>
                  <a:gd name="T3" fmla="*/ 3 h 5"/>
                  <a:gd name="T4" fmla="*/ 3 w 3"/>
                  <a:gd name="T5" fmla="*/ 0 h 5"/>
                  <a:gd name="T6" fmla="*/ 3 w 3"/>
                  <a:gd name="T7" fmla="*/ 3 h 5"/>
                  <a:gd name="T8" fmla="*/ 3 w 3"/>
                  <a:gd name="T9" fmla="*/ 5 h 5"/>
                  <a:gd name="T10" fmla="*/ 0 w 3"/>
                  <a:gd name="T11" fmla="*/ 3 h 5"/>
                  <a:gd name="T12" fmla="*/ 0 w 3"/>
                  <a:gd name="T13" fmla="*/ 3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3"/>
                    </a:moveTo>
                    <a:lnTo>
                      <a:pt x="0" y="3"/>
                    </a:lnTo>
                    <a:lnTo>
                      <a:pt x="3" y="0"/>
                    </a:lnTo>
                    <a:lnTo>
                      <a:pt x="3" y="3"/>
                    </a:lnTo>
                    <a:lnTo>
                      <a:pt x="3"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430" name="Freeform 1407"/>
              <p:cNvSpPr>
                <a:spLocks/>
              </p:cNvSpPr>
              <p:nvPr/>
            </p:nvSpPr>
            <p:spPr bwMode="auto">
              <a:xfrm>
                <a:off x="4510" y="2713"/>
                <a:ext cx="7" cy="5"/>
              </a:xfrm>
              <a:custGeom>
                <a:avLst/>
                <a:gdLst>
                  <a:gd name="T0" fmla="*/ 0 w 7"/>
                  <a:gd name="T1" fmla="*/ 5 h 5"/>
                  <a:gd name="T2" fmla="*/ 0 w 7"/>
                  <a:gd name="T3" fmla="*/ 0 h 5"/>
                  <a:gd name="T4" fmla="*/ 2 w 7"/>
                  <a:gd name="T5" fmla="*/ 0 h 5"/>
                  <a:gd name="T6" fmla="*/ 2 w 7"/>
                  <a:gd name="T7" fmla="*/ 0 h 5"/>
                  <a:gd name="T8" fmla="*/ 5 w 7"/>
                  <a:gd name="T9" fmla="*/ 0 h 5"/>
                  <a:gd name="T10" fmla="*/ 5 w 7"/>
                  <a:gd name="T11" fmla="*/ 0 h 5"/>
                  <a:gd name="T12" fmla="*/ 7 w 7"/>
                  <a:gd name="T13" fmla="*/ 0 h 5"/>
                  <a:gd name="T14" fmla="*/ 7 w 7"/>
                  <a:gd name="T15" fmla="*/ 0 h 5"/>
                  <a:gd name="T16" fmla="*/ 5 w 7"/>
                  <a:gd name="T17" fmla="*/ 3 h 5"/>
                  <a:gd name="T18" fmla="*/ 2 w 7"/>
                  <a:gd name="T19" fmla="*/ 5 h 5"/>
                  <a:gd name="T20" fmla="*/ 2 w 7"/>
                  <a:gd name="T21" fmla="*/ 5 h 5"/>
                  <a:gd name="T22" fmla="*/ 0 w 7"/>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0" y="5"/>
                    </a:moveTo>
                    <a:lnTo>
                      <a:pt x="0" y="0"/>
                    </a:lnTo>
                    <a:lnTo>
                      <a:pt x="2" y="0"/>
                    </a:lnTo>
                    <a:lnTo>
                      <a:pt x="5" y="0"/>
                    </a:lnTo>
                    <a:lnTo>
                      <a:pt x="7" y="0"/>
                    </a:lnTo>
                    <a:lnTo>
                      <a:pt x="5" y="3"/>
                    </a:lnTo>
                    <a:lnTo>
                      <a:pt x="2" y="5"/>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431" name="Freeform 1408"/>
              <p:cNvSpPr>
                <a:spLocks/>
              </p:cNvSpPr>
              <p:nvPr/>
            </p:nvSpPr>
            <p:spPr bwMode="auto">
              <a:xfrm>
                <a:off x="4510" y="2713"/>
                <a:ext cx="7" cy="5"/>
              </a:xfrm>
              <a:custGeom>
                <a:avLst/>
                <a:gdLst>
                  <a:gd name="T0" fmla="*/ 0 w 7"/>
                  <a:gd name="T1" fmla="*/ 5 h 5"/>
                  <a:gd name="T2" fmla="*/ 0 w 7"/>
                  <a:gd name="T3" fmla="*/ 0 h 5"/>
                  <a:gd name="T4" fmla="*/ 2 w 7"/>
                  <a:gd name="T5" fmla="*/ 0 h 5"/>
                  <a:gd name="T6" fmla="*/ 2 w 7"/>
                  <a:gd name="T7" fmla="*/ 0 h 5"/>
                  <a:gd name="T8" fmla="*/ 5 w 7"/>
                  <a:gd name="T9" fmla="*/ 0 h 5"/>
                  <a:gd name="T10" fmla="*/ 5 w 7"/>
                  <a:gd name="T11" fmla="*/ 0 h 5"/>
                  <a:gd name="T12" fmla="*/ 7 w 7"/>
                  <a:gd name="T13" fmla="*/ 0 h 5"/>
                  <a:gd name="T14" fmla="*/ 7 w 7"/>
                  <a:gd name="T15" fmla="*/ 0 h 5"/>
                  <a:gd name="T16" fmla="*/ 5 w 7"/>
                  <a:gd name="T17" fmla="*/ 3 h 5"/>
                  <a:gd name="T18" fmla="*/ 2 w 7"/>
                  <a:gd name="T19" fmla="*/ 5 h 5"/>
                  <a:gd name="T20" fmla="*/ 2 w 7"/>
                  <a:gd name="T21" fmla="*/ 5 h 5"/>
                  <a:gd name="T22" fmla="*/ 0 w 7"/>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0" y="5"/>
                    </a:moveTo>
                    <a:lnTo>
                      <a:pt x="0" y="0"/>
                    </a:lnTo>
                    <a:lnTo>
                      <a:pt x="2" y="0"/>
                    </a:lnTo>
                    <a:lnTo>
                      <a:pt x="5" y="0"/>
                    </a:lnTo>
                    <a:lnTo>
                      <a:pt x="7" y="0"/>
                    </a:lnTo>
                    <a:lnTo>
                      <a:pt x="5" y="3"/>
                    </a:lnTo>
                    <a:lnTo>
                      <a:pt x="2" y="5"/>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432" name="Freeform 1409"/>
              <p:cNvSpPr>
                <a:spLocks/>
              </p:cNvSpPr>
              <p:nvPr/>
            </p:nvSpPr>
            <p:spPr bwMode="auto">
              <a:xfrm>
                <a:off x="4465" y="2711"/>
                <a:ext cx="40" cy="12"/>
              </a:xfrm>
              <a:custGeom>
                <a:avLst/>
                <a:gdLst>
                  <a:gd name="T0" fmla="*/ 0 w 40"/>
                  <a:gd name="T1" fmla="*/ 5 h 12"/>
                  <a:gd name="T2" fmla="*/ 2 w 40"/>
                  <a:gd name="T3" fmla="*/ 5 h 12"/>
                  <a:gd name="T4" fmla="*/ 2 w 40"/>
                  <a:gd name="T5" fmla="*/ 5 h 12"/>
                  <a:gd name="T6" fmla="*/ 9 w 40"/>
                  <a:gd name="T7" fmla="*/ 2 h 12"/>
                  <a:gd name="T8" fmla="*/ 12 w 40"/>
                  <a:gd name="T9" fmla="*/ 2 h 12"/>
                  <a:gd name="T10" fmla="*/ 17 w 40"/>
                  <a:gd name="T11" fmla="*/ 5 h 12"/>
                  <a:gd name="T12" fmla="*/ 17 w 40"/>
                  <a:gd name="T13" fmla="*/ 5 h 12"/>
                  <a:gd name="T14" fmla="*/ 21 w 40"/>
                  <a:gd name="T15" fmla="*/ 7 h 12"/>
                  <a:gd name="T16" fmla="*/ 24 w 40"/>
                  <a:gd name="T17" fmla="*/ 5 h 12"/>
                  <a:gd name="T18" fmla="*/ 28 w 40"/>
                  <a:gd name="T19" fmla="*/ 5 h 12"/>
                  <a:gd name="T20" fmla="*/ 28 w 40"/>
                  <a:gd name="T21" fmla="*/ 5 h 12"/>
                  <a:gd name="T22" fmla="*/ 33 w 40"/>
                  <a:gd name="T23" fmla="*/ 7 h 12"/>
                  <a:gd name="T24" fmla="*/ 35 w 40"/>
                  <a:gd name="T25" fmla="*/ 7 h 12"/>
                  <a:gd name="T26" fmla="*/ 35 w 40"/>
                  <a:gd name="T27" fmla="*/ 5 h 12"/>
                  <a:gd name="T28" fmla="*/ 38 w 40"/>
                  <a:gd name="T29" fmla="*/ 5 h 12"/>
                  <a:gd name="T30" fmla="*/ 38 w 40"/>
                  <a:gd name="T31" fmla="*/ 2 h 12"/>
                  <a:gd name="T32" fmla="*/ 40 w 40"/>
                  <a:gd name="T33" fmla="*/ 2 h 12"/>
                  <a:gd name="T34" fmla="*/ 40 w 40"/>
                  <a:gd name="T35" fmla="*/ 2 h 12"/>
                  <a:gd name="T36" fmla="*/ 38 w 40"/>
                  <a:gd name="T37" fmla="*/ 2 h 12"/>
                  <a:gd name="T38" fmla="*/ 40 w 40"/>
                  <a:gd name="T39" fmla="*/ 0 h 12"/>
                  <a:gd name="T40" fmla="*/ 40 w 40"/>
                  <a:gd name="T41" fmla="*/ 0 h 12"/>
                  <a:gd name="T42" fmla="*/ 40 w 40"/>
                  <a:gd name="T43" fmla="*/ 2 h 12"/>
                  <a:gd name="T44" fmla="*/ 38 w 40"/>
                  <a:gd name="T45" fmla="*/ 7 h 12"/>
                  <a:gd name="T46" fmla="*/ 33 w 40"/>
                  <a:gd name="T47" fmla="*/ 10 h 12"/>
                  <a:gd name="T48" fmla="*/ 31 w 40"/>
                  <a:gd name="T49" fmla="*/ 10 h 12"/>
                  <a:gd name="T50" fmla="*/ 28 w 40"/>
                  <a:gd name="T51" fmla="*/ 10 h 12"/>
                  <a:gd name="T52" fmla="*/ 21 w 40"/>
                  <a:gd name="T53" fmla="*/ 10 h 12"/>
                  <a:gd name="T54" fmla="*/ 17 w 40"/>
                  <a:gd name="T55" fmla="*/ 12 h 12"/>
                  <a:gd name="T56" fmla="*/ 9 w 40"/>
                  <a:gd name="T57" fmla="*/ 10 h 12"/>
                  <a:gd name="T58" fmla="*/ 0 w 40"/>
                  <a:gd name="T59" fmla="*/ 10 h 12"/>
                  <a:gd name="T60" fmla="*/ 0 w 40"/>
                  <a:gd name="T61" fmla="*/ 10 h 12"/>
                  <a:gd name="T62" fmla="*/ 0 w 40"/>
                  <a:gd name="T63" fmla="*/ 7 h 12"/>
                  <a:gd name="T64" fmla="*/ 0 w 40"/>
                  <a:gd name="T65" fmla="*/ 5 h 12"/>
                  <a:gd name="T66" fmla="*/ 0 w 40"/>
                  <a:gd name="T67" fmla="*/ 5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12"/>
                  <a:gd name="T104" fmla="*/ 40 w 4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12">
                    <a:moveTo>
                      <a:pt x="0" y="5"/>
                    </a:moveTo>
                    <a:lnTo>
                      <a:pt x="2" y="5"/>
                    </a:lnTo>
                    <a:lnTo>
                      <a:pt x="9" y="2"/>
                    </a:lnTo>
                    <a:lnTo>
                      <a:pt x="12" y="2"/>
                    </a:lnTo>
                    <a:lnTo>
                      <a:pt x="17" y="5"/>
                    </a:lnTo>
                    <a:lnTo>
                      <a:pt x="21" y="7"/>
                    </a:lnTo>
                    <a:lnTo>
                      <a:pt x="24" y="5"/>
                    </a:lnTo>
                    <a:lnTo>
                      <a:pt x="28" y="5"/>
                    </a:lnTo>
                    <a:lnTo>
                      <a:pt x="33" y="7"/>
                    </a:lnTo>
                    <a:lnTo>
                      <a:pt x="35" y="7"/>
                    </a:lnTo>
                    <a:lnTo>
                      <a:pt x="35" y="5"/>
                    </a:lnTo>
                    <a:lnTo>
                      <a:pt x="38" y="5"/>
                    </a:lnTo>
                    <a:lnTo>
                      <a:pt x="38" y="2"/>
                    </a:lnTo>
                    <a:lnTo>
                      <a:pt x="40" y="2"/>
                    </a:lnTo>
                    <a:lnTo>
                      <a:pt x="38" y="2"/>
                    </a:lnTo>
                    <a:lnTo>
                      <a:pt x="40" y="0"/>
                    </a:lnTo>
                    <a:lnTo>
                      <a:pt x="40" y="2"/>
                    </a:lnTo>
                    <a:lnTo>
                      <a:pt x="38" y="7"/>
                    </a:lnTo>
                    <a:lnTo>
                      <a:pt x="33" y="10"/>
                    </a:lnTo>
                    <a:lnTo>
                      <a:pt x="31" y="10"/>
                    </a:lnTo>
                    <a:lnTo>
                      <a:pt x="28" y="10"/>
                    </a:lnTo>
                    <a:lnTo>
                      <a:pt x="21" y="10"/>
                    </a:lnTo>
                    <a:lnTo>
                      <a:pt x="17" y="12"/>
                    </a:lnTo>
                    <a:lnTo>
                      <a:pt x="9" y="10"/>
                    </a:lnTo>
                    <a:lnTo>
                      <a:pt x="0" y="10"/>
                    </a:lnTo>
                    <a:lnTo>
                      <a:pt x="0" y="7"/>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433" name="Freeform 1410"/>
              <p:cNvSpPr>
                <a:spLocks/>
              </p:cNvSpPr>
              <p:nvPr/>
            </p:nvSpPr>
            <p:spPr bwMode="auto">
              <a:xfrm>
                <a:off x="4465" y="2711"/>
                <a:ext cx="40" cy="12"/>
              </a:xfrm>
              <a:custGeom>
                <a:avLst/>
                <a:gdLst>
                  <a:gd name="T0" fmla="*/ 0 w 40"/>
                  <a:gd name="T1" fmla="*/ 5 h 12"/>
                  <a:gd name="T2" fmla="*/ 2 w 40"/>
                  <a:gd name="T3" fmla="*/ 5 h 12"/>
                  <a:gd name="T4" fmla="*/ 2 w 40"/>
                  <a:gd name="T5" fmla="*/ 5 h 12"/>
                  <a:gd name="T6" fmla="*/ 9 w 40"/>
                  <a:gd name="T7" fmla="*/ 2 h 12"/>
                  <a:gd name="T8" fmla="*/ 12 w 40"/>
                  <a:gd name="T9" fmla="*/ 2 h 12"/>
                  <a:gd name="T10" fmla="*/ 17 w 40"/>
                  <a:gd name="T11" fmla="*/ 5 h 12"/>
                  <a:gd name="T12" fmla="*/ 17 w 40"/>
                  <a:gd name="T13" fmla="*/ 5 h 12"/>
                  <a:gd name="T14" fmla="*/ 21 w 40"/>
                  <a:gd name="T15" fmla="*/ 7 h 12"/>
                  <a:gd name="T16" fmla="*/ 24 w 40"/>
                  <a:gd name="T17" fmla="*/ 5 h 12"/>
                  <a:gd name="T18" fmla="*/ 28 w 40"/>
                  <a:gd name="T19" fmla="*/ 5 h 12"/>
                  <a:gd name="T20" fmla="*/ 28 w 40"/>
                  <a:gd name="T21" fmla="*/ 5 h 12"/>
                  <a:gd name="T22" fmla="*/ 33 w 40"/>
                  <a:gd name="T23" fmla="*/ 7 h 12"/>
                  <a:gd name="T24" fmla="*/ 35 w 40"/>
                  <a:gd name="T25" fmla="*/ 7 h 12"/>
                  <a:gd name="T26" fmla="*/ 35 w 40"/>
                  <a:gd name="T27" fmla="*/ 5 h 12"/>
                  <a:gd name="T28" fmla="*/ 38 w 40"/>
                  <a:gd name="T29" fmla="*/ 5 h 12"/>
                  <a:gd name="T30" fmla="*/ 38 w 40"/>
                  <a:gd name="T31" fmla="*/ 2 h 12"/>
                  <a:gd name="T32" fmla="*/ 40 w 40"/>
                  <a:gd name="T33" fmla="*/ 2 h 12"/>
                  <a:gd name="T34" fmla="*/ 40 w 40"/>
                  <a:gd name="T35" fmla="*/ 2 h 12"/>
                  <a:gd name="T36" fmla="*/ 38 w 40"/>
                  <a:gd name="T37" fmla="*/ 2 h 12"/>
                  <a:gd name="T38" fmla="*/ 40 w 40"/>
                  <a:gd name="T39" fmla="*/ 0 h 12"/>
                  <a:gd name="T40" fmla="*/ 40 w 40"/>
                  <a:gd name="T41" fmla="*/ 0 h 12"/>
                  <a:gd name="T42" fmla="*/ 40 w 40"/>
                  <a:gd name="T43" fmla="*/ 2 h 12"/>
                  <a:gd name="T44" fmla="*/ 38 w 40"/>
                  <a:gd name="T45" fmla="*/ 7 h 12"/>
                  <a:gd name="T46" fmla="*/ 33 w 40"/>
                  <a:gd name="T47" fmla="*/ 10 h 12"/>
                  <a:gd name="T48" fmla="*/ 31 w 40"/>
                  <a:gd name="T49" fmla="*/ 10 h 12"/>
                  <a:gd name="T50" fmla="*/ 28 w 40"/>
                  <a:gd name="T51" fmla="*/ 10 h 12"/>
                  <a:gd name="T52" fmla="*/ 21 w 40"/>
                  <a:gd name="T53" fmla="*/ 10 h 12"/>
                  <a:gd name="T54" fmla="*/ 17 w 40"/>
                  <a:gd name="T55" fmla="*/ 12 h 12"/>
                  <a:gd name="T56" fmla="*/ 9 w 40"/>
                  <a:gd name="T57" fmla="*/ 10 h 12"/>
                  <a:gd name="T58" fmla="*/ 0 w 40"/>
                  <a:gd name="T59" fmla="*/ 10 h 12"/>
                  <a:gd name="T60" fmla="*/ 0 w 40"/>
                  <a:gd name="T61" fmla="*/ 10 h 12"/>
                  <a:gd name="T62" fmla="*/ 0 w 40"/>
                  <a:gd name="T63" fmla="*/ 7 h 12"/>
                  <a:gd name="T64" fmla="*/ 0 w 40"/>
                  <a:gd name="T65" fmla="*/ 5 h 12"/>
                  <a:gd name="T66" fmla="*/ 0 w 40"/>
                  <a:gd name="T67" fmla="*/ 5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12"/>
                  <a:gd name="T104" fmla="*/ 40 w 4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12">
                    <a:moveTo>
                      <a:pt x="0" y="5"/>
                    </a:moveTo>
                    <a:lnTo>
                      <a:pt x="2" y="5"/>
                    </a:lnTo>
                    <a:lnTo>
                      <a:pt x="9" y="2"/>
                    </a:lnTo>
                    <a:lnTo>
                      <a:pt x="12" y="2"/>
                    </a:lnTo>
                    <a:lnTo>
                      <a:pt x="17" y="5"/>
                    </a:lnTo>
                    <a:lnTo>
                      <a:pt x="21" y="7"/>
                    </a:lnTo>
                    <a:lnTo>
                      <a:pt x="24" y="5"/>
                    </a:lnTo>
                    <a:lnTo>
                      <a:pt x="28" y="5"/>
                    </a:lnTo>
                    <a:lnTo>
                      <a:pt x="33" y="7"/>
                    </a:lnTo>
                    <a:lnTo>
                      <a:pt x="35" y="7"/>
                    </a:lnTo>
                    <a:lnTo>
                      <a:pt x="35" y="5"/>
                    </a:lnTo>
                    <a:lnTo>
                      <a:pt x="38" y="5"/>
                    </a:lnTo>
                    <a:lnTo>
                      <a:pt x="38" y="2"/>
                    </a:lnTo>
                    <a:lnTo>
                      <a:pt x="40" y="2"/>
                    </a:lnTo>
                    <a:lnTo>
                      <a:pt x="38" y="2"/>
                    </a:lnTo>
                    <a:lnTo>
                      <a:pt x="40" y="0"/>
                    </a:lnTo>
                    <a:lnTo>
                      <a:pt x="40" y="2"/>
                    </a:lnTo>
                    <a:lnTo>
                      <a:pt x="38" y="7"/>
                    </a:lnTo>
                    <a:lnTo>
                      <a:pt x="33" y="10"/>
                    </a:lnTo>
                    <a:lnTo>
                      <a:pt x="31" y="10"/>
                    </a:lnTo>
                    <a:lnTo>
                      <a:pt x="28" y="10"/>
                    </a:lnTo>
                    <a:lnTo>
                      <a:pt x="21" y="10"/>
                    </a:lnTo>
                    <a:lnTo>
                      <a:pt x="17" y="12"/>
                    </a:lnTo>
                    <a:lnTo>
                      <a:pt x="9" y="10"/>
                    </a:lnTo>
                    <a:lnTo>
                      <a:pt x="0" y="10"/>
                    </a:lnTo>
                    <a:lnTo>
                      <a:pt x="0" y="7"/>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434" name="Freeform 1411"/>
              <p:cNvSpPr>
                <a:spLocks/>
              </p:cNvSpPr>
              <p:nvPr/>
            </p:nvSpPr>
            <p:spPr bwMode="auto">
              <a:xfrm>
                <a:off x="4453" y="2728"/>
                <a:ext cx="24" cy="14"/>
              </a:xfrm>
              <a:custGeom>
                <a:avLst/>
                <a:gdLst>
                  <a:gd name="T0" fmla="*/ 12 w 24"/>
                  <a:gd name="T1" fmla="*/ 0 h 14"/>
                  <a:gd name="T2" fmla="*/ 14 w 24"/>
                  <a:gd name="T3" fmla="*/ 2 h 14"/>
                  <a:gd name="T4" fmla="*/ 17 w 24"/>
                  <a:gd name="T5" fmla="*/ 2 h 14"/>
                  <a:gd name="T6" fmla="*/ 17 w 24"/>
                  <a:gd name="T7" fmla="*/ 2 h 14"/>
                  <a:gd name="T8" fmla="*/ 21 w 24"/>
                  <a:gd name="T9" fmla="*/ 4 h 14"/>
                  <a:gd name="T10" fmla="*/ 24 w 24"/>
                  <a:gd name="T11" fmla="*/ 9 h 14"/>
                  <a:gd name="T12" fmla="*/ 24 w 24"/>
                  <a:gd name="T13" fmla="*/ 11 h 14"/>
                  <a:gd name="T14" fmla="*/ 24 w 24"/>
                  <a:gd name="T15" fmla="*/ 11 h 14"/>
                  <a:gd name="T16" fmla="*/ 21 w 24"/>
                  <a:gd name="T17" fmla="*/ 14 h 14"/>
                  <a:gd name="T18" fmla="*/ 17 w 24"/>
                  <a:gd name="T19" fmla="*/ 11 h 14"/>
                  <a:gd name="T20" fmla="*/ 14 w 24"/>
                  <a:gd name="T21" fmla="*/ 9 h 14"/>
                  <a:gd name="T22" fmla="*/ 10 w 24"/>
                  <a:gd name="T23" fmla="*/ 7 h 14"/>
                  <a:gd name="T24" fmla="*/ 3 w 24"/>
                  <a:gd name="T25" fmla="*/ 7 h 14"/>
                  <a:gd name="T26" fmla="*/ 0 w 24"/>
                  <a:gd name="T27" fmla="*/ 4 h 14"/>
                  <a:gd name="T28" fmla="*/ 0 w 24"/>
                  <a:gd name="T29" fmla="*/ 2 h 14"/>
                  <a:gd name="T30" fmla="*/ 5 w 24"/>
                  <a:gd name="T31" fmla="*/ 0 h 14"/>
                  <a:gd name="T32" fmla="*/ 12 w 24"/>
                  <a:gd name="T33" fmla="*/ 0 h 14"/>
                  <a:gd name="T34" fmla="*/ 12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4"/>
                  <a:gd name="T56" fmla="*/ 24 w 2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4">
                    <a:moveTo>
                      <a:pt x="12" y="0"/>
                    </a:moveTo>
                    <a:lnTo>
                      <a:pt x="14" y="2"/>
                    </a:lnTo>
                    <a:lnTo>
                      <a:pt x="17" y="2"/>
                    </a:lnTo>
                    <a:lnTo>
                      <a:pt x="21" y="4"/>
                    </a:lnTo>
                    <a:lnTo>
                      <a:pt x="24" y="9"/>
                    </a:lnTo>
                    <a:lnTo>
                      <a:pt x="24" y="11"/>
                    </a:lnTo>
                    <a:lnTo>
                      <a:pt x="21" y="14"/>
                    </a:lnTo>
                    <a:lnTo>
                      <a:pt x="17" y="11"/>
                    </a:lnTo>
                    <a:lnTo>
                      <a:pt x="14" y="9"/>
                    </a:lnTo>
                    <a:lnTo>
                      <a:pt x="10" y="7"/>
                    </a:lnTo>
                    <a:lnTo>
                      <a:pt x="3" y="7"/>
                    </a:lnTo>
                    <a:lnTo>
                      <a:pt x="0" y="4"/>
                    </a:lnTo>
                    <a:lnTo>
                      <a:pt x="0" y="2"/>
                    </a:lnTo>
                    <a:lnTo>
                      <a:pt x="5" y="0"/>
                    </a:lnTo>
                    <a:lnTo>
                      <a:pt x="12" y="0"/>
                    </a:lnTo>
                    <a:close/>
                  </a:path>
                </a:pathLst>
              </a:custGeom>
              <a:grpFill/>
              <a:ln w="9525">
                <a:noFill/>
                <a:round/>
                <a:headEnd/>
                <a:tailEnd/>
              </a:ln>
            </p:spPr>
            <p:txBody>
              <a:bodyPr/>
              <a:lstStyle/>
              <a:p>
                <a:pPr>
                  <a:defRPr/>
                </a:pPr>
                <a:endParaRPr lang="en-US" sz="1200" kern="0">
                  <a:solidFill>
                    <a:srgbClr val="0096D6"/>
                  </a:solidFill>
                </a:endParaRPr>
              </a:p>
            </p:txBody>
          </p:sp>
        </p:grpSp>
        <p:grpSp>
          <p:nvGrpSpPr>
            <p:cNvPr id="1904" name="Group 1412"/>
            <p:cNvGrpSpPr>
              <a:grpSpLocks/>
            </p:cNvGrpSpPr>
            <p:nvPr/>
          </p:nvGrpSpPr>
          <p:grpSpPr bwMode="auto">
            <a:xfrm>
              <a:off x="-5362" y="1405"/>
              <a:ext cx="4230" cy="1375"/>
              <a:chOff x="518" y="1405"/>
              <a:chExt cx="4230" cy="1375"/>
            </a:xfrm>
            <a:grpFill/>
          </p:grpSpPr>
          <p:sp>
            <p:nvSpPr>
              <p:cNvPr id="2035" name="Freeform 1413"/>
              <p:cNvSpPr>
                <a:spLocks/>
              </p:cNvSpPr>
              <p:nvPr/>
            </p:nvSpPr>
            <p:spPr bwMode="auto">
              <a:xfrm>
                <a:off x="4453" y="2728"/>
                <a:ext cx="24" cy="14"/>
              </a:xfrm>
              <a:custGeom>
                <a:avLst/>
                <a:gdLst>
                  <a:gd name="T0" fmla="*/ 12 w 24"/>
                  <a:gd name="T1" fmla="*/ 0 h 14"/>
                  <a:gd name="T2" fmla="*/ 14 w 24"/>
                  <a:gd name="T3" fmla="*/ 2 h 14"/>
                  <a:gd name="T4" fmla="*/ 17 w 24"/>
                  <a:gd name="T5" fmla="*/ 2 h 14"/>
                  <a:gd name="T6" fmla="*/ 17 w 24"/>
                  <a:gd name="T7" fmla="*/ 2 h 14"/>
                  <a:gd name="T8" fmla="*/ 21 w 24"/>
                  <a:gd name="T9" fmla="*/ 4 h 14"/>
                  <a:gd name="T10" fmla="*/ 24 w 24"/>
                  <a:gd name="T11" fmla="*/ 9 h 14"/>
                  <a:gd name="T12" fmla="*/ 24 w 24"/>
                  <a:gd name="T13" fmla="*/ 11 h 14"/>
                  <a:gd name="T14" fmla="*/ 24 w 24"/>
                  <a:gd name="T15" fmla="*/ 11 h 14"/>
                  <a:gd name="T16" fmla="*/ 21 w 24"/>
                  <a:gd name="T17" fmla="*/ 14 h 14"/>
                  <a:gd name="T18" fmla="*/ 17 w 24"/>
                  <a:gd name="T19" fmla="*/ 11 h 14"/>
                  <a:gd name="T20" fmla="*/ 14 w 24"/>
                  <a:gd name="T21" fmla="*/ 9 h 14"/>
                  <a:gd name="T22" fmla="*/ 10 w 24"/>
                  <a:gd name="T23" fmla="*/ 7 h 14"/>
                  <a:gd name="T24" fmla="*/ 3 w 24"/>
                  <a:gd name="T25" fmla="*/ 7 h 14"/>
                  <a:gd name="T26" fmla="*/ 0 w 24"/>
                  <a:gd name="T27" fmla="*/ 4 h 14"/>
                  <a:gd name="T28" fmla="*/ 0 w 24"/>
                  <a:gd name="T29" fmla="*/ 2 h 14"/>
                  <a:gd name="T30" fmla="*/ 5 w 24"/>
                  <a:gd name="T31" fmla="*/ 0 h 14"/>
                  <a:gd name="T32" fmla="*/ 12 w 24"/>
                  <a:gd name="T33" fmla="*/ 0 h 14"/>
                  <a:gd name="T34" fmla="*/ 12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4"/>
                  <a:gd name="T56" fmla="*/ 24 w 2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4">
                    <a:moveTo>
                      <a:pt x="12" y="0"/>
                    </a:moveTo>
                    <a:lnTo>
                      <a:pt x="14" y="2"/>
                    </a:lnTo>
                    <a:lnTo>
                      <a:pt x="17" y="2"/>
                    </a:lnTo>
                    <a:lnTo>
                      <a:pt x="21" y="4"/>
                    </a:lnTo>
                    <a:lnTo>
                      <a:pt x="24" y="9"/>
                    </a:lnTo>
                    <a:lnTo>
                      <a:pt x="24" y="11"/>
                    </a:lnTo>
                    <a:lnTo>
                      <a:pt x="21" y="14"/>
                    </a:lnTo>
                    <a:lnTo>
                      <a:pt x="17" y="11"/>
                    </a:lnTo>
                    <a:lnTo>
                      <a:pt x="14" y="9"/>
                    </a:lnTo>
                    <a:lnTo>
                      <a:pt x="10" y="7"/>
                    </a:lnTo>
                    <a:lnTo>
                      <a:pt x="3" y="7"/>
                    </a:lnTo>
                    <a:lnTo>
                      <a:pt x="0" y="4"/>
                    </a:lnTo>
                    <a:lnTo>
                      <a:pt x="0" y="2"/>
                    </a:lnTo>
                    <a:lnTo>
                      <a:pt x="5" y="0"/>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2036" name="Freeform 1414"/>
              <p:cNvSpPr>
                <a:spLocks/>
              </p:cNvSpPr>
              <p:nvPr/>
            </p:nvSpPr>
            <p:spPr bwMode="auto">
              <a:xfrm>
                <a:off x="4425" y="2711"/>
                <a:ext cx="31" cy="14"/>
              </a:xfrm>
              <a:custGeom>
                <a:avLst/>
                <a:gdLst>
                  <a:gd name="T0" fmla="*/ 2 w 31"/>
                  <a:gd name="T1" fmla="*/ 5 h 14"/>
                  <a:gd name="T2" fmla="*/ 5 w 31"/>
                  <a:gd name="T3" fmla="*/ 5 h 14"/>
                  <a:gd name="T4" fmla="*/ 9 w 31"/>
                  <a:gd name="T5" fmla="*/ 5 h 14"/>
                  <a:gd name="T6" fmla="*/ 12 w 31"/>
                  <a:gd name="T7" fmla="*/ 7 h 14"/>
                  <a:gd name="T8" fmla="*/ 14 w 31"/>
                  <a:gd name="T9" fmla="*/ 7 h 14"/>
                  <a:gd name="T10" fmla="*/ 14 w 31"/>
                  <a:gd name="T11" fmla="*/ 7 h 14"/>
                  <a:gd name="T12" fmla="*/ 19 w 31"/>
                  <a:gd name="T13" fmla="*/ 7 h 14"/>
                  <a:gd name="T14" fmla="*/ 16 w 31"/>
                  <a:gd name="T15" fmla="*/ 7 h 14"/>
                  <a:gd name="T16" fmla="*/ 14 w 31"/>
                  <a:gd name="T17" fmla="*/ 2 h 14"/>
                  <a:gd name="T18" fmla="*/ 12 w 31"/>
                  <a:gd name="T19" fmla="*/ 0 h 14"/>
                  <a:gd name="T20" fmla="*/ 14 w 31"/>
                  <a:gd name="T21" fmla="*/ 0 h 14"/>
                  <a:gd name="T22" fmla="*/ 16 w 31"/>
                  <a:gd name="T23" fmla="*/ 2 h 14"/>
                  <a:gd name="T24" fmla="*/ 19 w 31"/>
                  <a:gd name="T25" fmla="*/ 2 h 14"/>
                  <a:gd name="T26" fmla="*/ 24 w 31"/>
                  <a:gd name="T27" fmla="*/ 2 h 14"/>
                  <a:gd name="T28" fmla="*/ 24 w 31"/>
                  <a:gd name="T29" fmla="*/ 5 h 14"/>
                  <a:gd name="T30" fmla="*/ 24 w 31"/>
                  <a:gd name="T31" fmla="*/ 5 h 14"/>
                  <a:gd name="T32" fmla="*/ 26 w 31"/>
                  <a:gd name="T33" fmla="*/ 2 h 14"/>
                  <a:gd name="T34" fmla="*/ 31 w 31"/>
                  <a:gd name="T35" fmla="*/ 5 h 14"/>
                  <a:gd name="T36" fmla="*/ 31 w 31"/>
                  <a:gd name="T37" fmla="*/ 7 h 14"/>
                  <a:gd name="T38" fmla="*/ 31 w 31"/>
                  <a:gd name="T39" fmla="*/ 7 h 14"/>
                  <a:gd name="T40" fmla="*/ 28 w 31"/>
                  <a:gd name="T41" fmla="*/ 10 h 14"/>
                  <a:gd name="T42" fmla="*/ 28 w 31"/>
                  <a:gd name="T43" fmla="*/ 7 h 14"/>
                  <a:gd name="T44" fmla="*/ 26 w 31"/>
                  <a:gd name="T45" fmla="*/ 10 h 14"/>
                  <a:gd name="T46" fmla="*/ 26 w 31"/>
                  <a:gd name="T47" fmla="*/ 10 h 14"/>
                  <a:gd name="T48" fmla="*/ 24 w 31"/>
                  <a:gd name="T49" fmla="*/ 10 h 14"/>
                  <a:gd name="T50" fmla="*/ 21 w 31"/>
                  <a:gd name="T51" fmla="*/ 10 h 14"/>
                  <a:gd name="T52" fmla="*/ 21 w 31"/>
                  <a:gd name="T53" fmla="*/ 7 h 14"/>
                  <a:gd name="T54" fmla="*/ 5 w 31"/>
                  <a:gd name="T55" fmla="*/ 14 h 14"/>
                  <a:gd name="T56" fmla="*/ 2 w 31"/>
                  <a:gd name="T57" fmla="*/ 14 h 14"/>
                  <a:gd name="T58" fmla="*/ 0 w 31"/>
                  <a:gd name="T59" fmla="*/ 12 h 14"/>
                  <a:gd name="T60" fmla="*/ 0 w 31"/>
                  <a:gd name="T61" fmla="*/ 12 h 14"/>
                  <a:gd name="T62" fmla="*/ 0 w 31"/>
                  <a:gd name="T63" fmla="*/ 7 h 14"/>
                  <a:gd name="T64" fmla="*/ 2 w 31"/>
                  <a:gd name="T65" fmla="*/ 5 h 14"/>
                  <a:gd name="T66" fmla="*/ 2 w 31"/>
                  <a:gd name="T67" fmla="*/ 5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4"/>
                  <a:gd name="T104" fmla="*/ 31 w 31"/>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4">
                    <a:moveTo>
                      <a:pt x="2" y="5"/>
                    </a:moveTo>
                    <a:lnTo>
                      <a:pt x="5" y="5"/>
                    </a:lnTo>
                    <a:lnTo>
                      <a:pt x="9" y="5"/>
                    </a:lnTo>
                    <a:lnTo>
                      <a:pt x="12" y="7"/>
                    </a:lnTo>
                    <a:lnTo>
                      <a:pt x="14" y="7"/>
                    </a:lnTo>
                    <a:lnTo>
                      <a:pt x="19" y="7"/>
                    </a:lnTo>
                    <a:lnTo>
                      <a:pt x="16" y="7"/>
                    </a:lnTo>
                    <a:lnTo>
                      <a:pt x="14" y="2"/>
                    </a:lnTo>
                    <a:lnTo>
                      <a:pt x="12" y="0"/>
                    </a:lnTo>
                    <a:lnTo>
                      <a:pt x="14" y="0"/>
                    </a:lnTo>
                    <a:lnTo>
                      <a:pt x="16" y="2"/>
                    </a:lnTo>
                    <a:lnTo>
                      <a:pt x="19" y="2"/>
                    </a:lnTo>
                    <a:lnTo>
                      <a:pt x="24" y="2"/>
                    </a:lnTo>
                    <a:lnTo>
                      <a:pt x="24" y="5"/>
                    </a:lnTo>
                    <a:lnTo>
                      <a:pt x="26" y="2"/>
                    </a:lnTo>
                    <a:lnTo>
                      <a:pt x="31" y="5"/>
                    </a:lnTo>
                    <a:lnTo>
                      <a:pt x="31" y="7"/>
                    </a:lnTo>
                    <a:lnTo>
                      <a:pt x="28" y="10"/>
                    </a:lnTo>
                    <a:lnTo>
                      <a:pt x="28" y="7"/>
                    </a:lnTo>
                    <a:lnTo>
                      <a:pt x="26" y="10"/>
                    </a:lnTo>
                    <a:lnTo>
                      <a:pt x="24" y="10"/>
                    </a:lnTo>
                    <a:lnTo>
                      <a:pt x="21" y="10"/>
                    </a:lnTo>
                    <a:lnTo>
                      <a:pt x="21" y="7"/>
                    </a:lnTo>
                    <a:lnTo>
                      <a:pt x="5" y="14"/>
                    </a:lnTo>
                    <a:lnTo>
                      <a:pt x="2" y="14"/>
                    </a:lnTo>
                    <a:lnTo>
                      <a:pt x="0" y="12"/>
                    </a:lnTo>
                    <a:lnTo>
                      <a:pt x="0" y="7"/>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2037" name="Freeform 1415"/>
              <p:cNvSpPr>
                <a:spLocks/>
              </p:cNvSpPr>
              <p:nvPr/>
            </p:nvSpPr>
            <p:spPr bwMode="auto">
              <a:xfrm>
                <a:off x="4425" y="2711"/>
                <a:ext cx="31" cy="14"/>
              </a:xfrm>
              <a:custGeom>
                <a:avLst/>
                <a:gdLst>
                  <a:gd name="T0" fmla="*/ 2 w 31"/>
                  <a:gd name="T1" fmla="*/ 5 h 14"/>
                  <a:gd name="T2" fmla="*/ 5 w 31"/>
                  <a:gd name="T3" fmla="*/ 5 h 14"/>
                  <a:gd name="T4" fmla="*/ 9 w 31"/>
                  <a:gd name="T5" fmla="*/ 5 h 14"/>
                  <a:gd name="T6" fmla="*/ 12 w 31"/>
                  <a:gd name="T7" fmla="*/ 7 h 14"/>
                  <a:gd name="T8" fmla="*/ 14 w 31"/>
                  <a:gd name="T9" fmla="*/ 7 h 14"/>
                  <a:gd name="T10" fmla="*/ 14 w 31"/>
                  <a:gd name="T11" fmla="*/ 7 h 14"/>
                  <a:gd name="T12" fmla="*/ 19 w 31"/>
                  <a:gd name="T13" fmla="*/ 7 h 14"/>
                  <a:gd name="T14" fmla="*/ 16 w 31"/>
                  <a:gd name="T15" fmla="*/ 7 h 14"/>
                  <a:gd name="T16" fmla="*/ 14 w 31"/>
                  <a:gd name="T17" fmla="*/ 2 h 14"/>
                  <a:gd name="T18" fmla="*/ 12 w 31"/>
                  <a:gd name="T19" fmla="*/ 0 h 14"/>
                  <a:gd name="T20" fmla="*/ 14 w 31"/>
                  <a:gd name="T21" fmla="*/ 0 h 14"/>
                  <a:gd name="T22" fmla="*/ 16 w 31"/>
                  <a:gd name="T23" fmla="*/ 2 h 14"/>
                  <a:gd name="T24" fmla="*/ 19 w 31"/>
                  <a:gd name="T25" fmla="*/ 2 h 14"/>
                  <a:gd name="T26" fmla="*/ 24 w 31"/>
                  <a:gd name="T27" fmla="*/ 2 h 14"/>
                  <a:gd name="T28" fmla="*/ 24 w 31"/>
                  <a:gd name="T29" fmla="*/ 5 h 14"/>
                  <a:gd name="T30" fmla="*/ 24 w 31"/>
                  <a:gd name="T31" fmla="*/ 5 h 14"/>
                  <a:gd name="T32" fmla="*/ 26 w 31"/>
                  <a:gd name="T33" fmla="*/ 2 h 14"/>
                  <a:gd name="T34" fmla="*/ 31 w 31"/>
                  <a:gd name="T35" fmla="*/ 5 h 14"/>
                  <a:gd name="T36" fmla="*/ 31 w 31"/>
                  <a:gd name="T37" fmla="*/ 7 h 14"/>
                  <a:gd name="T38" fmla="*/ 31 w 31"/>
                  <a:gd name="T39" fmla="*/ 7 h 14"/>
                  <a:gd name="T40" fmla="*/ 28 w 31"/>
                  <a:gd name="T41" fmla="*/ 10 h 14"/>
                  <a:gd name="T42" fmla="*/ 28 w 31"/>
                  <a:gd name="T43" fmla="*/ 7 h 14"/>
                  <a:gd name="T44" fmla="*/ 26 w 31"/>
                  <a:gd name="T45" fmla="*/ 10 h 14"/>
                  <a:gd name="T46" fmla="*/ 26 w 31"/>
                  <a:gd name="T47" fmla="*/ 10 h 14"/>
                  <a:gd name="T48" fmla="*/ 24 w 31"/>
                  <a:gd name="T49" fmla="*/ 10 h 14"/>
                  <a:gd name="T50" fmla="*/ 21 w 31"/>
                  <a:gd name="T51" fmla="*/ 10 h 14"/>
                  <a:gd name="T52" fmla="*/ 21 w 31"/>
                  <a:gd name="T53" fmla="*/ 7 h 14"/>
                  <a:gd name="T54" fmla="*/ 5 w 31"/>
                  <a:gd name="T55" fmla="*/ 14 h 14"/>
                  <a:gd name="T56" fmla="*/ 2 w 31"/>
                  <a:gd name="T57" fmla="*/ 14 h 14"/>
                  <a:gd name="T58" fmla="*/ 0 w 31"/>
                  <a:gd name="T59" fmla="*/ 12 h 14"/>
                  <a:gd name="T60" fmla="*/ 0 w 31"/>
                  <a:gd name="T61" fmla="*/ 12 h 14"/>
                  <a:gd name="T62" fmla="*/ 0 w 31"/>
                  <a:gd name="T63" fmla="*/ 7 h 14"/>
                  <a:gd name="T64" fmla="*/ 2 w 31"/>
                  <a:gd name="T65" fmla="*/ 5 h 14"/>
                  <a:gd name="T66" fmla="*/ 2 w 31"/>
                  <a:gd name="T67" fmla="*/ 5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4"/>
                  <a:gd name="T104" fmla="*/ 31 w 31"/>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4">
                    <a:moveTo>
                      <a:pt x="2" y="5"/>
                    </a:moveTo>
                    <a:lnTo>
                      <a:pt x="5" y="5"/>
                    </a:lnTo>
                    <a:lnTo>
                      <a:pt x="9" y="5"/>
                    </a:lnTo>
                    <a:lnTo>
                      <a:pt x="12" y="7"/>
                    </a:lnTo>
                    <a:lnTo>
                      <a:pt x="14" y="7"/>
                    </a:lnTo>
                    <a:lnTo>
                      <a:pt x="19" y="7"/>
                    </a:lnTo>
                    <a:lnTo>
                      <a:pt x="16" y="7"/>
                    </a:lnTo>
                    <a:lnTo>
                      <a:pt x="14" y="2"/>
                    </a:lnTo>
                    <a:lnTo>
                      <a:pt x="12" y="0"/>
                    </a:lnTo>
                    <a:lnTo>
                      <a:pt x="14" y="0"/>
                    </a:lnTo>
                    <a:lnTo>
                      <a:pt x="16" y="2"/>
                    </a:lnTo>
                    <a:lnTo>
                      <a:pt x="19" y="2"/>
                    </a:lnTo>
                    <a:lnTo>
                      <a:pt x="24" y="2"/>
                    </a:lnTo>
                    <a:lnTo>
                      <a:pt x="24" y="5"/>
                    </a:lnTo>
                    <a:lnTo>
                      <a:pt x="26" y="2"/>
                    </a:lnTo>
                    <a:lnTo>
                      <a:pt x="31" y="5"/>
                    </a:lnTo>
                    <a:lnTo>
                      <a:pt x="31" y="7"/>
                    </a:lnTo>
                    <a:lnTo>
                      <a:pt x="28" y="10"/>
                    </a:lnTo>
                    <a:lnTo>
                      <a:pt x="28" y="7"/>
                    </a:lnTo>
                    <a:lnTo>
                      <a:pt x="26" y="10"/>
                    </a:lnTo>
                    <a:lnTo>
                      <a:pt x="24" y="10"/>
                    </a:lnTo>
                    <a:lnTo>
                      <a:pt x="21" y="10"/>
                    </a:lnTo>
                    <a:lnTo>
                      <a:pt x="21" y="7"/>
                    </a:lnTo>
                    <a:lnTo>
                      <a:pt x="5" y="14"/>
                    </a:lnTo>
                    <a:lnTo>
                      <a:pt x="2" y="14"/>
                    </a:lnTo>
                    <a:lnTo>
                      <a:pt x="0" y="12"/>
                    </a:lnTo>
                    <a:lnTo>
                      <a:pt x="0" y="7"/>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2038" name="Freeform 1416"/>
              <p:cNvSpPr>
                <a:spLocks/>
              </p:cNvSpPr>
              <p:nvPr/>
            </p:nvSpPr>
            <p:spPr bwMode="auto">
              <a:xfrm>
                <a:off x="4413" y="2713"/>
                <a:ext cx="10" cy="10"/>
              </a:xfrm>
              <a:custGeom>
                <a:avLst/>
                <a:gdLst>
                  <a:gd name="T0" fmla="*/ 2 w 10"/>
                  <a:gd name="T1" fmla="*/ 3 h 10"/>
                  <a:gd name="T2" fmla="*/ 5 w 10"/>
                  <a:gd name="T3" fmla="*/ 0 h 10"/>
                  <a:gd name="T4" fmla="*/ 7 w 10"/>
                  <a:gd name="T5" fmla="*/ 0 h 10"/>
                  <a:gd name="T6" fmla="*/ 10 w 10"/>
                  <a:gd name="T7" fmla="*/ 0 h 10"/>
                  <a:gd name="T8" fmla="*/ 10 w 10"/>
                  <a:gd name="T9" fmla="*/ 5 h 10"/>
                  <a:gd name="T10" fmla="*/ 10 w 10"/>
                  <a:gd name="T11" fmla="*/ 8 h 10"/>
                  <a:gd name="T12" fmla="*/ 10 w 10"/>
                  <a:gd name="T13" fmla="*/ 10 h 10"/>
                  <a:gd name="T14" fmla="*/ 7 w 10"/>
                  <a:gd name="T15" fmla="*/ 10 h 10"/>
                  <a:gd name="T16" fmla="*/ 2 w 10"/>
                  <a:gd name="T17" fmla="*/ 10 h 10"/>
                  <a:gd name="T18" fmla="*/ 0 w 10"/>
                  <a:gd name="T19" fmla="*/ 10 h 10"/>
                  <a:gd name="T20" fmla="*/ 0 w 10"/>
                  <a:gd name="T21" fmla="*/ 8 h 10"/>
                  <a:gd name="T22" fmla="*/ 0 w 10"/>
                  <a:gd name="T23" fmla="*/ 5 h 10"/>
                  <a:gd name="T24" fmla="*/ 2 w 10"/>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2" y="3"/>
                    </a:moveTo>
                    <a:lnTo>
                      <a:pt x="5" y="0"/>
                    </a:lnTo>
                    <a:lnTo>
                      <a:pt x="7" y="0"/>
                    </a:lnTo>
                    <a:lnTo>
                      <a:pt x="10" y="0"/>
                    </a:lnTo>
                    <a:lnTo>
                      <a:pt x="10" y="5"/>
                    </a:lnTo>
                    <a:lnTo>
                      <a:pt x="10" y="8"/>
                    </a:lnTo>
                    <a:lnTo>
                      <a:pt x="10" y="10"/>
                    </a:lnTo>
                    <a:lnTo>
                      <a:pt x="7" y="10"/>
                    </a:lnTo>
                    <a:lnTo>
                      <a:pt x="2" y="10"/>
                    </a:lnTo>
                    <a:lnTo>
                      <a:pt x="0" y="10"/>
                    </a:lnTo>
                    <a:lnTo>
                      <a:pt x="0" y="8"/>
                    </a:lnTo>
                    <a:lnTo>
                      <a:pt x="0" y="5"/>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039" name="Freeform 1417"/>
              <p:cNvSpPr>
                <a:spLocks/>
              </p:cNvSpPr>
              <p:nvPr/>
            </p:nvSpPr>
            <p:spPr bwMode="auto">
              <a:xfrm>
                <a:off x="4413" y="2713"/>
                <a:ext cx="10" cy="10"/>
              </a:xfrm>
              <a:custGeom>
                <a:avLst/>
                <a:gdLst>
                  <a:gd name="T0" fmla="*/ 2 w 10"/>
                  <a:gd name="T1" fmla="*/ 3 h 10"/>
                  <a:gd name="T2" fmla="*/ 5 w 10"/>
                  <a:gd name="T3" fmla="*/ 0 h 10"/>
                  <a:gd name="T4" fmla="*/ 7 w 10"/>
                  <a:gd name="T5" fmla="*/ 0 h 10"/>
                  <a:gd name="T6" fmla="*/ 10 w 10"/>
                  <a:gd name="T7" fmla="*/ 0 h 10"/>
                  <a:gd name="T8" fmla="*/ 10 w 10"/>
                  <a:gd name="T9" fmla="*/ 5 h 10"/>
                  <a:gd name="T10" fmla="*/ 10 w 10"/>
                  <a:gd name="T11" fmla="*/ 8 h 10"/>
                  <a:gd name="T12" fmla="*/ 10 w 10"/>
                  <a:gd name="T13" fmla="*/ 10 h 10"/>
                  <a:gd name="T14" fmla="*/ 7 w 10"/>
                  <a:gd name="T15" fmla="*/ 10 h 10"/>
                  <a:gd name="T16" fmla="*/ 2 w 10"/>
                  <a:gd name="T17" fmla="*/ 10 h 10"/>
                  <a:gd name="T18" fmla="*/ 0 w 10"/>
                  <a:gd name="T19" fmla="*/ 10 h 10"/>
                  <a:gd name="T20" fmla="*/ 0 w 10"/>
                  <a:gd name="T21" fmla="*/ 8 h 10"/>
                  <a:gd name="T22" fmla="*/ 0 w 10"/>
                  <a:gd name="T23" fmla="*/ 5 h 10"/>
                  <a:gd name="T24" fmla="*/ 2 w 10"/>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2" y="3"/>
                    </a:moveTo>
                    <a:lnTo>
                      <a:pt x="5" y="0"/>
                    </a:lnTo>
                    <a:lnTo>
                      <a:pt x="7" y="0"/>
                    </a:lnTo>
                    <a:lnTo>
                      <a:pt x="10" y="0"/>
                    </a:lnTo>
                    <a:lnTo>
                      <a:pt x="10" y="5"/>
                    </a:lnTo>
                    <a:lnTo>
                      <a:pt x="10" y="8"/>
                    </a:lnTo>
                    <a:lnTo>
                      <a:pt x="10" y="10"/>
                    </a:lnTo>
                    <a:lnTo>
                      <a:pt x="7" y="10"/>
                    </a:lnTo>
                    <a:lnTo>
                      <a:pt x="2" y="10"/>
                    </a:lnTo>
                    <a:lnTo>
                      <a:pt x="0" y="10"/>
                    </a:lnTo>
                    <a:lnTo>
                      <a:pt x="0" y="8"/>
                    </a:lnTo>
                    <a:lnTo>
                      <a:pt x="0" y="5"/>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040" name="Freeform 1418"/>
              <p:cNvSpPr>
                <a:spLocks/>
              </p:cNvSpPr>
              <p:nvPr/>
            </p:nvSpPr>
            <p:spPr bwMode="auto">
              <a:xfrm>
                <a:off x="4394" y="2711"/>
                <a:ext cx="14" cy="10"/>
              </a:xfrm>
              <a:custGeom>
                <a:avLst/>
                <a:gdLst>
                  <a:gd name="T0" fmla="*/ 7 w 14"/>
                  <a:gd name="T1" fmla="*/ 0 h 10"/>
                  <a:gd name="T2" fmla="*/ 7 w 14"/>
                  <a:gd name="T3" fmla="*/ 0 h 10"/>
                  <a:gd name="T4" fmla="*/ 10 w 14"/>
                  <a:gd name="T5" fmla="*/ 0 h 10"/>
                  <a:gd name="T6" fmla="*/ 12 w 14"/>
                  <a:gd name="T7" fmla="*/ 0 h 10"/>
                  <a:gd name="T8" fmla="*/ 14 w 14"/>
                  <a:gd name="T9" fmla="*/ 2 h 10"/>
                  <a:gd name="T10" fmla="*/ 14 w 14"/>
                  <a:gd name="T11" fmla="*/ 2 h 10"/>
                  <a:gd name="T12" fmla="*/ 14 w 14"/>
                  <a:gd name="T13" fmla="*/ 5 h 10"/>
                  <a:gd name="T14" fmla="*/ 12 w 14"/>
                  <a:gd name="T15" fmla="*/ 7 h 10"/>
                  <a:gd name="T16" fmla="*/ 10 w 14"/>
                  <a:gd name="T17" fmla="*/ 10 h 10"/>
                  <a:gd name="T18" fmla="*/ 10 w 14"/>
                  <a:gd name="T19" fmla="*/ 10 h 10"/>
                  <a:gd name="T20" fmla="*/ 7 w 14"/>
                  <a:gd name="T21" fmla="*/ 7 h 10"/>
                  <a:gd name="T22" fmla="*/ 5 w 14"/>
                  <a:gd name="T23" fmla="*/ 5 h 10"/>
                  <a:gd name="T24" fmla="*/ 3 w 14"/>
                  <a:gd name="T25" fmla="*/ 5 h 10"/>
                  <a:gd name="T26" fmla="*/ 0 w 14"/>
                  <a:gd name="T27" fmla="*/ 2 h 10"/>
                  <a:gd name="T28" fmla="*/ 0 w 14"/>
                  <a:gd name="T29" fmla="*/ 0 h 10"/>
                  <a:gd name="T30" fmla="*/ 0 w 14"/>
                  <a:gd name="T31" fmla="*/ 0 h 10"/>
                  <a:gd name="T32" fmla="*/ 7 w 14"/>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0"/>
                  <a:gd name="T53" fmla="*/ 14 w 14"/>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0">
                    <a:moveTo>
                      <a:pt x="7" y="0"/>
                    </a:moveTo>
                    <a:lnTo>
                      <a:pt x="7" y="0"/>
                    </a:lnTo>
                    <a:lnTo>
                      <a:pt x="10" y="0"/>
                    </a:lnTo>
                    <a:lnTo>
                      <a:pt x="12" y="0"/>
                    </a:lnTo>
                    <a:lnTo>
                      <a:pt x="14" y="2"/>
                    </a:lnTo>
                    <a:lnTo>
                      <a:pt x="14" y="5"/>
                    </a:lnTo>
                    <a:lnTo>
                      <a:pt x="12" y="7"/>
                    </a:lnTo>
                    <a:lnTo>
                      <a:pt x="10" y="10"/>
                    </a:lnTo>
                    <a:lnTo>
                      <a:pt x="7" y="7"/>
                    </a:lnTo>
                    <a:lnTo>
                      <a:pt x="5" y="5"/>
                    </a:lnTo>
                    <a:lnTo>
                      <a:pt x="3" y="5"/>
                    </a:lnTo>
                    <a:lnTo>
                      <a:pt x="0" y="2"/>
                    </a:lnTo>
                    <a:lnTo>
                      <a:pt x="0" y="0"/>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041" name="Freeform 1419"/>
              <p:cNvSpPr>
                <a:spLocks/>
              </p:cNvSpPr>
              <p:nvPr/>
            </p:nvSpPr>
            <p:spPr bwMode="auto">
              <a:xfrm>
                <a:off x="4394" y="2711"/>
                <a:ext cx="14" cy="10"/>
              </a:xfrm>
              <a:custGeom>
                <a:avLst/>
                <a:gdLst>
                  <a:gd name="T0" fmla="*/ 7 w 14"/>
                  <a:gd name="T1" fmla="*/ 0 h 10"/>
                  <a:gd name="T2" fmla="*/ 7 w 14"/>
                  <a:gd name="T3" fmla="*/ 0 h 10"/>
                  <a:gd name="T4" fmla="*/ 10 w 14"/>
                  <a:gd name="T5" fmla="*/ 0 h 10"/>
                  <a:gd name="T6" fmla="*/ 12 w 14"/>
                  <a:gd name="T7" fmla="*/ 0 h 10"/>
                  <a:gd name="T8" fmla="*/ 14 w 14"/>
                  <a:gd name="T9" fmla="*/ 2 h 10"/>
                  <a:gd name="T10" fmla="*/ 14 w 14"/>
                  <a:gd name="T11" fmla="*/ 2 h 10"/>
                  <a:gd name="T12" fmla="*/ 14 w 14"/>
                  <a:gd name="T13" fmla="*/ 5 h 10"/>
                  <a:gd name="T14" fmla="*/ 12 w 14"/>
                  <a:gd name="T15" fmla="*/ 7 h 10"/>
                  <a:gd name="T16" fmla="*/ 10 w 14"/>
                  <a:gd name="T17" fmla="*/ 10 h 10"/>
                  <a:gd name="T18" fmla="*/ 10 w 14"/>
                  <a:gd name="T19" fmla="*/ 10 h 10"/>
                  <a:gd name="T20" fmla="*/ 7 w 14"/>
                  <a:gd name="T21" fmla="*/ 7 h 10"/>
                  <a:gd name="T22" fmla="*/ 5 w 14"/>
                  <a:gd name="T23" fmla="*/ 5 h 10"/>
                  <a:gd name="T24" fmla="*/ 3 w 14"/>
                  <a:gd name="T25" fmla="*/ 5 h 10"/>
                  <a:gd name="T26" fmla="*/ 0 w 14"/>
                  <a:gd name="T27" fmla="*/ 2 h 10"/>
                  <a:gd name="T28" fmla="*/ 0 w 14"/>
                  <a:gd name="T29" fmla="*/ 0 h 10"/>
                  <a:gd name="T30" fmla="*/ 0 w 14"/>
                  <a:gd name="T31" fmla="*/ 0 h 10"/>
                  <a:gd name="T32" fmla="*/ 7 w 14"/>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0"/>
                  <a:gd name="T53" fmla="*/ 14 w 14"/>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0">
                    <a:moveTo>
                      <a:pt x="7" y="0"/>
                    </a:moveTo>
                    <a:lnTo>
                      <a:pt x="7" y="0"/>
                    </a:lnTo>
                    <a:lnTo>
                      <a:pt x="10" y="0"/>
                    </a:lnTo>
                    <a:lnTo>
                      <a:pt x="12" y="0"/>
                    </a:lnTo>
                    <a:lnTo>
                      <a:pt x="14" y="2"/>
                    </a:lnTo>
                    <a:lnTo>
                      <a:pt x="14" y="5"/>
                    </a:lnTo>
                    <a:lnTo>
                      <a:pt x="12" y="7"/>
                    </a:lnTo>
                    <a:lnTo>
                      <a:pt x="10" y="10"/>
                    </a:lnTo>
                    <a:lnTo>
                      <a:pt x="7" y="7"/>
                    </a:lnTo>
                    <a:lnTo>
                      <a:pt x="5" y="5"/>
                    </a:lnTo>
                    <a:lnTo>
                      <a:pt x="3" y="5"/>
                    </a:lnTo>
                    <a:lnTo>
                      <a:pt x="0" y="2"/>
                    </a:lnTo>
                    <a:lnTo>
                      <a:pt x="0" y="0"/>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042" name="Freeform 1420"/>
              <p:cNvSpPr>
                <a:spLocks/>
              </p:cNvSpPr>
              <p:nvPr/>
            </p:nvSpPr>
            <p:spPr bwMode="auto">
              <a:xfrm>
                <a:off x="4371" y="2695"/>
                <a:ext cx="16" cy="4"/>
              </a:xfrm>
              <a:custGeom>
                <a:avLst/>
                <a:gdLst>
                  <a:gd name="T0" fmla="*/ 0 w 16"/>
                  <a:gd name="T1" fmla="*/ 2 h 4"/>
                  <a:gd name="T2" fmla="*/ 2 w 16"/>
                  <a:gd name="T3" fmla="*/ 2 h 4"/>
                  <a:gd name="T4" fmla="*/ 2 w 16"/>
                  <a:gd name="T5" fmla="*/ 0 h 4"/>
                  <a:gd name="T6" fmla="*/ 16 w 16"/>
                  <a:gd name="T7" fmla="*/ 0 h 4"/>
                  <a:gd name="T8" fmla="*/ 16 w 16"/>
                  <a:gd name="T9" fmla="*/ 2 h 4"/>
                  <a:gd name="T10" fmla="*/ 9 w 16"/>
                  <a:gd name="T11" fmla="*/ 4 h 4"/>
                  <a:gd name="T12" fmla="*/ 2 w 16"/>
                  <a:gd name="T13" fmla="*/ 4 h 4"/>
                  <a:gd name="T14" fmla="*/ 0 w 16"/>
                  <a:gd name="T15" fmla="*/ 4 h 4"/>
                  <a:gd name="T16" fmla="*/ 0 w 16"/>
                  <a:gd name="T17" fmla="*/ 2 h 4"/>
                  <a:gd name="T18" fmla="*/ 0 w 16"/>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2"/>
                    </a:moveTo>
                    <a:lnTo>
                      <a:pt x="2" y="2"/>
                    </a:lnTo>
                    <a:lnTo>
                      <a:pt x="2" y="0"/>
                    </a:lnTo>
                    <a:lnTo>
                      <a:pt x="16" y="0"/>
                    </a:lnTo>
                    <a:lnTo>
                      <a:pt x="16" y="2"/>
                    </a:lnTo>
                    <a:lnTo>
                      <a:pt x="9" y="4"/>
                    </a:lnTo>
                    <a:lnTo>
                      <a:pt x="2" y="4"/>
                    </a:lnTo>
                    <a:lnTo>
                      <a:pt x="0" y="4"/>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043" name="Freeform 1421"/>
              <p:cNvSpPr>
                <a:spLocks/>
              </p:cNvSpPr>
              <p:nvPr/>
            </p:nvSpPr>
            <p:spPr bwMode="auto">
              <a:xfrm>
                <a:off x="4371" y="2695"/>
                <a:ext cx="16" cy="4"/>
              </a:xfrm>
              <a:custGeom>
                <a:avLst/>
                <a:gdLst>
                  <a:gd name="T0" fmla="*/ 0 w 16"/>
                  <a:gd name="T1" fmla="*/ 2 h 4"/>
                  <a:gd name="T2" fmla="*/ 2 w 16"/>
                  <a:gd name="T3" fmla="*/ 2 h 4"/>
                  <a:gd name="T4" fmla="*/ 2 w 16"/>
                  <a:gd name="T5" fmla="*/ 0 h 4"/>
                  <a:gd name="T6" fmla="*/ 16 w 16"/>
                  <a:gd name="T7" fmla="*/ 0 h 4"/>
                  <a:gd name="T8" fmla="*/ 16 w 16"/>
                  <a:gd name="T9" fmla="*/ 2 h 4"/>
                  <a:gd name="T10" fmla="*/ 9 w 16"/>
                  <a:gd name="T11" fmla="*/ 4 h 4"/>
                  <a:gd name="T12" fmla="*/ 2 w 16"/>
                  <a:gd name="T13" fmla="*/ 4 h 4"/>
                  <a:gd name="T14" fmla="*/ 0 w 16"/>
                  <a:gd name="T15" fmla="*/ 4 h 4"/>
                  <a:gd name="T16" fmla="*/ 0 w 16"/>
                  <a:gd name="T17" fmla="*/ 2 h 4"/>
                  <a:gd name="T18" fmla="*/ 0 w 16"/>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2"/>
                    </a:moveTo>
                    <a:lnTo>
                      <a:pt x="2" y="2"/>
                    </a:lnTo>
                    <a:lnTo>
                      <a:pt x="2" y="0"/>
                    </a:lnTo>
                    <a:lnTo>
                      <a:pt x="16" y="0"/>
                    </a:lnTo>
                    <a:lnTo>
                      <a:pt x="16" y="2"/>
                    </a:lnTo>
                    <a:lnTo>
                      <a:pt x="9" y="4"/>
                    </a:lnTo>
                    <a:lnTo>
                      <a:pt x="2" y="4"/>
                    </a:lnTo>
                    <a:lnTo>
                      <a:pt x="0" y="4"/>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044" name="Freeform 1422"/>
              <p:cNvSpPr>
                <a:spLocks/>
              </p:cNvSpPr>
              <p:nvPr/>
            </p:nvSpPr>
            <p:spPr bwMode="auto">
              <a:xfrm>
                <a:off x="4404" y="2695"/>
                <a:ext cx="4" cy="2"/>
              </a:xfrm>
              <a:custGeom>
                <a:avLst/>
                <a:gdLst>
                  <a:gd name="T0" fmla="*/ 0 w 4"/>
                  <a:gd name="T1" fmla="*/ 0 h 2"/>
                  <a:gd name="T2" fmla="*/ 4 w 4"/>
                  <a:gd name="T3" fmla="*/ 0 h 2"/>
                  <a:gd name="T4" fmla="*/ 4 w 4"/>
                  <a:gd name="T5" fmla="*/ 0 h 2"/>
                  <a:gd name="T6" fmla="*/ 4 w 4"/>
                  <a:gd name="T7" fmla="*/ 0 h 2"/>
                  <a:gd name="T8" fmla="*/ 2 w 4"/>
                  <a:gd name="T9" fmla="*/ 2 h 2"/>
                  <a:gd name="T10" fmla="*/ 0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4" y="0"/>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45" name="Freeform 1423"/>
              <p:cNvSpPr>
                <a:spLocks/>
              </p:cNvSpPr>
              <p:nvPr/>
            </p:nvSpPr>
            <p:spPr bwMode="auto">
              <a:xfrm>
                <a:off x="4404" y="2695"/>
                <a:ext cx="4" cy="2"/>
              </a:xfrm>
              <a:custGeom>
                <a:avLst/>
                <a:gdLst>
                  <a:gd name="T0" fmla="*/ 0 w 4"/>
                  <a:gd name="T1" fmla="*/ 0 h 2"/>
                  <a:gd name="T2" fmla="*/ 4 w 4"/>
                  <a:gd name="T3" fmla="*/ 0 h 2"/>
                  <a:gd name="T4" fmla="*/ 4 w 4"/>
                  <a:gd name="T5" fmla="*/ 0 h 2"/>
                  <a:gd name="T6" fmla="*/ 4 w 4"/>
                  <a:gd name="T7" fmla="*/ 0 h 2"/>
                  <a:gd name="T8" fmla="*/ 2 w 4"/>
                  <a:gd name="T9" fmla="*/ 2 h 2"/>
                  <a:gd name="T10" fmla="*/ 0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4" y="0"/>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46" name="Freeform 1424"/>
              <p:cNvSpPr>
                <a:spLocks/>
              </p:cNvSpPr>
              <p:nvPr/>
            </p:nvSpPr>
            <p:spPr bwMode="auto">
              <a:xfrm>
                <a:off x="4604" y="2605"/>
                <a:ext cx="12" cy="5"/>
              </a:xfrm>
              <a:custGeom>
                <a:avLst/>
                <a:gdLst>
                  <a:gd name="T0" fmla="*/ 0 w 12"/>
                  <a:gd name="T1" fmla="*/ 2 h 5"/>
                  <a:gd name="T2" fmla="*/ 0 w 12"/>
                  <a:gd name="T3" fmla="*/ 2 h 5"/>
                  <a:gd name="T4" fmla="*/ 0 w 12"/>
                  <a:gd name="T5" fmla="*/ 0 h 5"/>
                  <a:gd name="T6" fmla="*/ 3 w 12"/>
                  <a:gd name="T7" fmla="*/ 0 h 5"/>
                  <a:gd name="T8" fmla="*/ 12 w 12"/>
                  <a:gd name="T9" fmla="*/ 5 h 5"/>
                  <a:gd name="T10" fmla="*/ 7 w 12"/>
                  <a:gd name="T11" fmla="*/ 5 h 5"/>
                  <a:gd name="T12" fmla="*/ 5 w 12"/>
                  <a:gd name="T13" fmla="*/ 5 h 5"/>
                  <a:gd name="T14" fmla="*/ 3 w 12"/>
                  <a:gd name="T15" fmla="*/ 5 h 5"/>
                  <a:gd name="T16" fmla="*/ 0 w 12"/>
                  <a:gd name="T17" fmla="*/ 5 h 5"/>
                  <a:gd name="T18" fmla="*/ 0 w 12"/>
                  <a:gd name="T19" fmla="*/ 2 h 5"/>
                  <a:gd name="T20" fmla="*/ 0 w 12"/>
                  <a:gd name="T21" fmla="*/ 2 h 5"/>
                  <a:gd name="T22" fmla="*/ 0 w 12"/>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
                  <a:gd name="T38" fmla="*/ 12 w 1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
                    <a:moveTo>
                      <a:pt x="0" y="2"/>
                    </a:moveTo>
                    <a:lnTo>
                      <a:pt x="0" y="2"/>
                    </a:lnTo>
                    <a:lnTo>
                      <a:pt x="0" y="0"/>
                    </a:lnTo>
                    <a:lnTo>
                      <a:pt x="3" y="0"/>
                    </a:lnTo>
                    <a:lnTo>
                      <a:pt x="12" y="5"/>
                    </a:lnTo>
                    <a:lnTo>
                      <a:pt x="7" y="5"/>
                    </a:lnTo>
                    <a:lnTo>
                      <a:pt x="5" y="5"/>
                    </a:lnTo>
                    <a:lnTo>
                      <a:pt x="3" y="5"/>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047" name="Freeform 1425"/>
              <p:cNvSpPr>
                <a:spLocks/>
              </p:cNvSpPr>
              <p:nvPr/>
            </p:nvSpPr>
            <p:spPr bwMode="auto">
              <a:xfrm>
                <a:off x="4604" y="2605"/>
                <a:ext cx="12" cy="5"/>
              </a:xfrm>
              <a:custGeom>
                <a:avLst/>
                <a:gdLst>
                  <a:gd name="T0" fmla="*/ 0 w 12"/>
                  <a:gd name="T1" fmla="*/ 2 h 5"/>
                  <a:gd name="T2" fmla="*/ 0 w 12"/>
                  <a:gd name="T3" fmla="*/ 2 h 5"/>
                  <a:gd name="T4" fmla="*/ 0 w 12"/>
                  <a:gd name="T5" fmla="*/ 0 h 5"/>
                  <a:gd name="T6" fmla="*/ 3 w 12"/>
                  <a:gd name="T7" fmla="*/ 0 h 5"/>
                  <a:gd name="T8" fmla="*/ 12 w 12"/>
                  <a:gd name="T9" fmla="*/ 5 h 5"/>
                  <a:gd name="T10" fmla="*/ 7 w 12"/>
                  <a:gd name="T11" fmla="*/ 5 h 5"/>
                  <a:gd name="T12" fmla="*/ 5 w 12"/>
                  <a:gd name="T13" fmla="*/ 5 h 5"/>
                  <a:gd name="T14" fmla="*/ 3 w 12"/>
                  <a:gd name="T15" fmla="*/ 5 h 5"/>
                  <a:gd name="T16" fmla="*/ 0 w 12"/>
                  <a:gd name="T17" fmla="*/ 5 h 5"/>
                  <a:gd name="T18" fmla="*/ 0 w 12"/>
                  <a:gd name="T19" fmla="*/ 2 h 5"/>
                  <a:gd name="T20" fmla="*/ 0 w 12"/>
                  <a:gd name="T21" fmla="*/ 2 h 5"/>
                  <a:gd name="T22" fmla="*/ 0 w 12"/>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
                  <a:gd name="T38" fmla="*/ 12 w 1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
                    <a:moveTo>
                      <a:pt x="0" y="2"/>
                    </a:moveTo>
                    <a:lnTo>
                      <a:pt x="0" y="2"/>
                    </a:lnTo>
                    <a:lnTo>
                      <a:pt x="0" y="0"/>
                    </a:lnTo>
                    <a:lnTo>
                      <a:pt x="3" y="0"/>
                    </a:lnTo>
                    <a:lnTo>
                      <a:pt x="12" y="5"/>
                    </a:lnTo>
                    <a:lnTo>
                      <a:pt x="7" y="5"/>
                    </a:lnTo>
                    <a:lnTo>
                      <a:pt x="5" y="5"/>
                    </a:lnTo>
                    <a:lnTo>
                      <a:pt x="3" y="5"/>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048" name="Freeform 1426"/>
              <p:cNvSpPr>
                <a:spLocks/>
              </p:cNvSpPr>
              <p:nvPr/>
            </p:nvSpPr>
            <p:spPr bwMode="auto">
              <a:xfrm>
                <a:off x="4607" y="2617"/>
                <a:ext cx="4" cy="4"/>
              </a:xfrm>
              <a:custGeom>
                <a:avLst/>
                <a:gdLst>
                  <a:gd name="T0" fmla="*/ 0 w 4"/>
                  <a:gd name="T1" fmla="*/ 0 h 4"/>
                  <a:gd name="T2" fmla="*/ 4 w 4"/>
                  <a:gd name="T3" fmla="*/ 0 h 4"/>
                  <a:gd name="T4" fmla="*/ 4 w 4"/>
                  <a:gd name="T5" fmla="*/ 0 h 4"/>
                  <a:gd name="T6" fmla="*/ 4 w 4"/>
                  <a:gd name="T7" fmla="*/ 4 h 4"/>
                  <a:gd name="T8" fmla="*/ 2 w 4"/>
                  <a:gd name="T9" fmla="*/ 4 h 4"/>
                  <a:gd name="T10" fmla="*/ 2 w 4"/>
                  <a:gd name="T11" fmla="*/ 4 h 4"/>
                  <a:gd name="T12" fmla="*/ 0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0" y="0"/>
                    </a:moveTo>
                    <a:lnTo>
                      <a:pt x="4" y="0"/>
                    </a:lnTo>
                    <a:lnTo>
                      <a:pt x="4" y="4"/>
                    </a:lnTo>
                    <a:lnTo>
                      <a:pt x="2" y="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49" name="Freeform 1427"/>
              <p:cNvSpPr>
                <a:spLocks/>
              </p:cNvSpPr>
              <p:nvPr/>
            </p:nvSpPr>
            <p:spPr bwMode="auto">
              <a:xfrm>
                <a:off x="4607" y="2617"/>
                <a:ext cx="4" cy="4"/>
              </a:xfrm>
              <a:custGeom>
                <a:avLst/>
                <a:gdLst>
                  <a:gd name="T0" fmla="*/ 0 w 4"/>
                  <a:gd name="T1" fmla="*/ 0 h 4"/>
                  <a:gd name="T2" fmla="*/ 4 w 4"/>
                  <a:gd name="T3" fmla="*/ 0 h 4"/>
                  <a:gd name="T4" fmla="*/ 4 w 4"/>
                  <a:gd name="T5" fmla="*/ 0 h 4"/>
                  <a:gd name="T6" fmla="*/ 4 w 4"/>
                  <a:gd name="T7" fmla="*/ 4 h 4"/>
                  <a:gd name="T8" fmla="*/ 2 w 4"/>
                  <a:gd name="T9" fmla="*/ 4 h 4"/>
                  <a:gd name="T10" fmla="*/ 2 w 4"/>
                  <a:gd name="T11" fmla="*/ 4 h 4"/>
                  <a:gd name="T12" fmla="*/ 0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0" y="0"/>
                    </a:moveTo>
                    <a:lnTo>
                      <a:pt x="4" y="0"/>
                    </a:lnTo>
                    <a:lnTo>
                      <a:pt x="4" y="4"/>
                    </a:lnTo>
                    <a:lnTo>
                      <a:pt x="2" y="4"/>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50" name="Freeform 1428"/>
              <p:cNvSpPr>
                <a:spLocks/>
              </p:cNvSpPr>
              <p:nvPr/>
            </p:nvSpPr>
            <p:spPr bwMode="auto">
              <a:xfrm>
                <a:off x="4595" y="2626"/>
                <a:ext cx="9" cy="7"/>
              </a:xfrm>
              <a:custGeom>
                <a:avLst/>
                <a:gdLst>
                  <a:gd name="T0" fmla="*/ 0 w 9"/>
                  <a:gd name="T1" fmla="*/ 2 h 7"/>
                  <a:gd name="T2" fmla="*/ 2 w 9"/>
                  <a:gd name="T3" fmla="*/ 2 h 7"/>
                  <a:gd name="T4" fmla="*/ 5 w 9"/>
                  <a:gd name="T5" fmla="*/ 0 h 7"/>
                  <a:gd name="T6" fmla="*/ 7 w 9"/>
                  <a:gd name="T7" fmla="*/ 0 h 7"/>
                  <a:gd name="T8" fmla="*/ 9 w 9"/>
                  <a:gd name="T9" fmla="*/ 2 h 7"/>
                  <a:gd name="T10" fmla="*/ 9 w 9"/>
                  <a:gd name="T11" fmla="*/ 5 h 7"/>
                  <a:gd name="T12" fmla="*/ 9 w 9"/>
                  <a:gd name="T13" fmla="*/ 5 h 7"/>
                  <a:gd name="T14" fmla="*/ 7 w 9"/>
                  <a:gd name="T15" fmla="*/ 5 h 7"/>
                  <a:gd name="T16" fmla="*/ 5 w 9"/>
                  <a:gd name="T17" fmla="*/ 7 h 7"/>
                  <a:gd name="T18" fmla="*/ 0 w 9"/>
                  <a:gd name="T19" fmla="*/ 5 h 7"/>
                  <a:gd name="T20" fmla="*/ 0 w 9"/>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2"/>
                    </a:moveTo>
                    <a:lnTo>
                      <a:pt x="2" y="2"/>
                    </a:lnTo>
                    <a:lnTo>
                      <a:pt x="5" y="0"/>
                    </a:lnTo>
                    <a:lnTo>
                      <a:pt x="7" y="0"/>
                    </a:lnTo>
                    <a:lnTo>
                      <a:pt x="9" y="2"/>
                    </a:lnTo>
                    <a:lnTo>
                      <a:pt x="9" y="5"/>
                    </a:lnTo>
                    <a:lnTo>
                      <a:pt x="7" y="5"/>
                    </a:lnTo>
                    <a:lnTo>
                      <a:pt x="5" y="7"/>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051" name="Freeform 1429"/>
              <p:cNvSpPr>
                <a:spLocks/>
              </p:cNvSpPr>
              <p:nvPr/>
            </p:nvSpPr>
            <p:spPr bwMode="auto">
              <a:xfrm>
                <a:off x="4595" y="2626"/>
                <a:ext cx="9" cy="7"/>
              </a:xfrm>
              <a:custGeom>
                <a:avLst/>
                <a:gdLst>
                  <a:gd name="T0" fmla="*/ 0 w 9"/>
                  <a:gd name="T1" fmla="*/ 2 h 7"/>
                  <a:gd name="T2" fmla="*/ 2 w 9"/>
                  <a:gd name="T3" fmla="*/ 2 h 7"/>
                  <a:gd name="T4" fmla="*/ 5 w 9"/>
                  <a:gd name="T5" fmla="*/ 0 h 7"/>
                  <a:gd name="T6" fmla="*/ 7 w 9"/>
                  <a:gd name="T7" fmla="*/ 0 h 7"/>
                  <a:gd name="T8" fmla="*/ 9 w 9"/>
                  <a:gd name="T9" fmla="*/ 2 h 7"/>
                  <a:gd name="T10" fmla="*/ 9 w 9"/>
                  <a:gd name="T11" fmla="*/ 5 h 7"/>
                  <a:gd name="T12" fmla="*/ 9 w 9"/>
                  <a:gd name="T13" fmla="*/ 5 h 7"/>
                  <a:gd name="T14" fmla="*/ 7 w 9"/>
                  <a:gd name="T15" fmla="*/ 5 h 7"/>
                  <a:gd name="T16" fmla="*/ 5 w 9"/>
                  <a:gd name="T17" fmla="*/ 7 h 7"/>
                  <a:gd name="T18" fmla="*/ 0 w 9"/>
                  <a:gd name="T19" fmla="*/ 5 h 7"/>
                  <a:gd name="T20" fmla="*/ 0 w 9"/>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2"/>
                    </a:moveTo>
                    <a:lnTo>
                      <a:pt x="2" y="2"/>
                    </a:lnTo>
                    <a:lnTo>
                      <a:pt x="5" y="0"/>
                    </a:lnTo>
                    <a:lnTo>
                      <a:pt x="7" y="0"/>
                    </a:lnTo>
                    <a:lnTo>
                      <a:pt x="9" y="2"/>
                    </a:lnTo>
                    <a:lnTo>
                      <a:pt x="9" y="5"/>
                    </a:lnTo>
                    <a:lnTo>
                      <a:pt x="7" y="5"/>
                    </a:lnTo>
                    <a:lnTo>
                      <a:pt x="5" y="7"/>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052" name="Freeform 1430"/>
              <p:cNvSpPr>
                <a:spLocks/>
              </p:cNvSpPr>
              <p:nvPr/>
            </p:nvSpPr>
            <p:spPr bwMode="auto">
              <a:xfrm>
                <a:off x="4571" y="2643"/>
                <a:ext cx="38" cy="14"/>
              </a:xfrm>
              <a:custGeom>
                <a:avLst/>
                <a:gdLst>
                  <a:gd name="T0" fmla="*/ 0 w 38"/>
                  <a:gd name="T1" fmla="*/ 9 h 14"/>
                  <a:gd name="T2" fmla="*/ 0 w 38"/>
                  <a:gd name="T3" fmla="*/ 7 h 14"/>
                  <a:gd name="T4" fmla="*/ 0 w 38"/>
                  <a:gd name="T5" fmla="*/ 4 h 14"/>
                  <a:gd name="T6" fmla="*/ 0 w 38"/>
                  <a:gd name="T7" fmla="*/ 2 h 14"/>
                  <a:gd name="T8" fmla="*/ 3 w 38"/>
                  <a:gd name="T9" fmla="*/ 2 h 14"/>
                  <a:gd name="T10" fmla="*/ 5 w 38"/>
                  <a:gd name="T11" fmla="*/ 0 h 14"/>
                  <a:gd name="T12" fmla="*/ 12 w 38"/>
                  <a:gd name="T13" fmla="*/ 0 h 14"/>
                  <a:gd name="T14" fmla="*/ 15 w 38"/>
                  <a:gd name="T15" fmla="*/ 0 h 14"/>
                  <a:gd name="T16" fmla="*/ 17 w 38"/>
                  <a:gd name="T17" fmla="*/ 0 h 14"/>
                  <a:gd name="T18" fmla="*/ 22 w 38"/>
                  <a:gd name="T19" fmla="*/ 0 h 14"/>
                  <a:gd name="T20" fmla="*/ 26 w 38"/>
                  <a:gd name="T21" fmla="*/ 2 h 14"/>
                  <a:gd name="T22" fmla="*/ 31 w 38"/>
                  <a:gd name="T23" fmla="*/ 2 h 14"/>
                  <a:gd name="T24" fmla="*/ 31 w 38"/>
                  <a:gd name="T25" fmla="*/ 2 h 14"/>
                  <a:gd name="T26" fmla="*/ 33 w 38"/>
                  <a:gd name="T27" fmla="*/ 2 h 14"/>
                  <a:gd name="T28" fmla="*/ 36 w 38"/>
                  <a:gd name="T29" fmla="*/ 7 h 14"/>
                  <a:gd name="T30" fmla="*/ 38 w 38"/>
                  <a:gd name="T31" fmla="*/ 7 h 14"/>
                  <a:gd name="T32" fmla="*/ 38 w 38"/>
                  <a:gd name="T33" fmla="*/ 11 h 14"/>
                  <a:gd name="T34" fmla="*/ 38 w 38"/>
                  <a:gd name="T35" fmla="*/ 14 h 14"/>
                  <a:gd name="T36" fmla="*/ 26 w 38"/>
                  <a:gd name="T37" fmla="*/ 7 h 14"/>
                  <a:gd name="T38" fmla="*/ 22 w 38"/>
                  <a:gd name="T39" fmla="*/ 7 h 14"/>
                  <a:gd name="T40" fmla="*/ 22 w 38"/>
                  <a:gd name="T41" fmla="*/ 7 h 14"/>
                  <a:gd name="T42" fmla="*/ 15 w 38"/>
                  <a:gd name="T43" fmla="*/ 7 h 14"/>
                  <a:gd name="T44" fmla="*/ 12 w 38"/>
                  <a:gd name="T45" fmla="*/ 4 h 14"/>
                  <a:gd name="T46" fmla="*/ 10 w 38"/>
                  <a:gd name="T47" fmla="*/ 7 h 14"/>
                  <a:gd name="T48" fmla="*/ 10 w 38"/>
                  <a:gd name="T49" fmla="*/ 7 h 14"/>
                  <a:gd name="T50" fmla="*/ 7 w 38"/>
                  <a:gd name="T51" fmla="*/ 7 h 14"/>
                  <a:gd name="T52" fmla="*/ 5 w 38"/>
                  <a:gd name="T53" fmla="*/ 7 h 14"/>
                  <a:gd name="T54" fmla="*/ 3 w 38"/>
                  <a:gd name="T55" fmla="*/ 4 h 14"/>
                  <a:gd name="T56" fmla="*/ 0 w 38"/>
                  <a:gd name="T57" fmla="*/ 9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14"/>
                  <a:gd name="T89" fmla="*/ 38 w 38"/>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14">
                    <a:moveTo>
                      <a:pt x="0" y="9"/>
                    </a:moveTo>
                    <a:lnTo>
                      <a:pt x="0" y="7"/>
                    </a:lnTo>
                    <a:lnTo>
                      <a:pt x="0" y="4"/>
                    </a:lnTo>
                    <a:lnTo>
                      <a:pt x="0" y="2"/>
                    </a:lnTo>
                    <a:lnTo>
                      <a:pt x="3" y="2"/>
                    </a:lnTo>
                    <a:lnTo>
                      <a:pt x="5" y="0"/>
                    </a:lnTo>
                    <a:lnTo>
                      <a:pt x="12" y="0"/>
                    </a:lnTo>
                    <a:lnTo>
                      <a:pt x="15" y="0"/>
                    </a:lnTo>
                    <a:lnTo>
                      <a:pt x="17" y="0"/>
                    </a:lnTo>
                    <a:lnTo>
                      <a:pt x="22" y="0"/>
                    </a:lnTo>
                    <a:lnTo>
                      <a:pt x="26" y="2"/>
                    </a:lnTo>
                    <a:lnTo>
                      <a:pt x="31" y="2"/>
                    </a:lnTo>
                    <a:lnTo>
                      <a:pt x="33" y="2"/>
                    </a:lnTo>
                    <a:lnTo>
                      <a:pt x="36" y="7"/>
                    </a:lnTo>
                    <a:lnTo>
                      <a:pt x="38" y="7"/>
                    </a:lnTo>
                    <a:lnTo>
                      <a:pt x="38" y="11"/>
                    </a:lnTo>
                    <a:lnTo>
                      <a:pt x="38" y="14"/>
                    </a:lnTo>
                    <a:lnTo>
                      <a:pt x="26" y="7"/>
                    </a:lnTo>
                    <a:lnTo>
                      <a:pt x="22" y="7"/>
                    </a:lnTo>
                    <a:lnTo>
                      <a:pt x="15" y="7"/>
                    </a:lnTo>
                    <a:lnTo>
                      <a:pt x="12" y="4"/>
                    </a:lnTo>
                    <a:lnTo>
                      <a:pt x="10" y="7"/>
                    </a:lnTo>
                    <a:lnTo>
                      <a:pt x="7" y="7"/>
                    </a:lnTo>
                    <a:lnTo>
                      <a:pt x="5" y="7"/>
                    </a:lnTo>
                    <a:lnTo>
                      <a:pt x="3" y="4"/>
                    </a:lnTo>
                    <a:lnTo>
                      <a:pt x="0" y="9"/>
                    </a:lnTo>
                    <a:close/>
                  </a:path>
                </a:pathLst>
              </a:custGeom>
              <a:grpFill/>
              <a:ln w="9525">
                <a:noFill/>
                <a:round/>
                <a:headEnd/>
                <a:tailEnd/>
              </a:ln>
            </p:spPr>
            <p:txBody>
              <a:bodyPr/>
              <a:lstStyle/>
              <a:p>
                <a:pPr>
                  <a:defRPr/>
                </a:pPr>
                <a:endParaRPr lang="en-US" sz="1200" kern="0">
                  <a:solidFill>
                    <a:srgbClr val="0096D6"/>
                  </a:solidFill>
                </a:endParaRPr>
              </a:p>
            </p:txBody>
          </p:sp>
          <p:sp>
            <p:nvSpPr>
              <p:cNvPr id="2053" name="Freeform 1431"/>
              <p:cNvSpPr>
                <a:spLocks/>
              </p:cNvSpPr>
              <p:nvPr/>
            </p:nvSpPr>
            <p:spPr bwMode="auto">
              <a:xfrm>
                <a:off x="4571" y="2643"/>
                <a:ext cx="38" cy="14"/>
              </a:xfrm>
              <a:custGeom>
                <a:avLst/>
                <a:gdLst>
                  <a:gd name="T0" fmla="*/ 0 w 38"/>
                  <a:gd name="T1" fmla="*/ 9 h 14"/>
                  <a:gd name="T2" fmla="*/ 0 w 38"/>
                  <a:gd name="T3" fmla="*/ 7 h 14"/>
                  <a:gd name="T4" fmla="*/ 0 w 38"/>
                  <a:gd name="T5" fmla="*/ 4 h 14"/>
                  <a:gd name="T6" fmla="*/ 0 w 38"/>
                  <a:gd name="T7" fmla="*/ 2 h 14"/>
                  <a:gd name="T8" fmla="*/ 3 w 38"/>
                  <a:gd name="T9" fmla="*/ 2 h 14"/>
                  <a:gd name="T10" fmla="*/ 5 w 38"/>
                  <a:gd name="T11" fmla="*/ 0 h 14"/>
                  <a:gd name="T12" fmla="*/ 12 w 38"/>
                  <a:gd name="T13" fmla="*/ 0 h 14"/>
                  <a:gd name="T14" fmla="*/ 15 w 38"/>
                  <a:gd name="T15" fmla="*/ 0 h 14"/>
                  <a:gd name="T16" fmla="*/ 17 w 38"/>
                  <a:gd name="T17" fmla="*/ 0 h 14"/>
                  <a:gd name="T18" fmla="*/ 22 w 38"/>
                  <a:gd name="T19" fmla="*/ 0 h 14"/>
                  <a:gd name="T20" fmla="*/ 26 w 38"/>
                  <a:gd name="T21" fmla="*/ 2 h 14"/>
                  <a:gd name="T22" fmla="*/ 31 w 38"/>
                  <a:gd name="T23" fmla="*/ 2 h 14"/>
                  <a:gd name="T24" fmla="*/ 31 w 38"/>
                  <a:gd name="T25" fmla="*/ 2 h 14"/>
                  <a:gd name="T26" fmla="*/ 33 w 38"/>
                  <a:gd name="T27" fmla="*/ 2 h 14"/>
                  <a:gd name="T28" fmla="*/ 36 w 38"/>
                  <a:gd name="T29" fmla="*/ 7 h 14"/>
                  <a:gd name="T30" fmla="*/ 38 w 38"/>
                  <a:gd name="T31" fmla="*/ 7 h 14"/>
                  <a:gd name="T32" fmla="*/ 38 w 38"/>
                  <a:gd name="T33" fmla="*/ 11 h 14"/>
                  <a:gd name="T34" fmla="*/ 38 w 38"/>
                  <a:gd name="T35" fmla="*/ 14 h 14"/>
                  <a:gd name="T36" fmla="*/ 26 w 38"/>
                  <a:gd name="T37" fmla="*/ 7 h 14"/>
                  <a:gd name="T38" fmla="*/ 22 w 38"/>
                  <a:gd name="T39" fmla="*/ 7 h 14"/>
                  <a:gd name="T40" fmla="*/ 22 w 38"/>
                  <a:gd name="T41" fmla="*/ 7 h 14"/>
                  <a:gd name="T42" fmla="*/ 15 w 38"/>
                  <a:gd name="T43" fmla="*/ 7 h 14"/>
                  <a:gd name="T44" fmla="*/ 12 w 38"/>
                  <a:gd name="T45" fmla="*/ 4 h 14"/>
                  <a:gd name="T46" fmla="*/ 10 w 38"/>
                  <a:gd name="T47" fmla="*/ 7 h 14"/>
                  <a:gd name="T48" fmla="*/ 10 w 38"/>
                  <a:gd name="T49" fmla="*/ 7 h 14"/>
                  <a:gd name="T50" fmla="*/ 7 w 38"/>
                  <a:gd name="T51" fmla="*/ 7 h 14"/>
                  <a:gd name="T52" fmla="*/ 5 w 38"/>
                  <a:gd name="T53" fmla="*/ 7 h 14"/>
                  <a:gd name="T54" fmla="*/ 3 w 38"/>
                  <a:gd name="T55" fmla="*/ 4 h 14"/>
                  <a:gd name="T56" fmla="*/ 0 w 38"/>
                  <a:gd name="T57" fmla="*/ 9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14"/>
                  <a:gd name="T89" fmla="*/ 38 w 38"/>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14">
                    <a:moveTo>
                      <a:pt x="0" y="9"/>
                    </a:moveTo>
                    <a:lnTo>
                      <a:pt x="0" y="7"/>
                    </a:lnTo>
                    <a:lnTo>
                      <a:pt x="0" y="4"/>
                    </a:lnTo>
                    <a:lnTo>
                      <a:pt x="0" y="2"/>
                    </a:lnTo>
                    <a:lnTo>
                      <a:pt x="3" y="2"/>
                    </a:lnTo>
                    <a:lnTo>
                      <a:pt x="5" y="0"/>
                    </a:lnTo>
                    <a:lnTo>
                      <a:pt x="12" y="0"/>
                    </a:lnTo>
                    <a:lnTo>
                      <a:pt x="15" y="0"/>
                    </a:lnTo>
                    <a:lnTo>
                      <a:pt x="17" y="0"/>
                    </a:lnTo>
                    <a:lnTo>
                      <a:pt x="22" y="0"/>
                    </a:lnTo>
                    <a:lnTo>
                      <a:pt x="26" y="2"/>
                    </a:lnTo>
                    <a:lnTo>
                      <a:pt x="31" y="2"/>
                    </a:lnTo>
                    <a:lnTo>
                      <a:pt x="33" y="2"/>
                    </a:lnTo>
                    <a:lnTo>
                      <a:pt x="36" y="7"/>
                    </a:lnTo>
                    <a:lnTo>
                      <a:pt x="38" y="7"/>
                    </a:lnTo>
                    <a:lnTo>
                      <a:pt x="38" y="11"/>
                    </a:lnTo>
                    <a:lnTo>
                      <a:pt x="38" y="14"/>
                    </a:lnTo>
                    <a:lnTo>
                      <a:pt x="26" y="7"/>
                    </a:lnTo>
                    <a:lnTo>
                      <a:pt x="22" y="7"/>
                    </a:lnTo>
                    <a:lnTo>
                      <a:pt x="15" y="7"/>
                    </a:lnTo>
                    <a:lnTo>
                      <a:pt x="12" y="4"/>
                    </a:lnTo>
                    <a:lnTo>
                      <a:pt x="10" y="7"/>
                    </a:lnTo>
                    <a:lnTo>
                      <a:pt x="7" y="7"/>
                    </a:lnTo>
                    <a:lnTo>
                      <a:pt x="5" y="7"/>
                    </a:lnTo>
                    <a:lnTo>
                      <a:pt x="3" y="4"/>
                    </a:lnTo>
                    <a:lnTo>
                      <a:pt x="0" y="9"/>
                    </a:lnTo>
                  </a:path>
                </a:pathLst>
              </a:custGeom>
              <a:grpFill/>
              <a:ln w="9525">
                <a:noFill/>
                <a:round/>
                <a:headEnd/>
                <a:tailEnd/>
              </a:ln>
            </p:spPr>
            <p:txBody>
              <a:bodyPr/>
              <a:lstStyle/>
              <a:p>
                <a:pPr>
                  <a:defRPr/>
                </a:pPr>
                <a:endParaRPr lang="en-US" sz="1200" kern="0">
                  <a:solidFill>
                    <a:srgbClr val="0096D6"/>
                  </a:solidFill>
                </a:endParaRPr>
              </a:p>
            </p:txBody>
          </p:sp>
          <p:sp>
            <p:nvSpPr>
              <p:cNvPr id="2054" name="Freeform 1432"/>
              <p:cNvSpPr>
                <a:spLocks/>
              </p:cNvSpPr>
              <p:nvPr/>
            </p:nvSpPr>
            <p:spPr bwMode="auto">
              <a:xfrm>
                <a:off x="4451" y="2581"/>
                <a:ext cx="85" cy="99"/>
              </a:xfrm>
              <a:custGeom>
                <a:avLst/>
                <a:gdLst>
                  <a:gd name="T0" fmla="*/ 35 w 85"/>
                  <a:gd name="T1" fmla="*/ 7 h 99"/>
                  <a:gd name="T2" fmla="*/ 35 w 85"/>
                  <a:gd name="T3" fmla="*/ 10 h 99"/>
                  <a:gd name="T4" fmla="*/ 49 w 85"/>
                  <a:gd name="T5" fmla="*/ 12 h 99"/>
                  <a:gd name="T6" fmla="*/ 54 w 85"/>
                  <a:gd name="T7" fmla="*/ 12 h 99"/>
                  <a:gd name="T8" fmla="*/ 66 w 85"/>
                  <a:gd name="T9" fmla="*/ 12 h 99"/>
                  <a:gd name="T10" fmla="*/ 80 w 85"/>
                  <a:gd name="T11" fmla="*/ 3 h 99"/>
                  <a:gd name="T12" fmla="*/ 83 w 85"/>
                  <a:gd name="T13" fmla="*/ 0 h 99"/>
                  <a:gd name="T14" fmla="*/ 85 w 85"/>
                  <a:gd name="T15" fmla="*/ 5 h 99"/>
                  <a:gd name="T16" fmla="*/ 75 w 85"/>
                  <a:gd name="T17" fmla="*/ 14 h 99"/>
                  <a:gd name="T18" fmla="*/ 59 w 85"/>
                  <a:gd name="T19" fmla="*/ 19 h 99"/>
                  <a:gd name="T20" fmla="*/ 40 w 85"/>
                  <a:gd name="T21" fmla="*/ 19 h 99"/>
                  <a:gd name="T22" fmla="*/ 38 w 85"/>
                  <a:gd name="T23" fmla="*/ 17 h 99"/>
                  <a:gd name="T24" fmla="*/ 33 w 85"/>
                  <a:gd name="T25" fmla="*/ 17 h 99"/>
                  <a:gd name="T26" fmla="*/ 31 w 85"/>
                  <a:gd name="T27" fmla="*/ 19 h 99"/>
                  <a:gd name="T28" fmla="*/ 19 w 85"/>
                  <a:gd name="T29" fmla="*/ 24 h 99"/>
                  <a:gd name="T30" fmla="*/ 19 w 85"/>
                  <a:gd name="T31" fmla="*/ 36 h 99"/>
                  <a:gd name="T32" fmla="*/ 26 w 85"/>
                  <a:gd name="T33" fmla="*/ 43 h 99"/>
                  <a:gd name="T34" fmla="*/ 31 w 85"/>
                  <a:gd name="T35" fmla="*/ 40 h 99"/>
                  <a:gd name="T36" fmla="*/ 38 w 85"/>
                  <a:gd name="T37" fmla="*/ 36 h 99"/>
                  <a:gd name="T38" fmla="*/ 42 w 85"/>
                  <a:gd name="T39" fmla="*/ 36 h 99"/>
                  <a:gd name="T40" fmla="*/ 54 w 85"/>
                  <a:gd name="T41" fmla="*/ 31 h 99"/>
                  <a:gd name="T42" fmla="*/ 59 w 85"/>
                  <a:gd name="T43" fmla="*/ 31 h 99"/>
                  <a:gd name="T44" fmla="*/ 61 w 85"/>
                  <a:gd name="T45" fmla="*/ 36 h 99"/>
                  <a:gd name="T46" fmla="*/ 57 w 85"/>
                  <a:gd name="T47" fmla="*/ 36 h 99"/>
                  <a:gd name="T48" fmla="*/ 47 w 85"/>
                  <a:gd name="T49" fmla="*/ 45 h 99"/>
                  <a:gd name="T50" fmla="*/ 33 w 85"/>
                  <a:gd name="T51" fmla="*/ 47 h 99"/>
                  <a:gd name="T52" fmla="*/ 38 w 85"/>
                  <a:gd name="T53" fmla="*/ 52 h 99"/>
                  <a:gd name="T54" fmla="*/ 45 w 85"/>
                  <a:gd name="T55" fmla="*/ 62 h 99"/>
                  <a:gd name="T56" fmla="*/ 47 w 85"/>
                  <a:gd name="T57" fmla="*/ 66 h 99"/>
                  <a:gd name="T58" fmla="*/ 45 w 85"/>
                  <a:gd name="T59" fmla="*/ 69 h 99"/>
                  <a:gd name="T60" fmla="*/ 45 w 85"/>
                  <a:gd name="T61" fmla="*/ 71 h 99"/>
                  <a:gd name="T62" fmla="*/ 49 w 85"/>
                  <a:gd name="T63" fmla="*/ 78 h 99"/>
                  <a:gd name="T64" fmla="*/ 52 w 85"/>
                  <a:gd name="T65" fmla="*/ 78 h 99"/>
                  <a:gd name="T66" fmla="*/ 52 w 85"/>
                  <a:gd name="T67" fmla="*/ 83 h 99"/>
                  <a:gd name="T68" fmla="*/ 45 w 85"/>
                  <a:gd name="T69" fmla="*/ 83 h 99"/>
                  <a:gd name="T70" fmla="*/ 40 w 85"/>
                  <a:gd name="T71" fmla="*/ 88 h 99"/>
                  <a:gd name="T72" fmla="*/ 35 w 85"/>
                  <a:gd name="T73" fmla="*/ 85 h 99"/>
                  <a:gd name="T74" fmla="*/ 38 w 85"/>
                  <a:gd name="T75" fmla="*/ 78 h 99"/>
                  <a:gd name="T76" fmla="*/ 31 w 85"/>
                  <a:gd name="T77" fmla="*/ 71 h 99"/>
                  <a:gd name="T78" fmla="*/ 31 w 85"/>
                  <a:gd name="T79" fmla="*/ 64 h 99"/>
                  <a:gd name="T80" fmla="*/ 26 w 85"/>
                  <a:gd name="T81" fmla="*/ 59 h 99"/>
                  <a:gd name="T82" fmla="*/ 19 w 85"/>
                  <a:gd name="T83" fmla="*/ 64 h 99"/>
                  <a:gd name="T84" fmla="*/ 21 w 85"/>
                  <a:gd name="T85" fmla="*/ 83 h 99"/>
                  <a:gd name="T86" fmla="*/ 19 w 85"/>
                  <a:gd name="T87" fmla="*/ 90 h 99"/>
                  <a:gd name="T88" fmla="*/ 21 w 85"/>
                  <a:gd name="T89" fmla="*/ 97 h 99"/>
                  <a:gd name="T90" fmla="*/ 12 w 85"/>
                  <a:gd name="T91" fmla="*/ 97 h 99"/>
                  <a:gd name="T92" fmla="*/ 7 w 85"/>
                  <a:gd name="T93" fmla="*/ 92 h 99"/>
                  <a:gd name="T94" fmla="*/ 9 w 85"/>
                  <a:gd name="T95" fmla="*/ 76 h 99"/>
                  <a:gd name="T96" fmla="*/ 2 w 85"/>
                  <a:gd name="T97" fmla="*/ 69 h 99"/>
                  <a:gd name="T98" fmla="*/ 0 w 85"/>
                  <a:gd name="T99" fmla="*/ 59 h 99"/>
                  <a:gd name="T100" fmla="*/ 7 w 85"/>
                  <a:gd name="T101" fmla="*/ 47 h 99"/>
                  <a:gd name="T102" fmla="*/ 9 w 85"/>
                  <a:gd name="T103" fmla="*/ 36 h 99"/>
                  <a:gd name="T104" fmla="*/ 12 w 85"/>
                  <a:gd name="T105" fmla="*/ 31 h 99"/>
                  <a:gd name="T106" fmla="*/ 14 w 85"/>
                  <a:gd name="T107" fmla="*/ 26 h 99"/>
                  <a:gd name="T108" fmla="*/ 12 w 85"/>
                  <a:gd name="T109" fmla="*/ 24 h 99"/>
                  <a:gd name="T110" fmla="*/ 14 w 85"/>
                  <a:gd name="T111" fmla="*/ 17 h 99"/>
                  <a:gd name="T112" fmla="*/ 19 w 85"/>
                  <a:gd name="T113" fmla="*/ 12 h 99"/>
                  <a:gd name="T114" fmla="*/ 21 w 85"/>
                  <a:gd name="T115" fmla="*/ 14 h 99"/>
                  <a:gd name="T116" fmla="*/ 26 w 85"/>
                  <a:gd name="T117" fmla="*/ 10 h 99"/>
                  <a:gd name="T118" fmla="*/ 28 w 85"/>
                  <a:gd name="T119" fmla="*/ 7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
                  <a:gd name="T181" fmla="*/ 0 h 99"/>
                  <a:gd name="T182" fmla="*/ 85 w 85"/>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 h="99">
                    <a:moveTo>
                      <a:pt x="31" y="7"/>
                    </a:moveTo>
                    <a:lnTo>
                      <a:pt x="35" y="7"/>
                    </a:lnTo>
                    <a:lnTo>
                      <a:pt x="35" y="10"/>
                    </a:lnTo>
                    <a:lnTo>
                      <a:pt x="49" y="10"/>
                    </a:lnTo>
                    <a:lnTo>
                      <a:pt x="49" y="12"/>
                    </a:lnTo>
                    <a:lnTo>
                      <a:pt x="52" y="12"/>
                    </a:lnTo>
                    <a:lnTo>
                      <a:pt x="54" y="12"/>
                    </a:lnTo>
                    <a:lnTo>
                      <a:pt x="57" y="12"/>
                    </a:lnTo>
                    <a:lnTo>
                      <a:pt x="66" y="12"/>
                    </a:lnTo>
                    <a:lnTo>
                      <a:pt x="71" y="12"/>
                    </a:lnTo>
                    <a:lnTo>
                      <a:pt x="80" y="3"/>
                    </a:lnTo>
                    <a:lnTo>
                      <a:pt x="83" y="0"/>
                    </a:lnTo>
                    <a:lnTo>
                      <a:pt x="83" y="3"/>
                    </a:lnTo>
                    <a:lnTo>
                      <a:pt x="85" y="5"/>
                    </a:lnTo>
                    <a:lnTo>
                      <a:pt x="75" y="14"/>
                    </a:lnTo>
                    <a:lnTo>
                      <a:pt x="71" y="19"/>
                    </a:lnTo>
                    <a:lnTo>
                      <a:pt x="59" y="19"/>
                    </a:lnTo>
                    <a:lnTo>
                      <a:pt x="57" y="17"/>
                    </a:lnTo>
                    <a:lnTo>
                      <a:pt x="40" y="19"/>
                    </a:lnTo>
                    <a:lnTo>
                      <a:pt x="38" y="17"/>
                    </a:lnTo>
                    <a:lnTo>
                      <a:pt x="35" y="17"/>
                    </a:lnTo>
                    <a:lnTo>
                      <a:pt x="33" y="17"/>
                    </a:lnTo>
                    <a:lnTo>
                      <a:pt x="31" y="19"/>
                    </a:lnTo>
                    <a:lnTo>
                      <a:pt x="21" y="17"/>
                    </a:lnTo>
                    <a:lnTo>
                      <a:pt x="19" y="24"/>
                    </a:lnTo>
                    <a:lnTo>
                      <a:pt x="16" y="33"/>
                    </a:lnTo>
                    <a:lnTo>
                      <a:pt x="19" y="36"/>
                    </a:lnTo>
                    <a:lnTo>
                      <a:pt x="21" y="36"/>
                    </a:lnTo>
                    <a:lnTo>
                      <a:pt x="26" y="43"/>
                    </a:lnTo>
                    <a:lnTo>
                      <a:pt x="31" y="43"/>
                    </a:lnTo>
                    <a:lnTo>
                      <a:pt x="31" y="40"/>
                    </a:lnTo>
                    <a:lnTo>
                      <a:pt x="35" y="36"/>
                    </a:lnTo>
                    <a:lnTo>
                      <a:pt x="38" y="36"/>
                    </a:lnTo>
                    <a:lnTo>
                      <a:pt x="42" y="36"/>
                    </a:lnTo>
                    <a:lnTo>
                      <a:pt x="52" y="33"/>
                    </a:lnTo>
                    <a:lnTo>
                      <a:pt x="54" y="31"/>
                    </a:lnTo>
                    <a:lnTo>
                      <a:pt x="57" y="31"/>
                    </a:lnTo>
                    <a:lnTo>
                      <a:pt x="59" y="31"/>
                    </a:lnTo>
                    <a:lnTo>
                      <a:pt x="61" y="33"/>
                    </a:lnTo>
                    <a:lnTo>
                      <a:pt x="61" y="36"/>
                    </a:lnTo>
                    <a:lnTo>
                      <a:pt x="59" y="38"/>
                    </a:lnTo>
                    <a:lnTo>
                      <a:pt x="57" y="36"/>
                    </a:lnTo>
                    <a:lnTo>
                      <a:pt x="54" y="36"/>
                    </a:lnTo>
                    <a:lnTo>
                      <a:pt x="47" y="45"/>
                    </a:lnTo>
                    <a:lnTo>
                      <a:pt x="38" y="47"/>
                    </a:lnTo>
                    <a:lnTo>
                      <a:pt x="33" y="47"/>
                    </a:lnTo>
                    <a:lnTo>
                      <a:pt x="33" y="50"/>
                    </a:lnTo>
                    <a:lnTo>
                      <a:pt x="38" y="52"/>
                    </a:lnTo>
                    <a:lnTo>
                      <a:pt x="45" y="62"/>
                    </a:lnTo>
                    <a:lnTo>
                      <a:pt x="47" y="64"/>
                    </a:lnTo>
                    <a:lnTo>
                      <a:pt x="47" y="66"/>
                    </a:lnTo>
                    <a:lnTo>
                      <a:pt x="45" y="69"/>
                    </a:lnTo>
                    <a:lnTo>
                      <a:pt x="45" y="71"/>
                    </a:lnTo>
                    <a:lnTo>
                      <a:pt x="49" y="76"/>
                    </a:lnTo>
                    <a:lnTo>
                      <a:pt x="49" y="78"/>
                    </a:lnTo>
                    <a:lnTo>
                      <a:pt x="52" y="78"/>
                    </a:lnTo>
                    <a:lnTo>
                      <a:pt x="54" y="81"/>
                    </a:lnTo>
                    <a:lnTo>
                      <a:pt x="52" y="83"/>
                    </a:lnTo>
                    <a:lnTo>
                      <a:pt x="47" y="83"/>
                    </a:lnTo>
                    <a:lnTo>
                      <a:pt x="45" y="83"/>
                    </a:lnTo>
                    <a:lnTo>
                      <a:pt x="42" y="85"/>
                    </a:lnTo>
                    <a:lnTo>
                      <a:pt x="40" y="88"/>
                    </a:lnTo>
                    <a:lnTo>
                      <a:pt x="38" y="88"/>
                    </a:lnTo>
                    <a:lnTo>
                      <a:pt x="35" y="85"/>
                    </a:lnTo>
                    <a:lnTo>
                      <a:pt x="35" y="81"/>
                    </a:lnTo>
                    <a:lnTo>
                      <a:pt x="38" y="78"/>
                    </a:lnTo>
                    <a:lnTo>
                      <a:pt x="35" y="76"/>
                    </a:lnTo>
                    <a:lnTo>
                      <a:pt x="31" y="71"/>
                    </a:lnTo>
                    <a:lnTo>
                      <a:pt x="28" y="69"/>
                    </a:lnTo>
                    <a:lnTo>
                      <a:pt x="31" y="64"/>
                    </a:lnTo>
                    <a:lnTo>
                      <a:pt x="28" y="59"/>
                    </a:lnTo>
                    <a:lnTo>
                      <a:pt x="26" y="59"/>
                    </a:lnTo>
                    <a:lnTo>
                      <a:pt x="21" y="62"/>
                    </a:lnTo>
                    <a:lnTo>
                      <a:pt x="19" y="64"/>
                    </a:lnTo>
                    <a:lnTo>
                      <a:pt x="21" y="69"/>
                    </a:lnTo>
                    <a:lnTo>
                      <a:pt x="21" y="83"/>
                    </a:lnTo>
                    <a:lnTo>
                      <a:pt x="21" y="85"/>
                    </a:lnTo>
                    <a:lnTo>
                      <a:pt x="19" y="90"/>
                    </a:lnTo>
                    <a:lnTo>
                      <a:pt x="21" y="97"/>
                    </a:lnTo>
                    <a:lnTo>
                      <a:pt x="14" y="99"/>
                    </a:lnTo>
                    <a:lnTo>
                      <a:pt x="12" y="97"/>
                    </a:lnTo>
                    <a:lnTo>
                      <a:pt x="9" y="97"/>
                    </a:lnTo>
                    <a:lnTo>
                      <a:pt x="7" y="92"/>
                    </a:lnTo>
                    <a:lnTo>
                      <a:pt x="12" y="78"/>
                    </a:lnTo>
                    <a:lnTo>
                      <a:pt x="9" y="76"/>
                    </a:lnTo>
                    <a:lnTo>
                      <a:pt x="9" y="69"/>
                    </a:lnTo>
                    <a:lnTo>
                      <a:pt x="2" y="69"/>
                    </a:lnTo>
                    <a:lnTo>
                      <a:pt x="2" y="66"/>
                    </a:lnTo>
                    <a:lnTo>
                      <a:pt x="0" y="59"/>
                    </a:lnTo>
                    <a:lnTo>
                      <a:pt x="5" y="55"/>
                    </a:lnTo>
                    <a:lnTo>
                      <a:pt x="7" y="47"/>
                    </a:lnTo>
                    <a:lnTo>
                      <a:pt x="7" y="40"/>
                    </a:lnTo>
                    <a:lnTo>
                      <a:pt x="9" y="36"/>
                    </a:lnTo>
                    <a:lnTo>
                      <a:pt x="12" y="33"/>
                    </a:lnTo>
                    <a:lnTo>
                      <a:pt x="12" y="31"/>
                    </a:lnTo>
                    <a:lnTo>
                      <a:pt x="14" y="33"/>
                    </a:lnTo>
                    <a:lnTo>
                      <a:pt x="14" y="26"/>
                    </a:lnTo>
                    <a:lnTo>
                      <a:pt x="12" y="24"/>
                    </a:lnTo>
                    <a:lnTo>
                      <a:pt x="14" y="21"/>
                    </a:lnTo>
                    <a:lnTo>
                      <a:pt x="14" y="17"/>
                    </a:lnTo>
                    <a:lnTo>
                      <a:pt x="16" y="14"/>
                    </a:lnTo>
                    <a:lnTo>
                      <a:pt x="19" y="12"/>
                    </a:lnTo>
                    <a:lnTo>
                      <a:pt x="21" y="14"/>
                    </a:lnTo>
                    <a:lnTo>
                      <a:pt x="23" y="12"/>
                    </a:lnTo>
                    <a:lnTo>
                      <a:pt x="26" y="10"/>
                    </a:lnTo>
                    <a:lnTo>
                      <a:pt x="26" y="7"/>
                    </a:lnTo>
                    <a:lnTo>
                      <a:pt x="28" y="7"/>
                    </a:lnTo>
                    <a:lnTo>
                      <a:pt x="31" y="7"/>
                    </a:lnTo>
                    <a:close/>
                  </a:path>
                </a:pathLst>
              </a:custGeom>
              <a:grpFill/>
              <a:ln w="9525">
                <a:noFill/>
                <a:round/>
                <a:headEnd/>
                <a:tailEnd/>
              </a:ln>
            </p:spPr>
            <p:txBody>
              <a:bodyPr/>
              <a:lstStyle/>
              <a:p>
                <a:pPr>
                  <a:defRPr/>
                </a:pPr>
                <a:endParaRPr lang="en-US" sz="1200" kern="0">
                  <a:solidFill>
                    <a:srgbClr val="0096D6"/>
                  </a:solidFill>
                </a:endParaRPr>
              </a:p>
            </p:txBody>
          </p:sp>
          <p:sp>
            <p:nvSpPr>
              <p:cNvPr id="2055" name="Freeform 1433"/>
              <p:cNvSpPr>
                <a:spLocks/>
              </p:cNvSpPr>
              <p:nvPr/>
            </p:nvSpPr>
            <p:spPr bwMode="auto">
              <a:xfrm>
                <a:off x="4451" y="2581"/>
                <a:ext cx="85" cy="99"/>
              </a:xfrm>
              <a:custGeom>
                <a:avLst/>
                <a:gdLst>
                  <a:gd name="T0" fmla="*/ 35 w 85"/>
                  <a:gd name="T1" fmla="*/ 7 h 99"/>
                  <a:gd name="T2" fmla="*/ 35 w 85"/>
                  <a:gd name="T3" fmla="*/ 10 h 99"/>
                  <a:gd name="T4" fmla="*/ 49 w 85"/>
                  <a:gd name="T5" fmla="*/ 12 h 99"/>
                  <a:gd name="T6" fmla="*/ 54 w 85"/>
                  <a:gd name="T7" fmla="*/ 12 h 99"/>
                  <a:gd name="T8" fmla="*/ 66 w 85"/>
                  <a:gd name="T9" fmla="*/ 12 h 99"/>
                  <a:gd name="T10" fmla="*/ 80 w 85"/>
                  <a:gd name="T11" fmla="*/ 3 h 99"/>
                  <a:gd name="T12" fmla="*/ 83 w 85"/>
                  <a:gd name="T13" fmla="*/ 0 h 99"/>
                  <a:gd name="T14" fmla="*/ 85 w 85"/>
                  <a:gd name="T15" fmla="*/ 5 h 99"/>
                  <a:gd name="T16" fmla="*/ 75 w 85"/>
                  <a:gd name="T17" fmla="*/ 14 h 99"/>
                  <a:gd name="T18" fmla="*/ 59 w 85"/>
                  <a:gd name="T19" fmla="*/ 19 h 99"/>
                  <a:gd name="T20" fmla="*/ 40 w 85"/>
                  <a:gd name="T21" fmla="*/ 19 h 99"/>
                  <a:gd name="T22" fmla="*/ 38 w 85"/>
                  <a:gd name="T23" fmla="*/ 17 h 99"/>
                  <a:gd name="T24" fmla="*/ 33 w 85"/>
                  <a:gd name="T25" fmla="*/ 17 h 99"/>
                  <a:gd name="T26" fmla="*/ 31 w 85"/>
                  <a:gd name="T27" fmla="*/ 19 h 99"/>
                  <a:gd name="T28" fmla="*/ 19 w 85"/>
                  <a:gd name="T29" fmla="*/ 24 h 99"/>
                  <a:gd name="T30" fmla="*/ 19 w 85"/>
                  <a:gd name="T31" fmla="*/ 36 h 99"/>
                  <a:gd name="T32" fmla="*/ 26 w 85"/>
                  <a:gd name="T33" fmla="*/ 43 h 99"/>
                  <a:gd name="T34" fmla="*/ 31 w 85"/>
                  <a:gd name="T35" fmla="*/ 40 h 99"/>
                  <a:gd name="T36" fmla="*/ 38 w 85"/>
                  <a:gd name="T37" fmla="*/ 36 h 99"/>
                  <a:gd name="T38" fmla="*/ 42 w 85"/>
                  <a:gd name="T39" fmla="*/ 36 h 99"/>
                  <a:gd name="T40" fmla="*/ 54 w 85"/>
                  <a:gd name="T41" fmla="*/ 31 h 99"/>
                  <a:gd name="T42" fmla="*/ 59 w 85"/>
                  <a:gd name="T43" fmla="*/ 31 h 99"/>
                  <a:gd name="T44" fmla="*/ 61 w 85"/>
                  <a:gd name="T45" fmla="*/ 36 h 99"/>
                  <a:gd name="T46" fmla="*/ 57 w 85"/>
                  <a:gd name="T47" fmla="*/ 36 h 99"/>
                  <a:gd name="T48" fmla="*/ 47 w 85"/>
                  <a:gd name="T49" fmla="*/ 45 h 99"/>
                  <a:gd name="T50" fmla="*/ 33 w 85"/>
                  <a:gd name="T51" fmla="*/ 47 h 99"/>
                  <a:gd name="T52" fmla="*/ 38 w 85"/>
                  <a:gd name="T53" fmla="*/ 52 h 99"/>
                  <a:gd name="T54" fmla="*/ 45 w 85"/>
                  <a:gd name="T55" fmla="*/ 62 h 99"/>
                  <a:gd name="T56" fmla="*/ 47 w 85"/>
                  <a:gd name="T57" fmla="*/ 66 h 99"/>
                  <a:gd name="T58" fmla="*/ 45 w 85"/>
                  <a:gd name="T59" fmla="*/ 69 h 99"/>
                  <a:gd name="T60" fmla="*/ 45 w 85"/>
                  <a:gd name="T61" fmla="*/ 71 h 99"/>
                  <a:gd name="T62" fmla="*/ 49 w 85"/>
                  <a:gd name="T63" fmla="*/ 78 h 99"/>
                  <a:gd name="T64" fmla="*/ 52 w 85"/>
                  <a:gd name="T65" fmla="*/ 78 h 99"/>
                  <a:gd name="T66" fmla="*/ 52 w 85"/>
                  <a:gd name="T67" fmla="*/ 83 h 99"/>
                  <a:gd name="T68" fmla="*/ 45 w 85"/>
                  <a:gd name="T69" fmla="*/ 83 h 99"/>
                  <a:gd name="T70" fmla="*/ 40 w 85"/>
                  <a:gd name="T71" fmla="*/ 88 h 99"/>
                  <a:gd name="T72" fmla="*/ 35 w 85"/>
                  <a:gd name="T73" fmla="*/ 85 h 99"/>
                  <a:gd name="T74" fmla="*/ 38 w 85"/>
                  <a:gd name="T75" fmla="*/ 78 h 99"/>
                  <a:gd name="T76" fmla="*/ 31 w 85"/>
                  <a:gd name="T77" fmla="*/ 71 h 99"/>
                  <a:gd name="T78" fmla="*/ 31 w 85"/>
                  <a:gd name="T79" fmla="*/ 64 h 99"/>
                  <a:gd name="T80" fmla="*/ 26 w 85"/>
                  <a:gd name="T81" fmla="*/ 59 h 99"/>
                  <a:gd name="T82" fmla="*/ 19 w 85"/>
                  <a:gd name="T83" fmla="*/ 64 h 99"/>
                  <a:gd name="T84" fmla="*/ 21 w 85"/>
                  <a:gd name="T85" fmla="*/ 83 h 99"/>
                  <a:gd name="T86" fmla="*/ 19 w 85"/>
                  <a:gd name="T87" fmla="*/ 90 h 99"/>
                  <a:gd name="T88" fmla="*/ 21 w 85"/>
                  <a:gd name="T89" fmla="*/ 97 h 99"/>
                  <a:gd name="T90" fmla="*/ 12 w 85"/>
                  <a:gd name="T91" fmla="*/ 97 h 99"/>
                  <a:gd name="T92" fmla="*/ 7 w 85"/>
                  <a:gd name="T93" fmla="*/ 92 h 99"/>
                  <a:gd name="T94" fmla="*/ 9 w 85"/>
                  <a:gd name="T95" fmla="*/ 76 h 99"/>
                  <a:gd name="T96" fmla="*/ 2 w 85"/>
                  <a:gd name="T97" fmla="*/ 69 h 99"/>
                  <a:gd name="T98" fmla="*/ 0 w 85"/>
                  <a:gd name="T99" fmla="*/ 59 h 99"/>
                  <a:gd name="T100" fmla="*/ 7 w 85"/>
                  <a:gd name="T101" fmla="*/ 47 h 99"/>
                  <a:gd name="T102" fmla="*/ 9 w 85"/>
                  <a:gd name="T103" fmla="*/ 36 h 99"/>
                  <a:gd name="T104" fmla="*/ 12 w 85"/>
                  <a:gd name="T105" fmla="*/ 31 h 99"/>
                  <a:gd name="T106" fmla="*/ 14 w 85"/>
                  <a:gd name="T107" fmla="*/ 26 h 99"/>
                  <a:gd name="T108" fmla="*/ 12 w 85"/>
                  <a:gd name="T109" fmla="*/ 24 h 99"/>
                  <a:gd name="T110" fmla="*/ 14 w 85"/>
                  <a:gd name="T111" fmla="*/ 17 h 99"/>
                  <a:gd name="T112" fmla="*/ 19 w 85"/>
                  <a:gd name="T113" fmla="*/ 12 h 99"/>
                  <a:gd name="T114" fmla="*/ 21 w 85"/>
                  <a:gd name="T115" fmla="*/ 14 h 99"/>
                  <a:gd name="T116" fmla="*/ 26 w 85"/>
                  <a:gd name="T117" fmla="*/ 10 h 99"/>
                  <a:gd name="T118" fmla="*/ 28 w 85"/>
                  <a:gd name="T119" fmla="*/ 7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
                  <a:gd name="T181" fmla="*/ 0 h 99"/>
                  <a:gd name="T182" fmla="*/ 85 w 85"/>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 h="99">
                    <a:moveTo>
                      <a:pt x="31" y="7"/>
                    </a:moveTo>
                    <a:lnTo>
                      <a:pt x="35" y="7"/>
                    </a:lnTo>
                    <a:lnTo>
                      <a:pt x="35" y="10"/>
                    </a:lnTo>
                    <a:lnTo>
                      <a:pt x="49" y="10"/>
                    </a:lnTo>
                    <a:lnTo>
                      <a:pt x="49" y="12"/>
                    </a:lnTo>
                    <a:lnTo>
                      <a:pt x="52" y="12"/>
                    </a:lnTo>
                    <a:lnTo>
                      <a:pt x="54" y="12"/>
                    </a:lnTo>
                    <a:lnTo>
                      <a:pt x="57" y="12"/>
                    </a:lnTo>
                    <a:lnTo>
                      <a:pt x="66" y="12"/>
                    </a:lnTo>
                    <a:lnTo>
                      <a:pt x="71" y="12"/>
                    </a:lnTo>
                    <a:lnTo>
                      <a:pt x="80" y="3"/>
                    </a:lnTo>
                    <a:lnTo>
                      <a:pt x="83" y="0"/>
                    </a:lnTo>
                    <a:lnTo>
                      <a:pt x="83" y="3"/>
                    </a:lnTo>
                    <a:lnTo>
                      <a:pt x="85" y="5"/>
                    </a:lnTo>
                    <a:lnTo>
                      <a:pt x="75" y="14"/>
                    </a:lnTo>
                    <a:lnTo>
                      <a:pt x="71" y="19"/>
                    </a:lnTo>
                    <a:lnTo>
                      <a:pt x="59" y="19"/>
                    </a:lnTo>
                    <a:lnTo>
                      <a:pt x="57" y="17"/>
                    </a:lnTo>
                    <a:lnTo>
                      <a:pt x="40" y="19"/>
                    </a:lnTo>
                    <a:lnTo>
                      <a:pt x="38" y="17"/>
                    </a:lnTo>
                    <a:lnTo>
                      <a:pt x="35" y="17"/>
                    </a:lnTo>
                    <a:lnTo>
                      <a:pt x="33" y="17"/>
                    </a:lnTo>
                    <a:lnTo>
                      <a:pt x="31" y="19"/>
                    </a:lnTo>
                    <a:lnTo>
                      <a:pt x="21" y="17"/>
                    </a:lnTo>
                    <a:lnTo>
                      <a:pt x="19" y="24"/>
                    </a:lnTo>
                    <a:lnTo>
                      <a:pt x="16" y="33"/>
                    </a:lnTo>
                    <a:lnTo>
                      <a:pt x="19" y="36"/>
                    </a:lnTo>
                    <a:lnTo>
                      <a:pt x="21" y="36"/>
                    </a:lnTo>
                    <a:lnTo>
                      <a:pt x="26" y="43"/>
                    </a:lnTo>
                    <a:lnTo>
                      <a:pt x="31" y="43"/>
                    </a:lnTo>
                    <a:lnTo>
                      <a:pt x="31" y="40"/>
                    </a:lnTo>
                    <a:lnTo>
                      <a:pt x="35" y="36"/>
                    </a:lnTo>
                    <a:lnTo>
                      <a:pt x="38" y="36"/>
                    </a:lnTo>
                    <a:lnTo>
                      <a:pt x="42" y="36"/>
                    </a:lnTo>
                    <a:lnTo>
                      <a:pt x="52" y="33"/>
                    </a:lnTo>
                    <a:lnTo>
                      <a:pt x="54" y="31"/>
                    </a:lnTo>
                    <a:lnTo>
                      <a:pt x="57" y="31"/>
                    </a:lnTo>
                    <a:lnTo>
                      <a:pt x="59" y="31"/>
                    </a:lnTo>
                    <a:lnTo>
                      <a:pt x="61" y="33"/>
                    </a:lnTo>
                    <a:lnTo>
                      <a:pt x="61" y="36"/>
                    </a:lnTo>
                    <a:lnTo>
                      <a:pt x="59" y="38"/>
                    </a:lnTo>
                    <a:lnTo>
                      <a:pt x="57" y="36"/>
                    </a:lnTo>
                    <a:lnTo>
                      <a:pt x="54" y="36"/>
                    </a:lnTo>
                    <a:lnTo>
                      <a:pt x="47" y="45"/>
                    </a:lnTo>
                    <a:lnTo>
                      <a:pt x="38" y="47"/>
                    </a:lnTo>
                    <a:lnTo>
                      <a:pt x="33" y="47"/>
                    </a:lnTo>
                    <a:lnTo>
                      <a:pt x="33" y="50"/>
                    </a:lnTo>
                    <a:lnTo>
                      <a:pt x="38" y="52"/>
                    </a:lnTo>
                    <a:lnTo>
                      <a:pt x="45" y="62"/>
                    </a:lnTo>
                    <a:lnTo>
                      <a:pt x="47" y="64"/>
                    </a:lnTo>
                    <a:lnTo>
                      <a:pt x="47" y="66"/>
                    </a:lnTo>
                    <a:lnTo>
                      <a:pt x="45" y="69"/>
                    </a:lnTo>
                    <a:lnTo>
                      <a:pt x="45" y="71"/>
                    </a:lnTo>
                    <a:lnTo>
                      <a:pt x="49" y="76"/>
                    </a:lnTo>
                    <a:lnTo>
                      <a:pt x="49" y="78"/>
                    </a:lnTo>
                    <a:lnTo>
                      <a:pt x="52" y="78"/>
                    </a:lnTo>
                    <a:lnTo>
                      <a:pt x="54" y="81"/>
                    </a:lnTo>
                    <a:lnTo>
                      <a:pt x="52" y="83"/>
                    </a:lnTo>
                    <a:lnTo>
                      <a:pt x="47" y="83"/>
                    </a:lnTo>
                    <a:lnTo>
                      <a:pt x="45" y="83"/>
                    </a:lnTo>
                    <a:lnTo>
                      <a:pt x="42" y="85"/>
                    </a:lnTo>
                    <a:lnTo>
                      <a:pt x="40" y="88"/>
                    </a:lnTo>
                    <a:lnTo>
                      <a:pt x="38" y="88"/>
                    </a:lnTo>
                    <a:lnTo>
                      <a:pt x="35" y="85"/>
                    </a:lnTo>
                    <a:lnTo>
                      <a:pt x="35" y="81"/>
                    </a:lnTo>
                    <a:lnTo>
                      <a:pt x="38" y="78"/>
                    </a:lnTo>
                    <a:lnTo>
                      <a:pt x="35" y="76"/>
                    </a:lnTo>
                    <a:lnTo>
                      <a:pt x="31" y="71"/>
                    </a:lnTo>
                    <a:lnTo>
                      <a:pt x="28" y="69"/>
                    </a:lnTo>
                    <a:lnTo>
                      <a:pt x="31" y="64"/>
                    </a:lnTo>
                    <a:lnTo>
                      <a:pt x="28" y="59"/>
                    </a:lnTo>
                    <a:lnTo>
                      <a:pt x="26" y="59"/>
                    </a:lnTo>
                    <a:lnTo>
                      <a:pt x="21" y="62"/>
                    </a:lnTo>
                    <a:lnTo>
                      <a:pt x="19" y="64"/>
                    </a:lnTo>
                    <a:lnTo>
                      <a:pt x="21" y="69"/>
                    </a:lnTo>
                    <a:lnTo>
                      <a:pt x="21" y="83"/>
                    </a:lnTo>
                    <a:lnTo>
                      <a:pt x="21" y="85"/>
                    </a:lnTo>
                    <a:lnTo>
                      <a:pt x="19" y="90"/>
                    </a:lnTo>
                    <a:lnTo>
                      <a:pt x="21" y="97"/>
                    </a:lnTo>
                    <a:lnTo>
                      <a:pt x="14" y="99"/>
                    </a:lnTo>
                    <a:lnTo>
                      <a:pt x="12" y="97"/>
                    </a:lnTo>
                    <a:lnTo>
                      <a:pt x="9" y="97"/>
                    </a:lnTo>
                    <a:lnTo>
                      <a:pt x="7" y="92"/>
                    </a:lnTo>
                    <a:lnTo>
                      <a:pt x="12" y="78"/>
                    </a:lnTo>
                    <a:lnTo>
                      <a:pt x="9" y="76"/>
                    </a:lnTo>
                    <a:lnTo>
                      <a:pt x="9" y="69"/>
                    </a:lnTo>
                    <a:lnTo>
                      <a:pt x="2" y="69"/>
                    </a:lnTo>
                    <a:lnTo>
                      <a:pt x="2" y="66"/>
                    </a:lnTo>
                    <a:lnTo>
                      <a:pt x="0" y="59"/>
                    </a:lnTo>
                    <a:lnTo>
                      <a:pt x="5" y="55"/>
                    </a:lnTo>
                    <a:lnTo>
                      <a:pt x="7" y="47"/>
                    </a:lnTo>
                    <a:lnTo>
                      <a:pt x="7" y="40"/>
                    </a:lnTo>
                    <a:lnTo>
                      <a:pt x="9" y="36"/>
                    </a:lnTo>
                    <a:lnTo>
                      <a:pt x="12" y="33"/>
                    </a:lnTo>
                    <a:lnTo>
                      <a:pt x="12" y="31"/>
                    </a:lnTo>
                    <a:lnTo>
                      <a:pt x="14" y="33"/>
                    </a:lnTo>
                    <a:lnTo>
                      <a:pt x="14" y="26"/>
                    </a:lnTo>
                    <a:lnTo>
                      <a:pt x="12" y="24"/>
                    </a:lnTo>
                    <a:lnTo>
                      <a:pt x="14" y="21"/>
                    </a:lnTo>
                    <a:lnTo>
                      <a:pt x="14" y="17"/>
                    </a:lnTo>
                    <a:lnTo>
                      <a:pt x="16" y="14"/>
                    </a:lnTo>
                    <a:lnTo>
                      <a:pt x="19" y="12"/>
                    </a:lnTo>
                    <a:lnTo>
                      <a:pt x="21" y="14"/>
                    </a:lnTo>
                    <a:lnTo>
                      <a:pt x="23" y="12"/>
                    </a:lnTo>
                    <a:lnTo>
                      <a:pt x="26" y="10"/>
                    </a:lnTo>
                    <a:lnTo>
                      <a:pt x="26" y="7"/>
                    </a:lnTo>
                    <a:lnTo>
                      <a:pt x="28" y="7"/>
                    </a:lnTo>
                    <a:lnTo>
                      <a:pt x="31" y="7"/>
                    </a:lnTo>
                  </a:path>
                </a:pathLst>
              </a:custGeom>
              <a:grpFill/>
              <a:ln w="9525">
                <a:noFill/>
                <a:round/>
                <a:headEnd/>
                <a:tailEnd/>
              </a:ln>
            </p:spPr>
            <p:txBody>
              <a:bodyPr/>
              <a:lstStyle/>
              <a:p>
                <a:pPr>
                  <a:defRPr/>
                </a:pPr>
                <a:endParaRPr lang="en-US" sz="1200" kern="0">
                  <a:solidFill>
                    <a:srgbClr val="0096D6"/>
                  </a:solidFill>
                </a:endParaRPr>
              </a:p>
            </p:txBody>
          </p:sp>
          <p:sp>
            <p:nvSpPr>
              <p:cNvPr id="2056" name="Freeform 1434"/>
              <p:cNvSpPr>
                <a:spLocks/>
              </p:cNvSpPr>
              <p:nvPr/>
            </p:nvSpPr>
            <p:spPr bwMode="auto">
              <a:xfrm>
                <a:off x="4491" y="2671"/>
                <a:ext cx="2" cy="5"/>
              </a:xfrm>
              <a:custGeom>
                <a:avLst/>
                <a:gdLst>
                  <a:gd name="T0" fmla="*/ 0 w 2"/>
                  <a:gd name="T1" fmla="*/ 2 h 5"/>
                  <a:gd name="T2" fmla="*/ 0 w 2"/>
                  <a:gd name="T3" fmla="*/ 2 h 5"/>
                  <a:gd name="T4" fmla="*/ 0 w 2"/>
                  <a:gd name="T5" fmla="*/ 0 h 5"/>
                  <a:gd name="T6" fmla="*/ 2 w 2"/>
                  <a:gd name="T7" fmla="*/ 2 h 5"/>
                  <a:gd name="T8" fmla="*/ 2 w 2"/>
                  <a:gd name="T9" fmla="*/ 2 h 5"/>
                  <a:gd name="T10" fmla="*/ 2 w 2"/>
                  <a:gd name="T11" fmla="*/ 5 h 5"/>
                  <a:gd name="T12" fmla="*/ 2 w 2"/>
                  <a:gd name="T13" fmla="*/ 5 h 5"/>
                  <a:gd name="T14" fmla="*/ 0 w 2"/>
                  <a:gd name="T15" fmla="*/ 5 h 5"/>
                  <a:gd name="T16" fmla="*/ 0 w 2"/>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2"/>
                    </a:moveTo>
                    <a:lnTo>
                      <a:pt x="0" y="2"/>
                    </a:lnTo>
                    <a:lnTo>
                      <a:pt x="0" y="0"/>
                    </a:lnTo>
                    <a:lnTo>
                      <a:pt x="2" y="2"/>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057" name="Freeform 1435"/>
              <p:cNvSpPr>
                <a:spLocks/>
              </p:cNvSpPr>
              <p:nvPr/>
            </p:nvSpPr>
            <p:spPr bwMode="auto">
              <a:xfrm>
                <a:off x="4491" y="2671"/>
                <a:ext cx="2" cy="5"/>
              </a:xfrm>
              <a:custGeom>
                <a:avLst/>
                <a:gdLst>
                  <a:gd name="T0" fmla="*/ 0 w 2"/>
                  <a:gd name="T1" fmla="*/ 2 h 5"/>
                  <a:gd name="T2" fmla="*/ 0 w 2"/>
                  <a:gd name="T3" fmla="*/ 2 h 5"/>
                  <a:gd name="T4" fmla="*/ 0 w 2"/>
                  <a:gd name="T5" fmla="*/ 0 h 5"/>
                  <a:gd name="T6" fmla="*/ 2 w 2"/>
                  <a:gd name="T7" fmla="*/ 2 h 5"/>
                  <a:gd name="T8" fmla="*/ 2 w 2"/>
                  <a:gd name="T9" fmla="*/ 2 h 5"/>
                  <a:gd name="T10" fmla="*/ 2 w 2"/>
                  <a:gd name="T11" fmla="*/ 5 h 5"/>
                  <a:gd name="T12" fmla="*/ 2 w 2"/>
                  <a:gd name="T13" fmla="*/ 5 h 5"/>
                  <a:gd name="T14" fmla="*/ 0 w 2"/>
                  <a:gd name="T15" fmla="*/ 5 h 5"/>
                  <a:gd name="T16" fmla="*/ 0 w 2"/>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2"/>
                    </a:moveTo>
                    <a:lnTo>
                      <a:pt x="0" y="2"/>
                    </a:lnTo>
                    <a:lnTo>
                      <a:pt x="0" y="0"/>
                    </a:lnTo>
                    <a:lnTo>
                      <a:pt x="2" y="2"/>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058" name="Freeform 1436"/>
              <p:cNvSpPr>
                <a:spLocks/>
              </p:cNvSpPr>
              <p:nvPr/>
            </p:nvSpPr>
            <p:spPr bwMode="auto">
              <a:xfrm>
                <a:off x="4498" y="2666"/>
                <a:ext cx="5" cy="10"/>
              </a:xfrm>
              <a:custGeom>
                <a:avLst/>
                <a:gdLst>
                  <a:gd name="T0" fmla="*/ 0 w 5"/>
                  <a:gd name="T1" fmla="*/ 0 h 10"/>
                  <a:gd name="T2" fmla="*/ 2 w 5"/>
                  <a:gd name="T3" fmla="*/ 0 h 10"/>
                  <a:gd name="T4" fmla="*/ 2 w 5"/>
                  <a:gd name="T5" fmla="*/ 0 h 10"/>
                  <a:gd name="T6" fmla="*/ 5 w 5"/>
                  <a:gd name="T7" fmla="*/ 0 h 10"/>
                  <a:gd name="T8" fmla="*/ 5 w 5"/>
                  <a:gd name="T9" fmla="*/ 5 h 10"/>
                  <a:gd name="T10" fmla="*/ 2 w 5"/>
                  <a:gd name="T11" fmla="*/ 10 h 10"/>
                  <a:gd name="T12" fmla="*/ 2 w 5"/>
                  <a:gd name="T13" fmla="*/ 10 h 10"/>
                  <a:gd name="T14" fmla="*/ 0 w 5"/>
                  <a:gd name="T15" fmla="*/ 10 h 10"/>
                  <a:gd name="T16" fmla="*/ 0 w 5"/>
                  <a:gd name="T17" fmla="*/ 10 h 10"/>
                  <a:gd name="T18" fmla="*/ 0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0" y="0"/>
                    </a:moveTo>
                    <a:lnTo>
                      <a:pt x="2" y="0"/>
                    </a:lnTo>
                    <a:lnTo>
                      <a:pt x="5" y="0"/>
                    </a:lnTo>
                    <a:lnTo>
                      <a:pt x="5" y="5"/>
                    </a:lnTo>
                    <a:lnTo>
                      <a:pt x="2" y="10"/>
                    </a:lnTo>
                    <a:lnTo>
                      <a:pt x="0" y="1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59" name="Freeform 1437"/>
              <p:cNvSpPr>
                <a:spLocks/>
              </p:cNvSpPr>
              <p:nvPr/>
            </p:nvSpPr>
            <p:spPr bwMode="auto">
              <a:xfrm>
                <a:off x="4498" y="2666"/>
                <a:ext cx="5" cy="10"/>
              </a:xfrm>
              <a:custGeom>
                <a:avLst/>
                <a:gdLst>
                  <a:gd name="T0" fmla="*/ 0 w 5"/>
                  <a:gd name="T1" fmla="*/ 0 h 10"/>
                  <a:gd name="T2" fmla="*/ 2 w 5"/>
                  <a:gd name="T3" fmla="*/ 0 h 10"/>
                  <a:gd name="T4" fmla="*/ 2 w 5"/>
                  <a:gd name="T5" fmla="*/ 0 h 10"/>
                  <a:gd name="T6" fmla="*/ 5 w 5"/>
                  <a:gd name="T7" fmla="*/ 0 h 10"/>
                  <a:gd name="T8" fmla="*/ 5 w 5"/>
                  <a:gd name="T9" fmla="*/ 5 h 10"/>
                  <a:gd name="T10" fmla="*/ 2 w 5"/>
                  <a:gd name="T11" fmla="*/ 10 h 10"/>
                  <a:gd name="T12" fmla="*/ 2 w 5"/>
                  <a:gd name="T13" fmla="*/ 10 h 10"/>
                  <a:gd name="T14" fmla="*/ 0 w 5"/>
                  <a:gd name="T15" fmla="*/ 10 h 10"/>
                  <a:gd name="T16" fmla="*/ 0 w 5"/>
                  <a:gd name="T17" fmla="*/ 10 h 10"/>
                  <a:gd name="T18" fmla="*/ 0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0" y="0"/>
                    </a:moveTo>
                    <a:lnTo>
                      <a:pt x="2" y="0"/>
                    </a:lnTo>
                    <a:lnTo>
                      <a:pt x="5" y="0"/>
                    </a:lnTo>
                    <a:lnTo>
                      <a:pt x="5" y="5"/>
                    </a:lnTo>
                    <a:lnTo>
                      <a:pt x="2" y="10"/>
                    </a:lnTo>
                    <a:lnTo>
                      <a:pt x="0" y="1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60" name="Freeform 1438"/>
              <p:cNvSpPr>
                <a:spLocks/>
              </p:cNvSpPr>
              <p:nvPr/>
            </p:nvSpPr>
            <p:spPr bwMode="auto">
              <a:xfrm>
                <a:off x="4500" y="2662"/>
                <a:ext cx="8" cy="18"/>
              </a:xfrm>
              <a:custGeom>
                <a:avLst/>
                <a:gdLst>
                  <a:gd name="T0" fmla="*/ 3 w 8"/>
                  <a:gd name="T1" fmla="*/ 9 h 18"/>
                  <a:gd name="T2" fmla="*/ 3 w 8"/>
                  <a:gd name="T3" fmla="*/ 9 h 18"/>
                  <a:gd name="T4" fmla="*/ 5 w 8"/>
                  <a:gd name="T5" fmla="*/ 2 h 18"/>
                  <a:gd name="T6" fmla="*/ 5 w 8"/>
                  <a:gd name="T7" fmla="*/ 2 h 18"/>
                  <a:gd name="T8" fmla="*/ 5 w 8"/>
                  <a:gd name="T9" fmla="*/ 0 h 18"/>
                  <a:gd name="T10" fmla="*/ 8 w 8"/>
                  <a:gd name="T11" fmla="*/ 2 h 18"/>
                  <a:gd name="T12" fmla="*/ 8 w 8"/>
                  <a:gd name="T13" fmla="*/ 4 h 18"/>
                  <a:gd name="T14" fmla="*/ 8 w 8"/>
                  <a:gd name="T15" fmla="*/ 4 h 18"/>
                  <a:gd name="T16" fmla="*/ 8 w 8"/>
                  <a:gd name="T17" fmla="*/ 7 h 18"/>
                  <a:gd name="T18" fmla="*/ 5 w 8"/>
                  <a:gd name="T19" fmla="*/ 9 h 18"/>
                  <a:gd name="T20" fmla="*/ 5 w 8"/>
                  <a:gd name="T21" fmla="*/ 9 h 18"/>
                  <a:gd name="T22" fmla="*/ 8 w 8"/>
                  <a:gd name="T23" fmla="*/ 9 h 18"/>
                  <a:gd name="T24" fmla="*/ 8 w 8"/>
                  <a:gd name="T25" fmla="*/ 11 h 18"/>
                  <a:gd name="T26" fmla="*/ 8 w 8"/>
                  <a:gd name="T27" fmla="*/ 14 h 18"/>
                  <a:gd name="T28" fmla="*/ 3 w 8"/>
                  <a:gd name="T29" fmla="*/ 18 h 18"/>
                  <a:gd name="T30" fmla="*/ 0 w 8"/>
                  <a:gd name="T31" fmla="*/ 16 h 18"/>
                  <a:gd name="T32" fmla="*/ 3 w 8"/>
                  <a:gd name="T33" fmla="*/ 9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8"/>
                  <a:gd name="T53" fmla="*/ 8 w 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8">
                    <a:moveTo>
                      <a:pt x="3" y="9"/>
                    </a:moveTo>
                    <a:lnTo>
                      <a:pt x="3" y="9"/>
                    </a:lnTo>
                    <a:lnTo>
                      <a:pt x="5" y="2"/>
                    </a:lnTo>
                    <a:lnTo>
                      <a:pt x="5" y="0"/>
                    </a:lnTo>
                    <a:lnTo>
                      <a:pt x="8" y="2"/>
                    </a:lnTo>
                    <a:lnTo>
                      <a:pt x="8" y="4"/>
                    </a:lnTo>
                    <a:lnTo>
                      <a:pt x="8" y="7"/>
                    </a:lnTo>
                    <a:lnTo>
                      <a:pt x="5" y="9"/>
                    </a:lnTo>
                    <a:lnTo>
                      <a:pt x="8" y="9"/>
                    </a:lnTo>
                    <a:lnTo>
                      <a:pt x="8" y="11"/>
                    </a:lnTo>
                    <a:lnTo>
                      <a:pt x="8" y="14"/>
                    </a:lnTo>
                    <a:lnTo>
                      <a:pt x="3" y="18"/>
                    </a:lnTo>
                    <a:lnTo>
                      <a:pt x="0" y="16"/>
                    </a:lnTo>
                    <a:lnTo>
                      <a:pt x="3" y="9"/>
                    </a:lnTo>
                    <a:close/>
                  </a:path>
                </a:pathLst>
              </a:custGeom>
              <a:grpFill/>
              <a:ln w="9525">
                <a:noFill/>
                <a:round/>
                <a:headEnd/>
                <a:tailEnd/>
              </a:ln>
            </p:spPr>
            <p:txBody>
              <a:bodyPr/>
              <a:lstStyle/>
              <a:p>
                <a:pPr>
                  <a:defRPr/>
                </a:pPr>
                <a:endParaRPr lang="en-US" sz="1200" kern="0">
                  <a:solidFill>
                    <a:srgbClr val="0096D6"/>
                  </a:solidFill>
                </a:endParaRPr>
              </a:p>
            </p:txBody>
          </p:sp>
          <p:sp>
            <p:nvSpPr>
              <p:cNvPr id="2061" name="Freeform 1439"/>
              <p:cNvSpPr>
                <a:spLocks/>
              </p:cNvSpPr>
              <p:nvPr/>
            </p:nvSpPr>
            <p:spPr bwMode="auto">
              <a:xfrm>
                <a:off x="4500" y="2662"/>
                <a:ext cx="8" cy="18"/>
              </a:xfrm>
              <a:custGeom>
                <a:avLst/>
                <a:gdLst>
                  <a:gd name="T0" fmla="*/ 3 w 8"/>
                  <a:gd name="T1" fmla="*/ 9 h 18"/>
                  <a:gd name="T2" fmla="*/ 3 w 8"/>
                  <a:gd name="T3" fmla="*/ 9 h 18"/>
                  <a:gd name="T4" fmla="*/ 5 w 8"/>
                  <a:gd name="T5" fmla="*/ 2 h 18"/>
                  <a:gd name="T6" fmla="*/ 5 w 8"/>
                  <a:gd name="T7" fmla="*/ 2 h 18"/>
                  <a:gd name="T8" fmla="*/ 5 w 8"/>
                  <a:gd name="T9" fmla="*/ 0 h 18"/>
                  <a:gd name="T10" fmla="*/ 8 w 8"/>
                  <a:gd name="T11" fmla="*/ 2 h 18"/>
                  <a:gd name="T12" fmla="*/ 8 w 8"/>
                  <a:gd name="T13" fmla="*/ 4 h 18"/>
                  <a:gd name="T14" fmla="*/ 8 w 8"/>
                  <a:gd name="T15" fmla="*/ 4 h 18"/>
                  <a:gd name="T16" fmla="*/ 8 w 8"/>
                  <a:gd name="T17" fmla="*/ 7 h 18"/>
                  <a:gd name="T18" fmla="*/ 5 w 8"/>
                  <a:gd name="T19" fmla="*/ 9 h 18"/>
                  <a:gd name="T20" fmla="*/ 5 w 8"/>
                  <a:gd name="T21" fmla="*/ 9 h 18"/>
                  <a:gd name="T22" fmla="*/ 8 w 8"/>
                  <a:gd name="T23" fmla="*/ 9 h 18"/>
                  <a:gd name="T24" fmla="*/ 8 w 8"/>
                  <a:gd name="T25" fmla="*/ 11 h 18"/>
                  <a:gd name="T26" fmla="*/ 8 w 8"/>
                  <a:gd name="T27" fmla="*/ 14 h 18"/>
                  <a:gd name="T28" fmla="*/ 3 w 8"/>
                  <a:gd name="T29" fmla="*/ 18 h 18"/>
                  <a:gd name="T30" fmla="*/ 0 w 8"/>
                  <a:gd name="T31" fmla="*/ 16 h 18"/>
                  <a:gd name="T32" fmla="*/ 3 w 8"/>
                  <a:gd name="T33" fmla="*/ 9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8"/>
                  <a:gd name="T53" fmla="*/ 8 w 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8">
                    <a:moveTo>
                      <a:pt x="3" y="9"/>
                    </a:moveTo>
                    <a:lnTo>
                      <a:pt x="3" y="9"/>
                    </a:lnTo>
                    <a:lnTo>
                      <a:pt x="5" y="2"/>
                    </a:lnTo>
                    <a:lnTo>
                      <a:pt x="5" y="0"/>
                    </a:lnTo>
                    <a:lnTo>
                      <a:pt x="8" y="2"/>
                    </a:lnTo>
                    <a:lnTo>
                      <a:pt x="8" y="4"/>
                    </a:lnTo>
                    <a:lnTo>
                      <a:pt x="8" y="7"/>
                    </a:lnTo>
                    <a:lnTo>
                      <a:pt x="5" y="9"/>
                    </a:lnTo>
                    <a:lnTo>
                      <a:pt x="8" y="9"/>
                    </a:lnTo>
                    <a:lnTo>
                      <a:pt x="8" y="11"/>
                    </a:lnTo>
                    <a:lnTo>
                      <a:pt x="8" y="14"/>
                    </a:lnTo>
                    <a:lnTo>
                      <a:pt x="3" y="18"/>
                    </a:lnTo>
                    <a:lnTo>
                      <a:pt x="0" y="16"/>
                    </a:lnTo>
                    <a:lnTo>
                      <a:pt x="3" y="9"/>
                    </a:lnTo>
                  </a:path>
                </a:pathLst>
              </a:custGeom>
              <a:grpFill/>
              <a:ln w="9525">
                <a:noFill/>
                <a:round/>
                <a:headEnd/>
                <a:tailEnd/>
              </a:ln>
            </p:spPr>
            <p:txBody>
              <a:bodyPr/>
              <a:lstStyle/>
              <a:p>
                <a:pPr>
                  <a:defRPr/>
                </a:pPr>
                <a:endParaRPr lang="en-US" sz="1200" kern="0">
                  <a:solidFill>
                    <a:srgbClr val="0096D6"/>
                  </a:solidFill>
                </a:endParaRPr>
              </a:p>
            </p:txBody>
          </p:sp>
          <p:sp>
            <p:nvSpPr>
              <p:cNvPr id="2062" name="Freeform 1440"/>
              <p:cNvSpPr>
                <a:spLocks/>
              </p:cNvSpPr>
              <p:nvPr/>
            </p:nvSpPr>
            <p:spPr bwMode="auto">
              <a:xfrm>
                <a:off x="4505" y="2657"/>
                <a:ext cx="5" cy="5"/>
              </a:xfrm>
              <a:custGeom>
                <a:avLst/>
                <a:gdLst>
                  <a:gd name="T0" fmla="*/ 0 w 5"/>
                  <a:gd name="T1" fmla="*/ 0 h 5"/>
                  <a:gd name="T2" fmla="*/ 3 w 5"/>
                  <a:gd name="T3" fmla="*/ 0 h 5"/>
                  <a:gd name="T4" fmla="*/ 3 w 5"/>
                  <a:gd name="T5" fmla="*/ 0 h 5"/>
                  <a:gd name="T6" fmla="*/ 3 w 5"/>
                  <a:gd name="T7" fmla="*/ 0 h 5"/>
                  <a:gd name="T8" fmla="*/ 5 w 5"/>
                  <a:gd name="T9" fmla="*/ 2 h 5"/>
                  <a:gd name="T10" fmla="*/ 3 w 5"/>
                  <a:gd name="T11" fmla="*/ 2 h 5"/>
                  <a:gd name="T12" fmla="*/ 3 w 5"/>
                  <a:gd name="T13" fmla="*/ 5 h 5"/>
                  <a:gd name="T14" fmla="*/ 3 w 5"/>
                  <a:gd name="T15" fmla="*/ 2 h 5"/>
                  <a:gd name="T16" fmla="*/ 0 w 5"/>
                  <a:gd name="T17" fmla="*/ 0 h 5"/>
                  <a:gd name="T18" fmla="*/ 0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0" y="0"/>
                    </a:moveTo>
                    <a:lnTo>
                      <a:pt x="3" y="0"/>
                    </a:lnTo>
                    <a:lnTo>
                      <a:pt x="5" y="2"/>
                    </a:lnTo>
                    <a:lnTo>
                      <a:pt x="3" y="2"/>
                    </a:lnTo>
                    <a:lnTo>
                      <a:pt x="3" y="5"/>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63" name="Freeform 1441"/>
              <p:cNvSpPr>
                <a:spLocks/>
              </p:cNvSpPr>
              <p:nvPr/>
            </p:nvSpPr>
            <p:spPr bwMode="auto">
              <a:xfrm>
                <a:off x="4505" y="2657"/>
                <a:ext cx="5" cy="5"/>
              </a:xfrm>
              <a:custGeom>
                <a:avLst/>
                <a:gdLst>
                  <a:gd name="T0" fmla="*/ 0 w 5"/>
                  <a:gd name="T1" fmla="*/ 0 h 5"/>
                  <a:gd name="T2" fmla="*/ 3 w 5"/>
                  <a:gd name="T3" fmla="*/ 0 h 5"/>
                  <a:gd name="T4" fmla="*/ 3 w 5"/>
                  <a:gd name="T5" fmla="*/ 0 h 5"/>
                  <a:gd name="T6" fmla="*/ 3 w 5"/>
                  <a:gd name="T7" fmla="*/ 0 h 5"/>
                  <a:gd name="T8" fmla="*/ 5 w 5"/>
                  <a:gd name="T9" fmla="*/ 2 h 5"/>
                  <a:gd name="T10" fmla="*/ 3 w 5"/>
                  <a:gd name="T11" fmla="*/ 2 h 5"/>
                  <a:gd name="T12" fmla="*/ 3 w 5"/>
                  <a:gd name="T13" fmla="*/ 5 h 5"/>
                  <a:gd name="T14" fmla="*/ 3 w 5"/>
                  <a:gd name="T15" fmla="*/ 2 h 5"/>
                  <a:gd name="T16" fmla="*/ 0 w 5"/>
                  <a:gd name="T17" fmla="*/ 0 h 5"/>
                  <a:gd name="T18" fmla="*/ 0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0" y="0"/>
                    </a:moveTo>
                    <a:lnTo>
                      <a:pt x="3" y="0"/>
                    </a:lnTo>
                    <a:lnTo>
                      <a:pt x="5" y="2"/>
                    </a:lnTo>
                    <a:lnTo>
                      <a:pt x="3" y="2"/>
                    </a:lnTo>
                    <a:lnTo>
                      <a:pt x="3" y="5"/>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64" name="Freeform 1442"/>
              <p:cNvSpPr>
                <a:spLocks/>
              </p:cNvSpPr>
              <p:nvPr/>
            </p:nvSpPr>
            <p:spPr bwMode="auto">
              <a:xfrm>
                <a:off x="4503" y="2619"/>
                <a:ext cx="5" cy="7"/>
              </a:xfrm>
              <a:custGeom>
                <a:avLst/>
                <a:gdLst>
                  <a:gd name="T0" fmla="*/ 5 w 5"/>
                  <a:gd name="T1" fmla="*/ 0 h 7"/>
                  <a:gd name="T2" fmla="*/ 5 w 5"/>
                  <a:gd name="T3" fmla="*/ 0 h 7"/>
                  <a:gd name="T4" fmla="*/ 5 w 5"/>
                  <a:gd name="T5" fmla="*/ 2 h 7"/>
                  <a:gd name="T6" fmla="*/ 2 w 5"/>
                  <a:gd name="T7" fmla="*/ 7 h 7"/>
                  <a:gd name="T8" fmla="*/ 0 w 5"/>
                  <a:gd name="T9" fmla="*/ 7 h 7"/>
                  <a:gd name="T10" fmla="*/ 0 w 5"/>
                  <a:gd name="T11" fmla="*/ 5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5" y="2"/>
                    </a:lnTo>
                    <a:lnTo>
                      <a:pt x="2" y="7"/>
                    </a:lnTo>
                    <a:lnTo>
                      <a:pt x="0" y="7"/>
                    </a:lnTo>
                    <a:lnTo>
                      <a:pt x="0" y="5"/>
                    </a:lnTo>
                    <a:lnTo>
                      <a:pt x="0" y="2"/>
                    </a:lnTo>
                    <a:lnTo>
                      <a:pt x="2"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065" name="Freeform 1443"/>
              <p:cNvSpPr>
                <a:spLocks/>
              </p:cNvSpPr>
              <p:nvPr/>
            </p:nvSpPr>
            <p:spPr bwMode="auto">
              <a:xfrm>
                <a:off x="4503" y="2619"/>
                <a:ext cx="5" cy="7"/>
              </a:xfrm>
              <a:custGeom>
                <a:avLst/>
                <a:gdLst>
                  <a:gd name="T0" fmla="*/ 5 w 5"/>
                  <a:gd name="T1" fmla="*/ 0 h 7"/>
                  <a:gd name="T2" fmla="*/ 5 w 5"/>
                  <a:gd name="T3" fmla="*/ 0 h 7"/>
                  <a:gd name="T4" fmla="*/ 5 w 5"/>
                  <a:gd name="T5" fmla="*/ 2 h 7"/>
                  <a:gd name="T6" fmla="*/ 2 w 5"/>
                  <a:gd name="T7" fmla="*/ 7 h 7"/>
                  <a:gd name="T8" fmla="*/ 0 w 5"/>
                  <a:gd name="T9" fmla="*/ 7 h 7"/>
                  <a:gd name="T10" fmla="*/ 0 w 5"/>
                  <a:gd name="T11" fmla="*/ 5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5" y="2"/>
                    </a:lnTo>
                    <a:lnTo>
                      <a:pt x="2" y="7"/>
                    </a:lnTo>
                    <a:lnTo>
                      <a:pt x="0" y="7"/>
                    </a:lnTo>
                    <a:lnTo>
                      <a:pt x="0" y="5"/>
                    </a:lnTo>
                    <a:lnTo>
                      <a:pt x="0" y="2"/>
                    </a:lnTo>
                    <a:lnTo>
                      <a:pt x="2"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066" name="Freeform 1444"/>
              <p:cNvSpPr>
                <a:spLocks/>
              </p:cNvSpPr>
              <p:nvPr/>
            </p:nvSpPr>
            <p:spPr bwMode="auto">
              <a:xfrm>
                <a:off x="4508" y="2621"/>
                <a:ext cx="4" cy="5"/>
              </a:xfrm>
              <a:custGeom>
                <a:avLst/>
                <a:gdLst>
                  <a:gd name="T0" fmla="*/ 2 w 4"/>
                  <a:gd name="T1" fmla="*/ 3 h 5"/>
                  <a:gd name="T2" fmla="*/ 2 w 4"/>
                  <a:gd name="T3" fmla="*/ 0 h 5"/>
                  <a:gd name="T4" fmla="*/ 2 w 4"/>
                  <a:gd name="T5" fmla="*/ 0 h 5"/>
                  <a:gd name="T6" fmla="*/ 4 w 4"/>
                  <a:gd name="T7" fmla="*/ 0 h 5"/>
                  <a:gd name="T8" fmla="*/ 4 w 4"/>
                  <a:gd name="T9" fmla="*/ 0 h 5"/>
                  <a:gd name="T10" fmla="*/ 4 w 4"/>
                  <a:gd name="T11" fmla="*/ 3 h 5"/>
                  <a:gd name="T12" fmla="*/ 4 w 4"/>
                  <a:gd name="T13" fmla="*/ 5 h 5"/>
                  <a:gd name="T14" fmla="*/ 2 w 4"/>
                  <a:gd name="T15" fmla="*/ 3 h 5"/>
                  <a:gd name="T16" fmla="*/ 2 w 4"/>
                  <a:gd name="T17" fmla="*/ 5 h 5"/>
                  <a:gd name="T18" fmla="*/ 0 w 4"/>
                  <a:gd name="T19" fmla="*/ 3 h 5"/>
                  <a:gd name="T20" fmla="*/ 0 w 4"/>
                  <a:gd name="T21" fmla="*/ 3 h 5"/>
                  <a:gd name="T22" fmla="*/ 2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2" y="3"/>
                    </a:moveTo>
                    <a:lnTo>
                      <a:pt x="2" y="0"/>
                    </a:lnTo>
                    <a:lnTo>
                      <a:pt x="4" y="0"/>
                    </a:lnTo>
                    <a:lnTo>
                      <a:pt x="4" y="3"/>
                    </a:lnTo>
                    <a:lnTo>
                      <a:pt x="4" y="5"/>
                    </a:lnTo>
                    <a:lnTo>
                      <a:pt x="2" y="3"/>
                    </a:lnTo>
                    <a:lnTo>
                      <a:pt x="2" y="5"/>
                    </a:lnTo>
                    <a:lnTo>
                      <a:pt x="0" y="3"/>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067" name="Freeform 1445"/>
              <p:cNvSpPr>
                <a:spLocks/>
              </p:cNvSpPr>
              <p:nvPr/>
            </p:nvSpPr>
            <p:spPr bwMode="auto">
              <a:xfrm>
                <a:off x="4508" y="2621"/>
                <a:ext cx="4" cy="5"/>
              </a:xfrm>
              <a:custGeom>
                <a:avLst/>
                <a:gdLst>
                  <a:gd name="T0" fmla="*/ 2 w 4"/>
                  <a:gd name="T1" fmla="*/ 3 h 5"/>
                  <a:gd name="T2" fmla="*/ 2 w 4"/>
                  <a:gd name="T3" fmla="*/ 0 h 5"/>
                  <a:gd name="T4" fmla="*/ 2 w 4"/>
                  <a:gd name="T5" fmla="*/ 0 h 5"/>
                  <a:gd name="T6" fmla="*/ 4 w 4"/>
                  <a:gd name="T7" fmla="*/ 0 h 5"/>
                  <a:gd name="T8" fmla="*/ 4 w 4"/>
                  <a:gd name="T9" fmla="*/ 0 h 5"/>
                  <a:gd name="T10" fmla="*/ 4 w 4"/>
                  <a:gd name="T11" fmla="*/ 3 h 5"/>
                  <a:gd name="T12" fmla="*/ 4 w 4"/>
                  <a:gd name="T13" fmla="*/ 5 h 5"/>
                  <a:gd name="T14" fmla="*/ 2 w 4"/>
                  <a:gd name="T15" fmla="*/ 3 h 5"/>
                  <a:gd name="T16" fmla="*/ 2 w 4"/>
                  <a:gd name="T17" fmla="*/ 5 h 5"/>
                  <a:gd name="T18" fmla="*/ 0 w 4"/>
                  <a:gd name="T19" fmla="*/ 3 h 5"/>
                  <a:gd name="T20" fmla="*/ 0 w 4"/>
                  <a:gd name="T21" fmla="*/ 3 h 5"/>
                  <a:gd name="T22" fmla="*/ 2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2" y="3"/>
                    </a:moveTo>
                    <a:lnTo>
                      <a:pt x="2" y="0"/>
                    </a:lnTo>
                    <a:lnTo>
                      <a:pt x="4" y="0"/>
                    </a:lnTo>
                    <a:lnTo>
                      <a:pt x="4" y="3"/>
                    </a:lnTo>
                    <a:lnTo>
                      <a:pt x="4" y="5"/>
                    </a:lnTo>
                    <a:lnTo>
                      <a:pt x="2" y="3"/>
                    </a:lnTo>
                    <a:lnTo>
                      <a:pt x="2" y="5"/>
                    </a:lnTo>
                    <a:lnTo>
                      <a:pt x="0" y="3"/>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068" name="Freeform 1446"/>
              <p:cNvSpPr>
                <a:spLocks/>
              </p:cNvSpPr>
              <p:nvPr/>
            </p:nvSpPr>
            <p:spPr bwMode="auto">
              <a:xfrm>
                <a:off x="4524" y="2626"/>
                <a:ext cx="12" cy="5"/>
              </a:xfrm>
              <a:custGeom>
                <a:avLst/>
                <a:gdLst>
                  <a:gd name="T0" fmla="*/ 0 w 12"/>
                  <a:gd name="T1" fmla="*/ 0 h 5"/>
                  <a:gd name="T2" fmla="*/ 5 w 12"/>
                  <a:gd name="T3" fmla="*/ 0 h 5"/>
                  <a:gd name="T4" fmla="*/ 7 w 12"/>
                  <a:gd name="T5" fmla="*/ 2 h 5"/>
                  <a:gd name="T6" fmla="*/ 12 w 12"/>
                  <a:gd name="T7" fmla="*/ 2 h 5"/>
                  <a:gd name="T8" fmla="*/ 12 w 12"/>
                  <a:gd name="T9" fmla="*/ 2 h 5"/>
                  <a:gd name="T10" fmla="*/ 12 w 12"/>
                  <a:gd name="T11" fmla="*/ 2 h 5"/>
                  <a:gd name="T12" fmla="*/ 12 w 12"/>
                  <a:gd name="T13" fmla="*/ 2 h 5"/>
                  <a:gd name="T14" fmla="*/ 10 w 12"/>
                  <a:gd name="T15" fmla="*/ 5 h 5"/>
                  <a:gd name="T16" fmla="*/ 5 w 12"/>
                  <a:gd name="T17" fmla="*/ 5 h 5"/>
                  <a:gd name="T18" fmla="*/ 2 w 12"/>
                  <a:gd name="T19" fmla="*/ 5 h 5"/>
                  <a:gd name="T20" fmla="*/ 2 w 12"/>
                  <a:gd name="T21" fmla="*/ 5 h 5"/>
                  <a:gd name="T22" fmla="*/ 0 w 12"/>
                  <a:gd name="T23" fmla="*/ 2 h 5"/>
                  <a:gd name="T24" fmla="*/ 0 w 12"/>
                  <a:gd name="T25" fmla="*/ 2 h 5"/>
                  <a:gd name="T26" fmla="*/ 0 w 1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0"/>
                    </a:moveTo>
                    <a:lnTo>
                      <a:pt x="5" y="0"/>
                    </a:lnTo>
                    <a:lnTo>
                      <a:pt x="7" y="2"/>
                    </a:lnTo>
                    <a:lnTo>
                      <a:pt x="12" y="2"/>
                    </a:lnTo>
                    <a:lnTo>
                      <a:pt x="10" y="5"/>
                    </a:lnTo>
                    <a:lnTo>
                      <a:pt x="5" y="5"/>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69" name="Freeform 1447"/>
              <p:cNvSpPr>
                <a:spLocks/>
              </p:cNvSpPr>
              <p:nvPr/>
            </p:nvSpPr>
            <p:spPr bwMode="auto">
              <a:xfrm>
                <a:off x="4524" y="2626"/>
                <a:ext cx="12" cy="5"/>
              </a:xfrm>
              <a:custGeom>
                <a:avLst/>
                <a:gdLst>
                  <a:gd name="T0" fmla="*/ 0 w 12"/>
                  <a:gd name="T1" fmla="*/ 0 h 5"/>
                  <a:gd name="T2" fmla="*/ 5 w 12"/>
                  <a:gd name="T3" fmla="*/ 0 h 5"/>
                  <a:gd name="T4" fmla="*/ 7 w 12"/>
                  <a:gd name="T5" fmla="*/ 2 h 5"/>
                  <a:gd name="T6" fmla="*/ 12 w 12"/>
                  <a:gd name="T7" fmla="*/ 2 h 5"/>
                  <a:gd name="T8" fmla="*/ 12 w 12"/>
                  <a:gd name="T9" fmla="*/ 2 h 5"/>
                  <a:gd name="T10" fmla="*/ 12 w 12"/>
                  <a:gd name="T11" fmla="*/ 2 h 5"/>
                  <a:gd name="T12" fmla="*/ 12 w 12"/>
                  <a:gd name="T13" fmla="*/ 2 h 5"/>
                  <a:gd name="T14" fmla="*/ 10 w 12"/>
                  <a:gd name="T15" fmla="*/ 5 h 5"/>
                  <a:gd name="T16" fmla="*/ 5 w 12"/>
                  <a:gd name="T17" fmla="*/ 5 h 5"/>
                  <a:gd name="T18" fmla="*/ 2 w 12"/>
                  <a:gd name="T19" fmla="*/ 5 h 5"/>
                  <a:gd name="T20" fmla="*/ 2 w 12"/>
                  <a:gd name="T21" fmla="*/ 5 h 5"/>
                  <a:gd name="T22" fmla="*/ 0 w 12"/>
                  <a:gd name="T23" fmla="*/ 2 h 5"/>
                  <a:gd name="T24" fmla="*/ 0 w 12"/>
                  <a:gd name="T25" fmla="*/ 2 h 5"/>
                  <a:gd name="T26" fmla="*/ 0 w 1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0"/>
                    </a:moveTo>
                    <a:lnTo>
                      <a:pt x="5" y="0"/>
                    </a:lnTo>
                    <a:lnTo>
                      <a:pt x="7" y="2"/>
                    </a:lnTo>
                    <a:lnTo>
                      <a:pt x="12" y="2"/>
                    </a:lnTo>
                    <a:lnTo>
                      <a:pt x="10" y="5"/>
                    </a:lnTo>
                    <a:lnTo>
                      <a:pt x="5" y="5"/>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70" name="Freeform 1448"/>
              <p:cNvSpPr>
                <a:spLocks/>
              </p:cNvSpPr>
              <p:nvPr/>
            </p:nvSpPr>
            <p:spPr bwMode="auto">
              <a:xfrm>
                <a:off x="4538" y="2628"/>
                <a:ext cx="12" cy="3"/>
              </a:xfrm>
              <a:custGeom>
                <a:avLst/>
                <a:gdLst>
                  <a:gd name="T0" fmla="*/ 0 w 12"/>
                  <a:gd name="T1" fmla="*/ 0 h 3"/>
                  <a:gd name="T2" fmla="*/ 0 w 12"/>
                  <a:gd name="T3" fmla="*/ 0 h 3"/>
                  <a:gd name="T4" fmla="*/ 3 w 12"/>
                  <a:gd name="T5" fmla="*/ 0 h 3"/>
                  <a:gd name="T6" fmla="*/ 12 w 12"/>
                  <a:gd name="T7" fmla="*/ 0 h 3"/>
                  <a:gd name="T8" fmla="*/ 12 w 12"/>
                  <a:gd name="T9" fmla="*/ 0 h 3"/>
                  <a:gd name="T10" fmla="*/ 10 w 12"/>
                  <a:gd name="T11" fmla="*/ 0 h 3"/>
                  <a:gd name="T12" fmla="*/ 3 w 12"/>
                  <a:gd name="T13" fmla="*/ 3 h 3"/>
                  <a:gd name="T14" fmla="*/ 0 w 1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
                  <a:gd name="T26" fmla="*/ 12 w 1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
                    <a:moveTo>
                      <a:pt x="0" y="0"/>
                    </a:moveTo>
                    <a:lnTo>
                      <a:pt x="0" y="0"/>
                    </a:lnTo>
                    <a:lnTo>
                      <a:pt x="3" y="0"/>
                    </a:lnTo>
                    <a:lnTo>
                      <a:pt x="12" y="0"/>
                    </a:lnTo>
                    <a:lnTo>
                      <a:pt x="10" y="0"/>
                    </a:lnTo>
                    <a:lnTo>
                      <a:pt x="3"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71" name="Freeform 1449"/>
              <p:cNvSpPr>
                <a:spLocks/>
              </p:cNvSpPr>
              <p:nvPr/>
            </p:nvSpPr>
            <p:spPr bwMode="auto">
              <a:xfrm>
                <a:off x="4538" y="2628"/>
                <a:ext cx="12" cy="3"/>
              </a:xfrm>
              <a:custGeom>
                <a:avLst/>
                <a:gdLst>
                  <a:gd name="T0" fmla="*/ 0 w 12"/>
                  <a:gd name="T1" fmla="*/ 0 h 3"/>
                  <a:gd name="T2" fmla="*/ 0 w 12"/>
                  <a:gd name="T3" fmla="*/ 0 h 3"/>
                  <a:gd name="T4" fmla="*/ 3 w 12"/>
                  <a:gd name="T5" fmla="*/ 0 h 3"/>
                  <a:gd name="T6" fmla="*/ 12 w 12"/>
                  <a:gd name="T7" fmla="*/ 0 h 3"/>
                  <a:gd name="T8" fmla="*/ 12 w 12"/>
                  <a:gd name="T9" fmla="*/ 0 h 3"/>
                  <a:gd name="T10" fmla="*/ 10 w 12"/>
                  <a:gd name="T11" fmla="*/ 0 h 3"/>
                  <a:gd name="T12" fmla="*/ 3 w 12"/>
                  <a:gd name="T13" fmla="*/ 3 h 3"/>
                  <a:gd name="T14" fmla="*/ 0 w 1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
                  <a:gd name="T26" fmla="*/ 12 w 1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
                    <a:moveTo>
                      <a:pt x="0" y="0"/>
                    </a:moveTo>
                    <a:lnTo>
                      <a:pt x="0" y="0"/>
                    </a:lnTo>
                    <a:lnTo>
                      <a:pt x="3" y="0"/>
                    </a:lnTo>
                    <a:lnTo>
                      <a:pt x="12" y="0"/>
                    </a:lnTo>
                    <a:lnTo>
                      <a:pt x="10" y="0"/>
                    </a:lnTo>
                    <a:lnTo>
                      <a:pt x="3"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72" name="Freeform 1450"/>
              <p:cNvSpPr>
                <a:spLocks/>
              </p:cNvSpPr>
              <p:nvPr/>
            </p:nvSpPr>
            <p:spPr bwMode="auto">
              <a:xfrm>
                <a:off x="4543" y="2631"/>
                <a:ext cx="2" cy="7"/>
              </a:xfrm>
              <a:custGeom>
                <a:avLst/>
                <a:gdLst>
                  <a:gd name="T0" fmla="*/ 2 w 2"/>
                  <a:gd name="T1" fmla="*/ 0 h 7"/>
                  <a:gd name="T2" fmla="*/ 2 w 2"/>
                  <a:gd name="T3" fmla="*/ 0 h 7"/>
                  <a:gd name="T4" fmla="*/ 2 w 2"/>
                  <a:gd name="T5" fmla="*/ 0 h 7"/>
                  <a:gd name="T6" fmla="*/ 2 w 2"/>
                  <a:gd name="T7" fmla="*/ 7 h 7"/>
                  <a:gd name="T8" fmla="*/ 0 w 2"/>
                  <a:gd name="T9" fmla="*/ 2 h 7"/>
                  <a:gd name="T10" fmla="*/ 2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0"/>
                    </a:moveTo>
                    <a:lnTo>
                      <a:pt x="2" y="0"/>
                    </a:lnTo>
                    <a:lnTo>
                      <a:pt x="2" y="7"/>
                    </a:lnTo>
                    <a:lnTo>
                      <a:pt x="0"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073" name="Freeform 1451"/>
              <p:cNvSpPr>
                <a:spLocks/>
              </p:cNvSpPr>
              <p:nvPr/>
            </p:nvSpPr>
            <p:spPr bwMode="auto">
              <a:xfrm>
                <a:off x="4543" y="2631"/>
                <a:ext cx="2" cy="7"/>
              </a:xfrm>
              <a:custGeom>
                <a:avLst/>
                <a:gdLst>
                  <a:gd name="T0" fmla="*/ 2 w 2"/>
                  <a:gd name="T1" fmla="*/ 0 h 7"/>
                  <a:gd name="T2" fmla="*/ 2 w 2"/>
                  <a:gd name="T3" fmla="*/ 0 h 7"/>
                  <a:gd name="T4" fmla="*/ 2 w 2"/>
                  <a:gd name="T5" fmla="*/ 0 h 7"/>
                  <a:gd name="T6" fmla="*/ 2 w 2"/>
                  <a:gd name="T7" fmla="*/ 7 h 7"/>
                  <a:gd name="T8" fmla="*/ 0 w 2"/>
                  <a:gd name="T9" fmla="*/ 2 h 7"/>
                  <a:gd name="T10" fmla="*/ 2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0"/>
                    </a:moveTo>
                    <a:lnTo>
                      <a:pt x="2" y="0"/>
                    </a:lnTo>
                    <a:lnTo>
                      <a:pt x="2" y="7"/>
                    </a:lnTo>
                    <a:lnTo>
                      <a:pt x="0"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074" name="Freeform 1452"/>
              <p:cNvSpPr>
                <a:spLocks/>
              </p:cNvSpPr>
              <p:nvPr/>
            </p:nvSpPr>
            <p:spPr bwMode="auto">
              <a:xfrm>
                <a:off x="4545" y="2645"/>
                <a:ext cx="17" cy="9"/>
              </a:xfrm>
              <a:custGeom>
                <a:avLst/>
                <a:gdLst>
                  <a:gd name="T0" fmla="*/ 0 w 17"/>
                  <a:gd name="T1" fmla="*/ 0 h 9"/>
                  <a:gd name="T2" fmla="*/ 3 w 17"/>
                  <a:gd name="T3" fmla="*/ 0 h 9"/>
                  <a:gd name="T4" fmla="*/ 3 w 17"/>
                  <a:gd name="T5" fmla="*/ 2 h 9"/>
                  <a:gd name="T6" fmla="*/ 10 w 17"/>
                  <a:gd name="T7" fmla="*/ 0 h 9"/>
                  <a:gd name="T8" fmla="*/ 15 w 17"/>
                  <a:gd name="T9" fmla="*/ 2 h 9"/>
                  <a:gd name="T10" fmla="*/ 15 w 17"/>
                  <a:gd name="T11" fmla="*/ 2 h 9"/>
                  <a:gd name="T12" fmla="*/ 17 w 17"/>
                  <a:gd name="T13" fmla="*/ 2 h 9"/>
                  <a:gd name="T14" fmla="*/ 17 w 17"/>
                  <a:gd name="T15" fmla="*/ 7 h 9"/>
                  <a:gd name="T16" fmla="*/ 17 w 17"/>
                  <a:gd name="T17" fmla="*/ 7 h 9"/>
                  <a:gd name="T18" fmla="*/ 12 w 17"/>
                  <a:gd name="T19" fmla="*/ 9 h 9"/>
                  <a:gd name="T20" fmla="*/ 5 w 17"/>
                  <a:gd name="T21" fmla="*/ 9 h 9"/>
                  <a:gd name="T22" fmla="*/ 3 w 17"/>
                  <a:gd name="T23" fmla="*/ 5 h 9"/>
                  <a:gd name="T24" fmla="*/ 0 w 17"/>
                  <a:gd name="T25" fmla="*/ 2 h 9"/>
                  <a:gd name="T26" fmla="*/ 0 w 17"/>
                  <a:gd name="T27" fmla="*/ 0 h 9"/>
                  <a:gd name="T28" fmla="*/ 0 w 17"/>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9"/>
                  <a:gd name="T47" fmla="*/ 17 w 1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9">
                    <a:moveTo>
                      <a:pt x="0" y="0"/>
                    </a:moveTo>
                    <a:lnTo>
                      <a:pt x="3" y="0"/>
                    </a:lnTo>
                    <a:lnTo>
                      <a:pt x="3" y="2"/>
                    </a:lnTo>
                    <a:lnTo>
                      <a:pt x="10" y="0"/>
                    </a:lnTo>
                    <a:lnTo>
                      <a:pt x="15" y="2"/>
                    </a:lnTo>
                    <a:lnTo>
                      <a:pt x="17" y="2"/>
                    </a:lnTo>
                    <a:lnTo>
                      <a:pt x="17" y="7"/>
                    </a:lnTo>
                    <a:lnTo>
                      <a:pt x="12" y="9"/>
                    </a:lnTo>
                    <a:lnTo>
                      <a:pt x="5" y="9"/>
                    </a:lnTo>
                    <a:lnTo>
                      <a:pt x="3" y="5"/>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75" name="Freeform 1453"/>
              <p:cNvSpPr>
                <a:spLocks/>
              </p:cNvSpPr>
              <p:nvPr/>
            </p:nvSpPr>
            <p:spPr bwMode="auto">
              <a:xfrm>
                <a:off x="4545" y="2645"/>
                <a:ext cx="17" cy="9"/>
              </a:xfrm>
              <a:custGeom>
                <a:avLst/>
                <a:gdLst>
                  <a:gd name="T0" fmla="*/ 0 w 17"/>
                  <a:gd name="T1" fmla="*/ 0 h 9"/>
                  <a:gd name="T2" fmla="*/ 3 w 17"/>
                  <a:gd name="T3" fmla="*/ 0 h 9"/>
                  <a:gd name="T4" fmla="*/ 3 w 17"/>
                  <a:gd name="T5" fmla="*/ 2 h 9"/>
                  <a:gd name="T6" fmla="*/ 10 w 17"/>
                  <a:gd name="T7" fmla="*/ 0 h 9"/>
                  <a:gd name="T8" fmla="*/ 15 w 17"/>
                  <a:gd name="T9" fmla="*/ 2 h 9"/>
                  <a:gd name="T10" fmla="*/ 15 w 17"/>
                  <a:gd name="T11" fmla="*/ 2 h 9"/>
                  <a:gd name="T12" fmla="*/ 17 w 17"/>
                  <a:gd name="T13" fmla="*/ 2 h 9"/>
                  <a:gd name="T14" fmla="*/ 17 w 17"/>
                  <a:gd name="T15" fmla="*/ 7 h 9"/>
                  <a:gd name="T16" fmla="*/ 17 w 17"/>
                  <a:gd name="T17" fmla="*/ 7 h 9"/>
                  <a:gd name="T18" fmla="*/ 12 w 17"/>
                  <a:gd name="T19" fmla="*/ 9 h 9"/>
                  <a:gd name="T20" fmla="*/ 5 w 17"/>
                  <a:gd name="T21" fmla="*/ 9 h 9"/>
                  <a:gd name="T22" fmla="*/ 3 w 17"/>
                  <a:gd name="T23" fmla="*/ 5 h 9"/>
                  <a:gd name="T24" fmla="*/ 0 w 17"/>
                  <a:gd name="T25" fmla="*/ 2 h 9"/>
                  <a:gd name="T26" fmla="*/ 0 w 17"/>
                  <a:gd name="T27" fmla="*/ 0 h 9"/>
                  <a:gd name="T28" fmla="*/ 0 w 17"/>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9"/>
                  <a:gd name="T47" fmla="*/ 17 w 1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9">
                    <a:moveTo>
                      <a:pt x="0" y="0"/>
                    </a:moveTo>
                    <a:lnTo>
                      <a:pt x="3" y="0"/>
                    </a:lnTo>
                    <a:lnTo>
                      <a:pt x="3" y="2"/>
                    </a:lnTo>
                    <a:lnTo>
                      <a:pt x="10" y="0"/>
                    </a:lnTo>
                    <a:lnTo>
                      <a:pt x="15" y="2"/>
                    </a:lnTo>
                    <a:lnTo>
                      <a:pt x="17" y="2"/>
                    </a:lnTo>
                    <a:lnTo>
                      <a:pt x="17" y="7"/>
                    </a:lnTo>
                    <a:lnTo>
                      <a:pt x="12" y="9"/>
                    </a:lnTo>
                    <a:lnTo>
                      <a:pt x="5" y="9"/>
                    </a:lnTo>
                    <a:lnTo>
                      <a:pt x="3" y="5"/>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76" name="Freeform 1454"/>
              <p:cNvSpPr>
                <a:spLocks/>
              </p:cNvSpPr>
              <p:nvPr/>
            </p:nvSpPr>
            <p:spPr bwMode="auto">
              <a:xfrm>
                <a:off x="4538" y="2555"/>
                <a:ext cx="3" cy="5"/>
              </a:xfrm>
              <a:custGeom>
                <a:avLst/>
                <a:gdLst>
                  <a:gd name="T0" fmla="*/ 0 w 3"/>
                  <a:gd name="T1" fmla="*/ 0 h 5"/>
                  <a:gd name="T2" fmla="*/ 0 w 3"/>
                  <a:gd name="T3" fmla="*/ 0 h 5"/>
                  <a:gd name="T4" fmla="*/ 0 w 3"/>
                  <a:gd name="T5" fmla="*/ 3 h 5"/>
                  <a:gd name="T6" fmla="*/ 3 w 3"/>
                  <a:gd name="T7" fmla="*/ 5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0"/>
                    </a:lnTo>
                    <a:lnTo>
                      <a:pt x="0" y="3"/>
                    </a:lnTo>
                    <a:lnTo>
                      <a:pt x="3"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77" name="Freeform 1455"/>
              <p:cNvSpPr>
                <a:spLocks/>
              </p:cNvSpPr>
              <p:nvPr/>
            </p:nvSpPr>
            <p:spPr bwMode="auto">
              <a:xfrm>
                <a:off x="4538" y="2555"/>
                <a:ext cx="3" cy="5"/>
              </a:xfrm>
              <a:custGeom>
                <a:avLst/>
                <a:gdLst>
                  <a:gd name="T0" fmla="*/ 0 w 3"/>
                  <a:gd name="T1" fmla="*/ 0 h 5"/>
                  <a:gd name="T2" fmla="*/ 0 w 3"/>
                  <a:gd name="T3" fmla="*/ 0 h 5"/>
                  <a:gd name="T4" fmla="*/ 0 w 3"/>
                  <a:gd name="T5" fmla="*/ 3 h 5"/>
                  <a:gd name="T6" fmla="*/ 3 w 3"/>
                  <a:gd name="T7" fmla="*/ 5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0"/>
                    </a:lnTo>
                    <a:lnTo>
                      <a:pt x="0" y="3"/>
                    </a:lnTo>
                    <a:lnTo>
                      <a:pt x="3"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78" name="Freeform 1456"/>
              <p:cNvSpPr>
                <a:spLocks/>
              </p:cNvSpPr>
              <p:nvPr/>
            </p:nvSpPr>
            <p:spPr bwMode="auto">
              <a:xfrm>
                <a:off x="4555" y="2546"/>
                <a:ext cx="2" cy="7"/>
              </a:xfrm>
              <a:custGeom>
                <a:avLst/>
                <a:gdLst>
                  <a:gd name="T0" fmla="*/ 0 w 2"/>
                  <a:gd name="T1" fmla="*/ 0 h 7"/>
                  <a:gd name="T2" fmla="*/ 2 w 2"/>
                  <a:gd name="T3" fmla="*/ 0 h 7"/>
                  <a:gd name="T4" fmla="*/ 2 w 2"/>
                  <a:gd name="T5" fmla="*/ 2 h 7"/>
                  <a:gd name="T6" fmla="*/ 2 w 2"/>
                  <a:gd name="T7" fmla="*/ 4 h 7"/>
                  <a:gd name="T8" fmla="*/ 2 w 2"/>
                  <a:gd name="T9" fmla="*/ 7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2" y="0"/>
                    </a:lnTo>
                    <a:lnTo>
                      <a:pt x="2" y="2"/>
                    </a:lnTo>
                    <a:lnTo>
                      <a:pt x="2" y="4"/>
                    </a:lnTo>
                    <a:lnTo>
                      <a:pt x="2" y="7"/>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79" name="Freeform 1457"/>
              <p:cNvSpPr>
                <a:spLocks/>
              </p:cNvSpPr>
              <p:nvPr/>
            </p:nvSpPr>
            <p:spPr bwMode="auto">
              <a:xfrm>
                <a:off x="4555" y="2546"/>
                <a:ext cx="2" cy="7"/>
              </a:xfrm>
              <a:custGeom>
                <a:avLst/>
                <a:gdLst>
                  <a:gd name="T0" fmla="*/ 0 w 2"/>
                  <a:gd name="T1" fmla="*/ 0 h 7"/>
                  <a:gd name="T2" fmla="*/ 2 w 2"/>
                  <a:gd name="T3" fmla="*/ 0 h 7"/>
                  <a:gd name="T4" fmla="*/ 2 w 2"/>
                  <a:gd name="T5" fmla="*/ 2 h 7"/>
                  <a:gd name="T6" fmla="*/ 2 w 2"/>
                  <a:gd name="T7" fmla="*/ 4 h 7"/>
                  <a:gd name="T8" fmla="*/ 2 w 2"/>
                  <a:gd name="T9" fmla="*/ 7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2" y="0"/>
                    </a:lnTo>
                    <a:lnTo>
                      <a:pt x="2" y="2"/>
                    </a:lnTo>
                    <a:lnTo>
                      <a:pt x="2" y="4"/>
                    </a:lnTo>
                    <a:lnTo>
                      <a:pt x="2" y="7"/>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80" name="Freeform 1458"/>
              <p:cNvSpPr>
                <a:spLocks/>
              </p:cNvSpPr>
              <p:nvPr/>
            </p:nvSpPr>
            <p:spPr bwMode="auto">
              <a:xfrm>
                <a:off x="4576" y="2569"/>
                <a:ext cx="5" cy="10"/>
              </a:xfrm>
              <a:custGeom>
                <a:avLst/>
                <a:gdLst>
                  <a:gd name="T0" fmla="*/ 2 w 5"/>
                  <a:gd name="T1" fmla="*/ 0 h 10"/>
                  <a:gd name="T2" fmla="*/ 5 w 5"/>
                  <a:gd name="T3" fmla="*/ 3 h 10"/>
                  <a:gd name="T4" fmla="*/ 5 w 5"/>
                  <a:gd name="T5" fmla="*/ 3 h 10"/>
                  <a:gd name="T6" fmla="*/ 5 w 5"/>
                  <a:gd name="T7" fmla="*/ 5 h 10"/>
                  <a:gd name="T8" fmla="*/ 2 w 5"/>
                  <a:gd name="T9" fmla="*/ 10 h 10"/>
                  <a:gd name="T10" fmla="*/ 0 w 5"/>
                  <a:gd name="T11" fmla="*/ 10 h 10"/>
                  <a:gd name="T12" fmla="*/ 0 w 5"/>
                  <a:gd name="T13" fmla="*/ 5 h 10"/>
                  <a:gd name="T14" fmla="*/ 0 w 5"/>
                  <a:gd name="T15" fmla="*/ 3 h 10"/>
                  <a:gd name="T16" fmla="*/ 0 w 5"/>
                  <a:gd name="T17" fmla="*/ 3 h 10"/>
                  <a:gd name="T18" fmla="*/ 2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2" y="0"/>
                    </a:moveTo>
                    <a:lnTo>
                      <a:pt x="5" y="3"/>
                    </a:lnTo>
                    <a:lnTo>
                      <a:pt x="5" y="5"/>
                    </a:lnTo>
                    <a:lnTo>
                      <a:pt x="2" y="10"/>
                    </a:lnTo>
                    <a:lnTo>
                      <a:pt x="0" y="10"/>
                    </a:lnTo>
                    <a:lnTo>
                      <a:pt x="0" y="5"/>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081" name="Freeform 1459"/>
              <p:cNvSpPr>
                <a:spLocks/>
              </p:cNvSpPr>
              <p:nvPr/>
            </p:nvSpPr>
            <p:spPr bwMode="auto">
              <a:xfrm>
                <a:off x="4576" y="2569"/>
                <a:ext cx="5" cy="10"/>
              </a:xfrm>
              <a:custGeom>
                <a:avLst/>
                <a:gdLst>
                  <a:gd name="T0" fmla="*/ 2 w 5"/>
                  <a:gd name="T1" fmla="*/ 0 h 10"/>
                  <a:gd name="T2" fmla="*/ 5 w 5"/>
                  <a:gd name="T3" fmla="*/ 3 h 10"/>
                  <a:gd name="T4" fmla="*/ 5 w 5"/>
                  <a:gd name="T5" fmla="*/ 3 h 10"/>
                  <a:gd name="T6" fmla="*/ 5 w 5"/>
                  <a:gd name="T7" fmla="*/ 5 h 10"/>
                  <a:gd name="T8" fmla="*/ 2 w 5"/>
                  <a:gd name="T9" fmla="*/ 10 h 10"/>
                  <a:gd name="T10" fmla="*/ 0 w 5"/>
                  <a:gd name="T11" fmla="*/ 10 h 10"/>
                  <a:gd name="T12" fmla="*/ 0 w 5"/>
                  <a:gd name="T13" fmla="*/ 5 h 10"/>
                  <a:gd name="T14" fmla="*/ 0 w 5"/>
                  <a:gd name="T15" fmla="*/ 3 h 10"/>
                  <a:gd name="T16" fmla="*/ 0 w 5"/>
                  <a:gd name="T17" fmla="*/ 3 h 10"/>
                  <a:gd name="T18" fmla="*/ 2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2" y="0"/>
                    </a:moveTo>
                    <a:lnTo>
                      <a:pt x="5" y="3"/>
                    </a:lnTo>
                    <a:lnTo>
                      <a:pt x="5" y="5"/>
                    </a:lnTo>
                    <a:lnTo>
                      <a:pt x="2" y="10"/>
                    </a:lnTo>
                    <a:lnTo>
                      <a:pt x="0" y="10"/>
                    </a:lnTo>
                    <a:lnTo>
                      <a:pt x="0" y="5"/>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082" name="Freeform 1460"/>
              <p:cNvSpPr>
                <a:spLocks/>
              </p:cNvSpPr>
              <p:nvPr/>
            </p:nvSpPr>
            <p:spPr bwMode="auto">
              <a:xfrm>
                <a:off x="4564" y="2576"/>
                <a:ext cx="19" cy="41"/>
              </a:xfrm>
              <a:custGeom>
                <a:avLst/>
                <a:gdLst>
                  <a:gd name="T0" fmla="*/ 7 w 19"/>
                  <a:gd name="T1" fmla="*/ 0 h 41"/>
                  <a:gd name="T2" fmla="*/ 7 w 19"/>
                  <a:gd name="T3" fmla="*/ 0 h 41"/>
                  <a:gd name="T4" fmla="*/ 7 w 19"/>
                  <a:gd name="T5" fmla="*/ 0 h 41"/>
                  <a:gd name="T6" fmla="*/ 7 w 19"/>
                  <a:gd name="T7" fmla="*/ 0 h 41"/>
                  <a:gd name="T8" fmla="*/ 7 w 19"/>
                  <a:gd name="T9" fmla="*/ 3 h 41"/>
                  <a:gd name="T10" fmla="*/ 7 w 19"/>
                  <a:gd name="T11" fmla="*/ 3 h 41"/>
                  <a:gd name="T12" fmla="*/ 5 w 19"/>
                  <a:gd name="T13" fmla="*/ 5 h 41"/>
                  <a:gd name="T14" fmla="*/ 7 w 19"/>
                  <a:gd name="T15" fmla="*/ 5 h 41"/>
                  <a:gd name="T16" fmla="*/ 7 w 19"/>
                  <a:gd name="T17" fmla="*/ 10 h 41"/>
                  <a:gd name="T18" fmla="*/ 7 w 19"/>
                  <a:gd name="T19" fmla="*/ 12 h 41"/>
                  <a:gd name="T20" fmla="*/ 3 w 19"/>
                  <a:gd name="T21" fmla="*/ 17 h 41"/>
                  <a:gd name="T22" fmla="*/ 3 w 19"/>
                  <a:gd name="T23" fmla="*/ 17 h 41"/>
                  <a:gd name="T24" fmla="*/ 5 w 19"/>
                  <a:gd name="T25" fmla="*/ 17 h 41"/>
                  <a:gd name="T26" fmla="*/ 10 w 19"/>
                  <a:gd name="T27" fmla="*/ 15 h 41"/>
                  <a:gd name="T28" fmla="*/ 12 w 19"/>
                  <a:gd name="T29" fmla="*/ 10 h 41"/>
                  <a:gd name="T30" fmla="*/ 14 w 19"/>
                  <a:gd name="T31" fmla="*/ 10 h 41"/>
                  <a:gd name="T32" fmla="*/ 17 w 19"/>
                  <a:gd name="T33" fmla="*/ 8 h 41"/>
                  <a:gd name="T34" fmla="*/ 17 w 19"/>
                  <a:gd name="T35" fmla="*/ 10 h 41"/>
                  <a:gd name="T36" fmla="*/ 17 w 19"/>
                  <a:gd name="T37" fmla="*/ 12 h 41"/>
                  <a:gd name="T38" fmla="*/ 17 w 19"/>
                  <a:gd name="T39" fmla="*/ 15 h 41"/>
                  <a:gd name="T40" fmla="*/ 12 w 19"/>
                  <a:gd name="T41" fmla="*/ 17 h 41"/>
                  <a:gd name="T42" fmla="*/ 12 w 19"/>
                  <a:gd name="T43" fmla="*/ 19 h 41"/>
                  <a:gd name="T44" fmla="*/ 17 w 19"/>
                  <a:gd name="T45" fmla="*/ 22 h 41"/>
                  <a:gd name="T46" fmla="*/ 17 w 19"/>
                  <a:gd name="T47" fmla="*/ 24 h 41"/>
                  <a:gd name="T48" fmla="*/ 17 w 19"/>
                  <a:gd name="T49" fmla="*/ 24 h 41"/>
                  <a:gd name="T50" fmla="*/ 19 w 19"/>
                  <a:gd name="T51" fmla="*/ 24 h 41"/>
                  <a:gd name="T52" fmla="*/ 17 w 19"/>
                  <a:gd name="T53" fmla="*/ 26 h 41"/>
                  <a:gd name="T54" fmla="*/ 7 w 19"/>
                  <a:gd name="T55" fmla="*/ 22 h 41"/>
                  <a:gd name="T56" fmla="*/ 7 w 19"/>
                  <a:gd name="T57" fmla="*/ 24 h 41"/>
                  <a:gd name="T58" fmla="*/ 7 w 19"/>
                  <a:gd name="T59" fmla="*/ 31 h 41"/>
                  <a:gd name="T60" fmla="*/ 12 w 19"/>
                  <a:gd name="T61" fmla="*/ 41 h 41"/>
                  <a:gd name="T62" fmla="*/ 12 w 19"/>
                  <a:gd name="T63" fmla="*/ 41 h 41"/>
                  <a:gd name="T64" fmla="*/ 5 w 19"/>
                  <a:gd name="T65" fmla="*/ 31 h 41"/>
                  <a:gd name="T66" fmla="*/ 5 w 19"/>
                  <a:gd name="T67" fmla="*/ 24 h 41"/>
                  <a:gd name="T68" fmla="*/ 3 w 19"/>
                  <a:gd name="T69" fmla="*/ 22 h 41"/>
                  <a:gd name="T70" fmla="*/ 3 w 19"/>
                  <a:gd name="T71" fmla="*/ 19 h 41"/>
                  <a:gd name="T72" fmla="*/ 3 w 19"/>
                  <a:gd name="T73" fmla="*/ 17 h 41"/>
                  <a:gd name="T74" fmla="*/ 0 w 19"/>
                  <a:gd name="T75" fmla="*/ 15 h 41"/>
                  <a:gd name="T76" fmla="*/ 0 w 19"/>
                  <a:gd name="T77" fmla="*/ 15 h 41"/>
                  <a:gd name="T78" fmla="*/ 0 w 19"/>
                  <a:gd name="T79" fmla="*/ 12 h 41"/>
                  <a:gd name="T80" fmla="*/ 0 w 19"/>
                  <a:gd name="T81" fmla="*/ 10 h 41"/>
                  <a:gd name="T82" fmla="*/ 3 w 19"/>
                  <a:gd name="T83" fmla="*/ 3 h 41"/>
                  <a:gd name="T84" fmla="*/ 7 w 19"/>
                  <a:gd name="T85" fmla="*/ 0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
                  <a:gd name="T130" fmla="*/ 0 h 41"/>
                  <a:gd name="T131" fmla="*/ 19 w 1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 h="41">
                    <a:moveTo>
                      <a:pt x="7" y="0"/>
                    </a:moveTo>
                    <a:lnTo>
                      <a:pt x="7" y="0"/>
                    </a:lnTo>
                    <a:lnTo>
                      <a:pt x="7" y="3"/>
                    </a:lnTo>
                    <a:lnTo>
                      <a:pt x="5" y="5"/>
                    </a:lnTo>
                    <a:lnTo>
                      <a:pt x="7" y="5"/>
                    </a:lnTo>
                    <a:lnTo>
                      <a:pt x="7" y="10"/>
                    </a:lnTo>
                    <a:lnTo>
                      <a:pt x="7" y="12"/>
                    </a:lnTo>
                    <a:lnTo>
                      <a:pt x="3" y="17"/>
                    </a:lnTo>
                    <a:lnTo>
                      <a:pt x="5" y="17"/>
                    </a:lnTo>
                    <a:lnTo>
                      <a:pt x="10" y="15"/>
                    </a:lnTo>
                    <a:lnTo>
                      <a:pt x="12" y="10"/>
                    </a:lnTo>
                    <a:lnTo>
                      <a:pt x="14" y="10"/>
                    </a:lnTo>
                    <a:lnTo>
                      <a:pt x="17" y="8"/>
                    </a:lnTo>
                    <a:lnTo>
                      <a:pt x="17" y="10"/>
                    </a:lnTo>
                    <a:lnTo>
                      <a:pt x="17" y="12"/>
                    </a:lnTo>
                    <a:lnTo>
                      <a:pt x="17" y="15"/>
                    </a:lnTo>
                    <a:lnTo>
                      <a:pt x="12" y="17"/>
                    </a:lnTo>
                    <a:lnTo>
                      <a:pt x="12" y="19"/>
                    </a:lnTo>
                    <a:lnTo>
                      <a:pt x="17" y="22"/>
                    </a:lnTo>
                    <a:lnTo>
                      <a:pt x="17" y="24"/>
                    </a:lnTo>
                    <a:lnTo>
                      <a:pt x="19" y="24"/>
                    </a:lnTo>
                    <a:lnTo>
                      <a:pt x="17" y="26"/>
                    </a:lnTo>
                    <a:lnTo>
                      <a:pt x="7" y="22"/>
                    </a:lnTo>
                    <a:lnTo>
                      <a:pt x="7" y="24"/>
                    </a:lnTo>
                    <a:lnTo>
                      <a:pt x="7" y="31"/>
                    </a:lnTo>
                    <a:lnTo>
                      <a:pt x="12" y="41"/>
                    </a:lnTo>
                    <a:lnTo>
                      <a:pt x="5" y="31"/>
                    </a:lnTo>
                    <a:lnTo>
                      <a:pt x="5" y="24"/>
                    </a:lnTo>
                    <a:lnTo>
                      <a:pt x="3" y="22"/>
                    </a:lnTo>
                    <a:lnTo>
                      <a:pt x="3" y="19"/>
                    </a:lnTo>
                    <a:lnTo>
                      <a:pt x="3" y="17"/>
                    </a:lnTo>
                    <a:lnTo>
                      <a:pt x="0" y="15"/>
                    </a:lnTo>
                    <a:lnTo>
                      <a:pt x="0" y="12"/>
                    </a:lnTo>
                    <a:lnTo>
                      <a:pt x="0" y="10"/>
                    </a:lnTo>
                    <a:lnTo>
                      <a:pt x="3" y="3"/>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2083" name="Freeform 1461"/>
              <p:cNvSpPr>
                <a:spLocks/>
              </p:cNvSpPr>
              <p:nvPr/>
            </p:nvSpPr>
            <p:spPr bwMode="auto">
              <a:xfrm>
                <a:off x="4564" y="2576"/>
                <a:ext cx="19" cy="41"/>
              </a:xfrm>
              <a:custGeom>
                <a:avLst/>
                <a:gdLst>
                  <a:gd name="T0" fmla="*/ 7 w 19"/>
                  <a:gd name="T1" fmla="*/ 0 h 41"/>
                  <a:gd name="T2" fmla="*/ 7 w 19"/>
                  <a:gd name="T3" fmla="*/ 0 h 41"/>
                  <a:gd name="T4" fmla="*/ 7 w 19"/>
                  <a:gd name="T5" fmla="*/ 0 h 41"/>
                  <a:gd name="T6" fmla="*/ 7 w 19"/>
                  <a:gd name="T7" fmla="*/ 0 h 41"/>
                  <a:gd name="T8" fmla="*/ 7 w 19"/>
                  <a:gd name="T9" fmla="*/ 3 h 41"/>
                  <a:gd name="T10" fmla="*/ 7 w 19"/>
                  <a:gd name="T11" fmla="*/ 3 h 41"/>
                  <a:gd name="T12" fmla="*/ 5 w 19"/>
                  <a:gd name="T13" fmla="*/ 5 h 41"/>
                  <a:gd name="T14" fmla="*/ 7 w 19"/>
                  <a:gd name="T15" fmla="*/ 5 h 41"/>
                  <a:gd name="T16" fmla="*/ 7 w 19"/>
                  <a:gd name="T17" fmla="*/ 10 h 41"/>
                  <a:gd name="T18" fmla="*/ 7 w 19"/>
                  <a:gd name="T19" fmla="*/ 12 h 41"/>
                  <a:gd name="T20" fmla="*/ 3 w 19"/>
                  <a:gd name="T21" fmla="*/ 17 h 41"/>
                  <a:gd name="T22" fmla="*/ 3 w 19"/>
                  <a:gd name="T23" fmla="*/ 17 h 41"/>
                  <a:gd name="T24" fmla="*/ 5 w 19"/>
                  <a:gd name="T25" fmla="*/ 17 h 41"/>
                  <a:gd name="T26" fmla="*/ 10 w 19"/>
                  <a:gd name="T27" fmla="*/ 15 h 41"/>
                  <a:gd name="T28" fmla="*/ 12 w 19"/>
                  <a:gd name="T29" fmla="*/ 10 h 41"/>
                  <a:gd name="T30" fmla="*/ 14 w 19"/>
                  <a:gd name="T31" fmla="*/ 10 h 41"/>
                  <a:gd name="T32" fmla="*/ 17 w 19"/>
                  <a:gd name="T33" fmla="*/ 8 h 41"/>
                  <a:gd name="T34" fmla="*/ 17 w 19"/>
                  <a:gd name="T35" fmla="*/ 10 h 41"/>
                  <a:gd name="T36" fmla="*/ 17 w 19"/>
                  <a:gd name="T37" fmla="*/ 12 h 41"/>
                  <a:gd name="T38" fmla="*/ 17 w 19"/>
                  <a:gd name="T39" fmla="*/ 15 h 41"/>
                  <a:gd name="T40" fmla="*/ 12 w 19"/>
                  <a:gd name="T41" fmla="*/ 17 h 41"/>
                  <a:gd name="T42" fmla="*/ 12 w 19"/>
                  <a:gd name="T43" fmla="*/ 19 h 41"/>
                  <a:gd name="T44" fmla="*/ 17 w 19"/>
                  <a:gd name="T45" fmla="*/ 22 h 41"/>
                  <a:gd name="T46" fmla="*/ 17 w 19"/>
                  <a:gd name="T47" fmla="*/ 24 h 41"/>
                  <a:gd name="T48" fmla="*/ 17 w 19"/>
                  <a:gd name="T49" fmla="*/ 24 h 41"/>
                  <a:gd name="T50" fmla="*/ 19 w 19"/>
                  <a:gd name="T51" fmla="*/ 24 h 41"/>
                  <a:gd name="T52" fmla="*/ 17 w 19"/>
                  <a:gd name="T53" fmla="*/ 26 h 41"/>
                  <a:gd name="T54" fmla="*/ 7 w 19"/>
                  <a:gd name="T55" fmla="*/ 22 h 41"/>
                  <a:gd name="T56" fmla="*/ 7 w 19"/>
                  <a:gd name="T57" fmla="*/ 24 h 41"/>
                  <a:gd name="T58" fmla="*/ 7 w 19"/>
                  <a:gd name="T59" fmla="*/ 31 h 41"/>
                  <a:gd name="T60" fmla="*/ 12 w 19"/>
                  <a:gd name="T61" fmla="*/ 41 h 41"/>
                  <a:gd name="T62" fmla="*/ 12 w 19"/>
                  <a:gd name="T63" fmla="*/ 41 h 41"/>
                  <a:gd name="T64" fmla="*/ 5 w 19"/>
                  <a:gd name="T65" fmla="*/ 31 h 41"/>
                  <a:gd name="T66" fmla="*/ 5 w 19"/>
                  <a:gd name="T67" fmla="*/ 24 h 41"/>
                  <a:gd name="T68" fmla="*/ 3 w 19"/>
                  <a:gd name="T69" fmla="*/ 22 h 41"/>
                  <a:gd name="T70" fmla="*/ 3 w 19"/>
                  <a:gd name="T71" fmla="*/ 19 h 41"/>
                  <a:gd name="T72" fmla="*/ 3 w 19"/>
                  <a:gd name="T73" fmla="*/ 17 h 41"/>
                  <a:gd name="T74" fmla="*/ 0 w 19"/>
                  <a:gd name="T75" fmla="*/ 15 h 41"/>
                  <a:gd name="T76" fmla="*/ 0 w 19"/>
                  <a:gd name="T77" fmla="*/ 15 h 41"/>
                  <a:gd name="T78" fmla="*/ 0 w 19"/>
                  <a:gd name="T79" fmla="*/ 12 h 41"/>
                  <a:gd name="T80" fmla="*/ 0 w 19"/>
                  <a:gd name="T81" fmla="*/ 10 h 41"/>
                  <a:gd name="T82" fmla="*/ 3 w 19"/>
                  <a:gd name="T83" fmla="*/ 3 h 41"/>
                  <a:gd name="T84" fmla="*/ 7 w 19"/>
                  <a:gd name="T85" fmla="*/ 0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
                  <a:gd name="T130" fmla="*/ 0 h 41"/>
                  <a:gd name="T131" fmla="*/ 19 w 1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 h="41">
                    <a:moveTo>
                      <a:pt x="7" y="0"/>
                    </a:moveTo>
                    <a:lnTo>
                      <a:pt x="7" y="0"/>
                    </a:lnTo>
                    <a:lnTo>
                      <a:pt x="7" y="3"/>
                    </a:lnTo>
                    <a:lnTo>
                      <a:pt x="5" y="5"/>
                    </a:lnTo>
                    <a:lnTo>
                      <a:pt x="7" y="5"/>
                    </a:lnTo>
                    <a:lnTo>
                      <a:pt x="7" y="10"/>
                    </a:lnTo>
                    <a:lnTo>
                      <a:pt x="7" y="12"/>
                    </a:lnTo>
                    <a:lnTo>
                      <a:pt x="3" y="17"/>
                    </a:lnTo>
                    <a:lnTo>
                      <a:pt x="5" y="17"/>
                    </a:lnTo>
                    <a:lnTo>
                      <a:pt x="10" y="15"/>
                    </a:lnTo>
                    <a:lnTo>
                      <a:pt x="12" y="10"/>
                    </a:lnTo>
                    <a:lnTo>
                      <a:pt x="14" y="10"/>
                    </a:lnTo>
                    <a:lnTo>
                      <a:pt x="17" y="8"/>
                    </a:lnTo>
                    <a:lnTo>
                      <a:pt x="17" y="10"/>
                    </a:lnTo>
                    <a:lnTo>
                      <a:pt x="17" y="12"/>
                    </a:lnTo>
                    <a:lnTo>
                      <a:pt x="17" y="15"/>
                    </a:lnTo>
                    <a:lnTo>
                      <a:pt x="12" y="17"/>
                    </a:lnTo>
                    <a:lnTo>
                      <a:pt x="12" y="19"/>
                    </a:lnTo>
                    <a:lnTo>
                      <a:pt x="17" y="22"/>
                    </a:lnTo>
                    <a:lnTo>
                      <a:pt x="17" y="24"/>
                    </a:lnTo>
                    <a:lnTo>
                      <a:pt x="19" y="24"/>
                    </a:lnTo>
                    <a:lnTo>
                      <a:pt x="17" y="26"/>
                    </a:lnTo>
                    <a:lnTo>
                      <a:pt x="7" y="22"/>
                    </a:lnTo>
                    <a:lnTo>
                      <a:pt x="7" y="24"/>
                    </a:lnTo>
                    <a:lnTo>
                      <a:pt x="7" y="31"/>
                    </a:lnTo>
                    <a:lnTo>
                      <a:pt x="12" y="41"/>
                    </a:lnTo>
                    <a:lnTo>
                      <a:pt x="5" y="31"/>
                    </a:lnTo>
                    <a:lnTo>
                      <a:pt x="5" y="24"/>
                    </a:lnTo>
                    <a:lnTo>
                      <a:pt x="3" y="22"/>
                    </a:lnTo>
                    <a:lnTo>
                      <a:pt x="3" y="19"/>
                    </a:lnTo>
                    <a:lnTo>
                      <a:pt x="3" y="17"/>
                    </a:lnTo>
                    <a:lnTo>
                      <a:pt x="0" y="15"/>
                    </a:lnTo>
                    <a:lnTo>
                      <a:pt x="0" y="12"/>
                    </a:lnTo>
                    <a:lnTo>
                      <a:pt x="0" y="10"/>
                    </a:lnTo>
                    <a:lnTo>
                      <a:pt x="3" y="3"/>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2084" name="Freeform 1462"/>
              <p:cNvSpPr>
                <a:spLocks/>
              </p:cNvSpPr>
              <p:nvPr/>
            </p:nvSpPr>
            <p:spPr bwMode="auto">
              <a:xfrm>
                <a:off x="4564" y="2610"/>
                <a:ext cx="5" cy="7"/>
              </a:xfrm>
              <a:custGeom>
                <a:avLst/>
                <a:gdLst>
                  <a:gd name="T0" fmla="*/ 0 w 5"/>
                  <a:gd name="T1" fmla="*/ 0 h 7"/>
                  <a:gd name="T2" fmla="*/ 3 w 5"/>
                  <a:gd name="T3" fmla="*/ 0 h 7"/>
                  <a:gd name="T4" fmla="*/ 3 w 5"/>
                  <a:gd name="T5" fmla="*/ 2 h 7"/>
                  <a:gd name="T6" fmla="*/ 3 w 5"/>
                  <a:gd name="T7" fmla="*/ 2 h 7"/>
                  <a:gd name="T8" fmla="*/ 5 w 5"/>
                  <a:gd name="T9" fmla="*/ 4 h 7"/>
                  <a:gd name="T10" fmla="*/ 5 w 5"/>
                  <a:gd name="T11" fmla="*/ 4 h 7"/>
                  <a:gd name="T12" fmla="*/ 5 w 5"/>
                  <a:gd name="T13" fmla="*/ 7 h 7"/>
                  <a:gd name="T14" fmla="*/ 3 w 5"/>
                  <a:gd name="T15" fmla="*/ 4 h 7"/>
                  <a:gd name="T16" fmla="*/ 3 w 5"/>
                  <a:gd name="T17" fmla="*/ 4 h 7"/>
                  <a:gd name="T18" fmla="*/ 0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0"/>
                    </a:moveTo>
                    <a:lnTo>
                      <a:pt x="3" y="0"/>
                    </a:lnTo>
                    <a:lnTo>
                      <a:pt x="3" y="2"/>
                    </a:lnTo>
                    <a:lnTo>
                      <a:pt x="5" y="4"/>
                    </a:lnTo>
                    <a:lnTo>
                      <a:pt x="5" y="7"/>
                    </a:lnTo>
                    <a:lnTo>
                      <a:pt x="3" y="4"/>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85" name="Freeform 1463"/>
              <p:cNvSpPr>
                <a:spLocks/>
              </p:cNvSpPr>
              <p:nvPr/>
            </p:nvSpPr>
            <p:spPr bwMode="auto">
              <a:xfrm>
                <a:off x="4564" y="2610"/>
                <a:ext cx="5" cy="7"/>
              </a:xfrm>
              <a:custGeom>
                <a:avLst/>
                <a:gdLst>
                  <a:gd name="T0" fmla="*/ 0 w 5"/>
                  <a:gd name="T1" fmla="*/ 0 h 7"/>
                  <a:gd name="T2" fmla="*/ 3 w 5"/>
                  <a:gd name="T3" fmla="*/ 0 h 7"/>
                  <a:gd name="T4" fmla="*/ 3 w 5"/>
                  <a:gd name="T5" fmla="*/ 2 h 7"/>
                  <a:gd name="T6" fmla="*/ 3 w 5"/>
                  <a:gd name="T7" fmla="*/ 2 h 7"/>
                  <a:gd name="T8" fmla="*/ 5 w 5"/>
                  <a:gd name="T9" fmla="*/ 4 h 7"/>
                  <a:gd name="T10" fmla="*/ 5 w 5"/>
                  <a:gd name="T11" fmla="*/ 4 h 7"/>
                  <a:gd name="T12" fmla="*/ 5 w 5"/>
                  <a:gd name="T13" fmla="*/ 7 h 7"/>
                  <a:gd name="T14" fmla="*/ 3 w 5"/>
                  <a:gd name="T15" fmla="*/ 4 h 7"/>
                  <a:gd name="T16" fmla="*/ 3 w 5"/>
                  <a:gd name="T17" fmla="*/ 4 h 7"/>
                  <a:gd name="T18" fmla="*/ 0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0"/>
                    </a:moveTo>
                    <a:lnTo>
                      <a:pt x="3" y="0"/>
                    </a:lnTo>
                    <a:lnTo>
                      <a:pt x="3" y="2"/>
                    </a:lnTo>
                    <a:lnTo>
                      <a:pt x="5" y="4"/>
                    </a:lnTo>
                    <a:lnTo>
                      <a:pt x="5" y="7"/>
                    </a:lnTo>
                    <a:lnTo>
                      <a:pt x="3" y="4"/>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86" name="Freeform 1464"/>
              <p:cNvSpPr>
                <a:spLocks/>
              </p:cNvSpPr>
              <p:nvPr/>
            </p:nvSpPr>
            <p:spPr bwMode="auto">
              <a:xfrm>
                <a:off x="4564" y="2621"/>
                <a:ext cx="10" cy="7"/>
              </a:xfrm>
              <a:custGeom>
                <a:avLst/>
                <a:gdLst>
                  <a:gd name="T0" fmla="*/ 0 w 10"/>
                  <a:gd name="T1" fmla="*/ 3 h 7"/>
                  <a:gd name="T2" fmla="*/ 0 w 10"/>
                  <a:gd name="T3" fmla="*/ 3 h 7"/>
                  <a:gd name="T4" fmla="*/ 3 w 10"/>
                  <a:gd name="T5" fmla="*/ 0 h 7"/>
                  <a:gd name="T6" fmla="*/ 10 w 10"/>
                  <a:gd name="T7" fmla="*/ 3 h 7"/>
                  <a:gd name="T8" fmla="*/ 10 w 10"/>
                  <a:gd name="T9" fmla="*/ 5 h 7"/>
                  <a:gd name="T10" fmla="*/ 10 w 10"/>
                  <a:gd name="T11" fmla="*/ 5 h 7"/>
                  <a:gd name="T12" fmla="*/ 3 w 10"/>
                  <a:gd name="T13" fmla="*/ 7 h 7"/>
                  <a:gd name="T14" fmla="*/ 0 w 10"/>
                  <a:gd name="T15" fmla="*/ 5 h 7"/>
                  <a:gd name="T16" fmla="*/ 0 w 10"/>
                  <a:gd name="T17" fmla="*/ 3 h 7"/>
                  <a:gd name="T18" fmla="*/ 0 w 10"/>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3"/>
                    </a:moveTo>
                    <a:lnTo>
                      <a:pt x="0" y="3"/>
                    </a:lnTo>
                    <a:lnTo>
                      <a:pt x="3" y="0"/>
                    </a:lnTo>
                    <a:lnTo>
                      <a:pt x="10" y="3"/>
                    </a:lnTo>
                    <a:lnTo>
                      <a:pt x="10" y="5"/>
                    </a:lnTo>
                    <a:lnTo>
                      <a:pt x="3" y="7"/>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087" name="Freeform 1465"/>
              <p:cNvSpPr>
                <a:spLocks/>
              </p:cNvSpPr>
              <p:nvPr/>
            </p:nvSpPr>
            <p:spPr bwMode="auto">
              <a:xfrm>
                <a:off x="4564" y="2621"/>
                <a:ext cx="10" cy="7"/>
              </a:xfrm>
              <a:custGeom>
                <a:avLst/>
                <a:gdLst>
                  <a:gd name="T0" fmla="*/ 0 w 10"/>
                  <a:gd name="T1" fmla="*/ 3 h 7"/>
                  <a:gd name="T2" fmla="*/ 0 w 10"/>
                  <a:gd name="T3" fmla="*/ 3 h 7"/>
                  <a:gd name="T4" fmla="*/ 3 w 10"/>
                  <a:gd name="T5" fmla="*/ 0 h 7"/>
                  <a:gd name="T6" fmla="*/ 10 w 10"/>
                  <a:gd name="T7" fmla="*/ 3 h 7"/>
                  <a:gd name="T8" fmla="*/ 10 w 10"/>
                  <a:gd name="T9" fmla="*/ 5 h 7"/>
                  <a:gd name="T10" fmla="*/ 10 w 10"/>
                  <a:gd name="T11" fmla="*/ 5 h 7"/>
                  <a:gd name="T12" fmla="*/ 3 w 10"/>
                  <a:gd name="T13" fmla="*/ 7 h 7"/>
                  <a:gd name="T14" fmla="*/ 0 w 10"/>
                  <a:gd name="T15" fmla="*/ 5 h 7"/>
                  <a:gd name="T16" fmla="*/ 0 w 10"/>
                  <a:gd name="T17" fmla="*/ 3 h 7"/>
                  <a:gd name="T18" fmla="*/ 0 w 10"/>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3"/>
                    </a:moveTo>
                    <a:lnTo>
                      <a:pt x="0" y="3"/>
                    </a:lnTo>
                    <a:lnTo>
                      <a:pt x="3" y="0"/>
                    </a:lnTo>
                    <a:lnTo>
                      <a:pt x="10" y="3"/>
                    </a:lnTo>
                    <a:lnTo>
                      <a:pt x="10" y="5"/>
                    </a:lnTo>
                    <a:lnTo>
                      <a:pt x="3" y="7"/>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088" name="Freeform 1466"/>
              <p:cNvSpPr>
                <a:spLocks/>
              </p:cNvSpPr>
              <p:nvPr/>
            </p:nvSpPr>
            <p:spPr bwMode="auto">
              <a:xfrm>
                <a:off x="4571" y="2652"/>
                <a:ext cx="5" cy="2"/>
              </a:xfrm>
              <a:custGeom>
                <a:avLst/>
                <a:gdLst>
                  <a:gd name="T0" fmla="*/ 3 w 5"/>
                  <a:gd name="T1" fmla="*/ 2 h 2"/>
                  <a:gd name="T2" fmla="*/ 0 w 5"/>
                  <a:gd name="T3" fmla="*/ 2 h 2"/>
                  <a:gd name="T4" fmla="*/ 0 w 5"/>
                  <a:gd name="T5" fmla="*/ 2 h 2"/>
                  <a:gd name="T6" fmla="*/ 3 w 5"/>
                  <a:gd name="T7" fmla="*/ 0 h 2"/>
                  <a:gd name="T8" fmla="*/ 3 w 5"/>
                  <a:gd name="T9" fmla="*/ 0 h 2"/>
                  <a:gd name="T10" fmla="*/ 5 w 5"/>
                  <a:gd name="T11" fmla="*/ 0 h 2"/>
                  <a:gd name="T12" fmla="*/ 5 w 5"/>
                  <a:gd name="T13" fmla="*/ 0 h 2"/>
                  <a:gd name="T14" fmla="*/ 5 w 5"/>
                  <a:gd name="T15" fmla="*/ 0 h 2"/>
                  <a:gd name="T16" fmla="*/ 5 w 5"/>
                  <a:gd name="T17" fmla="*/ 2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0" y="2"/>
                    </a:lnTo>
                    <a:lnTo>
                      <a:pt x="3" y="0"/>
                    </a:lnTo>
                    <a:lnTo>
                      <a:pt x="5" y="0"/>
                    </a:lnTo>
                    <a:lnTo>
                      <a:pt x="5" y="2"/>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2089" name="Freeform 1467"/>
              <p:cNvSpPr>
                <a:spLocks/>
              </p:cNvSpPr>
              <p:nvPr/>
            </p:nvSpPr>
            <p:spPr bwMode="auto">
              <a:xfrm>
                <a:off x="4571" y="2652"/>
                <a:ext cx="5" cy="2"/>
              </a:xfrm>
              <a:custGeom>
                <a:avLst/>
                <a:gdLst>
                  <a:gd name="T0" fmla="*/ 3 w 5"/>
                  <a:gd name="T1" fmla="*/ 2 h 2"/>
                  <a:gd name="T2" fmla="*/ 0 w 5"/>
                  <a:gd name="T3" fmla="*/ 2 h 2"/>
                  <a:gd name="T4" fmla="*/ 0 w 5"/>
                  <a:gd name="T5" fmla="*/ 2 h 2"/>
                  <a:gd name="T6" fmla="*/ 3 w 5"/>
                  <a:gd name="T7" fmla="*/ 0 h 2"/>
                  <a:gd name="T8" fmla="*/ 3 w 5"/>
                  <a:gd name="T9" fmla="*/ 0 h 2"/>
                  <a:gd name="T10" fmla="*/ 5 w 5"/>
                  <a:gd name="T11" fmla="*/ 0 h 2"/>
                  <a:gd name="T12" fmla="*/ 5 w 5"/>
                  <a:gd name="T13" fmla="*/ 0 h 2"/>
                  <a:gd name="T14" fmla="*/ 5 w 5"/>
                  <a:gd name="T15" fmla="*/ 0 h 2"/>
                  <a:gd name="T16" fmla="*/ 5 w 5"/>
                  <a:gd name="T17" fmla="*/ 2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0" y="2"/>
                    </a:lnTo>
                    <a:lnTo>
                      <a:pt x="3" y="0"/>
                    </a:lnTo>
                    <a:lnTo>
                      <a:pt x="5" y="0"/>
                    </a:lnTo>
                    <a:lnTo>
                      <a:pt x="5" y="2"/>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2090" name="Freeform 1468"/>
              <p:cNvSpPr>
                <a:spLocks/>
              </p:cNvSpPr>
              <p:nvPr/>
            </p:nvSpPr>
            <p:spPr bwMode="auto">
              <a:xfrm>
                <a:off x="4671" y="2614"/>
                <a:ext cx="11" cy="7"/>
              </a:xfrm>
              <a:custGeom>
                <a:avLst/>
                <a:gdLst>
                  <a:gd name="T0" fmla="*/ 0 w 11"/>
                  <a:gd name="T1" fmla="*/ 0 h 7"/>
                  <a:gd name="T2" fmla="*/ 0 w 11"/>
                  <a:gd name="T3" fmla="*/ 0 h 7"/>
                  <a:gd name="T4" fmla="*/ 2 w 11"/>
                  <a:gd name="T5" fmla="*/ 0 h 7"/>
                  <a:gd name="T6" fmla="*/ 4 w 11"/>
                  <a:gd name="T7" fmla="*/ 0 h 7"/>
                  <a:gd name="T8" fmla="*/ 4 w 11"/>
                  <a:gd name="T9" fmla="*/ 0 h 7"/>
                  <a:gd name="T10" fmla="*/ 7 w 11"/>
                  <a:gd name="T11" fmla="*/ 3 h 7"/>
                  <a:gd name="T12" fmla="*/ 11 w 11"/>
                  <a:gd name="T13" fmla="*/ 5 h 7"/>
                  <a:gd name="T14" fmla="*/ 9 w 11"/>
                  <a:gd name="T15" fmla="*/ 7 h 7"/>
                  <a:gd name="T16" fmla="*/ 7 w 11"/>
                  <a:gd name="T17" fmla="*/ 7 h 7"/>
                  <a:gd name="T18" fmla="*/ 7 w 11"/>
                  <a:gd name="T19" fmla="*/ 5 h 7"/>
                  <a:gd name="T20" fmla="*/ 7 w 11"/>
                  <a:gd name="T21" fmla="*/ 5 h 7"/>
                  <a:gd name="T22" fmla="*/ 0 w 11"/>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7"/>
                  <a:gd name="T38" fmla="*/ 11 w 11"/>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7">
                    <a:moveTo>
                      <a:pt x="0" y="0"/>
                    </a:moveTo>
                    <a:lnTo>
                      <a:pt x="0" y="0"/>
                    </a:lnTo>
                    <a:lnTo>
                      <a:pt x="2" y="0"/>
                    </a:lnTo>
                    <a:lnTo>
                      <a:pt x="4" y="0"/>
                    </a:lnTo>
                    <a:lnTo>
                      <a:pt x="7" y="3"/>
                    </a:lnTo>
                    <a:lnTo>
                      <a:pt x="11" y="5"/>
                    </a:lnTo>
                    <a:lnTo>
                      <a:pt x="9" y="7"/>
                    </a:lnTo>
                    <a:lnTo>
                      <a:pt x="7" y="7"/>
                    </a:lnTo>
                    <a:lnTo>
                      <a:pt x="7"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91" name="Freeform 1469"/>
              <p:cNvSpPr>
                <a:spLocks/>
              </p:cNvSpPr>
              <p:nvPr/>
            </p:nvSpPr>
            <p:spPr bwMode="auto">
              <a:xfrm>
                <a:off x="4671" y="2614"/>
                <a:ext cx="11" cy="7"/>
              </a:xfrm>
              <a:custGeom>
                <a:avLst/>
                <a:gdLst>
                  <a:gd name="T0" fmla="*/ 0 w 11"/>
                  <a:gd name="T1" fmla="*/ 0 h 7"/>
                  <a:gd name="T2" fmla="*/ 0 w 11"/>
                  <a:gd name="T3" fmla="*/ 0 h 7"/>
                  <a:gd name="T4" fmla="*/ 2 w 11"/>
                  <a:gd name="T5" fmla="*/ 0 h 7"/>
                  <a:gd name="T6" fmla="*/ 4 w 11"/>
                  <a:gd name="T7" fmla="*/ 0 h 7"/>
                  <a:gd name="T8" fmla="*/ 4 w 11"/>
                  <a:gd name="T9" fmla="*/ 0 h 7"/>
                  <a:gd name="T10" fmla="*/ 7 w 11"/>
                  <a:gd name="T11" fmla="*/ 3 h 7"/>
                  <a:gd name="T12" fmla="*/ 11 w 11"/>
                  <a:gd name="T13" fmla="*/ 5 h 7"/>
                  <a:gd name="T14" fmla="*/ 9 w 11"/>
                  <a:gd name="T15" fmla="*/ 7 h 7"/>
                  <a:gd name="T16" fmla="*/ 7 w 11"/>
                  <a:gd name="T17" fmla="*/ 7 h 7"/>
                  <a:gd name="T18" fmla="*/ 7 w 11"/>
                  <a:gd name="T19" fmla="*/ 5 h 7"/>
                  <a:gd name="T20" fmla="*/ 7 w 11"/>
                  <a:gd name="T21" fmla="*/ 5 h 7"/>
                  <a:gd name="T22" fmla="*/ 0 w 11"/>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7"/>
                  <a:gd name="T38" fmla="*/ 11 w 11"/>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7">
                    <a:moveTo>
                      <a:pt x="0" y="0"/>
                    </a:moveTo>
                    <a:lnTo>
                      <a:pt x="0" y="0"/>
                    </a:lnTo>
                    <a:lnTo>
                      <a:pt x="2" y="0"/>
                    </a:lnTo>
                    <a:lnTo>
                      <a:pt x="4" y="0"/>
                    </a:lnTo>
                    <a:lnTo>
                      <a:pt x="7" y="3"/>
                    </a:lnTo>
                    <a:lnTo>
                      <a:pt x="11" y="5"/>
                    </a:lnTo>
                    <a:lnTo>
                      <a:pt x="9" y="7"/>
                    </a:lnTo>
                    <a:lnTo>
                      <a:pt x="7" y="7"/>
                    </a:lnTo>
                    <a:lnTo>
                      <a:pt x="7"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92" name="Freeform 1470"/>
              <p:cNvSpPr>
                <a:spLocks/>
              </p:cNvSpPr>
              <p:nvPr/>
            </p:nvSpPr>
            <p:spPr bwMode="auto">
              <a:xfrm>
                <a:off x="4673" y="2626"/>
                <a:ext cx="16" cy="2"/>
              </a:xfrm>
              <a:custGeom>
                <a:avLst/>
                <a:gdLst>
                  <a:gd name="T0" fmla="*/ 0 w 16"/>
                  <a:gd name="T1" fmla="*/ 0 h 2"/>
                  <a:gd name="T2" fmla="*/ 0 w 16"/>
                  <a:gd name="T3" fmla="*/ 0 h 2"/>
                  <a:gd name="T4" fmla="*/ 14 w 16"/>
                  <a:gd name="T5" fmla="*/ 2 h 2"/>
                  <a:gd name="T6" fmla="*/ 16 w 16"/>
                  <a:gd name="T7" fmla="*/ 2 h 2"/>
                  <a:gd name="T8" fmla="*/ 16 w 16"/>
                  <a:gd name="T9" fmla="*/ 2 h 2"/>
                  <a:gd name="T10" fmla="*/ 9 w 16"/>
                  <a:gd name="T11" fmla="*/ 2 h 2"/>
                  <a:gd name="T12" fmla="*/ 0 w 16"/>
                  <a:gd name="T13" fmla="*/ 0 h 2"/>
                  <a:gd name="T14" fmla="*/ 0 w 16"/>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
                  <a:gd name="T26" fmla="*/ 16 w 1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
                    <a:moveTo>
                      <a:pt x="0" y="0"/>
                    </a:moveTo>
                    <a:lnTo>
                      <a:pt x="0" y="0"/>
                    </a:lnTo>
                    <a:lnTo>
                      <a:pt x="14" y="2"/>
                    </a:lnTo>
                    <a:lnTo>
                      <a:pt x="16" y="2"/>
                    </a:lnTo>
                    <a:lnTo>
                      <a:pt x="9"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093" name="Freeform 1471"/>
              <p:cNvSpPr>
                <a:spLocks/>
              </p:cNvSpPr>
              <p:nvPr/>
            </p:nvSpPr>
            <p:spPr bwMode="auto">
              <a:xfrm>
                <a:off x="4673" y="2626"/>
                <a:ext cx="16" cy="2"/>
              </a:xfrm>
              <a:custGeom>
                <a:avLst/>
                <a:gdLst>
                  <a:gd name="T0" fmla="*/ 0 w 16"/>
                  <a:gd name="T1" fmla="*/ 0 h 2"/>
                  <a:gd name="T2" fmla="*/ 0 w 16"/>
                  <a:gd name="T3" fmla="*/ 0 h 2"/>
                  <a:gd name="T4" fmla="*/ 14 w 16"/>
                  <a:gd name="T5" fmla="*/ 2 h 2"/>
                  <a:gd name="T6" fmla="*/ 16 w 16"/>
                  <a:gd name="T7" fmla="*/ 2 h 2"/>
                  <a:gd name="T8" fmla="*/ 16 w 16"/>
                  <a:gd name="T9" fmla="*/ 2 h 2"/>
                  <a:gd name="T10" fmla="*/ 9 w 16"/>
                  <a:gd name="T11" fmla="*/ 2 h 2"/>
                  <a:gd name="T12" fmla="*/ 0 w 16"/>
                  <a:gd name="T13" fmla="*/ 0 h 2"/>
                  <a:gd name="T14" fmla="*/ 0 w 16"/>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
                  <a:gd name="T26" fmla="*/ 16 w 1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
                    <a:moveTo>
                      <a:pt x="0" y="0"/>
                    </a:moveTo>
                    <a:lnTo>
                      <a:pt x="0" y="0"/>
                    </a:lnTo>
                    <a:lnTo>
                      <a:pt x="14" y="2"/>
                    </a:lnTo>
                    <a:lnTo>
                      <a:pt x="16" y="2"/>
                    </a:lnTo>
                    <a:lnTo>
                      <a:pt x="9"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94" name="Freeform 1472"/>
              <p:cNvSpPr>
                <a:spLocks/>
              </p:cNvSpPr>
              <p:nvPr/>
            </p:nvSpPr>
            <p:spPr bwMode="auto">
              <a:xfrm>
                <a:off x="4637" y="2676"/>
                <a:ext cx="3" cy="4"/>
              </a:xfrm>
              <a:custGeom>
                <a:avLst/>
                <a:gdLst>
                  <a:gd name="T0" fmla="*/ 3 w 3"/>
                  <a:gd name="T1" fmla="*/ 0 h 4"/>
                  <a:gd name="T2" fmla="*/ 3 w 3"/>
                  <a:gd name="T3" fmla="*/ 0 h 4"/>
                  <a:gd name="T4" fmla="*/ 3 w 3"/>
                  <a:gd name="T5" fmla="*/ 0 h 4"/>
                  <a:gd name="T6" fmla="*/ 3 w 3"/>
                  <a:gd name="T7" fmla="*/ 4 h 4"/>
                  <a:gd name="T8" fmla="*/ 0 w 3"/>
                  <a:gd name="T9" fmla="*/ 4 h 4"/>
                  <a:gd name="T10" fmla="*/ 3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3" y="0"/>
                    </a:lnTo>
                    <a:lnTo>
                      <a:pt x="3" y="4"/>
                    </a:lnTo>
                    <a:lnTo>
                      <a:pt x="0" y="4"/>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095" name="Freeform 1473"/>
              <p:cNvSpPr>
                <a:spLocks/>
              </p:cNvSpPr>
              <p:nvPr/>
            </p:nvSpPr>
            <p:spPr bwMode="auto">
              <a:xfrm>
                <a:off x="4637" y="2676"/>
                <a:ext cx="3" cy="4"/>
              </a:xfrm>
              <a:custGeom>
                <a:avLst/>
                <a:gdLst>
                  <a:gd name="T0" fmla="*/ 3 w 3"/>
                  <a:gd name="T1" fmla="*/ 0 h 4"/>
                  <a:gd name="T2" fmla="*/ 3 w 3"/>
                  <a:gd name="T3" fmla="*/ 0 h 4"/>
                  <a:gd name="T4" fmla="*/ 3 w 3"/>
                  <a:gd name="T5" fmla="*/ 0 h 4"/>
                  <a:gd name="T6" fmla="*/ 3 w 3"/>
                  <a:gd name="T7" fmla="*/ 4 h 4"/>
                  <a:gd name="T8" fmla="*/ 0 w 3"/>
                  <a:gd name="T9" fmla="*/ 4 h 4"/>
                  <a:gd name="T10" fmla="*/ 3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3" y="0"/>
                    </a:lnTo>
                    <a:lnTo>
                      <a:pt x="3" y="4"/>
                    </a:lnTo>
                    <a:lnTo>
                      <a:pt x="0" y="4"/>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096" name="Freeform 1474"/>
              <p:cNvSpPr>
                <a:spLocks/>
              </p:cNvSpPr>
              <p:nvPr/>
            </p:nvSpPr>
            <p:spPr bwMode="auto">
              <a:xfrm>
                <a:off x="4656" y="2676"/>
                <a:ext cx="5" cy="11"/>
              </a:xfrm>
              <a:custGeom>
                <a:avLst/>
                <a:gdLst>
                  <a:gd name="T0" fmla="*/ 0 w 5"/>
                  <a:gd name="T1" fmla="*/ 4 h 11"/>
                  <a:gd name="T2" fmla="*/ 3 w 5"/>
                  <a:gd name="T3" fmla="*/ 0 h 11"/>
                  <a:gd name="T4" fmla="*/ 3 w 5"/>
                  <a:gd name="T5" fmla="*/ 2 h 11"/>
                  <a:gd name="T6" fmla="*/ 5 w 5"/>
                  <a:gd name="T7" fmla="*/ 4 h 11"/>
                  <a:gd name="T8" fmla="*/ 5 w 5"/>
                  <a:gd name="T9" fmla="*/ 11 h 11"/>
                  <a:gd name="T10" fmla="*/ 5 w 5"/>
                  <a:gd name="T11" fmla="*/ 11 h 11"/>
                  <a:gd name="T12" fmla="*/ 3 w 5"/>
                  <a:gd name="T13" fmla="*/ 11 h 11"/>
                  <a:gd name="T14" fmla="*/ 3 w 5"/>
                  <a:gd name="T15" fmla="*/ 11 h 11"/>
                  <a:gd name="T16" fmla="*/ 0 w 5"/>
                  <a:gd name="T17" fmla="*/ 11 h 11"/>
                  <a:gd name="T18" fmla="*/ 0 w 5"/>
                  <a:gd name="T19" fmla="*/ 9 h 11"/>
                  <a:gd name="T20" fmla="*/ 0 w 5"/>
                  <a:gd name="T21" fmla="*/ 4 h 11"/>
                  <a:gd name="T22" fmla="*/ 0 w 5"/>
                  <a:gd name="T23" fmla="*/ 7 h 11"/>
                  <a:gd name="T24" fmla="*/ 0 w 5"/>
                  <a:gd name="T25" fmla="*/ 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1"/>
                  <a:gd name="T41" fmla="*/ 5 w 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1">
                    <a:moveTo>
                      <a:pt x="0" y="4"/>
                    </a:moveTo>
                    <a:lnTo>
                      <a:pt x="3" y="0"/>
                    </a:lnTo>
                    <a:lnTo>
                      <a:pt x="3" y="2"/>
                    </a:lnTo>
                    <a:lnTo>
                      <a:pt x="5" y="4"/>
                    </a:lnTo>
                    <a:lnTo>
                      <a:pt x="5" y="11"/>
                    </a:lnTo>
                    <a:lnTo>
                      <a:pt x="3" y="11"/>
                    </a:lnTo>
                    <a:lnTo>
                      <a:pt x="0" y="11"/>
                    </a:lnTo>
                    <a:lnTo>
                      <a:pt x="0" y="9"/>
                    </a:lnTo>
                    <a:lnTo>
                      <a:pt x="0" y="4"/>
                    </a:lnTo>
                    <a:lnTo>
                      <a:pt x="0" y="7"/>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2097" name="Freeform 1475"/>
              <p:cNvSpPr>
                <a:spLocks/>
              </p:cNvSpPr>
              <p:nvPr/>
            </p:nvSpPr>
            <p:spPr bwMode="auto">
              <a:xfrm>
                <a:off x="4656" y="2676"/>
                <a:ext cx="5" cy="11"/>
              </a:xfrm>
              <a:custGeom>
                <a:avLst/>
                <a:gdLst>
                  <a:gd name="T0" fmla="*/ 0 w 5"/>
                  <a:gd name="T1" fmla="*/ 4 h 11"/>
                  <a:gd name="T2" fmla="*/ 3 w 5"/>
                  <a:gd name="T3" fmla="*/ 0 h 11"/>
                  <a:gd name="T4" fmla="*/ 3 w 5"/>
                  <a:gd name="T5" fmla="*/ 2 h 11"/>
                  <a:gd name="T6" fmla="*/ 5 w 5"/>
                  <a:gd name="T7" fmla="*/ 4 h 11"/>
                  <a:gd name="T8" fmla="*/ 5 w 5"/>
                  <a:gd name="T9" fmla="*/ 11 h 11"/>
                  <a:gd name="T10" fmla="*/ 5 w 5"/>
                  <a:gd name="T11" fmla="*/ 11 h 11"/>
                  <a:gd name="T12" fmla="*/ 3 w 5"/>
                  <a:gd name="T13" fmla="*/ 11 h 11"/>
                  <a:gd name="T14" fmla="*/ 3 w 5"/>
                  <a:gd name="T15" fmla="*/ 11 h 11"/>
                  <a:gd name="T16" fmla="*/ 0 w 5"/>
                  <a:gd name="T17" fmla="*/ 11 h 11"/>
                  <a:gd name="T18" fmla="*/ 0 w 5"/>
                  <a:gd name="T19" fmla="*/ 9 h 11"/>
                  <a:gd name="T20" fmla="*/ 0 w 5"/>
                  <a:gd name="T21" fmla="*/ 4 h 11"/>
                  <a:gd name="T22" fmla="*/ 0 w 5"/>
                  <a:gd name="T23" fmla="*/ 7 h 11"/>
                  <a:gd name="T24" fmla="*/ 0 w 5"/>
                  <a:gd name="T25" fmla="*/ 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1"/>
                  <a:gd name="T41" fmla="*/ 5 w 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1">
                    <a:moveTo>
                      <a:pt x="0" y="4"/>
                    </a:moveTo>
                    <a:lnTo>
                      <a:pt x="3" y="0"/>
                    </a:lnTo>
                    <a:lnTo>
                      <a:pt x="3" y="2"/>
                    </a:lnTo>
                    <a:lnTo>
                      <a:pt x="5" y="4"/>
                    </a:lnTo>
                    <a:lnTo>
                      <a:pt x="5" y="11"/>
                    </a:lnTo>
                    <a:lnTo>
                      <a:pt x="3" y="11"/>
                    </a:lnTo>
                    <a:lnTo>
                      <a:pt x="0" y="11"/>
                    </a:lnTo>
                    <a:lnTo>
                      <a:pt x="0" y="9"/>
                    </a:lnTo>
                    <a:lnTo>
                      <a:pt x="0" y="4"/>
                    </a:lnTo>
                    <a:lnTo>
                      <a:pt x="0" y="7"/>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2098" name="Freeform 1476"/>
              <p:cNvSpPr>
                <a:spLocks/>
              </p:cNvSpPr>
              <p:nvPr/>
            </p:nvSpPr>
            <p:spPr bwMode="auto">
              <a:xfrm>
                <a:off x="4654" y="2685"/>
                <a:ext cx="5" cy="5"/>
              </a:xfrm>
              <a:custGeom>
                <a:avLst/>
                <a:gdLst>
                  <a:gd name="T0" fmla="*/ 0 w 5"/>
                  <a:gd name="T1" fmla="*/ 2 h 5"/>
                  <a:gd name="T2" fmla="*/ 0 w 5"/>
                  <a:gd name="T3" fmla="*/ 0 h 5"/>
                  <a:gd name="T4" fmla="*/ 0 w 5"/>
                  <a:gd name="T5" fmla="*/ 0 h 5"/>
                  <a:gd name="T6" fmla="*/ 2 w 5"/>
                  <a:gd name="T7" fmla="*/ 2 h 5"/>
                  <a:gd name="T8" fmla="*/ 5 w 5"/>
                  <a:gd name="T9" fmla="*/ 2 h 5"/>
                  <a:gd name="T10" fmla="*/ 5 w 5"/>
                  <a:gd name="T11" fmla="*/ 2 h 5"/>
                  <a:gd name="T12" fmla="*/ 5 w 5"/>
                  <a:gd name="T13" fmla="*/ 5 h 5"/>
                  <a:gd name="T14" fmla="*/ 5 w 5"/>
                  <a:gd name="T15" fmla="*/ 5 h 5"/>
                  <a:gd name="T16" fmla="*/ 5 w 5"/>
                  <a:gd name="T17" fmla="*/ 5 h 5"/>
                  <a:gd name="T18" fmla="*/ 2 w 5"/>
                  <a:gd name="T19" fmla="*/ 2 h 5"/>
                  <a:gd name="T20" fmla="*/ 2 w 5"/>
                  <a:gd name="T21" fmla="*/ 2 h 5"/>
                  <a:gd name="T22" fmla="*/ 0 w 5"/>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2"/>
                    </a:moveTo>
                    <a:lnTo>
                      <a:pt x="0" y="0"/>
                    </a:lnTo>
                    <a:lnTo>
                      <a:pt x="2" y="2"/>
                    </a:lnTo>
                    <a:lnTo>
                      <a:pt x="5" y="2"/>
                    </a:lnTo>
                    <a:lnTo>
                      <a:pt x="5" y="5"/>
                    </a:lnTo>
                    <a:lnTo>
                      <a:pt x="2"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2099" name="Freeform 1477"/>
              <p:cNvSpPr>
                <a:spLocks/>
              </p:cNvSpPr>
              <p:nvPr/>
            </p:nvSpPr>
            <p:spPr bwMode="auto">
              <a:xfrm>
                <a:off x="4654" y="2685"/>
                <a:ext cx="5" cy="5"/>
              </a:xfrm>
              <a:custGeom>
                <a:avLst/>
                <a:gdLst>
                  <a:gd name="T0" fmla="*/ 0 w 5"/>
                  <a:gd name="T1" fmla="*/ 2 h 5"/>
                  <a:gd name="T2" fmla="*/ 0 w 5"/>
                  <a:gd name="T3" fmla="*/ 0 h 5"/>
                  <a:gd name="T4" fmla="*/ 0 w 5"/>
                  <a:gd name="T5" fmla="*/ 0 h 5"/>
                  <a:gd name="T6" fmla="*/ 2 w 5"/>
                  <a:gd name="T7" fmla="*/ 2 h 5"/>
                  <a:gd name="T8" fmla="*/ 5 w 5"/>
                  <a:gd name="T9" fmla="*/ 2 h 5"/>
                  <a:gd name="T10" fmla="*/ 5 w 5"/>
                  <a:gd name="T11" fmla="*/ 2 h 5"/>
                  <a:gd name="T12" fmla="*/ 5 w 5"/>
                  <a:gd name="T13" fmla="*/ 5 h 5"/>
                  <a:gd name="T14" fmla="*/ 5 w 5"/>
                  <a:gd name="T15" fmla="*/ 5 h 5"/>
                  <a:gd name="T16" fmla="*/ 5 w 5"/>
                  <a:gd name="T17" fmla="*/ 5 h 5"/>
                  <a:gd name="T18" fmla="*/ 2 w 5"/>
                  <a:gd name="T19" fmla="*/ 2 h 5"/>
                  <a:gd name="T20" fmla="*/ 2 w 5"/>
                  <a:gd name="T21" fmla="*/ 2 h 5"/>
                  <a:gd name="T22" fmla="*/ 0 w 5"/>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2"/>
                    </a:moveTo>
                    <a:lnTo>
                      <a:pt x="0" y="0"/>
                    </a:lnTo>
                    <a:lnTo>
                      <a:pt x="2" y="2"/>
                    </a:lnTo>
                    <a:lnTo>
                      <a:pt x="5" y="2"/>
                    </a:lnTo>
                    <a:lnTo>
                      <a:pt x="5" y="5"/>
                    </a:lnTo>
                    <a:lnTo>
                      <a:pt x="2"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100" name="Freeform 1478"/>
              <p:cNvSpPr>
                <a:spLocks/>
              </p:cNvSpPr>
              <p:nvPr/>
            </p:nvSpPr>
            <p:spPr bwMode="auto">
              <a:xfrm>
                <a:off x="4652" y="2687"/>
                <a:ext cx="7" cy="10"/>
              </a:xfrm>
              <a:custGeom>
                <a:avLst/>
                <a:gdLst>
                  <a:gd name="T0" fmla="*/ 2 w 7"/>
                  <a:gd name="T1" fmla="*/ 0 h 10"/>
                  <a:gd name="T2" fmla="*/ 2 w 7"/>
                  <a:gd name="T3" fmla="*/ 0 h 10"/>
                  <a:gd name="T4" fmla="*/ 7 w 7"/>
                  <a:gd name="T5" fmla="*/ 5 h 10"/>
                  <a:gd name="T6" fmla="*/ 4 w 7"/>
                  <a:gd name="T7" fmla="*/ 8 h 10"/>
                  <a:gd name="T8" fmla="*/ 4 w 7"/>
                  <a:gd name="T9" fmla="*/ 8 h 10"/>
                  <a:gd name="T10" fmla="*/ 2 w 7"/>
                  <a:gd name="T11" fmla="*/ 10 h 10"/>
                  <a:gd name="T12" fmla="*/ 2 w 7"/>
                  <a:gd name="T13" fmla="*/ 8 h 10"/>
                  <a:gd name="T14" fmla="*/ 2 w 7"/>
                  <a:gd name="T15" fmla="*/ 8 h 10"/>
                  <a:gd name="T16" fmla="*/ 0 w 7"/>
                  <a:gd name="T17" fmla="*/ 5 h 10"/>
                  <a:gd name="T18" fmla="*/ 2 w 7"/>
                  <a:gd name="T19" fmla="*/ 5 h 10"/>
                  <a:gd name="T20" fmla="*/ 2 w 7"/>
                  <a:gd name="T21" fmla="*/ 5 h 10"/>
                  <a:gd name="T22" fmla="*/ 2 w 7"/>
                  <a:gd name="T23" fmla="*/ 5 h 10"/>
                  <a:gd name="T24" fmla="*/ 2 w 7"/>
                  <a:gd name="T25" fmla="*/ 3 h 10"/>
                  <a:gd name="T26" fmla="*/ 2 w 7"/>
                  <a:gd name="T27" fmla="*/ 3 h 10"/>
                  <a:gd name="T28" fmla="*/ 2 w 7"/>
                  <a:gd name="T29" fmla="*/ 0 h 10"/>
                  <a:gd name="T30" fmla="*/ 2 w 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2" y="0"/>
                    </a:moveTo>
                    <a:lnTo>
                      <a:pt x="2" y="0"/>
                    </a:lnTo>
                    <a:lnTo>
                      <a:pt x="7" y="5"/>
                    </a:lnTo>
                    <a:lnTo>
                      <a:pt x="4" y="8"/>
                    </a:lnTo>
                    <a:lnTo>
                      <a:pt x="2" y="10"/>
                    </a:lnTo>
                    <a:lnTo>
                      <a:pt x="2" y="8"/>
                    </a:lnTo>
                    <a:lnTo>
                      <a:pt x="0" y="5"/>
                    </a:lnTo>
                    <a:lnTo>
                      <a:pt x="2" y="5"/>
                    </a:lnTo>
                    <a:lnTo>
                      <a:pt x="2"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101" name="Freeform 1479"/>
              <p:cNvSpPr>
                <a:spLocks/>
              </p:cNvSpPr>
              <p:nvPr/>
            </p:nvSpPr>
            <p:spPr bwMode="auto">
              <a:xfrm>
                <a:off x="4652" y="2687"/>
                <a:ext cx="7" cy="10"/>
              </a:xfrm>
              <a:custGeom>
                <a:avLst/>
                <a:gdLst>
                  <a:gd name="T0" fmla="*/ 2 w 7"/>
                  <a:gd name="T1" fmla="*/ 0 h 10"/>
                  <a:gd name="T2" fmla="*/ 2 w 7"/>
                  <a:gd name="T3" fmla="*/ 0 h 10"/>
                  <a:gd name="T4" fmla="*/ 7 w 7"/>
                  <a:gd name="T5" fmla="*/ 5 h 10"/>
                  <a:gd name="T6" fmla="*/ 4 w 7"/>
                  <a:gd name="T7" fmla="*/ 8 h 10"/>
                  <a:gd name="T8" fmla="*/ 4 w 7"/>
                  <a:gd name="T9" fmla="*/ 8 h 10"/>
                  <a:gd name="T10" fmla="*/ 2 w 7"/>
                  <a:gd name="T11" fmla="*/ 10 h 10"/>
                  <a:gd name="T12" fmla="*/ 2 w 7"/>
                  <a:gd name="T13" fmla="*/ 8 h 10"/>
                  <a:gd name="T14" fmla="*/ 2 w 7"/>
                  <a:gd name="T15" fmla="*/ 8 h 10"/>
                  <a:gd name="T16" fmla="*/ 0 w 7"/>
                  <a:gd name="T17" fmla="*/ 5 h 10"/>
                  <a:gd name="T18" fmla="*/ 2 w 7"/>
                  <a:gd name="T19" fmla="*/ 5 h 10"/>
                  <a:gd name="T20" fmla="*/ 2 w 7"/>
                  <a:gd name="T21" fmla="*/ 5 h 10"/>
                  <a:gd name="T22" fmla="*/ 2 w 7"/>
                  <a:gd name="T23" fmla="*/ 5 h 10"/>
                  <a:gd name="T24" fmla="*/ 2 w 7"/>
                  <a:gd name="T25" fmla="*/ 3 h 10"/>
                  <a:gd name="T26" fmla="*/ 2 w 7"/>
                  <a:gd name="T27" fmla="*/ 3 h 10"/>
                  <a:gd name="T28" fmla="*/ 2 w 7"/>
                  <a:gd name="T29" fmla="*/ 0 h 10"/>
                  <a:gd name="T30" fmla="*/ 2 w 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2" y="0"/>
                    </a:moveTo>
                    <a:lnTo>
                      <a:pt x="2" y="0"/>
                    </a:lnTo>
                    <a:lnTo>
                      <a:pt x="7" y="5"/>
                    </a:lnTo>
                    <a:lnTo>
                      <a:pt x="4" y="8"/>
                    </a:lnTo>
                    <a:lnTo>
                      <a:pt x="2" y="10"/>
                    </a:lnTo>
                    <a:lnTo>
                      <a:pt x="2" y="8"/>
                    </a:lnTo>
                    <a:lnTo>
                      <a:pt x="0" y="5"/>
                    </a:lnTo>
                    <a:lnTo>
                      <a:pt x="2" y="5"/>
                    </a:lnTo>
                    <a:lnTo>
                      <a:pt x="2"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102" name="Freeform 1480"/>
              <p:cNvSpPr>
                <a:spLocks/>
              </p:cNvSpPr>
              <p:nvPr/>
            </p:nvSpPr>
            <p:spPr bwMode="auto">
              <a:xfrm>
                <a:off x="4614" y="2699"/>
                <a:ext cx="7" cy="12"/>
              </a:xfrm>
              <a:custGeom>
                <a:avLst/>
                <a:gdLst>
                  <a:gd name="T0" fmla="*/ 0 w 7"/>
                  <a:gd name="T1" fmla="*/ 7 h 12"/>
                  <a:gd name="T2" fmla="*/ 0 w 7"/>
                  <a:gd name="T3" fmla="*/ 7 h 12"/>
                  <a:gd name="T4" fmla="*/ 2 w 7"/>
                  <a:gd name="T5" fmla="*/ 7 h 12"/>
                  <a:gd name="T6" fmla="*/ 0 w 7"/>
                  <a:gd name="T7" fmla="*/ 5 h 12"/>
                  <a:gd name="T8" fmla="*/ 5 w 7"/>
                  <a:gd name="T9" fmla="*/ 3 h 12"/>
                  <a:gd name="T10" fmla="*/ 5 w 7"/>
                  <a:gd name="T11" fmla="*/ 0 h 12"/>
                  <a:gd name="T12" fmla="*/ 5 w 7"/>
                  <a:gd name="T13" fmla="*/ 0 h 12"/>
                  <a:gd name="T14" fmla="*/ 7 w 7"/>
                  <a:gd name="T15" fmla="*/ 0 h 12"/>
                  <a:gd name="T16" fmla="*/ 7 w 7"/>
                  <a:gd name="T17" fmla="*/ 5 h 12"/>
                  <a:gd name="T18" fmla="*/ 2 w 7"/>
                  <a:gd name="T19" fmla="*/ 12 h 12"/>
                  <a:gd name="T20" fmla="*/ 0 w 7"/>
                  <a:gd name="T21" fmla="*/ 10 h 12"/>
                  <a:gd name="T22" fmla="*/ 0 w 7"/>
                  <a:gd name="T23" fmla="*/ 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2"/>
                  <a:gd name="T38" fmla="*/ 7 w 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2">
                    <a:moveTo>
                      <a:pt x="0" y="7"/>
                    </a:moveTo>
                    <a:lnTo>
                      <a:pt x="0" y="7"/>
                    </a:lnTo>
                    <a:lnTo>
                      <a:pt x="2" y="7"/>
                    </a:lnTo>
                    <a:lnTo>
                      <a:pt x="0" y="5"/>
                    </a:lnTo>
                    <a:lnTo>
                      <a:pt x="5" y="3"/>
                    </a:lnTo>
                    <a:lnTo>
                      <a:pt x="5" y="0"/>
                    </a:lnTo>
                    <a:lnTo>
                      <a:pt x="7" y="0"/>
                    </a:lnTo>
                    <a:lnTo>
                      <a:pt x="7" y="5"/>
                    </a:lnTo>
                    <a:lnTo>
                      <a:pt x="2" y="12"/>
                    </a:lnTo>
                    <a:lnTo>
                      <a:pt x="0" y="10"/>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2103" name="Freeform 1481"/>
              <p:cNvSpPr>
                <a:spLocks/>
              </p:cNvSpPr>
              <p:nvPr/>
            </p:nvSpPr>
            <p:spPr bwMode="auto">
              <a:xfrm>
                <a:off x="4614" y="2699"/>
                <a:ext cx="7" cy="12"/>
              </a:xfrm>
              <a:custGeom>
                <a:avLst/>
                <a:gdLst>
                  <a:gd name="T0" fmla="*/ 0 w 7"/>
                  <a:gd name="T1" fmla="*/ 7 h 12"/>
                  <a:gd name="T2" fmla="*/ 0 w 7"/>
                  <a:gd name="T3" fmla="*/ 7 h 12"/>
                  <a:gd name="T4" fmla="*/ 2 w 7"/>
                  <a:gd name="T5" fmla="*/ 7 h 12"/>
                  <a:gd name="T6" fmla="*/ 0 w 7"/>
                  <a:gd name="T7" fmla="*/ 5 h 12"/>
                  <a:gd name="T8" fmla="*/ 5 w 7"/>
                  <a:gd name="T9" fmla="*/ 3 h 12"/>
                  <a:gd name="T10" fmla="*/ 5 w 7"/>
                  <a:gd name="T11" fmla="*/ 0 h 12"/>
                  <a:gd name="T12" fmla="*/ 5 w 7"/>
                  <a:gd name="T13" fmla="*/ 0 h 12"/>
                  <a:gd name="T14" fmla="*/ 7 w 7"/>
                  <a:gd name="T15" fmla="*/ 0 h 12"/>
                  <a:gd name="T16" fmla="*/ 7 w 7"/>
                  <a:gd name="T17" fmla="*/ 5 h 12"/>
                  <a:gd name="T18" fmla="*/ 2 w 7"/>
                  <a:gd name="T19" fmla="*/ 12 h 12"/>
                  <a:gd name="T20" fmla="*/ 0 w 7"/>
                  <a:gd name="T21" fmla="*/ 10 h 12"/>
                  <a:gd name="T22" fmla="*/ 0 w 7"/>
                  <a:gd name="T23" fmla="*/ 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2"/>
                  <a:gd name="T38" fmla="*/ 7 w 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2">
                    <a:moveTo>
                      <a:pt x="0" y="7"/>
                    </a:moveTo>
                    <a:lnTo>
                      <a:pt x="0" y="7"/>
                    </a:lnTo>
                    <a:lnTo>
                      <a:pt x="2" y="7"/>
                    </a:lnTo>
                    <a:lnTo>
                      <a:pt x="0" y="5"/>
                    </a:lnTo>
                    <a:lnTo>
                      <a:pt x="5" y="3"/>
                    </a:lnTo>
                    <a:lnTo>
                      <a:pt x="5" y="0"/>
                    </a:lnTo>
                    <a:lnTo>
                      <a:pt x="7" y="0"/>
                    </a:lnTo>
                    <a:lnTo>
                      <a:pt x="7" y="5"/>
                    </a:lnTo>
                    <a:lnTo>
                      <a:pt x="2" y="12"/>
                    </a:lnTo>
                    <a:lnTo>
                      <a:pt x="0" y="10"/>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2104" name="Freeform 1482"/>
              <p:cNvSpPr>
                <a:spLocks/>
              </p:cNvSpPr>
              <p:nvPr/>
            </p:nvSpPr>
            <p:spPr bwMode="auto">
              <a:xfrm>
                <a:off x="4593" y="2709"/>
                <a:ext cx="4" cy="2"/>
              </a:xfrm>
              <a:custGeom>
                <a:avLst/>
                <a:gdLst>
                  <a:gd name="T0" fmla="*/ 2 w 4"/>
                  <a:gd name="T1" fmla="*/ 0 h 2"/>
                  <a:gd name="T2" fmla="*/ 0 w 4"/>
                  <a:gd name="T3" fmla="*/ 0 h 2"/>
                  <a:gd name="T4" fmla="*/ 4 w 4"/>
                  <a:gd name="T5" fmla="*/ 0 h 2"/>
                  <a:gd name="T6" fmla="*/ 4 w 4"/>
                  <a:gd name="T7" fmla="*/ 0 h 2"/>
                  <a:gd name="T8" fmla="*/ 2 w 4"/>
                  <a:gd name="T9" fmla="*/ 2 h 2"/>
                  <a:gd name="T10" fmla="*/ 2 w 4"/>
                  <a:gd name="T11" fmla="*/ 2 h 2"/>
                  <a:gd name="T12" fmla="*/ 2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0"/>
                    </a:moveTo>
                    <a:lnTo>
                      <a:pt x="0" y="0"/>
                    </a:lnTo>
                    <a:lnTo>
                      <a:pt x="4" y="0"/>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105" name="Freeform 1483"/>
              <p:cNvSpPr>
                <a:spLocks/>
              </p:cNvSpPr>
              <p:nvPr/>
            </p:nvSpPr>
            <p:spPr bwMode="auto">
              <a:xfrm>
                <a:off x="4593" y="2709"/>
                <a:ext cx="4" cy="2"/>
              </a:xfrm>
              <a:custGeom>
                <a:avLst/>
                <a:gdLst>
                  <a:gd name="T0" fmla="*/ 2 w 4"/>
                  <a:gd name="T1" fmla="*/ 0 h 2"/>
                  <a:gd name="T2" fmla="*/ 0 w 4"/>
                  <a:gd name="T3" fmla="*/ 0 h 2"/>
                  <a:gd name="T4" fmla="*/ 4 w 4"/>
                  <a:gd name="T5" fmla="*/ 0 h 2"/>
                  <a:gd name="T6" fmla="*/ 4 w 4"/>
                  <a:gd name="T7" fmla="*/ 0 h 2"/>
                  <a:gd name="T8" fmla="*/ 2 w 4"/>
                  <a:gd name="T9" fmla="*/ 2 h 2"/>
                  <a:gd name="T10" fmla="*/ 2 w 4"/>
                  <a:gd name="T11" fmla="*/ 2 h 2"/>
                  <a:gd name="T12" fmla="*/ 2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0"/>
                    </a:moveTo>
                    <a:lnTo>
                      <a:pt x="0" y="0"/>
                    </a:lnTo>
                    <a:lnTo>
                      <a:pt x="4" y="0"/>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106" name="Freeform 1484"/>
              <p:cNvSpPr>
                <a:spLocks/>
              </p:cNvSpPr>
              <p:nvPr/>
            </p:nvSpPr>
            <p:spPr bwMode="auto">
              <a:xfrm>
                <a:off x="4578" y="2699"/>
                <a:ext cx="3" cy="0"/>
              </a:xfrm>
              <a:custGeom>
                <a:avLst/>
                <a:gdLst>
                  <a:gd name="T0" fmla="*/ 3 w 3"/>
                  <a:gd name="T1" fmla="*/ 0 w 3"/>
                  <a:gd name="T2" fmla="*/ 3 w 3"/>
                  <a:gd name="T3" fmla="*/ 3 w 3"/>
                  <a:gd name="T4" fmla="*/ 3 w 3"/>
                  <a:gd name="T5" fmla="*/ 3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07" name="Freeform 1485"/>
              <p:cNvSpPr>
                <a:spLocks/>
              </p:cNvSpPr>
              <p:nvPr/>
            </p:nvSpPr>
            <p:spPr bwMode="auto">
              <a:xfrm>
                <a:off x="4578" y="2699"/>
                <a:ext cx="3" cy="0"/>
              </a:xfrm>
              <a:custGeom>
                <a:avLst/>
                <a:gdLst>
                  <a:gd name="T0" fmla="*/ 3 w 3"/>
                  <a:gd name="T1" fmla="*/ 0 w 3"/>
                  <a:gd name="T2" fmla="*/ 3 w 3"/>
                  <a:gd name="T3" fmla="*/ 3 w 3"/>
                  <a:gd name="T4" fmla="*/ 3 w 3"/>
                  <a:gd name="T5" fmla="*/ 3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08" name="Freeform 1486"/>
              <p:cNvSpPr>
                <a:spLocks/>
              </p:cNvSpPr>
              <p:nvPr/>
            </p:nvSpPr>
            <p:spPr bwMode="auto">
              <a:xfrm>
                <a:off x="3934" y="2475"/>
                <a:ext cx="28" cy="52"/>
              </a:xfrm>
              <a:custGeom>
                <a:avLst/>
                <a:gdLst>
                  <a:gd name="T0" fmla="*/ 4 w 28"/>
                  <a:gd name="T1" fmla="*/ 0 h 52"/>
                  <a:gd name="T2" fmla="*/ 2 w 28"/>
                  <a:gd name="T3" fmla="*/ 0 h 52"/>
                  <a:gd name="T4" fmla="*/ 4 w 28"/>
                  <a:gd name="T5" fmla="*/ 2 h 52"/>
                  <a:gd name="T6" fmla="*/ 7 w 28"/>
                  <a:gd name="T7" fmla="*/ 2 h 52"/>
                  <a:gd name="T8" fmla="*/ 7 w 28"/>
                  <a:gd name="T9" fmla="*/ 5 h 52"/>
                  <a:gd name="T10" fmla="*/ 7 w 28"/>
                  <a:gd name="T11" fmla="*/ 5 h 52"/>
                  <a:gd name="T12" fmla="*/ 4 w 28"/>
                  <a:gd name="T13" fmla="*/ 7 h 52"/>
                  <a:gd name="T14" fmla="*/ 4 w 28"/>
                  <a:gd name="T15" fmla="*/ 9 h 52"/>
                  <a:gd name="T16" fmla="*/ 2 w 28"/>
                  <a:gd name="T17" fmla="*/ 12 h 52"/>
                  <a:gd name="T18" fmla="*/ 0 w 28"/>
                  <a:gd name="T19" fmla="*/ 24 h 52"/>
                  <a:gd name="T20" fmla="*/ 0 w 28"/>
                  <a:gd name="T21" fmla="*/ 21 h 52"/>
                  <a:gd name="T22" fmla="*/ 0 w 28"/>
                  <a:gd name="T23" fmla="*/ 24 h 52"/>
                  <a:gd name="T24" fmla="*/ 0 w 28"/>
                  <a:gd name="T25" fmla="*/ 40 h 52"/>
                  <a:gd name="T26" fmla="*/ 4 w 28"/>
                  <a:gd name="T27" fmla="*/ 47 h 52"/>
                  <a:gd name="T28" fmla="*/ 7 w 28"/>
                  <a:gd name="T29" fmla="*/ 50 h 52"/>
                  <a:gd name="T30" fmla="*/ 14 w 28"/>
                  <a:gd name="T31" fmla="*/ 52 h 52"/>
                  <a:gd name="T32" fmla="*/ 23 w 28"/>
                  <a:gd name="T33" fmla="*/ 45 h 52"/>
                  <a:gd name="T34" fmla="*/ 26 w 28"/>
                  <a:gd name="T35" fmla="*/ 40 h 52"/>
                  <a:gd name="T36" fmla="*/ 28 w 28"/>
                  <a:gd name="T37" fmla="*/ 31 h 52"/>
                  <a:gd name="T38" fmla="*/ 26 w 28"/>
                  <a:gd name="T39" fmla="*/ 28 h 52"/>
                  <a:gd name="T40" fmla="*/ 26 w 28"/>
                  <a:gd name="T41" fmla="*/ 28 h 52"/>
                  <a:gd name="T42" fmla="*/ 21 w 28"/>
                  <a:gd name="T43" fmla="*/ 19 h 52"/>
                  <a:gd name="T44" fmla="*/ 18 w 28"/>
                  <a:gd name="T45" fmla="*/ 16 h 52"/>
                  <a:gd name="T46" fmla="*/ 18 w 28"/>
                  <a:gd name="T47" fmla="*/ 14 h 52"/>
                  <a:gd name="T48" fmla="*/ 16 w 28"/>
                  <a:gd name="T49" fmla="*/ 12 h 52"/>
                  <a:gd name="T50" fmla="*/ 14 w 28"/>
                  <a:gd name="T51" fmla="*/ 9 h 52"/>
                  <a:gd name="T52" fmla="*/ 7 w 28"/>
                  <a:gd name="T53" fmla="*/ 2 h 52"/>
                  <a:gd name="T54" fmla="*/ 4 w 28"/>
                  <a:gd name="T55" fmla="*/ 0 h 52"/>
                  <a:gd name="T56" fmla="*/ 4 w 28"/>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52"/>
                  <a:gd name="T89" fmla="*/ 28 w 28"/>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52">
                    <a:moveTo>
                      <a:pt x="4" y="0"/>
                    </a:moveTo>
                    <a:lnTo>
                      <a:pt x="2" y="0"/>
                    </a:lnTo>
                    <a:lnTo>
                      <a:pt x="4" y="2"/>
                    </a:lnTo>
                    <a:lnTo>
                      <a:pt x="7" y="2"/>
                    </a:lnTo>
                    <a:lnTo>
                      <a:pt x="7" y="5"/>
                    </a:lnTo>
                    <a:lnTo>
                      <a:pt x="4" y="7"/>
                    </a:lnTo>
                    <a:lnTo>
                      <a:pt x="4" y="9"/>
                    </a:lnTo>
                    <a:lnTo>
                      <a:pt x="2" y="12"/>
                    </a:lnTo>
                    <a:lnTo>
                      <a:pt x="0" y="24"/>
                    </a:lnTo>
                    <a:lnTo>
                      <a:pt x="0" y="21"/>
                    </a:lnTo>
                    <a:lnTo>
                      <a:pt x="0" y="24"/>
                    </a:lnTo>
                    <a:lnTo>
                      <a:pt x="0" y="40"/>
                    </a:lnTo>
                    <a:lnTo>
                      <a:pt x="4" y="47"/>
                    </a:lnTo>
                    <a:lnTo>
                      <a:pt x="7" y="50"/>
                    </a:lnTo>
                    <a:lnTo>
                      <a:pt x="14" y="52"/>
                    </a:lnTo>
                    <a:lnTo>
                      <a:pt x="23" y="45"/>
                    </a:lnTo>
                    <a:lnTo>
                      <a:pt x="26" y="40"/>
                    </a:lnTo>
                    <a:lnTo>
                      <a:pt x="28" y="31"/>
                    </a:lnTo>
                    <a:lnTo>
                      <a:pt x="26" y="28"/>
                    </a:lnTo>
                    <a:lnTo>
                      <a:pt x="21" y="19"/>
                    </a:lnTo>
                    <a:lnTo>
                      <a:pt x="18" y="16"/>
                    </a:lnTo>
                    <a:lnTo>
                      <a:pt x="18" y="14"/>
                    </a:lnTo>
                    <a:lnTo>
                      <a:pt x="16" y="12"/>
                    </a:lnTo>
                    <a:lnTo>
                      <a:pt x="14" y="9"/>
                    </a:lnTo>
                    <a:lnTo>
                      <a:pt x="7" y="2"/>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109" name="Freeform 1487"/>
              <p:cNvSpPr>
                <a:spLocks/>
              </p:cNvSpPr>
              <p:nvPr/>
            </p:nvSpPr>
            <p:spPr bwMode="auto">
              <a:xfrm>
                <a:off x="3934" y="2475"/>
                <a:ext cx="28" cy="52"/>
              </a:xfrm>
              <a:custGeom>
                <a:avLst/>
                <a:gdLst>
                  <a:gd name="T0" fmla="*/ 4 w 28"/>
                  <a:gd name="T1" fmla="*/ 0 h 52"/>
                  <a:gd name="T2" fmla="*/ 2 w 28"/>
                  <a:gd name="T3" fmla="*/ 0 h 52"/>
                  <a:gd name="T4" fmla="*/ 4 w 28"/>
                  <a:gd name="T5" fmla="*/ 2 h 52"/>
                  <a:gd name="T6" fmla="*/ 7 w 28"/>
                  <a:gd name="T7" fmla="*/ 2 h 52"/>
                  <a:gd name="T8" fmla="*/ 7 w 28"/>
                  <a:gd name="T9" fmla="*/ 5 h 52"/>
                  <a:gd name="T10" fmla="*/ 7 w 28"/>
                  <a:gd name="T11" fmla="*/ 5 h 52"/>
                  <a:gd name="T12" fmla="*/ 4 w 28"/>
                  <a:gd name="T13" fmla="*/ 7 h 52"/>
                  <a:gd name="T14" fmla="*/ 4 w 28"/>
                  <a:gd name="T15" fmla="*/ 9 h 52"/>
                  <a:gd name="T16" fmla="*/ 2 w 28"/>
                  <a:gd name="T17" fmla="*/ 12 h 52"/>
                  <a:gd name="T18" fmla="*/ 0 w 28"/>
                  <a:gd name="T19" fmla="*/ 24 h 52"/>
                  <a:gd name="T20" fmla="*/ 0 w 28"/>
                  <a:gd name="T21" fmla="*/ 21 h 52"/>
                  <a:gd name="T22" fmla="*/ 0 w 28"/>
                  <a:gd name="T23" fmla="*/ 24 h 52"/>
                  <a:gd name="T24" fmla="*/ 0 w 28"/>
                  <a:gd name="T25" fmla="*/ 40 h 52"/>
                  <a:gd name="T26" fmla="*/ 4 w 28"/>
                  <a:gd name="T27" fmla="*/ 47 h 52"/>
                  <a:gd name="T28" fmla="*/ 7 w 28"/>
                  <a:gd name="T29" fmla="*/ 50 h 52"/>
                  <a:gd name="T30" fmla="*/ 14 w 28"/>
                  <a:gd name="T31" fmla="*/ 52 h 52"/>
                  <a:gd name="T32" fmla="*/ 23 w 28"/>
                  <a:gd name="T33" fmla="*/ 45 h 52"/>
                  <a:gd name="T34" fmla="*/ 26 w 28"/>
                  <a:gd name="T35" fmla="*/ 40 h 52"/>
                  <a:gd name="T36" fmla="*/ 28 w 28"/>
                  <a:gd name="T37" fmla="*/ 31 h 52"/>
                  <a:gd name="T38" fmla="*/ 26 w 28"/>
                  <a:gd name="T39" fmla="*/ 28 h 52"/>
                  <a:gd name="T40" fmla="*/ 26 w 28"/>
                  <a:gd name="T41" fmla="*/ 28 h 52"/>
                  <a:gd name="T42" fmla="*/ 21 w 28"/>
                  <a:gd name="T43" fmla="*/ 19 h 52"/>
                  <a:gd name="T44" fmla="*/ 18 w 28"/>
                  <a:gd name="T45" fmla="*/ 16 h 52"/>
                  <a:gd name="T46" fmla="*/ 18 w 28"/>
                  <a:gd name="T47" fmla="*/ 14 h 52"/>
                  <a:gd name="T48" fmla="*/ 16 w 28"/>
                  <a:gd name="T49" fmla="*/ 12 h 52"/>
                  <a:gd name="T50" fmla="*/ 14 w 28"/>
                  <a:gd name="T51" fmla="*/ 9 h 52"/>
                  <a:gd name="T52" fmla="*/ 7 w 28"/>
                  <a:gd name="T53" fmla="*/ 2 h 52"/>
                  <a:gd name="T54" fmla="*/ 4 w 28"/>
                  <a:gd name="T55" fmla="*/ 0 h 52"/>
                  <a:gd name="T56" fmla="*/ 4 w 28"/>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52"/>
                  <a:gd name="T89" fmla="*/ 28 w 28"/>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52">
                    <a:moveTo>
                      <a:pt x="4" y="0"/>
                    </a:moveTo>
                    <a:lnTo>
                      <a:pt x="2" y="0"/>
                    </a:lnTo>
                    <a:lnTo>
                      <a:pt x="4" y="2"/>
                    </a:lnTo>
                    <a:lnTo>
                      <a:pt x="7" y="2"/>
                    </a:lnTo>
                    <a:lnTo>
                      <a:pt x="7" y="5"/>
                    </a:lnTo>
                    <a:lnTo>
                      <a:pt x="4" y="7"/>
                    </a:lnTo>
                    <a:lnTo>
                      <a:pt x="4" y="9"/>
                    </a:lnTo>
                    <a:lnTo>
                      <a:pt x="2" y="12"/>
                    </a:lnTo>
                    <a:lnTo>
                      <a:pt x="0" y="24"/>
                    </a:lnTo>
                    <a:lnTo>
                      <a:pt x="0" y="21"/>
                    </a:lnTo>
                    <a:lnTo>
                      <a:pt x="0" y="24"/>
                    </a:lnTo>
                    <a:lnTo>
                      <a:pt x="0" y="40"/>
                    </a:lnTo>
                    <a:lnTo>
                      <a:pt x="4" y="47"/>
                    </a:lnTo>
                    <a:lnTo>
                      <a:pt x="7" y="50"/>
                    </a:lnTo>
                    <a:lnTo>
                      <a:pt x="14" y="52"/>
                    </a:lnTo>
                    <a:lnTo>
                      <a:pt x="23" y="45"/>
                    </a:lnTo>
                    <a:lnTo>
                      <a:pt x="26" y="40"/>
                    </a:lnTo>
                    <a:lnTo>
                      <a:pt x="28" y="31"/>
                    </a:lnTo>
                    <a:lnTo>
                      <a:pt x="26" y="28"/>
                    </a:lnTo>
                    <a:lnTo>
                      <a:pt x="21" y="19"/>
                    </a:lnTo>
                    <a:lnTo>
                      <a:pt x="18" y="16"/>
                    </a:lnTo>
                    <a:lnTo>
                      <a:pt x="18" y="14"/>
                    </a:lnTo>
                    <a:lnTo>
                      <a:pt x="16" y="12"/>
                    </a:lnTo>
                    <a:lnTo>
                      <a:pt x="14" y="9"/>
                    </a:lnTo>
                    <a:lnTo>
                      <a:pt x="7" y="2"/>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110" name="Freeform 1488"/>
              <p:cNvSpPr>
                <a:spLocks/>
              </p:cNvSpPr>
              <p:nvPr/>
            </p:nvSpPr>
            <p:spPr bwMode="auto">
              <a:xfrm>
                <a:off x="2545" y="2376"/>
                <a:ext cx="4" cy="2"/>
              </a:xfrm>
              <a:custGeom>
                <a:avLst/>
                <a:gdLst>
                  <a:gd name="T0" fmla="*/ 4 w 4"/>
                  <a:gd name="T1" fmla="*/ 0 h 2"/>
                  <a:gd name="T2" fmla="*/ 0 w 4"/>
                  <a:gd name="T3" fmla="*/ 0 h 2"/>
                  <a:gd name="T4" fmla="*/ 0 w 4"/>
                  <a:gd name="T5" fmla="*/ 2 h 2"/>
                  <a:gd name="T6" fmla="*/ 0 w 4"/>
                  <a:gd name="T7" fmla="*/ 2 h 2"/>
                  <a:gd name="T8" fmla="*/ 2 w 4"/>
                  <a:gd name="T9" fmla="*/ 2 h 2"/>
                  <a:gd name="T10" fmla="*/ 4 w 4"/>
                  <a:gd name="T11" fmla="*/ 2 h 2"/>
                  <a:gd name="T12" fmla="*/ 4 w 4"/>
                  <a:gd name="T13" fmla="*/ 0 h 2"/>
                  <a:gd name="T14" fmla="*/ 4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0"/>
                    </a:moveTo>
                    <a:lnTo>
                      <a:pt x="0" y="0"/>
                    </a:lnTo>
                    <a:lnTo>
                      <a:pt x="0" y="2"/>
                    </a:lnTo>
                    <a:lnTo>
                      <a:pt x="2" y="2"/>
                    </a:lnTo>
                    <a:lnTo>
                      <a:pt x="4" y="2"/>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111" name="Freeform 1489"/>
              <p:cNvSpPr>
                <a:spLocks/>
              </p:cNvSpPr>
              <p:nvPr/>
            </p:nvSpPr>
            <p:spPr bwMode="auto">
              <a:xfrm>
                <a:off x="2545" y="2376"/>
                <a:ext cx="4" cy="2"/>
              </a:xfrm>
              <a:custGeom>
                <a:avLst/>
                <a:gdLst>
                  <a:gd name="T0" fmla="*/ 4 w 4"/>
                  <a:gd name="T1" fmla="*/ 0 h 2"/>
                  <a:gd name="T2" fmla="*/ 0 w 4"/>
                  <a:gd name="T3" fmla="*/ 0 h 2"/>
                  <a:gd name="T4" fmla="*/ 0 w 4"/>
                  <a:gd name="T5" fmla="*/ 2 h 2"/>
                  <a:gd name="T6" fmla="*/ 0 w 4"/>
                  <a:gd name="T7" fmla="*/ 2 h 2"/>
                  <a:gd name="T8" fmla="*/ 2 w 4"/>
                  <a:gd name="T9" fmla="*/ 2 h 2"/>
                  <a:gd name="T10" fmla="*/ 4 w 4"/>
                  <a:gd name="T11" fmla="*/ 2 h 2"/>
                  <a:gd name="T12" fmla="*/ 4 w 4"/>
                  <a:gd name="T13" fmla="*/ 0 h 2"/>
                  <a:gd name="T14" fmla="*/ 4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0"/>
                    </a:moveTo>
                    <a:lnTo>
                      <a:pt x="0" y="0"/>
                    </a:lnTo>
                    <a:lnTo>
                      <a:pt x="0" y="2"/>
                    </a:lnTo>
                    <a:lnTo>
                      <a:pt x="2" y="2"/>
                    </a:lnTo>
                    <a:lnTo>
                      <a:pt x="4" y="2"/>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112" name="Freeform 1490"/>
              <p:cNvSpPr>
                <a:spLocks/>
              </p:cNvSpPr>
              <p:nvPr/>
            </p:nvSpPr>
            <p:spPr bwMode="auto">
              <a:xfrm>
                <a:off x="2556" y="2383"/>
                <a:ext cx="8" cy="2"/>
              </a:xfrm>
              <a:custGeom>
                <a:avLst/>
                <a:gdLst>
                  <a:gd name="T0" fmla="*/ 8 w 8"/>
                  <a:gd name="T1" fmla="*/ 2 h 2"/>
                  <a:gd name="T2" fmla="*/ 5 w 8"/>
                  <a:gd name="T3" fmla="*/ 0 h 2"/>
                  <a:gd name="T4" fmla="*/ 0 w 8"/>
                  <a:gd name="T5" fmla="*/ 0 h 2"/>
                  <a:gd name="T6" fmla="*/ 0 w 8"/>
                  <a:gd name="T7" fmla="*/ 2 h 2"/>
                  <a:gd name="T8" fmla="*/ 3 w 8"/>
                  <a:gd name="T9" fmla="*/ 2 h 2"/>
                  <a:gd name="T10" fmla="*/ 3 w 8"/>
                  <a:gd name="T11" fmla="*/ 2 h 2"/>
                  <a:gd name="T12" fmla="*/ 8 w 8"/>
                  <a:gd name="T13" fmla="*/ 2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5" y="0"/>
                    </a:lnTo>
                    <a:lnTo>
                      <a:pt x="0" y="0"/>
                    </a:lnTo>
                    <a:lnTo>
                      <a:pt x="0" y="2"/>
                    </a:lnTo>
                    <a:lnTo>
                      <a:pt x="3" y="2"/>
                    </a:lnTo>
                    <a:lnTo>
                      <a:pt x="8" y="2"/>
                    </a:lnTo>
                    <a:close/>
                  </a:path>
                </a:pathLst>
              </a:custGeom>
              <a:grpFill/>
              <a:ln w="9525">
                <a:noFill/>
                <a:round/>
                <a:headEnd/>
                <a:tailEnd/>
              </a:ln>
            </p:spPr>
            <p:txBody>
              <a:bodyPr/>
              <a:lstStyle/>
              <a:p>
                <a:pPr>
                  <a:defRPr/>
                </a:pPr>
                <a:endParaRPr lang="en-US" sz="1200" kern="0">
                  <a:solidFill>
                    <a:srgbClr val="0096D6"/>
                  </a:solidFill>
                </a:endParaRPr>
              </a:p>
            </p:txBody>
          </p:sp>
          <p:sp>
            <p:nvSpPr>
              <p:cNvPr id="2113" name="Freeform 1491"/>
              <p:cNvSpPr>
                <a:spLocks/>
              </p:cNvSpPr>
              <p:nvPr/>
            </p:nvSpPr>
            <p:spPr bwMode="auto">
              <a:xfrm>
                <a:off x="2556" y="2383"/>
                <a:ext cx="8" cy="2"/>
              </a:xfrm>
              <a:custGeom>
                <a:avLst/>
                <a:gdLst>
                  <a:gd name="T0" fmla="*/ 8 w 8"/>
                  <a:gd name="T1" fmla="*/ 2 h 2"/>
                  <a:gd name="T2" fmla="*/ 5 w 8"/>
                  <a:gd name="T3" fmla="*/ 0 h 2"/>
                  <a:gd name="T4" fmla="*/ 0 w 8"/>
                  <a:gd name="T5" fmla="*/ 0 h 2"/>
                  <a:gd name="T6" fmla="*/ 0 w 8"/>
                  <a:gd name="T7" fmla="*/ 2 h 2"/>
                  <a:gd name="T8" fmla="*/ 3 w 8"/>
                  <a:gd name="T9" fmla="*/ 2 h 2"/>
                  <a:gd name="T10" fmla="*/ 3 w 8"/>
                  <a:gd name="T11" fmla="*/ 2 h 2"/>
                  <a:gd name="T12" fmla="*/ 8 w 8"/>
                  <a:gd name="T13" fmla="*/ 2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5" y="0"/>
                    </a:lnTo>
                    <a:lnTo>
                      <a:pt x="0" y="0"/>
                    </a:lnTo>
                    <a:lnTo>
                      <a:pt x="0" y="2"/>
                    </a:lnTo>
                    <a:lnTo>
                      <a:pt x="3" y="2"/>
                    </a:lnTo>
                    <a:lnTo>
                      <a:pt x="8" y="2"/>
                    </a:lnTo>
                  </a:path>
                </a:pathLst>
              </a:custGeom>
              <a:grpFill/>
              <a:ln w="9525">
                <a:noFill/>
                <a:round/>
                <a:headEnd/>
                <a:tailEnd/>
              </a:ln>
            </p:spPr>
            <p:txBody>
              <a:bodyPr/>
              <a:lstStyle/>
              <a:p>
                <a:pPr>
                  <a:defRPr/>
                </a:pPr>
                <a:endParaRPr lang="en-US" sz="1200" kern="0">
                  <a:solidFill>
                    <a:srgbClr val="0096D6"/>
                  </a:solidFill>
                </a:endParaRPr>
              </a:p>
            </p:txBody>
          </p:sp>
          <p:sp>
            <p:nvSpPr>
              <p:cNvPr id="2114" name="Rectangle 1492"/>
              <p:cNvSpPr>
                <a:spLocks noChangeArrowheads="1"/>
              </p:cNvSpPr>
              <p:nvPr/>
            </p:nvSpPr>
            <p:spPr bwMode="auto">
              <a:xfrm>
                <a:off x="2575" y="2380"/>
                <a:ext cx="3" cy="3"/>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115" name="Rectangle 1493"/>
              <p:cNvSpPr>
                <a:spLocks noChangeArrowheads="1"/>
              </p:cNvSpPr>
              <p:nvPr/>
            </p:nvSpPr>
            <p:spPr bwMode="auto">
              <a:xfrm>
                <a:off x="2575" y="2380"/>
                <a:ext cx="3" cy="3"/>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116" name="Freeform 1494"/>
              <p:cNvSpPr>
                <a:spLocks/>
              </p:cNvSpPr>
              <p:nvPr/>
            </p:nvSpPr>
            <p:spPr bwMode="auto">
              <a:xfrm>
                <a:off x="2575" y="2390"/>
                <a:ext cx="5" cy="2"/>
              </a:xfrm>
              <a:custGeom>
                <a:avLst/>
                <a:gdLst>
                  <a:gd name="T0" fmla="*/ 0 w 5"/>
                  <a:gd name="T1" fmla="*/ 0 h 2"/>
                  <a:gd name="T2" fmla="*/ 3 w 5"/>
                  <a:gd name="T3" fmla="*/ 0 h 2"/>
                  <a:gd name="T4" fmla="*/ 5 w 5"/>
                  <a:gd name="T5" fmla="*/ 0 h 2"/>
                  <a:gd name="T6" fmla="*/ 5 w 5"/>
                  <a:gd name="T7" fmla="*/ 2 h 2"/>
                  <a:gd name="T8" fmla="*/ 3 w 5"/>
                  <a:gd name="T9" fmla="*/ 2 h 2"/>
                  <a:gd name="T10" fmla="*/ 3 w 5"/>
                  <a:gd name="T11" fmla="*/ 2 h 2"/>
                  <a:gd name="T12" fmla="*/ 0 w 5"/>
                  <a:gd name="T13" fmla="*/ 2 h 2"/>
                  <a:gd name="T14" fmla="*/ 0 w 5"/>
                  <a:gd name="T15" fmla="*/ 2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3" y="0"/>
                    </a:lnTo>
                    <a:lnTo>
                      <a:pt x="5" y="0"/>
                    </a:lnTo>
                    <a:lnTo>
                      <a:pt x="5" y="2"/>
                    </a:ln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117" name="Freeform 1495"/>
              <p:cNvSpPr>
                <a:spLocks/>
              </p:cNvSpPr>
              <p:nvPr/>
            </p:nvSpPr>
            <p:spPr bwMode="auto">
              <a:xfrm>
                <a:off x="2575" y="2390"/>
                <a:ext cx="5" cy="2"/>
              </a:xfrm>
              <a:custGeom>
                <a:avLst/>
                <a:gdLst>
                  <a:gd name="T0" fmla="*/ 0 w 5"/>
                  <a:gd name="T1" fmla="*/ 0 h 2"/>
                  <a:gd name="T2" fmla="*/ 3 w 5"/>
                  <a:gd name="T3" fmla="*/ 0 h 2"/>
                  <a:gd name="T4" fmla="*/ 5 w 5"/>
                  <a:gd name="T5" fmla="*/ 0 h 2"/>
                  <a:gd name="T6" fmla="*/ 5 w 5"/>
                  <a:gd name="T7" fmla="*/ 2 h 2"/>
                  <a:gd name="T8" fmla="*/ 3 w 5"/>
                  <a:gd name="T9" fmla="*/ 2 h 2"/>
                  <a:gd name="T10" fmla="*/ 3 w 5"/>
                  <a:gd name="T11" fmla="*/ 2 h 2"/>
                  <a:gd name="T12" fmla="*/ 0 w 5"/>
                  <a:gd name="T13" fmla="*/ 2 h 2"/>
                  <a:gd name="T14" fmla="*/ 0 w 5"/>
                  <a:gd name="T15" fmla="*/ 2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3" y="0"/>
                    </a:lnTo>
                    <a:lnTo>
                      <a:pt x="5" y="0"/>
                    </a:lnTo>
                    <a:lnTo>
                      <a:pt x="5" y="2"/>
                    </a:lnTo>
                    <a:lnTo>
                      <a:pt x="3"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118" name="Freeform 1496"/>
              <p:cNvSpPr>
                <a:spLocks/>
              </p:cNvSpPr>
              <p:nvPr/>
            </p:nvSpPr>
            <p:spPr bwMode="auto">
              <a:xfrm>
                <a:off x="2566" y="2402"/>
                <a:ext cx="5" cy="4"/>
              </a:xfrm>
              <a:custGeom>
                <a:avLst/>
                <a:gdLst>
                  <a:gd name="T0" fmla="*/ 0 w 5"/>
                  <a:gd name="T1" fmla="*/ 0 h 4"/>
                  <a:gd name="T2" fmla="*/ 0 w 5"/>
                  <a:gd name="T3" fmla="*/ 0 h 4"/>
                  <a:gd name="T4" fmla="*/ 0 w 5"/>
                  <a:gd name="T5" fmla="*/ 4 h 4"/>
                  <a:gd name="T6" fmla="*/ 0 w 5"/>
                  <a:gd name="T7" fmla="*/ 4 h 4"/>
                  <a:gd name="T8" fmla="*/ 2 w 5"/>
                  <a:gd name="T9" fmla="*/ 4 h 4"/>
                  <a:gd name="T10" fmla="*/ 5 w 5"/>
                  <a:gd name="T11" fmla="*/ 2 h 4"/>
                  <a:gd name="T12" fmla="*/ 2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0"/>
                    </a:moveTo>
                    <a:lnTo>
                      <a:pt x="0" y="0"/>
                    </a:lnTo>
                    <a:lnTo>
                      <a:pt x="0" y="4"/>
                    </a:lnTo>
                    <a:lnTo>
                      <a:pt x="2" y="4"/>
                    </a:lnTo>
                    <a:lnTo>
                      <a:pt x="5" y="2"/>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119" name="Freeform 1497"/>
              <p:cNvSpPr>
                <a:spLocks/>
              </p:cNvSpPr>
              <p:nvPr/>
            </p:nvSpPr>
            <p:spPr bwMode="auto">
              <a:xfrm>
                <a:off x="2566" y="2402"/>
                <a:ext cx="5" cy="4"/>
              </a:xfrm>
              <a:custGeom>
                <a:avLst/>
                <a:gdLst>
                  <a:gd name="T0" fmla="*/ 0 w 5"/>
                  <a:gd name="T1" fmla="*/ 0 h 4"/>
                  <a:gd name="T2" fmla="*/ 0 w 5"/>
                  <a:gd name="T3" fmla="*/ 0 h 4"/>
                  <a:gd name="T4" fmla="*/ 0 w 5"/>
                  <a:gd name="T5" fmla="*/ 4 h 4"/>
                  <a:gd name="T6" fmla="*/ 0 w 5"/>
                  <a:gd name="T7" fmla="*/ 4 h 4"/>
                  <a:gd name="T8" fmla="*/ 2 w 5"/>
                  <a:gd name="T9" fmla="*/ 4 h 4"/>
                  <a:gd name="T10" fmla="*/ 5 w 5"/>
                  <a:gd name="T11" fmla="*/ 2 h 4"/>
                  <a:gd name="T12" fmla="*/ 2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0"/>
                    </a:moveTo>
                    <a:lnTo>
                      <a:pt x="0" y="0"/>
                    </a:lnTo>
                    <a:lnTo>
                      <a:pt x="0" y="4"/>
                    </a:lnTo>
                    <a:lnTo>
                      <a:pt x="2" y="4"/>
                    </a:lnTo>
                    <a:lnTo>
                      <a:pt x="5" y="2"/>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120" name="Freeform 1498"/>
              <p:cNvSpPr>
                <a:spLocks/>
              </p:cNvSpPr>
              <p:nvPr/>
            </p:nvSpPr>
            <p:spPr bwMode="auto">
              <a:xfrm>
                <a:off x="2556" y="2406"/>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0"/>
                    </a:lnTo>
                    <a:lnTo>
                      <a:pt x="0" y="3"/>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121" name="Freeform 1499"/>
              <p:cNvSpPr>
                <a:spLocks/>
              </p:cNvSpPr>
              <p:nvPr/>
            </p:nvSpPr>
            <p:spPr bwMode="auto">
              <a:xfrm>
                <a:off x="2556" y="2406"/>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0"/>
                    </a:lnTo>
                    <a:lnTo>
                      <a:pt x="0" y="3"/>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122" name="Freeform 1500"/>
              <p:cNvSpPr>
                <a:spLocks/>
              </p:cNvSpPr>
              <p:nvPr/>
            </p:nvSpPr>
            <p:spPr bwMode="auto">
              <a:xfrm>
                <a:off x="3057" y="1903"/>
                <a:ext cx="40" cy="31"/>
              </a:xfrm>
              <a:custGeom>
                <a:avLst/>
                <a:gdLst>
                  <a:gd name="T0" fmla="*/ 33 w 40"/>
                  <a:gd name="T1" fmla="*/ 3 h 31"/>
                  <a:gd name="T2" fmla="*/ 29 w 40"/>
                  <a:gd name="T3" fmla="*/ 3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2 h 31"/>
                  <a:gd name="T20" fmla="*/ 5 w 40"/>
                  <a:gd name="T21" fmla="*/ 24 h 31"/>
                  <a:gd name="T22" fmla="*/ 5 w 40"/>
                  <a:gd name="T23" fmla="*/ 24 h 31"/>
                  <a:gd name="T24" fmla="*/ 5 w 40"/>
                  <a:gd name="T25" fmla="*/ 26 h 31"/>
                  <a:gd name="T26" fmla="*/ 3 w 40"/>
                  <a:gd name="T27" fmla="*/ 26 h 31"/>
                  <a:gd name="T28" fmla="*/ 3 w 40"/>
                  <a:gd name="T29" fmla="*/ 29 h 31"/>
                  <a:gd name="T30" fmla="*/ 7 w 40"/>
                  <a:gd name="T31" fmla="*/ 29 h 31"/>
                  <a:gd name="T32" fmla="*/ 12 w 40"/>
                  <a:gd name="T33" fmla="*/ 29 h 31"/>
                  <a:gd name="T34" fmla="*/ 14 w 40"/>
                  <a:gd name="T35" fmla="*/ 26 h 31"/>
                  <a:gd name="T36" fmla="*/ 19 w 40"/>
                  <a:gd name="T37" fmla="*/ 29 h 31"/>
                  <a:gd name="T38" fmla="*/ 19 w 40"/>
                  <a:gd name="T39" fmla="*/ 29 h 31"/>
                  <a:gd name="T40" fmla="*/ 21 w 40"/>
                  <a:gd name="T41" fmla="*/ 29 h 31"/>
                  <a:gd name="T42" fmla="*/ 21 w 40"/>
                  <a:gd name="T43" fmla="*/ 31 h 31"/>
                  <a:gd name="T44" fmla="*/ 24 w 40"/>
                  <a:gd name="T45" fmla="*/ 26 h 31"/>
                  <a:gd name="T46" fmla="*/ 24 w 40"/>
                  <a:gd name="T47" fmla="*/ 24 h 31"/>
                  <a:gd name="T48" fmla="*/ 29 w 40"/>
                  <a:gd name="T49" fmla="*/ 22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31"/>
                  <a:gd name="T107" fmla="*/ 40 w 4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31">
                    <a:moveTo>
                      <a:pt x="33" y="0"/>
                    </a:moveTo>
                    <a:lnTo>
                      <a:pt x="33" y="3"/>
                    </a:lnTo>
                    <a:lnTo>
                      <a:pt x="31" y="5"/>
                    </a:lnTo>
                    <a:lnTo>
                      <a:pt x="29" y="3"/>
                    </a:lnTo>
                    <a:lnTo>
                      <a:pt x="26" y="3"/>
                    </a:lnTo>
                    <a:lnTo>
                      <a:pt x="26" y="5"/>
                    </a:lnTo>
                    <a:lnTo>
                      <a:pt x="21" y="5"/>
                    </a:lnTo>
                    <a:lnTo>
                      <a:pt x="17" y="5"/>
                    </a:lnTo>
                    <a:lnTo>
                      <a:pt x="14" y="7"/>
                    </a:lnTo>
                    <a:lnTo>
                      <a:pt x="14" y="10"/>
                    </a:lnTo>
                    <a:lnTo>
                      <a:pt x="3" y="10"/>
                    </a:lnTo>
                    <a:lnTo>
                      <a:pt x="0" y="12"/>
                    </a:lnTo>
                    <a:lnTo>
                      <a:pt x="0" y="14"/>
                    </a:lnTo>
                    <a:lnTo>
                      <a:pt x="0" y="17"/>
                    </a:lnTo>
                    <a:lnTo>
                      <a:pt x="3" y="19"/>
                    </a:lnTo>
                    <a:lnTo>
                      <a:pt x="3" y="22"/>
                    </a:lnTo>
                    <a:lnTo>
                      <a:pt x="5" y="22"/>
                    </a:lnTo>
                    <a:lnTo>
                      <a:pt x="5" y="24"/>
                    </a:lnTo>
                    <a:lnTo>
                      <a:pt x="5" y="26"/>
                    </a:lnTo>
                    <a:lnTo>
                      <a:pt x="3" y="26"/>
                    </a:lnTo>
                    <a:lnTo>
                      <a:pt x="0" y="29"/>
                    </a:lnTo>
                    <a:lnTo>
                      <a:pt x="3" y="29"/>
                    </a:lnTo>
                    <a:lnTo>
                      <a:pt x="5" y="29"/>
                    </a:lnTo>
                    <a:lnTo>
                      <a:pt x="7" y="29"/>
                    </a:lnTo>
                    <a:lnTo>
                      <a:pt x="12" y="29"/>
                    </a:lnTo>
                    <a:lnTo>
                      <a:pt x="14" y="26"/>
                    </a:lnTo>
                    <a:lnTo>
                      <a:pt x="17" y="31"/>
                    </a:lnTo>
                    <a:lnTo>
                      <a:pt x="19" y="29"/>
                    </a:lnTo>
                    <a:lnTo>
                      <a:pt x="21" y="29"/>
                    </a:lnTo>
                    <a:lnTo>
                      <a:pt x="21" y="31"/>
                    </a:lnTo>
                    <a:lnTo>
                      <a:pt x="24" y="31"/>
                    </a:lnTo>
                    <a:lnTo>
                      <a:pt x="24" y="26"/>
                    </a:lnTo>
                    <a:lnTo>
                      <a:pt x="24" y="24"/>
                    </a:lnTo>
                    <a:lnTo>
                      <a:pt x="26" y="22"/>
                    </a:lnTo>
                    <a:lnTo>
                      <a:pt x="29" y="22"/>
                    </a:lnTo>
                    <a:lnTo>
                      <a:pt x="29" y="17"/>
                    </a:lnTo>
                    <a:lnTo>
                      <a:pt x="29" y="14"/>
                    </a:lnTo>
                    <a:lnTo>
                      <a:pt x="33" y="12"/>
                    </a:lnTo>
                    <a:lnTo>
                      <a:pt x="33" y="10"/>
                    </a:lnTo>
                    <a:lnTo>
                      <a:pt x="36" y="10"/>
                    </a:lnTo>
                    <a:lnTo>
                      <a:pt x="36" y="7"/>
                    </a:lnTo>
                    <a:lnTo>
                      <a:pt x="38" y="7"/>
                    </a:lnTo>
                    <a:lnTo>
                      <a:pt x="40" y="10"/>
                    </a:lnTo>
                    <a:lnTo>
                      <a:pt x="40" y="7"/>
                    </a:lnTo>
                    <a:lnTo>
                      <a:pt x="40" y="10"/>
                    </a:lnTo>
                    <a:lnTo>
                      <a:pt x="38" y="3"/>
                    </a:lnTo>
                    <a:lnTo>
                      <a:pt x="36" y="0"/>
                    </a:lnTo>
                    <a:lnTo>
                      <a:pt x="33" y="0"/>
                    </a:lnTo>
                    <a:close/>
                  </a:path>
                </a:pathLst>
              </a:custGeom>
              <a:grpFill/>
              <a:ln w="9525">
                <a:noFill/>
                <a:round/>
                <a:headEnd/>
                <a:tailEnd/>
              </a:ln>
            </p:spPr>
            <p:txBody>
              <a:bodyPr/>
              <a:lstStyle/>
              <a:p>
                <a:pPr>
                  <a:defRPr/>
                </a:pPr>
                <a:endParaRPr lang="en-US" sz="1200" kern="0">
                  <a:solidFill>
                    <a:srgbClr val="0096D6"/>
                  </a:solidFill>
                </a:endParaRPr>
              </a:p>
            </p:txBody>
          </p:sp>
          <p:sp>
            <p:nvSpPr>
              <p:cNvPr id="2123" name="Freeform 1501"/>
              <p:cNvSpPr>
                <a:spLocks/>
              </p:cNvSpPr>
              <p:nvPr/>
            </p:nvSpPr>
            <p:spPr bwMode="auto">
              <a:xfrm>
                <a:off x="3057" y="1903"/>
                <a:ext cx="40" cy="31"/>
              </a:xfrm>
              <a:custGeom>
                <a:avLst/>
                <a:gdLst>
                  <a:gd name="T0" fmla="*/ 33 w 40"/>
                  <a:gd name="T1" fmla="*/ 3 h 31"/>
                  <a:gd name="T2" fmla="*/ 29 w 40"/>
                  <a:gd name="T3" fmla="*/ 3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2 h 31"/>
                  <a:gd name="T20" fmla="*/ 5 w 40"/>
                  <a:gd name="T21" fmla="*/ 24 h 31"/>
                  <a:gd name="T22" fmla="*/ 5 w 40"/>
                  <a:gd name="T23" fmla="*/ 24 h 31"/>
                  <a:gd name="T24" fmla="*/ 5 w 40"/>
                  <a:gd name="T25" fmla="*/ 26 h 31"/>
                  <a:gd name="T26" fmla="*/ 3 w 40"/>
                  <a:gd name="T27" fmla="*/ 26 h 31"/>
                  <a:gd name="T28" fmla="*/ 3 w 40"/>
                  <a:gd name="T29" fmla="*/ 29 h 31"/>
                  <a:gd name="T30" fmla="*/ 7 w 40"/>
                  <a:gd name="T31" fmla="*/ 29 h 31"/>
                  <a:gd name="T32" fmla="*/ 12 w 40"/>
                  <a:gd name="T33" fmla="*/ 29 h 31"/>
                  <a:gd name="T34" fmla="*/ 14 w 40"/>
                  <a:gd name="T35" fmla="*/ 26 h 31"/>
                  <a:gd name="T36" fmla="*/ 19 w 40"/>
                  <a:gd name="T37" fmla="*/ 29 h 31"/>
                  <a:gd name="T38" fmla="*/ 19 w 40"/>
                  <a:gd name="T39" fmla="*/ 29 h 31"/>
                  <a:gd name="T40" fmla="*/ 21 w 40"/>
                  <a:gd name="T41" fmla="*/ 29 h 31"/>
                  <a:gd name="T42" fmla="*/ 21 w 40"/>
                  <a:gd name="T43" fmla="*/ 31 h 31"/>
                  <a:gd name="T44" fmla="*/ 24 w 40"/>
                  <a:gd name="T45" fmla="*/ 26 h 31"/>
                  <a:gd name="T46" fmla="*/ 24 w 40"/>
                  <a:gd name="T47" fmla="*/ 24 h 31"/>
                  <a:gd name="T48" fmla="*/ 29 w 40"/>
                  <a:gd name="T49" fmla="*/ 22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31"/>
                  <a:gd name="T107" fmla="*/ 40 w 4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31">
                    <a:moveTo>
                      <a:pt x="33" y="0"/>
                    </a:moveTo>
                    <a:lnTo>
                      <a:pt x="33" y="3"/>
                    </a:lnTo>
                    <a:lnTo>
                      <a:pt x="31" y="5"/>
                    </a:lnTo>
                    <a:lnTo>
                      <a:pt x="29" y="3"/>
                    </a:lnTo>
                    <a:lnTo>
                      <a:pt x="26" y="3"/>
                    </a:lnTo>
                    <a:lnTo>
                      <a:pt x="26" y="5"/>
                    </a:lnTo>
                    <a:lnTo>
                      <a:pt x="21" y="5"/>
                    </a:lnTo>
                    <a:lnTo>
                      <a:pt x="17" y="5"/>
                    </a:lnTo>
                    <a:lnTo>
                      <a:pt x="14" y="7"/>
                    </a:lnTo>
                    <a:lnTo>
                      <a:pt x="14" y="10"/>
                    </a:lnTo>
                    <a:lnTo>
                      <a:pt x="3" y="10"/>
                    </a:lnTo>
                    <a:lnTo>
                      <a:pt x="0" y="12"/>
                    </a:lnTo>
                    <a:lnTo>
                      <a:pt x="0" y="14"/>
                    </a:lnTo>
                    <a:lnTo>
                      <a:pt x="0" y="17"/>
                    </a:lnTo>
                    <a:lnTo>
                      <a:pt x="3" y="19"/>
                    </a:lnTo>
                    <a:lnTo>
                      <a:pt x="3" y="22"/>
                    </a:lnTo>
                    <a:lnTo>
                      <a:pt x="5" y="22"/>
                    </a:lnTo>
                    <a:lnTo>
                      <a:pt x="5" y="24"/>
                    </a:lnTo>
                    <a:lnTo>
                      <a:pt x="5" y="26"/>
                    </a:lnTo>
                    <a:lnTo>
                      <a:pt x="3" y="26"/>
                    </a:lnTo>
                    <a:lnTo>
                      <a:pt x="0" y="29"/>
                    </a:lnTo>
                    <a:lnTo>
                      <a:pt x="3" y="29"/>
                    </a:lnTo>
                    <a:lnTo>
                      <a:pt x="5" y="29"/>
                    </a:lnTo>
                    <a:lnTo>
                      <a:pt x="7" y="29"/>
                    </a:lnTo>
                    <a:lnTo>
                      <a:pt x="12" y="29"/>
                    </a:lnTo>
                    <a:lnTo>
                      <a:pt x="14" y="26"/>
                    </a:lnTo>
                    <a:lnTo>
                      <a:pt x="17" y="31"/>
                    </a:lnTo>
                    <a:lnTo>
                      <a:pt x="19" y="29"/>
                    </a:lnTo>
                    <a:lnTo>
                      <a:pt x="21" y="29"/>
                    </a:lnTo>
                    <a:lnTo>
                      <a:pt x="21" y="31"/>
                    </a:lnTo>
                    <a:lnTo>
                      <a:pt x="24" y="31"/>
                    </a:lnTo>
                    <a:lnTo>
                      <a:pt x="24" y="26"/>
                    </a:lnTo>
                    <a:lnTo>
                      <a:pt x="24" y="24"/>
                    </a:lnTo>
                    <a:lnTo>
                      <a:pt x="26" y="22"/>
                    </a:lnTo>
                    <a:lnTo>
                      <a:pt x="29" y="22"/>
                    </a:lnTo>
                    <a:lnTo>
                      <a:pt x="29" y="17"/>
                    </a:lnTo>
                    <a:lnTo>
                      <a:pt x="29" y="14"/>
                    </a:lnTo>
                    <a:lnTo>
                      <a:pt x="33" y="12"/>
                    </a:lnTo>
                    <a:lnTo>
                      <a:pt x="33" y="10"/>
                    </a:lnTo>
                    <a:lnTo>
                      <a:pt x="36" y="10"/>
                    </a:lnTo>
                    <a:lnTo>
                      <a:pt x="36" y="7"/>
                    </a:lnTo>
                    <a:lnTo>
                      <a:pt x="38" y="7"/>
                    </a:lnTo>
                    <a:lnTo>
                      <a:pt x="40" y="10"/>
                    </a:lnTo>
                    <a:lnTo>
                      <a:pt x="40" y="7"/>
                    </a:lnTo>
                    <a:lnTo>
                      <a:pt x="40" y="10"/>
                    </a:lnTo>
                    <a:lnTo>
                      <a:pt x="38" y="3"/>
                    </a:lnTo>
                    <a:lnTo>
                      <a:pt x="36" y="0"/>
                    </a:lnTo>
                    <a:lnTo>
                      <a:pt x="33" y="0"/>
                    </a:lnTo>
                  </a:path>
                </a:pathLst>
              </a:custGeom>
              <a:grpFill/>
              <a:ln w="9525">
                <a:noFill/>
                <a:round/>
                <a:headEnd/>
                <a:tailEnd/>
              </a:ln>
            </p:spPr>
            <p:txBody>
              <a:bodyPr/>
              <a:lstStyle/>
              <a:p>
                <a:pPr>
                  <a:defRPr/>
                </a:pPr>
                <a:endParaRPr lang="en-US" sz="1200" kern="0">
                  <a:solidFill>
                    <a:srgbClr val="0096D6"/>
                  </a:solidFill>
                </a:endParaRPr>
              </a:p>
            </p:txBody>
          </p:sp>
          <p:sp>
            <p:nvSpPr>
              <p:cNvPr id="2124" name="Freeform 1502"/>
              <p:cNvSpPr>
                <a:spLocks/>
              </p:cNvSpPr>
              <p:nvPr/>
            </p:nvSpPr>
            <p:spPr bwMode="auto">
              <a:xfrm>
                <a:off x="3152" y="1988"/>
                <a:ext cx="30" cy="26"/>
              </a:xfrm>
              <a:custGeom>
                <a:avLst/>
                <a:gdLst>
                  <a:gd name="T0" fmla="*/ 4 w 30"/>
                  <a:gd name="T1" fmla="*/ 26 h 26"/>
                  <a:gd name="T2" fmla="*/ 0 w 30"/>
                  <a:gd name="T3" fmla="*/ 22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2 h 26"/>
                  <a:gd name="T46" fmla="*/ 21 w 30"/>
                  <a:gd name="T47" fmla="*/ 22 h 26"/>
                  <a:gd name="T48" fmla="*/ 16 w 30"/>
                  <a:gd name="T49" fmla="*/ 22 h 26"/>
                  <a:gd name="T50" fmla="*/ 14 w 30"/>
                  <a:gd name="T51" fmla="*/ 26 h 26"/>
                  <a:gd name="T52" fmla="*/ 4 w 30"/>
                  <a:gd name="T53" fmla="*/ 26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26"/>
                  <a:gd name="T83" fmla="*/ 30 w 30"/>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26">
                    <a:moveTo>
                      <a:pt x="4" y="26"/>
                    </a:moveTo>
                    <a:lnTo>
                      <a:pt x="0" y="22"/>
                    </a:lnTo>
                    <a:lnTo>
                      <a:pt x="0" y="17"/>
                    </a:lnTo>
                    <a:lnTo>
                      <a:pt x="0" y="5"/>
                    </a:lnTo>
                    <a:lnTo>
                      <a:pt x="2" y="5"/>
                    </a:lnTo>
                    <a:lnTo>
                      <a:pt x="2" y="3"/>
                    </a:lnTo>
                    <a:lnTo>
                      <a:pt x="7" y="0"/>
                    </a:lnTo>
                    <a:lnTo>
                      <a:pt x="9" y="3"/>
                    </a:lnTo>
                    <a:lnTo>
                      <a:pt x="12" y="0"/>
                    </a:lnTo>
                    <a:lnTo>
                      <a:pt x="14" y="3"/>
                    </a:lnTo>
                    <a:lnTo>
                      <a:pt x="16" y="0"/>
                    </a:lnTo>
                    <a:lnTo>
                      <a:pt x="19" y="0"/>
                    </a:lnTo>
                    <a:lnTo>
                      <a:pt x="21" y="0"/>
                    </a:lnTo>
                    <a:lnTo>
                      <a:pt x="23" y="0"/>
                    </a:lnTo>
                    <a:lnTo>
                      <a:pt x="28" y="7"/>
                    </a:lnTo>
                    <a:lnTo>
                      <a:pt x="30" y="17"/>
                    </a:lnTo>
                    <a:lnTo>
                      <a:pt x="28" y="17"/>
                    </a:lnTo>
                    <a:lnTo>
                      <a:pt x="26" y="22"/>
                    </a:lnTo>
                    <a:lnTo>
                      <a:pt x="21" y="22"/>
                    </a:lnTo>
                    <a:lnTo>
                      <a:pt x="16" y="22"/>
                    </a:lnTo>
                    <a:lnTo>
                      <a:pt x="14" y="26"/>
                    </a:lnTo>
                    <a:lnTo>
                      <a:pt x="4" y="26"/>
                    </a:lnTo>
                    <a:close/>
                  </a:path>
                </a:pathLst>
              </a:custGeom>
              <a:grpFill/>
              <a:ln w="9525">
                <a:noFill/>
                <a:round/>
                <a:headEnd/>
                <a:tailEnd/>
              </a:ln>
            </p:spPr>
            <p:txBody>
              <a:bodyPr/>
              <a:lstStyle/>
              <a:p>
                <a:pPr>
                  <a:defRPr/>
                </a:pPr>
                <a:endParaRPr lang="en-US" sz="1200" kern="0">
                  <a:solidFill>
                    <a:srgbClr val="0096D6"/>
                  </a:solidFill>
                </a:endParaRPr>
              </a:p>
            </p:txBody>
          </p:sp>
          <p:sp>
            <p:nvSpPr>
              <p:cNvPr id="2125" name="Freeform 1503"/>
              <p:cNvSpPr>
                <a:spLocks/>
              </p:cNvSpPr>
              <p:nvPr/>
            </p:nvSpPr>
            <p:spPr bwMode="auto">
              <a:xfrm>
                <a:off x="3152" y="1988"/>
                <a:ext cx="30" cy="26"/>
              </a:xfrm>
              <a:custGeom>
                <a:avLst/>
                <a:gdLst>
                  <a:gd name="T0" fmla="*/ 4 w 30"/>
                  <a:gd name="T1" fmla="*/ 26 h 26"/>
                  <a:gd name="T2" fmla="*/ 0 w 30"/>
                  <a:gd name="T3" fmla="*/ 22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2 h 26"/>
                  <a:gd name="T46" fmla="*/ 21 w 30"/>
                  <a:gd name="T47" fmla="*/ 22 h 26"/>
                  <a:gd name="T48" fmla="*/ 16 w 30"/>
                  <a:gd name="T49" fmla="*/ 22 h 26"/>
                  <a:gd name="T50" fmla="*/ 14 w 30"/>
                  <a:gd name="T51" fmla="*/ 26 h 26"/>
                  <a:gd name="T52" fmla="*/ 4 w 30"/>
                  <a:gd name="T53" fmla="*/ 26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26"/>
                  <a:gd name="T83" fmla="*/ 30 w 30"/>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26">
                    <a:moveTo>
                      <a:pt x="4" y="26"/>
                    </a:moveTo>
                    <a:lnTo>
                      <a:pt x="0" y="22"/>
                    </a:lnTo>
                    <a:lnTo>
                      <a:pt x="0" y="17"/>
                    </a:lnTo>
                    <a:lnTo>
                      <a:pt x="0" y="5"/>
                    </a:lnTo>
                    <a:lnTo>
                      <a:pt x="2" y="5"/>
                    </a:lnTo>
                    <a:lnTo>
                      <a:pt x="2" y="3"/>
                    </a:lnTo>
                    <a:lnTo>
                      <a:pt x="7" y="0"/>
                    </a:lnTo>
                    <a:lnTo>
                      <a:pt x="9" y="3"/>
                    </a:lnTo>
                    <a:lnTo>
                      <a:pt x="12" y="0"/>
                    </a:lnTo>
                    <a:lnTo>
                      <a:pt x="14" y="3"/>
                    </a:lnTo>
                    <a:lnTo>
                      <a:pt x="16" y="0"/>
                    </a:lnTo>
                    <a:lnTo>
                      <a:pt x="19" y="0"/>
                    </a:lnTo>
                    <a:lnTo>
                      <a:pt x="21" y="0"/>
                    </a:lnTo>
                    <a:lnTo>
                      <a:pt x="23" y="0"/>
                    </a:lnTo>
                    <a:lnTo>
                      <a:pt x="28" y="7"/>
                    </a:lnTo>
                    <a:lnTo>
                      <a:pt x="30" y="17"/>
                    </a:lnTo>
                    <a:lnTo>
                      <a:pt x="28" y="17"/>
                    </a:lnTo>
                    <a:lnTo>
                      <a:pt x="26" y="22"/>
                    </a:lnTo>
                    <a:lnTo>
                      <a:pt x="21" y="22"/>
                    </a:lnTo>
                    <a:lnTo>
                      <a:pt x="16" y="22"/>
                    </a:lnTo>
                    <a:lnTo>
                      <a:pt x="14" y="26"/>
                    </a:lnTo>
                    <a:lnTo>
                      <a:pt x="4" y="26"/>
                    </a:lnTo>
                  </a:path>
                </a:pathLst>
              </a:custGeom>
              <a:grpFill/>
              <a:ln w="9525">
                <a:noFill/>
                <a:round/>
                <a:headEnd/>
                <a:tailEnd/>
              </a:ln>
            </p:spPr>
            <p:txBody>
              <a:bodyPr/>
              <a:lstStyle/>
              <a:p>
                <a:pPr>
                  <a:defRPr/>
                </a:pPr>
                <a:endParaRPr lang="en-US" sz="1200" kern="0">
                  <a:solidFill>
                    <a:srgbClr val="0096D6"/>
                  </a:solidFill>
                </a:endParaRPr>
              </a:p>
            </p:txBody>
          </p:sp>
          <p:sp>
            <p:nvSpPr>
              <p:cNvPr id="2126" name="Freeform 1504"/>
              <p:cNvSpPr>
                <a:spLocks/>
              </p:cNvSpPr>
              <p:nvPr/>
            </p:nvSpPr>
            <p:spPr bwMode="auto">
              <a:xfrm>
                <a:off x="4205" y="2300"/>
                <a:ext cx="95" cy="118"/>
              </a:xfrm>
              <a:custGeom>
                <a:avLst/>
                <a:gdLst>
                  <a:gd name="T0" fmla="*/ 36 w 95"/>
                  <a:gd name="T1" fmla="*/ 14 h 118"/>
                  <a:gd name="T2" fmla="*/ 36 w 95"/>
                  <a:gd name="T3" fmla="*/ 19 h 118"/>
                  <a:gd name="T4" fmla="*/ 43 w 95"/>
                  <a:gd name="T5" fmla="*/ 24 h 118"/>
                  <a:gd name="T6" fmla="*/ 52 w 95"/>
                  <a:gd name="T7" fmla="*/ 24 h 118"/>
                  <a:gd name="T8" fmla="*/ 57 w 95"/>
                  <a:gd name="T9" fmla="*/ 31 h 118"/>
                  <a:gd name="T10" fmla="*/ 59 w 95"/>
                  <a:gd name="T11" fmla="*/ 33 h 118"/>
                  <a:gd name="T12" fmla="*/ 59 w 95"/>
                  <a:gd name="T13" fmla="*/ 38 h 118"/>
                  <a:gd name="T14" fmla="*/ 52 w 95"/>
                  <a:gd name="T15" fmla="*/ 40 h 118"/>
                  <a:gd name="T16" fmla="*/ 50 w 95"/>
                  <a:gd name="T17" fmla="*/ 43 h 118"/>
                  <a:gd name="T18" fmla="*/ 50 w 95"/>
                  <a:gd name="T19" fmla="*/ 45 h 118"/>
                  <a:gd name="T20" fmla="*/ 64 w 95"/>
                  <a:gd name="T21" fmla="*/ 59 h 118"/>
                  <a:gd name="T22" fmla="*/ 71 w 95"/>
                  <a:gd name="T23" fmla="*/ 66 h 118"/>
                  <a:gd name="T24" fmla="*/ 76 w 95"/>
                  <a:gd name="T25" fmla="*/ 71 h 118"/>
                  <a:gd name="T26" fmla="*/ 83 w 95"/>
                  <a:gd name="T27" fmla="*/ 80 h 118"/>
                  <a:gd name="T28" fmla="*/ 83 w 95"/>
                  <a:gd name="T29" fmla="*/ 80 h 118"/>
                  <a:gd name="T30" fmla="*/ 85 w 95"/>
                  <a:gd name="T31" fmla="*/ 83 h 118"/>
                  <a:gd name="T32" fmla="*/ 95 w 95"/>
                  <a:gd name="T33" fmla="*/ 99 h 118"/>
                  <a:gd name="T34" fmla="*/ 95 w 95"/>
                  <a:gd name="T35" fmla="*/ 111 h 118"/>
                  <a:gd name="T36" fmla="*/ 90 w 95"/>
                  <a:gd name="T37" fmla="*/ 113 h 118"/>
                  <a:gd name="T38" fmla="*/ 85 w 95"/>
                  <a:gd name="T39" fmla="*/ 111 h 118"/>
                  <a:gd name="T40" fmla="*/ 78 w 95"/>
                  <a:gd name="T41" fmla="*/ 116 h 118"/>
                  <a:gd name="T42" fmla="*/ 76 w 95"/>
                  <a:gd name="T43" fmla="*/ 118 h 118"/>
                  <a:gd name="T44" fmla="*/ 66 w 95"/>
                  <a:gd name="T45" fmla="*/ 116 h 118"/>
                  <a:gd name="T46" fmla="*/ 66 w 95"/>
                  <a:gd name="T47" fmla="*/ 113 h 118"/>
                  <a:gd name="T48" fmla="*/ 69 w 95"/>
                  <a:gd name="T49" fmla="*/ 102 h 118"/>
                  <a:gd name="T50" fmla="*/ 69 w 95"/>
                  <a:gd name="T51" fmla="*/ 97 h 118"/>
                  <a:gd name="T52" fmla="*/ 69 w 95"/>
                  <a:gd name="T53" fmla="*/ 95 h 118"/>
                  <a:gd name="T54" fmla="*/ 66 w 95"/>
                  <a:gd name="T55" fmla="*/ 90 h 118"/>
                  <a:gd name="T56" fmla="*/ 62 w 95"/>
                  <a:gd name="T57" fmla="*/ 90 h 118"/>
                  <a:gd name="T58" fmla="*/ 59 w 95"/>
                  <a:gd name="T59" fmla="*/ 85 h 118"/>
                  <a:gd name="T60" fmla="*/ 57 w 95"/>
                  <a:gd name="T61" fmla="*/ 69 h 118"/>
                  <a:gd name="T62" fmla="*/ 55 w 95"/>
                  <a:gd name="T63" fmla="*/ 66 h 118"/>
                  <a:gd name="T64" fmla="*/ 47 w 95"/>
                  <a:gd name="T65" fmla="*/ 59 h 118"/>
                  <a:gd name="T66" fmla="*/ 38 w 95"/>
                  <a:gd name="T67" fmla="*/ 62 h 118"/>
                  <a:gd name="T68" fmla="*/ 31 w 95"/>
                  <a:gd name="T69" fmla="*/ 66 h 118"/>
                  <a:gd name="T70" fmla="*/ 26 w 95"/>
                  <a:gd name="T71" fmla="*/ 64 h 118"/>
                  <a:gd name="T72" fmla="*/ 24 w 95"/>
                  <a:gd name="T73" fmla="*/ 62 h 118"/>
                  <a:gd name="T74" fmla="*/ 14 w 95"/>
                  <a:gd name="T75" fmla="*/ 66 h 118"/>
                  <a:gd name="T76" fmla="*/ 12 w 95"/>
                  <a:gd name="T77" fmla="*/ 69 h 118"/>
                  <a:gd name="T78" fmla="*/ 10 w 95"/>
                  <a:gd name="T79" fmla="*/ 69 h 118"/>
                  <a:gd name="T80" fmla="*/ 12 w 95"/>
                  <a:gd name="T81" fmla="*/ 50 h 118"/>
                  <a:gd name="T82" fmla="*/ 12 w 95"/>
                  <a:gd name="T83" fmla="*/ 43 h 118"/>
                  <a:gd name="T84" fmla="*/ 5 w 95"/>
                  <a:gd name="T85" fmla="*/ 40 h 118"/>
                  <a:gd name="T86" fmla="*/ 5 w 95"/>
                  <a:gd name="T87" fmla="*/ 33 h 118"/>
                  <a:gd name="T88" fmla="*/ 0 w 95"/>
                  <a:gd name="T89" fmla="*/ 28 h 118"/>
                  <a:gd name="T90" fmla="*/ 0 w 95"/>
                  <a:gd name="T91" fmla="*/ 26 h 118"/>
                  <a:gd name="T92" fmla="*/ 0 w 95"/>
                  <a:gd name="T93" fmla="*/ 24 h 118"/>
                  <a:gd name="T94" fmla="*/ 5 w 95"/>
                  <a:gd name="T95" fmla="*/ 24 h 118"/>
                  <a:gd name="T96" fmla="*/ 10 w 95"/>
                  <a:gd name="T97" fmla="*/ 14 h 118"/>
                  <a:gd name="T98" fmla="*/ 12 w 95"/>
                  <a:gd name="T99" fmla="*/ 12 h 118"/>
                  <a:gd name="T100" fmla="*/ 19 w 95"/>
                  <a:gd name="T101" fmla="*/ 17 h 118"/>
                  <a:gd name="T102" fmla="*/ 19 w 95"/>
                  <a:gd name="T103" fmla="*/ 14 h 118"/>
                  <a:gd name="T104" fmla="*/ 19 w 95"/>
                  <a:gd name="T105" fmla="*/ 2 h 118"/>
                  <a:gd name="T106" fmla="*/ 24 w 95"/>
                  <a:gd name="T107" fmla="*/ 0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5"/>
                  <a:gd name="T163" fmla="*/ 0 h 118"/>
                  <a:gd name="T164" fmla="*/ 95 w 95"/>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5" h="118">
                    <a:moveTo>
                      <a:pt x="24" y="2"/>
                    </a:moveTo>
                    <a:lnTo>
                      <a:pt x="36" y="14"/>
                    </a:lnTo>
                    <a:lnTo>
                      <a:pt x="36" y="19"/>
                    </a:lnTo>
                    <a:lnTo>
                      <a:pt x="38" y="24"/>
                    </a:lnTo>
                    <a:lnTo>
                      <a:pt x="43" y="24"/>
                    </a:lnTo>
                    <a:lnTo>
                      <a:pt x="47" y="24"/>
                    </a:lnTo>
                    <a:lnTo>
                      <a:pt x="52" y="24"/>
                    </a:lnTo>
                    <a:lnTo>
                      <a:pt x="55" y="28"/>
                    </a:lnTo>
                    <a:lnTo>
                      <a:pt x="57" y="31"/>
                    </a:lnTo>
                    <a:lnTo>
                      <a:pt x="59" y="33"/>
                    </a:lnTo>
                    <a:lnTo>
                      <a:pt x="59" y="36"/>
                    </a:lnTo>
                    <a:lnTo>
                      <a:pt x="59" y="38"/>
                    </a:lnTo>
                    <a:lnTo>
                      <a:pt x="57" y="40"/>
                    </a:lnTo>
                    <a:lnTo>
                      <a:pt x="52" y="40"/>
                    </a:lnTo>
                    <a:lnTo>
                      <a:pt x="50" y="40"/>
                    </a:lnTo>
                    <a:lnTo>
                      <a:pt x="50" y="43"/>
                    </a:lnTo>
                    <a:lnTo>
                      <a:pt x="50" y="45"/>
                    </a:lnTo>
                    <a:lnTo>
                      <a:pt x="64" y="54"/>
                    </a:lnTo>
                    <a:lnTo>
                      <a:pt x="64" y="59"/>
                    </a:lnTo>
                    <a:lnTo>
                      <a:pt x="71" y="64"/>
                    </a:lnTo>
                    <a:lnTo>
                      <a:pt x="71" y="66"/>
                    </a:lnTo>
                    <a:lnTo>
                      <a:pt x="76" y="71"/>
                    </a:lnTo>
                    <a:lnTo>
                      <a:pt x="81" y="73"/>
                    </a:lnTo>
                    <a:lnTo>
                      <a:pt x="83" y="80"/>
                    </a:lnTo>
                    <a:lnTo>
                      <a:pt x="83" y="83"/>
                    </a:lnTo>
                    <a:lnTo>
                      <a:pt x="85" y="83"/>
                    </a:lnTo>
                    <a:lnTo>
                      <a:pt x="90" y="88"/>
                    </a:lnTo>
                    <a:lnTo>
                      <a:pt x="95" y="99"/>
                    </a:lnTo>
                    <a:lnTo>
                      <a:pt x="95" y="109"/>
                    </a:lnTo>
                    <a:lnTo>
                      <a:pt x="95" y="111"/>
                    </a:lnTo>
                    <a:lnTo>
                      <a:pt x="92" y="113"/>
                    </a:lnTo>
                    <a:lnTo>
                      <a:pt x="90" y="113"/>
                    </a:lnTo>
                    <a:lnTo>
                      <a:pt x="88" y="113"/>
                    </a:lnTo>
                    <a:lnTo>
                      <a:pt x="85" y="111"/>
                    </a:lnTo>
                    <a:lnTo>
                      <a:pt x="83" y="111"/>
                    </a:lnTo>
                    <a:lnTo>
                      <a:pt x="78" y="116"/>
                    </a:lnTo>
                    <a:lnTo>
                      <a:pt x="76" y="118"/>
                    </a:lnTo>
                    <a:lnTo>
                      <a:pt x="69" y="118"/>
                    </a:lnTo>
                    <a:lnTo>
                      <a:pt x="66" y="116"/>
                    </a:lnTo>
                    <a:lnTo>
                      <a:pt x="66" y="113"/>
                    </a:lnTo>
                    <a:lnTo>
                      <a:pt x="69" y="111"/>
                    </a:lnTo>
                    <a:lnTo>
                      <a:pt x="69" y="102"/>
                    </a:lnTo>
                    <a:lnTo>
                      <a:pt x="69" y="99"/>
                    </a:lnTo>
                    <a:lnTo>
                      <a:pt x="69" y="97"/>
                    </a:lnTo>
                    <a:lnTo>
                      <a:pt x="69" y="95"/>
                    </a:lnTo>
                    <a:lnTo>
                      <a:pt x="66" y="92"/>
                    </a:lnTo>
                    <a:lnTo>
                      <a:pt x="66" y="90"/>
                    </a:lnTo>
                    <a:lnTo>
                      <a:pt x="64" y="90"/>
                    </a:lnTo>
                    <a:lnTo>
                      <a:pt x="62" y="90"/>
                    </a:lnTo>
                    <a:lnTo>
                      <a:pt x="59" y="88"/>
                    </a:lnTo>
                    <a:lnTo>
                      <a:pt x="59" y="85"/>
                    </a:lnTo>
                    <a:lnTo>
                      <a:pt x="59" y="76"/>
                    </a:lnTo>
                    <a:lnTo>
                      <a:pt x="57" y="69"/>
                    </a:lnTo>
                    <a:lnTo>
                      <a:pt x="55" y="69"/>
                    </a:lnTo>
                    <a:lnTo>
                      <a:pt x="55" y="66"/>
                    </a:lnTo>
                    <a:lnTo>
                      <a:pt x="50" y="64"/>
                    </a:lnTo>
                    <a:lnTo>
                      <a:pt x="47" y="59"/>
                    </a:lnTo>
                    <a:lnTo>
                      <a:pt x="38" y="59"/>
                    </a:lnTo>
                    <a:lnTo>
                      <a:pt x="38" y="62"/>
                    </a:lnTo>
                    <a:lnTo>
                      <a:pt x="36" y="64"/>
                    </a:lnTo>
                    <a:lnTo>
                      <a:pt x="31" y="66"/>
                    </a:lnTo>
                    <a:lnTo>
                      <a:pt x="29" y="66"/>
                    </a:lnTo>
                    <a:lnTo>
                      <a:pt x="26" y="64"/>
                    </a:lnTo>
                    <a:lnTo>
                      <a:pt x="26" y="62"/>
                    </a:lnTo>
                    <a:lnTo>
                      <a:pt x="24" y="62"/>
                    </a:lnTo>
                    <a:lnTo>
                      <a:pt x="19" y="62"/>
                    </a:lnTo>
                    <a:lnTo>
                      <a:pt x="14" y="66"/>
                    </a:lnTo>
                    <a:lnTo>
                      <a:pt x="12" y="66"/>
                    </a:lnTo>
                    <a:lnTo>
                      <a:pt x="12" y="69"/>
                    </a:lnTo>
                    <a:lnTo>
                      <a:pt x="10" y="71"/>
                    </a:lnTo>
                    <a:lnTo>
                      <a:pt x="10" y="69"/>
                    </a:lnTo>
                    <a:lnTo>
                      <a:pt x="10" y="66"/>
                    </a:lnTo>
                    <a:lnTo>
                      <a:pt x="12" y="50"/>
                    </a:lnTo>
                    <a:lnTo>
                      <a:pt x="12" y="45"/>
                    </a:lnTo>
                    <a:lnTo>
                      <a:pt x="12" y="43"/>
                    </a:lnTo>
                    <a:lnTo>
                      <a:pt x="12" y="40"/>
                    </a:lnTo>
                    <a:lnTo>
                      <a:pt x="5" y="40"/>
                    </a:lnTo>
                    <a:lnTo>
                      <a:pt x="5" y="33"/>
                    </a:lnTo>
                    <a:lnTo>
                      <a:pt x="0" y="28"/>
                    </a:lnTo>
                    <a:lnTo>
                      <a:pt x="0" y="26"/>
                    </a:lnTo>
                    <a:lnTo>
                      <a:pt x="0" y="24"/>
                    </a:lnTo>
                    <a:lnTo>
                      <a:pt x="3" y="24"/>
                    </a:lnTo>
                    <a:lnTo>
                      <a:pt x="5" y="24"/>
                    </a:lnTo>
                    <a:lnTo>
                      <a:pt x="5" y="19"/>
                    </a:lnTo>
                    <a:lnTo>
                      <a:pt x="10" y="14"/>
                    </a:lnTo>
                    <a:lnTo>
                      <a:pt x="12" y="14"/>
                    </a:lnTo>
                    <a:lnTo>
                      <a:pt x="12" y="12"/>
                    </a:lnTo>
                    <a:lnTo>
                      <a:pt x="14" y="19"/>
                    </a:lnTo>
                    <a:lnTo>
                      <a:pt x="19" y="17"/>
                    </a:lnTo>
                    <a:lnTo>
                      <a:pt x="19" y="14"/>
                    </a:lnTo>
                    <a:lnTo>
                      <a:pt x="19" y="10"/>
                    </a:lnTo>
                    <a:lnTo>
                      <a:pt x="19" y="2"/>
                    </a:lnTo>
                    <a:lnTo>
                      <a:pt x="19" y="0"/>
                    </a:lnTo>
                    <a:lnTo>
                      <a:pt x="24" y="0"/>
                    </a:lnTo>
                    <a:lnTo>
                      <a:pt x="24" y="2"/>
                    </a:lnTo>
                    <a:close/>
                  </a:path>
                </a:pathLst>
              </a:custGeom>
              <a:grpFill/>
              <a:ln w="9525">
                <a:noFill/>
                <a:round/>
                <a:headEnd/>
                <a:tailEnd/>
              </a:ln>
            </p:spPr>
            <p:txBody>
              <a:bodyPr/>
              <a:lstStyle/>
              <a:p>
                <a:pPr>
                  <a:defRPr/>
                </a:pPr>
                <a:endParaRPr lang="en-US" sz="1200" kern="0">
                  <a:solidFill>
                    <a:srgbClr val="0096D6"/>
                  </a:solidFill>
                </a:endParaRPr>
              </a:p>
            </p:txBody>
          </p:sp>
          <p:sp>
            <p:nvSpPr>
              <p:cNvPr id="2127" name="Freeform 1505"/>
              <p:cNvSpPr>
                <a:spLocks/>
              </p:cNvSpPr>
              <p:nvPr/>
            </p:nvSpPr>
            <p:spPr bwMode="auto">
              <a:xfrm>
                <a:off x="4205" y="2300"/>
                <a:ext cx="95" cy="118"/>
              </a:xfrm>
              <a:custGeom>
                <a:avLst/>
                <a:gdLst>
                  <a:gd name="T0" fmla="*/ 36 w 95"/>
                  <a:gd name="T1" fmla="*/ 14 h 118"/>
                  <a:gd name="T2" fmla="*/ 36 w 95"/>
                  <a:gd name="T3" fmla="*/ 19 h 118"/>
                  <a:gd name="T4" fmla="*/ 43 w 95"/>
                  <a:gd name="T5" fmla="*/ 24 h 118"/>
                  <a:gd name="T6" fmla="*/ 52 w 95"/>
                  <a:gd name="T7" fmla="*/ 24 h 118"/>
                  <a:gd name="T8" fmla="*/ 57 w 95"/>
                  <a:gd name="T9" fmla="*/ 31 h 118"/>
                  <a:gd name="T10" fmla="*/ 59 w 95"/>
                  <a:gd name="T11" fmla="*/ 33 h 118"/>
                  <a:gd name="T12" fmla="*/ 59 w 95"/>
                  <a:gd name="T13" fmla="*/ 38 h 118"/>
                  <a:gd name="T14" fmla="*/ 52 w 95"/>
                  <a:gd name="T15" fmla="*/ 40 h 118"/>
                  <a:gd name="T16" fmla="*/ 50 w 95"/>
                  <a:gd name="T17" fmla="*/ 43 h 118"/>
                  <a:gd name="T18" fmla="*/ 50 w 95"/>
                  <a:gd name="T19" fmla="*/ 45 h 118"/>
                  <a:gd name="T20" fmla="*/ 64 w 95"/>
                  <a:gd name="T21" fmla="*/ 59 h 118"/>
                  <a:gd name="T22" fmla="*/ 71 w 95"/>
                  <a:gd name="T23" fmla="*/ 66 h 118"/>
                  <a:gd name="T24" fmla="*/ 76 w 95"/>
                  <a:gd name="T25" fmla="*/ 71 h 118"/>
                  <a:gd name="T26" fmla="*/ 83 w 95"/>
                  <a:gd name="T27" fmla="*/ 80 h 118"/>
                  <a:gd name="T28" fmla="*/ 83 w 95"/>
                  <a:gd name="T29" fmla="*/ 80 h 118"/>
                  <a:gd name="T30" fmla="*/ 85 w 95"/>
                  <a:gd name="T31" fmla="*/ 83 h 118"/>
                  <a:gd name="T32" fmla="*/ 95 w 95"/>
                  <a:gd name="T33" fmla="*/ 99 h 118"/>
                  <a:gd name="T34" fmla="*/ 95 w 95"/>
                  <a:gd name="T35" fmla="*/ 111 h 118"/>
                  <a:gd name="T36" fmla="*/ 90 w 95"/>
                  <a:gd name="T37" fmla="*/ 113 h 118"/>
                  <a:gd name="T38" fmla="*/ 85 w 95"/>
                  <a:gd name="T39" fmla="*/ 111 h 118"/>
                  <a:gd name="T40" fmla="*/ 78 w 95"/>
                  <a:gd name="T41" fmla="*/ 116 h 118"/>
                  <a:gd name="T42" fmla="*/ 76 w 95"/>
                  <a:gd name="T43" fmla="*/ 118 h 118"/>
                  <a:gd name="T44" fmla="*/ 66 w 95"/>
                  <a:gd name="T45" fmla="*/ 116 h 118"/>
                  <a:gd name="T46" fmla="*/ 66 w 95"/>
                  <a:gd name="T47" fmla="*/ 113 h 118"/>
                  <a:gd name="T48" fmla="*/ 69 w 95"/>
                  <a:gd name="T49" fmla="*/ 102 h 118"/>
                  <a:gd name="T50" fmla="*/ 69 w 95"/>
                  <a:gd name="T51" fmla="*/ 97 h 118"/>
                  <a:gd name="T52" fmla="*/ 69 w 95"/>
                  <a:gd name="T53" fmla="*/ 95 h 118"/>
                  <a:gd name="T54" fmla="*/ 66 w 95"/>
                  <a:gd name="T55" fmla="*/ 90 h 118"/>
                  <a:gd name="T56" fmla="*/ 62 w 95"/>
                  <a:gd name="T57" fmla="*/ 90 h 118"/>
                  <a:gd name="T58" fmla="*/ 59 w 95"/>
                  <a:gd name="T59" fmla="*/ 85 h 118"/>
                  <a:gd name="T60" fmla="*/ 57 w 95"/>
                  <a:gd name="T61" fmla="*/ 69 h 118"/>
                  <a:gd name="T62" fmla="*/ 55 w 95"/>
                  <a:gd name="T63" fmla="*/ 66 h 118"/>
                  <a:gd name="T64" fmla="*/ 47 w 95"/>
                  <a:gd name="T65" fmla="*/ 59 h 118"/>
                  <a:gd name="T66" fmla="*/ 38 w 95"/>
                  <a:gd name="T67" fmla="*/ 62 h 118"/>
                  <a:gd name="T68" fmla="*/ 31 w 95"/>
                  <a:gd name="T69" fmla="*/ 66 h 118"/>
                  <a:gd name="T70" fmla="*/ 26 w 95"/>
                  <a:gd name="T71" fmla="*/ 64 h 118"/>
                  <a:gd name="T72" fmla="*/ 24 w 95"/>
                  <a:gd name="T73" fmla="*/ 62 h 118"/>
                  <a:gd name="T74" fmla="*/ 14 w 95"/>
                  <a:gd name="T75" fmla="*/ 66 h 118"/>
                  <a:gd name="T76" fmla="*/ 12 w 95"/>
                  <a:gd name="T77" fmla="*/ 69 h 118"/>
                  <a:gd name="T78" fmla="*/ 10 w 95"/>
                  <a:gd name="T79" fmla="*/ 69 h 118"/>
                  <a:gd name="T80" fmla="*/ 12 w 95"/>
                  <a:gd name="T81" fmla="*/ 50 h 118"/>
                  <a:gd name="T82" fmla="*/ 12 w 95"/>
                  <a:gd name="T83" fmla="*/ 43 h 118"/>
                  <a:gd name="T84" fmla="*/ 5 w 95"/>
                  <a:gd name="T85" fmla="*/ 40 h 118"/>
                  <a:gd name="T86" fmla="*/ 5 w 95"/>
                  <a:gd name="T87" fmla="*/ 33 h 118"/>
                  <a:gd name="T88" fmla="*/ 0 w 95"/>
                  <a:gd name="T89" fmla="*/ 28 h 118"/>
                  <a:gd name="T90" fmla="*/ 0 w 95"/>
                  <a:gd name="T91" fmla="*/ 26 h 118"/>
                  <a:gd name="T92" fmla="*/ 0 w 95"/>
                  <a:gd name="T93" fmla="*/ 24 h 118"/>
                  <a:gd name="T94" fmla="*/ 5 w 95"/>
                  <a:gd name="T95" fmla="*/ 24 h 118"/>
                  <a:gd name="T96" fmla="*/ 10 w 95"/>
                  <a:gd name="T97" fmla="*/ 14 h 118"/>
                  <a:gd name="T98" fmla="*/ 12 w 95"/>
                  <a:gd name="T99" fmla="*/ 12 h 118"/>
                  <a:gd name="T100" fmla="*/ 19 w 95"/>
                  <a:gd name="T101" fmla="*/ 17 h 118"/>
                  <a:gd name="T102" fmla="*/ 19 w 95"/>
                  <a:gd name="T103" fmla="*/ 14 h 118"/>
                  <a:gd name="T104" fmla="*/ 19 w 95"/>
                  <a:gd name="T105" fmla="*/ 2 h 118"/>
                  <a:gd name="T106" fmla="*/ 24 w 95"/>
                  <a:gd name="T107" fmla="*/ 0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5"/>
                  <a:gd name="T163" fmla="*/ 0 h 118"/>
                  <a:gd name="T164" fmla="*/ 95 w 95"/>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5" h="118">
                    <a:moveTo>
                      <a:pt x="24" y="2"/>
                    </a:moveTo>
                    <a:lnTo>
                      <a:pt x="36" y="14"/>
                    </a:lnTo>
                    <a:lnTo>
                      <a:pt x="36" y="19"/>
                    </a:lnTo>
                    <a:lnTo>
                      <a:pt x="38" y="24"/>
                    </a:lnTo>
                    <a:lnTo>
                      <a:pt x="43" y="24"/>
                    </a:lnTo>
                    <a:lnTo>
                      <a:pt x="47" y="24"/>
                    </a:lnTo>
                    <a:lnTo>
                      <a:pt x="52" y="24"/>
                    </a:lnTo>
                    <a:lnTo>
                      <a:pt x="55" y="28"/>
                    </a:lnTo>
                    <a:lnTo>
                      <a:pt x="57" y="31"/>
                    </a:lnTo>
                    <a:lnTo>
                      <a:pt x="59" y="33"/>
                    </a:lnTo>
                    <a:lnTo>
                      <a:pt x="59" y="36"/>
                    </a:lnTo>
                    <a:lnTo>
                      <a:pt x="59" y="38"/>
                    </a:lnTo>
                    <a:lnTo>
                      <a:pt x="57" y="40"/>
                    </a:lnTo>
                    <a:lnTo>
                      <a:pt x="52" y="40"/>
                    </a:lnTo>
                    <a:lnTo>
                      <a:pt x="50" y="40"/>
                    </a:lnTo>
                    <a:lnTo>
                      <a:pt x="50" y="43"/>
                    </a:lnTo>
                    <a:lnTo>
                      <a:pt x="50" y="45"/>
                    </a:lnTo>
                    <a:lnTo>
                      <a:pt x="64" y="54"/>
                    </a:lnTo>
                    <a:lnTo>
                      <a:pt x="64" y="59"/>
                    </a:lnTo>
                    <a:lnTo>
                      <a:pt x="71" y="64"/>
                    </a:lnTo>
                    <a:lnTo>
                      <a:pt x="71" y="66"/>
                    </a:lnTo>
                    <a:lnTo>
                      <a:pt x="76" y="71"/>
                    </a:lnTo>
                    <a:lnTo>
                      <a:pt x="81" y="73"/>
                    </a:lnTo>
                    <a:lnTo>
                      <a:pt x="83" y="80"/>
                    </a:lnTo>
                    <a:lnTo>
                      <a:pt x="83" y="83"/>
                    </a:lnTo>
                    <a:lnTo>
                      <a:pt x="85" y="83"/>
                    </a:lnTo>
                    <a:lnTo>
                      <a:pt x="90" y="88"/>
                    </a:lnTo>
                    <a:lnTo>
                      <a:pt x="95" y="99"/>
                    </a:lnTo>
                    <a:lnTo>
                      <a:pt x="95" y="109"/>
                    </a:lnTo>
                    <a:lnTo>
                      <a:pt x="95" y="111"/>
                    </a:lnTo>
                    <a:lnTo>
                      <a:pt x="92" y="113"/>
                    </a:lnTo>
                    <a:lnTo>
                      <a:pt x="90" y="113"/>
                    </a:lnTo>
                    <a:lnTo>
                      <a:pt x="88" y="113"/>
                    </a:lnTo>
                    <a:lnTo>
                      <a:pt x="85" y="111"/>
                    </a:lnTo>
                    <a:lnTo>
                      <a:pt x="83" y="111"/>
                    </a:lnTo>
                    <a:lnTo>
                      <a:pt x="78" y="116"/>
                    </a:lnTo>
                    <a:lnTo>
                      <a:pt x="76" y="118"/>
                    </a:lnTo>
                    <a:lnTo>
                      <a:pt x="69" y="118"/>
                    </a:lnTo>
                    <a:lnTo>
                      <a:pt x="66" y="116"/>
                    </a:lnTo>
                    <a:lnTo>
                      <a:pt x="66" y="113"/>
                    </a:lnTo>
                    <a:lnTo>
                      <a:pt x="69" y="111"/>
                    </a:lnTo>
                    <a:lnTo>
                      <a:pt x="69" y="102"/>
                    </a:lnTo>
                    <a:lnTo>
                      <a:pt x="69" y="99"/>
                    </a:lnTo>
                    <a:lnTo>
                      <a:pt x="69" y="97"/>
                    </a:lnTo>
                    <a:lnTo>
                      <a:pt x="69" y="95"/>
                    </a:lnTo>
                    <a:lnTo>
                      <a:pt x="66" y="92"/>
                    </a:lnTo>
                    <a:lnTo>
                      <a:pt x="66" y="90"/>
                    </a:lnTo>
                    <a:lnTo>
                      <a:pt x="64" y="90"/>
                    </a:lnTo>
                    <a:lnTo>
                      <a:pt x="62" y="90"/>
                    </a:lnTo>
                    <a:lnTo>
                      <a:pt x="59" y="88"/>
                    </a:lnTo>
                    <a:lnTo>
                      <a:pt x="59" y="85"/>
                    </a:lnTo>
                    <a:lnTo>
                      <a:pt x="59" y="76"/>
                    </a:lnTo>
                    <a:lnTo>
                      <a:pt x="57" y="69"/>
                    </a:lnTo>
                    <a:lnTo>
                      <a:pt x="55" y="69"/>
                    </a:lnTo>
                    <a:lnTo>
                      <a:pt x="55" y="66"/>
                    </a:lnTo>
                    <a:lnTo>
                      <a:pt x="50" y="64"/>
                    </a:lnTo>
                    <a:lnTo>
                      <a:pt x="47" y="59"/>
                    </a:lnTo>
                    <a:lnTo>
                      <a:pt x="38" y="59"/>
                    </a:lnTo>
                    <a:lnTo>
                      <a:pt x="38" y="62"/>
                    </a:lnTo>
                    <a:lnTo>
                      <a:pt x="36" y="64"/>
                    </a:lnTo>
                    <a:lnTo>
                      <a:pt x="31" y="66"/>
                    </a:lnTo>
                    <a:lnTo>
                      <a:pt x="29" y="66"/>
                    </a:lnTo>
                    <a:lnTo>
                      <a:pt x="26" y="64"/>
                    </a:lnTo>
                    <a:lnTo>
                      <a:pt x="26" y="62"/>
                    </a:lnTo>
                    <a:lnTo>
                      <a:pt x="24" y="62"/>
                    </a:lnTo>
                    <a:lnTo>
                      <a:pt x="19" y="62"/>
                    </a:lnTo>
                    <a:lnTo>
                      <a:pt x="14" y="66"/>
                    </a:lnTo>
                    <a:lnTo>
                      <a:pt x="12" y="66"/>
                    </a:lnTo>
                    <a:lnTo>
                      <a:pt x="12" y="69"/>
                    </a:lnTo>
                    <a:lnTo>
                      <a:pt x="10" y="71"/>
                    </a:lnTo>
                    <a:lnTo>
                      <a:pt x="10" y="69"/>
                    </a:lnTo>
                    <a:lnTo>
                      <a:pt x="10" y="66"/>
                    </a:lnTo>
                    <a:lnTo>
                      <a:pt x="12" y="50"/>
                    </a:lnTo>
                    <a:lnTo>
                      <a:pt x="12" y="45"/>
                    </a:lnTo>
                    <a:lnTo>
                      <a:pt x="12" y="43"/>
                    </a:lnTo>
                    <a:lnTo>
                      <a:pt x="12" y="40"/>
                    </a:lnTo>
                    <a:lnTo>
                      <a:pt x="5" y="40"/>
                    </a:lnTo>
                    <a:lnTo>
                      <a:pt x="5" y="33"/>
                    </a:lnTo>
                    <a:lnTo>
                      <a:pt x="0" y="28"/>
                    </a:lnTo>
                    <a:lnTo>
                      <a:pt x="0" y="26"/>
                    </a:lnTo>
                    <a:lnTo>
                      <a:pt x="0" y="24"/>
                    </a:lnTo>
                    <a:lnTo>
                      <a:pt x="3" y="24"/>
                    </a:lnTo>
                    <a:lnTo>
                      <a:pt x="5" y="24"/>
                    </a:lnTo>
                    <a:lnTo>
                      <a:pt x="5" y="19"/>
                    </a:lnTo>
                    <a:lnTo>
                      <a:pt x="10" y="14"/>
                    </a:lnTo>
                    <a:lnTo>
                      <a:pt x="12" y="14"/>
                    </a:lnTo>
                    <a:lnTo>
                      <a:pt x="12" y="12"/>
                    </a:lnTo>
                    <a:lnTo>
                      <a:pt x="14" y="19"/>
                    </a:lnTo>
                    <a:lnTo>
                      <a:pt x="19" y="17"/>
                    </a:lnTo>
                    <a:lnTo>
                      <a:pt x="19" y="14"/>
                    </a:lnTo>
                    <a:lnTo>
                      <a:pt x="19" y="10"/>
                    </a:lnTo>
                    <a:lnTo>
                      <a:pt x="19" y="2"/>
                    </a:lnTo>
                    <a:lnTo>
                      <a:pt x="19" y="0"/>
                    </a:lnTo>
                    <a:lnTo>
                      <a:pt x="24" y="0"/>
                    </a:lnTo>
                    <a:lnTo>
                      <a:pt x="24" y="2"/>
                    </a:lnTo>
                  </a:path>
                </a:pathLst>
              </a:custGeom>
              <a:grpFill/>
              <a:ln w="9525">
                <a:noFill/>
                <a:round/>
                <a:headEnd/>
                <a:tailEnd/>
              </a:ln>
            </p:spPr>
            <p:txBody>
              <a:bodyPr/>
              <a:lstStyle/>
              <a:p>
                <a:pPr>
                  <a:defRPr/>
                </a:pPr>
                <a:endParaRPr lang="en-US" sz="1200" kern="0">
                  <a:solidFill>
                    <a:srgbClr val="0096D6"/>
                  </a:solidFill>
                </a:endParaRPr>
              </a:p>
            </p:txBody>
          </p:sp>
          <p:sp>
            <p:nvSpPr>
              <p:cNvPr id="2128" name="Freeform 1506"/>
              <p:cNvSpPr>
                <a:spLocks/>
              </p:cNvSpPr>
              <p:nvPr/>
            </p:nvSpPr>
            <p:spPr bwMode="auto">
              <a:xfrm>
                <a:off x="4524" y="1979"/>
                <a:ext cx="85" cy="90"/>
              </a:xfrm>
              <a:custGeom>
                <a:avLst/>
                <a:gdLst>
                  <a:gd name="T0" fmla="*/ 52 w 85"/>
                  <a:gd name="T1" fmla="*/ 73 h 90"/>
                  <a:gd name="T2" fmla="*/ 40 w 85"/>
                  <a:gd name="T3" fmla="*/ 66 h 90"/>
                  <a:gd name="T4" fmla="*/ 43 w 85"/>
                  <a:gd name="T5" fmla="*/ 61 h 90"/>
                  <a:gd name="T6" fmla="*/ 43 w 85"/>
                  <a:gd name="T7" fmla="*/ 54 h 90"/>
                  <a:gd name="T8" fmla="*/ 47 w 85"/>
                  <a:gd name="T9" fmla="*/ 49 h 90"/>
                  <a:gd name="T10" fmla="*/ 57 w 85"/>
                  <a:gd name="T11" fmla="*/ 47 h 90"/>
                  <a:gd name="T12" fmla="*/ 66 w 85"/>
                  <a:gd name="T13" fmla="*/ 38 h 90"/>
                  <a:gd name="T14" fmla="*/ 71 w 85"/>
                  <a:gd name="T15" fmla="*/ 35 h 90"/>
                  <a:gd name="T16" fmla="*/ 71 w 85"/>
                  <a:gd name="T17" fmla="*/ 26 h 90"/>
                  <a:gd name="T18" fmla="*/ 80 w 85"/>
                  <a:gd name="T19" fmla="*/ 12 h 90"/>
                  <a:gd name="T20" fmla="*/ 85 w 85"/>
                  <a:gd name="T21" fmla="*/ 12 h 90"/>
                  <a:gd name="T22" fmla="*/ 80 w 85"/>
                  <a:gd name="T23" fmla="*/ 5 h 90"/>
                  <a:gd name="T24" fmla="*/ 76 w 85"/>
                  <a:gd name="T25" fmla="*/ 0 h 90"/>
                  <a:gd name="T26" fmla="*/ 69 w 85"/>
                  <a:gd name="T27" fmla="*/ 9 h 90"/>
                  <a:gd name="T28" fmla="*/ 52 w 85"/>
                  <a:gd name="T29" fmla="*/ 16 h 90"/>
                  <a:gd name="T30" fmla="*/ 52 w 85"/>
                  <a:gd name="T31" fmla="*/ 26 h 90"/>
                  <a:gd name="T32" fmla="*/ 38 w 85"/>
                  <a:gd name="T33" fmla="*/ 26 h 90"/>
                  <a:gd name="T34" fmla="*/ 12 w 85"/>
                  <a:gd name="T35" fmla="*/ 42 h 90"/>
                  <a:gd name="T36" fmla="*/ 0 w 85"/>
                  <a:gd name="T37" fmla="*/ 52 h 90"/>
                  <a:gd name="T38" fmla="*/ 2 w 85"/>
                  <a:gd name="T39" fmla="*/ 57 h 90"/>
                  <a:gd name="T40" fmla="*/ 7 w 85"/>
                  <a:gd name="T41" fmla="*/ 57 h 90"/>
                  <a:gd name="T42" fmla="*/ 14 w 85"/>
                  <a:gd name="T43" fmla="*/ 59 h 90"/>
                  <a:gd name="T44" fmla="*/ 12 w 85"/>
                  <a:gd name="T45" fmla="*/ 73 h 90"/>
                  <a:gd name="T46" fmla="*/ 10 w 85"/>
                  <a:gd name="T47" fmla="*/ 75 h 90"/>
                  <a:gd name="T48" fmla="*/ 10 w 85"/>
                  <a:gd name="T49" fmla="*/ 78 h 90"/>
                  <a:gd name="T50" fmla="*/ 5 w 85"/>
                  <a:gd name="T51" fmla="*/ 85 h 90"/>
                  <a:gd name="T52" fmla="*/ 12 w 85"/>
                  <a:gd name="T53" fmla="*/ 83 h 90"/>
                  <a:gd name="T54" fmla="*/ 12 w 85"/>
                  <a:gd name="T55" fmla="*/ 87 h 90"/>
                  <a:gd name="T56" fmla="*/ 10 w 85"/>
                  <a:gd name="T57" fmla="*/ 87 h 90"/>
                  <a:gd name="T58" fmla="*/ 12 w 85"/>
                  <a:gd name="T59" fmla="*/ 90 h 90"/>
                  <a:gd name="T60" fmla="*/ 17 w 85"/>
                  <a:gd name="T61" fmla="*/ 90 h 90"/>
                  <a:gd name="T62" fmla="*/ 19 w 85"/>
                  <a:gd name="T63" fmla="*/ 85 h 90"/>
                  <a:gd name="T64" fmla="*/ 19 w 85"/>
                  <a:gd name="T65" fmla="*/ 85 h 90"/>
                  <a:gd name="T66" fmla="*/ 21 w 85"/>
                  <a:gd name="T67" fmla="*/ 87 h 90"/>
                  <a:gd name="T68" fmla="*/ 24 w 85"/>
                  <a:gd name="T69" fmla="*/ 87 h 90"/>
                  <a:gd name="T70" fmla="*/ 28 w 85"/>
                  <a:gd name="T71" fmla="*/ 90 h 90"/>
                  <a:gd name="T72" fmla="*/ 45 w 85"/>
                  <a:gd name="T73" fmla="*/ 83 h 90"/>
                  <a:gd name="T74" fmla="*/ 54 w 85"/>
                  <a:gd name="T75" fmla="*/ 7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
                  <a:gd name="T115" fmla="*/ 0 h 90"/>
                  <a:gd name="T116" fmla="*/ 85 w 85"/>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 h="90">
                    <a:moveTo>
                      <a:pt x="54" y="75"/>
                    </a:moveTo>
                    <a:lnTo>
                      <a:pt x="52" y="73"/>
                    </a:lnTo>
                    <a:lnTo>
                      <a:pt x="45" y="66"/>
                    </a:lnTo>
                    <a:lnTo>
                      <a:pt x="40" y="66"/>
                    </a:lnTo>
                    <a:lnTo>
                      <a:pt x="40" y="64"/>
                    </a:lnTo>
                    <a:lnTo>
                      <a:pt x="43" y="61"/>
                    </a:lnTo>
                    <a:lnTo>
                      <a:pt x="43" y="64"/>
                    </a:lnTo>
                    <a:lnTo>
                      <a:pt x="43" y="54"/>
                    </a:lnTo>
                    <a:lnTo>
                      <a:pt x="47" y="52"/>
                    </a:lnTo>
                    <a:lnTo>
                      <a:pt x="47" y="49"/>
                    </a:lnTo>
                    <a:lnTo>
                      <a:pt x="54" y="49"/>
                    </a:lnTo>
                    <a:lnTo>
                      <a:pt x="57" y="47"/>
                    </a:lnTo>
                    <a:lnTo>
                      <a:pt x="66" y="38"/>
                    </a:lnTo>
                    <a:lnTo>
                      <a:pt x="69" y="38"/>
                    </a:lnTo>
                    <a:lnTo>
                      <a:pt x="71" y="35"/>
                    </a:lnTo>
                    <a:lnTo>
                      <a:pt x="71" y="28"/>
                    </a:lnTo>
                    <a:lnTo>
                      <a:pt x="71" y="26"/>
                    </a:lnTo>
                    <a:lnTo>
                      <a:pt x="71" y="23"/>
                    </a:lnTo>
                    <a:lnTo>
                      <a:pt x="80" y="12"/>
                    </a:lnTo>
                    <a:lnTo>
                      <a:pt x="83" y="9"/>
                    </a:lnTo>
                    <a:lnTo>
                      <a:pt x="85" y="12"/>
                    </a:lnTo>
                    <a:lnTo>
                      <a:pt x="83" y="5"/>
                    </a:lnTo>
                    <a:lnTo>
                      <a:pt x="80" y="5"/>
                    </a:lnTo>
                    <a:lnTo>
                      <a:pt x="78" y="2"/>
                    </a:lnTo>
                    <a:lnTo>
                      <a:pt x="76" y="0"/>
                    </a:lnTo>
                    <a:lnTo>
                      <a:pt x="73" y="2"/>
                    </a:lnTo>
                    <a:lnTo>
                      <a:pt x="69" y="9"/>
                    </a:lnTo>
                    <a:lnTo>
                      <a:pt x="62" y="16"/>
                    </a:lnTo>
                    <a:lnTo>
                      <a:pt x="52" y="16"/>
                    </a:lnTo>
                    <a:lnTo>
                      <a:pt x="50" y="19"/>
                    </a:lnTo>
                    <a:lnTo>
                      <a:pt x="52" y="26"/>
                    </a:lnTo>
                    <a:lnTo>
                      <a:pt x="43" y="28"/>
                    </a:lnTo>
                    <a:lnTo>
                      <a:pt x="38" y="26"/>
                    </a:lnTo>
                    <a:lnTo>
                      <a:pt x="33" y="23"/>
                    </a:lnTo>
                    <a:lnTo>
                      <a:pt x="12" y="42"/>
                    </a:lnTo>
                    <a:lnTo>
                      <a:pt x="7" y="45"/>
                    </a:lnTo>
                    <a:lnTo>
                      <a:pt x="0" y="52"/>
                    </a:lnTo>
                    <a:lnTo>
                      <a:pt x="0" y="54"/>
                    </a:lnTo>
                    <a:lnTo>
                      <a:pt x="2" y="57"/>
                    </a:lnTo>
                    <a:lnTo>
                      <a:pt x="5" y="59"/>
                    </a:lnTo>
                    <a:lnTo>
                      <a:pt x="7" y="57"/>
                    </a:lnTo>
                    <a:lnTo>
                      <a:pt x="14" y="59"/>
                    </a:lnTo>
                    <a:lnTo>
                      <a:pt x="12" y="71"/>
                    </a:lnTo>
                    <a:lnTo>
                      <a:pt x="12" y="73"/>
                    </a:lnTo>
                    <a:lnTo>
                      <a:pt x="14" y="73"/>
                    </a:lnTo>
                    <a:lnTo>
                      <a:pt x="10" y="75"/>
                    </a:lnTo>
                    <a:lnTo>
                      <a:pt x="10" y="78"/>
                    </a:lnTo>
                    <a:lnTo>
                      <a:pt x="7" y="80"/>
                    </a:lnTo>
                    <a:lnTo>
                      <a:pt x="5" y="85"/>
                    </a:lnTo>
                    <a:lnTo>
                      <a:pt x="10" y="85"/>
                    </a:lnTo>
                    <a:lnTo>
                      <a:pt x="12" y="83"/>
                    </a:lnTo>
                    <a:lnTo>
                      <a:pt x="12" y="85"/>
                    </a:lnTo>
                    <a:lnTo>
                      <a:pt x="12" y="87"/>
                    </a:lnTo>
                    <a:lnTo>
                      <a:pt x="10" y="87"/>
                    </a:lnTo>
                    <a:lnTo>
                      <a:pt x="12" y="87"/>
                    </a:lnTo>
                    <a:lnTo>
                      <a:pt x="12" y="90"/>
                    </a:lnTo>
                    <a:lnTo>
                      <a:pt x="14" y="90"/>
                    </a:lnTo>
                    <a:lnTo>
                      <a:pt x="17" y="90"/>
                    </a:lnTo>
                    <a:lnTo>
                      <a:pt x="17" y="87"/>
                    </a:lnTo>
                    <a:lnTo>
                      <a:pt x="19" y="85"/>
                    </a:lnTo>
                    <a:lnTo>
                      <a:pt x="17" y="85"/>
                    </a:lnTo>
                    <a:lnTo>
                      <a:pt x="19" y="85"/>
                    </a:lnTo>
                    <a:lnTo>
                      <a:pt x="21" y="87"/>
                    </a:lnTo>
                    <a:lnTo>
                      <a:pt x="24" y="90"/>
                    </a:lnTo>
                    <a:lnTo>
                      <a:pt x="24" y="87"/>
                    </a:lnTo>
                    <a:lnTo>
                      <a:pt x="26" y="87"/>
                    </a:lnTo>
                    <a:lnTo>
                      <a:pt x="28" y="90"/>
                    </a:lnTo>
                    <a:lnTo>
                      <a:pt x="38" y="83"/>
                    </a:lnTo>
                    <a:lnTo>
                      <a:pt x="45" y="83"/>
                    </a:lnTo>
                    <a:lnTo>
                      <a:pt x="50" y="80"/>
                    </a:lnTo>
                    <a:lnTo>
                      <a:pt x="54" y="75"/>
                    </a:lnTo>
                    <a:close/>
                  </a:path>
                </a:pathLst>
              </a:custGeom>
              <a:grpFill/>
              <a:ln w="9525">
                <a:noFill/>
                <a:round/>
                <a:headEnd/>
                <a:tailEnd/>
              </a:ln>
            </p:spPr>
            <p:txBody>
              <a:bodyPr/>
              <a:lstStyle/>
              <a:p>
                <a:pPr>
                  <a:defRPr/>
                </a:pPr>
                <a:endParaRPr lang="en-US" sz="1200" kern="0">
                  <a:solidFill>
                    <a:srgbClr val="0096D6"/>
                  </a:solidFill>
                </a:endParaRPr>
              </a:p>
            </p:txBody>
          </p:sp>
          <p:sp>
            <p:nvSpPr>
              <p:cNvPr id="2129" name="Freeform 1507"/>
              <p:cNvSpPr>
                <a:spLocks/>
              </p:cNvSpPr>
              <p:nvPr/>
            </p:nvSpPr>
            <p:spPr bwMode="auto">
              <a:xfrm>
                <a:off x="4524" y="1979"/>
                <a:ext cx="85" cy="90"/>
              </a:xfrm>
              <a:custGeom>
                <a:avLst/>
                <a:gdLst>
                  <a:gd name="T0" fmla="*/ 52 w 85"/>
                  <a:gd name="T1" fmla="*/ 73 h 90"/>
                  <a:gd name="T2" fmla="*/ 40 w 85"/>
                  <a:gd name="T3" fmla="*/ 66 h 90"/>
                  <a:gd name="T4" fmla="*/ 43 w 85"/>
                  <a:gd name="T5" fmla="*/ 61 h 90"/>
                  <a:gd name="T6" fmla="*/ 43 w 85"/>
                  <a:gd name="T7" fmla="*/ 54 h 90"/>
                  <a:gd name="T8" fmla="*/ 47 w 85"/>
                  <a:gd name="T9" fmla="*/ 49 h 90"/>
                  <a:gd name="T10" fmla="*/ 57 w 85"/>
                  <a:gd name="T11" fmla="*/ 47 h 90"/>
                  <a:gd name="T12" fmla="*/ 66 w 85"/>
                  <a:gd name="T13" fmla="*/ 38 h 90"/>
                  <a:gd name="T14" fmla="*/ 71 w 85"/>
                  <a:gd name="T15" fmla="*/ 35 h 90"/>
                  <a:gd name="T16" fmla="*/ 71 w 85"/>
                  <a:gd name="T17" fmla="*/ 26 h 90"/>
                  <a:gd name="T18" fmla="*/ 80 w 85"/>
                  <a:gd name="T19" fmla="*/ 12 h 90"/>
                  <a:gd name="T20" fmla="*/ 85 w 85"/>
                  <a:gd name="T21" fmla="*/ 12 h 90"/>
                  <a:gd name="T22" fmla="*/ 80 w 85"/>
                  <a:gd name="T23" fmla="*/ 5 h 90"/>
                  <a:gd name="T24" fmla="*/ 76 w 85"/>
                  <a:gd name="T25" fmla="*/ 0 h 90"/>
                  <a:gd name="T26" fmla="*/ 69 w 85"/>
                  <a:gd name="T27" fmla="*/ 9 h 90"/>
                  <a:gd name="T28" fmla="*/ 52 w 85"/>
                  <a:gd name="T29" fmla="*/ 16 h 90"/>
                  <a:gd name="T30" fmla="*/ 52 w 85"/>
                  <a:gd name="T31" fmla="*/ 26 h 90"/>
                  <a:gd name="T32" fmla="*/ 38 w 85"/>
                  <a:gd name="T33" fmla="*/ 26 h 90"/>
                  <a:gd name="T34" fmla="*/ 12 w 85"/>
                  <a:gd name="T35" fmla="*/ 42 h 90"/>
                  <a:gd name="T36" fmla="*/ 0 w 85"/>
                  <a:gd name="T37" fmla="*/ 52 h 90"/>
                  <a:gd name="T38" fmla="*/ 2 w 85"/>
                  <a:gd name="T39" fmla="*/ 57 h 90"/>
                  <a:gd name="T40" fmla="*/ 7 w 85"/>
                  <a:gd name="T41" fmla="*/ 57 h 90"/>
                  <a:gd name="T42" fmla="*/ 14 w 85"/>
                  <a:gd name="T43" fmla="*/ 59 h 90"/>
                  <a:gd name="T44" fmla="*/ 12 w 85"/>
                  <a:gd name="T45" fmla="*/ 73 h 90"/>
                  <a:gd name="T46" fmla="*/ 10 w 85"/>
                  <a:gd name="T47" fmla="*/ 75 h 90"/>
                  <a:gd name="T48" fmla="*/ 10 w 85"/>
                  <a:gd name="T49" fmla="*/ 78 h 90"/>
                  <a:gd name="T50" fmla="*/ 5 w 85"/>
                  <a:gd name="T51" fmla="*/ 85 h 90"/>
                  <a:gd name="T52" fmla="*/ 12 w 85"/>
                  <a:gd name="T53" fmla="*/ 83 h 90"/>
                  <a:gd name="T54" fmla="*/ 12 w 85"/>
                  <a:gd name="T55" fmla="*/ 87 h 90"/>
                  <a:gd name="T56" fmla="*/ 10 w 85"/>
                  <a:gd name="T57" fmla="*/ 87 h 90"/>
                  <a:gd name="T58" fmla="*/ 12 w 85"/>
                  <a:gd name="T59" fmla="*/ 90 h 90"/>
                  <a:gd name="T60" fmla="*/ 17 w 85"/>
                  <a:gd name="T61" fmla="*/ 90 h 90"/>
                  <a:gd name="T62" fmla="*/ 19 w 85"/>
                  <a:gd name="T63" fmla="*/ 85 h 90"/>
                  <a:gd name="T64" fmla="*/ 19 w 85"/>
                  <a:gd name="T65" fmla="*/ 85 h 90"/>
                  <a:gd name="T66" fmla="*/ 21 w 85"/>
                  <a:gd name="T67" fmla="*/ 87 h 90"/>
                  <a:gd name="T68" fmla="*/ 24 w 85"/>
                  <a:gd name="T69" fmla="*/ 87 h 90"/>
                  <a:gd name="T70" fmla="*/ 28 w 85"/>
                  <a:gd name="T71" fmla="*/ 90 h 90"/>
                  <a:gd name="T72" fmla="*/ 45 w 85"/>
                  <a:gd name="T73" fmla="*/ 83 h 90"/>
                  <a:gd name="T74" fmla="*/ 54 w 85"/>
                  <a:gd name="T75" fmla="*/ 7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
                  <a:gd name="T115" fmla="*/ 0 h 90"/>
                  <a:gd name="T116" fmla="*/ 85 w 85"/>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 h="90">
                    <a:moveTo>
                      <a:pt x="54" y="75"/>
                    </a:moveTo>
                    <a:lnTo>
                      <a:pt x="52" y="73"/>
                    </a:lnTo>
                    <a:lnTo>
                      <a:pt x="45" y="66"/>
                    </a:lnTo>
                    <a:lnTo>
                      <a:pt x="40" y="66"/>
                    </a:lnTo>
                    <a:lnTo>
                      <a:pt x="40" y="64"/>
                    </a:lnTo>
                    <a:lnTo>
                      <a:pt x="43" y="61"/>
                    </a:lnTo>
                    <a:lnTo>
                      <a:pt x="43" y="64"/>
                    </a:lnTo>
                    <a:lnTo>
                      <a:pt x="43" y="54"/>
                    </a:lnTo>
                    <a:lnTo>
                      <a:pt x="47" y="52"/>
                    </a:lnTo>
                    <a:lnTo>
                      <a:pt x="47" y="49"/>
                    </a:lnTo>
                    <a:lnTo>
                      <a:pt x="54" y="49"/>
                    </a:lnTo>
                    <a:lnTo>
                      <a:pt x="57" y="47"/>
                    </a:lnTo>
                    <a:lnTo>
                      <a:pt x="66" y="38"/>
                    </a:lnTo>
                    <a:lnTo>
                      <a:pt x="69" y="38"/>
                    </a:lnTo>
                    <a:lnTo>
                      <a:pt x="71" y="35"/>
                    </a:lnTo>
                    <a:lnTo>
                      <a:pt x="71" y="28"/>
                    </a:lnTo>
                    <a:lnTo>
                      <a:pt x="71" y="26"/>
                    </a:lnTo>
                    <a:lnTo>
                      <a:pt x="71" y="23"/>
                    </a:lnTo>
                    <a:lnTo>
                      <a:pt x="80" y="12"/>
                    </a:lnTo>
                    <a:lnTo>
                      <a:pt x="83" y="9"/>
                    </a:lnTo>
                    <a:lnTo>
                      <a:pt x="85" y="12"/>
                    </a:lnTo>
                    <a:lnTo>
                      <a:pt x="83" y="5"/>
                    </a:lnTo>
                    <a:lnTo>
                      <a:pt x="80" y="5"/>
                    </a:lnTo>
                    <a:lnTo>
                      <a:pt x="78" y="2"/>
                    </a:lnTo>
                    <a:lnTo>
                      <a:pt x="76" y="0"/>
                    </a:lnTo>
                    <a:lnTo>
                      <a:pt x="73" y="2"/>
                    </a:lnTo>
                    <a:lnTo>
                      <a:pt x="69" y="9"/>
                    </a:lnTo>
                    <a:lnTo>
                      <a:pt x="62" y="16"/>
                    </a:lnTo>
                    <a:lnTo>
                      <a:pt x="52" y="16"/>
                    </a:lnTo>
                    <a:lnTo>
                      <a:pt x="50" y="19"/>
                    </a:lnTo>
                    <a:lnTo>
                      <a:pt x="52" y="26"/>
                    </a:lnTo>
                    <a:lnTo>
                      <a:pt x="43" y="28"/>
                    </a:lnTo>
                    <a:lnTo>
                      <a:pt x="38" y="26"/>
                    </a:lnTo>
                    <a:lnTo>
                      <a:pt x="33" y="23"/>
                    </a:lnTo>
                    <a:lnTo>
                      <a:pt x="12" y="42"/>
                    </a:lnTo>
                    <a:lnTo>
                      <a:pt x="7" y="45"/>
                    </a:lnTo>
                    <a:lnTo>
                      <a:pt x="0" y="52"/>
                    </a:lnTo>
                    <a:lnTo>
                      <a:pt x="0" y="54"/>
                    </a:lnTo>
                    <a:lnTo>
                      <a:pt x="2" y="57"/>
                    </a:lnTo>
                    <a:lnTo>
                      <a:pt x="5" y="59"/>
                    </a:lnTo>
                    <a:lnTo>
                      <a:pt x="7" y="57"/>
                    </a:lnTo>
                    <a:lnTo>
                      <a:pt x="14" y="59"/>
                    </a:lnTo>
                    <a:lnTo>
                      <a:pt x="12" y="71"/>
                    </a:lnTo>
                    <a:lnTo>
                      <a:pt x="12" y="73"/>
                    </a:lnTo>
                    <a:lnTo>
                      <a:pt x="14" y="73"/>
                    </a:lnTo>
                    <a:lnTo>
                      <a:pt x="10" y="75"/>
                    </a:lnTo>
                    <a:lnTo>
                      <a:pt x="10" y="78"/>
                    </a:lnTo>
                    <a:lnTo>
                      <a:pt x="7" y="80"/>
                    </a:lnTo>
                    <a:lnTo>
                      <a:pt x="5" y="85"/>
                    </a:lnTo>
                    <a:lnTo>
                      <a:pt x="10" y="85"/>
                    </a:lnTo>
                    <a:lnTo>
                      <a:pt x="12" y="83"/>
                    </a:lnTo>
                    <a:lnTo>
                      <a:pt x="12" y="85"/>
                    </a:lnTo>
                    <a:lnTo>
                      <a:pt x="12" y="87"/>
                    </a:lnTo>
                    <a:lnTo>
                      <a:pt x="10" y="87"/>
                    </a:lnTo>
                    <a:lnTo>
                      <a:pt x="12" y="87"/>
                    </a:lnTo>
                    <a:lnTo>
                      <a:pt x="12" y="90"/>
                    </a:lnTo>
                    <a:lnTo>
                      <a:pt x="14" y="90"/>
                    </a:lnTo>
                    <a:lnTo>
                      <a:pt x="17" y="90"/>
                    </a:lnTo>
                    <a:lnTo>
                      <a:pt x="17" y="87"/>
                    </a:lnTo>
                    <a:lnTo>
                      <a:pt x="19" y="85"/>
                    </a:lnTo>
                    <a:lnTo>
                      <a:pt x="17" y="85"/>
                    </a:lnTo>
                    <a:lnTo>
                      <a:pt x="19" y="85"/>
                    </a:lnTo>
                    <a:lnTo>
                      <a:pt x="21" y="87"/>
                    </a:lnTo>
                    <a:lnTo>
                      <a:pt x="24" y="90"/>
                    </a:lnTo>
                    <a:lnTo>
                      <a:pt x="24" y="87"/>
                    </a:lnTo>
                    <a:lnTo>
                      <a:pt x="26" y="87"/>
                    </a:lnTo>
                    <a:lnTo>
                      <a:pt x="28" y="90"/>
                    </a:lnTo>
                    <a:lnTo>
                      <a:pt x="38" y="83"/>
                    </a:lnTo>
                    <a:lnTo>
                      <a:pt x="45" y="83"/>
                    </a:lnTo>
                    <a:lnTo>
                      <a:pt x="50" y="80"/>
                    </a:lnTo>
                    <a:lnTo>
                      <a:pt x="54" y="75"/>
                    </a:lnTo>
                  </a:path>
                </a:pathLst>
              </a:custGeom>
              <a:grpFill/>
              <a:ln w="9525">
                <a:noFill/>
                <a:round/>
                <a:headEnd/>
                <a:tailEnd/>
              </a:ln>
            </p:spPr>
            <p:txBody>
              <a:bodyPr/>
              <a:lstStyle/>
              <a:p>
                <a:pPr>
                  <a:defRPr/>
                </a:pPr>
                <a:endParaRPr lang="en-US" sz="1200" kern="0">
                  <a:solidFill>
                    <a:srgbClr val="0096D6"/>
                  </a:solidFill>
                </a:endParaRPr>
              </a:p>
            </p:txBody>
          </p:sp>
          <p:sp>
            <p:nvSpPr>
              <p:cNvPr id="2130" name="Freeform 1508"/>
              <p:cNvSpPr>
                <a:spLocks/>
              </p:cNvSpPr>
              <p:nvPr/>
            </p:nvSpPr>
            <p:spPr bwMode="auto">
              <a:xfrm>
                <a:off x="4321" y="2548"/>
                <a:ext cx="132" cy="111"/>
              </a:xfrm>
              <a:custGeom>
                <a:avLst/>
                <a:gdLst>
                  <a:gd name="T0" fmla="*/ 113 w 132"/>
                  <a:gd name="T1" fmla="*/ 2 h 111"/>
                  <a:gd name="T2" fmla="*/ 113 w 132"/>
                  <a:gd name="T3" fmla="*/ 5 h 111"/>
                  <a:gd name="T4" fmla="*/ 116 w 132"/>
                  <a:gd name="T5" fmla="*/ 7 h 111"/>
                  <a:gd name="T6" fmla="*/ 113 w 132"/>
                  <a:gd name="T7" fmla="*/ 10 h 111"/>
                  <a:gd name="T8" fmla="*/ 111 w 132"/>
                  <a:gd name="T9" fmla="*/ 12 h 111"/>
                  <a:gd name="T10" fmla="*/ 111 w 132"/>
                  <a:gd name="T11" fmla="*/ 14 h 111"/>
                  <a:gd name="T12" fmla="*/ 120 w 132"/>
                  <a:gd name="T13" fmla="*/ 26 h 111"/>
                  <a:gd name="T14" fmla="*/ 118 w 132"/>
                  <a:gd name="T15" fmla="*/ 31 h 111"/>
                  <a:gd name="T16" fmla="*/ 125 w 132"/>
                  <a:gd name="T17" fmla="*/ 45 h 111"/>
                  <a:gd name="T18" fmla="*/ 118 w 132"/>
                  <a:gd name="T19" fmla="*/ 43 h 111"/>
                  <a:gd name="T20" fmla="*/ 116 w 132"/>
                  <a:gd name="T21" fmla="*/ 47 h 111"/>
                  <a:gd name="T22" fmla="*/ 111 w 132"/>
                  <a:gd name="T23" fmla="*/ 66 h 111"/>
                  <a:gd name="T24" fmla="*/ 104 w 132"/>
                  <a:gd name="T25" fmla="*/ 73 h 111"/>
                  <a:gd name="T26" fmla="*/ 99 w 132"/>
                  <a:gd name="T27" fmla="*/ 80 h 111"/>
                  <a:gd name="T28" fmla="*/ 99 w 132"/>
                  <a:gd name="T29" fmla="*/ 90 h 111"/>
                  <a:gd name="T30" fmla="*/ 97 w 132"/>
                  <a:gd name="T31" fmla="*/ 95 h 111"/>
                  <a:gd name="T32" fmla="*/ 94 w 132"/>
                  <a:gd name="T33" fmla="*/ 97 h 111"/>
                  <a:gd name="T34" fmla="*/ 94 w 132"/>
                  <a:gd name="T35" fmla="*/ 99 h 111"/>
                  <a:gd name="T36" fmla="*/ 76 w 132"/>
                  <a:gd name="T37" fmla="*/ 111 h 111"/>
                  <a:gd name="T38" fmla="*/ 73 w 132"/>
                  <a:gd name="T39" fmla="*/ 102 h 111"/>
                  <a:gd name="T40" fmla="*/ 61 w 132"/>
                  <a:gd name="T41" fmla="*/ 102 h 111"/>
                  <a:gd name="T42" fmla="*/ 54 w 132"/>
                  <a:gd name="T43" fmla="*/ 97 h 111"/>
                  <a:gd name="T44" fmla="*/ 54 w 132"/>
                  <a:gd name="T45" fmla="*/ 99 h 111"/>
                  <a:gd name="T46" fmla="*/ 42 w 132"/>
                  <a:gd name="T47" fmla="*/ 102 h 111"/>
                  <a:gd name="T48" fmla="*/ 38 w 132"/>
                  <a:gd name="T49" fmla="*/ 102 h 111"/>
                  <a:gd name="T50" fmla="*/ 33 w 132"/>
                  <a:gd name="T51" fmla="*/ 95 h 111"/>
                  <a:gd name="T52" fmla="*/ 28 w 132"/>
                  <a:gd name="T53" fmla="*/ 97 h 111"/>
                  <a:gd name="T54" fmla="*/ 24 w 132"/>
                  <a:gd name="T55" fmla="*/ 97 h 111"/>
                  <a:gd name="T56" fmla="*/ 19 w 132"/>
                  <a:gd name="T57" fmla="*/ 95 h 111"/>
                  <a:gd name="T58" fmla="*/ 16 w 132"/>
                  <a:gd name="T59" fmla="*/ 90 h 111"/>
                  <a:gd name="T60" fmla="*/ 14 w 132"/>
                  <a:gd name="T61" fmla="*/ 78 h 111"/>
                  <a:gd name="T62" fmla="*/ 7 w 132"/>
                  <a:gd name="T63" fmla="*/ 64 h 111"/>
                  <a:gd name="T64" fmla="*/ 2 w 132"/>
                  <a:gd name="T65" fmla="*/ 64 h 111"/>
                  <a:gd name="T66" fmla="*/ 0 w 132"/>
                  <a:gd name="T67" fmla="*/ 52 h 111"/>
                  <a:gd name="T68" fmla="*/ 5 w 132"/>
                  <a:gd name="T69" fmla="*/ 31 h 111"/>
                  <a:gd name="T70" fmla="*/ 16 w 132"/>
                  <a:gd name="T71" fmla="*/ 43 h 111"/>
                  <a:gd name="T72" fmla="*/ 26 w 132"/>
                  <a:gd name="T73" fmla="*/ 43 h 111"/>
                  <a:gd name="T74" fmla="*/ 35 w 132"/>
                  <a:gd name="T75" fmla="*/ 45 h 111"/>
                  <a:gd name="T76" fmla="*/ 45 w 132"/>
                  <a:gd name="T77" fmla="*/ 36 h 111"/>
                  <a:gd name="T78" fmla="*/ 52 w 132"/>
                  <a:gd name="T79" fmla="*/ 38 h 111"/>
                  <a:gd name="T80" fmla="*/ 71 w 132"/>
                  <a:gd name="T81" fmla="*/ 38 h 111"/>
                  <a:gd name="T82" fmla="*/ 85 w 132"/>
                  <a:gd name="T83" fmla="*/ 14 h 111"/>
                  <a:gd name="T84" fmla="*/ 106 w 132"/>
                  <a:gd name="T85" fmla="*/ 0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111"/>
                  <a:gd name="T131" fmla="*/ 132 w 132"/>
                  <a:gd name="T132" fmla="*/ 111 h 1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111">
                    <a:moveTo>
                      <a:pt x="113" y="2"/>
                    </a:moveTo>
                    <a:lnTo>
                      <a:pt x="113" y="2"/>
                    </a:lnTo>
                    <a:lnTo>
                      <a:pt x="111" y="2"/>
                    </a:lnTo>
                    <a:lnTo>
                      <a:pt x="113" y="5"/>
                    </a:lnTo>
                    <a:lnTo>
                      <a:pt x="116" y="5"/>
                    </a:lnTo>
                    <a:lnTo>
                      <a:pt x="116" y="7"/>
                    </a:lnTo>
                    <a:lnTo>
                      <a:pt x="116" y="10"/>
                    </a:lnTo>
                    <a:lnTo>
                      <a:pt x="113" y="7"/>
                    </a:lnTo>
                    <a:lnTo>
                      <a:pt x="113" y="10"/>
                    </a:lnTo>
                    <a:lnTo>
                      <a:pt x="109" y="10"/>
                    </a:lnTo>
                    <a:lnTo>
                      <a:pt x="111" y="12"/>
                    </a:lnTo>
                    <a:lnTo>
                      <a:pt x="111" y="14"/>
                    </a:lnTo>
                    <a:lnTo>
                      <a:pt x="111" y="17"/>
                    </a:lnTo>
                    <a:lnTo>
                      <a:pt x="113" y="19"/>
                    </a:lnTo>
                    <a:lnTo>
                      <a:pt x="120" y="26"/>
                    </a:lnTo>
                    <a:lnTo>
                      <a:pt x="118" y="28"/>
                    </a:lnTo>
                    <a:lnTo>
                      <a:pt x="118" y="31"/>
                    </a:lnTo>
                    <a:lnTo>
                      <a:pt x="132" y="43"/>
                    </a:lnTo>
                    <a:lnTo>
                      <a:pt x="132" y="45"/>
                    </a:lnTo>
                    <a:lnTo>
                      <a:pt x="125" y="45"/>
                    </a:lnTo>
                    <a:lnTo>
                      <a:pt x="120" y="45"/>
                    </a:lnTo>
                    <a:lnTo>
                      <a:pt x="120" y="43"/>
                    </a:lnTo>
                    <a:lnTo>
                      <a:pt x="118" y="43"/>
                    </a:lnTo>
                    <a:lnTo>
                      <a:pt x="120" y="45"/>
                    </a:lnTo>
                    <a:lnTo>
                      <a:pt x="120" y="47"/>
                    </a:lnTo>
                    <a:lnTo>
                      <a:pt x="116" y="47"/>
                    </a:lnTo>
                    <a:lnTo>
                      <a:pt x="113" y="52"/>
                    </a:lnTo>
                    <a:lnTo>
                      <a:pt x="113" y="64"/>
                    </a:lnTo>
                    <a:lnTo>
                      <a:pt x="111" y="66"/>
                    </a:lnTo>
                    <a:lnTo>
                      <a:pt x="106" y="73"/>
                    </a:lnTo>
                    <a:lnTo>
                      <a:pt x="104" y="73"/>
                    </a:lnTo>
                    <a:lnTo>
                      <a:pt x="97" y="80"/>
                    </a:lnTo>
                    <a:lnTo>
                      <a:pt x="99" y="80"/>
                    </a:lnTo>
                    <a:lnTo>
                      <a:pt x="99" y="85"/>
                    </a:lnTo>
                    <a:lnTo>
                      <a:pt x="102" y="88"/>
                    </a:lnTo>
                    <a:lnTo>
                      <a:pt x="99" y="90"/>
                    </a:lnTo>
                    <a:lnTo>
                      <a:pt x="97" y="95"/>
                    </a:lnTo>
                    <a:lnTo>
                      <a:pt x="94" y="97"/>
                    </a:lnTo>
                    <a:lnTo>
                      <a:pt x="94" y="99"/>
                    </a:lnTo>
                    <a:lnTo>
                      <a:pt x="92" y="104"/>
                    </a:lnTo>
                    <a:lnTo>
                      <a:pt x="76" y="111"/>
                    </a:lnTo>
                    <a:lnTo>
                      <a:pt x="73" y="104"/>
                    </a:lnTo>
                    <a:lnTo>
                      <a:pt x="73" y="102"/>
                    </a:lnTo>
                    <a:lnTo>
                      <a:pt x="71" y="102"/>
                    </a:lnTo>
                    <a:lnTo>
                      <a:pt x="64" y="102"/>
                    </a:lnTo>
                    <a:lnTo>
                      <a:pt x="61" y="102"/>
                    </a:lnTo>
                    <a:lnTo>
                      <a:pt x="61" y="99"/>
                    </a:lnTo>
                    <a:lnTo>
                      <a:pt x="57" y="99"/>
                    </a:lnTo>
                    <a:lnTo>
                      <a:pt x="54" y="97"/>
                    </a:lnTo>
                    <a:lnTo>
                      <a:pt x="52" y="97"/>
                    </a:lnTo>
                    <a:lnTo>
                      <a:pt x="54" y="99"/>
                    </a:lnTo>
                    <a:lnTo>
                      <a:pt x="47" y="102"/>
                    </a:lnTo>
                    <a:lnTo>
                      <a:pt x="42" y="102"/>
                    </a:lnTo>
                    <a:lnTo>
                      <a:pt x="40" y="102"/>
                    </a:lnTo>
                    <a:lnTo>
                      <a:pt x="38" y="102"/>
                    </a:lnTo>
                    <a:lnTo>
                      <a:pt x="35" y="92"/>
                    </a:lnTo>
                    <a:lnTo>
                      <a:pt x="35" y="95"/>
                    </a:lnTo>
                    <a:lnTo>
                      <a:pt x="33" y="95"/>
                    </a:lnTo>
                    <a:lnTo>
                      <a:pt x="31" y="95"/>
                    </a:lnTo>
                    <a:lnTo>
                      <a:pt x="28" y="97"/>
                    </a:lnTo>
                    <a:lnTo>
                      <a:pt x="26" y="97"/>
                    </a:lnTo>
                    <a:lnTo>
                      <a:pt x="24" y="97"/>
                    </a:lnTo>
                    <a:lnTo>
                      <a:pt x="19" y="95"/>
                    </a:lnTo>
                    <a:lnTo>
                      <a:pt x="16" y="95"/>
                    </a:lnTo>
                    <a:lnTo>
                      <a:pt x="16" y="92"/>
                    </a:lnTo>
                    <a:lnTo>
                      <a:pt x="16" y="90"/>
                    </a:lnTo>
                    <a:lnTo>
                      <a:pt x="16" y="88"/>
                    </a:lnTo>
                    <a:lnTo>
                      <a:pt x="14" y="80"/>
                    </a:lnTo>
                    <a:lnTo>
                      <a:pt x="14" y="78"/>
                    </a:lnTo>
                    <a:lnTo>
                      <a:pt x="14" y="73"/>
                    </a:lnTo>
                    <a:lnTo>
                      <a:pt x="9" y="66"/>
                    </a:lnTo>
                    <a:lnTo>
                      <a:pt x="7" y="64"/>
                    </a:lnTo>
                    <a:lnTo>
                      <a:pt x="5" y="64"/>
                    </a:lnTo>
                    <a:lnTo>
                      <a:pt x="2" y="64"/>
                    </a:lnTo>
                    <a:lnTo>
                      <a:pt x="2" y="54"/>
                    </a:lnTo>
                    <a:lnTo>
                      <a:pt x="0" y="52"/>
                    </a:lnTo>
                    <a:lnTo>
                      <a:pt x="0" y="45"/>
                    </a:lnTo>
                    <a:lnTo>
                      <a:pt x="2" y="36"/>
                    </a:lnTo>
                    <a:lnTo>
                      <a:pt x="5" y="31"/>
                    </a:lnTo>
                    <a:lnTo>
                      <a:pt x="7" y="31"/>
                    </a:lnTo>
                    <a:lnTo>
                      <a:pt x="16" y="43"/>
                    </a:lnTo>
                    <a:lnTo>
                      <a:pt x="21" y="45"/>
                    </a:lnTo>
                    <a:lnTo>
                      <a:pt x="24" y="43"/>
                    </a:lnTo>
                    <a:lnTo>
                      <a:pt x="26" y="43"/>
                    </a:lnTo>
                    <a:lnTo>
                      <a:pt x="28" y="45"/>
                    </a:lnTo>
                    <a:lnTo>
                      <a:pt x="33" y="43"/>
                    </a:lnTo>
                    <a:lnTo>
                      <a:pt x="35" y="45"/>
                    </a:lnTo>
                    <a:lnTo>
                      <a:pt x="38" y="43"/>
                    </a:lnTo>
                    <a:lnTo>
                      <a:pt x="42" y="36"/>
                    </a:lnTo>
                    <a:lnTo>
                      <a:pt x="45" y="36"/>
                    </a:lnTo>
                    <a:lnTo>
                      <a:pt x="50" y="36"/>
                    </a:lnTo>
                    <a:lnTo>
                      <a:pt x="52" y="38"/>
                    </a:lnTo>
                    <a:lnTo>
                      <a:pt x="59" y="40"/>
                    </a:lnTo>
                    <a:lnTo>
                      <a:pt x="61" y="40"/>
                    </a:lnTo>
                    <a:lnTo>
                      <a:pt x="71" y="38"/>
                    </a:lnTo>
                    <a:lnTo>
                      <a:pt x="73" y="36"/>
                    </a:lnTo>
                    <a:lnTo>
                      <a:pt x="78" y="21"/>
                    </a:lnTo>
                    <a:lnTo>
                      <a:pt x="85" y="14"/>
                    </a:lnTo>
                    <a:lnTo>
                      <a:pt x="90" y="2"/>
                    </a:lnTo>
                    <a:lnTo>
                      <a:pt x="90" y="0"/>
                    </a:lnTo>
                    <a:lnTo>
                      <a:pt x="106" y="0"/>
                    </a:lnTo>
                    <a:lnTo>
                      <a:pt x="109" y="0"/>
                    </a:lnTo>
                    <a:lnTo>
                      <a:pt x="113" y="2"/>
                    </a:lnTo>
                    <a:close/>
                  </a:path>
                </a:pathLst>
              </a:custGeom>
              <a:grpFill/>
              <a:ln w="9525">
                <a:noFill/>
                <a:round/>
                <a:headEnd/>
                <a:tailEnd/>
              </a:ln>
            </p:spPr>
            <p:txBody>
              <a:bodyPr/>
              <a:lstStyle/>
              <a:p>
                <a:pPr>
                  <a:defRPr/>
                </a:pPr>
                <a:endParaRPr lang="en-US" sz="1200" kern="0">
                  <a:solidFill>
                    <a:srgbClr val="0096D6"/>
                  </a:solidFill>
                </a:endParaRPr>
              </a:p>
            </p:txBody>
          </p:sp>
          <p:sp>
            <p:nvSpPr>
              <p:cNvPr id="2131" name="Freeform 1509"/>
              <p:cNvSpPr>
                <a:spLocks/>
              </p:cNvSpPr>
              <p:nvPr/>
            </p:nvSpPr>
            <p:spPr bwMode="auto">
              <a:xfrm>
                <a:off x="4321" y="2548"/>
                <a:ext cx="132" cy="111"/>
              </a:xfrm>
              <a:custGeom>
                <a:avLst/>
                <a:gdLst>
                  <a:gd name="T0" fmla="*/ 113 w 132"/>
                  <a:gd name="T1" fmla="*/ 2 h 111"/>
                  <a:gd name="T2" fmla="*/ 113 w 132"/>
                  <a:gd name="T3" fmla="*/ 5 h 111"/>
                  <a:gd name="T4" fmla="*/ 116 w 132"/>
                  <a:gd name="T5" fmla="*/ 7 h 111"/>
                  <a:gd name="T6" fmla="*/ 113 w 132"/>
                  <a:gd name="T7" fmla="*/ 10 h 111"/>
                  <a:gd name="T8" fmla="*/ 111 w 132"/>
                  <a:gd name="T9" fmla="*/ 12 h 111"/>
                  <a:gd name="T10" fmla="*/ 111 w 132"/>
                  <a:gd name="T11" fmla="*/ 14 h 111"/>
                  <a:gd name="T12" fmla="*/ 120 w 132"/>
                  <a:gd name="T13" fmla="*/ 26 h 111"/>
                  <a:gd name="T14" fmla="*/ 118 w 132"/>
                  <a:gd name="T15" fmla="*/ 31 h 111"/>
                  <a:gd name="T16" fmla="*/ 125 w 132"/>
                  <a:gd name="T17" fmla="*/ 45 h 111"/>
                  <a:gd name="T18" fmla="*/ 118 w 132"/>
                  <a:gd name="T19" fmla="*/ 43 h 111"/>
                  <a:gd name="T20" fmla="*/ 116 w 132"/>
                  <a:gd name="T21" fmla="*/ 47 h 111"/>
                  <a:gd name="T22" fmla="*/ 111 w 132"/>
                  <a:gd name="T23" fmla="*/ 66 h 111"/>
                  <a:gd name="T24" fmla="*/ 104 w 132"/>
                  <a:gd name="T25" fmla="*/ 73 h 111"/>
                  <a:gd name="T26" fmla="*/ 99 w 132"/>
                  <a:gd name="T27" fmla="*/ 80 h 111"/>
                  <a:gd name="T28" fmla="*/ 99 w 132"/>
                  <a:gd name="T29" fmla="*/ 90 h 111"/>
                  <a:gd name="T30" fmla="*/ 97 w 132"/>
                  <a:gd name="T31" fmla="*/ 95 h 111"/>
                  <a:gd name="T32" fmla="*/ 94 w 132"/>
                  <a:gd name="T33" fmla="*/ 97 h 111"/>
                  <a:gd name="T34" fmla="*/ 94 w 132"/>
                  <a:gd name="T35" fmla="*/ 99 h 111"/>
                  <a:gd name="T36" fmla="*/ 76 w 132"/>
                  <a:gd name="T37" fmla="*/ 111 h 111"/>
                  <a:gd name="T38" fmla="*/ 73 w 132"/>
                  <a:gd name="T39" fmla="*/ 102 h 111"/>
                  <a:gd name="T40" fmla="*/ 61 w 132"/>
                  <a:gd name="T41" fmla="*/ 102 h 111"/>
                  <a:gd name="T42" fmla="*/ 54 w 132"/>
                  <a:gd name="T43" fmla="*/ 97 h 111"/>
                  <a:gd name="T44" fmla="*/ 54 w 132"/>
                  <a:gd name="T45" fmla="*/ 99 h 111"/>
                  <a:gd name="T46" fmla="*/ 42 w 132"/>
                  <a:gd name="T47" fmla="*/ 102 h 111"/>
                  <a:gd name="T48" fmla="*/ 38 w 132"/>
                  <a:gd name="T49" fmla="*/ 102 h 111"/>
                  <a:gd name="T50" fmla="*/ 33 w 132"/>
                  <a:gd name="T51" fmla="*/ 95 h 111"/>
                  <a:gd name="T52" fmla="*/ 28 w 132"/>
                  <a:gd name="T53" fmla="*/ 97 h 111"/>
                  <a:gd name="T54" fmla="*/ 24 w 132"/>
                  <a:gd name="T55" fmla="*/ 97 h 111"/>
                  <a:gd name="T56" fmla="*/ 19 w 132"/>
                  <a:gd name="T57" fmla="*/ 95 h 111"/>
                  <a:gd name="T58" fmla="*/ 16 w 132"/>
                  <a:gd name="T59" fmla="*/ 90 h 111"/>
                  <a:gd name="T60" fmla="*/ 14 w 132"/>
                  <a:gd name="T61" fmla="*/ 78 h 111"/>
                  <a:gd name="T62" fmla="*/ 7 w 132"/>
                  <a:gd name="T63" fmla="*/ 64 h 111"/>
                  <a:gd name="T64" fmla="*/ 2 w 132"/>
                  <a:gd name="T65" fmla="*/ 64 h 111"/>
                  <a:gd name="T66" fmla="*/ 0 w 132"/>
                  <a:gd name="T67" fmla="*/ 52 h 111"/>
                  <a:gd name="T68" fmla="*/ 5 w 132"/>
                  <a:gd name="T69" fmla="*/ 31 h 111"/>
                  <a:gd name="T70" fmla="*/ 16 w 132"/>
                  <a:gd name="T71" fmla="*/ 43 h 111"/>
                  <a:gd name="T72" fmla="*/ 26 w 132"/>
                  <a:gd name="T73" fmla="*/ 43 h 111"/>
                  <a:gd name="T74" fmla="*/ 35 w 132"/>
                  <a:gd name="T75" fmla="*/ 45 h 111"/>
                  <a:gd name="T76" fmla="*/ 45 w 132"/>
                  <a:gd name="T77" fmla="*/ 36 h 111"/>
                  <a:gd name="T78" fmla="*/ 52 w 132"/>
                  <a:gd name="T79" fmla="*/ 38 h 111"/>
                  <a:gd name="T80" fmla="*/ 71 w 132"/>
                  <a:gd name="T81" fmla="*/ 38 h 111"/>
                  <a:gd name="T82" fmla="*/ 85 w 132"/>
                  <a:gd name="T83" fmla="*/ 14 h 111"/>
                  <a:gd name="T84" fmla="*/ 106 w 132"/>
                  <a:gd name="T85" fmla="*/ 0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111"/>
                  <a:gd name="T131" fmla="*/ 132 w 132"/>
                  <a:gd name="T132" fmla="*/ 111 h 1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111">
                    <a:moveTo>
                      <a:pt x="113" y="2"/>
                    </a:moveTo>
                    <a:lnTo>
                      <a:pt x="113" y="2"/>
                    </a:lnTo>
                    <a:lnTo>
                      <a:pt x="111" y="2"/>
                    </a:lnTo>
                    <a:lnTo>
                      <a:pt x="113" y="5"/>
                    </a:lnTo>
                    <a:lnTo>
                      <a:pt x="116" y="5"/>
                    </a:lnTo>
                    <a:lnTo>
                      <a:pt x="116" y="7"/>
                    </a:lnTo>
                    <a:lnTo>
                      <a:pt x="116" y="10"/>
                    </a:lnTo>
                    <a:lnTo>
                      <a:pt x="113" y="7"/>
                    </a:lnTo>
                    <a:lnTo>
                      <a:pt x="113" y="10"/>
                    </a:lnTo>
                    <a:lnTo>
                      <a:pt x="109" y="10"/>
                    </a:lnTo>
                    <a:lnTo>
                      <a:pt x="111" y="12"/>
                    </a:lnTo>
                    <a:lnTo>
                      <a:pt x="111" y="14"/>
                    </a:lnTo>
                    <a:lnTo>
                      <a:pt x="111" y="17"/>
                    </a:lnTo>
                    <a:lnTo>
                      <a:pt x="113" y="19"/>
                    </a:lnTo>
                    <a:lnTo>
                      <a:pt x="120" y="26"/>
                    </a:lnTo>
                    <a:lnTo>
                      <a:pt x="118" y="28"/>
                    </a:lnTo>
                    <a:lnTo>
                      <a:pt x="118" y="31"/>
                    </a:lnTo>
                    <a:lnTo>
                      <a:pt x="132" y="43"/>
                    </a:lnTo>
                    <a:lnTo>
                      <a:pt x="132" y="45"/>
                    </a:lnTo>
                    <a:lnTo>
                      <a:pt x="125" y="45"/>
                    </a:lnTo>
                    <a:lnTo>
                      <a:pt x="120" y="45"/>
                    </a:lnTo>
                    <a:lnTo>
                      <a:pt x="120" y="43"/>
                    </a:lnTo>
                    <a:lnTo>
                      <a:pt x="118" y="43"/>
                    </a:lnTo>
                    <a:lnTo>
                      <a:pt x="120" y="45"/>
                    </a:lnTo>
                    <a:lnTo>
                      <a:pt x="120" y="47"/>
                    </a:lnTo>
                    <a:lnTo>
                      <a:pt x="116" y="47"/>
                    </a:lnTo>
                    <a:lnTo>
                      <a:pt x="113" y="52"/>
                    </a:lnTo>
                    <a:lnTo>
                      <a:pt x="113" y="64"/>
                    </a:lnTo>
                    <a:lnTo>
                      <a:pt x="111" y="66"/>
                    </a:lnTo>
                    <a:lnTo>
                      <a:pt x="106" y="73"/>
                    </a:lnTo>
                    <a:lnTo>
                      <a:pt x="104" y="73"/>
                    </a:lnTo>
                    <a:lnTo>
                      <a:pt x="97" y="80"/>
                    </a:lnTo>
                    <a:lnTo>
                      <a:pt x="99" y="80"/>
                    </a:lnTo>
                    <a:lnTo>
                      <a:pt x="99" y="85"/>
                    </a:lnTo>
                    <a:lnTo>
                      <a:pt x="102" y="88"/>
                    </a:lnTo>
                    <a:lnTo>
                      <a:pt x="99" y="90"/>
                    </a:lnTo>
                    <a:lnTo>
                      <a:pt x="97" y="95"/>
                    </a:lnTo>
                    <a:lnTo>
                      <a:pt x="94" y="97"/>
                    </a:lnTo>
                    <a:lnTo>
                      <a:pt x="94" y="99"/>
                    </a:lnTo>
                    <a:lnTo>
                      <a:pt x="92" y="104"/>
                    </a:lnTo>
                    <a:lnTo>
                      <a:pt x="76" y="111"/>
                    </a:lnTo>
                    <a:lnTo>
                      <a:pt x="73" y="104"/>
                    </a:lnTo>
                    <a:lnTo>
                      <a:pt x="73" y="102"/>
                    </a:lnTo>
                    <a:lnTo>
                      <a:pt x="71" y="102"/>
                    </a:lnTo>
                    <a:lnTo>
                      <a:pt x="64" y="102"/>
                    </a:lnTo>
                    <a:lnTo>
                      <a:pt x="61" y="102"/>
                    </a:lnTo>
                    <a:lnTo>
                      <a:pt x="61" y="99"/>
                    </a:lnTo>
                    <a:lnTo>
                      <a:pt x="57" y="99"/>
                    </a:lnTo>
                    <a:lnTo>
                      <a:pt x="54" y="97"/>
                    </a:lnTo>
                    <a:lnTo>
                      <a:pt x="52" y="97"/>
                    </a:lnTo>
                    <a:lnTo>
                      <a:pt x="54" y="99"/>
                    </a:lnTo>
                    <a:lnTo>
                      <a:pt x="47" y="102"/>
                    </a:lnTo>
                    <a:lnTo>
                      <a:pt x="42" y="102"/>
                    </a:lnTo>
                    <a:lnTo>
                      <a:pt x="40" y="102"/>
                    </a:lnTo>
                    <a:lnTo>
                      <a:pt x="38" y="102"/>
                    </a:lnTo>
                    <a:lnTo>
                      <a:pt x="35" y="92"/>
                    </a:lnTo>
                    <a:lnTo>
                      <a:pt x="35" y="95"/>
                    </a:lnTo>
                    <a:lnTo>
                      <a:pt x="33" y="95"/>
                    </a:lnTo>
                    <a:lnTo>
                      <a:pt x="31" y="95"/>
                    </a:lnTo>
                    <a:lnTo>
                      <a:pt x="28" y="97"/>
                    </a:lnTo>
                    <a:lnTo>
                      <a:pt x="26" y="97"/>
                    </a:lnTo>
                    <a:lnTo>
                      <a:pt x="24" y="97"/>
                    </a:lnTo>
                    <a:lnTo>
                      <a:pt x="19" y="95"/>
                    </a:lnTo>
                    <a:lnTo>
                      <a:pt x="16" y="95"/>
                    </a:lnTo>
                    <a:lnTo>
                      <a:pt x="16" y="92"/>
                    </a:lnTo>
                    <a:lnTo>
                      <a:pt x="16" y="90"/>
                    </a:lnTo>
                    <a:lnTo>
                      <a:pt x="16" y="88"/>
                    </a:lnTo>
                    <a:lnTo>
                      <a:pt x="14" y="80"/>
                    </a:lnTo>
                    <a:lnTo>
                      <a:pt x="14" y="78"/>
                    </a:lnTo>
                    <a:lnTo>
                      <a:pt x="14" y="73"/>
                    </a:lnTo>
                    <a:lnTo>
                      <a:pt x="9" y="66"/>
                    </a:lnTo>
                    <a:lnTo>
                      <a:pt x="7" y="64"/>
                    </a:lnTo>
                    <a:lnTo>
                      <a:pt x="5" y="64"/>
                    </a:lnTo>
                    <a:lnTo>
                      <a:pt x="2" y="64"/>
                    </a:lnTo>
                    <a:lnTo>
                      <a:pt x="2" y="54"/>
                    </a:lnTo>
                    <a:lnTo>
                      <a:pt x="0" y="52"/>
                    </a:lnTo>
                    <a:lnTo>
                      <a:pt x="0" y="45"/>
                    </a:lnTo>
                    <a:lnTo>
                      <a:pt x="2" y="36"/>
                    </a:lnTo>
                    <a:lnTo>
                      <a:pt x="5" y="31"/>
                    </a:lnTo>
                    <a:lnTo>
                      <a:pt x="7" y="31"/>
                    </a:lnTo>
                    <a:lnTo>
                      <a:pt x="16" y="43"/>
                    </a:lnTo>
                    <a:lnTo>
                      <a:pt x="21" y="45"/>
                    </a:lnTo>
                    <a:lnTo>
                      <a:pt x="24" y="43"/>
                    </a:lnTo>
                    <a:lnTo>
                      <a:pt x="26" y="43"/>
                    </a:lnTo>
                    <a:lnTo>
                      <a:pt x="28" y="45"/>
                    </a:lnTo>
                    <a:lnTo>
                      <a:pt x="33" y="43"/>
                    </a:lnTo>
                    <a:lnTo>
                      <a:pt x="35" y="45"/>
                    </a:lnTo>
                    <a:lnTo>
                      <a:pt x="38" y="43"/>
                    </a:lnTo>
                    <a:lnTo>
                      <a:pt x="42" y="36"/>
                    </a:lnTo>
                    <a:lnTo>
                      <a:pt x="45" y="36"/>
                    </a:lnTo>
                    <a:lnTo>
                      <a:pt x="50" y="36"/>
                    </a:lnTo>
                    <a:lnTo>
                      <a:pt x="52" y="38"/>
                    </a:lnTo>
                    <a:lnTo>
                      <a:pt x="59" y="40"/>
                    </a:lnTo>
                    <a:lnTo>
                      <a:pt x="61" y="40"/>
                    </a:lnTo>
                    <a:lnTo>
                      <a:pt x="71" y="38"/>
                    </a:lnTo>
                    <a:lnTo>
                      <a:pt x="73" y="36"/>
                    </a:lnTo>
                    <a:lnTo>
                      <a:pt x="78" y="21"/>
                    </a:lnTo>
                    <a:lnTo>
                      <a:pt x="85" y="14"/>
                    </a:lnTo>
                    <a:lnTo>
                      <a:pt x="90" y="2"/>
                    </a:lnTo>
                    <a:lnTo>
                      <a:pt x="90" y="0"/>
                    </a:lnTo>
                    <a:lnTo>
                      <a:pt x="106" y="0"/>
                    </a:lnTo>
                    <a:lnTo>
                      <a:pt x="109" y="0"/>
                    </a:lnTo>
                    <a:lnTo>
                      <a:pt x="113" y="2"/>
                    </a:lnTo>
                  </a:path>
                </a:pathLst>
              </a:custGeom>
              <a:grpFill/>
              <a:ln w="9525">
                <a:noFill/>
                <a:round/>
                <a:headEnd/>
                <a:tailEnd/>
              </a:ln>
            </p:spPr>
            <p:txBody>
              <a:bodyPr/>
              <a:lstStyle/>
              <a:p>
                <a:pPr>
                  <a:defRPr/>
                </a:pPr>
                <a:endParaRPr lang="en-US" sz="1200" kern="0">
                  <a:solidFill>
                    <a:srgbClr val="0096D6"/>
                  </a:solidFill>
                </a:endParaRPr>
              </a:p>
            </p:txBody>
          </p:sp>
          <p:sp>
            <p:nvSpPr>
              <p:cNvPr id="2132" name="Freeform 1510"/>
              <p:cNvSpPr>
                <a:spLocks/>
              </p:cNvSpPr>
              <p:nvPr/>
            </p:nvSpPr>
            <p:spPr bwMode="auto">
              <a:xfrm>
                <a:off x="4611" y="2610"/>
                <a:ext cx="137" cy="115"/>
              </a:xfrm>
              <a:custGeom>
                <a:avLst/>
                <a:gdLst>
                  <a:gd name="T0" fmla="*/ 135 w 137"/>
                  <a:gd name="T1" fmla="*/ 115 h 115"/>
                  <a:gd name="T2" fmla="*/ 121 w 137"/>
                  <a:gd name="T3" fmla="*/ 101 h 115"/>
                  <a:gd name="T4" fmla="*/ 109 w 137"/>
                  <a:gd name="T5" fmla="*/ 103 h 115"/>
                  <a:gd name="T6" fmla="*/ 107 w 137"/>
                  <a:gd name="T7" fmla="*/ 103 h 115"/>
                  <a:gd name="T8" fmla="*/ 102 w 137"/>
                  <a:gd name="T9" fmla="*/ 103 h 115"/>
                  <a:gd name="T10" fmla="*/ 95 w 137"/>
                  <a:gd name="T11" fmla="*/ 96 h 115"/>
                  <a:gd name="T12" fmla="*/ 102 w 137"/>
                  <a:gd name="T13" fmla="*/ 92 h 115"/>
                  <a:gd name="T14" fmla="*/ 107 w 137"/>
                  <a:gd name="T15" fmla="*/ 92 h 115"/>
                  <a:gd name="T16" fmla="*/ 107 w 137"/>
                  <a:gd name="T17" fmla="*/ 89 h 115"/>
                  <a:gd name="T18" fmla="*/ 102 w 137"/>
                  <a:gd name="T19" fmla="*/ 87 h 115"/>
                  <a:gd name="T20" fmla="*/ 100 w 137"/>
                  <a:gd name="T21" fmla="*/ 77 h 115"/>
                  <a:gd name="T22" fmla="*/ 97 w 137"/>
                  <a:gd name="T23" fmla="*/ 70 h 115"/>
                  <a:gd name="T24" fmla="*/ 93 w 137"/>
                  <a:gd name="T25" fmla="*/ 66 h 115"/>
                  <a:gd name="T26" fmla="*/ 90 w 137"/>
                  <a:gd name="T27" fmla="*/ 63 h 115"/>
                  <a:gd name="T28" fmla="*/ 55 w 137"/>
                  <a:gd name="T29" fmla="*/ 54 h 115"/>
                  <a:gd name="T30" fmla="*/ 50 w 137"/>
                  <a:gd name="T31" fmla="*/ 49 h 115"/>
                  <a:gd name="T32" fmla="*/ 45 w 137"/>
                  <a:gd name="T33" fmla="*/ 49 h 115"/>
                  <a:gd name="T34" fmla="*/ 41 w 137"/>
                  <a:gd name="T35" fmla="*/ 44 h 115"/>
                  <a:gd name="T36" fmla="*/ 38 w 137"/>
                  <a:gd name="T37" fmla="*/ 37 h 115"/>
                  <a:gd name="T38" fmla="*/ 34 w 137"/>
                  <a:gd name="T39" fmla="*/ 44 h 115"/>
                  <a:gd name="T40" fmla="*/ 26 w 137"/>
                  <a:gd name="T41" fmla="*/ 49 h 115"/>
                  <a:gd name="T42" fmla="*/ 24 w 137"/>
                  <a:gd name="T43" fmla="*/ 42 h 115"/>
                  <a:gd name="T44" fmla="*/ 22 w 137"/>
                  <a:gd name="T45" fmla="*/ 35 h 115"/>
                  <a:gd name="T46" fmla="*/ 15 w 137"/>
                  <a:gd name="T47" fmla="*/ 33 h 115"/>
                  <a:gd name="T48" fmla="*/ 19 w 137"/>
                  <a:gd name="T49" fmla="*/ 30 h 115"/>
                  <a:gd name="T50" fmla="*/ 34 w 137"/>
                  <a:gd name="T51" fmla="*/ 28 h 115"/>
                  <a:gd name="T52" fmla="*/ 38 w 137"/>
                  <a:gd name="T53" fmla="*/ 26 h 115"/>
                  <a:gd name="T54" fmla="*/ 24 w 137"/>
                  <a:gd name="T55" fmla="*/ 26 h 115"/>
                  <a:gd name="T56" fmla="*/ 15 w 137"/>
                  <a:gd name="T57" fmla="*/ 23 h 115"/>
                  <a:gd name="T58" fmla="*/ 10 w 137"/>
                  <a:gd name="T59" fmla="*/ 14 h 115"/>
                  <a:gd name="T60" fmla="*/ 5 w 137"/>
                  <a:gd name="T61" fmla="*/ 16 h 115"/>
                  <a:gd name="T62" fmla="*/ 5 w 137"/>
                  <a:gd name="T63" fmla="*/ 7 h 115"/>
                  <a:gd name="T64" fmla="*/ 19 w 137"/>
                  <a:gd name="T65" fmla="*/ 0 h 115"/>
                  <a:gd name="T66" fmla="*/ 41 w 137"/>
                  <a:gd name="T67" fmla="*/ 4 h 115"/>
                  <a:gd name="T68" fmla="*/ 43 w 137"/>
                  <a:gd name="T69" fmla="*/ 16 h 115"/>
                  <a:gd name="T70" fmla="*/ 48 w 137"/>
                  <a:gd name="T71" fmla="*/ 33 h 115"/>
                  <a:gd name="T72" fmla="*/ 50 w 137"/>
                  <a:gd name="T73" fmla="*/ 28 h 115"/>
                  <a:gd name="T74" fmla="*/ 62 w 137"/>
                  <a:gd name="T75" fmla="*/ 40 h 115"/>
                  <a:gd name="T76" fmla="*/ 67 w 137"/>
                  <a:gd name="T77" fmla="*/ 33 h 115"/>
                  <a:gd name="T78" fmla="*/ 81 w 137"/>
                  <a:gd name="T79" fmla="*/ 23 h 115"/>
                  <a:gd name="T80" fmla="*/ 93 w 137"/>
                  <a:gd name="T81" fmla="*/ 14 h 115"/>
                  <a:gd name="T82" fmla="*/ 104 w 137"/>
                  <a:gd name="T83" fmla="*/ 18 h 115"/>
                  <a:gd name="T84" fmla="*/ 116 w 137"/>
                  <a:gd name="T85" fmla="*/ 26 h 115"/>
                  <a:gd name="T86" fmla="*/ 123 w 137"/>
                  <a:gd name="T87" fmla="*/ 26 h 115"/>
                  <a:gd name="T88" fmla="*/ 126 w 137"/>
                  <a:gd name="T89" fmla="*/ 26 h 115"/>
                  <a:gd name="T90" fmla="*/ 130 w 137"/>
                  <a:gd name="T91" fmla="*/ 28 h 115"/>
                  <a:gd name="T92" fmla="*/ 133 w 137"/>
                  <a:gd name="T93" fmla="*/ 28 h 115"/>
                  <a:gd name="T94" fmla="*/ 135 w 137"/>
                  <a:gd name="T95" fmla="*/ 82 h 115"/>
                  <a:gd name="T96" fmla="*/ 137 w 137"/>
                  <a:gd name="T97" fmla="*/ 115 h 1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
                  <a:gd name="T148" fmla="*/ 0 h 115"/>
                  <a:gd name="T149" fmla="*/ 137 w 137"/>
                  <a:gd name="T150" fmla="*/ 115 h 1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 h="115">
                    <a:moveTo>
                      <a:pt x="137" y="115"/>
                    </a:moveTo>
                    <a:lnTo>
                      <a:pt x="137" y="115"/>
                    </a:lnTo>
                    <a:lnTo>
                      <a:pt x="135" y="115"/>
                    </a:lnTo>
                    <a:lnTo>
                      <a:pt x="121" y="103"/>
                    </a:lnTo>
                    <a:lnTo>
                      <a:pt x="121" y="101"/>
                    </a:lnTo>
                    <a:lnTo>
                      <a:pt x="114" y="103"/>
                    </a:lnTo>
                    <a:lnTo>
                      <a:pt x="109" y="101"/>
                    </a:lnTo>
                    <a:lnTo>
                      <a:pt x="109" y="103"/>
                    </a:lnTo>
                    <a:lnTo>
                      <a:pt x="107" y="103"/>
                    </a:lnTo>
                    <a:lnTo>
                      <a:pt x="107" y="106"/>
                    </a:lnTo>
                    <a:lnTo>
                      <a:pt x="104" y="106"/>
                    </a:lnTo>
                    <a:lnTo>
                      <a:pt x="102" y="103"/>
                    </a:lnTo>
                    <a:lnTo>
                      <a:pt x="93" y="106"/>
                    </a:lnTo>
                    <a:lnTo>
                      <a:pt x="90" y="103"/>
                    </a:lnTo>
                    <a:lnTo>
                      <a:pt x="95" y="96"/>
                    </a:lnTo>
                    <a:lnTo>
                      <a:pt x="97" y="94"/>
                    </a:lnTo>
                    <a:lnTo>
                      <a:pt x="102" y="92"/>
                    </a:lnTo>
                    <a:lnTo>
                      <a:pt x="104" y="94"/>
                    </a:lnTo>
                    <a:lnTo>
                      <a:pt x="107" y="94"/>
                    </a:lnTo>
                    <a:lnTo>
                      <a:pt x="107" y="92"/>
                    </a:lnTo>
                    <a:lnTo>
                      <a:pt x="104" y="89"/>
                    </a:lnTo>
                    <a:lnTo>
                      <a:pt x="107" y="89"/>
                    </a:lnTo>
                    <a:lnTo>
                      <a:pt x="104" y="89"/>
                    </a:lnTo>
                    <a:lnTo>
                      <a:pt x="102" y="87"/>
                    </a:lnTo>
                    <a:lnTo>
                      <a:pt x="104" y="82"/>
                    </a:lnTo>
                    <a:lnTo>
                      <a:pt x="102" y="80"/>
                    </a:lnTo>
                    <a:lnTo>
                      <a:pt x="100" y="77"/>
                    </a:lnTo>
                    <a:lnTo>
                      <a:pt x="100" y="73"/>
                    </a:lnTo>
                    <a:lnTo>
                      <a:pt x="100" y="70"/>
                    </a:lnTo>
                    <a:lnTo>
                      <a:pt x="97" y="70"/>
                    </a:lnTo>
                    <a:lnTo>
                      <a:pt x="95" y="66"/>
                    </a:lnTo>
                    <a:lnTo>
                      <a:pt x="93" y="66"/>
                    </a:lnTo>
                    <a:lnTo>
                      <a:pt x="93" y="63"/>
                    </a:lnTo>
                    <a:lnTo>
                      <a:pt x="90" y="63"/>
                    </a:lnTo>
                    <a:lnTo>
                      <a:pt x="83" y="61"/>
                    </a:lnTo>
                    <a:lnTo>
                      <a:pt x="81" y="61"/>
                    </a:lnTo>
                    <a:lnTo>
                      <a:pt x="55" y="54"/>
                    </a:lnTo>
                    <a:lnTo>
                      <a:pt x="55" y="52"/>
                    </a:lnTo>
                    <a:lnTo>
                      <a:pt x="52" y="52"/>
                    </a:lnTo>
                    <a:lnTo>
                      <a:pt x="50" y="49"/>
                    </a:lnTo>
                    <a:lnTo>
                      <a:pt x="50" y="47"/>
                    </a:lnTo>
                    <a:lnTo>
                      <a:pt x="45" y="47"/>
                    </a:lnTo>
                    <a:lnTo>
                      <a:pt x="45" y="49"/>
                    </a:lnTo>
                    <a:lnTo>
                      <a:pt x="45" y="47"/>
                    </a:lnTo>
                    <a:lnTo>
                      <a:pt x="41" y="44"/>
                    </a:lnTo>
                    <a:lnTo>
                      <a:pt x="38" y="42"/>
                    </a:lnTo>
                    <a:lnTo>
                      <a:pt x="38" y="37"/>
                    </a:lnTo>
                    <a:lnTo>
                      <a:pt x="38" y="35"/>
                    </a:lnTo>
                    <a:lnTo>
                      <a:pt x="38" y="33"/>
                    </a:lnTo>
                    <a:lnTo>
                      <a:pt x="34" y="44"/>
                    </a:lnTo>
                    <a:lnTo>
                      <a:pt x="31" y="49"/>
                    </a:lnTo>
                    <a:lnTo>
                      <a:pt x="26" y="49"/>
                    </a:lnTo>
                    <a:lnTo>
                      <a:pt x="26" y="47"/>
                    </a:lnTo>
                    <a:lnTo>
                      <a:pt x="24" y="42"/>
                    </a:lnTo>
                    <a:lnTo>
                      <a:pt x="24" y="40"/>
                    </a:lnTo>
                    <a:lnTo>
                      <a:pt x="22" y="35"/>
                    </a:lnTo>
                    <a:lnTo>
                      <a:pt x="19" y="35"/>
                    </a:lnTo>
                    <a:lnTo>
                      <a:pt x="17" y="35"/>
                    </a:lnTo>
                    <a:lnTo>
                      <a:pt x="15" y="33"/>
                    </a:lnTo>
                    <a:lnTo>
                      <a:pt x="15" y="30"/>
                    </a:lnTo>
                    <a:lnTo>
                      <a:pt x="17" y="30"/>
                    </a:lnTo>
                    <a:lnTo>
                      <a:pt x="19" y="30"/>
                    </a:lnTo>
                    <a:lnTo>
                      <a:pt x="24" y="30"/>
                    </a:lnTo>
                    <a:lnTo>
                      <a:pt x="31" y="28"/>
                    </a:lnTo>
                    <a:lnTo>
                      <a:pt x="34" y="28"/>
                    </a:lnTo>
                    <a:lnTo>
                      <a:pt x="36" y="28"/>
                    </a:lnTo>
                    <a:lnTo>
                      <a:pt x="38" y="28"/>
                    </a:lnTo>
                    <a:lnTo>
                      <a:pt x="38" y="26"/>
                    </a:lnTo>
                    <a:lnTo>
                      <a:pt x="38" y="23"/>
                    </a:lnTo>
                    <a:lnTo>
                      <a:pt x="38" y="21"/>
                    </a:lnTo>
                    <a:lnTo>
                      <a:pt x="24" y="26"/>
                    </a:lnTo>
                    <a:lnTo>
                      <a:pt x="22" y="26"/>
                    </a:lnTo>
                    <a:lnTo>
                      <a:pt x="19" y="26"/>
                    </a:lnTo>
                    <a:lnTo>
                      <a:pt x="15" y="23"/>
                    </a:lnTo>
                    <a:lnTo>
                      <a:pt x="12" y="16"/>
                    </a:lnTo>
                    <a:lnTo>
                      <a:pt x="10" y="14"/>
                    </a:lnTo>
                    <a:lnTo>
                      <a:pt x="8" y="14"/>
                    </a:lnTo>
                    <a:lnTo>
                      <a:pt x="5" y="14"/>
                    </a:lnTo>
                    <a:lnTo>
                      <a:pt x="5" y="16"/>
                    </a:lnTo>
                    <a:lnTo>
                      <a:pt x="0" y="14"/>
                    </a:lnTo>
                    <a:lnTo>
                      <a:pt x="3" y="7"/>
                    </a:lnTo>
                    <a:lnTo>
                      <a:pt x="5" y="7"/>
                    </a:lnTo>
                    <a:lnTo>
                      <a:pt x="12" y="4"/>
                    </a:lnTo>
                    <a:lnTo>
                      <a:pt x="17" y="0"/>
                    </a:lnTo>
                    <a:lnTo>
                      <a:pt x="19" y="0"/>
                    </a:lnTo>
                    <a:lnTo>
                      <a:pt x="26" y="0"/>
                    </a:lnTo>
                    <a:lnTo>
                      <a:pt x="34" y="4"/>
                    </a:lnTo>
                    <a:lnTo>
                      <a:pt x="41" y="4"/>
                    </a:lnTo>
                    <a:lnTo>
                      <a:pt x="41" y="9"/>
                    </a:lnTo>
                    <a:lnTo>
                      <a:pt x="43" y="11"/>
                    </a:lnTo>
                    <a:lnTo>
                      <a:pt x="43" y="16"/>
                    </a:lnTo>
                    <a:lnTo>
                      <a:pt x="43" y="21"/>
                    </a:lnTo>
                    <a:lnTo>
                      <a:pt x="43" y="28"/>
                    </a:lnTo>
                    <a:lnTo>
                      <a:pt x="48" y="33"/>
                    </a:lnTo>
                    <a:lnTo>
                      <a:pt x="48" y="30"/>
                    </a:lnTo>
                    <a:lnTo>
                      <a:pt x="48" y="28"/>
                    </a:lnTo>
                    <a:lnTo>
                      <a:pt x="50" y="28"/>
                    </a:lnTo>
                    <a:lnTo>
                      <a:pt x="52" y="37"/>
                    </a:lnTo>
                    <a:lnTo>
                      <a:pt x="57" y="40"/>
                    </a:lnTo>
                    <a:lnTo>
                      <a:pt x="62" y="40"/>
                    </a:lnTo>
                    <a:lnTo>
                      <a:pt x="64" y="35"/>
                    </a:lnTo>
                    <a:lnTo>
                      <a:pt x="67" y="35"/>
                    </a:lnTo>
                    <a:lnTo>
                      <a:pt x="67" y="33"/>
                    </a:lnTo>
                    <a:lnTo>
                      <a:pt x="71" y="28"/>
                    </a:lnTo>
                    <a:lnTo>
                      <a:pt x="74" y="26"/>
                    </a:lnTo>
                    <a:lnTo>
                      <a:pt x="81" y="23"/>
                    </a:lnTo>
                    <a:lnTo>
                      <a:pt x="83" y="21"/>
                    </a:lnTo>
                    <a:lnTo>
                      <a:pt x="83" y="18"/>
                    </a:lnTo>
                    <a:lnTo>
                      <a:pt x="93" y="14"/>
                    </a:lnTo>
                    <a:lnTo>
                      <a:pt x="95" y="16"/>
                    </a:lnTo>
                    <a:lnTo>
                      <a:pt x="104" y="18"/>
                    </a:lnTo>
                    <a:lnTo>
                      <a:pt x="109" y="21"/>
                    </a:lnTo>
                    <a:lnTo>
                      <a:pt x="116" y="26"/>
                    </a:lnTo>
                    <a:lnTo>
                      <a:pt x="119" y="26"/>
                    </a:lnTo>
                    <a:lnTo>
                      <a:pt x="121" y="26"/>
                    </a:lnTo>
                    <a:lnTo>
                      <a:pt x="123" y="26"/>
                    </a:lnTo>
                    <a:lnTo>
                      <a:pt x="126" y="26"/>
                    </a:lnTo>
                    <a:lnTo>
                      <a:pt x="128" y="28"/>
                    </a:lnTo>
                    <a:lnTo>
                      <a:pt x="130" y="28"/>
                    </a:lnTo>
                    <a:lnTo>
                      <a:pt x="133" y="28"/>
                    </a:lnTo>
                    <a:lnTo>
                      <a:pt x="135" y="28"/>
                    </a:lnTo>
                    <a:lnTo>
                      <a:pt x="135" y="82"/>
                    </a:lnTo>
                    <a:lnTo>
                      <a:pt x="135" y="85"/>
                    </a:lnTo>
                    <a:lnTo>
                      <a:pt x="135" y="89"/>
                    </a:lnTo>
                    <a:lnTo>
                      <a:pt x="137" y="115"/>
                    </a:lnTo>
                    <a:close/>
                  </a:path>
                </a:pathLst>
              </a:custGeom>
              <a:grpFill/>
              <a:ln w="9525">
                <a:noFill/>
                <a:round/>
                <a:headEnd/>
                <a:tailEnd/>
              </a:ln>
            </p:spPr>
            <p:txBody>
              <a:bodyPr/>
              <a:lstStyle/>
              <a:p>
                <a:pPr>
                  <a:defRPr/>
                </a:pPr>
                <a:endParaRPr lang="en-US" sz="1200" kern="0">
                  <a:solidFill>
                    <a:srgbClr val="0096D6"/>
                  </a:solidFill>
                </a:endParaRPr>
              </a:p>
            </p:txBody>
          </p:sp>
          <p:sp>
            <p:nvSpPr>
              <p:cNvPr id="2133" name="Freeform 1511"/>
              <p:cNvSpPr>
                <a:spLocks/>
              </p:cNvSpPr>
              <p:nvPr/>
            </p:nvSpPr>
            <p:spPr bwMode="auto">
              <a:xfrm>
                <a:off x="4611" y="2610"/>
                <a:ext cx="137" cy="115"/>
              </a:xfrm>
              <a:custGeom>
                <a:avLst/>
                <a:gdLst>
                  <a:gd name="T0" fmla="*/ 135 w 137"/>
                  <a:gd name="T1" fmla="*/ 115 h 115"/>
                  <a:gd name="T2" fmla="*/ 121 w 137"/>
                  <a:gd name="T3" fmla="*/ 101 h 115"/>
                  <a:gd name="T4" fmla="*/ 109 w 137"/>
                  <a:gd name="T5" fmla="*/ 103 h 115"/>
                  <a:gd name="T6" fmla="*/ 107 w 137"/>
                  <a:gd name="T7" fmla="*/ 103 h 115"/>
                  <a:gd name="T8" fmla="*/ 102 w 137"/>
                  <a:gd name="T9" fmla="*/ 103 h 115"/>
                  <a:gd name="T10" fmla="*/ 95 w 137"/>
                  <a:gd name="T11" fmla="*/ 96 h 115"/>
                  <a:gd name="T12" fmla="*/ 102 w 137"/>
                  <a:gd name="T13" fmla="*/ 92 h 115"/>
                  <a:gd name="T14" fmla="*/ 107 w 137"/>
                  <a:gd name="T15" fmla="*/ 92 h 115"/>
                  <a:gd name="T16" fmla="*/ 107 w 137"/>
                  <a:gd name="T17" fmla="*/ 89 h 115"/>
                  <a:gd name="T18" fmla="*/ 102 w 137"/>
                  <a:gd name="T19" fmla="*/ 87 h 115"/>
                  <a:gd name="T20" fmla="*/ 100 w 137"/>
                  <a:gd name="T21" fmla="*/ 77 h 115"/>
                  <a:gd name="T22" fmla="*/ 97 w 137"/>
                  <a:gd name="T23" fmla="*/ 70 h 115"/>
                  <a:gd name="T24" fmla="*/ 93 w 137"/>
                  <a:gd name="T25" fmla="*/ 66 h 115"/>
                  <a:gd name="T26" fmla="*/ 90 w 137"/>
                  <a:gd name="T27" fmla="*/ 63 h 115"/>
                  <a:gd name="T28" fmla="*/ 55 w 137"/>
                  <a:gd name="T29" fmla="*/ 54 h 115"/>
                  <a:gd name="T30" fmla="*/ 50 w 137"/>
                  <a:gd name="T31" fmla="*/ 49 h 115"/>
                  <a:gd name="T32" fmla="*/ 45 w 137"/>
                  <a:gd name="T33" fmla="*/ 49 h 115"/>
                  <a:gd name="T34" fmla="*/ 41 w 137"/>
                  <a:gd name="T35" fmla="*/ 44 h 115"/>
                  <a:gd name="T36" fmla="*/ 38 w 137"/>
                  <a:gd name="T37" fmla="*/ 37 h 115"/>
                  <a:gd name="T38" fmla="*/ 34 w 137"/>
                  <a:gd name="T39" fmla="*/ 44 h 115"/>
                  <a:gd name="T40" fmla="*/ 26 w 137"/>
                  <a:gd name="T41" fmla="*/ 49 h 115"/>
                  <a:gd name="T42" fmla="*/ 24 w 137"/>
                  <a:gd name="T43" fmla="*/ 42 h 115"/>
                  <a:gd name="T44" fmla="*/ 22 w 137"/>
                  <a:gd name="T45" fmla="*/ 35 h 115"/>
                  <a:gd name="T46" fmla="*/ 15 w 137"/>
                  <a:gd name="T47" fmla="*/ 33 h 115"/>
                  <a:gd name="T48" fmla="*/ 19 w 137"/>
                  <a:gd name="T49" fmla="*/ 30 h 115"/>
                  <a:gd name="T50" fmla="*/ 34 w 137"/>
                  <a:gd name="T51" fmla="*/ 28 h 115"/>
                  <a:gd name="T52" fmla="*/ 38 w 137"/>
                  <a:gd name="T53" fmla="*/ 26 h 115"/>
                  <a:gd name="T54" fmla="*/ 24 w 137"/>
                  <a:gd name="T55" fmla="*/ 26 h 115"/>
                  <a:gd name="T56" fmla="*/ 15 w 137"/>
                  <a:gd name="T57" fmla="*/ 23 h 115"/>
                  <a:gd name="T58" fmla="*/ 10 w 137"/>
                  <a:gd name="T59" fmla="*/ 14 h 115"/>
                  <a:gd name="T60" fmla="*/ 5 w 137"/>
                  <a:gd name="T61" fmla="*/ 16 h 115"/>
                  <a:gd name="T62" fmla="*/ 5 w 137"/>
                  <a:gd name="T63" fmla="*/ 7 h 115"/>
                  <a:gd name="T64" fmla="*/ 19 w 137"/>
                  <a:gd name="T65" fmla="*/ 0 h 115"/>
                  <a:gd name="T66" fmla="*/ 41 w 137"/>
                  <a:gd name="T67" fmla="*/ 4 h 115"/>
                  <a:gd name="T68" fmla="*/ 43 w 137"/>
                  <a:gd name="T69" fmla="*/ 16 h 115"/>
                  <a:gd name="T70" fmla="*/ 48 w 137"/>
                  <a:gd name="T71" fmla="*/ 33 h 115"/>
                  <a:gd name="T72" fmla="*/ 50 w 137"/>
                  <a:gd name="T73" fmla="*/ 28 h 115"/>
                  <a:gd name="T74" fmla="*/ 62 w 137"/>
                  <a:gd name="T75" fmla="*/ 40 h 115"/>
                  <a:gd name="T76" fmla="*/ 67 w 137"/>
                  <a:gd name="T77" fmla="*/ 33 h 115"/>
                  <a:gd name="T78" fmla="*/ 81 w 137"/>
                  <a:gd name="T79" fmla="*/ 23 h 115"/>
                  <a:gd name="T80" fmla="*/ 93 w 137"/>
                  <a:gd name="T81" fmla="*/ 14 h 115"/>
                  <a:gd name="T82" fmla="*/ 104 w 137"/>
                  <a:gd name="T83" fmla="*/ 18 h 115"/>
                  <a:gd name="T84" fmla="*/ 116 w 137"/>
                  <a:gd name="T85" fmla="*/ 26 h 115"/>
                  <a:gd name="T86" fmla="*/ 123 w 137"/>
                  <a:gd name="T87" fmla="*/ 26 h 115"/>
                  <a:gd name="T88" fmla="*/ 126 w 137"/>
                  <a:gd name="T89" fmla="*/ 26 h 115"/>
                  <a:gd name="T90" fmla="*/ 130 w 137"/>
                  <a:gd name="T91" fmla="*/ 28 h 115"/>
                  <a:gd name="T92" fmla="*/ 133 w 137"/>
                  <a:gd name="T93" fmla="*/ 28 h 115"/>
                  <a:gd name="T94" fmla="*/ 135 w 137"/>
                  <a:gd name="T95" fmla="*/ 82 h 115"/>
                  <a:gd name="T96" fmla="*/ 137 w 137"/>
                  <a:gd name="T97" fmla="*/ 115 h 1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
                  <a:gd name="T148" fmla="*/ 0 h 115"/>
                  <a:gd name="T149" fmla="*/ 137 w 137"/>
                  <a:gd name="T150" fmla="*/ 115 h 1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 h="115">
                    <a:moveTo>
                      <a:pt x="137" y="115"/>
                    </a:moveTo>
                    <a:lnTo>
                      <a:pt x="137" y="115"/>
                    </a:lnTo>
                    <a:lnTo>
                      <a:pt x="135" y="115"/>
                    </a:lnTo>
                    <a:lnTo>
                      <a:pt x="121" y="103"/>
                    </a:lnTo>
                    <a:lnTo>
                      <a:pt x="121" y="101"/>
                    </a:lnTo>
                    <a:lnTo>
                      <a:pt x="114" y="103"/>
                    </a:lnTo>
                    <a:lnTo>
                      <a:pt x="109" y="101"/>
                    </a:lnTo>
                    <a:lnTo>
                      <a:pt x="109" y="103"/>
                    </a:lnTo>
                    <a:lnTo>
                      <a:pt x="107" y="103"/>
                    </a:lnTo>
                    <a:lnTo>
                      <a:pt x="107" y="106"/>
                    </a:lnTo>
                    <a:lnTo>
                      <a:pt x="104" y="106"/>
                    </a:lnTo>
                    <a:lnTo>
                      <a:pt x="102" y="103"/>
                    </a:lnTo>
                    <a:lnTo>
                      <a:pt x="93" y="106"/>
                    </a:lnTo>
                    <a:lnTo>
                      <a:pt x="90" y="103"/>
                    </a:lnTo>
                    <a:lnTo>
                      <a:pt x="95" y="96"/>
                    </a:lnTo>
                    <a:lnTo>
                      <a:pt x="97" y="94"/>
                    </a:lnTo>
                    <a:lnTo>
                      <a:pt x="102" y="92"/>
                    </a:lnTo>
                    <a:lnTo>
                      <a:pt x="104" y="94"/>
                    </a:lnTo>
                    <a:lnTo>
                      <a:pt x="107" y="94"/>
                    </a:lnTo>
                    <a:lnTo>
                      <a:pt x="107" y="92"/>
                    </a:lnTo>
                    <a:lnTo>
                      <a:pt x="104" y="89"/>
                    </a:lnTo>
                    <a:lnTo>
                      <a:pt x="107" y="89"/>
                    </a:lnTo>
                    <a:lnTo>
                      <a:pt x="104" y="89"/>
                    </a:lnTo>
                    <a:lnTo>
                      <a:pt x="102" y="87"/>
                    </a:lnTo>
                    <a:lnTo>
                      <a:pt x="104" y="82"/>
                    </a:lnTo>
                    <a:lnTo>
                      <a:pt x="102" y="80"/>
                    </a:lnTo>
                    <a:lnTo>
                      <a:pt x="100" y="77"/>
                    </a:lnTo>
                    <a:lnTo>
                      <a:pt x="100" y="73"/>
                    </a:lnTo>
                    <a:lnTo>
                      <a:pt x="100" y="70"/>
                    </a:lnTo>
                    <a:lnTo>
                      <a:pt x="97" y="70"/>
                    </a:lnTo>
                    <a:lnTo>
                      <a:pt x="95" y="66"/>
                    </a:lnTo>
                    <a:lnTo>
                      <a:pt x="93" y="66"/>
                    </a:lnTo>
                    <a:lnTo>
                      <a:pt x="93" y="63"/>
                    </a:lnTo>
                    <a:lnTo>
                      <a:pt x="90" y="63"/>
                    </a:lnTo>
                    <a:lnTo>
                      <a:pt x="83" y="61"/>
                    </a:lnTo>
                    <a:lnTo>
                      <a:pt x="81" y="61"/>
                    </a:lnTo>
                    <a:lnTo>
                      <a:pt x="55" y="54"/>
                    </a:lnTo>
                    <a:lnTo>
                      <a:pt x="55" y="52"/>
                    </a:lnTo>
                    <a:lnTo>
                      <a:pt x="52" y="52"/>
                    </a:lnTo>
                    <a:lnTo>
                      <a:pt x="50" y="49"/>
                    </a:lnTo>
                    <a:lnTo>
                      <a:pt x="50" y="47"/>
                    </a:lnTo>
                    <a:lnTo>
                      <a:pt x="45" y="47"/>
                    </a:lnTo>
                    <a:lnTo>
                      <a:pt x="45" y="49"/>
                    </a:lnTo>
                    <a:lnTo>
                      <a:pt x="45" y="47"/>
                    </a:lnTo>
                    <a:lnTo>
                      <a:pt x="41" y="44"/>
                    </a:lnTo>
                    <a:lnTo>
                      <a:pt x="38" y="42"/>
                    </a:lnTo>
                    <a:lnTo>
                      <a:pt x="38" y="37"/>
                    </a:lnTo>
                    <a:lnTo>
                      <a:pt x="38" y="35"/>
                    </a:lnTo>
                    <a:lnTo>
                      <a:pt x="38" y="33"/>
                    </a:lnTo>
                    <a:lnTo>
                      <a:pt x="34" y="44"/>
                    </a:lnTo>
                    <a:lnTo>
                      <a:pt x="31" y="49"/>
                    </a:lnTo>
                    <a:lnTo>
                      <a:pt x="26" y="49"/>
                    </a:lnTo>
                    <a:lnTo>
                      <a:pt x="26" y="47"/>
                    </a:lnTo>
                    <a:lnTo>
                      <a:pt x="24" y="42"/>
                    </a:lnTo>
                    <a:lnTo>
                      <a:pt x="24" y="40"/>
                    </a:lnTo>
                    <a:lnTo>
                      <a:pt x="22" y="35"/>
                    </a:lnTo>
                    <a:lnTo>
                      <a:pt x="19" y="35"/>
                    </a:lnTo>
                    <a:lnTo>
                      <a:pt x="17" y="35"/>
                    </a:lnTo>
                    <a:lnTo>
                      <a:pt x="15" y="33"/>
                    </a:lnTo>
                    <a:lnTo>
                      <a:pt x="15" y="30"/>
                    </a:lnTo>
                    <a:lnTo>
                      <a:pt x="17" y="30"/>
                    </a:lnTo>
                    <a:lnTo>
                      <a:pt x="19" y="30"/>
                    </a:lnTo>
                    <a:lnTo>
                      <a:pt x="24" y="30"/>
                    </a:lnTo>
                    <a:lnTo>
                      <a:pt x="31" y="28"/>
                    </a:lnTo>
                    <a:lnTo>
                      <a:pt x="34" y="28"/>
                    </a:lnTo>
                    <a:lnTo>
                      <a:pt x="36" y="28"/>
                    </a:lnTo>
                    <a:lnTo>
                      <a:pt x="38" y="28"/>
                    </a:lnTo>
                    <a:lnTo>
                      <a:pt x="38" y="26"/>
                    </a:lnTo>
                    <a:lnTo>
                      <a:pt x="38" y="23"/>
                    </a:lnTo>
                    <a:lnTo>
                      <a:pt x="38" y="21"/>
                    </a:lnTo>
                    <a:lnTo>
                      <a:pt x="24" y="26"/>
                    </a:lnTo>
                    <a:lnTo>
                      <a:pt x="22" y="26"/>
                    </a:lnTo>
                    <a:lnTo>
                      <a:pt x="19" y="26"/>
                    </a:lnTo>
                    <a:lnTo>
                      <a:pt x="15" y="23"/>
                    </a:lnTo>
                    <a:lnTo>
                      <a:pt x="12" y="16"/>
                    </a:lnTo>
                    <a:lnTo>
                      <a:pt x="10" y="14"/>
                    </a:lnTo>
                    <a:lnTo>
                      <a:pt x="8" y="14"/>
                    </a:lnTo>
                    <a:lnTo>
                      <a:pt x="5" y="14"/>
                    </a:lnTo>
                    <a:lnTo>
                      <a:pt x="5" y="16"/>
                    </a:lnTo>
                    <a:lnTo>
                      <a:pt x="0" y="14"/>
                    </a:lnTo>
                    <a:lnTo>
                      <a:pt x="3" y="7"/>
                    </a:lnTo>
                    <a:lnTo>
                      <a:pt x="5" y="7"/>
                    </a:lnTo>
                    <a:lnTo>
                      <a:pt x="12" y="4"/>
                    </a:lnTo>
                    <a:lnTo>
                      <a:pt x="17" y="0"/>
                    </a:lnTo>
                    <a:lnTo>
                      <a:pt x="19" y="0"/>
                    </a:lnTo>
                    <a:lnTo>
                      <a:pt x="26" y="0"/>
                    </a:lnTo>
                    <a:lnTo>
                      <a:pt x="34" y="4"/>
                    </a:lnTo>
                    <a:lnTo>
                      <a:pt x="41" y="4"/>
                    </a:lnTo>
                    <a:lnTo>
                      <a:pt x="41" y="9"/>
                    </a:lnTo>
                    <a:lnTo>
                      <a:pt x="43" y="11"/>
                    </a:lnTo>
                    <a:lnTo>
                      <a:pt x="43" y="16"/>
                    </a:lnTo>
                    <a:lnTo>
                      <a:pt x="43" y="21"/>
                    </a:lnTo>
                    <a:lnTo>
                      <a:pt x="43" y="28"/>
                    </a:lnTo>
                    <a:lnTo>
                      <a:pt x="48" y="33"/>
                    </a:lnTo>
                    <a:lnTo>
                      <a:pt x="48" y="30"/>
                    </a:lnTo>
                    <a:lnTo>
                      <a:pt x="48" y="28"/>
                    </a:lnTo>
                    <a:lnTo>
                      <a:pt x="50" y="28"/>
                    </a:lnTo>
                    <a:lnTo>
                      <a:pt x="52" y="37"/>
                    </a:lnTo>
                    <a:lnTo>
                      <a:pt x="57" y="40"/>
                    </a:lnTo>
                    <a:lnTo>
                      <a:pt x="62" y="40"/>
                    </a:lnTo>
                    <a:lnTo>
                      <a:pt x="64" y="35"/>
                    </a:lnTo>
                    <a:lnTo>
                      <a:pt x="67" y="35"/>
                    </a:lnTo>
                    <a:lnTo>
                      <a:pt x="67" y="33"/>
                    </a:lnTo>
                    <a:lnTo>
                      <a:pt x="71" y="28"/>
                    </a:lnTo>
                    <a:lnTo>
                      <a:pt x="74" y="26"/>
                    </a:lnTo>
                    <a:lnTo>
                      <a:pt x="81" y="23"/>
                    </a:lnTo>
                    <a:lnTo>
                      <a:pt x="83" y="21"/>
                    </a:lnTo>
                    <a:lnTo>
                      <a:pt x="83" y="18"/>
                    </a:lnTo>
                    <a:lnTo>
                      <a:pt x="93" y="14"/>
                    </a:lnTo>
                    <a:lnTo>
                      <a:pt x="95" y="16"/>
                    </a:lnTo>
                    <a:lnTo>
                      <a:pt x="104" y="18"/>
                    </a:lnTo>
                    <a:lnTo>
                      <a:pt x="109" y="21"/>
                    </a:lnTo>
                    <a:lnTo>
                      <a:pt x="116" y="26"/>
                    </a:lnTo>
                    <a:lnTo>
                      <a:pt x="119" y="26"/>
                    </a:lnTo>
                    <a:lnTo>
                      <a:pt x="121" y="26"/>
                    </a:lnTo>
                    <a:lnTo>
                      <a:pt x="123" y="26"/>
                    </a:lnTo>
                    <a:lnTo>
                      <a:pt x="126" y="26"/>
                    </a:lnTo>
                    <a:lnTo>
                      <a:pt x="128" y="28"/>
                    </a:lnTo>
                    <a:lnTo>
                      <a:pt x="130" y="28"/>
                    </a:lnTo>
                    <a:lnTo>
                      <a:pt x="133" y="28"/>
                    </a:lnTo>
                    <a:lnTo>
                      <a:pt x="135" y="28"/>
                    </a:lnTo>
                    <a:lnTo>
                      <a:pt x="135" y="82"/>
                    </a:lnTo>
                    <a:lnTo>
                      <a:pt x="135" y="85"/>
                    </a:lnTo>
                    <a:lnTo>
                      <a:pt x="135" y="89"/>
                    </a:lnTo>
                    <a:lnTo>
                      <a:pt x="137" y="115"/>
                    </a:lnTo>
                  </a:path>
                </a:pathLst>
              </a:custGeom>
              <a:grpFill/>
              <a:ln w="9525">
                <a:noFill/>
                <a:round/>
                <a:headEnd/>
                <a:tailEnd/>
              </a:ln>
            </p:spPr>
            <p:txBody>
              <a:bodyPr/>
              <a:lstStyle/>
              <a:p>
                <a:pPr>
                  <a:defRPr/>
                </a:pPr>
                <a:endParaRPr lang="en-US" sz="1200" kern="0">
                  <a:solidFill>
                    <a:srgbClr val="0096D6"/>
                  </a:solidFill>
                </a:endParaRPr>
              </a:p>
            </p:txBody>
          </p:sp>
          <p:sp>
            <p:nvSpPr>
              <p:cNvPr id="2134" name="Freeform 1512"/>
              <p:cNvSpPr>
                <a:spLocks/>
              </p:cNvSpPr>
              <p:nvPr/>
            </p:nvSpPr>
            <p:spPr bwMode="auto">
              <a:xfrm>
                <a:off x="3145" y="1877"/>
                <a:ext cx="127" cy="88"/>
              </a:xfrm>
              <a:custGeom>
                <a:avLst/>
                <a:gdLst>
                  <a:gd name="T0" fmla="*/ 108 w 127"/>
                  <a:gd name="T1" fmla="*/ 85 h 88"/>
                  <a:gd name="T2" fmla="*/ 96 w 127"/>
                  <a:gd name="T3" fmla="*/ 81 h 88"/>
                  <a:gd name="T4" fmla="*/ 92 w 127"/>
                  <a:gd name="T5" fmla="*/ 78 h 88"/>
                  <a:gd name="T6" fmla="*/ 40 w 127"/>
                  <a:gd name="T7" fmla="*/ 85 h 88"/>
                  <a:gd name="T8" fmla="*/ 37 w 127"/>
                  <a:gd name="T9" fmla="*/ 78 h 88"/>
                  <a:gd name="T10" fmla="*/ 30 w 127"/>
                  <a:gd name="T11" fmla="*/ 74 h 88"/>
                  <a:gd name="T12" fmla="*/ 30 w 127"/>
                  <a:gd name="T13" fmla="*/ 69 h 88"/>
                  <a:gd name="T14" fmla="*/ 21 w 127"/>
                  <a:gd name="T15" fmla="*/ 69 h 88"/>
                  <a:gd name="T16" fmla="*/ 16 w 127"/>
                  <a:gd name="T17" fmla="*/ 59 h 88"/>
                  <a:gd name="T18" fmla="*/ 11 w 127"/>
                  <a:gd name="T19" fmla="*/ 57 h 88"/>
                  <a:gd name="T20" fmla="*/ 7 w 127"/>
                  <a:gd name="T21" fmla="*/ 48 h 88"/>
                  <a:gd name="T22" fmla="*/ 0 w 127"/>
                  <a:gd name="T23" fmla="*/ 40 h 88"/>
                  <a:gd name="T24" fmla="*/ 14 w 127"/>
                  <a:gd name="T25" fmla="*/ 38 h 88"/>
                  <a:gd name="T26" fmla="*/ 23 w 127"/>
                  <a:gd name="T27" fmla="*/ 22 h 88"/>
                  <a:gd name="T28" fmla="*/ 26 w 127"/>
                  <a:gd name="T29" fmla="*/ 14 h 88"/>
                  <a:gd name="T30" fmla="*/ 28 w 127"/>
                  <a:gd name="T31" fmla="*/ 10 h 88"/>
                  <a:gd name="T32" fmla="*/ 33 w 127"/>
                  <a:gd name="T33" fmla="*/ 10 h 88"/>
                  <a:gd name="T34" fmla="*/ 37 w 127"/>
                  <a:gd name="T35" fmla="*/ 5 h 88"/>
                  <a:gd name="T36" fmla="*/ 63 w 127"/>
                  <a:gd name="T37" fmla="*/ 10 h 88"/>
                  <a:gd name="T38" fmla="*/ 70 w 127"/>
                  <a:gd name="T39" fmla="*/ 5 h 88"/>
                  <a:gd name="T40" fmla="*/ 85 w 127"/>
                  <a:gd name="T41" fmla="*/ 0 h 88"/>
                  <a:gd name="T42" fmla="*/ 96 w 127"/>
                  <a:gd name="T43" fmla="*/ 10 h 88"/>
                  <a:gd name="T44" fmla="*/ 106 w 127"/>
                  <a:gd name="T45" fmla="*/ 29 h 88"/>
                  <a:gd name="T46" fmla="*/ 106 w 127"/>
                  <a:gd name="T47" fmla="*/ 43 h 88"/>
                  <a:gd name="T48" fmla="*/ 108 w 127"/>
                  <a:gd name="T49" fmla="*/ 55 h 88"/>
                  <a:gd name="T50" fmla="*/ 115 w 127"/>
                  <a:gd name="T51" fmla="*/ 57 h 88"/>
                  <a:gd name="T52" fmla="*/ 122 w 127"/>
                  <a:gd name="T53" fmla="*/ 55 h 88"/>
                  <a:gd name="T54" fmla="*/ 127 w 127"/>
                  <a:gd name="T55" fmla="*/ 55 h 88"/>
                  <a:gd name="T56" fmla="*/ 127 w 127"/>
                  <a:gd name="T57" fmla="*/ 64 h 88"/>
                  <a:gd name="T58" fmla="*/ 122 w 127"/>
                  <a:gd name="T59" fmla="*/ 66 h 88"/>
                  <a:gd name="T60" fmla="*/ 115 w 127"/>
                  <a:gd name="T61" fmla="*/ 71 h 88"/>
                  <a:gd name="T62" fmla="*/ 118 w 127"/>
                  <a:gd name="T63" fmla="*/ 66 h 88"/>
                  <a:gd name="T64" fmla="*/ 115 w 127"/>
                  <a:gd name="T65" fmla="*/ 64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88"/>
                  <a:gd name="T101" fmla="*/ 127 w 127"/>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88">
                    <a:moveTo>
                      <a:pt x="113" y="85"/>
                    </a:moveTo>
                    <a:lnTo>
                      <a:pt x="108" y="85"/>
                    </a:lnTo>
                    <a:lnTo>
                      <a:pt x="104" y="83"/>
                    </a:lnTo>
                    <a:lnTo>
                      <a:pt x="96" y="81"/>
                    </a:lnTo>
                    <a:lnTo>
                      <a:pt x="94" y="78"/>
                    </a:lnTo>
                    <a:lnTo>
                      <a:pt x="92" y="78"/>
                    </a:lnTo>
                    <a:lnTo>
                      <a:pt x="70" y="88"/>
                    </a:lnTo>
                    <a:lnTo>
                      <a:pt x="40" y="85"/>
                    </a:lnTo>
                    <a:lnTo>
                      <a:pt x="35" y="83"/>
                    </a:lnTo>
                    <a:lnTo>
                      <a:pt x="37" y="78"/>
                    </a:lnTo>
                    <a:lnTo>
                      <a:pt x="33" y="78"/>
                    </a:lnTo>
                    <a:lnTo>
                      <a:pt x="30" y="74"/>
                    </a:lnTo>
                    <a:lnTo>
                      <a:pt x="33" y="71"/>
                    </a:lnTo>
                    <a:lnTo>
                      <a:pt x="30" y="69"/>
                    </a:lnTo>
                    <a:lnTo>
                      <a:pt x="28" y="71"/>
                    </a:lnTo>
                    <a:lnTo>
                      <a:pt x="21" y="69"/>
                    </a:lnTo>
                    <a:lnTo>
                      <a:pt x="19" y="64"/>
                    </a:lnTo>
                    <a:lnTo>
                      <a:pt x="16" y="59"/>
                    </a:lnTo>
                    <a:lnTo>
                      <a:pt x="16" y="57"/>
                    </a:lnTo>
                    <a:lnTo>
                      <a:pt x="11" y="57"/>
                    </a:lnTo>
                    <a:lnTo>
                      <a:pt x="11" y="55"/>
                    </a:lnTo>
                    <a:lnTo>
                      <a:pt x="7" y="48"/>
                    </a:lnTo>
                    <a:lnTo>
                      <a:pt x="4" y="43"/>
                    </a:lnTo>
                    <a:lnTo>
                      <a:pt x="0" y="40"/>
                    </a:lnTo>
                    <a:lnTo>
                      <a:pt x="2" y="40"/>
                    </a:lnTo>
                    <a:lnTo>
                      <a:pt x="14" y="38"/>
                    </a:lnTo>
                    <a:lnTo>
                      <a:pt x="19" y="24"/>
                    </a:lnTo>
                    <a:lnTo>
                      <a:pt x="23" y="22"/>
                    </a:lnTo>
                    <a:lnTo>
                      <a:pt x="23" y="17"/>
                    </a:lnTo>
                    <a:lnTo>
                      <a:pt x="26" y="14"/>
                    </a:lnTo>
                    <a:lnTo>
                      <a:pt x="28" y="10"/>
                    </a:lnTo>
                    <a:lnTo>
                      <a:pt x="30" y="10"/>
                    </a:lnTo>
                    <a:lnTo>
                      <a:pt x="33" y="10"/>
                    </a:lnTo>
                    <a:lnTo>
                      <a:pt x="35" y="5"/>
                    </a:lnTo>
                    <a:lnTo>
                      <a:pt x="37" y="5"/>
                    </a:lnTo>
                    <a:lnTo>
                      <a:pt x="59" y="5"/>
                    </a:lnTo>
                    <a:lnTo>
                      <a:pt x="63" y="10"/>
                    </a:lnTo>
                    <a:lnTo>
                      <a:pt x="68" y="7"/>
                    </a:lnTo>
                    <a:lnTo>
                      <a:pt x="70" y="5"/>
                    </a:lnTo>
                    <a:lnTo>
                      <a:pt x="75" y="5"/>
                    </a:lnTo>
                    <a:lnTo>
                      <a:pt x="85" y="0"/>
                    </a:lnTo>
                    <a:lnTo>
                      <a:pt x="87" y="0"/>
                    </a:lnTo>
                    <a:lnTo>
                      <a:pt x="96" y="10"/>
                    </a:lnTo>
                    <a:lnTo>
                      <a:pt x="96" y="12"/>
                    </a:lnTo>
                    <a:lnTo>
                      <a:pt x="106" y="29"/>
                    </a:lnTo>
                    <a:lnTo>
                      <a:pt x="106" y="40"/>
                    </a:lnTo>
                    <a:lnTo>
                      <a:pt x="106" y="43"/>
                    </a:lnTo>
                    <a:lnTo>
                      <a:pt x="106" y="55"/>
                    </a:lnTo>
                    <a:lnTo>
                      <a:pt x="108" y="55"/>
                    </a:lnTo>
                    <a:lnTo>
                      <a:pt x="111" y="57"/>
                    </a:lnTo>
                    <a:lnTo>
                      <a:pt x="115" y="57"/>
                    </a:lnTo>
                    <a:lnTo>
                      <a:pt x="118" y="57"/>
                    </a:lnTo>
                    <a:lnTo>
                      <a:pt x="122" y="55"/>
                    </a:lnTo>
                    <a:lnTo>
                      <a:pt x="125" y="55"/>
                    </a:lnTo>
                    <a:lnTo>
                      <a:pt x="127" y="55"/>
                    </a:lnTo>
                    <a:lnTo>
                      <a:pt x="127" y="57"/>
                    </a:lnTo>
                    <a:lnTo>
                      <a:pt x="127" y="64"/>
                    </a:lnTo>
                    <a:lnTo>
                      <a:pt x="125" y="66"/>
                    </a:lnTo>
                    <a:lnTo>
                      <a:pt x="122" y="66"/>
                    </a:lnTo>
                    <a:lnTo>
                      <a:pt x="115" y="74"/>
                    </a:lnTo>
                    <a:lnTo>
                      <a:pt x="115" y="71"/>
                    </a:lnTo>
                    <a:lnTo>
                      <a:pt x="118" y="69"/>
                    </a:lnTo>
                    <a:lnTo>
                      <a:pt x="118" y="66"/>
                    </a:lnTo>
                    <a:lnTo>
                      <a:pt x="118" y="64"/>
                    </a:lnTo>
                    <a:lnTo>
                      <a:pt x="115" y="64"/>
                    </a:lnTo>
                    <a:lnTo>
                      <a:pt x="113" y="85"/>
                    </a:lnTo>
                    <a:close/>
                  </a:path>
                </a:pathLst>
              </a:custGeom>
              <a:grpFill/>
              <a:ln w="9525">
                <a:noFill/>
                <a:round/>
                <a:headEnd/>
                <a:tailEnd/>
              </a:ln>
            </p:spPr>
            <p:txBody>
              <a:bodyPr/>
              <a:lstStyle/>
              <a:p>
                <a:pPr>
                  <a:defRPr/>
                </a:pPr>
                <a:endParaRPr lang="en-US" sz="1200" kern="0">
                  <a:solidFill>
                    <a:srgbClr val="0096D6"/>
                  </a:solidFill>
                </a:endParaRPr>
              </a:p>
            </p:txBody>
          </p:sp>
          <p:sp>
            <p:nvSpPr>
              <p:cNvPr id="2135" name="Freeform 1513"/>
              <p:cNvSpPr>
                <a:spLocks/>
              </p:cNvSpPr>
              <p:nvPr/>
            </p:nvSpPr>
            <p:spPr bwMode="auto">
              <a:xfrm>
                <a:off x="3145" y="1877"/>
                <a:ext cx="127" cy="88"/>
              </a:xfrm>
              <a:custGeom>
                <a:avLst/>
                <a:gdLst>
                  <a:gd name="T0" fmla="*/ 108 w 127"/>
                  <a:gd name="T1" fmla="*/ 85 h 88"/>
                  <a:gd name="T2" fmla="*/ 96 w 127"/>
                  <a:gd name="T3" fmla="*/ 81 h 88"/>
                  <a:gd name="T4" fmla="*/ 92 w 127"/>
                  <a:gd name="T5" fmla="*/ 78 h 88"/>
                  <a:gd name="T6" fmla="*/ 40 w 127"/>
                  <a:gd name="T7" fmla="*/ 85 h 88"/>
                  <a:gd name="T8" fmla="*/ 37 w 127"/>
                  <a:gd name="T9" fmla="*/ 78 h 88"/>
                  <a:gd name="T10" fmla="*/ 30 w 127"/>
                  <a:gd name="T11" fmla="*/ 74 h 88"/>
                  <a:gd name="T12" fmla="*/ 30 w 127"/>
                  <a:gd name="T13" fmla="*/ 69 h 88"/>
                  <a:gd name="T14" fmla="*/ 21 w 127"/>
                  <a:gd name="T15" fmla="*/ 69 h 88"/>
                  <a:gd name="T16" fmla="*/ 16 w 127"/>
                  <a:gd name="T17" fmla="*/ 59 h 88"/>
                  <a:gd name="T18" fmla="*/ 11 w 127"/>
                  <a:gd name="T19" fmla="*/ 57 h 88"/>
                  <a:gd name="T20" fmla="*/ 7 w 127"/>
                  <a:gd name="T21" fmla="*/ 48 h 88"/>
                  <a:gd name="T22" fmla="*/ 0 w 127"/>
                  <a:gd name="T23" fmla="*/ 40 h 88"/>
                  <a:gd name="T24" fmla="*/ 14 w 127"/>
                  <a:gd name="T25" fmla="*/ 38 h 88"/>
                  <a:gd name="T26" fmla="*/ 23 w 127"/>
                  <a:gd name="T27" fmla="*/ 22 h 88"/>
                  <a:gd name="T28" fmla="*/ 26 w 127"/>
                  <a:gd name="T29" fmla="*/ 14 h 88"/>
                  <a:gd name="T30" fmla="*/ 28 w 127"/>
                  <a:gd name="T31" fmla="*/ 10 h 88"/>
                  <a:gd name="T32" fmla="*/ 33 w 127"/>
                  <a:gd name="T33" fmla="*/ 10 h 88"/>
                  <a:gd name="T34" fmla="*/ 37 w 127"/>
                  <a:gd name="T35" fmla="*/ 5 h 88"/>
                  <a:gd name="T36" fmla="*/ 63 w 127"/>
                  <a:gd name="T37" fmla="*/ 10 h 88"/>
                  <a:gd name="T38" fmla="*/ 70 w 127"/>
                  <a:gd name="T39" fmla="*/ 5 h 88"/>
                  <a:gd name="T40" fmla="*/ 85 w 127"/>
                  <a:gd name="T41" fmla="*/ 0 h 88"/>
                  <a:gd name="T42" fmla="*/ 96 w 127"/>
                  <a:gd name="T43" fmla="*/ 10 h 88"/>
                  <a:gd name="T44" fmla="*/ 106 w 127"/>
                  <a:gd name="T45" fmla="*/ 29 h 88"/>
                  <a:gd name="T46" fmla="*/ 106 w 127"/>
                  <a:gd name="T47" fmla="*/ 43 h 88"/>
                  <a:gd name="T48" fmla="*/ 108 w 127"/>
                  <a:gd name="T49" fmla="*/ 55 h 88"/>
                  <a:gd name="T50" fmla="*/ 115 w 127"/>
                  <a:gd name="T51" fmla="*/ 57 h 88"/>
                  <a:gd name="T52" fmla="*/ 122 w 127"/>
                  <a:gd name="T53" fmla="*/ 55 h 88"/>
                  <a:gd name="T54" fmla="*/ 127 w 127"/>
                  <a:gd name="T55" fmla="*/ 55 h 88"/>
                  <a:gd name="T56" fmla="*/ 127 w 127"/>
                  <a:gd name="T57" fmla="*/ 64 h 88"/>
                  <a:gd name="T58" fmla="*/ 122 w 127"/>
                  <a:gd name="T59" fmla="*/ 66 h 88"/>
                  <a:gd name="T60" fmla="*/ 115 w 127"/>
                  <a:gd name="T61" fmla="*/ 71 h 88"/>
                  <a:gd name="T62" fmla="*/ 118 w 127"/>
                  <a:gd name="T63" fmla="*/ 66 h 88"/>
                  <a:gd name="T64" fmla="*/ 115 w 127"/>
                  <a:gd name="T65" fmla="*/ 64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88"/>
                  <a:gd name="T101" fmla="*/ 127 w 127"/>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88">
                    <a:moveTo>
                      <a:pt x="113" y="85"/>
                    </a:moveTo>
                    <a:lnTo>
                      <a:pt x="108" y="85"/>
                    </a:lnTo>
                    <a:lnTo>
                      <a:pt x="104" y="83"/>
                    </a:lnTo>
                    <a:lnTo>
                      <a:pt x="96" y="81"/>
                    </a:lnTo>
                    <a:lnTo>
                      <a:pt x="94" y="78"/>
                    </a:lnTo>
                    <a:lnTo>
                      <a:pt x="92" y="78"/>
                    </a:lnTo>
                    <a:lnTo>
                      <a:pt x="70" y="88"/>
                    </a:lnTo>
                    <a:lnTo>
                      <a:pt x="40" y="85"/>
                    </a:lnTo>
                    <a:lnTo>
                      <a:pt x="35" y="83"/>
                    </a:lnTo>
                    <a:lnTo>
                      <a:pt x="37" y="78"/>
                    </a:lnTo>
                    <a:lnTo>
                      <a:pt x="33" y="78"/>
                    </a:lnTo>
                    <a:lnTo>
                      <a:pt x="30" y="74"/>
                    </a:lnTo>
                    <a:lnTo>
                      <a:pt x="33" y="71"/>
                    </a:lnTo>
                    <a:lnTo>
                      <a:pt x="30" y="69"/>
                    </a:lnTo>
                    <a:lnTo>
                      <a:pt x="28" y="71"/>
                    </a:lnTo>
                    <a:lnTo>
                      <a:pt x="21" y="69"/>
                    </a:lnTo>
                    <a:lnTo>
                      <a:pt x="19" y="64"/>
                    </a:lnTo>
                    <a:lnTo>
                      <a:pt x="16" y="59"/>
                    </a:lnTo>
                    <a:lnTo>
                      <a:pt x="16" y="57"/>
                    </a:lnTo>
                    <a:lnTo>
                      <a:pt x="11" y="57"/>
                    </a:lnTo>
                    <a:lnTo>
                      <a:pt x="11" y="55"/>
                    </a:lnTo>
                    <a:lnTo>
                      <a:pt x="7" y="48"/>
                    </a:lnTo>
                    <a:lnTo>
                      <a:pt x="4" y="43"/>
                    </a:lnTo>
                    <a:lnTo>
                      <a:pt x="0" y="40"/>
                    </a:lnTo>
                    <a:lnTo>
                      <a:pt x="2" y="40"/>
                    </a:lnTo>
                    <a:lnTo>
                      <a:pt x="14" y="38"/>
                    </a:lnTo>
                    <a:lnTo>
                      <a:pt x="19" y="24"/>
                    </a:lnTo>
                    <a:lnTo>
                      <a:pt x="23" y="22"/>
                    </a:lnTo>
                    <a:lnTo>
                      <a:pt x="23" y="17"/>
                    </a:lnTo>
                    <a:lnTo>
                      <a:pt x="26" y="14"/>
                    </a:lnTo>
                    <a:lnTo>
                      <a:pt x="28" y="10"/>
                    </a:lnTo>
                    <a:lnTo>
                      <a:pt x="30" y="10"/>
                    </a:lnTo>
                    <a:lnTo>
                      <a:pt x="33" y="10"/>
                    </a:lnTo>
                    <a:lnTo>
                      <a:pt x="35" y="5"/>
                    </a:lnTo>
                    <a:lnTo>
                      <a:pt x="37" y="5"/>
                    </a:lnTo>
                    <a:lnTo>
                      <a:pt x="59" y="5"/>
                    </a:lnTo>
                    <a:lnTo>
                      <a:pt x="63" y="10"/>
                    </a:lnTo>
                    <a:lnTo>
                      <a:pt x="68" y="7"/>
                    </a:lnTo>
                    <a:lnTo>
                      <a:pt x="70" y="5"/>
                    </a:lnTo>
                    <a:lnTo>
                      <a:pt x="75" y="5"/>
                    </a:lnTo>
                    <a:lnTo>
                      <a:pt x="85" y="0"/>
                    </a:lnTo>
                    <a:lnTo>
                      <a:pt x="87" y="0"/>
                    </a:lnTo>
                    <a:lnTo>
                      <a:pt x="96" y="10"/>
                    </a:lnTo>
                    <a:lnTo>
                      <a:pt x="96" y="12"/>
                    </a:lnTo>
                    <a:lnTo>
                      <a:pt x="106" y="29"/>
                    </a:lnTo>
                    <a:lnTo>
                      <a:pt x="106" y="40"/>
                    </a:lnTo>
                    <a:lnTo>
                      <a:pt x="106" y="43"/>
                    </a:lnTo>
                    <a:lnTo>
                      <a:pt x="106" y="55"/>
                    </a:lnTo>
                    <a:lnTo>
                      <a:pt x="108" y="55"/>
                    </a:lnTo>
                    <a:lnTo>
                      <a:pt x="111" y="57"/>
                    </a:lnTo>
                    <a:lnTo>
                      <a:pt x="115" y="57"/>
                    </a:lnTo>
                    <a:lnTo>
                      <a:pt x="118" y="57"/>
                    </a:lnTo>
                    <a:lnTo>
                      <a:pt x="122" y="55"/>
                    </a:lnTo>
                    <a:lnTo>
                      <a:pt x="125" y="55"/>
                    </a:lnTo>
                    <a:lnTo>
                      <a:pt x="127" y="55"/>
                    </a:lnTo>
                    <a:lnTo>
                      <a:pt x="127" y="57"/>
                    </a:lnTo>
                    <a:lnTo>
                      <a:pt x="127" y="64"/>
                    </a:lnTo>
                    <a:lnTo>
                      <a:pt x="125" y="66"/>
                    </a:lnTo>
                    <a:lnTo>
                      <a:pt x="122" y="66"/>
                    </a:lnTo>
                    <a:lnTo>
                      <a:pt x="115" y="74"/>
                    </a:lnTo>
                    <a:lnTo>
                      <a:pt x="115" y="71"/>
                    </a:lnTo>
                    <a:lnTo>
                      <a:pt x="118" y="69"/>
                    </a:lnTo>
                    <a:lnTo>
                      <a:pt x="118" y="66"/>
                    </a:lnTo>
                    <a:lnTo>
                      <a:pt x="118" y="64"/>
                    </a:lnTo>
                    <a:lnTo>
                      <a:pt x="115" y="64"/>
                    </a:lnTo>
                    <a:lnTo>
                      <a:pt x="113" y="85"/>
                    </a:lnTo>
                  </a:path>
                </a:pathLst>
              </a:custGeom>
              <a:grpFill/>
              <a:ln w="9525">
                <a:noFill/>
                <a:round/>
                <a:headEnd/>
                <a:tailEnd/>
              </a:ln>
            </p:spPr>
            <p:txBody>
              <a:bodyPr/>
              <a:lstStyle/>
              <a:p>
                <a:pPr>
                  <a:defRPr/>
                </a:pPr>
                <a:endParaRPr lang="en-US" sz="1200" kern="0">
                  <a:solidFill>
                    <a:srgbClr val="0096D6"/>
                  </a:solidFill>
                </a:endParaRPr>
              </a:p>
            </p:txBody>
          </p:sp>
          <p:sp>
            <p:nvSpPr>
              <p:cNvPr id="2136" name="Freeform 1514"/>
              <p:cNvSpPr>
                <a:spLocks/>
              </p:cNvSpPr>
              <p:nvPr/>
            </p:nvSpPr>
            <p:spPr bwMode="auto">
              <a:xfrm>
                <a:off x="3168" y="1646"/>
                <a:ext cx="17" cy="16"/>
              </a:xfrm>
              <a:custGeom>
                <a:avLst/>
                <a:gdLst>
                  <a:gd name="T0" fmla="*/ 14 w 17"/>
                  <a:gd name="T1" fmla="*/ 0 h 16"/>
                  <a:gd name="T2" fmla="*/ 5 w 17"/>
                  <a:gd name="T3" fmla="*/ 0 h 16"/>
                  <a:gd name="T4" fmla="*/ 5 w 17"/>
                  <a:gd name="T5" fmla="*/ 2 h 16"/>
                  <a:gd name="T6" fmla="*/ 3 w 17"/>
                  <a:gd name="T7" fmla="*/ 2 h 16"/>
                  <a:gd name="T8" fmla="*/ 3 w 17"/>
                  <a:gd name="T9" fmla="*/ 5 h 16"/>
                  <a:gd name="T10" fmla="*/ 0 w 17"/>
                  <a:gd name="T11" fmla="*/ 2 h 16"/>
                  <a:gd name="T12" fmla="*/ 0 w 17"/>
                  <a:gd name="T13" fmla="*/ 9 h 16"/>
                  <a:gd name="T14" fmla="*/ 0 w 17"/>
                  <a:gd name="T15" fmla="*/ 9 h 16"/>
                  <a:gd name="T16" fmla="*/ 3 w 17"/>
                  <a:gd name="T17" fmla="*/ 12 h 16"/>
                  <a:gd name="T18" fmla="*/ 3 w 17"/>
                  <a:gd name="T19" fmla="*/ 12 h 16"/>
                  <a:gd name="T20" fmla="*/ 0 w 17"/>
                  <a:gd name="T21" fmla="*/ 14 h 16"/>
                  <a:gd name="T22" fmla="*/ 0 w 17"/>
                  <a:gd name="T23" fmla="*/ 16 h 16"/>
                  <a:gd name="T24" fmla="*/ 5 w 17"/>
                  <a:gd name="T25" fmla="*/ 12 h 16"/>
                  <a:gd name="T26" fmla="*/ 5 w 17"/>
                  <a:gd name="T27" fmla="*/ 7 h 16"/>
                  <a:gd name="T28" fmla="*/ 10 w 17"/>
                  <a:gd name="T29" fmla="*/ 9 h 16"/>
                  <a:gd name="T30" fmla="*/ 10 w 17"/>
                  <a:gd name="T31" fmla="*/ 9 h 16"/>
                  <a:gd name="T32" fmla="*/ 12 w 17"/>
                  <a:gd name="T33" fmla="*/ 9 h 16"/>
                  <a:gd name="T34" fmla="*/ 12 w 17"/>
                  <a:gd name="T35" fmla="*/ 7 h 16"/>
                  <a:gd name="T36" fmla="*/ 14 w 17"/>
                  <a:gd name="T37" fmla="*/ 7 h 16"/>
                  <a:gd name="T38" fmla="*/ 14 w 17"/>
                  <a:gd name="T39" fmla="*/ 5 h 16"/>
                  <a:gd name="T40" fmla="*/ 17 w 17"/>
                  <a:gd name="T41" fmla="*/ 5 h 16"/>
                  <a:gd name="T42" fmla="*/ 17 w 17"/>
                  <a:gd name="T43" fmla="*/ 2 h 16"/>
                  <a:gd name="T44" fmla="*/ 14 w 17"/>
                  <a:gd name="T45" fmla="*/ 0 h 16"/>
                  <a:gd name="T46" fmla="*/ 14 w 17"/>
                  <a:gd name="T47" fmla="*/ 0 h 16"/>
                  <a:gd name="T48" fmla="*/ 14 w 17"/>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6"/>
                  <a:gd name="T77" fmla="*/ 17 w 17"/>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6">
                    <a:moveTo>
                      <a:pt x="14" y="0"/>
                    </a:moveTo>
                    <a:lnTo>
                      <a:pt x="5" y="0"/>
                    </a:lnTo>
                    <a:lnTo>
                      <a:pt x="5" y="2"/>
                    </a:lnTo>
                    <a:lnTo>
                      <a:pt x="3" y="2"/>
                    </a:lnTo>
                    <a:lnTo>
                      <a:pt x="3" y="5"/>
                    </a:lnTo>
                    <a:lnTo>
                      <a:pt x="0" y="2"/>
                    </a:lnTo>
                    <a:lnTo>
                      <a:pt x="0" y="9"/>
                    </a:lnTo>
                    <a:lnTo>
                      <a:pt x="3" y="12"/>
                    </a:lnTo>
                    <a:lnTo>
                      <a:pt x="0" y="14"/>
                    </a:lnTo>
                    <a:lnTo>
                      <a:pt x="0" y="16"/>
                    </a:lnTo>
                    <a:lnTo>
                      <a:pt x="5" y="12"/>
                    </a:lnTo>
                    <a:lnTo>
                      <a:pt x="5" y="7"/>
                    </a:lnTo>
                    <a:lnTo>
                      <a:pt x="10" y="9"/>
                    </a:lnTo>
                    <a:lnTo>
                      <a:pt x="12" y="9"/>
                    </a:lnTo>
                    <a:lnTo>
                      <a:pt x="12" y="7"/>
                    </a:lnTo>
                    <a:lnTo>
                      <a:pt x="14" y="7"/>
                    </a:lnTo>
                    <a:lnTo>
                      <a:pt x="14" y="5"/>
                    </a:lnTo>
                    <a:lnTo>
                      <a:pt x="17" y="5"/>
                    </a:lnTo>
                    <a:lnTo>
                      <a:pt x="17" y="2"/>
                    </a:lnTo>
                    <a:lnTo>
                      <a:pt x="14" y="0"/>
                    </a:lnTo>
                    <a:close/>
                  </a:path>
                </a:pathLst>
              </a:custGeom>
              <a:grpFill/>
              <a:ln w="9525">
                <a:noFill/>
                <a:round/>
                <a:headEnd/>
                <a:tailEnd/>
              </a:ln>
            </p:spPr>
            <p:txBody>
              <a:bodyPr/>
              <a:lstStyle/>
              <a:p>
                <a:pPr>
                  <a:defRPr/>
                </a:pPr>
                <a:endParaRPr lang="en-US" sz="1200" kern="0">
                  <a:solidFill>
                    <a:srgbClr val="0096D6"/>
                  </a:solidFill>
                </a:endParaRPr>
              </a:p>
            </p:txBody>
          </p:sp>
          <p:sp>
            <p:nvSpPr>
              <p:cNvPr id="2137" name="Freeform 1515"/>
              <p:cNvSpPr>
                <a:spLocks/>
              </p:cNvSpPr>
              <p:nvPr/>
            </p:nvSpPr>
            <p:spPr bwMode="auto">
              <a:xfrm>
                <a:off x="3168" y="1646"/>
                <a:ext cx="17" cy="16"/>
              </a:xfrm>
              <a:custGeom>
                <a:avLst/>
                <a:gdLst>
                  <a:gd name="T0" fmla="*/ 14 w 17"/>
                  <a:gd name="T1" fmla="*/ 0 h 16"/>
                  <a:gd name="T2" fmla="*/ 5 w 17"/>
                  <a:gd name="T3" fmla="*/ 0 h 16"/>
                  <a:gd name="T4" fmla="*/ 5 w 17"/>
                  <a:gd name="T5" fmla="*/ 2 h 16"/>
                  <a:gd name="T6" fmla="*/ 3 w 17"/>
                  <a:gd name="T7" fmla="*/ 2 h 16"/>
                  <a:gd name="T8" fmla="*/ 3 w 17"/>
                  <a:gd name="T9" fmla="*/ 5 h 16"/>
                  <a:gd name="T10" fmla="*/ 0 w 17"/>
                  <a:gd name="T11" fmla="*/ 2 h 16"/>
                  <a:gd name="T12" fmla="*/ 0 w 17"/>
                  <a:gd name="T13" fmla="*/ 9 h 16"/>
                  <a:gd name="T14" fmla="*/ 0 w 17"/>
                  <a:gd name="T15" fmla="*/ 9 h 16"/>
                  <a:gd name="T16" fmla="*/ 3 w 17"/>
                  <a:gd name="T17" fmla="*/ 12 h 16"/>
                  <a:gd name="T18" fmla="*/ 3 w 17"/>
                  <a:gd name="T19" fmla="*/ 12 h 16"/>
                  <a:gd name="T20" fmla="*/ 0 w 17"/>
                  <a:gd name="T21" fmla="*/ 14 h 16"/>
                  <a:gd name="T22" fmla="*/ 0 w 17"/>
                  <a:gd name="T23" fmla="*/ 16 h 16"/>
                  <a:gd name="T24" fmla="*/ 5 w 17"/>
                  <a:gd name="T25" fmla="*/ 12 h 16"/>
                  <a:gd name="T26" fmla="*/ 5 w 17"/>
                  <a:gd name="T27" fmla="*/ 7 h 16"/>
                  <a:gd name="T28" fmla="*/ 10 w 17"/>
                  <a:gd name="T29" fmla="*/ 9 h 16"/>
                  <a:gd name="T30" fmla="*/ 10 w 17"/>
                  <a:gd name="T31" fmla="*/ 9 h 16"/>
                  <a:gd name="T32" fmla="*/ 12 w 17"/>
                  <a:gd name="T33" fmla="*/ 9 h 16"/>
                  <a:gd name="T34" fmla="*/ 12 w 17"/>
                  <a:gd name="T35" fmla="*/ 7 h 16"/>
                  <a:gd name="T36" fmla="*/ 14 w 17"/>
                  <a:gd name="T37" fmla="*/ 7 h 16"/>
                  <a:gd name="T38" fmla="*/ 14 w 17"/>
                  <a:gd name="T39" fmla="*/ 5 h 16"/>
                  <a:gd name="T40" fmla="*/ 17 w 17"/>
                  <a:gd name="T41" fmla="*/ 5 h 16"/>
                  <a:gd name="T42" fmla="*/ 17 w 17"/>
                  <a:gd name="T43" fmla="*/ 2 h 16"/>
                  <a:gd name="T44" fmla="*/ 14 w 17"/>
                  <a:gd name="T45" fmla="*/ 0 h 16"/>
                  <a:gd name="T46" fmla="*/ 14 w 17"/>
                  <a:gd name="T47" fmla="*/ 0 h 16"/>
                  <a:gd name="T48" fmla="*/ 14 w 17"/>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6"/>
                  <a:gd name="T77" fmla="*/ 17 w 17"/>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6">
                    <a:moveTo>
                      <a:pt x="14" y="0"/>
                    </a:moveTo>
                    <a:lnTo>
                      <a:pt x="5" y="0"/>
                    </a:lnTo>
                    <a:lnTo>
                      <a:pt x="5" y="2"/>
                    </a:lnTo>
                    <a:lnTo>
                      <a:pt x="3" y="2"/>
                    </a:lnTo>
                    <a:lnTo>
                      <a:pt x="3" y="5"/>
                    </a:lnTo>
                    <a:lnTo>
                      <a:pt x="0" y="2"/>
                    </a:lnTo>
                    <a:lnTo>
                      <a:pt x="0" y="9"/>
                    </a:lnTo>
                    <a:lnTo>
                      <a:pt x="3" y="12"/>
                    </a:lnTo>
                    <a:lnTo>
                      <a:pt x="0" y="14"/>
                    </a:lnTo>
                    <a:lnTo>
                      <a:pt x="0" y="16"/>
                    </a:lnTo>
                    <a:lnTo>
                      <a:pt x="5" y="12"/>
                    </a:lnTo>
                    <a:lnTo>
                      <a:pt x="5" y="7"/>
                    </a:lnTo>
                    <a:lnTo>
                      <a:pt x="10" y="9"/>
                    </a:lnTo>
                    <a:lnTo>
                      <a:pt x="12" y="9"/>
                    </a:lnTo>
                    <a:lnTo>
                      <a:pt x="12" y="7"/>
                    </a:lnTo>
                    <a:lnTo>
                      <a:pt x="14" y="7"/>
                    </a:lnTo>
                    <a:lnTo>
                      <a:pt x="14" y="5"/>
                    </a:lnTo>
                    <a:lnTo>
                      <a:pt x="17" y="5"/>
                    </a:lnTo>
                    <a:lnTo>
                      <a:pt x="17" y="2"/>
                    </a:lnTo>
                    <a:lnTo>
                      <a:pt x="14" y="0"/>
                    </a:lnTo>
                  </a:path>
                </a:pathLst>
              </a:custGeom>
              <a:grpFill/>
              <a:ln w="9525">
                <a:noFill/>
                <a:round/>
                <a:headEnd/>
                <a:tailEnd/>
              </a:ln>
            </p:spPr>
            <p:txBody>
              <a:bodyPr/>
              <a:lstStyle/>
              <a:p>
                <a:pPr>
                  <a:defRPr/>
                </a:pPr>
                <a:endParaRPr lang="en-US" sz="1200" kern="0">
                  <a:solidFill>
                    <a:srgbClr val="0096D6"/>
                  </a:solidFill>
                </a:endParaRPr>
              </a:p>
            </p:txBody>
          </p:sp>
          <p:sp>
            <p:nvSpPr>
              <p:cNvPr id="2138" name="Freeform 1516"/>
              <p:cNvSpPr>
                <a:spLocks/>
              </p:cNvSpPr>
              <p:nvPr/>
            </p:nvSpPr>
            <p:spPr bwMode="auto">
              <a:xfrm>
                <a:off x="3171" y="1634"/>
                <a:ext cx="11" cy="9"/>
              </a:xfrm>
              <a:custGeom>
                <a:avLst/>
                <a:gdLst>
                  <a:gd name="T0" fmla="*/ 2 w 11"/>
                  <a:gd name="T1" fmla="*/ 2 h 9"/>
                  <a:gd name="T2" fmla="*/ 0 w 11"/>
                  <a:gd name="T3" fmla="*/ 5 h 9"/>
                  <a:gd name="T4" fmla="*/ 0 w 11"/>
                  <a:gd name="T5" fmla="*/ 5 h 9"/>
                  <a:gd name="T6" fmla="*/ 0 w 11"/>
                  <a:gd name="T7" fmla="*/ 5 h 9"/>
                  <a:gd name="T8" fmla="*/ 2 w 11"/>
                  <a:gd name="T9" fmla="*/ 5 h 9"/>
                  <a:gd name="T10" fmla="*/ 4 w 11"/>
                  <a:gd name="T11" fmla="*/ 9 h 9"/>
                  <a:gd name="T12" fmla="*/ 7 w 11"/>
                  <a:gd name="T13" fmla="*/ 9 h 9"/>
                  <a:gd name="T14" fmla="*/ 7 w 11"/>
                  <a:gd name="T15" fmla="*/ 7 h 9"/>
                  <a:gd name="T16" fmla="*/ 11 w 11"/>
                  <a:gd name="T17" fmla="*/ 5 h 9"/>
                  <a:gd name="T18" fmla="*/ 11 w 11"/>
                  <a:gd name="T19" fmla="*/ 2 h 9"/>
                  <a:gd name="T20" fmla="*/ 9 w 11"/>
                  <a:gd name="T21" fmla="*/ 2 h 9"/>
                  <a:gd name="T22" fmla="*/ 9 w 11"/>
                  <a:gd name="T23" fmla="*/ 2 h 9"/>
                  <a:gd name="T24" fmla="*/ 7 w 11"/>
                  <a:gd name="T25" fmla="*/ 0 h 9"/>
                  <a:gd name="T26" fmla="*/ 7 w 11"/>
                  <a:gd name="T27" fmla="*/ 0 h 9"/>
                  <a:gd name="T28" fmla="*/ 4 w 11"/>
                  <a:gd name="T29" fmla="*/ 2 h 9"/>
                  <a:gd name="T30" fmla="*/ 2 w 11"/>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9"/>
                  <a:gd name="T50" fmla="*/ 11 w 11"/>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9">
                    <a:moveTo>
                      <a:pt x="2" y="2"/>
                    </a:moveTo>
                    <a:lnTo>
                      <a:pt x="0" y="5"/>
                    </a:lnTo>
                    <a:lnTo>
                      <a:pt x="2" y="5"/>
                    </a:lnTo>
                    <a:lnTo>
                      <a:pt x="4" y="9"/>
                    </a:lnTo>
                    <a:lnTo>
                      <a:pt x="7" y="9"/>
                    </a:lnTo>
                    <a:lnTo>
                      <a:pt x="7" y="7"/>
                    </a:lnTo>
                    <a:lnTo>
                      <a:pt x="11" y="5"/>
                    </a:lnTo>
                    <a:lnTo>
                      <a:pt x="11" y="2"/>
                    </a:lnTo>
                    <a:lnTo>
                      <a:pt x="9" y="2"/>
                    </a:lnTo>
                    <a:lnTo>
                      <a:pt x="7" y="0"/>
                    </a:lnTo>
                    <a:lnTo>
                      <a:pt x="4"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139" name="Freeform 1517"/>
              <p:cNvSpPr>
                <a:spLocks/>
              </p:cNvSpPr>
              <p:nvPr/>
            </p:nvSpPr>
            <p:spPr bwMode="auto">
              <a:xfrm>
                <a:off x="3171" y="1634"/>
                <a:ext cx="11" cy="9"/>
              </a:xfrm>
              <a:custGeom>
                <a:avLst/>
                <a:gdLst>
                  <a:gd name="T0" fmla="*/ 2 w 11"/>
                  <a:gd name="T1" fmla="*/ 2 h 9"/>
                  <a:gd name="T2" fmla="*/ 0 w 11"/>
                  <a:gd name="T3" fmla="*/ 5 h 9"/>
                  <a:gd name="T4" fmla="*/ 0 w 11"/>
                  <a:gd name="T5" fmla="*/ 5 h 9"/>
                  <a:gd name="T6" fmla="*/ 0 w 11"/>
                  <a:gd name="T7" fmla="*/ 5 h 9"/>
                  <a:gd name="T8" fmla="*/ 2 w 11"/>
                  <a:gd name="T9" fmla="*/ 5 h 9"/>
                  <a:gd name="T10" fmla="*/ 4 w 11"/>
                  <a:gd name="T11" fmla="*/ 9 h 9"/>
                  <a:gd name="T12" fmla="*/ 7 w 11"/>
                  <a:gd name="T13" fmla="*/ 9 h 9"/>
                  <a:gd name="T14" fmla="*/ 7 w 11"/>
                  <a:gd name="T15" fmla="*/ 7 h 9"/>
                  <a:gd name="T16" fmla="*/ 11 w 11"/>
                  <a:gd name="T17" fmla="*/ 5 h 9"/>
                  <a:gd name="T18" fmla="*/ 11 w 11"/>
                  <a:gd name="T19" fmla="*/ 2 h 9"/>
                  <a:gd name="T20" fmla="*/ 9 w 11"/>
                  <a:gd name="T21" fmla="*/ 2 h 9"/>
                  <a:gd name="T22" fmla="*/ 9 w 11"/>
                  <a:gd name="T23" fmla="*/ 2 h 9"/>
                  <a:gd name="T24" fmla="*/ 7 w 11"/>
                  <a:gd name="T25" fmla="*/ 0 h 9"/>
                  <a:gd name="T26" fmla="*/ 7 w 11"/>
                  <a:gd name="T27" fmla="*/ 0 h 9"/>
                  <a:gd name="T28" fmla="*/ 4 w 11"/>
                  <a:gd name="T29" fmla="*/ 2 h 9"/>
                  <a:gd name="T30" fmla="*/ 2 w 11"/>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9"/>
                  <a:gd name="T50" fmla="*/ 11 w 11"/>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9">
                    <a:moveTo>
                      <a:pt x="2" y="2"/>
                    </a:moveTo>
                    <a:lnTo>
                      <a:pt x="0" y="5"/>
                    </a:lnTo>
                    <a:lnTo>
                      <a:pt x="2" y="5"/>
                    </a:lnTo>
                    <a:lnTo>
                      <a:pt x="4" y="9"/>
                    </a:lnTo>
                    <a:lnTo>
                      <a:pt x="7" y="9"/>
                    </a:lnTo>
                    <a:lnTo>
                      <a:pt x="7" y="7"/>
                    </a:lnTo>
                    <a:lnTo>
                      <a:pt x="11" y="5"/>
                    </a:lnTo>
                    <a:lnTo>
                      <a:pt x="11" y="2"/>
                    </a:lnTo>
                    <a:lnTo>
                      <a:pt x="9" y="2"/>
                    </a:lnTo>
                    <a:lnTo>
                      <a:pt x="7" y="0"/>
                    </a:lnTo>
                    <a:lnTo>
                      <a:pt x="4"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140" name="Freeform 1518"/>
              <p:cNvSpPr>
                <a:spLocks/>
              </p:cNvSpPr>
              <p:nvPr/>
            </p:nvSpPr>
            <p:spPr bwMode="auto">
              <a:xfrm>
                <a:off x="3187" y="1620"/>
                <a:ext cx="66" cy="52"/>
              </a:xfrm>
              <a:custGeom>
                <a:avLst/>
                <a:gdLst>
                  <a:gd name="T0" fmla="*/ 31 w 66"/>
                  <a:gd name="T1" fmla="*/ 0 h 52"/>
                  <a:gd name="T2" fmla="*/ 36 w 66"/>
                  <a:gd name="T3" fmla="*/ 0 h 52"/>
                  <a:gd name="T4" fmla="*/ 45 w 66"/>
                  <a:gd name="T5" fmla="*/ 5 h 52"/>
                  <a:gd name="T6" fmla="*/ 59 w 66"/>
                  <a:gd name="T7" fmla="*/ 5 h 52"/>
                  <a:gd name="T8" fmla="*/ 62 w 66"/>
                  <a:gd name="T9" fmla="*/ 2 h 52"/>
                  <a:gd name="T10" fmla="*/ 66 w 66"/>
                  <a:gd name="T11" fmla="*/ 5 h 52"/>
                  <a:gd name="T12" fmla="*/ 64 w 66"/>
                  <a:gd name="T13" fmla="*/ 7 h 52"/>
                  <a:gd name="T14" fmla="*/ 59 w 66"/>
                  <a:gd name="T15" fmla="*/ 19 h 52"/>
                  <a:gd name="T16" fmla="*/ 59 w 66"/>
                  <a:gd name="T17" fmla="*/ 26 h 52"/>
                  <a:gd name="T18" fmla="*/ 59 w 66"/>
                  <a:gd name="T19" fmla="*/ 31 h 52"/>
                  <a:gd name="T20" fmla="*/ 57 w 66"/>
                  <a:gd name="T21" fmla="*/ 35 h 52"/>
                  <a:gd name="T22" fmla="*/ 57 w 66"/>
                  <a:gd name="T23" fmla="*/ 38 h 52"/>
                  <a:gd name="T24" fmla="*/ 64 w 66"/>
                  <a:gd name="T25" fmla="*/ 42 h 52"/>
                  <a:gd name="T26" fmla="*/ 62 w 66"/>
                  <a:gd name="T27" fmla="*/ 45 h 52"/>
                  <a:gd name="T28" fmla="*/ 57 w 66"/>
                  <a:gd name="T29" fmla="*/ 45 h 52"/>
                  <a:gd name="T30" fmla="*/ 54 w 66"/>
                  <a:gd name="T31" fmla="*/ 52 h 52"/>
                  <a:gd name="T32" fmla="*/ 52 w 66"/>
                  <a:gd name="T33" fmla="*/ 49 h 52"/>
                  <a:gd name="T34" fmla="*/ 45 w 66"/>
                  <a:gd name="T35" fmla="*/ 52 h 52"/>
                  <a:gd name="T36" fmla="*/ 38 w 66"/>
                  <a:gd name="T37" fmla="*/ 47 h 52"/>
                  <a:gd name="T38" fmla="*/ 33 w 66"/>
                  <a:gd name="T39" fmla="*/ 42 h 52"/>
                  <a:gd name="T40" fmla="*/ 26 w 66"/>
                  <a:gd name="T41" fmla="*/ 40 h 52"/>
                  <a:gd name="T42" fmla="*/ 17 w 66"/>
                  <a:gd name="T43" fmla="*/ 42 h 52"/>
                  <a:gd name="T44" fmla="*/ 14 w 66"/>
                  <a:gd name="T45" fmla="*/ 45 h 52"/>
                  <a:gd name="T46" fmla="*/ 17 w 66"/>
                  <a:gd name="T47" fmla="*/ 33 h 52"/>
                  <a:gd name="T48" fmla="*/ 12 w 66"/>
                  <a:gd name="T49" fmla="*/ 33 h 52"/>
                  <a:gd name="T50" fmla="*/ 7 w 66"/>
                  <a:gd name="T51" fmla="*/ 33 h 52"/>
                  <a:gd name="T52" fmla="*/ 5 w 66"/>
                  <a:gd name="T53" fmla="*/ 33 h 52"/>
                  <a:gd name="T54" fmla="*/ 3 w 66"/>
                  <a:gd name="T55" fmla="*/ 28 h 52"/>
                  <a:gd name="T56" fmla="*/ 3 w 66"/>
                  <a:gd name="T57" fmla="*/ 23 h 52"/>
                  <a:gd name="T58" fmla="*/ 5 w 66"/>
                  <a:gd name="T59" fmla="*/ 21 h 52"/>
                  <a:gd name="T60" fmla="*/ 3 w 66"/>
                  <a:gd name="T61" fmla="*/ 19 h 52"/>
                  <a:gd name="T62" fmla="*/ 3 w 66"/>
                  <a:gd name="T63" fmla="*/ 16 h 52"/>
                  <a:gd name="T64" fmla="*/ 3 w 66"/>
                  <a:gd name="T65" fmla="*/ 12 h 52"/>
                  <a:gd name="T66" fmla="*/ 10 w 66"/>
                  <a:gd name="T67" fmla="*/ 7 h 52"/>
                  <a:gd name="T68" fmla="*/ 10 w 66"/>
                  <a:gd name="T69" fmla="*/ 7 h 52"/>
                  <a:gd name="T70" fmla="*/ 14 w 66"/>
                  <a:gd name="T71" fmla="*/ 5 h 52"/>
                  <a:gd name="T72" fmla="*/ 19 w 66"/>
                  <a:gd name="T73" fmla="*/ 2 h 52"/>
                  <a:gd name="T74" fmla="*/ 26 w 66"/>
                  <a:gd name="T75" fmla="*/ 2 h 52"/>
                  <a:gd name="T76" fmla="*/ 28 w 66"/>
                  <a:gd name="T77" fmla="*/ 0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2"/>
                  <a:gd name="T119" fmla="*/ 66 w 66"/>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2">
                    <a:moveTo>
                      <a:pt x="31" y="0"/>
                    </a:moveTo>
                    <a:lnTo>
                      <a:pt x="31" y="0"/>
                    </a:lnTo>
                    <a:lnTo>
                      <a:pt x="33" y="0"/>
                    </a:lnTo>
                    <a:lnTo>
                      <a:pt x="36" y="0"/>
                    </a:lnTo>
                    <a:lnTo>
                      <a:pt x="45" y="2"/>
                    </a:lnTo>
                    <a:lnTo>
                      <a:pt x="45" y="5"/>
                    </a:lnTo>
                    <a:lnTo>
                      <a:pt x="47" y="5"/>
                    </a:lnTo>
                    <a:lnTo>
                      <a:pt x="59" y="5"/>
                    </a:lnTo>
                    <a:lnTo>
                      <a:pt x="62" y="5"/>
                    </a:lnTo>
                    <a:lnTo>
                      <a:pt x="62" y="2"/>
                    </a:lnTo>
                    <a:lnTo>
                      <a:pt x="64" y="2"/>
                    </a:lnTo>
                    <a:lnTo>
                      <a:pt x="66" y="5"/>
                    </a:lnTo>
                    <a:lnTo>
                      <a:pt x="66" y="7"/>
                    </a:lnTo>
                    <a:lnTo>
                      <a:pt x="64" y="7"/>
                    </a:lnTo>
                    <a:lnTo>
                      <a:pt x="62" y="12"/>
                    </a:lnTo>
                    <a:lnTo>
                      <a:pt x="59" y="19"/>
                    </a:lnTo>
                    <a:lnTo>
                      <a:pt x="59" y="21"/>
                    </a:lnTo>
                    <a:lnTo>
                      <a:pt x="59" y="26"/>
                    </a:lnTo>
                    <a:lnTo>
                      <a:pt x="59" y="28"/>
                    </a:lnTo>
                    <a:lnTo>
                      <a:pt x="59" y="31"/>
                    </a:lnTo>
                    <a:lnTo>
                      <a:pt x="57" y="35"/>
                    </a:lnTo>
                    <a:lnTo>
                      <a:pt x="54" y="35"/>
                    </a:lnTo>
                    <a:lnTo>
                      <a:pt x="57" y="38"/>
                    </a:lnTo>
                    <a:lnTo>
                      <a:pt x="62" y="38"/>
                    </a:lnTo>
                    <a:lnTo>
                      <a:pt x="64" y="42"/>
                    </a:lnTo>
                    <a:lnTo>
                      <a:pt x="64" y="45"/>
                    </a:lnTo>
                    <a:lnTo>
                      <a:pt x="62" y="45"/>
                    </a:lnTo>
                    <a:lnTo>
                      <a:pt x="57" y="40"/>
                    </a:lnTo>
                    <a:lnTo>
                      <a:pt x="57" y="45"/>
                    </a:lnTo>
                    <a:lnTo>
                      <a:pt x="54" y="49"/>
                    </a:lnTo>
                    <a:lnTo>
                      <a:pt x="54" y="52"/>
                    </a:lnTo>
                    <a:lnTo>
                      <a:pt x="52" y="49"/>
                    </a:lnTo>
                    <a:lnTo>
                      <a:pt x="47" y="52"/>
                    </a:lnTo>
                    <a:lnTo>
                      <a:pt x="45" y="52"/>
                    </a:lnTo>
                    <a:lnTo>
                      <a:pt x="43" y="52"/>
                    </a:lnTo>
                    <a:lnTo>
                      <a:pt x="38" y="47"/>
                    </a:lnTo>
                    <a:lnTo>
                      <a:pt x="38" y="45"/>
                    </a:lnTo>
                    <a:lnTo>
                      <a:pt x="33" y="42"/>
                    </a:lnTo>
                    <a:lnTo>
                      <a:pt x="31" y="40"/>
                    </a:lnTo>
                    <a:lnTo>
                      <a:pt x="26" y="40"/>
                    </a:lnTo>
                    <a:lnTo>
                      <a:pt x="19" y="40"/>
                    </a:lnTo>
                    <a:lnTo>
                      <a:pt x="17" y="42"/>
                    </a:lnTo>
                    <a:lnTo>
                      <a:pt x="14" y="45"/>
                    </a:lnTo>
                    <a:lnTo>
                      <a:pt x="17" y="33"/>
                    </a:lnTo>
                    <a:lnTo>
                      <a:pt x="12" y="33"/>
                    </a:lnTo>
                    <a:lnTo>
                      <a:pt x="10" y="35"/>
                    </a:lnTo>
                    <a:lnTo>
                      <a:pt x="7" y="33"/>
                    </a:lnTo>
                    <a:lnTo>
                      <a:pt x="5" y="33"/>
                    </a:lnTo>
                    <a:lnTo>
                      <a:pt x="5" y="31"/>
                    </a:lnTo>
                    <a:lnTo>
                      <a:pt x="3" y="28"/>
                    </a:lnTo>
                    <a:lnTo>
                      <a:pt x="3" y="26"/>
                    </a:lnTo>
                    <a:lnTo>
                      <a:pt x="3" y="23"/>
                    </a:lnTo>
                    <a:lnTo>
                      <a:pt x="5" y="23"/>
                    </a:lnTo>
                    <a:lnTo>
                      <a:pt x="5" y="21"/>
                    </a:lnTo>
                    <a:lnTo>
                      <a:pt x="3" y="21"/>
                    </a:lnTo>
                    <a:lnTo>
                      <a:pt x="3" y="19"/>
                    </a:lnTo>
                    <a:lnTo>
                      <a:pt x="3" y="16"/>
                    </a:lnTo>
                    <a:lnTo>
                      <a:pt x="0" y="16"/>
                    </a:lnTo>
                    <a:lnTo>
                      <a:pt x="3" y="12"/>
                    </a:lnTo>
                    <a:lnTo>
                      <a:pt x="3" y="9"/>
                    </a:lnTo>
                    <a:lnTo>
                      <a:pt x="10" y="7"/>
                    </a:lnTo>
                    <a:lnTo>
                      <a:pt x="12" y="5"/>
                    </a:lnTo>
                    <a:lnTo>
                      <a:pt x="14" y="5"/>
                    </a:lnTo>
                    <a:lnTo>
                      <a:pt x="19" y="5"/>
                    </a:lnTo>
                    <a:lnTo>
                      <a:pt x="19" y="2"/>
                    </a:lnTo>
                    <a:lnTo>
                      <a:pt x="21" y="2"/>
                    </a:lnTo>
                    <a:lnTo>
                      <a:pt x="26" y="2"/>
                    </a:lnTo>
                    <a:lnTo>
                      <a:pt x="28" y="2"/>
                    </a:lnTo>
                    <a:lnTo>
                      <a:pt x="28" y="0"/>
                    </a:lnTo>
                    <a:lnTo>
                      <a:pt x="31" y="0"/>
                    </a:lnTo>
                    <a:close/>
                  </a:path>
                </a:pathLst>
              </a:custGeom>
              <a:grpFill/>
              <a:ln w="9525">
                <a:noFill/>
                <a:round/>
                <a:headEnd/>
                <a:tailEnd/>
              </a:ln>
            </p:spPr>
            <p:txBody>
              <a:bodyPr/>
              <a:lstStyle/>
              <a:p>
                <a:pPr>
                  <a:defRPr/>
                </a:pPr>
                <a:endParaRPr lang="en-US" sz="1200" kern="0">
                  <a:solidFill>
                    <a:srgbClr val="0096D6"/>
                  </a:solidFill>
                </a:endParaRPr>
              </a:p>
            </p:txBody>
          </p:sp>
          <p:sp>
            <p:nvSpPr>
              <p:cNvPr id="2141" name="Freeform 1519"/>
              <p:cNvSpPr>
                <a:spLocks/>
              </p:cNvSpPr>
              <p:nvPr/>
            </p:nvSpPr>
            <p:spPr bwMode="auto">
              <a:xfrm>
                <a:off x="3187" y="1620"/>
                <a:ext cx="66" cy="52"/>
              </a:xfrm>
              <a:custGeom>
                <a:avLst/>
                <a:gdLst>
                  <a:gd name="T0" fmla="*/ 31 w 66"/>
                  <a:gd name="T1" fmla="*/ 0 h 52"/>
                  <a:gd name="T2" fmla="*/ 36 w 66"/>
                  <a:gd name="T3" fmla="*/ 0 h 52"/>
                  <a:gd name="T4" fmla="*/ 45 w 66"/>
                  <a:gd name="T5" fmla="*/ 5 h 52"/>
                  <a:gd name="T6" fmla="*/ 59 w 66"/>
                  <a:gd name="T7" fmla="*/ 5 h 52"/>
                  <a:gd name="T8" fmla="*/ 62 w 66"/>
                  <a:gd name="T9" fmla="*/ 2 h 52"/>
                  <a:gd name="T10" fmla="*/ 66 w 66"/>
                  <a:gd name="T11" fmla="*/ 5 h 52"/>
                  <a:gd name="T12" fmla="*/ 64 w 66"/>
                  <a:gd name="T13" fmla="*/ 7 h 52"/>
                  <a:gd name="T14" fmla="*/ 59 w 66"/>
                  <a:gd name="T15" fmla="*/ 19 h 52"/>
                  <a:gd name="T16" fmla="*/ 59 w 66"/>
                  <a:gd name="T17" fmla="*/ 26 h 52"/>
                  <a:gd name="T18" fmla="*/ 59 w 66"/>
                  <a:gd name="T19" fmla="*/ 31 h 52"/>
                  <a:gd name="T20" fmla="*/ 57 w 66"/>
                  <a:gd name="T21" fmla="*/ 35 h 52"/>
                  <a:gd name="T22" fmla="*/ 57 w 66"/>
                  <a:gd name="T23" fmla="*/ 38 h 52"/>
                  <a:gd name="T24" fmla="*/ 64 w 66"/>
                  <a:gd name="T25" fmla="*/ 42 h 52"/>
                  <a:gd name="T26" fmla="*/ 62 w 66"/>
                  <a:gd name="T27" fmla="*/ 45 h 52"/>
                  <a:gd name="T28" fmla="*/ 57 w 66"/>
                  <a:gd name="T29" fmla="*/ 45 h 52"/>
                  <a:gd name="T30" fmla="*/ 54 w 66"/>
                  <a:gd name="T31" fmla="*/ 52 h 52"/>
                  <a:gd name="T32" fmla="*/ 52 w 66"/>
                  <a:gd name="T33" fmla="*/ 49 h 52"/>
                  <a:gd name="T34" fmla="*/ 45 w 66"/>
                  <a:gd name="T35" fmla="*/ 52 h 52"/>
                  <a:gd name="T36" fmla="*/ 38 w 66"/>
                  <a:gd name="T37" fmla="*/ 47 h 52"/>
                  <a:gd name="T38" fmla="*/ 33 w 66"/>
                  <a:gd name="T39" fmla="*/ 42 h 52"/>
                  <a:gd name="T40" fmla="*/ 26 w 66"/>
                  <a:gd name="T41" fmla="*/ 40 h 52"/>
                  <a:gd name="T42" fmla="*/ 17 w 66"/>
                  <a:gd name="T43" fmla="*/ 42 h 52"/>
                  <a:gd name="T44" fmla="*/ 14 w 66"/>
                  <a:gd name="T45" fmla="*/ 45 h 52"/>
                  <a:gd name="T46" fmla="*/ 17 w 66"/>
                  <a:gd name="T47" fmla="*/ 33 h 52"/>
                  <a:gd name="T48" fmla="*/ 12 w 66"/>
                  <a:gd name="T49" fmla="*/ 33 h 52"/>
                  <a:gd name="T50" fmla="*/ 7 w 66"/>
                  <a:gd name="T51" fmla="*/ 33 h 52"/>
                  <a:gd name="T52" fmla="*/ 5 w 66"/>
                  <a:gd name="T53" fmla="*/ 33 h 52"/>
                  <a:gd name="T54" fmla="*/ 3 w 66"/>
                  <a:gd name="T55" fmla="*/ 28 h 52"/>
                  <a:gd name="T56" fmla="*/ 3 w 66"/>
                  <a:gd name="T57" fmla="*/ 23 h 52"/>
                  <a:gd name="T58" fmla="*/ 5 w 66"/>
                  <a:gd name="T59" fmla="*/ 21 h 52"/>
                  <a:gd name="T60" fmla="*/ 3 w 66"/>
                  <a:gd name="T61" fmla="*/ 19 h 52"/>
                  <a:gd name="T62" fmla="*/ 3 w 66"/>
                  <a:gd name="T63" fmla="*/ 16 h 52"/>
                  <a:gd name="T64" fmla="*/ 3 w 66"/>
                  <a:gd name="T65" fmla="*/ 12 h 52"/>
                  <a:gd name="T66" fmla="*/ 10 w 66"/>
                  <a:gd name="T67" fmla="*/ 7 h 52"/>
                  <a:gd name="T68" fmla="*/ 10 w 66"/>
                  <a:gd name="T69" fmla="*/ 7 h 52"/>
                  <a:gd name="T70" fmla="*/ 14 w 66"/>
                  <a:gd name="T71" fmla="*/ 5 h 52"/>
                  <a:gd name="T72" fmla="*/ 19 w 66"/>
                  <a:gd name="T73" fmla="*/ 2 h 52"/>
                  <a:gd name="T74" fmla="*/ 26 w 66"/>
                  <a:gd name="T75" fmla="*/ 2 h 52"/>
                  <a:gd name="T76" fmla="*/ 28 w 66"/>
                  <a:gd name="T77" fmla="*/ 0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2"/>
                  <a:gd name="T119" fmla="*/ 66 w 66"/>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2">
                    <a:moveTo>
                      <a:pt x="31" y="0"/>
                    </a:moveTo>
                    <a:lnTo>
                      <a:pt x="31" y="0"/>
                    </a:lnTo>
                    <a:lnTo>
                      <a:pt x="33" y="0"/>
                    </a:lnTo>
                    <a:lnTo>
                      <a:pt x="36" y="0"/>
                    </a:lnTo>
                    <a:lnTo>
                      <a:pt x="45" y="2"/>
                    </a:lnTo>
                    <a:lnTo>
                      <a:pt x="45" y="5"/>
                    </a:lnTo>
                    <a:lnTo>
                      <a:pt x="47" y="5"/>
                    </a:lnTo>
                    <a:lnTo>
                      <a:pt x="59" y="5"/>
                    </a:lnTo>
                    <a:lnTo>
                      <a:pt x="62" y="5"/>
                    </a:lnTo>
                    <a:lnTo>
                      <a:pt x="62" y="2"/>
                    </a:lnTo>
                    <a:lnTo>
                      <a:pt x="64" y="2"/>
                    </a:lnTo>
                    <a:lnTo>
                      <a:pt x="66" y="5"/>
                    </a:lnTo>
                    <a:lnTo>
                      <a:pt x="66" y="7"/>
                    </a:lnTo>
                    <a:lnTo>
                      <a:pt x="64" y="7"/>
                    </a:lnTo>
                    <a:lnTo>
                      <a:pt x="62" y="12"/>
                    </a:lnTo>
                    <a:lnTo>
                      <a:pt x="59" y="19"/>
                    </a:lnTo>
                    <a:lnTo>
                      <a:pt x="59" y="21"/>
                    </a:lnTo>
                    <a:lnTo>
                      <a:pt x="59" y="26"/>
                    </a:lnTo>
                    <a:lnTo>
                      <a:pt x="59" y="28"/>
                    </a:lnTo>
                    <a:lnTo>
                      <a:pt x="59" y="31"/>
                    </a:lnTo>
                    <a:lnTo>
                      <a:pt x="57" y="35"/>
                    </a:lnTo>
                    <a:lnTo>
                      <a:pt x="54" y="35"/>
                    </a:lnTo>
                    <a:lnTo>
                      <a:pt x="57" y="38"/>
                    </a:lnTo>
                    <a:lnTo>
                      <a:pt x="62" y="38"/>
                    </a:lnTo>
                    <a:lnTo>
                      <a:pt x="64" y="42"/>
                    </a:lnTo>
                    <a:lnTo>
                      <a:pt x="64" y="45"/>
                    </a:lnTo>
                    <a:lnTo>
                      <a:pt x="62" y="45"/>
                    </a:lnTo>
                    <a:lnTo>
                      <a:pt x="57" y="40"/>
                    </a:lnTo>
                    <a:lnTo>
                      <a:pt x="57" y="45"/>
                    </a:lnTo>
                    <a:lnTo>
                      <a:pt x="54" y="49"/>
                    </a:lnTo>
                    <a:lnTo>
                      <a:pt x="54" y="52"/>
                    </a:lnTo>
                    <a:lnTo>
                      <a:pt x="52" y="49"/>
                    </a:lnTo>
                    <a:lnTo>
                      <a:pt x="47" y="52"/>
                    </a:lnTo>
                    <a:lnTo>
                      <a:pt x="45" y="52"/>
                    </a:lnTo>
                    <a:lnTo>
                      <a:pt x="43" y="52"/>
                    </a:lnTo>
                    <a:lnTo>
                      <a:pt x="38" y="47"/>
                    </a:lnTo>
                    <a:lnTo>
                      <a:pt x="38" y="45"/>
                    </a:lnTo>
                    <a:lnTo>
                      <a:pt x="33" y="42"/>
                    </a:lnTo>
                    <a:lnTo>
                      <a:pt x="31" y="40"/>
                    </a:lnTo>
                    <a:lnTo>
                      <a:pt x="26" y="40"/>
                    </a:lnTo>
                    <a:lnTo>
                      <a:pt x="19" y="40"/>
                    </a:lnTo>
                    <a:lnTo>
                      <a:pt x="17" y="42"/>
                    </a:lnTo>
                    <a:lnTo>
                      <a:pt x="14" y="45"/>
                    </a:lnTo>
                    <a:lnTo>
                      <a:pt x="17" y="33"/>
                    </a:lnTo>
                    <a:lnTo>
                      <a:pt x="12" y="33"/>
                    </a:lnTo>
                    <a:lnTo>
                      <a:pt x="10" y="35"/>
                    </a:lnTo>
                    <a:lnTo>
                      <a:pt x="7" y="33"/>
                    </a:lnTo>
                    <a:lnTo>
                      <a:pt x="5" y="33"/>
                    </a:lnTo>
                    <a:lnTo>
                      <a:pt x="5" y="31"/>
                    </a:lnTo>
                    <a:lnTo>
                      <a:pt x="3" y="28"/>
                    </a:lnTo>
                    <a:lnTo>
                      <a:pt x="3" y="26"/>
                    </a:lnTo>
                    <a:lnTo>
                      <a:pt x="3" y="23"/>
                    </a:lnTo>
                    <a:lnTo>
                      <a:pt x="5" y="23"/>
                    </a:lnTo>
                    <a:lnTo>
                      <a:pt x="5" y="21"/>
                    </a:lnTo>
                    <a:lnTo>
                      <a:pt x="3" y="21"/>
                    </a:lnTo>
                    <a:lnTo>
                      <a:pt x="3" y="19"/>
                    </a:lnTo>
                    <a:lnTo>
                      <a:pt x="3" y="16"/>
                    </a:lnTo>
                    <a:lnTo>
                      <a:pt x="0" y="16"/>
                    </a:lnTo>
                    <a:lnTo>
                      <a:pt x="3" y="12"/>
                    </a:lnTo>
                    <a:lnTo>
                      <a:pt x="3" y="9"/>
                    </a:lnTo>
                    <a:lnTo>
                      <a:pt x="10" y="7"/>
                    </a:lnTo>
                    <a:lnTo>
                      <a:pt x="12" y="5"/>
                    </a:lnTo>
                    <a:lnTo>
                      <a:pt x="14" y="5"/>
                    </a:lnTo>
                    <a:lnTo>
                      <a:pt x="19" y="5"/>
                    </a:lnTo>
                    <a:lnTo>
                      <a:pt x="19" y="2"/>
                    </a:lnTo>
                    <a:lnTo>
                      <a:pt x="21" y="2"/>
                    </a:lnTo>
                    <a:lnTo>
                      <a:pt x="26" y="2"/>
                    </a:lnTo>
                    <a:lnTo>
                      <a:pt x="28" y="2"/>
                    </a:lnTo>
                    <a:lnTo>
                      <a:pt x="28" y="0"/>
                    </a:lnTo>
                    <a:lnTo>
                      <a:pt x="31" y="0"/>
                    </a:lnTo>
                  </a:path>
                </a:pathLst>
              </a:custGeom>
              <a:grpFill/>
              <a:ln w="9525">
                <a:noFill/>
                <a:round/>
                <a:headEnd/>
                <a:tailEnd/>
              </a:ln>
            </p:spPr>
            <p:txBody>
              <a:bodyPr/>
              <a:lstStyle/>
              <a:p>
                <a:pPr>
                  <a:defRPr/>
                </a:pPr>
                <a:endParaRPr lang="en-US" sz="1200" kern="0">
                  <a:solidFill>
                    <a:srgbClr val="0096D6"/>
                  </a:solidFill>
                </a:endParaRPr>
              </a:p>
            </p:txBody>
          </p:sp>
          <p:sp>
            <p:nvSpPr>
              <p:cNvPr id="2142" name="Freeform 1520"/>
              <p:cNvSpPr>
                <a:spLocks/>
              </p:cNvSpPr>
              <p:nvPr/>
            </p:nvSpPr>
            <p:spPr bwMode="auto">
              <a:xfrm>
                <a:off x="2958" y="1736"/>
                <a:ext cx="118" cy="160"/>
              </a:xfrm>
              <a:custGeom>
                <a:avLst/>
                <a:gdLst>
                  <a:gd name="T0" fmla="*/ 64 w 118"/>
                  <a:gd name="T1" fmla="*/ 18 h 160"/>
                  <a:gd name="T2" fmla="*/ 64 w 118"/>
                  <a:gd name="T3" fmla="*/ 11 h 160"/>
                  <a:gd name="T4" fmla="*/ 59 w 118"/>
                  <a:gd name="T5" fmla="*/ 11 h 160"/>
                  <a:gd name="T6" fmla="*/ 54 w 118"/>
                  <a:gd name="T7" fmla="*/ 11 h 160"/>
                  <a:gd name="T8" fmla="*/ 50 w 118"/>
                  <a:gd name="T9" fmla="*/ 9 h 160"/>
                  <a:gd name="T10" fmla="*/ 50 w 118"/>
                  <a:gd name="T11" fmla="*/ 2 h 160"/>
                  <a:gd name="T12" fmla="*/ 45 w 118"/>
                  <a:gd name="T13" fmla="*/ 0 h 160"/>
                  <a:gd name="T14" fmla="*/ 35 w 118"/>
                  <a:gd name="T15" fmla="*/ 0 h 160"/>
                  <a:gd name="T16" fmla="*/ 35 w 118"/>
                  <a:gd name="T17" fmla="*/ 11 h 160"/>
                  <a:gd name="T18" fmla="*/ 38 w 118"/>
                  <a:gd name="T19" fmla="*/ 14 h 160"/>
                  <a:gd name="T20" fmla="*/ 38 w 118"/>
                  <a:gd name="T21" fmla="*/ 16 h 160"/>
                  <a:gd name="T22" fmla="*/ 38 w 118"/>
                  <a:gd name="T23" fmla="*/ 18 h 160"/>
                  <a:gd name="T24" fmla="*/ 40 w 118"/>
                  <a:gd name="T25" fmla="*/ 23 h 160"/>
                  <a:gd name="T26" fmla="*/ 33 w 118"/>
                  <a:gd name="T27" fmla="*/ 30 h 160"/>
                  <a:gd name="T28" fmla="*/ 31 w 118"/>
                  <a:gd name="T29" fmla="*/ 30 h 160"/>
                  <a:gd name="T30" fmla="*/ 28 w 118"/>
                  <a:gd name="T31" fmla="*/ 30 h 160"/>
                  <a:gd name="T32" fmla="*/ 17 w 118"/>
                  <a:gd name="T33" fmla="*/ 28 h 160"/>
                  <a:gd name="T34" fmla="*/ 14 w 118"/>
                  <a:gd name="T35" fmla="*/ 33 h 160"/>
                  <a:gd name="T36" fmla="*/ 19 w 118"/>
                  <a:gd name="T37" fmla="*/ 37 h 160"/>
                  <a:gd name="T38" fmla="*/ 19 w 118"/>
                  <a:gd name="T39" fmla="*/ 37 h 160"/>
                  <a:gd name="T40" fmla="*/ 9 w 118"/>
                  <a:gd name="T41" fmla="*/ 52 h 160"/>
                  <a:gd name="T42" fmla="*/ 14 w 118"/>
                  <a:gd name="T43" fmla="*/ 59 h 160"/>
                  <a:gd name="T44" fmla="*/ 9 w 118"/>
                  <a:gd name="T45" fmla="*/ 66 h 160"/>
                  <a:gd name="T46" fmla="*/ 2 w 118"/>
                  <a:gd name="T47" fmla="*/ 66 h 160"/>
                  <a:gd name="T48" fmla="*/ 0 w 118"/>
                  <a:gd name="T49" fmla="*/ 85 h 160"/>
                  <a:gd name="T50" fmla="*/ 0 w 118"/>
                  <a:gd name="T51" fmla="*/ 92 h 160"/>
                  <a:gd name="T52" fmla="*/ 2 w 118"/>
                  <a:gd name="T53" fmla="*/ 96 h 160"/>
                  <a:gd name="T54" fmla="*/ 2 w 118"/>
                  <a:gd name="T55" fmla="*/ 103 h 160"/>
                  <a:gd name="T56" fmla="*/ 5 w 118"/>
                  <a:gd name="T57" fmla="*/ 111 h 160"/>
                  <a:gd name="T58" fmla="*/ 7 w 118"/>
                  <a:gd name="T59" fmla="*/ 120 h 160"/>
                  <a:gd name="T60" fmla="*/ 26 w 118"/>
                  <a:gd name="T61" fmla="*/ 129 h 160"/>
                  <a:gd name="T62" fmla="*/ 19 w 118"/>
                  <a:gd name="T63" fmla="*/ 153 h 160"/>
                  <a:gd name="T64" fmla="*/ 38 w 118"/>
                  <a:gd name="T65" fmla="*/ 153 h 160"/>
                  <a:gd name="T66" fmla="*/ 50 w 118"/>
                  <a:gd name="T67" fmla="*/ 155 h 160"/>
                  <a:gd name="T68" fmla="*/ 57 w 118"/>
                  <a:gd name="T69" fmla="*/ 160 h 160"/>
                  <a:gd name="T70" fmla="*/ 59 w 118"/>
                  <a:gd name="T71" fmla="*/ 155 h 160"/>
                  <a:gd name="T72" fmla="*/ 69 w 118"/>
                  <a:gd name="T73" fmla="*/ 158 h 160"/>
                  <a:gd name="T74" fmla="*/ 83 w 118"/>
                  <a:gd name="T75" fmla="*/ 153 h 160"/>
                  <a:gd name="T76" fmla="*/ 90 w 118"/>
                  <a:gd name="T77" fmla="*/ 155 h 160"/>
                  <a:gd name="T78" fmla="*/ 90 w 118"/>
                  <a:gd name="T79" fmla="*/ 148 h 160"/>
                  <a:gd name="T80" fmla="*/ 97 w 118"/>
                  <a:gd name="T81" fmla="*/ 139 h 160"/>
                  <a:gd name="T82" fmla="*/ 104 w 118"/>
                  <a:gd name="T83" fmla="*/ 132 h 160"/>
                  <a:gd name="T84" fmla="*/ 80 w 118"/>
                  <a:gd name="T85" fmla="*/ 106 h 160"/>
                  <a:gd name="T86" fmla="*/ 78 w 118"/>
                  <a:gd name="T87" fmla="*/ 99 h 160"/>
                  <a:gd name="T88" fmla="*/ 85 w 118"/>
                  <a:gd name="T89" fmla="*/ 99 h 160"/>
                  <a:gd name="T90" fmla="*/ 106 w 118"/>
                  <a:gd name="T91" fmla="*/ 89 h 160"/>
                  <a:gd name="T92" fmla="*/ 113 w 118"/>
                  <a:gd name="T93" fmla="*/ 89 h 160"/>
                  <a:gd name="T94" fmla="*/ 118 w 118"/>
                  <a:gd name="T95" fmla="*/ 75 h 160"/>
                  <a:gd name="T96" fmla="*/ 106 w 118"/>
                  <a:gd name="T97" fmla="*/ 47 h 160"/>
                  <a:gd name="T98" fmla="*/ 111 w 118"/>
                  <a:gd name="T99" fmla="*/ 33 h 160"/>
                  <a:gd name="T100" fmla="*/ 102 w 118"/>
                  <a:gd name="T101" fmla="*/ 21 h 160"/>
                  <a:gd name="T102" fmla="*/ 97 w 118"/>
                  <a:gd name="T103" fmla="*/ 16 h 160"/>
                  <a:gd name="T104" fmla="*/ 92 w 118"/>
                  <a:gd name="T105" fmla="*/ 14 h 160"/>
                  <a:gd name="T106" fmla="*/ 85 w 118"/>
                  <a:gd name="T107" fmla="*/ 14 h 160"/>
                  <a:gd name="T108" fmla="*/ 87 w 118"/>
                  <a:gd name="T109" fmla="*/ 9 h 160"/>
                  <a:gd name="T110" fmla="*/ 80 w 118"/>
                  <a:gd name="T111" fmla="*/ 16 h 160"/>
                  <a:gd name="T112" fmla="*/ 76 w 118"/>
                  <a:gd name="T113" fmla="*/ 16 h 160"/>
                  <a:gd name="T114" fmla="*/ 69 w 118"/>
                  <a:gd name="T115" fmla="*/ 21 h 160"/>
                  <a:gd name="T116" fmla="*/ 61 w 118"/>
                  <a:gd name="T117" fmla="*/ 21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160"/>
                  <a:gd name="T179" fmla="*/ 118 w 118"/>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160">
                    <a:moveTo>
                      <a:pt x="61" y="21"/>
                    </a:moveTo>
                    <a:lnTo>
                      <a:pt x="61" y="21"/>
                    </a:lnTo>
                    <a:lnTo>
                      <a:pt x="64" y="18"/>
                    </a:lnTo>
                    <a:lnTo>
                      <a:pt x="66" y="16"/>
                    </a:lnTo>
                    <a:lnTo>
                      <a:pt x="66" y="14"/>
                    </a:lnTo>
                    <a:lnTo>
                      <a:pt x="64" y="11"/>
                    </a:lnTo>
                    <a:lnTo>
                      <a:pt x="61" y="14"/>
                    </a:lnTo>
                    <a:lnTo>
                      <a:pt x="59" y="14"/>
                    </a:lnTo>
                    <a:lnTo>
                      <a:pt x="59" y="11"/>
                    </a:lnTo>
                    <a:lnTo>
                      <a:pt x="54" y="11"/>
                    </a:lnTo>
                    <a:lnTo>
                      <a:pt x="52" y="11"/>
                    </a:lnTo>
                    <a:lnTo>
                      <a:pt x="50" y="9"/>
                    </a:lnTo>
                    <a:lnTo>
                      <a:pt x="52" y="7"/>
                    </a:lnTo>
                    <a:lnTo>
                      <a:pt x="52" y="4"/>
                    </a:lnTo>
                    <a:lnTo>
                      <a:pt x="50" y="2"/>
                    </a:lnTo>
                    <a:lnTo>
                      <a:pt x="47" y="2"/>
                    </a:lnTo>
                    <a:lnTo>
                      <a:pt x="45" y="2"/>
                    </a:lnTo>
                    <a:lnTo>
                      <a:pt x="45" y="0"/>
                    </a:lnTo>
                    <a:lnTo>
                      <a:pt x="43" y="2"/>
                    </a:lnTo>
                    <a:lnTo>
                      <a:pt x="38" y="0"/>
                    </a:lnTo>
                    <a:lnTo>
                      <a:pt x="35" y="0"/>
                    </a:lnTo>
                    <a:lnTo>
                      <a:pt x="35" y="2"/>
                    </a:lnTo>
                    <a:lnTo>
                      <a:pt x="40" y="9"/>
                    </a:lnTo>
                    <a:lnTo>
                      <a:pt x="35" y="11"/>
                    </a:lnTo>
                    <a:lnTo>
                      <a:pt x="35" y="14"/>
                    </a:lnTo>
                    <a:lnTo>
                      <a:pt x="38" y="14"/>
                    </a:lnTo>
                    <a:lnTo>
                      <a:pt x="38" y="16"/>
                    </a:lnTo>
                    <a:lnTo>
                      <a:pt x="40" y="18"/>
                    </a:lnTo>
                    <a:lnTo>
                      <a:pt x="38" y="18"/>
                    </a:lnTo>
                    <a:lnTo>
                      <a:pt x="38" y="21"/>
                    </a:lnTo>
                    <a:lnTo>
                      <a:pt x="40" y="23"/>
                    </a:lnTo>
                    <a:lnTo>
                      <a:pt x="35" y="23"/>
                    </a:lnTo>
                    <a:lnTo>
                      <a:pt x="33" y="26"/>
                    </a:lnTo>
                    <a:lnTo>
                      <a:pt x="33" y="30"/>
                    </a:lnTo>
                    <a:lnTo>
                      <a:pt x="35" y="35"/>
                    </a:lnTo>
                    <a:lnTo>
                      <a:pt x="33" y="30"/>
                    </a:lnTo>
                    <a:lnTo>
                      <a:pt x="31" y="30"/>
                    </a:lnTo>
                    <a:lnTo>
                      <a:pt x="31" y="33"/>
                    </a:lnTo>
                    <a:lnTo>
                      <a:pt x="28" y="33"/>
                    </a:lnTo>
                    <a:lnTo>
                      <a:pt x="28" y="30"/>
                    </a:lnTo>
                    <a:lnTo>
                      <a:pt x="26" y="28"/>
                    </a:lnTo>
                    <a:lnTo>
                      <a:pt x="24" y="28"/>
                    </a:lnTo>
                    <a:lnTo>
                      <a:pt x="17" y="28"/>
                    </a:lnTo>
                    <a:lnTo>
                      <a:pt x="17" y="30"/>
                    </a:lnTo>
                    <a:lnTo>
                      <a:pt x="14" y="30"/>
                    </a:lnTo>
                    <a:lnTo>
                      <a:pt x="14" y="33"/>
                    </a:lnTo>
                    <a:lnTo>
                      <a:pt x="17" y="35"/>
                    </a:lnTo>
                    <a:lnTo>
                      <a:pt x="19" y="37"/>
                    </a:lnTo>
                    <a:lnTo>
                      <a:pt x="19" y="40"/>
                    </a:lnTo>
                    <a:lnTo>
                      <a:pt x="19" y="37"/>
                    </a:lnTo>
                    <a:lnTo>
                      <a:pt x="14" y="37"/>
                    </a:lnTo>
                    <a:lnTo>
                      <a:pt x="12" y="49"/>
                    </a:lnTo>
                    <a:lnTo>
                      <a:pt x="9" y="52"/>
                    </a:lnTo>
                    <a:lnTo>
                      <a:pt x="9" y="54"/>
                    </a:lnTo>
                    <a:lnTo>
                      <a:pt x="14" y="54"/>
                    </a:lnTo>
                    <a:lnTo>
                      <a:pt x="14" y="59"/>
                    </a:lnTo>
                    <a:lnTo>
                      <a:pt x="12" y="61"/>
                    </a:lnTo>
                    <a:lnTo>
                      <a:pt x="9" y="61"/>
                    </a:lnTo>
                    <a:lnTo>
                      <a:pt x="9" y="66"/>
                    </a:lnTo>
                    <a:lnTo>
                      <a:pt x="7" y="68"/>
                    </a:lnTo>
                    <a:lnTo>
                      <a:pt x="5" y="68"/>
                    </a:lnTo>
                    <a:lnTo>
                      <a:pt x="2" y="66"/>
                    </a:lnTo>
                    <a:lnTo>
                      <a:pt x="0" y="66"/>
                    </a:lnTo>
                    <a:lnTo>
                      <a:pt x="0" y="82"/>
                    </a:lnTo>
                    <a:lnTo>
                      <a:pt x="0" y="85"/>
                    </a:lnTo>
                    <a:lnTo>
                      <a:pt x="0" y="89"/>
                    </a:lnTo>
                    <a:lnTo>
                      <a:pt x="0" y="92"/>
                    </a:lnTo>
                    <a:lnTo>
                      <a:pt x="2" y="92"/>
                    </a:lnTo>
                    <a:lnTo>
                      <a:pt x="2" y="94"/>
                    </a:lnTo>
                    <a:lnTo>
                      <a:pt x="2" y="96"/>
                    </a:lnTo>
                    <a:lnTo>
                      <a:pt x="2" y="99"/>
                    </a:lnTo>
                    <a:lnTo>
                      <a:pt x="0" y="103"/>
                    </a:lnTo>
                    <a:lnTo>
                      <a:pt x="2" y="103"/>
                    </a:lnTo>
                    <a:lnTo>
                      <a:pt x="2" y="106"/>
                    </a:lnTo>
                    <a:lnTo>
                      <a:pt x="2" y="108"/>
                    </a:lnTo>
                    <a:lnTo>
                      <a:pt x="5" y="111"/>
                    </a:lnTo>
                    <a:lnTo>
                      <a:pt x="5" y="113"/>
                    </a:lnTo>
                    <a:lnTo>
                      <a:pt x="2" y="115"/>
                    </a:lnTo>
                    <a:lnTo>
                      <a:pt x="7" y="120"/>
                    </a:lnTo>
                    <a:lnTo>
                      <a:pt x="9" y="122"/>
                    </a:lnTo>
                    <a:lnTo>
                      <a:pt x="28" y="127"/>
                    </a:lnTo>
                    <a:lnTo>
                      <a:pt x="26" y="129"/>
                    </a:lnTo>
                    <a:lnTo>
                      <a:pt x="21" y="134"/>
                    </a:lnTo>
                    <a:lnTo>
                      <a:pt x="19" y="144"/>
                    </a:lnTo>
                    <a:lnTo>
                      <a:pt x="19" y="153"/>
                    </a:lnTo>
                    <a:lnTo>
                      <a:pt x="21" y="153"/>
                    </a:lnTo>
                    <a:lnTo>
                      <a:pt x="21" y="155"/>
                    </a:lnTo>
                    <a:lnTo>
                      <a:pt x="38" y="153"/>
                    </a:lnTo>
                    <a:lnTo>
                      <a:pt x="45" y="155"/>
                    </a:lnTo>
                    <a:lnTo>
                      <a:pt x="47" y="155"/>
                    </a:lnTo>
                    <a:lnTo>
                      <a:pt x="50" y="155"/>
                    </a:lnTo>
                    <a:lnTo>
                      <a:pt x="52" y="155"/>
                    </a:lnTo>
                    <a:lnTo>
                      <a:pt x="54" y="158"/>
                    </a:lnTo>
                    <a:lnTo>
                      <a:pt x="57" y="160"/>
                    </a:lnTo>
                    <a:lnTo>
                      <a:pt x="57" y="158"/>
                    </a:lnTo>
                    <a:lnTo>
                      <a:pt x="59" y="158"/>
                    </a:lnTo>
                    <a:lnTo>
                      <a:pt x="59" y="155"/>
                    </a:lnTo>
                    <a:lnTo>
                      <a:pt x="64" y="155"/>
                    </a:lnTo>
                    <a:lnTo>
                      <a:pt x="66" y="158"/>
                    </a:lnTo>
                    <a:lnTo>
                      <a:pt x="69" y="158"/>
                    </a:lnTo>
                    <a:lnTo>
                      <a:pt x="73" y="155"/>
                    </a:lnTo>
                    <a:lnTo>
                      <a:pt x="83" y="153"/>
                    </a:lnTo>
                    <a:lnTo>
                      <a:pt x="85" y="153"/>
                    </a:lnTo>
                    <a:lnTo>
                      <a:pt x="90" y="153"/>
                    </a:lnTo>
                    <a:lnTo>
                      <a:pt x="90" y="155"/>
                    </a:lnTo>
                    <a:lnTo>
                      <a:pt x="92" y="153"/>
                    </a:lnTo>
                    <a:lnTo>
                      <a:pt x="90" y="148"/>
                    </a:lnTo>
                    <a:lnTo>
                      <a:pt x="90" y="144"/>
                    </a:lnTo>
                    <a:lnTo>
                      <a:pt x="92" y="141"/>
                    </a:lnTo>
                    <a:lnTo>
                      <a:pt x="97" y="139"/>
                    </a:lnTo>
                    <a:lnTo>
                      <a:pt x="99" y="134"/>
                    </a:lnTo>
                    <a:lnTo>
                      <a:pt x="102" y="134"/>
                    </a:lnTo>
                    <a:lnTo>
                      <a:pt x="104" y="132"/>
                    </a:lnTo>
                    <a:lnTo>
                      <a:pt x="85" y="113"/>
                    </a:lnTo>
                    <a:lnTo>
                      <a:pt x="83" y="106"/>
                    </a:lnTo>
                    <a:lnTo>
                      <a:pt x="80" y="106"/>
                    </a:lnTo>
                    <a:lnTo>
                      <a:pt x="78" y="103"/>
                    </a:lnTo>
                    <a:lnTo>
                      <a:pt x="78" y="101"/>
                    </a:lnTo>
                    <a:lnTo>
                      <a:pt x="78" y="99"/>
                    </a:lnTo>
                    <a:lnTo>
                      <a:pt x="83" y="103"/>
                    </a:lnTo>
                    <a:lnTo>
                      <a:pt x="85" y="99"/>
                    </a:lnTo>
                    <a:lnTo>
                      <a:pt x="97" y="94"/>
                    </a:lnTo>
                    <a:lnTo>
                      <a:pt x="99" y="92"/>
                    </a:lnTo>
                    <a:lnTo>
                      <a:pt x="106" y="89"/>
                    </a:lnTo>
                    <a:lnTo>
                      <a:pt x="109" y="82"/>
                    </a:lnTo>
                    <a:lnTo>
                      <a:pt x="111" y="82"/>
                    </a:lnTo>
                    <a:lnTo>
                      <a:pt x="113" y="89"/>
                    </a:lnTo>
                    <a:lnTo>
                      <a:pt x="116" y="89"/>
                    </a:lnTo>
                    <a:lnTo>
                      <a:pt x="118" y="77"/>
                    </a:lnTo>
                    <a:lnTo>
                      <a:pt x="118" y="75"/>
                    </a:lnTo>
                    <a:lnTo>
                      <a:pt x="113" y="73"/>
                    </a:lnTo>
                    <a:lnTo>
                      <a:pt x="111" y="49"/>
                    </a:lnTo>
                    <a:lnTo>
                      <a:pt x="106" y="47"/>
                    </a:lnTo>
                    <a:lnTo>
                      <a:pt x="106" y="44"/>
                    </a:lnTo>
                    <a:lnTo>
                      <a:pt x="109" y="40"/>
                    </a:lnTo>
                    <a:lnTo>
                      <a:pt x="111" y="33"/>
                    </a:lnTo>
                    <a:lnTo>
                      <a:pt x="109" y="26"/>
                    </a:lnTo>
                    <a:lnTo>
                      <a:pt x="102" y="23"/>
                    </a:lnTo>
                    <a:lnTo>
                      <a:pt x="102" y="21"/>
                    </a:lnTo>
                    <a:lnTo>
                      <a:pt x="99" y="18"/>
                    </a:lnTo>
                    <a:lnTo>
                      <a:pt x="97" y="18"/>
                    </a:lnTo>
                    <a:lnTo>
                      <a:pt x="97" y="16"/>
                    </a:lnTo>
                    <a:lnTo>
                      <a:pt x="95" y="16"/>
                    </a:lnTo>
                    <a:lnTo>
                      <a:pt x="95" y="14"/>
                    </a:lnTo>
                    <a:lnTo>
                      <a:pt x="92" y="14"/>
                    </a:lnTo>
                    <a:lnTo>
                      <a:pt x="92" y="11"/>
                    </a:lnTo>
                    <a:lnTo>
                      <a:pt x="85" y="14"/>
                    </a:lnTo>
                    <a:lnTo>
                      <a:pt x="87" y="11"/>
                    </a:lnTo>
                    <a:lnTo>
                      <a:pt x="87" y="9"/>
                    </a:lnTo>
                    <a:lnTo>
                      <a:pt x="85" y="11"/>
                    </a:lnTo>
                    <a:lnTo>
                      <a:pt x="80" y="14"/>
                    </a:lnTo>
                    <a:lnTo>
                      <a:pt x="80" y="16"/>
                    </a:lnTo>
                    <a:lnTo>
                      <a:pt x="78" y="18"/>
                    </a:lnTo>
                    <a:lnTo>
                      <a:pt x="78" y="16"/>
                    </a:lnTo>
                    <a:lnTo>
                      <a:pt x="76" y="16"/>
                    </a:lnTo>
                    <a:lnTo>
                      <a:pt x="71" y="21"/>
                    </a:lnTo>
                    <a:lnTo>
                      <a:pt x="69" y="21"/>
                    </a:lnTo>
                    <a:lnTo>
                      <a:pt x="66" y="21"/>
                    </a:lnTo>
                    <a:lnTo>
                      <a:pt x="64" y="23"/>
                    </a:lnTo>
                    <a:lnTo>
                      <a:pt x="61" y="21"/>
                    </a:lnTo>
                    <a:close/>
                  </a:path>
                </a:pathLst>
              </a:custGeom>
              <a:grpFill/>
              <a:ln w="9525">
                <a:noFill/>
                <a:round/>
                <a:headEnd/>
                <a:tailEnd/>
              </a:ln>
            </p:spPr>
            <p:txBody>
              <a:bodyPr/>
              <a:lstStyle/>
              <a:p>
                <a:pPr>
                  <a:defRPr/>
                </a:pPr>
                <a:endParaRPr lang="en-US" sz="1200" kern="0">
                  <a:solidFill>
                    <a:srgbClr val="0096D6"/>
                  </a:solidFill>
                </a:endParaRPr>
              </a:p>
            </p:txBody>
          </p:sp>
          <p:sp>
            <p:nvSpPr>
              <p:cNvPr id="2143" name="Freeform 1521"/>
              <p:cNvSpPr>
                <a:spLocks/>
              </p:cNvSpPr>
              <p:nvPr/>
            </p:nvSpPr>
            <p:spPr bwMode="auto">
              <a:xfrm>
                <a:off x="2958" y="1736"/>
                <a:ext cx="118" cy="160"/>
              </a:xfrm>
              <a:custGeom>
                <a:avLst/>
                <a:gdLst>
                  <a:gd name="T0" fmla="*/ 64 w 118"/>
                  <a:gd name="T1" fmla="*/ 18 h 160"/>
                  <a:gd name="T2" fmla="*/ 64 w 118"/>
                  <a:gd name="T3" fmla="*/ 11 h 160"/>
                  <a:gd name="T4" fmla="*/ 59 w 118"/>
                  <a:gd name="T5" fmla="*/ 11 h 160"/>
                  <a:gd name="T6" fmla="*/ 54 w 118"/>
                  <a:gd name="T7" fmla="*/ 11 h 160"/>
                  <a:gd name="T8" fmla="*/ 50 w 118"/>
                  <a:gd name="T9" fmla="*/ 9 h 160"/>
                  <a:gd name="T10" fmla="*/ 50 w 118"/>
                  <a:gd name="T11" fmla="*/ 2 h 160"/>
                  <a:gd name="T12" fmla="*/ 45 w 118"/>
                  <a:gd name="T13" fmla="*/ 0 h 160"/>
                  <a:gd name="T14" fmla="*/ 35 w 118"/>
                  <a:gd name="T15" fmla="*/ 0 h 160"/>
                  <a:gd name="T16" fmla="*/ 35 w 118"/>
                  <a:gd name="T17" fmla="*/ 11 h 160"/>
                  <a:gd name="T18" fmla="*/ 38 w 118"/>
                  <a:gd name="T19" fmla="*/ 14 h 160"/>
                  <a:gd name="T20" fmla="*/ 38 w 118"/>
                  <a:gd name="T21" fmla="*/ 16 h 160"/>
                  <a:gd name="T22" fmla="*/ 38 w 118"/>
                  <a:gd name="T23" fmla="*/ 18 h 160"/>
                  <a:gd name="T24" fmla="*/ 40 w 118"/>
                  <a:gd name="T25" fmla="*/ 23 h 160"/>
                  <a:gd name="T26" fmla="*/ 33 w 118"/>
                  <a:gd name="T27" fmla="*/ 30 h 160"/>
                  <a:gd name="T28" fmla="*/ 31 w 118"/>
                  <a:gd name="T29" fmla="*/ 30 h 160"/>
                  <a:gd name="T30" fmla="*/ 28 w 118"/>
                  <a:gd name="T31" fmla="*/ 30 h 160"/>
                  <a:gd name="T32" fmla="*/ 17 w 118"/>
                  <a:gd name="T33" fmla="*/ 28 h 160"/>
                  <a:gd name="T34" fmla="*/ 14 w 118"/>
                  <a:gd name="T35" fmla="*/ 33 h 160"/>
                  <a:gd name="T36" fmla="*/ 19 w 118"/>
                  <a:gd name="T37" fmla="*/ 37 h 160"/>
                  <a:gd name="T38" fmla="*/ 19 w 118"/>
                  <a:gd name="T39" fmla="*/ 37 h 160"/>
                  <a:gd name="T40" fmla="*/ 9 w 118"/>
                  <a:gd name="T41" fmla="*/ 52 h 160"/>
                  <a:gd name="T42" fmla="*/ 14 w 118"/>
                  <a:gd name="T43" fmla="*/ 59 h 160"/>
                  <a:gd name="T44" fmla="*/ 9 w 118"/>
                  <a:gd name="T45" fmla="*/ 66 h 160"/>
                  <a:gd name="T46" fmla="*/ 2 w 118"/>
                  <a:gd name="T47" fmla="*/ 66 h 160"/>
                  <a:gd name="T48" fmla="*/ 0 w 118"/>
                  <a:gd name="T49" fmla="*/ 85 h 160"/>
                  <a:gd name="T50" fmla="*/ 0 w 118"/>
                  <a:gd name="T51" fmla="*/ 92 h 160"/>
                  <a:gd name="T52" fmla="*/ 2 w 118"/>
                  <a:gd name="T53" fmla="*/ 96 h 160"/>
                  <a:gd name="T54" fmla="*/ 2 w 118"/>
                  <a:gd name="T55" fmla="*/ 103 h 160"/>
                  <a:gd name="T56" fmla="*/ 5 w 118"/>
                  <a:gd name="T57" fmla="*/ 111 h 160"/>
                  <a:gd name="T58" fmla="*/ 7 w 118"/>
                  <a:gd name="T59" fmla="*/ 120 h 160"/>
                  <a:gd name="T60" fmla="*/ 26 w 118"/>
                  <a:gd name="T61" fmla="*/ 129 h 160"/>
                  <a:gd name="T62" fmla="*/ 19 w 118"/>
                  <a:gd name="T63" fmla="*/ 153 h 160"/>
                  <a:gd name="T64" fmla="*/ 38 w 118"/>
                  <a:gd name="T65" fmla="*/ 153 h 160"/>
                  <a:gd name="T66" fmla="*/ 50 w 118"/>
                  <a:gd name="T67" fmla="*/ 155 h 160"/>
                  <a:gd name="T68" fmla="*/ 57 w 118"/>
                  <a:gd name="T69" fmla="*/ 160 h 160"/>
                  <a:gd name="T70" fmla="*/ 59 w 118"/>
                  <a:gd name="T71" fmla="*/ 155 h 160"/>
                  <a:gd name="T72" fmla="*/ 69 w 118"/>
                  <a:gd name="T73" fmla="*/ 158 h 160"/>
                  <a:gd name="T74" fmla="*/ 83 w 118"/>
                  <a:gd name="T75" fmla="*/ 153 h 160"/>
                  <a:gd name="T76" fmla="*/ 90 w 118"/>
                  <a:gd name="T77" fmla="*/ 155 h 160"/>
                  <a:gd name="T78" fmla="*/ 90 w 118"/>
                  <a:gd name="T79" fmla="*/ 148 h 160"/>
                  <a:gd name="T80" fmla="*/ 97 w 118"/>
                  <a:gd name="T81" fmla="*/ 139 h 160"/>
                  <a:gd name="T82" fmla="*/ 104 w 118"/>
                  <a:gd name="T83" fmla="*/ 132 h 160"/>
                  <a:gd name="T84" fmla="*/ 80 w 118"/>
                  <a:gd name="T85" fmla="*/ 106 h 160"/>
                  <a:gd name="T86" fmla="*/ 78 w 118"/>
                  <a:gd name="T87" fmla="*/ 99 h 160"/>
                  <a:gd name="T88" fmla="*/ 85 w 118"/>
                  <a:gd name="T89" fmla="*/ 99 h 160"/>
                  <a:gd name="T90" fmla="*/ 106 w 118"/>
                  <a:gd name="T91" fmla="*/ 89 h 160"/>
                  <a:gd name="T92" fmla="*/ 113 w 118"/>
                  <a:gd name="T93" fmla="*/ 89 h 160"/>
                  <a:gd name="T94" fmla="*/ 118 w 118"/>
                  <a:gd name="T95" fmla="*/ 75 h 160"/>
                  <a:gd name="T96" fmla="*/ 106 w 118"/>
                  <a:gd name="T97" fmla="*/ 47 h 160"/>
                  <a:gd name="T98" fmla="*/ 111 w 118"/>
                  <a:gd name="T99" fmla="*/ 33 h 160"/>
                  <a:gd name="T100" fmla="*/ 102 w 118"/>
                  <a:gd name="T101" fmla="*/ 21 h 160"/>
                  <a:gd name="T102" fmla="*/ 97 w 118"/>
                  <a:gd name="T103" fmla="*/ 16 h 160"/>
                  <a:gd name="T104" fmla="*/ 92 w 118"/>
                  <a:gd name="T105" fmla="*/ 14 h 160"/>
                  <a:gd name="T106" fmla="*/ 85 w 118"/>
                  <a:gd name="T107" fmla="*/ 14 h 160"/>
                  <a:gd name="T108" fmla="*/ 87 w 118"/>
                  <a:gd name="T109" fmla="*/ 9 h 160"/>
                  <a:gd name="T110" fmla="*/ 80 w 118"/>
                  <a:gd name="T111" fmla="*/ 16 h 160"/>
                  <a:gd name="T112" fmla="*/ 76 w 118"/>
                  <a:gd name="T113" fmla="*/ 16 h 160"/>
                  <a:gd name="T114" fmla="*/ 69 w 118"/>
                  <a:gd name="T115" fmla="*/ 21 h 160"/>
                  <a:gd name="T116" fmla="*/ 61 w 118"/>
                  <a:gd name="T117" fmla="*/ 21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160"/>
                  <a:gd name="T179" fmla="*/ 118 w 118"/>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160">
                    <a:moveTo>
                      <a:pt x="61" y="21"/>
                    </a:moveTo>
                    <a:lnTo>
                      <a:pt x="61" y="21"/>
                    </a:lnTo>
                    <a:lnTo>
                      <a:pt x="64" y="18"/>
                    </a:lnTo>
                    <a:lnTo>
                      <a:pt x="66" y="16"/>
                    </a:lnTo>
                    <a:lnTo>
                      <a:pt x="66" y="14"/>
                    </a:lnTo>
                    <a:lnTo>
                      <a:pt x="64" y="11"/>
                    </a:lnTo>
                    <a:lnTo>
                      <a:pt x="61" y="14"/>
                    </a:lnTo>
                    <a:lnTo>
                      <a:pt x="59" y="14"/>
                    </a:lnTo>
                    <a:lnTo>
                      <a:pt x="59" y="11"/>
                    </a:lnTo>
                    <a:lnTo>
                      <a:pt x="54" y="11"/>
                    </a:lnTo>
                    <a:lnTo>
                      <a:pt x="52" y="11"/>
                    </a:lnTo>
                    <a:lnTo>
                      <a:pt x="50" y="9"/>
                    </a:lnTo>
                    <a:lnTo>
                      <a:pt x="52" y="7"/>
                    </a:lnTo>
                    <a:lnTo>
                      <a:pt x="52" y="4"/>
                    </a:lnTo>
                    <a:lnTo>
                      <a:pt x="50" y="2"/>
                    </a:lnTo>
                    <a:lnTo>
                      <a:pt x="47" y="2"/>
                    </a:lnTo>
                    <a:lnTo>
                      <a:pt x="45" y="2"/>
                    </a:lnTo>
                    <a:lnTo>
                      <a:pt x="45" y="0"/>
                    </a:lnTo>
                    <a:lnTo>
                      <a:pt x="43" y="2"/>
                    </a:lnTo>
                    <a:lnTo>
                      <a:pt x="38" y="0"/>
                    </a:lnTo>
                    <a:lnTo>
                      <a:pt x="35" y="0"/>
                    </a:lnTo>
                    <a:lnTo>
                      <a:pt x="35" y="2"/>
                    </a:lnTo>
                    <a:lnTo>
                      <a:pt x="40" y="9"/>
                    </a:lnTo>
                    <a:lnTo>
                      <a:pt x="35" y="11"/>
                    </a:lnTo>
                    <a:lnTo>
                      <a:pt x="35" y="14"/>
                    </a:lnTo>
                    <a:lnTo>
                      <a:pt x="38" y="14"/>
                    </a:lnTo>
                    <a:lnTo>
                      <a:pt x="38" y="16"/>
                    </a:lnTo>
                    <a:lnTo>
                      <a:pt x="40" y="18"/>
                    </a:lnTo>
                    <a:lnTo>
                      <a:pt x="38" y="18"/>
                    </a:lnTo>
                    <a:lnTo>
                      <a:pt x="38" y="21"/>
                    </a:lnTo>
                    <a:lnTo>
                      <a:pt x="40" y="23"/>
                    </a:lnTo>
                    <a:lnTo>
                      <a:pt x="35" y="23"/>
                    </a:lnTo>
                    <a:lnTo>
                      <a:pt x="33" y="26"/>
                    </a:lnTo>
                    <a:lnTo>
                      <a:pt x="33" y="30"/>
                    </a:lnTo>
                    <a:lnTo>
                      <a:pt x="35" y="35"/>
                    </a:lnTo>
                    <a:lnTo>
                      <a:pt x="33" y="30"/>
                    </a:lnTo>
                    <a:lnTo>
                      <a:pt x="31" y="30"/>
                    </a:lnTo>
                    <a:lnTo>
                      <a:pt x="31" y="33"/>
                    </a:lnTo>
                    <a:lnTo>
                      <a:pt x="28" y="33"/>
                    </a:lnTo>
                    <a:lnTo>
                      <a:pt x="28" y="30"/>
                    </a:lnTo>
                    <a:lnTo>
                      <a:pt x="26" y="28"/>
                    </a:lnTo>
                    <a:lnTo>
                      <a:pt x="24" y="28"/>
                    </a:lnTo>
                    <a:lnTo>
                      <a:pt x="17" y="28"/>
                    </a:lnTo>
                    <a:lnTo>
                      <a:pt x="17" y="30"/>
                    </a:lnTo>
                    <a:lnTo>
                      <a:pt x="14" y="30"/>
                    </a:lnTo>
                    <a:lnTo>
                      <a:pt x="14" y="33"/>
                    </a:lnTo>
                    <a:lnTo>
                      <a:pt x="17" y="35"/>
                    </a:lnTo>
                    <a:lnTo>
                      <a:pt x="19" y="37"/>
                    </a:lnTo>
                    <a:lnTo>
                      <a:pt x="19" y="40"/>
                    </a:lnTo>
                    <a:lnTo>
                      <a:pt x="19" y="37"/>
                    </a:lnTo>
                    <a:lnTo>
                      <a:pt x="14" y="37"/>
                    </a:lnTo>
                    <a:lnTo>
                      <a:pt x="12" y="49"/>
                    </a:lnTo>
                    <a:lnTo>
                      <a:pt x="9" y="52"/>
                    </a:lnTo>
                    <a:lnTo>
                      <a:pt x="9" y="54"/>
                    </a:lnTo>
                    <a:lnTo>
                      <a:pt x="14" y="54"/>
                    </a:lnTo>
                    <a:lnTo>
                      <a:pt x="14" y="59"/>
                    </a:lnTo>
                    <a:lnTo>
                      <a:pt x="12" y="61"/>
                    </a:lnTo>
                    <a:lnTo>
                      <a:pt x="9" y="61"/>
                    </a:lnTo>
                    <a:lnTo>
                      <a:pt x="9" y="66"/>
                    </a:lnTo>
                    <a:lnTo>
                      <a:pt x="7" y="68"/>
                    </a:lnTo>
                    <a:lnTo>
                      <a:pt x="5" y="68"/>
                    </a:lnTo>
                    <a:lnTo>
                      <a:pt x="2" y="66"/>
                    </a:lnTo>
                    <a:lnTo>
                      <a:pt x="0" y="66"/>
                    </a:lnTo>
                    <a:lnTo>
                      <a:pt x="0" y="82"/>
                    </a:lnTo>
                    <a:lnTo>
                      <a:pt x="0" y="85"/>
                    </a:lnTo>
                    <a:lnTo>
                      <a:pt x="0" y="89"/>
                    </a:lnTo>
                    <a:lnTo>
                      <a:pt x="0" y="92"/>
                    </a:lnTo>
                    <a:lnTo>
                      <a:pt x="2" y="92"/>
                    </a:lnTo>
                    <a:lnTo>
                      <a:pt x="2" y="94"/>
                    </a:lnTo>
                    <a:lnTo>
                      <a:pt x="2" y="96"/>
                    </a:lnTo>
                    <a:lnTo>
                      <a:pt x="2" y="99"/>
                    </a:lnTo>
                    <a:lnTo>
                      <a:pt x="0" y="103"/>
                    </a:lnTo>
                    <a:lnTo>
                      <a:pt x="2" y="103"/>
                    </a:lnTo>
                    <a:lnTo>
                      <a:pt x="2" y="106"/>
                    </a:lnTo>
                    <a:lnTo>
                      <a:pt x="2" y="108"/>
                    </a:lnTo>
                    <a:lnTo>
                      <a:pt x="5" y="111"/>
                    </a:lnTo>
                    <a:lnTo>
                      <a:pt x="5" y="113"/>
                    </a:lnTo>
                    <a:lnTo>
                      <a:pt x="2" y="115"/>
                    </a:lnTo>
                    <a:lnTo>
                      <a:pt x="7" y="120"/>
                    </a:lnTo>
                    <a:lnTo>
                      <a:pt x="9" y="122"/>
                    </a:lnTo>
                    <a:lnTo>
                      <a:pt x="28" y="127"/>
                    </a:lnTo>
                    <a:lnTo>
                      <a:pt x="26" y="129"/>
                    </a:lnTo>
                    <a:lnTo>
                      <a:pt x="21" y="134"/>
                    </a:lnTo>
                    <a:lnTo>
                      <a:pt x="19" y="144"/>
                    </a:lnTo>
                    <a:lnTo>
                      <a:pt x="19" y="153"/>
                    </a:lnTo>
                    <a:lnTo>
                      <a:pt x="21" y="153"/>
                    </a:lnTo>
                    <a:lnTo>
                      <a:pt x="21" y="155"/>
                    </a:lnTo>
                    <a:lnTo>
                      <a:pt x="38" y="153"/>
                    </a:lnTo>
                    <a:lnTo>
                      <a:pt x="45" y="155"/>
                    </a:lnTo>
                    <a:lnTo>
                      <a:pt x="47" y="155"/>
                    </a:lnTo>
                    <a:lnTo>
                      <a:pt x="50" y="155"/>
                    </a:lnTo>
                    <a:lnTo>
                      <a:pt x="52" y="155"/>
                    </a:lnTo>
                    <a:lnTo>
                      <a:pt x="54" y="158"/>
                    </a:lnTo>
                    <a:lnTo>
                      <a:pt x="57" y="160"/>
                    </a:lnTo>
                    <a:lnTo>
                      <a:pt x="57" y="158"/>
                    </a:lnTo>
                    <a:lnTo>
                      <a:pt x="59" y="158"/>
                    </a:lnTo>
                    <a:lnTo>
                      <a:pt x="59" y="155"/>
                    </a:lnTo>
                    <a:lnTo>
                      <a:pt x="64" y="155"/>
                    </a:lnTo>
                    <a:lnTo>
                      <a:pt x="66" y="158"/>
                    </a:lnTo>
                    <a:lnTo>
                      <a:pt x="69" y="158"/>
                    </a:lnTo>
                    <a:lnTo>
                      <a:pt x="73" y="155"/>
                    </a:lnTo>
                    <a:lnTo>
                      <a:pt x="83" y="153"/>
                    </a:lnTo>
                    <a:lnTo>
                      <a:pt x="85" y="153"/>
                    </a:lnTo>
                    <a:lnTo>
                      <a:pt x="90" y="153"/>
                    </a:lnTo>
                    <a:lnTo>
                      <a:pt x="90" y="155"/>
                    </a:lnTo>
                    <a:lnTo>
                      <a:pt x="92" y="153"/>
                    </a:lnTo>
                    <a:lnTo>
                      <a:pt x="90" y="148"/>
                    </a:lnTo>
                    <a:lnTo>
                      <a:pt x="90" y="144"/>
                    </a:lnTo>
                    <a:lnTo>
                      <a:pt x="92" y="141"/>
                    </a:lnTo>
                    <a:lnTo>
                      <a:pt x="97" y="139"/>
                    </a:lnTo>
                    <a:lnTo>
                      <a:pt x="99" y="134"/>
                    </a:lnTo>
                    <a:lnTo>
                      <a:pt x="102" y="134"/>
                    </a:lnTo>
                    <a:lnTo>
                      <a:pt x="104" y="132"/>
                    </a:lnTo>
                    <a:lnTo>
                      <a:pt x="85" y="113"/>
                    </a:lnTo>
                    <a:lnTo>
                      <a:pt x="83" y="106"/>
                    </a:lnTo>
                    <a:lnTo>
                      <a:pt x="80" y="106"/>
                    </a:lnTo>
                    <a:lnTo>
                      <a:pt x="78" y="103"/>
                    </a:lnTo>
                    <a:lnTo>
                      <a:pt x="78" y="101"/>
                    </a:lnTo>
                    <a:lnTo>
                      <a:pt x="78" y="99"/>
                    </a:lnTo>
                    <a:lnTo>
                      <a:pt x="83" y="103"/>
                    </a:lnTo>
                    <a:lnTo>
                      <a:pt x="85" y="99"/>
                    </a:lnTo>
                    <a:lnTo>
                      <a:pt x="97" y="94"/>
                    </a:lnTo>
                    <a:lnTo>
                      <a:pt x="99" y="92"/>
                    </a:lnTo>
                    <a:lnTo>
                      <a:pt x="106" y="89"/>
                    </a:lnTo>
                    <a:lnTo>
                      <a:pt x="109" y="82"/>
                    </a:lnTo>
                    <a:lnTo>
                      <a:pt x="111" y="82"/>
                    </a:lnTo>
                    <a:lnTo>
                      <a:pt x="113" y="89"/>
                    </a:lnTo>
                    <a:lnTo>
                      <a:pt x="116" y="89"/>
                    </a:lnTo>
                    <a:lnTo>
                      <a:pt x="118" y="77"/>
                    </a:lnTo>
                    <a:lnTo>
                      <a:pt x="118" y="75"/>
                    </a:lnTo>
                    <a:lnTo>
                      <a:pt x="113" y="73"/>
                    </a:lnTo>
                    <a:lnTo>
                      <a:pt x="111" y="49"/>
                    </a:lnTo>
                    <a:lnTo>
                      <a:pt x="106" y="47"/>
                    </a:lnTo>
                    <a:lnTo>
                      <a:pt x="106" y="44"/>
                    </a:lnTo>
                    <a:lnTo>
                      <a:pt x="109" y="40"/>
                    </a:lnTo>
                    <a:lnTo>
                      <a:pt x="111" y="33"/>
                    </a:lnTo>
                    <a:lnTo>
                      <a:pt x="109" y="26"/>
                    </a:lnTo>
                    <a:lnTo>
                      <a:pt x="102" y="23"/>
                    </a:lnTo>
                    <a:lnTo>
                      <a:pt x="102" y="21"/>
                    </a:lnTo>
                    <a:lnTo>
                      <a:pt x="99" y="18"/>
                    </a:lnTo>
                    <a:lnTo>
                      <a:pt x="97" y="18"/>
                    </a:lnTo>
                    <a:lnTo>
                      <a:pt x="97" y="16"/>
                    </a:lnTo>
                    <a:lnTo>
                      <a:pt x="95" y="16"/>
                    </a:lnTo>
                    <a:lnTo>
                      <a:pt x="95" y="14"/>
                    </a:lnTo>
                    <a:lnTo>
                      <a:pt x="92" y="14"/>
                    </a:lnTo>
                    <a:lnTo>
                      <a:pt x="92" y="11"/>
                    </a:lnTo>
                    <a:lnTo>
                      <a:pt x="85" y="14"/>
                    </a:lnTo>
                    <a:lnTo>
                      <a:pt x="87" y="11"/>
                    </a:lnTo>
                    <a:lnTo>
                      <a:pt x="87" y="9"/>
                    </a:lnTo>
                    <a:lnTo>
                      <a:pt x="85" y="11"/>
                    </a:lnTo>
                    <a:lnTo>
                      <a:pt x="80" y="14"/>
                    </a:lnTo>
                    <a:lnTo>
                      <a:pt x="80" y="16"/>
                    </a:lnTo>
                    <a:lnTo>
                      <a:pt x="78" y="18"/>
                    </a:lnTo>
                    <a:lnTo>
                      <a:pt x="78" y="16"/>
                    </a:lnTo>
                    <a:lnTo>
                      <a:pt x="76" y="16"/>
                    </a:lnTo>
                    <a:lnTo>
                      <a:pt x="71" y="21"/>
                    </a:lnTo>
                    <a:lnTo>
                      <a:pt x="69" y="21"/>
                    </a:lnTo>
                    <a:lnTo>
                      <a:pt x="66" y="21"/>
                    </a:lnTo>
                    <a:lnTo>
                      <a:pt x="64" y="23"/>
                    </a:lnTo>
                    <a:lnTo>
                      <a:pt x="61" y="21"/>
                    </a:lnTo>
                  </a:path>
                </a:pathLst>
              </a:custGeom>
              <a:grpFill/>
              <a:ln w="9525">
                <a:noFill/>
                <a:round/>
                <a:headEnd/>
                <a:tailEnd/>
              </a:ln>
            </p:spPr>
            <p:txBody>
              <a:bodyPr/>
              <a:lstStyle/>
              <a:p>
                <a:pPr>
                  <a:defRPr/>
                </a:pPr>
                <a:endParaRPr lang="en-US" sz="1200" kern="0">
                  <a:solidFill>
                    <a:srgbClr val="0096D6"/>
                  </a:solidFill>
                </a:endParaRPr>
              </a:p>
            </p:txBody>
          </p:sp>
          <p:sp>
            <p:nvSpPr>
              <p:cNvPr id="2144" name="Freeform 1522"/>
              <p:cNvSpPr>
                <a:spLocks/>
              </p:cNvSpPr>
              <p:nvPr/>
            </p:nvSpPr>
            <p:spPr bwMode="auto">
              <a:xfrm>
                <a:off x="3053" y="1740"/>
                <a:ext cx="7" cy="10"/>
              </a:xfrm>
              <a:custGeom>
                <a:avLst/>
                <a:gdLst>
                  <a:gd name="T0" fmla="*/ 4 w 7"/>
                  <a:gd name="T1" fmla="*/ 5 h 10"/>
                  <a:gd name="T2" fmla="*/ 4 w 7"/>
                  <a:gd name="T3" fmla="*/ 7 h 10"/>
                  <a:gd name="T4" fmla="*/ 7 w 7"/>
                  <a:gd name="T5" fmla="*/ 10 h 10"/>
                  <a:gd name="T6" fmla="*/ 7 w 7"/>
                  <a:gd name="T7" fmla="*/ 10 h 10"/>
                  <a:gd name="T8" fmla="*/ 4 w 7"/>
                  <a:gd name="T9" fmla="*/ 10 h 10"/>
                  <a:gd name="T10" fmla="*/ 2 w 7"/>
                  <a:gd name="T11" fmla="*/ 10 h 10"/>
                  <a:gd name="T12" fmla="*/ 2 w 7"/>
                  <a:gd name="T13" fmla="*/ 10 h 10"/>
                  <a:gd name="T14" fmla="*/ 0 w 7"/>
                  <a:gd name="T15" fmla="*/ 10 h 10"/>
                  <a:gd name="T16" fmla="*/ 0 w 7"/>
                  <a:gd name="T17" fmla="*/ 7 h 10"/>
                  <a:gd name="T18" fmla="*/ 0 w 7"/>
                  <a:gd name="T19" fmla="*/ 7 h 10"/>
                  <a:gd name="T20" fmla="*/ 0 w 7"/>
                  <a:gd name="T21" fmla="*/ 7 h 10"/>
                  <a:gd name="T22" fmla="*/ 0 w 7"/>
                  <a:gd name="T23" fmla="*/ 5 h 10"/>
                  <a:gd name="T24" fmla="*/ 0 w 7"/>
                  <a:gd name="T25" fmla="*/ 5 h 10"/>
                  <a:gd name="T26" fmla="*/ 2 w 7"/>
                  <a:gd name="T27" fmla="*/ 5 h 10"/>
                  <a:gd name="T28" fmla="*/ 2 w 7"/>
                  <a:gd name="T29" fmla="*/ 5 h 10"/>
                  <a:gd name="T30" fmla="*/ 2 w 7"/>
                  <a:gd name="T31" fmla="*/ 3 h 10"/>
                  <a:gd name="T32" fmla="*/ 0 w 7"/>
                  <a:gd name="T33" fmla="*/ 3 h 10"/>
                  <a:gd name="T34" fmla="*/ 0 w 7"/>
                  <a:gd name="T35" fmla="*/ 0 h 10"/>
                  <a:gd name="T36" fmla="*/ 2 w 7"/>
                  <a:gd name="T37" fmla="*/ 3 h 10"/>
                  <a:gd name="T38" fmla="*/ 2 w 7"/>
                  <a:gd name="T39" fmla="*/ 3 h 10"/>
                  <a:gd name="T40" fmla="*/ 4 w 7"/>
                  <a:gd name="T41" fmla="*/ 3 h 10"/>
                  <a:gd name="T42" fmla="*/ 4 w 7"/>
                  <a:gd name="T43" fmla="*/ 3 h 10"/>
                  <a:gd name="T44" fmla="*/ 4 w 7"/>
                  <a:gd name="T45" fmla="*/ 5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10"/>
                  <a:gd name="T71" fmla="*/ 7 w 7"/>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10">
                    <a:moveTo>
                      <a:pt x="4" y="5"/>
                    </a:moveTo>
                    <a:lnTo>
                      <a:pt x="4" y="7"/>
                    </a:lnTo>
                    <a:lnTo>
                      <a:pt x="7" y="10"/>
                    </a:lnTo>
                    <a:lnTo>
                      <a:pt x="4" y="10"/>
                    </a:lnTo>
                    <a:lnTo>
                      <a:pt x="2" y="10"/>
                    </a:lnTo>
                    <a:lnTo>
                      <a:pt x="0" y="10"/>
                    </a:lnTo>
                    <a:lnTo>
                      <a:pt x="0" y="7"/>
                    </a:lnTo>
                    <a:lnTo>
                      <a:pt x="0" y="5"/>
                    </a:lnTo>
                    <a:lnTo>
                      <a:pt x="2" y="5"/>
                    </a:lnTo>
                    <a:lnTo>
                      <a:pt x="2" y="3"/>
                    </a:lnTo>
                    <a:lnTo>
                      <a:pt x="0" y="3"/>
                    </a:lnTo>
                    <a:lnTo>
                      <a:pt x="0" y="0"/>
                    </a:lnTo>
                    <a:lnTo>
                      <a:pt x="2" y="3"/>
                    </a:lnTo>
                    <a:lnTo>
                      <a:pt x="4" y="3"/>
                    </a:lnTo>
                    <a:lnTo>
                      <a:pt x="4" y="5"/>
                    </a:lnTo>
                    <a:close/>
                  </a:path>
                </a:pathLst>
              </a:custGeom>
              <a:grpFill/>
              <a:ln w="9525">
                <a:noFill/>
                <a:round/>
                <a:headEnd/>
                <a:tailEnd/>
              </a:ln>
            </p:spPr>
            <p:txBody>
              <a:bodyPr/>
              <a:lstStyle/>
              <a:p>
                <a:pPr>
                  <a:defRPr/>
                </a:pPr>
                <a:endParaRPr lang="en-US" sz="1200" kern="0">
                  <a:solidFill>
                    <a:srgbClr val="0096D6"/>
                  </a:solidFill>
                </a:endParaRPr>
              </a:p>
            </p:txBody>
          </p:sp>
          <p:sp>
            <p:nvSpPr>
              <p:cNvPr id="2145" name="Freeform 1523"/>
              <p:cNvSpPr>
                <a:spLocks/>
              </p:cNvSpPr>
              <p:nvPr/>
            </p:nvSpPr>
            <p:spPr bwMode="auto">
              <a:xfrm>
                <a:off x="3053" y="1740"/>
                <a:ext cx="7" cy="10"/>
              </a:xfrm>
              <a:custGeom>
                <a:avLst/>
                <a:gdLst>
                  <a:gd name="T0" fmla="*/ 4 w 7"/>
                  <a:gd name="T1" fmla="*/ 5 h 10"/>
                  <a:gd name="T2" fmla="*/ 4 w 7"/>
                  <a:gd name="T3" fmla="*/ 7 h 10"/>
                  <a:gd name="T4" fmla="*/ 7 w 7"/>
                  <a:gd name="T5" fmla="*/ 10 h 10"/>
                  <a:gd name="T6" fmla="*/ 7 w 7"/>
                  <a:gd name="T7" fmla="*/ 10 h 10"/>
                  <a:gd name="T8" fmla="*/ 4 w 7"/>
                  <a:gd name="T9" fmla="*/ 10 h 10"/>
                  <a:gd name="T10" fmla="*/ 2 w 7"/>
                  <a:gd name="T11" fmla="*/ 10 h 10"/>
                  <a:gd name="T12" fmla="*/ 2 w 7"/>
                  <a:gd name="T13" fmla="*/ 10 h 10"/>
                  <a:gd name="T14" fmla="*/ 0 w 7"/>
                  <a:gd name="T15" fmla="*/ 10 h 10"/>
                  <a:gd name="T16" fmla="*/ 0 w 7"/>
                  <a:gd name="T17" fmla="*/ 7 h 10"/>
                  <a:gd name="T18" fmla="*/ 0 w 7"/>
                  <a:gd name="T19" fmla="*/ 7 h 10"/>
                  <a:gd name="T20" fmla="*/ 0 w 7"/>
                  <a:gd name="T21" fmla="*/ 7 h 10"/>
                  <a:gd name="T22" fmla="*/ 0 w 7"/>
                  <a:gd name="T23" fmla="*/ 5 h 10"/>
                  <a:gd name="T24" fmla="*/ 0 w 7"/>
                  <a:gd name="T25" fmla="*/ 5 h 10"/>
                  <a:gd name="T26" fmla="*/ 2 w 7"/>
                  <a:gd name="T27" fmla="*/ 5 h 10"/>
                  <a:gd name="T28" fmla="*/ 2 w 7"/>
                  <a:gd name="T29" fmla="*/ 5 h 10"/>
                  <a:gd name="T30" fmla="*/ 2 w 7"/>
                  <a:gd name="T31" fmla="*/ 3 h 10"/>
                  <a:gd name="T32" fmla="*/ 0 w 7"/>
                  <a:gd name="T33" fmla="*/ 3 h 10"/>
                  <a:gd name="T34" fmla="*/ 0 w 7"/>
                  <a:gd name="T35" fmla="*/ 0 h 10"/>
                  <a:gd name="T36" fmla="*/ 2 w 7"/>
                  <a:gd name="T37" fmla="*/ 3 h 10"/>
                  <a:gd name="T38" fmla="*/ 2 w 7"/>
                  <a:gd name="T39" fmla="*/ 3 h 10"/>
                  <a:gd name="T40" fmla="*/ 4 w 7"/>
                  <a:gd name="T41" fmla="*/ 3 h 10"/>
                  <a:gd name="T42" fmla="*/ 4 w 7"/>
                  <a:gd name="T43" fmla="*/ 3 h 10"/>
                  <a:gd name="T44" fmla="*/ 4 w 7"/>
                  <a:gd name="T45" fmla="*/ 5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10"/>
                  <a:gd name="T71" fmla="*/ 7 w 7"/>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10">
                    <a:moveTo>
                      <a:pt x="4" y="5"/>
                    </a:moveTo>
                    <a:lnTo>
                      <a:pt x="4" y="7"/>
                    </a:lnTo>
                    <a:lnTo>
                      <a:pt x="7" y="10"/>
                    </a:lnTo>
                    <a:lnTo>
                      <a:pt x="4" y="10"/>
                    </a:lnTo>
                    <a:lnTo>
                      <a:pt x="2" y="10"/>
                    </a:lnTo>
                    <a:lnTo>
                      <a:pt x="0" y="10"/>
                    </a:lnTo>
                    <a:lnTo>
                      <a:pt x="0" y="7"/>
                    </a:lnTo>
                    <a:lnTo>
                      <a:pt x="0" y="5"/>
                    </a:lnTo>
                    <a:lnTo>
                      <a:pt x="2" y="5"/>
                    </a:lnTo>
                    <a:lnTo>
                      <a:pt x="2" y="3"/>
                    </a:lnTo>
                    <a:lnTo>
                      <a:pt x="0" y="3"/>
                    </a:lnTo>
                    <a:lnTo>
                      <a:pt x="0" y="0"/>
                    </a:lnTo>
                    <a:lnTo>
                      <a:pt x="2" y="3"/>
                    </a:lnTo>
                    <a:lnTo>
                      <a:pt x="4" y="3"/>
                    </a:lnTo>
                    <a:lnTo>
                      <a:pt x="4" y="5"/>
                    </a:lnTo>
                  </a:path>
                </a:pathLst>
              </a:custGeom>
              <a:grpFill/>
              <a:ln w="9525">
                <a:noFill/>
                <a:round/>
                <a:headEnd/>
                <a:tailEnd/>
              </a:ln>
            </p:spPr>
            <p:txBody>
              <a:bodyPr/>
              <a:lstStyle/>
              <a:p>
                <a:pPr>
                  <a:defRPr/>
                </a:pPr>
                <a:endParaRPr lang="en-US" sz="1200" kern="0">
                  <a:solidFill>
                    <a:srgbClr val="0096D6"/>
                  </a:solidFill>
                </a:endParaRPr>
              </a:p>
            </p:txBody>
          </p:sp>
          <p:sp>
            <p:nvSpPr>
              <p:cNvPr id="2146" name="Freeform 1524"/>
              <p:cNvSpPr>
                <a:spLocks/>
              </p:cNvSpPr>
              <p:nvPr/>
            </p:nvSpPr>
            <p:spPr bwMode="auto">
              <a:xfrm>
                <a:off x="2046" y="2371"/>
                <a:ext cx="3" cy="2"/>
              </a:xfrm>
              <a:custGeom>
                <a:avLst/>
                <a:gdLst>
                  <a:gd name="T0" fmla="*/ 3 w 3"/>
                  <a:gd name="T1" fmla="*/ 0 h 2"/>
                  <a:gd name="T2" fmla="*/ 0 w 3"/>
                  <a:gd name="T3" fmla="*/ 0 h 2"/>
                  <a:gd name="T4" fmla="*/ 3 w 3"/>
                  <a:gd name="T5" fmla="*/ 2 h 2"/>
                  <a:gd name="T6" fmla="*/ 3 w 3"/>
                  <a:gd name="T7" fmla="*/ 2 h 2"/>
                  <a:gd name="T8" fmla="*/ 3 w 3"/>
                  <a:gd name="T9" fmla="*/ 2 h 2"/>
                  <a:gd name="T10" fmla="*/ 3 w 3"/>
                  <a:gd name="T11" fmla="*/ 2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3"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47" name="Freeform 1525"/>
              <p:cNvSpPr>
                <a:spLocks/>
              </p:cNvSpPr>
              <p:nvPr/>
            </p:nvSpPr>
            <p:spPr bwMode="auto">
              <a:xfrm>
                <a:off x="2046" y="2371"/>
                <a:ext cx="3" cy="2"/>
              </a:xfrm>
              <a:custGeom>
                <a:avLst/>
                <a:gdLst>
                  <a:gd name="T0" fmla="*/ 3 w 3"/>
                  <a:gd name="T1" fmla="*/ 0 h 2"/>
                  <a:gd name="T2" fmla="*/ 0 w 3"/>
                  <a:gd name="T3" fmla="*/ 0 h 2"/>
                  <a:gd name="T4" fmla="*/ 3 w 3"/>
                  <a:gd name="T5" fmla="*/ 2 h 2"/>
                  <a:gd name="T6" fmla="*/ 3 w 3"/>
                  <a:gd name="T7" fmla="*/ 2 h 2"/>
                  <a:gd name="T8" fmla="*/ 3 w 3"/>
                  <a:gd name="T9" fmla="*/ 2 h 2"/>
                  <a:gd name="T10" fmla="*/ 3 w 3"/>
                  <a:gd name="T11" fmla="*/ 2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3"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48" name="Freeform 1526"/>
              <p:cNvSpPr>
                <a:spLocks/>
              </p:cNvSpPr>
              <p:nvPr/>
            </p:nvSpPr>
            <p:spPr bwMode="auto">
              <a:xfrm>
                <a:off x="2072" y="2418"/>
                <a:ext cx="3" cy="5"/>
              </a:xfrm>
              <a:custGeom>
                <a:avLst/>
                <a:gdLst>
                  <a:gd name="T0" fmla="*/ 0 w 3"/>
                  <a:gd name="T1" fmla="*/ 0 h 5"/>
                  <a:gd name="T2" fmla="*/ 0 w 3"/>
                  <a:gd name="T3" fmla="*/ 5 h 5"/>
                  <a:gd name="T4" fmla="*/ 0 w 3"/>
                  <a:gd name="T5" fmla="*/ 5 h 5"/>
                  <a:gd name="T6" fmla="*/ 3 w 3"/>
                  <a:gd name="T7" fmla="*/ 5 h 5"/>
                  <a:gd name="T8" fmla="*/ 3 w 3"/>
                  <a:gd name="T9" fmla="*/ 0 h 5"/>
                  <a:gd name="T10" fmla="*/ 0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0"/>
                    </a:moveTo>
                    <a:lnTo>
                      <a:pt x="0" y="5"/>
                    </a:lnTo>
                    <a:lnTo>
                      <a:pt x="3" y="5"/>
                    </a:lnTo>
                    <a:lnTo>
                      <a:pt x="3"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149" name="Freeform 1527"/>
              <p:cNvSpPr>
                <a:spLocks/>
              </p:cNvSpPr>
              <p:nvPr/>
            </p:nvSpPr>
            <p:spPr bwMode="auto">
              <a:xfrm>
                <a:off x="2072" y="2418"/>
                <a:ext cx="3" cy="5"/>
              </a:xfrm>
              <a:custGeom>
                <a:avLst/>
                <a:gdLst>
                  <a:gd name="T0" fmla="*/ 0 w 3"/>
                  <a:gd name="T1" fmla="*/ 0 h 5"/>
                  <a:gd name="T2" fmla="*/ 0 w 3"/>
                  <a:gd name="T3" fmla="*/ 5 h 5"/>
                  <a:gd name="T4" fmla="*/ 0 w 3"/>
                  <a:gd name="T5" fmla="*/ 5 h 5"/>
                  <a:gd name="T6" fmla="*/ 3 w 3"/>
                  <a:gd name="T7" fmla="*/ 5 h 5"/>
                  <a:gd name="T8" fmla="*/ 3 w 3"/>
                  <a:gd name="T9" fmla="*/ 0 h 5"/>
                  <a:gd name="T10" fmla="*/ 0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0"/>
                    </a:moveTo>
                    <a:lnTo>
                      <a:pt x="0" y="5"/>
                    </a:lnTo>
                    <a:lnTo>
                      <a:pt x="3" y="5"/>
                    </a:lnTo>
                    <a:lnTo>
                      <a:pt x="3"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150" name="Freeform 1528"/>
              <p:cNvSpPr>
                <a:spLocks/>
              </p:cNvSpPr>
              <p:nvPr/>
            </p:nvSpPr>
            <p:spPr bwMode="auto">
              <a:xfrm>
                <a:off x="3041" y="2536"/>
                <a:ext cx="252" cy="244"/>
              </a:xfrm>
              <a:custGeom>
                <a:avLst/>
                <a:gdLst>
                  <a:gd name="T0" fmla="*/ 238 w 252"/>
                  <a:gd name="T1" fmla="*/ 166 h 244"/>
                  <a:gd name="T2" fmla="*/ 229 w 252"/>
                  <a:gd name="T3" fmla="*/ 154 h 244"/>
                  <a:gd name="T4" fmla="*/ 226 w 252"/>
                  <a:gd name="T5" fmla="*/ 142 h 244"/>
                  <a:gd name="T6" fmla="*/ 224 w 252"/>
                  <a:gd name="T7" fmla="*/ 123 h 244"/>
                  <a:gd name="T8" fmla="*/ 226 w 252"/>
                  <a:gd name="T9" fmla="*/ 107 h 244"/>
                  <a:gd name="T10" fmla="*/ 231 w 252"/>
                  <a:gd name="T11" fmla="*/ 85 h 244"/>
                  <a:gd name="T12" fmla="*/ 245 w 252"/>
                  <a:gd name="T13" fmla="*/ 48 h 244"/>
                  <a:gd name="T14" fmla="*/ 252 w 252"/>
                  <a:gd name="T15" fmla="*/ 40 h 244"/>
                  <a:gd name="T16" fmla="*/ 250 w 252"/>
                  <a:gd name="T17" fmla="*/ 38 h 244"/>
                  <a:gd name="T18" fmla="*/ 248 w 252"/>
                  <a:gd name="T19" fmla="*/ 24 h 244"/>
                  <a:gd name="T20" fmla="*/ 245 w 252"/>
                  <a:gd name="T21" fmla="*/ 22 h 244"/>
                  <a:gd name="T22" fmla="*/ 224 w 252"/>
                  <a:gd name="T23" fmla="*/ 10 h 244"/>
                  <a:gd name="T24" fmla="*/ 215 w 252"/>
                  <a:gd name="T25" fmla="*/ 12 h 244"/>
                  <a:gd name="T26" fmla="*/ 205 w 252"/>
                  <a:gd name="T27" fmla="*/ 3 h 244"/>
                  <a:gd name="T28" fmla="*/ 193 w 252"/>
                  <a:gd name="T29" fmla="*/ 3 h 244"/>
                  <a:gd name="T30" fmla="*/ 186 w 252"/>
                  <a:gd name="T31" fmla="*/ 0 h 244"/>
                  <a:gd name="T32" fmla="*/ 172 w 252"/>
                  <a:gd name="T33" fmla="*/ 3 h 244"/>
                  <a:gd name="T34" fmla="*/ 165 w 252"/>
                  <a:gd name="T35" fmla="*/ 3 h 244"/>
                  <a:gd name="T36" fmla="*/ 163 w 252"/>
                  <a:gd name="T37" fmla="*/ 0 h 244"/>
                  <a:gd name="T38" fmla="*/ 141 w 252"/>
                  <a:gd name="T39" fmla="*/ 5 h 244"/>
                  <a:gd name="T40" fmla="*/ 134 w 252"/>
                  <a:gd name="T41" fmla="*/ 12 h 244"/>
                  <a:gd name="T42" fmla="*/ 113 w 252"/>
                  <a:gd name="T43" fmla="*/ 7 h 244"/>
                  <a:gd name="T44" fmla="*/ 106 w 252"/>
                  <a:gd name="T45" fmla="*/ 5 h 244"/>
                  <a:gd name="T46" fmla="*/ 97 w 252"/>
                  <a:gd name="T47" fmla="*/ 0 h 244"/>
                  <a:gd name="T48" fmla="*/ 87 w 252"/>
                  <a:gd name="T49" fmla="*/ 10 h 244"/>
                  <a:gd name="T50" fmla="*/ 85 w 252"/>
                  <a:gd name="T51" fmla="*/ 19 h 244"/>
                  <a:gd name="T52" fmla="*/ 73 w 252"/>
                  <a:gd name="T53" fmla="*/ 78 h 244"/>
                  <a:gd name="T54" fmla="*/ 52 w 252"/>
                  <a:gd name="T55" fmla="*/ 114 h 244"/>
                  <a:gd name="T56" fmla="*/ 30 w 252"/>
                  <a:gd name="T57" fmla="*/ 133 h 244"/>
                  <a:gd name="T58" fmla="*/ 26 w 252"/>
                  <a:gd name="T59" fmla="*/ 126 h 244"/>
                  <a:gd name="T60" fmla="*/ 16 w 252"/>
                  <a:gd name="T61" fmla="*/ 133 h 244"/>
                  <a:gd name="T62" fmla="*/ 9 w 252"/>
                  <a:gd name="T63" fmla="*/ 130 h 244"/>
                  <a:gd name="T64" fmla="*/ 0 w 252"/>
                  <a:gd name="T65" fmla="*/ 147 h 244"/>
                  <a:gd name="T66" fmla="*/ 0 w 252"/>
                  <a:gd name="T67" fmla="*/ 151 h 244"/>
                  <a:gd name="T68" fmla="*/ 28 w 252"/>
                  <a:gd name="T69" fmla="*/ 144 h 244"/>
                  <a:gd name="T70" fmla="*/ 54 w 252"/>
                  <a:gd name="T71" fmla="*/ 144 h 244"/>
                  <a:gd name="T72" fmla="*/ 56 w 252"/>
                  <a:gd name="T73" fmla="*/ 147 h 244"/>
                  <a:gd name="T74" fmla="*/ 73 w 252"/>
                  <a:gd name="T75" fmla="*/ 175 h 244"/>
                  <a:gd name="T76" fmla="*/ 94 w 252"/>
                  <a:gd name="T77" fmla="*/ 173 h 244"/>
                  <a:gd name="T78" fmla="*/ 97 w 252"/>
                  <a:gd name="T79" fmla="*/ 161 h 244"/>
                  <a:gd name="T80" fmla="*/ 113 w 252"/>
                  <a:gd name="T81" fmla="*/ 159 h 244"/>
                  <a:gd name="T82" fmla="*/ 125 w 252"/>
                  <a:gd name="T83" fmla="*/ 168 h 244"/>
                  <a:gd name="T84" fmla="*/ 127 w 252"/>
                  <a:gd name="T85" fmla="*/ 196 h 244"/>
                  <a:gd name="T86" fmla="*/ 127 w 252"/>
                  <a:gd name="T87" fmla="*/ 215 h 244"/>
                  <a:gd name="T88" fmla="*/ 130 w 252"/>
                  <a:gd name="T89" fmla="*/ 215 h 244"/>
                  <a:gd name="T90" fmla="*/ 132 w 252"/>
                  <a:gd name="T91" fmla="*/ 218 h 244"/>
                  <a:gd name="T92" fmla="*/ 137 w 252"/>
                  <a:gd name="T93" fmla="*/ 213 h 244"/>
                  <a:gd name="T94" fmla="*/ 153 w 252"/>
                  <a:gd name="T95" fmla="*/ 213 h 244"/>
                  <a:gd name="T96" fmla="*/ 156 w 252"/>
                  <a:gd name="T97" fmla="*/ 213 h 244"/>
                  <a:gd name="T98" fmla="*/ 160 w 252"/>
                  <a:gd name="T99" fmla="*/ 213 h 244"/>
                  <a:gd name="T100" fmla="*/ 163 w 252"/>
                  <a:gd name="T101" fmla="*/ 218 h 244"/>
                  <a:gd name="T102" fmla="*/ 172 w 252"/>
                  <a:gd name="T103" fmla="*/ 215 h 244"/>
                  <a:gd name="T104" fmla="*/ 174 w 252"/>
                  <a:gd name="T105" fmla="*/ 220 h 244"/>
                  <a:gd name="T106" fmla="*/ 196 w 252"/>
                  <a:gd name="T107" fmla="*/ 225 h 244"/>
                  <a:gd name="T108" fmla="*/ 208 w 252"/>
                  <a:gd name="T109" fmla="*/ 232 h 244"/>
                  <a:gd name="T110" fmla="*/ 215 w 252"/>
                  <a:gd name="T111" fmla="*/ 237 h 244"/>
                  <a:gd name="T112" fmla="*/ 226 w 252"/>
                  <a:gd name="T113" fmla="*/ 244 h 244"/>
                  <a:gd name="T114" fmla="*/ 229 w 252"/>
                  <a:gd name="T115" fmla="*/ 244 h 244"/>
                  <a:gd name="T116" fmla="*/ 231 w 252"/>
                  <a:gd name="T117" fmla="*/ 244 h 244"/>
                  <a:gd name="T118" fmla="*/ 229 w 252"/>
                  <a:gd name="T119" fmla="*/ 229 h 244"/>
                  <a:gd name="T120" fmla="*/ 219 w 252"/>
                  <a:gd name="T121" fmla="*/ 229 h 244"/>
                  <a:gd name="T122" fmla="*/ 222 w 252"/>
                  <a:gd name="T123" fmla="*/ 201 h 244"/>
                  <a:gd name="T124" fmla="*/ 224 w 252"/>
                  <a:gd name="T125" fmla="*/ 180 h 2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44"/>
                  <a:gd name="T191" fmla="*/ 252 w 252"/>
                  <a:gd name="T192" fmla="*/ 244 h 2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44">
                    <a:moveTo>
                      <a:pt x="243" y="177"/>
                    </a:moveTo>
                    <a:lnTo>
                      <a:pt x="241" y="168"/>
                    </a:lnTo>
                    <a:lnTo>
                      <a:pt x="238" y="166"/>
                    </a:lnTo>
                    <a:lnTo>
                      <a:pt x="234" y="163"/>
                    </a:lnTo>
                    <a:lnTo>
                      <a:pt x="229" y="159"/>
                    </a:lnTo>
                    <a:lnTo>
                      <a:pt x="229" y="154"/>
                    </a:lnTo>
                    <a:lnTo>
                      <a:pt x="226" y="154"/>
                    </a:lnTo>
                    <a:lnTo>
                      <a:pt x="226" y="149"/>
                    </a:lnTo>
                    <a:lnTo>
                      <a:pt x="226" y="142"/>
                    </a:lnTo>
                    <a:lnTo>
                      <a:pt x="224" y="135"/>
                    </a:lnTo>
                    <a:lnTo>
                      <a:pt x="224" y="126"/>
                    </a:lnTo>
                    <a:lnTo>
                      <a:pt x="224" y="123"/>
                    </a:lnTo>
                    <a:lnTo>
                      <a:pt x="224" y="126"/>
                    </a:lnTo>
                    <a:lnTo>
                      <a:pt x="226" y="111"/>
                    </a:lnTo>
                    <a:lnTo>
                      <a:pt x="226" y="107"/>
                    </a:lnTo>
                    <a:lnTo>
                      <a:pt x="222" y="102"/>
                    </a:lnTo>
                    <a:lnTo>
                      <a:pt x="222" y="100"/>
                    </a:lnTo>
                    <a:lnTo>
                      <a:pt x="231" y="85"/>
                    </a:lnTo>
                    <a:lnTo>
                      <a:pt x="234" y="62"/>
                    </a:lnTo>
                    <a:lnTo>
                      <a:pt x="245" y="48"/>
                    </a:lnTo>
                    <a:lnTo>
                      <a:pt x="250" y="45"/>
                    </a:lnTo>
                    <a:lnTo>
                      <a:pt x="250" y="43"/>
                    </a:lnTo>
                    <a:lnTo>
                      <a:pt x="252" y="40"/>
                    </a:lnTo>
                    <a:lnTo>
                      <a:pt x="250" y="38"/>
                    </a:lnTo>
                    <a:lnTo>
                      <a:pt x="248" y="36"/>
                    </a:lnTo>
                    <a:lnTo>
                      <a:pt x="245" y="33"/>
                    </a:lnTo>
                    <a:lnTo>
                      <a:pt x="248" y="24"/>
                    </a:lnTo>
                    <a:lnTo>
                      <a:pt x="248" y="22"/>
                    </a:lnTo>
                    <a:lnTo>
                      <a:pt x="245" y="22"/>
                    </a:lnTo>
                    <a:lnTo>
                      <a:pt x="231" y="7"/>
                    </a:lnTo>
                    <a:lnTo>
                      <a:pt x="226" y="10"/>
                    </a:lnTo>
                    <a:lnTo>
                      <a:pt x="224" y="10"/>
                    </a:lnTo>
                    <a:lnTo>
                      <a:pt x="219" y="10"/>
                    </a:lnTo>
                    <a:lnTo>
                      <a:pt x="217" y="10"/>
                    </a:lnTo>
                    <a:lnTo>
                      <a:pt x="215" y="12"/>
                    </a:lnTo>
                    <a:lnTo>
                      <a:pt x="210" y="10"/>
                    </a:lnTo>
                    <a:lnTo>
                      <a:pt x="208" y="5"/>
                    </a:lnTo>
                    <a:lnTo>
                      <a:pt x="205" y="3"/>
                    </a:lnTo>
                    <a:lnTo>
                      <a:pt x="203" y="0"/>
                    </a:lnTo>
                    <a:lnTo>
                      <a:pt x="196" y="0"/>
                    </a:lnTo>
                    <a:lnTo>
                      <a:pt x="193" y="3"/>
                    </a:lnTo>
                    <a:lnTo>
                      <a:pt x="191" y="0"/>
                    </a:lnTo>
                    <a:lnTo>
                      <a:pt x="189" y="3"/>
                    </a:lnTo>
                    <a:lnTo>
                      <a:pt x="186" y="0"/>
                    </a:lnTo>
                    <a:lnTo>
                      <a:pt x="177" y="0"/>
                    </a:lnTo>
                    <a:lnTo>
                      <a:pt x="172" y="0"/>
                    </a:lnTo>
                    <a:lnTo>
                      <a:pt x="172" y="3"/>
                    </a:lnTo>
                    <a:lnTo>
                      <a:pt x="167" y="3"/>
                    </a:lnTo>
                    <a:lnTo>
                      <a:pt x="165" y="3"/>
                    </a:lnTo>
                    <a:lnTo>
                      <a:pt x="165" y="0"/>
                    </a:lnTo>
                    <a:lnTo>
                      <a:pt x="163" y="0"/>
                    </a:lnTo>
                    <a:lnTo>
                      <a:pt x="146" y="7"/>
                    </a:lnTo>
                    <a:lnTo>
                      <a:pt x="146" y="5"/>
                    </a:lnTo>
                    <a:lnTo>
                      <a:pt x="141" y="5"/>
                    </a:lnTo>
                    <a:lnTo>
                      <a:pt x="137" y="7"/>
                    </a:lnTo>
                    <a:lnTo>
                      <a:pt x="137" y="12"/>
                    </a:lnTo>
                    <a:lnTo>
                      <a:pt x="134" y="12"/>
                    </a:lnTo>
                    <a:lnTo>
                      <a:pt x="123" y="12"/>
                    </a:lnTo>
                    <a:lnTo>
                      <a:pt x="118" y="10"/>
                    </a:lnTo>
                    <a:lnTo>
                      <a:pt x="113" y="7"/>
                    </a:lnTo>
                    <a:lnTo>
                      <a:pt x="113" y="10"/>
                    </a:lnTo>
                    <a:lnTo>
                      <a:pt x="111" y="10"/>
                    </a:lnTo>
                    <a:lnTo>
                      <a:pt x="106" y="5"/>
                    </a:lnTo>
                    <a:lnTo>
                      <a:pt x="104" y="3"/>
                    </a:lnTo>
                    <a:lnTo>
                      <a:pt x="104" y="0"/>
                    </a:lnTo>
                    <a:lnTo>
                      <a:pt x="97" y="0"/>
                    </a:lnTo>
                    <a:lnTo>
                      <a:pt x="92" y="5"/>
                    </a:lnTo>
                    <a:lnTo>
                      <a:pt x="89" y="7"/>
                    </a:lnTo>
                    <a:lnTo>
                      <a:pt x="87" y="10"/>
                    </a:lnTo>
                    <a:lnTo>
                      <a:pt x="87" y="17"/>
                    </a:lnTo>
                    <a:lnTo>
                      <a:pt x="87" y="19"/>
                    </a:lnTo>
                    <a:lnTo>
                      <a:pt x="85" y="19"/>
                    </a:lnTo>
                    <a:lnTo>
                      <a:pt x="85" y="24"/>
                    </a:lnTo>
                    <a:lnTo>
                      <a:pt x="75" y="43"/>
                    </a:lnTo>
                    <a:lnTo>
                      <a:pt x="73" y="78"/>
                    </a:lnTo>
                    <a:lnTo>
                      <a:pt x="63" y="83"/>
                    </a:lnTo>
                    <a:lnTo>
                      <a:pt x="54" y="97"/>
                    </a:lnTo>
                    <a:lnTo>
                      <a:pt x="52" y="114"/>
                    </a:lnTo>
                    <a:lnTo>
                      <a:pt x="45" y="123"/>
                    </a:lnTo>
                    <a:lnTo>
                      <a:pt x="35" y="130"/>
                    </a:lnTo>
                    <a:lnTo>
                      <a:pt x="30" y="133"/>
                    </a:lnTo>
                    <a:lnTo>
                      <a:pt x="28" y="130"/>
                    </a:lnTo>
                    <a:lnTo>
                      <a:pt x="28" y="128"/>
                    </a:lnTo>
                    <a:lnTo>
                      <a:pt x="26" y="126"/>
                    </a:lnTo>
                    <a:lnTo>
                      <a:pt x="21" y="128"/>
                    </a:lnTo>
                    <a:lnTo>
                      <a:pt x="19" y="128"/>
                    </a:lnTo>
                    <a:lnTo>
                      <a:pt x="16" y="133"/>
                    </a:lnTo>
                    <a:lnTo>
                      <a:pt x="14" y="133"/>
                    </a:lnTo>
                    <a:lnTo>
                      <a:pt x="9" y="130"/>
                    </a:lnTo>
                    <a:lnTo>
                      <a:pt x="4" y="135"/>
                    </a:lnTo>
                    <a:lnTo>
                      <a:pt x="2" y="144"/>
                    </a:lnTo>
                    <a:lnTo>
                      <a:pt x="0" y="147"/>
                    </a:lnTo>
                    <a:lnTo>
                      <a:pt x="0" y="149"/>
                    </a:lnTo>
                    <a:lnTo>
                      <a:pt x="0" y="151"/>
                    </a:lnTo>
                    <a:lnTo>
                      <a:pt x="2" y="149"/>
                    </a:lnTo>
                    <a:lnTo>
                      <a:pt x="14" y="144"/>
                    </a:lnTo>
                    <a:lnTo>
                      <a:pt x="28" y="144"/>
                    </a:lnTo>
                    <a:lnTo>
                      <a:pt x="30" y="144"/>
                    </a:lnTo>
                    <a:lnTo>
                      <a:pt x="52" y="144"/>
                    </a:lnTo>
                    <a:lnTo>
                      <a:pt x="54" y="144"/>
                    </a:lnTo>
                    <a:lnTo>
                      <a:pt x="54" y="147"/>
                    </a:lnTo>
                    <a:lnTo>
                      <a:pt x="56" y="147"/>
                    </a:lnTo>
                    <a:lnTo>
                      <a:pt x="61" y="166"/>
                    </a:lnTo>
                    <a:lnTo>
                      <a:pt x="71" y="175"/>
                    </a:lnTo>
                    <a:lnTo>
                      <a:pt x="73" y="175"/>
                    </a:lnTo>
                    <a:lnTo>
                      <a:pt x="75" y="175"/>
                    </a:lnTo>
                    <a:lnTo>
                      <a:pt x="85" y="173"/>
                    </a:lnTo>
                    <a:lnTo>
                      <a:pt x="94" y="173"/>
                    </a:lnTo>
                    <a:lnTo>
                      <a:pt x="94" y="168"/>
                    </a:lnTo>
                    <a:lnTo>
                      <a:pt x="97" y="161"/>
                    </a:lnTo>
                    <a:lnTo>
                      <a:pt x="106" y="161"/>
                    </a:lnTo>
                    <a:lnTo>
                      <a:pt x="106" y="159"/>
                    </a:lnTo>
                    <a:lnTo>
                      <a:pt x="113" y="159"/>
                    </a:lnTo>
                    <a:lnTo>
                      <a:pt x="113" y="163"/>
                    </a:lnTo>
                    <a:lnTo>
                      <a:pt x="125" y="166"/>
                    </a:lnTo>
                    <a:lnTo>
                      <a:pt x="125" y="168"/>
                    </a:lnTo>
                    <a:lnTo>
                      <a:pt x="127" y="187"/>
                    </a:lnTo>
                    <a:lnTo>
                      <a:pt x="127" y="189"/>
                    </a:lnTo>
                    <a:lnTo>
                      <a:pt x="127" y="196"/>
                    </a:lnTo>
                    <a:lnTo>
                      <a:pt x="132" y="208"/>
                    </a:lnTo>
                    <a:lnTo>
                      <a:pt x="132" y="211"/>
                    </a:lnTo>
                    <a:lnTo>
                      <a:pt x="127" y="215"/>
                    </a:lnTo>
                    <a:lnTo>
                      <a:pt x="130" y="215"/>
                    </a:lnTo>
                    <a:lnTo>
                      <a:pt x="132" y="218"/>
                    </a:lnTo>
                    <a:lnTo>
                      <a:pt x="134" y="218"/>
                    </a:lnTo>
                    <a:lnTo>
                      <a:pt x="134" y="215"/>
                    </a:lnTo>
                    <a:lnTo>
                      <a:pt x="137" y="213"/>
                    </a:lnTo>
                    <a:lnTo>
                      <a:pt x="149" y="213"/>
                    </a:lnTo>
                    <a:lnTo>
                      <a:pt x="151" y="213"/>
                    </a:lnTo>
                    <a:lnTo>
                      <a:pt x="153" y="213"/>
                    </a:lnTo>
                    <a:lnTo>
                      <a:pt x="156" y="213"/>
                    </a:lnTo>
                    <a:lnTo>
                      <a:pt x="158" y="211"/>
                    </a:lnTo>
                    <a:lnTo>
                      <a:pt x="160" y="211"/>
                    </a:lnTo>
                    <a:lnTo>
                      <a:pt x="160" y="213"/>
                    </a:lnTo>
                    <a:lnTo>
                      <a:pt x="160" y="218"/>
                    </a:lnTo>
                    <a:lnTo>
                      <a:pt x="163" y="218"/>
                    </a:lnTo>
                    <a:lnTo>
                      <a:pt x="167" y="215"/>
                    </a:lnTo>
                    <a:lnTo>
                      <a:pt x="172" y="215"/>
                    </a:lnTo>
                    <a:lnTo>
                      <a:pt x="172" y="218"/>
                    </a:lnTo>
                    <a:lnTo>
                      <a:pt x="172" y="220"/>
                    </a:lnTo>
                    <a:lnTo>
                      <a:pt x="174" y="220"/>
                    </a:lnTo>
                    <a:lnTo>
                      <a:pt x="184" y="225"/>
                    </a:lnTo>
                    <a:lnTo>
                      <a:pt x="189" y="227"/>
                    </a:lnTo>
                    <a:lnTo>
                      <a:pt x="196" y="225"/>
                    </a:lnTo>
                    <a:lnTo>
                      <a:pt x="200" y="229"/>
                    </a:lnTo>
                    <a:lnTo>
                      <a:pt x="208" y="232"/>
                    </a:lnTo>
                    <a:lnTo>
                      <a:pt x="210" y="232"/>
                    </a:lnTo>
                    <a:lnTo>
                      <a:pt x="212" y="232"/>
                    </a:lnTo>
                    <a:lnTo>
                      <a:pt x="215" y="237"/>
                    </a:lnTo>
                    <a:lnTo>
                      <a:pt x="219" y="241"/>
                    </a:lnTo>
                    <a:lnTo>
                      <a:pt x="224" y="244"/>
                    </a:lnTo>
                    <a:lnTo>
                      <a:pt x="226" y="244"/>
                    </a:lnTo>
                    <a:lnTo>
                      <a:pt x="229" y="244"/>
                    </a:lnTo>
                    <a:lnTo>
                      <a:pt x="231" y="244"/>
                    </a:lnTo>
                    <a:lnTo>
                      <a:pt x="231" y="232"/>
                    </a:lnTo>
                    <a:lnTo>
                      <a:pt x="231" y="229"/>
                    </a:lnTo>
                    <a:lnTo>
                      <a:pt x="229" y="229"/>
                    </a:lnTo>
                    <a:lnTo>
                      <a:pt x="226" y="232"/>
                    </a:lnTo>
                    <a:lnTo>
                      <a:pt x="222" y="229"/>
                    </a:lnTo>
                    <a:lnTo>
                      <a:pt x="219" y="229"/>
                    </a:lnTo>
                    <a:lnTo>
                      <a:pt x="215" y="225"/>
                    </a:lnTo>
                    <a:lnTo>
                      <a:pt x="215" y="222"/>
                    </a:lnTo>
                    <a:lnTo>
                      <a:pt x="222" y="201"/>
                    </a:lnTo>
                    <a:lnTo>
                      <a:pt x="219" y="189"/>
                    </a:lnTo>
                    <a:lnTo>
                      <a:pt x="222" y="182"/>
                    </a:lnTo>
                    <a:lnTo>
                      <a:pt x="224" y="180"/>
                    </a:lnTo>
                    <a:lnTo>
                      <a:pt x="243" y="177"/>
                    </a:lnTo>
                    <a:close/>
                  </a:path>
                </a:pathLst>
              </a:custGeom>
              <a:grpFill/>
              <a:ln w="9525">
                <a:noFill/>
                <a:round/>
                <a:headEnd/>
                <a:tailEnd/>
              </a:ln>
            </p:spPr>
            <p:txBody>
              <a:bodyPr/>
              <a:lstStyle/>
              <a:p>
                <a:pPr>
                  <a:defRPr/>
                </a:pPr>
                <a:endParaRPr lang="en-US" sz="1200" kern="0">
                  <a:solidFill>
                    <a:srgbClr val="0096D6"/>
                  </a:solidFill>
                </a:endParaRPr>
              </a:p>
            </p:txBody>
          </p:sp>
          <p:sp>
            <p:nvSpPr>
              <p:cNvPr id="2151" name="Freeform 1529"/>
              <p:cNvSpPr>
                <a:spLocks/>
              </p:cNvSpPr>
              <p:nvPr/>
            </p:nvSpPr>
            <p:spPr bwMode="auto">
              <a:xfrm>
                <a:off x="3041" y="2536"/>
                <a:ext cx="252" cy="244"/>
              </a:xfrm>
              <a:custGeom>
                <a:avLst/>
                <a:gdLst>
                  <a:gd name="T0" fmla="*/ 238 w 252"/>
                  <a:gd name="T1" fmla="*/ 166 h 244"/>
                  <a:gd name="T2" fmla="*/ 229 w 252"/>
                  <a:gd name="T3" fmla="*/ 154 h 244"/>
                  <a:gd name="T4" fmla="*/ 226 w 252"/>
                  <a:gd name="T5" fmla="*/ 142 h 244"/>
                  <a:gd name="T6" fmla="*/ 224 w 252"/>
                  <a:gd name="T7" fmla="*/ 123 h 244"/>
                  <a:gd name="T8" fmla="*/ 226 w 252"/>
                  <a:gd name="T9" fmla="*/ 107 h 244"/>
                  <a:gd name="T10" fmla="*/ 231 w 252"/>
                  <a:gd name="T11" fmla="*/ 85 h 244"/>
                  <a:gd name="T12" fmla="*/ 245 w 252"/>
                  <a:gd name="T13" fmla="*/ 48 h 244"/>
                  <a:gd name="T14" fmla="*/ 252 w 252"/>
                  <a:gd name="T15" fmla="*/ 40 h 244"/>
                  <a:gd name="T16" fmla="*/ 250 w 252"/>
                  <a:gd name="T17" fmla="*/ 38 h 244"/>
                  <a:gd name="T18" fmla="*/ 248 w 252"/>
                  <a:gd name="T19" fmla="*/ 24 h 244"/>
                  <a:gd name="T20" fmla="*/ 245 w 252"/>
                  <a:gd name="T21" fmla="*/ 22 h 244"/>
                  <a:gd name="T22" fmla="*/ 224 w 252"/>
                  <a:gd name="T23" fmla="*/ 10 h 244"/>
                  <a:gd name="T24" fmla="*/ 215 w 252"/>
                  <a:gd name="T25" fmla="*/ 12 h 244"/>
                  <a:gd name="T26" fmla="*/ 205 w 252"/>
                  <a:gd name="T27" fmla="*/ 3 h 244"/>
                  <a:gd name="T28" fmla="*/ 193 w 252"/>
                  <a:gd name="T29" fmla="*/ 3 h 244"/>
                  <a:gd name="T30" fmla="*/ 186 w 252"/>
                  <a:gd name="T31" fmla="*/ 0 h 244"/>
                  <a:gd name="T32" fmla="*/ 172 w 252"/>
                  <a:gd name="T33" fmla="*/ 3 h 244"/>
                  <a:gd name="T34" fmla="*/ 165 w 252"/>
                  <a:gd name="T35" fmla="*/ 3 h 244"/>
                  <a:gd name="T36" fmla="*/ 163 w 252"/>
                  <a:gd name="T37" fmla="*/ 0 h 244"/>
                  <a:gd name="T38" fmla="*/ 141 w 252"/>
                  <a:gd name="T39" fmla="*/ 5 h 244"/>
                  <a:gd name="T40" fmla="*/ 134 w 252"/>
                  <a:gd name="T41" fmla="*/ 12 h 244"/>
                  <a:gd name="T42" fmla="*/ 113 w 252"/>
                  <a:gd name="T43" fmla="*/ 7 h 244"/>
                  <a:gd name="T44" fmla="*/ 106 w 252"/>
                  <a:gd name="T45" fmla="*/ 5 h 244"/>
                  <a:gd name="T46" fmla="*/ 97 w 252"/>
                  <a:gd name="T47" fmla="*/ 0 h 244"/>
                  <a:gd name="T48" fmla="*/ 87 w 252"/>
                  <a:gd name="T49" fmla="*/ 10 h 244"/>
                  <a:gd name="T50" fmla="*/ 85 w 252"/>
                  <a:gd name="T51" fmla="*/ 19 h 244"/>
                  <a:gd name="T52" fmla="*/ 73 w 252"/>
                  <a:gd name="T53" fmla="*/ 78 h 244"/>
                  <a:gd name="T54" fmla="*/ 52 w 252"/>
                  <a:gd name="T55" fmla="*/ 114 h 244"/>
                  <a:gd name="T56" fmla="*/ 30 w 252"/>
                  <a:gd name="T57" fmla="*/ 133 h 244"/>
                  <a:gd name="T58" fmla="*/ 26 w 252"/>
                  <a:gd name="T59" fmla="*/ 126 h 244"/>
                  <a:gd name="T60" fmla="*/ 16 w 252"/>
                  <a:gd name="T61" fmla="*/ 133 h 244"/>
                  <a:gd name="T62" fmla="*/ 9 w 252"/>
                  <a:gd name="T63" fmla="*/ 130 h 244"/>
                  <a:gd name="T64" fmla="*/ 0 w 252"/>
                  <a:gd name="T65" fmla="*/ 147 h 244"/>
                  <a:gd name="T66" fmla="*/ 0 w 252"/>
                  <a:gd name="T67" fmla="*/ 151 h 244"/>
                  <a:gd name="T68" fmla="*/ 28 w 252"/>
                  <a:gd name="T69" fmla="*/ 144 h 244"/>
                  <a:gd name="T70" fmla="*/ 54 w 252"/>
                  <a:gd name="T71" fmla="*/ 144 h 244"/>
                  <a:gd name="T72" fmla="*/ 56 w 252"/>
                  <a:gd name="T73" fmla="*/ 147 h 244"/>
                  <a:gd name="T74" fmla="*/ 73 w 252"/>
                  <a:gd name="T75" fmla="*/ 175 h 244"/>
                  <a:gd name="T76" fmla="*/ 94 w 252"/>
                  <a:gd name="T77" fmla="*/ 173 h 244"/>
                  <a:gd name="T78" fmla="*/ 97 w 252"/>
                  <a:gd name="T79" fmla="*/ 161 h 244"/>
                  <a:gd name="T80" fmla="*/ 113 w 252"/>
                  <a:gd name="T81" fmla="*/ 159 h 244"/>
                  <a:gd name="T82" fmla="*/ 125 w 252"/>
                  <a:gd name="T83" fmla="*/ 168 h 244"/>
                  <a:gd name="T84" fmla="*/ 127 w 252"/>
                  <a:gd name="T85" fmla="*/ 196 h 244"/>
                  <a:gd name="T86" fmla="*/ 127 w 252"/>
                  <a:gd name="T87" fmla="*/ 215 h 244"/>
                  <a:gd name="T88" fmla="*/ 130 w 252"/>
                  <a:gd name="T89" fmla="*/ 215 h 244"/>
                  <a:gd name="T90" fmla="*/ 132 w 252"/>
                  <a:gd name="T91" fmla="*/ 218 h 244"/>
                  <a:gd name="T92" fmla="*/ 137 w 252"/>
                  <a:gd name="T93" fmla="*/ 213 h 244"/>
                  <a:gd name="T94" fmla="*/ 153 w 252"/>
                  <a:gd name="T95" fmla="*/ 213 h 244"/>
                  <a:gd name="T96" fmla="*/ 156 w 252"/>
                  <a:gd name="T97" fmla="*/ 213 h 244"/>
                  <a:gd name="T98" fmla="*/ 160 w 252"/>
                  <a:gd name="T99" fmla="*/ 213 h 244"/>
                  <a:gd name="T100" fmla="*/ 163 w 252"/>
                  <a:gd name="T101" fmla="*/ 218 h 244"/>
                  <a:gd name="T102" fmla="*/ 172 w 252"/>
                  <a:gd name="T103" fmla="*/ 215 h 244"/>
                  <a:gd name="T104" fmla="*/ 174 w 252"/>
                  <a:gd name="T105" fmla="*/ 220 h 244"/>
                  <a:gd name="T106" fmla="*/ 196 w 252"/>
                  <a:gd name="T107" fmla="*/ 225 h 244"/>
                  <a:gd name="T108" fmla="*/ 208 w 252"/>
                  <a:gd name="T109" fmla="*/ 232 h 244"/>
                  <a:gd name="T110" fmla="*/ 215 w 252"/>
                  <a:gd name="T111" fmla="*/ 237 h 244"/>
                  <a:gd name="T112" fmla="*/ 226 w 252"/>
                  <a:gd name="T113" fmla="*/ 244 h 244"/>
                  <a:gd name="T114" fmla="*/ 229 w 252"/>
                  <a:gd name="T115" fmla="*/ 244 h 244"/>
                  <a:gd name="T116" fmla="*/ 231 w 252"/>
                  <a:gd name="T117" fmla="*/ 244 h 244"/>
                  <a:gd name="T118" fmla="*/ 229 w 252"/>
                  <a:gd name="T119" fmla="*/ 229 h 244"/>
                  <a:gd name="T120" fmla="*/ 219 w 252"/>
                  <a:gd name="T121" fmla="*/ 229 h 244"/>
                  <a:gd name="T122" fmla="*/ 222 w 252"/>
                  <a:gd name="T123" fmla="*/ 201 h 244"/>
                  <a:gd name="T124" fmla="*/ 224 w 252"/>
                  <a:gd name="T125" fmla="*/ 180 h 2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44"/>
                  <a:gd name="T191" fmla="*/ 252 w 252"/>
                  <a:gd name="T192" fmla="*/ 244 h 2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44">
                    <a:moveTo>
                      <a:pt x="243" y="177"/>
                    </a:moveTo>
                    <a:lnTo>
                      <a:pt x="241" y="168"/>
                    </a:lnTo>
                    <a:lnTo>
                      <a:pt x="238" y="166"/>
                    </a:lnTo>
                    <a:lnTo>
                      <a:pt x="234" y="163"/>
                    </a:lnTo>
                    <a:lnTo>
                      <a:pt x="229" y="159"/>
                    </a:lnTo>
                    <a:lnTo>
                      <a:pt x="229" y="154"/>
                    </a:lnTo>
                    <a:lnTo>
                      <a:pt x="226" y="154"/>
                    </a:lnTo>
                    <a:lnTo>
                      <a:pt x="226" y="149"/>
                    </a:lnTo>
                    <a:lnTo>
                      <a:pt x="226" y="142"/>
                    </a:lnTo>
                    <a:lnTo>
                      <a:pt x="224" y="135"/>
                    </a:lnTo>
                    <a:lnTo>
                      <a:pt x="224" y="126"/>
                    </a:lnTo>
                    <a:lnTo>
                      <a:pt x="224" y="123"/>
                    </a:lnTo>
                    <a:lnTo>
                      <a:pt x="224" y="126"/>
                    </a:lnTo>
                    <a:lnTo>
                      <a:pt x="226" y="111"/>
                    </a:lnTo>
                    <a:lnTo>
                      <a:pt x="226" y="107"/>
                    </a:lnTo>
                    <a:lnTo>
                      <a:pt x="222" y="102"/>
                    </a:lnTo>
                    <a:lnTo>
                      <a:pt x="222" y="100"/>
                    </a:lnTo>
                    <a:lnTo>
                      <a:pt x="231" y="85"/>
                    </a:lnTo>
                    <a:lnTo>
                      <a:pt x="234" y="62"/>
                    </a:lnTo>
                    <a:lnTo>
                      <a:pt x="245" y="48"/>
                    </a:lnTo>
                    <a:lnTo>
                      <a:pt x="250" y="45"/>
                    </a:lnTo>
                    <a:lnTo>
                      <a:pt x="250" y="43"/>
                    </a:lnTo>
                    <a:lnTo>
                      <a:pt x="252" y="40"/>
                    </a:lnTo>
                    <a:lnTo>
                      <a:pt x="250" y="38"/>
                    </a:lnTo>
                    <a:lnTo>
                      <a:pt x="248" y="36"/>
                    </a:lnTo>
                    <a:lnTo>
                      <a:pt x="245" y="33"/>
                    </a:lnTo>
                    <a:lnTo>
                      <a:pt x="248" y="24"/>
                    </a:lnTo>
                    <a:lnTo>
                      <a:pt x="248" y="22"/>
                    </a:lnTo>
                    <a:lnTo>
                      <a:pt x="245" y="22"/>
                    </a:lnTo>
                    <a:lnTo>
                      <a:pt x="231" y="7"/>
                    </a:lnTo>
                    <a:lnTo>
                      <a:pt x="226" y="10"/>
                    </a:lnTo>
                    <a:lnTo>
                      <a:pt x="224" y="10"/>
                    </a:lnTo>
                    <a:lnTo>
                      <a:pt x="219" y="10"/>
                    </a:lnTo>
                    <a:lnTo>
                      <a:pt x="217" y="10"/>
                    </a:lnTo>
                    <a:lnTo>
                      <a:pt x="215" y="12"/>
                    </a:lnTo>
                    <a:lnTo>
                      <a:pt x="210" y="10"/>
                    </a:lnTo>
                    <a:lnTo>
                      <a:pt x="208" y="5"/>
                    </a:lnTo>
                    <a:lnTo>
                      <a:pt x="205" y="3"/>
                    </a:lnTo>
                    <a:lnTo>
                      <a:pt x="203" y="0"/>
                    </a:lnTo>
                    <a:lnTo>
                      <a:pt x="196" y="0"/>
                    </a:lnTo>
                    <a:lnTo>
                      <a:pt x="193" y="3"/>
                    </a:lnTo>
                    <a:lnTo>
                      <a:pt x="191" y="0"/>
                    </a:lnTo>
                    <a:lnTo>
                      <a:pt x="189" y="3"/>
                    </a:lnTo>
                    <a:lnTo>
                      <a:pt x="186" y="0"/>
                    </a:lnTo>
                    <a:lnTo>
                      <a:pt x="177" y="0"/>
                    </a:lnTo>
                    <a:lnTo>
                      <a:pt x="172" y="0"/>
                    </a:lnTo>
                    <a:lnTo>
                      <a:pt x="172" y="3"/>
                    </a:lnTo>
                    <a:lnTo>
                      <a:pt x="167" y="3"/>
                    </a:lnTo>
                    <a:lnTo>
                      <a:pt x="165" y="3"/>
                    </a:lnTo>
                    <a:lnTo>
                      <a:pt x="165" y="0"/>
                    </a:lnTo>
                    <a:lnTo>
                      <a:pt x="163" y="0"/>
                    </a:lnTo>
                    <a:lnTo>
                      <a:pt x="146" y="7"/>
                    </a:lnTo>
                    <a:lnTo>
                      <a:pt x="146" y="5"/>
                    </a:lnTo>
                    <a:lnTo>
                      <a:pt x="141" y="5"/>
                    </a:lnTo>
                    <a:lnTo>
                      <a:pt x="137" y="7"/>
                    </a:lnTo>
                    <a:lnTo>
                      <a:pt x="137" y="12"/>
                    </a:lnTo>
                    <a:lnTo>
                      <a:pt x="134" y="12"/>
                    </a:lnTo>
                    <a:lnTo>
                      <a:pt x="123" y="12"/>
                    </a:lnTo>
                    <a:lnTo>
                      <a:pt x="118" y="10"/>
                    </a:lnTo>
                    <a:lnTo>
                      <a:pt x="113" y="7"/>
                    </a:lnTo>
                    <a:lnTo>
                      <a:pt x="113" y="10"/>
                    </a:lnTo>
                    <a:lnTo>
                      <a:pt x="111" y="10"/>
                    </a:lnTo>
                    <a:lnTo>
                      <a:pt x="106" y="5"/>
                    </a:lnTo>
                    <a:lnTo>
                      <a:pt x="104" y="3"/>
                    </a:lnTo>
                    <a:lnTo>
                      <a:pt x="104" y="0"/>
                    </a:lnTo>
                    <a:lnTo>
                      <a:pt x="97" y="0"/>
                    </a:lnTo>
                    <a:lnTo>
                      <a:pt x="92" y="5"/>
                    </a:lnTo>
                    <a:lnTo>
                      <a:pt x="89" y="7"/>
                    </a:lnTo>
                    <a:lnTo>
                      <a:pt x="87" y="10"/>
                    </a:lnTo>
                    <a:lnTo>
                      <a:pt x="87" y="17"/>
                    </a:lnTo>
                    <a:lnTo>
                      <a:pt x="87" y="19"/>
                    </a:lnTo>
                    <a:lnTo>
                      <a:pt x="85" y="19"/>
                    </a:lnTo>
                    <a:lnTo>
                      <a:pt x="85" y="24"/>
                    </a:lnTo>
                    <a:lnTo>
                      <a:pt x="75" y="43"/>
                    </a:lnTo>
                    <a:lnTo>
                      <a:pt x="73" y="78"/>
                    </a:lnTo>
                    <a:lnTo>
                      <a:pt x="63" y="83"/>
                    </a:lnTo>
                    <a:lnTo>
                      <a:pt x="54" y="97"/>
                    </a:lnTo>
                    <a:lnTo>
                      <a:pt x="52" y="114"/>
                    </a:lnTo>
                    <a:lnTo>
                      <a:pt x="45" y="123"/>
                    </a:lnTo>
                    <a:lnTo>
                      <a:pt x="35" y="130"/>
                    </a:lnTo>
                    <a:lnTo>
                      <a:pt x="30" y="133"/>
                    </a:lnTo>
                    <a:lnTo>
                      <a:pt x="28" y="130"/>
                    </a:lnTo>
                    <a:lnTo>
                      <a:pt x="28" y="128"/>
                    </a:lnTo>
                    <a:lnTo>
                      <a:pt x="26" y="126"/>
                    </a:lnTo>
                    <a:lnTo>
                      <a:pt x="21" y="128"/>
                    </a:lnTo>
                    <a:lnTo>
                      <a:pt x="19" y="128"/>
                    </a:lnTo>
                    <a:lnTo>
                      <a:pt x="16" y="133"/>
                    </a:lnTo>
                    <a:lnTo>
                      <a:pt x="14" y="133"/>
                    </a:lnTo>
                    <a:lnTo>
                      <a:pt x="9" y="130"/>
                    </a:lnTo>
                    <a:lnTo>
                      <a:pt x="4" y="135"/>
                    </a:lnTo>
                    <a:lnTo>
                      <a:pt x="2" y="144"/>
                    </a:lnTo>
                    <a:lnTo>
                      <a:pt x="0" y="147"/>
                    </a:lnTo>
                    <a:lnTo>
                      <a:pt x="0" y="149"/>
                    </a:lnTo>
                    <a:lnTo>
                      <a:pt x="0" y="151"/>
                    </a:lnTo>
                    <a:lnTo>
                      <a:pt x="2" y="149"/>
                    </a:lnTo>
                    <a:lnTo>
                      <a:pt x="14" y="144"/>
                    </a:lnTo>
                    <a:lnTo>
                      <a:pt x="28" y="144"/>
                    </a:lnTo>
                    <a:lnTo>
                      <a:pt x="30" y="144"/>
                    </a:lnTo>
                    <a:lnTo>
                      <a:pt x="52" y="144"/>
                    </a:lnTo>
                    <a:lnTo>
                      <a:pt x="54" y="144"/>
                    </a:lnTo>
                    <a:lnTo>
                      <a:pt x="54" y="147"/>
                    </a:lnTo>
                    <a:lnTo>
                      <a:pt x="56" y="147"/>
                    </a:lnTo>
                    <a:lnTo>
                      <a:pt x="61" y="166"/>
                    </a:lnTo>
                    <a:lnTo>
                      <a:pt x="71" y="175"/>
                    </a:lnTo>
                    <a:lnTo>
                      <a:pt x="73" y="175"/>
                    </a:lnTo>
                    <a:lnTo>
                      <a:pt x="75" y="175"/>
                    </a:lnTo>
                    <a:lnTo>
                      <a:pt x="85" y="173"/>
                    </a:lnTo>
                    <a:lnTo>
                      <a:pt x="94" y="173"/>
                    </a:lnTo>
                    <a:lnTo>
                      <a:pt x="94" y="168"/>
                    </a:lnTo>
                    <a:lnTo>
                      <a:pt x="97" y="161"/>
                    </a:lnTo>
                    <a:lnTo>
                      <a:pt x="106" y="161"/>
                    </a:lnTo>
                    <a:lnTo>
                      <a:pt x="106" y="159"/>
                    </a:lnTo>
                    <a:lnTo>
                      <a:pt x="113" y="159"/>
                    </a:lnTo>
                    <a:lnTo>
                      <a:pt x="113" y="163"/>
                    </a:lnTo>
                    <a:lnTo>
                      <a:pt x="125" y="166"/>
                    </a:lnTo>
                    <a:lnTo>
                      <a:pt x="125" y="168"/>
                    </a:lnTo>
                    <a:lnTo>
                      <a:pt x="127" y="187"/>
                    </a:lnTo>
                    <a:lnTo>
                      <a:pt x="127" y="189"/>
                    </a:lnTo>
                    <a:lnTo>
                      <a:pt x="127" y="196"/>
                    </a:lnTo>
                    <a:lnTo>
                      <a:pt x="132" y="208"/>
                    </a:lnTo>
                    <a:lnTo>
                      <a:pt x="132" y="211"/>
                    </a:lnTo>
                    <a:lnTo>
                      <a:pt x="127" y="215"/>
                    </a:lnTo>
                    <a:lnTo>
                      <a:pt x="130" y="215"/>
                    </a:lnTo>
                    <a:lnTo>
                      <a:pt x="132" y="218"/>
                    </a:lnTo>
                    <a:lnTo>
                      <a:pt x="134" y="218"/>
                    </a:lnTo>
                    <a:lnTo>
                      <a:pt x="134" y="215"/>
                    </a:lnTo>
                    <a:lnTo>
                      <a:pt x="137" y="213"/>
                    </a:lnTo>
                    <a:lnTo>
                      <a:pt x="149" y="213"/>
                    </a:lnTo>
                    <a:lnTo>
                      <a:pt x="151" y="213"/>
                    </a:lnTo>
                    <a:lnTo>
                      <a:pt x="153" y="213"/>
                    </a:lnTo>
                    <a:lnTo>
                      <a:pt x="156" y="213"/>
                    </a:lnTo>
                    <a:lnTo>
                      <a:pt x="158" y="211"/>
                    </a:lnTo>
                    <a:lnTo>
                      <a:pt x="160" y="211"/>
                    </a:lnTo>
                    <a:lnTo>
                      <a:pt x="160" y="213"/>
                    </a:lnTo>
                    <a:lnTo>
                      <a:pt x="160" y="218"/>
                    </a:lnTo>
                    <a:lnTo>
                      <a:pt x="163" y="218"/>
                    </a:lnTo>
                    <a:lnTo>
                      <a:pt x="167" y="215"/>
                    </a:lnTo>
                    <a:lnTo>
                      <a:pt x="172" y="215"/>
                    </a:lnTo>
                    <a:lnTo>
                      <a:pt x="172" y="218"/>
                    </a:lnTo>
                    <a:lnTo>
                      <a:pt x="172" y="220"/>
                    </a:lnTo>
                    <a:lnTo>
                      <a:pt x="174" y="220"/>
                    </a:lnTo>
                    <a:lnTo>
                      <a:pt x="184" y="225"/>
                    </a:lnTo>
                    <a:lnTo>
                      <a:pt x="189" y="227"/>
                    </a:lnTo>
                    <a:lnTo>
                      <a:pt x="196" y="225"/>
                    </a:lnTo>
                    <a:lnTo>
                      <a:pt x="200" y="229"/>
                    </a:lnTo>
                    <a:lnTo>
                      <a:pt x="208" y="232"/>
                    </a:lnTo>
                    <a:lnTo>
                      <a:pt x="210" y="232"/>
                    </a:lnTo>
                    <a:lnTo>
                      <a:pt x="212" y="232"/>
                    </a:lnTo>
                    <a:lnTo>
                      <a:pt x="215" y="237"/>
                    </a:lnTo>
                    <a:lnTo>
                      <a:pt x="219" y="241"/>
                    </a:lnTo>
                    <a:lnTo>
                      <a:pt x="224" y="244"/>
                    </a:lnTo>
                    <a:lnTo>
                      <a:pt x="226" y="244"/>
                    </a:lnTo>
                    <a:lnTo>
                      <a:pt x="229" y="244"/>
                    </a:lnTo>
                    <a:lnTo>
                      <a:pt x="231" y="244"/>
                    </a:lnTo>
                    <a:lnTo>
                      <a:pt x="231" y="232"/>
                    </a:lnTo>
                    <a:lnTo>
                      <a:pt x="231" y="229"/>
                    </a:lnTo>
                    <a:lnTo>
                      <a:pt x="229" y="229"/>
                    </a:lnTo>
                    <a:lnTo>
                      <a:pt x="226" y="232"/>
                    </a:lnTo>
                    <a:lnTo>
                      <a:pt x="222" y="229"/>
                    </a:lnTo>
                    <a:lnTo>
                      <a:pt x="219" y="229"/>
                    </a:lnTo>
                    <a:lnTo>
                      <a:pt x="215" y="225"/>
                    </a:lnTo>
                    <a:lnTo>
                      <a:pt x="215" y="222"/>
                    </a:lnTo>
                    <a:lnTo>
                      <a:pt x="222" y="201"/>
                    </a:lnTo>
                    <a:lnTo>
                      <a:pt x="219" y="189"/>
                    </a:lnTo>
                    <a:lnTo>
                      <a:pt x="222" y="182"/>
                    </a:lnTo>
                    <a:lnTo>
                      <a:pt x="224" y="180"/>
                    </a:lnTo>
                    <a:lnTo>
                      <a:pt x="243" y="177"/>
                    </a:lnTo>
                  </a:path>
                </a:pathLst>
              </a:custGeom>
              <a:grpFill/>
              <a:ln w="9525">
                <a:noFill/>
                <a:round/>
                <a:headEnd/>
                <a:tailEnd/>
              </a:ln>
            </p:spPr>
            <p:txBody>
              <a:bodyPr/>
              <a:lstStyle/>
              <a:p>
                <a:pPr>
                  <a:defRPr/>
                </a:pPr>
                <a:endParaRPr lang="en-US" sz="1200" kern="0">
                  <a:solidFill>
                    <a:srgbClr val="0096D6"/>
                  </a:solidFill>
                </a:endParaRPr>
              </a:p>
            </p:txBody>
          </p:sp>
          <p:sp>
            <p:nvSpPr>
              <p:cNvPr id="2152" name="Freeform 1530"/>
              <p:cNvSpPr>
                <a:spLocks/>
              </p:cNvSpPr>
              <p:nvPr/>
            </p:nvSpPr>
            <p:spPr bwMode="auto">
              <a:xfrm>
                <a:off x="1942" y="2005"/>
                <a:ext cx="5" cy="2"/>
              </a:xfrm>
              <a:custGeom>
                <a:avLst/>
                <a:gdLst>
                  <a:gd name="T0" fmla="*/ 3 w 5"/>
                  <a:gd name="T1" fmla="*/ 0 h 2"/>
                  <a:gd name="T2" fmla="*/ 3 w 5"/>
                  <a:gd name="T3" fmla="*/ 0 h 2"/>
                  <a:gd name="T4" fmla="*/ 0 w 5"/>
                  <a:gd name="T5" fmla="*/ 0 h 2"/>
                  <a:gd name="T6" fmla="*/ 0 w 5"/>
                  <a:gd name="T7" fmla="*/ 0 h 2"/>
                  <a:gd name="T8" fmla="*/ 0 w 5"/>
                  <a:gd name="T9" fmla="*/ 2 h 2"/>
                  <a:gd name="T10" fmla="*/ 3 w 5"/>
                  <a:gd name="T11" fmla="*/ 2 h 2"/>
                  <a:gd name="T12" fmla="*/ 5 w 5"/>
                  <a:gd name="T13" fmla="*/ 2 h 2"/>
                  <a:gd name="T14" fmla="*/ 5 w 5"/>
                  <a:gd name="T15" fmla="*/ 2 h 2"/>
                  <a:gd name="T16" fmla="*/ 5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53" name="Freeform 1531"/>
              <p:cNvSpPr>
                <a:spLocks/>
              </p:cNvSpPr>
              <p:nvPr/>
            </p:nvSpPr>
            <p:spPr bwMode="auto">
              <a:xfrm>
                <a:off x="1942" y="2005"/>
                <a:ext cx="5" cy="2"/>
              </a:xfrm>
              <a:custGeom>
                <a:avLst/>
                <a:gdLst>
                  <a:gd name="T0" fmla="*/ 3 w 5"/>
                  <a:gd name="T1" fmla="*/ 0 h 2"/>
                  <a:gd name="T2" fmla="*/ 3 w 5"/>
                  <a:gd name="T3" fmla="*/ 0 h 2"/>
                  <a:gd name="T4" fmla="*/ 0 w 5"/>
                  <a:gd name="T5" fmla="*/ 0 h 2"/>
                  <a:gd name="T6" fmla="*/ 0 w 5"/>
                  <a:gd name="T7" fmla="*/ 0 h 2"/>
                  <a:gd name="T8" fmla="*/ 0 w 5"/>
                  <a:gd name="T9" fmla="*/ 2 h 2"/>
                  <a:gd name="T10" fmla="*/ 3 w 5"/>
                  <a:gd name="T11" fmla="*/ 2 h 2"/>
                  <a:gd name="T12" fmla="*/ 5 w 5"/>
                  <a:gd name="T13" fmla="*/ 2 h 2"/>
                  <a:gd name="T14" fmla="*/ 5 w 5"/>
                  <a:gd name="T15" fmla="*/ 2 h 2"/>
                  <a:gd name="T16" fmla="*/ 5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54" name="Freeform 1532"/>
              <p:cNvSpPr>
                <a:spLocks/>
              </p:cNvSpPr>
              <p:nvPr/>
            </p:nvSpPr>
            <p:spPr bwMode="auto">
              <a:xfrm>
                <a:off x="1949" y="2005"/>
                <a:ext cx="5" cy="2"/>
              </a:xfrm>
              <a:custGeom>
                <a:avLst/>
                <a:gdLst>
                  <a:gd name="T0" fmla="*/ 3 w 5"/>
                  <a:gd name="T1" fmla="*/ 2 h 2"/>
                  <a:gd name="T2" fmla="*/ 3 w 5"/>
                  <a:gd name="T3" fmla="*/ 2 h 2"/>
                  <a:gd name="T4" fmla="*/ 0 w 5"/>
                  <a:gd name="T5" fmla="*/ 2 h 2"/>
                  <a:gd name="T6" fmla="*/ 0 w 5"/>
                  <a:gd name="T7" fmla="*/ 2 h 2"/>
                  <a:gd name="T8" fmla="*/ 3 w 5"/>
                  <a:gd name="T9" fmla="*/ 2 h 2"/>
                  <a:gd name="T10" fmla="*/ 3 w 5"/>
                  <a:gd name="T11" fmla="*/ 2 h 2"/>
                  <a:gd name="T12" fmla="*/ 5 w 5"/>
                  <a:gd name="T13" fmla="*/ 2 h 2"/>
                  <a:gd name="T14" fmla="*/ 3 w 5"/>
                  <a:gd name="T15" fmla="*/ 0 h 2"/>
                  <a:gd name="T16" fmla="*/ 3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3" y="2"/>
                    </a:moveTo>
                    <a:lnTo>
                      <a:pt x="3" y="2"/>
                    </a:lnTo>
                    <a:lnTo>
                      <a:pt x="0" y="2"/>
                    </a:lnTo>
                    <a:lnTo>
                      <a:pt x="3" y="2"/>
                    </a:lnTo>
                    <a:lnTo>
                      <a:pt x="5" y="2"/>
                    </a:lnTo>
                    <a:lnTo>
                      <a:pt x="3" y="0"/>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2155" name="Freeform 1533"/>
              <p:cNvSpPr>
                <a:spLocks/>
              </p:cNvSpPr>
              <p:nvPr/>
            </p:nvSpPr>
            <p:spPr bwMode="auto">
              <a:xfrm>
                <a:off x="1949" y="2005"/>
                <a:ext cx="5" cy="2"/>
              </a:xfrm>
              <a:custGeom>
                <a:avLst/>
                <a:gdLst>
                  <a:gd name="T0" fmla="*/ 3 w 5"/>
                  <a:gd name="T1" fmla="*/ 2 h 2"/>
                  <a:gd name="T2" fmla="*/ 3 w 5"/>
                  <a:gd name="T3" fmla="*/ 2 h 2"/>
                  <a:gd name="T4" fmla="*/ 0 w 5"/>
                  <a:gd name="T5" fmla="*/ 2 h 2"/>
                  <a:gd name="T6" fmla="*/ 0 w 5"/>
                  <a:gd name="T7" fmla="*/ 2 h 2"/>
                  <a:gd name="T8" fmla="*/ 3 w 5"/>
                  <a:gd name="T9" fmla="*/ 2 h 2"/>
                  <a:gd name="T10" fmla="*/ 3 w 5"/>
                  <a:gd name="T11" fmla="*/ 2 h 2"/>
                  <a:gd name="T12" fmla="*/ 5 w 5"/>
                  <a:gd name="T13" fmla="*/ 2 h 2"/>
                  <a:gd name="T14" fmla="*/ 3 w 5"/>
                  <a:gd name="T15" fmla="*/ 0 h 2"/>
                  <a:gd name="T16" fmla="*/ 3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3" y="2"/>
                    </a:moveTo>
                    <a:lnTo>
                      <a:pt x="3" y="2"/>
                    </a:lnTo>
                    <a:lnTo>
                      <a:pt x="0" y="2"/>
                    </a:lnTo>
                    <a:lnTo>
                      <a:pt x="3" y="2"/>
                    </a:lnTo>
                    <a:lnTo>
                      <a:pt x="5" y="2"/>
                    </a:lnTo>
                    <a:lnTo>
                      <a:pt x="3" y="0"/>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2156" name="Freeform 1534"/>
              <p:cNvSpPr>
                <a:spLocks/>
              </p:cNvSpPr>
              <p:nvPr/>
            </p:nvSpPr>
            <p:spPr bwMode="auto">
              <a:xfrm>
                <a:off x="1231" y="1854"/>
                <a:ext cx="763" cy="408"/>
              </a:xfrm>
              <a:custGeom>
                <a:avLst/>
                <a:gdLst>
                  <a:gd name="T0" fmla="*/ 744 w 763"/>
                  <a:gd name="T1" fmla="*/ 42 h 408"/>
                  <a:gd name="T2" fmla="*/ 714 w 763"/>
                  <a:gd name="T3" fmla="*/ 80 h 408"/>
                  <a:gd name="T4" fmla="*/ 638 w 763"/>
                  <a:gd name="T5" fmla="*/ 104 h 408"/>
                  <a:gd name="T6" fmla="*/ 626 w 763"/>
                  <a:gd name="T7" fmla="*/ 118 h 408"/>
                  <a:gd name="T8" fmla="*/ 563 w 763"/>
                  <a:gd name="T9" fmla="*/ 148 h 408"/>
                  <a:gd name="T10" fmla="*/ 553 w 763"/>
                  <a:gd name="T11" fmla="*/ 130 h 408"/>
                  <a:gd name="T12" fmla="*/ 539 w 763"/>
                  <a:gd name="T13" fmla="*/ 106 h 408"/>
                  <a:gd name="T14" fmla="*/ 537 w 763"/>
                  <a:gd name="T15" fmla="*/ 78 h 408"/>
                  <a:gd name="T16" fmla="*/ 515 w 763"/>
                  <a:gd name="T17" fmla="*/ 89 h 408"/>
                  <a:gd name="T18" fmla="*/ 506 w 763"/>
                  <a:gd name="T19" fmla="*/ 130 h 408"/>
                  <a:gd name="T20" fmla="*/ 487 w 763"/>
                  <a:gd name="T21" fmla="*/ 89 h 408"/>
                  <a:gd name="T22" fmla="*/ 527 w 763"/>
                  <a:gd name="T23" fmla="*/ 71 h 408"/>
                  <a:gd name="T24" fmla="*/ 532 w 763"/>
                  <a:gd name="T25" fmla="*/ 59 h 408"/>
                  <a:gd name="T26" fmla="*/ 489 w 763"/>
                  <a:gd name="T27" fmla="*/ 54 h 408"/>
                  <a:gd name="T28" fmla="*/ 459 w 763"/>
                  <a:gd name="T29" fmla="*/ 52 h 408"/>
                  <a:gd name="T30" fmla="*/ 461 w 763"/>
                  <a:gd name="T31" fmla="*/ 28 h 408"/>
                  <a:gd name="T32" fmla="*/ 411 w 763"/>
                  <a:gd name="T33" fmla="*/ 16 h 408"/>
                  <a:gd name="T34" fmla="*/ 24 w 763"/>
                  <a:gd name="T35" fmla="*/ 9 h 408"/>
                  <a:gd name="T36" fmla="*/ 29 w 763"/>
                  <a:gd name="T37" fmla="*/ 21 h 408"/>
                  <a:gd name="T38" fmla="*/ 24 w 763"/>
                  <a:gd name="T39" fmla="*/ 30 h 408"/>
                  <a:gd name="T40" fmla="*/ 7 w 763"/>
                  <a:gd name="T41" fmla="*/ 47 h 408"/>
                  <a:gd name="T42" fmla="*/ 10 w 763"/>
                  <a:gd name="T43" fmla="*/ 56 h 408"/>
                  <a:gd name="T44" fmla="*/ 10 w 763"/>
                  <a:gd name="T45" fmla="*/ 78 h 408"/>
                  <a:gd name="T46" fmla="*/ 12 w 763"/>
                  <a:gd name="T47" fmla="*/ 182 h 408"/>
                  <a:gd name="T48" fmla="*/ 33 w 763"/>
                  <a:gd name="T49" fmla="*/ 208 h 408"/>
                  <a:gd name="T50" fmla="*/ 36 w 763"/>
                  <a:gd name="T51" fmla="*/ 226 h 408"/>
                  <a:gd name="T52" fmla="*/ 62 w 763"/>
                  <a:gd name="T53" fmla="*/ 267 h 408"/>
                  <a:gd name="T54" fmla="*/ 88 w 763"/>
                  <a:gd name="T55" fmla="*/ 278 h 408"/>
                  <a:gd name="T56" fmla="*/ 260 w 763"/>
                  <a:gd name="T57" fmla="*/ 328 h 408"/>
                  <a:gd name="T58" fmla="*/ 338 w 763"/>
                  <a:gd name="T59" fmla="*/ 389 h 408"/>
                  <a:gd name="T60" fmla="*/ 359 w 763"/>
                  <a:gd name="T61" fmla="*/ 380 h 408"/>
                  <a:gd name="T62" fmla="*/ 366 w 763"/>
                  <a:gd name="T63" fmla="*/ 366 h 408"/>
                  <a:gd name="T64" fmla="*/ 374 w 763"/>
                  <a:gd name="T65" fmla="*/ 356 h 408"/>
                  <a:gd name="T66" fmla="*/ 376 w 763"/>
                  <a:gd name="T67" fmla="*/ 361 h 408"/>
                  <a:gd name="T68" fmla="*/ 428 w 763"/>
                  <a:gd name="T69" fmla="*/ 342 h 408"/>
                  <a:gd name="T70" fmla="*/ 451 w 763"/>
                  <a:gd name="T71" fmla="*/ 349 h 408"/>
                  <a:gd name="T72" fmla="*/ 461 w 763"/>
                  <a:gd name="T73" fmla="*/ 345 h 408"/>
                  <a:gd name="T74" fmla="*/ 454 w 763"/>
                  <a:gd name="T75" fmla="*/ 335 h 408"/>
                  <a:gd name="T76" fmla="*/ 492 w 763"/>
                  <a:gd name="T77" fmla="*/ 330 h 408"/>
                  <a:gd name="T78" fmla="*/ 520 w 763"/>
                  <a:gd name="T79" fmla="*/ 340 h 408"/>
                  <a:gd name="T80" fmla="*/ 553 w 763"/>
                  <a:gd name="T81" fmla="*/ 349 h 408"/>
                  <a:gd name="T82" fmla="*/ 563 w 763"/>
                  <a:gd name="T83" fmla="*/ 387 h 408"/>
                  <a:gd name="T84" fmla="*/ 586 w 763"/>
                  <a:gd name="T85" fmla="*/ 406 h 408"/>
                  <a:gd name="T86" fmla="*/ 581 w 763"/>
                  <a:gd name="T87" fmla="*/ 302 h 408"/>
                  <a:gd name="T88" fmla="*/ 600 w 763"/>
                  <a:gd name="T89" fmla="*/ 285 h 408"/>
                  <a:gd name="T90" fmla="*/ 638 w 763"/>
                  <a:gd name="T91" fmla="*/ 259 h 408"/>
                  <a:gd name="T92" fmla="*/ 638 w 763"/>
                  <a:gd name="T93" fmla="*/ 252 h 408"/>
                  <a:gd name="T94" fmla="*/ 633 w 763"/>
                  <a:gd name="T95" fmla="*/ 238 h 408"/>
                  <a:gd name="T96" fmla="*/ 645 w 763"/>
                  <a:gd name="T97" fmla="*/ 231 h 408"/>
                  <a:gd name="T98" fmla="*/ 640 w 763"/>
                  <a:gd name="T99" fmla="*/ 219 h 408"/>
                  <a:gd name="T100" fmla="*/ 626 w 763"/>
                  <a:gd name="T101" fmla="*/ 200 h 408"/>
                  <a:gd name="T102" fmla="*/ 636 w 763"/>
                  <a:gd name="T103" fmla="*/ 198 h 408"/>
                  <a:gd name="T104" fmla="*/ 640 w 763"/>
                  <a:gd name="T105" fmla="*/ 191 h 408"/>
                  <a:gd name="T106" fmla="*/ 645 w 763"/>
                  <a:gd name="T107" fmla="*/ 210 h 408"/>
                  <a:gd name="T108" fmla="*/ 648 w 763"/>
                  <a:gd name="T109" fmla="*/ 184 h 408"/>
                  <a:gd name="T110" fmla="*/ 669 w 763"/>
                  <a:gd name="T111" fmla="*/ 177 h 408"/>
                  <a:gd name="T112" fmla="*/ 688 w 763"/>
                  <a:gd name="T113" fmla="*/ 153 h 408"/>
                  <a:gd name="T114" fmla="*/ 721 w 763"/>
                  <a:gd name="T115" fmla="*/ 148 h 408"/>
                  <a:gd name="T116" fmla="*/ 709 w 763"/>
                  <a:gd name="T117" fmla="*/ 137 h 408"/>
                  <a:gd name="T118" fmla="*/ 725 w 763"/>
                  <a:gd name="T119" fmla="*/ 108 h 408"/>
                  <a:gd name="T120" fmla="*/ 735 w 763"/>
                  <a:gd name="T121" fmla="*/ 101 h 408"/>
                  <a:gd name="T122" fmla="*/ 749 w 763"/>
                  <a:gd name="T123" fmla="*/ 97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3"/>
                  <a:gd name="T187" fmla="*/ 0 h 408"/>
                  <a:gd name="T188" fmla="*/ 763 w 763"/>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3" h="408">
                    <a:moveTo>
                      <a:pt x="763" y="89"/>
                    </a:moveTo>
                    <a:lnTo>
                      <a:pt x="761" y="89"/>
                    </a:lnTo>
                    <a:lnTo>
                      <a:pt x="761" y="87"/>
                    </a:lnTo>
                    <a:lnTo>
                      <a:pt x="761" y="82"/>
                    </a:lnTo>
                    <a:lnTo>
                      <a:pt x="759" y="82"/>
                    </a:lnTo>
                    <a:lnTo>
                      <a:pt x="756" y="82"/>
                    </a:lnTo>
                    <a:lnTo>
                      <a:pt x="754" y="80"/>
                    </a:lnTo>
                    <a:lnTo>
                      <a:pt x="754" y="75"/>
                    </a:lnTo>
                    <a:lnTo>
                      <a:pt x="751" y="73"/>
                    </a:lnTo>
                    <a:lnTo>
                      <a:pt x="751" y="47"/>
                    </a:lnTo>
                    <a:lnTo>
                      <a:pt x="744" y="42"/>
                    </a:lnTo>
                    <a:lnTo>
                      <a:pt x="742" y="45"/>
                    </a:lnTo>
                    <a:lnTo>
                      <a:pt x="737" y="45"/>
                    </a:lnTo>
                    <a:lnTo>
                      <a:pt x="735" y="45"/>
                    </a:lnTo>
                    <a:lnTo>
                      <a:pt x="733" y="42"/>
                    </a:lnTo>
                    <a:lnTo>
                      <a:pt x="733" y="40"/>
                    </a:lnTo>
                    <a:lnTo>
                      <a:pt x="730" y="40"/>
                    </a:lnTo>
                    <a:lnTo>
                      <a:pt x="728" y="40"/>
                    </a:lnTo>
                    <a:lnTo>
                      <a:pt x="718" y="66"/>
                    </a:lnTo>
                    <a:lnTo>
                      <a:pt x="716" y="75"/>
                    </a:lnTo>
                    <a:lnTo>
                      <a:pt x="714" y="78"/>
                    </a:lnTo>
                    <a:lnTo>
                      <a:pt x="714" y="80"/>
                    </a:lnTo>
                    <a:lnTo>
                      <a:pt x="711" y="80"/>
                    </a:lnTo>
                    <a:lnTo>
                      <a:pt x="711" y="82"/>
                    </a:lnTo>
                    <a:lnTo>
                      <a:pt x="709" y="80"/>
                    </a:lnTo>
                    <a:lnTo>
                      <a:pt x="707" y="82"/>
                    </a:lnTo>
                    <a:lnTo>
                      <a:pt x="704" y="82"/>
                    </a:lnTo>
                    <a:lnTo>
                      <a:pt x="702" y="82"/>
                    </a:lnTo>
                    <a:lnTo>
                      <a:pt x="702" y="87"/>
                    </a:lnTo>
                    <a:lnTo>
                      <a:pt x="655" y="87"/>
                    </a:lnTo>
                    <a:lnTo>
                      <a:pt x="648" y="92"/>
                    </a:lnTo>
                    <a:lnTo>
                      <a:pt x="645" y="99"/>
                    </a:lnTo>
                    <a:lnTo>
                      <a:pt x="640" y="101"/>
                    </a:lnTo>
                    <a:lnTo>
                      <a:pt x="638" y="104"/>
                    </a:lnTo>
                    <a:lnTo>
                      <a:pt x="640" y="104"/>
                    </a:lnTo>
                    <a:lnTo>
                      <a:pt x="640" y="106"/>
                    </a:lnTo>
                    <a:lnTo>
                      <a:pt x="638" y="106"/>
                    </a:lnTo>
                    <a:lnTo>
                      <a:pt x="640" y="108"/>
                    </a:lnTo>
                    <a:lnTo>
                      <a:pt x="640" y="111"/>
                    </a:lnTo>
                    <a:lnTo>
                      <a:pt x="640" y="113"/>
                    </a:lnTo>
                    <a:lnTo>
                      <a:pt x="636" y="113"/>
                    </a:lnTo>
                    <a:lnTo>
                      <a:pt x="633" y="118"/>
                    </a:lnTo>
                    <a:lnTo>
                      <a:pt x="631" y="118"/>
                    </a:lnTo>
                    <a:lnTo>
                      <a:pt x="626" y="118"/>
                    </a:lnTo>
                    <a:lnTo>
                      <a:pt x="624" y="118"/>
                    </a:lnTo>
                    <a:lnTo>
                      <a:pt x="622" y="118"/>
                    </a:lnTo>
                    <a:lnTo>
                      <a:pt x="619" y="115"/>
                    </a:lnTo>
                    <a:lnTo>
                      <a:pt x="614" y="115"/>
                    </a:lnTo>
                    <a:lnTo>
                      <a:pt x="603" y="118"/>
                    </a:lnTo>
                    <a:lnTo>
                      <a:pt x="605" y="125"/>
                    </a:lnTo>
                    <a:lnTo>
                      <a:pt x="603" y="130"/>
                    </a:lnTo>
                    <a:lnTo>
                      <a:pt x="600" y="130"/>
                    </a:lnTo>
                    <a:lnTo>
                      <a:pt x="600" y="132"/>
                    </a:lnTo>
                    <a:lnTo>
                      <a:pt x="591" y="137"/>
                    </a:lnTo>
                    <a:lnTo>
                      <a:pt x="588" y="137"/>
                    </a:lnTo>
                    <a:lnTo>
                      <a:pt x="565" y="148"/>
                    </a:lnTo>
                    <a:lnTo>
                      <a:pt x="563" y="148"/>
                    </a:lnTo>
                    <a:lnTo>
                      <a:pt x="558" y="151"/>
                    </a:lnTo>
                    <a:lnTo>
                      <a:pt x="553" y="151"/>
                    </a:lnTo>
                    <a:lnTo>
                      <a:pt x="553" y="148"/>
                    </a:lnTo>
                    <a:lnTo>
                      <a:pt x="551" y="148"/>
                    </a:lnTo>
                    <a:lnTo>
                      <a:pt x="548" y="148"/>
                    </a:lnTo>
                    <a:lnTo>
                      <a:pt x="548" y="146"/>
                    </a:lnTo>
                    <a:lnTo>
                      <a:pt x="544" y="146"/>
                    </a:lnTo>
                    <a:lnTo>
                      <a:pt x="548" y="141"/>
                    </a:lnTo>
                    <a:lnTo>
                      <a:pt x="548" y="139"/>
                    </a:lnTo>
                    <a:lnTo>
                      <a:pt x="551" y="134"/>
                    </a:lnTo>
                    <a:lnTo>
                      <a:pt x="551" y="132"/>
                    </a:lnTo>
                    <a:lnTo>
                      <a:pt x="553" y="130"/>
                    </a:lnTo>
                    <a:lnTo>
                      <a:pt x="555" y="130"/>
                    </a:lnTo>
                    <a:lnTo>
                      <a:pt x="558" y="120"/>
                    </a:lnTo>
                    <a:lnTo>
                      <a:pt x="558" y="122"/>
                    </a:lnTo>
                    <a:lnTo>
                      <a:pt x="555" y="118"/>
                    </a:lnTo>
                    <a:lnTo>
                      <a:pt x="555" y="111"/>
                    </a:lnTo>
                    <a:lnTo>
                      <a:pt x="551" y="104"/>
                    </a:lnTo>
                    <a:lnTo>
                      <a:pt x="548" y="104"/>
                    </a:lnTo>
                    <a:lnTo>
                      <a:pt x="546" y="106"/>
                    </a:lnTo>
                    <a:lnTo>
                      <a:pt x="544" y="106"/>
                    </a:lnTo>
                    <a:lnTo>
                      <a:pt x="544" y="108"/>
                    </a:lnTo>
                    <a:lnTo>
                      <a:pt x="539" y="111"/>
                    </a:lnTo>
                    <a:lnTo>
                      <a:pt x="537" y="111"/>
                    </a:lnTo>
                    <a:lnTo>
                      <a:pt x="539" y="106"/>
                    </a:lnTo>
                    <a:lnTo>
                      <a:pt x="544" y="101"/>
                    </a:lnTo>
                    <a:lnTo>
                      <a:pt x="544" y="99"/>
                    </a:lnTo>
                    <a:lnTo>
                      <a:pt x="546" y="99"/>
                    </a:lnTo>
                    <a:lnTo>
                      <a:pt x="546" y="97"/>
                    </a:lnTo>
                    <a:lnTo>
                      <a:pt x="544" y="89"/>
                    </a:lnTo>
                    <a:lnTo>
                      <a:pt x="544" y="87"/>
                    </a:lnTo>
                    <a:lnTo>
                      <a:pt x="544" y="85"/>
                    </a:lnTo>
                    <a:lnTo>
                      <a:pt x="546" y="85"/>
                    </a:lnTo>
                    <a:lnTo>
                      <a:pt x="544" y="82"/>
                    </a:lnTo>
                    <a:lnTo>
                      <a:pt x="541" y="80"/>
                    </a:lnTo>
                    <a:lnTo>
                      <a:pt x="539" y="78"/>
                    </a:lnTo>
                    <a:lnTo>
                      <a:pt x="537" y="78"/>
                    </a:lnTo>
                    <a:lnTo>
                      <a:pt x="532" y="75"/>
                    </a:lnTo>
                    <a:lnTo>
                      <a:pt x="532" y="73"/>
                    </a:lnTo>
                    <a:lnTo>
                      <a:pt x="529" y="75"/>
                    </a:lnTo>
                    <a:lnTo>
                      <a:pt x="529" y="73"/>
                    </a:lnTo>
                    <a:lnTo>
                      <a:pt x="527" y="73"/>
                    </a:lnTo>
                    <a:lnTo>
                      <a:pt x="525" y="73"/>
                    </a:lnTo>
                    <a:lnTo>
                      <a:pt x="522" y="75"/>
                    </a:lnTo>
                    <a:lnTo>
                      <a:pt x="522" y="78"/>
                    </a:lnTo>
                    <a:lnTo>
                      <a:pt x="525" y="80"/>
                    </a:lnTo>
                    <a:lnTo>
                      <a:pt x="522" y="80"/>
                    </a:lnTo>
                    <a:lnTo>
                      <a:pt x="518" y="82"/>
                    </a:lnTo>
                    <a:lnTo>
                      <a:pt x="518" y="87"/>
                    </a:lnTo>
                    <a:lnTo>
                      <a:pt x="515" y="87"/>
                    </a:lnTo>
                    <a:lnTo>
                      <a:pt x="515" y="89"/>
                    </a:lnTo>
                    <a:lnTo>
                      <a:pt x="515" y="85"/>
                    </a:lnTo>
                    <a:lnTo>
                      <a:pt x="513" y="85"/>
                    </a:lnTo>
                    <a:lnTo>
                      <a:pt x="511" y="87"/>
                    </a:lnTo>
                    <a:lnTo>
                      <a:pt x="508" y="89"/>
                    </a:lnTo>
                    <a:lnTo>
                      <a:pt x="506" y="92"/>
                    </a:lnTo>
                    <a:lnTo>
                      <a:pt x="506" y="99"/>
                    </a:lnTo>
                    <a:lnTo>
                      <a:pt x="506" y="101"/>
                    </a:lnTo>
                    <a:lnTo>
                      <a:pt x="503" y="111"/>
                    </a:lnTo>
                    <a:lnTo>
                      <a:pt x="506" y="120"/>
                    </a:lnTo>
                    <a:lnTo>
                      <a:pt x="506" y="130"/>
                    </a:lnTo>
                    <a:lnTo>
                      <a:pt x="501" y="141"/>
                    </a:lnTo>
                    <a:lnTo>
                      <a:pt x="494" y="146"/>
                    </a:lnTo>
                    <a:lnTo>
                      <a:pt x="492" y="146"/>
                    </a:lnTo>
                    <a:lnTo>
                      <a:pt x="489" y="146"/>
                    </a:lnTo>
                    <a:lnTo>
                      <a:pt x="487" y="137"/>
                    </a:lnTo>
                    <a:lnTo>
                      <a:pt x="485" y="118"/>
                    </a:lnTo>
                    <a:lnTo>
                      <a:pt x="496" y="85"/>
                    </a:lnTo>
                    <a:lnTo>
                      <a:pt x="496" y="82"/>
                    </a:lnTo>
                    <a:lnTo>
                      <a:pt x="492" y="85"/>
                    </a:lnTo>
                    <a:lnTo>
                      <a:pt x="492" y="89"/>
                    </a:lnTo>
                    <a:lnTo>
                      <a:pt x="489" y="89"/>
                    </a:lnTo>
                    <a:lnTo>
                      <a:pt x="485" y="94"/>
                    </a:lnTo>
                    <a:lnTo>
                      <a:pt x="487" y="89"/>
                    </a:lnTo>
                    <a:lnTo>
                      <a:pt x="487" y="87"/>
                    </a:lnTo>
                    <a:lnTo>
                      <a:pt x="496" y="73"/>
                    </a:lnTo>
                    <a:lnTo>
                      <a:pt x="499" y="73"/>
                    </a:lnTo>
                    <a:lnTo>
                      <a:pt x="501" y="71"/>
                    </a:lnTo>
                    <a:lnTo>
                      <a:pt x="501" y="75"/>
                    </a:lnTo>
                    <a:lnTo>
                      <a:pt x="503" y="75"/>
                    </a:lnTo>
                    <a:lnTo>
                      <a:pt x="508" y="71"/>
                    </a:lnTo>
                    <a:lnTo>
                      <a:pt x="515" y="68"/>
                    </a:lnTo>
                    <a:lnTo>
                      <a:pt x="515" y="66"/>
                    </a:lnTo>
                    <a:lnTo>
                      <a:pt x="520" y="66"/>
                    </a:lnTo>
                    <a:lnTo>
                      <a:pt x="522" y="66"/>
                    </a:lnTo>
                    <a:lnTo>
                      <a:pt x="525" y="68"/>
                    </a:lnTo>
                    <a:lnTo>
                      <a:pt x="527" y="71"/>
                    </a:lnTo>
                    <a:lnTo>
                      <a:pt x="527" y="68"/>
                    </a:lnTo>
                    <a:lnTo>
                      <a:pt x="529" y="68"/>
                    </a:lnTo>
                    <a:lnTo>
                      <a:pt x="532" y="68"/>
                    </a:lnTo>
                    <a:lnTo>
                      <a:pt x="537" y="68"/>
                    </a:lnTo>
                    <a:lnTo>
                      <a:pt x="537" y="66"/>
                    </a:lnTo>
                    <a:lnTo>
                      <a:pt x="534" y="66"/>
                    </a:lnTo>
                    <a:lnTo>
                      <a:pt x="534" y="63"/>
                    </a:lnTo>
                    <a:lnTo>
                      <a:pt x="534" y="61"/>
                    </a:lnTo>
                    <a:lnTo>
                      <a:pt x="532" y="61"/>
                    </a:lnTo>
                    <a:lnTo>
                      <a:pt x="532" y="59"/>
                    </a:lnTo>
                    <a:lnTo>
                      <a:pt x="527" y="59"/>
                    </a:lnTo>
                    <a:lnTo>
                      <a:pt x="522" y="56"/>
                    </a:lnTo>
                    <a:lnTo>
                      <a:pt x="522" y="54"/>
                    </a:lnTo>
                    <a:lnTo>
                      <a:pt x="520" y="54"/>
                    </a:lnTo>
                    <a:lnTo>
                      <a:pt x="518" y="54"/>
                    </a:lnTo>
                    <a:lnTo>
                      <a:pt x="508" y="54"/>
                    </a:lnTo>
                    <a:lnTo>
                      <a:pt x="503" y="56"/>
                    </a:lnTo>
                    <a:lnTo>
                      <a:pt x="501" y="59"/>
                    </a:lnTo>
                    <a:lnTo>
                      <a:pt x="494" y="59"/>
                    </a:lnTo>
                    <a:lnTo>
                      <a:pt x="492" y="59"/>
                    </a:lnTo>
                    <a:lnTo>
                      <a:pt x="489" y="54"/>
                    </a:lnTo>
                    <a:lnTo>
                      <a:pt x="485" y="52"/>
                    </a:lnTo>
                    <a:lnTo>
                      <a:pt x="480" y="52"/>
                    </a:lnTo>
                    <a:lnTo>
                      <a:pt x="477" y="54"/>
                    </a:lnTo>
                    <a:lnTo>
                      <a:pt x="477" y="49"/>
                    </a:lnTo>
                    <a:lnTo>
                      <a:pt x="477" y="47"/>
                    </a:lnTo>
                    <a:lnTo>
                      <a:pt x="480" y="47"/>
                    </a:lnTo>
                    <a:lnTo>
                      <a:pt x="485" y="42"/>
                    </a:lnTo>
                    <a:lnTo>
                      <a:pt x="487" y="40"/>
                    </a:lnTo>
                    <a:lnTo>
                      <a:pt x="482" y="40"/>
                    </a:lnTo>
                    <a:lnTo>
                      <a:pt x="477" y="42"/>
                    </a:lnTo>
                    <a:lnTo>
                      <a:pt x="466" y="52"/>
                    </a:lnTo>
                    <a:lnTo>
                      <a:pt x="459" y="52"/>
                    </a:lnTo>
                    <a:lnTo>
                      <a:pt x="454" y="56"/>
                    </a:lnTo>
                    <a:lnTo>
                      <a:pt x="447" y="56"/>
                    </a:lnTo>
                    <a:lnTo>
                      <a:pt x="447" y="54"/>
                    </a:lnTo>
                    <a:lnTo>
                      <a:pt x="447" y="52"/>
                    </a:lnTo>
                    <a:lnTo>
                      <a:pt x="444" y="49"/>
                    </a:lnTo>
                    <a:lnTo>
                      <a:pt x="435" y="56"/>
                    </a:lnTo>
                    <a:lnTo>
                      <a:pt x="433" y="56"/>
                    </a:lnTo>
                    <a:lnTo>
                      <a:pt x="430" y="56"/>
                    </a:lnTo>
                    <a:lnTo>
                      <a:pt x="430" y="54"/>
                    </a:lnTo>
                    <a:lnTo>
                      <a:pt x="451" y="35"/>
                    </a:lnTo>
                    <a:lnTo>
                      <a:pt x="456" y="35"/>
                    </a:lnTo>
                    <a:lnTo>
                      <a:pt x="461" y="28"/>
                    </a:lnTo>
                    <a:lnTo>
                      <a:pt x="459" y="28"/>
                    </a:lnTo>
                    <a:lnTo>
                      <a:pt x="456" y="28"/>
                    </a:lnTo>
                    <a:lnTo>
                      <a:pt x="449" y="28"/>
                    </a:lnTo>
                    <a:lnTo>
                      <a:pt x="447" y="26"/>
                    </a:lnTo>
                    <a:lnTo>
                      <a:pt x="444" y="26"/>
                    </a:lnTo>
                    <a:lnTo>
                      <a:pt x="440" y="28"/>
                    </a:lnTo>
                    <a:lnTo>
                      <a:pt x="437" y="26"/>
                    </a:lnTo>
                    <a:lnTo>
                      <a:pt x="435" y="23"/>
                    </a:lnTo>
                    <a:lnTo>
                      <a:pt x="426" y="21"/>
                    </a:lnTo>
                    <a:lnTo>
                      <a:pt x="426" y="19"/>
                    </a:lnTo>
                    <a:lnTo>
                      <a:pt x="421" y="16"/>
                    </a:lnTo>
                    <a:lnTo>
                      <a:pt x="414" y="16"/>
                    </a:lnTo>
                    <a:lnTo>
                      <a:pt x="411" y="16"/>
                    </a:lnTo>
                    <a:lnTo>
                      <a:pt x="409" y="16"/>
                    </a:lnTo>
                    <a:lnTo>
                      <a:pt x="407" y="16"/>
                    </a:lnTo>
                    <a:lnTo>
                      <a:pt x="402" y="14"/>
                    </a:lnTo>
                    <a:lnTo>
                      <a:pt x="400" y="14"/>
                    </a:lnTo>
                    <a:lnTo>
                      <a:pt x="397" y="14"/>
                    </a:lnTo>
                    <a:lnTo>
                      <a:pt x="395" y="9"/>
                    </a:lnTo>
                    <a:lnTo>
                      <a:pt x="392" y="2"/>
                    </a:lnTo>
                    <a:lnTo>
                      <a:pt x="390" y="0"/>
                    </a:lnTo>
                    <a:lnTo>
                      <a:pt x="390" y="9"/>
                    </a:lnTo>
                    <a:lnTo>
                      <a:pt x="24" y="9"/>
                    </a:lnTo>
                    <a:lnTo>
                      <a:pt x="24" y="11"/>
                    </a:lnTo>
                    <a:lnTo>
                      <a:pt x="26" y="14"/>
                    </a:lnTo>
                    <a:lnTo>
                      <a:pt x="29" y="14"/>
                    </a:lnTo>
                    <a:lnTo>
                      <a:pt x="31" y="14"/>
                    </a:lnTo>
                    <a:lnTo>
                      <a:pt x="29" y="14"/>
                    </a:lnTo>
                    <a:lnTo>
                      <a:pt x="29" y="16"/>
                    </a:lnTo>
                    <a:lnTo>
                      <a:pt x="29" y="19"/>
                    </a:lnTo>
                    <a:lnTo>
                      <a:pt x="26" y="19"/>
                    </a:lnTo>
                    <a:lnTo>
                      <a:pt x="29" y="21"/>
                    </a:lnTo>
                    <a:lnTo>
                      <a:pt x="31" y="26"/>
                    </a:lnTo>
                    <a:lnTo>
                      <a:pt x="31" y="33"/>
                    </a:lnTo>
                    <a:lnTo>
                      <a:pt x="29" y="30"/>
                    </a:lnTo>
                    <a:lnTo>
                      <a:pt x="26" y="35"/>
                    </a:lnTo>
                    <a:lnTo>
                      <a:pt x="24" y="37"/>
                    </a:lnTo>
                    <a:lnTo>
                      <a:pt x="24" y="40"/>
                    </a:lnTo>
                    <a:lnTo>
                      <a:pt x="22" y="40"/>
                    </a:lnTo>
                    <a:lnTo>
                      <a:pt x="22" y="37"/>
                    </a:lnTo>
                    <a:lnTo>
                      <a:pt x="24" y="30"/>
                    </a:lnTo>
                    <a:lnTo>
                      <a:pt x="26" y="30"/>
                    </a:lnTo>
                    <a:lnTo>
                      <a:pt x="26" y="28"/>
                    </a:lnTo>
                    <a:lnTo>
                      <a:pt x="26" y="26"/>
                    </a:lnTo>
                    <a:lnTo>
                      <a:pt x="22" y="26"/>
                    </a:lnTo>
                    <a:lnTo>
                      <a:pt x="19" y="26"/>
                    </a:lnTo>
                    <a:lnTo>
                      <a:pt x="10" y="23"/>
                    </a:lnTo>
                    <a:lnTo>
                      <a:pt x="0" y="21"/>
                    </a:lnTo>
                    <a:lnTo>
                      <a:pt x="0" y="23"/>
                    </a:lnTo>
                    <a:lnTo>
                      <a:pt x="0" y="26"/>
                    </a:lnTo>
                    <a:lnTo>
                      <a:pt x="0" y="30"/>
                    </a:lnTo>
                    <a:lnTo>
                      <a:pt x="3" y="33"/>
                    </a:lnTo>
                    <a:lnTo>
                      <a:pt x="7" y="47"/>
                    </a:lnTo>
                    <a:lnTo>
                      <a:pt x="10" y="47"/>
                    </a:lnTo>
                    <a:lnTo>
                      <a:pt x="10" y="49"/>
                    </a:lnTo>
                    <a:lnTo>
                      <a:pt x="7" y="49"/>
                    </a:lnTo>
                    <a:lnTo>
                      <a:pt x="7" y="52"/>
                    </a:lnTo>
                    <a:lnTo>
                      <a:pt x="10" y="54"/>
                    </a:lnTo>
                    <a:lnTo>
                      <a:pt x="10" y="52"/>
                    </a:lnTo>
                    <a:lnTo>
                      <a:pt x="10" y="54"/>
                    </a:lnTo>
                    <a:lnTo>
                      <a:pt x="10" y="59"/>
                    </a:lnTo>
                    <a:lnTo>
                      <a:pt x="10" y="56"/>
                    </a:lnTo>
                    <a:lnTo>
                      <a:pt x="7" y="54"/>
                    </a:lnTo>
                    <a:lnTo>
                      <a:pt x="7" y="61"/>
                    </a:lnTo>
                    <a:lnTo>
                      <a:pt x="10" y="61"/>
                    </a:lnTo>
                    <a:lnTo>
                      <a:pt x="14" y="61"/>
                    </a:lnTo>
                    <a:lnTo>
                      <a:pt x="19" y="63"/>
                    </a:lnTo>
                    <a:lnTo>
                      <a:pt x="14" y="63"/>
                    </a:lnTo>
                    <a:lnTo>
                      <a:pt x="10" y="63"/>
                    </a:lnTo>
                    <a:lnTo>
                      <a:pt x="10" y="71"/>
                    </a:lnTo>
                    <a:lnTo>
                      <a:pt x="10" y="73"/>
                    </a:lnTo>
                    <a:lnTo>
                      <a:pt x="10" y="75"/>
                    </a:lnTo>
                    <a:lnTo>
                      <a:pt x="10" y="78"/>
                    </a:lnTo>
                    <a:lnTo>
                      <a:pt x="5" y="113"/>
                    </a:lnTo>
                    <a:lnTo>
                      <a:pt x="7" y="113"/>
                    </a:lnTo>
                    <a:lnTo>
                      <a:pt x="7" y="115"/>
                    </a:lnTo>
                    <a:lnTo>
                      <a:pt x="5" y="115"/>
                    </a:lnTo>
                    <a:lnTo>
                      <a:pt x="5" y="118"/>
                    </a:lnTo>
                    <a:lnTo>
                      <a:pt x="3" y="125"/>
                    </a:lnTo>
                    <a:lnTo>
                      <a:pt x="7" y="151"/>
                    </a:lnTo>
                    <a:lnTo>
                      <a:pt x="7" y="163"/>
                    </a:lnTo>
                    <a:lnTo>
                      <a:pt x="5" y="167"/>
                    </a:lnTo>
                    <a:lnTo>
                      <a:pt x="5" y="170"/>
                    </a:lnTo>
                    <a:lnTo>
                      <a:pt x="5" y="172"/>
                    </a:lnTo>
                    <a:lnTo>
                      <a:pt x="12" y="182"/>
                    </a:lnTo>
                    <a:lnTo>
                      <a:pt x="12" y="186"/>
                    </a:lnTo>
                    <a:lnTo>
                      <a:pt x="14" y="196"/>
                    </a:lnTo>
                    <a:lnTo>
                      <a:pt x="22" y="203"/>
                    </a:lnTo>
                    <a:lnTo>
                      <a:pt x="22" y="205"/>
                    </a:lnTo>
                    <a:lnTo>
                      <a:pt x="22" y="208"/>
                    </a:lnTo>
                    <a:lnTo>
                      <a:pt x="24" y="208"/>
                    </a:lnTo>
                    <a:lnTo>
                      <a:pt x="24" y="210"/>
                    </a:lnTo>
                    <a:lnTo>
                      <a:pt x="26" y="210"/>
                    </a:lnTo>
                    <a:lnTo>
                      <a:pt x="29" y="212"/>
                    </a:lnTo>
                    <a:lnTo>
                      <a:pt x="29" y="210"/>
                    </a:lnTo>
                    <a:lnTo>
                      <a:pt x="29" y="208"/>
                    </a:lnTo>
                    <a:lnTo>
                      <a:pt x="33" y="208"/>
                    </a:lnTo>
                    <a:lnTo>
                      <a:pt x="36" y="208"/>
                    </a:lnTo>
                    <a:lnTo>
                      <a:pt x="33" y="210"/>
                    </a:lnTo>
                    <a:lnTo>
                      <a:pt x="31" y="210"/>
                    </a:lnTo>
                    <a:lnTo>
                      <a:pt x="31" y="212"/>
                    </a:lnTo>
                    <a:lnTo>
                      <a:pt x="33" y="217"/>
                    </a:lnTo>
                    <a:lnTo>
                      <a:pt x="31" y="215"/>
                    </a:lnTo>
                    <a:lnTo>
                      <a:pt x="31" y="212"/>
                    </a:lnTo>
                    <a:lnTo>
                      <a:pt x="29" y="212"/>
                    </a:lnTo>
                    <a:lnTo>
                      <a:pt x="29" y="215"/>
                    </a:lnTo>
                    <a:lnTo>
                      <a:pt x="31" y="224"/>
                    </a:lnTo>
                    <a:lnTo>
                      <a:pt x="33" y="226"/>
                    </a:lnTo>
                    <a:lnTo>
                      <a:pt x="36" y="226"/>
                    </a:lnTo>
                    <a:lnTo>
                      <a:pt x="38" y="229"/>
                    </a:lnTo>
                    <a:lnTo>
                      <a:pt x="38" y="231"/>
                    </a:lnTo>
                    <a:lnTo>
                      <a:pt x="36" y="234"/>
                    </a:lnTo>
                    <a:lnTo>
                      <a:pt x="36" y="236"/>
                    </a:lnTo>
                    <a:lnTo>
                      <a:pt x="50" y="250"/>
                    </a:lnTo>
                    <a:lnTo>
                      <a:pt x="50" y="252"/>
                    </a:lnTo>
                    <a:lnTo>
                      <a:pt x="50" y="255"/>
                    </a:lnTo>
                    <a:lnTo>
                      <a:pt x="52" y="255"/>
                    </a:lnTo>
                    <a:lnTo>
                      <a:pt x="55" y="257"/>
                    </a:lnTo>
                    <a:lnTo>
                      <a:pt x="52" y="259"/>
                    </a:lnTo>
                    <a:lnTo>
                      <a:pt x="55" y="264"/>
                    </a:lnTo>
                    <a:lnTo>
                      <a:pt x="55" y="267"/>
                    </a:lnTo>
                    <a:lnTo>
                      <a:pt x="62" y="267"/>
                    </a:lnTo>
                    <a:lnTo>
                      <a:pt x="64" y="269"/>
                    </a:lnTo>
                    <a:lnTo>
                      <a:pt x="66" y="269"/>
                    </a:lnTo>
                    <a:lnTo>
                      <a:pt x="71" y="271"/>
                    </a:lnTo>
                    <a:lnTo>
                      <a:pt x="78" y="274"/>
                    </a:lnTo>
                    <a:lnTo>
                      <a:pt x="78" y="276"/>
                    </a:lnTo>
                    <a:lnTo>
                      <a:pt x="78" y="274"/>
                    </a:lnTo>
                    <a:lnTo>
                      <a:pt x="81" y="274"/>
                    </a:lnTo>
                    <a:lnTo>
                      <a:pt x="83" y="276"/>
                    </a:lnTo>
                    <a:lnTo>
                      <a:pt x="83" y="278"/>
                    </a:lnTo>
                    <a:lnTo>
                      <a:pt x="88" y="278"/>
                    </a:lnTo>
                    <a:lnTo>
                      <a:pt x="97" y="288"/>
                    </a:lnTo>
                    <a:lnTo>
                      <a:pt x="97" y="290"/>
                    </a:lnTo>
                    <a:lnTo>
                      <a:pt x="100" y="297"/>
                    </a:lnTo>
                    <a:lnTo>
                      <a:pt x="130" y="295"/>
                    </a:lnTo>
                    <a:lnTo>
                      <a:pt x="130" y="297"/>
                    </a:lnTo>
                    <a:lnTo>
                      <a:pt x="180" y="316"/>
                    </a:lnTo>
                    <a:lnTo>
                      <a:pt x="215" y="316"/>
                    </a:lnTo>
                    <a:lnTo>
                      <a:pt x="215" y="309"/>
                    </a:lnTo>
                    <a:lnTo>
                      <a:pt x="237" y="309"/>
                    </a:lnTo>
                    <a:lnTo>
                      <a:pt x="241" y="311"/>
                    </a:lnTo>
                    <a:lnTo>
                      <a:pt x="244" y="314"/>
                    </a:lnTo>
                    <a:lnTo>
                      <a:pt x="246" y="316"/>
                    </a:lnTo>
                    <a:lnTo>
                      <a:pt x="248" y="319"/>
                    </a:lnTo>
                    <a:lnTo>
                      <a:pt x="260" y="328"/>
                    </a:lnTo>
                    <a:lnTo>
                      <a:pt x="263" y="340"/>
                    </a:lnTo>
                    <a:lnTo>
                      <a:pt x="277" y="352"/>
                    </a:lnTo>
                    <a:lnTo>
                      <a:pt x="281" y="352"/>
                    </a:lnTo>
                    <a:lnTo>
                      <a:pt x="289" y="340"/>
                    </a:lnTo>
                    <a:lnTo>
                      <a:pt x="291" y="340"/>
                    </a:lnTo>
                    <a:lnTo>
                      <a:pt x="293" y="340"/>
                    </a:lnTo>
                    <a:lnTo>
                      <a:pt x="305" y="340"/>
                    </a:lnTo>
                    <a:lnTo>
                      <a:pt x="314" y="349"/>
                    </a:lnTo>
                    <a:lnTo>
                      <a:pt x="319" y="361"/>
                    </a:lnTo>
                    <a:lnTo>
                      <a:pt x="324" y="366"/>
                    </a:lnTo>
                    <a:lnTo>
                      <a:pt x="326" y="371"/>
                    </a:lnTo>
                    <a:lnTo>
                      <a:pt x="331" y="373"/>
                    </a:lnTo>
                    <a:lnTo>
                      <a:pt x="333" y="385"/>
                    </a:lnTo>
                    <a:lnTo>
                      <a:pt x="338" y="389"/>
                    </a:lnTo>
                    <a:lnTo>
                      <a:pt x="343" y="394"/>
                    </a:lnTo>
                    <a:lnTo>
                      <a:pt x="345" y="394"/>
                    </a:lnTo>
                    <a:lnTo>
                      <a:pt x="350" y="396"/>
                    </a:lnTo>
                    <a:lnTo>
                      <a:pt x="355" y="396"/>
                    </a:lnTo>
                    <a:lnTo>
                      <a:pt x="359" y="399"/>
                    </a:lnTo>
                    <a:lnTo>
                      <a:pt x="364" y="399"/>
                    </a:lnTo>
                    <a:lnTo>
                      <a:pt x="364" y="396"/>
                    </a:lnTo>
                    <a:lnTo>
                      <a:pt x="362" y="392"/>
                    </a:lnTo>
                    <a:lnTo>
                      <a:pt x="359" y="385"/>
                    </a:lnTo>
                    <a:lnTo>
                      <a:pt x="362" y="382"/>
                    </a:lnTo>
                    <a:lnTo>
                      <a:pt x="362" y="380"/>
                    </a:lnTo>
                    <a:lnTo>
                      <a:pt x="359" y="380"/>
                    </a:lnTo>
                    <a:lnTo>
                      <a:pt x="357" y="380"/>
                    </a:lnTo>
                    <a:lnTo>
                      <a:pt x="359" y="378"/>
                    </a:lnTo>
                    <a:lnTo>
                      <a:pt x="362" y="378"/>
                    </a:lnTo>
                    <a:lnTo>
                      <a:pt x="362" y="373"/>
                    </a:lnTo>
                    <a:lnTo>
                      <a:pt x="362" y="371"/>
                    </a:lnTo>
                    <a:lnTo>
                      <a:pt x="364" y="371"/>
                    </a:lnTo>
                    <a:lnTo>
                      <a:pt x="366" y="368"/>
                    </a:lnTo>
                    <a:lnTo>
                      <a:pt x="366" y="366"/>
                    </a:lnTo>
                    <a:lnTo>
                      <a:pt x="364" y="368"/>
                    </a:lnTo>
                    <a:lnTo>
                      <a:pt x="364" y="366"/>
                    </a:lnTo>
                    <a:lnTo>
                      <a:pt x="366" y="366"/>
                    </a:lnTo>
                    <a:lnTo>
                      <a:pt x="369" y="363"/>
                    </a:lnTo>
                    <a:lnTo>
                      <a:pt x="369" y="361"/>
                    </a:lnTo>
                    <a:lnTo>
                      <a:pt x="371" y="361"/>
                    </a:lnTo>
                    <a:lnTo>
                      <a:pt x="374" y="361"/>
                    </a:lnTo>
                    <a:lnTo>
                      <a:pt x="371" y="359"/>
                    </a:lnTo>
                    <a:lnTo>
                      <a:pt x="371" y="356"/>
                    </a:lnTo>
                    <a:lnTo>
                      <a:pt x="374" y="356"/>
                    </a:lnTo>
                    <a:lnTo>
                      <a:pt x="374" y="359"/>
                    </a:lnTo>
                    <a:lnTo>
                      <a:pt x="374" y="356"/>
                    </a:lnTo>
                    <a:lnTo>
                      <a:pt x="376" y="356"/>
                    </a:lnTo>
                    <a:lnTo>
                      <a:pt x="376" y="359"/>
                    </a:lnTo>
                    <a:lnTo>
                      <a:pt x="378" y="356"/>
                    </a:lnTo>
                    <a:lnTo>
                      <a:pt x="378" y="359"/>
                    </a:lnTo>
                    <a:lnTo>
                      <a:pt x="383" y="356"/>
                    </a:lnTo>
                    <a:lnTo>
                      <a:pt x="383" y="359"/>
                    </a:lnTo>
                    <a:lnTo>
                      <a:pt x="376" y="361"/>
                    </a:lnTo>
                    <a:lnTo>
                      <a:pt x="390" y="354"/>
                    </a:lnTo>
                    <a:lnTo>
                      <a:pt x="392" y="349"/>
                    </a:lnTo>
                    <a:lnTo>
                      <a:pt x="392" y="342"/>
                    </a:lnTo>
                    <a:lnTo>
                      <a:pt x="392" y="340"/>
                    </a:lnTo>
                    <a:lnTo>
                      <a:pt x="395" y="340"/>
                    </a:lnTo>
                    <a:lnTo>
                      <a:pt x="395" y="342"/>
                    </a:lnTo>
                    <a:lnTo>
                      <a:pt x="395" y="345"/>
                    </a:lnTo>
                    <a:lnTo>
                      <a:pt x="402" y="342"/>
                    </a:lnTo>
                    <a:lnTo>
                      <a:pt x="414" y="340"/>
                    </a:lnTo>
                    <a:lnTo>
                      <a:pt x="428" y="342"/>
                    </a:lnTo>
                    <a:lnTo>
                      <a:pt x="428" y="340"/>
                    </a:lnTo>
                    <a:lnTo>
                      <a:pt x="430" y="340"/>
                    </a:lnTo>
                    <a:lnTo>
                      <a:pt x="433" y="340"/>
                    </a:lnTo>
                    <a:lnTo>
                      <a:pt x="435" y="342"/>
                    </a:lnTo>
                    <a:lnTo>
                      <a:pt x="437" y="345"/>
                    </a:lnTo>
                    <a:lnTo>
                      <a:pt x="440" y="345"/>
                    </a:lnTo>
                    <a:lnTo>
                      <a:pt x="442" y="347"/>
                    </a:lnTo>
                    <a:lnTo>
                      <a:pt x="444" y="347"/>
                    </a:lnTo>
                    <a:lnTo>
                      <a:pt x="444" y="349"/>
                    </a:lnTo>
                    <a:lnTo>
                      <a:pt x="447" y="349"/>
                    </a:lnTo>
                    <a:lnTo>
                      <a:pt x="449" y="349"/>
                    </a:lnTo>
                    <a:lnTo>
                      <a:pt x="451" y="349"/>
                    </a:lnTo>
                    <a:lnTo>
                      <a:pt x="454" y="349"/>
                    </a:lnTo>
                    <a:lnTo>
                      <a:pt x="456" y="347"/>
                    </a:lnTo>
                    <a:lnTo>
                      <a:pt x="456" y="345"/>
                    </a:lnTo>
                    <a:lnTo>
                      <a:pt x="459" y="345"/>
                    </a:lnTo>
                    <a:lnTo>
                      <a:pt x="461" y="347"/>
                    </a:lnTo>
                    <a:lnTo>
                      <a:pt x="463" y="347"/>
                    </a:lnTo>
                    <a:lnTo>
                      <a:pt x="466" y="352"/>
                    </a:lnTo>
                    <a:lnTo>
                      <a:pt x="468" y="349"/>
                    </a:lnTo>
                    <a:lnTo>
                      <a:pt x="468" y="347"/>
                    </a:lnTo>
                    <a:lnTo>
                      <a:pt x="463" y="345"/>
                    </a:lnTo>
                    <a:lnTo>
                      <a:pt x="461" y="345"/>
                    </a:lnTo>
                    <a:lnTo>
                      <a:pt x="461" y="342"/>
                    </a:lnTo>
                    <a:lnTo>
                      <a:pt x="463" y="340"/>
                    </a:lnTo>
                    <a:lnTo>
                      <a:pt x="466" y="340"/>
                    </a:lnTo>
                    <a:lnTo>
                      <a:pt x="466" y="335"/>
                    </a:lnTo>
                    <a:lnTo>
                      <a:pt x="463" y="335"/>
                    </a:lnTo>
                    <a:lnTo>
                      <a:pt x="461" y="337"/>
                    </a:lnTo>
                    <a:lnTo>
                      <a:pt x="459" y="335"/>
                    </a:lnTo>
                    <a:lnTo>
                      <a:pt x="456" y="335"/>
                    </a:lnTo>
                    <a:lnTo>
                      <a:pt x="454" y="335"/>
                    </a:lnTo>
                    <a:lnTo>
                      <a:pt x="451" y="335"/>
                    </a:lnTo>
                    <a:lnTo>
                      <a:pt x="451" y="330"/>
                    </a:lnTo>
                    <a:lnTo>
                      <a:pt x="456" y="330"/>
                    </a:lnTo>
                    <a:lnTo>
                      <a:pt x="463" y="333"/>
                    </a:lnTo>
                    <a:lnTo>
                      <a:pt x="466" y="330"/>
                    </a:lnTo>
                    <a:lnTo>
                      <a:pt x="468" y="333"/>
                    </a:lnTo>
                    <a:lnTo>
                      <a:pt x="470" y="330"/>
                    </a:lnTo>
                    <a:lnTo>
                      <a:pt x="480" y="330"/>
                    </a:lnTo>
                    <a:lnTo>
                      <a:pt x="482" y="330"/>
                    </a:lnTo>
                    <a:lnTo>
                      <a:pt x="485" y="323"/>
                    </a:lnTo>
                    <a:lnTo>
                      <a:pt x="485" y="330"/>
                    </a:lnTo>
                    <a:lnTo>
                      <a:pt x="485" y="333"/>
                    </a:lnTo>
                    <a:lnTo>
                      <a:pt x="492" y="330"/>
                    </a:lnTo>
                    <a:lnTo>
                      <a:pt x="494" y="328"/>
                    </a:lnTo>
                    <a:lnTo>
                      <a:pt x="496" y="328"/>
                    </a:lnTo>
                    <a:lnTo>
                      <a:pt x="496" y="330"/>
                    </a:lnTo>
                    <a:lnTo>
                      <a:pt x="506" y="328"/>
                    </a:lnTo>
                    <a:lnTo>
                      <a:pt x="506" y="330"/>
                    </a:lnTo>
                    <a:lnTo>
                      <a:pt x="515" y="337"/>
                    </a:lnTo>
                    <a:lnTo>
                      <a:pt x="518" y="340"/>
                    </a:lnTo>
                    <a:lnTo>
                      <a:pt x="520" y="340"/>
                    </a:lnTo>
                    <a:lnTo>
                      <a:pt x="527" y="340"/>
                    </a:lnTo>
                    <a:lnTo>
                      <a:pt x="529" y="337"/>
                    </a:lnTo>
                    <a:lnTo>
                      <a:pt x="532" y="337"/>
                    </a:lnTo>
                    <a:lnTo>
                      <a:pt x="532" y="335"/>
                    </a:lnTo>
                    <a:lnTo>
                      <a:pt x="534" y="335"/>
                    </a:lnTo>
                    <a:lnTo>
                      <a:pt x="539" y="337"/>
                    </a:lnTo>
                    <a:lnTo>
                      <a:pt x="544" y="340"/>
                    </a:lnTo>
                    <a:lnTo>
                      <a:pt x="544" y="342"/>
                    </a:lnTo>
                    <a:lnTo>
                      <a:pt x="544" y="345"/>
                    </a:lnTo>
                    <a:lnTo>
                      <a:pt x="546" y="345"/>
                    </a:lnTo>
                    <a:lnTo>
                      <a:pt x="548" y="349"/>
                    </a:lnTo>
                    <a:lnTo>
                      <a:pt x="553" y="349"/>
                    </a:lnTo>
                    <a:lnTo>
                      <a:pt x="553" y="352"/>
                    </a:lnTo>
                    <a:lnTo>
                      <a:pt x="553" y="368"/>
                    </a:lnTo>
                    <a:lnTo>
                      <a:pt x="555" y="368"/>
                    </a:lnTo>
                    <a:lnTo>
                      <a:pt x="555" y="373"/>
                    </a:lnTo>
                    <a:lnTo>
                      <a:pt x="555" y="375"/>
                    </a:lnTo>
                    <a:lnTo>
                      <a:pt x="560" y="382"/>
                    </a:lnTo>
                    <a:lnTo>
                      <a:pt x="560" y="385"/>
                    </a:lnTo>
                    <a:lnTo>
                      <a:pt x="563" y="382"/>
                    </a:lnTo>
                    <a:lnTo>
                      <a:pt x="563" y="387"/>
                    </a:lnTo>
                    <a:lnTo>
                      <a:pt x="563" y="389"/>
                    </a:lnTo>
                    <a:lnTo>
                      <a:pt x="567" y="396"/>
                    </a:lnTo>
                    <a:lnTo>
                      <a:pt x="567" y="399"/>
                    </a:lnTo>
                    <a:lnTo>
                      <a:pt x="570" y="399"/>
                    </a:lnTo>
                    <a:lnTo>
                      <a:pt x="572" y="399"/>
                    </a:lnTo>
                    <a:lnTo>
                      <a:pt x="574" y="404"/>
                    </a:lnTo>
                    <a:lnTo>
                      <a:pt x="574" y="408"/>
                    </a:lnTo>
                    <a:lnTo>
                      <a:pt x="579" y="408"/>
                    </a:lnTo>
                    <a:lnTo>
                      <a:pt x="584" y="406"/>
                    </a:lnTo>
                    <a:lnTo>
                      <a:pt x="584" y="408"/>
                    </a:lnTo>
                    <a:lnTo>
                      <a:pt x="586" y="406"/>
                    </a:lnTo>
                    <a:lnTo>
                      <a:pt x="584" y="406"/>
                    </a:lnTo>
                    <a:lnTo>
                      <a:pt x="588" y="396"/>
                    </a:lnTo>
                    <a:lnTo>
                      <a:pt x="588" y="382"/>
                    </a:lnTo>
                    <a:lnTo>
                      <a:pt x="581" y="366"/>
                    </a:lnTo>
                    <a:lnTo>
                      <a:pt x="581" y="359"/>
                    </a:lnTo>
                    <a:lnTo>
                      <a:pt x="570" y="328"/>
                    </a:lnTo>
                    <a:lnTo>
                      <a:pt x="570" y="326"/>
                    </a:lnTo>
                    <a:lnTo>
                      <a:pt x="570" y="321"/>
                    </a:lnTo>
                    <a:lnTo>
                      <a:pt x="577" y="307"/>
                    </a:lnTo>
                    <a:lnTo>
                      <a:pt x="577" y="304"/>
                    </a:lnTo>
                    <a:lnTo>
                      <a:pt x="579" y="302"/>
                    </a:lnTo>
                    <a:lnTo>
                      <a:pt x="581" y="302"/>
                    </a:lnTo>
                    <a:lnTo>
                      <a:pt x="579" y="297"/>
                    </a:lnTo>
                    <a:lnTo>
                      <a:pt x="581" y="297"/>
                    </a:lnTo>
                    <a:lnTo>
                      <a:pt x="588" y="297"/>
                    </a:lnTo>
                    <a:lnTo>
                      <a:pt x="596" y="293"/>
                    </a:lnTo>
                    <a:lnTo>
                      <a:pt x="596" y="290"/>
                    </a:lnTo>
                    <a:lnTo>
                      <a:pt x="598" y="290"/>
                    </a:lnTo>
                    <a:lnTo>
                      <a:pt x="600" y="288"/>
                    </a:lnTo>
                    <a:lnTo>
                      <a:pt x="600" y="285"/>
                    </a:lnTo>
                    <a:lnTo>
                      <a:pt x="603" y="283"/>
                    </a:lnTo>
                    <a:lnTo>
                      <a:pt x="603" y="281"/>
                    </a:lnTo>
                    <a:lnTo>
                      <a:pt x="605" y="281"/>
                    </a:lnTo>
                    <a:lnTo>
                      <a:pt x="607" y="278"/>
                    </a:lnTo>
                    <a:lnTo>
                      <a:pt x="610" y="276"/>
                    </a:lnTo>
                    <a:lnTo>
                      <a:pt x="614" y="276"/>
                    </a:lnTo>
                    <a:lnTo>
                      <a:pt x="619" y="274"/>
                    </a:lnTo>
                    <a:lnTo>
                      <a:pt x="619" y="271"/>
                    </a:lnTo>
                    <a:lnTo>
                      <a:pt x="622" y="269"/>
                    </a:lnTo>
                    <a:lnTo>
                      <a:pt x="629" y="264"/>
                    </a:lnTo>
                    <a:lnTo>
                      <a:pt x="633" y="264"/>
                    </a:lnTo>
                    <a:lnTo>
                      <a:pt x="638" y="262"/>
                    </a:lnTo>
                    <a:lnTo>
                      <a:pt x="638" y="259"/>
                    </a:lnTo>
                    <a:lnTo>
                      <a:pt x="636" y="259"/>
                    </a:lnTo>
                    <a:lnTo>
                      <a:pt x="633" y="259"/>
                    </a:lnTo>
                    <a:lnTo>
                      <a:pt x="633" y="257"/>
                    </a:lnTo>
                    <a:lnTo>
                      <a:pt x="636" y="257"/>
                    </a:lnTo>
                    <a:lnTo>
                      <a:pt x="636" y="255"/>
                    </a:lnTo>
                    <a:lnTo>
                      <a:pt x="638" y="255"/>
                    </a:lnTo>
                    <a:lnTo>
                      <a:pt x="636" y="255"/>
                    </a:lnTo>
                    <a:lnTo>
                      <a:pt x="633" y="252"/>
                    </a:lnTo>
                    <a:lnTo>
                      <a:pt x="636" y="252"/>
                    </a:lnTo>
                    <a:lnTo>
                      <a:pt x="638" y="250"/>
                    </a:lnTo>
                    <a:lnTo>
                      <a:pt x="638" y="252"/>
                    </a:lnTo>
                    <a:lnTo>
                      <a:pt x="643" y="252"/>
                    </a:lnTo>
                    <a:lnTo>
                      <a:pt x="645" y="250"/>
                    </a:lnTo>
                    <a:lnTo>
                      <a:pt x="648" y="250"/>
                    </a:lnTo>
                    <a:lnTo>
                      <a:pt x="648" y="245"/>
                    </a:lnTo>
                    <a:lnTo>
                      <a:pt x="645" y="243"/>
                    </a:lnTo>
                    <a:lnTo>
                      <a:pt x="643" y="248"/>
                    </a:lnTo>
                    <a:lnTo>
                      <a:pt x="643" y="245"/>
                    </a:lnTo>
                    <a:lnTo>
                      <a:pt x="643" y="243"/>
                    </a:lnTo>
                    <a:lnTo>
                      <a:pt x="636" y="245"/>
                    </a:lnTo>
                    <a:lnTo>
                      <a:pt x="636" y="243"/>
                    </a:lnTo>
                    <a:lnTo>
                      <a:pt x="633" y="238"/>
                    </a:lnTo>
                    <a:lnTo>
                      <a:pt x="636" y="238"/>
                    </a:lnTo>
                    <a:lnTo>
                      <a:pt x="636" y="241"/>
                    </a:lnTo>
                    <a:lnTo>
                      <a:pt x="636" y="243"/>
                    </a:lnTo>
                    <a:lnTo>
                      <a:pt x="638" y="243"/>
                    </a:lnTo>
                    <a:lnTo>
                      <a:pt x="640" y="241"/>
                    </a:lnTo>
                    <a:lnTo>
                      <a:pt x="643" y="241"/>
                    </a:lnTo>
                    <a:lnTo>
                      <a:pt x="643" y="238"/>
                    </a:lnTo>
                    <a:lnTo>
                      <a:pt x="643" y="241"/>
                    </a:lnTo>
                    <a:lnTo>
                      <a:pt x="645" y="241"/>
                    </a:lnTo>
                    <a:lnTo>
                      <a:pt x="645" y="236"/>
                    </a:lnTo>
                    <a:lnTo>
                      <a:pt x="643" y="236"/>
                    </a:lnTo>
                    <a:lnTo>
                      <a:pt x="645" y="231"/>
                    </a:lnTo>
                    <a:lnTo>
                      <a:pt x="645" y="229"/>
                    </a:lnTo>
                    <a:lnTo>
                      <a:pt x="640" y="226"/>
                    </a:lnTo>
                    <a:lnTo>
                      <a:pt x="638" y="229"/>
                    </a:lnTo>
                    <a:lnTo>
                      <a:pt x="636" y="226"/>
                    </a:lnTo>
                    <a:lnTo>
                      <a:pt x="638" y="226"/>
                    </a:lnTo>
                    <a:lnTo>
                      <a:pt x="640" y="224"/>
                    </a:lnTo>
                    <a:lnTo>
                      <a:pt x="638" y="224"/>
                    </a:lnTo>
                    <a:lnTo>
                      <a:pt x="638" y="222"/>
                    </a:lnTo>
                    <a:lnTo>
                      <a:pt x="638" y="219"/>
                    </a:lnTo>
                    <a:lnTo>
                      <a:pt x="640" y="219"/>
                    </a:lnTo>
                    <a:lnTo>
                      <a:pt x="638" y="219"/>
                    </a:lnTo>
                    <a:lnTo>
                      <a:pt x="638" y="217"/>
                    </a:lnTo>
                    <a:lnTo>
                      <a:pt x="638" y="215"/>
                    </a:lnTo>
                    <a:lnTo>
                      <a:pt x="638" y="212"/>
                    </a:lnTo>
                    <a:lnTo>
                      <a:pt x="638" y="210"/>
                    </a:lnTo>
                    <a:lnTo>
                      <a:pt x="633" y="208"/>
                    </a:lnTo>
                    <a:lnTo>
                      <a:pt x="631" y="205"/>
                    </a:lnTo>
                    <a:lnTo>
                      <a:pt x="626" y="203"/>
                    </a:lnTo>
                    <a:lnTo>
                      <a:pt x="626" y="200"/>
                    </a:lnTo>
                    <a:lnTo>
                      <a:pt x="626" y="203"/>
                    </a:lnTo>
                    <a:lnTo>
                      <a:pt x="631" y="205"/>
                    </a:lnTo>
                    <a:lnTo>
                      <a:pt x="633" y="205"/>
                    </a:lnTo>
                    <a:lnTo>
                      <a:pt x="636" y="205"/>
                    </a:lnTo>
                    <a:lnTo>
                      <a:pt x="636" y="208"/>
                    </a:lnTo>
                    <a:lnTo>
                      <a:pt x="638" y="208"/>
                    </a:lnTo>
                    <a:lnTo>
                      <a:pt x="638" y="203"/>
                    </a:lnTo>
                    <a:lnTo>
                      <a:pt x="636" y="203"/>
                    </a:lnTo>
                    <a:lnTo>
                      <a:pt x="638" y="203"/>
                    </a:lnTo>
                    <a:lnTo>
                      <a:pt x="636" y="198"/>
                    </a:lnTo>
                    <a:lnTo>
                      <a:pt x="636" y="191"/>
                    </a:lnTo>
                    <a:lnTo>
                      <a:pt x="636" y="189"/>
                    </a:lnTo>
                    <a:lnTo>
                      <a:pt x="638" y="189"/>
                    </a:lnTo>
                    <a:lnTo>
                      <a:pt x="640" y="186"/>
                    </a:lnTo>
                    <a:lnTo>
                      <a:pt x="643" y="184"/>
                    </a:lnTo>
                    <a:lnTo>
                      <a:pt x="645" y="184"/>
                    </a:lnTo>
                    <a:lnTo>
                      <a:pt x="643" y="186"/>
                    </a:lnTo>
                    <a:lnTo>
                      <a:pt x="640" y="189"/>
                    </a:lnTo>
                    <a:lnTo>
                      <a:pt x="640" y="191"/>
                    </a:lnTo>
                    <a:lnTo>
                      <a:pt x="640" y="193"/>
                    </a:lnTo>
                    <a:lnTo>
                      <a:pt x="640" y="196"/>
                    </a:lnTo>
                    <a:lnTo>
                      <a:pt x="640" y="198"/>
                    </a:lnTo>
                    <a:lnTo>
                      <a:pt x="640" y="200"/>
                    </a:lnTo>
                    <a:lnTo>
                      <a:pt x="640" y="203"/>
                    </a:lnTo>
                    <a:lnTo>
                      <a:pt x="640" y="205"/>
                    </a:lnTo>
                    <a:lnTo>
                      <a:pt x="643" y="205"/>
                    </a:lnTo>
                    <a:lnTo>
                      <a:pt x="645" y="205"/>
                    </a:lnTo>
                    <a:lnTo>
                      <a:pt x="645" y="208"/>
                    </a:lnTo>
                    <a:lnTo>
                      <a:pt x="645" y="210"/>
                    </a:lnTo>
                    <a:lnTo>
                      <a:pt x="648" y="210"/>
                    </a:lnTo>
                    <a:lnTo>
                      <a:pt x="648" y="212"/>
                    </a:lnTo>
                    <a:lnTo>
                      <a:pt x="645" y="212"/>
                    </a:lnTo>
                    <a:lnTo>
                      <a:pt x="643" y="219"/>
                    </a:lnTo>
                    <a:lnTo>
                      <a:pt x="643" y="224"/>
                    </a:lnTo>
                    <a:lnTo>
                      <a:pt x="645" y="224"/>
                    </a:lnTo>
                    <a:lnTo>
                      <a:pt x="652" y="210"/>
                    </a:lnTo>
                    <a:lnTo>
                      <a:pt x="652" y="208"/>
                    </a:lnTo>
                    <a:lnTo>
                      <a:pt x="655" y="203"/>
                    </a:lnTo>
                    <a:lnTo>
                      <a:pt x="655" y="200"/>
                    </a:lnTo>
                    <a:lnTo>
                      <a:pt x="648" y="184"/>
                    </a:lnTo>
                    <a:lnTo>
                      <a:pt x="650" y="184"/>
                    </a:lnTo>
                    <a:lnTo>
                      <a:pt x="652" y="186"/>
                    </a:lnTo>
                    <a:lnTo>
                      <a:pt x="655" y="189"/>
                    </a:lnTo>
                    <a:lnTo>
                      <a:pt x="657" y="189"/>
                    </a:lnTo>
                    <a:lnTo>
                      <a:pt x="657" y="193"/>
                    </a:lnTo>
                    <a:lnTo>
                      <a:pt x="659" y="193"/>
                    </a:lnTo>
                    <a:lnTo>
                      <a:pt x="664" y="184"/>
                    </a:lnTo>
                    <a:lnTo>
                      <a:pt x="666" y="182"/>
                    </a:lnTo>
                    <a:lnTo>
                      <a:pt x="669" y="177"/>
                    </a:lnTo>
                    <a:lnTo>
                      <a:pt x="671" y="172"/>
                    </a:lnTo>
                    <a:lnTo>
                      <a:pt x="671" y="170"/>
                    </a:lnTo>
                    <a:lnTo>
                      <a:pt x="669" y="170"/>
                    </a:lnTo>
                    <a:lnTo>
                      <a:pt x="666" y="167"/>
                    </a:lnTo>
                    <a:lnTo>
                      <a:pt x="671" y="160"/>
                    </a:lnTo>
                    <a:lnTo>
                      <a:pt x="674" y="158"/>
                    </a:lnTo>
                    <a:lnTo>
                      <a:pt x="681" y="156"/>
                    </a:lnTo>
                    <a:lnTo>
                      <a:pt x="683" y="153"/>
                    </a:lnTo>
                    <a:lnTo>
                      <a:pt x="685" y="153"/>
                    </a:lnTo>
                    <a:lnTo>
                      <a:pt x="688" y="153"/>
                    </a:lnTo>
                    <a:lnTo>
                      <a:pt x="702" y="151"/>
                    </a:lnTo>
                    <a:lnTo>
                      <a:pt x="704" y="151"/>
                    </a:lnTo>
                    <a:lnTo>
                      <a:pt x="707" y="146"/>
                    </a:lnTo>
                    <a:lnTo>
                      <a:pt x="707" y="148"/>
                    </a:lnTo>
                    <a:lnTo>
                      <a:pt x="709" y="148"/>
                    </a:lnTo>
                    <a:lnTo>
                      <a:pt x="711" y="148"/>
                    </a:lnTo>
                    <a:lnTo>
                      <a:pt x="714" y="146"/>
                    </a:lnTo>
                    <a:lnTo>
                      <a:pt x="716" y="148"/>
                    </a:lnTo>
                    <a:lnTo>
                      <a:pt x="718" y="148"/>
                    </a:lnTo>
                    <a:lnTo>
                      <a:pt x="721" y="148"/>
                    </a:lnTo>
                    <a:lnTo>
                      <a:pt x="723" y="146"/>
                    </a:lnTo>
                    <a:lnTo>
                      <a:pt x="723" y="141"/>
                    </a:lnTo>
                    <a:lnTo>
                      <a:pt x="723" y="144"/>
                    </a:lnTo>
                    <a:lnTo>
                      <a:pt x="723" y="146"/>
                    </a:lnTo>
                    <a:lnTo>
                      <a:pt x="721" y="146"/>
                    </a:lnTo>
                    <a:lnTo>
                      <a:pt x="716" y="144"/>
                    </a:lnTo>
                    <a:lnTo>
                      <a:pt x="714" y="141"/>
                    </a:lnTo>
                    <a:lnTo>
                      <a:pt x="714" y="139"/>
                    </a:lnTo>
                    <a:lnTo>
                      <a:pt x="711" y="137"/>
                    </a:lnTo>
                    <a:lnTo>
                      <a:pt x="709" y="137"/>
                    </a:lnTo>
                    <a:lnTo>
                      <a:pt x="709" y="134"/>
                    </a:lnTo>
                    <a:lnTo>
                      <a:pt x="711" y="132"/>
                    </a:lnTo>
                    <a:lnTo>
                      <a:pt x="711" y="130"/>
                    </a:lnTo>
                    <a:lnTo>
                      <a:pt x="714" y="130"/>
                    </a:lnTo>
                    <a:lnTo>
                      <a:pt x="711" y="125"/>
                    </a:lnTo>
                    <a:lnTo>
                      <a:pt x="711" y="122"/>
                    </a:lnTo>
                    <a:lnTo>
                      <a:pt x="716" y="118"/>
                    </a:lnTo>
                    <a:lnTo>
                      <a:pt x="718" y="113"/>
                    </a:lnTo>
                    <a:lnTo>
                      <a:pt x="721" y="111"/>
                    </a:lnTo>
                    <a:lnTo>
                      <a:pt x="721" y="108"/>
                    </a:lnTo>
                    <a:lnTo>
                      <a:pt x="723" y="108"/>
                    </a:lnTo>
                    <a:lnTo>
                      <a:pt x="725" y="108"/>
                    </a:lnTo>
                    <a:lnTo>
                      <a:pt x="725" y="111"/>
                    </a:lnTo>
                    <a:lnTo>
                      <a:pt x="728" y="108"/>
                    </a:lnTo>
                    <a:lnTo>
                      <a:pt x="728" y="106"/>
                    </a:lnTo>
                    <a:lnTo>
                      <a:pt x="728" y="108"/>
                    </a:lnTo>
                    <a:lnTo>
                      <a:pt x="730" y="108"/>
                    </a:lnTo>
                    <a:lnTo>
                      <a:pt x="730" y="106"/>
                    </a:lnTo>
                    <a:lnTo>
                      <a:pt x="733" y="104"/>
                    </a:lnTo>
                    <a:lnTo>
                      <a:pt x="735" y="104"/>
                    </a:lnTo>
                    <a:lnTo>
                      <a:pt x="735" y="101"/>
                    </a:lnTo>
                    <a:lnTo>
                      <a:pt x="737" y="99"/>
                    </a:lnTo>
                    <a:lnTo>
                      <a:pt x="737" y="97"/>
                    </a:lnTo>
                    <a:lnTo>
                      <a:pt x="740" y="97"/>
                    </a:lnTo>
                    <a:lnTo>
                      <a:pt x="740" y="99"/>
                    </a:lnTo>
                    <a:lnTo>
                      <a:pt x="742" y="99"/>
                    </a:lnTo>
                    <a:lnTo>
                      <a:pt x="744" y="101"/>
                    </a:lnTo>
                    <a:lnTo>
                      <a:pt x="747" y="99"/>
                    </a:lnTo>
                    <a:lnTo>
                      <a:pt x="749" y="97"/>
                    </a:lnTo>
                    <a:lnTo>
                      <a:pt x="751" y="97"/>
                    </a:lnTo>
                    <a:lnTo>
                      <a:pt x="751" y="94"/>
                    </a:lnTo>
                    <a:lnTo>
                      <a:pt x="756" y="94"/>
                    </a:lnTo>
                    <a:lnTo>
                      <a:pt x="759" y="94"/>
                    </a:lnTo>
                    <a:lnTo>
                      <a:pt x="759" y="92"/>
                    </a:lnTo>
                    <a:lnTo>
                      <a:pt x="761" y="92"/>
                    </a:lnTo>
                    <a:lnTo>
                      <a:pt x="763" y="92"/>
                    </a:lnTo>
                    <a:lnTo>
                      <a:pt x="763" y="89"/>
                    </a:lnTo>
                    <a:close/>
                  </a:path>
                </a:pathLst>
              </a:custGeom>
              <a:grpFill/>
              <a:ln w="9525">
                <a:noFill/>
                <a:round/>
                <a:headEnd/>
                <a:tailEnd/>
              </a:ln>
            </p:spPr>
            <p:txBody>
              <a:bodyPr/>
              <a:lstStyle/>
              <a:p>
                <a:pPr>
                  <a:defRPr/>
                </a:pPr>
                <a:endParaRPr lang="en-US" sz="1200" kern="0">
                  <a:solidFill>
                    <a:srgbClr val="0096D6"/>
                  </a:solidFill>
                </a:endParaRPr>
              </a:p>
            </p:txBody>
          </p:sp>
          <p:sp>
            <p:nvSpPr>
              <p:cNvPr id="2157" name="Freeform 1535"/>
              <p:cNvSpPr>
                <a:spLocks/>
              </p:cNvSpPr>
              <p:nvPr/>
            </p:nvSpPr>
            <p:spPr bwMode="auto">
              <a:xfrm>
                <a:off x="1231" y="1854"/>
                <a:ext cx="763" cy="408"/>
              </a:xfrm>
              <a:custGeom>
                <a:avLst/>
                <a:gdLst>
                  <a:gd name="T0" fmla="*/ 744 w 763"/>
                  <a:gd name="T1" fmla="*/ 42 h 408"/>
                  <a:gd name="T2" fmla="*/ 714 w 763"/>
                  <a:gd name="T3" fmla="*/ 80 h 408"/>
                  <a:gd name="T4" fmla="*/ 638 w 763"/>
                  <a:gd name="T5" fmla="*/ 104 h 408"/>
                  <a:gd name="T6" fmla="*/ 626 w 763"/>
                  <a:gd name="T7" fmla="*/ 118 h 408"/>
                  <a:gd name="T8" fmla="*/ 563 w 763"/>
                  <a:gd name="T9" fmla="*/ 148 h 408"/>
                  <a:gd name="T10" fmla="*/ 553 w 763"/>
                  <a:gd name="T11" fmla="*/ 130 h 408"/>
                  <a:gd name="T12" fmla="*/ 539 w 763"/>
                  <a:gd name="T13" fmla="*/ 106 h 408"/>
                  <a:gd name="T14" fmla="*/ 537 w 763"/>
                  <a:gd name="T15" fmla="*/ 78 h 408"/>
                  <a:gd name="T16" fmla="*/ 515 w 763"/>
                  <a:gd name="T17" fmla="*/ 89 h 408"/>
                  <a:gd name="T18" fmla="*/ 506 w 763"/>
                  <a:gd name="T19" fmla="*/ 130 h 408"/>
                  <a:gd name="T20" fmla="*/ 487 w 763"/>
                  <a:gd name="T21" fmla="*/ 89 h 408"/>
                  <a:gd name="T22" fmla="*/ 527 w 763"/>
                  <a:gd name="T23" fmla="*/ 71 h 408"/>
                  <a:gd name="T24" fmla="*/ 532 w 763"/>
                  <a:gd name="T25" fmla="*/ 59 h 408"/>
                  <a:gd name="T26" fmla="*/ 489 w 763"/>
                  <a:gd name="T27" fmla="*/ 54 h 408"/>
                  <a:gd name="T28" fmla="*/ 459 w 763"/>
                  <a:gd name="T29" fmla="*/ 52 h 408"/>
                  <a:gd name="T30" fmla="*/ 461 w 763"/>
                  <a:gd name="T31" fmla="*/ 28 h 408"/>
                  <a:gd name="T32" fmla="*/ 411 w 763"/>
                  <a:gd name="T33" fmla="*/ 16 h 408"/>
                  <a:gd name="T34" fmla="*/ 24 w 763"/>
                  <a:gd name="T35" fmla="*/ 9 h 408"/>
                  <a:gd name="T36" fmla="*/ 29 w 763"/>
                  <a:gd name="T37" fmla="*/ 21 h 408"/>
                  <a:gd name="T38" fmla="*/ 24 w 763"/>
                  <a:gd name="T39" fmla="*/ 30 h 408"/>
                  <a:gd name="T40" fmla="*/ 7 w 763"/>
                  <a:gd name="T41" fmla="*/ 47 h 408"/>
                  <a:gd name="T42" fmla="*/ 10 w 763"/>
                  <a:gd name="T43" fmla="*/ 56 h 408"/>
                  <a:gd name="T44" fmla="*/ 10 w 763"/>
                  <a:gd name="T45" fmla="*/ 78 h 408"/>
                  <a:gd name="T46" fmla="*/ 12 w 763"/>
                  <a:gd name="T47" fmla="*/ 182 h 408"/>
                  <a:gd name="T48" fmla="*/ 33 w 763"/>
                  <a:gd name="T49" fmla="*/ 208 h 408"/>
                  <a:gd name="T50" fmla="*/ 36 w 763"/>
                  <a:gd name="T51" fmla="*/ 226 h 408"/>
                  <a:gd name="T52" fmla="*/ 62 w 763"/>
                  <a:gd name="T53" fmla="*/ 267 h 408"/>
                  <a:gd name="T54" fmla="*/ 88 w 763"/>
                  <a:gd name="T55" fmla="*/ 278 h 408"/>
                  <a:gd name="T56" fmla="*/ 260 w 763"/>
                  <a:gd name="T57" fmla="*/ 328 h 408"/>
                  <a:gd name="T58" fmla="*/ 338 w 763"/>
                  <a:gd name="T59" fmla="*/ 389 h 408"/>
                  <a:gd name="T60" fmla="*/ 359 w 763"/>
                  <a:gd name="T61" fmla="*/ 380 h 408"/>
                  <a:gd name="T62" fmla="*/ 366 w 763"/>
                  <a:gd name="T63" fmla="*/ 366 h 408"/>
                  <a:gd name="T64" fmla="*/ 374 w 763"/>
                  <a:gd name="T65" fmla="*/ 356 h 408"/>
                  <a:gd name="T66" fmla="*/ 376 w 763"/>
                  <a:gd name="T67" fmla="*/ 361 h 408"/>
                  <a:gd name="T68" fmla="*/ 428 w 763"/>
                  <a:gd name="T69" fmla="*/ 342 h 408"/>
                  <a:gd name="T70" fmla="*/ 451 w 763"/>
                  <a:gd name="T71" fmla="*/ 349 h 408"/>
                  <a:gd name="T72" fmla="*/ 461 w 763"/>
                  <a:gd name="T73" fmla="*/ 345 h 408"/>
                  <a:gd name="T74" fmla="*/ 454 w 763"/>
                  <a:gd name="T75" fmla="*/ 335 h 408"/>
                  <a:gd name="T76" fmla="*/ 492 w 763"/>
                  <a:gd name="T77" fmla="*/ 330 h 408"/>
                  <a:gd name="T78" fmla="*/ 520 w 763"/>
                  <a:gd name="T79" fmla="*/ 340 h 408"/>
                  <a:gd name="T80" fmla="*/ 553 w 763"/>
                  <a:gd name="T81" fmla="*/ 349 h 408"/>
                  <a:gd name="T82" fmla="*/ 563 w 763"/>
                  <a:gd name="T83" fmla="*/ 387 h 408"/>
                  <a:gd name="T84" fmla="*/ 586 w 763"/>
                  <a:gd name="T85" fmla="*/ 406 h 408"/>
                  <a:gd name="T86" fmla="*/ 581 w 763"/>
                  <a:gd name="T87" fmla="*/ 302 h 408"/>
                  <a:gd name="T88" fmla="*/ 600 w 763"/>
                  <a:gd name="T89" fmla="*/ 285 h 408"/>
                  <a:gd name="T90" fmla="*/ 638 w 763"/>
                  <a:gd name="T91" fmla="*/ 259 h 408"/>
                  <a:gd name="T92" fmla="*/ 638 w 763"/>
                  <a:gd name="T93" fmla="*/ 252 h 408"/>
                  <a:gd name="T94" fmla="*/ 633 w 763"/>
                  <a:gd name="T95" fmla="*/ 238 h 408"/>
                  <a:gd name="T96" fmla="*/ 645 w 763"/>
                  <a:gd name="T97" fmla="*/ 231 h 408"/>
                  <a:gd name="T98" fmla="*/ 640 w 763"/>
                  <a:gd name="T99" fmla="*/ 219 h 408"/>
                  <a:gd name="T100" fmla="*/ 626 w 763"/>
                  <a:gd name="T101" fmla="*/ 200 h 408"/>
                  <a:gd name="T102" fmla="*/ 636 w 763"/>
                  <a:gd name="T103" fmla="*/ 198 h 408"/>
                  <a:gd name="T104" fmla="*/ 640 w 763"/>
                  <a:gd name="T105" fmla="*/ 191 h 408"/>
                  <a:gd name="T106" fmla="*/ 645 w 763"/>
                  <a:gd name="T107" fmla="*/ 210 h 408"/>
                  <a:gd name="T108" fmla="*/ 648 w 763"/>
                  <a:gd name="T109" fmla="*/ 184 h 408"/>
                  <a:gd name="T110" fmla="*/ 669 w 763"/>
                  <a:gd name="T111" fmla="*/ 177 h 408"/>
                  <a:gd name="T112" fmla="*/ 688 w 763"/>
                  <a:gd name="T113" fmla="*/ 153 h 408"/>
                  <a:gd name="T114" fmla="*/ 721 w 763"/>
                  <a:gd name="T115" fmla="*/ 148 h 408"/>
                  <a:gd name="T116" fmla="*/ 709 w 763"/>
                  <a:gd name="T117" fmla="*/ 137 h 408"/>
                  <a:gd name="T118" fmla="*/ 725 w 763"/>
                  <a:gd name="T119" fmla="*/ 108 h 408"/>
                  <a:gd name="T120" fmla="*/ 735 w 763"/>
                  <a:gd name="T121" fmla="*/ 101 h 408"/>
                  <a:gd name="T122" fmla="*/ 749 w 763"/>
                  <a:gd name="T123" fmla="*/ 97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3"/>
                  <a:gd name="T187" fmla="*/ 0 h 408"/>
                  <a:gd name="T188" fmla="*/ 763 w 763"/>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3" h="408">
                    <a:moveTo>
                      <a:pt x="763" y="89"/>
                    </a:moveTo>
                    <a:lnTo>
                      <a:pt x="761" y="89"/>
                    </a:lnTo>
                    <a:lnTo>
                      <a:pt x="761" y="87"/>
                    </a:lnTo>
                    <a:lnTo>
                      <a:pt x="761" y="82"/>
                    </a:lnTo>
                    <a:lnTo>
                      <a:pt x="759" y="82"/>
                    </a:lnTo>
                    <a:lnTo>
                      <a:pt x="756" y="82"/>
                    </a:lnTo>
                    <a:lnTo>
                      <a:pt x="754" y="80"/>
                    </a:lnTo>
                    <a:lnTo>
                      <a:pt x="754" y="75"/>
                    </a:lnTo>
                    <a:lnTo>
                      <a:pt x="751" y="73"/>
                    </a:lnTo>
                    <a:lnTo>
                      <a:pt x="751" y="47"/>
                    </a:lnTo>
                    <a:lnTo>
                      <a:pt x="744" y="42"/>
                    </a:lnTo>
                    <a:lnTo>
                      <a:pt x="742" y="45"/>
                    </a:lnTo>
                    <a:lnTo>
                      <a:pt x="737" y="45"/>
                    </a:lnTo>
                    <a:lnTo>
                      <a:pt x="735" y="45"/>
                    </a:lnTo>
                    <a:lnTo>
                      <a:pt x="733" y="42"/>
                    </a:lnTo>
                    <a:lnTo>
                      <a:pt x="733" y="40"/>
                    </a:lnTo>
                    <a:lnTo>
                      <a:pt x="730" y="40"/>
                    </a:lnTo>
                    <a:lnTo>
                      <a:pt x="728" y="40"/>
                    </a:lnTo>
                    <a:lnTo>
                      <a:pt x="718" y="66"/>
                    </a:lnTo>
                    <a:lnTo>
                      <a:pt x="716" y="75"/>
                    </a:lnTo>
                    <a:lnTo>
                      <a:pt x="714" y="78"/>
                    </a:lnTo>
                    <a:lnTo>
                      <a:pt x="714" y="80"/>
                    </a:lnTo>
                    <a:lnTo>
                      <a:pt x="711" y="80"/>
                    </a:lnTo>
                    <a:lnTo>
                      <a:pt x="711" y="82"/>
                    </a:lnTo>
                    <a:lnTo>
                      <a:pt x="709" y="80"/>
                    </a:lnTo>
                    <a:lnTo>
                      <a:pt x="707" y="82"/>
                    </a:lnTo>
                    <a:lnTo>
                      <a:pt x="704" y="82"/>
                    </a:lnTo>
                    <a:lnTo>
                      <a:pt x="702" y="82"/>
                    </a:lnTo>
                    <a:lnTo>
                      <a:pt x="702" y="87"/>
                    </a:lnTo>
                    <a:lnTo>
                      <a:pt x="655" y="87"/>
                    </a:lnTo>
                    <a:lnTo>
                      <a:pt x="648" y="92"/>
                    </a:lnTo>
                    <a:lnTo>
                      <a:pt x="645" y="99"/>
                    </a:lnTo>
                    <a:lnTo>
                      <a:pt x="640" y="101"/>
                    </a:lnTo>
                    <a:lnTo>
                      <a:pt x="638" y="104"/>
                    </a:lnTo>
                    <a:lnTo>
                      <a:pt x="640" y="104"/>
                    </a:lnTo>
                    <a:lnTo>
                      <a:pt x="640" y="106"/>
                    </a:lnTo>
                    <a:lnTo>
                      <a:pt x="638" y="106"/>
                    </a:lnTo>
                    <a:lnTo>
                      <a:pt x="640" y="108"/>
                    </a:lnTo>
                    <a:lnTo>
                      <a:pt x="640" y="111"/>
                    </a:lnTo>
                    <a:lnTo>
                      <a:pt x="640" y="113"/>
                    </a:lnTo>
                    <a:lnTo>
                      <a:pt x="636" y="113"/>
                    </a:lnTo>
                    <a:lnTo>
                      <a:pt x="633" y="118"/>
                    </a:lnTo>
                    <a:lnTo>
                      <a:pt x="631" y="118"/>
                    </a:lnTo>
                    <a:lnTo>
                      <a:pt x="626" y="118"/>
                    </a:lnTo>
                    <a:lnTo>
                      <a:pt x="624" y="118"/>
                    </a:lnTo>
                    <a:lnTo>
                      <a:pt x="622" y="118"/>
                    </a:lnTo>
                    <a:lnTo>
                      <a:pt x="619" y="115"/>
                    </a:lnTo>
                    <a:lnTo>
                      <a:pt x="614" y="115"/>
                    </a:lnTo>
                    <a:lnTo>
                      <a:pt x="603" y="118"/>
                    </a:lnTo>
                    <a:lnTo>
                      <a:pt x="605" y="125"/>
                    </a:lnTo>
                    <a:lnTo>
                      <a:pt x="603" y="130"/>
                    </a:lnTo>
                    <a:lnTo>
                      <a:pt x="600" y="130"/>
                    </a:lnTo>
                    <a:lnTo>
                      <a:pt x="600" y="132"/>
                    </a:lnTo>
                    <a:lnTo>
                      <a:pt x="591" y="137"/>
                    </a:lnTo>
                    <a:lnTo>
                      <a:pt x="588" y="137"/>
                    </a:lnTo>
                    <a:lnTo>
                      <a:pt x="565" y="148"/>
                    </a:lnTo>
                    <a:lnTo>
                      <a:pt x="563" y="148"/>
                    </a:lnTo>
                    <a:lnTo>
                      <a:pt x="558" y="151"/>
                    </a:lnTo>
                    <a:lnTo>
                      <a:pt x="553" y="151"/>
                    </a:lnTo>
                    <a:lnTo>
                      <a:pt x="553" y="148"/>
                    </a:lnTo>
                    <a:lnTo>
                      <a:pt x="551" y="148"/>
                    </a:lnTo>
                    <a:lnTo>
                      <a:pt x="548" y="148"/>
                    </a:lnTo>
                    <a:lnTo>
                      <a:pt x="548" y="146"/>
                    </a:lnTo>
                    <a:lnTo>
                      <a:pt x="544" y="146"/>
                    </a:lnTo>
                    <a:lnTo>
                      <a:pt x="548" y="141"/>
                    </a:lnTo>
                    <a:lnTo>
                      <a:pt x="548" y="139"/>
                    </a:lnTo>
                    <a:lnTo>
                      <a:pt x="551" y="134"/>
                    </a:lnTo>
                    <a:lnTo>
                      <a:pt x="551" y="132"/>
                    </a:lnTo>
                    <a:lnTo>
                      <a:pt x="553" y="130"/>
                    </a:lnTo>
                    <a:lnTo>
                      <a:pt x="555" y="130"/>
                    </a:lnTo>
                    <a:lnTo>
                      <a:pt x="558" y="120"/>
                    </a:lnTo>
                    <a:lnTo>
                      <a:pt x="558" y="122"/>
                    </a:lnTo>
                    <a:lnTo>
                      <a:pt x="555" y="118"/>
                    </a:lnTo>
                    <a:lnTo>
                      <a:pt x="555" y="111"/>
                    </a:lnTo>
                    <a:lnTo>
                      <a:pt x="551" y="104"/>
                    </a:lnTo>
                    <a:lnTo>
                      <a:pt x="548" y="104"/>
                    </a:lnTo>
                    <a:lnTo>
                      <a:pt x="546" y="106"/>
                    </a:lnTo>
                    <a:lnTo>
                      <a:pt x="544" y="106"/>
                    </a:lnTo>
                    <a:lnTo>
                      <a:pt x="544" y="108"/>
                    </a:lnTo>
                    <a:lnTo>
                      <a:pt x="539" y="111"/>
                    </a:lnTo>
                    <a:lnTo>
                      <a:pt x="537" y="111"/>
                    </a:lnTo>
                    <a:lnTo>
                      <a:pt x="539" y="106"/>
                    </a:lnTo>
                    <a:lnTo>
                      <a:pt x="544" y="101"/>
                    </a:lnTo>
                    <a:lnTo>
                      <a:pt x="544" y="99"/>
                    </a:lnTo>
                    <a:lnTo>
                      <a:pt x="546" y="99"/>
                    </a:lnTo>
                    <a:lnTo>
                      <a:pt x="546" y="97"/>
                    </a:lnTo>
                    <a:lnTo>
                      <a:pt x="544" y="89"/>
                    </a:lnTo>
                    <a:lnTo>
                      <a:pt x="544" y="87"/>
                    </a:lnTo>
                    <a:lnTo>
                      <a:pt x="544" y="85"/>
                    </a:lnTo>
                    <a:lnTo>
                      <a:pt x="546" y="85"/>
                    </a:lnTo>
                    <a:lnTo>
                      <a:pt x="544" y="82"/>
                    </a:lnTo>
                    <a:lnTo>
                      <a:pt x="541" y="80"/>
                    </a:lnTo>
                    <a:lnTo>
                      <a:pt x="539" y="78"/>
                    </a:lnTo>
                    <a:lnTo>
                      <a:pt x="537" y="78"/>
                    </a:lnTo>
                    <a:lnTo>
                      <a:pt x="532" y="75"/>
                    </a:lnTo>
                    <a:lnTo>
                      <a:pt x="532" y="73"/>
                    </a:lnTo>
                    <a:lnTo>
                      <a:pt x="529" y="75"/>
                    </a:lnTo>
                    <a:lnTo>
                      <a:pt x="529" y="73"/>
                    </a:lnTo>
                    <a:lnTo>
                      <a:pt x="527" y="73"/>
                    </a:lnTo>
                    <a:lnTo>
                      <a:pt x="525" y="73"/>
                    </a:lnTo>
                    <a:lnTo>
                      <a:pt x="522" y="75"/>
                    </a:lnTo>
                    <a:lnTo>
                      <a:pt x="522" y="78"/>
                    </a:lnTo>
                    <a:lnTo>
                      <a:pt x="525" y="80"/>
                    </a:lnTo>
                    <a:lnTo>
                      <a:pt x="522" y="80"/>
                    </a:lnTo>
                    <a:lnTo>
                      <a:pt x="518" y="82"/>
                    </a:lnTo>
                    <a:lnTo>
                      <a:pt x="518" y="87"/>
                    </a:lnTo>
                    <a:lnTo>
                      <a:pt x="515" y="87"/>
                    </a:lnTo>
                    <a:lnTo>
                      <a:pt x="515" y="89"/>
                    </a:lnTo>
                    <a:lnTo>
                      <a:pt x="515" y="85"/>
                    </a:lnTo>
                    <a:lnTo>
                      <a:pt x="513" y="85"/>
                    </a:lnTo>
                    <a:lnTo>
                      <a:pt x="511" y="87"/>
                    </a:lnTo>
                    <a:lnTo>
                      <a:pt x="508" y="89"/>
                    </a:lnTo>
                    <a:lnTo>
                      <a:pt x="506" y="92"/>
                    </a:lnTo>
                    <a:lnTo>
                      <a:pt x="506" y="99"/>
                    </a:lnTo>
                    <a:lnTo>
                      <a:pt x="506" y="101"/>
                    </a:lnTo>
                    <a:lnTo>
                      <a:pt x="503" y="111"/>
                    </a:lnTo>
                    <a:lnTo>
                      <a:pt x="506" y="120"/>
                    </a:lnTo>
                    <a:lnTo>
                      <a:pt x="506" y="130"/>
                    </a:lnTo>
                    <a:lnTo>
                      <a:pt x="501" y="141"/>
                    </a:lnTo>
                    <a:lnTo>
                      <a:pt x="494" y="146"/>
                    </a:lnTo>
                    <a:lnTo>
                      <a:pt x="492" y="146"/>
                    </a:lnTo>
                    <a:lnTo>
                      <a:pt x="489" y="146"/>
                    </a:lnTo>
                    <a:lnTo>
                      <a:pt x="487" y="137"/>
                    </a:lnTo>
                    <a:lnTo>
                      <a:pt x="485" y="118"/>
                    </a:lnTo>
                    <a:lnTo>
                      <a:pt x="496" y="85"/>
                    </a:lnTo>
                    <a:lnTo>
                      <a:pt x="496" y="82"/>
                    </a:lnTo>
                    <a:lnTo>
                      <a:pt x="492" y="85"/>
                    </a:lnTo>
                    <a:lnTo>
                      <a:pt x="492" y="89"/>
                    </a:lnTo>
                    <a:lnTo>
                      <a:pt x="489" y="89"/>
                    </a:lnTo>
                    <a:lnTo>
                      <a:pt x="485" y="94"/>
                    </a:lnTo>
                    <a:lnTo>
                      <a:pt x="487" y="89"/>
                    </a:lnTo>
                    <a:lnTo>
                      <a:pt x="487" y="87"/>
                    </a:lnTo>
                    <a:lnTo>
                      <a:pt x="496" y="73"/>
                    </a:lnTo>
                    <a:lnTo>
                      <a:pt x="499" y="73"/>
                    </a:lnTo>
                    <a:lnTo>
                      <a:pt x="501" y="71"/>
                    </a:lnTo>
                    <a:lnTo>
                      <a:pt x="501" y="75"/>
                    </a:lnTo>
                    <a:lnTo>
                      <a:pt x="503" y="75"/>
                    </a:lnTo>
                    <a:lnTo>
                      <a:pt x="508" y="71"/>
                    </a:lnTo>
                    <a:lnTo>
                      <a:pt x="515" y="68"/>
                    </a:lnTo>
                    <a:lnTo>
                      <a:pt x="515" y="66"/>
                    </a:lnTo>
                    <a:lnTo>
                      <a:pt x="520" y="66"/>
                    </a:lnTo>
                    <a:lnTo>
                      <a:pt x="522" y="66"/>
                    </a:lnTo>
                    <a:lnTo>
                      <a:pt x="525" y="68"/>
                    </a:lnTo>
                    <a:lnTo>
                      <a:pt x="527" y="71"/>
                    </a:lnTo>
                    <a:lnTo>
                      <a:pt x="527" y="68"/>
                    </a:lnTo>
                    <a:lnTo>
                      <a:pt x="529" y="68"/>
                    </a:lnTo>
                    <a:lnTo>
                      <a:pt x="532" y="68"/>
                    </a:lnTo>
                    <a:lnTo>
                      <a:pt x="537" y="68"/>
                    </a:lnTo>
                    <a:lnTo>
                      <a:pt x="537" y="66"/>
                    </a:lnTo>
                    <a:lnTo>
                      <a:pt x="534" y="66"/>
                    </a:lnTo>
                    <a:lnTo>
                      <a:pt x="534" y="63"/>
                    </a:lnTo>
                    <a:lnTo>
                      <a:pt x="534" y="61"/>
                    </a:lnTo>
                    <a:lnTo>
                      <a:pt x="532" y="61"/>
                    </a:lnTo>
                    <a:lnTo>
                      <a:pt x="532" y="59"/>
                    </a:lnTo>
                    <a:lnTo>
                      <a:pt x="527" y="59"/>
                    </a:lnTo>
                    <a:lnTo>
                      <a:pt x="522" y="56"/>
                    </a:lnTo>
                    <a:lnTo>
                      <a:pt x="522" y="54"/>
                    </a:lnTo>
                    <a:lnTo>
                      <a:pt x="520" y="54"/>
                    </a:lnTo>
                    <a:lnTo>
                      <a:pt x="518" y="54"/>
                    </a:lnTo>
                    <a:lnTo>
                      <a:pt x="508" y="54"/>
                    </a:lnTo>
                    <a:lnTo>
                      <a:pt x="503" y="56"/>
                    </a:lnTo>
                    <a:lnTo>
                      <a:pt x="501" y="59"/>
                    </a:lnTo>
                    <a:lnTo>
                      <a:pt x="494" y="59"/>
                    </a:lnTo>
                    <a:lnTo>
                      <a:pt x="492" y="59"/>
                    </a:lnTo>
                    <a:lnTo>
                      <a:pt x="489" y="54"/>
                    </a:lnTo>
                    <a:lnTo>
                      <a:pt x="485" y="52"/>
                    </a:lnTo>
                    <a:lnTo>
                      <a:pt x="480" y="52"/>
                    </a:lnTo>
                    <a:lnTo>
                      <a:pt x="477" y="54"/>
                    </a:lnTo>
                    <a:lnTo>
                      <a:pt x="477" y="49"/>
                    </a:lnTo>
                    <a:lnTo>
                      <a:pt x="477" y="47"/>
                    </a:lnTo>
                    <a:lnTo>
                      <a:pt x="480" y="47"/>
                    </a:lnTo>
                    <a:lnTo>
                      <a:pt x="485" y="42"/>
                    </a:lnTo>
                    <a:lnTo>
                      <a:pt x="487" y="40"/>
                    </a:lnTo>
                    <a:lnTo>
                      <a:pt x="482" y="40"/>
                    </a:lnTo>
                    <a:lnTo>
                      <a:pt x="477" y="42"/>
                    </a:lnTo>
                    <a:lnTo>
                      <a:pt x="466" y="52"/>
                    </a:lnTo>
                    <a:lnTo>
                      <a:pt x="459" y="52"/>
                    </a:lnTo>
                    <a:lnTo>
                      <a:pt x="454" y="56"/>
                    </a:lnTo>
                    <a:lnTo>
                      <a:pt x="447" y="56"/>
                    </a:lnTo>
                    <a:lnTo>
                      <a:pt x="447" y="54"/>
                    </a:lnTo>
                    <a:lnTo>
                      <a:pt x="447" y="52"/>
                    </a:lnTo>
                    <a:lnTo>
                      <a:pt x="444" y="49"/>
                    </a:lnTo>
                    <a:lnTo>
                      <a:pt x="435" y="56"/>
                    </a:lnTo>
                    <a:lnTo>
                      <a:pt x="433" y="56"/>
                    </a:lnTo>
                    <a:lnTo>
                      <a:pt x="430" y="56"/>
                    </a:lnTo>
                    <a:lnTo>
                      <a:pt x="430" y="54"/>
                    </a:lnTo>
                    <a:lnTo>
                      <a:pt x="451" y="35"/>
                    </a:lnTo>
                    <a:lnTo>
                      <a:pt x="456" y="35"/>
                    </a:lnTo>
                    <a:lnTo>
                      <a:pt x="461" y="28"/>
                    </a:lnTo>
                    <a:lnTo>
                      <a:pt x="459" y="28"/>
                    </a:lnTo>
                    <a:lnTo>
                      <a:pt x="456" y="28"/>
                    </a:lnTo>
                    <a:lnTo>
                      <a:pt x="449" y="28"/>
                    </a:lnTo>
                    <a:lnTo>
                      <a:pt x="447" y="26"/>
                    </a:lnTo>
                    <a:lnTo>
                      <a:pt x="444" y="26"/>
                    </a:lnTo>
                    <a:lnTo>
                      <a:pt x="440" y="28"/>
                    </a:lnTo>
                    <a:lnTo>
                      <a:pt x="437" y="26"/>
                    </a:lnTo>
                    <a:lnTo>
                      <a:pt x="435" y="23"/>
                    </a:lnTo>
                    <a:lnTo>
                      <a:pt x="426" y="21"/>
                    </a:lnTo>
                    <a:lnTo>
                      <a:pt x="426" y="19"/>
                    </a:lnTo>
                    <a:lnTo>
                      <a:pt x="421" y="16"/>
                    </a:lnTo>
                    <a:lnTo>
                      <a:pt x="414" y="16"/>
                    </a:lnTo>
                    <a:lnTo>
                      <a:pt x="411" y="16"/>
                    </a:lnTo>
                    <a:lnTo>
                      <a:pt x="409" y="16"/>
                    </a:lnTo>
                    <a:lnTo>
                      <a:pt x="407" y="16"/>
                    </a:lnTo>
                    <a:lnTo>
                      <a:pt x="402" y="14"/>
                    </a:lnTo>
                    <a:lnTo>
                      <a:pt x="400" y="14"/>
                    </a:lnTo>
                    <a:lnTo>
                      <a:pt x="397" y="14"/>
                    </a:lnTo>
                    <a:lnTo>
                      <a:pt x="395" y="9"/>
                    </a:lnTo>
                    <a:lnTo>
                      <a:pt x="392" y="2"/>
                    </a:lnTo>
                    <a:lnTo>
                      <a:pt x="390" y="0"/>
                    </a:lnTo>
                    <a:lnTo>
                      <a:pt x="390" y="9"/>
                    </a:lnTo>
                    <a:lnTo>
                      <a:pt x="24" y="9"/>
                    </a:lnTo>
                    <a:lnTo>
                      <a:pt x="24" y="11"/>
                    </a:lnTo>
                    <a:lnTo>
                      <a:pt x="26" y="14"/>
                    </a:lnTo>
                    <a:lnTo>
                      <a:pt x="29" y="14"/>
                    </a:lnTo>
                    <a:lnTo>
                      <a:pt x="31" y="14"/>
                    </a:lnTo>
                    <a:lnTo>
                      <a:pt x="29" y="14"/>
                    </a:lnTo>
                    <a:lnTo>
                      <a:pt x="29" y="16"/>
                    </a:lnTo>
                    <a:lnTo>
                      <a:pt x="29" y="19"/>
                    </a:lnTo>
                    <a:lnTo>
                      <a:pt x="26" y="19"/>
                    </a:lnTo>
                    <a:lnTo>
                      <a:pt x="29" y="21"/>
                    </a:lnTo>
                    <a:lnTo>
                      <a:pt x="31" y="26"/>
                    </a:lnTo>
                    <a:lnTo>
                      <a:pt x="31" y="33"/>
                    </a:lnTo>
                    <a:lnTo>
                      <a:pt x="29" y="30"/>
                    </a:lnTo>
                    <a:lnTo>
                      <a:pt x="26" y="35"/>
                    </a:lnTo>
                    <a:lnTo>
                      <a:pt x="24" y="37"/>
                    </a:lnTo>
                    <a:lnTo>
                      <a:pt x="24" y="40"/>
                    </a:lnTo>
                    <a:lnTo>
                      <a:pt x="22" y="40"/>
                    </a:lnTo>
                    <a:lnTo>
                      <a:pt x="22" y="37"/>
                    </a:lnTo>
                    <a:lnTo>
                      <a:pt x="24" y="30"/>
                    </a:lnTo>
                    <a:lnTo>
                      <a:pt x="26" y="30"/>
                    </a:lnTo>
                    <a:lnTo>
                      <a:pt x="26" y="28"/>
                    </a:lnTo>
                    <a:lnTo>
                      <a:pt x="26" y="26"/>
                    </a:lnTo>
                    <a:lnTo>
                      <a:pt x="22" y="26"/>
                    </a:lnTo>
                    <a:lnTo>
                      <a:pt x="19" y="26"/>
                    </a:lnTo>
                    <a:lnTo>
                      <a:pt x="10" y="23"/>
                    </a:lnTo>
                    <a:lnTo>
                      <a:pt x="0" y="21"/>
                    </a:lnTo>
                    <a:lnTo>
                      <a:pt x="0" y="23"/>
                    </a:lnTo>
                    <a:lnTo>
                      <a:pt x="0" y="26"/>
                    </a:lnTo>
                    <a:lnTo>
                      <a:pt x="0" y="30"/>
                    </a:lnTo>
                    <a:lnTo>
                      <a:pt x="3" y="33"/>
                    </a:lnTo>
                    <a:lnTo>
                      <a:pt x="7" y="47"/>
                    </a:lnTo>
                    <a:lnTo>
                      <a:pt x="10" y="47"/>
                    </a:lnTo>
                    <a:lnTo>
                      <a:pt x="10" y="49"/>
                    </a:lnTo>
                    <a:lnTo>
                      <a:pt x="7" y="49"/>
                    </a:lnTo>
                    <a:lnTo>
                      <a:pt x="7" y="52"/>
                    </a:lnTo>
                    <a:lnTo>
                      <a:pt x="10" y="54"/>
                    </a:lnTo>
                    <a:lnTo>
                      <a:pt x="10" y="52"/>
                    </a:lnTo>
                    <a:lnTo>
                      <a:pt x="10" y="54"/>
                    </a:lnTo>
                    <a:lnTo>
                      <a:pt x="10" y="59"/>
                    </a:lnTo>
                    <a:lnTo>
                      <a:pt x="10" y="56"/>
                    </a:lnTo>
                    <a:lnTo>
                      <a:pt x="7" y="54"/>
                    </a:lnTo>
                    <a:lnTo>
                      <a:pt x="7" y="61"/>
                    </a:lnTo>
                    <a:lnTo>
                      <a:pt x="10" y="61"/>
                    </a:lnTo>
                    <a:lnTo>
                      <a:pt x="14" y="61"/>
                    </a:lnTo>
                    <a:lnTo>
                      <a:pt x="19" y="63"/>
                    </a:lnTo>
                    <a:lnTo>
                      <a:pt x="14" y="63"/>
                    </a:lnTo>
                    <a:lnTo>
                      <a:pt x="10" y="63"/>
                    </a:lnTo>
                    <a:lnTo>
                      <a:pt x="10" y="71"/>
                    </a:lnTo>
                    <a:lnTo>
                      <a:pt x="10" y="73"/>
                    </a:lnTo>
                    <a:lnTo>
                      <a:pt x="10" y="75"/>
                    </a:lnTo>
                    <a:lnTo>
                      <a:pt x="10" y="78"/>
                    </a:lnTo>
                    <a:lnTo>
                      <a:pt x="5" y="113"/>
                    </a:lnTo>
                    <a:lnTo>
                      <a:pt x="7" y="113"/>
                    </a:lnTo>
                    <a:lnTo>
                      <a:pt x="7" y="115"/>
                    </a:lnTo>
                    <a:lnTo>
                      <a:pt x="5" y="115"/>
                    </a:lnTo>
                    <a:lnTo>
                      <a:pt x="5" y="118"/>
                    </a:lnTo>
                    <a:lnTo>
                      <a:pt x="3" y="125"/>
                    </a:lnTo>
                    <a:lnTo>
                      <a:pt x="7" y="151"/>
                    </a:lnTo>
                    <a:lnTo>
                      <a:pt x="7" y="163"/>
                    </a:lnTo>
                    <a:lnTo>
                      <a:pt x="5" y="167"/>
                    </a:lnTo>
                    <a:lnTo>
                      <a:pt x="5" y="170"/>
                    </a:lnTo>
                    <a:lnTo>
                      <a:pt x="5" y="172"/>
                    </a:lnTo>
                    <a:lnTo>
                      <a:pt x="12" y="182"/>
                    </a:lnTo>
                    <a:lnTo>
                      <a:pt x="12" y="186"/>
                    </a:lnTo>
                    <a:lnTo>
                      <a:pt x="14" y="196"/>
                    </a:lnTo>
                    <a:lnTo>
                      <a:pt x="22" y="203"/>
                    </a:lnTo>
                    <a:lnTo>
                      <a:pt x="22" y="205"/>
                    </a:lnTo>
                    <a:lnTo>
                      <a:pt x="22" y="208"/>
                    </a:lnTo>
                    <a:lnTo>
                      <a:pt x="24" y="208"/>
                    </a:lnTo>
                    <a:lnTo>
                      <a:pt x="24" y="210"/>
                    </a:lnTo>
                    <a:lnTo>
                      <a:pt x="26" y="210"/>
                    </a:lnTo>
                    <a:lnTo>
                      <a:pt x="29" y="212"/>
                    </a:lnTo>
                    <a:lnTo>
                      <a:pt x="29" y="210"/>
                    </a:lnTo>
                    <a:lnTo>
                      <a:pt x="29" y="208"/>
                    </a:lnTo>
                    <a:lnTo>
                      <a:pt x="33" y="208"/>
                    </a:lnTo>
                    <a:lnTo>
                      <a:pt x="36" y="208"/>
                    </a:lnTo>
                    <a:lnTo>
                      <a:pt x="33" y="210"/>
                    </a:lnTo>
                    <a:lnTo>
                      <a:pt x="31" y="210"/>
                    </a:lnTo>
                    <a:lnTo>
                      <a:pt x="31" y="212"/>
                    </a:lnTo>
                    <a:lnTo>
                      <a:pt x="33" y="217"/>
                    </a:lnTo>
                    <a:lnTo>
                      <a:pt x="31" y="215"/>
                    </a:lnTo>
                    <a:lnTo>
                      <a:pt x="31" y="212"/>
                    </a:lnTo>
                    <a:lnTo>
                      <a:pt x="29" y="212"/>
                    </a:lnTo>
                    <a:lnTo>
                      <a:pt x="29" y="215"/>
                    </a:lnTo>
                    <a:lnTo>
                      <a:pt x="31" y="224"/>
                    </a:lnTo>
                    <a:lnTo>
                      <a:pt x="33" y="226"/>
                    </a:lnTo>
                    <a:lnTo>
                      <a:pt x="36" y="226"/>
                    </a:lnTo>
                    <a:lnTo>
                      <a:pt x="38" y="229"/>
                    </a:lnTo>
                    <a:lnTo>
                      <a:pt x="38" y="231"/>
                    </a:lnTo>
                    <a:lnTo>
                      <a:pt x="36" y="234"/>
                    </a:lnTo>
                    <a:lnTo>
                      <a:pt x="36" y="236"/>
                    </a:lnTo>
                    <a:lnTo>
                      <a:pt x="50" y="250"/>
                    </a:lnTo>
                    <a:lnTo>
                      <a:pt x="50" y="252"/>
                    </a:lnTo>
                    <a:lnTo>
                      <a:pt x="50" y="255"/>
                    </a:lnTo>
                    <a:lnTo>
                      <a:pt x="52" y="255"/>
                    </a:lnTo>
                    <a:lnTo>
                      <a:pt x="55" y="257"/>
                    </a:lnTo>
                    <a:lnTo>
                      <a:pt x="52" y="259"/>
                    </a:lnTo>
                    <a:lnTo>
                      <a:pt x="55" y="264"/>
                    </a:lnTo>
                    <a:lnTo>
                      <a:pt x="55" y="267"/>
                    </a:lnTo>
                    <a:lnTo>
                      <a:pt x="62" y="267"/>
                    </a:lnTo>
                    <a:lnTo>
                      <a:pt x="64" y="269"/>
                    </a:lnTo>
                    <a:lnTo>
                      <a:pt x="66" y="269"/>
                    </a:lnTo>
                    <a:lnTo>
                      <a:pt x="71" y="271"/>
                    </a:lnTo>
                    <a:lnTo>
                      <a:pt x="78" y="274"/>
                    </a:lnTo>
                    <a:lnTo>
                      <a:pt x="78" y="276"/>
                    </a:lnTo>
                    <a:lnTo>
                      <a:pt x="78" y="274"/>
                    </a:lnTo>
                    <a:lnTo>
                      <a:pt x="81" y="274"/>
                    </a:lnTo>
                    <a:lnTo>
                      <a:pt x="83" y="276"/>
                    </a:lnTo>
                    <a:lnTo>
                      <a:pt x="83" y="278"/>
                    </a:lnTo>
                    <a:lnTo>
                      <a:pt x="88" y="278"/>
                    </a:lnTo>
                    <a:lnTo>
                      <a:pt x="97" y="288"/>
                    </a:lnTo>
                    <a:lnTo>
                      <a:pt x="97" y="290"/>
                    </a:lnTo>
                    <a:lnTo>
                      <a:pt x="100" y="297"/>
                    </a:lnTo>
                    <a:lnTo>
                      <a:pt x="130" y="295"/>
                    </a:lnTo>
                    <a:lnTo>
                      <a:pt x="130" y="297"/>
                    </a:lnTo>
                    <a:lnTo>
                      <a:pt x="180" y="316"/>
                    </a:lnTo>
                    <a:lnTo>
                      <a:pt x="215" y="316"/>
                    </a:lnTo>
                    <a:lnTo>
                      <a:pt x="215" y="309"/>
                    </a:lnTo>
                    <a:lnTo>
                      <a:pt x="237" y="309"/>
                    </a:lnTo>
                    <a:lnTo>
                      <a:pt x="241" y="311"/>
                    </a:lnTo>
                    <a:lnTo>
                      <a:pt x="244" y="314"/>
                    </a:lnTo>
                    <a:lnTo>
                      <a:pt x="246" y="316"/>
                    </a:lnTo>
                    <a:lnTo>
                      <a:pt x="248" y="319"/>
                    </a:lnTo>
                    <a:lnTo>
                      <a:pt x="260" y="328"/>
                    </a:lnTo>
                    <a:lnTo>
                      <a:pt x="263" y="340"/>
                    </a:lnTo>
                    <a:lnTo>
                      <a:pt x="277" y="352"/>
                    </a:lnTo>
                    <a:lnTo>
                      <a:pt x="281" y="352"/>
                    </a:lnTo>
                    <a:lnTo>
                      <a:pt x="289" y="340"/>
                    </a:lnTo>
                    <a:lnTo>
                      <a:pt x="291" y="340"/>
                    </a:lnTo>
                    <a:lnTo>
                      <a:pt x="293" y="340"/>
                    </a:lnTo>
                    <a:lnTo>
                      <a:pt x="305" y="340"/>
                    </a:lnTo>
                    <a:lnTo>
                      <a:pt x="314" y="349"/>
                    </a:lnTo>
                    <a:lnTo>
                      <a:pt x="319" y="361"/>
                    </a:lnTo>
                    <a:lnTo>
                      <a:pt x="324" y="366"/>
                    </a:lnTo>
                    <a:lnTo>
                      <a:pt x="326" y="371"/>
                    </a:lnTo>
                    <a:lnTo>
                      <a:pt x="331" y="373"/>
                    </a:lnTo>
                    <a:lnTo>
                      <a:pt x="333" y="385"/>
                    </a:lnTo>
                    <a:lnTo>
                      <a:pt x="338" y="389"/>
                    </a:lnTo>
                    <a:lnTo>
                      <a:pt x="343" y="394"/>
                    </a:lnTo>
                    <a:lnTo>
                      <a:pt x="345" y="394"/>
                    </a:lnTo>
                    <a:lnTo>
                      <a:pt x="350" y="396"/>
                    </a:lnTo>
                    <a:lnTo>
                      <a:pt x="355" y="396"/>
                    </a:lnTo>
                    <a:lnTo>
                      <a:pt x="359" y="399"/>
                    </a:lnTo>
                    <a:lnTo>
                      <a:pt x="364" y="399"/>
                    </a:lnTo>
                    <a:lnTo>
                      <a:pt x="364" y="396"/>
                    </a:lnTo>
                    <a:lnTo>
                      <a:pt x="362" y="392"/>
                    </a:lnTo>
                    <a:lnTo>
                      <a:pt x="359" y="385"/>
                    </a:lnTo>
                    <a:lnTo>
                      <a:pt x="362" y="382"/>
                    </a:lnTo>
                    <a:lnTo>
                      <a:pt x="362" y="380"/>
                    </a:lnTo>
                    <a:lnTo>
                      <a:pt x="359" y="380"/>
                    </a:lnTo>
                    <a:lnTo>
                      <a:pt x="357" y="380"/>
                    </a:lnTo>
                    <a:lnTo>
                      <a:pt x="359" y="378"/>
                    </a:lnTo>
                    <a:lnTo>
                      <a:pt x="362" y="378"/>
                    </a:lnTo>
                    <a:lnTo>
                      <a:pt x="362" y="373"/>
                    </a:lnTo>
                    <a:lnTo>
                      <a:pt x="362" y="371"/>
                    </a:lnTo>
                    <a:lnTo>
                      <a:pt x="364" y="371"/>
                    </a:lnTo>
                    <a:lnTo>
                      <a:pt x="366" y="368"/>
                    </a:lnTo>
                    <a:lnTo>
                      <a:pt x="366" y="366"/>
                    </a:lnTo>
                    <a:lnTo>
                      <a:pt x="364" y="368"/>
                    </a:lnTo>
                    <a:lnTo>
                      <a:pt x="364" y="366"/>
                    </a:lnTo>
                    <a:lnTo>
                      <a:pt x="366" y="366"/>
                    </a:lnTo>
                    <a:lnTo>
                      <a:pt x="369" y="363"/>
                    </a:lnTo>
                    <a:lnTo>
                      <a:pt x="369" y="361"/>
                    </a:lnTo>
                    <a:lnTo>
                      <a:pt x="371" y="361"/>
                    </a:lnTo>
                    <a:lnTo>
                      <a:pt x="374" y="361"/>
                    </a:lnTo>
                    <a:lnTo>
                      <a:pt x="371" y="359"/>
                    </a:lnTo>
                    <a:lnTo>
                      <a:pt x="371" y="356"/>
                    </a:lnTo>
                    <a:lnTo>
                      <a:pt x="374" y="356"/>
                    </a:lnTo>
                    <a:lnTo>
                      <a:pt x="374" y="359"/>
                    </a:lnTo>
                    <a:lnTo>
                      <a:pt x="374" y="356"/>
                    </a:lnTo>
                    <a:lnTo>
                      <a:pt x="376" y="356"/>
                    </a:lnTo>
                    <a:lnTo>
                      <a:pt x="376" y="359"/>
                    </a:lnTo>
                    <a:lnTo>
                      <a:pt x="378" y="356"/>
                    </a:lnTo>
                    <a:lnTo>
                      <a:pt x="378" y="359"/>
                    </a:lnTo>
                    <a:lnTo>
                      <a:pt x="383" y="356"/>
                    </a:lnTo>
                    <a:lnTo>
                      <a:pt x="383" y="359"/>
                    </a:lnTo>
                    <a:lnTo>
                      <a:pt x="376" y="361"/>
                    </a:lnTo>
                    <a:lnTo>
                      <a:pt x="390" y="354"/>
                    </a:lnTo>
                    <a:lnTo>
                      <a:pt x="392" y="349"/>
                    </a:lnTo>
                    <a:lnTo>
                      <a:pt x="392" y="342"/>
                    </a:lnTo>
                    <a:lnTo>
                      <a:pt x="392" y="340"/>
                    </a:lnTo>
                    <a:lnTo>
                      <a:pt x="395" y="340"/>
                    </a:lnTo>
                    <a:lnTo>
                      <a:pt x="395" y="342"/>
                    </a:lnTo>
                    <a:lnTo>
                      <a:pt x="395" y="345"/>
                    </a:lnTo>
                    <a:lnTo>
                      <a:pt x="402" y="342"/>
                    </a:lnTo>
                    <a:lnTo>
                      <a:pt x="414" y="340"/>
                    </a:lnTo>
                    <a:lnTo>
                      <a:pt x="428" y="342"/>
                    </a:lnTo>
                    <a:lnTo>
                      <a:pt x="428" y="340"/>
                    </a:lnTo>
                    <a:lnTo>
                      <a:pt x="430" y="340"/>
                    </a:lnTo>
                    <a:lnTo>
                      <a:pt x="433" y="340"/>
                    </a:lnTo>
                    <a:lnTo>
                      <a:pt x="435" y="342"/>
                    </a:lnTo>
                    <a:lnTo>
                      <a:pt x="437" y="345"/>
                    </a:lnTo>
                    <a:lnTo>
                      <a:pt x="440" y="345"/>
                    </a:lnTo>
                    <a:lnTo>
                      <a:pt x="442" y="347"/>
                    </a:lnTo>
                    <a:lnTo>
                      <a:pt x="444" y="347"/>
                    </a:lnTo>
                    <a:lnTo>
                      <a:pt x="444" y="349"/>
                    </a:lnTo>
                    <a:lnTo>
                      <a:pt x="447" y="349"/>
                    </a:lnTo>
                    <a:lnTo>
                      <a:pt x="449" y="349"/>
                    </a:lnTo>
                    <a:lnTo>
                      <a:pt x="451" y="349"/>
                    </a:lnTo>
                    <a:lnTo>
                      <a:pt x="454" y="349"/>
                    </a:lnTo>
                    <a:lnTo>
                      <a:pt x="456" y="347"/>
                    </a:lnTo>
                    <a:lnTo>
                      <a:pt x="456" y="345"/>
                    </a:lnTo>
                    <a:lnTo>
                      <a:pt x="459" y="345"/>
                    </a:lnTo>
                    <a:lnTo>
                      <a:pt x="461" y="347"/>
                    </a:lnTo>
                    <a:lnTo>
                      <a:pt x="463" y="347"/>
                    </a:lnTo>
                    <a:lnTo>
                      <a:pt x="466" y="352"/>
                    </a:lnTo>
                    <a:lnTo>
                      <a:pt x="468" y="349"/>
                    </a:lnTo>
                    <a:lnTo>
                      <a:pt x="468" y="347"/>
                    </a:lnTo>
                    <a:lnTo>
                      <a:pt x="463" y="345"/>
                    </a:lnTo>
                    <a:lnTo>
                      <a:pt x="461" y="345"/>
                    </a:lnTo>
                    <a:lnTo>
                      <a:pt x="461" y="342"/>
                    </a:lnTo>
                    <a:lnTo>
                      <a:pt x="463" y="340"/>
                    </a:lnTo>
                    <a:lnTo>
                      <a:pt x="466" y="340"/>
                    </a:lnTo>
                    <a:lnTo>
                      <a:pt x="466" y="335"/>
                    </a:lnTo>
                    <a:lnTo>
                      <a:pt x="463" y="335"/>
                    </a:lnTo>
                    <a:lnTo>
                      <a:pt x="461" y="337"/>
                    </a:lnTo>
                    <a:lnTo>
                      <a:pt x="459" y="335"/>
                    </a:lnTo>
                    <a:lnTo>
                      <a:pt x="456" y="335"/>
                    </a:lnTo>
                    <a:lnTo>
                      <a:pt x="454" y="335"/>
                    </a:lnTo>
                    <a:lnTo>
                      <a:pt x="451" y="335"/>
                    </a:lnTo>
                    <a:lnTo>
                      <a:pt x="451" y="330"/>
                    </a:lnTo>
                    <a:lnTo>
                      <a:pt x="456" y="330"/>
                    </a:lnTo>
                    <a:lnTo>
                      <a:pt x="463" y="333"/>
                    </a:lnTo>
                    <a:lnTo>
                      <a:pt x="466" y="330"/>
                    </a:lnTo>
                    <a:lnTo>
                      <a:pt x="468" y="333"/>
                    </a:lnTo>
                    <a:lnTo>
                      <a:pt x="470" y="330"/>
                    </a:lnTo>
                    <a:lnTo>
                      <a:pt x="480" y="330"/>
                    </a:lnTo>
                    <a:lnTo>
                      <a:pt x="482" y="330"/>
                    </a:lnTo>
                    <a:lnTo>
                      <a:pt x="485" y="323"/>
                    </a:lnTo>
                    <a:lnTo>
                      <a:pt x="485" y="330"/>
                    </a:lnTo>
                    <a:lnTo>
                      <a:pt x="485" y="333"/>
                    </a:lnTo>
                    <a:lnTo>
                      <a:pt x="492" y="330"/>
                    </a:lnTo>
                    <a:lnTo>
                      <a:pt x="494" y="328"/>
                    </a:lnTo>
                    <a:lnTo>
                      <a:pt x="496" y="328"/>
                    </a:lnTo>
                    <a:lnTo>
                      <a:pt x="496" y="330"/>
                    </a:lnTo>
                    <a:lnTo>
                      <a:pt x="506" y="328"/>
                    </a:lnTo>
                    <a:lnTo>
                      <a:pt x="506" y="330"/>
                    </a:lnTo>
                    <a:lnTo>
                      <a:pt x="515" y="337"/>
                    </a:lnTo>
                    <a:lnTo>
                      <a:pt x="518" y="340"/>
                    </a:lnTo>
                    <a:lnTo>
                      <a:pt x="520" y="340"/>
                    </a:lnTo>
                    <a:lnTo>
                      <a:pt x="527" y="340"/>
                    </a:lnTo>
                    <a:lnTo>
                      <a:pt x="529" y="337"/>
                    </a:lnTo>
                    <a:lnTo>
                      <a:pt x="532" y="337"/>
                    </a:lnTo>
                    <a:lnTo>
                      <a:pt x="532" y="335"/>
                    </a:lnTo>
                    <a:lnTo>
                      <a:pt x="534" y="335"/>
                    </a:lnTo>
                    <a:lnTo>
                      <a:pt x="539" y="337"/>
                    </a:lnTo>
                    <a:lnTo>
                      <a:pt x="544" y="340"/>
                    </a:lnTo>
                    <a:lnTo>
                      <a:pt x="544" y="342"/>
                    </a:lnTo>
                    <a:lnTo>
                      <a:pt x="544" y="345"/>
                    </a:lnTo>
                    <a:lnTo>
                      <a:pt x="546" y="345"/>
                    </a:lnTo>
                    <a:lnTo>
                      <a:pt x="548" y="349"/>
                    </a:lnTo>
                    <a:lnTo>
                      <a:pt x="553" y="349"/>
                    </a:lnTo>
                    <a:lnTo>
                      <a:pt x="553" y="352"/>
                    </a:lnTo>
                    <a:lnTo>
                      <a:pt x="553" y="368"/>
                    </a:lnTo>
                    <a:lnTo>
                      <a:pt x="555" y="368"/>
                    </a:lnTo>
                    <a:lnTo>
                      <a:pt x="555" y="373"/>
                    </a:lnTo>
                    <a:lnTo>
                      <a:pt x="555" y="375"/>
                    </a:lnTo>
                    <a:lnTo>
                      <a:pt x="560" y="382"/>
                    </a:lnTo>
                    <a:lnTo>
                      <a:pt x="560" y="385"/>
                    </a:lnTo>
                    <a:lnTo>
                      <a:pt x="563" y="382"/>
                    </a:lnTo>
                    <a:lnTo>
                      <a:pt x="563" y="387"/>
                    </a:lnTo>
                    <a:lnTo>
                      <a:pt x="563" y="389"/>
                    </a:lnTo>
                    <a:lnTo>
                      <a:pt x="567" y="396"/>
                    </a:lnTo>
                    <a:lnTo>
                      <a:pt x="567" y="399"/>
                    </a:lnTo>
                    <a:lnTo>
                      <a:pt x="570" y="399"/>
                    </a:lnTo>
                    <a:lnTo>
                      <a:pt x="572" y="399"/>
                    </a:lnTo>
                    <a:lnTo>
                      <a:pt x="574" y="404"/>
                    </a:lnTo>
                    <a:lnTo>
                      <a:pt x="574" y="408"/>
                    </a:lnTo>
                    <a:lnTo>
                      <a:pt x="579" y="408"/>
                    </a:lnTo>
                    <a:lnTo>
                      <a:pt x="584" y="406"/>
                    </a:lnTo>
                    <a:lnTo>
                      <a:pt x="584" y="408"/>
                    </a:lnTo>
                    <a:lnTo>
                      <a:pt x="586" y="406"/>
                    </a:lnTo>
                    <a:lnTo>
                      <a:pt x="584" y="406"/>
                    </a:lnTo>
                    <a:lnTo>
                      <a:pt x="588" y="396"/>
                    </a:lnTo>
                    <a:lnTo>
                      <a:pt x="588" y="382"/>
                    </a:lnTo>
                    <a:lnTo>
                      <a:pt x="581" y="366"/>
                    </a:lnTo>
                    <a:lnTo>
                      <a:pt x="581" y="359"/>
                    </a:lnTo>
                    <a:lnTo>
                      <a:pt x="570" y="328"/>
                    </a:lnTo>
                    <a:lnTo>
                      <a:pt x="570" y="326"/>
                    </a:lnTo>
                    <a:lnTo>
                      <a:pt x="570" y="321"/>
                    </a:lnTo>
                    <a:lnTo>
                      <a:pt x="577" y="307"/>
                    </a:lnTo>
                    <a:lnTo>
                      <a:pt x="577" y="304"/>
                    </a:lnTo>
                    <a:lnTo>
                      <a:pt x="579" y="302"/>
                    </a:lnTo>
                    <a:lnTo>
                      <a:pt x="581" y="302"/>
                    </a:lnTo>
                    <a:lnTo>
                      <a:pt x="579" y="297"/>
                    </a:lnTo>
                    <a:lnTo>
                      <a:pt x="581" y="297"/>
                    </a:lnTo>
                    <a:lnTo>
                      <a:pt x="588" y="297"/>
                    </a:lnTo>
                    <a:lnTo>
                      <a:pt x="596" y="293"/>
                    </a:lnTo>
                    <a:lnTo>
                      <a:pt x="596" y="290"/>
                    </a:lnTo>
                    <a:lnTo>
                      <a:pt x="598" y="290"/>
                    </a:lnTo>
                    <a:lnTo>
                      <a:pt x="600" y="288"/>
                    </a:lnTo>
                    <a:lnTo>
                      <a:pt x="600" y="285"/>
                    </a:lnTo>
                    <a:lnTo>
                      <a:pt x="603" y="283"/>
                    </a:lnTo>
                    <a:lnTo>
                      <a:pt x="603" y="281"/>
                    </a:lnTo>
                    <a:lnTo>
                      <a:pt x="605" y="281"/>
                    </a:lnTo>
                    <a:lnTo>
                      <a:pt x="607" y="278"/>
                    </a:lnTo>
                    <a:lnTo>
                      <a:pt x="610" y="276"/>
                    </a:lnTo>
                    <a:lnTo>
                      <a:pt x="614" y="276"/>
                    </a:lnTo>
                    <a:lnTo>
                      <a:pt x="619" y="274"/>
                    </a:lnTo>
                    <a:lnTo>
                      <a:pt x="619" y="271"/>
                    </a:lnTo>
                    <a:lnTo>
                      <a:pt x="622" y="269"/>
                    </a:lnTo>
                    <a:lnTo>
                      <a:pt x="629" y="264"/>
                    </a:lnTo>
                    <a:lnTo>
                      <a:pt x="633" y="264"/>
                    </a:lnTo>
                    <a:lnTo>
                      <a:pt x="638" y="262"/>
                    </a:lnTo>
                    <a:lnTo>
                      <a:pt x="638" y="259"/>
                    </a:lnTo>
                    <a:lnTo>
                      <a:pt x="636" y="259"/>
                    </a:lnTo>
                    <a:lnTo>
                      <a:pt x="633" y="259"/>
                    </a:lnTo>
                    <a:lnTo>
                      <a:pt x="633" y="257"/>
                    </a:lnTo>
                    <a:lnTo>
                      <a:pt x="636" y="257"/>
                    </a:lnTo>
                    <a:lnTo>
                      <a:pt x="636" y="255"/>
                    </a:lnTo>
                    <a:lnTo>
                      <a:pt x="638" y="255"/>
                    </a:lnTo>
                    <a:lnTo>
                      <a:pt x="636" y="255"/>
                    </a:lnTo>
                    <a:lnTo>
                      <a:pt x="633" y="252"/>
                    </a:lnTo>
                    <a:lnTo>
                      <a:pt x="636" y="252"/>
                    </a:lnTo>
                    <a:lnTo>
                      <a:pt x="638" y="250"/>
                    </a:lnTo>
                    <a:lnTo>
                      <a:pt x="638" y="252"/>
                    </a:lnTo>
                    <a:lnTo>
                      <a:pt x="643" y="252"/>
                    </a:lnTo>
                    <a:lnTo>
                      <a:pt x="645" y="250"/>
                    </a:lnTo>
                    <a:lnTo>
                      <a:pt x="648" y="250"/>
                    </a:lnTo>
                    <a:lnTo>
                      <a:pt x="648" y="245"/>
                    </a:lnTo>
                    <a:lnTo>
                      <a:pt x="645" y="243"/>
                    </a:lnTo>
                    <a:lnTo>
                      <a:pt x="643" y="248"/>
                    </a:lnTo>
                    <a:lnTo>
                      <a:pt x="643" y="245"/>
                    </a:lnTo>
                    <a:lnTo>
                      <a:pt x="643" y="243"/>
                    </a:lnTo>
                    <a:lnTo>
                      <a:pt x="636" y="245"/>
                    </a:lnTo>
                    <a:lnTo>
                      <a:pt x="636" y="243"/>
                    </a:lnTo>
                    <a:lnTo>
                      <a:pt x="633" y="238"/>
                    </a:lnTo>
                    <a:lnTo>
                      <a:pt x="636" y="238"/>
                    </a:lnTo>
                    <a:lnTo>
                      <a:pt x="636" y="241"/>
                    </a:lnTo>
                    <a:lnTo>
                      <a:pt x="636" y="243"/>
                    </a:lnTo>
                    <a:lnTo>
                      <a:pt x="638" y="243"/>
                    </a:lnTo>
                    <a:lnTo>
                      <a:pt x="640" y="241"/>
                    </a:lnTo>
                    <a:lnTo>
                      <a:pt x="643" y="241"/>
                    </a:lnTo>
                    <a:lnTo>
                      <a:pt x="643" y="238"/>
                    </a:lnTo>
                    <a:lnTo>
                      <a:pt x="643" y="241"/>
                    </a:lnTo>
                    <a:lnTo>
                      <a:pt x="645" y="241"/>
                    </a:lnTo>
                    <a:lnTo>
                      <a:pt x="645" y="236"/>
                    </a:lnTo>
                    <a:lnTo>
                      <a:pt x="643" y="236"/>
                    </a:lnTo>
                    <a:lnTo>
                      <a:pt x="645" y="231"/>
                    </a:lnTo>
                    <a:lnTo>
                      <a:pt x="645" y="229"/>
                    </a:lnTo>
                    <a:lnTo>
                      <a:pt x="640" y="226"/>
                    </a:lnTo>
                    <a:lnTo>
                      <a:pt x="638" y="229"/>
                    </a:lnTo>
                    <a:lnTo>
                      <a:pt x="636" y="226"/>
                    </a:lnTo>
                    <a:lnTo>
                      <a:pt x="638" y="226"/>
                    </a:lnTo>
                    <a:lnTo>
                      <a:pt x="640" y="224"/>
                    </a:lnTo>
                    <a:lnTo>
                      <a:pt x="638" y="224"/>
                    </a:lnTo>
                    <a:lnTo>
                      <a:pt x="638" y="222"/>
                    </a:lnTo>
                    <a:lnTo>
                      <a:pt x="638" y="219"/>
                    </a:lnTo>
                    <a:lnTo>
                      <a:pt x="640" y="219"/>
                    </a:lnTo>
                    <a:lnTo>
                      <a:pt x="638" y="219"/>
                    </a:lnTo>
                    <a:lnTo>
                      <a:pt x="638" y="217"/>
                    </a:lnTo>
                    <a:lnTo>
                      <a:pt x="638" y="215"/>
                    </a:lnTo>
                    <a:lnTo>
                      <a:pt x="638" y="212"/>
                    </a:lnTo>
                    <a:lnTo>
                      <a:pt x="638" y="210"/>
                    </a:lnTo>
                    <a:lnTo>
                      <a:pt x="633" y="208"/>
                    </a:lnTo>
                    <a:lnTo>
                      <a:pt x="631" y="205"/>
                    </a:lnTo>
                    <a:lnTo>
                      <a:pt x="626" y="203"/>
                    </a:lnTo>
                    <a:lnTo>
                      <a:pt x="626" y="200"/>
                    </a:lnTo>
                    <a:lnTo>
                      <a:pt x="626" y="203"/>
                    </a:lnTo>
                    <a:lnTo>
                      <a:pt x="631" y="205"/>
                    </a:lnTo>
                    <a:lnTo>
                      <a:pt x="633" y="205"/>
                    </a:lnTo>
                    <a:lnTo>
                      <a:pt x="636" y="205"/>
                    </a:lnTo>
                    <a:lnTo>
                      <a:pt x="636" y="208"/>
                    </a:lnTo>
                    <a:lnTo>
                      <a:pt x="638" y="208"/>
                    </a:lnTo>
                    <a:lnTo>
                      <a:pt x="638" y="203"/>
                    </a:lnTo>
                    <a:lnTo>
                      <a:pt x="636" y="203"/>
                    </a:lnTo>
                    <a:lnTo>
                      <a:pt x="638" y="203"/>
                    </a:lnTo>
                    <a:lnTo>
                      <a:pt x="636" y="198"/>
                    </a:lnTo>
                    <a:lnTo>
                      <a:pt x="636" y="191"/>
                    </a:lnTo>
                    <a:lnTo>
                      <a:pt x="636" y="189"/>
                    </a:lnTo>
                    <a:lnTo>
                      <a:pt x="638" y="189"/>
                    </a:lnTo>
                    <a:lnTo>
                      <a:pt x="640" y="186"/>
                    </a:lnTo>
                    <a:lnTo>
                      <a:pt x="643" y="184"/>
                    </a:lnTo>
                    <a:lnTo>
                      <a:pt x="645" y="184"/>
                    </a:lnTo>
                    <a:lnTo>
                      <a:pt x="643" y="186"/>
                    </a:lnTo>
                    <a:lnTo>
                      <a:pt x="640" y="189"/>
                    </a:lnTo>
                    <a:lnTo>
                      <a:pt x="640" y="191"/>
                    </a:lnTo>
                    <a:lnTo>
                      <a:pt x="640" y="193"/>
                    </a:lnTo>
                    <a:lnTo>
                      <a:pt x="640" y="196"/>
                    </a:lnTo>
                    <a:lnTo>
                      <a:pt x="640" y="198"/>
                    </a:lnTo>
                    <a:lnTo>
                      <a:pt x="640" y="200"/>
                    </a:lnTo>
                    <a:lnTo>
                      <a:pt x="640" y="203"/>
                    </a:lnTo>
                    <a:lnTo>
                      <a:pt x="640" y="205"/>
                    </a:lnTo>
                    <a:lnTo>
                      <a:pt x="643" y="205"/>
                    </a:lnTo>
                    <a:lnTo>
                      <a:pt x="645" y="205"/>
                    </a:lnTo>
                    <a:lnTo>
                      <a:pt x="645" y="208"/>
                    </a:lnTo>
                    <a:lnTo>
                      <a:pt x="645" y="210"/>
                    </a:lnTo>
                    <a:lnTo>
                      <a:pt x="648" y="210"/>
                    </a:lnTo>
                    <a:lnTo>
                      <a:pt x="648" y="212"/>
                    </a:lnTo>
                    <a:lnTo>
                      <a:pt x="645" y="212"/>
                    </a:lnTo>
                    <a:lnTo>
                      <a:pt x="643" y="219"/>
                    </a:lnTo>
                    <a:lnTo>
                      <a:pt x="643" y="224"/>
                    </a:lnTo>
                    <a:lnTo>
                      <a:pt x="645" y="224"/>
                    </a:lnTo>
                    <a:lnTo>
                      <a:pt x="652" y="210"/>
                    </a:lnTo>
                    <a:lnTo>
                      <a:pt x="652" y="208"/>
                    </a:lnTo>
                    <a:lnTo>
                      <a:pt x="655" y="203"/>
                    </a:lnTo>
                    <a:lnTo>
                      <a:pt x="655" y="200"/>
                    </a:lnTo>
                    <a:lnTo>
                      <a:pt x="648" y="184"/>
                    </a:lnTo>
                    <a:lnTo>
                      <a:pt x="650" y="184"/>
                    </a:lnTo>
                    <a:lnTo>
                      <a:pt x="652" y="186"/>
                    </a:lnTo>
                    <a:lnTo>
                      <a:pt x="655" y="189"/>
                    </a:lnTo>
                    <a:lnTo>
                      <a:pt x="657" y="189"/>
                    </a:lnTo>
                    <a:lnTo>
                      <a:pt x="657" y="193"/>
                    </a:lnTo>
                    <a:lnTo>
                      <a:pt x="659" y="193"/>
                    </a:lnTo>
                    <a:lnTo>
                      <a:pt x="664" y="184"/>
                    </a:lnTo>
                    <a:lnTo>
                      <a:pt x="666" y="182"/>
                    </a:lnTo>
                    <a:lnTo>
                      <a:pt x="669" y="177"/>
                    </a:lnTo>
                    <a:lnTo>
                      <a:pt x="671" y="172"/>
                    </a:lnTo>
                    <a:lnTo>
                      <a:pt x="671" y="170"/>
                    </a:lnTo>
                    <a:lnTo>
                      <a:pt x="669" y="170"/>
                    </a:lnTo>
                    <a:lnTo>
                      <a:pt x="666" y="167"/>
                    </a:lnTo>
                    <a:lnTo>
                      <a:pt x="671" y="160"/>
                    </a:lnTo>
                    <a:lnTo>
                      <a:pt x="674" y="158"/>
                    </a:lnTo>
                    <a:lnTo>
                      <a:pt x="681" y="156"/>
                    </a:lnTo>
                    <a:lnTo>
                      <a:pt x="683" y="153"/>
                    </a:lnTo>
                    <a:lnTo>
                      <a:pt x="685" y="153"/>
                    </a:lnTo>
                    <a:lnTo>
                      <a:pt x="688" y="153"/>
                    </a:lnTo>
                    <a:lnTo>
                      <a:pt x="702" y="151"/>
                    </a:lnTo>
                    <a:lnTo>
                      <a:pt x="704" y="151"/>
                    </a:lnTo>
                    <a:lnTo>
                      <a:pt x="707" y="146"/>
                    </a:lnTo>
                    <a:lnTo>
                      <a:pt x="707" y="148"/>
                    </a:lnTo>
                    <a:lnTo>
                      <a:pt x="709" y="148"/>
                    </a:lnTo>
                    <a:lnTo>
                      <a:pt x="711" y="148"/>
                    </a:lnTo>
                    <a:lnTo>
                      <a:pt x="714" y="146"/>
                    </a:lnTo>
                    <a:lnTo>
                      <a:pt x="716" y="148"/>
                    </a:lnTo>
                    <a:lnTo>
                      <a:pt x="718" y="148"/>
                    </a:lnTo>
                    <a:lnTo>
                      <a:pt x="721" y="148"/>
                    </a:lnTo>
                    <a:lnTo>
                      <a:pt x="723" y="146"/>
                    </a:lnTo>
                    <a:lnTo>
                      <a:pt x="723" y="141"/>
                    </a:lnTo>
                    <a:lnTo>
                      <a:pt x="723" y="144"/>
                    </a:lnTo>
                    <a:lnTo>
                      <a:pt x="723" y="146"/>
                    </a:lnTo>
                    <a:lnTo>
                      <a:pt x="721" y="146"/>
                    </a:lnTo>
                    <a:lnTo>
                      <a:pt x="716" y="144"/>
                    </a:lnTo>
                    <a:lnTo>
                      <a:pt x="714" y="141"/>
                    </a:lnTo>
                    <a:lnTo>
                      <a:pt x="714" y="139"/>
                    </a:lnTo>
                    <a:lnTo>
                      <a:pt x="711" y="137"/>
                    </a:lnTo>
                    <a:lnTo>
                      <a:pt x="709" y="137"/>
                    </a:lnTo>
                    <a:lnTo>
                      <a:pt x="709" y="134"/>
                    </a:lnTo>
                    <a:lnTo>
                      <a:pt x="711" y="132"/>
                    </a:lnTo>
                    <a:lnTo>
                      <a:pt x="711" y="130"/>
                    </a:lnTo>
                    <a:lnTo>
                      <a:pt x="714" y="130"/>
                    </a:lnTo>
                    <a:lnTo>
                      <a:pt x="711" y="125"/>
                    </a:lnTo>
                    <a:lnTo>
                      <a:pt x="711" y="122"/>
                    </a:lnTo>
                    <a:lnTo>
                      <a:pt x="716" y="118"/>
                    </a:lnTo>
                    <a:lnTo>
                      <a:pt x="718" y="113"/>
                    </a:lnTo>
                    <a:lnTo>
                      <a:pt x="721" y="111"/>
                    </a:lnTo>
                    <a:lnTo>
                      <a:pt x="721" y="108"/>
                    </a:lnTo>
                    <a:lnTo>
                      <a:pt x="723" y="108"/>
                    </a:lnTo>
                    <a:lnTo>
                      <a:pt x="725" y="108"/>
                    </a:lnTo>
                    <a:lnTo>
                      <a:pt x="725" y="111"/>
                    </a:lnTo>
                    <a:lnTo>
                      <a:pt x="728" y="108"/>
                    </a:lnTo>
                    <a:lnTo>
                      <a:pt x="728" y="106"/>
                    </a:lnTo>
                    <a:lnTo>
                      <a:pt x="728" y="108"/>
                    </a:lnTo>
                    <a:lnTo>
                      <a:pt x="730" y="108"/>
                    </a:lnTo>
                    <a:lnTo>
                      <a:pt x="730" y="106"/>
                    </a:lnTo>
                    <a:lnTo>
                      <a:pt x="733" y="104"/>
                    </a:lnTo>
                    <a:lnTo>
                      <a:pt x="735" y="104"/>
                    </a:lnTo>
                    <a:lnTo>
                      <a:pt x="735" y="101"/>
                    </a:lnTo>
                    <a:lnTo>
                      <a:pt x="737" y="99"/>
                    </a:lnTo>
                    <a:lnTo>
                      <a:pt x="737" y="97"/>
                    </a:lnTo>
                    <a:lnTo>
                      <a:pt x="740" y="97"/>
                    </a:lnTo>
                    <a:lnTo>
                      <a:pt x="740" y="99"/>
                    </a:lnTo>
                    <a:lnTo>
                      <a:pt x="742" y="99"/>
                    </a:lnTo>
                    <a:lnTo>
                      <a:pt x="744" y="101"/>
                    </a:lnTo>
                    <a:lnTo>
                      <a:pt x="747" y="99"/>
                    </a:lnTo>
                    <a:lnTo>
                      <a:pt x="749" y="97"/>
                    </a:lnTo>
                    <a:lnTo>
                      <a:pt x="751" y="97"/>
                    </a:lnTo>
                    <a:lnTo>
                      <a:pt x="751" y="94"/>
                    </a:lnTo>
                    <a:lnTo>
                      <a:pt x="756" y="94"/>
                    </a:lnTo>
                    <a:lnTo>
                      <a:pt x="759" y="94"/>
                    </a:lnTo>
                    <a:lnTo>
                      <a:pt x="759" y="92"/>
                    </a:lnTo>
                    <a:lnTo>
                      <a:pt x="761" y="92"/>
                    </a:lnTo>
                    <a:lnTo>
                      <a:pt x="763" y="92"/>
                    </a:lnTo>
                    <a:lnTo>
                      <a:pt x="763" y="89"/>
                    </a:lnTo>
                  </a:path>
                </a:pathLst>
              </a:custGeom>
              <a:grpFill/>
              <a:ln w="9525">
                <a:noFill/>
                <a:round/>
                <a:headEnd/>
                <a:tailEnd/>
              </a:ln>
            </p:spPr>
            <p:txBody>
              <a:bodyPr/>
              <a:lstStyle/>
              <a:p>
                <a:pPr>
                  <a:defRPr/>
                </a:pPr>
                <a:endParaRPr lang="en-US" sz="1200" kern="0">
                  <a:solidFill>
                    <a:srgbClr val="0096D6"/>
                  </a:solidFill>
                </a:endParaRPr>
              </a:p>
            </p:txBody>
          </p:sp>
          <p:sp>
            <p:nvSpPr>
              <p:cNvPr id="2158" name="Rectangle 1536"/>
              <p:cNvSpPr>
                <a:spLocks noChangeArrowheads="1"/>
              </p:cNvSpPr>
              <p:nvPr/>
            </p:nvSpPr>
            <p:spPr bwMode="auto">
              <a:xfrm>
                <a:off x="1860" y="2050"/>
                <a:ext cx="1" cy="2"/>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159" name="Freeform 1537"/>
              <p:cNvSpPr>
                <a:spLocks/>
              </p:cNvSpPr>
              <p:nvPr/>
            </p:nvSpPr>
            <p:spPr bwMode="auto">
              <a:xfrm>
                <a:off x="1860" y="2050"/>
                <a:ext cx="0" cy="2"/>
              </a:xfrm>
              <a:custGeom>
                <a:avLst/>
                <a:gdLst>
                  <a:gd name="T0" fmla="*/ 2 h 2"/>
                  <a:gd name="T1" fmla="*/ 0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2160" name="Freeform 1538"/>
              <p:cNvSpPr>
                <a:spLocks/>
              </p:cNvSpPr>
              <p:nvPr/>
            </p:nvSpPr>
            <p:spPr bwMode="auto">
              <a:xfrm>
                <a:off x="1857" y="2047"/>
                <a:ext cx="3" cy="3"/>
              </a:xfrm>
              <a:custGeom>
                <a:avLst/>
                <a:gdLst>
                  <a:gd name="T0" fmla="*/ 3 w 3"/>
                  <a:gd name="T1" fmla="*/ 0 h 3"/>
                  <a:gd name="T2" fmla="*/ 0 w 3"/>
                  <a:gd name="T3" fmla="*/ 0 h 3"/>
                  <a:gd name="T4" fmla="*/ 3 w 3"/>
                  <a:gd name="T5" fmla="*/ 0 h 3"/>
                  <a:gd name="T6" fmla="*/ 3 w 3"/>
                  <a:gd name="T7" fmla="*/ 0 h 3"/>
                  <a:gd name="T8" fmla="*/ 3 w 3"/>
                  <a:gd name="T9" fmla="*/ 0 h 3"/>
                  <a:gd name="T10" fmla="*/ 3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3" y="0"/>
                    </a:lnTo>
                    <a:lnTo>
                      <a:pt x="3"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61" name="Freeform 1539"/>
              <p:cNvSpPr>
                <a:spLocks/>
              </p:cNvSpPr>
              <p:nvPr/>
            </p:nvSpPr>
            <p:spPr bwMode="auto">
              <a:xfrm>
                <a:off x="1857" y="2047"/>
                <a:ext cx="3" cy="3"/>
              </a:xfrm>
              <a:custGeom>
                <a:avLst/>
                <a:gdLst>
                  <a:gd name="T0" fmla="*/ 3 w 3"/>
                  <a:gd name="T1" fmla="*/ 0 h 3"/>
                  <a:gd name="T2" fmla="*/ 0 w 3"/>
                  <a:gd name="T3" fmla="*/ 0 h 3"/>
                  <a:gd name="T4" fmla="*/ 3 w 3"/>
                  <a:gd name="T5" fmla="*/ 0 h 3"/>
                  <a:gd name="T6" fmla="*/ 3 w 3"/>
                  <a:gd name="T7" fmla="*/ 0 h 3"/>
                  <a:gd name="T8" fmla="*/ 3 w 3"/>
                  <a:gd name="T9" fmla="*/ 0 h 3"/>
                  <a:gd name="T10" fmla="*/ 3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3" y="0"/>
                    </a:lnTo>
                    <a:lnTo>
                      <a:pt x="3"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62" name="Freeform 1540"/>
              <p:cNvSpPr>
                <a:spLocks/>
              </p:cNvSpPr>
              <p:nvPr/>
            </p:nvSpPr>
            <p:spPr bwMode="auto">
              <a:xfrm>
                <a:off x="766" y="2307"/>
                <a:ext cx="7" cy="5"/>
              </a:xfrm>
              <a:custGeom>
                <a:avLst/>
                <a:gdLst>
                  <a:gd name="T0" fmla="*/ 2 w 7"/>
                  <a:gd name="T1" fmla="*/ 0 h 5"/>
                  <a:gd name="T2" fmla="*/ 5 w 7"/>
                  <a:gd name="T3" fmla="*/ 0 h 5"/>
                  <a:gd name="T4" fmla="*/ 5 w 7"/>
                  <a:gd name="T5" fmla="*/ 0 h 5"/>
                  <a:gd name="T6" fmla="*/ 7 w 7"/>
                  <a:gd name="T7" fmla="*/ 3 h 5"/>
                  <a:gd name="T8" fmla="*/ 7 w 7"/>
                  <a:gd name="T9" fmla="*/ 3 h 5"/>
                  <a:gd name="T10" fmla="*/ 5 w 7"/>
                  <a:gd name="T11" fmla="*/ 5 h 5"/>
                  <a:gd name="T12" fmla="*/ 2 w 7"/>
                  <a:gd name="T13" fmla="*/ 5 h 5"/>
                  <a:gd name="T14" fmla="*/ 2 w 7"/>
                  <a:gd name="T15" fmla="*/ 5 h 5"/>
                  <a:gd name="T16" fmla="*/ 0 w 7"/>
                  <a:gd name="T17" fmla="*/ 3 h 5"/>
                  <a:gd name="T18" fmla="*/ 0 w 7"/>
                  <a:gd name="T19" fmla="*/ 3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5" y="0"/>
                    </a:lnTo>
                    <a:lnTo>
                      <a:pt x="7" y="3"/>
                    </a:lnTo>
                    <a:lnTo>
                      <a:pt x="5" y="5"/>
                    </a:lnTo>
                    <a:lnTo>
                      <a:pt x="2" y="5"/>
                    </a:lnTo>
                    <a:lnTo>
                      <a:pt x="0" y="3"/>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163" name="Freeform 1541"/>
              <p:cNvSpPr>
                <a:spLocks/>
              </p:cNvSpPr>
              <p:nvPr/>
            </p:nvSpPr>
            <p:spPr bwMode="auto">
              <a:xfrm>
                <a:off x="766" y="2307"/>
                <a:ext cx="7" cy="5"/>
              </a:xfrm>
              <a:custGeom>
                <a:avLst/>
                <a:gdLst>
                  <a:gd name="T0" fmla="*/ 2 w 7"/>
                  <a:gd name="T1" fmla="*/ 0 h 5"/>
                  <a:gd name="T2" fmla="*/ 5 w 7"/>
                  <a:gd name="T3" fmla="*/ 0 h 5"/>
                  <a:gd name="T4" fmla="*/ 5 w 7"/>
                  <a:gd name="T5" fmla="*/ 0 h 5"/>
                  <a:gd name="T6" fmla="*/ 7 w 7"/>
                  <a:gd name="T7" fmla="*/ 3 h 5"/>
                  <a:gd name="T8" fmla="*/ 7 w 7"/>
                  <a:gd name="T9" fmla="*/ 3 h 5"/>
                  <a:gd name="T10" fmla="*/ 5 w 7"/>
                  <a:gd name="T11" fmla="*/ 5 h 5"/>
                  <a:gd name="T12" fmla="*/ 2 w 7"/>
                  <a:gd name="T13" fmla="*/ 5 h 5"/>
                  <a:gd name="T14" fmla="*/ 2 w 7"/>
                  <a:gd name="T15" fmla="*/ 5 h 5"/>
                  <a:gd name="T16" fmla="*/ 0 w 7"/>
                  <a:gd name="T17" fmla="*/ 3 h 5"/>
                  <a:gd name="T18" fmla="*/ 0 w 7"/>
                  <a:gd name="T19" fmla="*/ 3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5" y="0"/>
                    </a:lnTo>
                    <a:lnTo>
                      <a:pt x="7" y="3"/>
                    </a:lnTo>
                    <a:lnTo>
                      <a:pt x="5" y="5"/>
                    </a:lnTo>
                    <a:lnTo>
                      <a:pt x="2" y="5"/>
                    </a:lnTo>
                    <a:lnTo>
                      <a:pt x="0" y="3"/>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164" name="Freeform 1542"/>
              <p:cNvSpPr>
                <a:spLocks/>
              </p:cNvSpPr>
              <p:nvPr/>
            </p:nvSpPr>
            <p:spPr bwMode="auto">
              <a:xfrm>
                <a:off x="787" y="2314"/>
                <a:ext cx="7" cy="5"/>
              </a:xfrm>
              <a:custGeom>
                <a:avLst/>
                <a:gdLst>
                  <a:gd name="T0" fmla="*/ 0 w 7"/>
                  <a:gd name="T1" fmla="*/ 3 h 5"/>
                  <a:gd name="T2" fmla="*/ 0 w 7"/>
                  <a:gd name="T3" fmla="*/ 3 h 5"/>
                  <a:gd name="T4" fmla="*/ 3 w 7"/>
                  <a:gd name="T5" fmla="*/ 0 h 5"/>
                  <a:gd name="T6" fmla="*/ 7 w 7"/>
                  <a:gd name="T7" fmla="*/ 5 h 5"/>
                  <a:gd name="T8" fmla="*/ 3 w 7"/>
                  <a:gd name="T9" fmla="*/ 5 h 5"/>
                  <a:gd name="T10" fmla="*/ 3 w 7"/>
                  <a:gd name="T11" fmla="*/ 5 h 5"/>
                  <a:gd name="T12" fmla="*/ 0 w 7"/>
                  <a:gd name="T13" fmla="*/ 3 h 5"/>
                  <a:gd name="T14" fmla="*/ 0 w 7"/>
                  <a:gd name="T15" fmla="*/ 3 h 5"/>
                  <a:gd name="T16" fmla="*/ 0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3"/>
                    </a:moveTo>
                    <a:lnTo>
                      <a:pt x="0" y="3"/>
                    </a:lnTo>
                    <a:lnTo>
                      <a:pt x="3" y="0"/>
                    </a:lnTo>
                    <a:lnTo>
                      <a:pt x="7" y="5"/>
                    </a:lnTo>
                    <a:lnTo>
                      <a:pt x="3"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165" name="Freeform 1543"/>
              <p:cNvSpPr>
                <a:spLocks/>
              </p:cNvSpPr>
              <p:nvPr/>
            </p:nvSpPr>
            <p:spPr bwMode="auto">
              <a:xfrm>
                <a:off x="787" y="2314"/>
                <a:ext cx="7" cy="5"/>
              </a:xfrm>
              <a:custGeom>
                <a:avLst/>
                <a:gdLst>
                  <a:gd name="T0" fmla="*/ 0 w 7"/>
                  <a:gd name="T1" fmla="*/ 3 h 5"/>
                  <a:gd name="T2" fmla="*/ 0 w 7"/>
                  <a:gd name="T3" fmla="*/ 3 h 5"/>
                  <a:gd name="T4" fmla="*/ 3 w 7"/>
                  <a:gd name="T5" fmla="*/ 0 h 5"/>
                  <a:gd name="T6" fmla="*/ 7 w 7"/>
                  <a:gd name="T7" fmla="*/ 5 h 5"/>
                  <a:gd name="T8" fmla="*/ 3 w 7"/>
                  <a:gd name="T9" fmla="*/ 5 h 5"/>
                  <a:gd name="T10" fmla="*/ 3 w 7"/>
                  <a:gd name="T11" fmla="*/ 5 h 5"/>
                  <a:gd name="T12" fmla="*/ 0 w 7"/>
                  <a:gd name="T13" fmla="*/ 3 h 5"/>
                  <a:gd name="T14" fmla="*/ 0 w 7"/>
                  <a:gd name="T15" fmla="*/ 3 h 5"/>
                  <a:gd name="T16" fmla="*/ 0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3"/>
                    </a:moveTo>
                    <a:lnTo>
                      <a:pt x="0" y="3"/>
                    </a:lnTo>
                    <a:lnTo>
                      <a:pt x="3" y="0"/>
                    </a:lnTo>
                    <a:lnTo>
                      <a:pt x="7" y="5"/>
                    </a:lnTo>
                    <a:lnTo>
                      <a:pt x="3"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166" name="Freeform 1544"/>
              <p:cNvSpPr>
                <a:spLocks/>
              </p:cNvSpPr>
              <p:nvPr/>
            </p:nvSpPr>
            <p:spPr bwMode="auto">
              <a:xfrm>
                <a:off x="799" y="2321"/>
                <a:ext cx="7" cy="3"/>
              </a:xfrm>
              <a:custGeom>
                <a:avLst/>
                <a:gdLst>
                  <a:gd name="T0" fmla="*/ 0 w 7"/>
                  <a:gd name="T1" fmla="*/ 0 h 3"/>
                  <a:gd name="T2" fmla="*/ 0 w 7"/>
                  <a:gd name="T3" fmla="*/ 0 h 3"/>
                  <a:gd name="T4" fmla="*/ 0 w 7"/>
                  <a:gd name="T5" fmla="*/ 0 h 3"/>
                  <a:gd name="T6" fmla="*/ 7 w 7"/>
                  <a:gd name="T7" fmla="*/ 0 h 3"/>
                  <a:gd name="T8" fmla="*/ 7 w 7"/>
                  <a:gd name="T9" fmla="*/ 0 h 3"/>
                  <a:gd name="T10" fmla="*/ 7 w 7"/>
                  <a:gd name="T11" fmla="*/ 3 h 3"/>
                  <a:gd name="T12" fmla="*/ 5 w 7"/>
                  <a:gd name="T13" fmla="*/ 3 h 3"/>
                  <a:gd name="T14" fmla="*/ 2 w 7"/>
                  <a:gd name="T15" fmla="*/ 3 h 3"/>
                  <a:gd name="T16" fmla="*/ 0 w 7"/>
                  <a:gd name="T17" fmla="*/ 3 h 3"/>
                  <a:gd name="T18" fmla="*/ 0 w 7"/>
                  <a:gd name="T19" fmla="*/ 0 h 3"/>
                  <a:gd name="T20" fmla="*/ 0 w 7"/>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0" y="0"/>
                    </a:moveTo>
                    <a:lnTo>
                      <a:pt x="0" y="0"/>
                    </a:lnTo>
                    <a:lnTo>
                      <a:pt x="7" y="0"/>
                    </a:lnTo>
                    <a:lnTo>
                      <a:pt x="7" y="3"/>
                    </a:lnTo>
                    <a:lnTo>
                      <a:pt x="5" y="3"/>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167" name="Freeform 1545"/>
              <p:cNvSpPr>
                <a:spLocks/>
              </p:cNvSpPr>
              <p:nvPr/>
            </p:nvSpPr>
            <p:spPr bwMode="auto">
              <a:xfrm>
                <a:off x="799" y="2321"/>
                <a:ext cx="7" cy="3"/>
              </a:xfrm>
              <a:custGeom>
                <a:avLst/>
                <a:gdLst>
                  <a:gd name="T0" fmla="*/ 0 w 7"/>
                  <a:gd name="T1" fmla="*/ 0 h 3"/>
                  <a:gd name="T2" fmla="*/ 0 w 7"/>
                  <a:gd name="T3" fmla="*/ 0 h 3"/>
                  <a:gd name="T4" fmla="*/ 0 w 7"/>
                  <a:gd name="T5" fmla="*/ 0 h 3"/>
                  <a:gd name="T6" fmla="*/ 7 w 7"/>
                  <a:gd name="T7" fmla="*/ 0 h 3"/>
                  <a:gd name="T8" fmla="*/ 7 w 7"/>
                  <a:gd name="T9" fmla="*/ 0 h 3"/>
                  <a:gd name="T10" fmla="*/ 7 w 7"/>
                  <a:gd name="T11" fmla="*/ 3 h 3"/>
                  <a:gd name="T12" fmla="*/ 5 w 7"/>
                  <a:gd name="T13" fmla="*/ 3 h 3"/>
                  <a:gd name="T14" fmla="*/ 2 w 7"/>
                  <a:gd name="T15" fmla="*/ 3 h 3"/>
                  <a:gd name="T16" fmla="*/ 0 w 7"/>
                  <a:gd name="T17" fmla="*/ 3 h 3"/>
                  <a:gd name="T18" fmla="*/ 0 w 7"/>
                  <a:gd name="T19" fmla="*/ 0 h 3"/>
                  <a:gd name="T20" fmla="*/ 0 w 7"/>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0" y="0"/>
                    </a:moveTo>
                    <a:lnTo>
                      <a:pt x="0" y="0"/>
                    </a:lnTo>
                    <a:lnTo>
                      <a:pt x="7" y="0"/>
                    </a:lnTo>
                    <a:lnTo>
                      <a:pt x="7" y="3"/>
                    </a:lnTo>
                    <a:lnTo>
                      <a:pt x="5" y="3"/>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168" name="Freeform 1546"/>
              <p:cNvSpPr>
                <a:spLocks/>
              </p:cNvSpPr>
              <p:nvPr/>
            </p:nvSpPr>
            <p:spPr bwMode="auto">
              <a:xfrm>
                <a:off x="806" y="2324"/>
                <a:ext cx="10" cy="7"/>
              </a:xfrm>
              <a:custGeom>
                <a:avLst/>
                <a:gdLst>
                  <a:gd name="T0" fmla="*/ 5 w 10"/>
                  <a:gd name="T1" fmla="*/ 2 h 7"/>
                  <a:gd name="T2" fmla="*/ 5 w 10"/>
                  <a:gd name="T3" fmla="*/ 2 h 7"/>
                  <a:gd name="T4" fmla="*/ 5 w 10"/>
                  <a:gd name="T5" fmla="*/ 0 h 7"/>
                  <a:gd name="T6" fmla="*/ 10 w 10"/>
                  <a:gd name="T7" fmla="*/ 4 h 7"/>
                  <a:gd name="T8" fmla="*/ 10 w 10"/>
                  <a:gd name="T9" fmla="*/ 4 h 7"/>
                  <a:gd name="T10" fmla="*/ 7 w 10"/>
                  <a:gd name="T11" fmla="*/ 7 h 7"/>
                  <a:gd name="T12" fmla="*/ 7 w 10"/>
                  <a:gd name="T13" fmla="*/ 7 h 7"/>
                  <a:gd name="T14" fmla="*/ 5 w 10"/>
                  <a:gd name="T15" fmla="*/ 7 h 7"/>
                  <a:gd name="T16" fmla="*/ 3 w 10"/>
                  <a:gd name="T17" fmla="*/ 2 h 7"/>
                  <a:gd name="T18" fmla="*/ 3 w 10"/>
                  <a:gd name="T19" fmla="*/ 2 h 7"/>
                  <a:gd name="T20" fmla="*/ 0 w 10"/>
                  <a:gd name="T21" fmla="*/ 0 h 7"/>
                  <a:gd name="T22" fmla="*/ 3 w 10"/>
                  <a:gd name="T23" fmla="*/ 0 h 7"/>
                  <a:gd name="T24" fmla="*/ 3 w 10"/>
                  <a:gd name="T25" fmla="*/ 0 h 7"/>
                  <a:gd name="T26" fmla="*/ 5 w 10"/>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5" y="2"/>
                    </a:moveTo>
                    <a:lnTo>
                      <a:pt x="5" y="2"/>
                    </a:lnTo>
                    <a:lnTo>
                      <a:pt x="5" y="0"/>
                    </a:lnTo>
                    <a:lnTo>
                      <a:pt x="10" y="4"/>
                    </a:lnTo>
                    <a:lnTo>
                      <a:pt x="7" y="7"/>
                    </a:lnTo>
                    <a:lnTo>
                      <a:pt x="5" y="7"/>
                    </a:lnTo>
                    <a:lnTo>
                      <a:pt x="3" y="2"/>
                    </a:lnTo>
                    <a:lnTo>
                      <a:pt x="0" y="0"/>
                    </a:lnTo>
                    <a:lnTo>
                      <a:pt x="3" y="0"/>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169" name="Freeform 1547"/>
              <p:cNvSpPr>
                <a:spLocks/>
              </p:cNvSpPr>
              <p:nvPr/>
            </p:nvSpPr>
            <p:spPr bwMode="auto">
              <a:xfrm>
                <a:off x="806" y="2324"/>
                <a:ext cx="10" cy="7"/>
              </a:xfrm>
              <a:custGeom>
                <a:avLst/>
                <a:gdLst>
                  <a:gd name="T0" fmla="*/ 5 w 10"/>
                  <a:gd name="T1" fmla="*/ 2 h 7"/>
                  <a:gd name="T2" fmla="*/ 5 w 10"/>
                  <a:gd name="T3" fmla="*/ 2 h 7"/>
                  <a:gd name="T4" fmla="*/ 5 w 10"/>
                  <a:gd name="T5" fmla="*/ 0 h 7"/>
                  <a:gd name="T6" fmla="*/ 10 w 10"/>
                  <a:gd name="T7" fmla="*/ 4 h 7"/>
                  <a:gd name="T8" fmla="*/ 10 w 10"/>
                  <a:gd name="T9" fmla="*/ 4 h 7"/>
                  <a:gd name="T10" fmla="*/ 7 w 10"/>
                  <a:gd name="T11" fmla="*/ 7 h 7"/>
                  <a:gd name="T12" fmla="*/ 7 w 10"/>
                  <a:gd name="T13" fmla="*/ 7 h 7"/>
                  <a:gd name="T14" fmla="*/ 5 w 10"/>
                  <a:gd name="T15" fmla="*/ 7 h 7"/>
                  <a:gd name="T16" fmla="*/ 3 w 10"/>
                  <a:gd name="T17" fmla="*/ 2 h 7"/>
                  <a:gd name="T18" fmla="*/ 3 w 10"/>
                  <a:gd name="T19" fmla="*/ 2 h 7"/>
                  <a:gd name="T20" fmla="*/ 0 w 10"/>
                  <a:gd name="T21" fmla="*/ 0 h 7"/>
                  <a:gd name="T22" fmla="*/ 3 w 10"/>
                  <a:gd name="T23" fmla="*/ 0 h 7"/>
                  <a:gd name="T24" fmla="*/ 3 w 10"/>
                  <a:gd name="T25" fmla="*/ 0 h 7"/>
                  <a:gd name="T26" fmla="*/ 5 w 10"/>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5" y="2"/>
                    </a:moveTo>
                    <a:lnTo>
                      <a:pt x="5" y="2"/>
                    </a:lnTo>
                    <a:lnTo>
                      <a:pt x="5" y="0"/>
                    </a:lnTo>
                    <a:lnTo>
                      <a:pt x="10" y="4"/>
                    </a:lnTo>
                    <a:lnTo>
                      <a:pt x="7" y="7"/>
                    </a:lnTo>
                    <a:lnTo>
                      <a:pt x="5" y="7"/>
                    </a:lnTo>
                    <a:lnTo>
                      <a:pt x="3" y="2"/>
                    </a:lnTo>
                    <a:lnTo>
                      <a:pt x="0" y="0"/>
                    </a:lnTo>
                    <a:lnTo>
                      <a:pt x="3" y="0"/>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170" name="Freeform 1548"/>
              <p:cNvSpPr>
                <a:spLocks/>
              </p:cNvSpPr>
              <p:nvPr/>
            </p:nvSpPr>
            <p:spPr bwMode="auto">
              <a:xfrm>
                <a:off x="816" y="2336"/>
                <a:ext cx="16" cy="18"/>
              </a:xfrm>
              <a:custGeom>
                <a:avLst/>
                <a:gdLst>
                  <a:gd name="T0" fmla="*/ 2 w 16"/>
                  <a:gd name="T1" fmla="*/ 0 h 18"/>
                  <a:gd name="T2" fmla="*/ 2 w 16"/>
                  <a:gd name="T3" fmla="*/ 0 h 18"/>
                  <a:gd name="T4" fmla="*/ 2 w 16"/>
                  <a:gd name="T5" fmla="*/ 0 h 18"/>
                  <a:gd name="T6" fmla="*/ 2 w 16"/>
                  <a:gd name="T7" fmla="*/ 0 h 18"/>
                  <a:gd name="T8" fmla="*/ 4 w 16"/>
                  <a:gd name="T9" fmla="*/ 0 h 18"/>
                  <a:gd name="T10" fmla="*/ 4 w 16"/>
                  <a:gd name="T11" fmla="*/ 0 h 18"/>
                  <a:gd name="T12" fmla="*/ 9 w 16"/>
                  <a:gd name="T13" fmla="*/ 2 h 18"/>
                  <a:gd name="T14" fmla="*/ 11 w 16"/>
                  <a:gd name="T15" fmla="*/ 2 h 18"/>
                  <a:gd name="T16" fmla="*/ 11 w 16"/>
                  <a:gd name="T17" fmla="*/ 4 h 18"/>
                  <a:gd name="T18" fmla="*/ 14 w 16"/>
                  <a:gd name="T19" fmla="*/ 7 h 18"/>
                  <a:gd name="T20" fmla="*/ 14 w 16"/>
                  <a:gd name="T21" fmla="*/ 7 h 18"/>
                  <a:gd name="T22" fmla="*/ 16 w 16"/>
                  <a:gd name="T23" fmla="*/ 9 h 18"/>
                  <a:gd name="T24" fmla="*/ 16 w 16"/>
                  <a:gd name="T25" fmla="*/ 9 h 18"/>
                  <a:gd name="T26" fmla="*/ 14 w 16"/>
                  <a:gd name="T27" fmla="*/ 11 h 18"/>
                  <a:gd name="T28" fmla="*/ 11 w 16"/>
                  <a:gd name="T29" fmla="*/ 11 h 18"/>
                  <a:gd name="T30" fmla="*/ 9 w 16"/>
                  <a:gd name="T31" fmla="*/ 11 h 18"/>
                  <a:gd name="T32" fmla="*/ 7 w 16"/>
                  <a:gd name="T33" fmla="*/ 16 h 18"/>
                  <a:gd name="T34" fmla="*/ 7 w 16"/>
                  <a:gd name="T35" fmla="*/ 16 h 18"/>
                  <a:gd name="T36" fmla="*/ 4 w 16"/>
                  <a:gd name="T37" fmla="*/ 18 h 18"/>
                  <a:gd name="T38" fmla="*/ 2 w 16"/>
                  <a:gd name="T39" fmla="*/ 16 h 18"/>
                  <a:gd name="T40" fmla="*/ 2 w 16"/>
                  <a:gd name="T41" fmla="*/ 14 h 18"/>
                  <a:gd name="T42" fmla="*/ 0 w 16"/>
                  <a:gd name="T43" fmla="*/ 7 h 18"/>
                  <a:gd name="T44" fmla="*/ 2 w 16"/>
                  <a:gd name="T45" fmla="*/ 2 h 18"/>
                  <a:gd name="T46" fmla="*/ 2 w 16"/>
                  <a:gd name="T47" fmla="*/ 2 h 18"/>
                  <a:gd name="T48" fmla="*/ 2 w 16"/>
                  <a:gd name="T49" fmla="*/ 0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2" y="0"/>
                    </a:moveTo>
                    <a:lnTo>
                      <a:pt x="2" y="0"/>
                    </a:lnTo>
                    <a:lnTo>
                      <a:pt x="4" y="0"/>
                    </a:lnTo>
                    <a:lnTo>
                      <a:pt x="9" y="2"/>
                    </a:lnTo>
                    <a:lnTo>
                      <a:pt x="11" y="2"/>
                    </a:lnTo>
                    <a:lnTo>
                      <a:pt x="11" y="4"/>
                    </a:lnTo>
                    <a:lnTo>
                      <a:pt x="14" y="7"/>
                    </a:lnTo>
                    <a:lnTo>
                      <a:pt x="16" y="9"/>
                    </a:lnTo>
                    <a:lnTo>
                      <a:pt x="14" y="11"/>
                    </a:lnTo>
                    <a:lnTo>
                      <a:pt x="11" y="11"/>
                    </a:lnTo>
                    <a:lnTo>
                      <a:pt x="9" y="11"/>
                    </a:lnTo>
                    <a:lnTo>
                      <a:pt x="7" y="16"/>
                    </a:lnTo>
                    <a:lnTo>
                      <a:pt x="4" y="18"/>
                    </a:lnTo>
                    <a:lnTo>
                      <a:pt x="2" y="16"/>
                    </a:lnTo>
                    <a:lnTo>
                      <a:pt x="2" y="14"/>
                    </a:lnTo>
                    <a:lnTo>
                      <a:pt x="0" y="7"/>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171" name="Freeform 1549"/>
              <p:cNvSpPr>
                <a:spLocks/>
              </p:cNvSpPr>
              <p:nvPr/>
            </p:nvSpPr>
            <p:spPr bwMode="auto">
              <a:xfrm>
                <a:off x="816" y="2336"/>
                <a:ext cx="16" cy="18"/>
              </a:xfrm>
              <a:custGeom>
                <a:avLst/>
                <a:gdLst>
                  <a:gd name="T0" fmla="*/ 2 w 16"/>
                  <a:gd name="T1" fmla="*/ 0 h 18"/>
                  <a:gd name="T2" fmla="*/ 2 w 16"/>
                  <a:gd name="T3" fmla="*/ 0 h 18"/>
                  <a:gd name="T4" fmla="*/ 2 w 16"/>
                  <a:gd name="T5" fmla="*/ 0 h 18"/>
                  <a:gd name="T6" fmla="*/ 2 w 16"/>
                  <a:gd name="T7" fmla="*/ 0 h 18"/>
                  <a:gd name="T8" fmla="*/ 4 w 16"/>
                  <a:gd name="T9" fmla="*/ 0 h 18"/>
                  <a:gd name="T10" fmla="*/ 4 w 16"/>
                  <a:gd name="T11" fmla="*/ 0 h 18"/>
                  <a:gd name="T12" fmla="*/ 9 w 16"/>
                  <a:gd name="T13" fmla="*/ 2 h 18"/>
                  <a:gd name="T14" fmla="*/ 11 w 16"/>
                  <a:gd name="T15" fmla="*/ 2 h 18"/>
                  <a:gd name="T16" fmla="*/ 11 w 16"/>
                  <a:gd name="T17" fmla="*/ 4 h 18"/>
                  <a:gd name="T18" fmla="*/ 14 w 16"/>
                  <a:gd name="T19" fmla="*/ 7 h 18"/>
                  <a:gd name="T20" fmla="*/ 14 w 16"/>
                  <a:gd name="T21" fmla="*/ 7 h 18"/>
                  <a:gd name="T22" fmla="*/ 16 w 16"/>
                  <a:gd name="T23" fmla="*/ 9 h 18"/>
                  <a:gd name="T24" fmla="*/ 16 w 16"/>
                  <a:gd name="T25" fmla="*/ 9 h 18"/>
                  <a:gd name="T26" fmla="*/ 14 w 16"/>
                  <a:gd name="T27" fmla="*/ 11 h 18"/>
                  <a:gd name="T28" fmla="*/ 11 w 16"/>
                  <a:gd name="T29" fmla="*/ 11 h 18"/>
                  <a:gd name="T30" fmla="*/ 9 w 16"/>
                  <a:gd name="T31" fmla="*/ 11 h 18"/>
                  <a:gd name="T32" fmla="*/ 7 w 16"/>
                  <a:gd name="T33" fmla="*/ 16 h 18"/>
                  <a:gd name="T34" fmla="*/ 7 w 16"/>
                  <a:gd name="T35" fmla="*/ 16 h 18"/>
                  <a:gd name="T36" fmla="*/ 4 w 16"/>
                  <a:gd name="T37" fmla="*/ 18 h 18"/>
                  <a:gd name="T38" fmla="*/ 2 w 16"/>
                  <a:gd name="T39" fmla="*/ 16 h 18"/>
                  <a:gd name="T40" fmla="*/ 2 w 16"/>
                  <a:gd name="T41" fmla="*/ 14 h 18"/>
                  <a:gd name="T42" fmla="*/ 0 w 16"/>
                  <a:gd name="T43" fmla="*/ 7 h 18"/>
                  <a:gd name="T44" fmla="*/ 2 w 16"/>
                  <a:gd name="T45" fmla="*/ 2 h 18"/>
                  <a:gd name="T46" fmla="*/ 2 w 16"/>
                  <a:gd name="T47" fmla="*/ 2 h 18"/>
                  <a:gd name="T48" fmla="*/ 2 w 16"/>
                  <a:gd name="T49" fmla="*/ 0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2" y="0"/>
                    </a:moveTo>
                    <a:lnTo>
                      <a:pt x="2" y="0"/>
                    </a:lnTo>
                    <a:lnTo>
                      <a:pt x="4" y="0"/>
                    </a:lnTo>
                    <a:lnTo>
                      <a:pt x="9" y="2"/>
                    </a:lnTo>
                    <a:lnTo>
                      <a:pt x="11" y="2"/>
                    </a:lnTo>
                    <a:lnTo>
                      <a:pt x="11" y="4"/>
                    </a:lnTo>
                    <a:lnTo>
                      <a:pt x="14" y="7"/>
                    </a:lnTo>
                    <a:lnTo>
                      <a:pt x="16" y="9"/>
                    </a:lnTo>
                    <a:lnTo>
                      <a:pt x="14" y="11"/>
                    </a:lnTo>
                    <a:lnTo>
                      <a:pt x="11" y="11"/>
                    </a:lnTo>
                    <a:lnTo>
                      <a:pt x="9" y="11"/>
                    </a:lnTo>
                    <a:lnTo>
                      <a:pt x="7" y="16"/>
                    </a:lnTo>
                    <a:lnTo>
                      <a:pt x="4" y="18"/>
                    </a:lnTo>
                    <a:lnTo>
                      <a:pt x="2" y="16"/>
                    </a:lnTo>
                    <a:lnTo>
                      <a:pt x="2" y="14"/>
                    </a:lnTo>
                    <a:lnTo>
                      <a:pt x="0" y="7"/>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172" name="Freeform 1550"/>
              <p:cNvSpPr>
                <a:spLocks/>
              </p:cNvSpPr>
              <p:nvPr/>
            </p:nvSpPr>
            <p:spPr bwMode="auto">
              <a:xfrm>
                <a:off x="801" y="2326"/>
                <a:ext cx="5" cy="2"/>
              </a:xfrm>
              <a:custGeom>
                <a:avLst/>
                <a:gdLst>
                  <a:gd name="T0" fmla="*/ 3 w 5"/>
                  <a:gd name="T1" fmla="*/ 0 h 2"/>
                  <a:gd name="T2" fmla="*/ 0 w 5"/>
                  <a:gd name="T3" fmla="*/ 0 h 2"/>
                  <a:gd name="T4" fmla="*/ 3 w 5"/>
                  <a:gd name="T5" fmla="*/ 0 h 2"/>
                  <a:gd name="T6" fmla="*/ 5 w 5"/>
                  <a:gd name="T7" fmla="*/ 0 h 2"/>
                  <a:gd name="T8" fmla="*/ 3 w 5"/>
                  <a:gd name="T9" fmla="*/ 2 h 2"/>
                  <a:gd name="T10" fmla="*/ 3 w 5"/>
                  <a:gd name="T11" fmla="*/ 2 h 2"/>
                  <a:gd name="T12" fmla="*/ 3 w 5"/>
                  <a:gd name="T13" fmla="*/ 0 h 2"/>
                  <a:gd name="T14" fmla="*/ 3 w 5"/>
                  <a:gd name="T15" fmla="*/ 0 h 2"/>
                  <a:gd name="T16" fmla="*/ 3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0" y="0"/>
                    </a:lnTo>
                    <a:lnTo>
                      <a:pt x="3" y="0"/>
                    </a:lnTo>
                    <a:lnTo>
                      <a:pt x="5" y="0"/>
                    </a:lnTo>
                    <a:lnTo>
                      <a:pt x="3"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73" name="Freeform 1551"/>
              <p:cNvSpPr>
                <a:spLocks/>
              </p:cNvSpPr>
              <p:nvPr/>
            </p:nvSpPr>
            <p:spPr bwMode="auto">
              <a:xfrm>
                <a:off x="801" y="2326"/>
                <a:ext cx="5" cy="2"/>
              </a:xfrm>
              <a:custGeom>
                <a:avLst/>
                <a:gdLst>
                  <a:gd name="T0" fmla="*/ 3 w 5"/>
                  <a:gd name="T1" fmla="*/ 0 h 2"/>
                  <a:gd name="T2" fmla="*/ 0 w 5"/>
                  <a:gd name="T3" fmla="*/ 0 h 2"/>
                  <a:gd name="T4" fmla="*/ 3 w 5"/>
                  <a:gd name="T5" fmla="*/ 0 h 2"/>
                  <a:gd name="T6" fmla="*/ 5 w 5"/>
                  <a:gd name="T7" fmla="*/ 0 h 2"/>
                  <a:gd name="T8" fmla="*/ 3 w 5"/>
                  <a:gd name="T9" fmla="*/ 2 h 2"/>
                  <a:gd name="T10" fmla="*/ 3 w 5"/>
                  <a:gd name="T11" fmla="*/ 2 h 2"/>
                  <a:gd name="T12" fmla="*/ 3 w 5"/>
                  <a:gd name="T13" fmla="*/ 0 h 2"/>
                  <a:gd name="T14" fmla="*/ 3 w 5"/>
                  <a:gd name="T15" fmla="*/ 0 h 2"/>
                  <a:gd name="T16" fmla="*/ 3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0" y="0"/>
                    </a:lnTo>
                    <a:lnTo>
                      <a:pt x="3" y="0"/>
                    </a:lnTo>
                    <a:lnTo>
                      <a:pt x="5" y="0"/>
                    </a:lnTo>
                    <a:lnTo>
                      <a:pt x="3"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74" name="Freeform 1552"/>
              <p:cNvSpPr>
                <a:spLocks/>
              </p:cNvSpPr>
              <p:nvPr/>
            </p:nvSpPr>
            <p:spPr bwMode="auto">
              <a:xfrm>
                <a:off x="728" y="1405"/>
                <a:ext cx="7" cy="7"/>
              </a:xfrm>
              <a:custGeom>
                <a:avLst/>
                <a:gdLst>
                  <a:gd name="T0" fmla="*/ 3 w 7"/>
                  <a:gd name="T1" fmla="*/ 0 h 7"/>
                  <a:gd name="T2" fmla="*/ 3 w 7"/>
                  <a:gd name="T3" fmla="*/ 0 h 7"/>
                  <a:gd name="T4" fmla="*/ 5 w 7"/>
                  <a:gd name="T5" fmla="*/ 0 h 7"/>
                  <a:gd name="T6" fmla="*/ 5 w 7"/>
                  <a:gd name="T7" fmla="*/ 0 h 7"/>
                  <a:gd name="T8" fmla="*/ 5 w 7"/>
                  <a:gd name="T9" fmla="*/ 0 h 7"/>
                  <a:gd name="T10" fmla="*/ 7 w 7"/>
                  <a:gd name="T11" fmla="*/ 5 h 7"/>
                  <a:gd name="T12" fmla="*/ 7 w 7"/>
                  <a:gd name="T13" fmla="*/ 7 h 7"/>
                  <a:gd name="T14" fmla="*/ 5 w 7"/>
                  <a:gd name="T15" fmla="*/ 7 h 7"/>
                  <a:gd name="T16" fmla="*/ 3 w 7"/>
                  <a:gd name="T17" fmla="*/ 5 h 7"/>
                  <a:gd name="T18" fmla="*/ 0 w 7"/>
                  <a:gd name="T19" fmla="*/ 2 h 7"/>
                  <a:gd name="T20" fmla="*/ 3 w 7"/>
                  <a:gd name="T21" fmla="*/ 0 h 7"/>
                  <a:gd name="T22" fmla="*/ 3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3" y="0"/>
                    </a:moveTo>
                    <a:lnTo>
                      <a:pt x="3" y="0"/>
                    </a:lnTo>
                    <a:lnTo>
                      <a:pt x="5" y="0"/>
                    </a:lnTo>
                    <a:lnTo>
                      <a:pt x="7" y="5"/>
                    </a:lnTo>
                    <a:lnTo>
                      <a:pt x="7" y="7"/>
                    </a:lnTo>
                    <a:lnTo>
                      <a:pt x="5" y="7"/>
                    </a:lnTo>
                    <a:lnTo>
                      <a:pt x="3" y="5"/>
                    </a:lnTo>
                    <a:lnTo>
                      <a:pt x="0" y="2"/>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75" name="Freeform 1553"/>
              <p:cNvSpPr>
                <a:spLocks/>
              </p:cNvSpPr>
              <p:nvPr/>
            </p:nvSpPr>
            <p:spPr bwMode="auto">
              <a:xfrm>
                <a:off x="728" y="1405"/>
                <a:ext cx="7" cy="7"/>
              </a:xfrm>
              <a:custGeom>
                <a:avLst/>
                <a:gdLst>
                  <a:gd name="T0" fmla="*/ 3 w 7"/>
                  <a:gd name="T1" fmla="*/ 0 h 7"/>
                  <a:gd name="T2" fmla="*/ 3 w 7"/>
                  <a:gd name="T3" fmla="*/ 0 h 7"/>
                  <a:gd name="T4" fmla="*/ 5 w 7"/>
                  <a:gd name="T5" fmla="*/ 0 h 7"/>
                  <a:gd name="T6" fmla="*/ 5 w 7"/>
                  <a:gd name="T7" fmla="*/ 0 h 7"/>
                  <a:gd name="T8" fmla="*/ 5 w 7"/>
                  <a:gd name="T9" fmla="*/ 0 h 7"/>
                  <a:gd name="T10" fmla="*/ 7 w 7"/>
                  <a:gd name="T11" fmla="*/ 5 h 7"/>
                  <a:gd name="T12" fmla="*/ 7 w 7"/>
                  <a:gd name="T13" fmla="*/ 7 h 7"/>
                  <a:gd name="T14" fmla="*/ 5 w 7"/>
                  <a:gd name="T15" fmla="*/ 7 h 7"/>
                  <a:gd name="T16" fmla="*/ 3 w 7"/>
                  <a:gd name="T17" fmla="*/ 5 h 7"/>
                  <a:gd name="T18" fmla="*/ 0 w 7"/>
                  <a:gd name="T19" fmla="*/ 2 h 7"/>
                  <a:gd name="T20" fmla="*/ 3 w 7"/>
                  <a:gd name="T21" fmla="*/ 0 h 7"/>
                  <a:gd name="T22" fmla="*/ 3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3" y="0"/>
                    </a:moveTo>
                    <a:lnTo>
                      <a:pt x="3" y="0"/>
                    </a:lnTo>
                    <a:lnTo>
                      <a:pt x="5" y="0"/>
                    </a:lnTo>
                    <a:lnTo>
                      <a:pt x="7" y="5"/>
                    </a:lnTo>
                    <a:lnTo>
                      <a:pt x="7" y="7"/>
                    </a:lnTo>
                    <a:lnTo>
                      <a:pt x="5" y="7"/>
                    </a:lnTo>
                    <a:lnTo>
                      <a:pt x="3" y="5"/>
                    </a:lnTo>
                    <a:lnTo>
                      <a:pt x="0" y="2"/>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76" name="Freeform 1554"/>
              <p:cNvSpPr>
                <a:spLocks/>
              </p:cNvSpPr>
              <p:nvPr/>
            </p:nvSpPr>
            <p:spPr bwMode="auto">
              <a:xfrm>
                <a:off x="605" y="1504"/>
                <a:ext cx="41" cy="24"/>
              </a:xfrm>
              <a:custGeom>
                <a:avLst/>
                <a:gdLst>
                  <a:gd name="T0" fmla="*/ 29 w 41"/>
                  <a:gd name="T1" fmla="*/ 24 h 24"/>
                  <a:gd name="T2" fmla="*/ 29 w 41"/>
                  <a:gd name="T3" fmla="*/ 21 h 24"/>
                  <a:gd name="T4" fmla="*/ 26 w 41"/>
                  <a:gd name="T5" fmla="*/ 21 h 24"/>
                  <a:gd name="T6" fmla="*/ 22 w 41"/>
                  <a:gd name="T7" fmla="*/ 19 h 24"/>
                  <a:gd name="T8" fmla="*/ 15 w 41"/>
                  <a:gd name="T9" fmla="*/ 14 h 24"/>
                  <a:gd name="T10" fmla="*/ 12 w 41"/>
                  <a:gd name="T11" fmla="*/ 12 h 24"/>
                  <a:gd name="T12" fmla="*/ 10 w 41"/>
                  <a:gd name="T13" fmla="*/ 12 h 24"/>
                  <a:gd name="T14" fmla="*/ 7 w 41"/>
                  <a:gd name="T15" fmla="*/ 14 h 24"/>
                  <a:gd name="T16" fmla="*/ 5 w 41"/>
                  <a:gd name="T17" fmla="*/ 14 h 24"/>
                  <a:gd name="T18" fmla="*/ 3 w 41"/>
                  <a:gd name="T19" fmla="*/ 14 h 24"/>
                  <a:gd name="T20" fmla="*/ 3 w 41"/>
                  <a:gd name="T21" fmla="*/ 12 h 24"/>
                  <a:gd name="T22" fmla="*/ 0 w 41"/>
                  <a:gd name="T23" fmla="*/ 10 h 24"/>
                  <a:gd name="T24" fmla="*/ 0 w 41"/>
                  <a:gd name="T25" fmla="*/ 10 h 24"/>
                  <a:gd name="T26" fmla="*/ 0 w 41"/>
                  <a:gd name="T27" fmla="*/ 2 h 24"/>
                  <a:gd name="T28" fmla="*/ 0 w 41"/>
                  <a:gd name="T29" fmla="*/ 0 h 24"/>
                  <a:gd name="T30" fmla="*/ 3 w 41"/>
                  <a:gd name="T31" fmla="*/ 2 h 24"/>
                  <a:gd name="T32" fmla="*/ 10 w 41"/>
                  <a:gd name="T33" fmla="*/ 5 h 24"/>
                  <a:gd name="T34" fmla="*/ 12 w 41"/>
                  <a:gd name="T35" fmla="*/ 7 h 24"/>
                  <a:gd name="T36" fmla="*/ 15 w 41"/>
                  <a:gd name="T37" fmla="*/ 7 h 24"/>
                  <a:gd name="T38" fmla="*/ 15 w 41"/>
                  <a:gd name="T39" fmla="*/ 5 h 24"/>
                  <a:gd name="T40" fmla="*/ 17 w 41"/>
                  <a:gd name="T41" fmla="*/ 5 h 24"/>
                  <a:gd name="T42" fmla="*/ 17 w 41"/>
                  <a:gd name="T43" fmla="*/ 2 h 24"/>
                  <a:gd name="T44" fmla="*/ 19 w 41"/>
                  <a:gd name="T45" fmla="*/ 2 h 24"/>
                  <a:gd name="T46" fmla="*/ 22 w 41"/>
                  <a:gd name="T47" fmla="*/ 5 h 24"/>
                  <a:gd name="T48" fmla="*/ 22 w 41"/>
                  <a:gd name="T49" fmla="*/ 5 h 24"/>
                  <a:gd name="T50" fmla="*/ 24 w 41"/>
                  <a:gd name="T51" fmla="*/ 5 h 24"/>
                  <a:gd name="T52" fmla="*/ 24 w 41"/>
                  <a:gd name="T53" fmla="*/ 7 h 24"/>
                  <a:gd name="T54" fmla="*/ 24 w 41"/>
                  <a:gd name="T55" fmla="*/ 10 h 24"/>
                  <a:gd name="T56" fmla="*/ 31 w 41"/>
                  <a:gd name="T57" fmla="*/ 12 h 24"/>
                  <a:gd name="T58" fmla="*/ 31 w 41"/>
                  <a:gd name="T59" fmla="*/ 14 h 24"/>
                  <a:gd name="T60" fmla="*/ 36 w 41"/>
                  <a:gd name="T61" fmla="*/ 14 h 24"/>
                  <a:gd name="T62" fmla="*/ 36 w 41"/>
                  <a:gd name="T63" fmla="*/ 14 h 24"/>
                  <a:gd name="T64" fmla="*/ 38 w 41"/>
                  <a:gd name="T65" fmla="*/ 14 h 24"/>
                  <a:gd name="T66" fmla="*/ 41 w 41"/>
                  <a:gd name="T67" fmla="*/ 14 h 24"/>
                  <a:gd name="T68" fmla="*/ 41 w 41"/>
                  <a:gd name="T69" fmla="*/ 14 h 24"/>
                  <a:gd name="T70" fmla="*/ 41 w 41"/>
                  <a:gd name="T71" fmla="*/ 17 h 24"/>
                  <a:gd name="T72" fmla="*/ 41 w 41"/>
                  <a:gd name="T73" fmla="*/ 17 h 24"/>
                  <a:gd name="T74" fmla="*/ 41 w 41"/>
                  <a:gd name="T75" fmla="*/ 19 h 24"/>
                  <a:gd name="T76" fmla="*/ 38 w 41"/>
                  <a:gd name="T77" fmla="*/ 19 h 24"/>
                  <a:gd name="T78" fmla="*/ 36 w 41"/>
                  <a:gd name="T79" fmla="*/ 19 h 24"/>
                  <a:gd name="T80" fmla="*/ 33 w 41"/>
                  <a:gd name="T81" fmla="*/ 19 h 24"/>
                  <a:gd name="T82" fmla="*/ 31 w 41"/>
                  <a:gd name="T83" fmla="*/ 21 h 24"/>
                  <a:gd name="T84" fmla="*/ 29 w 41"/>
                  <a:gd name="T85" fmla="*/ 24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4"/>
                  <a:gd name="T131" fmla="*/ 41 w 41"/>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4">
                    <a:moveTo>
                      <a:pt x="29" y="24"/>
                    </a:moveTo>
                    <a:lnTo>
                      <a:pt x="29" y="21"/>
                    </a:lnTo>
                    <a:lnTo>
                      <a:pt x="26" y="21"/>
                    </a:lnTo>
                    <a:lnTo>
                      <a:pt x="22" y="19"/>
                    </a:lnTo>
                    <a:lnTo>
                      <a:pt x="15" y="14"/>
                    </a:lnTo>
                    <a:lnTo>
                      <a:pt x="12" y="12"/>
                    </a:lnTo>
                    <a:lnTo>
                      <a:pt x="10" y="12"/>
                    </a:lnTo>
                    <a:lnTo>
                      <a:pt x="7" y="14"/>
                    </a:lnTo>
                    <a:lnTo>
                      <a:pt x="5" y="14"/>
                    </a:lnTo>
                    <a:lnTo>
                      <a:pt x="3" y="14"/>
                    </a:lnTo>
                    <a:lnTo>
                      <a:pt x="3" y="12"/>
                    </a:lnTo>
                    <a:lnTo>
                      <a:pt x="0" y="10"/>
                    </a:lnTo>
                    <a:lnTo>
                      <a:pt x="0" y="2"/>
                    </a:lnTo>
                    <a:lnTo>
                      <a:pt x="0" y="0"/>
                    </a:lnTo>
                    <a:lnTo>
                      <a:pt x="3" y="2"/>
                    </a:lnTo>
                    <a:lnTo>
                      <a:pt x="10" y="5"/>
                    </a:lnTo>
                    <a:lnTo>
                      <a:pt x="12" y="7"/>
                    </a:lnTo>
                    <a:lnTo>
                      <a:pt x="15" y="7"/>
                    </a:lnTo>
                    <a:lnTo>
                      <a:pt x="15" y="5"/>
                    </a:lnTo>
                    <a:lnTo>
                      <a:pt x="17" y="5"/>
                    </a:lnTo>
                    <a:lnTo>
                      <a:pt x="17" y="2"/>
                    </a:lnTo>
                    <a:lnTo>
                      <a:pt x="19" y="2"/>
                    </a:lnTo>
                    <a:lnTo>
                      <a:pt x="22" y="5"/>
                    </a:lnTo>
                    <a:lnTo>
                      <a:pt x="24" y="5"/>
                    </a:lnTo>
                    <a:lnTo>
                      <a:pt x="24" y="7"/>
                    </a:lnTo>
                    <a:lnTo>
                      <a:pt x="24" y="10"/>
                    </a:lnTo>
                    <a:lnTo>
                      <a:pt x="31" y="12"/>
                    </a:lnTo>
                    <a:lnTo>
                      <a:pt x="31" y="14"/>
                    </a:lnTo>
                    <a:lnTo>
                      <a:pt x="36" y="14"/>
                    </a:lnTo>
                    <a:lnTo>
                      <a:pt x="38" y="14"/>
                    </a:lnTo>
                    <a:lnTo>
                      <a:pt x="41" y="14"/>
                    </a:lnTo>
                    <a:lnTo>
                      <a:pt x="41" y="17"/>
                    </a:lnTo>
                    <a:lnTo>
                      <a:pt x="41" y="19"/>
                    </a:lnTo>
                    <a:lnTo>
                      <a:pt x="38" y="19"/>
                    </a:lnTo>
                    <a:lnTo>
                      <a:pt x="36" y="19"/>
                    </a:lnTo>
                    <a:lnTo>
                      <a:pt x="33" y="19"/>
                    </a:lnTo>
                    <a:lnTo>
                      <a:pt x="31" y="21"/>
                    </a:lnTo>
                    <a:lnTo>
                      <a:pt x="29" y="24"/>
                    </a:lnTo>
                    <a:close/>
                  </a:path>
                </a:pathLst>
              </a:custGeom>
              <a:grpFill/>
              <a:ln w="9525">
                <a:noFill/>
                <a:round/>
                <a:headEnd/>
                <a:tailEnd/>
              </a:ln>
            </p:spPr>
            <p:txBody>
              <a:bodyPr/>
              <a:lstStyle/>
              <a:p>
                <a:pPr>
                  <a:defRPr/>
                </a:pPr>
                <a:endParaRPr lang="en-US" sz="1200" kern="0">
                  <a:solidFill>
                    <a:srgbClr val="0096D6"/>
                  </a:solidFill>
                </a:endParaRPr>
              </a:p>
            </p:txBody>
          </p:sp>
          <p:sp>
            <p:nvSpPr>
              <p:cNvPr id="2177" name="Freeform 1555"/>
              <p:cNvSpPr>
                <a:spLocks/>
              </p:cNvSpPr>
              <p:nvPr/>
            </p:nvSpPr>
            <p:spPr bwMode="auto">
              <a:xfrm>
                <a:off x="605" y="1504"/>
                <a:ext cx="41" cy="24"/>
              </a:xfrm>
              <a:custGeom>
                <a:avLst/>
                <a:gdLst>
                  <a:gd name="T0" fmla="*/ 29 w 41"/>
                  <a:gd name="T1" fmla="*/ 24 h 24"/>
                  <a:gd name="T2" fmla="*/ 29 w 41"/>
                  <a:gd name="T3" fmla="*/ 21 h 24"/>
                  <a:gd name="T4" fmla="*/ 26 w 41"/>
                  <a:gd name="T5" fmla="*/ 21 h 24"/>
                  <a:gd name="T6" fmla="*/ 22 w 41"/>
                  <a:gd name="T7" fmla="*/ 19 h 24"/>
                  <a:gd name="T8" fmla="*/ 15 w 41"/>
                  <a:gd name="T9" fmla="*/ 14 h 24"/>
                  <a:gd name="T10" fmla="*/ 12 w 41"/>
                  <a:gd name="T11" fmla="*/ 12 h 24"/>
                  <a:gd name="T12" fmla="*/ 10 w 41"/>
                  <a:gd name="T13" fmla="*/ 12 h 24"/>
                  <a:gd name="T14" fmla="*/ 7 w 41"/>
                  <a:gd name="T15" fmla="*/ 14 h 24"/>
                  <a:gd name="T16" fmla="*/ 5 w 41"/>
                  <a:gd name="T17" fmla="*/ 14 h 24"/>
                  <a:gd name="T18" fmla="*/ 3 w 41"/>
                  <a:gd name="T19" fmla="*/ 14 h 24"/>
                  <a:gd name="T20" fmla="*/ 3 w 41"/>
                  <a:gd name="T21" fmla="*/ 12 h 24"/>
                  <a:gd name="T22" fmla="*/ 0 w 41"/>
                  <a:gd name="T23" fmla="*/ 10 h 24"/>
                  <a:gd name="T24" fmla="*/ 0 w 41"/>
                  <a:gd name="T25" fmla="*/ 10 h 24"/>
                  <a:gd name="T26" fmla="*/ 0 w 41"/>
                  <a:gd name="T27" fmla="*/ 2 h 24"/>
                  <a:gd name="T28" fmla="*/ 0 w 41"/>
                  <a:gd name="T29" fmla="*/ 0 h 24"/>
                  <a:gd name="T30" fmla="*/ 3 w 41"/>
                  <a:gd name="T31" fmla="*/ 2 h 24"/>
                  <a:gd name="T32" fmla="*/ 10 w 41"/>
                  <a:gd name="T33" fmla="*/ 5 h 24"/>
                  <a:gd name="T34" fmla="*/ 12 w 41"/>
                  <a:gd name="T35" fmla="*/ 7 h 24"/>
                  <a:gd name="T36" fmla="*/ 15 w 41"/>
                  <a:gd name="T37" fmla="*/ 7 h 24"/>
                  <a:gd name="T38" fmla="*/ 15 w 41"/>
                  <a:gd name="T39" fmla="*/ 5 h 24"/>
                  <a:gd name="T40" fmla="*/ 17 w 41"/>
                  <a:gd name="T41" fmla="*/ 5 h 24"/>
                  <a:gd name="T42" fmla="*/ 17 w 41"/>
                  <a:gd name="T43" fmla="*/ 2 h 24"/>
                  <a:gd name="T44" fmla="*/ 19 w 41"/>
                  <a:gd name="T45" fmla="*/ 2 h 24"/>
                  <a:gd name="T46" fmla="*/ 22 w 41"/>
                  <a:gd name="T47" fmla="*/ 5 h 24"/>
                  <a:gd name="T48" fmla="*/ 22 w 41"/>
                  <a:gd name="T49" fmla="*/ 5 h 24"/>
                  <a:gd name="T50" fmla="*/ 24 w 41"/>
                  <a:gd name="T51" fmla="*/ 5 h 24"/>
                  <a:gd name="T52" fmla="*/ 24 w 41"/>
                  <a:gd name="T53" fmla="*/ 7 h 24"/>
                  <a:gd name="T54" fmla="*/ 24 w 41"/>
                  <a:gd name="T55" fmla="*/ 10 h 24"/>
                  <a:gd name="T56" fmla="*/ 31 w 41"/>
                  <a:gd name="T57" fmla="*/ 12 h 24"/>
                  <a:gd name="T58" fmla="*/ 31 w 41"/>
                  <a:gd name="T59" fmla="*/ 14 h 24"/>
                  <a:gd name="T60" fmla="*/ 36 w 41"/>
                  <a:gd name="T61" fmla="*/ 14 h 24"/>
                  <a:gd name="T62" fmla="*/ 36 w 41"/>
                  <a:gd name="T63" fmla="*/ 14 h 24"/>
                  <a:gd name="T64" fmla="*/ 38 w 41"/>
                  <a:gd name="T65" fmla="*/ 14 h 24"/>
                  <a:gd name="T66" fmla="*/ 41 w 41"/>
                  <a:gd name="T67" fmla="*/ 14 h 24"/>
                  <a:gd name="T68" fmla="*/ 41 w 41"/>
                  <a:gd name="T69" fmla="*/ 14 h 24"/>
                  <a:gd name="T70" fmla="*/ 41 w 41"/>
                  <a:gd name="T71" fmla="*/ 17 h 24"/>
                  <a:gd name="T72" fmla="*/ 41 w 41"/>
                  <a:gd name="T73" fmla="*/ 17 h 24"/>
                  <a:gd name="T74" fmla="*/ 41 w 41"/>
                  <a:gd name="T75" fmla="*/ 19 h 24"/>
                  <a:gd name="T76" fmla="*/ 38 w 41"/>
                  <a:gd name="T77" fmla="*/ 19 h 24"/>
                  <a:gd name="T78" fmla="*/ 36 w 41"/>
                  <a:gd name="T79" fmla="*/ 19 h 24"/>
                  <a:gd name="T80" fmla="*/ 33 w 41"/>
                  <a:gd name="T81" fmla="*/ 19 h 24"/>
                  <a:gd name="T82" fmla="*/ 31 w 41"/>
                  <a:gd name="T83" fmla="*/ 21 h 24"/>
                  <a:gd name="T84" fmla="*/ 29 w 41"/>
                  <a:gd name="T85" fmla="*/ 24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4"/>
                  <a:gd name="T131" fmla="*/ 41 w 41"/>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4">
                    <a:moveTo>
                      <a:pt x="29" y="24"/>
                    </a:moveTo>
                    <a:lnTo>
                      <a:pt x="29" y="21"/>
                    </a:lnTo>
                    <a:lnTo>
                      <a:pt x="26" y="21"/>
                    </a:lnTo>
                    <a:lnTo>
                      <a:pt x="22" y="19"/>
                    </a:lnTo>
                    <a:lnTo>
                      <a:pt x="15" y="14"/>
                    </a:lnTo>
                    <a:lnTo>
                      <a:pt x="12" y="12"/>
                    </a:lnTo>
                    <a:lnTo>
                      <a:pt x="10" y="12"/>
                    </a:lnTo>
                    <a:lnTo>
                      <a:pt x="7" y="14"/>
                    </a:lnTo>
                    <a:lnTo>
                      <a:pt x="5" y="14"/>
                    </a:lnTo>
                    <a:lnTo>
                      <a:pt x="3" y="14"/>
                    </a:lnTo>
                    <a:lnTo>
                      <a:pt x="3" y="12"/>
                    </a:lnTo>
                    <a:lnTo>
                      <a:pt x="0" y="10"/>
                    </a:lnTo>
                    <a:lnTo>
                      <a:pt x="0" y="2"/>
                    </a:lnTo>
                    <a:lnTo>
                      <a:pt x="0" y="0"/>
                    </a:lnTo>
                    <a:lnTo>
                      <a:pt x="3" y="2"/>
                    </a:lnTo>
                    <a:lnTo>
                      <a:pt x="10" y="5"/>
                    </a:lnTo>
                    <a:lnTo>
                      <a:pt x="12" y="7"/>
                    </a:lnTo>
                    <a:lnTo>
                      <a:pt x="15" y="7"/>
                    </a:lnTo>
                    <a:lnTo>
                      <a:pt x="15" y="5"/>
                    </a:lnTo>
                    <a:lnTo>
                      <a:pt x="17" y="5"/>
                    </a:lnTo>
                    <a:lnTo>
                      <a:pt x="17" y="2"/>
                    </a:lnTo>
                    <a:lnTo>
                      <a:pt x="19" y="2"/>
                    </a:lnTo>
                    <a:lnTo>
                      <a:pt x="22" y="5"/>
                    </a:lnTo>
                    <a:lnTo>
                      <a:pt x="24" y="5"/>
                    </a:lnTo>
                    <a:lnTo>
                      <a:pt x="24" y="7"/>
                    </a:lnTo>
                    <a:lnTo>
                      <a:pt x="24" y="10"/>
                    </a:lnTo>
                    <a:lnTo>
                      <a:pt x="31" y="12"/>
                    </a:lnTo>
                    <a:lnTo>
                      <a:pt x="31" y="14"/>
                    </a:lnTo>
                    <a:lnTo>
                      <a:pt x="36" y="14"/>
                    </a:lnTo>
                    <a:lnTo>
                      <a:pt x="38" y="14"/>
                    </a:lnTo>
                    <a:lnTo>
                      <a:pt x="41" y="14"/>
                    </a:lnTo>
                    <a:lnTo>
                      <a:pt x="41" y="17"/>
                    </a:lnTo>
                    <a:lnTo>
                      <a:pt x="41" y="19"/>
                    </a:lnTo>
                    <a:lnTo>
                      <a:pt x="38" y="19"/>
                    </a:lnTo>
                    <a:lnTo>
                      <a:pt x="36" y="19"/>
                    </a:lnTo>
                    <a:lnTo>
                      <a:pt x="33" y="19"/>
                    </a:lnTo>
                    <a:lnTo>
                      <a:pt x="31" y="21"/>
                    </a:lnTo>
                    <a:lnTo>
                      <a:pt x="29" y="24"/>
                    </a:lnTo>
                  </a:path>
                </a:pathLst>
              </a:custGeom>
              <a:grpFill/>
              <a:ln w="9525">
                <a:noFill/>
                <a:round/>
                <a:headEnd/>
                <a:tailEnd/>
              </a:ln>
            </p:spPr>
            <p:txBody>
              <a:bodyPr/>
              <a:lstStyle/>
              <a:p>
                <a:pPr>
                  <a:defRPr/>
                </a:pPr>
                <a:endParaRPr lang="en-US" sz="1200" kern="0">
                  <a:solidFill>
                    <a:srgbClr val="0096D6"/>
                  </a:solidFill>
                </a:endParaRPr>
              </a:p>
            </p:txBody>
          </p:sp>
          <p:sp>
            <p:nvSpPr>
              <p:cNvPr id="2178" name="Freeform 1556"/>
              <p:cNvSpPr>
                <a:spLocks/>
              </p:cNvSpPr>
              <p:nvPr/>
            </p:nvSpPr>
            <p:spPr bwMode="auto">
              <a:xfrm>
                <a:off x="1085" y="1674"/>
                <a:ext cx="12" cy="31"/>
              </a:xfrm>
              <a:custGeom>
                <a:avLst/>
                <a:gdLst>
                  <a:gd name="T0" fmla="*/ 9 w 12"/>
                  <a:gd name="T1" fmla="*/ 5 h 31"/>
                  <a:gd name="T2" fmla="*/ 9 w 12"/>
                  <a:gd name="T3" fmla="*/ 5 h 31"/>
                  <a:gd name="T4" fmla="*/ 9 w 12"/>
                  <a:gd name="T5" fmla="*/ 7 h 31"/>
                  <a:gd name="T6" fmla="*/ 9 w 12"/>
                  <a:gd name="T7" fmla="*/ 12 h 31"/>
                  <a:gd name="T8" fmla="*/ 9 w 12"/>
                  <a:gd name="T9" fmla="*/ 10 h 31"/>
                  <a:gd name="T10" fmla="*/ 12 w 12"/>
                  <a:gd name="T11" fmla="*/ 12 h 31"/>
                  <a:gd name="T12" fmla="*/ 12 w 12"/>
                  <a:gd name="T13" fmla="*/ 12 h 31"/>
                  <a:gd name="T14" fmla="*/ 12 w 12"/>
                  <a:gd name="T15" fmla="*/ 14 h 31"/>
                  <a:gd name="T16" fmla="*/ 12 w 12"/>
                  <a:gd name="T17" fmla="*/ 14 h 31"/>
                  <a:gd name="T18" fmla="*/ 12 w 12"/>
                  <a:gd name="T19" fmla="*/ 19 h 31"/>
                  <a:gd name="T20" fmla="*/ 12 w 12"/>
                  <a:gd name="T21" fmla="*/ 19 h 31"/>
                  <a:gd name="T22" fmla="*/ 12 w 12"/>
                  <a:gd name="T23" fmla="*/ 31 h 31"/>
                  <a:gd name="T24" fmla="*/ 12 w 12"/>
                  <a:gd name="T25" fmla="*/ 31 h 31"/>
                  <a:gd name="T26" fmla="*/ 9 w 12"/>
                  <a:gd name="T27" fmla="*/ 31 h 31"/>
                  <a:gd name="T28" fmla="*/ 9 w 12"/>
                  <a:gd name="T29" fmla="*/ 28 h 31"/>
                  <a:gd name="T30" fmla="*/ 9 w 12"/>
                  <a:gd name="T31" fmla="*/ 28 h 31"/>
                  <a:gd name="T32" fmla="*/ 7 w 12"/>
                  <a:gd name="T33" fmla="*/ 24 h 31"/>
                  <a:gd name="T34" fmla="*/ 7 w 12"/>
                  <a:gd name="T35" fmla="*/ 21 h 31"/>
                  <a:gd name="T36" fmla="*/ 9 w 12"/>
                  <a:gd name="T37" fmla="*/ 17 h 31"/>
                  <a:gd name="T38" fmla="*/ 9 w 12"/>
                  <a:gd name="T39" fmla="*/ 17 h 31"/>
                  <a:gd name="T40" fmla="*/ 9 w 12"/>
                  <a:gd name="T41" fmla="*/ 19 h 31"/>
                  <a:gd name="T42" fmla="*/ 7 w 12"/>
                  <a:gd name="T43" fmla="*/ 19 h 31"/>
                  <a:gd name="T44" fmla="*/ 7 w 12"/>
                  <a:gd name="T45" fmla="*/ 19 h 31"/>
                  <a:gd name="T46" fmla="*/ 7 w 12"/>
                  <a:gd name="T47" fmla="*/ 19 h 31"/>
                  <a:gd name="T48" fmla="*/ 5 w 12"/>
                  <a:gd name="T49" fmla="*/ 17 h 31"/>
                  <a:gd name="T50" fmla="*/ 5 w 12"/>
                  <a:gd name="T51" fmla="*/ 17 h 31"/>
                  <a:gd name="T52" fmla="*/ 2 w 12"/>
                  <a:gd name="T53" fmla="*/ 14 h 31"/>
                  <a:gd name="T54" fmla="*/ 5 w 12"/>
                  <a:gd name="T55" fmla="*/ 14 h 31"/>
                  <a:gd name="T56" fmla="*/ 5 w 12"/>
                  <a:gd name="T57" fmla="*/ 14 h 31"/>
                  <a:gd name="T58" fmla="*/ 5 w 12"/>
                  <a:gd name="T59" fmla="*/ 12 h 31"/>
                  <a:gd name="T60" fmla="*/ 5 w 12"/>
                  <a:gd name="T61" fmla="*/ 12 h 31"/>
                  <a:gd name="T62" fmla="*/ 5 w 12"/>
                  <a:gd name="T63" fmla="*/ 10 h 31"/>
                  <a:gd name="T64" fmla="*/ 5 w 12"/>
                  <a:gd name="T65" fmla="*/ 10 h 31"/>
                  <a:gd name="T66" fmla="*/ 2 w 12"/>
                  <a:gd name="T67" fmla="*/ 7 h 31"/>
                  <a:gd name="T68" fmla="*/ 0 w 12"/>
                  <a:gd name="T69" fmla="*/ 5 h 31"/>
                  <a:gd name="T70" fmla="*/ 0 w 12"/>
                  <a:gd name="T71" fmla="*/ 5 h 31"/>
                  <a:gd name="T72" fmla="*/ 0 w 12"/>
                  <a:gd name="T73" fmla="*/ 2 h 31"/>
                  <a:gd name="T74" fmla="*/ 0 w 12"/>
                  <a:gd name="T75" fmla="*/ 2 h 31"/>
                  <a:gd name="T76" fmla="*/ 0 w 12"/>
                  <a:gd name="T77" fmla="*/ 0 h 31"/>
                  <a:gd name="T78" fmla="*/ 2 w 12"/>
                  <a:gd name="T79" fmla="*/ 0 h 31"/>
                  <a:gd name="T80" fmla="*/ 2 w 12"/>
                  <a:gd name="T81" fmla="*/ 0 h 31"/>
                  <a:gd name="T82" fmla="*/ 5 w 12"/>
                  <a:gd name="T83" fmla="*/ 2 h 31"/>
                  <a:gd name="T84" fmla="*/ 7 w 12"/>
                  <a:gd name="T85" fmla="*/ 2 h 31"/>
                  <a:gd name="T86" fmla="*/ 7 w 12"/>
                  <a:gd name="T87" fmla="*/ 5 h 31"/>
                  <a:gd name="T88" fmla="*/ 7 w 12"/>
                  <a:gd name="T89" fmla="*/ 5 h 31"/>
                  <a:gd name="T90" fmla="*/ 9 w 12"/>
                  <a:gd name="T91" fmla="*/ 5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31"/>
                  <a:gd name="T140" fmla="*/ 12 w 12"/>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31">
                    <a:moveTo>
                      <a:pt x="9" y="5"/>
                    </a:moveTo>
                    <a:lnTo>
                      <a:pt x="9" y="5"/>
                    </a:lnTo>
                    <a:lnTo>
                      <a:pt x="9" y="7"/>
                    </a:lnTo>
                    <a:lnTo>
                      <a:pt x="9" y="12"/>
                    </a:lnTo>
                    <a:lnTo>
                      <a:pt x="9" y="10"/>
                    </a:lnTo>
                    <a:lnTo>
                      <a:pt x="12" y="12"/>
                    </a:lnTo>
                    <a:lnTo>
                      <a:pt x="12" y="14"/>
                    </a:lnTo>
                    <a:lnTo>
                      <a:pt x="12" y="19"/>
                    </a:lnTo>
                    <a:lnTo>
                      <a:pt x="12" y="31"/>
                    </a:lnTo>
                    <a:lnTo>
                      <a:pt x="9" y="31"/>
                    </a:lnTo>
                    <a:lnTo>
                      <a:pt x="9" y="28"/>
                    </a:lnTo>
                    <a:lnTo>
                      <a:pt x="7" y="24"/>
                    </a:lnTo>
                    <a:lnTo>
                      <a:pt x="7" y="21"/>
                    </a:lnTo>
                    <a:lnTo>
                      <a:pt x="9" y="17"/>
                    </a:lnTo>
                    <a:lnTo>
                      <a:pt x="9" y="19"/>
                    </a:lnTo>
                    <a:lnTo>
                      <a:pt x="7" y="19"/>
                    </a:lnTo>
                    <a:lnTo>
                      <a:pt x="5" y="17"/>
                    </a:lnTo>
                    <a:lnTo>
                      <a:pt x="2" y="14"/>
                    </a:lnTo>
                    <a:lnTo>
                      <a:pt x="5" y="14"/>
                    </a:lnTo>
                    <a:lnTo>
                      <a:pt x="5" y="12"/>
                    </a:lnTo>
                    <a:lnTo>
                      <a:pt x="5" y="10"/>
                    </a:lnTo>
                    <a:lnTo>
                      <a:pt x="2" y="7"/>
                    </a:lnTo>
                    <a:lnTo>
                      <a:pt x="0" y="5"/>
                    </a:lnTo>
                    <a:lnTo>
                      <a:pt x="0" y="2"/>
                    </a:lnTo>
                    <a:lnTo>
                      <a:pt x="0" y="0"/>
                    </a:lnTo>
                    <a:lnTo>
                      <a:pt x="2" y="0"/>
                    </a:lnTo>
                    <a:lnTo>
                      <a:pt x="5" y="2"/>
                    </a:lnTo>
                    <a:lnTo>
                      <a:pt x="7" y="2"/>
                    </a:lnTo>
                    <a:lnTo>
                      <a:pt x="7" y="5"/>
                    </a:lnTo>
                    <a:lnTo>
                      <a:pt x="9" y="5"/>
                    </a:lnTo>
                    <a:close/>
                  </a:path>
                </a:pathLst>
              </a:custGeom>
              <a:grpFill/>
              <a:ln w="9525">
                <a:noFill/>
                <a:round/>
                <a:headEnd/>
                <a:tailEnd/>
              </a:ln>
            </p:spPr>
            <p:txBody>
              <a:bodyPr/>
              <a:lstStyle/>
              <a:p>
                <a:pPr>
                  <a:defRPr/>
                </a:pPr>
                <a:endParaRPr lang="en-US" sz="1200" kern="0">
                  <a:solidFill>
                    <a:srgbClr val="0096D6"/>
                  </a:solidFill>
                </a:endParaRPr>
              </a:p>
            </p:txBody>
          </p:sp>
          <p:sp>
            <p:nvSpPr>
              <p:cNvPr id="2179" name="Freeform 1557"/>
              <p:cNvSpPr>
                <a:spLocks/>
              </p:cNvSpPr>
              <p:nvPr/>
            </p:nvSpPr>
            <p:spPr bwMode="auto">
              <a:xfrm>
                <a:off x="1085" y="1674"/>
                <a:ext cx="12" cy="31"/>
              </a:xfrm>
              <a:custGeom>
                <a:avLst/>
                <a:gdLst>
                  <a:gd name="T0" fmla="*/ 9 w 12"/>
                  <a:gd name="T1" fmla="*/ 5 h 31"/>
                  <a:gd name="T2" fmla="*/ 9 w 12"/>
                  <a:gd name="T3" fmla="*/ 5 h 31"/>
                  <a:gd name="T4" fmla="*/ 9 w 12"/>
                  <a:gd name="T5" fmla="*/ 7 h 31"/>
                  <a:gd name="T6" fmla="*/ 9 w 12"/>
                  <a:gd name="T7" fmla="*/ 12 h 31"/>
                  <a:gd name="T8" fmla="*/ 9 w 12"/>
                  <a:gd name="T9" fmla="*/ 10 h 31"/>
                  <a:gd name="T10" fmla="*/ 12 w 12"/>
                  <a:gd name="T11" fmla="*/ 12 h 31"/>
                  <a:gd name="T12" fmla="*/ 12 w 12"/>
                  <a:gd name="T13" fmla="*/ 12 h 31"/>
                  <a:gd name="T14" fmla="*/ 12 w 12"/>
                  <a:gd name="T15" fmla="*/ 14 h 31"/>
                  <a:gd name="T16" fmla="*/ 12 w 12"/>
                  <a:gd name="T17" fmla="*/ 14 h 31"/>
                  <a:gd name="T18" fmla="*/ 12 w 12"/>
                  <a:gd name="T19" fmla="*/ 19 h 31"/>
                  <a:gd name="T20" fmla="*/ 12 w 12"/>
                  <a:gd name="T21" fmla="*/ 19 h 31"/>
                  <a:gd name="T22" fmla="*/ 12 w 12"/>
                  <a:gd name="T23" fmla="*/ 31 h 31"/>
                  <a:gd name="T24" fmla="*/ 12 w 12"/>
                  <a:gd name="T25" fmla="*/ 31 h 31"/>
                  <a:gd name="T26" fmla="*/ 9 w 12"/>
                  <a:gd name="T27" fmla="*/ 31 h 31"/>
                  <a:gd name="T28" fmla="*/ 9 w 12"/>
                  <a:gd name="T29" fmla="*/ 28 h 31"/>
                  <a:gd name="T30" fmla="*/ 9 w 12"/>
                  <a:gd name="T31" fmla="*/ 28 h 31"/>
                  <a:gd name="T32" fmla="*/ 7 w 12"/>
                  <a:gd name="T33" fmla="*/ 24 h 31"/>
                  <a:gd name="T34" fmla="*/ 7 w 12"/>
                  <a:gd name="T35" fmla="*/ 21 h 31"/>
                  <a:gd name="T36" fmla="*/ 9 w 12"/>
                  <a:gd name="T37" fmla="*/ 17 h 31"/>
                  <a:gd name="T38" fmla="*/ 9 w 12"/>
                  <a:gd name="T39" fmla="*/ 17 h 31"/>
                  <a:gd name="T40" fmla="*/ 9 w 12"/>
                  <a:gd name="T41" fmla="*/ 19 h 31"/>
                  <a:gd name="T42" fmla="*/ 7 w 12"/>
                  <a:gd name="T43" fmla="*/ 19 h 31"/>
                  <a:gd name="T44" fmla="*/ 7 w 12"/>
                  <a:gd name="T45" fmla="*/ 19 h 31"/>
                  <a:gd name="T46" fmla="*/ 7 w 12"/>
                  <a:gd name="T47" fmla="*/ 19 h 31"/>
                  <a:gd name="T48" fmla="*/ 5 w 12"/>
                  <a:gd name="T49" fmla="*/ 17 h 31"/>
                  <a:gd name="T50" fmla="*/ 5 w 12"/>
                  <a:gd name="T51" fmla="*/ 17 h 31"/>
                  <a:gd name="T52" fmla="*/ 2 w 12"/>
                  <a:gd name="T53" fmla="*/ 14 h 31"/>
                  <a:gd name="T54" fmla="*/ 5 w 12"/>
                  <a:gd name="T55" fmla="*/ 14 h 31"/>
                  <a:gd name="T56" fmla="*/ 5 w 12"/>
                  <a:gd name="T57" fmla="*/ 14 h 31"/>
                  <a:gd name="T58" fmla="*/ 5 w 12"/>
                  <a:gd name="T59" fmla="*/ 12 h 31"/>
                  <a:gd name="T60" fmla="*/ 5 w 12"/>
                  <a:gd name="T61" fmla="*/ 12 h 31"/>
                  <a:gd name="T62" fmla="*/ 5 w 12"/>
                  <a:gd name="T63" fmla="*/ 10 h 31"/>
                  <a:gd name="T64" fmla="*/ 5 w 12"/>
                  <a:gd name="T65" fmla="*/ 10 h 31"/>
                  <a:gd name="T66" fmla="*/ 2 w 12"/>
                  <a:gd name="T67" fmla="*/ 7 h 31"/>
                  <a:gd name="T68" fmla="*/ 0 w 12"/>
                  <a:gd name="T69" fmla="*/ 5 h 31"/>
                  <a:gd name="T70" fmla="*/ 0 w 12"/>
                  <a:gd name="T71" fmla="*/ 5 h 31"/>
                  <a:gd name="T72" fmla="*/ 0 w 12"/>
                  <a:gd name="T73" fmla="*/ 2 h 31"/>
                  <a:gd name="T74" fmla="*/ 0 w 12"/>
                  <a:gd name="T75" fmla="*/ 2 h 31"/>
                  <a:gd name="T76" fmla="*/ 0 w 12"/>
                  <a:gd name="T77" fmla="*/ 0 h 31"/>
                  <a:gd name="T78" fmla="*/ 2 w 12"/>
                  <a:gd name="T79" fmla="*/ 0 h 31"/>
                  <a:gd name="T80" fmla="*/ 2 w 12"/>
                  <a:gd name="T81" fmla="*/ 0 h 31"/>
                  <a:gd name="T82" fmla="*/ 5 w 12"/>
                  <a:gd name="T83" fmla="*/ 2 h 31"/>
                  <a:gd name="T84" fmla="*/ 7 w 12"/>
                  <a:gd name="T85" fmla="*/ 2 h 31"/>
                  <a:gd name="T86" fmla="*/ 7 w 12"/>
                  <a:gd name="T87" fmla="*/ 5 h 31"/>
                  <a:gd name="T88" fmla="*/ 7 w 12"/>
                  <a:gd name="T89" fmla="*/ 5 h 31"/>
                  <a:gd name="T90" fmla="*/ 9 w 12"/>
                  <a:gd name="T91" fmla="*/ 5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31"/>
                  <a:gd name="T140" fmla="*/ 12 w 12"/>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31">
                    <a:moveTo>
                      <a:pt x="9" y="5"/>
                    </a:moveTo>
                    <a:lnTo>
                      <a:pt x="9" y="5"/>
                    </a:lnTo>
                    <a:lnTo>
                      <a:pt x="9" y="7"/>
                    </a:lnTo>
                    <a:lnTo>
                      <a:pt x="9" y="12"/>
                    </a:lnTo>
                    <a:lnTo>
                      <a:pt x="9" y="10"/>
                    </a:lnTo>
                    <a:lnTo>
                      <a:pt x="12" y="12"/>
                    </a:lnTo>
                    <a:lnTo>
                      <a:pt x="12" y="14"/>
                    </a:lnTo>
                    <a:lnTo>
                      <a:pt x="12" y="19"/>
                    </a:lnTo>
                    <a:lnTo>
                      <a:pt x="12" y="31"/>
                    </a:lnTo>
                    <a:lnTo>
                      <a:pt x="9" y="31"/>
                    </a:lnTo>
                    <a:lnTo>
                      <a:pt x="9" y="28"/>
                    </a:lnTo>
                    <a:lnTo>
                      <a:pt x="7" y="24"/>
                    </a:lnTo>
                    <a:lnTo>
                      <a:pt x="7" y="21"/>
                    </a:lnTo>
                    <a:lnTo>
                      <a:pt x="9" y="17"/>
                    </a:lnTo>
                    <a:lnTo>
                      <a:pt x="9" y="19"/>
                    </a:lnTo>
                    <a:lnTo>
                      <a:pt x="7" y="19"/>
                    </a:lnTo>
                    <a:lnTo>
                      <a:pt x="5" y="17"/>
                    </a:lnTo>
                    <a:lnTo>
                      <a:pt x="2" y="14"/>
                    </a:lnTo>
                    <a:lnTo>
                      <a:pt x="5" y="14"/>
                    </a:lnTo>
                    <a:lnTo>
                      <a:pt x="5" y="12"/>
                    </a:lnTo>
                    <a:lnTo>
                      <a:pt x="5" y="10"/>
                    </a:lnTo>
                    <a:lnTo>
                      <a:pt x="2" y="7"/>
                    </a:lnTo>
                    <a:lnTo>
                      <a:pt x="0" y="5"/>
                    </a:lnTo>
                    <a:lnTo>
                      <a:pt x="0" y="2"/>
                    </a:lnTo>
                    <a:lnTo>
                      <a:pt x="0" y="0"/>
                    </a:lnTo>
                    <a:lnTo>
                      <a:pt x="2" y="0"/>
                    </a:lnTo>
                    <a:lnTo>
                      <a:pt x="5" y="2"/>
                    </a:lnTo>
                    <a:lnTo>
                      <a:pt x="7" y="2"/>
                    </a:lnTo>
                    <a:lnTo>
                      <a:pt x="7" y="5"/>
                    </a:lnTo>
                    <a:lnTo>
                      <a:pt x="9" y="5"/>
                    </a:lnTo>
                  </a:path>
                </a:pathLst>
              </a:custGeom>
              <a:grpFill/>
              <a:ln w="9525">
                <a:noFill/>
                <a:round/>
                <a:headEnd/>
                <a:tailEnd/>
              </a:ln>
            </p:spPr>
            <p:txBody>
              <a:bodyPr/>
              <a:lstStyle/>
              <a:p>
                <a:pPr>
                  <a:defRPr/>
                </a:pPr>
                <a:endParaRPr lang="en-US" sz="1200" kern="0">
                  <a:solidFill>
                    <a:srgbClr val="0096D6"/>
                  </a:solidFill>
                </a:endParaRPr>
              </a:p>
            </p:txBody>
          </p:sp>
          <p:sp>
            <p:nvSpPr>
              <p:cNvPr id="2180" name="Freeform 1558"/>
              <p:cNvSpPr>
                <a:spLocks/>
              </p:cNvSpPr>
              <p:nvPr/>
            </p:nvSpPr>
            <p:spPr bwMode="auto">
              <a:xfrm>
                <a:off x="1097" y="1658"/>
                <a:ext cx="11" cy="28"/>
              </a:xfrm>
              <a:custGeom>
                <a:avLst/>
                <a:gdLst>
                  <a:gd name="T0" fmla="*/ 2 w 11"/>
                  <a:gd name="T1" fmla="*/ 14 h 28"/>
                  <a:gd name="T2" fmla="*/ 0 w 11"/>
                  <a:gd name="T3" fmla="*/ 14 h 28"/>
                  <a:gd name="T4" fmla="*/ 0 w 11"/>
                  <a:gd name="T5" fmla="*/ 2 h 28"/>
                  <a:gd name="T6" fmla="*/ 0 w 11"/>
                  <a:gd name="T7" fmla="*/ 0 h 28"/>
                  <a:gd name="T8" fmla="*/ 0 w 11"/>
                  <a:gd name="T9" fmla="*/ 0 h 28"/>
                  <a:gd name="T10" fmla="*/ 7 w 11"/>
                  <a:gd name="T11" fmla="*/ 0 h 28"/>
                  <a:gd name="T12" fmla="*/ 9 w 11"/>
                  <a:gd name="T13" fmla="*/ 7 h 28"/>
                  <a:gd name="T14" fmla="*/ 11 w 11"/>
                  <a:gd name="T15" fmla="*/ 11 h 28"/>
                  <a:gd name="T16" fmla="*/ 11 w 11"/>
                  <a:gd name="T17" fmla="*/ 11 h 28"/>
                  <a:gd name="T18" fmla="*/ 11 w 11"/>
                  <a:gd name="T19" fmla="*/ 14 h 28"/>
                  <a:gd name="T20" fmla="*/ 7 w 11"/>
                  <a:gd name="T21" fmla="*/ 2 h 28"/>
                  <a:gd name="T22" fmla="*/ 7 w 11"/>
                  <a:gd name="T23" fmla="*/ 2 h 28"/>
                  <a:gd name="T24" fmla="*/ 4 w 11"/>
                  <a:gd name="T25" fmla="*/ 4 h 28"/>
                  <a:gd name="T26" fmla="*/ 4 w 11"/>
                  <a:gd name="T27" fmla="*/ 4 h 28"/>
                  <a:gd name="T28" fmla="*/ 7 w 11"/>
                  <a:gd name="T29" fmla="*/ 9 h 28"/>
                  <a:gd name="T30" fmla="*/ 7 w 11"/>
                  <a:gd name="T31" fmla="*/ 11 h 28"/>
                  <a:gd name="T32" fmla="*/ 7 w 11"/>
                  <a:gd name="T33" fmla="*/ 11 h 28"/>
                  <a:gd name="T34" fmla="*/ 9 w 11"/>
                  <a:gd name="T35" fmla="*/ 14 h 28"/>
                  <a:gd name="T36" fmla="*/ 11 w 11"/>
                  <a:gd name="T37" fmla="*/ 16 h 28"/>
                  <a:gd name="T38" fmla="*/ 9 w 11"/>
                  <a:gd name="T39" fmla="*/ 16 h 28"/>
                  <a:gd name="T40" fmla="*/ 9 w 11"/>
                  <a:gd name="T41" fmla="*/ 16 h 28"/>
                  <a:gd name="T42" fmla="*/ 9 w 11"/>
                  <a:gd name="T43" fmla="*/ 16 h 28"/>
                  <a:gd name="T44" fmla="*/ 9 w 11"/>
                  <a:gd name="T45" fmla="*/ 18 h 28"/>
                  <a:gd name="T46" fmla="*/ 9 w 11"/>
                  <a:gd name="T47" fmla="*/ 21 h 28"/>
                  <a:gd name="T48" fmla="*/ 9 w 11"/>
                  <a:gd name="T49" fmla="*/ 21 h 28"/>
                  <a:gd name="T50" fmla="*/ 7 w 11"/>
                  <a:gd name="T51" fmla="*/ 18 h 28"/>
                  <a:gd name="T52" fmla="*/ 7 w 11"/>
                  <a:gd name="T53" fmla="*/ 23 h 28"/>
                  <a:gd name="T54" fmla="*/ 7 w 11"/>
                  <a:gd name="T55" fmla="*/ 23 h 28"/>
                  <a:gd name="T56" fmla="*/ 7 w 11"/>
                  <a:gd name="T57" fmla="*/ 21 h 28"/>
                  <a:gd name="T58" fmla="*/ 4 w 11"/>
                  <a:gd name="T59" fmla="*/ 26 h 28"/>
                  <a:gd name="T60" fmla="*/ 2 w 11"/>
                  <a:gd name="T61" fmla="*/ 28 h 28"/>
                  <a:gd name="T62" fmla="*/ 2 w 11"/>
                  <a:gd name="T63" fmla="*/ 26 h 28"/>
                  <a:gd name="T64" fmla="*/ 0 w 11"/>
                  <a:gd name="T65" fmla="*/ 26 h 28"/>
                  <a:gd name="T66" fmla="*/ 2 w 11"/>
                  <a:gd name="T67" fmla="*/ 21 h 28"/>
                  <a:gd name="T68" fmla="*/ 2 w 11"/>
                  <a:gd name="T69" fmla="*/ 18 h 28"/>
                  <a:gd name="T70" fmla="*/ 4 w 11"/>
                  <a:gd name="T71" fmla="*/ 18 h 28"/>
                  <a:gd name="T72" fmla="*/ 4 w 11"/>
                  <a:gd name="T73" fmla="*/ 18 h 28"/>
                  <a:gd name="T74" fmla="*/ 2 w 11"/>
                  <a:gd name="T75" fmla="*/ 18 h 28"/>
                  <a:gd name="T76" fmla="*/ 2 w 11"/>
                  <a:gd name="T77" fmla="*/ 16 h 28"/>
                  <a:gd name="T78" fmla="*/ 4 w 11"/>
                  <a:gd name="T79" fmla="*/ 16 h 28"/>
                  <a:gd name="T80" fmla="*/ 4 w 11"/>
                  <a:gd name="T81" fmla="*/ 14 h 28"/>
                  <a:gd name="T82" fmla="*/ 4 w 11"/>
                  <a:gd name="T83" fmla="*/ 14 h 28"/>
                  <a:gd name="T84" fmla="*/ 2 w 11"/>
                  <a:gd name="T85" fmla="*/ 16 h 28"/>
                  <a:gd name="T86" fmla="*/ 2 w 11"/>
                  <a:gd name="T87" fmla="*/ 14 h 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
                  <a:gd name="T133" fmla="*/ 0 h 28"/>
                  <a:gd name="T134" fmla="*/ 11 w 11"/>
                  <a:gd name="T135" fmla="*/ 28 h 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 h="28">
                    <a:moveTo>
                      <a:pt x="2" y="14"/>
                    </a:moveTo>
                    <a:lnTo>
                      <a:pt x="0" y="14"/>
                    </a:lnTo>
                    <a:lnTo>
                      <a:pt x="0" y="2"/>
                    </a:lnTo>
                    <a:lnTo>
                      <a:pt x="0" y="0"/>
                    </a:lnTo>
                    <a:lnTo>
                      <a:pt x="7" y="0"/>
                    </a:lnTo>
                    <a:lnTo>
                      <a:pt x="9" y="7"/>
                    </a:lnTo>
                    <a:lnTo>
                      <a:pt x="11" y="11"/>
                    </a:lnTo>
                    <a:lnTo>
                      <a:pt x="11" y="14"/>
                    </a:lnTo>
                    <a:lnTo>
                      <a:pt x="7" y="2"/>
                    </a:lnTo>
                    <a:lnTo>
                      <a:pt x="4" y="4"/>
                    </a:lnTo>
                    <a:lnTo>
                      <a:pt x="7" y="9"/>
                    </a:lnTo>
                    <a:lnTo>
                      <a:pt x="7" y="11"/>
                    </a:lnTo>
                    <a:lnTo>
                      <a:pt x="9" y="14"/>
                    </a:lnTo>
                    <a:lnTo>
                      <a:pt x="11" y="16"/>
                    </a:lnTo>
                    <a:lnTo>
                      <a:pt x="9" y="16"/>
                    </a:lnTo>
                    <a:lnTo>
                      <a:pt x="9" y="18"/>
                    </a:lnTo>
                    <a:lnTo>
                      <a:pt x="9" y="21"/>
                    </a:lnTo>
                    <a:lnTo>
                      <a:pt x="7" y="18"/>
                    </a:lnTo>
                    <a:lnTo>
                      <a:pt x="7" y="23"/>
                    </a:lnTo>
                    <a:lnTo>
                      <a:pt x="7" y="21"/>
                    </a:lnTo>
                    <a:lnTo>
                      <a:pt x="4" y="26"/>
                    </a:lnTo>
                    <a:lnTo>
                      <a:pt x="2" y="28"/>
                    </a:lnTo>
                    <a:lnTo>
                      <a:pt x="2" y="26"/>
                    </a:lnTo>
                    <a:lnTo>
                      <a:pt x="0" y="26"/>
                    </a:lnTo>
                    <a:lnTo>
                      <a:pt x="2" y="21"/>
                    </a:lnTo>
                    <a:lnTo>
                      <a:pt x="2" y="18"/>
                    </a:lnTo>
                    <a:lnTo>
                      <a:pt x="4" y="18"/>
                    </a:lnTo>
                    <a:lnTo>
                      <a:pt x="2" y="18"/>
                    </a:lnTo>
                    <a:lnTo>
                      <a:pt x="2" y="16"/>
                    </a:lnTo>
                    <a:lnTo>
                      <a:pt x="4" y="16"/>
                    </a:lnTo>
                    <a:lnTo>
                      <a:pt x="4" y="14"/>
                    </a:lnTo>
                    <a:lnTo>
                      <a:pt x="2" y="16"/>
                    </a:lnTo>
                    <a:lnTo>
                      <a:pt x="2" y="14"/>
                    </a:lnTo>
                    <a:close/>
                  </a:path>
                </a:pathLst>
              </a:custGeom>
              <a:grpFill/>
              <a:ln w="9525">
                <a:noFill/>
                <a:round/>
                <a:headEnd/>
                <a:tailEnd/>
              </a:ln>
            </p:spPr>
            <p:txBody>
              <a:bodyPr/>
              <a:lstStyle/>
              <a:p>
                <a:pPr>
                  <a:defRPr/>
                </a:pPr>
                <a:endParaRPr lang="en-US" sz="1200" kern="0">
                  <a:solidFill>
                    <a:srgbClr val="0096D6"/>
                  </a:solidFill>
                </a:endParaRPr>
              </a:p>
            </p:txBody>
          </p:sp>
          <p:sp>
            <p:nvSpPr>
              <p:cNvPr id="2181" name="Freeform 1559"/>
              <p:cNvSpPr>
                <a:spLocks/>
              </p:cNvSpPr>
              <p:nvPr/>
            </p:nvSpPr>
            <p:spPr bwMode="auto">
              <a:xfrm>
                <a:off x="1097" y="1658"/>
                <a:ext cx="11" cy="28"/>
              </a:xfrm>
              <a:custGeom>
                <a:avLst/>
                <a:gdLst>
                  <a:gd name="T0" fmla="*/ 2 w 11"/>
                  <a:gd name="T1" fmla="*/ 14 h 28"/>
                  <a:gd name="T2" fmla="*/ 0 w 11"/>
                  <a:gd name="T3" fmla="*/ 14 h 28"/>
                  <a:gd name="T4" fmla="*/ 0 w 11"/>
                  <a:gd name="T5" fmla="*/ 2 h 28"/>
                  <a:gd name="T6" fmla="*/ 0 w 11"/>
                  <a:gd name="T7" fmla="*/ 0 h 28"/>
                  <a:gd name="T8" fmla="*/ 0 w 11"/>
                  <a:gd name="T9" fmla="*/ 0 h 28"/>
                  <a:gd name="T10" fmla="*/ 7 w 11"/>
                  <a:gd name="T11" fmla="*/ 0 h 28"/>
                  <a:gd name="T12" fmla="*/ 9 w 11"/>
                  <a:gd name="T13" fmla="*/ 7 h 28"/>
                  <a:gd name="T14" fmla="*/ 11 w 11"/>
                  <a:gd name="T15" fmla="*/ 11 h 28"/>
                  <a:gd name="T16" fmla="*/ 11 w 11"/>
                  <a:gd name="T17" fmla="*/ 11 h 28"/>
                  <a:gd name="T18" fmla="*/ 11 w 11"/>
                  <a:gd name="T19" fmla="*/ 14 h 28"/>
                  <a:gd name="T20" fmla="*/ 7 w 11"/>
                  <a:gd name="T21" fmla="*/ 2 h 28"/>
                  <a:gd name="T22" fmla="*/ 7 w 11"/>
                  <a:gd name="T23" fmla="*/ 2 h 28"/>
                  <a:gd name="T24" fmla="*/ 4 w 11"/>
                  <a:gd name="T25" fmla="*/ 4 h 28"/>
                  <a:gd name="T26" fmla="*/ 4 w 11"/>
                  <a:gd name="T27" fmla="*/ 4 h 28"/>
                  <a:gd name="T28" fmla="*/ 7 w 11"/>
                  <a:gd name="T29" fmla="*/ 9 h 28"/>
                  <a:gd name="T30" fmla="*/ 7 w 11"/>
                  <a:gd name="T31" fmla="*/ 11 h 28"/>
                  <a:gd name="T32" fmla="*/ 7 w 11"/>
                  <a:gd name="T33" fmla="*/ 11 h 28"/>
                  <a:gd name="T34" fmla="*/ 9 w 11"/>
                  <a:gd name="T35" fmla="*/ 14 h 28"/>
                  <a:gd name="T36" fmla="*/ 11 w 11"/>
                  <a:gd name="T37" fmla="*/ 16 h 28"/>
                  <a:gd name="T38" fmla="*/ 9 w 11"/>
                  <a:gd name="T39" fmla="*/ 16 h 28"/>
                  <a:gd name="T40" fmla="*/ 9 w 11"/>
                  <a:gd name="T41" fmla="*/ 16 h 28"/>
                  <a:gd name="T42" fmla="*/ 9 w 11"/>
                  <a:gd name="T43" fmla="*/ 16 h 28"/>
                  <a:gd name="T44" fmla="*/ 9 w 11"/>
                  <a:gd name="T45" fmla="*/ 18 h 28"/>
                  <a:gd name="T46" fmla="*/ 9 w 11"/>
                  <a:gd name="T47" fmla="*/ 21 h 28"/>
                  <a:gd name="T48" fmla="*/ 9 w 11"/>
                  <a:gd name="T49" fmla="*/ 21 h 28"/>
                  <a:gd name="T50" fmla="*/ 7 w 11"/>
                  <a:gd name="T51" fmla="*/ 18 h 28"/>
                  <a:gd name="T52" fmla="*/ 7 w 11"/>
                  <a:gd name="T53" fmla="*/ 23 h 28"/>
                  <a:gd name="T54" fmla="*/ 7 w 11"/>
                  <a:gd name="T55" fmla="*/ 23 h 28"/>
                  <a:gd name="T56" fmla="*/ 7 w 11"/>
                  <a:gd name="T57" fmla="*/ 21 h 28"/>
                  <a:gd name="T58" fmla="*/ 4 w 11"/>
                  <a:gd name="T59" fmla="*/ 26 h 28"/>
                  <a:gd name="T60" fmla="*/ 2 w 11"/>
                  <a:gd name="T61" fmla="*/ 28 h 28"/>
                  <a:gd name="T62" fmla="*/ 2 w 11"/>
                  <a:gd name="T63" fmla="*/ 26 h 28"/>
                  <a:gd name="T64" fmla="*/ 0 w 11"/>
                  <a:gd name="T65" fmla="*/ 26 h 28"/>
                  <a:gd name="T66" fmla="*/ 2 w 11"/>
                  <a:gd name="T67" fmla="*/ 21 h 28"/>
                  <a:gd name="T68" fmla="*/ 2 w 11"/>
                  <a:gd name="T69" fmla="*/ 18 h 28"/>
                  <a:gd name="T70" fmla="*/ 4 w 11"/>
                  <a:gd name="T71" fmla="*/ 18 h 28"/>
                  <a:gd name="T72" fmla="*/ 4 w 11"/>
                  <a:gd name="T73" fmla="*/ 18 h 28"/>
                  <a:gd name="T74" fmla="*/ 2 w 11"/>
                  <a:gd name="T75" fmla="*/ 18 h 28"/>
                  <a:gd name="T76" fmla="*/ 2 w 11"/>
                  <a:gd name="T77" fmla="*/ 16 h 28"/>
                  <a:gd name="T78" fmla="*/ 4 w 11"/>
                  <a:gd name="T79" fmla="*/ 16 h 28"/>
                  <a:gd name="T80" fmla="*/ 4 w 11"/>
                  <a:gd name="T81" fmla="*/ 14 h 28"/>
                  <a:gd name="T82" fmla="*/ 4 w 11"/>
                  <a:gd name="T83" fmla="*/ 14 h 28"/>
                  <a:gd name="T84" fmla="*/ 2 w 11"/>
                  <a:gd name="T85" fmla="*/ 16 h 28"/>
                  <a:gd name="T86" fmla="*/ 2 w 11"/>
                  <a:gd name="T87" fmla="*/ 14 h 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
                  <a:gd name="T133" fmla="*/ 0 h 28"/>
                  <a:gd name="T134" fmla="*/ 11 w 11"/>
                  <a:gd name="T135" fmla="*/ 28 h 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 h="28">
                    <a:moveTo>
                      <a:pt x="2" y="14"/>
                    </a:moveTo>
                    <a:lnTo>
                      <a:pt x="0" y="14"/>
                    </a:lnTo>
                    <a:lnTo>
                      <a:pt x="0" y="2"/>
                    </a:lnTo>
                    <a:lnTo>
                      <a:pt x="0" y="0"/>
                    </a:lnTo>
                    <a:lnTo>
                      <a:pt x="7" y="0"/>
                    </a:lnTo>
                    <a:lnTo>
                      <a:pt x="9" y="7"/>
                    </a:lnTo>
                    <a:lnTo>
                      <a:pt x="11" y="11"/>
                    </a:lnTo>
                    <a:lnTo>
                      <a:pt x="11" y="14"/>
                    </a:lnTo>
                    <a:lnTo>
                      <a:pt x="7" y="2"/>
                    </a:lnTo>
                    <a:lnTo>
                      <a:pt x="4" y="4"/>
                    </a:lnTo>
                    <a:lnTo>
                      <a:pt x="7" y="9"/>
                    </a:lnTo>
                    <a:lnTo>
                      <a:pt x="7" y="11"/>
                    </a:lnTo>
                    <a:lnTo>
                      <a:pt x="9" y="14"/>
                    </a:lnTo>
                    <a:lnTo>
                      <a:pt x="11" y="16"/>
                    </a:lnTo>
                    <a:lnTo>
                      <a:pt x="9" y="16"/>
                    </a:lnTo>
                    <a:lnTo>
                      <a:pt x="9" y="18"/>
                    </a:lnTo>
                    <a:lnTo>
                      <a:pt x="9" y="21"/>
                    </a:lnTo>
                    <a:lnTo>
                      <a:pt x="7" y="18"/>
                    </a:lnTo>
                    <a:lnTo>
                      <a:pt x="7" y="23"/>
                    </a:lnTo>
                    <a:lnTo>
                      <a:pt x="7" y="21"/>
                    </a:lnTo>
                    <a:lnTo>
                      <a:pt x="4" y="26"/>
                    </a:lnTo>
                    <a:lnTo>
                      <a:pt x="2" y="28"/>
                    </a:lnTo>
                    <a:lnTo>
                      <a:pt x="2" y="26"/>
                    </a:lnTo>
                    <a:lnTo>
                      <a:pt x="0" y="26"/>
                    </a:lnTo>
                    <a:lnTo>
                      <a:pt x="2" y="21"/>
                    </a:lnTo>
                    <a:lnTo>
                      <a:pt x="2" y="18"/>
                    </a:lnTo>
                    <a:lnTo>
                      <a:pt x="4" y="18"/>
                    </a:lnTo>
                    <a:lnTo>
                      <a:pt x="2" y="18"/>
                    </a:lnTo>
                    <a:lnTo>
                      <a:pt x="2" y="16"/>
                    </a:lnTo>
                    <a:lnTo>
                      <a:pt x="4" y="16"/>
                    </a:lnTo>
                    <a:lnTo>
                      <a:pt x="4" y="14"/>
                    </a:lnTo>
                    <a:lnTo>
                      <a:pt x="2" y="16"/>
                    </a:lnTo>
                    <a:lnTo>
                      <a:pt x="2" y="14"/>
                    </a:lnTo>
                  </a:path>
                </a:pathLst>
              </a:custGeom>
              <a:grpFill/>
              <a:ln w="9525">
                <a:noFill/>
                <a:round/>
                <a:headEnd/>
                <a:tailEnd/>
              </a:ln>
            </p:spPr>
            <p:txBody>
              <a:bodyPr/>
              <a:lstStyle/>
              <a:p>
                <a:pPr>
                  <a:defRPr/>
                </a:pPr>
                <a:endParaRPr lang="en-US" sz="1200" kern="0">
                  <a:solidFill>
                    <a:srgbClr val="0096D6"/>
                  </a:solidFill>
                </a:endParaRPr>
              </a:p>
            </p:txBody>
          </p:sp>
          <p:sp>
            <p:nvSpPr>
              <p:cNvPr id="2182" name="Freeform 1560"/>
              <p:cNvSpPr>
                <a:spLocks/>
              </p:cNvSpPr>
              <p:nvPr/>
            </p:nvSpPr>
            <p:spPr bwMode="auto">
              <a:xfrm>
                <a:off x="1101" y="1688"/>
                <a:ext cx="7" cy="19"/>
              </a:xfrm>
              <a:custGeom>
                <a:avLst/>
                <a:gdLst>
                  <a:gd name="T0" fmla="*/ 3 w 7"/>
                  <a:gd name="T1" fmla="*/ 7 h 19"/>
                  <a:gd name="T2" fmla="*/ 3 w 7"/>
                  <a:gd name="T3" fmla="*/ 7 h 19"/>
                  <a:gd name="T4" fmla="*/ 0 w 7"/>
                  <a:gd name="T5" fmla="*/ 7 h 19"/>
                  <a:gd name="T6" fmla="*/ 0 w 7"/>
                  <a:gd name="T7" fmla="*/ 5 h 19"/>
                  <a:gd name="T8" fmla="*/ 0 w 7"/>
                  <a:gd name="T9" fmla="*/ 5 h 19"/>
                  <a:gd name="T10" fmla="*/ 0 w 7"/>
                  <a:gd name="T11" fmla="*/ 3 h 19"/>
                  <a:gd name="T12" fmla="*/ 0 w 7"/>
                  <a:gd name="T13" fmla="*/ 3 h 19"/>
                  <a:gd name="T14" fmla="*/ 3 w 7"/>
                  <a:gd name="T15" fmla="*/ 0 h 19"/>
                  <a:gd name="T16" fmla="*/ 3 w 7"/>
                  <a:gd name="T17" fmla="*/ 0 h 19"/>
                  <a:gd name="T18" fmla="*/ 5 w 7"/>
                  <a:gd name="T19" fmla="*/ 5 h 19"/>
                  <a:gd name="T20" fmla="*/ 7 w 7"/>
                  <a:gd name="T21" fmla="*/ 3 h 19"/>
                  <a:gd name="T22" fmla="*/ 7 w 7"/>
                  <a:gd name="T23" fmla="*/ 7 h 19"/>
                  <a:gd name="T24" fmla="*/ 5 w 7"/>
                  <a:gd name="T25" fmla="*/ 7 h 19"/>
                  <a:gd name="T26" fmla="*/ 5 w 7"/>
                  <a:gd name="T27" fmla="*/ 19 h 19"/>
                  <a:gd name="T28" fmla="*/ 5 w 7"/>
                  <a:gd name="T29" fmla="*/ 17 h 19"/>
                  <a:gd name="T30" fmla="*/ 3 w 7"/>
                  <a:gd name="T31" fmla="*/ 14 h 19"/>
                  <a:gd name="T32" fmla="*/ 3 w 7"/>
                  <a:gd name="T33" fmla="*/ 17 h 19"/>
                  <a:gd name="T34" fmla="*/ 3 w 7"/>
                  <a:gd name="T35" fmla="*/ 17 h 19"/>
                  <a:gd name="T36" fmla="*/ 3 w 7"/>
                  <a:gd name="T37" fmla="*/ 12 h 19"/>
                  <a:gd name="T38" fmla="*/ 3 w 7"/>
                  <a:gd name="T39" fmla="*/ 12 h 19"/>
                  <a:gd name="T40" fmla="*/ 5 w 7"/>
                  <a:gd name="T41" fmla="*/ 10 h 19"/>
                  <a:gd name="T42" fmla="*/ 5 w 7"/>
                  <a:gd name="T43" fmla="*/ 10 h 19"/>
                  <a:gd name="T44" fmla="*/ 3 w 7"/>
                  <a:gd name="T45" fmla="*/ 10 h 19"/>
                  <a:gd name="T46" fmla="*/ 3 w 7"/>
                  <a:gd name="T47" fmla="*/ 10 h 19"/>
                  <a:gd name="T48" fmla="*/ 3 w 7"/>
                  <a:gd name="T49" fmla="*/ 7 h 19"/>
                  <a:gd name="T50" fmla="*/ 3 w 7"/>
                  <a:gd name="T51" fmla="*/ 7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9"/>
                  <a:gd name="T80" fmla="*/ 7 w 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9">
                    <a:moveTo>
                      <a:pt x="3" y="7"/>
                    </a:moveTo>
                    <a:lnTo>
                      <a:pt x="3" y="7"/>
                    </a:lnTo>
                    <a:lnTo>
                      <a:pt x="0" y="7"/>
                    </a:lnTo>
                    <a:lnTo>
                      <a:pt x="0" y="5"/>
                    </a:lnTo>
                    <a:lnTo>
                      <a:pt x="0" y="3"/>
                    </a:lnTo>
                    <a:lnTo>
                      <a:pt x="3" y="0"/>
                    </a:lnTo>
                    <a:lnTo>
                      <a:pt x="5" y="5"/>
                    </a:lnTo>
                    <a:lnTo>
                      <a:pt x="7" y="3"/>
                    </a:lnTo>
                    <a:lnTo>
                      <a:pt x="7" y="7"/>
                    </a:lnTo>
                    <a:lnTo>
                      <a:pt x="5" y="7"/>
                    </a:lnTo>
                    <a:lnTo>
                      <a:pt x="5" y="19"/>
                    </a:lnTo>
                    <a:lnTo>
                      <a:pt x="5" y="17"/>
                    </a:lnTo>
                    <a:lnTo>
                      <a:pt x="3" y="14"/>
                    </a:lnTo>
                    <a:lnTo>
                      <a:pt x="3" y="17"/>
                    </a:lnTo>
                    <a:lnTo>
                      <a:pt x="3" y="12"/>
                    </a:lnTo>
                    <a:lnTo>
                      <a:pt x="5" y="10"/>
                    </a:lnTo>
                    <a:lnTo>
                      <a:pt x="3" y="10"/>
                    </a:lnTo>
                    <a:lnTo>
                      <a:pt x="3" y="7"/>
                    </a:lnTo>
                    <a:close/>
                  </a:path>
                </a:pathLst>
              </a:custGeom>
              <a:grpFill/>
              <a:ln w="9525">
                <a:noFill/>
                <a:round/>
                <a:headEnd/>
                <a:tailEnd/>
              </a:ln>
            </p:spPr>
            <p:txBody>
              <a:bodyPr/>
              <a:lstStyle/>
              <a:p>
                <a:pPr>
                  <a:defRPr/>
                </a:pPr>
                <a:endParaRPr lang="en-US" sz="1200" kern="0">
                  <a:solidFill>
                    <a:srgbClr val="0096D6"/>
                  </a:solidFill>
                </a:endParaRPr>
              </a:p>
            </p:txBody>
          </p:sp>
          <p:sp>
            <p:nvSpPr>
              <p:cNvPr id="2183" name="Freeform 1561"/>
              <p:cNvSpPr>
                <a:spLocks/>
              </p:cNvSpPr>
              <p:nvPr/>
            </p:nvSpPr>
            <p:spPr bwMode="auto">
              <a:xfrm>
                <a:off x="1101" y="1688"/>
                <a:ext cx="7" cy="19"/>
              </a:xfrm>
              <a:custGeom>
                <a:avLst/>
                <a:gdLst>
                  <a:gd name="T0" fmla="*/ 3 w 7"/>
                  <a:gd name="T1" fmla="*/ 7 h 19"/>
                  <a:gd name="T2" fmla="*/ 3 w 7"/>
                  <a:gd name="T3" fmla="*/ 7 h 19"/>
                  <a:gd name="T4" fmla="*/ 0 w 7"/>
                  <a:gd name="T5" fmla="*/ 7 h 19"/>
                  <a:gd name="T6" fmla="*/ 0 w 7"/>
                  <a:gd name="T7" fmla="*/ 5 h 19"/>
                  <a:gd name="T8" fmla="*/ 0 w 7"/>
                  <a:gd name="T9" fmla="*/ 5 h 19"/>
                  <a:gd name="T10" fmla="*/ 0 w 7"/>
                  <a:gd name="T11" fmla="*/ 3 h 19"/>
                  <a:gd name="T12" fmla="*/ 0 w 7"/>
                  <a:gd name="T13" fmla="*/ 3 h 19"/>
                  <a:gd name="T14" fmla="*/ 3 w 7"/>
                  <a:gd name="T15" fmla="*/ 0 h 19"/>
                  <a:gd name="T16" fmla="*/ 3 w 7"/>
                  <a:gd name="T17" fmla="*/ 0 h 19"/>
                  <a:gd name="T18" fmla="*/ 5 w 7"/>
                  <a:gd name="T19" fmla="*/ 5 h 19"/>
                  <a:gd name="T20" fmla="*/ 7 w 7"/>
                  <a:gd name="T21" fmla="*/ 3 h 19"/>
                  <a:gd name="T22" fmla="*/ 7 w 7"/>
                  <a:gd name="T23" fmla="*/ 7 h 19"/>
                  <a:gd name="T24" fmla="*/ 5 w 7"/>
                  <a:gd name="T25" fmla="*/ 7 h 19"/>
                  <a:gd name="T26" fmla="*/ 5 w 7"/>
                  <a:gd name="T27" fmla="*/ 19 h 19"/>
                  <a:gd name="T28" fmla="*/ 5 w 7"/>
                  <a:gd name="T29" fmla="*/ 17 h 19"/>
                  <a:gd name="T30" fmla="*/ 3 w 7"/>
                  <a:gd name="T31" fmla="*/ 14 h 19"/>
                  <a:gd name="T32" fmla="*/ 3 w 7"/>
                  <a:gd name="T33" fmla="*/ 17 h 19"/>
                  <a:gd name="T34" fmla="*/ 3 w 7"/>
                  <a:gd name="T35" fmla="*/ 17 h 19"/>
                  <a:gd name="T36" fmla="*/ 3 w 7"/>
                  <a:gd name="T37" fmla="*/ 12 h 19"/>
                  <a:gd name="T38" fmla="*/ 3 w 7"/>
                  <a:gd name="T39" fmla="*/ 12 h 19"/>
                  <a:gd name="T40" fmla="*/ 5 w 7"/>
                  <a:gd name="T41" fmla="*/ 10 h 19"/>
                  <a:gd name="T42" fmla="*/ 5 w 7"/>
                  <a:gd name="T43" fmla="*/ 10 h 19"/>
                  <a:gd name="T44" fmla="*/ 3 w 7"/>
                  <a:gd name="T45" fmla="*/ 10 h 19"/>
                  <a:gd name="T46" fmla="*/ 3 w 7"/>
                  <a:gd name="T47" fmla="*/ 10 h 19"/>
                  <a:gd name="T48" fmla="*/ 3 w 7"/>
                  <a:gd name="T49" fmla="*/ 7 h 19"/>
                  <a:gd name="T50" fmla="*/ 3 w 7"/>
                  <a:gd name="T51" fmla="*/ 7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9"/>
                  <a:gd name="T80" fmla="*/ 7 w 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9">
                    <a:moveTo>
                      <a:pt x="3" y="7"/>
                    </a:moveTo>
                    <a:lnTo>
                      <a:pt x="3" y="7"/>
                    </a:lnTo>
                    <a:lnTo>
                      <a:pt x="0" y="7"/>
                    </a:lnTo>
                    <a:lnTo>
                      <a:pt x="0" y="5"/>
                    </a:lnTo>
                    <a:lnTo>
                      <a:pt x="0" y="3"/>
                    </a:lnTo>
                    <a:lnTo>
                      <a:pt x="3" y="0"/>
                    </a:lnTo>
                    <a:lnTo>
                      <a:pt x="5" y="5"/>
                    </a:lnTo>
                    <a:lnTo>
                      <a:pt x="7" y="3"/>
                    </a:lnTo>
                    <a:lnTo>
                      <a:pt x="7" y="7"/>
                    </a:lnTo>
                    <a:lnTo>
                      <a:pt x="5" y="7"/>
                    </a:lnTo>
                    <a:lnTo>
                      <a:pt x="5" y="19"/>
                    </a:lnTo>
                    <a:lnTo>
                      <a:pt x="5" y="17"/>
                    </a:lnTo>
                    <a:lnTo>
                      <a:pt x="3" y="14"/>
                    </a:lnTo>
                    <a:lnTo>
                      <a:pt x="3" y="17"/>
                    </a:lnTo>
                    <a:lnTo>
                      <a:pt x="3" y="12"/>
                    </a:lnTo>
                    <a:lnTo>
                      <a:pt x="5" y="10"/>
                    </a:lnTo>
                    <a:lnTo>
                      <a:pt x="3" y="10"/>
                    </a:lnTo>
                    <a:lnTo>
                      <a:pt x="3" y="7"/>
                    </a:lnTo>
                  </a:path>
                </a:pathLst>
              </a:custGeom>
              <a:grpFill/>
              <a:ln w="9525">
                <a:noFill/>
                <a:round/>
                <a:headEnd/>
                <a:tailEnd/>
              </a:ln>
            </p:spPr>
            <p:txBody>
              <a:bodyPr/>
              <a:lstStyle/>
              <a:p>
                <a:pPr>
                  <a:defRPr/>
                </a:pPr>
                <a:endParaRPr lang="en-US" sz="1200" kern="0">
                  <a:solidFill>
                    <a:srgbClr val="0096D6"/>
                  </a:solidFill>
                </a:endParaRPr>
              </a:p>
            </p:txBody>
          </p:sp>
          <p:sp>
            <p:nvSpPr>
              <p:cNvPr id="2184" name="Freeform 1562"/>
              <p:cNvSpPr>
                <a:spLocks/>
              </p:cNvSpPr>
              <p:nvPr/>
            </p:nvSpPr>
            <p:spPr bwMode="auto">
              <a:xfrm>
                <a:off x="1106" y="1684"/>
                <a:ext cx="14" cy="16"/>
              </a:xfrm>
              <a:custGeom>
                <a:avLst/>
                <a:gdLst>
                  <a:gd name="T0" fmla="*/ 2 w 14"/>
                  <a:gd name="T1" fmla="*/ 4 h 16"/>
                  <a:gd name="T2" fmla="*/ 2 w 14"/>
                  <a:gd name="T3" fmla="*/ 4 h 16"/>
                  <a:gd name="T4" fmla="*/ 0 w 14"/>
                  <a:gd name="T5" fmla="*/ 2 h 16"/>
                  <a:gd name="T6" fmla="*/ 0 w 14"/>
                  <a:gd name="T7" fmla="*/ 2 h 16"/>
                  <a:gd name="T8" fmla="*/ 0 w 14"/>
                  <a:gd name="T9" fmla="*/ 0 h 16"/>
                  <a:gd name="T10" fmla="*/ 2 w 14"/>
                  <a:gd name="T11" fmla="*/ 0 h 16"/>
                  <a:gd name="T12" fmla="*/ 7 w 14"/>
                  <a:gd name="T13" fmla="*/ 2 h 16"/>
                  <a:gd name="T14" fmla="*/ 10 w 14"/>
                  <a:gd name="T15" fmla="*/ 2 h 16"/>
                  <a:gd name="T16" fmla="*/ 12 w 14"/>
                  <a:gd name="T17" fmla="*/ 2 h 16"/>
                  <a:gd name="T18" fmla="*/ 12 w 14"/>
                  <a:gd name="T19" fmla="*/ 4 h 16"/>
                  <a:gd name="T20" fmla="*/ 14 w 14"/>
                  <a:gd name="T21" fmla="*/ 4 h 16"/>
                  <a:gd name="T22" fmla="*/ 14 w 14"/>
                  <a:gd name="T23" fmla="*/ 11 h 16"/>
                  <a:gd name="T24" fmla="*/ 12 w 14"/>
                  <a:gd name="T25" fmla="*/ 11 h 16"/>
                  <a:gd name="T26" fmla="*/ 10 w 14"/>
                  <a:gd name="T27" fmla="*/ 7 h 16"/>
                  <a:gd name="T28" fmla="*/ 10 w 14"/>
                  <a:gd name="T29" fmla="*/ 7 h 16"/>
                  <a:gd name="T30" fmla="*/ 10 w 14"/>
                  <a:gd name="T31" fmla="*/ 9 h 16"/>
                  <a:gd name="T32" fmla="*/ 12 w 14"/>
                  <a:gd name="T33" fmla="*/ 11 h 16"/>
                  <a:gd name="T34" fmla="*/ 12 w 14"/>
                  <a:gd name="T35" fmla="*/ 14 h 16"/>
                  <a:gd name="T36" fmla="*/ 10 w 14"/>
                  <a:gd name="T37" fmla="*/ 16 h 16"/>
                  <a:gd name="T38" fmla="*/ 10 w 14"/>
                  <a:gd name="T39" fmla="*/ 14 h 16"/>
                  <a:gd name="T40" fmla="*/ 7 w 14"/>
                  <a:gd name="T41" fmla="*/ 16 h 16"/>
                  <a:gd name="T42" fmla="*/ 5 w 14"/>
                  <a:gd name="T43" fmla="*/ 16 h 16"/>
                  <a:gd name="T44" fmla="*/ 5 w 14"/>
                  <a:gd name="T45" fmla="*/ 7 h 16"/>
                  <a:gd name="T46" fmla="*/ 5 w 14"/>
                  <a:gd name="T47" fmla="*/ 4 h 16"/>
                  <a:gd name="T48" fmla="*/ 5 w 14"/>
                  <a:gd name="T49" fmla="*/ 7 h 16"/>
                  <a:gd name="T50" fmla="*/ 2 w 14"/>
                  <a:gd name="T51" fmla="*/ 7 h 16"/>
                  <a:gd name="T52" fmla="*/ 2 w 14"/>
                  <a:gd name="T53" fmla="*/ 4 h 16"/>
                  <a:gd name="T54" fmla="*/ 2 w 14"/>
                  <a:gd name="T55" fmla="*/ 4 h 16"/>
                  <a:gd name="T56" fmla="*/ 2 w 14"/>
                  <a:gd name="T57" fmla="*/ 4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6"/>
                  <a:gd name="T89" fmla="*/ 14 w 1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6">
                    <a:moveTo>
                      <a:pt x="2" y="4"/>
                    </a:moveTo>
                    <a:lnTo>
                      <a:pt x="2" y="4"/>
                    </a:lnTo>
                    <a:lnTo>
                      <a:pt x="0" y="2"/>
                    </a:lnTo>
                    <a:lnTo>
                      <a:pt x="0" y="0"/>
                    </a:lnTo>
                    <a:lnTo>
                      <a:pt x="2" y="0"/>
                    </a:lnTo>
                    <a:lnTo>
                      <a:pt x="7" y="2"/>
                    </a:lnTo>
                    <a:lnTo>
                      <a:pt x="10" y="2"/>
                    </a:lnTo>
                    <a:lnTo>
                      <a:pt x="12" y="2"/>
                    </a:lnTo>
                    <a:lnTo>
                      <a:pt x="12" y="4"/>
                    </a:lnTo>
                    <a:lnTo>
                      <a:pt x="14" y="4"/>
                    </a:lnTo>
                    <a:lnTo>
                      <a:pt x="14" y="11"/>
                    </a:lnTo>
                    <a:lnTo>
                      <a:pt x="12" y="11"/>
                    </a:lnTo>
                    <a:lnTo>
                      <a:pt x="10" y="7"/>
                    </a:lnTo>
                    <a:lnTo>
                      <a:pt x="10" y="9"/>
                    </a:lnTo>
                    <a:lnTo>
                      <a:pt x="12" y="11"/>
                    </a:lnTo>
                    <a:lnTo>
                      <a:pt x="12" y="14"/>
                    </a:lnTo>
                    <a:lnTo>
                      <a:pt x="10" y="16"/>
                    </a:lnTo>
                    <a:lnTo>
                      <a:pt x="10" y="14"/>
                    </a:lnTo>
                    <a:lnTo>
                      <a:pt x="7" y="16"/>
                    </a:lnTo>
                    <a:lnTo>
                      <a:pt x="5" y="16"/>
                    </a:lnTo>
                    <a:lnTo>
                      <a:pt x="5" y="7"/>
                    </a:lnTo>
                    <a:lnTo>
                      <a:pt x="5" y="4"/>
                    </a:lnTo>
                    <a:lnTo>
                      <a:pt x="5" y="7"/>
                    </a:lnTo>
                    <a:lnTo>
                      <a:pt x="2" y="7"/>
                    </a:lnTo>
                    <a:lnTo>
                      <a:pt x="2" y="4"/>
                    </a:lnTo>
                    <a:close/>
                  </a:path>
                </a:pathLst>
              </a:custGeom>
              <a:grpFill/>
              <a:ln w="9525">
                <a:noFill/>
                <a:round/>
                <a:headEnd/>
                <a:tailEnd/>
              </a:ln>
            </p:spPr>
            <p:txBody>
              <a:bodyPr/>
              <a:lstStyle/>
              <a:p>
                <a:pPr>
                  <a:defRPr/>
                </a:pPr>
                <a:endParaRPr lang="en-US" sz="1200" kern="0">
                  <a:solidFill>
                    <a:srgbClr val="0096D6"/>
                  </a:solidFill>
                </a:endParaRPr>
              </a:p>
            </p:txBody>
          </p:sp>
          <p:sp>
            <p:nvSpPr>
              <p:cNvPr id="2185" name="Freeform 1563"/>
              <p:cNvSpPr>
                <a:spLocks/>
              </p:cNvSpPr>
              <p:nvPr/>
            </p:nvSpPr>
            <p:spPr bwMode="auto">
              <a:xfrm>
                <a:off x="1106" y="1684"/>
                <a:ext cx="14" cy="16"/>
              </a:xfrm>
              <a:custGeom>
                <a:avLst/>
                <a:gdLst>
                  <a:gd name="T0" fmla="*/ 2 w 14"/>
                  <a:gd name="T1" fmla="*/ 4 h 16"/>
                  <a:gd name="T2" fmla="*/ 2 w 14"/>
                  <a:gd name="T3" fmla="*/ 4 h 16"/>
                  <a:gd name="T4" fmla="*/ 0 w 14"/>
                  <a:gd name="T5" fmla="*/ 2 h 16"/>
                  <a:gd name="T6" fmla="*/ 0 w 14"/>
                  <a:gd name="T7" fmla="*/ 2 h 16"/>
                  <a:gd name="T8" fmla="*/ 0 w 14"/>
                  <a:gd name="T9" fmla="*/ 0 h 16"/>
                  <a:gd name="T10" fmla="*/ 2 w 14"/>
                  <a:gd name="T11" fmla="*/ 0 h 16"/>
                  <a:gd name="T12" fmla="*/ 7 w 14"/>
                  <a:gd name="T13" fmla="*/ 2 h 16"/>
                  <a:gd name="T14" fmla="*/ 10 w 14"/>
                  <a:gd name="T15" fmla="*/ 2 h 16"/>
                  <a:gd name="T16" fmla="*/ 12 w 14"/>
                  <a:gd name="T17" fmla="*/ 2 h 16"/>
                  <a:gd name="T18" fmla="*/ 12 w 14"/>
                  <a:gd name="T19" fmla="*/ 4 h 16"/>
                  <a:gd name="T20" fmla="*/ 14 w 14"/>
                  <a:gd name="T21" fmla="*/ 4 h 16"/>
                  <a:gd name="T22" fmla="*/ 14 w 14"/>
                  <a:gd name="T23" fmla="*/ 11 h 16"/>
                  <a:gd name="T24" fmla="*/ 12 w 14"/>
                  <a:gd name="T25" fmla="*/ 11 h 16"/>
                  <a:gd name="T26" fmla="*/ 10 w 14"/>
                  <a:gd name="T27" fmla="*/ 7 h 16"/>
                  <a:gd name="T28" fmla="*/ 10 w 14"/>
                  <a:gd name="T29" fmla="*/ 7 h 16"/>
                  <a:gd name="T30" fmla="*/ 10 w 14"/>
                  <a:gd name="T31" fmla="*/ 9 h 16"/>
                  <a:gd name="T32" fmla="*/ 12 w 14"/>
                  <a:gd name="T33" fmla="*/ 11 h 16"/>
                  <a:gd name="T34" fmla="*/ 12 w 14"/>
                  <a:gd name="T35" fmla="*/ 14 h 16"/>
                  <a:gd name="T36" fmla="*/ 10 w 14"/>
                  <a:gd name="T37" fmla="*/ 16 h 16"/>
                  <a:gd name="T38" fmla="*/ 10 w 14"/>
                  <a:gd name="T39" fmla="*/ 14 h 16"/>
                  <a:gd name="T40" fmla="*/ 7 w 14"/>
                  <a:gd name="T41" fmla="*/ 16 h 16"/>
                  <a:gd name="T42" fmla="*/ 5 w 14"/>
                  <a:gd name="T43" fmla="*/ 16 h 16"/>
                  <a:gd name="T44" fmla="*/ 5 w 14"/>
                  <a:gd name="T45" fmla="*/ 7 h 16"/>
                  <a:gd name="T46" fmla="*/ 5 w 14"/>
                  <a:gd name="T47" fmla="*/ 4 h 16"/>
                  <a:gd name="T48" fmla="*/ 5 w 14"/>
                  <a:gd name="T49" fmla="*/ 7 h 16"/>
                  <a:gd name="T50" fmla="*/ 2 w 14"/>
                  <a:gd name="T51" fmla="*/ 7 h 16"/>
                  <a:gd name="T52" fmla="*/ 2 w 14"/>
                  <a:gd name="T53" fmla="*/ 4 h 16"/>
                  <a:gd name="T54" fmla="*/ 2 w 14"/>
                  <a:gd name="T55" fmla="*/ 4 h 16"/>
                  <a:gd name="T56" fmla="*/ 2 w 14"/>
                  <a:gd name="T57" fmla="*/ 4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6"/>
                  <a:gd name="T89" fmla="*/ 14 w 1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6">
                    <a:moveTo>
                      <a:pt x="2" y="4"/>
                    </a:moveTo>
                    <a:lnTo>
                      <a:pt x="2" y="4"/>
                    </a:lnTo>
                    <a:lnTo>
                      <a:pt x="0" y="2"/>
                    </a:lnTo>
                    <a:lnTo>
                      <a:pt x="0" y="0"/>
                    </a:lnTo>
                    <a:lnTo>
                      <a:pt x="2" y="0"/>
                    </a:lnTo>
                    <a:lnTo>
                      <a:pt x="7" y="2"/>
                    </a:lnTo>
                    <a:lnTo>
                      <a:pt x="10" y="2"/>
                    </a:lnTo>
                    <a:lnTo>
                      <a:pt x="12" y="2"/>
                    </a:lnTo>
                    <a:lnTo>
                      <a:pt x="12" y="4"/>
                    </a:lnTo>
                    <a:lnTo>
                      <a:pt x="14" y="4"/>
                    </a:lnTo>
                    <a:lnTo>
                      <a:pt x="14" y="11"/>
                    </a:lnTo>
                    <a:lnTo>
                      <a:pt x="12" y="11"/>
                    </a:lnTo>
                    <a:lnTo>
                      <a:pt x="10" y="7"/>
                    </a:lnTo>
                    <a:lnTo>
                      <a:pt x="10" y="9"/>
                    </a:lnTo>
                    <a:lnTo>
                      <a:pt x="12" y="11"/>
                    </a:lnTo>
                    <a:lnTo>
                      <a:pt x="12" y="14"/>
                    </a:lnTo>
                    <a:lnTo>
                      <a:pt x="10" y="16"/>
                    </a:lnTo>
                    <a:lnTo>
                      <a:pt x="10" y="14"/>
                    </a:lnTo>
                    <a:lnTo>
                      <a:pt x="7" y="16"/>
                    </a:lnTo>
                    <a:lnTo>
                      <a:pt x="5" y="16"/>
                    </a:lnTo>
                    <a:lnTo>
                      <a:pt x="5" y="7"/>
                    </a:lnTo>
                    <a:lnTo>
                      <a:pt x="5" y="4"/>
                    </a:lnTo>
                    <a:lnTo>
                      <a:pt x="5" y="7"/>
                    </a:lnTo>
                    <a:lnTo>
                      <a:pt x="2" y="7"/>
                    </a:lnTo>
                    <a:lnTo>
                      <a:pt x="2" y="4"/>
                    </a:lnTo>
                  </a:path>
                </a:pathLst>
              </a:custGeom>
              <a:grpFill/>
              <a:ln w="9525">
                <a:noFill/>
                <a:round/>
                <a:headEnd/>
                <a:tailEnd/>
              </a:ln>
            </p:spPr>
            <p:txBody>
              <a:bodyPr/>
              <a:lstStyle/>
              <a:p>
                <a:pPr>
                  <a:defRPr/>
                </a:pPr>
                <a:endParaRPr lang="en-US" sz="1200" kern="0">
                  <a:solidFill>
                    <a:srgbClr val="0096D6"/>
                  </a:solidFill>
                </a:endParaRPr>
              </a:p>
            </p:txBody>
          </p:sp>
          <p:sp>
            <p:nvSpPr>
              <p:cNvPr id="2186" name="Freeform 1564"/>
              <p:cNvSpPr>
                <a:spLocks/>
              </p:cNvSpPr>
              <p:nvPr/>
            </p:nvSpPr>
            <p:spPr bwMode="auto">
              <a:xfrm>
                <a:off x="1120" y="1691"/>
                <a:ext cx="5" cy="7"/>
              </a:xfrm>
              <a:custGeom>
                <a:avLst/>
                <a:gdLst>
                  <a:gd name="T0" fmla="*/ 3 w 5"/>
                  <a:gd name="T1" fmla="*/ 0 h 7"/>
                  <a:gd name="T2" fmla="*/ 3 w 5"/>
                  <a:gd name="T3" fmla="*/ 0 h 7"/>
                  <a:gd name="T4" fmla="*/ 5 w 5"/>
                  <a:gd name="T5" fmla="*/ 4 h 7"/>
                  <a:gd name="T6" fmla="*/ 5 w 5"/>
                  <a:gd name="T7" fmla="*/ 7 h 7"/>
                  <a:gd name="T8" fmla="*/ 3 w 5"/>
                  <a:gd name="T9" fmla="*/ 7 h 7"/>
                  <a:gd name="T10" fmla="*/ 3 w 5"/>
                  <a:gd name="T11" fmla="*/ 7 h 7"/>
                  <a:gd name="T12" fmla="*/ 3 w 5"/>
                  <a:gd name="T13" fmla="*/ 7 h 7"/>
                  <a:gd name="T14" fmla="*/ 3 w 5"/>
                  <a:gd name="T15" fmla="*/ 7 h 7"/>
                  <a:gd name="T16" fmla="*/ 0 w 5"/>
                  <a:gd name="T17" fmla="*/ 4 h 7"/>
                  <a:gd name="T18" fmla="*/ 0 w 5"/>
                  <a:gd name="T19" fmla="*/ 0 h 7"/>
                  <a:gd name="T20" fmla="*/ 3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3" y="0"/>
                    </a:moveTo>
                    <a:lnTo>
                      <a:pt x="3" y="0"/>
                    </a:lnTo>
                    <a:lnTo>
                      <a:pt x="5" y="4"/>
                    </a:lnTo>
                    <a:lnTo>
                      <a:pt x="5" y="7"/>
                    </a:lnTo>
                    <a:lnTo>
                      <a:pt x="3" y="7"/>
                    </a:lnTo>
                    <a:lnTo>
                      <a:pt x="0" y="4"/>
                    </a:lnTo>
                    <a:lnTo>
                      <a:pt x="0" y="0"/>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187" name="Freeform 1565"/>
              <p:cNvSpPr>
                <a:spLocks/>
              </p:cNvSpPr>
              <p:nvPr/>
            </p:nvSpPr>
            <p:spPr bwMode="auto">
              <a:xfrm>
                <a:off x="1120" y="1691"/>
                <a:ext cx="5" cy="7"/>
              </a:xfrm>
              <a:custGeom>
                <a:avLst/>
                <a:gdLst>
                  <a:gd name="T0" fmla="*/ 3 w 5"/>
                  <a:gd name="T1" fmla="*/ 0 h 7"/>
                  <a:gd name="T2" fmla="*/ 3 w 5"/>
                  <a:gd name="T3" fmla="*/ 0 h 7"/>
                  <a:gd name="T4" fmla="*/ 5 w 5"/>
                  <a:gd name="T5" fmla="*/ 4 h 7"/>
                  <a:gd name="T6" fmla="*/ 5 w 5"/>
                  <a:gd name="T7" fmla="*/ 7 h 7"/>
                  <a:gd name="T8" fmla="*/ 3 w 5"/>
                  <a:gd name="T9" fmla="*/ 7 h 7"/>
                  <a:gd name="T10" fmla="*/ 3 w 5"/>
                  <a:gd name="T11" fmla="*/ 7 h 7"/>
                  <a:gd name="T12" fmla="*/ 3 w 5"/>
                  <a:gd name="T13" fmla="*/ 7 h 7"/>
                  <a:gd name="T14" fmla="*/ 3 w 5"/>
                  <a:gd name="T15" fmla="*/ 7 h 7"/>
                  <a:gd name="T16" fmla="*/ 0 w 5"/>
                  <a:gd name="T17" fmla="*/ 4 h 7"/>
                  <a:gd name="T18" fmla="*/ 0 w 5"/>
                  <a:gd name="T19" fmla="*/ 0 h 7"/>
                  <a:gd name="T20" fmla="*/ 3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3" y="0"/>
                    </a:moveTo>
                    <a:lnTo>
                      <a:pt x="3" y="0"/>
                    </a:lnTo>
                    <a:lnTo>
                      <a:pt x="5" y="4"/>
                    </a:lnTo>
                    <a:lnTo>
                      <a:pt x="5" y="7"/>
                    </a:lnTo>
                    <a:lnTo>
                      <a:pt x="3" y="7"/>
                    </a:lnTo>
                    <a:lnTo>
                      <a:pt x="0" y="4"/>
                    </a:lnTo>
                    <a:lnTo>
                      <a:pt x="0" y="0"/>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188" name="Freeform 1566"/>
              <p:cNvSpPr>
                <a:spLocks/>
              </p:cNvSpPr>
              <p:nvPr/>
            </p:nvSpPr>
            <p:spPr bwMode="auto">
              <a:xfrm>
                <a:off x="1118" y="1700"/>
                <a:ext cx="7" cy="5"/>
              </a:xfrm>
              <a:custGeom>
                <a:avLst/>
                <a:gdLst>
                  <a:gd name="T0" fmla="*/ 5 w 7"/>
                  <a:gd name="T1" fmla="*/ 0 h 5"/>
                  <a:gd name="T2" fmla="*/ 7 w 7"/>
                  <a:gd name="T3" fmla="*/ 0 h 5"/>
                  <a:gd name="T4" fmla="*/ 5 w 7"/>
                  <a:gd name="T5" fmla="*/ 2 h 5"/>
                  <a:gd name="T6" fmla="*/ 5 w 7"/>
                  <a:gd name="T7" fmla="*/ 5 h 5"/>
                  <a:gd name="T8" fmla="*/ 5 w 7"/>
                  <a:gd name="T9" fmla="*/ 2 h 5"/>
                  <a:gd name="T10" fmla="*/ 2 w 7"/>
                  <a:gd name="T11" fmla="*/ 2 h 5"/>
                  <a:gd name="T12" fmla="*/ 0 w 7"/>
                  <a:gd name="T13" fmla="*/ 0 h 5"/>
                  <a:gd name="T14" fmla="*/ 2 w 7"/>
                  <a:gd name="T15" fmla="*/ 0 h 5"/>
                  <a:gd name="T16" fmla="*/ 5 w 7"/>
                  <a:gd name="T17" fmla="*/ 0 h 5"/>
                  <a:gd name="T18" fmla="*/ 5 w 7"/>
                  <a:gd name="T19" fmla="*/ 0 h 5"/>
                  <a:gd name="T20" fmla="*/ 5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5" y="0"/>
                    </a:moveTo>
                    <a:lnTo>
                      <a:pt x="7" y="0"/>
                    </a:lnTo>
                    <a:lnTo>
                      <a:pt x="5" y="2"/>
                    </a:lnTo>
                    <a:lnTo>
                      <a:pt x="5" y="5"/>
                    </a:lnTo>
                    <a:lnTo>
                      <a:pt x="5" y="2"/>
                    </a:lnTo>
                    <a:lnTo>
                      <a:pt x="2" y="2"/>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2189" name="Freeform 1567"/>
              <p:cNvSpPr>
                <a:spLocks/>
              </p:cNvSpPr>
              <p:nvPr/>
            </p:nvSpPr>
            <p:spPr bwMode="auto">
              <a:xfrm>
                <a:off x="1118" y="1700"/>
                <a:ext cx="7" cy="5"/>
              </a:xfrm>
              <a:custGeom>
                <a:avLst/>
                <a:gdLst>
                  <a:gd name="T0" fmla="*/ 5 w 7"/>
                  <a:gd name="T1" fmla="*/ 0 h 5"/>
                  <a:gd name="T2" fmla="*/ 7 w 7"/>
                  <a:gd name="T3" fmla="*/ 0 h 5"/>
                  <a:gd name="T4" fmla="*/ 5 w 7"/>
                  <a:gd name="T5" fmla="*/ 2 h 5"/>
                  <a:gd name="T6" fmla="*/ 5 w 7"/>
                  <a:gd name="T7" fmla="*/ 5 h 5"/>
                  <a:gd name="T8" fmla="*/ 5 w 7"/>
                  <a:gd name="T9" fmla="*/ 2 h 5"/>
                  <a:gd name="T10" fmla="*/ 2 w 7"/>
                  <a:gd name="T11" fmla="*/ 2 h 5"/>
                  <a:gd name="T12" fmla="*/ 0 w 7"/>
                  <a:gd name="T13" fmla="*/ 0 h 5"/>
                  <a:gd name="T14" fmla="*/ 2 w 7"/>
                  <a:gd name="T15" fmla="*/ 0 h 5"/>
                  <a:gd name="T16" fmla="*/ 5 w 7"/>
                  <a:gd name="T17" fmla="*/ 0 h 5"/>
                  <a:gd name="T18" fmla="*/ 5 w 7"/>
                  <a:gd name="T19" fmla="*/ 0 h 5"/>
                  <a:gd name="T20" fmla="*/ 5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5" y="0"/>
                    </a:moveTo>
                    <a:lnTo>
                      <a:pt x="7" y="0"/>
                    </a:lnTo>
                    <a:lnTo>
                      <a:pt x="5" y="2"/>
                    </a:lnTo>
                    <a:lnTo>
                      <a:pt x="5" y="5"/>
                    </a:lnTo>
                    <a:lnTo>
                      <a:pt x="5" y="2"/>
                    </a:lnTo>
                    <a:lnTo>
                      <a:pt x="2" y="2"/>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2190" name="Freeform 1568"/>
              <p:cNvSpPr>
                <a:spLocks/>
              </p:cNvSpPr>
              <p:nvPr/>
            </p:nvSpPr>
            <p:spPr bwMode="auto">
              <a:xfrm>
                <a:off x="1127" y="1700"/>
                <a:ext cx="5" cy="5"/>
              </a:xfrm>
              <a:custGeom>
                <a:avLst/>
                <a:gdLst>
                  <a:gd name="T0" fmla="*/ 5 w 5"/>
                  <a:gd name="T1" fmla="*/ 2 h 5"/>
                  <a:gd name="T2" fmla="*/ 5 w 5"/>
                  <a:gd name="T3" fmla="*/ 5 h 5"/>
                  <a:gd name="T4" fmla="*/ 5 w 5"/>
                  <a:gd name="T5" fmla="*/ 5 h 5"/>
                  <a:gd name="T6" fmla="*/ 5 w 5"/>
                  <a:gd name="T7" fmla="*/ 5 h 5"/>
                  <a:gd name="T8" fmla="*/ 5 w 5"/>
                  <a:gd name="T9" fmla="*/ 5 h 5"/>
                  <a:gd name="T10" fmla="*/ 3 w 5"/>
                  <a:gd name="T11" fmla="*/ 5 h 5"/>
                  <a:gd name="T12" fmla="*/ 3 w 5"/>
                  <a:gd name="T13" fmla="*/ 2 h 5"/>
                  <a:gd name="T14" fmla="*/ 0 w 5"/>
                  <a:gd name="T15" fmla="*/ 0 h 5"/>
                  <a:gd name="T16" fmla="*/ 3 w 5"/>
                  <a:gd name="T17" fmla="*/ 2 h 5"/>
                  <a:gd name="T18" fmla="*/ 5 w 5"/>
                  <a:gd name="T19" fmla="*/ 2 h 5"/>
                  <a:gd name="T20" fmla="*/ 5 w 5"/>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5" y="2"/>
                    </a:moveTo>
                    <a:lnTo>
                      <a:pt x="5" y="5"/>
                    </a:lnTo>
                    <a:lnTo>
                      <a:pt x="3" y="5"/>
                    </a:lnTo>
                    <a:lnTo>
                      <a:pt x="3" y="2"/>
                    </a:lnTo>
                    <a:lnTo>
                      <a:pt x="0" y="0"/>
                    </a:lnTo>
                    <a:lnTo>
                      <a:pt x="3" y="2"/>
                    </a:lnTo>
                    <a:lnTo>
                      <a:pt x="5" y="2"/>
                    </a:lnTo>
                    <a:close/>
                  </a:path>
                </a:pathLst>
              </a:custGeom>
              <a:grpFill/>
              <a:ln w="9525">
                <a:noFill/>
                <a:round/>
                <a:headEnd/>
                <a:tailEnd/>
              </a:ln>
            </p:spPr>
            <p:txBody>
              <a:bodyPr/>
              <a:lstStyle/>
              <a:p>
                <a:pPr>
                  <a:defRPr/>
                </a:pPr>
                <a:endParaRPr lang="en-US" sz="1200" kern="0">
                  <a:solidFill>
                    <a:srgbClr val="0096D6"/>
                  </a:solidFill>
                </a:endParaRPr>
              </a:p>
            </p:txBody>
          </p:sp>
          <p:sp>
            <p:nvSpPr>
              <p:cNvPr id="2191" name="Freeform 1569"/>
              <p:cNvSpPr>
                <a:spLocks/>
              </p:cNvSpPr>
              <p:nvPr/>
            </p:nvSpPr>
            <p:spPr bwMode="auto">
              <a:xfrm>
                <a:off x="1127" y="1700"/>
                <a:ext cx="5" cy="5"/>
              </a:xfrm>
              <a:custGeom>
                <a:avLst/>
                <a:gdLst>
                  <a:gd name="T0" fmla="*/ 5 w 5"/>
                  <a:gd name="T1" fmla="*/ 2 h 5"/>
                  <a:gd name="T2" fmla="*/ 5 w 5"/>
                  <a:gd name="T3" fmla="*/ 5 h 5"/>
                  <a:gd name="T4" fmla="*/ 5 w 5"/>
                  <a:gd name="T5" fmla="*/ 5 h 5"/>
                  <a:gd name="T6" fmla="*/ 5 w 5"/>
                  <a:gd name="T7" fmla="*/ 5 h 5"/>
                  <a:gd name="T8" fmla="*/ 5 w 5"/>
                  <a:gd name="T9" fmla="*/ 5 h 5"/>
                  <a:gd name="T10" fmla="*/ 3 w 5"/>
                  <a:gd name="T11" fmla="*/ 5 h 5"/>
                  <a:gd name="T12" fmla="*/ 3 w 5"/>
                  <a:gd name="T13" fmla="*/ 2 h 5"/>
                  <a:gd name="T14" fmla="*/ 0 w 5"/>
                  <a:gd name="T15" fmla="*/ 0 h 5"/>
                  <a:gd name="T16" fmla="*/ 3 w 5"/>
                  <a:gd name="T17" fmla="*/ 2 h 5"/>
                  <a:gd name="T18" fmla="*/ 5 w 5"/>
                  <a:gd name="T19" fmla="*/ 2 h 5"/>
                  <a:gd name="T20" fmla="*/ 5 w 5"/>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5" y="2"/>
                    </a:moveTo>
                    <a:lnTo>
                      <a:pt x="5" y="5"/>
                    </a:lnTo>
                    <a:lnTo>
                      <a:pt x="3" y="5"/>
                    </a:lnTo>
                    <a:lnTo>
                      <a:pt x="3" y="2"/>
                    </a:lnTo>
                    <a:lnTo>
                      <a:pt x="0" y="0"/>
                    </a:lnTo>
                    <a:lnTo>
                      <a:pt x="3" y="2"/>
                    </a:lnTo>
                    <a:lnTo>
                      <a:pt x="5" y="2"/>
                    </a:lnTo>
                  </a:path>
                </a:pathLst>
              </a:custGeom>
              <a:grpFill/>
              <a:ln w="9525">
                <a:noFill/>
                <a:round/>
                <a:headEnd/>
                <a:tailEnd/>
              </a:ln>
            </p:spPr>
            <p:txBody>
              <a:bodyPr/>
              <a:lstStyle/>
              <a:p>
                <a:pPr>
                  <a:defRPr/>
                </a:pPr>
                <a:endParaRPr lang="en-US" sz="1200" kern="0">
                  <a:solidFill>
                    <a:srgbClr val="0096D6"/>
                  </a:solidFill>
                </a:endParaRPr>
              </a:p>
            </p:txBody>
          </p:sp>
          <p:sp>
            <p:nvSpPr>
              <p:cNvPr id="2192" name="Freeform 1570"/>
              <p:cNvSpPr>
                <a:spLocks/>
              </p:cNvSpPr>
              <p:nvPr/>
            </p:nvSpPr>
            <p:spPr bwMode="auto">
              <a:xfrm>
                <a:off x="1075" y="1655"/>
                <a:ext cx="19" cy="21"/>
              </a:xfrm>
              <a:custGeom>
                <a:avLst/>
                <a:gdLst>
                  <a:gd name="T0" fmla="*/ 17 w 19"/>
                  <a:gd name="T1" fmla="*/ 5 h 21"/>
                  <a:gd name="T2" fmla="*/ 17 w 19"/>
                  <a:gd name="T3" fmla="*/ 5 h 21"/>
                  <a:gd name="T4" fmla="*/ 17 w 19"/>
                  <a:gd name="T5" fmla="*/ 5 h 21"/>
                  <a:gd name="T6" fmla="*/ 17 w 19"/>
                  <a:gd name="T7" fmla="*/ 10 h 21"/>
                  <a:gd name="T8" fmla="*/ 15 w 19"/>
                  <a:gd name="T9" fmla="*/ 7 h 21"/>
                  <a:gd name="T10" fmla="*/ 17 w 19"/>
                  <a:gd name="T11" fmla="*/ 10 h 21"/>
                  <a:gd name="T12" fmla="*/ 17 w 19"/>
                  <a:gd name="T13" fmla="*/ 12 h 21"/>
                  <a:gd name="T14" fmla="*/ 15 w 19"/>
                  <a:gd name="T15" fmla="*/ 12 h 21"/>
                  <a:gd name="T16" fmla="*/ 10 w 19"/>
                  <a:gd name="T17" fmla="*/ 10 h 21"/>
                  <a:gd name="T18" fmla="*/ 10 w 19"/>
                  <a:gd name="T19" fmla="*/ 10 h 21"/>
                  <a:gd name="T20" fmla="*/ 12 w 19"/>
                  <a:gd name="T21" fmla="*/ 12 h 21"/>
                  <a:gd name="T22" fmla="*/ 15 w 19"/>
                  <a:gd name="T23" fmla="*/ 12 h 21"/>
                  <a:gd name="T24" fmla="*/ 17 w 19"/>
                  <a:gd name="T25" fmla="*/ 12 h 21"/>
                  <a:gd name="T26" fmla="*/ 17 w 19"/>
                  <a:gd name="T27" fmla="*/ 14 h 21"/>
                  <a:gd name="T28" fmla="*/ 19 w 19"/>
                  <a:gd name="T29" fmla="*/ 19 h 21"/>
                  <a:gd name="T30" fmla="*/ 17 w 19"/>
                  <a:gd name="T31" fmla="*/ 19 h 21"/>
                  <a:gd name="T32" fmla="*/ 17 w 19"/>
                  <a:gd name="T33" fmla="*/ 19 h 21"/>
                  <a:gd name="T34" fmla="*/ 10 w 19"/>
                  <a:gd name="T35" fmla="*/ 14 h 21"/>
                  <a:gd name="T36" fmla="*/ 10 w 19"/>
                  <a:gd name="T37" fmla="*/ 12 h 21"/>
                  <a:gd name="T38" fmla="*/ 8 w 19"/>
                  <a:gd name="T39" fmla="*/ 12 h 21"/>
                  <a:gd name="T40" fmla="*/ 8 w 19"/>
                  <a:gd name="T41" fmla="*/ 14 h 21"/>
                  <a:gd name="T42" fmla="*/ 10 w 19"/>
                  <a:gd name="T43" fmla="*/ 17 h 21"/>
                  <a:gd name="T44" fmla="*/ 10 w 19"/>
                  <a:gd name="T45" fmla="*/ 21 h 21"/>
                  <a:gd name="T46" fmla="*/ 8 w 19"/>
                  <a:gd name="T47" fmla="*/ 21 h 21"/>
                  <a:gd name="T48" fmla="*/ 5 w 19"/>
                  <a:gd name="T49" fmla="*/ 21 h 21"/>
                  <a:gd name="T50" fmla="*/ 5 w 19"/>
                  <a:gd name="T51" fmla="*/ 19 h 21"/>
                  <a:gd name="T52" fmla="*/ 5 w 19"/>
                  <a:gd name="T53" fmla="*/ 19 h 21"/>
                  <a:gd name="T54" fmla="*/ 5 w 19"/>
                  <a:gd name="T55" fmla="*/ 19 h 21"/>
                  <a:gd name="T56" fmla="*/ 5 w 19"/>
                  <a:gd name="T57" fmla="*/ 17 h 21"/>
                  <a:gd name="T58" fmla="*/ 3 w 19"/>
                  <a:gd name="T59" fmla="*/ 17 h 21"/>
                  <a:gd name="T60" fmla="*/ 3 w 19"/>
                  <a:gd name="T61" fmla="*/ 14 h 21"/>
                  <a:gd name="T62" fmla="*/ 3 w 19"/>
                  <a:gd name="T63" fmla="*/ 14 h 21"/>
                  <a:gd name="T64" fmla="*/ 3 w 19"/>
                  <a:gd name="T65" fmla="*/ 12 h 21"/>
                  <a:gd name="T66" fmla="*/ 0 w 19"/>
                  <a:gd name="T67" fmla="*/ 12 h 21"/>
                  <a:gd name="T68" fmla="*/ 0 w 19"/>
                  <a:gd name="T69" fmla="*/ 10 h 21"/>
                  <a:gd name="T70" fmla="*/ 0 w 19"/>
                  <a:gd name="T71" fmla="*/ 7 h 21"/>
                  <a:gd name="T72" fmla="*/ 3 w 19"/>
                  <a:gd name="T73" fmla="*/ 10 h 21"/>
                  <a:gd name="T74" fmla="*/ 3 w 19"/>
                  <a:gd name="T75" fmla="*/ 7 h 21"/>
                  <a:gd name="T76" fmla="*/ 0 w 19"/>
                  <a:gd name="T77" fmla="*/ 5 h 21"/>
                  <a:gd name="T78" fmla="*/ 0 w 19"/>
                  <a:gd name="T79" fmla="*/ 3 h 21"/>
                  <a:gd name="T80" fmla="*/ 0 w 19"/>
                  <a:gd name="T81" fmla="*/ 3 h 21"/>
                  <a:gd name="T82" fmla="*/ 0 w 19"/>
                  <a:gd name="T83" fmla="*/ 5 h 21"/>
                  <a:gd name="T84" fmla="*/ 3 w 19"/>
                  <a:gd name="T85" fmla="*/ 3 h 21"/>
                  <a:gd name="T86" fmla="*/ 3 w 19"/>
                  <a:gd name="T87" fmla="*/ 3 h 21"/>
                  <a:gd name="T88" fmla="*/ 5 w 19"/>
                  <a:gd name="T89" fmla="*/ 0 h 21"/>
                  <a:gd name="T90" fmla="*/ 5 w 19"/>
                  <a:gd name="T91" fmla="*/ 0 h 21"/>
                  <a:gd name="T92" fmla="*/ 10 w 19"/>
                  <a:gd name="T93" fmla="*/ 3 h 21"/>
                  <a:gd name="T94" fmla="*/ 10 w 19"/>
                  <a:gd name="T95" fmla="*/ 3 h 21"/>
                  <a:gd name="T96" fmla="*/ 12 w 19"/>
                  <a:gd name="T97" fmla="*/ 5 h 21"/>
                  <a:gd name="T98" fmla="*/ 12 w 19"/>
                  <a:gd name="T99" fmla="*/ 3 h 21"/>
                  <a:gd name="T100" fmla="*/ 15 w 19"/>
                  <a:gd name="T101" fmla="*/ 5 h 21"/>
                  <a:gd name="T102" fmla="*/ 17 w 19"/>
                  <a:gd name="T103" fmla="*/ 5 h 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
                  <a:gd name="T157" fmla="*/ 0 h 21"/>
                  <a:gd name="T158" fmla="*/ 19 w 19"/>
                  <a:gd name="T159" fmla="*/ 21 h 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 h="21">
                    <a:moveTo>
                      <a:pt x="17" y="5"/>
                    </a:moveTo>
                    <a:lnTo>
                      <a:pt x="17" y="5"/>
                    </a:lnTo>
                    <a:lnTo>
                      <a:pt x="17" y="10"/>
                    </a:lnTo>
                    <a:lnTo>
                      <a:pt x="15" y="7"/>
                    </a:lnTo>
                    <a:lnTo>
                      <a:pt x="17" y="10"/>
                    </a:lnTo>
                    <a:lnTo>
                      <a:pt x="17" y="12"/>
                    </a:lnTo>
                    <a:lnTo>
                      <a:pt x="15" y="12"/>
                    </a:lnTo>
                    <a:lnTo>
                      <a:pt x="10" y="10"/>
                    </a:lnTo>
                    <a:lnTo>
                      <a:pt x="12" y="12"/>
                    </a:lnTo>
                    <a:lnTo>
                      <a:pt x="15" y="12"/>
                    </a:lnTo>
                    <a:lnTo>
                      <a:pt x="17" y="12"/>
                    </a:lnTo>
                    <a:lnTo>
                      <a:pt x="17" y="14"/>
                    </a:lnTo>
                    <a:lnTo>
                      <a:pt x="19" y="19"/>
                    </a:lnTo>
                    <a:lnTo>
                      <a:pt x="17" y="19"/>
                    </a:lnTo>
                    <a:lnTo>
                      <a:pt x="10" y="14"/>
                    </a:lnTo>
                    <a:lnTo>
                      <a:pt x="10" y="12"/>
                    </a:lnTo>
                    <a:lnTo>
                      <a:pt x="8" y="12"/>
                    </a:lnTo>
                    <a:lnTo>
                      <a:pt x="8" y="14"/>
                    </a:lnTo>
                    <a:lnTo>
                      <a:pt x="10" y="17"/>
                    </a:lnTo>
                    <a:lnTo>
                      <a:pt x="10" y="21"/>
                    </a:lnTo>
                    <a:lnTo>
                      <a:pt x="8" y="21"/>
                    </a:lnTo>
                    <a:lnTo>
                      <a:pt x="5" y="21"/>
                    </a:lnTo>
                    <a:lnTo>
                      <a:pt x="5" y="19"/>
                    </a:lnTo>
                    <a:lnTo>
                      <a:pt x="5" y="17"/>
                    </a:lnTo>
                    <a:lnTo>
                      <a:pt x="3" y="17"/>
                    </a:lnTo>
                    <a:lnTo>
                      <a:pt x="3" y="14"/>
                    </a:lnTo>
                    <a:lnTo>
                      <a:pt x="3" y="12"/>
                    </a:lnTo>
                    <a:lnTo>
                      <a:pt x="0" y="12"/>
                    </a:lnTo>
                    <a:lnTo>
                      <a:pt x="0" y="10"/>
                    </a:lnTo>
                    <a:lnTo>
                      <a:pt x="0" y="7"/>
                    </a:lnTo>
                    <a:lnTo>
                      <a:pt x="3" y="10"/>
                    </a:lnTo>
                    <a:lnTo>
                      <a:pt x="3" y="7"/>
                    </a:lnTo>
                    <a:lnTo>
                      <a:pt x="0" y="5"/>
                    </a:lnTo>
                    <a:lnTo>
                      <a:pt x="0" y="3"/>
                    </a:lnTo>
                    <a:lnTo>
                      <a:pt x="0" y="5"/>
                    </a:lnTo>
                    <a:lnTo>
                      <a:pt x="3" y="3"/>
                    </a:lnTo>
                    <a:lnTo>
                      <a:pt x="5" y="0"/>
                    </a:lnTo>
                    <a:lnTo>
                      <a:pt x="10" y="3"/>
                    </a:lnTo>
                    <a:lnTo>
                      <a:pt x="12" y="5"/>
                    </a:lnTo>
                    <a:lnTo>
                      <a:pt x="12" y="3"/>
                    </a:lnTo>
                    <a:lnTo>
                      <a:pt x="15" y="5"/>
                    </a:lnTo>
                    <a:lnTo>
                      <a:pt x="17" y="5"/>
                    </a:lnTo>
                    <a:close/>
                  </a:path>
                </a:pathLst>
              </a:custGeom>
              <a:grpFill/>
              <a:ln w="9525">
                <a:noFill/>
                <a:round/>
                <a:headEnd/>
                <a:tailEnd/>
              </a:ln>
            </p:spPr>
            <p:txBody>
              <a:bodyPr/>
              <a:lstStyle/>
              <a:p>
                <a:pPr>
                  <a:defRPr/>
                </a:pPr>
                <a:endParaRPr lang="en-US" sz="1200" kern="0">
                  <a:solidFill>
                    <a:srgbClr val="0096D6"/>
                  </a:solidFill>
                </a:endParaRPr>
              </a:p>
            </p:txBody>
          </p:sp>
          <p:sp>
            <p:nvSpPr>
              <p:cNvPr id="2193" name="Freeform 1571"/>
              <p:cNvSpPr>
                <a:spLocks/>
              </p:cNvSpPr>
              <p:nvPr/>
            </p:nvSpPr>
            <p:spPr bwMode="auto">
              <a:xfrm>
                <a:off x="1075" y="1655"/>
                <a:ext cx="19" cy="21"/>
              </a:xfrm>
              <a:custGeom>
                <a:avLst/>
                <a:gdLst>
                  <a:gd name="T0" fmla="*/ 17 w 19"/>
                  <a:gd name="T1" fmla="*/ 5 h 21"/>
                  <a:gd name="T2" fmla="*/ 17 w 19"/>
                  <a:gd name="T3" fmla="*/ 5 h 21"/>
                  <a:gd name="T4" fmla="*/ 17 w 19"/>
                  <a:gd name="T5" fmla="*/ 5 h 21"/>
                  <a:gd name="T6" fmla="*/ 17 w 19"/>
                  <a:gd name="T7" fmla="*/ 10 h 21"/>
                  <a:gd name="T8" fmla="*/ 15 w 19"/>
                  <a:gd name="T9" fmla="*/ 7 h 21"/>
                  <a:gd name="T10" fmla="*/ 17 w 19"/>
                  <a:gd name="T11" fmla="*/ 10 h 21"/>
                  <a:gd name="T12" fmla="*/ 17 w 19"/>
                  <a:gd name="T13" fmla="*/ 12 h 21"/>
                  <a:gd name="T14" fmla="*/ 15 w 19"/>
                  <a:gd name="T15" fmla="*/ 12 h 21"/>
                  <a:gd name="T16" fmla="*/ 10 w 19"/>
                  <a:gd name="T17" fmla="*/ 10 h 21"/>
                  <a:gd name="T18" fmla="*/ 10 w 19"/>
                  <a:gd name="T19" fmla="*/ 10 h 21"/>
                  <a:gd name="T20" fmla="*/ 12 w 19"/>
                  <a:gd name="T21" fmla="*/ 12 h 21"/>
                  <a:gd name="T22" fmla="*/ 15 w 19"/>
                  <a:gd name="T23" fmla="*/ 12 h 21"/>
                  <a:gd name="T24" fmla="*/ 17 w 19"/>
                  <a:gd name="T25" fmla="*/ 12 h 21"/>
                  <a:gd name="T26" fmla="*/ 17 w 19"/>
                  <a:gd name="T27" fmla="*/ 14 h 21"/>
                  <a:gd name="T28" fmla="*/ 19 w 19"/>
                  <a:gd name="T29" fmla="*/ 19 h 21"/>
                  <a:gd name="T30" fmla="*/ 17 w 19"/>
                  <a:gd name="T31" fmla="*/ 19 h 21"/>
                  <a:gd name="T32" fmla="*/ 17 w 19"/>
                  <a:gd name="T33" fmla="*/ 19 h 21"/>
                  <a:gd name="T34" fmla="*/ 10 w 19"/>
                  <a:gd name="T35" fmla="*/ 14 h 21"/>
                  <a:gd name="T36" fmla="*/ 10 w 19"/>
                  <a:gd name="T37" fmla="*/ 12 h 21"/>
                  <a:gd name="T38" fmla="*/ 8 w 19"/>
                  <a:gd name="T39" fmla="*/ 12 h 21"/>
                  <a:gd name="T40" fmla="*/ 8 w 19"/>
                  <a:gd name="T41" fmla="*/ 14 h 21"/>
                  <a:gd name="T42" fmla="*/ 10 w 19"/>
                  <a:gd name="T43" fmla="*/ 17 h 21"/>
                  <a:gd name="T44" fmla="*/ 10 w 19"/>
                  <a:gd name="T45" fmla="*/ 21 h 21"/>
                  <a:gd name="T46" fmla="*/ 8 w 19"/>
                  <a:gd name="T47" fmla="*/ 21 h 21"/>
                  <a:gd name="T48" fmla="*/ 5 w 19"/>
                  <a:gd name="T49" fmla="*/ 21 h 21"/>
                  <a:gd name="T50" fmla="*/ 5 w 19"/>
                  <a:gd name="T51" fmla="*/ 19 h 21"/>
                  <a:gd name="T52" fmla="*/ 5 w 19"/>
                  <a:gd name="T53" fmla="*/ 19 h 21"/>
                  <a:gd name="T54" fmla="*/ 5 w 19"/>
                  <a:gd name="T55" fmla="*/ 19 h 21"/>
                  <a:gd name="T56" fmla="*/ 5 w 19"/>
                  <a:gd name="T57" fmla="*/ 17 h 21"/>
                  <a:gd name="T58" fmla="*/ 3 w 19"/>
                  <a:gd name="T59" fmla="*/ 17 h 21"/>
                  <a:gd name="T60" fmla="*/ 3 w 19"/>
                  <a:gd name="T61" fmla="*/ 14 h 21"/>
                  <a:gd name="T62" fmla="*/ 3 w 19"/>
                  <a:gd name="T63" fmla="*/ 14 h 21"/>
                  <a:gd name="T64" fmla="*/ 3 w 19"/>
                  <a:gd name="T65" fmla="*/ 12 h 21"/>
                  <a:gd name="T66" fmla="*/ 0 w 19"/>
                  <a:gd name="T67" fmla="*/ 12 h 21"/>
                  <a:gd name="T68" fmla="*/ 0 w 19"/>
                  <a:gd name="T69" fmla="*/ 10 h 21"/>
                  <a:gd name="T70" fmla="*/ 0 w 19"/>
                  <a:gd name="T71" fmla="*/ 7 h 21"/>
                  <a:gd name="T72" fmla="*/ 3 w 19"/>
                  <a:gd name="T73" fmla="*/ 10 h 21"/>
                  <a:gd name="T74" fmla="*/ 3 w 19"/>
                  <a:gd name="T75" fmla="*/ 7 h 21"/>
                  <a:gd name="T76" fmla="*/ 0 w 19"/>
                  <a:gd name="T77" fmla="*/ 5 h 21"/>
                  <a:gd name="T78" fmla="*/ 0 w 19"/>
                  <a:gd name="T79" fmla="*/ 3 h 21"/>
                  <a:gd name="T80" fmla="*/ 0 w 19"/>
                  <a:gd name="T81" fmla="*/ 3 h 21"/>
                  <a:gd name="T82" fmla="*/ 0 w 19"/>
                  <a:gd name="T83" fmla="*/ 5 h 21"/>
                  <a:gd name="T84" fmla="*/ 3 w 19"/>
                  <a:gd name="T85" fmla="*/ 3 h 21"/>
                  <a:gd name="T86" fmla="*/ 3 w 19"/>
                  <a:gd name="T87" fmla="*/ 3 h 21"/>
                  <a:gd name="T88" fmla="*/ 5 w 19"/>
                  <a:gd name="T89" fmla="*/ 0 h 21"/>
                  <a:gd name="T90" fmla="*/ 5 w 19"/>
                  <a:gd name="T91" fmla="*/ 0 h 21"/>
                  <a:gd name="T92" fmla="*/ 10 w 19"/>
                  <a:gd name="T93" fmla="*/ 3 h 21"/>
                  <a:gd name="T94" fmla="*/ 10 w 19"/>
                  <a:gd name="T95" fmla="*/ 3 h 21"/>
                  <a:gd name="T96" fmla="*/ 12 w 19"/>
                  <a:gd name="T97" fmla="*/ 5 h 21"/>
                  <a:gd name="T98" fmla="*/ 12 w 19"/>
                  <a:gd name="T99" fmla="*/ 3 h 21"/>
                  <a:gd name="T100" fmla="*/ 15 w 19"/>
                  <a:gd name="T101" fmla="*/ 5 h 21"/>
                  <a:gd name="T102" fmla="*/ 17 w 19"/>
                  <a:gd name="T103" fmla="*/ 5 h 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
                  <a:gd name="T157" fmla="*/ 0 h 21"/>
                  <a:gd name="T158" fmla="*/ 19 w 19"/>
                  <a:gd name="T159" fmla="*/ 21 h 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 h="21">
                    <a:moveTo>
                      <a:pt x="17" y="5"/>
                    </a:moveTo>
                    <a:lnTo>
                      <a:pt x="17" y="5"/>
                    </a:lnTo>
                    <a:lnTo>
                      <a:pt x="17" y="10"/>
                    </a:lnTo>
                    <a:lnTo>
                      <a:pt x="15" y="7"/>
                    </a:lnTo>
                    <a:lnTo>
                      <a:pt x="17" y="10"/>
                    </a:lnTo>
                    <a:lnTo>
                      <a:pt x="17" y="12"/>
                    </a:lnTo>
                    <a:lnTo>
                      <a:pt x="15" y="12"/>
                    </a:lnTo>
                    <a:lnTo>
                      <a:pt x="10" y="10"/>
                    </a:lnTo>
                    <a:lnTo>
                      <a:pt x="12" y="12"/>
                    </a:lnTo>
                    <a:lnTo>
                      <a:pt x="15" y="12"/>
                    </a:lnTo>
                    <a:lnTo>
                      <a:pt x="17" y="12"/>
                    </a:lnTo>
                    <a:lnTo>
                      <a:pt x="17" y="14"/>
                    </a:lnTo>
                    <a:lnTo>
                      <a:pt x="19" y="19"/>
                    </a:lnTo>
                    <a:lnTo>
                      <a:pt x="17" y="19"/>
                    </a:lnTo>
                    <a:lnTo>
                      <a:pt x="10" y="14"/>
                    </a:lnTo>
                    <a:lnTo>
                      <a:pt x="10" y="12"/>
                    </a:lnTo>
                    <a:lnTo>
                      <a:pt x="8" y="12"/>
                    </a:lnTo>
                    <a:lnTo>
                      <a:pt x="8" y="14"/>
                    </a:lnTo>
                    <a:lnTo>
                      <a:pt x="10" y="17"/>
                    </a:lnTo>
                    <a:lnTo>
                      <a:pt x="10" y="21"/>
                    </a:lnTo>
                    <a:lnTo>
                      <a:pt x="8" y="21"/>
                    </a:lnTo>
                    <a:lnTo>
                      <a:pt x="5" y="21"/>
                    </a:lnTo>
                    <a:lnTo>
                      <a:pt x="5" y="19"/>
                    </a:lnTo>
                    <a:lnTo>
                      <a:pt x="5" y="17"/>
                    </a:lnTo>
                    <a:lnTo>
                      <a:pt x="3" y="17"/>
                    </a:lnTo>
                    <a:lnTo>
                      <a:pt x="3" y="14"/>
                    </a:lnTo>
                    <a:lnTo>
                      <a:pt x="3" y="12"/>
                    </a:lnTo>
                    <a:lnTo>
                      <a:pt x="0" y="12"/>
                    </a:lnTo>
                    <a:lnTo>
                      <a:pt x="0" y="10"/>
                    </a:lnTo>
                    <a:lnTo>
                      <a:pt x="0" y="7"/>
                    </a:lnTo>
                    <a:lnTo>
                      <a:pt x="3" y="10"/>
                    </a:lnTo>
                    <a:lnTo>
                      <a:pt x="3" y="7"/>
                    </a:lnTo>
                    <a:lnTo>
                      <a:pt x="0" y="5"/>
                    </a:lnTo>
                    <a:lnTo>
                      <a:pt x="0" y="3"/>
                    </a:lnTo>
                    <a:lnTo>
                      <a:pt x="0" y="5"/>
                    </a:lnTo>
                    <a:lnTo>
                      <a:pt x="3" y="3"/>
                    </a:lnTo>
                    <a:lnTo>
                      <a:pt x="5" y="0"/>
                    </a:lnTo>
                    <a:lnTo>
                      <a:pt x="10" y="3"/>
                    </a:lnTo>
                    <a:lnTo>
                      <a:pt x="12" y="5"/>
                    </a:lnTo>
                    <a:lnTo>
                      <a:pt x="12" y="3"/>
                    </a:lnTo>
                    <a:lnTo>
                      <a:pt x="15" y="5"/>
                    </a:lnTo>
                    <a:lnTo>
                      <a:pt x="17" y="5"/>
                    </a:lnTo>
                  </a:path>
                </a:pathLst>
              </a:custGeom>
              <a:grpFill/>
              <a:ln w="9525">
                <a:noFill/>
                <a:round/>
                <a:headEnd/>
                <a:tailEnd/>
              </a:ln>
            </p:spPr>
            <p:txBody>
              <a:bodyPr/>
              <a:lstStyle/>
              <a:p>
                <a:pPr>
                  <a:defRPr/>
                </a:pPr>
                <a:endParaRPr lang="en-US" sz="1200" kern="0">
                  <a:solidFill>
                    <a:srgbClr val="0096D6"/>
                  </a:solidFill>
                </a:endParaRPr>
              </a:p>
            </p:txBody>
          </p:sp>
          <p:sp>
            <p:nvSpPr>
              <p:cNvPr id="2194" name="Freeform 1572"/>
              <p:cNvSpPr>
                <a:spLocks/>
              </p:cNvSpPr>
              <p:nvPr/>
            </p:nvSpPr>
            <p:spPr bwMode="auto">
              <a:xfrm>
                <a:off x="1108" y="1702"/>
                <a:ext cx="24" cy="38"/>
              </a:xfrm>
              <a:custGeom>
                <a:avLst/>
                <a:gdLst>
                  <a:gd name="T0" fmla="*/ 15 w 24"/>
                  <a:gd name="T1" fmla="*/ 10 h 38"/>
                  <a:gd name="T2" fmla="*/ 19 w 24"/>
                  <a:gd name="T3" fmla="*/ 12 h 38"/>
                  <a:gd name="T4" fmla="*/ 17 w 24"/>
                  <a:gd name="T5" fmla="*/ 15 h 38"/>
                  <a:gd name="T6" fmla="*/ 19 w 24"/>
                  <a:gd name="T7" fmla="*/ 17 h 38"/>
                  <a:gd name="T8" fmla="*/ 22 w 24"/>
                  <a:gd name="T9" fmla="*/ 22 h 38"/>
                  <a:gd name="T10" fmla="*/ 17 w 24"/>
                  <a:gd name="T11" fmla="*/ 19 h 38"/>
                  <a:gd name="T12" fmla="*/ 19 w 24"/>
                  <a:gd name="T13" fmla="*/ 22 h 38"/>
                  <a:gd name="T14" fmla="*/ 22 w 24"/>
                  <a:gd name="T15" fmla="*/ 22 h 38"/>
                  <a:gd name="T16" fmla="*/ 22 w 24"/>
                  <a:gd name="T17" fmla="*/ 24 h 38"/>
                  <a:gd name="T18" fmla="*/ 22 w 24"/>
                  <a:gd name="T19" fmla="*/ 26 h 38"/>
                  <a:gd name="T20" fmla="*/ 24 w 24"/>
                  <a:gd name="T21" fmla="*/ 26 h 38"/>
                  <a:gd name="T22" fmla="*/ 24 w 24"/>
                  <a:gd name="T23" fmla="*/ 29 h 38"/>
                  <a:gd name="T24" fmla="*/ 24 w 24"/>
                  <a:gd name="T25" fmla="*/ 31 h 38"/>
                  <a:gd name="T26" fmla="*/ 24 w 24"/>
                  <a:gd name="T27" fmla="*/ 34 h 38"/>
                  <a:gd name="T28" fmla="*/ 24 w 24"/>
                  <a:gd name="T29" fmla="*/ 38 h 38"/>
                  <a:gd name="T30" fmla="*/ 22 w 24"/>
                  <a:gd name="T31" fmla="*/ 38 h 38"/>
                  <a:gd name="T32" fmla="*/ 19 w 24"/>
                  <a:gd name="T33" fmla="*/ 34 h 38"/>
                  <a:gd name="T34" fmla="*/ 17 w 24"/>
                  <a:gd name="T35" fmla="*/ 29 h 38"/>
                  <a:gd name="T36" fmla="*/ 12 w 24"/>
                  <a:gd name="T37" fmla="*/ 26 h 38"/>
                  <a:gd name="T38" fmla="*/ 12 w 24"/>
                  <a:gd name="T39" fmla="*/ 24 h 38"/>
                  <a:gd name="T40" fmla="*/ 12 w 24"/>
                  <a:gd name="T41" fmla="*/ 22 h 38"/>
                  <a:gd name="T42" fmla="*/ 12 w 24"/>
                  <a:gd name="T43" fmla="*/ 19 h 38"/>
                  <a:gd name="T44" fmla="*/ 12 w 24"/>
                  <a:gd name="T45" fmla="*/ 17 h 38"/>
                  <a:gd name="T46" fmla="*/ 8 w 24"/>
                  <a:gd name="T47" fmla="*/ 17 h 38"/>
                  <a:gd name="T48" fmla="*/ 8 w 24"/>
                  <a:gd name="T49" fmla="*/ 15 h 38"/>
                  <a:gd name="T50" fmla="*/ 8 w 24"/>
                  <a:gd name="T51" fmla="*/ 5 h 38"/>
                  <a:gd name="T52" fmla="*/ 8 w 24"/>
                  <a:gd name="T53" fmla="*/ 8 h 38"/>
                  <a:gd name="T54" fmla="*/ 3 w 24"/>
                  <a:gd name="T55" fmla="*/ 10 h 38"/>
                  <a:gd name="T56" fmla="*/ 3 w 24"/>
                  <a:gd name="T57" fmla="*/ 8 h 38"/>
                  <a:gd name="T58" fmla="*/ 3 w 24"/>
                  <a:gd name="T59" fmla="*/ 3 h 38"/>
                  <a:gd name="T60" fmla="*/ 3 w 24"/>
                  <a:gd name="T61" fmla="*/ 0 h 38"/>
                  <a:gd name="T62" fmla="*/ 5 w 24"/>
                  <a:gd name="T63" fmla="*/ 0 h 38"/>
                  <a:gd name="T64" fmla="*/ 8 w 24"/>
                  <a:gd name="T65" fmla="*/ 0 h 38"/>
                  <a:gd name="T66" fmla="*/ 10 w 24"/>
                  <a:gd name="T67" fmla="*/ 5 h 38"/>
                  <a:gd name="T68" fmla="*/ 10 w 24"/>
                  <a:gd name="T69" fmla="*/ 8 h 38"/>
                  <a:gd name="T70" fmla="*/ 15 w 24"/>
                  <a:gd name="T71" fmla="*/ 8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8"/>
                  <a:gd name="T110" fmla="*/ 24 w 24"/>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8">
                    <a:moveTo>
                      <a:pt x="15" y="8"/>
                    </a:moveTo>
                    <a:lnTo>
                      <a:pt x="15" y="10"/>
                    </a:lnTo>
                    <a:lnTo>
                      <a:pt x="17" y="12"/>
                    </a:lnTo>
                    <a:lnTo>
                      <a:pt x="19" y="12"/>
                    </a:lnTo>
                    <a:lnTo>
                      <a:pt x="19" y="15"/>
                    </a:lnTo>
                    <a:lnTo>
                      <a:pt x="17" y="15"/>
                    </a:lnTo>
                    <a:lnTo>
                      <a:pt x="17" y="17"/>
                    </a:lnTo>
                    <a:lnTo>
                      <a:pt x="19" y="17"/>
                    </a:lnTo>
                    <a:lnTo>
                      <a:pt x="22" y="22"/>
                    </a:lnTo>
                    <a:lnTo>
                      <a:pt x="17" y="17"/>
                    </a:lnTo>
                    <a:lnTo>
                      <a:pt x="17" y="19"/>
                    </a:lnTo>
                    <a:lnTo>
                      <a:pt x="19" y="22"/>
                    </a:lnTo>
                    <a:lnTo>
                      <a:pt x="19" y="24"/>
                    </a:lnTo>
                    <a:lnTo>
                      <a:pt x="22" y="22"/>
                    </a:lnTo>
                    <a:lnTo>
                      <a:pt x="22" y="24"/>
                    </a:lnTo>
                    <a:lnTo>
                      <a:pt x="22" y="26"/>
                    </a:lnTo>
                    <a:lnTo>
                      <a:pt x="24" y="26"/>
                    </a:lnTo>
                    <a:lnTo>
                      <a:pt x="24" y="29"/>
                    </a:lnTo>
                    <a:lnTo>
                      <a:pt x="22" y="31"/>
                    </a:lnTo>
                    <a:lnTo>
                      <a:pt x="24" y="31"/>
                    </a:lnTo>
                    <a:lnTo>
                      <a:pt x="24" y="34"/>
                    </a:lnTo>
                    <a:lnTo>
                      <a:pt x="24" y="38"/>
                    </a:lnTo>
                    <a:lnTo>
                      <a:pt x="24" y="36"/>
                    </a:lnTo>
                    <a:lnTo>
                      <a:pt x="22" y="38"/>
                    </a:lnTo>
                    <a:lnTo>
                      <a:pt x="19" y="31"/>
                    </a:lnTo>
                    <a:lnTo>
                      <a:pt x="19" y="34"/>
                    </a:lnTo>
                    <a:lnTo>
                      <a:pt x="17" y="31"/>
                    </a:lnTo>
                    <a:lnTo>
                      <a:pt x="17" y="29"/>
                    </a:lnTo>
                    <a:lnTo>
                      <a:pt x="17" y="26"/>
                    </a:lnTo>
                    <a:lnTo>
                      <a:pt x="12" y="26"/>
                    </a:lnTo>
                    <a:lnTo>
                      <a:pt x="12" y="24"/>
                    </a:lnTo>
                    <a:lnTo>
                      <a:pt x="8" y="24"/>
                    </a:lnTo>
                    <a:lnTo>
                      <a:pt x="12" y="22"/>
                    </a:lnTo>
                    <a:lnTo>
                      <a:pt x="10" y="19"/>
                    </a:lnTo>
                    <a:lnTo>
                      <a:pt x="12" y="19"/>
                    </a:lnTo>
                    <a:lnTo>
                      <a:pt x="12" y="17"/>
                    </a:lnTo>
                    <a:lnTo>
                      <a:pt x="10" y="17"/>
                    </a:lnTo>
                    <a:lnTo>
                      <a:pt x="8" y="17"/>
                    </a:lnTo>
                    <a:lnTo>
                      <a:pt x="5" y="17"/>
                    </a:lnTo>
                    <a:lnTo>
                      <a:pt x="8" y="15"/>
                    </a:lnTo>
                    <a:lnTo>
                      <a:pt x="8" y="12"/>
                    </a:lnTo>
                    <a:lnTo>
                      <a:pt x="8" y="5"/>
                    </a:lnTo>
                    <a:lnTo>
                      <a:pt x="8" y="8"/>
                    </a:lnTo>
                    <a:lnTo>
                      <a:pt x="5" y="8"/>
                    </a:lnTo>
                    <a:lnTo>
                      <a:pt x="3" y="10"/>
                    </a:lnTo>
                    <a:lnTo>
                      <a:pt x="0" y="10"/>
                    </a:lnTo>
                    <a:lnTo>
                      <a:pt x="3" y="8"/>
                    </a:lnTo>
                    <a:lnTo>
                      <a:pt x="5" y="3"/>
                    </a:lnTo>
                    <a:lnTo>
                      <a:pt x="3" y="3"/>
                    </a:lnTo>
                    <a:lnTo>
                      <a:pt x="3" y="0"/>
                    </a:lnTo>
                    <a:lnTo>
                      <a:pt x="5" y="0"/>
                    </a:lnTo>
                    <a:lnTo>
                      <a:pt x="8" y="0"/>
                    </a:lnTo>
                    <a:lnTo>
                      <a:pt x="10" y="3"/>
                    </a:lnTo>
                    <a:lnTo>
                      <a:pt x="10" y="5"/>
                    </a:lnTo>
                    <a:lnTo>
                      <a:pt x="10" y="8"/>
                    </a:lnTo>
                    <a:lnTo>
                      <a:pt x="12" y="8"/>
                    </a:lnTo>
                    <a:lnTo>
                      <a:pt x="15" y="8"/>
                    </a:lnTo>
                    <a:close/>
                  </a:path>
                </a:pathLst>
              </a:custGeom>
              <a:grpFill/>
              <a:ln w="9525">
                <a:noFill/>
                <a:round/>
                <a:headEnd/>
                <a:tailEnd/>
              </a:ln>
            </p:spPr>
            <p:txBody>
              <a:bodyPr/>
              <a:lstStyle/>
              <a:p>
                <a:pPr>
                  <a:defRPr/>
                </a:pPr>
                <a:endParaRPr lang="en-US" sz="1200" kern="0">
                  <a:solidFill>
                    <a:srgbClr val="0096D6"/>
                  </a:solidFill>
                </a:endParaRPr>
              </a:p>
            </p:txBody>
          </p:sp>
          <p:sp>
            <p:nvSpPr>
              <p:cNvPr id="2195" name="Freeform 1573"/>
              <p:cNvSpPr>
                <a:spLocks/>
              </p:cNvSpPr>
              <p:nvPr/>
            </p:nvSpPr>
            <p:spPr bwMode="auto">
              <a:xfrm>
                <a:off x="1108" y="1702"/>
                <a:ext cx="24" cy="38"/>
              </a:xfrm>
              <a:custGeom>
                <a:avLst/>
                <a:gdLst>
                  <a:gd name="T0" fmla="*/ 15 w 24"/>
                  <a:gd name="T1" fmla="*/ 10 h 38"/>
                  <a:gd name="T2" fmla="*/ 19 w 24"/>
                  <a:gd name="T3" fmla="*/ 12 h 38"/>
                  <a:gd name="T4" fmla="*/ 17 w 24"/>
                  <a:gd name="T5" fmla="*/ 15 h 38"/>
                  <a:gd name="T6" fmla="*/ 19 w 24"/>
                  <a:gd name="T7" fmla="*/ 17 h 38"/>
                  <a:gd name="T8" fmla="*/ 22 w 24"/>
                  <a:gd name="T9" fmla="*/ 22 h 38"/>
                  <a:gd name="T10" fmla="*/ 17 w 24"/>
                  <a:gd name="T11" fmla="*/ 19 h 38"/>
                  <a:gd name="T12" fmla="*/ 19 w 24"/>
                  <a:gd name="T13" fmla="*/ 22 h 38"/>
                  <a:gd name="T14" fmla="*/ 22 w 24"/>
                  <a:gd name="T15" fmla="*/ 22 h 38"/>
                  <a:gd name="T16" fmla="*/ 22 w 24"/>
                  <a:gd name="T17" fmla="*/ 24 h 38"/>
                  <a:gd name="T18" fmla="*/ 22 w 24"/>
                  <a:gd name="T19" fmla="*/ 26 h 38"/>
                  <a:gd name="T20" fmla="*/ 24 w 24"/>
                  <a:gd name="T21" fmla="*/ 26 h 38"/>
                  <a:gd name="T22" fmla="*/ 24 w 24"/>
                  <a:gd name="T23" fmla="*/ 29 h 38"/>
                  <a:gd name="T24" fmla="*/ 24 w 24"/>
                  <a:gd name="T25" fmla="*/ 31 h 38"/>
                  <a:gd name="T26" fmla="*/ 24 w 24"/>
                  <a:gd name="T27" fmla="*/ 34 h 38"/>
                  <a:gd name="T28" fmla="*/ 24 w 24"/>
                  <a:gd name="T29" fmla="*/ 38 h 38"/>
                  <a:gd name="T30" fmla="*/ 22 w 24"/>
                  <a:gd name="T31" fmla="*/ 38 h 38"/>
                  <a:gd name="T32" fmla="*/ 19 w 24"/>
                  <a:gd name="T33" fmla="*/ 34 h 38"/>
                  <a:gd name="T34" fmla="*/ 17 w 24"/>
                  <a:gd name="T35" fmla="*/ 29 h 38"/>
                  <a:gd name="T36" fmla="*/ 12 w 24"/>
                  <a:gd name="T37" fmla="*/ 26 h 38"/>
                  <a:gd name="T38" fmla="*/ 12 w 24"/>
                  <a:gd name="T39" fmla="*/ 24 h 38"/>
                  <a:gd name="T40" fmla="*/ 12 w 24"/>
                  <a:gd name="T41" fmla="*/ 22 h 38"/>
                  <a:gd name="T42" fmla="*/ 12 w 24"/>
                  <a:gd name="T43" fmla="*/ 19 h 38"/>
                  <a:gd name="T44" fmla="*/ 12 w 24"/>
                  <a:gd name="T45" fmla="*/ 17 h 38"/>
                  <a:gd name="T46" fmla="*/ 8 w 24"/>
                  <a:gd name="T47" fmla="*/ 17 h 38"/>
                  <a:gd name="T48" fmla="*/ 8 w 24"/>
                  <a:gd name="T49" fmla="*/ 15 h 38"/>
                  <a:gd name="T50" fmla="*/ 8 w 24"/>
                  <a:gd name="T51" fmla="*/ 5 h 38"/>
                  <a:gd name="T52" fmla="*/ 8 w 24"/>
                  <a:gd name="T53" fmla="*/ 8 h 38"/>
                  <a:gd name="T54" fmla="*/ 3 w 24"/>
                  <a:gd name="T55" fmla="*/ 10 h 38"/>
                  <a:gd name="T56" fmla="*/ 3 w 24"/>
                  <a:gd name="T57" fmla="*/ 8 h 38"/>
                  <a:gd name="T58" fmla="*/ 3 w 24"/>
                  <a:gd name="T59" fmla="*/ 3 h 38"/>
                  <a:gd name="T60" fmla="*/ 3 w 24"/>
                  <a:gd name="T61" fmla="*/ 0 h 38"/>
                  <a:gd name="T62" fmla="*/ 5 w 24"/>
                  <a:gd name="T63" fmla="*/ 0 h 38"/>
                  <a:gd name="T64" fmla="*/ 8 w 24"/>
                  <a:gd name="T65" fmla="*/ 0 h 38"/>
                  <a:gd name="T66" fmla="*/ 10 w 24"/>
                  <a:gd name="T67" fmla="*/ 5 h 38"/>
                  <a:gd name="T68" fmla="*/ 10 w 24"/>
                  <a:gd name="T69" fmla="*/ 8 h 38"/>
                  <a:gd name="T70" fmla="*/ 15 w 24"/>
                  <a:gd name="T71" fmla="*/ 8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8"/>
                  <a:gd name="T110" fmla="*/ 24 w 24"/>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8">
                    <a:moveTo>
                      <a:pt x="15" y="8"/>
                    </a:moveTo>
                    <a:lnTo>
                      <a:pt x="15" y="10"/>
                    </a:lnTo>
                    <a:lnTo>
                      <a:pt x="17" y="12"/>
                    </a:lnTo>
                    <a:lnTo>
                      <a:pt x="19" y="12"/>
                    </a:lnTo>
                    <a:lnTo>
                      <a:pt x="19" y="15"/>
                    </a:lnTo>
                    <a:lnTo>
                      <a:pt x="17" y="15"/>
                    </a:lnTo>
                    <a:lnTo>
                      <a:pt x="17" y="17"/>
                    </a:lnTo>
                    <a:lnTo>
                      <a:pt x="19" y="17"/>
                    </a:lnTo>
                    <a:lnTo>
                      <a:pt x="22" y="22"/>
                    </a:lnTo>
                    <a:lnTo>
                      <a:pt x="17" y="17"/>
                    </a:lnTo>
                    <a:lnTo>
                      <a:pt x="17" y="19"/>
                    </a:lnTo>
                    <a:lnTo>
                      <a:pt x="19" y="22"/>
                    </a:lnTo>
                    <a:lnTo>
                      <a:pt x="19" y="24"/>
                    </a:lnTo>
                    <a:lnTo>
                      <a:pt x="22" y="22"/>
                    </a:lnTo>
                    <a:lnTo>
                      <a:pt x="22" y="24"/>
                    </a:lnTo>
                    <a:lnTo>
                      <a:pt x="22" y="26"/>
                    </a:lnTo>
                    <a:lnTo>
                      <a:pt x="24" y="26"/>
                    </a:lnTo>
                    <a:lnTo>
                      <a:pt x="24" y="29"/>
                    </a:lnTo>
                    <a:lnTo>
                      <a:pt x="22" y="31"/>
                    </a:lnTo>
                    <a:lnTo>
                      <a:pt x="24" y="31"/>
                    </a:lnTo>
                    <a:lnTo>
                      <a:pt x="24" y="34"/>
                    </a:lnTo>
                    <a:lnTo>
                      <a:pt x="24" y="38"/>
                    </a:lnTo>
                    <a:lnTo>
                      <a:pt x="24" y="36"/>
                    </a:lnTo>
                    <a:lnTo>
                      <a:pt x="22" y="38"/>
                    </a:lnTo>
                    <a:lnTo>
                      <a:pt x="19" y="31"/>
                    </a:lnTo>
                    <a:lnTo>
                      <a:pt x="19" y="34"/>
                    </a:lnTo>
                    <a:lnTo>
                      <a:pt x="17" y="31"/>
                    </a:lnTo>
                    <a:lnTo>
                      <a:pt x="17" y="29"/>
                    </a:lnTo>
                    <a:lnTo>
                      <a:pt x="17" y="26"/>
                    </a:lnTo>
                    <a:lnTo>
                      <a:pt x="12" y="26"/>
                    </a:lnTo>
                    <a:lnTo>
                      <a:pt x="12" y="24"/>
                    </a:lnTo>
                    <a:lnTo>
                      <a:pt x="8" y="24"/>
                    </a:lnTo>
                    <a:lnTo>
                      <a:pt x="12" y="22"/>
                    </a:lnTo>
                    <a:lnTo>
                      <a:pt x="10" y="19"/>
                    </a:lnTo>
                    <a:lnTo>
                      <a:pt x="12" y="19"/>
                    </a:lnTo>
                    <a:lnTo>
                      <a:pt x="12" y="17"/>
                    </a:lnTo>
                    <a:lnTo>
                      <a:pt x="10" y="17"/>
                    </a:lnTo>
                    <a:lnTo>
                      <a:pt x="8" y="17"/>
                    </a:lnTo>
                    <a:lnTo>
                      <a:pt x="5" y="17"/>
                    </a:lnTo>
                    <a:lnTo>
                      <a:pt x="8" y="15"/>
                    </a:lnTo>
                    <a:lnTo>
                      <a:pt x="8" y="12"/>
                    </a:lnTo>
                    <a:lnTo>
                      <a:pt x="8" y="5"/>
                    </a:lnTo>
                    <a:lnTo>
                      <a:pt x="8" y="8"/>
                    </a:lnTo>
                    <a:lnTo>
                      <a:pt x="5" y="8"/>
                    </a:lnTo>
                    <a:lnTo>
                      <a:pt x="3" y="10"/>
                    </a:lnTo>
                    <a:lnTo>
                      <a:pt x="0" y="10"/>
                    </a:lnTo>
                    <a:lnTo>
                      <a:pt x="3" y="8"/>
                    </a:lnTo>
                    <a:lnTo>
                      <a:pt x="5" y="3"/>
                    </a:lnTo>
                    <a:lnTo>
                      <a:pt x="3" y="3"/>
                    </a:lnTo>
                    <a:lnTo>
                      <a:pt x="3" y="0"/>
                    </a:lnTo>
                    <a:lnTo>
                      <a:pt x="5" y="0"/>
                    </a:lnTo>
                    <a:lnTo>
                      <a:pt x="8" y="0"/>
                    </a:lnTo>
                    <a:lnTo>
                      <a:pt x="10" y="3"/>
                    </a:lnTo>
                    <a:lnTo>
                      <a:pt x="10" y="5"/>
                    </a:lnTo>
                    <a:lnTo>
                      <a:pt x="10" y="8"/>
                    </a:lnTo>
                    <a:lnTo>
                      <a:pt x="12" y="8"/>
                    </a:lnTo>
                    <a:lnTo>
                      <a:pt x="15" y="8"/>
                    </a:lnTo>
                  </a:path>
                </a:pathLst>
              </a:custGeom>
              <a:grpFill/>
              <a:ln w="9525">
                <a:noFill/>
                <a:round/>
                <a:headEnd/>
                <a:tailEnd/>
              </a:ln>
            </p:spPr>
            <p:txBody>
              <a:bodyPr/>
              <a:lstStyle/>
              <a:p>
                <a:pPr>
                  <a:defRPr/>
                </a:pPr>
                <a:endParaRPr lang="en-US" sz="1200" kern="0">
                  <a:solidFill>
                    <a:srgbClr val="0096D6"/>
                  </a:solidFill>
                </a:endParaRPr>
              </a:p>
            </p:txBody>
          </p:sp>
          <p:sp>
            <p:nvSpPr>
              <p:cNvPr id="2196" name="Freeform 1574"/>
              <p:cNvSpPr>
                <a:spLocks/>
              </p:cNvSpPr>
              <p:nvPr/>
            </p:nvSpPr>
            <p:spPr bwMode="auto">
              <a:xfrm>
                <a:off x="1137" y="1712"/>
                <a:ext cx="9" cy="19"/>
              </a:xfrm>
              <a:custGeom>
                <a:avLst/>
                <a:gdLst>
                  <a:gd name="T0" fmla="*/ 5 w 9"/>
                  <a:gd name="T1" fmla="*/ 14 h 19"/>
                  <a:gd name="T2" fmla="*/ 5 w 9"/>
                  <a:gd name="T3" fmla="*/ 14 h 19"/>
                  <a:gd name="T4" fmla="*/ 5 w 9"/>
                  <a:gd name="T5" fmla="*/ 14 h 19"/>
                  <a:gd name="T6" fmla="*/ 5 w 9"/>
                  <a:gd name="T7" fmla="*/ 12 h 19"/>
                  <a:gd name="T8" fmla="*/ 7 w 9"/>
                  <a:gd name="T9" fmla="*/ 14 h 19"/>
                  <a:gd name="T10" fmla="*/ 7 w 9"/>
                  <a:gd name="T11" fmla="*/ 16 h 19"/>
                  <a:gd name="T12" fmla="*/ 7 w 9"/>
                  <a:gd name="T13" fmla="*/ 16 h 19"/>
                  <a:gd name="T14" fmla="*/ 7 w 9"/>
                  <a:gd name="T15" fmla="*/ 19 h 19"/>
                  <a:gd name="T16" fmla="*/ 9 w 9"/>
                  <a:gd name="T17" fmla="*/ 19 h 19"/>
                  <a:gd name="T18" fmla="*/ 9 w 9"/>
                  <a:gd name="T19" fmla="*/ 19 h 19"/>
                  <a:gd name="T20" fmla="*/ 9 w 9"/>
                  <a:gd name="T21" fmla="*/ 16 h 19"/>
                  <a:gd name="T22" fmla="*/ 9 w 9"/>
                  <a:gd name="T23" fmla="*/ 14 h 19"/>
                  <a:gd name="T24" fmla="*/ 9 w 9"/>
                  <a:gd name="T25" fmla="*/ 7 h 19"/>
                  <a:gd name="T26" fmla="*/ 7 w 9"/>
                  <a:gd name="T27" fmla="*/ 0 h 19"/>
                  <a:gd name="T28" fmla="*/ 5 w 9"/>
                  <a:gd name="T29" fmla="*/ 0 h 19"/>
                  <a:gd name="T30" fmla="*/ 2 w 9"/>
                  <a:gd name="T31" fmla="*/ 0 h 19"/>
                  <a:gd name="T32" fmla="*/ 2 w 9"/>
                  <a:gd name="T33" fmla="*/ 2 h 19"/>
                  <a:gd name="T34" fmla="*/ 0 w 9"/>
                  <a:gd name="T35" fmla="*/ 2 h 19"/>
                  <a:gd name="T36" fmla="*/ 2 w 9"/>
                  <a:gd name="T37" fmla="*/ 5 h 19"/>
                  <a:gd name="T38" fmla="*/ 2 w 9"/>
                  <a:gd name="T39" fmla="*/ 5 h 19"/>
                  <a:gd name="T40" fmla="*/ 0 w 9"/>
                  <a:gd name="T41" fmla="*/ 5 h 19"/>
                  <a:gd name="T42" fmla="*/ 0 w 9"/>
                  <a:gd name="T43" fmla="*/ 7 h 19"/>
                  <a:gd name="T44" fmla="*/ 0 w 9"/>
                  <a:gd name="T45" fmla="*/ 7 h 19"/>
                  <a:gd name="T46" fmla="*/ 0 w 9"/>
                  <a:gd name="T47" fmla="*/ 9 h 19"/>
                  <a:gd name="T48" fmla="*/ 0 w 9"/>
                  <a:gd name="T49" fmla="*/ 9 h 19"/>
                  <a:gd name="T50" fmla="*/ 0 w 9"/>
                  <a:gd name="T51" fmla="*/ 12 h 19"/>
                  <a:gd name="T52" fmla="*/ 0 w 9"/>
                  <a:gd name="T53" fmla="*/ 14 h 19"/>
                  <a:gd name="T54" fmla="*/ 2 w 9"/>
                  <a:gd name="T55" fmla="*/ 14 h 19"/>
                  <a:gd name="T56" fmla="*/ 2 w 9"/>
                  <a:gd name="T57" fmla="*/ 14 h 19"/>
                  <a:gd name="T58" fmla="*/ 2 w 9"/>
                  <a:gd name="T59" fmla="*/ 9 h 19"/>
                  <a:gd name="T60" fmla="*/ 2 w 9"/>
                  <a:gd name="T61" fmla="*/ 12 h 19"/>
                  <a:gd name="T62" fmla="*/ 5 w 9"/>
                  <a:gd name="T63" fmla="*/ 12 h 19"/>
                  <a:gd name="T64" fmla="*/ 5 w 9"/>
                  <a:gd name="T65" fmla="*/ 7 h 19"/>
                  <a:gd name="T66" fmla="*/ 5 w 9"/>
                  <a:gd name="T67" fmla="*/ 12 h 19"/>
                  <a:gd name="T68" fmla="*/ 5 w 9"/>
                  <a:gd name="T69" fmla="*/ 12 h 19"/>
                  <a:gd name="T70" fmla="*/ 5 w 9"/>
                  <a:gd name="T71" fmla="*/ 14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19"/>
                  <a:gd name="T110" fmla="*/ 9 w 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19">
                    <a:moveTo>
                      <a:pt x="5" y="14"/>
                    </a:moveTo>
                    <a:lnTo>
                      <a:pt x="5" y="14"/>
                    </a:lnTo>
                    <a:lnTo>
                      <a:pt x="5" y="12"/>
                    </a:lnTo>
                    <a:lnTo>
                      <a:pt x="7" y="14"/>
                    </a:lnTo>
                    <a:lnTo>
                      <a:pt x="7" y="16"/>
                    </a:lnTo>
                    <a:lnTo>
                      <a:pt x="7" y="19"/>
                    </a:lnTo>
                    <a:lnTo>
                      <a:pt x="9" y="19"/>
                    </a:lnTo>
                    <a:lnTo>
                      <a:pt x="9" y="16"/>
                    </a:lnTo>
                    <a:lnTo>
                      <a:pt x="9" y="14"/>
                    </a:lnTo>
                    <a:lnTo>
                      <a:pt x="9" y="7"/>
                    </a:lnTo>
                    <a:lnTo>
                      <a:pt x="7" y="0"/>
                    </a:lnTo>
                    <a:lnTo>
                      <a:pt x="5" y="0"/>
                    </a:lnTo>
                    <a:lnTo>
                      <a:pt x="2" y="0"/>
                    </a:lnTo>
                    <a:lnTo>
                      <a:pt x="2" y="2"/>
                    </a:lnTo>
                    <a:lnTo>
                      <a:pt x="0" y="2"/>
                    </a:lnTo>
                    <a:lnTo>
                      <a:pt x="2" y="5"/>
                    </a:lnTo>
                    <a:lnTo>
                      <a:pt x="0" y="5"/>
                    </a:lnTo>
                    <a:lnTo>
                      <a:pt x="0" y="7"/>
                    </a:lnTo>
                    <a:lnTo>
                      <a:pt x="0" y="9"/>
                    </a:lnTo>
                    <a:lnTo>
                      <a:pt x="0" y="12"/>
                    </a:lnTo>
                    <a:lnTo>
                      <a:pt x="0" y="14"/>
                    </a:lnTo>
                    <a:lnTo>
                      <a:pt x="2" y="14"/>
                    </a:lnTo>
                    <a:lnTo>
                      <a:pt x="2" y="9"/>
                    </a:lnTo>
                    <a:lnTo>
                      <a:pt x="2" y="12"/>
                    </a:lnTo>
                    <a:lnTo>
                      <a:pt x="5" y="12"/>
                    </a:lnTo>
                    <a:lnTo>
                      <a:pt x="5" y="7"/>
                    </a:lnTo>
                    <a:lnTo>
                      <a:pt x="5" y="12"/>
                    </a:lnTo>
                    <a:lnTo>
                      <a:pt x="5" y="14"/>
                    </a:lnTo>
                    <a:close/>
                  </a:path>
                </a:pathLst>
              </a:custGeom>
              <a:grpFill/>
              <a:ln w="9525">
                <a:noFill/>
                <a:round/>
                <a:headEnd/>
                <a:tailEnd/>
              </a:ln>
            </p:spPr>
            <p:txBody>
              <a:bodyPr/>
              <a:lstStyle/>
              <a:p>
                <a:pPr>
                  <a:defRPr/>
                </a:pPr>
                <a:endParaRPr lang="en-US" sz="1200" kern="0">
                  <a:solidFill>
                    <a:srgbClr val="0096D6"/>
                  </a:solidFill>
                </a:endParaRPr>
              </a:p>
            </p:txBody>
          </p:sp>
          <p:sp>
            <p:nvSpPr>
              <p:cNvPr id="2197" name="Freeform 1575"/>
              <p:cNvSpPr>
                <a:spLocks/>
              </p:cNvSpPr>
              <p:nvPr/>
            </p:nvSpPr>
            <p:spPr bwMode="auto">
              <a:xfrm>
                <a:off x="1137" y="1712"/>
                <a:ext cx="9" cy="19"/>
              </a:xfrm>
              <a:custGeom>
                <a:avLst/>
                <a:gdLst>
                  <a:gd name="T0" fmla="*/ 5 w 9"/>
                  <a:gd name="T1" fmla="*/ 14 h 19"/>
                  <a:gd name="T2" fmla="*/ 5 w 9"/>
                  <a:gd name="T3" fmla="*/ 14 h 19"/>
                  <a:gd name="T4" fmla="*/ 5 w 9"/>
                  <a:gd name="T5" fmla="*/ 14 h 19"/>
                  <a:gd name="T6" fmla="*/ 5 w 9"/>
                  <a:gd name="T7" fmla="*/ 12 h 19"/>
                  <a:gd name="T8" fmla="*/ 7 w 9"/>
                  <a:gd name="T9" fmla="*/ 14 h 19"/>
                  <a:gd name="T10" fmla="*/ 7 w 9"/>
                  <a:gd name="T11" fmla="*/ 16 h 19"/>
                  <a:gd name="T12" fmla="*/ 7 w 9"/>
                  <a:gd name="T13" fmla="*/ 16 h 19"/>
                  <a:gd name="T14" fmla="*/ 7 w 9"/>
                  <a:gd name="T15" fmla="*/ 19 h 19"/>
                  <a:gd name="T16" fmla="*/ 9 w 9"/>
                  <a:gd name="T17" fmla="*/ 19 h 19"/>
                  <a:gd name="T18" fmla="*/ 9 w 9"/>
                  <a:gd name="T19" fmla="*/ 19 h 19"/>
                  <a:gd name="T20" fmla="*/ 9 w 9"/>
                  <a:gd name="T21" fmla="*/ 16 h 19"/>
                  <a:gd name="T22" fmla="*/ 9 w 9"/>
                  <a:gd name="T23" fmla="*/ 14 h 19"/>
                  <a:gd name="T24" fmla="*/ 9 w 9"/>
                  <a:gd name="T25" fmla="*/ 7 h 19"/>
                  <a:gd name="T26" fmla="*/ 7 w 9"/>
                  <a:gd name="T27" fmla="*/ 0 h 19"/>
                  <a:gd name="T28" fmla="*/ 5 w 9"/>
                  <a:gd name="T29" fmla="*/ 0 h 19"/>
                  <a:gd name="T30" fmla="*/ 2 w 9"/>
                  <a:gd name="T31" fmla="*/ 0 h 19"/>
                  <a:gd name="T32" fmla="*/ 2 w 9"/>
                  <a:gd name="T33" fmla="*/ 2 h 19"/>
                  <a:gd name="T34" fmla="*/ 0 w 9"/>
                  <a:gd name="T35" fmla="*/ 2 h 19"/>
                  <a:gd name="T36" fmla="*/ 2 w 9"/>
                  <a:gd name="T37" fmla="*/ 5 h 19"/>
                  <a:gd name="T38" fmla="*/ 2 w 9"/>
                  <a:gd name="T39" fmla="*/ 5 h 19"/>
                  <a:gd name="T40" fmla="*/ 0 w 9"/>
                  <a:gd name="T41" fmla="*/ 5 h 19"/>
                  <a:gd name="T42" fmla="*/ 0 w 9"/>
                  <a:gd name="T43" fmla="*/ 7 h 19"/>
                  <a:gd name="T44" fmla="*/ 0 w 9"/>
                  <a:gd name="T45" fmla="*/ 7 h 19"/>
                  <a:gd name="T46" fmla="*/ 0 w 9"/>
                  <a:gd name="T47" fmla="*/ 9 h 19"/>
                  <a:gd name="T48" fmla="*/ 0 w 9"/>
                  <a:gd name="T49" fmla="*/ 9 h 19"/>
                  <a:gd name="T50" fmla="*/ 0 w 9"/>
                  <a:gd name="T51" fmla="*/ 12 h 19"/>
                  <a:gd name="T52" fmla="*/ 0 w 9"/>
                  <a:gd name="T53" fmla="*/ 14 h 19"/>
                  <a:gd name="T54" fmla="*/ 2 w 9"/>
                  <a:gd name="T55" fmla="*/ 14 h 19"/>
                  <a:gd name="T56" fmla="*/ 2 w 9"/>
                  <a:gd name="T57" fmla="*/ 14 h 19"/>
                  <a:gd name="T58" fmla="*/ 2 w 9"/>
                  <a:gd name="T59" fmla="*/ 9 h 19"/>
                  <a:gd name="T60" fmla="*/ 2 w 9"/>
                  <a:gd name="T61" fmla="*/ 12 h 19"/>
                  <a:gd name="T62" fmla="*/ 5 w 9"/>
                  <a:gd name="T63" fmla="*/ 12 h 19"/>
                  <a:gd name="T64" fmla="*/ 5 w 9"/>
                  <a:gd name="T65" fmla="*/ 7 h 19"/>
                  <a:gd name="T66" fmla="*/ 5 w 9"/>
                  <a:gd name="T67" fmla="*/ 12 h 19"/>
                  <a:gd name="T68" fmla="*/ 5 w 9"/>
                  <a:gd name="T69" fmla="*/ 12 h 19"/>
                  <a:gd name="T70" fmla="*/ 5 w 9"/>
                  <a:gd name="T71" fmla="*/ 14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19"/>
                  <a:gd name="T110" fmla="*/ 9 w 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19">
                    <a:moveTo>
                      <a:pt x="5" y="14"/>
                    </a:moveTo>
                    <a:lnTo>
                      <a:pt x="5" y="14"/>
                    </a:lnTo>
                    <a:lnTo>
                      <a:pt x="5" y="12"/>
                    </a:lnTo>
                    <a:lnTo>
                      <a:pt x="7" y="14"/>
                    </a:lnTo>
                    <a:lnTo>
                      <a:pt x="7" y="16"/>
                    </a:lnTo>
                    <a:lnTo>
                      <a:pt x="7" y="19"/>
                    </a:lnTo>
                    <a:lnTo>
                      <a:pt x="9" y="19"/>
                    </a:lnTo>
                    <a:lnTo>
                      <a:pt x="9" y="16"/>
                    </a:lnTo>
                    <a:lnTo>
                      <a:pt x="9" y="14"/>
                    </a:lnTo>
                    <a:lnTo>
                      <a:pt x="9" y="7"/>
                    </a:lnTo>
                    <a:lnTo>
                      <a:pt x="7" y="0"/>
                    </a:lnTo>
                    <a:lnTo>
                      <a:pt x="5" y="0"/>
                    </a:lnTo>
                    <a:lnTo>
                      <a:pt x="2" y="0"/>
                    </a:lnTo>
                    <a:lnTo>
                      <a:pt x="2" y="2"/>
                    </a:lnTo>
                    <a:lnTo>
                      <a:pt x="0" y="2"/>
                    </a:lnTo>
                    <a:lnTo>
                      <a:pt x="2" y="5"/>
                    </a:lnTo>
                    <a:lnTo>
                      <a:pt x="0" y="5"/>
                    </a:lnTo>
                    <a:lnTo>
                      <a:pt x="0" y="7"/>
                    </a:lnTo>
                    <a:lnTo>
                      <a:pt x="0" y="9"/>
                    </a:lnTo>
                    <a:lnTo>
                      <a:pt x="0" y="12"/>
                    </a:lnTo>
                    <a:lnTo>
                      <a:pt x="0" y="14"/>
                    </a:lnTo>
                    <a:lnTo>
                      <a:pt x="2" y="14"/>
                    </a:lnTo>
                    <a:lnTo>
                      <a:pt x="2" y="9"/>
                    </a:lnTo>
                    <a:lnTo>
                      <a:pt x="2" y="12"/>
                    </a:lnTo>
                    <a:lnTo>
                      <a:pt x="5" y="12"/>
                    </a:lnTo>
                    <a:lnTo>
                      <a:pt x="5" y="7"/>
                    </a:lnTo>
                    <a:lnTo>
                      <a:pt x="5" y="12"/>
                    </a:lnTo>
                    <a:lnTo>
                      <a:pt x="5" y="14"/>
                    </a:lnTo>
                  </a:path>
                </a:pathLst>
              </a:custGeom>
              <a:grpFill/>
              <a:ln w="9525">
                <a:noFill/>
                <a:round/>
                <a:headEnd/>
                <a:tailEnd/>
              </a:ln>
            </p:spPr>
            <p:txBody>
              <a:bodyPr/>
              <a:lstStyle/>
              <a:p>
                <a:pPr>
                  <a:defRPr/>
                </a:pPr>
                <a:endParaRPr lang="en-US" sz="1200" kern="0">
                  <a:solidFill>
                    <a:srgbClr val="0096D6"/>
                  </a:solidFill>
                </a:endParaRPr>
              </a:p>
            </p:txBody>
          </p:sp>
          <p:sp>
            <p:nvSpPr>
              <p:cNvPr id="2198" name="Freeform 1576"/>
              <p:cNvSpPr>
                <a:spLocks/>
              </p:cNvSpPr>
              <p:nvPr/>
            </p:nvSpPr>
            <p:spPr bwMode="auto">
              <a:xfrm>
                <a:off x="1116" y="1728"/>
                <a:ext cx="7" cy="12"/>
              </a:xfrm>
              <a:custGeom>
                <a:avLst/>
                <a:gdLst>
                  <a:gd name="T0" fmla="*/ 4 w 7"/>
                  <a:gd name="T1" fmla="*/ 5 h 12"/>
                  <a:gd name="T2" fmla="*/ 4 w 7"/>
                  <a:gd name="T3" fmla="*/ 5 h 12"/>
                  <a:gd name="T4" fmla="*/ 7 w 7"/>
                  <a:gd name="T5" fmla="*/ 12 h 12"/>
                  <a:gd name="T6" fmla="*/ 7 w 7"/>
                  <a:gd name="T7" fmla="*/ 12 h 12"/>
                  <a:gd name="T8" fmla="*/ 4 w 7"/>
                  <a:gd name="T9" fmla="*/ 10 h 12"/>
                  <a:gd name="T10" fmla="*/ 0 w 7"/>
                  <a:gd name="T11" fmla="*/ 3 h 12"/>
                  <a:gd name="T12" fmla="*/ 0 w 7"/>
                  <a:gd name="T13" fmla="*/ 0 h 12"/>
                  <a:gd name="T14" fmla="*/ 0 w 7"/>
                  <a:gd name="T15" fmla="*/ 0 h 12"/>
                  <a:gd name="T16" fmla="*/ 2 w 7"/>
                  <a:gd name="T17" fmla="*/ 0 h 12"/>
                  <a:gd name="T18" fmla="*/ 4 w 7"/>
                  <a:gd name="T19" fmla="*/ 5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4" y="5"/>
                    </a:moveTo>
                    <a:lnTo>
                      <a:pt x="4" y="5"/>
                    </a:lnTo>
                    <a:lnTo>
                      <a:pt x="7" y="12"/>
                    </a:lnTo>
                    <a:lnTo>
                      <a:pt x="4" y="10"/>
                    </a:lnTo>
                    <a:lnTo>
                      <a:pt x="0" y="3"/>
                    </a:lnTo>
                    <a:lnTo>
                      <a:pt x="0" y="0"/>
                    </a:lnTo>
                    <a:lnTo>
                      <a:pt x="2" y="0"/>
                    </a:lnTo>
                    <a:lnTo>
                      <a:pt x="4" y="5"/>
                    </a:lnTo>
                    <a:close/>
                  </a:path>
                </a:pathLst>
              </a:custGeom>
              <a:grpFill/>
              <a:ln w="9525">
                <a:noFill/>
                <a:round/>
                <a:headEnd/>
                <a:tailEnd/>
              </a:ln>
            </p:spPr>
            <p:txBody>
              <a:bodyPr/>
              <a:lstStyle/>
              <a:p>
                <a:pPr>
                  <a:defRPr/>
                </a:pPr>
                <a:endParaRPr lang="en-US" sz="1200" kern="0">
                  <a:solidFill>
                    <a:srgbClr val="0096D6"/>
                  </a:solidFill>
                </a:endParaRPr>
              </a:p>
            </p:txBody>
          </p:sp>
          <p:sp>
            <p:nvSpPr>
              <p:cNvPr id="2199" name="Freeform 1577"/>
              <p:cNvSpPr>
                <a:spLocks/>
              </p:cNvSpPr>
              <p:nvPr/>
            </p:nvSpPr>
            <p:spPr bwMode="auto">
              <a:xfrm>
                <a:off x="1116" y="1728"/>
                <a:ext cx="7" cy="12"/>
              </a:xfrm>
              <a:custGeom>
                <a:avLst/>
                <a:gdLst>
                  <a:gd name="T0" fmla="*/ 4 w 7"/>
                  <a:gd name="T1" fmla="*/ 5 h 12"/>
                  <a:gd name="T2" fmla="*/ 4 w 7"/>
                  <a:gd name="T3" fmla="*/ 5 h 12"/>
                  <a:gd name="T4" fmla="*/ 7 w 7"/>
                  <a:gd name="T5" fmla="*/ 12 h 12"/>
                  <a:gd name="T6" fmla="*/ 7 w 7"/>
                  <a:gd name="T7" fmla="*/ 12 h 12"/>
                  <a:gd name="T8" fmla="*/ 4 w 7"/>
                  <a:gd name="T9" fmla="*/ 10 h 12"/>
                  <a:gd name="T10" fmla="*/ 0 w 7"/>
                  <a:gd name="T11" fmla="*/ 3 h 12"/>
                  <a:gd name="T12" fmla="*/ 0 w 7"/>
                  <a:gd name="T13" fmla="*/ 0 h 12"/>
                  <a:gd name="T14" fmla="*/ 0 w 7"/>
                  <a:gd name="T15" fmla="*/ 0 h 12"/>
                  <a:gd name="T16" fmla="*/ 2 w 7"/>
                  <a:gd name="T17" fmla="*/ 0 h 12"/>
                  <a:gd name="T18" fmla="*/ 4 w 7"/>
                  <a:gd name="T19" fmla="*/ 5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4" y="5"/>
                    </a:moveTo>
                    <a:lnTo>
                      <a:pt x="4" y="5"/>
                    </a:lnTo>
                    <a:lnTo>
                      <a:pt x="7" y="12"/>
                    </a:lnTo>
                    <a:lnTo>
                      <a:pt x="4" y="10"/>
                    </a:lnTo>
                    <a:lnTo>
                      <a:pt x="0" y="3"/>
                    </a:lnTo>
                    <a:lnTo>
                      <a:pt x="0" y="0"/>
                    </a:lnTo>
                    <a:lnTo>
                      <a:pt x="2" y="0"/>
                    </a:lnTo>
                    <a:lnTo>
                      <a:pt x="4" y="5"/>
                    </a:lnTo>
                  </a:path>
                </a:pathLst>
              </a:custGeom>
              <a:grpFill/>
              <a:ln w="9525">
                <a:noFill/>
                <a:round/>
                <a:headEnd/>
                <a:tailEnd/>
              </a:ln>
            </p:spPr>
            <p:txBody>
              <a:bodyPr/>
              <a:lstStyle/>
              <a:p>
                <a:pPr>
                  <a:defRPr/>
                </a:pPr>
                <a:endParaRPr lang="en-US" sz="1200" kern="0">
                  <a:solidFill>
                    <a:srgbClr val="0096D6"/>
                  </a:solidFill>
                </a:endParaRPr>
              </a:p>
            </p:txBody>
          </p:sp>
          <p:sp>
            <p:nvSpPr>
              <p:cNvPr id="2200" name="Freeform 1578"/>
              <p:cNvSpPr>
                <a:spLocks/>
              </p:cNvSpPr>
              <p:nvPr/>
            </p:nvSpPr>
            <p:spPr bwMode="auto">
              <a:xfrm>
                <a:off x="1139" y="1726"/>
                <a:ext cx="3" cy="7"/>
              </a:xfrm>
              <a:custGeom>
                <a:avLst/>
                <a:gdLst>
                  <a:gd name="T0" fmla="*/ 0 w 3"/>
                  <a:gd name="T1" fmla="*/ 0 h 7"/>
                  <a:gd name="T2" fmla="*/ 3 w 3"/>
                  <a:gd name="T3" fmla="*/ 2 h 7"/>
                  <a:gd name="T4" fmla="*/ 3 w 3"/>
                  <a:gd name="T5" fmla="*/ 7 h 7"/>
                  <a:gd name="T6" fmla="*/ 0 w 3"/>
                  <a:gd name="T7" fmla="*/ 7 h 7"/>
                  <a:gd name="T8" fmla="*/ 0 w 3"/>
                  <a:gd name="T9" fmla="*/ 5 h 7"/>
                  <a:gd name="T10" fmla="*/ 0 w 3"/>
                  <a:gd name="T11" fmla="*/ 5 h 7"/>
                  <a:gd name="T12" fmla="*/ 0 w 3"/>
                  <a:gd name="T13" fmla="*/ 0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0"/>
                    </a:moveTo>
                    <a:lnTo>
                      <a:pt x="3" y="2"/>
                    </a:lnTo>
                    <a:lnTo>
                      <a:pt x="3" y="7"/>
                    </a:lnTo>
                    <a:lnTo>
                      <a:pt x="0" y="7"/>
                    </a:lnTo>
                    <a:lnTo>
                      <a:pt x="0"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01" name="Freeform 1579"/>
              <p:cNvSpPr>
                <a:spLocks/>
              </p:cNvSpPr>
              <p:nvPr/>
            </p:nvSpPr>
            <p:spPr bwMode="auto">
              <a:xfrm>
                <a:off x="1139" y="1726"/>
                <a:ext cx="3" cy="7"/>
              </a:xfrm>
              <a:custGeom>
                <a:avLst/>
                <a:gdLst>
                  <a:gd name="T0" fmla="*/ 0 w 3"/>
                  <a:gd name="T1" fmla="*/ 0 h 7"/>
                  <a:gd name="T2" fmla="*/ 3 w 3"/>
                  <a:gd name="T3" fmla="*/ 2 h 7"/>
                  <a:gd name="T4" fmla="*/ 3 w 3"/>
                  <a:gd name="T5" fmla="*/ 7 h 7"/>
                  <a:gd name="T6" fmla="*/ 0 w 3"/>
                  <a:gd name="T7" fmla="*/ 7 h 7"/>
                  <a:gd name="T8" fmla="*/ 0 w 3"/>
                  <a:gd name="T9" fmla="*/ 5 h 7"/>
                  <a:gd name="T10" fmla="*/ 0 w 3"/>
                  <a:gd name="T11" fmla="*/ 5 h 7"/>
                  <a:gd name="T12" fmla="*/ 0 w 3"/>
                  <a:gd name="T13" fmla="*/ 0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0"/>
                    </a:moveTo>
                    <a:lnTo>
                      <a:pt x="3" y="2"/>
                    </a:lnTo>
                    <a:lnTo>
                      <a:pt x="3" y="7"/>
                    </a:lnTo>
                    <a:lnTo>
                      <a:pt x="0" y="7"/>
                    </a:lnTo>
                    <a:lnTo>
                      <a:pt x="0"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02" name="Freeform 1580"/>
              <p:cNvSpPr>
                <a:spLocks/>
              </p:cNvSpPr>
              <p:nvPr/>
            </p:nvSpPr>
            <p:spPr bwMode="auto">
              <a:xfrm>
                <a:off x="518" y="1802"/>
                <a:ext cx="9" cy="7"/>
              </a:xfrm>
              <a:custGeom>
                <a:avLst/>
                <a:gdLst>
                  <a:gd name="T0" fmla="*/ 0 w 9"/>
                  <a:gd name="T1" fmla="*/ 0 h 7"/>
                  <a:gd name="T2" fmla="*/ 0 w 9"/>
                  <a:gd name="T3" fmla="*/ 0 h 7"/>
                  <a:gd name="T4" fmla="*/ 0 w 9"/>
                  <a:gd name="T5" fmla="*/ 0 h 7"/>
                  <a:gd name="T6" fmla="*/ 5 w 9"/>
                  <a:gd name="T7" fmla="*/ 0 h 7"/>
                  <a:gd name="T8" fmla="*/ 5 w 9"/>
                  <a:gd name="T9" fmla="*/ 0 h 7"/>
                  <a:gd name="T10" fmla="*/ 5 w 9"/>
                  <a:gd name="T11" fmla="*/ 2 h 7"/>
                  <a:gd name="T12" fmla="*/ 9 w 9"/>
                  <a:gd name="T13" fmla="*/ 2 h 7"/>
                  <a:gd name="T14" fmla="*/ 9 w 9"/>
                  <a:gd name="T15" fmla="*/ 2 h 7"/>
                  <a:gd name="T16" fmla="*/ 7 w 9"/>
                  <a:gd name="T17" fmla="*/ 2 h 7"/>
                  <a:gd name="T18" fmla="*/ 7 w 9"/>
                  <a:gd name="T19" fmla="*/ 4 h 7"/>
                  <a:gd name="T20" fmla="*/ 7 w 9"/>
                  <a:gd name="T21" fmla="*/ 7 h 7"/>
                  <a:gd name="T22" fmla="*/ 2 w 9"/>
                  <a:gd name="T23" fmla="*/ 4 h 7"/>
                  <a:gd name="T24" fmla="*/ 5 w 9"/>
                  <a:gd name="T25" fmla="*/ 4 h 7"/>
                  <a:gd name="T26" fmla="*/ 2 w 9"/>
                  <a:gd name="T27" fmla="*/ 2 h 7"/>
                  <a:gd name="T28" fmla="*/ 2 w 9"/>
                  <a:gd name="T29" fmla="*/ 2 h 7"/>
                  <a:gd name="T30" fmla="*/ 0 w 9"/>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7"/>
                  <a:gd name="T50" fmla="*/ 9 w 9"/>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7">
                    <a:moveTo>
                      <a:pt x="0" y="0"/>
                    </a:moveTo>
                    <a:lnTo>
                      <a:pt x="0" y="0"/>
                    </a:lnTo>
                    <a:lnTo>
                      <a:pt x="5" y="0"/>
                    </a:lnTo>
                    <a:lnTo>
                      <a:pt x="5" y="2"/>
                    </a:lnTo>
                    <a:lnTo>
                      <a:pt x="9" y="2"/>
                    </a:lnTo>
                    <a:lnTo>
                      <a:pt x="7" y="2"/>
                    </a:lnTo>
                    <a:lnTo>
                      <a:pt x="7" y="4"/>
                    </a:lnTo>
                    <a:lnTo>
                      <a:pt x="7" y="7"/>
                    </a:lnTo>
                    <a:lnTo>
                      <a:pt x="2" y="4"/>
                    </a:lnTo>
                    <a:lnTo>
                      <a:pt x="5" y="4"/>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03" name="Freeform 1581"/>
              <p:cNvSpPr>
                <a:spLocks/>
              </p:cNvSpPr>
              <p:nvPr/>
            </p:nvSpPr>
            <p:spPr bwMode="auto">
              <a:xfrm>
                <a:off x="518" y="1802"/>
                <a:ext cx="9" cy="7"/>
              </a:xfrm>
              <a:custGeom>
                <a:avLst/>
                <a:gdLst>
                  <a:gd name="T0" fmla="*/ 0 w 9"/>
                  <a:gd name="T1" fmla="*/ 0 h 7"/>
                  <a:gd name="T2" fmla="*/ 0 w 9"/>
                  <a:gd name="T3" fmla="*/ 0 h 7"/>
                  <a:gd name="T4" fmla="*/ 0 w 9"/>
                  <a:gd name="T5" fmla="*/ 0 h 7"/>
                  <a:gd name="T6" fmla="*/ 5 w 9"/>
                  <a:gd name="T7" fmla="*/ 0 h 7"/>
                  <a:gd name="T8" fmla="*/ 5 w 9"/>
                  <a:gd name="T9" fmla="*/ 0 h 7"/>
                  <a:gd name="T10" fmla="*/ 5 w 9"/>
                  <a:gd name="T11" fmla="*/ 2 h 7"/>
                  <a:gd name="T12" fmla="*/ 9 w 9"/>
                  <a:gd name="T13" fmla="*/ 2 h 7"/>
                  <a:gd name="T14" fmla="*/ 9 w 9"/>
                  <a:gd name="T15" fmla="*/ 2 h 7"/>
                  <a:gd name="T16" fmla="*/ 7 w 9"/>
                  <a:gd name="T17" fmla="*/ 2 h 7"/>
                  <a:gd name="T18" fmla="*/ 7 w 9"/>
                  <a:gd name="T19" fmla="*/ 4 h 7"/>
                  <a:gd name="T20" fmla="*/ 7 w 9"/>
                  <a:gd name="T21" fmla="*/ 7 h 7"/>
                  <a:gd name="T22" fmla="*/ 2 w 9"/>
                  <a:gd name="T23" fmla="*/ 4 h 7"/>
                  <a:gd name="T24" fmla="*/ 5 w 9"/>
                  <a:gd name="T25" fmla="*/ 4 h 7"/>
                  <a:gd name="T26" fmla="*/ 2 w 9"/>
                  <a:gd name="T27" fmla="*/ 2 h 7"/>
                  <a:gd name="T28" fmla="*/ 2 w 9"/>
                  <a:gd name="T29" fmla="*/ 2 h 7"/>
                  <a:gd name="T30" fmla="*/ 0 w 9"/>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7"/>
                  <a:gd name="T50" fmla="*/ 9 w 9"/>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7">
                    <a:moveTo>
                      <a:pt x="0" y="0"/>
                    </a:moveTo>
                    <a:lnTo>
                      <a:pt x="0" y="0"/>
                    </a:lnTo>
                    <a:lnTo>
                      <a:pt x="5" y="0"/>
                    </a:lnTo>
                    <a:lnTo>
                      <a:pt x="5" y="2"/>
                    </a:lnTo>
                    <a:lnTo>
                      <a:pt x="9" y="2"/>
                    </a:lnTo>
                    <a:lnTo>
                      <a:pt x="7" y="2"/>
                    </a:lnTo>
                    <a:lnTo>
                      <a:pt x="7" y="4"/>
                    </a:lnTo>
                    <a:lnTo>
                      <a:pt x="7" y="7"/>
                    </a:lnTo>
                    <a:lnTo>
                      <a:pt x="2" y="4"/>
                    </a:lnTo>
                    <a:lnTo>
                      <a:pt x="5" y="4"/>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04" name="Freeform 1582"/>
              <p:cNvSpPr>
                <a:spLocks/>
              </p:cNvSpPr>
              <p:nvPr/>
            </p:nvSpPr>
            <p:spPr bwMode="auto">
              <a:xfrm>
                <a:off x="527" y="1802"/>
                <a:ext cx="8" cy="4"/>
              </a:xfrm>
              <a:custGeom>
                <a:avLst/>
                <a:gdLst>
                  <a:gd name="T0" fmla="*/ 0 w 8"/>
                  <a:gd name="T1" fmla="*/ 4 h 4"/>
                  <a:gd name="T2" fmla="*/ 0 w 8"/>
                  <a:gd name="T3" fmla="*/ 4 h 4"/>
                  <a:gd name="T4" fmla="*/ 5 w 8"/>
                  <a:gd name="T5" fmla="*/ 2 h 4"/>
                  <a:gd name="T6" fmla="*/ 8 w 8"/>
                  <a:gd name="T7" fmla="*/ 0 h 4"/>
                  <a:gd name="T8" fmla="*/ 8 w 8"/>
                  <a:gd name="T9" fmla="*/ 0 h 4"/>
                  <a:gd name="T10" fmla="*/ 8 w 8"/>
                  <a:gd name="T11" fmla="*/ 2 h 4"/>
                  <a:gd name="T12" fmla="*/ 5 w 8"/>
                  <a:gd name="T13" fmla="*/ 4 h 4"/>
                  <a:gd name="T14" fmla="*/ 0 w 8"/>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0" y="4"/>
                    </a:moveTo>
                    <a:lnTo>
                      <a:pt x="0" y="4"/>
                    </a:lnTo>
                    <a:lnTo>
                      <a:pt x="5" y="2"/>
                    </a:lnTo>
                    <a:lnTo>
                      <a:pt x="8" y="0"/>
                    </a:lnTo>
                    <a:lnTo>
                      <a:pt x="8" y="2"/>
                    </a:lnTo>
                    <a:lnTo>
                      <a:pt x="5" y="4"/>
                    </a:lnTo>
                    <a:lnTo>
                      <a:pt x="0" y="4"/>
                    </a:lnTo>
                    <a:close/>
                  </a:path>
                </a:pathLst>
              </a:custGeom>
              <a:grpFill/>
              <a:ln w="9525">
                <a:noFill/>
                <a:round/>
                <a:headEnd/>
                <a:tailEnd/>
              </a:ln>
            </p:spPr>
            <p:txBody>
              <a:bodyPr/>
              <a:lstStyle/>
              <a:p>
                <a:pPr>
                  <a:defRPr/>
                </a:pPr>
                <a:endParaRPr lang="en-US" sz="1200" kern="0">
                  <a:solidFill>
                    <a:srgbClr val="0096D6"/>
                  </a:solidFill>
                </a:endParaRPr>
              </a:p>
            </p:txBody>
          </p:sp>
          <p:sp>
            <p:nvSpPr>
              <p:cNvPr id="2205" name="Freeform 1583"/>
              <p:cNvSpPr>
                <a:spLocks/>
              </p:cNvSpPr>
              <p:nvPr/>
            </p:nvSpPr>
            <p:spPr bwMode="auto">
              <a:xfrm>
                <a:off x="527" y="1802"/>
                <a:ext cx="8" cy="4"/>
              </a:xfrm>
              <a:custGeom>
                <a:avLst/>
                <a:gdLst>
                  <a:gd name="T0" fmla="*/ 0 w 8"/>
                  <a:gd name="T1" fmla="*/ 4 h 4"/>
                  <a:gd name="T2" fmla="*/ 0 w 8"/>
                  <a:gd name="T3" fmla="*/ 4 h 4"/>
                  <a:gd name="T4" fmla="*/ 5 w 8"/>
                  <a:gd name="T5" fmla="*/ 2 h 4"/>
                  <a:gd name="T6" fmla="*/ 8 w 8"/>
                  <a:gd name="T7" fmla="*/ 0 h 4"/>
                  <a:gd name="T8" fmla="*/ 8 w 8"/>
                  <a:gd name="T9" fmla="*/ 0 h 4"/>
                  <a:gd name="T10" fmla="*/ 8 w 8"/>
                  <a:gd name="T11" fmla="*/ 2 h 4"/>
                  <a:gd name="T12" fmla="*/ 5 w 8"/>
                  <a:gd name="T13" fmla="*/ 4 h 4"/>
                  <a:gd name="T14" fmla="*/ 0 w 8"/>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0" y="4"/>
                    </a:moveTo>
                    <a:lnTo>
                      <a:pt x="0" y="4"/>
                    </a:lnTo>
                    <a:lnTo>
                      <a:pt x="5" y="2"/>
                    </a:lnTo>
                    <a:lnTo>
                      <a:pt x="8" y="0"/>
                    </a:lnTo>
                    <a:lnTo>
                      <a:pt x="8" y="2"/>
                    </a:lnTo>
                    <a:lnTo>
                      <a:pt x="5" y="4"/>
                    </a:lnTo>
                    <a:lnTo>
                      <a:pt x="0" y="4"/>
                    </a:lnTo>
                  </a:path>
                </a:pathLst>
              </a:custGeom>
              <a:grpFill/>
              <a:ln w="9525">
                <a:noFill/>
                <a:round/>
                <a:headEnd/>
                <a:tailEnd/>
              </a:ln>
            </p:spPr>
            <p:txBody>
              <a:bodyPr/>
              <a:lstStyle/>
              <a:p>
                <a:pPr>
                  <a:defRPr/>
                </a:pPr>
                <a:endParaRPr lang="en-US" sz="1200" kern="0">
                  <a:solidFill>
                    <a:srgbClr val="0096D6"/>
                  </a:solidFill>
                </a:endParaRPr>
              </a:p>
            </p:txBody>
          </p:sp>
          <p:sp>
            <p:nvSpPr>
              <p:cNvPr id="2206" name="Freeform 1584"/>
              <p:cNvSpPr>
                <a:spLocks/>
              </p:cNvSpPr>
              <p:nvPr/>
            </p:nvSpPr>
            <p:spPr bwMode="auto">
              <a:xfrm>
                <a:off x="537" y="1799"/>
                <a:ext cx="7" cy="10"/>
              </a:xfrm>
              <a:custGeom>
                <a:avLst/>
                <a:gdLst>
                  <a:gd name="T0" fmla="*/ 0 w 7"/>
                  <a:gd name="T1" fmla="*/ 5 h 10"/>
                  <a:gd name="T2" fmla="*/ 2 w 7"/>
                  <a:gd name="T3" fmla="*/ 5 h 10"/>
                  <a:gd name="T4" fmla="*/ 2 w 7"/>
                  <a:gd name="T5" fmla="*/ 5 h 10"/>
                  <a:gd name="T6" fmla="*/ 2 w 7"/>
                  <a:gd name="T7" fmla="*/ 3 h 10"/>
                  <a:gd name="T8" fmla="*/ 5 w 7"/>
                  <a:gd name="T9" fmla="*/ 0 h 10"/>
                  <a:gd name="T10" fmla="*/ 5 w 7"/>
                  <a:gd name="T11" fmla="*/ 3 h 10"/>
                  <a:gd name="T12" fmla="*/ 5 w 7"/>
                  <a:gd name="T13" fmla="*/ 5 h 10"/>
                  <a:gd name="T14" fmla="*/ 5 w 7"/>
                  <a:gd name="T15" fmla="*/ 5 h 10"/>
                  <a:gd name="T16" fmla="*/ 7 w 7"/>
                  <a:gd name="T17" fmla="*/ 5 h 10"/>
                  <a:gd name="T18" fmla="*/ 7 w 7"/>
                  <a:gd name="T19" fmla="*/ 7 h 10"/>
                  <a:gd name="T20" fmla="*/ 5 w 7"/>
                  <a:gd name="T21" fmla="*/ 7 h 10"/>
                  <a:gd name="T22" fmla="*/ 2 w 7"/>
                  <a:gd name="T23" fmla="*/ 10 h 10"/>
                  <a:gd name="T24" fmla="*/ 2 w 7"/>
                  <a:gd name="T25" fmla="*/ 10 h 10"/>
                  <a:gd name="T26" fmla="*/ 2 w 7"/>
                  <a:gd name="T27" fmla="*/ 7 h 10"/>
                  <a:gd name="T28" fmla="*/ 0 w 7"/>
                  <a:gd name="T29" fmla="*/ 7 h 10"/>
                  <a:gd name="T30" fmla="*/ 0 w 7"/>
                  <a:gd name="T31" fmla="*/ 5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0" y="5"/>
                    </a:moveTo>
                    <a:lnTo>
                      <a:pt x="2" y="5"/>
                    </a:lnTo>
                    <a:lnTo>
                      <a:pt x="2" y="3"/>
                    </a:lnTo>
                    <a:lnTo>
                      <a:pt x="5" y="0"/>
                    </a:lnTo>
                    <a:lnTo>
                      <a:pt x="5" y="3"/>
                    </a:lnTo>
                    <a:lnTo>
                      <a:pt x="5" y="5"/>
                    </a:lnTo>
                    <a:lnTo>
                      <a:pt x="7" y="5"/>
                    </a:lnTo>
                    <a:lnTo>
                      <a:pt x="7" y="7"/>
                    </a:lnTo>
                    <a:lnTo>
                      <a:pt x="5" y="7"/>
                    </a:lnTo>
                    <a:lnTo>
                      <a:pt x="2" y="10"/>
                    </a:lnTo>
                    <a:lnTo>
                      <a:pt x="2" y="7"/>
                    </a:lnTo>
                    <a:lnTo>
                      <a:pt x="0" y="7"/>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207" name="Freeform 1585"/>
              <p:cNvSpPr>
                <a:spLocks/>
              </p:cNvSpPr>
              <p:nvPr/>
            </p:nvSpPr>
            <p:spPr bwMode="auto">
              <a:xfrm>
                <a:off x="537" y="1799"/>
                <a:ext cx="7" cy="10"/>
              </a:xfrm>
              <a:custGeom>
                <a:avLst/>
                <a:gdLst>
                  <a:gd name="T0" fmla="*/ 0 w 7"/>
                  <a:gd name="T1" fmla="*/ 5 h 10"/>
                  <a:gd name="T2" fmla="*/ 2 w 7"/>
                  <a:gd name="T3" fmla="*/ 5 h 10"/>
                  <a:gd name="T4" fmla="*/ 2 w 7"/>
                  <a:gd name="T5" fmla="*/ 5 h 10"/>
                  <a:gd name="T6" fmla="*/ 2 w 7"/>
                  <a:gd name="T7" fmla="*/ 3 h 10"/>
                  <a:gd name="T8" fmla="*/ 5 w 7"/>
                  <a:gd name="T9" fmla="*/ 0 h 10"/>
                  <a:gd name="T10" fmla="*/ 5 w 7"/>
                  <a:gd name="T11" fmla="*/ 3 h 10"/>
                  <a:gd name="T12" fmla="*/ 5 w 7"/>
                  <a:gd name="T13" fmla="*/ 5 h 10"/>
                  <a:gd name="T14" fmla="*/ 5 w 7"/>
                  <a:gd name="T15" fmla="*/ 5 h 10"/>
                  <a:gd name="T16" fmla="*/ 7 w 7"/>
                  <a:gd name="T17" fmla="*/ 5 h 10"/>
                  <a:gd name="T18" fmla="*/ 7 w 7"/>
                  <a:gd name="T19" fmla="*/ 7 h 10"/>
                  <a:gd name="T20" fmla="*/ 5 w 7"/>
                  <a:gd name="T21" fmla="*/ 7 h 10"/>
                  <a:gd name="T22" fmla="*/ 2 w 7"/>
                  <a:gd name="T23" fmla="*/ 10 h 10"/>
                  <a:gd name="T24" fmla="*/ 2 w 7"/>
                  <a:gd name="T25" fmla="*/ 10 h 10"/>
                  <a:gd name="T26" fmla="*/ 2 w 7"/>
                  <a:gd name="T27" fmla="*/ 7 h 10"/>
                  <a:gd name="T28" fmla="*/ 0 w 7"/>
                  <a:gd name="T29" fmla="*/ 7 h 10"/>
                  <a:gd name="T30" fmla="*/ 0 w 7"/>
                  <a:gd name="T31" fmla="*/ 5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0" y="5"/>
                    </a:moveTo>
                    <a:lnTo>
                      <a:pt x="2" y="5"/>
                    </a:lnTo>
                    <a:lnTo>
                      <a:pt x="2" y="3"/>
                    </a:lnTo>
                    <a:lnTo>
                      <a:pt x="5" y="0"/>
                    </a:lnTo>
                    <a:lnTo>
                      <a:pt x="5" y="3"/>
                    </a:lnTo>
                    <a:lnTo>
                      <a:pt x="5" y="5"/>
                    </a:lnTo>
                    <a:lnTo>
                      <a:pt x="7" y="5"/>
                    </a:lnTo>
                    <a:lnTo>
                      <a:pt x="7" y="7"/>
                    </a:lnTo>
                    <a:lnTo>
                      <a:pt x="5" y="7"/>
                    </a:lnTo>
                    <a:lnTo>
                      <a:pt x="2" y="10"/>
                    </a:lnTo>
                    <a:lnTo>
                      <a:pt x="2" y="7"/>
                    </a:lnTo>
                    <a:lnTo>
                      <a:pt x="0" y="7"/>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208" name="Freeform 1586"/>
              <p:cNvSpPr>
                <a:spLocks/>
              </p:cNvSpPr>
              <p:nvPr/>
            </p:nvSpPr>
            <p:spPr bwMode="auto">
              <a:xfrm>
                <a:off x="568" y="1792"/>
                <a:ext cx="7" cy="7"/>
              </a:xfrm>
              <a:custGeom>
                <a:avLst/>
                <a:gdLst>
                  <a:gd name="T0" fmla="*/ 4 w 7"/>
                  <a:gd name="T1" fmla="*/ 0 h 7"/>
                  <a:gd name="T2" fmla="*/ 2 w 7"/>
                  <a:gd name="T3" fmla="*/ 0 h 7"/>
                  <a:gd name="T4" fmla="*/ 4 w 7"/>
                  <a:gd name="T5" fmla="*/ 0 h 7"/>
                  <a:gd name="T6" fmla="*/ 7 w 7"/>
                  <a:gd name="T7" fmla="*/ 0 h 7"/>
                  <a:gd name="T8" fmla="*/ 7 w 7"/>
                  <a:gd name="T9" fmla="*/ 3 h 7"/>
                  <a:gd name="T10" fmla="*/ 7 w 7"/>
                  <a:gd name="T11" fmla="*/ 3 h 7"/>
                  <a:gd name="T12" fmla="*/ 4 w 7"/>
                  <a:gd name="T13" fmla="*/ 5 h 7"/>
                  <a:gd name="T14" fmla="*/ 4 w 7"/>
                  <a:gd name="T15" fmla="*/ 7 h 7"/>
                  <a:gd name="T16" fmla="*/ 2 w 7"/>
                  <a:gd name="T17" fmla="*/ 5 h 7"/>
                  <a:gd name="T18" fmla="*/ 2 w 7"/>
                  <a:gd name="T19" fmla="*/ 7 h 7"/>
                  <a:gd name="T20" fmla="*/ 0 w 7"/>
                  <a:gd name="T21" fmla="*/ 7 h 7"/>
                  <a:gd name="T22" fmla="*/ 0 w 7"/>
                  <a:gd name="T23" fmla="*/ 7 h 7"/>
                  <a:gd name="T24" fmla="*/ 0 w 7"/>
                  <a:gd name="T25" fmla="*/ 5 h 7"/>
                  <a:gd name="T26" fmla="*/ 2 w 7"/>
                  <a:gd name="T27" fmla="*/ 3 h 7"/>
                  <a:gd name="T28" fmla="*/ 4 w 7"/>
                  <a:gd name="T29" fmla="*/ 3 h 7"/>
                  <a:gd name="T30" fmla="*/ 4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4" y="0"/>
                    </a:moveTo>
                    <a:lnTo>
                      <a:pt x="2" y="0"/>
                    </a:lnTo>
                    <a:lnTo>
                      <a:pt x="4" y="0"/>
                    </a:lnTo>
                    <a:lnTo>
                      <a:pt x="7" y="0"/>
                    </a:lnTo>
                    <a:lnTo>
                      <a:pt x="7" y="3"/>
                    </a:lnTo>
                    <a:lnTo>
                      <a:pt x="4" y="5"/>
                    </a:lnTo>
                    <a:lnTo>
                      <a:pt x="4" y="7"/>
                    </a:lnTo>
                    <a:lnTo>
                      <a:pt x="2" y="5"/>
                    </a:lnTo>
                    <a:lnTo>
                      <a:pt x="2" y="7"/>
                    </a:lnTo>
                    <a:lnTo>
                      <a:pt x="0" y="7"/>
                    </a:lnTo>
                    <a:lnTo>
                      <a:pt x="0" y="5"/>
                    </a:lnTo>
                    <a:lnTo>
                      <a:pt x="2" y="3"/>
                    </a:lnTo>
                    <a:lnTo>
                      <a:pt x="4" y="3"/>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2209" name="Freeform 1587"/>
              <p:cNvSpPr>
                <a:spLocks/>
              </p:cNvSpPr>
              <p:nvPr/>
            </p:nvSpPr>
            <p:spPr bwMode="auto">
              <a:xfrm>
                <a:off x="568" y="1792"/>
                <a:ext cx="7" cy="7"/>
              </a:xfrm>
              <a:custGeom>
                <a:avLst/>
                <a:gdLst>
                  <a:gd name="T0" fmla="*/ 4 w 7"/>
                  <a:gd name="T1" fmla="*/ 0 h 7"/>
                  <a:gd name="T2" fmla="*/ 2 w 7"/>
                  <a:gd name="T3" fmla="*/ 0 h 7"/>
                  <a:gd name="T4" fmla="*/ 4 w 7"/>
                  <a:gd name="T5" fmla="*/ 0 h 7"/>
                  <a:gd name="T6" fmla="*/ 7 w 7"/>
                  <a:gd name="T7" fmla="*/ 0 h 7"/>
                  <a:gd name="T8" fmla="*/ 7 w 7"/>
                  <a:gd name="T9" fmla="*/ 3 h 7"/>
                  <a:gd name="T10" fmla="*/ 7 w 7"/>
                  <a:gd name="T11" fmla="*/ 3 h 7"/>
                  <a:gd name="T12" fmla="*/ 4 w 7"/>
                  <a:gd name="T13" fmla="*/ 5 h 7"/>
                  <a:gd name="T14" fmla="*/ 4 w 7"/>
                  <a:gd name="T15" fmla="*/ 7 h 7"/>
                  <a:gd name="T16" fmla="*/ 2 w 7"/>
                  <a:gd name="T17" fmla="*/ 5 h 7"/>
                  <a:gd name="T18" fmla="*/ 2 w 7"/>
                  <a:gd name="T19" fmla="*/ 7 h 7"/>
                  <a:gd name="T20" fmla="*/ 0 w 7"/>
                  <a:gd name="T21" fmla="*/ 7 h 7"/>
                  <a:gd name="T22" fmla="*/ 0 w 7"/>
                  <a:gd name="T23" fmla="*/ 7 h 7"/>
                  <a:gd name="T24" fmla="*/ 0 w 7"/>
                  <a:gd name="T25" fmla="*/ 5 h 7"/>
                  <a:gd name="T26" fmla="*/ 2 w 7"/>
                  <a:gd name="T27" fmla="*/ 3 h 7"/>
                  <a:gd name="T28" fmla="*/ 4 w 7"/>
                  <a:gd name="T29" fmla="*/ 3 h 7"/>
                  <a:gd name="T30" fmla="*/ 4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4" y="0"/>
                    </a:moveTo>
                    <a:lnTo>
                      <a:pt x="2" y="0"/>
                    </a:lnTo>
                    <a:lnTo>
                      <a:pt x="4" y="0"/>
                    </a:lnTo>
                    <a:lnTo>
                      <a:pt x="7" y="0"/>
                    </a:lnTo>
                    <a:lnTo>
                      <a:pt x="7" y="3"/>
                    </a:lnTo>
                    <a:lnTo>
                      <a:pt x="4" y="5"/>
                    </a:lnTo>
                    <a:lnTo>
                      <a:pt x="4" y="7"/>
                    </a:lnTo>
                    <a:lnTo>
                      <a:pt x="2" y="5"/>
                    </a:lnTo>
                    <a:lnTo>
                      <a:pt x="2" y="7"/>
                    </a:lnTo>
                    <a:lnTo>
                      <a:pt x="0" y="7"/>
                    </a:lnTo>
                    <a:lnTo>
                      <a:pt x="0" y="5"/>
                    </a:lnTo>
                    <a:lnTo>
                      <a:pt x="2" y="3"/>
                    </a:lnTo>
                    <a:lnTo>
                      <a:pt x="4" y="3"/>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2210" name="Freeform 1588"/>
              <p:cNvSpPr>
                <a:spLocks/>
              </p:cNvSpPr>
              <p:nvPr/>
            </p:nvSpPr>
            <p:spPr bwMode="auto">
              <a:xfrm>
                <a:off x="575" y="1797"/>
                <a:ext cx="14" cy="2"/>
              </a:xfrm>
              <a:custGeom>
                <a:avLst/>
                <a:gdLst>
                  <a:gd name="T0" fmla="*/ 0 w 14"/>
                  <a:gd name="T1" fmla="*/ 0 h 2"/>
                  <a:gd name="T2" fmla="*/ 7 w 14"/>
                  <a:gd name="T3" fmla="*/ 0 h 2"/>
                  <a:gd name="T4" fmla="*/ 9 w 14"/>
                  <a:gd name="T5" fmla="*/ 0 h 2"/>
                  <a:gd name="T6" fmla="*/ 11 w 14"/>
                  <a:gd name="T7" fmla="*/ 0 h 2"/>
                  <a:gd name="T8" fmla="*/ 11 w 14"/>
                  <a:gd name="T9" fmla="*/ 0 h 2"/>
                  <a:gd name="T10" fmla="*/ 14 w 14"/>
                  <a:gd name="T11" fmla="*/ 2 h 2"/>
                  <a:gd name="T12" fmla="*/ 11 w 14"/>
                  <a:gd name="T13" fmla="*/ 2 h 2"/>
                  <a:gd name="T14" fmla="*/ 2 w 14"/>
                  <a:gd name="T15" fmla="*/ 2 h 2"/>
                  <a:gd name="T16" fmla="*/ 0 w 1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
                  <a:gd name="T29" fmla="*/ 14 w 1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
                    <a:moveTo>
                      <a:pt x="0" y="0"/>
                    </a:moveTo>
                    <a:lnTo>
                      <a:pt x="7" y="0"/>
                    </a:lnTo>
                    <a:lnTo>
                      <a:pt x="9" y="0"/>
                    </a:lnTo>
                    <a:lnTo>
                      <a:pt x="11" y="0"/>
                    </a:lnTo>
                    <a:lnTo>
                      <a:pt x="14" y="2"/>
                    </a:lnTo>
                    <a:lnTo>
                      <a:pt x="11" y="2"/>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11" name="Freeform 1589"/>
              <p:cNvSpPr>
                <a:spLocks/>
              </p:cNvSpPr>
              <p:nvPr/>
            </p:nvSpPr>
            <p:spPr bwMode="auto">
              <a:xfrm>
                <a:off x="575" y="1797"/>
                <a:ext cx="14" cy="2"/>
              </a:xfrm>
              <a:custGeom>
                <a:avLst/>
                <a:gdLst>
                  <a:gd name="T0" fmla="*/ 0 w 14"/>
                  <a:gd name="T1" fmla="*/ 0 h 2"/>
                  <a:gd name="T2" fmla="*/ 7 w 14"/>
                  <a:gd name="T3" fmla="*/ 0 h 2"/>
                  <a:gd name="T4" fmla="*/ 9 w 14"/>
                  <a:gd name="T5" fmla="*/ 0 h 2"/>
                  <a:gd name="T6" fmla="*/ 11 w 14"/>
                  <a:gd name="T7" fmla="*/ 0 h 2"/>
                  <a:gd name="T8" fmla="*/ 11 w 14"/>
                  <a:gd name="T9" fmla="*/ 0 h 2"/>
                  <a:gd name="T10" fmla="*/ 14 w 14"/>
                  <a:gd name="T11" fmla="*/ 2 h 2"/>
                  <a:gd name="T12" fmla="*/ 11 w 14"/>
                  <a:gd name="T13" fmla="*/ 2 h 2"/>
                  <a:gd name="T14" fmla="*/ 2 w 14"/>
                  <a:gd name="T15" fmla="*/ 2 h 2"/>
                  <a:gd name="T16" fmla="*/ 0 w 1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
                  <a:gd name="T29" fmla="*/ 14 w 1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
                    <a:moveTo>
                      <a:pt x="0" y="0"/>
                    </a:moveTo>
                    <a:lnTo>
                      <a:pt x="7" y="0"/>
                    </a:lnTo>
                    <a:lnTo>
                      <a:pt x="9" y="0"/>
                    </a:lnTo>
                    <a:lnTo>
                      <a:pt x="11" y="0"/>
                    </a:lnTo>
                    <a:lnTo>
                      <a:pt x="14" y="2"/>
                    </a:lnTo>
                    <a:lnTo>
                      <a:pt x="11" y="2"/>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12" name="Freeform 1590"/>
              <p:cNvSpPr>
                <a:spLocks/>
              </p:cNvSpPr>
              <p:nvPr/>
            </p:nvSpPr>
            <p:spPr bwMode="auto">
              <a:xfrm>
                <a:off x="594" y="1792"/>
                <a:ext cx="4" cy="3"/>
              </a:xfrm>
              <a:custGeom>
                <a:avLst/>
                <a:gdLst>
                  <a:gd name="T0" fmla="*/ 2 w 4"/>
                  <a:gd name="T1" fmla="*/ 0 h 3"/>
                  <a:gd name="T2" fmla="*/ 2 w 4"/>
                  <a:gd name="T3" fmla="*/ 0 h 3"/>
                  <a:gd name="T4" fmla="*/ 4 w 4"/>
                  <a:gd name="T5" fmla="*/ 0 h 3"/>
                  <a:gd name="T6" fmla="*/ 4 w 4"/>
                  <a:gd name="T7" fmla="*/ 0 h 3"/>
                  <a:gd name="T8" fmla="*/ 2 w 4"/>
                  <a:gd name="T9" fmla="*/ 3 h 3"/>
                  <a:gd name="T10" fmla="*/ 0 w 4"/>
                  <a:gd name="T11" fmla="*/ 3 h 3"/>
                  <a:gd name="T12" fmla="*/ 0 w 4"/>
                  <a:gd name="T13" fmla="*/ 0 h 3"/>
                  <a:gd name="T14" fmla="*/ 2 w 4"/>
                  <a:gd name="T15" fmla="*/ 0 h 3"/>
                  <a:gd name="T16" fmla="*/ 0 w 4"/>
                  <a:gd name="T17" fmla="*/ 0 h 3"/>
                  <a:gd name="T18" fmla="*/ 2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0"/>
                    </a:moveTo>
                    <a:lnTo>
                      <a:pt x="2" y="0"/>
                    </a:lnTo>
                    <a:lnTo>
                      <a:pt x="4" y="0"/>
                    </a:lnTo>
                    <a:lnTo>
                      <a:pt x="2" y="3"/>
                    </a:lnTo>
                    <a:lnTo>
                      <a:pt x="0" y="3"/>
                    </a:lnTo>
                    <a:lnTo>
                      <a:pt x="0"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2213" name="Freeform 1591"/>
              <p:cNvSpPr>
                <a:spLocks/>
              </p:cNvSpPr>
              <p:nvPr/>
            </p:nvSpPr>
            <p:spPr bwMode="auto">
              <a:xfrm>
                <a:off x="594" y="1792"/>
                <a:ext cx="4" cy="3"/>
              </a:xfrm>
              <a:custGeom>
                <a:avLst/>
                <a:gdLst>
                  <a:gd name="T0" fmla="*/ 2 w 4"/>
                  <a:gd name="T1" fmla="*/ 0 h 3"/>
                  <a:gd name="T2" fmla="*/ 2 w 4"/>
                  <a:gd name="T3" fmla="*/ 0 h 3"/>
                  <a:gd name="T4" fmla="*/ 4 w 4"/>
                  <a:gd name="T5" fmla="*/ 0 h 3"/>
                  <a:gd name="T6" fmla="*/ 4 w 4"/>
                  <a:gd name="T7" fmla="*/ 0 h 3"/>
                  <a:gd name="T8" fmla="*/ 2 w 4"/>
                  <a:gd name="T9" fmla="*/ 3 h 3"/>
                  <a:gd name="T10" fmla="*/ 0 w 4"/>
                  <a:gd name="T11" fmla="*/ 3 h 3"/>
                  <a:gd name="T12" fmla="*/ 0 w 4"/>
                  <a:gd name="T13" fmla="*/ 0 h 3"/>
                  <a:gd name="T14" fmla="*/ 2 w 4"/>
                  <a:gd name="T15" fmla="*/ 0 h 3"/>
                  <a:gd name="T16" fmla="*/ 0 w 4"/>
                  <a:gd name="T17" fmla="*/ 0 h 3"/>
                  <a:gd name="T18" fmla="*/ 2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0"/>
                    </a:moveTo>
                    <a:lnTo>
                      <a:pt x="2" y="0"/>
                    </a:lnTo>
                    <a:lnTo>
                      <a:pt x="4" y="0"/>
                    </a:lnTo>
                    <a:lnTo>
                      <a:pt x="2" y="3"/>
                    </a:lnTo>
                    <a:lnTo>
                      <a:pt x="0" y="3"/>
                    </a:lnTo>
                    <a:lnTo>
                      <a:pt x="0"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2214" name="Freeform 1592"/>
              <p:cNvSpPr>
                <a:spLocks/>
              </p:cNvSpPr>
              <p:nvPr/>
            </p:nvSpPr>
            <p:spPr bwMode="auto">
              <a:xfrm>
                <a:off x="638" y="1766"/>
                <a:ext cx="17" cy="17"/>
              </a:xfrm>
              <a:custGeom>
                <a:avLst/>
                <a:gdLst>
                  <a:gd name="T0" fmla="*/ 0 w 17"/>
                  <a:gd name="T1" fmla="*/ 17 h 17"/>
                  <a:gd name="T2" fmla="*/ 0 w 17"/>
                  <a:gd name="T3" fmla="*/ 17 h 17"/>
                  <a:gd name="T4" fmla="*/ 3 w 17"/>
                  <a:gd name="T5" fmla="*/ 14 h 17"/>
                  <a:gd name="T6" fmla="*/ 8 w 17"/>
                  <a:gd name="T7" fmla="*/ 7 h 17"/>
                  <a:gd name="T8" fmla="*/ 8 w 17"/>
                  <a:gd name="T9" fmla="*/ 5 h 17"/>
                  <a:gd name="T10" fmla="*/ 12 w 17"/>
                  <a:gd name="T11" fmla="*/ 5 h 17"/>
                  <a:gd name="T12" fmla="*/ 12 w 17"/>
                  <a:gd name="T13" fmla="*/ 3 h 17"/>
                  <a:gd name="T14" fmla="*/ 17 w 17"/>
                  <a:gd name="T15" fmla="*/ 0 h 17"/>
                  <a:gd name="T16" fmla="*/ 17 w 17"/>
                  <a:gd name="T17" fmla="*/ 0 h 17"/>
                  <a:gd name="T18" fmla="*/ 17 w 17"/>
                  <a:gd name="T19" fmla="*/ 3 h 17"/>
                  <a:gd name="T20" fmla="*/ 17 w 17"/>
                  <a:gd name="T21" fmla="*/ 5 h 17"/>
                  <a:gd name="T22" fmla="*/ 12 w 17"/>
                  <a:gd name="T23" fmla="*/ 7 h 17"/>
                  <a:gd name="T24" fmla="*/ 5 w 17"/>
                  <a:gd name="T25" fmla="*/ 17 h 17"/>
                  <a:gd name="T26" fmla="*/ 3 w 17"/>
                  <a:gd name="T27" fmla="*/ 17 h 17"/>
                  <a:gd name="T28" fmla="*/ 3 w 17"/>
                  <a:gd name="T29" fmla="*/ 17 h 17"/>
                  <a:gd name="T30" fmla="*/ 0 w 17"/>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0" y="17"/>
                    </a:moveTo>
                    <a:lnTo>
                      <a:pt x="0" y="17"/>
                    </a:lnTo>
                    <a:lnTo>
                      <a:pt x="3" y="14"/>
                    </a:lnTo>
                    <a:lnTo>
                      <a:pt x="8" y="7"/>
                    </a:lnTo>
                    <a:lnTo>
                      <a:pt x="8" y="5"/>
                    </a:lnTo>
                    <a:lnTo>
                      <a:pt x="12" y="5"/>
                    </a:lnTo>
                    <a:lnTo>
                      <a:pt x="12" y="3"/>
                    </a:lnTo>
                    <a:lnTo>
                      <a:pt x="17" y="0"/>
                    </a:lnTo>
                    <a:lnTo>
                      <a:pt x="17" y="3"/>
                    </a:lnTo>
                    <a:lnTo>
                      <a:pt x="17" y="5"/>
                    </a:lnTo>
                    <a:lnTo>
                      <a:pt x="12" y="7"/>
                    </a:lnTo>
                    <a:lnTo>
                      <a:pt x="5" y="17"/>
                    </a:lnTo>
                    <a:lnTo>
                      <a:pt x="3" y="17"/>
                    </a:lnTo>
                    <a:lnTo>
                      <a:pt x="0" y="17"/>
                    </a:lnTo>
                    <a:close/>
                  </a:path>
                </a:pathLst>
              </a:custGeom>
              <a:grpFill/>
              <a:ln w="9525">
                <a:noFill/>
                <a:round/>
                <a:headEnd/>
                <a:tailEnd/>
              </a:ln>
            </p:spPr>
            <p:txBody>
              <a:bodyPr/>
              <a:lstStyle/>
              <a:p>
                <a:pPr>
                  <a:defRPr/>
                </a:pPr>
                <a:endParaRPr lang="en-US" sz="1200" kern="0">
                  <a:solidFill>
                    <a:srgbClr val="0096D6"/>
                  </a:solidFill>
                </a:endParaRPr>
              </a:p>
            </p:txBody>
          </p:sp>
          <p:sp>
            <p:nvSpPr>
              <p:cNvPr id="2215" name="Freeform 1593"/>
              <p:cNvSpPr>
                <a:spLocks/>
              </p:cNvSpPr>
              <p:nvPr/>
            </p:nvSpPr>
            <p:spPr bwMode="auto">
              <a:xfrm>
                <a:off x="638" y="1766"/>
                <a:ext cx="17" cy="17"/>
              </a:xfrm>
              <a:custGeom>
                <a:avLst/>
                <a:gdLst>
                  <a:gd name="T0" fmla="*/ 0 w 17"/>
                  <a:gd name="T1" fmla="*/ 17 h 17"/>
                  <a:gd name="T2" fmla="*/ 0 w 17"/>
                  <a:gd name="T3" fmla="*/ 17 h 17"/>
                  <a:gd name="T4" fmla="*/ 3 w 17"/>
                  <a:gd name="T5" fmla="*/ 14 h 17"/>
                  <a:gd name="T6" fmla="*/ 8 w 17"/>
                  <a:gd name="T7" fmla="*/ 7 h 17"/>
                  <a:gd name="T8" fmla="*/ 8 w 17"/>
                  <a:gd name="T9" fmla="*/ 5 h 17"/>
                  <a:gd name="T10" fmla="*/ 12 w 17"/>
                  <a:gd name="T11" fmla="*/ 5 h 17"/>
                  <a:gd name="T12" fmla="*/ 12 w 17"/>
                  <a:gd name="T13" fmla="*/ 3 h 17"/>
                  <a:gd name="T14" fmla="*/ 17 w 17"/>
                  <a:gd name="T15" fmla="*/ 0 h 17"/>
                  <a:gd name="T16" fmla="*/ 17 w 17"/>
                  <a:gd name="T17" fmla="*/ 0 h 17"/>
                  <a:gd name="T18" fmla="*/ 17 w 17"/>
                  <a:gd name="T19" fmla="*/ 3 h 17"/>
                  <a:gd name="T20" fmla="*/ 17 w 17"/>
                  <a:gd name="T21" fmla="*/ 5 h 17"/>
                  <a:gd name="T22" fmla="*/ 12 w 17"/>
                  <a:gd name="T23" fmla="*/ 7 h 17"/>
                  <a:gd name="T24" fmla="*/ 5 w 17"/>
                  <a:gd name="T25" fmla="*/ 17 h 17"/>
                  <a:gd name="T26" fmla="*/ 3 w 17"/>
                  <a:gd name="T27" fmla="*/ 17 h 17"/>
                  <a:gd name="T28" fmla="*/ 3 w 17"/>
                  <a:gd name="T29" fmla="*/ 17 h 17"/>
                  <a:gd name="T30" fmla="*/ 0 w 17"/>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0" y="17"/>
                    </a:moveTo>
                    <a:lnTo>
                      <a:pt x="0" y="17"/>
                    </a:lnTo>
                    <a:lnTo>
                      <a:pt x="3" y="14"/>
                    </a:lnTo>
                    <a:lnTo>
                      <a:pt x="8" y="7"/>
                    </a:lnTo>
                    <a:lnTo>
                      <a:pt x="8" y="5"/>
                    </a:lnTo>
                    <a:lnTo>
                      <a:pt x="12" y="5"/>
                    </a:lnTo>
                    <a:lnTo>
                      <a:pt x="12" y="3"/>
                    </a:lnTo>
                    <a:lnTo>
                      <a:pt x="17" y="0"/>
                    </a:lnTo>
                    <a:lnTo>
                      <a:pt x="17" y="3"/>
                    </a:lnTo>
                    <a:lnTo>
                      <a:pt x="17" y="5"/>
                    </a:lnTo>
                    <a:lnTo>
                      <a:pt x="12" y="7"/>
                    </a:lnTo>
                    <a:lnTo>
                      <a:pt x="5" y="17"/>
                    </a:lnTo>
                    <a:lnTo>
                      <a:pt x="3" y="17"/>
                    </a:lnTo>
                    <a:lnTo>
                      <a:pt x="0" y="17"/>
                    </a:lnTo>
                  </a:path>
                </a:pathLst>
              </a:custGeom>
              <a:grpFill/>
              <a:ln w="9525">
                <a:noFill/>
                <a:round/>
                <a:headEnd/>
                <a:tailEnd/>
              </a:ln>
            </p:spPr>
            <p:txBody>
              <a:bodyPr/>
              <a:lstStyle/>
              <a:p>
                <a:pPr>
                  <a:defRPr/>
                </a:pPr>
                <a:endParaRPr lang="en-US" sz="1200" kern="0">
                  <a:solidFill>
                    <a:srgbClr val="0096D6"/>
                  </a:solidFill>
                </a:endParaRPr>
              </a:p>
            </p:txBody>
          </p:sp>
          <p:sp>
            <p:nvSpPr>
              <p:cNvPr id="2216" name="Freeform 1594"/>
              <p:cNvSpPr>
                <a:spLocks/>
              </p:cNvSpPr>
              <p:nvPr/>
            </p:nvSpPr>
            <p:spPr bwMode="auto">
              <a:xfrm>
                <a:off x="657" y="1757"/>
                <a:ext cx="19" cy="14"/>
              </a:xfrm>
              <a:custGeom>
                <a:avLst/>
                <a:gdLst>
                  <a:gd name="T0" fmla="*/ 3 w 19"/>
                  <a:gd name="T1" fmla="*/ 14 h 14"/>
                  <a:gd name="T2" fmla="*/ 0 w 19"/>
                  <a:gd name="T3" fmla="*/ 14 h 14"/>
                  <a:gd name="T4" fmla="*/ 0 w 19"/>
                  <a:gd name="T5" fmla="*/ 14 h 14"/>
                  <a:gd name="T6" fmla="*/ 7 w 19"/>
                  <a:gd name="T7" fmla="*/ 12 h 14"/>
                  <a:gd name="T8" fmla="*/ 10 w 19"/>
                  <a:gd name="T9" fmla="*/ 9 h 14"/>
                  <a:gd name="T10" fmla="*/ 10 w 19"/>
                  <a:gd name="T11" fmla="*/ 7 h 14"/>
                  <a:gd name="T12" fmla="*/ 10 w 19"/>
                  <a:gd name="T13" fmla="*/ 5 h 14"/>
                  <a:gd name="T14" fmla="*/ 12 w 19"/>
                  <a:gd name="T15" fmla="*/ 7 h 14"/>
                  <a:gd name="T16" fmla="*/ 12 w 19"/>
                  <a:gd name="T17" fmla="*/ 5 h 14"/>
                  <a:gd name="T18" fmla="*/ 12 w 19"/>
                  <a:gd name="T19" fmla="*/ 5 h 14"/>
                  <a:gd name="T20" fmla="*/ 10 w 19"/>
                  <a:gd name="T21" fmla="*/ 5 h 14"/>
                  <a:gd name="T22" fmla="*/ 10 w 19"/>
                  <a:gd name="T23" fmla="*/ 2 h 14"/>
                  <a:gd name="T24" fmla="*/ 10 w 19"/>
                  <a:gd name="T25" fmla="*/ 0 h 14"/>
                  <a:gd name="T26" fmla="*/ 12 w 19"/>
                  <a:gd name="T27" fmla="*/ 0 h 14"/>
                  <a:gd name="T28" fmla="*/ 15 w 19"/>
                  <a:gd name="T29" fmla="*/ 0 h 14"/>
                  <a:gd name="T30" fmla="*/ 15 w 19"/>
                  <a:gd name="T31" fmla="*/ 0 h 14"/>
                  <a:gd name="T32" fmla="*/ 17 w 19"/>
                  <a:gd name="T33" fmla="*/ 2 h 14"/>
                  <a:gd name="T34" fmla="*/ 19 w 19"/>
                  <a:gd name="T35" fmla="*/ 0 h 14"/>
                  <a:gd name="T36" fmla="*/ 19 w 19"/>
                  <a:gd name="T37" fmla="*/ 0 h 14"/>
                  <a:gd name="T38" fmla="*/ 19 w 19"/>
                  <a:gd name="T39" fmla="*/ 0 h 14"/>
                  <a:gd name="T40" fmla="*/ 19 w 19"/>
                  <a:gd name="T41" fmla="*/ 2 h 14"/>
                  <a:gd name="T42" fmla="*/ 17 w 19"/>
                  <a:gd name="T43" fmla="*/ 5 h 14"/>
                  <a:gd name="T44" fmla="*/ 17 w 19"/>
                  <a:gd name="T45" fmla="*/ 5 h 14"/>
                  <a:gd name="T46" fmla="*/ 19 w 19"/>
                  <a:gd name="T47" fmla="*/ 5 h 14"/>
                  <a:gd name="T48" fmla="*/ 19 w 19"/>
                  <a:gd name="T49" fmla="*/ 7 h 14"/>
                  <a:gd name="T50" fmla="*/ 17 w 19"/>
                  <a:gd name="T51" fmla="*/ 7 h 14"/>
                  <a:gd name="T52" fmla="*/ 15 w 19"/>
                  <a:gd name="T53" fmla="*/ 9 h 14"/>
                  <a:gd name="T54" fmla="*/ 15 w 19"/>
                  <a:gd name="T55" fmla="*/ 12 h 14"/>
                  <a:gd name="T56" fmla="*/ 12 w 19"/>
                  <a:gd name="T57" fmla="*/ 12 h 14"/>
                  <a:gd name="T58" fmla="*/ 7 w 19"/>
                  <a:gd name="T59" fmla="*/ 14 h 14"/>
                  <a:gd name="T60" fmla="*/ 3 w 19"/>
                  <a:gd name="T61" fmla="*/ 14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3" y="14"/>
                    </a:moveTo>
                    <a:lnTo>
                      <a:pt x="0" y="14"/>
                    </a:lnTo>
                    <a:lnTo>
                      <a:pt x="7" y="12"/>
                    </a:lnTo>
                    <a:lnTo>
                      <a:pt x="10" y="9"/>
                    </a:lnTo>
                    <a:lnTo>
                      <a:pt x="10" y="7"/>
                    </a:lnTo>
                    <a:lnTo>
                      <a:pt x="10" y="5"/>
                    </a:lnTo>
                    <a:lnTo>
                      <a:pt x="12" y="7"/>
                    </a:lnTo>
                    <a:lnTo>
                      <a:pt x="12" y="5"/>
                    </a:lnTo>
                    <a:lnTo>
                      <a:pt x="10" y="5"/>
                    </a:lnTo>
                    <a:lnTo>
                      <a:pt x="10" y="2"/>
                    </a:lnTo>
                    <a:lnTo>
                      <a:pt x="10" y="0"/>
                    </a:lnTo>
                    <a:lnTo>
                      <a:pt x="12" y="0"/>
                    </a:lnTo>
                    <a:lnTo>
                      <a:pt x="15" y="0"/>
                    </a:lnTo>
                    <a:lnTo>
                      <a:pt x="17" y="2"/>
                    </a:lnTo>
                    <a:lnTo>
                      <a:pt x="19" y="0"/>
                    </a:lnTo>
                    <a:lnTo>
                      <a:pt x="19" y="2"/>
                    </a:lnTo>
                    <a:lnTo>
                      <a:pt x="17" y="5"/>
                    </a:lnTo>
                    <a:lnTo>
                      <a:pt x="19" y="5"/>
                    </a:lnTo>
                    <a:lnTo>
                      <a:pt x="19" y="7"/>
                    </a:lnTo>
                    <a:lnTo>
                      <a:pt x="17" y="7"/>
                    </a:lnTo>
                    <a:lnTo>
                      <a:pt x="15" y="9"/>
                    </a:lnTo>
                    <a:lnTo>
                      <a:pt x="15" y="12"/>
                    </a:lnTo>
                    <a:lnTo>
                      <a:pt x="12" y="12"/>
                    </a:lnTo>
                    <a:lnTo>
                      <a:pt x="7" y="14"/>
                    </a:lnTo>
                    <a:lnTo>
                      <a:pt x="3" y="14"/>
                    </a:lnTo>
                    <a:close/>
                  </a:path>
                </a:pathLst>
              </a:custGeom>
              <a:grpFill/>
              <a:ln w="9525">
                <a:noFill/>
                <a:round/>
                <a:headEnd/>
                <a:tailEnd/>
              </a:ln>
            </p:spPr>
            <p:txBody>
              <a:bodyPr/>
              <a:lstStyle/>
              <a:p>
                <a:pPr>
                  <a:defRPr/>
                </a:pPr>
                <a:endParaRPr lang="en-US" sz="1200" kern="0">
                  <a:solidFill>
                    <a:srgbClr val="0096D6"/>
                  </a:solidFill>
                </a:endParaRPr>
              </a:p>
            </p:txBody>
          </p:sp>
          <p:sp>
            <p:nvSpPr>
              <p:cNvPr id="2217" name="Freeform 1595"/>
              <p:cNvSpPr>
                <a:spLocks/>
              </p:cNvSpPr>
              <p:nvPr/>
            </p:nvSpPr>
            <p:spPr bwMode="auto">
              <a:xfrm>
                <a:off x="657" y="1757"/>
                <a:ext cx="19" cy="14"/>
              </a:xfrm>
              <a:custGeom>
                <a:avLst/>
                <a:gdLst>
                  <a:gd name="T0" fmla="*/ 3 w 19"/>
                  <a:gd name="T1" fmla="*/ 14 h 14"/>
                  <a:gd name="T2" fmla="*/ 0 w 19"/>
                  <a:gd name="T3" fmla="*/ 14 h 14"/>
                  <a:gd name="T4" fmla="*/ 0 w 19"/>
                  <a:gd name="T5" fmla="*/ 14 h 14"/>
                  <a:gd name="T6" fmla="*/ 7 w 19"/>
                  <a:gd name="T7" fmla="*/ 12 h 14"/>
                  <a:gd name="T8" fmla="*/ 10 w 19"/>
                  <a:gd name="T9" fmla="*/ 9 h 14"/>
                  <a:gd name="T10" fmla="*/ 10 w 19"/>
                  <a:gd name="T11" fmla="*/ 7 h 14"/>
                  <a:gd name="T12" fmla="*/ 10 w 19"/>
                  <a:gd name="T13" fmla="*/ 5 h 14"/>
                  <a:gd name="T14" fmla="*/ 12 w 19"/>
                  <a:gd name="T15" fmla="*/ 7 h 14"/>
                  <a:gd name="T16" fmla="*/ 12 w 19"/>
                  <a:gd name="T17" fmla="*/ 5 h 14"/>
                  <a:gd name="T18" fmla="*/ 12 w 19"/>
                  <a:gd name="T19" fmla="*/ 5 h 14"/>
                  <a:gd name="T20" fmla="*/ 10 w 19"/>
                  <a:gd name="T21" fmla="*/ 5 h 14"/>
                  <a:gd name="T22" fmla="*/ 10 w 19"/>
                  <a:gd name="T23" fmla="*/ 2 h 14"/>
                  <a:gd name="T24" fmla="*/ 10 w 19"/>
                  <a:gd name="T25" fmla="*/ 0 h 14"/>
                  <a:gd name="T26" fmla="*/ 12 w 19"/>
                  <a:gd name="T27" fmla="*/ 0 h 14"/>
                  <a:gd name="T28" fmla="*/ 15 w 19"/>
                  <a:gd name="T29" fmla="*/ 0 h 14"/>
                  <a:gd name="T30" fmla="*/ 15 w 19"/>
                  <a:gd name="T31" fmla="*/ 0 h 14"/>
                  <a:gd name="T32" fmla="*/ 17 w 19"/>
                  <a:gd name="T33" fmla="*/ 2 h 14"/>
                  <a:gd name="T34" fmla="*/ 19 w 19"/>
                  <a:gd name="T35" fmla="*/ 0 h 14"/>
                  <a:gd name="T36" fmla="*/ 19 w 19"/>
                  <a:gd name="T37" fmla="*/ 0 h 14"/>
                  <a:gd name="T38" fmla="*/ 19 w 19"/>
                  <a:gd name="T39" fmla="*/ 0 h 14"/>
                  <a:gd name="T40" fmla="*/ 19 w 19"/>
                  <a:gd name="T41" fmla="*/ 2 h 14"/>
                  <a:gd name="T42" fmla="*/ 17 w 19"/>
                  <a:gd name="T43" fmla="*/ 5 h 14"/>
                  <a:gd name="T44" fmla="*/ 17 w 19"/>
                  <a:gd name="T45" fmla="*/ 5 h 14"/>
                  <a:gd name="T46" fmla="*/ 19 w 19"/>
                  <a:gd name="T47" fmla="*/ 5 h 14"/>
                  <a:gd name="T48" fmla="*/ 19 w 19"/>
                  <a:gd name="T49" fmla="*/ 7 h 14"/>
                  <a:gd name="T50" fmla="*/ 17 w 19"/>
                  <a:gd name="T51" fmla="*/ 7 h 14"/>
                  <a:gd name="T52" fmla="*/ 15 w 19"/>
                  <a:gd name="T53" fmla="*/ 9 h 14"/>
                  <a:gd name="T54" fmla="*/ 15 w 19"/>
                  <a:gd name="T55" fmla="*/ 12 h 14"/>
                  <a:gd name="T56" fmla="*/ 12 w 19"/>
                  <a:gd name="T57" fmla="*/ 12 h 14"/>
                  <a:gd name="T58" fmla="*/ 7 w 19"/>
                  <a:gd name="T59" fmla="*/ 14 h 14"/>
                  <a:gd name="T60" fmla="*/ 3 w 19"/>
                  <a:gd name="T61" fmla="*/ 14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3" y="14"/>
                    </a:moveTo>
                    <a:lnTo>
                      <a:pt x="0" y="14"/>
                    </a:lnTo>
                    <a:lnTo>
                      <a:pt x="7" y="12"/>
                    </a:lnTo>
                    <a:lnTo>
                      <a:pt x="10" y="9"/>
                    </a:lnTo>
                    <a:lnTo>
                      <a:pt x="10" y="7"/>
                    </a:lnTo>
                    <a:lnTo>
                      <a:pt x="10" y="5"/>
                    </a:lnTo>
                    <a:lnTo>
                      <a:pt x="12" y="7"/>
                    </a:lnTo>
                    <a:lnTo>
                      <a:pt x="12" y="5"/>
                    </a:lnTo>
                    <a:lnTo>
                      <a:pt x="10" y="5"/>
                    </a:lnTo>
                    <a:lnTo>
                      <a:pt x="10" y="2"/>
                    </a:lnTo>
                    <a:lnTo>
                      <a:pt x="10" y="0"/>
                    </a:lnTo>
                    <a:lnTo>
                      <a:pt x="12" y="0"/>
                    </a:lnTo>
                    <a:lnTo>
                      <a:pt x="15" y="0"/>
                    </a:lnTo>
                    <a:lnTo>
                      <a:pt x="17" y="2"/>
                    </a:lnTo>
                    <a:lnTo>
                      <a:pt x="19" y="0"/>
                    </a:lnTo>
                    <a:lnTo>
                      <a:pt x="19" y="2"/>
                    </a:lnTo>
                    <a:lnTo>
                      <a:pt x="17" y="5"/>
                    </a:lnTo>
                    <a:lnTo>
                      <a:pt x="19" y="5"/>
                    </a:lnTo>
                    <a:lnTo>
                      <a:pt x="19" y="7"/>
                    </a:lnTo>
                    <a:lnTo>
                      <a:pt x="17" y="7"/>
                    </a:lnTo>
                    <a:lnTo>
                      <a:pt x="15" y="9"/>
                    </a:lnTo>
                    <a:lnTo>
                      <a:pt x="15" y="12"/>
                    </a:lnTo>
                    <a:lnTo>
                      <a:pt x="12" y="12"/>
                    </a:lnTo>
                    <a:lnTo>
                      <a:pt x="7" y="14"/>
                    </a:lnTo>
                    <a:lnTo>
                      <a:pt x="3" y="14"/>
                    </a:lnTo>
                  </a:path>
                </a:pathLst>
              </a:custGeom>
              <a:grpFill/>
              <a:ln w="9525">
                <a:noFill/>
                <a:round/>
                <a:headEnd/>
                <a:tailEnd/>
              </a:ln>
            </p:spPr>
            <p:txBody>
              <a:bodyPr/>
              <a:lstStyle/>
              <a:p>
                <a:pPr>
                  <a:defRPr/>
                </a:pPr>
                <a:endParaRPr lang="en-US" sz="1200" kern="0">
                  <a:solidFill>
                    <a:srgbClr val="0096D6"/>
                  </a:solidFill>
                </a:endParaRPr>
              </a:p>
            </p:txBody>
          </p:sp>
          <p:sp>
            <p:nvSpPr>
              <p:cNvPr id="2218" name="Freeform 1596"/>
              <p:cNvSpPr>
                <a:spLocks/>
              </p:cNvSpPr>
              <p:nvPr/>
            </p:nvSpPr>
            <p:spPr bwMode="auto">
              <a:xfrm>
                <a:off x="681" y="1750"/>
                <a:ext cx="5" cy="4"/>
              </a:xfrm>
              <a:custGeom>
                <a:avLst/>
                <a:gdLst>
                  <a:gd name="T0" fmla="*/ 0 w 5"/>
                  <a:gd name="T1" fmla="*/ 0 h 4"/>
                  <a:gd name="T2" fmla="*/ 2 w 5"/>
                  <a:gd name="T3" fmla="*/ 2 h 4"/>
                  <a:gd name="T4" fmla="*/ 2 w 5"/>
                  <a:gd name="T5" fmla="*/ 2 h 4"/>
                  <a:gd name="T6" fmla="*/ 5 w 5"/>
                  <a:gd name="T7" fmla="*/ 4 h 4"/>
                  <a:gd name="T8" fmla="*/ 2 w 5"/>
                  <a:gd name="T9" fmla="*/ 4 h 4"/>
                  <a:gd name="T10" fmla="*/ 0 w 5"/>
                  <a:gd name="T11" fmla="*/ 4 h 4"/>
                  <a:gd name="T12" fmla="*/ 0 w 5"/>
                  <a:gd name="T13" fmla="*/ 2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4"/>
                    </a:lnTo>
                    <a:lnTo>
                      <a:pt x="2" y="4"/>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19" name="Freeform 1597"/>
              <p:cNvSpPr>
                <a:spLocks/>
              </p:cNvSpPr>
              <p:nvPr/>
            </p:nvSpPr>
            <p:spPr bwMode="auto">
              <a:xfrm>
                <a:off x="681" y="1750"/>
                <a:ext cx="5" cy="4"/>
              </a:xfrm>
              <a:custGeom>
                <a:avLst/>
                <a:gdLst>
                  <a:gd name="T0" fmla="*/ 0 w 5"/>
                  <a:gd name="T1" fmla="*/ 0 h 4"/>
                  <a:gd name="T2" fmla="*/ 2 w 5"/>
                  <a:gd name="T3" fmla="*/ 2 h 4"/>
                  <a:gd name="T4" fmla="*/ 2 w 5"/>
                  <a:gd name="T5" fmla="*/ 2 h 4"/>
                  <a:gd name="T6" fmla="*/ 5 w 5"/>
                  <a:gd name="T7" fmla="*/ 4 h 4"/>
                  <a:gd name="T8" fmla="*/ 2 w 5"/>
                  <a:gd name="T9" fmla="*/ 4 h 4"/>
                  <a:gd name="T10" fmla="*/ 0 w 5"/>
                  <a:gd name="T11" fmla="*/ 4 h 4"/>
                  <a:gd name="T12" fmla="*/ 0 w 5"/>
                  <a:gd name="T13" fmla="*/ 2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4"/>
                    </a:lnTo>
                    <a:lnTo>
                      <a:pt x="2" y="4"/>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20" name="Freeform 1598"/>
              <p:cNvSpPr>
                <a:spLocks/>
              </p:cNvSpPr>
              <p:nvPr/>
            </p:nvSpPr>
            <p:spPr bwMode="auto">
              <a:xfrm>
                <a:off x="695" y="1731"/>
                <a:ext cx="24" cy="16"/>
              </a:xfrm>
              <a:custGeom>
                <a:avLst/>
                <a:gdLst>
                  <a:gd name="T0" fmla="*/ 0 w 24"/>
                  <a:gd name="T1" fmla="*/ 12 h 16"/>
                  <a:gd name="T2" fmla="*/ 5 w 24"/>
                  <a:gd name="T3" fmla="*/ 7 h 16"/>
                  <a:gd name="T4" fmla="*/ 7 w 24"/>
                  <a:gd name="T5" fmla="*/ 2 h 16"/>
                  <a:gd name="T6" fmla="*/ 10 w 24"/>
                  <a:gd name="T7" fmla="*/ 5 h 16"/>
                  <a:gd name="T8" fmla="*/ 12 w 24"/>
                  <a:gd name="T9" fmla="*/ 2 h 16"/>
                  <a:gd name="T10" fmla="*/ 17 w 24"/>
                  <a:gd name="T11" fmla="*/ 0 h 16"/>
                  <a:gd name="T12" fmla="*/ 19 w 24"/>
                  <a:gd name="T13" fmla="*/ 0 h 16"/>
                  <a:gd name="T14" fmla="*/ 21 w 24"/>
                  <a:gd name="T15" fmla="*/ 7 h 16"/>
                  <a:gd name="T16" fmla="*/ 21 w 24"/>
                  <a:gd name="T17" fmla="*/ 7 h 16"/>
                  <a:gd name="T18" fmla="*/ 24 w 24"/>
                  <a:gd name="T19" fmla="*/ 7 h 16"/>
                  <a:gd name="T20" fmla="*/ 24 w 24"/>
                  <a:gd name="T21" fmla="*/ 7 h 16"/>
                  <a:gd name="T22" fmla="*/ 24 w 24"/>
                  <a:gd name="T23" fmla="*/ 9 h 16"/>
                  <a:gd name="T24" fmla="*/ 24 w 24"/>
                  <a:gd name="T25" fmla="*/ 9 h 16"/>
                  <a:gd name="T26" fmla="*/ 21 w 24"/>
                  <a:gd name="T27" fmla="*/ 9 h 16"/>
                  <a:gd name="T28" fmla="*/ 21 w 24"/>
                  <a:gd name="T29" fmla="*/ 9 h 16"/>
                  <a:gd name="T30" fmla="*/ 17 w 24"/>
                  <a:gd name="T31" fmla="*/ 12 h 16"/>
                  <a:gd name="T32" fmla="*/ 12 w 24"/>
                  <a:gd name="T33" fmla="*/ 12 h 16"/>
                  <a:gd name="T34" fmla="*/ 5 w 24"/>
                  <a:gd name="T35" fmla="*/ 16 h 16"/>
                  <a:gd name="T36" fmla="*/ 2 w 24"/>
                  <a:gd name="T37" fmla="*/ 14 h 16"/>
                  <a:gd name="T38" fmla="*/ 0 w 24"/>
                  <a:gd name="T39" fmla="*/ 1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16"/>
                  <a:gd name="T62" fmla="*/ 24 w 2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16">
                    <a:moveTo>
                      <a:pt x="0" y="12"/>
                    </a:moveTo>
                    <a:lnTo>
                      <a:pt x="5" y="7"/>
                    </a:lnTo>
                    <a:lnTo>
                      <a:pt x="7" y="2"/>
                    </a:lnTo>
                    <a:lnTo>
                      <a:pt x="10" y="5"/>
                    </a:lnTo>
                    <a:lnTo>
                      <a:pt x="12" y="2"/>
                    </a:lnTo>
                    <a:lnTo>
                      <a:pt x="17" y="0"/>
                    </a:lnTo>
                    <a:lnTo>
                      <a:pt x="19" y="0"/>
                    </a:lnTo>
                    <a:lnTo>
                      <a:pt x="21" y="7"/>
                    </a:lnTo>
                    <a:lnTo>
                      <a:pt x="24" y="7"/>
                    </a:lnTo>
                    <a:lnTo>
                      <a:pt x="24" y="9"/>
                    </a:lnTo>
                    <a:lnTo>
                      <a:pt x="21" y="9"/>
                    </a:lnTo>
                    <a:lnTo>
                      <a:pt x="17" y="12"/>
                    </a:lnTo>
                    <a:lnTo>
                      <a:pt x="12" y="12"/>
                    </a:lnTo>
                    <a:lnTo>
                      <a:pt x="5" y="16"/>
                    </a:lnTo>
                    <a:lnTo>
                      <a:pt x="2" y="14"/>
                    </a:lnTo>
                    <a:lnTo>
                      <a:pt x="0" y="12"/>
                    </a:lnTo>
                    <a:close/>
                  </a:path>
                </a:pathLst>
              </a:custGeom>
              <a:grpFill/>
              <a:ln w="9525">
                <a:noFill/>
                <a:round/>
                <a:headEnd/>
                <a:tailEnd/>
              </a:ln>
            </p:spPr>
            <p:txBody>
              <a:bodyPr/>
              <a:lstStyle/>
              <a:p>
                <a:pPr>
                  <a:defRPr/>
                </a:pPr>
                <a:endParaRPr lang="en-US" sz="1200" kern="0">
                  <a:solidFill>
                    <a:srgbClr val="0096D6"/>
                  </a:solidFill>
                </a:endParaRPr>
              </a:p>
            </p:txBody>
          </p:sp>
          <p:sp>
            <p:nvSpPr>
              <p:cNvPr id="2221" name="Freeform 1599"/>
              <p:cNvSpPr>
                <a:spLocks/>
              </p:cNvSpPr>
              <p:nvPr/>
            </p:nvSpPr>
            <p:spPr bwMode="auto">
              <a:xfrm>
                <a:off x="695" y="1731"/>
                <a:ext cx="24" cy="16"/>
              </a:xfrm>
              <a:custGeom>
                <a:avLst/>
                <a:gdLst>
                  <a:gd name="T0" fmla="*/ 0 w 24"/>
                  <a:gd name="T1" fmla="*/ 12 h 16"/>
                  <a:gd name="T2" fmla="*/ 5 w 24"/>
                  <a:gd name="T3" fmla="*/ 7 h 16"/>
                  <a:gd name="T4" fmla="*/ 7 w 24"/>
                  <a:gd name="T5" fmla="*/ 2 h 16"/>
                  <a:gd name="T6" fmla="*/ 10 w 24"/>
                  <a:gd name="T7" fmla="*/ 5 h 16"/>
                  <a:gd name="T8" fmla="*/ 12 w 24"/>
                  <a:gd name="T9" fmla="*/ 2 h 16"/>
                  <a:gd name="T10" fmla="*/ 17 w 24"/>
                  <a:gd name="T11" fmla="*/ 0 h 16"/>
                  <a:gd name="T12" fmla="*/ 19 w 24"/>
                  <a:gd name="T13" fmla="*/ 0 h 16"/>
                  <a:gd name="T14" fmla="*/ 21 w 24"/>
                  <a:gd name="T15" fmla="*/ 7 h 16"/>
                  <a:gd name="T16" fmla="*/ 21 w 24"/>
                  <a:gd name="T17" fmla="*/ 7 h 16"/>
                  <a:gd name="T18" fmla="*/ 24 w 24"/>
                  <a:gd name="T19" fmla="*/ 7 h 16"/>
                  <a:gd name="T20" fmla="*/ 24 w 24"/>
                  <a:gd name="T21" fmla="*/ 7 h 16"/>
                  <a:gd name="T22" fmla="*/ 24 w 24"/>
                  <a:gd name="T23" fmla="*/ 9 h 16"/>
                  <a:gd name="T24" fmla="*/ 24 w 24"/>
                  <a:gd name="T25" fmla="*/ 9 h 16"/>
                  <a:gd name="T26" fmla="*/ 21 w 24"/>
                  <a:gd name="T27" fmla="*/ 9 h 16"/>
                  <a:gd name="T28" fmla="*/ 21 w 24"/>
                  <a:gd name="T29" fmla="*/ 9 h 16"/>
                  <a:gd name="T30" fmla="*/ 17 w 24"/>
                  <a:gd name="T31" fmla="*/ 12 h 16"/>
                  <a:gd name="T32" fmla="*/ 12 w 24"/>
                  <a:gd name="T33" fmla="*/ 12 h 16"/>
                  <a:gd name="T34" fmla="*/ 5 w 24"/>
                  <a:gd name="T35" fmla="*/ 16 h 16"/>
                  <a:gd name="T36" fmla="*/ 2 w 24"/>
                  <a:gd name="T37" fmla="*/ 14 h 16"/>
                  <a:gd name="T38" fmla="*/ 0 w 24"/>
                  <a:gd name="T39" fmla="*/ 1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16"/>
                  <a:gd name="T62" fmla="*/ 24 w 2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16">
                    <a:moveTo>
                      <a:pt x="0" y="12"/>
                    </a:moveTo>
                    <a:lnTo>
                      <a:pt x="5" y="7"/>
                    </a:lnTo>
                    <a:lnTo>
                      <a:pt x="7" y="2"/>
                    </a:lnTo>
                    <a:lnTo>
                      <a:pt x="10" y="5"/>
                    </a:lnTo>
                    <a:lnTo>
                      <a:pt x="12" y="2"/>
                    </a:lnTo>
                    <a:lnTo>
                      <a:pt x="17" y="0"/>
                    </a:lnTo>
                    <a:lnTo>
                      <a:pt x="19" y="0"/>
                    </a:lnTo>
                    <a:lnTo>
                      <a:pt x="21" y="7"/>
                    </a:lnTo>
                    <a:lnTo>
                      <a:pt x="24" y="7"/>
                    </a:lnTo>
                    <a:lnTo>
                      <a:pt x="24" y="9"/>
                    </a:lnTo>
                    <a:lnTo>
                      <a:pt x="21" y="9"/>
                    </a:lnTo>
                    <a:lnTo>
                      <a:pt x="17" y="12"/>
                    </a:lnTo>
                    <a:lnTo>
                      <a:pt x="12" y="12"/>
                    </a:lnTo>
                    <a:lnTo>
                      <a:pt x="5" y="16"/>
                    </a:lnTo>
                    <a:lnTo>
                      <a:pt x="2" y="14"/>
                    </a:lnTo>
                    <a:lnTo>
                      <a:pt x="0" y="12"/>
                    </a:lnTo>
                  </a:path>
                </a:pathLst>
              </a:custGeom>
              <a:grpFill/>
              <a:ln w="9525">
                <a:noFill/>
                <a:round/>
                <a:headEnd/>
                <a:tailEnd/>
              </a:ln>
            </p:spPr>
            <p:txBody>
              <a:bodyPr/>
              <a:lstStyle/>
              <a:p>
                <a:pPr>
                  <a:defRPr/>
                </a:pPr>
                <a:endParaRPr lang="en-US" sz="1200" kern="0">
                  <a:solidFill>
                    <a:srgbClr val="0096D6"/>
                  </a:solidFill>
                </a:endParaRPr>
              </a:p>
            </p:txBody>
          </p:sp>
          <p:sp>
            <p:nvSpPr>
              <p:cNvPr id="2222" name="Freeform 1600"/>
              <p:cNvSpPr>
                <a:spLocks/>
              </p:cNvSpPr>
              <p:nvPr/>
            </p:nvSpPr>
            <p:spPr bwMode="auto">
              <a:xfrm>
                <a:off x="723" y="1745"/>
                <a:ext cx="5" cy="2"/>
              </a:xfrm>
              <a:custGeom>
                <a:avLst/>
                <a:gdLst>
                  <a:gd name="T0" fmla="*/ 0 w 5"/>
                  <a:gd name="T1" fmla="*/ 0 h 2"/>
                  <a:gd name="T2" fmla="*/ 3 w 5"/>
                  <a:gd name="T3" fmla="*/ 0 h 2"/>
                  <a:gd name="T4" fmla="*/ 3 w 5"/>
                  <a:gd name="T5" fmla="*/ 0 h 2"/>
                  <a:gd name="T6" fmla="*/ 5 w 5"/>
                  <a:gd name="T7" fmla="*/ 2 h 2"/>
                  <a:gd name="T8" fmla="*/ 3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3"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2223" name="Freeform 1601"/>
              <p:cNvSpPr>
                <a:spLocks/>
              </p:cNvSpPr>
              <p:nvPr/>
            </p:nvSpPr>
            <p:spPr bwMode="auto">
              <a:xfrm>
                <a:off x="723" y="1745"/>
                <a:ext cx="5" cy="2"/>
              </a:xfrm>
              <a:custGeom>
                <a:avLst/>
                <a:gdLst>
                  <a:gd name="T0" fmla="*/ 0 w 5"/>
                  <a:gd name="T1" fmla="*/ 0 h 2"/>
                  <a:gd name="T2" fmla="*/ 3 w 5"/>
                  <a:gd name="T3" fmla="*/ 0 h 2"/>
                  <a:gd name="T4" fmla="*/ 3 w 5"/>
                  <a:gd name="T5" fmla="*/ 0 h 2"/>
                  <a:gd name="T6" fmla="*/ 5 w 5"/>
                  <a:gd name="T7" fmla="*/ 2 h 2"/>
                  <a:gd name="T8" fmla="*/ 3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3"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224" name="Freeform 1602"/>
              <p:cNvSpPr>
                <a:spLocks/>
              </p:cNvSpPr>
              <p:nvPr/>
            </p:nvSpPr>
            <p:spPr bwMode="auto">
              <a:xfrm>
                <a:off x="752" y="1724"/>
                <a:ext cx="2" cy="4"/>
              </a:xfrm>
              <a:custGeom>
                <a:avLst/>
                <a:gdLst>
                  <a:gd name="T0" fmla="*/ 2 w 2"/>
                  <a:gd name="T1" fmla="*/ 2 h 4"/>
                  <a:gd name="T2" fmla="*/ 0 w 2"/>
                  <a:gd name="T3" fmla="*/ 0 h 4"/>
                  <a:gd name="T4" fmla="*/ 0 w 2"/>
                  <a:gd name="T5" fmla="*/ 2 h 4"/>
                  <a:gd name="T6" fmla="*/ 0 w 2"/>
                  <a:gd name="T7" fmla="*/ 2 h 4"/>
                  <a:gd name="T8" fmla="*/ 2 w 2"/>
                  <a:gd name="T9" fmla="*/ 0 h 4"/>
                  <a:gd name="T10" fmla="*/ 2 w 2"/>
                  <a:gd name="T11" fmla="*/ 0 h 4"/>
                  <a:gd name="T12" fmla="*/ 2 w 2"/>
                  <a:gd name="T13" fmla="*/ 0 h 4"/>
                  <a:gd name="T14" fmla="*/ 2 w 2"/>
                  <a:gd name="T15" fmla="*/ 2 h 4"/>
                  <a:gd name="T16" fmla="*/ 2 w 2"/>
                  <a:gd name="T17" fmla="*/ 4 h 4"/>
                  <a:gd name="T18" fmla="*/ 2 w 2"/>
                  <a:gd name="T19" fmla="*/ 4 h 4"/>
                  <a:gd name="T20" fmla="*/ 0 w 2"/>
                  <a:gd name="T21" fmla="*/ 4 h 4"/>
                  <a:gd name="T22" fmla="*/ 0 w 2"/>
                  <a:gd name="T23" fmla="*/ 4 h 4"/>
                  <a:gd name="T24" fmla="*/ 0 w 2"/>
                  <a:gd name="T25" fmla="*/ 0 h 4"/>
                  <a:gd name="T26" fmla="*/ 0 w 2"/>
                  <a:gd name="T27" fmla="*/ 0 h 4"/>
                  <a:gd name="T28" fmla="*/ 0 w 2"/>
                  <a:gd name="T29" fmla="*/ 2 h 4"/>
                  <a:gd name="T30" fmla="*/ 0 w 2"/>
                  <a:gd name="T31" fmla="*/ 2 h 4"/>
                  <a:gd name="T32" fmla="*/ 2 w 2"/>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4"/>
                  <a:gd name="T53" fmla="*/ 2 w 2"/>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4">
                    <a:moveTo>
                      <a:pt x="2" y="2"/>
                    </a:moveTo>
                    <a:lnTo>
                      <a:pt x="0" y="0"/>
                    </a:lnTo>
                    <a:lnTo>
                      <a:pt x="0" y="2"/>
                    </a:lnTo>
                    <a:lnTo>
                      <a:pt x="2" y="0"/>
                    </a:lnTo>
                    <a:lnTo>
                      <a:pt x="2" y="2"/>
                    </a:lnTo>
                    <a:lnTo>
                      <a:pt x="2" y="4"/>
                    </a:lnTo>
                    <a:lnTo>
                      <a:pt x="0" y="4"/>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endParaRPr>
              </a:p>
            </p:txBody>
          </p:sp>
          <p:sp>
            <p:nvSpPr>
              <p:cNvPr id="2225" name="Freeform 1603"/>
              <p:cNvSpPr>
                <a:spLocks/>
              </p:cNvSpPr>
              <p:nvPr/>
            </p:nvSpPr>
            <p:spPr bwMode="auto">
              <a:xfrm>
                <a:off x="752" y="1724"/>
                <a:ext cx="2" cy="4"/>
              </a:xfrm>
              <a:custGeom>
                <a:avLst/>
                <a:gdLst>
                  <a:gd name="T0" fmla="*/ 2 w 2"/>
                  <a:gd name="T1" fmla="*/ 2 h 4"/>
                  <a:gd name="T2" fmla="*/ 0 w 2"/>
                  <a:gd name="T3" fmla="*/ 0 h 4"/>
                  <a:gd name="T4" fmla="*/ 0 w 2"/>
                  <a:gd name="T5" fmla="*/ 2 h 4"/>
                  <a:gd name="T6" fmla="*/ 0 w 2"/>
                  <a:gd name="T7" fmla="*/ 2 h 4"/>
                  <a:gd name="T8" fmla="*/ 2 w 2"/>
                  <a:gd name="T9" fmla="*/ 0 h 4"/>
                  <a:gd name="T10" fmla="*/ 2 w 2"/>
                  <a:gd name="T11" fmla="*/ 0 h 4"/>
                  <a:gd name="T12" fmla="*/ 2 w 2"/>
                  <a:gd name="T13" fmla="*/ 0 h 4"/>
                  <a:gd name="T14" fmla="*/ 2 w 2"/>
                  <a:gd name="T15" fmla="*/ 2 h 4"/>
                  <a:gd name="T16" fmla="*/ 2 w 2"/>
                  <a:gd name="T17" fmla="*/ 4 h 4"/>
                  <a:gd name="T18" fmla="*/ 2 w 2"/>
                  <a:gd name="T19" fmla="*/ 4 h 4"/>
                  <a:gd name="T20" fmla="*/ 0 w 2"/>
                  <a:gd name="T21" fmla="*/ 4 h 4"/>
                  <a:gd name="T22" fmla="*/ 0 w 2"/>
                  <a:gd name="T23" fmla="*/ 4 h 4"/>
                  <a:gd name="T24" fmla="*/ 0 w 2"/>
                  <a:gd name="T25" fmla="*/ 0 h 4"/>
                  <a:gd name="T26" fmla="*/ 0 w 2"/>
                  <a:gd name="T27" fmla="*/ 0 h 4"/>
                  <a:gd name="T28" fmla="*/ 0 w 2"/>
                  <a:gd name="T29" fmla="*/ 2 h 4"/>
                  <a:gd name="T30" fmla="*/ 0 w 2"/>
                  <a:gd name="T31" fmla="*/ 2 h 4"/>
                  <a:gd name="T32" fmla="*/ 2 w 2"/>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4"/>
                  <a:gd name="T53" fmla="*/ 2 w 2"/>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4">
                    <a:moveTo>
                      <a:pt x="2" y="2"/>
                    </a:moveTo>
                    <a:lnTo>
                      <a:pt x="0" y="0"/>
                    </a:lnTo>
                    <a:lnTo>
                      <a:pt x="0" y="2"/>
                    </a:lnTo>
                    <a:lnTo>
                      <a:pt x="2" y="0"/>
                    </a:lnTo>
                    <a:lnTo>
                      <a:pt x="2" y="2"/>
                    </a:lnTo>
                    <a:lnTo>
                      <a:pt x="2" y="4"/>
                    </a:lnTo>
                    <a:lnTo>
                      <a:pt x="0" y="4"/>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endParaRPr>
              </a:p>
            </p:txBody>
          </p:sp>
          <p:sp>
            <p:nvSpPr>
              <p:cNvPr id="2226" name="Freeform 1604"/>
              <p:cNvSpPr>
                <a:spLocks/>
              </p:cNvSpPr>
              <p:nvPr/>
            </p:nvSpPr>
            <p:spPr bwMode="auto">
              <a:xfrm>
                <a:off x="780" y="1702"/>
                <a:ext cx="5" cy="8"/>
              </a:xfrm>
              <a:custGeom>
                <a:avLst/>
                <a:gdLst>
                  <a:gd name="T0" fmla="*/ 3 w 5"/>
                  <a:gd name="T1" fmla="*/ 0 h 8"/>
                  <a:gd name="T2" fmla="*/ 0 w 5"/>
                  <a:gd name="T3" fmla="*/ 0 h 8"/>
                  <a:gd name="T4" fmla="*/ 0 w 5"/>
                  <a:gd name="T5" fmla="*/ 0 h 8"/>
                  <a:gd name="T6" fmla="*/ 3 w 5"/>
                  <a:gd name="T7" fmla="*/ 0 h 8"/>
                  <a:gd name="T8" fmla="*/ 5 w 5"/>
                  <a:gd name="T9" fmla="*/ 0 h 8"/>
                  <a:gd name="T10" fmla="*/ 3 w 5"/>
                  <a:gd name="T11" fmla="*/ 3 h 8"/>
                  <a:gd name="T12" fmla="*/ 5 w 5"/>
                  <a:gd name="T13" fmla="*/ 3 h 8"/>
                  <a:gd name="T14" fmla="*/ 3 w 5"/>
                  <a:gd name="T15" fmla="*/ 8 h 8"/>
                  <a:gd name="T16" fmla="*/ 3 w 5"/>
                  <a:gd name="T17" fmla="*/ 8 h 8"/>
                  <a:gd name="T18" fmla="*/ 3 w 5"/>
                  <a:gd name="T19" fmla="*/ 3 h 8"/>
                  <a:gd name="T20" fmla="*/ 3 w 5"/>
                  <a:gd name="T21" fmla="*/ 0 h 8"/>
                  <a:gd name="T22" fmla="*/ 3 w 5"/>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3" y="0"/>
                    </a:moveTo>
                    <a:lnTo>
                      <a:pt x="0" y="0"/>
                    </a:lnTo>
                    <a:lnTo>
                      <a:pt x="3" y="0"/>
                    </a:lnTo>
                    <a:lnTo>
                      <a:pt x="5" y="0"/>
                    </a:lnTo>
                    <a:lnTo>
                      <a:pt x="3" y="3"/>
                    </a:lnTo>
                    <a:lnTo>
                      <a:pt x="5" y="3"/>
                    </a:lnTo>
                    <a:lnTo>
                      <a:pt x="3" y="8"/>
                    </a:lnTo>
                    <a:lnTo>
                      <a:pt x="3" y="3"/>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2227" name="Freeform 1605"/>
              <p:cNvSpPr>
                <a:spLocks/>
              </p:cNvSpPr>
              <p:nvPr/>
            </p:nvSpPr>
            <p:spPr bwMode="auto">
              <a:xfrm>
                <a:off x="780" y="1702"/>
                <a:ext cx="5" cy="8"/>
              </a:xfrm>
              <a:custGeom>
                <a:avLst/>
                <a:gdLst>
                  <a:gd name="T0" fmla="*/ 3 w 5"/>
                  <a:gd name="T1" fmla="*/ 0 h 8"/>
                  <a:gd name="T2" fmla="*/ 0 w 5"/>
                  <a:gd name="T3" fmla="*/ 0 h 8"/>
                  <a:gd name="T4" fmla="*/ 0 w 5"/>
                  <a:gd name="T5" fmla="*/ 0 h 8"/>
                  <a:gd name="T6" fmla="*/ 3 w 5"/>
                  <a:gd name="T7" fmla="*/ 0 h 8"/>
                  <a:gd name="T8" fmla="*/ 5 w 5"/>
                  <a:gd name="T9" fmla="*/ 0 h 8"/>
                  <a:gd name="T10" fmla="*/ 3 w 5"/>
                  <a:gd name="T11" fmla="*/ 3 h 8"/>
                  <a:gd name="T12" fmla="*/ 5 w 5"/>
                  <a:gd name="T13" fmla="*/ 3 h 8"/>
                  <a:gd name="T14" fmla="*/ 3 w 5"/>
                  <a:gd name="T15" fmla="*/ 8 h 8"/>
                  <a:gd name="T16" fmla="*/ 3 w 5"/>
                  <a:gd name="T17" fmla="*/ 8 h 8"/>
                  <a:gd name="T18" fmla="*/ 3 w 5"/>
                  <a:gd name="T19" fmla="*/ 3 h 8"/>
                  <a:gd name="T20" fmla="*/ 3 w 5"/>
                  <a:gd name="T21" fmla="*/ 0 h 8"/>
                  <a:gd name="T22" fmla="*/ 3 w 5"/>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3" y="0"/>
                    </a:moveTo>
                    <a:lnTo>
                      <a:pt x="0" y="0"/>
                    </a:lnTo>
                    <a:lnTo>
                      <a:pt x="3" y="0"/>
                    </a:lnTo>
                    <a:lnTo>
                      <a:pt x="5" y="0"/>
                    </a:lnTo>
                    <a:lnTo>
                      <a:pt x="3" y="3"/>
                    </a:lnTo>
                    <a:lnTo>
                      <a:pt x="5" y="3"/>
                    </a:lnTo>
                    <a:lnTo>
                      <a:pt x="3" y="8"/>
                    </a:lnTo>
                    <a:lnTo>
                      <a:pt x="3" y="3"/>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2228" name="Freeform 1606"/>
              <p:cNvSpPr>
                <a:spLocks/>
              </p:cNvSpPr>
              <p:nvPr/>
            </p:nvSpPr>
            <p:spPr bwMode="auto">
              <a:xfrm>
                <a:off x="832" y="1695"/>
                <a:ext cx="2" cy="5"/>
              </a:xfrm>
              <a:custGeom>
                <a:avLst/>
                <a:gdLst>
                  <a:gd name="T0" fmla="*/ 0 w 2"/>
                  <a:gd name="T1" fmla="*/ 3 h 5"/>
                  <a:gd name="T2" fmla="*/ 2 w 2"/>
                  <a:gd name="T3" fmla="*/ 0 h 5"/>
                  <a:gd name="T4" fmla="*/ 2 w 2"/>
                  <a:gd name="T5" fmla="*/ 3 h 5"/>
                  <a:gd name="T6" fmla="*/ 2 w 2"/>
                  <a:gd name="T7" fmla="*/ 3 h 5"/>
                  <a:gd name="T8" fmla="*/ 0 w 2"/>
                  <a:gd name="T9" fmla="*/ 5 h 5"/>
                  <a:gd name="T10" fmla="*/ 0 w 2"/>
                  <a:gd name="T11" fmla="*/ 5 h 5"/>
                  <a:gd name="T12" fmla="*/ 0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3"/>
                    </a:moveTo>
                    <a:lnTo>
                      <a:pt x="2" y="0"/>
                    </a:lnTo>
                    <a:lnTo>
                      <a:pt x="2" y="3"/>
                    </a:lnTo>
                    <a:lnTo>
                      <a:pt x="0" y="5"/>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2229" name="Freeform 1607"/>
              <p:cNvSpPr>
                <a:spLocks/>
              </p:cNvSpPr>
              <p:nvPr/>
            </p:nvSpPr>
            <p:spPr bwMode="auto">
              <a:xfrm>
                <a:off x="832" y="1695"/>
                <a:ext cx="2" cy="5"/>
              </a:xfrm>
              <a:custGeom>
                <a:avLst/>
                <a:gdLst>
                  <a:gd name="T0" fmla="*/ 0 w 2"/>
                  <a:gd name="T1" fmla="*/ 3 h 5"/>
                  <a:gd name="T2" fmla="*/ 2 w 2"/>
                  <a:gd name="T3" fmla="*/ 0 h 5"/>
                  <a:gd name="T4" fmla="*/ 2 w 2"/>
                  <a:gd name="T5" fmla="*/ 3 h 5"/>
                  <a:gd name="T6" fmla="*/ 2 w 2"/>
                  <a:gd name="T7" fmla="*/ 3 h 5"/>
                  <a:gd name="T8" fmla="*/ 0 w 2"/>
                  <a:gd name="T9" fmla="*/ 5 h 5"/>
                  <a:gd name="T10" fmla="*/ 0 w 2"/>
                  <a:gd name="T11" fmla="*/ 5 h 5"/>
                  <a:gd name="T12" fmla="*/ 0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3"/>
                    </a:moveTo>
                    <a:lnTo>
                      <a:pt x="2" y="0"/>
                    </a:lnTo>
                    <a:lnTo>
                      <a:pt x="2" y="3"/>
                    </a:lnTo>
                    <a:lnTo>
                      <a:pt x="0" y="5"/>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2230" name="Freeform 1608"/>
              <p:cNvSpPr>
                <a:spLocks/>
              </p:cNvSpPr>
              <p:nvPr/>
            </p:nvSpPr>
            <p:spPr bwMode="auto">
              <a:xfrm>
                <a:off x="837" y="1695"/>
                <a:ext cx="2" cy="3"/>
              </a:xfrm>
              <a:custGeom>
                <a:avLst/>
                <a:gdLst>
                  <a:gd name="T0" fmla="*/ 2 w 2"/>
                  <a:gd name="T1" fmla="*/ 3 h 3"/>
                  <a:gd name="T2" fmla="*/ 0 w 2"/>
                  <a:gd name="T3" fmla="*/ 3 h 3"/>
                  <a:gd name="T4" fmla="*/ 0 w 2"/>
                  <a:gd name="T5" fmla="*/ 3 h 3"/>
                  <a:gd name="T6" fmla="*/ 2 w 2"/>
                  <a:gd name="T7" fmla="*/ 0 h 3"/>
                  <a:gd name="T8" fmla="*/ 2 w 2"/>
                  <a:gd name="T9" fmla="*/ 0 h 3"/>
                  <a:gd name="T10" fmla="*/ 2 w 2"/>
                  <a:gd name="T11" fmla="*/ 3 h 3"/>
                  <a:gd name="T12" fmla="*/ 2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lnTo>
                      <a:pt x="0" y="3"/>
                    </a:lnTo>
                    <a:lnTo>
                      <a:pt x="2" y="0"/>
                    </a:lnTo>
                    <a:lnTo>
                      <a:pt x="2" y="3"/>
                    </a:lnTo>
                    <a:close/>
                  </a:path>
                </a:pathLst>
              </a:custGeom>
              <a:grpFill/>
              <a:ln w="9525">
                <a:noFill/>
                <a:round/>
                <a:headEnd/>
                <a:tailEnd/>
              </a:ln>
            </p:spPr>
            <p:txBody>
              <a:bodyPr/>
              <a:lstStyle/>
              <a:p>
                <a:pPr>
                  <a:defRPr/>
                </a:pPr>
                <a:endParaRPr lang="en-US" sz="1200" kern="0">
                  <a:solidFill>
                    <a:srgbClr val="0096D6"/>
                  </a:solidFill>
                </a:endParaRPr>
              </a:p>
            </p:txBody>
          </p:sp>
          <p:sp>
            <p:nvSpPr>
              <p:cNvPr id="2231" name="Freeform 1609"/>
              <p:cNvSpPr>
                <a:spLocks/>
              </p:cNvSpPr>
              <p:nvPr/>
            </p:nvSpPr>
            <p:spPr bwMode="auto">
              <a:xfrm>
                <a:off x="837" y="1695"/>
                <a:ext cx="2" cy="3"/>
              </a:xfrm>
              <a:custGeom>
                <a:avLst/>
                <a:gdLst>
                  <a:gd name="T0" fmla="*/ 2 w 2"/>
                  <a:gd name="T1" fmla="*/ 3 h 3"/>
                  <a:gd name="T2" fmla="*/ 0 w 2"/>
                  <a:gd name="T3" fmla="*/ 3 h 3"/>
                  <a:gd name="T4" fmla="*/ 0 w 2"/>
                  <a:gd name="T5" fmla="*/ 3 h 3"/>
                  <a:gd name="T6" fmla="*/ 2 w 2"/>
                  <a:gd name="T7" fmla="*/ 0 h 3"/>
                  <a:gd name="T8" fmla="*/ 2 w 2"/>
                  <a:gd name="T9" fmla="*/ 0 h 3"/>
                  <a:gd name="T10" fmla="*/ 2 w 2"/>
                  <a:gd name="T11" fmla="*/ 3 h 3"/>
                  <a:gd name="T12" fmla="*/ 2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lnTo>
                      <a:pt x="0" y="3"/>
                    </a:lnTo>
                    <a:lnTo>
                      <a:pt x="2" y="0"/>
                    </a:lnTo>
                    <a:lnTo>
                      <a:pt x="2" y="3"/>
                    </a:lnTo>
                  </a:path>
                </a:pathLst>
              </a:custGeom>
              <a:grpFill/>
              <a:ln w="9525">
                <a:noFill/>
                <a:round/>
                <a:headEnd/>
                <a:tailEnd/>
              </a:ln>
            </p:spPr>
            <p:txBody>
              <a:bodyPr/>
              <a:lstStyle/>
              <a:p>
                <a:pPr>
                  <a:defRPr/>
                </a:pPr>
                <a:endParaRPr lang="en-US" sz="1200" kern="0">
                  <a:solidFill>
                    <a:srgbClr val="0096D6"/>
                  </a:solidFill>
                </a:endParaRPr>
              </a:p>
            </p:txBody>
          </p:sp>
          <p:sp>
            <p:nvSpPr>
              <p:cNvPr id="2232" name="Freeform 1610"/>
              <p:cNvSpPr>
                <a:spLocks/>
              </p:cNvSpPr>
              <p:nvPr/>
            </p:nvSpPr>
            <p:spPr bwMode="auto">
              <a:xfrm>
                <a:off x="849" y="1681"/>
                <a:ext cx="7" cy="5"/>
              </a:xfrm>
              <a:custGeom>
                <a:avLst/>
                <a:gdLst>
                  <a:gd name="T0" fmla="*/ 4 w 7"/>
                  <a:gd name="T1" fmla="*/ 3 h 5"/>
                  <a:gd name="T2" fmla="*/ 2 w 7"/>
                  <a:gd name="T3" fmla="*/ 5 h 5"/>
                  <a:gd name="T4" fmla="*/ 0 w 7"/>
                  <a:gd name="T5" fmla="*/ 3 h 5"/>
                  <a:gd name="T6" fmla="*/ 2 w 7"/>
                  <a:gd name="T7" fmla="*/ 0 h 5"/>
                  <a:gd name="T8" fmla="*/ 2 w 7"/>
                  <a:gd name="T9" fmla="*/ 0 h 5"/>
                  <a:gd name="T10" fmla="*/ 4 w 7"/>
                  <a:gd name="T11" fmla="*/ 0 h 5"/>
                  <a:gd name="T12" fmla="*/ 7 w 7"/>
                  <a:gd name="T13" fmla="*/ 0 h 5"/>
                  <a:gd name="T14" fmla="*/ 7 w 7"/>
                  <a:gd name="T15" fmla="*/ 0 h 5"/>
                  <a:gd name="T16" fmla="*/ 4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4" y="3"/>
                    </a:moveTo>
                    <a:lnTo>
                      <a:pt x="2" y="5"/>
                    </a:lnTo>
                    <a:lnTo>
                      <a:pt x="0" y="3"/>
                    </a:lnTo>
                    <a:lnTo>
                      <a:pt x="2" y="0"/>
                    </a:lnTo>
                    <a:lnTo>
                      <a:pt x="4" y="0"/>
                    </a:lnTo>
                    <a:lnTo>
                      <a:pt x="7" y="0"/>
                    </a:lnTo>
                    <a:lnTo>
                      <a:pt x="4" y="3"/>
                    </a:lnTo>
                    <a:close/>
                  </a:path>
                </a:pathLst>
              </a:custGeom>
              <a:grpFill/>
              <a:ln w="9525">
                <a:noFill/>
                <a:round/>
                <a:headEnd/>
                <a:tailEnd/>
              </a:ln>
            </p:spPr>
            <p:txBody>
              <a:bodyPr/>
              <a:lstStyle/>
              <a:p>
                <a:pPr>
                  <a:defRPr/>
                </a:pPr>
                <a:endParaRPr lang="en-US" sz="1200" kern="0">
                  <a:solidFill>
                    <a:srgbClr val="0096D6"/>
                  </a:solidFill>
                </a:endParaRPr>
              </a:p>
            </p:txBody>
          </p:sp>
          <p:sp>
            <p:nvSpPr>
              <p:cNvPr id="2233" name="Freeform 1611"/>
              <p:cNvSpPr>
                <a:spLocks/>
              </p:cNvSpPr>
              <p:nvPr/>
            </p:nvSpPr>
            <p:spPr bwMode="auto">
              <a:xfrm>
                <a:off x="849" y="1681"/>
                <a:ext cx="7" cy="5"/>
              </a:xfrm>
              <a:custGeom>
                <a:avLst/>
                <a:gdLst>
                  <a:gd name="T0" fmla="*/ 4 w 7"/>
                  <a:gd name="T1" fmla="*/ 3 h 5"/>
                  <a:gd name="T2" fmla="*/ 2 w 7"/>
                  <a:gd name="T3" fmla="*/ 5 h 5"/>
                  <a:gd name="T4" fmla="*/ 0 w 7"/>
                  <a:gd name="T5" fmla="*/ 3 h 5"/>
                  <a:gd name="T6" fmla="*/ 2 w 7"/>
                  <a:gd name="T7" fmla="*/ 0 h 5"/>
                  <a:gd name="T8" fmla="*/ 2 w 7"/>
                  <a:gd name="T9" fmla="*/ 0 h 5"/>
                  <a:gd name="T10" fmla="*/ 4 w 7"/>
                  <a:gd name="T11" fmla="*/ 0 h 5"/>
                  <a:gd name="T12" fmla="*/ 7 w 7"/>
                  <a:gd name="T13" fmla="*/ 0 h 5"/>
                  <a:gd name="T14" fmla="*/ 7 w 7"/>
                  <a:gd name="T15" fmla="*/ 0 h 5"/>
                  <a:gd name="T16" fmla="*/ 4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4" y="3"/>
                    </a:moveTo>
                    <a:lnTo>
                      <a:pt x="2" y="5"/>
                    </a:lnTo>
                    <a:lnTo>
                      <a:pt x="0" y="3"/>
                    </a:lnTo>
                    <a:lnTo>
                      <a:pt x="2" y="0"/>
                    </a:lnTo>
                    <a:lnTo>
                      <a:pt x="4" y="0"/>
                    </a:lnTo>
                    <a:lnTo>
                      <a:pt x="7" y="0"/>
                    </a:lnTo>
                    <a:lnTo>
                      <a:pt x="4" y="3"/>
                    </a:lnTo>
                  </a:path>
                </a:pathLst>
              </a:custGeom>
              <a:grpFill/>
              <a:ln w="9525">
                <a:noFill/>
                <a:round/>
                <a:headEnd/>
                <a:tailEnd/>
              </a:ln>
            </p:spPr>
            <p:txBody>
              <a:bodyPr/>
              <a:lstStyle/>
              <a:p>
                <a:pPr>
                  <a:defRPr/>
                </a:pPr>
                <a:endParaRPr lang="en-US" sz="1200" kern="0">
                  <a:solidFill>
                    <a:srgbClr val="0096D6"/>
                  </a:solidFill>
                </a:endParaRPr>
              </a:p>
            </p:txBody>
          </p:sp>
          <p:sp>
            <p:nvSpPr>
              <p:cNvPr id="2234" name="Freeform 1612"/>
              <p:cNvSpPr>
                <a:spLocks/>
              </p:cNvSpPr>
              <p:nvPr/>
            </p:nvSpPr>
            <p:spPr bwMode="auto">
              <a:xfrm>
                <a:off x="830" y="1662"/>
                <a:ext cx="35" cy="29"/>
              </a:xfrm>
              <a:custGeom>
                <a:avLst/>
                <a:gdLst>
                  <a:gd name="T0" fmla="*/ 0 w 35"/>
                  <a:gd name="T1" fmla="*/ 17 h 29"/>
                  <a:gd name="T2" fmla="*/ 2 w 35"/>
                  <a:gd name="T3" fmla="*/ 14 h 29"/>
                  <a:gd name="T4" fmla="*/ 4 w 35"/>
                  <a:gd name="T5" fmla="*/ 10 h 29"/>
                  <a:gd name="T6" fmla="*/ 7 w 35"/>
                  <a:gd name="T7" fmla="*/ 10 h 29"/>
                  <a:gd name="T8" fmla="*/ 9 w 35"/>
                  <a:gd name="T9" fmla="*/ 10 h 29"/>
                  <a:gd name="T10" fmla="*/ 12 w 35"/>
                  <a:gd name="T11" fmla="*/ 14 h 29"/>
                  <a:gd name="T12" fmla="*/ 14 w 35"/>
                  <a:gd name="T13" fmla="*/ 12 h 29"/>
                  <a:gd name="T14" fmla="*/ 14 w 35"/>
                  <a:gd name="T15" fmla="*/ 10 h 29"/>
                  <a:gd name="T16" fmla="*/ 12 w 35"/>
                  <a:gd name="T17" fmla="*/ 5 h 29"/>
                  <a:gd name="T18" fmla="*/ 14 w 35"/>
                  <a:gd name="T19" fmla="*/ 3 h 29"/>
                  <a:gd name="T20" fmla="*/ 16 w 35"/>
                  <a:gd name="T21" fmla="*/ 5 h 29"/>
                  <a:gd name="T22" fmla="*/ 16 w 35"/>
                  <a:gd name="T23" fmla="*/ 7 h 29"/>
                  <a:gd name="T24" fmla="*/ 19 w 35"/>
                  <a:gd name="T25" fmla="*/ 5 h 29"/>
                  <a:gd name="T26" fmla="*/ 23 w 35"/>
                  <a:gd name="T27" fmla="*/ 3 h 29"/>
                  <a:gd name="T28" fmla="*/ 21 w 35"/>
                  <a:gd name="T29" fmla="*/ 0 h 29"/>
                  <a:gd name="T30" fmla="*/ 23 w 35"/>
                  <a:gd name="T31" fmla="*/ 0 h 29"/>
                  <a:gd name="T32" fmla="*/ 26 w 35"/>
                  <a:gd name="T33" fmla="*/ 5 h 29"/>
                  <a:gd name="T34" fmla="*/ 28 w 35"/>
                  <a:gd name="T35" fmla="*/ 3 h 29"/>
                  <a:gd name="T36" fmla="*/ 30 w 35"/>
                  <a:gd name="T37" fmla="*/ 3 h 29"/>
                  <a:gd name="T38" fmla="*/ 30 w 35"/>
                  <a:gd name="T39" fmla="*/ 7 h 29"/>
                  <a:gd name="T40" fmla="*/ 30 w 35"/>
                  <a:gd name="T41" fmla="*/ 7 h 29"/>
                  <a:gd name="T42" fmla="*/ 35 w 35"/>
                  <a:gd name="T43" fmla="*/ 10 h 29"/>
                  <a:gd name="T44" fmla="*/ 30 w 35"/>
                  <a:gd name="T45" fmla="*/ 12 h 29"/>
                  <a:gd name="T46" fmla="*/ 26 w 35"/>
                  <a:gd name="T47" fmla="*/ 12 h 29"/>
                  <a:gd name="T48" fmla="*/ 28 w 35"/>
                  <a:gd name="T49" fmla="*/ 14 h 29"/>
                  <a:gd name="T50" fmla="*/ 30 w 35"/>
                  <a:gd name="T51" fmla="*/ 17 h 29"/>
                  <a:gd name="T52" fmla="*/ 28 w 35"/>
                  <a:gd name="T53" fmla="*/ 14 h 29"/>
                  <a:gd name="T54" fmla="*/ 26 w 35"/>
                  <a:gd name="T55" fmla="*/ 17 h 29"/>
                  <a:gd name="T56" fmla="*/ 23 w 35"/>
                  <a:gd name="T57" fmla="*/ 17 h 29"/>
                  <a:gd name="T58" fmla="*/ 23 w 35"/>
                  <a:gd name="T59" fmla="*/ 17 h 29"/>
                  <a:gd name="T60" fmla="*/ 19 w 35"/>
                  <a:gd name="T61" fmla="*/ 22 h 29"/>
                  <a:gd name="T62" fmla="*/ 16 w 35"/>
                  <a:gd name="T63" fmla="*/ 24 h 29"/>
                  <a:gd name="T64" fmla="*/ 16 w 35"/>
                  <a:gd name="T65" fmla="*/ 26 h 29"/>
                  <a:gd name="T66" fmla="*/ 12 w 35"/>
                  <a:gd name="T67" fmla="*/ 29 h 29"/>
                  <a:gd name="T68" fmla="*/ 14 w 35"/>
                  <a:gd name="T69" fmla="*/ 24 h 29"/>
                  <a:gd name="T70" fmla="*/ 12 w 35"/>
                  <a:gd name="T71" fmla="*/ 22 h 29"/>
                  <a:gd name="T72" fmla="*/ 9 w 35"/>
                  <a:gd name="T73" fmla="*/ 22 h 29"/>
                  <a:gd name="T74" fmla="*/ 7 w 35"/>
                  <a:gd name="T75" fmla="*/ 22 h 29"/>
                  <a:gd name="T76" fmla="*/ 9 w 35"/>
                  <a:gd name="T77" fmla="*/ 22 h 29"/>
                  <a:gd name="T78" fmla="*/ 7 w 35"/>
                  <a:gd name="T79" fmla="*/ 26 h 29"/>
                  <a:gd name="T80" fmla="*/ 4 w 35"/>
                  <a:gd name="T81" fmla="*/ 17 h 29"/>
                  <a:gd name="T82" fmla="*/ 2 w 35"/>
                  <a:gd name="T83" fmla="*/ 14 h 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
                  <a:gd name="T127" fmla="*/ 0 h 29"/>
                  <a:gd name="T128" fmla="*/ 35 w 35"/>
                  <a:gd name="T129" fmla="*/ 29 h 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 h="29">
                    <a:moveTo>
                      <a:pt x="2" y="14"/>
                    </a:moveTo>
                    <a:lnTo>
                      <a:pt x="0" y="17"/>
                    </a:lnTo>
                    <a:lnTo>
                      <a:pt x="0" y="14"/>
                    </a:lnTo>
                    <a:lnTo>
                      <a:pt x="2" y="14"/>
                    </a:lnTo>
                    <a:lnTo>
                      <a:pt x="2" y="12"/>
                    </a:lnTo>
                    <a:lnTo>
                      <a:pt x="4" y="10"/>
                    </a:lnTo>
                    <a:lnTo>
                      <a:pt x="7" y="10"/>
                    </a:lnTo>
                    <a:lnTo>
                      <a:pt x="12" y="7"/>
                    </a:lnTo>
                    <a:lnTo>
                      <a:pt x="9" y="10"/>
                    </a:lnTo>
                    <a:lnTo>
                      <a:pt x="12" y="10"/>
                    </a:lnTo>
                    <a:lnTo>
                      <a:pt x="12" y="14"/>
                    </a:lnTo>
                    <a:lnTo>
                      <a:pt x="14" y="14"/>
                    </a:lnTo>
                    <a:lnTo>
                      <a:pt x="14" y="12"/>
                    </a:lnTo>
                    <a:lnTo>
                      <a:pt x="14" y="10"/>
                    </a:lnTo>
                    <a:lnTo>
                      <a:pt x="16" y="10"/>
                    </a:lnTo>
                    <a:lnTo>
                      <a:pt x="12" y="5"/>
                    </a:lnTo>
                    <a:lnTo>
                      <a:pt x="12" y="3"/>
                    </a:lnTo>
                    <a:lnTo>
                      <a:pt x="14" y="3"/>
                    </a:lnTo>
                    <a:lnTo>
                      <a:pt x="16" y="5"/>
                    </a:lnTo>
                    <a:lnTo>
                      <a:pt x="16" y="7"/>
                    </a:lnTo>
                    <a:lnTo>
                      <a:pt x="19" y="5"/>
                    </a:lnTo>
                    <a:lnTo>
                      <a:pt x="21" y="5"/>
                    </a:lnTo>
                    <a:lnTo>
                      <a:pt x="23" y="3"/>
                    </a:lnTo>
                    <a:lnTo>
                      <a:pt x="21" y="0"/>
                    </a:lnTo>
                    <a:lnTo>
                      <a:pt x="23" y="3"/>
                    </a:lnTo>
                    <a:lnTo>
                      <a:pt x="23" y="0"/>
                    </a:lnTo>
                    <a:lnTo>
                      <a:pt x="26" y="3"/>
                    </a:lnTo>
                    <a:lnTo>
                      <a:pt x="26" y="5"/>
                    </a:lnTo>
                    <a:lnTo>
                      <a:pt x="28" y="3"/>
                    </a:lnTo>
                    <a:lnTo>
                      <a:pt x="30" y="3"/>
                    </a:lnTo>
                    <a:lnTo>
                      <a:pt x="30" y="7"/>
                    </a:lnTo>
                    <a:lnTo>
                      <a:pt x="30" y="10"/>
                    </a:lnTo>
                    <a:lnTo>
                      <a:pt x="35" y="10"/>
                    </a:lnTo>
                    <a:lnTo>
                      <a:pt x="33" y="12"/>
                    </a:lnTo>
                    <a:lnTo>
                      <a:pt x="30" y="12"/>
                    </a:lnTo>
                    <a:lnTo>
                      <a:pt x="28" y="10"/>
                    </a:lnTo>
                    <a:lnTo>
                      <a:pt x="26" y="12"/>
                    </a:lnTo>
                    <a:lnTo>
                      <a:pt x="28" y="14"/>
                    </a:lnTo>
                    <a:lnTo>
                      <a:pt x="30" y="14"/>
                    </a:lnTo>
                    <a:lnTo>
                      <a:pt x="30" y="17"/>
                    </a:lnTo>
                    <a:lnTo>
                      <a:pt x="28" y="17"/>
                    </a:lnTo>
                    <a:lnTo>
                      <a:pt x="28" y="14"/>
                    </a:lnTo>
                    <a:lnTo>
                      <a:pt x="26" y="14"/>
                    </a:lnTo>
                    <a:lnTo>
                      <a:pt x="26" y="17"/>
                    </a:lnTo>
                    <a:lnTo>
                      <a:pt x="23" y="17"/>
                    </a:lnTo>
                    <a:lnTo>
                      <a:pt x="21" y="19"/>
                    </a:lnTo>
                    <a:lnTo>
                      <a:pt x="19" y="22"/>
                    </a:lnTo>
                    <a:lnTo>
                      <a:pt x="16" y="22"/>
                    </a:lnTo>
                    <a:lnTo>
                      <a:pt x="16" y="24"/>
                    </a:lnTo>
                    <a:lnTo>
                      <a:pt x="16" y="26"/>
                    </a:lnTo>
                    <a:lnTo>
                      <a:pt x="16" y="29"/>
                    </a:lnTo>
                    <a:lnTo>
                      <a:pt x="12" y="29"/>
                    </a:lnTo>
                    <a:lnTo>
                      <a:pt x="14" y="26"/>
                    </a:lnTo>
                    <a:lnTo>
                      <a:pt x="14" y="24"/>
                    </a:lnTo>
                    <a:lnTo>
                      <a:pt x="12" y="24"/>
                    </a:lnTo>
                    <a:lnTo>
                      <a:pt x="12" y="22"/>
                    </a:lnTo>
                    <a:lnTo>
                      <a:pt x="9" y="22"/>
                    </a:lnTo>
                    <a:lnTo>
                      <a:pt x="7" y="19"/>
                    </a:lnTo>
                    <a:lnTo>
                      <a:pt x="7" y="22"/>
                    </a:lnTo>
                    <a:lnTo>
                      <a:pt x="9" y="22"/>
                    </a:lnTo>
                    <a:lnTo>
                      <a:pt x="9" y="26"/>
                    </a:lnTo>
                    <a:lnTo>
                      <a:pt x="7" y="26"/>
                    </a:lnTo>
                    <a:lnTo>
                      <a:pt x="4" y="24"/>
                    </a:lnTo>
                    <a:lnTo>
                      <a:pt x="4" y="17"/>
                    </a:lnTo>
                    <a:lnTo>
                      <a:pt x="2" y="17"/>
                    </a:lnTo>
                    <a:lnTo>
                      <a:pt x="2" y="14"/>
                    </a:lnTo>
                    <a:close/>
                  </a:path>
                </a:pathLst>
              </a:custGeom>
              <a:grpFill/>
              <a:ln w="9525">
                <a:noFill/>
                <a:round/>
                <a:headEnd/>
                <a:tailEnd/>
              </a:ln>
            </p:spPr>
            <p:txBody>
              <a:bodyPr/>
              <a:lstStyle/>
              <a:p>
                <a:pPr>
                  <a:defRPr/>
                </a:pPr>
                <a:endParaRPr lang="en-US" sz="1200" kern="0">
                  <a:solidFill>
                    <a:srgbClr val="0096D6"/>
                  </a:solidFill>
                </a:endParaRPr>
              </a:p>
            </p:txBody>
          </p:sp>
        </p:grpSp>
        <p:sp>
          <p:nvSpPr>
            <p:cNvPr id="1905" name="Freeform 1613"/>
            <p:cNvSpPr>
              <a:spLocks/>
            </p:cNvSpPr>
            <p:nvPr/>
          </p:nvSpPr>
          <p:spPr bwMode="auto">
            <a:xfrm>
              <a:off x="-5050" y="1662"/>
              <a:ext cx="35" cy="29"/>
            </a:xfrm>
            <a:custGeom>
              <a:avLst/>
              <a:gdLst>
                <a:gd name="T0" fmla="*/ 0 w 35"/>
                <a:gd name="T1" fmla="*/ 17 h 29"/>
                <a:gd name="T2" fmla="*/ 2 w 35"/>
                <a:gd name="T3" fmla="*/ 14 h 29"/>
                <a:gd name="T4" fmla="*/ 4 w 35"/>
                <a:gd name="T5" fmla="*/ 10 h 29"/>
                <a:gd name="T6" fmla="*/ 7 w 35"/>
                <a:gd name="T7" fmla="*/ 10 h 29"/>
                <a:gd name="T8" fmla="*/ 9 w 35"/>
                <a:gd name="T9" fmla="*/ 10 h 29"/>
                <a:gd name="T10" fmla="*/ 12 w 35"/>
                <a:gd name="T11" fmla="*/ 14 h 29"/>
                <a:gd name="T12" fmla="*/ 14 w 35"/>
                <a:gd name="T13" fmla="*/ 12 h 29"/>
                <a:gd name="T14" fmla="*/ 14 w 35"/>
                <a:gd name="T15" fmla="*/ 10 h 29"/>
                <a:gd name="T16" fmla="*/ 12 w 35"/>
                <a:gd name="T17" fmla="*/ 5 h 29"/>
                <a:gd name="T18" fmla="*/ 14 w 35"/>
                <a:gd name="T19" fmla="*/ 3 h 29"/>
                <a:gd name="T20" fmla="*/ 16 w 35"/>
                <a:gd name="T21" fmla="*/ 5 h 29"/>
                <a:gd name="T22" fmla="*/ 16 w 35"/>
                <a:gd name="T23" fmla="*/ 7 h 29"/>
                <a:gd name="T24" fmla="*/ 19 w 35"/>
                <a:gd name="T25" fmla="*/ 5 h 29"/>
                <a:gd name="T26" fmla="*/ 23 w 35"/>
                <a:gd name="T27" fmla="*/ 3 h 29"/>
                <a:gd name="T28" fmla="*/ 21 w 35"/>
                <a:gd name="T29" fmla="*/ 0 h 29"/>
                <a:gd name="T30" fmla="*/ 23 w 35"/>
                <a:gd name="T31" fmla="*/ 0 h 29"/>
                <a:gd name="T32" fmla="*/ 26 w 35"/>
                <a:gd name="T33" fmla="*/ 5 h 29"/>
                <a:gd name="T34" fmla="*/ 28 w 35"/>
                <a:gd name="T35" fmla="*/ 3 h 29"/>
                <a:gd name="T36" fmla="*/ 30 w 35"/>
                <a:gd name="T37" fmla="*/ 3 h 29"/>
                <a:gd name="T38" fmla="*/ 30 w 35"/>
                <a:gd name="T39" fmla="*/ 7 h 29"/>
                <a:gd name="T40" fmla="*/ 30 w 35"/>
                <a:gd name="T41" fmla="*/ 7 h 29"/>
                <a:gd name="T42" fmla="*/ 35 w 35"/>
                <a:gd name="T43" fmla="*/ 10 h 29"/>
                <a:gd name="T44" fmla="*/ 30 w 35"/>
                <a:gd name="T45" fmla="*/ 12 h 29"/>
                <a:gd name="T46" fmla="*/ 26 w 35"/>
                <a:gd name="T47" fmla="*/ 12 h 29"/>
                <a:gd name="T48" fmla="*/ 28 w 35"/>
                <a:gd name="T49" fmla="*/ 14 h 29"/>
                <a:gd name="T50" fmla="*/ 30 w 35"/>
                <a:gd name="T51" fmla="*/ 17 h 29"/>
                <a:gd name="T52" fmla="*/ 28 w 35"/>
                <a:gd name="T53" fmla="*/ 14 h 29"/>
                <a:gd name="T54" fmla="*/ 26 w 35"/>
                <a:gd name="T55" fmla="*/ 17 h 29"/>
                <a:gd name="T56" fmla="*/ 23 w 35"/>
                <a:gd name="T57" fmla="*/ 17 h 29"/>
                <a:gd name="T58" fmla="*/ 23 w 35"/>
                <a:gd name="T59" fmla="*/ 17 h 29"/>
                <a:gd name="T60" fmla="*/ 19 w 35"/>
                <a:gd name="T61" fmla="*/ 22 h 29"/>
                <a:gd name="T62" fmla="*/ 16 w 35"/>
                <a:gd name="T63" fmla="*/ 24 h 29"/>
                <a:gd name="T64" fmla="*/ 16 w 35"/>
                <a:gd name="T65" fmla="*/ 26 h 29"/>
                <a:gd name="T66" fmla="*/ 12 w 35"/>
                <a:gd name="T67" fmla="*/ 29 h 29"/>
                <a:gd name="T68" fmla="*/ 14 w 35"/>
                <a:gd name="T69" fmla="*/ 24 h 29"/>
                <a:gd name="T70" fmla="*/ 12 w 35"/>
                <a:gd name="T71" fmla="*/ 22 h 29"/>
                <a:gd name="T72" fmla="*/ 9 w 35"/>
                <a:gd name="T73" fmla="*/ 22 h 29"/>
                <a:gd name="T74" fmla="*/ 7 w 35"/>
                <a:gd name="T75" fmla="*/ 22 h 29"/>
                <a:gd name="T76" fmla="*/ 9 w 35"/>
                <a:gd name="T77" fmla="*/ 22 h 29"/>
                <a:gd name="T78" fmla="*/ 7 w 35"/>
                <a:gd name="T79" fmla="*/ 26 h 29"/>
                <a:gd name="T80" fmla="*/ 4 w 35"/>
                <a:gd name="T81" fmla="*/ 17 h 29"/>
                <a:gd name="T82" fmla="*/ 2 w 35"/>
                <a:gd name="T83" fmla="*/ 14 h 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
                <a:gd name="T127" fmla="*/ 0 h 29"/>
                <a:gd name="T128" fmla="*/ 35 w 35"/>
                <a:gd name="T129" fmla="*/ 29 h 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 h="29">
                  <a:moveTo>
                    <a:pt x="2" y="14"/>
                  </a:moveTo>
                  <a:lnTo>
                    <a:pt x="0" y="17"/>
                  </a:lnTo>
                  <a:lnTo>
                    <a:pt x="0" y="14"/>
                  </a:lnTo>
                  <a:lnTo>
                    <a:pt x="2" y="14"/>
                  </a:lnTo>
                  <a:lnTo>
                    <a:pt x="2" y="12"/>
                  </a:lnTo>
                  <a:lnTo>
                    <a:pt x="4" y="10"/>
                  </a:lnTo>
                  <a:lnTo>
                    <a:pt x="7" y="10"/>
                  </a:lnTo>
                  <a:lnTo>
                    <a:pt x="12" y="7"/>
                  </a:lnTo>
                  <a:lnTo>
                    <a:pt x="9" y="10"/>
                  </a:lnTo>
                  <a:lnTo>
                    <a:pt x="12" y="10"/>
                  </a:lnTo>
                  <a:lnTo>
                    <a:pt x="12" y="14"/>
                  </a:lnTo>
                  <a:lnTo>
                    <a:pt x="14" y="14"/>
                  </a:lnTo>
                  <a:lnTo>
                    <a:pt x="14" y="12"/>
                  </a:lnTo>
                  <a:lnTo>
                    <a:pt x="14" y="10"/>
                  </a:lnTo>
                  <a:lnTo>
                    <a:pt x="16" y="10"/>
                  </a:lnTo>
                  <a:lnTo>
                    <a:pt x="12" y="5"/>
                  </a:lnTo>
                  <a:lnTo>
                    <a:pt x="12" y="3"/>
                  </a:lnTo>
                  <a:lnTo>
                    <a:pt x="14" y="3"/>
                  </a:lnTo>
                  <a:lnTo>
                    <a:pt x="16" y="5"/>
                  </a:lnTo>
                  <a:lnTo>
                    <a:pt x="16" y="7"/>
                  </a:lnTo>
                  <a:lnTo>
                    <a:pt x="19" y="5"/>
                  </a:lnTo>
                  <a:lnTo>
                    <a:pt x="21" y="5"/>
                  </a:lnTo>
                  <a:lnTo>
                    <a:pt x="23" y="3"/>
                  </a:lnTo>
                  <a:lnTo>
                    <a:pt x="21" y="0"/>
                  </a:lnTo>
                  <a:lnTo>
                    <a:pt x="23" y="3"/>
                  </a:lnTo>
                  <a:lnTo>
                    <a:pt x="23" y="0"/>
                  </a:lnTo>
                  <a:lnTo>
                    <a:pt x="26" y="3"/>
                  </a:lnTo>
                  <a:lnTo>
                    <a:pt x="26" y="5"/>
                  </a:lnTo>
                  <a:lnTo>
                    <a:pt x="28" y="3"/>
                  </a:lnTo>
                  <a:lnTo>
                    <a:pt x="30" y="3"/>
                  </a:lnTo>
                  <a:lnTo>
                    <a:pt x="30" y="7"/>
                  </a:lnTo>
                  <a:lnTo>
                    <a:pt x="30" y="10"/>
                  </a:lnTo>
                  <a:lnTo>
                    <a:pt x="35" y="10"/>
                  </a:lnTo>
                  <a:lnTo>
                    <a:pt x="33" y="12"/>
                  </a:lnTo>
                  <a:lnTo>
                    <a:pt x="30" y="12"/>
                  </a:lnTo>
                  <a:lnTo>
                    <a:pt x="28" y="10"/>
                  </a:lnTo>
                  <a:lnTo>
                    <a:pt x="26" y="12"/>
                  </a:lnTo>
                  <a:lnTo>
                    <a:pt x="28" y="14"/>
                  </a:lnTo>
                  <a:lnTo>
                    <a:pt x="30" y="14"/>
                  </a:lnTo>
                  <a:lnTo>
                    <a:pt x="30" y="17"/>
                  </a:lnTo>
                  <a:lnTo>
                    <a:pt x="28" y="17"/>
                  </a:lnTo>
                  <a:lnTo>
                    <a:pt x="28" y="14"/>
                  </a:lnTo>
                  <a:lnTo>
                    <a:pt x="26" y="14"/>
                  </a:lnTo>
                  <a:lnTo>
                    <a:pt x="26" y="17"/>
                  </a:lnTo>
                  <a:lnTo>
                    <a:pt x="23" y="17"/>
                  </a:lnTo>
                  <a:lnTo>
                    <a:pt x="21" y="19"/>
                  </a:lnTo>
                  <a:lnTo>
                    <a:pt x="19" y="22"/>
                  </a:lnTo>
                  <a:lnTo>
                    <a:pt x="16" y="22"/>
                  </a:lnTo>
                  <a:lnTo>
                    <a:pt x="16" y="24"/>
                  </a:lnTo>
                  <a:lnTo>
                    <a:pt x="16" y="26"/>
                  </a:lnTo>
                  <a:lnTo>
                    <a:pt x="16" y="29"/>
                  </a:lnTo>
                  <a:lnTo>
                    <a:pt x="12" y="29"/>
                  </a:lnTo>
                  <a:lnTo>
                    <a:pt x="14" y="26"/>
                  </a:lnTo>
                  <a:lnTo>
                    <a:pt x="14" y="24"/>
                  </a:lnTo>
                  <a:lnTo>
                    <a:pt x="12" y="24"/>
                  </a:lnTo>
                  <a:lnTo>
                    <a:pt x="12" y="22"/>
                  </a:lnTo>
                  <a:lnTo>
                    <a:pt x="9" y="22"/>
                  </a:lnTo>
                  <a:lnTo>
                    <a:pt x="7" y="19"/>
                  </a:lnTo>
                  <a:lnTo>
                    <a:pt x="7" y="22"/>
                  </a:lnTo>
                  <a:lnTo>
                    <a:pt x="9" y="22"/>
                  </a:lnTo>
                  <a:lnTo>
                    <a:pt x="9" y="26"/>
                  </a:lnTo>
                  <a:lnTo>
                    <a:pt x="7" y="26"/>
                  </a:lnTo>
                  <a:lnTo>
                    <a:pt x="4" y="24"/>
                  </a:lnTo>
                  <a:lnTo>
                    <a:pt x="4" y="17"/>
                  </a:lnTo>
                  <a:lnTo>
                    <a:pt x="2" y="17"/>
                  </a:lnTo>
                  <a:lnTo>
                    <a:pt x="2" y="14"/>
                  </a:lnTo>
                </a:path>
              </a:pathLst>
            </a:custGeom>
            <a:grpFill/>
            <a:ln w="9525">
              <a:noFill/>
              <a:round/>
              <a:headEnd/>
              <a:tailEnd/>
            </a:ln>
          </p:spPr>
          <p:txBody>
            <a:bodyPr/>
            <a:lstStyle/>
            <a:p>
              <a:pPr>
                <a:defRPr/>
              </a:pPr>
              <a:endParaRPr lang="en-US" sz="1200" kern="0">
                <a:solidFill>
                  <a:srgbClr val="0096D6"/>
                </a:solidFill>
              </a:endParaRPr>
            </a:p>
          </p:txBody>
        </p:sp>
        <p:sp>
          <p:nvSpPr>
            <p:cNvPr id="1906" name="Freeform 1614"/>
            <p:cNvSpPr>
              <a:spLocks/>
            </p:cNvSpPr>
            <p:nvPr/>
          </p:nvSpPr>
          <p:spPr bwMode="auto">
            <a:xfrm>
              <a:off x="-5031" y="1658"/>
              <a:ext cx="4" cy="4"/>
            </a:xfrm>
            <a:custGeom>
              <a:avLst/>
              <a:gdLst>
                <a:gd name="T0" fmla="*/ 0 w 4"/>
                <a:gd name="T1" fmla="*/ 2 h 4"/>
                <a:gd name="T2" fmla="*/ 0 w 4"/>
                <a:gd name="T3" fmla="*/ 2 h 4"/>
                <a:gd name="T4" fmla="*/ 0 w 4"/>
                <a:gd name="T5" fmla="*/ 0 h 4"/>
                <a:gd name="T6" fmla="*/ 2 w 4"/>
                <a:gd name="T7" fmla="*/ 0 h 4"/>
                <a:gd name="T8" fmla="*/ 4 w 4"/>
                <a:gd name="T9" fmla="*/ 2 h 4"/>
                <a:gd name="T10" fmla="*/ 4 w 4"/>
                <a:gd name="T11" fmla="*/ 4 h 4"/>
                <a:gd name="T12" fmla="*/ 2 w 4"/>
                <a:gd name="T13" fmla="*/ 2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2"/>
                  </a:moveTo>
                  <a:lnTo>
                    <a:pt x="0" y="2"/>
                  </a:lnTo>
                  <a:lnTo>
                    <a:pt x="0" y="0"/>
                  </a:lnTo>
                  <a:lnTo>
                    <a:pt x="2" y="0"/>
                  </a:lnTo>
                  <a:lnTo>
                    <a:pt x="4" y="2"/>
                  </a:lnTo>
                  <a:lnTo>
                    <a:pt x="4" y="4"/>
                  </a:lnTo>
                  <a:lnTo>
                    <a:pt x="2"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1907" name="Freeform 1615"/>
            <p:cNvSpPr>
              <a:spLocks/>
            </p:cNvSpPr>
            <p:nvPr/>
          </p:nvSpPr>
          <p:spPr bwMode="auto">
            <a:xfrm>
              <a:off x="-5031" y="1658"/>
              <a:ext cx="4" cy="4"/>
            </a:xfrm>
            <a:custGeom>
              <a:avLst/>
              <a:gdLst>
                <a:gd name="T0" fmla="*/ 0 w 4"/>
                <a:gd name="T1" fmla="*/ 2 h 4"/>
                <a:gd name="T2" fmla="*/ 0 w 4"/>
                <a:gd name="T3" fmla="*/ 2 h 4"/>
                <a:gd name="T4" fmla="*/ 0 w 4"/>
                <a:gd name="T5" fmla="*/ 0 h 4"/>
                <a:gd name="T6" fmla="*/ 2 w 4"/>
                <a:gd name="T7" fmla="*/ 0 h 4"/>
                <a:gd name="T8" fmla="*/ 4 w 4"/>
                <a:gd name="T9" fmla="*/ 2 h 4"/>
                <a:gd name="T10" fmla="*/ 4 w 4"/>
                <a:gd name="T11" fmla="*/ 4 h 4"/>
                <a:gd name="T12" fmla="*/ 2 w 4"/>
                <a:gd name="T13" fmla="*/ 2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2"/>
                  </a:moveTo>
                  <a:lnTo>
                    <a:pt x="0" y="2"/>
                  </a:lnTo>
                  <a:lnTo>
                    <a:pt x="0" y="0"/>
                  </a:lnTo>
                  <a:lnTo>
                    <a:pt x="2" y="0"/>
                  </a:lnTo>
                  <a:lnTo>
                    <a:pt x="4" y="2"/>
                  </a:lnTo>
                  <a:lnTo>
                    <a:pt x="4" y="4"/>
                  </a:lnTo>
                  <a:lnTo>
                    <a:pt x="2"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1908" name="Freeform 1616"/>
            <p:cNvSpPr>
              <a:spLocks/>
            </p:cNvSpPr>
            <p:nvPr/>
          </p:nvSpPr>
          <p:spPr bwMode="auto">
            <a:xfrm>
              <a:off x="-5027" y="1651"/>
              <a:ext cx="15" cy="9"/>
            </a:xfrm>
            <a:custGeom>
              <a:avLst/>
              <a:gdLst>
                <a:gd name="T0" fmla="*/ 5 w 15"/>
                <a:gd name="T1" fmla="*/ 4 h 9"/>
                <a:gd name="T2" fmla="*/ 5 w 15"/>
                <a:gd name="T3" fmla="*/ 4 h 9"/>
                <a:gd name="T4" fmla="*/ 5 w 15"/>
                <a:gd name="T5" fmla="*/ 4 h 9"/>
                <a:gd name="T6" fmla="*/ 3 w 15"/>
                <a:gd name="T7" fmla="*/ 4 h 9"/>
                <a:gd name="T8" fmla="*/ 3 w 15"/>
                <a:gd name="T9" fmla="*/ 2 h 9"/>
                <a:gd name="T10" fmla="*/ 3 w 15"/>
                <a:gd name="T11" fmla="*/ 2 h 9"/>
                <a:gd name="T12" fmla="*/ 3 w 15"/>
                <a:gd name="T13" fmla="*/ 2 h 9"/>
                <a:gd name="T14" fmla="*/ 5 w 15"/>
                <a:gd name="T15" fmla="*/ 0 h 9"/>
                <a:gd name="T16" fmla="*/ 7 w 15"/>
                <a:gd name="T17" fmla="*/ 0 h 9"/>
                <a:gd name="T18" fmla="*/ 10 w 15"/>
                <a:gd name="T19" fmla="*/ 0 h 9"/>
                <a:gd name="T20" fmla="*/ 10 w 15"/>
                <a:gd name="T21" fmla="*/ 0 h 9"/>
                <a:gd name="T22" fmla="*/ 10 w 15"/>
                <a:gd name="T23" fmla="*/ 2 h 9"/>
                <a:gd name="T24" fmla="*/ 10 w 15"/>
                <a:gd name="T25" fmla="*/ 2 h 9"/>
                <a:gd name="T26" fmla="*/ 12 w 15"/>
                <a:gd name="T27" fmla="*/ 2 h 9"/>
                <a:gd name="T28" fmla="*/ 12 w 15"/>
                <a:gd name="T29" fmla="*/ 2 h 9"/>
                <a:gd name="T30" fmla="*/ 12 w 15"/>
                <a:gd name="T31" fmla="*/ 4 h 9"/>
                <a:gd name="T32" fmla="*/ 12 w 15"/>
                <a:gd name="T33" fmla="*/ 4 h 9"/>
                <a:gd name="T34" fmla="*/ 15 w 15"/>
                <a:gd name="T35" fmla="*/ 7 h 9"/>
                <a:gd name="T36" fmla="*/ 12 w 15"/>
                <a:gd name="T37" fmla="*/ 7 h 9"/>
                <a:gd name="T38" fmla="*/ 10 w 15"/>
                <a:gd name="T39" fmla="*/ 7 h 9"/>
                <a:gd name="T40" fmla="*/ 7 w 15"/>
                <a:gd name="T41" fmla="*/ 7 h 9"/>
                <a:gd name="T42" fmla="*/ 7 w 15"/>
                <a:gd name="T43" fmla="*/ 7 h 9"/>
                <a:gd name="T44" fmla="*/ 5 w 15"/>
                <a:gd name="T45" fmla="*/ 9 h 9"/>
                <a:gd name="T46" fmla="*/ 5 w 15"/>
                <a:gd name="T47" fmla="*/ 9 h 9"/>
                <a:gd name="T48" fmla="*/ 5 w 15"/>
                <a:gd name="T49" fmla="*/ 9 h 9"/>
                <a:gd name="T50" fmla="*/ 3 w 15"/>
                <a:gd name="T51" fmla="*/ 9 h 9"/>
                <a:gd name="T52" fmla="*/ 3 w 15"/>
                <a:gd name="T53" fmla="*/ 9 h 9"/>
                <a:gd name="T54" fmla="*/ 0 w 15"/>
                <a:gd name="T55" fmla="*/ 7 h 9"/>
                <a:gd name="T56" fmla="*/ 0 w 15"/>
                <a:gd name="T57" fmla="*/ 7 h 9"/>
                <a:gd name="T58" fmla="*/ 0 w 15"/>
                <a:gd name="T59" fmla="*/ 7 h 9"/>
                <a:gd name="T60" fmla="*/ 0 w 15"/>
                <a:gd name="T61" fmla="*/ 4 h 9"/>
                <a:gd name="T62" fmla="*/ 0 w 15"/>
                <a:gd name="T63" fmla="*/ 4 h 9"/>
                <a:gd name="T64" fmla="*/ 3 w 15"/>
                <a:gd name="T65" fmla="*/ 4 h 9"/>
                <a:gd name="T66" fmla="*/ 5 w 15"/>
                <a:gd name="T67" fmla="*/ 4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9"/>
                <a:gd name="T104" fmla="*/ 15 w 15"/>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9">
                  <a:moveTo>
                    <a:pt x="5" y="4"/>
                  </a:moveTo>
                  <a:lnTo>
                    <a:pt x="5" y="4"/>
                  </a:lnTo>
                  <a:lnTo>
                    <a:pt x="3" y="4"/>
                  </a:lnTo>
                  <a:lnTo>
                    <a:pt x="3" y="2"/>
                  </a:lnTo>
                  <a:lnTo>
                    <a:pt x="5" y="0"/>
                  </a:lnTo>
                  <a:lnTo>
                    <a:pt x="7" y="0"/>
                  </a:lnTo>
                  <a:lnTo>
                    <a:pt x="10" y="0"/>
                  </a:lnTo>
                  <a:lnTo>
                    <a:pt x="10" y="2"/>
                  </a:lnTo>
                  <a:lnTo>
                    <a:pt x="12" y="2"/>
                  </a:lnTo>
                  <a:lnTo>
                    <a:pt x="12" y="4"/>
                  </a:lnTo>
                  <a:lnTo>
                    <a:pt x="15" y="7"/>
                  </a:lnTo>
                  <a:lnTo>
                    <a:pt x="12" y="7"/>
                  </a:lnTo>
                  <a:lnTo>
                    <a:pt x="10" y="7"/>
                  </a:lnTo>
                  <a:lnTo>
                    <a:pt x="7" y="7"/>
                  </a:lnTo>
                  <a:lnTo>
                    <a:pt x="5" y="9"/>
                  </a:lnTo>
                  <a:lnTo>
                    <a:pt x="3" y="9"/>
                  </a:lnTo>
                  <a:lnTo>
                    <a:pt x="0" y="7"/>
                  </a:lnTo>
                  <a:lnTo>
                    <a:pt x="0" y="4"/>
                  </a:lnTo>
                  <a:lnTo>
                    <a:pt x="3" y="4"/>
                  </a:lnTo>
                  <a:lnTo>
                    <a:pt x="5" y="4"/>
                  </a:lnTo>
                  <a:close/>
                </a:path>
              </a:pathLst>
            </a:custGeom>
            <a:grpFill/>
            <a:ln w="9525">
              <a:noFill/>
              <a:round/>
              <a:headEnd/>
              <a:tailEnd/>
            </a:ln>
          </p:spPr>
          <p:txBody>
            <a:bodyPr/>
            <a:lstStyle/>
            <a:p>
              <a:pPr>
                <a:defRPr/>
              </a:pPr>
              <a:endParaRPr lang="en-US" sz="1200" kern="0">
                <a:solidFill>
                  <a:srgbClr val="0096D6"/>
                </a:solidFill>
              </a:endParaRPr>
            </a:p>
          </p:txBody>
        </p:sp>
        <p:sp>
          <p:nvSpPr>
            <p:cNvPr id="1909" name="Freeform 1617"/>
            <p:cNvSpPr>
              <a:spLocks/>
            </p:cNvSpPr>
            <p:nvPr/>
          </p:nvSpPr>
          <p:spPr bwMode="auto">
            <a:xfrm>
              <a:off x="-5027" y="1651"/>
              <a:ext cx="15" cy="9"/>
            </a:xfrm>
            <a:custGeom>
              <a:avLst/>
              <a:gdLst>
                <a:gd name="T0" fmla="*/ 5 w 15"/>
                <a:gd name="T1" fmla="*/ 4 h 9"/>
                <a:gd name="T2" fmla="*/ 5 w 15"/>
                <a:gd name="T3" fmla="*/ 4 h 9"/>
                <a:gd name="T4" fmla="*/ 5 w 15"/>
                <a:gd name="T5" fmla="*/ 4 h 9"/>
                <a:gd name="T6" fmla="*/ 3 w 15"/>
                <a:gd name="T7" fmla="*/ 4 h 9"/>
                <a:gd name="T8" fmla="*/ 3 w 15"/>
                <a:gd name="T9" fmla="*/ 2 h 9"/>
                <a:gd name="T10" fmla="*/ 3 w 15"/>
                <a:gd name="T11" fmla="*/ 2 h 9"/>
                <a:gd name="T12" fmla="*/ 3 w 15"/>
                <a:gd name="T13" fmla="*/ 2 h 9"/>
                <a:gd name="T14" fmla="*/ 5 w 15"/>
                <a:gd name="T15" fmla="*/ 0 h 9"/>
                <a:gd name="T16" fmla="*/ 7 w 15"/>
                <a:gd name="T17" fmla="*/ 0 h 9"/>
                <a:gd name="T18" fmla="*/ 10 w 15"/>
                <a:gd name="T19" fmla="*/ 0 h 9"/>
                <a:gd name="T20" fmla="*/ 10 w 15"/>
                <a:gd name="T21" fmla="*/ 0 h 9"/>
                <a:gd name="T22" fmla="*/ 10 w 15"/>
                <a:gd name="T23" fmla="*/ 2 h 9"/>
                <a:gd name="T24" fmla="*/ 10 w 15"/>
                <a:gd name="T25" fmla="*/ 2 h 9"/>
                <a:gd name="T26" fmla="*/ 12 w 15"/>
                <a:gd name="T27" fmla="*/ 2 h 9"/>
                <a:gd name="T28" fmla="*/ 12 w 15"/>
                <a:gd name="T29" fmla="*/ 2 h 9"/>
                <a:gd name="T30" fmla="*/ 12 w 15"/>
                <a:gd name="T31" fmla="*/ 4 h 9"/>
                <a:gd name="T32" fmla="*/ 12 w 15"/>
                <a:gd name="T33" fmla="*/ 4 h 9"/>
                <a:gd name="T34" fmla="*/ 15 w 15"/>
                <a:gd name="T35" fmla="*/ 7 h 9"/>
                <a:gd name="T36" fmla="*/ 12 w 15"/>
                <a:gd name="T37" fmla="*/ 7 h 9"/>
                <a:gd name="T38" fmla="*/ 10 w 15"/>
                <a:gd name="T39" fmla="*/ 7 h 9"/>
                <a:gd name="T40" fmla="*/ 7 w 15"/>
                <a:gd name="T41" fmla="*/ 7 h 9"/>
                <a:gd name="T42" fmla="*/ 7 w 15"/>
                <a:gd name="T43" fmla="*/ 7 h 9"/>
                <a:gd name="T44" fmla="*/ 5 w 15"/>
                <a:gd name="T45" fmla="*/ 9 h 9"/>
                <a:gd name="T46" fmla="*/ 5 w 15"/>
                <a:gd name="T47" fmla="*/ 9 h 9"/>
                <a:gd name="T48" fmla="*/ 5 w 15"/>
                <a:gd name="T49" fmla="*/ 9 h 9"/>
                <a:gd name="T50" fmla="*/ 3 w 15"/>
                <a:gd name="T51" fmla="*/ 9 h 9"/>
                <a:gd name="T52" fmla="*/ 3 w 15"/>
                <a:gd name="T53" fmla="*/ 9 h 9"/>
                <a:gd name="T54" fmla="*/ 0 w 15"/>
                <a:gd name="T55" fmla="*/ 7 h 9"/>
                <a:gd name="T56" fmla="*/ 0 w 15"/>
                <a:gd name="T57" fmla="*/ 7 h 9"/>
                <a:gd name="T58" fmla="*/ 0 w 15"/>
                <a:gd name="T59" fmla="*/ 7 h 9"/>
                <a:gd name="T60" fmla="*/ 0 w 15"/>
                <a:gd name="T61" fmla="*/ 4 h 9"/>
                <a:gd name="T62" fmla="*/ 0 w 15"/>
                <a:gd name="T63" fmla="*/ 4 h 9"/>
                <a:gd name="T64" fmla="*/ 3 w 15"/>
                <a:gd name="T65" fmla="*/ 4 h 9"/>
                <a:gd name="T66" fmla="*/ 5 w 15"/>
                <a:gd name="T67" fmla="*/ 4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9"/>
                <a:gd name="T104" fmla="*/ 15 w 15"/>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9">
                  <a:moveTo>
                    <a:pt x="5" y="4"/>
                  </a:moveTo>
                  <a:lnTo>
                    <a:pt x="5" y="4"/>
                  </a:lnTo>
                  <a:lnTo>
                    <a:pt x="3" y="4"/>
                  </a:lnTo>
                  <a:lnTo>
                    <a:pt x="3" y="2"/>
                  </a:lnTo>
                  <a:lnTo>
                    <a:pt x="5" y="0"/>
                  </a:lnTo>
                  <a:lnTo>
                    <a:pt x="7" y="0"/>
                  </a:lnTo>
                  <a:lnTo>
                    <a:pt x="10" y="0"/>
                  </a:lnTo>
                  <a:lnTo>
                    <a:pt x="10" y="2"/>
                  </a:lnTo>
                  <a:lnTo>
                    <a:pt x="12" y="2"/>
                  </a:lnTo>
                  <a:lnTo>
                    <a:pt x="12" y="4"/>
                  </a:lnTo>
                  <a:lnTo>
                    <a:pt x="15" y="7"/>
                  </a:lnTo>
                  <a:lnTo>
                    <a:pt x="12" y="7"/>
                  </a:lnTo>
                  <a:lnTo>
                    <a:pt x="10" y="7"/>
                  </a:lnTo>
                  <a:lnTo>
                    <a:pt x="7" y="7"/>
                  </a:lnTo>
                  <a:lnTo>
                    <a:pt x="5" y="9"/>
                  </a:lnTo>
                  <a:lnTo>
                    <a:pt x="3" y="9"/>
                  </a:lnTo>
                  <a:lnTo>
                    <a:pt x="0" y="7"/>
                  </a:lnTo>
                  <a:lnTo>
                    <a:pt x="0" y="4"/>
                  </a:lnTo>
                  <a:lnTo>
                    <a:pt x="3" y="4"/>
                  </a:lnTo>
                  <a:lnTo>
                    <a:pt x="5" y="4"/>
                  </a:lnTo>
                </a:path>
              </a:pathLst>
            </a:custGeom>
            <a:grpFill/>
            <a:ln w="9525">
              <a:noFill/>
              <a:round/>
              <a:headEnd/>
              <a:tailEnd/>
            </a:ln>
          </p:spPr>
          <p:txBody>
            <a:bodyPr/>
            <a:lstStyle/>
            <a:p>
              <a:pPr>
                <a:defRPr/>
              </a:pPr>
              <a:endParaRPr lang="en-US" sz="1200" kern="0">
                <a:solidFill>
                  <a:srgbClr val="0096D6"/>
                </a:solidFill>
              </a:endParaRPr>
            </a:p>
          </p:txBody>
        </p:sp>
        <p:sp>
          <p:nvSpPr>
            <p:cNvPr id="1910" name="Freeform 1618"/>
            <p:cNvSpPr>
              <a:spLocks/>
            </p:cNvSpPr>
            <p:nvPr/>
          </p:nvSpPr>
          <p:spPr bwMode="auto">
            <a:xfrm>
              <a:off x="-5020" y="1646"/>
              <a:ext cx="3" cy="2"/>
            </a:xfrm>
            <a:custGeom>
              <a:avLst/>
              <a:gdLst>
                <a:gd name="T0" fmla="*/ 0 w 3"/>
                <a:gd name="T1" fmla="*/ 0 h 2"/>
                <a:gd name="T2" fmla="*/ 0 w 3"/>
                <a:gd name="T3" fmla="*/ 2 h 2"/>
                <a:gd name="T4" fmla="*/ 0 w 3"/>
                <a:gd name="T5" fmla="*/ 0 h 2"/>
                <a:gd name="T6" fmla="*/ 3 w 3"/>
                <a:gd name="T7" fmla="*/ 0 h 2"/>
                <a:gd name="T8" fmla="*/ 3 w 3"/>
                <a:gd name="T9" fmla="*/ 2 h 2"/>
                <a:gd name="T10" fmla="*/ 3 w 3"/>
                <a:gd name="T11" fmla="*/ 2 h 2"/>
                <a:gd name="T12" fmla="*/ 0 w 3"/>
                <a:gd name="T13" fmla="*/ 2 h 2"/>
                <a:gd name="T14" fmla="*/ 0 w 3"/>
                <a:gd name="T15" fmla="*/ 2 h 2"/>
                <a:gd name="T16" fmla="*/ 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0"/>
                  </a:moveTo>
                  <a:lnTo>
                    <a:pt x="0" y="2"/>
                  </a:lnTo>
                  <a:lnTo>
                    <a:pt x="0" y="0"/>
                  </a:lnTo>
                  <a:lnTo>
                    <a:pt x="3" y="0"/>
                  </a:ln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11" name="Freeform 1619"/>
            <p:cNvSpPr>
              <a:spLocks/>
            </p:cNvSpPr>
            <p:nvPr/>
          </p:nvSpPr>
          <p:spPr bwMode="auto">
            <a:xfrm>
              <a:off x="-5020" y="1646"/>
              <a:ext cx="3" cy="2"/>
            </a:xfrm>
            <a:custGeom>
              <a:avLst/>
              <a:gdLst>
                <a:gd name="T0" fmla="*/ 0 w 3"/>
                <a:gd name="T1" fmla="*/ 0 h 2"/>
                <a:gd name="T2" fmla="*/ 0 w 3"/>
                <a:gd name="T3" fmla="*/ 2 h 2"/>
                <a:gd name="T4" fmla="*/ 0 w 3"/>
                <a:gd name="T5" fmla="*/ 0 h 2"/>
                <a:gd name="T6" fmla="*/ 3 w 3"/>
                <a:gd name="T7" fmla="*/ 0 h 2"/>
                <a:gd name="T8" fmla="*/ 3 w 3"/>
                <a:gd name="T9" fmla="*/ 2 h 2"/>
                <a:gd name="T10" fmla="*/ 3 w 3"/>
                <a:gd name="T11" fmla="*/ 2 h 2"/>
                <a:gd name="T12" fmla="*/ 0 w 3"/>
                <a:gd name="T13" fmla="*/ 2 h 2"/>
                <a:gd name="T14" fmla="*/ 0 w 3"/>
                <a:gd name="T15" fmla="*/ 2 h 2"/>
                <a:gd name="T16" fmla="*/ 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0"/>
                  </a:moveTo>
                  <a:lnTo>
                    <a:pt x="0" y="2"/>
                  </a:lnTo>
                  <a:lnTo>
                    <a:pt x="0" y="0"/>
                  </a:lnTo>
                  <a:lnTo>
                    <a:pt x="3" y="0"/>
                  </a:lnTo>
                  <a:lnTo>
                    <a:pt x="3"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12" name="Freeform 1620"/>
            <p:cNvSpPr>
              <a:spLocks/>
            </p:cNvSpPr>
            <p:nvPr/>
          </p:nvSpPr>
          <p:spPr bwMode="auto">
            <a:xfrm>
              <a:off x="-4958" y="1601"/>
              <a:ext cx="12" cy="16"/>
            </a:xfrm>
            <a:custGeom>
              <a:avLst/>
              <a:gdLst>
                <a:gd name="T0" fmla="*/ 2 w 12"/>
                <a:gd name="T1" fmla="*/ 9 h 16"/>
                <a:gd name="T2" fmla="*/ 2 w 12"/>
                <a:gd name="T3" fmla="*/ 9 h 16"/>
                <a:gd name="T4" fmla="*/ 5 w 12"/>
                <a:gd name="T5" fmla="*/ 7 h 16"/>
                <a:gd name="T6" fmla="*/ 9 w 12"/>
                <a:gd name="T7" fmla="*/ 2 h 16"/>
                <a:gd name="T8" fmla="*/ 9 w 12"/>
                <a:gd name="T9" fmla="*/ 0 h 16"/>
                <a:gd name="T10" fmla="*/ 9 w 12"/>
                <a:gd name="T11" fmla="*/ 0 h 16"/>
                <a:gd name="T12" fmla="*/ 9 w 12"/>
                <a:gd name="T13" fmla="*/ 2 h 16"/>
                <a:gd name="T14" fmla="*/ 12 w 12"/>
                <a:gd name="T15" fmla="*/ 2 h 16"/>
                <a:gd name="T16" fmla="*/ 12 w 12"/>
                <a:gd name="T17" fmla="*/ 2 h 16"/>
                <a:gd name="T18" fmla="*/ 7 w 12"/>
                <a:gd name="T19" fmla="*/ 9 h 16"/>
                <a:gd name="T20" fmla="*/ 7 w 12"/>
                <a:gd name="T21" fmla="*/ 12 h 16"/>
                <a:gd name="T22" fmla="*/ 5 w 12"/>
                <a:gd name="T23" fmla="*/ 12 h 16"/>
                <a:gd name="T24" fmla="*/ 5 w 12"/>
                <a:gd name="T25" fmla="*/ 14 h 16"/>
                <a:gd name="T26" fmla="*/ 0 w 12"/>
                <a:gd name="T27" fmla="*/ 16 h 16"/>
                <a:gd name="T28" fmla="*/ 0 w 12"/>
                <a:gd name="T29" fmla="*/ 14 h 16"/>
                <a:gd name="T30" fmla="*/ 0 w 12"/>
                <a:gd name="T31" fmla="*/ 12 h 16"/>
                <a:gd name="T32" fmla="*/ 0 w 12"/>
                <a:gd name="T33" fmla="*/ 12 h 16"/>
                <a:gd name="T34" fmla="*/ 2 w 12"/>
                <a:gd name="T35" fmla="*/ 9 h 16"/>
                <a:gd name="T36" fmla="*/ 2 w 12"/>
                <a:gd name="T37" fmla="*/ 9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6"/>
                <a:gd name="T59" fmla="*/ 12 w 1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6">
                  <a:moveTo>
                    <a:pt x="2" y="9"/>
                  </a:moveTo>
                  <a:lnTo>
                    <a:pt x="2" y="9"/>
                  </a:lnTo>
                  <a:lnTo>
                    <a:pt x="5" y="7"/>
                  </a:lnTo>
                  <a:lnTo>
                    <a:pt x="9" y="2"/>
                  </a:lnTo>
                  <a:lnTo>
                    <a:pt x="9" y="0"/>
                  </a:lnTo>
                  <a:lnTo>
                    <a:pt x="9" y="2"/>
                  </a:lnTo>
                  <a:lnTo>
                    <a:pt x="12" y="2"/>
                  </a:lnTo>
                  <a:lnTo>
                    <a:pt x="7" y="9"/>
                  </a:lnTo>
                  <a:lnTo>
                    <a:pt x="7" y="12"/>
                  </a:lnTo>
                  <a:lnTo>
                    <a:pt x="5" y="12"/>
                  </a:lnTo>
                  <a:lnTo>
                    <a:pt x="5" y="14"/>
                  </a:lnTo>
                  <a:lnTo>
                    <a:pt x="0" y="16"/>
                  </a:lnTo>
                  <a:lnTo>
                    <a:pt x="0" y="14"/>
                  </a:lnTo>
                  <a:lnTo>
                    <a:pt x="0" y="12"/>
                  </a:lnTo>
                  <a:lnTo>
                    <a:pt x="2" y="9"/>
                  </a:lnTo>
                  <a:close/>
                </a:path>
              </a:pathLst>
            </a:custGeom>
            <a:grpFill/>
            <a:ln w="9525">
              <a:noFill/>
              <a:round/>
              <a:headEnd/>
              <a:tailEnd/>
            </a:ln>
          </p:spPr>
          <p:txBody>
            <a:bodyPr/>
            <a:lstStyle/>
            <a:p>
              <a:pPr>
                <a:defRPr/>
              </a:pPr>
              <a:endParaRPr lang="en-US" sz="1200" kern="0">
                <a:solidFill>
                  <a:srgbClr val="0096D6"/>
                </a:solidFill>
              </a:endParaRPr>
            </a:p>
          </p:txBody>
        </p:sp>
        <p:sp>
          <p:nvSpPr>
            <p:cNvPr id="1913" name="Freeform 1621"/>
            <p:cNvSpPr>
              <a:spLocks/>
            </p:cNvSpPr>
            <p:nvPr/>
          </p:nvSpPr>
          <p:spPr bwMode="auto">
            <a:xfrm>
              <a:off x="-4958" y="1601"/>
              <a:ext cx="12" cy="16"/>
            </a:xfrm>
            <a:custGeom>
              <a:avLst/>
              <a:gdLst>
                <a:gd name="T0" fmla="*/ 2 w 12"/>
                <a:gd name="T1" fmla="*/ 9 h 16"/>
                <a:gd name="T2" fmla="*/ 2 w 12"/>
                <a:gd name="T3" fmla="*/ 9 h 16"/>
                <a:gd name="T4" fmla="*/ 5 w 12"/>
                <a:gd name="T5" fmla="*/ 7 h 16"/>
                <a:gd name="T6" fmla="*/ 9 w 12"/>
                <a:gd name="T7" fmla="*/ 2 h 16"/>
                <a:gd name="T8" fmla="*/ 9 w 12"/>
                <a:gd name="T9" fmla="*/ 0 h 16"/>
                <a:gd name="T10" fmla="*/ 9 w 12"/>
                <a:gd name="T11" fmla="*/ 0 h 16"/>
                <a:gd name="T12" fmla="*/ 9 w 12"/>
                <a:gd name="T13" fmla="*/ 2 h 16"/>
                <a:gd name="T14" fmla="*/ 12 w 12"/>
                <a:gd name="T15" fmla="*/ 2 h 16"/>
                <a:gd name="T16" fmla="*/ 12 w 12"/>
                <a:gd name="T17" fmla="*/ 2 h 16"/>
                <a:gd name="T18" fmla="*/ 7 w 12"/>
                <a:gd name="T19" fmla="*/ 9 h 16"/>
                <a:gd name="T20" fmla="*/ 7 w 12"/>
                <a:gd name="T21" fmla="*/ 12 h 16"/>
                <a:gd name="T22" fmla="*/ 5 w 12"/>
                <a:gd name="T23" fmla="*/ 12 h 16"/>
                <a:gd name="T24" fmla="*/ 5 w 12"/>
                <a:gd name="T25" fmla="*/ 14 h 16"/>
                <a:gd name="T26" fmla="*/ 0 w 12"/>
                <a:gd name="T27" fmla="*/ 16 h 16"/>
                <a:gd name="T28" fmla="*/ 0 w 12"/>
                <a:gd name="T29" fmla="*/ 14 h 16"/>
                <a:gd name="T30" fmla="*/ 0 w 12"/>
                <a:gd name="T31" fmla="*/ 12 h 16"/>
                <a:gd name="T32" fmla="*/ 0 w 12"/>
                <a:gd name="T33" fmla="*/ 12 h 16"/>
                <a:gd name="T34" fmla="*/ 2 w 12"/>
                <a:gd name="T35" fmla="*/ 9 h 16"/>
                <a:gd name="T36" fmla="*/ 2 w 12"/>
                <a:gd name="T37" fmla="*/ 9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6"/>
                <a:gd name="T59" fmla="*/ 12 w 1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6">
                  <a:moveTo>
                    <a:pt x="2" y="9"/>
                  </a:moveTo>
                  <a:lnTo>
                    <a:pt x="2" y="9"/>
                  </a:lnTo>
                  <a:lnTo>
                    <a:pt x="5" y="7"/>
                  </a:lnTo>
                  <a:lnTo>
                    <a:pt x="9" y="2"/>
                  </a:lnTo>
                  <a:lnTo>
                    <a:pt x="9" y="0"/>
                  </a:lnTo>
                  <a:lnTo>
                    <a:pt x="9" y="2"/>
                  </a:lnTo>
                  <a:lnTo>
                    <a:pt x="12" y="2"/>
                  </a:lnTo>
                  <a:lnTo>
                    <a:pt x="7" y="9"/>
                  </a:lnTo>
                  <a:lnTo>
                    <a:pt x="7" y="12"/>
                  </a:lnTo>
                  <a:lnTo>
                    <a:pt x="5" y="12"/>
                  </a:lnTo>
                  <a:lnTo>
                    <a:pt x="5" y="14"/>
                  </a:lnTo>
                  <a:lnTo>
                    <a:pt x="0" y="16"/>
                  </a:lnTo>
                  <a:lnTo>
                    <a:pt x="0" y="14"/>
                  </a:lnTo>
                  <a:lnTo>
                    <a:pt x="0" y="12"/>
                  </a:lnTo>
                  <a:lnTo>
                    <a:pt x="2" y="9"/>
                  </a:lnTo>
                </a:path>
              </a:pathLst>
            </a:custGeom>
            <a:grpFill/>
            <a:ln w="9525">
              <a:noFill/>
              <a:round/>
              <a:headEnd/>
              <a:tailEnd/>
            </a:ln>
          </p:spPr>
          <p:txBody>
            <a:bodyPr/>
            <a:lstStyle/>
            <a:p>
              <a:pPr>
                <a:defRPr/>
              </a:pPr>
              <a:endParaRPr lang="en-US" sz="1200" kern="0">
                <a:solidFill>
                  <a:srgbClr val="0096D6"/>
                </a:solidFill>
              </a:endParaRPr>
            </a:p>
          </p:txBody>
        </p:sp>
        <p:sp>
          <p:nvSpPr>
            <p:cNvPr id="1914" name="Freeform 1622"/>
            <p:cNvSpPr>
              <a:spLocks/>
            </p:cNvSpPr>
            <p:nvPr/>
          </p:nvSpPr>
          <p:spPr bwMode="auto">
            <a:xfrm>
              <a:off x="-4944" y="1596"/>
              <a:ext cx="10" cy="7"/>
            </a:xfrm>
            <a:custGeom>
              <a:avLst/>
              <a:gdLst>
                <a:gd name="T0" fmla="*/ 2 w 10"/>
                <a:gd name="T1" fmla="*/ 5 h 7"/>
                <a:gd name="T2" fmla="*/ 0 w 10"/>
                <a:gd name="T3" fmla="*/ 5 h 7"/>
                <a:gd name="T4" fmla="*/ 0 w 10"/>
                <a:gd name="T5" fmla="*/ 5 h 7"/>
                <a:gd name="T6" fmla="*/ 0 w 10"/>
                <a:gd name="T7" fmla="*/ 3 h 7"/>
                <a:gd name="T8" fmla="*/ 2 w 10"/>
                <a:gd name="T9" fmla="*/ 3 h 7"/>
                <a:gd name="T10" fmla="*/ 2 w 10"/>
                <a:gd name="T11" fmla="*/ 0 h 7"/>
                <a:gd name="T12" fmla="*/ 5 w 10"/>
                <a:gd name="T13" fmla="*/ 3 h 7"/>
                <a:gd name="T14" fmla="*/ 5 w 10"/>
                <a:gd name="T15" fmla="*/ 3 h 7"/>
                <a:gd name="T16" fmla="*/ 5 w 10"/>
                <a:gd name="T17" fmla="*/ 3 h 7"/>
                <a:gd name="T18" fmla="*/ 7 w 10"/>
                <a:gd name="T19" fmla="*/ 3 h 7"/>
                <a:gd name="T20" fmla="*/ 10 w 10"/>
                <a:gd name="T21" fmla="*/ 3 h 7"/>
                <a:gd name="T22" fmla="*/ 7 w 10"/>
                <a:gd name="T23" fmla="*/ 5 h 7"/>
                <a:gd name="T24" fmla="*/ 2 w 10"/>
                <a:gd name="T25" fmla="*/ 7 h 7"/>
                <a:gd name="T26" fmla="*/ 2 w 10"/>
                <a:gd name="T27" fmla="*/ 5 h 7"/>
                <a:gd name="T28" fmla="*/ 2 w 10"/>
                <a:gd name="T29" fmla="*/ 5 h 7"/>
                <a:gd name="T30" fmla="*/ 2 w 10"/>
                <a:gd name="T31" fmla="*/ 5 h 7"/>
                <a:gd name="T32" fmla="*/ 2 w 10"/>
                <a:gd name="T33" fmla="*/ 5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2" y="5"/>
                  </a:moveTo>
                  <a:lnTo>
                    <a:pt x="0" y="5"/>
                  </a:lnTo>
                  <a:lnTo>
                    <a:pt x="0" y="3"/>
                  </a:lnTo>
                  <a:lnTo>
                    <a:pt x="2" y="3"/>
                  </a:lnTo>
                  <a:lnTo>
                    <a:pt x="2" y="0"/>
                  </a:lnTo>
                  <a:lnTo>
                    <a:pt x="5" y="3"/>
                  </a:lnTo>
                  <a:lnTo>
                    <a:pt x="7" y="3"/>
                  </a:lnTo>
                  <a:lnTo>
                    <a:pt x="10" y="3"/>
                  </a:lnTo>
                  <a:lnTo>
                    <a:pt x="7" y="5"/>
                  </a:lnTo>
                  <a:lnTo>
                    <a:pt x="2" y="7"/>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1915" name="Freeform 1623"/>
            <p:cNvSpPr>
              <a:spLocks/>
            </p:cNvSpPr>
            <p:nvPr/>
          </p:nvSpPr>
          <p:spPr bwMode="auto">
            <a:xfrm>
              <a:off x="-4944" y="1596"/>
              <a:ext cx="10" cy="7"/>
            </a:xfrm>
            <a:custGeom>
              <a:avLst/>
              <a:gdLst>
                <a:gd name="T0" fmla="*/ 2 w 10"/>
                <a:gd name="T1" fmla="*/ 5 h 7"/>
                <a:gd name="T2" fmla="*/ 0 w 10"/>
                <a:gd name="T3" fmla="*/ 5 h 7"/>
                <a:gd name="T4" fmla="*/ 0 w 10"/>
                <a:gd name="T5" fmla="*/ 5 h 7"/>
                <a:gd name="T6" fmla="*/ 0 w 10"/>
                <a:gd name="T7" fmla="*/ 3 h 7"/>
                <a:gd name="T8" fmla="*/ 2 w 10"/>
                <a:gd name="T9" fmla="*/ 3 h 7"/>
                <a:gd name="T10" fmla="*/ 2 w 10"/>
                <a:gd name="T11" fmla="*/ 0 h 7"/>
                <a:gd name="T12" fmla="*/ 5 w 10"/>
                <a:gd name="T13" fmla="*/ 3 h 7"/>
                <a:gd name="T14" fmla="*/ 5 w 10"/>
                <a:gd name="T15" fmla="*/ 3 h 7"/>
                <a:gd name="T16" fmla="*/ 5 w 10"/>
                <a:gd name="T17" fmla="*/ 3 h 7"/>
                <a:gd name="T18" fmla="*/ 7 w 10"/>
                <a:gd name="T19" fmla="*/ 3 h 7"/>
                <a:gd name="T20" fmla="*/ 10 w 10"/>
                <a:gd name="T21" fmla="*/ 3 h 7"/>
                <a:gd name="T22" fmla="*/ 7 w 10"/>
                <a:gd name="T23" fmla="*/ 5 h 7"/>
                <a:gd name="T24" fmla="*/ 2 w 10"/>
                <a:gd name="T25" fmla="*/ 7 h 7"/>
                <a:gd name="T26" fmla="*/ 2 w 10"/>
                <a:gd name="T27" fmla="*/ 5 h 7"/>
                <a:gd name="T28" fmla="*/ 2 w 10"/>
                <a:gd name="T29" fmla="*/ 5 h 7"/>
                <a:gd name="T30" fmla="*/ 2 w 10"/>
                <a:gd name="T31" fmla="*/ 5 h 7"/>
                <a:gd name="T32" fmla="*/ 2 w 10"/>
                <a:gd name="T33" fmla="*/ 5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2" y="5"/>
                  </a:moveTo>
                  <a:lnTo>
                    <a:pt x="0" y="5"/>
                  </a:lnTo>
                  <a:lnTo>
                    <a:pt x="0" y="3"/>
                  </a:lnTo>
                  <a:lnTo>
                    <a:pt x="2" y="3"/>
                  </a:lnTo>
                  <a:lnTo>
                    <a:pt x="2" y="0"/>
                  </a:lnTo>
                  <a:lnTo>
                    <a:pt x="5" y="3"/>
                  </a:lnTo>
                  <a:lnTo>
                    <a:pt x="7" y="3"/>
                  </a:lnTo>
                  <a:lnTo>
                    <a:pt x="10" y="3"/>
                  </a:lnTo>
                  <a:lnTo>
                    <a:pt x="7" y="5"/>
                  </a:lnTo>
                  <a:lnTo>
                    <a:pt x="2" y="7"/>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1916" name="Freeform 1624"/>
            <p:cNvSpPr>
              <a:spLocks/>
            </p:cNvSpPr>
            <p:nvPr/>
          </p:nvSpPr>
          <p:spPr bwMode="auto">
            <a:xfrm>
              <a:off x="-5133" y="1641"/>
              <a:ext cx="5" cy="7"/>
            </a:xfrm>
            <a:custGeom>
              <a:avLst/>
              <a:gdLst>
                <a:gd name="T0" fmla="*/ 5 w 5"/>
                <a:gd name="T1" fmla="*/ 0 h 7"/>
                <a:gd name="T2" fmla="*/ 5 w 5"/>
                <a:gd name="T3" fmla="*/ 0 h 7"/>
                <a:gd name="T4" fmla="*/ 2 w 5"/>
                <a:gd name="T5" fmla="*/ 5 h 7"/>
                <a:gd name="T6" fmla="*/ 2 w 5"/>
                <a:gd name="T7" fmla="*/ 7 h 7"/>
                <a:gd name="T8" fmla="*/ 0 w 5"/>
                <a:gd name="T9" fmla="*/ 5 h 7"/>
                <a:gd name="T10" fmla="*/ 0 w 5"/>
                <a:gd name="T11" fmla="*/ 2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2" y="5"/>
                  </a:lnTo>
                  <a:lnTo>
                    <a:pt x="2" y="7"/>
                  </a:lnTo>
                  <a:lnTo>
                    <a:pt x="0" y="5"/>
                  </a:lnTo>
                  <a:lnTo>
                    <a:pt x="0" y="2"/>
                  </a:lnTo>
                  <a:lnTo>
                    <a:pt x="2" y="2"/>
                  </a:lnTo>
                  <a:lnTo>
                    <a:pt x="5" y="0"/>
                  </a:lnTo>
                  <a:close/>
                </a:path>
              </a:pathLst>
            </a:custGeom>
            <a:grpFill/>
            <a:ln w="9525">
              <a:noFill/>
              <a:round/>
              <a:headEnd/>
              <a:tailEnd/>
            </a:ln>
          </p:spPr>
          <p:txBody>
            <a:bodyPr/>
            <a:lstStyle/>
            <a:p>
              <a:pPr>
                <a:defRPr/>
              </a:pPr>
              <a:endParaRPr lang="en-US" sz="1200" kern="0">
                <a:solidFill>
                  <a:srgbClr val="0096D6"/>
                </a:solidFill>
              </a:endParaRPr>
            </a:p>
          </p:txBody>
        </p:sp>
        <p:sp>
          <p:nvSpPr>
            <p:cNvPr id="1917" name="Freeform 1625"/>
            <p:cNvSpPr>
              <a:spLocks/>
            </p:cNvSpPr>
            <p:nvPr/>
          </p:nvSpPr>
          <p:spPr bwMode="auto">
            <a:xfrm>
              <a:off x="-5133" y="1641"/>
              <a:ext cx="5" cy="7"/>
            </a:xfrm>
            <a:custGeom>
              <a:avLst/>
              <a:gdLst>
                <a:gd name="T0" fmla="*/ 5 w 5"/>
                <a:gd name="T1" fmla="*/ 0 h 7"/>
                <a:gd name="T2" fmla="*/ 5 w 5"/>
                <a:gd name="T3" fmla="*/ 0 h 7"/>
                <a:gd name="T4" fmla="*/ 2 w 5"/>
                <a:gd name="T5" fmla="*/ 5 h 7"/>
                <a:gd name="T6" fmla="*/ 2 w 5"/>
                <a:gd name="T7" fmla="*/ 7 h 7"/>
                <a:gd name="T8" fmla="*/ 0 w 5"/>
                <a:gd name="T9" fmla="*/ 5 h 7"/>
                <a:gd name="T10" fmla="*/ 0 w 5"/>
                <a:gd name="T11" fmla="*/ 2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2" y="5"/>
                  </a:lnTo>
                  <a:lnTo>
                    <a:pt x="2" y="7"/>
                  </a:lnTo>
                  <a:lnTo>
                    <a:pt x="0" y="5"/>
                  </a:lnTo>
                  <a:lnTo>
                    <a:pt x="0" y="2"/>
                  </a:lnTo>
                  <a:lnTo>
                    <a:pt x="2" y="2"/>
                  </a:lnTo>
                  <a:lnTo>
                    <a:pt x="5" y="0"/>
                  </a:lnTo>
                </a:path>
              </a:pathLst>
            </a:custGeom>
            <a:grpFill/>
            <a:ln w="9525">
              <a:noFill/>
              <a:round/>
              <a:headEnd/>
              <a:tailEnd/>
            </a:ln>
          </p:spPr>
          <p:txBody>
            <a:bodyPr/>
            <a:lstStyle/>
            <a:p>
              <a:pPr>
                <a:defRPr/>
              </a:pPr>
              <a:endParaRPr lang="en-US" sz="1200" kern="0">
                <a:solidFill>
                  <a:srgbClr val="0096D6"/>
                </a:solidFill>
              </a:endParaRPr>
            </a:p>
          </p:txBody>
        </p:sp>
        <p:sp>
          <p:nvSpPr>
            <p:cNvPr id="1918" name="Freeform 1626"/>
            <p:cNvSpPr>
              <a:spLocks/>
            </p:cNvSpPr>
            <p:nvPr/>
          </p:nvSpPr>
          <p:spPr bwMode="auto">
            <a:xfrm>
              <a:off x="-5218" y="1601"/>
              <a:ext cx="26" cy="14"/>
            </a:xfrm>
            <a:custGeom>
              <a:avLst/>
              <a:gdLst>
                <a:gd name="T0" fmla="*/ 0 w 26"/>
                <a:gd name="T1" fmla="*/ 2 h 14"/>
                <a:gd name="T2" fmla="*/ 10 w 26"/>
                <a:gd name="T3" fmla="*/ 2 h 14"/>
                <a:gd name="T4" fmla="*/ 14 w 26"/>
                <a:gd name="T5" fmla="*/ 0 h 14"/>
                <a:gd name="T6" fmla="*/ 17 w 26"/>
                <a:gd name="T7" fmla="*/ 0 h 14"/>
                <a:gd name="T8" fmla="*/ 19 w 26"/>
                <a:gd name="T9" fmla="*/ 0 h 14"/>
                <a:gd name="T10" fmla="*/ 24 w 26"/>
                <a:gd name="T11" fmla="*/ 0 h 14"/>
                <a:gd name="T12" fmla="*/ 26 w 26"/>
                <a:gd name="T13" fmla="*/ 2 h 14"/>
                <a:gd name="T14" fmla="*/ 24 w 26"/>
                <a:gd name="T15" fmla="*/ 7 h 14"/>
                <a:gd name="T16" fmla="*/ 26 w 26"/>
                <a:gd name="T17" fmla="*/ 7 h 14"/>
                <a:gd name="T18" fmla="*/ 26 w 26"/>
                <a:gd name="T19" fmla="*/ 9 h 14"/>
                <a:gd name="T20" fmla="*/ 24 w 26"/>
                <a:gd name="T21" fmla="*/ 9 h 14"/>
                <a:gd name="T22" fmla="*/ 24 w 26"/>
                <a:gd name="T23" fmla="*/ 9 h 14"/>
                <a:gd name="T24" fmla="*/ 21 w 26"/>
                <a:gd name="T25" fmla="*/ 12 h 14"/>
                <a:gd name="T26" fmla="*/ 21 w 26"/>
                <a:gd name="T27" fmla="*/ 12 h 14"/>
                <a:gd name="T28" fmla="*/ 19 w 26"/>
                <a:gd name="T29" fmla="*/ 14 h 14"/>
                <a:gd name="T30" fmla="*/ 19 w 26"/>
                <a:gd name="T31" fmla="*/ 14 h 14"/>
                <a:gd name="T32" fmla="*/ 7 w 26"/>
                <a:gd name="T33" fmla="*/ 9 h 14"/>
                <a:gd name="T34" fmla="*/ 7 w 26"/>
                <a:gd name="T35" fmla="*/ 9 h 14"/>
                <a:gd name="T36" fmla="*/ 5 w 26"/>
                <a:gd name="T37" fmla="*/ 9 h 14"/>
                <a:gd name="T38" fmla="*/ 2 w 26"/>
                <a:gd name="T39" fmla="*/ 7 h 14"/>
                <a:gd name="T40" fmla="*/ 2 w 26"/>
                <a:gd name="T41" fmla="*/ 5 h 14"/>
                <a:gd name="T42" fmla="*/ 0 w 26"/>
                <a:gd name="T43" fmla="*/ 5 h 14"/>
                <a:gd name="T44" fmla="*/ 0 w 26"/>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4"/>
                <a:gd name="T71" fmla="*/ 26 w 2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4">
                  <a:moveTo>
                    <a:pt x="0" y="2"/>
                  </a:moveTo>
                  <a:lnTo>
                    <a:pt x="10" y="2"/>
                  </a:lnTo>
                  <a:lnTo>
                    <a:pt x="14" y="0"/>
                  </a:lnTo>
                  <a:lnTo>
                    <a:pt x="17" y="0"/>
                  </a:lnTo>
                  <a:lnTo>
                    <a:pt x="19" y="0"/>
                  </a:lnTo>
                  <a:lnTo>
                    <a:pt x="24" y="0"/>
                  </a:lnTo>
                  <a:lnTo>
                    <a:pt x="26" y="2"/>
                  </a:lnTo>
                  <a:lnTo>
                    <a:pt x="24" y="7"/>
                  </a:lnTo>
                  <a:lnTo>
                    <a:pt x="26" y="7"/>
                  </a:lnTo>
                  <a:lnTo>
                    <a:pt x="26" y="9"/>
                  </a:lnTo>
                  <a:lnTo>
                    <a:pt x="24" y="9"/>
                  </a:lnTo>
                  <a:lnTo>
                    <a:pt x="21" y="12"/>
                  </a:lnTo>
                  <a:lnTo>
                    <a:pt x="19" y="14"/>
                  </a:lnTo>
                  <a:lnTo>
                    <a:pt x="7" y="9"/>
                  </a:lnTo>
                  <a:lnTo>
                    <a:pt x="5" y="9"/>
                  </a:lnTo>
                  <a:lnTo>
                    <a:pt x="2" y="7"/>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1919" name="Freeform 1627"/>
            <p:cNvSpPr>
              <a:spLocks/>
            </p:cNvSpPr>
            <p:nvPr/>
          </p:nvSpPr>
          <p:spPr bwMode="auto">
            <a:xfrm>
              <a:off x="-5218" y="1601"/>
              <a:ext cx="26" cy="14"/>
            </a:xfrm>
            <a:custGeom>
              <a:avLst/>
              <a:gdLst>
                <a:gd name="T0" fmla="*/ 0 w 26"/>
                <a:gd name="T1" fmla="*/ 2 h 14"/>
                <a:gd name="T2" fmla="*/ 10 w 26"/>
                <a:gd name="T3" fmla="*/ 2 h 14"/>
                <a:gd name="T4" fmla="*/ 14 w 26"/>
                <a:gd name="T5" fmla="*/ 0 h 14"/>
                <a:gd name="T6" fmla="*/ 17 w 26"/>
                <a:gd name="T7" fmla="*/ 0 h 14"/>
                <a:gd name="T8" fmla="*/ 19 w 26"/>
                <a:gd name="T9" fmla="*/ 0 h 14"/>
                <a:gd name="T10" fmla="*/ 24 w 26"/>
                <a:gd name="T11" fmla="*/ 0 h 14"/>
                <a:gd name="T12" fmla="*/ 26 w 26"/>
                <a:gd name="T13" fmla="*/ 2 h 14"/>
                <a:gd name="T14" fmla="*/ 24 w 26"/>
                <a:gd name="T15" fmla="*/ 7 h 14"/>
                <a:gd name="T16" fmla="*/ 26 w 26"/>
                <a:gd name="T17" fmla="*/ 7 h 14"/>
                <a:gd name="T18" fmla="*/ 26 w 26"/>
                <a:gd name="T19" fmla="*/ 9 h 14"/>
                <a:gd name="T20" fmla="*/ 24 w 26"/>
                <a:gd name="T21" fmla="*/ 9 h 14"/>
                <a:gd name="T22" fmla="*/ 24 w 26"/>
                <a:gd name="T23" fmla="*/ 9 h 14"/>
                <a:gd name="T24" fmla="*/ 21 w 26"/>
                <a:gd name="T25" fmla="*/ 12 h 14"/>
                <a:gd name="T26" fmla="*/ 21 w 26"/>
                <a:gd name="T27" fmla="*/ 12 h 14"/>
                <a:gd name="T28" fmla="*/ 19 w 26"/>
                <a:gd name="T29" fmla="*/ 14 h 14"/>
                <a:gd name="T30" fmla="*/ 19 w 26"/>
                <a:gd name="T31" fmla="*/ 14 h 14"/>
                <a:gd name="T32" fmla="*/ 7 w 26"/>
                <a:gd name="T33" fmla="*/ 9 h 14"/>
                <a:gd name="T34" fmla="*/ 7 w 26"/>
                <a:gd name="T35" fmla="*/ 9 h 14"/>
                <a:gd name="T36" fmla="*/ 5 w 26"/>
                <a:gd name="T37" fmla="*/ 9 h 14"/>
                <a:gd name="T38" fmla="*/ 2 w 26"/>
                <a:gd name="T39" fmla="*/ 7 h 14"/>
                <a:gd name="T40" fmla="*/ 2 w 26"/>
                <a:gd name="T41" fmla="*/ 5 h 14"/>
                <a:gd name="T42" fmla="*/ 0 w 26"/>
                <a:gd name="T43" fmla="*/ 5 h 14"/>
                <a:gd name="T44" fmla="*/ 0 w 26"/>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4"/>
                <a:gd name="T71" fmla="*/ 26 w 2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4">
                  <a:moveTo>
                    <a:pt x="0" y="2"/>
                  </a:moveTo>
                  <a:lnTo>
                    <a:pt x="10" y="2"/>
                  </a:lnTo>
                  <a:lnTo>
                    <a:pt x="14" y="0"/>
                  </a:lnTo>
                  <a:lnTo>
                    <a:pt x="17" y="0"/>
                  </a:lnTo>
                  <a:lnTo>
                    <a:pt x="19" y="0"/>
                  </a:lnTo>
                  <a:lnTo>
                    <a:pt x="24" y="0"/>
                  </a:lnTo>
                  <a:lnTo>
                    <a:pt x="26" y="2"/>
                  </a:lnTo>
                  <a:lnTo>
                    <a:pt x="24" y="7"/>
                  </a:lnTo>
                  <a:lnTo>
                    <a:pt x="26" y="7"/>
                  </a:lnTo>
                  <a:lnTo>
                    <a:pt x="26" y="9"/>
                  </a:lnTo>
                  <a:lnTo>
                    <a:pt x="24" y="9"/>
                  </a:lnTo>
                  <a:lnTo>
                    <a:pt x="21" y="12"/>
                  </a:lnTo>
                  <a:lnTo>
                    <a:pt x="19" y="14"/>
                  </a:lnTo>
                  <a:lnTo>
                    <a:pt x="7" y="9"/>
                  </a:lnTo>
                  <a:lnTo>
                    <a:pt x="5" y="9"/>
                  </a:lnTo>
                  <a:lnTo>
                    <a:pt x="2" y="7"/>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1920" name="Freeform 1628"/>
            <p:cNvSpPr>
              <a:spLocks/>
            </p:cNvSpPr>
            <p:nvPr/>
          </p:nvSpPr>
          <p:spPr bwMode="auto">
            <a:xfrm>
              <a:off x="-5187" y="1587"/>
              <a:ext cx="12" cy="14"/>
            </a:xfrm>
            <a:custGeom>
              <a:avLst/>
              <a:gdLst>
                <a:gd name="T0" fmla="*/ 0 w 12"/>
                <a:gd name="T1" fmla="*/ 7 h 14"/>
                <a:gd name="T2" fmla="*/ 0 w 12"/>
                <a:gd name="T3" fmla="*/ 4 h 14"/>
                <a:gd name="T4" fmla="*/ 2 w 12"/>
                <a:gd name="T5" fmla="*/ 2 h 14"/>
                <a:gd name="T6" fmla="*/ 4 w 12"/>
                <a:gd name="T7" fmla="*/ 0 h 14"/>
                <a:gd name="T8" fmla="*/ 12 w 12"/>
                <a:gd name="T9" fmla="*/ 4 h 14"/>
                <a:gd name="T10" fmla="*/ 12 w 12"/>
                <a:gd name="T11" fmla="*/ 7 h 14"/>
                <a:gd name="T12" fmla="*/ 12 w 12"/>
                <a:gd name="T13" fmla="*/ 7 h 14"/>
                <a:gd name="T14" fmla="*/ 7 w 12"/>
                <a:gd name="T15" fmla="*/ 14 h 14"/>
                <a:gd name="T16" fmla="*/ 4 w 12"/>
                <a:gd name="T17" fmla="*/ 9 h 14"/>
                <a:gd name="T18" fmla="*/ 2 w 12"/>
                <a:gd name="T19" fmla="*/ 7 h 14"/>
                <a:gd name="T20" fmla="*/ 0 w 12"/>
                <a:gd name="T21" fmla="*/ 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4"/>
                <a:gd name="T35" fmla="*/ 12 w 12"/>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4">
                  <a:moveTo>
                    <a:pt x="0" y="7"/>
                  </a:moveTo>
                  <a:lnTo>
                    <a:pt x="0" y="4"/>
                  </a:lnTo>
                  <a:lnTo>
                    <a:pt x="2" y="2"/>
                  </a:lnTo>
                  <a:lnTo>
                    <a:pt x="4" y="0"/>
                  </a:lnTo>
                  <a:lnTo>
                    <a:pt x="12" y="4"/>
                  </a:lnTo>
                  <a:lnTo>
                    <a:pt x="12" y="7"/>
                  </a:lnTo>
                  <a:lnTo>
                    <a:pt x="7" y="14"/>
                  </a:lnTo>
                  <a:lnTo>
                    <a:pt x="4" y="9"/>
                  </a:lnTo>
                  <a:lnTo>
                    <a:pt x="2" y="7"/>
                  </a:lnTo>
                  <a:lnTo>
                    <a:pt x="0" y="7"/>
                  </a:lnTo>
                  <a:close/>
                </a:path>
              </a:pathLst>
            </a:custGeom>
            <a:grpFill/>
            <a:ln w="9525">
              <a:noFill/>
              <a:round/>
              <a:headEnd/>
              <a:tailEnd/>
            </a:ln>
          </p:spPr>
          <p:txBody>
            <a:bodyPr/>
            <a:lstStyle/>
            <a:p>
              <a:pPr>
                <a:defRPr/>
              </a:pPr>
              <a:endParaRPr lang="en-US" sz="1200" kern="0">
                <a:solidFill>
                  <a:srgbClr val="0096D6"/>
                </a:solidFill>
              </a:endParaRPr>
            </a:p>
          </p:txBody>
        </p:sp>
        <p:sp>
          <p:nvSpPr>
            <p:cNvPr id="1921" name="Freeform 1629"/>
            <p:cNvSpPr>
              <a:spLocks/>
            </p:cNvSpPr>
            <p:nvPr/>
          </p:nvSpPr>
          <p:spPr bwMode="auto">
            <a:xfrm>
              <a:off x="-5187" y="1587"/>
              <a:ext cx="12" cy="14"/>
            </a:xfrm>
            <a:custGeom>
              <a:avLst/>
              <a:gdLst>
                <a:gd name="T0" fmla="*/ 0 w 12"/>
                <a:gd name="T1" fmla="*/ 7 h 14"/>
                <a:gd name="T2" fmla="*/ 0 w 12"/>
                <a:gd name="T3" fmla="*/ 4 h 14"/>
                <a:gd name="T4" fmla="*/ 2 w 12"/>
                <a:gd name="T5" fmla="*/ 2 h 14"/>
                <a:gd name="T6" fmla="*/ 4 w 12"/>
                <a:gd name="T7" fmla="*/ 0 h 14"/>
                <a:gd name="T8" fmla="*/ 12 w 12"/>
                <a:gd name="T9" fmla="*/ 4 h 14"/>
                <a:gd name="T10" fmla="*/ 12 w 12"/>
                <a:gd name="T11" fmla="*/ 7 h 14"/>
                <a:gd name="T12" fmla="*/ 12 w 12"/>
                <a:gd name="T13" fmla="*/ 7 h 14"/>
                <a:gd name="T14" fmla="*/ 7 w 12"/>
                <a:gd name="T15" fmla="*/ 14 h 14"/>
                <a:gd name="T16" fmla="*/ 4 w 12"/>
                <a:gd name="T17" fmla="*/ 9 h 14"/>
                <a:gd name="T18" fmla="*/ 2 w 12"/>
                <a:gd name="T19" fmla="*/ 7 h 14"/>
                <a:gd name="T20" fmla="*/ 0 w 12"/>
                <a:gd name="T21" fmla="*/ 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4"/>
                <a:gd name="T35" fmla="*/ 12 w 12"/>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4">
                  <a:moveTo>
                    <a:pt x="0" y="7"/>
                  </a:moveTo>
                  <a:lnTo>
                    <a:pt x="0" y="4"/>
                  </a:lnTo>
                  <a:lnTo>
                    <a:pt x="2" y="2"/>
                  </a:lnTo>
                  <a:lnTo>
                    <a:pt x="4" y="0"/>
                  </a:lnTo>
                  <a:lnTo>
                    <a:pt x="12" y="4"/>
                  </a:lnTo>
                  <a:lnTo>
                    <a:pt x="12" y="7"/>
                  </a:lnTo>
                  <a:lnTo>
                    <a:pt x="7" y="14"/>
                  </a:lnTo>
                  <a:lnTo>
                    <a:pt x="4" y="9"/>
                  </a:lnTo>
                  <a:lnTo>
                    <a:pt x="2" y="7"/>
                  </a:lnTo>
                  <a:lnTo>
                    <a:pt x="0" y="7"/>
                  </a:lnTo>
                </a:path>
              </a:pathLst>
            </a:custGeom>
            <a:grpFill/>
            <a:ln w="9525">
              <a:noFill/>
              <a:round/>
              <a:headEnd/>
              <a:tailEnd/>
            </a:ln>
          </p:spPr>
          <p:txBody>
            <a:bodyPr/>
            <a:lstStyle/>
            <a:p>
              <a:pPr>
                <a:defRPr/>
              </a:pPr>
              <a:endParaRPr lang="en-US" sz="1200" kern="0">
                <a:solidFill>
                  <a:srgbClr val="0096D6"/>
                </a:solidFill>
              </a:endParaRPr>
            </a:p>
          </p:txBody>
        </p:sp>
        <p:sp>
          <p:nvSpPr>
            <p:cNvPr id="1922" name="Freeform 1630"/>
            <p:cNvSpPr>
              <a:spLocks/>
            </p:cNvSpPr>
            <p:nvPr/>
          </p:nvSpPr>
          <p:spPr bwMode="auto">
            <a:xfrm>
              <a:off x="-5289" y="1596"/>
              <a:ext cx="5" cy="5"/>
            </a:xfrm>
            <a:custGeom>
              <a:avLst/>
              <a:gdLst>
                <a:gd name="T0" fmla="*/ 0 w 5"/>
                <a:gd name="T1" fmla="*/ 0 h 5"/>
                <a:gd name="T2" fmla="*/ 0 w 5"/>
                <a:gd name="T3" fmla="*/ 0 h 5"/>
                <a:gd name="T4" fmla="*/ 0 w 5"/>
                <a:gd name="T5" fmla="*/ 3 h 5"/>
                <a:gd name="T6" fmla="*/ 5 w 5"/>
                <a:gd name="T7" fmla="*/ 5 h 5"/>
                <a:gd name="T8" fmla="*/ 5 w 5"/>
                <a:gd name="T9" fmla="*/ 5 h 5"/>
                <a:gd name="T10" fmla="*/ 5 w 5"/>
                <a:gd name="T11" fmla="*/ 5 h 5"/>
                <a:gd name="T12" fmla="*/ 5 w 5"/>
                <a:gd name="T13" fmla="*/ 5 h 5"/>
                <a:gd name="T14" fmla="*/ 0 w 5"/>
                <a:gd name="T15" fmla="*/ 0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0" y="3"/>
                  </a:lnTo>
                  <a:lnTo>
                    <a:pt x="5"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23" name="Freeform 1631"/>
            <p:cNvSpPr>
              <a:spLocks/>
            </p:cNvSpPr>
            <p:nvPr/>
          </p:nvSpPr>
          <p:spPr bwMode="auto">
            <a:xfrm>
              <a:off x="-5289" y="1596"/>
              <a:ext cx="5" cy="5"/>
            </a:xfrm>
            <a:custGeom>
              <a:avLst/>
              <a:gdLst>
                <a:gd name="T0" fmla="*/ 0 w 5"/>
                <a:gd name="T1" fmla="*/ 0 h 5"/>
                <a:gd name="T2" fmla="*/ 0 w 5"/>
                <a:gd name="T3" fmla="*/ 0 h 5"/>
                <a:gd name="T4" fmla="*/ 0 w 5"/>
                <a:gd name="T5" fmla="*/ 3 h 5"/>
                <a:gd name="T6" fmla="*/ 5 w 5"/>
                <a:gd name="T7" fmla="*/ 5 h 5"/>
                <a:gd name="T8" fmla="*/ 5 w 5"/>
                <a:gd name="T9" fmla="*/ 5 h 5"/>
                <a:gd name="T10" fmla="*/ 5 w 5"/>
                <a:gd name="T11" fmla="*/ 5 h 5"/>
                <a:gd name="T12" fmla="*/ 5 w 5"/>
                <a:gd name="T13" fmla="*/ 5 h 5"/>
                <a:gd name="T14" fmla="*/ 0 w 5"/>
                <a:gd name="T15" fmla="*/ 0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0" y="3"/>
                  </a:lnTo>
                  <a:lnTo>
                    <a:pt x="5"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24" name="Freeform 1632"/>
            <p:cNvSpPr>
              <a:spLocks/>
            </p:cNvSpPr>
            <p:nvPr/>
          </p:nvSpPr>
          <p:spPr bwMode="auto">
            <a:xfrm>
              <a:off x="-5256" y="1681"/>
              <a:ext cx="0" cy="3"/>
            </a:xfrm>
            <a:custGeom>
              <a:avLst/>
              <a:gdLst>
                <a:gd name="T0" fmla="*/ 0 h 3"/>
                <a:gd name="T1" fmla="*/ 0 h 3"/>
                <a:gd name="T2" fmla="*/ 0 h 3"/>
                <a:gd name="T3" fmla="*/ 0 h 3"/>
                <a:gd name="T4" fmla="*/ 3 h 3"/>
                <a:gd name="T5" fmla="*/ 3 h 3"/>
                <a:gd name="T6" fmla="*/ 0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25" name="Freeform 1633"/>
            <p:cNvSpPr>
              <a:spLocks/>
            </p:cNvSpPr>
            <p:nvPr/>
          </p:nvSpPr>
          <p:spPr bwMode="auto">
            <a:xfrm>
              <a:off x="-5256" y="1681"/>
              <a:ext cx="0" cy="3"/>
            </a:xfrm>
            <a:custGeom>
              <a:avLst/>
              <a:gdLst>
                <a:gd name="T0" fmla="*/ 0 h 3"/>
                <a:gd name="T1" fmla="*/ 0 h 3"/>
                <a:gd name="T2" fmla="*/ 0 h 3"/>
                <a:gd name="T3" fmla="*/ 0 h 3"/>
                <a:gd name="T4" fmla="*/ 3 h 3"/>
                <a:gd name="T5" fmla="*/ 3 h 3"/>
                <a:gd name="T6" fmla="*/ 0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26" name="Freeform 1634"/>
            <p:cNvSpPr>
              <a:spLocks/>
            </p:cNvSpPr>
            <p:nvPr/>
          </p:nvSpPr>
          <p:spPr bwMode="auto">
            <a:xfrm>
              <a:off x="-5249" y="1695"/>
              <a:ext cx="3" cy="3"/>
            </a:xfrm>
            <a:custGeom>
              <a:avLst/>
              <a:gdLst>
                <a:gd name="T0" fmla="*/ 0 w 3"/>
                <a:gd name="T1" fmla="*/ 0 h 3"/>
                <a:gd name="T2" fmla="*/ 0 w 3"/>
                <a:gd name="T3" fmla="*/ 0 h 3"/>
                <a:gd name="T4" fmla="*/ 3 w 3"/>
                <a:gd name="T5" fmla="*/ 3 h 3"/>
                <a:gd name="T6" fmla="*/ 3 w 3"/>
                <a:gd name="T7" fmla="*/ 0 h 3"/>
                <a:gd name="T8" fmla="*/ 3 w 3"/>
                <a:gd name="T9" fmla="*/ 3 h 3"/>
                <a:gd name="T10" fmla="*/ 3 w 3"/>
                <a:gd name="T11" fmla="*/ 3 h 3"/>
                <a:gd name="T12" fmla="*/ 0 w 3"/>
                <a:gd name="T13" fmla="*/ 0 h 3"/>
                <a:gd name="T14" fmla="*/ 3 w 3"/>
                <a:gd name="T15" fmla="*/ 3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3" y="3"/>
                  </a:lnTo>
                  <a:lnTo>
                    <a:pt x="3" y="0"/>
                  </a:lnTo>
                  <a:lnTo>
                    <a:pt x="3" y="3"/>
                  </a:lnTo>
                  <a:lnTo>
                    <a:pt x="0" y="0"/>
                  </a:lnTo>
                  <a:lnTo>
                    <a:pt x="3" y="3"/>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27" name="Freeform 1635"/>
            <p:cNvSpPr>
              <a:spLocks/>
            </p:cNvSpPr>
            <p:nvPr/>
          </p:nvSpPr>
          <p:spPr bwMode="auto">
            <a:xfrm>
              <a:off x="-5249" y="1695"/>
              <a:ext cx="3" cy="3"/>
            </a:xfrm>
            <a:custGeom>
              <a:avLst/>
              <a:gdLst>
                <a:gd name="T0" fmla="*/ 0 w 3"/>
                <a:gd name="T1" fmla="*/ 0 h 3"/>
                <a:gd name="T2" fmla="*/ 0 w 3"/>
                <a:gd name="T3" fmla="*/ 0 h 3"/>
                <a:gd name="T4" fmla="*/ 3 w 3"/>
                <a:gd name="T5" fmla="*/ 3 h 3"/>
                <a:gd name="T6" fmla="*/ 3 w 3"/>
                <a:gd name="T7" fmla="*/ 0 h 3"/>
                <a:gd name="T8" fmla="*/ 3 w 3"/>
                <a:gd name="T9" fmla="*/ 3 h 3"/>
                <a:gd name="T10" fmla="*/ 3 w 3"/>
                <a:gd name="T11" fmla="*/ 3 h 3"/>
                <a:gd name="T12" fmla="*/ 0 w 3"/>
                <a:gd name="T13" fmla="*/ 0 h 3"/>
                <a:gd name="T14" fmla="*/ 3 w 3"/>
                <a:gd name="T15" fmla="*/ 3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3" y="3"/>
                  </a:lnTo>
                  <a:lnTo>
                    <a:pt x="3" y="0"/>
                  </a:lnTo>
                  <a:lnTo>
                    <a:pt x="3" y="3"/>
                  </a:lnTo>
                  <a:lnTo>
                    <a:pt x="0" y="0"/>
                  </a:lnTo>
                  <a:lnTo>
                    <a:pt x="3" y="3"/>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28" name="Freeform 1636"/>
            <p:cNvSpPr>
              <a:spLocks/>
            </p:cNvSpPr>
            <p:nvPr/>
          </p:nvSpPr>
          <p:spPr bwMode="auto">
            <a:xfrm>
              <a:off x="-5183" y="1525"/>
              <a:ext cx="10" cy="12"/>
            </a:xfrm>
            <a:custGeom>
              <a:avLst/>
              <a:gdLst>
                <a:gd name="T0" fmla="*/ 8 w 10"/>
                <a:gd name="T1" fmla="*/ 3 h 12"/>
                <a:gd name="T2" fmla="*/ 10 w 10"/>
                <a:gd name="T3" fmla="*/ 3 h 12"/>
                <a:gd name="T4" fmla="*/ 10 w 10"/>
                <a:gd name="T5" fmla="*/ 5 h 12"/>
                <a:gd name="T6" fmla="*/ 8 w 10"/>
                <a:gd name="T7" fmla="*/ 7 h 12"/>
                <a:gd name="T8" fmla="*/ 8 w 10"/>
                <a:gd name="T9" fmla="*/ 10 h 12"/>
                <a:gd name="T10" fmla="*/ 3 w 10"/>
                <a:gd name="T11" fmla="*/ 10 h 12"/>
                <a:gd name="T12" fmla="*/ 0 w 10"/>
                <a:gd name="T13" fmla="*/ 12 h 12"/>
                <a:gd name="T14" fmla="*/ 0 w 10"/>
                <a:gd name="T15" fmla="*/ 10 h 12"/>
                <a:gd name="T16" fmla="*/ 0 w 10"/>
                <a:gd name="T17" fmla="*/ 5 h 12"/>
                <a:gd name="T18" fmla="*/ 5 w 10"/>
                <a:gd name="T19" fmla="*/ 0 h 12"/>
                <a:gd name="T20" fmla="*/ 8 w 10"/>
                <a:gd name="T21" fmla="*/ 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8" y="3"/>
                  </a:moveTo>
                  <a:lnTo>
                    <a:pt x="10" y="3"/>
                  </a:lnTo>
                  <a:lnTo>
                    <a:pt x="10" y="5"/>
                  </a:lnTo>
                  <a:lnTo>
                    <a:pt x="8" y="7"/>
                  </a:lnTo>
                  <a:lnTo>
                    <a:pt x="8" y="10"/>
                  </a:lnTo>
                  <a:lnTo>
                    <a:pt x="3" y="10"/>
                  </a:lnTo>
                  <a:lnTo>
                    <a:pt x="0" y="12"/>
                  </a:lnTo>
                  <a:lnTo>
                    <a:pt x="0" y="10"/>
                  </a:lnTo>
                  <a:lnTo>
                    <a:pt x="0" y="5"/>
                  </a:lnTo>
                  <a:lnTo>
                    <a:pt x="5" y="0"/>
                  </a:lnTo>
                  <a:lnTo>
                    <a:pt x="8" y="3"/>
                  </a:lnTo>
                  <a:close/>
                </a:path>
              </a:pathLst>
            </a:custGeom>
            <a:grpFill/>
            <a:ln w="9525">
              <a:noFill/>
              <a:round/>
              <a:headEnd/>
              <a:tailEnd/>
            </a:ln>
          </p:spPr>
          <p:txBody>
            <a:bodyPr/>
            <a:lstStyle/>
            <a:p>
              <a:pPr>
                <a:defRPr/>
              </a:pPr>
              <a:endParaRPr lang="en-US" sz="1200" kern="0">
                <a:solidFill>
                  <a:srgbClr val="0096D6"/>
                </a:solidFill>
              </a:endParaRPr>
            </a:p>
          </p:txBody>
        </p:sp>
        <p:sp>
          <p:nvSpPr>
            <p:cNvPr id="1929" name="Freeform 1637"/>
            <p:cNvSpPr>
              <a:spLocks/>
            </p:cNvSpPr>
            <p:nvPr/>
          </p:nvSpPr>
          <p:spPr bwMode="auto">
            <a:xfrm>
              <a:off x="-5183" y="1525"/>
              <a:ext cx="10" cy="12"/>
            </a:xfrm>
            <a:custGeom>
              <a:avLst/>
              <a:gdLst>
                <a:gd name="T0" fmla="*/ 8 w 10"/>
                <a:gd name="T1" fmla="*/ 3 h 12"/>
                <a:gd name="T2" fmla="*/ 10 w 10"/>
                <a:gd name="T3" fmla="*/ 3 h 12"/>
                <a:gd name="T4" fmla="*/ 10 w 10"/>
                <a:gd name="T5" fmla="*/ 5 h 12"/>
                <a:gd name="T6" fmla="*/ 8 w 10"/>
                <a:gd name="T7" fmla="*/ 7 h 12"/>
                <a:gd name="T8" fmla="*/ 8 w 10"/>
                <a:gd name="T9" fmla="*/ 10 h 12"/>
                <a:gd name="T10" fmla="*/ 3 w 10"/>
                <a:gd name="T11" fmla="*/ 10 h 12"/>
                <a:gd name="T12" fmla="*/ 0 w 10"/>
                <a:gd name="T13" fmla="*/ 12 h 12"/>
                <a:gd name="T14" fmla="*/ 0 w 10"/>
                <a:gd name="T15" fmla="*/ 10 h 12"/>
                <a:gd name="T16" fmla="*/ 0 w 10"/>
                <a:gd name="T17" fmla="*/ 5 h 12"/>
                <a:gd name="T18" fmla="*/ 5 w 10"/>
                <a:gd name="T19" fmla="*/ 0 h 12"/>
                <a:gd name="T20" fmla="*/ 8 w 10"/>
                <a:gd name="T21" fmla="*/ 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8" y="3"/>
                  </a:moveTo>
                  <a:lnTo>
                    <a:pt x="10" y="3"/>
                  </a:lnTo>
                  <a:lnTo>
                    <a:pt x="10" y="5"/>
                  </a:lnTo>
                  <a:lnTo>
                    <a:pt x="8" y="7"/>
                  </a:lnTo>
                  <a:lnTo>
                    <a:pt x="8" y="10"/>
                  </a:lnTo>
                  <a:lnTo>
                    <a:pt x="3" y="10"/>
                  </a:lnTo>
                  <a:lnTo>
                    <a:pt x="0" y="12"/>
                  </a:lnTo>
                  <a:lnTo>
                    <a:pt x="0" y="10"/>
                  </a:lnTo>
                  <a:lnTo>
                    <a:pt x="0" y="5"/>
                  </a:lnTo>
                  <a:lnTo>
                    <a:pt x="5" y="0"/>
                  </a:lnTo>
                  <a:lnTo>
                    <a:pt x="8" y="3"/>
                  </a:lnTo>
                </a:path>
              </a:pathLst>
            </a:custGeom>
            <a:grpFill/>
            <a:ln w="9525">
              <a:noFill/>
              <a:round/>
              <a:headEnd/>
              <a:tailEnd/>
            </a:ln>
          </p:spPr>
          <p:txBody>
            <a:bodyPr/>
            <a:lstStyle/>
            <a:p>
              <a:pPr>
                <a:defRPr/>
              </a:pPr>
              <a:endParaRPr lang="en-US" sz="1200" kern="0">
                <a:solidFill>
                  <a:srgbClr val="0096D6"/>
                </a:solidFill>
              </a:endParaRPr>
            </a:p>
          </p:txBody>
        </p:sp>
        <p:sp>
          <p:nvSpPr>
            <p:cNvPr id="1930" name="Freeform 1638"/>
            <p:cNvSpPr>
              <a:spLocks/>
            </p:cNvSpPr>
            <p:nvPr/>
          </p:nvSpPr>
          <p:spPr bwMode="auto">
            <a:xfrm>
              <a:off x="-5225" y="1239"/>
              <a:ext cx="394" cy="497"/>
            </a:xfrm>
            <a:custGeom>
              <a:avLst/>
              <a:gdLst>
                <a:gd name="T0" fmla="*/ 326 w 394"/>
                <a:gd name="T1" fmla="*/ 50 h 497"/>
                <a:gd name="T2" fmla="*/ 293 w 394"/>
                <a:gd name="T3" fmla="*/ 48 h 497"/>
                <a:gd name="T4" fmla="*/ 224 w 394"/>
                <a:gd name="T5" fmla="*/ 38 h 497"/>
                <a:gd name="T6" fmla="*/ 201 w 394"/>
                <a:gd name="T7" fmla="*/ 22 h 497"/>
                <a:gd name="T8" fmla="*/ 170 w 394"/>
                <a:gd name="T9" fmla="*/ 15 h 497"/>
                <a:gd name="T10" fmla="*/ 163 w 394"/>
                <a:gd name="T11" fmla="*/ 17 h 497"/>
                <a:gd name="T12" fmla="*/ 149 w 394"/>
                <a:gd name="T13" fmla="*/ 10 h 497"/>
                <a:gd name="T14" fmla="*/ 120 w 394"/>
                <a:gd name="T15" fmla="*/ 19 h 497"/>
                <a:gd name="T16" fmla="*/ 106 w 394"/>
                <a:gd name="T17" fmla="*/ 43 h 497"/>
                <a:gd name="T18" fmla="*/ 85 w 394"/>
                <a:gd name="T19" fmla="*/ 45 h 497"/>
                <a:gd name="T20" fmla="*/ 71 w 394"/>
                <a:gd name="T21" fmla="*/ 69 h 497"/>
                <a:gd name="T22" fmla="*/ 26 w 394"/>
                <a:gd name="T23" fmla="*/ 112 h 497"/>
                <a:gd name="T24" fmla="*/ 59 w 394"/>
                <a:gd name="T25" fmla="*/ 152 h 497"/>
                <a:gd name="T26" fmla="*/ 85 w 394"/>
                <a:gd name="T27" fmla="*/ 163 h 497"/>
                <a:gd name="T28" fmla="*/ 109 w 394"/>
                <a:gd name="T29" fmla="*/ 175 h 497"/>
                <a:gd name="T30" fmla="*/ 97 w 394"/>
                <a:gd name="T31" fmla="*/ 182 h 497"/>
                <a:gd name="T32" fmla="*/ 94 w 394"/>
                <a:gd name="T33" fmla="*/ 187 h 497"/>
                <a:gd name="T34" fmla="*/ 71 w 394"/>
                <a:gd name="T35" fmla="*/ 194 h 497"/>
                <a:gd name="T36" fmla="*/ 42 w 394"/>
                <a:gd name="T37" fmla="*/ 182 h 497"/>
                <a:gd name="T38" fmla="*/ 12 w 394"/>
                <a:gd name="T39" fmla="*/ 199 h 497"/>
                <a:gd name="T40" fmla="*/ 17 w 394"/>
                <a:gd name="T41" fmla="*/ 223 h 497"/>
                <a:gd name="T42" fmla="*/ 66 w 394"/>
                <a:gd name="T43" fmla="*/ 246 h 497"/>
                <a:gd name="T44" fmla="*/ 92 w 394"/>
                <a:gd name="T45" fmla="*/ 234 h 497"/>
                <a:gd name="T46" fmla="*/ 97 w 394"/>
                <a:gd name="T47" fmla="*/ 263 h 497"/>
                <a:gd name="T48" fmla="*/ 59 w 394"/>
                <a:gd name="T49" fmla="*/ 289 h 497"/>
                <a:gd name="T50" fmla="*/ 31 w 394"/>
                <a:gd name="T51" fmla="*/ 319 h 497"/>
                <a:gd name="T52" fmla="*/ 38 w 394"/>
                <a:gd name="T53" fmla="*/ 329 h 497"/>
                <a:gd name="T54" fmla="*/ 42 w 394"/>
                <a:gd name="T55" fmla="*/ 343 h 497"/>
                <a:gd name="T56" fmla="*/ 54 w 394"/>
                <a:gd name="T57" fmla="*/ 371 h 497"/>
                <a:gd name="T58" fmla="*/ 73 w 394"/>
                <a:gd name="T59" fmla="*/ 369 h 497"/>
                <a:gd name="T60" fmla="*/ 80 w 394"/>
                <a:gd name="T61" fmla="*/ 390 h 497"/>
                <a:gd name="T62" fmla="*/ 87 w 394"/>
                <a:gd name="T63" fmla="*/ 402 h 497"/>
                <a:gd name="T64" fmla="*/ 113 w 394"/>
                <a:gd name="T65" fmla="*/ 400 h 497"/>
                <a:gd name="T66" fmla="*/ 142 w 394"/>
                <a:gd name="T67" fmla="*/ 400 h 497"/>
                <a:gd name="T68" fmla="*/ 130 w 394"/>
                <a:gd name="T69" fmla="*/ 440 h 497"/>
                <a:gd name="T70" fmla="*/ 99 w 394"/>
                <a:gd name="T71" fmla="*/ 473 h 497"/>
                <a:gd name="T72" fmla="*/ 68 w 394"/>
                <a:gd name="T73" fmla="*/ 489 h 497"/>
                <a:gd name="T74" fmla="*/ 68 w 394"/>
                <a:gd name="T75" fmla="*/ 494 h 497"/>
                <a:gd name="T76" fmla="*/ 85 w 394"/>
                <a:gd name="T77" fmla="*/ 480 h 497"/>
                <a:gd name="T78" fmla="*/ 106 w 394"/>
                <a:gd name="T79" fmla="*/ 475 h 497"/>
                <a:gd name="T80" fmla="*/ 118 w 394"/>
                <a:gd name="T81" fmla="*/ 459 h 497"/>
                <a:gd name="T82" fmla="*/ 144 w 394"/>
                <a:gd name="T83" fmla="*/ 452 h 497"/>
                <a:gd name="T84" fmla="*/ 163 w 394"/>
                <a:gd name="T85" fmla="*/ 433 h 497"/>
                <a:gd name="T86" fmla="*/ 184 w 394"/>
                <a:gd name="T87" fmla="*/ 412 h 497"/>
                <a:gd name="T88" fmla="*/ 189 w 394"/>
                <a:gd name="T89" fmla="*/ 383 h 497"/>
                <a:gd name="T90" fmla="*/ 198 w 394"/>
                <a:gd name="T91" fmla="*/ 364 h 497"/>
                <a:gd name="T92" fmla="*/ 231 w 394"/>
                <a:gd name="T93" fmla="*/ 338 h 497"/>
                <a:gd name="T94" fmla="*/ 231 w 394"/>
                <a:gd name="T95" fmla="*/ 345 h 497"/>
                <a:gd name="T96" fmla="*/ 220 w 394"/>
                <a:gd name="T97" fmla="*/ 383 h 497"/>
                <a:gd name="T98" fmla="*/ 222 w 394"/>
                <a:gd name="T99" fmla="*/ 388 h 497"/>
                <a:gd name="T100" fmla="*/ 246 w 394"/>
                <a:gd name="T101" fmla="*/ 371 h 497"/>
                <a:gd name="T102" fmla="*/ 262 w 394"/>
                <a:gd name="T103" fmla="*/ 360 h 497"/>
                <a:gd name="T104" fmla="*/ 260 w 394"/>
                <a:gd name="T105" fmla="*/ 348 h 497"/>
                <a:gd name="T106" fmla="*/ 276 w 394"/>
                <a:gd name="T107" fmla="*/ 345 h 497"/>
                <a:gd name="T108" fmla="*/ 291 w 394"/>
                <a:gd name="T109" fmla="*/ 352 h 497"/>
                <a:gd name="T110" fmla="*/ 309 w 394"/>
                <a:gd name="T111" fmla="*/ 364 h 497"/>
                <a:gd name="T112" fmla="*/ 338 w 394"/>
                <a:gd name="T113" fmla="*/ 369 h 497"/>
                <a:gd name="T114" fmla="*/ 380 w 394"/>
                <a:gd name="T115" fmla="*/ 376 h 497"/>
                <a:gd name="T116" fmla="*/ 376 w 394"/>
                <a:gd name="T117" fmla="*/ 386 h 497"/>
                <a:gd name="T118" fmla="*/ 394 w 394"/>
                <a:gd name="T119" fmla="*/ 386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497"/>
                <a:gd name="T182" fmla="*/ 394 w 394"/>
                <a:gd name="T183" fmla="*/ 497 h 4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497">
                  <a:moveTo>
                    <a:pt x="359" y="355"/>
                  </a:moveTo>
                  <a:lnTo>
                    <a:pt x="359" y="67"/>
                  </a:lnTo>
                  <a:lnTo>
                    <a:pt x="359" y="64"/>
                  </a:lnTo>
                  <a:lnTo>
                    <a:pt x="357" y="64"/>
                  </a:lnTo>
                  <a:lnTo>
                    <a:pt x="357" y="67"/>
                  </a:lnTo>
                  <a:lnTo>
                    <a:pt x="354" y="69"/>
                  </a:lnTo>
                  <a:lnTo>
                    <a:pt x="352" y="64"/>
                  </a:lnTo>
                  <a:lnTo>
                    <a:pt x="345" y="62"/>
                  </a:lnTo>
                  <a:lnTo>
                    <a:pt x="345" y="60"/>
                  </a:lnTo>
                  <a:lnTo>
                    <a:pt x="340" y="57"/>
                  </a:lnTo>
                  <a:lnTo>
                    <a:pt x="338" y="55"/>
                  </a:lnTo>
                  <a:lnTo>
                    <a:pt x="331" y="50"/>
                  </a:lnTo>
                  <a:lnTo>
                    <a:pt x="328" y="50"/>
                  </a:lnTo>
                  <a:lnTo>
                    <a:pt x="326" y="50"/>
                  </a:lnTo>
                  <a:lnTo>
                    <a:pt x="326" y="52"/>
                  </a:lnTo>
                  <a:lnTo>
                    <a:pt x="326" y="55"/>
                  </a:lnTo>
                  <a:lnTo>
                    <a:pt x="324" y="52"/>
                  </a:lnTo>
                  <a:lnTo>
                    <a:pt x="321" y="50"/>
                  </a:lnTo>
                  <a:lnTo>
                    <a:pt x="321" y="52"/>
                  </a:lnTo>
                  <a:lnTo>
                    <a:pt x="314" y="52"/>
                  </a:lnTo>
                  <a:lnTo>
                    <a:pt x="314" y="55"/>
                  </a:lnTo>
                  <a:lnTo>
                    <a:pt x="312" y="55"/>
                  </a:lnTo>
                  <a:lnTo>
                    <a:pt x="309" y="55"/>
                  </a:lnTo>
                  <a:lnTo>
                    <a:pt x="307" y="55"/>
                  </a:lnTo>
                  <a:lnTo>
                    <a:pt x="302" y="55"/>
                  </a:lnTo>
                  <a:lnTo>
                    <a:pt x="302" y="52"/>
                  </a:lnTo>
                  <a:lnTo>
                    <a:pt x="298" y="52"/>
                  </a:lnTo>
                  <a:lnTo>
                    <a:pt x="295" y="50"/>
                  </a:lnTo>
                  <a:lnTo>
                    <a:pt x="293" y="48"/>
                  </a:lnTo>
                  <a:lnTo>
                    <a:pt x="279" y="50"/>
                  </a:lnTo>
                  <a:lnTo>
                    <a:pt x="272" y="45"/>
                  </a:lnTo>
                  <a:lnTo>
                    <a:pt x="269" y="45"/>
                  </a:lnTo>
                  <a:lnTo>
                    <a:pt x="267" y="43"/>
                  </a:lnTo>
                  <a:lnTo>
                    <a:pt x="262" y="41"/>
                  </a:lnTo>
                  <a:lnTo>
                    <a:pt x="260" y="41"/>
                  </a:lnTo>
                  <a:lnTo>
                    <a:pt x="260" y="38"/>
                  </a:lnTo>
                  <a:lnTo>
                    <a:pt x="248" y="36"/>
                  </a:lnTo>
                  <a:lnTo>
                    <a:pt x="243" y="36"/>
                  </a:lnTo>
                  <a:lnTo>
                    <a:pt x="241" y="38"/>
                  </a:lnTo>
                  <a:lnTo>
                    <a:pt x="236" y="41"/>
                  </a:lnTo>
                  <a:lnTo>
                    <a:pt x="236" y="38"/>
                  </a:lnTo>
                  <a:lnTo>
                    <a:pt x="239" y="38"/>
                  </a:lnTo>
                  <a:lnTo>
                    <a:pt x="236" y="36"/>
                  </a:lnTo>
                  <a:lnTo>
                    <a:pt x="234" y="36"/>
                  </a:lnTo>
                  <a:lnTo>
                    <a:pt x="224" y="38"/>
                  </a:lnTo>
                  <a:lnTo>
                    <a:pt x="217" y="38"/>
                  </a:lnTo>
                  <a:lnTo>
                    <a:pt x="220" y="36"/>
                  </a:lnTo>
                  <a:lnTo>
                    <a:pt x="220" y="34"/>
                  </a:lnTo>
                  <a:lnTo>
                    <a:pt x="210" y="34"/>
                  </a:lnTo>
                  <a:lnTo>
                    <a:pt x="208" y="34"/>
                  </a:lnTo>
                  <a:lnTo>
                    <a:pt x="215" y="31"/>
                  </a:lnTo>
                  <a:lnTo>
                    <a:pt x="213" y="31"/>
                  </a:lnTo>
                  <a:lnTo>
                    <a:pt x="210" y="31"/>
                  </a:lnTo>
                  <a:lnTo>
                    <a:pt x="210" y="29"/>
                  </a:lnTo>
                  <a:lnTo>
                    <a:pt x="213" y="26"/>
                  </a:lnTo>
                  <a:lnTo>
                    <a:pt x="213" y="22"/>
                  </a:lnTo>
                  <a:lnTo>
                    <a:pt x="208" y="22"/>
                  </a:lnTo>
                  <a:lnTo>
                    <a:pt x="203" y="22"/>
                  </a:lnTo>
                  <a:lnTo>
                    <a:pt x="203" y="24"/>
                  </a:lnTo>
                  <a:lnTo>
                    <a:pt x="201" y="24"/>
                  </a:lnTo>
                  <a:lnTo>
                    <a:pt x="201" y="22"/>
                  </a:lnTo>
                  <a:lnTo>
                    <a:pt x="198" y="17"/>
                  </a:lnTo>
                  <a:lnTo>
                    <a:pt x="196" y="19"/>
                  </a:lnTo>
                  <a:lnTo>
                    <a:pt x="191" y="22"/>
                  </a:lnTo>
                  <a:lnTo>
                    <a:pt x="189" y="19"/>
                  </a:lnTo>
                  <a:lnTo>
                    <a:pt x="189" y="22"/>
                  </a:lnTo>
                  <a:lnTo>
                    <a:pt x="187" y="24"/>
                  </a:lnTo>
                  <a:lnTo>
                    <a:pt x="184" y="24"/>
                  </a:lnTo>
                  <a:lnTo>
                    <a:pt x="182" y="22"/>
                  </a:lnTo>
                  <a:lnTo>
                    <a:pt x="179" y="22"/>
                  </a:lnTo>
                  <a:lnTo>
                    <a:pt x="179" y="19"/>
                  </a:lnTo>
                  <a:lnTo>
                    <a:pt x="177" y="12"/>
                  </a:lnTo>
                  <a:lnTo>
                    <a:pt x="172" y="10"/>
                  </a:lnTo>
                  <a:lnTo>
                    <a:pt x="172" y="12"/>
                  </a:lnTo>
                  <a:lnTo>
                    <a:pt x="172" y="15"/>
                  </a:lnTo>
                  <a:lnTo>
                    <a:pt x="170" y="15"/>
                  </a:lnTo>
                  <a:lnTo>
                    <a:pt x="168" y="15"/>
                  </a:lnTo>
                  <a:lnTo>
                    <a:pt x="168" y="19"/>
                  </a:lnTo>
                  <a:lnTo>
                    <a:pt x="170" y="22"/>
                  </a:lnTo>
                  <a:lnTo>
                    <a:pt x="170" y="24"/>
                  </a:lnTo>
                  <a:lnTo>
                    <a:pt x="170" y="26"/>
                  </a:lnTo>
                  <a:lnTo>
                    <a:pt x="168" y="26"/>
                  </a:lnTo>
                  <a:lnTo>
                    <a:pt x="168" y="24"/>
                  </a:lnTo>
                  <a:lnTo>
                    <a:pt x="165" y="22"/>
                  </a:lnTo>
                  <a:lnTo>
                    <a:pt x="165" y="24"/>
                  </a:lnTo>
                  <a:lnTo>
                    <a:pt x="163" y="22"/>
                  </a:lnTo>
                  <a:lnTo>
                    <a:pt x="163" y="24"/>
                  </a:lnTo>
                  <a:lnTo>
                    <a:pt x="158" y="22"/>
                  </a:lnTo>
                  <a:lnTo>
                    <a:pt x="156" y="22"/>
                  </a:lnTo>
                  <a:lnTo>
                    <a:pt x="158" y="17"/>
                  </a:lnTo>
                  <a:lnTo>
                    <a:pt x="158" y="19"/>
                  </a:lnTo>
                  <a:lnTo>
                    <a:pt x="163" y="17"/>
                  </a:lnTo>
                  <a:lnTo>
                    <a:pt x="165" y="12"/>
                  </a:lnTo>
                  <a:lnTo>
                    <a:pt x="168" y="12"/>
                  </a:lnTo>
                  <a:lnTo>
                    <a:pt x="165" y="10"/>
                  </a:lnTo>
                  <a:lnTo>
                    <a:pt x="165" y="8"/>
                  </a:lnTo>
                  <a:lnTo>
                    <a:pt x="161" y="8"/>
                  </a:lnTo>
                  <a:lnTo>
                    <a:pt x="158" y="8"/>
                  </a:lnTo>
                  <a:lnTo>
                    <a:pt x="158" y="5"/>
                  </a:lnTo>
                  <a:lnTo>
                    <a:pt x="156" y="5"/>
                  </a:lnTo>
                  <a:lnTo>
                    <a:pt x="154" y="3"/>
                  </a:lnTo>
                  <a:lnTo>
                    <a:pt x="151" y="0"/>
                  </a:lnTo>
                  <a:lnTo>
                    <a:pt x="151" y="3"/>
                  </a:lnTo>
                  <a:lnTo>
                    <a:pt x="149" y="3"/>
                  </a:lnTo>
                  <a:lnTo>
                    <a:pt x="149" y="5"/>
                  </a:lnTo>
                  <a:lnTo>
                    <a:pt x="149" y="8"/>
                  </a:lnTo>
                  <a:lnTo>
                    <a:pt x="146" y="8"/>
                  </a:lnTo>
                  <a:lnTo>
                    <a:pt x="149" y="10"/>
                  </a:lnTo>
                  <a:lnTo>
                    <a:pt x="146" y="10"/>
                  </a:lnTo>
                  <a:lnTo>
                    <a:pt x="144" y="10"/>
                  </a:lnTo>
                  <a:lnTo>
                    <a:pt x="142" y="17"/>
                  </a:lnTo>
                  <a:lnTo>
                    <a:pt x="135" y="22"/>
                  </a:lnTo>
                  <a:lnTo>
                    <a:pt x="130" y="22"/>
                  </a:lnTo>
                  <a:lnTo>
                    <a:pt x="130" y="24"/>
                  </a:lnTo>
                  <a:lnTo>
                    <a:pt x="123" y="24"/>
                  </a:lnTo>
                  <a:lnTo>
                    <a:pt x="118" y="24"/>
                  </a:lnTo>
                  <a:lnTo>
                    <a:pt x="120" y="24"/>
                  </a:lnTo>
                  <a:lnTo>
                    <a:pt x="118" y="26"/>
                  </a:lnTo>
                  <a:lnTo>
                    <a:pt x="118" y="29"/>
                  </a:lnTo>
                  <a:lnTo>
                    <a:pt x="113" y="26"/>
                  </a:lnTo>
                  <a:lnTo>
                    <a:pt x="116" y="24"/>
                  </a:lnTo>
                  <a:lnTo>
                    <a:pt x="116" y="22"/>
                  </a:lnTo>
                  <a:lnTo>
                    <a:pt x="120" y="19"/>
                  </a:lnTo>
                  <a:lnTo>
                    <a:pt x="113" y="22"/>
                  </a:lnTo>
                  <a:lnTo>
                    <a:pt x="109" y="26"/>
                  </a:lnTo>
                  <a:lnTo>
                    <a:pt x="109" y="29"/>
                  </a:lnTo>
                  <a:lnTo>
                    <a:pt x="106" y="29"/>
                  </a:lnTo>
                  <a:lnTo>
                    <a:pt x="106" y="31"/>
                  </a:lnTo>
                  <a:lnTo>
                    <a:pt x="109" y="31"/>
                  </a:lnTo>
                  <a:lnTo>
                    <a:pt x="111" y="34"/>
                  </a:lnTo>
                  <a:lnTo>
                    <a:pt x="113" y="36"/>
                  </a:lnTo>
                  <a:lnTo>
                    <a:pt x="116" y="36"/>
                  </a:lnTo>
                  <a:lnTo>
                    <a:pt x="111" y="36"/>
                  </a:lnTo>
                  <a:lnTo>
                    <a:pt x="109" y="36"/>
                  </a:lnTo>
                  <a:lnTo>
                    <a:pt x="109" y="38"/>
                  </a:lnTo>
                  <a:lnTo>
                    <a:pt x="109" y="41"/>
                  </a:lnTo>
                  <a:lnTo>
                    <a:pt x="109" y="43"/>
                  </a:lnTo>
                  <a:lnTo>
                    <a:pt x="109" y="45"/>
                  </a:lnTo>
                  <a:lnTo>
                    <a:pt x="106" y="43"/>
                  </a:lnTo>
                  <a:lnTo>
                    <a:pt x="106" y="41"/>
                  </a:lnTo>
                  <a:lnTo>
                    <a:pt x="104" y="43"/>
                  </a:lnTo>
                  <a:lnTo>
                    <a:pt x="106" y="41"/>
                  </a:lnTo>
                  <a:lnTo>
                    <a:pt x="106" y="36"/>
                  </a:lnTo>
                  <a:lnTo>
                    <a:pt x="106" y="34"/>
                  </a:lnTo>
                  <a:lnTo>
                    <a:pt x="104" y="31"/>
                  </a:lnTo>
                  <a:lnTo>
                    <a:pt x="99" y="38"/>
                  </a:lnTo>
                  <a:lnTo>
                    <a:pt x="97" y="38"/>
                  </a:lnTo>
                  <a:lnTo>
                    <a:pt x="102" y="36"/>
                  </a:lnTo>
                  <a:lnTo>
                    <a:pt x="99" y="38"/>
                  </a:lnTo>
                  <a:lnTo>
                    <a:pt x="87" y="45"/>
                  </a:lnTo>
                  <a:lnTo>
                    <a:pt x="85" y="48"/>
                  </a:lnTo>
                  <a:lnTo>
                    <a:pt x="83" y="50"/>
                  </a:lnTo>
                  <a:lnTo>
                    <a:pt x="83" y="48"/>
                  </a:lnTo>
                  <a:lnTo>
                    <a:pt x="83" y="45"/>
                  </a:lnTo>
                  <a:lnTo>
                    <a:pt x="85" y="45"/>
                  </a:lnTo>
                  <a:lnTo>
                    <a:pt x="80" y="43"/>
                  </a:lnTo>
                  <a:lnTo>
                    <a:pt x="78" y="50"/>
                  </a:lnTo>
                  <a:lnTo>
                    <a:pt x="78" y="52"/>
                  </a:lnTo>
                  <a:lnTo>
                    <a:pt x="83" y="57"/>
                  </a:lnTo>
                  <a:lnTo>
                    <a:pt x="85" y="57"/>
                  </a:lnTo>
                  <a:lnTo>
                    <a:pt x="85" y="60"/>
                  </a:lnTo>
                  <a:lnTo>
                    <a:pt x="78" y="55"/>
                  </a:lnTo>
                  <a:lnTo>
                    <a:pt x="76" y="55"/>
                  </a:lnTo>
                  <a:lnTo>
                    <a:pt x="68" y="62"/>
                  </a:lnTo>
                  <a:lnTo>
                    <a:pt x="71" y="64"/>
                  </a:lnTo>
                  <a:lnTo>
                    <a:pt x="78" y="64"/>
                  </a:lnTo>
                  <a:lnTo>
                    <a:pt x="76" y="64"/>
                  </a:lnTo>
                  <a:lnTo>
                    <a:pt x="68" y="64"/>
                  </a:lnTo>
                  <a:lnTo>
                    <a:pt x="68" y="67"/>
                  </a:lnTo>
                  <a:lnTo>
                    <a:pt x="71" y="69"/>
                  </a:lnTo>
                  <a:lnTo>
                    <a:pt x="73" y="71"/>
                  </a:lnTo>
                  <a:lnTo>
                    <a:pt x="68" y="69"/>
                  </a:lnTo>
                  <a:lnTo>
                    <a:pt x="68" y="71"/>
                  </a:lnTo>
                  <a:lnTo>
                    <a:pt x="66" y="78"/>
                  </a:lnTo>
                  <a:lnTo>
                    <a:pt x="66" y="76"/>
                  </a:lnTo>
                  <a:lnTo>
                    <a:pt x="61" y="88"/>
                  </a:lnTo>
                  <a:lnTo>
                    <a:pt x="54" y="93"/>
                  </a:lnTo>
                  <a:lnTo>
                    <a:pt x="31" y="97"/>
                  </a:lnTo>
                  <a:lnTo>
                    <a:pt x="28" y="97"/>
                  </a:lnTo>
                  <a:lnTo>
                    <a:pt x="31" y="97"/>
                  </a:lnTo>
                  <a:lnTo>
                    <a:pt x="26" y="97"/>
                  </a:lnTo>
                  <a:lnTo>
                    <a:pt x="24" y="112"/>
                  </a:lnTo>
                  <a:lnTo>
                    <a:pt x="26" y="112"/>
                  </a:lnTo>
                  <a:lnTo>
                    <a:pt x="24" y="112"/>
                  </a:lnTo>
                  <a:lnTo>
                    <a:pt x="21" y="114"/>
                  </a:lnTo>
                  <a:lnTo>
                    <a:pt x="21" y="116"/>
                  </a:lnTo>
                  <a:lnTo>
                    <a:pt x="19" y="116"/>
                  </a:lnTo>
                  <a:lnTo>
                    <a:pt x="21" y="114"/>
                  </a:lnTo>
                  <a:lnTo>
                    <a:pt x="21" y="112"/>
                  </a:lnTo>
                  <a:lnTo>
                    <a:pt x="17" y="114"/>
                  </a:lnTo>
                  <a:lnTo>
                    <a:pt x="17" y="116"/>
                  </a:lnTo>
                  <a:lnTo>
                    <a:pt x="24" y="119"/>
                  </a:lnTo>
                  <a:lnTo>
                    <a:pt x="28" y="126"/>
                  </a:lnTo>
                  <a:lnTo>
                    <a:pt x="33" y="128"/>
                  </a:lnTo>
                  <a:lnTo>
                    <a:pt x="38" y="128"/>
                  </a:lnTo>
                  <a:lnTo>
                    <a:pt x="54" y="142"/>
                  </a:lnTo>
                  <a:lnTo>
                    <a:pt x="54" y="145"/>
                  </a:lnTo>
                  <a:lnTo>
                    <a:pt x="57" y="147"/>
                  </a:lnTo>
                  <a:lnTo>
                    <a:pt x="57" y="152"/>
                  </a:lnTo>
                  <a:lnTo>
                    <a:pt x="59" y="152"/>
                  </a:lnTo>
                  <a:lnTo>
                    <a:pt x="57" y="154"/>
                  </a:lnTo>
                  <a:lnTo>
                    <a:pt x="59" y="159"/>
                  </a:lnTo>
                  <a:lnTo>
                    <a:pt x="71" y="163"/>
                  </a:lnTo>
                  <a:lnTo>
                    <a:pt x="68" y="163"/>
                  </a:lnTo>
                  <a:lnTo>
                    <a:pt x="71" y="161"/>
                  </a:lnTo>
                  <a:lnTo>
                    <a:pt x="76" y="161"/>
                  </a:lnTo>
                  <a:lnTo>
                    <a:pt x="76" y="159"/>
                  </a:lnTo>
                  <a:lnTo>
                    <a:pt x="73" y="159"/>
                  </a:lnTo>
                  <a:lnTo>
                    <a:pt x="76" y="159"/>
                  </a:lnTo>
                  <a:lnTo>
                    <a:pt x="73" y="163"/>
                  </a:lnTo>
                  <a:lnTo>
                    <a:pt x="76" y="166"/>
                  </a:lnTo>
                  <a:lnTo>
                    <a:pt x="78" y="163"/>
                  </a:lnTo>
                  <a:lnTo>
                    <a:pt x="80" y="161"/>
                  </a:lnTo>
                  <a:lnTo>
                    <a:pt x="85" y="163"/>
                  </a:lnTo>
                  <a:lnTo>
                    <a:pt x="87" y="166"/>
                  </a:lnTo>
                  <a:lnTo>
                    <a:pt x="85" y="166"/>
                  </a:lnTo>
                  <a:lnTo>
                    <a:pt x="83" y="171"/>
                  </a:lnTo>
                  <a:lnTo>
                    <a:pt x="85" y="175"/>
                  </a:lnTo>
                  <a:lnTo>
                    <a:pt x="90" y="178"/>
                  </a:lnTo>
                  <a:lnTo>
                    <a:pt x="90" y="175"/>
                  </a:lnTo>
                  <a:lnTo>
                    <a:pt x="92" y="173"/>
                  </a:lnTo>
                  <a:lnTo>
                    <a:pt x="92" y="175"/>
                  </a:lnTo>
                  <a:lnTo>
                    <a:pt x="92" y="178"/>
                  </a:lnTo>
                  <a:lnTo>
                    <a:pt x="92" y="175"/>
                  </a:lnTo>
                  <a:lnTo>
                    <a:pt x="97" y="175"/>
                  </a:lnTo>
                  <a:lnTo>
                    <a:pt x="99" y="178"/>
                  </a:lnTo>
                  <a:lnTo>
                    <a:pt x="104" y="178"/>
                  </a:lnTo>
                  <a:lnTo>
                    <a:pt x="106" y="175"/>
                  </a:lnTo>
                  <a:lnTo>
                    <a:pt x="109" y="175"/>
                  </a:lnTo>
                  <a:lnTo>
                    <a:pt x="109" y="173"/>
                  </a:lnTo>
                  <a:lnTo>
                    <a:pt x="113" y="173"/>
                  </a:lnTo>
                  <a:lnTo>
                    <a:pt x="111" y="175"/>
                  </a:lnTo>
                  <a:lnTo>
                    <a:pt x="106" y="178"/>
                  </a:lnTo>
                  <a:lnTo>
                    <a:pt x="106" y="180"/>
                  </a:lnTo>
                  <a:lnTo>
                    <a:pt x="113" y="178"/>
                  </a:lnTo>
                  <a:lnTo>
                    <a:pt x="113" y="180"/>
                  </a:lnTo>
                  <a:lnTo>
                    <a:pt x="111" y="182"/>
                  </a:lnTo>
                  <a:lnTo>
                    <a:pt x="106" y="182"/>
                  </a:lnTo>
                  <a:lnTo>
                    <a:pt x="104" y="182"/>
                  </a:lnTo>
                  <a:lnTo>
                    <a:pt x="104" y="185"/>
                  </a:lnTo>
                  <a:lnTo>
                    <a:pt x="99" y="185"/>
                  </a:lnTo>
                  <a:lnTo>
                    <a:pt x="97" y="185"/>
                  </a:lnTo>
                  <a:lnTo>
                    <a:pt x="97" y="182"/>
                  </a:lnTo>
                  <a:lnTo>
                    <a:pt x="94" y="182"/>
                  </a:lnTo>
                  <a:lnTo>
                    <a:pt x="94" y="180"/>
                  </a:lnTo>
                  <a:lnTo>
                    <a:pt x="92" y="180"/>
                  </a:lnTo>
                  <a:lnTo>
                    <a:pt x="90" y="180"/>
                  </a:lnTo>
                  <a:lnTo>
                    <a:pt x="85" y="180"/>
                  </a:lnTo>
                  <a:lnTo>
                    <a:pt x="83" y="178"/>
                  </a:lnTo>
                  <a:lnTo>
                    <a:pt x="80" y="175"/>
                  </a:lnTo>
                  <a:lnTo>
                    <a:pt x="83" y="180"/>
                  </a:lnTo>
                  <a:lnTo>
                    <a:pt x="83" y="185"/>
                  </a:lnTo>
                  <a:lnTo>
                    <a:pt x="83" y="187"/>
                  </a:lnTo>
                  <a:lnTo>
                    <a:pt x="83" y="185"/>
                  </a:lnTo>
                  <a:lnTo>
                    <a:pt x="85" y="182"/>
                  </a:lnTo>
                  <a:lnTo>
                    <a:pt x="94" y="185"/>
                  </a:lnTo>
                  <a:lnTo>
                    <a:pt x="94" y="187"/>
                  </a:lnTo>
                  <a:lnTo>
                    <a:pt x="94" y="189"/>
                  </a:lnTo>
                  <a:lnTo>
                    <a:pt x="92" y="192"/>
                  </a:lnTo>
                  <a:lnTo>
                    <a:pt x="92" y="189"/>
                  </a:lnTo>
                  <a:lnTo>
                    <a:pt x="87" y="187"/>
                  </a:lnTo>
                  <a:lnTo>
                    <a:pt x="85" y="194"/>
                  </a:lnTo>
                  <a:lnTo>
                    <a:pt x="85" y="197"/>
                  </a:lnTo>
                  <a:lnTo>
                    <a:pt x="83" y="199"/>
                  </a:lnTo>
                  <a:lnTo>
                    <a:pt x="83" y="197"/>
                  </a:lnTo>
                  <a:lnTo>
                    <a:pt x="80" y="197"/>
                  </a:lnTo>
                  <a:lnTo>
                    <a:pt x="80" y="194"/>
                  </a:lnTo>
                  <a:lnTo>
                    <a:pt x="78" y="194"/>
                  </a:lnTo>
                  <a:lnTo>
                    <a:pt x="76" y="194"/>
                  </a:lnTo>
                  <a:lnTo>
                    <a:pt x="73" y="194"/>
                  </a:lnTo>
                  <a:lnTo>
                    <a:pt x="71" y="194"/>
                  </a:lnTo>
                  <a:lnTo>
                    <a:pt x="68" y="194"/>
                  </a:lnTo>
                  <a:lnTo>
                    <a:pt x="59" y="194"/>
                  </a:lnTo>
                  <a:lnTo>
                    <a:pt x="57" y="192"/>
                  </a:lnTo>
                  <a:lnTo>
                    <a:pt x="57" y="189"/>
                  </a:lnTo>
                  <a:lnTo>
                    <a:pt x="54" y="189"/>
                  </a:lnTo>
                  <a:lnTo>
                    <a:pt x="57" y="187"/>
                  </a:lnTo>
                  <a:lnTo>
                    <a:pt x="57" y="185"/>
                  </a:lnTo>
                  <a:lnTo>
                    <a:pt x="57" y="180"/>
                  </a:lnTo>
                  <a:lnTo>
                    <a:pt x="57" y="178"/>
                  </a:lnTo>
                  <a:lnTo>
                    <a:pt x="54" y="178"/>
                  </a:lnTo>
                  <a:lnTo>
                    <a:pt x="57" y="178"/>
                  </a:lnTo>
                  <a:lnTo>
                    <a:pt x="59" y="175"/>
                  </a:lnTo>
                  <a:lnTo>
                    <a:pt x="45" y="178"/>
                  </a:lnTo>
                  <a:lnTo>
                    <a:pt x="42" y="182"/>
                  </a:lnTo>
                  <a:lnTo>
                    <a:pt x="38" y="182"/>
                  </a:lnTo>
                  <a:lnTo>
                    <a:pt x="35" y="182"/>
                  </a:lnTo>
                  <a:lnTo>
                    <a:pt x="31" y="187"/>
                  </a:lnTo>
                  <a:lnTo>
                    <a:pt x="33" y="189"/>
                  </a:lnTo>
                  <a:lnTo>
                    <a:pt x="35" y="192"/>
                  </a:lnTo>
                  <a:lnTo>
                    <a:pt x="33" y="192"/>
                  </a:lnTo>
                  <a:lnTo>
                    <a:pt x="28" y="192"/>
                  </a:lnTo>
                  <a:lnTo>
                    <a:pt x="26" y="192"/>
                  </a:lnTo>
                  <a:lnTo>
                    <a:pt x="26" y="189"/>
                  </a:lnTo>
                  <a:lnTo>
                    <a:pt x="19" y="194"/>
                  </a:lnTo>
                  <a:lnTo>
                    <a:pt x="17" y="197"/>
                  </a:lnTo>
                  <a:lnTo>
                    <a:pt x="17" y="199"/>
                  </a:lnTo>
                  <a:lnTo>
                    <a:pt x="14" y="199"/>
                  </a:lnTo>
                  <a:lnTo>
                    <a:pt x="12" y="201"/>
                  </a:lnTo>
                  <a:lnTo>
                    <a:pt x="12" y="199"/>
                  </a:lnTo>
                  <a:lnTo>
                    <a:pt x="9" y="201"/>
                  </a:lnTo>
                  <a:lnTo>
                    <a:pt x="7" y="204"/>
                  </a:lnTo>
                  <a:lnTo>
                    <a:pt x="9" y="204"/>
                  </a:lnTo>
                  <a:lnTo>
                    <a:pt x="2" y="208"/>
                  </a:lnTo>
                  <a:lnTo>
                    <a:pt x="2" y="206"/>
                  </a:lnTo>
                  <a:lnTo>
                    <a:pt x="0" y="206"/>
                  </a:lnTo>
                  <a:lnTo>
                    <a:pt x="0" y="208"/>
                  </a:lnTo>
                  <a:lnTo>
                    <a:pt x="9" y="215"/>
                  </a:lnTo>
                  <a:lnTo>
                    <a:pt x="17" y="218"/>
                  </a:lnTo>
                  <a:lnTo>
                    <a:pt x="19" y="218"/>
                  </a:lnTo>
                  <a:lnTo>
                    <a:pt x="17" y="215"/>
                  </a:lnTo>
                  <a:lnTo>
                    <a:pt x="26" y="220"/>
                  </a:lnTo>
                  <a:lnTo>
                    <a:pt x="21" y="220"/>
                  </a:lnTo>
                  <a:lnTo>
                    <a:pt x="19" y="225"/>
                  </a:lnTo>
                  <a:lnTo>
                    <a:pt x="17" y="223"/>
                  </a:lnTo>
                  <a:lnTo>
                    <a:pt x="19" y="220"/>
                  </a:lnTo>
                  <a:lnTo>
                    <a:pt x="17" y="220"/>
                  </a:lnTo>
                  <a:lnTo>
                    <a:pt x="17" y="223"/>
                  </a:lnTo>
                  <a:lnTo>
                    <a:pt x="19" y="227"/>
                  </a:lnTo>
                  <a:lnTo>
                    <a:pt x="21" y="232"/>
                  </a:lnTo>
                  <a:lnTo>
                    <a:pt x="21" y="234"/>
                  </a:lnTo>
                  <a:lnTo>
                    <a:pt x="21" y="237"/>
                  </a:lnTo>
                  <a:lnTo>
                    <a:pt x="24" y="239"/>
                  </a:lnTo>
                  <a:lnTo>
                    <a:pt x="26" y="241"/>
                  </a:lnTo>
                  <a:lnTo>
                    <a:pt x="38" y="244"/>
                  </a:lnTo>
                  <a:lnTo>
                    <a:pt x="42" y="246"/>
                  </a:lnTo>
                  <a:lnTo>
                    <a:pt x="52" y="241"/>
                  </a:lnTo>
                  <a:lnTo>
                    <a:pt x="57" y="244"/>
                  </a:lnTo>
                  <a:lnTo>
                    <a:pt x="59" y="241"/>
                  </a:lnTo>
                  <a:lnTo>
                    <a:pt x="64" y="244"/>
                  </a:lnTo>
                  <a:lnTo>
                    <a:pt x="66" y="246"/>
                  </a:lnTo>
                  <a:lnTo>
                    <a:pt x="68" y="244"/>
                  </a:lnTo>
                  <a:lnTo>
                    <a:pt x="66" y="244"/>
                  </a:lnTo>
                  <a:lnTo>
                    <a:pt x="64" y="241"/>
                  </a:lnTo>
                  <a:lnTo>
                    <a:pt x="64" y="239"/>
                  </a:lnTo>
                  <a:lnTo>
                    <a:pt x="66" y="239"/>
                  </a:lnTo>
                  <a:lnTo>
                    <a:pt x="68" y="241"/>
                  </a:lnTo>
                  <a:lnTo>
                    <a:pt x="71" y="244"/>
                  </a:lnTo>
                  <a:lnTo>
                    <a:pt x="71" y="251"/>
                  </a:lnTo>
                  <a:lnTo>
                    <a:pt x="76" y="244"/>
                  </a:lnTo>
                  <a:lnTo>
                    <a:pt x="80" y="239"/>
                  </a:lnTo>
                  <a:lnTo>
                    <a:pt x="85" y="237"/>
                  </a:lnTo>
                  <a:lnTo>
                    <a:pt x="85" y="234"/>
                  </a:lnTo>
                  <a:lnTo>
                    <a:pt x="87" y="237"/>
                  </a:lnTo>
                  <a:lnTo>
                    <a:pt x="90" y="234"/>
                  </a:lnTo>
                  <a:lnTo>
                    <a:pt x="92" y="234"/>
                  </a:lnTo>
                  <a:lnTo>
                    <a:pt x="94" y="232"/>
                  </a:lnTo>
                  <a:lnTo>
                    <a:pt x="97" y="234"/>
                  </a:lnTo>
                  <a:lnTo>
                    <a:pt x="97" y="237"/>
                  </a:lnTo>
                  <a:lnTo>
                    <a:pt x="97" y="239"/>
                  </a:lnTo>
                  <a:lnTo>
                    <a:pt x="94" y="244"/>
                  </a:lnTo>
                  <a:lnTo>
                    <a:pt x="92" y="244"/>
                  </a:lnTo>
                  <a:lnTo>
                    <a:pt x="90" y="244"/>
                  </a:lnTo>
                  <a:lnTo>
                    <a:pt x="87" y="244"/>
                  </a:lnTo>
                  <a:lnTo>
                    <a:pt x="87" y="246"/>
                  </a:lnTo>
                  <a:lnTo>
                    <a:pt x="90" y="249"/>
                  </a:lnTo>
                  <a:lnTo>
                    <a:pt x="90" y="246"/>
                  </a:lnTo>
                  <a:lnTo>
                    <a:pt x="92" y="249"/>
                  </a:lnTo>
                  <a:lnTo>
                    <a:pt x="97" y="256"/>
                  </a:lnTo>
                  <a:lnTo>
                    <a:pt x="97" y="258"/>
                  </a:lnTo>
                  <a:lnTo>
                    <a:pt x="94" y="258"/>
                  </a:lnTo>
                  <a:lnTo>
                    <a:pt x="97" y="260"/>
                  </a:lnTo>
                  <a:lnTo>
                    <a:pt x="97" y="263"/>
                  </a:lnTo>
                  <a:lnTo>
                    <a:pt x="97" y="267"/>
                  </a:lnTo>
                  <a:lnTo>
                    <a:pt x="94" y="272"/>
                  </a:lnTo>
                  <a:lnTo>
                    <a:pt x="92" y="275"/>
                  </a:lnTo>
                  <a:lnTo>
                    <a:pt x="90" y="275"/>
                  </a:lnTo>
                  <a:lnTo>
                    <a:pt x="87" y="275"/>
                  </a:lnTo>
                  <a:lnTo>
                    <a:pt x="85" y="277"/>
                  </a:lnTo>
                  <a:lnTo>
                    <a:pt x="83" y="277"/>
                  </a:lnTo>
                  <a:lnTo>
                    <a:pt x="78" y="277"/>
                  </a:lnTo>
                  <a:lnTo>
                    <a:pt x="80" y="275"/>
                  </a:lnTo>
                  <a:lnTo>
                    <a:pt x="78" y="275"/>
                  </a:lnTo>
                  <a:lnTo>
                    <a:pt x="68" y="286"/>
                  </a:lnTo>
                  <a:lnTo>
                    <a:pt x="66" y="289"/>
                  </a:lnTo>
                  <a:lnTo>
                    <a:pt x="64" y="286"/>
                  </a:lnTo>
                  <a:lnTo>
                    <a:pt x="61" y="286"/>
                  </a:lnTo>
                  <a:lnTo>
                    <a:pt x="59" y="289"/>
                  </a:lnTo>
                  <a:lnTo>
                    <a:pt x="54" y="291"/>
                  </a:lnTo>
                  <a:lnTo>
                    <a:pt x="52" y="291"/>
                  </a:lnTo>
                  <a:lnTo>
                    <a:pt x="52" y="293"/>
                  </a:lnTo>
                  <a:lnTo>
                    <a:pt x="54" y="293"/>
                  </a:lnTo>
                  <a:lnTo>
                    <a:pt x="54" y="296"/>
                  </a:lnTo>
                  <a:lnTo>
                    <a:pt x="52" y="296"/>
                  </a:lnTo>
                  <a:lnTo>
                    <a:pt x="50" y="296"/>
                  </a:lnTo>
                  <a:lnTo>
                    <a:pt x="47" y="296"/>
                  </a:lnTo>
                  <a:lnTo>
                    <a:pt x="42" y="300"/>
                  </a:lnTo>
                  <a:lnTo>
                    <a:pt x="42" y="303"/>
                  </a:lnTo>
                  <a:lnTo>
                    <a:pt x="40" y="300"/>
                  </a:lnTo>
                  <a:lnTo>
                    <a:pt x="40" y="303"/>
                  </a:lnTo>
                  <a:lnTo>
                    <a:pt x="35" y="308"/>
                  </a:lnTo>
                  <a:lnTo>
                    <a:pt x="33" y="308"/>
                  </a:lnTo>
                  <a:lnTo>
                    <a:pt x="31" y="315"/>
                  </a:lnTo>
                  <a:lnTo>
                    <a:pt x="31" y="319"/>
                  </a:lnTo>
                  <a:lnTo>
                    <a:pt x="31" y="322"/>
                  </a:lnTo>
                  <a:lnTo>
                    <a:pt x="28" y="322"/>
                  </a:lnTo>
                  <a:lnTo>
                    <a:pt x="26" y="322"/>
                  </a:lnTo>
                  <a:lnTo>
                    <a:pt x="26" y="324"/>
                  </a:lnTo>
                  <a:lnTo>
                    <a:pt x="28" y="326"/>
                  </a:lnTo>
                  <a:lnTo>
                    <a:pt x="26" y="326"/>
                  </a:lnTo>
                  <a:lnTo>
                    <a:pt x="24" y="331"/>
                  </a:lnTo>
                  <a:lnTo>
                    <a:pt x="26" y="331"/>
                  </a:lnTo>
                  <a:lnTo>
                    <a:pt x="31" y="329"/>
                  </a:lnTo>
                  <a:lnTo>
                    <a:pt x="33" y="329"/>
                  </a:lnTo>
                  <a:lnTo>
                    <a:pt x="33" y="326"/>
                  </a:lnTo>
                  <a:lnTo>
                    <a:pt x="38" y="326"/>
                  </a:lnTo>
                  <a:lnTo>
                    <a:pt x="38" y="329"/>
                  </a:lnTo>
                  <a:lnTo>
                    <a:pt x="35" y="329"/>
                  </a:lnTo>
                  <a:lnTo>
                    <a:pt x="38" y="329"/>
                  </a:lnTo>
                  <a:lnTo>
                    <a:pt x="33" y="329"/>
                  </a:lnTo>
                  <a:lnTo>
                    <a:pt x="31" y="331"/>
                  </a:lnTo>
                  <a:lnTo>
                    <a:pt x="28" y="334"/>
                  </a:lnTo>
                  <a:lnTo>
                    <a:pt x="33" y="336"/>
                  </a:lnTo>
                  <a:lnTo>
                    <a:pt x="35" y="334"/>
                  </a:lnTo>
                  <a:lnTo>
                    <a:pt x="35" y="336"/>
                  </a:lnTo>
                  <a:lnTo>
                    <a:pt x="35" y="338"/>
                  </a:lnTo>
                  <a:lnTo>
                    <a:pt x="35" y="341"/>
                  </a:lnTo>
                  <a:lnTo>
                    <a:pt x="38" y="343"/>
                  </a:lnTo>
                  <a:lnTo>
                    <a:pt x="38" y="345"/>
                  </a:lnTo>
                  <a:lnTo>
                    <a:pt x="40" y="345"/>
                  </a:lnTo>
                  <a:lnTo>
                    <a:pt x="42" y="343"/>
                  </a:lnTo>
                  <a:lnTo>
                    <a:pt x="42" y="345"/>
                  </a:lnTo>
                  <a:lnTo>
                    <a:pt x="47" y="343"/>
                  </a:lnTo>
                  <a:lnTo>
                    <a:pt x="45" y="348"/>
                  </a:lnTo>
                  <a:lnTo>
                    <a:pt x="52" y="350"/>
                  </a:lnTo>
                  <a:lnTo>
                    <a:pt x="57" y="348"/>
                  </a:lnTo>
                  <a:lnTo>
                    <a:pt x="59" y="350"/>
                  </a:lnTo>
                  <a:lnTo>
                    <a:pt x="57" y="352"/>
                  </a:lnTo>
                  <a:lnTo>
                    <a:pt x="54" y="355"/>
                  </a:lnTo>
                  <a:lnTo>
                    <a:pt x="47" y="362"/>
                  </a:lnTo>
                  <a:lnTo>
                    <a:pt x="47" y="364"/>
                  </a:lnTo>
                  <a:lnTo>
                    <a:pt x="47" y="367"/>
                  </a:lnTo>
                  <a:lnTo>
                    <a:pt x="50" y="371"/>
                  </a:lnTo>
                  <a:lnTo>
                    <a:pt x="52" y="371"/>
                  </a:lnTo>
                  <a:lnTo>
                    <a:pt x="54" y="369"/>
                  </a:lnTo>
                  <a:lnTo>
                    <a:pt x="54" y="371"/>
                  </a:lnTo>
                  <a:lnTo>
                    <a:pt x="57" y="371"/>
                  </a:lnTo>
                  <a:lnTo>
                    <a:pt x="57" y="374"/>
                  </a:lnTo>
                  <a:lnTo>
                    <a:pt x="54" y="374"/>
                  </a:lnTo>
                  <a:lnTo>
                    <a:pt x="52" y="374"/>
                  </a:lnTo>
                  <a:lnTo>
                    <a:pt x="54" y="376"/>
                  </a:lnTo>
                  <a:lnTo>
                    <a:pt x="57" y="378"/>
                  </a:lnTo>
                  <a:lnTo>
                    <a:pt x="59" y="378"/>
                  </a:lnTo>
                  <a:lnTo>
                    <a:pt x="61" y="381"/>
                  </a:lnTo>
                  <a:lnTo>
                    <a:pt x="64" y="381"/>
                  </a:lnTo>
                  <a:lnTo>
                    <a:pt x="66" y="381"/>
                  </a:lnTo>
                  <a:lnTo>
                    <a:pt x="73" y="371"/>
                  </a:lnTo>
                  <a:lnTo>
                    <a:pt x="73" y="369"/>
                  </a:lnTo>
                  <a:lnTo>
                    <a:pt x="76" y="367"/>
                  </a:lnTo>
                  <a:lnTo>
                    <a:pt x="73" y="364"/>
                  </a:lnTo>
                  <a:lnTo>
                    <a:pt x="73" y="362"/>
                  </a:lnTo>
                  <a:lnTo>
                    <a:pt x="78" y="355"/>
                  </a:lnTo>
                  <a:lnTo>
                    <a:pt x="85" y="350"/>
                  </a:lnTo>
                  <a:lnTo>
                    <a:pt x="87" y="350"/>
                  </a:lnTo>
                  <a:lnTo>
                    <a:pt x="76" y="362"/>
                  </a:lnTo>
                  <a:lnTo>
                    <a:pt x="76" y="364"/>
                  </a:lnTo>
                  <a:lnTo>
                    <a:pt x="78" y="367"/>
                  </a:lnTo>
                  <a:lnTo>
                    <a:pt x="78" y="369"/>
                  </a:lnTo>
                  <a:lnTo>
                    <a:pt x="85" y="383"/>
                  </a:lnTo>
                  <a:lnTo>
                    <a:pt x="85" y="386"/>
                  </a:lnTo>
                  <a:lnTo>
                    <a:pt x="83" y="388"/>
                  </a:lnTo>
                  <a:lnTo>
                    <a:pt x="80" y="390"/>
                  </a:lnTo>
                  <a:lnTo>
                    <a:pt x="80" y="393"/>
                  </a:lnTo>
                  <a:lnTo>
                    <a:pt x="83" y="395"/>
                  </a:lnTo>
                  <a:lnTo>
                    <a:pt x="85" y="395"/>
                  </a:lnTo>
                  <a:lnTo>
                    <a:pt x="83" y="397"/>
                  </a:lnTo>
                  <a:lnTo>
                    <a:pt x="83" y="402"/>
                  </a:lnTo>
                  <a:lnTo>
                    <a:pt x="85" y="402"/>
                  </a:lnTo>
                  <a:lnTo>
                    <a:pt x="83" y="404"/>
                  </a:lnTo>
                  <a:lnTo>
                    <a:pt x="80" y="404"/>
                  </a:lnTo>
                  <a:lnTo>
                    <a:pt x="78" y="407"/>
                  </a:lnTo>
                  <a:lnTo>
                    <a:pt x="83" y="407"/>
                  </a:lnTo>
                  <a:lnTo>
                    <a:pt x="87" y="407"/>
                  </a:lnTo>
                  <a:lnTo>
                    <a:pt x="87" y="402"/>
                  </a:lnTo>
                  <a:lnTo>
                    <a:pt x="90" y="402"/>
                  </a:lnTo>
                  <a:lnTo>
                    <a:pt x="94" y="400"/>
                  </a:lnTo>
                  <a:lnTo>
                    <a:pt x="97" y="400"/>
                  </a:lnTo>
                  <a:lnTo>
                    <a:pt x="99" y="397"/>
                  </a:lnTo>
                  <a:lnTo>
                    <a:pt x="104" y="390"/>
                  </a:lnTo>
                  <a:lnTo>
                    <a:pt x="104" y="395"/>
                  </a:lnTo>
                  <a:lnTo>
                    <a:pt x="102" y="395"/>
                  </a:lnTo>
                  <a:lnTo>
                    <a:pt x="102" y="397"/>
                  </a:lnTo>
                  <a:lnTo>
                    <a:pt x="104" y="400"/>
                  </a:lnTo>
                  <a:lnTo>
                    <a:pt x="106" y="400"/>
                  </a:lnTo>
                  <a:lnTo>
                    <a:pt x="106" y="402"/>
                  </a:lnTo>
                  <a:lnTo>
                    <a:pt x="109" y="402"/>
                  </a:lnTo>
                  <a:lnTo>
                    <a:pt x="111" y="400"/>
                  </a:lnTo>
                  <a:lnTo>
                    <a:pt x="113" y="400"/>
                  </a:lnTo>
                  <a:lnTo>
                    <a:pt x="113" y="402"/>
                  </a:lnTo>
                  <a:lnTo>
                    <a:pt x="118" y="412"/>
                  </a:lnTo>
                  <a:lnTo>
                    <a:pt x="120" y="412"/>
                  </a:lnTo>
                  <a:lnTo>
                    <a:pt x="123" y="409"/>
                  </a:lnTo>
                  <a:lnTo>
                    <a:pt x="123" y="407"/>
                  </a:lnTo>
                  <a:lnTo>
                    <a:pt x="120" y="404"/>
                  </a:lnTo>
                  <a:lnTo>
                    <a:pt x="123" y="400"/>
                  </a:lnTo>
                  <a:lnTo>
                    <a:pt x="125" y="400"/>
                  </a:lnTo>
                  <a:lnTo>
                    <a:pt x="125" y="397"/>
                  </a:lnTo>
                  <a:lnTo>
                    <a:pt x="128" y="397"/>
                  </a:lnTo>
                  <a:lnTo>
                    <a:pt x="128" y="400"/>
                  </a:lnTo>
                  <a:lnTo>
                    <a:pt x="125" y="402"/>
                  </a:lnTo>
                  <a:lnTo>
                    <a:pt x="130" y="407"/>
                  </a:lnTo>
                  <a:lnTo>
                    <a:pt x="132" y="407"/>
                  </a:lnTo>
                  <a:lnTo>
                    <a:pt x="142" y="400"/>
                  </a:lnTo>
                  <a:lnTo>
                    <a:pt x="146" y="395"/>
                  </a:lnTo>
                  <a:lnTo>
                    <a:pt x="149" y="395"/>
                  </a:lnTo>
                  <a:lnTo>
                    <a:pt x="146" y="402"/>
                  </a:lnTo>
                  <a:lnTo>
                    <a:pt x="144" y="402"/>
                  </a:lnTo>
                  <a:lnTo>
                    <a:pt x="146" y="402"/>
                  </a:lnTo>
                  <a:lnTo>
                    <a:pt x="146" y="404"/>
                  </a:lnTo>
                  <a:lnTo>
                    <a:pt x="144" y="407"/>
                  </a:lnTo>
                  <a:lnTo>
                    <a:pt x="142" y="409"/>
                  </a:lnTo>
                  <a:lnTo>
                    <a:pt x="139" y="414"/>
                  </a:lnTo>
                  <a:lnTo>
                    <a:pt x="142" y="414"/>
                  </a:lnTo>
                  <a:lnTo>
                    <a:pt x="139" y="419"/>
                  </a:lnTo>
                  <a:lnTo>
                    <a:pt x="137" y="433"/>
                  </a:lnTo>
                  <a:lnTo>
                    <a:pt x="132" y="440"/>
                  </a:lnTo>
                  <a:lnTo>
                    <a:pt x="132" y="437"/>
                  </a:lnTo>
                  <a:lnTo>
                    <a:pt x="130" y="437"/>
                  </a:lnTo>
                  <a:lnTo>
                    <a:pt x="130" y="440"/>
                  </a:lnTo>
                  <a:lnTo>
                    <a:pt x="128" y="445"/>
                  </a:lnTo>
                  <a:lnTo>
                    <a:pt x="125" y="445"/>
                  </a:lnTo>
                  <a:lnTo>
                    <a:pt x="123" y="452"/>
                  </a:lnTo>
                  <a:lnTo>
                    <a:pt x="120" y="452"/>
                  </a:lnTo>
                  <a:lnTo>
                    <a:pt x="116" y="454"/>
                  </a:lnTo>
                  <a:lnTo>
                    <a:pt x="113" y="454"/>
                  </a:lnTo>
                  <a:lnTo>
                    <a:pt x="111" y="459"/>
                  </a:lnTo>
                  <a:lnTo>
                    <a:pt x="109" y="459"/>
                  </a:lnTo>
                  <a:lnTo>
                    <a:pt x="102" y="468"/>
                  </a:lnTo>
                  <a:lnTo>
                    <a:pt x="99" y="473"/>
                  </a:lnTo>
                  <a:lnTo>
                    <a:pt x="102" y="473"/>
                  </a:lnTo>
                  <a:lnTo>
                    <a:pt x="104" y="475"/>
                  </a:lnTo>
                  <a:lnTo>
                    <a:pt x="102" y="475"/>
                  </a:lnTo>
                  <a:lnTo>
                    <a:pt x="99" y="473"/>
                  </a:lnTo>
                  <a:lnTo>
                    <a:pt x="97" y="473"/>
                  </a:lnTo>
                  <a:lnTo>
                    <a:pt x="97" y="475"/>
                  </a:lnTo>
                  <a:lnTo>
                    <a:pt x="94" y="475"/>
                  </a:lnTo>
                  <a:lnTo>
                    <a:pt x="94" y="473"/>
                  </a:lnTo>
                  <a:lnTo>
                    <a:pt x="94" y="471"/>
                  </a:lnTo>
                  <a:lnTo>
                    <a:pt x="92" y="471"/>
                  </a:lnTo>
                  <a:lnTo>
                    <a:pt x="90" y="471"/>
                  </a:lnTo>
                  <a:lnTo>
                    <a:pt x="76" y="480"/>
                  </a:lnTo>
                  <a:lnTo>
                    <a:pt x="73" y="482"/>
                  </a:lnTo>
                  <a:lnTo>
                    <a:pt x="73" y="485"/>
                  </a:lnTo>
                  <a:lnTo>
                    <a:pt x="68" y="487"/>
                  </a:lnTo>
                  <a:lnTo>
                    <a:pt x="68" y="489"/>
                  </a:lnTo>
                  <a:lnTo>
                    <a:pt x="66" y="489"/>
                  </a:lnTo>
                  <a:lnTo>
                    <a:pt x="64" y="489"/>
                  </a:lnTo>
                  <a:lnTo>
                    <a:pt x="61" y="489"/>
                  </a:lnTo>
                  <a:lnTo>
                    <a:pt x="61" y="492"/>
                  </a:lnTo>
                  <a:lnTo>
                    <a:pt x="64" y="494"/>
                  </a:lnTo>
                  <a:lnTo>
                    <a:pt x="61" y="497"/>
                  </a:lnTo>
                  <a:lnTo>
                    <a:pt x="64" y="497"/>
                  </a:lnTo>
                  <a:lnTo>
                    <a:pt x="66" y="497"/>
                  </a:lnTo>
                  <a:lnTo>
                    <a:pt x="66" y="494"/>
                  </a:lnTo>
                  <a:lnTo>
                    <a:pt x="66" y="492"/>
                  </a:lnTo>
                  <a:lnTo>
                    <a:pt x="68" y="494"/>
                  </a:lnTo>
                  <a:lnTo>
                    <a:pt x="73" y="494"/>
                  </a:lnTo>
                  <a:lnTo>
                    <a:pt x="71" y="489"/>
                  </a:lnTo>
                  <a:lnTo>
                    <a:pt x="73" y="487"/>
                  </a:lnTo>
                  <a:lnTo>
                    <a:pt x="73" y="489"/>
                  </a:lnTo>
                  <a:lnTo>
                    <a:pt x="73" y="492"/>
                  </a:lnTo>
                  <a:lnTo>
                    <a:pt x="76" y="492"/>
                  </a:lnTo>
                  <a:lnTo>
                    <a:pt x="78" y="492"/>
                  </a:lnTo>
                  <a:lnTo>
                    <a:pt x="80" y="492"/>
                  </a:lnTo>
                  <a:lnTo>
                    <a:pt x="80" y="489"/>
                  </a:lnTo>
                  <a:lnTo>
                    <a:pt x="83" y="487"/>
                  </a:lnTo>
                  <a:lnTo>
                    <a:pt x="85" y="480"/>
                  </a:lnTo>
                  <a:lnTo>
                    <a:pt x="87" y="480"/>
                  </a:lnTo>
                  <a:lnTo>
                    <a:pt x="87" y="482"/>
                  </a:lnTo>
                  <a:lnTo>
                    <a:pt x="87" y="485"/>
                  </a:lnTo>
                  <a:lnTo>
                    <a:pt x="90" y="485"/>
                  </a:lnTo>
                  <a:lnTo>
                    <a:pt x="94" y="482"/>
                  </a:lnTo>
                  <a:lnTo>
                    <a:pt x="97" y="482"/>
                  </a:lnTo>
                  <a:lnTo>
                    <a:pt x="97" y="480"/>
                  </a:lnTo>
                  <a:lnTo>
                    <a:pt x="99" y="480"/>
                  </a:lnTo>
                  <a:lnTo>
                    <a:pt x="99" y="482"/>
                  </a:lnTo>
                  <a:lnTo>
                    <a:pt x="102" y="480"/>
                  </a:lnTo>
                  <a:lnTo>
                    <a:pt x="102" y="478"/>
                  </a:lnTo>
                  <a:lnTo>
                    <a:pt x="104" y="478"/>
                  </a:lnTo>
                  <a:lnTo>
                    <a:pt x="106" y="475"/>
                  </a:lnTo>
                  <a:lnTo>
                    <a:pt x="109" y="475"/>
                  </a:lnTo>
                  <a:lnTo>
                    <a:pt x="111" y="475"/>
                  </a:lnTo>
                  <a:lnTo>
                    <a:pt x="111" y="480"/>
                  </a:lnTo>
                  <a:lnTo>
                    <a:pt x="113" y="473"/>
                  </a:lnTo>
                  <a:lnTo>
                    <a:pt x="120" y="473"/>
                  </a:lnTo>
                  <a:lnTo>
                    <a:pt x="123" y="471"/>
                  </a:lnTo>
                  <a:lnTo>
                    <a:pt x="125" y="471"/>
                  </a:lnTo>
                  <a:lnTo>
                    <a:pt x="125" y="466"/>
                  </a:lnTo>
                  <a:lnTo>
                    <a:pt x="123" y="466"/>
                  </a:lnTo>
                  <a:lnTo>
                    <a:pt x="120" y="463"/>
                  </a:lnTo>
                  <a:lnTo>
                    <a:pt x="118" y="461"/>
                  </a:lnTo>
                  <a:lnTo>
                    <a:pt x="118" y="459"/>
                  </a:lnTo>
                  <a:lnTo>
                    <a:pt x="120" y="459"/>
                  </a:lnTo>
                  <a:lnTo>
                    <a:pt x="120" y="463"/>
                  </a:lnTo>
                  <a:lnTo>
                    <a:pt x="125" y="463"/>
                  </a:lnTo>
                  <a:lnTo>
                    <a:pt x="128" y="461"/>
                  </a:lnTo>
                  <a:lnTo>
                    <a:pt x="130" y="459"/>
                  </a:lnTo>
                  <a:lnTo>
                    <a:pt x="135" y="459"/>
                  </a:lnTo>
                  <a:lnTo>
                    <a:pt x="135" y="456"/>
                  </a:lnTo>
                  <a:lnTo>
                    <a:pt x="132" y="459"/>
                  </a:lnTo>
                  <a:lnTo>
                    <a:pt x="132" y="456"/>
                  </a:lnTo>
                  <a:lnTo>
                    <a:pt x="137" y="454"/>
                  </a:lnTo>
                  <a:lnTo>
                    <a:pt x="137" y="456"/>
                  </a:lnTo>
                  <a:lnTo>
                    <a:pt x="139" y="456"/>
                  </a:lnTo>
                  <a:lnTo>
                    <a:pt x="139" y="454"/>
                  </a:lnTo>
                  <a:lnTo>
                    <a:pt x="139" y="452"/>
                  </a:lnTo>
                  <a:lnTo>
                    <a:pt x="142" y="452"/>
                  </a:lnTo>
                  <a:lnTo>
                    <a:pt x="144" y="452"/>
                  </a:lnTo>
                  <a:lnTo>
                    <a:pt x="146" y="449"/>
                  </a:lnTo>
                  <a:lnTo>
                    <a:pt x="146" y="447"/>
                  </a:lnTo>
                  <a:lnTo>
                    <a:pt x="149" y="447"/>
                  </a:lnTo>
                  <a:lnTo>
                    <a:pt x="151" y="447"/>
                  </a:lnTo>
                  <a:lnTo>
                    <a:pt x="154" y="445"/>
                  </a:lnTo>
                  <a:lnTo>
                    <a:pt x="154" y="442"/>
                  </a:lnTo>
                  <a:lnTo>
                    <a:pt x="154" y="440"/>
                  </a:lnTo>
                  <a:lnTo>
                    <a:pt x="151" y="440"/>
                  </a:lnTo>
                  <a:lnTo>
                    <a:pt x="154" y="437"/>
                  </a:lnTo>
                  <a:lnTo>
                    <a:pt x="158" y="435"/>
                  </a:lnTo>
                  <a:lnTo>
                    <a:pt x="158" y="433"/>
                  </a:lnTo>
                  <a:lnTo>
                    <a:pt x="163" y="433"/>
                  </a:lnTo>
                  <a:lnTo>
                    <a:pt x="163" y="430"/>
                  </a:lnTo>
                  <a:lnTo>
                    <a:pt x="163" y="428"/>
                  </a:lnTo>
                  <a:lnTo>
                    <a:pt x="165" y="428"/>
                  </a:lnTo>
                  <a:lnTo>
                    <a:pt x="168" y="430"/>
                  </a:lnTo>
                  <a:lnTo>
                    <a:pt x="168" y="426"/>
                  </a:lnTo>
                  <a:lnTo>
                    <a:pt x="170" y="426"/>
                  </a:lnTo>
                  <a:lnTo>
                    <a:pt x="172" y="423"/>
                  </a:lnTo>
                  <a:lnTo>
                    <a:pt x="179" y="421"/>
                  </a:lnTo>
                  <a:lnTo>
                    <a:pt x="179" y="419"/>
                  </a:lnTo>
                  <a:lnTo>
                    <a:pt x="182" y="419"/>
                  </a:lnTo>
                  <a:lnTo>
                    <a:pt x="184" y="419"/>
                  </a:lnTo>
                  <a:lnTo>
                    <a:pt x="184" y="416"/>
                  </a:lnTo>
                  <a:lnTo>
                    <a:pt x="182" y="414"/>
                  </a:lnTo>
                  <a:lnTo>
                    <a:pt x="184" y="414"/>
                  </a:lnTo>
                  <a:lnTo>
                    <a:pt x="184" y="412"/>
                  </a:lnTo>
                  <a:lnTo>
                    <a:pt x="184" y="409"/>
                  </a:lnTo>
                  <a:lnTo>
                    <a:pt x="187" y="409"/>
                  </a:lnTo>
                  <a:lnTo>
                    <a:pt x="189" y="407"/>
                  </a:lnTo>
                  <a:lnTo>
                    <a:pt x="191" y="407"/>
                  </a:lnTo>
                  <a:lnTo>
                    <a:pt x="194" y="404"/>
                  </a:lnTo>
                  <a:lnTo>
                    <a:pt x="194" y="400"/>
                  </a:lnTo>
                  <a:lnTo>
                    <a:pt x="189" y="397"/>
                  </a:lnTo>
                  <a:lnTo>
                    <a:pt x="187" y="395"/>
                  </a:lnTo>
                  <a:lnTo>
                    <a:pt x="184" y="397"/>
                  </a:lnTo>
                  <a:lnTo>
                    <a:pt x="182" y="397"/>
                  </a:lnTo>
                  <a:lnTo>
                    <a:pt x="184" y="388"/>
                  </a:lnTo>
                  <a:lnTo>
                    <a:pt x="189" y="388"/>
                  </a:lnTo>
                  <a:lnTo>
                    <a:pt x="189" y="386"/>
                  </a:lnTo>
                  <a:lnTo>
                    <a:pt x="189" y="383"/>
                  </a:lnTo>
                  <a:lnTo>
                    <a:pt x="191" y="383"/>
                  </a:lnTo>
                  <a:lnTo>
                    <a:pt x="191" y="381"/>
                  </a:lnTo>
                  <a:lnTo>
                    <a:pt x="191" y="378"/>
                  </a:lnTo>
                  <a:lnTo>
                    <a:pt x="191" y="381"/>
                  </a:lnTo>
                  <a:lnTo>
                    <a:pt x="194" y="378"/>
                  </a:lnTo>
                  <a:lnTo>
                    <a:pt x="194" y="381"/>
                  </a:lnTo>
                  <a:lnTo>
                    <a:pt x="196" y="378"/>
                  </a:lnTo>
                  <a:lnTo>
                    <a:pt x="198" y="378"/>
                  </a:lnTo>
                  <a:lnTo>
                    <a:pt x="198" y="376"/>
                  </a:lnTo>
                  <a:lnTo>
                    <a:pt x="196" y="376"/>
                  </a:lnTo>
                  <a:lnTo>
                    <a:pt x="198" y="374"/>
                  </a:lnTo>
                  <a:lnTo>
                    <a:pt x="201" y="374"/>
                  </a:lnTo>
                  <a:lnTo>
                    <a:pt x="203" y="371"/>
                  </a:lnTo>
                  <a:lnTo>
                    <a:pt x="203" y="369"/>
                  </a:lnTo>
                  <a:lnTo>
                    <a:pt x="198" y="364"/>
                  </a:lnTo>
                  <a:lnTo>
                    <a:pt x="201" y="364"/>
                  </a:lnTo>
                  <a:lnTo>
                    <a:pt x="203" y="364"/>
                  </a:lnTo>
                  <a:lnTo>
                    <a:pt x="208" y="362"/>
                  </a:lnTo>
                  <a:lnTo>
                    <a:pt x="210" y="357"/>
                  </a:lnTo>
                  <a:lnTo>
                    <a:pt x="215" y="350"/>
                  </a:lnTo>
                  <a:lnTo>
                    <a:pt x="215" y="348"/>
                  </a:lnTo>
                  <a:lnTo>
                    <a:pt x="224" y="343"/>
                  </a:lnTo>
                  <a:lnTo>
                    <a:pt x="229" y="336"/>
                  </a:lnTo>
                  <a:lnTo>
                    <a:pt x="229" y="334"/>
                  </a:lnTo>
                  <a:lnTo>
                    <a:pt x="236" y="310"/>
                  </a:lnTo>
                  <a:lnTo>
                    <a:pt x="236" y="322"/>
                  </a:lnTo>
                  <a:lnTo>
                    <a:pt x="231" y="331"/>
                  </a:lnTo>
                  <a:lnTo>
                    <a:pt x="231" y="336"/>
                  </a:lnTo>
                  <a:lnTo>
                    <a:pt x="231" y="338"/>
                  </a:lnTo>
                  <a:lnTo>
                    <a:pt x="236" y="338"/>
                  </a:lnTo>
                  <a:lnTo>
                    <a:pt x="241" y="334"/>
                  </a:lnTo>
                  <a:lnTo>
                    <a:pt x="246" y="331"/>
                  </a:lnTo>
                  <a:lnTo>
                    <a:pt x="248" y="331"/>
                  </a:lnTo>
                  <a:lnTo>
                    <a:pt x="246" y="334"/>
                  </a:lnTo>
                  <a:lnTo>
                    <a:pt x="243" y="334"/>
                  </a:lnTo>
                  <a:lnTo>
                    <a:pt x="241" y="336"/>
                  </a:lnTo>
                  <a:lnTo>
                    <a:pt x="241" y="338"/>
                  </a:lnTo>
                  <a:lnTo>
                    <a:pt x="239" y="341"/>
                  </a:lnTo>
                  <a:lnTo>
                    <a:pt x="239" y="343"/>
                  </a:lnTo>
                  <a:lnTo>
                    <a:pt x="241" y="343"/>
                  </a:lnTo>
                  <a:lnTo>
                    <a:pt x="250" y="348"/>
                  </a:lnTo>
                  <a:lnTo>
                    <a:pt x="241" y="345"/>
                  </a:lnTo>
                  <a:lnTo>
                    <a:pt x="236" y="348"/>
                  </a:lnTo>
                  <a:lnTo>
                    <a:pt x="234" y="345"/>
                  </a:lnTo>
                  <a:lnTo>
                    <a:pt x="231" y="345"/>
                  </a:lnTo>
                  <a:lnTo>
                    <a:pt x="222" y="352"/>
                  </a:lnTo>
                  <a:lnTo>
                    <a:pt x="220" y="352"/>
                  </a:lnTo>
                  <a:lnTo>
                    <a:pt x="222" y="360"/>
                  </a:lnTo>
                  <a:lnTo>
                    <a:pt x="220" y="364"/>
                  </a:lnTo>
                  <a:lnTo>
                    <a:pt x="220" y="367"/>
                  </a:lnTo>
                  <a:lnTo>
                    <a:pt x="217" y="369"/>
                  </a:lnTo>
                  <a:lnTo>
                    <a:pt x="217" y="371"/>
                  </a:lnTo>
                  <a:lnTo>
                    <a:pt x="217" y="374"/>
                  </a:lnTo>
                  <a:lnTo>
                    <a:pt x="215" y="376"/>
                  </a:lnTo>
                  <a:lnTo>
                    <a:pt x="215" y="378"/>
                  </a:lnTo>
                  <a:lnTo>
                    <a:pt x="215" y="381"/>
                  </a:lnTo>
                  <a:lnTo>
                    <a:pt x="217" y="381"/>
                  </a:lnTo>
                  <a:lnTo>
                    <a:pt x="224" y="378"/>
                  </a:lnTo>
                  <a:lnTo>
                    <a:pt x="227" y="378"/>
                  </a:lnTo>
                  <a:lnTo>
                    <a:pt x="224" y="383"/>
                  </a:lnTo>
                  <a:lnTo>
                    <a:pt x="222" y="383"/>
                  </a:lnTo>
                  <a:lnTo>
                    <a:pt x="220" y="383"/>
                  </a:lnTo>
                  <a:lnTo>
                    <a:pt x="220" y="386"/>
                  </a:lnTo>
                  <a:lnTo>
                    <a:pt x="222" y="386"/>
                  </a:lnTo>
                  <a:lnTo>
                    <a:pt x="217" y="386"/>
                  </a:lnTo>
                  <a:lnTo>
                    <a:pt x="217" y="388"/>
                  </a:lnTo>
                  <a:lnTo>
                    <a:pt x="215" y="386"/>
                  </a:lnTo>
                  <a:lnTo>
                    <a:pt x="215" y="388"/>
                  </a:lnTo>
                  <a:lnTo>
                    <a:pt x="213" y="390"/>
                  </a:lnTo>
                  <a:lnTo>
                    <a:pt x="215" y="393"/>
                  </a:lnTo>
                  <a:lnTo>
                    <a:pt x="217" y="393"/>
                  </a:lnTo>
                  <a:lnTo>
                    <a:pt x="220" y="393"/>
                  </a:lnTo>
                  <a:lnTo>
                    <a:pt x="222" y="393"/>
                  </a:lnTo>
                  <a:lnTo>
                    <a:pt x="222" y="390"/>
                  </a:lnTo>
                  <a:lnTo>
                    <a:pt x="222" y="388"/>
                  </a:lnTo>
                  <a:lnTo>
                    <a:pt x="224" y="390"/>
                  </a:lnTo>
                  <a:lnTo>
                    <a:pt x="227" y="390"/>
                  </a:lnTo>
                  <a:lnTo>
                    <a:pt x="231" y="383"/>
                  </a:lnTo>
                  <a:lnTo>
                    <a:pt x="234" y="383"/>
                  </a:lnTo>
                  <a:lnTo>
                    <a:pt x="234" y="388"/>
                  </a:lnTo>
                  <a:lnTo>
                    <a:pt x="236" y="383"/>
                  </a:lnTo>
                  <a:lnTo>
                    <a:pt x="236" y="381"/>
                  </a:lnTo>
                  <a:lnTo>
                    <a:pt x="239" y="378"/>
                  </a:lnTo>
                  <a:lnTo>
                    <a:pt x="241" y="381"/>
                  </a:lnTo>
                  <a:lnTo>
                    <a:pt x="241" y="378"/>
                  </a:lnTo>
                  <a:lnTo>
                    <a:pt x="241" y="376"/>
                  </a:lnTo>
                  <a:lnTo>
                    <a:pt x="241" y="374"/>
                  </a:lnTo>
                  <a:lnTo>
                    <a:pt x="243" y="374"/>
                  </a:lnTo>
                  <a:lnTo>
                    <a:pt x="243" y="378"/>
                  </a:lnTo>
                  <a:lnTo>
                    <a:pt x="246" y="374"/>
                  </a:lnTo>
                  <a:lnTo>
                    <a:pt x="246" y="371"/>
                  </a:lnTo>
                  <a:lnTo>
                    <a:pt x="246" y="369"/>
                  </a:lnTo>
                  <a:lnTo>
                    <a:pt x="248" y="371"/>
                  </a:lnTo>
                  <a:lnTo>
                    <a:pt x="250" y="371"/>
                  </a:lnTo>
                  <a:lnTo>
                    <a:pt x="255" y="374"/>
                  </a:lnTo>
                  <a:lnTo>
                    <a:pt x="257" y="371"/>
                  </a:lnTo>
                  <a:lnTo>
                    <a:pt x="260" y="369"/>
                  </a:lnTo>
                  <a:lnTo>
                    <a:pt x="262" y="367"/>
                  </a:lnTo>
                  <a:lnTo>
                    <a:pt x="262" y="364"/>
                  </a:lnTo>
                  <a:lnTo>
                    <a:pt x="260" y="364"/>
                  </a:lnTo>
                  <a:lnTo>
                    <a:pt x="260" y="362"/>
                  </a:lnTo>
                  <a:lnTo>
                    <a:pt x="262" y="360"/>
                  </a:lnTo>
                  <a:lnTo>
                    <a:pt x="265" y="360"/>
                  </a:lnTo>
                  <a:lnTo>
                    <a:pt x="265" y="357"/>
                  </a:lnTo>
                  <a:lnTo>
                    <a:pt x="265" y="355"/>
                  </a:lnTo>
                  <a:lnTo>
                    <a:pt x="262" y="357"/>
                  </a:lnTo>
                  <a:lnTo>
                    <a:pt x="260" y="357"/>
                  </a:lnTo>
                  <a:lnTo>
                    <a:pt x="257" y="360"/>
                  </a:lnTo>
                  <a:lnTo>
                    <a:pt x="257" y="357"/>
                  </a:lnTo>
                  <a:lnTo>
                    <a:pt x="260" y="357"/>
                  </a:lnTo>
                  <a:lnTo>
                    <a:pt x="262" y="355"/>
                  </a:lnTo>
                  <a:lnTo>
                    <a:pt x="262" y="352"/>
                  </a:lnTo>
                  <a:lnTo>
                    <a:pt x="260" y="352"/>
                  </a:lnTo>
                  <a:lnTo>
                    <a:pt x="257" y="352"/>
                  </a:lnTo>
                  <a:lnTo>
                    <a:pt x="257" y="350"/>
                  </a:lnTo>
                  <a:lnTo>
                    <a:pt x="257" y="348"/>
                  </a:lnTo>
                  <a:lnTo>
                    <a:pt x="260" y="348"/>
                  </a:lnTo>
                  <a:lnTo>
                    <a:pt x="262" y="345"/>
                  </a:lnTo>
                  <a:lnTo>
                    <a:pt x="260" y="345"/>
                  </a:lnTo>
                  <a:lnTo>
                    <a:pt x="262" y="343"/>
                  </a:lnTo>
                  <a:lnTo>
                    <a:pt x="262" y="341"/>
                  </a:lnTo>
                  <a:lnTo>
                    <a:pt x="262" y="343"/>
                  </a:lnTo>
                  <a:lnTo>
                    <a:pt x="265" y="343"/>
                  </a:lnTo>
                  <a:lnTo>
                    <a:pt x="265" y="341"/>
                  </a:lnTo>
                  <a:lnTo>
                    <a:pt x="267" y="338"/>
                  </a:lnTo>
                  <a:lnTo>
                    <a:pt x="267" y="341"/>
                  </a:lnTo>
                  <a:lnTo>
                    <a:pt x="265" y="348"/>
                  </a:lnTo>
                  <a:lnTo>
                    <a:pt x="267" y="348"/>
                  </a:lnTo>
                  <a:lnTo>
                    <a:pt x="269" y="348"/>
                  </a:lnTo>
                  <a:lnTo>
                    <a:pt x="269" y="341"/>
                  </a:lnTo>
                  <a:lnTo>
                    <a:pt x="269" y="343"/>
                  </a:lnTo>
                  <a:lnTo>
                    <a:pt x="269" y="345"/>
                  </a:lnTo>
                  <a:lnTo>
                    <a:pt x="276" y="345"/>
                  </a:lnTo>
                  <a:lnTo>
                    <a:pt x="279" y="345"/>
                  </a:lnTo>
                  <a:lnTo>
                    <a:pt x="281" y="343"/>
                  </a:lnTo>
                  <a:lnTo>
                    <a:pt x="283" y="341"/>
                  </a:lnTo>
                  <a:lnTo>
                    <a:pt x="288" y="341"/>
                  </a:lnTo>
                  <a:lnTo>
                    <a:pt x="286" y="343"/>
                  </a:lnTo>
                  <a:lnTo>
                    <a:pt x="283" y="343"/>
                  </a:lnTo>
                  <a:lnTo>
                    <a:pt x="283" y="348"/>
                  </a:lnTo>
                  <a:lnTo>
                    <a:pt x="283" y="350"/>
                  </a:lnTo>
                  <a:lnTo>
                    <a:pt x="288" y="348"/>
                  </a:lnTo>
                  <a:lnTo>
                    <a:pt x="288" y="350"/>
                  </a:lnTo>
                  <a:lnTo>
                    <a:pt x="281" y="352"/>
                  </a:lnTo>
                  <a:lnTo>
                    <a:pt x="286" y="352"/>
                  </a:lnTo>
                  <a:lnTo>
                    <a:pt x="291" y="350"/>
                  </a:lnTo>
                  <a:lnTo>
                    <a:pt x="288" y="355"/>
                  </a:lnTo>
                  <a:lnTo>
                    <a:pt x="291" y="352"/>
                  </a:lnTo>
                  <a:lnTo>
                    <a:pt x="293" y="355"/>
                  </a:lnTo>
                  <a:lnTo>
                    <a:pt x="295" y="355"/>
                  </a:lnTo>
                  <a:lnTo>
                    <a:pt x="293" y="357"/>
                  </a:lnTo>
                  <a:lnTo>
                    <a:pt x="295" y="357"/>
                  </a:lnTo>
                  <a:lnTo>
                    <a:pt x="300" y="362"/>
                  </a:lnTo>
                  <a:lnTo>
                    <a:pt x="302" y="362"/>
                  </a:lnTo>
                  <a:lnTo>
                    <a:pt x="302" y="360"/>
                  </a:lnTo>
                  <a:lnTo>
                    <a:pt x="305" y="360"/>
                  </a:lnTo>
                  <a:lnTo>
                    <a:pt x="307" y="362"/>
                  </a:lnTo>
                  <a:lnTo>
                    <a:pt x="307" y="364"/>
                  </a:lnTo>
                  <a:lnTo>
                    <a:pt x="309" y="364"/>
                  </a:lnTo>
                  <a:lnTo>
                    <a:pt x="309" y="367"/>
                  </a:lnTo>
                  <a:lnTo>
                    <a:pt x="312" y="367"/>
                  </a:lnTo>
                  <a:lnTo>
                    <a:pt x="314" y="367"/>
                  </a:lnTo>
                  <a:lnTo>
                    <a:pt x="316" y="367"/>
                  </a:lnTo>
                  <a:lnTo>
                    <a:pt x="316" y="369"/>
                  </a:lnTo>
                  <a:lnTo>
                    <a:pt x="316" y="371"/>
                  </a:lnTo>
                  <a:lnTo>
                    <a:pt x="319" y="371"/>
                  </a:lnTo>
                  <a:lnTo>
                    <a:pt x="324" y="371"/>
                  </a:lnTo>
                  <a:lnTo>
                    <a:pt x="331" y="371"/>
                  </a:lnTo>
                  <a:lnTo>
                    <a:pt x="331" y="369"/>
                  </a:lnTo>
                  <a:lnTo>
                    <a:pt x="333" y="369"/>
                  </a:lnTo>
                  <a:lnTo>
                    <a:pt x="335" y="369"/>
                  </a:lnTo>
                  <a:lnTo>
                    <a:pt x="338" y="369"/>
                  </a:lnTo>
                  <a:lnTo>
                    <a:pt x="340" y="371"/>
                  </a:lnTo>
                  <a:lnTo>
                    <a:pt x="350" y="374"/>
                  </a:lnTo>
                  <a:lnTo>
                    <a:pt x="352" y="371"/>
                  </a:lnTo>
                  <a:lnTo>
                    <a:pt x="354" y="371"/>
                  </a:lnTo>
                  <a:lnTo>
                    <a:pt x="354" y="374"/>
                  </a:lnTo>
                  <a:lnTo>
                    <a:pt x="352" y="374"/>
                  </a:lnTo>
                  <a:lnTo>
                    <a:pt x="357" y="376"/>
                  </a:lnTo>
                  <a:lnTo>
                    <a:pt x="366" y="378"/>
                  </a:lnTo>
                  <a:lnTo>
                    <a:pt x="371" y="376"/>
                  </a:lnTo>
                  <a:lnTo>
                    <a:pt x="376" y="371"/>
                  </a:lnTo>
                  <a:lnTo>
                    <a:pt x="378" y="369"/>
                  </a:lnTo>
                  <a:lnTo>
                    <a:pt x="380" y="374"/>
                  </a:lnTo>
                  <a:lnTo>
                    <a:pt x="383" y="376"/>
                  </a:lnTo>
                  <a:lnTo>
                    <a:pt x="380" y="376"/>
                  </a:lnTo>
                  <a:lnTo>
                    <a:pt x="383" y="383"/>
                  </a:lnTo>
                  <a:lnTo>
                    <a:pt x="380" y="383"/>
                  </a:lnTo>
                  <a:lnTo>
                    <a:pt x="380" y="381"/>
                  </a:lnTo>
                  <a:lnTo>
                    <a:pt x="380" y="378"/>
                  </a:lnTo>
                  <a:lnTo>
                    <a:pt x="380" y="376"/>
                  </a:lnTo>
                  <a:lnTo>
                    <a:pt x="380" y="374"/>
                  </a:lnTo>
                  <a:lnTo>
                    <a:pt x="378" y="374"/>
                  </a:lnTo>
                  <a:lnTo>
                    <a:pt x="378" y="371"/>
                  </a:lnTo>
                  <a:lnTo>
                    <a:pt x="378" y="374"/>
                  </a:lnTo>
                  <a:lnTo>
                    <a:pt x="376" y="374"/>
                  </a:lnTo>
                  <a:lnTo>
                    <a:pt x="376" y="378"/>
                  </a:lnTo>
                  <a:lnTo>
                    <a:pt x="378" y="378"/>
                  </a:lnTo>
                  <a:lnTo>
                    <a:pt x="378" y="381"/>
                  </a:lnTo>
                  <a:lnTo>
                    <a:pt x="376" y="383"/>
                  </a:lnTo>
                  <a:lnTo>
                    <a:pt x="373" y="383"/>
                  </a:lnTo>
                  <a:lnTo>
                    <a:pt x="376" y="386"/>
                  </a:lnTo>
                  <a:lnTo>
                    <a:pt x="378" y="386"/>
                  </a:lnTo>
                  <a:lnTo>
                    <a:pt x="378" y="388"/>
                  </a:lnTo>
                  <a:lnTo>
                    <a:pt x="380" y="388"/>
                  </a:lnTo>
                  <a:lnTo>
                    <a:pt x="383" y="388"/>
                  </a:lnTo>
                  <a:lnTo>
                    <a:pt x="380" y="388"/>
                  </a:lnTo>
                  <a:lnTo>
                    <a:pt x="385" y="390"/>
                  </a:lnTo>
                  <a:lnTo>
                    <a:pt x="390" y="395"/>
                  </a:lnTo>
                  <a:lnTo>
                    <a:pt x="390" y="393"/>
                  </a:lnTo>
                  <a:lnTo>
                    <a:pt x="392" y="393"/>
                  </a:lnTo>
                  <a:lnTo>
                    <a:pt x="394" y="393"/>
                  </a:lnTo>
                  <a:lnTo>
                    <a:pt x="394" y="390"/>
                  </a:lnTo>
                  <a:lnTo>
                    <a:pt x="392" y="388"/>
                  </a:lnTo>
                  <a:lnTo>
                    <a:pt x="394" y="388"/>
                  </a:lnTo>
                  <a:lnTo>
                    <a:pt x="394" y="386"/>
                  </a:lnTo>
                  <a:lnTo>
                    <a:pt x="383" y="371"/>
                  </a:lnTo>
                  <a:lnTo>
                    <a:pt x="383" y="364"/>
                  </a:lnTo>
                  <a:lnTo>
                    <a:pt x="376" y="364"/>
                  </a:lnTo>
                  <a:lnTo>
                    <a:pt x="373" y="367"/>
                  </a:lnTo>
                  <a:lnTo>
                    <a:pt x="371" y="367"/>
                  </a:lnTo>
                  <a:lnTo>
                    <a:pt x="366" y="364"/>
                  </a:lnTo>
                  <a:lnTo>
                    <a:pt x="364" y="367"/>
                  </a:lnTo>
                  <a:lnTo>
                    <a:pt x="359" y="364"/>
                  </a:lnTo>
                  <a:lnTo>
                    <a:pt x="359" y="355"/>
                  </a:lnTo>
                  <a:close/>
                </a:path>
              </a:pathLst>
            </a:custGeom>
            <a:grpFill/>
            <a:ln w="9525">
              <a:noFill/>
              <a:round/>
              <a:headEnd/>
              <a:tailEnd/>
            </a:ln>
          </p:spPr>
          <p:txBody>
            <a:bodyPr/>
            <a:lstStyle/>
            <a:p>
              <a:pPr>
                <a:defRPr/>
              </a:pPr>
              <a:endParaRPr lang="en-US" sz="1200" kern="0">
                <a:solidFill>
                  <a:srgbClr val="0096D6"/>
                </a:solidFill>
              </a:endParaRPr>
            </a:p>
          </p:txBody>
        </p:sp>
        <p:sp>
          <p:nvSpPr>
            <p:cNvPr id="1931" name="Freeform 1639"/>
            <p:cNvSpPr>
              <a:spLocks/>
            </p:cNvSpPr>
            <p:nvPr/>
          </p:nvSpPr>
          <p:spPr bwMode="auto">
            <a:xfrm>
              <a:off x="-5225" y="1239"/>
              <a:ext cx="394" cy="497"/>
            </a:xfrm>
            <a:custGeom>
              <a:avLst/>
              <a:gdLst>
                <a:gd name="T0" fmla="*/ 326 w 394"/>
                <a:gd name="T1" fmla="*/ 50 h 497"/>
                <a:gd name="T2" fmla="*/ 293 w 394"/>
                <a:gd name="T3" fmla="*/ 48 h 497"/>
                <a:gd name="T4" fmla="*/ 224 w 394"/>
                <a:gd name="T5" fmla="*/ 38 h 497"/>
                <a:gd name="T6" fmla="*/ 201 w 394"/>
                <a:gd name="T7" fmla="*/ 22 h 497"/>
                <a:gd name="T8" fmla="*/ 170 w 394"/>
                <a:gd name="T9" fmla="*/ 15 h 497"/>
                <a:gd name="T10" fmla="*/ 163 w 394"/>
                <a:gd name="T11" fmla="*/ 17 h 497"/>
                <a:gd name="T12" fmla="*/ 149 w 394"/>
                <a:gd name="T13" fmla="*/ 10 h 497"/>
                <a:gd name="T14" fmla="*/ 120 w 394"/>
                <a:gd name="T15" fmla="*/ 19 h 497"/>
                <a:gd name="T16" fmla="*/ 106 w 394"/>
                <a:gd name="T17" fmla="*/ 43 h 497"/>
                <a:gd name="T18" fmla="*/ 85 w 394"/>
                <a:gd name="T19" fmla="*/ 45 h 497"/>
                <a:gd name="T20" fmla="*/ 71 w 394"/>
                <a:gd name="T21" fmla="*/ 69 h 497"/>
                <a:gd name="T22" fmla="*/ 26 w 394"/>
                <a:gd name="T23" fmla="*/ 112 h 497"/>
                <a:gd name="T24" fmla="*/ 59 w 394"/>
                <a:gd name="T25" fmla="*/ 152 h 497"/>
                <a:gd name="T26" fmla="*/ 85 w 394"/>
                <a:gd name="T27" fmla="*/ 163 h 497"/>
                <a:gd name="T28" fmla="*/ 109 w 394"/>
                <a:gd name="T29" fmla="*/ 175 h 497"/>
                <a:gd name="T30" fmla="*/ 97 w 394"/>
                <a:gd name="T31" fmla="*/ 182 h 497"/>
                <a:gd name="T32" fmla="*/ 94 w 394"/>
                <a:gd name="T33" fmla="*/ 187 h 497"/>
                <a:gd name="T34" fmla="*/ 71 w 394"/>
                <a:gd name="T35" fmla="*/ 194 h 497"/>
                <a:gd name="T36" fmla="*/ 42 w 394"/>
                <a:gd name="T37" fmla="*/ 182 h 497"/>
                <a:gd name="T38" fmla="*/ 12 w 394"/>
                <a:gd name="T39" fmla="*/ 199 h 497"/>
                <a:gd name="T40" fmla="*/ 17 w 394"/>
                <a:gd name="T41" fmla="*/ 223 h 497"/>
                <a:gd name="T42" fmla="*/ 66 w 394"/>
                <a:gd name="T43" fmla="*/ 246 h 497"/>
                <a:gd name="T44" fmla="*/ 92 w 394"/>
                <a:gd name="T45" fmla="*/ 234 h 497"/>
                <a:gd name="T46" fmla="*/ 97 w 394"/>
                <a:gd name="T47" fmla="*/ 263 h 497"/>
                <a:gd name="T48" fmla="*/ 59 w 394"/>
                <a:gd name="T49" fmla="*/ 289 h 497"/>
                <a:gd name="T50" fmla="*/ 31 w 394"/>
                <a:gd name="T51" fmla="*/ 319 h 497"/>
                <a:gd name="T52" fmla="*/ 38 w 394"/>
                <a:gd name="T53" fmla="*/ 329 h 497"/>
                <a:gd name="T54" fmla="*/ 42 w 394"/>
                <a:gd name="T55" fmla="*/ 343 h 497"/>
                <a:gd name="T56" fmla="*/ 54 w 394"/>
                <a:gd name="T57" fmla="*/ 371 h 497"/>
                <a:gd name="T58" fmla="*/ 73 w 394"/>
                <a:gd name="T59" fmla="*/ 369 h 497"/>
                <a:gd name="T60" fmla="*/ 80 w 394"/>
                <a:gd name="T61" fmla="*/ 390 h 497"/>
                <a:gd name="T62" fmla="*/ 87 w 394"/>
                <a:gd name="T63" fmla="*/ 402 h 497"/>
                <a:gd name="T64" fmla="*/ 113 w 394"/>
                <a:gd name="T65" fmla="*/ 400 h 497"/>
                <a:gd name="T66" fmla="*/ 142 w 394"/>
                <a:gd name="T67" fmla="*/ 400 h 497"/>
                <a:gd name="T68" fmla="*/ 130 w 394"/>
                <a:gd name="T69" fmla="*/ 440 h 497"/>
                <a:gd name="T70" fmla="*/ 99 w 394"/>
                <a:gd name="T71" fmla="*/ 473 h 497"/>
                <a:gd name="T72" fmla="*/ 68 w 394"/>
                <a:gd name="T73" fmla="*/ 489 h 497"/>
                <a:gd name="T74" fmla="*/ 68 w 394"/>
                <a:gd name="T75" fmla="*/ 494 h 497"/>
                <a:gd name="T76" fmla="*/ 85 w 394"/>
                <a:gd name="T77" fmla="*/ 480 h 497"/>
                <a:gd name="T78" fmla="*/ 106 w 394"/>
                <a:gd name="T79" fmla="*/ 475 h 497"/>
                <a:gd name="T80" fmla="*/ 118 w 394"/>
                <a:gd name="T81" fmla="*/ 459 h 497"/>
                <a:gd name="T82" fmla="*/ 144 w 394"/>
                <a:gd name="T83" fmla="*/ 452 h 497"/>
                <a:gd name="T84" fmla="*/ 163 w 394"/>
                <a:gd name="T85" fmla="*/ 433 h 497"/>
                <a:gd name="T86" fmla="*/ 184 w 394"/>
                <a:gd name="T87" fmla="*/ 412 h 497"/>
                <a:gd name="T88" fmla="*/ 189 w 394"/>
                <a:gd name="T89" fmla="*/ 383 h 497"/>
                <a:gd name="T90" fmla="*/ 198 w 394"/>
                <a:gd name="T91" fmla="*/ 364 h 497"/>
                <a:gd name="T92" fmla="*/ 231 w 394"/>
                <a:gd name="T93" fmla="*/ 338 h 497"/>
                <a:gd name="T94" fmla="*/ 231 w 394"/>
                <a:gd name="T95" fmla="*/ 345 h 497"/>
                <a:gd name="T96" fmla="*/ 220 w 394"/>
                <a:gd name="T97" fmla="*/ 383 h 497"/>
                <a:gd name="T98" fmla="*/ 222 w 394"/>
                <a:gd name="T99" fmla="*/ 388 h 497"/>
                <a:gd name="T100" fmla="*/ 246 w 394"/>
                <a:gd name="T101" fmla="*/ 371 h 497"/>
                <a:gd name="T102" fmla="*/ 262 w 394"/>
                <a:gd name="T103" fmla="*/ 360 h 497"/>
                <a:gd name="T104" fmla="*/ 260 w 394"/>
                <a:gd name="T105" fmla="*/ 348 h 497"/>
                <a:gd name="T106" fmla="*/ 276 w 394"/>
                <a:gd name="T107" fmla="*/ 345 h 497"/>
                <a:gd name="T108" fmla="*/ 291 w 394"/>
                <a:gd name="T109" fmla="*/ 352 h 497"/>
                <a:gd name="T110" fmla="*/ 309 w 394"/>
                <a:gd name="T111" fmla="*/ 364 h 497"/>
                <a:gd name="T112" fmla="*/ 338 w 394"/>
                <a:gd name="T113" fmla="*/ 369 h 497"/>
                <a:gd name="T114" fmla="*/ 380 w 394"/>
                <a:gd name="T115" fmla="*/ 376 h 497"/>
                <a:gd name="T116" fmla="*/ 376 w 394"/>
                <a:gd name="T117" fmla="*/ 386 h 497"/>
                <a:gd name="T118" fmla="*/ 394 w 394"/>
                <a:gd name="T119" fmla="*/ 386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497"/>
                <a:gd name="T182" fmla="*/ 394 w 394"/>
                <a:gd name="T183" fmla="*/ 497 h 4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497">
                  <a:moveTo>
                    <a:pt x="359" y="355"/>
                  </a:moveTo>
                  <a:lnTo>
                    <a:pt x="359" y="67"/>
                  </a:lnTo>
                  <a:lnTo>
                    <a:pt x="359" y="64"/>
                  </a:lnTo>
                  <a:lnTo>
                    <a:pt x="357" y="64"/>
                  </a:lnTo>
                  <a:lnTo>
                    <a:pt x="357" y="67"/>
                  </a:lnTo>
                  <a:lnTo>
                    <a:pt x="354" y="69"/>
                  </a:lnTo>
                  <a:lnTo>
                    <a:pt x="352" y="64"/>
                  </a:lnTo>
                  <a:lnTo>
                    <a:pt x="345" y="62"/>
                  </a:lnTo>
                  <a:lnTo>
                    <a:pt x="345" y="60"/>
                  </a:lnTo>
                  <a:lnTo>
                    <a:pt x="340" y="57"/>
                  </a:lnTo>
                  <a:lnTo>
                    <a:pt x="338" y="55"/>
                  </a:lnTo>
                  <a:lnTo>
                    <a:pt x="331" y="50"/>
                  </a:lnTo>
                  <a:lnTo>
                    <a:pt x="328" y="50"/>
                  </a:lnTo>
                  <a:lnTo>
                    <a:pt x="326" y="50"/>
                  </a:lnTo>
                  <a:lnTo>
                    <a:pt x="326" y="52"/>
                  </a:lnTo>
                  <a:lnTo>
                    <a:pt x="326" y="55"/>
                  </a:lnTo>
                  <a:lnTo>
                    <a:pt x="324" y="52"/>
                  </a:lnTo>
                  <a:lnTo>
                    <a:pt x="321" y="50"/>
                  </a:lnTo>
                  <a:lnTo>
                    <a:pt x="321" y="52"/>
                  </a:lnTo>
                  <a:lnTo>
                    <a:pt x="314" y="52"/>
                  </a:lnTo>
                  <a:lnTo>
                    <a:pt x="314" y="55"/>
                  </a:lnTo>
                  <a:lnTo>
                    <a:pt x="312" y="55"/>
                  </a:lnTo>
                  <a:lnTo>
                    <a:pt x="309" y="55"/>
                  </a:lnTo>
                  <a:lnTo>
                    <a:pt x="307" y="55"/>
                  </a:lnTo>
                  <a:lnTo>
                    <a:pt x="302" y="55"/>
                  </a:lnTo>
                  <a:lnTo>
                    <a:pt x="302" y="52"/>
                  </a:lnTo>
                  <a:lnTo>
                    <a:pt x="298" y="52"/>
                  </a:lnTo>
                  <a:lnTo>
                    <a:pt x="295" y="50"/>
                  </a:lnTo>
                  <a:lnTo>
                    <a:pt x="293" y="48"/>
                  </a:lnTo>
                  <a:lnTo>
                    <a:pt x="279" y="50"/>
                  </a:lnTo>
                  <a:lnTo>
                    <a:pt x="272" y="45"/>
                  </a:lnTo>
                  <a:lnTo>
                    <a:pt x="269" y="45"/>
                  </a:lnTo>
                  <a:lnTo>
                    <a:pt x="267" y="43"/>
                  </a:lnTo>
                  <a:lnTo>
                    <a:pt x="262" y="41"/>
                  </a:lnTo>
                  <a:lnTo>
                    <a:pt x="260" y="41"/>
                  </a:lnTo>
                  <a:lnTo>
                    <a:pt x="260" y="38"/>
                  </a:lnTo>
                  <a:lnTo>
                    <a:pt x="248" y="36"/>
                  </a:lnTo>
                  <a:lnTo>
                    <a:pt x="243" y="36"/>
                  </a:lnTo>
                  <a:lnTo>
                    <a:pt x="241" y="38"/>
                  </a:lnTo>
                  <a:lnTo>
                    <a:pt x="236" y="41"/>
                  </a:lnTo>
                  <a:lnTo>
                    <a:pt x="236" y="38"/>
                  </a:lnTo>
                  <a:lnTo>
                    <a:pt x="239" y="38"/>
                  </a:lnTo>
                  <a:lnTo>
                    <a:pt x="236" y="36"/>
                  </a:lnTo>
                  <a:lnTo>
                    <a:pt x="234" y="36"/>
                  </a:lnTo>
                  <a:lnTo>
                    <a:pt x="224" y="38"/>
                  </a:lnTo>
                  <a:lnTo>
                    <a:pt x="217" y="38"/>
                  </a:lnTo>
                  <a:lnTo>
                    <a:pt x="220" y="36"/>
                  </a:lnTo>
                  <a:lnTo>
                    <a:pt x="220" y="34"/>
                  </a:lnTo>
                  <a:lnTo>
                    <a:pt x="210" y="34"/>
                  </a:lnTo>
                  <a:lnTo>
                    <a:pt x="208" y="34"/>
                  </a:lnTo>
                  <a:lnTo>
                    <a:pt x="215" y="31"/>
                  </a:lnTo>
                  <a:lnTo>
                    <a:pt x="213" y="31"/>
                  </a:lnTo>
                  <a:lnTo>
                    <a:pt x="210" y="31"/>
                  </a:lnTo>
                  <a:lnTo>
                    <a:pt x="210" y="29"/>
                  </a:lnTo>
                  <a:lnTo>
                    <a:pt x="213" y="26"/>
                  </a:lnTo>
                  <a:lnTo>
                    <a:pt x="213" y="22"/>
                  </a:lnTo>
                  <a:lnTo>
                    <a:pt x="208" y="22"/>
                  </a:lnTo>
                  <a:lnTo>
                    <a:pt x="203" y="22"/>
                  </a:lnTo>
                  <a:lnTo>
                    <a:pt x="203" y="24"/>
                  </a:lnTo>
                  <a:lnTo>
                    <a:pt x="201" y="24"/>
                  </a:lnTo>
                  <a:lnTo>
                    <a:pt x="201" y="22"/>
                  </a:lnTo>
                  <a:lnTo>
                    <a:pt x="198" y="17"/>
                  </a:lnTo>
                  <a:lnTo>
                    <a:pt x="196" y="19"/>
                  </a:lnTo>
                  <a:lnTo>
                    <a:pt x="191" y="22"/>
                  </a:lnTo>
                  <a:lnTo>
                    <a:pt x="189" y="19"/>
                  </a:lnTo>
                  <a:lnTo>
                    <a:pt x="189" y="22"/>
                  </a:lnTo>
                  <a:lnTo>
                    <a:pt x="187" y="24"/>
                  </a:lnTo>
                  <a:lnTo>
                    <a:pt x="184" y="24"/>
                  </a:lnTo>
                  <a:lnTo>
                    <a:pt x="182" y="22"/>
                  </a:lnTo>
                  <a:lnTo>
                    <a:pt x="179" y="22"/>
                  </a:lnTo>
                  <a:lnTo>
                    <a:pt x="179" y="19"/>
                  </a:lnTo>
                  <a:lnTo>
                    <a:pt x="177" y="12"/>
                  </a:lnTo>
                  <a:lnTo>
                    <a:pt x="172" y="10"/>
                  </a:lnTo>
                  <a:lnTo>
                    <a:pt x="172" y="12"/>
                  </a:lnTo>
                  <a:lnTo>
                    <a:pt x="172" y="15"/>
                  </a:lnTo>
                  <a:lnTo>
                    <a:pt x="170" y="15"/>
                  </a:lnTo>
                  <a:lnTo>
                    <a:pt x="168" y="15"/>
                  </a:lnTo>
                  <a:lnTo>
                    <a:pt x="168" y="19"/>
                  </a:lnTo>
                  <a:lnTo>
                    <a:pt x="170" y="22"/>
                  </a:lnTo>
                  <a:lnTo>
                    <a:pt x="170" y="24"/>
                  </a:lnTo>
                  <a:lnTo>
                    <a:pt x="170" y="26"/>
                  </a:lnTo>
                  <a:lnTo>
                    <a:pt x="168" y="26"/>
                  </a:lnTo>
                  <a:lnTo>
                    <a:pt x="168" y="24"/>
                  </a:lnTo>
                  <a:lnTo>
                    <a:pt x="165" y="22"/>
                  </a:lnTo>
                  <a:lnTo>
                    <a:pt x="165" y="24"/>
                  </a:lnTo>
                  <a:lnTo>
                    <a:pt x="163" y="22"/>
                  </a:lnTo>
                  <a:lnTo>
                    <a:pt x="163" y="24"/>
                  </a:lnTo>
                  <a:lnTo>
                    <a:pt x="158" y="22"/>
                  </a:lnTo>
                  <a:lnTo>
                    <a:pt x="156" y="22"/>
                  </a:lnTo>
                  <a:lnTo>
                    <a:pt x="158" y="17"/>
                  </a:lnTo>
                  <a:lnTo>
                    <a:pt x="158" y="19"/>
                  </a:lnTo>
                  <a:lnTo>
                    <a:pt x="163" y="17"/>
                  </a:lnTo>
                  <a:lnTo>
                    <a:pt x="165" y="12"/>
                  </a:lnTo>
                  <a:lnTo>
                    <a:pt x="168" y="12"/>
                  </a:lnTo>
                  <a:lnTo>
                    <a:pt x="165" y="10"/>
                  </a:lnTo>
                  <a:lnTo>
                    <a:pt x="165" y="8"/>
                  </a:lnTo>
                  <a:lnTo>
                    <a:pt x="161" y="8"/>
                  </a:lnTo>
                  <a:lnTo>
                    <a:pt x="158" y="8"/>
                  </a:lnTo>
                  <a:lnTo>
                    <a:pt x="158" y="5"/>
                  </a:lnTo>
                  <a:lnTo>
                    <a:pt x="156" y="5"/>
                  </a:lnTo>
                  <a:lnTo>
                    <a:pt x="154" y="3"/>
                  </a:lnTo>
                  <a:lnTo>
                    <a:pt x="151" y="0"/>
                  </a:lnTo>
                  <a:lnTo>
                    <a:pt x="151" y="3"/>
                  </a:lnTo>
                  <a:lnTo>
                    <a:pt x="149" y="3"/>
                  </a:lnTo>
                  <a:lnTo>
                    <a:pt x="149" y="5"/>
                  </a:lnTo>
                  <a:lnTo>
                    <a:pt x="149" y="8"/>
                  </a:lnTo>
                  <a:lnTo>
                    <a:pt x="146" y="8"/>
                  </a:lnTo>
                  <a:lnTo>
                    <a:pt x="149" y="10"/>
                  </a:lnTo>
                  <a:lnTo>
                    <a:pt x="146" y="10"/>
                  </a:lnTo>
                  <a:lnTo>
                    <a:pt x="144" y="10"/>
                  </a:lnTo>
                  <a:lnTo>
                    <a:pt x="142" y="17"/>
                  </a:lnTo>
                  <a:lnTo>
                    <a:pt x="135" y="22"/>
                  </a:lnTo>
                  <a:lnTo>
                    <a:pt x="130" y="22"/>
                  </a:lnTo>
                  <a:lnTo>
                    <a:pt x="130" y="24"/>
                  </a:lnTo>
                  <a:lnTo>
                    <a:pt x="123" y="24"/>
                  </a:lnTo>
                  <a:lnTo>
                    <a:pt x="118" y="24"/>
                  </a:lnTo>
                  <a:lnTo>
                    <a:pt x="120" y="24"/>
                  </a:lnTo>
                  <a:lnTo>
                    <a:pt x="118" y="26"/>
                  </a:lnTo>
                  <a:lnTo>
                    <a:pt x="118" y="29"/>
                  </a:lnTo>
                  <a:lnTo>
                    <a:pt x="113" y="26"/>
                  </a:lnTo>
                  <a:lnTo>
                    <a:pt x="116" y="24"/>
                  </a:lnTo>
                  <a:lnTo>
                    <a:pt x="116" y="22"/>
                  </a:lnTo>
                  <a:lnTo>
                    <a:pt x="120" y="19"/>
                  </a:lnTo>
                  <a:lnTo>
                    <a:pt x="113" y="22"/>
                  </a:lnTo>
                  <a:lnTo>
                    <a:pt x="109" y="26"/>
                  </a:lnTo>
                  <a:lnTo>
                    <a:pt x="109" y="29"/>
                  </a:lnTo>
                  <a:lnTo>
                    <a:pt x="106" y="29"/>
                  </a:lnTo>
                  <a:lnTo>
                    <a:pt x="106" y="31"/>
                  </a:lnTo>
                  <a:lnTo>
                    <a:pt x="109" y="31"/>
                  </a:lnTo>
                  <a:lnTo>
                    <a:pt x="111" y="34"/>
                  </a:lnTo>
                  <a:lnTo>
                    <a:pt x="113" y="36"/>
                  </a:lnTo>
                  <a:lnTo>
                    <a:pt x="116" y="36"/>
                  </a:lnTo>
                  <a:lnTo>
                    <a:pt x="111" y="36"/>
                  </a:lnTo>
                  <a:lnTo>
                    <a:pt x="109" y="36"/>
                  </a:lnTo>
                  <a:lnTo>
                    <a:pt x="109" y="38"/>
                  </a:lnTo>
                  <a:lnTo>
                    <a:pt x="109" y="41"/>
                  </a:lnTo>
                  <a:lnTo>
                    <a:pt x="109" y="43"/>
                  </a:lnTo>
                  <a:lnTo>
                    <a:pt x="109" y="45"/>
                  </a:lnTo>
                  <a:lnTo>
                    <a:pt x="106" y="43"/>
                  </a:lnTo>
                  <a:lnTo>
                    <a:pt x="106" y="41"/>
                  </a:lnTo>
                  <a:lnTo>
                    <a:pt x="104" y="43"/>
                  </a:lnTo>
                  <a:lnTo>
                    <a:pt x="106" y="41"/>
                  </a:lnTo>
                  <a:lnTo>
                    <a:pt x="106" y="36"/>
                  </a:lnTo>
                  <a:lnTo>
                    <a:pt x="106" y="34"/>
                  </a:lnTo>
                  <a:lnTo>
                    <a:pt x="104" y="31"/>
                  </a:lnTo>
                  <a:lnTo>
                    <a:pt x="99" y="38"/>
                  </a:lnTo>
                  <a:lnTo>
                    <a:pt x="97" y="38"/>
                  </a:lnTo>
                  <a:lnTo>
                    <a:pt x="102" y="36"/>
                  </a:lnTo>
                  <a:lnTo>
                    <a:pt x="99" y="38"/>
                  </a:lnTo>
                  <a:lnTo>
                    <a:pt x="87" y="45"/>
                  </a:lnTo>
                  <a:lnTo>
                    <a:pt x="85" y="48"/>
                  </a:lnTo>
                  <a:lnTo>
                    <a:pt x="83" y="50"/>
                  </a:lnTo>
                  <a:lnTo>
                    <a:pt x="83" y="48"/>
                  </a:lnTo>
                  <a:lnTo>
                    <a:pt x="83" y="45"/>
                  </a:lnTo>
                  <a:lnTo>
                    <a:pt x="85" y="45"/>
                  </a:lnTo>
                  <a:lnTo>
                    <a:pt x="80" y="43"/>
                  </a:lnTo>
                  <a:lnTo>
                    <a:pt x="78" y="50"/>
                  </a:lnTo>
                  <a:lnTo>
                    <a:pt x="78" y="52"/>
                  </a:lnTo>
                  <a:lnTo>
                    <a:pt x="83" y="57"/>
                  </a:lnTo>
                  <a:lnTo>
                    <a:pt x="85" y="57"/>
                  </a:lnTo>
                  <a:lnTo>
                    <a:pt x="85" y="60"/>
                  </a:lnTo>
                  <a:lnTo>
                    <a:pt x="78" y="55"/>
                  </a:lnTo>
                  <a:lnTo>
                    <a:pt x="76" y="55"/>
                  </a:lnTo>
                  <a:lnTo>
                    <a:pt x="68" y="62"/>
                  </a:lnTo>
                  <a:lnTo>
                    <a:pt x="71" y="64"/>
                  </a:lnTo>
                  <a:lnTo>
                    <a:pt x="78" y="64"/>
                  </a:lnTo>
                  <a:lnTo>
                    <a:pt x="76" y="64"/>
                  </a:lnTo>
                  <a:lnTo>
                    <a:pt x="68" y="64"/>
                  </a:lnTo>
                  <a:lnTo>
                    <a:pt x="68" y="67"/>
                  </a:lnTo>
                  <a:lnTo>
                    <a:pt x="71" y="69"/>
                  </a:lnTo>
                  <a:lnTo>
                    <a:pt x="73" y="71"/>
                  </a:lnTo>
                  <a:lnTo>
                    <a:pt x="68" y="69"/>
                  </a:lnTo>
                  <a:lnTo>
                    <a:pt x="68" y="71"/>
                  </a:lnTo>
                  <a:lnTo>
                    <a:pt x="66" y="78"/>
                  </a:lnTo>
                  <a:lnTo>
                    <a:pt x="66" y="76"/>
                  </a:lnTo>
                  <a:lnTo>
                    <a:pt x="61" y="88"/>
                  </a:lnTo>
                  <a:lnTo>
                    <a:pt x="54" y="93"/>
                  </a:lnTo>
                  <a:lnTo>
                    <a:pt x="31" y="97"/>
                  </a:lnTo>
                  <a:lnTo>
                    <a:pt x="28" y="97"/>
                  </a:lnTo>
                  <a:lnTo>
                    <a:pt x="31" y="97"/>
                  </a:lnTo>
                  <a:lnTo>
                    <a:pt x="26" y="97"/>
                  </a:lnTo>
                  <a:lnTo>
                    <a:pt x="24" y="112"/>
                  </a:lnTo>
                  <a:lnTo>
                    <a:pt x="26" y="112"/>
                  </a:lnTo>
                  <a:lnTo>
                    <a:pt x="24" y="112"/>
                  </a:lnTo>
                  <a:lnTo>
                    <a:pt x="21" y="114"/>
                  </a:lnTo>
                  <a:lnTo>
                    <a:pt x="21" y="116"/>
                  </a:lnTo>
                  <a:lnTo>
                    <a:pt x="19" y="116"/>
                  </a:lnTo>
                  <a:lnTo>
                    <a:pt x="21" y="114"/>
                  </a:lnTo>
                  <a:lnTo>
                    <a:pt x="21" y="112"/>
                  </a:lnTo>
                  <a:lnTo>
                    <a:pt x="17" y="114"/>
                  </a:lnTo>
                  <a:lnTo>
                    <a:pt x="17" y="116"/>
                  </a:lnTo>
                  <a:lnTo>
                    <a:pt x="24" y="119"/>
                  </a:lnTo>
                  <a:lnTo>
                    <a:pt x="28" y="126"/>
                  </a:lnTo>
                  <a:lnTo>
                    <a:pt x="33" y="128"/>
                  </a:lnTo>
                  <a:lnTo>
                    <a:pt x="38" y="128"/>
                  </a:lnTo>
                  <a:lnTo>
                    <a:pt x="54" y="142"/>
                  </a:lnTo>
                  <a:lnTo>
                    <a:pt x="54" y="145"/>
                  </a:lnTo>
                  <a:lnTo>
                    <a:pt x="57" y="147"/>
                  </a:lnTo>
                  <a:lnTo>
                    <a:pt x="57" y="152"/>
                  </a:lnTo>
                  <a:lnTo>
                    <a:pt x="59" y="152"/>
                  </a:lnTo>
                  <a:lnTo>
                    <a:pt x="57" y="154"/>
                  </a:lnTo>
                  <a:lnTo>
                    <a:pt x="59" y="159"/>
                  </a:lnTo>
                  <a:lnTo>
                    <a:pt x="71" y="163"/>
                  </a:lnTo>
                  <a:lnTo>
                    <a:pt x="68" y="163"/>
                  </a:lnTo>
                  <a:lnTo>
                    <a:pt x="71" y="161"/>
                  </a:lnTo>
                  <a:lnTo>
                    <a:pt x="76" y="161"/>
                  </a:lnTo>
                  <a:lnTo>
                    <a:pt x="76" y="159"/>
                  </a:lnTo>
                  <a:lnTo>
                    <a:pt x="73" y="159"/>
                  </a:lnTo>
                  <a:lnTo>
                    <a:pt x="76" y="159"/>
                  </a:lnTo>
                  <a:lnTo>
                    <a:pt x="73" y="163"/>
                  </a:lnTo>
                  <a:lnTo>
                    <a:pt x="76" y="166"/>
                  </a:lnTo>
                  <a:lnTo>
                    <a:pt x="78" y="163"/>
                  </a:lnTo>
                  <a:lnTo>
                    <a:pt x="80" y="161"/>
                  </a:lnTo>
                  <a:lnTo>
                    <a:pt x="85" y="163"/>
                  </a:lnTo>
                  <a:lnTo>
                    <a:pt x="87" y="166"/>
                  </a:lnTo>
                  <a:lnTo>
                    <a:pt x="85" y="166"/>
                  </a:lnTo>
                  <a:lnTo>
                    <a:pt x="83" y="171"/>
                  </a:lnTo>
                  <a:lnTo>
                    <a:pt x="85" y="175"/>
                  </a:lnTo>
                  <a:lnTo>
                    <a:pt x="90" y="178"/>
                  </a:lnTo>
                  <a:lnTo>
                    <a:pt x="90" y="175"/>
                  </a:lnTo>
                  <a:lnTo>
                    <a:pt x="92" y="173"/>
                  </a:lnTo>
                  <a:lnTo>
                    <a:pt x="92" y="175"/>
                  </a:lnTo>
                  <a:lnTo>
                    <a:pt x="92" y="178"/>
                  </a:lnTo>
                  <a:lnTo>
                    <a:pt x="92" y="175"/>
                  </a:lnTo>
                  <a:lnTo>
                    <a:pt x="97" y="175"/>
                  </a:lnTo>
                  <a:lnTo>
                    <a:pt x="99" y="178"/>
                  </a:lnTo>
                  <a:lnTo>
                    <a:pt x="104" y="178"/>
                  </a:lnTo>
                  <a:lnTo>
                    <a:pt x="106" y="175"/>
                  </a:lnTo>
                  <a:lnTo>
                    <a:pt x="109" y="175"/>
                  </a:lnTo>
                  <a:lnTo>
                    <a:pt x="109" y="173"/>
                  </a:lnTo>
                  <a:lnTo>
                    <a:pt x="113" y="173"/>
                  </a:lnTo>
                  <a:lnTo>
                    <a:pt x="111" y="175"/>
                  </a:lnTo>
                  <a:lnTo>
                    <a:pt x="106" y="178"/>
                  </a:lnTo>
                  <a:lnTo>
                    <a:pt x="106" y="180"/>
                  </a:lnTo>
                  <a:lnTo>
                    <a:pt x="113" y="178"/>
                  </a:lnTo>
                  <a:lnTo>
                    <a:pt x="113" y="180"/>
                  </a:lnTo>
                  <a:lnTo>
                    <a:pt x="111" y="182"/>
                  </a:lnTo>
                  <a:lnTo>
                    <a:pt x="106" y="182"/>
                  </a:lnTo>
                  <a:lnTo>
                    <a:pt x="104" y="182"/>
                  </a:lnTo>
                  <a:lnTo>
                    <a:pt x="104" y="185"/>
                  </a:lnTo>
                  <a:lnTo>
                    <a:pt x="99" y="185"/>
                  </a:lnTo>
                  <a:lnTo>
                    <a:pt x="97" y="185"/>
                  </a:lnTo>
                  <a:lnTo>
                    <a:pt x="97" y="182"/>
                  </a:lnTo>
                  <a:lnTo>
                    <a:pt x="94" y="182"/>
                  </a:lnTo>
                  <a:lnTo>
                    <a:pt x="94" y="180"/>
                  </a:lnTo>
                  <a:lnTo>
                    <a:pt x="92" y="180"/>
                  </a:lnTo>
                  <a:lnTo>
                    <a:pt x="90" y="180"/>
                  </a:lnTo>
                  <a:lnTo>
                    <a:pt x="85" y="180"/>
                  </a:lnTo>
                  <a:lnTo>
                    <a:pt x="83" y="178"/>
                  </a:lnTo>
                  <a:lnTo>
                    <a:pt x="80" y="175"/>
                  </a:lnTo>
                  <a:lnTo>
                    <a:pt x="83" y="180"/>
                  </a:lnTo>
                  <a:lnTo>
                    <a:pt x="83" y="185"/>
                  </a:lnTo>
                  <a:lnTo>
                    <a:pt x="83" y="187"/>
                  </a:lnTo>
                  <a:lnTo>
                    <a:pt x="83" y="185"/>
                  </a:lnTo>
                  <a:lnTo>
                    <a:pt x="85" y="182"/>
                  </a:lnTo>
                  <a:lnTo>
                    <a:pt x="94" y="185"/>
                  </a:lnTo>
                  <a:lnTo>
                    <a:pt x="94" y="187"/>
                  </a:lnTo>
                  <a:lnTo>
                    <a:pt x="94" y="189"/>
                  </a:lnTo>
                  <a:lnTo>
                    <a:pt x="92" y="192"/>
                  </a:lnTo>
                  <a:lnTo>
                    <a:pt x="92" y="189"/>
                  </a:lnTo>
                  <a:lnTo>
                    <a:pt x="87" y="187"/>
                  </a:lnTo>
                  <a:lnTo>
                    <a:pt x="85" y="194"/>
                  </a:lnTo>
                  <a:lnTo>
                    <a:pt x="85" y="197"/>
                  </a:lnTo>
                  <a:lnTo>
                    <a:pt x="83" y="199"/>
                  </a:lnTo>
                  <a:lnTo>
                    <a:pt x="83" y="197"/>
                  </a:lnTo>
                  <a:lnTo>
                    <a:pt x="80" y="197"/>
                  </a:lnTo>
                  <a:lnTo>
                    <a:pt x="80" y="194"/>
                  </a:lnTo>
                  <a:lnTo>
                    <a:pt x="78" y="194"/>
                  </a:lnTo>
                  <a:lnTo>
                    <a:pt x="76" y="194"/>
                  </a:lnTo>
                  <a:lnTo>
                    <a:pt x="73" y="194"/>
                  </a:lnTo>
                  <a:lnTo>
                    <a:pt x="71" y="194"/>
                  </a:lnTo>
                  <a:lnTo>
                    <a:pt x="68" y="194"/>
                  </a:lnTo>
                  <a:lnTo>
                    <a:pt x="59" y="194"/>
                  </a:lnTo>
                  <a:lnTo>
                    <a:pt x="57" y="192"/>
                  </a:lnTo>
                  <a:lnTo>
                    <a:pt x="57" y="189"/>
                  </a:lnTo>
                  <a:lnTo>
                    <a:pt x="54" y="189"/>
                  </a:lnTo>
                  <a:lnTo>
                    <a:pt x="57" y="187"/>
                  </a:lnTo>
                  <a:lnTo>
                    <a:pt x="57" y="185"/>
                  </a:lnTo>
                  <a:lnTo>
                    <a:pt x="57" y="180"/>
                  </a:lnTo>
                  <a:lnTo>
                    <a:pt x="57" y="178"/>
                  </a:lnTo>
                  <a:lnTo>
                    <a:pt x="54" y="178"/>
                  </a:lnTo>
                  <a:lnTo>
                    <a:pt x="57" y="178"/>
                  </a:lnTo>
                  <a:lnTo>
                    <a:pt x="59" y="175"/>
                  </a:lnTo>
                  <a:lnTo>
                    <a:pt x="45" y="178"/>
                  </a:lnTo>
                  <a:lnTo>
                    <a:pt x="42" y="182"/>
                  </a:lnTo>
                  <a:lnTo>
                    <a:pt x="38" y="182"/>
                  </a:lnTo>
                  <a:lnTo>
                    <a:pt x="35" y="182"/>
                  </a:lnTo>
                  <a:lnTo>
                    <a:pt x="31" y="187"/>
                  </a:lnTo>
                  <a:lnTo>
                    <a:pt x="33" y="189"/>
                  </a:lnTo>
                  <a:lnTo>
                    <a:pt x="35" y="192"/>
                  </a:lnTo>
                  <a:lnTo>
                    <a:pt x="33" y="192"/>
                  </a:lnTo>
                  <a:lnTo>
                    <a:pt x="28" y="192"/>
                  </a:lnTo>
                  <a:lnTo>
                    <a:pt x="26" y="192"/>
                  </a:lnTo>
                  <a:lnTo>
                    <a:pt x="26" y="189"/>
                  </a:lnTo>
                  <a:lnTo>
                    <a:pt x="19" y="194"/>
                  </a:lnTo>
                  <a:lnTo>
                    <a:pt x="17" y="197"/>
                  </a:lnTo>
                  <a:lnTo>
                    <a:pt x="17" y="199"/>
                  </a:lnTo>
                  <a:lnTo>
                    <a:pt x="14" y="199"/>
                  </a:lnTo>
                  <a:lnTo>
                    <a:pt x="12" y="201"/>
                  </a:lnTo>
                  <a:lnTo>
                    <a:pt x="12" y="199"/>
                  </a:lnTo>
                  <a:lnTo>
                    <a:pt x="9" y="201"/>
                  </a:lnTo>
                  <a:lnTo>
                    <a:pt x="7" y="204"/>
                  </a:lnTo>
                  <a:lnTo>
                    <a:pt x="9" y="204"/>
                  </a:lnTo>
                  <a:lnTo>
                    <a:pt x="2" y="208"/>
                  </a:lnTo>
                  <a:lnTo>
                    <a:pt x="2" y="206"/>
                  </a:lnTo>
                  <a:lnTo>
                    <a:pt x="0" y="206"/>
                  </a:lnTo>
                  <a:lnTo>
                    <a:pt x="0" y="208"/>
                  </a:lnTo>
                  <a:lnTo>
                    <a:pt x="9" y="215"/>
                  </a:lnTo>
                  <a:lnTo>
                    <a:pt x="17" y="218"/>
                  </a:lnTo>
                  <a:lnTo>
                    <a:pt x="19" y="218"/>
                  </a:lnTo>
                  <a:lnTo>
                    <a:pt x="17" y="215"/>
                  </a:lnTo>
                  <a:lnTo>
                    <a:pt x="26" y="220"/>
                  </a:lnTo>
                  <a:lnTo>
                    <a:pt x="21" y="220"/>
                  </a:lnTo>
                  <a:lnTo>
                    <a:pt x="19" y="225"/>
                  </a:lnTo>
                  <a:lnTo>
                    <a:pt x="17" y="223"/>
                  </a:lnTo>
                  <a:lnTo>
                    <a:pt x="19" y="220"/>
                  </a:lnTo>
                  <a:lnTo>
                    <a:pt x="17" y="220"/>
                  </a:lnTo>
                  <a:lnTo>
                    <a:pt x="17" y="223"/>
                  </a:lnTo>
                  <a:lnTo>
                    <a:pt x="19" y="227"/>
                  </a:lnTo>
                  <a:lnTo>
                    <a:pt x="21" y="232"/>
                  </a:lnTo>
                  <a:lnTo>
                    <a:pt x="21" y="234"/>
                  </a:lnTo>
                  <a:lnTo>
                    <a:pt x="21" y="237"/>
                  </a:lnTo>
                  <a:lnTo>
                    <a:pt x="24" y="239"/>
                  </a:lnTo>
                  <a:lnTo>
                    <a:pt x="26" y="241"/>
                  </a:lnTo>
                  <a:lnTo>
                    <a:pt x="38" y="244"/>
                  </a:lnTo>
                  <a:lnTo>
                    <a:pt x="42" y="246"/>
                  </a:lnTo>
                  <a:lnTo>
                    <a:pt x="52" y="241"/>
                  </a:lnTo>
                  <a:lnTo>
                    <a:pt x="57" y="244"/>
                  </a:lnTo>
                  <a:lnTo>
                    <a:pt x="59" y="241"/>
                  </a:lnTo>
                  <a:lnTo>
                    <a:pt x="64" y="244"/>
                  </a:lnTo>
                  <a:lnTo>
                    <a:pt x="66" y="246"/>
                  </a:lnTo>
                  <a:lnTo>
                    <a:pt x="68" y="244"/>
                  </a:lnTo>
                  <a:lnTo>
                    <a:pt x="66" y="244"/>
                  </a:lnTo>
                  <a:lnTo>
                    <a:pt x="64" y="241"/>
                  </a:lnTo>
                  <a:lnTo>
                    <a:pt x="64" y="239"/>
                  </a:lnTo>
                  <a:lnTo>
                    <a:pt x="66" y="239"/>
                  </a:lnTo>
                  <a:lnTo>
                    <a:pt x="68" y="241"/>
                  </a:lnTo>
                  <a:lnTo>
                    <a:pt x="71" y="244"/>
                  </a:lnTo>
                  <a:lnTo>
                    <a:pt x="71" y="251"/>
                  </a:lnTo>
                  <a:lnTo>
                    <a:pt x="76" y="244"/>
                  </a:lnTo>
                  <a:lnTo>
                    <a:pt x="80" y="239"/>
                  </a:lnTo>
                  <a:lnTo>
                    <a:pt x="85" y="237"/>
                  </a:lnTo>
                  <a:lnTo>
                    <a:pt x="85" y="234"/>
                  </a:lnTo>
                  <a:lnTo>
                    <a:pt x="87" y="237"/>
                  </a:lnTo>
                  <a:lnTo>
                    <a:pt x="90" y="234"/>
                  </a:lnTo>
                  <a:lnTo>
                    <a:pt x="92" y="234"/>
                  </a:lnTo>
                  <a:lnTo>
                    <a:pt x="94" y="232"/>
                  </a:lnTo>
                  <a:lnTo>
                    <a:pt x="97" y="234"/>
                  </a:lnTo>
                  <a:lnTo>
                    <a:pt x="97" y="237"/>
                  </a:lnTo>
                  <a:lnTo>
                    <a:pt x="97" y="239"/>
                  </a:lnTo>
                  <a:lnTo>
                    <a:pt x="94" y="244"/>
                  </a:lnTo>
                  <a:lnTo>
                    <a:pt x="92" y="244"/>
                  </a:lnTo>
                  <a:lnTo>
                    <a:pt x="90" y="244"/>
                  </a:lnTo>
                  <a:lnTo>
                    <a:pt x="87" y="244"/>
                  </a:lnTo>
                  <a:lnTo>
                    <a:pt x="87" y="246"/>
                  </a:lnTo>
                  <a:lnTo>
                    <a:pt x="90" y="249"/>
                  </a:lnTo>
                  <a:lnTo>
                    <a:pt x="90" y="246"/>
                  </a:lnTo>
                  <a:lnTo>
                    <a:pt x="92" y="249"/>
                  </a:lnTo>
                  <a:lnTo>
                    <a:pt x="97" y="256"/>
                  </a:lnTo>
                  <a:lnTo>
                    <a:pt x="97" y="258"/>
                  </a:lnTo>
                  <a:lnTo>
                    <a:pt x="94" y="258"/>
                  </a:lnTo>
                  <a:lnTo>
                    <a:pt x="97" y="260"/>
                  </a:lnTo>
                  <a:lnTo>
                    <a:pt x="97" y="263"/>
                  </a:lnTo>
                  <a:lnTo>
                    <a:pt x="97" y="267"/>
                  </a:lnTo>
                  <a:lnTo>
                    <a:pt x="94" y="272"/>
                  </a:lnTo>
                  <a:lnTo>
                    <a:pt x="92" y="275"/>
                  </a:lnTo>
                  <a:lnTo>
                    <a:pt x="90" y="275"/>
                  </a:lnTo>
                  <a:lnTo>
                    <a:pt x="87" y="275"/>
                  </a:lnTo>
                  <a:lnTo>
                    <a:pt x="85" y="277"/>
                  </a:lnTo>
                  <a:lnTo>
                    <a:pt x="83" y="277"/>
                  </a:lnTo>
                  <a:lnTo>
                    <a:pt x="78" y="277"/>
                  </a:lnTo>
                  <a:lnTo>
                    <a:pt x="80" y="275"/>
                  </a:lnTo>
                  <a:lnTo>
                    <a:pt x="78" y="275"/>
                  </a:lnTo>
                  <a:lnTo>
                    <a:pt x="68" y="286"/>
                  </a:lnTo>
                  <a:lnTo>
                    <a:pt x="66" y="289"/>
                  </a:lnTo>
                  <a:lnTo>
                    <a:pt x="64" y="286"/>
                  </a:lnTo>
                  <a:lnTo>
                    <a:pt x="61" y="286"/>
                  </a:lnTo>
                  <a:lnTo>
                    <a:pt x="59" y="289"/>
                  </a:lnTo>
                  <a:lnTo>
                    <a:pt x="54" y="291"/>
                  </a:lnTo>
                  <a:lnTo>
                    <a:pt x="52" y="291"/>
                  </a:lnTo>
                  <a:lnTo>
                    <a:pt x="52" y="293"/>
                  </a:lnTo>
                  <a:lnTo>
                    <a:pt x="54" y="293"/>
                  </a:lnTo>
                  <a:lnTo>
                    <a:pt x="54" y="296"/>
                  </a:lnTo>
                  <a:lnTo>
                    <a:pt x="52" y="296"/>
                  </a:lnTo>
                  <a:lnTo>
                    <a:pt x="50" y="296"/>
                  </a:lnTo>
                  <a:lnTo>
                    <a:pt x="47" y="296"/>
                  </a:lnTo>
                  <a:lnTo>
                    <a:pt x="42" y="300"/>
                  </a:lnTo>
                  <a:lnTo>
                    <a:pt x="42" y="303"/>
                  </a:lnTo>
                  <a:lnTo>
                    <a:pt x="40" y="300"/>
                  </a:lnTo>
                  <a:lnTo>
                    <a:pt x="40" y="303"/>
                  </a:lnTo>
                  <a:lnTo>
                    <a:pt x="35" y="308"/>
                  </a:lnTo>
                  <a:lnTo>
                    <a:pt x="33" y="308"/>
                  </a:lnTo>
                  <a:lnTo>
                    <a:pt x="31" y="315"/>
                  </a:lnTo>
                  <a:lnTo>
                    <a:pt x="31" y="319"/>
                  </a:lnTo>
                  <a:lnTo>
                    <a:pt x="31" y="322"/>
                  </a:lnTo>
                  <a:lnTo>
                    <a:pt x="28" y="322"/>
                  </a:lnTo>
                  <a:lnTo>
                    <a:pt x="26" y="322"/>
                  </a:lnTo>
                  <a:lnTo>
                    <a:pt x="26" y="324"/>
                  </a:lnTo>
                  <a:lnTo>
                    <a:pt x="28" y="326"/>
                  </a:lnTo>
                  <a:lnTo>
                    <a:pt x="26" y="326"/>
                  </a:lnTo>
                  <a:lnTo>
                    <a:pt x="24" y="331"/>
                  </a:lnTo>
                  <a:lnTo>
                    <a:pt x="26" y="331"/>
                  </a:lnTo>
                  <a:lnTo>
                    <a:pt x="31" y="329"/>
                  </a:lnTo>
                  <a:lnTo>
                    <a:pt x="33" y="329"/>
                  </a:lnTo>
                  <a:lnTo>
                    <a:pt x="33" y="326"/>
                  </a:lnTo>
                  <a:lnTo>
                    <a:pt x="38" y="326"/>
                  </a:lnTo>
                  <a:lnTo>
                    <a:pt x="38" y="329"/>
                  </a:lnTo>
                  <a:lnTo>
                    <a:pt x="35" y="329"/>
                  </a:lnTo>
                  <a:lnTo>
                    <a:pt x="38" y="329"/>
                  </a:lnTo>
                  <a:lnTo>
                    <a:pt x="33" y="329"/>
                  </a:lnTo>
                  <a:lnTo>
                    <a:pt x="31" y="331"/>
                  </a:lnTo>
                  <a:lnTo>
                    <a:pt x="28" y="334"/>
                  </a:lnTo>
                  <a:lnTo>
                    <a:pt x="33" y="336"/>
                  </a:lnTo>
                  <a:lnTo>
                    <a:pt x="35" y="334"/>
                  </a:lnTo>
                  <a:lnTo>
                    <a:pt x="35" y="336"/>
                  </a:lnTo>
                  <a:lnTo>
                    <a:pt x="35" y="338"/>
                  </a:lnTo>
                  <a:lnTo>
                    <a:pt x="35" y="341"/>
                  </a:lnTo>
                  <a:lnTo>
                    <a:pt x="38" y="343"/>
                  </a:lnTo>
                  <a:lnTo>
                    <a:pt x="38" y="345"/>
                  </a:lnTo>
                  <a:lnTo>
                    <a:pt x="40" y="345"/>
                  </a:lnTo>
                  <a:lnTo>
                    <a:pt x="42" y="343"/>
                  </a:lnTo>
                  <a:lnTo>
                    <a:pt x="42" y="345"/>
                  </a:lnTo>
                  <a:lnTo>
                    <a:pt x="47" y="343"/>
                  </a:lnTo>
                  <a:lnTo>
                    <a:pt x="45" y="348"/>
                  </a:lnTo>
                  <a:lnTo>
                    <a:pt x="52" y="350"/>
                  </a:lnTo>
                  <a:lnTo>
                    <a:pt x="57" y="348"/>
                  </a:lnTo>
                  <a:lnTo>
                    <a:pt x="59" y="350"/>
                  </a:lnTo>
                  <a:lnTo>
                    <a:pt x="57" y="352"/>
                  </a:lnTo>
                  <a:lnTo>
                    <a:pt x="54" y="355"/>
                  </a:lnTo>
                  <a:lnTo>
                    <a:pt x="47" y="362"/>
                  </a:lnTo>
                  <a:lnTo>
                    <a:pt x="47" y="364"/>
                  </a:lnTo>
                  <a:lnTo>
                    <a:pt x="47" y="367"/>
                  </a:lnTo>
                  <a:lnTo>
                    <a:pt x="50" y="371"/>
                  </a:lnTo>
                  <a:lnTo>
                    <a:pt x="52" y="371"/>
                  </a:lnTo>
                  <a:lnTo>
                    <a:pt x="54" y="369"/>
                  </a:lnTo>
                  <a:lnTo>
                    <a:pt x="54" y="371"/>
                  </a:lnTo>
                  <a:lnTo>
                    <a:pt x="57" y="371"/>
                  </a:lnTo>
                  <a:lnTo>
                    <a:pt x="57" y="374"/>
                  </a:lnTo>
                  <a:lnTo>
                    <a:pt x="54" y="374"/>
                  </a:lnTo>
                  <a:lnTo>
                    <a:pt x="52" y="374"/>
                  </a:lnTo>
                  <a:lnTo>
                    <a:pt x="54" y="376"/>
                  </a:lnTo>
                  <a:lnTo>
                    <a:pt x="57" y="378"/>
                  </a:lnTo>
                  <a:lnTo>
                    <a:pt x="59" y="378"/>
                  </a:lnTo>
                  <a:lnTo>
                    <a:pt x="61" y="381"/>
                  </a:lnTo>
                  <a:lnTo>
                    <a:pt x="64" y="381"/>
                  </a:lnTo>
                  <a:lnTo>
                    <a:pt x="66" y="381"/>
                  </a:lnTo>
                  <a:lnTo>
                    <a:pt x="73" y="371"/>
                  </a:lnTo>
                  <a:lnTo>
                    <a:pt x="73" y="369"/>
                  </a:lnTo>
                  <a:lnTo>
                    <a:pt x="76" y="367"/>
                  </a:lnTo>
                  <a:lnTo>
                    <a:pt x="73" y="364"/>
                  </a:lnTo>
                  <a:lnTo>
                    <a:pt x="73" y="362"/>
                  </a:lnTo>
                  <a:lnTo>
                    <a:pt x="78" y="355"/>
                  </a:lnTo>
                  <a:lnTo>
                    <a:pt x="85" y="350"/>
                  </a:lnTo>
                  <a:lnTo>
                    <a:pt x="87" y="350"/>
                  </a:lnTo>
                  <a:lnTo>
                    <a:pt x="76" y="362"/>
                  </a:lnTo>
                  <a:lnTo>
                    <a:pt x="76" y="364"/>
                  </a:lnTo>
                  <a:lnTo>
                    <a:pt x="78" y="367"/>
                  </a:lnTo>
                  <a:lnTo>
                    <a:pt x="78" y="369"/>
                  </a:lnTo>
                  <a:lnTo>
                    <a:pt x="85" y="383"/>
                  </a:lnTo>
                  <a:lnTo>
                    <a:pt x="85" y="386"/>
                  </a:lnTo>
                  <a:lnTo>
                    <a:pt x="83" y="388"/>
                  </a:lnTo>
                  <a:lnTo>
                    <a:pt x="80" y="390"/>
                  </a:lnTo>
                  <a:lnTo>
                    <a:pt x="80" y="393"/>
                  </a:lnTo>
                  <a:lnTo>
                    <a:pt x="83" y="395"/>
                  </a:lnTo>
                  <a:lnTo>
                    <a:pt x="85" y="395"/>
                  </a:lnTo>
                  <a:lnTo>
                    <a:pt x="83" y="397"/>
                  </a:lnTo>
                  <a:lnTo>
                    <a:pt x="83" y="402"/>
                  </a:lnTo>
                  <a:lnTo>
                    <a:pt x="85" y="402"/>
                  </a:lnTo>
                  <a:lnTo>
                    <a:pt x="83" y="404"/>
                  </a:lnTo>
                  <a:lnTo>
                    <a:pt x="80" y="404"/>
                  </a:lnTo>
                  <a:lnTo>
                    <a:pt x="78" y="407"/>
                  </a:lnTo>
                  <a:lnTo>
                    <a:pt x="83" y="407"/>
                  </a:lnTo>
                  <a:lnTo>
                    <a:pt x="87" y="407"/>
                  </a:lnTo>
                  <a:lnTo>
                    <a:pt x="87" y="402"/>
                  </a:lnTo>
                  <a:lnTo>
                    <a:pt x="90" y="402"/>
                  </a:lnTo>
                  <a:lnTo>
                    <a:pt x="94" y="400"/>
                  </a:lnTo>
                  <a:lnTo>
                    <a:pt x="97" y="400"/>
                  </a:lnTo>
                  <a:lnTo>
                    <a:pt x="99" y="397"/>
                  </a:lnTo>
                  <a:lnTo>
                    <a:pt x="104" y="390"/>
                  </a:lnTo>
                  <a:lnTo>
                    <a:pt x="104" y="395"/>
                  </a:lnTo>
                  <a:lnTo>
                    <a:pt x="102" y="395"/>
                  </a:lnTo>
                  <a:lnTo>
                    <a:pt x="102" y="397"/>
                  </a:lnTo>
                  <a:lnTo>
                    <a:pt x="104" y="400"/>
                  </a:lnTo>
                  <a:lnTo>
                    <a:pt x="106" y="400"/>
                  </a:lnTo>
                  <a:lnTo>
                    <a:pt x="106" y="402"/>
                  </a:lnTo>
                  <a:lnTo>
                    <a:pt x="109" y="402"/>
                  </a:lnTo>
                  <a:lnTo>
                    <a:pt x="111" y="400"/>
                  </a:lnTo>
                  <a:lnTo>
                    <a:pt x="113" y="400"/>
                  </a:lnTo>
                  <a:lnTo>
                    <a:pt x="113" y="402"/>
                  </a:lnTo>
                  <a:lnTo>
                    <a:pt x="118" y="412"/>
                  </a:lnTo>
                  <a:lnTo>
                    <a:pt x="120" y="412"/>
                  </a:lnTo>
                  <a:lnTo>
                    <a:pt x="123" y="409"/>
                  </a:lnTo>
                  <a:lnTo>
                    <a:pt x="123" y="407"/>
                  </a:lnTo>
                  <a:lnTo>
                    <a:pt x="120" y="404"/>
                  </a:lnTo>
                  <a:lnTo>
                    <a:pt x="123" y="400"/>
                  </a:lnTo>
                  <a:lnTo>
                    <a:pt x="125" y="400"/>
                  </a:lnTo>
                  <a:lnTo>
                    <a:pt x="125" y="397"/>
                  </a:lnTo>
                  <a:lnTo>
                    <a:pt x="128" y="397"/>
                  </a:lnTo>
                  <a:lnTo>
                    <a:pt x="128" y="400"/>
                  </a:lnTo>
                  <a:lnTo>
                    <a:pt x="125" y="402"/>
                  </a:lnTo>
                  <a:lnTo>
                    <a:pt x="130" y="407"/>
                  </a:lnTo>
                  <a:lnTo>
                    <a:pt x="132" y="407"/>
                  </a:lnTo>
                  <a:lnTo>
                    <a:pt x="142" y="400"/>
                  </a:lnTo>
                  <a:lnTo>
                    <a:pt x="146" y="395"/>
                  </a:lnTo>
                  <a:lnTo>
                    <a:pt x="149" y="395"/>
                  </a:lnTo>
                  <a:lnTo>
                    <a:pt x="146" y="402"/>
                  </a:lnTo>
                  <a:lnTo>
                    <a:pt x="144" y="402"/>
                  </a:lnTo>
                  <a:lnTo>
                    <a:pt x="146" y="402"/>
                  </a:lnTo>
                  <a:lnTo>
                    <a:pt x="146" y="404"/>
                  </a:lnTo>
                  <a:lnTo>
                    <a:pt x="144" y="407"/>
                  </a:lnTo>
                  <a:lnTo>
                    <a:pt x="142" y="409"/>
                  </a:lnTo>
                  <a:lnTo>
                    <a:pt x="139" y="414"/>
                  </a:lnTo>
                  <a:lnTo>
                    <a:pt x="142" y="414"/>
                  </a:lnTo>
                  <a:lnTo>
                    <a:pt x="139" y="419"/>
                  </a:lnTo>
                  <a:lnTo>
                    <a:pt x="137" y="433"/>
                  </a:lnTo>
                  <a:lnTo>
                    <a:pt x="132" y="440"/>
                  </a:lnTo>
                  <a:lnTo>
                    <a:pt x="132" y="437"/>
                  </a:lnTo>
                  <a:lnTo>
                    <a:pt x="130" y="437"/>
                  </a:lnTo>
                  <a:lnTo>
                    <a:pt x="130" y="440"/>
                  </a:lnTo>
                  <a:lnTo>
                    <a:pt x="128" y="445"/>
                  </a:lnTo>
                  <a:lnTo>
                    <a:pt x="125" y="445"/>
                  </a:lnTo>
                  <a:lnTo>
                    <a:pt x="123" y="452"/>
                  </a:lnTo>
                  <a:lnTo>
                    <a:pt x="120" y="452"/>
                  </a:lnTo>
                  <a:lnTo>
                    <a:pt x="116" y="454"/>
                  </a:lnTo>
                  <a:lnTo>
                    <a:pt x="113" y="454"/>
                  </a:lnTo>
                  <a:lnTo>
                    <a:pt x="111" y="459"/>
                  </a:lnTo>
                  <a:lnTo>
                    <a:pt x="109" y="459"/>
                  </a:lnTo>
                  <a:lnTo>
                    <a:pt x="102" y="468"/>
                  </a:lnTo>
                  <a:lnTo>
                    <a:pt x="99" y="473"/>
                  </a:lnTo>
                  <a:lnTo>
                    <a:pt x="102" y="473"/>
                  </a:lnTo>
                  <a:lnTo>
                    <a:pt x="104" y="475"/>
                  </a:lnTo>
                  <a:lnTo>
                    <a:pt x="102" y="475"/>
                  </a:lnTo>
                  <a:lnTo>
                    <a:pt x="99" y="473"/>
                  </a:lnTo>
                  <a:lnTo>
                    <a:pt x="97" y="473"/>
                  </a:lnTo>
                  <a:lnTo>
                    <a:pt x="97" y="475"/>
                  </a:lnTo>
                  <a:lnTo>
                    <a:pt x="94" y="475"/>
                  </a:lnTo>
                  <a:lnTo>
                    <a:pt x="94" y="473"/>
                  </a:lnTo>
                  <a:lnTo>
                    <a:pt x="94" y="471"/>
                  </a:lnTo>
                  <a:lnTo>
                    <a:pt x="92" y="471"/>
                  </a:lnTo>
                  <a:lnTo>
                    <a:pt x="90" y="471"/>
                  </a:lnTo>
                  <a:lnTo>
                    <a:pt x="76" y="480"/>
                  </a:lnTo>
                  <a:lnTo>
                    <a:pt x="73" y="482"/>
                  </a:lnTo>
                  <a:lnTo>
                    <a:pt x="73" y="485"/>
                  </a:lnTo>
                  <a:lnTo>
                    <a:pt x="68" y="487"/>
                  </a:lnTo>
                  <a:lnTo>
                    <a:pt x="68" y="489"/>
                  </a:lnTo>
                  <a:lnTo>
                    <a:pt x="66" y="489"/>
                  </a:lnTo>
                  <a:lnTo>
                    <a:pt x="64" y="489"/>
                  </a:lnTo>
                  <a:lnTo>
                    <a:pt x="61" y="489"/>
                  </a:lnTo>
                  <a:lnTo>
                    <a:pt x="61" y="492"/>
                  </a:lnTo>
                  <a:lnTo>
                    <a:pt x="64" y="494"/>
                  </a:lnTo>
                  <a:lnTo>
                    <a:pt x="61" y="497"/>
                  </a:lnTo>
                  <a:lnTo>
                    <a:pt x="64" y="497"/>
                  </a:lnTo>
                  <a:lnTo>
                    <a:pt x="66" y="497"/>
                  </a:lnTo>
                  <a:lnTo>
                    <a:pt x="66" y="494"/>
                  </a:lnTo>
                  <a:lnTo>
                    <a:pt x="66" y="492"/>
                  </a:lnTo>
                  <a:lnTo>
                    <a:pt x="68" y="494"/>
                  </a:lnTo>
                  <a:lnTo>
                    <a:pt x="73" y="494"/>
                  </a:lnTo>
                  <a:lnTo>
                    <a:pt x="71" y="489"/>
                  </a:lnTo>
                  <a:lnTo>
                    <a:pt x="73" y="487"/>
                  </a:lnTo>
                  <a:lnTo>
                    <a:pt x="73" y="489"/>
                  </a:lnTo>
                  <a:lnTo>
                    <a:pt x="73" y="492"/>
                  </a:lnTo>
                  <a:lnTo>
                    <a:pt x="76" y="492"/>
                  </a:lnTo>
                  <a:lnTo>
                    <a:pt x="78" y="492"/>
                  </a:lnTo>
                  <a:lnTo>
                    <a:pt x="80" y="492"/>
                  </a:lnTo>
                  <a:lnTo>
                    <a:pt x="80" y="489"/>
                  </a:lnTo>
                  <a:lnTo>
                    <a:pt x="83" y="487"/>
                  </a:lnTo>
                  <a:lnTo>
                    <a:pt x="85" y="480"/>
                  </a:lnTo>
                  <a:lnTo>
                    <a:pt x="87" y="480"/>
                  </a:lnTo>
                  <a:lnTo>
                    <a:pt x="87" y="482"/>
                  </a:lnTo>
                  <a:lnTo>
                    <a:pt x="87" y="485"/>
                  </a:lnTo>
                  <a:lnTo>
                    <a:pt x="90" y="485"/>
                  </a:lnTo>
                  <a:lnTo>
                    <a:pt x="94" y="482"/>
                  </a:lnTo>
                  <a:lnTo>
                    <a:pt x="97" y="482"/>
                  </a:lnTo>
                  <a:lnTo>
                    <a:pt x="97" y="480"/>
                  </a:lnTo>
                  <a:lnTo>
                    <a:pt x="99" y="480"/>
                  </a:lnTo>
                  <a:lnTo>
                    <a:pt x="99" y="482"/>
                  </a:lnTo>
                  <a:lnTo>
                    <a:pt x="102" y="480"/>
                  </a:lnTo>
                  <a:lnTo>
                    <a:pt x="102" y="478"/>
                  </a:lnTo>
                  <a:lnTo>
                    <a:pt x="104" y="478"/>
                  </a:lnTo>
                  <a:lnTo>
                    <a:pt x="106" y="475"/>
                  </a:lnTo>
                  <a:lnTo>
                    <a:pt x="109" y="475"/>
                  </a:lnTo>
                  <a:lnTo>
                    <a:pt x="111" y="475"/>
                  </a:lnTo>
                  <a:lnTo>
                    <a:pt x="111" y="480"/>
                  </a:lnTo>
                  <a:lnTo>
                    <a:pt x="113" y="473"/>
                  </a:lnTo>
                  <a:lnTo>
                    <a:pt x="120" y="473"/>
                  </a:lnTo>
                  <a:lnTo>
                    <a:pt x="123" y="471"/>
                  </a:lnTo>
                  <a:lnTo>
                    <a:pt x="125" y="471"/>
                  </a:lnTo>
                  <a:lnTo>
                    <a:pt x="125" y="466"/>
                  </a:lnTo>
                  <a:lnTo>
                    <a:pt x="123" y="466"/>
                  </a:lnTo>
                  <a:lnTo>
                    <a:pt x="120" y="463"/>
                  </a:lnTo>
                  <a:lnTo>
                    <a:pt x="118" y="461"/>
                  </a:lnTo>
                  <a:lnTo>
                    <a:pt x="118" y="459"/>
                  </a:lnTo>
                  <a:lnTo>
                    <a:pt x="120" y="459"/>
                  </a:lnTo>
                  <a:lnTo>
                    <a:pt x="120" y="463"/>
                  </a:lnTo>
                  <a:lnTo>
                    <a:pt x="125" y="463"/>
                  </a:lnTo>
                  <a:lnTo>
                    <a:pt x="128" y="461"/>
                  </a:lnTo>
                  <a:lnTo>
                    <a:pt x="130" y="459"/>
                  </a:lnTo>
                  <a:lnTo>
                    <a:pt x="135" y="459"/>
                  </a:lnTo>
                  <a:lnTo>
                    <a:pt x="135" y="456"/>
                  </a:lnTo>
                  <a:lnTo>
                    <a:pt x="132" y="459"/>
                  </a:lnTo>
                  <a:lnTo>
                    <a:pt x="132" y="456"/>
                  </a:lnTo>
                  <a:lnTo>
                    <a:pt x="137" y="454"/>
                  </a:lnTo>
                  <a:lnTo>
                    <a:pt x="137" y="456"/>
                  </a:lnTo>
                  <a:lnTo>
                    <a:pt x="139" y="456"/>
                  </a:lnTo>
                  <a:lnTo>
                    <a:pt x="139" y="454"/>
                  </a:lnTo>
                  <a:lnTo>
                    <a:pt x="139" y="452"/>
                  </a:lnTo>
                  <a:lnTo>
                    <a:pt x="142" y="452"/>
                  </a:lnTo>
                  <a:lnTo>
                    <a:pt x="144" y="452"/>
                  </a:lnTo>
                  <a:lnTo>
                    <a:pt x="146" y="449"/>
                  </a:lnTo>
                  <a:lnTo>
                    <a:pt x="146" y="447"/>
                  </a:lnTo>
                  <a:lnTo>
                    <a:pt x="149" y="447"/>
                  </a:lnTo>
                  <a:lnTo>
                    <a:pt x="151" y="447"/>
                  </a:lnTo>
                  <a:lnTo>
                    <a:pt x="154" y="445"/>
                  </a:lnTo>
                  <a:lnTo>
                    <a:pt x="154" y="442"/>
                  </a:lnTo>
                  <a:lnTo>
                    <a:pt x="154" y="440"/>
                  </a:lnTo>
                  <a:lnTo>
                    <a:pt x="151" y="440"/>
                  </a:lnTo>
                  <a:lnTo>
                    <a:pt x="154" y="437"/>
                  </a:lnTo>
                  <a:lnTo>
                    <a:pt x="158" y="435"/>
                  </a:lnTo>
                  <a:lnTo>
                    <a:pt x="158" y="433"/>
                  </a:lnTo>
                  <a:lnTo>
                    <a:pt x="163" y="433"/>
                  </a:lnTo>
                  <a:lnTo>
                    <a:pt x="163" y="430"/>
                  </a:lnTo>
                  <a:lnTo>
                    <a:pt x="163" y="428"/>
                  </a:lnTo>
                  <a:lnTo>
                    <a:pt x="165" y="428"/>
                  </a:lnTo>
                  <a:lnTo>
                    <a:pt x="168" y="430"/>
                  </a:lnTo>
                  <a:lnTo>
                    <a:pt x="168" y="426"/>
                  </a:lnTo>
                  <a:lnTo>
                    <a:pt x="170" y="426"/>
                  </a:lnTo>
                  <a:lnTo>
                    <a:pt x="172" y="423"/>
                  </a:lnTo>
                  <a:lnTo>
                    <a:pt x="179" y="421"/>
                  </a:lnTo>
                  <a:lnTo>
                    <a:pt x="179" y="419"/>
                  </a:lnTo>
                  <a:lnTo>
                    <a:pt x="182" y="419"/>
                  </a:lnTo>
                  <a:lnTo>
                    <a:pt x="184" y="419"/>
                  </a:lnTo>
                  <a:lnTo>
                    <a:pt x="184" y="416"/>
                  </a:lnTo>
                  <a:lnTo>
                    <a:pt x="182" y="414"/>
                  </a:lnTo>
                  <a:lnTo>
                    <a:pt x="184" y="414"/>
                  </a:lnTo>
                  <a:lnTo>
                    <a:pt x="184" y="412"/>
                  </a:lnTo>
                  <a:lnTo>
                    <a:pt x="184" y="409"/>
                  </a:lnTo>
                  <a:lnTo>
                    <a:pt x="187" y="409"/>
                  </a:lnTo>
                  <a:lnTo>
                    <a:pt x="189" y="407"/>
                  </a:lnTo>
                  <a:lnTo>
                    <a:pt x="191" y="407"/>
                  </a:lnTo>
                  <a:lnTo>
                    <a:pt x="194" y="404"/>
                  </a:lnTo>
                  <a:lnTo>
                    <a:pt x="194" y="400"/>
                  </a:lnTo>
                  <a:lnTo>
                    <a:pt x="189" y="397"/>
                  </a:lnTo>
                  <a:lnTo>
                    <a:pt x="187" y="395"/>
                  </a:lnTo>
                  <a:lnTo>
                    <a:pt x="184" y="397"/>
                  </a:lnTo>
                  <a:lnTo>
                    <a:pt x="182" y="397"/>
                  </a:lnTo>
                  <a:lnTo>
                    <a:pt x="184" y="388"/>
                  </a:lnTo>
                  <a:lnTo>
                    <a:pt x="189" y="388"/>
                  </a:lnTo>
                  <a:lnTo>
                    <a:pt x="189" y="386"/>
                  </a:lnTo>
                  <a:lnTo>
                    <a:pt x="189" y="383"/>
                  </a:lnTo>
                  <a:lnTo>
                    <a:pt x="191" y="383"/>
                  </a:lnTo>
                  <a:lnTo>
                    <a:pt x="191" y="381"/>
                  </a:lnTo>
                  <a:lnTo>
                    <a:pt x="191" y="378"/>
                  </a:lnTo>
                  <a:lnTo>
                    <a:pt x="191" y="381"/>
                  </a:lnTo>
                  <a:lnTo>
                    <a:pt x="194" y="378"/>
                  </a:lnTo>
                  <a:lnTo>
                    <a:pt x="194" y="381"/>
                  </a:lnTo>
                  <a:lnTo>
                    <a:pt x="196" y="378"/>
                  </a:lnTo>
                  <a:lnTo>
                    <a:pt x="198" y="378"/>
                  </a:lnTo>
                  <a:lnTo>
                    <a:pt x="198" y="376"/>
                  </a:lnTo>
                  <a:lnTo>
                    <a:pt x="196" y="376"/>
                  </a:lnTo>
                  <a:lnTo>
                    <a:pt x="198" y="374"/>
                  </a:lnTo>
                  <a:lnTo>
                    <a:pt x="201" y="374"/>
                  </a:lnTo>
                  <a:lnTo>
                    <a:pt x="203" y="371"/>
                  </a:lnTo>
                  <a:lnTo>
                    <a:pt x="203" y="369"/>
                  </a:lnTo>
                  <a:lnTo>
                    <a:pt x="198" y="364"/>
                  </a:lnTo>
                  <a:lnTo>
                    <a:pt x="201" y="364"/>
                  </a:lnTo>
                  <a:lnTo>
                    <a:pt x="203" y="364"/>
                  </a:lnTo>
                  <a:lnTo>
                    <a:pt x="208" y="362"/>
                  </a:lnTo>
                  <a:lnTo>
                    <a:pt x="210" y="357"/>
                  </a:lnTo>
                  <a:lnTo>
                    <a:pt x="215" y="350"/>
                  </a:lnTo>
                  <a:lnTo>
                    <a:pt x="215" y="348"/>
                  </a:lnTo>
                  <a:lnTo>
                    <a:pt x="224" y="343"/>
                  </a:lnTo>
                  <a:lnTo>
                    <a:pt x="229" y="336"/>
                  </a:lnTo>
                  <a:lnTo>
                    <a:pt x="229" y="334"/>
                  </a:lnTo>
                  <a:lnTo>
                    <a:pt x="236" y="310"/>
                  </a:lnTo>
                  <a:lnTo>
                    <a:pt x="236" y="322"/>
                  </a:lnTo>
                  <a:lnTo>
                    <a:pt x="231" y="331"/>
                  </a:lnTo>
                  <a:lnTo>
                    <a:pt x="231" y="336"/>
                  </a:lnTo>
                  <a:lnTo>
                    <a:pt x="231" y="338"/>
                  </a:lnTo>
                  <a:lnTo>
                    <a:pt x="236" y="338"/>
                  </a:lnTo>
                  <a:lnTo>
                    <a:pt x="241" y="334"/>
                  </a:lnTo>
                  <a:lnTo>
                    <a:pt x="246" y="331"/>
                  </a:lnTo>
                  <a:lnTo>
                    <a:pt x="248" y="331"/>
                  </a:lnTo>
                  <a:lnTo>
                    <a:pt x="246" y="334"/>
                  </a:lnTo>
                  <a:lnTo>
                    <a:pt x="243" y="334"/>
                  </a:lnTo>
                  <a:lnTo>
                    <a:pt x="241" y="336"/>
                  </a:lnTo>
                  <a:lnTo>
                    <a:pt x="241" y="338"/>
                  </a:lnTo>
                  <a:lnTo>
                    <a:pt x="239" y="341"/>
                  </a:lnTo>
                  <a:lnTo>
                    <a:pt x="239" y="343"/>
                  </a:lnTo>
                  <a:lnTo>
                    <a:pt x="241" y="343"/>
                  </a:lnTo>
                  <a:lnTo>
                    <a:pt x="250" y="348"/>
                  </a:lnTo>
                  <a:lnTo>
                    <a:pt x="241" y="345"/>
                  </a:lnTo>
                  <a:lnTo>
                    <a:pt x="236" y="348"/>
                  </a:lnTo>
                  <a:lnTo>
                    <a:pt x="234" y="345"/>
                  </a:lnTo>
                  <a:lnTo>
                    <a:pt x="231" y="345"/>
                  </a:lnTo>
                  <a:lnTo>
                    <a:pt x="222" y="352"/>
                  </a:lnTo>
                  <a:lnTo>
                    <a:pt x="220" y="352"/>
                  </a:lnTo>
                  <a:lnTo>
                    <a:pt x="222" y="360"/>
                  </a:lnTo>
                  <a:lnTo>
                    <a:pt x="220" y="364"/>
                  </a:lnTo>
                  <a:lnTo>
                    <a:pt x="220" y="367"/>
                  </a:lnTo>
                  <a:lnTo>
                    <a:pt x="217" y="369"/>
                  </a:lnTo>
                  <a:lnTo>
                    <a:pt x="217" y="371"/>
                  </a:lnTo>
                  <a:lnTo>
                    <a:pt x="217" y="374"/>
                  </a:lnTo>
                  <a:lnTo>
                    <a:pt x="215" y="376"/>
                  </a:lnTo>
                  <a:lnTo>
                    <a:pt x="215" y="378"/>
                  </a:lnTo>
                  <a:lnTo>
                    <a:pt x="215" y="381"/>
                  </a:lnTo>
                  <a:lnTo>
                    <a:pt x="217" y="381"/>
                  </a:lnTo>
                  <a:lnTo>
                    <a:pt x="224" y="378"/>
                  </a:lnTo>
                  <a:lnTo>
                    <a:pt x="227" y="378"/>
                  </a:lnTo>
                  <a:lnTo>
                    <a:pt x="224" y="383"/>
                  </a:lnTo>
                  <a:lnTo>
                    <a:pt x="222" y="383"/>
                  </a:lnTo>
                  <a:lnTo>
                    <a:pt x="220" y="383"/>
                  </a:lnTo>
                  <a:lnTo>
                    <a:pt x="220" y="386"/>
                  </a:lnTo>
                  <a:lnTo>
                    <a:pt x="222" y="386"/>
                  </a:lnTo>
                  <a:lnTo>
                    <a:pt x="217" y="386"/>
                  </a:lnTo>
                  <a:lnTo>
                    <a:pt x="217" y="388"/>
                  </a:lnTo>
                  <a:lnTo>
                    <a:pt x="215" y="386"/>
                  </a:lnTo>
                  <a:lnTo>
                    <a:pt x="215" y="388"/>
                  </a:lnTo>
                  <a:lnTo>
                    <a:pt x="213" y="390"/>
                  </a:lnTo>
                  <a:lnTo>
                    <a:pt x="215" y="393"/>
                  </a:lnTo>
                  <a:lnTo>
                    <a:pt x="217" y="393"/>
                  </a:lnTo>
                  <a:lnTo>
                    <a:pt x="220" y="393"/>
                  </a:lnTo>
                  <a:lnTo>
                    <a:pt x="222" y="393"/>
                  </a:lnTo>
                  <a:lnTo>
                    <a:pt x="222" y="390"/>
                  </a:lnTo>
                  <a:lnTo>
                    <a:pt x="222" y="388"/>
                  </a:lnTo>
                  <a:lnTo>
                    <a:pt x="224" y="390"/>
                  </a:lnTo>
                  <a:lnTo>
                    <a:pt x="227" y="390"/>
                  </a:lnTo>
                  <a:lnTo>
                    <a:pt x="231" y="383"/>
                  </a:lnTo>
                  <a:lnTo>
                    <a:pt x="234" y="383"/>
                  </a:lnTo>
                  <a:lnTo>
                    <a:pt x="234" y="388"/>
                  </a:lnTo>
                  <a:lnTo>
                    <a:pt x="236" y="383"/>
                  </a:lnTo>
                  <a:lnTo>
                    <a:pt x="236" y="381"/>
                  </a:lnTo>
                  <a:lnTo>
                    <a:pt x="239" y="378"/>
                  </a:lnTo>
                  <a:lnTo>
                    <a:pt x="241" y="381"/>
                  </a:lnTo>
                  <a:lnTo>
                    <a:pt x="241" y="378"/>
                  </a:lnTo>
                  <a:lnTo>
                    <a:pt x="241" y="376"/>
                  </a:lnTo>
                  <a:lnTo>
                    <a:pt x="241" y="374"/>
                  </a:lnTo>
                  <a:lnTo>
                    <a:pt x="243" y="374"/>
                  </a:lnTo>
                  <a:lnTo>
                    <a:pt x="243" y="378"/>
                  </a:lnTo>
                  <a:lnTo>
                    <a:pt x="246" y="374"/>
                  </a:lnTo>
                  <a:lnTo>
                    <a:pt x="246" y="371"/>
                  </a:lnTo>
                  <a:lnTo>
                    <a:pt x="246" y="369"/>
                  </a:lnTo>
                  <a:lnTo>
                    <a:pt x="248" y="371"/>
                  </a:lnTo>
                  <a:lnTo>
                    <a:pt x="250" y="371"/>
                  </a:lnTo>
                  <a:lnTo>
                    <a:pt x="255" y="374"/>
                  </a:lnTo>
                  <a:lnTo>
                    <a:pt x="257" y="371"/>
                  </a:lnTo>
                  <a:lnTo>
                    <a:pt x="260" y="369"/>
                  </a:lnTo>
                  <a:lnTo>
                    <a:pt x="262" y="367"/>
                  </a:lnTo>
                  <a:lnTo>
                    <a:pt x="262" y="364"/>
                  </a:lnTo>
                  <a:lnTo>
                    <a:pt x="260" y="364"/>
                  </a:lnTo>
                  <a:lnTo>
                    <a:pt x="260" y="362"/>
                  </a:lnTo>
                  <a:lnTo>
                    <a:pt x="262" y="360"/>
                  </a:lnTo>
                  <a:lnTo>
                    <a:pt x="265" y="360"/>
                  </a:lnTo>
                  <a:lnTo>
                    <a:pt x="265" y="357"/>
                  </a:lnTo>
                  <a:lnTo>
                    <a:pt x="265" y="355"/>
                  </a:lnTo>
                  <a:lnTo>
                    <a:pt x="262" y="357"/>
                  </a:lnTo>
                  <a:lnTo>
                    <a:pt x="260" y="357"/>
                  </a:lnTo>
                  <a:lnTo>
                    <a:pt x="257" y="360"/>
                  </a:lnTo>
                  <a:lnTo>
                    <a:pt x="257" y="357"/>
                  </a:lnTo>
                  <a:lnTo>
                    <a:pt x="260" y="357"/>
                  </a:lnTo>
                  <a:lnTo>
                    <a:pt x="262" y="355"/>
                  </a:lnTo>
                  <a:lnTo>
                    <a:pt x="262" y="352"/>
                  </a:lnTo>
                  <a:lnTo>
                    <a:pt x="260" y="352"/>
                  </a:lnTo>
                  <a:lnTo>
                    <a:pt x="257" y="352"/>
                  </a:lnTo>
                  <a:lnTo>
                    <a:pt x="257" y="350"/>
                  </a:lnTo>
                  <a:lnTo>
                    <a:pt x="257" y="348"/>
                  </a:lnTo>
                  <a:lnTo>
                    <a:pt x="260" y="348"/>
                  </a:lnTo>
                  <a:lnTo>
                    <a:pt x="262" y="345"/>
                  </a:lnTo>
                  <a:lnTo>
                    <a:pt x="260" y="345"/>
                  </a:lnTo>
                  <a:lnTo>
                    <a:pt x="262" y="343"/>
                  </a:lnTo>
                  <a:lnTo>
                    <a:pt x="262" y="341"/>
                  </a:lnTo>
                  <a:lnTo>
                    <a:pt x="262" y="343"/>
                  </a:lnTo>
                  <a:lnTo>
                    <a:pt x="265" y="343"/>
                  </a:lnTo>
                  <a:lnTo>
                    <a:pt x="265" y="341"/>
                  </a:lnTo>
                  <a:lnTo>
                    <a:pt x="267" y="338"/>
                  </a:lnTo>
                  <a:lnTo>
                    <a:pt x="267" y="341"/>
                  </a:lnTo>
                  <a:lnTo>
                    <a:pt x="265" y="348"/>
                  </a:lnTo>
                  <a:lnTo>
                    <a:pt x="267" y="348"/>
                  </a:lnTo>
                  <a:lnTo>
                    <a:pt x="269" y="348"/>
                  </a:lnTo>
                  <a:lnTo>
                    <a:pt x="269" y="341"/>
                  </a:lnTo>
                  <a:lnTo>
                    <a:pt x="269" y="343"/>
                  </a:lnTo>
                  <a:lnTo>
                    <a:pt x="269" y="345"/>
                  </a:lnTo>
                  <a:lnTo>
                    <a:pt x="276" y="345"/>
                  </a:lnTo>
                  <a:lnTo>
                    <a:pt x="279" y="345"/>
                  </a:lnTo>
                  <a:lnTo>
                    <a:pt x="281" y="343"/>
                  </a:lnTo>
                  <a:lnTo>
                    <a:pt x="283" y="341"/>
                  </a:lnTo>
                  <a:lnTo>
                    <a:pt x="288" y="341"/>
                  </a:lnTo>
                  <a:lnTo>
                    <a:pt x="286" y="343"/>
                  </a:lnTo>
                  <a:lnTo>
                    <a:pt x="283" y="343"/>
                  </a:lnTo>
                  <a:lnTo>
                    <a:pt x="283" y="348"/>
                  </a:lnTo>
                  <a:lnTo>
                    <a:pt x="283" y="350"/>
                  </a:lnTo>
                  <a:lnTo>
                    <a:pt x="288" y="348"/>
                  </a:lnTo>
                  <a:lnTo>
                    <a:pt x="288" y="350"/>
                  </a:lnTo>
                  <a:lnTo>
                    <a:pt x="281" y="352"/>
                  </a:lnTo>
                  <a:lnTo>
                    <a:pt x="286" y="352"/>
                  </a:lnTo>
                  <a:lnTo>
                    <a:pt x="291" y="350"/>
                  </a:lnTo>
                  <a:lnTo>
                    <a:pt x="288" y="355"/>
                  </a:lnTo>
                  <a:lnTo>
                    <a:pt x="291" y="352"/>
                  </a:lnTo>
                  <a:lnTo>
                    <a:pt x="293" y="355"/>
                  </a:lnTo>
                  <a:lnTo>
                    <a:pt x="295" y="355"/>
                  </a:lnTo>
                  <a:lnTo>
                    <a:pt x="293" y="357"/>
                  </a:lnTo>
                  <a:lnTo>
                    <a:pt x="295" y="357"/>
                  </a:lnTo>
                  <a:lnTo>
                    <a:pt x="300" y="362"/>
                  </a:lnTo>
                  <a:lnTo>
                    <a:pt x="302" y="362"/>
                  </a:lnTo>
                  <a:lnTo>
                    <a:pt x="302" y="360"/>
                  </a:lnTo>
                  <a:lnTo>
                    <a:pt x="305" y="360"/>
                  </a:lnTo>
                  <a:lnTo>
                    <a:pt x="307" y="362"/>
                  </a:lnTo>
                  <a:lnTo>
                    <a:pt x="307" y="364"/>
                  </a:lnTo>
                  <a:lnTo>
                    <a:pt x="309" y="364"/>
                  </a:lnTo>
                  <a:lnTo>
                    <a:pt x="309" y="367"/>
                  </a:lnTo>
                  <a:lnTo>
                    <a:pt x="312" y="367"/>
                  </a:lnTo>
                  <a:lnTo>
                    <a:pt x="314" y="367"/>
                  </a:lnTo>
                  <a:lnTo>
                    <a:pt x="316" y="367"/>
                  </a:lnTo>
                  <a:lnTo>
                    <a:pt x="316" y="369"/>
                  </a:lnTo>
                  <a:lnTo>
                    <a:pt x="316" y="371"/>
                  </a:lnTo>
                  <a:lnTo>
                    <a:pt x="319" y="371"/>
                  </a:lnTo>
                  <a:lnTo>
                    <a:pt x="324" y="371"/>
                  </a:lnTo>
                  <a:lnTo>
                    <a:pt x="331" y="371"/>
                  </a:lnTo>
                  <a:lnTo>
                    <a:pt x="331" y="369"/>
                  </a:lnTo>
                  <a:lnTo>
                    <a:pt x="333" y="369"/>
                  </a:lnTo>
                  <a:lnTo>
                    <a:pt x="335" y="369"/>
                  </a:lnTo>
                  <a:lnTo>
                    <a:pt x="338" y="369"/>
                  </a:lnTo>
                  <a:lnTo>
                    <a:pt x="340" y="371"/>
                  </a:lnTo>
                  <a:lnTo>
                    <a:pt x="350" y="374"/>
                  </a:lnTo>
                  <a:lnTo>
                    <a:pt x="352" y="371"/>
                  </a:lnTo>
                  <a:lnTo>
                    <a:pt x="354" y="371"/>
                  </a:lnTo>
                  <a:lnTo>
                    <a:pt x="354" y="374"/>
                  </a:lnTo>
                  <a:lnTo>
                    <a:pt x="352" y="374"/>
                  </a:lnTo>
                  <a:lnTo>
                    <a:pt x="357" y="376"/>
                  </a:lnTo>
                  <a:lnTo>
                    <a:pt x="366" y="378"/>
                  </a:lnTo>
                  <a:lnTo>
                    <a:pt x="371" y="376"/>
                  </a:lnTo>
                  <a:lnTo>
                    <a:pt x="376" y="371"/>
                  </a:lnTo>
                  <a:lnTo>
                    <a:pt x="378" y="369"/>
                  </a:lnTo>
                  <a:lnTo>
                    <a:pt x="380" y="374"/>
                  </a:lnTo>
                  <a:lnTo>
                    <a:pt x="383" y="376"/>
                  </a:lnTo>
                  <a:lnTo>
                    <a:pt x="380" y="376"/>
                  </a:lnTo>
                  <a:lnTo>
                    <a:pt x="383" y="383"/>
                  </a:lnTo>
                  <a:lnTo>
                    <a:pt x="380" y="383"/>
                  </a:lnTo>
                  <a:lnTo>
                    <a:pt x="380" y="381"/>
                  </a:lnTo>
                  <a:lnTo>
                    <a:pt x="380" y="378"/>
                  </a:lnTo>
                  <a:lnTo>
                    <a:pt x="380" y="376"/>
                  </a:lnTo>
                  <a:lnTo>
                    <a:pt x="380" y="374"/>
                  </a:lnTo>
                  <a:lnTo>
                    <a:pt x="378" y="374"/>
                  </a:lnTo>
                  <a:lnTo>
                    <a:pt x="378" y="371"/>
                  </a:lnTo>
                  <a:lnTo>
                    <a:pt x="378" y="374"/>
                  </a:lnTo>
                  <a:lnTo>
                    <a:pt x="376" y="374"/>
                  </a:lnTo>
                  <a:lnTo>
                    <a:pt x="376" y="378"/>
                  </a:lnTo>
                  <a:lnTo>
                    <a:pt x="378" y="378"/>
                  </a:lnTo>
                  <a:lnTo>
                    <a:pt x="378" y="381"/>
                  </a:lnTo>
                  <a:lnTo>
                    <a:pt x="376" y="383"/>
                  </a:lnTo>
                  <a:lnTo>
                    <a:pt x="373" y="383"/>
                  </a:lnTo>
                  <a:lnTo>
                    <a:pt x="376" y="386"/>
                  </a:lnTo>
                  <a:lnTo>
                    <a:pt x="378" y="386"/>
                  </a:lnTo>
                  <a:lnTo>
                    <a:pt x="378" y="388"/>
                  </a:lnTo>
                  <a:lnTo>
                    <a:pt x="380" y="388"/>
                  </a:lnTo>
                  <a:lnTo>
                    <a:pt x="383" y="388"/>
                  </a:lnTo>
                  <a:lnTo>
                    <a:pt x="380" y="388"/>
                  </a:lnTo>
                  <a:lnTo>
                    <a:pt x="385" y="390"/>
                  </a:lnTo>
                  <a:lnTo>
                    <a:pt x="390" y="395"/>
                  </a:lnTo>
                  <a:lnTo>
                    <a:pt x="390" y="393"/>
                  </a:lnTo>
                  <a:lnTo>
                    <a:pt x="392" y="393"/>
                  </a:lnTo>
                  <a:lnTo>
                    <a:pt x="394" y="393"/>
                  </a:lnTo>
                  <a:lnTo>
                    <a:pt x="394" y="390"/>
                  </a:lnTo>
                  <a:lnTo>
                    <a:pt x="392" y="388"/>
                  </a:lnTo>
                  <a:lnTo>
                    <a:pt x="394" y="388"/>
                  </a:lnTo>
                  <a:lnTo>
                    <a:pt x="394" y="386"/>
                  </a:lnTo>
                  <a:lnTo>
                    <a:pt x="383" y="371"/>
                  </a:lnTo>
                  <a:lnTo>
                    <a:pt x="383" y="364"/>
                  </a:lnTo>
                  <a:lnTo>
                    <a:pt x="376" y="364"/>
                  </a:lnTo>
                  <a:lnTo>
                    <a:pt x="373" y="367"/>
                  </a:lnTo>
                  <a:lnTo>
                    <a:pt x="371" y="367"/>
                  </a:lnTo>
                  <a:lnTo>
                    <a:pt x="366" y="364"/>
                  </a:lnTo>
                  <a:lnTo>
                    <a:pt x="364" y="367"/>
                  </a:lnTo>
                  <a:lnTo>
                    <a:pt x="359" y="364"/>
                  </a:lnTo>
                  <a:lnTo>
                    <a:pt x="359" y="355"/>
                  </a:lnTo>
                </a:path>
              </a:pathLst>
            </a:custGeom>
            <a:grpFill/>
            <a:ln w="9525">
              <a:noFill/>
              <a:round/>
              <a:headEnd/>
              <a:tailEnd/>
            </a:ln>
          </p:spPr>
          <p:txBody>
            <a:bodyPr/>
            <a:lstStyle/>
            <a:p>
              <a:pPr>
                <a:defRPr/>
              </a:pPr>
              <a:endParaRPr lang="en-US" sz="1200" kern="0">
                <a:solidFill>
                  <a:srgbClr val="0096D6"/>
                </a:solidFill>
              </a:endParaRPr>
            </a:p>
          </p:txBody>
        </p:sp>
        <p:sp>
          <p:nvSpPr>
            <p:cNvPr id="1932" name="Freeform 1640"/>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1933" name="Freeform 1641"/>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1934" name="Freeform 1642"/>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35" name="Freeform 1643"/>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36" name="Freeform 1644"/>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1937" name="Freeform 1645"/>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1938" name="Freeform 1646"/>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39" name="Freeform 1647"/>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40" name="Freeform 1648"/>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1941" name="Freeform 1649"/>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1942" name="Freeform 1650"/>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43" name="Freeform 1651"/>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44" name="Freeform 1652"/>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1945" name="Freeform 1653"/>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1946" name="Freeform 1654"/>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47" name="Freeform 1655"/>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48" name="Freeform 1656"/>
            <p:cNvSpPr>
              <a:spLocks/>
            </p:cNvSpPr>
            <p:nvPr/>
          </p:nvSpPr>
          <p:spPr bwMode="auto">
            <a:xfrm>
              <a:off x="-4285" y="2217"/>
              <a:ext cx="10" cy="10"/>
            </a:xfrm>
            <a:custGeom>
              <a:avLst/>
              <a:gdLst>
                <a:gd name="T0" fmla="*/ 2 w 10"/>
                <a:gd name="T1" fmla="*/ 5 h 10"/>
                <a:gd name="T2" fmla="*/ 2 w 10"/>
                <a:gd name="T3" fmla="*/ 5 h 10"/>
                <a:gd name="T4" fmla="*/ 2 w 10"/>
                <a:gd name="T5" fmla="*/ 3 h 10"/>
                <a:gd name="T6" fmla="*/ 5 w 10"/>
                <a:gd name="T7" fmla="*/ 3 h 10"/>
                <a:gd name="T8" fmla="*/ 7 w 10"/>
                <a:gd name="T9" fmla="*/ 3 h 10"/>
                <a:gd name="T10" fmla="*/ 7 w 10"/>
                <a:gd name="T11" fmla="*/ 0 h 10"/>
                <a:gd name="T12" fmla="*/ 7 w 10"/>
                <a:gd name="T13" fmla="*/ 0 h 10"/>
                <a:gd name="T14" fmla="*/ 10 w 10"/>
                <a:gd name="T15" fmla="*/ 0 h 10"/>
                <a:gd name="T16" fmla="*/ 10 w 10"/>
                <a:gd name="T17" fmla="*/ 0 h 10"/>
                <a:gd name="T18" fmla="*/ 10 w 10"/>
                <a:gd name="T19" fmla="*/ 0 h 10"/>
                <a:gd name="T20" fmla="*/ 2 w 10"/>
                <a:gd name="T21" fmla="*/ 8 h 10"/>
                <a:gd name="T22" fmla="*/ 2 w 10"/>
                <a:gd name="T23" fmla="*/ 10 h 10"/>
                <a:gd name="T24" fmla="*/ 0 w 10"/>
                <a:gd name="T25" fmla="*/ 8 h 10"/>
                <a:gd name="T26" fmla="*/ 2 w 10"/>
                <a:gd name="T27" fmla="*/ 5 h 10"/>
                <a:gd name="T28" fmla="*/ 2 w 10"/>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0"/>
                <a:gd name="T47" fmla="*/ 10 w 10"/>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0">
                  <a:moveTo>
                    <a:pt x="2" y="5"/>
                  </a:moveTo>
                  <a:lnTo>
                    <a:pt x="2" y="5"/>
                  </a:lnTo>
                  <a:lnTo>
                    <a:pt x="2" y="3"/>
                  </a:lnTo>
                  <a:lnTo>
                    <a:pt x="5" y="3"/>
                  </a:lnTo>
                  <a:lnTo>
                    <a:pt x="7" y="3"/>
                  </a:lnTo>
                  <a:lnTo>
                    <a:pt x="7" y="0"/>
                  </a:lnTo>
                  <a:lnTo>
                    <a:pt x="10" y="0"/>
                  </a:lnTo>
                  <a:lnTo>
                    <a:pt x="2" y="8"/>
                  </a:lnTo>
                  <a:lnTo>
                    <a:pt x="2" y="10"/>
                  </a:lnTo>
                  <a:lnTo>
                    <a:pt x="0" y="8"/>
                  </a:lnTo>
                  <a:lnTo>
                    <a:pt x="2" y="5"/>
                  </a:lnTo>
                  <a:close/>
                </a:path>
              </a:pathLst>
            </a:custGeom>
            <a:grpFill/>
            <a:ln w="9525">
              <a:noFill/>
              <a:round/>
              <a:headEnd/>
              <a:tailEnd/>
            </a:ln>
          </p:spPr>
          <p:txBody>
            <a:bodyPr/>
            <a:lstStyle/>
            <a:p>
              <a:pPr>
                <a:defRPr/>
              </a:pPr>
              <a:endParaRPr lang="en-US" sz="1200" kern="0">
                <a:solidFill>
                  <a:srgbClr val="0096D6"/>
                </a:solidFill>
              </a:endParaRPr>
            </a:p>
          </p:txBody>
        </p:sp>
        <p:sp>
          <p:nvSpPr>
            <p:cNvPr id="1949" name="Freeform 1657"/>
            <p:cNvSpPr>
              <a:spLocks/>
            </p:cNvSpPr>
            <p:nvPr/>
          </p:nvSpPr>
          <p:spPr bwMode="auto">
            <a:xfrm>
              <a:off x="-4285" y="2217"/>
              <a:ext cx="10" cy="10"/>
            </a:xfrm>
            <a:custGeom>
              <a:avLst/>
              <a:gdLst>
                <a:gd name="T0" fmla="*/ 2 w 10"/>
                <a:gd name="T1" fmla="*/ 5 h 10"/>
                <a:gd name="T2" fmla="*/ 2 w 10"/>
                <a:gd name="T3" fmla="*/ 5 h 10"/>
                <a:gd name="T4" fmla="*/ 2 w 10"/>
                <a:gd name="T5" fmla="*/ 3 h 10"/>
                <a:gd name="T6" fmla="*/ 5 w 10"/>
                <a:gd name="T7" fmla="*/ 3 h 10"/>
                <a:gd name="T8" fmla="*/ 7 w 10"/>
                <a:gd name="T9" fmla="*/ 3 h 10"/>
                <a:gd name="T10" fmla="*/ 7 w 10"/>
                <a:gd name="T11" fmla="*/ 0 h 10"/>
                <a:gd name="T12" fmla="*/ 7 w 10"/>
                <a:gd name="T13" fmla="*/ 0 h 10"/>
                <a:gd name="T14" fmla="*/ 10 w 10"/>
                <a:gd name="T15" fmla="*/ 0 h 10"/>
                <a:gd name="T16" fmla="*/ 10 w 10"/>
                <a:gd name="T17" fmla="*/ 0 h 10"/>
                <a:gd name="T18" fmla="*/ 10 w 10"/>
                <a:gd name="T19" fmla="*/ 0 h 10"/>
                <a:gd name="T20" fmla="*/ 2 w 10"/>
                <a:gd name="T21" fmla="*/ 8 h 10"/>
                <a:gd name="T22" fmla="*/ 2 w 10"/>
                <a:gd name="T23" fmla="*/ 10 h 10"/>
                <a:gd name="T24" fmla="*/ 0 w 10"/>
                <a:gd name="T25" fmla="*/ 8 h 10"/>
                <a:gd name="T26" fmla="*/ 2 w 10"/>
                <a:gd name="T27" fmla="*/ 5 h 10"/>
                <a:gd name="T28" fmla="*/ 2 w 10"/>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0"/>
                <a:gd name="T47" fmla="*/ 10 w 10"/>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0">
                  <a:moveTo>
                    <a:pt x="2" y="5"/>
                  </a:moveTo>
                  <a:lnTo>
                    <a:pt x="2" y="5"/>
                  </a:lnTo>
                  <a:lnTo>
                    <a:pt x="2" y="3"/>
                  </a:lnTo>
                  <a:lnTo>
                    <a:pt x="5" y="3"/>
                  </a:lnTo>
                  <a:lnTo>
                    <a:pt x="7" y="3"/>
                  </a:lnTo>
                  <a:lnTo>
                    <a:pt x="7" y="0"/>
                  </a:lnTo>
                  <a:lnTo>
                    <a:pt x="10" y="0"/>
                  </a:lnTo>
                  <a:lnTo>
                    <a:pt x="2" y="8"/>
                  </a:lnTo>
                  <a:lnTo>
                    <a:pt x="2" y="10"/>
                  </a:lnTo>
                  <a:lnTo>
                    <a:pt x="0" y="8"/>
                  </a:lnTo>
                  <a:lnTo>
                    <a:pt x="2" y="5"/>
                  </a:lnTo>
                </a:path>
              </a:pathLst>
            </a:custGeom>
            <a:grpFill/>
            <a:ln w="9525">
              <a:noFill/>
              <a:round/>
              <a:headEnd/>
              <a:tailEnd/>
            </a:ln>
          </p:spPr>
          <p:txBody>
            <a:bodyPr/>
            <a:lstStyle/>
            <a:p>
              <a:pPr>
                <a:defRPr/>
              </a:pPr>
              <a:endParaRPr lang="en-US" sz="1200" kern="0">
                <a:solidFill>
                  <a:srgbClr val="0096D6"/>
                </a:solidFill>
              </a:endParaRPr>
            </a:p>
          </p:txBody>
        </p:sp>
        <p:sp>
          <p:nvSpPr>
            <p:cNvPr id="1950" name="Freeform 1658"/>
            <p:cNvSpPr>
              <a:spLocks/>
            </p:cNvSpPr>
            <p:nvPr/>
          </p:nvSpPr>
          <p:spPr bwMode="auto">
            <a:xfrm>
              <a:off x="-4068" y="2262"/>
              <a:ext cx="3" cy="5"/>
            </a:xfrm>
            <a:custGeom>
              <a:avLst/>
              <a:gdLst>
                <a:gd name="T0" fmla="*/ 3 w 3"/>
                <a:gd name="T1" fmla="*/ 0 h 5"/>
                <a:gd name="T2" fmla="*/ 3 w 3"/>
                <a:gd name="T3" fmla="*/ 0 h 5"/>
                <a:gd name="T4" fmla="*/ 0 w 3"/>
                <a:gd name="T5" fmla="*/ 3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0"/>
                  </a:lnTo>
                  <a:lnTo>
                    <a:pt x="0" y="3"/>
                  </a:lnTo>
                  <a:lnTo>
                    <a:pt x="0" y="5"/>
                  </a:lnTo>
                  <a:lnTo>
                    <a:pt x="3" y="0"/>
                  </a:lnTo>
                  <a:close/>
                </a:path>
              </a:pathLst>
            </a:custGeom>
            <a:grpFill/>
            <a:ln w="9525">
              <a:noFill/>
              <a:round/>
              <a:headEnd/>
              <a:tailEnd/>
            </a:ln>
          </p:spPr>
          <p:txBody>
            <a:bodyPr/>
            <a:lstStyle/>
            <a:p>
              <a:pPr>
                <a:defRPr/>
              </a:pPr>
              <a:endParaRPr lang="en-US" sz="1200" kern="0">
                <a:solidFill>
                  <a:srgbClr val="0096D6"/>
                </a:solidFill>
              </a:endParaRPr>
            </a:p>
          </p:txBody>
        </p:sp>
        <p:sp>
          <p:nvSpPr>
            <p:cNvPr id="1951" name="Freeform 1659"/>
            <p:cNvSpPr>
              <a:spLocks/>
            </p:cNvSpPr>
            <p:nvPr/>
          </p:nvSpPr>
          <p:spPr bwMode="auto">
            <a:xfrm>
              <a:off x="-4068" y="2262"/>
              <a:ext cx="3" cy="5"/>
            </a:xfrm>
            <a:custGeom>
              <a:avLst/>
              <a:gdLst>
                <a:gd name="T0" fmla="*/ 3 w 3"/>
                <a:gd name="T1" fmla="*/ 0 h 5"/>
                <a:gd name="T2" fmla="*/ 3 w 3"/>
                <a:gd name="T3" fmla="*/ 0 h 5"/>
                <a:gd name="T4" fmla="*/ 0 w 3"/>
                <a:gd name="T5" fmla="*/ 3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0"/>
                  </a:lnTo>
                  <a:lnTo>
                    <a:pt x="0" y="3"/>
                  </a:lnTo>
                  <a:lnTo>
                    <a:pt x="0" y="5"/>
                  </a:lnTo>
                  <a:lnTo>
                    <a:pt x="3" y="0"/>
                  </a:lnTo>
                </a:path>
              </a:pathLst>
            </a:custGeom>
            <a:grpFill/>
            <a:ln w="9525">
              <a:noFill/>
              <a:round/>
              <a:headEnd/>
              <a:tailEnd/>
            </a:ln>
          </p:spPr>
          <p:txBody>
            <a:bodyPr/>
            <a:lstStyle/>
            <a:p>
              <a:pPr>
                <a:defRPr/>
              </a:pPr>
              <a:endParaRPr lang="en-US" sz="1200" kern="0">
                <a:solidFill>
                  <a:srgbClr val="0096D6"/>
                </a:solidFill>
              </a:endParaRPr>
            </a:p>
          </p:txBody>
        </p:sp>
        <p:sp>
          <p:nvSpPr>
            <p:cNvPr id="1952" name="Freeform 1660"/>
            <p:cNvSpPr>
              <a:spLocks/>
            </p:cNvSpPr>
            <p:nvPr/>
          </p:nvSpPr>
          <p:spPr bwMode="auto">
            <a:xfrm>
              <a:off x="-4072" y="2267"/>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1953" name="Freeform 1661"/>
            <p:cNvSpPr>
              <a:spLocks/>
            </p:cNvSpPr>
            <p:nvPr/>
          </p:nvSpPr>
          <p:spPr bwMode="auto">
            <a:xfrm>
              <a:off x="-4072" y="2267"/>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1954" name="Freeform 1662"/>
            <p:cNvSpPr>
              <a:spLocks/>
            </p:cNvSpPr>
            <p:nvPr/>
          </p:nvSpPr>
          <p:spPr bwMode="auto">
            <a:xfrm>
              <a:off x="-4084" y="2269"/>
              <a:ext cx="7" cy="3"/>
            </a:xfrm>
            <a:custGeom>
              <a:avLst/>
              <a:gdLst>
                <a:gd name="T0" fmla="*/ 7 w 7"/>
                <a:gd name="T1" fmla="*/ 0 h 3"/>
                <a:gd name="T2" fmla="*/ 5 w 7"/>
                <a:gd name="T3" fmla="*/ 0 h 3"/>
                <a:gd name="T4" fmla="*/ 2 w 7"/>
                <a:gd name="T5" fmla="*/ 3 h 3"/>
                <a:gd name="T6" fmla="*/ 0 w 7"/>
                <a:gd name="T7" fmla="*/ 3 h 3"/>
                <a:gd name="T8" fmla="*/ 0 w 7"/>
                <a:gd name="T9" fmla="*/ 0 h 3"/>
                <a:gd name="T10" fmla="*/ 2 w 7"/>
                <a:gd name="T11" fmla="*/ 0 h 3"/>
                <a:gd name="T12" fmla="*/ 5 w 7"/>
                <a:gd name="T13" fmla="*/ 0 h 3"/>
                <a:gd name="T14" fmla="*/ 7 w 7"/>
                <a:gd name="T15" fmla="*/ 0 h 3"/>
                <a:gd name="T16" fmla="*/ 7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0"/>
                  </a:moveTo>
                  <a:lnTo>
                    <a:pt x="5" y="0"/>
                  </a:lnTo>
                  <a:lnTo>
                    <a:pt x="2" y="3"/>
                  </a:lnTo>
                  <a:lnTo>
                    <a:pt x="0" y="3"/>
                  </a:lnTo>
                  <a:lnTo>
                    <a:pt x="0" y="0"/>
                  </a:lnTo>
                  <a:lnTo>
                    <a:pt x="2" y="0"/>
                  </a:lnTo>
                  <a:lnTo>
                    <a:pt x="5" y="0"/>
                  </a:lnTo>
                  <a:lnTo>
                    <a:pt x="7" y="0"/>
                  </a:lnTo>
                  <a:close/>
                </a:path>
              </a:pathLst>
            </a:custGeom>
            <a:grpFill/>
            <a:ln w="9525">
              <a:noFill/>
              <a:round/>
              <a:headEnd/>
              <a:tailEnd/>
            </a:ln>
          </p:spPr>
          <p:txBody>
            <a:bodyPr/>
            <a:lstStyle/>
            <a:p>
              <a:pPr>
                <a:defRPr/>
              </a:pPr>
              <a:endParaRPr lang="en-US" sz="1200" kern="0">
                <a:solidFill>
                  <a:srgbClr val="0096D6"/>
                </a:solidFill>
              </a:endParaRPr>
            </a:p>
          </p:txBody>
        </p:sp>
        <p:sp>
          <p:nvSpPr>
            <p:cNvPr id="1955" name="Freeform 1663"/>
            <p:cNvSpPr>
              <a:spLocks/>
            </p:cNvSpPr>
            <p:nvPr/>
          </p:nvSpPr>
          <p:spPr bwMode="auto">
            <a:xfrm>
              <a:off x="-4084" y="2269"/>
              <a:ext cx="7" cy="3"/>
            </a:xfrm>
            <a:custGeom>
              <a:avLst/>
              <a:gdLst>
                <a:gd name="T0" fmla="*/ 7 w 7"/>
                <a:gd name="T1" fmla="*/ 0 h 3"/>
                <a:gd name="T2" fmla="*/ 5 w 7"/>
                <a:gd name="T3" fmla="*/ 0 h 3"/>
                <a:gd name="T4" fmla="*/ 2 w 7"/>
                <a:gd name="T5" fmla="*/ 3 h 3"/>
                <a:gd name="T6" fmla="*/ 0 w 7"/>
                <a:gd name="T7" fmla="*/ 3 h 3"/>
                <a:gd name="T8" fmla="*/ 0 w 7"/>
                <a:gd name="T9" fmla="*/ 0 h 3"/>
                <a:gd name="T10" fmla="*/ 2 w 7"/>
                <a:gd name="T11" fmla="*/ 0 h 3"/>
                <a:gd name="T12" fmla="*/ 5 w 7"/>
                <a:gd name="T13" fmla="*/ 0 h 3"/>
                <a:gd name="T14" fmla="*/ 7 w 7"/>
                <a:gd name="T15" fmla="*/ 0 h 3"/>
                <a:gd name="T16" fmla="*/ 7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0"/>
                  </a:moveTo>
                  <a:lnTo>
                    <a:pt x="5" y="0"/>
                  </a:lnTo>
                  <a:lnTo>
                    <a:pt x="2" y="3"/>
                  </a:lnTo>
                  <a:lnTo>
                    <a:pt x="0" y="3"/>
                  </a:lnTo>
                  <a:lnTo>
                    <a:pt x="0" y="0"/>
                  </a:lnTo>
                  <a:lnTo>
                    <a:pt x="2" y="0"/>
                  </a:lnTo>
                  <a:lnTo>
                    <a:pt x="5" y="0"/>
                  </a:lnTo>
                  <a:lnTo>
                    <a:pt x="7" y="0"/>
                  </a:lnTo>
                </a:path>
              </a:pathLst>
            </a:custGeom>
            <a:grpFill/>
            <a:ln w="9525">
              <a:noFill/>
              <a:round/>
              <a:headEnd/>
              <a:tailEnd/>
            </a:ln>
          </p:spPr>
          <p:txBody>
            <a:bodyPr/>
            <a:lstStyle/>
            <a:p>
              <a:pPr>
                <a:defRPr/>
              </a:pPr>
              <a:endParaRPr lang="en-US" sz="1200" kern="0">
                <a:solidFill>
                  <a:srgbClr val="0096D6"/>
                </a:solidFill>
              </a:endParaRPr>
            </a:p>
          </p:txBody>
        </p:sp>
        <p:sp>
          <p:nvSpPr>
            <p:cNvPr id="1956" name="Freeform 1664"/>
            <p:cNvSpPr>
              <a:spLocks/>
            </p:cNvSpPr>
            <p:nvPr/>
          </p:nvSpPr>
          <p:spPr bwMode="auto">
            <a:xfrm>
              <a:off x="-4009" y="2111"/>
              <a:ext cx="5" cy="2"/>
            </a:xfrm>
            <a:custGeom>
              <a:avLst/>
              <a:gdLst>
                <a:gd name="T0" fmla="*/ 0 w 5"/>
                <a:gd name="T1" fmla="*/ 2 h 2"/>
                <a:gd name="T2" fmla="*/ 0 w 5"/>
                <a:gd name="T3" fmla="*/ 2 h 2"/>
                <a:gd name="T4" fmla="*/ 5 w 5"/>
                <a:gd name="T5" fmla="*/ 0 h 2"/>
                <a:gd name="T6" fmla="*/ 5 w 5"/>
                <a:gd name="T7" fmla="*/ 0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0" y="2"/>
                  </a:lnTo>
                  <a:lnTo>
                    <a:pt x="5" y="0"/>
                  </a:lnTo>
                  <a:lnTo>
                    <a:pt x="0" y="2"/>
                  </a:lnTo>
                  <a:close/>
                </a:path>
              </a:pathLst>
            </a:custGeom>
            <a:grpFill/>
            <a:ln w="9525">
              <a:noFill/>
              <a:round/>
              <a:headEnd/>
              <a:tailEnd/>
            </a:ln>
          </p:spPr>
          <p:txBody>
            <a:bodyPr/>
            <a:lstStyle/>
            <a:p>
              <a:pPr>
                <a:defRPr/>
              </a:pPr>
              <a:endParaRPr lang="en-US" sz="1200" kern="0">
                <a:solidFill>
                  <a:srgbClr val="0096D6"/>
                </a:solidFill>
              </a:endParaRPr>
            </a:p>
          </p:txBody>
        </p:sp>
        <p:sp>
          <p:nvSpPr>
            <p:cNvPr id="1957" name="Freeform 1665"/>
            <p:cNvSpPr>
              <a:spLocks/>
            </p:cNvSpPr>
            <p:nvPr/>
          </p:nvSpPr>
          <p:spPr bwMode="auto">
            <a:xfrm>
              <a:off x="-4009" y="2111"/>
              <a:ext cx="5" cy="2"/>
            </a:xfrm>
            <a:custGeom>
              <a:avLst/>
              <a:gdLst>
                <a:gd name="T0" fmla="*/ 0 w 5"/>
                <a:gd name="T1" fmla="*/ 2 h 2"/>
                <a:gd name="T2" fmla="*/ 0 w 5"/>
                <a:gd name="T3" fmla="*/ 2 h 2"/>
                <a:gd name="T4" fmla="*/ 5 w 5"/>
                <a:gd name="T5" fmla="*/ 0 h 2"/>
                <a:gd name="T6" fmla="*/ 5 w 5"/>
                <a:gd name="T7" fmla="*/ 0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0" y="2"/>
                  </a:lnTo>
                  <a:lnTo>
                    <a:pt x="5" y="0"/>
                  </a:lnTo>
                  <a:lnTo>
                    <a:pt x="0" y="2"/>
                  </a:lnTo>
                </a:path>
              </a:pathLst>
            </a:custGeom>
            <a:grpFill/>
            <a:ln w="9525">
              <a:noFill/>
              <a:round/>
              <a:headEnd/>
              <a:tailEnd/>
            </a:ln>
          </p:spPr>
          <p:txBody>
            <a:bodyPr/>
            <a:lstStyle/>
            <a:p>
              <a:pPr>
                <a:defRPr/>
              </a:pPr>
              <a:endParaRPr lang="en-US" sz="1200" kern="0">
                <a:solidFill>
                  <a:srgbClr val="0096D6"/>
                </a:solidFill>
              </a:endParaRPr>
            </a:p>
          </p:txBody>
        </p:sp>
        <p:sp>
          <p:nvSpPr>
            <p:cNvPr id="1958" name="Freeform 1666"/>
            <p:cNvSpPr>
              <a:spLocks/>
            </p:cNvSpPr>
            <p:nvPr/>
          </p:nvSpPr>
          <p:spPr bwMode="auto">
            <a:xfrm>
              <a:off x="-4004" y="2095"/>
              <a:ext cx="5" cy="14"/>
            </a:xfrm>
            <a:custGeom>
              <a:avLst/>
              <a:gdLst>
                <a:gd name="T0" fmla="*/ 0 w 5"/>
                <a:gd name="T1" fmla="*/ 14 h 14"/>
                <a:gd name="T2" fmla="*/ 0 w 5"/>
                <a:gd name="T3" fmla="*/ 14 h 14"/>
                <a:gd name="T4" fmla="*/ 3 w 5"/>
                <a:gd name="T5" fmla="*/ 14 h 14"/>
                <a:gd name="T6" fmla="*/ 5 w 5"/>
                <a:gd name="T7" fmla="*/ 7 h 14"/>
                <a:gd name="T8" fmla="*/ 3 w 5"/>
                <a:gd name="T9" fmla="*/ 0 h 14"/>
                <a:gd name="T10" fmla="*/ 0 w 5"/>
                <a:gd name="T11" fmla="*/ 2 h 14"/>
                <a:gd name="T12" fmla="*/ 5 w 5"/>
                <a:gd name="T13" fmla="*/ 7 h 14"/>
                <a:gd name="T14" fmla="*/ 3 w 5"/>
                <a:gd name="T15" fmla="*/ 14 h 14"/>
                <a:gd name="T16" fmla="*/ 0 w 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0" y="14"/>
                  </a:moveTo>
                  <a:lnTo>
                    <a:pt x="0" y="14"/>
                  </a:lnTo>
                  <a:lnTo>
                    <a:pt x="3" y="14"/>
                  </a:lnTo>
                  <a:lnTo>
                    <a:pt x="5" y="7"/>
                  </a:lnTo>
                  <a:lnTo>
                    <a:pt x="3" y="0"/>
                  </a:lnTo>
                  <a:lnTo>
                    <a:pt x="0" y="2"/>
                  </a:lnTo>
                  <a:lnTo>
                    <a:pt x="5" y="7"/>
                  </a:lnTo>
                  <a:lnTo>
                    <a:pt x="3" y="14"/>
                  </a:lnTo>
                  <a:lnTo>
                    <a:pt x="0" y="14"/>
                  </a:lnTo>
                  <a:close/>
                </a:path>
              </a:pathLst>
            </a:custGeom>
            <a:grpFill/>
            <a:ln w="9525">
              <a:noFill/>
              <a:round/>
              <a:headEnd/>
              <a:tailEnd/>
            </a:ln>
          </p:spPr>
          <p:txBody>
            <a:bodyPr/>
            <a:lstStyle/>
            <a:p>
              <a:pPr>
                <a:defRPr/>
              </a:pPr>
              <a:endParaRPr lang="en-US" sz="1200" kern="0">
                <a:solidFill>
                  <a:srgbClr val="0096D6"/>
                </a:solidFill>
              </a:endParaRPr>
            </a:p>
          </p:txBody>
        </p:sp>
        <p:sp>
          <p:nvSpPr>
            <p:cNvPr id="1959" name="Freeform 1667"/>
            <p:cNvSpPr>
              <a:spLocks/>
            </p:cNvSpPr>
            <p:nvPr/>
          </p:nvSpPr>
          <p:spPr bwMode="auto">
            <a:xfrm>
              <a:off x="-4004" y="2095"/>
              <a:ext cx="5" cy="14"/>
            </a:xfrm>
            <a:custGeom>
              <a:avLst/>
              <a:gdLst>
                <a:gd name="T0" fmla="*/ 0 w 5"/>
                <a:gd name="T1" fmla="*/ 14 h 14"/>
                <a:gd name="T2" fmla="*/ 0 w 5"/>
                <a:gd name="T3" fmla="*/ 14 h 14"/>
                <a:gd name="T4" fmla="*/ 3 w 5"/>
                <a:gd name="T5" fmla="*/ 14 h 14"/>
                <a:gd name="T6" fmla="*/ 5 w 5"/>
                <a:gd name="T7" fmla="*/ 7 h 14"/>
                <a:gd name="T8" fmla="*/ 3 w 5"/>
                <a:gd name="T9" fmla="*/ 0 h 14"/>
                <a:gd name="T10" fmla="*/ 0 w 5"/>
                <a:gd name="T11" fmla="*/ 2 h 14"/>
                <a:gd name="T12" fmla="*/ 5 w 5"/>
                <a:gd name="T13" fmla="*/ 7 h 14"/>
                <a:gd name="T14" fmla="*/ 3 w 5"/>
                <a:gd name="T15" fmla="*/ 14 h 14"/>
                <a:gd name="T16" fmla="*/ 0 w 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0" y="14"/>
                  </a:moveTo>
                  <a:lnTo>
                    <a:pt x="0" y="14"/>
                  </a:lnTo>
                  <a:lnTo>
                    <a:pt x="3" y="14"/>
                  </a:lnTo>
                  <a:lnTo>
                    <a:pt x="5" y="7"/>
                  </a:lnTo>
                  <a:lnTo>
                    <a:pt x="3" y="0"/>
                  </a:lnTo>
                  <a:lnTo>
                    <a:pt x="0" y="2"/>
                  </a:lnTo>
                  <a:lnTo>
                    <a:pt x="5" y="7"/>
                  </a:lnTo>
                  <a:lnTo>
                    <a:pt x="3" y="14"/>
                  </a:lnTo>
                  <a:lnTo>
                    <a:pt x="0" y="14"/>
                  </a:lnTo>
                </a:path>
              </a:pathLst>
            </a:custGeom>
            <a:grpFill/>
            <a:ln w="9525">
              <a:noFill/>
              <a:round/>
              <a:headEnd/>
              <a:tailEnd/>
            </a:ln>
          </p:spPr>
          <p:txBody>
            <a:bodyPr/>
            <a:lstStyle/>
            <a:p>
              <a:pPr>
                <a:defRPr/>
              </a:pPr>
              <a:endParaRPr lang="en-US" sz="1200" kern="0">
                <a:solidFill>
                  <a:srgbClr val="0096D6"/>
                </a:solidFill>
              </a:endParaRPr>
            </a:p>
          </p:txBody>
        </p:sp>
        <p:sp>
          <p:nvSpPr>
            <p:cNvPr id="1960" name="Freeform 1668"/>
            <p:cNvSpPr>
              <a:spLocks/>
            </p:cNvSpPr>
            <p:nvPr/>
          </p:nvSpPr>
          <p:spPr bwMode="auto">
            <a:xfrm>
              <a:off x="-3978" y="2010"/>
              <a:ext cx="26" cy="9"/>
            </a:xfrm>
            <a:custGeom>
              <a:avLst/>
              <a:gdLst>
                <a:gd name="T0" fmla="*/ 21 w 26"/>
                <a:gd name="T1" fmla="*/ 0 h 9"/>
                <a:gd name="T2" fmla="*/ 17 w 26"/>
                <a:gd name="T3" fmla="*/ 2 h 9"/>
                <a:gd name="T4" fmla="*/ 5 w 26"/>
                <a:gd name="T5" fmla="*/ 4 h 9"/>
                <a:gd name="T6" fmla="*/ 0 w 26"/>
                <a:gd name="T7" fmla="*/ 7 h 9"/>
                <a:gd name="T8" fmla="*/ 0 w 26"/>
                <a:gd name="T9" fmla="*/ 7 h 9"/>
                <a:gd name="T10" fmla="*/ 0 w 26"/>
                <a:gd name="T11" fmla="*/ 7 h 9"/>
                <a:gd name="T12" fmla="*/ 0 w 26"/>
                <a:gd name="T13" fmla="*/ 9 h 9"/>
                <a:gd name="T14" fmla="*/ 0 w 26"/>
                <a:gd name="T15" fmla="*/ 9 h 9"/>
                <a:gd name="T16" fmla="*/ 0 w 26"/>
                <a:gd name="T17" fmla="*/ 9 h 9"/>
                <a:gd name="T18" fmla="*/ 0 w 26"/>
                <a:gd name="T19" fmla="*/ 9 h 9"/>
                <a:gd name="T20" fmla="*/ 0 w 26"/>
                <a:gd name="T21" fmla="*/ 9 h 9"/>
                <a:gd name="T22" fmla="*/ 3 w 26"/>
                <a:gd name="T23" fmla="*/ 9 h 9"/>
                <a:gd name="T24" fmla="*/ 26 w 26"/>
                <a:gd name="T25" fmla="*/ 2 h 9"/>
                <a:gd name="T26" fmla="*/ 24 w 26"/>
                <a:gd name="T27" fmla="*/ 2 h 9"/>
                <a:gd name="T28" fmla="*/ 21 w 26"/>
                <a:gd name="T29" fmla="*/ 2 h 9"/>
                <a:gd name="T30" fmla="*/ 19 w 26"/>
                <a:gd name="T31" fmla="*/ 4 h 9"/>
                <a:gd name="T32" fmla="*/ 19 w 26"/>
                <a:gd name="T33" fmla="*/ 4 h 9"/>
                <a:gd name="T34" fmla="*/ 19 w 26"/>
                <a:gd name="T35" fmla="*/ 2 h 9"/>
                <a:gd name="T36" fmla="*/ 21 w 26"/>
                <a:gd name="T37" fmla="*/ 0 h 9"/>
                <a:gd name="T38" fmla="*/ 21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21" y="0"/>
                  </a:moveTo>
                  <a:lnTo>
                    <a:pt x="17" y="2"/>
                  </a:lnTo>
                  <a:lnTo>
                    <a:pt x="5" y="4"/>
                  </a:lnTo>
                  <a:lnTo>
                    <a:pt x="0" y="7"/>
                  </a:lnTo>
                  <a:lnTo>
                    <a:pt x="0" y="9"/>
                  </a:lnTo>
                  <a:lnTo>
                    <a:pt x="3" y="9"/>
                  </a:lnTo>
                  <a:lnTo>
                    <a:pt x="26" y="2"/>
                  </a:lnTo>
                  <a:lnTo>
                    <a:pt x="24" y="2"/>
                  </a:lnTo>
                  <a:lnTo>
                    <a:pt x="21" y="2"/>
                  </a:lnTo>
                  <a:lnTo>
                    <a:pt x="19" y="4"/>
                  </a:lnTo>
                  <a:lnTo>
                    <a:pt x="19" y="2"/>
                  </a:lnTo>
                  <a:lnTo>
                    <a:pt x="21" y="0"/>
                  </a:lnTo>
                  <a:close/>
                </a:path>
              </a:pathLst>
            </a:custGeom>
            <a:grpFill/>
            <a:ln w="9525">
              <a:noFill/>
              <a:round/>
              <a:headEnd/>
              <a:tailEnd/>
            </a:ln>
          </p:spPr>
          <p:txBody>
            <a:bodyPr/>
            <a:lstStyle/>
            <a:p>
              <a:pPr>
                <a:defRPr/>
              </a:pPr>
              <a:endParaRPr lang="en-US" sz="1200" kern="0">
                <a:solidFill>
                  <a:srgbClr val="0096D6"/>
                </a:solidFill>
              </a:endParaRPr>
            </a:p>
          </p:txBody>
        </p:sp>
        <p:sp>
          <p:nvSpPr>
            <p:cNvPr id="1961" name="Freeform 1669"/>
            <p:cNvSpPr>
              <a:spLocks/>
            </p:cNvSpPr>
            <p:nvPr/>
          </p:nvSpPr>
          <p:spPr bwMode="auto">
            <a:xfrm>
              <a:off x="-3978" y="2010"/>
              <a:ext cx="26" cy="9"/>
            </a:xfrm>
            <a:custGeom>
              <a:avLst/>
              <a:gdLst>
                <a:gd name="T0" fmla="*/ 21 w 26"/>
                <a:gd name="T1" fmla="*/ 0 h 9"/>
                <a:gd name="T2" fmla="*/ 17 w 26"/>
                <a:gd name="T3" fmla="*/ 2 h 9"/>
                <a:gd name="T4" fmla="*/ 5 w 26"/>
                <a:gd name="T5" fmla="*/ 4 h 9"/>
                <a:gd name="T6" fmla="*/ 0 w 26"/>
                <a:gd name="T7" fmla="*/ 7 h 9"/>
                <a:gd name="T8" fmla="*/ 0 w 26"/>
                <a:gd name="T9" fmla="*/ 7 h 9"/>
                <a:gd name="T10" fmla="*/ 0 w 26"/>
                <a:gd name="T11" fmla="*/ 7 h 9"/>
                <a:gd name="T12" fmla="*/ 0 w 26"/>
                <a:gd name="T13" fmla="*/ 9 h 9"/>
                <a:gd name="T14" fmla="*/ 0 w 26"/>
                <a:gd name="T15" fmla="*/ 9 h 9"/>
                <a:gd name="T16" fmla="*/ 0 w 26"/>
                <a:gd name="T17" fmla="*/ 9 h 9"/>
                <a:gd name="T18" fmla="*/ 0 w 26"/>
                <a:gd name="T19" fmla="*/ 9 h 9"/>
                <a:gd name="T20" fmla="*/ 0 w 26"/>
                <a:gd name="T21" fmla="*/ 9 h 9"/>
                <a:gd name="T22" fmla="*/ 3 w 26"/>
                <a:gd name="T23" fmla="*/ 9 h 9"/>
                <a:gd name="T24" fmla="*/ 26 w 26"/>
                <a:gd name="T25" fmla="*/ 2 h 9"/>
                <a:gd name="T26" fmla="*/ 24 w 26"/>
                <a:gd name="T27" fmla="*/ 2 h 9"/>
                <a:gd name="T28" fmla="*/ 21 w 26"/>
                <a:gd name="T29" fmla="*/ 2 h 9"/>
                <a:gd name="T30" fmla="*/ 19 w 26"/>
                <a:gd name="T31" fmla="*/ 4 h 9"/>
                <a:gd name="T32" fmla="*/ 19 w 26"/>
                <a:gd name="T33" fmla="*/ 4 h 9"/>
                <a:gd name="T34" fmla="*/ 19 w 26"/>
                <a:gd name="T35" fmla="*/ 2 h 9"/>
                <a:gd name="T36" fmla="*/ 21 w 26"/>
                <a:gd name="T37" fmla="*/ 0 h 9"/>
                <a:gd name="T38" fmla="*/ 21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21" y="0"/>
                  </a:moveTo>
                  <a:lnTo>
                    <a:pt x="17" y="2"/>
                  </a:lnTo>
                  <a:lnTo>
                    <a:pt x="5" y="4"/>
                  </a:lnTo>
                  <a:lnTo>
                    <a:pt x="0" y="7"/>
                  </a:lnTo>
                  <a:lnTo>
                    <a:pt x="0" y="9"/>
                  </a:lnTo>
                  <a:lnTo>
                    <a:pt x="3" y="9"/>
                  </a:lnTo>
                  <a:lnTo>
                    <a:pt x="26" y="2"/>
                  </a:lnTo>
                  <a:lnTo>
                    <a:pt x="24" y="2"/>
                  </a:lnTo>
                  <a:lnTo>
                    <a:pt x="21" y="2"/>
                  </a:lnTo>
                  <a:lnTo>
                    <a:pt x="19" y="4"/>
                  </a:lnTo>
                  <a:lnTo>
                    <a:pt x="19" y="2"/>
                  </a:lnTo>
                  <a:lnTo>
                    <a:pt x="21" y="0"/>
                  </a:lnTo>
                </a:path>
              </a:pathLst>
            </a:custGeom>
            <a:grpFill/>
            <a:ln w="9525">
              <a:noFill/>
              <a:round/>
              <a:headEnd/>
              <a:tailEnd/>
            </a:ln>
          </p:spPr>
          <p:txBody>
            <a:bodyPr/>
            <a:lstStyle/>
            <a:p>
              <a:pPr>
                <a:defRPr/>
              </a:pPr>
              <a:endParaRPr lang="en-US" sz="1200" kern="0">
                <a:solidFill>
                  <a:srgbClr val="0096D6"/>
                </a:solidFill>
              </a:endParaRPr>
            </a:p>
          </p:txBody>
        </p:sp>
        <p:sp>
          <p:nvSpPr>
            <p:cNvPr id="1962" name="Freeform 1670"/>
            <p:cNvSpPr>
              <a:spLocks/>
            </p:cNvSpPr>
            <p:nvPr/>
          </p:nvSpPr>
          <p:spPr bwMode="auto">
            <a:xfrm>
              <a:off x="-3914" y="1955"/>
              <a:ext cx="2" cy="3"/>
            </a:xfrm>
            <a:custGeom>
              <a:avLst/>
              <a:gdLst>
                <a:gd name="T0" fmla="*/ 0 w 2"/>
                <a:gd name="T1" fmla="*/ 0 h 3"/>
                <a:gd name="T2" fmla="*/ 2 w 2"/>
                <a:gd name="T3" fmla="*/ 3 h 3"/>
                <a:gd name="T4" fmla="*/ 2 w 2"/>
                <a:gd name="T5" fmla="*/ 3 h 3"/>
                <a:gd name="T6" fmla="*/ 2 w 2"/>
                <a:gd name="T7" fmla="*/ 3 h 3"/>
                <a:gd name="T8" fmla="*/ 2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2" y="3"/>
                  </a:lnTo>
                  <a:lnTo>
                    <a:pt x="2" y="0"/>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63" name="Freeform 1671"/>
            <p:cNvSpPr>
              <a:spLocks/>
            </p:cNvSpPr>
            <p:nvPr/>
          </p:nvSpPr>
          <p:spPr bwMode="auto">
            <a:xfrm>
              <a:off x="-3914" y="1955"/>
              <a:ext cx="2" cy="3"/>
            </a:xfrm>
            <a:custGeom>
              <a:avLst/>
              <a:gdLst>
                <a:gd name="T0" fmla="*/ 0 w 2"/>
                <a:gd name="T1" fmla="*/ 0 h 3"/>
                <a:gd name="T2" fmla="*/ 2 w 2"/>
                <a:gd name="T3" fmla="*/ 3 h 3"/>
                <a:gd name="T4" fmla="*/ 2 w 2"/>
                <a:gd name="T5" fmla="*/ 3 h 3"/>
                <a:gd name="T6" fmla="*/ 2 w 2"/>
                <a:gd name="T7" fmla="*/ 3 h 3"/>
                <a:gd name="T8" fmla="*/ 2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2" y="3"/>
                  </a:lnTo>
                  <a:lnTo>
                    <a:pt x="2" y="0"/>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64" name="Freeform 1672"/>
            <p:cNvSpPr>
              <a:spLocks/>
            </p:cNvSpPr>
            <p:nvPr/>
          </p:nvSpPr>
          <p:spPr bwMode="auto">
            <a:xfrm>
              <a:off x="-3912" y="1953"/>
              <a:ext cx="3" cy="2"/>
            </a:xfrm>
            <a:custGeom>
              <a:avLst/>
              <a:gdLst>
                <a:gd name="T0" fmla="*/ 3 w 3"/>
                <a:gd name="T1" fmla="*/ 2 h 2"/>
                <a:gd name="T2" fmla="*/ 3 w 3"/>
                <a:gd name="T3" fmla="*/ 2 h 2"/>
                <a:gd name="T4" fmla="*/ 3 w 3"/>
                <a:gd name="T5" fmla="*/ 2 h 2"/>
                <a:gd name="T6" fmla="*/ 3 w 3"/>
                <a:gd name="T7" fmla="*/ 0 h 2"/>
                <a:gd name="T8" fmla="*/ 3 w 3"/>
                <a:gd name="T9" fmla="*/ 0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3" y="0"/>
                  </a:lnTo>
                  <a:lnTo>
                    <a:pt x="0" y="2"/>
                  </a:lnTo>
                  <a:lnTo>
                    <a:pt x="3" y="2"/>
                  </a:lnTo>
                  <a:close/>
                </a:path>
              </a:pathLst>
            </a:custGeom>
            <a:grpFill/>
            <a:ln w="9525">
              <a:noFill/>
              <a:round/>
              <a:headEnd/>
              <a:tailEnd/>
            </a:ln>
          </p:spPr>
          <p:txBody>
            <a:bodyPr/>
            <a:lstStyle/>
            <a:p>
              <a:pPr>
                <a:defRPr/>
              </a:pPr>
              <a:endParaRPr lang="en-US" sz="1200" kern="0">
                <a:solidFill>
                  <a:srgbClr val="0096D6"/>
                </a:solidFill>
              </a:endParaRPr>
            </a:p>
          </p:txBody>
        </p:sp>
        <p:sp>
          <p:nvSpPr>
            <p:cNvPr id="1965" name="Freeform 1673"/>
            <p:cNvSpPr>
              <a:spLocks/>
            </p:cNvSpPr>
            <p:nvPr/>
          </p:nvSpPr>
          <p:spPr bwMode="auto">
            <a:xfrm>
              <a:off x="-3912" y="1953"/>
              <a:ext cx="3" cy="2"/>
            </a:xfrm>
            <a:custGeom>
              <a:avLst/>
              <a:gdLst>
                <a:gd name="T0" fmla="*/ 3 w 3"/>
                <a:gd name="T1" fmla="*/ 2 h 2"/>
                <a:gd name="T2" fmla="*/ 3 w 3"/>
                <a:gd name="T3" fmla="*/ 2 h 2"/>
                <a:gd name="T4" fmla="*/ 3 w 3"/>
                <a:gd name="T5" fmla="*/ 2 h 2"/>
                <a:gd name="T6" fmla="*/ 3 w 3"/>
                <a:gd name="T7" fmla="*/ 0 h 2"/>
                <a:gd name="T8" fmla="*/ 3 w 3"/>
                <a:gd name="T9" fmla="*/ 0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3" y="0"/>
                  </a:lnTo>
                  <a:lnTo>
                    <a:pt x="0" y="2"/>
                  </a:lnTo>
                  <a:lnTo>
                    <a:pt x="3" y="2"/>
                  </a:lnTo>
                </a:path>
              </a:pathLst>
            </a:custGeom>
            <a:grpFill/>
            <a:ln w="9525">
              <a:noFill/>
              <a:round/>
              <a:headEnd/>
              <a:tailEnd/>
            </a:ln>
          </p:spPr>
          <p:txBody>
            <a:bodyPr/>
            <a:lstStyle/>
            <a:p>
              <a:pPr>
                <a:defRPr/>
              </a:pPr>
              <a:endParaRPr lang="en-US" sz="1200" kern="0">
                <a:solidFill>
                  <a:srgbClr val="0096D6"/>
                </a:solidFill>
              </a:endParaRPr>
            </a:p>
          </p:txBody>
        </p:sp>
        <p:sp>
          <p:nvSpPr>
            <p:cNvPr id="1966" name="Freeform 1674"/>
            <p:cNvSpPr>
              <a:spLocks/>
            </p:cNvSpPr>
            <p:nvPr/>
          </p:nvSpPr>
          <p:spPr bwMode="auto">
            <a:xfrm>
              <a:off x="-3909" y="1955"/>
              <a:ext cx="0" cy="3"/>
            </a:xfrm>
            <a:custGeom>
              <a:avLst/>
              <a:gdLst>
                <a:gd name="T0" fmla="*/ 3 h 3"/>
                <a:gd name="T1" fmla="*/ 3 h 3"/>
                <a:gd name="T2" fmla="*/ 3 h 3"/>
                <a:gd name="T3" fmla="*/ 3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close/>
                </a:path>
              </a:pathLst>
            </a:custGeom>
            <a:grpFill/>
            <a:ln w="9525">
              <a:noFill/>
              <a:round/>
              <a:headEnd/>
              <a:tailEnd/>
            </a:ln>
          </p:spPr>
          <p:txBody>
            <a:bodyPr/>
            <a:lstStyle/>
            <a:p>
              <a:pPr>
                <a:defRPr/>
              </a:pPr>
              <a:endParaRPr lang="en-US" sz="1200" kern="0">
                <a:solidFill>
                  <a:srgbClr val="0096D6"/>
                </a:solidFill>
              </a:endParaRPr>
            </a:p>
          </p:txBody>
        </p:sp>
        <p:sp>
          <p:nvSpPr>
            <p:cNvPr id="1967" name="Freeform 1675"/>
            <p:cNvSpPr>
              <a:spLocks/>
            </p:cNvSpPr>
            <p:nvPr/>
          </p:nvSpPr>
          <p:spPr bwMode="auto">
            <a:xfrm>
              <a:off x="-3909" y="1955"/>
              <a:ext cx="0" cy="3"/>
            </a:xfrm>
            <a:custGeom>
              <a:avLst/>
              <a:gdLst>
                <a:gd name="T0" fmla="*/ 3 h 3"/>
                <a:gd name="T1" fmla="*/ 3 h 3"/>
                <a:gd name="T2" fmla="*/ 3 h 3"/>
                <a:gd name="T3" fmla="*/ 3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path>
              </a:pathLst>
            </a:custGeom>
            <a:grpFill/>
            <a:ln w="9525">
              <a:noFill/>
              <a:round/>
              <a:headEnd/>
              <a:tailEnd/>
            </a:ln>
          </p:spPr>
          <p:txBody>
            <a:bodyPr/>
            <a:lstStyle/>
            <a:p>
              <a:pPr>
                <a:defRPr/>
              </a:pPr>
              <a:endParaRPr lang="en-US" sz="1200" kern="0">
                <a:solidFill>
                  <a:srgbClr val="0096D6"/>
                </a:solidFill>
              </a:endParaRPr>
            </a:p>
          </p:txBody>
        </p:sp>
        <p:sp>
          <p:nvSpPr>
            <p:cNvPr id="1968" name="Freeform 1676"/>
            <p:cNvSpPr>
              <a:spLocks/>
            </p:cNvSpPr>
            <p:nvPr/>
          </p:nvSpPr>
          <p:spPr bwMode="auto">
            <a:xfrm>
              <a:off x="-4831" y="1617"/>
              <a:ext cx="111" cy="121"/>
            </a:xfrm>
            <a:custGeom>
              <a:avLst/>
              <a:gdLst>
                <a:gd name="T0" fmla="*/ 10 w 111"/>
                <a:gd name="T1" fmla="*/ 22 h 121"/>
                <a:gd name="T2" fmla="*/ 22 w 111"/>
                <a:gd name="T3" fmla="*/ 17 h 121"/>
                <a:gd name="T4" fmla="*/ 24 w 111"/>
                <a:gd name="T5" fmla="*/ 10 h 121"/>
                <a:gd name="T6" fmla="*/ 31 w 111"/>
                <a:gd name="T7" fmla="*/ 3 h 121"/>
                <a:gd name="T8" fmla="*/ 43 w 111"/>
                <a:gd name="T9" fmla="*/ 5 h 121"/>
                <a:gd name="T10" fmla="*/ 50 w 111"/>
                <a:gd name="T11" fmla="*/ 17 h 121"/>
                <a:gd name="T12" fmla="*/ 57 w 111"/>
                <a:gd name="T13" fmla="*/ 26 h 121"/>
                <a:gd name="T14" fmla="*/ 78 w 111"/>
                <a:gd name="T15" fmla="*/ 64 h 121"/>
                <a:gd name="T16" fmla="*/ 81 w 111"/>
                <a:gd name="T17" fmla="*/ 69 h 121"/>
                <a:gd name="T18" fmla="*/ 97 w 111"/>
                <a:gd name="T19" fmla="*/ 85 h 121"/>
                <a:gd name="T20" fmla="*/ 109 w 111"/>
                <a:gd name="T21" fmla="*/ 107 h 121"/>
                <a:gd name="T22" fmla="*/ 109 w 111"/>
                <a:gd name="T23" fmla="*/ 114 h 121"/>
                <a:gd name="T24" fmla="*/ 102 w 111"/>
                <a:gd name="T25" fmla="*/ 121 h 121"/>
                <a:gd name="T26" fmla="*/ 100 w 111"/>
                <a:gd name="T27" fmla="*/ 121 h 121"/>
                <a:gd name="T28" fmla="*/ 100 w 111"/>
                <a:gd name="T29" fmla="*/ 116 h 121"/>
                <a:gd name="T30" fmla="*/ 102 w 111"/>
                <a:gd name="T31" fmla="*/ 114 h 121"/>
                <a:gd name="T32" fmla="*/ 100 w 111"/>
                <a:gd name="T33" fmla="*/ 109 h 121"/>
                <a:gd name="T34" fmla="*/ 97 w 111"/>
                <a:gd name="T35" fmla="*/ 100 h 121"/>
                <a:gd name="T36" fmla="*/ 95 w 111"/>
                <a:gd name="T37" fmla="*/ 93 h 121"/>
                <a:gd name="T38" fmla="*/ 93 w 111"/>
                <a:gd name="T39" fmla="*/ 93 h 121"/>
                <a:gd name="T40" fmla="*/ 88 w 111"/>
                <a:gd name="T41" fmla="*/ 95 h 121"/>
                <a:gd name="T42" fmla="*/ 85 w 111"/>
                <a:gd name="T43" fmla="*/ 100 h 121"/>
                <a:gd name="T44" fmla="*/ 83 w 111"/>
                <a:gd name="T45" fmla="*/ 104 h 121"/>
                <a:gd name="T46" fmla="*/ 81 w 111"/>
                <a:gd name="T47" fmla="*/ 100 h 121"/>
                <a:gd name="T48" fmla="*/ 83 w 111"/>
                <a:gd name="T49" fmla="*/ 90 h 121"/>
                <a:gd name="T50" fmla="*/ 85 w 111"/>
                <a:gd name="T51" fmla="*/ 85 h 121"/>
                <a:gd name="T52" fmla="*/ 81 w 111"/>
                <a:gd name="T53" fmla="*/ 76 h 121"/>
                <a:gd name="T54" fmla="*/ 76 w 111"/>
                <a:gd name="T55" fmla="*/ 74 h 121"/>
                <a:gd name="T56" fmla="*/ 74 w 111"/>
                <a:gd name="T57" fmla="*/ 71 h 121"/>
                <a:gd name="T58" fmla="*/ 71 w 111"/>
                <a:gd name="T59" fmla="*/ 67 h 121"/>
                <a:gd name="T60" fmla="*/ 69 w 111"/>
                <a:gd name="T61" fmla="*/ 67 h 121"/>
                <a:gd name="T62" fmla="*/ 67 w 111"/>
                <a:gd name="T63" fmla="*/ 67 h 121"/>
                <a:gd name="T64" fmla="*/ 67 w 111"/>
                <a:gd name="T65" fmla="*/ 62 h 121"/>
                <a:gd name="T66" fmla="*/ 64 w 111"/>
                <a:gd name="T67" fmla="*/ 59 h 121"/>
                <a:gd name="T68" fmla="*/ 64 w 111"/>
                <a:gd name="T69" fmla="*/ 57 h 121"/>
                <a:gd name="T70" fmla="*/ 62 w 111"/>
                <a:gd name="T71" fmla="*/ 55 h 121"/>
                <a:gd name="T72" fmla="*/ 71 w 111"/>
                <a:gd name="T73" fmla="*/ 57 h 121"/>
                <a:gd name="T74" fmla="*/ 67 w 111"/>
                <a:gd name="T75" fmla="*/ 52 h 121"/>
                <a:gd name="T76" fmla="*/ 64 w 111"/>
                <a:gd name="T77" fmla="*/ 48 h 121"/>
                <a:gd name="T78" fmla="*/ 62 w 111"/>
                <a:gd name="T79" fmla="*/ 48 h 121"/>
                <a:gd name="T80" fmla="*/ 59 w 111"/>
                <a:gd name="T81" fmla="*/ 45 h 121"/>
                <a:gd name="T82" fmla="*/ 62 w 111"/>
                <a:gd name="T83" fmla="*/ 43 h 121"/>
                <a:gd name="T84" fmla="*/ 59 w 111"/>
                <a:gd name="T85" fmla="*/ 41 h 121"/>
                <a:gd name="T86" fmla="*/ 55 w 111"/>
                <a:gd name="T87" fmla="*/ 41 h 121"/>
                <a:gd name="T88" fmla="*/ 52 w 111"/>
                <a:gd name="T89" fmla="*/ 38 h 121"/>
                <a:gd name="T90" fmla="*/ 43 w 111"/>
                <a:gd name="T91" fmla="*/ 29 h 121"/>
                <a:gd name="T92" fmla="*/ 36 w 111"/>
                <a:gd name="T93" fmla="*/ 12 h 121"/>
                <a:gd name="T94" fmla="*/ 43 w 111"/>
                <a:gd name="T95" fmla="*/ 36 h 121"/>
                <a:gd name="T96" fmla="*/ 36 w 111"/>
                <a:gd name="T97" fmla="*/ 34 h 121"/>
                <a:gd name="T98" fmla="*/ 34 w 111"/>
                <a:gd name="T99" fmla="*/ 31 h 121"/>
                <a:gd name="T100" fmla="*/ 31 w 111"/>
                <a:gd name="T101" fmla="*/ 24 h 121"/>
                <a:gd name="T102" fmla="*/ 26 w 111"/>
                <a:gd name="T103" fmla="*/ 26 h 121"/>
                <a:gd name="T104" fmla="*/ 22 w 111"/>
                <a:gd name="T105" fmla="*/ 22 h 121"/>
                <a:gd name="T106" fmla="*/ 17 w 111"/>
                <a:gd name="T107" fmla="*/ 22 h 121"/>
                <a:gd name="T108" fmla="*/ 22 w 111"/>
                <a:gd name="T109" fmla="*/ 24 h 121"/>
                <a:gd name="T110" fmla="*/ 24 w 111"/>
                <a:gd name="T111" fmla="*/ 29 h 121"/>
                <a:gd name="T112" fmla="*/ 29 w 111"/>
                <a:gd name="T113" fmla="*/ 31 h 121"/>
                <a:gd name="T114" fmla="*/ 24 w 111"/>
                <a:gd name="T115" fmla="*/ 36 h 121"/>
                <a:gd name="T116" fmla="*/ 17 w 111"/>
                <a:gd name="T117" fmla="*/ 34 h 121"/>
                <a:gd name="T118" fmla="*/ 10 w 111"/>
                <a:gd name="T119" fmla="*/ 26 h 121"/>
                <a:gd name="T120" fmla="*/ 0 w 111"/>
                <a:gd name="T121" fmla="*/ 17 h 1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
                <a:gd name="T184" fmla="*/ 0 h 121"/>
                <a:gd name="T185" fmla="*/ 111 w 111"/>
                <a:gd name="T186" fmla="*/ 121 h 1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 h="121">
                  <a:moveTo>
                    <a:pt x="3" y="10"/>
                  </a:moveTo>
                  <a:lnTo>
                    <a:pt x="8" y="12"/>
                  </a:lnTo>
                  <a:lnTo>
                    <a:pt x="10" y="19"/>
                  </a:lnTo>
                  <a:lnTo>
                    <a:pt x="10" y="22"/>
                  </a:lnTo>
                  <a:lnTo>
                    <a:pt x="15" y="19"/>
                  </a:lnTo>
                  <a:lnTo>
                    <a:pt x="17" y="17"/>
                  </a:lnTo>
                  <a:lnTo>
                    <a:pt x="22" y="17"/>
                  </a:lnTo>
                  <a:lnTo>
                    <a:pt x="22" y="15"/>
                  </a:lnTo>
                  <a:lnTo>
                    <a:pt x="22" y="12"/>
                  </a:lnTo>
                  <a:lnTo>
                    <a:pt x="24" y="10"/>
                  </a:lnTo>
                  <a:lnTo>
                    <a:pt x="26" y="8"/>
                  </a:lnTo>
                  <a:lnTo>
                    <a:pt x="26" y="5"/>
                  </a:lnTo>
                  <a:lnTo>
                    <a:pt x="31" y="3"/>
                  </a:lnTo>
                  <a:lnTo>
                    <a:pt x="38" y="0"/>
                  </a:lnTo>
                  <a:lnTo>
                    <a:pt x="41" y="0"/>
                  </a:lnTo>
                  <a:lnTo>
                    <a:pt x="43" y="5"/>
                  </a:lnTo>
                  <a:lnTo>
                    <a:pt x="43" y="8"/>
                  </a:lnTo>
                  <a:lnTo>
                    <a:pt x="48" y="15"/>
                  </a:lnTo>
                  <a:lnTo>
                    <a:pt x="50" y="17"/>
                  </a:lnTo>
                  <a:lnTo>
                    <a:pt x="52" y="22"/>
                  </a:lnTo>
                  <a:lnTo>
                    <a:pt x="52" y="24"/>
                  </a:lnTo>
                  <a:lnTo>
                    <a:pt x="57" y="26"/>
                  </a:lnTo>
                  <a:lnTo>
                    <a:pt x="74" y="55"/>
                  </a:lnTo>
                  <a:lnTo>
                    <a:pt x="76" y="59"/>
                  </a:lnTo>
                  <a:lnTo>
                    <a:pt x="78" y="64"/>
                  </a:lnTo>
                  <a:lnTo>
                    <a:pt x="78" y="67"/>
                  </a:lnTo>
                  <a:lnTo>
                    <a:pt x="78" y="69"/>
                  </a:lnTo>
                  <a:lnTo>
                    <a:pt x="81" y="69"/>
                  </a:lnTo>
                  <a:lnTo>
                    <a:pt x="83" y="76"/>
                  </a:lnTo>
                  <a:lnTo>
                    <a:pt x="85" y="81"/>
                  </a:lnTo>
                  <a:lnTo>
                    <a:pt x="88" y="83"/>
                  </a:lnTo>
                  <a:lnTo>
                    <a:pt x="97" y="85"/>
                  </a:lnTo>
                  <a:lnTo>
                    <a:pt x="104" y="90"/>
                  </a:lnTo>
                  <a:lnTo>
                    <a:pt x="109" y="93"/>
                  </a:lnTo>
                  <a:lnTo>
                    <a:pt x="111" y="95"/>
                  </a:lnTo>
                  <a:lnTo>
                    <a:pt x="109" y="107"/>
                  </a:lnTo>
                  <a:lnTo>
                    <a:pt x="111" y="111"/>
                  </a:lnTo>
                  <a:lnTo>
                    <a:pt x="109" y="114"/>
                  </a:lnTo>
                  <a:lnTo>
                    <a:pt x="109" y="116"/>
                  </a:lnTo>
                  <a:lnTo>
                    <a:pt x="107" y="116"/>
                  </a:lnTo>
                  <a:lnTo>
                    <a:pt x="104" y="119"/>
                  </a:lnTo>
                  <a:lnTo>
                    <a:pt x="102" y="121"/>
                  </a:lnTo>
                  <a:lnTo>
                    <a:pt x="100" y="121"/>
                  </a:lnTo>
                  <a:lnTo>
                    <a:pt x="100" y="119"/>
                  </a:lnTo>
                  <a:lnTo>
                    <a:pt x="100" y="121"/>
                  </a:lnTo>
                  <a:lnTo>
                    <a:pt x="97" y="121"/>
                  </a:lnTo>
                  <a:lnTo>
                    <a:pt x="97" y="116"/>
                  </a:lnTo>
                  <a:lnTo>
                    <a:pt x="100" y="116"/>
                  </a:lnTo>
                  <a:lnTo>
                    <a:pt x="102" y="116"/>
                  </a:lnTo>
                  <a:lnTo>
                    <a:pt x="102" y="114"/>
                  </a:lnTo>
                  <a:lnTo>
                    <a:pt x="102" y="109"/>
                  </a:lnTo>
                  <a:lnTo>
                    <a:pt x="100" y="109"/>
                  </a:lnTo>
                  <a:lnTo>
                    <a:pt x="100" y="104"/>
                  </a:lnTo>
                  <a:lnTo>
                    <a:pt x="97" y="102"/>
                  </a:lnTo>
                  <a:lnTo>
                    <a:pt x="97" y="100"/>
                  </a:lnTo>
                  <a:lnTo>
                    <a:pt x="97" y="97"/>
                  </a:lnTo>
                  <a:lnTo>
                    <a:pt x="95" y="95"/>
                  </a:lnTo>
                  <a:lnTo>
                    <a:pt x="95" y="93"/>
                  </a:lnTo>
                  <a:lnTo>
                    <a:pt x="97" y="93"/>
                  </a:lnTo>
                  <a:lnTo>
                    <a:pt x="95" y="90"/>
                  </a:lnTo>
                  <a:lnTo>
                    <a:pt x="93" y="93"/>
                  </a:lnTo>
                  <a:lnTo>
                    <a:pt x="90" y="95"/>
                  </a:lnTo>
                  <a:lnTo>
                    <a:pt x="88" y="95"/>
                  </a:lnTo>
                  <a:lnTo>
                    <a:pt x="85" y="95"/>
                  </a:lnTo>
                  <a:lnTo>
                    <a:pt x="88" y="97"/>
                  </a:lnTo>
                  <a:lnTo>
                    <a:pt x="85" y="100"/>
                  </a:lnTo>
                  <a:lnTo>
                    <a:pt x="85" y="102"/>
                  </a:lnTo>
                  <a:lnTo>
                    <a:pt x="83" y="102"/>
                  </a:lnTo>
                  <a:lnTo>
                    <a:pt x="83" y="104"/>
                  </a:lnTo>
                  <a:lnTo>
                    <a:pt x="81" y="102"/>
                  </a:lnTo>
                  <a:lnTo>
                    <a:pt x="81" y="100"/>
                  </a:lnTo>
                  <a:lnTo>
                    <a:pt x="81" y="97"/>
                  </a:lnTo>
                  <a:lnTo>
                    <a:pt x="83" y="97"/>
                  </a:lnTo>
                  <a:lnTo>
                    <a:pt x="83" y="93"/>
                  </a:lnTo>
                  <a:lnTo>
                    <a:pt x="83" y="90"/>
                  </a:lnTo>
                  <a:lnTo>
                    <a:pt x="85" y="88"/>
                  </a:lnTo>
                  <a:lnTo>
                    <a:pt x="90" y="88"/>
                  </a:lnTo>
                  <a:lnTo>
                    <a:pt x="85" y="85"/>
                  </a:lnTo>
                  <a:lnTo>
                    <a:pt x="83" y="85"/>
                  </a:lnTo>
                  <a:lnTo>
                    <a:pt x="81" y="83"/>
                  </a:lnTo>
                  <a:lnTo>
                    <a:pt x="81" y="81"/>
                  </a:lnTo>
                  <a:lnTo>
                    <a:pt x="81" y="76"/>
                  </a:lnTo>
                  <a:lnTo>
                    <a:pt x="78" y="76"/>
                  </a:lnTo>
                  <a:lnTo>
                    <a:pt x="76" y="76"/>
                  </a:lnTo>
                  <a:lnTo>
                    <a:pt x="76" y="74"/>
                  </a:lnTo>
                  <a:lnTo>
                    <a:pt x="74" y="74"/>
                  </a:lnTo>
                  <a:lnTo>
                    <a:pt x="71" y="69"/>
                  </a:lnTo>
                  <a:lnTo>
                    <a:pt x="74" y="71"/>
                  </a:lnTo>
                  <a:lnTo>
                    <a:pt x="74" y="69"/>
                  </a:lnTo>
                  <a:lnTo>
                    <a:pt x="74" y="67"/>
                  </a:lnTo>
                  <a:lnTo>
                    <a:pt x="71" y="67"/>
                  </a:lnTo>
                  <a:lnTo>
                    <a:pt x="71" y="69"/>
                  </a:lnTo>
                  <a:lnTo>
                    <a:pt x="69" y="69"/>
                  </a:lnTo>
                  <a:lnTo>
                    <a:pt x="69" y="67"/>
                  </a:lnTo>
                  <a:lnTo>
                    <a:pt x="67" y="67"/>
                  </a:lnTo>
                  <a:lnTo>
                    <a:pt x="64" y="64"/>
                  </a:lnTo>
                  <a:lnTo>
                    <a:pt x="64" y="62"/>
                  </a:lnTo>
                  <a:lnTo>
                    <a:pt x="67" y="62"/>
                  </a:lnTo>
                  <a:lnTo>
                    <a:pt x="69" y="62"/>
                  </a:lnTo>
                  <a:lnTo>
                    <a:pt x="67" y="62"/>
                  </a:lnTo>
                  <a:lnTo>
                    <a:pt x="64" y="59"/>
                  </a:lnTo>
                  <a:lnTo>
                    <a:pt x="64" y="57"/>
                  </a:lnTo>
                  <a:lnTo>
                    <a:pt x="64" y="55"/>
                  </a:lnTo>
                  <a:lnTo>
                    <a:pt x="62" y="55"/>
                  </a:lnTo>
                  <a:lnTo>
                    <a:pt x="62" y="52"/>
                  </a:lnTo>
                  <a:lnTo>
                    <a:pt x="67" y="55"/>
                  </a:lnTo>
                  <a:lnTo>
                    <a:pt x="69" y="57"/>
                  </a:lnTo>
                  <a:lnTo>
                    <a:pt x="71" y="57"/>
                  </a:lnTo>
                  <a:lnTo>
                    <a:pt x="69" y="57"/>
                  </a:lnTo>
                  <a:lnTo>
                    <a:pt x="69" y="55"/>
                  </a:lnTo>
                  <a:lnTo>
                    <a:pt x="69" y="52"/>
                  </a:lnTo>
                  <a:lnTo>
                    <a:pt x="67" y="52"/>
                  </a:lnTo>
                  <a:lnTo>
                    <a:pt x="64" y="50"/>
                  </a:lnTo>
                  <a:lnTo>
                    <a:pt x="64" y="48"/>
                  </a:lnTo>
                  <a:lnTo>
                    <a:pt x="67" y="48"/>
                  </a:lnTo>
                  <a:lnTo>
                    <a:pt x="62" y="48"/>
                  </a:lnTo>
                  <a:lnTo>
                    <a:pt x="62" y="50"/>
                  </a:lnTo>
                  <a:lnTo>
                    <a:pt x="59" y="48"/>
                  </a:lnTo>
                  <a:lnTo>
                    <a:pt x="59" y="45"/>
                  </a:lnTo>
                  <a:lnTo>
                    <a:pt x="62" y="45"/>
                  </a:lnTo>
                  <a:lnTo>
                    <a:pt x="64" y="43"/>
                  </a:lnTo>
                  <a:lnTo>
                    <a:pt x="62" y="43"/>
                  </a:lnTo>
                  <a:lnTo>
                    <a:pt x="62" y="41"/>
                  </a:lnTo>
                  <a:lnTo>
                    <a:pt x="59" y="41"/>
                  </a:lnTo>
                  <a:lnTo>
                    <a:pt x="59" y="43"/>
                  </a:lnTo>
                  <a:lnTo>
                    <a:pt x="57" y="45"/>
                  </a:lnTo>
                  <a:lnTo>
                    <a:pt x="57" y="43"/>
                  </a:lnTo>
                  <a:lnTo>
                    <a:pt x="55" y="41"/>
                  </a:lnTo>
                  <a:lnTo>
                    <a:pt x="55" y="38"/>
                  </a:lnTo>
                  <a:lnTo>
                    <a:pt x="52" y="38"/>
                  </a:lnTo>
                  <a:lnTo>
                    <a:pt x="50" y="36"/>
                  </a:lnTo>
                  <a:lnTo>
                    <a:pt x="45" y="36"/>
                  </a:lnTo>
                  <a:lnTo>
                    <a:pt x="43" y="29"/>
                  </a:lnTo>
                  <a:lnTo>
                    <a:pt x="43" y="24"/>
                  </a:lnTo>
                  <a:lnTo>
                    <a:pt x="43" y="26"/>
                  </a:lnTo>
                  <a:lnTo>
                    <a:pt x="38" y="10"/>
                  </a:lnTo>
                  <a:lnTo>
                    <a:pt x="36" y="12"/>
                  </a:lnTo>
                  <a:lnTo>
                    <a:pt x="38" y="15"/>
                  </a:lnTo>
                  <a:lnTo>
                    <a:pt x="38" y="17"/>
                  </a:lnTo>
                  <a:lnTo>
                    <a:pt x="36" y="15"/>
                  </a:lnTo>
                  <a:lnTo>
                    <a:pt x="43" y="36"/>
                  </a:lnTo>
                  <a:lnTo>
                    <a:pt x="41" y="38"/>
                  </a:lnTo>
                  <a:lnTo>
                    <a:pt x="38" y="38"/>
                  </a:lnTo>
                  <a:lnTo>
                    <a:pt x="38" y="34"/>
                  </a:lnTo>
                  <a:lnTo>
                    <a:pt x="36" y="34"/>
                  </a:lnTo>
                  <a:lnTo>
                    <a:pt x="36" y="36"/>
                  </a:lnTo>
                  <a:lnTo>
                    <a:pt x="31" y="36"/>
                  </a:lnTo>
                  <a:lnTo>
                    <a:pt x="31" y="31"/>
                  </a:lnTo>
                  <a:lnTo>
                    <a:pt x="34" y="31"/>
                  </a:lnTo>
                  <a:lnTo>
                    <a:pt x="31" y="29"/>
                  </a:lnTo>
                  <a:lnTo>
                    <a:pt x="29" y="26"/>
                  </a:lnTo>
                  <a:lnTo>
                    <a:pt x="29" y="24"/>
                  </a:lnTo>
                  <a:lnTo>
                    <a:pt x="31" y="24"/>
                  </a:lnTo>
                  <a:lnTo>
                    <a:pt x="29" y="22"/>
                  </a:lnTo>
                  <a:lnTo>
                    <a:pt x="26" y="24"/>
                  </a:lnTo>
                  <a:lnTo>
                    <a:pt x="26" y="26"/>
                  </a:lnTo>
                  <a:lnTo>
                    <a:pt x="24" y="24"/>
                  </a:lnTo>
                  <a:lnTo>
                    <a:pt x="22" y="19"/>
                  </a:lnTo>
                  <a:lnTo>
                    <a:pt x="22" y="22"/>
                  </a:lnTo>
                  <a:lnTo>
                    <a:pt x="17" y="19"/>
                  </a:lnTo>
                  <a:lnTo>
                    <a:pt x="19" y="22"/>
                  </a:lnTo>
                  <a:lnTo>
                    <a:pt x="17" y="22"/>
                  </a:lnTo>
                  <a:lnTo>
                    <a:pt x="19" y="22"/>
                  </a:lnTo>
                  <a:lnTo>
                    <a:pt x="22" y="24"/>
                  </a:lnTo>
                  <a:lnTo>
                    <a:pt x="22" y="26"/>
                  </a:lnTo>
                  <a:lnTo>
                    <a:pt x="24" y="26"/>
                  </a:lnTo>
                  <a:lnTo>
                    <a:pt x="24" y="29"/>
                  </a:lnTo>
                  <a:lnTo>
                    <a:pt x="26" y="29"/>
                  </a:lnTo>
                  <a:lnTo>
                    <a:pt x="29" y="31"/>
                  </a:lnTo>
                  <a:lnTo>
                    <a:pt x="29" y="36"/>
                  </a:lnTo>
                  <a:lnTo>
                    <a:pt x="26" y="36"/>
                  </a:lnTo>
                  <a:lnTo>
                    <a:pt x="24" y="36"/>
                  </a:lnTo>
                  <a:lnTo>
                    <a:pt x="24" y="38"/>
                  </a:lnTo>
                  <a:lnTo>
                    <a:pt x="22" y="38"/>
                  </a:lnTo>
                  <a:lnTo>
                    <a:pt x="17" y="34"/>
                  </a:lnTo>
                  <a:lnTo>
                    <a:pt x="15" y="34"/>
                  </a:lnTo>
                  <a:lnTo>
                    <a:pt x="10" y="31"/>
                  </a:lnTo>
                  <a:lnTo>
                    <a:pt x="8" y="31"/>
                  </a:lnTo>
                  <a:lnTo>
                    <a:pt x="10" y="26"/>
                  </a:lnTo>
                  <a:lnTo>
                    <a:pt x="8" y="26"/>
                  </a:lnTo>
                  <a:lnTo>
                    <a:pt x="8" y="29"/>
                  </a:lnTo>
                  <a:lnTo>
                    <a:pt x="0" y="19"/>
                  </a:lnTo>
                  <a:lnTo>
                    <a:pt x="0" y="17"/>
                  </a:lnTo>
                  <a:lnTo>
                    <a:pt x="3" y="12"/>
                  </a:lnTo>
                  <a:lnTo>
                    <a:pt x="3" y="10"/>
                  </a:lnTo>
                  <a:close/>
                </a:path>
              </a:pathLst>
            </a:custGeom>
            <a:grpFill/>
            <a:ln w="9525">
              <a:noFill/>
              <a:round/>
              <a:headEnd/>
              <a:tailEnd/>
            </a:ln>
          </p:spPr>
          <p:txBody>
            <a:bodyPr/>
            <a:lstStyle/>
            <a:p>
              <a:pPr>
                <a:defRPr/>
              </a:pPr>
              <a:endParaRPr lang="en-US" sz="1200" kern="0">
                <a:solidFill>
                  <a:srgbClr val="0096D6"/>
                </a:solidFill>
              </a:endParaRPr>
            </a:p>
          </p:txBody>
        </p:sp>
        <p:sp>
          <p:nvSpPr>
            <p:cNvPr id="1969" name="Freeform 1677"/>
            <p:cNvSpPr>
              <a:spLocks/>
            </p:cNvSpPr>
            <p:nvPr/>
          </p:nvSpPr>
          <p:spPr bwMode="auto">
            <a:xfrm>
              <a:off x="-4831" y="1617"/>
              <a:ext cx="111" cy="121"/>
            </a:xfrm>
            <a:custGeom>
              <a:avLst/>
              <a:gdLst>
                <a:gd name="T0" fmla="*/ 10 w 111"/>
                <a:gd name="T1" fmla="*/ 22 h 121"/>
                <a:gd name="T2" fmla="*/ 22 w 111"/>
                <a:gd name="T3" fmla="*/ 17 h 121"/>
                <a:gd name="T4" fmla="*/ 24 w 111"/>
                <a:gd name="T5" fmla="*/ 10 h 121"/>
                <a:gd name="T6" fmla="*/ 31 w 111"/>
                <a:gd name="T7" fmla="*/ 3 h 121"/>
                <a:gd name="T8" fmla="*/ 43 w 111"/>
                <a:gd name="T9" fmla="*/ 5 h 121"/>
                <a:gd name="T10" fmla="*/ 50 w 111"/>
                <a:gd name="T11" fmla="*/ 17 h 121"/>
                <a:gd name="T12" fmla="*/ 57 w 111"/>
                <a:gd name="T13" fmla="*/ 26 h 121"/>
                <a:gd name="T14" fmla="*/ 78 w 111"/>
                <a:gd name="T15" fmla="*/ 64 h 121"/>
                <a:gd name="T16" fmla="*/ 81 w 111"/>
                <a:gd name="T17" fmla="*/ 69 h 121"/>
                <a:gd name="T18" fmla="*/ 97 w 111"/>
                <a:gd name="T19" fmla="*/ 85 h 121"/>
                <a:gd name="T20" fmla="*/ 109 w 111"/>
                <a:gd name="T21" fmla="*/ 107 h 121"/>
                <a:gd name="T22" fmla="*/ 109 w 111"/>
                <a:gd name="T23" fmla="*/ 114 h 121"/>
                <a:gd name="T24" fmla="*/ 102 w 111"/>
                <a:gd name="T25" fmla="*/ 121 h 121"/>
                <a:gd name="T26" fmla="*/ 100 w 111"/>
                <a:gd name="T27" fmla="*/ 121 h 121"/>
                <a:gd name="T28" fmla="*/ 100 w 111"/>
                <a:gd name="T29" fmla="*/ 116 h 121"/>
                <a:gd name="T30" fmla="*/ 102 w 111"/>
                <a:gd name="T31" fmla="*/ 114 h 121"/>
                <a:gd name="T32" fmla="*/ 100 w 111"/>
                <a:gd name="T33" fmla="*/ 109 h 121"/>
                <a:gd name="T34" fmla="*/ 97 w 111"/>
                <a:gd name="T35" fmla="*/ 100 h 121"/>
                <a:gd name="T36" fmla="*/ 95 w 111"/>
                <a:gd name="T37" fmla="*/ 93 h 121"/>
                <a:gd name="T38" fmla="*/ 93 w 111"/>
                <a:gd name="T39" fmla="*/ 93 h 121"/>
                <a:gd name="T40" fmla="*/ 88 w 111"/>
                <a:gd name="T41" fmla="*/ 95 h 121"/>
                <a:gd name="T42" fmla="*/ 85 w 111"/>
                <a:gd name="T43" fmla="*/ 100 h 121"/>
                <a:gd name="T44" fmla="*/ 83 w 111"/>
                <a:gd name="T45" fmla="*/ 104 h 121"/>
                <a:gd name="T46" fmla="*/ 81 w 111"/>
                <a:gd name="T47" fmla="*/ 100 h 121"/>
                <a:gd name="T48" fmla="*/ 83 w 111"/>
                <a:gd name="T49" fmla="*/ 90 h 121"/>
                <a:gd name="T50" fmla="*/ 85 w 111"/>
                <a:gd name="T51" fmla="*/ 85 h 121"/>
                <a:gd name="T52" fmla="*/ 81 w 111"/>
                <a:gd name="T53" fmla="*/ 76 h 121"/>
                <a:gd name="T54" fmla="*/ 76 w 111"/>
                <a:gd name="T55" fmla="*/ 74 h 121"/>
                <a:gd name="T56" fmla="*/ 74 w 111"/>
                <a:gd name="T57" fmla="*/ 71 h 121"/>
                <a:gd name="T58" fmla="*/ 71 w 111"/>
                <a:gd name="T59" fmla="*/ 67 h 121"/>
                <a:gd name="T60" fmla="*/ 69 w 111"/>
                <a:gd name="T61" fmla="*/ 67 h 121"/>
                <a:gd name="T62" fmla="*/ 67 w 111"/>
                <a:gd name="T63" fmla="*/ 67 h 121"/>
                <a:gd name="T64" fmla="*/ 67 w 111"/>
                <a:gd name="T65" fmla="*/ 62 h 121"/>
                <a:gd name="T66" fmla="*/ 64 w 111"/>
                <a:gd name="T67" fmla="*/ 59 h 121"/>
                <a:gd name="T68" fmla="*/ 64 w 111"/>
                <a:gd name="T69" fmla="*/ 57 h 121"/>
                <a:gd name="T70" fmla="*/ 62 w 111"/>
                <a:gd name="T71" fmla="*/ 55 h 121"/>
                <a:gd name="T72" fmla="*/ 71 w 111"/>
                <a:gd name="T73" fmla="*/ 57 h 121"/>
                <a:gd name="T74" fmla="*/ 67 w 111"/>
                <a:gd name="T75" fmla="*/ 52 h 121"/>
                <a:gd name="T76" fmla="*/ 64 w 111"/>
                <a:gd name="T77" fmla="*/ 48 h 121"/>
                <a:gd name="T78" fmla="*/ 62 w 111"/>
                <a:gd name="T79" fmla="*/ 48 h 121"/>
                <a:gd name="T80" fmla="*/ 59 w 111"/>
                <a:gd name="T81" fmla="*/ 45 h 121"/>
                <a:gd name="T82" fmla="*/ 62 w 111"/>
                <a:gd name="T83" fmla="*/ 43 h 121"/>
                <a:gd name="T84" fmla="*/ 59 w 111"/>
                <a:gd name="T85" fmla="*/ 41 h 121"/>
                <a:gd name="T86" fmla="*/ 55 w 111"/>
                <a:gd name="T87" fmla="*/ 41 h 121"/>
                <a:gd name="T88" fmla="*/ 52 w 111"/>
                <a:gd name="T89" fmla="*/ 38 h 121"/>
                <a:gd name="T90" fmla="*/ 43 w 111"/>
                <a:gd name="T91" fmla="*/ 29 h 121"/>
                <a:gd name="T92" fmla="*/ 36 w 111"/>
                <a:gd name="T93" fmla="*/ 12 h 121"/>
                <a:gd name="T94" fmla="*/ 43 w 111"/>
                <a:gd name="T95" fmla="*/ 36 h 121"/>
                <a:gd name="T96" fmla="*/ 36 w 111"/>
                <a:gd name="T97" fmla="*/ 34 h 121"/>
                <a:gd name="T98" fmla="*/ 34 w 111"/>
                <a:gd name="T99" fmla="*/ 31 h 121"/>
                <a:gd name="T100" fmla="*/ 31 w 111"/>
                <a:gd name="T101" fmla="*/ 24 h 121"/>
                <a:gd name="T102" fmla="*/ 26 w 111"/>
                <a:gd name="T103" fmla="*/ 26 h 121"/>
                <a:gd name="T104" fmla="*/ 22 w 111"/>
                <a:gd name="T105" fmla="*/ 22 h 121"/>
                <a:gd name="T106" fmla="*/ 17 w 111"/>
                <a:gd name="T107" fmla="*/ 22 h 121"/>
                <a:gd name="T108" fmla="*/ 22 w 111"/>
                <a:gd name="T109" fmla="*/ 24 h 121"/>
                <a:gd name="T110" fmla="*/ 24 w 111"/>
                <a:gd name="T111" fmla="*/ 29 h 121"/>
                <a:gd name="T112" fmla="*/ 29 w 111"/>
                <a:gd name="T113" fmla="*/ 31 h 121"/>
                <a:gd name="T114" fmla="*/ 24 w 111"/>
                <a:gd name="T115" fmla="*/ 36 h 121"/>
                <a:gd name="T116" fmla="*/ 17 w 111"/>
                <a:gd name="T117" fmla="*/ 34 h 121"/>
                <a:gd name="T118" fmla="*/ 10 w 111"/>
                <a:gd name="T119" fmla="*/ 26 h 121"/>
                <a:gd name="T120" fmla="*/ 0 w 111"/>
                <a:gd name="T121" fmla="*/ 17 h 1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
                <a:gd name="T184" fmla="*/ 0 h 121"/>
                <a:gd name="T185" fmla="*/ 111 w 111"/>
                <a:gd name="T186" fmla="*/ 121 h 1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 h="121">
                  <a:moveTo>
                    <a:pt x="3" y="10"/>
                  </a:moveTo>
                  <a:lnTo>
                    <a:pt x="8" y="12"/>
                  </a:lnTo>
                  <a:lnTo>
                    <a:pt x="10" y="19"/>
                  </a:lnTo>
                  <a:lnTo>
                    <a:pt x="10" y="22"/>
                  </a:lnTo>
                  <a:lnTo>
                    <a:pt x="15" y="19"/>
                  </a:lnTo>
                  <a:lnTo>
                    <a:pt x="17" y="17"/>
                  </a:lnTo>
                  <a:lnTo>
                    <a:pt x="22" y="17"/>
                  </a:lnTo>
                  <a:lnTo>
                    <a:pt x="22" y="15"/>
                  </a:lnTo>
                  <a:lnTo>
                    <a:pt x="22" y="12"/>
                  </a:lnTo>
                  <a:lnTo>
                    <a:pt x="24" y="10"/>
                  </a:lnTo>
                  <a:lnTo>
                    <a:pt x="26" y="8"/>
                  </a:lnTo>
                  <a:lnTo>
                    <a:pt x="26" y="5"/>
                  </a:lnTo>
                  <a:lnTo>
                    <a:pt x="31" y="3"/>
                  </a:lnTo>
                  <a:lnTo>
                    <a:pt x="38" y="0"/>
                  </a:lnTo>
                  <a:lnTo>
                    <a:pt x="41" y="0"/>
                  </a:lnTo>
                  <a:lnTo>
                    <a:pt x="43" y="5"/>
                  </a:lnTo>
                  <a:lnTo>
                    <a:pt x="43" y="8"/>
                  </a:lnTo>
                  <a:lnTo>
                    <a:pt x="48" y="15"/>
                  </a:lnTo>
                  <a:lnTo>
                    <a:pt x="50" y="17"/>
                  </a:lnTo>
                  <a:lnTo>
                    <a:pt x="52" y="22"/>
                  </a:lnTo>
                  <a:lnTo>
                    <a:pt x="52" y="24"/>
                  </a:lnTo>
                  <a:lnTo>
                    <a:pt x="57" y="26"/>
                  </a:lnTo>
                  <a:lnTo>
                    <a:pt x="74" y="55"/>
                  </a:lnTo>
                  <a:lnTo>
                    <a:pt x="76" y="59"/>
                  </a:lnTo>
                  <a:lnTo>
                    <a:pt x="78" y="64"/>
                  </a:lnTo>
                  <a:lnTo>
                    <a:pt x="78" y="67"/>
                  </a:lnTo>
                  <a:lnTo>
                    <a:pt x="78" y="69"/>
                  </a:lnTo>
                  <a:lnTo>
                    <a:pt x="81" y="69"/>
                  </a:lnTo>
                  <a:lnTo>
                    <a:pt x="83" y="76"/>
                  </a:lnTo>
                  <a:lnTo>
                    <a:pt x="85" y="81"/>
                  </a:lnTo>
                  <a:lnTo>
                    <a:pt x="88" y="83"/>
                  </a:lnTo>
                  <a:lnTo>
                    <a:pt x="97" y="85"/>
                  </a:lnTo>
                  <a:lnTo>
                    <a:pt x="104" y="90"/>
                  </a:lnTo>
                  <a:lnTo>
                    <a:pt x="109" y="93"/>
                  </a:lnTo>
                  <a:lnTo>
                    <a:pt x="111" y="95"/>
                  </a:lnTo>
                  <a:lnTo>
                    <a:pt x="109" y="107"/>
                  </a:lnTo>
                  <a:lnTo>
                    <a:pt x="111" y="111"/>
                  </a:lnTo>
                  <a:lnTo>
                    <a:pt x="109" y="114"/>
                  </a:lnTo>
                  <a:lnTo>
                    <a:pt x="109" y="116"/>
                  </a:lnTo>
                  <a:lnTo>
                    <a:pt x="107" y="116"/>
                  </a:lnTo>
                  <a:lnTo>
                    <a:pt x="104" y="119"/>
                  </a:lnTo>
                  <a:lnTo>
                    <a:pt x="102" y="121"/>
                  </a:lnTo>
                  <a:lnTo>
                    <a:pt x="100" y="121"/>
                  </a:lnTo>
                  <a:lnTo>
                    <a:pt x="100" y="119"/>
                  </a:lnTo>
                  <a:lnTo>
                    <a:pt x="100" y="121"/>
                  </a:lnTo>
                  <a:lnTo>
                    <a:pt x="97" y="121"/>
                  </a:lnTo>
                  <a:lnTo>
                    <a:pt x="97" y="116"/>
                  </a:lnTo>
                  <a:lnTo>
                    <a:pt x="100" y="116"/>
                  </a:lnTo>
                  <a:lnTo>
                    <a:pt x="102" y="116"/>
                  </a:lnTo>
                  <a:lnTo>
                    <a:pt x="102" y="114"/>
                  </a:lnTo>
                  <a:lnTo>
                    <a:pt x="102" y="109"/>
                  </a:lnTo>
                  <a:lnTo>
                    <a:pt x="100" y="109"/>
                  </a:lnTo>
                  <a:lnTo>
                    <a:pt x="100" y="104"/>
                  </a:lnTo>
                  <a:lnTo>
                    <a:pt x="97" y="102"/>
                  </a:lnTo>
                  <a:lnTo>
                    <a:pt x="97" y="100"/>
                  </a:lnTo>
                  <a:lnTo>
                    <a:pt x="97" y="97"/>
                  </a:lnTo>
                  <a:lnTo>
                    <a:pt x="95" y="95"/>
                  </a:lnTo>
                  <a:lnTo>
                    <a:pt x="95" y="93"/>
                  </a:lnTo>
                  <a:lnTo>
                    <a:pt x="97" y="93"/>
                  </a:lnTo>
                  <a:lnTo>
                    <a:pt x="95" y="90"/>
                  </a:lnTo>
                  <a:lnTo>
                    <a:pt x="93" y="93"/>
                  </a:lnTo>
                  <a:lnTo>
                    <a:pt x="90" y="95"/>
                  </a:lnTo>
                  <a:lnTo>
                    <a:pt x="88" y="95"/>
                  </a:lnTo>
                  <a:lnTo>
                    <a:pt x="85" y="95"/>
                  </a:lnTo>
                  <a:lnTo>
                    <a:pt x="88" y="97"/>
                  </a:lnTo>
                  <a:lnTo>
                    <a:pt x="85" y="100"/>
                  </a:lnTo>
                  <a:lnTo>
                    <a:pt x="85" y="102"/>
                  </a:lnTo>
                  <a:lnTo>
                    <a:pt x="83" y="102"/>
                  </a:lnTo>
                  <a:lnTo>
                    <a:pt x="83" y="104"/>
                  </a:lnTo>
                  <a:lnTo>
                    <a:pt x="81" y="102"/>
                  </a:lnTo>
                  <a:lnTo>
                    <a:pt x="81" y="100"/>
                  </a:lnTo>
                  <a:lnTo>
                    <a:pt x="81" y="97"/>
                  </a:lnTo>
                  <a:lnTo>
                    <a:pt x="83" y="97"/>
                  </a:lnTo>
                  <a:lnTo>
                    <a:pt x="83" y="93"/>
                  </a:lnTo>
                  <a:lnTo>
                    <a:pt x="83" y="90"/>
                  </a:lnTo>
                  <a:lnTo>
                    <a:pt x="85" y="88"/>
                  </a:lnTo>
                  <a:lnTo>
                    <a:pt x="90" y="88"/>
                  </a:lnTo>
                  <a:lnTo>
                    <a:pt x="85" y="85"/>
                  </a:lnTo>
                  <a:lnTo>
                    <a:pt x="83" y="85"/>
                  </a:lnTo>
                  <a:lnTo>
                    <a:pt x="81" y="83"/>
                  </a:lnTo>
                  <a:lnTo>
                    <a:pt x="81" y="81"/>
                  </a:lnTo>
                  <a:lnTo>
                    <a:pt x="81" y="76"/>
                  </a:lnTo>
                  <a:lnTo>
                    <a:pt x="78" y="76"/>
                  </a:lnTo>
                  <a:lnTo>
                    <a:pt x="76" y="76"/>
                  </a:lnTo>
                  <a:lnTo>
                    <a:pt x="76" y="74"/>
                  </a:lnTo>
                  <a:lnTo>
                    <a:pt x="74" y="74"/>
                  </a:lnTo>
                  <a:lnTo>
                    <a:pt x="71" y="69"/>
                  </a:lnTo>
                  <a:lnTo>
                    <a:pt x="74" y="71"/>
                  </a:lnTo>
                  <a:lnTo>
                    <a:pt x="74" y="69"/>
                  </a:lnTo>
                  <a:lnTo>
                    <a:pt x="74" y="67"/>
                  </a:lnTo>
                  <a:lnTo>
                    <a:pt x="71" y="67"/>
                  </a:lnTo>
                  <a:lnTo>
                    <a:pt x="71" y="69"/>
                  </a:lnTo>
                  <a:lnTo>
                    <a:pt x="69" y="69"/>
                  </a:lnTo>
                  <a:lnTo>
                    <a:pt x="69" y="67"/>
                  </a:lnTo>
                  <a:lnTo>
                    <a:pt x="67" y="67"/>
                  </a:lnTo>
                  <a:lnTo>
                    <a:pt x="64" y="64"/>
                  </a:lnTo>
                  <a:lnTo>
                    <a:pt x="64" y="62"/>
                  </a:lnTo>
                  <a:lnTo>
                    <a:pt x="67" y="62"/>
                  </a:lnTo>
                  <a:lnTo>
                    <a:pt x="69" y="62"/>
                  </a:lnTo>
                  <a:lnTo>
                    <a:pt x="67" y="62"/>
                  </a:lnTo>
                  <a:lnTo>
                    <a:pt x="64" y="59"/>
                  </a:lnTo>
                  <a:lnTo>
                    <a:pt x="64" y="57"/>
                  </a:lnTo>
                  <a:lnTo>
                    <a:pt x="64" y="55"/>
                  </a:lnTo>
                  <a:lnTo>
                    <a:pt x="62" y="55"/>
                  </a:lnTo>
                  <a:lnTo>
                    <a:pt x="62" y="52"/>
                  </a:lnTo>
                  <a:lnTo>
                    <a:pt x="67" y="55"/>
                  </a:lnTo>
                  <a:lnTo>
                    <a:pt x="69" y="57"/>
                  </a:lnTo>
                  <a:lnTo>
                    <a:pt x="71" y="57"/>
                  </a:lnTo>
                  <a:lnTo>
                    <a:pt x="69" y="57"/>
                  </a:lnTo>
                  <a:lnTo>
                    <a:pt x="69" y="55"/>
                  </a:lnTo>
                  <a:lnTo>
                    <a:pt x="69" y="52"/>
                  </a:lnTo>
                  <a:lnTo>
                    <a:pt x="67" y="52"/>
                  </a:lnTo>
                  <a:lnTo>
                    <a:pt x="64" y="50"/>
                  </a:lnTo>
                  <a:lnTo>
                    <a:pt x="64" y="48"/>
                  </a:lnTo>
                  <a:lnTo>
                    <a:pt x="67" y="48"/>
                  </a:lnTo>
                  <a:lnTo>
                    <a:pt x="62" y="48"/>
                  </a:lnTo>
                  <a:lnTo>
                    <a:pt x="62" y="50"/>
                  </a:lnTo>
                  <a:lnTo>
                    <a:pt x="59" y="48"/>
                  </a:lnTo>
                  <a:lnTo>
                    <a:pt x="59" y="45"/>
                  </a:lnTo>
                  <a:lnTo>
                    <a:pt x="62" y="45"/>
                  </a:lnTo>
                  <a:lnTo>
                    <a:pt x="64" y="43"/>
                  </a:lnTo>
                  <a:lnTo>
                    <a:pt x="62" y="43"/>
                  </a:lnTo>
                  <a:lnTo>
                    <a:pt x="62" y="41"/>
                  </a:lnTo>
                  <a:lnTo>
                    <a:pt x="59" y="41"/>
                  </a:lnTo>
                  <a:lnTo>
                    <a:pt x="59" y="43"/>
                  </a:lnTo>
                  <a:lnTo>
                    <a:pt x="57" y="45"/>
                  </a:lnTo>
                  <a:lnTo>
                    <a:pt x="57" y="43"/>
                  </a:lnTo>
                  <a:lnTo>
                    <a:pt x="55" y="41"/>
                  </a:lnTo>
                  <a:lnTo>
                    <a:pt x="55" y="38"/>
                  </a:lnTo>
                  <a:lnTo>
                    <a:pt x="52" y="38"/>
                  </a:lnTo>
                  <a:lnTo>
                    <a:pt x="50" y="36"/>
                  </a:lnTo>
                  <a:lnTo>
                    <a:pt x="45" y="36"/>
                  </a:lnTo>
                  <a:lnTo>
                    <a:pt x="43" y="29"/>
                  </a:lnTo>
                  <a:lnTo>
                    <a:pt x="43" y="24"/>
                  </a:lnTo>
                  <a:lnTo>
                    <a:pt x="43" y="26"/>
                  </a:lnTo>
                  <a:lnTo>
                    <a:pt x="38" y="10"/>
                  </a:lnTo>
                  <a:lnTo>
                    <a:pt x="36" y="12"/>
                  </a:lnTo>
                  <a:lnTo>
                    <a:pt x="38" y="15"/>
                  </a:lnTo>
                  <a:lnTo>
                    <a:pt x="38" y="17"/>
                  </a:lnTo>
                  <a:lnTo>
                    <a:pt x="36" y="15"/>
                  </a:lnTo>
                  <a:lnTo>
                    <a:pt x="43" y="36"/>
                  </a:lnTo>
                  <a:lnTo>
                    <a:pt x="41" y="38"/>
                  </a:lnTo>
                  <a:lnTo>
                    <a:pt x="38" y="38"/>
                  </a:lnTo>
                  <a:lnTo>
                    <a:pt x="38" y="34"/>
                  </a:lnTo>
                  <a:lnTo>
                    <a:pt x="36" y="34"/>
                  </a:lnTo>
                  <a:lnTo>
                    <a:pt x="36" y="36"/>
                  </a:lnTo>
                  <a:lnTo>
                    <a:pt x="31" y="36"/>
                  </a:lnTo>
                  <a:lnTo>
                    <a:pt x="31" y="31"/>
                  </a:lnTo>
                  <a:lnTo>
                    <a:pt x="34" y="31"/>
                  </a:lnTo>
                  <a:lnTo>
                    <a:pt x="31" y="29"/>
                  </a:lnTo>
                  <a:lnTo>
                    <a:pt x="29" y="26"/>
                  </a:lnTo>
                  <a:lnTo>
                    <a:pt x="29" y="24"/>
                  </a:lnTo>
                  <a:lnTo>
                    <a:pt x="31" y="24"/>
                  </a:lnTo>
                  <a:lnTo>
                    <a:pt x="29" y="22"/>
                  </a:lnTo>
                  <a:lnTo>
                    <a:pt x="26" y="24"/>
                  </a:lnTo>
                  <a:lnTo>
                    <a:pt x="26" y="26"/>
                  </a:lnTo>
                  <a:lnTo>
                    <a:pt x="24" y="24"/>
                  </a:lnTo>
                  <a:lnTo>
                    <a:pt x="22" y="19"/>
                  </a:lnTo>
                  <a:lnTo>
                    <a:pt x="22" y="22"/>
                  </a:lnTo>
                  <a:lnTo>
                    <a:pt x="17" y="19"/>
                  </a:lnTo>
                  <a:lnTo>
                    <a:pt x="19" y="22"/>
                  </a:lnTo>
                  <a:lnTo>
                    <a:pt x="17" y="22"/>
                  </a:lnTo>
                  <a:lnTo>
                    <a:pt x="19" y="22"/>
                  </a:lnTo>
                  <a:lnTo>
                    <a:pt x="22" y="24"/>
                  </a:lnTo>
                  <a:lnTo>
                    <a:pt x="22" y="26"/>
                  </a:lnTo>
                  <a:lnTo>
                    <a:pt x="24" y="26"/>
                  </a:lnTo>
                  <a:lnTo>
                    <a:pt x="24" y="29"/>
                  </a:lnTo>
                  <a:lnTo>
                    <a:pt x="26" y="29"/>
                  </a:lnTo>
                  <a:lnTo>
                    <a:pt x="29" y="31"/>
                  </a:lnTo>
                  <a:lnTo>
                    <a:pt x="29" y="36"/>
                  </a:lnTo>
                  <a:lnTo>
                    <a:pt x="26" y="36"/>
                  </a:lnTo>
                  <a:lnTo>
                    <a:pt x="24" y="36"/>
                  </a:lnTo>
                  <a:lnTo>
                    <a:pt x="24" y="38"/>
                  </a:lnTo>
                  <a:lnTo>
                    <a:pt x="22" y="38"/>
                  </a:lnTo>
                  <a:lnTo>
                    <a:pt x="17" y="34"/>
                  </a:lnTo>
                  <a:lnTo>
                    <a:pt x="15" y="34"/>
                  </a:lnTo>
                  <a:lnTo>
                    <a:pt x="10" y="31"/>
                  </a:lnTo>
                  <a:lnTo>
                    <a:pt x="8" y="31"/>
                  </a:lnTo>
                  <a:lnTo>
                    <a:pt x="10" y="26"/>
                  </a:lnTo>
                  <a:lnTo>
                    <a:pt x="8" y="26"/>
                  </a:lnTo>
                  <a:lnTo>
                    <a:pt x="8" y="29"/>
                  </a:lnTo>
                  <a:lnTo>
                    <a:pt x="0" y="19"/>
                  </a:lnTo>
                  <a:lnTo>
                    <a:pt x="0" y="17"/>
                  </a:lnTo>
                  <a:lnTo>
                    <a:pt x="3" y="12"/>
                  </a:lnTo>
                  <a:lnTo>
                    <a:pt x="3" y="10"/>
                  </a:lnTo>
                </a:path>
              </a:pathLst>
            </a:custGeom>
            <a:grpFill/>
            <a:ln w="9525">
              <a:noFill/>
              <a:round/>
              <a:headEnd/>
              <a:tailEnd/>
            </a:ln>
          </p:spPr>
          <p:txBody>
            <a:bodyPr/>
            <a:lstStyle/>
            <a:p>
              <a:pPr>
                <a:defRPr/>
              </a:pPr>
              <a:endParaRPr lang="en-US" sz="1200" kern="0">
                <a:solidFill>
                  <a:srgbClr val="0096D6"/>
                </a:solidFill>
              </a:endParaRPr>
            </a:p>
          </p:txBody>
        </p:sp>
        <p:sp>
          <p:nvSpPr>
            <p:cNvPr id="1970" name="Freeform 1678"/>
            <p:cNvSpPr>
              <a:spLocks/>
            </p:cNvSpPr>
            <p:nvPr/>
          </p:nvSpPr>
          <p:spPr bwMode="auto">
            <a:xfrm>
              <a:off x="-2544" y="2156"/>
              <a:ext cx="279" cy="229"/>
            </a:xfrm>
            <a:custGeom>
              <a:avLst/>
              <a:gdLst>
                <a:gd name="T0" fmla="*/ 222 w 279"/>
                <a:gd name="T1" fmla="*/ 116 h 229"/>
                <a:gd name="T2" fmla="*/ 222 w 279"/>
                <a:gd name="T3" fmla="*/ 118 h 229"/>
                <a:gd name="T4" fmla="*/ 224 w 279"/>
                <a:gd name="T5" fmla="*/ 123 h 229"/>
                <a:gd name="T6" fmla="*/ 274 w 279"/>
                <a:gd name="T7" fmla="*/ 142 h 229"/>
                <a:gd name="T8" fmla="*/ 269 w 279"/>
                <a:gd name="T9" fmla="*/ 180 h 229"/>
                <a:gd name="T10" fmla="*/ 191 w 279"/>
                <a:gd name="T11" fmla="*/ 201 h 229"/>
                <a:gd name="T12" fmla="*/ 170 w 279"/>
                <a:gd name="T13" fmla="*/ 220 h 229"/>
                <a:gd name="T14" fmla="*/ 161 w 279"/>
                <a:gd name="T15" fmla="*/ 217 h 229"/>
                <a:gd name="T16" fmla="*/ 118 w 279"/>
                <a:gd name="T17" fmla="*/ 222 h 229"/>
                <a:gd name="T18" fmla="*/ 111 w 279"/>
                <a:gd name="T19" fmla="*/ 227 h 229"/>
                <a:gd name="T20" fmla="*/ 109 w 279"/>
                <a:gd name="T21" fmla="*/ 229 h 229"/>
                <a:gd name="T22" fmla="*/ 106 w 279"/>
                <a:gd name="T23" fmla="*/ 227 h 229"/>
                <a:gd name="T24" fmla="*/ 102 w 279"/>
                <a:gd name="T25" fmla="*/ 220 h 229"/>
                <a:gd name="T26" fmla="*/ 94 w 279"/>
                <a:gd name="T27" fmla="*/ 210 h 229"/>
                <a:gd name="T28" fmla="*/ 87 w 279"/>
                <a:gd name="T29" fmla="*/ 198 h 229"/>
                <a:gd name="T30" fmla="*/ 71 w 279"/>
                <a:gd name="T31" fmla="*/ 175 h 229"/>
                <a:gd name="T32" fmla="*/ 64 w 279"/>
                <a:gd name="T33" fmla="*/ 170 h 229"/>
                <a:gd name="T34" fmla="*/ 59 w 279"/>
                <a:gd name="T35" fmla="*/ 151 h 229"/>
                <a:gd name="T36" fmla="*/ 57 w 279"/>
                <a:gd name="T37" fmla="*/ 142 h 229"/>
                <a:gd name="T38" fmla="*/ 45 w 279"/>
                <a:gd name="T39" fmla="*/ 120 h 229"/>
                <a:gd name="T40" fmla="*/ 40 w 279"/>
                <a:gd name="T41" fmla="*/ 118 h 229"/>
                <a:gd name="T42" fmla="*/ 38 w 279"/>
                <a:gd name="T43" fmla="*/ 118 h 229"/>
                <a:gd name="T44" fmla="*/ 35 w 279"/>
                <a:gd name="T45" fmla="*/ 111 h 229"/>
                <a:gd name="T46" fmla="*/ 28 w 279"/>
                <a:gd name="T47" fmla="*/ 97 h 229"/>
                <a:gd name="T48" fmla="*/ 24 w 279"/>
                <a:gd name="T49" fmla="*/ 90 h 229"/>
                <a:gd name="T50" fmla="*/ 19 w 279"/>
                <a:gd name="T51" fmla="*/ 83 h 229"/>
                <a:gd name="T52" fmla="*/ 7 w 279"/>
                <a:gd name="T53" fmla="*/ 64 h 229"/>
                <a:gd name="T54" fmla="*/ 2 w 279"/>
                <a:gd name="T55" fmla="*/ 61 h 229"/>
                <a:gd name="T56" fmla="*/ 2 w 279"/>
                <a:gd name="T57" fmla="*/ 57 h 229"/>
                <a:gd name="T58" fmla="*/ 5 w 279"/>
                <a:gd name="T59" fmla="*/ 43 h 229"/>
                <a:gd name="T60" fmla="*/ 24 w 279"/>
                <a:gd name="T61" fmla="*/ 43 h 229"/>
                <a:gd name="T62" fmla="*/ 40 w 279"/>
                <a:gd name="T63" fmla="*/ 28 h 229"/>
                <a:gd name="T64" fmla="*/ 31 w 279"/>
                <a:gd name="T65" fmla="*/ 12 h 229"/>
                <a:gd name="T66" fmla="*/ 111 w 279"/>
                <a:gd name="T67" fmla="*/ 24 h 229"/>
                <a:gd name="T68" fmla="*/ 120 w 279"/>
                <a:gd name="T69" fmla="*/ 28 h 229"/>
                <a:gd name="T70" fmla="*/ 135 w 279"/>
                <a:gd name="T71" fmla="*/ 47 h 229"/>
                <a:gd name="T72" fmla="*/ 172 w 279"/>
                <a:gd name="T73" fmla="*/ 52 h 229"/>
                <a:gd name="T74" fmla="*/ 187 w 279"/>
                <a:gd name="T75" fmla="*/ 66 h 229"/>
                <a:gd name="T76" fmla="*/ 194 w 279"/>
                <a:gd name="T77" fmla="*/ 73 h 229"/>
                <a:gd name="T78" fmla="*/ 194 w 279"/>
                <a:gd name="T79" fmla="*/ 76 h 229"/>
                <a:gd name="T80" fmla="*/ 203 w 279"/>
                <a:gd name="T81" fmla="*/ 83 h 229"/>
                <a:gd name="T82" fmla="*/ 205 w 279"/>
                <a:gd name="T83" fmla="*/ 90 h 229"/>
                <a:gd name="T84" fmla="*/ 205 w 279"/>
                <a:gd name="T85" fmla="*/ 94 h 229"/>
                <a:gd name="T86" fmla="*/ 213 w 279"/>
                <a:gd name="T87" fmla="*/ 109 h 229"/>
                <a:gd name="T88" fmla="*/ 213 w 279"/>
                <a:gd name="T89" fmla="*/ 111 h 229"/>
                <a:gd name="T90" fmla="*/ 217 w 279"/>
                <a:gd name="T91" fmla="*/ 116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9"/>
                <a:gd name="T139" fmla="*/ 0 h 229"/>
                <a:gd name="T140" fmla="*/ 279 w 279"/>
                <a:gd name="T141" fmla="*/ 229 h 2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9" h="229">
                  <a:moveTo>
                    <a:pt x="222" y="113"/>
                  </a:moveTo>
                  <a:lnTo>
                    <a:pt x="222" y="116"/>
                  </a:lnTo>
                  <a:lnTo>
                    <a:pt x="222" y="118"/>
                  </a:lnTo>
                  <a:lnTo>
                    <a:pt x="224" y="118"/>
                  </a:lnTo>
                  <a:lnTo>
                    <a:pt x="224" y="120"/>
                  </a:lnTo>
                  <a:lnTo>
                    <a:pt x="224" y="123"/>
                  </a:lnTo>
                  <a:lnTo>
                    <a:pt x="239" y="139"/>
                  </a:lnTo>
                  <a:lnTo>
                    <a:pt x="272" y="144"/>
                  </a:lnTo>
                  <a:lnTo>
                    <a:pt x="274" y="142"/>
                  </a:lnTo>
                  <a:lnTo>
                    <a:pt x="279" y="151"/>
                  </a:lnTo>
                  <a:lnTo>
                    <a:pt x="269" y="180"/>
                  </a:lnTo>
                  <a:lnTo>
                    <a:pt x="231" y="194"/>
                  </a:lnTo>
                  <a:lnTo>
                    <a:pt x="191" y="201"/>
                  </a:lnTo>
                  <a:lnTo>
                    <a:pt x="179" y="206"/>
                  </a:lnTo>
                  <a:lnTo>
                    <a:pt x="172" y="215"/>
                  </a:lnTo>
                  <a:lnTo>
                    <a:pt x="170" y="220"/>
                  </a:lnTo>
                  <a:lnTo>
                    <a:pt x="168" y="222"/>
                  </a:lnTo>
                  <a:lnTo>
                    <a:pt x="165" y="222"/>
                  </a:lnTo>
                  <a:lnTo>
                    <a:pt x="161" y="217"/>
                  </a:lnTo>
                  <a:lnTo>
                    <a:pt x="130" y="215"/>
                  </a:lnTo>
                  <a:lnTo>
                    <a:pt x="123" y="220"/>
                  </a:lnTo>
                  <a:lnTo>
                    <a:pt x="118" y="222"/>
                  </a:lnTo>
                  <a:lnTo>
                    <a:pt x="116" y="222"/>
                  </a:lnTo>
                  <a:lnTo>
                    <a:pt x="116" y="224"/>
                  </a:lnTo>
                  <a:lnTo>
                    <a:pt x="111" y="227"/>
                  </a:lnTo>
                  <a:lnTo>
                    <a:pt x="111" y="229"/>
                  </a:lnTo>
                  <a:lnTo>
                    <a:pt x="109" y="229"/>
                  </a:lnTo>
                  <a:lnTo>
                    <a:pt x="106" y="229"/>
                  </a:lnTo>
                  <a:lnTo>
                    <a:pt x="106" y="227"/>
                  </a:lnTo>
                  <a:lnTo>
                    <a:pt x="104" y="222"/>
                  </a:lnTo>
                  <a:lnTo>
                    <a:pt x="104" y="220"/>
                  </a:lnTo>
                  <a:lnTo>
                    <a:pt x="102" y="220"/>
                  </a:lnTo>
                  <a:lnTo>
                    <a:pt x="102" y="215"/>
                  </a:lnTo>
                  <a:lnTo>
                    <a:pt x="97" y="210"/>
                  </a:lnTo>
                  <a:lnTo>
                    <a:pt x="94" y="210"/>
                  </a:lnTo>
                  <a:lnTo>
                    <a:pt x="87" y="198"/>
                  </a:lnTo>
                  <a:lnTo>
                    <a:pt x="85" y="191"/>
                  </a:lnTo>
                  <a:lnTo>
                    <a:pt x="78" y="180"/>
                  </a:lnTo>
                  <a:lnTo>
                    <a:pt x="71" y="175"/>
                  </a:lnTo>
                  <a:lnTo>
                    <a:pt x="66" y="172"/>
                  </a:lnTo>
                  <a:lnTo>
                    <a:pt x="64" y="170"/>
                  </a:lnTo>
                  <a:lnTo>
                    <a:pt x="59" y="156"/>
                  </a:lnTo>
                  <a:lnTo>
                    <a:pt x="59" y="154"/>
                  </a:lnTo>
                  <a:lnTo>
                    <a:pt x="59" y="151"/>
                  </a:lnTo>
                  <a:lnTo>
                    <a:pt x="59" y="146"/>
                  </a:lnTo>
                  <a:lnTo>
                    <a:pt x="57" y="142"/>
                  </a:lnTo>
                  <a:lnTo>
                    <a:pt x="57" y="139"/>
                  </a:lnTo>
                  <a:lnTo>
                    <a:pt x="50" y="125"/>
                  </a:lnTo>
                  <a:lnTo>
                    <a:pt x="45" y="120"/>
                  </a:lnTo>
                  <a:lnTo>
                    <a:pt x="42" y="120"/>
                  </a:lnTo>
                  <a:lnTo>
                    <a:pt x="40" y="118"/>
                  </a:lnTo>
                  <a:lnTo>
                    <a:pt x="38" y="118"/>
                  </a:lnTo>
                  <a:lnTo>
                    <a:pt x="38" y="116"/>
                  </a:lnTo>
                  <a:lnTo>
                    <a:pt x="35" y="113"/>
                  </a:lnTo>
                  <a:lnTo>
                    <a:pt x="35" y="111"/>
                  </a:lnTo>
                  <a:lnTo>
                    <a:pt x="31" y="99"/>
                  </a:lnTo>
                  <a:lnTo>
                    <a:pt x="28" y="97"/>
                  </a:lnTo>
                  <a:lnTo>
                    <a:pt x="26" y="97"/>
                  </a:lnTo>
                  <a:lnTo>
                    <a:pt x="26" y="94"/>
                  </a:lnTo>
                  <a:lnTo>
                    <a:pt x="24" y="90"/>
                  </a:lnTo>
                  <a:lnTo>
                    <a:pt x="21" y="85"/>
                  </a:lnTo>
                  <a:lnTo>
                    <a:pt x="19" y="83"/>
                  </a:lnTo>
                  <a:lnTo>
                    <a:pt x="14" y="78"/>
                  </a:lnTo>
                  <a:lnTo>
                    <a:pt x="14" y="76"/>
                  </a:lnTo>
                  <a:lnTo>
                    <a:pt x="7" y="64"/>
                  </a:lnTo>
                  <a:lnTo>
                    <a:pt x="2" y="64"/>
                  </a:lnTo>
                  <a:lnTo>
                    <a:pt x="2" y="61"/>
                  </a:lnTo>
                  <a:lnTo>
                    <a:pt x="0" y="64"/>
                  </a:lnTo>
                  <a:lnTo>
                    <a:pt x="2" y="57"/>
                  </a:lnTo>
                  <a:lnTo>
                    <a:pt x="5" y="50"/>
                  </a:lnTo>
                  <a:lnTo>
                    <a:pt x="5" y="47"/>
                  </a:lnTo>
                  <a:lnTo>
                    <a:pt x="5" y="43"/>
                  </a:lnTo>
                  <a:lnTo>
                    <a:pt x="5" y="45"/>
                  </a:lnTo>
                  <a:lnTo>
                    <a:pt x="19" y="47"/>
                  </a:lnTo>
                  <a:lnTo>
                    <a:pt x="24" y="43"/>
                  </a:lnTo>
                  <a:lnTo>
                    <a:pt x="28" y="35"/>
                  </a:lnTo>
                  <a:lnTo>
                    <a:pt x="38" y="35"/>
                  </a:lnTo>
                  <a:lnTo>
                    <a:pt x="40" y="28"/>
                  </a:lnTo>
                  <a:lnTo>
                    <a:pt x="45" y="26"/>
                  </a:lnTo>
                  <a:lnTo>
                    <a:pt x="31" y="12"/>
                  </a:lnTo>
                  <a:lnTo>
                    <a:pt x="57" y="5"/>
                  </a:lnTo>
                  <a:lnTo>
                    <a:pt x="61" y="0"/>
                  </a:lnTo>
                  <a:lnTo>
                    <a:pt x="111" y="24"/>
                  </a:lnTo>
                  <a:lnTo>
                    <a:pt x="113" y="28"/>
                  </a:lnTo>
                  <a:lnTo>
                    <a:pt x="118" y="28"/>
                  </a:lnTo>
                  <a:lnTo>
                    <a:pt x="120" y="28"/>
                  </a:lnTo>
                  <a:lnTo>
                    <a:pt x="120" y="38"/>
                  </a:lnTo>
                  <a:lnTo>
                    <a:pt x="120" y="40"/>
                  </a:lnTo>
                  <a:lnTo>
                    <a:pt x="135" y="47"/>
                  </a:lnTo>
                  <a:lnTo>
                    <a:pt x="158" y="47"/>
                  </a:lnTo>
                  <a:lnTo>
                    <a:pt x="170" y="52"/>
                  </a:lnTo>
                  <a:lnTo>
                    <a:pt x="172" y="52"/>
                  </a:lnTo>
                  <a:lnTo>
                    <a:pt x="175" y="57"/>
                  </a:lnTo>
                  <a:lnTo>
                    <a:pt x="182" y="57"/>
                  </a:lnTo>
                  <a:lnTo>
                    <a:pt x="187" y="66"/>
                  </a:lnTo>
                  <a:lnTo>
                    <a:pt x="189" y="69"/>
                  </a:lnTo>
                  <a:lnTo>
                    <a:pt x="191" y="71"/>
                  </a:lnTo>
                  <a:lnTo>
                    <a:pt x="194" y="73"/>
                  </a:lnTo>
                  <a:lnTo>
                    <a:pt x="194" y="76"/>
                  </a:lnTo>
                  <a:lnTo>
                    <a:pt x="196" y="78"/>
                  </a:lnTo>
                  <a:lnTo>
                    <a:pt x="198" y="78"/>
                  </a:lnTo>
                  <a:lnTo>
                    <a:pt x="203" y="83"/>
                  </a:lnTo>
                  <a:lnTo>
                    <a:pt x="205" y="85"/>
                  </a:lnTo>
                  <a:lnTo>
                    <a:pt x="205" y="87"/>
                  </a:lnTo>
                  <a:lnTo>
                    <a:pt x="205" y="90"/>
                  </a:lnTo>
                  <a:lnTo>
                    <a:pt x="205" y="92"/>
                  </a:lnTo>
                  <a:lnTo>
                    <a:pt x="205" y="94"/>
                  </a:lnTo>
                  <a:lnTo>
                    <a:pt x="205" y="97"/>
                  </a:lnTo>
                  <a:lnTo>
                    <a:pt x="210" y="104"/>
                  </a:lnTo>
                  <a:lnTo>
                    <a:pt x="213" y="109"/>
                  </a:lnTo>
                  <a:lnTo>
                    <a:pt x="213" y="111"/>
                  </a:lnTo>
                  <a:lnTo>
                    <a:pt x="215" y="113"/>
                  </a:lnTo>
                  <a:lnTo>
                    <a:pt x="217" y="116"/>
                  </a:lnTo>
                  <a:lnTo>
                    <a:pt x="222" y="113"/>
                  </a:lnTo>
                  <a:close/>
                </a:path>
              </a:pathLst>
            </a:custGeom>
            <a:grpFill/>
            <a:ln w="9525">
              <a:noFill/>
              <a:round/>
              <a:headEnd/>
              <a:tailEnd/>
            </a:ln>
          </p:spPr>
          <p:txBody>
            <a:bodyPr/>
            <a:lstStyle/>
            <a:p>
              <a:pPr>
                <a:defRPr/>
              </a:pPr>
              <a:endParaRPr lang="en-US" sz="1200" kern="0">
                <a:solidFill>
                  <a:srgbClr val="0096D6"/>
                </a:solidFill>
              </a:endParaRPr>
            </a:p>
          </p:txBody>
        </p:sp>
        <p:sp>
          <p:nvSpPr>
            <p:cNvPr id="1971" name="Freeform 1679"/>
            <p:cNvSpPr>
              <a:spLocks/>
            </p:cNvSpPr>
            <p:nvPr/>
          </p:nvSpPr>
          <p:spPr bwMode="auto">
            <a:xfrm>
              <a:off x="-2544" y="2156"/>
              <a:ext cx="279" cy="229"/>
            </a:xfrm>
            <a:custGeom>
              <a:avLst/>
              <a:gdLst>
                <a:gd name="T0" fmla="*/ 222 w 279"/>
                <a:gd name="T1" fmla="*/ 116 h 229"/>
                <a:gd name="T2" fmla="*/ 222 w 279"/>
                <a:gd name="T3" fmla="*/ 118 h 229"/>
                <a:gd name="T4" fmla="*/ 224 w 279"/>
                <a:gd name="T5" fmla="*/ 123 h 229"/>
                <a:gd name="T6" fmla="*/ 274 w 279"/>
                <a:gd name="T7" fmla="*/ 142 h 229"/>
                <a:gd name="T8" fmla="*/ 269 w 279"/>
                <a:gd name="T9" fmla="*/ 180 h 229"/>
                <a:gd name="T10" fmla="*/ 191 w 279"/>
                <a:gd name="T11" fmla="*/ 201 h 229"/>
                <a:gd name="T12" fmla="*/ 170 w 279"/>
                <a:gd name="T13" fmla="*/ 220 h 229"/>
                <a:gd name="T14" fmla="*/ 161 w 279"/>
                <a:gd name="T15" fmla="*/ 217 h 229"/>
                <a:gd name="T16" fmla="*/ 118 w 279"/>
                <a:gd name="T17" fmla="*/ 222 h 229"/>
                <a:gd name="T18" fmla="*/ 111 w 279"/>
                <a:gd name="T19" fmla="*/ 227 h 229"/>
                <a:gd name="T20" fmla="*/ 109 w 279"/>
                <a:gd name="T21" fmla="*/ 229 h 229"/>
                <a:gd name="T22" fmla="*/ 106 w 279"/>
                <a:gd name="T23" fmla="*/ 227 h 229"/>
                <a:gd name="T24" fmla="*/ 102 w 279"/>
                <a:gd name="T25" fmla="*/ 220 h 229"/>
                <a:gd name="T26" fmla="*/ 94 w 279"/>
                <a:gd name="T27" fmla="*/ 210 h 229"/>
                <a:gd name="T28" fmla="*/ 87 w 279"/>
                <a:gd name="T29" fmla="*/ 198 h 229"/>
                <a:gd name="T30" fmla="*/ 71 w 279"/>
                <a:gd name="T31" fmla="*/ 175 h 229"/>
                <a:gd name="T32" fmla="*/ 64 w 279"/>
                <a:gd name="T33" fmla="*/ 170 h 229"/>
                <a:gd name="T34" fmla="*/ 59 w 279"/>
                <a:gd name="T35" fmla="*/ 151 h 229"/>
                <a:gd name="T36" fmla="*/ 57 w 279"/>
                <a:gd name="T37" fmla="*/ 142 h 229"/>
                <a:gd name="T38" fmla="*/ 45 w 279"/>
                <a:gd name="T39" fmla="*/ 120 h 229"/>
                <a:gd name="T40" fmla="*/ 40 w 279"/>
                <a:gd name="T41" fmla="*/ 118 h 229"/>
                <a:gd name="T42" fmla="*/ 38 w 279"/>
                <a:gd name="T43" fmla="*/ 118 h 229"/>
                <a:gd name="T44" fmla="*/ 35 w 279"/>
                <a:gd name="T45" fmla="*/ 111 h 229"/>
                <a:gd name="T46" fmla="*/ 28 w 279"/>
                <a:gd name="T47" fmla="*/ 97 h 229"/>
                <a:gd name="T48" fmla="*/ 24 w 279"/>
                <a:gd name="T49" fmla="*/ 90 h 229"/>
                <a:gd name="T50" fmla="*/ 19 w 279"/>
                <a:gd name="T51" fmla="*/ 83 h 229"/>
                <a:gd name="T52" fmla="*/ 7 w 279"/>
                <a:gd name="T53" fmla="*/ 64 h 229"/>
                <a:gd name="T54" fmla="*/ 2 w 279"/>
                <a:gd name="T55" fmla="*/ 61 h 229"/>
                <a:gd name="T56" fmla="*/ 2 w 279"/>
                <a:gd name="T57" fmla="*/ 57 h 229"/>
                <a:gd name="T58" fmla="*/ 5 w 279"/>
                <a:gd name="T59" fmla="*/ 43 h 229"/>
                <a:gd name="T60" fmla="*/ 24 w 279"/>
                <a:gd name="T61" fmla="*/ 43 h 229"/>
                <a:gd name="T62" fmla="*/ 40 w 279"/>
                <a:gd name="T63" fmla="*/ 28 h 229"/>
                <a:gd name="T64" fmla="*/ 31 w 279"/>
                <a:gd name="T65" fmla="*/ 12 h 229"/>
                <a:gd name="T66" fmla="*/ 111 w 279"/>
                <a:gd name="T67" fmla="*/ 24 h 229"/>
                <a:gd name="T68" fmla="*/ 120 w 279"/>
                <a:gd name="T69" fmla="*/ 28 h 229"/>
                <a:gd name="T70" fmla="*/ 135 w 279"/>
                <a:gd name="T71" fmla="*/ 47 h 229"/>
                <a:gd name="T72" fmla="*/ 172 w 279"/>
                <a:gd name="T73" fmla="*/ 52 h 229"/>
                <a:gd name="T74" fmla="*/ 187 w 279"/>
                <a:gd name="T75" fmla="*/ 66 h 229"/>
                <a:gd name="T76" fmla="*/ 194 w 279"/>
                <a:gd name="T77" fmla="*/ 73 h 229"/>
                <a:gd name="T78" fmla="*/ 194 w 279"/>
                <a:gd name="T79" fmla="*/ 76 h 229"/>
                <a:gd name="T80" fmla="*/ 203 w 279"/>
                <a:gd name="T81" fmla="*/ 83 h 229"/>
                <a:gd name="T82" fmla="*/ 205 w 279"/>
                <a:gd name="T83" fmla="*/ 90 h 229"/>
                <a:gd name="T84" fmla="*/ 205 w 279"/>
                <a:gd name="T85" fmla="*/ 94 h 229"/>
                <a:gd name="T86" fmla="*/ 213 w 279"/>
                <a:gd name="T87" fmla="*/ 109 h 229"/>
                <a:gd name="T88" fmla="*/ 213 w 279"/>
                <a:gd name="T89" fmla="*/ 111 h 229"/>
                <a:gd name="T90" fmla="*/ 217 w 279"/>
                <a:gd name="T91" fmla="*/ 116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9"/>
                <a:gd name="T139" fmla="*/ 0 h 229"/>
                <a:gd name="T140" fmla="*/ 279 w 279"/>
                <a:gd name="T141" fmla="*/ 229 h 2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9" h="229">
                  <a:moveTo>
                    <a:pt x="222" y="113"/>
                  </a:moveTo>
                  <a:lnTo>
                    <a:pt x="222" y="116"/>
                  </a:lnTo>
                  <a:lnTo>
                    <a:pt x="222" y="118"/>
                  </a:lnTo>
                  <a:lnTo>
                    <a:pt x="224" y="118"/>
                  </a:lnTo>
                  <a:lnTo>
                    <a:pt x="224" y="120"/>
                  </a:lnTo>
                  <a:lnTo>
                    <a:pt x="224" y="123"/>
                  </a:lnTo>
                  <a:lnTo>
                    <a:pt x="239" y="139"/>
                  </a:lnTo>
                  <a:lnTo>
                    <a:pt x="272" y="144"/>
                  </a:lnTo>
                  <a:lnTo>
                    <a:pt x="274" y="142"/>
                  </a:lnTo>
                  <a:lnTo>
                    <a:pt x="279" y="151"/>
                  </a:lnTo>
                  <a:lnTo>
                    <a:pt x="269" y="180"/>
                  </a:lnTo>
                  <a:lnTo>
                    <a:pt x="231" y="194"/>
                  </a:lnTo>
                  <a:lnTo>
                    <a:pt x="191" y="201"/>
                  </a:lnTo>
                  <a:lnTo>
                    <a:pt x="179" y="206"/>
                  </a:lnTo>
                  <a:lnTo>
                    <a:pt x="172" y="215"/>
                  </a:lnTo>
                  <a:lnTo>
                    <a:pt x="170" y="220"/>
                  </a:lnTo>
                  <a:lnTo>
                    <a:pt x="168" y="222"/>
                  </a:lnTo>
                  <a:lnTo>
                    <a:pt x="165" y="222"/>
                  </a:lnTo>
                  <a:lnTo>
                    <a:pt x="161" y="217"/>
                  </a:lnTo>
                  <a:lnTo>
                    <a:pt x="130" y="215"/>
                  </a:lnTo>
                  <a:lnTo>
                    <a:pt x="123" y="220"/>
                  </a:lnTo>
                  <a:lnTo>
                    <a:pt x="118" y="222"/>
                  </a:lnTo>
                  <a:lnTo>
                    <a:pt x="116" y="222"/>
                  </a:lnTo>
                  <a:lnTo>
                    <a:pt x="116" y="224"/>
                  </a:lnTo>
                  <a:lnTo>
                    <a:pt x="111" y="227"/>
                  </a:lnTo>
                  <a:lnTo>
                    <a:pt x="111" y="229"/>
                  </a:lnTo>
                  <a:lnTo>
                    <a:pt x="109" y="229"/>
                  </a:lnTo>
                  <a:lnTo>
                    <a:pt x="106" y="229"/>
                  </a:lnTo>
                  <a:lnTo>
                    <a:pt x="106" y="227"/>
                  </a:lnTo>
                  <a:lnTo>
                    <a:pt x="104" y="222"/>
                  </a:lnTo>
                  <a:lnTo>
                    <a:pt x="104" y="220"/>
                  </a:lnTo>
                  <a:lnTo>
                    <a:pt x="102" y="220"/>
                  </a:lnTo>
                  <a:lnTo>
                    <a:pt x="102" y="215"/>
                  </a:lnTo>
                  <a:lnTo>
                    <a:pt x="97" y="210"/>
                  </a:lnTo>
                  <a:lnTo>
                    <a:pt x="94" y="210"/>
                  </a:lnTo>
                  <a:lnTo>
                    <a:pt x="87" y="198"/>
                  </a:lnTo>
                  <a:lnTo>
                    <a:pt x="85" y="191"/>
                  </a:lnTo>
                  <a:lnTo>
                    <a:pt x="78" y="180"/>
                  </a:lnTo>
                  <a:lnTo>
                    <a:pt x="71" y="175"/>
                  </a:lnTo>
                  <a:lnTo>
                    <a:pt x="66" y="172"/>
                  </a:lnTo>
                  <a:lnTo>
                    <a:pt x="64" y="170"/>
                  </a:lnTo>
                  <a:lnTo>
                    <a:pt x="59" y="156"/>
                  </a:lnTo>
                  <a:lnTo>
                    <a:pt x="59" y="154"/>
                  </a:lnTo>
                  <a:lnTo>
                    <a:pt x="59" y="151"/>
                  </a:lnTo>
                  <a:lnTo>
                    <a:pt x="59" y="146"/>
                  </a:lnTo>
                  <a:lnTo>
                    <a:pt x="57" y="142"/>
                  </a:lnTo>
                  <a:lnTo>
                    <a:pt x="57" y="139"/>
                  </a:lnTo>
                  <a:lnTo>
                    <a:pt x="50" y="125"/>
                  </a:lnTo>
                  <a:lnTo>
                    <a:pt x="45" y="120"/>
                  </a:lnTo>
                  <a:lnTo>
                    <a:pt x="42" y="120"/>
                  </a:lnTo>
                  <a:lnTo>
                    <a:pt x="40" y="118"/>
                  </a:lnTo>
                  <a:lnTo>
                    <a:pt x="38" y="118"/>
                  </a:lnTo>
                  <a:lnTo>
                    <a:pt x="38" y="116"/>
                  </a:lnTo>
                  <a:lnTo>
                    <a:pt x="35" y="113"/>
                  </a:lnTo>
                  <a:lnTo>
                    <a:pt x="35" y="111"/>
                  </a:lnTo>
                  <a:lnTo>
                    <a:pt x="31" y="99"/>
                  </a:lnTo>
                  <a:lnTo>
                    <a:pt x="28" y="97"/>
                  </a:lnTo>
                  <a:lnTo>
                    <a:pt x="26" y="97"/>
                  </a:lnTo>
                  <a:lnTo>
                    <a:pt x="26" y="94"/>
                  </a:lnTo>
                  <a:lnTo>
                    <a:pt x="24" y="90"/>
                  </a:lnTo>
                  <a:lnTo>
                    <a:pt x="21" y="85"/>
                  </a:lnTo>
                  <a:lnTo>
                    <a:pt x="19" y="83"/>
                  </a:lnTo>
                  <a:lnTo>
                    <a:pt x="14" y="78"/>
                  </a:lnTo>
                  <a:lnTo>
                    <a:pt x="14" y="76"/>
                  </a:lnTo>
                  <a:lnTo>
                    <a:pt x="7" y="64"/>
                  </a:lnTo>
                  <a:lnTo>
                    <a:pt x="2" y="64"/>
                  </a:lnTo>
                  <a:lnTo>
                    <a:pt x="2" y="61"/>
                  </a:lnTo>
                  <a:lnTo>
                    <a:pt x="0" y="64"/>
                  </a:lnTo>
                  <a:lnTo>
                    <a:pt x="2" y="57"/>
                  </a:lnTo>
                  <a:lnTo>
                    <a:pt x="5" y="50"/>
                  </a:lnTo>
                  <a:lnTo>
                    <a:pt x="5" y="47"/>
                  </a:lnTo>
                  <a:lnTo>
                    <a:pt x="5" y="43"/>
                  </a:lnTo>
                  <a:lnTo>
                    <a:pt x="5" y="45"/>
                  </a:lnTo>
                  <a:lnTo>
                    <a:pt x="19" y="47"/>
                  </a:lnTo>
                  <a:lnTo>
                    <a:pt x="24" y="43"/>
                  </a:lnTo>
                  <a:lnTo>
                    <a:pt x="28" y="35"/>
                  </a:lnTo>
                  <a:lnTo>
                    <a:pt x="38" y="35"/>
                  </a:lnTo>
                  <a:lnTo>
                    <a:pt x="40" y="28"/>
                  </a:lnTo>
                  <a:lnTo>
                    <a:pt x="45" y="26"/>
                  </a:lnTo>
                  <a:lnTo>
                    <a:pt x="31" y="12"/>
                  </a:lnTo>
                  <a:lnTo>
                    <a:pt x="57" y="5"/>
                  </a:lnTo>
                  <a:lnTo>
                    <a:pt x="61" y="0"/>
                  </a:lnTo>
                  <a:lnTo>
                    <a:pt x="111" y="24"/>
                  </a:lnTo>
                  <a:lnTo>
                    <a:pt x="113" y="28"/>
                  </a:lnTo>
                  <a:lnTo>
                    <a:pt x="118" y="28"/>
                  </a:lnTo>
                  <a:lnTo>
                    <a:pt x="120" y="28"/>
                  </a:lnTo>
                  <a:lnTo>
                    <a:pt x="120" y="38"/>
                  </a:lnTo>
                  <a:lnTo>
                    <a:pt x="120" y="40"/>
                  </a:lnTo>
                  <a:lnTo>
                    <a:pt x="135" y="47"/>
                  </a:lnTo>
                  <a:lnTo>
                    <a:pt x="158" y="47"/>
                  </a:lnTo>
                  <a:lnTo>
                    <a:pt x="170" y="52"/>
                  </a:lnTo>
                  <a:lnTo>
                    <a:pt x="172" y="52"/>
                  </a:lnTo>
                  <a:lnTo>
                    <a:pt x="175" y="57"/>
                  </a:lnTo>
                  <a:lnTo>
                    <a:pt x="182" y="57"/>
                  </a:lnTo>
                  <a:lnTo>
                    <a:pt x="187" y="66"/>
                  </a:lnTo>
                  <a:lnTo>
                    <a:pt x="189" y="69"/>
                  </a:lnTo>
                  <a:lnTo>
                    <a:pt x="191" y="71"/>
                  </a:lnTo>
                  <a:lnTo>
                    <a:pt x="194" y="73"/>
                  </a:lnTo>
                  <a:lnTo>
                    <a:pt x="194" y="76"/>
                  </a:lnTo>
                  <a:lnTo>
                    <a:pt x="196" y="78"/>
                  </a:lnTo>
                  <a:lnTo>
                    <a:pt x="198" y="78"/>
                  </a:lnTo>
                  <a:lnTo>
                    <a:pt x="203" y="83"/>
                  </a:lnTo>
                  <a:lnTo>
                    <a:pt x="205" y="85"/>
                  </a:lnTo>
                  <a:lnTo>
                    <a:pt x="205" y="87"/>
                  </a:lnTo>
                  <a:lnTo>
                    <a:pt x="205" y="90"/>
                  </a:lnTo>
                  <a:lnTo>
                    <a:pt x="205" y="92"/>
                  </a:lnTo>
                  <a:lnTo>
                    <a:pt x="205" y="94"/>
                  </a:lnTo>
                  <a:lnTo>
                    <a:pt x="205" y="97"/>
                  </a:lnTo>
                  <a:lnTo>
                    <a:pt x="210" y="104"/>
                  </a:lnTo>
                  <a:lnTo>
                    <a:pt x="213" y="109"/>
                  </a:lnTo>
                  <a:lnTo>
                    <a:pt x="213" y="111"/>
                  </a:lnTo>
                  <a:lnTo>
                    <a:pt x="215" y="113"/>
                  </a:lnTo>
                  <a:lnTo>
                    <a:pt x="217" y="116"/>
                  </a:lnTo>
                  <a:lnTo>
                    <a:pt x="222" y="113"/>
                  </a:lnTo>
                </a:path>
              </a:pathLst>
            </a:custGeom>
            <a:grpFill/>
            <a:ln w="9525">
              <a:noFill/>
              <a:round/>
              <a:headEnd/>
              <a:tailEnd/>
            </a:ln>
          </p:spPr>
          <p:txBody>
            <a:bodyPr/>
            <a:lstStyle/>
            <a:p>
              <a:pPr>
                <a:defRPr/>
              </a:pPr>
              <a:endParaRPr lang="en-US" sz="1200" kern="0">
                <a:solidFill>
                  <a:srgbClr val="0096D6"/>
                </a:solidFill>
              </a:endParaRPr>
            </a:p>
          </p:txBody>
        </p:sp>
        <p:sp>
          <p:nvSpPr>
            <p:cNvPr id="1972" name="Freeform 1680"/>
            <p:cNvSpPr>
              <a:spLocks/>
            </p:cNvSpPr>
            <p:nvPr/>
          </p:nvSpPr>
          <p:spPr bwMode="auto">
            <a:xfrm>
              <a:off x="-1368" y="2723"/>
              <a:ext cx="24" cy="19"/>
            </a:xfrm>
            <a:custGeom>
              <a:avLst/>
              <a:gdLst>
                <a:gd name="T0" fmla="*/ 22 w 24"/>
                <a:gd name="T1" fmla="*/ 7 h 19"/>
                <a:gd name="T2" fmla="*/ 22 w 24"/>
                <a:gd name="T3" fmla="*/ 5 h 19"/>
                <a:gd name="T4" fmla="*/ 22 w 24"/>
                <a:gd name="T5" fmla="*/ 5 h 19"/>
                <a:gd name="T6" fmla="*/ 22 w 24"/>
                <a:gd name="T7" fmla="*/ 5 h 19"/>
                <a:gd name="T8" fmla="*/ 22 w 24"/>
                <a:gd name="T9" fmla="*/ 5 h 19"/>
                <a:gd name="T10" fmla="*/ 19 w 24"/>
                <a:gd name="T11" fmla="*/ 5 h 19"/>
                <a:gd name="T12" fmla="*/ 19 w 24"/>
                <a:gd name="T13" fmla="*/ 5 h 19"/>
                <a:gd name="T14" fmla="*/ 19 w 24"/>
                <a:gd name="T15" fmla="*/ 5 h 19"/>
                <a:gd name="T16" fmla="*/ 22 w 24"/>
                <a:gd name="T17" fmla="*/ 2 h 19"/>
                <a:gd name="T18" fmla="*/ 22 w 24"/>
                <a:gd name="T19" fmla="*/ 2 h 19"/>
                <a:gd name="T20" fmla="*/ 22 w 24"/>
                <a:gd name="T21" fmla="*/ 2 h 19"/>
                <a:gd name="T22" fmla="*/ 22 w 24"/>
                <a:gd name="T23" fmla="*/ 2 h 19"/>
                <a:gd name="T24" fmla="*/ 22 w 24"/>
                <a:gd name="T25" fmla="*/ 2 h 19"/>
                <a:gd name="T26" fmla="*/ 22 w 24"/>
                <a:gd name="T27" fmla="*/ 2 h 19"/>
                <a:gd name="T28" fmla="*/ 22 w 24"/>
                <a:gd name="T29" fmla="*/ 2 h 19"/>
                <a:gd name="T30" fmla="*/ 22 w 24"/>
                <a:gd name="T31" fmla="*/ 2 h 19"/>
                <a:gd name="T32" fmla="*/ 22 w 24"/>
                <a:gd name="T33" fmla="*/ 2 h 19"/>
                <a:gd name="T34" fmla="*/ 24 w 24"/>
                <a:gd name="T35" fmla="*/ 0 h 19"/>
                <a:gd name="T36" fmla="*/ 22 w 24"/>
                <a:gd name="T37" fmla="*/ 0 h 19"/>
                <a:gd name="T38" fmla="*/ 22 w 24"/>
                <a:gd name="T39" fmla="*/ 0 h 19"/>
                <a:gd name="T40" fmla="*/ 22 w 24"/>
                <a:gd name="T41" fmla="*/ 0 h 19"/>
                <a:gd name="T42" fmla="*/ 22 w 24"/>
                <a:gd name="T43" fmla="*/ 0 h 19"/>
                <a:gd name="T44" fmla="*/ 22 w 24"/>
                <a:gd name="T45" fmla="*/ 0 h 19"/>
                <a:gd name="T46" fmla="*/ 19 w 24"/>
                <a:gd name="T47" fmla="*/ 2 h 19"/>
                <a:gd name="T48" fmla="*/ 19 w 24"/>
                <a:gd name="T49" fmla="*/ 0 h 19"/>
                <a:gd name="T50" fmla="*/ 19 w 24"/>
                <a:gd name="T51" fmla="*/ 0 h 19"/>
                <a:gd name="T52" fmla="*/ 17 w 24"/>
                <a:gd name="T53" fmla="*/ 2 h 19"/>
                <a:gd name="T54" fmla="*/ 17 w 24"/>
                <a:gd name="T55" fmla="*/ 2 h 19"/>
                <a:gd name="T56" fmla="*/ 12 w 24"/>
                <a:gd name="T57" fmla="*/ 2 h 19"/>
                <a:gd name="T58" fmla="*/ 14 w 24"/>
                <a:gd name="T59" fmla="*/ 2 h 19"/>
                <a:gd name="T60" fmla="*/ 12 w 24"/>
                <a:gd name="T61" fmla="*/ 5 h 19"/>
                <a:gd name="T62" fmla="*/ 12 w 24"/>
                <a:gd name="T63" fmla="*/ 5 h 19"/>
                <a:gd name="T64" fmla="*/ 12 w 24"/>
                <a:gd name="T65" fmla="*/ 5 h 19"/>
                <a:gd name="T66" fmla="*/ 12 w 24"/>
                <a:gd name="T67" fmla="*/ 5 h 19"/>
                <a:gd name="T68" fmla="*/ 12 w 24"/>
                <a:gd name="T69" fmla="*/ 5 h 19"/>
                <a:gd name="T70" fmla="*/ 12 w 24"/>
                <a:gd name="T71" fmla="*/ 5 h 19"/>
                <a:gd name="T72" fmla="*/ 12 w 24"/>
                <a:gd name="T73" fmla="*/ 5 h 19"/>
                <a:gd name="T74" fmla="*/ 12 w 24"/>
                <a:gd name="T75" fmla="*/ 5 h 19"/>
                <a:gd name="T76" fmla="*/ 12 w 24"/>
                <a:gd name="T77" fmla="*/ 5 h 19"/>
                <a:gd name="T78" fmla="*/ 12 w 24"/>
                <a:gd name="T79" fmla="*/ 5 h 19"/>
                <a:gd name="T80" fmla="*/ 12 w 24"/>
                <a:gd name="T81" fmla="*/ 7 h 19"/>
                <a:gd name="T82" fmla="*/ 12 w 24"/>
                <a:gd name="T83" fmla="*/ 7 h 19"/>
                <a:gd name="T84" fmla="*/ 12 w 24"/>
                <a:gd name="T85" fmla="*/ 7 h 19"/>
                <a:gd name="T86" fmla="*/ 12 w 24"/>
                <a:gd name="T87" fmla="*/ 7 h 19"/>
                <a:gd name="T88" fmla="*/ 10 w 24"/>
                <a:gd name="T89" fmla="*/ 7 h 19"/>
                <a:gd name="T90" fmla="*/ 10 w 24"/>
                <a:gd name="T91" fmla="*/ 7 h 19"/>
                <a:gd name="T92" fmla="*/ 10 w 24"/>
                <a:gd name="T93" fmla="*/ 7 h 19"/>
                <a:gd name="T94" fmla="*/ 10 w 24"/>
                <a:gd name="T95" fmla="*/ 7 h 19"/>
                <a:gd name="T96" fmla="*/ 10 w 24"/>
                <a:gd name="T97" fmla="*/ 7 h 19"/>
                <a:gd name="T98" fmla="*/ 10 w 24"/>
                <a:gd name="T99" fmla="*/ 5 h 19"/>
                <a:gd name="T100" fmla="*/ 10 w 24"/>
                <a:gd name="T101" fmla="*/ 5 h 19"/>
                <a:gd name="T102" fmla="*/ 10 w 24"/>
                <a:gd name="T103" fmla="*/ 5 h 19"/>
                <a:gd name="T104" fmla="*/ 10 w 24"/>
                <a:gd name="T105" fmla="*/ 5 h 19"/>
                <a:gd name="T106" fmla="*/ 10 w 24"/>
                <a:gd name="T107" fmla="*/ 7 h 19"/>
                <a:gd name="T108" fmla="*/ 10 w 24"/>
                <a:gd name="T109" fmla="*/ 7 h 19"/>
                <a:gd name="T110" fmla="*/ 7 w 24"/>
                <a:gd name="T111" fmla="*/ 5 h 19"/>
                <a:gd name="T112" fmla="*/ 7 w 24"/>
                <a:gd name="T113" fmla="*/ 5 h 19"/>
                <a:gd name="T114" fmla="*/ 3 w 24"/>
                <a:gd name="T115" fmla="*/ 12 h 19"/>
                <a:gd name="T116" fmla="*/ 3 w 24"/>
                <a:gd name="T117" fmla="*/ 14 h 19"/>
                <a:gd name="T118" fmla="*/ 3 w 24"/>
                <a:gd name="T119" fmla="*/ 19 h 19"/>
                <a:gd name="T120" fmla="*/ 17 w 24"/>
                <a:gd name="T121" fmla="*/ 14 h 19"/>
                <a:gd name="T122" fmla="*/ 22 w 24"/>
                <a:gd name="T123" fmla="*/ 7 h 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
                <a:gd name="T187" fmla="*/ 0 h 19"/>
                <a:gd name="T188" fmla="*/ 24 w 24"/>
                <a:gd name="T189" fmla="*/ 19 h 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 h="19">
                  <a:moveTo>
                    <a:pt x="22" y="7"/>
                  </a:moveTo>
                  <a:lnTo>
                    <a:pt x="22" y="7"/>
                  </a:lnTo>
                  <a:lnTo>
                    <a:pt x="22" y="5"/>
                  </a:lnTo>
                  <a:lnTo>
                    <a:pt x="19" y="5"/>
                  </a:lnTo>
                  <a:lnTo>
                    <a:pt x="19" y="2"/>
                  </a:lnTo>
                  <a:lnTo>
                    <a:pt x="22" y="2"/>
                  </a:lnTo>
                  <a:lnTo>
                    <a:pt x="22" y="0"/>
                  </a:lnTo>
                  <a:lnTo>
                    <a:pt x="24" y="0"/>
                  </a:lnTo>
                  <a:lnTo>
                    <a:pt x="22" y="0"/>
                  </a:lnTo>
                  <a:lnTo>
                    <a:pt x="19" y="2"/>
                  </a:lnTo>
                  <a:lnTo>
                    <a:pt x="19" y="0"/>
                  </a:lnTo>
                  <a:lnTo>
                    <a:pt x="17" y="2"/>
                  </a:lnTo>
                  <a:lnTo>
                    <a:pt x="14" y="2"/>
                  </a:lnTo>
                  <a:lnTo>
                    <a:pt x="12" y="2"/>
                  </a:lnTo>
                  <a:lnTo>
                    <a:pt x="14" y="2"/>
                  </a:lnTo>
                  <a:lnTo>
                    <a:pt x="12" y="2"/>
                  </a:lnTo>
                  <a:lnTo>
                    <a:pt x="12" y="5"/>
                  </a:lnTo>
                  <a:lnTo>
                    <a:pt x="12" y="7"/>
                  </a:lnTo>
                  <a:lnTo>
                    <a:pt x="12" y="5"/>
                  </a:lnTo>
                  <a:lnTo>
                    <a:pt x="12" y="7"/>
                  </a:lnTo>
                  <a:lnTo>
                    <a:pt x="10" y="7"/>
                  </a:lnTo>
                  <a:lnTo>
                    <a:pt x="10" y="5"/>
                  </a:lnTo>
                  <a:lnTo>
                    <a:pt x="10" y="7"/>
                  </a:lnTo>
                  <a:lnTo>
                    <a:pt x="7" y="7"/>
                  </a:lnTo>
                  <a:lnTo>
                    <a:pt x="7" y="5"/>
                  </a:lnTo>
                  <a:lnTo>
                    <a:pt x="3" y="9"/>
                  </a:lnTo>
                  <a:lnTo>
                    <a:pt x="3" y="12"/>
                  </a:lnTo>
                  <a:lnTo>
                    <a:pt x="3" y="14"/>
                  </a:lnTo>
                  <a:lnTo>
                    <a:pt x="0" y="16"/>
                  </a:lnTo>
                  <a:lnTo>
                    <a:pt x="3" y="19"/>
                  </a:lnTo>
                  <a:lnTo>
                    <a:pt x="7" y="19"/>
                  </a:lnTo>
                  <a:lnTo>
                    <a:pt x="17" y="14"/>
                  </a:lnTo>
                  <a:lnTo>
                    <a:pt x="22" y="9"/>
                  </a:lnTo>
                  <a:lnTo>
                    <a:pt x="22" y="7"/>
                  </a:lnTo>
                  <a:close/>
                </a:path>
              </a:pathLst>
            </a:custGeom>
            <a:grpFill/>
            <a:ln w="9525">
              <a:noFill/>
              <a:round/>
              <a:headEnd/>
              <a:tailEnd/>
            </a:ln>
          </p:spPr>
          <p:txBody>
            <a:bodyPr/>
            <a:lstStyle/>
            <a:p>
              <a:pPr>
                <a:defRPr/>
              </a:pPr>
              <a:endParaRPr lang="en-US" sz="1200" kern="0">
                <a:solidFill>
                  <a:srgbClr val="0096D6"/>
                </a:solidFill>
              </a:endParaRPr>
            </a:p>
          </p:txBody>
        </p:sp>
        <p:sp>
          <p:nvSpPr>
            <p:cNvPr id="1973" name="Freeform 1681"/>
            <p:cNvSpPr>
              <a:spLocks/>
            </p:cNvSpPr>
            <p:nvPr/>
          </p:nvSpPr>
          <p:spPr bwMode="auto">
            <a:xfrm>
              <a:off x="-2643" y="2995"/>
              <a:ext cx="30" cy="33"/>
            </a:xfrm>
            <a:custGeom>
              <a:avLst/>
              <a:gdLst>
                <a:gd name="T0" fmla="*/ 30 w 30"/>
                <a:gd name="T1" fmla="*/ 14 h 33"/>
                <a:gd name="T2" fmla="*/ 30 w 30"/>
                <a:gd name="T3" fmla="*/ 11 h 33"/>
                <a:gd name="T4" fmla="*/ 30 w 30"/>
                <a:gd name="T5" fmla="*/ 14 h 33"/>
                <a:gd name="T6" fmla="*/ 26 w 30"/>
                <a:gd name="T7" fmla="*/ 23 h 33"/>
                <a:gd name="T8" fmla="*/ 19 w 30"/>
                <a:gd name="T9" fmla="*/ 28 h 33"/>
                <a:gd name="T10" fmla="*/ 16 w 30"/>
                <a:gd name="T11" fmla="*/ 30 h 33"/>
                <a:gd name="T12" fmla="*/ 14 w 30"/>
                <a:gd name="T13" fmla="*/ 33 h 33"/>
                <a:gd name="T14" fmla="*/ 12 w 30"/>
                <a:gd name="T15" fmla="*/ 33 h 33"/>
                <a:gd name="T16" fmla="*/ 2 w 30"/>
                <a:gd name="T17" fmla="*/ 26 h 33"/>
                <a:gd name="T18" fmla="*/ 0 w 30"/>
                <a:gd name="T19" fmla="*/ 18 h 33"/>
                <a:gd name="T20" fmla="*/ 2 w 30"/>
                <a:gd name="T21" fmla="*/ 16 h 33"/>
                <a:gd name="T22" fmla="*/ 9 w 30"/>
                <a:gd name="T23" fmla="*/ 4 h 33"/>
                <a:gd name="T24" fmla="*/ 16 w 30"/>
                <a:gd name="T25" fmla="*/ 2 h 33"/>
                <a:gd name="T26" fmla="*/ 21 w 30"/>
                <a:gd name="T27" fmla="*/ 0 h 33"/>
                <a:gd name="T28" fmla="*/ 23 w 30"/>
                <a:gd name="T29" fmla="*/ 2 h 33"/>
                <a:gd name="T30" fmla="*/ 30 w 30"/>
                <a:gd name="T31" fmla="*/ 11 h 33"/>
                <a:gd name="T32" fmla="*/ 30 w 30"/>
                <a:gd name="T33" fmla="*/ 1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3"/>
                <a:gd name="T53" fmla="*/ 30 w 30"/>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3">
                  <a:moveTo>
                    <a:pt x="30" y="14"/>
                  </a:moveTo>
                  <a:lnTo>
                    <a:pt x="30" y="11"/>
                  </a:lnTo>
                  <a:lnTo>
                    <a:pt x="30" y="14"/>
                  </a:lnTo>
                  <a:lnTo>
                    <a:pt x="26" y="23"/>
                  </a:lnTo>
                  <a:lnTo>
                    <a:pt x="19" y="28"/>
                  </a:lnTo>
                  <a:lnTo>
                    <a:pt x="16" y="30"/>
                  </a:lnTo>
                  <a:lnTo>
                    <a:pt x="14" y="33"/>
                  </a:lnTo>
                  <a:lnTo>
                    <a:pt x="12" y="33"/>
                  </a:lnTo>
                  <a:lnTo>
                    <a:pt x="2" y="26"/>
                  </a:lnTo>
                  <a:lnTo>
                    <a:pt x="0" y="18"/>
                  </a:lnTo>
                  <a:lnTo>
                    <a:pt x="2" y="16"/>
                  </a:lnTo>
                  <a:lnTo>
                    <a:pt x="9" y="4"/>
                  </a:lnTo>
                  <a:lnTo>
                    <a:pt x="16" y="2"/>
                  </a:lnTo>
                  <a:lnTo>
                    <a:pt x="21" y="0"/>
                  </a:lnTo>
                  <a:lnTo>
                    <a:pt x="23" y="2"/>
                  </a:lnTo>
                  <a:lnTo>
                    <a:pt x="30" y="11"/>
                  </a:lnTo>
                  <a:lnTo>
                    <a:pt x="30" y="14"/>
                  </a:lnTo>
                  <a:close/>
                </a:path>
              </a:pathLst>
            </a:custGeom>
            <a:grpFill/>
            <a:ln w="9525">
              <a:noFill/>
              <a:round/>
              <a:headEnd/>
              <a:tailEnd/>
            </a:ln>
          </p:spPr>
          <p:txBody>
            <a:bodyPr/>
            <a:lstStyle/>
            <a:p>
              <a:pPr>
                <a:defRPr/>
              </a:pPr>
              <a:endParaRPr lang="en-US" sz="1200" kern="0">
                <a:solidFill>
                  <a:srgbClr val="0096D6"/>
                </a:solidFill>
              </a:endParaRPr>
            </a:p>
          </p:txBody>
        </p:sp>
        <p:sp>
          <p:nvSpPr>
            <p:cNvPr id="1974" name="Freeform 1682"/>
            <p:cNvSpPr>
              <a:spLocks/>
            </p:cNvSpPr>
            <p:nvPr/>
          </p:nvSpPr>
          <p:spPr bwMode="auto">
            <a:xfrm>
              <a:off x="-2643" y="2995"/>
              <a:ext cx="30" cy="33"/>
            </a:xfrm>
            <a:custGeom>
              <a:avLst/>
              <a:gdLst>
                <a:gd name="T0" fmla="*/ 30 w 30"/>
                <a:gd name="T1" fmla="*/ 14 h 33"/>
                <a:gd name="T2" fmla="*/ 30 w 30"/>
                <a:gd name="T3" fmla="*/ 11 h 33"/>
                <a:gd name="T4" fmla="*/ 30 w 30"/>
                <a:gd name="T5" fmla="*/ 14 h 33"/>
                <a:gd name="T6" fmla="*/ 26 w 30"/>
                <a:gd name="T7" fmla="*/ 23 h 33"/>
                <a:gd name="T8" fmla="*/ 19 w 30"/>
                <a:gd name="T9" fmla="*/ 28 h 33"/>
                <a:gd name="T10" fmla="*/ 16 w 30"/>
                <a:gd name="T11" fmla="*/ 30 h 33"/>
                <a:gd name="T12" fmla="*/ 14 w 30"/>
                <a:gd name="T13" fmla="*/ 33 h 33"/>
                <a:gd name="T14" fmla="*/ 12 w 30"/>
                <a:gd name="T15" fmla="*/ 33 h 33"/>
                <a:gd name="T16" fmla="*/ 2 w 30"/>
                <a:gd name="T17" fmla="*/ 26 h 33"/>
                <a:gd name="T18" fmla="*/ 0 w 30"/>
                <a:gd name="T19" fmla="*/ 18 h 33"/>
                <a:gd name="T20" fmla="*/ 2 w 30"/>
                <a:gd name="T21" fmla="*/ 16 h 33"/>
                <a:gd name="T22" fmla="*/ 9 w 30"/>
                <a:gd name="T23" fmla="*/ 4 h 33"/>
                <a:gd name="T24" fmla="*/ 16 w 30"/>
                <a:gd name="T25" fmla="*/ 2 h 33"/>
                <a:gd name="T26" fmla="*/ 21 w 30"/>
                <a:gd name="T27" fmla="*/ 0 h 33"/>
                <a:gd name="T28" fmla="*/ 23 w 30"/>
                <a:gd name="T29" fmla="*/ 2 h 33"/>
                <a:gd name="T30" fmla="*/ 30 w 30"/>
                <a:gd name="T31" fmla="*/ 11 h 33"/>
                <a:gd name="T32" fmla="*/ 30 w 30"/>
                <a:gd name="T33" fmla="*/ 1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3"/>
                <a:gd name="T53" fmla="*/ 30 w 30"/>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3">
                  <a:moveTo>
                    <a:pt x="30" y="14"/>
                  </a:moveTo>
                  <a:lnTo>
                    <a:pt x="30" y="11"/>
                  </a:lnTo>
                  <a:lnTo>
                    <a:pt x="30" y="14"/>
                  </a:lnTo>
                  <a:lnTo>
                    <a:pt x="26" y="23"/>
                  </a:lnTo>
                  <a:lnTo>
                    <a:pt x="19" y="28"/>
                  </a:lnTo>
                  <a:lnTo>
                    <a:pt x="16" y="30"/>
                  </a:lnTo>
                  <a:lnTo>
                    <a:pt x="14" y="33"/>
                  </a:lnTo>
                  <a:lnTo>
                    <a:pt x="12" y="33"/>
                  </a:lnTo>
                  <a:lnTo>
                    <a:pt x="2" y="26"/>
                  </a:lnTo>
                  <a:lnTo>
                    <a:pt x="0" y="18"/>
                  </a:lnTo>
                  <a:lnTo>
                    <a:pt x="2" y="16"/>
                  </a:lnTo>
                  <a:lnTo>
                    <a:pt x="9" y="4"/>
                  </a:lnTo>
                  <a:lnTo>
                    <a:pt x="16" y="2"/>
                  </a:lnTo>
                  <a:lnTo>
                    <a:pt x="21" y="0"/>
                  </a:lnTo>
                  <a:lnTo>
                    <a:pt x="23" y="2"/>
                  </a:lnTo>
                  <a:lnTo>
                    <a:pt x="30" y="11"/>
                  </a:lnTo>
                  <a:lnTo>
                    <a:pt x="30" y="14"/>
                  </a:lnTo>
                </a:path>
              </a:pathLst>
            </a:custGeom>
            <a:grpFill/>
            <a:ln w="9525">
              <a:noFill/>
              <a:round/>
              <a:headEnd/>
              <a:tailEnd/>
            </a:ln>
          </p:spPr>
          <p:txBody>
            <a:bodyPr/>
            <a:lstStyle/>
            <a:p>
              <a:pPr>
                <a:defRPr/>
              </a:pPr>
              <a:endParaRPr lang="en-US" sz="1200" kern="0">
                <a:solidFill>
                  <a:srgbClr val="0096D6"/>
                </a:solidFill>
              </a:endParaRPr>
            </a:p>
          </p:txBody>
        </p:sp>
        <p:sp>
          <p:nvSpPr>
            <p:cNvPr id="1975" name="Freeform 1683"/>
            <p:cNvSpPr>
              <a:spLocks/>
            </p:cNvSpPr>
            <p:nvPr/>
          </p:nvSpPr>
          <p:spPr bwMode="auto">
            <a:xfrm>
              <a:off x="-4497" y="2000"/>
              <a:ext cx="16" cy="17"/>
            </a:xfrm>
            <a:custGeom>
              <a:avLst/>
              <a:gdLst>
                <a:gd name="T0" fmla="*/ 0 w 16"/>
                <a:gd name="T1" fmla="*/ 0 h 17"/>
                <a:gd name="T2" fmla="*/ 2 w 16"/>
                <a:gd name="T3" fmla="*/ 0 h 17"/>
                <a:gd name="T4" fmla="*/ 2 w 16"/>
                <a:gd name="T5" fmla="*/ 0 h 17"/>
                <a:gd name="T6" fmla="*/ 2 w 16"/>
                <a:gd name="T7" fmla="*/ 0 h 17"/>
                <a:gd name="T8" fmla="*/ 4 w 16"/>
                <a:gd name="T9" fmla="*/ 0 h 17"/>
                <a:gd name="T10" fmla="*/ 4 w 16"/>
                <a:gd name="T11" fmla="*/ 0 h 17"/>
                <a:gd name="T12" fmla="*/ 7 w 16"/>
                <a:gd name="T13" fmla="*/ 0 h 17"/>
                <a:gd name="T14" fmla="*/ 7 w 16"/>
                <a:gd name="T15" fmla="*/ 0 h 17"/>
                <a:gd name="T16" fmla="*/ 4 w 16"/>
                <a:gd name="T17" fmla="*/ 5 h 17"/>
                <a:gd name="T18" fmla="*/ 7 w 16"/>
                <a:gd name="T19" fmla="*/ 5 h 17"/>
                <a:gd name="T20" fmla="*/ 7 w 16"/>
                <a:gd name="T21" fmla="*/ 5 h 17"/>
                <a:gd name="T22" fmla="*/ 9 w 16"/>
                <a:gd name="T23" fmla="*/ 7 h 17"/>
                <a:gd name="T24" fmla="*/ 9 w 16"/>
                <a:gd name="T25" fmla="*/ 7 h 17"/>
                <a:gd name="T26" fmla="*/ 9 w 16"/>
                <a:gd name="T27" fmla="*/ 2 h 17"/>
                <a:gd name="T28" fmla="*/ 11 w 16"/>
                <a:gd name="T29" fmla="*/ 2 h 17"/>
                <a:gd name="T30" fmla="*/ 11 w 16"/>
                <a:gd name="T31" fmla="*/ 2 h 17"/>
                <a:gd name="T32" fmla="*/ 11 w 16"/>
                <a:gd name="T33" fmla="*/ 2 h 17"/>
                <a:gd name="T34" fmla="*/ 14 w 16"/>
                <a:gd name="T35" fmla="*/ 2 h 17"/>
                <a:gd name="T36" fmla="*/ 14 w 16"/>
                <a:gd name="T37" fmla="*/ 2 h 17"/>
                <a:gd name="T38" fmla="*/ 14 w 16"/>
                <a:gd name="T39" fmla="*/ 5 h 17"/>
                <a:gd name="T40" fmla="*/ 16 w 16"/>
                <a:gd name="T41" fmla="*/ 5 h 17"/>
                <a:gd name="T42" fmla="*/ 14 w 16"/>
                <a:gd name="T43" fmla="*/ 5 h 17"/>
                <a:gd name="T44" fmla="*/ 14 w 16"/>
                <a:gd name="T45" fmla="*/ 7 h 17"/>
                <a:gd name="T46" fmla="*/ 14 w 16"/>
                <a:gd name="T47" fmla="*/ 10 h 17"/>
                <a:gd name="T48" fmla="*/ 14 w 16"/>
                <a:gd name="T49" fmla="*/ 10 h 17"/>
                <a:gd name="T50" fmla="*/ 16 w 16"/>
                <a:gd name="T51" fmla="*/ 12 h 17"/>
                <a:gd name="T52" fmla="*/ 16 w 16"/>
                <a:gd name="T53" fmla="*/ 12 h 17"/>
                <a:gd name="T54" fmla="*/ 16 w 16"/>
                <a:gd name="T55" fmla="*/ 12 h 17"/>
                <a:gd name="T56" fmla="*/ 16 w 16"/>
                <a:gd name="T57" fmla="*/ 14 h 17"/>
                <a:gd name="T58" fmla="*/ 16 w 16"/>
                <a:gd name="T59" fmla="*/ 17 h 17"/>
                <a:gd name="T60" fmla="*/ 14 w 16"/>
                <a:gd name="T61" fmla="*/ 17 h 17"/>
                <a:gd name="T62" fmla="*/ 11 w 16"/>
                <a:gd name="T63" fmla="*/ 17 h 17"/>
                <a:gd name="T64" fmla="*/ 11 w 16"/>
                <a:gd name="T65" fmla="*/ 14 h 17"/>
                <a:gd name="T66" fmla="*/ 11 w 16"/>
                <a:gd name="T67" fmla="*/ 14 h 17"/>
                <a:gd name="T68" fmla="*/ 9 w 16"/>
                <a:gd name="T69" fmla="*/ 14 h 17"/>
                <a:gd name="T70" fmla="*/ 9 w 16"/>
                <a:gd name="T71" fmla="*/ 14 h 17"/>
                <a:gd name="T72" fmla="*/ 7 w 16"/>
                <a:gd name="T73" fmla="*/ 12 h 17"/>
                <a:gd name="T74" fmla="*/ 7 w 16"/>
                <a:gd name="T75" fmla="*/ 12 h 17"/>
                <a:gd name="T76" fmla="*/ 4 w 16"/>
                <a:gd name="T77" fmla="*/ 10 h 17"/>
                <a:gd name="T78" fmla="*/ 4 w 16"/>
                <a:gd name="T79" fmla="*/ 7 h 17"/>
                <a:gd name="T80" fmla="*/ 4 w 16"/>
                <a:gd name="T81" fmla="*/ 7 h 17"/>
                <a:gd name="T82" fmla="*/ 2 w 16"/>
                <a:gd name="T83" fmla="*/ 2 h 17"/>
                <a:gd name="T84" fmla="*/ 0 w 16"/>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0" y="0"/>
                  </a:moveTo>
                  <a:lnTo>
                    <a:pt x="2" y="0"/>
                  </a:lnTo>
                  <a:lnTo>
                    <a:pt x="4" y="0"/>
                  </a:lnTo>
                  <a:lnTo>
                    <a:pt x="7" y="0"/>
                  </a:lnTo>
                  <a:lnTo>
                    <a:pt x="4" y="5"/>
                  </a:lnTo>
                  <a:lnTo>
                    <a:pt x="7" y="5"/>
                  </a:lnTo>
                  <a:lnTo>
                    <a:pt x="9" y="7"/>
                  </a:lnTo>
                  <a:lnTo>
                    <a:pt x="9" y="2"/>
                  </a:lnTo>
                  <a:lnTo>
                    <a:pt x="11" y="2"/>
                  </a:lnTo>
                  <a:lnTo>
                    <a:pt x="14" y="2"/>
                  </a:lnTo>
                  <a:lnTo>
                    <a:pt x="14" y="5"/>
                  </a:lnTo>
                  <a:lnTo>
                    <a:pt x="16" y="5"/>
                  </a:lnTo>
                  <a:lnTo>
                    <a:pt x="14" y="5"/>
                  </a:lnTo>
                  <a:lnTo>
                    <a:pt x="14" y="7"/>
                  </a:lnTo>
                  <a:lnTo>
                    <a:pt x="14" y="10"/>
                  </a:lnTo>
                  <a:lnTo>
                    <a:pt x="16" y="12"/>
                  </a:lnTo>
                  <a:lnTo>
                    <a:pt x="16" y="14"/>
                  </a:lnTo>
                  <a:lnTo>
                    <a:pt x="16" y="17"/>
                  </a:lnTo>
                  <a:lnTo>
                    <a:pt x="14" y="17"/>
                  </a:lnTo>
                  <a:lnTo>
                    <a:pt x="11" y="17"/>
                  </a:lnTo>
                  <a:lnTo>
                    <a:pt x="11" y="14"/>
                  </a:lnTo>
                  <a:lnTo>
                    <a:pt x="9" y="14"/>
                  </a:lnTo>
                  <a:lnTo>
                    <a:pt x="7" y="12"/>
                  </a:lnTo>
                  <a:lnTo>
                    <a:pt x="4" y="10"/>
                  </a:lnTo>
                  <a:lnTo>
                    <a:pt x="4" y="7"/>
                  </a:lnTo>
                  <a:lnTo>
                    <a:pt x="2" y="2"/>
                  </a:lnTo>
                  <a:lnTo>
                    <a:pt x="0" y="0"/>
                  </a:lnTo>
                  <a:close/>
                </a:path>
              </a:pathLst>
            </a:custGeom>
            <a:grpFill/>
            <a:ln w="9525">
              <a:noFill/>
              <a:round/>
              <a:headEnd/>
              <a:tailEnd/>
            </a:ln>
          </p:spPr>
          <p:txBody>
            <a:bodyPr/>
            <a:lstStyle/>
            <a:p>
              <a:pPr>
                <a:defRPr/>
              </a:pPr>
              <a:endParaRPr lang="en-US" sz="1200" kern="0">
                <a:solidFill>
                  <a:srgbClr val="0096D6"/>
                </a:solidFill>
              </a:endParaRPr>
            </a:p>
          </p:txBody>
        </p:sp>
        <p:sp>
          <p:nvSpPr>
            <p:cNvPr id="1976" name="Freeform 1684"/>
            <p:cNvSpPr>
              <a:spLocks/>
            </p:cNvSpPr>
            <p:nvPr/>
          </p:nvSpPr>
          <p:spPr bwMode="auto">
            <a:xfrm>
              <a:off x="-4497" y="2000"/>
              <a:ext cx="16" cy="17"/>
            </a:xfrm>
            <a:custGeom>
              <a:avLst/>
              <a:gdLst>
                <a:gd name="T0" fmla="*/ 0 w 16"/>
                <a:gd name="T1" fmla="*/ 0 h 17"/>
                <a:gd name="T2" fmla="*/ 2 w 16"/>
                <a:gd name="T3" fmla="*/ 0 h 17"/>
                <a:gd name="T4" fmla="*/ 2 w 16"/>
                <a:gd name="T5" fmla="*/ 0 h 17"/>
                <a:gd name="T6" fmla="*/ 2 w 16"/>
                <a:gd name="T7" fmla="*/ 0 h 17"/>
                <a:gd name="T8" fmla="*/ 4 w 16"/>
                <a:gd name="T9" fmla="*/ 0 h 17"/>
                <a:gd name="T10" fmla="*/ 4 w 16"/>
                <a:gd name="T11" fmla="*/ 0 h 17"/>
                <a:gd name="T12" fmla="*/ 7 w 16"/>
                <a:gd name="T13" fmla="*/ 0 h 17"/>
                <a:gd name="T14" fmla="*/ 7 w 16"/>
                <a:gd name="T15" fmla="*/ 0 h 17"/>
                <a:gd name="T16" fmla="*/ 4 w 16"/>
                <a:gd name="T17" fmla="*/ 5 h 17"/>
                <a:gd name="T18" fmla="*/ 7 w 16"/>
                <a:gd name="T19" fmla="*/ 5 h 17"/>
                <a:gd name="T20" fmla="*/ 7 w 16"/>
                <a:gd name="T21" fmla="*/ 5 h 17"/>
                <a:gd name="T22" fmla="*/ 9 w 16"/>
                <a:gd name="T23" fmla="*/ 7 h 17"/>
                <a:gd name="T24" fmla="*/ 9 w 16"/>
                <a:gd name="T25" fmla="*/ 7 h 17"/>
                <a:gd name="T26" fmla="*/ 9 w 16"/>
                <a:gd name="T27" fmla="*/ 2 h 17"/>
                <a:gd name="T28" fmla="*/ 11 w 16"/>
                <a:gd name="T29" fmla="*/ 2 h 17"/>
                <a:gd name="T30" fmla="*/ 11 w 16"/>
                <a:gd name="T31" fmla="*/ 2 h 17"/>
                <a:gd name="T32" fmla="*/ 11 w 16"/>
                <a:gd name="T33" fmla="*/ 2 h 17"/>
                <a:gd name="T34" fmla="*/ 14 w 16"/>
                <a:gd name="T35" fmla="*/ 2 h 17"/>
                <a:gd name="T36" fmla="*/ 14 w 16"/>
                <a:gd name="T37" fmla="*/ 2 h 17"/>
                <a:gd name="T38" fmla="*/ 14 w 16"/>
                <a:gd name="T39" fmla="*/ 5 h 17"/>
                <a:gd name="T40" fmla="*/ 16 w 16"/>
                <a:gd name="T41" fmla="*/ 5 h 17"/>
                <a:gd name="T42" fmla="*/ 14 w 16"/>
                <a:gd name="T43" fmla="*/ 5 h 17"/>
                <a:gd name="T44" fmla="*/ 14 w 16"/>
                <a:gd name="T45" fmla="*/ 7 h 17"/>
                <a:gd name="T46" fmla="*/ 14 w 16"/>
                <a:gd name="T47" fmla="*/ 10 h 17"/>
                <a:gd name="T48" fmla="*/ 14 w 16"/>
                <a:gd name="T49" fmla="*/ 10 h 17"/>
                <a:gd name="T50" fmla="*/ 16 w 16"/>
                <a:gd name="T51" fmla="*/ 12 h 17"/>
                <a:gd name="T52" fmla="*/ 16 w 16"/>
                <a:gd name="T53" fmla="*/ 12 h 17"/>
                <a:gd name="T54" fmla="*/ 16 w 16"/>
                <a:gd name="T55" fmla="*/ 12 h 17"/>
                <a:gd name="T56" fmla="*/ 16 w 16"/>
                <a:gd name="T57" fmla="*/ 14 h 17"/>
                <a:gd name="T58" fmla="*/ 16 w 16"/>
                <a:gd name="T59" fmla="*/ 17 h 17"/>
                <a:gd name="T60" fmla="*/ 14 w 16"/>
                <a:gd name="T61" fmla="*/ 17 h 17"/>
                <a:gd name="T62" fmla="*/ 11 w 16"/>
                <a:gd name="T63" fmla="*/ 17 h 17"/>
                <a:gd name="T64" fmla="*/ 11 w 16"/>
                <a:gd name="T65" fmla="*/ 14 h 17"/>
                <a:gd name="T66" fmla="*/ 11 w 16"/>
                <a:gd name="T67" fmla="*/ 14 h 17"/>
                <a:gd name="T68" fmla="*/ 9 w 16"/>
                <a:gd name="T69" fmla="*/ 14 h 17"/>
                <a:gd name="T70" fmla="*/ 9 w 16"/>
                <a:gd name="T71" fmla="*/ 14 h 17"/>
                <a:gd name="T72" fmla="*/ 7 w 16"/>
                <a:gd name="T73" fmla="*/ 12 h 17"/>
                <a:gd name="T74" fmla="*/ 7 w 16"/>
                <a:gd name="T75" fmla="*/ 12 h 17"/>
                <a:gd name="T76" fmla="*/ 4 w 16"/>
                <a:gd name="T77" fmla="*/ 10 h 17"/>
                <a:gd name="T78" fmla="*/ 4 w 16"/>
                <a:gd name="T79" fmla="*/ 7 h 17"/>
                <a:gd name="T80" fmla="*/ 4 w 16"/>
                <a:gd name="T81" fmla="*/ 7 h 17"/>
                <a:gd name="T82" fmla="*/ 2 w 16"/>
                <a:gd name="T83" fmla="*/ 2 h 17"/>
                <a:gd name="T84" fmla="*/ 0 w 16"/>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0" y="0"/>
                  </a:moveTo>
                  <a:lnTo>
                    <a:pt x="2" y="0"/>
                  </a:lnTo>
                  <a:lnTo>
                    <a:pt x="4" y="0"/>
                  </a:lnTo>
                  <a:lnTo>
                    <a:pt x="7" y="0"/>
                  </a:lnTo>
                  <a:lnTo>
                    <a:pt x="4" y="5"/>
                  </a:lnTo>
                  <a:lnTo>
                    <a:pt x="7" y="5"/>
                  </a:lnTo>
                  <a:lnTo>
                    <a:pt x="9" y="7"/>
                  </a:lnTo>
                  <a:lnTo>
                    <a:pt x="9" y="2"/>
                  </a:lnTo>
                  <a:lnTo>
                    <a:pt x="11" y="2"/>
                  </a:lnTo>
                  <a:lnTo>
                    <a:pt x="14" y="2"/>
                  </a:lnTo>
                  <a:lnTo>
                    <a:pt x="14" y="5"/>
                  </a:lnTo>
                  <a:lnTo>
                    <a:pt x="16" y="5"/>
                  </a:lnTo>
                  <a:lnTo>
                    <a:pt x="14" y="5"/>
                  </a:lnTo>
                  <a:lnTo>
                    <a:pt x="14" y="7"/>
                  </a:lnTo>
                  <a:lnTo>
                    <a:pt x="14" y="10"/>
                  </a:lnTo>
                  <a:lnTo>
                    <a:pt x="16" y="12"/>
                  </a:lnTo>
                  <a:lnTo>
                    <a:pt x="16" y="14"/>
                  </a:lnTo>
                  <a:lnTo>
                    <a:pt x="16" y="17"/>
                  </a:lnTo>
                  <a:lnTo>
                    <a:pt x="14" y="17"/>
                  </a:lnTo>
                  <a:lnTo>
                    <a:pt x="11" y="17"/>
                  </a:lnTo>
                  <a:lnTo>
                    <a:pt x="11" y="14"/>
                  </a:lnTo>
                  <a:lnTo>
                    <a:pt x="9" y="14"/>
                  </a:lnTo>
                  <a:lnTo>
                    <a:pt x="7" y="12"/>
                  </a:lnTo>
                  <a:lnTo>
                    <a:pt x="4" y="10"/>
                  </a:lnTo>
                  <a:lnTo>
                    <a:pt x="4" y="7"/>
                  </a:lnTo>
                  <a:lnTo>
                    <a:pt x="2" y="2"/>
                  </a:ln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1977" name="Freeform 1685"/>
            <p:cNvSpPr>
              <a:spLocks/>
            </p:cNvSpPr>
            <p:nvPr/>
          </p:nvSpPr>
          <p:spPr bwMode="auto">
            <a:xfrm>
              <a:off x="-4656" y="1402"/>
              <a:ext cx="102" cy="74"/>
            </a:xfrm>
            <a:custGeom>
              <a:avLst/>
              <a:gdLst>
                <a:gd name="T0" fmla="*/ 64 w 102"/>
                <a:gd name="T1" fmla="*/ 5 h 74"/>
                <a:gd name="T2" fmla="*/ 52 w 102"/>
                <a:gd name="T3" fmla="*/ 10 h 74"/>
                <a:gd name="T4" fmla="*/ 47 w 102"/>
                <a:gd name="T5" fmla="*/ 15 h 74"/>
                <a:gd name="T6" fmla="*/ 38 w 102"/>
                <a:gd name="T7" fmla="*/ 17 h 74"/>
                <a:gd name="T8" fmla="*/ 29 w 102"/>
                <a:gd name="T9" fmla="*/ 19 h 74"/>
                <a:gd name="T10" fmla="*/ 26 w 102"/>
                <a:gd name="T11" fmla="*/ 17 h 74"/>
                <a:gd name="T12" fmla="*/ 14 w 102"/>
                <a:gd name="T13" fmla="*/ 26 h 74"/>
                <a:gd name="T14" fmla="*/ 5 w 102"/>
                <a:gd name="T15" fmla="*/ 26 h 74"/>
                <a:gd name="T16" fmla="*/ 0 w 102"/>
                <a:gd name="T17" fmla="*/ 34 h 74"/>
                <a:gd name="T18" fmla="*/ 5 w 102"/>
                <a:gd name="T19" fmla="*/ 36 h 74"/>
                <a:gd name="T20" fmla="*/ 12 w 102"/>
                <a:gd name="T21" fmla="*/ 29 h 74"/>
                <a:gd name="T22" fmla="*/ 24 w 102"/>
                <a:gd name="T23" fmla="*/ 29 h 74"/>
                <a:gd name="T24" fmla="*/ 29 w 102"/>
                <a:gd name="T25" fmla="*/ 31 h 74"/>
                <a:gd name="T26" fmla="*/ 38 w 102"/>
                <a:gd name="T27" fmla="*/ 29 h 74"/>
                <a:gd name="T28" fmla="*/ 47 w 102"/>
                <a:gd name="T29" fmla="*/ 34 h 74"/>
                <a:gd name="T30" fmla="*/ 50 w 102"/>
                <a:gd name="T31" fmla="*/ 38 h 74"/>
                <a:gd name="T32" fmla="*/ 33 w 102"/>
                <a:gd name="T33" fmla="*/ 36 h 74"/>
                <a:gd name="T34" fmla="*/ 38 w 102"/>
                <a:gd name="T35" fmla="*/ 41 h 74"/>
                <a:gd name="T36" fmla="*/ 31 w 102"/>
                <a:gd name="T37" fmla="*/ 52 h 74"/>
                <a:gd name="T38" fmla="*/ 29 w 102"/>
                <a:gd name="T39" fmla="*/ 60 h 74"/>
                <a:gd name="T40" fmla="*/ 21 w 102"/>
                <a:gd name="T41" fmla="*/ 62 h 74"/>
                <a:gd name="T42" fmla="*/ 29 w 102"/>
                <a:gd name="T43" fmla="*/ 67 h 74"/>
                <a:gd name="T44" fmla="*/ 47 w 102"/>
                <a:gd name="T45" fmla="*/ 64 h 74"/>
                <a:gd name="T46" fmla="*/ 47 w 102"/>
                <a:gd name="T47" fmla="*/ 55 h 74"/>
                <a:gd name="T48" fmla="*/ 62 w 102"/>
                <a:gd name="T49" fmla="*/ 50 h 74"/>
                <a:gd name="T50" fmla="*/ 57 w 102"/>
                <a:gd name="T51" fmla="*/ 62 h 74"/>
                <a:gd name="T52" fmla="*/ 52 w 102"/>
                <a:gd name="T53" fmla="*/ 69 h 74"/>
                <a:gd name="T54" fmla="*/ 50 w 102"/>
                <a:gd name="T55" fmla="*/ 74 h 74"/>
                <a:gd name="T56" fmla="*/ 62 w 102"/>
                <a:gd name="T57" fmla="*/ 64 h 74"/>
                <a:gd name="T58" fmla="*/ 76 w 102"/>
                <a:gd name="T59" fmla="*/ 57 h 74"/>
                <a:gd name="T60" fmla="*/ 69 w 102"/>
                <a:gd name="T61" fmla="*/ 50 h 74"/>
                <a:gd name="T62" fmla="*/ 73 w 102"/>
                <a:gd name="T63" fmla="*/ 43 h 74"/>
                <a:gd name="T64" fmla="*/ 85 w 102"/>
                <a:gd name="T65" fmla="*/ 45 h 74"/>
                <a:gd name="T66" fmla="*/ 95 w 102"/>
                <a:gd name="T67" fmla="*/ 45 h 74"/>
                <a:gd name="T68" fmla="*/ 88 w 102"/>
                <a:gd name="T69" fmla="*/ 45 h 74"/>
                <a:gd name="T70" fmla="*/ 92 w 102"/>
                <a:gd name="T71" fmla="*/ 36 h 74"/>
                <a:gd name="T72" fmla="*/ 99 w 102"/>
                <a:gd name="T73" fmla="*/ 29 h 74"/>
                <a:gd name="T74" fmla="*/ 99 w 102"/>
                <a:gd name="T75" fmla="*/ 24 h 74"/>
                <a:gd name="T76" fmla="*/ 102 w 102"/>
                <a:gd name="T77" fmla="*/ 17 h 74"/>
                <a:gd name="T78" fmla="*/ 99 w 102"/>
                <a:gd name="T79" fmla="*/ 17 h 74"/>
                <a:gd name="T80" fmla="*/ 99 w 102"/>
                <a:gd name="T81" fmla="*/ 12 h 74"/>
                <a:gd name="T82" fmla="*/ 92 w 102"/>
                <a:gd name="T83" fmla="*/ 19 h 74"/>
                <a:gd name="T84" fmla="*/ 78 w 102"/>
                <a:gd name="T85" fmla="*/ 24 h 74"/>
                <a:gd name="T86" fmla="*/ 71 w 102"/>
                <a:gd name="T87" fmla="*/ 24 h 74"/>
                <a:gd name="T88" fmla="*/ 62 w 102"/>
                <a:gd name="T89" fmla="*/ 19 h 74"/>
                <a:gd name="T90" fmla="*/ 66 w 102"/>
                <a:gd name="T91" fmla="*/ 15 h 74"/>
                <a:gd name="T92" fmla="*/ 78 w 102"/>
                <a:gd name="T93" fmla="*/ 8 h 74"/>
                <a:gd name="T94" fmla="*/ 78 w 102"/>
                <a:gd name="T95" fmla="*/ 5 h 74"/>
                <a:gd name="T96" fmla="*/ 73 w 102"/>
                <a:gd name="T97" fmla="*/ 3 h 74"/>
                <a:gd name="T98" fmla="*/ 69 w 102"/>
                <a:gd name="T99" fmla="*/ 0 h 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74"/>
                <a:gd name="T152" fmla="*/ 102 w 102"/>
                <a:gd name="T153" fmla="*/ 74 h 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74">
                  <a:moveTo>
                    <a:pt x="69" y="0"/>
                  </a:moveTo>
                  <a:lnTo>
                    <a:pt x="66" y="3"/>
                  </a:lnTo>
                  <a:lnTo>
                    <a:pt x="64" y="3"/>
                  </a:lnTo>
                  <a:lnTo>
                    <a:pt x="64" y="5"/>
                  </a:lnTo>
                  <a:lnTo>
                    <a:pt x="62" y="8"/>
                  </a:lnTo>
                  <a:lnTo>
                    <a:pt x="59" y="8"/>
                  </a:lnTo>
                  <a:lnTo>
                    <a:pt x="55" y="8"/>
                  </a:lnTo>
                  <a:lnTo>
                    <a:pt x="52" y="10"/>
                  </a:lnTo>
                  <a:lnTo>
                    <a:pt x="50" y="12"/>
                  </a:lnTo>
                  <a:lnTo>
                    <a:pt x="50" y="15"/>
                  </a:lnTo>
                  <a:lnTo>
                    <a:pt x="47" y="15"/>
                  </a:lnTo>
                  <a:lnTo>
                    <a:pt x="45" y="15"/>
                  </a:lnTo>
                  <a:lnTo>
                    <a:pt x="43" y="17"/>
                  </a:lnTo>
                  <a:lnTo>
                    <a:pt x="38" y="17"/>
                  </a:lnTo>
                  <a:lnTo>
                    <a:pt x="36" y="17"/>
                  </a:lnTo>
                  <a:lnTo>
                    <a:pt x="31" y="17"/>
                  </a:lnTo>
                  <a:lnTo>
                    <a:pt x="29" y="19"/>
                  </a:lnTo>
                  <a:lnTo>
                    <a:pt x="26" y="19"/>
                  </a:lnTo>
                  <a:lnTo>
                    <a:pt x="26" y="17"/>
                  </a:lnTo>
                  <a:lnTo>
                    <a:pt x="24" y="19"/>
                  </a:lnTo>
                  <a:lnTo>
                    <a:pt x="21" y="22"/>
                  </a:lnTo>
                  <a:lnTo>
                    <a:pt x="14" y="26"/>
                  </a:lnTo>
                  <a:lnTo>
                    <a:pt x="12" y="24"/>
                  </a:lnTo>
                  <a:lnTo>
                    <a:pt x="10" y="22"/>
                  </a:lnTo>
                  <a:lnTo>
                    <a:pt x="7" y="26"/>
                  </a:lnTo>
                  <a:lnTo>
                    <a:pt x="5" y="26"/>
                  </a:lnTo>
                  <a:lnTo>
                    <a:pt x="3" y="24"/>
                  </a:lnTo>
                  <a:lnTo>
                    <a:pt x="0" y="26"/>
                  </a:lnTo>
                  <a:lnTo>
                    <a:pt x="0" y="31"/>
                  </a:lnTo>
                  <a:lnTo>
                    <a:pt x="0" y="34"/>
                  </a:lnTo>
                  <a:lnTo>
                    <a:pt x="3" y="38"/>
                  </a:lnTo>
                  <a:lnTo>
                    <a:pt x="3" y="34"/>
                  </a:lnTo>
                  <a:lnTo>
                    <a:pt x="5" y="34"/>
                  </a:lnTo>
                  <a:lnTo>
                    <a:pt x="5" y="36"/>
                  </a:lnTo>
                  <a:lnTo>
                    <a:pt x="7" y="34"/>
                  </a:lnTo>
                  <a:lnTo>
                    <a:pt x="7" y="31"/>
                  </a:lnTo>
                  <a:lnTo>
                    <a:pt x="7" y="29"/>
                  </a:lnTo>
                  <a:lnTo>
                    <a:pt x="12" y="29"/>
                  </a:lnTo>
                  <a:lnTo>
                    <a:pt x="12" y="31"/>
                  </a:lnTo>
                  <a:lnTo>
                    <a:pt x="14" y="31"/>
                  </a:lnTo>
                  <a:lnTo>
                    <a:pt x="17" y="31"/>
                  </a:lnTo>
                  <a:lnTo>
                    <a:pt x="24" y="29"/>
                  </a:lnTo>
                  <a:lnTo>
                    <a:pt x="26" y="31"/>
                  </a:lnTo>
                  <a:lnTo>
                    <a:pt x="26" y="34"/>
                  </a:lnTo>
                  <a:lnTo>
                    <a:pt x="29" y="31"/>
                  </a:lnTo>
                  <a:lnTo>
                    <a:pt x="29" y="29"/>
                  </a:lnTo>
                  <a:lnTo>
                    <a:pt x="26" y="26"/>
                  </a:lnTo>
                  <a:lnTo>
                    <a:pt x="31" y="29"/>
                  </a:lnTo>
                  <a:lnTo>
                    <a:pt x="38" y="29"/>
                  </a:lnTo>
                  <a:lnTo>
                    <a:pt x="43" y="29"/>
                  </a:lnTo>
                  <a:lnTo>
                    <a:pt x="45" y="31"/>
                  </a:lnTo>
                  <a:lnTo>
                    <a:pt x="47" y="34"/>
                  </a:lnTo>
                  <a:lnTo>
                    <a:pt x="50" y="34"/>
                  </a:lnTo>
                  <a:lnTo>
                    <a:pt x="50" y="36"/>
                  </a:lnTo>
                  <a:lnTo>
                    <a:pt x="50" y="38"/>
                  </a:lnTo>
                  <a:lnTo>
                    <a:pt x="45" y="38"/>
                  </a:lnTo>
                  <a:lnTo>
                    <a:pt x="40" y="38"/>
                  </a:lnTo>
                  <a:lnTo>
                    <a:pt x="38" y="36"/>
                  </a:lnTo>
                  <a:lnTo>
                    <a:pt x="33" y="36"/>
                  </a:lnTo>
                  <a:lnTo>
                    <a:pt x="33" y="38"/>
                  </a:lnTo>
                  <a:lnTo>
                    <a:pt x="38" y="41"/>
                  </a:lnTo>
                  <a:lnTo>
                    <a:pt x="38" y="48"/>
                  </a:lnTo>
                  <a:lnTo>
                    <a:pt x="36" y="48"/>
                  </a:lnTo>
                  <a:lnTo>
                    <a:pt x="33" y="50"/>
                  </a:lnTo>
                  <a:lnTo>
                    <a:pt x="31" y="52"/>
                  </a:lnTo>
                  <a:lnTo>
                    <a:pt x="31" y="55"/>
                  </a:lnTo>
                  <a:lnTo>
                    <a:pt x="31" y="60"/>
                  </a:lnTo>
                  <a:lnTo>
                    <a:pt x="29" y="60"/>
                  </a:lnTo>
                  <a:lnTo>
                    <a:pt x="26" y="60"/>
                  </a:lnTo>
                  <a:lnTo>
                    <a:pt x="21" y="62"/>
                  </a:lnTo>
                  <a:lnTo>
                    <a:pt x="24" y="62"/>
                  </a:lnTo>
                  <a:lnTo>
                    <a:pt x="24" y="64"/>
                  </a:lnTo>
                  <a:lnTo>
                    <a:pt x="26" y="64"/>
                  </a:lnTo>
                  <a:lnTo>
                    <a:pt x="29" y="67"/>
                  </a:lnTo>
                  <a:lnTo>
                    <a:pt x="38" y="67"/>
                  </a:lnTo>
                  <a:lnTo>
                    <a:pt x="38" y="69"/>
                  </a:lnTo>
                  <a:lnTo>
                    <a:pt x="40" y="69"/>
                  </a:lnTo>
                  <a:lnTo>
                    <a:pt x="47" y="64"/>
                  </a:lnTo>
                  <a:lnTo>
                    <a:pt x="47" y="60"/>
                  </a:lnTo>
                  <a:lnTo>
                    <a:pt x="47" y="57"/>
                  </a:lnTo>
                  <a:lnTo>
                    <a:pt x="47" y="55"/>
                  </a:lnTo>
                  <a:lnTo>
                    <a:pt x="55" y="50"/>
                  </a:lnTo>
                  <a:lnTo>
                    <a:pt x="57" y="48"/>
                  </a:lnTo>
                  <a:lnTo>
                    <a:pt x="62" y="48"/>
                  </a:lnTo>
                  <a:lnTo>
                    <a:pt x="62" y="50"/>
                  </a:lnTo>
                  <a:lnTo>
                    <a:pt x="62" y="55"/>
                  </a:lnTo>
                  <a:lnTo>
                    <a:pt x="59" y="60"/>
                  </a:lnTo>
                  <a:lnTo>
                    <a:pt x="57" y="62"/>
                  </a:lnTo>
                  <a:lnTo>
                    <a:pt x="55" y="64"/>
                  </a:lnTo>
                  <a:lnTo>
                    <a:pt x="55" y="67"/>
                  </a:lnTo>
                  <a:lnTo>
                    <a:pt x="52" y="67"/>
                  </a:lnTo>
                  <a:lnTo>
                    <a:pt x="52" y="69"/>
                  </a:lnTo>
                  <a:lnTo>
                    <a:pt x="50" y="69"/>
                  </a:lnTo>
                  <a:lnTo>
                    <a:pt x="47" y="69"/>
                  </a:lnTo>
                  <a:lnTo>
                    <a:pt x="47" y="71"/>
                  </a:lnTo>
                  <a:lnTo>
                    <a:pt x="50" y="74"/>
                  </a:lnTo>
                  <a:lnTo>
                    <a:pt x="57" y="69"/>
                  </a:lnTo>
                  <a:lnTo>
                    <a:pt x="62" y="69"/>
                  </a:lnTo>
                  <a:lnTo>
                    <a:pt x="62" y="64"/>
                  </a:lnTo>
                  <a:lnTo>
                    <a:pt x="69" y="60"/>
                  </a:lnTo>
                  <a:lnTo>
                    <a:pt x="69" y="57"/>
                  </a:lnTo>
                  <a:lnTo>
                    <a:pt x="76" y="57"/>
                  </a:lnTo>
                  <a:lnTo>
                    <a:pt x="73" y="55"/>
                  </a:lnTo>
                  <a:lnTo>
                    <a:pt x="69" y="52"/>
                  </a:lnTo>
                  <a:lnTo>
                    <a:pt x="69" y="50"/>
                  </a:lnTo>
                  <a:lnTo>
                    <a:pt x="69" y="48"/>
                  </a:lnTo>
                  <a:lnTo>
                    <a:pt x="71" y="45"/>
                  </a:lnTo>
                  <a:lnTo>
                    <a:pt x="71" y="43"/>
                  </a:lnTo>
                  <a:lnTo>
                    <a:pt x="73" y="43"/>
                  </a:lnTo>
                  <a:lnTo>
                    <a:pt x="76" y="43"/>
                  </a:lnTo>
                  <a:lnTo>
                    <a:pt x="81" y="41"/>
                  </a:lnTo>
                  <a:lnTo>
                    <a:pt x="83" y="45"/>
                  </a:lnTo>
                  <a:lnTo>
                    <a:pt x="85" y="45"/>
                  </a:lnTo>
                  <a:lnTo>
                    <a:pt x="88" y="48"/>
                  </a:lnTo>
                  <a:lnTo>
                    <a:pt x="95" y="45"/>
                  </a:lnTo>
                  <a:lnTo>
                    <a:pt x="97" y="43"/>
                  </a:lnTo>
                  <a:lnTo>
                    <a:pt x="92" y="43"/>
                  </a:lnTo>
                  <a:lnTo>
                    <a:pt x="90" y="45"/>
                  </a:lnTo>
                  <a:lnTo>
                    <a:pt x="88" y="45"/>
                  </a:lnTo>
                  <a:lnTo>
                    <a:pt x="88" y="43"/>
                  </a:lnTo>
                  <a:lnTo>
                    <a:pt x="92" y="38"/>
                  </a:lnTo>
                  <a:lnTo>
                    <a:pt x="92" y="36"/>
                  </a:lnTo>
                  <a:lnTo>
                    <a:pt x="97" y="34"/>
                  </a:lnTo>
                  <a:lnTo>
                    <a:pt x="97" y="31"/>
                  </a:lnTo>
                  <a:lnTo>
                    <a:pt x="99" y="29"/>
                  </a:lnTo>
                  <a:lnTo>
                    <a:pt x="99" y="26"/>
                  </a:lnTo>
                  <a:lnTo>
                    <a:pt x="97" y="26"/>
                  </a:lnTo>
                  <a:lnTo>
                    <a:pt x="99" y="24"/>
                  </a:lnTo>
                  <a:lnTo>
                    <a:pt x="102" y="22"/>
                  </a:lnTo>
                  <a:lnTo>
                    <a:pt x="102" y="17"/>
                  </a:lnTo>
                  <a:lnTo>
                    <a:pt x="99" y="19"/>
                  </a:lnTo>
                  <a:lnTo>
                    <a:pt x="97" y="22"/>
                  </a:lnTo>
                  <a:lnTo>
                    <a:pt x="97" y="19"/>
                  </a:lnTo>
                  <a:lnTo>
                    <a:pt x="99" y="17"/>
                  </a:lnTo>
                  <a:lnTo>
                    <a:pt x="99" y="15"/>
                  </a:lnTo>
                  <a:lnTo>
                    <a:pt x="99" y="12"/>
                  </a:lnTo>
                  <a:lnTo>
                    <a:pt x="95" y="15"/>
                  </a:lnTo>
                  <a:lnTo>
                    <a:pt x="90" y="19"/>
                  </a:lnTo>
                  <a:lnTo>
                    <a:pt x="92" y="19"/>
                  </a:lnTo>
                  <a:lnTo>
                    <a:pt x="90" y="22"/>
                  </a:lnTo>
                  <a:lnTo>
                    <a:pt x="88" y="24"/>
                  </a:lnTo>
                  <a:lnTo>
                    <a:pt x="81" y="26"/>
                  </a:lnTo>
                  <a:lnTo>
                    <a:pt x="78" y="24"/>
                  </a:lnTo>
                  <a:lnTo>
                    <a:pt x="71" y="24"/>
                  </a:lnTo>
                  <a:lnTo>
                    <a:pt x="73" y="22"/>
                  </a:lnTo>
                  <a:lnTo>
                    <a:pt x="71" y="24"/>
                  </a:lnTo>
                  <a:lnTo>
                    <a:pt x="69" y="22"/>
                  </a:lnTo>
                  <a:lnTo>
                    <a:pt x="64" y="24"/>
                  </a:lnTo>
                  <a:lnTo>
                    <a:pt x="64" y="22"/>
                  </a:lnTo>
                  <a:lnTo>
                    <a:pt x="62" y="19"/>
                  </a:lnTo>
                  <a:lnTo>
                    <a:pt x="64" y="19"/>
                  </a:lnTo>
                  <a:lnTo>
                    <a:pt x="64" y="17"/>
                  </a:lnTo>
                  <a:lnTo>
                    <a:pt x="66" y="15"/>
                  </a:lnTo>
                  <a:lnTo>
                    <a:pt x="71" y="12"/>
                  </a:lnTo>
                  <a:lnTo>
                    <a:pt x="78" y="8"/>
                  </a:lnTo>
                  <a:lnTo>
                    <a:pt x="81" y="5"/>
                  </a:lnTo>
                  <a:lnTo>
                    <a:pt x="78" y="5"/>
                  </a:lnTo>
                  <a:lnTo>
                    <a:pt x="76" y="5"/>
                  </a:lnTo>
                  <a:lnTo>
                    <a:pt x="73" y="3"/>
                  </a:lnTo>
                  <a:lnTo>
                    <a:pt x="71" y="3"/>
                  </a:lnTo>
                  <a:lnTo>
                    <a:pt x="69" y="3"/>
                  </a:lnTo>
                  <a:lnTo>
                    <a:pt x="69" y="0"/>
                  </a:lnTo>
                  <a:close/>
                </a:path>
              </a:pathLst>
            </a:custGeom>
            <a:grpFill/>
            <a:ln w="9525">
              <a:noFill/>
              <a:round/>
              <a:headEnd/>
              <a:tailEnd/>
            </a:ln>
          </p:spPr>
          <p:txBody>
            <a:bodyPr/>
            <a:lstStyle/>
            <a:p>
              <a:pPr>
                <a:defRPr/>
              </a:pPr>
              <a:endParaRPr lang="en-US" sz="1200" kern="0">
                <a:solidFill>
                  <a:srgbClr val="0096D6"/>
                </a:solidFill>
              </a:endParaRPr>
            </a:p>
          </p:txBody>
        </p:sp>
        <p:sp>
          <p:nvSpPr>
            <p:cNvPr id="1978" name="Freeform 1686"/>
            <p:cNvSpPr>
              <a:spLocks/>
            </p:cNvSpPr>
            <p:nvPr/>
          </p:nvSpPr>
          <p:spPr bwMode="auto">
            <a:xfrm>
              <a:off x="-4656" y="1402"/>
              <a:ext cx="102" cy="74"/>
            </a:xfrm>
            <a:custGeom>
              <a:avLst/>
              <a:gdLst>
                <a:gd name="T0" fmla="*/ 64 w 102"/>
                <a:gd name="T1" fmla="*/ 5 h 74"/>
                <a:gd name="T2" fmla="*/ 52 w 102"/>
                <a:gd name="T3" fmla="*/ 10 h 74"/>
                <a:gd name="T4" fmla="*/ 47 w 102"/>
                <a:gd name="T5" fmla="*/ 15 h 74"/>
                <a:gd name="T6" fmla="*/ 38 w 102"/>
                <a:gd name="T7" fmla="*/ 17 h 74"/>
                <a:gd name="T8" fmla="*/ 29 w 102"/>
                <a:gd name="T9" fmla="*/ 19 h 74"/>
                <a:gd name="T10" fmla="*/ 26 w 102"/>
                <a:gd name="T11" fmla="*/ 17 h 74"/>
                <a:gd name="T12" fmla="*/ 14 w 102"/>
                <a:gd name="T13" fmla="*/ 26 h 74"/>
                <a:gd name="T14" fmla="*/ 5 w 102"/>
                <a:gd name="T15" fmla="*/ 26 h 74"/>
                <a:gd name="T16" fmla="*/ 0 w 102"/>
                <a:gd name="T17" fmla="*/ 34 h 74"/>
                <a:gd name="T18" fmla="*/ 5 w 102"/>
                <a:gd name="T19" fmla="*/ 36 h 74"/>
                <a:gd name="T20" fmla="*/ 12 w 102"/>
                <a:gd name="T21" fmla="*/ 29 h 74"/>
                <a:gd name="T22" fmla="*/ 24 w 102"/>
                <a:gd name="T23" fmla="*/ 29 h 74"/>
                <a:gd name="T24" fmla="*/ 29 w 102"/>
                <a:gd name="T25" fmla="*/ 31 h 74"/>
                <a:gd name="T26" fmla="*/ 38 w 102"/>
                <a:gd name="T27" fmla="*/ 29 h 74"/>
                <a:gd name="T28" fmla="*/ 47 w 102"/>
                <a:gd name="T29" fmla="*/ 34 h 74"/>
                <a:gd name="T30" fmla="*/ 50 w 102"/>
                <a:gd name="T31" fmla="*/ 38 h 74"/>
                <a:gd name="T32" fmla="*/ 33 w 102"/>
                <a:gd name="T33" fmla="*/ 36 h 74"/>
                <a:gd name="T34" fmla="*/ 38 w 102"/>
                <a:gd name="T35" fmla="*/ 41 h 74"/>
                <a:gd name="T36" fmla="*/ 31 w 102"/>
                <a:gd name="T37" fmla="*/ 52 h 74"/>
                <a:gd name="T38" fmla="*/ 29 w 102"/>
                <a:gd name="T39" fmla="*/ 60 h 74"/>
                <a:gd name="T40" fmla="*/ 21 w 102"/>
                <a:gd name="T41" fmla="*/ 62 h 74"/>
                <a:gd name="T42" fmla="*/ 29 w 102"/>
                <a:gd name="T43" fmla="*/ 67 h 74"/>
                <a:gd name="T44" fmla="*/ 47 w 102"/>
                <a:gd name="T45" fmla="*/ 64 h 74"/>
                <a:gd name="T46" fmla="*/ 47 w 102"/>
                <a:gd name="T47" fmla="*/ 55 h 74"/>
                <a:gd name="T48" fmla="*/ 62 w 102"/>
                <a:gd name="T49" fmla="*/ 50 h 74"/>
                <a:gd name="T50" fmla="*/ 57 w 102"/>
                <a:gd name="T51" fmla="*/ 62 h 74"/>
                <a:gd name="T52" fmla="*/ 52 w 102"/>
                <a:gd name="T53" fmla="*/ 69 h 74"/>
                <a:gd name="T54" fmla="*/ 50 w 102"/>
                <a:gd name="T55" fmla="*/ 74 h 74"/>
                <a:gd name="T56" fmla="*/ 62 w 102"/>
                <a:gd name="T57" fmla="*/ 64 h 74"/>
                <a:gd name="T58" fmla="*/ 76 w 102"/>
                <a:gd name="T59" fmla="*/ 57 h 74"/>
                <a:gd name="T60" fmla="*/ 69 w 102"/>
                <a:gd name="T61" fmla="*/ 50 h 74"/>
                <a:gd name="T62" fmla="*/ 73 w 102"/>
                <a:gd name="T63" fmla="*/ 43 h 74"/>
                <a:gd name="T64" fmla="*/ 85 w 102"/>
                <a:gd name="T65" fmla="*/ 45 h 74"/>
                <a:gd name="T66" fmla="*/ 95 w 102"/>
                <a:gd name="T67" fmla="*/ 45 h 74"/>
                <a:gd name="T68" fmla="*/ 88 w 102"/>
                <a:gd name="T69" fmla="*/ 45 h 74"/>
                <a:gd name="T70" fmla="*/ 92 w 102"/>
                <a:gd name="T71" fmla="*/ 36 h 74"/>
                <a:gd name="T72" fmla="*/ 99 w 102"/>
                <a:gd name="T73" fmla="*/ 29 h 74"/>
                <a:gd name="T74" fmla="*/ 99 w 102"/>
                <a:gd name="T75" fmla="*/ 24 h 74"/>
                <a:gd name="T76" fmla="*/ 102 w 102"/>
                <a:gd name="T77" fmla="*/ 17 h 74"/>
                <a:gd name="T78" fmla="*/ 99 w 102"/>
                <a:gd name="T79" fmla="*/ 17 h 74"/>
                <a:gd name="T80" fmla="*/ 99 w 102"/>
                <a:gd name="T81" fmla="*/ 12 h 74"/>
                <a:gd name="T82" fmla="*/ 92 w 102"/>
                <a:gd name="T83" fmla="*/ 19 h 74"/>
                <a:gd name="T84" fmla="*/ 78 w 102"/>
                <a:gd name="T85" fmla="*/ 24 h 74"/>
                <a:gd name="T86" fmla="*/ 71 w 102"/>
                <a:gd name="T87" fmla="*/ 24 h 74"/>
                <a:gd name="T88" fmla="*/ 62 w 102"/>
                <a:gd name="T89" fmla="*/ 19 h 74"/>
                <a:gd name="T90" fmla="*/ 66 w 102"/>
                <a:gd name="T91" fmla="*/ 15 h 74"/>
                <a:gd name="T92" fmla="*/ 78 w 102"/>
                <a:gd name="T93" fmla="*/ 8 h 74"/>
                <a:gd name="T94" fmla="*/ 78 w 102"/>
                <a:gd name="T95" fmla="*/ 5 h 74"/>
                <a:gd name="T96" fmla="*/ 73 w 102"/>
                <a:gd name="T97" fmla="*/ 3 h 74"/>
                <a:gd name="T98" fmla="*/ 69 w 102"/>
                <a:gd name="T99" fmla="*/ 0 h 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74"/>
                <a:gd name="T152" fmla="*/ 102 w 102"/>
                <a:gd name="T153" fmla="*/ 74 h 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74">
                  <a:moveTo>
                    <a:pt x="69" y="0"/>
                  </a:moveTo>
                  <a:lnTo>
                    <a:pt x="66" y="3"/>
                  </a:lnTo>
                  <a:lnTo>
                    <a:pt x="64" y="3"/>
                  </a:lnTo>
                  <a:lnTo>
                    <a:pt x="64" y="5"/>
                  </a:lnTo>
                  <a:lnTo>
                    <a:pt x="62" y="8"/>
                  </a:lnTo>
                  <a:lnTo>
                    <a:pt x="59" y="8"/>
                  </a:lnTo>
                  <a:lnTo>
                    <a:pt x="55" y="8"/>
                  </a:lnTo>
                  <a:lnTo>
                    <a:pt x="52" y="10"/>
                  </a:lnTo>
                  <a:lnTo>
                    <a:pt x="50" y="12"/>
                  </a:lnTo>
                  <a:lnTo>
                    <a:pt x="50" y="15"/>
                  </a:lnTo>
                  <a:lnTo>
                    <a:pt x="47" y="15"/>
                  </a:lnTo>
                  <a:lnTo>
                    <a:pt x="45" y="15"/>
                  </a:lnTo>
                  <a:lnTo>
                    <a:pt x="43" y="17"/>
                  </a:lnTo>
                  <a:lnTo>
                    <a:pt x="38" y="17"/>
                  </a:lnTo>
                  <a:lnTo>
                    <a:pt x="36" y="17"/>
                  </a:lnTo>
                  <a:lnTo>
                    <a:pt x="31" y="17"/>
                  </a:lnTo>
                  <a:lnTo>
                    <a:pt x="29" y="19"/>
                  </a:lnTo>
                  <a:lnTo>
                    <a:pt x="26" y="19"/>
                  </a:lnTo>
                  <a:lnTo>
                    <a:pt x="26" y="17"/>
                  </a:lnTo>
                  <a:lnTo>
                    <a:pt x="24" y="19"/>
                  </a:lnTo>
                  <a:lnTo>
                    <a:pt x="21" y="22"/>
                  </a:lnTo>
                  <a:lnTo>
                    <a:pt x="14" y="26"/>
                  </a:lnTo>
                  <a:lnTo>
                    <a:pt x="12" y="24"/>
                  </a:lnTo>
                  <a:lnTo>
                    <a:pt x="10" y="22"/>
                  </a:lnTo>
                  <a:lnTo>
                    <a:pt x="7" y="26"/>
                  </a:lnTo>
                  <a:lnTo>
                    <a:pt x="5" y="26"/>
                  </a:lnTo>
                  <a:lnTo>
                    <a:pt x="3" y="24"/>
                  </a:lnTo>
                  <a:lnTo>
                    <a:pt x="0" y="26"/>
                  </a:lnTo>
                  <a:lnTo>
                    <a:pt x="0" y="31"/>
                  </a:lnTo>
                  <a:lnTo>
                    <a:pt x="0" y="34"/>
                  </a:lnTo>
                  <a:lnTo>
                    <a:pt x="3" y="38"/>
                  </a:lnTo>
                  <a:lnTo>
                    <a:pt x="3" y="34"/>
                  </a:lnTo>
                  <a:lnTo>
                    <a:pt x="5" y="34"/>
                  </a:lnTo>
                  <a:lnTo>
                    <a:pt x="5" y="36"/>
                  </a:lnTo>
                  <a:lnTo>
                    <a:pt x="7" y="34"/>
                  </a:lnTo>
                  <a:lnTo>
                    <a:pt x="7" y="31"/>
                  </a:lnTo>
                  <a:lnTo>
                    <a:pt x="7" y="29"/>
                  </a:lnTo>
                  <a:lnTo>
                    <a:pt x="12" y="29"/>
                  </a:lnTo>
                  <a:lnTo>
                    <a:pt x="12" y="31"/>
                  </a:lnTo>
                  <a:lnTo>
                    <a:pt x="14" y="31"/>
                  </a:lnTo>
                  <a:lnTo>
                    <a:pt x="17" y="31"/>
                  </a:lnTo>
                  <a:lnTo>
                    <a:pt x="24" y="29"/>
                  </a:lnTo>
                  <a:lnTo>
                    <a:pt x="26" y="31"/>
                  </a:lnTo>
                  <a:lnTo>
                    <a:pt x="26" y="34"/>
                  </a:lnTo>
                  <a:lnTo>
                    <a:pt x="29" y="31"/>
                  </a:lnTo>
                  <a:lnTo>
                    <a:pt x="29" y="29"/>
                  </a:lnTo>
                  <a:lnTo>
                    <a:pt x="26" y="26"/>
                  </a:lnTo>
                  <a:lnTo>
                    <a:pt x="31" y="29"/>
                  </a:lnTo>
                  <a:lnTo>
                    <a:pt x="38" y="29"/>
                  </a:lnTo>
                  <a:lnTo>
                    <a:pt x="43" y="29"/>
                  </a:lnTo>
                  <a:lnTo>
                    <a:pt x="45" y="31"/>
                  </a:lnTo>
                  <a:lnTo>
                    <a:pt x="47" y="34"/>
                  </a:lnTo>
                  <a:lnTo>
                    <a:pt x="50" y="34"/>
                  </a:lnTo>
                  <a:lnTo>
                    <a:pt x="50" y="36"/>
                  </a:lnTo>
                  <a:lnTo>
                    <a:pt x="50" y="38"/>
                  </a:lnTo>
                  <a:lnTo>
                    <a:pt x="45" y="38"/>
                  </a:lnTo>
                  <a:lnTo>
                    <a:pt x="40" y="38"/>
                  </a:lnTo>
                  <a:lnTo>
                    <a:pt x="38" y="36"/>
                  </a:lnTo>
                  <a:lnTo>
                    <a:pt x="33" y="36"/>
                  </a:lnTo>
                  <a:lnTo>
                    <a:pt x="33" y="38"/>
                  </a:lnTo>
                  <a:lnTo>
                    <a:pt x="38" y="41"/>
                  </a:lnTo>
                  <a:lnTo>
                    <a:pt x="38" y="48"/>
                  </a:lnTo>
                  <a:lnTo>
                    <a:pt x="36" y="48"/>
                  </a:lnTo>
                  <a:lnTo>
                    <a:pt x="33" y="50"/>
                  </a:lnTo>
                  <a:lnTo>
                    <a:pt x="31" y="52"/>
                  </a:lnTo>
                  <a:lnTo>
                    <a:pt x="31" y="55"/>
                  </a:lnTo>
                  <a:lnTo>
                    <a:pt x="31" y="60"/>
                  </a:lnTo>
                  <a:lnTo>
                    <a:pt x="29" y="60"/>
                  </a:lnTo>
                  <a:lnTo>
                    <a:pt x="26" y="60"/>
                  </a:lnTo>
                  <a:lnTo>
                    <a:pt x="21" y="62"/>
                  </a:lnTo>
                  <a:lnTo>
                    <a:pt x="24" y="62"/>
                  </a:lnTo>
                  <a:lnTo>
                    <a:pt x="24" y="64"/>
                  </a:lnTo>
                  <a:lnTo>
                    <a:pt x="26" y="64"/>
                  </a:lnTo>
                  <a:lnTo>
                    <a:pt x="29" y="67"/>
                  </a:lnTo>
                  <a:lnTo>
                    <a:pt x="38" y="67"/>
                  </a:lnTo>
                  <a:lnTo>
                    <a:pt x="38" y="69"/>
                  </a:lnTo>
                  <a:lnTo>
                    <a:pt x="40" y="69"/>
                  </a:lnTo>
                  <a:lnTo>
                    <a:pt x="47" y="64"/>
                  </a:lnTo>
                  <a:lnTo>
                    <a:pt x="47" y="60"/>
                  </a:lnTo>
                  <a:lnTo>
                    <a:pt x="47" y="57"/>
                  </a:lnTo>
                  <a:lnTo>
                    <a:pt x="47" y="55"/>
                  </a:lnTo>
                  <a:lnTo>
                    <a:pt x="55" y="50"/>
                  </a:lnTo>
                  <a:lnTo>
                    <a:pt x="57" y="48"/>
                  </a:lnTo>
                  <a:lnTo>
                    <a:pt x="62" y="48"/>
                  </a:lnTo>
                  <a:lnTo>
                    <a:pt x="62" y="50"/>
                  </a:lnTo>
                  <a:lnTo>
                    <a:pt x="62" y="55"/>
                  </a:lnTo>
                  <a:lnTo>
                    <a:pt x="59" y="60"/>
                  </a:lnTo>
                  <a:lnTo>
                    <a:pt x="57" y="62"/>
                  </a:lnTo>
                  <a:lnTo>
                    <a:pt x="55" y="64"/>
                  </a:lnTo>
                  <a:lnTo>
                    <a:pt x="55" y="67"/>
                  </a:lnTo>
                  <a:lnTo>
                    <a:pt x="52" y="67"/>
                  </a:lnTo>
                  <a:lnTo>
                    <a:pt x="52" y="69"/>
                  </a:lnTo>
                  <a:lnTo>
                    <a:pt x="50" y="69"/>
                  </a:lnTo>
                  <a:lnTo>
                    <a:pt x="47" y="69"/>
                  </a:lnTo>
                  <a:lnTo>
                    <a:pt x="47" y="71"/>
                  </a:lnTo>
                  <a:lnTo>
                    <a:pt x="50" y="74"/>
                  </a:lnTo>
                  <a:lnTo>
                    <a:pt x="57" y="69"/>
                  </a:lnTo>
                  <a:lnTo>
                    <a:pt x="62" y="69"/>
                  </a:lnTo>
                  <a:lnTo>
                    <a:pt x="62" y="64"/>
                  </a:lnTo>
                  <a:lnTo>
                    <a:pt x="69" y="60"/>
                  </a:lnTo>
                  <a:lnTo>
                    <a:pt x="69" y="57"/>
                  </a:lnTo>
                  <a:lnTo>
                    <a:pt x="76" y="57"/>
                  </a:lnTo>
                  <a:lnTo>
                    <a:pt x="73" y="55"/>
                  </a:lnTo>
                  <a:lnTo>
                    <a:pt x="69" y="52"/>
                  </a:lnTo>
                  <a:lnTo>
                    <a:pt x="69" y="50"/>
                  </a:lnTo>
                  <a:lnTo>
                    <a:pt x="69" y="48"/>
                  </a:lnTo>
                  <a:lnTo>
                    <a:pt x="71" y="45"/>
                  </a:lnTo>
                  <a:lnTo>
                    <a:pt x="71" y="43"/>
                  </a:lnTo>
                  <a:lnTo>
                    <a:pt x="73" y="43"/>
                  </a:lnTo>
                  <a:lnTo>
                    <a:pt x="76" y="43"/>
                  </a:lnTo>
                  <a:lnTo>
                    <a:pt x="81" y="41"/>
                  </a:lnTo>
                  <a:lnTo>
                    <a:pt x="83" y="45"/>
                  </a:lnTo>
                  <a:lnTo>
                    <a:pt x="85" y="45"/>
                  </a:lnTo>
                  <a:lnTo>
                    <a:pt x="88" y="48"/>
                  </a:lnTo>
                  <a:lnTo>
                    <a:pt x="95" y="45"/>
                  </a:lnTo>
                  <a:lnTo>
                    <a:pt x="97" y="43"/>
                  </a:lnTo>
                  <a:lnTo>
                    <a:pt x="92" y="43"/>
                  </a:lnTo>
                  <a:lnTo>
                    <a:pt x="90" y="45"/>
                  </a:lnTo>
                  <a:lnTo>
                    <a:pt x="88" y="45"/>
                  </a:lnTo>
                  <a:lnTo>
                    <a:pt x="88" y="43"/>
                  </a:lnTo>
                  <a:lnTo>
                    <a:pt x="92" y="38"/>
                  </a:lnTo>
                  <a:lnTo>
                    <a:pt x="92" y="36"/>
                  </a:lnTo>
                  <a:lnTo>
                    <a:pt x="97" y="34"/>
                  </a:lnTo>
                  <a:lnTo>
                    <a:pt x="97" y="31"/>
                  </a:lnTo>
                  <a:lnTo>
                    <a:pt x="99" y="29"/>
                  </a:lnTo>
                  <a:lnTo>
                    <a:pt x="99" y="26"/>
                  </a:lnTo>
                  <a:lnTo>
                    <a:pt x="97" y="26"/>
                  </a:lnTo>
                  <a:lnTo>
                    <a:pt x="99" y="24"/>
                  </a:lnTo>
                  <a:lnTo>
                    <a:pt x="102" y="22"/>
                  </a:lnTo>
                  <a:lnTo>
                    <a:pt x="102" y="17"/>
                  </a:lnTo>
                  <a:lnTo>
                    <a:pt x="99" y="19"/>
                  </a:lnTo>
                  <a:lnTo>
                    <a:pt x="97" y="22"/>
                  </a:lnTo>
                  <a:lnTo>
                    <a:pt x="97" y="19"/>
                  </a:lnTo>
                  <a:lnTo>
                    <a:pt x="99" y="17"/>
                  </a:lnTo>
                  <a:lnTo>
                    <a:pt x="99" y="15"/>
                  </a:lnTo>
                  <a:lnTo>
                    <a:pt x="99" y="12"/>
                  </a:lnTo>
                  <a:lnTo>
                    <a:pt x="95" y="15"/>
                  </a:lnTo>
                  <a:lnTo>
                    <a:pt x="90" y="19"/>
                  </a:lnTo>
                  <a:lnTo>
                    <a:pt x="92" y="19"/>
                  </a:lnTo>
                  <a:lnTo>
                    <a:pt x="90" y="22"/>
                  </a:lnTo>
                  <a:lnTo>
                    <a:pt x="88" y="24"/>
                  </a:lnTo>
                  <a:lnTo>
                    <a:pt x="81" y="26"/>
                  </a:lnTo>
                  <a:lnTo>
                    <a:pt x="78" y="24"/>
                  </a:lnTo>
                  <a:lnTo>
                    <a:pt x="71" y="24"/>
                  </a:lnTo>
                  <a:lnTo>
                    <a:pt x="73" y="22"/>
                  </a:lnTo>
                  <a:lnTo>
                    <a:pt x="71" y="24"/>
                  </a:lnTo>
                  <a:lnTo>
                    <a:pt x="69" y="22"/>
                  </a:lnTo>
                  <a:lnTo>
                    <a:pt x="64" y="24"/>
                  </a:lnTo>
                  <a:lnTo>
                    <a:pt x="64" y="22"/>
                  </a:lnTo>
                  <a:lnTo>
                    <a:pt x="62" y="19"/>
                  </a:lnTo>
                  <a:lnTo>
                    <a:pt x="64" y="19"/>
                  </a:lnTo>
                  <a:lnTo>
                    <a:pt x="64" y="17"/>
                  </a:lnTo>
                  <a:lnTo>
                    <a:pt x="66" y="15"/>
                  </a:lnTo>
                  <a:lnTo>
                    <a:pt x="71" y="12"/>
                  </a:lnTo>
                  <a:lnTo>
                    <a:pt x="78" y="8"/>
                  </a:lnTo>
                  <a:lnTo>
                    <a:pt x="81" y="5"/>
                  </a:lnTo>
                  <a:lnTo>
                    <a:pt x="78" y="5"/>
                  </a:lnTo>
                  <a:lnTo>
                    <a:pt x="76" y="5"/>
                  </a:lnTo>
                  <a:lnTo>
                    <a:pt x="73" y="3"/>
                  </a:lnTo>
                  <a:lnTo>
                    <a:pt x="71" y="3"/>
                  </a:lnTo>
                  <a:lnTo>
                    <a:pt x="69" y="3"/>
                  </a:lnTo>
                  <a:lnTo>
                    <a:pt x="69" y="0"/>
                  </a:lnTo>
                </a:path>
              </a:pathLst>
            </a:custGeom>
            <a:grpFill/>
            <a:ln w="9525">
              <a:noFill/>
              <a:round/>
              <a:headEnd/>
              <a:tailEnd/>
            </a:ln>
          </p:spPr>
          <p:txBody>
            <a:bodyPr/>
            <a:lstStyle/>
            <a:p>
              <a:pPr>
                <a:defRPr/>
              </a:pPr>
              <a:endParaRPr lang="en-US" sz="1200" kern="0">
                <a:solidFill>
                  <a:srgbClr val="0096D6"/>
                </a:solidFill>
              </a:endParaRPr>
            </a:p>
          </p:txBody>
        </p:sp>
        <p:sp>
          <p:nvSpPr>
            <p:cNvPr id="1979" name="Freeform 1687"/>
            <p:cNvSpPr>
              <a:spLocks/>
            </p:cNvSpPr>
            <p:nvPr/>
          </p:nvSpPr>
          <p:spPr bwMode="auto">
            <a:xfrm>
              <a:off x="-4472" y="1613"/>
              <a:ext cx="64" cy="33"/>
            </a:xfrm>
            <a:custGeom>
              <a:avLst/>
              <a:gdLst>
                <a:gd name="T0" fmla="*/ 0 w 64"/>
                <a:gd name="T1" fmla="*/ 30 h 33"/>
                <a:gd name="T2" fmla="*/ 0 w 64"/>
                <a:gd name="T3" fmla="*/ 28 h 33"/>
                <a:gd name="T4" fmla="*/ 3 w 64"/>
                <a:gd name="T5" fmla="*/ 28 h 33"/>
                <a:gd name="T6" fmla="*/ 8 w 64"/>
                <a:gd name="T7" fmla="*/ 26 h 33"/>
                <a:gd name="T8" fmla="*/ 10 w 64"/>
                <a:gd name="T9" fmla="*/ 19 h 33"/>
                <a:gd name="T10" fmla="*/ 19 w 64"/>
                <a:gd name="T11" fmla="*/ 12 h 33"/>
                <a:gd name="T12" fmla="*/ 24 w 64"/>
                <a:gd name="T13" fmla="*/ 4 h 33"/>
                <a:gd name="T14" fmla="*/ 26 w 64"/>
                <a:gd name="T15" fmla="*/ 4 h 33"/>
                <a:gd name="T16" fmla="*/ 24 w 64"/>
                <a:gd name="T17" fmla="*/ 2 h 33"/>
                <a:gd name="T18" fmla="*/ 29 w 64"/>
                <a:gd name="T19" fmla="*/ 0 h 33"/>
                <a:gd name="T20" fmla="*/ 34 w 64"/>
                <a:gd name="T21" fmla="*/ 0 h 33"/>
                <a:gd name="T22" fmla="*/ 36 w 64"/>
                <a:gd name="T23" fmla="*/ 2 h 33"/>
                <a:gd name="T24" fmla="*/ 34 w 64"/>
                <a:gd name="T25" fmla="*/ 4 h 33"/>
                <a:gd name="T26" fmla="*/ 26 w 64"/>
                <a:gd name="T27" fmla="*/ 7 h 33"/>
                <a:gd name="T28" fmla="*/ 26 w 64"/>
                <a:gd name="T29" fmla="*/ 12 h 33"/>
                <a:gd name="T30" fmla="*/ 29 w 64"/>
                <a:gd name="T31" fmla="*/ 9 h 33"/>
                <a:gd name="T32" fmla="*/ 34 w 64"/>
                <a:gd name="T33" fmla="*/ 9 h 33"/>
                <a:gd name="T34" fmla="*/ 31 w 64"/>
                <a:gd name="T35" fmla="*/ 14 h 33"/>
                <a:gd name="T36" fmla="*/ 34 w 64"/>
                <a:gd name="T37" fmla="*/ 14 h 33"/>
                <a:gd name="T38" fmla="*/ 45 w 64"/>
                <a:gd name="T39" fmla="*/ 12 h 33"/>
                <a:gd name="T40" fmla="*/ 48 w 64"/>
                <a:gd name="T41" fmla="*/ 12 h 33"/>
                <a:gd name="T42" fmla="*/ 48 w 64"/>
                <a:gd name="T43" fmla="*/ 12 h 33"/>
                <a:gd name="T44" fmla="*/ 50 w 64"/>
                <a:gd name="T45" fmla="*/ 14 h 33"/>
                <a:gd name="T46" fmla="*/ 62 w 64"/>
                <a:gd name="T47" fmla="*/ 16 h 33"/>
                <a:gd name="T48" fmla="*/ 45 w 64"/>
                <a:gd name="T49" fmla="*/ 16 h 33"/>
                <a:gd name="T50" fmla="*/ 43 w 64"/>
                <a:gd name="T51" fmla="*/ 19 h 33"/>
                <a:gd name="T52" fmla="*/ 29 w 64"/>
                <a:gd name="T53" fmla="*/ 21 h 33"/>
                <a:gd name="T54" fmla="*/ 17 w 64"/>
                <a:gd name="T55" fmla="*/ 26 h 33"/>
                <a:gd name="T56" fmla="*/ 12 w 64"/>
                <a:gd name="T57" fmla="*/ 28 h 33"/>
                <a:gd name="T58" fmla="*/ 15 w 64"/>
                <a:gd name="T59" fmla="*/ 30 h 33"/>
                <a:gd name="T60" fmla="*/ 10 w 64"/>
                <a:gd name="T61" fmla="*/ 33 h 33"/>
                <a:gd name="T62" fmla="*/ 3 w 64"/>
                <a:gd name="T63" fmla="*/ 33 h 33"/>
                <a:gd name="T64" fmla="*/ 0 w 64"/>
                <a:gd name="T65" fmla="*/ 3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3"/>
                <a:gd name="T101" fmla="*/ 64 w 6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3">
                  <a:moveTo>
                    <a:pt x="0" y="30"/>
                  </a:moveTo>
                  <a:lnTo>
                    <a:pt x="0" y="30"/>
                  </a:lnTo>
                  <a:lnTo>
                    <a:pt x="0" y="28"/>
                  </a:lnTo>
                  <a:lnTo>
                    <a:pt x="3" y="28"/>
                  </a:lnTo>
                  <a:lnTo>
                    <a:pt x="5" y="28"/>
                  </a:lnTo>
                  <a:lnTo>
                    <a:pt x="8" y="26"/>
                  </a:lnTo>
                  <a:lnTo>
                    <a:pt x="8" y="21"/>
                  </a:lnTo>
                  <a:lnTo>
                    <a:pt x="10" y="19"/>
                  </a:lnTo>
                  <a:lnTo>
                    <a:pt x="12" y="19"/>
                  </a:lnTo>
                  <a:lnTo>
                    <a:pt x="19" y="12"/>
                  </a:lnTo>
                  <a:lnTo>
                    <a:pt x="19" y="7"/>
                  </a:lnTo>
                  <a:lnTo>
                    <a:pt x="24" y="4"/>
                  </a:lnTo>
                  <a:lnTo>
                    <a:pt x="26" y="4"/>
                  </a:lnTo>
                  <a:lnTo>
                    <a:pt x="24" y="2"/>
                  </a:lnTo>
                  <a:lnTo>
                    <a:pt x="26" y="0"/>
                  </a:lnTo>
                  <a:lnTo>
                    <a:pt x="29" y="0"/>
                  </a:lnTo>
                  <a:lnTo>
                    <a:pt x="31" y="0"/>
                  </a:lnTo>
                  <a:lnTo>
                    <a:pt x="34" y="0"/>
                  </a:lnTo>
                  <a:lnTo>
                    <a:pt x="36" y="0"/>
                  </a:lnTo>
                  <a:lnTo>
                    <a:pt x="36" y="2"/>
                  </a:lnTo>
                  <a:lnTo>
                    <a:pt x="34" y="2"/>
                  </a:lnTo>
                  <a:lnTo>
                    <a:pt x="34" y="4"/>
                  </a:lnTo>
                  <a:lnTo>
                    <a:pt x="31" y="4"/>
                  </a:lnTo>
                  <a:lnTo>
                    <a:pt x="26" y="7"/>
                  </a:lnTo>
                  <a:lnTo>
                    <a:pt x="26" y="9"/>
                  </a:lnTo>
                  <a:lnTo>
                    <a:pt x="26" y="12"/>
                  </a:lnTo>
                  <a:lnTo>
                    <a:pt x="29" y="12"/>
                  </a:lnTo>
                  <a:lnTo>
                    <a:pt x="29" y="9"/>
                  </a:lnTo>
                  <a:lnTo>
                    <a:pt x="34" y="9"/>
                  </a:lnTo>
                  <a:lnTo>
                    <a:pt x="34" y="12"/>
                  </a:lnTo>
                  <a:lnTo>
                    <a:pt x="31" y="14"/>
                  </a:lnTo>
                  <a:lnTo>
                    <a:pt x="34" y="14"/>
                  </a:lnTo>
                  <a:lnTo>
                    <a:pt x="38" y="12"/>
                  </a:lnTo>
                  <a:lnTo>
                    <a:pt x="45" y="12"/>
                  </a:lnTo>
                  <a:lnTo>
                    <a:pt x="48" y="12"/>
                  </a:lnTo>
                  <a:lnTo>
                    <a:pt x="45" y="14"/>
                  </a:lnTo>
                  <a:lnTo>
                    <a:pt x="48" y="12"/>
                  </a:lnTo>
                  <a:lnTo>
                    <a:pt x="48" y="14"/>
                  </a:lnTo>
                  <a:lnTo>
                    <a:pt x="50" y="14"/>
                  </a:lnTo>
                  <a:lnTo>
                    <a:pt x="64" y="16"/>
                  </a:lnTo>
                  <a:lnTo>
                    <a:pt x="62" y="16"/>
                  </a:lnTo>
                  <a:lnTo>
                    <a:pt x="48" y="16"/>
                  </a:lnTo>
                  <a:lnTo>
                    <a:pt x="45" y="16"/>
                  </a:lnTo>
                  <a:lnTo>
                    <a:pt x="45" y="19"/>
                  </a:lnTo>
                  <a:lnTo>
                    <a:pt x="43" y="19"/>
                  </a:lnTo>
                  <a:lnTo>
                    <a:pt x="38" y="21"/>
                  </a:lnTo>
                  <a:lnTo>
                    <a:pt x="29" y="21"/>
                  </a:lnTo>
                  <a:lnTo>
                    <a:pt x="26" y="21"/>
                  </a:lnTo>
                  <a:lnTo>
                    <a:pt x="17" y="26"/>
                  </a:lnTo>
                  <a:lnTo>
                    <a:pt x="12" y="26"/>
                  </a:lnTo>
                  <a:lnTo>
                    <a:pt x="12" y="28"/>
                  </a:lnTo>
                  <a:lnTo>
                    <a:pt x="15" y="30"/>
                  </a:lnTo>
                  <a:lnTo>
                    <a:pt x="12" y="33"/>
                  </a:lnTo>
                  <a:lnTo>
                    <a:pt x="10" y="33"/>
                  </a:lnTo>
                  <a:lnTo>
                    <a:pt x="3" y="33"/>
                  </a:lnTo>
                  <a:lnTo>
                    <a:pt x="0" y="30"/>
                  </a:lnTo>
                  <a:close/>
                </a:path>
              </a:pathLst>
            </a:custGeom>
            <a:grpFill/>
            <a:ln w="9525">
              <a:noFill/>
              <a:round/>
              <a:headEnd/>
              <a:tailEnd/>
            </a:ln>
          </p:spPr>
          <p:txBody>
            <a:bodyPr/>
            <a:lstStyle/>
            <a:p>
              <a:pPr>
                <a:defRPr/>
              </a:pPr>
              <a:endParaRPr lang="en-US" sz="1200" kern="0">
                <a:solidFill>
                  <a:srgbClr val="0096D6"/>
                </a:solidFill>
              </a:endParaRPr>
            </a:p>
          </p:txBody>
        </p:sp>
        <p:sp>
          <p:nvSpPr>
            <p:cNvPr id="1980" name="Freeform 1688"/>
            <p:cNvSpPr>
              <a:spLocks/>
            </p:cNvSpPr>
            <p:nvPr/>
          </p:nvSpPr>
          <p:spPr bwMode="auto">
            <a:xfrm>
              <a:off x="-4472" y="1613"/>
              <a:ext cx="64" cy="33"/>
            </a:xfrm>
            <a:custGeom>
              <a:avLst/>
              <a:gdLst>
                <a:gd name="T0" fmla="*/ 0 w 64"/>
                <a:gd name="T1" fmla="*/ 30 h 33"/>
                <a:gd name="T2" fmla="*/ 0 w 64"/>
                <a:gd name="T3" fmla="*/ 28 h 33"/>
                <a:gd name="T4" fmla="*/ 3 w 64"/>
                <a:gd name="T5" fmla="*/ 28 h 33"/>
                <a:gd name="T6" fmla="*/ 8 w 64"/>
                <a:gd name="T7" fmla="*/ 26 h 33"/>
                <a:gd name="T8" fmla="*/ 10 w 64"/>
                <a:gd name="T9" fmla="*/ 19 h 33"/>
                <a:gd name="T10" fmla="*/ 19 w 64"/>
                <a:gd name="T11" fmla="*/ 12 h 33"/>
                <a:gd name="T12" fmla="*/ 24 w 64"/>
                <a:gd name="T13" fmla="*/ 4 h 33"/>
                <a:gd name="T14" fmla="*/ 26 w 64"/>
                <a:gd name="T15" fmla="*/ 4 h 33"/>
                <a:gd name="T16" fmla="*/ 24 w 64"/>
                <a:gd name="T17" fmla="*/ 2 h 33"/>
                <a:gd name="T18" fmla="*/ 29 w 64"/>
                <a:gd name="T19" fmla="*/ 0 h 33"/>
                <a:gd name="T20" fmla="*/ 34 w 64"/>
                <a:gd name="T21" fmla="*/ 0 h 33"/>
                <a:gd name="T22" fmla="*/ 36 w 64"/>
                <a:gd name="T23" fmla="*/ 2 h 33"/>
                <a:gd name="T24" fmla="*/ 34 w 64"/>
                <a:gd name="T25" fmla="*/ 4 h 33"/>
                <a:gd name="T26" fmla="*/ 26 w 64"/>
                <a:gd name="T27" fmla="*/ 7 h 33"/>
                <a:gd name="T28" fmla="*/ 26 w 64"/>
                <a:gd name="T29" fmla="*/ 12 h 33"/>
                <a:gd name="T30" fmla="*/ 29 w 64"/>
                <a:gd name="T31" fmla="*/ 9 h 33"/>
                <a:gd name="T32" fmla="*/ 34 w 64"/>
                <a:gd name="T33" fmla="*/ 9 h 33"/>
                <a:gd name="T34" fmla="*/ 31 w 64"/>
                <a:gd name="T35" fmla="*/ 14 h 33"/>
                <a:gd name="T36" fmla="*/ 34 w 64"/>
                <a:gd name="T37" fmla="*/ 14 h 33"/>
                <a:gd name="T38" fmla="*/ 45 w 64"/>
                <a:gd name="T39" fmla="*/ 12 h 33"/>
                <a:gd name="T40" fmla="*/ 48 w 64"/>
                <a:gd name="T41" fmla="*/ 12 h 33"/>
                <a:gd name="T42" fmla="*/ 48 w 64"/>
                <a:gd name="T43" fmla="*/ 12 h 33"/>
                <a:gd name="T44" fmla="*/ 50 w 64"/>
                <a:gd name="T45" fmla="*/ 14 h 33"/>
                <a:gd name="T46" fmla="*/ 62 w 64"/>
                <a:gd name="T47" fmla="*/ 16 h 33"/>
                <a:gd name="T48" fmla="*/ 45 w 64"/>
                <a:gd name="T49" fmla="*/ 16 h 33"/>
                <a:gd name="T50" fmla="*/ 43 w 64"/>
                <a:gd name="T51" fmla="*/ 19 h 33"/>
                <a:gd name="T52" fmla="*/ 29 w 64"/>
                <a:gd name="T53" fmla="*/ 21 h 33"/>
                <a:gd name="T54" fmla="*/ 17 w 64"/>
                <a:gd name="T55" fmla="*/ 26 h 33"/>
                <a:gd name="T56" fmla="*/ 12 w 64"/>
                <a:gd name="T57" fmla="*/ 28 h 33"/>
                <a:gd name="T58" fmla="*/ 15 w 64"/>
                <a:gd name="T59" fmla="*/ 30 h 33"/>
                <a:gd name="T60" fmla="*/ 10 w 64"/>
                <a:gd name="T61" fmla="*/ 33 h 33"/>
                <a:gd name="T62" fmla="*/ 3 w 64"/>
                <a:gd name="T63" fmla="*/ 33 h 33"/>
                <a:gd name="T64" fmla="*/ 0 w 64"/>
                <a:gd name="T65" fmla="*/ 3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3"/>
                <a:gd name="T101" fmla="*/ 64 w 6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3">
                  <a:moveTo>
                    <a:pt x="0" y="30"/>
                  </a:moveTo>
                  <a:lnTo>
                    <a:pt x="0" y="30"/>
                  </a:lnTo>
                  <a:lnTo>
                    <a:pt x="0" y="28"/>
                  </a:lnTo>
                  <a:lnTo>
                    <a:pt x="3" y="28"/>
                  </a:lnTo>
                  <a:lnTo>
                    <a:pt x="5" y="28"/>
                  </a:lnTo>
                  <a:lnTo>
                    <a:pt x="8" y="26"/>
                  </a:lnTo>
                  <a:lnTo>
                    <a:pt x="8" y="21"/>
                  </a:lnTo>
                  <a:lnTo>
                    <a:pt x="10" y="19"/>
                  </a:lnTo>
                  <a:lnTo>
                    <a:pt x="12" y="19"/>
                  </a:lnTo>
                  <a:lnTo>
                    <a:pt x="19" y="12"/>
                  </a:lnTo>
                  <a:lnTo>
                    <a:pt x="19" y="7"/>
                  </a:lnTo>
                  <a:lnTo>
                    <a:pt x="24" y="4"/>
                  </a:lnTo>
                  <a:lnTo>
                    <a:pt x="26" y="4"/>
                  </a:lnTo>
                  <a:lnTo>
                    <a:pt x="24" y="2"/>
                  </a:lnTo>
                  <a:lnTo>
                    <a:pt x="26" y="0"/>
                  </a:lnTo>
                  <a:lnTo>
                    <a:pt x="29" y="0"/>
                  </a:lnTo>
                  <a:lnTo>
                    <a:pt x="31" y="0"/>
                  </a:lnTo>
                  <a:lnTo>
                    <a:pt x="34" y="0"/>
                  </a:lnTo>
                  <a:lnTo>
                    <a:pt x="36" y="0"/>
                  </a:lnTo>
                  <a:lnTo>
                    <a:pt x="36" y="2"/>
                  </a:lnTo>
                  <a:lnTo>
                    <a:pt x="34" y="2"/>
                  </a:lnTo>
                  <a:lnTo>
                    <a:pt x="34" y="4"/>
                  </a:lnTo>
                  <a:lnTo>
                    <a:pt x="31" y="4"/>
                  </a:lnTo>
                  <a:lnTo>
                    <a:pt x="26" y="7"/>
                  </a:lnTo>
                  <a:lnTo>
                    <a:pt x="26" y="9"/>
                  </a:lnTo>
                  <a:lnTo>
                    <a:pt x="26" y="12"/>
                  </a:lnTo>
                  <a:lnTo>
                    <a:pt x="29" y="12"/>
                  </a:lnTo>
                  <a:lnTo>
                    <a:pt x="29" y="9"/>
                  </a:lnTo>
                  <a:lnTo>
                    <a:pt x="34" y="9"/>
                  </a:lnTo>
                  <a:lnTo>
                    <a:pt x="34" y="12"/>
                  </a:lnTo>
                  <a:lnTo>
                    <a:pt x="31" y="14"/>
                  </a:lnTo>
                  <a:lnTo>
                    <a:pt x="34" y="14"/>
                  </a:lnTo>
                  <a:lnTo>
                    <a:pt x="38" y="12"/>
                  </a:lnTo>
                  <a:lnTo>
                    <a:pt x="45" y="12"/>
                  </a:lnTo>
                  <a:lnTo>
                    <a:pt x="48" y="12"/>
                  </a:lnTo>
                  <a:lnTo>
                    <a:pt x="45" y="14"/>
                  </a:lnTo>
                  <a:lnTo>
                    <a:pt x="48" y="12"/>
                  </a:lnTo>
                  <a:lnTo>
                    <a:pt x="48" y="14"/>
                  </a:lnTo>
                  <a:lnTo>
                    <a:pt x="50" y="14"/>
                  </a:lnTo>
                  <a:lnTo>
                    <a:pt x="64" y="16"/>
                  </a:lnTo>
                  <a:lnTo>
                    <a:pt x="62" y="16"/>
                  </a:lnTo>
                  <a:lnTo>
                    <a:pt x="48" y="16"/>
                  </a:lnTo>
                  <a:lnTo>
                    <a:pt x="45" y="16"/>
                  </a:lnTo>
                  <a:lnTo>
                    <a:pt x="45" y="19"/>
                  </a:lnTo>
                  <a:lnTo>
                    <a:pt x="43" y="19"/>
                  </a:lnTo>
                  <a:lnTo>
                    <a:pt x="38" y="21"/>
                  </a:lnTo>
                  <a:lnTo>
                    <a:pt x="29" y="21"/>
                  </a:lnTo>
                  <a:lnTo>
                    <a:pt x="26" y="21"/>
                  </a:lnTo>
                  <a:lnTo>
                    <a:pt x="17" y="26"/>
                  </a:lnTo>
                  <a:lnTo>
                    <a:pt x="12" y="26"/>
                  </a:lnTo>
                  <a:lnTo>
                    <a:pt x="12" y="28"/>
                  </a:lnTo>
                  <a:lnTo>
                    <a:pt x="15" y="30"/>
                  </a:lnTo>
                  <a:lnTo>
                    <a:pt x="12" y="33"/>
                  </a:lnTo>
                  <a:lnTo>
                    <a:pt x="10" y="33"/>
                  </a:lnTo>
                  <a:lnTo>
                    <a:pt x="3" y="33"/>
                  </a:lnTo>
                  <a:lnTo>
                    <a:pt x="0" y="30"/>
                  </a:lnTo>
                </a:path>
              </a:pathLst>
            </a:custGeom>
            <a:grpFill/>
            <a:ln w="9525">
              <a:noFill/>
              <a:round/>
              <a:headEnd/>
              <a:tailEnd/>
            </a:ln>
          </p:spPr>
          <p:txBody>
            <a:bodyPr/>
            <a:lstStyle/>
            <a:p>
              <a:pPr>
                <a:defRPr/>
              </a:pPr>
              <a:endParaRPr lang="en-US" sz="1200" kern="0">
                <a:solidFill>
                  <a:srgbClr val="0096D6"/>
                </a:solidFill>
              </a:endParaRPr>
            </a:p>
          </p:txBody>
        </p:sp>
        <p:sp>
          <p:nvSpPr>
            <p:cNvPr id="1981" name="Freeform 1689"/>
            <p:cNvSpPr>
              <a:spLocks/>
            </p:cNvSpPr>
            <p:nvPr/>
          </p:nvSpPr>
          <p:spPr bwMode="auto">
            <a:xfrm>
              <a:off x="-4313" y="1747"/>
              <a:ext cx="40" cy="88"/>
            </a:xfrm>
            <a:custGeom>
              <a:avLst/>
              <a:gdLst>
                <a:gd name="T0" fmla="*/ 16 w 40"/>
                <a:gd name="T1" fmla="*/ 3 h 88"/>
                <a:gd name="T2" fmla="*/ 16 w 40"/>
                <a:gd name="T3" fmla="*/ 3 h 88"/>
                <a:gd name="T4" fmla="*/ 19 w 40"/>
                <a:gd name="T5" fmla="*/ 5 h 88"/>
                <a:gd name="T6" fmla="*/ 16 w 40"/>
                <a:gd name="T7" fmla="*/ 10 h 88"/>
                <a:gd name="T8" fmla="*/ 19 w 40"/>
                <a:gd name="T9" fmla="*/ 7 h 88"/>
                <a:gd name="T10" fmla="*/ 21 w 40"/>
                <a:gd name="T11" fmla="*/ 10 h 88"/>
                <a:gd name="T12" fmla="*/ 19 w 40"/>
                <a:gd name="T13" fmla="*/ 12 h 88"/>
                <a:gd name="T14" fmla="*/ 21 w 40"/>
                <a:gd name="T15" fmla="*/ 19 h 88"/>
                <a:gd name="T16" fmla="*/ 26 w 40"/>
                <a:gd name="T17" fmla="*/ 31 h 88"/>
                <a:gd name="T18" fmla="*/ 26 w 40"/>
                <a:gd name="T19" fmla="*/ 38 h 88"/>
                <a:gd name="T20" fmla="*/ 28 w 40"/>
                <a:gd name="T21" fmla="*/ 50 h 88"/>
                <a:gd name="T22" fmla="*/ 33 w 40"/>
                <a:gd name="T23" fmla="*/ 57 h 88"/>
                <a:gd name="T24" fmla="*/ 40 w 40"/>
                <a:gd name="T25" fmla="*/ 71 h 88"/>
                <a:gd name="T26" fmla="*/ 40 w 40"/>
                <a:gd name="T27" fmla="*/ 74 h 88"/>
                <a:gd name="T28" fmla="*/ 40 w 40"/>
                <a:gd name="T29" fmla="*/ 78 h 88"/>
                <a:gd name="T30" fmla="*/ 35 w 40"/>
                <a:gd name="T31" fmla="*/ 83 h 88"/>
                <a:gd name="T32" fmla="*/ 33 w 40"/>
                <a:gd name="T33" fmla="*/ 88 h 88"/>
                <a:gd name="T34" fmla="*/ 30 w 40"/>
                <a:gd name="T35" fmla="*/ 81 h 88"/>
                <a:gd name="T36" fmla="*/ 35 w 40"/>
                <a:gd name="T37" fmla="*/ 69 h 88"/>
                <a:gd name="T38" fmla="*/ 33 w 40"/>
                <a:gd name="T39" fmla="*/ 69 h 88"/>
                <a:gd name="T40" fmla="*/ 30 w 40"/>
                <a:gd name="T41" fmla="*/ 66 h 88"/>
                <a:gd name="T42" fmla="*/ 33 w 40"/>
                <a:gd name="T43" fmla="*/ 62 h 88"/>
                <a:gd name="T44" fmla="*/ 30 w 40"/>
                <a:gd name="T45" fmla="*/ 59 h 88"/>
                <a:gd name="T46" fmla="*/ 28 w 40"/>
                <a:gd name="T47" fmla="*/ 64 h 88"/>
                <a:gd name="T48" fmla="*/ 26 w 40"/>
                <a:gd name="T49" fmla="*/ 62 h 88"/>
                <a:gd name="T50" fmla="*/ 26 w 40"/>
                <a:gd name="T51" fmla="*/ 57 h 88"/>
                <a:gd name="T52" fmla="*/ 21 w 40"/>
                <a:gd name="T53" fmla="*/ 52 h 88"/>
                <a:gd name="T54" fmla="*/ 19 w 40"/>
                <a:gd name="T55" fmla="*/ 50 h 88"/>
                <a:gd name="T56" fmla="*/ 19 w 40"/>
                <a:gd name="T57" fmla="*/ 57 h 88"/>
                <a:gd name="T58" fmla="*/ 14 w 40"/>
                <a:gd name="T59" fmla="*/ 48 h 88"/>
                <a:gd name="T60" fmla="*/ 12 w 40"/>
                <a:gd name="T61" fmla="*/ 45 h 88"/>
                <a:gd name="T62" fmla="*/ 9 w 40"/>
                <a:gd name="T63" fmla="*/ 43 h 88"/>
                <a:gd name="T64" fmla="*/ 7 w 40"/>
                <a:gd name="T65" fmla="*/ 41 h 88"/>
                <a:gd name="T66" fmla="*/ 7 w 40"/>
                <a:gd name="T67" fmla="*/ 33 h 88"/>
                <a:gd name="T68" fmla="*/ 9 w 40"/>
                <a:gd name="T69" fmla="*/ 31 h 88"/>
                <a:gd name="T70" fmla="*/ 2 w 40"/>
                <a:gd name="T71" fmla="*/ 31 h 88"/>
                <a:gd name="T72" fmla="*/ 0 w 40"/>
                <a:gd name="T73" fmla="*/ 29 h 88"/>
                <a:gd name="T74" fmla="*/ 0 w 40"/>
                <a:gd name="T75" fmla="*/ 22 h 88"/>
                <a:gd name="T76" fmla="*/ 2 w 40"/>
                <a:gd name="T77" fmla="*/ 19 h 88"/>
                <a:gd name="T78" fmla="*/ 4 w 40"/>
                <a:gd name="T79" fmla="*/ 15 h 88"/>
                <a:gd name="T80" fmla="*/ 7 w 40"/>
                <a:gd name="T81" fmla="*/ 12 h 88"/>
                <a:gd name="T82" fmla="*/ 7 w 40"/>
                <a:gd name="T83" fmla="*/ 15 h 88"/>
                <a:gd name="T84" fmla="*/ 16 w 40"/>
                <a:gd name="T85" fmla="*/ 17 h 88"/>
                <a:gd name="T86" fmla="*/ 16 w 40"/>
                <a:gd name="T87" fmla="*/ 15 h 88"/>
                <a:gd name="T88" fmla="*/ 14 w 40"/>
                <a:gd name="T89" fmla="*/ 12 h 88"/>
                <a:gd name="T90" fmla="*/ 14 w 40"/>
                <a:gd name="T91" fmla="*/ 5 h 88"/>
                <a:gd name="T92" fmla="*/ 14 w 40"/>
                <a:gd name="T93" fmla="*/ 5 h 88"/>
                <a:gd name="T94" fmla="*/ 12 w 40"/>
                <a:gd name="T95" fmla="*/ 3 h 88"/>
                <a:gd name="T96" fmla="*/ 9 w 40"/>
                <a:gd name="T97" fmla="*/ 3 h 88"/>
                <a:gd name="T98" fmla="*/ 14 w 40"/>
                <a:gd name="T99" fmla="*/ 0 h 88"/>
                <a:gd name="T100" fmla="*/ 16 w 40"/>
                <a:gd name="T101" fmla="*/ 3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
                <a:gd name="T154" fmla="*/ 0 h 88"/>
                <a:gd name="T155" fmla="*/ 40 w 40"/>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 h="88">
                  <a:moveTo>
                    <a:pt x="16" y="3"/>
                  </a:moveTo>
                  <a:lnTo>
                    <a:pt x="16" y="3"/>
                  </a:lnTo>
                  <a:lnTo>
                    <a:pt x="19" y="5"/>
                  </a:lnTo>
                  <a:lnTo>
                    <a:pt x="16" y="7"/>
                  </a:lnTo>
                  <a:lnTo>
                    <a:pt x="16" y="10"/>
                  </a:lnTo>
                  <a:lnTo>
                    <a:pt x="19" y="7"/>
                  </a:lnTo>
                  <a:lnTo>
                    <a:pt x="21" y="7"/>
                  </a:lnTo>
                  <a:lnTo>
                    <a:pt x="21" y="10"/>
                  </a:lnTo>
                  <a:lnTo>
                    <a:pt x="19" y="10"/>
                  </a:lnTo>
                  <a:lnTo>
                    <a:pt x="19" y="12"/>
                  </a:lnTo>
                  <a:lnTo>
                    <a:pt x="19" y="17"/>
                  </a:lnTo>
                  <a:lnTo>
                    <a:pt x="21" y="19"/>
                  </a:lnTo>
                  <a:lnTo>
                    <a:pt x="21" y="26"/>
                  </a:lnTo>
                  <a:lnTo>
                    <a:pt x="26" y="31"/>
                  </a:lnTo>
                  <a:lnTo>
                    <a:pt x="26" y="33"/>
                  </a:lnTo>
                  <a:lnTo>
                    <a:pt x="26" y="38"/>
                  </a:lnTo>
                  <a:lnTo>
                    <a:pt x="28" y="43"/>
                  </a:lnTo>
                  <a:lnTo>
                    <a:pt x="28" y="50"/>
                  </a:lnTo>
                  <a:lnTo>
                    <a:pt x="33" y="55"/>
                  </a:lnTo>
                  <a:lnTo>
                    <a:pt x="33" y="57"/>
                  </a:lnTo>
                  <a:lnTo>
                    <a:pt x="40" y="69"/>
                  </a:lnTo>
                  <a:lnTo>
                    <a:pt x="40" y="71"/>
                  </a:lnTo>
                  <a:lnTo>
                    <a:pt x="40" y="74"/>
                  </a:lnTo>
                  <a:lnTo>
                    <a:pt x="38" y="74"/>
                  </a:lnTo>
                  <a:lnTo>
                    <a:pt x="40" y="78"/>
                  </a:lnTo>
                  <a:lnTo>
                    <a:pt x="38" y="83"/>
                  </a:lnTo>
                  <a:lnTo>
                    <a:pt x="35" y="83"/>
                  </a:lnTo>
                  <a:lnTo>
                    <a:pt x="35" y="88"/>
                  </a:lnTo>
                  <a:lnTo>
                    <a:pt x="33" y="88"/>
                  </a:lnTo>
                  <a:lnTo>
                    <a:pt x="30" y="88"/>
                  </a:lnTo>
                  <a:lnTo>
                    <a:pt x="30" y="81"/>
                  </a:lnTo>
                  <a:lnTo>
                    <a:pt x="30" y="74"/>
                  </a:lnTo>
                  <a:lnTo>
                    <a:pt x="35" y="69"/>
                  </a:lnTo>
                  <a:lnTo>
                    <a:pt x="33" y="69"/>
                  </a:lnTo>
                  <a:lnTo>
                    <a:pt x="30" y="71"/>
                  </a:lnTo>
                  <a:lnTo>
                    <a:pt x="30" y="66"/>
                  </a:lnTo>
                  <a:lnTo>
                    <a:pt x="33" y="64"/>
                  </a:lnTo>
                  <a:lnTo>
                    <a:pt x="33" y="62"/>
                  </a:lnTo>
                  <a:lnTo>
                    <a:pt x="30" y="59"/>
                  </a:lnTo>
                  <a:lnTo>
                    <a:pt x="28" y="62"/>
                  </a:lnTo>
                  <a:lnTo>
                    <a:pt x="28" y="64"/>
                  </a:lnTo>
                  <a:lnTo>
                    <a:pt x="26" y="64"/>
                  </a:lnTo>
                  <a:lnTo>
                    <a:pt x="26" y="62"/>
                  </a:lnTo>
                  <a:lnTo>
                    <a:pt x="26" y="59"/>
                  </a:lnTo>
                  <a:lnTo>
                    <a:pt x="26" y="57"/>
                  </a:lnTo>
                  <a:lnTo>
                    <a:pt x="21" y="52"/>
                  </a:lnTo>
                  <a:lnTo>
                    <a:pt x="21" y="50"/>
                  </a:lnTo>
                  <a:lnTo>
                    <a:pt x="19" y="50"/>
                  </a:lnTo>
                  <a:lnTo>
                    <a:pt x="19" y="55"/>
                  </a:lnTo>
                  <a:lnTo>
                    <a:pt x="19" y="57"/>
                  </a:lnTo>
                  <a:lnTo>
                    <a:pt x="14" y="55"/>
                  </a:lnTo>
                  <a:lnTo>
                    <a:pt x="14" y="48"/>
                  </a:lnTo>
                  <a:lnTo>
                    <a:pt x="12" y="48"/>
                  </a:lnTo>
                  <a:lnTo>
                    <a:pt x="12" y="45"/>
                  </a:lnTo>
                  <a:lnTo>
                    <a:pt x="9" y="45"/>
                  </a:lnTo>
                  <a:lnTo>
                    <a:pt x="9" y="43"/>
                  </a:lnTo>
                  <a:lnTo>
                    <a:pt x="7" y="41"/>
                  </a:lnTo>
                  <a:lnTo>
                    <a:pt x="4" y="33"/>
                  </a:lnTo>
                  <a:lnTo>
                    <a:pt x="7" y="33"/>
                  </a:lnTo>
                  <a:lnTo>
                    <a:pt x="9" y="33"/>
                  </a:lnTo>
                  <a:lnTo>
                    <a:pt x="9" y="31"/>
                  </a:lnTo>
                  <a:lnTo>
                    <a:pt x="4" y="31"/>
                  </a:lnTo>
                  <a:lnTo>
                    <a:pt x="2" y="31"/>
                  </a:lnTo>
                  <a:lnTo>
                    <a:pt x="2" y="29"/>
                  </a:lnTo>
                  <a:lnTo>
                    <a:pt x="0" y="29"/>
                  </a:lnTo>
                  <a:lnTo>
                    <a:pt x="0" y="24"/>
                  </a:lnTo>
                  <a:lnTo>
                    <a:pt x="0" y="22"/>
                  </a:lnTo>
                  <a:lnTo>
                    <a:pt x="2" y="19"/>
                  </a:lnTo>
                  <a:lnTo>
                    <a:pt x="2" y="15"/>
                  </a:lnTo>
                  <a:lnTo>
                    <a:pt x="4" y="15"/>
                  </a:lnTo>
                  <a:lnTo>
                    <a:pt x="7" y="12"/>
                  </a:lnTo>
                  <a:lnTo>
                    <a:pt x="7" y="15"/>
                  </a:lnTo>
                  <a:lnTo>
                    <a:pt x="12" y="15"/>
                  </a:lnTo>
                  <a:lnTo>
                    <a:pt x="16" y="17"/>
                  </a:lnTo>
                  <a:lnTo>
                    <a:pt x="16" y="15"/>
                  </a:lnTo>
                  <a:lnTo>
                    <a:pt x="14" y="12"/>
                  </a:lnTo>
                  <a:lnTo>
                    <a:pt x="14" y="10"/>
                  </a:lnTo>
                  <a:lnTo>
                    <a:pt x="14" y="5"/>
                  </a:lnTo>
                  <a:lnTo>
                    <a:pt x="14" y="3"/>
                  </a:lnTo>
                  <a:lnTo>
                    <a:pt x="12" y="3"/>
                  </a:lnTo>
                  <a:lnTo>
                    <a:pt x="9" y="3"/>
                  </a:lnTo>
                  <a:lnTo>
                    <a:pt x="12" y="0"/>
                  </a:lnTo>
                  <a:lnTo>
                    <a:pt x="14" y="0"/>
                  </a:lnTo>
                  <a:lnTo>
                    <a:pt x="16" y="0"/>
                  </a:lnTo>
                  <a:lnTo>
                    <a:pt x="16" y="3"/>
                  </a:lnTo>
                  <a:close/>
                </a:path>
              </a:pathLst>
            </a:custGeom>
            <a:grpFill/>
            <a:ln w="9525">
              <a:noFill/>
              <a:round/>
              <a:headEnd/>
              <a:tailEnd/>
            </a:ln>
          </p:spPr>
          <p:txBody>
            <a:bodyPr/>
            <a:lstStyle/>
            <a:p>
              <a:pPr>
                <a:defRPr/>
              </a:pPr>
              <a:endParaRPr lang="en-US" sz="1200" kern="0">
                <a:solidFill>
                  <a:srgbClr val="0096D6"/>
                </a:solidFill>
              </a:endParaRPr>
            </a:p>
          </p:txBody>
        </p:sp>
        <p:sp>
          <p:nvSpPr>
            <p:cNvPr id="1982" name="Freeform 1690"/>
            <p:cNvSpPr>
              <a:spLocks/>
            </p:cNvSpPr>
            <p:nvPr/>
          </p:nvSpPr>
          <p:spPr bwMode="auto">
            <a:xfrm>
              <a:off x="-4313" y="1747"/>
              <a:ext cx="40" cy="88"/>
            </a:xfrm>
            <a:custGeom>
              <a:avLst/>
              <a:gdLst>
                <a:gd name="T0" fmla="*/ 16 w 40"/>
                <a:gd name="T1" fmla="*/ 3 h 88"/>
                <a:gd name="T2" fmla="*/ 16 w 40"/>
                <a:gd name="T3" fmla="*/ 3 h 88"/>
                <a:gd name="T4" fmla="*/ 19 w 40"/>
                <a:gd name="T5" fmla="*/ 5 h 88"/>
                <a:gd name="T6" fmla="*/ 16 w 40"/>
                <a:gd name="T7" fmla="*/ 10 h 88"/>
                <a:gd name="T8" fmla="*/ 19 w 40"/>
                <a:gd name="T9" fmla="*/ 7 h 88"/>
                <a:gd name="T10" fmla="*/ 21 w 40"/>
                <a:gd name="T11" fmla="*/ 10 h 88"/>
                <a:gd name="T12" fmla="*/ 19 w 40"/>
                <a:gd name="T13" fmla="*/ 12 h 88"/>
                <a:gd name="T14" fmla="*/ 21 w 40"/>
                <a:gd name="T15" fmla="*/ 19 h 88"/>
                <a:gd name="T16" fmla="*/ 26 w 40"/>
                <a:gd name="T17" fmla="*/ 31 h 88"/>
                <a:gd name="T18" fmla="*/ 26 w 40"/>
                <a:gd name="T19" fmla="*/ 38 h 88"/>
                <a:gd name="T20" fmla="*/ 28 w 40"/>
                <a:gd name="T21" fmla="*/ 50 h 88"/>
                <a:gd name="T22" fmla="*/ 33 w 40"/>
                <a:gd name="T23" fmla="*/ 57 h 88"/>
                <a:gd name="T24" fmla="*/ 40 w 40"/>
                <a:gd name="T25" fmla="*/ 71 h 88"/>
                <a:gd name="T26" fmla="*/ 40 w 40"/>
                <a:gd name="T27" fmla="*/ 74 h 88"/>
                <a:gd name="T28" fmla="*/ 40 w 40"/>
                <a:gd name="T29" fmla="*/ 78 h 88"/>
                <a:gd name="T30" fmla="*/ 35 w 40"/>
                <a:gd name="T31" fmla="*/ 83 h 88"/>
                <a:gd name="T32" fmla="*/ 33 w 40"/>
                <a:gd name="T33" fmla="*/ 88 h 88"/>
                <a:gd name="T34" fmla="*/ 30 w 40"/>
                <a:gd name="T35" fmla="*/ 81 h 88"/>
                <a:gd name="T36" fmla="*/ 35 w 40"/>
                <a:gd name="T37" fmla="*/ 69 h 88"/>
                <a:gd name="T38" fmla="*/ 33 w 40"/>
                <a:gd name="T39" fmla="*/ 69 h 88"/>
                <a:gd name="T40" fmla="*/ 30 w 40"/>
                <a:gd name="T41" fmla="*/ 66 h 88"/>
                <a:gd name="T42" fmla="*/ 33 w 40"/>
                <a:gd name="T43" fmla="*/ 62 h 88"/>
                <a:gd name="T44" fmla="*/ 30 w 40"/>
                <a:gd name="T45" fmla="*/ 59 h 88"/>
                <a:gd name="T46" fmla="*/ 28 w 40"/>
                <a:gd name="T47" fmla="*/ 64 h 88"/>
                <a:gd name="T48" fmla="*/ 26 w 40"/>
                <a:gd name="T49" fmla="*/ 62 h 88"/>
                <a:gd name="T50" fmla="*/ 26 w 40"/>
                <a:gd name="T51" fmla="*/ 57 h 88"/>
                <a:gd name="T52" fmla="*/ 21 w 40"/>
                <a:gd name="T53" fmla="*/ 52 h 88"/>
                <a:gd name="T54" fmla="*/ 19 w 40"/>
                <a:gd name="T55" fmla="*/ 50 h 88"/>
                <a:gd name="T56" fmla="*/ 19 w 40"/>
                <a:gd name="T57" fmla="*/ 57 h 88"/>
                <a:gd name="T58" fmla="*/ 14 w 40"/>
                <a:gd name="T59" fmla="*/ 48 h 88"/>
                <a:gd name="T60" fmla="*/ 12 w 40"/>
                <a:gd name="T61" fmla="*/ 45 h 88"/>
                <a:gd name="T62" fmla="*/ 9 w 40"/>
                <a:gd name="T63" fmla="*/ 43 h 88"/>
                <a:gd name="T64" fmla="*/ 7 w 40"/>
                <a:gd name="T65" fmla="*/ 41 h 88"/>
                <a:gd name="T66" fmla="*/ 7 w 40"/>
                <a:gd name="T67" fmla="*/ 33 h 88"/>
                <a:gd name="T68" fmla="*/ 9 w 40"/>
                <a:gd name="T69" fmla="*/ 31 h 88"/>
                <a:gd name="T70" fmla="*/ 2 w 40"/>
                <a:gd name="T71" fmla="*/ 31 h 88"/>
                <a:gd name="T72" fmla="*/ 0 w 40"/>
                <a:gd name="T73" fmla="*/ 29 h 88"/>
                <a:gd name="T74" fmla="*/ 0 w 40"/>
                <a:gd name="T75" fmla="*/ 22 h 88"/>
                <a:gd name="T76" fmla="*/ 2 w 40"/>
                <a:gd name="T77" fmla="*/ 19 h 88"/>
                <a:gd name="T78" fmla="*/ 4 w 40"/>
                <a:gd name="T79" fmla="*/ 15 h 88"/>
                <a:gd name="T80" fmla="*/ 7 w 40"/>
                <a:gd name="T81" fmla="*/ 12 h 88"/>
                <a:gd name="T82" fmla="*/ 7 w 40"/>
                <a:gd name="T83" fmla="*/ 15 h 88"/>
                <a:gd name="T84" fmla="*/ 16 w 40"/>
                <a:gd name="T85" fmla="*/ 17 h 88"/>
                <a:gd name="T86" fmla="*/ 16 w 40"/>
                <a:gd name="T87" fmla="*/ 15 h 88"/>
                <a:gd name="T88" fmla="*/ 14 w 40"/>
                <a:gd name="T89" fmla="*/ 12 h 88"/>
                <a:gd name="T90" fmla="*/ 14 w 40"/>
                <a:gd name="T91" fmla="*/ 5 h 88"/>
                <a:gd name="T92" fmla="*/ 14 w 40"/>
                <a:gd name="T93" fmla="*/ 5 h 88"/>
                <a:gd name="T94" fmla="*/ 12 w 40"/>
                <a:gd name="T95" fmla="*/ 3 h 88"/>
                <a:gd name="T96" fmla="*/ 9 w 40"/>
                <a:gd name="T97" fmla="*/ 3 h 88"/>
                <a:gd name="T98" fmla="*/ 14 w 40"/>
                <a:gd name="T99" fmla="*/ 0 h 88"/>
                <a:gd name="T100" fmla="*/ 16 w 40"/>
                <a:gd name="T101" fmla="*/ 3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
                <a:gd name="T154" fmla="*/ 0 h 88"/>
                <a:gd name="T155" fmla="*/ 40 w 40"/>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 h="88">
                  <a:moveTo>
                    <a:pt x="16" y="3"/>
                  </a:moveTo>
                  <a:lnTo>
                    <a:pt x="16" y="3"/>
                  </a:lnTo>
                  <a:lnTo>
                    <a:pt x="19" y="5"/>
                  </a:lnTo>
                  <a:lnTo>
                    <a:pt x="16" y="7"/>
                  </a:lnTo>
                  <a:lnTo>
                    <a:pt x="16" y="10"/>
                  </a:lnTo>
                  <a:lnTo>
                    <a:pt x="19" y="7"/>
                  </a:lnTo>
                  <a:lnTo>
                    <a:pt x="21" y="7"/>
                  </a:lnTo>
                  <a:lnTo>
                    <a:pt x="21" y="10"/>
                  </a:lnTo>
                  <a:lnTo>
                    <a:pt x="19" y="10"/>
                  </a:lnTo>
                  <a:lnTo>
                    <a:pt x="19" y="12"/>
                  </a:lnTo>
                  <a:lnTo>
                    <a:pt x="19" y="17"/>
                  </a:lnTo>
                  <a:lnTo>
                    <a:pt x="21" y="19"/>
                  </a:lnTo>
                  <a:lnTo>
                    <a:pt x="21" y="26"/>
                  </a:lnTo>
                  <a:lnTo>
                    <a:pt x="26" y="31"/>
                  </a:lnTo>
                  <a:lnTo>
                    <a:pt x="26" y="33"/>
                  </a:lnTo>
                  <a:lnTo>
                    <a:pt x="26" y="38"/>
                  </a:lnTo>
                  <a:lnTo>
                    <a:pt x="28" y="43"/>
                  </a:lnTo>
                  <a:lnTo>
                    <a:pt x="28" y="50"/>
                  </a:lnTo>
                  <a:lnTo>
                    <a:pt x="33" y="55"/>
                  </a:lnTo>
                  <a:lnTo>
                    <a:pt x="33" y="57"/>
                  </a:lnTo>
                  <a:lnTo>
                    <a:pt x="40" y="69"/>
                  </a:lnTo>
                  <a:lnTo>
                    <a:pt x="40" y="71"/>
                  </a:lnTo>
                  <a:lnTo>
                    <a:pt x="40" y="74"/>
                  </a:lnTo>
                  <a:lnTo>
                    <a:pt x="38" y="74"/>
                  </a:lnTo>
                  <a:lnTo>
                    <a:pt x="40" y="78"/>
                  </a:lnTo>
                  <a:lnTo>
                    <a:pt x="38" y="83"/>
                  </a:lnTo>
                  <a:lnTo>
                    <a:pt x="35" y="83"/>
                  </a:lnTo>
                  <a:lnTo>
                    <a:pt x="35" y="88"/>
                  </a:lnTo>
                  <a:lnTo>
                    <a:pt x="33" y="88"/>
                  </a:lnTo>
                  <a:lnTo>
                    <a:pt x="30" y="88"/>
                  </a:lnTo>
                  <a:lnTo>
                    <a:pt x="30" y="81"/>
                  </a:lnTo>
                  <a:lnTo>
                    <a:pt x="30" y="74"/>
                  </a:lnTo>
                  <a:lnTo>
                    <a:pt x="35" y="69"/>
                  </a:lnTo>
                  <a:lnTo>
                    <a:pt x="33" y="69"/>
                  </a:lnTo>
                  <a:lnTo>
                    <a:pt x="30" y="71"/>
                  </a:lnTo>
                  <a:lnTo>
                    <a:pt x="30" y="66"/>
                  </a:lnTo>
                  <a:lnTo>
                    <a:pt x="33" y="64"/>
                  </a:lnTo>
                  <a:lnTo>
                    <a:pt x="33" y="62"/>
                  </a:lnTo>
                  <a:lnTo>
                    <a:pt x="30" y="59"/>
                  </a:lnTo>
                  <a:lnTo>
                    <a:pt x="28" y="62"/>
                  </a:lnTo>
                  <a:lnTo>
                    <a:pt x="28" y="64"/>
                  </a:lnTo>
                  <a:lnTo>
                    <a:pt x="26" y="64"/>
                  </a:lnTo>
                  <a:lnTo>
                    <a:pt x="26" y="62"/>
                  </a:lnTo>
                  <a:lnTo>
                    <a:pt x="26" y="59"/>
                  </a:lnTo>
                  <a:lnTo>
                    <a:pt x="26" y="57"/>
                  </a:lnTo>
                  <a:lnTo>
                    <a:pt x="21" y="52"/>
                  </a:lnTo>
                  <a:lnTo>
                    <a:pt x="21" y="50"/>
                  </a:lnTo>
                  <a:lnTo>
                    <a:pt x="19" y="50"/>
                  </a:lnTo>
                  <a:lnTo>
                    <a:pt x="19" y="55"/>
                  </a:lnTo>
                  <a:lnTo>
                    <a:pt x="19" y="57"/>
                  </a:lnTo>
                  <a:lnTo>
                    <a:pt x="14" y="55"/>
                  </a:lnTo>
                  <a:lnTo>
                    <a:pt x="14" y="48"/>
                  </a:lnTo>
                  <a:lnTo>
                    <a:pt x="12" y="48"/>
                  </a:lnTo>
                  <a:lnTo>
                    <a:pt x="12" y="45"/>
                  </a:lnTo>
                  <a:lnTo>
                    <a:pt x="9" y="45"/>
                  </a:lnTo>
                  <a:lnTo>
                    <a:pt x="9" y="43"/>
                  </a:lnTo>
                  <a:lnTo>
                    <a:pt x="7" y="41"/>
                  </a:lnTo>
                  <a:lnTo>
                    <a:pt x="4" y="33"/>
                  </a:lnTo>
                  <a:lnTo>
                    <a:pt x="7" y="33"/>
                  </a:lnTo>
                  <a:lnTo>
                    <a:pt x="9" y="33"/>
                  </a:lnTo>
                  <a:lnTo>
                    <a:pt x="9" y="31"/>
                  </a:lnTo>
                  <a:lnTo>
                    <a:pt x="4" y="31"/>
                  </a:lnTo>
                  <a:lnTo>
                    <a:pt x="2" y="31"/>
                  </a:lnTo>
                  <a:lnTo>
                    <a:pt x="2" y="29"/>
                  </a:lnTo>
                  <a:lnTo>
                    <a:pt x="0" y="29"/>
                  </a:lnTo>
                  <a:lnTo>
                    <a:pt x="0" y="24"/>
                  </a:lnTo>
                  <a:lnTo>
                    <a:pt x="0" y="22"/>
                  </a:lnTo>
                  <a:lnTo>
                    <a:pt x="2" y="19"/>
                  </a:lnTo>
                  <a:lnTo>
                    <a:pt x="2" y="15"/>
                  </a:lnTo>
                  <a:lnTo>
                    <a:pt x="4" y="15"/>
                  </a:lnTo>
                  <a:lnTo>
                    <a:pt x="7" y="12"/>
                  </a:lnTo>
                  <a:lnTo>
                    <a:pt x="7" y="15"/>
                  </a:lnTo>
                  <a:lnTo>
                    <a:pt x="12" y="15"/>
                  </a:lnTo>
                  <a:lnTo>
                    <a:pt x="16" y="17"/>
                  </a:lnTo>
                  <a:lnTo>
                    <a:pt x="16" y="15"/>
                  </a:lnTo>
                  <a:lnTo>
                    <a:pt x="14" y="12"/>
                  </a:lnTo>
                  <a:lnTo>
                    <a:pt x="14" y="10"/>
                  </a:lnTo>
                  <a:lnTo>
                    <a:pt x="14" y="5"/>
                  </a:lnTo>
                  <a:lnTo>
                    <a:pt x="14" y="3"/>
                  </a:lnTo>
                  <a:lnTo>
                    <a:pt x="12" y="3"/>
                  </a:lnTo>
                  <a:lnTo>
                    <a:pt x="9" y="3"/>
                  </a:lnTo>
                  <a:lnTo>
                    <a:pt x="12" y="0"/>
                  </a:lnTo>
                  <a:lnTo>
                    <a:pt x="14" y="0"/>
                  </a:lnTo>
                  <a:lnTo>
                    <a:pt x="16" y="0"/>
                  </a:lnTo>
                  <a:lnTo>
                    <a:pt x="16" y="3"/>
                  </a:lnTo>
                </a:path>
              </a:pathLst>
            </a:custGeom>
            <a:grpFill/>
            <a:ln w="9525">
              <a:noFill/>
              <a:round/>
              <a:headEnd/>
              <a:tailEnd/>
            </a:ln>
          </p:spPr>
          <p:txBody>
            <a:bodyPr/>
            <a:lstStyle/>
            <a:p>
              <a:pPr>
                <a:defRPr/>
              </a:pPr>
              <a:endParaRPr lang="en-US" sz="1200" kern="0">
                <a:solidFill>
                  <a:srgbClr val="0096D6"/>
                </a:solidFill>
              </a:endParaRPr>
            </a:p>
          </p:txBody>
        </p:sp>
        <p:sp>
          <p:nvSpPr>
            <p:cNvPr id="1983" name="Freeform 1691"/>
            <p:cNvSpPr>
              <a:spLocks/>
            </p:cNvSpPr>
            <p:nvPr/>
          </p:nvSpPr>
          <p:spPr bwMode="auto">
            <a:xfrm>
              <a:off x="-4138" y="2444"/>
              <a:ext cx="14" cy="14"/>
            </a:xfrm>
            <a:custGeom>
              <a:avLst/>
              <a:gdLst>
                <a:gd name="T0" fmla="*/ 4 w 14"/>
                <a:gd name="T1" fmla="*/ 0 h 14"/>
                <a:gd name="T2" fmla="*/ 4 w 14"/>
                <a:gd name="T3" fmla="*/ 3 h 14"/>
                <a:gd name="T4" fmla="*/ 4 w 14"/>
                <a:gd name="T5" fmla="*/ 3 h 14"/>
                <a:gd name="T6" fmla="*/ 7 w 14"/>
                <a:gd name="T7" fmla="*/ 3 h 14"/>
                <a:gd name="T8" fmla="*/ 11 w 14"/>
                <a:gd name="T9" fmla="*/ 7 h 14"/>
                <a:gd name="T10" fmla="*/ 14 w 14"/>
                <a:gd name="T11" fmla="*/ 10 h 14"/>
                <a:gd name="T12" fmla="*/ 14 w 14"/>
                <a:gd name="T13" fmla="*/ 10 h 14"/>
                <a:gd name="T14" fmla="*/ 14 w 14"/>
                <a:gd name="T15" fmla="*/ 14 h 14"/>
                <a:gd name="T16" fmla="*/ 14 w 14"/>
                <a:gd name="T17" fmla="*/ 14 h 14"/>
                <a:gd name="T18" fmla="*/ 11 w 14"/>
                <a:gd name="T19" fmla="*/ 14 h 14"/>
                <a:gd name="T20" fmla="*/ 11 w 14"/>
                <a:gd name="T21" fmla="*/ 14 h 14"/>
                <a:gd name="T22" fmla="*/ 9 w 14"/>
                <a:gd name="T23" fmla="*/ 14 h 14"/>
                <a:gd name="T24" fmla="*/ 4 w 14"/>
                <a:gd name="T25" fmla="*/ 10 h 14"/>
                <a:gd name="T26" fmla="*/ 0 w 14"/>
                <a:gd name="T27" fmla="*/ 3 h 14"/>
                <a:gd name="T28" fmla="*/ 0 w 14"/>
                <a:gd name="T29" fmla="*/ 0 h 14"/>
                <a:gd name="T30" fmla="*/ 2 w 14"/>
                <a:gd name="T31" fmla="*/ 0 h 14"/>
                <a:gd name="T32" fmla="*/ 2 w 14"/>
                <a:gd name="T33" fmla="*/ 0 h 14"/>
                <a:gd name="T34" fmla="*/ 4 w 14"/>
                <a:gd name="T35" fmla="*/ 0 h 14"/>
                <a:gd name="T36" fmla="*/ 4 w 14"/>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4" y="0"/>
                  </a:moveTo>
                  <a:lnTo>
                    <a:pt x="4" y="3"/>
                  </a:lnTo>
                  <a:lnTo>
                    <a:pt x="7" y="3"/>
                  </a:lnTo>
                  <a:lnTo>
                    <a:pt x="11" y="7"/>
                  </a:lnTo>
                  <a:lnTo>
                    <a:pt x="14" y="10"/>
                  </a:lnTo>
                  <a:lnTo>
                    <a:pt x="14" y="14"/>
                  </a:lnTo>
                  <a:lnTo>
                    <a:pt x="11" y="14"/>
                  </a:lnTo>
                  <a:lnTo>
                    <a:pt x="9" y="14"/>
                  </a:lnTo>
                  <a:lnTo>
                    <a:pt x="4" y="10"/>
                  </a:lnTo>
                  <a:lnTo>
                    <a:pt x="0"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1984" name="Freeform 1692"/>
            <p:cNvSpPr>
              <a:spLocks/>
            </p:cNvSpPr>
            <p:nvPr/>
          </p:nvSpPr>
          <p:spPr bwMode="auto">
            <a:xfrm>
              <a:off x="-4138" y="2444"/>
              <a:ext cx="14" cy="14"/>
            </a:xfrm>
            <a:custGeom>
              <a:avLst/>
              <a:gdLst>
                <a:gd name="T0" fmla="*/ 4 w 14"/>
                <a:gd name="T1" fmla="*/ 0 h 14"/>
                <a:gd name="T2" fmla="*/ 4 w 14"/>
                <a:gd name="T3" fmla="*/ 3 h 14"/>
                <a:gd name="T4" fmla="*/ 4 w 14"/>
                <a:gd name="T5" fmla="*/ 3 h 14"/>
                <a:gd name="T6" fmla="*/ 7 w 14"/>
                <a:gd name="T7" fmla="*/ 3 h 14"/>
                <a:gd name="T8" fmla="*/ 11 w 14"/>
                <a:gd name="T9" fmla="*/ 7 h 14"/>
                <a:gd name="T10" fmla="*/ 14 w 14"/>
                <a:gd name="T11" fmla="*/ 10 h 14"/>
                <a:gd name="T12" fmla="*/ 14 w 14"/>
                <a:gd name="T13" fmla="*/ 10 h 14"/>
                <a:gd name="T14" fmla="*/ 14 w 14"/>
                <a:gd name="T15" fmla="*/ 14 h 14"/>
                <a:gd name="T16" fmla="*/ 14 w 14"/>
                <a:gd name="T17" fmla="*/ 14 h 14"/>
                <a:gd name="T18" fmla="*/ 11 w 14"/>
                <a:gd name="T19" fmla="*/ 14 h 14"/>
                <a:gd name="T20" fmla="*/ 11 w 14"/>
                <a:gd name="T21" fmla="*/ 14 h 14"/>
                <a:gd name="T22" fmla="*/ 9 w 14"/>
                <a:gd name="T23" fmla="*/ 14 h 14"/>
                <a:gd name="T24" fmla="*/ 4 w 14"/>
                <a:gd name="T25" fmla="*/ 10 h 14"/>
                <a:gd name="T26" fmla="*/ 0 w 14"/>
                <a:gd name="T27" fmla="*/ 3 h 14"/>
                <a:gd name="T28" fmla="*/ 0 w 14"/>
                <a:gd name="T29" fmla="*/ 0 h 14"/>
                <a:gd name="T30" fmla="*/ 2 w 14"/>
                <a:gd name="T31" fmla="*/ 0 h 14"/>
                <a:gd name="T32" fmla="*/ 2 w 14"/>
                <a:gd name="T33" fmla="*/ 0 h 14"/>
                <a:gd name="T34" fmla="*/ 4 w 14"/>
                <a:gd name="T35" fmla="*/ 0 h 14"/>
                <a:gd name="T36" fmla="*/ 4 w 14"/>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4" y="0"/>
                  </a:moveTo>
                  <a:lnTo>
                    <a:pt x="4" y="3"/>
                  </a:lnTo>
                  <a:lnTo>
                    <a:pt x="7" y="3"/>
                  </a:lnTo>
                  <a:lnTo>
                    <a:pt x="11" y="7"/>
                  </a:lnTo>
                  <a:lnTo>
                    <a:pt x="14" y="10"/>
                  </a:lnTo>
                  <a:lnTo>
                    <a:pt x="14" y="14"/>
                  </a:lnTo>
                  <a:lnTo>
                    <a:pt x="11" y="14"/>
                  </a:lnTo>
                  <a:lnTo>
                    <a:pt x="9" y="14"/>
                  </a:lnTo>
                  <a:lnTo>
                    <a:pt x="4" y="10"/>
                  </a:lnTo>
                  <a:lnTo>
                    <a:pt x="0"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1985" name="Freeform 1693"/>
            <p:cNvSpPr>
              <a:spLocks/>
            </p:cNvSpPr>
            <p:nvPr/>
          </p:nvSpPr>
          <p:spPr bwMode="auto">
            <a:xfrm>
              <a:off x="-3928" y="2808"/>
              <a:ext cx="19" cy="14"/>
            </a:xfrm>
            <a:custGeom>
              <a:avLst/>
              <a:gdLst>
                <a:gd name="T0" fmla="*/ 4 w 19"/>
                <a:gd name="T1" fmla="*/ 0 h 14"/>
                <a:gd name="T2" fmla="*/ 7 w 19"/>
                <a:gd name="T3" fmla="*/ 0 h 14"/>
                <a:gd name="T4" fmla="*/ 9 w 19"/>
                <a:gd name="T5" fmla="*/ 2 h 14"/>
                <a:gd name="T6" fmla="*/ 12 w 19"/>
                <a:gd name="T7" fmla="*/ 7 h 14"/>
                <a:gd name="T8" fmla="*/ 14 w 19"/>
                <a:gd name="T9" fmla="*/ 7 h 14"/>
                <a:gd name="T10" fmla="*/ 16 w 19"/>
                <a:gd name="T11" fmla="*/ 7 h 14"/>
                <a:gd name="T12" fmla="*/ 16 w 19"/>
                <a:gd name="T13" fmla="*/ 7 h 14"/>
                <a:gd name="T14" fmla="*/ 16 w 19"/>
                <a:gd name="T15" fmla="*/ 9 h 14"/>
                <a:gd name="T16" fmla="*/ 19 w 19"/>
                <a:gd name="T17" fmla="*/ 12 h 14"/>
                <a:gd name="T18" fmla="*/ 19 w 19"/>
                <a:gd name="T19" fmla="*/ 14 h 14"/>
                <a:gd name="T20" fmla="*/ 19 w 19"/>
                <a:gd name="T21" fmla="*/ 14 h 14"/>
                <a:gd name="T22" fmla="*/ 14 w 19"/>
                <a:gd name="T23" fmla="*/ 14 h 14"/>
                <a:gd name="T24" fmla="*/ 14 w 19"/>
                <a:gd name="T25" fmla="*/ 12 h 14"/>
                <a:gd name="T26" fmla="*/ 14 w 19"/>
                <a:gd name="T27" fmla="*/ 12 h 14"/>
                <a:gd name="T28" fmla="*/ 16 w 19"/>
                <a:gd name="T29" fmla="*/ 12 h 14"/>
                <a:gd name="T30" fmla="*/ 16 w 19"/>
                <a:gd name="T31" fmla="*/ 12 h 14"/>
                <a:gd name="T32" fmla="*/ 14 w 19"/>
                <a:gd name="T33" fmla="*/ 9 h 14"/>
                <a:gd name="T34" fmla="*/ 14 w 19"/>
                <a:gd name="T35" fmla="*/ 9 h 14"/>
                <a:gd name="T36" fmla="*/ 12 w 19"/>
                <a:gd name="T37" fmla="*/ 12 h 14"/>
                <a:gd name="T38" fmla="*/ 12 w 19"/>
                <a:gd name="T39" fmla="*/ 12 h 14"/>
                <a:gd name="T40" fmla="*/ 9 w 19"/>
                <a:gd name="T41" fmla="*/ 12 h 14"/>
                <a:gd name="T42" fmla="*/ 4 w 19"/>
                <a:gd name="T43" fmla="*/ 7 h 14"/>
                <a:gd name="T44" fmla="*/ 2 w 19"/>
                <a:gd name="T45" fmla="*/ 7 h 14"/>
                <a:gd name="T46" fmla="*/ 0 w 19"/>
                <a:gd name="T47" fmla="*/ 7 h 14"/>
                <a:gd name="T48" fmla="*/ 0 w 19"/>
                <a:gd name="T49" fmla="*/ 5 h 14"/>
                <a:gd name="T50" fmla="*/ 0 w 19"/>
                <a:gd name="T51" fmla="*/ 2 h 14"/>
                <a:gd name="T52" fmla="*/ 2 w 19"/>
                <a:gd name="T53" fmla="*/ 0 h 14"/>
                <a:gd name="T54" fmla="*/ 2 w 19"/>
                <a:gd name="T55" fmla="*/ 0 h 14"/>
                <a:gd name="T56" fmla="*/ 2 w 19"/>
                <a:gd name="T57" fmla="*/ 0 h 14"/>
                <a:gd name="T58" fmla="*/ 4 w 19"/>
                <a:gd name="T59" fmla="*/ 0 h 14"/>
                <a:gd name="T60" fmla="*/ 4 w 19"/>
                <a:gd name="T61" fmla="*/ 0 h 14"/>
                <a:gd name="T62" fmla="*/ 4 w 19"/>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4"/>
                <a:gd name="T98" fmla="*/ 19 w 19"/>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4">
                  <a:moveTo>
                    <a:pt x="4" y="0"/>
                  </a:moveTo>
                  <a:lnTo>
                    <a:pt x="7" y="0"/>
                  </a:lnTo>
                  <a:lnTo>
                    <a:pt x="9" y="2"/>
                  </a:lnTo>
                  <a:lnTo>
                    <a:pt x="12" y="7"/>
                  </a:lnTo>
                  <a:lnTo>
                    <a:pt x="14" y="7"/>
                  </a:lnTo>
                  <a:lnTo>
                    <a:pt x="16" y="7"/>
                  </a:lnTo>
                  <a:lnTo>
                    <a:pt x="16" y="9"/>
                  </a:lnTo>
                  <a:lnTo>
                    <a:pt x="19" y="12"/>
                  </a:lnTo>
                  <a:lnTo>
                    <a:pt x="19" y="14"/>
                  </a:lnTo>
                  <a:lnTo>
                    <a:pt x="14" y="14"/>
                  </a:lnTo>
                  <a:lnTo>
                    <a:pt x="14" y="12"/>
                  </a:lnTo>
                  <a:lnTo>
                    <a:pt x="16" y="12"/>
                  </a:lnTo>
                  <a:lnTo>
                    <a:pt x="14" y="9"/>
                  </a:lnTo>
                  <a:lnTo>
                    <a:pt x="12" y="12"/>
                  </a:lnTo>
                  <a:lnTo>
                    <a:pt x="9" y="12"/>
                  </a:lnTo>
                  <a:lnTo>
                    <a:pt x="4" y="7"/>
                  </a:lnTo>
                  <a:lnTo>
                    <a:pt x="2" y="7"/>
                  </a:lnTo>
                  <a:lnTo>
                    <a:pt x="0" y="7"/>
                  </a:lnTo>
                  <a:lnTo>
                    <a:pt x="0" y="5"/>
                  </a:lnTo>
                  <a:lnTo>
                    <a:pt x="0" y="2"/>
                  </a:lnTo>
                  <a:lnTo>
                    <a:pt x="2" y="0"/>
                  </a:lnTo>
                  <a:lnTo>
                    <a:pt x="4" y="0"/>
                  </a:lnTo>
                  <a:close/>
                </a:path>
              </a:pathLst>
            </a:custGeom>
            <a:grpFill/>
            <a:ln w="9525">
              <a:noFill/>
              <a:round/>
              <a:headEnd/>
              <a:tailEnd/>
            </a:ln>
          </p:spPr>
          <p:txBody>
            <a:bodyPr/>
            <a:lstStyle/>
            <a:p>
              <a:pPr>
                <a:defRPr/>
              </a:pPr>
              <a:endParaRPr lang="en-US" sz="1200" kern="0">
                <a:solidFill>
                  <a:srgbClr val="0096D6"/>
                </a:solidFill>
              </a:endParaRPr>
            </a:p>
          </p:txBody>
        </p:sp>
        <p:sp>
          <p:nvSpPr>
            <p:cNvPr id="1986" name="Freeform 1694"/>
            <p:cNvSpPr>
              <a:spLocks/>
            </p:cNvSpPr>
            <p:nvPr/>
          </p:nvSpPr>
          <p:spPr bwMode="auto">
            <a:xfrm>
              <a:off x="-3928" y="2808"/>
              <a:ext cx="19" cy="14"/>
            </a:xfrm>
            <a:custGeom>
              <a:avLst/>
              <a:gdLst>
                <a:gd name="T0" fmla="*/ 4 w 19"/>
                <a:gd name="T1" fmla="*/ 0 h 14"/>
                <a:gd name="T2" fmla="*/ 7 w 19"/>
                <a:gd name="T3" fmla="*/ 0 h 14"/>
                <a:gd name="T4" fmla="*/ 9 w 19"/>
                <a:gd name="T5" fmla="*/ 2 h 14"/>
                <a:gd name="T6" fmla="*/ 12 w 19"/>
                <a:gd name="T7" fmla="*/ 7 h 14"/>
                <a:gd name="T8" fmla="*/ 14 w 19"/>
                <a:gd name="T9" fmla="*/ 7 h 14"/>
                <a:gd name="T10" fmla="*/ 16 w 19"/>
                <a:gd name="T11" fmla="*/ 7 h 14"/>
                <a:gd name="T12" fmla="*/ 16 w 19"/>
                <a:gd name="T13" fmla="*/ 7 h 14"/>
                <a:gd name="T14" fmla="*/ 16 w 19"/>
                <a:gd name="T15" fmla="*/ 9 h 14"/>
                <a:gd name="T16" fmla="*/ 19 w 19"/>
                <a:gd name="T17" fmla="*/ 12 h 14"/>
                <a:gd name="T18" fmla="*/ 19 w 19"/>
                <a:gd name="T19" fmla="*/ 14 h 14"/>
                <a:gd name="T20" fmla="*/ 19 w 19"/>
                <a:gd name="T21" fmla="*/ 14 h 14"/>
                <a:gd name="T22" fmla="*/ 14 w 19"/>
                <a:gd name="T23" fmla="*/ 14 h 14"/>
                <a:gd name="T24" fmla="*/ 14 w 19"/>
                <a:gd name="T25" fmla="*/ 12 h 14"/>
                <a:gd name="T26" fmla="*/ 14 w 19"/>
                <a:gd name="T27" fmla="*/ 12 h 14"/>
                <a:gd name="T28" fmla="*/ 16 w 19"/>
                <a:gd name="T29" fmla="*/ 12 h 14"/>
                <a:gd name="T30" fmla="*/ 16 w 19"/>
                <a:gd name="T31" fmla="*/ 12 h 14"/>
                <a:gd name="T32" fmla="*/ 14 w 19"/>
                <a:gd name="T33" fmla="*/ 9 h 14"/>
                <a:gd name="T34" fmla="*/ 14 w 19"/>
                <a:gd name="T35" fmla="*/ 9 h 14"/>
                <a:gd name="T36" fmla="*/ 12 w 19"/>
                <a:gd name="T37" fmla="*/ 12 h 14"/>
                <a:gd name="T38" fmla="*/ 12 w 19"/>
                <a:gd name="T39" fmla="*/ 12 h 14"/>
                <a:gd name="T40" fmla="*/ 9 w 19"/>
                <a:gd name="T41" fmla="*/ 12 h 14"/>
                <a:gd name="T42" fmla="*/ 4 w 19"/>
                <a:gd name="T43" fmla="*/ 7 h 14"/>
                <a:gd name="T44" fmla="*/ 2 w 19"/>
                <a:gd name="T45" fmla="*/ 7 h 14"/>
                <a:gd name="T46" fmla="*/ 0 w 19"/>
                <a:gd name="T47" fmla="*/ 7 h 14"/>
                <a:gd name="T48" fmla="*/ 0 w 19"/>
                <a:gd name="T49" fmla="*/ 5 h 14"/>
                <a:gd name="T50" fmla="*/ 0 w 19"/>
                <a:gd name="T51" fmla="*/ 2 h 14"/>
                <a:gd name="T52" fmla="*/ 2 w 19"/>
                <a:gd name="T53" fmla="*/ 0 h 14"/>
                <a:gd name="T54" fmla="*/ 2 w 19"/>
                <a:gd name="T55" fmla="*/ 0 h 14"/>
                <a:gd name="T56" fmla="*/ 2 w 19"/>
                <a:gd name="T57" fmla="*/ 0 h 14"/>
                <a:gd name="T58" fmla="*/ 4 w 19"/>
                <a:gd name="T59" fmla="*/ 0 h 14"/>
                <a:gd name="T60" fmla="*/ 4 w 19"/>
                <a:gd name="T61" fmla="*/ 0 h 14"/>
                <a:gd name="T62" fmla="*/ 4 w 19"/>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4"/>
                <a:gd name="T98" fmla="*/ 19 w 19"/>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4">
                  <a:moveTo>
                    <a:pt x="4" y="0"/>
                  </a:moveTo>
                  <a:lnTo>
                    <a:pt x="7" y="0"/>
                  </a:lnTo>
                  <a:lnTo>
                    <a:pt x="9" y="2"/>
                  </a:lnTo>
                  <a:lnTo>
                    <a:pt x="12" y="7"/>
                  </a:lnTo>
                  <a:lnTo>
                    <a:pt x="14" y="7"/>
                  </a:lnTo>
                  <a:lnTo>
                    <a:pt x="16" y="7"/>
                  </a:lnTo>
                  <a:lnTo>
                    <a:pt x="16" y="9"/>
                  </a:lnTo>
                  <a:lnTo>
                    <a:pt x="19" y="12"/>
                  </a:lnTo>
                  <a:lnTo>
                    <a:pt x="19" y="14"/>
                  </a:lnTo>
                  <a:lnTo>
                    <a:pt x="14" y="14"/>
                  </a:lnTo>
                  <a:lnTo>
                    <a:pt x="14" y="12"/>
                  </a:lnTo>
                  <a:lnTo>
                    <a:pt x="16" y="12"/>
                  </a:lnTo>
                  <a:lnTo>
                    <a:pt x="14" y="9"/>
                  </a:lnTo>
                  <a:lnTo>
                    <a:pt x="12" y="12"/>
                  </a:lnTo>
                  <a:lnTo>
                    <a:pt x="9" y="12"/>
                  </a:lnTo>
                  <a:lnTo>
                    <a:pt x="4" y="7"/>
                  </a:lnTo>
                  <a:lnTo>
                    <a:pt x="2" y="7"/>
                  </a:lnTo>
                  <a:lnTo>
                    <a:pt x="0" y="7"/>
                  </a:lnTo>
                  <a:lnTo>
                    <a:pt x="0" y="5"/>
                  </a:lnTo>
                  <a:lnTo>
                    <a:pt x="0" y="2"/>
                  </a:lnTo>
                  <a:lnTo>
                    <a:pt x="2" y="0"/>
                  </a:lnTo>
                  <a:lnTo>
                    <a:pt x="4" y="0"/>
                  </a:lnTo>
                </a:path>
              </a:pathLst>
            </a:custGeom>
            <a:grpFill/>
            <a:ln w="9525">
              <a:noFill/>
              <a:round/>
              <a:headEnd/>
              <a:tailEnd/>
            </a:ln>
          </p:spPr>
          <p:txBody>
            <a:bodyPr/>
            <a:lstStyle/>
            <a:p>
              <a:pPr>
                <a:defRPr/>
              </a:pPr>
              <a:endParaRPr lang="en-US" sz="1200" kern="0">
                <a:solidFill>
                  <a:srgbClr val="0096D6"/>
                </a:solidFill>
              </a:endParaRPr>
            </a:p>
          </p:txBody>
        </p:sp>
        <p:sp>
          <p:nvSpPr>
            <p:cNvPr id="1987" name="Freeform 1695"/>
            <p:cNvSpPr>
              <a:spLocks/>
            </p:cNvSpPr>
            <p:nvPr/>
          </p:nvSpPr>
          <p:spPr bwMode="auto">
            <a:xfrm>
              <a:off x="-3692" y="3018"/>
              <a:ext cx="21" cy="31"/>
            </a:xfrm>
            <a:custGeom>
              <a:avLst/>
              <a:gdLst>
                <a:gd name="T0" fmla="*/ 12 w 21"/>
                <a:gd name="T1" fmla="*/ 0 h 31"/>
                <a:gd name="T2" fmla="*/ 14 w 21"/>
                <a:gd name="T3" fmla="*/ 3 h 31"/>
                <a:gd name="T4" fmla="*/ 14 w 21"/>
                <a:gd name="T5" fmla="*/ 5 h 31"/>
                <a:gd name="T6" fmla="*/ 14 w 21"/>
                <a:gd name="T7" fmla="*/ 7 h 31"/>
                <a:gd name="T8" fmla="*/ 17 w 21"/>
                <a:gd name="T9" fmla="*/ 7 h 31"/>
                <a:gd name="T10" fmla="*/ 17 w 21"/>
                <a:gd name="T11" fmla="*/ 7 h 31"/>
                <a:gd name="T12" fmla="*/ 21 w 21"/>
                <a:gd name="T13" fmla="*/ 5 h 31"/>
                <a:gd name="T14" fmla="*/ 21 w 21"/>
                <a:gd name="T15" fmla="*/ 5 h 31"/>
                <a:gd name="T16" fmla="*/ 21 w 21"/>
                <a:gd name="T17" fmla="*/ 5 h 31"/>
                <a:gd name="T18" fmla="*/ 21 w 21"/>
                <a:gd name="T19" fmla="*/ 7 h 31"/>
                <a:gd name="T20" fmla="*/ 21 w 21"/>
                <a:gd name="T21" fmla="*/ 7 h 31"/>
                <a:gd name="T22" fmla="*/ 21 w 21"/>
                <a:gd name="T23" fmla="*/ 10 h 31"/>
                <a:gd name="T24" fmla="*/ 21 w 21"/>
                <a:gd name="T25" fmla="*/ 7 h 31"/>
                <a:gd name="T26" fmla="*/ 19 w 21"/>
                <a:gd name="T27" fmla="*/ 7 h 31"/>
                <a:gd name="T28" fmla="*/ 19 w 21"/>
                <a:gd name="T29" fmla="*/ 12 h 31"/>
                <a:gd name="T30" fmla="*/ 17 w 21"/>
                <a:gd name="T31" fmla="*/ 14 h 31"/>
                <a:gd name="T32" fmla="*/ 17 w 21"/>
                <a:gd name="T33" fmla="*/ 14 h 31"/>
                <a:gd name="T34" fmla="*/ 17 w 21"/>
                <a:gd name="T35" fmla="*/ 17 h 31"/>
                <a:gd name="T36" fmla="*/ 14 w 21"/>
                <a:gd name="T37" fmla="*/ 19 h 31"/>
                <a:gd name="T38" fmla="*/ 12 w 21"/>
                <a:gd name="T39" fmla="*/ 24 h 31"/>
                <a:gd name="T40" fmla="*/ 5 w 21"/>
                <a:gd name="T41" fmla="*/ 29 h 31"/>
                <a:gd name="T42" fmla="*/ 5 w 21"/>
                <a:gd name="T43" fmla="*/ 29 h 31"/>
                <a:gd name="T44" fmla="*/ 2 w 21"/>
                <a:gd name="T45" fmla="*/ 29 h 31"/>
                <a:gd name="T46" fmla="*/ 2 w 21"/>
                <a:gd name="T47" fmla="*/ 31 h 31"/>
                <a:gd name="T48" fmla="*/ 0 w 21"/>
                <a:gd name="T49" fmla="*/ 29 h 31"/>
                <a:gd name="T50" fmla="*/ 0 w 21"/>
                <a:gd name="T51" fmla="*/ 29 h 31"/>
                <a:gd name="T52" fmla="*/ 0 w 21"/>
                <a:gd name="T53" fmla="*/ 26 h 31"/>
                <a:gd name="T54" fmla="*/ 0 w 21"/>
                <a:gd name="T55" fmla="*/ 26 h 31"/>
                <a:gd name="T56" fmla="*/ 2 w 21"/>
                <a:gd name="T57" fmla="*/ 26 h 31"/>
                <a:gd name="T58" fmla="*/ 2 w 21"/>
                <a:gd name="T59" fmla="*/ 21 h 31"/>
                <a:gd name="T60" fmla="*/ 2 w 21"/>
                <a:gd name="T61" fmla="*/ 21 h 31"/>
                <a:gd name="T62" fmla="*/ 7 w 21"/>
                <a:gd name="T63" fmla="*/ 21 h 31"/>
                <a:gd name="T64" fmla="*/ 7 w 21"/>
                <a:gd name="T65" fmla="*/ 19 h 31"/>
                <a:gd name="T66" fmla="*/ 7 w 21"/>
                <a:gd name="T67" fmla="*/ 19 h 31"/>
                <a:gd name="T68" fmla="*/ 9 w 21"/>
                <a:gd name="T69" fmla="*/ 19 h 31"/>
                <a:gd name="T70" fmla="*/ 9 w 21"/>
                <a:gd name="T71" fmla="*/ 12 h 31"/>
                <a:gd name="T72" fmla="*/ 12 w 21"/>
                <a:gd name="T73" fmla="*/ 12 h 31"/>
                <a:gd name="T74" fmla="*/ 12 w 21"/>
                <a:gd name="T75" fmla="*/ 12 h 31"/>
                <a:gd name="T76" fmla="*/ 12 w 2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
                <a:gd name="T118" fmla="*/ 0 h 31"/>
                <a:gd name="T119" fmla="*/ 21 w 2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 h="31">
                  <a:moveTo>
                    <a:pt x="12" y="0"/>
                  </a:moveTo>
                  <a:lnTo>
                    <a:pt x="14" y="3"/>
                  </a:lnTo>
                  <a:lnTo>
                    <a:pt x="14" y="5"/>
                  </a:lnTo>
                  <a:lnTo>
                    <a:pt x="14" y="7"/>
                  </a:lnTo>
                  <a:lnTo>
                    <a:pt x="17" y="7"/>
                  </a:lnTo>
                  <a:lnTo>
                    <a:pt x="21" y="5"/>
                  </a:lnTo>
                  <a:lnTo>
                    <a:pt x="21" y="7"/>
                  </a:lnTo>
                  <a:lnTo>
                    <a:pt x="21" y="10"/>
                  </a:lnTo>
                  <a:lnTo>
                    <a:pt x="21" y="7"/>
                  </a:lnTo>
                  <a:lnTo>
                    <a:pt x="19" y="7"/>
                  </a:lnTo>
                  <a:lnTo>
                    <a:pt x="19" y="12"/>
                  </a:lnTo>
                  <a:lnTo>
                    <a:pt x="17" y="14"/>
                  </a:lnTo>
                  <a:lnTo>
                    <a:pt x="17" y="17"/>
                  </a:lnTo>
                  <a:lnTo>
                    <a:pt x="14" y="19"/>
                  </a:lnTo>
                  <a:lnTo>
                    <a:pt x="12" y="24"/>
                  </a:lnTo>
                  <a:lnTo>
                    <a:pt x="5" y="29"/>
                  </a:lnTo>
                  <a:lnTo>
                    <a:pt x="2" y="29"/>
                  </a:lnTo>
                  <a:lnTo>
                    <a:pt x="2" y="31"/>
                  </a:lnTo>
                  <a:lnTo>
                    <a:pt x="0" y="29"/>
                  </a:lnTo>
                  <a:lnTo>
                    <a:pt x="0" y="26"/>
                  </a:lnTo>
                  <a:lnTo>
                    <a:pt x="2" y="26"/>
                  </a:lnTo>
                  <a:lnTo>
                    <a:pt x="2" y="21"/>
                  </a:lnTo>
                  <a:lnTo>
                    <a:pt x="7" y="21"/>
                  </a:lnTo>
                  <a:lnTo>
                    <a:pt x="7" y="19"/>
                  </a:lnTo>
                  <a:lnTo>
                    <a:pt x="9" y="19"/>
                  </a:lnTo>
                  <a:lnTo>
                    <a:pt x="9" y="12"/>
                  </a:lnTo>
                  <a:lnTo>
                    <a:pt x="12" y="12"/>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1988" name="Freeform 1696"/>
            <p:cNvSpPr>
              <a:spLocks/>
            </p:cNvSpPr>
            <p:nvPr/>
          </p:nvSpPr>
          <p:spPr bwMode="auto">
            <a:xfrm>
              <a:off x="-3692" y="3018"/>
              <a:ext cx="21" cy="31"/>
            </a:xfrm>
            <a:custGeom>
              <a:avLst/>
              <a:gdLst>
                <a:gd name="T0" fmla="*/ 12 w 21"/>
                <a:gd name="T1" fmla="*/ 0 h 31"/>
                <a:gd name="T2" fmla="*/ 14 w 21"/>
                <a:gd name="T3" fmla="*/ 3 h 31"/>
                <a:gd name="T4" fmla="*/ 14 w 21"/>
                <a:gd name="T5" fmla="*/ 5 h 31"/>
                <a:gd name="T6" fmla="*/ 14 w 21"/>
                <a:gd name="T7" fmla="*/ 7 h 31"/>
                <a:gd name="T8" fmla="*/ 17 w 21"/>
                <a:gd name="T9" fmla="*/ 7 h 31"/>
                <a:gd name="T10" fmla="*/ 17 w 21"/>
                <a:gd name="T11" fmla="*/ 7 h 31"/>
                <a:gd name="T12" fmla="*/ 21 w 21"/>
                <a:gd name="T13" fmla="*/ 5 h 31"/>
                <a:gd name="T14" fmla="*/ 21 w 21"/>
                <a:gd name="T15" fmla="*/ 5 h 31"/>
                <a:gd name="T16" fmla="*/ 21 w 21"/>
                <a:gd name="T17" fmla="*/ 5 h 31"/>
                <a:gd name="T18" fmla="*/ 21 w 21"/>
                <a:gd name="T19" fmla="*/ 7 h 31"/>
                <a:gd name="T20" fmla="*/ 21 w 21"/>
                <a:gd name="T21" fmla="*/ 7 h 31"/>
                <a:gd name="T22" fmla="*/ 21 w 21"/>
                <a:gd name="T23" fmla="*/ 10 h 31"/>
                <a:gd name="T24" fmla="*/ 21 w 21"/>
                <a:gd name="T25" fmla="*/ 7 h 31"/>
                <a:gd name="T26" fmla="*/ 19 w 21"/>
                <a:gd name="T27" fmla="*/ 7 h 31"/>
                <a:gd name="T28" fmla="*/ 19 w 21"/>
                <a:gd name="T29" fmla="*/ 12 h 31"/>
                <a:gd name="T30" fmla="*/ 17 w 21"/>
                <a:gd name="T31" fmla="*/ 14 h 31"/>
                <a:gd name="T32" fmla="*/ 17 w 21"/>
                <a:gd name="T33" fmla="*/ 14 h 31"/>
                <a:gd name="T34" fmla="*/ 17 w 21"/>
                <a:gd name="T35" fmla="*/ 17 h 31"/>
                <a:gd name="T36" fmla="*/ 14 w 21"/>
                <a:gd name="T37" fmla="*/ 19 h 31"/>
                <a:gd name="T38" fmla="*/ 12 w 21"/>
                <a:gd name="T39" fmla="*/ 24 h 31"/>
                <a:gd name="T40" fmla="*/ 5 w 21"/>
                <a:gd name="T41" fmla="*/ 29 h 31"/>
                <a:gd name="T42" fmla="*/ 5 w 21"/>
                <a:gd name="T43" fmla="*/ 29 h 31"/>
                <a:gd name="T44" fmla="*/ 2 w 21"/>
                <a:gd name="T45" fmla="*/ 29 h 31"/>
                <a:gd name="T46" fmla="*/ 2 w 21"/>
                <a:gd name="T47" fmla="*/ 31 h 31"/>
                <a:gd name="T48" fmla="*/ 0 w 21"/>
                <a:gd name="T49" fmla="*/ 29 h 31"/>
                <a:gd name="T50" fmla="*/ 0 w 21"/>
                <a:gd name="T51" fmla="*/ 29 h 31"/>
                <a:gd name="T52" fmla="*/ 0 w 21"/>
                <a:gd name="T53" fmla="*/ 26 h 31"/>
                <a:gd name="T54" fmla="*/ 0 w 21"/>
                <a:gd name="T55" fmla="*/ 26 h 31"/>
                <a:gd name="T56" fmla="*/ 2 w 21"/>
                <a:gd name="T57" fmla="*/ 26 h 31"/>
                <a:gd name="T58" fmla="*/ 2 w 21"/>
                <a:gd name="T59" fmla="*/ 21 h 31"/>
                <a:gd name="T60" fmla="*/ 2 w 21"/>
                <a:gd name="T61" fmla="*/ 21 h 31"/>
                <a:gd name="T62" fmla="*/ 7 w 21"/>
                <a:gd name="T63" fmla="*/ 21 h 31"/>
                <a:gd name="T64" fmla="*/ 7 w 21"/>
                <a:gd name="T65" fmla="*/ 19 h 31"/>
                <a:gd name="T66" fmla="*/ 7 w 21"/>
                <a:gd name="T67" fmla="*/ 19 h 31"/>
                <a:gd name="T68" fmla="*/ 9 w 21"/>
                <a:gd name="T69" fmla="*/ 19 h 31"/>
                <a:gd name="T70" fmla="*/ 9 w 21"/>
                <a:gd name="T71" fmla="*/ 12 h 31"/>
                <a:gd name="T72" fmla="*/ 12 w 21"/>
                <a:gd name="T73" fmla="*/ 12 h 31"/>
                <a:gd name="T74" fmla="*/ 12 w 21"/>
                <a:gd name="T75" fmla="*/ 12 h 31"/>
                <a:gd name="T76" fmla="*/ 12 w 2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
                <a:gd name="T118" fmla="*/ 0 h 31"/>
                <a:gd name="T119" fmla="*/ 21 w 2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 h="31">
                  <a:moveTo>
                    <a:pt x="12" y="0"/>
                  </a:moveTo>
                  <a:lnTo>
                    <a:pt x="14" y="3"/>
                  </a:lnTo>
                  <a:lnTo>
                    <a:pt x="14" y="5"/>
                  </a:lnTo>
                  <a:lnTo>
                    <a:pt x="14" y="7"/>
                  </a:lnTo>
                  <a:lnTo>
                    <a:pt x="17" y="7"/>
                  </a:lnTo>
                  <a:lnTo>
                    <a:pt x="21" y="5"/>
                  </a:lnTo>
                  <a:lnTo>
                    <a:pt x="21" y="7"/>
                  </a:lnTo>
                  <a:lnTo>
                    <a:pt x="21" y="10"/>
                  </a:lnTo>
                  <a:lnTo>
                    <a:pt x="21" y="7"/>
                  </a:lnTo>
                  <a:lnTo>
                    <a:pt x="19" y="7"/>
                  </a:lnTo>
                  <a:lnTo>
                    <a:pt x="19" y="12"/>
                  </a:lnTo>
                  <a:lnTo>
                    <a:pt x="17" y="14"/>
                  </a:lnTo>
                  <a:lnTo>
                    <a:pt x="17" y="17"/>
                  </a:lnTo>
                  <a:lnTo>
                    <a:pt x="14" y="19"/>
                  </a:lnTo>
                  <a:lnTo>
                    <a:pt x="12" y="24"/>
                  </a:lnTo>
                  <a:lnTo>
                    <a:pt x="5" y="29"/>
                  </a:lnTo>
                  <a:lnTo>
                    <a:pt x="2" y="29"/>
                  </a:lnTo>
                  <a:lnTo>
                    <a:pt x="2" y="31"/>
                  </a:lnTo>
                  <a:lnTo>
                    <a:pt x="0" y="29"/>
                  </a:lnTo>
                  <a:lnTo>
                    <a:pt x="0" y="26"/>
                  </a:lnTo>
                  <a:lnTo>
                    <a:pt x="2" y="26"/>
                  </a:lnTo>
                  <a:lnTo>
                    <a:pt x="2" y="21"/>
                  </a:lnTo>
                  <a:lnTo>
                    <a:pt x="7" y="21"/>
                  </a:lnTo>
                  <a:lnTo>
                    <a:pt x="7" y="19"/>
                  </a:lnTo>
                  <a:lnTo>
                    <a:pt x="9" y="19"/>
                  </a:lnTo>
                  <a:lnTo>
                    <a:pt x="9" y="12"/>
                  </a:lnTo>
                  <a:lnTo>
                    <a:pt x="12" y="12"/>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1989" name="Freeform 1697"/>
            <p:cNvSpPr>
              <a:spLocks/>
            </p:cNvSpPr>
            <p:nvPr/>
          </p:nvSpPr>
          <p:spPr bwMode="auto">
            <a:xfrm>
              <a:off x="-2525" y="2546"/>
              <a:ext cx="9" cy="28"/>
            </a:xfrm>
            <a:custGeom>
              <a:avLst/>
              <a:gdLst>
                <a:gd name="T0" fmla="*/ 2 w 9"/>
                <a:gd name="T1" fmla="*/ 0 h 28"/>
                <a:gd name="T2" fmla="*/ 5 w 9"/>
                <a:gd name="T3" fmla="*/ 4 h 28"/>
                <a:gd name="T4" fmla="*/ 5 w 9"/>
                <a:gd name="T5" fmla="*/ 7 h 28"/>
                <a:gd name="T6" fmla="*/ 5 w 9"/>
                <a:gd name="T7" fmla="*/ 9 h 28"/>
                <a:gd name="T8" fmla="*/ 5 w 9"/>
                <a:gd name="T9" fmla="*/ 12 h 28"/>
                <a:gd name="T10" fmla="*/ 5 w 9"/>
                <a:gd name="T11" fmla="*/ 19 h 28"/>
                <a:gd name="T12" fmla="*/ 9 w 9"/>
                <a:gd name="T13" fmla="*/ 23 h 28"/>
                <a:gd name="T14" fmla="*/ 9 w 9"/>
                <a:gd name="T15" fmla="*/ 28 h 28"/>
                <a:gd name="T16" fmla="*/ 9 w 9"/>
                <a:gd name="T17" fmla="*/ 28 h 28"/>
                <a:gd name="T18" fmla="*/ 7 w 9"/>
                <a:gd name="T19" fmla="*/ 23 h 28"/>
                <a:gd name="T20" fmla="*/ 2 w 9"/>
                <a:gd name="T21" fmla="*/ 19 h 28"/>
                <a:gd name="T22" fmla="*/ 0 w 9"/>
                <a:gd name="T23" fmla="*/ 7 h 28"/>
                <a:gd name="T24" fmla="*/ 0 w 9"/>
                <a:gd name="T25" fmla="*/ 0 h 28"/>
                <a:gd name="T26" fmla="*/ 2 w 9"/>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8"/>
                <a:gd name="T44" fmla="*/ 9 w 9"/>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8">
                  <a:moveTo>
                    <a:pt x="2" y="0"/>
                  </a:moveTo>
                  <a:lnTo>
                    <a:pt x="5" y="4"/>
                  </a:lnTo>
                  <a:lnTo>
                    <a:pt x="5" y="7"/>
                  </a:lnTo>
                  <a:lnTo>
                    <a:pt x="5" y="9"/>
                  </a:lnTo>
                  <a:lnTo>
                    <a:pt x="5" y="12"/>
                  </a:lnTo>
                  <a:lnTo>
                    <a:pt x="5" y="19"/>
                  </a:lnTo>
                  <a:lnTo>
                    <a:pt x="9" y="23"/>
                  </a:lnTo>
                  <a:lnTo>
                    <a:pt x="9" y="28"/>
                  </a:lnTo>
                  <a:lnTo>
                    <a:pt x="7" y="23"/>
                  </a:lnTo>
                  <a:lnTo>
                    <a:pt x="2" y="19"/>
                  </a:lnTo>
                  <a:lnTo>
                    <a:pt x="0" y="7"/>
                  </a:lnTo>
                  <a:lnTo>
                    <a:pt x="0" y="0"/>
                  </a:lnTo>
                  <a:lnTo>
                    <a:pt x="2" y="0"/>
                  </a:lnTo>
                  <a:close/>
                </a:path>
              </a:pathLst>
            </a:custGeom>
            <a:grpFill/>
            <a:ln w="9525">
              <a:noFill/>
              <a:round/>
              <a:headEnd/>
              <a:tailEnd/>
            </a:ln>
          </p:spPr>
          <p:txBody>
            <a:bodyPr/>
            <a:lstStyle/>
            <a:p>
              <a:pPr>
                <a:defRPr/>
              </a:pPr>
              <a:endParaRPr lang="en-US" sz="1200" kern="0">
                <a:solidFill>
                  <a:srgbClr val="0096D6"/>
                </a:solidFill>
              </a:endParaRPr>
            </a:p>
          </p:txBody>
        </p:sp>
        <p:sp>
          <p:nvSpPr>
            <p:cNvPr id="1990" name="Freeform 1698"/>
            <p:cNvSpPr>
              <a:spLocks/>
            </p:cNvSpPr>
            <p:nvPr/>
          </p:nvSpPr>
          <p:spPr bwMode="auto">
            <a:xfrm>
              <a:off x="-2525" y="2546"/>
              <a:ext cx="9" cy="28"/>
            </a:xfrm>
            <a:custGeom>
              <a:avLst/>
              <a:gdLst>
                <a:gd name="T0" fmla="*/ 2 w 9"/>
                <a:gd name="T1" fmla="*/ 0 h 28"/>
                <a:gd name="T2" fmla="*/ 5 w 9"/>
                <a:gd name="T3" fmla="*/ 4 h 28"/>
                <a:gd name="T4" fmla="*/ 5 w 9"/>
                <a:gd name="T5" fmla="*/ 7 h 28"/>
                <a:gd name="T6" fmla="*/ 5 w 9"/>
                <a:gd name="T7" fmla="*/ 9 h 28"/>
                <a:gd name="T8" fmla="*/ 5 w 9"/>
                <a:gd name="T9" fmla="*/ 12 h 28"/>
                <a:gd name="T10" fmla="*/ 5 w 9"/>
                <a:gd name="T11" fmla="*/ 19 h 28"/>
                <a:gd name="T12" fmla="*/ 9 w 9"/>
                <a:gd name="T13" fmla="*/ 23 h 28"/>
                <a:gd name="T14" fmla="*/ 9 w 9"/>
                <a:gd name="T15" fmla="*/ 28 h 28"/>
                <a:gd name="T16" fmla="*/ 9 w 9"/>
                <a:gd name="T17" fmla="*/ 28 h 28"/>
                <a:gd name="T18" fmla="*/ 7 w 9"/>
                <a:gd name="T19" fmla="*/ 23 h 28"/>
                <a:gd name="T20" fmla="*/ 2 w 9"/>
                <a:gd name="T21" fmla="*/ 19 h 28"/>
                <a:gd name="T22" fmla="*/ 0 w 9"/>
                <a:gd name="T23" fmla="*/ 7 h 28"/>
                <a:gd name="T24" fmla="*/ 0 w 9"/>
                <a:gd name="T25" fmla="*/ 0 h 28"/>
                <a:gd name="T26" fmla="*/ 2 w 9"/>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8"/>
                <a:gd name="T44" fmla="*/ 9 w 9"/>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8">
                  <a:moveTo>
                    <a:pt x="2" y="0"/>
                  </a:moveTo>
                  <a:lnTo>
                    <a:pt x="5" y="4"/>
                  </a:lnTo>
                  <a:lnTo>
                    <a:pt x="5" y="7"/>
                  </a:lnTo>
                  <a:lnTo>
                    <a:pt x="5" y="9"/>
                  </a:lnTo>
                  <a:lnTo>
                    <a:pt x="5" y="12"/>
                  </a:lnTo>
                  <a:lnTo>
                    <a:pt x="5" y="19"/>
                  </a:lnTo>
                  <a:lnTo>
                    <a:pt x="9" y="23"/>
                  </a:lnTo>
                  <a:lnTo>
                    <a:pt x="9" y="28"/>
                  </a:lnTo>
                  <a:lnTo>
                    <a:pt x="7" y="23"/>
                  </a:lnTo>
                  <a:lnTo>
                    <a:pt x="2" y="19"/>
                  </a:lnTo>
                  <a:lnTo>
                    <a:pt x="0" y="7"/>
                  </a:lnTo>
                  <a:lnTo>
                    <a:pt x="0" y="0"/>
                  </a:lnTo>
                  <a:lnTo>
                    <a:pt x="2" y="0"/>
                  </a:lnTo>
                </a:path>
              </a:pathLst>
            </a:custGeom>
            <a:grpFill/>
            <a:ln w="9525">
              <a:noFill/>
              <a:round/>
              <a:headEnd/>
              <a:tailEnd/>
            </a:ln>
          </p:spPr>
          <p:txBody>
            <a:bodyPr/>
            <a:lstStyle/>
            <a:p>
              <a:pPr>
                <a:defRPr/>
              </a:pPr>
              <a:endParaRPr lang="en-US" sz="1200" kern="0">
                <a:solidFill>
                  <a:srgbClr val="0096D6"/>
                </a:solidFill>
              </a:endParaRPr>
            </a:p>
          </p:txBody>
        </p:sp>
        <p:sp>
          <p:nvSpPr>
            <p:cNvPr id="1991" name="Freeform 1699"/>
            <p:cNvSpPr>
              <a:spLocks/>
            </p:cNvSpPr>
            <p:nvPr/>
          </p:nvSpPr>
          <p:spPr bwMode="auto">
            <a:xfrm>
              <a:off x="-2232" y="1906"/>
              <a:ext cx="47" cy="61"/>
            </a:xfrm>
            <a:custGeom>
              <a:avLst/>
              <a:gdLst>
                <a:gd name="T0" fmla="*/ 23 w 47"/>
                <a:gd name="T1" fmla="*/ 61 h 61"/>
                <a:gd name="T2" fmla="*/ 30 w 47"/>
                <a:gd name="T3" fmla="*/ 59 h 61"/>
                <a:gd name="T4" fmla="*/ 30 w 47"/>
                <a:gd name="T5" fmla="*/ 56 h 61"/>
                <a:gd name="T6" fmla="*/ 33 w 47"/>
                <a:gd name="T7" fmla="*/ 54 h 61"/>
                <a:gd name="T8" fmla="*/ 33 w 47"/>
                <a:gd name="T9" fmla="*/ 52 h 61"/>
                <a:gd name="T10" fmla="*/ 35 w 47"/>
                <a:gd name="T11" fmla="*/ 49 h 61"/>
                <a:gd name="T12" fmla="*/ 38 w 47"/>
                <a:gd name="T13" fmla="*/ 47 h 61"/>
                <a:gd name="T14" fmla="*/ 40 w 47"/>
                <a:gd name="T15" fmla="*/ 40 h 61"/>
                <a:gd name="T16" fmla="*/ 45 w 47"/>
                <a:gd name="T17" fmla="*/ 40 h 61"/>
                <a:gd name="T18" fmla="*/ 47 w 47"/>
                <a:gd name="T19" fmla="*/ 37 h 61"/>
                <a:gd name="T20" fmla="*/ 47 w 47"/>
                <a:gd name="T21" fmla="*/ 33 h 61"/>
                <a:gd name="T22" fmla="*/ 45 w 47"/>
                <a:gd name="T23" fmla="*/ 26 h 61"/>
                <a:gd name="T24" fmla="*/ 42 w 47"/>
                <a:gd name="T25" fmla="*/ 23 h 61"/>
                <a:gd name="T26" fmla="*/ 40 w 47"/>
                <a:gd name="T27" fmla="*/ 21 h 61"/>
                <a:gd name="T28" fmla="*/ 38 w 47"/>
                <a:gd name="T29" fmla="*/ 19 h 61"/>
                <a:gd name="T30" fmla="*/ 38 w 47"/>
                <a:gd name="T31" fmla="*/ 14 h 61"/>
                <a:gd name="T32" fmla="*/ 38 w 47"/>
                <a:gd name="T33" fmla="*/ 14 h 61"/>
                <a:gd name="T34" fmla="*/ 45 w 47"/>
                <a:gd name="T35" fmla="*/ 2 h 61"/>
                <a:gd name="T36" fmla="*/ 47 w 47"/>
                <a:gd name="T37" fmla="*/ 0 h 61"/>
                <a:gd name="T38" fmla="*/ 45 w 47"/>
                <a:gd name="T39" fmla="*/ 0 h 61"/>
                <a:gd name="T40" fmla="*/ 35 w 47"/>
                <a:gd name="T41" fmla="*/ 7 h 61"/>
                <a:gd name="T42" fmla="*/ 35 w 47"/>
                <a:gd name="T43" fmla="*/ 2 h 61"/>
                <a:gd name="T44" fmla="*/ 33 w 47"/>
                <a:gd name="T45" fmla="*/ 2 h 61"/>
                <a:gd name="T46" fmla="*/ 33 w 47"/>
                <a:gd name="T47" fmla="*/ 4 h 61"/>
                <a:gd name="T48" fmla="*/ 30 w 47"/>
                <a:gd name="T49" fmla="*/ 4 h 61"/>
                <a:gd name="T50" fmla="*/ 28 w 47"/>
                <a:gd name="T51" fmla="*/ 2 h 61"/>
                <a:gd name="T52" fmla="*/ 26 w 47"/>
                <a:gd name="T53" fmla="*/ 7 h 61"/>
                <a:gd name="T54" fmla="*/ 26 w 47"/>
                <a:gd name="T55" fmla="*/ 9 h 61"/>
                <a:gd name="T56" fmla="*/ 28 w 47"/>
                <a:gd name="T57" fmla="*/ 9 h 61"/>
                <a:gd name="T58" fmla="*/ 35 w 47"/>
                <a:gd name="T59" fmla="*/ 9 h 61"/>
                <a:gd name="T60" fmla="*/ 35 w 47"/>
                <a:gd name="T61" fmla="*/ 11 h 61"/>
                <a:gd name="T62" fmla="*/ 33 w 47"/>
                <a:gd name="T63" fmla="*/ 14 h 61"/>
                <a:gd name="T64" fmla="*/ 30 w 47"/>
                <a:gd name="T65" fmla="*/ 11 h 61"/>
                <a:gd name="T66" fmla="*/ 28 w 47"/>
                <a:gd name="T67" fmla="*/ 11 h 61"/>
                <a:gd name="T68" fmla="*/ 28 w 47"/>
                <a:gd name="T69" fmla="*/ 11 h 61"/>
                <a:gd name="T70" fmla="*/ 23 w 47"/>
                <a:gd name="T71" fmla="*/ 11 h 61"/>
                <a:gd name="T72" fmla="*/ 23 w 47"/>
                <a:gd name="T73" fmla="*/ 9 h 61"/>
                <a:gd name="T74" fmla="*/ 23 w 47"/>
                <a:gd name="T75" fmla="*/ 9 h 61"/>
                <a:gd name="T76" fmla="*/ 21 w 47"/>
                <a:gd name="T77" fmla="*/ 9 h 61"/>
                <a:gd name="T78" fmla="*/ 19 w 47"/>
                <a:gd name="T79" fmla="*/ 14 h 61"/>
                <a:gd name="T80" fmla="*/ 19 w 47"/>
                <a:gd name="T81" fmla="*/ 16 h 61"/>
                <a:gd name="T82" fmla="*/ 16 w 47"/>
                <a:gd name="T83" fmla="*/ 19 h 61"/>
                <a:gd name="T84" fmla="*/ 16 w 47"/>
                <a:gd name="T85" fmla="*/ 16 h 61"/>
                <a:gd name="T86" fmla="*/ 16 w 47"/>
                <a:gd name="T87" fmla="*/ 14 h 61"/>
                <a:gd name="T88" fmla="*/ 9 w 47"/>
                <a:gd name="T89" fmla="*/ 19 h 61"/>
                <a:gd name="T90" fmla="*/ 4 w 47"/>
                <a:gd name="T91" fmla="*/ 28 h 61"/>
                <a:gd name="T92" fmla="*/ 2 w 47"/>
                <a:gd name="T93" fmla="*/ 33 h 61"/>
                <a:gd name="T94" fmla="*/ 0 w 47"/>
                <a:gd name="T95" fmla="*/ 37 h 61"/>
                <a:gd name="T96" fmla="*/ 2 w 47"/>
                <a:gd name="T97" fmla="*/ 40 h 61"/>
                <a:gd name="T98" fmla="*/ 2 w 47"/>
                <a:gd name="T99" fmla="*/ 45 h 61"/>
                <a:gd name="T100" fmla="*/ 4 w 47"/>
                <a:gd name="T101" fmla="*/ 56 h 61"/>
                <a:gd name="T102" fmla="*/ 4 w 47"/>
                <a:gd name="T103" fmla="*/ 59 h 61"/>
                <a:gd name="T104" fmla="*/ 7 w 47"/>
                <a:gd name="T105" fmla="*/ 56 h 61"/>
                <a:gd name="T106" fmla="*/ 9 w 47"/>
                <a:gd name="T107" fmla="*/ 56 h 61"/>
                <a:gd name="T108" fmla="*/ 14 w 47"/>
                <a:gd name="T109" fmla="*/ 59 h 61"/>
                <a:gd name="T110" fmla="*/ 16 w 47"/>
                <a:gd name="T111" fmla="*/ 56 h 61"/>
                <a:gd name="T112" fmla="*/ 19 w 47"/>
                <a:gd name="T113" fmla="*/ 56 h 61"/>
                <a:gd name="T114" fmla="*/ 21 w 47"/>
                <a:gd name="T115" fmla="*/ 61 h 61"/>
                <a:gd name="T116" fmla="*/ 23 w 47"/>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61"/>
                <a:gd name="T179" fmla="*/ 47 w 47"/>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61">
                  <a:moveTo>
                    <a:pt x="23" y="61"/>
                  </a:moveTo>
                  <a:lnTo>
                    <a:pt x="30" y="59"/>
                  </a:lnTo>
                  <a:lnTo>
                    <a:pt x="30" y="56"/>
                  </a:lnTo>
                  <a:lnTo>
                    <a:pt x="33" y="54"/>
                  </a:lnTo>
                  <a:lnTo>
                    <a:pt x="33" y="52"/>
                  </a:lnTo>
                  <a:lnTo>
                    <a:pt x="35" y="49"/>
                  </a:lnTo>
                  <a:lnTo>
                    <a:pt x="38" y="47"/>
                  </a:lnTo>
                  <a:lnTo>
                    <a:pt x="40" y="40"/>
                  </a:lnTo>
                  <a:lnTo>
                    <a:pt x="45" y="40"/>
                  </a:lnTo>
                  <a:lnTo>
                    <a:pt x="47" y="37"/>
                  </a:lnTo>
                  <a:lnTo>
                    <a:pt x="47" y="33"/>
                  </a:lnTo>
                  <a:lnTo>
                    <a:pt x="45" y="26"/>
                  </a:lnTo>
                  <a:lnTo>
                    <a:pt x="42" y="23"/>
                  </a:lnTo>
                  <a:lnTo>
                    <a:pt x="40" y="21"/>
                  </a:lnTo>
                  <a:lnTo>
                    <a:pt x="38" y="19"/>
                  </a:lnTo>
                  <a:lnTo>
                    <a:pt x="38" y="14"/>
                  </a:lnTo>
                  <a:lnTo>
                    <a:pt x="45" y="2"/>
                  </a:lnTo>
                  <a:lnTo>
                    <a:pt x="47" y="0"/>
                  </a:lnTo>
                  <a:lnTo>
                    <a:pt x="45" y="0"/>
                  </a:lnTo>
                  <a:lnTo>
                    <a:pt x="35" y="7"/>
                  </a:lnTo>
                  <a:lnTo>
                    <a:pt x="35" y="2"/>
                  </a:lnTo>
                  <a:lnTo>
                    <a:pt x="33" y="2"/>
                  </a:lnTo>
                  <a:lnTo>
                    <a:pt x="33" y="4"/>
                  </a:lnTo>
                  <a:lnTo>
                    <a:pt x="30" y="4"/>
                  </a:lnTo>
                  <a:lnTo>
                    <a:pt x="28" y="2"/>
                  </a:lnTo>
                  <a:lnTo>
                    <a:pt x="26" y="7"/>
                  </a:lnTo>
                  <a:lnTo>
                    <a:pt x="26" y="9"/>
                  </a:lnTo>
                  <a:lnTo>
                    <a:pt x="28" y="9"/>
                  </a:lnTo>
                  <a:lnTo>
                    <a:pt x="35" y="9"/>
                  </a:lnTo>
                  <a:lnTo>
                    <a:pt x="35" y="11"/>
                  </a:lnTo>
                  <a:lnTo>
                    <a:pt x="33" y="14"/>
                  </a:lnTo>
                  <a:lnTo>
                    <a:pt x="30" y="11"/>
                  </a:lnTo>
                  <a:lnTo>
                    <a:pt x="28" y="11"/>
                  </a:lnTo>
                  <a:lnTo>
                    <a:pt x="23" y="11"/>
                  </a:lnTo>
                  <a:lnTo>
                    <a:pt x="23" y="9"/>
                  </a:lnTo>
                  <a:lnTo>
                    <a:pt x="21" y="9"/>
                  </a:lnTo>
                  <a:lnTo>
                    <a:pt x="19" y="14"/>
                  </a:lnTo>
                  <a:lnTo>
                    <a:pt x="19" y="16"/>
                  </a:lnTo>
                  <a:lnTo>
                    <a:pt x="16" y="19"/>
                  </a:lnTo>
                  <a:lnTo>
                    <a:pt x="16" y="16"/>
                  </a:lnTo>
                  <a:lnTo>
                    <a:pt x="16" y="14"/>
                  </a:lnTo>
                  <a:lnTo>
                    <a:pt x="9" y="19"/>
                  </a:lnTo>
                  <a:lnTo>
                    <a:pt x="4" y="28"/>
                  </a:lnTo>
                  <a:lnTo>
                    <a:pt x="2" y="33"/>
                  </a:lnTo>
                  <a:lnTo>
                    <a:pt x="0" y="37"/>
                  </a:lnTo>
                  <a:lnTo>
                    <a:pt x="2" y="40"/>
                  </a:lnTo>
                  <a:lnTo>
                    <a:pt x="2" y="45"/>
                  </a:lnTo>
                  <a:lnTo>
                    <a:pt x="4" y="56"/>
                  </a:lnTo>
                  <a:lnTo>
                    <a:pt x="4" y="59"/>
                  </a:lnTo>
                  <a:lnTo>
                    <a:pt x="7" y="56"/>
                  </a:lnTo>
                  <a:lnTo>
                    <a:pt x="9" y="56"/>
                  </a:lnTo>
                  <a:lnTo>
                    <a:pt x="14" y="59"/>
                  </a:lnTo>
                  <a:lnTo>
                    <a:pt x="16" y="56"/>
                  </a:lnTo>
                  <a:lnTo>
                    <a:pt x="19" y="56"/>
                  </a:lnTo>
                  <a:lnTo>
                    <a:pt x="21" y="61"/>
                  </a:lnTo>
                  <a:lnTo>
                    <a:pt x="23" y="61"/>
                  </a:lnTo>
                  <a:close/>
                </a:path>
              </a:pathLst>
            </a:custGeom>
            <a:grpFill/>
            <a:ln w="9525">
              <a:noFill/>
              <a:round/>
              <a:headEnd/>
              <a:tailEnd/>
            </a:ln>
          </p:spPr>
          <p:txBody>
            <a:bodyPr/>
            <a:lstStyle/>
            <a:p>
              <a:pPr>
                <a:defRPr/>
              </a:pPr>
              <a:endParaRPr lang="en-US" sz="1200" kern="0">
                <a:solidFill>
                  <a:srgbClr val="0096D6"/>
                </a:solidFill>
              </a:endParaRPr>
            </a:p>
          </p:txBody>
        </p:sp>
        <p:sp>
          <p:nvSpPr>
            <p:cNvPr id="1992" name="Freeform 1700"/>
            <p:cNvSpPr>
              <a:spLocks/>
            </p:cNvSpPr>
            <p:nvPr/>
          </p:nvSpPr>
          <p:spPr bwMode="auto">
            <a:xfrm>
              <a:off x="-2232" y="1906"/>
              <a:ext cx="47" cy="61"/>
            </a:xfrm>
            <a:custGeom>
              <a:avLst/>
              <a:gdLst>
                <a:gd name="T0" fmla="*/ 23 w 47"/>
                <a:gd name="T1" fmla="*/ 61 h 61"/>
                <a:gd name="T2" fmla="*/ 30 w 47"/>
                <a:gd name="T3" fmla="*/ 59 h 61"/>
                <a:gd name="T4" fmla="*/ 30 w 47"/>
                <a:gd name="T5" fmla="*/ 56 h 61"/>
                <a:gd name="T6" fmla="*/ 33 w 47"/>
                <a:gd name="T7" fmla="*/ 54 h 61"/>
                <a:gd name="T8" fmla="*/ 33 w 47"/>
                <a:gd name="T9" fmla="*/ 52 h 61"/>
                <a:gd name="T10" fmla="*/ 35 w 47"/>
                <a:gd name="T11" fmla="*/ 49 h 61"/>
                <a:gd name="T12" fmla="*/ 38 w 47"/>
                <a:gd name="T13" fmla="*/ 47 h 61"/>
                <a:gd name="T14" fmla="*/ 40 w 47"/>
                <a:gd name="T15" fmla="*/ 40 h 61"/>
                <a:gd name="T16" fmla="*/ 45 w 47"/>
                <a:gd name="T17" fmla="*/ 40 h 61"/>
                <a:gd name="T18" fmla="*/ 47 w 47"/>
                <a:gd name="T19" fmla="*/ 37 h 61"/>
                <a:gd name="T20" fmla="*/ 47 w 47"/>
                <a:gd name="T21" fmla="*/ 33 h 61"/>
                <a:gd name="T22" fmla="*/ 45 w 47"/>
                <a:gd name="T23" fmla="*/ 26 h 61"/>
                <a:gd name="T24" fmla="*/ 42 w 47"/>
                <a:gd name="T25" fmla="*/ 23 h 61"/>
                <a:gd name="T26" fmla="*/ 40 w 47"/>
                <a:gd name="T27" fmla="*/ 21 h 61"/>
                <a:gd name="T28" fmla="*/ 38 w 47"/>
                <a:gd name="T29" fmla="*/ 19 h 61"/>
                <a:gd name="T30" fmla="*/ 38 w 47"/>
                <a:gd name="T31" fmla="*/ 14 h 61"/>
                <a:gd name="T32" fmla="*/ 38 w 47"/>
                <a:gd name="T33" fmla="*/ 14 h 61"/>
                <a:gd name="T34" fmla="*/ 45 w 47"/>
                <a:gd name="T35" fmla="*/ 2 h 61"/>
                <a:gd name="T36" fmla="*/ 47 w 47"/>
                <a:gd name="T37" fmla="*/ 0 h 61"/>
                <a:gd name="T38" fmla="*/ 45 w 47"/>
                <a:gd name="T39" fmla="*/ 0 h 61"/>
                <a:gd name="T40" fmla="*/ 35 w 47"/>
                <a:gd name="T41" fmla="*/ 7 h 61"/>
                <a:gd name="T42" fmla="*/ 35 w 47"/>
                <a:gd name="T43" fmla="*/ 2 h 61"/>
                <a:gd name="T44" fmla="*/ 33 w 47"/>
                <a:gd name="T45" fmla="*/ 2 h 61"/>
                <a:gd name="T46" fmla="*/ 33 w 47"/>
                <a:gd name="T47" fmla="*/ 4 h 61"/>
                <a:gd name="T48" fmla="*/ 30 w 47"/>
                <a:gd name="T49" fmla="*/ 4 h 61"/>
                <a:gd name="T50" fmla="*/ 28 w 47"/>
                <a:gd name="T51" fmla="*/ 2 h 61"/>
                <a:gd name="T52" fmla="*/ 26 w 47"/>
                <a:gd name="T53" fmla="*/ 7 h 61"/>
                <a:gd name="T54" fmla="*/ 26 w 47"/>
                <a:gd name="T55" fmla="*/ 9 h 61"/>
                <a:gd name="T56" fmla="*/ 28 w 47"/>
                <a:gd name="T57" fmla="*/ 9 h 61"/>
                <a:gd name="T58" fmla="*/ 35 w 47"/>
                <a:gd name="T59" fmla="*/ 9 h 61"/>
                <a:gd name="T60" fmla="*/ 35 w 47"/>
                <a:gd name="T61" fmla="*/ 11 h 61"/>
                <a:gd name="T62" fmla="*/ 33 w 47"/>
                <a:gd name="T63" fmla="*/ 14 h 61"/>
                <a:gd name="T64" fmla="*/ 30 w 47"/>
                <a:gd name="T65" fmla="*/ 11 h 61"/>
                <a:gd name="T66" fmla="*/ 28 w 47"/>
                <a:gd name="T67" fmla="*/ 11 h 61"/>
                <a:gd name="T68" fmla="*/ 28 w 47"/>
                <a:gd name="T69" fmla="*/ 11 h 61"/>
                <a:gd name="T70" fmla="*/ 23 w 47"/>
                <a:gd name="T71" fmla="*/ 11 h 61"/>
                <a:gd name="T72" fmla="*/ 23 w 47"/>
                <a:gd name="T73" fmla="*/ 9 h 61"/>
                <a:gd name="T74" fmla="*/ 23 w 47"/>
                <a:gd name="T75" fmla="*/ 9 h 61"/>
                <a:gd name="T76" fmla="*/ 21 w 47"/>
                <a:gd name="T77" fmla="*/ 9 h 61"/>
                <a:gd name="T78" fmla="*/ 19 w 47"/>
                <a:gd name="T79" fmla="*/ 14 h 61"/>
                <a:gd name="T80" fmla="*/ 19 w 47"/>
                <a:gd name="T81" fmla="*/ 16 h 61"/>
                <a:gd name="T82" fmla="*/ 16 w 47"/>
                <a:gd name="T83" fmla="*/ 19 h 61"/>
                <a:gd name="T84" fmla="*/ 16 w 47"/>
                <a:gd name="T85" fmla="*/ 16 h 61"/>
                <a:gd name="T86" fmla="*/ 16 w 47"/>
                <a:gd name="T87" fmla="*/ 14 h 61"/>
                <a:gd name="T88" fmla="*/ 9 w 47"/>
                <a:gd name="T89" fmla="*/ 19 h 61"/>
                <a:gd name="T90" fmla="*/ 4 w 47"/>
                <a:gd name="T91" fmla="*/ 28 h 61"/>
                <a:gd name="T92" fmla="*/ 2 w 47"/>
                <a:gd name="T93" fmla="*/ 33 h 61"/>
                <a:gd name="T94" fmla="*/ 0 w 47"/>
                <a:gd name="T95" fmla="*/ 37 h 61"/>
                <a:gd name="T96" fmla="*/ 2 w 47"/>
                <a:gd name="T97" fmla="*/ 40 h 61"/>
                <a:gd name="T98" fmla="*/ 2 w 47"/>
                <a:gd name="T99" fmla="*/ 45 h 61"/>
                <a:gd name="T100" fmla="*/ 4 w 47"/>
                <a:gd name="T101" fmla="*/ 56 h 61"/>
                <a:gd name="T102" fmla="*/ 4 w 47"/>
                <a:gd name="T103" fmla="*/ 59 h 61"/>
                <a:gd name="T104" fmla="*/ 7 w 47"/>
                <a:gd name="T105" fmla="*/ 56 h 61"/>
                <a:gd name="T106" fmla="*/ 9 w 47"/>
                <a:gd name="T107" fmla="*/ 56 h 61"/>
                <a:gd name="T108" fmla="*/ 14 w 47"/>
                <a:gd name="T109" fmla="*/ 59 h 61"/>
                <a:gd name="T110" fmla="*/ 16 w 47"/>
                <a:gd name="T111" fmla="*/ 56 h 61"/>
                <a:gd name="T112" fmla="*/ 19 w 47"/>
                <a:gd name="T113" fmla="*/ 56 h 61"/>
                <a:gd name="T114" fmla="*/ 21 w 47"/>
                <a:gd name="T115" fmla="*/ 61 h 61"/>
                <a:gd name="T116" fmla="*/ 23 w 47"/>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61"/>
                <a:gd name="T179" fmla="*/ 47 w 47"/>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61">
                  <a:moveTo>
                    <a:pt x="23" y="61"/>
                  </a:moveTo>
                  <a:lnTo>
                    <a:pt x="30" y="59"/>
                  </a:lnTo>
                  <a:lnTo>
                    <a:pt x="30" y="56"/>
                  </a:lnTo>
                  <a:lnTo>
                    <a:pt x="33" y="54"/>
                  </a:lnTo>
                  <a:lnTo>
                    <a:pt x="33" y="52"/>
                  </a:lnTo>
                  <a:lnTo>
                    <a:pt x="35" y="49"/>
                  </a:lnTo>
                  <a:lnTo>
                    <a:pt x="38" y="47"/>
                  </a:lnTo>
                  <a:lnTo>
                    <a:pt x="40" y="40"/>
                  </a:lnTo>
                  <a:lnTo>
                    <a:pt x="45" y="40"/>
                  </a:lnTo>
                  <a:lnTo>
                    <a:pt x="47" y="37"/>
                  </a:lnTo>
                  <a:lnTo>
                    <a:pt x="47" y="33"/>
                  </a:lnTo>
                  <a:lnTo>
                    <a:pt x="45" y="26"/>
                  </a:lnTo>
                  <a:lnTo>
                    <a:pt x="42" y="23"/>
                  </a:lnTo>
                  <a:lnTo>
                    <a:pt x="40" y="21"/>
                  </a:lnTo>
                  <a:lnTo>
                    <a:pt x="38" y="19"/>
                  </a:lnTo>
                  <a:lnTo>
                    <a:pt x="38" y="14"/>
                  </a:lnTo>
                  <a:lnTo>
                    <a:pt x="45" y="2"/>
                  </a:lnTo>
                  <a:lnTo>
                    <a:pt x="47" y="0"/>
                  </a:lnTo>
                  <a:lnTo>
                    <a:pt x="45" y="0"/>
                  </a:lnTo>
                  <a:lnTo>
                    <a:pt x="35" y="7"/>
                  </a:lnTo>
                  <a:lnTo>
                    <a:pt x="35" y="2"/>
                  </a:lnTo>
                  <a:lnTo>
                    <a:pt x="33" y="2"/>
                  </a:lnTo>
                  <a:lnTo>
                    <a:pt x="33" y="4"/>
                  </a:lnTo>
                  <a:lnTo>
                    <a:pt x="30" y="4"/>
                  </a:lnTo>
                  <a:lnTo>
                    <a:pt x="28" y="2"/>
                  </a:lnTo>
                  <a:lnTo>
                    <a:pt x="26" y="7"/>
                  </a:lnTo>
                  <a:lnTo>
                    <a:pt x="26" y="9"/>
                  </a:lnTo>
                  <a:lnTo>
                    <a:pt x="28" y="9"/>
                  </a:lnTo>
                  <a:lnTo>
                    <a:pt x="35" y="9"/>
                  </a:lnTo>
                  <a:lnTo>
                    <a:pt x="35" y="11"/>
                  </a:lnTo>
                  <a:lnTo>
                    <a:pt x="33" y="14"/>
                  </a:lnTo>
                  <a:lnTo>
                    <a:pt x="30" y="11"/>
                  </a:lnTo>
                  <a:lnTo>
                    <a:pt x="28" y="11"/>
                  </a:lnTo>
                  <a:lnTo>
                    <a:pt x="23" y="11"/>
                  </a:lnTo>
                  <a:lnTo>
                    <a:pt x="23" y="9"/>
                  </a:lnTo>
                  <a:lnTo>
                    <a:pt x="21" y="9"/>
                  </a:lnTo>
                  <a:lnTo>
                    <a:pt x="19" y="14"/>
                  </a:lnTo>
                  <a:lnTo>
                    <a:pt x="19" y="16"/>
                  </a:lnTo>
                  <a:lnTo>
                    <a:pt x="16" y="19"/>
                  </a:lnTo>
                  <a:lnTo>
                    <a:pt x="16" y="16"/>
                  </a:lnTo>
                  <a:lnTo>
                    <a:pt x="16" y="14"/>
                  </a:lnTo>
                  <a:lnTo>
                    <a:pt x="9" y="19"/>
                  </a:lnTo>
                  <a:lnTo>
                    <a:pt x="4" y="28"/>
                  </a:lnTo>
                  <a:lnTo>
                    <a:pt x="2" y="33"/>
                  </a:lnTo>
                  <a:lnTo>
                    <a:pt x="0" y="37"/>
                  </a:lnTo>
                  <a:lnTo>
                    <a:pt x="2" y="40"/>
                  </a:lnTo>
                  <a:lnTo>
                    <a:pt x="2" y="45"/>
                  </a:lnTo>
                  <a:lnTo>
                    <a:pt x="4" y="56"/>
                  </a:lnTo>
                  <a:lnTo>
                    <a:pt x="4" y="59"/>
                  </a:lnTo>
                  <a:lnTo>
                    <a:pt x="7" y="56"/>
                  </a:lnTo>
                  <a:lnTo>
                    <a:pt x="9" y="56"/>
                  </a:lnTo>
                  <a:lnTo>
                    <a:pt x="14" y="59"/>
                  </a:lnTo>
                  <a:lnTo>
                    <a:pt x="16" y="56"/>
                  </a:lnTo>
                  <a:lnTo>
                    <a:pt x="19" y="56"/>
                  </a:lnTo>
                  <a:lnTo>
                    <a:pt x="21" y="61"/>
                  </a:lnTo>
                  <a:lnTo>
                    <a:pt x="23" y="61"/>
                  </a:lnTo>
                </a:path>
              </a:pathLst>
            </a:custGeom>
            <a:grpFill/>
            <a:ln w="9525">
              <a:noFill/>
              <a:round/>
              <a:headEnd/>
              <a:tailEnd/>
            </a:ln>
          </p:spPr>
          <p:txBody>
            <a:bodyPr/>
            <a:lstStyle/>
            <a:p>
              <a:pPr>
                <a:defRPr/>
              </a:pPr>
              <a:endParaRPr lang="en-US" sz="1200" kern="0">
                <a:solidFill>
                  <a:srgbClr val="0096D6"/>
                </a:solidFill>
              </a:endParaRPr>
            </a:p>
          </p:txBody>
        </p:sp>
        <p:sp>
          <p:nvSpPr>
            <p:cNvPr id="1993" name="Freeform 1701"/>
            <p:cNvSpPr>
              <a:spLocks/>
            </p:cNvSpPr>
            <p:nvPr/>
          </p:nvSpPr>
          <p:spPr bwMode="auto">
            <a:xfrm>
              <a:off x="-2029" y="1906"/>
              <a:ext cx="73" cy="37"/>
            </a:xfrm>
            <a:custGeom>
              <a:avLst/>
              <a:gdLst>
                <a:gd name="T0" fmla="*/ 19 w 73"/>
                <a:gd name="T1" fmla="*/ 0 h 37"/>
                <a:gd name="T2" fmla="*/ 21 w 73"/>
                <a:gd name="T3" fmla="*/ 2 h 37"/>
                <a:gd name="T4" fmla="*/ 31 w 73"/>
                <a:gd name="T5" fmla="*/ 0 h 37"/>
                <a:gd name="T6" fmla="*/ 50 w 73"/>
                <a:gd name="T7" fmla="*/ 4 h 37"/>
                <a:gd name="T8" fmla="*/ 57 w 73"/>
                <a:gd name="T9" fmla="*/ 2 h 37"/>
                <a:gd name="T10" fmla="*/ 61 w 73"/>
                <a:gd name="T11" fmla="*/ 4 h 37"/>
                <a:gd name="T12" fmla="*/ 68 w 73"/>
                <a:gd name="T13" fmla="*/ 0 h 37"/>
                <a:gd name="T14" fmla="*/ 71 w 73"/>
                <a:gd name="T15" fmla="*/ 0 h 37"/>
                <a:gd name="T16" fmla="*/ 73 w 73"/>
                <a:gd name="T17" fmla="*/ 0 h 37"/>
                <a:gd name="T18" fmla="*/ 73 w 73"/>
                <a:gd name="T19" fmla="*/ 2 h 37"/>
                <a:gd name="T20" fmla="*/ 73 w 73"/>
                <a:gd name="T21" fmla="*/ 4 h 37"/>
                <a:gd name="T22" fmla="*/ 71 w 73"/>
                <a:gd name="T23" fmla="*/ 7 h 37"/>
                <a:gd name="T24" fmla="*/ 68 w 73"/>
                <a:gd name="T25" fmla="*/ 9 h 37"/>
                <a:gd name="T26" fmla="*/ 66 w 73"/>
                <a:gd name="T27" fmla="*/ 7 h 37"/>
                <a:gd name="T28" fmla="*/ 64 w 73"/>
                <a:gd name="T29" fmla="*/ 9 h 37"/>
                <a:gd name="T30" fmla="*/ 59 w 73"/>
                <a:gd name="T31" fmla="*/ 9 h 37"/>
                <a:gd name="T32" fmla="*/ 52 w 73"/>
                <a:gd name="T33" fmla="*/ 7 h 37"/>
                <a:gd name="T34" fmla="*/ 28 w 73"/>
                <a:gd name="T35" fmla="*/ 7 h 37"/>
                <a:gd name="T36" fmla="*/ 26 w 73"/>
                <a:gd name="T37" fmla="*/ 4 h 37"/>
                <a:gd name="T38" fmla="*/ 26 w 73"/>
                <a:gd name="T39" fmla="*/ 4 h 37"/>
                <a:gd name="T40" fmla="*/ 24 w 73"/>
                <a:gd name="T41" fmla="*/ 2 h 37"/>
                <a:gd name="T42" fmla="*/ 24 w 73"/>
                <a:gd name="T43" fmla="*/ 7 h 37"/>
                <a:gd name="T44" fmla="*/ 21 w 73"/>
                <a:gd name="T45" fmla="*/ 7 h 37"/>
                <a:gd name="T46" fmla="*/ 19 w 73"/>
                <a:gd name="T47" fmla="*/ 7 h 37"/>
                <a:gd name="T48" fmla="*/ 16 w 73"/>
                <a:gd name="T49" fmla="*/ 9 h 37"/>
                <a:gd name="T50" fmla="*/ 16 w 73"/>
                <a:gd name="T51" fmla="*/ 11 h 37"/>
                <a:gd name="T52" fmla="*/ 9 w 73"/>
                <a:gd name="T53" fmla="*/ 16 h 37"/>
                <a:gd name="T54" fmla="*/ 7 w 73"/>
                <a:gd name="T55" fmla="*/ 26 h 37"/>
                <a:gd name="T56" fmla="*/ 9 w 73"/>
                <a:gd name="T57" fmla="*/ 35 h 37"/>
                <a:gd name="T58" fmla="*/ 12 w 73"/>
                <a:gd name="T59" fmla="*/ 37 h 37"/>
                <a:gd name="T60" fmla="*/ 7 w 73"/>
                <a:gd name="T61" fmla="*/ 37 h 37"/>
                <a:gd name="T62" fmla="*/ 2 w 73"/>
                <a:gd name="T63" fmla="*/ 28 h 37"/>
                <a:gd name="T64" fmla="*/ 0 w 73"/>
                <a:gd name="T65" fmla="*/ 26 h 37"/>
                <a:gd name="T66" fmla="*/ 0 w 73"/>
                <a:gd name="T67" fmla="*/ 21 h 37"/>
                <a:gd name="T68" fmla="*/ 0 w 73"/>
                <a:gd name="T69" fmla="*/ 14 h 37"/>
                <a:gd name="T70" fmla="*/ 5 w 73"/>
                <a:gd name="T71" fmla="*/ 11 h 37"/>
                <a:gd name="T72" fmla="*/ 16 w 73"/>
                <a:gd name="T73" fmla="*/ 0 h 37"/>
                <a:gd name="T74" fmla="*/ 19 w 73"/>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37"/>
                <a:gd name="T116" fmla="*/ 73 w 73"/>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37">
                  <a:moveTo>
                    <a:pt x="19" y="0"/>
                  </a:moveTo>
                  <a:lnTo>
                    <a:pt x="21" y="2"/>
                  </a:lnTo>
                  <a:lnTo>
                    <a:pt x="31" y="0"/>
                  </a:lnTo>
                  <a:lnTo>
                    <a:pt x="50" y="4"/>
                  </a:lnTo>
                  <a:lnTo>
                    <a:pt x="57" y="2"/>
                  </a:lnTo>
                  <a:lnTo>
                    <a:pt x="61" y="4"/>
                  </a:lnTo>
                  <a:lnTo>
                    <a:pt x="68" y="0"/>
                  </a:lnTo>
                  <a:lnTo>
                    <a:pt x="71" y="0"/>
                  </a:lnTo>
                  <a:lnTo>
                    <a:pt x="73" y="0"/>
                  </a:lnTo>
                  <a:lnTo>
                    <a:pt x="73" y="2"/>
                  </a:lnTo>
                  <a:lnTo>
                    <a:pt x="73" y="4"/>
                  </a:lnTo>
                  <a:lnTo>
                    <a:pt x="71" y="7"/>
                  </a:lnTo>
                  <a:lnTo>
                    <a:pt x="68" y="9"/>
                  </a:lnTo>
                  <a:lnTo>
                    <a:pt x="66" y="7"/>
                  </a:lnTo>
                  <a:lnTo>
                    <a:pt x="64" y="9"/>
                  </a:lnTo>
                  <a:lnTo>
                    <a:pt x="59" y="9"/>
                  </a:lnTo>
                  <a:lnTo>
                    <a:pt x="52" y="7"/>
                  </a:lnTo>
                  <a:lnTo>
                    <a:pt x="28" y="7"/>
                  </a:lnTo>
                  <a:lnTo>
                    <a:pt x="26" y="4"/>
                  </a:lnTo>
                  <a:lnTo>
                    <a:pt x="24" y="2"/>
                  </a:lnTo>
                  <a:lnTo>
                    <a:pt x="24" y="7"/>
                  </a:lnTo>
                  <a:lnTo>
                    <a:pt x="21" y="7"/>
                  </a:lnTo>
                  <a:lnTo>
                    <a:pt x="19" y="7"/>
                  </a:lnTo>
                  <a:lnTo>
                    <a:pt x="16" y="9"/>
                  </a:lnTo>
                  <a:lnTo>
                    <a:pt x="16" y="11"/>
                  </a:lnTo>
                  <a:lnTo>
                    <a:pt x="9" y="16"/>
                  </a:lnTo>
                  <a:lnTo>
                    <a:pt x="7" y="26"/>
                  </a:lnTo>
                  <a:lnTo>
                    <a:pt x="9" y="35"/>
                  </a:lnTo>
                  <a:lnTo>
                    <a:pt x="12" y="37"/>
                  </a:lnTo>
                  <a:lnTo>
                    <a:pt x="7" y="37"/>
                  </a:lnTo>
                  <a:lnTo>
                    <a:pt x="2" y="28"/>
                  </a:lnTo>
                  <a:lnTo>
                    <a:pt x="0" y="26"/>
                  </a:lnTo>
                  <a:lnTo>
                    <a:pt x="0" y="21"/>
                  </a:lnTo>
                  <a:lnTo>
                    <a:pt x="0" y="14"/>
                  </a:lnTo>
                  <a:lnTo>
                    <a:pt x="5" y="11"/>
                  </a:lnTo>
                  <a:lnTo>
                    <a:pt x="16" y="0"/>
                  </a:lnTo>
                  <a:lnTo>
                    <a:pt x="19" y="0"/>
                  </a:lnTo>
                  <a:close/>
                </a:path>
              </a:pathLst>
            </a:custGeom>
            <a:grpFill/>
            <a:ln w="9525">
              <a:noFill/>
              <a:round/>
              <a:headEnd/>
              <a:tailEnd/>
            </a:ln>
          </p:spPr>
          <p:txBody>
            <a:bodyPr/>
            <a:lstStyle/>
            <a:p>
              <a:pPr>
                <a:defRPr/>
              </a:pPr>
              <a:endParaRPr lang="en-US" sz="1200" kern="0">
                <a:solidFill>
                  <a:srgbClr val="0096D6"/>
                </a:solidFill>
              </a:endParaRPr>
            </a:p>
          </p:txBody>
        </p:sp>
        <p:sp>
          <p:nvSpPr>
            <p:cNvPr id="1994" name="Freeform 1702"/>
            <p:cNvSpPr>
              <a:spLocks/>
            </p:cNvSpPr>
            <p:nvPr/>
          </p:nvSpPr>
          <p:spPr bwMode="auto">
            <a:xfrm>
              <a:off x="-2029" y="1906"/>
              <a:ext cx="73" cy="37"/>
            </a:xfrm>
            <a:custGeom>
              <a:avLst/>
              <a:gdLst>
                <a:gd name="T0" fmla="*/ 19 w 73"/>
                <a:gd name="T1" fmla="*/ 0 h 37"/>
                <a:gd name="T2" fmla="*/ 21 w 73"/>
                <a:gd name="T3" fmla="*/ 2 h 37"/>
                <a:gd name="T4" fmla="*/ 31 w 73"/>
                <a:gd name="T5" fmla="*/ 0 h 37"/>
                <a:gd name="T6" fmla="*/ 50 w 73"/>
                <a:gd name="T7" fmla="*/ 4 h 37"/>
                <a:gd name="T8" fmla="*/ 57 w 73"/>
                <a:gd name="T9" fmla="*/ 2 h 37"/>
                <a:gd name="T10" fmla="*/ 61 w 73"/>
                <a:gd name="T11" fmla="*/ 4 h 37"/>
                <a:gd name="T12" fmla="*/ 68 w 73"/>
                <a:gd name="T13" fmla="*/ 0 h 37"/>
                <a:gd name="T14" fmla="*/ 71 w 73"/>
                <a:gd name="T15" fmla="*/ 0 h 37"/>
                <a:gd name="T16" fmla="*/ 73 w 73"/>
                <a:gd name="T17" fmla="*/ 0 h 37"/>
                <a:gd name="T18" fmla="*/ 73 w 73"/>
                <a:gd name="T19" fmla="*/ 2 h 37"/>
                <a:gd name="T20" fmla="*/ 73 w 73"/>
                <a:gd name="T21" fmla="*/ 4 h 37"/>
                <a:gd name="T22" fmla="*/ 71 w 73"/>
                <a:gd name="T23" fmla="*/ 7 h 37"/>
                <a:gd name="T24" fmla="*/ 68 w 73"/>
                <a:gd name="T25" fmla="*/ 9 h 37"/>
                <a:gd name="T26" fmla="*/ 66 w 73"/>
                <a:gd name="T27" fmla="*/ 7 h 37"/>
                <a:gd name="T28" fmla="*/ 64 w 73"/>
                <a:gd name="T29" fmla="*/ 9 h 37"/>
                <a:gd name="T30" fmla="*/ 59 w 73"/>
                <a:gd name="T31" fmla="*/ 9 h 37"/>
                <a:gd name="T32" fmla="*/ 52 w 73"/>
                <a:gd name="T33" fmla="*/ 7 h 37"/>
                <a:gd name="T34" fmla="*/ 28 w 73"/>
                <a:gd name="T35" fmla="*/ 7 h 37"/>
                <a:gd name="T36" fmla="*/ 26 w 73"/>
                <a:gd name="T37" fmla="*/ 4 h 37"/>
                <a:gd name="T38" fmla="*/ 26 w 73"/>
                <a:gd name="T39" fmla="*/ 4 h 37"/>
                <a:gd name="T40" fmla="*/ 24 w 73"/>
                <a:gd name="T41" fmla="*/ 2 h 37"/>
                <a:gd name="T42" fmla="*/ 24 w 73"/>
                <a:gd name="T43" fmla="*/ 7 h 37"/>
                <a:gd name="T44" fmla="*/ 21 w 73"/>
                <a:gd name="T45" fmla="*/ 7 h 37"/>
                <a:gd name="T46" fmla="*/ 19 w 73"/>
                <a:gd name="T47" fmla="*/ 7 h 37"/>
                <a:gd name="T48" fmla="*/ 16 w 73"/>
                <a:gd name="T49" fmla="*/ 9 h 37"/>
                <a:gd name="T50" fmla="*/ 16 w 73"/>
                <a:gd name="T51" fmla="*/ 11 h 37"/>
                <a:gd name="T52" fmla="*/ 9 w 73"/>
                <a:gd name="T53" fmla="*/ 16 h 37"/>
                <a:gd name="T54" fmla="*/ 7 w 73"/>
                <a:gd name="T55" fmla="*/ 26 h 37"/>
                <a:gd name="T56" fmla="*/ 9 w 73"/>
                <a:gd name="T57" fmla="*/ 35 h 37"/>
                <a:gd name="T58" fmla="*/ 12 w 73"/>
                <a:gd name="T59" fmla="*/ 37 h 37"/>
                <a:gd name="T60" fmla="*/ 7 w 73"/>
                <a:gd name="T61" fmla="*/ 37 h 37"/>
                <a:gd name="T62" fmla="*/ 2 w 73"/>
                <a:gd name="T63" fmla="*/ 28 h 37"/>
                <a:gd name="T64" fmla="*/ 0 w 73"/>
                <a:gd name="T65" fmla="*/ 26 h 37"/>
                <a:gd name="T66" fmla="*/ 0 w 73"/>
                <a:gd name="T67" fmla="*/ 21 h 37"/>
                <a:gd name="T68" fmla="*/ 0 w 73"/>
                <a:gd name="T69" fmla="*/ 14 h 37"/>
                <a:gd name="T70" fmla="*/ 5 w 73"/>
                <a:gd name="T71" fmla="*/ 11 h 37"/>
                <a:gd name="T72" fmla="*/ 16 w 73"/>
                <a:gd name="T73" fmla="*/ 0 h 37"/>
                <a:gd name="T74" fmla="*/ 19 w 73"/>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37"/>
                <a:gd name="T116" fmla="*/ 73 w 73"/>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37">
                  <a:moveTo>
                    <a:pt x="19" y="0"/>
                  </a:moveTo>
                  <a:lnTo>
                    <a:pt x="21" y="2"/>
                  </a:lnTo>
                  <a:lnTo>
                    <a:pt x="31" y="0"/>
                  </a:lnTo>
                  <a:lnTo>
                    <a:pt x="50" y="4"/>
                  </a:lnTo>
                  <a:lnTo>
                    <a:pt x="57" y="2"/>
                  </a:lnTo>
                  <a:lnTo>
                    <a:pt x="61" y="4"/>
                  </a:lnTo>
                  <a:lnTo>
                    <a:pt x="68" y="0"/>
                  </a:lnTo>
                  <a:lnTo>
                    <a:pt x="71" y="0"/>
                  </a:lnTo>
                  <a:lnTo>
                    <a:pt x="73" y="0"/>
                  </a:lnTo>
                  <a:lnTo>
                    <a:pt x="73" y="2"/>
                  </a:lnTo>
                  <a:lnTo>
                    <a:pt x="73" y="4"/>
                  </a:lnTo>
                  <a:lnTo>
                    <a:pt x="71" y="7"/>
                  </a:lnTo>
                  <a:lnTo>
                    <a:pt x="68" y="9"/>
                  </a:lnTo>
                  <a:lnTo>
                    <a:pt x="66" y="7"/>
                  </a:lnTo>
                  <a:lnTo>
                    <a:pt x="64" y="9"/>
                  </a:lnTo>
                  <a:lnTo>
                    <a:pt x="59" y="9"/>
                  </a:lnTo>
                  <a:lnTo>
                    <a:pt x="52" y="7"/>
                  </a:lnTo>
                  <a:lnTo>
                    <a:pt x="28" y="7"/>
                  </a:lnTo>
                  <a:lnTo>
                    <a:pt x="26" y="4"/>
                  </a:lnTo>
                  <a:lnTo>
                    <a:pt x="24" y="2"/>
                  </a:lnTo>
                  <a:lnTo>
                    <a:pt x="24" y="7"/>
                  </a:lnTo>
                  <a:lnTo>
                    <a:pt x="21" y="7"/>
                  </a:lnTo>
                  <a:lnTo>
                    <a:pt x="19" y="7"/>
                  </a:lnTo>
                  <a:lnTo>
                    <a:pt x="16" y="9"/>
                  </a:lnTo>
                  <a:lnTo>
                    <a:pt x="16" y="11"/>
                  </a:lnTo>
                  <a:lnTo>
                    <a:pt x="9" y="16"/>
                  </a:lnTo>
                  <a:lnTo>
                    <a:pt x="7" y="26"/>
                  </a:lnTo>
                  <a:lnTo>
                    <a:pt x="9" y="35"/>
                  </a:lnTo>
                  <a:lnTo>
                    <a:pt x="12" y="37"/>
                  </a:lnTo>
                  <a:lnTo>
                    <a:pt x="7" y="37"/>
                  </a:lnTo>
                  <a:lnTo>
                    <a:pt x="2" y="28"/>
                  </a:lnTo>
                  <a:lnTo>
                    <a:pt x="0" y="26"/>
                  </a:lnTo>
                  <a:lnTo>
                    <a:pt x="0" y="21"/>
                  </a:lnTo>
                  <a:lnTo>
                    <a:pt x="0" y="14"/>
                  </a:lnTo>
                  <a:lnTo>
                    <a:pt x="5" y="11"/>
                  </a:lnTo>
                  <a:lnTo>
                    <a:pt x="16" y="0"/>
                  </a:lnTo>
                  <a:lnTo>
                    <a:pt x="19" y="0"/>
                  </a:lnTo>
                </a:path>
              </a:pathLst>
            </a:custGeom>
            <a:grpFill/>
            <a:ln w="9525">
              <a:noFill/>
              <a:round/>
              <a:headEnd/>
              <a:tailEnd/>
            </a:ln>
          </p:spPr>
          <p:txBody>
            <a:bodyPr/>
            <a:lstStyle/>
            <a:p>
              <a:pPr>
                <a:defRPr/>
              </a:pPr>
              <a:endParaRPr lang="en-US" sz="1200" kern="0">
                <a:solidFill>
                  <a:srgbClr val="0096D6"/>
                </a:solidFill>
              </a:endParaRPr>
            </a:p>
          </p:txBody>
        </p:sp>
        <p:sp>
          <p:nvSpPr>
            <p:cNvPr id="1995" name="Freeform 1703"/>
            <p:cNvSpPr>
              <a:spLocks/>
            </p:cNvSpPr>
            <p:nvPr/>
          </p:nvSpPr>
          <p:spPr bwMode="auto">
            <a:xfrm>
              <a:off x="-2603" y="1565"/>
              <a:ext cx="35" cy="48"/>
            </a:xfrm>
            <a:custGeom>
              <a:avLst/>
              <a:gdLst>
                <a:gd name="T0" fmla="*/ 12 w 35"/>
                <a:gd name="T1" fmla="*/ 0 h 48"/>
                <a:gd name="T2" fmla="*/ 12 w 35"/>
                <a:gd name="T3" fmla="*/ 0 h 48"/>
                <a:gd name="T4" fmla="*/ 14 w 35"/>
                <a:gd name="T5" fmla="*/ 0 h 48"/>
                <a:gd name="T6" fmla="*/ 16 w 35"/>
                <a:gd name="T7" fmla="*/ 3 h 48"/>
                <a:gd name="T8" fmla="*/ 24 w 35"/>
                <a:gd name="T9" fmla="*/ 10 h 48"/>
                <a:gd name="T10" fmla="*/ 28 w 35"/>
                <a:gd name="T11" fmla="*/ 12 h 48"/>
                <a:gd name="T12" fmla="*/ 31 w 35"/>
                <a:gd name="T13" fmla="*/ 15 h 48"/>
                <a:gd name="T14" fmla="*/ 33 w 35"/>
                <a:gd name="T15" fmla="*/ 22 h 48"/>
                <a:gd name="T16" fmla="*/ 35 w 35"/>
                <a:gd name="T17" fmla="*/ 22 h 48"/>
                <a:gd name="T18" fmla="*/ 35 w 35"/>
                <a:gd name="T19" fmla="*/ 26 h 48"/>
                <a:gd name="T20" fmla="*/ 35 w 35"/>
                <a:gd name="T21" fmla="*/ 26 h 48"/>
                <a:gd name="T22" fmla="*/ 35 w 35"/>
                <a:gd name="T23" fmla="*/ 31 h 48"/>
                <a:gd name="T24" fmla="*/ 33 w 35"/>
                <a:gd name="T25" fmla="*/ 31 h 48"/>
                <a:gd name="T26" fmla="*/ 33 w 35"/>
                <a:gd name="T27" fmla="*/ 36 h 48"/>
                <a:gd name="T28" fmla="*/ 31 w 35"/>
                <a:gd name="T29" fmla="*/ 41 h 48"/>
                <a:gd name="T30" fmla="*/ 28 w 35"/>
                <a:gd name="T31" fmla="*/ 41 h 48"/>
                <a:gd name="T32" fmla="*/ 26 w 35"/>
                <a:gd name="T33" fmla="*/ 41 h 48"/>
                <a:gd name="T34" fmla="*/ 26 w 35"/>
                <a:gd name="T35" fmla="*/ 38 h 48"/>
                <a:gd name="T36" fmla="*/ 21 w 35"/>
                <a:gd name="T37" fmla="*/ 41 h 48"/>
                <a:gd name="T38" fmla="*/ 19 w 35"/>
                <a:gd name="T39" fmla="*/ 41 h 48"/>
                <a:gd name="T40" fmla="*/ 19 w 35"/>
                <a:gd name="T41" fmla="*/ 43 h 48"/>
                <a:gd name="T42" fmla="*/ 19 w 35"/>
                <a:gd name="T43" fmla="*/ 45 h 48"/>
                <a:gd name="T44" fmla="*/ 16 w 35"/>
                <a:gd name="T45" fmla="*/ 48 h 48"/>
                <a:gd name="T46" fmla="*/ 14 w 35"/>
                <a:gd name="T47" fmla="*/ 48 h 48"/>
                <a:gd name="T48" fmla="*/ 12 w 35"/>
                <a:gd name="T49" fmla="*/ 48 h 48"/>
                <a:gd name="T50" fmla="*/ 9 w 35"/>
                <a:gd name="T51" fmla="*/ 31 h 48"/>
                <a:gd name="T52" fmla="*/ 5 w 35"/>
                <a:gd name="T53" fmla="*/ 26 h 48"/>
                <a:gd name="T54" fmla="*/ 5 w 35"/>
                <a:gd name="T55" fmla="*/ 24 h 48"/>
                <a:gd name="T56" fmla="*/ 2 w 35"/>
                <a:gd name="T57" fmla="*/ 19 h 48"/>
                <a:gd name="T58" fmla="*/ 2 w 35"/>
                <a:gd name="T59" fmla="*/ 17 h 48"/>
                <a:gd name="T60" fmla="*/ 0 w 35"/>
                <a:gd name="T61" fmla="*/ 17 h 48"/>
                <a:gd name="T62" fmla="*/ 0 w 35"/>
                <a:gd name="T63" fmla="*/ 17 h 48"/>
                <a:gd name="T64" fmla="*/ 0 w 35"/>
                <a:gd name="T65" fmla="*/ 10 h 48"/>
                <a:gd name="T66" fmla="*/ 0 w 35"/>
                <a:gd name="T67" fmla="*/ 8 h 48"/>
                <a:gd name="T68" fmla="*/ 0 w 35"/>
                <a:gd name="T69" fmla="*/ 5 h 48"/>
                <a:gd name="T70" fmla="*/ 2 w 35"/>
                <a:gd name="T71" fmla="*/ 5 h 48"/>
                <a:gd name="T72" fmla="*/ 5 w 35"/>
                <a:gd name="T73" fmla="*/ 5 h 48"/>
                <a:gd name="T74" fmla="*/ 5 w 35"/>
                <a:gd name="T75" fmla="*/ 3 h 48"/>
                <a:gd name="T76" fmla="*/ 7 w 35"/>
                <a:gd name="T77" fmla="*/ 0 h 48"/>
                <a:gd name="T78" fmla="*/ 12 w 35"/>
                <a:gd name="T79" fmla="*/ 0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8"/>
                <a:gd name="T122" fmla="*/ 35 w 35"/>
                <a:gd name="T123" fmla="*/ 48 h 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8">
                  <a:moveTo>
                    <a:pt x="12" y="0"/>
                  </a:moveTo>
                  <a:lnTo>
                    <a:pt x="12" y="0"/>
                  </a:lnTo>
                  <a:lnTo>
                    <a:pt x="14" y="0"/>
                  </a:lnTo>
                  <a:lnTo>
                    <a:pt x="16" y="3"/>
                  </a:lnTo>
                  <a:lnTo>
                    <a:pt x="24" y="10"/>
                  </a:lnTo>
                  <a:lnTo>
                    <a:pt x="28" y="12"/>
                  </a:lnTo>
                  <a:lnTo>
                    <a:pt x="31" y="15"/>
                  </a:lnTo>
                  <a:lnTo>
                    <a:pt x="33" y="22"/>
                  </a:lnTo>
                  <a:lnTo>
                    <a:pt x="35" y="22"/>
                  </a:lnTo>
                  <a:lnTo>
                    <a:pt x="35" y="26"/>
                  </a:lnTo>
                  <a:lnTo>
                    <a:pt x="35" y="31"/>
                  </a:lnTo>
                  <a:lnTo>
                    <a:pt x="33" y="31"/>
                  </a:lnTo>
                  <a:lnTo>
                    <a:pt x="33" y="36"/>
                  </a:lnTo>
                  <a:lnTo>
                    <a:pt x="31" y="41"/>
                  </a:lnTo>
                  <a:lnTo>
                    <a:pt x="28" y="41"/>
                  </a:lnTo>
                  <a:lnTo>
                    <a:pt x="26" y="41"/>
                  </a:lnTo>
                  <a:lnTo>
                    <a:pt x="26" y="38"/>
                  </a:lnTo>
                  <a:lnTo>
                    <a:pt x="21" y="41"/>
                  </a:lnTo>
                  <a:lnTo>
                    <a:pt x="19" y="41"/>
                  </a:lnTo>
                  <a:lnTo>
                    <a:pt x="19" y="43"/>
                  </a:lnTo>
                  <a:lnTo>
                    <a:pt x="19" y="45"/>
                  </a:lnTo>
                  <a:lnTo>
                    <a:pt x="16" y="48"/>
                  </a:lnTo>
                  <a:lnTo>
                    <a:pt x="14" y="48"/>
                  </a:lnTo>
                  <a:lnTo>
                    <a:pt x="12" y="48"/>
                  </a:lnTo>
                  <a:lnTo>
                    <a:pt x="9" y="31"/>
                  </a:lnTo>
                  <a:lnTo>
                    <a:pt x="5" y="26"/>
                  </a:lnTo>
                  <a:lnTo>
                    <a:pt x="5" y="24"/>
                  </a:lnTo>
                  <a:lnTo>
                    <a:pt x="2" y="19"/>
                  </a:lnTo>
                  <a:lnTo>
                    <a:pt x="2" y="17"/>
                  </a:lnTo>
                  <a:lnTo>
                    <a:pt x="0" y="17"/>
                  </a:lnTo>
                  <a:lnTo>
                    <a:pt x="0" y="10"/>
                  </a:lnTo>
                  <a:lnTo>
                    <a:pt x="0" y="8"/>
                  </a:lnTo>
                  <a:lnTo>
                    <a:pt x="0" y="5"/>
                  </a:lnTo>
                  <a:lnTo>
                    <a:pt x="2" y="5"/>
                  </a:lnTo>
                  <a:lnTo>
                    <a:pt x="5" y="5"/>
                  </a:lnTo>
                  <a:lnTo>
                    <a:pt x="5" y="3"/>
                  </a:lnTo>
                  <a:lnTo>
                    <a:pt x="7" y="0"/>
                  </a:lnTo>
                  <a:lnTo>
                    <a:pt x="12" y="0"/>
                  </a:lnTo>
                  <a:close/>
                </a:path>
              </a:pathLst>
            </a:custGeom>
            <a:grpFill/>
            <a:ln w="9525">
              <a:noFill/>
              <a:round/>
              <a:headEnd/>
              <a:tailEnd/>
            </a:ln>
          </p:spPr>
          <p:txBody>
            <a:bodyPr/>
            <a:lstStyle/>
            <a:p>
              <a:pPr>
                <a:defRPr/>
              </a:pPr>
              <a:endParaRPr lang="en-US" sz="1200" kern="0">
                <a:solidFill>
                  <a:srgbClr val="0096D6"/>
                </a:solidFill>
              </a:endParaRPr>
            </a:p>
          </p:txBody>
        </p:sp>
        <p:sp>
          <p:nvSpPr>
            <p:cNvPr id="1996" name="Freeform 1704"/>
            <p:cNvSpPr>
              <a:spLocks/>
            </p:cNvSpPr>
            <p:nvPr/>
          </p:nvSpPr>
          <p:spPr bwMode="auto">
            <a:xfrm>
              <a:off x="-2603" y="1565"/>
              <a:ext cx="35" cy="48"/>
            </a:xfrm>
            <a:custGeom>
              <a:avLst/>
              <a:gdLst>
                <a:gd name="T0" fmla="*/ 12 w 35"/>
                <a:gd name="T1" fmla="*/ 0 h 48"/>
                <a:gd name="T2" fmla="*/ 12 w 35"/>
                <a:gd name="T3" fmla="*/ 0 h 48"/>
                <a:gd name="T4" fmla="*/ 14 w 35"/>
                <a:gd name="T5" fmla="*/ 0 h 48"/>
                <a:gd name="T6" fmla="*/ 16 w 35"/>
                <a:gd name="T7" fmla="*/ 3 h 48"/>
                <a:gd name="T8" fmla="*/ 24 w 35"/>
                <a:gd name="T9" fmla="*/ 10 h 48"/>
                <a:gd name="T10" fmla="*/ 28 w 35"/>
                <a:gd name="T11" fmla="*/ 12 h 48"/>
                <a:gd name="T12" fmla="*/ 31 w 35"/>
                <a:gd name="T13" fmla="*/ 15 h 48"/>
                <a:gd name="T14" fmla="*/ 33 w 35"/>
                <a:gd name="T15" fmla="*/ 22 h 48"/>
                <a:gd name="T16" fmla="*/ 35 w 35"/>
                <a:gd name="T17" fmla="*/ 22 h 48"/>
                <a:gd name="T18" fmla="*/ 35 w 35"/>
                <a:gd name="T19" fmla="*/ 26 h 48"/>
                <a:gd name="T20" fmla="*/ 35 w 35"/>
                <a:gd name="T21" fmla="*/ 26 h 48"/>
                <a:gd name="T22" fmla="*/ 35 w 35"/>
                <a:gd name="T23" fmla="*/ 31 h 48"/>
                <a:gd name="T24" fmla="*/ 33 w 35"/>
                <a:gd name="T25" fmla="*/ 31 h 48"/>
                <a:gd name="T26" fmla="*/ 33 w 35"/>
                <a:gd name="T27" fmla="*/ 36 h 48"/>
                <a:gd name="T28" fmla="*/ 31 w 35"/>
                <a:gd name="T29" fmla="*/ 41 h 48"/>
                <a:gd name="T30" fmla="*/ 28 w 35"/>
                <a:gd name="T31" fmla="*/ 41 h 48"/>
                <a:gd name="T32" fmla="*/ 26 w 35"/>
                <a:gd name="T33" fmla="*/ 41 h 48"/>
                <a:gd name="T34" fmla="*/ 26 w 35"/>
                <a:gd name="T35" fmla="*/ 38 h 48"/>
                <a:gd name="T36" fmla="*/ 21 w 35"/>
                <a:gd name="T37" fmla="*/ 41 h 48"/>
                <a:gd name="T38" fmla="*/ 19 w 35"/>
                <a:gd name="T39" fmla="*/ 41 h 48"/>
                <a:gd name="T40" fmla="*/ 19 w 35"/>
                <a:gd name="T41" fmla="*/ 43 h 48"/>
                <a:gd name="T42" fmla="*/ 19 w 35"/>
                <a:gd name="T43" fmla="*/ 45 h 48"/>
                <a:gd name="T44" fmla="*/ 16 w 35"/>
                <a:gd name="T45" fmla="*/ 48 h 48"/>
                <a:gd name="T46" fmla="*/ 14 w 35"/>
                <a:gd name="T47" fmla="*/ 48 h 48"/>
                <a:gd name="T48" fmla="*/ 12 w 35"/>
                <a:gd name="T49" fmla="*/ 48 h 48"/>
                <a:gd name="T50" fmla="*/ 9 w 35"/>
                <a:gd name="T51" fmla="*/ 31 h 48"/>
                <a:gd name="T52" fmla="*/ 5 w 35"/>
                <a:gd name="T53" fmla="*/ 26 h 48"/>
                <a:gd name="T54" fmla="*/ 5 w 35"/>
                <a:gd name="T55" fmla="*/ 24 h 48"/>
                <a:gd name="T56" fmla="*/ 2 w 35"/>
                <a:gd name="T57" fmla="*/ 19 h 48"/>
                <a:gd name="T58" fmla="*/ 2 w 35"/>
                <a:gd name="T59" fmla="*/ 17 h 48"/>
                <a:gd name="T60" fmla="*/ 0 w 35"/>
                <a:gd name="T61" fmla="*/ 17 h 48"/>
                <a:gd name="T62" fmla="*/ 0 w 35"/>
                <a:gd name="T63" fmla="*/ 17 h 48"/>
                <a:gd name="T64" fmla="*/ 0 w 35"/>
                <a:gd name="T65" fmla="*/ 10 h 48"/>
                <a:gd name="T66" fmla="*/ 0 w 35"/>
                <a:gd name="T67" fmla="*/ 8 h 48"/>
                <a:gd name="T68" fmla="*/ 0 w 35"/>
                <a:gd name="T69" fmla="*/ 5 h 48"/>
                <a:gd name="T70" fmla="*/ 2 w 35"/>
                <a:gd name="T71" fmla="*/ 5 h 48"/>
                <a:gd name="T72" fmla="*/ 5 w 35"/>
                <a:gd name="T73" fmla="*/ 5 h 48"/>
                <a:gd name="T74" fmla="*/ 5 w 35"/>
                <a:gd name="T75" fmla="*/ 3 h 48"/>
                <a:gd name="T76" fmla="*/ 7 w 35"/>
                <a:gd name="T77" fmla="*/ 0 h 48"/>
                <a:gd name="T78" fmla="*/ 12 w 35"/>
                <a:gd name="T79" fmla="*/ 0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8"/>
                <a:gd name="T122" fmla="*/ 35 w 35"/>
                <a:gd name="T123" fmla="*/ 48 h 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8">
                  <a:moveTo>
                    <a:pt x="12" y="0"/>
                  </a:moveTo>
                  <a:lnTo>
                    <a:pt x="12" y="0"/>
                  </a:lnTo>
                  <a:lnTo>
                    <a:pt x="14" y="0"/>
                  </a:lnTo>
                  <a:lnTo>
                    <a:pt x="16" y="3"/>
                  </a:lnTo>
                  <a:lnTo>
                    <a:pt x="24" y="10"/>
                  </a:lnTo>
                  <a:lnTo>
                    <a:pt x="28" y="12"/>
                  </a:lnTo>
                  <a:lnTo>
                    <a:pt x="31" y="15"/>
                  </a:lnTo>
                  <a:lnTo>
                    <a:pt x="33" y="22"/>
                  </a:lnTo>
                  <a:lnTo>
                    <a:pt x="35" y="22"/>
                  </a:lnTo>
                  <a:lnTo>
                    <a:pt x="35" y="26"/>
                  </a:lnTo>
                  <a:lnTo>
                    <a:pt x="35" y="31"/>
                  </a:lnTo>
                  <a:lnTo>
                    <a:pt x="33" y="31"/>
                  </a:lnTo>
                  <a:lnTo>
                    <a:pt x="33" y="36"/>
                  </a:lnTo>
                  <a:lnTo>
                    <a:pt x="31" y="41"/>
                  </a:lnTo>
                  <a:lnTo>
                    <a:pt x="28" y="41"/>
                  </a:lnTo>
                  <a:lnTo>
                    <a:pt x="26" y="41"/>
                  </a:lnTo>
                  <a:lnTo>
                    <a:pt x="26" y="38"/>
                  </a:lnTo>
                  <a:lnTo>
                    <a:pt x="21" y="41"/>
                  </a:lnTo>
                  <a:lnTo>
                    <a:pt x="19" y="41"/>
                  </a:lnTo>
                  <a:lnTo>
                    <a:pt x="19" y="43"/>
                  </a:lnTo>
                  <a:lnTo>
                    <a:pt x="19" y="45"/>
                  </a:lnTo>
                  <a:lnTo>
                    <a:pt x="16" y="48"/>
                  </a:lnTo>
                  <a:lnTo>
                    <a:pt x="14" y="48"/>
                  </a:lnTo>
                  <a:lnTo>
                    <a:pt x="12" y="48"/>
                  </a:lnTo>
                  <a:lnTo>
                    <a:pt x="9" y="31"/>
                  </a:lnTo>
                  <a:lnTo>
                    <a:pt x="5" y="26"/>
                  </a:lnTo>
                  <a:lnTo>
                    <a:pt x="5" y="24"/>
                  </a:lnTo>
                  <a:lnTo>
                    <a:pt x="2" y="19"/>
                  </a:lnTo>
                  <a:lnTo>
                    <a:pt x="2" y="17"/>
                  </a:lnTo>
                  <a:lnTo>
                    <a:pt x="0" y="17"/>
                  </a:lnTo>
                  <a:lnTo>
                    <a:pt x="0" y="10"/>
                  </a:lnTo>
                  <a:lnTo>
                    <a:pt x="0" y="8"/>
                  </a:lnTo>
                  <a:lnTo>
                    <a:pt x="0" y="5"/>
                  </a:lnTo>
                  <a:lnTo>
                    <a:pt x="2" y="5"/>
                  </a:lnTo>
                  <a:lnTo>
                    <a:pt x="5" y="5"/>
                  </a:lnTo>
                  <a:lnTo>
                    <a:pt x="5" y="3"/>
                  </a:lnTo>
                  <a:lnTo>
                    <a:pt x="7" y="0"/>
                  </a:lnTo>
                  <a:lnTo>
                    <a:pt x="12" y="0"/>
                  </a:lnTo>
                </a:path>
              </a:pathLst>
            </a:custGeom>
            <a:grpFill/>
            <a:ln w="9525">
              <a:noFill/>
              <a:round/>
              <a:headEnd/>
              <a:tailEnd/>
            </a:ln>
          </p:spPr>
          <p:txBody>
            <a:bodyPr/>
            <a:lstStyle/>
            <a:p>
              <a:pPr>
                <a:defRPr/>
              </a:pPr>
              <a:endParaRPr lang="en-US" sz="1200" kern="0">
                <a:solidFill>
                  <a:srgbClr val="0096D6"/>
                </a:solidFill>
              </a:endParaRPr>
            </a:p>
          </p:txBody>
        </p:sp>
        <p:sp>
          <p:nvSpPr>
            <p:cNvPr id="1997" name="Freeform 1705"/>
            <p:cNvSpPr>
              <a:spLocks/>
            </p:cNvSpPr>
            <p:nvPr/>
          </p:nvSpPr>
          <p:spPr bwMode="auto">
            <a:xfrm>
              <a:off x="-1628" y="1719"/>
              <a:ext cx="78" cy="94"/>
            </a:xfrm>
            <a:custGeom>
              <a:avLst/>
              <a:gdLst>
                <a:gd name="T0" fmla="*/ 76 w 78"/>
                <a:gd name="T1" fmla="*/ 0 h 94"/>
                <a:gd name="T2" fmla="*/ 76 w 78"/>
                <a:gd name="T3" fmla="*/ 0 h 94"/>
                <a:gd name="T4" fmla="*/ 78 w 78"/>
                <a:gd name="T5" fmla="*/ 0 h 94"/>
                <a:gd name="T6" fmla="*/ 74 w 78"/>
                <a:gd name="T7" fmla="*/ 40 h 94"/>
                <a:gd name="T8" fmla="*/ 69 w 78"/>
                <a:gd name="T9" fmla="*/ 47 h 94"/>
                <a:gd name="T10" fmla="*/ 69 w 78"/>
                <a:gd name="T11" fmla="*/ 43 h 94"/>
                <a:gd name="T12" fmla="*/ 67 w 78"/>
                <a:gd name="T13" fmla="*/ 45 h 94"/>
                <a:gd name="T14" fmla="*/ 64 w 78"/>
                <a:gd name="T15" fmla="*/ 50 h 94"/>
                <a:gd name="T16" fmla="*/ 64 w 78"/>
                <a:gd name="T17" fmla="*/ 50 h 94"/>
                <a:gd name="T18" fmla="*/ 67 w 78"/>
                <a:gd name="T19" fmla="*/ 50 h 94"/>
                <a:gd name="T20" fmla="*/ 67 w 78"/>
                <a:gd name="T21" fmla="*/ 54 h 94"/>
                <a:gd name="T22" fmla="*/ 62 w 78"/>
                <a:gd name="T23" fmla="*/ 59 h 94"/>
                <a:gd name="T24" fmla="*/ 60 w 78"/>
                <a:gd name="T25" fmla="*/ 64 h 94"/>
                <a:gd name="T26" fmla="*/ 55 w 78"/>
                <a:gd name="T27" fmla="*/ 66 h 94"/>
                <a:gd name="T28" fmla="*/ 43 w 78"/>
                <a:gd name="T29" fmla="*/ 71 h 94"/>
                <a:gd name="T30" fmla="*/ 41 w 78"/>
                <a:gd name="T31" fmla="*/ 73 h 94"/>
                <a:gd name="T32" fmla="*/ 36 w 78"/>
                <a:gd name="T33" fmla="*/ 76 h 94"/>
                <a:gd name="T34" fmla="*/ 29 w 78"/>
                <a:gd name="T35" fmla="*/ 87 h 94"/>
                <a:gd name="T36" fmla="*/ 24 w 78"/>
                <a:gd name="T37" fmla="*/ 90 h 94"/>
                <a:gd name="T38" fmla="*/ 12 w 78"/>
                <a:gd name="T39" fmla="*/ 94 h 94"/>
                <a:gd name="T40" fmla="*/ 3 w 78"/>
                <a:gd name="T41" fmla="*/ 92 h 94"/>
                <a:gd name="T42" fmla="*/ 0 w 78"/>
                <a:gd name="T43" fmla="*/ 90 h 94"/>
                <a:gd name="T44" fmla="*/ 0 w 78"/>
                <a:gd name="T45" fmla="*/ 90 h 94"/>
                <a:gd name="T46" fmla="*/ 10 w 78"/>
                <a:gd name="T47" fmla="*/ 87 h 94"/>
                <a:gd name="T48" fmla="*/ 12 w 78"/>
                <a:gd name="T49" fmla="*/ 87 h 94"/>
                <a:gd name="T50" fmla="*/ 15 w 78"/>
                <a:gd name="T51" fmla="*/ 85 h 94"/>
                <a:gd name="T52" fmla="*/ 19 w 78"/>
                <a:gd name="T53" fmla="*/ 85 h 94"/>
                <a:gd name="T54" fmla="*/ 52 w 78"/>
                <a:gd name="T55" fmla="*/ 54 h 94"/>
                <a:gd name="T56" fmla="*/ 45 w 78"/>
                <a:gd name="T57" fmla="*/ 59 h 94"/>
                <a:gd name="T58" fmla="*/ 41 w 78"/>
                <a:gd name="T59" fmla="*/ 59 h 94"/>
                <a:gd name="T60" fmla="*/ 43 w 78"/>
                <a:gd name="T61" fmla="*/ 54 h 94"/>
                <a:gd name="T62" fmla="*/ 48 w 78"/>
                <a:gd name="T63" fmla="*/ 52 h 94"/>
                <a:gd name="T64" fmla="*/ 71 w 78"/>
                <a:gd name="T65" fmla="*/ 9 h 94"/>
                <a:gd name="T66" fmla="*/ 74 w 78"/>
                <a:gd name="T67" fmla="*/ 2 h 94"/>
                <a:gd name="T68" fmla="*/ 74 w 78"/>
                <a:gd name="T69" fmla="*/ 0 h 94"/>
                <a:gd name="T70" fmla="*/ 76 w 78"/>
                <a:gd name="T71" fmla="*/ 0 h 94"/>
                <a:gd name="T72" fmla="*/ 76 w 78"/>
                <a:gd name="T73" fmla="*/ 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94"/>
                <a:gd name="T113" fmla="*/ 78 w 78"/>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94">
                  <a:moveTo>
                    <a:pt x="76" y="0"/>
                  </a:moveTo>
                  <a:lnTo>
                    <a:pt x="76" y="0"/>
                  </a:lnTo>
                  <a:lnTo>
                    <a:pt x="78" y="0"/>
                  </a:lnTo>
                  <a:lnTo>
                    <a:pt x="74" y="40"/>
                  </a:lnTo>
                  <a:lnTo>
                    <a:pt x="69" y="47"/>
                  </a:lnTo>
                  <a:lnTo>
                    <a:pt x="69" y="43"/>
                  </a:lnTo>
                  <a:lnTo>
                    <a:pt x="67" y="45"/>
                  </a:lnTo>
                  <a:lnTo>
                    <a:pt x="64" y="50"/>
                  </a:lnTo>
                  <a:lnTo>
                    <a:pt x="67" y="50"/>
                  </a:lnTo>
                  <a:lnTo>
                    <a:pt x="67" y="54"/>
                  </a:lnTo>
                  <a:lnTo>
                    <a:pt x="62" y="59"/>
                  </a:lnTo>
                  <a:lnTo>
                    <a:pt x="60" y="64"/>
                  </a:lnTo>
                  <a:lnTo>
                    <a:pt x="55" y="66"/>
                  </a:lnTo>
                  <a:lnTo>
                    <a:pt x="43" y="71"/>
                  </a:lnTo>
                  <a:lnTo>
                    <a:pt x="41" y="73"/>
                  </a:lnTo>
                  <a:lnTo>
                    <a:pt x="36" y="76"/>
                  </a:lnTo>
                  <a:lnTo>
                    <a:pt x="29" y="87"/>
                  </a:lnTo>
                  <a:lnTo>
                    <a:pt x="24" y="90"/>
                  </a:lnTo>
                  <a:lnTo>
                    <a:pt x="12" y="94"/>
                  </a:lnTo>
                  <a:lnTo>
                    <a:pt x="3" y="92"/>
                  </a:lnTo>
                  <a:lnTo>
                    <a:pt x="0" y="90"/>
                  </a:lnTo>
                  <a:lnTo>
                    <a:pt x="10" y="87"/>
                  </a:lnTo>
                  <a:lnTo>
                    <a:pt x="12" y="87"/>
                  </a:lnTo>
                  <a:lnTo>
                    <a:pt x="15" y="85"/>
                  </a:lnTo>
                  <a:lnTo>
                    <a:pt x="19" y="85"/>
                  </a:lnTo>
                  <a:lnTo>
                    <a:pt x="52" y="54"/>
                  </a:lnTo>
                  <a:lnTo>
                    <a:pt x="45" y="59"/>
                  </a:lnTo>
                  <a:lnTo>
                    <a:pt x="41" y="59"/>
                  </a:lnTo>
                  <a:lnTo>
                    <a:pt x="43" y="54"/>
                  </a:lnTo>
                  <a:lnTo>
                    <a:pt x="48" y="52"/>
                  </a:lnTo>
                  <a:lnTo>
                    <a:pt x="71" y="9"/>
                  </a:lnTo>
                  <a:lnTo>
                    <a:pt x="74" y="2"/>
                  </a:lnTo>
                  <a:lnTo>
                    <a:pt x="74" y="0"/>
                  </a:lnTo>
                  <a:lnTo>
                    <a:pt x="76" y="0"/>
                  </a:lnTo>
                  <a:close/>
                </a:path>
              </a:pathLst>
            </a:custGeom>
            <a:grpFill/>
            <a:ln w="9525">
              <a:noFill/>
              <a:round/>
              <a:headEnd/>
              <a:tailEnd/>
            </a:ln>
          </p:spPr>
          <p:txBody>
            <a:bodyPr/>
            <a:lstStyle/>
            <a:p>
              <a:pPr>
                <a:defRPr/>
              </a:pPr>
              <a:endParaRPr lang="en-US" sz="1200" kern="0">
                <a:solidFill>
                  <a:srgbClr val="0096D6"/>
                </a:solidFill>
              </a:endParaRPr>
            </a:p>
          </p:txBody>
        </p:sp>
        <p:sp>
          <p:nvSpPr>
            <p:cNvPr id="1998" name="Freeform 1706"/>
            <p:cNvSpPr>
              <a:spLocks/>
            </p:cNvSpPr>
            <p:nvPr/>
          </p:nvSpPr>
          <p:spPr bwMode="auto">
            <a:xfrm>
              <a:off x="-1628" y="1719"/>
              <a:ext cx="78" cy="94"/>
            </a:xfrm>
            <a:custGeom>
              <a:avLst/>
              <a:gdLst>
                <a:gd name="T0" fmla="*/ 76 w 78"/>
                <a:gd name="T1" fmla="*/ 0 h 94"/>
                <a:gd name="T2" fmla="*/ 76 w 78"/>
                <a:gd name="T3" fmla="*/ 0 h 94"/>
                <a:gd name="T4" fmla="*/ 78 w 78"/>
                <a:gd name="T5" fmla="*/ 0 h 94"/>
                <a:gd name="T6" fmla="*/ 74 w 78"/>
                <a:gd name="T7" fmla="*/ 40 h 94"/>
                <a:gd name="T8" fmla="*/ 69 w 78"/>
                <a:gd name="T9" fmla="*/ 47 h 94"/>
                <a:gd name="T10" fmla="*/ 69 w 78"/>
                <a:gd name="T11" fmla="*/ 43 h 94"/>
                <a:gd name="T12" fmla="*/ 67 w 78"/>
                <a:gd name="T13" fmla="*/ 45 h 94"/>
                <a:gd name="T14" fmla="*/ 64 w 78"/>
                <a:gd name="T15" fmla="*/ 50 h 94"/>
                <a:gd name="T16" fmla="*/ 64 w 78"/>
                <a:gd name="T17" fmla="*/ 50 h 94"/>
                <a:gd name="T18" fmla="*/ 67 w 78"/>
                <a:gd name="T19" fmla="*/ 50 h 94"/>
                <a:gd name="T20" fmla="*/ 67 w 78"/>
                <a:gd name="T21" fmla="*/ 54 h 94"/>
                <a:gd name="T22" fmla="*/ 62 w 78"/>
                <a:gd name="T23" fmla="*/ 59 h 94"/>
                <a:gd name="T24" fmla="*/ 60 w 78"/>
                <a:gd name="T25" fmla="*/ 64 h 94"/>
                <a:gd name="T26" fmla="*/ 55 w 78"/>
                <a:gd name="T27" fmla="*/ 66 h 94"/>
                <a:gd name="T28" fmla="*/ 43 w 78"/>
                <a:gd name="T29" fmla="*/ 71 h 94"/>
                <a:gd name="T30" fmla="*/ 41 w 78"/>
                <a:gd name="T31" fmla="*/ 73 h 94"/>
                <a:gd name="T32" fmla="*/ 36 w 78"/>
                <a:gd name="T33" fmla="*/ 76 h 94"/>
                <a:gd name="T34" fmla="*/ 29 w 78"/>
                <a:gd name="T35" fmla="*/ 87 h 94"/>
                <a:gd name="T36" fmla="*/ 24 w 78"/>
                <a:gd name="T37" fmla="*/ 90 h 94"/>
                <a:gd name="T38" fmla="*/ 12 w 78"/>
                <a:gd name="T39" fmla="*/ 94 h 94"/>
                <a:gd name="T40" fmla="*/ 3 w 78"/>
                <a:gd name="T41" fmla="*/ 92 h 94"/>
                <a:gd name="T42" fmla="*/ 0 w 78"/>
                <a:gd name="T43" fmla="*/ 90 h 94"/>
                <a:gd name="T44" fmla="*/ 0 w 78"/>
                <a:gd name="T45" fmla="*/ 90 h 94"/>
                <a:gd name="T46" fmla="*/ 10 w 78"/>
                <a:gd name="T47" fmla="*/ 87 h 94"/>
                <a:gd name="T48" fmla="*/ 12 w 78"/>
                <a:gd name="T49" fmla="*/ 87 h 94"/>
                <a:gd name="T50" fmla="*/ 15 w 78"/>
                <a:gd name="T51" fmla="*/ 85 h 94"/>
                <a:gd name="T52" fmla="*/ 19 w 78"/>
                <a:gd name="T53" fmla="*/ 85 h 94"/>
                <a:gd name="T54" fmla="*/ 52 w 78"/>
                <a:gd name="T55" fmla="*/ 54 h 94"/>
                <a:gd name="T56" fmla="*/ 45 w 78"/>
                <a:gd name="T57" fmla="*/ 59 h 94"/>
                <a:gd name="T58" fmla="*/ 41 w 78"/>
                <a:gd name="T59" fmla="*/ 59 h 94"/>
                <a:gd name="T60" fmla="*/ 43 w 78"/>
                <a:gd name="T61" fmla="*/ 54 h 94"/>
                <a:gd name="T62" fmla="*/ 48 w 78"/>
                <a:gd name="T63" fmla="*/ 52 h 94"/>
                <a:gd name="T64" fmla="*/ 71 w 78"/>
                <a:gd name="T65" fmla="*/ 9 h 94"/>
                <a:gd name="T66" fmla="*/ 74 w 78"/>
                <a:gd name="T67" fmla="*/ 2 h 94"/>
                <a:gd name="T68" fmla="*/ 74 w 78"/>
                <a:gd name="T69" fmla="*/ 0 h 94"/>
                <a:gd name="T70" fmla="*/ 76 w 78"/>
                <a:gd name="T71" fmla="*/ 0 h 94"/>
                <a:gd name="T72" fmla="*/ 76 w 78"/>
                <a:gd name="T73" fmla="*/ 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94"/>
                <a:gd name="T113" fmla="*/ 78 w 78"/>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94">
                  <a:moveTo>
                    <a:pt x="76" y="0"/>
                  </a:moveTo>
                  <a:lnTo>
                    <a:pt x="76" y="0"/>
                  </a:lnTo>
                  <a:lnTo>
                    <a:pt x="78" y="0"/>
                  </a:lnTo>
                  <a:lnTo>
                    <a:pt x="74" y="40"/>
                  </a:lnTo>
                  <a:lnTo>
                    <a:pt x="69" y="47"/>
                  </a:lnTo>
                  <a:lnTo>
                    <a:pt x="69" y="43"/>
                  </a:lnTo>
                  <a:lnTo>
                    <a:pt x="67" y="45"/>
                  </a:lnTo>
                  <a:lnTo>
                    <a:pt x="64" y="50"/>
                  </a:lnTo>
                  <a:lnTo>
                    <a:pt x="67" y="50"/>
                  </a:lnTo>
                  <a:lnTo>
                    <a:pt x="67" y="54"/>
                  </a:lnTo>
                  <a:lnTo>
                    <a:pt x="62" y="59"/>
                  </a:lnTo>
                  <a:lnTo>
                    <a:pt x="60" y="64"/>
                  </a:lnTo>
                  <a:lnTo>
                    <a:pt x="55" y="66"/>
                  </a:lnTo>
                  <a:lnTo>
                    <a:pt x="43" y="71"/>
                  </a:lnTo>
                  <a:lnTo>
                    <a:pt x="41" y="73"/>
                  </a:lnTo>
                  <a:lnTo>
                    <a:pt x="36" y="76"/>
                  </a:lnTo>
                  <a:lnTo>
                    <a:pt x="29" y="87"/>
                  </a:lnTo>
                  <a:lnTo>
                    <a:pt x="24" y="90"/>
                  </a:lnTo>
                  <a:lnTo>
                    <a:pt x="12" y="94"/>
                  </a:lnTo>
                  <a:lnTo>
                    <a:pt x="3" y="92"/>
                  </a:lnTo>
                  <a:lnTo>
                    <a:pt x="0" y="90"/>
                  </a:lnTo>
                  <a:lnTo>
                    <a:pt x="10" y="87"/>
                  </a:lnTo>
                  <a:lnTo>
                    <a:pt x="12" y="87"/>
                  </a:lnTo>
                  <a:lnTo>
                    <a:pt x="15" y="85"/>
                  </a:lnTo>
                  <a:lnTo>
                    <a:pt x="19" y="85"/>
                  </a:lnTo>
                  <a:lnTo>
                    <a:pt x="52" y="54"/>
                  </a:lnTo>
                  <a:lnTo>
                    <a:pt x="45" y="59"/>
                  </a:lnTo>
                  <a:lnTo>
                    <a:pt x="41" y="59"/>
                  </a:lnTo>
                  <a:lnTo>
                    <a:pt x="43" y="54"/>
                  </a:lnTo>
                  <a:lnTo>
                    <a:pt x="48" y="52"/>
                  </a:lnTo>
                  <a:lnTo>
                    <a:pt x="71" y="9"/>
                  </a:lnTo>
                  <a:lnTo>
                    <a:pt x="74" y="2"/>
                  </a:lnTo>
                  <a:lnTo>
                    <a:pt x="74" y="0"/>
                  </a:lnTo>
                  <a:lnTo>
                    <a:pt x="76" y="0"/>
                  </a:lnTo>
                </a:path>
              </a:pathLst>
            </a:custGeom>
            <a:grpFill/>
            <a:ln w="9525">
              <a:noFill/>
              <a:round/>
              <a:headEnd/>
              <a:tailEnd/>
            </a:ln>
          </p:spPr>
          <p:txBody>
            <a:bodyPr/>
            <a:lstStyle/>
            <a:p>
              <a:pPr>
                <a:defRPr/>
              </a:pPr>
              <a:endParaRPr lang="en-US" sz="1200" kern="0">
                <a:solidFill>
                  <a:srgbClr val="0096D6"/>
                </a:solidFill>
              </a:endParaRPr>
            </a:p>
          </p:txBody>
        </p:sp>
        <p:sp>
          <p:nvSpPr>
            <p:cNvPr id="1999" name="Freeform 1707"/>
            <p:cNvSpPr>
              <a:spLocks/>
            </p:cNvSpPr>
            <p:nvPr/>
          </p:nvSpPr>
          <p:spPr bwMode="auto">
            <a:xfrm>
              <a:off x="-2549" y="1530"/>
              <a:ext cx="31" cy="59"/>
            </a:xfrm>
            <a:custGeom>
              <a:avLst/>
              <a:gdLst>
                <a:gd name="T0" fmla="*/ 26 w 31"/>
                <a:gd name="T1" fmla="*/ 52 h 59"/>
                <a:gd name="T2" fmla="*/ 31 w 31"/>
                <a:gd name="T3" fmla="*/ 50 h 59"/>
                <a:gd name="T4" fmla="*/ 29 w 31"/>
                <a:gd name="T5" fmla="*/ 47 h 59"/>
                <a:gd name="T6" fmla="*/ 29 w 31"/>
                <a:gd name="T7" fmla="*/ 45 h 59"/>
                <a:gd name="T8" fmla="*/ 29 w 31"/>
                <a:gd name="T9" fmla="*/ 43 h 59"/>
                <a:gd name="T10" fmla="*/ 26 w 31"/>
                <a:gd name="T11" fmla="*/ 40 h 59"/>
                <a:gd name="T12" fmla="*/ 24 w 31"/>
                <a:gd name="T13" fmla="*/ 35 h 59"/>
                <a:gd name="T14" fmla="*/ 24 w 31"/>
                <a:gd name="T15" fmla="*/ 33 h 59"/>
                <a:gd name="T16" fmla="*/ 21 w 31"/>
                <a:gd name="T17" fmla="*/ 31 h 59"/>
                <a:gd name="T18" fmla="*/ 21 w 31"/>
                <a:gd name="T19" fmla="*/ 28 h 59"/>
                <a:gd name="T20" fmla="*/ 21 w 31"/>
                <a:gd name="T21" fmla="*/ 26 h 59"/>
                <a:gd name="T22" fmla="*/ 19 w 31"/>
                <a:gd name="T23" fmla="*/ 26 h 59"/>
                <a:gd name="T24" fmla="*/ 19 w 31"/>
                <a:gd name="T25" fmla="*/ 24 h 59"/>
                <a:gd name="T26" fmla="*/ 21 w 31"/>
                <a:gd name="T27" fmla="*/ 14 h 59"/>
                <a:gd name="T28" fmla="*/ 21 w 31"/>
                <a:gd name="T29" fmla="*/ 12 h 59"/>
                <a:gd name="T30" fmla="*/ 17 w 31"/>
                <a:gd name="T31" fmla="*/ 7 h 59"/>
                <a:gd name="T32" fmla="*/ 10 w 31"/>
                <a:gd name="T33" fmla="*/ 5 h 59"/>
                <a:gd name="T34" fmla="*/ 7 w 31"/>
                <a:gd name="T35" fmla="*/ 2 h 59"/>
                <a:gd name="T36" fmla="*/ 5 w 31"/>
                <a:gd name="T37" fmla="*/ 0 h 59"/>
                <a:gd name="T38" fmla="*/ 5 w 31"/>
                <a:gd name="T39" fmla="*/ 2 h 59"/>
                <a:gd name="T40" fmla="*/ 10 w 31"/>
                <a:gd name="T41" fmla="*/ 9 h 59"/>
                <a:gd name="T42" fmla="*/ 10 w 31"/>
                <a:gd name="T43" fmla="*/ 7 h 59"/>
                <a:gd name="T44" fmla="*/ 14 w 31"/>
                <a:gd name="T45" fmla="*/ 9 h 59"/>
                <a:gd name="T46" fmla="*/ 19 w 31"/>
                <a:gd name="T47" fmla="*/ 19 h 59"/>
                <a:gd name="T48" fmla="*/ 17 w 31"/>
                <a:gd name="T49" fmla="*/ 21 h 59"/>
                <a:gd name="T50" fmla="*/ 12 w 31"/>
                <a:gd name="T51" fmla="*/ 19 h 59"/>
                <a:gd name="T52" fmla="*/ 12 w 31"/>
                <a:gd name="T53" fmla="*/ 19 h 59"/>
                <a:gd name="T54" fmla="*/ 14 w 31"/>
                <a:gd name="T55" fmla="*/ 24 h 59"/>
                <a:gd name="T56" fmla="*/ 12 w 31"/>
                <a:gd name="T57" fmla="*/ 24 h 59"/>
                <a:gd name="T58" fmla="*/ 10 w 31"/>
                <a:gd name="T59" fmla="*/ 21 h 59"/>
                <a:gd name="T60" fmla="*/ 7 w 31"/>
                <a:gd name="T61" fmla="*/ 14 h 59"/>
                <a:gd name="T62" fmla="*/ 5 w 31"/>
                <a:gd name="T63" fmla="*/ 9 h 59"/>
                <a:gd name="T64" fmla="*/ 3 w 31"/>
                <a:gd name="T65" fmla="*/ 12 h 59"/>
                <a:gd name="T66" fmla="*/ 5 w 31"/>
                <a:gd name="T67" fmla="*/ 19 h 59"/>
                <a:gd name="T68" fmla="*/ 7 w 31"/>
                <a:gd name="T69" fmla="*/ 24 h 59"/>
                <a:gd name="T70" fmla="*/ 7 w 31"/>
                <a:gd name="T71" fmla="*/ 26 h 59"/>
                <a:gd name="T72" fmla="*/ 3 w 31"/>
                <a:gd name="T73" fmla="*/ 21 h 59"/>
                <a:gd name="T74" fmla="*/ 0 w 31"/>
                <a:gd name="T75" fmla="*/ 21 h 59"/>
                <a:gd name="T76" fmla="*/ 5 w 31"/>
                <a:gd name="T77" fmla="*/ 26 h 59"/>
                <a:gd name="T78" fmla="*/ 5 w 31"/>
                <a:gd name="T79" fmla="*/ 28 h 59"/>
                <a:gd name="T80" fmla="*/ 5 w 31"/>
                <a:gd name="T81" fmla="*/ 33 h 59"/>
                <a:gd name="T82" fmla="*/ 3 w 31"/>
                <a:gd name="T83" fmla="*/ 31 h 59"/>
                <a:gd name="T84" fmla="*/ 3 w 31"/>
                <a:gd name="T85" fmla="*/ 31 h 59"/>
                <a:gd name="T86" fmla="*/ 5 w 31"/>
                <a:gd name="T87" fmla="*/ 35 h 59"/>
                <a:gd name="T88" fmla="*/ 14 w 31"/>
                <a:gd name="T89" fmla="*/ 40 h 59"/>
                <a:gd name="T90" fmla="*/ 19 w 31"/>
                <a:gd name="T91" fmla="*/ 47 h 59"/>
                <a:gd name="T92" fmla="*/ 19 w 31"/>
                <a:gd name="T93" fmla="*/ 52 h 59"/>
                <a:gd name="T94" fmla="*/ 17 w 31"/>
                <a:gd name="T95" fmla="*/ 54 h 59"/>
                <a:gd name="T96" fmla="*/ 17 w 31"/>
                <a:gd name="T97" fmla="*/ 57 h 59"/>
                <a:gd name="T98" fmla="*/ 21 w 31"/>
                <a:gd name="T99" fmla="*/ 57 h 59"/>
                <a:gd name="T100" fmla="*/ 21 w 31"/>
                <a:gd name="T101" fmla="*/ 59 h 59"/>
                <a:gd name="T102" fmla="*/ 24 w 31"/>
                <a:gd name="T103" fmla="*/ 52 h 59"/>
                <a:gd name="T104" fmla="*/ 26 w 31"/>
                <a:gd name="T105" fmla="*/ 52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
                <a:gd name="T160" fmla="*/ 0 h 59"/>
                <a:gd name="T161" fmla="*/ 31 w 31"/>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 h="59">
                  <a:moveTo>
                    <a:pt x="26" y="52"/>
                  </a:moveTo>
                  <a:lnTo>
                    <a:pt x="31" y="50"/>
                  </a:lnTo>
                  <a:lnTo>
                    <a:pt x="29" y="47"/>
                  </a:lnTo>
                  <a:lnTo>
                    <a:pt x="29" y="45"/>
                  </a:lnTo>
                  <a:lnTo>
                    <a:pt x="29" y="43"/>
                  </a:lnTo>
                  <a:lnTo>
                    <a:pt x="26" y="40"/>
                  </a:lnTo>
                  <a:lnTo>
                    <a:pt x="24" y="35"/>
                  </a:lnTo>
                  <a:lnTo>
                    <a:pt x="24" y="33"/>
                  </a:lnTo>
                  <a:lnTo>
                    <a:pt x="21" y="31"/>
                  </a:lnTo>
                  <a:lnTo>
                    <a:pt x="21" y="28"/>
                  </a:lnTo>
                  <a:lnTo>
                    <a:pt x="21" y="26"/>
                  </a:lnTo>
                  <a:lnTo>
                    <a:pt x="19" y="26"/>
                  </a:lnTo>
                  <a:lnTo>
                    <a:pt x="19" y="24"/>
                  </a:lnTo>
                  <a:lnTo>
                    <a:pt x="21" y="14"/>
                  </a:lnTo>
                  <a:lnTo>
                    <a:pt x="21" y="12"/>
                  </a:lnTo>
                  <a:lnTo>
                    <a:pt x="17" y="7"/>
                  </a:lnTo>
                  <a:lnTo>
                    <a:pt x="10" y="5"/>
                  </a:lnTo>
                  <a:lnTo>
                    <a:pt x="7" y="2"/>
                  </a:lnTo>
                  <a:lnTo>
                    <a:pt x="5" y="0"/>
                  </a:lnTo>
                  <a:lnTo>
                    <a:pt x="5" y="2"/>
                  </a:lnTo>
                  <a:lnTo>
                    <a:pt x="10" y="9"/>
                  </a:lnTo>
                  <a:lnTo>
                    <a:pt x="10" y="7"/>
                  </a:lnTo>
                  <a:lnTo>
                    <a:pt x="14" y="9"/>
                  </a:lnTo>
                  <a:lnTo>
                    <a:pt x="19" y="19"/>
                  </a:lnTo>
                  <a:lnTo>
                    <a:pt x="17" y="21"/>
                  </a:lnTo>
                  <a:lnTo>
                    <a:pt x="12" y="19"/>
                  </a:lnTo>
                  <a:lnTo>
                    <a:pt x="14" y="24"/>
                  </a:lnTo>
                  <a:lnTo>
                    <a:pt x="12" y="24"/>
                  </a:lnTo>
                  <a:lnTo>
                    <a:pt x="10" y="21"/>
                  </a:lnTo>
                  <a:lnTo>
                    <a:pt x="7" y="14"/>
                  </a:lnTo>
                  <a:lnTo>
                    <a:pt x="5" y="9"/>
                  </a:lnTo>
                  <a:lnTo>
                    <a:pt x="3" y="12"/>
                  </a:lnTo>
                  <a:lnTo>
                    <a:pt x="5" y="19"/>
                  </a:lnTo>
                  <a:lnTo>
                    <a:pt x="7" y="24"/>
                  </a:lnTo>
                  <a:lnTo>
                    <a:pt x="7" y="26"/>
                  </a:lnTo>
                  <a:lnTo>
                    <a:pt x="3" y="21"/>
                  </a:lnTo>
                  <a:lnTo>
                    <a:pt x="0" y="21"/>
                  </a:lnTo>
                  <a:lnTo>
                    <a:pt x="5" y="26"/>
                  </a:lnTo>
                  <a:lnTo>
                    <a:pt x="5" y="28"/>
                  </a:lnTo>
                  <a:lnTo>
                    <a:pt x="5" y="33"/>
                  </a:lnTo>
                  <a:lnTo>
                    <a:pt x="3" y="31"/>
                  </a:lnTo>
                  <a:lnTo>
                    <a:pt x="5" y="35"/>
                  </a:lnTo>
                  <a:lnTo>
                    <a:pt x="14" y="40"/>
                  </a:lnTo>
                  <a:lnTo>
                    <a:pt x="19" y="47"/>
                  </a:lnTo>
                  <a:lnTo>
                    <a:pt x="19" y="52"/>
                  </a:lnTo>
                  <a:lnTo>
                    <a:pt x="17" y="54"/>
                  </a:lnTo>
                  <a:lnTo>
                    <a:pt x="17" y="57"/>
                  </a:lnTo>
                  <a:lnTo>
                    <a:pt x="21" y="57"/>
                  </a:lnTo>
                  <a:lnTo>
                    <a:pt x="21" y="59"/>
                  </a:lnTo>
                  <a:lnTo>
                    <a:pt x="24" y="52"/>
                  </a:lnTo>
                  <a:lnTo>
                    <a:pt x="26" y="52"/>
                  </a:lnTo>
                  <a:close/>
                </a:path>
              </a:pathLst>
            </a:custGeom>
            <a:grpFill/>
            <a:ln w="9525">
              <a:noFill/>
              <a:round/>
              <a:headEnd/>
              <a:tailEnd/>
            </a:ln>
          </p:spPr>
          <p:txBody>
            <a:bodyPr/>
            <a:lstStyle/>
            <a:p>
              <a:pPr>
                <a:defRPr/>
              </a:pPr>
              <a:endParaRPr lang="en-US" sz="1200" kern="0">
                <a:solidFill>
                  <a:srgbClr val="0096D6"/>
                </a:solidFill>
              </a:endParaRPr>
            </a:p>
          </p:txBody>
        </p:sp>
        <p:sp>
          <p:nvSpPr>
            <p:cNvPr id="2000" name="Freeform 1708"/>
            <p:cNvSpPr>
              <a:spLocks/>
            </p:cNvSpPr>
            <p:nvPr/>
          </p:nvSpPr>
          <p:spPr bwMode="auto">
            <a:xfrm>
              <a:off x="-2549" y="1530"/>
              <a:ext cx="31" cy="59"/>
            </a:xfrm>
            <a:custGeom>
              <a:avLst/>
              <a:gdLst>
                <a:gd name="T0" fmla="*/ 26 w 31"/>
                <a:gd name="T1" fmla="*/ 52 h 59"/>
                <a:gd name="T2" fmla="*/ 31 w 31"/>
                <a:gd name="T3" fmla="*/ 50 h 59"/>
                <a:gd name="T4" fmla="*/ 29 w 31"/>
                <a:gd name="T5" fmla="*/ 47 h 59"/>
                <a:gd name="T6" fmla="*/ 29 w 31"/>
                <a:gd name="T7" fmla="*/ 45 h 59"/>
                <a:gd name="T8" fmla="*/ 29 w 31"/>
                <a:gd name="T9" fmla="*/ 43 h 59"/>
                <a:gd name="T10" fmla="*/ 26 w 31"/>
                <a:gd name="T11" fmla="*/ 40 h 59"/>
                <a:gd name="T12" fmla="*/ 24 w 31"/>
                <a:gd name="T13" fmla="*/ 35 h 59"/>
                <a:gd name="T14" fmla="*/ 24 w 31"/>
                <a:gd name="T15" fmla="*/ 33 h 59"/>
                <a:gd name="T16" fmla="*/ 21 w 31"/>
                <a:gd name="T17" fmla="*/ 31 h 59"/>
                <a:gd name="T18" fmla="*/ 21 w 31"/>
                <a:gd name="T19" fmla="*/ 28 h 59"/>
                <a:gd name="T20" fmla="*/ 21 w 31"/>
                <a:gd name="T21" fmla="*/ 26 h 59"/>
                <a:gd name="T22" fmla="*/ 19 w 31"/>
                <a:gd name="T23" fmla="*/ 26 h 59"/>
                <a:gd name="T24" fmla="*/ 19 w 31"/>
                <a:gd name="T25" fmla="*/ 24 h 59"/>
                <a:gd name="T26" fmla="*/ 21 w 31"/>
                <a:gd name="T27" fmla="*/ 14 h 59"/>
                <a:gd name="T28" fmla="*/ 21 w 31"/>
                <a:gd name="T29" fmla="*/ 12 h 59"/>
                <a:gd name="T30" fmla="*/ 17 w 31"/>
                <a:gd name="T31" fmla="*/ 7 h 59"/>
                <a:gd name="T32" fmla="*/ 10 w 31"/>
                <a:gd name="T33" fmla="*/ 5 h 59"/>
                <a:gd name="T34" fmla="*/ 7 w 31"/>
                <a:gd name="T35" fmla="*/ 2 h 59"/>
                <a:gd name="T36" fmla="*/ 5 w 31"/>
                <a:gd name="T37" fmla="*/ 0 h 59"/>
                <a:gd name="T38" fmla="*/ 5 w 31"/>
                <a:gd name="T39" fmla="*/ 2 h 59"/>
                <a:gd name="T40" fmla="*/ 10 w 31"/>
                <a:gd name="T41" fmla="*/ 9 h 59"/>
                <a:gd name="T42" fmla="*/ 10 w 31"/>
                <a:gd name="T43" fmla="*/ 7 h 59"/>
                <a:gd name="T44" fmla="*/ 14 w 31"/>
                <a:gd name="T45" fmla="*/ 9 h 59"/>
                <a:gd name="T46" fmla="*/ 19 w 31"/>
                <a:gd name="T47" fmla="*/ 19 h 59"/>
                <a:gd name="T48" fmla="*/ 17 w 31"/>
                <a:gd name="T49" fmla="*/ 21 h 59"/>
                <a:gd name="T50" fmla="*/ 12 w 31"/>
                <a:gd name="T51" fmla="*/ 19 h 59"/>
                <a:gd name="T52" fmla="*/ 12 w 31"/>
                <a:gd name="T53" fmla="*/ 19 h 59"/>
                <a:gd name="T54" fmla="*/ 14 w 31"/>
                <a:gd name="T55" fmla="*/ 24 h 59"/>
                <a:gd name="T56" fmla="*/ 12 w 31"/>
                <a:gd name="T57" fmla="*/ 24 h 59"/>
                <a:gd name="T58" fmla="*/ 10 w 31"/>
                <a:gd name="T59" fmla="*/ 21 h 59"/>
                <a:gd name="T60" fmla="*/ 7 w 31"/>
                <a:gd name="T61" fmla="*/ 14 h 59"/>
                <a:gd name="T62" fmla="*/ 5 w 31"/>
                <a:gd name="T63" fmla="*/ 9 h 59"/>
                <a:gd name="T64" fmla="*/ 3 w 31"/>
                <a:gd name="T65" fmla="*/ 12 h 59"/>
                <a:gd name="T66" fmla="*/ 5 w 31"/>
                <a:gd name="T67" fmla="*/ 19 h 59"/>
                <a:gd name="T68" fmla="*/ 7 w 31"/>
                <a:gd name="T69" fmla="*/ 24 h 59"/>
                <a:gd name="T70" fmla="*/ 7 w 31"/>
                <a:gd name="T71" fmla="*/ 26 h 59"/>
                <a:gd name="T72" fmla="*/ 3 w 31"/>
                <a:gd name="T73" fmla="*/ 21 h 59"/>
                <a:gd name="T74" fmla="*/ 0 w 31"/>
                <a:gd name="T75" fmla="*/ 21 h 59"/>
                <a:gd name="T76" fmla="*/ 5 w 31"/>
                <a:gd name="T77" fmla="*/ 26 h 59"/>
                <a:gd name="T78" fmla="*/ 5 w 31"/>
                <a:gd name="T79" fmla="*/ 28 h 59"/>
                <a:gd name="T80" fmla="*/ 5 w 31"/>
                <a:gd name="T81" fmla="*/ 33 h 59"/>
                <a:gd name="T82" fmla="*/ 3 w 31"/>
                <a:gd name="T83" fmla="*/ 31 h 59"/>
                <a:gd name="T84" fmla="*/ 3 w 31"/>
                <a:gd name="T85" fmla="*/ 31 h 59"/>
                <a:gd name="T86" fmla="*/ 5 w 31"/>
                <a:gd name="T87" fmla="*/ 35 h 59"/>
                <a:gd name="T88" fmla="*/ 14 w 31"/>
                <a:gd name="T89" fmla="*/ 40 h 59"/>
                <a:gd name="T90" fmla="*/ 19 w 31"/>
                <a:gd name="T91" fmla="*/ 47 h 59"/>
                <a:gd name="T92" fmla="*/ 19 w 31"/>
                <a:gd name="T93" fmla="*/ 52 h 59"/>
                <a:gd name="T94" fmla="*/ 17 w 31"/>
                <a:gd name="T95" fmla="*/ 54 h 59"/>
                <a:gd name="T96" fmla="*/ 17 w 31"/>
                <a:gd name="T97" fmla="*/ 57 h 59"/>
                <a:gd name="T98" fmla="*/ 21 w 31"/>
                <a:gd name="T99" fmla="*/ 57 h 59"/>
                <a:gd name="T100" fmla="*/ 21 w 31"/>
                <a:gd name="T101" fmla="*/ 59 h 59"/>
                <a:gd name="T102" fmla="*/ 24 w 31"/>
                <a:gd name="T103" fmla="*/ 52 h 59"/>
                <a:gd name="T104" fmla="*/ 26 w 31"/>
                <a:gd name="T105" fmla="*/ 52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
                <a:gd name="T160" fmla="*/ 0 h 59"/>
                <a:gd name="T161" fmla="*/ 31 w 31"/>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 h="59">
                  <a:moveTo>
                    <a:pt x="26" y="52"/>
                  </a:moveTo>
                  <a:lnTo>
                    <a:pt x="31" y="50"/>
                  </a:lnTo>
                  <a:lnTo>
                    <a:pt x="29" y="47"/>
                  </a:lnTo>
                  <a:lnTo>
                    <a:pt x="29" y="45"/>
                  </a:lnTo>
                  <a:lnTo>
                    <a:pt x="29" y="43"/>
                  </a:lnTo>
                  <a:lnTo>
                    <a:pt x="26" y="40"/>
                  </a:lnTo>
                  <a:lnTo>
                    <a:pt x="24" y="35"/>
                  </a:lnTo>
                  <a:lnTo>
                    <a:pt x="24" y="33"/>
                  </a:lnTo>
                  <a:lnTo>
                    <a:pt x="21" y="31"/>
                  </a:lnTo>
                  <a:lnTo>
                    <a:pt x="21" y="28"/>
                  </a:lnTo>
                  <a:lnTo>
                    <a:pt x="21" y="26"/>
                  </a:lnTo>
                  <a:lnTo>
                    <a:pt x="19" y="26"/>
                  </a:lnTo>
                  <a:lnTo>
                    <a:pt x="19" y="24"/>
                  </a:lnTo>
                  <a:lnTo>
                    <a:pt x="21" y="14"/>
                  </a:lnTo>
                  <a:lnTo>
                    <a:pt x="21" y="12"/>
                  </a:lnTo>
                  <a:lnTo>
                    <a:pt x="17" y="7"/>
                  </a:lnTo>
                  <a:lnTo>
                    <a:pt x="10" y="5"/>
                  </a:lnTo>
                  <a:lnTo>
                    <a:pt x="7" y="2"/>
                  </a:lnTo>
                  <a:lnTo>
                    <a:pt x="5" y="0"/>
                  </a:lnTo>
                  <a:lnTo>
                    <a:pt x="5" y="2"/>
                  </a:lnTo>
                  <a:lnTo>
                    <a:pt x="10" y="9"/>
                  </a:lnTo>
                  <a:lnTo>
                    <a:pt x="10" y="7"/>
                  </a:lnTo>
                  <a:lnTo>
                    <a:pt x="14" y="9"/>
                  </a:lnTo>
                  <a:lnTo>
                    <a:pt x="19" y="19"/>
                  </a:lnTo>
                  <a:lnTo>
                    <a:pt x="17" y="21"/>
                  </a:lnTo>
                  <a:lnTo>
                    <a:pt x="12" y="19"/>
                  </a:lnTo>
                  <a:lnTo>
                    <a:pt x="14" y="24"/>
                  </a:lnTo>
                  <a:lnTo>
                    <a:pt x="12" y="24"/>
                  </a:lnTo>
                  <a:lnTo>
                    <a:pt x="10" y="21"/>
                  </a:lnTo>
                  <a:lnTo>
                    <a:pt x="7" y="14"/>
                  </a:lnTo>
                  <a:lnTo>
                    <a:pt x="5" y="9"/>
                  </a:lnTo>
                  <a:lnTo>
                    <a:pt x="3" y="12"/>
                  </a:lnTo>
                  <a:lnTo>
                    <a:pt x="5" y="19"/>
                  </a:lnTo>
                  <a:lnTo>
                    <a:pt x="7" y="24"/>
                  </a:lnTo>
                  <a:lnTo>
                    <a:pt x="7" y="26"/>
                  </a:lnTo>
                  <a:lnTo>
                    <a:pt x="3" y="21"/>
                  </a:lnTo>
                  <a:lnTo>
                    <a:pt x="0" y="21"/>
                  </a:lnTo>
                  <a:lnTo>
                    <a:pt x="5" y="26"/>
                  </a:lnTo>
                  <a:lnTo>
                    <a:pt x="5" y="28"/>
                  </a:lnTo>
                  <a:lnTo>
                    <a:pt x="5" y="33"/>
                  </a:lnTo>
                  <a:lnTo>
                    <a:pt x="3" y="31"/>
                  </a:lnTo>
                  <a:lnTo>
                    <a:pt x="5" y="35"/>
                  </a:lnTo>
                  <a:lnTo>
                    <a:pt x="14" y="40"/>
                  </a:lnTo>
                  <a:lnTo>
                    <a:pt x="19" y="47"/>
                  </a:lnTo>
                  <a:lnTo>
                    <a:pt x="19" y="52"/>
                  </a:lnTo>
                  <a:lnTo>
                    <a:pt x="17" y="54"/>
                  </a:lnTo>
                  <a:lnTo>
                    <a:pt x="17" y="57"/>
                  </a:lnTo>
                  <a:lnTo>
                    <a:pt x="21" y="57"/>
                  </a:lnTo>
                  <a:lnTo>
                    <a:pt x="21" y="59"/>
                  </a:lnTo>
                  <a:lnTo>
                    <a:pt x="24" y="52"/>
                  </a:lnTo>
                  <a:lnTo>
                    <a:pt x="26" y="52"/>
                  </a:lnTo>
                </a:path>
              </a:pathLst>
            </a:custGeom>
            <a:grpFill/>
            <a:ln w="9525">
              <a:noFill/>
              <a:round/>
              <a:headEnd/>
              <a:tailEnd/>
            </a:ln>
          </p:spPr>
          <p:txBody>
            <a:bodyPr/>
            <a:lstStyle/>
            <a:p>
              <a:pPr>
                <a:defRPr/>
              </a:pPr>
              <a:endParaRPr lang="en-US" sz="1200" kern="0">
                <a:solidFill>
                  <a:srgbClr val="0096D6"/>
                </a:solidFill>
              </a:endParaRPr>
            </a:p>
          </p:txBody>
        </p:sp>
        <p:sp>
          <p:nvSpPr>
            <p:cNvPr id="2001" name="Freeform 1709"/>
            <p:cNvSpPr>
              <a:spLocks/>
            </p:cNvSpPr>
            <p:nvPr/>
          </p:nvSpPr>
          <p:spPr bwMode="auto">
            <a:xfrm>
              <a:off x="-4075" y="2234"/>
              <a:ext cx="7" cy="7"/>
            </a:xfrm>
            <a:custGeom>
              <a:avLst/>
              <a:gdLst>
                <a:gd name="T0" fmla="*/ 3 w 7"/>
                <a:gd name="T1" fmla="*/ 5 h 7"/>
                <a:gd name="T2" fmla="*/ 3 w 7"/>
                <a:gd name="T3" fmla="*/ 5 h 7"/>
                <a:gd name="T4" fmla="*/ 3 w 7"/>
                <a:gd name="T5" fmla="*/ 5 h 7"/>
                <a:gd name="T6" fmla="*/ 5 w 7"/>
                <a:gd name="T7" fmla="*/ 7 h 7"/>
                <a:gd name="T8" fmla="*/ 5 w 7"/>
                <a:gd name="T9" fmla="*/ 5 h 7"/>
                <a:gd name="T10" fmla="*/ 7 w 7"/>
                <a:gd name="T11" fmla="*/ 2 h 7"/>
                <a:gd name="T12" fmla="*/ 7 w 7"/>
                <a:gd name="T13" fmla="*/ 2 h 7"/>
                <a:gd name="T14" fmla="*/ 7 w 7"/>
                <a:gd name="T15" fmla="*/ 0 h 7"/>
                <a:gd name="T16" fmla="*/ 5 w 7"/>
                <a:gd name="T17" fmla="*/ 0 h 7"/>
                <a:gd name="T18" fmla="*/ 5 w 7"/>
                <a:gd name="T19" fmla="*/ 0 h 7"/>
                <a:gd name="T20" fmla="*/ 3 w 7"/>
                <a:gd name="T21" fmla="*/ 0 h 7"/>
                <a:gd name="T22" fmla="*/ 0 w 7"/>
                <a:gd name="T23" fmla="*/ 2 h 7"/>
                <a:gd name="T24" fmla="*/ 0 w 7"/>
                <a:gd name="T25" fmla="*/ 2 h 7"/>
                <a:gd name="T26" fmla="*/ 3 w 7"/>
                <a:gd name="T27" fmla="*/ 2 h 7"/>
                <a:gd name="T28" fmla="*/ 3 w 7"/>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7"/>
                <a:gd name="T47" fmla="*/ 7 w 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7">
                  <a:moveTo>
                    <a:pt x="3" y="5"/>
                  </a:moveTo>
                  <a:lnTo>
                    <a:pt x="3" y="5"/>
                  </a:lnTo>
                  <a:lnTo>
                    <a:pt x="5" y="7"/>
                  </a:lnTo>
                  <a:lnTo>
                    <a:pt x="5" y="5"/>
                  </a:lnTo>
                  <a:lnTo>
                    <a:pt x="7" y="2"/>
                  </a:lnTo>
                  <a:lnTo>
                    <a:pt x="7" y="0"/>
                  </a:lnTo>
                  <a:lnTo>
                    <a:pt x="5" y="0"/>
                  </a:lnTo>
                  <a:lnTo>
                    <a:pt x="3" y="0"/>
                  </a:lnTo>
                  <a:lnTo>
                    <a:pt x="0" y="2"/>
                  </a:lnTo>
                  <a:lnTo>
                    <a:pt x="3" y="2"/>
                  </a:lnTo>
                  <a:lnTo>
                    <a:pt x="3" y="5"/>
                  </a:lnTo>
                  <a:close/>
                </a:path>
              </a:pathLst>
            </a:custGeom>
            <a:grpFill/>
            <a:ln w="9525">
              <a:noFill/>
              <a:round/>
              <a:headEnd/>
              <a:tailEnd/>
            </a:ln>
          </p:spPr>
          <p:txBody>
            <a:bodyPr/>
            <a:lstStyle/>
            <a:p>
              <a:pPr>
                <a:defRPr/>
              </a:pPr>
              <a:endParaRPr lang="en-US" sz="1200" kern="0">
                <a:solidFill>
                  <a:srgbClr val="0096D6"/>
                </a:solidFill>
              </a:endParaRPr>
            </a:p>
          </p:txBody>
        </p:sp>
        <p:sp>
          <p:nvSpPr>
            <p:cNvPr id="2002" name="Freeform 1710"/>
            <p:cNvSpPr>
              <a:spLocks/>
            </p:cNvSpPr>
            <p:nvPr/>
          </p:nvSpPr>
          <p:spPr bwMode="auto">
            <a:xfrm>
              <a:off x="-4075" y="2234"/>
              <a:ext cx="7" cy="7"/>
            </a:xfrm>
            <a:custGeom>
              <a:avLst/>
              <a:gdLst>
                <a:gd name="T0" fmla="*/ 3 w 7"/>
                <a:gd name="T1" fmla="*/ 5 h 7"/>
                <a:gd name="T2" fmla="*/ 3 w 7"/>
                <a:gd name="T3" fmla="*/ 5 h 7"/>
                <a:gd name="T4" fmla="*/ 3 w 7"/>
                <a:gd name="T5" fmla="*/ 5 h 7"/>
                <a:gd name="T6" fmla="*/ 5 w 7"/>
                <a:gd name="T7" fmla="*/ 7 h 7"/>
                <a:gd name="T8" fmla="*/ 5 w 7"/>
                <a:gd name="T9" fmla="*/ 5 h 7"/>
                <a:gd name="T10" fmla="*/ 7 w 7"/>
                <a:gd name="T11" fmla="*/ 2 h 7"/>
                <a:gd name="T12" fmla="*/ 7 w 7"/>
                <a:gd name="T13" fmla="*/ 2 h 7"/>
                <a:gd name="T14" fmla="*/ 7 w 7"/>
                <a:gd name="T15" fmla="*/ 0 h 7"/>
                <a:gd name="T16" fmla="*/ 5 w 7"/>
                <a:gd name="T17" fmla="*/ 0 h 7"/>
                <a:gd name="T18" fmla="*/ 5 w 7"/>
                <a:gd name="T19" fmla="*/ 0 h 7"/>
                <a:gd name="T20" fmla="*/ 3 w 7"/>
                <a:gd name="T21" fmla="*/ 0 h 7"/>
                <a:gd name="T22" fmla="*/ 0 w 7"/>
                <a:gd name="T23" fmla="*/ 2 h 7"/>
                <a:gd name="T24" fmla="*/ 0 w 7"/>
                <a:gd name="T25" fmla="*/ 2 h 7"/>
                <a:gd name="T26" fmla="*/ 3 w 7"/>
                <a:gd name="T27" fmla="*/ 2 h 7"/>
                <a:gd name="T28" fmla="*/ 3 w 7"/>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7"/>
                <a:gd name="T47" fmla="*/ 7 w 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7">
                  <a:moveTo>
                    <a:pt x="3" y="5"/>
                  </a:moveTo>
                  <a:lnTo>
                    <a:pt x="3" y="5"/>
                  </a:lnTo>
                  <a:lnTo>
                    <a:pt x="5" y="7"/>
                  </a:lnTo>
                  <a:lnTo>
                    <a:pt x="5" y="5"/>
                  </a:lnTo>
                  <a:lnTo>
                    <a:pt x="7" y="2"/>
                  </a:lnTo>
                  <a:lnTo>
                    <a:pt x="7" y="0"/>
                  </a:lnTo>
                  <a:lnTo>
                    <a:pt x="5" y="0"/>
                  </a:lnTo>
                  <a:lnTo>
                    <a:pt x="3" y="0"/>
                  </a:lnTo>
                  <a:lnTo>
                    <a:pt x="0" y="2"/>
                  </a:lnTo>
                  <a:lnTo>
                    <a:pt x="3" y="2"/>
                  </a:lnTo>
                  <a:lnTo>
                    <a:pt x="3" y="5"/>
                  </a:lnTo>
                </a:path>
              </a:pathLst>
            </a:custGeom>
            <a:grpFill/>
            <a:ln w="9525">
              <a:noFill/>
              <a:round/>
              <a:headEnd/>
              <a:tailEnd/>
            </a:ln>
          </p:spPr>
          <p:txBody>
            <a:bodyPr/>
            <a:lstStyle/>
            <a:p>
              <a:pPr>
                <a:defRPr/>
              </a:pPr>
              <a:endParaRPr lang="en-US" sz="1200" kern="0">
                <a:solidFill>
                  <a:srgbClr val="0096D6"/>
                </a:solidFill>
              </a:endParaRPr>
            </a:p>
          </p:txBody>
        </p:sp>
        <p:sp>
          <p:nvSpPr>
            <p:cNvPr id="2003" name="Freeform 1711"/>
            <p:cNvSpPr>
              <a:spLocks/>
            </p:cNvSpPr>
            <p:nvPr/>
          </p:nvSpPr>
          <p:spPr bwMode="auto">
            <a:xfrm>
              <a:off x="-4337" y="1764"/>
              <a:ext cx="21" cy="14"/>
            </a:xfrm>
            <a:custGeom>
              <a:avLst/>
              <a:gdLst>
                <a:gd name="T0" fmla="*/ 7 w 21"/>
                <a:gd name="T1" fmla="*/ 2 h 14"/>
                <a:gd name="T2" fmla="*/ 5 w 21"/>
                <a:gd name="T3" fmla="*/ 2 h 14"/>
                <a:gd name="T4" fmla="*/ 2 w 21"/>
                <a:gd name="T5" fmla="*/ 2 h 14"/>
                <a:gd name="T6" fmla="*/ 0 w 21"/>
                <a:gd name="T7" fmla="*/ 5 h 14"/>
                <a:gd name="T8" fmla="*/ 7 w 21"/>
                <a:gd name="T9" fmla="*/ 9 h 14"/>
                <a:gd name="T10" fmla="*/ 7 w 21"/>
                <a:gd name="T11" fmla="*/ 7 h 14"/>
                <a:gd name="T12" fmla="*/ 7 w 21"/>
                <a:gd name="T13" fmla="*/ 9 h 14"/>
                <a:gd name="T14" fmla="*/ 7 w 21"/>
                <a:gd name="T15" fmla="*/ 9 h 14"/>
                <a:gd name="T16" fmla="*/ 10 w 21"/>
                <a:gd name="T17" fmla="*/ 12 h 14"/>
                <a:gd name="T18" fmla="*/ 14 w 21"/>
                <a:gd name="T19" fmla="*/ 14 h 14"/>
                <a:gd name="T20" fmla="*/ 19 w 21"/>
                <a:gd name="T21" fmla="*/ 12 h 14"/>
                <a:gd name="T22" fmla="*/ 19 w 21"/>
                <a:gd name="T23" fmla="*/ 14 h 14"/>
                <a:gd name="T24" fmla="*/ 21 w 21"/>
                <a:gd name="T25" fmla="*/ 14 h 14"/>
                <a:gd name="T26" fmla="*/ 21 w 21"/>
                <a:gd name="T27" fmla="*/ 12 h 14"/>
                <a:gd name="T28" fmla="*/ 21 w 21"/>
                <a:gd name="T29" fmla="*/ 7 h 14"/>
                <a:gd name="T30" fmla="*/ 19 w 21"/>
                <a:gd name="T31" fmla="*/ 7 h 14"/>
                <a:gd name="T32" fmla="*/ 17 w 21"/>
                <a:gd name="T33" fmla="*/ 7 h 14"/>
                <a:gd name="T34" fmla="*/ 17 w 21"/>
                <a:gd name="T35" fmla="*/ 9 h 14"/>
                <a:gd name="T36" fmla="*/ 14 w 21"/>
                <a:gd name="T37" fmla="*/ 9 h 14"/>
                <a:gd name="T38" fmla="*/ 14 w 21"/>
                <a:gd name="T39" fmla="*/ 5 h 14"/>
                <a:gd name="T40" fmla="*/ 12 w 21"/>
                <a:gd name="T41" fmla="*/ 2 h 14"/>
                <a:gd name="T42" fmla="*/ 10 w 21"/>
                <a:gd name="T43" fmla="*/ 0 h 14"/>
                <a:gd name="T44" fmla="*/ 7 w 21"/>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4"/>
                <a:gd name="T71" fmla="*/ 21 w 21"/>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4">
                  <a:moveTo>
                    <a:pt x="7" y="2"/>
                  </a:moveTo>
                  <a:lnTo>
                    <a:pt x="5" y="2"/>
                  </a:lnTo>
                  <a:lnTo>
                    <a:pt x="2" y="2"/>
                  </a:lnTo>
                  <a:lnTo>
                    <a:pt x="0" y="5"/>
                  </a:lnTo>
                  <a:lnTo>
                    <a:pt x="7" y="9"/>
                  </a:lnTo>
                  <a:lnTo>
                    <a:pt x="7" y="7"/>
                  </a:lnTo>
                  <a:lnTo>
                    <a:pt x="7" y="9"/>
                  </a:lnTo>
                  <a:lnTo>
                    <a:pt x="10" y="12"/>
                  </a:lnTo>
                  <a:lnTo>
                    <a:pt x="14" y="14"/>
                  </a:lnTo>
                  <a:lnTo>
                    <a:pt x="19" y="12"/>
                  </a:lnTo>
                  <a:lnTo>
                    <a:pt x="19" y="14"/>
                  </a:lnTo>
                  <a:lnTo>
                    <a:pt x="21" y="14"/>
                  </a:lnTo>
                  <a:lnTo>
                    <a:pt x="21" y="12"/>
                  </a:lnTo>
                  <a:lnTo>
                    <a:pt x="21" y="7"/>
                  </a:lnTo>
                  <a:lnTo>
                    <a:pt x="19" y="7"/>
                  </a:lnTo>
                  <a:lnTo>
                    <a:pt x="17" y="7"/>
                  </a:lnTo>
                  <a:lnTo>
                    <a:pt x="17" y="9"/>
                  </a:lnTo>
                  <a:lnTo>
                    <a:pt x="14" y="9"/>
                  </a:lnTo>
                  <a:lnTo>
                    <a:pt x="14" y="5"/>
                  </a:lnTo>
                  <a:lnTo>
                    <a:pt x="12" y="2"/>
                  </a:lnTo>
                  <a:lnTo>
                    <a:pt x="10" y="0"/>
                  </a:lnTo>
                  <a:lnTo>
                    <a:pt x="7" y="2"/>
                  </a:lnTo>
                  <a:close/>
                </a:path>
              </a:pathLst>
            </a:custGeom>
            <a:grpFill/>
            <a:ln w="9525">
              <a:noFill/>
              <a:round/>
              <a:headEnd/>
              <a:tailEnd/>
            </a:ln>
          </p:spPr>
          <p:txBody>
            <a:bodyPr/>
            <a:lstStyle/>
            <a:p>
              <a:pPr>
                <a:defRPr/>
              </a:pPr>
              <a:endParaRPr lang="en-US" sz="1200" kern="0">
                <a:solidFill>
                  <a:srgbClr val="0096D6"/>
                </a:solidFill>
              </a:endParaRPr>
            </a:p>
          </p:txBody>
        </p:sp>
        <p:sp>
          <p:nvSpPr>
            <p:cNvPr id="2004" name="Freeform 1712"/>
            <p:cNvSpPr>
              <a:spLocks/>
            </p:cNvSpPr>
            <p:nvPr/>
          </p:nvSpPr>
          <p:spPr bwMode="auto">
            <a:xfrm>
              <a:off x="-4337" y="1764"/>
              <a:ext cx="21" cy="14"/>
            </a:xfrm>
            <a:custGeom>
              <a:avLst/>
              <a:gdLst>
                <a:gd name="T0" fmla="*/ 7 w 21"/>
                <a:gd name="T1" fmla="*/ 2 h 14"/>
                <a:gd name="T2" fmla="*/ 5 w 21"/>
                <a:gd name="T3" fmla="*/ 2 h 14"/>
                <a:gd name="T4" fmla="*/ 2 w 21"/>
                <a:gd name="T5" fmla="*/ 2 h 14"/>
                <a:gd name="T6" fmla="*/ 0 w 21"/>
                <a:gd name="T7" fmla="*/ 5 h 14"/>
                <a:gd name="T8" fmla="*/ 7 w 21"/>
                <a:gd name="T9" fmla="*/ 9 h 14"/>
                <a:gd name="T10" fmla="*/ 7 w 21"/>
                <a:gd name="T11" fmla="*/ 7 h 14"/>
                <a:gd name="T12" fmla="*/ 7 w 21"/>
                <a:gd name="T13" fmla="*/ 9 h 14"/>
                <a:gd name="T14" fmla="*/ 7 w 21"/>
                <a:gd name="T15" fmla="*/ 9 h 14"/>
                <a:gd name="T16" fmla="*/ 10 w 21"/>
                <a:gd name="T17" fmla="*/ 12 h 14"/>
                <a:gd name="T18" fmla="*/ 14 w 21"/>
                <a:gd name="T19" fmla="*/ 14 h 14"/>
                <a:gd name="T20" fmla="*/ 19 w 21"/>
                <a:gd name="T21" fmla="*/ 12 h 14"/>
                <a:gd name="T22" fmla="*/ 19 w 21"/>
                <a:gd name="T23" fmla="*/ 14 h 14"/>
                <a:gd name="T24" fmla="*/ 21 w 21"/>
                <a:gd name="T25" fmla="*/ 14 h 14"/>
                <a:gd name="T26" fmla="*/ 21 w 21"/>
                <a:gd name="T27" fmla="*/ 12 h 14"/>
                <a:gd name="T28" fmla="*/ 21 w 21"/>
                <a:gd name="T29" fmla="*/ 7 h 14"/>
                <a:gd name="T30" fmla="*/ 19 w 21"/>
                <a:gd name="T31" fmla="*/ 7 h 14"/>
                <a:gd name="T32" fmla="*/ 17 w 21"/>
                <a:gd name="T33" fmla="*/ 7 h 14"/>
                <a:gd name="T34" fmla="*/ 17 w 21"/>
                <a:gd name="T35" fmla="*/ 9 h 14"/>
                <a:gd name="T36" fmla="*/ 14 w 21"/>
                <a:gd name="T37" fmla="*/ 9 h 14"/>
                <a:gd name="T38" fmla="*/ 14 w 21"/>
                <a:gd name="T39" fmla="*/ 5 h 14"/>
                <a:gd name="T40" fmla="*/ 12 w 21"/>
                <a:gd name="T41" fmla="*/ 2 h 14"/>
                <a:gd name="T42" fmla="*/ 10 w 21"/>
                <a:gd name="T43" fmla="*/ 0 h 14"/>
                <a:gd name="T44" fmla="*/ 7 w 21"/>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4"/>
                <a:gd name="T71" fmla="*/ 21 w 21"/>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4">
                  <a:moveTo>
                    <a:pt x="7" y="2"/>
                  </a:moveTo>
                  <a:lnTo>
                    <a:pt x="5" y="2"/>
                  </a:lnTo>
                  <a:lnTo>
                    <a:pt x="2" y="2"/>
                  </a:lnTo>
                  <a:lnTo>
                    <a:pt x="0" y="5"/>
                  </a:lnTo>
                  <a:lnTo>
                    <a:pt x="7" y="9"/>
                  </a:lnTo>
                  <a:lnTo>
                    <a:pt x="7" y="7"/>
                  </a:lnTo>
                  <a:lnTo>
                    <a:pt x="7" y="9"/>
                  </a:lnTo>
                  <a:lnTo>
                    <a:pt x="10" y="12"/>
                  </a:lnTo>
                  <a:lnTo>
                    <a:pt x="14" y="14"/>
                  </a:lnTo>
                  <a:lnTo>
                    <a:pt x="19" y="12"/>
                  </a:lnTo>
                  <a:lnTo>
                    <a:pt x="19" y="14"/>
                  </a:lnTo>
                  <a:lnTo>
                    <a:pt x="21" y="14"/>
                  </a:lnTo>
                  <a:lnTo>
                    <a:pt x="21" y="12"/>
                  </a:lnTo>
                  <a:lnTo>
                    <a:pt x="21" y="7"/>
                  </a:lnTo>
                  <a:lnTo>
                    <a:pt x="19" y="7"/>
                  </a:lnTo>
                  <a:lnTo>
                    <a:pt x="17" y="7"/>
                  </a:lnTo>
                  <a:lnTo>
                    <a:pt x="17" y="9"/>
                  </a:lnTo>
                  <a:lnTo>
                    <a:pt x="14" y="9"/>
                  </a:lnTo>
                  <a:lnTo>
                    <a:pt x="14" y="5"/>
                  </a:lnTo>
                  <a:lnTo>
                    <a:pt x="12" y="2"/>
                  </a:lnTo>
                  <a:lnTo>
                    <a:pt x="10" y="0"/>
                  </a:lnTo>
                  <a:lnTo>
                    <a:pt x="7" y="2"/>
                  </a:lnTo>
                </a:path>
              </a:pathLst>
            </a:custGeom>
            <a:grpFill/>
            <a:ln w="9525">
              <a:noFill/>
              <a:round/>
              <a:headEnd/>
              <a:tailEnd/>
            </a:ln>
          </p:spPr>
          <p:txBody>
            <a:bodyPr/>
            <a:lstStyle/>
            <a:p>
              <a:pPr>
                <a:defRPr/>
              </a:pPr>
              <a:endParaRPr lang="en-US" sz="1200" kern="0">
                <a:solidFill>
                  <a:srgbClr val="0096D6"/>
                </a:solidFill>
              </a:endParaRPr>
            </a:p>
          </p:txBody>
        </p:sp>
        <p:sp>
          <p:nvSpPr>
            <p:cNvPr id="2005" name="Freeform 1713"/>
            <p:cNvSpPr>
              <a:spLocks/>
            </p:cNvSpPr>
            <p:nvPr/>
          </p:nvSpPr>
          <p:spPr bwMode="auto">
            <a:xfrm>
              <a:off x="-4339" y="1776"/>
              <a:ext cx="21" cy="33"/>
            </a:xfrm>
            <a:custGeom>
              <a:avLst/>
              <a:gdLst>
                <a:gd name="T0" fmla="*/ 21 w 21"/>
                <a:gd name="T1" fmla="*/ 33 h 33"/>
                <a:gd name="T2" fmla="*/ 21 w 21"/>
                <a:gd name="T3" fmla="*/ 28 h 33"/>
                <a:gd name="T4" fmla="*/ 19 w 21"/>
                <a:gd name="T5" fmla="*/ 28 h 33"/>
                <a:gd name="T6" fmla="*/ 19 w 21"/>
                <a:gd name="T7" fmla="*/ 23 h 33"/>
                <a:gd name="T8" fmla="*/ 16 w 21"/>
                <a:gd name="T9" fmla="*/ 23 h 33"/>
                <a:gd name="T10" fmla="*/ 16 w 21"/>
                <a:gd name="T11" fmla="*/ 19 h 33"/>
                <a:gd name="T12" fmla="*/ 19 w 21"/>
                <a:gd name="T13" fmla="*/ 16 h 33"/>
                <a:gd name="T14" fmla="*/ 19 w 21"/>
                <a:gd name="T15" fmla="*/ 14 h 33"/>
                <a:gd name="T16" fmla="*/ 19 w 21"/>
                <a:gd name="T17" fmla="*/ 7 h 33"/>
                <a:gd name="T18" fmla="*/ 19 w 21"/>
                <a:gd name="T19" fmla="*/ 4 h 33"/>
                <a:gd name="T20" fmla="*/ 19 w 21"/>
                <a:gd name="T21" fmla="*/ 4 h 33"/>
                <a:gd name="T22" fmla="*/ 16 w 21"/>
                <a:gd name="T23" fmla="*/ 4 h 33"/>
                <a:gd name="T24" fmla="*/ 14 w 21"/>
                <a:gd name="T25" fmla="*/ 2 h 33"/>
                <a:gd name="T26" fmla="*/ 9 w 21"/>
                <a:gd name="T27" fmla="*/ 0 h 33"/>
                <a:gd name="T28" fmla="*/ 9 w 21"/>
                <a:gd name="T29" fmla="*/ 0 h 33"/>
                <a:gd name="T30" fmla="*/ 7 w 21"/>
                <a:gd name="T31" fmla="*/ 0 h 33"/>
                <a:gd name="T32" fmla="*/ 7 w 21"/>
                <a:gd name="T33" fmla="*/ 0 h 33"/>
                <a:gd name="T34" fmla="*/ 2 w 21"/>
                <a:gd name="T35" fmla="*/ 0 h 33"/>
                <a:gd name="T36" fmla="*/ 2 w 21"/>
                <a:gd name="T37" fmla="*/ 0 h 33"/>
                <a:gd name="T38" fmla="*/ 2 w 21"/>
                <a:gd name="T39" fmla="*/ 0 h 33"/>
                <a:gd name="T40" fmla="*/ 0 w 21"/>
                <a:gd name="T41" fmla="*/ 0 h 33"/>
                <a:gd name="T42" fmla="*/ 0 w 21"/>
                <a:gd name="T43" fmla="*/ 2 h 33"/>
                <a:gd name="T44" fmla="*/ 2 w 21"/>
                <a:gd name="T45" fmla="*/ 2 h 33"/>
                <a:gd name="T46" fmla="*/ 2 w 21"/>
                <a:gd name="T47" fmla="*/ 4 h 33"/>
                <a:gd name="T48" fmla="*/ 2 w 21"/>
                <a:gd name="T49" fmla="*/ 4 h 33"/>
                <a:gd name="T50" fmla="*/ 2 w 21"/>
                <a:gd name="T51" fmla="*/ 7 h 33"/>
                <a:gd name="T52" fmla="*/ 4 w 21"/>
                <a:gd name="T53" fmla="*/ 9 h 33"/>
                <a:gd name="T54" fmla="*/ 7 w 21"/>
                <a:gd name="T55" fmla="*/ 7 h 33"/>
                <a:gd name="T56" fmla="*/ 7 w 21"/>
                <a:gd name="T57" fmla="*/ 4 h 33"/>
                <a:gd name="T58" fmla="*/ 7 w 21"/>
                <a:gd name="T59" fmla="*/ 4 h 33"/>
                <a:gd name="T60" fmla="*/ 7 w 21"/>
                <a:gd name="T61" fmla="*/ 2 h 33"/>
                <a:gd name="T62" fmla="*/ 9 w 21"/>
                <a:gd name="T63" fmla="*/ 2 h 33"/>
                <a:gd name="T64" fmla="*/ 9 w 21"/>
                <a:gd name="T65" fmla="*/ 7 h 33"/>
                <a:gd name="T66" fmla="*/ 9 w 21"/>
                <a:gd name="T67" fmla="*/ 12 h 33"/>
                <a:gd name="T68" fmla="*/ 12 w 21"/>
                <a:gd name="T69" fmla="*/ 12 h 33"/>
                <a:gd name="T70" fmla="*/ 12 w 21"/>
                <a:gd name="T71" fmla="*/ 9 h 33"/>
                <a:gd name="T72" fmla="*/ 12 w 21"/>
                <a:gd name="T73" fmla="*/ 7 h 33"/>
                <a:gd name="T74" fmla="*/ 12 w 21"/>
                <a:gd name="T75" fmla="*/ 4 h 33"/>
                <a:gd name="T76" fmla="*/ 12 w 21"/>
                <a:gd name="T77" fmla="*/ 7 h 33"/>
                <a:gd name="T78" fmla="*/ 14 w 21"/>
                <a:gd name="T79" fmla="*/ 7 h 33"/>
                <a:gd name="T80" fmla="*/ 14 w 21"/>
                <a:gd name="T81" fmla="*/ 14 h 33"/>
                <a:gd name="T82" fmla="*/ 12 w 21"/>
                <a:gd name="T83" fmla="*/ 19 h 33"/>
                <a:gd name="T84" fmla="*/ 14 w 21"/>
                <a:gd name="T85" fmla="*/ 30 h 33"/>
                <a:gd name="T86" fmla="*/ 16 w 21"/>
                <a:gd name="T87" fmla="*/ 30 h 33"/>
                <a:gd name="T88" fmla="*/ 16 w 21"/>
                <a:gd name="T89" fmla="*/ 33 h 33"/>
                <a:gd name="T90" fmla="*/ 19 w 21"/>
                <a:gd name="T91" fmla="*/ 33 h 33"/>
                <a:gd name="T92" fmla="*/ 19 w 21"/>
                <a:gd name="T93" fmla="*/ 33 h 33"/>
                <a:gd name="T94" fmla="*/ 21 w 21"/>
                <a:gd name="T95" fmla="*/ 33 h 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33"/>
                <a:gd name="T146" fmla="*/ 21 w 21"/>
                <a:gd name="T147" fmla="*/ 33 h 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33">
                  <a:moveTo>
                    <a:pt x="21" y="33"/>
                  </a:moveTo>
                  <a:lnTo>
                    <a:pt x="21" y="28"/>
                  </a:lnTo>
                  <a:lnTo>
                    <a:pt x="19" y="28"/>
                  </a:lnTo>
                  <a:lnTo>
                    <a:pt x="19" y="23"/>
                  </a:lnTo>
                  <a:lnTo>
                    <a:pt x="16" y="23"/>
                  </a:lnTo>
                  <a:lnTo>
                    <a:pt x="16" y="19"/>
                  </a:lnTo>
                  <a:lnTo>
                    <a:pt x="19" y="16"/>
                  </a:lnTo>
                  <a:lnTo>
                    <a:pt x="19" y="14"/>
                  </a:lnTo>
                  <a:lnTo>
                    <a:pt x="19" y="7"/>
                  </a:lnTo>
                  <a:lnTo>
                    <a:pt x="19" y="4"/>
                  </a:lnTo>
                  <a:lnTo>
                    <a:pt x="16" y="4"/>
                  </a:lnTo>
                  <a:lnTo>
                    <a:pt x="14" y="2"/>
                  </a:lnTo>
                  <a:lnTo>
                    <a:pt x="9" y="0"/>
                  </a:lnTo>
                  <a:lnTo>
                    <a:pt x="7" y="0"/>
                  </a:lnTo>
                  <a:lnTo>
                    <a:pt x="2" y="0"/>
                  </a:lnTo>
                  <a:lnTo>
                    <a:pt x="0" y="0"/>
                  </a:lnTo>
                  <a:lnTo>
                    <a:pt x="0" y="2"/>
                  </a:lnTo>
                  <a:lnTo>
                    <a:pt x="2" y="2"/>
                  </a:lnTo>
                  <a:lnTo>
                    <a:pt x="2" y="4"/>
                  </a:lnTo>
                  <a:lnTo>
                    <a:pt x="2" y="7"/>
                  </a:lnTo>
                  <a:lnTo>
                    <a:pt x="4" y="9"/>
                  </a:lnTo>
                  <a:lnTo>
                    <a:pt x="7" y="7"/>
                  </a:lnTo>
                  <a:lnTo>
                    <a:pt x="7" y="4"/>
                  </a:lnTo>
                  <a:lnTo>
                    <a:pt x="7" y="2"/>
                  </a:lnTo>
                  <a:lnTo>
                    <a:pt x="9" y="2"/>
                  </a:lnTo>
                  <a:lnTo>
                    <a:pt x="9" y="7"/>
                  </a:lnTo>
                  <a:lnTo>
                    <a:pt x="9" y="12"/>
                  </a:lnTo>
                  <a:lnTo>
                    <a:pt x="12" y="12"/>
                  </a:lnTo>
                  <a:lnTo>
                    <a:pt x="12" y="9"/>
                  </a:lnTo>
                  <a:lnTo>
                    <a:pt x="12" y="7"/>
                  </a:lnTo>
                  <a:lnTo>
                    <a:pt x="12" y="4"/>
                  </a:lnTo>
                  <a:lnTo>
                    <a:pt x="12" y="7"/>
                  </a:lnTo>
                  <a:lnTo>
                    <a:pt x="14" y="7"/>
                  </a:lnTo>
                  <a:lnTo>
                    <a:pt x="14" y="14"/>
                  </a:lnTo>
                  <a:lnTo>
                    <a:pt x="12" y="19"/>
                  </a:lnTo>
                  <a:lnTo>
                    <a:pt x="14" y="30"/>
                  </a:lnTo>
                  <a:lnTo>
                    <a:pt x="16" y="30"/>
                  </a:lnTo>
                  <a:lnTo>
                    <a:pt x="16" y="33"/>
                  </a:lnTo>
                  <a:lnTo>
                    <a:pt x="19" y="33"/>
                  </a:lnTo>
                  <a:lnTo>
                    <a:pt x="21" y="33"/>
                  </a:lnTo>
                  <a:close/>
                </a:path>
              </a:pathLst>
            </a:custGeom>
            <a:grpFill/>
            <a:ln w="9525">
              <a:noFill/>
              <a:round/>
              <a:headEnd/>
              <a:tailEnd/>
            </a:ln>
          </p:spPr>
          <p:txBody>
            <a:bodyPr/>
            <a:lstStyle/>
            <a:p>
              <a:pPr>
                <a:defRPr/>
              </a:pPr>
              <a:endParaRPr lang="en-US" sz="1200" kern="0">
                <a:solidFill>
                  <a:srgbClr val="0096D6"/>
                </a:solidFill>
              </a:endParaRPr>
            </a:p>
          </p:txBody>
        </p:sp>
        <p:sp>
          <p:nvSpPr>
            <p:cNvPr id="2006" name="Freeform 1714"/>
            <p:cNvSpPr>
              <a:spLocks/>
            </p:cNvSpPr>
            <p:nvPr/>
          </p:nvSpPr>
          <p:spPr bwMode="auto">
            <a:xfrm>
              <a:off x="-4339" y="1776"/>
              <a:ext cx="21" cy="33"/>
            </a:xfrm>
            <a:custGeom>
              <a:avLst/>
              <a:gdLst>
                <a:gd name="T0" fmla="*/ 21 w 21"/>
                <a:gd name="T1" fmla="*/ 33 h 33"/>
                <a:gd name="T2" fmla="*/ 21 w 21"/>
                <a:gd name="T3" fmla="*/ 28 h 33"/>
                <a:gd name="T4" fmla="*/ 19 w 21"/>
                <a:gd name="T5" fmla="*/ 28 h 33"/>
                <a:gd name="T6" fmla="*/ 19 w 21"/>
                <a:gd name="T7" fmla="*/ 23 h 33"/>
                <a:gd name="T8" fmla="*/ 16 w 21"/>
                <a:gd name="T9" fmla="*/ 23 h 33"/>
                <a:gd name="T10" fmla="*/ 16 w 21"/>
                <a:gd name="T11" fmla="*/ 19 h 33"/>
                <a:gd name="T12" fmla="*/ 19 w 21"/>
                <a:gd name="T13" fmla="*/ 16 h 33"/>
                <a:gd name="T14" fmla="*/ 19 w 21"/>
                <a:gd name="T15" fmla="*/ 14 h 33"/>
                <a:gd name="T16" fmla="*/ 19 w 21"/>
                <a:gd name="T17" fmla="*/ 7 h 33"/>
                <a:gd name="T18" fmla="*/ 19 w 21"/>
                <a:gd name="T19" fmla="*/ 4 h 33"/>
                <a:gd name="T20" fmla="*/ 19 w 21"/>
                <a:gd name="T21" fmla="*/ 4 h 33"/>
                <a:gd name="T22" fmla="*/ 16 w 21"/>
                <a:gd name="T23" fmla="*/ 4 h 33"/>
                <a:gd name="T24" fmla="*/ 14 w 21"/>
                <a:gd name="T25" fmla="*/ 2 h 33"/>
                <a:gd name="T26" fmla="*/ 9 w 21"/>
                <a:gd name="T27" fmla="*/ 0 h 33"/>
                <a:gd name="T28" fmla="*/ 9 w 21"/>
                <a:gd name="T29" fmla="*/ 0 h 33"/>
                <a:gd name="T30" fmla="*/ 7 w 21"/>
                <a:gd name="T31" fmla="*/ 0 h 33"/>
                <a:gd name="T32" fmla="*/ 7 w 21"/>
                <a:gd name="T33" fmla="*/ 0 h 33"/>
                <a:gd name="T34" fmla="*/ 2 w 21"/>
                <a:gd name="T35" fmla="*/ 0 h 33"/>
                <a:gd name="T36" fmla="*/ 2 w 21"/>
                <a:gd name="T37" fmla="*/ 0 h 33"/>
                <a:gd name="T38" fmla="*/ 2 w 21"/>
                <a:gd name="T39" fmla="*/ 0 h 33"/>
                <a:gd name="T40" fmla="*/ 0 w 21"/>
                <a:gd name="T41" fmla="*/ 0 h 33"/>
                <a:gd name="T42" fmla="*/ 0 w 21"/>
                <a:gd name="T43" fmla="*/ 2 h 33"/>
                <a:gd name="T44" fmla="*/ 2 w 21"/>
                <a:gd name="T45" fmla="*/ 2 h 33"/>
                <a:gd name="T46" fmla="*/ 2 w 21"/>
                <a:gd name="T47" fmla="*/ 4 h 33"/>
                <a:gd name="T48" fmla="*/ 2 w 21"/>
                <a:gd name="T49" fmla="*/ 4 h 33"/>
                <a:gd name="T50" fmla="*/ 2 w 21"/>
                <a:gd name="T51" fmla="*/ 7 h 33"/>
                <a:gd name="T52" fmla="*/ 4 w 21"/>
                <a:gd name="T53" fmla="*/ 9 h 33"/>
                <a:gd name="T54" fmla="*/ 7 w 21"/>
                <a:gd name="T55" fmla="*/ 7 h 33"/>
                <a:gd name="T56" fmla="*/ 7 w 21"/>
                <a:gd name="T57" fmla="*/ 4 h 33"/>
                <a:gd name="T58" fmla="*/ 7 w 21"/>
                <a:gd name="T59" fmla="*/ 4 h 33"/>
                <a:gd name="T60" fmla="*/ 7 w 21"/>
                <a:gd name="T61" fmla="*/ 2 h 33"/>
                <a:gd name="T62" fmla="*/ 9 w 21"/>
                <a:gd name="T63" fmla="*/ 2 h 33"/>
                <a:gd name="T64" fmla="*/ 9 w 21"/>
                <a:gd name="T65" fmla="*/ 7 h 33"/>
                <a:gd name="T66" fmla="*/ 9 w 21"/>
                <a:gd name="T67" fmla="*/ 12 h 33"/>
                <a:gd name="T68" fmla="*/ 12 w 21"/>
                <a:gd name="T69" fmla="*/ 12 h 33"/>
                <a:gd name="T70" fmla="*/ 12 w 21"/>
                <a:gd name="T71" fmla="*/ 9 h 33"/>
                <a:gd name="T72" fmla="*/ 12 w 21"/>
                <a:gd name="T73" fmla="*/ 7 h 33"/>
                <a:gd name="T74" fmla="*/ 12 w 21"/>
                <a:gd name="T75" fmla="*/ 4 h 33"/>
                <a:gd name="T76" fmla="*/ 12 w 21"/>
                <a:gd name="T77" fmla="*/ 7 h 33"/>
                <a:gd name="T78" fmla="*/ 14 w 21"/>
                <a:gd name="T79" fmla="*/ 7 h 33"/>
                <a:gd name="T80" fmla="*/ 14 w 21"/>
                <a:gd name="T81" fmla="*/ 14 h 33"/>
                <a:gd name="T82" fmla="*/ 12 w 21"/>
                <a:gd name="T83" fmla="*/ 19 h 33"/>
                <a:gd name="T84" fmla="*/ 14 w 21"/>
                <a:gd name="T85" fmla="*/ 30 h 33"/>
                <a:gd name="T86" fmla="*/ 16 w 21"/>
                <a:gd name="T87" fmla="*/ 30 h 33"/>
                <a:gd name="T88" fmla="*/ 16 w 21"/>
                <a:gd name="T89" fmla="*/ 33 h 33"/>
                <a:gd name="T90" fmla="*/ 19 w 21"/>
                <a:gd name="T91" fmla="*/ 33 h 33"/>
                <a:gd name="T92" fmla="*/ 19 w 21"/>
                <a:gd name="T93" fmla="*/ 33 h 33"/>
                <a:gd name="T94" fmla="*/ 21 w 21"/>
                <a:gd name="T95" fmla="*/ 33 h 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33"/>
                <a:gd name="T146" fmla="*/ 21 w 21"/>
                <a:gd name="T147" fmla="*/ 33 h 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33">
                  <a:moveTo>
                    <a:pt x="21" y="33"/>
                  </a:moveTo>
                  <a:lnTo>
                    <a:pt x="21" y="28"/>
                  </a:lnTo>
                  <a:lnTo>
                    <a:pt x="19" y="28"/>
                  </a:lnTo>
                  <a:lnTo>
                    <a:pt x="19" y="23"/>
                  </a:lnTo>
                  <a:lnTo>
                    <a:pt x="16" y="23"/>
                  </a:lnTo>
                  <a:lnTo>
                    <a:pt x="16" y="19"/>
                  </a:lnTo>
                  <a:lnTo>
                    <a:pt x="19" y="16"/>
                  </a:lnTo>
                  <a:lnTo>
                    <a:pt x="19" y="14"/>
                  </a:lnTo>
                  <a:lnTo>
                    <a:pt x="19" y="7"/>
                  </a:lnTo>
                  <a:lnTo>
                    <a:pt x="19" y="4"/>
                  </a:lnTo>
                  <a:lnTo>
                    <a:pt x="16" y="4"/>
                  </a:lnTo>
                  <a:lnTo>
                    <a:pt x="14" y="2"/>
                  </a:lnTo>
                  <a:lnTo>
                    <a:pt x="9" y="0"/>
                  </a:lnTo>
                  <a:lnTo>
                    <a:pt x="7" y="0"/>
                  </a:lnTo>
                  <a:lnTo>
                    <a:pt x="2" y="0"/>
                  </a:lnTo>
                  <a:lnTo>
                    <a:pt x="0" y="0"/>
                  </a:lnTo>
                  <a:lnTo>
                    <a:pt x="0" y="2"/>
                  </a:lnTo>
                  <a:lnTo>
                    <a:pt x="2" y="2"/>
                  </a:lnTo>
                  <a:lnTo>
                    <a:pt x="2" y="4"/>
                  </a:lnTo>
                  <a:lnTo>
                    <a:pt x="2" y="7"/>
                  </a:lnTo>
                  <a:lnTo>
                    <a:pt x="4" y="9"/>
                  </a:lnTo>
                  <a:lnTo>
                    <a:pt x="7" y="7"/>
                  </a:lnTo>
                  <a:lnTo>
                    <a:pt x="7" y="4"/>
                  </a:lnTo>
                  <a:lnTo>
                    <a:pt x="7" y="2"/>
                  </a:lnTo>
                  <a:lnTo>
                    <a:pt x="9" y="2"/>
                  </a:lnTo>
                  <a:lnTo>
                    <a:pt x="9" y="7"/>
                  </a:lnTo>
                  <a:lnTo>
                    <a:pt x="9" y="12"/>
                  </a:lnTo>
                  <a:lnTo>
                    <a:pt x="12" y="12"/>
                  </a:lnTo>
                  <a:lnTo>
                    <a:pt x="12" y="9"/>
                  </a:lnTo>
                  <a:lnTo>
                    <a:pt x="12" y="7"/>
                  </a:lnTo>
                  <a:lnTo>
                    <a:pt x="12" y="4"/>
                  </a:lnTo>
                  <a:lnTo>
                    <a:pt x="12" y="7"/>
                  </a:lnTo>
                  <a:lnTo>
                    <a:pt x="14" y="7"/>
                  </a:lnTo>
                  <a:lnTo>
                    <a:pt x="14" y="14"/>
                  </a:lnTo>
                  <a:lnTo>
                    <a:pt x="12" y="19"/>
                  </a:lnTo>
                  <a:lnTo>
                    <a:pt x="14" y="30"/>
                  </a:lnTo>
                  <a:lnTo>
                    <a:pt x="16" y="30"/>
                  </a:lnTo>
                  <a:lnTo>
                    <a:pt x="16" y="33"/>
                  </a:lnTo>
                  <a:lnTo>
                    <a:pt x="19" y="33"/>
                  </a:lnTo>
                  <a:lnTo>
                    <a:pt x="21" y="33"/>
                  </a:lnTo>
                </a:path>
              </a:pathLst>
            </a:custGeom>
            <a:grpFill/>
            <a:ln w="9525">
              <a:noFill/>
              <a:round/>
              <a:headEnd/>
              <a:tailEnd/>
            </a:ln>
          </p:spPr>
          <p:txBody>
            <a:bodyPr/>
            <a:lstStyle/>
            <a:p>
              <a:pPr>
                <a:defRPr/>
              </a:pPr>
              <a:endParaRPr lang="en-US" sz="1200" kern="0">
                <a:solidFill>
                  <a:srgbClr val="0096D6"/>
                </a:solidFill>
              </a:endParaRPr>
            </a:p>
          </p:txBody>
        </p:sp>
        <p:sp>
          <p:nvSpPr>
            <p:cNvPr id="2007" name="Freeform 1715"/>
            <p:cNvSpPr>
              <a:spLocks/>
            </p:cNvSpPr>
            <p:nvPr/>
          </p:nvSpPr>
          <p:spPr bwMode="auto">
            <a:xfrm>
              <a:off x="-4318" y="1804"/>
              <a:ext cx="21" cy="35"/>
            </a:xfrm>
            <a:custGeom>
              <a:avLst/>
              <a:gdLst>
                <a:gd name="T0" fmla="*/ 0 w 21"/>
                <a:gd name="T1" fmla="*/ 5 h 35"/>
                <a:gd name="T2" fmla="*/ 0 w 21"/>
                <a:gd name="T3" fmla="*/ 7 h 35"/>
                <a:gd name="T4" fmla="*/ 0 w 21"/>
                <a:gd name="T5" fmla="*/ 7 h 35"/>
                <a:gd name="T6" fmla="*/ 0 w 21"/>
                <a:gd name="T7" fmla="*/ 5 h 35"/>
                <a:gd name="T8" fmla="*/ 2 w 21"/>
                <a:gd name="T9" fmla="*/ 5 h 35"/>
                <a:gd name="T10" fmla="*/ 5 w 21"/>
                <a:gd name="T11" fmla="*/ 7 h 35"/>
                <a:gd name="T12" fmla="*/ 5 w 21"/>
                <a:gd name="T13" fmla="*/ 7 h 35"/>
                <a:gd name="T14" fmla="*/ 5 w 21"/>
                <a:gd name="T15" fmla="*/ 9 h 35"/>
                <a:gd name="T16" fmla="*/ 7 w 21"/>
                <a:gd name="T17" fmla="*/ 14 h 35"/>
                <a:gd name="T18" fmla="*/ 7 w 21"/>
                <a:gd name="T19" fmla="*/ 17 h 35"/>
                <a:gd name="T20" fmla="*/ 9 w 21"/>
                <a:gd name="T21" fmla="*/ 19 h 35"/>
                <a:gd name="T22" fmla="*/ 9 w 21"/>
                <a:gd name="T23" fmla="*/ 19 h 35"/>
                <a:gd name="T24" fmla="*/ 12 w 21"/>
                <a:gd name="T25" fmla="*/ 24 h 35"/>
                <a:gd name="T26" fmla="*/ 12 w 21"/>
                <a:gd name="T27" fmla="*/ 24 h 35"/>
                <a:gd name="T28" fmla="*/ 14 w 21"/>
                <a:gd name="T29" fmla="*/ 31 h 35"/>
                <a:gd name="T30" fmla="*/ 12 w 21"/>
                <a:gd name="T31" fmla="*/ 31 h 35"/>
                <a:gd name="T32" fmla="*/ 12 w 21"/>
                <a:gd name="T33" fmla="*/ 33 h 35"/>
                <a:gd name="T34" fmla="*/ 14 w 21"/>
                <a:gd name="T35" fmla="*/ 33 h 35"/>
                <a:gd name="T36" fmla="*/ 17 w 21"/>
                <a:gd name="T37" fmla="*/ 35 h 35"/>
                <a:gd name="T38" fmla="*/ 19 w 21"/>
                <a:gd name="T39" fmla="*/ 33 h 35"/>
                <a:gd name="T40" fmla="*/ 19 w 21"/>
                <a:gd name="T41" fmla="*/ 33 h 35"/>
                <a:gd name="T42" fmla="*/ 21 w 21"/>
                <a:gd name="T43" fmla="*/ 33 h 35"/>
                <a:gd name="T44" fmla="*/ 21 w 21"/>
                <a:gd name="T45" fmla="*/ 31 h 35"/>
                <a:gd name="T46" fmla="*/ 14 w 21"/>
                <a:gd name="T47" fmla="*/ 21 h 35"/>
                <a:gd name="T48" fmla="*/ 12 w 21"/>
                <a:gd name="T49" fmla="*/ 19 h 35"/>
                <a:gd name="T50" fmla="*/ 12 w 21"/>
                <a:gd name="T51" fmla="*/ 19 h 35"/>
                <a:gd name="T52" fmla="*/ 9 w 21"/>
                <a:gd name="T53" fmla="*/ 19 h 35"/>
                <a:gd name="T54" fmla="*/ 12 w 21"/>
                <a:gd name="T55" fmla="*/ 17 h 35"/>
                <a:gd name="T56" fmla="*/ 12 w 21"/>
                <a:gd name="T57" fmla="*/ 14 h 35"/>
                <a:gd name="T58" fmla="*/ 12 w 21"/>
                <a:gd name="T59" fmla="*/ 14 h 35"/>
                <a:gd name="T60" fmla="*/ 12 w 21"/>
                <a:gd name="T61" fmla="*/ 12 h 35"/>
                <a:gd name="T62" fmla="*/ 12 w 21"/>
                <a:gd name="T63" fmla="*/ 12 h 35"/>
                <a:gd name="T64" fmla="*/ 9 w 21"/>
                <a:gd name="T65" fmla="*/ 9 h 35"/>
                <a:gd name="T66" fmla="*/ 12 w 21"/>
                <a:gd name="T67" fmla="*/ 5 h 35"/>
                <a:gd name="T68" fmla="*/ 9 w 21"/>
                <a:gd name="T69" fmla="*/ 2 h 35"/>
                <a:gd name="T70" fmla="*/ 9 w 21"/>
                <a:gd name="T71" fmla="*/ 2 h 35"/>
                <a:gd name="T72" fmla="*/ 7 w 21"/>
                <a:gd name="T73" fmla="*/ 2 h 35"/>
                <a:gd name="T74" fmla="*/ 9 w 21"/>
                <a:gd name="T75" fmla="*/ 9 h 35"/>
                <a:gd name="T76" fmla="*/ 9 w 21"/>
                <a:gd name="T77" fmla="*/ 9 h 35"/>
                <a:gd name="T78" fmla="*/ 5 w 21"/>
                <a:gd name="T79" fmla="*/ 0 h 35"/>
                <a:gd name="T80" fmla="*/ 5 w 21"/>
                <a:gd name="T81" fmla="*/ 0 h 35"/>
                <a:gd name="T82" fmla="*/ 5 w 21"/>
                <a:gd name="T83" fmla="*/ 5 h 35"/>
                <a:gd name="T84" fmla="*/ 5 w 21"/>
                <a:gd name="T85" fmla="*/ 5 h 35"/>
                <a:gd name="T86" fmla="*/ 2 w 21"/>
                <a:gd name="T87" fmla="*/ 2 h 35"/>
                <a:gd name="T88" fmla="*/ 2 w 21"/>
                <a:gd name="T89" fmla="*/ 0 h 35"/>
                <a:gd name="T90" fmla="*/ 0 w 21"/>
                <a:gd name="T91" fmla="*/ 2 h 35"/>
                <a:gd name="T92" fmla="*/ 0 w 21"/>
                <a:gd name="T93" fmla="*/ 5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
                <a:gd name="T142" fmla="*/ 0 h 35"/>
                <a:gd name="T143" fmla="*/ 21 w 21"/>
                <a:gd name="T144" fmla="*/ 35 h 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 h="35">
                  <a:moveTo>
                    <a:pt x="0" y="5"/>
                  </a:moveTo>
                  <a:lnTo>
                    <a:pt x="0" y="7"/>
                  </a:lnTo>
                  <a:lnTo>
                    <a:pt x="0" y="5"/>
                  </a:lnTo>
                  <a:lnTo>
                    <a:pt x="2" y="5"/>
                  </a:lnTo>
                  <a:lnTo>
                    <a:pt x="5" y="7"/>
                  </a:lnTo>
                  <a:lnTo>
                    <a:pt x="5" y="9"/>
                  </a:lnTo>
                  <a:lnTo>
                    <a:pt x="7" y="14"/>
                  </a:lnTo>
                  <a:lnTo>
                    <a:pt x="7" y="17"/>
                  </a:lnTo>
                  <a:lnTo>
                    <a:pt x="9" y="19"/>
                  </a:lnTo>
                  <a:lnTo>
                    <a:pt x="12" y="24"/>
                  </a:lnTo>
                  <a:lnTo>
                    <a:pt x="14" y="31"/>
                  </a:lnTo>
                  <a:lnTo>
                    <a:pt x="12" y="31"/>
                  </a:lnTo>
                  <a:lnTo>
                    <a:pt x="12" y="33"/>
                  </a:lnTo>
                  <a:lnTo>
                    <a:pt x="14" y="33"/>
                  </a:lnTo>
                  <a:lnTo>
                    <a:pt x="17" y="35"/>
                  </a:lnTo>
                  <a:lnTo>
                    <a:pt x="19" y="33"/>
                  </a:lnTo>
                  <a:lnTo>
                    <a:pt x="21" y="33"/>
                  </a:lnTo>
                  <a:lnTo>
                    <a:pt x="21" y="31"/>
                  </a:lnTo>
                  <a:lnTo>
                    <a:pt x="14" y="21"/>
                  </a:lnTo>
                  <a:lnTo>
                    <a:pt x="12" y="19"/>
                  </a:lnTo>
                  <a:lnTo>
                    <a:pt x="9" y="19"/>
                  </a:lnTo>
                  <a:lnTo>
                    <a:pt x="12" y="17"/>
                  </a:lnTo>
                  <a:lnTo>
                    <a:pt x="12" y="14"/>
                  </a:lnTo>
                  <a:lnTo>
                    <a:pt x="12" y="12"/>
                  </a:lnTo>
                  <a:lnTo>
                    <a:pt x="9" y="9"/>
                  </a:lnTo>
                  <a:lnTo>
                    <a:pt x="12" y="5"/>
                  </a:lnTo>
                  <a:lnTo>
                    <a:pt x="9" y="2"/>
                  </a:lnTo>
                  <a:lnTo>
                    <a:pt x="7" y="2"/>
                  </a:lnTo>
                  <a:lnTo>
                    <a:pt x="9" y="9"/>
                  </a:lnTo>
                  <a:lnTo>
                    <a:pt x="5" y="0"/>
                  </a:lnTo>
                  <a:lnTo>
                    <a:pt x="5" y="5"/>
                  </a:lnTo>
                  <a:lnTo>
                    <a:pt x="2" y="2"/>
                  </a:lnTo>
                  <a:lnTo>
                    <a:pt x="2" y="0"/>
                  </a:lnTo>
                  <a:lnTo>
                    <a:pt x="0" y="2"/>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008" name="Freeform 1716"/>
            <p:cNvSpPr>
              <a:spLocks/>
            </p:cNvSpPr>
            <p:nvPr/>
          </p:nvSpPr>
          <p:spPr bwMode="auto">
            <a:xfrm>
              <a:off x="-4318" y="1804"/>
              <a:ext cx="21" cy="35"/>
            </a:xfrm>
            <a:custGeom>
              <a:avLst/>
              <a:gdLst>
                <a:gd name="T0" fmla="*/ 0 w 21"/>
                <a:gd name="T1" fmla="*/ 5 h 35"/>
                <a:gd name="T2" fmla="*/ 0 w 21"/>
                <a:gd name="T3" fmla="*/ 7 h 35"/>
                <a:gd name="T4" fmla="*/ 0 w 21"/>
                <a:gd name="T5" fmla="*/ 7 h 35"/>
                <a:gd name="T6" fmla="*/ 0 w 21"/>
                <a:gd name="T7" fmla="*/ 5 h 35"/>
                <a:gd name="T8" fmla="*/ 2 w 21"/>
                <a:gd name="T9" fmla="*/ 5 h 35"/>
                <a:gd name="T10" fmla="*/ 5 w 21"/>
                <a:gd name="T11" fmla="*/ 7 h 35"/>
                <a:gd name="T12" fmla="*/ 5 w 21"/>
                <a:gd name="T13" fmla="*/ 7 h 35"/>
                <a:gd name="T14" fmla="*/ 5 w 21"/>
                <a:gd name="T15" fmla="*/ 9 h 35"/>
                <a:gd name="T16" fmla="*/ 7 w 21"/>
                <a:gd name="T17" fmla="*/ 14 h 35"/>
                <a:gd name="T18" fmla="*/ 7 w 21"/>
                <a:gd name="T19" fmla="*/ 17 h 35"/>
                <a:gd name="T20" fmla="*/ 9 w 21"/>
                <a:gd name="T21" fmla="*/ 19 h 35"/>
                <a:gd name="T22" fmla="*/ 9 w 21"/>
                <a:gd name="T23" fmla="*/ 19 h 35"/>
                <a:gd name="T24" fmla="*/ 12 w 21"/>
                <a:gd name="T25" fmla="*/ 24 h 35"/>
                <a:gd name="T26" fmla="*/ 12 w 21"/>
                <a:gd name="T27" fmla="*/ 24 h 35"/>
                <a:gd name="T28" fmla="*/ 14 w 21"/>
                <a:gd name="T29" fmla="*/ 31 h 35"/>
                <a:gd name="T30" fmla="*/ 12 w 21"/>
                <a:gd name="T31" fmla="*/ 31 h 35"/>
                <a:gd name="T32" fmla="*/ 12 w 21"/>
                <a:gd name="T33" fmla="*/ 33 h 35"/>
                <a:gd name="T34" fmla="*/ 14 w 21"/>
                <a:gd name="T35" fmla="*/ 33 h 35"/>
                <a:gd name="T36" fmla="*/ 17 w 21"/>
                <a:gd name="T37" fmla="*/ 35 h 35"/>
                <a:gd name="T38" fmla="*/ 19 w 21"/>
                <a:gd name="T39" fmla="*/ 33 h 35"/>
                <a:gd name="T40" fmla="*/ 19 w 21"/>
                <a:gd name="T41" fmla="*/ 33 h 35"/>
                <a:gd name="T42" fmla="*/ 21 w 21"/>
                <a:gd name="T43" fmla="*/ 33 h 35"/>
                <a:gd name="T44" fmla="*/ 21 w 21"/>
                <a:gd name="T45" fmla="*/ 31 h 35"/>
                <a:gd name="T46" fmla="*/ 14 w 21"/>
                <a:gd name="T47" fmla="*/ 21 h 35"/>
                <a:gd name="T48" fmla="*/ 12 w 21"/>
                <a:gd name="T49" fmla="*/ 19 h 35"/>
                <a:gd name="T50" fmla="*/ 12 w 21"/>
                <a:gd name="T51" fmla="*/ 19 h 35"/>
                <a:gd name="T52" fmla="*/ 9 w 21"/>
                <a:gd name="T53" fmla="*/ 19 h 35"/>
                <a:gd name="T54" fmla="*/ 12 w 21"/>
                <a:gd name="T55" fmla="*/ 17 h 35"/>
                <a:gd name="T56" fmla="*/ 12 w 21"/>
                <a:gd name="T57" fmla="*/ 14 h 35"/>
                <a:gd name="T58" fmla="*/ 12 w 21"/>
                <a:gd name="T59" fmla="*/ 14 h 35"/>
                <a:gd name="T60" fmla="*/ 12 w 21"/>
                <a:gd name="T61" fmla="*/ 12 h 35"/>
                <a:gd name="T62" fmla="*/ 12 w 21"/>
                <a:gd name="T63" fmla="*/ 12 h 35"/>
                <a:gd name="T64" fmla="*/ 9 w 21"/>
                <a:gd name="T65" fmla="*/ 9 h 35"/>
                <a:gd name="T66" fmla="*/ 12 w 21"/>
                <a:gd name="T67" fmla="*/ 5 h 35"/>
                <a:gd name="T68" fmla="*/ 9 w 21"/>
                <a:gd name="T69" fmla="*/ 2 h 35"/>
                <a:gd name="T70" fmla="*/ 9 w 21"/>
                <a:gd name="T71" fmla="*/ 2 h 35"/>
                <a:gd name="T72" fmla="*/ 7 w 21"/>
                <a:gd name="T73" fmla="*/ 2 h 35"/>
                <a:gd name="T74" fmla="*/ 9 w 21"/>
                <a:gd name="T75" fmla="*/ 9 h 35"/>
                <a:gd name="T76" fmla="*/ 9 w 21"/>
                <a:gd name="T77" fmla="*/ 9 h 35"/>
                <a:gd name="T78" fmla="*/ 5 w 21"/>
                <a:gd name="T79" fmla="*/ 0 h 35"/>
                <a:gd name="T80" fmla="*/ 5 w 21"/>
                <a:gd name="T81" fmla="*/ 0 h 35"/>
                <a:gd name="T82" fmla="*/ 5 w 21"/>
                <a:gd name="T83" fmla="*/ 5 h 35"/>
                <a:gd name="T84" fmla="*/ 5 w 21"/>
                <a:gd name="T85" fmla="*/ 5 h 35"/>
                <a:gd name="T86" fmla="*/ 2 w 21"/>
                <a:gd name="T87" fmla="*/ 2 h 35"/>
                <a:gd name="T88" fmla="*/ 2 w 21"/>
                <a:gd name="T89" fmla="*/ 0 h 35"/>
                <a:gd name="T90" fmla="*/ 0 w 21"/>
                <a:gd name="T91" fmla="*/ 2 h 35"/>
                <a:gd name="T92" fmla="*/ 0 w 21"/>
                <a:gd name="T93" fmla="*/ 5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
                <a:gd name="T142" fmla="*/ 0 h 35"/>
                <a:gd name="T143" fmla="*/ 21 w 21"/>
                <a:gd name="T144" fmla="*/ 35 h 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 h="35">
                  <a:moveTo>
                    <a:pt x="0" y="5"/>
                  </a:moveTo>
                  <a:lnTo>
                    <a:pt x="0" y="7"/>
                  </a:lnTo>
                  <a:lnTo>
                    <a:pt x="0" y="5"/>
                  </a:lnTo>
                  <a:lnTo>
                    <a:pt x="2" y="5"/>
                  </a:lnTo>
                  <a:lnTo>
                    <a:pt x="5" y="7"/>
                  </a:lnTo>
                  <a:lnTo>
                    <a:pt x="5" y="9"/>
                  </a:lnTo>
                  <a:lnTo>
                    <a:pt x="7" y="14"/>
                  </a:lnTo>
                  <a:lnTo>
                    <a:pt x="7" y="17"/>
                  </a:lnTo>
                  <a:lnTo>
                    <a:pt x="9" y="19"/>
                  </a:lnTo>
                  <a:lnTo>
                    <a:pt x="12" y="24"/>
                  </a:lnTo>
                  <a:lnTo>
                    <a:pt x="14" y="31"/>
                  </a:lnTo>
                  <a:lnTo>
                    <a:pt x="12" y="31"/>
                  </a:lnTo>
                  <a:lnTo>
                    <a:pt x="12" y="33"/>
                  </a:lnTo>
                  <a:lnTo>
                    <a:pt x="14" y="33"/>
                  </a:lnTo>
                  <a:lnTo>
                    <a:pt x="17" y="35"/>
                  </a:lnTo>
                  <a:lnTo>
                    <a:pt x="19" y="33"/>
                  </a:lnTo>
                  <a:lnTo>
                    <a:pt x="21" y="33"/>
                  </a:lnTo>
                  <a:lnTo>
                    <a:pt x="21" y="31"/>
                  </a:lnTo>
                  <a:lnTo>
                    <a:pt x="14" y="21"/>
                  </a:lnTo>
                  <a:lnTo>
                    <a:pt x="12" y="19"/>
                  </a:lnTo>
                  <a:lnTo>
                    <a:pt x="9" y="19"/>
                  </a:lnTo>
                  <a:lnTo>
                    <a:pt x="12" y="17"/>
                  </a:lnTo>
                  <a:lnTo>
                    <a:pt x="12" y="14"/>
                  </a:lnTo>
                  <a:lnTo>
                    <a:pt x="12" y="12"/>
                  </a:lnTo>
                  <a:lnTo>
                    <a:pt x="9" y="9"/>
                  </a:lnTo>
                  <a:lnTo>
                    <a:pt x="12" y="5"/>
                  </a:lnTo>
                  <a:lnTo>
                    <a:pt x="9" y="2"/>
                  </a:lnTo>
                  <a:lnTo>
                    <a:pt x="7" y="2"/>
                  </a:lnTo>
                  <a:lnTo>
                    <a:pt x="9" y="9"/>
                  </a:lnTo>
                  <a:lnTo>
                    <a:pt x="5" y="0"/>
                  </a:lnTo>
                  <a:lnTo>
                    <a:pt x="5" y="5"/>
                  </a:lnTo>
                  <a:lnTo>
                    <a:pt x="2" y="2"/>
                  </a:lnTo>
                  <a:lnTo>
                    <a:pt x="2" y="0"/>
                  </a:lnTo>
                  <a:lnTo>
                    <a:pt x="0" y="2"/>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009" name="Freeform 1717"/>
            <p:cNvSpPr>
              <a:spLocks/>
            </p:cNvSpPr>
            <p:nvPr/>
          </p:nvSpPr>
          <p:spPr bwMode="auto">
            <a:xfrm>
              <a:off x="-4056" y="1948"/>
              <a:ext cx="55" cy="26"/>
            </a:xfrm>
            <a:custGeom>
              <a:avLst/>
              <a:gdLst>
                <a:gd name="T0" fmla="*/ 3 w 55"/>
                <a:gd name="T1" fmla="*/ 21 h 26"/>
                <a:gd name="T2" fmla="*/ 3 w 55"/>
                <a:gd name="T3" fmla="*/ 19 h 26"/>
                <a:gd name="T4" fmla="*/ 7 w 55"/>
                <a:gd name="T5" fmla="*/ 14 h 26"/>
                <a:gd name="T6" fmla="*/ 26 w 55"/>
                <a:gd name="T7" fmla="*/ 10 h 26"/>
                <a:gd name="T8" fmla="*/ 33 w 55"/>
                <a:gd name="T9" fmla="*/ 12 h 26"/>
                <a:gd name="T10" fmla="*/ 33 w 55"/>
                <a:gd name="T11" fmla="*/ 12 h 26"/>
                <a:gd name="T12" fmla="*/ 36 w 55"/>
                <a:gd name="T13" fmla="*/ 12 h 26"/>
                <a:gd name="T14" fmla="*/ 36 w 55"/>
                <a:gd name="T15" fmla="*/ 12 h 26"/>
                <a:gd name="T16" fmla="*/ 33 w 55"/>
                <a:gd name="T17" fmla="*/ 10 h 26"/>
                <a:gd name="T18" fmla="*/ 33 w 55"/>
                <a:gd name="T19" fmla="*/ 10 h 26"/>
                <a:gd name="T20" fmla="*/ 33 w 55"/>
                <a:gd name="T21" fmla="*/ 7 h 26"/>
                <a:gd name="T22" fmla="*/ 36 w 55"/>
                <a:gd name="T23" fmla="*/ 7 h 26"/>
                <a:gd name="T24" fmla="*/ 36 w 55"/>
                <a:gd name="T25" fmla="*/ 7 h 26"/>
                <a:gd name="T26" fmla="*/ 38 w 55"/>
                <a:gd name="T27" fmla="*/ 10 h 26"/>
                <a:gd name="T28" fmla="*/ 47 w 55"/>
                <a:gd name="T29" fmla="*/ 5 h 26"/>
                <a:gd name="T30" fmla="*/ 50 w 55"/>
                <a:gd name="T31" fmla="*/ 5 h 26"/>
                <a:gd name="T32" fmla="*/ 55 w 55"/>
                <a:gd name="T33" fmla="*/ 0 h 26"/>
                <a:gd name="T34" fmla="*/ 52 w 55"/>
                <a:gd name="T35" fmla="*/ 3 h 26"/>
                <a:gd name="T36" fmla="*/ 52 w 55"/>
                <a:gd name="T37" fmla="*/ 5 h 26"/>
                <a:gd name="T38" fmla="*/ 47 w 55"/>
                <a:gd name="T39" fmla="*/ 7 h 26"/>
                <a:gd name="T40" fmla="*/ 45 w 55"/>
                <a:gd name="T41" fmla="*/ 10 h 26"/>
                <a:gd name="T42" fmla="*/ 45 w 55"/>
                <a:gd name="T43" fmla="*/ 10 h 26"/>
                <a:gd name="T44" fmla="*/ 47 w 55"/>
                <a:gd name="T45" fmla="*/ 10 h 26"/>
                <a:gd name="T46" fmla="*/ 47 w 55"/>
                <a:gd name="T47" fmla="*/ 10 h 26"/>
                <a:gd name="T48" fmla="*/ 47 w 55"/>
                <a:gd name="T49" fmla="*/ 12 h 26"/>
                <a:gd name="T50" fmla="*/ 47 w 55"/>
                <a:gd name="T51" fmla="*/ 12 h 26"/>
                <a:gd name="T52" fmla="*/ 47 w 55"/>
                <a:gd name="T53" fmla="*/ 12 h 26"/>
                <a:gd name="T54" fmla="*/ 45 w 55"/>
                <a:gd name="T55" fmla="*/ 12 h 26"/>
                <a:gd name="T56" fmla="*/ 47 w 55"/>
                <a:gd name="T57" fmla="*/ 14 h 26"/>
                <a:gd name="T58" fmla="*/ 47 w 55"/>
                <a:gd name="T59" fmla="*/ 14 h 26"/>
                <a:gd name="T60" fmla="*/ 47 w 55"/>
                <a:gd name="T61" fmla="*/ 17 h 26"/>
                <a:gd name="T62" fmla="*/ 47 w 55"/>
                <a:gd name="T63" fmla="*/ 19 h 26"/>
                <a:gd name="T64" fmla="*/ 43 w 55"/>
                <a:gd name="T65" fmla="*/ 19 h 26"/>
                <a:gd name="T66" fmla="*/ 40 w 55"/>
                <a:gd name="T67" fmla="*/ 24 h 26"/>
                <a:gd name="T68" fmla="*/ 33 w 55"/>
                <a:gd name="T69" fmla="*/ 24 h 26"/>
                <a:gd name="T70" fmla="*/ 31 w 55"/>
                <a:gd name="T71" fmla="*/ 24 h 26"/>
                <a:gd name="T72" fmla="*/ 29 w 55"/>
                <a:gd name="T73" fmla="*/ 24 h 26"/>
                <a:gd name="T74" fmla="*/ 26 w 55"/>
                <a:gd name="T75" fmla="*/ 21 h 26"/>
                <a:gd name="T76" fmla="*/ 21 w 55"/>
                <a:gd name="T77" fmla="*/ 21 h 26"/>
                <a:gd name="T78" fmla="*/ 5 w 55"/>
                <a:gd name="T79" fmla="*/ 26 h 26"/>
                <a:gd name="T80" fmla="*/ 0 w 55"/>
                <a:gd name="T81" fmla="*/ 24 h 26"/>
                <a:gd name="T82" fmla="*/ 3 w 55"/>
                <a:gd name="T83" fmla="*/ 21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26"/>
                <a:gd name="T128" fmla="*/ 55 w 55"/>
                <a:gd name="T129" fmla="*/ 26 h 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26">
                  <a:moveTo>
                    <a:pt x="3" y="21"/>
                  </a:moveTo>
                  <a:lnTo>
                    <a:pt x="3" y="19"/>
                  </a:lnTo>
                  <a:lnTo>
                    <a:pt x="7" y="14"/>
                  </a:lnTo>
                  <a:lnTo>
                    <a:pt x="26" y="10"/>
                  </a:lnTo>
                  <a:lnTo>
                    <a:pt x="33" y="12"/>
                  </a:lnTo>
                  <a:lnTo>
                    <a:pt x="36" y="12"/>
                  </a:lnTo>
                  <a:lnTo>
                    <a:pt x="33" y="10"/>
                  </a:lnTo>
                  <a:lnTo>
                    <a:pt x="33" y="7"/>
                  </a:lnTo>
                  <a:lnTo>
                    <a:pt x="36" y="7"/>
                  </a:lnTo>
                  <a:lnTo>
                    <a:pt x="38" y="10"/>
                  </a:lnTo>
                  <a:lnTo>
                    <a:pt x="47" y="5"/>
                  </a:lnTo>
                  <a:lnTo>
                    <a:pt x="50" y="5"/>
                  </a:lnTo>
                  <a:lnTo>
                    <a:pt x="55" y="0"/>
                  </a:lnTo>
                  <a:lnTo>
                    <a:pt x="52" y="3"/>
                  </a:lnTo>
                  <a:lnTo>
                    <a:pt x="52" y="5"/>
                  </a:lnTo>
                  <a:lnTo>
                    <a:pt x="47" y="7"/>
                  </a:lnTo>
                  <a:lnTo>
                    <a:pt x="45" y="10"/>
                  </a:lnTo>
                  <a:lnTo>
                    <a:pt x="47" y="10"/>
                  </a:lnTo>
                  <a:lnTo>
                    <a:pt x="47" y="12"/>
                  </a:lnTo>
                  <a:lnTo>
                    <a:pt x="45" y="12"/>
                  </a:lnTo>
                  <a:lnTo>
                    <a:pt x="47" y="14"/>
                  </a:lnTo>
                  <a:lnTo>
                    <a:pt x="47" y="17"/>
                  </a:lnTo>
                  <a:lnTo>
                    <a:pt x="47" y="19"/>
                  </a:lnTo>
                  <a:lnTo>
                    <a:pt x="43" y="19"/>
                  </a:lnTo>
                  <a:lnTo>
                    <a:pt x="40" y="24"/>
                  </a:lnTo>
                  <a:lnTo>
                    <a:pt x="33" y="24"/>
                  </a:lnTo>
                  <a:lnTo>
                    <a:pt x="31" y="24"/>
                  </a:lnTo>
                  <a:lnTo>
                    <a:pt x="29" y="24"/>
                  </a:lnTo>
                  <a:lnTo>
                    <a:pt x="26" y="21"/>
                  </a:lnTo>
                  <a:lnTo>
                    <a:pt x="21" y="21"/>
                  </a:lnTo>
                  <a:lnTo>
                    <a:pt x="5" y="26"/>
                  </a:lnTo>
                  <a:lnTo>
                    <a:pt x="0" y="24"/>
                  </a:lnTo>
                  <a:lnTo>
                    <a:pt x="3" y="21"/>
                  </a:lnTo>
                  <a:close/>
                </a:path>
              </a:pathLst>
            </a:custGeom>
            <a:grpFill/>
            <a:ln w="9525">
              <a:noFill/>
              <a:round/>
              <a:headEnd/>
              <a:tailEnd/>
            </a:ln>
          </p:spPr>
          <p:txBody>
            <a:bodyPr/>
            <a:lstStyle/>
            <a:p>
              <a:pPr>
                <a:defRPr/>
              </a:pPr>
              <a:endParaRPr lang="en-US" sz="1200" kern="0">
                <a:solidFill>
                  <a:srgbClr val="0096D6"/>
                </a:solidFill>
              </a:endParaRPr>
            </a:p>
          </p:txBody>
        </p:sp>
        <p:sp>
          <p:nvSpPr>
            <p:cNvPr id="2010" name="Freeform 1718"/>
            <p:cNvSpPr>
              <a:spLocks/>
            </p:cNvSpPr>
            <p:nvPr/>
          </p:nvSpPr>
          <p:spPr bwMode="auto">
            <a:xfrm>
              <a:off x="-4056" y="1948"/>
              <a:ext cx="55" cy="26"/>
            </a:xfrm>
            <a:custGeom>
              <a:avLst/>
              <a:gdLst>
                <a:gd name="T0" fmla="*/ 3 w 55"/>
                <a:gd name="T1" fmla="*/ 21 h 26"/>
                <a:gd name="T2" fmla="*/ 3 w 55"/>
                <a:gd name="T3" fmla="*/ 19 h 26"/>
                <a:gd name="T4" fmla="*/ 7 w 55"/>
                <a:gd name="T5" fmla="*/ 14 h 26"/>
                <a:gd name="T6" fmla="*/ 26 w 55"/>
                <a:gd name="T7" fmla="*/ 10 h 26"/>
                <a:gd name="T8" fmla="*/ 33 w 55"/>
                <a:gd name="T9" fmla="*/ 12 h 26"/>
                <a:gd name="T10" fmla="*/ 33 w 55"/>
                <a:gd name="T11" fmla="*/ 12 h 26"/>
                <a:gd name="T12" fmla="*/ 36 w 55"/>
                <a:gd name="T13" fmla="*/ 12 h 26"/>
                <a:gd name="T14" fmla="*/ 36 w 55"/>
                <a:gd name="T15" fmla="*/ 12 h 26"/>
                <a:gd name="T16" fmla="*/ 33 w 55"/>
                <a:gd name="T17" fmla="*/ 10 h 26"/>
                <a:gd name="T18" fmla="*/ 33 w 55"/>
                <a:gd name="T19" fmla="*/ 10 h 26"/>
                <a:gd name="T20" fmla="*/ 33 w 55"/>
                <a:gd name="T21" fmla="*/ 7 h 26"/>
                <a:gd name="T22" fmla="*/ 36 w 55"/>
                <a:gd name="T23" fmla="*/ 7 h 26"/>
                <a:gd name="T24" fmla="*/ 36 w 55"/>
                <a:gd name="T25" fmla="*/ 7 h 26"/>
                <a:gd name="T26" fmla="*/ 38 w 55"/>
                <a:gd name="T27" fmla="*/ 10 h 26"/>
                <a:gd name="T28" fmla="*/ 47 w 55"/>
                <a:gd name="T29" fmla="*/ 5 h 26"/>
                <a:gd name="T30" fmla="*/ 50 w 55"/>
                <a:gd name="T31" fmla="*/ 5 h 26"/>
                <a:gd name="T32" fmla="*/ 55 w 55"/>
                <a:gd name="T33" fmla="*/ 0 h 26"/>
                <a:gd name="T34" fmla="*/ 52 w 55"/>
                <a:gd name="T35" fmla="*/ 3 h 26"/>
                <a:gd name="T36" fmla="*/ 52 w 55"/>
                <a:gd name="T37" fmla="*/ 5 h 26"/>
                <a:gd name="T38" fmla="*/ 47 w 55"/>
                <a:gd name="T39" fmla="*/ 7 h 26"/>
                <a:gd name="T40" fmla="*/ 45 w 55"/>
                <a:gd name="T41" fmla="*/ 10 h 26"/>
                <a:gd name="T42" fmla="*/ 45 w 55"/>
                <a:gd name="T43" fmla="*/ 10 h 26"/>
                <a:gd name="T44" fmla="*/ 47 w 55"/>
                <a:gd name="T45" fmla="*/ 10 h 26"/>
                <a:gd name="T46" fmla="*/ 47 w 55"/>
                <a:gd name="T47" fmla="*/ 10 h 26"/>
                <a:gd name="T48" fmla="*/ 47 w 55"/>
                <a:gd name="T49" fmla="*/ 12 h 26"/>
                <a:gd name="T50" fmla="*/ 47 w 55"/>
                <a:gd name="T51" fmla="*/ 12 h 26"/>
                <a:gd name="T52" fmla="*/ 47 w 55"/>
                <a:gd name="T53" fmla="*/ 12 h 26"/>
                <a:gd name="T54" fmla="*/ 45 w 55"/>
                <a:gd name="T55" fmla="*/ 12 h 26"/>
                <a:gd name="T56" fmla="*/ 47 w 55"/>
                <a:gd name="T57" fmla="*/ 14 h 26"/>
                <a:gd name="T58" fmla="*/ 47 w 55"/>
                <a:gd name="T59" fmla="*/ 14 h 26"/>
                <a:gd name="T60" fmla="*/ 47 w 55"/>
                <a:gd name="T61" fmla="*/ 17 h 26"/>
                <a:gd name="T62" fmla="*/ 47 w 55"/>
                <a:gd name="T63" fmla="*/ 19 h 26"/>
                <a:gd name="T64" fmla="*/ 43 w 55"/>
                <a:gd name="T65" fmla="*/ 19 h 26"/>
                <a:gd name="T66" fmla="*/ 40 w 55"/>
                <a:gd name="T67" fmla="*/ 24 h 26"/>
                <a:gd name="T68" fmla="*/ 33 w 55"/>
                <a:gd name="T69" fmla="*/ 24 h 26"/>
                <a:gd name="T70" fmla="*/ 31 w 55"/>
                <a:gd name="T71" fmla="*/ 24 h 26"/>
                <a:gd name="T72" fmla="*/ 29 w 55"/>
                <a:gd name="T73" fmla="*/ 24 h 26"/>
                <a:gd name="T74" fmla="*/ 26 w 55"/>
                <a:gd name="T75" fmla="*/ 21 h 26"/>
                <a:gd name="T76" fmla="*/ 21 w 55"/>
                <a:gd name="T77" fmla="*/ 21 h 26"/>
                <a:gd name="T78" fmla="*/ 5 w 55"/>
                <a:gd name="T79" fmla="*/ 26 h 26"/>
                <a:gd name="T80" fmla="*/ 0 w 55"/>
                <a:gd name="T81" fmla="*/ 24 h 26"/>
                <a:gd name="T82" fmla="*/ 3 w 55"/>
                <a:gd name="T83" fmla="*/ 21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26"/>
                <a:gd name="T128" fmla="*/ 55 w 55"/>
                <a:gd name="T129" fmla="*/ 26 h 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26">
                  <a:moveTo>
                    <a:pt x="3" y="21"/>
                  </a:moveTo>
                  <a:lnTo>
                    <a:pt x="3" y="19"/>
                  </a:lnTo>
                  <a:lnTo>
                    <a:pt x="7" y="14"/>
                  </a:lnTo>
                  <a:lnTo>
                    <a:pt x="26" y="10"/>
                  </a:lnTo>
                  <a:lnTo>
                    <a:pt x="33" y="12"/>
                  </a:lnTo>
                  <a:lnTo>
                    <a:pt x="36" y="12"/>
                  </a:lnTo>
                  <a:lnTo>
                    <a:pt x="33" y="10"/>
                  </a:lnTo>
                  <a:lnTo>
                    <a:pt x="33" y="7"/>
                  </a:lnTo>
                  <a:lnTo>
                    <a:pt x="36" y="7"/>
                  </a:lnTo>
                  <a:lnTo>
                    <a:pt x="38" y="10"/>
                  </a:lnTo>
                  <a:lnTo>
                    <a:pt x="47" y="5"/>
                  </a:lnTo>
                  <a:lnTo>
                    <a:pt x="50" y="5"/>
                  </a:lnTo>
                  <a:lnTo>
                    <a:pt x="55" y="0"/>
                  </a:lnTo>
                  <a:lnTo>
                    <a:pt x="52" y="3"/>
                  </a:lnTo>
                  <a:lnTo>
                    <a:pt x="52" y="5"/>
                  </a:lnTo>
                  <a:lnTo>
                    <a:pt x="47" y="7"/>
                  </a:lnTo>
                  <a:lnTo>
                    <a:pt x="45" y="10"/>
                  </a:lnTo>
                  <a:lnTo>
                    <a:pt x="47" y="10"/>
                  </a:lnTo>
                  <a:lnTo>
                    <a:pt x="47" y="12"/>
                  </a:lnTo>
                  <a:lnTo>
                    <a:pt x="45" y="12"/>
                  </a:lnTo>
                  <a:lnTo>
                    <a:pt x="47" y="14"/>
                  </a:lnTo>
                  <a:lnTo>
                    <a:pt x="47" y="17"/>
                  </a:lnTo>
                  <a:lnTo>
                    <a:pt x="47" y="19"/>
                  </a:lnTo>
                  <a:lnTo>
                    <a:pt x="43" y="19"/>
                  </a:lnTo>
                  <a:lnTo>
                    <a:pt x="40" y="24"/>
                  </a:lnTo>
                  <a:lnTo>
                    <a:pt x="33" y="24"/>
                  </a:lnTo>
                  <a:lnTo>
                    <a:pt x="31" y="24"/>
                  </a:lnTo>
                  <a:lnTo>
                    <a:pt x="29" y="24"/>
                  </a:lnTo>
                  <a:lnTo>
                    <a:pt x="26" y="21"/>
                  </a:lnTo>
                  <a:lnTo>
                    <a:pt x="21" y="21"/>
                  </a:lnTo>
                  <a:lnTo>
                    <a:pt x="5" y="26"/>
                  </a:lnTo>
                  <a:lnTo>
                    <a:pt x="0" y="24"/>
                  </a:lnTo>
                  <a:lnTo>
                    <a:pt x="3" y="21"/>
                  </a:lnTo>
                </a:path>
              </a:pathLst>
            </a:custGeom>
            <a:grpFill/>
            <a:ln w="9525">
              <a:noFill/>
              <a:round/>
              <a:headEnd/>
              <a:tailEnd/>
            </a:ln>
          </p:spPr>
          <p:txBody>
            <a:bodyPr/>
            <a:lstStyle/>
            <a:p>
              <a:pPr>
                <a:defRPr/>
              </a:pPr>
              <a:endParaRPr lang="en-US" sz="1200" kern="0">
                <a:solidFill>
                  <a:srgbClr val="0096D6"/>
                </a:solidFill>
              </a:endParaRPr>
            </a:p>
          </p:txBody>
        </p:sp>
        <p:sp>
          <p:nvSpPr>
            <p:cNvPr id="2011" name="Freeform 1719"/>
            <p:cNvSpPr>
              <a:spLocks/>
            </p:cNvSpPr>
            <p:nvPr/>
          </p:nvSpPr>
          <p:spPr bwMode="auto">
            <a:xfrm>
              <a:off x="-4219" y="1863"/>
              <a:ext cx="102" cy="50"/>
            </a:xfrm>
            <a:custGeom>
              <a:avLst/>
              <a:gdLst>
                <a:gd name="T0" fmla="*/ 17 w 102"/>
                <a:gd name="T1" fmla="*/ 47 h 50"/>
                <a:gd name="T2" fmla="*/ 17 w 102"/>
                <a:gd name="T3" fmla="*/ 45 h 50"/>
                <a:gd name="T4" fmla="*/ 14 w 102"/>
                <a:gd name="T5" fmla="*/ 40 h 50"/>
                <a:gd name="T6" fmla="*/ 3 w 102"/>
                <a:gd name="T7" fmla="*/ 47 h 50"/>
                <a:gd name="T8" fmla="*/ 0 w 102"/>
                <a:gd name="T9" fmla="*/ 45 h 50"/>
                <a:gd name="T10" fmla="*/ 26 w 102"/>
                <a:gd name="T11" fmla="*/ 26 h 50"/>
                <a:gd name="T12" fmla="*/ 36 w 102"/>
                <a:gd name="T13" fmla="*/ 17 h 50"/>
                <a:gd name="T14" fmla="*/ 38 w 102"/>
                <a:gd name="T15" fmla="*/ 17 h 50"/>
                <a:gd name="T16" fmla="*/ 43 w 102"/>
                <a:gd name="T17" fmla="*/ 7 h 50"/>
                <a:gd name="T18" fmla="*/ 43 w 102"/>
                <a:gd name="T19" fmla="*/ 12 h 50"/>
                <a:gd name="T20" fmla="*/ 47 w 102"/>
                <a:gd name="T21" fmla="*/ 2 h 50"/>
                <a:gd name="T22" fmla="*/ 47 w 102"/>
                <a:gd name="T23" fmla="*/ 10 h 50"/>
                <a:gd name="T24" fmla="*/ 47 w 102"/>
                <a:gd name="T25" fmla="*/ 10 h 50"/>
                <a:gd name="T26" fmla="*/ 52 w 102"/>
                <a:gd name="T27" fmla="*/ 7 h 50"/>
                <a:gd name="T28" fmla="*/ 52 w 102"/>
                <a:gd name="T29" fmla="*/ 2 h 50"/>
                <a:gd name="T30" fmla="*/ 52 w 102"/>
                <a:gd name="T31" fmla="*/ 0 h 50"/>
                <a:gd name="T32" fmla="*/ 66 w 102"/>
                <a:gd name="T33" fmla="*/ 14 h 50"/>
                <a:gd name="T34" fmla="*/ 69 w 102"/>
                <a:gd name="T35" fmla="*/ 5 h 50"/>
                <a:gd name="T36" fmla="*/ 76 w 102"/>
                <a:gd name="T37" fmla="*/ 5 h 50"/>
                <a:gd name="T38" fmla="*/ 83 w 102"/>
                <a:gd name="T39" fmla="*/ 21 h 50"/>
                <a:gd name="T40" fmla="*/ 95 w 102"/>
                <a:gd name="T41" fmla="*/ 26 h 50"/>
                <a:gd name="T42" fmla="*/ 97 w 102"/>
                <a:gd name="T43" fmla="*/ 33 h 50"/>
                <a:gd name="T44" fmla="*/ 97 w 102"/>
                <a:gd name="T45" fmla="*/ 40 h 50"/>
                <a:gd name="T46" fmla="*/ 99 w 102"/>
                <a:gd name="T47" fmla="*/ 43 h 50"/>
                <a:gd name="T48" fmla="*/ 99 w 102"/>
                <a:gd name="T49" fmla="*/ 45 h 50"/>
                <a:gd name="T50" fmla="*/ 99 w 102"/>
                <a:gd name="T51" fmla="*/ 47 h 50"/>
                <a:gd name="T52" fmla="*/ 102 w 102"/>
                <a:gd name="T53" fmla="*/ 50 h 50"/>
                <a:gd name="T54" fmla="*/ 92 w 102"/>
                <a:gd name="T55" fmla="*/ 47 h 50"/>
                <a:gd name="T56" fmla="*/ 92 w 102"/>
                <a:gd name="T57" fmla="*/ 45 h 50"/>
                <a:gd name="T58" fmla="*/ 88 w 102"/>
                <a:gd name="T59" fmla="*/ 45 h 50"/>
                <a:gd name="T60" fmla="*/ 73 w 102"/>
                <a:gd name="T61" fmla="*/ 47 h 50"/>
                <a:gd name="T62" fmla="*/ 71 w 102"/>
                <a:gd name="T63" fmla="*/ 50 h 50"/>
                <a:gd name="T64" fmla="*/ 62 w 102"/>
                <a:gd name="T65" fmla="*/ 50 h 50"/>
                <a:gd name="T66" fmla="*/ 55 w 102"/>
                <a:gd name="T67" fmla="*/ 43 h 50"/>
                <a:gd name="T68" fmla="*/ 50 w 102"/>
                <a:gd name="T69" fmla="*/ 43 h 50"/>
                <a:gd name="T70" fmla="*/ 47 w 102"/>
                <a:gd name="T71" fmla="*/ 40 h 50"/>
                <a:gd name="T72" fmla="*/ 50 w 102"/>
                <a:gd name="T73" fmla="*/ 38 h 50"/>
                <a:gd name="T74" fmla="*/ 57 w 102"/>
                <a:gd name="T75" fmla="*/ 31 h 50"/>
                <a:gd name="T76" fmla="*/ 57 w 102"/>
                <a:gd name="T77" fmla="*/ 31 h 50"/>
                <a:gd name="T78" fmla="*/ 36 w 102"/>
                <a:gd name="T79" fmla="*/ 43 h 50"/>
                <a:gd name="T80" fmla="*/ 24 w 102"/>
                <a:gd name="T81" fmla="*/ 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0"/>
                <a:gd name="T125" fmla="*/ 102 w 102"/>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0">
                  <a:moveTo>
                    <a:pt x="17" y="47"/>
                  </a:moveTo>
                  <a:lnTo>
                    <a:pt x="17" y="47"/>
                  </a:lnTo>
                  <a:lnTo>
                    <a:pt x="17" y="45"/>
                  </a:lnTo>
                  <a:lnTo>
                    <a:pt x="17" y="43"/>
                  </a:lnTo>
                  <a:lnTo>
                    <a:pt x="14" y="40"/>
                  </a:lnTo>
                  <a:lnTo>
                    <a:pt x="5" y="47"/>
                  </a:lnTo>
                  <a:lnTo>
                    <a:pt x="3" y="47"/>
                  </a:lnTo>
                  <a:lnTo>
                    <a:pt x="0" y="47"/>
                  </a:lnTo>
                  <a:lnTo>
                    <a:pt x="0" y="45"/>
                  </a:lnTo>
                  <a:lnTo>
                    <a:pt x="21" y="26"/>
                  </a:lnTo>
                  <a:lnTo>
                    <a:pt x="26" y="26"/>
                  </a:lnTo>
                  <a:lnTo>
                    <a:pt x="31" y="19"/>
                  </a:lnTo>
                  <a:lnTo>
                    <a:pt x="36" y="17"/>
                  </a:lnTo>
                  <a:lnTo>
                    <a:pt x="38" y="17"/>
                  </a:lnTo>
                  <a:lnTo>
                    <a:pt x="38" y="12"/>
                  </a:lnTo>
                  <a:lnTo>
                    <a:pt x="43" y="7"/>
                  </a:lnTo>
                  <a:lnTo>
                    <a:pt x="43" y="12"/>
                  </a:lnTo>
                  <a:lnTo>
                    <a:pt x="45" y="12"/>
                  </a:lnTo>
                  <a:lnTo>
                    <a:pt x="47" y="2"/>
                  </a:lnTo>
                  <a:lnTo>
                    <a:pt x="47" y="5"/>
                  </a:lnTo>
                  <a:lnTo>
                    <a:pt x="47" y="10"/>
                  </a:lnTo>
                  <a:lnTo>
                    <a:pt x="47" y="12"/>
                  </a:lnTo>
                  <a:lnTo>
                    <a:pt x="47" y="10"/>
                  </a:lnTo>
                  <a:lnTo>
                    <a:pt x="50" y="7"/>
                  </a:lnTo>
                  <a:lnTo>
                    <a:pt x="52" y="7"/>
                  </a:lnTo>
                  <a:lnTo>
                    <a:pt x="52" y="2"/>
                  </a:lnTo>
                  <a:lnTo>
                    <a:pt x="52" y="0"/>
                  </a:lnTo>
                  <a:lnTo>
                    <a:pt x="62" y="2"/>
                  </a:lnTo>
                  <a:lnTo>
                    <a:pt x="66" y="14"/>
                  </a:lnTo>
                  <a:lnTo>
                    <a:pt x="66" y="5"/>
                  </a:lnTo>
                  <a:lnTo>
                    <a:pt x="69" y="5"/>
                  </a:lnTo>
                  <a:lnTo>
                    <a:pt x="73" y="5"/>
                  </a:lnTo>
                  <a:lnTo>
                    <a:pt x="76" y="5"/>
                  </a:lnTo>
                  <a:lnTo>
                    <a:pt x="81" y="19"/>
                  </a:lnTo>
                  <a:lnTo>
                    <a:pt x="83" y="21"/>
                  </a:lnTo>
                  <a:lnTo>
                    <a:pt x="95" y="19"/>
                  </a:lnTo>
                  <a:lnTo>
                    <a:pt x="95" y="26"/>
                  </a:lnTo>
                  <a:lnTo>
                    <a:pt x="95" y="28"/>
                  </a:lnTo>
                  <a:lnTo>
                    <a:pt x="97" y="33"/>
                  </a:lnTo>
                  <a:lnTo>
                    <a:pt x="97" y="38"/>
                  </a:lnTo>
                  <a:lnTo>
                    <a:pt x="97" y="40"/>
                  </a:lnTo>
                  <a:lnTo>
                    <a:pt x="102" y="43"/>
                  </a:lnTo>
                  <a:lnTo>
                    <a:pt x="99" y="43"/>
                  </a:lnTo>
                  <a:lnTo>
                    <a:pt x="99" y="45"/>
                  </a:lnTo>
                  <a:lnTo>
                    <a:pt x="99" y="47"/>
                  </a:lnTo>
                  <a:lnTo>
                    <a:pt x="102" y="50"/>
                  </a:lnTo>
                  <a:lnTo>
                    <a:pt x="97" y="50"/>
                  </a:lnTo>
                  <a:lnTo>
                    <a:pt x="92" y="47"/>
                  </a:lnTo>
                  <a:lnTo>
                    <a:pt x="92" y="45"/>
                  </a:lnTo>
                  <a:lnTo>
                    <a:pt x="90" y="45"/>
                  </a:lnTo>
                  <a:lnTo>
                    <a:pt x="88" y="45"/>
                  </a:lnTo>
                  <a:lnTo>
                    <a:pt x="78" y="45"/>
                  </a:lnTo>
                  <a:lnTo>
                    <a:pt x="73" y="47"/>
                  </a:lnTo>
                  <a:lnTo>
                    <a:pt x="71" y="50"/>
                  </a:lnTo>
                  <a:lnTo>
                    <a:pt x="64" y="50"/>
                  </a:lnTo>
                  <a:lnTo>
                    <a:pt x="62" y="50"/>
                  </a:lnTo>
                  <a:lnTo>
                    <a:pt x="59" y="45"/>
                  </a:lnTo>
                  <a:lnTo>
                    <a:pt x="55" y="43"/>
                  </a:lnTo>
                  <a:lnTo>
                    <a:pt x="50" y="43"/>
                  </a:lnTo>
                  <a:lnTo>
                    <a:pt x="47" y="45"/>
                  </a:lnTo>
                  <a:lnTo>
                    <a:pt x="47" y="40"/>
                  </a:lnTo>
                  <a:lnTo>
                    <a:pt x="47" y="38"/>
                  </a:lnTo>
                  <a:lnTo>
                    <a:pt x="50" y="38"/>
                  </a:lnTo>
                  <a:lnTo>
                    <a:pt x="55" y="33"/>
                  </a:lnTo>
                  <a:lnTo>
                    <a:pt x="57" y="31"/>
                  </a:lnTo>
                  <a:lnTo>
                    <a:pt x="50" y="31"/>
                  </a:lnTo>
                  <a:lnTo>
                    <a:pt x="36" y="43"/>
                  </a:lnTo>
                  <a:lnTo>
                    <a:pt x="29" y="43"/>
                  </a:lnTo>
                  <a:lnTo>
                    <a:pt x="24" y="47"/>
                  </a:lnTo>
                  <a:lnTo>
                    <a:pt x="17" y="47"/>
                  </a:lnTo>
                  <a:close/>
                </a:path>
              </a:pathLst>
            </a:custGeom>
            <a:grpFill/>
            <a:ln w="9525">
              <a:noFill/>
              <a:round/>
              <a:headEnd/>
              <a:tailEnd/>
            </a:ln>
          </p:spPr>
          <p:txBody>
            <a:bodyPr/>
            <a:lstStyle/>
            <a:p>
              <a:pPr>
                <a:defRPr/>
              </a:pPr>
              <a:endParaRPr lang="en-US" sz="1200" kern="0">
                <a:solidFill>
                  <a:srgbClr val="0096D6"/>
                </a:solidFill>
              </a:endParaRPr>
            </a:p>
          </p:txBody>
        </p:sp>
        <p:sp>
          <p:nvSpPr>
            <p:cNvPr id="2012" name="Freeform 1720"/>
            <p:cNvSpPr>
              <a:spLocks/>
            </p:cNvSpPr>
            <p:nvPr/>
          </p:nvSpPr>
          <p:spPr bwMode="auto">
            <a:xfrm>
              <a:off x="-4219" y="1863"/>
              <a:ext cx="102" cy="50"/>
            </a:xfrm>
            <a:custGeom>
              <a:avLst/>
              <a:gdLst>
                <a:gd name="T0" fmla="*/ 17 w 102"/>
                <a:gd name="T1" fmla="*/ 47 h 50"/>
                <a:gd name="T2" fmla="*/ 17 w 102"/>
                <a:gd name="T3" fmla="*/ 45 h 50"/>
                <a:gd name="T4" fmla="*/ 14 w 102"/>
                <a:gd name="T5" fmla="*/ 40 h 50"/>
                <a:gd name="T6" fmla="*/ 3 w 102"/>
                <a:gd name="T7" fmla="*/ 47 h 50"/>
                <a:gd name="T8" fmla="*/ 0 w 102"/>
                <a:gd name="T9" fmla="*/ 45 h 50"/>
                <a:gd name="T10" fmla="*/ 26 w 102"/>
                <a:gd name="T11" fmla="*/ 26 h 50"/>
                <a:gd name="T12" fmla="*/ 36 w 102"/>
                <a:gd name="T13" fmla="*/ 17 h 50"/>
                <a:gd name="T14" fmla="*/ 38 w 102"/>
                <a:gd name="T15" fmla="*/ 17 h 50"/>
                <a:gd name="T16" fmla="*/ 43 w 102"/>
                <a:gd name="T17" fmla="*/ 7 h 50"/>
                <a:gd name="T18" fmla="*/ 43 w 102"/>
                <a:gd name="T19" fmla="*/ 12 h 50"/>
                <a:gd name="T20" fmla="*/ 47 w 102"/>
                <a:gd name="T21" fmla="*/ 2 h 50"/>
                <a:gd name="T22" fmla="*/ 47 w 102"/>
                <a:gd name="T23" fmla="*/ 10 h 50"/>
                <a:gd name="T24" fmla="*/ 47 w 102"/>
                <a:gd name="T25" fmla="*/ 10 h 50"/>
                <a:gd name="T26" fmla="*/ 52 w 102"/>
                <a:gd name="T27" fmla="*/ 7 h 50"/>
                <a:gd name="T28" fmla="*/ 52 w 102"/>
                <a:gd name="T29" fmla="*/ 2 h 50"/>
                <a:gd name="T30" fmla="*/ 52 w 102"/>
                <a:gd name="T31" fmla="*/ 0 h 50"/>
                <a:gd name="T32" fmla="*/ 66 w 102"/>
                <a:gd name="T33" fmla="*/ 14 h 50"/>
                <a:gd name="T34" fmla="*/ 69 w 102"/>
                <a:gd name="T35" fmla="*/ 5 h 50"/>
                <a:gd name="T36" fmla="*/ 76 w 102"/>
                <a:gd name="T37" fmla="*/ 5 h 50"/>
                <a:gd name="T38" fmla="*/ 83 w 102"/>
                <a:gd name="T39" fmla="*/ 21 h 50"/>
                <a:gd name="T40" fmla="*/ 95 w 102"/>
                <a:gd name="T41" fmla="*/ 26 h 50"/>
                <a:gd name="T42" fmla="*/ 97 w 102"/>
                <a:gd name="T43" fmla="*/ 33 h 50"/>
                <a:gd name="T44" fmla="*/ 97 w 102"/>
                <a:gd name="T45" fmla="*/ 40 h 50"/>
                <a:gd name="T46" fmla="*/ 99 w 102"/>
                <a:gd name="T47" fmla="*/ 43 h 50"/>
                <a:gd name="T48" fmla="*/ 99 w 102"/>
                <a:gd name="T49" fmla="*/ 45 h 50"/>
                <a:gd name="T50" fmla="*/ 99 w 102"/>
                <a:gd name="T51" fmla="*/ 47 h 50"/>
                <a:gd name="T52" fmla="*/ 102 w 102"/>
                <a:gd name="T53" fmla="*/ 50 h 50"/>
                <a:gd name="T54" fmla="*/ 92 w 102"/>
                <a:gd name="T55" fmla="*/ 47 h 50"/>
                <a:gd name="T56" fmla="*/ 92 w 102"/>
                <a:gd name="T57" fmla="*/ 45 h 50"/>
                <a:gd name="T58" fmla="*/ 88 w 102"/>
                <a:gd name="T59" fmla="*/ 45 h 50"/>
                <a:gd name="T60" fmla="*/ 73 w 102"/>
                <a:gd name="T61" fmla="*/ 47 h 50"/>
                <a:gd name="T62" fmla="*/ 71 w 102"/>
                <a:gd name="T63" fmla="*/ 50 h 50"/>
                <a:gd name="T64" fmla="*/ 62 w 102"/>
                <a:gd name="T65" fmla="*/ 50 h 50"/>
                <a:gd name="T66" fmla="*/ 55 w 102"/>
                <a:gd name="T67" fmla="*/ 43 h 50"/>
                <a:gd name="T68" fmla="*/ 50 w 102"/>
                <a:gd name="T69" fmla="*/ 43 h 50"/>
                <a:gd name="T70" fmla="*/ 47 w 102"/>
                <a:gd name="T71" fmla="*/ 40 h 50"/>
                <a:gd name="T72" fmla="*/ 50 w 102"/>
                <a:gd name="T73" fmla="*/ 38 h 50"/>
                <a:gd name="T74" fmla="*/ 57 w 102"/>
                <a:gd name="T75" fmla="*/ 31 h 50"/>
                <a:gd name="T76" fmla="*/ 57 w 102"/>
                <a:gd name="T77" fmla="*/ 31 h 50"/>
                <a:gd name="T78" fmla="*/ 36 w 102"/>
                <a:gd name="T79" fmla="*/ 43 h 50"/>
                <a:gd name="T80" fmla="*/ 24 w 102"/>
                <a:gd name="T81" fmla="*/ 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0"/>
                <a:gd name="T125" fmla="*/ 102 w 102"/>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0">
                  <a:moveTo>
                    <a:pt x="17" y="47"/>
                  </a:moveTo>
                  <a:lnTo>
                    <a:pt x="17" y="47"/>
                  </a:lnTo>
                  <a:lnTo>
                    <a:pt x="17" y="45"/>
                  </a:lnTo>
                  <a:lnTo>
                    <a:pt x="17" y="43"/>
                  </a:lnTo>
                  <a:lnTo>
                    <a:pt x="14" y="40"/>
                  </a:lnTo>
                  <a:lnTo>
                    <a:pt x="5" y="47"/>
                  </a:lnTo>
                  <a:lnTo>
                    <a:pt x="3" y="47"/>
                  </a:lnTo>
                  <a:lnTo>
                    <a:pt x="0" y="47"/>
                  </a:lnTo>
                  <a:lnTo>
                    <a:pt x="0" y="45"/>
                  </a:lnTo>
                  <a:lnTo>
                    <a:pt x="21" y="26"/>
                  </a:lnTo>
                  <a:lnTo>
                    <a:pt x="26" y="26"/>
                  </a:lnTo>
                  <a:lnTo>
                    <a:pt x="31" y="19"/>
                  </a:lnTo>
                  <a:lnTo>
                    <a:pt x="36" y="17"/>
                  </a:lnTo>
                  <a:lnTo>
                    <a:pt x="38" y="17"/>
                  </a:lnTo>
                  <a:lnTo>
                    <a:pt x="38" y="12"/>
                  </a:lnTo>
                  <a:lnTo>
                    <a:pt x="43" y="7"/>
                  </a:lnTo>
                  <a:lnTo>
                    <a:pt x="43" y="12"/>
                  </a:lnTo>
                  <a:lnTo>
                    <a:pt x="45" y="12"/>
                  </a:lnTo>
                  <a:lnTo>
                    <a:pt x="47" y="2"/>
                  </a:lnTo>
                  <a:lnTo>
                    <a:pt x="47" y="5"/>
                  </a:lnTo>
                  <a:lnTo>
                    <a:pt x="47" y="10"/>
                  </a:lnTo>
                  <a:lnTo>
                    <a:pt x="47" y="12"/>
                  </a:lnTo>
                  <a:lnTo>
                    <a:pt x="47" y="10"/>
                  </a:lnTo>
                  <a:lnTo>
                    <a:pt x="50" y="7"/>
                  </a:lnTo>
                  <a:lnTo>
                    <a:pt x="52" y="7"/>
                  </a:lnTo>
                  <a:lnTo>
                    <a:pt x="52" y="2"/>
                  </a:lnTo>
                  <a:lnTo>
                    <a:pt x="52" y="0"/>
                  </a:lnTo>
                  <a:lnTo>
                    <a:pt x="62" y="2"/>
                  </a:lnTo>
                  <a:lnTo>
                    <a:pt x="66" y="14"/>
                  </a:lnTo>
                  <a:lnTo>
                    <a:pt x="66" y="5"/>
                  </a:lnTo>
                  <a:lnTo>
                    <a:pt x="69" y="5"/>
                  </a:lnTo>
                  <a:lnTo>
                    <a:pt x="73" y="5"/>
                  </a:lnTo>
                  <a:lnTo>
                    <a:pt x="76" y="5"/>
                  </a:lnTo>
                  <a:lnTo>
                    <a:pt x="81" y="19"/>
                  </a:lnTo>
                  <a:lnTo>
                    <a:pt x="83" y="21"/>
                  </a:lnTo>
                  <a:lnTo>
                    <a:pt x="95" y="19"/>
                  </a:lnTo>
                  <a:lnTo>
                    <a:pt x="95" y="26"/>
                  </a:lnTo>
                  <a:lnTo>
                    <a:pt x="95" y="28"/>
                  </a:lnTo>
                  <a:lnTo>
                    <a:pt x="97" y="33"/>
                  </a:lnTo>
                  <a:lnTo>
                    <a:pt x="97" y="38"/>
                  </a:lnTo>
                  <a:lnTo>
                    <a:pt x="97" y="40"/>
                  </a:lnTo>
                  <a:lnTo>
                    <a:pt x="102" y="43"/>
                  </a:lnTo>
                  <a:lnTo>
                    <a:pt x="99" y="43"/>
                  </a:lnTo>
                  <a:lnTo>
                    <a:pt x="99" y="45"/>
                  </a:lnTo>
                  <a:lnTo>
                    <a:pt x="99" y="47"/>
                  </a:lnTo>
                  <a:lnTo>
                    <a:pt x="102" y="50"/>
                  </a:lnTo>
                  <a:lnTo>
                    <a:pt x="97" y="50"/>
                  </a:lnTo>
                  <a:lnTo>
                    <a:pt x="92" y="47"/>
                  </a:lnTo>
                  <a:lnTo>
                    <a:pt x="92" y="45"/>
                  </a:lnTo>
                  <a:lnTo>
                    <a:pt x="90" y="45"/>
                  </a:lnTo>
                  <a:lnTo>
                    <a:pt x="88" y="45"/>
                  </a:lnTo>
                  <a:lnTo>
                    <a:pt x="78" y="45"/>
                  </a:lnTo>
                  <a:lnTo>
                    <a:pt x="73" y="47"/>
                  </a:lnTo>
                  <a:lnTo>
                    <a:pt x="71" y="50"/>
                  </a:lnTo>
                  <a:lnTo>
                    <a:pt x="64" y="50"/>
                  </a:lnTo>
                  <a:lnTo>
                    <a:pt x="62" y="50"/>
                  </a:lnTo>
                  <a:lnTo>
                    <a:pt x="59" y="45"/>
                  </a:lnTo>
                  <a:lnTo>
                    <a:pt x="55" y="43"/>
                  </a:lnTo>
                  <a:lnTo>
                    <a:pt x="50" y="43"/>
                  </a:lnTo>
                  <a:lnTo>
                    <a:pt x="47" y="45"/>
                  </a:lnTo>
                  <a:lnTo>
                    <a:pt x="47" y="40"/>
                  </a:lnTo>
                  <a:lnTo>
                    <a:pt x="47" y="38"/>
                  </a:lnTo>
                  <a:lnTo>
                    <a:pt x="50" y="38"/>
                  </a:lnTo>
                  <a:lnTo>
                    <a:pt x="55" y="33"/>
                  </a:lnTo>
                  <a:lnTo>
                    <a:pt x="57" y="31"/>
                  </a:lnTo>
                  <a:lnTo>
                    <a:pt x="50" y="31"/>
                  </a:lnTo>
                  <a:lnTo>
                    <a:pt x="36" y="43"/>
                  </a:lnTo>
                  <a:lnTo>
                    <a:pt x="29" y="43"/>
                  </a:lnTo>
                  <a:lnTo>
                    <a:pt x="24" y="47"/>
                  </a:lnTo>
                  <a:lnTo>
                    <a:pt x="17" y="47"/>
                  </a:lnTo>
                </a:path>
              </a:pathLst>
            </a:custGeom>
            <a:grpFill/>
            <a:ln w="9525">
              <a:noFill/>
              <a:round/>
              <a:headEnd/>
              <a:tailEnd/>
            </a:ln>
          </p:spPr>
          <p:txBody>
            <a:bodyPr/>
            <a:lstStyle/>
            <a:p>
              <a:pPr>
                <a:defRPr/>
              </a:pPr>
              <a:endParaRPr lang="en-US" sz="1200" kern="0">
                <a:solidFill>
                  <a:srgbClr val="0096D6"/>
                </a:solidFill>
              </a:endParaRPr>
            </a:p>
          </p:txBody>
        </p:sp>
        <p:sp>
          <p:nvSpPr>
            <p:cNvPr id="2013" name="Freeform 1721"/>
            <p:cNvSpPr>
              <a:spLocks/>
            </p:cNvSpPr>
            <p:nvPr/>
          </p:nvSpPr>
          <p:spPr bwMode="auto">
            <a:xfrm>
              <a:off x="-4098" y="1984"/>
              <a:ext cx="7" cy="4"/>
            </a:xfrm>
            <a:custGeom>
              <a:avLst/>
              <a:gdLst>
                <a:gd name="T0" fmla="*/ 7 w 7"/>
                <a:gd name="T1" fmla="*/ 2 h 4"/>
                <a:gd name="T2" fmla="*/ 7 w 7"/>
                <a:gd name="T3" fmla="*/ 4 h 4"/>
                <a:gd name="T4" fmla="*/ 4 w 7"/>
                <a:gd name="T5" fmla="*/ 4 h 4"/>
                <a:gd name="T6" fmla="*/ 2 w 7"/>
                <a:gd name="T7" fmla="*/ 4 h 4"/>
                <a:gd name="T8" fmla="*/ 0 w 7"/>
                <a:gd name="T9" fmla="*/ 4 h 4"/>
                <a:gd name="T10" fmla="*/ 0 w 7"/>
                <a:gd name="T11" fmla="*/ 4 h 4"/>
                <a:gd name="T12" fmla="*/ 0 w 7"/>
                <a:gd name="T13" fmla="*/ 2 h 4"/>
                <a:gd name="T14" fmla="*/ 0 w 7"/>
                <a:gd name="T15" fmla="*/ 2 h 4"/>
                <a:gd name="T16" fmla="*/ 2 w 7"/>
                <a:gd name="T17" fmla="*/ 0 h 4"/>
                <a:gd name="T18" fmla="*/ 4 w 7"/>
                <a:gd name="T19" fmla="*/ 0 h 4"/>
                <a:gd name="T20" fmla="*/ 4 w 7"/>
                <a:gd name="T21" fmla="*/ 2 h 4"/>
                <a:gd name="T22" fmla="*/ 7 w 7"/>
                <a:gd name="T23" fmla="*/ 2 h 4"/>
                <a:gd name="T24" fmla="*/ 7 w 7"/>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7" y="2"/>
                  </a:moveTo>
                  <a:lnTo>
                    <a:pt x="7" y="4"/>
                  </a:lnTo>
                  <a:lnTo>
                    <a:pt x="4" y="4"/>
                  </a:lnTo>
                  <a:lnTo>
                    <a:pt x="2" y="4"/>
                  </a:lnTo>
                  <a:lnTo>
                    <a:pt x="0" y="4"/>
                  </a:lnTo>
                  <a:lnTo>
                    <a:pt x="0" y="2"/>
                  </a:lnTo>
                  <a:lnTo>
                    <a:pt x="2" y="0"/>
                  </a:lnTo>
                  <a:lnTo>
                    <a:pt x="4" y="0"/>
                  </a:lnTo>
                  <a:lnTo>
                    <a:pt x="4" y="2"/>
                  </a:lnTo>
                  <a:lnTo>
                    <a:pt x="7" y="2"/>
                  </a:lnTo>
                  <a:close/>
                </a:path>
              </a:pathLst>
            </a:custGeom>
            <a:grpFill/>
            <a:ln w="9525">
              <a:noFill/>
              <a:round/>
              <a:headEnd/>
              <a:tailEnd/>
            </a:ln>
          </p:spPr>
          <p:txBody>
            <a:bodyPr/>
            <a:lstStyle/>
            <a:p>
              <a:pPr>
                <a:defRPr/>
              </a:pPr>
              <a:endParaRPr lang="en-US" sz="1200" kern="0">
                <a:solidFill>
                  <a:srgbClr val="0096D6"/>
                </a:solidFill>
              </a:endParaRPr>
            </a:p>
          </p:txBody>
        </p:sp>
        <p:sp>
          <p:nvSpPr>
            <p:cNvPr id="2014" name="Freeform 1722"/>
            <p:cNvSpPr>
              <a:spLocks/>
            </p:cNvSpPr>
            <p:nvPr/>
          </p:nvSpPr>
          <p:spPr bwMode="auto">
            <a:xfrm>
              <a:off x="-4098" y="1984"/>
              <a:ext cx="7" cy="4"/>
            </a:xfrm>
            <a:custGeom>
              <a:avLst/>
              <a:gdLst>
                <a:gd name="T0" fmla="*/ 7 w 7"/>
                <a:gd name="T1" fmla="*/ 2 h 4"/>
                <a:gd name="T2" fmla="*/ 7 w 7"/>
                <a:gd name="T3" fmla="*/ 4 h 4"/>
                <a:gd name="T4" fmla="*/ 4 w 7"/>
                <a:gd name="T5" fmla="*/ 4 h 4"/>
                <a:gd name="T6" fmla="*/ 2 w 7"/>
                <a:gd name="T7" fmla="*/ 4 h 4"/>
                <a:gd name="T8" fmla="*/ 0 w 7"/>
                <a:gd name="T9" fmla="*/ 4 h 4"/>
                <a:gd name="T10" fmla="*/ 0 w 7"/>
                <a:gd name="T11" fmla="*/ 4 h 4"/>
                <a:gd name="T12" fmla="*/ 0 w 7"/>
                <a:gd name="T13" fmla="*/ 2 h 4"/>
                <a:gd name="T14" fmla="*/ 0 w 7"/>
                <a:gd name="T15" fmla="*/ 2 h 4"/>
                <a:gd name="T16" fmla="*/ 2 w 7"/>
                <a:gd name="T17" fmla="*/ 0 h 4"/>
                <a:gd name="T18" fmla="*/ 4 w 7"/>
                <a:gd name="T19" fmla="*/ 0 h 4"/>
                <a:gd name="T20" fmla="*/ 4 w 7"/>
                <a:gd name="T21" fmla="*/ 2 h 4"/>
                <a:gd name="T22" fmla="*/ 7 w 7"/>
                <a:gd name="T23" fmla="*/ 2 h 4"/>
                <a:gd name="T24" fmla="*/ 7 w 7"/>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7" y="2"/>
                  </a:moveTo>
                  <a:lnTo>
                    <a:pt x="7" y="4"/>
                  </a:lnTo>
                  <a:lnTo>
                    <a:pt x="4" y="4"/>
                  </a:lnTo>
                  <a:lnTo>
                    <a:pt x="2" y="4"/>
                  </a:lnTo>
                  <a:lnTo>
                    <a:pt x="0" y="4"/>
                  </a:lnTo>
                  <a:lnTo>
                    <a:pt x="0" y="2"/>
                  </a:lnTo>
                  <a:lnTo>
                    <a:pt x="2" y="0"/>
                  </a:lnTo>
                  <a:lnTo>
                    <a:pt x="4" y="0"/>
                  </a:lnTo>
                  <a:lnTo>
                    <a:pt x="4" y="2"/>
                  </a:lnTo>
                  <a:lnTo>
                    <a:pt x="7" y="2"/>
                  </a:lnTo>
                </a:path>
              </a:pathLst>
            </a:custGeom>
            <a:grpFill/>
            <a:ln w="9525">
              <a:noFill/>
              <a:round/>
              <a:headEnd/>
              <a:tailEnd/>
            </a:ln>
          </p:spPr>
          <p:txBody>
            <a:bodyPr/>
            <a:lstStyle/>
            <a:p>
              <a:pPr>
                <a:defRPr/>
              </a:pPr>
              <a:endParaRPr lang="en-US" sz="1200" kern="0">
                <a:solidFill>
                  <a:srgbClr val="0096D6"/>
                </a:solidFill>
              </a:endParaRPr>
            </a:p>
          </p:txBody>
        </p:sp>
        <p:sp>
          <p:nvSpPr>
            <p:cNvPr id="2015" name="Freeform 1723"/>
            <p:cNvSpPr>
              <a:spLocks/>
            </p:cNvSpPr>
            <p:nvPr/>
          </p:nvSpPr>
          <p:spPr bwMode="auto">
            <a:xfrm>
              <a:off x="-4105" y="1979"/>
              <a:ext cx="61" cy="26"/>
            </a:xfrm>
            <a:custGeom>
              <a:avLst/>
              <a:gdLst>
                <a:gd name="T0" fmla="*/ 44 w 61"/>
                <a:gd name="T1" fmla="*/ 12 h 26"/>
                <a:gd name="T2" fmla="*/ 37 w 61"/>
                <a:gd name="T3" fmla="*/ 16 h 26"/>
                <a:gd name="T4" fmla="*/ 35 w 61"/>
                <a:gd name="T5" fmla="*/ 16 h 26"/>
                <a:gd name="T6" fmla="*/ 21 w 61"/>
                <a:gd name="T7" fmla="*/ 23 h 26"/>
                <a:gd name="T8" fmla="*/ 19 w 61"/>
                <a:gd name="T9" fmla="*/ 23 h 26"/>
                <a:gd name="T10" fmla="*/ 14 w 61"/>
                <a:gd name="T11" fmla="*/ 26 h 26"/>
                <a:gd name="T12" fmla="*/ 9 w 61"/>
                <a:gd name="T13" fmla="*/ 26 h 26"/>
                <a:gd name="T14" fmla="*/ 9 w 61"/>
                <a:gd name="T15" fmla="*/ 23 h 26"/>
                <a:gd name="T16" fmla="*/ 7 w 61"/>
                <a:gd name="T17" fmla="*/ 23 h 26"/>
                <a:gd name="T18" fmla="*/ 4 w 61"/>
                <a:gd name="T19" fmla="*/ 23 h 26"/>
                <a:gd name="T20" fmla="*/ 4 w 61"/>
                <a:gd name="T21" fmla="*/ 21 h 26"/>
                <a:gd name="T22" fmla="*/ 0 w 61"/>
                <a:gd name="T23" fmla="*/ 21 h 26"/>
                <a:gd name="T24" fmla="*/ 4 w 61"/>
                <a:gd name="T25" fmla="*/ 16 h 26"/>
                <a:gd name="T26" fmla="*/ 9 w 61"/>
                <a:gd name="T27" fmla="*/ 16 h 26"/>
                <a:gd name="T28" fmla="*/ 9 w 61"/>
                <a:gd name="T29" fmla="*/ 16 h 26"/>
                <a:gd name="T30" fmla="*/ 14 w 61"/>
                <a:gd name="T31" fmla="*/ 16 h 26"/>
                <a:gd name="T32" fmla="*/ 14 w 61"/>
                <a:gd name="T33" fmla="*/ 16 h 26"/>
                <a:gd name="T34" fmla="*/ 19 w 61"/>
                <a:gd name="T35" fmla="*/ 12 h 26"/>
                <a:gd name="T36" fmla="*/ 21 w 61"/>
                <a:gd name="T37" fmla="*/ 9 h 26"/>
                <a:gd name="T38" fmla="*/ 23 w 61"/>
                <a:gd name="T39" fmla="*/ 9 h 26"/>
                <a:gd name="T40" fmla="*/ 23 w 61"/>
                <a:gd name="T41" fmla="*/ 7 h 26"/>
                <a:gd name="T42" fmla="*/ 26 w 61"/>
                <a:gd name="T43" fmla="*/ 5 h 26"/>
                <a:gd name="T44" fmla="*/ 30 w 61"/>
                <a:gd name="T45" fmla="*/ 5 h 26"/>
                <a:gd name="T46" fmla="*/ 40 w 61"/>
                <a:gd name="T47" fmla="*/ 5 h 26"/>
                <a:gd name="T48" fmla="*/ 42 w 61"/>
                <a:gd name="T49" fmla="*/ 2 h 26"/>
                <a:gd name="T50" fmla="*/ 54 w 61"/>
                <a:gd name="T51" fmla="*/ 0 h 26"/>
                <a:gd name="T52" fmla="*/ 61 w 61"/>
                <a:gd name="T53" fmla="*/ 0 h 26"/>
                <a:gd name="T54" fmla="*/ 59 w 61"/>
                <a:gd name="T55" fmla="*/ 5 h 26"/>
                <a:gd name="T56" fmla="*/ 56 w 61"/>
                <a:gd name="T57" fmla="*/ 5 h 26"/>
                <a:gd name="T58" fmla="*/ 56 w 61"/>
                <a:gd name="T59" fmla="*/ 5 h 26"/>
                <a:gd name="T60" fmla="*/ 56 w 61"/>
                <a:gd name="T61" fmla="*/ 7 h 26"/>
                <a:gd name="T62" fmla="*/ 47 w 61"/>
                <a:gd name="T63" fmla="*/ 12 h 26"/>
                <a:gd name="T64" fmla="*/ 44 w 61"/>
                <a:gd name="T65" fmla="*/ 12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26"/>
                <a:gd name="T101" fmla="*/ 61 w 6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26">
                  <a:moveTo>
                    <a:pt x="44" y="12"/>
                  </a:moveTo>
                  <a:lnTo>
                    <a:pt x="37" y="16"/>
                  </a:lnTo>
                  <a:lnTo>
                    <a:pt x="35" y="16"/>
                  </a:lnTo>
                  <a:lnTo>
                    <a:pt x="21" y="23"/>
                  </a:lnTo>
                  <a:lnTo>
                    <a:pt x="19" y="23"/>
                  </a:lnTo>
                  <a:lnTo>
                    <a:pt x="14" y="26"/>
                  </a:lnTo>
                  <a:lnTo>
                    <a:pt x="9" y="26"/>
                  </a:lnTo>
                  <a:lnTo>
                    <a:pt x="9" y="23"/>
                  </a:lnTo>
                  <a:lnTo>
                    <a:pt x="7" y="23"/>
                  </a:lnTo>
                  <a:lnTo>
                    <a:pt x="4" y="23"/>
                  </a:lnTo>
                  <a:lnTo>
                    <a:pt x="4" y="21"/>
                  </a:lnTo>
                  <a:lnTo>
                    <a:pt x="0" y="21"/>
                  </a:lnTo>
                  <a:lnTo>
                    <a:pt x="4" y="16"/>
                  </a:lnTo>
                  <a:lnTo>
                    <a:pt x="9" y="16"/>
                  </a:lnTo>
                  <a:lnTo>
                    <a:pt x="14" y="16"/>
                  </a:lnTo>
                  <a:lnTo>
                    <a:pt x="19" y="12"/>
                  </a:lnTo>
                  <a:lnTo>
                    <a:pt x="21" y="9"/>
                  </a:lnTo>
                  <a:lnTo>
                    <a:pt x="23" y="9"/>
                  </a:lnTo>
                  <a:lnTo>
                    <a:pt x="23" y="7"/>
                  </a:lnTo>
                  <a:lnTo>
                    <a:pt x="26" y="5"/>
                  </a:lnTo>
                  <a:lnTo>
                    <a:pt x="30" y="5"/>
                  </a:lnTo>
                  <a:lnTo>
                    <a:pt x="40" y="5"/>
                  </a:lnTo>
                  <a:lnTo>
                    <a:pt x="42" y="2"/>
                  </a:lnTo>
                  <a:lnTo>
                    <a:pt x="54" y="0"/>
                  </a:lnTo>
                  <a:lnTo>
                    <a:pt x="61" y="0"/>
                  </a:lnTo>
                  <a:lnTo>
                    <a:pt x="59" y="5"/>
                  </a:lnTo>
                  <a:lnTo>
                    <a:pt x="56" y="5"/>
                  </a:lnTo>
                  <a:lnTo>
                    <a:pt x="56" y="7"/>
                  </a:lnTo>
                  <a:lnTo>
                    <a:pt x="47" y="12"/>
                  </a:lnTo>
                  <a:lnTo>
                    <a:pt x="44" y="12"/>
                  </a:lnTo>
                  <a:close/>
                </a:path>
              </a:pathLst>
            </a:custGeom>
            <a:grpFill/>
            <a:ln w="9525">
              <a:noFill/>
              <a:round/>
              <a:headEnd/>
              <a:tailEnd/>
            </a:ln>
          </p:spPr>
          <p:txBody>
            <a:bodyPr/>
            <a:lstStyle/>
            <a:p>
              <a:pPr>
                <a:defRPr/>
              </a:pPr>
              <a:endParaRPr lang="en-US" sz="1200" kern="0">
                <a:solidFill>
                  <a:srgbClr val="0096D6"/>
                </a:solidFill>
              </a:endParaRPr>
            </a:p>
          </p:txBody>
        </p:sp>
        <p:sp>
          <p:nvSpPr>
            <p:cNvPr id="2016" name="Freeform 1724"/>
            <p:cNvSpPr>
              <a:spLocks/>
            </p:cNvSpPr>
            <p:nvPr/>
          </p:nvSpPr>
          <p:spPr bwMode="auto">
            <a:xfrm>
              <a:off x="-4105" y="1979"/>
              <a:ext cx="61" cy="26"/>
            </a:xfrm>
            <a:custGeom>
              <a:avLst/>
              <a:gdLst>
                <a:gd name="T0" fmla="*/ 44 w 61"/>
                <a:gd name="T1" fmla="*/ 12 h 26"/>
                <a:gd name="T2" fmla="*/ 37 w 61"/>
                <a:gd name="T3" fmla="*/ 16 h 26"/>
                <a:gd name="T4" fmla="*/ 35 w 61"/>
                <a:gd name="T5" fmla="*/ 16 h 26"/>
                <a:gd name="T6" fmla="*/ 21 w 61"/>
                <a:gd name="T7" fmla="*/ 23 h 26"/>
                <a:gd name="T8" fmla="*/ 19 w 61"/>
                <a:gd name="T9" fmla="*/ 23 h 26"/>
                <a:gd name="T10" fmla="*/ 14 w 61"/>
                <a:gd name="T11" fmla="*/ 26 h 26"/>
                <a:gd name="T12" fmla="*/ 9 w 61"/>
                <a:gd name="T13" fmla="*/ 26 h 26"/>
                <a:gd name="T14" fmla="*/ 9 w 61"/>
                <a:gd name="T15" fmla="*/ 23 h 26"/>
                <a:gd name="T16" fmla="*/ 7 w 61"/>
                <a:gd name="T17" fmla="*/ 23 h 26"/>
                <a:gd name="T18" fmla="*/ 4 w 61"/>
                <a:gd name="T19" fmla="*/ 23 h 26"/>
                <a:gd name="T20" fmla="*/ 4 w 61"/>
                <a:gd name="T21" fmla="*/ 21 h 26"/>
                <a:gd name="T22" fmla="*/ 0 w 61"/>
                <a:gd name="T23" fmla="*/ 21 h 26"/>
                <a:gd name="T24" fmla="*/ 4 w 61"/>
                <a:gd name="T25" fmla="*/ 16 h 26"/>
                <a:gd name="T26" fmla="*/ 9 w 61"/>
                <a:gd name="T27" fmla="*/ 16 h 26"/>
                <a:gd name="T28" fmla="*/ 9 w 61"/>
                <a:gd name="T29" fmla="*/ 16 h 26"/>
                <a:gd name="T30" fmla="*/ 14 w 61"/>
                <a:gd name="T31" fmla="*/ 16 h 26"/>
                <a:gd name="T32" fmla="*/ 14 w 61"/>
                <a:gd name="T33" fmla="*/ 16 h 26"/>
                <a:gd name="T34" fmla="*/ 19 w 61"/>
                <a:gd name="T35" fmla="*/ 12 h 26"/>
                <a:gd name="T36" fmla="*/ 21 w 61"/>
                <a:gd name="T37" fmla="*/ 9 h 26"/>
                <a:gd name="T38" fmla="*/ 23 w 61"/>
                <a:gd name="T39" fmla="*/ 9 h 26"/>
                <a:gd name="T40" fmla="*/ 23 w 61"/>
                <a:gd name="T41" fmla="*/ 7 h 26"/>
                <a:gd name="T42" fmla="*/ 26 w 61"/>
                <a:gd name="T43" fmla="*/ 5 h 26"/>
                <a:gd name="T44" fmla="*/ 30 w 61"/>
                <a:gd name="T45" fmla="*/ 5 h 26"/>
                <a:gd name="T46" fmla="*/ 40 w 61"/>
                <a:gd name="T47" fmla="*/ 5 h 26"/>
                <a:gd name="T48" fmla="*/ 42 w 61"/>
                <a:gd name="T49" fmla="*/ 2 h 26"/>
                <a:gd name="T50" fmla="*/ 54 w 61"/>
                <a:gd name="T51" fmla="*/ 0 h 26"/>
                <a:gd name="T52" fmla="*/ 61 w 61"/>
                <a:gd name="T53" fmla="*/ 0 h 26"/>
                <a:gd name="T54" fmla="*/ 59 w 61"/>
                <a:gd name="T55" fmla="*/ 5 h 26"/>
                <a:gd name="T56" fmla="*/ 56 w 61"/>
                <a:gd name="T57" fmla="*/ 5 h 26"/>
                <a:gd name="T58" fmla="*/ 56 w 61"/>
                <a:gd name="T59" fmla="*/ 5 h 26"/>
                <a:gd name="T60" fmla="*/ 56 w 61"/>
                <a:gd name="T61" fmla="*/ 7 h 26"/>
                <a:gd name="T62" fmla="*/ 47 w 61"/>
                <a:gd name="T63" fmla="*/ 12 h 26"/>
                <a:gd name="T64" fmla="*/ 44 w 61"/>
                <a:gd name="T65" fmla="*/ 12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26"/>
                <a:gd name="T101" fmla="*/ 61 w 6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26">
                  <a:moveTo>
                    <a:pt x="44" y="12"/>
                  </a:moveTo>
                  <a:lnTo>
                    <a:pt x="37" y="16"/>
                  </a:lnTo>
                  <a:lnTo>
                    <a:pt x="35" y="16"/>
                  </a:lnTo>
                  <a:lnTo>
                    <a:pt x="21" y="23"/>
                  </a:lnTo>
                  <a:lnTo>
                    <a:pt x="19" y="23"/>
                  </a:lnTo>
                  <a:lnTo>
                    <a:pt x="14" y="26"/>
                  </a:lnTo>
                  <a:lnTo>
                    <a:pt x="9" y="26"/>
                  </a:lnTo>
                  <a:lnTo>
                    <a:pt x="9" y="23"/>
                  </a:lnTo>
                  <a:lnTo>
                    <a:pt x="7" y="23"/>
                  </a:lnTo>
                  <a:lnTo>
                    <a:pt x="4" y="23"/>
                  </a:lnTo>
                  <a:lnTo>
                    <a:pt x="4" y="21"/>
                  </a:lnTo>
                  <a:lnTo>
                    <a:pt x="0" y="21"/>
                  </a:lnTo>
                  <a:lnTo>
                    <a:pt x="4" y="16"/>
                  </a:lnTo>
                  <a:lnTo>
                    <a:pt x="9" y="16"/>
                  </a:lnTo>
                  <a:lnTo>
                    <a:pt x="14" y="16"/>
                  </a:lnTo>
                  <a:lnTo>
                    <a:pt x="19" y="12"/>
                  </a:lnTo>
                  <a:lnTo>
                    <a:pt x="21" y="9"/>
                  </a:lnTo>
                  <a:lnTo>
                    <a:pt x="23" y="9"/>
                  </a:lnTo>
                  <a:lnTo>
                    <a:pt x="23" y="7"/>
                  </a:lnTo>
                  <a:lnTo>
                    <a:pt x="26" y="5"/>
                  </a:lnTo>
                  <a:lnTo>
                    <a:pt x="30" y="5"/>
                  </a:lnTo>
                  <a:lnTo>
                    <a:pt x="40" y="5"/>
                  </a:lnTo>
                  <a:lnTo>
                    <a:pt x="42" y="2"/>
                  </a:lnTo>
                  <a:lnTo>
                    <a:pt x="54" y="0"/>
                  </a:lnTo>
                  <a:lnTo>
                    <a:pt x="61" y="0"/>
                  </a:lnTo>
                  <a:lnTo>
                    <a:pt x="59" y="5"/>
                  </a:lnTo>
                  <a:lnTo>
                    <a:pt x="56" y="5"/>
                  </a:lnTo>
                  <a:lnTo>
                    <a:pt x="56" y="7"/>
                  </a:lnTo>
                  <a:lnTo>
                    <a:pt x="47" y="12"/>
                  </a:lnTo>
                  <a:lnTo>
                    <a:pt x="44" y="12"/>
                  </a:lnTo>
                </a:path>
              </a:pathLst>
            </a:custGeom>
            <a:grpFill/>
            <a:ln w="9525">
              <a:noFill/>
              <a:round/>
              <a:headEnd/>
              <a:tailEnd/>
            </a:ln>
          </p:spPr>
          <p:txBody>
            <a:bodyPr/>
            <a:lstStyle/>
            <a:p>
              <a:pPr>
                <a:defRPr/>
              </a:pPr>
              <a:endParaRPr lang="en-US" sz="1200" kern="0">
                <a:solidFill>
                  <a:srgbClr val="0096D6"/>
                </a:solidFill>
              </a:endParaRPr>
            </a:p>
          </p:txBody>
        </p:sp>
        <p:sp>
          <p:nvSpPr>
            <p:cNvPr id="2017" name="Freeform 1725"/>
            <p:cNvSpPr>
              <a:spLocks/>
            </p:cNvSpPr>
            <p:nvPr/>
          </p:nvSpPr>
          <p:spPr bwMode="auto">
            <a:xfrm>
              <a:off x="-2830" y="2413"/>
              <a:ext cx="28" cy="26"/>
            </a:xfrm>
            <a:custGeom>
              <a:avLst/>
              <a:gdLst>
                <a:gd name="T0" fmla="*/ 0 w 28"/>
                <a:gd name="T1" fmla="*/ 5 h 26"/>
                <a:gd name="T2" fmla="*/ 3 w 28"/>
                <a:gd name="T3" fmla="*/ 3 h 26"/>
                <a:gd name="T4" fmla="*/ 5 w 28"/>
                <a:gd name="T5" fmla="*/ 0 h 26"/>
                <a:gd name="T6" fmla="*/ 5 w 28"/>
                <a:gd name="T7" fmla="*/ 0 h 26"/>
                <a:gd name="T8" fmla="*/ 5 w 28"/>
                <a:gd name="T9" fmla="*/ 0 h 26"/>
                <a:gd name="T10" fmla="*/ 10 w 28"/>
                <a:gd name="T11" fmla="*/ 3 h 26"/>
                <a:gd name="T12" fmla="*/ 12 w 28"/>
                <a:gd name="T13" fmla="*/ 3 h 26"/>
                <a:gd name="T14" fmla="*/ 12 w 28"/>
                <a:gd name="T15" fmla="*/ 5 h 26"/>
                <a:gd name="T16" fmla="*/ 14 w 28"/>
                <a:gd name="T17" fmla="*/ 5 h 26"/>
                <a:gd name="T18" fmla="*/ 14 w 28"/>
                <a:gd name="T19" fmla="*/ 12 h 26"/>
                <a:gd name="T20" fmla="*/ 19 w 28"/>
                <a:gd name="T21" fmla="*/ 12 h 26"/>
                <a:gd name="T22" fmla="*/ 21 w 28"/>
                <a:gd name="T23" fmla="*/ 12 h 26"/>
                <a:gd name="T24" fmla="*/ 26 w 28"/>
                <a:gd name="T25" fmla="*/ 12 h 26"/>
                <a:gd name="T26" fmla="*/ 26 w 28"/>
                <a:gd name="T27" fmla="*/ 12 h 26"/>
                <a:gd name="T28" fmla="*/ 28 w 28"/>
                <a:gd name="T29" fmla="*/ 15 h 26"/>
                <a:gd name="T30" fmla="*/ 28 w 28"/>
                <a:gd name="T31" fmla="*/ 17 h 26"/>
                <a:gd name="T32" fmla="*/ 28 w 28"/>
                <a:gd name="T33" fmla="*/ 19 h 26"/>
                <a:gd name="T34" fmla="*/ 26 w 28"/>
                <a:gd name="T35" fmla="*/ 22 h 26"/>
                <a:gd name="T36" fmla="*/ 19 w 28"/>
                <a:gd name="T37" fmla="*/ 22 h 26"/>
                <a:gd name="T38" fmla="*/ 17 w 28"/>
                <a:gd name="T39" fmla="*/ 26 h 26"/>
                <a:gd name="T40" fmla="*/ 14 w 28"/>
                <a:gd name="T41" fmla="*/ 26 h 26"/>
                <a:gd name="T42" fmla="*/ 12 w 28"/>
                <a:gd name="T43" fmla="*/ 24 h 26"/>
                <a:gd name="T44" fmla="*/ 10 w 28"/>
                <a:gd name="T45" fmla="*/ 19 h 26"/>
                <a:gd name="T46" fmla="*/ 10 w 28"/>
                <a:gd name="T47" fmla="*/ 17 h 26"/>
                <a:gd name="T48" fmla="*/ 7 w 28"/>
                <a:gd name="T49" fmla="*/ 15 h 26"/>
                <a:gd name="T50" fmla="*/ 3 w 28"/>
                <a:gd name="T51" fmla="*/ 8 h 26"/>
                <a:gd name="T52" fmla="*/ 3 w 28"/>
                <a:gd name="T53" fmla="*/ 8 h 26"/>
                <a:gd name="T54" fmla="*/ 0 w 28"/>
                <a:gd name="T55" fmla="*/ 5 h 26"/>
                <a:gd name="T56" fmla="*/ 0 w 28"/>
                <a:gd name="T57" fmla="*/ 5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6"/>
                <a:gd name="T89" fmla="*/ 28 w 28"/>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6">
                  <a:moveTo>
                    <a:pt x="0" y="5"/>
                  </a:moveTo>
                  <a:lnTo>
                    <a:pt x="3" y="3"/>
                  </a:lnTo>
                  <a:lnTo>
                    <a:pt x="5" y="0"/>
                  </a:lnTo>
                  <a:lnTo>
                    <a:pt x="10" y="3"/>
                  </a:lnTo>
                  <a:lnTo>
                    <a:pt x="12" y="3"/>
                  </a:lnTo>
                  <a:lnTo>
                    <a:pt x="12" y="5"/>
                  </a:lnTo>
                  <a:lnTo>
                    <a:pt x="14" y="5"/>
                  </a:lnTo>
                  <a:lnTo>
                    <a:pt x="14" y="12"/>
                  </a:lnTo>
                  <a:lnTo>
                    <a:pt x="19" y="12"/>
                  </a:lnTo>
                  <a:lnTo>
                    <a:pt x="21" y="12"/>
                  </a:lnTo>
                  <a:lnTo>
                    <a:pt x="26" y="12"/>
                  </a:lnTo>
                  <a:lnTo>
                    <a:pt x="28" y="15"/>
                  </a:lnTo>
                  <a:lnTo>
                    <a:pt x="28" y="17"/>
                  </a:lnTo>
                  <a:lnTo>
                    <a:pt x="28" y="19"/>
                  </a:lnTo>
                  <a:lnTo>
                    <a:pt x="26" y="22"/>
                  </a:lnTo>
                  <a:lnTo>
                    <a:pt x="19" y="22"/>
                  </a:lnTo>
                  <a:lnTo>
                    <a:pt x="17" y="26"/>
                  </a:lnTo>
                  <a:lnTo>
                    <a:pt x="14" y="26"/>
                  </a:lnTo>
                  <a:lnTo>
                    <a:pt x="12" y="24"/>
                  </a:lnTo>
                  <a:lnTo>
                    <a:pt x="10" y="19"/>
                  </a:lnTo>
                  <a:lnTo>
                    <a:pt x="10" y="17"/>
                  </a:lnTo>
                  <a:lnTo>
                    <a:pt x="7" y="15"/>
                  </a:lnTo>
                  <a:lnTo>
                    <a:pt x="3" y="8"/>
                  </a:lnTo>
                  <a:lnTo>
                    <a:pt x="0" y="5"/>
                  </a:lnTo>
                  <a:close/>
                </a:path>
              </a:pathLst>
            </a:custGeom>
            <a:grpFill/>
            <a:ln w="9525">
              <a:noFill/>
              <a:round/>
              <a:headEnd/>
              <a:tailEnd/>
            </a:ln>
          </p:spPr>
          <p:txBody>
            <a:bodyPr/>
            <a:lstStyle/>
            <a:p>
              <a:pPr>
                <a:defRPr/>
              </a:pPr>
              <a:endParaRPr lang="en-US" sz="1200" kern="0">
                <a:solidFill>
                  <a:srgbClr val="0096D6"/>
                </a:solidFill>
              </a:endParaRPr>
            </a:p>
          </p:txBody>
        </p:sp>
        <p:sp>
          <p:nvSpPr>
            <p:cNvPr id="2018" name="Freeform 1726"/>
            <p:cNvSpPr>
              <a:spLocks/>
            </p:cNvSpPr>
            <p:nvPr/>
          </p:nvSpPr>
          <p:spPr bwMode="auto">
            <a:xfrm>
              <a:off x="-2830" y="2413"/>
              <a:ext cx="28" cy="26"/>
            </a:xfrm>
            <a:custGeom>
              <a:avLst/>
              <a:gdLst>
                <a:gd name="T0" fmla="*/ 0 w 28"/>
                <a:gd name="T1" fmla="*/ 5 h 26"/>
                <a:gd name="T2" fmla="*/ 3 w 28"/>
                <a:gd name="T3" fmla="*/ 3 h 26"/>
                <a:gd name="T4" fmla="*/ 5 w 28"/>
                <a:gd name="T5" fmla="*/ 0 h 26"/>
                <a:gd name="T6" fmla="*/ 5 w 28"/>
                <a:gd name="T7" fmla="*/ 0 h 26"/>
                <a:gd name="T8" fmla="*/ 5 w 28"/>
                <a:gd name="T9" fmla="*/ 0 h 26"/>
                <a:gd name="T10" fmla="*/ 10 w 28"/>
                <a:gd name="T11" fmla="*/ 3 h 26"/>
                <a:gd name="T12" fmla="*/ 12 w 28"/>
                <a:gd name="T13" fmla="*/ 3 h 26"/>
                <a:gd name="T14" fmla="*/ 12 w 28"/>
                <a:gd name="T15" fmla="*/ 5 h 26"/>
                <a:gd name="T16" fmla="*/ 14 w 28"/>
                <a:gd name="T17" fmla="*/ 5 h 26"/>
                <a:gd name="T18" fmla="*/ 14 w 28"/>
                <a:gd name="T19" fmla="*/ 12 h 26"/>
                <a:gd name="T20" fmla="*/ 19 w 28"/>
                <a:gd name="T21" fmla="*/ 12 h 26"/>
                <a:gd name="T22" fmla="*/ 21 w 28"/>
                <a:gd name="T23" fmla="*/ 12 h 26"/>
                <a:gd name="T24" fmla="*/ 26 w 28"/>
                <a:gd name="T25" fmla="*/ 12 h 26"/>
                <a:gd name="T26" fmla="*/ 26 w 28"/>
                <a:gd name="T27" fmla="*/ 12 h 26"/>
                <a:gd name="T28" fmla="*/ 28 w 28"/>
                <a:gd name="T29" fmla="*/ 15 h 26"/>
                <a:gd name="T30" fmla="*/ 28 w 28"/>
                <a:gd name="T31" fmla="*/ 17 h 26"/>
                <a:gd name="T32" fmla="*/ 28 w 28"/>
                <a:gd name="T33" fmla="*/ 19 h 26"/>
                <a:gd name="T34" fmla="*/ 26 w 28"/>
                <a:gd name="T35" fmla="*/ 22 h 26"/>
                <a:gd name="T36" fmla="*/ 19 w 28"/>
                <a:gd name="T37" fmla="*/ 22 h 26"/>
                <a:gd name="T38" fmla="*/ 17 w 28"/>
                <a:gd name="T39" fmla="*/ 26 h 26"/>
                <a:gd name="T40" fmla="*/ 14 w 28"/>
                <a:gd name="T41" fmla="*/ 26 h 26"/>
                <a:gd name="T42" fmla="*/ 12 w 28"/>
                <a:gd name="T43" fmla="*/ 24 h 26"/>
                <a:gd name="T44" fmla="*/ 10 w 28"/>
                <a:gd name="T45" fmla="*/ 19 h 26"/>
                <a:gd name="T46" fmla="*/ 10 w 28"/>
                <a:gd name="T47" fmla="*/ 17 h 26"/>
                <a:gd name="T48" fmla="*/ 7 w 28"/>
                <a:gd name="T49" fmla="*/ 15 h 26"/>
                <a:gd name="T50" fmla="*/ 3 w 28"/>
                <a:gd name="T51" fmla="*/ 8 h 26"/>
                <a:gd name="T52" fmla="*/ 3 w 28"/>
                <a:gd name="T53" fmla="*/ 8 h 26"/>
                <a:gd name="T54" fmla="*/ 0 w 28"/>
                <a:gd name="T55" fmla="*/ 5 h 26"/>
                <a:gd name="T56" fmla="*/ 0 w 28"/>
                <a:gd name="T57" fmla="*/ 5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6"/>
                <a:gd name="T89" fmla="*/ 28 w 28"/>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6">
                  <a:moveTo>
                    <a:pt x="0" y="5"/>
                  </a:moveTo>
                  <a:lnTo>
                    <a:pt x="3" y="3"/>
                  </a:lnTo>
                  <a:lnTo>
                    <a:pt x="5" y="0"/>
                  </a:lnTo>
                  <a:lnTo>
                    <a:pt x="10" y="3"/>
                  </a:lnTo>
                  <a:lnTo>
                    <a:pt x="12" y="3"/>
                  </a:lnTo>
                  <a:lnTo>
                    <a:pt x="12" y="5"/>
                  </a:lnTo>
                  <a:lnTo>
                    <a:pt x="14" y="5"/>
                  </a:lnTo>
                  <a:lnTo>
                    <a:pt x="14" y="12"/>
                  </a:lnTo>
                  <a:lnTo>
                    <a:pt x="19" y="12"/>
                  </a:lnTo>
                  <a:lnTo>
                    <a:pt x="21" y="12"/>
                  </a:lnTo>
                  <a:lnTo>
                    <a:pt x="26" y="12"/>
                  </a:lnTo>
                  <a:lnTo>
                    <a:pt x="28" y="15"/>
                  </a:lnTo>
                  <a:lnTo>
                    <a:pt x="28" y="17"/>
                  </a:lnTo>
                  <a:lnTo>
                    <a:pt x="28" y="19"/>
                  </a:lnTo>
                  <a:lnTo>
                    <a:pt x="26" y="22"/>
                  </a:lnTo>
                  <a:lnTo>
                    <a:pt x="19" y="22"/>
                  </a:lnTo>
                  <a:lnTo>
                    <a:pt x="17" y="26"/>
                  </a:lnTo>
                  <a:lnTo>
                    <a:pt x="14" y="26"/>
                  </a:lnTo>
                  <a:lnTo>
                    <a:pt x="12" y="24"/>
                  </a:lnTo>
                  <a:lnTo>
                    <a:pt x="10" y="19"/>
                  </a:lnTo>
                  <a:lnTo>
                    <a:pt x="10" y="17"/>
                  </a:lnTo>
                  <a:lnTo>
                    <a:pt x="7" y="15"/>
                  </a:lnTo>
                  <a:lnTo>
                    <a:pt x="3" y="8"/>
                  </a:lnTo>
                  <a:lnTo>
                    <a:pt x="0" y="5"/>
                  </a:lnTo>
                </a:path>
              </a:pathLst>
            </a:custGeom>
            <a:grpFill/>
            <a:ln w="9525">
              <a:noFill/>
              <a:round/>
              <a:headEnd/>
              <a:tailEnd/>
            </a:ln>
          </p:spPr>
          <p:txBody>
            <a:bodyPr/>
            <a:lstStyle/>
            <a:p>
              <a:pPr>
                <a:defRPr/>
              </a:pPr>
              <a:endParaRPr lang="en-US" sz="1200" kern="0">
                <a:solidFill>
                  <a:srgbClr val="0096D6"/>
                </a:solidFill>
              </a:endParaRPr>
            </a:p>
          </p:txBody>
        </p:sp>
        <p:sp>
          <p:nvSpPr>
            <p:cNvPr id="2019" name="Freeform 1727"/>
            <p:cNvSpPr>
              <a:spLocks/>
            </p:cNvSpPr>
            <p:nvPr/>
          </p:nvSpPr>
          <p:spPr bwMode="auto">
            <a:xfrm>
              <a:off x="-2553" y="2730"/>
              <a:ext cx="18" cy="66"/>
            </a:xfrm>
            <a:custGeom>
              <a:avLst/>
              <a:gdLst>
                <a:gd name="T0" fmla="*/ 14 w 18"/>
                <a:gd name="T1" fmla="*/ 61 h 66"/>
                <a:gd name="T2" fmla="*/ 14 w 18"/>
                <a:gd name="T3" fmla="*/ 61 h 66"/>
                <a:gd name="T4" fmla="*/ 14 w 18"/>
                <a:gd name="T5" fmla="*/ 61 h 66"/>
                <a:gd name="T6" fmla="*/ 11 w 18"/>
                <a:gd name="T7" fmla="*/ 64 h 66"/>
                <a:gd name="T8" fmla="*/ 11 w 18"/>
                <a:gd name="T9" fmla="*/ 64 h 66"/>
                <a:gd name="T10" fmla="*/ 9 w 18"/>
                <a:gd name="T11" fmla="*/ 64 h 66"/>
                <a:gd name="T12" fmla="*/ 9 w 18"/>
                <a:gd name="T13" fmla="*/ 64 h 66"/>
                <a:gd name="T14" fmla="*/ 9 w 18"/>
                <a:gd name="T15" fmla="*/ 61 h 66"/>
                <a:gd name="T16" fmla="*/ 9 w 18"/>
                <a:gd name="T17" fmla="*/ 61 h 66"/>
                <a:gd name="T18" fmla="*/ 9 w 18"/>
                <a:gd name="T19" fmla="*/ 59 h 66"/>
                <a:gd name="T20" fmla="*/ 9 w 18"/>
                <a:gd name="T21" fmla="*/ 57 h 66"/>
                <a:gd name="T22" fmla="*/ 7 w 18"/>
                <a:gd name="T23" fmla="*/ 54 h 66"/>
                <a:gd name="T24" fmla="*/ 7 w 18"/>
                <a:gd name="T25" fmla="*/ 50 h 66"/>
                <a:gd name="T26" fmla="*/ 7 w 18"/>
                <a:gd name="T27" fmla="*/ 50 h 66"/>
                <a:gd name="T28" fmla="*/ 2 w 18"/>
                <a:gd name="T29" fmla="*/ 38 h 66"/>
                <a:gd name="T30" fmla="*/ 2 w 18"/>
                <a:gd name="T31" fmla="*/ 38 h 66"/>
                <a:gd name="T32" fmla="*/ 2 w 18"/>
                <a:gd name="T33" fmla="*/ 35 h 66"/>
                <a:gd name="T34" fmla="*/ 4 w 18"/>
                <a:gd name="T35" fmla="*/ 33 h 66"/>
                <a:gd name="T36" fmla="*/ 4 w 18"/>
                <a:gd name="T37" fmla="*/ 28 h 66"/>
                <a:gd name="T38" fmla="*/ 4 w 18"/>
                <a:gd name="T39" fmla="*/ 17 h 66"/>
                <a:gd name="T40" fmla="*/ 4 w 18"/>
                <a:gd name="T41" fmla="*/ 14 h 66"/>
                <a:gd name="T42" fmla="*/ 4 w 18"/>
                <a:gd name="T43" fmla="*/ 12 h 66"/>
                <a:gd name="T44" fmla="*/ 4 w 18"/>
                <a:gd name="T45" fmla="*/ 12 h 66"/>
                <a:gd name="T46" fmla="*/ 2 w 18"/>
                <a:gd name="T47" fmla="*/ 9 h 66"/>
                <a:gd name="T48" fmla="*/ 2 w 18"/>
                <a:gd name="T49" fmla="*/ 9 h 66"/>
                <a:gd name="T50" fmla="*/ 0 w 18"/>
                <a:gd name="T51" fmla="*/ 7 h 66"/>
                <a:gd name="T52" fmla="*/ 0 w 18"/>
                <a:gd name="T53" fmla="*/ 2 h 66"/>
                <a:gd name="T54" fmla="*/ 2 w 18"/>
                <a:gd name="T55" fmla="*/ 0 h 66"/>
                <a:gd name="T56" fmla="*/ 4 w 18"/>
                <a:gd name="T57" fmla="*/ 2 h 66"/>
                <a:gd name="T58" fmla="*/ 7 w 18"/>
                <a:gd name="T59" fmla="*/ 5 h 66"/>
                <a:gd name="T60" fmla="*/ 11 w 18"/>
                <a:gd name="T61" fmla="*/ 17 h 66"/>
                <a:gd name="T62" fmla="*/ 11 w 18"/>
                <a:gd name="T63" fmla="*/ 21 h 66"/>
                <a:gd name="T64" fmla="*/ 11 w 18"/>
                <a:gd name="T65" fmla="*/ 21 h 66"/>
                <a:gd name="T66" fmla="*/ 14 w 18"/>
                <a:gd name="T67" fmla="*/ 24 h 66"/>
                <a:gd name="T68" fmla="*/ 14 w 18"/>
                <a:gd name="T69" fmla="*/ 26 h 66"/>
                <a:gd name="T70" fmla="*/ 14 w 18"/>
                <a:gd name="T71" fmla="*/ 28 h 66"/>
                <a:gd name="T72" fmla="*/ 11 w 18"/>
                <a:gd name="T73" fmla="*/ 40 h 66"/>
                <a:gd name="T74" fmla="*/ 11 w 18"/>
                <a:gd name="T75" fmla="*/ 43 h 66"/>
                <a:gd name="T76" fmla="*/ 11 w 18"/>
                <a:gd name="T77" fmla="*/ 43 h 66"/>
                <a:gd name="T78" fmla="*/ 14 w 18"/>
                <a:gd name="T79" fmla="*/ 54 h 66"/>
                <a:gd name="T80" fmla="*/ 14 w 18"/>
                <a:gd name="T81" fmla="*/ 54 h 66"/>
                <a:gd name="T82" fmla="*/ 14 w 18"/>
                <a:gd name="T83" fmla="*/ 54 h 66"/>
                <a:gd name="T84" fmla="*/ 14 w 18"/>
                <a:gd name="T85" fmla="*/ 57 h 66"/>
                <a:gd name="T86" fmla="*/ 14 w 18"/>
                <a:gd name="T87" fmla="*/ 57 h 66"/>
                <a:gd name="T88" fmla="*/ 14 w 18"/>
                <a:gd name="T89" fmla="*/ 59 h 66"/>
                <a:gd name="T90" fmla="*/ 16 w 18"/>
                <a:gd name="T91" fmla="*/ 59 h 66"/>
                <a:gd name="T92" fmla="*/ 18 w 18"/>
                <a:gd name="T93" fmla="*/ 64 h 66"/>
                <a:gd name="T94" fmla="*/ 18 w 18"/>
                <a:gd name="T95" fmla="*/ 66 h 66"/>
                <a:gd name="T96" fmla="*/ 18 w 18"/>
                <a:gd name="T97" fmla="*/ 66 h 66"/>
                <a:gd name="T98" fmla="*/ 16 w 18"/>
                <a:gd name="T99" fmla="*/ 66 h 66"/>
                <a:gd name="T100" fmla="*/ 16 w 18"/>
                <a:gd name="T101" fmla="*/ 64 h 66"/>
                <a:gd name="T102" fmla="*/ 14 w 18"/>
                <a:gd name="T103" fmla="*/ 64 h 66"/>
                <a:gd name="T104" fmla="*/ 14 w 18"/>
                <a:gd name="T105" fmla="*/ 6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
                <a:gd name="T160" fmla="*/ 0 h 66"/>
                <a:gd name="T161" fmla="*/ 18 w 1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 h="66">
                  <a:moveTo>
                    <a:pt x="14" y="61"/>
                  </a:moveTo>
                  <a:lnTo>
                    <a:pt x="14" y="61"/>
                  </a:lnTo>
                  <a:lnTo>
                    <a:pt x="11" y="64"/>
                  </a:lnTo>
                  <a:lnTo>
                    <a:pt x="9" y="64"/>
                  </a:lnTo>
                  <a:lnTo>
                    <a:pt x="9" y="61"/>
                  </a:lnTo>
                  <a:lnTo>
                    <a:pt x="9" y="59"/>
                  </a:lnTo>
                  <a:lnTo>
                    <a:pt x="9" y="57"/>
                  </a:lnTo>
                  <a:lnTo>
                    <a:pt x="7" y="54"/>
                  </a:lnTo>
                  <a:lnTo>
                    <a:pt x="7" y="50"/>
                  </a:lnTo>
                  <a:lnTo>
                    <a:pt x="2" y="38"/>
                  </a:lnTo>
                  <a:lnTo>
                    <a:pt x="2" y="35"/>
                  </a:lnTo>
                  <a:lnTo>
                    <a:pt x="4" y="33"/>
                  </a:lnTo>
                  <a:lnTo>
                    <a:pt x="4" y="28"/>
                  </a:lnTo>
                  <a:lnTo>
                    <a:pt x="4" y="17"/>
                  </a:lnTo>
                  <a:lnTo>
                    <a:pt x="4" y="14"/>
                  </a:lnTo>
                  <a:lnTo>
                    <a:pt x="4" y="12"/>
                  </a:lnTo>
                  <a:lnTo>
                    <a:pt x="2" y="9"/>
                  </a:lnTo>
                  <a:lnTo>
                    <a:pt x="0" y="7"/>
                  </a:lnTo>
                  <a:lnTo>
                    <a:pt x="0" y="2"/>
                  </a:lnTo>
                  <a:lnTo>
                    <a:pt x="2" y="0"/>
                  </a:lnTo>
                  <a:lnTo>
                    <a:pt x="4" y="2"/>
                  </a:lnTo>
                  <a:lnTo>
                    <a:pt x="7" y="5"/>
                  </a:lnTo>
                  <a:lnTo>
                    <a:pt x="11" y="17"/>
                  </a:lnTo>
                  <a:lnTo>
                    <a:pt x="11" y="21"/>
                  </a:lnTo>
                  <a:lnTo>
                    <a:pt x="14" y="24"/>
                  </a:lnTo>
                  <a:lnTo>
                    <a:pt x="14" y="26"/>
                  </a:lnTo>
                  <a:lnTo>
                    <a:pt x="14" y="28"/>
                  </a:lnTo>
                  <a:lnTo>
                    <a:pt x="11" y="40"/>
                  </a:lnTo>
                  <a:lnTo>
                    <a:pt x="11" y="43"/>
                  </a:lnTo>
                  <a:lnTo>
                    <a:pt x="14" y="54"/>
                  </a:lnTo>
                  <a:lnTo>
                    <a:pt x="14" y="57"/>
                  </a:lnTo>
                  <a:lnTo>
                    <a:pt x="14" y="59"/>
                  </a:lnTo>
                  <a:lnTo>
                    <a:pt x="16" y="59"/>
                  </a:lnTo>
                  <a:lnTo>
                    <a:pt x="18" y="64"/>
                  </a:lnTo>
                  <a:lnTo>
                    <a:pt x="18" y="66"/>
                  </a:lnTo>
                  <a:lnTo>
                    <a:pt x="16" y="66"/>
                  </a:lnTo>
                  <a:lnTo>
                    <a:pt x="16" y="64"/>
                  </a:lnTo>
                  <a:lnTo>
                    <a:pt x="14" y="64"/>
                  </a:lnTo>
                  <a:lnTo>
                    <a:pt x="14" y="61"/>
                  </a:lnTo>
                  <a:close/>
                </a:path>
              </a:pathLst>
            </a:custGeom>
            <a:grpFill/>
            <a:ln w="9525">
              <a:noFill/>
              <a:round/>
              <a:headEnd/>
              <a:tailEnd/>
            </a:ln>
          </p:spPr>
          <p:txBody>
            <a:bodyPr/>
            <a:lstStyle/>
            <a:p>
              <a:pPr>
                <a:defRPr/>
              </a:pPr>
              <a:endParaRPr lang="en-US" sz="1200" kern="0">
                <a:solidFill>
                  <a:srgbClr val="0096D6"/>
                </a:solidFill>
              </a:endParaRPr>
            </a:p>
          </p:txBody>
        </p:sp>
        <p:sp>
          <p:nvSpPr>
            <p:cNvPr id="2020" name="Freeform 1728"/>
            <p:cNvSpPr>
              <a:spLocks/>
            </p:cNvSpPr>
            <p:nvPr/>
          </p:nvSpPr>
          <p:spPr bwMode="auto">
            <a:xfrm>
              <a:off x="-2553" y="2730"/>
              <a:ext cx="18" cy="66"/>
            </a:xfrm>
            <a:custGeom>
              <a:avLst/>
              <a:gdLst>
                <a:gd name="T0" fmla="*/ 14 w 18"/>
                <a:gd name="T1" fmla="*/ 61 h 66"/>
                <a:gd name="T2" fmla="*/ 14 w 18"/>
                <a:gd name="T3" fmla="*/ 61 h 66"/>
                <a:gd name="T4" fmla="*/ 14 w 18"/>
                <a:gd name="T5" fmla="*/ 61 h 66"/>
                <a:gd name="T6" fmla="*/ 11 w 18"/>
                <a:gd name="T7" fmla="*/ 64 h 66"/>
                <a:gd name="T8" fmla="*/ 11 w 18"/>
                <a:gd name="T9" fmla="*/ 64 h 66"/>
                <a:gd name="T10" fmla="*/ 9 w 18"/>
                <a:gd name="T11" fmla="*/ 64 h 66"/>
                <a:gd name="T12" fmla="*/ 9 w 18"/>
                <a:gd name="T13" fmla="*/ 64 h 66"/>
                <a:gd name="T14" fmla="*/ 9 w 18"/>
                <a:gd name="T15" fmla="*/ 61 h 66"/>
                <a:gd name="T16" fmla="*/ 9 w 18"/>
                <a:gd name="T17" fmla="*/ 61 h 66"/>
                <a:gd name="T18" fmla="*/ 9 w 18"/>
                <a:gd name="T19" fmla="*/ 59 h 66"/>
                <a:gd name="T20" fmla="*/ 9 w 18"/>
                <a:gd name="T21" fmla="*/ 57 h 66"/>
                <a:gd name="T22" fmla="*/ 7 w 18"/>
                <a:gd name="T23" fmla="*/ 54 h 66"/>
                <a:gd name="T24" fmla="*/ 7 w 18"/>
                <a:gd name="T25" fmla="*/ 50 h 66"/>
                <a:gd name="T26" fmla="*/ 7 w 18"/>
                <a:gd name="T27" fmla="*/ 50 h 66"/>
                <a:gd name="T28" fmla="*/ 2 w 18"/>
                <a:gd name="T29" fmla="*/ 38 h 66"/>
                <a:gd name="T30" fmla="*/ 2 w 18"/>
                <a:gd name="T31" fmla="*/ 38 h 66"/>
                <a:gd name="T32" fmla="*/ 2 w 18"/>
                <a:gd name="T33" fmla="*/ 35 h 66"/>
                <a:gd name="T34" fmla="*/ 4 w 18"/>
                <a:gd name="T35" fmla="*/ 33 h 66"/>
                <a:gd name="T36" fmla="*/ 4 w 18"/>
                <a:gd name="T37" fmla="*/ 28 h 66"/>
                <a:gd name="T38" fmla="*/ 4 w 18"/>
                <a:gd name="T39" fmla="*/ 17 h 66"/>
                <a:gd name="T40" fmla="*/ 4 w 18"/>
                <a:gd name="T41" fmla="*/ 14 h 66"/>
                <a:gd name="T42" fmla="*/ 4 w 18"/>
                <a:gd name="T43" fmla="*/ 12 h 66"/>
                <a:gd name="T44" fmla="*/ 4 w 18"/>
                <a:gd name="T45" fmla="*/ 12 h 66"/>
                <a:gd name="T46" fmla="*/ 2 w 18"/>
                <a:gd name="T47" fmla="*/ 9 h 66"/>
                <a:gd name="T48" fmla="*/ 2 w 18"/>
                <a:gd name="T49" fmla="*/ 9 h 66"/>
                <a:gd name="T50" fmla="*/ 0 w 18"/>
                <a:gd name="T51" fmla="*/ 7 h 66"/>
                <a:gd name="T52" fmla="*/ 0 w 18"/>
                <a:gd name="T53" fmla="*/ 2 h 66"/>
                <a:gd name="T54" fmla="*/ 2 w 18"/>
                <a:gd name="T55" fmla="*/ 0 h 66"/>
                <a:gd name="T56" fmla="*/ 4 w 18"/>
                <a:gd name="T57" fmla="*/ 2 h 66"/>
                <a:gd name="T58" fmla="*/ 7 w 18"/>
                <a:gd name="T59" fmla="*/ 5 h 66"/>
                <a:gd name="T60" fmla="*/ 11 w 18"/>
                <a:gd name="T61" fmla="*/ 17 h 66"/>
                <a:gd name="T62" fmla="*/ 11 w 18"/>
                <a:gd name="T63" fmla="*/ 21 h 66"/>
                <a:gd name="T64" fmla="*/ 11 w 18"/>
                <a:gd name="T65" fmla="*/ 21 h 66"/>
                <a:gd name="T66" fmla="*/ 14 w 18"/>
                <a:gd name="T67" fmla="*/ 24 h 66"/>
                <a:gd name="T68" fmla="*/ 14 w 18"/>
                <a:gd name="T69" fmla="*/ 26 h 66"/>
                <a:gd name="T70" fmla="*/ 14 w 18"/>
                <a:gd name="T71" fmla="*/ 28 h 66"/>
                <a:gd name="T72" fmla="*/ 11 w 18"/>
                <a:gd name="T73" fmla="*/ 40 h 66"/>
                <a:gd name="T74" fmla="*/ 11 w 18"/>
                <a:gd name="T75" fmla="*/ 43 h 66"/>
                <a:gd name="T76" fmla="*/ 11 w 18"/>
                <a:gd name="T77" fmla="*/ 43 h 66"/>
                <a:gd name="T78" fmla="*/ 14 w 18"/>
                <a:gd name="T79" fmla="*/ 54 h 66"/>
                <a:gd name="T80" fmla="*/ 14 w 18"/>
                <a:gd name="T81" fmla="*/ 54 h 66"/>
                <a:gd name="T82" fmla="*/ 14 w 18"/>
                <a:gd name="T83" fmla="*/ 54 h 66"/>
                <a:gd name="T84" fmla="*/ 14 w 18"/>
                <a:gd name="T85" fmla="*/ 57 h 66"/>
                <a:gd name="T86" fmla="*/ 14 w 18"/>
                <a:gd name="T87" fmla="*/ 57 h 66"/>
                <a:gd name="T88" fmla="*/ 14 w 18"/>
                <a:gd name="T89" fmla="*/ 59 h 66"/>
                <a:gd name="T90" fmla="*/ 16 w 18"/>
                <a:gd name="T91" fmla="*/ 59 h 66"/>
                <a:gd name="T92" fmla="*/ 18 w 18"/>
                <a:gd name="T93" fmla="*/ 64 h 66"/>
                <a:gd name="T94" fmla="*/ 18 w 18"/>
                <a:gd name="T95" fmla="*/ 66 h 66"/>
                <a:gd name="T96" fmla="*/ 18 w 18"/>
                <a:gd name="T97" fmla="*/ 66 h 66"/>
                <a:gd name="T98" fmla="*/ 16 w 18"/>
                <a:gd name="T99" fmla="*/ 66 h 66"/>
                <a:gd name="T100" fmla="*/ 16 w 18"/>
                <a:gd name="T101" fmla="*/ 64 h 66"/>
                <a:gd name="T102" fmla="*/ 14 w 18"/>
                <a:gd name="T103" fmla="*/ 64 h 66"/>
                <a:gd name="T104" fmla="*/ 14 w 18"/>
                <a:gd name="T105" fmla="*/ 6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
                <a:gd name="T160" fmla="*/ 0 h 66"/>
                <a:gd name="T161" fmla="*/ 18 w 1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 h="66">
                  <a:moveTo>
                    <a:pt x="14" y="61"/>
                  </a:moveTo>
                  <a:lnTo>
                    <a:pt x="14" y="61"/>
                  </a:lnTo>
                  <a:lnTo>
                    <a:pt x="11" y="64"/>
                  </a:lnTo>
                  <a:lnTo>
                    <a:pt x="9" y="64"/>
                  </a:lnTo>
                  <a:lnTo>
                    <a:pt x="9" y="61"/>
                  </a:lnTo>
                  <a:lnTo>
                    <a:pt x="9" y="59"/>
                  </a:lnTo>
                  <a:lnTo>
                    <a:pt x="9" y="57"/>
                  </a:lnTo>
                  <a:lnTo>
                    <a:pt x="7" y="54"/>
                  </a:lnTo>
                  <a:lnTo>
                    <a:pt x="7" y="50"/>
                  </a:lnTo>
                  <a:lnTo>
                    <a:pt x="2" y="38"/>
                  </a:lnTo>
                  <a:lnTo>
                    <a:pt x="2" y="35"/>
                  </a:lnTo>
                  <a:lnTo>
                    <a:pt x="4" y="33"/>
                  </a:lnTo>
                  <a:lnTo>
                    <a:pt x="4" y="28"/>
                  </a:lnTo>
                  <a:lnTo>
                    <a:pt x="4" y="17"/>
                  </a:lnTo>
                  <a:lnTo>
                    <a:pt x="4" y="14"/>
                  </a:lnTo>
                  <a:lnTo>
                    <a:pt x="4" y="12"/>
                  </a:lnTo>
                  <a:lnTo>
                    <a:pt x="2" y="9"/>
                  </a:lnTo>
                  <a:lnTo>
                    <a:pt x="0" y="7"/>
                  </a:lnTo>
                  <a:lnTo>
                    <a:pt x="0" y="2"/>
                  </a:lnTo>
                  <a:lnTo>
                    <a:pt x="2" y="0"/>
                  </a:lnTo>
                  <a:lnTo>
                    <a:pt x="4" y="2"/>
                  </a:lnTo>
                  <a:lnTo>
                    <a:pt x="7" y="5"/>
                  </a:lnTo>
                  <a:lnTo>
                    <a:pt x="11" y="17"/>
                  </a:lnTo>
                  <a:lnTo>
                    <a:pt x="11" y="21"/>
                  </a:lnTo>
                  <a:lnTo>
                    <a:pt x="14" y="24"/>
                  </a:lnTo>
                  <a:lnTo>
                    <a:pt x="14" y="26"/>
                  </a:lnTo>
                  <a:lnTo>
                    <a:pt x="14" y="28"/>
                  </a:lnTo>
                  <a:lnTo>
                    <a:pt x="11" y="40"/>
                  </a:lnTo>
                  <a:lnTo>
                    <a:pt x="11" y="43"/>
                  </a:lnTo>
                  <a:lnTo>
                    <a:pt x="14" y="54"/>
                  </a:lnTo>
                  <a:lnTo>
                    <a:pt x="14" y="57"/>
                  </a:lnTo>
                  <a:lnTo>
                    <a:pt x="14" y="59"/>
                  </a:lnTo>
                  <a:lnTo>
                    <a:pt x="16" y="59"/>
                  </a:lnTo>
                  <a:lnTo>
                    <a:pt x="18" y="64"/>
                  </a:lnTo>
                  <a:lnTo>
                    <a:pt x="18" y="66"/>
                  </a:lnTo>
                  <a:lnTo>
                    <a:pt x="16" y="66"/>
                  </a:lnTo>
                  <a:lnTo>
                    <a:pt x="16" y="64"/>
                  </a:lnTo>
                  <a:lnTo>
                    <a:pt x="14" y="64"/>
                  </a:lnTo>
                  <a:lnTo>
                    <a:pt x="14" y="61"/>
                  </a:lnTo>
                </a:path>
              </a:pathLst>
            </a:custGeom>
            <a:grpFill/>
            <a:ln w="9525">
              <a:noFill/>
              <a:round/>
              <a:headEnd/>
              <a:tailEnd/>
            </a:ln>
          </p:spPr>
          <p:txBody>
            <a:bodyPr/>
            <a:lstStyle/>
            <a:p>
              <a:pPr>
                <a:defRPr/>
              </a:pPr>
              <a:endParaRPr lang="en-US" sz="1200" kern="0">
                <a:solidFill>
                  <a:srgbClr val="0096D6"/>
                </a:solidFill>
              </a:endParaRPr>
            </a:p>
          </p:txBody>
        </p:sp>
        <p:sp>
          <p:nvSpPr>
            <p:cNvPr id="2021" name="Freeform 1729"/>
            <p:cNvSpPr>
              <a:spLocks/>
            </p:cNvSpPr>
            <p:nvPr/>
          </p:nvSpPr>
          <p:spPr bwMode="auto">
            <a:xfrm>
              <a:off x="-2615" y="2647"/>
              <a:ext cx="26" cy="74"/>
            </a:xfrm>
            <a:custGeom>
              <a:avLst/>
              <a:gdLst>
                <a:gd name="T0" fmla="*/ 17 w 26"/>
                <a:gd name="T1" fmla="*/ 57 h 74"/>
                <a:gd name="T2" fmla="*/ 14 w 26"/>
                <a:gd name="T3" fmla="*/ 55 h 74"/>
                <a:gd name="T4" fmla="*/ 10 w 26"/>
                <a:gd name="T5" fmla="*/ 52 h 74"/>
                <a:gd name="T6" fmla="*/ 5 w 26"/>
                <a:gd name="T7" fmla="*/ 48 h 74"/>
                <a:gd name="T8" fmla="*/ 5 w 26"/>
                <a:gd name="T9" fmla="*/ 43 h 74"/>
                <a:gd name="T10" fmla="*/ 2 w 26"/>
                <a:gd name="T11" fmla="*/ 43 h 74"/>
                <a:gd name="T12" fmla="*/ 2 w 26"/>
                <a:gd name="T13" fmla="*/ 38 h 74"/>
                <a:gd name="T14" fmla="*/ 2 w 26"/>
                <a:gd name="T15" fmla="*/ 31 h 74"/>
                <a:gd name="T16" fmla="*/ 0 w 26"/>
                <a:gd name="T17" fmla="*/ 24 h 74"/>
                <a:gd name="T18" fmla="*/ 0 w 26"/>
                <a:gd name="T19" fmla="*/ 15 h 74"/>
                <a:gd name="T20" fmla="*/ 0 w 26"/>
                <a:gd name="T21" fmla="*/ 12 h 74"/>
                <a:gd name="T22" fmla="*/ 0 w 26"/>
                <a:gd name="T23" fmla="*/ 15 h 74"/>
                <a:gd name="T24" fmla="*/ 2 w 26"/>
                <a:gd name="T25" fmla="*/ 0 h 74"/>
                <a:gd name="T26" fmla="*/ 2 w 26"/>
                <a:gd name="T27" fmla="*/ 3 h 74"/>
                <a:gd name="T28" fmla="*/ 5 w 26"/>
                <a:gd name="T29" fmla="*/ 12 h 74"/>
                <a:gd name="T30" fmla="*/ 7 w 26"/>
                <a:gd name="T31" fmla="*/ 15 h 74"/>
                <a:gd name="T32" fmla="*/ 7 w 26"/>
                <a:gd name="T33" fmla="*/ 24 h 74"/>
                <a:gd name="T34" fmla="*/ 7 w 26"/>
                <a:gd name="T35" fmla="*/ 24 h 74"/>
                <a:gd name="T36" fmla="*/ 10 w 26"/>
                <a:gd name="T37" fmla="*/ 26 h 74"/>
                <a:gd name="T38" fmla="*/ 10 w 26"/>
                <a:gd name="T39" fmla="*/ 36 h 74"/>
                <a:gd name="T40" fmla="*/ 10 w 26"/>
                <a:gd name="T41" fmla="*/ 38 h 74"/>
                <a:gd name="T42" fmla="*/ 7 w 26"/>
                <a:gd name="T43" fmla="*/ 38 h 74"/>
                <a:gd name="T44" fmla="*/ 10 w 26"/>
                <a:gd name="T45" fmla="*/ 43 h 74"/>
                <a:gd name="T46" fmla="*/ 14 w 26"/>
                <a:gd name="T47" fmla="*/ 45 h 74"/>
                <a:gd name="T48" fmla="*/ 19 w 26"/>
                <a:gd name="T49" fmla="*/ 50 h 74"/>
                <a:gd name="T50" fmla="*/ 19 w 26"/>
                <a:gd name="T51" fmla="*/ 55 h 74"/>
                <a:gd name="T52" fmla="*/ 26 w 26"/>
                <a:gd name="T53" fmla="*/ 71 h 74"/>
                <a:gd name="T54" fmla="*/ 24 w 26"/>
                <a:gd name="T55" fmla="*/ 74 h 74"/>
                <a:gd name="T56" fmla="*/ 21 w 26"/>
                <a:gd name="T57" fmla="*/ 71 h 74"/>
                <a:gd name="T58" fmla="*/ 19 w 26"/>
                <a:gd name="T59" fmla="*/ 71 h 74"/>
                <a:gd name="T60" fmla="*/ 19 w 26"/>
                <a:gd name="T61" fmla="*/ 71 h 74"/>
                <a:gd name="T62" fmla="*/ 19 w 26"/>
                <a:gd name="T63" fmla="*/ 69 h 74"/>
                <a:gd name="T64" fmla="*/ 19 w 26"/>
                <a:gd name="T65" fmla="*/ 66 h 74"/>
                <a:gd name="T66" fmla="*/ 17 w 26"/>
                <a:gd name="T67" fmla="*/ 57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74"/>
                <a:gd name="T104" fmla="*/ 26 w 26"/>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74">
                  <a:moveTo>
                    <a:pt x="17" y="57"/>
                  </a:moveTo>
                  <a:lnTo>
                    <a:pt x="14" y="55"/>
                  </a:lnTo>
                  <a:lnTo>
                    <a:pt x="10" y="52"/>
                  </a:lnTo>
                  <a:lnTo>
                    <a:pt x="5" y="48"/>
                  </a:lnTo>
                  <a:lnTo>
                    <a:pt x="5" y="43"/>
                  </a:lnTo>
                  <a:lnTo>
                    <a:pt x="2" y="43"/>
                  </a:lnTo>
                  <a:lnTo>
                    <a:pt x="2" y="38"/>
                  </a:lnTo>
                  <a:lnTo>
                    <a:pt x="2" y="31"/>
                  </a:lnTo>
                  <a:lnTo>
                    <a:pt x="0" y="24"/>
                  </a:lnTo>
                  <a:lnTo>
                    <a:pt x="0" y="15"/>
                  </a:lnTo>
                  <a:lnTo>
                    <a:pt x="0" y="12"/>
                  </a:lnTo>
                  <a:lnTo>
                    <a:pt x="0" y="15"/>
                  </a:lnTo>
                  <a:lnTo>
                    <a:pt x="2" y="0"/>
                  </a:lnTo>
                  <a:lnTo>
                    <a:pt x="2" y="3"/>
                  </a:lnTo>
                  <a:lnTo>
                    <a:pt x="5" y="12"/>
                  </a:lnTo>
                  <a:lnTo>
                    <a:pt x="7" y="15"/>
                  </a:lnTo>
                  <a:lnTo>
                    <a:pt x="7" y="24"/>
                  </a:lnTo>
                  <a:lnTo>
                    <a:pt x="10" y="26"/>
                  </a:lnTo>
                  <a:lnTo>
                    <a:pt x="10" y="36"/>
                  </a:lnTo>
                  <a:lnTo>
                    <a:pt x="10" y="38"/>
                  </a:lnTo>
                  <a:lnTo>
                    <a:pt x="7" y="38"/>
                  </a:lnTo>
                  <a:lnTo>
                    <a:pt x="10" y="43"/>
                  </a:lnTo>
                  <a:lnTo>
                    <a:pt x="14" y="45"/>
                  </a:lnTo>
                  <a:lnTo>
                    <a:pt x="19" y="50"/>
                  </a:lnTo>
                  <a:lnTo>
                    <a:pt x="19" y="55"/>
                  </a:lnTo>
                  <a:lnTo>
                    <a:pt x="26" y="71"/>
                  </a:lnTo>
                  <a:lnTo>
                    <a:pt x="24" y="74"/>
                  </a:lnTo>
                  <a:lnTo>
                    <a:pt x="21" y="71"/>
                  </a:lnTo>
                  <a:lnTo>
                    <a:pt x="19" y="71"/>
                  </a:lnTo>
                  <a:lnTo>
                    <a:pt x="19" y="69"/>
                  </a:lnTo>
                  <a:lnTo>
                    <a:pt x="19" y="66"/>
                  </a:lnTo>
                  <a:lnTo>
                    <a:pt x="17" y="57"/>
                  </a:lnTo>
                  <a:close/>
                </a:path>
              </a:pathLst>
            </a:custGeom>
            <a:grpFill/>
            <a:ln w="9525">
              <a:noFill/>
              <a:round/>
              <a:headEnd/>
              <a:tailEnd/>
            </a:ln>
          </p:spPr>
          <p:txBody>
            <a:bodyPr/>
            <a:lstStyle/>
            <a:p>
              <a:pPr>
                <a:defRPr/>
              </a:pPr>
              <a:endParaRPr lang="en-US" sz="1200" kern="0">
                <a:solidFill>
                  <a:srgbClr val="0096D6"/>
                </a:solidFill>
              </a:endParaRPr>
            </a:p>
          </p:txBody>
        </p:sp>
        <p:sp>
          <p:nvSpPr>
            <p:cNvPr id="2022" name="Freeform 1730"/>
            <p:cNvSpPr>
              <a:spLocks/>
            </p:cNvSpPr>
            <p:nvPr/>
          </p:nvSpPr>
          <p:spPr bwMode="auto">
            <a:xfrm>
              <a:off x="-2615" y="2647"/>
              <a:ext cx="26" cy="74"/>
            </a:xfrm>
            <a:custGeom>
              <a:avLst/>
              <a:gdLst>
                <a:gd name="T0" fmla="*/ 17 w 26"/>
                <a:gd name="T1" fmla="*/ 57 h 74"/>
                <a:gd name="T2" fmla="*/ 14 w 26"/>
                <a:gd name="T3" fmla="*/ 55 h 74"/>
                <a:gd name="T4" fmla="*/ 10 w 26"/>
                <a:gd name="T5" fmla="*/ 52 h 74"/>
                <a:gd name="T6" fmla="*/ 5 w 26"/>
                <a:gd name="T7" fmla="*/ 48 h 74"/>
                <a:gd name="T8" fmla="*/ 5 w 26"/>
                <a:gd name="T9" fmla="*/ 43 h 74"/>
                <a:gd name="T10" fmla="*/ 2 w 26"/>
                <a:gd name="T11" fmla="*/ 43 h 74"/>
                <a:gd name="T12" fmla="*/ 2 w 26"/>
                <a:gd name="T13" fmla="*/ 38 h 74"/>
                <a:gd name="T14" fmla="*/ 2 w 26"/>
                <a:gd name="T15" fmla="*/ 31 h 74"/>
                <a:gd name="T16" fmla="*/ 0 w 26"/>
                <a:gd name="T17" fmla="*/ 24 h 74"/>
                <a:gd name="T18" fmla="*/ 0 w 26"/>
                <a:gd name="T19" fmla="*/ 15 h 74"/>
                <a:gd name="T20" fmla="*/ 0 w 26"/>
                <a:gd name="T21" fmla="*/ 12 h 74"/>
                <a:gd name="T22" fmla="*/ 0 w 26"/>
                <a:gd name="T23" fmla="*/ 15 h 74"/>
                <a:gd name="T24" fmla="*/ 2 w 26"/>
                <a:gd name="T25" fmla="*/ 0 h 74"/>
                <a:gd name="T26" fmla="*/ 2 w 26"/>
                <a:gd name="T27" fmla="*/ 3 h 74"/>
                <a:gd name="T28" fmla="*/ 5 w 26"/>
                <a:gd name="T29" fmla="*/ 12 h 74"/>
                <a:gd name="T30" fmla="*/ 7 w 26"/>
                <a:gd name="T31" fmla="*/ 15 h 74"/>
                <a:gd name="T32" fmla="*/ 7 w 26"/>
                <a:gd name="T33" fmla="*/ 24 h 74"/>
                <a:gd name="T34" fmla="*/ 7 w 26"/>
                <a:gd name="T35" fmla="*/ 24 h 74"/>
                <a:gd name="T36" fmla="*/ 10 w 26"/>
                <a:gd name="T37" fmla="*/ 26 h 74"/>
                <a:gd name="T38" fmla="*/ 10 w 26"/>
                <a:gd name="T39" fmla="*/ 36 h 74"/>
                <a:gd name="T40" fmla="*/ 10 w 26"/>
                <a:gd name="T41" fmla="*/ 38 h 74"/>
                <a:gd name="T42" fmla="*/ 7 w 26"/>
                <a:gd name="T43" fmla="*/ 38 h 74"/>
                <a:gd name="T44" fmla="*/ 10 w 26"/>
                <a:gd name="T45" fmla="*/ 43 h 74"/>
                <a:gd name="T46" fmla="*/ 14 w 26"/>
                <a:gd name="T47" fmla="*/ 45 h 74"/>
                <a:gd name="T48" fmla="*/ 19 w 26"/>
                <a:gd name="T49" fmla="*/ 50 h 74"/>
                <a:gd name="T50" fmla="*/ 19 w 26"/>
                <a:gd name="T51" fmla="*/ 55 h 74"/>
                <a:gd name="T52" fmla="*/ 26 w 26"/>
                <a:gd name="T53" fmla="*/ 71 h 74"/>
                <a:gd name="T54" fmla="*/ 24 w 26"/>
                <a:gd name="T55" fmla="*/ 74 h 74"/>
                <a:gd name="T56" fmla="*/ 21 w 26"/>
                <a:gd name="T57" fmla="*/ 71 h 74"/>
                <a:gd name="T58" fmla="*/ 19 w 26"/>
                <a:gd name="T59" fmla="*/ 71 h 74"/>
                <a:gd name="T60" fmla="*/ 19 w 26"/>
                <a:gd name="T61" fmla="*/ 71 h 74"/>
                <a:gd name="T62" fmla="*/ 19 w 26"/>
                <a:gd name="T63" fmla="*/ 69 h 74"/>
                <a:gd name="T64" fmla="*/ 19 w 26"/>
                <a:gd name="T65" fmla="*/ 66 h 74"/>
                <a:gd name="T66" fmla="*/ 17 w 26"/>
                <a:gd name="T67" fmla="*/ 57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74"/>
                <a:gd name="T104" fmla="*/ 26 w 26"/>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74">
                  <a:moveTo>
                    <a:pt x="17" y="57"/>
                  </a:moveTo>
                  <a:lnTo>
                    <a:pt x="14" y="55"/>
                  </a:lnTo>
                  <a:lnTo>
                    <a:pt x="10" y="52"/>
                  </a:lnTo>
                  <a:lnTo>
                    <a:pt x="5" y="48"/>
                  </a:lnTo>
                  <a:lnTo>
                    <a:pt x="5" y="43"/>
                  </a:lnTo>
                  <a:lnTo>
                    <a:pt x="2" y="43"/>
                  </a:lnTo>
                  <a:lnTo>
                    <a:pt x="2" y="38"/>
                  </a:lnTo>
                  <a:lnTo>
                    <a:pt x="2" y="31"/>
                  </a:lnTo>
                  <a:lnTo>
                    <a:pt x="0" y="24"/>
                  </a:lnTo>
                  <a:lnTo>
                    <a:pt x="0" y="15"/>
                  </a:lnTo>
                  <a:lnTo>
                    <a:pt x="0" y="12"/>
                  </a:lnTo>
                  <a:lnTo>
                    <a:pt x="0" y="15"/>
                  </a:lnTo>
                  <a:lnTo>
                    <a:pt x="2" y="0"/>
                  </a:lnTo>
                  <a:lnTo>
                    <a:pt x="2" y="3"/>
                  </a:lnTo>
                  <a:lnTo>
                    <a:pt x="5" y="12"/>
                  </a:lnTo>
                  <a:lnTo>
                    <a:pt x="7" y="15"/>
                  </a:lnTo>
                  <a:lnTo>
                    <a:pt x="7" y="24"/>
                  </a:lnTo>
                  <a:lnTo>
                    <a:pt x="10" y="26"/>
                  </a:lnTo>
                  <a:lnTo>
                    <a:pt x="10" y="36"/>
                  </a:lnTo>
                  <a:lnTo>
                    <a:pt x="10" y="38"/>
                  </a:lnTo>
                  <a:lnTo>
                    <a:pt x="7" y="38"/>
                  </a:lnTo>
                  <a:lnTo>
                    <a:pt x="10" y="43"/>
                  </a:lnTo>
                  <a:lnTo>
                    <a:pt x="14" y="45"/>
                  </a:lnTo>
                  <a:lnTo>
                    <a:pt x="19" y="50"/>
                  </a:lnTo>
                  <a:lnTo>
                    <a:pt x="19" y="55"/>
                  </a:lnTo>
                  <a:lnTo>
                    <a:pt x="26" y="71"/>
                  </a:lnTo>
                  <a:lnTo>
                    <a:pt x="24" y="74"/>
                  </a:lnTo>
                  <a:lnTo>
                    <a:pt x="21" y="71"/>
                  </a:lnTo>
                  <a:lnTo>
                    <a:pt x="19" y="71"/>
                  </a:lnTo>
                  <a:lnTo>
                    <a:pt x="19" y="69"/>
                  </a:lnTo>
                  <a:lnTo>
                    <a:pt x="19" y="66"/>
                  </a:lnTo>
                  <a:lnTo>
                    <a:pt x="17" y="57"/>
                  </a:lnTo>
                </a:path>
              </a:pathLst>
            </a:custGeom>
            <a:grpFill/>
            <a:ln w="9525">
              <a:noFill/>
              <a:round/>
              <a:headEnd/>
              <a:tailEnd/>
            </a:ln>
          </p:spPr>
          <p:txBody>
            <a:bodyPr/>
            <a:lstStyle/>
            <a:p>
              <a:pPr>
                <a:defRPr/>
              </a:pPr>
              <a:endParaRPr lang="en-US" sz="1200" kern="0">
                <a:solidFill>
                  <a:srgbClr val="0096D6"/>
                </a:solidFill>
              </a:endParaRPr>
            </a:p>
          </p:txBody>
        </p:sp>
        <p:sp>
          <p:nvSpPr>
            <p:cNvPr id="2023" name="Freeform 1731"/>
            <p:cNvSpPr>
              <a:spLocks/>
            </p:cNvSpPr>
            <p:nvPr/>
          </p:nvSpPr>
          <p:spPr bwMode="auto">
            <a:xfrm>
              <a:off x="-2582" y="2600"/>
              <a:ext cx="40" cy="43"/>
            </a:xfrm>
            <a:custGeom>
              <a:avLst/>
              <a:gdLst>
                <a:gd name="T0" fmla="*/ 3 w 40"/>
                <a:gd name="T1" fmla="*/ 7 h 43"/>
                <a:gd name="T2" fmla="*/ 10 w 40"/>
                <a:gd name="T3" fmla="*/ 2 h 43"/>
                <a:gd name="T4" fmla="*/ 12 w 40"/>
                <a:gd name="T5" fmla="*/ 2 h 43"/>
                <a:gd name="T6" fmla="*/ 14 w 40"/>
                <a:gd name="T7" fmla="*/ 2 h 43"/>
                <a:gd name="T8" fmla="*/ 19 w 40"/>
                <a:gd name="T9" fmla="*/ 5 h 43"/>
                <a:gd name="T10" fmla="*/ 26 w 40"/>
                <a:gd name="T11" fmla="*/ 2 h 43"/>
                <a:gd name="T12" fmla="*/ 31 w 40"/>
                <a:gd name="T13" fmla="*/ 2 h 43"/>
                <a:gd name="T14" fmla="*/ 31 w 40"/>
                <a:gd name="T15" fmla="*/ 5 h 43"/>
                <a:gd name="T16" fmla="*/ 33 w 40"/>
                <a:gd name="T17" fmla="*/ 10 h 43"/>
                <a:gd name="T18" fmla="*/ 36 w 40"/>
                <a:gd name="T19" fmla="*/ 7 h 43"/>
                <a:gd name="T20" fmla="*/ 40 w 40"/>
                <a:gd name="T21" fmla="*/ 10 h 43"/>
                <a:gd name="T22" fmla="*/ 36 w 40"/>
                <a:gd name="T23" fmla="*/ 12 h 43"/>
                <a:gd name="T24" fmla="*/ 33 w 40"/>
                <a:gd name="T25" fmla="*/ 14 h 43"/>
                <a:gd name="T26" fmla="*/ 31 w 40"/>
                <a:gd name="T27" fmla="*/ 19 h 43"/>
                <a:gd name="T28" fmla="*/ 31 w 40"/>
                <a:gd name="T29" fmla="*/ 21 h 43"/>
                <a:gd name="T30" fmla="*/ 31 w 40"/>
                <a:gd name="T31" fmla="*/ 21 h 43"/>
                <a:gd name="T32" fmla="*/ 29 w 40"/>
                <a:gd name="T33" fmla="*/ 24 h 43"/>
                <a:gd name="T34" fmla="*/ 26 w 40"/>
                <a:gd name="T35" fmla="*/ 26 h 43"/>
                <a:gd name="T36" fmla="*/ 24 w 40"/>
                <a:gd name="T37" fmla="*/ 28 h 43"/>
                <a:gd name="T38" fmla="*/ 24 w 40"/>
                <a:gd name="T39" fmla="*/ 28 h 43"/>
                <a:gd name="T40" fmla="*/ 21 w 40"/>
                <a:gd name="T41" fmla="*/ 31 h 43"/>
                <a:gd name="T42" fmla="*/ 29 w 40"/>
                <a:gd name="T43" fmla="*/ 33 h 43"/>
                <a:gd name="T44" fmla="*/ 29 w 40"/>
                <a:gd name="T45" fmla="*/ 33 h 43"/>
                <a:gd name="T46" fmla="*/ 24 w 40"/>
                <a:gd name="T47" fmla="*/ 38 h 43"/>
                <a:gd name="T48" fmla="*/ 19 w 40"/>
                <a:gd name="T49" fmla="*/ 38 h 43"/>
                <a:gd name="T50" fmla="*/ 17 w 40"/>
                <a:gd name="T51" fmla="*/ 43 h 43"/>
                <a:gd name="T52" fmla="*/ 17 w 40"/>
                <a:gd name="T53" fmla="*/ 38 h 43"/>
                <a:gd name="T54" fmla="*/ 12 w 40"/>
                <a:gd name="T55" fmla="*/ 38 h 43"/>
                <a:gd name="T56" fmla="*/ 7 w 40"/>
                <a:gd name="T57" fmla="*/ 36 h 43"/>
                <a:gd name="T58" fmla="*/ 5 w 40"/>
                <a:gd name="T59" fmla="*/ 38 h 43"/>
                <a:gd name="T60" fmla="*/ 3 w 40"/>
                <a:gd name="T61" fmla="*/ 40 h 43"/>
                <a:gd name="T62" fmla="*/ 3 w 40"/>
                <a:gd name="T63" fmla="*/ 38 h 43"/>
                <a:gd name="T64" fmla="*/ 3 w 40"/>
                <a:gd name="T65" fmla="*/ 17 h 43"/>
                <a:gd name="T66" fmla="*/ 5 w 40"/>
                <a:gd name="T67" fmla="*/ 1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3"/>
                <a:gd name="T104" fmla="*/ 40 w 40"/>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3">
                  <a:moveTo>
                    <a:pt x="3" y="7"/>
                  </a:moveTo>
                  <a:lnTo>
                    <a:pt x="3" y="7"/>
                  </a:lnTo>
                  <a:lnTo>
                    <a:pt x="10" y="5"/>
                  </a:lnTo>
                  <a:lnTo>
                    <a:pt x="10" y="2"/>
                  </a:lnTo>
                  <a:lnTo>
                    <a:pt x="12" y="5"/>
                  </a:lnTo>
                  <a:lnTo>
                    <a:pt x="12" y="2"/>
                  </a:lnTo>
                  <a:lnTo>
                    <a:pt x="14" y="2"/>
                  </a:lnTo>
                  <a:lnTo>
                    <a:pt x="17" y="2"/>
                  </a:lnTo>
                  <a:lnTo>
                    <a:pt x="19" y="5"/>
                  </a:lnTo>
                  <a:lnTo>
                    <a:pt x="21" y="0"/>
                  </a:lnTo>
                  <a:lnTo>
                    <a:pt x="26" y="2"/>
                  </a:lnTo>
                  <a:lnTo>
                    <a:pt x="29" y="2"/>
                  </a:lnTo>
                  <a:lnTo>
                    <a:pt x="31" y="2"/>
                  </a:lnTo>
                  <a:lnTo>
                    <a:pt x="31" y="5"/>
                  </a:lnTo>
                  <a:lnTo>
                    <a:pt x="33" y="7"/>
                  </a:lnTo>
                  <a:lnTo>
                    <a:pt x="33" y="10"/>
                  </a:lnTo>
                  <a:lnTo>
                    <a:pt x="36" y="10"/>
                  </a:lnTo>
                  <a:lnTo>
                    <a:pt x="36" y="7"/>
                  </a:lnTo>
                  <a:lnTo>
                    <a:pt x="40" y="7"/>
                  </a:lnTo>
                  <a:lnTo>
                    <a:pt x="40" y="10"/>
                  </a:lnTo>
                  <a:lnTo>
                    <a:pt x="38" y="10"/>
                  </a:lnTo>
                  <a:lnTo>
                    <a:pt x="36" y="12"/>
                  </a:lnTo>
                  <a:lnTo>
                    <a:pt x="33" y="12"/>
                  </a:lnTo>
                  <a:lnTo>
                    <a:pt x="33" y="14"/>
                  </a:lnTo>
                  <a:lnTo>
                    <a:pt x="33" y="17"/>
                  </a:lnTo>
                  <a:lnTo>
                    <a:pt x="31" y="19"/>
                  </a:lnTo>
                  <a:lnTo>
                    <a:pt x="31" y="21"/>
                  </a:lnTo>
                  <a:lnTo>
                    <a:pt x="29" y="24"/>
                  </a:lnTo>
                  <a:lnTo>
                    <a:pt x="29" y="26"/>
                  </a:lnTo>
                  <a:lnTo>
                    <a:pt x="26" y="26"/>
                  </a:lnTo>
                  <a:lnTo>
                    <a:pt x="26" y="28"/>
                  </a:lnTo>
                  <a:lnTo>
                    <a:pt x="24" y="28"/>
                  </a:lnTo>
                  <a:lnTo>
                    <a:pt x="21" y="31"/>
                  </a:lnTo>
                  <a:lnTo>
                    <a:pt x="24" y="33"/>
                  </a:lnTo>
                  <a:lnTo>
                    <a:pt x="29" y="33"/>
                  </a:lnTo>
                  <a:lnTo>
                    <a:pt x="26" y="36"/>
                  </a:lnTo>
                  <a:lnTo>
                    <a:pt x="24" y="38"/>
                  </a:lnTo>
                  <a:lnTo>
                    <a:pt x="19" y="38"/>
                  </a:lnTo>
                  <a:lnTo>
                    <a:pt x="17" y="40"/>
                  </a:lnTo>
                  <a:lnTo>
                    <a:pt x="17" y="43"/>
                  </a:lnTo>
                  <a:lnTo>
                    <a:pt x="17" y="38"/>
                  </a:lnTo>
                  <a:lnTo>
                    <a:pt x="14" y="38"/>
                  </a:lnTo>
                  <a:lnTo>
                    <a:pt x="12" y="38"/>
                  </a:lnTo>
                  <a:lnTo>
                    <a:pt x="7" y="36"/>
                  </a:lnTo>
                  <a:lnTo>
                    <a:pt x="7" y="38"/>
                  </a:lnTo>
                  <a:lnTo>
                    <a:pt x="5" y="38"/>
                  </a:lnTo>
                  <a:lnTo>
                    <a:pt x="5" y="40"/>
                  </a:lnTo>
                  <a:lnTo>
                    <a:pt x="3" y="40"/>
                  </a:lnTo>
                  <a:lnTo>
                    <a:pt x="3" y="38"/>
                  </a:lnTo>
                  <a:lnTo>
                    <a:pt x="0" y="31"/>
                  </a:lnTo>
                  <a:lnTo>
                    <a:pt x="3" y="17"/>
                  </a:lnTo>
                  <a:lnTo>
                    <a:pt x="0" y="17"/>
                  </a:lnTo>
                  <a:lnTo>
                    <a:pt x="5" y="10"/>
                  </a:lnTo>
                  <a:lnTo>
                    <a:pt x="3" y="7"/>
                  </a:lnTo>
                  <a:close/>
                </a:path>
              </a:pathLst>
            </a:custGeom>
            <a:grpFill/>
            <a:ln w="9525">
              <a:noFill/>
              <a:round/>
              <a:headEnd/>
              <a:tailEnd/>
            </a:ln>
          </p:spPr>
          <p:txBody>
            <a:bodyPr/>
            <a:lstStyle/>
            <a:p>
              <a:pPr>
                <a:defRPr/>
              </a:pPr>
              <a:endParaRPr lang="en-US" sz="1200" kern="0">
                <a:solidFill>
                  <a:srgbClr val="0096D6"/>
                </a:solidFill>
              </a:endParaRPr>
            </a:p>
          </p:txBody>
        </p:sp>
        <p:sp>
          <p:nvSpPr>
            <p:cNvPr id="2024" name="Freeform 1732"/>
            <p:cNvSpPr>
              <a:spLocks/>
            </p:cNvSpPr>
            <p:nvPr/>
          </p:nvSpPr>
          <p:spPr bwMode="auto">
            <a:xfrm>
              <a:off x="-2582" y="2600"/>
              <a:ext cx="40" cy="43"/>
            </a:xfrm>
            <a:custGeom>
              <a:avLst/>
              <a:gdLst>
                <a:gd name="T0" fmla="*/ 3 w 40"/>
                <a:gd name="T1" fmla="*/ 7 h 43"/>
                <a:gd name="T2" fmla="*/ 10 w 40"/>
                <a:gd name="T3" fmla="*/ 2 h 43"/>
                <a:gd name="T4" fmla="*/ 12 w 40"/>
                <a:gd name="T5" fmla="*/ 2 h 43"/>
                <a:gd name="T6" fmla="*/ 14 w 40"/>
                <a:gd name="T7" fmla="*/ 2 h 43"/>
                <a:gd name="T8" fmla="*/ 19 w 40"/>
                <a:gd name="T9" fmla="*/ 5 h 43"/>
                <a:gd name="T10" fmla="*/ 26 w 40"/>
                <a:gd name="T11" fmla="*/ 2 h 43"/>
                <a:gd name="T12" fmla="*/ 31 w 40"/>
                <a:gd name="T13" fmla="*/ 2 h 43"/>
                <a:gd name="T14" fmla="*/ 31 w 40"/>
                <a:gd name="T15" fmla="*/ 5 h 43"/>
                <a:gd name="T16" fmla="*/ 33 w 40"/>
                <a:gd name="T17" fmla="*/ 10 h 43"/>
                <a:gd name="T18" fmla="*/ 36 w 40"/>
                <a:gd name="T19" fmla="*/ 7 h 43"/>
                <a:gd name="T20" fmla="*/ 40 w 40"/>
                <a:gd name="T21" fmla="*/ 10 h 43"/>
                <a:gd name="T22" fmla="*/ 36 w 40"/>
                <a:gd name="T23" fmla="*/ 12 h 43"/>
                <a:gd name="T24" fmla="*/ 33 w 40"/>
                <a:gd name="T25" fmla="*/ 14 h 43"/>
                <a:gd name="T26" fmla="*/ 31 w 40"/>
                <a:gd name="T27" fmla="*/ 19 h 43"/>
                <a:gd name="T28" fmla="*/ 31 w 40"/>
                <a:gd name="T29" fmla="*/ 21 h 43"/>
                <a:gd name="T30" fmla="*/ 31 w 40"/>
                <a:gd name="T31" fmla="*/ 21 h 43"/>
                <a:gd name="T32" fmla="*/ 29 w 40"/>
                <a:gd name="T33" fmla="*/ 24 h 43"/>
                <a:gd name="T34" fmla="*/ 26 w 40"/>
                <a:gd name="T35" fmla="*/ 26 h 43"/>
                <a:gd name="T36" fmla="*/ 24 w 40"/>
                <a:gd name="T37" fmla="*/ 28 h 43"/>
                <a:gd name="T38" fmla="*/ 24 w 40"/>
                <a:gd name="T39" fmla="*/ 28 h 43"/>
                <a:gd name="T40" fmla="*/ 21 w 40"/>
                <a:gd name="T41" fmla="*/ 31 h 43"/>
                <a:gd name="T42" fmla="*/ 29 w 40"/>
                <a:gd name="T43" fmla="*/ 33 h 43"/>
                <a:gd name="T44" fmla="*/ 29 w 40"/>
                <a:gd name="T45" fmla="*/ 33 h 43"/>
                <a:gd name="T46" fmla="*/ 24 w 40"/>
                <a:gd name="T47" fmla="*/ 38 h 43"/>
                <a:gd name="T48" fmla="*/ 19 w 40"/>
                <a:gd name="T49" fmla="*/ 38 h 43"/>
                <a:gd name="T50" fmla="*/ 17 w 40"/>
                <a:gd name="T51" fmla="*/ 43 h 43"/>
                <a:gd name="T52" fmla="*/ 17 w 40"/>
                <a:gd name="T53" fmla="*/ 38 h 43"/>
                <a:gd name="T54" fmla="*/ 12 w 40"/>
                <a:gd name="T55" fmla="*/ 38 h 43"/>
                <a:gd name="T56" fmla="*/ 7 w 40"/>
                <a:gd name="T57" fmla="*/ 36 h 43"/>
                <a:gd name="T58" fmla="*/ 5 w 40"/>
                <a:gd name="T59" fmla="*/ 38 h 43"/>
                <a:gd name="T60" fmla="*/ 3 w 40"/>
                <a:gd name="T61" fmla="*/ 40 h 43"/>
                <a:gd name="T62" fmla="*/ 3 w 40"/>
                <a:gd name="T63" fmla="*/ 38 h 43"/>
                <a:gd name="T64" fmla="*/ 3 w 40"/>
                <a:gd name="T65" fmla="*/ 17 h 43"/>
                <a:gd name="T66" fmla="*/ 5 w 40"/>
                <a:gd name="T67" fmla="*/ 1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3"/>
                <a:gd name="T104" fmla="*/ 40 w 40"/>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3">
                  <a:moveTo>
                    <a:pt x="3" y="7"/>
                  </a:moveTo>
                  <a:lnTo>
                    <a:pt x="3" y="7"/>
                  </a:lnTo>
                  <a:lnTo>
                    <a:pt x="10" y="5"/>
                  </a:lnTo>
                  <a:lnTo>
                    <a:pt x="10" y="2"/>
                  </a:lnTo>
                  <a:lnTo>
                    <a:pt x="12" y="5"/>
                  </a:lnTo>
                  <a:lnTo>
                    <a:pt x="12" y="2"/>
                  </a:lnTo>
                  <a:lnTo>
                    <a:pt x="14" y="2"/>
                  </a:lnTo>
                  <a:lnTo>
                    <a:pt x="17" y="2"/>
                  </a:lnTo>
                  <a:lnTo>
                    <a:pt x="19" y="5"/>
                  </a:lnTo>
                  <a:lnTo>
                    <a:pt x="21" y="0"/>
                  </a:lnTo>
                  <a:lnTo>
                    <a:pt x="26" y="2"/>
                  </a:lnTo>
                  <a:lnTo>
                    <a:pt x="29" y="2"/>
                  </a:lnTo>
                  <a:lnTo>
                    <a:pt x="31" y="2"/>
                  </a:lnTo>
                  <a:lnTo>
                    <a:pt x="31" y="5"/>
                  </a:lnTo>
                  <a:lnTo>
                    <a:pt x="33" y="7"/>
                  </a:lnTo>
                  <a:lnTo>
                    <a:pt x="33" y="10"/>
                  </a:lnTo>
                  <a:lnTo>
                    <a:pt x="36" y="10"/>
                  </a:lnTo>
                  <a:lnTo>
                    <a:pt x="36" y="7"/>
                  </a:lnTo>
                  <a:lnTo>
                    <a:pt x="40" y="7"/>
                  </a:lnTo>
                  <a:lnTo>
                    <a:pt x="40" y="10"/>
                  </a:lnTo>
                  <a:lnTo>
                    <a:pt x="38" y="10"/>
                  </a:lnTo>
                  <a:lnTo>
                    <a:pt x="36" y="12"/>
                  </a:lnTo>
                  <a:lnTo>
                    <a:pt x="33" y="12"/>
                  </a:lnTo>
                  <a:lnTo>
                    <a:pt x="33" y="14"/>
                  </a:lnTo>
                  <a:lnTo>
                    <a:pt x="33" y="17"/>
                  </a:lnTo>
                  <a:lnTo>
                    <a:pt x="31" y="19"/>
                  </a:lnTo>
                  <a:lnTo>
                    <a:pt x="31" y="21"/>
                  </a:lnTo>
                  <a:lnTo>
                    <a:pt x="29" y="24"/>
                  </a:lnTo>
                  <a:lnTo>
                    <a:pt x="29" y="26"/>
                  </a:lnTo>
                  <a:lnTo>
                    <a:pt x="26" y="26"/>
                  </a:lnTo>
                  <a:lnTo>
                    <a:pt x="26" y="28"/>
                  </a:lnTo>
                  <a:lnTo>
                    <a:pt x="24" y="28"/>
                  </a:lnTo>
                  <a:lnTo>
                    <a:pt x="21" y="31"/>
                  </a:lnTo>
                  <a:lnTo>
                    <a:pt x="24" y="33"/>
                  </a:lnTo>
                  <a:lnTo>
                    <a:pt x="29" y="33"/>
                  </a:lnTo>
                  <a:lnTo>
                    <a:pt x="26" y="36"/>
                  </a:lnTo>
                  <a:lnTo>
                    <a:pt x="24" y="38"/>
                  </a:lnTo>
                  <a:lnTo>
                    <a:pt x="19" y="38"/>
                  </a:lnTo>
                  <a:lnTo>
                    <a:pt x="17" y="40"/>
                  </a:lnTo>
                  <a:lnTo>
                    <a:pt x="17" y="43"/>
                  </a:lnTo>
                  <a:lnTo>
                    <a:pt x="17" y="38"/>
                  </a:lnTo>
                  <a:lnTo>
                    <a:pt x="14" y="38"/>
                  </a:lnTo>
                  <a:lnTo>
                    <a:pt x="12" y="38"/>
                  </a:lnTo>
                  <a:lnTo>
                    <a:pt x="7" y="36"/>
                  </a:lnTo>
                  <a:lnTo>
                    <a:pt x="7" y="38"/>
                  </a:lnTo>
                  <a:lnTo>
                    <a:pt x="5" y="38"/>
                  </a:lnTo>
                  <a:lnTo>
                    <a:pt x="5" y="40"/>
                  </a:lnTo>
                  <a:lnTo>
                    <a:pt x="3" y="40"/>
                  </a:lnTo>
                  <a:lnTo>
                    <a:pt x="3" y="38"/>
                  </a:lnTo>
                  <a:lnTo>
                    <a:pt x="0" y="31"/>
                  </a:lnTo>
                  <a:lnTo>
                    <a:pt x="3" y="17"/>
                  </a:lnTo>
                  <a:lnTo>
                    <a:pt x="0" y="17"/>
                  </a:lnTo>
                  <a:lnTo>
                    <a:pt x="5" y="10"/>
                  </a:lnTo>
                  <a:lnTo>
                    <a:pt x="3" y="7"/>
                  </a:lnTo>
                </a:path>
              </a:pathLst>
            </a:custGeom>
            <a:grpFill/>
            <a:ln w="9525">
              <a:noFill/>
              <a:round/>
              <a:headEnd/>
              <a:tailEnd/>
            </a:ln>
          </p:spPr>
          <p:txBody>
            <a:bodyPr/>
            <a:lstStyle/>
            <a:p>
              <a:pPr>
                <a:defRPr/>
              </a:pPr>
              <a:endParaRPr lang="en-US" sz="1200" kern="0">
                <a:solidFill>
                  <a:srgbClr val="0096D6"/>
                </a:solidFill>
              </a:endParaRPr>
            </a:p>
          </p:txBody>
        </p:sp>
        <p:sp>
          <p:nvSpPr>
            <p:cNvPr id="2025" name="Freeform 1733"/>
            <p:cNvSpPr>
              <a:spLocks/>
            </p:cNvSpPr>
            <p:nvPr/>
          </p:nvSpPr>
          <p:spPr bwMode="auto">
            <a:xfrm>
              <a:off x="-2646" y="2825"/>
              <a:ext cx="26" cy="18"/>
            </a:xfrm>
            <a:custGeom>
              <a:avLst/>
              <a:gdLst>
                <a:gd name="T0" fmla="*/ 26 w 26"/>
                <a:gd name="T1" fmla="*/ 4 h 18"/>
                <a:gd name="T2" fmla="*/ 24 w 26"/>
                <a:gd name="T3" fmla="*/ 4 h 18"/>
                <a:gd name="T4" fmla="*/ 24 w 26"/>
                <a:gd name="T5" fmla="*/ 4 h 18"/>
                <a:gd name="T6" fmla="*/ 22 w 26"/>
                <a:gd name="T7" fmla="*/ 4 h 18"/>
                <a:gd name="T8" fmla="*/ 22 w 26"/>
                <a:gd name="T9" fmla="*/ 4 h 18"/>
                <a:gd name="T10" fmla="*/ 19 w 26"/>
                <a:gd name="T11" fmla="*/ 4 h 18"/>
                <a:gd name="T12" fmla="*/ 19 w 26"/>
                <a:gd name="T13" fmla="*/ 4 h 18"/>
                <a:gd name="T14" fmla="*/ 19 w 26"/>
                <a:gd name="T15" fmla="*/ 4 h 18"/>
                <a:gd name="T16" fmla="*/ 19 w 26"/>
                <a:gd name="T17" fmla="*/ 4 h 18"/>
                <a:gd name="T18" fmla="*/ 17 w 26"/>
                <a:gd name="T19" fmla="*/ 4 h 18"/>
                <a:gd name="T20" fmla="*/ 17 w 26"/>
                <a:gd name="T21" fmla="*/ 4 h 18"/>
                <a:gd name="T22" fmla="*/ 17 w 26"/>
                <a:gd name="T23" fmla="*/ 4 h 18"/>
                <a:gd name="T24" fmla="*/ 15 w 26"/>
                <a:gd name="T25" fmla="*/ 7 h 18"/>
                <a:gd name="T26" fmla="*/ 15 w 26"/>
                <a:gd name="T27" fmla="*/ 7 h 18"/>
                <a:gd name="T28" fmla="*/ 15 w 26"/>
                <a:gd name="T29" fmla="*/ 7 h 18"/>
                <a:gd name="T30" fmla="*/ 15 w 26"/>
                <a:gd name="T31" fmla="*/ 7 h 18"/>
                <a:gd name="T32" fmla="*/ 15 w 26"/>
                <a:gd name="T33" fmla="*/ 9 h 18"/>
                <a:gd name="T34" fmla="*/ 15 w 26"/>
                <a:gd name="T35" fmla="*/ 7 h 18"/>
                <a:gd name="T36" fmla="*/ 12 w 26"/>
                <a:gd name="T37" fmla="*/ 9 h 18"/>
                <a:gd name="T38" fmla="*/ 12 w 26"/>
                <a:gd name="T39" fmla="*/ 9 h 18"/>
                <a:gd name="T40" fmla="*/ 12 w 26"/>
                <a:gd name="T41" fmla="*/ 9 h 18"/>
                <a:gd name="T42" fmla="*/ 10 w 26"/>
                <a:gd name="T43" fmla="*/ 11 h 18"/>
                <a:gd name="T44" fmla="*/ 7 w 26"/>
                <a:gd name="T45" fmla="*/ 14 h 18"/>
                <a:gd name="T46" fmla="*/ 7 w 26"/>
                <a:gd name="T47" fmla="*/ 14 h 18"/>
                <a:gd name="T48" fmla="*/ 7 w 26"/>
                <a:gd name="T49" fmla="*/ 14 h 18"/>
                <a:gd name="T50" fmla="*/ 5 w 26"/>
                <a:gd name="T51" fmla="*/ 14 h 18"/>
                <a:gd name="T52" fmla="*/ 5 w 26"/>
                <a:gd name="T53" fmla="*/ 16 h 18"/>
                <a:gd name="T54" fmla="*/ 3 w 26"/>
                <a:gd name="T55" fmla="*/ 18 h 18"/>
                <a:gd name="T56" fmla="*/ 0 w 26"/>
                <a:gd name="T57" fmla="*/ 18 h 18"/>
                <a:gd name="T58" fmla="*/ 5 w 26"/>
                <a:gd name="T59" fmla="*/ 14 h 18"/>
                <a:gd name="T60" fmla="*/ 5 w 26"/>
                <a:gd name="T61" fmla="*/ 11 h 18"/>
                <a:gd name="T62" fmla="*/ 5 w 26"/>
                <a:gd name="T63" fmla="*/ 11 h 18"/>
                <a:gd name="T64" fmla="*/ 7 w 26"/>
                <a:gd name="T65" fmla="*/ 9 h 18"/>
                <a:gd name="T66" fmla="*/ 10 w 26"/>
                <a:gd name="T67" fmla="*/ 7 h 18"/>
                <a:gd name="T68" fmla="*/ 10 w 26"/>
                <a:gd name="T69" fmla="*/ 4 h 18"/>
                <a:gd name="T70" fmla="*/ 10 w 26"/>
                <a:gd name="T71" fmla="*/ 4 h 18"/>
                <a:gd name="T72" fmla="*/ 12 w 26"/>
                <a:gd name="T73" fmla="*/ 4 h 18"/>
                <a:gd name="T74" fmla="*/ 12 w 26"/>
                <a:gd name="T75" fmla="*/ 4 h 18"/>
                <a:gd name="T76" fmla="*/ 15 w 26"/>
                <a:gd name="T77" fmla="*/ 4 h 18"/>
                <a:gd name="T78" fmla="*/ 17 w 26"/>
                <a:gd name="T79" fmla="*/ 2 h 18"/>
                <a:gd name="T80" fmla="*/ 17 w 26"/>
                <a:gd name="T81" fmla="*/ 2 h 18"/>
                <a:gd name="T82" fmla="*/ 17 w 26"/>
                <a:gd name="T83" fmla="*/ 0 h 18"/>
                <a:gd name="T84" fmla="*/ 19 w 26"/>
                <a:gd name="T85" fmla="*/ 0 h 18"/>
                <a:gd name="T86" fmla="*/ 24 w 26"/>
                <a:gd name="T87" fmla="*/ 0 h 18"/>
                <a:gd name="T88" fmla="*/ 26 w 26"/>
                <a:gd name="T89" fmla="*/ 2 h 18"/>
                <a:gd name="T90" fmla="*/ 26 w 26"/>
                <a:gd name="T91" fmla="*/ 2 h 18"/>
                <a:gd name="T92" fmla="*/ 26 w 26"/>
                <a:gd name="T93" fmla="*/ 4 h 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
                <a:gd name="T142" fmla="*/ 0 h 18"/>
                <a:gd name="T143" fmla="*/ 26 w 26"/>
                <a:gd name="T144" fmla="*/ 18 h 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 h="18">
                  <a:moveTo>
                    <a:pt x="26" y="4"/>
                  </a:moveTo>
                  <a:lnTo>
                    <a:pt x="24" y="4"/>
                  </a:lnTo>
                  <a:lnTo>
                    <a:pt x="22" y="4"/>
                  </a:lnTo>
                  <a:lnTo>
                    <a:pt x="19" y="4"/>
                  </a:lnTo>
                  <a:lnTo>
                    <a:pt x="17" y="4"/>
                  </a:lnTo>
                  <a:lnTo>
                    <a:pt x="15" y="7"/>
                  </a:lnTo>
                  <a:lnTo>
                    <a:pt x="15" y="9"/>
                  </a:lnTo>
                  <a:lnTo>
                    <a:pt x="15" y="7"/>
                  </a:lnTo>
                  <a:lnTo>
                    <a:pt x="12" y="9"/>
                  </a:lnTo>
                  <a:lnTo>
                    <a:pt x="10" y="11"/>
                  </a:lnTo>
                  <a:lnTo>
                    <a:pt x="7" y="14"/>
                  </a:lnTo>
                  <a:lnTo>
                    <a:pt x="5" y="14"/>
                  </a:lnTo>
                  <a:lnTo>
                    <a:pt x="5" y="16"/>
                  </a:lnTo>
                  <a:lnTo>
                    <a:pt x="3" y="18"/>
                  </a:lnTo>
                  <a:lnTo>
                    <a:pt x="0" y="18"/>
                  </a:lnTo>
                  <a:lnTo>
                    <a:pt x="5" y="14"/>
                  </a:lnTo>
                  <a:lnTo>
                    <a:pt x="5" y="11"/>
                  </a:lnTo>
                  <a:lnTo>
                    <a:pt x="7" y="9"/>
                  </a:lnTo>
                  <a:lnTo>
                    <a:pt x="10" y="7"/>
                  </a:lnTo>
                  <a:lnTo>
                    <a:pt x="10" y="4"/>
                  </a:lnTo>
                  <a:lnTo>
                    <a:pt x="12" y="4"/>
                  </a:lnTo>
                  <a:lnTo>
                    <a:pt x="15" y="4"/>
                  </a:lnTo>
                  <a:lnTo>
                    <a:pt x="17" y="2"/>
                  </a:lnTo>
                  <a:lnTo>
                    <a:pt x="17" y="0"/>
                  </a:lnTo>
                  <a:lnTo>
                    <a:pt x="19" y="0"/>
                  </a:lnTo>
                  <a:lnTo>
                    <a:pt x="24" y="0"/>
                  </a:lnTo>
                  <a:lnTo>
                    <a:pt x="26" y="2"/>
                  </a:lnTo>
                  <a:lnTo>
                    <a:pt x="26" y="4"/>
                  </a:lnTo>
                  <a:close/>
                </a:path>
              </a:pathLst>
            </a:custGeom>
            <a:grpFill/>
            <a:ln w="9525">
              <a:noFill/>
              <a:round/>
              <a:headEnd/>
              <a:tailEnd/>
            </a:ln>
          </p:spPr>
          <p:txBody>
            <a:bodyPr/>
            <a:lstStyle/>
            <a:p>
              <a:pPr>
                <a:defRPr/>
              </a:pPr>
              <a:endParaRPr lang="en-US" sz="1200" kern="0">
                <a:solidFill>
                  <a:srgbClr val="0096D6"/>
                </a:solidFill>
              </a:endParaRPr>
            </a:p>
          </p:txBody>
        </p:sp>
        <p:sp>
          <p:nvSpPr>
            <p:cNvPr id="2026" name="Freeform 1734"/>
            <p:cNvSpPr>
              <a:spLocks/>
            </p:cNvSpPr>
            <p:nvPr/>
          </p:nvSpPr>
          <p:spPr bwMode="auto">
            <a:xfrm>
              <a:off x="-2646" y="2825"/>
              <a:ext cx="26" cy="18"/>
            </a:xfrm>
            <a:custGeom>
              <a:avLst/>
              <a:gdLst>
                <a:gd name="T0" fmla="*/ 26 w 26"/>
                <a:gd name="T1" fmla="*/ 4 h 18"/>
                <a:gd name="T2" fmla="*/ 24 w 26"/>
                <a:gd name="T3" fmla="*/ 4 h 18"/>
                <a:gd name="T4" fmla="*/ 24 w 26"/>
                <a:gd name="T5" fmla="*/ 4 h 18"/>
                <a:gd name="T6" fmla="*/ 22 w 26"/>
                <a:gd name="T7" fmla="*/ 4 h 18"/>
                <a:gd name="T8" fmla="*/ 22 w 26"/>
                <a:gd name="T9" fmla="*/ 4 h 18"/>
                <a:gd name="T10" fmla="*/ 19 w 26"/>
                <a:gd name="T11" fmla="*/ 4 h 18"/>
                <a:gd name="T12" fmla="*/ 19 w 26"/>
                <a:gd name="T13" fmla="*/ 4 h 18"/>
                <a:gd name="T14" fmla="*/ 19 w 26"/>
                <a:gd name="T15" fmla="*/ 4 h 18"/>
                <a:gd name="T16" fmla="*/ 19 w 26"/>
                <a:gd name="T17" fmla="*/ 4 h 18"/>
                <a:gd name="T18" fmla="*/ 17 w 26"/>
                <a:gd name="T19" fmla="*/ 4 h 18"/>
                <a:gd name="T20" fmla="*/ 17 w 26"/>
                <a:gd name="T21" fmla="*/ 4 h 18"/>
                <a:gd name="T22" fmla="*/ 17 w 26"/>
                <a:gd name="T23" fmla="*/ 4 h 18"/>
                <a:gd name="T24" fmla="*/ 15 w 26"/>
                <a:gd name="T25" fmla="*/ 7 h 18"/>
                <a:gd name="T26" fmla="*/ 15 w 26"/>
                <a:gd name="T27" fmla="*/ 7 h 18"/>
                <a:gd name="T28" fmla="*/ 15 w 26"/>
                <a:gd name="T29" fmla="*/ 7 h 18"/>
                <a:gd name="T30" fmla="*/ 15 w 26"/>
                <a:gd name="T31" fmla="*/ 7 h 18"/>
                <a:gd name="T32" fmla="*/ 15 w 26"/>
                <a:gd name="T33" fmla="*/ 9 h 18"/>
                <a:gd name="T34" fmla="*/ 15 w 26"/>
                <a:gd name="T35" fmla="*/ 7 h 18"/>
                <a:gd name="T36" fmla="*/ 12 w 26"/>
                <a:gd name="T37" fmla="*/ 9 h 18"/>
                <a:gd name="T38" fmla="*/ 12 w 26"/>
                <a:gd name="T39" fmla="*/ 9 h 18"/>
                <a:gd name="T40" fmla="*/ 12 w 26"/>
                <a:gd name="T41" fmla="*/ 9 h 18"/>
                <a:gd name="T42" fmla="*/ 10 w 26"/>
                <a:gd name="T43" fmla="*/ 11 h 18"/>
                <a:gd name="T44" fmla="*/ 7 w 26"/>
                <a:gd name="T45" fmla="*/ 14 h 18"/>
                <a:gd name="T46" fmla="*/ 7 w 26"/>
                <a:gd name="T47" fmla="*/ 14 h 18"/>
                <a:gd name="T48" fmla="*/ 7 w 26"/>
                <a:gd name="T49" fmla="*/ 14 h 18"/>
                <a:gd name="T50" fmla="*/ 5 w 26"/>
                <a:gd name="T51" fmla="*/ 14 h 18"/>
                <a:gd name="T52" fmla="*/ 5 w 26"/>
                <a:gd name="T53" fmla="*/ 16 h 18"/>
                <a:gd name="T54" fmla="*/ 3 w 26"/>
                <a:gd name="T55" fmla="*/ 18 h 18"/>
                <a:gd name="T56" fmla="*/ 0 w 26"/>
                <a:gd name="T57" fmla="*/ 18 h 18"/>
                <a:gd name="T58" fmla="*/ 5 w 26"/>
                <a:gd name="T59" fmla="*/ 14 h 18"/>
                <a:gd name="T60" fmla="*/ 5 w 26"/>
                <a:gd name="T61" fmla="*/ 11 h 18"/>
                <a:gd name="T62" fmla="*/ 5 w 26"/>
                <a:gd name="T63" fmla="*/ 11 h 18"/>
                <a:gd name="T64" fmla="*/ 7 w 26"/>
                <a:gd name="T65" fmla="*/ 9 h 18"/>
                <a:gd name="T66" fmla="*/ 10 w 26"/>
                <a:gd name="T67" fmla="*/ 7 h 18"/>
                <a:gd name="T68" fmla="*/ 10 w 26"/>
                <a:gd name="T69" fmla="*/ 4 h 18"/>
                <a:gd name="T70" fmla="*/ 10 w 26"/>
                <a:gd name="T71" fmla="*/ 4 h 18"/>
                <a:gd name="T72" fmla="*/ 12 w 26"/>
                <a:gd name="T73" fmla="*/ 4 h 18"/>
                <a:gd name="T74" fmla="*/ 12 w 26"/>
                <a:gd name="T75" fmla="*/ 4 h 18"/>
                <a:gd name="T76" fmla="*/ 15 w 26"/>
                <a:gd name="T77" fmla="*/ 4 h 18"/>
                <a:gd name="T78" fmla="*/ 17 w 26"/>
                <a:gd name="T79" fmla="*/ 2 h 18"/>
                <a:gd name="T80" fmla="*/ 17 w 26"/>
                <a:gd name="T81" fmla="*/ 2 h 18"/>
                <a:gd name="T82" fmla="*/ 17 w 26"/>
                <a:gd name="T83" fmla="*/ 0 h 18"/>
                <a:gd name="T84" fmla="*/ 19 w 26"/>
                <a:gd name="T85" fmla="*/ 0 h 18"/>
                <a:gd name="T86" fmla="*/ 24 w 26"/>
                <a:gd name="T87" fmla="*/ 0 h 18"/>
                <a:gd name="T88" fmla="*/ 26 w 26"/>
                <a:gd name="T89" fmla="*/ 2 h 18"/>
                <a:gd name="T90" fmla="*/ 26 w 26"/>
                <a:gd name="T91" fmla="*/ 2 h 18"/>
                <a:gd name="T92" fmla="*/ 26 w 26"/>
                <a:gd name="T93" fmla="*/ 4 h 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
                <a:gd name="T142" fmla="*/ 0 h 18"/>
                <a:gd name="T143" fmla="*/ 26 w 26"/>
                <a:gd name="T144" fmla="*/ 18 h 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 h="18">
                  <a:moveTo>
                    <a:pt x="26" y="4"/>
                  </a:moveTo>
                  <a:lnTo>
                    <a:pt x="24" y="4"/>
                  </a:lnTo>
                  <a:lnTo>
                    <a:pt x="22" y="4"/>
                  </a:lnTo>
                  <a:lnTo>
                    <a:pt x="19" y="4"/>
                  </a:lnTo>
                  <a:lnTo>
                    <a:pt x="17" y="4"/>
                  </a:lnTo>
                  <a:lnTo>
                    <a:pt x="15" y="7"/>
                  </a:lnTo>
                  <a:lnTo>
                    <a:pt x="15" y="9"/>
                  </a:lnTo>
                  <a:lnTo>
                    <a:pt x="15" y="7"/>
                  </a:lnTo>
                  <a:lnTo>
                    <a:pt x="12" y="9"/>
                  </a:lnTo>
                  <a:lnTo>
                    <a:pt x="10" y="11"/>
                  </a:lnTo>
                  <a:lnTo>
                    <a:pt x="7" y="14"/>
                  </a:lnTo>
                  <a:lnTo>
                    <a:pt x="5" y="14"/>
                  </a:lnTo>
                  <a:lnTo>
                    <a:pt x="5" y="16"/>
                  </a:lnTo>
                  <a:lnTo>
                    <a:pt x="3" y="18"/>
                  </a:lnTo>
                  <a:lnTo>
                    <a:pt x="0" y="18"/>
                  </a:lnTo>
                  <a:lnTo>
                    <a:pt x="5" y="14"/>
                  </a:lnTo>
                  <a:lnTo>
                    <a:pt x="5" y="11"/>
                  </a:lnTo>
                  <a:lnTo>
                    <a:pt x="7" y="9"/>
                  </a:lnTo>
                  <a:lnTo>
                    <a:pt x="10" y="7"/>
                  </a:lnTo>
                  <a:lnTo>
                    <a:pt x="10" y="4"/>
                  </a:lnTo>
                  <a:lnTo>
                    <a:pt x="12" y="4"/>
                  </a:lnTo>
                  <a:lnTo>
                    <a:pt x="15" y="4"/>
                  </a:lnTo>
                  <a:lnTo>
                    <a:pt x="17" y="2"/>
                  </a:lnTo>
                  <a:lnTo>
                    <a:pt x="17" y="0"/>
                  </a:lnTo>
                  <a:lnTo>
                    <a:pt x="19" y="0"/>
                  </a:lnTo>
                  <a:lnTo>
                    <a:pt x="24" y="0"/>
                  </a:lnTo>
                  <a:lnTo>
                    <a:pt x="26" y="2"/>
                  </a:lnTo>
                  <a:lnTo>
                    <a:pt x="26" y="4"/>
                  </a:lnTo>
                </a:path>
              </a:pathLst>
            </a:custGeom>
            <a:grpFill/>
            <a:ln w="9525">
              <a:noFill/>
              <a:round/>
              <a:headEnd/>
              <a:tailEnd/>
            </a:ln>
          </p:spPr>
          <p:txBody>
            <a:bodyPr/>
            <a:lstStyle/>
            <a:p>
              <a:pPr>
                <a:defRPr/>
              </a:pPr>
              <a:endParaRPr lang="en-US" sz="1200" kern="0">
                <a:solidFill>
                  <a:srgbClr val="0096D6"/>
                </a:solidFill>
              </a:endParaRPr>
            </a:p>
          </p:txBody>
        </p:sp>
        <p:sp>
          <p:nvSpPr>
            <p:cNvPr id="2027" name="Freeform 1735"/>
            <p:cNvSpPr>
              <a:spLocks/>
            </p:cNvSpPr>
            <p:nvPr/>
          </p:nvSpPr>
          <p:spPr bwMode="auto">
            <a:xfrm>
              <a:off x="-2383" y="1896"/>
              <a:ext cx="106" cy="189"/>
            </a:xfrm>
            <a:custGeom>
              <a:avLst/>
              <a:gdLst>
                <a:gd name="T0" fmla="*/ 92 w 106"/>
                <a:gd name="T1" fmla="*/ 184 h 189"/>
                <a:gd name="T2" fmla="*/ 56 w 106"/>
                <a:gd name="T3" fmla="*/ 187 h 189"/>
                <a:gd name="T4" fmla="*/ 44 w 106"/>
                <a:gd name="T5" fmla="*/ 177 h 189"/>
                <a:gd name="T6" fmla="*/ 30 w 106"/>
                <a:gd name="T7" fmla="*/ 173 h 189"/>
                <a:gd name="T8" fmla="*/ 30 w 106"/>
                <a:gd name="T9" fmla="*/ 147 h 189"/>
                <a:gd name="T10" fmla="*/ 40 w 106"/>
                <a:gd name="T11" fmla="*/ 128 h 189"/>
                <a:gd name="T12" fmla="*/ 47 w 106"/>
                <a:gd name="T13" fmla="*/ 128 h 189"/>
                <a:gd name="T14" fmla="*/ 42 w 106"/>
                <a:gd name="T15" fmla="*/ 121 h 189"/>
                <a:gd name="T16" fmla="*/ 23 w 106"/>
                <a:gd name="T17" fmla="*/ 99 h 189"/>
                <a:gd name="T18" fmla="*/ 11 w 106"/>
                <a:gd name="T19" fmla="*/ 73 h 189"/>
                <a:gd name="T20" fmla="*/ 9 w 106"/>
                <a:gd name="T21" fmla="*/ 69 h 189"/>
                <a:gd name="T22" fmla="*/ 2 w 106"/>
                <a:gd name="T23" fmla="*/ 55 h 189"/>
                <a:gd name="T24" fmla="*/ 2 w 106"/>
                <a:gd name="T25" fmla="*/ 47 h 189"/>
                <a:gd name="T26" fmla="*/ 4 w 106"/>
                <a:gd name="T27" fmla="*/ 43 h 189"/>
                <a:gd name="T28" fmla="*/ 7 w 106"/>
                <a:gd name="T29" fmla="*/ 38 h 189"/>
                <a:gd name="T30" fmla="*/ 11 w 106"/>
                <a:gd name="T31" fmla="*/ 21 h 189"/>
                <a:gd name="T32" fmla="*/ 16 w 106"/>
                <a:gd name="T33" fmla="*/ 21 h 189"/>
                <a:gd name="T34" fmla="*/ 21 w 106"/>
                <a:gd name="T35" fmla="*/ 26 h 189"/>
                <a:gd name="T36" fmla="*/ 30 w 106"/>
                <a:gd name="T37" fmla="*/ 17 h 189"/>
                <a:gd name="T38" fmla="*/ 56 w 106"/>
                <a:gd name="T39" fmla="*/ 0 h 189"/>
                <a:gd name="T40" fmla="*/ 68 w 106"/>
                <a:gd name="T41" fmla="*/ 3 h 189"/>
                <a:gd name="T42" fmla="*/ 80 w 106"/>
                <a:gd name="T43" fmla="*/ 3 h 189"/>
                <a:gd name="T44" fmla="*/ 87 w 106"/>
                <a:gd name="T45" fmla="*/ 7 h 189"/>
                <a:gd name="T46" fmla="*/ 89 w 106"/>
                <a:gd name="T47" fmla="*/ 14 h 189"/>
                <a:gd name="T48" fmla="*/ 94 w 106"/>
                <a:gd name="T49" fmla="*/ 21 h 189"/>
                <a:gd name="T50" fmla="*/ 101 w 106"/>
                <a:gd name="T51" fmla="*/ 29 h 189"/>
                <a:gd name="T52" fmla="*/ 104 w 106"/>
                <a:gd name="T53" fmla="*/ 36 h 189"/>
                <a:gd name="T54" fmla="*/ 104 w 106"/>
                <a:gd name="T55" fmla="*/ 40 h 189"/>
                <a:gd name="T56" fmla="*/ 92 w 106"/>
                <a:gd name="T57" fmla="*/ 38 h 189"/>
                <a:gd name="T58" fmla="*/ 85 w 106"/>
                <a:gd name="T59" fmla="*/ 40 h 189"/>
                <a:gd name="T60" fmla="*/ 70 w 106"/>
                <a:gd name="T61" fmla="*/ 38 h 189"/>
                <a:gd name="T62" fmla="*/ 63 w 106"/>
                <a:gd name="T63" fmla="*/ 40 h 189"/>
                <a:gd name="T64" fmla="*/ 61 w 106"/>
                <a:gd name="T65" fmla="*/ 43 h 189"/>
                <a:gd name="T66" fmla="*/ 61 w 106"/>
                <a:gd name="T67" fmla="*/ 52 h 189"/>
                <a:gd name="T68" fmla="*/ 47 w 106"/>
                <a:gd name="T69" fmla="*/ 50 h 189"/>
                <a:gd name="T70" fmla="*/ 54 w 106"/>
                <a:gd name="T71" fmla="*/ 59 h 189"/>
                <a:gd name="T72" fmla="*/ 61 w 106"/>
                <a:gd name="T73" fmla="*/ 69 h 189"/>
                <a:gd name="T74" fmla="*/ 68 w 106"/>
                <a:gd name="T75" fmla="*/ 80 h 189"/>
                <a:gd name="T76" fmla="*/ 78 w 106"/>
                <a:gd name="T77" fmla="*/ 85 h 189"/>
                <a:gd name="T78" fmla="*/ 78 w 106"/>
                <a:gd name="T79" fmla="*/ 106 h 189"/>
                <a:gd name="T80" fmla="*/ 80 w 106"/>
                <a:gd name="T81" fmla="*/ 106 h 189"/>
                <a:gd name="T82" fmla="*/ 82 w 106"/>
                <a:gd name="T83" fmla="*/ 99 h 189"/>
                <a:gd name="T84" fmla="*/ 96 w 106"/>
                <a:gd name="T85" fmla="*/ 102 h 189"/>
                <a:gd name="T86" fmla="*/ 104 w 106"/>
                <a:gd name="T87" fmla="*/ 118 h 189"/>
                <a:gd name="T88" fmla="*/ 101 w 106"/>
                <a:gd name="T89" fmla="*/ 121 h 189"/>
                <a:gd name="T90" fmla="*/ 94 w 106"/>
                <a:gd name="T91" fmla="*/ 121 h 189"/>
                <a:gd name="T92" fmla="*/ 82 w 106"/>
                <a:gd name="T93" fmla="*/ 114 h 189"/>
                <a:gd name="T94" fmla="*/ 80 w 106"/>
                <a:gd name="T95" fmla="*/ 128 h 189"/>
                <a:gd name="T96" fmla="*/ 85 w 106"/>
                <a:gd name="T97" fmla="*/ 132 h 189"/>
                <a:gd name="T98" fmla="*/ 94 w 106"/>
                <a:gd name="T99" fmla="*/ 137 h 189"/>
                <a:gd name="T100" fmla="*/ 92 w 106"/>
                <a:gd name="T101" fmla="*/ 140 h 189"/>
                <a:gd name="T102" fmla="*/ 87 w 106"/>
                <a:gd name="T103" fmla="*/ 144 h 189"/>
                <a:gd name="T104" fmla="*/ 96 w 106"/>
                <a:gd name="T105" fmla="*/ 149 h 189"/>
                <a:gd name="T106" fmla="*/ 96 w 106"/>
                <a:gd name="T107" fmla="*/ 180 h 1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
                <a:gd name="T163" fmla="*/ 0 h 189"/>
                <a:gd name="T164" fmla="*/ 106 w 106"/>
                <a:gd name="T165" fmla="*/ 189 h 1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 h="189">
                  <a:moveTo>
                    <a:pt x="92" y="187"/>
                  </a:moveTo>
                  <a:lnTo>
                    <a:pt x="87" y="187"/>
                  </a:lnTo>
                  <a:lnTo>
                    <a:pt x="92" y="184"/>
                  </a:lnTo>
                  <a:lnTo>
                    <a:pt x="68" y="189"/>
                  </a:lnTo>
                  <a:lnTo>
                    <a:pt x="56" y="187"/>
                  </a:lnTo>
                  <a:lnTo>
                    <a:pt x="49" y="182"/>
                  </a:lnTo>
                  <a:lnTo>
                    <a:pt x="47" y="177"/>
                  </a:lnTo>
                  <a:lnTo>
                    <a:pt x="44" y="177"/>
                  </a:lnTo>
                  <a:lnTo>
                    <a:pt x="40" y="177"/>
                  </a:lnTo>
                  <a:lnTo>
                    <a:pt x="35" y="175"/>
                  </a:lnTo>
                  <a:lnTo>
                    <a:pt x="30" y="173"/>
                  </a:lnTo>
                  <a:lnTo>
                    <a:pt x="28" y="154"/>
                  </a:lnTo>
                  <a:lnTo>
                    <a:pt x="28" y="147"/>
                  </a:lnTo>
                  <a:lnTo>
                    <a:pt x="30" y="147"/>
                  </a:lnTo>
                  <a:lnTo>
                    <a:pt x="33" y="149"/>
                  </a:lnTo>
                  <a:lnTo>
                    <a:pt x="37" y="130"/>
                  </a:lnTo>
                  <a:lnTo>
                    <a:pt x="40" y="128"/>
                  </a:lnTo>
                  <a:lnTo>
                    <a:pt x="42" y="125"/>
                  </a:lnTo>
                  <a:lnTo>
                    <a:pt x="44" y="125"/>
                  </a:lnTo>
                  <a:lnTo>
                    <a:pt x="47" y="128"/>
                  </a:lnTo>
                  <a:lnTo>
                    <a:pt x="47" y="123"/>
                  </a:lnTo>
                  <a:lnTo>
                    <a:pt x="44" y="123"/>
                  </a:lnTo>
                  <a:lnTo>
                    <a:pt x="42" y="121"/>
                  </a:lnTo>
                  <a:lnTo>
                    <a:pt x="40" y="123"/>
                  </a:lnTo>
                  <a:lnTo>
                    <a:pt x="37" y="121"/>
                  </a:lnTo>
                  <a:lnTo>
                    <a:pt x="23" y="99"/>
                  </a:lnTo>
                  <a:lnTo>
                    <a:pt x="21" y="99"/>
                  </a:lnTo>
                  <a:lnTo>
                    <a:pt x="11" y="78"/>
                  </a:lnTo>
                  <a:lnTo>
                    <a:pt x="11" y="73"/>
                  </a:lnTo>
                  <a:lnTo>
                    <a:pt x="11" y="66"/>
                  </a:lnTo>
                  <a:lnTo>
                    <a:pt x="11" y="64"/>
                  </a:lnTo>
                  <a:lnTo>
                    <a:pt x="9" y="69"/>
                  </a:lnTo>
                  <a:lnTo>
                    <a:pt x="9" y="66"/>
                  </a:lnTo>
                  <a:lnTo>
                    <a:pt x="9" y="64"/>
                  </a:lnTo>
                  <a:lnTo>
                    <a:pt x="2" y="55"/>
                  </a:lnTo>
                  <a:lnTo>
                    <a:pt x="0" y="55"/>
                  </a:lnTo>
                  <a:lnTo>
                    <a:pt x="0" y="52"/>
                  </a:lnTo>
                  <a:lnTo>
                    <a:pt x="2" y="47"/>
                  </a:lnTo>
                  <a:lnTo>
                    <a:pt x="2" y="45"/>
                  </a:lnTo>
                  <a:lnTo>
                    <a:pt x="4" y="43"/>
                  </a:lnTo>
                  <a:lnTo>
                    <a:pt x="4" y="40"/>
                  </a:lnTo>
                  <a:lnTo>
                    <a:pt x="7" y="38"/>
                  </a:lnTo>
                  <a:lnTo>
                    <a:pt x="9" y="29"/>
                  </a:lnTo>
                  <a:lnTo>
                    <a:pt x="11" y="31"/>
                  </a:lnTo>
                  <a:lnTo>
                    <a:pt x="11" y="21"/>
                  </a:lnTo>
                  <a:lnTo>
                    <a:pt x="9" y="19"/>
                  </a:lnTo>
                  <a:lnTo>
                    <a:pt x="16" y="19"/>
                  </a:lnTo>
                  <a:lnTo>
                    <a:pt x="16" y="21"/>
                  </a:lnTo>
                  <a:lnTo>
                    <a:pt x="18" y="26"/>
                  </a:lnTo>
                  <a:lnTo>
                    <a:pt x="21" y="26"/>
                  </a:lnTo>
                  <a:lnTo>
                    <a:pt x="26" y="19"/>
                  </a:lnTo>
                  <a:lnTo>
                    <a:pt x="30" y="17"/>
                  </a:lnTo>
                  <a:lnTo>
                    <a:pt x="26" y="14"/>
                  </a:lnTo>
                  <a:lnTo>
                    <a:pt x="47" y="10"/>
                  </a:lnTo>
                  <a:lnTo>
                    <a:pt x="56" y="0"/>
                  </a:lnTo>
                  <a:lnTo>
                    <a:pt x="63" y="3"/>
                  </a:lnTo>
                  <a:lnTo>
                    <a:pt x="68" y="3"/>
                  </a:lnTo>
                  <a:lnTo>
                    <a:pt x="68" y="5"/>
                  </a:lnTo>
                  <a:lnTo>
                    <a:pt x="75" y="3"/>
                  </a:lnTo>
                  <a:lnTo>
                    <a:pt x="80" y="3"/>
                  </a:lnTo>
                  <a:lnTo>
                    <a:pt x="80" y="5"/>
                  </a:lnTo>
                  <a:lnTo>
                    <a:pt x="82" y="5"/>
                  </a:lnTo>
                  <a:lnTo>
                    <a:pt x="87" y="7"/>
                  </a:lnTo>
                  <a:lnTo>
                    <a:pt x="87" y="12"/>
                  </a:lnTo>
                  <a:lnTo>
                    <a:pt x="89" y="14"/>
                  </a:lnTo>
                  <a:lnTo>
                    <a:pt x="92" y="17"/>
                  </a:lnTo>
                  <a:lnTo>
                    <a:pt x="94" y="21"/>
                  </a:lnTo>
                  <a:lnTo>
                    <a:pt x="96" y="26"/>
                  </a:lnTo>
                  <a:lnTo>
                    <a:pt x="99" y="26"/>
                  </a:lnTo>
                  <a:lnTo>
                    <a:pt x="101" y="29"/>
                  </a:lnTo>
                  <a:lnTo>
                    <a:pt x="104" y="31"/>
                  </a:lnTo>
                  <a:lnTo>
                    <a:pt x="106" y="36"/>
                  </a:lnTo>
                  <a:lnTo>
                    <a:pt x="104" y="36"/>
                  </a:lnTo>
                  <a:lnTo>
                    <a:pt x="106" y="40"/>
                  </a:lnTo>
                  <a:lnTo>
                    <a:pt x="104" y="40"/>
                  </a:lnTo>
                  <a:lnTo>
                    <a:pt x="99" y="40"/>
                  </a:lnTo>
                  <a:lnTo>
                    <a:pt x="92" y="38"/>
                  </a:lnTo>
                  <a:lnTo>
                    <a:pt x="87" y="38"/>
                  </a:lnTo>
                  <a:lnTo>
                    <a:pt x="85" y="40"/>
                  </a:lnTo>
                  <a:lnTo>
                    <a:pt x="78" y="36"/>
                  </a:lnTo>
                  <a:lnTo>
                    <a:pt x="73" y="36"/>
                  </a:lnTo>
                  <a:lnTo>
                    <a:pt x="70" y="38"/>
                  </a:lnTo>
                  <a:lnTo>
                    <a:pt x="70" y="40"/>
                  </a:lnTo>
                  <a:lnTo>
                    <a:pt x="66" y="40"/>
                  </a:lnTo>
                  <a:lnTo>
                    <a:pt x="63" y="40"/>
                  </a:lnTo>
                  <a:lnTo>
                    <a:pt x="61" y="40"/>
                  </a:lnTo>
                  <a:lnTo>
                    <a:pt x="61" y="43"/>
                  </a:lnTo>
                  <a:lnTo>
                    <a:pt x="61" y="50"/>
                  </a:lnTo>
                  <a:lnTo>
                    <a:pt x="63" y="52"/>
                  </a:lnTo>
                  <a:lnTo>
                    <a:pt x="61" y="52"/>
                  </a:lnTo>
                  <a:lnTo>
                    <a:pt x="59" y="52"/>
                  </a:lnTo>
                  <a:lnTo>
                    <a:pt x="52" y="50"/>
                  </a:lnTo>
                  <a:lnTo>
                    <a:pt x="47" y="50"/>
                  </a:lnTo>
                  <a:lnTo>
                    <a:pt x="44" y="52"/>
                  </a:lnTo>
                  <a:lnTo>
                    <a:pt x="49" y="57"/>
                  </a:lnTo>
                  <a:lnTo>
                    <a:pt x="54" y="59"/>
                  </a:lnTo>
                  <a:lnTo>
                    <a:pt x="56" y="62"/>
                  </a:lnTo>
                  <a:lnTo>
                    <a:pt x="56" y="64"/>
                  </a:lnTo>
                  <a:lnTo>
                    <a:pt x="61" y="69"/>
                  </a:lnTo>
                  <a:lnTo>
                    <a:pt x="61" y="78"/>
                  </a:lnTo>
                  <a:lnTo>
                    <a:pt x="66" y="78"/>
                  </a:lnTo>
                  <a:lnTo>
                    <a:pt x="68" y="80"/>
                  </a:lnTo>
                  <a:lnTo>
                    <a:pt x="73" y="83"/>
                  </a:lnTo>
                  <a:lnTo>
                    <a:pt x="75" y="83"/>
                  </a:lnTo>
                  <a:lnTo>
                    <a:pt x="78" y="85"/>
                  </a:lnTo>
                  <a:lnTo>
                    <a:pt x="78" y="90"/>
                  </a:lnTo>
                  <a:lnTo>
                    <a:pt x="75" y="92"/>
                  </a:lnTo>
                  <a:lnTo>
                    <a:pt x="78" y="106"/>
                  </a:lnTo>
                  <a:lnTo>
                    <a:pt x="80" y="111"/>
                  </a:lnTo>
                  <a:lnTo>
                    <a:pt x="80" y="106"/>
                  </a:lnTo>
                  <a:lnTo>
                    <a:pt x="80" y="104"/>
                  </a:lnTo>
                  <a:lnTo>
                    <a:pt x="82" y="99"/>
                  </a:lnTo>
                  <a:lnTo>
                    <a:pt x="89" y="97"/>
                  </a:lnTo>
                  <a:lnTo>
                    <a:pt x="92" y="97"/>
                  </a:lnTo>
                  <a:lnTo>
                    <a:pt x="96" y="102"/>
                  </a:lnTo>
                  <a:lnTo>
                    <a:pt x="96" y="106"/>
                  </a:lnTo>
                  <a:lnTo>
                    <a:pt x="106" y="114"/>
                  </a:lnTo>
                  <a:lnTo>
                    <a:pt x="104" y="118"/>
                  </a:lnTo>
                  <a:lnTo>
                    <a:pt x="99" y="118"/>
                  </a:lnTo>
                  <a:lnTo>
                    <a:pt x="99" y="121"/>
                  </a:lnTo>
                  <a:lnTo>
                    <a:pt x="101" y="121"/>
                  </a:lnTo>
                  <a:lnTo>
                    <a:pt x="99" y="123"/>
                  </a:lnTo>
                  <a:lnTo>
                    <a:pt x="96" y="121"/>
                  </a:lnTo>
                  <a:lnTo>
                    <a:pt x="94" y="121"/>
                  </a:lnTo>
                  <a:lnTo>
                    <a:pt x="89" y="121"/>
                  </a:lnTo>
                  <a:lnTo>
                    <a:pt x="85" y="121"/>
                  </a:lnTo>
                  <a:lnTo>
                    <a:pt x="82" y="114"/>
                  </a:lnTo>
                  <a:lnTo>
                    <a:pt x="82" y="121"/>
                  </a:lnTo>
                  <a:lnTo>
                    <a:pt x="80" y="123"/>
                  </a:lnTo>
                  <a:lnTo>
                    <a:pt x="80" y="128"/>
                  </a:lnTo>
                  <a:lnTo>
                    <a:pt x="80" y="135"/>
                  </a:lnTo>
                  <a:lnTo>
                    <a:pt x="82" y="135"/>
                  </a:lnTo>
                  <a:lnTo>
                    <a:pt x="85" y="132"/>
                  </a:lnTo>
                  <a:lnTo>
                    <a:pt x="89" y="132"/>
                  </a:lnTo>
                  <a:lnTo>
                    <a:pt x="94" y="132"/>
                  </a:lnTo>
                  <a:lnTo>
                    <a:pt x="94" y="137"/>
                  </a:lnTo>
                  <a:lnTo>
                    <a:pt x="92" y="135"/>
                  </a:lnTo>
                  <a:lnTo>
                    <a:pt x="87" y="137"/>
                  </a:lnTo>
                  <a:lnTo>
                    <a:pt x="92" y="140"/>
                  </a:lnTo>
                  <a:lnTo>
                    <a:pt x="94" y="140"/>
                  </a:lnTo>
                  <a:lnTo>
                    <a:pt x="87" y="144"/>
                  </a:lnTo>
                  <a:lnTo>
                    <a:pt x="89" y="144"/>
                  </a:lnTo>
                  <a:lnTo>
                    <a:pt x="94" y="149"/>
                  </a:lnTo>
                  <a:lnTo>
                    <a:pt x="96" y="149"/>
                  </a:lnTo>
                  <a:lnTo>
                    <a:pt x="94" y="154"/>
                  </a:lnTo>
                  <a:lnTo>
                    <a:pt x="94" y="175"/>
                  </a:lnTo>
                  <a:lnTo>
                    <a:pt x="96" y="180"/>
                  </a:lnTo>
                  <a:lnTo>
                    <a:pt x="96" y="184"/>
                  </a:lnTo>
                  <a:lnTo>
                    <a:pt x="92" y="187"/>
                  </a:lnTo>
                  <a:close/>
                </a:path>
              </a:pathLst>
            </a:custGeom>
            <a:grpFill/>
            <a:ln w="9525">
              <a:noFill/>
              <a:round/>
              <a:headEnd/>
              <a:tailEnd/>
            </a:ln>
          </p:spPr>
          <p:txBody>
            <a:bodyPr/>
            <a:lstStyle/>
            <a:p>
              <a:pPr>
                <a:defRPr/>
              </a:pPr>
              <a:endParaRPr lang="en-US" sz="1200" kern="0">
                <a:solidFill>
                  <a:srgbClr val="0096D6"/>
                </a:solidFill>
              </a:endParaRPr>
            </a:p>
          </p:txBody>
        </p:sp>
        <p:sp>
          <p:nvSpPr>
            <p:cNvPr id="2028" name="Freeform 1736"/>
            <p:cNvSpPr>
              <a:spLocks/>
            </p:cNvSpPr>
            <p:nvPr/>
          </p:nvSpPr>
          <p:spPr bwMode="auto">
            <a:xfrm>
              <a:off x="-2383" y="1896"/>
              <a:ext cx="106" cy="189"/>
            </a:xfrm>
            <a:custGeom>
              <a:avLst/>
              <a:gdLst>
                <a:gd name="T0" fmla="*/ 92 w 106"/>
                <a:gd name="T1" fmla="*/ 184 h 189"/>
                <a:gd name="T2" fmla="*/ 56 w 106"/>
                <a:gd name="T3" fmla="*/ 187 h 189"/>
                <a:gd name="T4" fmla="*/ 44 w 106"/>
                <a:gd name="T5" fmla="*/ 177 h 189"/>
                <a:gd name="T6" fmla="*/ 30 w 106"/>
                <a:gd name="T7" fmla="*/ 173 h 189"/>
                <a:gd name="T8" fmla="*/ 30 w 106"/>
                <a:gd name="T9" fmla="*/ 147 h 189"/>
                <a:gd name="T10" fmla="*/ 40 w 106"/>
                <a:gd name="T11" fmla="*/ 128 h 189"/>
                <a:gd name="T12" fmla="*/ 47 w 106"/>
                <a:gd name="T13" fmla="*/ 128 h 189"/>
                <a:gd name="T14" fmla="*/ 42 w 106"/>
                <a:gd name="T15" fmla="*/ 121 h 189"/>
                <a:gd name="T16" fmla="*/ 23 w 106"/>
                <a:gd name="T17" fmla="*/ 99 h 189"/>
                <a:gd name="T18" fmla="*/ 11 w 106"/>
                <a:gd name="T19" fmla="*/ 73 h 189"/>
                <a:gd name="T20" fmla="*/ 9 w 106"/>
                <a:gd name="T21" fmla="*/ 69 h 189"/>
                <a:gd name="T22" fmla="*/ 2 w 106"/>
                <a:gd name="T23" fmla="*/ 55 h 189"/>
                <a:gd name="T24" fmla="*/ 2 w 106"/>
                <a:gd name="T25" fmla="*/ 47 h 189"/>
                <a:gd name="T26" fmla="*/ 4 w 106"/>
                <a:gd name="T27" fmla="*/ 43 h 189"/>
                <a:gd name="T28" fmla="*/ 7 w 106"/>
                <a:gd name="T29" fmla="*/ 38 h 189"/>
                <a:gd name="T30" fmla="*/ 11 w 106"/>
                <a:gd name="T31" fmla="*/ 21 h 189"/>
                <a:gd name="T32" fmla="*/ 16 w 106"/>
                <a:gd name="T33" fmla="*/ 21 h 189"/>
                <a:gd name="T34" fmla="*/ 21 w 106"/>
                <a:gd name="T35" fmla="*/ 26 h 189"/>
                <a:gd name="T36" fmla="*/ 30 w 106"/>
                <a:gd name="T37" fmla="*/ 17 h 189"/>
                <a:gd name="T38" fmla="*/ 56 w 106"/>
                <a:gd name="T39" fmla="*/ 0 h 189"/>
                <a:gd name="T40" fmla="*/ 68 w 106"/>
                <a:gd name="T41" fmla="*/ 3 h 189"/>
                <a:gd name="T42" fmla="*/ 80 w 106"/>
                <a:gd name="T43" fmla="*/ 3 h 189"/>
                <a:gd name="T44" fmla="*/ 87 w 106"/>
                <a:gd name="T45" fmla="*/ 7 h 189"/>
                <a:gd name="T46" fmla="*/ 89 w 106"/>
                <a:gd name="T47" fmla="*/ 14 h 189"/>
                <a:gd name="T48" fmla="*/ 94 w 106"/>
                <a:gd name="T49" fmla="*/ 21 h 189"/>
                <a:gd name="T50" fmla="*/ 101 w 106"/>
                <a:gd name="T51" fmla="*/ 29 h 189"/>
                <a:gd name="T52" fmla="*/ 104 w 106"/>
                <a:gd name="T53" fmla="*/ 36 h 189"/>
                <a:gd name="T54" fmla="*/ 104 w 106"/>
                <a:gd name="T55" fmla="*/ 40 h 189"/>
                <a:gd name="T56" fmla="*/ 92 w 106"/>
                <a:gd name="T57" fmla="*/ 38 h 189"/>
                <a:gd name="T58" fmla="*/ 85 w 106"/>
                <a:gd name="T59" fmla="*/ 40 h 189"/>
                <a:gd name="T60" fmla="*/ 70 w 106"/>
                <a:gd name="T61" fmla="*/ 38 h 189"/>
                <a:gd name="T62" fmla="*/ 63 w 106"/>
                <a:gd name="T63" fmla="*/ 40 h 189"/>
                <a:gd name="T64" fmla="*/ 61 w 106"/>
                <a:gd name="T65" fmla="*/ 43 h 189"/>
                <a:gd name="T66" fmla="*/ 61 w 106"/>
                <a:gd name="T67" fmla="*/ 52 h 189"/>
                <a:gd name="T68" fmla="*/ 47 w 106"/>
                <a:gd name="T69" fmla="*/ 50 h 189"/>
                <a:gd name="T70" fmla="*/ 54 w 106"/>
                <a:gd name="T71" fmla="*/ 59 h 189"/>
                <a:gd name="T72" fmla="*/ 61 w 106"/>
                <a:gd name="T73" fmla="*/ 69 h 189"/>
                <a:gd name="T74" fmla="*/ 68 w 106"/>
                <a:gd name="T75" fmla="*/ 80 h 189"/>
                <a:gd name="T76" fmla="*/ 78 w 106"/>
                <a:gd name="T77" fmla="*/ 85 h 189"/>
                <a:gd name="T78" fmla="*/ 78 w 106"/>
                <a:gd name="T79" fmla="*/ 106 h 189"/>
                <a:gd name="T80" fmla="*/ 80 w 106"/>
                <a:gd name="T81" fmla="*/ 106 h 189"/>
                <a:gd name="T82" fmla="*/ 82 w 106"/>
                <a:gd name="T83" fmla="*/ 99 h 189"/>
                <a:gd name="T84" fmla="*/ 96 w 106"/>
                <a:gd name="T85" fmla="*/ 102 h 189"/>
                <a:gd name="T86" fmla="*/ 104 w 106"/>
                <a:gd name="T87" fmla="*/ 118 h 189"/>
                <a:gd name="T88" fmla="*/ 101 w 106"/>
                <a:gd name="T89" fmla="*/ 121 h 189"/>
                <a:gd name="T90" fmla="*/ 94 w 106"/>
                <a:gd name="T91" fmla="*/ 121 h 189"/>
                <a:gd name="T92" fmla="*/ 82 w 106"/>
                <a:gd name="T93" fmla="*/ 114 h 189"/>
                <a:gd name="T94" fmla="*/ 80 w 106"/>
                <a:gd name="T95" fmla="*/ 128 h 189"/>
                <a:gd name="T96" fmla="*/ 85 w 106"/>
                <a:gd name="T97" fmla="*/ 132 h 189"/>
                <a:gd name="T98" fmla="*/ 94 w 106"/>
                <a:gd name="T99" fmla="*/ 137 h 189"/>
                <a:gd name="T100" fmla="*/ 92 w 106"/>
                <a:gd name="T101" fmla="*/ 140 h 189"/>
                <a:gd name="T102" fmla="*/ 87 w 106"/>
                <a:gd name="T103" fmla="*/ 144 h 189"/>
                <a:gd name="T104" fmla="*/ 96 w 106"/>
                <a:gd name="T105" fmla="*/ 149 h 189"/>
                <a:gd name="T106" fmla="*/ 96 w 106"/>
                <a:gd name="T107" fmla="*/ 180 h 1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
                <a:gd name="T163" fmla="*/ 0 h 189"/>
                <a:gd name="T164" fmla="*/ 106 w 106"/>
                <a:gd name="T165" fmla="*/ 189 h 1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 h="189">
                  <a:moveTo>
                    <a:pt x="92" y="187"/>
                  </a:moveTo>
                  <a:lnTo>
                    <a:pt x="87" y="187"/>
                  </a:lnTo>
                  <a:lnTo>
                    <a:pt x="92" y="184"/>
                  </a:lnTo>
                  <a:lnTo>
                    <a:pt x="68" y="189"/>
                  </a:lnTo>
                  <a:lnTo>
                    <a:pt x="56" y="187"/>
                  </a:lnTo>
                  <a:lnTo>
                    <a:pt x="49" y="182"/>
                  </a:lnTo>
                  <a:lnTo>
                    <a:pt x="47" y="177"/>
                  </a:lnTo>
                  <a:lnTo>
                    <a:pt x="44" y="177"/>
                  </a:lnTo>
                  <a:lnTo>
                    <a:pt x="40" y="177"/>
                  </a:lnTo>
                  <a:lnTo>
                    <a:pt x="35" y="175"/>
                  </a:lnTo>
                  <a:lnTo>
                    <a:pt x="30" y="173"/>
                  </a:lnTo>
                  <a:lnTo>
                    <a:pt x="28" y="154"/>
                  </a:lnTo>
                  <a:lnTo>
                    <a:pt x="28" y="147"/>
                  </a:lnTo>
                  <a:lnTo>
                    <a:pt x="30" y="147"/>
                  </a:lnTo>
                  <a:lnTo>
                    <a:pt x="33" y="149"/>
                  </a:lnTo>
                  <a:lnTo>
                    <a:pt x="37" y="130"/>
                  </a:lnTo>
                  <a:lnTo>
                    <a:pt x="40" y="128"/>
                  </a:lnTo>
                  <a:lnTo>
                    <a:pt x="42" y="125"/>
                  </a:lnTo>
                  <a:lnTo>
                    <a:pt x="44" y="125"/>
                  </a:lnTo>
                  <a:lnTo>
                    <a:pt x="47" y="128"/>
                  </a:lnTo>
                  <a:lnTo>
                    <a:pt x="47" y="123"/>
                  </a:lnTo>
                  <a:lnTo>
                    <a:pt x="44" y="123"/>
                  </a:lnTo>
                  <a:lnTo>
                    <a:pt x="42" y="121"/>
                  </a:lnTo>
                  <a:lnTo>
                    <a:pt x="40" y="123"/>
                  </a:lnTo>
                  <a:lnTo>
                    <a:pt x="37" y="121"/>
                  </a:lnTo>
                  <a:lnTo>
                    <a:pt x="23" y="99"/>
                  </a:lnTo>
                  <a:lnTo>
                    <a:pt x="21" y="99"/>
                  </a:lnTo>
                  <a:lnTo>
                    <a:pt x="11" y="78"/>
                  </a:lnTo>
                  <a:lnTo>
                    <a:pt x="11" y="73"/>
                  </a:lnTo>
                  <a:lnTo>
                    <a:pt x="11" y="66"/>
                  </a:lnTo>
                  <a:lnTo>
                    <a:pt x="11" y="64"/>
                  </a:lnTo>
                  <a:lnTo>
                    <a:pt x="9" y="69"/>
                  </a:lnTo>
                  <a:lnTo>
                    <a:pt x="9" y="66"/>
                  </a:lnTo>
                  <a:lnTo>
                    <a:pt x="9" y="64"/>
                  </a:lnTo>
                  <a:lnTo>
                    <a:pt x="2" y="55"/>
                  </a:lnTo>
                  <a:lnTo>
                    <a:pt x="0" y="55"/>
                  </a:lnTo>
                  <a:lnTo>
                    <a:pt x="0" y="52"/>
                  </a:lnTo>
                  <a:lnTo>
                    <a:pt x="2" y="47"/>
                  </a:lnTo>
                  <a:lnTo>
                    <a:pt x="2" y="45"/>
                  </a:lnTo>
                  <a:lnTo>
                    <a:pt x="4" y="43"/>
                  </a:lnTo>
                  <a:lnTo>
                    <a:pt x="4" y="40"/>
                  </a:lnTo>
                  <a:lnTo>
                    <a:pt x="7" y="38"/>
                  </a:lnTo>
                  <a:lnTo>
                    <a:pt x="9" y="29"/>
                  </a:lnTo>
                  <a:lnTo>
                    <a:pt x="11" y="31"/>
                  </a:lnTo>
                  <a:lnTo>
                    <a:pt x="11" y="21"/>
                  </a:lnTo>
                  <a:lnTo>
                    <a:pt x="9" y="19"/>
                  </a:lnTo>
                  <a:lnTo>
                    <a:pt x="16" y="19"/>
                  </a:lnTo>
                  <a:lnTo>
                    <a:pt x="16" y="21"/>
                  </a:lnTo>
                  <a:lnTo>
                    <a:pt x="18" y="26"/>
                  </a:lnTo>
                  <a:lnTo>
                    <a:pt x="21" y="26"/>
                  </a:lnTo>
                  <a:lnTo>
                    <a:pt x="26" y="19"/>
                  </a:lnTo>
                  <a:lnTo>
                    <a:pt x="30" y="17"/>
                  </a:lnTo>
                  <a:lnTo>
                    <a:pt x="26" y="14"/>
                  </a:lnTo>
                  <a:lnTo>
                    <a:pt x="47" y="10"/>
                  </a:lnTo>
                  <a:lnTo>
                    <a:pt x="56" y="0"/>
                  </a:lnTo>
                  <a:lnTo>
                    <a:pt x="63" y="3"/>
                  </a:lnTo>
                  <a:lnTo>
                    <a:pt x="68" y="3"/>
                  </a:lnTo>
                  <a:lnTo>
                    <a:pt x="68" y="5"/>
                  </a:lnTo>
                  <a:lnTo>
                    <a:pt x="75" y="3"/>
                  </a:lnTo>
                  <a:lnTo>
                    <a:pt x="80" y="3"/>
                  </a:lnTo>
                  <a:lnTo>
                    <a:pt x="80" y="5"/>
                  </a:lnTo>
                  <a:lnTo>
                    <a:pt x="82" y="5"/>
                  </a:lnTo>
                  <a:lnTo>
                    <a:pt x="87" y="7"/>
                  </a:lnTo>
                  <a:lnTo>
                    <a:pt x="87" y="12"/>
                  </a:lnTo>
                  <a:lnTo>
                    <a:pt x="89" y="14"/>
                  </a:lnTo>
                  <a:lnTo>
                    <a:pt x="92" y="17"/>
                  </a:lnTo>
                  <a:lnTo>
                    <a:pt x="94" y="21"/>
                  </a:lnTo>
                  <a:lnTo>
                    <a:pt x="96" y="26"/>
                  </a:lnTo>
                  <a:lnTo>
                    <a:pt x="99" y="26"/>
                  </a:lnTo>
                  <a:lnTo>
                    <a:pt x="101" y="29"/>
                  </a:lnTo>
                  <a:lnTo>
                    <a:pt x="104" y="31"/>
                  </a:lnTo>
                  <a:lnTo>
                    <a:pt x="106" y="36"/>
                  </a:lnTo>
                  <a:lnTo>
                    <a:pt x="104" y="36"/>
                  </a:lnTo>
                  <a:lnTo>
                    <a:pt x="106" y="40"/>
                  </a:lnTo>
                  <a:lnTo>
                    <a:pt x="104" y="40"/>
                  </a:lnTo>
                  <a:lnTo>
                    <a:pt x="99" y="40"/>
                  </a:lnTo>
                  <a:lnTo>
                    <a:pt x="92" y="38"/>
                  </a:lnTo>
                  <a:lnTo>
                    <a:pt x="87" y="38"/>
                  </a:lnTo>
                  <a:lnTo>
                    <a:pt x="85" y="40"/>
                  </a:lnTo>
                  <a:lnTo>
                    <a:pt x="78" y="36"/>
                  </a:lnTo>
                  <a:lnTo>
                    <a:pt x="73" y="36"/>
                  </a:lnTo>
                  <a:lnTo>
                    <a:pt x="70" y="38"/>
                  </a:lnTo>
                  <a:lnTo>
                    <a:pt x="70" y="40"/>
                  </a:lnTo>
                  <a:lnTo>
                    <a:pt x="66" y="40"/>
                  </a:lnTo>
                  <a:lnTo>
                    <a:pt x="63" y="40"/>
                  </a:lnTo>
                  <a:lnTo>
                    <a:pt x="61" y="40"/>
                  </a:lnTo>
                  <a:lnTo>
                    <a:pt x="61" y="43"/>
                  </a:lnTo>
                  <a:lnTo>
                    <a:pt x="61" y="50"/>
                  </a:lnTo>
                  <a:lnTo>
                    <a:pt x="63" y="52"/>
                  </a:lnTo>
                  <a:lnTo>
                    <a:pt x="61" y="52"/>
                  </a:lnTo>
                  <a:lnTo>
                    <a:pt x="59" y="52"/>
                  </a:lnTo>
                  <a:lnTo>
                    <a:pt x="52" y="50"/>
                  </a:lnTo>
                  <a:lnTo>
                    <a:pt x="47" y="50"/>
                  </a:lnTo>
                  <a:lnTo>
                    <a:pt x="44" y="52"/>
                  </a:lnTo>
                  <a:lnTo>
                    <a:pt x="49" y="57"/>
                  </a:lnTo>
                  <a:lnTo>
                    <a:pt x="54" y="59"/>
                  </a:lnTo>
                  <a:lnTo>
                    <a:pt x="56" y="62"/>
                  </a:lnTo>
                  <a:lnTo>
                    <a:pt x="56" y="64"/>
                  </a:lnTo>
                  <a:lnTo>
                    <a:pt x="61" y="69"/>
                  </a:lnTo>
                  <a:lnTo>
                    <a:pt x="61" y="78"/>
                  </a:lnTo>
                  <a:lnTo>
                    <a:pt x="66" y="78"/>
                  </a:lnTo>
                  <a:lnTo>
                    <a:pt x="68" y="80"/>
                  </a:lnTo>
                  <a:lnTo>
                    <a:pt x="73" y="83"/>
                  </a:lnTo>
                  <a:lnTo>
                    <a:pt x="75" y="83"/>
                  </a:lnTo>
                  <a:lnTo>
                    <a:pt x="78" y="85"/>
                  </a:lnTo>
                  <a:lnTo>
                    <a:pt x="78" y="90"/>
                  </a:lnTo>
                  <a:lnTo>
                    <a:pt x="75" y="92"/>
                  </a:lnTo>
                  <a:lnTo>
                    <a:pt x="78" y="106"/>
                  </a:lnTo>
                  <a:lnTo>
                    <a:pt x="80" y="111"/>
                  </a:lnTo>
                  <a:lnTo>
                    <a:pt x="80" y="106"/>
                  </a:lnTo>
                  <a:lnTo>
                    <a:pt x="80" y="104"/>
                  </a:lnTo>
                  <a:lnTo>
                    <a:pt x="82" y="99"/>
                  </a:lnTo>
                  <a:lnTo>
                    <a:pt x="89" y="97"/>
                  </a:lnTo>
                  <a:lnTo>
                    <a:pt x="92" y="97"/>
                  </a:lnTo>
                  <a:lnTo>
                    <a:pt x="96" y="102"/>
                  </a:lnTo>
                  <a:lnTo>
                    <a:pt x="96" y="106"/>
                  </a:lnTo>
                  <a:lnTo>
                    <a:pt x="106" y="114"/>
                  </a:lnTo>
                  <a:lnTo>
                    <a:pt x="104" y="118"/>
                  </a:lnTo>
                  <a:lnTo>
                    <a:pt x="99" y="118"/>
                  </a:lnTo>
                  <a:lnTo>
                    <a:pt x="99" y="121"/>
                  </a:lnTo>
                  <a:lnTo>
                    <a:pt x="101" y="121"/>
                  </a:lnTo>
                  <a:lnTo>
                    <a:pt x="99" y="123"/>
                  </a:lnTo>
                  <a:lnTo>
                    <a:pt x="96" y="121"/>
                  </a:lnTo>
                  <a:lnTo>
                    <a:pt x="94" y="121"/>
                  </a:lnTo>
                  <a:lnTo>
                    <a:pt x="89" y="121"/>
                  </a:lnTo>
                  <a:lnTo>
                    <a:pt x="85" y="121"/>
                  </a:lnTo>
                  <a:lnTo>
                    <a:pt x="82" y="114"/>
                  </a:lnTo>
                  <a:lnTo>
                    <a:pt x="82" y="121"/>
                  </a:lnTo>
                  <a:lnTo>
                    <a:pt x="80" y="123"/>
                  </a:lnTo>
                  <a:lnTo>
                    <a:pt x="80" y="128"/>
                  </a:lnTo>
                  <a:lnTo>
                    <a:pt x="80" y="135"/>
                  </a:lnTo>
                  <a:lnTo>
                    <a:pt x="82" y="135"/>
                  </a:lnTo>
                  <a:lnTo>
                    <a:pt x="85" y="132"/>
                  </a:lnTo>
                  <a:lnTo>
                    <a:pt x="89" y="132"/>
                  </a:lnTo>
                  <a:lnTo>
                    <a:pt x="94" y="132"/>
                  </a:lnTo>
                  <a:lnTo>
                    <a:pt x="94" y="137"/>
                  </a:lnTo>
                  <a:lnTo>
                    <a:pt x="92" y="135"/>
                  </a:lnTo>
                  <a:lnTo>
                    <a:pt x="87" y="137"/>
                  </a:lnTo>
                  <a:lnTo>
                    <a:pt x="92" y="140"/>
                  </a:lnTo>
                  <a:lnTo>
                    <a:pt x="94" y="140"/>
                  </a:lnTo>
                  <a:lnTo>
                    <a:pt x="87" y="144"/>
                  </a:lnTo>
                  <a:lnTo>
                    <a:pt x="89" y="144"/>
                  </a:lnTo>
                  <a:lnTo>
                    <a:pt x="94" y="149"/>
                  </a:lnTo>
                  <a:lnTo>
                    <a:pt x="96" y="149"/>
                  </a:lnTo>
                  <a:lnTo>
                    <a:pt x="94" y="154"/>
                  </a:lnTo>
                  <a:lnTo>
                    <a:pt x="94" y="175"/>
                  </a:lnTo>
                  <a:lnTo>
                    <a:pt x="96" y="180"/>
                  </a:lnTo>
                  <a:lnTo>
                    <a:pt x="96" y="184"/>
                  </a:lnTo>
                  <a:lnTo>
                    <a:pt x="92" y="187"/>
                  </a:lnTo>
                </a:path>
              </a:pathLst>
            </a:custGeom>
            <a:grpFill/>
            <a:ln w="9525">
              <a:noFill/>
              <a:round/>
              <a:headEnd/>
              <a:tailEnd/>
            </a:ln>
          </p:spPr>
          <p:txBody>
            <a:bodyPr/>
            <a:lstStyle/>
            <a:p>
              <a:pPr>
                <a:defRPr/>
              </a:pPr>
              <a:endParaRPr lang="en-US" sz="1200" kern="0">
                <a:solidFill>
                  <a:srgbClr val="0096D6"/>
                </a:solidFill>
              </a:endParaRPr>
            </a:p>
          </p:txBody>
        </p:sp>
        <p:sp>
          <p:nvSpPr>
            <p:cNvPr id="2029" name="Rectangle 1737"/>
            <p:cNvSpPr>
              <a:spLocks noChangeArrowheads="1"/>
            </p:cNvSpPr>
            <p:nvPr/>
          </p:nvSpPr>
          <p:spPr bwMode="auto">
            <a:xfrm>
              <a:off x="-2407" y="2005"/>
              <a:ext cx="1" cy="1"/>
            </a:xfrm>
            <a:prstGeom prst="rect">
              <a:avLst/>
            </a:prstGeom>
            <a:grpFill/>
            <a:ln w="9525">
              <a:noFill/>
              <a:miter lim="800000"/>
              <a:headEnd/>
              <a:tailEnd/>
            </a:ln>
          </p:spPr>
          <p:txBody>
            <a:bodyPr/>
            <a:lstStyle/>
            <a:p>
              <a:pPr>
                <a:defRPr/>
              </a:pPr>
              <a:endParaRPr lang="en-US" sz="1200" kern="0">
                <a:solidFill>
                  <a:srgbClr val="0096D6"/>
                </a:solidFill>
              </a:endParaRPr>
            </a:p>
          </p:txBody>
        </p:sp>
        <p:sp>
          <p:nvSpPr>
            <p:cNvPr id="2030" name="Freeform 1738"/>
            <p:cNvSpPr>
              <a:spLocks/>
            </p:cNvSpPr>
            <p:nvPr/>
          </p:nvSpPr>
          <p:spPr bwMode="auto">
            <a:xfrm>
              <a:off x="-2407" y="2005"/>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endParaRPr>
            </a:p>
          </p:txBody>
        </p:sp>
        <p:sp>
          <p:nvSpPr>
            <p:cNvPr id="2031" name="Freeform 1739"/>
            <p:cNvSpPr>
              <a:spLocks/>
            </p:cNvSpPr>
            <p:nvPr/>
          </p:nvSpPr>
          <p:spPr bwMode="auto">
            <a:xfrm>
              <a:off x="-4571" y="1528"/>
              <a:ext cx="128" cy="61"/>
            </a:xfrm>
            <a:custGeom>
              <a:avLst/>
              <a:gdLst>
                <a:gd name="T0" fmla="*/ 38 w 128"/>
                <a:gd name="T1" fmla="*/ 4 h 61"/>
                <a:gd name="T2" fmla="*/ 48 w 128"/>
                <a:gd name="T3" fmla="*/ 11 h 61"/>
                <a:gd name="T4" fmla="*/ 55 w 128"/>
                <a:gd name="T5" fmla="*/ 16 h 61"/>
                <a:gd name="T6" fmla="*/ 57 w 128"/>
                <a:gd name="T7" fmla="*/ 9 h 61"/>
                <a:gd name="T8" fmla="*/ 59 w 128"/>
                <a:gd name="T9" fmla="*/ 11 h 61"/>
                <a:gd name="T10" fmla="*/ 64 w 128"/>
                <a:gd name="T11" fmla="*/ 23 h 61"/>
                <a:gd name="T12" fmla="*/ 69 w 128"/>
                <a:gd name="T13" fmla="*/ 19 h 61"/>
                <a:gd name="T14" fmla="*/ 69 w 128"/>
                <a:gd name="T15" fmla="*/ 23 h 61"/>
                <a:gd name="T16" fmla="*/ 74 w 128"/>
                <a:gd name="T17" fmla="*/ 28 h 61"/>
                <a:gd name="T18" fmla="*/ 90 w 128"/>
                <a:gd name="T19" fmla="*/ 11 h 61"/>
                <a:gd name="T20" fmla="*/ 123 w 128"/>
                <a:gd name="T21" fmla="*/ 4 h 61"/>
                <a:gd name="T22" fmla="*/ 128 w 128"/>
                <a:gd name="T23" fmla="*/ 9 h 61"/>
                <a:gd name="T24" fmla="*/ 123 w 128"/>
                <a:gd name="T25" fmla="*/ 11 h 61"/>
                <a:gd name="T26" fmla="*/ 109 w 128"/>
                <a:gd name="T27" fmla="*/ 7 h 61"/>
                <a:gd name="T28" fmla="*/ 114 w 128"/>
                <a:gd name="T29" fmla="*/ 9 h 61"/>
                <a:gd name="T30" fmla="*/ 111 w 128"/>
                <a:gd name="T31" fmla="*/ 11 h 61"/>
                <a:gd name="T32" fmla="*/ 116 w 128"/>
                <a:gd name="T33" fmla="*/ 14 h 61"/>
                <a:gd name="T34" fmla="*/ 111 w 128"/>
                <a:gd name="T35" fmla="*/ 14 h 61"/>
                <a:gd name="T36" fmla="*/ 107 w 128"/>
                <a:gd name="T37" fmla="*/ 16 h 61"/>
                <a:gd name="T38" fmla="*/ 102 w 128"/>
                <a:gd name="T39" fmla="*/ 19 h 61"/>
                <a:gd name="T40" fmla="*/ 92 w 128"/>
                <a:gd name="T41" fmla="*/ 26 h 61"/>
                <a:gd name="T42" fmla="*/ 81 w 128"/>
                <a:gd name="T43" fmla="*/ 42 h 61"/>
                <a:gd name="T44" fmla="*/ 74 w 128"/>
                <a:gd name="T45" fmla="*/ 45 h 61"/>
                <a:gd name="T46" fmla="*/ 71 w 128"/>
                <a:gd name="T47" fmla="*/ 47 h 61"/>
                <a:gd name="T48" fmla="*/ 64 w 128"/>
                <a:gd name="T49" fmla="*/ 56 h 61"/>
                <a:gd name="T50" fmla="*/ 57 w 128"/>
                <a:gd name="T51" fmla="*/ 54 h 61"/>
                <a:gd name="T52" fmla="*/ 38 w 128"/>
                <a:gd name="T53" fmla="*/ 59 h 61"/>
                <a:gd name="T54" fmla="*/ 31 w 128"/>
                <a:gd name="T55" fmla="*/ 59 h 61"/>
                <a:gd name="T56" fmla="*/ 19 w 128"/>
                <a:gd name="T57" fmla="*/ 52 h 61"/>
                <a:gd name="T58" fmla="*/ 10 w 128"/>
                <a:gd name="T59" fmla="*/ 45 h 61"/>
                <a:gd name="T60" fmla="*/ 7 w 128"/>
                <a:gd name="T61" fmla="*/ 47 h 61"/>
                <a:gd name="T62" fmla="*/ 3 w 128"/>
                <a:gd name="T63" fmla="*/ 47 h 61"/>
                <a:gd name="T64" fmla="*/ 5 w 128"/>
                <a:gd name="T65" fmla="*/ 40 h 61"/>
                <a:gd name="T66" fmla="*/ 19 w 128"/>
                <a:gd name="T67" fmla="*/ 47 h 61"/>
                <a:gd name="T68" fmla="*/ 29 w 128"/>
                <a:gd name="T69" fmla="*/ 45 h 61"/>
                <a:gd name="T70" fmla="*/ 36 w 128"/>
                <a:gd name="T71" fmla="*/ 49 h 61"/>
                <a:gd name="T72" fmla="*/ 40 w 128"/>
                <a:gd name="T73" fmla="*/ 47 h 61"/>
                <a:gd name="T74" fmla="*/ 38 w 128"/>
                <a:gd name="T75" fmla="*/ 45 h 61"/>
                <a:gd name="T76" fmla="*/ 43 w 128"/>
                <a:gd name="T77" fmla="*/ 45 h 61"/>
                <a:gd name="T78" fmla="*/ 45 w 128"/>
                <a:gd name="T79" fmla="*/ 40 h 61"/>
                <a:gd name="T80" fmla="*/ 48 w 128"/>
                <a:gd name="T81" fmla="*/ 35 h 61"/>
                <a:gd name="T82" fmla="*/ 48 w 128"/>
                <a:gd name="T83" fmla="*/ 33 h 61"/>
                <a:gd name="T84" fmla="*/ 55 w 128"/>
                <a:gd name="T85" fmla="*/ 33 h 61"/>
                <a:gd name="T86" fmla="*/ 52 w 128"/>
                <a:gd name="T87" fmla="*/ 28 h 61"/>
                <a:gd name="T88" fmla="*/ 57 w 128"/>
                <a:gd name="T89" fmla="*/ 28 h 61"/>
                <a:gd name="T90" fmla="*/ 48 w 128"/>
                <a:gd name="T91" fmla="*/ 23 h 61"/>
                <a:gd name="T92" fmla="*/ 50 w 128"/>
                <a:gd name="T93" fmla="*/ 21 h 61"/>
                <a:gd name="T94" fmla="*/ 45 w 128"/>
                <a:gd name="T95" fmla="*/ 19 h 61"/>
                <a:gd name="T96" fmla="*/ 38 w 128"/>
                <a:gd name="T97" fmla="*/ 9 h 61"/>
                <a:gd name="T98" fmla="*/ 33 w 128"/>
                <a:gd name="T99" fmla="*/ 4 h 61"/>
                <a:gd name="T100" fmla="*/ 31 w 128"/>
                <a:gd name="T101" fmla="*/ 0 h 61"/>
                <a:gd name="T102" fmla="*/ 38 w 128"/>
                <a:gd name="T103" fmla="*/ 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61"/>
                <a:gd name="T158" fmla="*/ 128 w 128"/>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61">
                  <a:moveTo>
                    <a:pt x="38" y="0"/>
                  </a:moveTo>
                  <a:lnTo>
                    <a:pt x="40" y="0"/>
                  </a:lnTo>
                  <a:lnTo>
                    <a:pt x="38" y="4"/>
                  </a:lnTo>
                  <a:lnTo>
                    <a:pt x="40" y="7"/>
                  </a:lnTo>
                  <a:lnTo>
                    <a:pt x="45" y="11"/>
                  </a:lnTo>
                  <a:lnTo>
                    <a:pt x="48" y="11"/>
                  </a:lnTo>
                  <a:lnTo>
                    <a:pt x="50" y="16"/>
                  </a:lnTo>
                  <a:lnTo>
                    <a:pt x="55" y="16"/>
                  </a:lnTo>
                  <a:lnTo>
                    <a:pt x="57" y="14"/>
                  </a:lnTo>
                  <a:lnTo>
                    <a:pt x="57" y="9"/>
                  </a:lnTo>
                  <a:lnTo>
                    <a:pt x="57" y="4"/>
                  </a:lnTo>
                  <a:lnTo>
                    <a:pt x="57" y="7"/>
                  </a:lnTo>
                  <a:lnTo>
                    <a:pt x="59" y="11"/>
                  </a:lnTo>
                  <a:lnTo>
                    <a:pt x="59" y="16"/>
                  </a:lnTo>
                  <a:lnTo>
                    <a:pt x="64" y="23"/>
                  </a:lnTo>
                  <a:lnTo>
                    <a:pt x="66" y="23"/>
                  </a:lnTo>
                  <a:lnTo>
                    <a:pt x="69" y="19"/>
                  </a:lnTo>
                  <a:lnTo>
                    <a:pt x="71" y="19"/>
                  </a:lnTo>
                  <a:lnTo>
                    <a:pt x="71" y="21"/>
                  </a:lnTo>
                  <a:lnTo>
                    <a:pt x="69" y="23"/>
                  </a:lnTo>
                  <a:lnTo>
                    <a:pt x="69" y="26"/>
                  </a:lnTo>
                  <a:lnTo>
                    <a:pt x="71" y="28"/>
                  </a:lnTo>
                  <a:lnTo>
                    <a:pt x="74" y="28"/>
                  </a:lnTo>
                  <a:lnTo>
                    <a:pt x="83" y="26"/>
                  </a:lnTo>
                  <a:lnTo>
                    <a:pt x="90" y="19"/>
                  </a:lnTo>
                  <a:lnTo>
                    <a:pt x="90" y="11"/>
                  </a:lnTo>
                  <a:lnTo>
                    <a:pt x="95" y="9"/>
                  </a:lnTo>
                  <a:lnTo>
                    <a:pt x="109" y="2"/>
                  </a:lnTo>
                  <a:lnTo>
                    <a:pt x="123" y="4"/>
                  </a:lnTo>
                  <a:lnTo>
                    <a:pt x="125" y="7"/>
                  </a:lnTo>
                  <a:lnTo>
                    <a:pt x="128" y="7"/>
                  </a:lnTo>
                  <a:lnTo>
                    <a:pt x="128" y="9"/>
                  </a:lnTo>
                  <a:lnTo>
                    <a:pt x="125" y="9"/>
                  </a:lnTo>
                  <a:lnTo>
                    <a:pt x="123" y="14"/>
                  </a:lnTo>
                  <a:lnTo>
                    <a:pt x="123" y="11"/>
                  </a:lnTo>
                  <a:lnTo>
                    <a:pt x="116" y="7"/>
                  </a:lnTo>
                  <a:lnTo>
                    <a:pt x="109" y="7"/>
                  </a:lnTo>
                  <a:lnTo>
                    <a:pt x="114" y="9"/>
                  </a:lnTo>
                  <a:lnTo>
                    <a:pt x="109" y="9"/>
                  </a:lnTo>
                  <a:lnTo>
                    <a:pt x="111" y="11"/>
                  </a:lnTo>
                  <a:lnTo>
                    <a:pt x="114" y="14"/>
                  </a:lnTo>
                  <a:lnTo>
                    <a:pt x="116" y="14"/>
                  </a:lnTo>
                  <a:lnTo>
                    <a:pt x="116" y="16"/>
                  </a:lnTo>
                  <a:lnTo>
                    <a:pt x="114" y="14"/>
                  </a:lnTo>
                  <a:lnTo>
                    <a:pt x="111" y="14"/>
                  </a:lnTo>
                  <a:lnTo>
                    <a:pt x="109" y="16"/>
                  </a:lnTo>
                  <a:lnTo>
                    <a:pt x="107" y="16"/>
                  </a:lnTo>
                  <a:lnTo>
                    <a:pt x="104" y="16"/>
                  </a:lnTo>
                  <a:lnTo>
                    <a:pt x="102" y="14"/>
                  </a:lnTo>
                  <a:lnTo>
                    <a:pt x="102" y="19"/>
                  </a:lnTo>
                  <a:lnTo>
                    <a:pt x="99" y="21"/>
                  </a:lnTo>
                  <a:lnTo>
                    <a:pt x="92" y="26"/>
                  </a:lnTo>
                  <a:lnTo>
                    <a:pt x="92" y="30"/>
                  </a:lnTo>
                  <a:lnTo>
                    <a:pt x="83" y="40"/>
                  </a:lnTo>
                  <a:lnTo>
                    <a:pt x="81" y="42"/>
                  </a:lnTo>
                  <a:lnTo>
                    <a:pt x="78" y="42"/>
                  </a:lnTo>
                  <a:lnTo>
                    <a:pt x="76" y="45"/>
                  </a:lnTo>
                  <a:lnTo>
                    <a:pt x="74" y="45"/>
                  </a:lnTo>
                  <a:lnTo>
                    <a:pt x="71" y="42"/>
                  </a:lnTo>
                  <a:lnTo>
                    <a:pt x="71" y="45"/>
                  </a:lnTo>
                  <a:lnTo>
                    <a:pt x="71" y="47"/>
                  </a:lnTo>
                  <a:lnTo>
                    <a:pt x="66" y="49"/>
                  </a:lnTo>
                  <a:lnTo>
                    <a:pt x="64" y="54"/>
                  </a:lnTo>
                  <a:lnTo>
                    <a:pt x="64" y="56"/>
                  </a:lnTo>
                  <a:lnTo>
                    <a:pt x="62" y="56"/>
                  </a:lnTo>
                  <a:lnTo>
                    <a:pt x="59" y="56"/>
                  </a:lnTo>
                  <a:lnTo>
                    <a:pt x="57" y="54"/>
                  </a:lnTo>
                  <a:lnTo>
                    <a:pt x="43" y="61"/>
                  </a:lnTo>
                  <a:lnTo>
                    <a:pt x="40" y="61"/>
                  </a:lnTo>
                  <a:lnTo>
                    <a:pt x="38" y="59"/>
                  </a:lnTo>
                  <a:lnTo>
                    <a:pt x="33" y="61"/>
                  </a:lnTo>
                  <a:lnTo>
                    <a:pt x="31" y="61"/>
                  </a:lnTo>
                  <a:lnTo>
                    <a:pt x="31" y="59"/>
                  </a:lnTo>
                  <a:lnTo>
                    <a:pt x="22" y="54"/>
                  </a:lnTo>
                  <a:lnTo>
                    <a:pt x="19" y="52"/>
                  </a:lnTo>
                  <a:lnTo>
                    <a:pt x="14" y="49"/>
                  </a:lnTo>
                  <a:lnTo>
                    <a:pt x="12" y="45"/>
                  </a:lnTo>
                  <a:lnTo>
                    <a:pt x="10" y="45"/>
                  </a:lnTo>
                  <a:lnTo>
                    <a:pt x="7" y="45"/>
                  </a:lnTo>
                  <a:lnTo>
                    <a:pt x="7" y="47"/>
                  </a:lnTo>
                  <a:lnTo>
                    <a:pt x="7" y="49"/>
                  </a:lnTo>
                  <a:lnTo>
                    <a:pt x="3" y="47"/>
                  </a:lnTo>
                  <a:lnTo>
                    <a:pt x="0" y="47"/>
                  </a:lnTo>
                  <a:lnTo>
                    <a:pt x="5" y="40"/>
                  </a:lnTo>
                  <a:lnTo>
                    <a:pt x="7" y="40"/>
                  </a:lnTo>
                  <a:lnTo>
                    <a:pt x="19" y="47"/>
                  </a:lnTo>
                  <a:lnTo>
                    <a:pt x="26" y="49"/>
                  </a:lnTo>
                  <a:lnTo>
                    <a:pt x="26" y="47"/>
                  </a:lnTo>
                  <a:lnTo>
                    <a:pt x="29" y="45"/>
                  </a:lnTo>
                  <a:lnTo>
                    <a:pt x="33" y="47"/>
                  </a:lnTo>
                  <a:lnTo>
                    <a:pt x="36" y="49"/>
                  </a:lnTo>
                  <a:lnTo>
                    <a:pt x="38" y="49"/>
                  </a:lnTo>
                  <a:lnTo>
                    <a:pt x="40" y="47"/>
                  </a:lnTo>
                  <a:lnTo>
                    <a:pt x="38" y="45"/>
                  </a:lnTo>
                  <a:lnTo>
                    <a:pt x="40" y="45"/>
                  </a:lnTo>
                  <a:lnTo>
                    <a:pt x="43" y="45"/>
                  </a:lnTo>
                  <a:lnTo>
                    <a:pt x="45" y="42"/>
                  </a:lnTo>
                  <a:lnTo>
                    <a:pt x="45" y="40"/>
                  </a:lnTo>
                  <a:lnTo>
                    <a:pt x="45" y="37"/>
                  </a:lnTo>
                  <a:lnTo>
                    <a:pt x="48" y="35"/>
                  </a:lnTo>
                  <a:lnTo>
                    <a:pt x="45" y="35"/>
                  </a:lnTo>
                  <a:lnTo>
                    <a:pt x="45" y="33"/>
                  </a:lnTo>
                  <a:lnTo>
                    <a:pt x="48" y="33"/>
                  </a:lnTo>
                  <a:lnTo>
                    <a:pt x="52" y="33"/>
                  </a:lnTo>
                  <a:lnTo>
                    <a:pt x="55" y="33"/>
                  </a:lnTo>
                  <a:lnTo>
                    <a:pt x="55" y="30"/>
                  </a:lnTo>
                  <a:lnTo>
                    <a:pt x="52" y="30"/>
                  </a:lnTo>
                  <a:lnTo>
                    <a:pt x="52" y="28"/>
                  </a:lnTo>
                  <a:lnTo>
                    <a:pt x="55" y="30"/>
                  </a:lnTo>
                  <a:lnTo>
                    <a:pt x="55" y="28"/>
                  </a:lnTo>
                  <a:lnTo>
                    <a:pt x="57" y="28"/>
                  </a:lnTo>
                  <a:lnTo>
                    <a:pt x="55" y="26"/>
                  </a:lnTo>
                  <a:lnTo>
                    <a:pt x="48" y="26"/>
                  </a:lnTo>
                  <a:lnTo>
                    <a:pt x="48" y="23"/>
                  </a:lnTo>
                  <a:lnTo>
                    <a:pt x="50" y="23"/>
                  </a:lnTo>
                  <a:lnTo>
                    <a:pt x="50" y="21"/>
                  </a:lnTo>
                  <a:lnTo>
                    <a:pt x="48" y="21"/>
                  </a:lnTo>
                  <a:lnTo>
                    <a:pt x="45" y="21"/>
                  </a:lnTo>
                  <a:lnTo>
                    <a:pt x="45" y="19"/>
                  </a:lnTo>
                  <a:lnTo>
                    <a:pt x="43" y="14"/>
                  </a:lnTo>
                  <a:lnTo>
                    <a:pt x="38" y="14"/>
                  </a:lnTo>
                  <a:lnTo>
                    <a:pt x="38" y="9"/>
                  </a:lnTo>
                  <a:lnTo>
                    <a:pt x="33" y="7"/>
                  </a:lnTo>
                  <a:lnTo>
                    <a:pt x="36" y="4"/>
                  </a:lnTo>
                  <a:lnTo>
                    <a:pt x="33" y="4"/>
                  </a:lnTo>
                  <a:lnTo>
                    <a:pt x="33" y="2"/>
                  </a:lnTo>
                  <a:lnTo>
                    <a:pt x="31" y="0"/>
                  </a:lnTo>
                  <a:lnTo>
                    <a:pt x="33" y="0"/>
                  </a:lnTo>
                  <a:lnTo>
                    <a:pt x="36" y="2"/>
                  </a:lnTo>
                  <a:lnTo>
                    <a:pt x="38" y="0"/>
                  </a:lnTo>
                  <a:close/>
                </a:path>
              </a:pathLst>
            </a:custGeom>
            <a:grpFill/>
            <a:ln w="9525">
              <a:noFill/>
              <a:round/>
              <a:headEnd/>
              <a:tailEnd/>
            </a:ln>
          </p:spPr>
          <p:txBody>
            <a:bodyPr/>
            <a:lstStyle/>
            <a:p>
              <a:pPr>
                <a:defRPr/>
              </a:pPr>
              <a:endParaRPr lang="en-US" sz="1200" kern="0">
                <a:solidFill>
                  <a:srgbClr val="0096D6"/>
                </a:solidFill>
              </a:endParaRPr>
            </a:p>
          </p:txBody>
        </p:sp>
        <p:sp>
          <p:nvSpPr>
            <p:cNvPr id="2032" name="Freeform 1740"/>
            <p:cNvSpPr>
              <a:spLocks/>
            </p:cNvSpPr>
            <p:nvPr/>
          </p:nvSpPr>
          <p:spPr bwMode="auto">
            <a:xfrm>
              <a:off x="-4571" y="1528"/>
              <a:ext cx="128" cy="61"/>
            </a:xfrm>
            <a:custGeom>
              <a:avLst/>
              <a:gdLst>
                <a:gd name="T0" fmla="*/ 38 w 128"/>
                <a:gd name="T1" fmla="*/ 4 h 61"/>
                <a:gd name="T2" fmla="*/ 48 w 128"/>
                <a:gd name="T3" fmla="*/ 11 h 61"/>
                <a:gd name="T4" fmla="*/ 55 w 128"/>
                <a:gd name="T5" fmla="*/ 16 h 61"/>
                <a:gd name="T6" fmla="*/ 57 w 128"/>
                <a:gd name="T7" fmla="*/ 9 h 61"/>
                <a:gd name="T8" fmla="*/ 59 w 128"/>
                <a:gd name="T9" fmla="*/ 11 h 61"/>
                <a:gd name="T10" fmla="*/ 64 w 128"/>
                <a:gd name="T11" fmla="*/ 23 h 61"/>
                <a:gd name="T12" fmla="*/ 69 w 128"/>
                <a:gd name="T13" fmla="*/ 19 h 61"/>
                <a:gd name="T14" fmla="*/ 69 w 128"/>
                <a:gd name="T15" fmla="*/ 23 h 61"/>
                <a:gd name="T16" fmla="*/ 74 w 128"/>
                <a:gd name="T17" fmla="*/ 28 h 61"/>
                <a:gd name="T18" fmla="*/ 90 w 128"/>
                <a:gd name="T19" fmla="*/ 11 h 61"/>
                <a:gd name="T20" fmla="*/ 123 w 128"/>
                <a:gd name="T21" fmla="*/ 4 h 61"/>
                <a:gd name="T22" fmla="*/ 128 w 128"/>
                <a:gd name="T23" fmla="*/ 9 h 61"/>
                <a:gd name="T24" fmla="*/ 123 w 128"/>
                <a:gd name="T25" fmla="*/ 11 h 61"/>
                <a:gd name="T26" fmla="*/ 109 w 128"/>
                <a:gd name="T27" fmla="*/ 7 h 61"/>
                <a:gd name="T28" fmla="*/ 114 w 128"/>
                <a:gd name="T29" fmla="*/ 9 h 61"/>
                <a:gd name="T30" fmla="*/ 111 w 128"/>
                <a:gd name="T31" fmla="*/ 11 h 61"/>
                <a:gd name="T32" fmla="*/ 116 w 128"/>
                <a:gd name="T33" fmla="*/ 14 h 61"/>
                <a:gd name="T34" fmla="*/ 111 w 128"/>
                <a:gd name="T35" fmla="*/ 14 h 61"/>
                <a:gd name="T36" fmla="*/ 107 w 128"/>
                <a:gd name="T37" fmla="*/ 16 h 61"/>
                <a:gd name="T38" fmla="*/ 102 w 128"/>
                <a:gd name="T39" fmla="*/ 19 h 61"/>
                <a:gd name="T40" fmla="*/ 92 w 128"/>
                <a:gd name="T41" fmla="*/ 26 h 61"/>
                <a:gd name="T42" fmla="*/ 81 w 128"/>
                <a:gd name="T43" fmla="*/ 42 h 61"/>
                <a:gd name="T44" fmla="*/ 74 w 128"/>
                <a:gd name="T45" fmla="*/ 45 h 61"/>
                <a:gd name="T46" fmla="*/ 71 w 128"/>
                <a:gd name="T47" fmla="*/ 47 h 61"/>
                <a:gd name="T48" fmla="*/ 64 w 128"/>
                <a:gd name="T49" fmla="*/ 56 h 61"/>
                <a:gd name="T50" fmla="*/ 57 w 128"/>
                <a:gd name="T51" fmla="*/ 54 h 61"/>
                <a:gd name="T52" fmla="*/ 38 w 128"/>
                <a:gd name="T53" fmla="*/ 59 h 61"/>
                <a:gd name="T54" fmla="*/ 31 w 128"/>
                <a:gd name="T55" fmla="*/ 59 h 61"/>
                <a:gd name="T56" fmla="*/ 19 w 128"/>
                <a:gd name="T57" fmla="*/ 52 h 61"/>
                <a:gd name="T58" fmla="*/ 10 w 128"/>
                <a:gd name="T59" fmla="*/ 45 h 61"/>
                <a:gd name="T60" fmla="*/ 7 w 128"/>
                <a:gd name="T61" fmla="*/ 47 h 61"/>
                <a:gd name="T62" fmla="*/ 3 w 128"/>
                <a:gd name="T63" fmla="*/ 47 h 61"/>
                <a:gd name="T64" fmla="*/ 5 w 128"/>
                <a:gd name="T65" fmla="*/ 40 h 61"/>
                <a:gd name="T66" fmla="*/ 19 w 128"/>
                <a:gd name="T67" fmla="*/ 47 h 61"/>
                <a:gd name="T68" fmla="*/ 29 w 128"/>
                <a:gd name="T69" fmla="*/ 45 h 61"/>
                <a:gd name="T70" fmla="*/ 36 w 128"/>
                <a:gd name="T71" fmla="*/ 49 h 61"/>
                <a:gd name="T72" fmla="*/ 40 w 128"/>
                <a:gd name="T73" fmla="*/ 47 h 61"/>
                <a:gd name="T74" fmla="*/ 38 w 128"/>
                <a:gd name="T75" fmla="*/ 45 h 61"/>
                <a:gd name="T76" fmla="*/ 43 w 128"/>
                <a:gd name="T77" fmla="*/ 45 h 61"/>
                <a:gd name="T78" fmla="*/ 45 w 128"/>
                <a:gd name="T79" fmla="*/ 40 h 61"/>
                <a:gd name="T80" fmla="*/ 48 w 128"/>
                <a:gd name="T81" fmla="*/ 35 h 61"/>
                <a:gd name="T82" fmla="*/ 48 w 128"/>
                <a:gd name="T83" fmla="*/ 33 h 61"/>
                <a:gd name="T84" fmla="*/ 55 w 128"/>
                <a:gd name="T85" fmla="*/ 33 h 61"/>
                <a:gd name="T86" fmla="*/ 52 w 128"/>
                <a:gd name="T87" fmla="*/ 28 h 61"/>
                <a:gd name="T88" fmla="*/ 57 w 128"/>
                <a:gd name="T89" fmla="*/ 28 h 61"/>
                <a:gd name="T90" fmla="*/ 48 w 128"/>
                <a:gd name="T91" fmla="*/ 23 h 61"/>
                <a:gd name="T92" fmla="*/ 50 w 128"/>
                <a:gd name="T93" fmla="*/ 21 h 61"/>
                <a:gd name="T94" fmla="*/ 45 w 128"/>
                <a:gd name="T95" fmla="*/ 19 h 61"/>
                <a:gd name="T96" fmla="*/ 38 w 128"/>
                <a:gd name="T97" fmla="*/ 9 h 61"/>
                <a:gd name="T98" fmla="*/ 33 w 128"/>
                <a:gd name="T99" fmla="*/ 4 h 61"/>
                <a:gd name="T100" fmla="*/ 31 w 128"/>
                <a:gd name="T101" fmla="*/ 0 h 61"/>
                <a:gd name="T102" fmla="*/ 38 w 128"/>
                <a:gd name="T103" fmla="*/ 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61"/>
                <a:gd name="T158" fmla="*/ 128 w 128"/>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61">
                  <a:moveTo>
                    <a:pt x="38" y="0"/>
                  </a:moveTo>
                  <a:lnTo>
                    <a:pt x="40" y="0"/>
                  </a:lnTo>
                  <a:lnTo>
                    <a:pt x="38" y="4"/>
                  </a:lnTo>
                  <a:lnTo>
                    <a:pt x="40" y="7"/>
                  </a:lnTo>
                  <a:lnTo>
                    <a:pt x="45" y="11"/>
                  </a:lnTo>
                  <a:lnTo>
                    <a:pt x="48" y="11"/>
                  </a:lnTo>
                  <a:lnTo>
                    <a:pt x="50" y="16"/>
                  </a:lnTo>
                  <a:lnTo>
                    <a:pt x="55" y="16"/>
                  </a:lnTo>
                  <a:lnTo>
                    <a:pt x="57" y="14"/>
                  </a:lnTo>
                  <a:lnTo>
                    <a:pt x="57" y="9"/>
                  </a:lnTo>
                  <a:lnTo>
                    <a:pt x="57" y="4"/>
                  </a:lnTo>
                  <a:lnTo>
                    <a:pt x="57" y="7"/>
                  </a:lnTo>
                  <a:lnTo>
                    <a:pt x="59" y="11"/>
                  </a:lnTo>
                  <a:lnTo>
                    <a:pt x="59" y="16"/>
                  </a:lnTo>
                  <a:lnTo>
                    <a:pt x="64" y="23"/>
                  </a:lnTo>
                  <a:lnTo>
                    <a:pt x="66" y="23"/>
                  </a:lnTo>
                  <a:lnTo>
                    <a:pt x="69" y="19"/>
                  </a:lnTo>
                  <a:lnTo>
                    <a:pt x="71" y="19"/>
                  </a:lnTo>
                  <a:lnTo>
                    <a:pt x="71" y="21"/>
                  </a:lnTo>
                  <a:lnTo>
                    <a:pt x="69" y="23"/>
                  </a:lnTo>
                  <a:lnTo>
                    <a:pt x="69" y="26"/>
                  </a:lnTo>
                  <a:lnTo>
                    <a:pt x="71" y="28"/>
                  </a:lnTo>
                  <a:lnTo>
                    <a:pt x="74" y="28"/>
                  </a:lnTo>
                  <a:lnTo>
                    <a:pt x="83" y="26"/>
                  </a:lnTo>
                  <a:lnTo>
                    <a:pt x="90" y="19"/>
                  </a:lnTo>
                  <a:lnTo>
                    <a:pt x="90" y="11"/>
                  </a:lnTo>
                  <a:lnTo>
                    <a:pt x="95" y="9"/>
                  </a:lnTo>
                  <a:lnTo>
                    <a:pt x="109" y="2"/>
                  </a:lnTo>
                  <a:lnTo>
                    <a:pt x="123" y="4"/>
                  </a:lnTo>
                  <a:lnTo>
                    <a:pt x="125" y="7"/>
                  </a:lnTo>
                  <a:lnTo>
                    <a:pt x="128" y="7"/>
                  </a:lnTo>
                  <a:lnTo>
                    <a:pt x="128" y="9"/>
                  </a:lnTo>
                  <a:lnTo>
                    <a:pt x="125" y="9"/>
                  </a:lnTo>
                  <a:lnTo>
                    <a:pt x="123" y="14"/>
                  </a:lnTo>
                  <a:lnTo>
                    <a:pt x="123" y="11"/>
                  </a:lnTo>
                  <a:lnTo>
                    <a:pt x="116" y="7"/>
                  </a:lnTo>
                  <a:lnTo>
                    <a:pt x="109" y="7"/>
                  </a:lnTo>
                  <a:lnTo>
                    <a:pt x="114" y="9"/>
                  </a:lnTo>
                  <a:lnTo>
                    <a:pt x="109" y="9"/>
                  </a:lnTo>
                  <a:lnTo>
                    <a:pt x="111" y="11"/>
                  </a:lnTo>
                  <a:lnTo>
                    <a:pt x="114" y="14"/>
                  </a:lnTo>
                  <a:lnTo>
                    <a:pt x="116" y="14"/>
                  </a:lnTo>
                  <a:lnTo>
                    <a:pt x="116" y="16"/>
                  </a:lnTo>
                  <a:lnTo>
                    <a:pt x="114" y="14"/>
                  </a:lnTo>
                  <a:lnTo>
                    <a:pt x="111" y="14"/>
                  </a:lnTo>
                  <a:lnTo>
                    <a:pt x="109" y="16"/>
                  </a:lnTo>
                  <a:lnTo>
                    <a:pt x="107" y="16"/>
                  </a:lnTo>
                  <a:lnTo>
                    <a:pt x="104" y="16"/>
                  </a:lnTo>
                  <a:lnTo>
                    <a:pt x="102" y="14"/>
                  </a:lnTo>
                  <a:lnTo>
                    <a:pt x="102" y="19"/>
                  </a:lnTo>
                  <a:lnTo>
                    <a:pt x="99" y="21"/>
                  </a:lnTo>
                  <a:lnTo>
                    <a:pt x="92" y="26"/>
                  </a:lnTo>
                  <a:lnTo>
                    <a:pt x="92" y="30"/>
                  </a:lnTo>
                  <a:lnTo>
                    <a:pt x="83" y="40"/>
                  </a:lnTo>
                  <a:lnTo>
                    <a:pt x="81" y="42"/>
                  </a:lnTo>
                  <a:lnTo>
                    <a:pt x="78" y="42"/>
                  </a:lnTo>
                  <a:lnTo>
                    <a:pt x="76" y="45"/>
                  </a:lnTo>
                  <a:lnTo>
                    <a:pt x="74" y="45"/>
                  </a:lnTo>
                  <a:lnTo>
                    <a:pt x="71" y="42"/>
                  </a:lnTo>
                  <a:lnTo>
                    <a:pt x="71" y="45"/>
                  </a:lnTo>
                  <a:lnTo>
                    <a:pt x="71" y="47"/>
                  </a:lnTo>
                  <a:lnTo>
                    <a:pt x="66" y="49"/>
                  </a:lnTo>
                  <a:lnTo>
                    <a:pt x="64" y="54"/>
                  </a:lnTo>
                  <a:lnTo>
                    <a:pt x="64" y="56"/>
                  </a:lnTo>
                  <a:lnTo>
                    <a:pt x="62" y="56"/>
                  </a:lnTo>
                  <a:lnTo>
                    <a:pt x="59" y="56"/>
                  </a:lnTo>
                  <a:lnTo>
                    <a:pt x="57" y="54"/>
                  </a:lnTo>
                  <a:lnTo>
                    <a:pt x="43" y="61"/>
                  </a:lnTo>
                  <a:lnTo>
                    <a:pt x="40" y="61"/>
                  </a:lnTo>
                  <a:lnTo>
                    <a:pt x="38" y="59"/>
                  </a:lnTo>
                  <a:lnTo>
                    <a:pt x="33" y="61"/>
                  </a:lnTo>
                  <a:lnTo>
                    <a:pt x="31" y="61"/>
                  </a:lnTo>
                  <a:lnTo>
                    <a:pt x="31" y="59"/>
                  </a:lnTo>
                  <a:lnTo>
                    <a:pt x="22" y="54"/>
                  </a:lnTo>
                  <a:lnTo>
                    <a:pt x="19" y="52"/>
                  </a:lnTo>
                  <a:lnTo>
                    <a:pt x="14" y="49"/>
                  </a:lnTo>
                  <a:lnTo>
                    <a:pt x="12" y="45"/>
                  </a:lnTo>
                  <a:lnTo>
                    <a:pt x="10" y="45"/>
                  </a:lnTo>
                  <a:lnTo>
                    <a:pt x="7" y="45"/>
                  </a:lnTo>
                  <a:lnTo>
                    <a:pt x="7" y="47"/>
                  </a:lnTo>
                  <a:lnTo>
                    <a:pt x="7" y="49"/>
                  </a:lnTo>
                  <a:lnTo>
                    <a:pt x="3" y="47"/>
                  </a:lnTo>
                  <a:lnTo>
                    <a:pt x="0" y="47"/>
                  </a:lnTo>
                  <a:lnTo>
                    <a:pt x="5" y="40"/>
                  </a:lnTo>
                  <a:lnTo>
                    <a:pt x="7" y="40"/>
                  </a:lnTo>
                  <a:lnTo>
                    <a:pt x="19" y="47"/>
                  </a:lnTo>
                  <a:lnTo>
                    <a:pt x="26" y="49"/>
                  </a:lnTo>
                  <a:lnTo>
                    <a:pt x="26" y="47"/>
                  </a:lnTo>
                  <a:lnTo>
                    <a:pt x="29" y="45"/>
                  </a:lnTo>
                  <a:lnTo>
                    <a:pt x="33" y="47"/>
                  </a:lnTo>
                  <a:lnTo>
                    <a:pt x="36" y="49"/>
                  </a:lnTo>
                  <a:lnTo>
                    <a:pt x="38" y="49"/>
                  </a:lnTo>
                  <a:lnTo>
                    <a:pt x="40" y="47"/>
                  </a:lnTo>
                  <a:lnTo>
                    <a:pt x="38" y="45"/>
                  </a:lnTo>
                  <a:lnTo>
                    <a:pt x="40" y="45"/>
                  </a:lnTo>
                  <a:lnTo>
                    <a:pt x="43" y="45"/>
                  </a:lnTo>
                  <a:lnTo>
                    <a:pt x="45" y="42"/>
                  </a:lnTo>
                  <a:lnTo>
                    <a:pt x="45" y="40"/>
                  </a:lnTo>
                  <a:lnTo>
                    <a:pt x="45" y="37"/>
                  </a:lnTo>
                  <a:lnTo>
                    <a:pt x="48" y="35"/>
                  </a:lnTo>
                  <a:lnTo>
                    <a:pt x="45" y="35"/>
                  </a:lnTo>
                  <a:lnTo>
                    <a:pt x="45" y="33"/>
                  </a:lnTo>
                  <a:lnTo>
                    <a:pt x="48" y="33"/>
                  </a:lnTo>
                  <a:lnTo>
                    <a:pt x="52" y="33"/>
                  </a:lnTo>
                  <a:lnTo>
                    <a:pt x="55" y="33"/>
                  </a:lnTo>
                  <a:lnTo>
                    <a:pt x="55" y="30"/>
                  </a:lnTo>
                  <a:lnTo>
                    <a:pt x="52" y="30"/>
                  </a:lnTo>
                  <a:lnTo>
                    <a:pt x="52" y="28"/>
                  </a:lnTo>
                  <a:lnTo>
                    <a:pt x="55" y="30"/>
                  </a:lnTo>
                  <a:lnTo>
                    <a:pt x="55" y="28"/>
                  </a:lnTo>
                  <a:lnTo>
                    <a:pt x="57" y="28"/>
                  </a:lnTo>
                  <a:lnTo>
                    <a:pt x="55" y="26"/>
                  </a:lnTo>
                  <a:lnTo>
                    <a:pt x="48" y="26"/>
                  </a:lnTo>
                  <a:lnTo>
                    <a:pt x="48" y="23"/>
                  </a:lnTo>
                  <a:lnTo>
                    <a:pt x="50" y="23"/>
                  </a:lnTo>
                  <a:lnTo>
                    <a:pt x="50" y="21"/>
                  </a:lnTo>
                  <a:lnTo>
                    <a:pt x="48" y="21"/>
                  </a:lnTo>
                  <a:lnTo>
                    <a:pt x="45" y="21"/>
                  </a:lnTo>
                  <a:lnTo>
                    <a:pt x="45" y="19"/>
                  </a:lnTo>
                  <a:lnTo>
                    <a:pt x="43" y="14"/>
                  </a:lnTo>
                  <a:lnTo>
                    <a:pt x="38" y="14"/>
                  </a:lnTo>
                  <a:lnTo>
                    <a:pt x="38" y="9"/>
                  </a:lnTo>
                  <a:lnTo>
                    <a:pt x="33" y="7"/>
                  </a:lnTo>
                  <a:lnTo>
                    <a:pt x="36" y="4"/>
                  </a:lnTo>
                  <a:lnTo>
                    <a:pt x="33" y="4"/>
                  </a:lnTo>
                  <a:lnTo>
                    <a:pt x="33" y="2"/>
                  </a:lnTo>
                  <a:lnTo>
                    <a:pt x="31" y="0"/>
                  </a:lnTo>
                  <a:lnTo>
                    <a:pt x="33" y="0"/>
                  </a:lnTo>
                  <a:lnTo>
                    <a:pt x="36" y="2"/>
                  </a:lnTo>
                  <a:lnTo>
                    <a:pt x="38" y="0"/>
                  </a:lnTo>
                </a:path>
              </a:pathLst>
            </a:custGeom>
            <a:grpFill/>
            <a:ln w="9525">
              <a:noFill/>
              <a:round/>
              <a:headEnd/>
              <a:tailEnd/>
            </a:ln>
          </p:spPr>
          <p:txBody>
            <a:bodyPr/>
            <a:lstStyle/>
            <a:p>
              <a:pPr>
                <a:defRPr/>
              </a:pPr>
              <a:endParaRPr lang="en-US" sz="1200" kern="0">
                <a:solidFill>
                  <a:srgbClr val="0096D6"/>
                </a:solidFill>
              </a:endParaRPr>
            </a:p>
          </p:txBody>
        </p:sp>
        <p:sp>
          <p:nvSpPr>
            <p:cNvPr id="2033" name="Freeform 1741"/>
            <p:cNvSpPr>
              <a:spLocks/>
            </p:cNvSpPr>
            <p:nvPr/>
          </p:nvSpPr>
          <p:spPr bwMode="auto">
            <a:xfrm>
              <a:off x="-4164" y="1910"/>
              <a:ext cx="108" cy="90"/>
            </a:xfrm>
            <a:custGeom>
              <a:avLst/>
              <a:gdLst>
                <a:gd name="T0" fmla="*/ 4 w 108"/>
                <a:gd name="T1" fmla="*/ 90 h 90"/>
                <a:gd name="T2" fmla="*/ 11 w 108"/>
                <a:gd name="T3" fmla="*/ 29 h 90"/>
                <a:gd name="T4" fmla="*/ 7 w 108"/>
                <a:gd name="T5" fmla="*/ 33 h 90"/>
                <a:gd name="T6" fmla="*/ 0 w 108"/>
                <a:gd name="T7" fmla="*/ 38 h 90"/>
                <a:gd name="T8" fmla="*/ 16 w 108"/>
                <a:gd name="T9" fmla="*/ 15 h 90"/>
                <a:gd name="T10" fmla="*/ 18 w 108"/>
                <a:gd name="T11" fmla="*/ 19 h 90"/>
                <a:gd name="T12" fmla="*/ 30 w 108"/>
                <a:gd name="T13" fmla="*/ 10 h 90"/>
                <a:gd name="T14" fmla="*/ 42 w 108"/>
                <a:gd name="T15" fmla="*/ 15 h 90"/>
                <a:gd name="T16" fmla="*/ 44 w 108"/>
                <a:gd name="T17" fmla="*/ 12 h 90"/>
                <a:gd name="T18" fmla="*/ 52 w 108"/>
                <a:gd name="T19" fmla="*/ 12 h 90"/>
                <a:gd name="T20" fmla="*/ 52 w 108"/>
                <a:gd name="T21" fmla="*/ 12 h 90"/>
                <a:gd name="T22" fmla="*/ 49 w 108"/>
                <a:gd name="T23" fmla="*/ 7 h 90"/>
                <a:gd name="T24" fmla="*/ 47 w 108"/>
                <a:gd name="T25" fmla="*/ 3 h 90"/>
                <a:gd name="T26" fmla="*/ 47 w 108"/>
                <a:gd name="T27" fmla="*/ 0 h 90"/>
                <a:gd name="T28" fmla="*/ 49 w 108"/>
                <a:gd name="T29" fmla="*/ 5 h 90"/>
                <a:gd name="T30" fmla="*/ 54 w 108"/>
                <a:gd name="T31" fmla="*/ 5 h 90"/>
                <a:gd name="T32" fmla="*/ 68 w 108"/>
                <a:gd name="T33" fmla="*/ 7 h 90"/>
                <a:gd name="T34" fmla="*/ 73 w 108"/>
                <a:gd name="T35" fmla="*/ 7 h 90"/>
                <a:gd name="T36" fmla="*/ 85 w 108"/>
                <a:gd name="T37" fmla="*/ 12 h 90"/>
                <a:gd name="T38" fmla="*/ 94 w 108"/>
                <a:gd name="T39" fmla="*/ 12 h 90"/>
                <a:gd name="T40" fmla="*/ 99 w 108"/>
                <a:gd name="T41" fmla="*/ 22 h 90"/>
                <a:gd name="T42" fmla="*/ 103 w 108"/>
                <a:gd name="T43" fmla="*/ 24 h 90"/>
                <a:gd name="T44" fmla="*/ 103 w 108"/>
                <a:gd name="T45" fmla="*/ 29 h 90"/>
                <a:gd name="T46" fmla="*/ 108 w 108"/>
                <a:gd name="T47" fmla="*/ 33 h 90"/>
                <a:gd name="T48" fmla="*/ 106 w 108"/>
                <a:gd name="T49" fmla="*/ 33 h 90"/>
                <a:gd name="T50" fmla="*/ 103 w 108"/>
                <a:gd name="T51" fmla="*/ 33 h 90"/>
                <a:gd name="T52" fmla="*/ 103 w 108"/>
                <a:gd name="T53" fmla="*/ 38 h 90"/>
                <a:gd name="T54" fmla="*/ 94 w 108"/>
                <a:gd name="T55" fmla="*/ 36 h 90"/>
                <a:gd name="T56" fmla="*/ 92 w 108"/>
                <a:gd name="T57" fmla="*/ 33 h 90"/>
                <a:gd name="T58" fmla="*/ 89 w 108"/>
                <a:gd name="T59" fmla="*/ 31 h 90"/>
                <a:gd name="T60" fmla="*/ 87 w 108"/>
                <a:gd name="T61" fmla="*/ 26 h 90"/>
                <a:gd name="T62" fmla="*/ 85 w 108"/>
                <a:gd name="T63" fmla="*/ 26 h 90"/>
                <a:gd name="T64" fmla="*/ 87 w 108"/>
                <a:gd name="T65" fmla="*/ 38 h 90"/>
                <a:gd name="T66" fmla="*/ 80 w 108"/>
                <a:gd name="T67" fmla="*/ 62 h 90"/>
                <a:gd name="T68" fmla="*/ 75 w 108"/>
                <a:gd name="T69" fmla="*/ 66 h 90"/>
                <a:gd name="T70" fmla="*/ 70 w 108"/>
                <a:gd name="T71" fmla="*/ 62 h 90"/>
                <a:gd name="T72" fmla="*/ 63 w 108"/>
                <a:gd name="T73" fmla="*/ 48 h 90"/>
                <a:gd name="T74" fmla="*/ 59 w 108"/>
                <a:gd name="T75" fmla="*/ 52 h 90"/>
                <a:gd name="T76" fmla="*/ 52 w 108"/>
                <a:gd name="T77" fmla="*/ 55 h 90"/>
                <a:gd name="T78" fmla="*/ 59 w 108"/>
                <a:gd name="T79" fmla="*/ 43 h 90"/>
                <a:gd name="T80" fmla="*/ 59 w 108"/>
                <a:gd name="T81" fmla="*/ 29 h 90"/>
                <a:gd name="T82" fmla="*/ 59 w 108"/>
                <a:gd name="T83" fmla="*/ 26 h 90"/>
                <a:gd name="T84" fmla="*/ 52 w 108"/>
                <a:gd name="T85" fmla="*/ 22 h 90"/>
                <a:gd name="T86" fmla="*/ 47 w 108"/>
                <a:gd name="T87" fmla="*/ 17 h 90"/>
                <a:gd name="T88" fmla="*/ 42 w 108"/>
                <a:gd name="T89" fmla="*/ 17 h 90"/>
                <a:gd name="T90" fmla="*/ 37 w 108"/>
                <a:gd name="T91" fmla="*/ 22 h 90"/>
                <a:gd name="T92" fmla="*/ 33 w 108"/>
                <a:gd name="T93" fmla="*/ 26 h 90"/>
                <a:gd name="T94" fmla="*/ 30 w 108"/>
                <a:gd name="T95" fmla="*/ 33 h 90"/>
                <a:gd name="T96" fmla="*/ 30 w 108"/>
                <a:gd name="T97" fmla="*/ 29 h 90"/>
                <a:gd name="T98" fmla="*/ 23 w 108"/>
                <a:gd name="T99" fmla="*/ 33 h 90"/>
                <a:gd name="T100" fmla="*/ 21 w 108"/>
                <a:gd name="T101" fmla="*/ 43 h 90"/>
                <a:gd name="T102" fmla="*/ 18 w 108"/>
                <a:gd name="T103" fmla="*/ 55 h 90"/>
                <a:gd name="T104" fmla="*/ 16 w 108"/>
                <a:gd name="T105" fmla="*/ 88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
                <a:gd name="T160" fmla="*/ 0 h 90"/>
                <a:gd name="T161" fmla="*/ 108 w 108"/>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 h="90">
                  <a:moveTo>
                    <a:pt x="9" y="90"/>
                  </a:moveTo>
                  <a:lnTo>
                    <a:pt x="7" y="90"/>
                  </a:lnTo>
                  <a:lnTo>
                    <a:pt x="4" y="90"/>
                  </a:lnTo>
                  <a:lnTo>
                    <a:pt x="2" y="81"/>
                  </a:lnTo>
                  <a:lnTo>
                    <a:pt x="0" y="62"/>
                  </a:lnTo>
                  <a:lnTo>
                    <a:pt x="11" y="29"/>
                  </a:lnTo>
                  <a:lnTo>
                    <a:pt x="11" y="26"/>
                  </a:lnTo>
                  <a:lnTo>
                    <a:pt x="7" y="29"/>
                  </a:lnTo>
                  <a:lnTo>
                    <a:pt x="7" y="33"/>
                  </a:lnTo>
                  <a:lnTo>
                    <a:pt x="4" y="33"/>
                  </a:lnTo>
                  <a:lnTo>
                    <a:pt x="0" y="38"/>
                  </a:lnTo>
                  <a:lnTo>
                    <a:pt x="11" y="17"/>
                  </a:lnTo>
                  <a:lnTo>
                    <a:pt x="14" y="17"/>
                  </a:lnTo>
                  <a:lnTo>
                    <a:pt x="16" y="15"/>
                  </a:lnTo>
                  <a:lnTo>
                    <a:pt x="16" y="19"/>
                  </a:lnTo>
                  <a:lnTo>
                    <a:pt x="18" y="19"/>
                  </a:lnTo>
                  <a:lnTo>
                    <a:pt x="23" y="15"/>
                  </a:lnTo>
                  <a:lnTo>
                    <a:pt x="30" y="12"/>
                  </a:lnTo>
                  <a:lnTo>
                    <a:pt x="30" y="10"/>
                  </a:lnTo>
                  <a:lnTo>
                    <a:pt x="35" y="10"/>
                  </a:lnTo>
                  <a:lnTo>
                    <a:pt x="40" y="12"/>
                  </a:lnTo>
                  <a:lnTo>
                    <a:pt x="42" y="15"/>
                  </a:lnTo>
                  <a:lnTo>
                    <a:pt x="44" y="12"/>
                  </a:lnTo>
                  <a:lnTo>
                    <a:pt x="47" y="12"/>
                  </a:lnTo>
                  <a:lnTo>
                    <a:pt x="52" y="12"/>
                  </a:lnTo>
                  <a:lnTo>
                    <a:pt x="52" y="10"/>
                  </a:lnTo>
                  <a:lnTo>
                    <a:pt x="49" y="10"/>
                  </a:lnTo>
                  <a:lnTo>
                    <a:pt x="49" y="7"/>
                  </a:lnTo>
                  <a:lnTo>
                    <a:pt x="49" y="5"/>
                  </a:lnTo>
                  <a:lnTo>
                    <a:pt x="47" y="5"/>
                  </a:lnTo>
                  <a:lnTo>
                    <a:pt x="47" y="3"/>
                  </a:lnTo>
                  <a:lnTo>
                    <a:pt x="47" y="0"/>
                  </a:lnTo>
                  <a:lnTo>
                    <a:pt x="49" y="0"/>
                  </a:lnTo>
                  <a:lnTo>
                    <a:pt x="49" y="5"/>
                  </a:lnTo>
                  <a:lnTo>
                    <a:pt x="52" y="5"/>
                  </a:lnTo>
                  <a:lnTo>
                    <a:pt x="54" y="5"/>
                  </a:lnTo>
                  <a:lnTo>
                    <a:pt x="63" y="7"/>
                  </a:lnTo>
                  <a:lnTo>
                    <a:pt x="66" y="7"/>
                  </a:lnTo>
                  <a:lnTo>
                    <a:pt x="68" y="7"/>
                  </a:lnTo>
                  <a:lnTo>
                    <a:pt x="70" y="10"/>
                  </a:lnTo>
                  <a:lnTo>
                    <a:pt x="73" y="7"/>
                  </a:lnTo>
                  <a:lnTo>
                    <a:pt x="80" y="10"/>
                  </a:lnTo>
                  <a:lnTo>
                    <a:pt x="85" y="10"/>
                  </a:lnTo>
                  <a:lnTo>
                    <a:pt x="85" y="12"/>
                  </a:lnTo>
                  <a:lnTo>
                    <a:pt x="87" y="12"/>
                  </a:lnTo>
                  <a:lnTo>
                    <a:pt x="94" y="12"/>
                  </a:lnTo>
                  <a:lnTo>
                    <a:pt x="96" y="15"/>
                  </a:lnTo>
                  <a:lnTo>
                    <a:pt x="96" y="19"/>
                  </a:lnTo>
                  <a:lnTo>
                    <a:pt x="99" y="22"/>
                  </a:lnTo>
                  <a:lnTo>
                    <a:pt x="101" y="22"/>
                  </a:lnTo>
                  <a:lnTo>
                    <a:pt x="103" y="24"/>
                  </a:lnTo>
                  <a:lnTo>
                    <a:pt x="106" y="26"/>
                  </a:lnTo>
                  <a:lnTo>
                    <a:pt x="103" y="29"/>
                  </a:lnTo>
                  <a:lnTo>
                    <a:pt x="106" y="31"/>
                  </a:lnTo>
                  <a:lnTo>
                    <a:pt x="108" y="31"/>
                  </a:lnTo>
                  <a:lnTo>
                    <a:pt x="108" y="33"/>
                  </a:lnTo>
                  <a:lnTo>
                    <a:pt x="106" y="33"/>
                  </a:lnTo>
                  <a:lnTo>
                    <a:pt x="103" y="33"/>
                  </a:lnTo>
                  <a:lnTo>
                    <a:pt x="106" y="36"/>
                  </a:lnTo>
                  <a:lnTo>
                    <a:pt x="106" y="38"/>
                  </a:lnTo>
                  <a:lnTo>
                    <a:pt x="103" y="38"/>
                  </a:lnTo>
                  <a:lnTo>
                    <a:pt x="101" y="38"/>
                  </a:lnTo>
                  <a:lnTo>
                    <a:pt x="96" y="38"/>
                  </a:lnTo>
                  <a:lnTo>
                    <a:pt x="94" y="36"/>
                  </a:lnTo>
                  <a:lnTo>
                    <a:pt x="92" y="38"/>
                  </a:lnTo>
                  <a:lnTo>
                    <a:pt x="92" y="33"/>
                  </a:lnTo>
                  <a:lnTo>
                    <a:pt x="92" y="31"/>
                  </a:lnTo>
                  <a:lnTo>
                    <a:pt x="89" y="31"/>
                  </a:lnTo>
                  <a:lnTo>
                    <a:pt x="87" y="26"/>
                  </a:lnTo>
                  <a:lnTo>
                    <a:pt x="82" y="24"/>
                  </a:lnTo>
                  <a:lnTo>
                    <a:pt x="82" y="26"/>
                  </a:lnTo>
                  <a:lnTo>
                    <a:pt x="85" y="26"/>
                  </a:lnTo>
                  <a:lnTo>
                    <a:pt x="87" y="33"/>
                  </a:lnTo>
                  <a:lnTo>
                    <a:pt x="87" y="38"/>
                  </a:lnTo>
                  <a:lnTo>
                    <a:pt x="82" y="45"/>
                  </a:lnTo>
                  <a:lnTo>
                    <a:pt x="80" y="59"/>
                  </a:lnTo>
                  <a:lnTo>
                    <a:pt x="80" y="62"/>
                  </a:lnTo>
                  <a:lnTo>
                    <a:pt x="78" y="62"/>
                  </a:lnTo>
                  <a:lnTo>
                    <a:pt x="75" y="64"/>
                  </a:lnTo>
                  <a:lnTo>
                    <a:pt x="75" y="66"/>
                  </a:lnTo>
                  <a:lnTo>
                    <a:pt x="73" y="64"/>
                  </a:lnTo>
                  <a:lnTo>
                    <a:pt x="73" y="66"/>
                  </a:lnTo>
                  <a:lnTo>
                    <a:pt x="70" y="62"/>
                  </a:lnTo>
                  <a:lnTo>
                    <a:pt x="70" y="55"/>
                  </a:lnTo>
                  <a:lnTo>
                    <a:pt x="66" y="48"/>
                  </a:lnTo>
                  <a:lnTo>
                    <a:pt x="63" y="48"/>
                  </a:lnTo>
                  <a:lnTo>
                    <a:pt x="61" y="50"/>
                  </a:lnTo>
                  <a:lnTo>
                    <a:pt x="59" y="50"/>
                  </a:lnTo>
                  <a:lnTo>
                    <a:pt x="59" y="52"/>
                  </a:lnTo>
                  <a:lnTo>
                    <a:pt x="54" y="55"/>
                  </a:lnTo>
                  <a:lnTo>
                    <a:pt x="52" y="55"/>
                  </a:lnTo>
                  <a:lnTo>
                    <a:pt x="54" y="50"/>
                  </a:lnTo>
                  <a:lnTo>
                    <a:pt x="59" y="45"/>
                  </a:lnTo>
                  <a:lnTo>
                    <a:pt x="59" y="43"/>
                  </a:lnTo>
                  <a:lnTo>
                    <a:pt x="61" y="43"/>
                  </a:lnTo>
                  <a:lnTo>
                    <a:pt x="61" y="41"/>
                  </a:lnTo>
                  <a:lnTo>
                    <a:pt x="59" y="29"/>
                  </a:lnTo>
                  <a:lnTo>
                    <a:pt x="61" y="29"/>
                  </a:lnTo>
                  <a:lnTo>
                    <a:pt x="59" y="26"/>
                  </a:lnTo>
                  <a:lnTo>
                    <a:pt x="56" y="24"/>
                  </a:lnTo>
                  <a:lnTo>
                    <a:pt x="54" y="22"/>
                  </a:lnTo>
                  <a:lnTo>
                    <a:pt x="52" y="22"/>
                  </a:lnTo>
                  <a:lnTo>
                    <a:pt x="47" y="19"/>
                  </a:lnTo>
                  <a:lnTo>
                    <a:pt x="47" y="17"/>
                  </a:lnTo>
                  <a:lnTo>
                    <a:pt x="44" y="19"/>
                  </a:lnTo>
                  <a:lnTo>
                    <a:pt x="44" y="17"/>
                  </a:lnTo>
                  <a:lnTo>
                    <a:pt x="42" y="17"/>
                  </a:lnTo>
                  <a:lnTo>
                    <a:pt x="40" y="17"/>
                  </a:lnTo>
                  <a:lnTo>
                    <a:pt x="37" y="19"/>
                  </a:lnTo>
                  <a:lnTo>
                    <a:pt x="37" y="22"/>
                  </a:lnTo>
                  <a:lnTo>
                    <a:pt x="40" y="24"/>
                  </a:lnTo>
                  <a:lnTo>
                    <a:pt x="37" y="24"/>
                  </a:lnTo>
                  <a:lnTo>
                    <a:pt x="33" y="26"/>
                  </a:lnTo>
                  <a:lnTo>
                    <a:pt x="33" y="31"/>
                  </a:lnTo>
                  <a:lnTo>
                    <a:pt x="30" y="31"/>
                  </a:lnTo>
                  <a:lnTo>
                    <a:pt x="30" y="33"/>
                  </a:lnTo>
                  <a:lnTo>
                    <a:pt x="30" y="29"/>
                  </a:lnTo>
                  <a:lnTo>
                    <a:pt x="28" y="29"/>
                  </a:lnTo>
                  <a:lnTo>
                    <a:pt x="26" y="31"/>
                  </a:lnTo>
                  <a:lnTo>
                    <a:pt x="23" y="33"/>
                  </a:lnTo>
                  <a:lnTo>
                    <a:pt x="21" y="36"/>
                  </a:lnTo>
                  <a:lnTo>
                    <a:pt x="21" y="43"/>
                  </a:lnTo>
                  <a:lnTo>
                    <a:pt x="21" y="45"/>
                  </a:lnTo>
                  <a:lnTo>
                    <a:pt x="18" y="55"/>
                  </a:lnTo>
                  <a:lnTo>
                    <a:pt x="21" y="64"/>
                  </a:lnTo>
                  <a:lnTo>
                    <a:pt x="21" y="74"/>
                  </a:lnTo>
                  <a:lnTo>
                    <a:pt x="16" y="88"/>
                  </a:lnTo>
                  <a:lnTo>
                    <a:pt x="9" y="90"/>
                  </a:lnTo>
                  <a:close/>
                </a:path>
              </a:pathLst>
            </a:custGeom>
            <a:grpFill/>
            <a:ln w="9525">
              <a:noFill/>
              <a:round/>
              <a:headEnd/>
              <a:tailEnd/>
            </a:ln>
          </p:spPr>
          <p:txBody>
            <a:bodyPr/>
            <a:lstStyle/>
            <a:p>
              <a:pPr>
                <a:defRPr/>
              </a:pPr>
              <a:endParaRPr lang="en-US" sz="1200" kern="0">
                <a:solidFill>
                  <a:srgbClr val="0096D6"/>
                </a:solidFill>
              </a:endParaRPr>
            </a:p>
          </p:txBody>
        </p:sp>
        <p:sp>
          <p:nvSpPr>
            <p:cNvPr id="2034" name="Freeform 1742"/>
            <p:cNvSpPr>
              <a:spLocks/>
            </p:cNvSpPr>
            <p:nvPr/>
          </p:nvSpPr>
          <p:spPr bwMode="auto">
            <a:xfrm>
              <a:off x="-4164" y="1910"/>
              <a:ext cx="108" cy="90"/>
            </a:xfrm>
            <a:custGeom>
              <a:avLst/>
              <a:gdLst>
                <a:gd name="T0" fmla="*/ 4 w 108"/>
                <a:gd name="T1" fmla="*/ 90 h 90"/>
                <a:gd name="T2" fmla="*/ 11 w 108"/>
                <a:gd name="T3" fmla="*/ 29 h 90"/>
                <a:gd name="T4" fmla="*/ 7 w 108"/>
                <a:gd name="T5" fmla="*/ 33 h 90"/>
                <a:gd name="T6" fmla="*/ 0 w 108"/>
                <a:gd name="T7" fmla="*/ 38 h 90"/>
                <a:gd name="T8" fmla="*/ 16 w 108"/>
                <a:gd name="T9" fmla="*/ 15 h 90"/>
                <a:gd name="T10" fmla="*/ 18 w 108"/>
                <a:gd name="T11" fmla="*/ 19 h 90"/>
                <a:gd name="T12" fmla="*/ 30 w 108"/>
                <a:gd name="T13" fmla="*/ 10 h 90"/>
                <a:gd name="T14" fmla="*/ 42 w 108"/>
                <a:gd name="T15" fmla="*/ 15 h 90"/>
                <a:gd name="T16" fmla="*/ 44 w 108"/>
                <a:gd name="T17" fmla="*/ 12 h 90"/>
                <a:gd name="T18" fmla="*/ 52 w 108"/>
                <a:gd name="T19" fmla="*/ 12 h 90"/>
                <a:gd name="T20" fmla="*/ 52 w 108"/>
                <a:gd name="T21" fmla="*/ 12 h 90"/>
                <a:gd name="T22" fmla="*/ 49 w 108"/>
                <a:gd name="T23" fmla="*/ 7 h 90"/>
                <a:gd name="T24" fmla="*/ 47 w 108"/>
                <a:gd name="T25" fmla="*/ 3 h 90"/>
                <a:gd name="T26" fmla="*/ 47 w 108"/>
                <a:gd name="T27" fmla="*/ 0 h 90"/>
                <a:gd name="T28" fmla="*/ 49 w 108"/>
                <a:gd name="T29" fmla="*/ 5 h 90"/>
                <a:gd name="T30" fmla="*/ 54 w 108"/>
                <a:gd name="T31" fmla="*/ 5 h 90"/>
                <a:gd name="T32" fmla="*/ 68 w 108"/>
                <a:gd name="T33" fmla="*/ 7 h 90"/>
                <a:gd name="T34" fmla="*/ 73 w 108"/>
                <a:gd name="T35" fmla="*/ 7 h 90"/>
                <a:gd name="T36" fmla="*/ 85 w 108"/>
                <a:gd name="T37" fmla="*/ 12 h 90"/>
                <a:gd name="T38" fmla="*/ 94 w 108"/>
                <a:gd name="T39" fmla="*/ 12 h 90"/>
                <a:gd name="T40" fmla="*/ 99 w 108"/>
                <a:gd name="T41" fmla="*/ 22 h 90"/>
                <a:gd name="T42" fmla="*/ 103 w 108"/>
                <a:gd name="T43" fmla="*/ 24 h 90"/>
                <a:gd name="T44" fmla="*/ 103 w 108"/>
                <a:gd name="T45" fmla="*/ 29 h 90"/>
                <a:gd name="T46" fmla="*/ 108 w 108"/>
                <a:gd name="T47" fmla="*/ 33 h 90"/>
                <a:gd name="T48" fmla="*/ 106 w 108"/>
                <a:gd name="T49" fmla="*/ 33 h 90"/>
                <a:gd name="T50" fmla="*/ 103 w 108"/>
                <a:gd name="T51" fmla="*/ 33 h 90"/>
                <a:gd name="T52" fmla="*/ 103 w 108"/>
                <a:gd name="T53" fmla="*/ 38 h 90"/>
                <a:gd name="T54" fmla="*/ 94 w 108"/>
                <a:gd name="T55" fmla="*/ 36 h 90"/>
                <a:gd name="T56" fmla="*/ 92 w 108"/>
                <a:gd name="T57" fmla="*/ 33 h 90"/>
                <a:gd name="T58" fmla="*/ 89 w 108"/>
                <a:gd name="T59" fmla="*/ 31 h 90"/>
                <a:gd name="T60" fmla="*/ 87 w 108"/>
                <a:gd name="T61" fmla="*/ 26 h 90"/>
                <a:gd name="T62" fmla="*/ 85 w 108"/>
                <a:gd name="T63" fmla="*/ 26 h 90"/>
                <a:gd name="T64" fmla="*/ 87 w 108"/>
                <a:gd name="T65" fmla="*/ 38 h 90"/>
                <a:gd name="T66" fmla="*/ 80 w 108"/>
                <a:gd name="T67" fmla="*/ 62 h 90"/>
                <a:gd name="T68" fmla="*/ 75 w 108"/>
                <a:gd name="T69" fmla="*/ 66 h 90"/>
                <a:gd name="T70" fmla="*/ 70 w 108"/>
                <a:gd name="T71" fmla="*/ 62 h 90"/>
                <a:gd name="T72" fmla="*/ 63 w 108"/>
                <a:gd name="T73" fmla="*/ 48 h 90"/>
                <a:gd name="T74" fmla="*/ 59 w 108"/>
                <a:gd name="T75" fmla="*/ 52 h 90"/>
                <a:gd name="T76" fmla="*/ 52 w 108"/>
                <a:gd name="T77" fmla="*/ 55 h 90"/>
                <a:gd name="T78" fmla="*/ 59 w 108"/>
                <a:gd name="T79" fmla="*/ 43 h 90"/>
                <a:gd name="T80" fmla="*/ 59 w 108"/>
                <a:gd name="T81" fmla="*/ 29 h 90"/>
                <a:gd name="T82" fmla="*/ 59 w 108"/>
                <a:gd name="T83" fmla="*/ 26 h 90"/>
                <a:gd name="T84" fmla="*/ 52 w 108"/>
                <a:gd name="T85" fmla="*/ 22 h 90"/>
                <a:gd name="T86" fmla="*/ 47 w 108"/>
                <a:gd name="T87" fmla="*/ 17 h 90"/>
                <a:gd name="T88" fmla="*/ 42 w 108"/>
                <a:gd name="T89" fmla="*/ 17 h 90"/>
                <a:gd name="T90" fmla="*/ 37 w 108"/>
                <a:gd name="T91" fmla="*/ 22 h 90"/>
                <a:gd name="T92" fmla="*/ 33 w 108"/>
                <a:gd name="T93" fmla="*/ 26 h 90"/>
                <a:gd name="T94" fmla="*/ 30 w 108"/>
                <a:gd name="T95" fmla="*/ 33 h 90"/>
                <a:gd name="T96" fmla="*/ 30 w 108"/>
                <a:gd name="T97" fmla="*/ 29 h 90"/>
                <a:gd name="T98" fmla="*/ 23 w 108"/>
                <a:gd name="T99" fmla="*/ 33 h 90"/>
                <a:gd name="T100" fmla="*/ 21 w 108"/>
                <a:gd name="T101" fmla="*/ 43 h 90"/>
                <a:gd name="T102" fmla="*/ 18 w 108"/>
                <a:gd name="T103" fmla="*/ 55 h 90"/>
                <a:gd name="T104" fmla="*/ 16 w 108"/>
                <a:gd name="T105" fmla="*/ 88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
                <a:gd name="T160" fmla="*/ 0 h 90"/>
                <a:gd name="T161" fmla="*/ 108 w 108"/>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 h="90">
                  <a:moveTo>
                    <a:pt x="9" y="90"/>
                  </a:moveTo>
                  <a:lnTo>
                    <a:pt x="7" y="90"/>
                  </a:lnTo>
                  <a:lnTo>
                    <a:pt x="4" y="90"/>
                  </a:lnTo>
                  <a:lnTo>
                    <a:pt x="2" y="81"/>
                  </a:lnTo>
                  <a:lnTo>
                    <a:pt x="0" y="62"/>
                  </a:lnTo>
                  <a:lnTo>
                    <a:pt x="11" y="29"/>
                  </a:lnTo>
                  <a:lnTo>
                    <a:pt x="11" y="26"/>
                  </a:lnTo>
                  <a:lnTo>
                    <a:pt x="7" y="29"/>
                  </a:lnTo>
                  <a:lnTo>
                    <a:pt x="7" y="33"/>
                  </a:lnTo>
                  <a:lnTo>
                    <a:pt x="4" y="33"/>
                  </a:lnTo>
                  <a:lnTo>
                    <a:pt x="0" y="38"/>
                  </a:lnTo>
                  <a:lnTo>
                    <a:pt x="11" y="17"/>
                  </a:lnTo>
                  <a:lnTo>
                    <a:pt x="14" y="17"/>
                  </a:lnTo>
                  <a:lnTo>
                    <a:pt x="16" y="15"/>
                  </a:lnTo>
                  <a:lnTo>
                    <a:pt x="16" y="19"/>
                  </a:lnTo>
                  <a:lnTo>
                    <a:pt x="18" y="19"/>
                  </a:lnTo>
                  <a:lnTo>
                    <a:pt x="23" y="15"/>
                  </a:lnTo>
                  <a:lnTo>
                    <a:pt x="30" y="12"/>
                  </a:lnTo>
                  <a:lnTo>
                    <a:pt x="30" y="10"/>
                  </a:lnTo>
                  <a:lnTo>
                    <a:pt x="35" y="10"/>
                  </a:lnTo>
                  <a:lnTo>
                    <a:pt x="40" y="12"/>
                  </a:lnTo>
                  <a:lnTo>
                    <a:pt x="42" y="15"/>
                  </a:lnTo>
                  <a:lnTo>
                    <a:pt x="44" y="12"/>
                  </a:lnTo>
                  <a:lnTo>
                    <a:pt x="47" y="12"/>
                  </a:lnTo>
                  <a:lnTo>
                    <a:pt x="52" y="12"/>
                  </a:lnTo>
                  <a:lnTo>
                    <a:pt x="52" y="10"/>
                  </a:lnTo>
                  <a:lnTo>
                    <a:pt x="49" y="10"/>
                  </a:lnTo>
                  <a:lnTo>
                    <a:pt x="49" y="7"/>
                  </a:lnTo>
                  <a:lnTo>
                    <a:pt x="49" y="5"/>
                  </a:lnTo>
                  <a:lnTo>
                    <a:pt x="47" y="5"/>
                  </a:lnTo>
                  <a:lnTo>
                    <a:pt x="47" y="3"/>
                  </a:lnTo>
                  <a:lnTo>
                    <a:pt x="47" y="0"/>
                  </a:lnTo>
                  <a:lnTo>
                    <a:pt x="49" y="0"/>
                  </a:lnTo>
                  <a:lnTo>
                    <a:pt x="49" y="5"/>
                  </a:lnTo>
                  <a:lnTo>
                    <a:pt x="52" y="5"/>
                  </a:lnTo>
                  <a:lnTo>
                    <a:pt x="54" y="5"/>
                  </a:lnTo>
                  <a:lnTo>
                    <a:pt x="63" y="7"/>
                  </a:lnTo>
                  <a:lnTo>
                    <a:pt x="66" y="7"/>
                  </a:lnTo>
                  <a:lnTo>
                    <a:pt x="68" y="7"/>
                  </a:lnTo>
                  <a:lnTo>
                    <a:pt x="70" y="10"/>
                  </a:lnTo>
                  <a:lnTo>
                    <a:pt x="73" y="7"/>
                  </a:lnTo>
                  <a:lnTo>
                    <a:pt x="80" y="10"/>
                  </a:lnTo>
                  <a:lnTo>
                    <a:pt x="85" y="10"/>
                  </a:lnTo>
                  <a:lnTo>
                    <a:pt x="85" y="12"/>
                  </a:lnTo>
                  <a:lnTo>
                    <a:pt x="87" y="12"/>
                  </a:lnTo>
                  <a:lnTo>
                    <a:pt x="94" y="12"/>
                  </a:lnTo>
                  <a:lnTo>
                    <a:pt x="96" y="15"/>
                  </a:lnTo>
                  <a:lnTo>
                    <a:pt x="96" y="19"/>
                  </a:lnTo>
                  <a:lnTo>
                    <a:pt x="99" y="22"/>
                  </a:lnTo>
                  <a:lnTo>
                    <a:pt x="101" y="22"/>
                  </a:lnTo>
                  <a:lnTo>
                    <a:pt x="103" y="24"/>
                  </a:lnTo>
                  <a:lnTo>
                    <a:pt x="106" y="26"/>
                  </a:lnTo>
                  <a:lnTo>
                    <a:pt x="103" y="29"/>
                  </a:lnTo>
                  <a:lnTo>
                    <a:pt x="106" y="31"/>
                  </a:lnTo>
                  <a:lnTo>
                    <a:pt x="108" y="31"/>
                  </a:lnTo>
                  <a:lnTo>
                    <a:pt x="108" y="33"/>
                  </a:lnTo>
                  <a:lnTo>
                    <a:pt x="106" y="33"/>
                  </a:lnTo>
                  <a:lnTo>
                    <a:pt x="103" y="33"/>
                  </a:lnTo>
                  <a:lnTo>
                    <a:pt x="106" y="36"/>
                  </a:lnTo>
                  <a:lnTo>
                    <a:pt x="106" y="38"/>
                  </a:lnTo>
                  <a:lnTo>
                    <a:pt x="103" y="38"/>
                  </a:lnTo>
                  <a:lnTo>
                    <a:pt x="101" y="38"/>
                  </a:lnTo>
                  <a:lnTo>
                    <a:pt x="96" y="38"/>
                  </a:lnTo>
                  <a:lnTo>
                    <a:pt x="94" y="36"/>
                  </a:lnTo>
                  <a:lnTo>
                    <a:pt x="92" y="38"/>
                  </a:lnTo>
                  <a:lnTo>
                    <a:pt x="92" y="33"/>
                  </a:lnTo>
                  <a:lnTo>
                    <a:pt x="92" y="31"/>
                  </a:lnTo>
                  <a:lnTo>
                    <a:pt x="89" y="31"/>
                  </a:lnTo>
                  <a:lnTo>
                    <a:pt x="87" y="26"/>
                  </a:lnTo>
                  <a:lnTo>
                    <a:pt x="82" y="24"/>
                  </a:lnTo>
                  <a:lnTo>
                    <a:pt x="82" y="26"/>
                  </a:lnTo>
                  <a:lnTo>
                    <a:pt x="85" y="26"/>
                  </a:lnTo>
                  <a:lnTo>
                    <a:pt x="87" y="33"/>
                  </a:lnTo>
                  <a:lnTo>
                    <a:pt x="87" y="38"/>
                  </a:lnTo>
                  <a:lnTo>
                    <a:pt x="82" y="45"/>
                  </a:lnTo>
                  <a:lnTo>
                    <a:pt x="80" y="59"/>
                  </a:lnTo>
                  <a:lnTo>
                    <a:pt x="80" y="62"/>
                  </a:lnTo>
                  <a:lnTo>
                    <a:pt x="78" y="62"/>
                  </a:lnTo>
                  <a:lnTo>
                    <a:pt x="75" y="64"/>
                  </a:lnTo>
                  <a:lnTo>
                    <a:pt x="75" y="66"/>
                  </a:lnTo>
                  <a:lnTo>
                    <a:pt x="73" y="64"/>
                  </a:lnTo>
                  <a:lnTo>
                    <a:pt x="73" y="66"/>
                  </a:lnTo>
                  <a:lnTo>
                    <a:pt x="70" y="62"/>
                  </a:lnTo>
                  <a:lnTo>
                    <a:pt x="70" y="55"/>
                  </a:lnTo>
                  <a:lnTo>
                    <a:pt x="66" y="48"/>
                  </a:lnTo>
                  <a:lnTo>
                    <a:pt x="63" y="48"/>
                  </a:lnTo>
                  <a:lnTo>
                    <a:pt x="61" y="50"/>
                  </a:lnTo>
                  <a:lnTo>
                    <a:pt x="59" y="50"/>
                  </a:lnTo>
                  <a:lnTo>
                    <a:pt x="59" y="52"/>
                  </a:lnTo>
                  <a:lnTo>
                    <a:pt x="54" y="55"/>
                  </a:lnTo>
                  <a:lnTo>
                    <a:pt x="52" y="55"/>
                  </a:lnTo>
                  <a:lnTo>
                    <a:pt x="54" y="50"/>
                  </a:lnTo>
                  <a:lnTo>
                    <a:pt x="59" y="45"/>
                  </a:lnTo>
                  <a:lnTo>
                    <a:pt x="59" y="43"/>
                  </a:lnTo>
                  <a:lnTo>
                    <a:pt x="61" y="43"/>
                  </a:lnTo>
                  <a:lnTo>
                    <a:pt x="61" y="41"/>
                  </a:lnTo>
                  <a:lnTo>
                    <a:pt x="59" y="29"/>
                  </a:lnTo>
                  <a:lnTo>
                    <a:pt x="61" y="29"/>
                  </a:lnTo>
                  <a:lnTo>
                    <a:pt x="59" y="26"/>
                  </a:lnTo>
                  <a:lnTo>
                    <a:pt x="56" y="24"/>
                  </a:lnTo>
                  <a:lnTo>
                    <a:pt x="54" y="22"/>
                  </a:lnTo>
                  <a:lnTo>
                    <a:pt x="52" y="22"/>
                  </a:lnTo>
                  <a:lnTo>
                    <a:pt x="47" y="19"/>
                  </a:lnTo>
                  <a:lnTo>
                    <a:pt x="47" y="17"/>
                  </a:lnTo>
                  <a:lnTo>
                    <a:pt x="44" y="19"/>
                  </a:lnTo>
                  <a:lnTo>
                    <a:pt x="44" y="17"/>
                  </a:lnTo>
                  <a:lnTo>
                    <a:pt x="42" y="17"/>
                  </a:lnTo>
                  <a:lnTo>
                    <a:pt x="40" y="17"/>
                  </a:lnTo>
                  <a:lnTo>
                    <a:pt x="37" y="19"/>
                  </a:lnTo>
                  <a:lnTo>
                    <a:pt x="37" y="22"/>
                  </a:lnTo>
                  <a:lnTo>
                    <a:pt x="40" y="24"/>
                  </a:lnTo>
                  <a:lnTo>
                    <a:pt x="37" y="24"/>
                  </a:lnTo>
                  <a:lnTo>
                    <a:pt x="33" y="26"/>
                  </a:lnTo>
                  <a:lnTo>
                    <a:pt x="33" y="31"/>
                  </a:lnTo>
                  <a:lnTo>
                    <a:pt x="30" y="31"/>
                  </a:lnTo>
                  <a:lnTo>
                    <a:pt x="30" y="33"/>
                  </a:lnTo>
                  <a:lnTo>
                    <a:pt x="30" y="29"/>
                  </a:lnTo>
                  <a:lnTo>
                    <a:pt x="28" y="29"/>
                  </a:lnTo>
                  <a:lnTo>
                    <a:pt x="26" y="31"/>
                  </a:lnTo>
                  <a:lnTo>
                    <a:pt x="23" y="33"/>
                  </a:lnTo>
                  <a:lnTo>
                    <a:pt x="21" y="36"/>
                  </a:lnTo>
                  <a:lnTo>
                    <a:pt x="21" y="43"/>
                  </a:lnTo>
                  <a:lnTo>
                    <a:pt x="21" y="45"/>
                  </a:lnTo>
                  <a:lnTo>
                    <a:pt x="18" y="55"/>
                  </a:lnTo>
                  <a:lnTo>
                    <a:pt x="21" y="64"/>
                  </a:lnTo>
                  <a:lnTo>
                    <a:pt x="21" y="74"/>
                  </a:lnTo>
                  <a:lnTo>
                    <a:pt x="16" y="88"/>
                  </a:lnTo>
                  <a:lnTo>
                    <a:pt x="9" y="90"/>
                  </a:lnTo>
                </a:path>
              </a:pathLst>
            </a:custGeom>
            <a:grpFill/>
            <a:ln w="9525">
              <a:noFill/>
              <a:round/>
              <a:headEnd/>
              <a:tailEnd/>
            </a:ln>
          </p:spPr>
          <p:txBody>
            <a:bodyPr/>
            <a:lstStyle/>
            <a:p>
              <a:pPr>
                <a:defRPr/>
              </a:pPr>
              <a:endParaRPr lang="en-US" sz="1200" kern="0">
                <a:solidFill>
                  <a:srgbClr val="0096D6"/>
                </a:solidFill>
              </a:endParaRPr>
            </a:p>
          </p:txBody>
        </p:sp>
      </p:grpSp>
      <p:pic>
        <p:nvPicPr>
          <p:cNvPr id="3635" name="Picture 55" descr="portugal-telecom-20100720082249"/>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464489" y="2099539"/>
            <a:ext cx="303429" cy="227572"/>
          </a:xfrm>
          <a:prstGeom prst="rect">
            <a:avLst/>
          </a:prstGeom>
          <a:noFill/>
          <a:ln w="9525">
            <a:noFill/>
            <a:miter lim="800000"/>
            <a:headEnd/>
            <a:tailEnd/>
          </a:ln>
        </p:spPr>
      </p:pic>
      <p:pic>
        <p:nvPicPr>
          <p:cNvPr id="3636" name="Picture 30" descr="AIS Thailand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5789754" y="2775506"/>
            <a:ext cx="491129" cy="184174"/>
          </a:xfrm>
          <a:prstGeom prst="rect">
            <a:avLst/>
          </a:prstGeom>
          <a:noFill/>
          <a:ln w="9525">
            <a:noFill/>
            <a:miter lim="800000"/>
            <a:headEnd/>
            <a:tailEnd/>
          </a:ln>
        </p:spPr>
      </p:pic>
      <p:pic>
        <p:nvPicPr>
          <p:cNvPr id="3637" name="Picture 47" descr="orange-log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997658" y="1694128"/>
            <a:ext cx="359126" cy="292491"/>
          </a:xfrm>
          <a:prstGeom prst="rect">
            <a:avLst/>
          </a:prstGeom>
          <a:noFill/>
          <a:ln w="9525">
            <a:noFill/>
            <a:miter lim="800000"/>
            <a:headEnd/>
            <a:tailEnd/>
          </a:ln>
        </p:spPr>
      </p:pic>
      <p:pic>
        <p:nvPicPr>
          <p:cNvPr id="3638" name="Picture 3637"/>
          <p:cNvPicPr>
            <a:picLocks noChangeAspect="1"/>
          </p:cNvPicPr>
          <p:nvPr/>
        </p:nvPicPr>
        <p:blipFill>
          <a:blip r:embed="rId6" cstate="email">
            <a:extLst>
              <a:ext uri="{BEBA8EAE-BF5A-486C-A8C5-ECC9F3942E4B}">
                <a14:imgProps xmlns:a14="http://schemas.microsoft.com/office/drawing/2010/main">
                  <a14:imgLayer r:embed="rId7">
                    <a14:imgEffect>
                      <a14:backgroundRemoval t="690" b="98966" l="0" r="99167">
                        <a14:foregroundMark x1="3000" y1="56207" x2="25000" y2="44138"/>
                        <a14:foregroundMark x1="36000" y1="60345" x2="43167" y2="40690"/>
                        <a14:foregroundMark x1="10667" y1="36552" x2="17000" y2="21724"/>
                        <a14:foregroundMark x1="49333" y1="38966" x2="88167" y2="39655"/>
                      </a14:backgroundRemoval>
                    </a14:imgEffect>
                  </a14:imgLayer>
                </a14:imgProps>
              </a:ext>
              <a:ext uri="{28A0092B-C50C-407E-A947-70E740481C1C}">
                <a14:useLocalDpi xmlns:a14="http://schemas.microsoft.com/office/drawing/2010/main"/>
              </a:ext>
            </a:extLst>
          </a:blip>
          <a:stretch>
            <a:fillRect/>
          </a:stretch>
        </p:blipFill>
        <p:spPr>
          <a:xfrm>
            <a:off x="858107" y="2095782"/>
            <a:ext cx="832279" cy="301701"/>
          </a:xfrm>
          <a:prstGeom prst="rect">
            <a:avLst/>
          </a:prstGeom>
        </p:spPr>
      </p:pic>
      <p:pic>
        <p:nvPicPr>
          <p:cNvPr id="3639" name="Picture 3638"/>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8485" l="1370" r="100000">
                        <a14:foregroundMark x1="6849" y1="59091" x2="15753" y2="18182"/>
                        <a14:foregroundMark x1="15753" y1="15152" x2="23973" y2="30303"/>
                        <a14:foregroundMark x1="4110" y1="59091" x2="6164" y2="66667"/>
                        <a14:foregroundMark x1="13699" y1="50000" x2="15753" y2="54545"/>
                        <a14:foregroundMark x1="22603" y1="34848" x2="23973" y2="37879"/>
                        <a14:foregroundMark x1="35616" y1="16667" x2="39726" y2="12121"/>
                        <a14:foregroundMark x1="40411" y1="12121" x2="45205" y2="10606"/>
                        <a14:foregroundMark x1="39041" y1="50000" x2="40411" y2="54545"/>
                        <a14:foregroundMark x1="46575" y1="34848" x2="47945" y2="34848"/>
                        <a14:foregroundMark x1="34932" y1="74242" x2="36986" y2="77273"/>
                        <a14:foregroundMark x1="37671" y1="78788" x2="40411" y2="80303"/>
                        <a14:foregroundMark x1="40411" y1="80303" x2="41781" y2="80303"/>
                        <a14:foregroundMark x1="59589" y1="13636" x2="76027" y2="30303"/>
                        <a14:foregroundMark x1="71233" y1="13636" x2="71233" y2="16667"/>
                        <a14:foregroundMark x1="59589" y1="15152" x2="62329" y2="24242"/>
                        <a14:foregroundMark x1="63014" y1="65152" x2="54795" y2="93939"/>
                        <a14:foregroundMark x1="62329" y1="72727" x2="71233" y2="45455"/>
                        <a14:foregroundMark x1="80822" y1="15152" x2="86301" y2="4545"/>
                        <a14:foregroundMark x1="59589" y1="95455" x2="91096" y2="4545"/>
                        <a14:foregroundMark x1="71918" y1="53030" x2="76712" y2="39394"/>
                        <a14:foregroundMark x1="76712" y1="37879" x2="79452" y2="31818"/>
                        <a14:foregroundMark x1="65068" y1="92424" x2="95205" y2="6061"/>
                        <a14:foregroundMark x1="77397" y1="50000" x2="80137" y2="42424"/>
                        <a14:foregroundMark x1="80822" y1="42424" x2="84247" y2="31818"/>
                        <a14:foregroundMark x1="81507" y1="46970" x2="84247" y2="54545"/>
                        <a14:foregroundMark x1="97260" y1="74242" x2="97260" y2="77273"/>
                        <a14:backgroundMark x1="66438" y1="66667" x2="76027" y2="36364"/>
                        <a14:backgroundMark x1="70548" y1="68182" x2="82877" y2="33333"/>
                      </a14:backgroundRemoval>
                    </a14:imgEffect>
                  </a14:imgLayer>
                </a14:imgProps>
              </a:ext>
              <a:ext uri="{28A0092B-C50C-407E-A947-70E740481C1C}">
                <a14:useLocalDpi xmlns:a14="http://schemas.microsoft.com/office/drawing/2010/main"/>
              </a:ext>
            </a:extLst>
          </a:blip>
          <a:srcRect l="-336"/>
          <a:stretch/>
        </p:blipFill>
        <p:spPr>
          <a:xfrm>
            <a:off x="1276181" y="2499757"/>
            <a:ext cx="608189" cy="207156"/>
          </a:xfrm>
          <a:prstGeom prst="rect">
            <a:avLst/>
          </a:prstGeom>
        </p:spPr>
      </p:pic>
      <p:pic>
        <p:nvPicPr>
          <p:cNvPr id="3640" name="Picture 363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50712" y="2228303"/>
            <a:ext cx="743902" cy="257762"/>
          </a:xfrm>
          <a:prstGeom prst="rect">
            <a:avLst/>
          </a:prstGeom>
        </p:spPr>
      </p:pic>
      <p:pic>
        <p:nvPicPr>
          <p:cNvPr id="3641" name="Picture 364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foregroundMark x1="62821" y1="42857" x2="64103" y2="64286"/>
                        <a14:foregroundMark x1="69872" y1="30000" x2="69231" y2="61429"/>
                        <a14:foregroundMark x1="77564" y1="60000" x2="81410" y2="50000"/>
                        <a14:foregroundMark x1="93590" y1="31429" x2="93590" y2="61429"/>
                      </a14:backgroundRemoval>
                    </a14:imgEffect>
                  </a14:imgLayer>
                </a14:imgProps>
              </a:ext>
              <a:ext uri="{28A0092B-C50C-407E-A947-70E740481C1C}">
                <a14:useLocalDpi xmlns:a14="http://schemas.microsoft.com/office/drawing/2010/main"/>
              </a:ext>
            </a:extLst>
          </a:blip>
          <a:srcRect/>
          <a:stretch/>
        </p:blipFill>
        <p:spPr>
          <a:xfrm>
            <a:off x="1925990" y="2533020"/>
            <a:ext cx="647993" cy="219967"/>
          </a:xfrm>
          <a:prstGeom prst="rect">
            <a:avLst/>
          </a:prstGeom>
        </p:spPr>
      </p:pic>
      <p:pic>
        <p:nvPicPr>
          <p:cNvPr id="3642" name="Picture 3641"/>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2564" r="95299">
                        <a14:foregroundMark x1="20513" y1="76923" x2="22222" y2="26923"/>
                        <a14:foregroundMark x1="76923" y1="26923" x2="75214" y2="88462"/>
                        <a14:foregroundMark x1="80342" y1="26923" x2="78205" y2="80769"/>
                        <a14:foregroundMark x1="88889" y1="23077" x2="91880" y2="88462"/>
                        <a14:foregroundMark x1="7265" y1="26923" x2="18376" y2="26923"/>
                        <a14:foregroundMark x1="4701" y1="92308" x2="6838" y2="69231"/>
                        <a14:foregroundMark x1="5128" y1="92308" x2="16239" y2="92308"/>
                        <a14:foregroundMark x1="6838" y1="15385" x2="18376" y2="11538"/>
                        <a14:backgroundMark x1="29060" y1="61538" x2="29915" y2="53846"/>
                        <a14:backgroundMark x1="38462" y1="38462" x2="39744" y2="26923"/>
                      </a14:backgroundRemoval>
                    </a14:imgEffect>
                  </a14:imgLayer>
                </a14:imgProps>
              </a:ext>
              <a:ext uri="{28A0092B-C50C-407E-A947-70E740481C1C}">
                <a14:useLocalDpi xmlns:a14="http://schemas.microsoft.com/office/drawing/2010/main"/>
              </a:ext>
            </a:extLst>
          </a:blip>
          <a:srcRect/>
          <a:stretch/>
        </p:blipFill>
        <p:spPr>
          <a:xfrm>
            <a:off x="2413505" y="2404954"/>
            <a:ext cx="973343" cy="82426"/>
          </a:xfrm>
          <a:prstGeom prst="rect">
            <a:avLst/>
          </a:prstGeom>
        </p:spPr>
      </p:pic>
      <p:pic>
        <p:nvPicPr>
          <p:cNvPr id="3643" name="Picture 3642"/>
          <p:cNvPicPr>
            <a:picLocks noChangeAspect="1"/>
          </p:cNvPicPr>
          <p:nvPr/>
        </p:nvPicPr>
        <p:blipFill>
          <a:blip r:embed="rId15" cstate="email">
            <a:extLst>
              <a:ext uri="{BEBA8EAE-BF5A-486C-A8C5-ECC9F3942E4B}">
                <a14:imgProps xmlns:a14="http://schemas.microsoft.com/office/drawing/2010/main">
                  <a14:imgLayer r:embed="rId16">
                    <a14:imgEffect>
                      <a14:backgroundRemoval t="0" b="100000" l="0" r="100000">
                        <a14:foregroundMark x1="3853" y1="38078" x2="4020" y2="72242"/>
                        <a14:foregroundMark x1="8040" y1="34875" x2="20268" y2="36655"/>
                        <a14:foregroundMark x1="7035" y1="74733" x2="19095" y2="73665"/>
                        <a14:foregroundMark x1="18593" y1="72242" x2="22948" y2="58719"/>
                        <a14:foregroundMark x1="24958" y1="36655" x2="48074" y2="36655"/>
                        <a14:foregroundMark x1="36851" y1="38790" x2="37018" y2="75089"/>
                        <a14:foregroundMark x1="66499" y1="94306" x2="89447" y2="87900"/>
                        <a14:foregroundMark x1="64824" y1="8897" x2="71692" y2="1779"/>
                        <a14:foregroundMark x1="81240" y1="2491" x2="98995" y2="37367"/>
                        <a14:foregroundMark x1="87605" y1="26690" x2="94472" y2="45907"/>
                        <a14:foregroundMark x1="20938" y1="39502" x2="20603" y2="62278"/>
                        <a14:foregroundMark x1="20268" y1="53025" x2="6030" y2="53025"/>
                        <a14:foregroundMark x1="1843" y1="36655" x2="1843" y2="74377"/>
                        <a14:foregroundMark x1="84590" y1="3915" x2="98492" y2="27402"/>
                        <a14:foregroundMark x1="34673" y1="38790" x2="34171" y2="73665"/>
                      </a14:backgroundRemoval>
                    </a14:imgEffect>
                  </a14:imgLayer>
                </a14:imgProps>
              </a:ext>
              <a:ext uri="{28A0092B-C50C-407E-A947-70E740481C1C}">
                <a14:useLocalDpi xmlns:a14="http://schemas.microsoft.com/office/drawing/2010/main"/>
              </a:ext>
            </a:extLst>
          </a:blip>
          <a:stretch>
            <a:fillRect/>
          </a:stretch>
        </p:blipFill>
        <p:spPr>
          <a:xfrm>
            <a:off x="4252836" y="1840375"/>
            <a:ext cx="557491" cy="196802"/>
          </a:xfrm>
          <a:prstGeom prst="rect">
            <a:avLst/>
          </a:prstGeom>
        </p:spPr>
      </p:pic>
      <p:pic>
        <p:nvPicPr>
          <p:cNvPr id="3644" name="Picture 364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124633" y="2125418"/>
            <a:ext cx="256404" cy="192303"/>
          </a:xfrm>
          <a:prstGeom prst="rect">
            <a:avLst/>
          </a:prstGeom>
        </p:spPr>
      </p:pic>
      <p:pic>
        <p:nvPicPr>
          <p:cNvPr id="3645" name="Picture 364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30522" y="2499757"/>
            <a:ext cx="824446" cy="153038"/>
          </a:xfrm>
          <a:prstGeom prst="rect">
            <a:avLst/>
          </a:prstGeom>
        </p:spPr>
      </p:pic>
      <p:pic>
        <p:nvPicPr>
          <p:cNvPr id="3646" name="Picture 3645"/>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330989" y="2581636"/>
            <a:ext cx="683128" cy="184998"/>
          </a:xfrm>
          <a:prstGeom prst="rect">
            <a:avLst/>
          </a:prstGeom>
        </p:spPr>
      </p:pic>
      <p:pic>
        <p:nvPicPr>
          <p:cNvPr id="3647" name="Picture 364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47546" y="2058340"/>
            <a:ext cx="513232" cy="381477"/>
          </a:xfrm>
          <a:prstGeom prst="rect">
            <a:avLst/>
          </a:prstGeom>
        </p:spPr>
      </p:pic>
      <p:pic>
        <p:nvPicPr>
          <p:cNvPr id="3648" name="Picture 3647"/>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99174" l="0" r="100000">
                        <a14:foregroundMark x1="14000" y1="69421" x2="15000" y2="85950"/>
                        <a14:foregroundMark x1="45000" y1="69421" x2="47000" y2="86777"/>
                        <a14:foregroundMark x1="31000" y1="73554" x2="29000" y2="84298"/>
                        <a14:foregroundMark x1="38000" y1="72727" x2="36000" y2="82645"/>
                        <a14:foregroundMark x1="33000" y1="86777" x2="38000" y2="85950"/>
                        <a14:foregroundMark x1="63000" y1="71901" x2="60000" y2="85950"/>
                        <a14:foregroundMark x1="79000" y1="79339" x2="82000" y2="73554"/>
                        <a14:foregroundMark x1="87000" y1="72727" x2="97000" y2="71074"/>
                        <a14:foregroundMark x1="92000" y1="73554" x2="94000" y2="74380"/>
                        <a14:foregroundMark x1="92000" y1="78512" x2="94000" y2="78512"/>
                        <a14:foregroundMark x1="95000" y1="82645" x2="95000" y2="85950"/>
                        <a14:foregroundMark x1="3000" y1="95041" x2="3000" y2="96694"/>
                        <a14:foregroundMark x1="11000" y1="93388" x2="12000" y2="96694"/>
                        <a14:foregroundMark x1="20000" y1="93388" x2="20000" y2="96694"/>
                        <a14:foregroundMark x1="25000" y1="93388" x2="24000" y2="96694"/>
                        <a14:foregroundMark x1="36000" y1="93388" x2="38000" y2="96694"/>
                        <a14:foregroundMark x1="47000" y1="93388" x2="47000" y2="98347"/>
                        <a14:foregroundMark x1="52000" y1="93388" x2="51000" y2="97521"/>
                        <a14:foregroundMark x1="54000" y1="95868" x2="55000" y2="95868"/>
                        <a14:foregroundMark x1="59000" y1="94215" x2="59000" y2="97521"/>
                        <a14:foregroundMark x1="66000" y1="93388" x2="67000" y2="97521"/>
                        <a14:foregroundMark x1="74000" y1="94215" x2="73000" y2="97521"/>
                        <a14:foregroundMark x1="68000" y1="95868" x2="69000" y2="95868"/>
                        <a14:foregroundMark x1="75000" y1="98347" x2="77000" y2="98347"/>
                        <a14:foregroundMark x1="81000" y1="94215" x2="81000" y2="96694"/>
                        <a14:foregroundMark x1="89000" y1="94215" x2="89000" y2="96694"/>
                        <a14:foregroundMark x1="5000" y1="98347" x2="7000" y2="98347"/>
                        <a14:backgroundMark x1="64000" y1="75207" x2="67000" y2="74380"/>
                        <a14:backgroundMark x1="65000" y1="79339" x2="66000" y2="77686"/>
                        <a14:backgroundMark x1="58000" y1="80992" x2="59000" y2="79339"/>
                        <a14:backgroundMark x1="36000" y1="95868" x2="36000" y2="95868"/>
                      </a14:backgroundRemoval>
                    </a14:imgEffect>
                  </a14:imgLayer>
                </a14:imgProps>
              </a:ext>
              <a:ext uri="{28A0092B-C50C-407E-A947-70E740481C1C}">
                <a14:useLocalDpi xmlns:a14="http://schemas.microsoft.com/office/drawing/2010/main"/>
              </a:ext>
            </a:extLst>
          </a:blip>
          <a:srcRect/>
          <a:stretch/>
        </p:blipFill>
        <p:spPr>
          <a:xfrm>
            <a:off x="6536415" y="2368348"/>
            <a:ext cx="418034" cy="377664"/>
          </a:xfrm>
          <a:prstGeom prst="rect">
            <a:avLst/>
          </a:prstGeom>
        </p:spPr>
      </p:pic>
      <p:pic>
        <p:nvPicPr>
          <p:cNvPr id="3649" name="Picture 3648"/>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7010939" y="2480938"/>
            <a:ext cx="941373" cy="204490"/>
          </a:xfrm>
          <a:prstGeom prst="rect">
            <a:avLst/>
          </a:prstGeom>
        </p:spPr>
      </p:pic>
      <p:pic>
        <p:nvPicPr>
          <p:cNvPr id="3650" name="Picture 3649"/>
          <p:cNvPicPr>
            <a:picLocks noChangeAspect="1"/>
          </p:cNvPicPr>
          <p:nvPr/>
        </p:nvPicPr>
        <p:blipFill>
          <a:blip r:embed="rId24" cstate="email">
            <a:extLst>
              <a:ext uri="{BEBA8EAE-BF5A-486C-A8C5-ECC9F3942E4B}">
                <a14:imgProps xmlns:a14="http://schemas.microsoft.com/office/drawing/2010/main">
                  <a14:imgLayer r:embed="rId25">
                    <a14:imgEffect>
                      <a14:backgroundRemoval t="16667" b="81746" l="4789" r="94085">
                        <a14:foregroundMark x1="13803" y1="76984" x2="32676" y2="21429"/>
                        <a14:foregroundMark x1="9014" y1="42063" x2="31831" y2="41270"/>
                        <a14:foregroundMark x1="13521" y1="61111" x2="31831" y2="58730"/>
                        <a14:foregroundMark x1="13521" y1="55556" x2="31549" y2="54762"/>
                        <a14:foregroundMark x1="89296" y1="38095" x2="91549" y2="23810"/>
                        <a14:foregroundMark x1="29577" y1="63492" x2="32394" y2="64286"/>
                        <a14:foregroundMark x1="32676" y1="62698" x2="32958" y2="49206"/>
                        <a14:foregroundMark x1="18310" y1="78571" x2="22817" y2="65079"/>
                        <a14:foregroundMark x1="23099" y1="67460" x2="22535" y2="77778"/>
                      </a14:backgroundRemoval>
                    </a14:imgEffect>
                  </a14:imgLayer>
                </a14:imgProps>
              </a:ext>
              <a:ext uri="{28A0092B-C50C-407E-A947-70E740481C1C}">
                <a14:useLocalDpi xmlns:a14="http://schemas.microsoft.com/office/drawing/2010/main"/>
              </a:ext>
            </a:extLst>
          </a:blip>
          <a:stretch>
            <a:fillRect/>
          </a:stretch>
        </p:blipFill>
        <p:spPr>
          <a:xfrm>
            <a:off x="6623071" y="2862174"/>
            <a:ext cx="1119496" cy="306858"/>
          </a:xfrm>
          <a:prstGeom prst="rect">
            <a:avLst/>
          </a:prstGeom>
        </p:spPr>
      </p:pic>
      <p:pic>
        <p:nvPicPr>
          <p:cNvPr id="3651" name="Picture 3650" descr="NET.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371724" y="2824047"/>
            <a:ext cx="663970" cy="137160"/>
          </a:xfrm>
          <a:prstGeom prst="rect">
            <a:avLst/>
          </a:prstGeom>
        </p:spPr>
      </p:pic>
      <p:pic>
        <p:nvPicPr>
          <p:cNvPr id="3652" name="Picture 2" descr="C:\Users\ssankara\Desktop\PTT.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390449" y="3030956"/>
            <a:ext cx="619372" cy="266790"/>
          </a:xfrm>
          <a:prstGeom prst="rect">
            <a:avLst/>
          </a:prstGeom>
          <a:noFill/>
          <a:extLst>
            <a:ext uri="{909E8E84-426E-40dd-AFC4-6F175D3DCCD1}">
              <a14:hiddenFill xmlns="" xmlns:a14="http://schemas.microsoft.com/office/drawing/2010/main">
                <a:solidFill>
                  <a:srgbClr val="FFFFFF"/>
                </a:solidFill>
              </a14:hiddenFill>
            </a:ext>
          </a:extLst>
        </p:spPr>
      </p:pic>
      <p:pic>
        <p:nvPicPr>
          <p:cNvPr id="3653" name="Picture 21" descr="http://t0.gstatic.com/images?q=tbn:ANd9GcQUaBMId-qJQQRmP_1GL20sQ2J_8R8m8M4fX-YoaJGkRl_VKl3FPQ"/>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5033828" y="3244618"/>
            <a:ext cx="427815" cy="375740"/>
          </a:xfrm>
          <a:prstGeom prst="rect">
            <a:avLst/>
          </a:prstGeom>
          <a:noFill/>
        </p:spPr>
      </p:pic>
      <p:pic>
        <p:nvPicPr>
          <p:cNvPr id="3654" name="Picture 5"/>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7981710" y="3320710"/>
            <a:ext cx="486999" cy="340717"/>
          </a:xfrm>
          <a:prstGeom prst="rect">
            <a:avLst/>
          </a:prstGeom>
          <a:noFill/>
        </p:spPr>
      </p:pic>
      <p:pic>
        <p:nvPicPr>
          <p:cNvPr id="3655" name="Picture 15" descr="http://t2.gstatic.com/images?q=tbn:ANd9GcSsjnpBUjV1JoW6GrqTWgSldJia2yvyEWsDk7xRrKQjlnjzxwi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823440" y="3263655"/>
            <a:ext cx="471414" cy="361160"/>
          </a:xfrm>
          <a:prstGeom prst="rect">
            <a:avLst/>
          </a:prstGeom>
          <a:noFill/>
        </p:spPr>
      </p:pic>
      <p:pic>
        <p:nvPicPr>
          <p:cNvPr id="3656" name="Picture 13"/>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474973" y="3769185"/>
            <a:ext cx="711082" cy="221492"/>
          </a:xfrm>
          <a:prstGeom prst="rect">
            <a:avLst/>
          </a:prstGeom>
          <a:noFill/>
          <a:ln w="9525">
            <a:noFill/>
            <a:miter lim="800000"/>
            <a:headEnd/>
            <a:tailEnd/>
          </a:ln>
          <a:effectLst/>
        </p:spPr>
      </p:pic>
      <p:pic>
        <p:nvPicPr>
          <p:cNvPr id="3657" name="Picture 3656" descr="http://t1.gstatic.com/images?q=tbn:ANd9GcRIPFIyCEF1NqOYySMdvscp_DL9cz3rwjqF4UHy0feRdiSpNPUhGA"/>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4349553" y="3260671"/>
            <a:ext cx="474027" cy="358043"/>
          </a:xfrm>
          <a:prstGeom prst="rect">
            <a:avLst/>
          </a:prstGeom>
          <a:noFill/>
        </p:spPr>
      </p:pic>
      <p:pic>
        <p:nvPicPr>
          <p:cNvPr id="3658" name="Picture 3"/>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901527" y="3647283"/>
            <a:ext cx="577683" cy="408563"/>
          </a:xfrm>
          <a:prstGeom prst="rect">
            <a:avLst/>
          </a:prstGeom>
          <a:noFill/>
          <a:ln w="9525">
            <a:noFill/>
            <a:miter lim="800000"/>
            <a:headEnd/>
            <a:tailEnd/>
          </a:ln>
          <a:effectLst/>
        </p:spPr>
      </p:pic>
      <p:pic>
        <p:nvPicPr>
          <p:cNvPr id="3659" name="Picture 2" descr="http://t0.gstatic.com/images?q=tbn:ANd9GcQO8pTySzLxv6FHRCjkN9f8fnLMkKWdyZZ-9uUPXobAxUuuilDZ"/>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795719" y="4120170"/>
            <a:ext cx="767320" cy="183167"/>
          </a:xfrm>
          <a:prstGeom prst="rect">
            <a:avLst/>
          </a:prstGeom>
          <a:noFill/>
        </p:spPr>
      </p:pic>
      <p:pic>
        <p:nvPicPr>
          <p:cNvPr id="3660" name="Picture 3659" descr="download.jp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500622" y="3283086"/>
            <a:ext cx="448375" cy="353932"/>
          </a:xfrm>
          <a:prstGeom prst="rect">
            <a:avLst/>
          </a:prstGeom>
        </p:spPr>
      </p:pic>
      <p:pic>
        <p:nvPicPr>
          <p:cNvPr id="3661" name="Picture 12" descr="http://t0.gstatic.com/images?q=tbn:ANd9GcS9DB7h6YihRond14lNMI8kK-_q-rZ3rasKfmBZOSj0YHNZ4R_Deg"/>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908640" y="3773513"/>
            <a:ext cx="790335" cy="573293"/>
          </a:xfrm>
          <a:prstGeom prst="rect">
            <a:avLst/>
          </a:prstGeom>
          <a:noFill/>
        </p:spPr>
      </p:pic>
      <p:pic>
        <p:nvPicPr>
          <p:cNvPr id="3662" name="Picture 3661" descr="Audi.jpg"/>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109448" y="3373407"/>
            <a:ext cx="531644" cy="252982"/>
          </a:xfrm>
          <a:prstGeom prst="rect">
            <a:avLst/>
          </a:prstGeom>
        </p:spPr>
      </p:pic>
      <p:pic>
        <p:nvPicPr>
          <p:cNvPr id="3663" name="Picture 3662" descr="Ford.jpg"/>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125569" y="4083638"/>
            <a:ext cx="769959" cy="220331"/>
          </a:xfrm>
          <a:prstGeom prst="rect">
            <a:avLst/>
          </a:prstGeom>
        </p:spPr>
      </p:pic>
      <p:pic>
        <p:nvPicPr>
          <p:cNvPr id="3664" name="Picture 3663" descr="Honda.jp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5628239" y="3305801"/>
            <a:ext cx="644843" cy="325115"/>
          </a:xfrm>
          <a:prstGeom prst="rect">
            <a:avLst/>
          </a:prstGeom>
        </p:spPr>
      </p:pic>
      <p:pic>
        <p:nvPicPr>
          <p:cNvPr id="3665" name="Picture 2" descr="http://t3.gstatic.com/images?q=tbn:ANd9GcR0Xf_bvc7o3PSWRR42xmUueJnGt9CgZY-iAB5ZNmBqyH7Of0Hi"/>
          <p:cNvPicPr>
            <a:picLocks noChangeAspect="1" noChangeArrowheads="1"/>
          </p:cNvPicPr>
          <p:nvPr/>
        </p:nvPicPr>
        <p:blipFill>
          <a:blip r:embed="rId40" cstate="email">
            <a:extLst>
              <a:ext uri="{28A0092B-C50C-407E-A947-70E740481C1C}">
                <a14:useLocalDpi xmlns:a14="http://schemas.microsoft.com/office/drawing/2010/main"/>
              </a:ext>
            </a:extLst>
          </a:blip>
          <a:stretch>
            <a:fillRect/>
          </a:stretch>
        </p:blipFill>
        <p:spPr bwMode="auto">
          <a:xfrm>
            <a:off x="2764561" y="3832207"/>
            <a:ext cx="580761" cy="463385"/>
          </a:xfrm>
          <a:prstGeom prst="rect">
            <a:avLst/>
          </a:prstGeom>
          <a:noFill/>
        </p:spPr>
      </p:pic>
      <p:pic>
        <p:nvPicPr>
          <p:cNvPr id="3666" name="Picture 3665" descr="Shell.jpg"/>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550676" y="3245350"/>
            <a:ext cx="548820" cy="373364"/>
          </a:xfrm>
          <a:prstGeom prst="rect">
            <a:avLst/>
          </a:prstGeom>
        </p:spPr>
      </p:pic>
      <p:pic>
        <p:nvPicPr>
          <p:cNvPr id="3667" name="Picture 9" descr="http://t1.gstatic.com/images?q=tbn:ANd9GcQ12BgUb5a86_4EViqxTmVVC581VDkbbbVzUv5hGFwgbvgwzHyl"/>
          <p:cNvPicPr>
            <a:picLocks noChangeAspect="1" noChangeArrowheads="1"/>
          </p:cNvPicPr>
          <p:nvPr/>
        </p:nvPicPr>
        <p:blipFill>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6839" y="3773512"/>
            <a:ext cx="705673" cy="340634"/>
          </a:xfrm>
          <a:prstGeom prst="rect">
            <a:avLst/>
          </a:prstGeom>
          <a:noFill/>
        </p:spPr>
      </p:pic>
      <p:pic>
        <p:nvPicPr>
          <p:cNvPr id="3668" name="Picture 2" descr="McDonald's"/>
          <p:cNvPicPr>
            <a:picLocks noChangeAspect="1" noChangeArrowheads="1"/>
          </p:cNvPicPr>
          <p:nvPr/>
        </p:nvPicPr>
        <p:blipFill>
          <a:blip r:embed="rId43" cstate="email">
            <a:extLst>
              <a:ext uri="{28A0092B-C50C-407E-A947-70E740481C1C}">
                <a14:useLocalDpi xmlns:a14="http://schemas.microsoft.com/office/drawing/2010/main"/>
              </a:ext>
            </a:extLst>
          </a:blip>
          <a:stretch>
            <a:fillRect/>
          </a:stretch>
        </p:blipFill>
        <p:spPr bwMode="auto">
          <a:xfrm>
            <a:off x="996395" y="3303530"/>
            <a:ext cx="598002" cy="376197"/>
          </a:xfrm>
          <a:prstGeom prst="rect">
            <a:avLst/>
          </a:prstGeom>
          <a:noFill/>
        </p:spPr>
      </p:pic>
      <p:pic>
        <p:nvPicPr>
          <p:cNvPr id="3669" name="Picture 28" descr="http://t0.gstatic.com/images?q=tbn:ANd9GcSy4IPPIBmelE5lNxZpK4dEnBIMOTlohMGbLQzE-3iuCwjmcXqKMw"/>
          <p:cNvPicPr>
            <a:picLocks noChangeAspect="1" noChangeArrowheads="1"/>
          </p:cNvPicPr>
          <p:nvPr/>
        </p:nvPicPr>
        <p:blipFill>
          <a:blip r:embed="rId44" cstate="email">
            <a:extLst>
              <a:ext uri="{28A0092B-C50C-407E-A947-70E740481C1C}">
                <a14:useLocalDpi xmlns:a14="http://schemas.microsoft.com/office/drawing/2010/main"/>
              </a:ext>
            </a:extLst>
          </a:blip>
          <a:stretch>
            <a:fillRect/>
          </a:stretch>
        </p:blipFill>
        <p:spPr bwMode="auto">
          <a:xfrm>
            <a:off x="3617844" y="4110008"/>
            <a:ext cx="1247756" cy="214206"/>
          </a:xfrm>
          <a:prstGeom prst="rect">
            <a:avLst/>
          </a:prstGeom>
          <a:noFill/>
        </p:spPr>
      </p:pic>
      <p:pic>
        <p:nvPicPr>
          <p:cNvPr id="3670" name="Picture 3669" descr="Wells Fargo.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7992017" y="3889964"/>
            <a:ext cx="493515" cy="388986"/>
          </a:xfrm>
          <a:prstGeom prst="rect">
            <a:avLst/>
          </a:prstGeom>
        </p:spPr>
      </p:pic>
      <p:pic>
        <p:nvPicPr>
          <p:cNvPr id="3671" name="Picture 19" descr="http://t1.gstatic.com/images?q=tbn:ANd9GcRGZyKSYTdjTcsa3XTM_bVO3P6BWpS9x-Vx8NoL_DX8SNMlLeGGtw"/>
          <p:cNvPicPr>
            <a:picLocks noChangeAspect="1" noChangeArrowheads="1"/>
          </p:cNvPicPr>
          <p:nvPr/>
        </p:nvPicPr>
        <p:blipFill>
          <a:blip r:embed="rId46" cstate="email">
            <a:extLst>
              <a:ext uri="{28A0092B-C50C-407E-A947-70E740481C1C}">
                <a14:useLocalDpi xmlns:a14="http://schemas.microsoft.com/office/drawing/2010/main"/>
              </a:ext>
            </a:extLst>
          </a:blip>
          <a:stretch>
            <a:fillRect/>
          </a:stretch>
        </p:blipFill>
        <p:spPr bwMode="auto">
          <a:xfrm>
            <a:off x="6756649" y="3792254"/>
            <a:ext cx="953912" cy="235032"/>
          </a:xfrm>
          <a:prstGeom prst="rect">
            <a:avLst/>
          </a:prstGeom>
          <a:noFill/>
        </p:spPr>
      </p:pic>
      <p:pic>
        <p:nvPicPr>
          <p:cNvPr id="3672" name="Picture 3671" descr="http://t0.gstatic.com/images?q=tbn:ANd9GcSCCA07pV4ZXNMavVZJxa8FgReWg6nSTR-al8Uk2TewNmz5CxGc"/>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820953" y="3376489"/>
            <a:ext cx="778992" cy="188840"/>
          </a:xfrm>
          <a:prstGeom prst="rect">
            <a:avLst/>
          </a:prstGeom>
          <a:noFill/>
        </p:spPr>
      </p:pic>
      <p:pic>
        <p:nvPicPr>
          <p:cNvPr id="3673" name="Picture 3672" descr="Metro.jpg"/>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4342978" y="3810563"/>
            <a:ext cx="1011599" cy="137586"/>
          </a:xfrm>
          <a:prstGeom prst="rect">
            <a:avLst/>
          </a:prstGeom>
        </p:spPr>
      </p:pic>
      <p:pic>
        <p:nvPicPr>
          <p:cNvPr id="3674" name="Picture 3673" descr="Barclay's.jpg"/>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6499334" y="4134413"/>
            <a:ext cx="1119856" cy="193329"/>
          </a:xfrm>
          <a:prstGeom prst="rect">
            <a:avLst/>
          </a:prstGeom>
        </p:spPr>
      </p:pic>
      <p:sp>
        <p:nvSpPr>
          <p:cNvPr id="1894" name="Rectangle 14"/>
          <p:cNvSpPr>
            <a:spLocks noChangeArrowheads="1"/>
          </p:cNvSpPr>
          <p:nvPr/>
        </p:nvSpPr>
        <p:spPr bwMode="auto">
          <a:xfrm>
            <a:off x="500601" y="820582"/>
            <a:ext cx="2535094" cy="470001"/>
          </a:xfrm>
          <a:prstGeom prst="rect">
            <a:avLst/>
          </a:prstGeom>
          <a:solidFill>
            <a:schemeClr val="bg2"/>
          </a:solidFill>
          <a:ln w="9525">
            <a:noFill/>
            <a:miter lim="800000"/>
            <a:headEnd/>
            <a:tailEnd/>
          </a:ln>
        </p:spPr>
        <p:txBody>
          <a:bodyPr wrap="square" lIns="61598" tIns="30798" rIns="61598" bIns="30798">
            <a:spAutoFit/>
          </a:bodyPr>
          <a:lstStyle/>
          <a:p>
            <a:pPr marL="130313" indent="-130313" defTabSz="610418">
              <a:spcBef>
                <a:spcPts val="300"/>
              </a:spcBef>
              <a:buClr>
                <a:srgbClr val="435153"/>
              </a:buClr>
              <a:buFont typeface="Wingdings"/>
              <a:buChar char="§"/>
            </a:pPr>
            <a:r>
              <a:rPr lang="en-US" sz="1200" dirty="0">
                <a:solidFill>
                  <a:srgbClr val="000000"/>
                </a:solidFill>
                <a:latin typeface="Arial"/>
                <a:cs typeface="Arial"/>
              </a:rPr>
              <a:t>4</a:t>
            </a:r>
            <a:r>
              <a:rPr lang="en-US" sz="1200" dirty="0" smtClean="0">
                <a:solidFill>
                  <a:srgbClr val="000000"/>
                </a:solidFill>
                <a:latin typeface="Arial"/>
                <a:cs typeface="Arial"/>
              </a:rPr>
              <a:t>,000万</a:t>
            </a:r>
            <a:r>
              <a:rPr lang="en-US" sz="1200" dirty="0">
                <a:solidFill>
                  <a:srgbClr val="000000"/>
                </a:solidFill>
                <a:latin typeface="Arial"/>
                <a:cs typeface="Arial"/>
              </a:rPr>
              <a:t>台を超え</a:t>
            </a:r>
            <a:r>
              <a:rPr lang="en-US" sz="1200" dirty="0" smtClean="0">
                <a:solidFill>
                  <a:srgbClr val="000000"/>
                </a:solidFill>
                <a:latin typeface="Arial"/>
                <a:cs typeface="Arial"/>
              </a:rPr>
              <a:t>る</a:t>
            </a:r>
            <a:r>
              <a:rPr lang="ja-JP" altLang="en-US" sz="1200" dirty="0" smtClean="0">
                <a:solidFill>
                  <a:srgbClr val="000000"/>
                </a:solidFill>
                <a:latin typeface="Arial"/>
                <a:cs typeface="Arial"/>
              </a:rPr>
              <a:t>アクセスポイント</a:t>
            </a:r>
            <a:endParaRPr lang="en-US" sz="1200" dirty="0">
              <a:solidFill>
                <a:srgbClr val="000000"/>
              </a:solidFill>
              <a:latin typeface="Arial"/>
              <a:cs typeface="Arial"/>
            </a:endParaRPr>
          </a:p>
          <a:p>
            <a:pPr marL="130313" indent="-130313" defTabSz="610418">
              <a:spcBef>
                <a:spcPts val="300"/>
              </a:spcBef>
              <a:buClr>
                <a:srgbClr val="435153"/>
              </a:buClr>
              <a:buFont typeface="Wingdings"/>
              <a:buChar char="§"/>
            </a:pPr>
            <a:r>
              <a:rPr lang="en-US" altLang="ja-JP" sz="1200" dirty="0">
                <a:solidFill>
                  <a:srgbClr val="000000"/>
                </a:solidFill>
                <a:cs typeface="Arial"/>
              </a:rPr>
              <a:t>5</a:t>
            </a:r>
            <a:r>
              <a:rPr lang="en-US" altLang="ja-JP" sz="1200" dirty="0" smtClean="0">
                <a:solidFill>
                  <a:srgbClr val="000000"/>
                </a:solidFill>
                <a:cs typeface="Arial"/>
              </a:rPr>
              <a:t>00,000 </a:t>
            </a:r>
            <a:r>
              <a:rPr lang="ja-JP" altLang="en-US" sz="1200" dirty="0">
                <a:solidFill>
                  <a:srgbClr val="000000"/>
                </a:solidFill>
                <a:cs typeface="Arial"/>
              </a:rPr>
              <a:t>社以上</a:t>
            </a:r>
            <a:r>
              <a:rPr lang="ja-JP" altLang="en-US" sz="1200" dirty="0" smtClean="0">
                <a:solidFill>
                  <a:srgbClr val="000000"/>
                </a:solidFill>
                <a:cs typeface="Arial"/>
              </a:rPr>
              <a:t>の導入実績</a:t>
            </a:r>
            <a:endParaRPr lang="en-US" sz="1200" dirty="0">
              <a:solidFill>
                <a:srgbClr val="000000"/>
              </a:solidFill>
              <a:latin typeface="Arial"/>
              <a:cs typeface="Arial"/>
            </a:endParaRPr>
          </a:p>
        </p:txBody>
      </p:sp>
    </p:spTree>
    <p:extLst>
      <p:ext uri="{BB962C8B-B14F-4D97-AF65-F5344CB8AC3E}">
        <p14:creationId xmlns:p14="http://schemas.microsoft.com/office/powerpoint/2010/main" val="209014391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366431" y="1062276"/>
            <a:ext cx="8537861" cy="3806238"/>
            <a:chOff x="0" y="1839913"/>
            <a:chExt cx="9320213" cy="4521200"/>
          </a:xfrm>
        </p:grpSpPr>
        <p:pic>
          <p:nvPicPr>
            <p:cNvPr id="25" name="Picture 2" descr="worldmap_allwhite_transpare"/>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l="1790"/>
            <a:stretch>
              <a:fillRect/>
            </a:stretch>
          </p:blipFill>
          <p:spPr bwMode="gray">
            <a:xfrm>
              <a:off x="0" y="1839913"/>
              <a:ext cx="9320213" cy="4521200"/>
            </a:xfrm>
            <a:prstGeom prst="rect">
              <a:avLst/>
            </a:prstGeom>
            <a:noFill/>
            <a:ln w="9525">
              <a:noFill/>
              <a:miter lim="800000"/>
              <a:headEnd/>
              <a:tailEnd/>
            </a:ln>
          </p:spPr>
        </p:pic>
        <p:sp>
          <p:nvSpPr>
            <p:cNvPr id="30" name="Oval 8"/>
            <p:cNvSpPr>
              <a:spLocks noChangeArrowheads="1"/>
            </p:cNvSpPr>
            <p:nvPr/>
          </p:nvSpPr>
          <p:spPr bwMode="gray">
            <a:xfrm>
              <a:off x="130175" y="3540825"/>
              <a:ext cx="153988" cy="153988"/>
            </a:xfrm>
            <a:prstGeom prst="ellipse">
              <a:avLst/>
            </a:prstGeom>
            <a:solidFill>
              <a:srgbClr val="B21A1A"/>
            </a:solidFill>
            <a:ln w="38100">
              <a:solidFill>
                <a:srgbClr val="D03434"/>
              </a:solidFill>
              <a:round/>
              <a:headEnd/>
              <a:tailEnd/>
            </a:ln>
          </p:spPr>
          <p:txBody>
            <a:bodyPr anchor="ctr"/>
            <a:lstStyle/>
            <a:p>
              <a:endParaRPr lang="en-SG" altLang="ja-JP" sz="1500" b="1" dirty="0">
                <a:solidFill>
                  <a:srgbClr val="000000"/>
                </a:solidFill>
                <a:latin typeface="ＭＳ Ｐゴシック"/>
                <a:ea typeface="ＭＳ Ｐゴシック"/>
                <a:cs typeface="ＭＳ Ｐゴシック"/>
              </a:endParaRPr>
            </a:p>
          </p:txBody>
        </p:sp>
        <p:sp>
          <p:nvSpPr>
            <p:cNvPr id="31" name="Oval 9"/>
            <p:cNvSpPr>
              <a:spLocks noChangeArrowheads="1"/>
            </p:cNvSpPr>
            <p:nvPr/>
          </p:nvSpPr>
          <p:spPr bwMode="gray">
            <a:xfrm>
              <a:off x="1782763" y="3540825"/>
              <a:ext cx="153987" cy="153988"/>
            </a:xfrm>
            <a:prstGeom prst="ellipse">
              <a:avLst/>
            </a:prstGeom>
            <a:solidFill>
              <a:schemeClr val="accent1"/>
            </a:solidFill>
            <a:ln w="38100" algn="ctr">
              <a:solidFill>
                <a:srgbClr val="47B0D5"/>
              </a:solidFill>
              <a:round/>
              <a:headEnd/>
              <a:tailEnd/>
            </a:ln>
          </p:spPr>
          <p:txBody>
            <a:bodyPr lIns="73025" tIns="36511" rIns="73025" bIns="36511" anchor="ctr"/>
            <a:lstStyle/>
            <a:p>
              <a:endParaRPr lang="en-SG" altLang="ja-JP" sz="1500" b="1">
                <a:solidFill>
                  <a:srgbClr val="000000"/>
                </a:solidFill>
                <a:latin typeface="ＭＳ Ｐゴシック"/>
                <a:ea typeface="ＭＳ Ｐゴシック"/>
                <a:cs typeface="ＭＳ Ｐゴシック"/>
              </a:endParaRPr>
            </a:p>
          </p:txBody>
        </p:sp>
        <p:sp>
          <p:nvSpPr>
            <p:cNvPr id="32" name="Oval 10"/>
            <p:cNvSpPr>
              <a:spLocks noChangeArrowheads="1"/>
            </p:cNvSpPr>
            <p:nvPr/>
          </p:nvSpPr>
          <p:spPr bwMode="gray">
            <a:xfrm>
              <a:off x="3535363" y="3540825"/>
              <a:ext cx="153987" cy="153988"/>
            </a:xfrm>
            <a:prstGeom prst="ellipse">
              <a:avLst/>
            </a:prstGeom>
            <a:solidFill>
              <a:srgbClr val="66327E"/>
            </a:solidFill>
            <a:ln w="38100">
              <a:solidFill>
                <a:srgbClr val="8A44AA"/>
              </a:solidFill>
              <a:round/>
              <a:headEnd/>
              <a:tailEnd/>
            </a:ln>
          </p:spPr>
          <p:txBody>
            <a:bodyPr anchor="ctr"/>
            <a:lstStyle/>
            <a:p>
              <a:endParaRPr lang="en-SG" altLang="ja-JP" sz="1500" b="1">
                <a:solidFill>
                  <a:srgbClr val="000000"/>
                </a:solidFill>
                <a:latin typeface="ＭＳ Ｐゴシック"/>
                <a:ea typeface="ＭＳ Ｐゴシック"/>
                <a:cs typeface="ＭＳ Ｐゴシック"/>
              </a:endParaRPr>
            </a:p>
          </p:txBody>
        </p:sp>
        <p:sp>
          <p:nvSpPr>
            <p:cNvPr id="33" name="Text Box 11"/>
            <p:cNvSpPr txBox="1">
              <a:spLocks noChangeArrowheads="1"/>
            </p:cNvSpPr>
            <p:nvPr/>
          </p:nvSpPr>
          <p:spPr bwMode="gray">
            <a:xfrm>
              <a:off x="307975" y="3485263"/>
              <a:ext cx="1671638" cy="265112"/>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a:solidFill>
                    <a:srgbClr val="000000"/>
                  </a:solidFill>
                  <a:latin typeface="ＭＳ Ｐゴシック"/>
                  <a:ea typeface="ＭＳ Ｐゴシック"/>
                  <a:cs typeface="ＭＳ Ｐゴシック"/>
                </a:rPr>
                <a:t>メインセンター</a:t>
              </a:r>
            </a:p>
          </p:txBody>
        </p:sp>
        <p:sp>
          <p:nvSpPr>
            <p:cNvPr id="34" name="Text Box 12"/>
            <p:cNvSpPr txBox="1">
              <a:spLocks noChangeArrowheads="1"/>
            </p:cNvSpPr>
            <p:nvPr/>
          </p:nvSpPr>
          <p:spPr bwMode="gray">
            <a:xfrm>
              <a:off x="1927225" y="3486850"/>
              <a:ext cx="1627188" cy="261938"/>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a:solidFill>
                    <a:srgbClr val="000000"/>
                  </a:solidFill>
                  <a:latin typeface="ＭＳ Ｐゴシック"/>
                  <a:ea typeface="ＭＳ Ｐゴシック"/>
                  <a:cs typeface="ＭＳ Ｐゴシック"/>
                </a:rPr>
                <a:t>サテライトセンター</a:t>
              </a:r>
            </a:p>
          </p:txBody>
        </p:sp>
        <p:sp>
          <p:nvSpPr>
            <p:cNvPr id="35" name="Text Box 13"/>
            <p:cNvSpPr txBox="1">
              <a:spLocks noChangeArrowheads="1"/>
            </p:cNvSpPr>
            <p:nvPr/>
          </p:nvSpPr>
          <p:spPr bwMode="gray">
            <a:xfrm>
              <a:off x="3679825" y="3480500"/>
              <a:ext cx="1844675" cy="274638"/>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a:solidFill>
                    <a:srgbClr val="000000"/>
                  </a:solidFill>
                  <a:latin typeface="ＭＳ Ｐゴシック"/>
                  <a:ea typeface="ＭＳ Ｐゴシック"/>
                  <a:cs typeface="ＭＳ Ｐゴシック"/>
                </a:rPr>
                <a:t>主なサプライセンター</a:t>
              </a:r>
            </a:p>
          </p:txBody>
        </p:sp>
        <p:sp>
          <p:nvSpPr>
            <p:cNvPr id="36" name="Oval 15"/>
            <p:cNvSpPr>
              <a:spLocks noChangeArrowheads="1"/>
            </p:cNvSpPr>
            <p:nvPr/>
          </p:nvSpPr>
          <p:spPr bwMode="gray">
            <a:xfrm>
              <a:off x="4349750" y="24447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37" name="Oval 16"/>
            <p:cNvSpPr>
              <a:spLocks noChangeArrowheads="1"/>
            </p:cNvSpPr>
            <p:nvPr/>
          </p:nvSpPr>
          <p:spPr bwMode="gray">
            <a:xfrm>
              <a:off x="3844925" y="254000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38" name="Oval 17"/>
            <p:cNvSpPr>
              <a:spLocks noChangeArrowheads="1"/>
            </p:cNvSpPr>
            <p:nvPr/>
          </p:nvSpPr>
          <p:spPr bwMode="gray">
            <a:xfrm>
              <a:off x="1711325" y="26733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39" name="Oval 18"/>
            <p:cNvSpPr>
              <a:spLocks noChangeArrowheads="1"/>
            </p:cNvSpPr>
            <p:nvPr/>
          </p:nvSpPr>
          <p:spPr bwMode="gray">
            <a:xfrm>
              <a:off x="1778000" y="28257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0" name="Oval 19"/>
            <p:cNvSpPr>
              <a:spLocks noChangeArrowheads="1"/>
            </p:cNvSpPr>
            <p:nvPr/>
          </p:nvSpPr>
          <p:spPr bwMode="gray">
            <a:xfrm>
              <a:off x="1558925" y="28051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1" name="Oval 20"/>
            <p:cNvSpPr>
              <a:spLocks noChangeArrowheads="1"/>
            </p:cNvSpPr>
            <p:nvPr/>
          </p:nvSpPr>
          <p:spPr bwMode="gray">
            <a:xfrm>
              <a:off x="1263650" y="29575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2" name="Oval 21"/>
            <p:cNvSpPr>
              <a:spLocks noChangeArrowheads="1"/>
            </p:cNvSpPr>
            <p:nvPr/>
          </p:nvSpPr>
          <p:spPr bwMode="gray">
            <a:xfrm>
              <a:off x="1025525" y="277656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3" name="Oval 22"/>
            <p:cNvSpPr>
              <a:spLocks noChangeArrowheads="1"/>
            </p:cNvSpPr>
            <p:nvPr/>
          </p:nvSpPr>
          <p:spPr bwMode="gray">
            <a:xfrm>
              <a:off x="901700" y="29861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4" name="Oval 23"/>
            <p:cNvSpPr>
              <a:spLocks noChangeArrowheads="1"/>
            </p:cNvSpPr>
            <p:nvPr/>
          </p:nvSpPr>
          <p:spPr bwMode="gray">
            <a:xfrm>
              <a:off x="711200" y="26813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5" name="Oval 24"/>
            <p:cNvSpPr>
              <a:spLocks noChangeArrowheads="1"/>
            </p:cNvSpPr>
            <p:nvPr/>
          </p:nvSpPr>
          <p:spPr bwMode="gray">
            <a:xfrm>
              <a:off x="7816847" y="32623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6" name="Oval 25"/>
            <p:cNvSpPr>
              <a:spLocks noChangeArrowheads="1"/>
            </p:cNvSpPr>
            <p:nvPr/>
          </p:nvSpPr>
          <p:spPr bwMode="gray">
            <a:xfrm>
              <a:off x="7378700" y="27289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7" name="Oval 26"/>
            <p:cNvSpPr>
              <a:spLocks noChangeArrowheads="1"/>
            </p:cNvSpPr>
            <p:nvPr/>
          </p:nvSpPr>
          <p:spPr bwMode="gray">
            <a:xfrm>
              <a:off x="8464550" y="49292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8" name="Oval 27"/>
            <p:cNvSpPr>
              <a:spLocks noChangeArrowheads="1"/>
            </p:cNvSpPr>
            <p:nvPr/>
          </p:nvSpPr>
          <p:spPr bwMode="gray">
            <a:xfrm>
              <a:off x="7788275" y="281466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49" name="Oval 28"/>
            <p:cNvSpPr>
              <a:spLocks noChangeArrowheads="1"/>
            </p:cNvSpPr>
            <p:nvPr/>
          </p:nvSpPr>
          <p:spPr bwMode="gray">
            <a:xfrm>
              <a:off x="4206875" y="2530475"/>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50" name="Oval 29"/>
            <p:cNvSpPr>
              <a:spLocks noChangeArrowheads="1"/>
            </p:cNvSpPr>
            <p:nvPr/>
          </p:nvSpPr>
          <p:spPr bwMode="gray">
            <a:xfrm>
              <a:off x="1844675" y="2757512"/>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51" name="Oval 30"/>
            <p:cNvSpPr>
              <a:spLocks noChangeArrowheads="1"/>
            </p:cNvSpPr>
            <p:nvPr/>
          </p:nvSpPr>
          <p:spPr bwMode="gray">
            <a:xfrm>
              <a:off x="701675" y="2835275"/>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52" name="Oval 31"/>
            <p:cNvSpPr>
              <a:spLocks noChangeArrowheads="1"/>
            </p:cNvSpPr>
            <p:nvPr/>
          </p:nvSpPr>
          <p:spPr bwMode="gray">
            <a:xfrm>
              <a:off x="8397875" y="5081612"/>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ＭＳ Ｐゴシック"/>
                <a:ea typeface="ＭＳ Ｐゴシック"/>
                <a:cs typeface="ＭＳ Ｐゴシック"/>
              </a:endParaRPr>
            </a:p>
          </p:txBody>
        </p:sp>
        <p:sp>
          <p:nvSpPr>
            <p:cNvPr id="53" name="Oval 32"/>
            <p:cNvSpPr>
              <a:spLocks noChangeArrowheads="1"/>
            </p:cNvSpPr>
            <p:nvPr/>
          </p:nvSpPr>
          <p:spPr bwMode="gray">
            <a:xfrm>
              <a:off x="4016375" y="251142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4" name="Oval 33"/>
            <p:cNvSpPr>
              <a:spLocks noChangeArrowheads="1"/>
            </p:cNvSpPr>
            <p:nvPr/>
          </p:nvSpPr>
          <p:spPr bwMode="gray">
            <a:xfrm>
              <a:off x="996950" y="2879721"/>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5" name="Oval 34"/>
            <p:cNvSpPr>
              <a:spLocks noChangeArrowheads="1"/>
            </p:cNvSpPr>
            <p:nvPr/>
          </p:nvSpPr>
          <p:spPr bwMode="gray">
            <a:xfrm>
              <a:off x="815975" y="2692400"/>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6" name="Oval 35"/>
            <p:cNvSpPr>
              <a:spLocks noChangeArrowheads="1"/>
            </p:cNvSpPr>
            <p:nvPr/>
          </p:nvSpPr>
          <p:spPr bwMode="gray">
            <a:xfrm>
              <a:off x="1168400" y="2843237"/>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7" name="Oval 36"/>
            <p:cNvSpPr>
              <a:spLocks noChangeArrowheads="1"/>
            </p:cNvSpPr>
            <p:nvPr/>
          </p:nvSpPr>
          <p:spPr bwMode="gray">
            <a:xfrm>
              <a:off x="1997075" y="289242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8" name="Oval 37"/>
            <p:cNvSpPr>
              <a:spLocks noChangeArrowheads="1"/>
            </p:cNvSpPr>
            <p:nvPr/>
          </p:nvSpPr>
          <p:spPr bwMode="gray">
            <a:xfrm>
              <a:off x="7245350" y="287337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59" name="Oval 38"/>
            <p:cNvSpPr>
              <a:spLocks noChangeArrowheads="1"/>
            </p:cNvSpPr>
            <p:nvPr/>
          </p:nvSpPr>
          <p:spPr bwMode="gray">
            <a:xfrm>
              <a:off x="7635875" y="2652737"/>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sp>
          <p:nvSpPr>
            <p:cNvPr id="60" name="Oval 39"/>
            <p:cNvSpPr>
              <a:spLocks noChangeArrowheads="1"/>
            </p:cNvSpPr>
            <p:nvPr/>
          </p:nvSpPr>
          <p:spPr bwMode="gray">
            <a:xfrm>
              <a:off x="7950200" y="2980906"/>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ＭＳ Ｐゴシック"/>
                <a:ea typeface="ＭＳ Ｐゴシック"/>
                <a:cs typeface="ＭＳ Ｐゴシック"/>
              </a:endParaRPr>
            </a:p>
          </p:txBody>
        </p:sp>
      </p:grpSp>
      <p:sp>
        <p:nvSpPr>
          <p:cNvPr id="28" name="Rectangle 5"/>
          <p:cNvSpPr>
            <a:spLocks noChangeArrowheads="1"/>
          </p:cNvSpPr>
          <p:nvPr/>
        </p:nvSpPr>
        <p:spPr bwMode="gray">
          <a:xfrm>
            <a:off x="206308" y="2745083"/>
            <a:ext cx="6125388" cy="1663575"/>
          </a:xfrm>
          <a:prstGeom prst="roundRect">
            <a:avLst>
              <a:gd name="adj" fmla="val 12866"/>
            </a:avLst>
          </a:prstGeom>
          <a:solidFill>
            <a:schemeClr val="bg1">
              <a:alpha val="59999"/>
            </a:schemeClr>
          </a:solidFill>
          <a:ln w="9525" algn="ctr">
            <a:noFill/>
            <a:round/>
            <a:headEnd/>
            <a:tailEnd/>
          </a:ln>
        </p:spPr>
        <p:txBody>
          <a:bodyPr lIns="89112" tIns="83711" rIns="89112" bIns="83711"/>
          <a:lstStyle/>
          <a:p>
            <a:pPr marL="132177" indent="-132177" defTabSz="610872">
              <a:spcBef>
                <a:spcPct val="30000"/>
              </a:spcBef>
            </a:pPr>
            <a:r>
              <a:rPr lang="ja-JP" altLang="en-US" b="1" dirty="0">
                <a:solidFill>
                  <a:schemeClr val="bg2"/>
                </a:solidFill>
                <a:latin typeface="ＭＳ Ｐゴシック"/>
                <a:ea typeface="ＭＳ Ｐゴシック"/>
                <a:cs typeface="ＭＳ Ｐゴシック"/>
              </a:rPr>
              <a:t>テクニカル アシスタント センター （</a:t>
            </a:r>
            <a:r>
              <a:rPr lang="en-US" altLang="ja-JP" b="1" dirty="0">
                <a:solidFill>
                  <a:schemeClr val="bg2"/>
                </a:solidFill>
                <a:latin typeface="ＭＳ Ｐゴシック"/>
                <a:ea typeface="ＭＳ Ｐゴシック"/>
                <a:cs typeface="ＭＳ Ｐゴシック"/>
              </a:rPr>
              <a:t>TAC</a:t>
            </a:r>
            <a:r>
              <a:rPr lang="ja-JP" altLang="en-US" b="1" dirty="0">
                <a:solidFill>
                  <a:schemeClr val="bg2"/>
                </a:solidFill>
                <a:latin typeface="ＭＳ Ｐゴシック"/>
                <a:ea typeface="ＭＳ Ｐゴシック"/>
                <a:cs typeface="ＭＳ Ｐゴシック"/>
              </a:rPr>
              <a:t>）</a:t>
            </a:r>
          </a:p>
          <a:p>
            <a:pPr marL="132177" indent="-132177" defTabSz="610872">
              <a:lnSpc>
                <a:spcPct val="80000"/>
              </a:lnSpc>
              <a:spcBef>
                <a:spcPct val="30000"/>
              </a:spcBef>
              <a:buFontTx/>
              <a:buChar char="•"/>
            </a:pPr>
            <a:r>
              <a:rPr lang="en-US" altLang="ja-JP" sz="1500" b="1" dirty="0">
                <a:solidFill>
                  <a:srgbClr val="000000"/>
                </a:solidFill>
                <a:latin typeface="ＭＳ Ｐゴシック"/>
                <a:ea typeface="ＭＳ Ｐゴシック"/>
                <a:cs typeface="ＭＳ Ｐゴシック"/>
              </a:rPr>
              <a:t>365</a:t>
            </a:r>
            <a:r>
              <a:rPr lang="ja-JP" altLang="en-US" sz="1500" b="1" dirty="0">
                <a:solidFill>
                  <a:srgbClr val="000000"/>
                </a:solidFill>
                <a:latin typeface="ＭＳ Ｐゴシック"/>
                <a:ea typeface="ＭＳ Ｐゴシック"/>
                <a:cs typeface="ＭＳ Ｐゴシック"/>
              </a:rPr>
              <a:t>日</a:t>
            </a:r>
            <a:r>
              <a:rPr lang="en-US" altLang="ja-JP" sz="1500" b="1" dirty="0">
                <a:solidFill>
                  <a:srgbClr val="000000"/>
                </a:solidFill>
                <a:latin typeface="ＭＳ Ｐゴシック"/>
                <a:ea typeface="ＭＳ Ｐゴシック"/>
                <a:cs typeface="ＭＳ Ｐゴシック"/>
              </a:rPr>
              <a:t>24</a:t>
            </a:r>
            <a:r>
              <a:rPr lang="ja-JP" altLang="en-US" sz="1500" b="1" dirty="0">
                <a:solidFill>
                  <a:srgbClr val="000000"/>
                </a:solidFill>
                <a:latin typeface="ＭＳ Ｐゴシック"/>
                <a:ea typeface="ＭＳ Ｐゴシック"/>
                <a:cs typeface="ＭＳ Ｐゴシック"/>
              </a:rPr>
              <a:t>時間のサポート体制</a:t>
            </a:r>
          </a:p>
          <a:p>
            <a:pPr marL="132177" indent="-132177" defTabSz="610872">
              <a:lnSpc>
                <a:spcPct val="80000"/>
              </a:lnSpc>
              <a:spcBef>
                <a:spcPct val="30000"/>
              </a:spcBef>
              <a:buFontTx/>
              <a:buChar char="•"/>
            </a:pPr>
            <a:r>
              <a:rPr lang="en-US" altLang="ja-JP" sz="1500" b="1" dirty="0">
                <a:solidFill>
                  <a:srgbClr val="000000"/>
                </a:solidFill>
                <a:latin typeface="ＭＳ Ｐゴシック"/>
                <a:ea typeface="ＭＳ Ｐゴシック"/>
                <a:cs typeface="ＭＳ Ｐゴシック"/>
              </a:rPr>
              <a:t>4 </a:t>
            </a:r>
            <a:r>
              <a:rPr lang="ja-JP" altLang="en-US" sz="1500" b="1" dirty="0">
                <a:solidFill>
                  <a:srgbClr val="000000"/>
                </a:solidFill>
                <a:latin typeface="ＭＳ Ｐゴシック"/>
                <a:ea typeface="ＭＳ Ｐゴシック"/>
                <a:cs typeface="ＭＳ Ｐゴシック"/>
              </a:rPr>
              <a:t>つの</a:t>
            </a:r>
            <a:r>
              <a:rPr lang="ja-JP" altLang="en-US" sz="1500" b="1" dirty="0" smtClean="0">
                <a:solidFill>
                  <a:srgbClr val="000000"/>
                </a:solidFill>
                <a:latin typeface="ＭＳ Ｐゴシック"/>
                <a:ea typeface="ＭＳ Ｐゴシック"/>
                <a:cs typeface="ＭＳ Ｐゴシック"/>
              </a:rPr>
              <a:t>メイン</a:t>
            </a:r>
            <a:r>
              <a:rPr lang="en-US" altLang="ja-JP" sz="1500" b="1" dirty="0" smtClean="0">
                <a:solidFill>
                  <a:srgbClr val="000000"/>
                </a:solidFill>
                <a:latin typeface="ＭＳ Ｐゴシック"/>
                <a:ea typeface="ＭＳ Ｐゴシック"/>
                <a:cs typeface="ＭＳ Ｐゴシック"/>
              </a:rPr>
              <a:t> </a:t>
            </a:r>
            <a:r>
              <a:rPr lang="ja-JP" altLang="en-US" sz="1500" b="1" dirty="0" smtClean="0">
                <a:solidFill>
                  <a:srgbClr val="000000"/>
                </a:solidFill>
                <a:latin typeface="ＭＳ Ｐゴシック"/>
                <a:ea typeface="ＭＳ Ｐゴシック"/>
                <a:cs typeface="ＭＳ Ｐゴシック"/>
              </a:rPr>
              <a:t>センター</a:t>
            </a:r>
            <a:endParaRPr lang="en-US" altLang="ja-JP" sz="1500" b="1" dirty="0">
              <a:solidFill>
                <a:srgbClr val="000000"/>
              </a:solidFill>
              <a:latin typeface="ＭＳ Ｐゴシック"/>
              <a:ea typeface="ＭＳ Ｐゴシック"/>
              <a:cs typeface="ＭＳ Ｐゴシック"/>
            </a:endParaRPr>
          </a:p>
          <a:p>
            <a:pPr marL="132177" indent="-132177" defTabSz="610872">
              <a:lnSpc>
                <a:spcPct val="80000"/>
              </a:lnSpc>
              <a:spcBef>
                <a:spcPct val="30000"/>
              </a:spcBef>
              <a:buFontTx/>
              <a:buChar char="•"/>
            </a:pPr>
            <a:r>
              <a:rPr lang="en-US" altLang="ja-JP" sz="1500" b="1" dirty="0">
                <a:solidFill>
                  <a:srgbClr val="000000"/>
                </a:solidFill>
                <a:latin typeface="ＭＳ Ｐゴシック"/>
                <a:ea typeface="ＭＳ Ｐゴシック"/>
                <a:cs typeface="ＭＳ Ｐゴシック"/>
              </a:rPr>
              <a:t>120</a:t>
            </a:r>
            <a:r>
              <a:rPr lang="ja-JP" altLang="en-US" sz="1500" b="1" dirty="0">
                <a:solidFill>
                  <a:srgbClr val="000000"/>
                </a:solidFill>
                <a:latin typeface="ＭＳ Ｐゴシック"/>
                <a:ea typeface="ＭＳ Ｐゴシック"/>
                <a:cs typeface="ＭＳ Ｐゴシック"/>
              </a:rPr>
              <a:t>ヵ国のフィールドエンジニアにアクセス可能</a:t>
            </a:r>
            <a:endParaRPr lang="en-US" altLang="ja-JP" sz="1500" b="1" dirty="0">
              <a:solidFill>
                <a:srgbClr val="000000"/>
              </a:solidFill>
              <a:latin typeface="ＭＳ Ｐゴシック"/>
              <a:ea typeface="ＭＳ Ｐゴシック"/>
              <a:cs typeface="ＭＳ Ｐゴシック"/>
            </a:endParaRPr>
          </a:p>
          <a:p>
            <a:pPr defTabSz="610872">
              <a:spcBef>
                <a:spcPct val="30000"/>
              </a:spcBef>
            </a:pPr>
            <a:r>
              <a:rPr lang="ja-JP" altLang="en-US" b="1" dirty="0">
                <a:solidFill>
                  <a:schemeClr val="bg2"/>
                </a:solidFill>
                <a:latin typeface="ＭＳ Ｐゴシック"/>
                <a:ea typeface="ＭＳ Ｐゴシック"/>
                <a:cs typeface="ＭＳ Ｐゴシック"/>
              </a:rPr>
              <a:t>加えて充実</a:t>
            </a:r>
            <a:r>
              <a:rPr lang="ja-JP" altLang="en-US" b="1" dirty="0" smtClean="0">
                <a:solidFill>
                  <a:schemeClr val="bg2"/>
                </a:solidFill>
                <a:latin typeface="ＭＳ Ｐゴシック"/>
                <a:ea typeface="ＭＳ Ｐゴシック"/>
                <a:cs typeface="ＭＳ Ｐゴシック"/>
              </a:rPr>
              <a:t>したオンライン</a:t>
            </a:r>
            <a:r>
              <a:rPr lang="en-US" altLang="ja-JP" b="1" dirty="0" smtClean="0">
                <a:solidFill>
                  <a:schemeClr val="bg2"/>
                </a:solidFill>
                <a:latin typeface="ＭＳ Ｐゴシック"/>
                <a:ea typeface="ＭＳ Ｐゴシック"/>
                <a:cs typeface="ＭＳ Ｐゴシック"/>
              </a:rPr>
              <a:t> </a:t>
            </a:r>
            <a:r>
              <a:rPr lang="ja-JP" altLang="en-US" b="1" dirty="0" smtClean="0">
                <a:solidFill>
                  <a:schemeClr val="bg2"/>
                </a:solidFill>
                <a:latin typeface="ＭＳ Ｐゴシック"/>
                <a:ea typeface="ＭＳ Ｐゴシック"/>
                <a:cs typeface="ＭＳ Ｐゴシック"/>
              </a:rPr>
              <a:t>ドキュメント</a:t>
            </a:r>
            <a:r>
              <a:rPr lang="ja-JP" altLang="en-US" b="1" dirty="0">
                <a:solidFill>
                  <a:schemeClr val="bg2"/>
                </a:solidFill>
                <a:latin typeface="ＭＳ Ｐゴシック"/>
                <a:ea typeface="ＭＳ Ｐゴシック"/>
                <a:cs typeface="ＭＳ Ｐゴシック"/>
              </a:rPr>
              <a:t>の提供</a:t>
            </a:r>
            <a:endParaRPr lang="en-US" altLang="ja-JP" b="1" dirty="0">
              <a:solidFill>
                <a:schemeClr val="bg2"/>
              </a:solidFill>
              <a:latin typeface="ＭＳ Ｐゴシック"/>
              <a:ea typeface="ＭＳ Ｐゴシック"/>
              <a:cs typeface="ＭＳ Ｐゴシック"/>
            </a:endParaRPr>
          </a:p>
        </p:txBody>
      </p:sp>
      <p:sp>
        <p:nvSpPr>
          <p:cNvPr id="61" name="角丸四角形吹き出し 44"/>
          <p:cNvSpPr>
            <a:spLocks noChangeArrowheads="1"/>
          </p:cNvSpPr>
          <p:nvPr/>
        </p:nvSpPr>
        <p:spPr bwMode="auto">
          <a:xfrm>
            <a:off x="5410977" y="2282372"/>
            <a:ext cx="3043086" cy="1514964"/>
          </a:xfrm>
          <a:prstGeom prst="wedgeRoundRectCallout">
            <a:avLst>
              <a:gd name="adj1" fmla="val 25531"/>
              <a:gd name="adj2" fmla="val -58189"/>
              <a:gd name="adj3" fmla="val 16667"/>
            </a:avLst>
          </a:prstGeom>
          <a:solidFill>
            <a:srgbClr val="1E5D5D"/>
          </a:solidFill>
          <a:ln w="9525" algn="ctr">
            <a:solidFill>
              <a:schemeClr val="tx1"/>
            </a:solidFill>
            <a:round/>
            <a:headEnd/>
            <a:tailEnd/>
          </a:ln>
        </p:spPr>
        <p:txBody>
          <a:bodyPr lIns="68589" tIns="34295" rIns="68589" bIns="34295"/>
          <a:lstStyle/>
          <a:p>
            <a:endParaRPr lang="ja-JP" altLang="en-US" sz="1400" b="1">
              <a:solidFill>
                <a:srgbClr val="676767"/>
              </a:solidFill>
              <a:latin typeface="ＭＳ Ｐゴシック"/>
              <a:ea typeface="ＭＳ Ｐゴシック"/>
              <a:cs typeface="ＭＳ Ｐゴシック"/>
            </a:endParaRPr>
          </a:p>
        </p:txBody>
      </p:sp>
      <p:sp>
        <p:nvSpPr>
          <p:cNvPr id="62" name="テキスト ボックス 43"/>
          <p:cNvSpPr txBox="1">
            <a:spLocks noChangeArrowheads="1"/>
          </p:cNvSpPr>
          <p:nvPr/>
        </p:nvSpPr>
        <p:spPr bwMode="auto">
          <a:xfrm>
            <a:off x="5569763" y="2313329"/>
            <a:ext cx="3358958" cy="922734"/>
          </a:xfrm>
          <a:prstGeom prst="rect">
            <a:avLst/>
          </a:prstGeom>
          <a:noFill/>
          <a:ln w="9525">
            <a:noFill/>
            <a:miter lim="800000"/>
            <a:headEnd/>
            <a:tailEnd/>
          </a:ln>
        </p:spPr>
        <p:txBody>
          <a:bodyPr lIns="68589" tIns="34295" rIns="68589" bIns="34295"/>
          <a:lstStyle/>
          <a:p>
            <a:r>
              <a:rPr lang="ja-JP" altLang="en-US" b="1" dirty="0">
                <a:solidFill>
                  <a:srgbClr val="FFFFFF"/>
                </a:solidFill>
                <a:latin typeface="ＭＳ Ｐゴシック"/>
                <a:ea typeface="ＭＳ Ｐゴシック"/>
                <a:cs typeface="ＭＳ Ｐゴシック"/>
              </a:rPr>
              <a:t>日本の体制：　</a:t>
            </a:r>
          </a:p>
          <a:p>
            <a:r>
              <a:rPr lang="en-US" altLang="ja-JP" b="1" dirty="0">
                <a:solidFill>
                  <a:srgbClr val="FFFFFF"/>
                </a:solidFill>
                <a:latin typeface="ＭＳ Ｐゴシック"/>
                <a:ea typeface="ＭＳ Ｐゴシック"/>
                <a:cs typeface="ＭＳ Ｐゴシック"/>
              </a:rPr>
              <a:t>Japan </a:t>
            </a:r>
            <a:r>
              <a:rPr lang="en-US" altLang="ja-JP" b="1" dirty="0" smtClean="0">
                <a:solidFill>
                  <a:srgbClr val="FFFFFF"/>
                </a:solidFill>
                <a:latin typeface="ＭＳ Ｐゴシック"/>
                <a:ea typeface="ＭＳ Ｐゴシック"/>
                <a:cs typeface="ＭＳ Ｐゴシック"/>
              </a:rPr>
              <a:t>TAC</a:t>
            </a:r>
            <a:r>
              <a:rPr lang="ja-JP" altLang="en-US" b="1" dirty="0" smtClean="0">
                <a:solidFill>
                  <a:srgbClr val="FFFFFF"/>
                </a:solidFill>
                <a:latin typeface="ＭＳ Ｐゴシック"/>
                <a:ea typeface="ＭＳ Ｐゴシック"/>
                <a:cs typeface="ＭＳ Ｐゴシック"/>
              </a:rPr>
              <a:t> 約</a:t>
            </a:r>
            <a:r>
              <a:rPr lang="en-US" altLang="ja-JP" b="1" dirty="0">
                <a:solidFill>
                  <a:srgbClr val="FFFFFF"/>
                </a:solidFill>
                <a:latin typeface="ＭＳ Ｐゴシック"/>
                <a:ea typeface="ＭＳ Ｐゴシック"/>
                <a:cs typeface="ＭＳ Ｐゴシック"/>
              </a:rPr>
              <a:t>120</a:t>
            </a:r>
            <a:r>
              <a:rPr lang="ja-JP" altLang="en-US" b="1" dirty="0" smtClean="0">
                <a:solidFill>
                  <a:srgbClr val="FFFFFF"/>
                </a:solidFill>
                <a:latin typeface="ＭＳ Ｐゴシック"/>
                <a:ea typeface="ＭＳ Ｐゴシック"/>
                <a:cs typeface="ＭＳ Ｐゴシック"/>
              </a:rPr>
              <a:t>名</a:t>
            </a:r>
            <a:endParaRPr lang="en-US" altLang="ja-JP" b="1" dirty="0" smtClean="0">
              <a:solidFill>
                <a:srgbClr val="FFFFFF"/>
              </a:solidFill>
              <a:latin typeface="ＭＳ Ｐゴシック"/>
              <a:ea typeface="ＭＳ Ｐゴシック"/>
              <a:cs typeface="ＭＳ Ｐゴシック"/>
            </a:endParaRPr>
          </a:p>
          <a:p>
            <a:r>
              <a:rPr lang="ja-JP" altLang="en-US" b="1" dirty="0" smtClean="0">
                <a:solidFill>
                  <a:srgbClr val="FFFFFF"/>
                </a:solidFill>
                <a:latin typeface="ＭＳ Ｐゴシック"/>
                <a:ea typeface="ＭＳ Ｐゴシック"/>
                <a:cs typeface="ＭＳ Ｐゴシック"/>
              </a:rPr>
              <a:t>さらに</a:t>
            </a:r>
            <a:r>
              <a:rPr lang="ja-JP" altLang="en-US" b="1" u="sng" dirty="0">
                <a:solidFill>
                  <a:srgbClr val="FFFFFF"/>
                </a:solidFill>
                <a:latin typeface="ＭＳ Ｐゴシック"/>
                <a:ea typeface="ＭＳ Ｐゴシック"/>
                <a:cs typeface="ＭＳ Ｐゴシック"/>
              </a:rPr>
              <a:t>無線</a:t>
            </a:r>
            <a:r>
              <a:rPr lang="en-US" altLang="ja-JP" b="1" u="sng" dirty="0">
                <a:solidFill>
                  <a:srgbClr val="FFFFFF"/>
                </a:solidFill>
                <a:latin typeface="ＭＳ Ｐゴシック"/>
                <a:ea typeface="ＭＳ Ｐゴシック"/>
                <a:cs typeface="ＭＳ Ｐゴシック"/>
              </a:rPr>
              <a:t>LAN</a:t>
            </a:r>
            <a:r>
              <a:rPr lang="ja-JP" altLang="en-US" b="1" u="sng" dirty="0">
                <a:solidFill>
                  <a:srgbClr val="FFFFFF"/>
                </a:solidFill>
                <a:latin typeface="ＭＳ Ｐゴシック"/>
                <a:ea typeface="ＭＳ Ｐゴシック"/>
                <a:cs typeface="ＭＳ Ｐゴシック"/>
              </a:rPr>
              <a:t>専任</a:t>
            </a:r>
            <a:r>
              <a:rPr lang="en-US" altLang="ja-JP" b="1" u="sng" dirty="0">
                <a:solidFill>
                  <a:srgbClr val="FFFFFF"/>
                </a:solidFill>
                <a:latin typeface="ＭＳ Ｐゴシック"/>
                <a:ea typeface="ＭＳ Ｐゴシック"/>
                <a:cs typeface="ＭＳ Ｐゴシック"/>
              </a:rPr>
              <a:t>10</a:t>
            </a:r>
            <a:r>
              <a:rPr lang="ja-JP" altLang="en-US" b="1" u="sng" dirty="0">
                <a:solidFill>
                  <a:srgbClr val="FFFFFF"/>
                </a:solidFill>
                <a:latin typeface="ＭＳ Ｐゴシック"/>
                <a:ea typeface="ＭＳ Ｐゴシック"/>
                <a:cs typeface="ＭＳ Ｐゴシック"/>
              </a:rPr>
              <a:t>名</a:t>
            </a:r>
            <a:endParaRPr lang="en-US" altLang="ja-JP" b="1" u="sng" dirty="0">
              <a:solidFill>
                <a:srgbClr val="FFFFFF"/>
              </a:solidFill>
              <a:latin typeface="ＭＳ Ｐゴシック"/>
              <a:ea typeface="ＭＳ Ｐゴシック"/>
              <a:cs typeface="ＭＳ Ｐゴシック"/>
            </a:endParaRPr>
          </a:p>
          <a:p>
            <a:r>
              <a:rPr lang="en-US" altLang="ja-JP" b="1" dirty="0" smtClean="0">
                <a:solidFill>
                  <a:srgbClr val="FFFFFF"/>
                </a:solidFill>
                <a:latin typeface="ＭＳ Ｐゴシック"/>
                <a:ea typeface="ＭＳ Ｐゴシック"/>
                <a:cs typeface="ＭＳ Ｐゴシック"/>
              </a:rPr>
              <a:t>※CCIE Wireless </a:t>
            </a:r>
            <a:r>
              <a:rPr lang="ja-JP" altLang="en-US" b="1" dirty="0" smtClean="0">
                <a:solidFill>
                  <a:srgbClr val="FFFFFF"/>
                </a:solidFill>
                <a:latin typeface="ＭＳ Ｐゴシック"/>
                <a:ea typeface="ＭＳ Ｐゴシック"/>
                <a:cs typeface="ＭＳ Ｐゴシック"/>
              </a:rPr>
              <a:t>保有者</a:t>
            </a:r>
            <a:r>
              <a:rPr lang="en-US" altLang="ja-JP" b="1" dirty="0" smtClean="0">
                <a:solidFill>
                  <a:srgbClr val="FFFFFF"/>
                </a:solidFill>
                <a:latin typeface="ＭＳ Ｐゴシック"/>
                <a:ea typeface="ＭＳ Ｐゴシック"/>
                <a:cs typeface="ＭＳ Ｐゴシック"/>
              </a:rPr>
              <a:t>2</a:t>
            </a:r>
            <a:r>
              <a:rPr lang="ja-JP" altLang="en-US" b="1" dirty="0" smtClean="0">
                <a:solidFill>
                  <a:srgbClr val="FFFFFF"/>
                </a:solidFill>
                <a:latin typeface="ＭＳ Ｐゴシック"/>
                <a:ea typeface="ＭＳ Ｐゴシック"/>
                <a:cs typeface="ＭＳ Ｐゴシック"/>
              </a:rPr>
              <a:t>名</a:t>
            </a:r>
            <a:endParaRPr lang="en-US" altLang="ja-JP" b="1" dirty="0" smtClean="0">
              <a:solidFill>
                <a:srgbClr val="FFFFFF"/>
              </a:solidFill>
              <a:latin typeface="ＭＳ Ｐゴシック"/>
              <a:ea typeface="ＭＳ Ｐゴシック"/>
              <a:cs typeface="ＭＳ Ｐゴシック"/>
            </a:endParaRPr>
          </a:p>
          <a:p>
            <a:r>
              <a:rPr lang="en-US" altLang="ja-JP" b="1" dirty="0" smtClean="0">
                <a:solidFill>
                  <a:srgbClr val="FFFFFF"/>
                </a:solidFill>
                <a:latin typeface="ＭＳ Ｐゴシック"/>
                <a:ea typeface="ＭＳ Ｐゴシック"/>
                <a:cs typeface="ＭＳ Ｐゴシック"/>
              </a:rPr>
              <a:t>15</a:t>
            </a:r>
            <a:r>
              <a:rPr lang="ja-JP" altLang="en-US" b="1" dirty="0" smtClean="0">
                <a:solidFill>
                  <a:srgbClr val="FFFFFF"/>
                </a:solidFill>
                <a:latin typeface="ＭＳ Ｐゴシック"/>
                <a:ea typeface="ＭＳ Ｐゴシック"/>
                <a:cs typeface="ＭＳ Ｐゴシック"/>
              </a:rPr>
              <a:t>年に及ぶ</a:t>
            </a:r>
            <a:r>
              <a:rPr lang="ja-JP" altLang="en-US" b="1" dirty="0" smtClean="0">
                <a:solidFill>
                  <a:srgbClr val="FFFFFF"/>
                </a:solidFill>
                <a:latin typeface="ＭＳ Ｐゴシック"/>
                <a:ea typeface="ＭＳ Ｐゴシック"/>
                <a:cs typeface="ＭＳ Ｐゴシック"/>
              </a:rPr>
              <a:t>実績</a:t>
            </a:r>
            <a:r>
              <a:rPr lang="ja-JP" altLang="en-US" b="1" dirty="0" smtClean="0">
                <a:solidFill>
                  <a:srgbClr val="FFFFFF"/>
                </a:solidFill>
                <a:latin typeface="ＭＳ Ｐゴシック"/>
                <a:ea typeface="ＭＳ Ｐゴシック"/>
                <a:cs typeface="ＭＳ Ｐゴシック"/>
              </a:rPr>
              <a:t>、</a:t>
            </a:r>
            <a:r>
              <a:rPr lang="ja-JP" altLang="en-US" b="1" dirty="0" smtClean="0">
                <a:solidFill>
                  <a:srgbClr val="FFFFFF"/>
                </a:solidFill>
                <a:latin typeface="ＭＳ Ｐゴシック"/>
                <a:ea typeface="ＭＳ Ｐゴシック"/>
                <a:cs typeface="ＭＳ Ｐゴシック"/>
              </a:rPr>
              <a:t>ノウハウ</a:t>
            </a:r>
            <a:endParaRPr lang="ja-JP" altLang="en-US" b="1" dirty="0">
              <a:solidFill>
                <a:srgbClr val="FFFFFF"/>
              </a:solidFill>
              <a:latin typeface="ＭＳ Ｐゴシック"/>
              <a:ea typeface="ＭＳ Ｐゴシック"/>
              <a:cs typeface="ＭＳ Ｐゴシック"/>
            </a:endParaRPr>
          </a:p>
        </p:txBody>
      </p:sp>
      <p:sp>
        <p:nvSpPr>
          <p:cNvPr id="63" name="Rectangle 62"/>
          <p:cNvSpPr/>
          <p:nvPr/>
        </p:nvSpPr>
        <p:spPr>
          <a:xfrm>
            <a:off x="2" y="4452840"/>
            <a:ext cx="9179911" cy="735227"/>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endParaRPr lang="en-US" sz="2000" dirty="0">
              <a:solidFill>
                <a:srgbClr val="FFFFFF"/>
              </a:solidFill>
              <a:latin typeface="Arial"/>
              <a:cs typeface="Arial" charset="0"/>
            </a:endParaRPr>
          </a:p>
        </p:txBody>
      </p:sp>
      <p:sp>
        <p:nvSpPr>
          <p:cNvPr id="64" name="TextBox 63"/>
          <p:cNvSpPr txBox="1"/>
          <p:nvPr/>
        </p:nvSpPr>
        <p:spPr>
          <a:xfrm>
            <a:off x="2" y="4647331"/>
            <a:ext cx="9143999" cy="346245"/>
          </a:xfrm>
          <a:prstGeom prst="rect">
            <a:avLst/>
          </a:prstGeom>
          <a:noFill/>
        </p:spPr>
        <p:txBody>
          <a:bodyPr wrap="square" lIns="68574" tIns="34288" rIns="68574" bIns="34288" rtlCol="0">
            <a:spAutoFit/>
          </a:bodyPr>
          <a:lstStyle/>
          <a:p>
            <a:pPr algn="ctr"/>
            <a:r>
              <a:rPr lang="ja-JP" altLang="en-US" dirty="0" smtClean="0">
                <a:solidFill>
                  <a:srgbClr val="FFFFFF"/>
                </a:solidFill>
                <a:latin typeface="Arial"/>
              </a:rPr>
              <a:t>世界最高の</a:t>
            </a:r>
            <a:r>
              <a:rPr lang="ja-JP" altLang="en-US" dirty="0" smtClean="0">
                <a:solidFill>
                  <a:srgbClr val="FFFFFF"/>
                </a:solidFill>
                <a:latin typeface="Arial"/>
              </a:rPr>
              <a:t>ネットワーク</a:t>
            </a:r>
            <a:r>
              <a:rPr lang="en-US" altLang="ja-JP" dirty="0" smtClean="0">
                <a:solidFill>
                  <a:srgbClr val="FFFFFF"/>
                </a:solidFill>
                <a:latin typeface="Arial"/>
              </a:rPr>
              <a:t> </a:t>
            </a:r>
            <a:r>
              <a:rPr lang="ja-JP" altLang="en-US" dirty="0" smtClean="0">
                <a:solidFill>
                  <a:srgbClr val="FFFFFF"/>
                </a:solidFill>
                <a:latin typeface="Arial"/>
              </a:rPr>
              <a:t>テクニカル</a:t>
            </a:r>
            <a:r>
              <a:rPr lang="en-US" altLang="ja-JP" dirty="0" smtClean="0">
                <a:solidFill>
                  <a:srgbClr val="FFFFFF"/>
                </a:solidFill>
                <a:latin typeface="Arial"/>
              </a:rPr>
              <a:t> </a:t>
            </a:r>
            <a:r>
              <a:rPr lang="ja-JP" altLang="en-US" dirty="0" smtClean="0">
                <a:solidFill>
                  <a:srgbClr val="FFFFFF"/>
                </a:solidFill>
                <a:latin typeface="Arial"/>
              </a:rPr>
              <a:t>サポート</a:t>
            </a:r>
            <a:r>
              <a:rPr lang="ja-JP" altLang="en-US" dirty="0" smtClean="0">
                <a:solidFill>
                  <a:srgbClr val="FFFFFF"/>
                </a:solidFill>
                <a:latin typeface="Arial"/>
              </a:rPr>
              <a:t>体制を用意</a:t>
            </a:r>
            <a:endParaRPr lang="en-US" altLang="ja-JP" dirty="0" smtClean="0">
              <a:solidFill>
                <a:srgbClr val="FFFFFF"/>
              </a:solidFill>
              <a:latin typeface="Arial"/>
            </a:endParaRPr>
          </a:p>
        </p:txBody>
      </p:sp>
      <p:sp>
        <p:nvSpPr>
          <p:cNvPr id="3" name="タイトル 2"/>
          <p:cNvSpPr>
            <a:spLocks noGrp="1"/>
          </p:cNvSpPr>
          <p:nvPr>
            <p:ph type="title"/>
          </p:nvPr>
        </p:nvSpPr>
        <p:spPr/>
        <p:txBody>
          <a:bodyPr/>
          <a:lstStyle/>
          <a:p>
            <a:r>
              <a:rPr kumimoji="1" lang="ja-JP" altLang="en-US" dirty="0" smtClean="0"/>
              <a:t>サポート、障害対応</a:t>
            </a:r>
            <a:r>
              <a:rPr kumimoji="1" lang="en-US" altLang="ja-JP" dirty="0" smtClean="0"/>
              <a:t/>
            </a:r>
            <a:br>
              <a:rPr kumimoji="1" lang="en-US" altLang="ja-JP" dirty="0" smtClean="0"/>
            </a:br>
            <a:r>
              <a:rPr kumimoji="1" lang="ja-JP" altLang="en-US" sz="1600" dirty="0" smtClean="0"/>
              <a:t>業界最大の無線</a:t>
            </a:r>
            <a:r>
              <a:rPr kumimoji="1" lang="en-US" altLang="ja-JP" sz="1600" dirty="0" smtClean="0"/>
              <a:t>LAN</a:t>
            </a:r>
            <a:r>
              <a:rPr kumimoji="1" lang="ja-JP" altLang="en-US" sz="1600" dirty="0" smtClean="0"/>
              <a:t>選任サポート部隊</a:t>
            </a:r>
            <a:endParaRPr kumimoji="1" lang="ja-JP" altLang="en-US" sz="1600" dirty="0"/>
          </a:p>
        </p:txBody>
      </p:sp>
    </p:spTree>
    <p:extLst>
      <p:ext uri="{BB962C8B-B14F-4D97-AF65-F5344CB8AC3E}">
        <p14:creationId xmlns:p14="http://schemas.microsoft.com/office/powerpoint/2010/main" val="40446845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国内企業向け</a:t>
            </a:r>
            <a:r>
              <a:rPr lang="ja-JP" altLang="en-US" dirty="0" smtClean="0"/>
              <a:t>無線</a:t>
            </a:r>
            <a:r>
              <a:rPr lang="en-US" altLang="ja-JP" dirty="0" smtClean="0"/>
              <a:t>LAN</a:t>
            </a:r>
            <a:r>
              <a:rPr lang="ja-JP" altLang="en-US" dirty="0" smtClean="0"/>
              <a:t>機器</a:t>
            </a:r>
            <a:r>
              <a:rPr lang="ja-JP" altLang="en-US" dirty="0"/>
              <a:t>市場 </a:t>
            </a:r>
            <a:r>
              <a:rPr lang="en-US" altLang="ja-JP" dirty="0"/>
              <a:t/>
            </a:r>
            <a:br>
              <a:rPr lang="en-US" altLang="ja-JP" dirty="0"/>
            </a:br>
            <a:r>
              <a:rPr lang="ja-JP" altLang="en-US" dirty="0"/>
              <a:t>ベンダー別</a:t>
            </a:r>
            <a:r>
              <a:rPr lang="ja-JP" altLang="en-US" dirty="0" smtClean="0"/>
              <a:t>エンドユーザ売上</a:t>
            </a:r>
            <a:r>
              <a:rPr lang="ja-JP" altLang="en-US" dirty="0"/>
              <a:t>、</a:t>
            </a:r>
            <a:r>
              <a:rPr lang="en-US" altLang="ja-JP" dirty="0" smtClean="0"/>
              <a:t>2016</a:t>
            </a:r>
            <a:r>
              <a:rPr lang="ja-JP" altLang="en-US" dirty="0" smtClean="0"/>
              <a:t>年 </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784390493"/>
              </p:ext>
            </p:extLst>
          </p:nvPr>
        </p:nvGraphicFramePr>
        <p:xfrm>
          <a:off x="1037283" y="1148736"/>
          <a:ext cx="7480184" cy="431014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615883" y="4355564"/>
            <a:ext cx="2315057" cy="307777"/>
          </a:xfrm>
          <a:prstGeom prst="rect">
            <a:avLst/>
          </a:prstGeom>
          <a:noFill/>
        </p:spPr>
        <p:txBody>
          <a:bodyPr wrap="none" rtlCol="0">
            <a:spAutoFit/>
          </a:bodyPr>
          <a:lstStyle/>
          <a:p>
            <a:r>
              <a:rPr lang="ja-JP" altLang="en-US" sz="1400" dirty="0" smtClean="0">
                <a:solidFill>
                  <a:srgbClr val="676767"/>
                </a:solidFill>
              </a:rPr>
              <a:t>出所：</a:t>
            </a:r>
            <a:r>
              <a:rPr lang="en-US" altLang="ja-JP" sz="1400" dirty="0" err="1" smtClean="0">
                <a:solidFill>
                  <a:srgbClr val="676767"/>
                </a:solidFill>
              </a:rPr>
              <a:t>IDC.Japan</a:t>
            </a:r>
            <a:r>
              <a:rPr lang="en-US" altLang="ja-JP" sz="1400" dirty="0" smtClean="0">
                <a:solidFill>
                  <a:srgbClr val="676767"/>
                </a:solidFill>
              </a:rPr>
              <a:t> May 2017</a:t>
            </a:r>
            <a:endParaRPr lang="en-US" sz="1400" dirty="0">
              <a:solidFill>
                <a:srgbClr val="676767"/>
              </a:solidFill>
            </a:endParaRPr>
          </a:p>
        </p:txBody>
      </p:sp>
      <p:sp>
        <p:nvSpPr>
          <p:cNvPr id="5" name="TextBox 4"/>
          <p:cNvSpPr txBox="1"/>
          <p:nvPr/>
        </p:nvSpPr>
        <p:spPr>
          <a:xfrm>
            <a:off x="6615883" y="4047787"/>
            <a:ext cx="2106667" cy="307777"/>
          </a:xfrm>
          <a:prstGeom prst="rect">
            <a:avLst/>
          </a:prstGeom>
          <a:noFill/>
        </p:spPr>
        <p:txBody>
          <a:bodyPr wrap="none" rtlCol="0">
            <a:spAutoFit/>
          </a:bodyPr>
          <a:lstStyle/>
          <a:p>
            <a:r>
              <a:rPr lang="ja-JP" altLang="en-US" sz="1400" dirty="0" smtClean="0">
                <a:solidFill>
                  <a:srgbClr val="000090"/>
                </a:solidFill>
              </a:rPr>
              <a:t>市場規模　</a:t>
            </a:r>
            <a:r>
              <a:rPr lang="en-US" altLang="ja-JP" sz="1400" dirty="0" smtClean="0">
                <a:solidFill>
                  <a:srgbClr val="000090"/>
                </a:solidFill>
              </a:rPr>
              <a:t>22,923</a:t>
            </a:r>
            <a:r>
              <a:rPr lang="ja-JP" altLang="en-US" sz="1400" dirty="0" smtClean="0">
                <a:solidFill>
                  <a:srgbClr val="000090"/>
                </a:solidFill>
              </a:rPr>
              <a:t>百万円</a:t>
            </a:r>
            <a:endParaRPr lang="en-US" sz="1400" dirty="0">
              <a:solidFill>
                <a:srgbClr val="000090"/>
              </a:solidFill>
            </a:endParaRPr>
          </a:p>
        </p:txBody>
      </p:sp>
    </p:spTree>
    <p:extLst>
      <p:ext uri="{BB962C8B-B14F-4D97-AF65-F5344CB8AC3E}">
        <p14:creationId xmlns:p14="http://schemas.microsoft.com/office/powerpoint/2010/main" val="136088111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06395" y="166122"/>
            <a:ext cx="8345488" cy="731837"/>
          </a:xfrm>
        </p:spPr>
        <p:txBody>
          <a:bodyPr/>
          <a:lstStyle/>
          <a:p>
            <a:r>
              <a:rPr lang="ja-JP" altLang="en-US" dirty="0" smtClean="0"/>
              <a:t>無線</a:t>
            </a:r>
            <a:r>
              <a:rPr lang="en-US" altLang="ja-JP" dirty="0" smtClean="0"/>
              <a:t>LAN</a:t>
            </a:r>
            <a:r>
              <a:rPr lang="ja-JP" altLang="en-US" dirty="0" smtClean="0"/>
              <a:t>システムのタイプ</a:t>
            </a:r>
            <a:endParaRPr kumimoji="1" lang="ja-JP" altLang="en-US" dirty="0"/>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7AC142"/>
                </a:solidFill>
                <a:latin typeface="HGP創英角ｺﾞｼｯｸUB" pitchFamily="50" charset="-128"/>
                <a:ea typeface="Meiryo UI" pitchFamily="50" charset="-128"/>
                <a:cs typeface="Meiryo UI" pitchFamily="50" charset="-128"/>
              </a:defRPr>
            </a:lvl1pPr>
            <a:lvl2pPr marL="742950" indent="-285750">
              <a:defRPr sz="1400">
                <a:solidFill>
                  <a:srgbClr val="7AC142"/>
                </a:solidFill>
                <a:latin typeface="HGP創英角ｺﾞｼｯｸUB" pitchFamily="50" charset="-128"/>
                <a:ea typeface="Meiryo UI" pitchFamily="50" charset="-128"/>
                <a:cs typeface="Meiryo UI" pitchFamily="50" charset="-128"/>
              </a:defRPr>
            </a:lvl2pPr>
            <a:lvl3pPr marL="1143000" indent="-228600">
              <a:defRPr sz="1400">
                <a:solidFill>
                  <a:srgbClr val="7AC142"/>
                </a:solidFill>
                <a:latin typeface="HGP創英角ｺﾞｼｯｸUB" pitchFamily="50" charset="-128"/>
                <a:ea typeface="Meiryo UI" pitchFamily="50" charset="-128"/>
                <a:cs typeface="Meiryo UI" pitchFamily="50" charset="-128"/>
              </a:defRPr>
            </a:lvl3pPr>
            <a:lvl4pPr marL="1600200" indent="-228600">
              <a:defRPr sz="1400">
                <a:solidFill>
                  <a:srgbClr val="7AC142"/>
                </a:solidFill>
                <a:latin typeface="HGP創英角ｺﾞｼｯｸUB" pitchFamily="50" charset="-128"/>
                <a:ea typeface="Meiryo UI" pitchFamily="50" charset="-128"/>
                <a:cs typeface="Meiryo UI" pitchFamily="50" charset="-128"/>
              </a:defRPr>
            </a:lvl4pPr>
            <a:lvl5pPr marL="2057400" indent="-228600">
              <a:defRPr sz="1400">
                <a:solidFill>
                  <a:srgbClr val="7AC142"/>
                </a:solidFill>
                <a:latin typeface="HGP創英角ｺﾞｼｯｸUB" pitchFamily="50" charset="-128"/>
                <a:ea typeface="Meiryo UI" pitchFamily="50" charset="-128"/>
                <a:cs typeface="Meiryo UI"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a:solidFill>
                  <a:srgbClr val="FFFFFF"/>
                </a:solidFill>
                <a:latin typeface="Helvetica" charset="-128"/>
                <a:ea typeface="Osaka"/>
                <a:cs typeface="Osaka"/>
              </a:rPr>
              <a:pPr/>
              <a:t>29</a:t>
            </a:fld>
            <a:endParaRPr lang="en-US" altLang="ja-JP" sz="1200">
              <a:solidFill>
                <a:srgbClr val="FFFFFF"/>
              </a:solidFill>
              <a:latin typeface="Helvetica" charset="-128"/>
              <a:ea typeface="Osaka"/>
              <a:cs typeface="Osaka"/>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ＭＳ Ｐゴシック" charset="-128"/>
              <a:ea typeface="ＭＳ Ｐゴシック" charset="-128"/>
            </a:endParaRPr>
          </a:p>
        </p:txBody>
      </p:sp>
      <p:sp>
        <p:nvSpPr>
          <p:cNvPr id="14344"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ＭＳ Ｐゴシック" charset="-128"/>
                <a:ea typeface="ＭＳ Ｐゴシック" charset="-128"/>
              </a:rPr>
              <a:t>自律型</a:t>
            </a:r>
            <a:endParaRPr kumimoji="1" lang="en-US" altLang="ja-JP" sz="2000" b="1" dirty="0" smtClean="0">
              <a:solidFill>
                <a:srgbClr val="000000"/>
              </a:solidFill>
              <a:latin typeface="ＭＳ Ｐゴシック" charset="-128"/>
              <a:ea typeface="ＭＳ Ｐゴシック" charset="-128"/>
            </a:endParaRP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ＭＳ Ｐゴシック" charset="-128"/>
              <a:ea typeface="ＭＳ Ｐゴシック" charset="-128"/>
            </a:endParaRPr>
          </a:p>
        </p:txBody>
      </p:sp>
      <p:sp>
        <p:nvSpPr>
          <p:cNvPr id="14347"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ＭＳ Ｐゴシック" charset="-128"/>
              <a:ea typeface="ＭＳ Ｐゴシック" charset="-128"/>
            </a:endParaRPr>
          </a:p>
        </p:txBody>
      </p:sp>
      <p:cxnSp>
        <p:nvCxnSpPr>
          <p:cNvPr id="14348"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14357"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ＭＳ Ｐゴシック" charset="-128"/>
                <a:ea typeface="ＭＳ Ｐゴシック" charset="-128"/>
              </a:rPr>
              <a:t>集中管理型</a:t>
            </a:r>
          </a:p>
        </p:txBody>
      </p:sp>
      <p:sp>
        <p:nvSpPr>
          <p:cNvPr id="14358"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ＭＳ Ｐゴシック" charset="-128"/>
              <a:ea typeface="ＭＳ Ｐゴシック" charset="-128"/>
            </a:endParaRPr>
          </a:p>
        </p:txBody>
      </p:sp>
      <p:pic>
        <p:nvPicPr>
          <p:cNvPr id="41" name="Picture 3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ＭＳ Ｐゴシック" charset="-128"/>
                <a:ea typeface="ＭＳ Ｐゴシック" charset="-128"/>
              </a:rPr>
              <a:t>Aironet</a:t>
            </a:r>
            <a:r>
              <a:rPr kumimoji="1" lang="ja-JP" altLang="en-US" sz="2400" dirty="0">
                <a:solidFill>
                  <a:srgbClr val="FFFFFF"/>
                </a:solidFill>
                <a:latin typeface="ＭＳ Ｐゴシック" charset="-128"/>
                <a:ea typeface="ＭＳ Ｐゴシック" charset="-128"/>
              </a:rPr>
              <a:t>シリーズ</a:t>
            </a:r>
            <a:endParaRPr kumimoji="1" lang="en-US" altLang="ja-JP" sz="2400" dirty="0" smtClean="0">
              <a:solidFill>
                <a:srgbClr val="FFFFFF"/>
              </a:solidFill>
              <a:latin typeface="ＭＳ Ｐゴシック" charset="-128"/>
              <a:ea typeface="ＭＳ Ｐゴシック" charset="-128"/>
            </a:endParaRPr>
          </a:p>
        </p:txBody>
      </p:sp>
      <p:sp>
        <p:nvSpPr>
          <p:cNvPr id="34" name="TextBox 33"/>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コントローラ</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35" name="TextBox 34"/>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40" name="TextBox 39"/>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30"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31"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38"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39" name="Picture 7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64707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 Start</a:t>
            </a:r>
            <a:r>
              <a:rPr kumimoji="1" lang="ja-JP" altLang="en-US" dirty="0" smtClean="0"/>
              <a:t> シリーズの特徴</a:t>
            </a:r>
            <a:endParaRPr kumimoji="1" lang="ja-JP" altLang="en-US" sz="1800" dirty="0"/>
          </a:p>
        </p:txBody>
      </p:sp>
      <p:sp>
        <p:nvSpPr>
          <p:cNvPr id="4" name="角丸四角形 3"/>
          <p:cNvSpPr/>
          <p:nvPr/>
        </p:nvSpPr>
        <p:spPr>
          <a:xfrm>
            <a:off x="336114" y="1049190"/>
            <a:ext cx="8471772" cy="121314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chemeClr val="accent3"/>
                </a:solidFill>
                <a:latin typeface="ＭＳ Ｐゴシック" charset="-128"/>
              </a:rPr>
              <a:t>中堅・中小企業のお客様、及びに小規模拠点に最適なシリーズ</a:t>
            </a:r>
            <a:endParaRPr kumimoji="1" lang="en-US" altLang="ja-JP" sz="2000" dirty="0" smtClean="0">
              <a:solidFill>
                <a:schemeClr val="accent3"/>
              </a:solidFill>
            </a:endParaRPr>
          </a:p>
          <a:p>
            <a:pPr marL="342900" indent="-342900">
              <a:buFont typeface="Arial" charset="0"/>
              <a:buChar char="•"/>
            </a:pPr>
            <a:r>
              <a:rPr kumimoji="1" lang="ja-JP" altLang="en-US" sz="2000" dirty="0" smtClean="0">
                <a:solidFill>
                  <a:schemeClr val="accent3"/>
                </a:solidFill>
              </a:rPr>
              <a:t>機能はそのままに低価格</a:t>
            </a:r>
            <a:endParaRPr kumimoji="1" lang="en-US" altLang="ja-JP" sz="2000" dirty="0" smtClean="0">
              <a:solidFill>
                <a:schemeClr val="accent3"/>
              </a:solidFill>
            </a:endParaRPr>
          </a:p>
          <a:p>
            <a:pPr marL="342900" indent="-342900">
              <a:buFont typeface="Arial" charset="0"/>
              <a:buChar char="•"/>
            </a:pPr>
            <a:r>
              <a:rPr kumimoji="1" lang="ja-JP" altLang="en-US" sz="2000" dirty="0" smtClean="0">
                <a:solidFill>
                  <a:schemeClr val="accent3"/>
                </a:solidFill>
              </a:rPr>
              <a:t>日本語</a:t>
            </a:r>
            <a:r>
              <a:rPr kumimoji="1" lang="en-US" altLang="ja-JP" sz="2000" dirty="0" smtClean="0">
                <a:solidFill>
                  <a:schemeClr val="accent3"/>
                </a:solidFill>
              </a:rPr>
              <a:t>GUI</a:t>
            </a:r>
            <a:r>
              <a:rPr kumimoji="1" lang="ja-JP" altLang="en-US" sz="2000" dirty="0" smtClean="0">
                <a:solidFill>
                  <a:schemeClr val="accent3"/>
                </a:solidFill>
              </a:rPr>
              <a:t>を利用した”かんたん”な設定と運用</a:t>
            </a:r>
          </a:p>
        </p:txBody>
      </p:sp>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38" y="2431080"/>
            <a:ext cx="4483663" cy="2301958"/>
          </a:xfrm>
          <a:prstGeom prst="rect">
            <a:avLst/>
          </a:prstGeom>
          <a:effectLst>
            <a:outerShdw blurRad="292100" dist="139700" dir="2700000" algn="ctr" rotWithShape="0">
              <a:srgbClr val="000000">
                <a:alpha val="65000"/>
              </a:srgbClr>
            </a:outerShdw>
          </a:effectLst>
        </p:spPr>
      </p:pic>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7855" y="2451357"/>
            <a:ext cx="4393937" cy="2284552"/>
          </a:xfrm>
          <a:prstGeom prst="rect">
            <a:avLst/>
          </a:prstGeom>
          <a:ln>
            <a:noFill/>
          </a:ln>
          <a:effectLst>
            <a:outerShdw blurRad="292100" dist="139700" dir="2700000" algn="ctr" rotWithShape="0">
              <a:srgbClr val="000000">
                <a:alpha val="65000"/>
              </a:srgb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6926810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10429" y="3645164"/>
            <a:ext cx="2473588" cy="7293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タイトル 5"/>
          <p:cNvSpPr>
            <a:spLocks noGrp="1"/>
          </p:cNvSpPr>
          <p:nvPr>
            <p:ph type="title"/>
          </p:nvPr>
        </p:nvSpPr>
        <p:spPr>
          <a:xfrm>
            <a:off x="306395" y="166122"/>
            <a:ext cx="8345488" cy="731837"/>
          </a:xfrm>
        </p:spPr>
        <p:txBody>
          <a:bodyPr/>
          <a:lstStyle/>
          <a:p>
            <a:r>
              <a:rPr lang="ja-JP" altLang="en-US" dirty="0" smtClean="0"/>
              <a:t>無線</a:t>
            </a:r>
            <a:r>
              <a:rPr lang="en-US" altLang="ja-JP" dirty="0" smtClean="0"/>
              <a:t>LAN</a:t>
            </a:r>
            <a:r>
              <a:rPr lang="ja-JP" altLang="en-US" dirty="0" smtClean="0"/>
              <a:t>システムのタイプ</a:t>
            </a:r>
            <a:endParaRPr kumimoji="1" lang="ja-JP" altLang="en-US" dirty="0"/>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7AC142"/>
                </a:solidFill>
                <a:latin typeface="HGP創英角ｺﾞｼｯｸUB" pitchFamily="50" charset="-128"/>
                <a:ea typeface="Meiryo UI" pitchFamily="50" charset="-128"/>
                <a:cs typeface="Meiryo UI" pitchFamily="50" charset="-128"/>
              </a:defRPr>
            </a:lvl1pPr>
            <a:lvl2pPr marL="742950" indent="-285750">
              <a:defRPr sz="1400">
                <a:solidFill>
                  <a:srgbClr val="7AC142"/>
                </a:solidFill>
                <a:latin typeface="HGP創英角ｺﾞｼｯｸUB" pitchFamily="50" charset="-128"/>
                <a:ea typeface="Meiryo UI" pitchFamily="50" charset="-128"/>
                <a:cs typeface="Meiryo UI" pitchFamily="50" charset="-128"/>
              </a:defRPr>
            </a:lvl2pPr>
            <a:lvl3pPr marL="1143000" indent="-228600">
              <a:defRPr sz="1400">
                <a:solidFill>
                  <a:srgbClr val="7AC142"/>
                </a:solidFill>
                <a:latin typeface="HGP創英角ｺﾞｼｯｸUB" pitchFamily="50" charset="-128"/>
                <a:ea typeface="Meiryo UI" pitchFamily="50" charset="-128"/>
                <a:cs typeface="Meiryo UI" pitchFamily="50" charset="-128"/>
              </a:defRPr>
            </a:lvl3pPr>
            <a:lvl4pPr marL="1600200" indent="-228600">
              <a:defRPr sz="1400">
                <a:solidFill>
                  <a:srgbClr val="7AC142"/>
                </a:solidFill>
                <a:latin typeface="HGP創英角ｺﾞｼｯｸUB" pitchFamily="50" charset="-128"/>
                <a:ea typeface="Meiryo UI" pitchFamily="50" charset="-128"/>
                <a:cs typeface="Meiryo UI" pitchFamily="50" charset="-128"/>
              </a:defRPr>
            </a:lvl4pPr>
            <a:lvl5pPr marL="2057400" indent="-228600">
              <a:defRPr sz="1400">
                <a:solidFill>
                  <a:srgbClr val="7AC142"/>
                </a:solidFill>
                <a:latin typeface="HGP創英角ｺﾞｼｯｸUB" pitchFamily="50" charset="-128"/>
                <a:ea typeface="Meiryo UI" pitchFamily="50" charset="-128"/>
                <a:cs typeface="Meiryo UI"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a:solidFill>
                  <a:srgbClr val="FFFFFF"/>
                </a:solidFill>
                <a:latin typeface="Helvetica" charset="-128"/>
                <a:ea typeface="Osaka"/>
                <a:cs typeface="Osaka"/>
              </a:rPr>
              <a:pPr/>
              <a:t>30</a:t>
            </a:fld>
            <a:endParaRPr lang="en-US" altLang="ja-JP" sz="1200">
              <a:solidFill>
                <a:srgbClr val="FFFFFF"/>
              </a:solidFill>
              <a:latin typeface="Helvetica" charset="-128"/>
              <a:ea typeface="Osaka"/>
              <a:cs typeface="Osaka"/>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ＭＳ Ｐゴシック" charset="-128"/>
              <a:ea typeface="ＭＳ Ｐゴシック" charset="-128"/>
            </a:endParaRPr>
          </a:p>
        </p:txBody>
      </p:sp>
      <p:sp>
        <p:nvSpPr>
          <p:cNvPr id="14344"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ＭＳ Ｐゴシック" charset="-128"/>
                <a:ea typeface="ＭＳ Ｐゴシック" charset="-128"/>
              </a:rPr>
              <a:t>自律型</a:t>
            </a:r>
            <a:endParaRPr kumimoji="1" lang="en-US" altLang="ja-JP" sz="2000" b="1" dirty="0" smtClean="0">
              <a:solidFill>
                <a:srgbClr val="000000"/>
              </a:solidFill>
              <a:latin typeface="ＭＳ Ｐゴシック" charset="-128"/>
              <a:ea typeface="ＭＳ Ｐゴシック" charset="-128"/>
            </a:endParaRPr>
          </a:p>
        </p:txBody>
      </p:sp>
      <p:sp>
        <p:nvSpPr>
          <p:cNvPr id="14361" name="AutoShape 12"/>
          <p:cNvSpPr>
            <a:spLocks noChangeArrowheads="1"/>
          </p:cNvSpPr>
          <p:nvPr/>
        </p:nvSpPr>
        <p:spPr bwMode="auto">
          <a:xfrm>
            <a:off x="6022975" y="1023937"/>
            <a:ext cx="2981325"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ＭＳ Ｐゴシック" charset="-128"/>
              <a:ea typeface="ＭＳ Ｐゴシック" charset="-128"/>
            </a:endParaRPr>
          </a:p>
        </p:txBody>
      </p:sp>
      <p:cxnSp>
        <p:nvCxnSpPr>
          <p:cNvPr id="14370" name="直線コネクタ 474"/>
          <p:cNvCxnSpPr>
            <a:cxnSpLocks noChangeAspect="1" noChangeShapeType="1"/>
          </p:cNvCxnSpPr>
          <p:nvPr/>
        </p:nvCxnSpPr>
        <p:spPr bwMode="auto">
          <a:xfrm flipH="1">
            <a:off x="6776508" y="2841758"/>
            <a:ext cx="11113" cy="471488"/>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pic>
        <p:nvPicPr>
          <p:cNvPr id="14371"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3824" y="2966687"/>
            <a:ext cx="523403" cy="527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21"/>
          <p:cNvSpPr txBox="1">
            <a:spLocks noChangeArrowheads="1"/>
          </p:cNvSpPr>
          <p:nvPr/>
        </p:nvSpPr>
        <p:spPr bwMode="auto">
          <a:xfrm>
            <a:off x="6084888" y="1101124"/>
            <a:ext cx="27289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ＭＳ Ｐゴシック" charset="-128"/>
                <a:ea typeface="ＭＳ Ｐゴシック" charset="-128"/>
              </a:rPr>
              <a:t>クラウド型ソリューション</a:t>
            </a: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ＭＳ Ｐゴシック" charset="-128"/>
              <a:ea typeface="ＭＳ Ｐゴシック" charset="-128"/>
            </a:endParaRPr>
          </a:p>
        </p:txBody>
      </p:sp>
      <p:sp>
        <p:nvSpPr>
          <p:cNvPr id="14347"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ＭＳ Ｐゴシック" charset="-128"/>
              <a:ea typeface="ＭＳ Ｐゴシック" charset="-128"/>
            </a:endParaRPr>
          </a:p>
        </p:txBody>
      </p:sp>
      <p:cxnSp>
        <p:nvCxnSpPr>
          <p:cNvPr id="14348"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14357"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ＭＳ Ｐゴシック" charset="-128"/>
                <a:ea typeface="ＭＳ Ｐゴシック" charset="-128"/>
              </a:rPr>
              <a:t>集中管理型</a:t>
            </a:r>
          </a:p>
        </p:txBody>
      </p:sp>
      <p:sp>
        <p:nvSpPr>
          <p:cNvPr id="14358"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ＭＳ Ｐゴシック" charset="-128"/>
              <a:ea typeface="ＭＳ Ｐゴシック" charset="-128"/>
            </a:endParaRPr>
          </a:p>
        </p:txBody>
      </p:sp>
      <p:pic>
        <p:nvPicPr>
          <p:cNvPr id="41"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ＭＳ Ｐゴシック" charset="-128"/>
                <a:ea typeface="ＭＳ Ｐゴシック" charset="-128"/>
              </a:rPr>
              <a:t>Aironet</a:t>
            </a:r>
            <a:r>
              <a:rPr kumimoji="1" lang="en-US" altLang="ja-JP" sz="2400" dirty="0" smtClean="0">
                <a:solidFill>
                  <a:srgbClr val="FFFFFF"/>
                </a:solidFill>
                <a:latin typeface="ＭＳ Ｐゴシック" charset="-128"/>
                <a:ea typeface="ＭＳ Ｐゴシック" charset="-128"/>
              </a:rPr>
              <a:t> </a:t>
            </a:r>
            <a:r>
              <a:rPr kumimoji="1" lang="ja-JP" altLang="en-US" sz="2400" dirty="0" smtClean="0">
                <a:solidFill>
                  <a:srgbClr val="FFFFFF"/>
                </a:solidFill>
                <a:latin typeface="ＭＳ Ｐゴシック" charset="-128"/>
                <a:ea typeface="ＭＳ Ｐゴシック" charset="-128"/>
              </a:rPr>
              <a:t>シリーズ</a:t>
            </a:r>
            <a:endParaRPr kumimoji="1" lang="en-US" altLang="ja-JP" sz="2400" dirty="0" smtClean="0">
              <a:solidFill>
                <a:srgbClr val="FFFFFF"/>
              </a:solidFill>
              <a:latin typeface="ＭＳ Ｐゴシック" charset="-128"/>
              <a:ea typeface="ＭＳ Ｐゴシック" charset="-128"/>
            </a:endParaRPr>
          </a:p>
        </p:txBody>
      </p:sp>
      <p:sp>
        <p:nvSpPr>
          <p:cNvPr id="33" name="AutoShape 24"/>
          <p:cNvSpPr>
            <a:spLocks noChangeArrowheads="1"/>
          </p:cNvSpPr>
          <p:nvPr/>
        </p:nvSpPr>
        <p:spPr bwMode="auto">
          <a:xfrm>
            <a:off x="5994943" y="4351414"/>
            <a:ext cx="2829638" cy="344175"/>
          </a:xfrm>
          <a:prstGeom prst="roundRect">
            <a:avLst>
              <a:gd name="adj" fmla="val 7319"/>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400" dirty="0" smtClean="0">
                <a:solidFill>
                  <a:srgbClr val="FFFFFF"/>
                </a:solidFill>
                <a:latin typeface="ＭＳ Ｐゴシック" charset="-128"/>
                <a:ea typeface="ＭＳ Ｐゴシック" charset="-128"/>
              </a:rPr>
              <a:t> </a:t>
            </a:r>
            <a:r>
              <a:rPr kumimoji="1" lang="en-US" altLang="ja-JP" sz="2400" dirty="0" smtClean="0">
                <a:solidFill>
                  <a:srgbClr val="FFFFFF"/>
                </a:solidFill>
                <a:latin typeface="ＭＳ Ｐゴシック" charset="-128"/>
                <a:ea typeface="ＭＳ Ｐゴシック" charset="-128"/>
              </a:rPr>
              <a:t>Meraki </a:t>
            </a:r>
            <a:r>
              <a:rPr kumimoji="1" lang="ja-JP" altLang="en-US" sz="2400" dirty="0" smtClean="0">
                <a:solidFill>
                  <a:srgbClr val="FFFFFF"/>
                </a:solidFill>
                <a:latin typeface="ＭＳ Ｐゴシック" charset="-128"/>
                <a:ea typeface="ＭＳ Ｐゴシック" charset="-128"/>
              </a:rPr>
              <a:t>シリーズ</a:t>
            </a:r>
            <a:endParaRPr kumimoji="1" lang="en-US" altLang="ja-JP" sz="2400" dirty="0" smtClean="0">
              <a:solidFill>
                <a:srgbClr val="FFFFFF"/>
              </a:solidFill>
              <a:latin typeface="ＭＳ Ｐゴシック" charset="-128"/>
              <a:ea typeface="ＭＳ Ｐゴシック" charset="-128"/>
            </a:endParaRPr>
          </a:p>
        </p:txBody>
      </p:sp>
      <p:sp>
        <p:nvSpPr>
          <p:cNvPr id="34" name="TextBox 33"/>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コントローラ</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35" name="TextBox 34"/>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37" name="TextBox 36"/>
          <p:cNvSpPr txBox="1"/>
          <p:nvPr/>
        </p:nvSpPr>
        <p:spPr>
          <a:xfrm>
            <a:off x="7247072" y="3018871"/>
            <a:ext cx="1735139"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40" name="TextBox 39"/>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30"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31"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38"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39" name="Picture 7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3"/>
          <p:cNvPicPr>
            <a:picLocks noChangeAspect="1"/>
          </p:cNvPicPr>
          <p:nvPr/>
        </p:nvPicPr>
        <p:blipFill>
          <a:blip r:embed="rId7"/>
          <a:stretch>
            <a:fillRect/>
          </a:stretch>
        </p:blipFill>
        <p:spPr>
          <a:xfrm>
            <a:off x="5871477" y="1540682"/>
            <a:ext cx="2205460" cy="1349506"/>
          </a:xfrm>
          <a:prstGeom prst="rect">
            <a:avLst/>
          </a:prstGeom>
        </p:spPr>
      </p:pic>
      <p:sp>
        <p:nvSpPr>
          <p:cNvPr id="43" name="テキスト ボックス 19"/>
          <p:cNvSpPr txBox="1"/>
          <p:nvPr/>
        </p:nvSpPr>
        <p:spPr>
          <a:xfrm>
            <a:off x="6441284" y="2388639"/>
            <a:ext cx="1201250" cy="400105"/>
          </a:xfrm>
          <a:prstGeom prst="rect">
            <a:avLst/>
          </a:prstGeom>
          <a:noFill/>
        </p:spPr>
        <p:txBody>
          <a:bodyPr wrap="square" lIns="91436" tIns="45718" rIns="91436" bIns="45718" rtlCol="0">
            <a:spAutoFit/>
          </a:bodyPr>
          <a:lstStyle/>
          <a:p>
            <a:r>
              <a:rPr kumimoji="1" lang="en-US" altLang="ja-JP" sz="2000" dirty="0">
                <a:solidFill>
                  <a:schemeClr val="accent3">
                    <a:lumMod val="65000"/>
                  </a:schemeClr>
                </a:solidFill>
                <a:latin typeface="PT Sans"/>
                <a:cs typeface="PT Sans"/>
              </a:rPr>
              <a:t>Cloud</a:t>
            </a:r>
            <a:endParaRPr kumimoji="1" lang="ja-JP" altLang="en-US" sz="2000" dirty="0">
              <a:solidFill>
                <a:schemeClr val="accent3">
                  <a:lumMod val="65000"/>
                </a:schemeClr>
              </a:solidFill>
              <a:latin typeface="PT Sans"/>
              <a:cs typeface="PT Sans"/>
            </a:endParaRPr>
          </a:p>
        </p:txBody>
      </p:sp>
      <p:pic>
        <p:nvPicPr>
          <p:cNvPr id="44" name="図 18"/>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2489" y="1949389"/>
            <a:ext cx="1103736" cy="405698"/>
          </a:xfrm>
          <a:prstGeom prst="rect">
            <a:avLst/>
          </a:prstGeom>
        </p:spPr>
      </p:pic>
      <p:sp>
        <p:nvSpPr>
          <p:cNvPr id="36" name="Rounded Rectangle 35"/>
          <p:cNvSpPr/>
          <p:nvPr/>
        </p:nvSpPr>
        <p:spPr>
          <a:xfrm>
            <a:off x="7541031" y="2167641"/>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smtClean="0">
                <a:solidFill>
                  <a:srgbClr val="FFFFFF"/>
                </a:solidFill>
                <a:latin typeface="ＭＳ Ｐゴシック" charset="-128"/>
                <a:cs typeface="Arial" panose="020B0604020202020204" pitchFamily="34" charset="0"/>
              </a:rPr>
              <a:t>Cisco </a:t>
            </a:r>
            <a:r>
              <a:rPr lang="en-US" altLang="ja-JP" sz="1400" dirty="0">
                <a:solidFill>
                  <a:srgbClr val="FFFFFF"/>
                </a:solidFill>
                <a:latin typeface="ＭＳ Ｐゴシック" charset="-128"/>
                <a:cs typeface="Arial" panose="020B0604020202020204" pitchFamily="34" charset="0"/>
              </a:rPr>
              <a:t>Meraki</a:t>
            </a:r>
          </a:p>
          <a:p>
            <a:pPr algn="ctr" defTabSz="914400">
              <a:lnSpc>
                <a:spcPct val="90000"/>
              </a:lnSpc>
              <a:defRPr/>
            </a:pPr>
            <a:r>
              <a:rPr lang="ja-JP" altLang="en-US" sz="1400" dirty="0">
                <a:solidFill>
                  <a:srgbClr val="FFFFFF"/>
                </a:solidFill>
                <a:latin typeface="ＭＳ Ｐゴシック" charset="-128"/>
                <a:cs typeface="Arial" panose="020B0604020202020204" pitchFamily="34" charset="0"/>
              </a:rPr>
              <a:t>クラウド</a:t>
            </a:r>
            <a:endParaRPr lang="en-US" altLang="ja-JP" sz="1400" dirty="0">
              <a:solidFill>
                <a:srgbClr val="FFFFFF"/>
              </a:solidFill>
              <a:latin typeface="ＭＳ Ｐゴシック" charset="-128"/>
              <a:cs typeface="Arial" panose="020B0604020202020204" pitchFamily="34" charset="0"/>
            </a:endParaRPr>
          </a:p>
          <a:p>
            <a:pPr algn="ctr" defTabSz="914400">
              <a:lnSpc>
                <a:spcPct val="90000"/>
              </a:lnSpc>
              <a:defRPr/>
            </a:pPr>
            <a:r>
              <a:rPr lang="ja-JP" altLang="en-US" sz="1400" dirty="0">
                <a:solidFill>
                  <a:srgbClr val="FFFFFF"/>
                </a:solidFill>
                <a:latin typeface="ＭＳ Ｐゴシック" charset="-128"/>
                <a:cs typeface="Arial" panose="020B0604020202020204" pitchFamily="34" charset="0"/>
              </a:rPr>
              <a:t>コントローラ</a:t>
            </a:r>
          </a:p>
        </p:txBody>
      </p:sp>
      <p:pic>
        <p:nvPicPr>
          <p:cNvPr id="45"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1473" y="3707339"/>
            <a:ext cx="585573" cy="601638"/>
          </a:xfrm>
          <a:prstGeom prst="rect">
            <a:avLst/>
          </a:prstGeom>
        </p:spPr>
      </p:pic>
      <p:sp>
        <p:nvSpPr>
          <p:cNvPr id="9" name="TextBox 8"/>
          <p:cNvSpPr txBox="1"/>
          <p:nvPr/>
        </p:nvSpPr>
        <p:spPr>
          <a:xfrm>
            <a:off x="4045459" y="3746305"/>
            <a:ext cx="1322798" cy="646331"/>
          </a:xfrm>
          <a:prstGeom prst="rect">
            <a:avLst/>
          </a:prstGeom>
          <a:noFill/>
        </p:spPr>
        <p:txBody>
          <a:bodyPr wrap="none" rtlCol="0">
            <a:spAutoFit/>
          </a:bodyPr>
          <a:lstStyle/>
          <a:p>
            <a:r>
              <a:rPr lang="ja-JP" altLang="en-US" dirty="0" smtClean="0">
                <a:solidFill>
                  <a:schemeClr val="bg1"/>
                </a:solidFill>
              </a:rPr>
              <a:t>コントローラ</a:t>
            </a:r>
            <a:endParaRPr lang="en-US" altLang="ja-JP" dirty="0" smtClean="0">
              <a:solidFill>
                <a:schemeClr val="bg1"/>
              </a:solidFill>
            </a:endParaRPr>
          </a:p>
          <a:p>
            <a:r>
              <a:rPr lang="ja-JP" altLang="en-US" dirty="0" smtClean="0">
                <a:solidFill>
                  <a:schemeClr val="bg1"/>
                </a:solidFill>
              </a:rPr>
              <a:t>内蔵</a:t>
            </a:r>
            <a:r>
              <a:rPr lang="en-US" altLang="ja-JP" dirty="0" smtClean="0">
                <a:solidFill>
                  <a:schemeClr val="bg1"/>
                </a:solidFill>
              </a:rPr>
              <a:t>AP</a:t>
            </a:r>
            <a:endParaRPr lang="en-US" dirty="0">
              <a:solidFill>
                <a:schemeClr val="bg1"/>
              </a:solidFill>
            </a:endParaRPr>
          </a:p>
        </p:txBody>
      </p:sp>
    </p:spTree>
    <p:extLst>
      <p:ext uri="{BB962C8B-B14F-4D97-AF65-F5344CB8AC3E}">
        <p14:creationId xmlns:p14="http://schemas.microsoft.com/office/powerpoint/2010/main" val="5462109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6317235" y="1379629"/>
            <a:ext cx="2210961" cy="2069445"/>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p>
        </p:txBody>
      </p:sp>
      <p:sp>
        <p:nvSpPr>
          <p:cNvPr id="13" name="Rectangle 12"/>
          <p:cNvSpPr/>
          <p:nvPr/>
        </p:nvSpPr>
        <p:spPr>
          <a:xfrm>
            <a:off x="696203" y="1396145"/>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smtClean="0"/>
          </a:p>
        </p:txBody>
      </p:sp>
      <p:sp>
        <p:nvSpPr>
          <p:cNvPr id="7" name="タイトル 6"/>
          <p:cNvSpPr>
            <a:spLocks noGrp="1"/>
          </p:cNvSpPr>
          <p:nvPr>
            <p:ph type="title"/>
          </p:nvPr>
        </p:nvSpPr>
        <p:spPr/>
        <p:txBody>
          <a:bodyPr/>
          <a:lstStyle/>
          <a:p>
            <a:r>
              <a:rPr kumimoji="1" lang="ja-JP" altLang="en-US" dirty="0" smtClean="0"/>
              <a:t>モバイル端末の高密度化</a:t>
            </a:r>
            <a:endParaRPr kumimoji="1" lang="ja-JP" altLang="en-US" dirty="0"/>
          </a:p>
        </p:txBody>
      </p:sp>
      <p:sp>
        <p:nvSpPr>
          <p:cNvPr id="3" name="AutoShape 2" descr="data:image/jpeg;base64,/9j/4AAQSkZJRgABAQAAAQABAAD/2wCEAAkGBxIQEBUUEBIVFBUWFRQXFBUVFBAXGBQYGBcWFxQUFxUYHCggGholHRQXITEhJykrLi4uFx8zODMsNygtLisBCgoKDgwOGhAPGzglHyU3NzQ1NzU3Nzc0MzczNywzLCwtNzI3Ky44Nzc3NTQsNzc3MDg0LDc3Lyw0NzU3LDIuK//AABEIAQYAwQMBIgACEQEDEQH/xAAcAAEAAgIDAQAAAAAAAAAAAAAAAQQHCAIDBgX/xABLEAACAQIDAwcHCQQFDQAAAAAAAQIDEQQSIQUxUQcTMkFhgYIGCCJScZGyFCMzYnKhorHwQ5LC0RVCU3PBFhckNFRVY5Ozw9Lh8f/EABgBAQADAQAAAAAAAAAAAAAAAAABAgMF/8QAIhEBAQACAQEJAAAAAAAAAAAAAAECEQMSBBMhMUFxoeHw/9oADAMBAAIRAxEAPwDOIAAAAAAAAAAAAAeN2/yobLwU3TqYnPUjpKFKMqlmtGnJeimmt17o8hy6eX08KlgcJLLUqQzV6iesIS6NOL6pS1bfUrcdNfQNqqHK5seXN3xWV1EnaVKt6F21abUWou642tru1PbUqsZxUoSUoyScZRaaknqmmt6NIEzNnIB5ZyU/6OryvGSlPCt/1WryqUvY1eS4WlxQGdgAAAAAAACvjuh4qfxxLBXxvQ8VPj68eAFg6o17zcLbknfje/8AI7SpTl8/PshHqfF9d7cNO3tAtgAAAAABDYEZiYkRRyAAAAAANQeUrETqbXxrqb1iKsV9mEslP8MYnnZUZJXcWlxadjIfKJseWF2rjKjj9JXTouWqvVyzlLudQ88qzvJKVSbWZNTUMlTL04rTQDzaL2wtpywuKo143vSqwqab3lkm13q67zp2hSUKklHdo17Gk0vvKwG8UZJq63PcSVtmu9Cn/dw+FFkAAABxciWyEgJidGO6Hip8PXiWCvjuh4qfxxAsFOnf5RPhkhrrxloXCpS+nn9mLb+5Lf2Pq632gWwAAAAENkRRNjjOrGLSlJJydoptLM7N2XF2TfcBzAAAAAAABiPzgqEI0KFZwv8AOOlUaeqUoucO9ODsYPrbSgug5zk01eWSOVPpNZd8mtLs2d5VMPh62y8TCs6WaNKpUpKpKCaqRhLI45n0tWr/AFjU6rDK2rp261u7mBOIrOcnJ9f3cF7jhCLbSSu3okt7fUkgjspyyyTV9GndOzVnfR9T7QN0tj3+T0b7+ap39uVFwr7OxEKtGnOnbJOEZQs01laTjqtNxYAENkkWAhI5AADoxvQ8VPj68eB3lfHdDxU/jiB3Z1e11fh1+4qU3/pE19SL9mr/AF3HGf8ArS/u3+b/AF+kdlJ3rz7IxT39rt99+/3BbAAAAADHvLJWdClgcSr2obRw8562WS081+zRLxGQjxPLNgue2Jikt8FCovBUjKX4VID2wPk+SeP+U4DC1nvqYejOX2nCLkvfc+sAAAAxxy3eV9XZ2ChDDTyVsRNxU1bNCEUnUlHhL0oq/VmbWtjI5r75yeKvjMLSv0KEp2+3Nr/tfcBiOvVlUk5zk5SbvKUm22+Lb1Z1Eol9neBATIAG0vIbiJ1Ni0c7byyqxg5O/oqbypa7luS7OFj3xhrzdfKOEqFXAy0qU5SrQ+vCWVSXtjK3764GZQAAAAAAV8d0PFT4evEsHRjeh4qfH148APn1alX5QrKWXOl9GrZMt36duPaRhKlb5Q8yllbnf5tJWTeT07a6W6z7AMO5u99V89/SNAAN0gAAFHbuAWJwteg91WjUp/vwcf8AEvADwHIdj+d2NSi36VGdWlK+9NSzpP2RnE9+Y05LF8m2jtfBvRQxKr019Wtma90ebMlgAAANT+WDGyrbaxTbvknGnFcFCEY2Xfd+1s2wNLNu1JSxVeU5Kc5VqrlNKyk3OTlJLqTeveBQ3BMgASwkdlChKd3FdFXf/pdZwb4AZC5B6bltqk4tpRp1nLtWRxs+y8ovuNnzXrzbsHmx2Iq+pQUO+pOL/KmzYUAAAAAAFfHdDxU/jiWCvjuh4ocPXjxAsAAAAAAAAHDPwOTOtAY02ljKezvKfn6840aOKwOWc5yUYc5CStdvS9qSS9p6/wDy62X/ALwwv/PpfzMUecVtGlKpQor6SEHKW61pyWVcbrJJvsnHiYUA2+xHl/suEJSePwzUU21GrCUnbW0Yxbcn2JHitr8vGBpprDUK9eV1ZyyUoNdbUrylfwmuxO4DYP8Az94N05Xw2IjUyvKlzMo5rO15Z07XtrY18lK7u973kACWy9sqDblondW163wWn6RXwmFdR6bu/itFZPXU7sZXi/RpxSWl+227v7e3rAYrF6KENEla60vx9/Xx7bIpAAbD+bhs3Jga9dqzq1lFPjGlFW/FUmZcPL8mOyHg9k4WlJWlzfOTT3qVVuo0/Znt3HqAAAA4uXARkcEiVv8A13gdhXxvQ8VP44lgq7Svzbs7O8LO17PNHW3X7BRww+OvJxe/M1ZLcu27169VwLpT2VhubprNfM7yk3rK8m3ZvravbuLhnxdXTvJEAAaJAAAIcUSAPm7a2BhcbFRxdCnWUb5c8U8t1Z2e9Hg9rch+zKq+ZdbDu2mWpnjfi1Uu33NbjJwA1/xHIDilO1PGUZQs/SlCpGXYsizL8R0y5Asb1YrDP288v4DYYAYDw3m/139JjqUfsUpz/OUTEdTDKnXlTm16E5Rb3JuLa330u1v3G5m2doLC4atXknKNGlUqtK12oRcmlfr0NL8XiOdqTm0k5ylJpXsnJt2XZqB24vEac3CziuvR6rRtPttfvetimS0QBO/2/mey5LvIuptTGwzQl8mpyUq87PLaOvNKXrS0Vt6Tb6jxqRmPkD8tpU6y2dWu6dVylQf9nOzlOH2ZWb7Jfa0DPyRIAAAAQ4olAACvjuh4ocPXjxLBXx3Q8VP44gWAAAAAAAAAAAAAAAAed5Q8a6GysZUje6w9RJrqco5E+5yv3Gnxt3ylbKxGM2ZXw+EUXUqZF6UsvoqcZS1fFRt3mpFelKEpRkrSi3GS00admtAOCYsEib3/AMAIbPS8mm0KeG2thKtZNwVVRdrKzmnCMnfqTkm+xM80zlSqOMlJWummrpNaO+qe9AbwAiLuiQAAAAAAV8b0PFDj68eBYK+O6Hip8PXjxAsAAAAAAAAAAADjmJj2gSAABpPtSL5+rfS1Sd7ccz0RuwaaeV9F09oYuD/q4nEL3VJWYHyGyAAJR9vyK2V8r2jhaDV1OtBSW+8E81T8KZ8RGVvN52Hz+0J4qSeXDU3lev0lVOC9toc5p2oDYwAAAAAAIzASV8d0PFD44nfE6Mb0PFT4+vHgBYAAAAAAAAIbDZCQCKOQAAAADVLlnwfNbbxWllN06i7c9ODb/ezG1pr35yOAy43DVl+0oOD9tObd/dVXuQGM9lYeOWVSUc1nGMIvc5Sdlfs1R9GVVPNFuFTLfNBU8ui6WSXFHy9mYuMVKFS6jKzUlvjJap2/W4t1cdCOqmpv0rZYOKTlpKbzb3bqQHzMdQVOpKKd1o0+xq6+5myvIJszmdjwm1Z16tSo78E+bj3Wp37zWjFVucm5WtfcuCSsl7kjcvyb2csLg8PQX7KjTg/bGKUn3u7A+kAAABDYBshILU5ACvjuh4qfxxLBXx3Q8VPh68QLAAAAAAAAItqSAAAAAAADDPnK4ZvD4SpbSNWrBvtnGLX/AE2ZmPF8sGyFitj4lWWalHn4Pg6XpSf7mdd4GqAJaIA+75CYLn9p4OnlzJ4ijmXGMZqU/wAKZuMau8hWHzbbov1IV5ez5uUf4zaIAAABFiQAAAAr43oeKnx9ePAsFfHdDxU/jiBYAAAAAAAAAAAAAAAAOFWmpxcZK6kmmn1pqzRzAGlG1sI8PiK1J76dWpTa+xJxf5FVq363HuOWnA8xtrEWtapzdVW+tCOa/bmUn3nhkwMj8gCf9Mxt1UK1/ZZL82jZs1283GNP+ka7bfOfJnkXVl5ynnd+PQ97NiQAAAAAAAABXx3Q8VPh68eJYK+N6Hih8cQLB1VJPPFX0ea+7XTQ7SvWXzlPx/kBYAAAAAADjnA5AhO5IAAAAABrX5wuEybWjPqqYenK/VdSnBr8C95jAzX5y8fncE/qV17nT/mYg2bTUnK8c2nZp3Ae95AKrjtiK9ajVi/cpfwfcbNGr3JJWjHbeDhC2+qpNdfzFXf17317tFprfaEAAAAAAA4uRKkBJXxvQ8VP44lgr47oeKnw9ePECwV630kPF+SO+crJvgrlDCYtVlSqJSjdTaUlZ23agfQAAAAAQzrX69p2nFwAiO/3nMhIkAAAABDYGE/ORwrm8C0t3ylN3irXdDi1qYYxVWMPRpXWqbd3e6urrg3d3/JNGYvOL2/G+HwkGs6zVptXzQTvCmk1uus912RfAwcB6zkpqZds4Nr+2t+9GUX+ZtuaeeQNfJtXBSX+1UF+9UjF/mbhgAAAAAHUv/pK3/rvOTiSkBJXx3Q8VP44lgr43oeKnx9ePADphiZSq1KenopZUr3d4xd77t8vy0KewqThSpRcbWdW6bTa1fWm1+e87Kckq1ZuV3Z+jktZKMP6123pl4X7jo8mIZcPRSjlS5y6vms7vS7QH3QAAAAAAAAAAAAA8Dys+VGP2XSpVsHSp1Kbc413OFSXNtqPNS9GSsr5tXpey6z3xxqQUk1JJpppppNNPemutAaV7Z2pWxlepXxEs9So805WS4JKy3JJJJdiKRsryw+S9GOxqqwdPD4aMKkK1RQpwpqooqSyrJHp3lG1+FjWtID6Hk5W5vGYefqV6MvdUi/8DdI1N5Ktj4TG7Sp0cbK1NpuEcyiqlROOWm21qms2is3xNsgAAAAAAAABXx3Q8VPh68SwV8d0PFT+OIHz1TzYivmjePNuLvqneMfR1ut19LbmuLOnybhajQtb9q/RcbK7+qrde47oSXymu76Kms2i0tFauV1ZW6vqvdoV/JeFsPQ6P7V2gpqOrb0zK/66wPQAAAAAAAAAAAAAABrTyz7f2i9pVKdXncPRinCjGE6sYVqak2qr1yzlLNrbdZR3q4HpPOE8qFLm8FSmtHnrpNPdpGMvv036Pvwg3chsypyR8ly2gvlWNUlhrtU6abi67Ts25LVQT001bvutqGN9j7Pr4ivCnhac6lVtZFTTzJp9K66KW/M7Jbzc7Z9OcKNONSWacYQU5etJRSlLvd2eT2fs7DYfbMKOHo06Sp7PqSUacYx0qYimru29/Nb3xZ7QAAAAAAAAAVdp1MtJy4OD90ostFHbX0E+74kU5LZjbB8eW0aM1NczWkpRnGSTbspu87Wel2i9sDF0ql404yi4tv05OTedtyd23fU+PhJJwSTimr3TdPfeV36bW9OHpK9sltxOwYN4xum1lSedrc7pXt2OWq7Ecrh7XzXLDd3Mv3x6qS168AHYXAAAAAA4xdwAOQAAFbH4CliIOFelCrB741IRnH3SVgAPL1OS3Y8qmd4GF7p2U66jp/w1PLbssetw9CNOEYU4qEIpRjGKSjGKVlFJaJJdQAHPKr3truv124EgAAAAAAAAAcYs6NowUqbT3OUE/Y5xAFm/Cis9g4d/s/x1P/IsYLZ9Ojfm45b2vrJ3tu3sAyx4OLC7xxkvsjUWgAapf//Z"/>
          <p:cNvSpPr>
            <a:spLocks noChangeAspect="1" noChangeArrowheads="1"/>
          </p:cNvSpPr>
          <p:nvPr/>
        </p:nvSpPr>
        <p:spPr bwMode="auto">
          <a:xfrm>
            <a:off x="116711" y="-108346"/>
            <a:ext cx="22866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p>
        </p:txBody>
      </p:sp>
      <p:sp>
        <p:nvSpPr>
          <p:cNvPr id="4" name="AutoShape 6" descr="data:image/jpeg;base64,/9j/4AAQSkZJRgABAQAAAQABAAD/2wCEAAkGBhIQERUQEBMQEhUVFhcUFhUYEBUXFRYXGBQVFhcWFBQYGyYeFxkmGRUUHy8gJScpLSwsFR8xNTErNyYtLCkBCQoKDgwOFw8PGiwcHCQsKSwpKSkpLCkpKSkpLCkpLCkpKSwpKSksLCwpKSkpKSkpLCksLCwsKSwpKSw1LCkpKf/AABEIAJ8BPQMBIgACEQEDEQH/xAAcAAACAwEBAQEAAAAAAAAAAAAABAUGBwMCAQj/xABLEAACAQIEAwMHBwkECQUAAAABAgMAEQQSEyEFBjFBUXEHIjJhgZGhFyNCUrHB0RQWU1RicoKSojNDlNMVc4OTsrPh8PEkJmPC0v/EABkBAQEBAQEBAAAAAAAAAAAAAAABAgMEBf/EAB8RAQEBAAMBAQADAQAAAAAAAAABEQISITFBE1FhA//aAAwDAQACEQMRAD8A9aVGlTmlRpV6nx+hPSo0qc0qNKh0J6VGlTmlRpUOhPSo0qc0qNKh0J6VGlTmlRpUOhPSo0qc0qNKh0J6VGlTmlRpUOhPSo0qalsoLMQoHUk2A9tc4Z432R0b1BwT7r006OOlRpU5pUaVDoT0qNKnNKjSodCelRpU5pUaVDoT0qNKnNKjSodCelRpU5pUaVDoT0qNKnNKjSodCelRpU5pUaVDoT0qNKnNKjSodCelRpU5pUaVDoT0qNKnNKjSodCelRpU5pUaVDoT0qNKnNKjSodDmlRpU3p0adY16OpTSo0qb06NOmnUppUaVN6dGnTTqU0qNKm9OjTpp1KaVGlTenRp006lNKjSpvTo06adSmlRpU3p0adNOrOubsQ5nMZJyqFyjs3UHNbvuT7qh4HZWUpcMCCLdb32q4c+8OGVJ97giMi2xBzMN++4Pvqu8uYLWxMa2uA2dvBd/tAHto6z40TSr4Ut1sKc065ycNjmKpKiuuYGx6dbfYTTXLqV27194o27194q8/J9w79Uh9x/Gj5PuHfqkPuP41nu7fwf6o23evvFG3evvFXn5PuHfqkPuP418+T/AId+qQ+4/jTufwf6o+3evvFG3evvFXn5PuHfqkPuP40fJ9w79Uh9x/Gnc/g/1Rtu9feK9BL9LGrv8n3Dv1SH3H8arGM4PDh5pEgjWNc3RRt0FWctZ5f8usIaVGlTenRp1dc+pTSo0qb06NOmnUppUaVN6dGnTTqU0qNKm9OjTpp1KaVGlTenRp006lNKjSpvTo06adSmlRpU3p0adNOprTo06Z06NOs664W06NOuHHOLx4SLVkud7Ko6s3cPxrOeJ864qYnK2iv1U2Ptf0j8KpjTdKjTrIYeN4hDmWaYH/WMfeCbGr7yXzO+LLRTBc6KGDAWzC4BuOgNyOnfQxYdOjTpnTr44CgsxAAFyT0AG5J9lTTC+nRpVlXGeYpsRI51HCZjlQMQoW+2w6m3fSOHx8sZvHJIh/Zdh9hq4Y2PTo06heSuPNi42WQXeOwLbWYG9iR2Nsb1Y9OoY4JAWIA3JNhU9huW0G8hLHuGw/E0nwuP51T3XPwNT+epa6cOM/XmXh8LRmFo42jOxQoCp8QetVLk3hcUWMx8KYfDokbRorAs7lXTNlJcmy2ANhbfbe1W7PVI5Rx2bi3E172Qj+AlP/sKjpc8WvEcvwt6IKH1Hb3GoKTAtFIFbvFj2EX6irTnrjiYFkAv1BuD3UjPLhL8S1FLNjB2CuRkLHvrOOmqbz55TvyGQ4bDIkkoALMxOSMncAqN2a2/UWuOtWPk6R5cMmJlllladVk85UUJcbKiJsF9pJ63rvieWcNO4lxEEMrgZQXjVrC97b+v3b99SkcYUBVAAAsABYADoAOwUqSXXqiiio0KpPGU+fk/e+4VdqqPFU+efx+4Vri5/wDT4i9OjTpnTqo8d59SB2ihTUZSVZibICOoHaTe47OlbcMWXTo06oaeUma+8MJHqLj43NWjlfmRMYpBKrKLlox2LfYqT6Qta57z4UMSmnRp0zp0adNMLadGnTDgKCWIAG5JIAHiT0qGxPN2CjNjOhP7IZ/ioIoYkdOjTpbhnH8NiTlhkDN1ykFWt3hWAJ9lSWnQwtp0adM6dGnTTC2nRp0zp0adNMM6dGnTOSuWKVhG5QXYK2Ud7ZTl+Nqy6YzfyoYhS8MaupZM+ZAblb5LFu64BqjV6dySSxJYm5J6k9pPrvXmukZFXLyXwk4mRh0EVj4l1t/wmqbV18lUN8TI1z5sXTsN3Xr7qlGkadV7n3EmLAyZR6ZWMnuDHf4C3tq1ZKU4rwtcRDJA1gHUrci+U9jW9RsfZWWsYJRXqRMrFdjYkX8DahELEKBckgAd5OwHvrbLSPJjwwrDJOf7xgq+CZgT/Mx91XPTpHlfl84PDiEtnNyxNrAFrXA9Vx1qXyVhrHzAiz+w1I6lIoLG9R3HeCnEZZIZWw86XCyqoJKkEFHH0kub27D0o1Fgz1l/I2NvxnFf/Jr/AAnUj4VNcq4LikWI/wDVyK0NiW88OXY9MvQp2dwsvS5qk8iYm3FVJ+m0w/mVz9oq4W/Gz4iUhSR1rlDjidmHur5Kbi1c403HiPtqF+pmPBH6R91NJGB0FeqKxrqKKKKgKKKKAqscST51/H7hVnqv45PnG8fuqxjn8ReIkWNS7kKqi5YmwAHaaxPjWKWXESyRiyM5K7W27CR3nr7a2jmOK+ExHo/2Mh84AjZCdwR6qwqukcqKa4XjWgmjlTqrA+IvuPAi49tK1YOR+ELicWiuQFT5wi/pZSLKPE2v6ga0jXjHXzTpnJRkrDWMg594xLJiXgY2jiICqDsTlBzN3nf2VWKnueZY2x8xiOYXUEjpmCKrAHt3HvvUDW4y9xylSGUlSDcEGxBHaDWucmcbOMw+Z/7RDkf1mwIb2g+8GsgrS/JPhzozv2GRQPFUJP8AxipVXLTo06ZyUZKyuFtOjTpnJRkoY75KMldslccZio4UaWVlRFF2YnYf991RrFc4t5PsHiZNRleNibsY3Chj2lgQRf1gCsZxCgOwW+UMwXvtc2+Fqu3M/lPklOTB5oox1cgaj+zfIvx8OlNc5eTLJH+WYAF4mUSNCLlkBF7x9rLY9Oo9fZqefWc34pPBeDSYuYQQ5cxBPnGwAAuSTWpch8nS4HVaZoy0mUAISbBcx3JA6kjb1VnfI8jDiGGyG2aVUPrVjZh7VJr9CPw4fRPvqcqvGajMlVHnnnMYMaMOVp2AJvusantYdpPYPb3XlOduaF4fF2GZ7iNOvi7fsjbxNh31iOIxDSO0kjFmYlmYnck9SasiVbeEcsYXigIwj/kuJAucPIxaJwOphk9MD1HMR4b05wrhkfDAZcTFFPPDJ86izAy4dSFEcgT0XU3vfYrmXp2UbDYho3WSNijqQysDYgjoQauScdw7j/SJjzYjMYsZCXOSWKZGQzR39AnYW6Akbbg0pMaLwXjsGMTPA4a3pL0df3lO48elSOSsA4fxNsJiBNh2JyMcpO2dL9HHcR1Hr9Vb3wnGjEwxzorKJFDAMCCL9h/Ht6ipZiz10yVH8f4qMJh3xDKWCW80GxN2CgX7NzUvpHuPuqp+VA24e/reMf13+6pF+IKPyux/Sw0g8JVP2qKric2wxYyTGw4c3cearuAqO39o/mje/dtbM1VeiujG1q/I/OkuOnkimWJQI86hQRuGANySb7MKu6JuPEVivk7xulxCG/R80R/jU2/qC1s3EOIx4ZNWYlVuBcIzG56bKCaxWp6sdFVj5SOH/pZP8NiP8uj5SOH/AKWT/DYj/LrGV12LPRVY+Ujh/wClk/w2I/y6+fKXw69tZ7935NPf3adMpsWiiqx8pHD/ANLJ/hsR/l0fKRw/9LJ/hsR/l0ymxZ6hcYvnt40l8pHD/wBLJ/hsR/l18PMEEsUuKjYtHHmJJR09BcxFnAPd76sjPKyq15S+KGDCZUYo8rhBY2JUAl/ZawP71U/lTk5sRh8Q8sdhpBoHIYNnsWGXsZbAA9eotXjhHO2JlkSLFSxyQZiziaGOUIouzZMy5r22UX6kVp2G5uwk2ElmwvzzooUQlCrZ3OWJMh7GYgXFx1rXxiSVglWfye8QEOKuWVbrl882Qi42L9Ea9ipO1xY2zXFtwvkxwmHwkmI4hKS6jM4jYBYjcHIAPSYnzbbDewtsazx+JiKcy4LVgXcIDIHfKeoY2sQe43Hj1rW6lmN6jYMLqQR3ggj3ivRSqv5PebGx0bxyqokiy3KiysrXAOXsNxvbbcVbslYaYPzlwyPDY2WGIWQZSBcm2ZFYi59ZNQlaX5TuXFeQ4lZkEmn/AGFruyx3Jdbb2C3JuLWXr2VmlbjFFbnybws4fBQxn0iudvFznt7AQPZWTct4NBImJxUUhwqsA75TkzG+Qft+da6i5sDW18N41h8SPmJopPUrjMPFOo91SrDGSjJXbJRkrLWOOSjJXbJRkoY7Zaxnyl8ztiMS2HQ/NQMVt2NINmY99jdR4E9tbYq7ivzTxNSJ5Q3pCSQHxzterxORat85N5vwv5BhhNiMPG4jVCrzIrXTzOhN/o39tYHRWrNZlxr/ADByhHHjMNxTBZDF+URGYIQVW8igyoV2y7+cOzr31Mc+8/f6PlgiVc2c55e8Rbr5v7RNyP3PXWT8nc1vw+YNu0L+bNF1VlOxIXpmHYfZ0NS3lamEmOSVWDJJh4njYdCpL2I9t/fWc99a7eeIrnziOvjpJAwdCE0iDtp5AVt7SxPrJqv0UVtzFfb18pvhWLSGZJJIknRTcxsSFYdxI/6jvBG1B84Zh0kmjSRlRGdQ7E2AW/nG/het+4VxWCVbQSROFAFkdWyjoBYHbp8KzzmjlGHGrDjeFiNVmuJIsyoEYWucv0SDswG17Edd7Nyby2uBiIuHkexdgNtuirfsFz41n66TyrrDLVK8r8hbh/8Ato/seuvOnNb4CGKSMKxaVVKnoUAYuL9hNgL9l6g+NcxjiuDaMIUW6tchrgqbixOzbXFxUz1bfxldeim1/Xb3W/Gp/wDNdfrP7hXb82lyZczXzE327QBbp6q254r2DxBjkSQdUdXH8LBvur9JrvuOh3Hgawk8qr9Z/h+Fabh+aZFVVyRmygX86+wA33rPJritWWjLVZ/O2T9HH/V+NH52yfo4/wCr8azjazZao2CH/uCb/UD/AJcFSf52yfo4/wCr8ar0HEGXib4vKuZosmXfL6MYv3/QHvqyJWj5aMtVn87ZP0cfvau8XN314v5W+4is4qfy1SfKtxrRwggU+fOcv+zWxc+05V9pq04Xj0Em2bKe5hb49PjWOeUzihn4hIL+bDaFf4d2P85b3CrJ6zy+KrUlwviz4ZJWjJVpAIwwO69SzL3G21+zPcVG0V0c3oORexIv13673379wD7K80UUGieSDFwJJKjyBZpMixobjMq5icp6FrkbdfNpznfyltG7YbBEXW6vNsbN2rGOm3TMb79O+sxViCCCQQbgg2II3BB76+VMXfFx8nWMti58ZPnm0cNLK/0mf0VtdupszdfXVh8m68Nxsrq2BjSZbyD+0liyZttnJCkXAsRY9ncITkOYQYHiWKYA2hWFb9C0mcW9e5StG8nvCY8Dw1JWAVnj15W7bEFhc/spYW8e+s1vipHlm40GmiwUdgsK52A2Gdh5ot6k/wCZWcjv7ab4xxNsTPLiH6yOz+AJ2HsFh7KTrUmRi3asPBefMbhSMsrSIP7uQl1t3Anzl9hrZOW+PR46BZ49r+ayk3KOLXUnt6gg9oIr89Vovkc4kqSzQPIq6gQohNizgsDl7zYjbr0qWLxrVMtGWuuWjLWHR0y1hvlR4EcNjmkA8zEfOqezN0kH83nfxityxMwjRpG6IpY+Cgk/AV+buO8emxszTzMSSTlW5yovYqDsA+PU1eLPNHUUUV0cxUhPjTLh40Y3aAsFPfE5zZf4Xv8A731VH0UE9yRy7+X4tISyhR849zuyKRdVHaTcD1Ak9lR3GoEjxMyR3CLLIqAm5yq7Ab9uwr1wLi74TER4mPrGwNvrL0ZT6ipI9tcOITh5pHW9mkdhfrZmJF/XY1P1fwvRXSGBnNkUsSbbC+/W1NrhEiN5mUn9Gvnm/wC0Qco8CT4VUWfybTLHrySMqKBGMzEBdy5Iue3YfCp/inlDhhFolMh7CbonsFsze4D11nE/FGbZRlA6dpA9W1l/hApIm+5outI4biZOMCNp1j08PiVLqFIzxlSSCCx7gOvQ128rvF8SpjjicphWS1kJXM4O6ydLADLZenX2K+THEIsMqllDGS4BYAkBFFwCd+2rfxTHIi5GhfEF+kSxZ81vrX81R03Y1MbnsZnyc+JxE6QreRLjUJF8iX3bOeht0B6mtHm5Kb6Dq3qIyn7xSUnC+I4ogNLHgYiN0hOaS3SzSAC5t3EDxr3zJzN+TouBwZYyWEZbMSydmUMdzIe09lyevSE8+kGwIDMt1JVirWYGzDqLjtpgR184bw0QxhBuerHvY9T9w9QFNadRqF9OjTpjTo06BfTrhHhby3HaLfZT+nXsQ2Gb101LH2fg7oLkp7GpPJUpjGB6W3rnhsGrg+dY91uz1G9UR2nVd4ryUs0jSJIULG5GXML9pG4tVsx+SFS7sFVdyTsKqrc/QA+hMR35V397US4hePcpLhYFlEryOWylRAVVRYnMXzHtsB061W60jnPiEkOGw+Iwro0OJU+cU89WtcoQSV6XHiprP4cDLIfMjdr9yH/xVjNheiu2JwjxNlkVkPWxFtu8d4rjVZFFFFBbsLEf9FwwDrjMfbxVFRP+Nh7q0ryp8TGG4a0SbGUrAoHYvVvZkUj+Ks9W6twWD1pPt1vPiwQf5UHuqQ8tfFM+Jiw4O0UZc/vSH/8AKD+asfrp8lZzRRRW3MV6ViCCCQQbgg2II6EHvrzRQfo3lXiLYnBQTv6TxqWPew81j7SCfbUrakOWOHHD4PDwnqkSBv3rXb4k1J2ri7uWPwurFJH9dGT+ZSv31+X2jKkqdiNiO4jYj31+qrV+fPKTwf8AJuIzACyynWXwe5b+sPWuDPOKvRRRXRyFFF6KDpBh2c2RWY+oXt491WvgHJHzS43HvHh8MfRDuyvJttlVQSQfeRuNq7+T2bGzMcPh4oZI1sZC4CBQSbFpALsTY2BDHbuFS3lG4HAgRJMSsTorNHFmZ0AbdgEAulyNjaxt07s2/jcnmoXnDFYdsLCMKY8gk9FdreYfSU7g79oqm19t218rTNuukczLcKbZhY+sd1c6KKI0LkXhccuEJkRWvK25G9gqDY9R21OPwlYVLxzzYdRufnLoN7bq1x1IFcfJ/BbAofrNIf6yPuq2Q4dGjIdVINwbgG/Qi/da1Y11k8VKPjmJkVooMTBKxBAOmY5B3lfok27fbXHl7l9o2Msws24UXBtf0nJB6np4X76mMc2GwpDkJH4C59w3tUgiggEbgi48D0q3xJC2nRp01pUaVZbK6dGnTWlRpUCunX3JTOlRpUC5jXur4Et0pnSo0qJiO4jAsq5JVVwewi4P/Wq3Ny9hl6Qp8T9pq6PhwwselRM3A5GOzoB35CT7RcCtSs2K4W0woTzQl8o+itzc2XoLnc99SmA5kQ+bLZD9b6J8fq/ZTP5oBvTmkP7qov2hj8a9R8l4cEE6rkb3Mz9fBSBTYSVx5nghOFkkmVXVVLLvvmOy5WHS5IrJq1fn+H/0D27Gj/5ij7/hWUVYnL6KGO1SHB+BzYtikK3I3JJsB4mmsbyriMPNHHKnmu6IHBuhLMBbN2HfobVWcWApfjWEh/Q/kkP+7iRm/qLVAc68R/KMfiZb3Gqyr+6nza/BfjUrwriAbjMmJPRZcVP/AAxxzOvwVaqBYnc9TufHtqRa+UUUVWRUxyhglmx2Gif0WlW47wDmt7ctvbUPVl8nEObieGHc7N/LG5+6pfiz6/QlFq9WotXF3Fqzvyy8A1cMmLQedAbNt/duQCfY2U+DGtFpLiDo6NEwDq6lWHYQRYg+w1YWbH5jhhZ2CorMx6KAST4AbmrlwPyYzy2fEnQX6osZD9ye259VaXwjlvD4RcsEap3t1dv3nO58OlSGlW+zE4f2r/D+U8LAmRIUIPUsodm/eZv/ABUFzPy1w2JM81oCb5cnVj+yg61fdKq/zdyj+XIgvYpmIF7bm3b7O2pKtnipcjYzEYIyyQxAYaXKc+IJjvlvZkVczMbMdgCPXUPxbhi4ieSV5pXZyWZzGqi56WUtsoGwBI2A2pvE8C4hgxkX5+Ib6TrmH8Kk7H1oQaWw3G4C1pFfDuOobM6DwPpp7Q3jXSY5XUHxjhP5OVGbPmBINiNgQBdT095qOqd5scGSPKVYZL3DBgbs3QjwpLhHA5sU2WJbjtY7KvifuohACrBwnlJ5LPNdF+r9I+P1at/BOTI8PZj84/1iOn7o7PtqcXA1NbnH+zXA8CI8PGiiwC7D2k/fTjYe/ePWCQfhTGDgsij1V20qw6YhPzdgLZ2jDHr5xJF/3enwp/SpzSo0qaYT0qNKnNKjSqKT0qNKnNKjSoE9KjSpzSo0qBPSo0qc0qNKgT0q+iOm9GuGKbKpI3Pd2+uwqorfH+W5zIzjEvlJJVQ7IFF9gFXbbvpvgkTomSR2kN7Bj18L9T4134jxYFL7MQN7OgO3erEEVXcJzTJrLFFHFIWcC3pMq7BiZFNhtc9321vPGNypfm/hrTYKZEBLZcwA6kqwew9fmmqviOHcL4VGkeLiONxTqHdVeyRhhcAEMANuh3J67AitJUCsa595YfCYguATDIbo3YO9D3EdnqtWYvL+1l5c5h4XC7phzLCr+eTNlASwHmZ8xJ3O3XrVywbrOmpCVmTrdLMLrvtba97beFYNPi3cKGNwgyqLAAC9+gA7e3qav3kX4yY8U+GJOWZCwH7ab+8oW/lFWxOPL8V/inEMHHLI+DWcF45YirgBVMi5Sy3JbtPmkdvZ0qt1bfKjwb8m4hIVFlmAmXxa4f8ArVj/ABVUqsYv0UV9r5VQVpfka5cdpmxziyIrRxn6ztsxHqC3Hi3qNZrX6G8m2E0+GYYdCyGQ/wAbs/2EVnlfG+E2rJai1erUWrk7E5GLdfdXPSpzTo06oT0qNKnNOjToE9KjSpzTo06BF8MGFiAR3EXFQ3FuS8PiBZ0U91x08GHnL76s+nRp01MZT8k0KzXLyFB/d7df3x2ey/rq24Xg6xqEjUKo6ACwqxPhbm9elwgq9knHEIuArsuAqYGHFetIVNXCMcFgBXrSpzTo06apPSo0qc06NOgT0qNKnNOjToE9KjSpzTo06BPSo0qc06NOgT0qNKnNOjToKlM0iPpyk33KnfK696jsI7V7PAg16WrHjuHJMhRr94I2ZWHRlPYf+oOxquNG0bmJ7ZlANx0ZTezDuvY7dhHaLGunG6xZj3kB6gHxF69YfDIlyiIt+uVQL+NhvXxa7LVHVaJ8KkqmOVVdT1Vhcf8AfroWuq1kVrEeS/ASm4WSP1K+3xBprhHk6w2FlWeHUDpcqSQbEqV3Ft9iasK0xG/fvUtpJFY45yKuOkWTFSu+QFVARUABN7bda9YPyeYOL0Y7nvIUn32v8atqoDX3TqbV6xW+Icm4WdNOWIMOw3IZfWrdlZhzT5LsRhbyYfNiIhvsPnUH7SD0h619wrc9OjTp2peMr8rGv1BwXC6WHhi+pFGn8qAfdVe5m8muFxraoGjLcEug2fffUTob9+x8atwpyupx44KKKKy2/9k="/>
          <p:cNvSpPr>
            <a:spLocks noChangeAspect="1" noChangeArrowheads="1"/>
          </p:cNvSpPr>
          <p:nvPr/>
        </p:nvSpPr>
        <p:spPr bwMode="auto">
          <a:xfrm>
            <a:off x="231041" y="5954"/>
            <a:ext cx="22866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p>
        </p:txBody>
      </p:sp>
      <p:pic>
        <p:nvPicPr>
          <p:cNvPr id="1037"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7877" y="300176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7254" y="3012405"/>
            <a:ext cx="148921" cy="1529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17"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345372" y="120254"/>
            <a:ext cx="22866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p>
        </p:txBody>
      </p:sp>
      <p:sp>
        <p:nvSpPr>
          <p:cNvPr id="11" name="AutoShape 19"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459701" y="234554"/>
            <a:ext cx="22866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p>
        </p:txBody>
      </p:sp>
      <p:sp>
        <p:nvSpPr>
          <p:cNvPr id="12" name="AutoShape 21"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574031" y="348854"/>
            <a:ext cx="22866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p>
        </p:txBody>
      </p:sp>
      <p:pic>
        <p:nvPicPr>
          <p:cNvPr id="2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0271" y="299711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2311" y="300176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651" y="299434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654" y="285534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3"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2828" y="1566170"/>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229" y="2574119"/>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606" y="258476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623" y="2569473"/>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8663" y="2574119"/>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1003" y="256669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5980" y="2150021"/>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357" y="216066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8374" y="2145375"/>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0414" y="215002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2754" y="214260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731" y="1725923"/>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7107" y="173656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125" y="172127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2165" y="172592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4505" y="171850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98207" y="286500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5405" y="240792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12003" y="243111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6028" y="200546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5" y="198265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37891" y="155231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4" y="156950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6" name="Rectangle 115"/>
          <p:cNvSpPr/>
          <p:nvPr/>
        </p:nvSpPr>
        <p:spPr>
          <a:xfrm>
            <a:off x="3445938" y="1398711"/>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p>
        </p:txBody>
      </p:sp>
      <p:pic>
        <p:nvPicPr>
          <p:cNvPr id="117"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7612" y="306077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1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6989" y="307141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1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0006" y="305612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2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2046" y="306077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2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4386" y="305335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2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53964" y="263312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3341" y="2643769"/>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6358" y="262848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8398" y="263312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738" y="262570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5715" y="2209030"/>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5093" y="221967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8109" y="220438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149" y="220903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2489" y="220161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7467" y="178493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844" y="179557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9860" y="178028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1900" y="178493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3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4240" y="177751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72422" y="162328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9069" y="162851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45910" y="161717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7658" y="162355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63307" y="162656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1159" y="206451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7806" y="206975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4646" y="205840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6394" y="206479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2044" y="206779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49836" y="2493792"/>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6483" y="249902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3323" y="248767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5071" y="249406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0720" y="249706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2500" y="2927052"/>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147" y="293228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5987" y="292093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7735" y="292732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385" y="293032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8909" y="298524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8286" y="299588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6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81302" y="2980601"/>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6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93342" y="2985247"/>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5682" y="297782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6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5261" y="255760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4638" y="256824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7654" y="255295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9694" y="255760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2034" y="255018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7012" y="213350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6389" y="2144145"/>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09405" y="212885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1445" y="213350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3785" y="212608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763" y="170940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8140" y="1720047"/>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1156" y="1704760"/>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3196" y="170940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5536" y="170198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4012" y="154775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130" y="155299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1321" y="154164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4252" y="154803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6373" y="157367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09902" y="1552990"/>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44252" y="155083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71808" y="1548031"/>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6158" y="1549115"/>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1850" y="197806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3033" y="195965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6151" y="196488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50342" y="195354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3273" y="195992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5394" y="198557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8923" y="196488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3273" y="1962736"/>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0829" y="195992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5179" y="1961012"/>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9698" y="240613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0882" y="238772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4000" y="239295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8191" y="238161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1122" y="238799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3243" y="241364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6771" y="239295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1121" y="239080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8678" y="238799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028" y="2389083"/>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8719" y="2830974"/>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9903" y="281256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3021" y="281779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7212" y="280644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20143" y="281283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2264" y="283848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5793" y="2817794"/>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0143" y="2815643"/>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7699" y="2812835"/>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2049" y="281391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www.clker.com/cliparts/f/9/6/9/119542262311366116johnny_automatic_video_projector.svg.hi.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8393" y="3125332"/>
            <a:ext cx="254401" cy="177187"/>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2" descr="http://www.clker.com/cliparts/f/9/6/9/119542262311366116johnny_automatic_video_projector.svg.h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28784" y="3135532"/>
            <a:ext cx="248960" cy="17339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88247" y="1691514"/>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142"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06409" y="2107060"/>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189"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18160" y="2548245"/>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190"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9911" y="2989429"/>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66258" y="1721702"/>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191"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84420" y="2130839"/>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192"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70528" y="2565614"/>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193"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56633" y="3006797"/>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clker.com/cliparts/d/4/2/b/13204370081504521059CLOCK01.svg.hi.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54161" y="3155808"/>
            <a:ext cx="170167" cy="17012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2345" y="3158563"/>
            <a:ext cx="218977" cy="237161"/>
          </a:xfrm>
          <a:prstGeom prst="rect">
            <a:avLst/>
          </a:prstGeom>
          <a:noFill/>
          <a:extLst>
            <a:ext uri="{909E8E84-426E-40dd-AFC4-6F175D3DCCD1}">
              <a14:hiddenFill xmlns:a14="http://schemas.microsoft.com/office/drawing/2010/main" xmlns="">
                <a:solidFill>
                  <a:srgbClr val="FFFFFF"/>
                </a:solidFill>
              </a14:hiddenFill>
            </a:ext>
          </a:extLst>
        </p:spPr>
      </p:pic>
      <p:pic>
        <p:nvPicPr>
          <p:cNvPr id="194"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2868" y="3138222"/>
            <a:ext cx="218977" cy="237161"/>
          </a:xfrm>
          <a:prstGeom prst="rect">
            <a:avLst/>
          </a:prstGeom>
          <a:noFill/>
          <a:extLst>
            <a:ext uri="{909E8E84-426E-40dd-AFC4-6F175D3DCCD1}">
              <a14:hiddenFill xmlns:a14="http://schemas.microsoft.com/office/drawing/2010/main" xmlns="">
                <a:solidFill>
                  <a:srgbClr val="FFFFFF"/>
                </a:solidFill>
              </a14:hiddenFill>
            </a:ext>
          </a:extLst>
        </p:spPr>
      </p:pic>
      <p:pic>
        <p:nvPicPr>
          <p:cNvPr id="195" name="Picture 10" descr="https://encrypted-tbn0.gstatic.com/images?q=tbn:ANd9GcTGJycawYsT90zKxR6cMmPNWLx7GvlWfMdhMUKldayR57k3xPuX9A"/>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445" y="1534137"/>
            <a:ext cx="155591"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196" name="Picture 10" descr="https://encrypted-tbn0.gstatic.com/images?q=tbn:ANd9GcTGJycawYsT90zKxR6cMmPNWLx7GvlWfMdhMUKldayR57k3xPuX9A"/>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5495" y="1960709"/>
            <a:ext cx="131433"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10" descr="https://encrypted-tbn0.gstatic.com/images?q=tbn:ANd9GcTGJycawYsT90zKxR6cMmPNWLx7GvlWfMdhMUKldayR57k3xPuX9A"/>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0715" y="2363834"/>
            <a:ext cx="146212"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198" name="Picture 10" descr="https://encrypted-tbn0.gstatic.com/images?q=tbn:ANd9GcTGJycawYsT90zKxR6cMmPNWLx7GvlWfMdhMUKldayR57k3xPuX9A"/>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1636" y="2805583"/>
            <a:ext cx="115298" cy="20440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361263" y="973299"/>
            <a:ext cx="869340" cy="461661"/>
          </a:xfrm>
          <a:prstGeom prst="rect">
            <a:avLst/>
          </a:prstGeom>
          <a:noFill/>
        </p:spPr>
        <p:txBody>
          <a:bodyPr wrap="none" lIns="91436" tIns="45718" rIns="91436" bIns="45718" rtlCol="0">
            <a:spAutoFit/>
          </a:bodyPr>
          <a:lstStyle/>
          <a:p>
            <a:r>
              <a:rPr lang="en-US" sz="2400" b="1" dirty="0" smtClean="0"/>
              <a:t>2000</a:t>
            </a:r>
            <a:endParaRPr lang="en-US" sz="2400" b="1" dirty="0"/>
          </a:p>
        </p:txBody>
      </p:sp>
      <p:sp>
        <p:nvSpPr>
          <p:cNvPr id="6" name="TextBox 5"/>
          <p:cNvSpPr txBox="1"/>
          <p:nvPr/>
        </p:nvSpPr>
        <p:spPr>
          <a:xfrm>
            <a:off x="461629" y="3586390"/>
            <a:ext cx="2823033" cy="584771"/>
          </a:xfrm>
          <a:prstGeom prst="rect">
            <a:avLst/>
          </a:prstGeom>
          <a:noFill/>
        </p:spPr>
        <p:txBody>
          <a:bodyPr wrap="square" lIns="91436" tIns="45718" rIns="91436" bIns="45718" rtlCol="0">
            <a:spAutoFit/>
          </a:bodyPr>
          <a:lstStyle/>
          <a:p>
            <a:pPr algn="ctr"/>
            <a:r>
              <a:rPr lang="ja-JP" altLang="en-US" sz="1600" b="1" dirty="0"/>
              <a:t>部分的</a:t>
            </a:r>
            <a:r>
              <a:rPr lang="ja-JP" altLang="en-US" sz="1600" b="1" dirty="0" smtClean="0"/>
              <a:t>な</a:t>
            </a:r>
            <a:r>
              <a:rPr lang="ja-JP" altLang="en-US" sz="1600" b="1" dirty="0" smtClean="0"/>
              <a:t>モバイル</a:t>
            </a:r>
            <a:r>
              <a:rPr lang="en-US" altLang="ja-JP" sz="1600" b="1" dirty="0" smtClean="0"/>
              <a:t> </a:t>
            </a:r>
            <a:r>
              <a:rPr lang="ja-JP" altLang="en-US" sz="1600" b="1" dirty="0" smtClean="0"/>
              <a:t>デバイス</a:t>
            </a:r>
            <a:endParaRPr lang="en-US" altLang="ja-JP" sz="1600" b="1" dirty="0" smtClean="0"/>
          </a:p>
          <a:p>
            <a:pPr algn="ctr"/>
            <a:r>
              <a:rPr lang="ja-JP" altLang="en-US" sz="1600" b="1" dirty="0" smtClean="0"/>
              <a:t>の利用</a:t>
            </a:r>
            <a:endParaRPr lang="en-US" altLang="ja-JP" sz="1600" b="1" dirty="0" smtClean="0"/>
          </a:p>
        </p:txBody>
      </p:sp>
      <p:sp>
        <p:nvSpPr>
          <p:cNvPr id="199" name="TextBox 198"/>
          <p:cNvSpPr txBox="1"/>
          <p:nvPr/>
        </p:nvSpPr>
        <p:spPr>
          <a:xfrm>
            <a:off x="4109123" y="973299"/>
            <a:ext cx="869340" cy="461661"/>
          </a:xfrm>
          <a:prstGeom prst="rect">
            <a:avLst/>
          </a:prstGeom>
          <a:noFill/>
        </p:spPr>
        <p:txBody>
          <a:bodyPr wrap="none" lIns="91436" tIns="45718" rIns="91436" bIns="45718" rtlCol="0">
            <a:spAutoFit/>
          </a:bodyPr>
          <a:lstStyle/>
          <a:p>
            <a:r>
              <a:rPr lang="en-US" sz="2400" b="1" dirty="0" smtClean="0"/>
              <a:t>2010</a:t>
            </a:r>
            <a:endParaRPr lang="en-US" sz="2400" b="1" dirty="0"/>
          </a:p>
        </p:txBody>
      </p:sp>
      <p:sp>
        <p:nvSpPr>
          <p:cNvPr id="200" name="TextBox 199"/>
          <p:cNvSpPr txBox="1"/>
          <p:nvPr/>
        </p:nvSpPr>
        <p:spPr>
          <a:xfrm>
            <a:off x="3362250" y="3610839"/>
            <a:ext cx="2624059" cy="338550"/>
          </a:xfrm>
          <a:prstGeom prst="rect">
            <a:avLst/>
          </a:prstGeom>
          <a:noFill/>
        </p:spPr>
        <p:txBody>
          <a:bodyPr wrap="square" lIns="91436" tIns="45718" rIns="91436" bIns="45718" rtlCol="0">
            <a:spAutoFit/>
          </a:bodyPr>
          <a:lstStyle/>
          <a:p>
            <a:pPr algn="ctr"/>
            <a:r>
              <a:rPr lang="ja-JP" altLang="en-US" sz="1600" b="1" dirty="0"/>
              <a:t>１</a:t>
            </a:r>
            <a:r>
              <a:rPr lang="ja-JP" altLang="en-US" sz="1600" b="1" dirty="0" smtClean="0"/>
              <a:t>人１台</a:t>
            </a:r>
            <a:r>
              <a:rPr lang="ja-JP" altLang="en-US" sz="1600" b="1" dirty="0" smtClean="0"/>
              <a:t>モバイル</a:t>
            </a:r>
            <a:r>
              <a:rPr lang="en-US" altLang="ja-JP" sz="1600" b="1" dirty="0" smtClean="0"/>
              <a:t> </a:t>
            </a:r>
            <a:r>
              <a:rPr lang="ja-JP" altLang="en-US" sz="1600" b="1" dirty="0" smtClean="0"/>
              <a:t>デバイス</a:t>
            </a:r>
            <a:endParaRPr lang="en-US" sz="1600" b="1" dirty="0"/>
          </a:p>
        </p:txBody>
      </p:sp>
      <p:sp>
        <p:nvSpPr>
          <p:cNvPr id="201" name="TextBox 200"/>
          <p:cNvSpPr txBox="1"/>
          <p:nvPr/>
        </p:nvSpPr>
        <p:spPr>
          <a:xfrm>
            <a:off x="5509340" y="3655128"/>
            <a:ext cx="3907475" cy="461661"/>
          </a:xfrm>
          <a:prstGeom prst="rect">
            <a:avLst/>
          </a:prstGeom>
          <a:noFill/>
        </p:spPr>
        <p:txBody>
          <a:bodyPr wrap="square" lIns="91436" tIns="45718" rIns="91436" bIns="45718" rtlCol="0">
            <a:spAutoFit/>
          </a:bodyPr>
          <a:lstStyle/>
          <a:p>
            <a:pPr algn="ctr"/>
            <a:r>
              <a:rPr lang="ja-JP" altLang="en-US" sz="1600" b="1" dirty="0" smtClean="0"/>
              <a:t>１人３台以上の</a:t>
            </a:r>
            <a:r>
              <a:rPr lang="ja-JP" altLang="en-US" sz="1600" b="1" dirty="0" smtClean="0"/>
              <a:t>モバイル</a:t>
            </a:r>
            <a:r>
              <a:rPr lang="en-US" altLang="ja-JP" sz="1600" b="1" dirty="0" smtClean="0"/>
              <a:t> </a:t>
            </a:r>
            <a:r>
              <a:rPr lang="ja-JP" altLang="en-US" sz="1600" b="1" dirty="0" smtClean="0"/>
              <a:t>デバイス</a:t>
            </a:r>
            <a:endParaRPr lang="en-US" altLang="ja-JP" sz="1600" b="1" dirty="0" smtClean="0"/>
          </a:p>
          <a:p>
            <a:pPr algn="ctr"/>
            <a:r>
              <a:rPr lang="ja-JP" altLang="en-US" sz="800" b="1" dirty="0" smtClean="0"/>
              <a:t>（ノート</a:t>
            </a:r>
            <a:r>
              <a:rPr lang="en-US" altLang="ja-JP" sz="800" b="1" dirty="0" smtClean="0"/>
              <a:t>PC</a:t>
            </a:r>
            <a:r>
              <a:rPr lang="ja-JP" altLang="en-US" sz="800" b="1" dirty="0" err="1" smtClean="0"/>
              <a:t>、</a:t>
            </a:r>
            <a:r>
              <a:rPr lang="ja-JP" altLang="en-US" sz="800" b="1" dirty="0" smtClean="0"/>
              <a:t>タブレット</a:t>
            </a:r>
            <a:r>
              <a:rPr lang="en-US" altLang="ja-JP" sz="800" b="1" dirty="0" smtClean="0"/>
              <a:t>PC</a:t>
            </a:r>
            <a:r>
              <a:rPr lang="ja-JP" altLang="en-US" sz="800" b="1" dirty="0" err="1" smtClean="0"/>
              <a:t>、</a:t>
            </a:r>
            <a:r>
              <a:rPr lang="ja-JP" altLang="en-US" sz="800" b="1" dirty="0" smtClean="0"/>
              <a:t>スマートフォン）</a:t>
            </a:r>
            <a:endParaRPr lang="en-US" sz="800" b="1" dirty="0"/>
          </a:p>
        </p:txBody>
      </p:sp>
      <p:sp>
        <p:nvSpPr>
          <p:cNvPr id="202" name="TextBox 201"/>
          <p:cNvSpPr txBox="1"/>
          <p:nvPr/>
        </p:nvSpPr>
        <p:spPr>
          <a:xfrm>
            <a:off x="6553041" y="930670"/>
            <a:ext cx="1782852" cy="461661"/>
          </a:xfrm>
          <a:prstGeom prst="rect">
            <a:avLst/>
          </a:prstGeom>
          <a:noFill/>
        </p:spPr>
        <p:txBody>
          <a:bodyPr wrap="none" lIns="91436" tIns="45718" rIns="91436" bIns="45718" rtlCol="0">
            <a:spAutoFit/>
          </a:bodyPr>
          <a:lstStyle/>
          <a:p>
            <a:r>
              <a:rPr lang="en-US" sz="2400" b="1" dirty="0" smtClean="0"/>
              <a:t>201</a:t>
            </a:r>
            <a:r>
              <a:rPr lang="en-US" altLang="ja-JP" sz="2400" b="1" dirty="0" smtClean="0"/>
              <a:t>6</a:t>
            </a:r>
            <a:r>
              <a:rPr lang="ja-JP" altLang="en-US" sz="2400" b="1" dirty="0" smtClean="0"/>
              <a:t>年頃ー</a:t>
            </a:r>
            <a:endParaRPr lang="en-US" sz="2400" b="1" dirty="0"/>
          </a:p>
        </p:txBody>
      </p:sp>
      <p:sp>
        <p:nvSpPr>
          <p:cNvPr id="203" name="TextBox 202"/>
          <p:cNvSpPr txBox="1"/>
          <p:nvPr/>
        </p:nvSpPr>
        <p:spPr>
          <a:xfrm>
            <a:off x="3614655" y="4632851"/>
            <a:ext cx="3572901" cy="253926"/>
          </a:xfrm>
          <a:prstGeom prst="rect">
            <a:avLst/>
          </a:prstGeom>
          <a:noFill/>
        </p:spPr>
        <p:txBody>
          <a:bodyPr wrap="none" lIns="68589" tIns="34295" rIns="68589" bIns="34295" rtlCol="0">
            <a:spAutoFit/>
          </a:bodyPr>
          <a:lstStyle/>
          <a:p>
            <a:r>
              <a:rPr lang="en-US" sz="1200" dirty="0"/>
              <a:t>Compiled from multiple sources: Gartner, ABI, IDC, VNI</a:t>
            </a:r>
          </a:p>
        </p:txBody>
      </p:sp>
    </p:spTree>
    <p:extLst>
      <p:ext uri="{BB962C8B-B14F-4D97-AF65-F5344CB8AC3E}">
        <p14:creationId xmlns:p14="http://schemas.microsoft.com/office/powerpoint/2010/main" val="204005060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64" y="305297"/>
            <a:ext cx="8588861" cy="628650"/>
          </a:xfrm>
        </p:spPr>
        <p:txBody>
          <a:bodyPr/>
          <a:lstStyle/>
          <a:p>
            <a:r>
              <a:rPr lang="ja-JP" altLang="en-US" dirty="0" smtClean="0"/>
              <a:t>今、求められる高密度対応</a:t>
            </a:r>
            <a:r>
              <a:rPr lang="en-US" altLang="ja-JP" dirty="0" smtClean="0"/>
              <a:t/>
            </a:r>
            <a:br>
              <a:rPr lang="en-US" altLang="ja-JP" dirty="0" smtClean="0"/>
            </a:br>
            <a:endParaRPr lang="en-US" dirty="0"/>
          </a:p>
        </p:txBody>
      </p:sp>
      <p:pic>
        <p:nvPicPr>
          <p:cNvPr id="1026" name="Picture 2" descr="C:\Users\kmahant\Dropbox\Share\2014-1 EBC NTTBP\Images\lecture-hall1-550x3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9428" y="890378"/>
            <a:ext cx="6574106" cy="3620792"/>
          </a:xfrm>
          <a:prstGeom prst="rect">
            <a:avLst/>
          </a:prstGeom>
          <a:noFill/>
          <a:ln w="38100" cmpd="sng">
            <a:solidFill>
              <a:srgbClr val="0000FF"/>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0171775"/>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5613" y="1278466"/>
            <a:ext cx="7157719" cy="2677656"/>
          </a:xfrm>
          <a:prstGeom prst="rect">
            <a:avLst/>
          </a:prstGeom>
          <a:noFill/>
        </p:spPr>
        <p:txBody>
          <a:bodyPr wrap="square" rtlCol="0">
            <a:spAutoFit/>
          </a:bodyPr>
          <a:lstStyle/>
          <a:p>
            <a:r>
              <a:rPr lang="en-US" sz="2400" dirty="0" smtClean="0"/>
              <a:t>100</a:t>
            </a:r>
            <a:r>
              <a:rPr lang="ja-JP" altLang="en-US" sz="2400" dirty="0" smtClean="0"/>
              <a:t>台　動画</a:t>
            </a:r>
            <a:endParaRPr lang="en-US" altLang="ja-JP" sz="2400" dirty="0" smtClean="0"/>
          </a:p>
          <a:p>
            <a:endParaRPr lang="en-US" sz="2400" dirty="0" smtClean="0"/>
          </a:p>
          <a:p>
            <a:endParaRPr lang="en-US" sz="2400" dirty="0"/>
          </a:p>
          <a:p>
            <a:r>
              <a:rPr lang="en-US" sz="2400" dirty="0" err="1" smtClean="0"/>
              <a:t>Youtube</a:t>
            </a:r>
            <a:endParaRPr lang="en-US" sz="2400" dirty="0"/>
          </a:p>
          <a:p>
            <a:r>
              <a:rPr lang="en-US" sz="2400" dirty="0">
                <a:hlinkClick r:id="rId2"/>
              </a:rPr>
              <a:t>https://</a:t>
            </a:r>
            <a:r>
              <a:rPr lang="en-US" sz="2400" dirty="0" smtClean="0">
                <a:hlinkClick r:id="rId2"/>
              </a:rPr>
              <a:t>www.youtube.com/watch?v=Q1T3LCbcrI4</a:t>
            </a:r>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38865475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773"/>
            <a:ext cx="9144000" cy="728782"/>
          </a:xfrm>
        </p:spPr>
        <p:txBody>
          <a:bodyPr/>
          <a:lstStyle/>
          <a:p>
            <a:r>
              <a:rPr lang="ja-JP" altLang="en-US" sz="2800" dirty="0" smtClean="0"/>
              <a:t>　一般的な</a:t>
            </a:r>
            <a:r>
              <a:rPr lang="en-US" altLang="ja-JP" sz="2800" dirty="0" smtClean="0"/>
              <a:t> AP </a:t>
            </a:r>
            <a:r>
              <a:rPr lang="ja-JP" altLang="en-US" sz="2800" dirty="0" smtClean="0"/>
              <a:t>のハードウェア</a:t>
            </a:r>
            <a:endParaRPr lang="en-US" sz="2800" dirty="0"/>
          </a:p>
        </p:txBody>
      </p:sp>
      <p:sp>
        <p:nvSpPr>
          <p:cNvPr id="80" name="TextBox 79"/>
          <p:cNvSpPr txBox="1"/>
          <p:nvPr/>
        </p:nvSpPr>
        <p:spPr>
          <a:xfrm>
            <a:off x="2905732" y="622959"/>
            <a:ext cx="3045978" cy="369324"/>
          </a:xfrm>
          <a:prstGeom prst="rect">
            <a:avLst/>
          </a:prstGeom>
          <a:noFill/>
        </p:spPr>
        <p:txBody>
          <a:bodyPr wrap="square" lIns="91432" tIns="45716" rIns="91432" bIns="45716" rtlCol="0">
            <a:spAutoFit/>
          </a:bodyPr>
          <a:lstStyle/>
          <a:p>
            <a:r>
              <a:rPr lang="en-US" altLang="ja-JP" dirty="0" smtClean="0">
                <a:latin typeface="MS PGothic" charset="-128"/>
                <a:ea typeface="MS PGothic" charset="-128"/>
                <a:cs typeface="MS PGothic" charset="-128"/>
              </a:rPr>
              <a:t>【</a:t>
            </a:r>
            <a:r>
              <a:rPr lang="ja-JP" altLang="en-US" dirty="0" smtClean="0">
                <a:latin typeface="MS PGothic" charset="-128"/>
                <a:ea typeface="MS PGothic" charset="-128"/>
                <a:cs typeface="MS PGothic" charset="-128"/>
              </a:rPr>
              <a:t>他社</a:t>
            </a:r>
            <a:r>
              <a:rPr lang="en-US" altLang="ja-JP" dirty="0" smtClean="0">
                <a:latin typeface="MS PGothic" charset="-128"/>
                <a:ea typeface="MS PGothic" charset="-128"/>
                <a:cs typeface="MS PGothic" charset="-128"/>
              </a:rPr>
              <a:t> 802.11ac AP】</a:t>
            </a:r>
            <a:endParaRPr lang="en-US" dirty="0">
              <a:latin typeface="MS PGothic" charset="-128"/>
              <a:ea typeface="MS PGothic" charset="-128"/>
              <a:cs typeface="MS PGothic" charset="-128"/>
            </a:endParaRPr>
          </a:p>
        </p:txBody>
      </p:sp>
      <p:sp>
        <p:nvSpPr>
          <p:cNvPr id="70" name="TextBox 69"/>
          <p:cNvSpPr txBox="1"/>
          <p:nvPr/>
        </p:nvSpPr>
        <p:spPr>
          <a:xfrm>
            <a:off x="2631972" y="4308730"/>
            <a:ext cx="3109124" cy="646331"/>
          </a:xfrm>
          <a:prstGeom prst="rect">
            <a:avLst/>
          </a:prstGeom>
          <a:noFill/>
        </p:spPr>
        <p:txBody>
          <a:bodyPr wrap="square" lIns="91432" tIns="45716" rIns="91432" bIns="45716" rtlCol="0">
            <a:spAutoFit/>
          </a:bodyPr>
          <a:lstStyle/>
          <a:p>
            <a:r>
              <a:rPr lang="en-US" altLang="ja-JP" sz="1200" dirty="0">
                <a:latin typeface="MS PGothic" charset="-128"/>
                <a:ea typeface="MS PGothic" charset="-128"/>
                <a:cs typeface="MS PGothic" charset="-128"/>
              </a:rPr>
              <a:t>AP</a:t>
            </a:r>
            <a:r>
              <a:rPr lang="ja-JP" altLang="en-US" sz="1200" dirty="0">
                <a:latin typeface="MS PGothic" charset="-128"/>
                <a:ea typeface="MS PGothic" charset="-128"/>
                <a:cs typeface="MS PGothic" charset="-128"/>
              </a:rPr>
              <a:t>と端末は</a:t>
            </a:r>
            <a:r>
              <a:rPr lang="en-US" altLang="ja-JP" sz="1200" dirty="0">
                <a:latin typeface="MS PGothic" charset="-128"/>
                <a:ea typeface="MS PGothic" charset="-128"/>
                <a:cs typeface="MS PGothic" charset="-128"/>
              </a:rPr>
              <a:t> 802.11ac </a:t>
            </a:r>
            <a:r>
              <a:rPr lang="ja-JP" altLang="en-US" sz="1200" dirty="0">
                <a:latin typeface="MS PGothic" charset="-128"/>
                <a:ea typeface="MS PGothic" charset="-128"/>
                <a:cs typeface="MS PGothic" charset="-128"/>
              </a:rPr>
              <a:t>に対応しましたが、</a:t>
            </a:r>
            <a:r>
              <a:rPr lang="en-US" altLang="ja-JP" sz="1200" dirty="0">
                <a:latin typeface="MS PGothic" charset="-128"/>
                <a:ea typeface="MS PGothic" charset="-128"/>
                <a:cs typeface="MS PGothic" charset="-128"/>
              </a:rPr>
              <a:t>AP</a:t>
            </a:r>
            <a:r>
              <a:rPr lang="ja-JP" altLang="en-US" sz="1200" dirty="0">
                <a:latin typeface="MS PGothic" charset="-128"/>
                <a:ea typeface="MS PGothic" charset="-128"/>
                <a:cs typeface="MS PGothic" charset="-128"/>
              </a:rPr>
              <a:t>の中の物理的な構造は以前のまま。</a:t>
            </a:r>
            <a:endParaRPr lang="en-US" altLang="ja-JP" sz="1200" dirty="0">
              <a:latin typeface="MS PGothic" charset="-128"/>
              <a:ea typeface="MS PGothic" charset="-128"/>
              <a:cs typeface="MS PGothic" charset="-128"/>
            </a:endParaRPr>
          </a:p>
          <a:p>
            <a:r>
              <a:rPr lang="ja-JP" altLang="en-US" sz="1200" dirty="0">
                <a:latin typeface="MS PGothic" charset="-128"/>
                <a:ea typeface="MS PGothic" charset="-128"/>
                <a:cs typeface="MS PGothic" charset="-128"/>
              </a:rPr>
              <a:t>良くて</a:t>
            </a:r>
            <a:r>
              <a:rPr lang="en-US" altLang="ja-JP" sz="1200" dirty="0">
                <a:latin typeface="MS PGothic" charset="-128"/>
                <a:ea typeface="MS PGothic" charset="-128"/>
                <a:cs typeface="MS PGothic" charset="-128"/>
              </a:rPr>
              <a:t> CPU </a:t>
            </a:r>
            <a:r>
              <a:rPr lang="ja-JP" altLang="en-US" sz="1200" dirty="0">
                <a:latin typeface="MS PGothic" charset="-128"/>
                <a:ea typeface="MS PGothic" charset="-128"/>
                <a:cs typeface="MS PGothic" charset="-128"/>
              </a:rPr>
              <a:t>が</a:t>
            </a:r>
            <a:r>
              <a:rPr lang="en-US" altLang="ja-JP" sz="1200" dirty="0">
                <a:latin typeface="MS PGothic" charset="-128"/>
                <a:ea typeface="MS PGothic" charset="-128"/>
                <a:cs typeface="MS PGothic" charset="-128"/>
              </a:rPr>
              <a:t> Dual Core </a:t>
            </a:r>
            <a:r>
              <a:rPr lang="ja-JP" altLang="en-US" sz="1200" dirty="0">
                <a:latin typeface="MS PGothic" charset="-128"/>
                <a:ea typeface="MS PGothic" charset="-128"/>
                <a:cs typeface="MS PGothic" charset="-128"/>
              </a:rPr>
              <a:t>になった程度。</a:t>
            </a:r>
            <a:endParaRPr lang="en-US" altLang="ja-JP" sz="1200" dirty="0">
              <a:latin typeface="MS PGothic" charset="-128"/>
              <a:ea typeface="MS PGothic" charset="-128"/>
              <a:cs typeface="MS PGothic" charset="-128"/>
            </a:endParaRPr>
          </a:p>
        </p:txBody>
      </p:sp>
      <p:grpSp>
        <p:nvGrpSpPr>
          <p:cNvPr id="2" name="Group 1"/>
          <p:cNvGrpSpPr/>
          <p:nvPr/>
        </p:nvGrpSpPr>
        <p:grpSpPr>
          <a:xfrm>
            <a:off x="242285" y="1043819"/>
            <a:ext cx="8143432" cy="3264911"/>
            <a:chOff x="242285" y="1043819"/>
            <a:chExt cx="8143432" cy="3264911"/>
          </a:xfrm>
        </p:grpSpPr>
        <p:grpSp>
          <p:nvGrpSpPr>
            <p:cNvPr id="79" name="Group 78"/>
            <p:cNvGrpSpPr/>
            <p:nvPr/>
          </p:nvGrpSpPr>
          <p:grpSpPr>
            <a:xfrm>
              <a:off x="2613317" y="1043819"/>
              <a:ext cx="3163974" cy="3020879"/>
              <a:chOff x="153427" y="1089630"/>
              <a:chExt cx="2788740" cy="2932037"/>
            </a:xfrm>
          </p:grpSpPr>
          <p:sp>
            <p:nvSpPr>
              <p:cNvPr id="4" name="Rounded Rectangle 3"/>
              <p:cNvSpPr/>
              <p:nvPr/>
            </p:nvSpPr>
            <p:spPr>
              <a:xfrm>
                <a:off x="153427" y="1089630"/>
                <a:ext cx="2788740" cy="2932037"/>
              </a:xfrm>
              <a:prstGeom prst="roundRect">
                <a:avLst/>
              </a:prstGeom>
              <a:solidFill>
                <a:schemeClr val="bg1">
                  <a:lumMod val="75000"/>
                </a:schemeClr>
              </a:solidFill>
              <a:ln>
                <a:solidFill>
                  <a:schemeClr val="bg1">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5" name="Equal 4"/>
              <p:cNvSpPr/>
              <p:nvPr/>
            </p:nvSpPr>
            <p:spPr>
              <a:xfrm>
                <a:off x="813841" y="3201566"/>
                <a:ext cx="1253483" cy="355618"/>
              </a:xfrm>
              <a:prstGeom prst="mathEqual">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9" name="Rounded Rectangle 8"/>
              <p:cNvSpPr/>
              <p:nvPr/>
            </p:nvSpPr>
            <p:spPr>
              <a:xfrm>
                <a:off x="1654396" y="3038303"/>
                <a:ext cx="957502" cy="675188"/>
              </a:xfrm>
              <a:prstGeom prst="roundRect">
                <a:avLst/>
              </a:prstGeom>
              <a:solidFill>
                <a:srgbClr val="ECA23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latin typeface="MS PGothic" charset="-128"/>
                    <a:ea typeface="MS PGothic" charset="-128"/>
                    <a:cs typeface="MS PGothic" charset="-128"/>
                  </a:rPr>
                  <a:t>DRAM</a:t>
                </a:r>
              </a:p>
            </p:txBody>
          </p:sp>
          <p:sp>
            <p:nvSpPr>
              <p:cNvPr id="10" name="Half Frame 9"/>
              <p:cNvSpPr/>
              <p:nvPr/>
            </p:nvSpPr>
            <p:spPr>
              <a:xfrm>
                <a:off x="386213" y="1747381"/>
                <a:ext cx="297306" cy="1911411"/>
              </a:xfrm>
              <a:prstGeom prst="halfFrame">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11" name="Half Frame 10"/>
              <p:cNvSpPr/>
              <p:nvPr/>
            </p:nvSpPr>
            <p:spPr>
              <a:xfrm>
                <a:off x="619223" y="2238454"/>
                <a:ext cx="297306" cy="1366077"/>
              </a:xfrm>
              <a:prstGeom prst="halfFrame">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12" name="Rounded Rectangle 11"/>
              <p:cNvSpPr/>
              <p:nvPr/>
            </p:nvSpPr>
            <p:spPr>
              <a:xfrm>
                <a:off x="269266" y="3038303"/>
                <a:ext cx="957502" cy="675188"/>
              </a:xfrm>
              <a:prstGeom prst="roundRect">
                <a:avLst/>
              </a:prstGeom>
              <a:solidFill>
                <a:srgbClr val="ECA23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latin typeface="MS PGothic" charset="-128"/>
                    <a:ea typeface="MS PGothic" charset="-128"/>
                    <a:cs typeface="MS PGothic" charset="-128"/>
                  </a:rPr>
                  <a:t>(1 or 2)</a:t>
                </a:r>
              </a:p>
              <a:p>
                <a:pPr algn="ctr"/>
                <a:r>
                  <a:rPr lang="en-US" sz="1400" dirty="0">
                    <a:latin typeface="MS PGothic" charset="-128"/>
                    <a:ea typeface="MS PGothic" charset="-128"/>
                    <a:cs typeface="MS PGothic" charset="-128"/>
                  </a:rPr>
                  <a:t>Core</a:t>
                </a:r>
                <a:br>
                  <a:rPr lang="en-US" sz="1400" dirty="0">
                    <a:latin typeface="MS PGothic" charset="-128"/>
                    <a:ea typeface="MS PGothic" charset="-128"/>
                    <a:cs typeface="MS PGothic" charset="-128"/>
                  </a:rPr>
                </a:br>
                <a:r>
                  <a:rPr lang="en-US" sz="1400" dirty="0">
                    <a:latin typeface="MS PGothic" charset="-128"/>
                    <a:ea typeface="MS PGothic" charset="-128"/>
                    <a:cs typeface="MS PGothic" charset="-128"/>
                  </a:rPr>
                  <a:t>CPU</a:t>
                </a:r>
              </a:p>
            </p:txBody>
          </p:sp>
          <p:cxnSp>
            <p:nvCxnSpPr>
              <p:cNvPr id="13" name="Straight Connector 12"/>
              <p:cNvCxnSpPr>
                <a:stCxn id="22" idx="3"/>
              </p:cNvCxnSpPr>
              <p:nvPr/>
            </p:nvCxnSpPr>
            <p:spPr>
              <a:xfrm>
                <a:off x="2261941" y="1782542"/>
                <a:ext cx="175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37903" y="164684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2352168" y="149718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16" name="Straight Connector 15"/>
              <p:cNvCxnSpPr/>
              <p:nvPr/>
            </p:nvCxnSpPr>
            <p:spPr>
              <a:xfrm>
                <a:off x="2067324" y="1833104"/>
                <a:ext cx="4563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523639" y="1697404"/>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rot="10800000">
                <a:off x="2437903" y="1547746"/>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19" name="Straight Connector 18"/>
              <p:cNvCxnSpPr/>
              <p:nvPr/>
            </p:nvCxnSpPr>
            <p:spPr>
              <a:xfrm>
                <a:off x="2261941" y="1882652"/>
                <a:ext cx="3396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601587" y="174695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rot="10800000">
                <a:off x="2515852" y="159729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22" name="Rounded Rectangle 21"/>
              <p:cNvSpPr/>
              <p:nvPr/>
            </p:nvSpPr>
            <p:spPr>
              <a:xfrm>
                <a:off x="619223" y="1608361"/>
                <a:ext cx="1642717" cy="348361"/>
              </a:xfrm>
              <a:prstGeom prst="roundRect">
                <a:avLst/>
              </a:prstGeom>
              <a:solidFill>
                <a:srgbClr val="ECA23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latin typeface="MS PGothic" charset="-128"/>
                    <a:ea typeface="MS PGothic" charset="-128"/>
                    <a:cs typeface="MS PGothic" charset="-128"/>
                  </a:rPr>
                  <a:t>Radio – 2.4GHz</a:t>
                </a:r>
              </a:p>
            </p:txBody>
          </p:sp>
          <p:cxnSp>
            <p:nvCxnSpPr>
              <p:cNvPr id="23" name="Straight Connector 22"/>
              <p:cNvCxnSpPr/>
              <p:nvPr/>
            </p:nvCxnSpPr>
            <p:spPr>
              <a:xfrm>
                <a:off x="2395508" y="2227542"/>
                <a:ext cx="175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571471" y="209184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0800000">
                <a:off x="2485735" y="194218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26" name="Straight Connector 25"/>
              <p:cNvCxnSpPr/>
              <p:nvPr/>
            </p:nvCxnSpPr>
            <p:spPr>
              <a:xfrm flipV="1">
                <a:off x="2657206" y="2142404"/>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10800000">
                <a:off x="2571471" y="1992746"/>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28" name="Straight Connector 27"/>
              <p:cNvCxnSpPr/>
              <p:nvPr/>
            </p:nvCxnSpPr>
            <p:spPr>
              <a:xfrm>
                <a:off x="2395508" y="2327652"/>
                <a:ext cx="3396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735155" y="219195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rot="10800000">
                <a:off x="2649420" y="204229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31" name="Straight Connector 30"/>
              <p:cNvCxnSpPr/>
              <p:nvPr/>
            </p:nvCxnSpPr>
            <p:spPr>
              <a:xfrm>
                <a:off x="2200892" y="2277090"/>
                <a:ext cx="4563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33038" y="2088686"/>
                <a:ext cx="1642717" cy="348361"/>
              </a:xfrm>
              <a:prstGeom prst="roundRect">
                <a:avLst/>
              </a:prstGeom>
              <a:solidFill>
                <a:srgbClr val="ECA23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latin typeface="MS PGothic" charset="-128"/>
                    <a:ea typeface="MS PGothic" charset="-128"/>
                    <a:cs typeface="MS PGothic" charset="-128"/>
                  </a:rPr>
                  <a:t>Radio – 5GHz</a:t>
                </a:r>
              </a:p>
            </p:txBody>
          </p:sp>
        </p:grpSp>
        <p:sp>
          <p:nvSpPr>
            <p:cNvPr id="82" name="Rounded Rectangular Callout 81"/>
            <p:cNvSpPr/>
            <p:nvPr/>
          </p:nvSpPr>
          <p:spPr>
            <a:xfrm>
              <a:off x="6386493" y="2603243"/>
              <a:ext cx="1999223" cy="703294"/>
            </a:xfrm>
            <a:prstGeom prst="wedgeRoundRectCallout">
              <a:avLst>
                <a:gd name="adj1" fmla="val -118331"/>
                <a:gd name="adj2" fmla="val 32432"/>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en-US" sz="1400" dirty="0">
                  <a:latin typeface="MS PGothic" charset="-128"/>
                  <a:ea typeface="MS PGothic" charset="-128"/>
                  <a:cs typeface="MS PGothic" charset="-128"/>
                </a:rPr>
                <a:t>CPU, DRAM</a:t>
              </a:r>
            </a:p>
            <a:p>
              <a:pPr algn="ctr"/>
              <a:r>
                <a:rPr lang="ja-JP" altLang="en-US" sz="1400" dirty="0" smtClean="0">
                  <a:latin typeface="MS PGothic" charset="-128"/>
                  <a:ea typeface="MS PGothic" charset="-128"/>
                  <a:cs typeface="MS PGothic" charset="-128"/>
                </a:rPr>
                <a:t>共通利用</a:t>
              </a:r>
              <a:endParaRPr lang="en-US" altLang="ja-JP" sz="1400" dirty="0" smtClean="0">
                <a:latin typeface="MS PGothic" charset="-128"/>
                <a:ea typeface="MS PGothic" charset="-128"/>
                <a:cs typeface="MS PGothic" charset="-128"/>
              </a:endParaRPr>
            </a:p>
            <a:p>
              <a:pPr algn="ctr"/>
              <a:r>
                <a:rPr lang="ja-JP" altLang="en-US" sz="1400" dirty="0" smtClean="0">
                  <a:latin typeface="MS PGothic" charset="-128"/>
                  <a:ea typeface="MS PGothic" charset="-128"/>
                  <a:cs typeface="MS PGothic" charset="-128"/>
                </a:rPr>
                <a:t>更にスペックも高くない</a:t>
              </a:r>
              <a:endParaRPr lang="en-US" sz="1400" dirty="0">
                <a:latin typeface="MS PGothic" charset="-128"/>
                <a:ea typeface="MS PGothic" charset="-128"/>
                <a:cs typeface="MS PGothic" charset="-128"/>
              </a:endParaRPr>
            </a:p>
          </p:txBody>
        </p:sp>
        <p:sp>
          <p:nvSpPr>
            <p:cNvPr id="83" name="Rounded Rectangular Callout 82"/>
            <p:cNvSpPr/>
            <p:nvPr/>
          </p:nvSpPr>
          <p:spPr>
            <a:xfrm>
              <a:off x="598230" y="1245291"/>
              <a:ext cx="1626735" cy="501738"/>
            </a:xfrm>
            <a:prstGeom prst="wedgeRoundRectCallout">
              <a:avLst>
                <a:gd name="adj1" fmla="val 127477"/>
                <a:gd name="adj2" fmla="val 142859"/>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汎用チップ</a:t>
              </a:r>
              <a:endParaRPr lang="en-US" sz="1400" dirty="0">
                <a:latin typeface="MS PGothic" charset="-128"/>
                <a:ea typeface="MS PGothic" charset="-128"/>
                <a:cs typeface="MS PGothic" charset="-128"/>
              </a:endParaRPr>
            </a:p>
          </p:txBody>
        </p:sp>
        <p:sp>
          <p:nvSpPr>
            <p:cNvPr id="7" name="Rounded Rectangle 6"/>
            <p:cNvSpPr/>
            <p:nvPr/>
          </p:nvSpPr>
          <p:spPr>
            <a:xfrm>
              <a:off x="3357772" y="3894950"/>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6" name="Rounded Rectangle 85"/>
            <p:cNvSpPr/>
            <p:nvPr/>
          </p:nvSpPr>
          <p:spPr>
            <a:xfrm>
              <a:off x="363997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7" name="Rounded Rectangle 86"/>
            <p:cNvSpPr/>
            <p:nvPr/>
          </p:nvSpPr>
          <p:spPr>
            <a:xfrm>
              <a:off x="390812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8" name="Rounded Rectangle 87"/>
            <p:cNvSpPr/>
            <p:nvPr/>
          </p:nvSpPr>
          <p:spPr>
            <a:xfrm>
              <a:off x="4192422" y="3894950"/>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9" name="Rounded Rectangle 88"/>
            <p:cNvSpPr/>
            <p:nvPr/>
          </p:nvSpPr>
          <p:spPr>
            <a:xfrm>
              <a:off x="447462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0" name="Rounded Rectangle 89"/>
            <p:cNvSpPr/>
            <p:nvPr/>
          </p:nvSpPr>
          <p:spPr>
            <a:xfrm>
              <a:off x="474277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1" name="Rounded Rectangle 90"/>
            <p:cNvSpPr/>
            <p:nvPr/>
          </p:nvSpPr>
          <p:spPr>
            <a:xfrm>
              <a:off x="5031662" y="3902319"/>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4" name="Rounded Rectangular Callout 93"/>
            <p:cNvSpPr/>
            <p:nvPr/>
          </p:nvSpPr>
          <p:spPr>
            <a:xfrm>
              <a:off x="242285" y="3589123"/>
              <a:ext cx="1982680" cy="501738"/>
            </a:xfrm>
            <a:prstGeom prst="wedgeRoundRectCallout">
              <a:avLst>
                <a:gd name="adj1" fmla="val 111072"/>
                <a:gd name="adj2" fmla="val 26449"/>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放熱用の穴が多数</a:t>
              </a:r>
              <a:endParaRPr lang="en-US" altLang="ja-JP" sz="1400" dirty="0" smtClean="0">
                <a:latin typeface="MS PGothic" charset="-128"/>
                <a:ea typeface="MS PGothic" charset="-128"/>
                <a:cs typeface="MS PGothic" charset="-128"/>
              </a:endParaRPr>
            </a:p>
            <a:p>
              <a:pPr algn="ctr"/>
              <a:r>
                <a:rPr lang="ja-JP" altLang="en-US" sz="1400" dirty="0" smtClean="0">
                  <a:latin typeface="MS PGothic" charset="-128"/>
                  <a:ea typeface="MS PGothic" charset="-128"/>
                  <a:cs typeface="MS PGothic" charset="-128"/>
                </a:rPr>
                <a:t>ホコリ等が侵入</a:t>
              </a:r>
              <a:endParaRPr lang="en-US" sz="1400" dirty="0">
                <a:latin typeface="MS PGothic" charset="-128"/>
                <a:ea typeface="MS PGothic" charset="-128"/>
                <a:cs typeface="MS PGothic" charset="-128"/>
              </a:endParaRPr>
            </a:p>
          </p:txBody>
        </p:sp>
        <p:sp>
          <p:nvSpPr>
            <p:cNvPr id="95" name="Rounded Rectangular Callout 94"/>
            <p:cNvSpPr/>
            <p:nvPr/>
          </p:nvSpPr>
          <p:spPr>
            <a:xfrm>
              <a:off x="6386493" y="3629548"/>
              <a:ext cx="1999224" cy="679182"/>
            </a:xfrm>
            <a:prstGeom prst="wedgeRoundRectCallout">
              <a:avLst>
                <a:gd name="adj1" fmla="val -80424"/>
                <a:gd name="adj2" fmla="val -34222"/>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プラスチック製の外殻、ブラケット取り付け部分もプラスチック</a:t>
              </a:r>
              <a:endParaRPr lang="en-US" altLang="ja-JP" sz="1400" dirty="0" smtClean="0">
                <a:latin typeface="MS PGothic" charset="-128"/>
                <a:ea typeface="MS PGothic" charset="-128"/>
                <a:cs typeface="MS PGothic" charset="-128"/>
              </a:endParaRPr>
            </a:p>
          </p:txBody>
        </p:sp>
        <p:sp>
          <p:nvSpPr>
            <p:cNvPr id="92" name="Rounded Rectangle 91"/>
            <p:cNvSpPr/>
            <p:nvPr/>
          </p:nvSpPr>
          <p:spPr>
            <a:xfrm>
              <a:off x="3351884" y="113969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3" name="Rounded Rectangle 92"/>
            <p:cNvSpPr/>
            <p:nvPr/>
          </p:nvSpPr>
          <p:spPr>
            <a:xfrm>
              <a:off x="363408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6" name="Rounded Rectangle 95"/>
            <p:cNvSpPr/>
            <p:nvPr/>
          </p:nvSpPr>
          <p:spPr>
            <a:xfrm>
              <a:off x="390223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7" name="Rounded Rectangle 96"/>
            <p:cNvSpPr/>
            <p:nvPr/>
          </p:nvSpPr>
          <p:spPr>
            <a:xfrm>
              <a:off x="4186534" y="113969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8" name="Rounded Rectangle 97"/>
            <p:cNvSpPr/>
            <p:nvPr/>
          </p:nvSpPr>
          <p:spPr>
            <a:xfrm>
              <a:off x="446873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9" name="Rounded Rectangle 98"/>
            <p:cNvSpPr/>
            <p:nvPr/>
          </p:nvSpPr>
          <p:spPr>
            <a:xfrm>
              <a:off x="473688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0" name="Rounded Rectangle 99"/>
            <p:cNvSpPr/>
            <p:nvPr/>
          </p:nvSpPr>
          <p:spPr>
            <a:xfrm>
              <a:off x="5025774" y="1147067"/>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1" name="Rounded Rectangular Callout 100"/>
            <p:cNvSpPr/>
            <p:nvPr/>
          </p:nvSpPr>
          <p:spPr>
            <a:xfrm>
              <a:off x="242286" y="1234995"/>
              <a:ext cx="1982680" cy="553832"/>
            </a:xfrm>
            <a:prstGeom prst="wedgeRoundRectCallout">
              <a:avLst>
                <a:gd name="adj1" fmla="val 109992"/>
                <a:gd name="adj2" fmla="val 38253"/>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汎用チップ</a:t>
              </a:r>
              <a:endParaRPr lang="en-US" sz="1400" dirty="0">
                <a:latin typeface="MS PGothic" charset="-128"/>
                <a:ea typeface="MS PGothic" charset="-128"/>
                <a:cs typeface="MS PGothic" charset="-128"/>
              </a:endParaRPr>
            </a:p>
          </p:txBody>
        </p:sp>
      </p:grpSp>
    </p:spTree>
    <p:extLst>
      <p:ext uri="{BB962C8B-B14F-4D97-AF65-F5344CB8AC3E}">
        <p14:creationId xmlns:p14="http://schemas.microsoft.com/office/powerpoint/2010/main" val="6670684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773"/>
            <a:ext cx="9144000" cy="728782"/>
          </a:xfrm>
        </p:spPr>
        <p:txBody>
          <a:bodyPr/>
          <a:lstStyle/>
          <a:p>
            <a:r>
              <a:rPr lang="ja-JP" altLang="en-US" sz="2800" dirty="0" smtClean="0"/>
              <a:t>　</a:t>
            </a:r>
            <a:r>
              <a:rPr lang="en-US" sz="2800" dirty="0" smtClean="0"/>
              <a:t>Cisco</a:t>
            </a:r>
            <a:r>
              <a:rPr lang="en-US" altLang="en-US" sz="2800" dirty="0" smtClean="0"/>
              <a:t> </a:t>
            </a:r>
            <a:r>
              <a:rPr lang="ja-JP" altLang="en-US" sz="2800" dirty="0" smtClean="0"/>
              <a:t>の</a:t>
            </a:r>
            <a:r>
              <a:rPr lang="en-US" altLang="ja-JP" sz="2800" dirty="0" smtClean="0"/>
              <a:t> </a:t>
            </a:r>
            <a:r>
              <a:rPr lang="ja-JP" altLang="en-US" sz="2800" dirty="0" smtClean="0"/>
              <a:t>ハードウェア</a:t>
            </a:r>
            <a:endParaRPr lang="en-US" sz="2800" dirty="0"/>
          </a:p>
        </p:txBody>
      </p:sp>
      <p:sp>
        <p:nvSpPr>
          <p:cNvPr id="81" name="TextBox 80"/>
          <p:cNvSpPr txBox="1"/>
          <p:nvPr/>
        </p:nvSpPr>
        <p:spPr>
          <a:xfrm>
            <a:off x="2579750" y="634546"/>
            <a:ext cx="3030233" cy="369324"/>
          </a:xfrm>
          <a:prstGeom prst="rect">
            <a:avLst/>
          </a:prstGeom>
          <a:noFill/>
        </p:spPr>
        <p:txBody>
          <a:bodyPr wrap="square" lIns="91432" tIns="45716" rIns="91432" bIns="45716" rtlCol="0">
            <a:spAutoFit/>
          </a:bodyPr>
          <a:lstStyle/>
          <a:p>
            <a:r>
              <a:rPr lang="en-US" altLang="ja-JP" dirty="0" smtClean="0">
                <a:latin typeface="MS PGothic" charset="-128"/>
                <a:ea typeface="MS PGothic" charset="-128"/>
                <a:cs typeface="MS PGothic" charset="-128"/>
              </a:rPr>
              <a:t>【</a:t>
            </a:r>
            <a:r>
              <a:rPr lang="en-US" dirty="0" smtClean="0">
                <a:latin typeface="MS PGothic" charset="-128"/>
                <a:ea typeface="MS PGothic" charset="-128"/>
                <a:cs typeface="MS PGothic" charset="-128"/>
              </a:rPr>
              <a:t>AP3800,2800</a:t>
            </a:r>
            <a:r>
              <a:rPr lang="en-US" altLang="ja-JP" dirty="0" smtClean="0">
                <a:latin typeface="MS PGothic" charset="-128"/>
                <a:ea typeface="MS PGothic" charset="-128"/>
                <a:cs typeface="MS PGothic" charset="-128"/>
              </a:rPr>
              <a:t>】</a:t>
            </a:r>
            <a:endParaRPr lang="en-US" dirty="0">
              <a:latin typeface="MS PGothic" charset="-128"/>
              <a:ea typeface="MS PGothic" charset="-128"/>
              <a:cs typeface="MS PGothic" charset="-128"/>
            </a:endParaRPr>
          </a:p>
        </p:txBody>
      </p:sp>
      <p:sp>
        <p:nvSpPr>
          <p:cNvPr id="50" name="TextBox 49"/>
          <p:cNvSpPr txBox="1"/>
          <p:nvPr/>
        </p:nvSpPr>
        <p:spPr>
          <a:xfrm>
            <a:off x="278101" y="3335329"/>
            <a:ext cx="2188286" cy="830989"/>
          </a:xfrm>
          <a:prstGeom prst="rect">
            <a:avLst/>
          </a:prstGeom>
          <a:solidFill>
            <a:schemeClr val="bg1"/>
          </a:solidFill>
        </p:spPr>
        <p:txBody>
          <a:bodyPr wrap="square" lIns="91432" tIns="45716" rIns="91432" bIns="45716" rtlCol="0">
            <a:spAutoFit/>
          </a:bodyPr>
          <a:lstStyle/>
          <a:p>
            <a:r>
              <a:rPr lang="ja-JP" altLang="en-US" sz="1200" dirty="0">
                <a:latin typeface="MS PGothic" charset="-128"/>
                <a:ea typeface="MS PGothic" charset="-128"/>
                <a:cs typeface="MS PGothic" charset="-128"/>
              </a:rPr>
              <a:t>本体だけでなく、ラジオ毎にも</a:t>
            </a:r>
            <a:r>
              <a:rPr lang="en-US" altLang="ja-JP" sz="1200" dirty="0">
                <a:latin typeface="MS PGothic" charset="-128"/>
                <a:ea typeface="MS PGothic" charset="-128"/>
                <a:cs typeface="MS PGothic" charset="-128"/>
              </a:rPr>
              <a:t> CPU, Memory </a:t>
            </a:r>
            <a:r>
              <a:rPr lang="ja-JP" altLang="en-US" sz="1200" dirty="0">
                <a:latin typeface="MS PGothic" charset="-128"/>
                <a:ea typeface="MS PGothic" charset="-128"/>
                <a:cs typeface="MS PGothic" charset="-128"/>
              </a:rPr>
              <a:t>を物理的</a:t>
            </a:r>
            <a:r>
              <a:rPr lang="ja-JP" altLang="en-US" sz="1200" dirty="0" smtClean="0">
                <a:latin typeface="MS PGothic" charset="-128"/>
                <a:ea typeface="MS PGothic" charset="-128"/>
                <a:cs typeface="MS PGothic" charset="-128"/>
              </a:rPr>
              <a:t>に</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増強</a:t>
            </a:r>
            <a:r>
              <a:rPr lang="ja-JP" altLang="en-US" sz="1200" dirty="0">
                <a:latin typeface="MS PGothic" charset="-128"/>
                <a:ea typeface="MS PGothic" charset="-128"/>
                <a:cs typeface="MS PGothic" charset="-128"/>
              </a:rPr>
              <a:t>し、複数の</a:t>
            </a:r>
            <a:r>
              <a:rPr lang="en-US" altLang="ja-JP" sz="1200" dirty="0">
                <a:latin typeface="MS PGothic" charset="-128"/>
                <a:ea typeface="MS PGothic" charset="-128"/>
                <a:cs typeface="MS PGothic" charset="-128"/>
              </a:rPr>
              <a:t> 802.11ac </a:t>
            </a:r>
            <a:r>
              <a:rPr lang="ja-JP" altLang="en-US" sz="1200" dirty="0">
                <a:latin typeface="MS PGothic" charset="-128"/>
                <a:ea typeface="MS PGothic" charset="-128"/>
                <a:cs typeface="MS PGothic" charset="-128"/>
              </a:rPr>
              <a:t>端末も高速に処理。</a:t>
            </a:r>
            <a:endParaRPr lang="en-US" altLang="ja-JP" sz="1200" dirty="0">
              <a:latin typeface="MS PGothic" charset="-128"/>
              <a:ea typeface="MS PGothic" charset="-128"/>
              <a:cs typeface="MS PGothic" charset="-128"/>
            </a:endParaRPr>
          </a:p>
        </p:txBody>
      </p:sp>
      <p:sp>
        <p:nvSpPr>
          <p:cNvPr id="6" name="TextBox 5"/>
          <p:cNvSpPr txBox="1"/>
          <p:nvPr/>
        </p:nvSpPr>
        <p:spPr>
          <a:xfrm>
            <a:off x="2584033" y="4366048"/>
            <a:ext cx="3957529" cy="369324"/>
          </a:xfrm>
          <a:prstGeom prst="rect">
            <a:avLst/>
          </a:prstGeom>
          <a:noFill/>
        </p:spPr>
        <p:txBody>
          <a:bodyPr wrap="square" lIns="91432" tIns="45716" rIns="91432" bIns="45716" rtlCol="0">
            <a:spAutoFit/>
          </a:bodyPr>
          <a:lstStyle/>
          <a:p>
            <a:r>
              <a:rPr lang="ja-JP" altLang="en-US" dirty="0" smtClean="0">
                <a:latin typeface="MS PGothic" charset="-128"/>
                <a:ea typeface="MS PGothic" charset="-128"/>
                <a:cs typeface="MS PGothic" charset="-128"/>
              </a:rPr>
              <a:t>内部、外部共にハイスペック</a:t>
            </a:r>
            <a:endParaRPr lang="en-US" dirty="0">
              <a:latin typeface="MS PGothic" charset="-128"/>
              <a:ea typeface="MS PGothic" charset="-128"/>
              <a:cs typeface="MS PGothic" charset="-128"/>
            </a:endParaRPr>
          </a:p>
        </p:txBody>
      </p:sp>
      <p:grpSp>
        <p:nvGrpSpPr>
          <p:cNvPr id="4" name="Group 3"/>
          <p:cNvGrpSpPr/>
          <p:nvPr/>
        </p:nvGrpSpPr>
        <p:grpSpPr>
          <a:xfrm>
            <a:off x="343546" y="797767"/>
            <a:ext cx="8133478" cy="3204014"/>
            <a:chOff x="343546" y="797767"/>
            <a:chExt cx="8133478" cy="3204014"/>
          </a:xfrm>
        </p:grpSpPr>
        <p:grpSp>
          <p:nvGrpSpPr>
            <p:cNvPr id="2" name="Group 1"/>
            <p:cNvGrpSpPr/>
            <p:nvPr/>
          </p:nvGrpSpPr>
          <p:grpSpPr>
            <a:xfrm>
              <a:off x="343546" y="1052181"/>
              <a:ext cx="5434442" cy="2949600"/>
              <a:chOff x="3385015" y="1114399"/>
              <a:chExt cx="4893576" cy="2949600"/>
            </a:xfrm>
          </p:grpSpPr>
          <p:sp>
            <p:nvSpPr>
              <p:cNvPr id="33" name="Rounded Rectangle 32"/>
              <p:cNvSpPr/>
              <p:nvPr/>
            </p:nvSpPr>
            <p:spPr>
              <a:xfrm>
                <a:off x="5398659" y="1114399"/>
                <a:ext cx="2879932" cy="2949600"/>
              </a:xfrm>
              <a:prstGeom prst="roundRect">
                <a:avLst/>
              </a:prstGeom>
              <a:solidFill>
                <a:schemeClr val="bg1">
                  <a:lumMod val="75000"/>
                </a:schemeClr>
              </a:solidFill>
              <a:ln>
                <a:solidFill>
                  <a:schemeClr val="bg1">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34" name="Equal 33"/>
              <p:cNvSpPr/>
              <p:nvPr/>
            </p:nvSpPr>
            <p:spPr>
              <a:xfrm>
                <a:off x="6215971" y="3400939"/>
                <a:ext cx="1214785" cy="338623"/>
              </a:xfrm>
              <a:prstGeom prst="mathEqual">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6" name="Rounded Rectangle 35"/>
              <p:cNvSpPr/>
              <p:nvPr/>
            </p:nvSpPr>
            <p:spPr>
              <a:xfrm>
                <a:off x="7030577" y="3205825"/>
                <a:ext cx="927942" cy="728853"/>
              </a:xfrm>
              <a:prstGeom prst="roundRect">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MS PGothic" charset="-128"/>
                    <a:ea typeface="MS PGothic" charset="-128"/>
                    <a:cs typeface="MS PGothic" charset="-128"/>
                  </a:rPr>
                  <a:t>DRAM</a:t>
                </a:r>
              </a:p>
            </p:txBody>
          </p:sp>
          <p:sp>
            <p:nvSpPr>
              <p:cNvPr id="37" name="Half Frame 36"/>
              <p:cNvSpPr/>
              <p:nvPr/>
            </p:nvSpPr>
            <p:spPr>
              <a:xfrm>
                <a:off x="5776871" y="1733378"/>
                <a:ext cx="288127" cy="2172937"/>
              </a:xfrm>
              <a:prstGeom prst="halfFrame">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8" name="Half Frame 37"/>
              <p:cNvSpPr/>
              <p:nvPr/>
            </p:nvSpPr>
            <p:spPr>
              <a:xfrm>
                <a:off x="6027362" y="2443919"/>
                <a:ext cx="288127" cy="1295644"/>
              </a:xfrm>
              <a:prstGeom prst="halfFrame">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9" name="Rounded Rectangle 38"/>
              <p:cNvSpPr/>
              <p:nvPr/>
            </p:nvSpPr>
            <p:spPr>
              <a:xfrm>
                <a:off x="5688208" y="3205825"/>
                <a:ext cx="927942" cy="728853"/>
              </a:xfrm>
              <a:prstGeom prst="roundRect">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0" name="Straight Connector 39"/>
              <p:cNvCxnSpPr/>
              <p:nvPr/>
            </p:nvCxnSpPr>
            <p:spPr>
              <a:xfrm>
                <a:off x="7552312" y="1706053"/>
                <a:ext cx="170530"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722842" y="1576838"/>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a:xfrm rot="10800000">
                <a:off x="7639753" y="1434332"/>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3" name="Straight Connector 42"/>
              <p:cNvCxnSpPr/>
              <p:nvPr/>
            </p:nvCxnSpPr>
            <p:spPr>
              <a:xfrm>
                <a:off x="7363703" y="1754199"/>
                <a:ext cx="442227"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805930" y="162498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10800000">
                <a:off x="7722842" y="148247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6" name="Straight Connector 45"/>
              <p:cNvCxnSpPr/>
              <p:nvPr/>
            </p:nvCxnSpPr>
            <p:spPr>
              <a:xfrm>
                <a:off x="7493148" y="1801379"/>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881473" y="167216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Isosceles Triangle 47"/>
              <p:cNvSpPr/>
              <p:nvPr/>
            </p:nvSpPr>
            <p:spPr>
              <a:xfrm rot="10800000">
                <a:off x="7798384" y="152965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49" name="Rounded Rectangle 48"/>
              <p:cNvSpPr/>
              <p:nvPr/>
            </p:nvSpPr>
            <p:spPr>
              <a:xfrm>
                <a:off x="6808394" y="1924930"/>
                <a:ext cx="786908"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DRAM</a:t>
                </a:r>
              </a:p>
            </p:txBody>
          </p:sp>
          <p:cxnSp>
            <p:nvCxnSpPr>
              <p:cNvPr id="51" name="Straight Connector 50"/>
              <p:cNvCxnSpPr/>
              <p:nvPr/>
            </p:nvCxnSpPr>
            <p:spPr>
              <a:xfrm>
                <a:off x="7575314" y="1851352"/>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963639" y="1722137"/>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10800000">
                <a:off x="7880551" y="1579631"/>
                <a:ext cx="166177" cy="155638"/>
              </a:xfrm>
              <a:prstGeom prst="triangle">
                <a:avLst/>
              </a:prstGeom>
              <a:solidFill>
                <a:srgbClr val="56D3F4"/>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55" name="Straight Connector 54"/>
              <p:cNvCxnSpPr/>
              <p:nvPr/>
            </p:nvCxnSpPr>
            <p:spPr>
              <a:xfrm>
                <a:off x="7715979" y="2401419"/>
                <a:ext cx="170530"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7886510" y="227220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rot="10800000">
                <a:off x="7803421" y="212969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58" name="Straight Connector 57"/>
              <p:cNvCxnSpPr/>
              <p:nvPr/>
            </p:nvCxnSpPr>
            <p:spPr>
              <a:xfrm>
                <a:off x="7527371" y="2449565"/>
                <a:ext cx="442227"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7969598" y="2320350"/>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Isosceles Triangle 59"/>
              <p:cNvSpPr/>
              <p:nvPr/>
            </p:nvSpPr>
            <p:spPr>
              <a:xfrm rot="10800000">
                <a:off x="7886510" y="2177844"/>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61" name="Straight Connector 60"/>
              <p:cNvCxnSpPr/>
              <p:nvPr/>
            </p:nvCxnSpPr>
            <p:spPr>
              <a:xfrm>
                <a:off x="7656816" y="2496745"/>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8045141" y="2367530"/>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Isosceles Triangle 62"/>
              <p:cNvSpPr/>
              <p:nvPr/>
            </p:nvSpPr>
            <p:spPr>
              <a:xfrm rot="10800000">
                <a:off x="7962052" y="2225024"/>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64" name="Straight Connector 63"/>
              <p:cNvCxnSpPr/>
              <p:nvPr/>
            </p:nvCxnSpPr>
            <p:spPr>
              <a:xfrm>
                <a:off x="7738982" y="2546718"/>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8127307" y="2417503"/>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Isosceles Triangle 65"/>
              <p:cNvSpPr/>
              <p:nvPr/>
            </p:nvSpPr>
            <p:spPr>
              <a:xfrm rot="10800000">
                <a:off x="8044219" y="2274997"/>
                <a:ext cx="166177" cy="155638"/>
              </a:xfrm>
              <a:prstGeom prst="triangle">
                <a:avLst/>
              </a:prstGeom>
              <a:solidFill>
                <a:srgbClr val="56D3F4"/>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75" name="Rounded Rectangle 74"/>
              <p:cNvSpPr/>
              <p:nvPr/>
            </p:nvSpPr>
            <p:spPr>
              <a:xfrm>
                <a:off x="6040196" y="1922460"/>
                <a:ext cx="757274"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CPU</a:t>
                </a:r>
                <a:endParaRPr lang="en-US" altLang="ja-JP" sz="1000" dirty="0">
                  <a:latin typeface="MS PGothic" charset="-128"/>
                  <a:ea typeface="MS PGothic" charset="-128"/>
                  <a:cs typeface="MS PGothic" charset="-128"/>
                </a:endParaRPr>
              </a:p>
            </p:txBody>
          </p:sp>
          <p:sp>
            <p:nvSpPr>
              <p:cNvPr id="78" name="Rounded Rectangle 77"/>
              <p:cNvSpPr/>
              <p:nvPr/>
            </p:nvSpPr>
            <p:spPr>
              <a:xfrm>
                <a:off x="6254795" y="2641328"/>
                <a:ext cx="753032"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CPU</a:t>
                </a:r>
              </a:p>
            </p:txBody>
          </p:sp>
          <p:sp>
            <p:nvSpPr>
              <p:cNvPr id="76" name="Rounded Rectangle 75"/>
              <p:cNvSpPr/>
              <p:nvPr/>
            </p:nvSpPr>
            <p:spPr>
              <a:xfrm>
                <a:off x="7020054" y="2642286"/>
                <a:ext cx="786908"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DRAM</a:t>
                </a:r>
              </a:p>
            </p:txBody>
          </p:sp>
          <p:sp>
            <p:nvSpPr>
              <p:cNvPr id="54" name="Rounded Rectangle 53"/>
              <p:cNvSpPr/>
              <p:nvPr/>
            </p:nvSpPr>
            <p:spPr>
              <a:xfrm>
                <a:off x="6027362" y="1608339"/>
                <a:ext cx="1592003" cy="331714"/>
              </a:xfrm>
              <a:prstGeom prst="round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solidFill>
                      <a:schemeClr val="bg1"/>
                    </a:solidFill>
                    <a:latin typeface="MS PGothic" charset="-128"/>
                    <a:ea typeface="MS PGothic" charset="-128"/>
                    <a:cs typeface="MS PGothic" charset="-128"/>
                  </a:rPr>
                  <a:t>Radio – </a:t>
                </a:r>
                <a:r>
                  <a:rPr lang="ja-JP" altLang="ja-JP" sz="1400" dirty="0" smtClean="0">
                    <a:solidFill>
                      <a:schemeClr val="bg1"/>
                    </a:solidFill>
                    <a:latin typeface="MS PGothic" charset="-128"/>
                    <a:ea typeface="MS PGothic" charset="-128"/>
                    <a:cs typeface="MS PGothic" charset="-128"/>
                  </a:rPr>
                  <a:t>X</a:t>
                </a:r>
                <a:r>
                  <a:rPr lang="en-US" altLang="ja-JP" sz="1400" dirty="0" smtClean="0">
                    <a:solidFill>
                      <a:schemeClr val="bg1"/>
                    </a:solidFill>
                    <a:latin typeface="MS PGothic" charset="-128"/>
                    <a:ea typeface="MS PGothic" charset="-128"/>
                    <a:cs typeface="MS PGothic" charset="-128"/>
                  </a:rPr>
                  <a:t>OR</a:t>
                </a:r>
                <a:endParaRPr lang="en-US" sz="1400" dirty="0">
                  <a:solidFill>
                    <a:schemeClr val="bg1"/>
                  </a:solidFill>
                  <a:latin typeface="MS PGothic" charset="-128"/>
                  <a:ea typeface="MS PGothic" charset="-128"/>
                  <a:cs typeface="MS PGothic" charset="-128"/>
                </a:endParaRPr>
              </a:p>
            </p:txBody>
          </p:sp>
          <p:sp>
            <p:nvSpPr>
              <p:cNvPr id="67" name="Rounded Rectangle 66"/>
              <p:cNvSpPr/>
              <p:nvPr/>
            </p:nvSpPr>
            <p:spPr>
              <a:xfrm>
                <a:off x="6234575" y="2311698"/>
                <a:ext cx="1592003" cy="331714"/>
              </a:xfrm>
              <a:prstGeom prst="round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r>
                  <a:rPr lang="en-US" sz="1400" dirty="0">
                    <a:solidFill>
                      <a:schemeClr val="bg1"/>
                    </a:solidFill>
                    <a:latin typeface="MS PGothic" charset="-128"/>
                    <a:ea typeface="MS PGothic" charset="-128"/>
                    <a:cs typeface="MS PGothic" charset="-128"/>
                  </a:rPr>
                  <a:t>Radio – </a:t>
                </a:r>
                <a:r>
                  <a:rPr lang="en-US" sz="1400" dirty="0" smtClean="0">
                    <a:solidFill>
                      <a:schemeClr val="bg1"/>
                    </a:solidFill>
                    <a:latin typeface="MS PGothic" charset="-128"/>
                    <a:ea typeface="MS PGothic" charset="-128"/>
                    <a:cs typeface="MS PGothic" charset="-128"/>
                  </a:rPr>
                  <a:t>5GHz</a:t>
                </a:r>
                <a:endParaRPr lang="en-US" sz="1400" dirty="0">
                  <a:solidFill>
                    <a:schemeClr val="bg1"/>
                  </a:solidFill>
                  <a:latin typeface="MS PGothic" charset="-128"/>
                  <a:ea typeface="MS PGothic" charset="-128"/>
                  <a:cs typeface="MS PGothic" charset="-128"/>
                </a:endParaRPr>
              </a:p>
            </p:txBody>
          </p:sp>
          <p:sp>
            <p:nvSpPr>
              <p:cNvPr id="69" name="Rounded Rectangular Callout 68"/>
              <p:cNvSpPr/>
              <p:nvPr/>
            </p:nvSpPr>
            <p:spPr>
              <a:xfrm>
                <a:off x="3385015" y="2176791"/>
                <a:ext cx="1826510" cy="783274"/>
              </a:xfrm>
              <a:prstGeom prst="wedgeRoundRectCallout">
                <a:avLst>
                  <a:gd name="adj1" fmla="val 108418"/>
                  <a:gd name="adj2" fmla="val 25141"/>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grpSp>
        <p:sp>
          <p:nvSpPr>
            <p:cNvPr id="92" name="Rounded Rectangular Callout 91"/>
            <p:cNvSpPr/>
            <p:nvPr/>
          </p:nvSpPr>
          <p:spPr>
            <a:xfrm>
              <a:off x="343547" y="2115626"/>
              <a:ext cx="2122840" cy="883528"/>
            </a:xfrm>
            <a:prstGeom prst="wedgeRoundRectCallout">
              <a:avLst>
                <a:gd name="adj1" fmla="val 94568"/>
                <a:gd name="adj2" fmla="val -47024"/>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dirty="0">
                  <a:latin typeface="MS PGothic" charset="-128"/>
                  <a:ea typeface="MS PGothic" charset="-128"/>
                  <a:cs typeface="MS PGothic" charset="-128"/>
                </a:rPr>
                <a:t>ラジオ毎</a:t>
              </a:r>
              <a:r>
                <a:rPr lang="ja-JP" altLang="en-US" sz="1400" dirty="0" smtClean="0">
                  <a:latin typeface="MS PGothic" charset="-128"/>
                  <a:ea typeface="MS PGothic" charset="-128"/>
                  <a:cs typeface="MS PGothic" charset="-128"/>
                </a:rPr>
                <a:t>にも</a:t>
              </a:r>
              <a:r>
                <a:rPr lang="en-US" altLang="ja-JP" sz="1400" dirty="0" smtClean="0">
                  <a:latin typeface="MS PGothic" charset="-128"/>
                  <a:ea typeface="MS PGothic" charset="-128"/>
                  <a:cs typeface="MS PGothic" charset="-128"/>
                </a:rPr>
                <a:t> </a:t>
              </a:r>
            </a:p>
            <a:p>
              <a:pPr algn="ctr"/>
              <a:r>
                <a:rPr lang="ja-JP" altLang="en-US" sz="1400" dirty="0" smtClean="0">
                  <a:latin typeface="MS PGothic" charset="-128"/>
                  <a:ea typeface="MS PGothic" charset="-128"/>
                  <a:cs typeface="MS PGothic" charset="-128"/>
                </a:rPr>
                <a:t>高機能な</a:t>
              </a:r>
              <a:r>
                <a:rPr lang="en-US" altLang="ja-JP" sz="1400" dirty="0" smtClean="0">
                  <a:latin typeface="MS PGothic" charset="-128"/>
                  <a:ea typeface="MS PGothic" charset="-128"/>
                  <a:cs typeface="MS PGothic" charset="-128"/>
                </a:rPr>
                <a:t> Dual</a:t>
              </a:r>
              <a:r>
                <a:rPr lang="ja-JP" altLang="en-US" sz="1400" dirty="0" smtClean="0">
                  <a:latin typeface="MS PGothic" charset="-128"/>
                  <a:ea typeface="MS PGothic" charset="-128"/>
                  <a:cs typeface="MS PGothic" charset="-128"/>
                </a:rPr>
                <a:t> </a:t>
              </a:r>
              <a:r>
                <a:rPr lang="en-US" altLang="ja-JP" sz="1400" dirty="0" smtClean="0">
                  <a:latin typeface="MS PGothic" charset="-128"/>
                  <a:ea typeface="MS PGothic" charset="-128"/>
                  <a:cs typeface="MS PGothic" charset="-128"/>
                </a:rPr>
                <a:t>CPU, </a:t>
              </a:r>
            </a:p>
            <a:p>
              <a:pPr algn="ctr"/>
              <a:r>
                <a:rPr lang="ja-JP" altLang="en-US" sz="1400" dirty="0" smtClean="0">
                  <a:latin typeface="MS PGothic" charset="-128"/>
                  <a:ea typeface="MS PGothic" charset="-128"/>
                  <a:cs typeface="MS PGothic" charset="-128"/>
                </a:rPr>
                <a:t>他社の</a:t>
              </a:r>
              <a:r>
                <a:rPr lang="en-US" altLang="ja-JP" sz="1400" dirty="0" smtClean="0">
                  <a:latin typeface="MS PGothic" charset="-128"/>
                  <a:ea typeface="MS PGothic" charset="-128"/>
                  <a:cs typeface="MS PGothic" charset="-128"/>
                </a:rPr>
                <a:t>2-4</a:t>
              </a:r>
              <a:r>
                <a:rPr lang="ja-JP" altLang="en-US" sz="1400" dirty="0" smtClean="0">
                  <a:latin typeface="MS PGothic" charset="-128"/>
                  <a:ea typeface="MS PGothic" charset="-128"/>
                  <a:cs typeface="MS PGothic" charset="-128"/>
                </a:rPr>
                <a:t>倍のメモリを搭載し</a:t>
              </a:r>
              <a:r>
                <a:rPr lang="ja-JP" altLang="en-US" sz="1400" dirty="0">
                  <a:latin typeface="MS PGothic" charset="-128"/>
                  <a:ea typeface="MS PGothic" charset="-128"/>
                  <a:cs typeface="MS PGothic" charset="-128"/>
                </a:rPr>
                <a:t>高速処理</a:t>
              </a:r>
              <a:endParaRPr lang="en-US" sz="1400" dirty="0">
                <a:latin typeface="MS PGothic" charset="-128"/>
                <a:ea typeface="MS PGothic" charset="-128"/>
                <a:cs typeface="MS PGothic" charset="-128"/>
              </a:endParaRPr>
            </a:p>
          </p:txBody>
        </p:sp>
        <p:sp>
          <p:nvSpPr>
            <p:cNvPr id="84" name="Rounded Rectangular Callout 83"/>
            <p:cNvSpPr/>
            <p:nvPr/>
          </p:nvSpPr>
          <p:spPr>
            <a:xfrm>
              <a:off x="343547" y="1187256"/>
              <a:ext cx="1579841" cy="499091"/>
            </a:xfrm>
            <a:prstGeom prst="wedgeRoundRectCallout">
              <a:avLst>
                <a:gd name="adj1" fmla="val 167067"/>
                <a:gd name="adj2" fmla="val 39074"/>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高性能チップ</a:t>
              </a:r>
              <a:endParaRPr lang="en-US" sz="1400" dirty="0">
                <a:latin typeface="MS PGothic" charset="-128"/>
                <a:ea typeface="MS PGothic" charset="-128"/>
                <a:cs typeface="MS PGothic" charset="-128"/>
              </a:endParaRPr>
            </a:p>
          </p:txBody>
        </p:sp>
        <p:sp>
          <p:nvSpPr>
            <p:cNvPr id="102" name="Rounded Rectangular Callout 101"/>
            <p:cNvSpPr/>
            <p:nvPr/>
          </p:nvSpPr>
          <p:spPr>
            <a:xfrm>
              <a:off x="343547" y="1187257"/>
              <a:ext cx="1579842" cy="501738"/>
            </a:xfrm>
            <a:prstGeom prst="wedgeRoundRectCallout">
              <a:avLst>
                <a:gd name="adj1" fmla="val 162574"/>
                <a:gd name="adj2" fmla="val 183430"/>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高性能チップ</a:t>
              </a:r>
              <a:endParaRPr lang="en-US" sz="1400" dirty="0">
                <a:latin typeface="MS PGothic" charset="-128"/>
                <a:ea typeface="MS PGothic" charset="-128"/>
                <a:cs typeface="MS PGothic" charset="-128"/>
              </a:endParaRPr>
            </a:p>
          </p:txBody>
        </p:sp>
        <p:sp>
          <p:nvSpPr>
            <p:cNvPr id="93" name="Rounded Rectangular Callout 92"/>
            <p:cNvSpPr/>
            <p:nvPr/>
          </p:nvSpPr>
          <p:spPr>
            <a:xfrm>
              <a:off x="6489225" y="3235963"/>
              <a:ext cx="1987799" cy="728853"/>
            </a:xfrm>
            <a:prstGeom prst="wedgeRoundRectCallout">
              <a:avLst>
                <a:gd name="adj1" fmla="val -87280"/>
                <a:gd name="adj2" fmla="val -21597"/>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密閉（放熱対策ができている）、堅牢な外殻</a:t>
              </a:r>
              <a:endParaRPr lang="en-US" altLang="ja-JP" sz="1400" dirty="0" smtClean="0">
                <a:latin typeface="MS PGothic" charset="-128"/>
                <a:ea typeface="MS PGothic" charset="-128"/>
                <a:cs typeface="MS PGothic" charset="-128"/>
              </a:endParaRPr>
            </a:p>
          </p:txBody>
        </p:sp>
        <p:sp>
          <p:nvSpPr>
            <p:cNvPr id="101" name="Rounded Rectangular Callout 100"/>
            <p:cNvSpPr/>
            <p:nvPr/>
          </p:nvSpPr>
          <p:spPr>
            <a:xfrm>
              <a:off x="6502871" y="797767"/>
              <a:ext cx="1974153" cy="669672"/>
            </a:xfrm>
            <a:prstGeom prst="wedgeRoundRectCallout">
              <a:avLst>
                <a:gd name="adj1" fmla="val -129407"/>
                <a:gd name="adj2" fmla="val 31793"/>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干渉源検知（</a:t>
              </a:r>
              <a:r>
                <a:rPr lang="en-US" sz="1400" dirty="0" err="1" smtClean="0">
                  <a:latin typeface="MS PGothic" charset="-128"/>
                  <a:ea typeface="MS PGothic" charset="-128"/>
                  <a:cs typeface="MS PGothic" charset="-128"/>
                </a:rPr>
                <a:t>CleanAir</a:t>
              </a:r>
              <a:r>
                <a:rPr lang="ja-JP" altLang="en-US" sz="1400" dirty="0" smtClean="0">
                  <a:latin typeface="MS PGothic" charset="-128"/>
                  <a:ea typeface="MS PGothic" charset="-128"/>
                  <a:cs typeface="MS PGothic" charset="-128"/>
                </a:rPr>
                <a:t>）</a:t>
              </a:r>
              <a:r>
                <a:rPr lang="en-US" sz="1400" dirty="0" smtClean="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専用チップ</a:t>
              </a:r>
              <a:endParaRPr lang="en-US" sz="1400" dirty="0">
                <a:latin typeface="MS PGothic" charset="-128"/>
                <a:ea typeface="MS PGothic" charset="-128"/>
                <a:cs typeface="MS PGothic" charset="-128"/>
              </a:endParaRPr>
            </a:p>
          </p:txBody>
        </p:sp>
        <p:sp>
          <p:nvSpPr>
            <p:cNvPr id="103" name="Rounded Rectangular Callout 102"/>
            <p:cNvSpPr/>
            <p:nvPr/>
          </p:nvSpPr>
          <p:spPr>
            <a:xfrm>
              <a:off x="6489225" y="797767"/>
              <a:ext cx="1987799" cy="669672"/>
            </a:xfrm>
            <a:prstGeom prst="wedgeRoundRectCallout">
              <a:avLst>
                <a:gd name="adj1" fmla="val -121304"/>
                <a:gd name="adj2" fmla="val 154537"/>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干渉源検知（</a:t>
              </a:r>
              <a:r>
                <a:rPr lang="en-US" sz="1400" dirty="0" err="1" smtClean="0">
                  <a:latin typeface="MS PGothic" charset="-128"/>
                  <a:ea typeface="MS PGothic" charset="-128"/>
                  <a:cs typeface="MS PGothic" charset="-128"/>
                </a:rPr>
                <a:t>CleanAir</a:t>
              </a:r>
              <a:r>
                <a:rPr lang="ja-JP" altLang="en-US" sz="1400" dirty="0" smtClean="0">
                  <a:latin typeface="MS PGothic" charset="-128"/>
                  <a:ea typeface="MS PGothic" charset="-128"/>
                  <a:cs typeface="MS PGothic" charset="-128"/>
                </a:rPr>
                <a:t>）</a:t>
              </a:r>
              <a:r>
                <a:rPr lang="en-US" sz="1400" dirty="0" smtClean="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専用チップ</a:t>
              </a:r>
              <a:endParaRPr lang="en-US" sz="1400" dirty="0">
                <a:latin typeface="MS PGothic" charset="-128"/>
                <a:ea typeface="MS PGothic" charset="-128"/>
                <a:cs typeface="MS PGothic" charset="-128"/>
              </a:endParaRPr>
            </a:p>
          </p:txBody>
        </p:sp>
        <p:sp>
          <p:nvSpPr>
            <p:cNvPr id="104" name="Rounded Rectangular Callout 103"/>
            <p:cNvSpPr/>
            <p:nvPr/>
          </p:nvSpPr>
          <p:spPr>
            <a:xfrm>
              <a:off x="6489225" y="2115626"/>
              <a:ext cx="1987799" cy="669672"/>
            </a:xfrm>
            <a:prstGeom prst="wedgeRoundRectCallout">
              <a:avLst>
                <a:gd name="adj1" fmla="val -126415"/>
                <a:gd name="adj2" fmla="val 115350"/>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高スペック</a:t>
              </a:r>
              <a:r>
                <a:rPr lang="en-US" altLang="ja-JP" sz="1400" dirty="0" smtClean="0">
                  <a:latin typeface="MS PGothic" charset="-128"/>
                  <a:ea typeface="MS PGothic" charset="-128"/>
                  <a:cs typeface="MS PGothic" charset="-128"/>
                </a:rPr>
                <a:t> Dual CPU,</a:t>
              </a:r>
              <a:r>
                <a:rPr lang="ja-JP" altLang="en-US" sz="1400" dirty="0" smtClean="0">
                  <a:latin typeface="MS PGothic" charset="-128"/>
                  <a:ea typeface="MS PGothic" charset="-128"/>
                  <a:cs typeface="MS PGothic" charset="-128"/>
                </a:rPr>
                <a:t>メモリ</a:t>
              </a:r>
              <a:endParaRPr lang="en-US" sz="1400" dirty="0">
                <a:latin typeface="MS PGothic" charset="-128"/>
                <a:ea typeface="MS PGothic" charset="-128"/>
                <a:cs typeface="MS PGothic" charset="-128"/>
              </a:endParaRPr>
            </a:p>
          </p:txBody>
        </p:sp>
        <p:sp>
          <p:nvSpPr>
            <p:cNvPr id="96" name="Rounded Rectangle 87"/>
            <p:cNvSpPr>
              <a:spLocks noChangeArrowheads="1"/>
            </p:cNvSpPr>
            <p:nvPr/>
          </p:nvSpPr>
          <p:spPr bwMode="auto">
            <a:xfrm>
              <a:off x="4709945" y="1349997"/>
              <a:ext cx="342716" cy="273081"/>
            </a:xfrm>
            <a:prstGeom prst="roundRect">
              <a:avLst>
                <a:gd name="adj" fmla="val 16667"/>
              </a:avLst>
            </a:prstGeom>
            <a:blipFill dpi="0" rotWithShape="1">
              <a:blip r:embed="rId2" cstate="email">
                <a:extLst>
                  <a:ext uri="{28A0092B-C50C-407E-A947-70E740481C1C}">
                    <a14:useLocalDpi xmlns:a14="http://schemas.microsoft.com/office/drawing/2010/main"/>
                  </a:ext>
                </a:extLst>
              </a:blip>
              <a:srcRect/>
              <a:stretch>
                <a:fillRect/>
              </a:stretch>
            </a:blipFill>
            <a:ln w="34925">
              <a:solidFill>
                <a:schemeClr val="bg1"/>
              </a:solidFill>
              <a:round/>
              <a:headEnd/>
              <a:tailEnd/>
            </a:ln>
          </p:spPr>
          <p:txBody>
            <a:bodyPr wrap="none" lIns="82118" tIns="41057" rIns="82118" bIns="41057" anchor="ctr"/>
            <a:lstStyle/>
            <a:p>
              <a:pPr algn="ctr" defTabSz="814320" eaLnBrk="0" hangingPunct="0">
                <a:lnSpc>
                  <a:spcPct val="90000"/>
                </a:lnSpc>
                <a:buClr>
                  <a:srgbClr val="000000"/>
                </a:buClr>
                <a:buSzPct val="100000"/>
              </a:pPr>
              <a:endParaRPr lang="en-US" altLang="ja-JP" sz="2400">
                <a:solidFill>
                  <a:srgbClr val="FFFFFF"/>
                </a:solidFill>
                <a:latin typeface="MS PGothic" charset="-128"/>
                <a:ea typeface="MS PGothic" charset="-128"/>
                <a:cs typeface="MS PGothic" charset="-128"/>
              </a:endParaRPr>
            </a:p>
          </p:txBody>
        </p:sp>
        <p:sp>
          <p:nvSpPr>
            <p:cNvPr id="100" name="Rounded Rectangle 87"/>
            <p:cNvSpPr>
              <a:spLocks noChangeArrowheads="1"/>
            </p:cNvSpPr>
            <p:nvPr/>
          </p:nvSpPr>
          <p:spPr bwMode="auto">
            <a:xfrm>
              <a:off x="4979640" y="2092736"/>
              <a:ext cx="342716" cy="273081"/>
            </a:xfrm>
            <a:prstGeom prst="roundRect">
              <a:avLst>
                <a:gd name="adj" fmla="val 16667"/>
              </a:avLst>
            </a:prstGeom>
            <a:blipFill dpi="0" rotWithShape="1">
              <a:blip r:embed="rId2" cstate="email">
                <a:extLst>
                  <a:ext uri="{28A0092B-C50C-407E-A947-70E740481C1C}">
                    <a14:useLocalDpi xmlns:a14="http://schemas.microsoft.com/office/drawing/2010/main"/>
                  </a:ext>
                </a:extLst>
              </a:blip>
              <a:srcRect/>
              <a:stretch>
                <a:fillRect/>
              </a:stretch>
            </a:blipFill>
            <a:ln w="34925">
              <a:solidFill>
                <a:schemeClr val="bg1"/>
              </a:solidFill>
              <a:round/>
              <a:headEnd/>
              <a:tailEnd/>
            </a:ln>
          </p:spPr>
          <p:txBody>
            <a:bodyPr wrap="none" lIns="82118" tIns="41057" rIns="82118" bIns="41057" anchor="ctr"/>
            <a:lstStyle/>
            <a:p>
              <a:pPr algn="ctr" defTabSz="814320" eaLnBrk="0" hangingPunct="0">
                <a:lnSpc>
                  <a:spcPct val="90000"/>
                </a:lnSpc>
                <a:buClr>
                  <a:srgbClr val="000000"/>
                </a:buClr>
                <a:buSzPct val="100000"/>
              </a:pPr>
              <a:endParaRPr lang="en-US" altLang="ja-JP" sz="2400">
                <a:solidFill>
                  <a:srgbClr val="FFFFFF"/>
                </a:solidFill>
                <a:latin typeface="MS PGothic" charset="-128"/>
                <a:ea typeface="MS PGothic" charset="-128"/>
                <a:cs typeface="MS PGothic" charset="-128"/>
              </a:endParaRPr>
            </a:p>
          </p:txBody>
        </p:sp>
        <p:sp>
          <p:nvSpPr>
            <p:cNvPr id="71" name="TextBox 70"/>
            <p:cNvSpPr txBox="1"/>
            <p:nvPr/>
          </p:nvSpPr>
          <p:spPr>
            <a:xfrm>
              <a:off x="3315999" y="1927918"/>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2" name="TextBox 71"/>
            <p:cNvSpPr txBox="1"/>
            <p:nvPr/>
          </p:nvSpPr>
          <p:spPr>
            <a:xfrm>
              <a:off x="3730682" y="1927082"/>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3" name="TextBox 72"/>
            <p:cNvSpPr txBox="1"/>
            <p:nvPr/>
          </p:nvSpPr>
          <p:spPr>
            <a:xfrm>
              <a:off x="3545484" y="2635391"/>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4" name="TextBox 73"/>
            <p:cNvSpPr txBox="1"/>
            <p:nvPr/>
          </p:nvSpPr>
          <p:spPr>
            <a:xfrm>
              <a:off x="3960167" y="2634555"/>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68" name="TextBox 67"/>
            <p:cNvSpPr txBox="1"/>
            <p:nvPr/>
          </p:nvSpPr>
          <p:spPr>
            <a:xfrm>
              <a:off x="2905309" y="3239933"/>
              <a:ext cx="491207" cy="246221"/>
            </a:xfrm>
            <a:prstGeom prst="rect">
              <a:avLst/>
            </a:prstGeom>
            <a:solidFill>
              <a:schemeClr val="accent6"/>
            </a:solidFill>
            <a:ln>
              <a:solidFill>
                <a:schemeClr val="accent4"/>
              </a:solidFill>
            </a:ln>
            <a:scene3d>
              <a:camera prst="orthographicFront"/>
              <a:lightRig rig="threePt" dir="t"/>
            </a:scene3d>
            <a:sp3d>
              <a:bevelT/>
            </a:sp3d>
          </p:spPr>
          <p:txBody>
            <a:bodyPr wrap="square" rtlCol="0">
              <a:spAutoFit/>
            </a:bodyPr>
            <a:lstStyle/>
            <a:p>
              <a:pPr algn="ctr"/>
              <a:r>
                <a:rPr lang="en-US" sz="1000" dirty="0" smtClean="0">
                  <a:solidFill>
                    <a:srgbClr val="FFFFFF"/>
                  </a:solidFill>
                  <a:latin typeface="MS PGothic" charset="-128"/>
                  <a:ea typeface="MS PGothic" charset="-128"/>
                  <a:cs typeface="MS PGothic" charset="-128"/>
                </a:rPr>
                <a:t>CPU</a:t>
              </a:r>
              <a:endParaRPr lang="en-US" sz="1000" dirty="0">
                <a:solidFill>
                  <a:srgbClr val="FFFFFF"/>
                </a:solidFill>
                <a:latin typeface="MS PGothic" charset="-128"/>
                <a:ea typeface="MS PGothic" charset="-128"/>
                <a:cs typeface="MS PGothic" charset="-128"/>
              </a:endParaRPr>
            </a:p>
          </p:txBody>
        </p:sp>
        <p:sp>
          <p:nvSpPr>
            <p:cNvPr id="70" name="TextBox 69"/>
            <p:cNvSpPr txBox="1"/>
            <p:nvPr/>
          </p:nvSpPr>
          <p:spPr>
            <a:xfrm>
              <a:off x="3414447" y="3239097"/>
              <a:ext cx="491207" cy="246221"/>
            </a:xfrm>
            <a:prstGeom prst="rect">
              <a:avLst/>
            </a:prstGeom>
            <a:solidFill>
              <a:schemeClr val="accent6"/>
            </a:solidFill>
            <a:ln>
              <a:solidFill>
                <a:schemeClr val="accent4"/>
              </a:solidFill>
            </a:ln>
            <a:scene3d>
              <a:camera prst="orthographicFront"/>
              <a:lightRig rig="threePt" dir="t"/>
            </a:scene3d>
            <a:sp3d>
              <a:bevelT/>
            </a:sp3d>
          </p:spPr>
          <p:txBody>
            <a:bodyPr wrap="square" rtlCol="0">
              <a:spAutoFit/>
            </a:bodyPr>
            <a:lstStyle/>
            <a:p>
              <a:pPr algn="ctr"/>
              <a:r>
                <a:rPr lang="en-US" sz="1000" dirty="0" smtClean="0">
                  <a:solidFill>
                    <a:srgbClr val="FFFFFF"/>
                  </a:solidFill>
                  <a:latin typeface="MS PGothic" charset="-128"/>
                  <a:ea typeface="MS PGothic" charset="-128"/>
                  <a:cs typeface="MS PGothic" charset="-128"/>
                </a:rPr>
                <a:t>CPU</a:t>
              </a:r>
              <a:endParaRPr lang="en-US" sz="1000" dirty="0">
                <a:solidFill>
                  <a:srgbClr val="FFFFFF"/>
                </a:solidFill>
                <a:latin typeface="MS PGothic" charset="-128"/>
                <a:ea typeface="MS PGothic" charset="-128"/>
                <a:cs typeface="MS PGothic" charset="-128"/>
              </a:endParaRPr>
            </a:p>
          </p:txBody>
        </p:sp>
        <p:sp>
          <p:nvSpPr>
            <p:cNvPr id="77" name="Rounded Rectangular Callout 76"/>
            <p:cNvSpPr/>
            <p:nvPr/>
          </p:nvSpPr>
          <p:spPr>
            <a:xfrm>
              <a:off x="6489225" y="2114573"/>
              <a:ext cx="1987799" cy="669672"/>
            </a:xfrm>
            <a:prstGeom prst="wedgeRoundRectCallout">
              <a:avLst>
                <a:gd name="adj1" fmla="val -183424"/>
                <a:gd name="adj2" fmla="val 108056"/>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高スペック</a:t>
              </a:r>
              <a:r>
                <a:rPr lang="en-US" altLang="ja-JP" sz="1400" dirty="0" smtClean="0">
                  <a:latin typeface="MS PGothic" charset="-128"/>
                  <a:ea typeface="MS PGothic" charset="-128"/>
                  <a:cs typeface="MS PGothic" charset="-128"/>
                </a:rPr>
                <a:t> Dual CPU,</a:t>
              </a:r>
              <a:r>
                <a:rPr lang="ja-JP" altLang="en-US" sz="1400" dirty="0" smtClean="0">
                  <a:latin typeface="MS PGothic" charset="-128"/>
                  <a:ea typeface="MS PGothic" charset="-128"/>
                  <a:cs typeface="MS PGothic" charset="-128"/>
                </a:rPr>
                <a:t>他社の</a:t>
              </a:r>
              <a:r>
                <a:rPr lang="en-US" altLang="ja-JP" sz="1400" dirty="0" smtClean="0">
                  <a:latin typeface="MS PGothic" charset="-128"/>
                  <a:ea typeface="MS PGothic" charset="-128"/>
                  <a:cs typeface="MS PGothic" charset="-128"/>
                </a:rPr>
                <a:t>2-4</a:t>
              </a:r>
              <a:r>
                <a:rPr lang="ja-JP" altLang="en-US" sz="1400" dirty="0" smtClean="0">
                  <a:latin typeface="MS PGothic" charset="-128"/>
                  <a:ea typeface="MS PGothic" charset="-128"/>
                  <a:cs typeface="MS PGothic" charset="-128"/>
                </a:rPr>
                <a:t>倍のメモリ</a:t>
              </a:r>
              <a:endParaRPr lang="en-US" sz="1400" dirty="0">
                <a:latin typeface="MS PGothic" charset="-128"/>
                <a:ea typeface="MS PGothic" charset="-128"/>
                <a:cs typeface="MS PGothic" charset="-128"/>
              </a:endParaRPr>
            </a:p>
          </p:txBody>
        </p:sp>
      </p:grpSp>
    </p:spTree>
    <p:extLst>
      <p:ext uri="{BB962C8B-B14F-4D97-AF65-F5344CB8AC3E}">
        <p14:creationId xmlns:p14="http://schemas.microsoft.com/office/powerpoint/2010/main" val="155496988"/>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ja-JP" altLang="en-US" dirty="0" smtClean="0"/>
              <a:t>導入事例</a:t>
            </a:r>
            <a:endParaRPr lang="en-US" dirty="0"/>
          </a:p>
        </p:txBody>
      </p:sp>
    </p:spTree>
    <p:extLst>
      <p:ext uri="{BB962C8B-B14F-4D97-AF65-F5344CB8AC3E}">
        <p14:creationId xmlns:p14="http://schemas.microsoft.com/office/powerpoint/2010/main" val="1542102027"/>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オフィス内高密度</a:t>
            </a:r>
            <a:r>
              <a:rPr lang="ja-JP" altLang="en-US" dirty="0"/>
              <a:t>　</a:t>
            </a:r>
            <a:r>
              <a:rPr lang="en-US" altLang="ja-JP" dirty="0" smtClean="0"/>
              <a:t>: </a:t>
            </a:r>
            <a:r>
              <a:rPr lang="ja-JP" altLang="en-US" dirty="0" smtClean="0"/>
              <a:t>株式会社アカツキ</a:t>
            </a:r>
            <a:endParaRPr lang="en-US" dirty="0"/>
          </a:p>
        </p:txBody>
      </p:sp>
      <p:sp>
        <p:nvSpPr>
          <p:cNvPr id="11" name="Rounded Rectangle 10"/>
          <p:cNvSpPr/>
          <p:nvPr/>
        </p:nvSpPr>
        <p:spPr>
          <a:xfrm>
            <a:off x="5849556" y="2786962"/>
            <a:ext cx="2566220" cy="71107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smtClean="0">
                <a:solidFill>
                  <a:srgbClr val="FFFFFF"/>
                </a:solidFill>
              </a:rPr>
              <a:t>導入ソリューション</a:t>
            </a:r>
            <a:endParaRPr lang="en-US" altLang="ja-JP" sz="1000" dirty="0" smtClean="0">
              <a:solidFill>
                <a:srgbClr val="FFFFFF"/>
              </a:solidFill>
            </a:endParaRPr>
          </a:p>
          <a:p>
            <a:r>
              <a:rPr lang="en-US" altLang="ja-JP" sz="1000" dirty="0">
                <a:solidFill>
                  <a:srgbClr val="FFFFFF"/>
                </a:solidFill>
              </a:rPr>
              <a:t>Cisco </a:t>
            </a:r>
            <a:r>
              <a:rPr lang="en-US" altLang="ja-JP" sz="1000" dirty="0" err="1">
                <a:solidFill>
                  <a:srgbClr val="FFFFFF"/>
                </a:solidFill>
              </a:rPr>
              <a:t>Aironet</a:t>
            </a:r>
            <a:r>
              <a:rPr lang="en-US" altLang="ja-JP" sz="1000" dirty="0">
                <a:solidFill>
                  <a:srgbClr val="FFFFFF"/>
                </a:solidFill>
              </a:rPr>
              <a:t> 3700 </a:t>
            </a:r>
            <a:r>
              <a:rPr lang="ja-JP" altLang="en-US" sz="1000" dirty="0" smtClean="0">
                <a:solidFill>
                  <a:srgbClr val="FFFFFF"/>
                </a:solidFill>
              </a:rPr>
              <a:t>アクセス </a:t>
            </a:r>
            <a:r>
              <a:rPr lang="ja-JP" altLang="en-US" sz="1000" dirty="0">
                <a:solidFill>
                  <a:srgbClr val="FFFFFF"/>
                </a:solidFill>
              </a:rPr>
              <a:t>ポイント</a:t>
            </a:r>
          </a:p>
          <a:p>
            <a:r>
              <a:rPr lang="en-US" altLang="ja-JP" sz="1000" dirty="0">
                <a:solidFill>
                  <a:srgbClr val="FFFFFF"/>
                </a:solidFill>
              </a:rPr>
              <a:t>Cisco 5520 </a:t>
            </a:r>
            <a:r>
              <a:rPr lang="ja-JP" altLang="en-US" sz="1000" dirty="0" smtClean="0">
                <a:solidFill>
                  <a:srgbClr val="FFFFFF"/>
                </a:solidFill>
              </a:rPr>
              <a:t>ワイヤレス </a:t>
            </a:r>
            <a:r>
              <a:rPr lang="ja-JP" altLang="en-US" sz="1000" dirty="0">
                <a:solidFill>
                  <a:srgbClr val="FFFFFF"/>
                </a:solidFill>
              </a:rPr>
              <a:t>コントローラ </a:t>
            </a:r>
          </a:p>
          <a:p>
            <a:r>
              <a:rPr lang="en-US" altLang="ja-JP" sz="1000" dirty="0">
                <a:solidFill>
                  <a:srgbClr val="FFFFFF"/>
                </a:solidFill>
              </a:rPr>
              <a:t>Cisco Catalyst 3850 </a:t>
            </a:r>
            <a:r>
              <a:rPr lang="ja-JP" altLang="en-US" sz="1000" dirty="0">
                <a:solidFill>
                  <a:srgbClr val="FFFFFF"/>
                </a:solidFill>
              </a:rPr>
              <a:t>シリーズ スイッチ</a:t>
            </a:r>
          </a:p>
        </p:txBody>
      </p:sp>
      <p:sp>
        <p:nvSpPr>
          <p:cNvPr id="4" name="TextBox 3"/>
          <p:cNvSpPr txBox="1"/>
          <p:nvPr/>
        </p:nvSpPr>
        <p:spPr>
          <a:xfrm>
            <a:off x="556076" y="3709853"/>
            <a:ext cx="7759465" cy="523220"/>
          </a:xfrm>
          <a:prstGeom prst="rect">
            <a:avLst/>
          </a:prstGeom>
          <a:noFill/>
        </p:spPr>
        <p:txBody>
          <a:bodyPr wrap="square" rtlCol="0">
            <a:spAutoFit/>
          </a:bodyPr>
          <a:lstStyle/>
          <a:p>
            <a:r>
              <a:rPr lang="ja-JP" altLang="en-US" sz="1400" dirty="0" smtClean="0">
                <a:solidFill>
                  <a:srgbClr val="676767"/>
                </a:solidFill>
              </a:rPr>
              <a:t>「数</a:t>
            </a:r>
            <a:r>
              <a:rPr lang="en-US" altLang="ja-JP" sz="1400" dirty="0" smtClean="0">
                <a:solidFill>
                  <a:srgbClr val="676767"/>
                </a:solidFill>
              </a:rPr>
              <a:t>100MB</a:t>
            </a:r>
            <a:r>
              <a:rPr lang="ja-JP" altLang="en-US" sz="1400" dirty="0">
                <a:solidFill>
                  <a:srgbClr val="676767"/>
                </a:solidFill>
              </a:rPr>
              <a:t>、時には </a:t>
            </a:r>
            <a:r>
              <a:rPr lang="en-US" altLang="ja-JP" sz="1400" dirty="0">
                <a:solidFill>
                  <a:srgbClr val="676767"/>
                </a:solidFill>
              </a:rPr>
              <a:t>GB </a:t>
            </a:r>
            <a:r>
              <a:rPr lang="ja-JP" altLang="en-US" sz="1400" dirty="0">
                <a:solidFill>
                  <a:srgbClr val="676767"/>
                </a:solidFill>
              </a:rPr>
              <a:t>単位のデータを複数人でダウンロードするような業務が、フロアのあちこちで発生しますが、接続が切れる、つながらないということはまずありません</a:t>
            </a:r>
            <a:r>
              <a:rPr lang="ja-JP" altLang="en-US" sz="1400" dirty="0" smtClean="0">
                <a:solidFill>
                  <a:srgbClr val="676767"/>
                </a:solidFill>
              </a:rPr>
              <a:t>。」　アカツキ様談</a:t>
            </a:r>
            <a:endParaRPr lang="en-US" sz="1400" dirty="0">
              <a:solidFill>
                <a:srgbClr val="676767"/>
              </a:solidFill>
            </a:endParaRPr>
          </a:p>
        </p:txBody>
      </p:sp>
      <p:pic>
        <p:nvPicPr>
          <p:cNvPr id="6" name="Picture 5"/>
          <p:cNvPicPr>
            <a:picLocks noChangeAspect="1"/>
          </p:cNvPicPr>
          <p:nvPr/>
        </p:nvPicPr>
        <p:blipFill>
          <a:blip r:embed="rId2"/>
          <a:stretch>
            <a:fillRect/>
          </a:stretch>
        </p:blipFill>
        <p:spPr>
          <a:xfrm>
            <a:off x="442328" y="1446869"/>
            <a:ext cx="5171768" cy="150843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6609" y="1190687"/>
            <a:ext cx="2126466" cy="1490366"/>
          </a:xfrm>
          <a:prstGeom prst="rect">
            <a:avLst/>
          </a:prstGeom>
        </p:spPr>
      </p:pic>
    </p:spTree>
    <p:extLst>
      <p:ext uri="{BB962C8B-B14F-4D97-AF65-F5344CB8AC3E}">
        <p14:creationId xmlns:p14="http://schemas.microsoft.com/office/powerpoint/2010/main" val="116259625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542371" y="3955309"/>
            <a:ext cx="7565231" cy="623258"/>
          </a:xfrm>
          <a:prstGeom prst="rect">
            <a:avLst/>
          </a:prstGeom>
          <a:noFill/>
        </p:spPr>
        <p:txBody>
          <a:bodyPr wrap="none" lIns="68589" tIns="34295" rIns="68589" bIns="34295" rtlCol="0">
            <a:spAutoFit/>
          </a:bodyPr>
          <a:lstStyle/>
          <a:p>
            <a:r>
              <a:rPr kumimoji="1" lang="ja-JP" altLang="en-US" sz="3600" dirty="0" smtClean="0">
                <a:solidFill>
                  <a:srgbClr val="000000"/>
                </a:solidFill>
              </a:rPr>
              <a:t>５年後にも評価されるネットワーク環境</a:t>
            </a:r>
            <a:endParaRPr kumimoji="1" lang="ja-JP" altLang="en-US" sz="3600" dirty="0">
              <a:solidFill>
                <a:srgbClr val="000000"/>
              </a:solidFill>
            </a:endParaRPr>
          </a:p>
        </p:txBody>
      </p:sp>
      <p:sp>
        <p:nvSpPr>
          <p:cNvPr id="5" name="Title 4"/>
          <p:cNvSpPr>
            <a:spLocks noGrp="1"/>
          </p:cNvSpPr>
          <p:nvPr>
            <p:ph type="title"/>
          </p:nvPr>
        </p:nvSpPr>
        <p:spPr/>
        <p:txBody>
          <a:bodyPr/>
          <a:lstStyle/>
          <a:p>
            <a:r>
              <a:rPr lang="ja-JP" altLang="en-US" dirty="0" smtClean="0"/>
              <a:t>フリーアドレス用無線</a:t>
            </a:r>
            <a:r>
              <a:rPr lang="en-US" altLang="ja-JP" dirty="0" smtClean="0"/>
              <a:t>LAN</a:t>
            </a:r>
            <a:r>
              <a:rPr lang="en-US" altLang="ja-JP" dirty="0"/>
              <a:t> </a:t>
            </a:r>
            <a:r>
              <a:rPr lang="en-US" altLang="ja-JP" dirty="0" smtClean="0"/>
              <a:t> - </a:t>
            </a:r>
            <a:r>
              <a:rPr lang="ja-JP" altLang="en-US" dirty="0" smtClean="0"/>
              <a:t>デジタルガレージ様 </a:t>
            </a:r>
            <a:r>
              <a:rPr lang="en-US" altLang="ja-JP" dirty="0" smtClean="0"/>
              <a:t>-</a:t>
            </a:r>
            <a:endParaRPr lang="en-US" dirty="0"/>
          </a:p>
        </p:txBody>
      </p:sp>
      <p:pic>
        <p:nvPicPr>
          <p:cNvPr id="6" name="Picture 5" descr="Screen Shot 2015-05-28 at 9.34.26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243" y="1436077"/>
            <a:ext cx="5573166" cy="1732714"/>
          </a:xfrm>
          <a:prstGeom prst="rect">
            <a:avLst/>
          </a:prstGeom>
        </p:spPr>
      </p:pic>
      <p:pic>
        <p:nvPicPr>
          <p:cNvPr id="8" name="Picture 7" descr="Screen Shot 2015-05-28 at 9.35.32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0707" y="914234"/>
            <a:ext cx="3233615" cy="1309944"/>
          </a:xfrm>
          <a:prstGeom prst="rect">
            <a:avLst/>
          </a:prstGeom>
        </p:spPr>
      </p:pic>
      <p:pic>
        <p:nvPicPr>
          <p:cNvPr id="13" name="Picture 12" descr="Screen Shot 2015-05-28 at 9.36.14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5988" y="1787769"/>
            <a:ext cx="1849873" cy="1814781"/>
          </a:xfrm>
          <a:prstGeom prst="rect">
            <a:avLst/>
          </a:prstGeom>
        </p:spPr>
      </p:pic>
      <p:pic>
        <p:nvPicPr>
          <p:cNvPr id="15" name="Picture 14" descr="Screen Shot 2015-05-28 at 9.37.55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45370" y="2373923"/>
            <a:ext cx="1100618" cy="1045031"/>
          </a:xfrm>
          <a:prstGeom prst="rect">
            <a:avLst/>
          </a:prstGeom>
        </p:spPr>
      </p:pic>
      <p:pic>
        <p:nvPicPr>
          <p:cNvPr id="16" name="Picture 15" descr="Screen Shot 2015-05-28 at 9.38.01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20826" y="2373923"/>
            <a:ext cx="1124544" cy="1045031"/>
          </a:xfrm>
          <a:prstGeom prst="rect">
            <a:avLst/>
          </a:prstGeom>
        </p:spPr>
      </p:pic>
    </p:spTree>
    <p:extLst>
      <p:ext uri="{BB962C8B-B14F-4D97-AF65-F5344CB8AC3E}">
        <p14:creationId xmlns:p14="http://schemas.microsoft.com/office/powerpoint/2010/main" val="1949070993"/>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dirty="0" smtClean="0"/>
              <a:t>会議室、ホール等</a:t>
            </a:r>
            <a:endParaRPr lang="en-US" dirty="0"/>
          </a:p>
        </p:txBody>
      </p:sp>
    </p:spTree>
    <p:extLst>
      <p:ext uri="{BB962C8B-B14F-4D97-AF65-F5344CB8AC3E}">
        <p14:creationId xmlns:p14="http://schemas.microsoft.com/office/powerpoint/2010/main" val="180490068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15667"/>
            <a:ext cx="8345488" cy="731837"/>
          </a:xfrm>
        </p:spPr>
        <p:txBody>
          <a:bodyPr/>
          <a:lstStyle/>
          <a:p>
            <a:r>
              <a:rPr lang="en-US" altLang="ja-JP" sz="2800" dirty="0">
                <a:solidFill>
                  <a:schemeClr val="accent3"/>
                </a:solidFill>
              </a:rPr>
              <a:t>Cisco Start </a:t>
            </a:r>
            <a:r>
              <a:rPr lang="ja-JP" altLang="en-US" sz="2800" dirty="0" smtClean="0">
                <a:solidFill>
                  <a:schemeClr val="accent3"/>
                </a:solidFill>
                <a:latin typeface="+mj-ea"/>
                <a:ea typeface="+mj-ea"/>
              </a:rPr>
              <a:t>シリーズ</a:t>
            </a:r>
            <a:r>
              <a:rPr lang="en-US" altLang="ja-JP" sz="2800" dirty="0" smtClean="0">
                <a:solidFill>
                  <a:schemeClr val="accent3"/>
                </a:solidFill>
                <a:latin typeface="+mj-ea"/>
                <a:ea typeface="+mj-ea"/>
              </a:rPr>
              <a:t/>
            </a:r>
            <a:br>
              <a:rPr lang="en-US" altLang="ja-JP" sz="2800" dirty="0" smtClean="0">
                <a:solidFill>
                  <a:schemeClr val="accent3"/>
                </a:solidFill>
                <a:latin typeface="+mj-ea"/>
                <a:ea typeface="+mj-ea"/>
              </a:rPr>
            </a:br>
            <a:r>
              <a:rPr lang="ja-JP" altLang="en-US" sz="1700" dirty="0">
                <a:solidFill>
                  <a:schemeClr val="accent3"/>
                </a:solidFill>
                <a:latin typeface="+mn-ea"/>
              </a:rPr>
              <a:t>中堅・中小企業のお客様、及びに小規模拠点に最適な製品</a:t>
            </a:r>
            <a:r>
              <a:rPr lang="ja-JP" altLang="en-US" sz="1700" dirty="0" smtClean="0">
                <a:solidFill>
                  <a:schemeClr val="accent3"/>
                </a:solidFill>
                <a:latin typeface="+mn-ea"/>
              </a:rPr>
              <a:t>ポートフォリオ</a:t>
            </a:r>
            <a:endParaRPr kumimoji="1" lang="ja-JP" altLang="en-US" sz="1700" dirty="0">
              <a:solidFill>
                <a:schemeClr val="accent3"/>
              </a:solidFill>
              <a:latin typeface="+mj-ea"/>
            </a:endParaRPr>
          </a:p>
        </p:txBody>
      </p:sp>
      <p:sp>
        <p:nvSpPr>
          <p:cNvPr id="90" name="Rectangle 107"/>
          <p:cNvSpPr/>
          <p:nvPr/>
        </p:nvSpPr>
        <p:spPr>
          <a:xfrm>
            <a:off x="150222" y="1082888"/>
            <a:ext cx="8837024" cy="2363742"/>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46000">
                <a:schemeClr val="bg2">
                  <a:lumMod val="20000"/>
                  <a:lumOff val="80000"/>
                  <a:alpha val="16000"/>
                </a:schemeClr>
              </a:gs>
              <a:gs pos="100000">
                <a:srgbClr val="92D05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solidFill>
                <a:schemeClr val="accent3"/>
              </a:solidFill>
            </a:endParaRPr>
          </a:p>
        </p:txBody>
      </p:sp>
      <p:sp>
        <p:nvSpPr>
          <p:cNvPr id="93" name="Rectangle 107"/>
          <p:cNvSpPr/>
          <p:nvPr/>
        </p:nvSpPr>
        <p:spPr>
          <a:xfrm>
            <a:off x="150222" y="1832272"/>
            <a:ext cx="8837024" cy="2501031"/>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24000">
                <a:srgbClr val="00B0F0">
                  <a:alpha val="0"/>
                </a:srgbClr>
              </a:gs>
              <a:gs pos="100000">
                <a:srgbClr val="0070C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solidFill>
                <a:schemeClr val="accent3"/>
              </a:solidFill>
            </a:endParaRPr>
          </a:p>
        </p:txBody>
      </p:sp>
      <p:sp>
        <p:nvSpPr>
          <p:cNvPr id="3" name="正方形/長方形 2"/>
          <p:cNvSpPr/>
          <p:nvPr/>
        </p:nvSpPr>
        <p:spPr>
          <a:xfrm>
            <a:off x="3379764" y="2559376"/>
            <a:ext cx="2744099" cy="194141"/>
          </a:xfrm>
          <a:prstGeom prst="rect">
            <a:avLst/>
          </a:prstGeom>
        </p:spPr>
        <p:txBody>
          <a:bodyPr wrap="none">
            <a:prstTxWarp prst="textArchUp">
              <a:avLst/>
            </a:prstTxWarp>
            <a:spAutoFit/>
          </a:bodyPr>
          <a:lstStyle/>
          <a:p>
            <a:pPr algn="ctr"/>
            <a:r>
              <a:rPr lang="ja-JP" altLang="en-US" sz="2000" b="1" dirty="0" smtClean="0">
                <a:solidFill>
                  <a:schemeClr val="accent3"/>
                </a:solidFill>
                <a:latin typeface="ＭＳ Ｐゴシック" charset="-128"/>
                <a:ea typeface="ＭＳ Ｐゴシック" charset="-128"/>
              </a:rPr>
              <a:t>スタンダード　モデル</a:t>
            </a:r>
            <a:endParaRPr lang="ja-JP" altLang="en-US" sz="2000" dirty="0">
              <a:solidFill>
                <a:schemeClr val="accent3"/>
              </a:solidFill>
              <a:latin typeface="ＭＳ Ｐゴシック" charset="-128"/>
              <a:ea typeface="ＭＳ Ｐゴシック" charset="-128"/>
            </a:endParaRPr>
          </a:p>
        </p:txBody>
      </p:sp>
      <p:sp>
        <p:nvSpPr>
          <p:cNvPr id="95" name="正方形/長方形 94"/>
          <p:cNvSpPr/>
          <p:nvPr/>
        </p:nvSpPr>
        <p:spPr>
          <a:xfrm>
            <a:off x="2354775" y="1326055"/>
            <a:ext cx="4288353" cy="181767"/>
          </a:xfrm>
          <a:prstGeom prst="rect">
            <a:avLst/>
          </a:prstGeom>
        </p:spPr>
        <p:txBody>
          <a:bodyPr wrap="none">
            <a:prstTxWarp prst="textArchUp">
              <a:avLst/>
            </a:prstTxWarp>
            <a:spAutoFit/>
          </a:bodyPr>
          <a:lstStyle/>
          <a:p>
            <a:pPr algn="ctr"/>
            <a:r>
              <a:rPr lang="ja-JP" altLang="en-US" sz="2000" b="1" smtClean="0">
                <a:solidFill>
                  <a:schemeClr val="accent3"/>
                </a:solidFill>
                <a:latin typeface="ＭＳ Ｐゴシック" charset="-128"/>
                <a:ea typeface="ＭＳ Ｐゴシック" charset="-128"/>
              </a:rPr>
              <a:t>ソリューション</a:t>
            </a:r>
            <a:r>
              <a:rPr lang="ja-JP" altLang="en-US" sz="2000" b="1" dirty="0">
                <a:solidFill>
                  <a:schemeClr val="accent3"/>
                </a:solidFill>
                <a:latin typeface="ＭＳ Ｐゴシック" charset="-128"/>
                <a:ea typeface="ＭＳ Ｐゴシック" charset="-128"/>
              </a:rPr>
              <a:t>展開</a:t>
            </a:r>
            <a:endParaRPr lang="ja-JP" altLang="en-US" sz="2000" dirty="0">
              <a:solidFill>
                <a:schemeClr val="accent3"/>
              </a:solidFill>
              <a:latin typeface="ＭＳ Ｐゴシック" charset="-128"/>
              <a:ea typeface="ＭＳ Ｐゴシック" charset="-128"/>
            </a:endParaRPr>
          </a:p>
        </p:txBody>
      </p:sp>
      <p:pic>
        <p:nvPicPr>
          <p:cNvPr id="96" name="Picture 22" descr="C:\Users\kyle.huang\Documents\KeyShot 4\Renderings\C_150\v4\P\6-3.319.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5926" y="4476673"/>
            <a:ext cx="585148" cy="366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図 96"/>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9455" r="89455"/>
                    </a14:imgEffect>
                  </a14:imgLayer>
                </a14:imgProps>
              </a:ext>
              <a:ext uri="{28A0092B-C50C-407E-A947-70E740481C1C}">
                <a14:useLocalDpi xmlns:a14="http://schemas.microsoft.com/office/drawing/2010/main"/>
              </a:ext>
            </a:extLst>
          </a:blip>
          <a:stretch>
            <a:fillRect/>
          </a:stretch>
        </p:blipFill>
        <p:spPr>
          <a:xfrm>
            <a:off x="4572433" y="4321169"/>
            <a:ext cx="946754" cy="630022"/>
          </a:xfrm>
          <a:prstGeom prst="rect">
            <a:avLst/>
          </a:prstGeom>
        </p:spPr>
      </p:pic>
      <p:sp>
        <p:nvSpPr>
          <p:cNvPr id="98" name="Rectangle 101"/>
          <p:cNvSpPr/>
          <p:nvPr/>
        </p:nvSpPr>
        <p:spPr>
          <a:xfrm>
            <a:off x="3750300" y="4872809"/>
            <a:ext cx="1552863" cy="307777"/>
          </a:xfrm>
          <a:prstGeom prst="rect">
            <a:avLst/>
          </a:prstGeom>
          <a:noFill/>
          <a:ln>
            <a:noFill/>
          </a:ln>
        </p:spPr>
        <p:txBody>
          <a:bodyPr wrap="square">
            <a:spAutoFit/>
          </a:bodyPr>
          <a:lstStyle/>
          <a:p>
            <a:pPr algn="ctr"/>
            <a:r>
              <a:rPr lang="en-US" altLang="ja-JP" sz="1400" b="1" smtClean="0">
                <a:solidFill>
                  <a:schemeClr val="accent3"/>
                </a:solidFill>
                <a:latin typeface="Arial" panose="020B0604020202020204"/>
                <a:ea typeface="ＭＳ Ｐゴシック" charset="-128"/>
              </a:rPr>
              <a:t>WAP</a:t>
            </a:r>
            <a:r>
              <a:rPr lang="ja-JP" altLang="en-US" sz="1400" b="1" dirty="0">
                <a:solidFill>
                  <a:schemeClr val="accent3"/>
                </a:solidFill>
                <a:latin typeface="Arial" panose="020B0604020202020204"/>
                <a:ea typeface="ＭＳ Ｐゴシック" charset="-128"/>
              </a:rPr>
              <a:t>シリーズ</a:t>
            </a:r>
            <a:endParaRPr lang="en-US" sz="1400" b="1" dirty="0">
              <a:solidFill>
                <a:schemeClr val="accent3"/>
              </a:solidFill>
              <a:latin typeface="Arial" panose="020B0604020202020204"/>
              <a:ea typeface=""/>
            </a:endParaRPr>
          </a:p>
        </p:txBody>
      </p:sp>
      <p:pic>
        <p:nvPicPr>
          <p:cNvPr id="99" name="図 9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7197" y="4296745"/>
            <a:ext cx="527707" cy="659633"/>
          </a:xfrm>
          <a:prstGeom prst="rect">
            <a:avLst/>
          </a:prstGeom>
        </p:spPr>
      </p:pic>
      <p:pic>
        <p:nvPicPr>
          <p:cNvPr id="100" name="図 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1231" y="4269783"/>
            <a:ext cx="1332007" cy="604093"/>
          </a:xfrm>
          <a:prstGeom prst="rect">
            <a:avLst/>
          </a:prstGeom>
        </p:spPr>
      </p:pic>
      <p:sp>
        <p:nvSpPr>
          <p:cNvPr id="101" name="Rectangle 101"/>
          <p:cNvSpPr/>
          <p:nvPr/>
        </p:nvSpPr>
        <p:spPr>
          <a:xfrm>
            <a:off x="1589257" y="4774910"/>
            <a:ext cx="1712236" cy="307777"/>
          </a:xfrm>
          <a:prstGeom prst="rect">
            <a:avLst/>
          </a:prstGeom>
          <a:noFill/>
          <a:ln>
            <a:noFill/>
          </a:ln>
        </p:spPr>
        <p:txBody>
          <a:bodyPr wrap="square">
            <a:spAutoFit/>
          </a:bodyPr>
          <a:lstStyle/>
          <a:p>
            <a:r>
              <a:rPr lang="en-US" sz="1400" b="1" smtClean="0">
                <a:solidFill>
                  <a:schemeClr val="accent3"/>
                </a:solidFill>
                <a:latin typeface="Arial" panose="020B0604020202020204"/>
                <a:ea typeface=""/>
              </a:rPr>
              <a:t>S</a:t>
            </a:r>
            <a:r>
              <a:rPr lang="en-US" altLang="ja-JP" sz="1400" b="1" smtClean="0">
                <a:solidFill>
                  <a:schemeClr val="accent3"/>
                </a:solidFill>
                <a:latin typeface="Arial" panose="020B0604020202020204"/>
                <a:ea typeface="ＭＳ Ｐゴシック" charset="-128"/>
              </a:rPr>
              <a:t>G/SF</a:t>
            </a:r>
            <a:r>
              <a:rPr lang="ja-JP" altLang="en-US" sz="1400" b="1" dirty="0" smtClean="0">
                <a:solidFill>
                  <a:schemeClr val="accent3"/>
                </a:solidFill>
                <a:latin typeface="Arial" panose="020B0604020202020204"/>
                <a:ea typeface="ＭＳ Ｐゴシック" charset="-128"/>
              </a:rPr>
              <a:t>シリーズ</a:t>
            </a:r>
            <a:endParaRPr lang="en-US" sz="1400" b="1" dirty="0">
              <a:solidFill>
                <a:schemeClr val="accent3"/>
              </a:solidFill>
              <a:latin typeface="Arial" panose="020B0604020202020204"/>
              <a:ea typeface=""/>
            </a:endParaRPr>
          </a:p>
        </p:txBody>
      </p:sp>
      <p:pic>
        <p:nvPicPr>
          <p:cNvPr id="104" name="図 10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2101" y="4218591"/>
            <a:ext cx="983408" cy="786726"/>
          </a:xfrm>
          <a:prstGeom prst="rect">
            <a:avLst/>
          </a:prstGeom>
        </p:spPr>
      </p:pic>
      <p:sp>
        <p:nvSpPr>
          <p:cNvPr id="105" name="Rectangle 101"/>
          <p:cNvSpPr/>
          <p:nvPr/>
        </p:nvSpPr>
        <p:spPr>
          <a:xfrm>
            <a:off x="477764" y="2737252"/>
            <a:ext cx="1359329" cy="400110"/>
          </a:xfrm>
          <a:prstGeom prst="rect">
            <a:avLst/>
          </a:prstGeom>
          <a:noFill/>
          <a:ln>
            <a:noFill/>
          </a:ln>
        </p:spPr>
        <p:txBody>
          <a:bodyPr wrap="square">
            <a:spAutoFit/>
          </a:bodyPr>
          <a:lstStyle/>
          <a:p>
            <a:r>
              <a:rPr lang="ja-JP" altLang="en-US" sz="2000" b="1" dirty="0" smtClean="0">
                <a:solidFill>
                  <a:schemeClr val="accent3"/>
                </a:solidFill>
                <a:latin typeface="Arial" panose="020B0604020202020204"/>
              </a:rPr>
              <a:t>ルータ</a:t>
            </a:r>
            <a:endParaRPr lang="en-US" sz="2000" b="1" dirty="0">
              <a:solidFill>
                <a:schemeClr val="accent3"/>
              </a:solidFill>
              <a:latin typeface="Arial" panose="020B0604020202020204"/>
            </a:endParaRPr>
          </a:p>
        </p:txBody>
      </p:sp>
      <p:sp>
        <p:nvSpPr>
          <p:cNvPr id="106" name="Rectangle 101"/>
          <p:cNvSpPr/>
          <p:nvPr/>
        </p:nvSpPr>
        <p:spPr>
          <a:xfrm>
            <a:off x="2054677" y="2716391"/>
            <a:ext cx="1983912" cy="400110"/>
          </a:xfrm>
          <a:prstGeom prst="rect">
            <a:avLst/>
          </a:prstGeom>
          <a:noFill/>
          <a:ln>
            <a:noFill/>
          </a:ln>
        </p:spPr>
        <p:txBody>
          <a:bodyPr wrap="square">
            <a:spAutoFit/>
          </a:bodyPr>
          <a:lstStyle/>
          <a:p>
            <a:pPr algn="ctr"/>
            <a:r>
              <a:rPr lang="ja-JP" altLang="en-US" sz="2000" b="1" dirty="0" smtClean="0">
                <a:solidFill>
                  <a:schemeClr val="accent3"/>
                </a:solidFill>
                <a:latin typeface="Arial" panose="020B0604020202020204"/>
              </a:rPr>
              <a:t>スイッチ</a:t>
            </a:r>
            <a:endParaRPr lang="en-US" sz="2000" b="1" dirty="0">
              <a:solidFill>
                <a:schemeClr val="accent3"/>
              </a:solidFill>
              <a:latin typeface="Arial" panose="020B0604020202020204"/>
            </a:endParaRPr>
          </a:p>
        </p:txBody>
      </p:sp>
      <p:sp>
        <p:nvSpPr>
          <p:cNvPr id="107" name="Rectangle 101"/>
          <p:cNvSpPr/>
          <p:nvPr/>
        </p:nvSpPr>
        <p:spPr>
          <a:xfrm>
            <a:off x="4139952" y="2699892"/>
            <a:ext cx="1983912" cy="400110"/>
          </a:xfrm>
          <a:prstGeom prst="rect">
            <a:avLst/>
          </a:prstGeom>
          <a:noFill/>
          <a:ln>
            <a:noFill/>
          </a:ln>
        </p:spPr>
        <p:txBody>
          <a:bodyPr wrap="square">
            <a:spAutoFit/>
          </a:bodyPr>
          <a:lstStyle/>
          <a:p>
            <a:pPr algn="ctr"/>
            <a:r>
              <a:rPr lang="ja-JP" altLang="en-US" sz="2000" b="1" dirty="0" smtClean="0">
                <a:solidFill>
                  <a:schemeClr val="accent3"/>
                </a:solidFill>
                <a:latin typeface="Arial" panose="020B0604020202020204"/>
              </a:rPr>
              <a:t>無線</a:t>
            </a:r>
            <a:r>
              <a:rPr lang="en-US" altLang="ja-JP" sz="2000" b="1" dirty="0" smtClean="0">
                <a:solidFill>
                  <a:schemeClr val="accent3"/>
                </a:solidFill>
                <a:latin typeface="Arial" panose="020B0604020202020204"/>
              </a:rPr>
              <a:t>LAN</a:t>
            </a:r>
            <a:endParaRPr lang="en-US" sz="2000" b="1" dirty="0">
              <a:solidFill>
                <a:schemeClr val="accent3"/>
              </a:solidFill>
              <a:latin typeface="Arial" panose="020B0604020202020204"/>
            </a:endParaRPr>
          </a:p>
        </p:txBody>
      </p:sp>
      <p:sp>
        <p:nvSpPr>
          <p:cNvPr id="108" name="Rectangle 101"/>
          <p:cNvSpPr/>
          <p:nvPr/>
        </p:nvSpPr>
        <p:spPr>
          <a:xfrm>
            <a:off x="7164288" y="2686991"/>
            <a:ext cx="2038817" cy="400110"/>
          </a:xfrm>
          <a:prstGeom prst="rect">
            <a:avLst/>
          </a:prstGeom>
          <a:noFill/>
          <a:ln>
            <a:noFill/>
          </a:ln>
        </p:spPr>
        <p:txBody>
          <a:bodyPr wrap="square">
            <a:spAutoFit/>
          </a:bodyPr>
          <a:lstStyle/>
          <a:p>
            <a:pPr algn="ctr"/>
            <a:r>
              <a:rPr lang="ja-JP" altLang="en-US" sz="2000" b="1" dirty="0" smtClean="0">
                <a:solidFill>
                  <a:schemeClr val="accent3"/>
                </a:solidFill>
                <a:latin typeface="Arial" panose="020B0604020202020204"/>
              </a:rPr>
              <a:t>セキュリティ</a:t>
            </a:r>
            <a:endParaRPr lang="en-US" sz="2000" b="1" dirty="0">
              <a:solidFill>
                <a:schemeClr val="accent3"/>
              </a:solidFill>
              <a:latin typeface="Arial" panose="020B0604020202020204"/>
            </a:endParaRPr>
          </a:p>
        </p:txBody>
      </p:sp>
      <p:pic>
        <p:nvPicPr>
          <p:cNvPr id="111" name="図 1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9485" y="3098787"/>
            <a:ext cx="1090465" cy="419782"/>
          </a:xfrm>
          <a:prstGeom prst="rect">
            <a:avLst/>
          </a:prstGeom>
          <a:effectLst/>
        </p:spPr>
      </p:pic>
      <p:pic>
        <p:nvPicPr>
          <p:cNvPr id="112" name="Picture 4"/>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211" b="89648" l="4700" r="94814"/>
                    </a14:imgEffect>
                  </a14:imgLayer>
                </a14:imgProps>
              </a:ext>
              <a:ext uri="{28A0092B-C50C-407E-A947-70E740481C1C}">
                <a14:useLocalDpi xmlns:a14="http://schemas.microsoft.com/office/drawing/2010/main"/>
              </a:ext>
            </a:extLst>
          </a:blip>
          <a:srcRect/>
          <a:stretch/>
        </p:blipFill>
        <p:spPr>
          <a:xfrm>
            <a:off x="7772300" y="3058295"/>
            <a:ext cx="824446" cy="483852"/>
          </a:xfrm>
          <a:prstGeom prst="rect">
            <a:avLst/>
          </a:prstGeom>
          <a:ln>
            <a:noFill/>
          </a:ln>
        </p:spPr>
      </p:pic>
      <p:pic>
        <p:nvPicPr>
          <p:cNvPr id="113" name="Picture 9" descr="KR40018.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96330" y="2987980"/>
            <a:ext cx="2731654" cy="605520"/>
          </a:xfrm>
          <a:prstGeom prst="rect">
            <a:avLst/>
          </a:prstGeom>
        </p:spPr>
      </p:pic>
      <p:pic>
        <p:nvPicPr>
          <p:cNvPr id="115"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86128" y="2867214"/>
            <a:ext cx="858610" cy="686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テキスト ボックス 5"/>
          <p:cNvSpPr txBox="1"/>
          <p:nvPr/>
        </p:nvSpPr>
        <p:spPr>
          <a:xfrm>
            <a:off x="519411" y="3435846"/>
            <a:ext cx="901209" cy="307777"/>
          </a:xfrm>
          <a:prstGeom prst="rect">
            <a:avLst/>
          </a:prstGeom>
          <a:noFill/>
        </p:spPr>
        <p:txBody>
          <a:bodyPr wrap="none" rtlCol="0">
            <a:spAutoFit/>
          </a:bodyPr>
          <a:lstStyle/>
          <a:p>
            <a:r>
              <a:rPr kumimoji="1" lang="en-US" altLang="ja-JP" sz="1400" dirty="0" smtClean="0">
                <a:solidFill>
                  <a:schemeClr val="accent3"/>
                </a:solidFill>
                <a:latin typeface="Arial" panose="020B0604020202020204"/>
                <a:ea typeface="ＭＳ Ｐゴシック" charset="-128"/>
              </a:rPr>
              <a:t>C841M J</a:t>
            </a:r>
            <a:endParaRPr kumimoji="1" lang="ja-JP" altLang="en-US" sz="1400" dirty="0">
              <a:solidFill>
                <a:schemeClr val="accent3"/>
              </a:solidFill>
              <a:latin typeface="Arial" panose="020B0604020202020204"/>
              <a:ea typeface="ＭＳ Ｐゴシック" charset="-128"/>
            </a:endParaRPr>
          </a:p>
        </p:txBody>
      </p:sp>
      <p:sp>
        <p:nvSpPr>
          <p:cNvPr id="52" name="テキスト ボックス 51"/>
          <p:cNvSpPr txBox="1"/>
          <p:nvPr/>
        </p:nvSpPr>
        <p:spPr>
          <a:xfrm>
            <a:off x="2311547" y="3537399"/>
            <a:ext cx="1438214" cy="307777"/>
          </a:xfrm>
          <a:prstGeom prst="rect">
            <a:avLst/>
          </a:prstGeom>
          <a:noFill/>
        </p:spPr>
        <p:txBody>
          <a:bodyPr wrap="none" rtlCol="0">
            <a:spAutoFit/>
          </a:bodyPr>
          <a:lstStyle/>
          <a:p>
            <a:r>
              <a:rPr kumimoji="1" lang="en-US" altLang="ja-JP" sz="1400" dirty="0" smtClean="0">
                <a:solidFill>
                  <a:schemeClr val="accent3"/>
                </a:solidFill>
                <a:latin typeface="Arial" panose="020B0604020202020204"/>
                <a:ea typeface="ＭＳ Ｐゴシック" charset="-128"/>
              </a:rPr>
              <a:t>Catalyst 2960-L</a:t>
            </a:r>
            <a:endParaRPr kumimoji="1" lang="ja-JP" altLang="en-US" sz="1400" dirty="0">
              <a:solidFill>
                <a:schemeClr val="accent3"/>
              </a:solidFill>
              <a:latin typeface="Arial" panose="020B0604020202020204"/>
              <a:ea typeface="ＭＳ Ｐゴシック" charset="-128"/>
            </a:endParaRPr>
          </a:p>
        </p:txBody>
      </p:sp>
      <p:sp>
        <p:nvSpPr>
          <p:cNvPr id="53" name="テキスト ボックス 52"/>
          <p:cNvSpPr txBox="1"/>
          <p:nvPr/>
        </p:nvSpPr>
        <p:spPr>
          <a:xfrm>
            <a:off x="4623119" y="3546436"/>
            <a:ext cx="1199367" cy="307777"/>
          </a:xfrm>
          <a:prstGeom prst="rect">
            <a:avLst/>
          </a:prstGeom>
          <a:noFill/>
        </p:spPr>
        <p:txBody>
          <a:bodyPr wrap="none" rtlCol="0">
            <a:spAutoFit/>
          </a:bodyPr>
          <a:lstStyle/>
          <a:p>
            <a:r>
              <a:rPr kumimoji="1" lang="en-US" altLang="ja-JP" sz="1400" dirty="0" err="1" smtClean="0">
                <a:solidFill>
                  <a:schemeClr val="accent3"/>
                </a:solidFill>
                <a:latin typeface="Arial" panose="020B0604020202020204"/>
                <a:ea typeface="ＭＳ Ｐゴシック" charset="-128"/>
              </a:rPr>
              <a:t>Aironet</a:t>
            </a:r>
            <a:r>
              <a:rPr kumimoji="1" lang="en-US" altLang="ja-JP" sz="1400" dirty="0" smtClean="0">
                <a:solidFill>
                  <a:schemeClr val="accent3"/>
                </a:solidFill>
                <a:latin typeface="Arial" panose="020B0604020202020204"/>
                <a:ea typeface="ＭＳ Ｐゴシック" charset="-128"/>
              </a:rPr>
              <a:t> 1800</a:t>
            </a:r>
            <a:endParaRPr kumimoji="1" lang="ja-JP" altLang="en-US" sz="1400" dirty="0">
              <a:solidFill>
                <a:schemeClr val="accent3"/>
              </a:solidFill>
              <a:latin typeface="Arial" panose="020B0604020202020204"/>
              <a:ea typeface="ＭＳ Ｐゴシック" charset="-128"/>
            </a:endParaRPr>
          </a:p>
        </p:txBody>
      </p:sp>
      <p:sp>
        <p:nvSpPr>
          <p:cNvPr id="54" name="テキスト ボックス 53"/>
          <p:cNvSpPr txBox="1"/>
          <p:nvPr/>
        </p:nvSpPr>
        <p:spPr>
          <a:xfrm>
            <a:off x="7613918" y="3488109"/>
            <a:ext cx="1075936" cy="307777"/>
          </a:xfrm>
          <a:prstGeom prst="rect">
            <a:avLst/>
          </a:prstGeom>
          <a:noFill/>
        </p:spPr>
        <p:txBody>
          <a:bodyPr wrap="none" rtlCol="0">
            <a:spAutoFit/>
          </a:bodyPr>
          <a:lstStyle/>
          <a:p>
            <a:r>
              <a:rPr kumimoji="1" lang="en-US" altLang="ja-JP" sz="1400" dirty="0" smtClean="0">
                <a:solidFill>
                  <a:schemeClr val="accent3"/>
                </a:solidFill>
                <a:latin typeface="ＭＳ Ｐゴシック" charset="-128"/>
                <a:ea typeface="ＭＳ Ｐゴシック" charset="-128"/>
              </a:rPr>
              <a:t>ASA5506-X</a:t>
            </a:r>
            <a:endParaRPr kumimoji="1" lang="ja-JP" altLang="en-US" sz="1400" dirty="0">
              <a:solidFill>
                <a:schemeClr val="accent3"/>
              </a:solidFill>
              <a:latin typeface="ＭＳ Ｐゴシック" charset="-128"/>
              <a:ea typeface="ＭＳ Ｐゴシック" charset="-128"/>
            </a:endParaRPr>
          </a:p>
        </p:txBody>
      </p:sp>
      <p:pic>
        <p:nvPicPr>
          <p:cNvPr id="56" name="Picture 3"/>
          <p:cNvPicPr>
            <a:picLocks noChangeAspect="1"/>
          </p:cNvPicPr>
          <p:nvPr/>
        </p:nvPicPr>
        <p:blipFill>
          <a:blip r:embed="rId1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auto">
          <a:xfrm>
            <a:off x="2884117" y="1517915"/>
            <a:ext cx="3318771" cy="909819"/>
          </a:xfrm>
          <a:prstGeom prst="rect">
            <a:avLst/>
          </a:prstGeom>
          <a:noFill/>
          <a:ln w="9525">
            <a:noFill/>
            <a:miter lim="800000"/>
            <a:headEnd/>
            <a:tailEnd/>
          </a:ln>
        </p:spPr>
      </p:pic>
      <p:pic>
        <p:nvPicPr>
          <p:cNvPr id="58" name="図 5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10641" y="1459525"/>
            <a:ext cx="1789329" cy="635641"/>
          </a:xfrm>
          <a:prstGeom prst="rect">
            <a:avLst/>
          </a:prstGeom>
        </p:spPr>
      </p:pic>
      <p:pic>
        <p:nvPicPr>
          <p:cNvPr id="60" name="Picture 2" descr="product_ucs_c220_m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95133" y="3036058"/>
            <a:ext cx="1041163" cy="2892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product_ucs_c240_m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409294" y="3308180"/>
            <a:ext cx="971018" cy="26972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101"/>
          <p:cNvSpPr/>
          <p:nvPr/>
        </p:nvSpPr>
        <p:spPr>
          <a:xfrm>
            <a:off x="5655508" y="2696021"/>
            <a:ext cx="1983912" cy="400110"/>
          </a:xfrm>
          <a:prstGeom prst="rect">
            <a:avLst/>
          </a:prstGeom>
          <a:noFill/>
          <a:ln>
            <a:noFill/>
          </a:ln>
        </p:spPr>
        <p:txBody>
          <a:bodyPr wrap="square">
            <a:spAutoFit/>
          </a:bodyPr>
          <a:lstStyle/>
          <a:p>
            <a:pPr algn="ctr"/>
            <a:r>
              <a:rPr lang="ja-JP" altLang="en-US" sz="2000" b="1" dirty="0" smtClean="0">
                <a:solidFill>
                  <a:schemeClr val="accent3"/>
                </a:solidFill>
              </a:rPr>
              <a:t>サーバ</a:t>
            </a:r>
            <a:endParaRPr lang="en-US" sz="2000" b="1" dirty="0">
              <a:solidFill>
                <a:schemeClr val="accent3"/>
              </a:solidFill>
              <a:latin typeface="Arial" panose="020B0604020202020204"/>
            </a:endParaRPr>
          </a:p>
        </p:txBody>
      </p:sp>
      <p:sp>
        <p:nvSpPr>
          <p:cNvPr id="63" name="Rectangle 101"/>
          <p:cNvSpPr/>
          <p:nvPr/>
        </p:nvSpPr>
        <p:spPr>
          <a:xfrm>
            <a:off x="1440790" y="1880895"/>
            <a:ext cx="1983912" cy="400110"/>
          </a:xfrm>
          <a:prstGeom prst="rect">
            <a:avLst/>
          </a:prstGeom>
          <a:noFill/>
          <a:ln>
            <a:noFill/>
          </a:ln>
        </p:spPr>
        <p:txBody>
          <a:bodyPr wrap="square">
            <a:spAutoFit/>
          </a:bodyPr>
          <a:lstStyle/>
          <a:p>
            <a:pPr algn="ctr"/>
            <a:r>
              <a:rPr lang="ja-JP" altLang="en-US" sz="2000" b="1" dirty="0" smtClean="0">
                <a:solidFill>
                  <a:schemeClr val="accent3"/>
                </a:solidFill>
                <a:latin typeface="Arial" panose="020B0604020202020204"/>
              </a:rPr>
              <a:t>クラウド</a:t>
            </a:r>
            <a:endParaRPr lang="en-US" sz="2000" b="1" dirty="0">
              <a:solidFill>
                <a:schemeClr val="accent3"/>
              </a:solidFill>
              <a:latin typeface="Arial" panose="020B0604020202020204"/>
            </a:endParaRPr>
          </a:p>
        </p:txBody>
      </p:sp>
      <p:sp>
        <p:nvSpPr>
          <p:cNvPr id="59" name="テキスト ボックス 58"/>
          <p:cNvSpPr txBox="1"/>
          <p:nvPr/>
        </p:nvSpPr>
        <p:spPr>
          <a:xfrm>
            <a:off x="6202888" y="3504427"/>
            <a:ext cx="1386918" cy="307777"/>
          </a:xfrm>
          <a:prstGeom prst="rect">
            <a:avLst/>
          </a:prstGeom>
          <a:noFill/>
        </p:spPr>
        <p:txBody>
          <a:bodyPr wrap="none" rtlCol="0">
            <a:spAutoFit/>
          </a:bodyPr>
          <a:lstStyle/>
          <a:p>
            <a:r>
              <a:rPr kumimoji="1" lang="en-US" altLang="ja-JP" sz="1400" dirty="0" smtClean="0">
                <a:solidFill>
                  <a:schemeClr val="accent3"/>
                </a:solidFill>
                <a:latin typeface="Arial" panose="020B0604020202020204"/>
                <a:ea typeface="ＭＳ Ｐゴシック" charset="-128"/>
              </a:rPr>
              <a:t>UCS C</a:t>
            </a:r>
            <a:r>
              <a:rPr kumimoji="1" lang="ja-JP" altLang="en-US" sz="1400" dirty="0" smtClean="0">
                <a:solidFill>
                  <a:schemeClr val="accent3"/>
                </a:solidFill>
                <a:latin typeface="Arial" panose="020B0604020202020204"/>
                <a:ea typeface="ＭＳ Ｐゴシック" charset="-128"/>
              </a:rPr>
              <a:t>シリーズ</a:t>
            </a:r>
            <a:endParaRPr kumimoji="1" lang="ja-JP" altLang="en-US" sz="1400" dirty="0">
              <a:solidFill>
                <a:schemeClr val="accent3"/>
              </a:solidFill>
              <a:latin typeface="Arial" panose="020B0604020202020204"/>
              <a:ea typeface="ＭＳ Ｐゴシック" charset="-128"/>
            </a:endParaRPr>
          </a:p>
        </p:txBody>
      </p:sp>
      <p:pic>
        <p:nvPicPr>
          <p:cNvPr id="68" name="Picture 2"/>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118486" y="3019665"/>
            <a:ext cx="796415" cy="597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図 66"/>
          <p:cNvPicPr>
            <a:picLocks noChangeAspect="1"/>
          </p:cNvPicPr>
          <p:nvPr/>
        </p:nvPicPr>
        <p:blipFill rotWithShape="1">
          <a:blip r:embed="rId19" cstate="screen">
            <a:extLst>
              <a:ext uri="{BEBA8EAE-BF5A-486C-A8C5-ECC9F3942E4B}">
                <a14:imgProps xmlns:a14="http://schemas.microsoft.com/office/drawing/2010/main">
                  <a14:imgLayer r:embed="rId20">
                    <a14:imgEffect>
                      <a14:backgroundRemoval t="0" b="100000" l="0" r="100000">
                        <a14:foregroundMark x1="52212" y1="49618" x2="52212" y2="49618"/>
                        <a14:foregroundMark x1="44248" y1="55725" x2="44248" y2="55725"/>
                        <a14:foregroundMark x1="39823" y1="49618" x2="39823" y2="49618"/>
                      </a14:backgroundRemoval>
                    </a14:imgEffect>
                  </a14:imgLayer>
                </a14:imgProps>
              </a:ext>
              <a:ext uri="{28A0092B-C50C-407E-A947-70E740481C1C}">
                <a14:useLocalDpi xmlns:a14="http://schemas.microsoft.com/office/drawing/2010/main"/>
              </a:ext>
            </a:extLst>
          </a:blip>
          <a:srcRect/>
          <a:stretch/>
        </p:blipFill>
        <p:spPr>
          <a:xfrm>
            <a:off x="4201053" y="2005779"/>
            <a:ext cx="249946" cy="290188"/>
          </a:xfrm>
          <a:prstGeom prst="rect">
            <a:avLst/>
          </a:prstGeom>
        </p:spPr>
      </p:pic>
      <p:sp>
        <p:nvSpPr>
          <p:cNvPr id="5" name="テキスト ボックス 4"/>
          <p:cNvSpPr txBox="1"/>
          <p:nvPr/>
        </p:nvSpPr>
        <p:spPr>
          <a:xfrm>
            <a:off x="4424264" y="1994289"/>
            <a:ext cx="1430632" cy="276999"/>
          </a:xfrm>
          <a:prstGeom prst="rect">
            <a:avLst/>
          </a:prstGeom>
          <a:noFill/>
        </p:spPr>
        <p:txBody>
          <a:bodyPr wrap="square" rtlCol="0">
            <a:spAutoFit/>
          </a:bodyPr>
          <a:lstStyle/>
          <a:p>
            <a:r>
              <a:rPr kumimoji="1" lang="en-US" altLang="ja-JP" sz="1200" dirty="0" smtClean="0">
                <a:solidFill>
                  <a:schemeClr val="accent3"/>
                </a:solidFill>
                <a:latin typeface="Arial" panose="020B0604020202020204"/>
              </a:rPr>
              <a:t>Cisco Umbrella</a:t>
            </a:r>
            <a:endParaRPr kumimoji="1" lang="ja-JP" altLang="en-US" sz="1200" dirty="0" smtClean="0">
              <a:solidFill>
                <a:schemeClr val="accent3"/>
              </a:solidFill>
              <a:latin typeface="Arial" panose="020B0604020202020204"/>
            </a:endParaRPr>
          </a:p>
        </p:txBody>
      </p:sp>
      <p:sp>
        <p:nvSpPr>
          <p:cNvPr id="69" name="正方形/長方形 68"/>
          <p:cNvSpPr/>
          <p:nvPr/>
        </p:nvSpPr>
        <p:spPr>
          <a:xfrm>
            <a:off x="3296870" y="4129897"/>
            <a:ext cx="2744099" cy="194141"/>
          </a:xfrm>
          <a:prstGeom prst="rect">
            <a:avLst/>
          </a:prstGeom>
        </p:spPr>
        <p:txBody>
          <a:bodyPr wrap="none">
            <a:prstTxWarp prst="textArchUp">
              <a:avLst/>
            </a:prstTxWarp>
            <a:spAutoFit/>
          </a:bodyPr>
          <a:lstStyle/>
          <a:p>
            <a:pPr algn="ctr"/>
            <a:r>
              <a:rPr lang="ja-JP" altLang="en-US" sz="2000" b="1" dirty="0" smtClean="0">
                <a:solidFill>
                  <a:schemeClr val="accent3"/>
                </a:solidFill>
                <a:latin typeface="ＭＳ Ｐゴシック" charset="-128"/>
                <a:ea typeface="ＭＳ Ｐゴシック" charset="-128"/>
              </a:rPr>
              <a:t>エントリー　モデル</a:t>
            </a:r>
            <a:endParaRPr lang="ja-JP" altLang="en-US" sz="2000" dirty="0">
              <a:solidFill>
                <a:schemeClr val="accent3"/>
              </a:solidFill>
              <a:latin typeface="ＭＳ Ｐゴシック" charset="-128"/>
              <a:ea typeface="ＭＳ Ｐゴシック" charset="-128"/>
            </a:endParaRPr>
          </a:p>
        </p:txBody>
      </p:sp>
      <p:pic>
        <p:nvPicPr>
          <p:cNvPr id="70" name="図 6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10665" y="4238953"/>
            <a:ext cx="1123304" cy="611599"/>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71" name="Rectangle 101"/>
          <p:cNvSpPr/>
          <p:nvPr/>
        </p:nvSpPr>
        <p:spPr>
          <a:xfrm>
            <a:off x="5607954" y="4872809"/>
            <a:ext cx="2123875" cy="261610"/>
          </a:xfrm>
          <a:prstGeom prst="rect">
            <a:avLst/>
          </a:prstGeom>
          <a:noFill/>
          <a:ln>
            <a:noFill/>
          </a:ln>
        </p:spPr>
        <p:txBody>
          <a:bodyPr wrap="square">
            <a:spAutoFit/>
          </a:bodyPr>
          <a:lstStyle/>
          <a:p>
            <a:pPr algn="ctr"/>
            <a:r>
              <a:rPr lang="en-US" altLang="ja-JP" sz="1100" b="1" dirty="0" err="1" smtClean="0">
                <a:solidFill>
                  <a:schemeClr val="accent3"/>
                </a:solidFill>
                <a:latin typeface="Arial" panose="020B0604020202020204"/>
                <a:ea typeface="ＭＳ Ｐゴシック" charset="-128"/>
              </a:rPr>
              <a:t>FindIT</a:t>
            </a:r>
            <a:r>
              <a:rPr lang="en-US" altLang="ja-JP" sz="1100" b="1" dirty="0" smtClean="0">
                <a:solidFill>
                  <a:schemeClr val="accent3"/>
                </a:solidFill>
                <a:latin typeface="Arial" panose="020B0604020202020204"/>
                <a:ea typeface="ＭＳ Ｐゴシック" charset="-128"/>
              </a:rPr>
              <a:t> Network Management</a:t>
            </a:r>
            <a:endParaRPr lang="en-US" sz="1100" b="1" dirty="0">
              <a:solidFill>
                <a:schemeClr val="accent3"/>
              </a:solidFill>
              <a:latin typeface="Arial" panose="020B0604020202020204"/>
              <a:ea typeface=""/>
            </a:endParaRPr>
          </a:p>
        </p:txBody>
      </p:sp>
    </p:spTree>
    <p:extLst>
      <p:ext uri="{BB962C8B-B14F-4D97-AF65-F5344CB8AC3E}">
        <p14:creationId xmlns:p14="http://schemas.microsoft.com/office/powerpoint/2010/main" val="1429156179"/>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chemeClr val="bg1"/>
                </a:solidFill>
              </a:rPr>
              <a:t>パシフィコ横浜　</a:t>
            </a:r>
            <a:r>
              <a:rPr lang="ja-JP" altLang="en-US" sz="2400" dirty="0" smtClean="0">
                <a:solidFill>
                  <a:schemeClr val="bg1"/>
                </a:solidFill>
              </a:rPr>
              <a:t>（株式会社横浜国際平和会議場）</a:t>
            </a:r>
            <a:endParaRPr lang="en-US" sz="2400" dirty="0">
              <a:solidFill>
                <a:schemeClr val="bg1"/>
              </a:solidFill>
            </a:endParaRPr>
          </a:p>
        </p:txBody>
      </p:sp>
      <p:pic>
        <p:nvPicPr>
          <p:cNvPr id="3" name="Picture 2" descr="Screen Shot 2016-07-19 at 8.53.01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91340"/>
            <a:ext cx="9144000" cy="2562578"/>
          </a:xfrm>
          <a:prstGeom prst="rect">
            <a:avLst/>
          </a:prstGeom>
        </p:spPr>
      </p:pic>
      <p:sp>
        <p:nvSpPr>
          <p:cNvPr id="5" name="TextBox 4"/>
          <p:cNvSpPr txBox="1"/>
          <p:nvPr/>
        </p:nvSpPr>
        <p:spPr>
          <a:xfrm>
            <a:off x="277591" y="1431202"/>
            <a:ext cx="7832593" cy="707886"/>
          </a:xfrm>
          <a:prstGeom prst="rect">
            <a:avLst/>
          </a:prstGeom>
          <a:noFill/>
        </p:spPr>
        <p:txBody>
          <a:bodyPr wrap="none" rtlCol="0">
            <a:spAutoFit/>
          </a:bodyPr>
          <a:lstStyle/>
          <a:p>
            <a:r>
              <a:rPr lang="ja-JP" altLang="en-US" sz="2000" dirty="0" smtClean="0">
                <a:solidFill>
                  <a:schemeClr val="bg1"/>
                </a:solidFill>
              </a:rPr>
              <a:t>国際会議において、日本トップクラスの実績をあげているパシフィコ横浜</a:t>
            </a:r>
            <a:endParaRPr lang="en-US" altLang="ja-JP" sz="2000" dirty="0" smtClean="0">
              <a:solidFill>
                <a:schemeClr val="bg1"/>
              </a:solidFill>
            </a:endParaRPr>
          </a:p>
          <a:p>
            <a:r>
              <a:rPr lang="ja-JP" altLang="en-US" sz="2000" dirty="0" smtClean="0">
                <a:solidFill>
                  <a:schemeClr val="bg1"/>
                </a:solidFill>
              </a:rPr>
              <a:t>会議の迅速な進行に必要な高品質な</a:t>
            </a:r>
            <a:r>
              <a:rPr lang="en-US" altLang="ja-JP" sz="2000" dirty="0" smtClean="0">
                <a:solidFill>
                  <a:schemeClr val="bg1"/>
                </a:solidFill>
              </a:rPr>
              <a:t>Wi-Fi</a:t>
            </a:r>
            <a:r>
              <a:rPr lang="ja-JP" altLang="en-US" sz="2000" dirty="0" smtClean="0">
                <a:solidFill>
                  <a:schemeClr val="bg1"/>
                </a:solidFill>
              </a:rPr>
              <a:t>環境を構築</a:t>
            </a:r>
            <a:endParaRPr lang="en-US" altLang="ja-JP" sz="2000" dirty="0" smtClean="0">
              <a:solidFill>
                <a:schemeClr val="bg1"/>
              </a:solidFill>
            </a:endParaRPr>
          </a:p>
        </p:txBody>
      </p:sp>
      <p:pic>
        <p:nvPicPr>
          <p:cNvPr id="6" name="Picture 5" descr="Screen Shot 2016-07-19 at 8.58.25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9527" y="2142416"/>
            <a:ext cx="2587660" cy="1749067"/>
          </a:xfrm>
          <a:prstGeom prst="rect">
            <a:avLst/>
          </a:prstGeom>
        </p:spPr>
      </p:pic>
    </p:spTree>
    <p:extLst>
      <p:ext uri="{BB962C8B-B14F-4D97-AF65-F5344CB8AC3E}">
        <p14:creationId xmlns:p14="http://schemas.microsoft.com/office/powerpoint/2010/main" val="175921488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多目的ホール</a:t>
            </a:r>
            <a:r>
              <a:rPr lang="en-US" dirty="0" smtClean="0"/>
              <a:t> </a:t>
            </a:r>
            <a:r>
              <a:rPr lang="ja-JP" altLang="en-US" dirty="0" smtClean="0"/>
              <a:t>　　</a:t>
            </a:r>
            <a:r>
              <a:rPr lang="en-US" dirty="0" smtClean="0"/>
              <a:t>Las Vegas : </a:t>
            </a:r>
            <a:r>
              <a:rPr lang="en-US" dirty="0" err="1" smtClean="0"/>
              <a:t>T-mobile</a:t>
            </a:r>
            <a:r>
              <a:rPr lang="en-US" dirty="0" smtClean="0"/>
              <a:t> Arena </a:t>
            </a:r>
            <a:endParaRPr lang="en-US" dirty="0"/>
          </a:p>
        </p:txBody>
      </p:sp>
      <p:sp>
        <p:nvSpPr>
          <p:cNvPr id="10" name="Chevron 9"/>
          <p:cNvSpPr/>
          <p:nvPr/>
        </p:nvSpPr>
        <p:spPr>
          <a:xfrm>
            <a:off x="626403" y="3597917"/>
            <a:ext cx="7766869" cy="692750"/>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en-US" altLang="ja-JP" sz="2400" dirty="0" smtClean="0">
                <a:solidFill>
                  <a:schemeClr val="bg1"/>
                </a:solidFill>
                <a:latin typeface="MS PGothic" charset="-128"/>
                <a:ea typeface="MS PGothic" charset="-128"/>
                <a:cs typeface="MS PGothic" charset="-128"/>
              </a:rPr>
              <a:t>20,000 </a:t>
            </a:r>
            <a:r>
              <a:rPr lang="ja-JP" altLang="en-US" sz="2400" dirty="0" smtClean="0">
                <a:solidFill>
                  <a:schemeClr val="bg1"/>
                </a:solidFill>
                <a:latin typeface="MS PGothic" charset="-128"/>
                <a:ea typeface="MS PGothic" charset="-128"/>
                <a:cs typeface="MS PGothic" charset="-128"/>
              </a:rPr>
              <a:t>席</a:t>
            </a:r>
            <a:r>
              <a:rPr lang="ja-JP" altLang="en-US" sz="2400" dirty="0" smtClean="0">
                <a:solidFill>
                  <a:schemeClr val="bg1"/>
                </a:solidFill>
                <a:latin typeface="MS PGothic" charset="-128"/>
                <a:ea typeface="MS PGothic" charset="-128"/>
                <a:cs typeface="MS PGothic" charset="-128"/>
              </a:rPr>
              <a:t>を超える、シート</a:t>
            </a:r>
            <a:endParaRPr lang="en-US" altLang="ja-JP" sz="2400" dirty="0" smtClean="0">
              <a:solidFill>
                <a:schemeClr val="bg1"/>
              </a:solidFill>
              <a:latin typeface="MS PGothic" charset="-128"/>
              <a:ea typeface="MS PGothic" charset="-128"/>
              <a:cs typeface="MS PGothic" charset="-128"/>
            </a:endParaRPr>
          </a:p>
          <a:p>
            <a:endParaRPr lang="en-US" altLang="ja-JP" sz="2400" dirty="0">
              <a:solidFill>
                <a:schemeClr val="bg1"/>
              </a:solidFill>
              <a:latin typeface="MS PGothic" charset="-128"/>
              <a:ea typeface="MS PGothic" charset="-128"/>
              <a:cs typeface="MS PGothic" charset="-128"/>
            </a:endParaRPr>
          </a:p>
          <a:p>
            <a:r>
              <a:rPr lang="ja-JP" altLang="en-US" sz="2400" dirty="0" smtClean="0">
                <a:solidFill>
                  <a:schemeClr val="bg1"/>
                </a:solidFill>
                <a:latin typeface="MS PGothic" charset="-128"/>
                <a:ea typeface="MS PGothic" charset="-128"/>
                <a:cs typeface="MS PGothic" charset="-128"/>
              </a:rPr>
              <a:t>音楽や映像、そして手元の</a:t>
            </a:r>
            <a:r>
              <a:rPr lang="ja-JP" altLang="en-US" sz="2400" dirty="0" smtClean="0">
                <a:solidFill>
                  <a:schemeClr val="bg1"/>
                </a:solidFill>
                <a:latin typeface="MS PGothic" charset="-128"/>
                <a:ea typeface="MS PGothic" charset="-128"/>
                <a:cs typeface="MS PGothic" charset="-128"/>
              </a:rPr>
              <a:t>モバイル</a:t>
            </a:r>
            <a:r>
              <a:rPr lang="en-US" altLang="ja-JP" sz="2400" dirty="0" smtClean="0">
                <a:solidFill>
                  <a:schemeClr val="bg1"/>
                </a:solidFill>
                <a:latin typeface="MS PGothic" charset="-128"/>
                <a:ea typeface="MS PGothic" charset="-128"/>
                <a:cs typeface="MS PGothic" charset="-128"/>
              </a:rPr>
              <a:t> </a:t>
            </a:r>
            <a:r>
              <a:rPr lang="ja-JP" altLang="en-US" sz="2400" dirty="0" smtClean="0">
                <a:solidFill>
                  <a:schemeClr val="bg1"/>
                </a:solidFill>
                <a:latin typeface="MS PGothic" charset="-128"/>
                <a:ea typeface="MS PGothic" charset="-128"/>
                <a:cs typeface="MS PGothic" charset="-128"/>
              </a:rPr>
              <a:t>ツール</a:t>
            </a:r>
            <a:r>
              <a:rPr lang="ja-JP" altLang="en-US" sz="2400" dirty="0" smtClean="0">
                <a:solidFill>
                  <a:schemeClr val="bg1"/>
                </a:solidFill>
                <a:latin typeface="MS PGothic" charset="-128"/>
                <a:ea typeface="MS PGothic" charset="-128"/>
                <a:cs typeface="MS PGothic" charset="-128"/>
              </a:rPr>
              <a:t>との</a:t>
            </a:r>
            <a:endParaRPr lang="en-US" altLang="ja-JP" sz="2400" dirty="0" smtClean="0">
              <a:solidFill>
                <a:schemeClr val="bg1"/>
              </a:solidFill>
              <a:latin typeface="MS PGothic" charset="-128"/>
              <a:ea typeface="MS PGothic" charset="-128"/>
              <a:cs typeface="MS PGothic" charset="-128"/>
            </a:endParaRPr>
          </a:p>
          <a:p>
            <a:r>
              <a:rPr lang="ja-JP" altLang="en-US" sz="2400" dirty="0" smtClean="0">
                <a:solidFill>
                  <a:schemeClr val="bg1"/>
                </a:solidFill>
                <a:latin typeface="MS PGothic" charset="-128"/>
                <a:ea typeface="MS PGothic" charset="-128"/>
                <a:cs typeface="MS PGothic" charset="-128"/>
              </a:rPr>
              <a:t>連携を行い、かつて無いエンターテイメントを提供する</a:t>
            </a:r>
            <a:endParaRPr lang="ja-JP" altLang="en-US" sz="2400" dirty="0">
              <a:solidFill>
                <a:schemeClr val="bg1"/>
              </a:solidFill>
              <a:latin typeface="MS PGothic" charset="-128"/>
              <a:ea typeface="MS PGothic" charset="-128"/>
              <a:cs typeface="MS PGothic" charset="-128"/>
            </a:endParaRPr>
          </a:p>
        </p:txBody>
      </p:sp>
      <p:pic>
        <p:nvPicPr>
          <p:cNvPr id="6" name="Picture 5"/>
          <p:cNvPicPr>
            <a:picLocks noChangeAspect="1"/>
          </p:cNvPicPr>
          <p:nvPr/>
        </p:nvPicPr>
        <p:blipFill>
          <a:blip r:embed="rId2"/>
          <a:stretch>
            <a:fillRect/>
          </a:stretch>
        </p:blipFill>
        <p:spPr>
          <a:xfrm>
            <a:off x="4831857" y="1120816"/>
            <a:ext cx="3056936" cy="203795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336" y="1130999"/>
            <a:ext cx="3656532" cy="2102506"/>
          </a:xfrm>
          <a:prstGeom prst="rect">
            <a:avLst/>
          </a:prstGeom>
        </p:spPr>
      </p:pic>
    </p:spTree>
    <p:extLst>
      <p:ext uri="{BB962C8B-B14F-4D97-AF65-F5344CB8AC3E}">
        <p14:creationId xmlns:p14="http://schemas.microsoft.com/office/powerpoint/2010/main" val="56972029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5753" y="1977992"/>
            <a:ext cx="3797501" cy="1398905"/>
          </a:xfrm>
          <a:prstGeom prst="rect">
            <a:avLst/>
          </a:prstGeom>
          <a:solidFill>
            <a:srgbClr val="3C81DD"/>
          </a:solidFill>
        </p:spPr>
      </p:pic>
      <p:grpSp>
        <p:nvGrpSpPr>
          <p:cNvPr id="188" name="Group 37"/>
          <p:cNvGrpSpPr/>
          <p:nvPr/>
        </p:nvGrpSpPr>
        <p:grpSpPr>
          <a:xfrm rot="517425">
            <a:off x="5852626" y="2463581"/>
            <a:ext cx="417946" cy="347150"/>
            <a:chOff x="6924475" y="3327914"/>
            <a:chExt cx="2249652" cy="2411764"/>
          </a:xfrm>
        </p:grpSpPr>
        <p:sp>
          <p:nvSpPr>
            <p:cNvPr id="300" name="Oval 64"/>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1" name="Oval 65"/>
            <p:cNvSpPr/>
            <p:nvPr/>
          </p:nvSpPr>
          <p:spPr>
            <a:xfrm>
              <a:off x="7600191" y="3704434"/>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2" name="Oval 66"/>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3" name="Oval 67"/>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4" name="Oval 68"/>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5" name="Oval 69"/>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89" name="Group 37"/>
          <p:cNvGrpSpPr/>
          <p:nvPr/>
        </p:nvGrpSpPr>
        <p:grpSpPr>
          <a:xfrm rot="21269211">
            <a:off x="5693723" y="2338670"/>
            <a:ext cx="415172" cy="299192"/>
            <a:chOff x="6924475" y="3327914"/>
            <a:chExt cx="2249652" cy="2411764"/>
          </a:xfrm>
        </p:grpSpPr>
        <p:sp>
          <p:nvSpPr>
            <p:cNvPr id="294" name="Oval 4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5" name="Oval 4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6" name="Oval 4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7" name="Oval 4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8" name="Oval 5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9" name="Oval 5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0" name="Group 37"/>
          <p:cNvGrpSpPr/>
          <p:nvPr/>
        </p:nvGrpSpPr>
        <p:grpSpPr>
          <a:xfrm rot="21269211">
            <a:off x="6074519" y="2238451"/>
            <a:ext cx="415172" cy="299192"/>
            <a:chOff x="6924475" y="3327914"/>
            <a:chExt cx="2249652" cy="2411764"/>
          </a:xfrm>
        </p:grpSpPr>
        <p:sp>
          <p:nvSpPr>
            <p:cNvPr id="288" name="Oval 72"/>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9" name="Oval 73"/>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0" name="Oval 74"/>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1" name="Oval 75"/>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2" name="Oval 76"/>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93" name="Oval 77"/>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1" name="Group 37"/>
          <p:cNvGrpSpPr/>
          <p:nvPr/>
        </p:nvGrpSpPr>
        <p:grpSpPr>
          <a:xfrm rot="21269211">
            <a:off x="6235080" y="2356237"/>
            <a:ext cx="399662" cy="291537"/>
            <a:chOff x="6924475" y="3327914"/>
            <a:chExt cx="2249652" cy="2411764"/>
          </a:xfrm>
        </p:grpSpPr>
        <p:sp>
          <p:nvSpPr>
            <p:cNvPr id="282" name="Oval 79"/>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3" name="Oval 80"/>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4" name="Oval 81"/>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5" name="Oval 82"/>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6" name="Oval 83"/>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7" name="Oval 8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2" name="Group 37"/>
          <p:cNvGrpSpPr/>
          <p:nvPr/>
        </p:nvGrpSpPr>
        <p:grpSpPr>
          <a:xfrm rot="21269211">
            <a:off x="6586097" y="2289911"/>
            <a:ext cx="351112" cy="260840"/>
            <a:chOff x="6924475" y="3327914"/>
            <a:chExt cx="2249652" cy="2411764"/>
          </a:xfrm>
        </p:grpSpPr>
        <p:sp>
          <p:nvSpPr>
            <p:cNvPr id="276" name="Oval 8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7" name="Oval 8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8" name="Oval 8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9" name="Oval 8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0" name="Oval 91"/>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81" name="Oval 9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3" name="Group 37"/>
          <p:cNvGrpSpPr/>
          <p:nvPr/>
        </p:nvGrpSpPr>
        <p:grpSpPr>
          <a:xfrm rot="1714600">
            <a:off x="6463172" y="2159704"/>
            <a:ext cx="369477" cy="285113"/>
            <a:chOff x="6924475" y="3327914"/>
            <a:chExt cx="2249652" cy="2411764"/>
          </a:xfrm>
        </p:grpSpPr>
        <p:sp>
          <p:nvSpPr>
            <p:cNvPr id="270" name="Oval 9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1" name="Oval 9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2" name="Oval 9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3" name="Oval 9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4" name="Oval 10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75" name="Oval 10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4" name="Group 37"/>
          <p:cNvGrpSpPr/>
          <p:nvPr/>
        </p:nvGrpSpPr>
        <p:grpSpPr>
          <a:xfrm rot="1714600">
            <a:off x="5411181" y="2138663"/>
            <a:ext cx="339755" cy="252882"/>
            <a:chOff x="6924475" y="3327914"/>
            <a:chExt cx="2249652" cy="2411764"/>
          </a:xfrm>
        </p:grpSpPr>
        <p:sp>
          <p:nvSpPr>
            <p:cNvPr id="264" name="Oval 103"/>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5" name="Oval 104"/>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6" name="Oval 105"/>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7" name="Oval 106"/>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8" name="Oval 107"/>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9" name="Oval 108"/>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5" name="Group 37"/>
          <p:cNvGrpSpPr/>
          <p:nvPr/>
        </p:nvGrpSpPr>
        <p:grpSpPr>
          <a:xfrm rot="1714600">
            <a:off x="5767000" y="2044688"/>
            <a:ext cx="339755" cy="252882"/>
            <a:chOff x="6924475" y="3327914"/>
            <a:chExt cx="2249652" cy="2411764"/>
          </a:xfrm>
        </p:grpSpPr>
        <p:sp>
          <p:nvSpPr>
            <p:cNvPr id="258" name="Oval 110"/>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9" name="Oval 111"/>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0" name="Oval 112"/>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1" name="Oval 113"/>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2" name="Oval 114"/>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63" name="Oval 115"/>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6" name="Group 37"/>
          <p:cNvGrpSpPr/>
          <p:nvPr/>
        </p:nvGrpSpPr>
        <p:grpSpPr>
          <a:xfrm rot="1714600">
            <a:off x="6166539" y="2023087"/>
            <a:ext cx="311793" cy="228388"/>
            <a:chOff x="6924475" y="3327914"/>
            <a:chExt cx="2249652" cy="2411764"/>
          </a:xfrm>
        </p:grpSpPr>
        <p:sp>
          <p:nvSpPr>
            <p:cNvPr id="252" name="Oval 117"/>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3" name="Oval 118"/>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4" name="Oval 119"/>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5" name="Oval 120"/>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6" name="Oval 121"/>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7" name="Oval 122"/>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7" name="Group 37"/>
          <p:cNvGrpSpPr/>
          <p:nvPr/>
        </p:nvGrpSpPr>
        <p:grpSpPr>
          <a:xfrm rot="18047410">
            <a:off x="6898168" y="2169546"/>
            <a:ext cx="200890" cy="291200"/>
            <a:chOff x="6924475" y="3327914"/>
            <a:chExt cx="2249652" cy="2411764"/>
          </a:xfrm>
        </p:grpSpPr>
        <p:sp>
          <p:nvSpPr>
            <p:cNvPr id="246" name="Oval 124"/>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7" name="Oval 125"/>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8" name="Oval 126"/>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9" name="Oval 127"/>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0" name="Oval 128"/>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51" name="Oval 129"/>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8" name="Group 37"/>
          <p:cNvGrpSpPr/>
          <p:nvPr/>
        </p:nvGrpSpPr>
        <p:grpSpPr>
          <a:xfrm rot="18047410">
            <a:off x="7098004" y="2180468"/>
            <a:ext cx="170630" cy="280528"/>
            <a:chOff x="6924475" y="3327914"/>
            <a:chExt cx="2249652" cy="2411764"/>
          </a:xfrm>
        </p:grpSpPr>
        <p:sp>
          <p:nvSpPr>
            <p:cNvPr id="240" name="Oval 131"/>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1" name="Oval 132"/>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2" name="Oval 133"/>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3" name="Oval 134"/>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4" name="Oval 135"/>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45" name="Oval 136"/>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199" name="Group 37"/>
          <p:cNvGrpSpPr/>
          <p:nvPr/>
        </p:nvGrpSpPr>
        <p:grpSpPr>
          <a:xfrm rot="18047410">
            <a:off x="7263151" y="2209695"/>
            <a:ext cx="175942" cy="256032"/>
            <a:chOff x="6924475" y="3327914"/>
            <a:chExt cx="2249652" cy="2411764"/>
          </a:xfrm>
        </p:grpSpPr>
        <p:sp>
          <p:nvSpPr>
            <p:cNvPr id="234" name="Oval 138"/>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5" name="Oval 139"/>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6" name="Oval 140"/>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7" name="Oval 141"/>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8" name="Oval 142"/>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9" name="Oval 143"/>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200" name="Group 37"/>
          <p:cNvGrpSpPr/>
          <p:nvPr/>
        </p:nvGrpSpPr>
        <p:grpSpPr>
          <a:xfrm rot="1945921">
            <a:off x="7380944" y="2558124"/>
            <a:ext cx="419594" cy="328827"/>
            <a:chOff x="6924475" y="3327914"/>
            <a:chExt cx="2249652" cy="2411764"/>
          </a:xfrm>
        </p:grpSpPr>
        <p:sp>
          <p:nvSpPr>
            <p:cNvPr id="228" name="Oval 145"/>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9" name="Oval 146"/>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0" name="Oval 147"/>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1" name="Oval 148"/>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2" name="Oval 149"/>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33" name="Oval 150"/>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201" name="Group 37"/>
          <p:cNvGrpSpPr/>
          <p:nvPr/>
        </p:nvGrpSpPr>
        <p:grpSpPr>
          <a:xfrm rot="989634">
            <a:off x="7567183" y="2433423"/>
            <a:ext cx="368075" cy="244845"/>
            <a:chOff x="6924475" y="3327914"/>
            <a:chExt cx="2249652" cy="2411764"/>
          </a:xfrm>
        </p:grpSpPr>
        <p:sp>
          <p:nvSpPr>
            <p:cNvPr id="222" name="Oval 152"/>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3" name="Oval 153"/>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4" name="Oval 154"/>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5" name="Oval 155"/>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6" name="Oval 156"/>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7" name="Oval 157"/>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202" name="Group 37"/>
          <p:cNvGrpSpPr/>
          <p:nvPr/>
        </p:nvGrpSpPr>
        <p:grpSpPr>
          <a:xfrm rot="989634">
            <a:off x="7607395" y="2273238"/>
            <a:ext cx="368075" cy="244845"/>
            <a:chOff x="6924475" y="3327914"/>
            <a:chExt cx="2249652" cy="2411764"/>
          </a:xfrm>
        </p:grpSpPr>
        <p:sp>
          <p:nvSpPr>
            <p:cNvPr id="216" name="Oval 159"/>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7" name="Oval 160"/>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8" name="Oval 161"/>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9" name="Oval 162"/>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0" name="Oval 163"/>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21" name="Oval 16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203" name="Group 37"/>
          <p:cNvGrpSpPr/>
          <p:nvPr/>
        </p:nvGrpSpPr>
        <p:grpSpPr>
          <a:xfrm rot="19526841">
            <a:off x="7340594" y="2233702"/>
            <a:ext cx="368075" cy="209157"/>
            <a:chOff x="6924475" y="3327914"/>
            <a:chExt cx="2249652" cy="2411764"/>
          </a:xfrm>
        </p:grpSpPr>
        <p:sp>
          <p:nvSpPr>
            <p:cNvPr id="210" name="Oval 16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1" name="Oval 16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2" name="Oval 16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3" name="Oval 16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4" name="Oval 17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15" name="Oval 17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grpSp>
      <p:sp>
        <p:nvSpPr>
          <p:cNvPr id="204" name="Oval 173"/>
          <p:cNvSpPr/>
          <p:nvPr/>
        </p:nvSpPr>
        <p:spPr>
          <a:xfrm rot="517425">
            <a:off x="7298373" y="3008726"/>
            <a:ext cx="281523" cy="194890"/>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05" name="Oval 174"/>
          <p:cNvSpPr/>
          <p:nvPr/>
        </p:nvSpPr>
        <p:spPr>
          <a:xfrm rot="517425">
            <a:off x="8192169" y="2886849"/>
            <a:ext cx="301496" cy="216683"/>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06" name="Oval 176"/>
          <p:cNvSpPr/>
          <p:nvPr/>
        </p:nvSpPr>
        <p:spPr>
          <a:xfrm rot="517425">
            <a:off x="7487278" y="3002166"/>
            <a:ext cx="345393" cy="231633"/>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07" name="Oval 178"/>
          <p:cNvSpPr/>
          <p:nvPr/>
        </p:nvSpPr>
        <p:spPr>
          <a:xfrm rot="517425">
            <a:off x="8442604" y="2800082"/>
            <a:ext cx="320027" cy="207479"/>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08" name="Oval 179"/>
          <p:cNvSpPr/>
          <p:nvPr/>
        </p:nvSpPr>
        <p:spPr>
          <a:xfrm rot="517425">
            <a:off x="5780122" y="3040434"/>
            <a:ext cx="302599" cy="195386"/>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209" name="Oval 181"/>
          <p:cNvSpPr/>
          <p:nvPr/>
        </p:nvSpPr>
        <p:spPr>
          <a:xfrm rot="517425">
            <a:off x="5212026" y="2673946"/>
            <a:ext cx="281523" cy="194890"/>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pic>
        <p:nvPicPr>
          <p:cNvPr id="138" name="Picture 9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2384" y="1969011"/>
            <a:ext cx="3558800" cy="1379471"/>
          </a:xfrm>
          <a:prstGeom prst="rect">
            <a:avLst/>
          </a:prstGeom>
          <a:solidFill>
            <a:srgbClr val="3C81DD"/>
          </a:solidFill>
        </p:spPr>
      </p:pic>
      <p:sp>
        <p:nvSpPr>
          <p:cNvPr id="145" name="Oval 5"/>
          <p:cNvSpPr/>
          <p:nvPr/>
        </p:nvSpPr>
        <p:spPr>
          <a:xfrm>
            <a:off x="1904881" y="2052248"/>
            <a:ext cx="715029" cy="52202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52" name="Oval 6"/>
          <p:cNvSpPr/>
          <p:nvPr/>
        </p:nvSpPr>
        <p:spPr>
          <a:xfrm>
            <a:off x="1275136" y="2161772"/>
            <a:ext cx="841911" cy="556032"/>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59" name="Oval 7"/>
          <p:cNvSpPr/>
          <p:nvPr/>
        </p:nvSpPr>
        <p:spPr>
          <a:xfrm>
            <a:off x="2539698" y="2179552"/>
            <a:ext cx="778305" cy="523068"/>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66" name="Oval 8"/>
          <p:cNvSpPr/>
          <p:nvPr/>
        </p:nvSpPr>
        <p:spPr>
          <a:xfrm>
            <a:off x="2827560" y="2492821"/>
            <a:ext cx="1122367" cy="763299"/>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78" name="Oval 9"/>
          <p:cNvSpPr/>
          <p:nvPr/>
        </p:nvSpPr>
        <p:spPr>
          <a:xfrm>
            <a:off x="476505" y="2303635"/>
            <a:ext cx="1166530" cy="748323"/>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85" name="Oval 70"/>
          <p:cNvSpPr/>
          <p:nvPr/>
        </p:nvSpPr>
        <p:spPr>
          <a:xfrm>
            <a:off x="1904881" y="2562577"/>
            <a:ext cx="1148074" cy="76392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306" name="Oval 182"/>
          <p:cNvSpPr/>
          <p:nvPr/>
        </p:nvSpPr>
        <p:spPr>
          <a:xfrm>
            <a:off x="874572" y="2579148"/>
            <a:ext cx="1122367" cy="763299"/>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HG丸ｺﾞｼｯｸM-PRO" panose="020F0600000000000000" pitchFamily="50" charset="-128"/>
              <a:ea typeface="HG丸ｺﾞｼｯｸM-PRO" panose="020F0600000000000000" pitchFamily="50" charset="-128"/>
            </a:endParaRPr>
          </a:p>
        </p:txBody>
      </p:sp>
      <p:sp>
        <p:nvSpPr>
          <p:cNvPr id="10" name="Title 9"/>
          <p:cNvSpPr>
            <a:spLocks noGrp="1"/>
          </p:cNvSpPr>
          <p:nvPr>
            <p:ph type="title"/>
          </p:nvPr>
        </p:nvSpPr>
        <p:spPr/>
        <p:txBody>
          <a:bodyPr/>
          <a:lstStyle/>
          <a:p>
            <a:r>
              <a:rPr lang="en-US" altLang="ja-JP" dirty="0"/>
              <a:t>Cisco </a:t>
            </a:r>
            <a:r>
              <a:rPr lang="ja-JP" altLang="en-US" dirty="0"/>
              <a:t>スタジアム</a:t>
            </a:r>
            <a:r>
              <a:rPr lang="ja-JP" altLang="en-US" dirty="0" smtClean="0"/>
              <a:t>高密度</a:t>
            </a:r>
            <a:r>
              <a:rPr lang="en-US" altLang="ja-JP" dirty="0" smtClean="0"/>
              <a:t> </a:t>
            </a:r>
            <a:r>
              <a:rPr lang="en-US" altLang="ja-JP" dirty="0" err="1" smtClean="0"/>
              <a:t>WiFi</a:t>
            </a:r>
            <a:r>
              <a:rPr lang="en-US" altLang="ja-JP" dirty="0"/>
              <a:t/>
            </a:r>
            <a:br>
              <a:rPr lang="en-US" altLang="ja-JP" dirty="0"/>
            </a:br>
            <a:r>
              <a:rPr lang="ja-JP" altLang="en-US" dirty="0"/>
              <a:t>大規模な観客にも対応する</a:t>
            </a:r>
            <a:r>
              <a:rPr lang="ja-JP" altLang="en-US" dirty="0" smtClean="0"/>
              <a:t>カバレッジ</a:t>
            </a:r>
            <a:endParaRPr lang="en-US" dirty="0"/>
          </a:p>
        </p:txBody>
      </p:sp>
      <p:sp>
        <p:nvSpPr>
          <p:cNvPr id="11" name="TextBox 10"/>
          <p:cNvSpPr txBox="1"/>
          <p:nvPr/>
        </p:nvSpPr>
        <p:spPr>
          <a:xfrm>
            <a:off x="1102429" y="3367123"/>
            <a:ext cx="1569660" cy="369332"/>
          </a:xfrm>
          <a:prstGeom prst="rect">
            <a:avLst/>
          </a:prstGeom>
          <a:noFill/>
        </p:spPr>
        <p:txBody>
          <a:bodyPr wrap="none" rtlCol="0">
            <a:spAutoFit/>
          </a:bodyPr>
          <a:lstStyle/>
          <a:p>
            <a:r>
              <a:rPr lang="ja-JP" altLang="en-US" dirty="0" smtClean="0">
                <a:solidFill>
                  <a:srgbClr val="676767"/>
                </a:solidFill>
              </a:rPr>
              <a:t>従来型の設計</a:t>
            </a:r>
            <a:endParaRPr lang="en-US" dirty="0">
              <a:solidFill>
                <a:srgbClr val="676767"/>
              </a:solidFill>
            </a:endParaRPr>
          </a:p>
        </p:txBody>
      </p:sp>
      <p:sp>
        <p:nvSpPr>
          <p:cNvPr id="148" name="TextBox 147"/>
          <p:cNvSpPr txBox="1"/>
          <p:nvPr/>
        </p:nvSpPr>
        <p:spPr>
          <a:xfrm>
            <a:off x="5807290" y="3353447"/>
            <a:ext cx="2133216" cy="369332"/>
          </a:xfrm>
          <a:prstGeom prst="rect">
            <a:avLst/>
          </a:prstGeom>
          <a:noFill/>
        </p:spPr>
        <p:txBody>
          <a:bodyPr wrap="none" rtlCol="0">
            <a:spAutoFit/>
          </a:bodyPr>
          <a:lstStyle/>
          <a:p>
            <a:r>
              <a:rPr lang="ja-JP" altLang="en-US" dirty="0" smtClean="0">
                <a:solidFill>
                  <a:srgbClr val="676767"/>
                </a:solidFill>
              </a:rPr>
              <a:t>スタジアム向新設計</a:t>
            </a:r>
            <a:endParaRPr lang="en-US" dirty="0">
              <a:solidFill>
                <a:srgbClr val="676767"/>
              </a:solidFill>
            </a:endParaRPr>
          </a:p>
        </p:txBody>
      </p:sp>
      <p:sp>
        <p:nvSpPr>
          <p:cNvPr id="12" name="Right Arrow 11"/>
          <p:cNvSpPr/>
          <p:nvPr/>
        </p:nvSpPr>
        <p:spPr>
          <a:xfrm>
            <a:off x="4121121" y="2399974"/>
            <a:ext cx="752231" cy="1025770"/>
          </a:xfrm>
          <a:prstGeom prst="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Tree>
    <p:extLst>
      <p:ext uri="{BB962C8B-B14F-4D97-AF65-F5344CB8AC3E}">
        <p14:creationId xmlns:p14="http://schemas.microsoft.com/office/powerpoint/2010/main" val="1806966967"/>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教室内無線</a:t>
            </a:r>
            <a:r>
              <a:rPr lang="en-US" altLang="ja-JP" dirty="0" smtClean="0"/>
              <a:t>LAN : </a:t>
            </a:r>
            <a:r>
              <a:rPr lang="ja-JP" altLang="en-US" dirty="0" smtClean="0"/>
              <a:t>前橋市教育委員会</a:t>
            </a:r>
            <a:endParaRPr lang="en-US" dirty="0"/>
          </a:p>
        </p:txBody>
      </p:sp>
      <p:sp>
        <p:nvSpPr>
          <p:cNvPr id="12" name="Chevron 11"/>
          <p:cNvSpPr/>
          <p:nvPr/>
        </p:nvSpPr>
        <p:spPr>
          <a:xfrm>
            <a:off x="698838" y="3502507"/>
            <a:ext cx="7781783" cy="691759"/>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ja-JP" altLang="en-US" sz="2800" dirty="0" smtClean="0">
                <a:solidFill>
                  <a:schemeClr val="bg1"/>
                </a:solidFill>
                <a:latin typeface="MS PGothic" charset="-128"/>
                <a:ea typeface="MS PGothic" charset="-128"/>
                <a:cs typeface="MS PGothic" charset="-128"/>
              </a:rPr>
              <a:t>将来、児童</a:t>
            </a:r>
            <a:r>
              <a:rPr lang="ja-JP" altLang="en-US" sz="2800" dirty="0">
                <a:solidFill>
                  <a:schemeClr val="bg1"/>
                </a:solidFill>
                <a:latin typeface="MS PGothic" charset="-128"/>
                <a:ea typeface="MS PGothic" charset="-128"/>
                <a:cs typeface="MS PGothic" charset="-128"/>
              </a:rPr>
              <a:t>生徒 </a:t>
            </a:r>
            <a:r>
              <a:rPr lang="en-US" altLang="ja-JP" sz="2800" dirty="0">
                <a:solidFill>
                  <a:schemeClr val="bg1"/>
                </a:solidFill>
                <a:latin typeface="MS PGothic" charset="-128"/>
                <a:ea typeface="MS PGothic" charset="-128"/>
                <a:cs typeface="MS PGothic" charset="-128"/>
              </a:rPr>
              <a:t>1 </a:t>
            </a:r>
            <a:r>
              <a:rPr lang="ja-JP" altLang="en-US" sz="2800" dirty="0">
                <a:solidFill>
                  <a:schemeClr val="bg1"/>
                </a:solidFill>
                <a:latin typeface="MS PGothic" charset="-128"/>
                <a:ea typeface="MS PGothic" charset="-128"/>
                <a:cs typeface="MS PGothic" charset="-128"/>
              </a:rPr>
              <a:t>人ひとりがタブレット</a:t>
            </a:r>
            <a:r>
              <a:rPr lang="ja-JP" altLang="en-US" sz="2800" dirty="0" smtClean="0">
                <a:solidFill>
                  <a:schemeClr val="bg1"/>
                </a:solidFill>
                <a:latin typeface="MS PGothic" charset="-128"/>
                <a:ea typeface="MS PGothic" charset="-128"/>
                <a:cs typeface="MS PGothic" charset="-128"/>
              </a:rPr>
              <a:t>を</a:t>
            </a:r>
            <a:endParaRPr lang="en-US" altLang="ja-JP" sz="2800" dirty="0" smtClean="0">
              <a:solidFill>
                <a:schemeClr val="bg1"/>
              </a:solidFill>
              <a:latin typeface="MS PGothic" charset="-128"/>
              <a:ea typeface="MS PGothic" charset="-128"/>
              <a:cs typeface="MS PGothic" charset="-128"/>
            </a:endParaRPr>
          </a:p>
          <a:p>
            <a:r>
              <a:rPr lang="ja-JP" altLang="en-US" sz="2800" dirty="0" smtClean="0">
                <a:solidFill>
                  <a:schemeClr val="bg1"/>
                </a:solidFill>
                <a:latin typeface="MS PGothic" charset="-128"/>
                <a:ea typeface="MS PGothic" charset="-128"/>
                <a:cs typeface="MS PGothic" charset="-128"/>
              </a:rPr>
              <a:t>利用</a:t>
            </a:r>
            <a:r>
              <a:rPr lang="ja-JP" altLang="en-US" sz="2800" dirty="0">
                <a:solidFill>
                  <a:schemeClr val="bg1"/>
                </a:solidFill>
                <a:latin typeface="MS PGothic" charset="-128"/>
                <a:ea typeface="MS PGothic" charset="-128"/>
                <a:cs typeface="MS PGothic" charset="-128"/>
              </a:rPr>
              <a:t>する状況も見据えて、高品質なワイヤレス </a:t>
            </a:r>
            <a:r>
              <a:rPr lang="en-US" altLang="ja-JP" sz="2800" dirty="0">
                <a:solidFill>
                  <a:schemeClr val="bg1"/>
                </a:solidFill>
                <a:latin typeface="MS PGothic" charset="-128"/>
                <a:ea typeface="MS PGothic" charset="-128"/>
                <a:cs typeface="MS PGothic" charset="-128"/>
              </a:rPr>
              <a:t>LAN </a:t>
            </a:r>
            <a:r>
              <a:rPr lang="ja-JP" altLang="en-US" sz="2800" dirty="0">
                <a:solidFill>
                  <a:schemeClr val="bg1"/>
                </a:solidFill>
                <a:latin typeface="MS PGothic" charset="-128"/>
                <a:ea typeface="MS PGothic" charset="-128"/>
                <a:cs typeface="MS PGothic" charset="-128"/>
              </a:rPr>
              <a:t>の構築に</a:t>
            </a:r>
            <a:r>
              <a:rPr lang="ja-JP" altLang="en-US" sz="2800" dirty="0" smtClean="0">
                <a:solidFill>
                  <a:schemeClr val="bg1"/>
                </a:solidFill>
                <a:latin typeface="MS PGothic" charset="-128"/>
                <a:ea typeface="MS PGothic" charset="-128"/>
                <a:cs typeface="MS PGothic" charset="-128"/>
              </a:rPr>
              <a:t>取り組む。</a:t>
            </a:r>
            <a:endParaRPr lang="ja-JP" altLang="en-US" sz="2800" dirty="0">
              <a:solidFill>
                <a:schemeClr val="bg1"/>
              </a:solidFill>
              <a:latin typeface="MS PGothic" charset="-128"/>
              <a:ea typeface="MS PGothic" charset="-128"/>
              <a:cs typeface="MS PGothic" charset="-128"/>
            </a:endParaRPr>
          </a:p>
        </p:txBody>
      </p:sp>
      <p:sp>
        <p:nvSpPr>
          <p:cNvPr id="4" name="Rounded Rectangle 3"/>
          <p:cNvSpPr/>
          <p:nvPr/>
        </p:nvSpPr>
        <p:spPr>
          <a:xfrm>
            <a:off x="5979098" y="1030164"/>
            <a:ext cx="3061502" cy="165226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FFFF"/>
                </a:solidFill>
              </a:rPr>
              <a:t>導入ソリューション</a:t>
            </a:r>
            <a:endParaRPr lang="en-US" altLang="ja-JP" sz="1200" dirty="0" smtClean="0">
              <a:solidFill>
                <a:srgbClr val="FFFFFF"/>
              </a:solidFill>
            </a:endParaRPr>
          </a:p>
          <a:p>
            <a:pPr algn="ctr"/>
            <a:endParaRPr lang="en-US" altLang="ja-JP" sz="1200" dirty="0" smtClean="0">
              <a:solidFill>
                <a:srgbClr val="FFFFFF"/>
              </a:solidFill>
            </a:endParaRPr>
          </a:p>
          <a:p>
            <a:r>
              <a:rPr lang="en-US" sz="1200" dirty="0" err="1" smtClean="0">
                <a:solidFill>
                  <a:srgbClr val="FFFFFF"/>
                </a:solidFill>
              </a:rPr>
              <a:t>Aironet</a:t>
            </a:r>
            <a:r>
              <a:rPr lang="en-US" sz="1200" dirty="0" smtClean="0">
                <a:solidFill>
                  <a:srgbClr val="FFFFFF"/>
                </a:solidFill>
              </a:rPr>
              <a:t> </a:t>
            </a:r>
            <a:r>
              <a:rPr lang="en-US" sz="1200" dirty="0">
                <a:solidFill>
                  <a:srgbClr val="FFFFFF"/>
                </a:solidFill>
              </a:rPr>
              <a:t>1700 </a:t>
            </a:r>
            <a:r>
              <a:rPr lang="en-US" sz="1200" dirty="0" smtClean="0">
                <a:solidFill>
                  <a:srgbClr val="FFFFFF"/>
                </a:solidFill>
              </a:rPr>
              <a:t>アクセス ポイント</a:t>
            </a:r>
          </a:p>
          <a:p>
            <a:r>
              <a:rPr lang="en-US" sz="1200" dirty="0">
                <a:solidFill>
                  <a:srgbClr val="FFFFFF"/>
                </a:solidFill>
              </a:rPr>
              <a:t>Cisco 8500 </a:t>
            </a:r>
            <a:r>
              <a:rPr lang="en-US" sz="1200" dirty="0" smtClean="0">
                <a:solidFill>
                  <a:srgbClr val="FFFFFF"/>
                </a:solidFill>
              </a:rPr>
              <a:t>ワイヤレス </a:t>
            </a:r>
            <a:r>
              <a:rPr lang="en-US" sz="1200" dirty="0">
                <a:solidFill>
                  <a:srgbClr val="FFFFFF"/>
                </a:solidFill>
              </a:rPr>
              <a:t>コントロー</a:t>
            </a:r>
            <a:r>
              <a:rPr lang="en-US" sz="1200" dirty="0" smtClean="0">
                <a:solidFill>
                  <a:srgbClr val="FFFFFF"/>
                </a:solidFill>
              </a:rPr>
              <a:t>ラ</a:t>
            </a:r>
            <a:r>
              <a:rPr lang="en-US" sz="1200" dirty="0">
                <a:solidFill>
                  <a:srgbClr val="FFFFFF"/>
                </a:solidFill>
              </a:rPr>
              <a:t/>
            </a:r>
            <a:br>
              <a:rPr lang="en-US" sz="1200" dirty="0">
                <a:solidFill>
                  <a:srgbClr val="FFFFFF"/>
                </a:solidFill>
              </a:rPr>
            </a:br>
            <a:r>
              <a:rPr lang="en-US" sz="1200" dirty="0" smtClean="0">
                <a:solidFill>
                  <a:srgbClr val="FFFFFF"/>
                </a:solidFill>
              </a:rPr>
              <a:t>Catalyst </a:t>
            </a:r>
            <a:r>
              <a:rPr lang="en-US" sz="1200" dirty="0">
                <a:solidFill>
                  <a:srgbClr val="FFFFFF"/>
                </a:solidFill>
              </a:rPr>
              <a:t>3650 </a:t>
            </a:r>
            <a:r>
              <a:rPr lang="en-US" sz="1200" dirty="0" smtClean="0">
                <a:solidFill>
                  <a:srgbClr val="FFFFFF"/>
                </a:solidFill>
              </a:rPr>
              <a:t>スイッチ</a:t>
            </a:r>
            <a:endParaRPr lang="en-US" sz="1200" dirty="0">
              <a:solidFill>
                <a:srgbClr val="FFFFFF"/>
              </a:solidFill>
            </a:endParaRPr>
          </a:p>
          <a:p>
            <a:r>
              <a:rPr lang="en-US" sz="1200" dirty="0" smtClean="0">
                <a:solidFill>
                  <a:srgbClr val="FFFFFF"/>
                </a:solidFill>
              </a:rPr>
              <a:t>Cisco </a:t>
            </a:r>
            <a:r>
              <a:rPr lang="en-US" sz="1200" dirty="0">
                <a:solidFill>
                  <a:srgbClr val="FFFFFF"/>
                </a:solidFill>
              </a:rPr>
              <a:t>Prime </a:t>
            </a:r>
            <a:r>
              <a:rPr lang="en-US" sz="1200" dirty="0" err="1">
                <a:solidFill>
                  <a:srgbClr val="FFFFFF"/>
                </a:solidFill>
              </a:rPr>
              <a:t>Infrastructure（PI</a:t>
            </a:r>
            <a:r>
              <a:rPr lang="en-US" sz="1200" dirty="0" smtClean="0">
                <a:solidFill>
                  <a:srgbClr val="FFFFFF"/>
                </a:solidFill>
              </a:rPr>
              <a:t>）</a:t>
            </a:r>
            <a:r>
              <a:rPr lang="ja-JP" altLang="en-US" sz="1200" dirty="0" smtClean="0">
                <a:solidFill>
                  <a:srgbClr val="FFFFFF"/>
                </a:solidFill>
              </a:rPr>
              <a:t>（管理ツール）</a:t>
            </a:r>
            <a:r>
              <a:rPr lang="en-US" sz="1200" dirty="0">
                <a:solidFill>
                  <a:srgbClr val="FFFFFF"/>
                </a:solidFill>
              </a:rPr>
              <a:t> </a:t>
            </a:r>
          </a:p>
          <a:p>
            <a:r>
              <a:rPr lang="en-US" sz="1200" dirty="0">
                <a:solidFill>
                  <a:srgbClr val="FFFFFF"/>
                </a:solidFill>
              </a:rPr>
              <a:t>Cisco 891FJ サービス統合型ルー</a:t>
            </a:r>
            <a:r>
              <a:rPr lang="en-US" sz="1200" dirty="0" smtClean="0">
                <a:solidFill>
                  <a:srgbClr val="FFFFFF"/>
                </a:solidFill>
              </a:rPr>
              <a:t>タ</a:t>
            </a:r>
            <a:endParaRPr lang="en-US" sz="1200" dirty="0">
              <a:solidFill>
                <a:srgbClr val="FFFFFF"/>
              </a:solidFill>
            </a:endParaRPr>
          </a:p>
        </p:txBody>
      </p:sp>
      <p:sp>
        <p:nvSpPr>
          <p:cNvPr id="6" name="Rectangle 5"/>
          <p:cNvSpPr/>
          <p:nvPr/>
        </p:nvSpPr>
        <p:spPr>
          <a:xfrm>
            <a:off x="140569" y="2740107"/>
            <a:ext cx="8639637" cy="400110"/>
          </a:xfrm>
          <a:prstGeom prst="rect">
            <a:avLst/>
          </a:prstGeom>
        </p:spPr>
        <p:txBody>
          <a:bodyPr wrap="square">
            <a:spAutoFit/>
          </a:bodyPr>
          <a:lstStyle/>
          <a:p>
            <a:r>
              <a:rPr lang="ja-JP" altLang="en-US" sz="1000" dirty="0">
                <a:solidFill>
                  <a:srgbClr val="525252"/>
                </a:solidFill>
                <a:latin typeface="arial" charset="0"/>
              </a:rPr>
              <a:t>群馬県前橋市は、「教育のまち」として地域全体で子どもの教育に熱心に取り組んでいます。独自に定めている「まえばし学校教育充実指針」では「多様な人と協働しながら、主体的、創造的に活動する子ども」を目指す子ども像と設定し、そのための基盤となる学校文化づくりや環境整備を積極的に行っています</a:t>
            </a:r>
            <a:endParaRPr lang="en-US" sz="1000" dirty="0">
              <a:solidFill>
                <a:srgbClr val="676767"/>
              </a:solidFill>
            </a:endParaRPr>
          </a:p>
        </p:txBody>
      </p:sp>
      <p:pic>
        <p:nvPicPr>
          <p:cNvPr id="7" name="Picture 6"/>
          <p:cNvPicPr>
            <a:picLocks noChangeAspect="1"/>
          </p:cNvPicPr>
          <p:nvPr/>
        </p:nvPicPr>
        <p:blipFill>
          <a:blip r:embed="rId3"/>
          <a:stretch>
            <a:fillRect/>
          </a:stretch>
        </p:blipFill>
        <p:spPr>
          <a:xfrm>
            <a:off x="528619" y="1098132"/>
            <a:ext cx="5270090" cy="1537110"/>
          </a:xfrm>
          <a:prstGeom prst="rect">
            <a:avLst/>
          </a:prstGeom>
        </p:spPr>
      </p:pic>
    </p:spTree>
    <p:extLst>
      <p:ext uri="{BB962C8B-B14F-4D97-AF65-F5344CB8AC3E}">
        <p14:creationId xmlns:p14="http://schemas.microsoft.com/office/powerpoint/2010/main" val="95103468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8799" y="118667"/>
            <a:ext cx="8685067" cy="731837"/>
          </a:xfrm>
        </p:spPr>
        <p:txBody>
          <a:bodyPr/>
          <a:lstStyle/>
          <a:p>
            <a:r>
              <a:rPr lang="en-US" altLang="ja-JP" dirty="0" smtClean="0"/>
              <a:t>ME</a:t>
            </a:r>
            <a:r>
              <a:rPr lang="ja-JP" altLang="en-US" dirty="0" smtClean="0"/>
              <a:t>の登場により、コントローラ型をお手軽に導入</a:t>
            </a:r>
            <a:endParaRPr lang="en-US" dirty="0"/>
          </a:p>
        </p:txBody>
      </p:sp>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sz="1400">
              <a:solidFill>
                <a:srgbClr val="676767"/>
              </a:solidFill>
              <a:latin typeface="ＭＳ Ｐゴシック" charset="-128"/>
              <a:ea typeface="ＭＳ Ｐゴシック" charset="-128"/>
              <a:cs typeface="Meiryo UI" panose="020B0604030504040204" pitchFamily="50" charset="-128"/>
            </a:endParaRPr>
          </a:p>
        </p:txBody>
      </p:sp>
      <p:cxnSp>
        <p:nvCxnSpPr>
          <p:cNvPr id="14348" name="直線コネクタ 474"/>
          <p:cNvCxnSpPr>
            <a:cxnSpLocks noChangeAspect="1" noChangeShapeType="1"/>
          </p:cNvCxnSpPr>
          <p:nvPr/>
        </p:nvCxnSpPr>
        <p:spPr bwMode="auto">
          <a:xfrm rot="5400000">
            <a:off x="1305384" y="3565329"/>
            <a:ext cx="267890" cy="63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sp>
        <p:nvSpPr>
          <p:cNvPr id="14349"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14350"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0" name="Group 105"/>
          <p:cNvGrpSpPr/>
          <p:nvPr/>
        </p:nvGrpSpPr>
        <p:grpSpPr>
          <a:xfrm>
            <a:off x="518308" y="2786845"/>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メイリオ" pitchFamily="50" charset="-128"/>
                <a:ea typeface="メイリオ" pitchFamily="50" charset="-128"/>
                <a:cs typeface="メイリオ" pitchFamily="50" charset="-128"/>
              </a:endParaRPr>
            </a:p>
          </p:txBody>
        </p:sp>
        <p:pic>
          <p:nvPicPr>
            <p:cNvPr id="52" name="Picture 83" descr="5508.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無線</a:t>
              </a:r>
              <a:r>
                <a:rPr lang="en-US" altLang="ja-JP" sz="1000" dirty="0" smtClean="0">
                  <a:solidFill>
                    <a:srgbClr val="4D4D4D"/>
                  </a:solidFill>
                  <a:latin typeface="メイリオ" pitchFamily="50" charset="-128"/>
                  <a:ea typeface="メイリオ" pitchFamily="50" charset="-128"/>
                  <a:cs typeface="メイリオ" pitchFamily="50" charset="-128"/>
                </a:rPr>
                <a:t>LAN</a:t>
              </a:r>
              <a:r>
                <a:rPr lang="ja-JP" altLang="en-US" sz="1000" dirty="0" smtClean="0">
                  <a:solidFill>
                    <a:srgbClr val="4D4D4D"/>
                  </a:solidFill>
                  <a:latin typeface="メイリオ" pitchFamily="50" charset="-128"/>
                  <a:ea typeface="メイリオ" pitchFamily="50" charset="-128"/>
                  <a:cs typeface="メイリオ" pitchFamily="50" charset="-128"/>
                </a:rPr>
                <a:t>コントローラ</a:t>
              </a:r>
              <a:endParaRPr lang="en-US" altLang="ja-JP" sz="1000" dirty="0" smtClean="0">
                <a:solidFill>
                  <a:srgbClr val="4D4D4D"/>
                </a:solidFill>
                <a:latin typeface="メイリオ" pitchFamily="50" charset="-128"/>
                <a:ea typeface="メイリオ" pitchFamily="50" charset="-128"/>
                <a:cs typeface="メイリオ" pitchFamily="50" charset="-128"/>
              </a:endParaRPr>
            </a:p>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a:t>
              </a:r>
              <a:r>
                <a:rPr lang="en-US" altLang="ja-JP" sz="1000" dirty="0" smtClean="0">
                  <a:solidFill>
                    <a:srgbClr val="4D4D4D"/>
                  </a:solidFill>
                  <a:latin typeface="メイリオ" pitchFamily="50" charset="-128"/>
                  <a:ea typeface="メイリオ" pitchFamily="50" charset="-128"/>
                  <a:cs typeface="メイリオ" pitchFamily="50" charset="-128"/>
                </a:rPr>
                <a:t>WLC</a:t>
              </a:r>
              <a:r>
                <a:rPr lang="ja-JP" altLang="en-US" sz="1000" dirty="0" smtClean="0">
                  <a:solidFill>
                    <a:srgbClr val="4D4D4D"/>
                  </a:solidFill>
                  <a:latin typeface="メイリオ" pitchFamily="50" charset="-128"/>
                  <a:ea typeface="メイリオ" pitchFamily="50" charset="-128"/>
                  <a:cs typeface="メイリオ" pitchFamily="50" charset="-128"/>
                </a:rPr>
                <a:t>）</a:t>
              </a:r>
              <a:endParaRPr lang="en-US" sz="1000" dirty="0">
                <a:solidFill>
                  <a:srgbClr val="4D4D4D"/>
                </a:solidFill>
                <a:latin typeface="メイリオ" pitchFamily="50" charset="-128"/>
                <a:ea typeface="メイリオ" pitchFamily="50" charset="-128"/>
                <a:cs typeface="メイリオ" pitchFamily="50" charset="-128"/>
              </a:endParaRPr>
            </a:p>
          </p:txBody>
        </p:sp>
      </p:grpSp>
      <p:pic>
        <p:nvPicPr>
          <p:cNvPr id="42"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sp>
        <p:nvSpPr>
          <p:cNvPr id="54" name="TextBox 1"/>
          <p:cNvSpPr txBox="1"/>
          <p:nvPr/>
        </p:nvSpPr>
        <p:spPr>
          <a:xfrm>
            <a:off x="3593465" y="3130148"/>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コントローラ</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59" name="TextBox 58"/>
          <p:cNvSpPr txBox="1"/>
          <p:nvPr/>
        </p:nvSpPr>
        <p:spPr>
          <a:xfrm>
            <a:off x="3095882" y="3750778"/>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62"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4038" y="2811902"/>
            <a:ext cx="607187" cy="623844"/>
          </a:xfrm>
          <a:prstGeom prst="rect">
            <a:avLst/>
          </a:prstGeom>
        </p:spPr>
      </p:pic>
      <p:sp>
        <p:nvSpPr>
          <p:cNvPr id="63" name="TextBox 62"/>
          <p:cNvSpPr txBox="1"/>
          <p:nvPr/>
        </p:nvSpPr>
        <p:spPr>
          <a:xfrm>
            <a:off x="7390209" y="2456395"/>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コントローラ</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6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1354" y="3557168"/>
            <a:ext cx="607187" cy="623844"/>
          </a:xfrm>
          <a:prstGeom prst="rect">
            <a:avLst/>
          </a:prstGeom>
        </p:spPr>
      </p:pic>
      <p:pic>
        <p:nvPicPr>
          <p:cNvPr id="70"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5137" y="3568504"/>
            <a:ext cx="607187" cy="623844"/>
          </a:xfrm>
          <a:prstGeom prst="rect">
            <a:avLst/>
          </a:prstGeom>
        </p:spPr>
      </p:pic>
      <p:pic>
        <p:nvPicPr>
          <p:cNvPr id="72"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8920" y="3612008"/>
            <a:ext cx="607187" cy="623844"/>
          </a:xfrm>
          <a:prstGeom prst="rect">
            <a:avLst/>
          </a:prstGeom>
        </p:spPr>
      </p:pic>
      <p:sp>
        <p:nvSpPr>
          <p:cNvPr id="75" name="Oval 141"/>
          <p:cNvSpPr>
            <a:spLocks noChangeAspect="1" noChangeArrowheads="1"/>
          </p:cNvSpPr>
          <p:nvPr/>
        </p:nvSpPr>
        <p:spPr bwMode="auto">
          <a:xfrm>
            <a:off x="6079728" y="4345789"/>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76" name="AutoShape 142"/>
          <p:cNvSpPr>
            <a:spLocks noChangeAspect="1" noChangeArrowheads="1"/>
          </p:cNvSpPr>
          <p:nvPr/>
        </p:nvSpPr>
        <p:spPr bwMode="auto">
          <a:xfrm flipV="1">
            <a:off x="6037393" y="3914780"/>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77"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4412" y="4287998"/>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5485" y="4263235"/>
            <a:ext cx="296894" cy="434187"/>
          </a:xfrm>
          <a:prstGeom prst="rect">
            <a:avLst/>
          </a:prstGeom>
          <a:noFill/>
          <a:ln w="12700">
            <a:noFill/>
            <a:miter lim="800000"/>
            <a:headEnd/>
            <a:tailEnd/>
          </a:ln>
        </p:spPr>
      </p:pic>
      <p:sp>
        <p:nvSpPr>
          <p:cNvPr id="79" name="Rounded Rectangular Callout 78"/>
          <p:cNvSpPr/>
          <p:nvPr/>
        </p:nvSpPr>
        <p:spPr>
          <a:xfrm>
            <a:off x="116303" y="3123824"/>
            <a:ext cx="4938948" cy="1803775"/>
          </a:xfrm>
          <a:prstGeom prst="wedgeRoundRectCallout">
            <a:avLst>
              <a:gd name="adj1" fmla="val 75292"/>
              <a:gd name="adj2" fmla="val -31806"/>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8" name="TextBox 27"/>
          <p:cNvSpPr txBox="1"/>
          <p:nvPr/>
        </p:nvSpPr>
        <p:spPr>
          <a:xfrm>
            <a:off x="7221354" y="3230221"/>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2" name="TextBox 1"/>
          <p:cNvSpPr txBox="1"/>
          <p:nvPr/>
        </p:nvSpPr>
        <p:spPr>
          <a:xfrm>
            <a:off x="7897248" y="2744185"/>
            <a:ext cx="458780" cy="584775"/>
          </a:xfrm>
          <a:prstGeom prst="rect">
            <a:avLst/>
          </a:prstGeom>
          <a:noFill/>
        </p:spPr>
        <p:txBody>
          <a:bodyPr wrap="none" rtlCol="0">
            <a:spAutoFit/>
          </a:bodyPr>
          <a:lstStyle/>
          <a:p>
            <a:r>
              <a:rPr lang="en-US" altLang="ja-JP" sz="3200" smtClean="0"/>
              <a:t>&amp;</a:t>
            </a:r>
            <a:endParaRPr lang="en-US" sz="3200" dirty="0"/>
          </a:p>
        </p:txBody>
      </p:sp>
    </p:spTree>
    <p:extLst>
      <p:ext uri="{BB962C8B-B14F-4D97-AF65-F5344CB8AC3E}">
        <p14:creationId xmlns:p14="http://schemas.microsoft.com/office/powerpoint/2010/main" val="195019916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9579" y="2252136"/>
            <a:ext cx="1153031" cy="1184663"/>
          </a:xfrm>
          <a:prstGeom prst="rect">
            <a:avLst/>
          </a:prstGeom>
        </p:spPr>
      </p:pic>
      <p:sp>
        <p:nvSpPr>
          <p:cNvPr id="12" name="Circular Arrow 4"/>
          <p:cNvSpPr/>
          <p:nvPr/>
        </p:nvSpPr>
        <p:spPr>
          <a:xfrm flipH="1">
            <a:off x="3762068" y="1733942"/>
            <a:ext cx="986982" cy="929188"/>
          </a:xfrm>
          <a:prstGeom prst="circularArrow">
            <a:avLst>
              <a:gd name="adj1" fmla="val 12500"/>
              <a:gd name="adj2" fmla="val 1142319"/>
              <a:gd name="adj3" fmla="val 20457681"/>
              <a:gd name="adj4" fmla="val 10720439"/>
              <a:gd name="adj5" fmla="val 23040"/>
            </a:avLst>
          </a:prstGeom>
          <a:solidFill>
            <a:srgbClr val="36A4D7"/>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chemeClr val="bg1"/>
              </a:solidFill>
              <a:latin typeface="Arial"/>
              <a:ea typeface=""/>
              <a:cs typeface=""/>
            </a:endParaRPr>
          </a:p>
        </p:txBody>
      </p:sp>
      <p:sp>
        <p:nvSpPr>
          <p:cNvPr id="13" name="TextBox 5"/>
          <p:cNvSpPr txBox="1"/>
          <p:nvPr/>
        </p:nvSpPr>
        <p:spPr>
          <a:xfrm>
            <a:off x="4255559" y="2271813"/>
            <a:ext cx="1934308" cy="307777"/>
          </a:xfrm>
          <a:prstGeom prst="rect">
            <a:avLst/>
          </a:prstGeom>
          <a:noFill/>
        </p:spPr>
        <p:txBody>
          <a:bodyPr wrap="square" rtlCol="0">
            <a:spAutoFit/>
          </a:bodyPr>
          <a:lstStyle/>
          <a:p>
            <a:pPr defTabSz="914400" fontAlgn="auto">
              <a:spcBef>
                <a:spcPts val="0"/>
              </a:spcBef>
              <a:spcAft>
                <a:spcPts val="0"/>
              </a:spcAft>
              <a:defRPr/>
            </a:pPr>
            <a:r>
              <a:rPr lang="ja-JP" altLang="en-US" sz="1400" kern="0" dirty="0" smtClean="0">
                <a:solidFill>
                  <a:schemeClr val="bg1"/>
                </a:solidFill>
              </a:rPr>
              <a:t>＜コントローラ機能＞</a:t>
            </a:r>
            <a:endParaRPr lang="en-US" sz="1400" kern="0" dirty="0" smtClean="0">
              <a:solidFill>
                <a:schemeClr val="bg1"/>
              </a:solidFill>
            </a:endParaRPr>
          </a:p>
        </p:txBody>
      </p:sp>
      <p:sp>
        <p:nvSpPr>
          <p:cNvPr id="14" name="TextBox 6"/>
          <p:cNvSpPr txBox="1"/>
          <p:nvPr/>
        </p:nvSpPr>
        <p:spPr>
          <a:xfrm>
            <a:off x="3356790" y="1570645"/>
            <a:ext cx="781538" cy="369332"/>
          </a:xfrm>
          <a:prstGeom prst="rect">
            <a:avLst/>
          </a:prstGeom>
          <a:noFill/>
        </p:spPr>
        <p:txBody>
          <a:bodyPr wrap="square" rtlCol="0">
            <a:spAutoFit/>
          </a:bodyPr>
          <a:lstStyle/>
          <a:p>
            <a:pPr defTabSz="914400" fontAlgn="auto">
              <a:spcBef>
                <a:spcPts val="0"/>
              </a:spcBef>
              <a:spcAft>
                <a:spcPts val="0"/>
              </a:spcAft>
              <a:defRPr/>
            </a:pPr>
            <a:r>
              <a:rPr lang="en-US" kern="0" dirty="0" smtClean="0">
                <a:solidFill>
                  <a:schemeClr val="bg1"/>
                </a:solidFill>
              </a:rPr>
              <a:t>AP</a:t>
            </a:r>
          </a:p>
        </p:txBody>
      </p:sp>
      <p:sp>
        <p:nvSpPr>
          <p:cNvPr id="15" name="TextBox 7"/>
          <p:cNvSpPr txBox="1"/>
          <p:nvPr/>
        </p:nvSpPr>
        <p:spPr>
          <a:xfrm>
            <a:off x="524933" y="3684815"/>
            <a:ext cx="8857695" cy="707886"/>
          </a:xfrm>
          <a:prstGeom prst="rect">
            <a:avLst/>
          </a:prstGeom>
          <a:noFill/>
        </p:spPr>
        <p:txBody>
          <a:bodyPr wrap="square" rtlCol="0">
            <a:spAutoFit/>
          </a:bodyPr>
          <a:lstStyle/>
          <a:p>
            <a:pPr defTabSz="914400" fontAlgn="auto">
              <a:spcBef>
                <a:spcPts val="0"/>
              </a:spcBef>
              <a:spcAft>
                <a:spcPts val="0"/>
              </a:spcAft>
              <a:defRPr/>
            </a:pPr>
            <a:r>
              <a:rPr lang="ja-JP" altLang="en-US" sz="2000" kern="0" dirty="0" smtClean="0">
                <a:solidFill>
                  <a:schemeClr val="bg1"/>
                </a:solidFill>
              </a:rPr>
              <a:t>コントローラ機能を内蔵したアクセスポイントです。</a:t>
            </a:r>
            <a:endParaRPr lang="en-US" altLang="ja-JP" sz="2000" kern="0" dirty="0" smtClean="0">
              <a:solidFill>
                <a:schemeClr val="bg1"/>
              </a:solidFill>
            </a:endParaRPr>
          </a:p>
          <a:p>
            <a:pPr defTabSz="914400" fontAlgn="auto">
              <a:spcBef>
                <a:spcPts val="0"/>
              </a:spcBef>
              <a:spcAft>
                <a:spcPts val="0"/>
              </a:spcAft>
              <a:defRPr/>
            </a:pPr>
            <a:r>
              <a:rPr lang="ja-JP" altLang="en-US" sz="2000" kern="0" dirty="0" smtClean="0">
                <a:solidFill>
                  <a:schemeClr val="bg1"/>
                </a:solidFill>
              </a:rPr>
              <a:t>物理的なコントローラがなくとも、集中管理が行えるようになります。</a:t>
            </a:r>
            <a:endParaRPr lang="en-US" sz="2000" kern="0" dirty="0" smtClean="0">
              <a:solidFill>
                <a:schemeClr val="bg1"/>
              </a:solidFill>
            </a:endParaRPr>
          </a:p>
        </p:txBody>
      </p:sp>
      <p:pic>
        <p:nvPicPr>
          <p:cNvPr id="8" name="Picture 7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39959" y="2530372"/>
            <a:ext cx="2718485" cy="67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無線</a:t>
            </a:r>
            <a:r>
              <a:rPr kumimoji="1" lang="en-US" altLang="ja-JP" dirty="0" smtClean="0"/>
              <a:t>LAN</a:t>
            </a:r>
            <a:r>
              <a:rPr kumimoji="1" lang="ja-JP" altLang="en-US" dirty="0" smtClean="0"/>
              <a:t>コントローラの新しい形</a:t>
            </a:r>
            <a:r>
              <a:rPr kumimoji="1" lang="en-US" altLang="ja-JP" dirty="0" smtClean="0"/>
              <a:t/>
            </a:r>
            <a:br>
              <a:rPr kumimoji="1" lang="en-US" altLang="ja-JP" dirty="0" smtClean="0"/>
            </a:br>
            <a:r>
              <a:rPr kumimoji="1" lang="en-US" altLang="ja-JP" dirty="0" smtClean="0"/>
              <a:t>Mobility Express (</a:t>
            </a:r>
            <a:r>
              <a:rPr kumimoji="1" lang="ja-JP" altLang="en-US" dirty="0" smtClean="0"/>
              <a:t>通称</a:t>
            </a:r>
            <a:r>
              <a:rPr kumimoji="1" lang="en-US" altLang="ja-JP" dirty="0" smtClean="0"/>
              <a:t>ME</a:t>
            </a:r>
            <a:r>
              <a:rPr kumimoji="1" lang="ja-JP" altLang="en-US" dirty="0" smtClean="0"/>
              <a:t>）とは</a:t>
            </a:r>
            <a:endParaRPr kumimoji="1" lang="ja-JP" altLang="en-US" dirty="0"/>
          </a:p>
        </p:txBody>
      </p:sp>
    </p:spTree>
    <p:extLst>
      <p:ext uri="{BB962C8B-B14F-4D97-AF65-F5344CB8AC3E}">
        <p14:creationId xmlns:p14="http://schemas.microsoft.com/office/powerpoint/2010/main" val="1455486087"/>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9"/>
          <p:cNvSpPr>
            <a:spLocks noChangeArrowheads="1"/>
          </p:cNvSpPr>
          <p:nvPr/>
        </p:nvSpPr>
        <p:spPr bwMode="auto">
          <a:xfrm rot="10800000" flipH="1" flipV="1">
            <a:off x="600526" y="2932255"/>
            <a:ext cx="2561098" cy="74737"/>
          </a:xfrm>
          <a:prstGeom prst="rect">
            <a:avLst/>
          </a:prstGeom>
          <a:solidFill>
            <a:srgbClr val="32B2DF"/>
          </a:solidFill>
          <a:ln w="25400" cap="flat" cmpd="sng" algn="ctr">
            <a:noFill/>
            <a:prstDash val="solid"/>
          </a:ln>
          <a:effectLst/>
        </p:spPr>
        <p:txBody>
          <a:bodyPr rtlCol="0" anchor="ctr"/>
          <a:lstStyle/>
          <a:p>
            <a:pPr marL="297689" algn="ctr" defTabSz="685817" eaLnBrk="0" fontAlgn="auto" hangingPunct="0">
              <a:lnSpc>
                <a:spcPct val="90000"/>
              </a:lnSpc>
              <a:spcBef>
                <a:spcPts val="0"/>
              </a:spcBef>
              <a:spcAft>
                <a:spcPts val="0"/>
              </a:spcAft>
              <a:defRPr/>
            </a:pPr>
            <a:endParaRPr lang="en-US" sz="1400" kern="0" dirty="0" smtClean="0">
              <a:solidFill>
                <a:srgbClr val="FFFFFF"/>
              </a:solidFill>
              <a:latin typeface="Arial"/>
              <a:ea typeface=""/>
              <a:cs typeface=""/>
            </a:endParaRPr>
          </a:p>
        </p:txBody>
      </p:sp>
      <p:sp>
        <p:nvSpPr>
          <p:cNvPr id="34" name="Rectangle 29"/>
          <p:cNvSpPr>
            <a:spLocks noChangeArrowheads="1"/>
          </p:cNvSpPr>
          <p:nvPr/>
        </p:nvSpPr>
        <p:spPr bwMode="auto">
          <a:xfrm rot="10800000" flipH="1" flipV="1">
            <a:off x="3367420" y="2932255"/>
            <a:ext cx="2561098" cy="74737"/>
          </a:xfrm>
          <a:prstGeom prst="rect">
            <a:avLst/>
          </a:prstGeom>
          <a:solidFill>
            <a:srgbClr val="57B74E"/>
          </a:solidFill>
          <a:ln w="25400" cap="flat" cmpd="sng" algn="ctr">
            <a:noFill/>
            <a:prstDash val="solid"/>
          </a:ln>
          <a:effectLst/>
        </p:spPr>
        <p:txBody>
          <a:bodyPr lIns="0" rIns="0" rtlCol="0" anchor="ctr"/>
          <a:lstStyle/>
          <a:p>
            <a:pPr marL="297689" algn="ctr" defTabSz="914400" eaLnBrk="0" fontAlgn="auto" hangingPunct="0">
              <a:lnSpc>
                <a:spcPct val="90000"/>
              </a:lnSpc>
              <a:spcBef>
                <a:spcPts val="0"/>
              </a:spcBef>
              <a:spcAft>
                <a:spcPts val="0"/>
              </a:spcAft>
              <a:defRPr/>
            </a:pPr>
            <a:endParaRPr lang="en-US" sz="1400" kern="0" dirty="0" smtClean="0">
              <a:solidFill>
                <a:srgbClr val="FFFFFF"/>
              </a:solidFill>
              <a:effectLst>
                <a:outerShdw blurRad="38100" dist="38100" dir="2700000" algn="tl">
                  <a:srgbClr val="000000">
                    <a:alpha val="43137"/>
                  </a:srgbClr>
                </a:outerShdw>
              </a:effectLst>
              <a:latin typeface="Arial"/>
              <a:ea typeface=""/>
              <a:cs typeface=""/>
            </a:endParaRPr>
          </a:p>
        </p:txBody>
      </p:sp>
      <p:sp>
        <p:nvSpPr>
          <p:cNvPr id="35" name="Rectangle 29"/>
          <p:cNvSpPr>
            <a:spLocks noChangeArrowheads="1"/>
          </p:cNvSpPr>
          <p:nvPr/>
        </p:nvSpPr>
        <p:spPr bwMode="auto">
          <a:xfrm rot="10800000" flipH="1" flipV="1">
            <a:off x="6134314" y="2932255"/>
            <a:ext cx="2561098" cy="74737"/>
          </a:xfrm>
          <a:prstGeom prst="rect">
            <a:avLst/>
          </a:prstGeom>
          <a:solidFill>
            <a:srgbClr val="0D868E"/>
          </a:solidFill>
          <a:ln w="25400" cap="flat" cmpd="sng" algn="ctr">
            <a:noFill/>
            <a:prstDash val="solid"/>
          </a:ln>
          <a:effectLst/>
        </p:spPr>
        <p:txBody>
          <a:bodyPr rtlCol="0" anchor="ctr"/>
          <a:lstStyle/>
          <a:p>
            <a:pPr marL="297689" algn="ctr" defTabSz="685817" eaLnBrk="0" fontAlgn="auto" hangingPunct="0">
              <a:lnSpc>
                <a:spcPct val="90000"/>
              </a:lnSpc>
              <a:spcBef>
                <a:spcPts val="0"/>
              </a:spcBef>
              <a:spcAft>
                <a:spcPts val="0"/>
              </a:spcAft>
              <a:defRPr/>
            </a:pPr>
            <a:endParaRPr lang="en-US" sz="1400" kern="0" dirty="0" smtClean="0">
              <a:solidFill>
                <a:srgbClr val="FFFFFF"/>
              </a:solidFill>
              <a:latin typeface="Arial"/>
              <a:ea typeface=""/>
              <a:cs typeface=""/>
            </a:endParaRPr>
          </a:p>
        </p:txBody>
      </p:sp>
      <p:sp>
        <p:nvSpPr>
          <p:cNvPr id="36" name="Rectangle 118"/>
          <p:cNvSpPr/>
          <p:nvPr/>
        </p:nvSpPr>
        <p:spPr>
          <a:xfrm>
            <a:off x="761935" y="1101561"/>
            <a:ext cx="2237987" cy="406265"/>
          </a:xfrm>
          <a:prstGeom prst="rect">
            <a:avLst/>
          </a:prstGeom>
        </p:spPr>
        <p:txBody>
          <a:bodyPr wrap="square" anchor="ctr">
            <a:spAutoFit/>
          </a:bodyPr>
          <a:lstStyle/>
          <a:p>
            <a:pPr algn="ctr" defTabSz="914400" fontAlgn="auto">
              <a:lnSpc>
                <a:spcPct val="85000"/>
              </a:lnSpc>
              <a:spcBef>
                <a:spcPts val="600"/>
              </a:spcBef>
              <a:spcAft>
                <a:spcPts val="0"/>
              </a:spcAft>
              <a:defRPr/>
            </a:pPr>
            <a:r>
              <a:rPr lang="ja-JP" altLang="en-US" sz="2400" b="1" kern="0" dirty="0" smtClean="0">
                <a:solidFill>
                  <a:srgbClr val="0070C0"/>
                </a:solidFill>
              </a:rPr>
              <a:t>導入の効率化</a:t>
            </a:r>
            <a:endParaRPr lang="en-US" sz="2400" b="1" kern="0" dirty="0" smtClean="0">
              <a:solidFill>
                <a:srgbClr val="0070C0"/>
              </a:solidFill>
            </a:endParaRPr>
          </a:p>
        </p:txBody>
      </p:sp>
      <p:grpSp>
        <p:nvGrpSpPr>
          <p:cNvPr id="37" name="グループ化 145"/>
          <p:cNvGrpSpPr>
            <a:grpSpLocks noChangeAspect="1"/>
          </p:cNvGrpSpPr>
          <p:nvPr/>
        </p:nvGrpSpPr>
        <p:grpSpPr>
          <a:xfrm>
            <a:off x="1228171" y="1586110"/>
            <a:ext cx="1305808" cy="1305808"/>
            <a:chOff x="1176784" y="1565997"/>
            <a:chExt cx="1305808" cy="1305808"/>
          </a:xfrm>
        </p:grpSpPr>
        <p:sp>
          <p:nvSpPr>
            <p:cNvPr id="38" name="Oval 7"/>
            <p:cNvSpPr>
              <a:spLocks noChangeAspect="1"/>
            </p:cNvSpPr>
            <p:nvPr/>
          </p:nvSpPr>
          <p:spPr>
            <a:xfrm>
              <a:off x="1176784" y="1565997"/>
              <a:ext cx="1305808" cy="1305808"/>
            </a:xfrm>
            <a:prstGeom prst="ellipse">
              <a:avLst/>
            </a:prstGeom>
            <a:solidFill>
              <a:srgbClr val="32B2DF"/>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Arial"/>
                <a:ea typeface=""/>
                <a:cs typeface=""/>
              </a:endParaRPr>
            </a:p>
          </p:txBody>
        </p:sp>
        <p:grpSp>
          <p:nvGrpSpPr>
            <p:cNvPr id="39" name="Group 121"/>
            <p:cNvGrpSpPr>
              <a:grpSpLocks noChangeAspect="1"/>
            </p:cNvGrpSpPr>
            <p:nvPr/>
          </p:nvGrpSpPr>
          <p:grpSpPr>
            <a:xfrm>
              <a:off x="1388916" y="1829371"/>
              <a:ext cx="881545" cy="779060"/>
              <a:chOff x="2190750" y="1204913"/>
              <a:chExt cx="4765676" cy="4211637"/>
            </a:xfrm>
            <a:solidFill>
              <a:srgbClr val="FFFFFF"/>
            </a:solidFill>
          </p:grpSpPr>
          <p:sp>
            <p:nvSpPr>
              <p:cNvPr id="40" name="Freeform 47"/>
              <p:cNvSpPr>
                <a:spLocks noEditPoints="1"/>
              </p:cNvSpPr>
              <p:nvPr/>
            </p:nvSpPr>
            <p:spPr bwMode="auto">
              <a:xfrm>
                <a:off x="2932113" y="1290638"/>
                <a:ext cx="3281363" cy="4125912"/>
              </a:xfrm>
              <a:custGeom>
                <a:avLst/>
                <a:gdLst>
                  <a:gd name="T0" fmla="*/ 875 w 875"/>
                  <a:gd name="T1" fmla="*/ 598 h 1100"/>
                  <a:gd name="T2" fmla="*/ 481 w 875"/>
                  <a:gd name="T3" fmla="*/ 163 h 1100"/>
                  <a:gd name="T4" fmla="*/ 481 w 875"/>
                  <a:gd name="T5" fmla="*/ 44 h 1100"/>
                  <a:gd name="T6" fmla="*/ 437 w 875"/>
                  <a:gd name="T7" fmla="*/ 0 h 1100"/>
                  <a:gd name="T8" fmla="*/ 393 w 875"/>
                  <a:gd name="T9" fmla="*/ 44 h 1100"/>
                  <a:gd name="T10" fmla="*/ 393 w 875"/>
                  <a:gd name="T11" fmla="*/ 163 h 1100"/>
                  <a:gd name="T12" fmla="*/ 0 w 875"/>
                  <a:gd name="T13" fmla="*/ 598 h 1100"/>
                  <a:gd name="T14" fmla="*/ 158 w 875"/>
                  <a:gd name="T15" fmla="*/ 935 h 1100"/>
                  <a:gd name="T16" fmla="*/ 95 w 875"/>
                  <a:gd name="T17" fmla="*/ 1025 h 1100"/>
                  <a:gd name="T18" fmla="*/ 106 w 875"/>
                  <a:gd name="T19" fmla="*/ 1086 h 1100"/>
                  <a:gd name="T20" fmla="*/ 167 w 875"/>
                  <a:gd name="T21" fmla="*/ 1075 h 1100"/>
                  <a:gd name="T22" fmla="*/ 231 w 875"/>
                  <a:gd name="T23" fmla="*/ 984 h 1100"/>
                  <a:gd name="T24" fmla="*/ 438 w 875"/>
                  <a:gd name="T25" fmla="*/ 1036 h 1100"/>
                  <a:gd name="T26" fmla="*/ 648 w 875"/>
                  <a:gd name="T27" fmla="*/ 982 h 1100"/>
                  <a:gd name="T28" fmla="*/ 708 w 875"/>
                  <a:gd name="T29" fmla="*/ 1068 h 1100"/>
                  <a:gd name="T30" fmla="*/ 769 w 875"/>
                  <a:gd name="T31" fmla="*/ 1078 h 1100"/>
                  <a:gd name="T32" fmla="*/ 780 w 875"/>
                  <a:gd name="T33" fmla="*/ 1017 h 1100"/>
                  <a:gd name="T34" fmla="*/ 720 w 875"/>
                  <a:gd name="T35" fmla="*/ 932 h 1100"/>
                  <a:gd name="T36" fmla="*/ 875 w 875"/>
                  <a:gd name="T37" fmla="*/ 598 h 1100"/>
                  <a:gd name="T38" fmla="*/ 88 w 875"/>
                  <a:gd name="T39" fmla="*/ 598 h 1100"/>
                  <a:gd name="T40" fmla="*/ 438 w 875"/>
                  <a:gd name="T41" fmla="*/ 248 h 1100"/>
                  <a:gd name="T42" fmla="*/ 788 w 875"/>
                  <a:gd name="T43" fmla="*/ 598 h 1100"/>
                  <a:gd name="T44" fmla="*/ 438 w 875"/>
                  <a:gd name="T45" fmla="*/ 948 h 1100"/>
                  <a:gd name="T46" fmla="*/ 88 w 875"/>
                  <a:gd name="T47" fmla="*/ 598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5" h="1100">
                    <a:moveTo>
                      <a:pt x="875" y="598"/>
                    </a:moveTo>
                    <a:cubicBezTo>
                      <a:pt x="875" y="371"/>
                      <a:pt x="701" y="185"/>
                      <a:pt x="481" y="163"/>
                    </a:cubicBezTo>
                    <a:cubicBezTo>
                      <a:pt x="481" y="44"/>
                      <a:pt x="481" y="44"/>
                      <a:pt x="481" y="44"/>
                    </a:cubicBezTo>
                    <a:cubicBezTo>
                      <a:pt x="481" y="20"/>
                      <a:pt x="461" y="0"/>
                      <a:pt x="437" y="0"/>
                    </a:cubicBezTo>
                    <a:cubicBezTo>
                      <a:pt x="413" y="0"/>
                      <a:pt x="393" y="20"/>
                      <a:pt x="393" y="44"/>
                    </a:cubicBezTo>
                    <a:cubicBezTo>
                      <a:pt x="393" y="163"/>
                      <a:pt x="393" y="163"/>
                      <a:pt x="393" y="163"/>
                    </a:cubicBezTo>
                    <a:cubicBezTo>
                      <a:pt x="173" y="185"/>
                      <a:pt x="0" y="371"/>
                      <a:pt x="0" y="598"/>
                    </a:cubicBezTo>
                    <a:cubicBezTo>
                      <a:pt x="0" y="734"/>
                      <a:pt x="61" y="855"/>
                      <a:pt x="158" y="935"/>
                    </a:cubicBezTo>
                    <a:cubicBezTo>
                      <a:pt x="95" y="1025"/>
                      <a:pt x="95" y="1025"/>
                      <a:pt x="95" y="1025"/>
                    </a:cubicBezTo>
                    <a:cubicBezTo>
                      <a:pt x="81" y="1045"/>
                      <a:pt x="86" y="1072"/>
                      <a:pt x="106" y="1086"/>
                    </a:cubicBezTo>
                    <a:cubicBezTo>
                      <a:pt x="126" y="1100"/>
                      <a:pt x="153" y="1095"/>
                      <a:pt x="167" y="1075"/>
                    </a:cubicBezTo>
                    <a:cubicBezTo>
                      <a:pt x="231" y="984"/>
                      <a:pt x="231" y="984"/>
                      <a:pt x="231" y="984"/>
                    </a:cubicBezTo>
                    <a:cubicBezTo>
                      <a:pt x="292" y="1017"/>
                      <a:pt x="363" y="1036"/>
                      <a:pt x="438" y="1036"/>
                    </a:cubicBezTo>
                    <a:cubicBezTo>
                      <a:pt x="514" y="1036"/>
                      <a:pt x="586" y="1016"/>
                      <a:pt x="648" y="982"/>
                    </a:cubicBezTo>
                    <a:cubicBezTo>
                      <a:pt x="708" y="1068"/>
                      <a:pt x="708" y="1068"/>
                      <a:pt x="708" y="1068"/>
                    </a:cubicBezTo>
                    <a:cubicBezTo>
                      <a:pt x="722" y="1087"/>
                      <a:pt x="749" y="1092"/>
                      <a:pt x="769" y="1078"/>
                    </a:cubicBezTo>
                    <a:cubicBezTo>
                      <a:pt x="789" y="1064"/>
                      <a:pt x="793" y="1037"/>
                      <a:pt x="780" y="1017"/>
                    </a:cubicBezTo>
                    <a:cubicBezTo>
                      <a:pt x="720" y="932"/>
                      <a:pt x="720" y="932"/>
                      <a:pt x="720" y="932"/>
                    </a:cubicBezTo>
                    <a:cubicBezTo>
                      <a:pt x="815" y="852"/>
                      <a:pt x="875" y="732"/>
                      <a:pt x="875" y="598"/>
                    </a:cubicBezTo>
                    <a:close/>
                    <a:moveTo>
                      <a:pt x="88" y="598"/>
                    </a:moveTo>
                    <a:cubicBezTo>
                      <a:pt x="88" y="405"/>
                      <a:pt x="244" y="248"/>
                      <a:pt x="438" y="248"/>
                    </a:cubicBezTo>
                    <a:cubicBezTo>
                      <a:pt x="631" y="248"/>
                      <a:pt x="788" y="405"/>
                      <a:pt x="788" y="598"/>
                    </a:cubicBezTo>
                    <a:cubicBezTo>
                      <a:pt x="788" y="792"/>
                      <a:pt x="631" y="948"/>
                      <a:pt x="438" y="948"/>
                    </a:cubicBezTo>
                    <a:cubicBezTo>
                      <a:pt x="244" y="948"/>
                      <a:pt x="88" y="792"/>
                      <a:pt x="88" y="598"/>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sp>
            <p:nvSpPr>
              <p:cNvPr id="41" name="Freeform 48"/>
              <p:cNvSpPr>
                <a:spLocks/>
              </p:cNvSpPr>
              <p:nvPr/>
            </p:nvSpPr>
            <p:spPr bwMode="auto">
              <a:xfrm>
                <a:off x="2190750" y="1204913"/>
                <a:ext cx="1585913" cy="1585912"/>
              </a:xfrm>
              <a:custGeom>
                <a:avLst/>
                <a:gdLst>
                  <a:gd name="T0" fmla="*/ 92 w 423"/>
                  <a:gd name="T1" fmla="*/ 92 h 423"/>
                  <a:gd name="T2" fmla="*/ 92 w 423"/>
                  <a:gd name="T3" fmla="*/ 423 h 423"/>
                  <a:gd name="T4" fmla="*/ 423 w 423"/>
                  <a:gd name="T5" fmla="*/ 92 h 423"/>
                  <a:gd name="T6" fmla="*/ 92 w 423"/>
                  <a:gd name="T7" fmla="*/ 92 h 423"/>
                </a:gdLst>
                <a:ahLst/>
                <a:cxnLst>
                  <a:cxn ang="0">
                    <a:pos x="T0" y="T1"/>
                  </a:cxn>
                  <a:cxn ang="0">
                    <a:pos x="T2" y="T3"/>
                  </a:cxn>
                  <a:cxn ang="0">
                    <a:pos x="T4" y="T5"/>
                  </a:cxn>
                  <a:cxn ang="0">
                    <a:pos x="T6" y="T7"/>
                  </a:cxn>
                </a:cxnLst>
                <a:rect l="0" t="0" r="r" b="b"/>
                <a:pathLst>
                  <a:path w="423" h="423">
                    <a:moveTo>
                      <a:pt x="92" y="92"/>
                    </a:moveTo>
                    <a:cubicBezTo>
                      <a:pt x="0" y="183"/>
                      <a:pt x="0" y="332"/>
                      <a:pt x="92" y="423"/>
                    </a:cubicBezTo>
                    <a:cubicBezTo>
                      <a:pt x="423" y="92"/>
                      <a:pt x="423" y="92"/>
                      <a:pt x="423" y="92"/>
                    </a:cubicBezTo>
                    <a:cubicBezTo>
                      <a:pt x="332" y="0"/>
                      <a:pt x="183" y="0"/>
                      <a:pt x="92" y="92"/>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sp>
            <p:nvSpPr>
              <p:cNvPr id="42" name="Freeform 49"/>
              <p:cNvSpPr>
                <a:spLocks/>
              </p:cNvSpPr>
              <p:nvPr/>
            </p:nvSpPr>
            <p:spPr bwMode="auto">
              <a:xfrm>
                <a:off x="5370513" y="1204913"/>
                <a:ext cx="1585913" cy="1585912"/>
              </a:xfrm>
              <a:custGeom>
                <a:avLst/>
                <a:gdLst>
                  <a:gd name="T0" fmla="*/ 331 w 423"/>
                  <a:gd name="T1" fmla="*/ 92 h 423"/>
                  <a:gd name="T2" fmla="*/ 0 w 423"/>
                  <a:gd name="T3" fmla="*/ 92 h 423"/>
                  <a:gd name="T4" fmla="*/ 331 w 423"/>
                  <a:gd name="T5" fmla="*/ 423 h 423"/>
                  <a:gd name="T6" fmla="*/ 331 w 423"/>
                  <a:gd name="T7" fmla="*/ 92 h 423"/>
                </a:gdLst>
                <a:ahLst/>
                <a:cxnLst>
                  <a:cxn ang="0">
                    <a:pos x="T0" y="T1"/>
                  </a:cxn>
                  <a:cxn ang="0">
                    <a:pos x="T2" y="T3"/>
                  </a:cxn>
                  <a:cxn ang="0">
                    <a:pos x="T4" y="T5"/>
                  </a:cxn>
                  <a:cxn ang="0">
                    <a:pos x="T6" y="T7"/>
                  </a:cxn>
                </a:cxnLst>
                <a:rect l="0" t="0" r="r" b="b"/>
                <a:pathLst>
                  <a:path w="423" h="423">
                    <a:moveTo>
                      <a:pt x="331" y="92"/>
                    </a:moveTo>
                    <a:cubicBezTo>
                      <a:pt x="240" y="0"/>
                      <a:pt x="91" y="0"/>
                      <a:pt x="0" y="92"/>
                    </a:cubicBezTo>
                    <a:cubicBezTo>
                      <a:pt x="331" y="423"/>
                      <a:pt x="331" y="423"/>
                      <a:pt x="331" y="423"/>
                    </a:cubicBezTo>
                    <a:cubicBezTo>
                      <a:pt x="423" y="332"/>
                      <a:pt x="423" y="183"/>
                      <a:pt x="331" y="92"/>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sp>
            <p:nvSpPr>
              <p:cNvPr id="43" name="Freeform 50"/>
              <p:cNvSpPr>
                <a:spLocks/>
              </p:cNvSpPr>
              <p:nvPr/>
            </p:nvSpPr>
            <p:spPr bwMode="auto">
              <a:xfrm>
                <a:off x="3967163" y="2614613"/>
                <a:ext cx="1579563" cy="1114425"/>
              </a:xfrm>
              <a:custGeom>
                <a:avLst/>
                <a:gdLst>
                  <a:gd name="T0" fmla="*/ 404 w 421"/>
                  <a:gd name="T1" fmla="*/ 17 h 297"/>
                  <a:gd name="T2" fmla="*/ 342 w 421"/>
                  <a:gd name="T3" fmla="*/ 17 h 297"/>
                  <a:gd name="T4" fmla="*/ 172 w 421"/>
                  <a:gd name="T5" fmla="*/ 188 h 297"/>
                  <a:gd name="T6" fmla="*/ 79 w 421"/>
                  <a:gd name="T7" fmla="*/ 95 h 297"/>
                  <a:gd name="T8" fmla="*/ 17 w 421"/>
                  <a:gd name="T9" fmla="*/ 95 h 297"/>
                  <a:gd name="T10" fmla="*/ 17 w 421"/>
                  <a:gd name="T11" fmla="*/ 157 h 297"/>
                  <a:gd name="T12" fmla="*/ 141 w 421"/>
                  <a:gd name="T13" fmla="*/ 280 h 297"/>
                  <a:gd name="T14" fmla="*/ 203 w 421"/>
                  <a:gd name="T15" fmla="*/ 280 h 297"/>
                  <a:gd name="T16" fmla="*/ 404 w 421"/>
                  <a:gd name="T17" fmla="*/ 79 h 297"/>
                  <a:gd name="T18" fmla="*/ 404 w 421"/>
                  <a:gd name="T19" fmla="*/ 1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97">
                    <a:moveTo>
                      <a:pt x="404" y="17"/>
                    </a:moveTo>
                    <a:cubicBezTo>
                      <a:pt x="387" y="0"/>
                      <a:pt x="359" y="0"/>
                      <a:pt x="342" y="17"/>
                    </a:cubicBezTo>
                    <a:cubicBezTo>
                      <a:pt x="172" y="188"/>
                      <a:pt x="172" y="188"/>
                      <a:pt x="172" y="188"/>
                    </a:cubicBezTo>
                    <a:cubicBezTo>
                      <a:pt x="79" y="95"/>
                      <a:pt x="79" y="95"/>
                      <a:pt x="79" y="95"/>
                    </a:cubicBezTo>
                    <a:cubicBezTo>
                      <a:pt x="62" y="78"/>
                      <a:pt x="34" y="78"/>
                      <a:pt x="17" y="95"/>
                    </a:cubicBezTo>
                    <a:cubicBezTo>
                      <a:pt x="0" y="112"/>
                      <a:pt x="0" y="140"/>
                      <a:pt x="17" y="157"/>
                    </a:cubicBezTo>
                    <a:cubicBezTo>
                      <a:pt x="141" y="280"/>
                      <a:pt x="141" y="280"/>
                      <a:pt x="141" y="280"/>
                    </a:cubicBezTo>
                    <a:cubicBezTo>
                      <a:pt x="158" y="297"/>
                      <a:pt x="185" y="297"/>
                      <a:pt x="203" y="280"/>
                    </a:cubicBezTo>
                    <a:cubicBezTo>
                      <a:pt x="404" y="79"/>
                      <a:pt x="404" y="79"/>
                      <a:pt x="404" y="79"/>
                    </a:cubicBezTo>
                    <a:cubicBezTo>
                      <a:pt x="421" y="62"/>
                      <a:pt x="421" y="34"/>
                      <a:pt x="404" y="17"/>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grpSp>
      </p:grpSp>
      <p:sp>
        <p:nvSpPr>
          <p:cNvPr id="44" name="Rectangle 111"/>
          <p:cNvSpPr/>
          <p:nvPr/>
        </p:nvSpPr>
        <p:spPr>
          <a:xfrm>
            <a:off x="6359122" y="1101170"/>
            <a:ext cx="1973556" cy="406265"/>
          </a:xfrm>
          <a:prstGeom prst="rect">
            <a:avLst/>
          </a:prstGeom>
        </p:spPr>
        <p:txBody>
          <a:bodyPr wrap="square" anchor="t">
            <a:spAutoFit/>
          </a:bodyPr>
          <a:lstStyle/>
          <a:p>
            <a:pPr algn="ctr" defTabSz="914400" fontAlgn="auto">
              <a:lnSpc>
                <a:spcPct val="85000"/>
              </a:lnSpc>
              <a:spcBef>
                <a:spcPts val="600"/>
              </a:spcBef>
              <a:spcAft>
                <a:spcPts val="0"/>
              </a:spcAft>
              <a:defRPr/>
            </a:pPr>
            <a:r>
              <a:rPr lang="ja-JP" altLang="en-US" sz="2400" b="1" kern="0" dirty="0" smtClean="0">
                <a:solidFill>
                  <a:srgbClr val="0070C0"/>
                </a:solidFill>
              </a:rPr>
              <a:t>投資保護</a:t>
            </a:r>
            <a:endParaRPr lang="en-US" sz="2400" b="1" kern="0" dirty="0" smtClean="0">
              <a:solidFill>
                <a:srgbClr val="0070C0"/>
              </a:solidFill>
            </a:endParaRPr>
          </a:p>
        </p:txBody>
      </p:sp>
      <p:sp>
        <p:nvSpPr>
          <p:cNvPr id="46" name="Rectangle 108"/>
          <p:cNvSpPr/>
          <p:nvPr/>
        </p:nvSpPr>
        <p:spPr>
          <a:xfrm>
            <a:off x="3322030" y="1106323"/>
            <a:ext cx="2568594" cy="406265"/>
          </a:xfrm>
          <a:prstGeom prst="rect">
            <a:avLst/>
          </a:prstGeom>
        </p:spPr>
        <p:txBody>
          <a:bodyPr wrap="square" anchor="t">
            <a:spAutoFit/>
          </a:bodyPr>
          <a:lstStyle/>
          <a:p>
            <a:pPr algn="ctr" defTabSz="914400" fontAlgn="auto">
              <a:lnSpc>
                <a:spcPct val="85000"/>
              </a:lnSpc>
              <a:spcBef>
                <a:spcPts val="600"/>
              </a:spcBef>
              <a:spcAft>
                <a:spcPts val="0"/>
              </a:spcAft>
              <a:defRPr/>
            </a:pPr>
            <a:r>
              <a:rPr lang="ja-JP" altLang="en-US" sz="2400" b="1" kern="0" dirty="0" smtClean="0">
                <a:solidFill>
                  <a:srgbClr val="0070C0"/>
                </a:solidFill>
              </a:rPr>
              <a:t>設計負荷軽減</a:t>
            </a:r>
            <a:endParaRPr lang="en-US" sz="2400" b="1" kern="0" dirty="0" smtClean="0">
              <a:solidFill>
                <a:srgbClr val="0070C0"/>
              </a:solidFill>
            </a:endParaRPr>
          </a:p>
        </p:txBody>
      </p:sp>
      <p:grpSp>
        <p:nvGrpSpPr>
          <p:cNvPr id="47" name="グループ化 146"/>
          <p:cNvGrpSpPr>
            <a:grpSpLocks noChangeAspect="1"/>
          </p:cNvGrpSpPr>
          <p:nvPr/>
        </p:nvGrpSpPr>
        <p:grpSpPr>
          <a:xfrm>
            <a:off x="3995065" y="1586110"/>
            <a:ext cx="1305808" cy="1305808"/>
            <a:chOff x="4039232" y="1565997"/>
            <a:chExt cx="1305808" cy="1305808"/>
          </a:xfrm>
        </p:grpSpPr>
        <p:sp>
          <p:nvSpPr>
            <p:cNvPr id="48" name="Oval 7"/>
            <p:cNvSpPr>
              <a:spLocks noChangeAspect="1"/>
            </p:cNvSpPr>
            <p:nvPr/>
          </p:nvSpPr>
          <p:spPr>
            <a:xfrm>
              <a:off x="4039232" y="1565997"/>
              <a:ext cx="1305808" cy="1305808"/>
            </a:xfrm>
            <a:prstGeom prst="ellipse">
              <a:avLst/>
            </a:prstGeom>
            <a:solidFill>
              <a:srgbClr val="57B74E"/>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Arial"/>
                <a:ea typeface=""/>
                <a:cs typeface=""/>
              </a:endParaRPr>
            </a:p>
          </p:txBody>
        </p:sp>
        <p:sp>
          <p:nvSpPr>
            <p:cNvPr id="49" name="Freeform 31"/>
            <p:cNvSpPr>
              <a:spLocks/>
            </p:cNvSpPr>
            <p:nvPr/>
          </p:nvSpPr>
          <p:spPr bwMode="auto">
            <a:xfrm>
              <a:off x="4326009" y="1922249"/>
              <a:ext cx="732255" cy="593305"/>
            </a:xfrm>
            <a:custGeom>
              <a:avLst/>
              <a:gdLst>
                <a:gd name="T0" fmla="*/ 100 w 1207"/>
                <a:gd name="T1" fmla="*/ 379 h 978"/>
                <a:gd name="T2" fmla="*/ 28 w 1207"/>
                <a:gd name="T3" fmla="*/ 410 h 978"/>
                <a:gd name="T4" fmla="*/ 0 w 1207"/>
                <a:gd name="T5" fmla="*/ 481 h 978"/>
                <a:gd name="T6" fmla="*/ 31 w 1207"/>
                <a:gd name="T7" fmla="*/ 551 h 978"/>
                <a:gd name="T8" fmla="*/ 447 w 1207"/>
                <a:gd name="T9" fmla="*/ 949 h 978"/>
                <a:gd name="T10" fmla="*/ 524 w 1207"/>
                <a:gd name="T11" fmla="*/ 976 h 978"/>
                <a:gd name="T12" fmla="*/ 595 w 1207"/>
                <a:gd name="T13" fmla="*/ 936 h 978"/>
                <a:gd name="T14" fmla="*/ 1174 w 1207"/>
                <a:gd name="T15" fmla="*/ 171 h 978"/>
                <a:gd name="T16" fmla="*/ 1154 w 1207"/>
                <a:gd name="T17" fmla="*/ 32 h 978"/>
                <a:gd name="T18" fmla="*/ 1015 w 1207"/>
                <a:gd name="T19" fmla="*/ 51 h 978"/>
                <a:gd name="T20" fmla="*/ 504 w 1207"/>
                <a:gd name="T21" fmla="*/ 727 h 978"/>
                <a:gd name="T22" fmla="*/ 169 w 1207"/>
                <a:gd name="T23" fmla="*/ 407 h 978"/>
                <a:gd name="T24" fmla="*/ 100 w 1207"/>
                <a:gd name="T25" fmla="*/ 37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7" h="978">
                  <a:moveTo>
                    <a:pt x="100" y="379"/>
                  </a:moveTo>
                  <a:cubicBezTo>
                    <a:pt x="72" y="379"/>
                    <a:pt x="47" y="390"/>
                    <a:pt x="28" y="410"/>
                  </a:cubicBezTo>
                  <a:cubicBezTo>
                    <a:pt x="9" y="429"/>
                    <a:pt x="0" y="455"/>
                    <a:pt x="0" y="481"/>
                  </a:cubicBezTo>
                  <a:cubicBezTo>
                    <a:pt x="1" y="508"/>
                    <a:pt x="12" y="532"/>
                    <a:pt x="31" y="551"/>
                  </a:cubicBezTo>
                  <a:cubicBezTo>
                    <a:pt x="447" y="949"/>
                    <a:pt x="447" y="949"/>
                    <a:pt x="447" y="949"/>
                  </a:cubicBezTo>
                  <a:cubicBezTo>
                    <a:pt x="467" y="968"/>
                    <a:pt x="495" y="978"/>
                    <a:pt x="524" y="976"/>
                  </a:cubicBezTo>
                  <a:cubicBezTo>
                    <a:pt x="552" y="974"/>
                    <a:pt x="578" y="959"/>
                    <a:pt x="595" y="936"/>
                  </a:cubicBezTo>
                  <a:cubicBezTo>
                    <a:pt x="1174" y="171"/>
                    <a:pt x="1174" y="171"/>
                    <a:pt x="1174" y="171"/>
                  </a:cubicBezTo>
                  <a:cubicBezTo>
                    <a:pt x="1207" y="127"/>
                    <a:pt x="1198" y="65"/>
                    <a:pt x="1154" y="32"/>
                  </a:cubicBezTo>
                  <a:cubicBezTo>
                    <a:pt x="1112" y="0"/>
                    <a:pt x="1047" y="9"/>
                    <a:pt x="1015" y="51"/>
                  </a:cubicBezTo>
                  <a:cubicBezTo>
                    <a:pt x="504" y="727"/>
                    <a:pt x="504" y="727"/>
                    <a:pt x="504" y="727"/>
                  </a:cubicBezTo>
                  <a:cubicBezTo>
                    <a:pt x="169" y="407"/>
                    <a:pt x="169" y="407"/>
                    <a:pt x="169" y="407"/>
                  </a:cubicBezTo>
                  <a:cubicBezTo>
                    <a:pt x="150" y="389"/>
                    <a:pt x="126" y="379"/>
                    <a:pt x="100"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grpSp>
      <p:grpSp>
        <p:nvGrpSpPr>
          <p:cNvPr id="51" name="グループ化 147"/>
          <p:cNvGrpSpPr>
            <a:grpSpLocks noChangeAspect="1"/>
          </p:cNvGrpSpPr>
          <p:nvPr/>
        </p:nvGrpSpPr>
        <p:grpSpPr>
          <a:xfrm>
            <a:off x="6761959" y="1586110"/>
            <a:ext cx="1305808" cy="1305808"/>
            <a:chOff x="6704296" y="1565997"/>
            <a:chExt cx="1305808" cy="1305808"/>
          </a:xfrm>
        </p:grpSpPr>
        <p:sp>
          <p:nvSpPr>
            <p:cNvPr id="52" name="Oval 7"/>
            <p:cNvSpPr>
              <a:spLocks noChangeAspect="1"/>
            </p:cNvSpPr>
            <p:nvPr/>
          </p:nvSpPr>
          <p:spPr>
            <a:xfrm>
              <a:off x="6704296" y="1565997"/>
              <a:ext cx="1305808" cy="1305808"/>
            </a:xfrm>
            <a:prstGeom prst="ellipse">
              <a:avLst/>
            </a:prstGeom>
            <a:solidFill>
              <a:srgbClr val="0D868E"/>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Arial"/>
                <a:ea typeface=""/>
                <a:cs typeface=""/>
              </a:endParaRPr>
            </a:p>
          </p:txBody>
        </p:sp>
        <p:sp>
          <p:nvSpPr>
            <p:cNvPr id="53" name="Freeform 9"/>
            <p:cNvSpPr>
              <a:spLocks noChangeAspect="1" noEditPoints="1"/>
            </p:cNvSpPr>
            <p:nvPr/>
          </p:nvSpPr>
          <p:spPr bwMode="auto">
            <a:xfrm>
              <a:off x="6896281" y="1745551"/>
              <a:ext cx="921840" cy="946700"/>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FFFFFF"/>
            </a:solidFill>
            <a:ln w="25400" cap="flat" cmpd="sng" algn="ctr">
              <a:noFill/>
              <a:prstDash val="solid"/>
            </a:ln>
            <a:effectLst/>
          </p:spPr>
          <p:txBody>
            <a:bodyPr anchor="ctr"/>
            <a:lstStyle/>
            <a:p>
              <a:pPr algn="ctr" defTabSz="914400" fontAlgn="auto">
                <a:lnSpc>
                  <a:spcPct val="90000"/>
                </a:lnSpc>
                <a:spcBef>
                  <a:spcPts val="0"/>
                </a:spcBef>
                <a:spcAft>
                  <a:spcPts val="0"/>
                </a:spcAft>
                <a:defRPr/>
              </a:pPr>
              <a:endParaRPr lang="en-US" kern="0">
                <a:solidFill>
                  <a:srgbClr val="FFFFFF"/>
                </a:solidFill>
                <a:latin typeface="Arial"/>
                <a:ea typeface=""/>
                <a:cs typeface=""/>
              </a:endParaRPr>
            </a:p>
          </p:txBody>
        </p:sp>
        <p:sp>
          <p:nvSpPr>
            <p:cNvPr id="54" name="Freeform 158"/>
            <p:cNvSpPr>
              <a:spLocks/>
            </p:cNvSpPr>
            <p:nvPr/>
          </p:nvSpPr>
          <p:spPr bwMode="auto">
            <a:xfrm>
              <a:off x="7173444" y="1944535"/>
              <a:ext cx="367515" cy="548732"/>
            </a:xfrm>
            <a:custGeom>
              <a:avLst/>
              <a:gdLst>
                <a:gd name="T0" fmla="*/ 162 w 162"/>
                <a:gd name="T1" fmla="*/ 154 h 236"/>
                <a:gd name="T2" fmla="*/ 162 w 162"/>
                <a:gd name="T3" fmla="*/ 153 h 236"/>
                <a:gd name="T4" fmla="*/ 93 w 162"/>
                <a:gd name="T5" fmla="*/ 96 h 236"/>
                <a:gd name="T6" fmla="*/ 61 w 162"/>
                <a:gd name="T7" fmla="*/ 78 h 236"/>
                <a:gd name="T8" fmla="*/ 61 w 162"/>
                <a:gd name="T9" fmla="*/ 77 h 236"/>
                <a:gd name="T10" fmla="*/ 79 w 162"/>
                <a:gd name="T11" fmla="*/ 65 h 236"/>
                <a:gd name="T12" fmla="*/ 131 w 162"/>
                <a:gd name="T13" fmla="*/ 84 h 236"/>
                <a:gd name="T14" fmla="*/ 157 w 162"/>
                <a:gd name="T15" fmla="*/ 47 h 236"/>
                <a:gd name="T16" fmla="*/ 101 w 162"/>
                <a:gd name="T17" fmla="*/ 24 h 236"/>
                <a:gd name="T18" fmla="*/ 101 w 162"/>
                <a:gd name="T19" fmla="*/ 0 h 236"/>
                <a:gd name="T20" fmla="*/ 66 w 162"/>
                <a:gd name="T21" fmla="*/ 0 h 236"/>
                <a:gd name="T22" fmla="*/ 66 w 162"/>
                <a:gd name="T23" fmla="*/ 24 h 236"/>
                <a:gd name="T24" fmla="*/ 9 w 162"/>
                <a:gd name="T25" fmla="*/ 82 h 236"/>
                <a:gd name="T26" fmla="*/ 9 w 162"/>
                <a:gd name="T27" fmla="*/ 83 h 236"/>
                <a:gd name="T28" fmla="*/ 79 w 162"/>
                <a:gd name="T29" fmla="*/ 141 h 236"/>
                <a:gd name="T30" fmla="*/ 110 w 162"/>
                <a:gd name="T31" fmla="*/ 158 h 236"/>
                <a:gd name="T32" fmla="*/ 110 w 162"/>
                <a:gd name="T33" fmla="*/ 159 h 236"/>
                <a:gd name="T34" fmla="*/ 89 w 162"/>
                <a:gd name="T35" fmla="*/ 172 h 236"/>
                <a:gd name="T36" fmla="*/ 29 w 162"/>
                <a:gd name="T37" fmla="*/ 150 h 236"/>
                <a:gd name="T38" fmla="*/ 0 w 162"/>
                <a:gd name="T39" fmla="*/ 184 h 236"/>
                <a:gd name="T40" fmla="*/ 67 w 162"/>
                <a:gd name="T41" fmla="*/ 213 h 236"/>
                <a:gd name="T42" fmla="*/ 67 w 162"/>
                <a:gd name="T43" fmla="*/ 236 h 236"/>
                <a:gd name="T44" fmla="*/ 102 w 162"/>
                <a:gd name="T45" fmla="*/ 236 h 236"/>
                <a:gd name="T46" fmla="*/ 102 w 162"/>
                <a:gd name="T47" fmla="*/ 213 h 236"/>
                <a:gd name="T48" fmla="*/ 162 w 162"/>
                <a:gd name="T49" fmla="*/ 15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236">
                  <a:moveTo>
                    <a:pt x="162" y="154"/>
                  </a:moveTo>
                  <a:cubicBezTo>
                    <a:pt x="162" y="153"/>
                    <a:pt x="162" y="153"/>
                    <a:pt x="162" y="153"/>
                  </a:cubicBezTo>
                  <a:cubicBezTo>
                    <a:pt x="162" y="119"/>
                    <a:pt x="135" y="105"/>
                    <a:pt x="93" y="96"/>
                  </a:cubicBezTo>
                  <a:cubicBezTo>
                    <a:pt x="67" y="90"/>
                    <a:pt x="61" y="86"/>
                    <a:pt x="61" y="78"/>
                  </a:cubicBezTo>
                  <a:cubicBezTo>
                    <a:pt x="61" y="77"/>
                    <a:pt x="61" y="77"/>
                    <a:pt x="61" y="77"/>
                  </a:cubicBezTo>
                  <a:cubicBezTo>
                    <a:pt x="61" y="70"/>
                    <a:pt x="67" y="65"/>
                    <a:pt x="79" y="65"/>
                  </a:cubicBezTo>
                  <a:cubicBezTo>
                    <a:pt x="96" y="65"/>
                    <a:pt x="114" y="71"/>
                    <a:pt x="131" y="84"/>
                  </a:cubicBezTo>
                  <a:cubicBezTo>
                    <a:pt x="157" y="47"/>
                    <a:pt x="157" y="47"/>
                    <a:pt x="157" y="47"/>
                  </a:cubicBezTo>
                  <a:cubicBezTo>
                    <a:pt x="141" y="35"/>
                    <a:pt x="123" y="27"/>
                    <a:pt x="101" y="24"/>
                  </a:cubicBezTo>
                  <a:cubicBezTo>
                    <a:pt x="101" y="0"/>
                    <a:pt x="101" y="0"/>
                    <a:pt x="101" y="0"/>
                  </a:cubicBezTo>
                  <a:cubicBezTo>
                    <a:pt x="66" y="0"/>
                    <a:pt x="66" y="0"/>
                    <a:pt x="66" y="0"/>
                  </a:cubicBezTo>
                  <a:cubicBezTo>
                    <a:pt x="66" y="24"/>
                    <a:pt x="66" y="24"/>
                    <a:pt x="66" y="24"/>
                  </a:cubicBezTo>
                  <a:cubicBezTo>
                    <a:pt x="30" y="29"/>
                    <a:pt x="9" y="52"/>
                    <a:pt x="9" y="82"/>
                  </a:cubicBezTo>
                  <a:cubicBezTo>
                    <a:pt x="9" y="83"/>
                    <a:pt x="9" y="83"/>
                    <a:pt x="9" y="83"/>
                  </a:cubicBezTo>
                  <a:cubicBezTo>
                    <a:pt x="9" y="121"/>
                    <a:pt x="39" y="132"/>
                    <a:pt x="79" y="141"/>
                  </a:cubicBezTo>
                  <a:cubicBezTo>
                    <a:pt x="104" y="147"/>
                    <a:pt x="110" y="151"/>
                    <a:pt x="110" y="158"/>
                  </a:cubicBezTo>
                  <a:cubicBezTo>
                    <a:pt x="110" y="159"/>
                    <a:pt x="110" y="159"/>
                    <a:pt x="110" y="159"/>
                  </a:cubicBezTo>
                  <a:cubicBezTo>
                    <a:pt x="110" y="167"/>
                    <a:pt x="103" y="172"/>
                    <a:pt x="89" y="172"/>
                  </a:cubicBezTo>
                  <a:cubicBezTo>
                    <a:pt x="68" y="172"/>
                    <a:pt x="47" y="164"/>
                    <a:pt x="29" y="150"/>
                  </a:cubicBezTo>
                  <a:cubicBezTo>
                    <a:pt x="0" y="184"/>
                    <a:pt x="0" y="184"/>
                    <a:pt x="0" y="184"/>
                  </a:cubicBezTo>
                  <a:cubicBezTo>
                    <a:pt x="19" y="200"/>
                    <a:pt x="42" y="210"/>
                    <a:pt x="67" y="213"/>
                  </a:cubicBezTo>
                  <a:cubicBezTo>
                    <a:pt x="67" y="236"/>
                    <a:pt x="67" y="236"/>
                    <a:pt x="67" y="236"/>
                  </a:cubicBezTo>
                  <a:cubicBezTo>
                    <a:pt x="102" y="236"/>
                    <a:pt x="102" y="236"/>
                    <a:pt x="102" y="236"/>
                  </a:cubicBezTo>
                  <a:cubicBezTo>
                    <a:pt x="102" y="213"/>
                    <a:pt x="102" y="213"/>
                    <a:pt x="102" y="213"/>
                  </a:cubicBezTo>
                  <a:cubicBezTo>
                    <a:pt x="138" y="209"/>
                    <a:pt x="162" y="188"/>
                    <a:pt x="162" y="15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endParaRPr>
            </a:p>
          </p:txBody>
        </p:sp>
      </p:grpSp>
      <p:sp>
        <p:nvSpPr>
          <p:cNvPr id="56" name="TextBox 3"/>
          <p:cNvSpPr txBox="1"/>
          <p:nvPr/>
        </p:nvSpPr>
        <p:spPr>
          <a:xfrm>
            <a:off x="956734" y="3087564"/>
            <a:ext cx="1670772" cy="400110"/>
          </a:xfrm>
          <a:prstGeom prst="rect">
            <a:avLst/>
          </a:prstGeom>
          <a:noFill/>
        </p:spPr>
        <p:txBody>
          <a:bodyPr wrap="square" rtlCol="0">
            <a:spAutoFit/>
          </a:bodyPr>
          <a:lstStyle/>
          <a:p>
            <a:pPr defTabSz="914400" fontAlgn="auto">
              <a:spcBef>
                <a:spcPts val="0"/>
              </a:spcBef>
              <a:spcAft>
                <a:spcPts val="0"/>
              </a:spcAft>
              <a:defRPr/>
            </a:pPr>
            <a:r>
              <a:rPr lang="ja-JP" altLang="en-US" sz="2000" kern="0" dirty="0" smtClean="0">
                <a:solidFill>
                  <a:srgbClr val="000000"/>
                </a:solidFill>
              </a:rPr>
              <a:t>簡単、早い！</a:t>
            </a:r>
            <a:endParaRPr lang="en-US" sz="2000" kern="0" dirty="0" smtClean="0">
              <a:solidFill>
                <a:srgbClr val="000000"/>
              </a:solidFill>
            </a:endParaRPr>
          </a:p>
        </p:txBody>
      </p:sp>
      <p:sp>
        <p:nvSpPr>
          <p:cNvPr id="57" name="TextBox 28"/>
          <p:cNvSpPr txBox="1"/>
          <p:nvPr/>
        </p:nvSpPr>
        <p:spPr>
          <a:xfrm>
            <a:off x="3238376" y="3004094"/>
            <a:ext cx="2652248" cy="707886"/>
          </a:xfrm>
          <a:prstGeom prst="rect">
            <a:avLst/>
          </a:prstGeom>
          <a:noFill/>
        </p:spPr>
        <p:txBody>
          <a:bodyPr wrap="square" rtlCol="0">
            <a:spAutoFit/>
          </a:bodyPr>
          <a:lstStyle/>
          <a:p>
            <a:pPr defTabSz="914400" fontAlgn="auto">
              <a:spcBef>
                <a:spcPts val="0"/>
              </a:spcBef>
              <a:spcAft>
                <a:spcPts val="0"/>
              </a:spcAft>
              <a:defRPr/>
            </a:pPr>
            <a:r>
              <a:rPr lang="ja-JP" altLang="en-US" sz="2000" kern="0" dirty="0" smtClean="0">
                <a:solidFill>
                  <a:srgbClr val="000000"/>
                </a:solidFill>
              </a:rPr>
              <a:t>拠点に管理者がいなくても大丈夫！</a:t>
            </a:r>
            <a:endParaRPr lang="en-US" sz="2000" kern="0" dirty="0" smtClean="0">
              <a:solidFill>
                <a:srgbClr val="000000"/>
              </a:solidFill>
            </a:endParaRPr>
          </a:p>
        </p:txBody>
      </p:sp>
      <p:sp>
        <p:nvSpPr>
          <p:cNvPr id="58" name="TextBox 29"/>
          <p:cNvSpPr txBox="1"/>
          <p:nvPr/>
        </p:nvSpPr>
        <p:spPr>
          <a:xfrm>
            <a:off x="6359122" y="3010888"/>
            <a:ext cx="2670794" cy="400110"/>
          </a:xfrm>
          <a:prstGeom prst="rect">
            <a:avLst/>
          </a:prstGeom>
          <a:noFill/>
        </p:spPr>
        <p:txBody>
          <a:bodyPr wrap="square" rtlCol="0">
            <a:spAutoFit/>
          </a:bodyPr>
          <a:lstStyle/>
          <a:p>
            <a:pPr defTabSz="914400" fontAlgn="auto">
              <a:spcBef>
                <a:spcPts val="0"/>
              </a:spcBef>
              <a:spcAft>
                <a:spcPts val="0"/>
              </a:spcAft>
              <a:defRPr/>
            </a:pPr>
            <a:r>
              <a:rPr lang="ja-JP" altLang="en-US" sz="2000" kern="0" dirty="0" smtClean="0">
                <a:solidFill>
                  <a:srgbClr val="000000"/>
                </a:solidFill>
              </a:rPr>
              <a:t>同じ</a:t>
            </a:r>
            <a:r>
              <a:rPr lang="en-US" altLang="ja-JP" sz="2000" kern="0" dirty="0" smtClean="0">
                <a:solidFill>
                  <a:srgbClr val="000000"/>
                </a:solidFill>
              </a:rPr>
              <a:t>AP</a:t>
            </a:r>
            <a:r>
              <a:rPr lang="ja-JP" altLang="en-US" sz="2000" kern="0" dirty="0" smtClean="0">
                <a:solidFill>
                  <a:srgbClr val="000000"/>
                </a:solidFill>
              </a:rPr>
              <a:t>を利用可能！</a:t>
            </a:r>
            <a:endParaRPr lang="en-US" sz="2000" kern="0" dirty="0" smtClean="0">
              <a:solidFill>
                <a:srgbClr val="000000"/>
              </a:solidFill>
            </a:endParaRPr>
          </a:p>
        </p:txBody>
      </p:sp>
      <p:sp>
        <p:nvSpPr>
          <p:cNvPr id="59" name="テキスト ボックス 58"/>
          <p:cNvSpPr txBox="1"/>
          <p:nvPr/>
        </p:nvSpPr>
        <p:spPr>
          <a:xfrm>
            <a:off x="1228171" y="4001948"/>
            <a:ext cx="6994232" cy="369332"/>
          </a:xfrm>
          <a:prstGeom prst="rect">
            <a:avLst/>
          </a:prstGeom>
          <a:noFill/>
        </p:spPr>
        <p:txBody>
          <a:bodyPr wrap="square" rtlCol="0">
            <a:spAutoFit/>
          </a:bodyPr>
          <a:lstStyle/>
          <a:p>
            <a:pPr defTabSz="914400" fontAlgn="auto">
              <a:spcBef>
                <a:spcPts val="0"/>
              </a:spcBef>
              <a:spcAft>
                <a:spcPts val="0"/>
              </a:spcAft>
              <a:defRPr/>
            </a:pPr>
            <a:r>
              <a:rPr kumimoji="1" lang="en-US" altLang="ja-JP" u="sng" kern="0" dirty="0" smtClean="0">
                <a:solidFill>
                  <a:schemeClr val="bg1"/>
                </a:solidFill>
              </a:rPr>
              <a:t>ME</a:t>
            </a:r>
            <a:r>
              <a:rPr kumimoji="1" lang="ja-JP" altLang="en-US" u="sng" kern="0" dirty="0" smtClean="0">
                <a:solidFill>
                  <a:schemeClr val="bg1"/>
                </a:solidFill>
              </a:rPr>
              <a:t>の</a:t>
            </a:r>
            <a:r>
              <a:rPr kumimoji="1" lang="en-US" altLang="ja-JP" u="sng" kern="0" dirty="0" smtClean="0">
                <a:solidFill>
                  <a:schemeClr val="bg1"/>
                </a:solidFill>
              </a:rPr>
              <a:t>GUI </a:t>
            </a:r>
            <a:r>
              <a:rPr kumimoji="1" lang="ja-JP" altLang="en-US" u="sng" kern="0" dirty="0" smtClean="0">
                <a:solidFill>
                  <a:schemeClr val="bg1"/>
                </a:solidFill>
              </a:rPr>
              <a:t>で</a:t>
            </a:r>
            <a:r>
              <a:rPr kumimoji="1" lang="ja-JP" altLang="en-US" u="sng" kern="0" dirty="0" smtClean="0">
                <a:solidFill>
                  <a:schemeClr val="bg1"/>
                </a:solidFill>
              </a:rPr>
              <a:t>サポートされる機能の範囲で簡単に導入するのがオススメ</a:t>
            </a:r>
          </a:p>
        </p:txBody>
      </p:sp>
      <p:sp>
        <p:nvSpPr>
          <p:cNvPr id="2" name="タイトル 1"/>
          <p:cNvSpPr>
            <a:spLocks noGrp="1"/>
          </p:cNvSpPr>
          <p:nvPr>
            <p:ph type="title"/>
          </p:nvPr>
        </p:nvSpPr>
        <p:spPr/>
        <p:txBody>
          <a:bodyPr/>
          <a:lstStyle/>
          <a:p>
            <a:r>
              <a:rPr kumimoji="1" lang="en-US" altLang="ja-JP" dirty="0" smtClean="0"/>
              <a:t>ME</a:t>
            </a:r>
            <a:r>
              <a:rPr kumimoji="1" lang="ja-JP" altLang="en-US" dirty="0" smtClean="0"/>
              <a:t>の特徴</a:t>
            </a:r>
            <a:endParaRPr kumimoji="1" lang="ja-JP" altLang="en-US" dirty="0"/>
          </a:p>
        </p:txBody>
      </p:sp>
    </p:spTree>
    <p:extLst>
      <p:ext uri="{BB962C8B-B14F-4D97-AF65-F5344CB8AC3E}">
        <p14:creationId xmlns:p14="http://schemas.microsoft.com/office/powerpoint/2010/main" val="368441232"/>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参考：</a:t>
            </a:r>
            <a:r>
              <a:rPr kumimoji="1" lang="en-US" altLang="ja-JP" dirty="0" smtClean="0"/>
              <a:t>ME</a:t>
            </a:r>
            <a:r>
              <a:rPr kumimoji="1" lang="ja-JP" altLang="en-US" dirty="0" smtClean="0"/>
              <a:t>と物理コントローラ（</a:t>
            </a:r>
            <a:r>
              <a:rPr kumimoji="1" lang="en-US" altLang="ja-JP" dirty="0" smtClean="0"/>
              <a:t>WLC)</a:t>
            </a:r>
            <a:r>
              <a:rPr kumimoji="1" lang="ja-JP" altLang="en-US" dirty="0" smtClean="0"/>
              <a:t>との比較</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99608256"/>
              </p:ext>
            </p:extLst>
          </p:nvPr>
        </p:nvGraphicFramePr>
        <p:xfrm>
          <a:off x="564204" y="1176213"/>
          <a:ext cx="3800273" cy="3185160"/>
        </p:xfrm>
        <a:graphic>
          <a:graphicData uri="http://schemas.openxmlformats.org/drawingml/2006/table">
            <a:tbl>
              <a:tblPr firstRow="1" bandRow="1">
                <a:tableStyleId>{3B4B98B0-60AC-42C2-AFA5-B58CD77FA1E5}</a:tableStyleId>
              </a:tblPr>
              <a:tblGrid>
                <a:gridCol w="3800273">
                  <a:extLst>
                    <a:ext uri="{9D8B030D-6E8A-4147-A177-3AD203B41FA5}">
                      <a16:colId xmlns="" xmlns:a16="http://schemas.microsoft.com/office/drawing/2014/main" val="20000"/>
                    </a:ext>
                  </a:extLst>
                </a:gridCol>
              </a:tblGrid>
              <a:tr h="370840">
                <a:tc>
                  <a:txBody>
                    <a:bodyPr/>
                    <a:lstStyle/>
                    <a:p>
                      <a:r>
                        <a:rPr kumimoji="1" lang="en-US" altLang="ja-JP" dirty="0" smtClean="0">
                          <a:solidFill>
                            <a:srgbClr val="000000"/>
                          </a:solidFill>
                          <a:latin typeface="MS PGothic" charset="-128"/>
                          <a:ea typeface="MS PGothic" charset="-128"/>
                          <a:cs typeface="MS PGothic" charset="-128"/>
                        </a:rPr>
                        <a:t>Mobility</a:t>
                      </a:r>
                      <a:r>
                        <a:rPr kumimoji="1" lang="en-US" altLang="ja-JP" baseline="0" dirty="0" smtClean="0">
                          <a:solidFill>
                            <a:srgbClr val="000000"/>
                          </a:solidFill>
                          <a:latin typeface="MS PGothic" charset="-128"/>
                          <a:ea typeface="MS PGothic" charset="-128"/>
                          <a:cs typeface="MS PGothic" charset="-128"/>
                        </a:rPr>
                        <a:t> Express</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0"/>
                  </a:ext>
                </a:extLst>
              </a:tr>
              <a:tr h="370840">
                <a:tc>
                  <a:txBody>
                    <a:bodyPr/>
                    <a:lstStyle/>
                    <a:p>
                      <a:pPr lvl="0"/>
                      <a:r>
                        <a:rPr kumimoji="1" lang="ja-JP" altLang="en-US" dirty="0" smtClean="0">
                          <a:solidFill>
                            <a:srgbClr val="000000"/>
                          </a:solidFill>
                          <a:latin typeface="MS PGothic" charset="-128"/>
                          <a:ea typeface="MS PGothic" charset="-128"/>
                          <a:cs typeface="MS PGothic" charset="-128"/>
                        </a:rPr>
                        <a:t>コントローラ機能と</a:t>
                      </a: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機能を</a:t>
                      </a:r>
                      <a:r>
                        <a:rPr kumimoji="1" lang="en-US" altLang="ja-JP" dirty="0" smtClean="0">
                          <a:solidFill>
                            <a:srgbClr val="000000"/>
                          </a:solidFill>
                          <a:latin typeface="MS PGothic" charset="-128"/>
                          <a:ea typeface="MS PGothic" charset="-128"/>
                          <a:cs typeface="MS PGothic" charset="-128"/>
                        </a:rPr>
                        <a:t>Wave2AP</a:t>
                      </a:r>
                      <a:r>
                        <a:rPr kumimoji="1" lang="ja-JP" altLang="en-US" dirty="0" smtClean="0">
                          <a:solidFill>
                            <a:srgbClr val="000000"/>
                          </a:solidFill>
                          <a:latin typeface="MS PGothic" charset="-128"/>
                          <a:ea typeface="MS PGothic" charset="-128"/>
                          <a:cs typeface="MS PGothic" charset="-128"/>
                        </a:rPr>
                        <a:t>　内</a:t>
                      </a:r>
                      <a:r>
                        <a:rPr kumimoji="1" lang="ja-JP" altLang="en-US" dirty="0" smtClean="0">
                          <a:solidFill>
                            <a:srgbClr val="000000"/>
                          </a:solidFill>
                          <a:latin typeface="MS PGothic" charset="-128"/>
                          <a:ea typeface="MS PGothic" charset="-128"/>
                          <a:cs typeface="MS PGothic" charset="-128"/>
                        </a:rPr>
                        <a:t>に実装します。</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1"/>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冗長化は</a:t>
                      </a:r>
                      <a:r>
                        <a:rPr kumimoji="1" lang="en-US" altLang="ja-JP" dirty="0" smtClean="0">
                          <a:solidFill>
                            <a:srgbClr val="000000"/>
                          </a:solidFill>
                          <a:latin typeface="MS PGothic" charset="-128"/>
                          <a:ea typeface="MS PGothic" charset="-128"/>
                          <a:cs typeface="MS PGothic" charset="-128"/>
                        </a:rPr>
                        <a:t>CME </a:t>
                      </a:r>
                      <a:r>
                        <a:rPr kumimoji="1" lang="ja-JP" altLang="en-US" dirty="0" smtClean="0">
                          <a:solidFill>
                            <a:srgbClr val="000000"/>
                          </a:solidFill>
                          <a:latin typeface="MS PGothic" charset="-128"/>
                          <a:ea typeface="MS PGothic" charset="-128"/>
                          <a:cs typeface="MS PGothic" charset="-128"/>
                        </a:rPr>
                        <a:t>構成</a:t>
                      </a:r>
                      <a:r>
                        <a:rPr kumimoji="1" lang="ja-JP" altLang="en-US" dirty="0" smtClean="0">
                          <a:solidFill>
                            <a:srgbClr val="000000"/>
                          </a:solidFill>
                          <a:latin typeface="MS PGothic" charset="-128"/>
                          <a:ea typeface="MS PGothic" charset="-128"/>
                          <a:cs typeface="MS PGothic" charset="-128"/>
                        </a:rPr>
                        <a:t>する</a:t>
                      </a:r>
                      <a:r>
                        <a:rPr kumimoji="1" lang="en-US" altLang="ja-JP" dirty="0" smtClean="0">
                          <a:solidFill>
                            <a:srgbClr val="000000"/>
                          </a:solidFill>
                          <a:latin typeface="MS PGothic" charset="-128"/>
                          <a:ea typeface="MS PGothic" charset="-128"/>
                          <a:cs typeface="MS PGothic" charset="-128"/>
                        </a:rPr>
                        <a:t>AP</a:t>
                      </a:r>
                      <a:r>
                        <a:rPr kumimoji="1" lang="en-US" altLang="ja-JP" baseline="0" dirty="0" smtClean="0">
                          <a:solidFill>
                            <a:srgbClr val="000000"/>
                          </a:solidFill>
                          <a:latin typeface="MS PGothic" charset="-128"/>
                          <a:ea typeface="MS PGothic" charset="-128"/>
                          <a:cs typeface="MS PGothic" charset="-128"/>
                        </a:rPr>
                        <a:t> </a:t>
                      </a:r>
                      <a:r>
                        <a:rPr kumimoji="1" lang="ja-JP" altLang="en-US" dirty="0" smtClean="0">
                          <a:solidFill>
                            <a:srgbClr val="000000"/>
                          </a:solidFill>
                          <a:latin typeface="MS PGothic" charset="-128"/>
                          <a:ea typeface="MS PGothic" charset="-128"/>
                          <a:cs typeface="MS PGothic" charset="-128"/>
                        </a:rPr>
                        <a:t>内</a:t>
                      </a:r>
                      <a:r>
                        <a:rPr kumimoji="1" lang="ja-JP" altLang="en-US" dirty="0" smtClean="0">
                          <a:solidFill>
                            <a:srgbClr val="000000"/>
                          </a:solidFill>
                          <a:latin typeface="MS PGothic" charset="-128"/>
                          <a:ea typeface="MS PGothic" charset="-128"/>
                          <a:cs typeface="MS PGothic" charset="-128"/>
                        </a:rPr>
                        <a:t>で自動的に</a:t>
                      </a:r>
                      <a:endParaRPr kumimoji="1" lang="en-US" altLang="ja-JP" dirty="0" smtClean="0">
                        <a:solidFill>
                          <a:srgbClr val="000000"/>
                        </a:solidFill>
                        <a:latin typeface="MS PGothic" charset="-128"/>
                        <a:ea typeface="MS PGothic" charset="-128"/>
                        <a:cs typeface="MS PGothic" charset="-128"/>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行われます。</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2"/>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CME</a:t>
                      </a:r>
                      <a:r>
                        <a:rPr kumimoji="1" lang="ja-JP" altLang="en-US" dirty="0" smtClean="0">
                          <a:solidFill>
                            <a:srgbClr val="000000"/>
                          </a:solidFill>
                          <a:latin typeface="MS PGothic" charset="-128"/>
                          <a:ea typeface="MS PGothic" charset="-128"/>
                          <a:cs typeface="MS PGothic" charset="-128"/>
                        </a:rPr>
                        <a:t>　は</a:t>
                      </a:r>
                      <a:r>
                        <a:rPr kumimoji="1" lang="ja-JP" altLang="en-US" dirty="0" smtClean="0">
                          <a:solidFill>
                            <a:srgbClr val="000000"/>
                          </a:solidFill>
                          <a:latin typeface="MS PGothic" charset="-128"/>
                          <a:ea typeface="MS PGothic" charset="-128"/>
                          <a:cs typeface="MS PGothic" charset="-128"/>
                        </a:rPr>
                        <a:t>同一ネットワーク（</a:t>
                      </a:r>
                      <a:r>
                        <a:rPr kumimoji="1" lang="en-US" altLang="ja-JP" dirty="0" smtClean="0">
                          <a:solidFill>
                            <a:srgbClr val="000000"/>
                          </a:solidFill>
                          <a:latin typeface="MS PGothic" charset="-128"/>
                          <a:ea typeface="MS PGothic" charset="-128"/>
                          <a:cs typeface="MS PGothic" charset="-128"/>
                        </a:rPr>
                        <a:t>Layer2</a:t>
                      </a:r>
                      <a:r>
                        <a:rPr kumimoji="1" lang="ja-JP" altLang="en-US" dirty="0" smtClean="0">
                          <a:solidFill>
                            <a:srgbClr val="000000"/>
                          </a:solidFill>
                          <a:latin typeface="MS PGothic" charset="-128"/>
                          <a:ea typeface="MS PGothic" charset="-128"/>
                          <a:cs typeface="MS PGothic" charset="-128"/>
                        </a:rPr>
                        <a:t>内）で展開します</a:t>
                      </a:r>
                      <a:r>
                        <a:rPr kumimoji="1" lang="ja-JP" altLang="en-US" dirty="0" smtClean="0">
                          <a:solidFill>
                            <a:srgbClr val="000000"/>
                          </a:solidFill>
                          <a:latin typeface="MS PGothic" charset="-128"/>
                          <a:ea typeface="MS PGothic" charset="-128"/>
                          <a:cs typeface="MS PGothic" charset="-128"/>
                        </a:rPr>
                        <a:t>。（</a:t>
                      </a:r>
                      <a:r>
                        <a:rPr kumimoji="1" lang="ja-JP" altLang="en-US" dirty="0" smtClean="0">
                          <a:solidFill>
                            <a:srgbClr val="000000"/>
                          </a:solidFill>
                          <a:latin typeface="MS PGothic" charset="-128"/>
                          <a:ea typeface="MS PGothic" charset="-128"/>
                          <a:cs typeface="MS PGothic" charset="-128"/>
                        </a:rPr>
                        <a:t>管理</a:t>
                      </a:r>
                      <a:r>
                        <a:rPr kumimoji="1" lang="en-US" altLang="ja-JP" dirty="0" smtClean="0">
                          <a:solidFill>
                            <a:srgbClr val="000000"/>
                          </a:solidFill>
                          <a:latin typeface="MS PGothic" charset="-128"/>
                          <a:ea typeface="MS PGothic" charset="-128"/>
                          <a:cs typeface="MS PGothic" charset="-128"/>
                        </a:rPr>
                        <a:t>VLAN</a:t>
                      </a:r>
                      <a:r>
                        <a:rPr kumimoji="1" lang="ja-JP" altLang="en-US" dirty="0" smtClean="0">
                          <a:solidFill>
                            <a:srgbClr val="000000"/>
                          </a:solidFill>
                          <a:latin typeface="MS PGothic" charset="-128"/>
                          <a:ea typeface="MS PGothic" charset="-128"/>
                          <a:cs typeface="MS PGothic" charset="-128"/>
                        </a:rPr>
                        <a:t>のみ </a:t>
                      </a:r>
                      <a:r>
                        <a:rPr kumimoji="1" lang="en-US" altLang="ja-JP" dirty="0" smtClean="0">
                          <a:solidFill>
                            <a:srgbClr val="000000"/>
                          </a:solidFill>
                          <a:latin typeface="MS PGothic" charset="-128"/>
                          <a:ea typeface="MS PGothic" charset="-128"/>
                          <a:cs typeface="MS PGothic" charset="-128"/>
                        </a:rPr>
                        <a:t>Layer2</a:t>
                      </a:r>
                      <a:r>
                        <a:rPr kumimoji="1" lang="ja-JP" altLang="en-US" dirty="0" smtClean="0">
                          <a:solidFill>
                            <a:srgbClr val="000000"/>
                          </a:solidFill>
                          <a:latin typeface="MS PGothic" charset="-128"/>
                          <a:ea typeface="MS PGothic" charset="-128"/>
                          <a:cs typeface="MS PGothic" charset="-128"/>
                        </a:rPr>
                        <a:t>　内</a:t>
                      </a:r>
                      <a:r>
                        <a:rPr kumimoji="1" lang="ja-JP" altLang="en-US" dirty="0" smtClean="0">
                          <a:solidFill>
                            <a:srgbClr val="000000"/>
                          </a:solidFill>
                          <a:latin typeface="MS PGothic" charset="-128"/>
                          <a:ea typeface="MS PGothic" charset="-128"/>
                          <a:cs typeface="MS PGothic" charset="-128"/>
                        </a:rPr>
                        <a:t>）</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3"/>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AP</a:t>
                      </a:r>
                      <a:r>
                        <a:rPr kumimoji="1" lang="en-US" altLang="ja-JP" baseline="0" dirty="0" smtClean="0">
                          <a:solidFill>
                            <a:srgbClr val="000000"/>
                          </a:solidFill>
                          <a:latin typeface="MS PGothic" charset="-128"/>
                          <a:ea typeface="MS PGothic" charset="-128"/>
                          <a:cs typeface="MS PGothic" charset="-128"/>
                        </a:rPr>
                        <a:t> </a:t>
                      </a:r>
                      <a:r>
                        <a:rPr kumimoji="1" lang="ja-JP" altLang="en-US" dirty="0" smtClean="0">
                          <a:solidFill>
                            <a:srgbClr val="000000"/>
                          </a:solidFill>
                          <a:latin typeface="MS PGothic" charset="-128"/>
                          <a:ea typeface="MS PGothic" charset="-128"/>
                          <a:cs typeface="MS PGothic" charset="-128"/>
                        </a:rPr>
                        <a:t>の</a:t>
                      </a:r>
                      <a:r>
                        <a:rPr kumimoji="1" lang="ja-JP" altLang="en-US" dirty="0" smtClean="0">
                          <a:solidFill>
                            <a:srgbClr val="000000"/>
                          </a:solidFill>
                          <a:latin typeface="MS PGothic" charset="-128"/>
                          <a:ea typeface="MS PGothic" charset="-128"/>
                          <a:cs typeface="MS PGothic" charset="-128"/>
                        </a:rPr>
                        <a:t>モードは</a:t>
                      </a:r>
                      <a:r>
                        <a:rPr kumimoji="1" lang="en-US" altLang="ja-JP" dirty="0" err="1" smtClean="0">
                          <a:solidFill>
                            <a:srgbClr val="000000"/>
                          </a:solidFill>
                          <a:latin typeface="MS PGothic" charset="-128"/>
                          <a:ea typeface="MS PGothic" charset="-128"/>
                          <a:cs typeface="MS PGothic" charset="-128"/>
                        </a:rPr>
                        <a:t>Flexconnect</a:t>
                      </a:r>
                      <a:r>
                        <a:rPr kumimoji="1" lang="ja-JP" altLang="en-US" dirty="0" smtClean="0">
                          <a:solidFill>
                            <a:srgbClr val="000000"/>
                          </a:solidFill>
                          <a:latin typeface="MS PGothic" charset="-128"/>
                          <a:ea typeface="MS PGothic" charset="-128"/>
                          <a:cs typeface="MS PGothic" charset="-128"/>
                        </a:rPr>
                        <a:t>　です</a:t>
                      </a:r>
                      <a:r>
                        <a:rPr kumimoji="1" lang="ja-JP" altLang="en-US" dirty="0" smtClean="0">
                          <a:solidFill>
                            <a:srgbClr val="000000"/>
                          </a:solidFill>
                          <a:latin typeface="MS PGothic" charset="-128"/>
                          <a:ea typeface="MS PGothic" charset="-128"/>
                          <a:cs typeface="MS PGothic" charset="-128"/>
                        </a:rPr>
                        <a:t>。</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4"/>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AP</a:t>
                      </a:r>
                      <a:r>
                        <a:rPr kumimoji="1" lang="en-US" altLang="ja-JP" baseline="0" dirty="0" smtClean="0">
                          <a:solidFill>
                            <a:srgbClr val="000000"/>
                          </a:solidFill>
                          <a:latin typeface="MS PGothic" charset="-128"/>
                          <a:ea typeface="MS PGothic" charset="-128"/>
                          <a:cs typeface="MS PGothic" charset="-128"/>
                        </a:rPr>
                        <a:t> </a:t>
                      </a:r>
                      <a:r>
                        <a:rPr kumimoji="1" lang="ja-JP" altLang="en-US" dirty="0" smtClean="0">
                          <a:solidFill>
                            <a:srgbClr val="000000"/>
                          </a:solidFill>
                          <a:latin typeface="MS PGothic" charset="-128"/>
                          <a:ea typeface="MS PGothic" charset="-128"/>
                          <a:cs typeface="MS PGothic" charset="-128"/>
                        </a:rPr>
                        <a:t>ライセンス</a:t>
                      </a:r>
                      <a:r>
                        <a:rPr kumimoji="1" lang="ja-JP" altLang="en-US" dirty="0" smtClean="0">
                          <a:solidFill>
                            <a:srgbClr val="000000"/>
                          </a:solidFill>
                          <a:latin typeface="MS PGothic" charset="-128"/>
                          <a:ea typeface="MS PGothic" charset="-128"/>
                          <a:cs typeface="MS PGothic" charset="-128"/>
                        </a:rPr>
                        <a:t>が不要です。</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5"/>
                  </a:ext>
                </a:extLst>
              </a:tr>
              <a:tr h="370840">
                <a:tc>
                  <a:txBody>
                    <a:bodyPr/>
                    <a:lstStyle/>
                    <a:p>
                      <a:r>
                        <a:rPr kumimoji="1" lang="en-US" altLang="ja-JP" dirty="0" smtClean="0">
                          <a:solidFill>
                            <a:srgbClr val="000000"/>
                          </a:solidFill>
                          <a:latin typeface="MS PGothic" charset="-128"/>
                          <a:ea typeface="MS PGothic" charset="-128"/>
                          <a:cs typeface="MS PGothic" charset="-128"/>
                        </a:rPr>
                        <a:t>AP</a:t>
                      </a:r>
                      <a:r>
                        <a:rPr kumimoji="1" lang="en-US" altLang="ja-JP" baseline="0" dirty="0" smtClean="0">
                          <a:solidFill>
                            <a:srgbClr val="000000"/>
                          </a:solidFill>
                          <a:latin typeface="MS PGothic" charset="-128"/>
                          <a:ea typeface="MS PGothic" charset="-128"/>
                          <a:cs typeface="MS PGothic" charset="-128"/>
                        </a:rPr>
                        <a:t> </a:t>
                      </a:r>
                      <a:r>
                        <a:rPr kumimoji="1" lang="ja-JP" altLang="en-US" dirty="0" smtClean="0">
                          <a:solidFill>
                            <a:srgbClr val="000000"/>
                          </a:solidFill>
                          <a:latin typeface="MS PGothic" charset="-128"/>
                          <a:ea typeface="MS PGothic" charset="-128"/>
                          <a:cs typeface="MS PGothic" charset="-128"/>
                        </a:rPr>
                        <a:t>の</a:t>
                      </a:r>
                      <a:r>
                        <a:rPr kumimoji="1" lang="ja-JP" altLang="en-US" dirty="0" smtClean="0">
                          <a:solidFill>
                            <a:srgbClr val="000000"/>
                          </a:solidFill>
                          <a:latin typeface="MS PGothic" charset="-128"/>
                          <a:ea typeface="MS PGothic" charset="-128"/>
                          <a:cs typeface="MS PGothic" charset="-128"/>
                        </a:rPr>
                        <a:t>機種によってサポート</a:t>
                      </a: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、クライアント数が異なります。</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6"/>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244342947"/>
              </p:ext>
            </p:extLst>
          </p:nvPr>
        </p:nvGraphicFramePr>
        <p:xfrm>
          <a:off x="4695217" y="1176213"/>
          <a:ext cx="4198412" cy="3261360"/>
        </p:xfrm>
        <a:graphic>
          <a:graphicData uri="http://schemas.openxmlformats.org/drawingml/2006/table">
            <a:tbl>
              <a:tblPr firstRow="1" bandRow="1">
                <a:tableStyleId>{5FD0F851-EC5A-4D38-B0AD-8093EC10F338}</a:tableStyleId>
              </a:tblPr>
              <a:tblGrid>
                <a:gridCol w="4198412">
                  <a:extLst>
                    <a:ext uri="{9D8B030D-6E8A-4147-A177-3AD203B41FA5}">
                      <a16:colId xmlns="" xmlns:a16="http://schemas.microsoft.com/office/drawing/2014/main" val="20000"/>
                    </a:ext>
                  </a:extLst>
                </a:gridCol>
              </a:tblGrid>
              <a:tr h="370840">
                <a:tc>
                  <a:txBody>
                    <a:bodyPr/>
                    <a:lstStyle/>
                    <a:p>
                      <a:r>
                        <a:rPr kumimoji="1" lang="en-US" altLang="ja-JP" dirty="0" smtClean="0">
                          <a:solidFill>
                            <a:srgbClr val="000000"/>
                          </a:solidFill>
                          <a:latin typeface="MS PGothic" charset="-128"/>
                          <a:ea typeface="MS PGothic" charset="-128"/>
                          <a:cs typeface="MS PGothic" charset="-128"/>
                        </a:rPr>
                        <a:t>WLC</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0"/>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専用コントローラが必要です。</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1"/>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冗長化は</a:t>
                      </a:r>
                      <a:r>
                        <a:rPr kumimoji="1" lang="en-US" altLang="ja-JP" dirty="0" smtClean="0">
                          <a:solidFill>
                            <a:srgbClr val="000000"/>
                          </a:solidFill>
                          <a:latin typeface="MS PGothic" charset="-128"/>
                          <a:ea typeface="MS PGothic" charset="-128"/>
                          <a:cs typeface="MS PGothic" charset="-128"/>
                        </a:rPr>
                        <a:t>N</a:t>
                      </a:r>
                      <a:r>
                        <a:rPr kumimoji="1" lang="ja-JP" altLang="en-US" dirty="0" smtClean="0">
                          <a:solidFill>
                            <a:srgbClr val="000000"/>
                          </a:solidFill>
                          <a:latin typeface="MS PGothic" charset="-128"/>
                          <a:ea typeface="MS PGothic" charset="-128"/>
                          <a:cs typeface="MS PGothic" charset="-128"/>
                        </a:rPr>
                        <a:t>＋１、</a:t>
                      </a:r>
                      <a:r>
                        <a:rPr kumimoji="1" lang="en-US" altLang="ja-JP" dirty="0" smtClean="0">
                          <a:solidFill>
                            <a:srgbClr val="000000"/>
                          </a:solidFill>
                          <a:latin typeface="MS PGothic" charset="-128"/>
                          <a:ea typeface="MS PGothic" charset="-128"/>
                          <a:cs typeface="MS PGothic" charset="-128"/>
                        </a:rPr>
                        <a:t>SSO </a:t>
                      </a:r>
                      <a:r>
                        <a:rPr kumimoji="1" lang="ja-JP" altLang="en-US" dirty="0" smtClean="0">
                          <a:solidFill>
                            <a:srgbClr val="000000"/>
                          </a:solidFill>
                          <a:latin typeface="MS PGothic" charset="-128"/>
                          <a:ea typeface="MS PGothic" charset="-128"/>
                          <a:cs typeface="MS PGothic" charset="-128"/>
                        </a:rPr>
                        <a:t>が</a:t>
                      </a:r>
                      <a:r>
                        <a:rPr kumimoji="1" lang="ja-JP" altLang="en-US" dirty="0" smtClean="0">
                          <a:solidFill>
                            <a:srgbClr val="000000"/>
                          </a:solidFill>
                          <a:latin typeface="MS PGothic" charset="-128"/>
                          <a:ea typeface="MS PGothic" charset="-128"/>
                          <a:cs typeface="MS PGothic" charset="-128"/>
                        </a:rPr>
                        <a:t>サポートされます。</a:t>
                      </a:r>
                      <a:endParaRPr kumimoji="1" lang="en-US" altLang="ja-JP" dirty="0" smtClean="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2"/>
                  </a:ext>
                </a:extLst>
              </a:tr>
              <a:tr h="370840">
                <a:tc>
                  <a:txBody>
                    <a:bodyPr/>
                    <a:lstStyle/>
                    <a:p>
                      <a:r>
                        <a:rPr kumimoji="1" lang="ja-JP" altLang="en-US" dirty="0" smtClean="0">
                          <a:solidFill>
                            <a:srgbClr val="000000"/>
                          </a:solidFill>
                          <a:latin typeface="MS PGothic" charset="-128"/>
                          <a:ea typeface="MS PGothic" charset="-128"/>
                          <a:cs typeface="MS PGothic" charset="-128"/>
                        </a:rPr>
                        <a:t>コントローラはセンターに配置し、ネットワークを</a:t>
                      </a:r>
                      <a:endParaRPr kumimoji="1" lang="en-US" altLang="ja-JP" dirty="0" smtClean="0">
                        <a:solidFill>
                          <a:srgbClr val="000000"/>
                        </a:solidFill>
                        <a:latin typeface="MS PGothic" charset="-128"/>
                        <a:ea typeface="MS PGothic" charset="-128"/>
                        <a:cs typeface="MS PGothic" charset="-128"/>
                      </a:endParaRPr>
                    </a:p>
                    <a:p>
                      <a:r>
                        <a:rPr kumimoji="1" lang="ja-JP" altLang="en-US" dirty="0" smtClean="0">
                          <a:solidFill>
                            <a:srgbClr val="000000"/>
                          </a:solidFill>
                          <a:latin typeface="MS PGothic" charset="-128"/>
                          <a:ea typeface="MS PGothic" charset="-128"/>
                          <a:cs typeface="MS PGothic" charset="-128"/>
                        </a:rPr>
                        <a:t>跨ぐ展開が可能です。</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3"/>
                  </a:ext>
                </a:extLst>
              </a:tr>
              <a:tr h="370840">
                <a:tc>
                  <a:txBody>
                    <a:bodyPr/>
                    <a:lstStyle/>
                    <a:p>
                      <a:r>
                        <a:rPr kumimoji="1" lang="en-US" altLang="ja-JP" dirty="0" smtClean="0">
                          <a:solidFill>
                            <a:srgbClr val="000000"/>
                          </a:solidFill>
                          <a:latin typeface="MS PGothic" charset="-128"/>
                          <a:ea typeface="MS PGothic" charset="-128"/>
                          <a:cs typeface="MS PGothic" charset="-128"/>
                        </a:rPr>
                        <a:t>AP </a:t>
                      </a:r>
                      <a:r>
                        <a:rPr kumimoji="1" lang="ja-JP" altLang="en-US" dirty="0" smtClean="0">
                          <a:solidFill>
                            <a:srgbClr val="000000"/>
                          </a:solidFill>
                          <a:latin typeface="MS PGothic" charset="-128"/>
                          <a:ea typeface="MS PGothic" charset="-128"/>
                          <a:cs typeface="MS PGothic" charset="-128"/>
                        </a:rPr>
                        <a:t>の</a:t>
                      </a:r>
                      <a:r>
                        <a:rPr kumimoji="1" lang="ja-JP" altLang="en-US" dirty="0" smtClean="0">
                          <a:solidFill>
                            <a:srgbClr val="000000"/>
                          </a:solidFill>
                          <a:latin typeface="MS PGothic" charset="-128"/>
                          <a:ea typeface="MS PGothic" charset="-128"/>
                          <a:cs typeface="MS PGothic" charset="-128"/>
                        </a:rPr>
                        <a:t>モードは</a:t>
                      </a:r>
                      <a:r>
                        <a:rPr kumimoji="1" lang="en-US" altLang="ja-JP" dirty="0" smtClean="0">
                          <a:solidFill>
                            <a:srgbClr val="000000"/>
                          </a:solidFill>
                          <a:latin typeface="MS PGothic" charset="-128"/>
                          <a:ea typeface="MS PGothic" charset="-128"/>
                          <a:cs typeface="MS PGothic" charset="-128"/>
                        </a:rPr>
                        <a:t>Local</a:t>
                      </a:r>
                      <a:r>
                        <a:rPr kumimoji="1" lang="ja-JP" altLang="en-US" dirty="0" err="1"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Flex</a:t>
                      </a:r>
                      <a:r>
                        <a:rPr kumimoji="1" lang="ja-JP" altLang="en-US" dirty="0"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Mesh </a:t>
                      </a:r>
                      <a:r>
                        <a:rPr kumimoji="1" lang="ja-JP" altLang="en-US" dirty="0" smtClean="0">
                          <a:solidFill>
                            <a:srgbClr val="000000"/>
                          </a:solidFill>
                          <a:latin typeface="MS PGothic" charset="-128"/>
                          <a:ea typeface="MS PGothic" charset="-128"/>
                          <a:cs typeface="MS PGothic" charset="-128"/>
                        </a:rPr>
                        <a:t>等</a:t>
                      </a:r>
                      <a:r>
                        <a:rPr kumimoji="1" lang="ja-JP" altLang="en-US" dirty="0" smtClean="0">
                          <a:solidFill>
                            <a:srgbClr val="000000"/>
                          </a:solidFill>
                          <a:latin typeface="MS PGothic" charset="-128"/>
                          <a:ea typeface="MS PGothic" charset="-128"/>
                          <a:cs typeface="MS PGothic" charset="-128"/>
                        </a:rPr>
                        <a:t>複数のモードをサポートします。</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4"/>
                  </a:ext>
                </a:extLst>
              </a:tr>
              <a:tr h="370840">
                <a:tc>
                  <a:txBody>
                    <a:bodyPr/>
                    <a:lstStyle/>
                    <a:p>
                      <a:r>
                        <a:rPr kumimoji="1" lang="en-US" altLang="ja-JP" dirty="0" smtClean="0">
                          <a:solidFill>
                            <a:srgbClr val="000000"/>
                          </a:solidFill>
                          <a:latin typeface="MS PGothic" charset="-128"/>
                          <a:ea typeface="MS PGothic" charset="-128"/>
                          <a:cs typeface="MS PGothic" charset="-128"/>
                        </a:rPr>
                        <a:t>AP </a:t>
                      </a:r>
                      <a:r>
                        <a:rPr kumimoji="1" lang="ja-JP" altLang="en-US" dirty="0" smtClean="0">
                          <a:solidFill>
                            <a:srgbClr val="000000"/>
                          </a:solidFill>
                          <a:latin typeface="MS PGothic" charset="-128"/>
                          <a:ea typeface="MS PGothic" charset="-128"/>
                          <a:cs typeface="MS PGothic" charset="-128"/>
                        </a:rPr>
                        <a:t>の</a:t>
                      </a:r>
                      <a:r>
                        <a:rPr kumimoji="1" lang="ja-JP" altLang="en-US" dirty="0" smtClean="0">
                          <a:solidFill>
                            <a:srgbClr val="000000"/>
                          </a:solidFill>
                          <a:latin typeface="MS PGothic" charset="-128"/>
                          <a:ea typeface="MS PGothic" charset="-128"/>
                          <a:cs typeface="MS PGothic" charset="-128"/>
                        </a:rPr>
                        <a:t>数でライセンスが必要です。</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5"/>
                  </a:ext>
                </a:extLst>
              </a:tr>
              <a:tr h="370840">
                <a:tc>
                  <a:txBody>
                    <a:bodyPr/>
                    <a:lstStyle/>
                    <a:p>
                      <a:r>
                        <a:rPr kumimoji="1" lang="ja-JP" altLang="en-US" dirty="0" smtClean="0">
                          <a:solidFill>
                            <a:srgbClr val="000000"/>
                          </a:solidFill>
                          <a:latin typeface="MS PGothic" charset="-128"/>
                          <a:ea typeface="MS PGothic" charset="-128"/>
                          <a:cs typeface="MS PGothic" charset="-128"/>
                        </a:rPr>
                        <a:t>ライセンスは</a:t>
                      </a:r>
                      <a:r>
                        <a:rPr kumimoji="1" lang="en-US" altLang="ja-JP" dirty="0" smtClean="0">
                          <a:solidFill>
                            <a:srgbClr val="000000"/>
                          </a:solidFill>
                          <a:latin typeface="MS PGothic" charset="-128"/>
                          <a:ea typeface="MS PGothic" charset="-128"/>
                          <a:cs typeface="MS PGothic" charset="-128"/>
                        </a:rPr>
                        <a:t>RTU </a:t>
                      </a:r>
                      <a:r>
                        <a:rPr kumimoji="1" lang="ja-JP" altLang="en-US" dirty="0"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5520</a:t>
                      </a:r>
                      <a:r>
                        <a:rPr kumimoji="1" lang="ja-JP" altLang="en-US" dirty="0" err="1"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8540</a:t>
                      </a:r>
                      <a:r>
                        <a:rPr kumimoji="1" lang="ja-JP" altLang="en-US" dirty="0" err="1" smtClean="0">
                          <a:solidFill>
                            <a:srgbClr val="000000"/>
                          </a:solidFill>
                          <a:latin typeface="MS PGothic" charset="-128"/>
                          <a:ea typeface="MS PGothic" charset="-128"/>
                          <a:cs typeface="MS PGothic" charset="-128"/>
                        </a:rPr>
                        <a:t>、ｖ</a:t>
                      </a:r>
                      <a:r>
                        <a:rPr kumimoji="1" lang="en-US" altLang="ja-JP" dirty="0" smtClean="0">
                          <a:solidFill>
                            <a:srgbClr val="000000"/>
                          </a:solidFill>
                          <a:latin typeface="MS PGothic" charset="-128"/>
                          <a:ea typeface="MS PGothic" charset="-128"/>
                          <a:cs typeface="MS PGothic" charset="-128"/>
                        </a:rPr>
                        <a:t>WLC</a:t>
                      </a:r>
                      <a:r>
                        <a:rPr kumimoji="1" lang="ja-JP" altLang="en-US" dirty="0" smtClean="0">
                          <a:solidFill>
                            <a:srgbClr val="000000"/>
                          </a:solidFill>
                          <a:latin typeface="MS PGothic" charset="-128"/>
                          <a:ea typeface="MS PGothic" charset="-128"/>
                          <a:cs typeface="MS PGothic" charset="-128"/>
                        </a:rPr>
                        <a:t>）です。</a:t>
                      </a:r>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6"/>
                  </a:ext>
                </a:extLst>
              </a:tr>
              <a:tr h="370840">
                <a:tc>
                  <a:txBody>
                    <a:bodyPr/>
                    <a:lstStyle/>
                    <a:p>
                      <a:endParaRPr kumimoji="1" lang="ja-JP" altLang="en-US" dirty="0">
                        <a:solidFill>
                          <a:srgbClr val="000000"/>
                        </a:solidFill>
                        <a:latin typeface="MS PGothic" charset="-128"/>
                        <a:ea typeface="MS PGothic" charset="-128"/>
                        <a:cs typeface="MS PGothic" charset="-128"/>
                      </a:endParaRPr>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541943000"/>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オンプレ型の限界をクラウドで</a:t>
            </a:r>
            <a:endParaRPr kumimoji="1" lang="ja-JP" altLang="en-US" dirty="0"/>
          </a:p>
        </p:txBody>
      </p:sp>
    </p:spTree>
    <p:extLst>
      <p:ext uri="{BB962C8B-B14F-4D97-AF65-F5344CB8AC3E}">
        <p14:creationId xmlns:p14="http://schemas.microsoft.com/office/powerpoint/2010/main" val="1265853634"/>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ja-JP" dirty="0" smtClean="0"/>
              <a:t>ME </a:t>
            </a:r>
            <a:r>
              <a:rPr lang="ja-JP" altLang="en-US" dirty="0" smtClean="0"/>
              <a:t>は</a:t>
            </a:r>
            <a:r>
              <a:rPr lang="ja-JP" altLang="en-US" dirty="0" smtClean="0"/>
              <a:t>コントローラを</a:t>
            </a:r>
            <a:r>
              <a:rPr lang="en-US" altLang="ja-JP" dirty="0" smtClean="0"/>
              <a:t>AP</a:t>
            </a:r>
            <a:r>
              <a:rPr lang="ja-JP" altLang="en-US" dirty="0" smtClean="0"/>
              <a:t>の中へ　</a:t>
            </a:r>
            <a:endParaRPr lang="en-US" dirty="0"/>
          </a:p>
        </p:txBody>
      </p:sp>
      <p:sp>
        <p:nvSpPr>
          <p:cNvPr id="5" name="Line 22"/>
          <p:cNvSpPr>
            <a:spLocks noChangeShapeType="1"/>
          </p:cNvSpPr>
          <p:nvPr/>
        </p:nvSpPr>
        <p:spPr bwMode="auto">
          <a:xfrm>
            <a:off x="5095492" y="1123295"/>
            <a:ext cx="0" cy="35468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sz="1400">
              <a:solidFill>
                <a:srgbClr val="676767"/>
              </a:solidFill>
              <a:latin typeface="MS PGothic" charset="-128"/>
              <a:ea typeface="MS PGothic" charset="-128"/>
              <a:cs typeface="MS PGothic" charset="-128"/>
            </a:endParaRPr>
          </a:p>
        </p:txBody>
      </p:sp>
      <p:sp>
        <p:nvSpPr>
          <p:cNvPr id="14347" name="AutoShape 24"/>
          <p:cNvSpPr>
            <a:spLocks noChangeArrowheads="1"/>
          </p:cNvSpPr>
          <p:nvPr/>
        </p:nvSpPr>
        <p:spPr bwMode="auto">
          <a:xfrm>
            <a:off x="788770" y="1017530"/>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kumimoji="1" lang="ja-JP" altLang="en-US" sz="1400" dirty="0" smtClean="0">
                <a:solidFill>
                  <a:srgbClr val="000000"/>
                </a:solidFill>
                <a:latin typeface="MS PGothic" charset="-128"/>
                <a:ea typeface="MS PGothic" charset="-128"/>
                <a:cs typeface="MS PGothic" charset="-128"/>
              </a:rPr>
              <a:t>オンプレミス型</a:t>
            </a:r>
            <a:endParaRPr kumimoji="1" lang="ja-JP" altLang="en-US" sz="1400" dirty="0">
              <a:solidFill>
                <a:srgbClr val="0000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675400"/>
            <a:ext cx="267890" cy="63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sp>
        <p:nvSpPr>
          <p:cNvPr id="14349" name="Oval 141"/>
          <p:cNvSpPr>
            <a:spLocks noChangeAspect="1" noChangeArrowheads="1"/>
          </p:cNvSpPr>
          <p:nvPr/>
        </p:nvSpPr>
        <p:spPr bwMode="auto">
          <a:xfrm>
            <a:off x="787400" y="4549517"/>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118508"/>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491726"/>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826810"/>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826810"/>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826810"/>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597" y="2107060"/>
            <a:ext cx="919862" cy="530075"/>
          </a:xfrm>
          <a:prstGeom prst="rect">
            <a:avLst/>
          </a:prstGeom>
          <a:ln>
            <a:solidFill>
              <a:srgbClr val="000000"/>
            </a:solidFill>
          </a:ln>
        </p:spPr>
      </p:pic>
      <p:grpSp>
        <p:nvGrpSpPr>
          <p:cNvPr id="40" name="Group 109"/>
          <p:cNvGrpSpPr/>
          <p:nvPr/>
        </p:nvGrpSpPr>
        <p:grpSpPr>
          <a:xfrm>
            <a:off x="1104269" y="2305853"/>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47" name="TextBox 140"/>
          <p:cNvSpPr txBox="1"/>
          <p:nvPr/>
        </p:nvSpPr>
        <p:spPr>
          <a:xfrm>
            <a:off x="3580918" y="2200476"/>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18308" y="2896916"/>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3157" y="4466963"/>
            <a:ext cx="296894" cy="434187"/>
          </a:xfrm>
          <a:prstGeom prst="rect">
            <a:avLst/>
          </a:prstGeom>
          <a:noFill/>
          <a:ln w="12700">
            <a:noFill/>
            <a:miter lim="800000"/>
            <a:headEnd/>
            <a:tailEnd/>
          </a:ln>
        </p:spPr>
      </p:pic>
      <p:sp>
        <p:nvSpPr>
          <p:cNvPr id="46" name="TextBox 1"/>
          <p:cNvSpPr txBox="1"/>
          <p:nvPr/>
        </p:nvSpPr>
        <p:spPr>
          <a:xfrm>
            <a:off x="3609936" y="2788661"/>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管理ツール</a:t>
            </a:r>
            <a:endParaRPr kumimoji="1" lang="ja-JP" altLang="en-US" sz="1400" dirty="0">
              <a:solidFill>
                <a:srgbClr val="FFFFFF"/>
              </a:solidFill>
              <a:latin typeface="MS PGothic" charset="-128"/>
              <a:ea typeface="MS PGothic" charset="-128"/>
              <a:cs typeface="MS PGothic" charset="-128"/>
            </a:endParaRPr>
          </a:p>
        </p:txBody>
      </p:sp>
      <p:pic>
        <p:nvPicPr>
          <p:cNvPr id="49" name="Picture 19"/>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54041" y="2746193"/>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910578"/>
            <a:ext cx="1146341" cy="309656"/>
          </a:xfrm>
          <a:prstGeom prst="rect">
            <a:avLst/>
          </a:prstGeom>
          <a:noFill/>
        </p:spPr>
      </p:pic>
      <p:sp>
        <p:nvSpPr>
          <p:cNvPr id="56" name="Rectangle 32"/>
          <p:cNvSpPr>
            <a:spLocks/>
          </p:cNvSpPr>
          <p:nvPr/>
        </p:nvSpPr>
        <p:spPr bwMode="auto">
          <a:xfrm>
            <a:off x="1918301" y="2747955"/>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57" name="角丸四角形 35"/>
          <p:cNvSpPr/>
          <p:nvPr/>
        </p:nvSpPr>
        <p:spPr>
          <a:xfrm>
            <a:off x="1067459" y="1556716"/>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solidFill>
                <a:srgbClr val="FFFFFF"/>
              </a:solidFill>
              <a:latin typeface="MS PGothic" charset="-128"/>
              <a:ea typeface="MS PGothic" charset="-128"/>
              <a:cs typeface="MS PGothic" charset="-128"/>
            </a:endParaRPr>
          </a:p>
        </p:txBody>
      </p:sp>
      <p:pic>
        <p:nvPicPr>
          <p:cNvPr id="58"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89683" y="1620374"/>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265" y="1403231"/>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Box 1"/>
          <p:cNvSpPr txBox="1"/>
          <p:nvPr/>
        </p:nvSpPr>
        <p:spPr>
          <a:xfrm>
            <a:off x="3593465" y="3240219"/>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60" name="TextBox 140"/>
          <p:cNvSpPr txBox="1"/>
          <p:nvPr/>
        </p:nvSpPr>
        <p:spPr>
          <a:xfrm>
            <a:off x="3553801" y="1627127"/>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rgbClr val="FFFFFF"/>
                </a:solidFill>
                <a:latin typeface="MS PGothic" charset="-128"/>
                <a:ea typeface="MS PGothic" charset="-128"/>
                <a:cs typeface="MS PGothic" charset="-128"/>
              </a:rPr>
              <a:t>ログサーバ</a:t>
            </a:r>
            <a:endParaRPr kumimoji="1"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認証サーバ</a:t>
            </a:r>
            <a:endParaRPr kumimoji="1" lang="ja-JP" altLang="en-US" sz="1400" dirty="0">
              <a:solidFill>
                <a:srgbClr val="FFFFFF"/>
              </a:solidFill>
              <a:latin typeface="MS PGothic" charset="-128"/>
              <a:ea typeface="MS PGothic" charset="-128"/>
              <a:cs typeface="MS PGothic" charset="-128"/>
            </a:endParaRPr>
          </a:p>
        </p:txBody>
      </p:sp>
      <p:sp>
        <p:nvSpPr>
          <p:cNvPr id="59" name="TextBox 58"/>
          <p:cNvSpPr txBox="1"/>
          <p:nvPr/>
        </p:nvSpPr>
        <p:spPr>
          <a:xfrm>
            <a:off x="3095882" y="3860849"/>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62"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56348" y="3127109"/>
            <a:ext cx="607187" cy="623844"/>
          </a:xfrm>
          <a:prstGeom prst="rect">
            <a:avLst/>
          </a:prstGeom>
        </p:spPr>
      </p:pic>
      <p:sp>
        <p:nvSpPr>
          <p:cNvPr id="63" name="TextBox 62"/>
          <p:cNvSpPr txBox="1"/>
          <p:nvPr/>
        </p:nvSpPr>
        <p:spPr>
          <a:xfrm>
            <a:off x="7432543" y="3263356"/>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1354" y="3667239"/>
            <a:ext cx="607187" cy="623844"/>
          </a:xfrm>
          <a:prstGeom prst="rect">
            <a:avLst/>
          </a:prstGeom>
        </p:spPr>
      </p:pic>
      <p:pic>
        <p:nvPicPr>
          <p:cNvPr id="70"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5137" y="3678575"/>
            <a:ext cx="607187" cy="623844"/>
          </a:xfrm>
          <a:prstGeom prst="rect">
            <a:avLst/>
          </a:prstGeom>
        </p:spPr>
      </p:pic>
      <p:pic>
        <p:nvPicPr>
          <p:cNvPr id="72"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08920" y="3722079"/>
            <a:ext cx="607187" cy="623844"/>
          </a:xfrm>
          <a:prstGeom prst="rect">
            <a:avLst/>
          </a:prstGeom>
        </p:spPr>
      </p:pic>
      <p:sp>
        <p:nvSpPr>
          <p:cNvPr id="75" name="Oval 141"/>
          <p:cNvSpPr>
            <a:spLocks noChangeAspect="1" noChangeArrowheads="1"/>
          </p:cNvSpPr>
          <p:nvPr/>
        </p:nvSpPr>
        <p:spPr bwMode="auto">
          <a:xfrm>
            <a:off x="6079728" y="4455860"/>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76" name="AutoShape 142"/>
          <p:cNvSpPr>
            <a:spLocks noChangeAspect="1" noChangeArrowheads="1"/>
          </p:cNvSpPr>
          <p:nvPr/>
        </p:nvSpPr>
        <p:spPr bwMode="auto">
          <a:xfrm flipV="1">
            <a:off x="6037393" y="4024851"/>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77"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4412" y="4398069"/>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5485" y="4373306"/>
            <a:ext cx="296894" cy="434187"/>
          </a:xfrm>
          <a:prstGeom prst="rect">
            <a:avLst/>
          </a:prstGeom>
          <a:noFill/>
          <a:ln w="12700">
            <a:noFill/>
            <a:miter lim="800000"/>
            <a:headEnd/>
            <a:tailEnd/>
          </a:ln>
        </p:spPr>
      </p:pic>
      <p:sp>
        <p:nvSpPr>
          <p:cNvPr id="79" name="Rounded Rectangular Callout 78"/>
          <p:cNvSpPr/>
          <p:nvPr/>
        </p:nvSpPr>
        <p:spPr>
          <a:xfrm>
            <a:off x="116303" y="3233895"/>
            <a:ext cx="4938948" cy="1803775"/>
          </a:xfrm>
          <a:prstGeom prst="wedgeRoundRectCallout">
            <a:avLst>
              <a:gd name="adj1" fmla="val 75292"/>
              <a:gd name="adj2" fmla="val -31806"/>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2" name="Rounded Rectangle 1"/>
          <p:cNvSpPr/>
          <p:nvPr/>
        </p:nvSpPr>
        <p:spPr>
          <a:xfrm>
            <a:off x="5353518" y="1221339"/>
            <a:ext cx="3369734" cy="1692244"/>
          </a:xfrm>
          <a:prstGeom prst="roundRect">
            <a:avLst/>
          </a:prstGeom>
          <a:solidFill>
            <a:schemeClr val="tx1">
              <a:lumMod val="20000"/>
              <a:lumOff val="80000"/>
            </a:schemeClr>
          </a:solidFill>
          <a:ln>
            <a:solidFill>
              <a:schemeClr val="tx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bg1">
                    <a:lumMod val="50000"/>
                  </a:schemeClr>
                </a:solidFill>
                <a:latin typeface="MS PGothic" charset="-128"/>
                <a:ea typeface="MS PGothic" charset="-128"/>
                <a:cs typeface="MS PGothic" charset="-128"/>
              </a:rPr>
              <a:t>ここは別途用意が必要</a:t>
            </a:r>
            <a:endParaRPr lang="en-US" dirty="0" smtClean="0">
              <a:solidFill>
                <a:schemeClr val="bg1">
                  <a:lumMod val="5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08933659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en-US" altLang="ja-JP" dirty="0" smtClean="0"/>
              <a:t>Cisco Start </a:t>
            </a:r>
            <a:r>
              <a:rPr kumimoji="1" lang="ja-JP" altLang="en-US" dirty="0" smtClean="0"/>
              <a:t>シリーズ</a:t>
            </a:r>
            <a:r>
              <a:rPr kumimoji="1" lang="en-US" altLang="ja-JP" dirty="0" smtClean="0"/>
              <a:t/>
            </a:r>
            <a:br>
              <a:rPr kumimoji="1" lang="en-US" altLang="ja-JP" dirty="0" smtClean="0"/>
            </a:br>
            <a:r>
              <a:rPr kumimoji="1" lang="ja-JP" altLang="en-US" dirty="0" smtClean="0"/>
              <a:t>スイッチ</a:t>
            </a:r>
            <a:endParaRPr kumimoji="1" lang="ja-JP" altLang="en-US" dirty="0"/>
          </a:p>
        </p:txBody>
      </p:sp>
    </p:spTree>
    <p:extLst>
      <p:ext uri="{BB962C8B-B14F-4D97-AF65-F5344CB8AC3E}">
        <p14:creationId xmlns:p14="http://schemas.microsoft.com/office/powerpoint/2010/main" val="1496364397"/>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3213" y="1555473"/>
            <a:ext cx="4935282" cy="2195138"/>
          </a:xfrm>
          <a:prstGeom prst="wedgeRoundRectCallout">
            <a:avLst>
              <a:gd name="adj1" fmla="val 60549"/>
              <a:gd name="adj2" fmla="val -12981"/>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itle 5"/>
          <p:cNvSpPr>
            <a:spLocks noGrp="1"/>
          </p:cNvSpPr>
          <p:nvPr>
            <p:ph type="title"/>
          </p:nvPr>
        </p:nvSpPr>
        <p:spPr/>
        <p:txBody>
          <a:bodyPr/>
          <a:lstStyle/>
          <a:p>
            <a:r>
              <a:rPr lang="ja-JP" altLang="en-US" dirty="0" smtClean="0"/>
              <a:t>クラウド化で、初期投資と専門技術を大幅削減</a:t>
            </a:r>
            <a:endParaRPr lang="en-US" dirty="0"/>
          </a:p>
        </p:txBody>
      </p:sp>
      <p:sp>
        <p:nvSpPr>
          <p:cNvPr id="14361" name="AutoShape 12"/>
          <p:cNvSpPr>
            <a:spLocks noChangeArrowheads="1"/>
          </p:cNvSpPr>
          <p:nvPr/>
        </p:nvSpPr>
        <p:spPr bwMode="auto">
          <a:xfrm>
            <a:off x="5505337" y="1109362"/>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クラウド型</a:t>
            </a:r>
            <a:endParaRPr kumimoji="1" lang="ja-JP" altLang="en-US" sz="1400" dirty="0">
              <a:solidFill>
                <a:srgbClr val="000000"/>
              </a:solidFill>
              <a:latin typeface="MS PGothic" charset="-128"/>
              <a:ea typeface="MS PGothic" charset="-128"/>
              <a:cs typeface="MS PGothic" charset="-128"/>
            </a:endParaRPr>
          </a:p>
        </p:txBody>
      </p:sp>
      <p:sp>
        <p:nvSpPr>
          <p:cNvPr id="14362" name="Oval 141"/>
          <p:cNvSpPr>
            <a:spLocks noChangeAspect="1" noChangeArrowheads="1"/>
          </p:cNvSpPr>
          <p:nvPr/>
        </p:nvSpPr>
        <p:spPr bwMode="auto">
          <a:xfrm>
            <a:off x="5447378" y="4530867"/>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S PGothic" charset="-128"/>
              <a:ea typeface="MS PGothic" charset="-128"/>
              <a:cs typeface="MS PGothic" charset="-128"/>
            </a:endParaRPr>
          </a:p>
        </p:txBody>
      </p:sp>
      <p:sp>
        <p:nvSpPr>
          <p:cNvPr id="14363" name="AutoShape 142"/>
          <p:cNvSpPr>
            <a:spLocks noChangeAspect="1" noChangeArrowheads="1"/>
          </p:cNvSpPr>
          <p:nvPr/>
        </p:nvSpPr>
        <p:spPr bwMode="auto">
          <a:xfrm flipV="1">
            <a:off x="5396578" y="4126055"/>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sz="1400">
              <a:latin typeface="MS PGothic" charset="-128"/>
              <a:ea typeface="MS PGothic" charset="-128"/>
              <a:cs typeface="MS PGothic" charset="-128"/>
            </a:endParaRPr>
          </a:p>
        </p:txBody>
      </p:sp>
      <p:pic>
        <p:nvPicPr>
          <p:cNvPr id="14368"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4415" y="4530867"/>
            <a:ext cx="692150" cy="39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370" name="直線コネクタ 474"/>
          <p:cNvCxnSpPr>
            <a:cxnSpLocks noChangeAspect="1" noChangeShapeType="1"/>
            <a:endCxn id="14371" idx="0"/>
          </p:cNvCxnSpPr>
          <p:nvPr/>
        </p:nvCxnSpPr>
        <p:spPr bwMode="auto">
          <a:xfrm flipH="1">
            <a:off x="6547516" y="3266443"/>
            <a:ext cx="14471" cy="823893"/>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pic>
        <p:nvPicPr>
          <p:cNvPr id="14371"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7328" y="4090336"/>
            <a:ext cx="460375" cy="4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22"/>
          <p:cNvSpPr>
            <a:spLocks noChangeShapeType="1"/>
          </p:cNvSpPr>
          <p:nvPr/>
        </p:nvSpPr>
        <p:spPr bwMode="auto">
          <a:xfrm>
            <a:off x="5095492" y="1199498"/>
            <a:ext cx="0" cy="35468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sz="1400">
              <a:latin typeface="MS PGothic" charset="-128"/>
              <a:ea typeface="MS PGothic" charset="-128"/>
              <a:cs typeface="MS PGothic" charset="-128"/>
            </a:endParaRPr>
          </a:p>
        </p:txBody>
      </p:sp>
      <p:sp>
        <p:nvSpPr>
          <p:cNvPr id="14347" name="AutoShape 24"/>
          <p:cNvSpPr>
            <a:spLocks noChangeArrowheads="1"/>
          </p:cNvSpPr>
          <p:nvPr/>
        </p:nvSpPr>
        <p:spPr bwMode="auto">
          <a:xfrm>
            <a:off x="788770" y="1093733"/>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オンプレミス型</a:t>
            </a:r>
            <a:endParaRPr kumimoji="1" lang="ja-JP" altLang="en-US" sz="1400" dirty="0">
              <a:solidFill>
                <a:srgbClr val="0000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751603"/>
            <a:ext cx="267890" cy="63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sp>
        <p:nvSpPr>
          <p:cNvPr id="14349" name="Oval 141"/>
          <p:cNvSpPr>
            <a:spLocks noChangeAspect="1" noChangeArrowheads="1"/>
          </p:cNvSpPr>
          <p:nvPr/>
        </p:nvSpPr>
        <p:spPr bwMode="auto">
          <a:xfrm>
            <a:off x="787400" y="4625720"/>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194711"/>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567929"/>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Picture 3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903013"/>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903013"/>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903013"/>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597" y="2183263"/>
            <a:ext cx="919862" cy="530075"/>
          </a:xfrm>
          <a:prstGeom prst="rect">
            <a:avLst/>
          </a:prstGeom>
          <a:ln>
            <a:solidFill>
              <a:srgbClr val="000000"/>
            </a:solidFill>
          </a:ln>
        </p:spPr>
      </p:pic>
      <p:grpSp>
        <p:nvGrpSpPr>
          <p:cNvPr id="40" name="Group 109"/>
          <p:cNvGrpSpPr/>
          <p:nvPr/>
        </p:nvGrpSpPr>
        <p:grpSpPr>
          <a:xfrm>
            <a:off x="1104269" y="2382056"/>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47" name="TextBox 140"/>
          <p:cNvSpPr txBox="1"/>
          <p:nvPr/>
        </p:nvSpPr>
        <p:spPr>
          <a:xfrm>
            <a:off x="3580918" y="2276679"/>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18308" y="2973119"/>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13157" y="4543166"/>
            <a:ext cx="296894" cy="434187"/>
          </a:xfrm>
          <a:prstGeom prst="rect">
            <a:avLst/>
          </a:prstGeom>
          <a:noFill/>
          <a:ln w="12700">
            <a:noFill/>
            <a:miter lim="800000"/>
            <a:headEnd/>
            <a:tailEnd/>
          </a:ln>
        </p:spPr>
      </p:pic>
      <p:pic>
        <p:nvPicPr>
          <p:cNvPr id="4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9106" y="4659588"/>
            <a:ext cx="296894" cy="434187"/>
          </a:xfrm>
          <a:prstGeom prst="rect">
            <a:avLst/>
          </a:prstGeom>
          <a:noFill/>
          <a:ln w="12700">
            <a:noFill/>
            <a:miter lim="800000"/>
            <a:headEnd/>
            <a:tailEnd/>
          </a:ln>
        </p:spPr>
      </p:pic>
      <p:sp>
        <p:nvSpPr>
          <p:cNvPr id="46" name="TextBox 1"/>
          <p:cNvSpPr txBox="1"/>
          <p:nvPr/>
        </p:nvSpPr>
        <p:spPr>
          <a:xfrm>
            <a:off x="3609936" y="2864864"/>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管理ツール</a:t>
            </a:r>
            <a:endParaRPr kumimoji="1" lang="ja-JP" altLang="en-US" sz="1400" dirty="0">
              <a:solidFill>
                <a:srgbClr val="FFFFFF"/>
              </a:solidFill>
              <a:latin typeface="MS PGothic" charset="-128"/>
              <a:ea typeface="MS PGothic" charset="-128"/>
              <a:cs typeface="MS PGothic" charset="-128"/>
            </a:endParaRPr>
          </a:p>
        </p:txBody>
      </p:sp>
      <p:pic>
        <p:nvPicPr>
          <p:cNvPr id="49" name="Picture 19"/>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54041" y="2822396"/>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986781"/>
            <a:ext cx="1146341" cy="309656"/>
          </a:xfrm>
          <a:prstGeom prst="rect">
            <a:avLst/>
          </a:prstGeom>
          <a:noFill/>
        </p:spPr>
      </p:pic>
      <p:sp>
        <p:nvSpPr>
          <p:cNvPr id="56" name="Rectangle 32"/>
          <p:cNvSpPr>
            <a:spLocks/>
          </p:cNvSpPr>
          <p:nvPr/>
        </p:nvSpPr>
        <p:spPr bwMode="auto">
          <a:xfrm>
            <a:off x="1918301" y="2824158"/>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57" name="角丸四角形 35"/>
          <p:cNvSpPr/>
          <p:nvPr/>
        </p:nvSpPr>
        <p:spPr>
          <a:xfrm>
            <a:off x="1067459" y="1632919"/>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latin typeface="MS PGothic" charset="-128"/>
              <a:ea typeface="MS PGothic" charset="-128"/>
              <a:cs typeface="MS PGothic" charset="-128"/>
            </a:endParaRPr>
          </a:p>
        </p:txBody>
      </p:sp>
      <p:pic>
        <p:nvPicPr>
          <p:cNvPr id="58"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9683" y="1696577"/>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96265" y="1479434"/>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Box 1"/>
          <p:cNvSpPr txBox="1"/>
          <p:nvPr/>
        </p:nvSpPr>
        <p:spPr>
          <a:xfrm>
            <a:off x="3593465" y="3316422"/>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6" name="Picture 43"/>
          <p:cNvPicPr>
            <a:picLocks noChangeAspect="1"/>
          </p:cNvPicPr>
          <p:nvPr/>
        </p:nvPicPr>
        <p:blipFill>
          <a:blip r:embed="rId13"/>
          <a:stretch>
            <a:fillRect/>
          </a:stretch>
        </p:blipFill>
        <p:spPr>
          <a:xfrm>
            <a:off x="5220718" y="1803103"/>
            <a:ext cx="2662575" cy="1629212"/>
          </a:xfrm>
          <a:prstGeom prst="rect">
            <a:avLst/>
          </a:prstGeom>
        </p:spPr>
      </p:pic>
      <p:sp>
        <p:nvSpPr>
          <p:cNvPr id="67" name="テキスト ボックス 19"/>
          <p:cNvSpPr txBox="1"/>
          <p:nvPr/>
        </p:nvSpPr>
        <p:spPr>
          <a:xfrm>
            <a:off x="6657763" y="2681354"/>
            <a:ext cx="793799" cy="400105"/>
          </a:xfrm>
          <a:prstGeom prst="rect">
            <a:avLst/>
          </a:prstGeom>
          <a:noFill/>
        </p:spPr>
        <p:txBody>
          <a:bodyPr wrap="none" lIns="91436" tIns="45718" rIns="91436" bIns="45718" rtlCol="0">
            <a:spAutoFit/>
          </a:bodyPr>
          <a:lstStyle/>
          <a:p>
            <a:r>
              <a:rPr kumimoji="1" lang="en-US" altLang="ja-JP" sz="2000" dirty="0">
                <a:solidFill>
                  <a:schemeClr val="accent3">
                    <a:lumMod val="65000"/>
                  </a:schemeClr>
                </a:solidFill>
                <a:latin typeface="MS PGothic" charset="-128"/>
                <a:ea typeface="MS PGothic" charset="-128"/>
                <a:cs typeface="MS PGothic" charset="-128"/>
              </a:rPr>
              <a:t>Cloud</a:t>
            </a:r>
            <a:endParaRPr kumimoji="1" lang="ja-JP" altLang="en-US" sz="2000" dirty="0">
              <a:solidFill>
                <a:schemeClr val="accent3">
                  <a:lumMod val="65000"/>
                </a:schemeClr>
              </a:solidFill>
              <a:latin typeface="MS PGothic" charset="-128"/>
              <a:ea typeface="MS PGothic" charset="-128"/>
              <a:cs typeface="MS PGothic" charset="-128"/>
            </a:endParaRPr>
          </a:p>
        </p:txBody>
      </p:sp>
      <p:pic>
        <p:nvPicPr>
          <p:cNvPr id="68" name="図 18"/>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62163" y="2473038"/>
            <a:ext cx="1332502" cy="489785"/>
          </a:xfrm>
          <a:prstGeom prst="rect">
            <a:avLst/>
          </a:prstGeom>
        </p:spPr>
      </p:pic>
      <p:sp>
        <p:nvSpPr>
          <p:cNvPr id="10" name="Rounded Rectangle 9"/>
          <p:cNvSpPr/>
          <p:nvPr/>
        </p:nvSpPr>
        <p:spPr>
          <a:xfrm>
            <a:off x="7532707" y="2397013"/>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a:solidFill>
                  <a:schemeClr val="bg1"/>
                </a:solidFill>
                <a:latin typeface="MS PGothic" charset="-128"/>
                <a:ea typeface="MS PGothic" charset="-128"/>
                <a:cs typeface="MS PGothic" charset="-128"/>
              </a:rPr>
              <a:t>CISCO </a:t>
            </a:r>
            <a:r>
              <a:rPr lang="en-US" altLang="ja-JP" sz="1400" dirty="0" err="1">
                <a:solidFill>
                  <a:schemeClr val="bg1"/>
                </a:solidFill>
                <a:latin typeface="MS PGothic" charset="-128"/>
                <a:ea typeface="MS PGothic" charset="-128"/>
                <a:cs typeface="MS PGothic" charset="-128"/>
              </a:rPr>
              <a:t>Meraki</a:t>
            </a:r>
            <a:endParaRPr lang="en-US" altLang="ja-JP" sz="1400" dirty="0">
              <a:solidFill>
                <a:schemeClr val="bg1"/>
              </a:solidFill>
              <a:latin typeface="MS PGothic" charset="-128"/>
              <a:ea typeface="MS PGothic" charset="-128"/>
              <a:cs typeface="MS PGothic" charset="-128"/>
            </a:endParaRPr>
          </a:p>
          <a:p>
            <a:pPr algn="ctr" defTabSz="914400">
              <a:lnSpc>
                <a:spcPct val="90000"/>
              </a:lnSpc>
              <a:defRPr/>
            </a:pPr>
            <a:r>
              <a:rPr lang="ja-JP" altLang="en-US" sz="1400" dirty="0">
                <a:solidFill>
                  <a:schemeClr val="bg1"/>
                </a:solidFill>
                <a:latin typeface="MS PGothic" charset="-128"/>
                <a:ea typeface="MS PGothic" charset="-128"/>
                <a:cs typeface="MS PGothic" charset="-128"/>
              </a:rPr>
              <a:t>クラウド</a:t>
            </a:r>
            <a:endParaRPr lang="en-US" altLang="ja-JP" sz="1400" dirty="0">
              <a:solidFill>
                <a:schemeClr val="bg1"/>
              </a:solidFill>
              <a:latin typeface="MS PGothic" charset="-128"/>
              <a:ea typeface="MS PGothic" charset="-128"/>
              <a:cs typeface="MS PGothic" charset="-128"/>
            </a:endParaRPr>
          </a:p>
          <a:p>
            <a:pPr algn="ctr" defTabSz="914400">
              <a:lnSpc>
                <a:spcPct val="90000"/>
              </a:lnSpc>
              <a:defRPr/>
            </a:pPr>
            <a:r>
              <a:rPr lang="ja-JP" altLang="en-US" sz="1400" dirty="0">
                <a:solidFill>
                  <a:schemeClr val="bg1"/>
                </a:solidFill>
                <a:latin typeface="MS PGothic" charset="-128"/>
                <a:ea typeface="MS PGothic" charset="-128"/>
                <a:cs typeface="MS PGothic" charset="-128"/>
              </a:rPr>
              <a:t>コントローラ</a:t>
            </a:r>
          </a:p>
        </p:txBody>
      </p:sp>
      <p:pic>
        <p:nvPicPr>
          <p:cNvPr id="69" name="図 29" descr="Screen Shot 2014-05-09 at 16.39.06.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86295" y="1561745"/>
            <a:ext cx="729430" cy="300923"/>
          </a:xfrm>
          <a:prstGeom prst="rect">
            <a:avLst/>
          </a:prstGeom>
          <a:ln>
            <a:solidFill>
              <a:srgbClr val="0000FF"/>
            </a:solidFill>
          </a:ln>
        </p:spPr>
      </p:pic>
      <p:pic>
        <p:nvPicPr>
          <p:cNvPr id="71" name="図 37" descr="Screen Shot 2014-05-09 at 16.59.0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757312" y="1967786"/>
            <a:ext cx="759871" cy="343270"/>
          </a:xfrm>
          <a:prstGeom prst="rect">
            <a:avLst/>
          </a:prstGeom>
          <a:ln>
            <a:solidFill>
              <a:srgbClr val="0000FF"/>
            </a:solidFill>
          </a:ln>
        </p:spPr>
      </p:pic>
      <p:sp>
        <p:nvSpPr>
          <p:cNvPr id="73" name="テキスト ボックス 39"/>
          <p:cNvSpPr txBox="1"/>
          <p:nvPr/>
        </p:nvSpPr>
        <p:spPr>
          <a:xfrm>
            <a:off x="8486662" y="1967786"/>
            <a:ext cx="508464" cy="307773"/>
          </a:xfrm>
          <a:prstGeom prst="rect">
            <a:avLst/>
          </a:prstGeom>
          <a:noFill/>
        </p:spPr>
        <p:txBody>
          <a:bodyPr wrap="none" lIns="91436" tIns="45718" rIns="91436" bIns="45718" rtlCol="0">
            <a:spAutoFit/>
          </a:bodyPr>
          <a:lstStyle/>
          <a:p>
            <a:r>
              <a:rPr kumimoji="1" lang="ja-JP" altLang="en-US" sz="1400" dirty="0" smtClean="0">
                <a:solidFill>
                  <a:srgbClr val="343434"/>
                </a:solidFill>
                <a:latin typeface="MS PGothic" charset="-128"/>
                <a:ea typeface="MS PGothic" charset="-128"/>
                <a:cs typeface="MS PGothic" charset="-128"/>
              </a:rPr>
              <a:t>ログ</a:t>
            </a:r>
            <a:endParaRPr kumimoji="1" lang="ja-JP" altLang="en-US" sz="1400" dirty="0">
              <a:solidFill>
                <a:srgbClr val="343434"/>
              </a:solidFill>
              <a:latin typeface="MS PGothic" charset="-128"/>
              <a:ea typeface="MS PGothic" charset="-128"/>
              <a:cs typeface="MS PGothic" charset="-128"/>
            </a:endParaRPr>
          </a:p>
        </p:txBody>
      </p:sp>
      <p:sp>
        <p:nvSpPr>
          <p:cNvPr id="74" name="テキスト ボックス 40"/>
          <p:cNvSpPr txBox="1"/>
          <p:nvPr/>
        </p:nvSpPr>
        <p:spPr>
          <a:xfrm>
            <a:off x="8493619" y="1607454"/>
            <a:ext cx="543731" cy="307773"/>
          </a:xfrm>
          <a:prstGeom prst="rect">
            <a:avLst/>
          </a:prstGeom>
          <a:noFill/>
        </p:spPr>
        <p:txBody>
          <a:bodyPr wrap="none" lIns="91436" tIns="45718" rIns="91436" bIns="45718" rtlCol="0">
            <a:spAutoFit/>
          </a:bodyPr>
          <a:lstStyle/>
          <a:p>
            <a:r>
              <a:rPr kumimoji="1" lang="ja-JP" altLang="en-US" sz="1400" dirty="0">
                <a:solidFill>
                  <a:srgbClr val="343434"/>
                </a:solidFill>
                <a:latin typeface="MS PGothic" charset="-128"/>
                <a:ea typeface="MS PGothic" charset="-128"/>
                <a:cs typeface="MS PGothic" charset="-128"/>
              </a:rPr>
              <a:t>認証</a:t>
            </a:r>
          </a:p>
        </p:txBody>
      </p:sp>
      <p:sp>
        <p:nvSpPr>
          <p:cNvPr id="60" name="TextBox 140"/>
          <p:cNvSpPr txBox="1"/>
          <p:nvPr/>
        </p:nvSpPr>
        <p:spPr>
          <a:xfrm>
            <a:off x="3553801" y="1703330"/>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chemeClr val="bg1"/>
                </a:solidFill>
                <a:latin typeface="MS PGothic" charset="-128"/>
                <a:ea typeface="MS PGothic" charset="-128"/>
                <a:cs typeface="MS PGothic" charset="-128"/>
              </a:rPr>
              <a:t>ログサーバ</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認証サーバ</a:t>
            </a:r>
            <a:endParaRPr kumimoji="1" lang="ja-JP" altLang="en-US" sz="1400" dirty="0">
              <a:solidFill>
                <a:schemeClr val="bg1"/>
              </a:solidFill>
              <a:latin typeface="MS PGothic" charset="-128"/>
              <a:ea typeface="MS PGothic" charset="-128"/>
              <a:cs typeface="MS PGothic" charset="-128"/>
            </a:endParaRPr>
          </a:p>
        </p:txBody>
      </p:sp>
      <p:sp>
        <p:nvSpPr>
          <p:cNvPr id="59" name="TextBox 58"/>
          <p:cNvSpPr txBox="1"/>
          <p:nvPr/>
        </p:nvSpPr>
        <p:spPr>
          <a:xfrm>
            <a:off x="3095882" y="3937052"/>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61" name="TextBox 60"/>
          <p:cNvSpPr txBox="1"/>
          <p:nvPr/>
        </p:nvSpPr>
        <p:spPr>
          <a:xfrm>
            <a:off x="7195960" y="3904151"/>
            <a:ext cx="1817082"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980245402"/>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ja-JP" dirty="0" smtClean="0"/>
              <a:t>Meraki </a:t>
            </a:r>
            <a:r>
              <a:rPr lang="ja-JP" altLang="en-US" dirty="0" smtClean="0"/>
              <a:t>シリーズの特徴</a:t>
            </a:r>
            <a:endParaRPr lang="en-US" dirty="0"/>
          </a:p>
        </p:txBody>
      </p:sp>
    </p:spTree>
    <p:extLst>
      <p:ext uri="{BB962C8B-B14F-4D97-AF65-F5344CB8AC3E}">
        <p14:creationId xmlns:p14="http://schemas.microsoft.com/office/powerpoint/2010/main" val="2087227900"/>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大学無線</a:t>
            </a:r>
            <a:r>
              <a:rPr lang="en-US" altLang="ja-JP" dirty="0" smtClean="0"/>
              <a:t>LAN :</a:t>
            </a:r>
            <a:r>
              <a:rPr lang="ja-JP" altLang="en-US" dirty="0" smtClean="0"/>
              <a:t>　東京海洋大学</a:t>
            </a:r>
            <a:endParaRPr lang="en-US" dirty="0"/>
          </a:p>
        </p:txBody>
      </p:sp>
      <p:sp>
        <p:nvSpPr>
          <p:cNvPr id="14" name="Chevron 13"/>
          <p:cNvSpPr/>
          <p:nvPr/>
        </p:nvSpPr>
        <p:spPr>
          <a:xfrm>
            <a:off x="841762" y="3709655"/>
            <a:ext cx="7766869" cy="691759"/>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ja-JP" altLang="en-US" sz="2400" dirty="0" smtClean="0">
                <a:solidFill>
                  <a:schemeClr val="bg1"/>
                </a:solidFill>
                <a:latin typeface="MS PGothic" charset="-128"/>
                <a:ea typeface="MS PGothic" charset="-128"/>
                <a:cs typeface="MS PGothic" charset="-128"/>
              </a:rPr>
              <a:t>メインキャンパス（品川、越中島）では人がたくさんあつまるため、</a:t>
            </a:r>
            <a:r>
              <a:rPr lang="en-US" altLang="ja-JP" sz="2400" dirty="0" err="1" smtClean="0">
                <a:solidFill>
                  <a:schemeClr val="bg1"/>
                </a:solidFill>
                <a:latin typeface="MS PGothic" charset="-128"/>
                <a:ea typeface="MS PGothic" charset="-128"/>
                <a:cs typeface="MS PGothic" charset="-128"/>
              </a:rPr>
              <a:t>Aironet</a:t>
            </a:r>
            <a:r>
              <a:rPr lang="ja-JP" altLang="en-US" sz="2400" dirty="0" smtClean="0">
                <a:solidFill>
                  <a:schemeClr val="bg1"/>
                </a:solidFill>
                <a:latin typeface="MS PGothic" charset="-128"/>
                <a:ea typeface="MS PGothic" charset="-128"/>
                <a:cs typeface="MS PGothic" charset="-128"/>
              </a:rPr>
              <a:t>を利用</a:t>
            </a:r>
            <a:endParaRPr lang="en-US" altLang="ja-JP" sz="2400" dirty="0" smtClean="0">
              <a:solidFill>
                <a:schemeClr val="bg1"/>
              </a:solidFill>
              <a:latin typeface="MS PGothic" charset="-128"/>
              <a:ea typeface="MS PGothic" charset="-128"/>
              <a:cs typeface="MS PGothic" charset="-128"/>
            </a:endParaRPr>
          </a:p>
          <a:p>
            <a:endParaRPr lang="en-US" altLang="ja-JP" sz="2400" dirty="0" smtClean="0">
              <a:solidFill>
                <a:schemeClr val="bg1"/>
              </a:solidFill>
              <a:latin typeface="MS PGothic" charset="-128"/>
              <a:ea typeface="MS PGothic" charset="-128"/>
              <a:cs typeface="MS PGothic" charset="-128"/>
            </a:endParaRPr>
          </a:p>
          <a:p>
            <a:r>
              <a:rPr lang="ja-JP" altLang="en-US" sz="2800" dirty="0" smtClean="0">
                <a:solidFill>
                  <a:schemeClr val="bg1"/>
                </a:solidFill>
                <a:latin typeface="MS PGothic" charset="-128"/>
                <a:ea typeface="MS PGothic" charset="-128"/>
                <a:cs typeface="MS PGothic" charset="-128"/>
              </a:rPr>
              <a:t>離れた拠点では</a:t>
            </a:r>
            <a:r>
              <a:rPr lang="en-US" altLang="ja-JP" sz="2800" dirty="0" smtClean="0">
                <a:solidFill>
                  <a:schemeClr val="bg1"/>
                </a:solidFill>
                <a:latin typeface="MS PGothic" charset="-128"/>
                <a:ea typeface="MS PGothic" charset="-128"/>
                <a:cs typeface="MS PGothic" charset="-128"/>
              </a:rPr>
              <a:t>Meraki</a:t>
            </a:r>
            <a:r>
              <a:rPr lang="ja-JP" altLang="en-US" sz="2800" dirty="0" smtClean="0">
                <a:solidFill>
                  <a:schemeClr val="bg1"/>
                </a:solidFill>
                <a:latin typeface="MS PGothic" charset="-128"/>
                <a:ea typeface="MS PGothic" charset="-128"/>
                <a:cs typeface="MS PGothic" charset="-128"/>
              </a:rPr>
              <a:t>シリーズを活用</a:t>
            </a:r>
            <a:endParaRPr lang="ja-JP" altLang="en-US" sz="2800" dirty="0">
              <a:solidFill>
                <a:schemeClr val="bg1"/>
              </a:solidFill>
              <a:latin typeface="MS PGothic" charset="-128"/>
              <a:ea typeface="MS PGothic" charset="-128"/>
              <a:cs typeface="MS PGothic" charset="-128"/>
            </a:endParaRPr>
          </a:p>
        </p:txBody>
      </p:sp>
      <p:sp>
        <p:nvSpPr>
          <p:cNvPr id="4" name="Rounded Rectangle 3"/>
          <p:cNvSpPr/>
          <p:nvPr/>
        </p:nvSpPr>
        <p:spPr>
          <a:xfrm>
            <a:off x="5993683" y="1661144"/>
            <a:ext cx="3061502" cy="123910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FFFF"/>
                </a:solidFill>
                <a:latin typeface="MS PGothic" charset="-128"/>
                <a:ea typeface="MS PGothic" charset="-128"/>
                <a:cs typeface="MS PGothic" charset="-128"/>
              </a:rPr>
              <a:t>導入ソリューション</a:t>
            </a:r>
            <a:endParaRPr lang="en-US" sz="1200" dirty="0" smtClean="0">
              <a:solidFill>
                <a:srgbClr val="FFFFFF"/>
              </a:solidFill>
              <a:latin typeface="MS PGothic" charset="-128"/>
              <a:ea typeface="MS PGothic" charset="-128"/>
              <a:cs typeface="MS PGothic" charset="-128"/>
            </a:endParaRPr>
          </a:p>
          <a:p>
            <a:r>
              <a:rPr lang="en-US" sz="1200" dirty="0" smtClean="0">
                <a:solidFill>
                  <a:srgbClr val="FFFFFF"/>
                </a:solidFill>
                <a:latin typeface="MS PGothic" charset="-128"/>
                <a:ea typeface="MS PGothic" charset="-128"/>
                <a:cs typeface="MS PGothic" charset="-128"/>
              </a:rPr>
              <a:t>・</a:t>
            </a:r>
            <a:r>
              <a:rPr lang="en-US" sz="1200" dirty="0">
                <a:solidFill>
                  <a:srgbClr val="FFFFFF"/>
                </a:solidFill>
                <a:latin typeface="MS PGothic" charset="-128"/>
                <a:ea typeface="MS PGothic" charset="-128"/>
                <a:cs typeface="MS PGothic" charset="-128"/>
              </a:rPr>
              <a:t>Cisco </a:t>
            </a:r>
            <a:r>
              <a:rPr lang="en-US" sz="1200" dirty="0" err="1">
                <a:solidFill>
                  <a:srgbClr val="FFFFFF"/>
                </a:solidFill>
                <a:latin typeface="MS PGothic" charset="-128"/>
                <a:ea typeface="MS PGothic" charset="-128"/>
                <a:cs typeface="MS PGothic" charset="-128"/>
              </a:rPr>
              <a:t>Aironet</a:t>
            </a:r>
            <a:r>
              <a:rPr lang="en-US" sz="1200" dirty="0">
                <a:solidFill>
                  <a:srgbClr val="FFFFFF"/>
                </a:solidFill>
                <a:latin typeface="MS PGothic" charset="-128"/>
                <a:ea typeface="MS PGothic" charset="-128"/>
                <a:cs typeface="MS PGothic" charset="-128"/>
              </a:rPr>
              <a:t> 1700/1830/1850</a:t>
            </a:r>
          </a:p>
          <a:p>
            <a:r>
              <a:rPr lang="en-US" sz="1200" dirty="0">
                <a:solidFill>
                  <a:srgbClr val="FFFFFF"/>
                </a:solidFill>
                <a:latin typeface="MS PGothic" charset="-128"/>
                <a:ea typeface="MS PGothic" charset="-128"/>
                <a:cs typeface="MS PGothic" charset="-128"/>
              </a:rPr>
              <a:t>・Cisco 2500 </a:t>
            </a:r>
            <a:r>
              <a:rPr lang="ja-JP" altLang="en-US" sz="1200" dirty="0" smtClean="0">
                <a:solidFill>
                  <a:srgbClr val="FFFFFF"/>
                </a:solidFill>
                <a:latin typeface="MS PGothic" charset="-128"/>
                <a:ea typeface="MS PGothic" charset="-128"/>
                <a:cs typeface="MS PGothic" charset="-128"/>
              </a:rPr>
              <a:t>コントローラ</a:t>
            </a:r>
            <a:endParaRPr lang="en-US" sz="1200" dirty="0" smtClean="0">
              <a:solidFill>
                <a:srgbClr val="FFFFFF"/>
              </a:solidFill>
              <a:latin typeface="MS PGothic" charset="-128"/>
              <a:ea typeface="MS PGothic" charset="-128"/>
              <a:cs typeface="MS PGothic" charset="-128"/>
            </a:endParaRPr>
          </a:p>
          <a:p>
            <a:r>
              <a:rPr lang="en-US" sz="1200" dirty="0" smtClean="0">
                <a:solidFill>
                  <a:srgbClr val="FFFFFF"/>
                </a:solidFill>
                <a:latin typeface="MS PGothic" charset="-128"/>
                <a:ea typeface="MS PGothic" charset="-128"/>
                <a:cs typeface="MS PGothic" charset="-128"/>
              </a:rPr>
              <a:t>・</a:t>
            </a:r>
            <a:r>
              <a:rPr lang="en-US" sz="1200" dirty="0">
                <a:solidFill>
                  <a:srgbClr val="FFFFFF"/>
                </a:solidFill>
                <a:latin typeface="MS PGothic" charset="-128"/>
                <a:ea typeface="MS PGothic" charset="-128"/>
                <a:cs typeface="MS PGothic" charset="-128"/>
              </a:rPr>
              <a:t>Cisco Prime Infrastructure 3.1</a:t>
            </a:r>
          </a:p>
          <a:p>
            <a:r>
              <a:rPr lang="en-US" sz="1200" dirty="0">
                <a:solidFill>
                  <a:srgbClr val="FFFFFF"/>
                </a:solidFill>
                <a:latin typeface="MS PGothic" charset="-128"/>
                <a:ea typeface="MS PGothic" charset="-128"/>
                <a:cs typeface="MS PGothic" charset="-128"/>
              </a:rPr>
              <a:t>・Cisco Meraki </a:t>
            </a:r>
            <a:r>
              <a:rPr lang="en-US" sz="1200" dirty="0" smtClean="0">
                <a:solidFill>
                  <a:srgbClr val="FFFFFF"/>
                </a:solidFill>
                <a:latin typeface="MS PGothic" charset="-128"/>
                <a:ea typeface="MS PGothic" charset="-128"/>
                <a:cs typeface="MS PGothic" charset="-128"/>
              </a:rPr>
              <a:t>MX</a:t>
            </a:r>
            <a:r>
              <a:rPr lang="ja-JP" altLang="en-US" sz="1200" dirty="0">
                <a:solidFill>
                  <a:srgbClr val="FFFFFF"/>
                </a:solidFill>
                <a:latin typeface="MS PGothic" charset="-128"/>
                <a:ea typeface="MS PGothic" charset="-128"/>
                <a:cs typeface="MS PGothic" charset="-128"/>
              </a:rPr>
              <a:t>　</a:t>
            </a:r>
            <a:r>
              <a:rPr lang="en-US" sz="1200" dirty="0" smtClean="0">
                <a:solidFill>
                  <a:srgbClr val="FFFFFF"/>
                </a:solidFill>
                <a:latin typeface="MS PGothic" charset="-128"/>
                <a:ea typeface="MS PGothic" charset="-128"/>
                <a:cs typeface="MS PGothic" charset="-128"/>
              </a:rPr>
              <a:t>MR </a:t>
            </a:r>
            <a:r>
              <a:rPr lang="en-US" sz="1200" dirty="0">
                <a:solidFill>
                  <a:srgbClr val="FFFFFF"/>
                </a:solidFill>
                <a:latin typeface="MS PGothic" charset="-128"/>
                <a:ea typeface="MS PGothic" charset="-128"/>
                <a:cs typeface="MS PGothic" charset="-128"/>
              </a:rPr>
              <a:t>MS </a:t>
            </a:r>
            <a:r>
              <a:rPr lang="en-US" sz="1200" dirty="0" smtClean="0">
                <a:solidFill>
                  <a:srgbClr val="FFFFFF"/>
                </a:solidFill>
                <a:latin typeface="MS PGothic" charset="-128"/>
                <a:ea typeface="MS PGothic" charset="-128"/>
                <a:cs typeface="MS PGothic" charset="-128"/>
              </a:rPr>
              <a:t>MV</a:t>
            </a:r>
            <a:endParaRPr lang="en-US" sz="1200" dirty="0">
              <a:solidFill>
                <a:srgbClr val="FFFFFF"/>
              </a:solidFill>
              <a:latin typeface="MS PGothic" charset="-128"/>
              <a:ea typeface="MS PGothic" charset="-128"/>
              <a:cs typeface="MS PGothic" charset="-128"/>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711" y="1585755"/>
            <a:ext cx="5712542" cy="1564026"/>
          </a:xfrm>
          <a:prstGeom prst="rect">
            <a:avLst/>
          </a:prstGeom>
        </p:spPr>
      </p:pic>
      <p:sp>
        <p:nvSpPr>
          <p:cNvPr id="9" name="TextBox 8"/>
          <p:cNvSpPr txBox="1"/>
          <p:nvPr/>
        </p:nvSpPr>
        <p:spPr>
          <a:xfrm>
            <a:off x="1418079" y="995392"/>
            <a:ext cx="5184433" cy="646331"/>
          </a:xfrm>
          <a:prstGeom prst="rect">
            <a:avLst/>
          </a:prstGeom>
          <a:noFill/>
        </p:spPr>
        <p:txBody>
          <a:bodyPr wrap="none" rtlCol="0">
            <a:spAutoFit/>
          </a:bodyPr>
          <a:lstStyle/>
          <a:p>
            <a:r>
              <a:rPr lang="ja-JP" altLang="en-US" dirty="0" smtClean="0">
                <a:solidFill>
                  <a:schemeClr val="bg1"/>
                </a:solidFill>
                <a:latin typeface="MS PGothic" charset="-128"/>
                <a:ea typeface="MS PGothic" charset="-128"/>
                <a:cs typeface="MS PGothic" charset="-128"/>
              </a:rPr>
              <a:t>製品の特徴を活かした適材適所な組み合わせで</a:t>
            </a:r>
            <a:endParaRPr lang="en-US" altLang="ja-JP" dirty="0" smtClean="0">
              <a:solidFill>
                <a:schemeClr val="bg1"/>
              </a:solidFill>
              <a:latin typeface="MS PGothic" charset="-128"/>
              <a:ea typeface="MS PGothic" charset="-128"/>
              <a:cs typeface="MS PGothic" charset="-128"/>
            </a:endParaRPr>
          </a:p>
          <a:p>
            <a:r>
              <a:rPr lang="ja-JP" altLang="en-US" dirty="0" smtClean="0">
                <a:solidFill>
                  <a:schemeClr val="bg1"/>
                </a:solidFill>
                <a:latin typeface="MS PGothic" charset="-128"/>
                <a:ea typeface="MS PGothic" charset="-128"/>
                <a:cs typeface="MS PGothic" charset="-128"/>
              </a:rPr>
              <a:t>快適、セキュア、管理性の高い無線</a:t>
            </a:r>
            <a:r>
              <a:rPr lang="en-US" altLang="ja-JP" dirty="0" smtClean="0">
                <a:solidFill>
                  <a:schemeClr val="bg1"/>
                </a:solidFill>
                <a:latin typeface="MS PGothic" charset="-128"/>
                <a:ea typeface="MS PGothic" charset="-128"/>
                <a:cs typeface="MS PGothic" charset="-128"/>
              </a:rPr>
              <a:t>LAN</a:t>
            </a:r>
            <a:r>
              <a:rPr lang="ja-JP" altLang="en-US" dirty="0" smtClean="0">
                <a:solidFill>
                  <a:schemeClr val="bg1"/>
                </a:solidFill>
                <a:latin typeface="MS PGothic" charset="-128"/>
                <a:ea typeface="MS PGothic" charset="-128"/>
                <a:cs typeface="MS PGothic" charset="-128"/>
              </a:rPr>
              <a:t>環境を整備</a:t>
            </a:r>
            <a:endParaRPr lang="en-US"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546843614"/>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635698" y="291736"/>
            <a:ext cx="5659154" cy="731837"/>
          </a:xfrm>
          <a:noFill/>
        </p:spPr>
        <p:txBody>
          <a:bodyPr/>
          <a:lstStyle/>
          <a:p>
            <a:r>
              <a:rPr kumimoji="1" lang="ja-JP" altLang="en-US" sz="2800" dirty="0" smtClean="0">
                <a:solidFill>
                  <a:schemeClr val="accent4">
                    <a:lumMod val="75000"/>
                  </a:schemeClr>
                </a:solidFill>
              </a:rPr>
              <a:t>寺岡精工　様</a:t>
            </a:r>
            <a:r>
              <a:rPr kumimoji="1" lang="en-US" altLang="ja-JP" sz="1600" dirty="0" smtClean="0">
                <a:solidFill>
                  <a:schemeClr val="accent4">
                    <a:lumMod val="75000"/>
                  </a:schemeClr>
                </a:solidFill>
              </a:rPr>
              <a:t/>
            </a:r>
            <a:br>
              <a:rPr kumimoji="1" lang="en-US" altLang="ja-JP" sz="1600" dirty="0" smtClean="0">
                <a:solidFill>
                  <a:schemeClr val="accent4">
                    <a:lumMod val="75000"/>
                  </a:schemeClr>
                </a:solidFill>
              </a:rPr>
            </a:br>
            <a:endParaRPr kumimoji="1" lang="ja-JP" altLang="en-US" dirty="0">
              <a:solidFill>
                <a:schemeClr val="accent4">
                  <a:lumMod val="75000"/>
                </a:schemeClr>
              </a:solidFill>
            </a:endParaRPr>
          </a:p>
        </p:txBody>
      </p:sp>
      <p:sp>
        <p:nvSpPr>
          <p:cNvPr id="10" name="Rounded Rectangle 22"/>
          <p:cNvSpPr/>
          <p:nvPr/>
        </p:nvSpPr>
        <p:spPr>
          <a:xfrm>
            <a:off x="69244" y="2356665"/>
            <a:ext cx="8982625" cy="1618186"/>
          </a:xfrm>
          <a:prstGeom prst="roundRect">
            <a:avLst>
              <a:gd name="adj" fmla="val 8790"/>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85750" indent="-285750">
              <a:lnSpc>
                <a:spcPct val="120000"/>
              </a:lnSpc>
              <a:buFont typeface="Arial" panose="020B0604020202020204" pitchFamily="34" charset="0"/>
              <a:buChar char="•"/>
            </a:pPr>
            <a:r>
              <a:rPr lang="ja-JP" altLang="en-US" sz="1400" dirty="0" smtClean="0">
                <a:solidFill>
                  <a:schemeClr val="bg2"/>
                </a:solidFill>
                <a:latin typeface="MS PGothic" charset="-128"/>
                <a:ea typeface="MS PGothic" charset="-128"/>
                <a:cs typeface="MS PGothic" charset="-128"/>
              </a:rPr>
              <a:t>無線</a:t>
            </a:r>
            <a:r>
              <a:rPr lang="en-US" altLang="ja-JP" sz="1400" dirty="0" smtClean="0">
                <a:solidFill>
                  <a:schemeClr val="bg2"/>
                </a:solidFill>
                <a:latin typeface="MS PGothic" charset="-128"/>
                <a:ea typeface="MS PGothic" charset="-128"/>
                <a:cs typeface="MS PGothic" charset="-128"/>
              </a:rPr>
              <a:t>LAN</a:t>
            </a:r>
            <a:r>
              <a:rPr lang="ja-JP" altLang="en-US" sz="1400" dirty="0" smtClean="0">
                <a:solidFill>
                  <a:schemeClr val="bg2"/>
                </a:solidFill>
                <a:latin typeface="MS PGothic" charset="-128"/>
                <a:ea typeface="MS PGothic" charset="-128"/>
                <a:cs typeface="MS PGothic" charset="-128"/>
              </a:rPr>
              <a:t>の導入に伴い、順次スイッチ、セキュリティ、</a:t>
            </a:r>
            <a:r>
              <a:rPr lang="en-US" altLang="ja-JP" sz="1400" dirty="0" smtClean="0">
                <a:solidFill>
                  <a:schemeClr val="bg2"/>
                </a:solidFill>
                <a:latin typeface="MS PGothic" charset="-128"/>
                <a:ea typeface="MS PGothic" charset="-128"/>
                <a:cs typeface="MS PGothic" charset="-128"/>
              </a:rPr>
              <a:t>MDM</a:t>
            </a:r>
            <a:r>
              <a:rPr lang="ja-JP" altLang="en-US" sz="1400" dirty="0" smtClean="0">
                <a:solidFill>
                  <a:schemeClr val="bg2"/>
                </a:solidFill>
                <a:latin typeface="MS PGothic" charset="-128"/>
                <a:ea typeface="MS PGothic" charset="-128"/>
                <a:cs typeface="MS PGothic" charset="-128"/>
              </a:rPr>
              <a:t>を導入</a:t>
            </a:r>
            <a:endParaRPr lang="en-US" altLang="ja-JP" sz="1400" dirty="0" smtClean="0">
              <a:solidFill>
                <a:schemeClr val="bg2"/>
              </a:solidFill>
              <a:latin typeface="MS PGothic" charset="-128"/>
              <a:ea typeface="MS PGothic" charset="-128"/>
              <a:cs typeface="MS PGothic" charset="-128"/>
            </a:endParaRPr>
          </a:p>
          <a:p>
            <a:pPr marL="285750" indent="-285750">
              <a:lnSpc>
                <a:spcPct val="120000"/>
              </a:lnSpc>
              <a:buFont typeface="Arial" panose="020B0604020202020204" pitchFamily="34" charset="0"/>
              <a:buChar char="•"/>
            </a:pPr>
            <a:r>
              <a:rPr lang="ja-JP" altLang="en-US" sz="1400" dirty="0" smtClean="0">
                <a:solidFill>
                  <a:schemeClr val="bg2"/>
                </a:solidFill>
                <a:latin typeface="MS PGothic" charset="-128"/>
                <a:ea typeface="MS PGothic" charset="-128"/>
                <a:cs typeface="MS PGothic" charset="-128"/>
              </a:rPr>
              <a:t>使い勝手と欲しい情報が簡単にとれるというところが、素晴らしいです。運用者が運用するときに便利な情報</a:t>
            </a:r>
            <a:r>
              <a:rPr lang="ja-JP" altLang="en-US" sz="1400" dirty="0" smtClean="0">
                <a:solidFill>
                  <a:schemeClr val="bg2"/>
                </a:solidFill>
                <a:latin typeface="MS PGothic" charset="-128"/>
                <a:ea typeface="MS PGothic" charset="-128"/>
                <a:cs typeface="MS PGothic" charset="-128"/>
              </a:rPr>
              <a:t>が</a:t>
            </a:r>
            <a:r>
              <a:rPr lang="en-US" altLang="ja-JP" sz="1400" dirty="0" smtClean="0">
                <a:solidFill>
                  <a:schemeClr val="bg2"/>
                </a:solidFill>
                <a:latin typeface="MS PGothic" charset="-128"/>
                <a:ea typeface="MS PGothic" charset="-128"/>
                <a:cs typeface="MS PGothic" charset="-128"/>
              </a:rPr>
              <a:t/>
            </a:r>
            <a:br>
              <a:rPr lang="en-US" altLang="ja-JP" sz="1400" dirty="0" smtClean="0">
                <a:solidFill>
                  <a:schemeClr val="bg2"/>
                </a:solidFill>
                <a:latin typeface="MS PGothic" charset="-128"/>
                <a:ea typeface="MS PGothic" charset="-128"/>
                <a:cs typeface="MS PGothic" charset="-128"/>
              </a:rPr>
            </a:br>
            <a:r>
              <a:rPr lang="ja-JP" altLang="en-US" sz="1400" dirty="0" smtClean="0">
                <a:solidFill>
                  <a:schemeClr val="bg2"/>
                </a:solidFill>
                <a:latin typeface="MS PGothic" charset="-128"/>
                <a:ea typeface="MS PGothic" charset="-128"/>
                <a:cs typeface="MS PGothic" charset="-128"/>
              </a:rPr>
              <a:t>一目</a:t>
            </a:r>
            <a:r>
              <a:rPr lang="ja-JP" altLang="en-US" sz="1400" dirty="0" smtClean="0">
                <a:solidFill>
                  <a:schemeClr val="bg2"/>
                </a:solidFill>
                <a:latin typeface="MS PGothic" charset="-128"/>
                <a:ea typeface="MS PGothic" charset="-128"/>
                <a:cs typeface="MS PGothic" charset="-128"/>
              </a:rPr>
              <a:t>でわかるようになっていて、それをいつでもどこからでも確認できトラブルシュートをすることができます</a:t>
            </a:r>
            <a:r>
              <a:rPr lang="ja-JP" altLang="en-US" sz="1400" dirty="0" smtClean="0">
                <a:solidFill>
                  <a:schemeClr val="bg2"/>
                </a:solidFill>
                <a:latin typeface="MS PGothic" charset="-128"/>
                <a:ea typeface="MS PGothic" charset="-128"/>
                <a:cs typeface="MS PGothic" charset="-128"/>
              </a:rPr>
              <a:t>。</a:t>
            </a:r>
            <a:r>
              <a:rPr lang="en-US" altLang="ja-JP" sz="1400" dirty="0" smtClean="0">
                <a:solidFill>
                  <a:schemeClr val="bg2"/>
                </a:solidFill>
                <a:latin typeface="MS PGothic" charset="-128"/>
                <a:ea typeface="MS PGothic" charset="-128"/>
                <a:cs typeface="MS PGothic" charset="-128"/>
              </a:rPr>
              <a:t/>
            </a:r>
            <a:br>
              <a:rPr lang="en-US" altLang="ja-JP" sz="1400" dirty="0" smtClean="0">
                <a:solidFill>
                  <a:schemeClr val="bg2"/>
                </a:solidFill>
                <a:latin typeface="MS PGothic" charset="-128"/>
                <a:ea typeface="MS PGothic" charset="-128"/>
                <a:cs typeface="MS PGothic" charset="-128"/>
              </a:rPr>
            </a:br>
            <a:r>
              <a:rPr lang="ja-JP" altLang="en-US" sz="1400" dirty="0" smtClean="0">
                <a:solidFill>
                  <a:schemeClr val="bg2"/>
                </a:solidFill>
                <a:latin typeface="MS PGothic" charset="-128"/>
                <a:ea typeface="MS PGothic" charset="-128"/>
                <a:cs typeface="MS PGothic" charset="-128"/>
              </a:rPr>
              <a:t>寺岡</a:t>
            </a:r>
            <a:r>
              <a:rPr lang="ja-JP" altLang="en-US" sz="1400" dirty="0" smtClean="0">
                <a:solidFill>
                  <a:schemeClr val="bg2"/>
                </a:solidFill>
                <a:latin typeface="MS PGothic" charset="-128"/>
                <a:ea typeface="MS PGothic" charset="-128"/>
                <a:cs typeface="MS PGothic" charset="-128"/>
              </a:rPr>
              <a:t>精工、</a:t>
            </a:r>
            <a:r>
              <a:rPr lang="en-US" altLang="ja-JP" sz="1400" dirty="0" smtClean="0">
                <a:solidFill>
                  <a:schemeClr val="bg2"/>
                </a:solidFill>
                <a:latin typeface="MS PGothic" charset="-128"/>
                <a:ea typeface="MS PGothic" charset="-128"/>
                <a:cs typeface="MS PGothic" charset="-128"/>
              </a:rPr>
              <a:t>IT </a:t>
            </a:r>
            <a:r>
              <a:rPr lang="ja-JP" altLang="en-US" sz="1400" dirty="0" smtClean="0">
                <a:solidFill>
                  <a:schemeClr val="bg2"/>
                </a:solidFill>
                <a:latin typeface="MS PGothic" charset="-128"/>
                <a:ea typeface="MS PGothic" charset="-128"/>
                <a:cs typeface="MS PGothic" charset="-128"/>
              </a:rPr>
              <a:t>アーキテクト談</a:t>
            </a:r>
            <a:endParaRPr lang="en-US" altLang="ja-JP" sz="1400" dirty="0" smtClean="0">
              <a:solidFill>
                <a:schemeClr val="bg2"/>
              </a:solidFill>
              <a:latin typeface="MS PGothic" charset="-128"/>
              <a:ea typeface="MS PGothic" charset="-128"/>
              <a:cs typeface="MS PGothic" charset="-128"/>
            </a:endParaRPr>
          </a:p>
        </p:txBody>
      </p:sp>
      <p:sp>
        <p:nvSpPr>
          <p:cNvPr id="11" name="Rounded Rectangle 21"/>
          <p:cNvSpPr/>
          <p:nvPr/>
        </p:nvSpPr>
        <p:spPr>
          <a:xfrm>
            <a:off x="3863622" y="1434825"/>
            <a:ext cx="5188247" cy="849588"/>
          </a:xfrm>
          <a:prstGeom prst="roundRect">
            <a:avLst>
              <a:gd name="adj" fmla="val 3179"/>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ja-JP" sz="11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endParaRPr lang="en-US" altLang="ja-JP" sz="14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endParaRPr lang="en-US" altLang="ja-JP" sz="14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endParaRPr lang="en-US" altLang="ja-JP" sz="14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endParaRPr lang="en-US" altLang="ja-JP" sz="14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r>
              <a:rPr lang="ja-JP" altLang="en-US" sz="1400" dirty="0" smtClean="0">
                <a:solidFill>
                  <a:schemeClr val="bg2"/>
                </a:solidFill>
                <a:latin typeface="MS PGothic" charset="-128"/>
                <a:ea typeface="MS PGothic" charset="-128"/>
                <a:cs typeface="MS PGothic" charset="-128"/>
              </a:rPr>
              <a:t>日本初、</a:t>
            </a:r>
            <a:r>
              <a:rPr lang="en-US" altLang="ja-JP" sz="1400" dirty="0" smtClean="0">
                <a:solidFill>
                  <a:schemeClr val="bg2"/>
                </a:solidFill>
                <a:latin typeface="MS PGothic" charset="-128"/>
                <a:ea typeface="MS PGothic" charset="-128"/>
                <a:cs typeface="MS PGothic" charset="-128"/>
              </a:rPr>
              <a:t>Meraki </a:t>
            </a:r>
            <a:r>
              <a:rPr lang="ja-JP" altLang="en-US" sz="1400" dirty="0" smtClean="0">
                <a:solidFill>
                  <a:schemeClr val="bg2"/>
                </a:solidFill>
                <a:latin typeface="MS PGothic" charset="-128"/>
                <a:ea typeface="MS PGothic" charset="-128"/>
                <a:cs typeface="MS PGothic" charset="-128"/>
              </a:rPr>
              <a:t>無線</a:t>
            </a:r>
            <a:r>
              <a:rPr lang="en-US" altLang="ja-JP" sz="1400" dirty="0" smtClean="0">
                <a:solidFill>
                  <a:schemeClr val="bg2"/>
                </a:solidFill>
                <a:latin typeface="MS PGothic" charset="-128"/>
                <a:ea typeface="MS PGothic" charset="-128"/>
                <a:cs typeface="MS PGothic" charset="-128"/>
              </a:rPr>
              <a:t>LAN</a:t>
            </a:r>
            <a:r>
              <a:rPr lang="ja-JP" altLang="en-US" sz="1400" dirty="0" smtClean="0">
                <a:solidFill>
                  <a:schemeClr val="bg2"/>
                </a:solidFill>
                <a:latin typeface="MS PGothic" charset="-128"/>
                <a:ea typeface="MS PGothic" charset="-128"/>
                <a:cs typeface="MS PGothic" charset="-128"/>
              </a:rPr>
              <a:t>の導入</a:t>
            </a:r>
            <a:endParaRPr lang="en-US" altLang="ja-JP" sz="1400" dirty="0" smtClean="0">
              <a:solidFill>
                <a:schemeClr val="bg2"/>
              </a:solidFill>
              <a:latin typeface="MS PGothic" charset="-128"/>
              <a:ea typeface="MS PGothic" charset="-128"/>
              <a:cs typeface="MS PGothic" charset="-128"/>
            </a:endParaRPr>
          </a:p>
          <a:p>
            <a:pPr marL="184150" indent="-184150">
              <a:lnSpc>
                <a:spcPct val="120000"/>
              </a:lnSpc>
              <a:buFont typeface="Arial"/>
              <a:buChar char="•"/>
            </a:pPr>
            <a:r>
              <a:rPr lang="ja-JP" altLang="en-US" sz="1400" dirty="0" smtClean="0">
                <a:solidFill>
                  <a:schemeClr val="bg2"/>
                </a:solidFill>
                <a:latin typeface="MS PGothic" charset="-128"/>
                <a:ea typeface="MS PGothic" charset="-128"/>
                <a:cs typeface="MS PGothic" charset="-128"/>
              </a:rPr>
              <a:t>クラウド型ネットワークによるグローバル管理を実現</a:t>
            </a:r>
            <a:endParaRPr lang="ja-JP" altLang="en-US" sz="1400" dirty="0">
              <a:solidFill>
                <a:schemeClr val="bg2"/>
              </a:solidFill>
              <a:latin typeface="MS PGothic" charset="-128"/>
              <a:ea typeface="MS PGothic" charset="-128"/>
              <a:cs typeface="MS PGothic" charset="-128"/>
            </a:endParaRPr>
          </a:p>
          <a:p>
            <a:pPr marL="184150" indent="-184150">
              <a:lnSpc>
                <a:spcPct val="120000"/>
              </a:lnSpc>
              <a:buFont typeface="Arial"/>
              <a:buChar char="•"/>
            </a:pPr>
            <a:r>
              <a:rPr lang="en-US" altLang="ja-JP" sz="1400" dirty="0" smtClean="0">
                <a:solidFill>
                  <a:schemeClr val="bg2"/>
                </a:solidFill>
                <a:latin typeface="MS PGothic" charset="-128"/>
                <a:ea typeface="MS PGothic" charset="-128"/>
                <a:cs typeface="MS PGothic" charset="-128"/>
              </a:rPr>
              <a:t>MDM</a:t>
            </a:r>
            <a:r>
              <a:rPr lang="ja-JP" altLang="en-US" sz="1400" dirty="0">
                <a:solidFill>
                  <a:schemeClr val="bg2"/>
                </a:solidFill>
                <a:latin typeface="MS PGothic" charset="-128"/>
                <a:ea typeface="MS PGothic" charset="-128"/>
                <a:cs typeface="MS PGothic" charset="-128"/>
              </a:rPr>
              <a:t>機能で</a:t>
            </a:r>
            <a:r>
              <a:rPr lang="ja-JP" altLang="en-US" sz="1400" dirty="0" smtClean="0">
                <a:solidFill>
                  <a:schemeClr val="bg2"/>
                </a:solidFill>
                <a:latin typeface="MS PGothic" charset="-128"/>
                <a:ea typeface="MS PGothic" charset="-128"/>
                <a:cs typeface="MS PGothic" charset="-128"/>
              </a:rPr>
              <a:t>各種端末</a:t>
            </a:r>
            <a:r>
              <a:rPr lang="ja-JP" altLang="en-US" sz="1400" dirty="0">
                <a:solidFill>
                  <a:schemeClr val="bg2"/>
                </a:solidFill>
                <a:latin typeface="MS PGothic" charset="-128"/>
                <a:ea typeface="MS PGothic" charset="-128"/>
                <a:cs typeface="MS PGothic" charset="-128"/>
              </a:rPr>
              <a:t>をセキュア</a:t>
            </a:r>
            <a:r>
              <a:rPr lang="ja-JP" altLang="en-US" sz="1400" dirty="0" smtClean="0">
                <a:solidFill>
                  <a:schemeClr val="bg2"/>
                </a:solidFill>
                <a:latin typeface="MS PGothic" charset="-128"/>
                <a:ea typeface="MS PGothic" charset="-128"/>
                <a:cs typeface="MS PGothic" charset="-128"/>
              </a:rPr>
              <a:t>に管理</a:t>
            </a:r>
            <a:endParaRPr lang="en-US" altLang="ja-JP" sz="700" dirty="0" smtClean="0">
              <a:solidFill>
                <a:schemeClr val="bg2"/>
              </a:solidFill>
              <a:latin typeface="MS PGothic" charset="-128"/>
              <a:ea typeface="MS PGothic" charset="-128"/>
              <a:cs typeface="MS PGothic" charset="-128"/>
            </a:endParaRPr>
          </a:p>
        </p:txBody>
      </p:sp>
      <p:sp>
        <p:nvSpPr>
          <p:cNvPr id="12" name="Rounded Rectangle 1"/>
          <p:cNvSpPr/>
          <p:nvPr/>
        </p:nvSpPr>
        <p:spPr>
          <a:xfrm>
            <a:off x="67800" y="1163892"/>
            <a:ext cx="3641977" cy="1139915"/>
          </a:xfrm>
          <a:prstGeom prst="roundRect">
            <a:avLst>
              <a:gd name="adj" fmla="val 2216"/>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4150" indent="-184150" algn="just">
              <a:lnSpc>
                <a:spcPct val="120000"/>
              </a:lnSpc>
              <a:spcAft>
                <a:spcPts val="0"/>
              </a:spcAft>
              <a:buFont typeface="Arial"/>
              <a:buChar char="•"/>
            </a:pPr>
            <a:r>
              <a:rPr lang="ja-JP" altLang="en-US" sz="1400" kern="100" dirty="0" smtClean="0">
                <a:solidFill>
                  <a:schemeClr val="bg2"/>
                </a:solidFill>
                <a:latin typeface="MS PGothic" charset="-128"/>
                <a:ea typeface="MS PGothic" charset="-128"/>
                <a:cs typeface="MS PGothic" charset="-128"/>
              </a:rPr>
              <a:t>少人数</a:t>
            </a:r>
            <a:r>
              <a:rPr lang="ja-JP" altLang="en-US" sz="1400" kern="100" dirty="0">
                <a:solidFill>
                  <a:schemeClr val="bg2"/>
                </a:solidFill>
                <a:latin typeface="MS PGothic" charset="-128"/>
                <a:ea typeface="MS PGothic" charset="-128"/>
                <a:cs typeface="MS PGothic" charset="-128"/>
              </a:rPr>
              <a:t>でのシステム</a:t>
            </a:r>
            <a:r>
              <a:rPr lang="ja-JP" altLang="en-US" sz="1400" kern="100" dirty="0" smtClean="0">
                <a:solidFill>
                  <a:schemeClr val="bg2"/>
                </a:solidFill>
                <a:latin typeface="MS PGothic" charset="-128"/>
                <a:ea typeface="MS PGothic" charset="-128"/>
                <a:cs typeface="MS PGothic" charset="-128"/>
              </a:rPr>
              <a:t>運用</a:t>
            </a:r>
            <a:endParaRPr lang="en-US" altLang="ja-JP" sz="1400" kern="100" dirty="0" smtClean="0">
              <a:solidFill>
                <a:schemeClr val="bg2"/>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400" kern="100" dirty="0" smtClean="0">
                <a:solidFill>
                  <a:schemeClr val="bg2"/>
                </a:solidFill>
                <a:latin typeface="MS PGothic" charset="-128"/>
                <a:ea typeface="MS PGothic" charset="-128"/>
                <a:cs typeface="MS PGothic" charset="-128"/>
              </a:rPr>
              <a:t>無線</a:t>
            </a:r>
            <a:r>
              <a:rPr lang="en-US" altLang="ja-JP" sz="1400" kern="100" dirty="0" smtClean="0">
                <a:solidFill>
                  <a:schemeClr val="bg2"/>
                </a:solidFill>
                <a:latin typeface="MS PGothic" charset="-128"/>
                <a:ea typeface="MS PGothic" charset="-128"/>
                <a:cs typeface="MS PGothic" charset="-128"/>
              </a:rPr>
              <a:t>LAN</a:t>
            </a:r>
            <a:r>
              <a:rPr lang="ja-JP" altLang="en-US" sz="1400" kern="100" dirty="0" smtClean="0">
                <a:solidFill>
                  <a:schemeClr val="bg2"/>
                </a:solidFill>
                <a:latin typeface="MS PGothic" charset="-128"/>
                <a:ea typeface="MS PGothic" charset="-128"/>
                <a:cs typeface="MS PGothic" charset="-128"/>
              </a:rPr>
              <a:t>の導入の予定</a:t>
            </a:r>
            <a:endParaRPr lang="ja-JP" altLang="en-US" sz="1400" kern="100" dirty="0">
              <a:solidFill>
                <a:schemeClr val="bg2"/>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400" kern="100" dirty="0" smtClean="0">
                <a:solidFill>
                  <a:schemeClr val="bg2"/>
                </a:solidFill>
                <a:latin typeface="MS PGothic" charset="-128"/>
                <a:ea typeface="MS PGothic" charset="-128"/>
                <a:cs typeface="MS PGothic" charset="-128"/>
              </a:rPr>
              <a:t>グローバルでのインフラ整備の必要性</a:t>
            </a:r>
            <a:endParaRPr lang="en-US" altLang="ja-JP" sz="1400" kern="100" dirty="0" smtClean="0">
              <a:solidFill>
                <a:schemeClr val="bg2"/>
              </a:solidFill>
              <a:latin typeface="MS PGothic" charset="-128"/>
              <a:ea typeface="MS PGothic" charset="-128"/>
              <a:cs typeface="MS PGothic" charset="-128"/>
            </a:endParaRPr>
          </a:p>
        </p:txBody>
      </p:sp>
      <p:sp>
        <p:nvSpPr>
          <p:cNvPr id="13" name="角丸四角形 12"/>
          <p:cNvSpPr/>
          <p:nvPr/>
        </p:nvSpPr>
        <p:spPr>
          <a:xfrm>
            <a:off x="69244" y="1136373"/>
            <a:ext cx="3641977" cy="298452"/>
          </a:xfrm>
          <a:prstGeom prst="roundRect">
            <a:avLst/>
          </a:prstGeom>
          <a:solidFill>
            <a:schemeClr val="tx1">
              <a:lumMod val="50000"/>
              <a:lumOff val="5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課題</a:t>
            </a:r>
            <a:endParaRPr kumimoji="1" lang="ja-JP" altLang="en-US" sz="1600" dirty="0">
              <a:solidFill>
                <a:srgbClr val="000000"/>
              </a:solidFill>
              <a:latin typeface="MS PGothic" charset="-128"/>
              <a:ea typeface="MS PGothic" charset="-128"/>
              <a:cs typeface="MS PGothic" charset="-128"/>
            </a:endParaRPr>
          </a:p>
        </p:txBody>
      </p:sp>
      <p:sp>
        <p:nvSpPr>
          <p:cNvPr id="14" name="角丸四角形 13"/>
          <p:cNvSpPr/>
          <p:nvPr/>
        </p:nvSpPr>
        <p:spPr>
          <a:xfrm>
            <a:off x="3863622" y="1144497"/>
            <a:ext cx="5189692" cy="298452"/>
          </a:xfrm>
          <a:prstGeom prst="roundRect">
            <a:avLst/>
          </a:prstGeom>
          <a:solidFill>
            <a:schemeClr val="accent4">
              <a:lumMod val="60000"/>
              <a:lumOff val="4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rgbClr val="000000"/>
                </a:solidFill>
                <a:latin typeface="MS PGothic" charset="-128"/>
                <a:ea typeface="MS PGothic" charset="-128"/>
                <a:cs typeface="MS PGothic" charset="-128"/>
              </a:rPr>
              <a:t>ソリューション</a:t>
            </a:r>
          </a:p>
        </p:txBody>
      </p:sp>
      <p:sp>
        <p:nvSpPr>
          <p:cNvPr id="15" name="角丸四角形 14"/>
          <p:cNvSpPr/>
          <p:nvPr/>
        </p:nvSpPr>
        <p:spPr>
          <a:xfrm>
            <a:off x="67800" y="2348540"/>
            <a:ext cx="8985514" cy="298452"/>
          </a:xfrm>
          <a:prstGeom prst="roundRect">
            <a:avLst>
              <a:gd name="adj" fmla="val 11673"/>
            </a:avLst>
          </a:prstGeom>
          <a:solidFill>
            <a:schemeClr val="accent4">
              <a:lumMod val="60000"/>
              <a:lumOff val="4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結果～今後の取り組み</a:t>
            </a:r>
            <a:endParaRPr kumimoji="1" lang="ja-JP" altLang="en-US" sz="1600" dirty="0">
              <a:solidFill>
                <a:srgbClr val="000000"/>
              </a:solidFill>
              <a:latin typeface="MS PGothic" charset="-128"/>
              <a:ea typeface="MS PGothic" charset="-128"/>
              <a:cs typeface="MS PGothic" charset="-128"/>
            </a:endParaRPr>
          </a:p>
        </p:txBody>
      </p:sp>
      <p:sp>
        <p:nvSpPr>
          <p:cNvPr id="30" name="TextBox 42"/>
          <p:cNvSpPr txBox="1"/>
          <p:nvPr/>
        </p:nvSpPr>
        <p:spPr>
          <a:xfrm>
            <a:off x="1177553" y="4133390"/>
            <a:ext cx="8229025" cy="584775"/>
          </a:xfrm>
          <a:prstGeom prst="rect">
            <a:avLst/>
          </a:prstGeom>
          <a:noFill/>
        </p:spPr>
        <p:txBody>
          <a:bodyPr wrap="square" rtlCol="0" anchor="b">
            <a:spAutoFit/>
          </a:bodyPr>
          <a:lstStyle/>
          <a:p>
            <a:pPr>
              <a:spcAft>
                <a:spcPts val="0"/>
              </a:spcAft>
            </a:pPr>
            <a:r>
              <a:rPr lang="ja-JP" altLang="en-US" sz="1600" b="1" kern="100" dirty="0" smtClean="0">
                <a:solidFill>
                  <a:srgbClr val="000000"/>
                </a:solidFill>
                <a:latin typeface="MS PGothic" charset="-128"/>
                <a:ea typeface="MS PGothic" charset="-128"/>
                <a:cs typeface="MS PGothic" charset="-128"/>
              </a:rPr>
              <a:t>クラウド型ネットワークのメリットを最大限に活かし、</a:t>
            </a:r>
            <a:endParaRPr lang="en-US" altLang="ja-JP" sz="1600" b="1" kern="100" dirty="0" smtClean="0">
              <a:solidFill>
                <a:srgbClr val="000000"/>
              </a:solidFill>
              <a:latin typeface="MS PGothic" charset="-128"/>
              <a:ea typeface="MS PGothic" charset="-128"/>
              <a:cs typeface="MS PGothic" charset="-128"/>
            </a:endParaRPr>
          </a:p>
          <a:p>
            <a:pPr>
              <a:spcAft>
                <a:spcPts val="0"/>
              </a:spcAft>
            </a:pPr>
            <a:r>
              <a:rPr lang="ja-JP" altLang="en-US" sz="1600" b="1" kern="100" dirty="0" smtClean="0">
                <a:solidFill>
                  <a:srgbClr val="000000"/>
                </a:solidFill>
                <a:latin typeface="MS PGothic" charset="-128"/>
                <a:ea typeface="MS PGothic" charset="-128"/>
                <a:cs typeface="MS PGothic" charset="-128"/>
              </a:rPr>
              <a:t>無線</a:t>
            </a:r>
            <a:r>
              <a:rPr lang="en-US" altLang="ja-JP" sz="1600" b="1" kern="100" dirty="0" smtClean="0">
                <a:solidFill>
                  <a:srgbClr val="000000"/>
                </a:solidFill>
                <a:latin typeface="MS PGothic" charset="-128"/>
                <a:ea typeface="MS PGothic" charset="-128"/>
                <a:cs typeface="MS PGothic" charset="-128"/>
              </a:rPr>
              <a:t>LAN</a:t>
            </a:r>
            <a:r>
              <a:rPr lang="ja-JP" altLang="en-US" sz="1600" b="1" kern="100" dirty="0" smtClean="0">
                <a:solidFill>
                  <a:srgbClr val="000000"/>
                </a:solidFill>
                <a:latin typeface="MS PGothic" charset="-128"/>
                <a:ea typeface="MS PGothic" charset="-128"/>
                <a:cs typeface="MS PGothic" charset="-128"/>
              </a:rPr>
              <a:t>の追加とネットワーク更新を迅速に実現</a:t>
            </a:r>
            <a:endParaRPr lang="en-US" altLang="ja-JP" sz="1600" b="1" kern="100" dirty="0" smtClean="0">
              <a:solidFill>
                <a:srgbClr val="000000"/>
              </a:solidFill>
              <a:latin typeface="MS PGothic" charset="-128"/>
              <a:ea typeface="MS PGothic" charset="-128"/>
              <a:cs typeface="MS PGothic" charset="-128"/>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6776" y="-10504"/>
            <a:ext cx="1950243" cy="1115367"/>
          </a:xfrm>
          <a:prstGeom prst="rect">
            <a:avLst/>
          </a:prstGeom>
        </p:spPr>
      </p:pic>
      <p:sp>
        <p:nvSpPr>
          <p:cNvPr id="16" name="TextBox 15"/>
          <p:cNvSpPr txBox="1"/>
          <p:nvPr/>
        </p:nvSpPr>
        <p:spPr>
          <a:xfrm>
            <a:off x="339259" y="712905"/>
            <a:ext cx="6252033" cy="307777"/>
          </a:xfrm>
          <a:prstGeom prst="rect">
            <a:avLst/>
          </a:prstGeom>
          <a:noFill/>
        </p:spPr>
        <p:txBody>
          <a:bodyPr wrap="none" rtlCol="0">
            <a:spAutoFit/>
          </a:bodyPr>
          <a:lstStyle/>
          <a:p>
            <a:r>
              <a:rPr lang="en-US" sz="1400" u="sng" dirty="0">
                <a:solidFill>
                  <a:srgbClr val="335FFA"/>
                </a:solidFill>
                <a:latin typeface="MS PGothic" charset="-128"/>
                <a:ea typeface="MS PGothic" charset="-128"/>
                <a:cs typeface="MS PGothic" charset="-128"/>
              </a:rPr>
              <a:t>https://</a:t>
            </a:r>
            <a:r>
              <a:rPr lang="en-US" sz="1400" u="sng" dirty="0" err="1">
                <a:solidFill>
                  <a:srgbClr val="335FFA"/>
                </a:solidFill>
                <a:latin typeface="MS PGothic" charset="-128"/>
                <a:ea typeface="MS PGothic" charset="-128"/>
                <a:cs typeface="MS PGothic" charset="-128"/>
              </a:rPr>
              <a:t>meraki.cisco.com</a:t>
            </a:r>
            <a:r>
              <a:rPr lang="en-US" sz="1400" u="sng" dirty="0">
                <a:solidFill>
                  <a:srgbClr val="335FFA"/>
                </a:solidFill>
                <a:latin typeface="MS PGothic" charset="-128"/>
                <a:ea typeface="MS PGothic" charset="-128"/>
                <a:cs typeface="MS PGothic" charset="-128"/>
              </a:rPr>
              <a:t>/ja/customers/industrial-manufacturing/</a:t>
            </a:r>
            <a:r>
              <a:rPr lang="en-US" sz="1400" u="sng" dirty="0" err="1">
                <a:solidFill>
                  <a:srgbClr val="335FFA"/>
                </a:solidFill>
                <a:latin typeface="MS PGothic" charset="-128"/>
                <a:ea typeface="MS PGothic" charset="-128"/>
                <a:cs typeface="MS PGothic" charset="-128"/>
              </a:rPr>
              <a:t>teraoka-seiko</a:t>
            </a:r>
            <a:endParaRPr lang="en-US" sz="1400" u="sng" dirty="0">
              <a:solidFill>
                <a:srgbClr val="335FFA"/>
              </a:solidFill>
              <a:latin typeface="MS PGothic" charset="-128"/>
              <a:ea typeface="MS PGothic" charset="-128"/>
              <a:cs typeface="MS PGothic" charset="-128"/>
            </a:endParaRPr>
          </a:p>
        </p:txBody>
      </p:sp>
    </p:spTree>
    <p:extLst>
      <p:ext uri="{BB962C8B-B14F-4D97-AF65-F5344CB8AC3E}">
        <p14:creationId xmlns:p14="http://schemas.microsoft.com/office/powerpoint/2010/main" val="1628567045"/>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452"/>
          <p:cNvGrpSpPr>
            <a:grpSpLocks/>
          </p:cNvGrpSpPr>
          <p:nvPr/>
        </p:nvGrpSpPr>
        <p:grpSpPr bwMode="auto">
          <a:xfrm>
            <a:off x="3875581" y="805508"/>
            <a:ext cx="3457912" cy="1200871"/>
            <a:chOff x="2015" y="1453"/>
            <a:chExt cx="2968" cy="1923"/>
          </a:xfrm>
        </p:grpSpPr>
        <p:sp>
          <p:nvSpPr>
            <p:cNvPr id="57"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工場</a:t>
              </a:r>
              <a:endParaRPr lang="en-US" kern="0" dirty="0">
                <a:solidFill>
                  <a:srgbClr val="435153"/>
                </a:solidFill>
              </a:endParaRPr>
            </a:p>
          </p:txBody>
        </p:sp>
        <p:sp>
          <p:nvSpPr>
            <p:cNvPr id="58"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本社</a:t>
              </a:r>
              <a:endParaRPr lang="en-US" kern="0" dirty="0">
                <a:solidFill>
                  <a:srgbClr val="435153"/>
                </a:solidFill>
              </a:endParaRPr>
            </a:p>
          </p:txBody>
        </p:sp>
        <p:pic>
          <p:nvPicPr>
            <p:cNvPr id="59" name="Picture 3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61" name="Group 423"/>
          <p:cNvGrpSpPr>
            <a:grpSpLocks/>
          </p:cNvGrpSpPr>
          <p:nvPr/>
        </p:nvGrpSpPr>
        <p:grpSpPr bwMode="auto">
          <a:xfrm>
            <a:off x="2080383" y="1164085"/>
            <a:ext cx="1770320" cy="999034"/>
            <a:chOff x="130" y="1028"/>
            <a:chExt cx="2286" cy="1390"/>
          </a:xfrm>
        </p:grpSpPr>
        <p:sp>
          <p:nvSpPr>
            <p:cNvPr id="62"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サプライチェイン</a:t>
              </a:r>
              <a:endParaRPr lang="en-US" sz="1400" kern="0" dirty="0">
                <a:solidFill>
                  <a:srgbClr val="435153"/>
                </a:solidFill>
              </a:endParaRPr>
            </a:p>
          </p:txBody>
        </p:sp>
        <p:pic>
          <p:nvPicPr>
            <p:cNvPr id="64" name="Picture 40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65" name="Picture 4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6" name="Picture 4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7" name="Group 482"/>
          <p:cNvGrpSpPr>
            <a:grpSpLocks/>
          </p:cNvGrpSpPr>
          <p:nvPr/>
        </p:nvGrpSpPr>
        <p:grpSpPr bwMode="auto">
          <a:xfrm>
            <a:off x="2565017" y="3477671"/>
            <a:ext cx="1793875" cy="1220391"/>
            <a:chOff x="3279" y="2478"/>
            <a:chExt cx="1130" cy="1025"/>
          </a:xfrm>
        </p:grpSpPr>
        <p:sp>
          <p:nvSpPr>
            <p:cNvPr id="68"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全国</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営業拠点</a:t>
              </a:r>
              <a:endParaRPr lang="en-US" altLang="ja-JP" sz="1400" kern="0" dirty="0">
                <a:solidFill>
                  <a:srgbClr val="435153"/>
                </a:solidFill>
              </a:endParaRPr>
            </a:p>
          </p:txBody>
        </p:sp>
        <p:pic>
          <p:nvPicPr>
            <p:cNvPr id="69" name="Picture 430"/>
            <p:cNvPicPr>
              <a:picLocks noChangeAspect="1" noChangeArrowheads="1"/>
            </p:cNvPicPr>
            <p:nvPr/>
          </p:nvPicPr>
          <p:blipFill>
            <a:blip r:embed="rId7" cstate="print"/>
            <a:srcRect/>
            <a:stretch>
              <a:fillRect/>
            </a:stretch>
          </p:blipFill>
          <p:spPr bwMode="auto">
            <a:xfrm>
              <a:off x="3660" y="2478"/>
              <a:ext cx="424" cy="511"/>
            </a:xfrm>
            <a:prstGeom prst="rect">
              <a:avLst/>
            </a:prstGeom>
            <a:noFill/>
            <a:ln w="25400" algn="ctr">
              <a:noFill/>
              <a:miter lim="800000"/>
              <a:headEnd/>
              <a:tailEnd/>
            </a:ln>
          </p:spPr>
        </p:pic>
      </p:grpSp>
      <p:grpSp>
        <p:nvGrpSpPr>
          <p:cNvPr id="70" name="Group 481"/>
          <p:cNvGrpSpPr>
            <a:grpSpLocks/>
          </p:cNvGrpSpPr>
          <p:nvPr/>
        </p:nvGrpSpPr>
        <p:grpSpPr bwMode="auto">
          <a:xfrm>
            <a:off x="5817555" y="3378648"/>
            <a:ext cx="1430554" cy="1022465"/>
            <a:chOff x="1181" y="2255"/>
            <a:chExt cx="1111" cy="1481"/>
          </a:xfrm>
        </p:grpSpPr>
        <p:sp>
          <p:nvSpPr>
            <p:cNvPr id="71"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研究</a:t>
              </a:r>
              <a:r>
                <a:rPr lang="ja-JP" altLang="en-US" sz="1400" kern="0" dirty="0" smtClean="0">
                  <a:solidFill>
                    <a:srgbClr val="435153"/>
                  </a:solidFill>
                </a:rPr>
                <a:t>開発施設</a:t>
              </a:r>
              <a:endParaRPr lang="en-US" sz="1400" kern="0" dirty="0">
                <a:solidFill>
                  <a:srgbClr val="435153"/>
                </a:solidFill>
              </a:endParaRPr>
            </a:p>
          </p:txBody>
        </p:sp>
        <p:grpSp>
          <p:nvGrpSpPr>
            <p:cNvPr id="72" name="Group 451"/>
            <p:cNvGrpSpPr>
              <a:grpSpLocks/>
            </p:cNvGrpSpPr>
            <p:nvPr/>
          </p:nvGrpSpPr>
          <p:grpSpPr bwMode="auto">
            <a:xfrm>
              <a:off x="1456" y="2255"/>
              <a:ext cx="617" cy="872"/>
              <a:chOff x="1313" y="2074"/>
              <a:chExt cx="682" cy="963"/>
            </a:xfrm>
          </p:grpSpPr>
          <p:pic>
            <p:nvPicPr>
              <p:cNvPr id="73" name="Picture 431" descr="r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74" name="Picture 450"/>
              <p:cNvPicPr>
                <a:picLocks noChangeAspect="1" noChangeArrowheads="1"/>
              </p:cNvPicPr>
              <p:nvPr/>
            </p:nvPicPr>
            <p:blipFill>
              <a:blip r:embed="rId9"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75" name="Group 480"/>
          <p:cNvGrpSpPr>
            <a:grpSpLocks/>
          </p:cNvGrpSpPr>
          <p:nvPr/>
        </p:nvGrpSpPr>
        <p:grpSpPr bwMode="auto">
          <a:xfrm>
            <a:off x="6282931" y="794753"/>
            <a:ext cx="2791341" cy="1018323"/>
            <a:chOff x="3754" y="724"/>
            <a:chExt cx="2462" cy="1475"/>
          </a:xfrm>
        </p:grpSpPr>
        <p:sp>
          <p:nvSpPr>
            <p:cNvPr id="76"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algn="ctr" defTabSz="685891">
                <a:defRPr/>
              </a:pPr>
              <a:endParaRPr lang="en-US" kern="0">
                <a:solidFill>
                  <a:srgbClr val="435153"/>
                </a:solidFill>
              </a:endParaRPr>
            </a:p>
          </p:txBody>
        </p:sp>
        <p:sp>
          <p:nvSpPr>
            <p:cNvPr id="77"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完成品の配送</a:t>
              </a:r>
              <a:endParaRPr lang="en-US" sz="1400" kern="0" dirty="0">
                <a:solidFill>
                  <a:srgbClr val="435153"/>
                </a:solidFill>
              </a:endParaRPr>
            </a:p>
          </p:txBody>
        </p:sp>
        <p:sp>
          <p:nvSpPr>
            <p:cNvPr id="78"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kern="0" dirty="0">
                  <a:solidFill>
                    <a:srgbClr val="435153"/>
                  </a:solidFill>
                </a:rPr>
                <a:t>完成品倉庫</a:t>
              </a:r>
              <a:endParaRPr lang="en-US" kern="0" dirty="0">
                <a:solidFill>
                  <a:srgbClr val="435153"/>
                </a:solidFill>
              </a:endParaRPr>
            </a:p>
          </p:txBody>
        </p:sp>
        <p:pic>
          <p:nvPicPr>
            <p:cNvPr id="79" name="Picture 4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80" name="Group 414"/>
            <p:cNvGrpSpPr>
              <a:grpSpLocks/>
            </p:cNvGrpSpPr>
            <p:nvPr/>
          </p:nvGrpSpPr>
          <p:grpSpPr bwMode="auto">
            <a:xfrm>
              <a:off x="4649" y="1763"/>
              <a:ext cx="674" cy="436"/>
              <a:chOff x="3837" y="-784"/>
              <a:chExt cx="1494" cy="968"/>
            </a:xfrm>
          </p:grpSpPr>
          <p:pic>
            <p:nvPicPr>
              <p:cNvPr id="82" name="Picture 4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83" name="Picture 41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84" name="Picture 4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81" name="Picture 41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87"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algn="ctr" defTabSz="685891">
              <a:spcBef>
                <a:spcPct val="50000"/>
              </a:spcBef>
              <a:defRPr/>
            </a:pPr>
            <a:r>
              <a:rPr lang="ja-JP" altLang="en-US" kern="0" dirty="0">
                <a:solidFill>
                  <a:srgbClr val="435153"/>
                </a:solidFill>
              </a:rPr>
              <a:t>物流（</a:t>
            </a:r>
            <a:r>
              <a:rPr lang="ja-JP" altLang="en-US" kern="0">
                <a:solidFill>
                  <a:srgbClr val="435153"/>
                </a:solidFill>
              </a:rPr>
              <a:t>原材料</a:t>
            </a:r>
            <a:r>
              <a:rPr lang="ja-JP" altLang="en-US" kern="0" smtClean="0">
                <a:solidFill>
                  <a:srgbClr val="435153"/>
                </a:solidFill>
              </a:rPr>
              <a:t>）倉庫</a:t>
            </a:r>
            <a:endParaRPr lang="en-US" kern="0" dirty="0">
              <a:solidFill>
                <a:srgbClr val="435153"/>
              </a:solidFill>
            </a:endParaRPr>
          </a:p>
        </p:txBody>
      </p:sp>
      <p:sp>
        <p:nvSpPr>
          <p:cNvPr id="2" name="Title 1"/>
          <p:cNvSpPr>
            <a:spLocks noGrp="1"/>
          </p:cNvSpPr>
          <p:nvPr>
            <p:ph type="title"/>
          </p:nvPr>
        </p:nvSpPr>
        <p:spPr/>
        <p:txBody>
          <a:bodyPr/>
          <a:lstStyle/>
          <a:p>
            <a:r>
              <a:rPr lang="ja-JP" altLang="en-US" dirty="0" smtClean="0"/>
              <a:t>用途とデバイス密度により選択</a:t>
            </a:r>
            <a:r>
              <a:rPr lang="en-US" altLang="ja-JP" dirty="0" smtClean="0"/>
              <a:t>  </a:t>
            </a:r>
            <a:r>
              <a:rPr lang="ja-JP" altLang="en-US" dirty="0" smtClean="0"/>
              <a:t>ハイブリット型</a:t>
            </a:r>
            <a:r>
              <a:rPr lang="en-US" altLang="ja-JP" dirty="0" smtClean="0"/>
              <a:t/>
            </a:r>
            <a:br>
              <a:rPr lang="en-US" altLang="ja-JP" dirty="0" smtClean="0"/>
            </a:br>
            <a:endParaRPr lang="en-US" dirty="0"/>
          </a:p>
        </p:txBody>
      </p:sp>
      <p:sp>
        <p:nvSpPr>
          <p:cNvPr id="3" name="Rounded Rectangle 2"/>
          <p:cNvSpPr/>
          <p:nvPr/>
        </p:nvSpPr>
        <p:spPr>
          <a:xfrm>
            <a:off x="1508758" y="727588"/>
            <a:ext cx="7517796" cy="212847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pic>
        <p:nvPicPr>
          <p:cNvPr id="49" name="Picture 5" descr="C:\Users\waaraya\AppData\Local\Microsoft\Windows\Temporary Internet Files\Content.IE5\TGVM31MK\MC900079072[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50"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海外工場</a:t>
            </a:r>
            <a:endParaRPr lang="en-US" sz="1400" kern="0" dirty="0">
              <a:solidFill>
                <a:srgbClr val="435153"/>
              </a:solidFill>
            </a:endParaRPr>
          </a:p>
        </p:txBody>
      </p:sp>
      <p:pic>
        <p:nvPicPr>
          <p:cNvPr id="4" name="Picture 3"/>
          <p:cNvPicPr>
            <a:picLocks noChangeAspect="1"/>
          </p:cNvPicPr>
          <p:nvPr/>
        </p:nvPicPr>
        <p:blipFill>
          <a:blip r:embed="rId13"/>
          <a:stretch>
            <a:fillRect/>
          </a:stretch>
        </p:blipFill>
        <p:spPr>
          <a:xfrm>
            <a:off x="1708561" y="3309606"/>
            <a:ext cx="812511" cy="924785"/>
          </a:xfrm>
          <a:prstGeom prst="rect">
            <a:avLst/>
          </a:prstGeom>
        </p:spPr>
      </p:pic>
      <p:sp>
        <p:nvSpPr>
          <p:cNvPr id="97"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小規模</a:t>
            </a:r>
            <a:endParaRPr lang="en-US" altLang="ja-JP" sz="1400" kern="0" dirty="0" smtClean="0">
              <a:solidFill>
                <a:srgbClr val="435153"/>
              </a:solidFill>
            </a:endParaRPr>
          </a:p>
          <a:p>
            <a:pPr marL="139322" indent="-139322" algn="ctr" defTabSz="610872" eaLnBrk="0" hangingPunct="0">
              <a:lnSpc>
                <a:spcPct val="90000"/>
              </a:lnSpc>
              <a:defRPr/>
            </a:pPr>
            <a:r>
              <a:rPr lang="ja-JP" altLang="en-US" sz="1400" kern="0" dirty="0" smtClean="0">
                <a:solidFill>
                  <a:srgbClr val="435153"/>
                </a:solidFill>
              </a:rPr>
              <a:t>関連会社</a:t>
            </a:r>
            <a:endParaRPr lang="en-US" sz="1400" kern="0" dirty="0">
              <a:solidFill>
                <a:srgbClr val="435153"/>
              </a:solidFill>
            </a:endParaRPr>
          </a:p>
        </p:txBody>
      </p:sp>
      <p:pic>
        <p:nvPicPr>
          <p:cNvPr id="6" name="Picture 5"/>
          <p:cNvPicPr>
            <a:picLocks noChangeAspect="1"/>
          </p:cNvPicPr>
          <p:nvPr/>
        </p:nvPicPr>
        <p:blipFill>
          <a:blip r:embed="rId14"/>
          <a:stretch>
            <a:fillRect/>
          </a:stretch>
        </p:blipFill>
        <p:spPr>
          <a:xfrm>
            <a:off x="4322744" y="3379284"/>
            <a:ext cx="1206832" cy="774698"/>
          </a:xfrm>
          <a:prstGeom prst="rect">
            <a:avLst/>
          </a:prstGeom>
        </p:spPr>
      </p:pic>
      <p:sp>
        <p:nvSpPr>
          <p:cNvPr id="7" name="TextBox 6"/>
          <p:cNvSpPr txBox="1"/>
          <p:nvPr/>
        </p:nvSpPr>
        <p:spPr>
          <a:xfrm>
            <a:off x="132361" y="1454084"/>
            <a:ext cx="1229824" cy="646331"/>
          </a:xfrm>
          <a:prstGeom prst="rect">
            <a:avLst/>
          </a:prstGeom>
          <a:noFill/>
        </p:spPr>
        <p:txBody>
          <a:bodyPr wrap="none" rtlCol="0">
            <a:spAutoFit/>
          </a:bodyPr>
          <a:lstStyle/>
          <a:p>
            <a:r>
              <a:rPr lang="ja-JP" altLang="en-US" dirty="0" smtClean="0">
                <a:solidFill>
                  <a:srgbClr val="676767"/>
                </a:solidFill>
              </a:rPr>
              <a:t>オンプレ型</a:t>
            </a:r>
            <a:endParaRPr lang="en-US" altLang="ja-JP" dirty="0" smtClean="0">
              <a:solidFill>
                <a:srgbClr val="676767"/>
              </a:solidFill>
            </a:endParaRPr>
          </a:p>
          <a:p>
            <a:r>
              <a:rPr lang="ja-JP" altLang="en-US" dirty="0" smtClean="0">
                <a:solidFill>
                  <a:srgbClr val="676767"/>
                </a:solidFill>
              </a:rPr>
              <a:t>シスコ</a:t>
            </a:r>
            <a:endParaRPr lang="en-US" altLang="ja-JP" dirty="0" smtClean="0">
              <a:solidFill>
                <a:srgbClr val="676767"/>
              </a:solidFill>
            </a:endParaRPr>
          </a:p>
        </p:txBody>
      </p:sp>
      <p:sp>
        <p:nvSpPr>
          <p:cNvPr id="98" name="Rounded Rectangle 97"/>
          <p:cNvSpPr/>
          <p:nvPr/>
        </p:nvSpPr>
        <p:spPr>
          <a:xfrm>
            <a:off x="1508459" y="2944593"/>
            <a:ext cx="7517796" cy="2128473"/>
          </a:xfrm>
          <a:prstGeom prst="round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9"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保養所</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研修施設</a:t>
            </a:r>
            <a:endParaRPr lang="en-US" altLang="ja-JP" sz="1400" kern="0" dirty="0">
              <a:solidFill>
                <a:srgbClr val="435153"/>
              </a:solidFill>
            </a:endParaRPr>
          </a:p>
        </p:txBody>
      </p:sp>
      <p:sp>
        <p:nvSpPr>
          <p:cNvPr id="8" name="TextBox 7"/>
          <p:cNvSpPr txBox="1"/>
          <p:nvPr/>
        </p:nvSpPr>
        <p:spPr>
          <a:xfrm>
            <a:off x="184156" y="3322459"/>
            <a:ext cx="1168910" cy="646331"/>
          </a:xfrm>
          <a:prstGeom prst="rect">
            <a:avLst/>
          </a:prstGeom>
          <a:noFill/>
        </p:spPr>
        <p:txBody>
          <a:bodyPr wrap="none" rtlCol="0">
            <a:spAutoFit/>
          </a:bodyPr>
          <a:lstStyle/>
          <a:p>
            <a:r>
              <a:rPr lang="ja-JP" altLang="en-US" dirty="0" smtClean="0">
                <a:solidFill>
                  <a:srgbClr val="676767"/>
                </a:solidFill>
              </a:rPr>
              <a:t>クラウド型</a:t>
            </a:r>
            <a:endParaRPr lang="en-US" altLang="ja-JP" dirty="0" smtClean="0">
              <a:solidFill>
                <a:srgbClr val="676767"/>
              </a:solidFill>
            </a:endParaRPr>
          </a:p>
          <a:p>
            <a:r>
              <a:rPr lang="en-US" dirty="0" smtClean="0">
                <a:solidFill>
                  <a:srgbClr val="676767"/>
                </a:solidFill>
              </a:rPr>
              <a:t>Meraki</a:t>
            </a:r>
            <a:endParaRPr lang="en-US" dirty="0">
              <a:solidFill>
                <a:srgbClr val="676767"/>
              </a:solidFill>
            </a:endParaRPr>
          </a:p>
        </p:txBody>
      </p:sp>
      <p:pic>
        <p:nvPicPr>
          <p:cNvPr id="100" name="Picture 9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7526" y="2430292"/>
            <a:ext cx="940070" cy="940070"/>
          </a:xfrm>
          <a:prstGeom prst="rect">
            <a:avLst/>
          </a:prstGeom>
        </p:spPr>
      </p:pic>
      <p:pic>
        <p:nvPicPr>
          <p:cNvPr id="10" name="Picture 9"/>
          <p:cNvPicPr>
            <a:picLocks noChangeAspect="1"/>
          </p:cNvPicPr>
          <p:nvPr/>
        </p:nvPicPr>
        <p:blipFill>
          <a:blip r:embed="rId16"/>
          <a:stretch>
            <a:fillRect/>
          </a:stretch>
        </p:blipFill>
        <p:spPr>
          <a:xfrm>
            <a:off x="5547301" y="1883099"/>
            <a:ext cx="939030" cy="939030"/>
          </a:xfrm>
          <a:prstGeom prst="rect">
            <a:avLst/>
          </a:prstGeom>
        </p:spPr>
      </p:pic>
      <p:sp>
        <p:nvSpPr>
          <p:cNvPr id="5" name="TextBox 4"/>
          <p:cNvSpPr txBox="1"/>
          <p:nvPr/>
        </p:nvSpPr>
        <p:spPr>
          <a:xfrm>
            <a:off x="6446705" y="2095698"/>
            <a:ext cx="1539204" cy="830997"/>
          </a:xfrm>
          <a:prstGeom prst="rect">
            <a:avLst/>
          </a:prstGeom>
          <a:noFill/>
        </p:spPr>
        <p:txBody>
          <a:bodyPr wrap="none" rtlCol="0">
            <a:spAutoFit/>
          </a:bodyPr>
          <a:lstStyle/>
          <a:p>
            <a:r>
              <a:rPr lang="ja-JP" altLang="en-US" sz="1200" dirty="0" smtClean="0">
                <a:solidFill>
                  <a:srgbClr val="676767"/>
                </a:solidFill>
              </a:rPr>
              <a:t>高密度対応</a:t>
            </a:r>
            <a:endParaRPr lang="en-US" altLang="ja-JP" sz="1200" dirty="0" smtClean="0">
              <a:solidFill>
                <a:srgbClr val="676767"/>
              </a:solidFill>
            </a:endParaRPr>
          </a:p>
          <a:p>
            <a:r>
              <a:rPr lang="ja-JP" altLang="en-US" sz="1200" dirty="0" smtClean="0">
                <a:solidFill>
                  <a:srgbClr val="676767"/>
                </a:solidFill>
              </a:rPr>
              <a:t>多数の</a:t>
            </a:r>
            <a:r>
              <a:rPr lang="en-US" altLang="ja-JP" sz="1200" dirty="0" smtClean="0">
                <a:solidFill>
                  <a:srgbClr val="676767"/>
                </a:solidFill>
              </a:rPr>
              <a:t>AP</a:t>
            </a:r>
            <a:r>
              <a:rPr lang="ja-JP" altLang="en-US" sz="1200" dirty="0" smtClean="0">
                <a:solidFill>
                  <a:srgbClr val="676767"/>
                </a:solidFill>
              </a:rPr>
              <a:t>の管理</a:t>
            </a:r>
            <a:endParaRPr lang="en-US" altLang="ja-JP" sz="1200" dirty="0" smtClean="0">
              <a:solidFill>
                <a:srgbClr val="676767"/>
              </a:solidFill>
            </a:endParaRPr>
          </a:p>
          <a:p>
            <a:r>
              <a:rPr lang="ja-JP" altLang="en-US" sz="1200" dirty="0" smtClean="0">
                <a:solidFill>
                  <a:srgbClr val="676767"/>
                </a:solidFill>
              </a:rPr>
              <a:t>デバイス増加</a:t>
            </a:r>
            <a:endParaRPr lang="en-US" altLang="ja-JP" sz="1200" dirty="0" smtClean="0">
              <a:solidFill>
                <a:srgbClr val="676767"/>
              </a:solidFill>
            </a:endParaRPr>
          </a:p>
          <a:p>
            <a:r>
              <a:rPr lang="ja-JP" altLang="en-US" sz="1200" dirty="0" smtClean="0">
                <a:solidFill>
                  <a:srgbClr val="676767"/>
                </a:solidFill>
              </a:rPr>
              <a:t>高度アプリケーション</a:t>
            </a:r>
          </a:p>
        </p:txBody>
      </p:sp>
      <p:sp>
        <p:nvSpPr>
          <p:cNvPr id="46" name="TextBox 45"/>
          <p:cNvSpPr txBox="1"/>
          <p:nvPr/>
        </p:nvSpPr>
        <p:spPr>
          <a:xfrm>
            <a:off x="8069434" y="1125105"/>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7" name="TextBox 46"/>
          <p:cNvSpPr txBox="1"/>
          <p:nvPr/>
        </p:nvSpPr>
        <p:spPr>
          <a:xfrm>
            <a:off x="5084523" y="1095828"/>
            <a:ext cx="950901" cy="830997"/>
          </a:xfrm>
          <a:prstGeom prst="rect">
            <a:avLst/>
          </a:prstGeom>
          <a:noFill/>
        </p:spPr>
        <p:txBody>
          <a:bodyPr wrap="none" rtlCol="0">
            <a:spAutoFit/>
          </a:bodyPr>
          <a:lstStyle/>
          <a:p>
            <a:r>
              <a:rPr lang="ja-JP" altLang="en-US" sz="1200" dirty="0" smtClean="0">
                <a:solidFill>
                  <a:srgbClr val="676767"/>
                </a:solidFill>
              </a:rPr>
              <a:t>安定稼働</a:t>
            </a:r>
            <a:endParaRPr lang="en-US" altLang="ja-JP" sz="1200" dirty="0" smtClean="0">
              <a:solidFill>
                <a:srgbClr val="676767"/>
              </a:solidFill>
            </a:endParaRPr>
          </a:p>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8" name="TextBox 47"/>
          <p:cNvSpPr txBox="1"/>
          <p:nvPr/>
        </p:nvSpPr>
        <p:spPr>
          <a:xfrm>
            <a:off x="3121322" y="2218273"/>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11" name="TextBox 10"/>
          <p:cNvSpPr txBox="1"/>
          <p:nvPr/>
        </p:nvSpPr>
        <p:spPr>
          <a:xfrm>
            <a:off x="1758818" y="4619481"/>
            <a:ext cx="954107" cy="461665"/>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a:p>
            <a:pPr algn="ctr"/>
            <a:r>
              <a:rPr lang="ja-JP" altLang="en-US" sz="1200" dirty="0" smtClean="0">
                <a:solidFill>
                  <a:srgbClr val="676767"/>
                </a:solidFill>
              </a:rPr>
              <a:t>管理者不在</a:t>
            </a:r>
            <a:endParaRPr lang="en-US" sz="1200" dirty="0">
              <a:solidFill>
                <a:srgbClr val="676767"/>
              </a:solidFill>
            </a:endParaRPr>
          </a:p>
        </p:txBody>
      </p:sp>
      <p:sp>
        <p:nvSpPr>
          <p:cNvPr id="51" name="TextBox 50"/>
          <p:cNvSpPr txBox="1"/>
          <p:nvPr/>
        </p:nvSpPr>
        <p:spPr>
          <a:xfrm>
            <a:off x="3208749" y="4800107"/>
            <a:ext cx="646331" cy="276999"/>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p:txBody>
      </p:sp>
      <p:sp>
        <p:nvSpPr>
          <p:cNvPr id="53"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業務対策</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役員対応</a:t>
            </a:r>
            <a:endParaRPr lang="en-US" altLang="ja-JP" sz="1200" kern="0" dirty="0">
              <a:solidFill>
                <a:srgbClr val="435153"/>
              </a:solidFill>
            </a:endParaRPr>
          </a:p>
        </p:txBody>
      </p:sp>
      <p:sp>
        <p:nvSpPr>
          <p:cNvPr id="54"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
        <p:nvSpPr>
          <p:cNvPr id="55"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Tree>
    <p:extLst>
      <p:ext uri="{BB962C8B-B14F-4D97-AF65-F5344CB8AC3E}">
        <p14:creationId xmlns:p14="http://schemas.microsoft.com/office/powerpoint/2010/main" val="76089580"/>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9299" y="502179"/>
            <a:ext cx="8345488" cy="731837"/>
          </a:xfrm>
        </p:spPr>
        <p:txBody>
          <a:bodyPr/>
          <a:lstStyle/>
          <a:p>
            <a:r>
              <a:rPr lang="ja-JP" altLang="en-US" dirty="0" smtClean="0"/>
              <a:t>「</a:t>
            </a:r>
            <a:r>
              <a:rPr lang="en-US" altLang="ja-JP" dirty="0" smtClean="0"/>
              <a:t>Cisco Meraki-</a:t>
            </a:r>
            <a:r>
              <a:rPr lang="ja-JP" altLang="en-US" dirty="0" smtClean="0"/>
              <a:t>よくある‘</a:t>
            </a:r>
            <a:r>
              <a:rPr lang="en-US" altLang="ja-JP" dirty="0" smtClean="0"/>
              <a:t>5</a:t>
            </a:r>
            <a:r>
              <a:rPr lang="ja-JP" altLang="en-US" dirty="0" smtClean="0"/>
              <a:t>つの質問’」</a:t>
            </a:r>
            <a:endParaRPr lang="en-US" dirty="0"/>
          </a:p>
        </p:txBody>
      </p:sp>
      <p:sp>
        <p:nvSpPr>
          <p:cNvPr id="10" name="Title 1"/>
          <p:cNvSpPr txBox="1">
            <a:spLocks/>
          </p:cNvSpPr>
          <p:nvPr/>
        </p:nvSpPr>
        <p:spPr bwMode="auto">
          <a:xfrm>
            <a:off x="1182832" y="1664105"/>
            <a:ext cx="8340117" cy="256994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342900" indent="-342900">
              <a:buFont typeface="+mj-lt"/>
              <a:buAutoNum type="arabicPeriod"/>
            </a:pPr>
            <a:r>
              <a:rPr lang="ja-JP" altLang="en-US" sz="2400" dirty="0" smtClean="0">
                <a:solidFill>
                  <a:srgbClr val="000000"/>
                </a:solidFill>
              </a:rPr>
              <a:t>そもそも、</a:t>
            </a:r>
            <a:r>
              <a:rPr lang="en-US" altLang="ja-JP" sz="2400" dirty="0" smtClean="0">
                <a:solidFill>
                  <a:srgbClr val="000000"/>
                </a:solidFill>
              </a:rPr>
              <a:t>Meraki</a:t>
            </a:r>
            <a:r>
              <a:rPr lang="ja-JP" altLang="en-US" sz="2400" dirty="0" smtClean="0">
                <a:solidFill>
                  <a:srgbClr val="000000"/>
                </a:solidFill>
              </a:rPr>
              <a:t>って何？　</a:t>
            </a:r>
            <a:endParaRPr lang="en-US" altLang="ja-JP" sz="2400" dirty="0" smtClean="0">
              <a:solidFill>
                <a:srgbClr val="000000"/>
              </a:solidFill>
            </a:endParaRPr>
          </a:p>
          <a:p>
            <a:pPr marL="342900" indent="-342900">
              <a:buFont typeface="+mj-lt"/>
              <a:buAutoNum type="arabicPeriod"/>
            </a:pPr>
            <a:endParaRPr lang="en-US" altLang="ja-JP" sz="2400" dirty="0" smtClean="0">
              <a:solidFill>
                <a:srgbClr val="000000"/>
              </a:solidFill>
            </a:endParaRPr>
          </a:p>
          <a:p>
            <a:pPr marL="342900" indent="-342900">
              <a:buFont typeface="+mj-lt"/>
              <a:buAutoNum type="arabicPeriod"/>
            </a:pPr>
            <a:r>
              <a:rPr lang="ja-JP" altLang="en-US" sz="2400" dirty="0">
                <a:solidFill>
                  <a:srgbClr val="000000"/>
                </a:solidFill>
              </a:rPr>
              <a:t>なぜ、 </a:t>
            </a:r>
            <a:r>
              <a:rPr lang="en-US" altLang="ja-JP" sz="2400" dirty="0">
                <a:solidFill>
                  <a:srgbClr val="000000"/>
                </a:solidFill>
              </a:rPr>
              <a:t>Meraki</a:t>
            </a:r>
            <a:r>
              <a:rPr lang="ja-JP" altLang="en-US" sz="2400" dirty="0">
                <a:solidFill>
                  <a:srgbClr val="000000"/>
                </a:solidFill>
              </a:rPr>
              <a:t>　は評価されているの？</a:t>
            </a:r>
            <a:endParaRPr lang="en-US" altLang="ja-JP" sz="2400" dirty="0">
              <a:solidFill>
                <a:srgbClr val="000000"/>
              </a:solidFill>
            </a:endParaRPr>
          </a:p>
          <a:p>
            <a:pPr marL="342900" indent="-342900">
              <a:buFont typeface="+mj-lt"/>
              <a:buAutoNum type="arabicPeriod"/>
            </a:pPr>
            <a:endParaRPr lang="en-US" altLang="ja-JP" sz="2400" dirty="0" smtClean="0">
              <a:solidFill>
                <a:srgbClr val="000000"/>
              </a:solidFill>
            </a:endParaRPr>
          </a:p>
          <a:p>
            <a:pPr marL="342900" indent="-342900">
              <a:buFont typeface="+mj-lt"/>
              <a:buAutoNum type="arabicPeriod"/>
            </a:pPr>
            <a:r>
              <a:rPr lang="ja-JP" altLang="en-US" sz="2400" dirty="0" smtClean="0">
                <a:solidFill>
                  <a:srgbClr val="000000"/>
                </a:solidFill>
              </a:rPr>
              <a:t>クラウド</a:t>
            </a:r>
            <a:r>
              <a:rPr lang="ja-JP" altLang="en-US" sz="2400" dirty="0">
                <a:solidFill>
                  <a:srgbClr val="000000"/>
                </a:solidFill>
              </a:rPr>
              <a:t>ってセキュリテイや安定性は大丈夫</a:t>
            </a:r>
            <a:r>
              <a:rPr lang="ja-JP" altLang="en-US" sz="2400" dirty="0" smtClean="0">
                <a:solidFill>
                  <a:srgbClr val="000000"/>
                </a:solidFill>
              </a:rPr>
              <a:t>？</a:t>
            </a:r>
            <a:endParaRPr lang="en-US" altLang="ja-JP" sz="2400" dirty="0">
              <a:solidFill>
                <a:srgbClr val="000000"/>
              </a:solidFill>
            </a:endParaRPr>
          </a:p>
          <a:p>
            <a:pPr marL="342900" indent="-342900">
              <a:buFont typeface="+mj-lt"/>
              <a:buAutoNum type="arabicPeriod"/>
            </a:pPr>
            <a:endParaRPr lang="en-US" altLang="ja-JP" sz="2400" dirty="0" smtClean="0">
              <a:solidFill>
                <a:srgbClr val="000000"/>
              </a:solidFill>
            </a:endParaRPr>
          </a:p>
          <a:p>
            <a:pPr marL="342900" indent="-342900">
              <a:buFont typeface="+mj-lt"/>
              <a:buAutoNum type="arabicPeriod"/>
            </a:pPr>
            <a:r>
              <a:rPr lang="ja-JP" altLang="en-US" sz="2400" dirty="0" smtClean="0">
                <a:solidFill>
                  <a:srgbClr val="000000"/>
                </a:solidFill>
              </a:rPr>
              <a:t>製品の</a:t>
            </a:r>
            <a:r>
              <a:rPr lang="ja-JP" altLang="en-US" sz="2400" dirty="0">
                <a:solidFill>
                  <a:srgbClr val="000000"/>
                </a:solidFill>
              </a:rPr>
              <a:t>ラインナップ</a:t>
            </a:r>
            <a:r>
              <a:rPr lang="ja-JP" altLang="en-US" sz="2400" dirty="0" smtClean="0">
                <a:solidFill>
                  <a:srgbClr val="000000"/>
                </a:solidFill>
              </a:rPr>
              <a:t>と特徴</a:t>
            </a:r>
            <a:r>
              <a:rPr lang="ja-JP" altLang="en-US" sz="2400" dirty="0">
                <a:solidFill>
                  <a:srgbClr val="000000"/>
                </a:solidFill>
              </a:rPr>
              <a:t>は</a:t>
            </a:r>
            <a:r>
              <a:rPr lang="ja-JP" altLang="en-US" sz="2400" dirty="0" smtClean="0">
                <a:solidFill>
                  <a:srgbClr val="000000"/>
                </a:solidFill>
              </a:rPr>
              <a:t>？</a:t>
            </a:r>
            <a:endParaRPr lang="en-US" altLang="ja-JP" sz="2400" dirty="0" smtClean="0">
              <a:solidFill>
                <a:srgbClr val="000000"/>
              </a:solidFill>
            </a:endParaRPr>
          </a:p>
          <a:p>
            <a:pPr marL="342900" indent="-342900">
              <a:buFont typeface="+mj-lt"/>
              <a:buAutoNum type="arabicPeriod"/>
            </a:pPr>
            <a:endParaRPr lang="en-US" altLang="ja-JP" sz="2400" dirty="0" smtClean="0">
              <a:solidFill>
                <a:srgbClr val="000000"/>
              </a:solidFill>
            </a:endParaRPr>
          </a:p>
          <a:p>
            <a:pPr marL="342900" indent="-342900">
              <a:buFont typeface="+mj-lt"/>
              <a:buAutoNum type="arabicPeriod"/>
            </a:pPr>
            <a:r>
              <a:rPr lang="ja-JP" altLang="en-US" sz="2400" dirty="0">
                <a:solidFill>
                  <a:srgbClr val="000000"/>
                </a:solidFill>
              </a:rPr>
              <a:t>高機能といっても、</a:t>
            </a:r>
            <a:r>
              <a:rPr lang="ja-JP" altLang="en-US" sz="2400" dirty="0" smtClean="0">
                <a:solidFill>
                  <a:srgbClr val="000000"/>
                </a:solidFill>
              </a:rPr>
              <a:t>どんな機能</a:t>
            </a:r>
            <a:r>
              <a:rPr lang="ja-JP" altLang="en-US" sz="2400" dirty="0">
                <a:solidFill>
                  <a:srgbClr val="000000"/>
                </a:solidFill>
              </a:rPr>
              <a:t>が役に立つの？</a:t>
            </a:r>
          </a:p>
        </p:txBody>
      </p:sp>
    </p:spTree>
    <p:extLst>
      <p:ext uri="{BB962C8B-B14F-4D97-AF65-F5344CB8AC3E}">
        <p14:creationId xmlns:p14="http://schemas.microsoft.com/office/powerpoint/2010/main" val="30657209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1431876"/>
            <a:ext cx="8340117" cy="2569946"/>
          </a:xfrm>
        </p:spPr>
        <p:txBody>
          <a:bodyPr/>
          <a:lstStyle/>
          <a:p>
            <a:r>
              <a:rPr lang="en-US" altLang="ja-JP" sz="3200" dirty="0" smtClean="0"/>
              <a:t>【</a:t>
            </a:r>
            <a:r>
              <a:rPr lang="ja-JP" altLang="en-US" sz="3200" dirty="0" smtClean="0"/>
              <a:t>よくある質問</a:t>
            </a:r>
            <a:r>
              <a:rPr lang="en-US" altLang="ja-JP" sz="3200" dirty="0" smtClean="0"/>
              <a:t>-1】</a:t>
            </a:r>
            <a:br>
              <a:rPr lang="en-US" altLang="ja-JP" sz="3200" dirty="0" smtClean="0"/>
            </a:br>
            <a:r>
              <a:rPr lang="en-US" altLang="ja-JP" sz="3200" dirty="0" smtClean="0"/>
              <a:t/>
            </a:r>
            <a:br>
              <a:rPr lang="en-US" altLang="ja-JP" sz="3200" dirty="0" smtClean="0"/>
            </a:br>
            <a:r>
              <a:rPr lang="ja-JP" altLang="en-US" sz="3200" dirty="0" smtClean="0"/>
              <a:t>そもそも</a:t>
            </a:r>
            <a:r>
              <a:rPr lang="en-US" altLang="ja-JP" sz="3200" dirty="0" smtClean="0"/>
              <a:t> Meraki </a:t>
            </a:r>
            <a:r>
              <a:rPr lang="ja-JP" altLang="en-US" sz="3200" dirty="0" smtClean="0"/>
              <a:t>って</a:t>
            </a:r>
            <a:r>
              <a:rPr lang="ja-JP" altLang="en-US" sz="3200" dirty="0" smtClean="0"/>
              <a:t>何？　</a:t>
            </a:r>
            <a:r>
              <a:rPr lang="en-US" altLang="ja-JP" sz="3200" dirty="0" smtClean="0"/>
              <a:t/>
            </a:r>
            <a:br>
              <a:rPr lang="en-US" altLang="ja-JP" sz="3200" dirty="0" smtClean="0"/>
            </a:br>
            <a:r>
              <a:rPr lang="en-US" altLang="ja-JP" sz="3200" dirty="0" smtClean="0"/>
              <a:t/>
            </a:r>
            <a:br>
              <a:rPr lang="en-US" altLang="ja-JP" sz="3200" dirty="0" smtClean="0"/>
            </a:br>
            <a:endParaRPr lang="en-US" sz="3200" dirty="0"/>
          </a:p>
        </p:txBody>
      </p:sp>
    </p:spTree>
    <p:extLst>
      <p:ext uri="{BB962C8B-B14F-4D97-AF65-F5344CB8AC3E}">
        <p14:creationId xmlns:p14="http://schemas.microsoft.com/office/powerpoint/2010/main" val="95676679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541077" y="-508"/>
            <a:ext cx="0" cy="5144008"/>
          </a:xfrm>
          <a:prstGeom prst="line">
            <a:avLst/>
          </a:prstGeom>
          <a:ln w="22225">
            <a:solidFill>
              <a:schemeClr val="accent1">
                <a:lumMod val="60000"/>
                <a:lumOff val="40000"/>
              </a:schemeClr>
            </a:solidFill>
            <a:miter lim="400000"/>
            <a:tailEnd type="none"/>
          </a:ln>
        </p:spPr>
      </p:cxnSp>
      <p:sp>
        <p:nvSpPr>
          <p:cNvPr id="14" name="Oval 13"/>
          <p:cNvSpPr/>
          <p:nvPr/>
        </p:nvSpPr>
        <p:spPr>
          <a:xfrm>
            <a:off x="1491367" y="2972359"/>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Gill Sans"/>
              <a:ea typeface="Gill Sans"/>
              <a:cs typeface="Gill Sans"/>
            </a:endParaRPr>
          </a:p>
        </p:txBody>
      </p:sp>
      <p:sp>
        <p:nvSpPr>
          <p:cNvPr id="15" name="Oval 14"/>
          <p:cNvSpPr/>
          <p:nvPr/>
        </p:nvSpPr>
        <p:spPr>
          <a:xfrm>
            <a:off x="1491367" y="994869"/>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Gill Sans"/>
              <a:ea typeface="Gill Sans"/>
              <a:cs typeface="Gill Sans"/>
            </a:endParaRPr>
          </a:p>
        </p:txBody>
      </p:sp>
      <p:sp>
        <p:nvSpPr>
          <p:cNvPr id="16" name="Oval 15"/>
          <p:cNvSpPr/>
          <p:nvPr/>
        </p:nvSpPr>
        <p:spPr>
          <a:xfrm>
            <a:off x="1483352" y="1894618"/>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Gill Sans"/>
              <a:ea typeface="Gill Sans"/>
              <a:cs typeface="Gill Sans"/>
            </a:endParaRPr>
          </a:p>
        </p:txBody>
      </p:sp>
      <p:pic>
        <p:nvPicPr>
          <p:cNvPr id="69" name="Picture 2" descr="C:\Users\spius\Pictures\cisco logo blue gradient.png"/>
          <p:cNvPicPr>
            <a:picLocks noChangeAspect="1" noChangeArrowheads="1"/>
          </p:cNvPicPr>
          <p:nvPr/>
        </p:nvPicPr>
        <p:blipFill>
          <a:blip r:embed="rId3"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1533062" y="0"/>
            <a:ext cx="0" cy="5159534"/>
            <a:chOff x="915576" y="195278"/>
            <a:chExt cx="0" cy="5159534"/>
          </a:xfrm>
        </p:grpSpPr>
        <p:cxnSp>
          <p:nvCxnSpPr>
            <p:cNvPr id="32" name="Straight Connector 31"/>
            <p:cNvCxnSpPr/>
            <p:nvPr/>
          </p:nvCxnSpPr>
          <p:spPr>
            <a:xfrm>
              <a:off x="915576" y="195278"/>
              <a:ext cx="0" cy="799425"/>
            </a:xfrm>
            <a:prstGeom prst="line">
              <a:avLst/>
            </a:prstGeom>
            <a:ln w="22225">
              <a:solidFill>
                <a:schemeClr val="accent1">
                  <a:lumMod val="60000"/>
                  <a:lumOff val="40000"/>
                </a:schemeClr>
              </a:solidFill>
              <a:miter lim="400000"/>
              <a:tailEnd type="none"/>
            </a:ln>
          </p:spPr>
        </p:cxnSp>
        <p:cxnSp>
          <p:nvCxnSpPr>
            <p:cNvPr id="33" name="Straight Connector 32"/>
            <p:cNvCxnSpPr/>
            <p:nvPr/>
          </p:nvCxnSpPr>
          <p:spPr>
            <a:xfrm>
              <a:off x="915576" y="1501326"/>
              <a:ext cx="0" cy="3853486"/>
            </a:xfrm>
            <a:prstGeom prst="line">
              <a:avLst/>
            </a:prstGeom>
            <a:ln w="22225">
              <a:solidFill>
                <a:schemeClr val="accent1">
                  <a:lumMod val="60000"/>
                  <a:lumOff val="40000"/>
                </a:schemeClr>
              </a:solidFill>
              <a:miter lim="400000"/>
              <a:tailEnd type="none"/>
            </a:ln>
          </p:spPr>
        </p:cxnSp>
      </p:grpSp>
      <p:sp>
        <p:nvSpPr>
          <p:cNvPr id="45" name="Shape 537"/>
          <p:cNvSpPr/>
          <p:nvPr/>
        </p:nvSpPr>
        <p:spPr>
          <a:xfrm>
            <a:off x="1280871" y="795918"/>
            <a:ext cx="504384" cy="5043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
            </a:schemeClr>
          </a:solidFill>
          <a:ln w="22225">
            <a:solidFill>
              <a:schemeClr val="accent1">
                <a:lumMod val="60000"/>
                <a:lumOff val="40000"/>
              </a:schemeClr>
            </a:solid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endParaRPr>
              <a:solidFill>
                <a:schemeClr val="tx2"/>
              </a:solidFill>
              <a:latin typeface="+mn-lt"/>
              <a:ea typeface="+mn-ea"/>
              <a:cs typeface="+mn-cs"/>
            </a:endParaRPr>
          </a:p>
        </p:txBody>
      </p:sp>
      <p:sp>
        <p:nvSpPr>
          <p:cNvPr id="47" name="Oval 46"/>
          <p:cNvSpPr/>
          <p:nvPr/>
        </p:nvSpPr>
        <p:spPr>
          <a:xfrm>
            <a:off x="1168138" y="683185"/>
            <a:ext cx="729850" cy="729850"/>
          </a:xfrm>
          <a:prstGeom prst="ellipse">
            <a:avLst/>
          </a:prstGeom>
          <a:noFill/>
          <a:ln w="254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endParaRPr>
          </a:p>
        </p:txBody>
      </p:sp>
      <p:sp>
        <p:nvSpPr>
          <p:cNvPr id="48" name="Oval 47"/>
          <p:cNvSpPr/>
          <p:nvPr/>
        </p:nvSpPr>
        <p:spPr>
          <a:xfrm>
            <a:off x="1085479" y="600526"/>
            <a:ext cx="895168" cy="895168"/>
          </a:xfrm>
          <a:prstGeom prst="ellipse">
            <a:avLst/>
          </a:prstGeom>
          <a:noFill/>
          <a:ln w="254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endParaRPr>
          </a:p>
        </p:txBody>
      </p:sp>
      <p:sp>
        <p:nvSpPr>
          <p:cNvPr id="3" name="TextBox 2"/>
          <p:cNvSpPr txBox="1"/>
          <p:nvPr/>
        </p:nvSpPr>
        <p:spPr>
          <a:xfrm>
            <a:off x="2176668" y="793679"/>
            <a:ext cx="4657044" cy="1384995"/>
          </a:xfrm>
          <a:prstGeom prst="rect">
            <a:avLst/>
          </a:prstGeom>
          <a:noFill/>
        </p:spPr>
        <p:txBody>
          <a:bodyPr wrap="none" rtlCol="0">
            <a:spAutoFit/>
          </a:bodyPr>
          <a:lstStyle/>
          <a:p>
            <a:r>
              <a:rPr lang="en-US" altLang="ja-JP" sz="2800" dirty="0" smtClean="0">
                <a:solidFill>
                  <a:srgbClr val="000000"/>
                </a:solidFill>
              </a:rPr>
              <a:t>Cisco </a:t>
            </a:r>
            <a:r>
              <a:rPr lang="en-US" altLang="ja-JP" sz="2800" dirty="0" smtClean="0">
                <a:solidFill>
                  <a:srgbClr val="000000"/>
                </a:solidFill>
              </a:rPr>
              <a:t>Meraki</a:t>
            </a:r>
            <a:r>
              <a:rPr lang="ja-JP" altLang="en-US" sz="2800" dirty="0" smtClean="0">
                <a:solidFill>
                  <a:srgbClr val="000000"/>
                </a:solidFill>
              </a:rPr>
              <a:t>　シリーズ　とは</a:t>
            </a:r>
            <a:endParaRPr lang="en-US" altLang="ja-JP" sz="2800" dirty="0" smtClean="0">
              <a:solidFill>
                <a:srgbClr val="000000"/>
              </a:solidFill>
            </a:endParaRPr>
          </a:p>
          <a:p>
            <a:endParaRPr lang="en-US" sz="2800" dirty="0">
              <a:solidFill>
                <a:srgbClr val="000000"/>
              </a:solidFill>
            </a:endParaRPr>
          </a:p>
          <a:p>
            <a:endParaRPr lang="en-US" sz="2800" dirty="0">
              <a:solidFill>
                <a:srgbClr val="000000"/>
              </a:solidFill>
            </a:endParaRPr>
          </a:p>
        </p:txBody>
      </p:sp>
      <p:sp>
        <p:nvSpPr>
          <p:cNvPr id="4" name="TextBox 3"/>
          <p:cNvSpPr txBox="1"/>
          <p:nvPr/>
        </p:nvSpPr>
        <p:spPr>
          <a:xfrm>
            <a:off x="1801284" y="1855784"/>
            <a:ext cx="6479116" cy="2862322"/>
          </a:xfrm>
          <a:prstGeom prst="rect">
            <a:avLst/>
          </a:prstGeom>
          <a:noFill/>
        </p:spPr>
        <p:txBody>
          <a:bodyPr wrap="square" rtlCol="0">
            <a:spAutoFit/>
          </a:bodyPr>
          <a:lstStyle/>
          <a:p>
            <a:r>
              <a:rPr lang="ja-JP" altLang="en-US" sz="2000" dirty="0" smtClean="0">
                <a:solidFill>
                  <a:srgbClr val="000000"/>
                </a:solidFill>
              </a:rPr>
              <a:t>クラウド</a:t>
            </a:r>
            <a:r>
              <a:rPr lang="en-US" altLang="ja-JP" sz="2000" dirty="0" smtClean="0">
                <a:solidFill>
                  <a:srgbClr val="000000"/>
                </a:solidFill>
              </a:rPr>
              <a:t> </a:t>
            </a:r>
            <a:r>
              <a:rPr lang="ja-JP" altLang="en-US" sz="2000" dirty="0" smtClean="0">
                <a:solidFill>
                  <a:srgbClr val="000000"/>
                </a:solidFill>
              </a:rPr>
              <a:t>ネットワーク</a:t>
            </a:r>
            <a:r>
              <a:rPr lang="ja-JP" altLang="en-US" sz="2000" dirty="0" smtClean="0">
                <a:solidFill>
                  <a:srgbClr val="000000"/>
                </a:solidFill>
              </a:rPr>
              <a:t>　業界</a:t>
            </a:r>
            <a:r>
              <a:rPr lang="ja-JP" altLang="en-US" sz="2000" dirty="0">
                <a:solidFill>
                  <a:srgbClr val="000000"/>
                </a:solidFill>
              </a:rPr>
              <a:t>の</a:t>
            </a:r>
            <a:r>
              <a:rPr lang="ja-JP" altLang="en-US" sz="2000" dirty="0" smtClean="0">
                <a:solidFill>
                  <a:srgbClr val="000000"/>
                </a:solidFill>
              </a:rPr>
              <a:t>リーダ</a:t>
            </a:r>
            <a:endParaRPr lang="en-US" sz="2000" dirty="0">
              <a:solidFill>
                <a:srgbClr val="000000"/>
              </a:solidFill>
            </a:endParaRPr>
          </a:p>
          <a:p>
            <a:pPr lvl="1"/>
            <a:r>
              <a:rPr lang="en-US" altLang="ja-JP" sz="1400" dirty="0">
                <a:solidFill>
                  <a:srgbClr val="000000"/>
                </a:solidFill>
              </a:rPr>
              <a:t>2006</a:t>
            </a:r>
            <a:r>
              <a:rPr lang="ja-JP" altLang="en-US" sz="1400" dirty="0">
                <a:solidFill>
                  <a:srgbClr val="000000"/>
                </a:solidFill>
              </a:rPr>
              <a:t>年に</a:t>
            </a:r>
            <a:r>
              <a:rPr lang="en-US" altLang="ja-JP" sz="1400" dirty="0">
                <a:solidFill>
                  <a:srgbClr val="000000"/>
                </a:solidFill>
              </a:rPr>
              <a:t>MIT</a:t>
            </a:r>
            <a:r>
              <a:rPr lang="ja-JP" altLang="en-US" sz="1400" dirty="0">
                <a:solidFill>
                  <a:srgbClr val="000000"/>
                </a:solidFill>
              </a:rPr>
              <a:t>にて設立</a:t>
            </a:r>
            <a:r>
              <a:rPr lang="en-US" sz="1400" dirty="0">
                <a:solidFill>
                  <a:srgbClr val="000000"/>
                </a:solidFill>
              </a:rPr>
              <a:t> </a:t>
            </a:r>
          </a:p>
          <a:p>
            <a:pPr lvl="1"/>
            <a:r>
              <a:rPr lang="en-US" sz="1400" dirty="0" smtClean="0">
                <a:solidFill>
                  <a:srgbClr val="000000"/>
                </a:solidFill>
              </a:rPr>
              <a:t>20,000</a:t>
            </a:r>
            <a:r>
              <a:rPr lang="ja-JP" altLang="en-US" sz="1400" dirty="0">
                <a:solidFill>
                  <a:srgbClr val="000000"/>
                </a:solidFill>
              </a:rPr>
              <a:t>社以上のお客様へ</a:t>
            </a:r>
            <a:r>
              <a:rPr lang="ja-JP" altLang="en-US" sz="1400" dirty="0" smtClean="0">
                <a:solidFill>
                  <a:srgbClr val="000000"/>
                </a:solidFill>
              </a:rPr>
              <a:t>ご提供</a:t>
            </a:r>
            <a:endParaRPr lang="en-US" altLang="ja-JP" sz="1400" dirty="0" smtClean="0">
              <a:solidFill>
                <a:srgbClr val="000000"/>
              </a:solidFill>
            </a:endParaRPr>
          </a:p>
          <a:p>
            <a:pPr lvl="1"/>
            <a:endParaRPr lang="en-US" sz="1400" dirty="0" smtClean="0">
              <a:solidFill>
                <a:srgbClr val="000000"/>
              </a:solidFill>
            </a:endParaRPr>
          </a:p>
          <a:p>
            <a:r>
              <a:rPr lang="ja-JP" altLang="en-US" sz="2000" dirty="0" smtClean="0">
                <a:solidFill>
                  <a:srgbClr val="000000"/>
                </a:solidFill>
              </a:rPr>
              <a:t>クラウド</a:t>
            </a:r>
            <a:r>
              <a:rPr lang="en-US" altLang="ja-JP" sz="2000" dirty="0" smtClean="0">
                <a:solidFill>
                  <a:srgbClr val="000000"/>
                </a:solidFill>
              </a:rPr>
              <a:t> </a:t>
            </a:r>
            <a:r>
              <a:rPr lang="ja-JP" altLang="en-US" sz="2000" dirty="0" smtClean="0">
                <a:solidFill>
                  <a:srgbClr val="000000"/>
                </a:solidFill>
              </a:rPr>
              <a:t>ベース</a:t>
            </a:r>
            <a:r>
              <a:rPr lang="ja-JP" altLang="en-US" sz="2000" dirty="0">
                <a:solidFill>
                  <a:srgbClr val="000000"/>
                </a:solidFill>
              </a:rPr>
              <a:t>での</a:t>
            </a:r>
            <a:r>
              <a:rPr lang="ja-JP" altLang="en-US" sz="2000" dirty="0" smtClean="0">
                <a:solidFill>
                  <a:srgbClr val="000000"/>
                </a:solidFill>
              </a:rPr>
              <a:t>マネージド</a:t>
            </a:r>
            <a:r>
              <a:rPr lang="en-US" altLang="ja-JP" sz="2000" dirty="0" smtClean="0">
                <a:solidFill>
                  <a:srgbClr val="000000"/>
                </a:solidFill>
              </a:rPr>
              <a:t> </a:t>
            </a:r>
            <a:r>
              <a:rPr lang="ja-JP" altLang="en-US" sz="2000" dirty="0" smtClean="0">
                <a:solidFill>
                  <a:srgbClr val="000000"/>
                </a:solidFill>
              </a:rPr>
              <a:t>ネットワーク</a:t>
            </a:r>
            <a:r>
              <a:rPr lang="en-US" altLang="ja-JP" sz="2000" dirty="0" smtClean="0">
                <a:solidFill>
                  <a:srgbClr val="000000"/>
                </a:solidFill>
              </a:rPr>
              <a:t> </a:t>
            </a:r>
            <a:r>
              <a:rPr lang="ja-JP" altLang="en-US" sz="2000" dirty="0" smtClean="0">
                <a:solidFill>
                  <a:srgbClr val="000000"/>
                </a:solidFill>
              </a:rPr>
              <a:t>ポートフォリオ</a:t>
            </a:r>
            <a:endParaRPr lang="en-US" sz="2000" dirty="0">
              <a:solidFill>
                <a:srgbClr val="000000"/>
              </a:solidFill>
            </a:endParaRPr>
          </a:p>
          <a:p>
            <a:pPr lvl="1"/>
            <a:r>
              <a:rPr lang="ja-JP" altLang="en-US" sz="1400" dirty="0">
                <a:solidFill>
                  <a:srgbClr val="000000"/>
                </a:solidFill>
              </a:rPr>
              <a:t>無線</a:t>
            </a:r>
            <a:r>
              <a:rPr lang="en-US" altLang="ja-JP" sz="1400" dirty="0">
                <a:solidFill>
                  <a:srgbClr val="000000"/>
                </a:solidFill>
              </a:rPr>
              <a:t>LAN</a:t>
            </a:r>
            <a:r>
              <a:rPr lang="ja-JP" altLang="en-US" sz="1400" dirty="0">
                <a:solidFill>
                  <a:srgbClr val="000000"/>
                </a:solidFill>
              </a:rPr>
              <a:t>、スイッチ、セキュリティ、</a:t>
            </a:r>
            <a:r>
              <a:rPr lang="en-US" altLang="ja-JP" sz="1400" dirty="0" smtClean="0">
                <a:solidFill>
                  <a:srgbClr val="000000"/>
                </a:solidFill>
              </a:rPr>
              <a:t>WAN</a:t>
            </a:r>
            <a:r>
              <a:rPr lang="ja-JP" altLang="en-US" sz="1400" dirty="0" smtClean="0">
                <a:solidFill>
                  <a:srgbClr val="000000"/>
                </a:solidFill>
              </a:rPr>
              <a:t>、</a:t>
            </a:r>
            <a:r>
              <a:rPr lang="en-US" altLang="ja-JP" sz="1400" dirty="0" smtClean="0">
                <a:solidFill>
                  <a:srgbClr val="000000"/>
                </a:solidFill>
              </a:rPr>
              <a:t>MDM</a:t>
            </a:r>
            <a:r>
              <a:rPr lang="ja-JP" altLang="en-US" sz="1400" dirty="0" smtClean="0">
                <a:solidFill>
                  <a:srgbClr val="000000"/>
                </a:solidFill>
              </a:rPr>
              <a:t>、カメラ、（音声）</a:t>
            </a:r>
            <a:endParaRPr lang="en-US" altLang="ja-JP" sz="1400" dirty="0" smtClean="0">
              <a:solidFill>
                <a:srgbClr val="000000"/>
              </a:solidFill>
            </a:endParaRPr>
          </a:p>
          <a:p>
            <a:pPr lvl="1"/>
            <a:endParaRPr lang="en-US" sz="1400" dirty="0">
              <a:solidFill>
                <a:srgbClr val="000000"/>
              </a:solidFill>
            </a:endParaRPr>
          </a:p>
          <a:p>
            <a:r>
              <a:rPr lang="en-US" altLang="ja-JP" sz="2000" dirty="0" smtClean="0">
                <a:solidFill>
                  <a:srgbClr val="000000"/>
                </a:solidFill>
              </a:rPr>
              <a:t>2012 </a:t>
            </a:r>
            <a:r>
              <a:rPr lang="ja-JP" altLang="en-US" sz="2000" dirty="0" smtClean="0">
                <a:solidFill>
                  <a:srgbClr val="000000"/>
                </a:solidFill>
              </a:rPr>
              <a:t>年</a:t>
            </a:r>
            <a:r>
              <a:rPr lang="ja-JP" altLang="en-US" sz="2000" dirty="0">
                <a:solidFill>
                  <a:srgbClr val="000000"/>
                </a:solidFill>
              </a:rPr>
              <a:t>に</a:t>
            </a:r>
            <a:r>
              <a:rPr lang="en-US" altLang="ja-JP" sz="2000" dirty="0" smtClean="0">
                <a:solidFill>
                  <a:srgbClr val="000000"/>
                </a:solidFill>
              </a:rPr>
              <a:t>12 </a:t>
            </a:r>
            <a:r>
              <a:rPr lang="ja-JP" altLang="en-US" sz="2000" dirty="0" smtClean="0">
                <a:solidFill>
                  <a:srgbClr val="000000"/>
                </a:solidFill>
              </a:rPr>
              <a:t>億</a:t>
            </a:r>
            <a:r>
              <a:rPr lang="ja-JP" altLang="en-US" sz="2000" dirty="0">
                <a:solidFill>
                  <a:srgbClr val="000000"/>
                </a:solidFill>
              </a:rPr>
              <a:t>ドルで</a:t>
            </a:r>
            <a:r>
              <a:rPr lang="en-US" sz="2000" dirty="0">
                <a:solidFill>
                  <a:srgbClr val="000000"/>
                </a:solidFill>
              </a:rPr>
              <a:t>Cisco </a:t>
            </a:r>
            <a:r>
              <a:rPr lang="ja-JP" altLang="en-US" sz="2000" dirty="0">
                <a:solidFill>
                  <a:srgbClr val="000000"/>
                </a:solidFill>
              </a:rPr>
              <a:t>が</a:t>
            </a:r>
            <a:r>
              <a:rPr lang="ja-JP" altLang="en-US" sz="2000" dirty="0" smtClean="0">
                <a:solidFill>
                  <a:srgbClr val="000000"/>
                </a:solidFill>
              </a:rPr>
              <a:t>買収！</a:t>
            </a:r>
            <a:endParaRPr lang="en-US" altLang="ja-JP" sz="2000" dirty="0" smtClean="0">
              <a:solidFill>
                <a:srgbClr val="000000"/>
              </a:solidFill>
            </a:endParaRPr>
          </a:p>
          <a:p>
            <a:r>
              <a:rPr lang="ja-JP" altLang="en-US" dirty="0" smtClean="0">
                <a:solidFill>
                  <a:srgbClr val="000000"/>
                </a:solidFill>
              </a:rPr>
              <a:t>クラウド</a:t>
            </a:r>
            <a:r>
              <a:rPr lang="en-US" altLang="ja-JP" dirty="0" smtClean="0">
                <a:solidFill>
                  <a:srgbClr val="000000"/>
                </a:solidFill>
              </a:rPr>
              <a:t> </a:t>
            </a:r>
            <a:r>
              <a:rPr lang="ja-JP" altLang="en-US" dirty="0" smtClean="0">
                <a:solidFill>
                  <a:srgbClr val="000000"/>
                </a:solidFill>
              </a:rPr>
              <a:t>ネットワーキング</a:t>
            </a:r>
            <a:r>
              <a:rPr lang="en-US" altLang="ja-JP" dirty="0" smtClean="0">
                <a:solidFill>
                  <a:srgbClr val="000000"/>
                </a:solidFill>
              </a:rPr>
              <a:t> </a:t>
            </a:r>
            <a:r>
              <a:rPr lang="ja-JP" altLang="en-US" dirty="0" smtClean="0">
                <a:solidFill>
                  <a:srgbClr val="000000"/>
                </a:solidFill>
              </a:rPr>
              <a:t>グループ</a:t>
            </a:r>
            <a:endParaRPr lang="en-US" altLang="ja-JP" dirty="0" smtClean="0">
              <a:solidFill>
                <a:srgbClr val="000000"/>
              </a:solidFill>
            </a:endParaRPr>
          </a:p>
          <a:p>
            <a:r>
              <a:rPr lang="en-US" sz="1400" dirty="0" smtClean="0">
                <a:solidFill>
                  <a:srgbClr val="000000"/>
                </a:solidFill>
              </a:rPr>
              <a:t>Meraki </a:t>
            </a:r>
            <a:r>
              <a:rPr lang="ja-JP" altLang="en-US" sz="1400" dirty="0">
                <a:solidFill>
                  <a:srgbClr val="000000"/>
                </a:solidFill>
              </a:rPr>
              <a:t>テクノロジーへの投資増加</a:t>
            </a:r>
            <a:r>
              <a:rPr lang="en-US" sz="1400" dirty="0">
                <a:solidFill>
                  <a:srgbClr val="000000"/>
                </a:solidFill>
              </a:rPr>
              <a:t> (</a:t>
            </a:r>
            <a:r>
              <a:rPr lang="ja-JP" altLang="en-US" sz="1400" dirty="0">
                <a:solidFill>
                  <a:srgbClr val="000000"/>
                </a:solidFill>
              </a:rPr>
              <a:t>チーム増員や</a:t>
            </a:r>
            <a:r>
              <a:rPr lang="en-US" sz="1400" dirty="0">
                <a:solidFill>
                  <a:srgbClr val="000000"/>
                </a:solidFill>
              </a:rPr>
              <a:t>R&amp;D)</a:t>
            </a:r>
          </a:p>
          <a:p>
            <a:endParaRPr lang="en-US" dirty="0">
              <a:solidFill>
                <a:srgbClr val="000000"/>
              </a:solidFill>
            </a:endParaRPr>
          </a:p>
        </p:txBody>
      </p:sp>
      <p:sp>
        <p:nvSpPr>
          <p:cNvPr id="18" name="Oval 17"/>
          <p:cNvSpPr/>
          <p:nvPr/>
        </p:nvSpPr>
        <p:spPr>
          <a:xfrm>
            <a:off x="1491367" y="3791151"/>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Gill Sans"/>
              <a:ea typeface="Gill Sans"/>
              <a:cs typeface="Gill Sans"/>
            </a:endParaRPr>
          </a:p>
        </p:txBody>
      </p:sp>
    </p:spTree>
    <p:extLst>
      <p:ext uri="{BB962C8B-B14F-4D97-AF65-F5344CB8AC3E}">
        <p14:creationId xmlns:p14="http://schemas.microsoft.com/office/powerpoint/2010/main" val="1010513028"/>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545885" y="2712191"/>
            <a:ext cx="2839402" cy="1153896"/>
            <a:chOff x="5701622" y="-556516"/>
            <a:chExt cx="3950148" cy="1840523"/>
          </a:xfrm>
        </p:grpSpPr>
        <p:pic>
          <p:nvPicPr>
            <p:cNvPr id="22" name="Picture 21" descr="dashboard_screenshots.jpg"/>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5701622" y="-556516"/>
              <a:ext cx="3950148" cy="1840523"/>
            </a:xfrm>
            <a:prstGeom prst="rect">
              <a:avLst/>
            </a:prstGeom>
          </p:spPr>
        </p:pic>
        <p:pic>
          <p:nvPicPr>
            <p:cNvPr id="23" name="Picture 22" descr="Screen Shot 2013-05-13 at 4.52.4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3231" y="-556516"/>
              <a:ext cx="2886626" cy="1824508"/>
            </a:xfrm>
            <a:prstGeom prst="rect">
              <a:avLst/>
            </a:prstGeom>
            <a:ln>
              <a:solidFill>
                <a:srgbClr val="BFBFBF"/>
              </a:solidFill>
            </a:ln>
            <a:effectLst>
              <a:reflection blurRad="6350" stA="42000" endA="300" endPos="10000" dir="5400000" sy="-100000" algn="bl" rotWithShape="0"/>
            </a:effectLst>
          </p:spPr>
        </p:pic>
      </p:grpSp>
      <p:sp>
        <p:nvSpPr>
          <p:cNvPr id="4" name="Rectangle 3"/>
          <p:cNvSpPr/>
          <p:nvPr/>
        </p:nvSpPr>
        <p:spPr>
          <a:xfrm>
            <a:off x="5683028" y="3780910"/>
            <a:ext cx="3250400" cy="878278"/>
          </a:xfrm>
          <a:prstGeom prst="rect">
            <a:avLst/>
          </a:prstGeom>
          <a:solidFill>
            <a:schemeClr val="bg1"/>
          </a:solidFill>
          <a:ln>
            <a:solidFill>
              <a:schemeClr val="tx1">
                <a:alpha val="15000"/>
              </a:schemeClr>
            </a:solidFill>
          </a:ln>
          <a:effectLst>
            <a:outerShdw blurRad="50800" dist="76200" dir="2700000" algn="tl"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 name="Title 1"/>
          <p:cNvSpPr>
            <a:spLocks noGrp="1"/>
          </p:cNvSpPr>
          <p:nvPr>
            <p:ph type="title"/>
          </p:nvPr>
        </p:nvSpPr>
        <p:spPr/>
        <p:txBody>
          <a:bodyPr/>
          <a:lstStyle/>
          <a:p>
            <a:r>
              <a:rPr lang="en-US" dirty="0" smtClean="0">
                <a:solidFill>
                  <a:srgbClr val="000000"/>
                </a:solidFill>
              </a:rPr>
              <a:t>Meraki </a:t>
            </a:r>
            <a:r>
              <a:rPr lang="ja-JP" altLang="en-US" dirty="0" smtClean="0">
                <a:solidFill>
                  <a:srgbClr val="000000"/>
                </a:solidFill>
                <a:latin typeface="MS PGothic" charset="-128"/>
                <a:ea typeface="MS PGothic" charset="-128"/>
                <a:cs typeface="MS PGothic" charset="-128"/>
              </a:rPr>
              <a:t>フルスタック</a:t>
            </a:r>
            <a:endParaRPr lang="en-US" dirty="0">
              <a:solidFill>
                <a:srgbClr val="000000"/>
              </a:solidFill>
              <a:latin typeface="MS PGothic" charset="-128"/>
              <a:ea typeface="MS PGothic" charset="-128"/>
              <a:cs typeface="MS PGothic" charset="-128"/>
            </a:endParaRPr>
          </a:p>
        </p:txBody>
      </p:sp>
      <p:sp>
        <p:nvSpPr>
          <p:cNvPr id="5" name="Content Placeholder 4"/>
          <p:cNvSpPr>
            <a:spLocks noGrp="1"/>
          </p:cNvSpPr>
          <p:nvPr>
            <p:ph sz="quarter" idx="4294967295"/>
          </p:nvPr>
        </p:nvSpPr>
        <p:spPr>
          <a:xfrm>
            <a:off x="5692775" y="3814763"/>
            <a:ext cx="3451225" cy="606425"/>
          </a:xfrm>
          <a:prstGeom prst="rect">
            <a:avLst/>
          </a:prstGeom>
        </p:spPr>
        <p:txBody>
          <a:bodyPr/>
          <a:lstStyle/>
          <a:p>
            <a:pPr algn="ctr"/>
            <a:r>
              <a:rPr lang="ja-JP" altLang="en-US" sz="1200" dirty="0" smtClean="0">
                <a:solidFill>
                  <a:schemeClr val="accent1"/>
                </a:solidFill>
                <a:latin typeface="MS PGothic" charset="-128"/>
                <a:ea typeface="MS PGothic" charset="-128"/>
                <a:cs typeface="MS PGothic" charset="-128"/>
              </a:rPr>
              <a:t>ネットワーク機器だけではなく</a:t>
            </a:r>
            <a:r>
              <a:rPr lang="en-US" altLang="ja-JP" sz="1200" dirty="0" smtClean="0">
                <a:solidFill>
                  <a:schemeClr val="accent1"/>
                </a:solidFill>
                <a:latin typeface="MS PGothic" charset="-128"/>
                <a:ea typeface="MS PGothic" charset="-128"/>
                <a:cs typeface="MS PGothic" charset="-128"/>
              </a:rPr>
              <a:t/>
            </a:r>
            <a:br>
              <a:rPr lang="en-US" altLang="ja-JP" sz="1200" dirty="0" smtClean="0">
                <a:solidFill>
                  <a:schemeClr val="accent1"/>
                </a:solidFill>
                <a:latin typeface="MS PGothic" charset="-128"/>
                <a:ea typeface="MS PGothic" charset="-128"/>
                <a:cs typeface="MS PGothic" charset="-128"/>
              </a:rPr>
            </a:br>
            <a:r>
              <a:rPr lang="en-US" altLang="ja-JP" sz="1200" dirty="0" smtClean="0">
                <a:solidFill>
                  <a:schemeClr val="accent1"/>
                </a:solidFill>
                <a:latin typeface="MS PGothic" charset="-128"/>
                <a:ea typeface="MS PGothic" charset="-128"/>
                <a:cs typeface="MS PGothic" charset="-128"/>
              </a:rPr>
              <a:t>IT</a:t>
            </a:r>
            <a:r>
              <a:rPr lang="ja-JP" altLang="en-US" sz="1200" dirty="0" smtClean="0">
                <a:solidFill>
                  <a:schemeClr val="accent1"/>
                </a:solidFill>
                <a:latin typeface="MS PGothic" charset="-128"/>
                <a:ea typeface="MS PGothic" charset="-128"/>
                <a:cs typeface="MS PGothic" charset="-128"/>
              </a:rPr>
              <a:t>のエンドツーエンドを</a:t>
            </a:r>
            <a:endParaRPr lang="en-US" sz="1200" dirty="0">
              <a:solidFill>
                <a:schemeClr val="accent1"/>
              </a:solidFill>
              <a:latin typeface="MS PGothic" charset="-128"/>
              <a:ea typeface="MS PGothic" charset="-128"/>
              <a:cs typeface="MS PGothic" charset="-128"/>
            </a:endParaRPr>
          </a:p>
          <a:p>
            <a:pPr algn="ctr"/>
            <a:r>
              <a:rPr lang="ja-JP" altLang="en-US" sz="1400" b="1" u="sng" dirty="0" smtClean="0">
                <a:solidFill>
                  <a:schemeClr val="accent1"/>
                </a:solidFill>
                <a:latin typeface="MS PGothic" charset="-128"/>
                <a:ea typeface="MS PGothic" charset="-128"/>
                <a:cs typeface="MS PGothic" charset="-128"/>
              </a:rPr>
              <a:t>一つのポイントから横断的に管理</a:t>
            </a:r>
            <a:endParaRPr lang="en-US" sz="1400" b="1" u="sng" dirty="0">
              <a:solidFill>
                <a:schemeClr val="accent1"/>
              </a:solidFill>
              <a:latin typeface="MS PGothic" charset="-128"/>
              <a:ea typeface="MS PGothic" charset="-128"/>
              <a:cs typeface="MS PGothic" charset="-128"/>
            </a:endParaRPr>
          </a:p>
        </p:txBody>
      </p:sp>
      <p:sp>
        <p:nvSpPr>
          <p:cNvPr id="15" name="TextBox 14"/>
          <p:cNvSpPr txBox="1"/>
          <p:nvPr/>
        </p:nvSpPr>
        <p:spPr>
          <a:xfrm>
            <a:off x="1605367" y="3800754"/>
            <a:ext cx="1401179" cy="646331"/>
          </a:xfrm>
          <a:prstGeom prst="rect">
            <a:avLst/>
          </a:prstGeom>
          <a:noFill/>
        </p:spPr>
        <p:txBody>
          <a:bodyPr wrap="square" lIns="0" tIns="0" rIns="0" bIns="0" rtlCol="0">
            <a:spAutoFit/>
          </a:bodyPr>
          <a:lstStyle/>
          <a:p>
            <a:r>
              <a:rPr lang="en-US" sz="1400" dirty="0">
                <a:solidFill>
                  <a:srgbClr val="000000"/>
                </a:solidFill>
                <a:latin typeface="+mj-lt"/>
              </a:rPr>
              <a:t>Systems Manager</a:t>
            </a:r>
          </a:p>
          <a:p>
            <a:r>
              <a:rPr lang="ja-JP" altLang="en-US" sz="1400" dirty="0" smtClean="0">
                <a:solidFill>
                  <a:srgbClr val="000000"/>
                </a:solidFill>
                <a:latin typeface="+mj-lt"/>
              </a:rPr>
              <a:t>デバイス管理</a:t>
            </a:r>
            <a:endParaRPr lang="en-US" sz="1400" dirty="0">
              <a:solidFill>
                <a:srgbClr val="000000"/>
              </a:solidFill>
              <a:latin typeface="+mj-lt"/>
            </a:endParaRP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3257" y="4544488"/>
            <a:ext cx="742171" cy="439876"/>
          </a:xfrm>
          <a:prstGeom prst="rect">
            <a:avLst/>
          </a:prstGeom>
        </p:spPr>
      </p:pic>
      <p:sp>
        <p:nvSpPr>
          <p:cNvPr id="19" name="TextBox 18"/>
          <p:cNvSpPr txBox="1"/>
          <p:nvPr/>
        </p:nvSpPr>
        <p:spPr>
          <a:xfrm>
            <a:off x="2987538" y="4494658"/>
            <a:ext cx="1441559" cy="577081"/>
          </a:xfrm>
          <a:prstGeom prst="rect">
            <a:avLst/>
          </a:prstGeom>
          <a:noFill/>
        </p:spPr>
        <p:txBody>
          <a:bodyPr wrap="square" rtlCol="0">
            <a:spAutoFit/>
          </a:bodyPr>
          <a:lstStyle/>
          <a:p>
            <a:r>
              <a:rPr lang="en-US" sz="1050" dirty="0">
                <a:latin typeface="+mj-lt"/>
              </a:rPr>
              <a:t>MC</a:t>
            </a:r>
          </a:p>
          <a:p>
            <a:r>
              <a:rPr lang="en-US" sz="1050" dirty="0" smtClean="0">
                <a:latin typeface="+mj-lt"/>
              </a:rPr>
              <a:t>Communications</a:t>
            </a:r>
          </a:p>
          <a:p>
            <a:r>
              <a:rPr lang="ja-JP" altLang="en-US" sz="1050" dirty="0" smtClean="0">
                <a:latin typeface="+mj-lt"/>
              </a:rPr>
              <a:t>（日本未導入）</a:t>
            </a:r>
            <a:endParaRPr lang="en-US" sz="1050" dirty="0">
              <a:latin typeface="+mj-lt"/>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860" y="3608317"/>
            <a:ext cx="708041" cy="708041"/>
          </a:xfrm>
          <a:prstGeom prst="rect">
            <a:avLst/>
          </a:prstGeom>
        </p:spPr>
      </p:pic>
      <p:sp>
        <p:nvSpPr>
          <p:cNvPr id="11" name="TextBox 10"/>
          <p:cNvSpPr txBox="1"/>
          <p:nvPr/>
        </p:nvSpPr>
        <p:spPr>
          <a:xfrm>
            <a:off x="2987538" y="2712191"/>
            <a:ext cx="893193" cy="523220"/>
          </a:xfrm>
          <a:prstGeom prst="rect">
            <a:avLst/>
          </a:prstGeom>
          <a:noFill/>
        </p:spPr>
        <p:txBody>
          <a:bodyPr wrap="none" rtlCol="0">
            <a:spAutoFit/>
          </a:bodyPr>
          <a:lstStyle/>
          <a:p>
            <a:r>
              <a:rPr lang="en-US" sz="1400" dirty="0">
                <a:solidFill>
                  <a:srgbClr val="000000"/>
                </a:solidFill>
                <a:latin typeface="+mj-lt"/>
              </a:rPr>
              <a:t>MR </a:t>
            </a:r>
          </a:p>
          <a:p>
            <a:r>
              <a:rPr lang="ja-JP" altLang="en-US" sz="1400" dirty="0" smtClean="0">
                <a:solidFill>
                  <a:srgbClr val="000000"/>
                </a:solidFill>
                <a:latin typeface="+mj-lt"/>
              </a:rPr>
              <a:t>無線</a:t>
            </a:r>
            <a:r>
              <a:rPr lang="en-US" altLang="ja-JP" sz="1400" dirty="0" smtClean="0">
                <a:solidFill>
                  <a:srgbClr val="000000"/>
                </a:solidFill>
                <a:latin typeface="+mj-lt"/>
              </a:rPr>
              <a:t>LAN</a:t>
            </a:r>
            <a:endParaRPr lang="en-US" sz="1400" dirty="0" smtClean="0">
              <a:solidFill>
                <a:srgbClr val="000000"/>
              </a:solidFill>
              <a:latin typeface="+mj-lt"/>
            </a:endParaRPr>
          </a:p>
        </p:txBody>
      </p:sp>
      <p:sp>
        <p:nvSpPr>
          <p:cNvPr id="12" name="TextBox 11"/>
          <p:cNvSpPr txBox="1"/>
          <p:nvPr/>
        </p:nvSpPr>
        <p:spPr>
          <a:xfrm>
            <a:off x="4330864" y="1805763"/>
            <a:ext cx="1441559" cy="523220"/>
          </a:xfrm>
          <a:prstGeom prst="rect">
            <a:avLst/>
          </a:prstGeom>
          <a:noFill/>
        </p:spPr>
        <p:txBody>
          <a:bodyPr wrap="square" rtlCol="0">
            <a:spAutoFit/>
          </a:bodyPr>
          <a:lstStyle/>
          <a:p>
            <a:r>
              <a:rPr lang="en-US" sz="1400" dirty="0" smtClean="0">
                <a:solidFill>
                  <a:srgbClr val="000000"/>
                </a:solidFill>
                <a:latin typeface="+mj-lt"/>
              </a:rPr>
              <a:t>MS</a:t>
            </a:r>
          </a:p>
          <a:p>
            <a:r>
              <a:rPr lang="ja-JP" altLang="en-US" sz="1400" dirty="0" smtClean="0">
                <a:solidFill>
                  <a:srgbClr val="000000"/>
                </a:solidFill>
                <a:latin typeface="+mj-lt"/>
              </a:rPr>
              <a:t>スイッチ</a:t>
            </a:r>
            <a:endParaRPr lang="en-US" sz="1400" dirty="0">
              <a:solidFill>
                <a:srgbClr val="000000"/>
              </a:solidFill>
              <a:latin typeface="+mj-lt"/>
            </a:endParaRPr>
          </a:p>
        </p:txBody>
      </p:sp>
      <p:pic>
        <p:nvPicPr>
          <p:cNvPr id="13" name="Picture 12" descr="mr-mx-ms.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82430" y="1695599"/>
            <a:ext cx="1241265" cy="635826"/>
          </a:xfrm>
          <a:prstGeom prst="rect">
            <a:avLst/>
          </a:prstGeom>
        </p:spPr>
      </p:pic>
      <p:pic>
        <p:nvPicPr>
          <p:cNvPr id="16" name="Picture 15" descr="mr-mx-ms.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81383" y="605540"/>
            <a:ext cx="1155819" cy="840797"/>
          </a:xfrm>
          <a:prstGeom prst="rect">
            <a:avLst/>
          </a:prstGeom>
        </p:spPr>
      </p:pic>
      <p:sp>
        <p:nvSpPr>
          <p:cNvPr id="17" name="TextBox 16"/>
          <p:cNvSpPr txBox="1"/>
          <p:nvPr/>
        </p:nvSpPr>
        <p:spPr>
          <a:xfrm>
            <a:off x="5838375" y="563287"/>
            <a:ext cx="1483098" cy="523220"/>
          </a:xfrm>
          <a:prstGeom prst="rect">
            <a:avLst/>
          </a:prstGeom>
          <a:noFill/>
        </p:spPr>
        <p:txBody>
          <a:bodyPr wrap="none" rtlCol="0">
            <a:spAutoFit/>
          </a:bodyPr>
          <a:lstStyle/>
          <a:p>
            <a:r>
              <a:rPr lang="en-US" sz="1400" dirty="0">
                <a:solidFill>
                  <a:schemeClr val="accent4">
                    <a:lumMod val="50000"/>
                  </a:schemeClr>
                </a:solidFill>
                <a:latin typeface="+mj-lt"/>
              </a:rPr>
              <a:t>MX </a:t>
            </a:r>
            <a:endParaRPr lang="en-US" sz="1400" dirty="0" smtClean="0">
              <a:solidFill>
                <a:schemeClr val="accent4">
                  <a:lumMod val="50000"/>
                </a:schemeClr>
              </a:solidFill>
              <a:latin typeface="+mj-lt"/>
            </a:endParaRPr>
          </a:p>
          <a:p>
            <a:r>
              <a:rPr lang="en-US" altLang="ja-JP" sz="1400" dirty="0" smtClean="0">
                <a:solidFill>
                  <a:schemeClr val="accent4">
                    <a:lumMod val="50000"/>
                  </a:schemeClr>
                </a:solidFill>
                <a:latin typeface="+mj-lt"/>
              </a:rPr>
              <a:t>UTM/VPN</a:t>
            </a:r>
            <a:r>
              <a:rPr lang="ja-JP" altLang="en-US" sz="1400" dirty="0" smtClean="0">
                <a:solidFill>
                  <a:schemeClr val="accent4">
                    <a:lumMod val="50000"/>
                  </a:schemeClr>
                </a:solidFill>
                <a:latin typeface="+mj-lt"/>
              </a:rPr>
              <a:t>ルータ</a:t>
            </a:r>
            <a:endParaRPr lang="en-US" sz="1400" dirty="0">
              <a:solidFill>
                <a:schemeClr val="accent4">
                  <a:lumMod val="50000"/>
                </a:schemeClr>
              </a:solidFill>
              <a:latin typeface="+mj-lt"/>
            </a:endParaRP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1540" y="2657595"/>
            <a:ext cx="1048190" cy="705781"/>
          </a:xfrm>
          <a:prstGeom prst="rect">
            <a:avLst/>
          </a:prstGeom>
        </p:spPr>
      </p:pic>
      <p:pic>
        <p:nvPicPr>
          <p:cNvPr id="8" name="Picture 7" descr="Tilted Spencer.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6678" y="3633087"/>
            <a:ext cx="1001640" cy="728676"/>
          </a:xfrm>
          <a:prstGeom prst="rect">
            <a:avLst/>
          </a:prstGeom>
        </p:spPr>
      </p:pic>
      <p:sp>
        <p:nvSpPr>
          <p:cNvPr id="21" name="TextBox 20"/>
          <p:cNvSpPr txBox="1"/>
          <p:nvPr/>
        </p:nvSpPr>
        <p:spPr>
          <a:xfrm>
            <a:off x="3555436" y="3778081"/>
            <a:ext cx="1752436" cy="523220"/>
          </a:xfrm>
          <a:prstGeom prst="rect">
            <a:avLst/>
          </a:prstGeom>
          <a:noFill/>
        </p:spPr>
        <p:txBody>
          <a:bodyPr wrap="square" rtlCol="0">
            <a:spAutoFit/>
          </a:bodyPr>
          <a:lstStyle/>
          <a:p>
            <a:r>
              <a:rPr lang="en-US" sz="1400" dirty="0" smtClean="0">
                <a:solidFill>
                  <a:srgbClr val="000000"/>
                </a:solidFill>
                <a:latin typeface="+mj-lt"/>
              </a:rPr>
              <a:t>MV</a:t>
            </a:r>
          </a:p>
          <a:p>
            <a:r>
              <a:rPr lang="ja-JP" altLang="en-US" sz="1400" dirty="0" smtClean="0">
                <a:solidFill>
                  <a:srgbClr val="000000"/>
                </a:solidFill>
                <a:latin typeface="+mj-lt"/>
              </a:rPr>
              <a:t>セキュリティカメラ</a:t>
            </a:r>
            <a:endParaRPr lang="en-US" sz="1400" dirty="0">
              <a:solidFill>
                <a:srgbClr val="000000"/>
              </a:solidFill>
              <a:latin typeface="+mj-lt"/>
            </a:endParaRPr>
          </a:p>
        </p:txBody>
      </p:sp>
      <p:sp>
        <p:nvSpPr>
          <p:cNvPr id="7" name="Left-Right Arrow 6"/>
          <p:cNvSpPr/>
          <p:nvPr/>
        </p:nvSpPr>
        <p:spPr>
          <a:xfrm rot="18947971">
            <a:off x="3749635" y="2207473"/>
            <a:ext cx="4115026" cy="561481"/>
          </a:xfrm>
          <a:prstGeom prst="leftRightArrow">
            <a:avLst>
              <a:gd name="adj1" fmla="val 41374"/>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147485" y="901160"/>
            <a:ext cx="4332725" cy="369332"/>
          </a:xfrm>
          <a:prstGeom prst="rect">
            <a:avLst/>
          </a:prstGeom>
          <a:noFill/>
        </p:spPr>
        <p:txBody>
          <a:bodyPr wrap="none" rtlCol="0">
            <a:spAutoFit/>
          </a:bodyPr>
          <a:lstStyle/>
          <a:p>
            <a:r>
              <a:rPr lang="en-US" dirty="0" smtClean="0"/>
              <a:t>WAN</a:t>
            </a:r>
            <a:r>
              <a:rPr lang="ja-JP" altLang="en-US" dirty="0" smtClean="0"/>
              <a:t>から端末までのトータルソリューション</a:t>
            </a:r>
            <a:endParaRPr lang="en-US" dirty="0"/>
          </a:p>
        </p:txBody>
      </p:sp>
      <p:sp>
        <p:nvSpPr>
          <p:cNvPr id="24" name="Cloud 23"/>
          <p:cNvSpPr/>
          <p:nvPr/>
        </p:nvSpPr>
        <p:spPr>
          <a:xfrm>
            <a:off x="7287359" y="418759"/>
            <a:ext cx="1608668" cy="747713"/>
          </a:xfrm>
          <a:prstGeom prst="cloud">
            <a:avLst/>
          </a:prstGeom>
          <a:solidFill>
            <a:schemeClr val="bg1">
              <a:lumMod val="6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WAN</a:t>
            </a:r>
          </a:p>
        </p:txBody>
      </p:sp>
    </p:spTree>
    <p:extLst>
      <p:ext uri="{BB962C8B-B14F-4D97-AF65-F5344CB8AC3E}">
        <p14:creationId xmlns:p14="http://schemas.microsoft.com/office/powerpoint/2010/main" val="185708649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0" y="915409"/>
            <a:ext cx="9169400" cy="2569946"/>
          </a:xfrm>
        </p:spPr>
        <p:txBody>
          <a:bodyPr/>
          <a:lstStyle/>
          <a:p>
            <a:r>
              <a:rPr lang="en-US" altLang="ja-JP" sz="3200" dirty="0" smtClean="0"/>
              <a:t>【</a:t>
            </a:r>
            <a:r>
              <a:rPr lang="ja-JP" altLang="en-US" sz="3200" dirty="0" smtClean="0"/>
              <a:t>よくある質問</a:t>
            </a:r>
            <a:r>
              <a:rPr lang="en-US" altLang="ja-JP" sz="3200" dirty="0" smtClean="0"/>
              <a:t>-</a:t>
            </a:r>
            <a:r>
              <a:rPr lang="ja-JP" altLang="en-US" sz="3200" dirty="0" smtClean="0"/>
              <a:t>２</a:t>
            </a:r>
            <a:r>
              <a:rPr lang="en-US" altLang="ja-JP" sz="3200" dirty="0" smtClean="0"/>
              <a:t>】</a:t>
            </a:r>
            <a:br>
              <a:rPr lang="en-US" altLang="ja-JP" sz="3200" dirty="0" smtClean="0"/>
            </a:br>
            <a:r>
              <a:rPr lang="en-US" altLang="ja-JP" sz="3200" dirty="0" smtClean="0"/>
              <a:t/>
            </a:r>
            <a:br>
              <a:rPr lang="en-US" altLang="ja-JP" sz="3200" dirty="0" smtClean="0"/>
            </a:br>
            <a:r>
              <a:rPr lang="ja-JP" altLang="en-US" sz="3200" dirty="0" smtClean="0"/>
              <a:t>なぜ、</a:t>
            </a:r>
            <a:r>
              <a:rPr lang="en-US" altLang="ja-JP" sz="3200" dirty="0" smtClean="0"/>
              <a:t>Meraki</a:t>
            </a:r>
            <a:r>
              <a:rPr lang="ja-JP" altLang="en-US" sz="3200" dirty="0" smtClean="0"/>
              <a:t>　は評価されているの？</a:t>
            </a:r>
            <a:endParaRPr lang="en-US" altLang="ja-JP" sz="3200" dirty="0"/>
          </a:p>
        </p:txBody>
      </p:sp>
    </p:spTree>
    <p:extLst>
      <p:ext uri="{BB962C8B-B14F-4D97-AF65-F5344CB8AC3E}">
        <p14:creationId xmlns:p14="http://schemas.microsoft.com/office/powerpoint/2010/main" val="50931520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7"/>
          <p:cNvGraphicFramePr>
            <a:graphicFrameLocks noGrp="1"/>
          </p:cNvGraphicFramePr>
          <p:nvPr>
            <p:extLst/>
          </p:nvPr>
        </p:nvGraphicFramePr>
        <p:xfrm>
          <a:off x="1046405" y="1040035"/>
          <a:ext cx="7874009" cy="221177"/>
        </p:xfrm>
        <a:graphic>
          <a:graphicData uri="http://schemas.openxmlformats.org/drawingml/2006/table">
            <a:tbl>
              <a:tblPr/>
              <a:tblGrid>
                <a:gridCol w="1874217">
                  <a:extLst>
                    <a:ext uri="{9D8B030D-6E8A-4147-A177-3AD203B41FA5}">
                      <a16:colId xmlns:a16="http://schemas.microsoft.com/office/drawing/2014/main" xmlns="" val="20000"/>
                    </a:ext>
                  </a:extLst>
                </a:gridCol>
                <a:gridCol w="1775072">
                  <a:extLst>
                    <a:ext uri="{9D8B030D-6E8A-4147-A177-3AD203B41FA5}">
                      <a16:colId xmlns:a16="http://schemas.microsoft.com/office/drawing/2014/main" xmlns="" val="20001"/>
                    </a:ext>
                  </a:extLst>
                </a:gridCol>
                <a:gridCol w="1948118">
                  <a:extLst>
                    <a:ext uri="{9D8B030D-6E8A-4147-A177-3AD203B41FA5}">
                      <a16:colId xmlns:a16="http://schemas.microsoft.com/office/drawing/2014/main" xmlns="" val="20002"/>
                    </a:ext>
                  </a:extLst>
                </a:gridCol>
                <a:gridCol w="2276602">
                  <a:extLst>
                    <a:ext uri="{9D8B030D-6E8A-4147-A177-3AD203B41FA5}">
                      <a16:colId xmlns:a16="http://schemas.microsoft.com/office/drawing/2014/main" xmlns="" val="20003"/>
                    </a:ext>
                  </a:extLst>
                </a:gridCol>
              </a:tblGrid>
              <a:tr h="2211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8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16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24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48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bl>
          </a:graphicData>
        </a:graphic>
      </p:graphicFrame>
      <p:sp>
        <p:nvSpPr>
          <p:cNvPr id="168" name="Title 1"/>
          <p:cNvSpPr>
            <a:spLocks noGrp="1"/>
          </p:cNvSpPr>
          <p:nvPr>
            <p:ph type="title"/>
          </p:nvPr>
        </p:nvSpPr>
        <p:spPr>
          <a:xfrm>
            <a:off x="437766" y="341315"/>
            <a:ext cx="8345488" cy="573086"/>
          </a:xfrm>
        </p:spPr>
        <p:txBody>
          <a:bodyPr/>
          <a:lstStyle/>
          <a:p>
            <a:r>
              <a:rPr lang="en-US" altLang="ja-JP" dirty="0" smtClean="0"/>
              <a:t>Cisco Start</a:t>
            </a:r>
            <a:r>
              <a:rPr lang="ja-JP" altLang="en-US" dirty="0" smtClean="0"/>
              <a:t> シリーズ</a:t>
            </a:r>
            <a:r>
              <a:rPr lang="en-US" altLang="ja-JP" dirty="0" smtClean="0"/>
              <a:t/>
            </a:r>
            <a:br>
              <a:rPr lang="en-US" altLang="ja-JP" dirty="0" smtClean="0"/>
            </a:br>
            <a:r>
              <a:rPr lang="ja-JP" altLang="en-US" dirty="0" smtClean="0"/>
              <a:t>アクセススイッチ</a:t>
            </a:r>
            <a:r>
              <a:rPr lang="en-US" altLang="ja-JP" dirty="0" smtClean="0"/>
              <a:t> </a:t>
            </a:r>
            <a:r>
              <a:rPr lang="ja-JP" altLang="en-US" dirty="0" smtClean="0"/>
              <a:t>製品ラインアップ</a:t>
            </a:r>
            <a:endParaRPr lang="en-US" sz="2000" dirty="0">
              <a:solidFill>
                <a:schemeClr val="tx2"/>
              </a:solidFill>
            </a:endParaRPr>
          </a:p>
        </p:txBody>
      </p:sp>
      <p:sp>
        <p:nvSpPr>
          <p:cNvPr id="44" name="テキスト ボックス 61"/>
          <p:cNvSpPr txBox="1">
            <a:spLocks noChangeArrowheads="1"/>
          </p:cNvSpPr>
          <p:nvPr/>
        </p:nvSpPr>
        <p:spPr bwMode="auto">
          <a:xfrm>
            <a:off x="1133587" y="1277362"/>
            <a:ext cx="1605970" cy="230832"/>
          </a:xfrm>
          <a:prstGeom prst="rect">
            <a:avLst/>
          </a:prstGeom>
          <a:noFill/>
          <a:ln w="9525">
            <a:noFill/>
            <a:miter lim="800000"/>
            <a:headEnd/>
            <a:tailEnd/>
          </a:ln>
        </p:spPr>
        <p:txBody>
          <a:bodyPr wrap="square">
            <a:spAutoFit/>
          </a:bodyPr>
          <a:lstStyle/>
          <a:p>
            <a:pPr algn="ctr"/>
            <a:r>
              <a:rPr lang="en-US" altLang="ja-JP" sz="900" smtClean="0">
                <a:solidFill>
                  <a:srgbClr val="282828"/>
                </a:solidFill>
                <a:latin typeface="Arial" panose="020B0604020202020204" pitchFamily="34" charset="0"/>
                <a:cs typeface="Arial" panose="020B0604020202020204" pitchFamily="34" charset="0"/>
              </a:rPr>
              <a:t>Catalyst 2960-L-8TS</a:t>
            </a:r>
            <a:endParaRPr lang="en-US" altLang="ja-JP" sz="900" dirty="0" smtClean="0">
              <a:solidFill>
                <a:srgbClr val="282828"/>
              </a:solidFill>
              <a:latin typeface="Arial" panose="020B0604020202020204" pitchFamily="34" charset="0"/>
              <a:cs typeface="Arial" panose="020B0604020202020204" pitchFamily="34" charset="0"/>
            </a:endParaRPr>
          </a:p>
        </p:txBody>
      </p:sp>
      <p:sp>
        <p:nvSpPr>
          <p:cNvPr id="47" name="テキスト ボックス 61"/>
          <p:cNvSpPr txBox="1">
            <a:spLocks noChangeArrowheads="1"/>
          </p:cNvSpPr>
          <p:nvPr/>
        </p:nvSpPr>
        <p:spPr bwMode="auto">
          <a:xfrm>
            <a:off x="3059551" y="1268186"/>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2960-L-16TS</a:t>
            </a:r>
          </a:p>
        </p:txBody>
      </p:sp>
      <p:sp>
        <p:nvSpPr>
          <p:cNvPr id="50" name="テキスト ボックス 61"/>
          <p:cNvSpPr txBox="1">
            <a:spLocks noChangeArrowheads="1"/>
          </p:cNvSpPr>
          <p:nvPr/>
        </p:nvSpPr>
        <p:spPr bwMode="auto">
          <a:xfrm>
            <a:off x="1133587" y="1652364"/>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2960-L-8PS</a:t>
            </a:r>
          </a:p>
        </p:txBody>
      </p:sp>
      <p:sp>
        <p:nvSpPr>
          <p:cNvPr id="51" name="テキスト ボックス 61"/>
          <p:cNvSpPr txBox="1">
            <a:spLocks noChangeArrowheads="1"/>
          </p:cNvSpPr>
          <p:nvPr/>
        </p:nvSpPr>
        <p:spPr bwMode="auto">
          <a:xfrm>
            <a:off x="3059551" y="1648733"/>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2960-L-16PS</a:t>
            </a:r>
          </a:p>
        </p:txBody>
      </p:sp>
      <p:sp>
        <p:nvSpPr>
          <p:cNvPr id="52" name="テキスト ボックス 61"/>
          <p:cNvSpPr txBox="1">
            <a:spLocks noChangeArrowheads="1"/>
          </p:cNvSpPr>
          <p:nvPr/>
        </p:nvSpPr>
        <p:spPr bwMode="auto">
          <a:xfrm>
            <a:off x="4839303" y="1268186"/>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2960-L-24TS</a:t>
            </a:r>
          </a:p>
        </p:txBody>
      </p:sp>
      <p:sp>
        <p:nvSpPr>
          <p:cNvPr id="53" name="テキスト ボックス 61"/>
          <p:cNvSpPr txBox="1">
            <a:spLocks noChangeArrowheads="1"/>
          </p:cNvSpPr>
          <p:nvPr/>
        </p:nvSpPr>
        <p:spPr bwMode="auto">
          <a:xfrm>
            <a:off x="4839303" y="1648733"/>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2960-L-24PS</a:t>
            </a:r>
          </a:p>
        </p:txBody>
      </p:sp>
      <p:sp>
        <p:nvSpPr>
          <p:cNvPr id="54" name="テキスト ボックス 61"/>
          <p:cNvSpPr txBox="1">
            <a:spLocks noChangeArrowheads="1"/>
          </p:cNvSpPr>
          <p:nvPr/>
        </p:nvSpPr>
        <p:spPr bwMode="auto">
          <a:xfrm>
            <a:off x="6938739" y="1268186"/>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2960-L-48TS</a:t>
            </a:r>
          </a:p>
        </p:txBody>
      </p:sp>
      <p:sp>
        <p:nvSpPr>
          <p:cNvPr id="55" name="テキスト ボックス 61"/>
          <p:cNvSpPr txBox="1">
            <a:spLocks noChangeArrowheads="1"/>
          </p:cNvSpPr>
          <p:nvPr/>
        </p:nvSpPr>
        <p:spPr bwMode="auto">
          <a:xfrm>
            <a:off x="6938739" y="1633103"/>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Catalyst 2960-L-48PS</a:t>
            </a:r>
          </a:p>
        </p:txBody>
      </p:sp>
      <p:grpSp>
        <p:nvGrpSpPr>
          <p:cNvPr id="2" name="図形グループ 1"/>
          <p:cNvGrpSpPr/>
          <p:nvPr/>
        </p:nvGrpSpPr>
        <p:grpSpPr>
          <a:xfrm>
            <a:off x="458050" y="1241486"/>
            <a:ext cx="8569572" cy="3790082"/>
            <a:chOff x="458050" y="1241486"/>
            <a:chExt cx="8569572" cy="3790082"/>
          </a:xfrm>
        </p:grpSpPr>
        <p:sp>
          <p:nvSpPr>
            <p:cNvPr id="11" name="TextBox 25"/>
            <p:cNvSpPr txBox="1"/>
            <p:nvPr/>
          </p:nvSpPr>
          <p:spPr>
            <a:xfrm rot="16200000">
              <a:off x="378885" y="3491493"/>
              <a:ext cx="650318"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altLang="ja-JP" sz="800" dirty="0" smtClean="0">
                  <a:solidFill>
                    <a:srgbClr val="282828"/>
                  </a:solidFill>
                  <a:cs typeface="Arial" panose="020B0604020202020204" pitchFamily="34" charset="0"/>
                </a:rPr>
                <a:t>L2</a:t>
              </a:r>
            </a:p>
            <a:p>
              <a:pPr algn="ctr">
                <a:defRPr/>
              </a:pPr>
              <a:r>
                <a:rPr lang="ja-JP" altLang="en-US" sz="800" dirty="0" smtClean="0">
                  <a:solidFill>
                    <a:srgbClr val="282828"/>
                  </a:solidFill>
                  <a:cs typeface="Arial" panose="020B0604020202020204" pitchFamily="34" charset="0"/>
                </a:rPr>
                <a:t>スマート</a:t>
              </a:r>
              <a:endParaRPr lang="en-US" altLang="ja-JP" sz="800" dirty="0">
                <a:solidFill>
                  <a:srgbClr val="282828"/>
                </a:solidFill>
                <a:cs typeface="Arial" panose="020B0604020202020204" pitchFamily="34" charset="0"/>
              </a:endParaRPr>
            </a:p>
          </p:txBody>
        </p:sp>
        <p:sp>
          <p:nvSpPr>
            <p:cNvPr id="18" name="TextBox 25"/>
            <p:cNvSpPr txBox="1"/>
            <p:nvPr/>
          </p:nvSpPr>
          <p:spPr>
            <a:xfrm rot="16200000">
              <a:off x="-281469" y="2049039"/>
              <a:ext cx="1953659"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altLang="ja-JP" sz="800" smtClean="0">
                  <a:solidFill>
                    <a:srgbClr val="282828"/>
                  </a:solidFill>
                  <a:cs typeface="Arial" panose="020B0604020202020204" pitchFamily="34" charset="0"/>
                </a:rPr>
                <a:t>L2</a:t>
              </a:r>
            </a:p>
            <a:p>
              <a:pPr algn="ctr">
                <a:defRPr/>
              </a:pPr>
              <a:r>
                <a:rPr lang="en-US" altLang="ja-JP" sz="800" dirty="0" smtClean="0">
                  <a:solidFill>
                    <a:srgbClr val="282828"/>
                  </a:solidFill>
                  <a:cs typeface="Arial" panose="020B0604020202020204" pitchFamily="34" charset="0"/>
                </a:rPr>
                <a:t> </a:t>
              </a:r>
              <a:r>
                <a:rPr lang="ja-JP" altLang="en-US" sz="800" dirty="0" smtClean="0">
                  <a:solidFill>
                    <a:srgbClr val="282828"/>
                  </a:solidFill>
                  <a:cs typeface="Arial" panose="020B0604020202020204" pitchFamily="34" charset="0"/>
                </a:rPr>
                <a:t>マネージド</a:t>
              </a:r>
              <a:endParaRPr lang="en-US" altLang="ja-JP" sz="800" dirty="0">
                <a:solidFill>
                  <a:srgbClr val="282828"/>
                </a:solidFill>
                <a:cs typeface="Arial" panose="020B0604020202020204" pitchFamily="34" charset="0"/>
              </a:endParaRPr>
            </a:p>
          </p:txBody>
        </p:sp>
        <p:cxnSp>
          <p:nvCxnSpPr>
            <p:cNvPr id="25" name="直線コネクタ 24"/>
            <p:cNvCxnSpPr/>
            <p:nvPr/>
          </p:nvCxnSpPr>
          <p:spPr>
            <a:xfrm>
              <a:off x="458050" y="4081319"/>
              <a:ext cx="853632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58050" y="3269523"/>
              <a:ext cx="856957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rot="16200000">
              <a:off x="270588" y="4424567"/>
              <a:ext cx="869813" cy="344189"/>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800" dirty="0" smtClean="0">
                  <a:solidFill>
                    <a:srgbClr val="282828"/>
                  </a:solidFill>
                </a:rPr>
                <a:t>L2</a:t>
              </a:r>
            </a:p>
            <a:p>
              <a:pPr algn="ctr"/>
              <a:r>
                <a:rPr kumimoji="1" lang="ja-JP" altLang="en-US" sz="800" dirty="0" smtClean="0">
                  <a:solidFill>
                    <a:srgbClr val="282828"/>
                  </a:solidFill>
                </a:rPr>
                <a:t>アン</a:t>
              </a:r>
              <a:r>
                <a:rPr kumimoji="1" lang="en-US" altLang="ja-JP" sz="800" dirty="0" smtClean="0">
                  <a:solidFill>
                    <a:srgbClr val="282828"/>
                  </a:solidFill>
                </a:rPr>
                <a:t> </a:t>
              </a:r>
              <a:r>
                <a:rPr kumimoji="1" lang="ja-JP" altLang="en-US" sz="800" dirty="0" smtClean="0">
                  <a:solidFill>
                    <a:srgbClr val="282828"/>
                  </a:solidFill>
                </a:rPr>
                <a:t>マネージド</a:t>
              </a:r>
              <a:endParaRPr kumimoji="1" lang="ja-JP" altLang="en-US" sz="800" dirty="0" smtClean="0">
                <a:solidFill>
                  <a:srgbClr val="282828"/>
                </a:solidFill>
              </a:endParaRPr>
            </a:p>
          </p:txBody>
        </p:sp>
      </p:grpSp>
      <p:grpSp>
        <p:nvGrpSpPr>
          <p:cNvPr id="3" name="図形グループ 2"/>
          <p:cNvGrpSpPr/>
          <p:nvPr/>
        </p:nvGrpSpPr>
        <p:grpSpPr>
          <a:xfrm>
            <a:off x="914916" y="2039123"/>
            <a:ext cx="7448891" cy="2994134"/>
            <a:chOff x="914916" y="2039123"/>
            <a:chExt cx="7448891" cy="2994134"/>
          </a:xfrm>
        </p:grpSpPr>
        <p:pic>
          <p:nvPicPr>
            <p:cNvPr id="87" name="Picture 3"/>
            <p:cNvPicPr>
              <a:picLocks noChangeAspect="1" noChangeArrowheads="1"/>
            </p:cNvPicPr>
            <p:nvPr/>
          </p:nvPicPr>
          <p:blipFill>
            <a:blip r:embed="rId3" cstate="print"/>
            <a:srcRect/>
            <a:stretch>
              <a:fillRect/>
            </a:stretch>
          </p:blipFill>
          <p:spPr bwMode="auto">
            <a:xfrm>
              <a:off x="5127723" y="3682782"/>
              <a:ext cx="1012019" cy="375004"/>
            </a:xfrm>
            <a:prstGeom prst="rect">
              <a:avLst/>
            </a:prstGeom>
            <a:noFill/>
            <a:ln w="9525">
              <a:noFill/>
              <a:miter lim="800000"/>
              <a:headEnd/>
              <a:tailEnd/>
            </a:ln>
          </p:spPr>
        </p:pic>
        <p:sp>
          <p:nvSpPr>
            <p:cNvPr id="88" name="テキスト ボックス 87"/>
            <p:cNvSpPr txBox="1"/>
            <p:nvPr/>
          </p:nvSpPr>
          <p:spPr>
            <a:xfrm>
              <a:off x="5287062" y="3498010"/>
              <a:ext cx="710451" cy="230832"/>
            </a:xfrm>
            <a:prstGeom prst="rect">
              <a:avLst/>
            </a:prstGeom>
            <a:noFill/>
          </p:spPr>
          <p:txBody>
            <a:bodyPr wrap="none" rtlCol="0">
              <a:spAutoFit/>
            </a:bodyPr>
            <a:lstStyle/>
            <a:p>
              <a:r>
                <a:rPr kumimoji="1" lang="en-US" altLang="ja-JP" sz="900" dirty="0" smtClean="0">
                  <a:solidFill>
                    <a:srgbClr val="282828"/>
                  </a:solidFill>
                  <a:latin typeface="Arial" panose="020B0604020202020204" pitchFamily="34" charset="0"/>
                  <a:cs typeface="Arial" panose="020B0604020202020204" pitchFamily="34" charset="0"/>
                </a:rPr>
                <a:t>SG250-26</a:t>
              </a:r>
              <a:endParaRPr kumimoji="1" lang="ja-JP" altLang="en-US" sz="900" dirty="0">
                <a:solidFill>
                  <a:srgbClr val="282828"/>
                </a:solidFill>
                <a:latin typeface="Arial" panose="020B0604020202020204" pitchFamily="34" charset="0"/>
                <a:cs typeface="Arial" panose="020B0604020202020204" pitchFamily="34" charset="0"/>
              </a:endParaRPr>
            </a:p>
          </p:txBody>
        </p:sp>
        <p:pic>
          <p:nvPicPr>
            <p:cNvPr id="94"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41066" y="2856265"/>
              <a:ext cx="1022741" cy="270086"/>
            </a:xfrm>
            <a:prstGeom prst="rect">
              <a:avLst/>
            </a:prstGeom>
            <a:noFill/>
            <a:ln w="9525">
              <a:noFill/>
              <a:miter lim="800000"/>
              <a:headEnd/>
              <a:tailEnd/>
            </a:ln>
          </p:spPr>
        </p:pic>
        <p:sp>
          <p:nvSpPr>
            <p:cNvPr id="95" name="テキスト ボックス 94"/>
            <p:cNvSpPr txBox="1"/>
            <p:nvPr/>
          </p:nvSpPr>
          <p:spPr>
            <a:xfrm>
              <a:off x="7457135" y="2694010"/>
              <a:ext cx="710451" cy="230832"/>
            </a:xfrm>
            <a:prstGeom prst="rect">
              <a:avLst/>
            </a:prstGeom>
            <a:noFill/>
          </p:spPr>
          <p:txBody>
            <a:bodyPr wrap="none" rtlCol="0">
              <a:spAutoFit/>
            </a:bodyPr>
            <a:lstStyle/>
            <a:p>
              <a:pPr algn="ctr"/>
              <a:r>
                <a:rPr kumimoji="1" lang="en-US" altLang="ja-JP" sz="900" dirty="0" smtClean="0">
                  <a:solidFill>
                    <a:srgbClr val="282828"/>
                  </a:solidFill>
                  <a:latin typeface="Arial" panose="020B0604020202020204" pitchFamily="34" charset="0"/>
                  <a:cs typeface="Arial" panose="020B0604020202020204" pitchFamily="34" charset="0"/>
                </a:rPr>
                <a:t>SG300-52</a:t>
              </a:r>
            </a:p>
          </p:txBody>
        </p:sp>
        <p:sp>
          <p:nvSpPr>
            <p:cNvPr id="100" name="テキスト ボックス 58"/>
            <p:cNvSpPr txBox="1">
              <a:spLocks noChangeArrowheads="1"/>
            </p:cNvSpPr>
            <p:nvPr/>
          </p:nvSpPr>
          <p:spPr bwMode="auto">
            <a:xfrm>
              <a:off x="1439160" y="4459973"/>
              <a:ext cx="793807" cy="230832"/>
            </a:xfrm>
            <a:prstGeom prst="rect">
              <a:avLst/>
            </a:prstGeom>
            <a:noFill/>
            <a:ln w="9525">
              <a:noFill/>
              <a:miter lim="800000"/>
              <a:headEnd/>
              <a:tailEnd/>
            </a:ln>
          </p:spPr>
          <p:txBody>
            <a:bodyPr wrap="non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SG110D-08</a:t>
              </a:r>
            </a:p>
          </p:txBody>
        </p:sp>
        <p:pic>
          <p:nvPicPr>
            <p:cNvPr id="101"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9160" y="4640616"/>
              <a:ext cx="781310" cy="241265"/>
            </a:xfrm>
            <a:prstGeom prst="rect">
              <a:avLst/>
            </a:prstGeom>
            <a:noFill/>
            <a:ln w="9525">
              <a:noFill/>
              <a:miter lim="800000"/>
              <a:headEnd/>
              <a:tailEnd/>
            </a:ln>
          </p:spPr>
        </p:pic>
        <p:sp>
          <p:nvSpPr>
            <p:cNvPr id="106" name="テキスト ボックス 58"/>
            <p:cNvSpPr txBox="1">
              <a:spLocks noChangeArrowheads="1"/>
            </p:cNvSpPr>
            <p:nvPr/>
          </p:nvSpPr>
          <p:spPr bwMode="auto">
            <a:xfrm>
              <a:off x="3490975" y="4439325"/>
              <a:ext cx="710451" cy="230832"/>
            </a:xfrm>
            <a:prstGeom prst="rect">
              <a:avLst/>
            </a:prstGeom>
            <a:noFill/>
            <a:ln w="9525">
              <a:noFill/>
              <a:miter lim="800000"/>
              <a:headEnd/>
              <a:tailEnd/>
            </a:ln>
          </p:spPr>
          <p:txBody>
            <a:bodyPr wrap="none">
              <a:spAutoFit/>
            </a:bodyPr>
            <a:lstStyle/>
            <a:p>
              <a:pPr algn="ctr"/>
              <a:r>
                <a:rPr lang="en-US" altLang="ja-JP" sz="900" smtClean="0">
                  <a:solidFill>
                    <a:srgbClr val="282828"/>
                  </a:solidFill>
                  <a:latin typeface="Arial" panose="020B0604020202020204" pitchFamily="34" charset="0"/>
                  <a:cs typeface="Arial" panose="020B0604020202020204" pitchFamily="34" charset="0"/>
                </a:rPr>
                <a:t>SG110-16</a:t>
              </a:r>
              <a:endParaRPr lang="en-US" altLang="ja-JP" sz="900" dirty="0" smtClean="0">
                <a:solidFill>
                  <a:srgbClr val="282828"/>
                </a:solidFill>
                <a:latin typeface="Arial" panose="020B0604020202020204" pitchFamily="34" charset="0"/>
                <a:cs typeface="Arial" panose="020B0604020202020204" pitchFamily="34" charset="0"/>
              </a:endParaRPr>
            </a:p>
          </p:txBody>
        </p:sp>
        <p:pic>
          <p:nvPicPr>
            <p:cNvPr id="107"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5066" y="4636838"/>
              <a:ext cx="991384" cy="248820"/>
            </a:xfrm>
            <a:prstGeom prst="rect">
              <a:avLst/>
            </a:prstGeom>
            <a:noFill/>
            <a:ln w="9525">
              <a:noFill/>
              <a:miter lim="800000"/>
              <a:headEnd/>
              <a:tailEnd/>
            </a:ln>
          </p:spPr>
        </p:pic>
        <p:pic>
          <p:nvPicPr>
            <p:cNvPr id="109" name="Picture 88" descr="http://www.cisco.com/en/US/prod/switches/ps5718/ps10863/SG102-24-450x160.jpg"/>
            <p:cNvPicPr>
              <a:picLocks noChangeAspect="1" noChangeArrowheads="1"/>
            </p:cNvPicPr>
            <p:nvPr/>
          </p:nvPicPr>
          <p:blipFill>
            <a:blip r:embed="rId7" cstate="print"/>
            <a:srcRect/>
            <a:stretch>
              <a:fillRect/>
            </a:stretch>
          </p:blipFill>
          <p:spPr bwMode="auto">
            <a:xfrm>
              <a:off x="5116055" y="4557025"/>
              <a:ext cx="1016633" cy="476232"/>
            </a:xfrm>
            <a:prstGeom prst="rect">
              <a:avLst/>
            </a:prstGeom>
            <a:noFill/>
            <a:ln w="9525">
              <a:noFill/>
              <a:miter lim="800000"/>
              <a:headEnd/>
              <a:tailEnd/>
            </a:ln>
          </p:spPr>
        </p:pic>
        <p:sp>
          <p:nvSpPr>
            <p:cNvPr id="110" name="テキスト ボックス 58"/>
            <p:cNvSpPr txBox="1">
              <a:spLocks noChangeArrowheads="1"/>
            </p:cNvSpPr>
            <p:nvPr/>
          </p:nvSpPr>
          <p:spPr bwMode="auto">
            <a:xfrm>
              <a:off x="5175266" y="4439325"/>
              <a:ext cx="798384"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SG112-24</a:t>
              </a:r>
            </a:p>
          </p:txBody>
        </p:sp>
        <p:sp>
          <p:nvSpPr>
            <p:cNvPr id="112" name="テキスト ボックス 58"/>
            <p:cNvSpPr txBox="1">
              <a:spLocks noChangeArrowheads="1"/>
            </p:cNvSpPr>
            <p:nvPr/>
          </p:nvSpPr>
          <p:spPr bwMode="auto">
            <a:xfrm>
              <a:off x="1110317" y="3517221"/>
              <a:ext cx="1594024"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SG200-08-JP</a:t>
              </a:r>
            </a:p>
          </p:txBody>
        </p:sp>
        <p:pic>
          <p:nvPicPr>
            <p:cNvPr id="11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69706" y="3699718"/>
              <a:ext cx="761445" cy="230713"/>
            </a:xfrm>
            <a:prstGeom prst="rect">
              <a:avLst/>
            </a:prstGeom>
            <a:noFill/>
            <a:ln w="9525">
              <a:noFill/>
              <a:miter lim="800000"/>
              <a:headEnd/>
              <a:tailEnd/>
            </a:ln>
          </p:spPr>
        </p:pic>
        <p:sp>
          <p:nvSpPr>
            <p:cNvPr id="118" name="テキスト ボックス 61"/>
            <p:cNvSpPr txBox="1">
              <a:spLocks noChangeArrowheads="1"/>
            </p:cNvSpPr>
            <p:nvPr/>
          </p:nvSpPr>
          <p:spPr bwMode="auto">
            <a:xfrm>
              <a:off x="1796107" y="2510575"/>
              <a:ext cx="1103626"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SG300-10MPP</a:t>
              </a:r>
            </a:p>
          </p:txBody>
        </p:sp>
        <p:pic>
          <p:nvPicPr>
            <p:cNvPr id="119"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51591" y="2694105"/>
              <a:ext cx="765379" cy="235178"/>
            </a:xfrm>
            <a:prstGeom prst="rect">
              <a:avLst/>
            </a:prstGeom>
            <a:noFill/>
            <a:ln w="9525">
              <a:noFill/>
              <a:miter lim="800000"/>
              <a:headEnd/>
              <a:tailEnd/>
            </a:ln>
          </p:spPr>
        </p:pic>
        <p:pic>
          <p:nvPicPr>
            <p:cNvPr id="122"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14755" y="2229351"/>
              <a:ext cx="693865" cy="213205"/>
            </a:xfrm>
            <a:prstGeom prst="rect">
              <a:avLst/>
            </a:prstGeom>
            <a:noFill/>
            <a:ln w="9525">
              <a:noFill/>
              <a:miter lim="800000"/>
              <a:headEnd/>
              <a:tailEnd/>
            </a:ln>
          </p:spPr>
        </p:pic>
        <p:sp>
          <p:nvSpPr>
            <p:cNvPr id="124" name="テキスト ボックス 61"/>
            <p:cNvSpPr txBox="1">
              <a:spLocks noChangeArrowheads="1"/>
            </p:cNvSpPr>
            <p:nvPr/>
          </p:nvSpPr>
          <p:spPr bwMode="auto">
            <a:xfrm>
              <a:off x="914916" y="2494533"/>
              <a:ext cx="824116"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SG300-10</a:t>
              </a:r>
            </a:p>
          </p:txBody>
        </p:sp>
        <p:pic>
          <p:nvPicPr>
            <p:cNvPr id="125"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2084" y="2687370"/>
              <a:ext cx="761445" cy="233971"/>
            </a:xfrm>
            <a:prstGeom prst="rect">
              <a:avLst/>
            </a:prstGeom>
            <a:noFill/>
            <a:ln w="9525">
              <a:noFill/>
              <a:miter lim="800000"/>
              <a:headEnd/>
              <a:tailEnd/>
            </a:ln>
          </p:spPr>
        </p:pic>
        <p:sp>
          <p:nvSpPr>
            <p:cNvPr id="127" name="テキスト ボックス 61"/>
            <p:cNvSpPr txBox="1">
              <a:spLocks noChangeArrowheads="1"/>
            </p:cNvSpPr>
            <p:nvPr/>
          </p:nvSpPr>
          <p:spPr bwMode="auto">
            <a:xfrm>
              <a:off x="3162329" y="2375072"/>
              <a:ext cx="1383066" cy="230832"/>
            </a:xfrm>
            <a:prstGeom prst="rect">
              <a:avLst/>
            </a:prstGeom>
            <a:noFill/>
            <a:ln w="9525">
              <a:noFill/>
              <a:miter lim="800000"/>
              <a:headEnd/>
              <a:tailEnd/>
            </a:ln>
          </p:spPr>
          <p:txBody>
            <a:bodyPr wrap="square">
              <a:spAutoFit/>
            </a:bodyPr>
            <a:lstStyle/>
            <a:p>
              <a:pPr algn="ctr"/>
              <a:r>
                <a:rPr lang="en-US" altLang="ja-JP" sz="900" smtClean="0">
                  <a:solidFill>
                    <a:srgbClr val="282828"/>
                  </a:solidFill>
                  <a:latin typeface="Arial" panose="020B0604020202020204" pitchFamily="34" charset="0"/>
                  <a:cs typeface="Arial" panose="020B0604020202020204" pitchFamily="34" charset="0"/>
                </a:rPr>
                <a:t>SG300-20</a:t>
              </a:r>
              <a:endParaRPr lang="en-US" altLang="ja-JP" sz="900" dirty="0" smtClean="0">
                <a:solidFill>
                  <a:srgbClr val="282828"/>
                </a:solidFill>
                <a:latin typeface="Arial" panose="020B0604020202020204" pitchFamily="34" charset="0"/>
                <a:cs typeface="Arial" panose="020B0604020202020204" pitchFamily="34" charset="0"/>
              </a:endParaRPr>
            </a:p>
          </p:txBody>
        </p:sp>
        <p:pic>
          <p:nvPicPr>
            <p:cNvPr id="128" name="Picture 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59628" y="2548276"/>
              <a:ext cx="1188469" cy="256079"/>
            </a:xfrm>
            <a:prstGeom prst="rect">
              <a:avLst/>
            </a:prstGeom>
            <a:noFill/>
            <a:ln w="9525">
              <a:noFill/>
              <a:miter lim="800000"/>
              <a:headEnd/>
              <a:tailEnd/>
            </a:ln>
          </p:spPr>
        </p:pic>
        <p:sp>
          <p:nvSpPr>
            <p:cNvPr id="130" name="テキスト ボックス 64"/>
            <p:cNvSpPr txBox="1">
              <a:spLocks noChangeArrowheads="1"/>
            </p:cNvSpPr>
            <p:nvPr/>
          </p:nvSpPr>
          <p:spPr bwMode="auto">
            <a:xfrm>
              <a:off x="5009358" y="2799273"/>
              <a:ext cx="1361822" cy="230832"/>
            </a:xfrm>
            <a:prstGeom prst="rect">
              <a:avLst/>
            </a:prstGeom>
            <a:noFill/>
            <a:ln w="9525">
              <a:noFill/>
              <a:miter lim="800000"/>
              <a:headEnd/>
              <a:tailEnd/>
            </a:ln>
          </p:spPr>
          <p:txBody>
            <a:bodyPr wrap="square">
              <a:spAutoFit/>
            </a:bodyPr>
            <a:lstStyle/>
            <a:p>
              <a:pPr algn="ctr"/>
              <a:r>
                <a:rPr lang="en-US" altLang="ja-JP" sz="900" smtClean="0">
                  <a:solidFill>
                    <a:srgbClr val="282828"/>
                  </a:solidFill>
                  <a:latin typeface="Arial" panose="020B0604020202020204" pitchFamily="34" charset="0"/>
                  <a:cs typeface="Arial" panose="020B0604020202020204" pitchFamily="34" charset="0"/>
                </a:rPr>
                <a:t>SG300-28</a:t>
              </a:r>
              <a:endParaRPr lang="en-US" altLang="ja-JP" sz="900" dirty="0" smtClean="0">
                <a:solidFill>
                  <a:srgbClr val="282828"/>
                </a:solidFill>
                <a:latin typeface="Arial" panose="020B0604020202020204" pitchFamily="34" charset="0"/>
                <a:cs typeface="Arial" panose="020B0604020202020204" pitchFamily="34" charset="0"/>
              </a:endParaRPr>
            </a:p>
          </p:txBody>
        </p:sp>
        <p:pic>
          <p:nvPicPr>
            <p:cNvPr id="131"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34639" y="2980771"/>
              <a:ext cx="790737" cy="217078"/>
            </a:xfrm>
            <a:prstGeom prst="rect">
              <a:avLst/>
            </a:prstGeom>
            <a:noFill/>
            <a:ln w="9525">
              <a:noFill/>
              <a:miter lim="800000"/>
              <a:headEnd/>
              <a:tailEnd/>
            </a:ln>
          </p:spPr>
        </p:pic>
        <p:sp>
          <p:nvSpPr>
            <p:cNvPr id="57" name="テキスト ボックス 61"/>
            <p:cNvSpPr txBox="1">
              <a:spLocks noChangeArrowheads="1"/>
            </p:cNvSpPr>
            <p:nvPr/>
          </p:nvSpPr>
          <p:spPr bwMode="auto">
            <a:xfrm>
              <a:off x="1104964" y="2039123"/>
              <a:ext cx="160597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SG350-10MP</a:t>
              </a:r>
            </a:p>
          </p:txBody>
        </p:sp>
        <p:pic>
          <p:nvPicPr>
            <p:cNvPr id="13" name="図 1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62879" y="3732646"/>
              <a:ext cx="1110823" cy="212178"/>
            </a:xfrm>
            <a:prstGeom prst="rect">
              <a:avLst/>
            </a:prstGeom>
          </p:spPr>
        </p:pic>
        <p:sp>
          <p:nvSpPr>
            <p:cNvPr id="60" name="テキスト ボックス 58"/>
            <p:cNvSpPr txBox="1">
              <a:spLocks noChangeArrowheads="1"/>
            </p:cNvSpPr>
            <p:nvPr/>
          </p:nvSpPr>
          <p:spPr bwMode="auto">
            <a:xfrm>
              <a:off x="3367654" y="3517221"/>
              <a:ext cx="989764"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SG200-18</a:t>
              </a:r>
            </a:p>
          </p:txBody>
        </p:sp>
        <p:grpSp>
          <p:nvGrpSpPr>
            <p:cNvPr id="9" name="図形グループ 8"/>
            <p:cNvGrpSpPr/>
            <p:nvPr/>
          </p:nvGrpSpPr>
          <p:grpSpPr>
            <a:xfrm>
              <a:off x="5011742" y="2067476"/>
              <a:ext cx="1173852" cy="389047"/>
              <a:chOff x="5647067" y="2304281"/>
              <a:chExt cx="1173852" cy="389047"/>
            </a:xfrm>
          </p:grpSpPr>
          <p:sp>
            <p:nvSpPr>
              <p:cNvPr id="133" name="テキスト ボックス 64"/>
              <p:cNvSpPr txBox="1">
                <a:spLocks noChangeArrowheads="1"/>
              </p:cNvSpPr>
              <p:nvPr/>
            </p:nvSpPr>
            <p:spPr bwMode="auto">
              <a:xfrm>
                <a:off x="5874286" y="2304281"/>
                <a:ext cx="84445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SG350-28P</a:t>
                </a:r>
              </a:p>
            </p:txBody>
          </p:sp>
          <p:pic>
            <p:nvPicPr>
              <p:cNvPr id="7" name="図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47067" y="2470228"/>
                <a:ext cx="1173852" cy="223100"/>
              </a:xfrm>
              <a:prstGeom prst="rect">
                <a:avLst/>
              </a:prstGeom>
            </p:spPr>
          </p:pic>
        </p:grpSp>
        <p:grpSp>
          <p:nvGrpSpPr>
            <p:cNvPr id="10" name="図形グループ 9"/>
            <p:cNvGrpSpPr/>
            <p:nvPr/>
          </p:nvGrpSpPr>
          <p:grpSpPr>
            <a:xfrm>
              <a:off x="5040553" y="2434387"/>
              <a:ext cx="1203467" cy="406727"/>
              <a:chOff x="4489635" y="2304281"/>
              <a:chExt cx="1203467" cy="406727"/>
            </a:xfrm>
          </p:grpSpPr>
          <p:pic>
            <p:nvPicPr>
              <p:cNvPr id="8" name="図 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89635" y="2474445"/>
                <a:ext cx="1203467" cy="236563"/>
              </a:xfrm>
              <a:prstGeom prst="rect">
                <a:avLst/>
              </a:prstGeom>
            </p:spPr>
          </p:pic>
          <p:sp>
            <p:nvSpPr>
              <p:cNvPr id="59" name="テキスト ボックス 64"/>
              <p:cNvSpPr txBox="1">
                <a:spLocks noChangeArrowheads="1"/>
              </p:cNvSpPr>
              <p:nvPr/>
            </p:nvSpPr>
            <p:spPr bwMode="auto">
              <a:xfrm>
                <a:off x="4730008" y="2304281"/>
                <a:ext cx="844450" cy="230832"/>
              </a:xfrm>
              <a:prstGeom prst="rect">
                <a:avLst/>
              </a:prstGeom>
              <a:noFill/>
              <a:ln w="9525">
                <a:noFill/>
                <a:miter lim="800000"/>
                <a:headEnd/>
                <a:tailEnd/>
              </a:ln>
            </p:spPr>
            <p:txBody>
              <a:bodyPr wrap="square">
                <a:spAutoFit/>
              </a:bodyPr>
              <a:lstStyle/>
              <a:p>
                <a:pPr algn="ctr"/>
                <a:r>
                  <a:rPr lang="en-US" altLang="ja-JP" sz="900" dirty="0" smtClean="0">
                    <a:solidFill>
                      <a:srgbClr val="282828"/>
                    </a:solidFill>
                    <a:latin typeface="Arial" panose="020B0604020202020204" pitchFamily="34" charset="0"/>
                    <a:cs typeface="Arial" panose="020B0604020202020204" pitchFamily="34" charset="0"/>
                  </a:rPr>
                  <a:t>SG350-28</a:t>
                </a:r>
              </a:p>
            </p:txBody>
          </p:sp>
        </p:grpSp>
        <p:pic>
          <p:nvPicPr>
            <p:cNvPr id="24" name="図 23"/>
            <p:cNvPicPr>
              <a:picLocks noChangeAspect="1"/>
            </p:cNvPicPr>
            <p:nvPr/>
          </p:nvPicPr>
          <p:blipFill>
            <a:blip r:embed="rId17"/>
            <a:stretch>
              <a:fillRect/>
            </a:stretch>
          </p:blipFill>
          <p:spPr>
            <a:xfrm>
              <a:off x="7302276" y="2311055"/>
              <a:ext cx="1028595" cy="220414"/>
            </a:xfrm>
            <a:prstGeom prst="rect">
              <a:avLst/>
            </a:prstGeom>
          </p:spPr>
        </p:pic>
        <p:sp>
          <p:nvSpPr>
            <p:cNvPr id="68" name="テキスト ボックス 67"/>
            <p:cNvSpPr txBox="1"/>
            <p:nvPr/>
          </p:nvSpPr>
          <p:spPr>
            <a:xfrm>
              <a:off x="7422877" y="2185593"/>
              <a:ext cx="787395" cy="230832"/>
            </a:xfrm>
            <a:prstGeom prst="rect">
              <a:avLst/>
            </a:prstGeom>
            <a:noFill/>
          </p:spPr>
          <p:txBody>
            <a:bodyPr wrap="none" rtlCol="0">
              <a:spAutoFit/>
            </a:bodyPr>
            <a:lstStyle/>
            <a:p>
              <a:pPr algn="ctr"/>
              <a:r>
                <a:rPr kumimoji="1" lang="en-US" altLang="ja-JP" sz="900" dirty="0" smtClean="0">
                  <a:solidFill>
                    <a:srgbClr val="282828"/>
                  </a:solidFill>
                  <a:latin typeface="Arial" panose="020B0604020202020204" pitchFamily="34" charset="0"/>
                  <a:cs typeface="Arial" panose="020B0604020202020204" pitchFamily="34" charset="0"/>
                </a:rPr>
                <a:t>SG350-48P</a:t>
              </a:r>
            </a:p>
          </p:txBody>
        </p:sp>
      </p:grpSp>
      <p:pic>
        <p:nvPicPr>
          <p:cNvPr id="58" name="図 57"/>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501056" y="1794666"/>
            <a:ext cx="788927" cy="269974"/>
          </a:xfrm>
          <a:prstGeom prst="rect">
            <a:avLst/>
          </a:prstGeom>
        </p:spPr>
      </p:pic>
      <p:pic>
        <p:nvPicPr>
          <p:cNvPr id="14" name="図 13"/>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523114" y="1476002"/>
            <a:ext cx="768952" cy="208069"/>
          </a:xfrm>
          <a:prstGeom prst="rect">
            <a:avLst/>
          </a:prstGeom>
        </p:spPr>
      </p:pic>
      <p:pic>
        <p:nvPicPr>
          <p:cNvPr id="61" name="図 60"/>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417581" y="1801771"/>
            <a:ext cx="843600" cy="259293"/>
          </a:xfrm>
          <a:prstGeom prst="rect">
            <a:avLst/>
          </a:prstGeom>
        </p:spPr>
      </p:pic>
      <p:pic>
        <p:nvPicPr>
          <p:cNvPr id="16" name="図 15"/>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465974" y="1429070"/>
            <a:ext cx="846930" cy="226693"/>
          </a:xfrm>
          <a:prstGeom prst="rect">
            <a:avLst/>
          </a:prstGeom>
        </p:spPr>
      </p:pic>
      <p:pic>
        <p:nvPicPr>
          <p:cNvPr id="17" name="図 16"/>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140619" y="1807925"/>
            <a:ext cx="1291258" cy="250469"/>
          </a:xfrm>
          <a:prstGeom prst="rect">
            <a:avLst/>
          </a:prstGeom>
        </p:spPr>
      </p:pic>
      <p:pic>
        <p:nvPicPr>
          <p:cNvPr id="19" name="図 18"/>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040069" y="1816463"/>
            <a:ext cx="1203951" cy="244601"/>
          </a:xfrm>
          <a:prstGeom prst="rect">
            <a:avLst/>
          </a:prstGeom>
        </p:spPr>
      </p:pic>
      <p:pic>
        <p:nvPicPr>
          <p:cNvPr id="20" name="図 19"/>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022395" y="1453140"/>
            <a:ext cx="1203951" cy="241317"/>
          </a:xfrm>
          <a:prstGeom prst="rect">
            <a:avLst/>
          </a:prstGeom>
        </p:spPr>
      </p:pic>
      <p:pic>
        <p:nvPicPr>
          <p:cNvPr id="21" name="図 20"/>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156891" y="1432425"/>
            <a:ext cx="1324346" cy="262023"/>
          </a:xfrm>
          <a:prstGeom prst="rect">
            <a:avLst/>
          </a:prstGeom>
        </p:spPr>
      </p:pic>
      <p:sp>
        <p:nvSpPr>
          <p:cNvPr id="4" name="Rounded Rectangle 3"/>
          <p:cNvSpPr/>
          <p:nvPr/>
        </p:nvSpPr>
        <p:spPr>
          <a:xfrm flipV="1">
            <a:off x="952085" y="2071052"/>
            <a:ext cx="7968329" cy="2960512"/>
          </a:xfrm>
          <a:prstGeom prst="roundRect">
            <a:avLst>
              <a:gd name="adj" fmla="val 6005"/>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Rounded Rectangle 61"/>
          <p:cNvSpPr/>
          <p:nvPr/>
        </p:nvSpPr>
        <p:spPr>
          <a:xfrm flipV="1">
            <a:off x="952086" y="1282112"/>
            <a:ext cx="7968328" cy="761063"/>
          </a:xfrm>
          <a:prstGeom prst="round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918825576"/>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3213" y="1513138"/>
            <a:ext cx="4935282" cy="2195138"/>
          </a:xfrm>
          <a:prstGeom prst="wedgeRoundRectCallout">
            <a:avLst>
              <a:gd name="adj1" fmla="val 60549"/>
              <a:gd name="adj2" fmla="val -12981"/>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5"/>
          <p:cNvSpPr>
            <a:spLocks noGrp="1"/>
          </p:cNvSpPr>
          <p:nvPr>
            <p:ph type="title"/>
          </p:nvPr>
        </p:nvSpPr>
        <p:spPr/>
        <p:txBody>
          <a:bodyPr/>
          <a:lstStyle/>
          <a:p>
            <a:r>
              <a:rPr lang="ja-JP" altLang="en-US" dirty="0" smtClean="0"/>
              <a:t>クラウド化で、初期投資と専門技術を大幅削減</a:t>
            </a:r>
            <a:endParaRPr lang="en-US" dirty="0"/>
          </a:p>
        </p:txBody>
      </p:sp>
      <p:sp>
        <p:nvSpPr>
          <p:cNvPr id="14361" name="AutoShape 12"/>
          <p:cNvSpPr>
            <a:spLocks noChangeArrowheads="1"/>
          </p:cNvSpPr>
          <p:nvPr/>
        </p:nvSpPr>
        <p:spPr bwMode="auto">
          <a:xfrm>
            <a:off x="5505337" y="1067027"/>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eiryo UI" charset="0"/>
              </a:rPr>
              <a:t>クラウド型</a:t>
            </a:r>
            <a:endParaRPr kumimoji="1" lang="ja-JP" altLang="en-US" sz="1400" dirty="0">
              <a:solidFill>
                <a:srgbClr val="000000"/>
              </a:solidFill>
              <a:latin typeface="Meiryo UI" charset="0"/>
            </a:endParaRPr>
          </a:p>
        </p:txBody>
      </p:sp>
      <p:sp>
        <p:nvSpPr>
          <p:cNvPr id="14362" name="Oval 141"/>
          <p:cNvSpPr>
            <a:spLocks noChangeAspect="1" noChangeArrowheads="1"/>
          </p:cNvSpPr>
          <p:nvPr/>
        </p:nvSpPr>
        <p:spPr bwMode="auto">
          <a:xfrm>
            <a:off x="5447378" y="4488532"/>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eiryo UI" charset="0"/>
              <a:cs typeface="Arial" charset="0"/>
            </a:endParaRPr>
          </a:p>
        </p:txBody>
      </p:sp>
      <p:sp>
        <p:nvSpPr>
          <p:cNvPr id="14363" name="AutoShape 142"/>
          <p:cNvSpPr>
            <a:spLocks noChangeAspect="1" noChangeArrowheads="1"/>
          </p:cNvSpPr>
          <p:nvPr/>
        </p:nvSpPr>
        <p:spPr bwMode="auto">
          <a:xfrm flipV="1">
            <a:off x="5396578" y="4083720"/>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sz="1400">
              <a:latin typeface="+mn-ea"/>
              <a:ea typeface="+mn-ea"/>
              <a:cs typeface="Meiryo UI" panose="020B0604030504040204" pitchFamily="50" charset="-128"/>
            </a:endParaRPr>
          </a:p>
        </p:txBody>
      </p:sp>
      <p:pic>
        <p:nvPicPr>
          <p:cNvPr id="14368"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4415" y="4488532"/>
            <a:ext cx="692150" cy="39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370" name="直線コネクタ 474"/>
          <p:cNvCxnSpPr>
            <a:cxnSpLocks noChangeAspect="1" noChangeShapeType="1"/>
            <a:endCxn id="14371" idx="0"/>
          </p:cNvCxnSpPr>
          <p:nvPr/>
        </p:nvCxnSpPr>
        <p:spPr bwMode="auto">
          <a:xfrm flipH="1">
            <a:off x="6547516" y="3224108"/>
            <a:ext cx="14471" cy="823893"/>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pic>
        <p:nvPicPr>
          <p:cNvPr id="14371"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7328" y="4048001"/>
            <a:ext cx="460375" cy="4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22"/>
          <p:cNvSpPr>
            <a:spLocks noChangeShapeType="1"/>
          </p:cNvSpPr>
          <p:nvPr/>
        </p:nvSpPr>
        <p:spPr bwMode="auto">
          <a:xfrm>
            <a:off x="5095492" y="1157163"/>
            <a:ext cx="0" cy="35468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sz="1400">
              <a:latin typeface="+mn-ea"/>
              <a:ea typeface="+mn-ea"/>
              <a:cs typeface="Meiryo UI" panose="020B0604030504040204" pitchFamily="50" charset="-128"/>
            </a:endParaRPr>
          </a:p>
        </p:txBody>
      </p:sp>
      <p:sp>
        <p:nvSpPr>
          <p:cNvPr id="14347" name="AutoShape 24"/>
          <p:cNvSpPr>
            <a:spLocks noChangeArrowheads="1"/>
          </p:cNvSpPr>
          <p:nvPr/>
        </p:nvSpPr>
        <p:spPr bwMode="auto">
          <a:xfrm>
            <a:off x="788770" y="1051398"/>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eiryo UI" charset="0"/>
              </a:rPr>
              <a:t>オンプレミス型</a:t>
            </a:r>
            <a:endParaRPr kumimoji="1" lang="ja-JP" altLang="en-US" sz="1400" dirty="0">
              <a:solidFill>
                <a:srgbClr val="000000"/>
              </a:solidFill>
              <a:latin typeface="Meiryo UI" charset="0"/>
            </a:endParaRPr>
          </a:p>
        </p:txBody>
      </p:sp>
      <p:cxnSp>
        <p:nvCxnSpPr>
          <p:cNvPr id="14348" name="直線コネクタ 474"/>
          <p:cNvCxnSpPr>
            <a:cxnSpLocks noChangeAspect="1" noChangeShapeType="1"/>
          </p:cNvCxnSpPr>
          <p:nvPr/>
        </p:nvCxnSpPr>
        <p:spPr bwMode="auto">
          <a:xfrm rot="5400000">
            <a:off x="1305384" y="3709268"/>
            <a:ext cx="267890" cy="63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sp>
        <p:nvSpPr>
          <p:cNvPr id="14349" name="Oval 141"/>
          <p:cNvSpPr>
            <a:spLocks noChangeAspect="1" noChangeArrowheads="1"/>
          </p:cNvSpPr>
          <p:nvPr/>
        </p:nvSpPr>
        <p:spPr bwMode="auto">
          <a:xfrm>
            <a:off x="787400" y="4583385"/>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14350" name="AutoShape 142"/>
          <p:cNvSpPr>
            <a:spLocks noChangeAspect="1" noChangeArrowheads="1"/>
          </p:cNvSpPr>
          <p:nvPr/>
        </p:nvSpPr>
        <p:spPr bwMode="auto">
          <a:xfrm flipV="1">
            <a:off x="745065" y="4152376"/>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latin typeface="+mn-ea"/>
              <a:ea typeface="+mn-ea"/>
              <a:cs typeface="Meiryo UI" panose="020B0604030504040204" pitchFamily="50"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525594"/>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Picture 3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860678"/>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860678"/>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860678"/>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597" y="2140928"/>
            <a:ext cx="919862" cy="530075"/>
          </a:xfrm>
          <a:prstGeom prst="rect">
            <a:avLst/>
          </a:prstGeom>
          <a:ln>
            <a:solidFill>
              <a:srgbClr val="000000"/>
            </a:solidFill>
          </a:ln>
        </p:spPr>
      </p:pic>
      <p:grpSp>
        <p:nvGrpSpPr>
          <p:cNvPr id="40" name="Group 109"/>
          <p:cNvGrpSpPr/>
          <p:nvPr/>
        </p:nvGrpSpPr>
        <p:grpSpPr>
          <a:xfrm>
            <a:off x="1104269" y="2339721"/>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Mobility Service Engine (MSE)</a:t>
              </a:r>
              <a:endParaRPr lang="en-US" sz="1000" dirty="0">
                <a:solidFill>
                  <a:srgbClr val="4D4D4D"/>
                </a:solidFill>
                <a:latin typeface="メイリオ" pitchFamily="50" charset="-128"/>
                <a:ea typeface="メイリオ" pitchFamily="50" charset="-128"/>
                <a:cs typeface="メイリオ" pitchFamily="50" charset="-128"/>
              </a:endParaRPr>
            </a:p>
          </p:txBody>
        </p:sp>
      </p:grpSp>
      <p:sp>
        <p:nvSpPr>
          <p:cNvPr id="47" name="TextBox 140"/>
          <p:cNvSpPr txBox="1"/>
          <p:nvPr/>
        </p:nvSpPr>
        <p:spPr>
          <a:xfrm>
            <a:off x="3580918" y="2234344"/>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メイリオ" pitchFamily="50" charset="-128"/>
                <a:ea typeface="メイリオ" pitchFamily="50" charset="-128"/>
                <a:cs typeface="メイリオ" pitchFamily="50" charset="-128"/>
              </a:rPr>
              <a:t>位置情報</a:t>
            </a:r>
            <a:endParaRPr lang="en-US" altLang="ja-JP" sz="1400" dirty="0" smtClean="0">
              <a:solidFill>
                <a:srgbClr val="FFFFFF"/>
              </a:solidFill>
              <a:latin typeface="メイリオ" pitchFamily="50" charset="-128"/>
              <a:ea typeface="メイリオ" pitchFamily="50" charset="-128"/>
              <a:cs typeface="メイリオ" pitchFamily="50" charset="-128"/>
            </a:endParaRPr>
          </a:p>
          <a:p>
            <a:r>
              <a:rPr kumimoji="1" lang="ja-JP" altLang="en-US" sz="1400" dirty="0" smtClean="0">
                <a:solidFill>
                  <a:srgbClr val="FFFFFF"/>
                </a:solidFill>
                <a:latin typeface="メイリオ" pitchFamily="50" charset="-128"/>
                <a:ea typeface="メイリオ" pitchFamily="50" charset="-128"/>
                <a:cs typeface="メイリオ" pitchFamily="50" charset="-128"/>
              </a:rPr>
              <a:t>分析</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grpSp>
        <p:nvGrpSpPr>
          <p:cNvPr id="50" name="Group 105"/>
          <p:cNvGrpSpPr/>
          <p:nvPr/>
        </p:nvGrpSpPr>
        <p:grpSpPr>
          <a:xfrm>
            <a:off x="518308" y="2930784"/>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メイリオ" pitchFamily="50" charset="-128"/>
                <a:ea typeface="メイリオ" pitchFamily="50" charset="-128"/>
                <a:cs typeface="メイリオ" pitchFamily="50" charset="-128"/>
              </a:endParaRPr>
            </a:p>
          </p:txBody>
        </p:sp>
        <p:pic>
          <p:nvPicPr>
            <p:cNvPr id="52" name="Picture 83" descr="5508.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無線</a:t>
              </a:r>
              <a:r>
                <a:rPr lang="en-US" altLang="ja-JP" sz="1000" dirty="0" smtClean="0">
                  <a:solidFill>
                    <a:srgbClr val="4D4D4D"/>
                  </a:solidFill>
                  <a:latin typeface="メイリオ" pitchFamily="50" charset="-128"/>
                  <a:ea typeface="メイリオ" pitchFamily="50" charset="-128"/>
                  <a:cs typeface="メイリオ" pitchFamily="50" charset="-128"/>
                </a:rPr>
                <a:t>LAN</a:t>
              </a:r>
              <a:r>
                <a:rPr lang="ja-JP" altLang="en-US" sz="1000" dirty="0" smtClean="0">
                  <a:solidFill>
                    <a:srgbClr val="4D4D4D"/>
                  </a:solidFill>
                  <a:latin typeface="メイリオ" pitchFamily="50" charset="-128"/>
                  <a:ea typeface="メイリオ" pitchFamily="50" charset="-128"/>
                  <a:cs typeface="メイリオ" pitchFamily="50" charset="-128"/>
                </a:rPr>
                <a:t>コントローラ</a:t>
              </a:r>
              <a:endParaRPr lang="en-US" altLang="ja-JP" sz="1000" dirty="0" smtClean="0">
                <a:solidFill>
                  <a:srgbClr val="4D4D4D"/>
                </a:solidFill>
                <a:latin typeface="メイリオ" pitchFamily="50" charset="-128"/>
                <a:ea typeface="メイリオ" pitchFamily="50" charset="-128"/>
                <a:cs typeface="メイリオ" pitchFamily="50" charset="-128"/>
              </a:endParaRPr>
            </a:p>
            <a:p>
              <a:pPr algn="ctr" fontAlgn="base">
                <a:spcBef>
                  <a:spcPct val="0"/>
                </a:spcBef>
                <a:spcAft>
                  <a:spcPct val="0"/>
                </a:spcAft>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a:t>
              </a:r>
              <a:r>
                <a:rPr lang="en-US" altLang="ja-JP" sz="1000" dirty="0" smtClean="0">
                  <a:solidFill>
                    <a:srgbClr val="4D4D4D"/>
                  </a:solidFill>
                  <a:latin typeface="メイリオ" pitchFamily="50" charset="-128"/>
                  <a:ea typeface="メイリオ" pitchFamily="50" charset="-128"/>
                  <a:cs typeface="メイリオ" pitchFamily="50" charset="-128"/>
                </a:rPr>
                <a:t>WLC</a:t>
              </a:r>
              <a:r>
                <a:rPr lang="ja-JP" altLang="en-US" sz="1000" dirty="0" smtClean="0">
                  <a:solidFill>
                    <a:srgbClr val="4D4D4D"/>
                  </a:solidFill>
                  <a:latin typeface="メイリオ" pitchFamily="50" charset="-128"/>
                  <a:ea typeface="メイリオ" pitchFamily="50" charset="-128"/>
                  <a:cs typeface="メイリオ" pitchFamily="50" charset="-128"/>
                </a:rPr>
                <a:t>）</a:t>
              </a:r>
              <a:endParaRPr lang="en-US" sz="1000" dirty="0">
                <a:solidFill>
                  <a:srgbClr val="4D4D4D"/>
                </a:solidFill>
                <a:latin typeface="メイリオ" pitchFamily="50" charset="-128"/>
                <a:ea typeface="メイリオ" pitchFamily="50" charset="-128"/>
                <a:cs typeface="メイリオ" pitchFamily="50" charset="-128"/>
              </a:endParaRPr>
            </a:p>
          </p:txBody>
        </p:sp>
      </p:grpSp>
      <p:pic>
        <p:nvPicPr>
          <p:cNvPr id="42"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13157" y="4500831"/>
            <a:ext cx="296894" cy="434187"/>
          </a:xfrm>
          <a:prstGeom prst="rect">
            <a:avLst/>
          </a:prstGeom>
          <a:noFill/>
          <a:ln w="12700">
            <a:noFill/>
            <a:miter lim="800000"/>
            <a:headEnd/>
            <a:tailEnd/>
          </a:ln>
        </p:spPr>
      </p:pic>
      <p:pic>
        <p:nvPicPr>
          <p:cNvPr id="4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9106" y="4617253"/>
            <a:ext cx="296894" cy="434187"/>
          </a:xfrm>
          <a:prstGeom prst="rect">
            <a:avLst/>
          </a:prstGeom>
          <a:noFill/>
          <a:ln w="12700">
            <a:noFill/>
            <a:miter lim="800000"/>
            <a:headEnd/>
            <a:tailEnd/>
          </a:ln>
        </p:spPr>
      </p:pic>
      <p:sp>
        <p:nvSpPr>
          <p:cNvPr id="46" name="TextBox 1"/>
          <p:cNvSpPr txBox="1"/>
          <p:nvPr/>
        </p:nvSpPr>
        <p:spPr>
          <a:xfrm>
            <a:off x="3609936" y="2822529"/>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管理ツール</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49" name="Picture 19"/>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54041" y="2780061"/>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944446"/>
            <a:ext cx="1146341" cy="309656"/>
          </a:xfrm>
          <a:prstGeom prst="rect">
            <a:avLst/>
          </a:prstGeom>
          <a:noFill/>
        </p:spPr>
      </p:pic>
      <p:sp>
        <p:nvSpPr>
          <p:cNvPr id="56" name="Rectangle 32"/>
          <p:cNvSpPr>
            <a:spLocks/>
          </p:cNvSpPr>
          <p:nvPr/>
        </p:nvSpPr>
        <p:spPr bwMode="auto">
          <a:xfrm>
            <a:off x="1918301" y="2781823"/>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Prime Infrastructure </a:t>
            </a:r>
          </a:p>
          <a:p>
            <a:pPr algn="ctr" fontAlgn="base">
              <a:spcBef>
                <a:spcPct val="0"/>
              </a:spcBef>
              <a:spcAft>
                <a:spcPct val="0"/>
              </a:spcAft>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(PI)</a:t>
            </a:r>
            <a:endParaRPr lang="en-US" sz="1000" dirty="0">
              <a:solidFill>
                <a:srgbClr val="4D4D4D"/>
              </a:solidFill>
              <a:latin typeface="メイリオ" pitchFamily="50" charset="-128"/>
              <a:ea typeface="メイリオ" pitchFamily="50" charset="-128"/>
              <a:cs typeface="メイリオ" pitchFamily="50" charset="-128"/>
            </a:endParaRPr>
          </a:p>
        </p:txBody>
      </p:sp>
      <p:sp>
        <p:nvSpPr>
          <p:cNvPr id="57" name="角丸四角形 35"/>
          <p:cNvSpPr/>
          <p:nvPr/>
        </p:nvSpPr>
        <p:spPr>
          <a:xfrm>
            <a:off x="1067459" y="1590584"/>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p>
        </p:txBody>
      </p:sp>
      <p:pic>
        <p:nvPicPr>
          <p:cNvPr id="58"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9683" y="1654242"/>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96265" y="1437099"/>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Box 1"/>
          <p:cNvSpPr txBox="1"/>
          <p:nvPr/>
        </p:nvSpPr>
        <p:spPr>
          <a:xfrm>
            <a:off x="3593465" y="3274087"/>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メイリオ" pitchFamily="50" charset="-128"/>
                <a:ea typeface="メイリオ" pitchFamily="50" charset="-128"/>
                <a:cs typeface="メイリオ" pitchFamily="50" charset="-128"/>
              </a:rPr>
              <a:t>コントローラ</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pic>
        <p:nvPicPr>
          <p:cNvPr id="66" name="Picture 43"/>
          <p:cNvPicPr>
            <a:picLocks noChangeAspect="1"/>
          </p:cNvPicPr>
          <p:nvPr/>
        </p:nvPicPr>
        <p:blipFill>
          <a:blip r:embed="rId13"/>
          <a:stretch>
            <a:fillRect/>
          </a:stretch>
        </p:blipFill>
        <p:spPr>
          <a:xfrm>
            <a:off x="5220718" y="1760768"/>
            <a:ext cx="2662575" cy="1629212"/>
          </a:xfrm>
          <a:prstGeom prst="rect">
            <a:avLst/>
          </a:prstGeom>
        </p:spPr>
      </p:pic>
      <p:sp>
        <p:nvSpPr>
          <p:cNvPr id="67" name="テキスト ボックス 19"/>
          <p:cNvSpPr txBox="1"/>
          <p:nvPr/>
        </p:nvSpPr>
        <p:spPr>
          <a:xfrm>
            <a:off x="6657763" y="2639019"/>
            <a:ext cx="827825" cy="403940"/>
          </a:xfrm>
          <a:prstGeom prst="rect">
            <a:avLst/>
          </a:prstGeom>
          <a:noFill/>
        </p:spPr>
        <p:txBody>
          <a:bodyPr wrap="none" lIns="91436" tIns="45718" rIns="91436" bIns="45718" rtlCol="0">
            <a:spAutoFit/>
          </a:bodyPr>
          <a:lstStyle/>
          <a:p>
            <a:r>
              <a:rPr kumimoji="1" lang="en-US" altLang="ja-JP" sz="2000" dirty="0">
                <a:solidFill>
                  <a:schemeClr val="accent3">
                    <a:lumMod val="65000"/>
                  </a:schemeClr>
                </a:solidFill>
                <a:latin typeface="PT Sans"/>
                <a:cs typeface="PT Sans"/>
              </a:rPr>
              <a:t>Cloud</a:t>
            </a:r>
            <a:endParaRPr kumimoji="1" lang="ja-JP" altLang="en-US" sz="2000" dirty="0">
              <a:solidFill>
                <a:schemeClr val="accent3">
                  <a:lumMod val="65000"/>
                </a:schemeClr>
              </a:solidFill>
              <a:latin typeface="PT Sans"/>
              <a:cs typeface="PT Sans"/>
            </a:endParaRPr>
          </a:p>
        </p:txBody>
      </p:sp>
      <p:pic>
        <p:nvPicPr>
          <p:cNvPr id="68" name="図 18"/>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62163" y="2430703"/>
            <a:ext cx="1332502" cy="489785"/>
          </a:xfrm>
          <a:prstGeom prst="rect">
            <a:avLst/>
          </a:prstGeom>
        </p:spPr>
      </p:pic>
      <p:sp>
        <p:nvSpPr>
          <p:cNvPr id="10" name="Rounded Rectangle 9"/>
          <p:cNvSpPr/>
          <p:nvPr/>
        </p:nvSpPr>
        <p:spPr>
          <a:xfrm>
            <a:off x="7532707" y="2354678"/>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a:solidFill>
                  <a:schemeClr val="bg1"/>
                </a:solidFill>
                <a:latin typeface="+mn-ea"/>
                <a:cs typeface="Arial" panose="020B0604020202020204" pitchFamily="34" charset="0"/>
              </a:rPr>
              <a:t>CISCO </a:t>
            </a:r>
            <a:r>
              <a:rPr lang="en-US" altLang="ja-JP" sz="1400" dirty="0" err="1">
                <a:solidFill>
                  <a:schemeClr val="bg1"/>
                </a:solidFill>
                <a:latin typeface="+mn-ea"/>
                <a:cs typeface="Arial" panose="020B0604020202020204" pitchFamily="34" charset="0"/>
              </a:rPr>
              <a:t>Meraki</a:t>
            </a:r>
            <a:endParaRPr lang="en-US" altLang="ja-JP" sz="1400" dirty="0">
              <a:solidFill>
                <a:schemeClr val="bg1"/>
              </a:solidFill>
              <a:latin typeface="+mn-ea"/>
              <a:cs typeface="Arial" panose="020B0604020202020204" pitchFamily="34" charset="0"/>
            </a:endParaRPr>
          </a:p>
          <a:p>
            <a:pPr algn="ctr" defTabSz="914400">
              <a:lnSpc>
                <a:spcPct val="90000"/>
              </a:lnSpc>
              <a:defRPr/>
            </a:pPr>
            <a:r>
              <a:rPr lang="ja-JP" altLang="en-US" sz="1400" dirty="0">
                <a:solidFill>
                  <a:schemeClr val="bg1"/>
                </a:solidFill>
                <a:latin typeface="+mn-ea"/>
                <a:cs typeface="Arial" panose="020B0604020202020204" pitchFamily="34" charset="0"/>
              </a:rPr>
              <a:t>クラウド</a:t>
            </a:r>
            <a:endParaRPr lang="en-US" altLang="ja-JP" sz="1400" dirty="0">
              <a:solidFill>
                <a:schemeClr val="bg1"/>
              </a:solidFill>
              <a:latin typeface="+mn-ea"/>
              <a:cs typeface="Arial" panose="020B0604020202020204" pitchFamily="34" charset="0"/>
            </a:endParaRPr>
          </a:p>
          <a:p>
            <a:pPr algn="ctr" defTabSz="914400">
              <a:lnSpc>
                <a:spcPct val="90000"/>
              </a:lnSpc>
              <a:defRPr/>
            </a:pPr>
            <a:r>
              <a:rPr lang="ja-JP" altLang="en-US" sz="1400" dirty="0">
                <a:solidFill>
                  <a:schemeClr val="bg1"/>
                </a:solidFill>
                <a:latin typeface="+mn-ea"/>
                <a:cs typeface="Arial" panose="020B0604020202020204" pitchFamily="34" charset="0"/>
              </a:rPr>
              <a:t>コントローラ</a:t>
            </a:r>
          </a:p>
        </p:txBody>
      </p:sp>
      <p:pic>
        <p:nvPicPr>
          <p:cNvPr id="69" name="図 29" descr="Screen Shot 2014-05-09 at 16.39.06.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86295" y="1519410"/>
            <a:ext cx="729430" cy="300923"/>
          </a:xfrm>
          <a:prstGeom prst="rect">
            <a:avLst/>
          </a:prstGeom>
          <a:ln>
            <a:solidFill>
              <a:srgbClr val="0000FF"/>
            </a:solidFill>
          </a:ln>
        </p:spPr>
      </p:pic>
      <p:pic>
        <p:nvPicPr>
          <p:cNvPr id="71" name="図 37" descr="Screen Shot 2014-05-09 at 16.59.0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757312" y="1925451"/>
            <a:ext cx="759871" cy="343270"/>
          </a:xfrm>
          <a:prstGeom prst="rect">
            <a:avLst/>
          </a:prstGeom>
          <a:ln>
            <a:solidFill>
              <a:srgbClr val="0000FF"/>
            </a:solidFill>
          </a:ln>
        </p:spPr>
      </p:pic>
      <p:sp>
        <p:nvSpPr>
          <p:cNvPr id="73" name="テキスト ボックス 39"/>
          <p:cNvSpPr txBox="1"/>
          <p:nvPr/>
        </p:nvSpPr>
        <p:spPr>
          <a:xfrm>
            <a:off x="8486662" y="1925451"/>
            <a:ext cx="508464" cy="307773"/>
          </a:xfrm>
          <a:prstGeom prst="rect">
            <a:avLst/>
          </a:prstGeom>
          <a:noFill/>
        </p:spPr>
        <p:txBody>
          <a:bodyPr wrap="none" lIns="91436" tIns="45718" rIns="91436" bIns="45718" rtlCol="0">
            <a:spAutoFit/>
          </a:bodyPr>
          <a:lstStyle/>
          <a:p>
            <a:r>
              <a:rPr kumimoji="1" lang="ja-JP" altLang="en-US" sz="1400" dirty="0" smtClean="0">
                <a:solidFill>
                  <a:srgbClr val="343434"/>
                </a:solidFill>
              </a:rPr>
              <a:t>ログ</a:t>
            </a:r>
            <a:endParaRPr kumimoji="1" lang="ja-JP" altLang="en-US" sz="1400" dirty="0">
              <a:solidFill>
                <a:srgbClr val="343434"/>
              </a:solidFill>
            </a:endParaRPr>
          </a:p>
        </p:txBody>
      </p:sp>
      <p:sp>
        <p:nvSpPr>
          <p:cNvPr id="74" name="テキスト ボックス 40"/>
          <p:cNvSpPr txBox="1"/>
          <p:nvPr/>
        </p:nvSpPr>
        <p:spPr>
          <a:xfrm>
            <a:off x="8493619" y="1565119"/>
            <a:ext cx="543731" cy="307773"/>
          </a:xfrm>
          <a:prstGeom prst="rect">
            <a:avLst/>
          </a:prstGeom>
          <a:noFill/>
        </p:spPr>
        <p:txBody>
          <a:bodyPr wrap="none" lIns="91436" tIns="45718" rIns="91436" bIns="45718" rtlCol="0">
            <a:spAutoFit/>
          </a:bodyPr>
          <a:lstStyle/>
          <a:p>
            <a:r>
              <a:rPr kumimoji="1" lang="ja-JP" altLang="en-US" sz="1400" dirty="0">
                <a:solidFill>
                  <a:srgbClr val="343434"/>
                </a:solidFill>
              </a:rPr>
              <a:t>認証</a:t>
            </a:r>
          </a:p>
        </p:txBody>
      </p:sp>
      <p:sp>
        <p:nvSpPr>
          <p:cNvPr id="60" name="TextBox 140"/>
          <p:cNvSpPr txBox="1"/>
          <p:nvPr/>
        </p:nvSpPr>
        <p:spPr>
          <a:xfrm>
            <a:off x="3553801" y="1660995"/>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chemeClr val="bg1"/>
                </a:solidFill>
              </a:rPr>
              <a:t>ログサーバ</a:t>
            </a:r>
            <a:endParaRPr kumimoji="1" lang="en-US" altLang="ja-JP" sz="1400" dirty="0" smtClean="0">
              <a:solidFill>
                <a:schemeClr val="bg1"/>
              </a:solidFill>
            </a:endParaRPr>
          </a:p>
          <a:p>
            <a:r>
              <a:rPr kumimoji="1" lang="ja-JP" altLang="en-US" sz="1400" dirty="0" smtClean="0">
                <a:solidFill>
                  <a:schemeClr val="bg1"/>
                </a:solidFill>
              </a:rPr>
              <a:t>認証サーバ</a:t>
            </a:r>
            <a:endParaRPr kumimoji="1" lang="ja-JP" altLang="en-US" sz="1400" dirty="0">
              <a:solidFill>
                <a:schemeClr val="bg1"/>
              </a:solidFill>
            </a:endParaRPr>
          </a:p>
        </p:txBody>
      </p:sp>
      <p:sp>
        <p:nvSpPr>
          <p:cNvPr id="59" name="TextBox 58"/>
          <p:cNvSpPr txBox="1"/>
          <p:nvPr/>
        </p:nvSpPr>
        <p:spPr>
          <a:xfrm>
            <a:off x="3095882" y="3894717"/>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
        <p:nvSpPr>
          <p:cNvPr id="61" name="TextBox 60"/>
          <p:cNvSpPr txBox="1"/>
          <p:nvPr/>
        </p:nvSpPr>
        <p:spPr>
          <a:xfrm>
            <a:off x="7195960" y="3861816"/>
            <a:ext cx="1817082"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メイリオ" pitchFamily="50" charset="-128"/>
                <a:ea typeface="メイリオ" pitchFamily="50" charset="-128"/>
                <a:cs typeface="メイリオ" pitchFamily="50" charset="-128"/>
              </a:rPr>
              <a:t>アクセスポイント</a:t>
            </a:r>
            <a:endParaRPr kumimoji="1" lang="ja-JP" altLang="en-US" sz="1400" dirty="0">
              <a:solidFill>
                <a:srgbClr val="FFFFFF"/>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0642651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一般的なクラウドのコスト構造</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661294741"/>
              </p:ext>
            </p:extLst>
          </p:nvPr>
        </p:nvGraphicFramePr>
        <p:xfrm>
          <a:off x="1163254" y="980016"/>
          <a:ext cx="7620000"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55600" y="2500842"/>
            <a:ext cx="13970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コスト</a:t>
            </a:r>
            <a:endParaRPr lang="en-US" sz="2400" dirty="0">
              <a:latin typeface="MS PGothic" charset="-128"/>
              <a:ea typeface="MS PGothic" charset="-128"/>
              <a:cs typeface="MS PGothic" charset="-128"/>
            </a:endParaRPr>
          </a:p>
        </p:txBody>
      </p:sp>
      <p:sp>
        <p:nvSpPr>
          <p:cNvPr id="5" name="TextBox 4"/>
          <p:cNvSpPr txBox="1"/>
          <p:nvPr/>
        </p:nvSpPr>
        <p:spPr>
          <a:xfrm>
            <a:off x="1188073" y="1254654"/>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smtClean="0">
                <a:latin typeface="MS PGothic" charset="-128"/>
                <a:ea typeface="MS PGothic" charset="-128"/>
                <a:cs typeface="MS PGothic" charset="-128"/>
              </a:rPr>
              <a:t>多</a:t>
            </a:r>
            <a:endParaRPr lang="en-US" sz="2400" dirty="0">
              <a:latin typeface="MS PGothic" charset="-128"/>
              <a:ea typeface="MS PGothic" charset="-128"/>
              <a:cs typeface="MS PGothic" charset="-128"/>
            </a:endParaRPr>
          </a:p>
        </p:txBody>
      </p:sp>
      <p:sp>
        <p:nvSpPr>
          <p:cNvPr id="6" name="TextBox 5"/>
          <p:cNvSpPr txBox="1"/>
          <p:nvPr/>
        </p:nvSpPr>
        <p:spPr>
          <a:xfrm>
            <a:off x="1188073" y="4021668"/>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少</a:t>
            </a:r>
            <a:endParaRPr lang="en-US" sz="2400" dirty="0">
              <a:latin typeface="MS PGothic" charset="-128"/>
              <a:ea typeface="MS PGothic" charset="-128"/>
              <a:cs typeface="MS PGothic" charset="-128"/>
            </a:endParaRPr>
          </a:p>
        </p:txBody>
      </p:sp>
      <p:sp>
        <p:nvSpPr>
          <p:cNvPr id="7" name="TextBox 6"/>
          <p:cNvSpPr txBox="1"/>
          <p:nvPr/>
        </p:nvSpPr>
        <p:spPr>
          <a:xfrm>
            <a:off x="1631080" y="4394199"/>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smtClean="0">
                <a:latin typeface="MS PGothic" charset="-128"/>
                <a:ea typeface="MS PGothic" charset="-128"/>
                <a:cs typeface="MS PGothic" charset="-128"/>
              </a:rPr>
              <a:t>小</a:t>
            </a:r>
            <a:endParaRPr lang="en-US" sz="2400" dirty="0">
              <a:latin typeface="MS PGothic" charset="-128"/>
              <a:ea typeface="MS PGothic" charset="-128"/>
              <a:cs typeface="MS PGothic" charset="-128"/>
            </a:endParaRPr>
          </a:p>
        </p:txBody>
      </p:sp>
      <p:sp>
        <p:nvSpPr>
          <p:cNvPr id="8" name="TextBox 7"/>
          <p:cNvSpPr txBox="1"/>
          <p:nvPr/>
        </p:nvSpPr>
        <p:spPr>
          <a:xfrm>
            <a:off x="6409267" y="4385732"/>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大</a:t>
            </a:r>
            <a:endParaRPr 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87218418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smtClean="0"/>
              <a:t>コストイメージ</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510752460"/>
              </p:ext>
            </p:extLst>
          </p:nvPr>
        </p:nvGraphicFramePr>
        <p:xfrm>
          <a:off x="472630" y="1071593"/>
          <a:ext cx="8279483" cy="39068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470129" y="886940"/>
            <a:ext cx="4495141"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アクセスポイントを</a:t>
            </a:r>
            <a:r>
              <a:rPr lang="en-US" altLang="ja-JP" dirty="0" smtClean="0">
                <a:latin typeface="MS PGothic" charset="-128"/>
                <a:ea typeface="MS PGothic" charset="-128"/>
                <a:cs typeface="MS PGothic" charset="-128"/>
              </a:rPr>
              <a:t>100</a:t>
            </a:r>
            <a:r>
              <a:rPr lang="ja-JP" altLang="en-US" dirty="0" smtClean="0">
                <a:latin typeface="MS PGothic" charset="-128"/>
                <a:ea typeface="MS PGothic" charset="-128"/>
                <a:cs typeface="MS PGothic" charset="-128"/>
              </a:rPr>
              <a:t>とすると、、、、、、、、、</a:t>
            </a:r>
            <a:endParaRPr lang="en-US" dirty="0">
              <a:latin typeface="MS PGothic" charset="-128"/>
              <a:ea typeface="MS PGothic" charset="-128"/>
              <a:cs typeface="MS PGothic" charset="-128"/>
            </a:endParaRPr>
          </a:p>
        </p:txBody>
      </p:sp>
      <p:sp>
        <p:nvSpPr>
          <p:cNvPr id="7" name="Right Brace 6"/>
          <p:cNvSpPr/>
          <p:nvPr/>
        </p:nvSpPr>
        <p:spPr>
          <a:xfrm>
            <a:off x="4471316" y="3338284"/>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8" name="TextBox 7"/>
          <p:cNvSpPr txBox="1"/>
          <p:nvPr/>
        </p:nvSpPr>
        <p:spPr>
          <a:xfrm>
            <a:off x="7425901" y="3651516"/>
            <a:ext cx="1755609" cy="369332"/>
          </a:xfrm>
          <a:prstGeom prst="rect">
            <a:avLst/>
          </a:prstGeom>
          <a:noFill/>
        </p:spPr>
        <p:txBody>
          <a:bodyPr wrap="none" rtlCol="0">
            <a:spAutoFit/>
          </a:bodyPr>
          <a:lstStyle/>
          <a:p>
            <a:r>
              <a:rPr lang="ja-JP" altLang="en-US" smtClean="0">
                <a:latin typeface="MS PGothic" charset="-128"/>
                <a:ea typeface="MS PGothic" charset="-128"/>
                <a:cs typeface="MS PGothic" charset="-128"/>
              </a:rPr>
              <a:t>アクセスポイント</a:t>
            </a:r>
            <a:endParaRPr lang="en-US" dirty="0">
              <a:latin typeface="MS PGothic" charset="-128"/>
              <a:ea typeface="MS PGothic" charset="-128"/>
              <a:cs typeface="MS PGothic" charset="-128"/>
            </a:endParaRPr>
          </a:p>
        </p:txBody>
      </p:sp>
      <p:sp>
        <p:nvSpPr>
          <p:cNvPr id="9" name="Right Brace 8"/>
          <p:cNvSpPr/>
          <p:nvPr/>
        </p:nvSpPr>
        <p:spPr>
          <a:xfrm>
            <a:off x="7288454" y="3408524"/>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10" name="Right Brace 9"/>
          <p:cNvSpPr/>
          <p:nvPr/>
        </p:nvSpPr>
        <p:spPr>
          <a:xfrm>
            <a:off x="7280909" y="2340037"/>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11" name="TextBox 10"/>
          <p:cNvSpPr txBox="1"/>
          <p:nvPr/>
        </p:nvSpPr>
        <p:spPr>
          <a:xfrm>
            <a:off x="4761603" y="3651516"/>
            <a:ext cx="1755609"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アクセスポイント</a:t>
            </a:r>
            <a:endParaRPr lang="en-US" dirty="0">
              <a:latin typeface="MS PGothic" charset="-128"/>
              <a:ea typeface="MS PGothic" charset="-128"/>
              <a:cs typeface="MS PGothic" charset="-128"/>
            </a:endParaRPr>
          </a:p>
        </p:txBody>
      </p:sp>
      <p:sp>
        <p:nvSpPr>
          <p:cNvPr id="12" name="TextBox 11"/>
          <p:cNvSpPr txBox="1"/>
          <p:nvPr/>
        </p:nvSpPr>
        <p:spPr>
          <a:xfrm>
            <a:off x="7513425" y="2607652"/>
            <a:ext cx="1630575"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クラウド利用料</a:t>
            </a:r>
            <a:endParaRPr lang="en-US" dirty="0">
              <a:latin typeface="MS PGothic" charset="-128"/>
              <a:ea typeface="MS PGothic" charset="-128"/>
              <a:cs typeface="MS PGothic" charset="-128"/>
            </a:endParaRPr>
          </a:p>
        </p:txBody>
      </p:sp>
      <p:sp>
        <p:nvSpPr>
          <p:cNvPr id="14" name="Down Arrow 13"/>
          <p:cNvSpPr/>
          <p:nvPr/>
        </p:nvSpPr>
        <p:spPr>
          <a:xfrm>
            <a:off x="4612371" y="1742677"/>
            <a:ext cx="2049686" cy="597360"/>
          </a:xfrm>
          <a:prstGeom prst="downArrow">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59990248"/>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t>【</a:t>
            </a:r>
            <a:r>
              <a:rPr lang="ja-JP" altLang="en-US" sz="3200" dirty="0" smtClean="0"/>
              <a:t>よくある質問</a:t>
            </a:r>
            <a:r>
              <a:rPr lang="en-US" altLang="ja-JP" sz="3200" dirty="0" smtClean="0"/>
              <a:t>-3】</a:t>
            </a:r>
            <a:br>
              <a:rPr lang="en-US" altLang="ja-JP" sz="3200" dirty="0" smtClean="0"/>
            </a:br>
            <a:r>
              <a:rPr lang="en-US" altLang="ja-JP" sz="3200" dirty="0" smtClean="0"/>
              <a:t/>
            </a:r>
            <a:br>
              <a:rPr lang="en-US" altLang="ja-JP" sz="3200" dirty="0" smtClean="0"/>
            </a:br>
            <a:r>
              <a:rPr lang="ja-JP" altLang="en-US" sz="3200" dirty="0" smtClean="0"/>
              <a:t>クラウドってセキュリテイや安定性は大丈夫？</a:t>
            </a:r>
            <a:endParaRPr lang="en-US" sz="3200" dirty="0"/>
          </a:p>
        </p:txBody>
      </p:sp>
    </p:spTree>
    <p:extLst>
      <p:ext uri="{BB962C8B-B14F-4D97-AF65-F5344CB8AC3E}">
        <p14:creationId xmlns:p14="http://schemas.microsoft.com/office/powerpoint/2010/main" val="625326737"/>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285" y="842963"/>
            <a:ext cx="1495288" cy="3889472"/>
          </a:xfrm>
          <a:prstGeom prst="rect">
            <a:avLst/>
          </a:prstGeom>
        </p:spPr>
      </p:pic>
      <p:sp>
        <p:nvSpPr>
          <p:cNvPr id="2" name="Title 1"/>
          <p:cNvSpPr>
            <a:spLocks noGrp="1"/>
          </p:cNvSpPr>
          <p:nvPr>
            <p:ph type="title"/>
          </p:nvPr>
        </p:nvSpPr>
        <p:spPr>
          <a:xfrm>
            <a:off x="229702" y="214313"/>
            <a:ext cx="8588861" cy="628650"/>
          </a:xfrm>
        </p:spPr>
        <p:txBody>
          <a:bodyPr/>
          <a:lstStyle/>
          <a:p>
            <a:r>
              <a:rPr lang="ja-JP" altLang="en-US" dirty="0" smtClean="0">
                <a:solidFill>
                  <a:schemeClr val="tx1">
                    <a:lumMod val="50000"/>
                  </a:schemeClr>
                </a:solidFill>
                <a:latin typeface="MS PGothic" charset="-128"/>
                <a:ea typeface="MS PGothic" charset="-128"/>
                <a:cs typeface="MS PGothic" charset="-128"/>
              </a:rPr>
              <a:t>クラウドネットワーキングの特徴</a:t>
            </a:r>
            <a:endParaRPr lang="en-US" dirty="0">
              <a:solidFill>
                <a:schemeClr val="tx1">
                  <a:lumMod val="50000"/>
                </a:schemeClr>
              </a:solidFill>
              <a:latin typeface="MS PGothic" charset="-128"/>
              <a:ea typeface="MS PGothic" charset="-128"/>
              <a:cs typeface="MS PGothic" charset="-128"/>
            </a:endParaRPr>
          </a:p>
        </p:txBody>
      </p:sp>
      <p:sp>
        <p:nvSpPr>
          <p:cNvPr id="3" name="Content Placeholder 2"/>
          <p:cNvSpPr>
            <a:spLocks noGrp="1"/>
          </p:cNvSpPr>
          <p:nvPr>
            <p:ph type="body" sz="quarter" idx="4294967295"/>
          </p:nvPr>
        </p:nvSpPr>
        <p:spPr>
          <a:xfrm>
            <a:off x="2863850" y="796925"/>
            <a:ext cx="6280150" cy="3724275"/>
          </a:xfrm>
          <a:prstGeom prst="rect">
            <a:avLst/>
          </a:prstGeom>
        </p:spPr>
        <p:txBody>
          <a:bodyPr/>
          <a:lstStyle/>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セキュリティ</a:t>
            </a:r>
            <a:endParaRPr lang="en-US" sz="1800" dirty="0">
              <a:solidFill>
                <a:srgbClr val="343434"/>
              </a:solidFill>
              <a:latin typeface="MS PGothic" charset="-128"/>
              <a:ea typeface="MS PGothic" charset="-128"/>
              <a:cs typeface="MS PGothic" charset="-128"/>
            </a:endParaRPr>
          </a:p>
          <a:p>
            <a:pPr lvl="1"/>
            <a:r>
              <a:rPr lang="ja-JP" altLang="en-US" dirty="0" smtClean="0">
                <a:solidFill>
                  <a:srgbClr val="800000"/>
                </a:solidFill>
                <a:latin typeface="MS PGothic" charset="-128"/>
                <a:ea typeface="MS PGothic" charset="-128"/>
                <a:cs typeface="MS PGothic" charset="-128"/>
              </a:rPr>
              <a:t>ユーザ</a:t>
            </a:r>
            <a:r>
              <a:rPr lang="en-US" altLang="ja-JP" dirty="0" smtClean="0">
                <a:solidFill>
                  <a:srgbClr val="800000"/>
                </a:solidFill>
                <a:latin typeface="MS PGothic" charset="-128"/>
                <a:ea typeface="MS PGothic" charset="-128"/>
                <a:cs typeface="MS PGothic" charset="-128"/>
              </a:rPr>
              <a:t> </a:t>
            </a:r>
            <a:r>
              <a:rPr lang="ja-JP" altLang="en-US" dirty="0" smtClean="0">
                <a:solidFill>
                  <a:srgbClr val="800000"/>
                </a:solidFill>
                <a:latin typeface="MS PGothic" charset="-128"/>
                <a:ea typeface="MS PGothic" charset="-128"/>
                <a:cs typeface="MS PGothic" charset="-128"/>
              </a:rPr>
              <a:t>トラフィック</a:t>
            </a:r>
            <a:r>
              <a:rPr lang="ja-JP" altLang="en-US" dirty="0">
                <a:solidFill>
                  <a:srgbClr val="800000"/>
                </a:solidFill>
                <a:latin typeface="MS PGothic" charset="-128"/>
                <a:ea typeface="MS PGothic" charset="-128"/>
                <a:cs typeface="MS PGothic" charset="-128"/>
              </a:rPr>
              <a:t>はクラウドを</a:t>
            </a:r>
            <a:r>
              <a:rPr lang="ja-JP" altLang="en-US" dirty="0" smtClean="0">
                <a:solidFill>
                  <a:srgbClr val="800000"/>
                </a:solidFill>
                <a:latin typeface="MS PGothic" charset="-128"/>
                <a:ea typeface="MS PGothic" charset="-128"/>
                <a:cs typeface="MS PGothic" charset="-128"/>
              </a:rPr>
              <a:t>経由しない</a:t>
            </a:r>
            <a:endParaRPr lang="en-US" altLang="ja-JP" dirty="0" smtClean="0">
              <a:solidFill>
                <a:srgbClr val="800000"/>
              </a:solidFill>
              <a:latin typeface="MS PGothic" charset="-128"/>
              <a:ea typeface="MS PGothic" charset="-128"/>
              <a:cs typeface="MS PGothic" charset="-128"/>
            </a:endParaRPr>
          </a:p>
          <a:p>
            <a:pPr lvl="1"/>
            <a:r>
              <a:rPr lang="en-US" dirty="0" smtClean="0">
                <a:solidFill>
                  <a:srgbClr val="343434"/>
                </a:solidFill>
                <a:latin typeface="MS PGothic" charset="-128"/>
                <a:ea typeface="MS PGothic" charset="-128"/>
                <a:cs typeface="MS PGothic" charset="-128"/>
              </a:rPr>
              <a:t>HIPAA </a:t>
            </a:r>
            <a:r>
              <a:rPr lang="en-US" dirty="0">
                <a:solidFill>
                  <a:srgbClr val="343434"/>
                </a:solidFill>
                <a:latin typeface="MS PGothic" charset="-128"/>
                <a:ea typeface="MS PGothic" charset="-128"/>
                <a:cs typeface="MS PGothic" charset="-128"/>
              </a:rPr>
              <a:t>/ PCI </a:t>
            </a:r>
            <a:r>
              <a:rPr lang="ja-JP" altLang="en-US" dirty="0">
                <a:solidFill>
                  <a:srgbClr val="343434"/>
                </a:solidFill>
                <a:latin typeface="MS PGothic" charset="-128"/>
                <a:ea typeface="MS PGothic" charset="-128"/>
                <a:cs typeface="MS PGothic" charset="-128"/>
              </a:rPr>
              <a:t>完全準拠</a:t>
            </a:r>
            <a:r>
              <a:rPr lang="en-US" dirty="0">
                <a:solidFill>
                  <a:srgbClr val="343434"/>
                </a:solidFill>
                <a:latin typeface="MS PGothic" charset="-128"/>
                <a:ea typeface="MS PGothic" charset="-128"/>
                <a:cs typeface="MS PGothic" charset="-128"/>
              </a:rPr>
              <a:t> (</a:t>
            </a:r>
            <a:r>
              <a:rPr lang="ja-JP" altLang="en-US" dirty="0">
                <a:solidFill>
                  <a:srgbClr val="343434"/>
                </a:solidFill>
                <a:latin typeface="MS PGothic" charset="-128"/>
                <a:ea typeface="MS PGothic" charset="-128"/>
                <a:cs typeface="MS PGothic" charset="-128"/>
              </a:rPr>
              <a:t>レベル</a:t>
            </a:r>
            <a:r>
              <a:rPr lang="en-US" dirty="0">
                <a:solidFill>
                  <a:srgbClr val="343434"/>
                </a:solidFill>
                <a:latin typeface="MS PGothic" charset="-128"/>
                <a:ea typeface="MS PGothic" charset="-128"/>
                <a:cs typeface="MS PGothic" charset="-128"/>
              </a:rPr>
              <a:t>1</a:t>
            </a:r>
            <a:r>
              <a:rPr lang="ja-JP" altLang="en-US" dirty="0">
                <a:solidFill>
                  <a:srgbClr val="343434"/>
                </a:solidFill>
                <a:latin typeface="MS PGothic" charset="-128"/>
                <a:ea typeface="MS PGothic" charset="-128"/>
                <a:cs typeface="MS PGothic" charset="-128"/>
              </a:rPr>
              <a:t>認定</a:t>
            </a:r>
            <a:r>
              <a:rPr lang="en-US" dirty="0">
                <a:solidFill>
                  <a:srgbClr val="343434"/>
                </a:solidFill>
                <a:latin typeface="MS PGothic" charset="-128"/>
                <a:ea typeface="MS PGothic" charset="-128"/>
                <a:cs typeface="MS PGothic" charset="-128"/>
              </a:rPr>
              <a:t>)</a:t>
            </a:r>
          </a:p>
          <a:p>
            <a:pPr lvl="1"/>
            <a:r>
              <a:rPr lang="ja-JP" altLang="en-US" dirty="0">
                <a:solidFill>
                  <a:srgbClr val="343434"/>
                </a:solidFill>
                <a:latin typeface="MS PGothic" charset="-128"/>
                <a:ea typeface="MS PGothic" charset="-128"/>
                <a:cs typeface="MS PGothic" charset="-128"/>
              </a:rPr>
              <a:t>第三者によるセキュリティ監査</a:t>
            </a:r>
            <a:r>
              <a:rPr lang="en-US" dirty="0">
                <a:solidFill>
                  <a:srgbClr val="343434"/>
                </a:solidFill>
                <a:latin typeface="MS PGothic" charset="-128"/>
                <a:ea typeface="MS PGothic" charset="-128"/>
                <a:cs typeface="MS PGothic" charset="-128"/>
              </a:rPr>
              <a:t>, </a:t>
            </a:r>
            <a:r>
              <a:rPr lang="ja-JP" altLang="en-US" dirty="0">
                <a:solidFill>
                  <a:srgbClr val="343434"/>
                </a:solidFill>
                <a:latin typeface="MS PGothic" charset="-128"/>
                <a:ea typeface="MS PGothic" charset="-128"/>
                <a:cs typeface="MS PGothic" charset="-128"/>
              </a:rPr>
              <a:t>日次での脆弱性テスト</a:t>
            </a:r>
            <a:endParaRPr lang="en-US" dirty="0">
              <a:solidFill>
                <a:srgbClr val="343434"/>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a:t>
            </a:r>
            <a:r>
              <a:rPr lang="ja-JP" altLang="en-US" dirty="0" smtClean="0">
                <a:solidFill>
                  <a:srgbClr val="343434"/>
                </a:solidFill>
                <a:latin typeface="MS PGothic" charset="-128"/>
                <a:ea typeface="MS PGothic" charset="-128"/>
                <a:cs typeface="MS PGothic" charset="-128"/>
              </a:rPr>
              <a:t>ユーザ</a:t>
            </a:r>
            <a:r>
              <a:rPr lang="en-US" altLang="ja-JP" dirty="0" smtClean="0">
                <a:solidFill>
                  <a:srgbClr val="343434"/>
                </a:solidFill>
                <a:latin typeface="MS PGothic" charset="-128"/>
                <a:ea typeface="MS PGothic" charset="-128"/>
                <a:cs typeface="MS PGothic" charset="-128"/>
              </a:rPr>
              <a:t> </a:t>
            </a:r>
            <a:r>
              <a:rPr lang="ja-JP" altLang="en-US" dirty="0" smtClean="0">
                <a:solidFill>
                  <a:srgbClr val="343434"/>
                </a:solidFill>
                <a:latin typeface="MS PGothic" charset="-128"/>
                <a:ea typeface="MS PGothic" charset="-128"/>
                <a:cs typeface="MS PGothic" charset="-128"/>
              </a:rPr>
              <a:t>スケジュール</a:t>
            </a:r>
            <a:r>
              <a:rPr lang="ja-JP" altLang="en-US" dirty="0">
                <a:solidFill>
                  <a:srgbClr val="343434"/>
                </a:solidFill>
                <a:latin typeface="MS PGothic" charset="-128"/>
                <a:ea typeface="MS PGothic" charset="-128"/>
                <a:cs typeface="MS PGothic" charset="-128"/>
              </a:rPr>
              <a:t>による）自動ファームウェア</a:t>
            </a:r>
            <a:r>
              <a:rPr lang="en-US" altLang="ja-JP" dirty="0">
                <a:solidFill>
                  <a:srgbClr val="343434"/>
                </a:solidFill>
                <a:latin typeface="MS PGothic" charset="-128"/>
                <a:ea typeface="MS PGothic" charset="-128"/>
                <a:cs typeface="MS PGothic" charset="-128"/>
              </a:rPr>
              <a:t>/</a:t>
            </a:r>
            <a:r>
              <a:rPr lang="ja-JP" altLang="en-US" dirty="0">
                <a:solidFill>
                  <a:srgbClr val="343434"/>
                </a:solidFill>
                <a:latin typeface="MS PGothic" charset="-128"/>
                <a:ea typeface="MS PGothic" charset="-128"/>
                <a:cs typeface="MS PGothic" charset="-128"/>
              </a:rPr>
              <a:t>セキュリティアップデート</a:t>
            </a:r>
            <a:r>
              <a:rPr lang="en-US" dirty="0">
                <a:solidFill>
                  <a:srgbClr val="343434"/>
                </a:solidFill>
                <a:latin typeface="MS PGothic" charset="-128"/>
                <a:ea typeface="MS PGothic" charset="-128"/>
                <a:cs typeface="MS PGothic" charset="-128"/>
              </a:rPr>
              <a:t>A</a:t>
            </a:r>
          </a:p>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スケーラビリティ</a:t>
            </a:r>
            <a:endParaRPr lang="en-US" sz="1800" dirty="0">
              <a:solidFill>
                <a:srgbClr val="343434"/>
              </a:solidFill>
              <a:latin typeface="MS PGothic" charset="-128"/>
              <a:ea typeface="MS PGothic" charset="-128"/>
              <a:cs typeface="MS PGothic" charset="-128"/>
            </a:endParaRPr>
          </a:p>
          <a:p>
            <a:pPr lvl="1"/>
            <a:r>
              <a:rPr lang="ja-JP" altLang="en-US" dirty="0">
                <a:solidFill>
                  <a:srgbClr val="800000"/>
                </a:solidFill>
                <a:latin typeface="MS PGothic" charset="-128"/>
                <a:ea typeface="MS PGothic" charset="-128"/>
                <a:cs typeface="MS PGothic" charset="-128"/>
              </a:rPr>
              <a:t>無制限のスループット、</a:t>
            </a:r>
            <a:r>
              <a:rPr lang="en-US" altLang="ja-JP" dirty="0">
                <a:solidFill>
                  <a:srgbClr val="800000"/>
                </a:solidFill>
                <a:latin typeface="MS PGothic" charset="-128"/>
                <a:ea typeface="MS PGothic" charset="-128"/>
                <a:cs typeface="MS PGothic" charset="-128"/>
              </a:rPr>
              <a:t>No-</a:t>
            </a:r>
            <a:r>
              <a:rPr lang="ja-JP" altLang="en-US" dirty="0">
                <a:solidFill>
                  <a:srgbClr val="800000"/>
                </a:solidFill>
                <a:latin typeface="MS PGothic" charset="-128"/>
                <a:ea typeface="MS PGothic" charset="-128"/>
                <a:cs typeface="MS PGothic" charset="-128"/>
              </a:rPr>
              <a:t>ボトルネッック</a:t>
            </a:r>
            <a:endParaRPr lang="en-US" altLang="ja-JP" dirty="0">
              <a:solidFill>
                <a:srgbClr val="800000"/>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機器、拠点の簡単な増設</a:t>
            </a:r>
            <a:endParaRPr lang="en-US" dirty="0">
              <a:solidFill>
                <a:srgbClr val="343434"/>
              </a:solidFill>
              <a:latin typeface="MS PGothic" charset="-128"/>
              <a:ea typeface="MS PGothic" charset="-128"/>
              <a:cs typeface="MS PGothic" charset="-128"/>
            </a:endParaRPr>
          </a:p>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信頼性</a:t>
            </a:r>
            <a:endParaRPr lang="en-US" sz="1800" dirty="0">
              <a:solidFill>
                <a:srgbClr val="343434"/>
              </a:solidFill>
              <a:latin typeface="MS PGothic" charset="-128"/>
              <a:ea typeface="MS PGothic" charset="-128"/>
              <a:cs typeface="MS PGothic" charset="-128"/>
            </a:endParaRPr>
          </a:p>
          <a:p>
            <a:pPr lvl="1"/>
            <a:r>
              <a:rPr lang="ja-JP" altLang="en-US" dirty="0">
                <a:solidFill>
                  <a:srgbClr val="800000"/>
                </a:solidFill>
                <a:latin typeface="MS PGothic" charset="-128"/>
                <a:ea typeface="MS PGothic" charset="-128"/>
                <a:cs typeface="MS PGothic" charset="-128"/>
              </a:rPr>
              <a:t>複数データセンタを使用した高可用性</a:t>
            </a:r>
            <a:endParaRPr lang="en-US" altLang="ja-JP" dirty="0">
              <a:solidFill>
                <a:srgbClr val="800000"/>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万一クラウドの障害にも影響受けない</a:t>
            </a:r>
            <a:r>
              <a:rPr lang="ja-JP" altLang="en-US" dirty="0" smtClean="0">
                <a:solidFill>
                  <a:srgbClr val="343434"/>
                </a:solidFill>
                <a:latin typeface="MS PGothic" charset="-128"/>
                <a:ea typeface="MS PGothic" charset="-128"/>
                <a:cs typeface="MS PGothic" charset="-128"/>
              </a:rPr>
              <a:t>ネットワーク</a:t>
            </a:r>
            <a:r>
              <a:rPr lang="en-US" altLang="ja-JP" dirty="0" smtClean="0">
                <a:solidFill>
                  <a:srgbClr val="343434"/>
                </a:solidFill>
                <a:latin typeface="MS PGothic" charset="-128"/>
                <a:ea typeface="MS PGothic" charset="-128"/>
                <a:cs typeface="MS PGothic" charset="-128"/>
              </a:rPr>
              <a:t> </a:t>
            </a:r>
            <a:r>
              <a:rPr lang="ja-JP" altLang="en-US" dirty="0" smtClean="0">
                <a:solidFill>
                  <a:srgbClr val="343434"/>
                </a:solidFill>
                <a:latin typeface="MS PGothic" charset="-128"/>
                <a:ea typeface="MS PGothic" charset="-128"/>
                <a:cs typeface="MS PGothic" charset="-128"/>
              </a:rPr>
              <a:t>ファンクション</a:t>
            </a:r>
            <a:endParaRPr lang="en-US" dirty="0">
              <a:solidFill>
                <a:srgbClr val="343434"/>
              </a:solidFill>
              <a:latin typeface="MS PGothic" charset="-128"/>
              <a:ea typeface="MS PGothic" charset="-128"/>
              <a:cs typeface="MS PGothic" charset="-128"/>
            </a:endParaRPr>
          </a:p>
          <a:p>
            <a:pPr lvl="1"/>
            <a:r>
              <a:rPr lang="en-US" dirty="0">
                <a:solidFill>
                  <a:srgbClr val="343434"/>
                </a:solidFill>
                <a:latin typeface="MS PGothic" charset="-128"/>
                <a:ea typeface="MS PGothic" charset="-128"/>
                <a:cs typeface="MS PGothic" charset="-128"/>
              </a:rPr>
              <a:t>99.99% </a:t>
            </a:r>
            <a:r>
              <a:rPr lang="ja-JP" altLang="en-US" dirty="0">
                <a:solidFill>
                  <a:srgbClr val="343434"/>
                </a:solidFill>
                <a:latin typeface="MS PGothic" charset="-128"/>
                <a:ea typeface="MS PGothic" charset="-128"/>
                <a:cs typeface="MS PGothic" charset="-128"/>
              </a:rPr>
              <a:t>アップタイム</a:t>
            </a:r>
            <a:r>
              <a:rPr lang="en-US" dirty="0">
                <a:solidFill>
                  <a:srgbClr val="343434"/>
                </a:solidFill>
                <a:latin typeface="MS PGothic" charset="-128"/>
                <a:ea typeface="MS PGothic" charset="-128"/>
                <a:cs typeface="MS PGothic" charset="-128"/>
              </a:rPr>
              <a:t>SLA</a:t>
            </a:r>
          </a:p>
          <a:p>
            <a:pPr marL="176236" indent="0">
              <a:buNone/>
            </a:pPr>
            <a:r>
              <a:rPr lang="en-US" sz="900" i="1" dirty="0">
                <a:solidFill>
                  <a:srgbClr val="343434"/>
                </a:solidFill>
                <a:latin typeface="MS PGothic" charset="-128"/>
                <a:ea typeface="MS PGothic" charset="-128"/>
                <a:cs typeface="MS PGothic" charset="-128"/>
              </a:rPr>
              <a:t>Reliability and security information at </a:t>
            </a:r>
            <a:r>
              <a:rPr lang="en-US" sz="900" i="1" dirty="0" err="1">
                <a:solidFill>
                  <a:srgbClr val="343434"/>
                </a:solidFill>
                <a:latin typeface="MS PGothic" charset="-128"/>
                <a:ea typeface="MS PGothic" charset="-128"/>
                <a:cs typeface="MS PGothic" charset="-128"/>
              </a:rPr>
              <a:t>meraki.cisco.com</a:t>
            </a:r>
            <a:r>
              <a:rPr lang="en-US" sz="900" i="1" dirty="0">
                <a:solidFill>
                  <a:srgbClr val="343434"/>
                </a:solidFill>
                <a:latin typeface="MS PGothic" charset="-128"/>
                <a:ea typeface="MS PGothic" charset="-128"/>
                <a:cs typeface="MS PGothic" charset="-128"/>
              </a:rPr>
              <a:t>/trust</a:t>
            </a:r>
          </a:p>
        </p:txBody>
      </p:sp>
      <p:sp>
        <p:nvSpPr>
          <p:cNvPr id="5" name="TextBox 4"/>
          <p:cNvSpPr txBox="1"/>
          <p:nvPr/>
        </p:nvSpPr>
        <p:spPr>
          <a:xfrm>
            <a:off x="1529562" y="1749990"/>
            <a:ext cx="1048021" cy="407814"/>
          </a:xfrm>
          <a:prstGeom prst="rect">
            <a:avLst/>
          </a:prstGeom>
          <a:noFill/>
        </p:spPr>
        <p:txBody>
          <a:bodyPr wrap="square" lIns="68589" tIns="34295" rIns="68589" bIns="34295" rtlCol="0">
            <a:spAutoFit/>
          </a:bodyPr>
          <a:lstStyle/>
          <a:p>
            <a:pPr defTabSz="685891"/>
            <a:r>
              <a:rPr lang="en-US" sz="1100" dirty="0">
                <a:solidFill>
                  <a:srgbClr val="000000"/>
                </a:solidFill>
                <a:latin typeface="MS PGothic" charset="-128"/>
                <a:ea typeface="MS PGothic" charset="-128"/>
                <a:cs typeface="MS PGothic" charset="-128"/>
              </a:rPr>
              <a:t>Management </a:t>
            </a:r>
            <a:br>
              <a:rPr lang="en-US" sz="1100" dirty="0">
                <a:solidFill>
                  <a:srgbClr val="000000"/>
                </a:solidFill>
                <a:latin typeface="MS PGothic" charset="-128"/>
                <a:ea typeface="MS PGothic" charset="-128"/>
                <a:cs typeface="MS PGothic" charset="-128"/>
              </a:rPr>
            </a:br>
            <a:r>
              <a:rPr lang="en-US" sz="1100" dirty="0">
                <a:solidFill>
                  <a:srgbClr val="000000"/>
                </a:solidFill>
                <a:latin typeface="MS PGothic" charset="-128"/>
                <a:ea typeface="MS PGothic" charset="-128"/>
                <a:cs typeface="MS PGothic" charset="-128"/>
              </a:rPr>
              <a:t>data (1 kb/s)</a:t>
            </a:r>
          </a:p>
        </p:txBody>
      </p:sp>
      <p:sp>
        <p:nvSpPr>
          <p:cNvPr id="7" name="TextBox 6"/>
          <p:cNvSpPr txBox="1"/>
          <p:nvPr/>
        </p:nvSpPr>
        <p:spPr>
          <a:xfrm>
            <a:off x="558285" y="2157804"/>
            <a:ext cx="515095" cy="207749"/>
          </a:xfrm>
          <a:prstGeom prst="rect">
            <a:avLst/>
          </a:prstGeom>
          <a:noFill/>
        </p:spPr>
        <p:txBody>
          <a:bodyPr wrap="square" lIns="68589" tIns="34295" rIns="68589" bIns="34295" rtlCol="0">
            <a:spAutoFit/>
          </a:bodyPr>
          <a:lstStyle/>
          <a:p>
            <a:pPr defTabSz="685891"/>
            <a:r>
              <a:rPr lang="en-US" sz="900" dirty="0">
                <a:solidFill>
                  <a:srgbClr val="DF5E41"/>
                </a:solidFill>
                <a:latin typeface="MS PGothic" charset="-128"/>
                <a:ea typeface="MS PGothic" charset="-128"/>
                <a:cs typeface="MS PGothic" charset="-128"/>
              </a:rPr>
              <a:t>WAN</a:t>
            </a:r>
          </a:p>
        </p:txBody>
      </p:sp>
    </p:spTree>
    <p:extLst>
      <p:ext uri="{BB962C8B-B14F-4D97-AF65-F5344CB8AC3E}">
        <p14:creationId xmlns:p14="http://schemas.microsoft.com/office/powerpoint/2010/main" val="1829148048"/>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t>【</a:t>
            </a:r>
            <a:r>
              <a:rPr lang="ja-JP" altLang="en-US" sz="3200" dirty="0" smtClean="0"/>
              <a:t>よくある質問</a:t>
            </a:r>
            <a:r>
              <a:rPr lang="en-US" altLang="ja-JP" sz="3200" dirty="0" smtClean="0"/>
              <a:t>-4】</a:t>
            </a:r>
            <a:br>
              <a:rPr lang="en-US" altLang="ja-JP" sz="3200" dirty="0" smtClean="0"/>
            </a:br>
            <a:r>
              <a:rPr lang="en-US" altLang="ja-JP" sz="3200" dirty="0"/>
              <a:t/>
            </a:r>
            <a:br>
              <a:rPr lang="en-US" altLang="ja-JP" sz="3200" dirty="0"/>
            </a:br>
            <a:r>
              <a:rPr lang="ja-JP" altLang="en-US" sz="3200" dirty="0" smtClean="0"/>
              <a:t>製品のラインナップと特徴は？</a:t>
            </a:r>
            <a:endParaRPr lang="en-US" sz="3200" dirty="0"/>
          </a:p>
        </p:txBody>
      </p:sp>
    </p:spTree>
    <p:extLst>
      <p:ext uri="{BB962C8B-B14F-4D97-AF65-F5344CB8AC3E}">
        <p14:creationId xmlns:p14="http://schemas.microsoft.com/office/powerpoint/2010/main" val="807665751"/>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MR </a:t>
            </a:r>
            <a:r>
              <a:rPr kumimoji="1" lang="ja-JP" altLang="en-US" dirty="0" smtClean="0"/>
              <a:t>アクセスポイント</a:t>
            </a:r>
            <a:endParaRPr kumimoji="1" lang="ja-JP" altLang="en-US" dirty="0"/>
          </a:p>
        </p:txBody>
      </p:sp>
      <p:sp>
        <p:nvSpPr>
          <p:cNvPr id="12" name="Content Placeholder 2"/>
          <p:cNvSpPr>
            <a:spLocks noGrp="1"/>
          </p:cNvSpPr>
          <p:nvPr>
            <p:ph type="body" sz="quarter" idx="4294967295"/>
          </p:nvPr>
        </p:nvSpPr>
        <p:spPr>
          <a:xfrm>
            <a:off x="524934" y="3015908"/>
            <a:ext cx="6653213" cy="752475"/>
          </a:xfrm>
          <a:prstGeom prst="rect">
            <a:avLst/>
          </a:prstGeom>
        </p:spPr>
        <p:txBody>
          <a:bodyPr lIns="91399" tIns="45698" rIns="91399" bIns="45698"/>
          <a:lstStyle/>
          <a:p>
            <a:pPr>
              <a:spcBef>
                <a:spcPts val="900"/>
              </a:spcBef>
              <a:buClr>
                <a:schemeClr val="accent4"/>
              </a:buClr>
            </a:pPr>
            <a:r>
              <a:rPr lang="ja-JP" altLang="en-US" sz="2000" dirty="0">
                <a:solidFill>
                  <a:srgbClr val="000000"/>
                </a:solidFill>
                <a:latin typeface="MS PGothic" charset="-128"/>
                <a:ea typeface="MS PGothic" charset="-128"/>
                <a:cs typeface="MS PGothic" charset="-128"/>
              </a:rPr>
              <a:t>幅広い</a:t>
            </a:r>
            <a:r>
              <a:rPr lang="ja-JP" altLang="en-US" sz="2000" dirty="0" smtClean="0">
                <a:solidFill>
                  <a:srgbClr val="000000"/>
                </a:solidFill>
                <a:latin typeface="MS PGothic" charset="-128"/>
                <a:ea typeface="MS PGothic" charset="-128"/>
                <a:cs typeface="MS PGothic" charset="-128"/>
              </a:rPr>
              <a:t>ラインナップ　</a:t>
            </a:r>
            <a:r>
              <a:rPr lang="en-US" altLang="ja-JP" sz="2000" dirty="0" smtClean="0">
                <a:solidFill>
                  <a:srgbClr val="000000"/>
                </a:solidFill>
                <a:latin typeface="MS PGothic" charset="-128"/>
                <a:ea typeface="MS PGothic" charset="-128"/>
                <a:cs typeface="MS PGothic" charset="-128"/>
              </a:rPr>
              <a:t/>
            </a:r>
            <a:br>
              <a:rPr lang="en-US" altLang="ja-JP" sz="2000" dirty="0" smtClean="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屋内タイプ、屋外タイプ、</a:t>
            </a:r>
            <a:r>
              <a:rPr lang="en-US" altLang="ja-JP" sz="1600" dirty="0" smtClean="0">
                <a:solidFill>
                  <a:srgbClr val="000000"/>
                </a:solidFill>
                <a:latin typeface="MS PGothic" charset="-128"/>
                <a:ea typeface="MS PGothic" charset="-128"/>
                <a:cs typeface="MS PGothic" charset="-128"/>
              </a:rPr>
              <a:t>11acWave2</a:t>
            </a:r>
            <a:r>
              <a:rPr lang="ja-JP" altLang="en-US" sz="1600" dirty="0" smtClean="0">
                <a:solidFill>
                  <a:srgbClr val="000000"/>
                </a:solidFill>
                <a:latin typeface="MS PGothic" charset="-128"/>
                <a:ea typeface="MS PGothic" charset="-128"/>
                <a:cs typeface="MS PGothic" charset="-128"/>
              </a:rPr>
              <a:t>、スタンダード</a:t>
            </a:r>
            <a:r>
              <a:rPr lang="en-US" altLang="ja-JP"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ハイスペック</a:t>
            </a:r>
            <a:endParaRPr lang="en-US" altLang="ja-JP" sz="1600" dirty="0" smtClean="0">
              <a:solidFill>
                <a:srgbClr val="000000"/>
              </a:solidFill>
              <a:latin typeface="MS PGothic" charset="-128"/>
              <a:ea typeface="MS PGothic" charset="-128"/>
              <a:cs typeface="MS PGothic" charset="-128"/>
            </a:endParaRPr>
          </a:p>
          <a:p>
            <a:pPr>
              <a:spcBef>
                <a:spcPts val="900"/>
              </a:spcBef>
              <a:buClr>
                <a:schemeClr val="accent4"/>
              </a:buClr>
            </a:pPr>
            <a:r>
              <a:rPr lang="ja-JP" altLang="en-US" sz="2400" dirty="0" smtClean="0">
                <a:solidFill>
                  <a:srgbClr val="000000"/>
                </a:solidFill>
                <a:latin typeface="MS PGothic" charset="-128"/>
                <a:ea typeface="MS PGothic" charset="-128"/>
                <a:cs typeface="MS PGothic" charset="-128"/>
              </a:rPr>
              <a:t>豊富な機能</a:t>
            </a:r>
            <a:r>
              <a:rPr lang="en-US" altLang="ja-JP" sz="2400" dirty="0">
                <a:solidFill>
                  <a:srgbClr val="000000"/>
                </a:solidFill>
                <a:latin typeface="MS PGothic" charset="-128"/>
                <a:ea typeface="MS PGothic" charset="-128"/>
                <a:cs typeface="MS PGothic" charset="-128"/>
              </a:rPr>
              <a:t/>
            </a:r>
            <a:br>
              <a:rPr lang="en-US" altLang="ja-JP" sz="2400" dirty="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電波自動最適化、</a:t>
            </a:r>
            <a:r>
              <a:rPr lang="en-US" altLang="ja-JP" sz="1600" dirty="0" err="1" smtClean="0">
                <a:solidFill>
                  <a:srgbClr val="000000"/>
                </a:solidFill>
                <a:latin typeface="MS PGothic" charset="-128"/>
                <a:ea typeface="MS PGothic" charset="-128"/>
                <a:cs typeface="MS PGothic" charset="-128"/>
              </a:rPr>
              <a:t>PoE</a:t>
            </a:r>
            <a:r>
              <a:rPr lang="ja-JP" altLang="en-US" sz="1600" dirty="0" smtClean="0">
                <a:solidFill>
                  <a:srgbClr val="000000"/>
                </a:solidFill>
                <a:latin typeface="MS PGothic" charset="-128"/>
                <a:ea typeface="MS PGothic" charset="-128"/>
                <a:cs typeface="MS PGothic" charset="-128"/>
              </a:rPr>
              <a:t>、音声</a:t>
            </a:r>
            <a:r>
              <a:rPr lang="en-US" altLang="ja-JP"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ビデオ</a:t>
            </a:r>
            <a:r>
              <a:rPr lang="en-US" altLang="ja-JP" sz="1600" dirty="0" err="1" smtClean="0">
                <a:solidFill>
                  <a:srgbClr val="000000"/>
                </a:solidFill>
                <a:latin typeface="MS PGothic" charset="-128"/>
                <a:ea typeface="MS PGothic" charset="-128"/>
                <a:cs typeface="MS PGothic" charset="-128"/>
              </a:rPr>
              <a:t>QoS</a:t>
            </a:r>
            <a:r>
              <a:rPr lang="ja-JP" altLang="en-US" sz="1600" dirty="0" smtClean="0">
                <a:solidFill>
                  <a:srgbClr val="000000"/>
                </a:solidFill>
                <a:latin typeface="MS PGothic" charset="-128"/>
                <a:ea typeface="MS PGothic" charset="-128"/>
                <a:cs typeface="MS PGothic" charset="-128"/>
              </a:rPr>
              <a:t>、アプリケーション制御</a:t>
            </a:r>
            <a:endParaRPr lang="en-US" sz="1600" dirty="0">
              <a:solidFill>
                <a:srgbClr val="000000"/>
              </a:solidFill>
              <a:latin typeface="MS PGothic" charset="-128"/>
              <a:ea typeface="MS PGothic" charset="-128"/>
              <a:cs typeface="MS PGothic" charset="-128"/>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7738" y="1249530"/>
            <a:ext cx="5225754" cy="1367558"/>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552" y="3006554"/>
            <a:ext cx="804517" cy="135553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8937" y="-1"/>
            <a:ext cx="2444908" cy="1752601"/>
          </a:xfrm>
          <a:prstGeom prst="rect">
            <a:avLst/>
          </a:prstGeom>
        </p:spPr>
      </p:pic>
    </p:spTree>
    <p:extLst>
      <p:ext uri="{BB962C8B-B14F-4D97-AF65-F5344CB8AC3E}">
        <p14:creationId xmlns:p14="http://schemas.microsoft.com/office/powerpoint/2010/main" val="585048447"/>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640" y="1038282"/>
            <a:ext cx="788895" cy="59261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2770" y="1072164"/>
            <a:ext cx="1258685" cy="55873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2415" y="1042577"/>
            <a:ext cx="595017" cy="59221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1549" y="931264"/>
            <a:ext cx="821466" cy="71112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856" y="2927762"/>
            <a:ext cx="570520" cy="396647"/>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2770" y="2828047"/>
            <a:ext cx="604386" cy="604386"/>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2415" y="2815054"/>
            <a:ext cx="509118" cy="617379"/>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81604" y="2767753"/>
            <a:ext cx="469521" cy="756252"/>
          </a:xfrm>
          <a:prstGeom prst="rect">
            <a:avLst/>
          </a:prstGeom>
        </p:spPr>
      </p:pic>
      <p:sp>
        <p:nvSpPr>
          <p:cNvPr id="25" name="TextBox 24"/>
          <p:cNvSpPr txBox="1"/>
          <p:nvPr/>
        </p:nvSpPr>
        <p:spPr>
          <a:xfrm>
            <a:off x="703811" y="1630897"/>
            <a:ext cx="8215907" cy="1046440"/>
          </a:xfrm>
          <a:prstGeom prst="rect">
            <a:avLst/>
          </a:prstGeom>
          <a:noFill/>
        </p:spPr>
        <p:txBody>
          <a:bodyPr wrap="square" numCol="4" spcCol="72000" rtlCol="0">
            <a:spAutoFit/>
          </a:bodyPr>
          <a:lstStyle/>
          <a:p>
            <a:r>
              <a:rPr lang="ja-JP" altLang="en-US" sz="1400" dirty="0" smtClean="0">
                <a:solidFill>
                  <a:schemeClr val="accent4">
                    <a:lumMod val="75000"/>
                  </a:schemeClr>
                </a:solidFill>
              </a:rPr>
              <a:t>クラウド</a:t>
            </a:r>
            <a:r>
              <a:rPr lang="en-US" altLang="ja-JP" sz="1400" dirty="0" smtClean="0">
                <a:solidFill>
                  <a:schemeClr val="accent4">
                    <a:lumMod val="75000"/>
                  </a:schemeClr>
                </a:solidFill>
              </a:rPr>
              <a:t> </a:t>
            </a:r>
            <a:r>
              <a:rPr lang="ja-JP" altLang="en-US" sz="1400" dirty="0" smtClean="0">
                <a:solidFill>
                  <a:schemeClr val="accent4">
                    <a:lumMod val="75000"/>
                  </a:schemeClr>
                </a:solidFill>
              </a:rPr>
              <a:t>マネージメント</a:t>
            </a:r>
            <a:endParaRPr lang="en-US" altLang="ja-JP" sz="1400" dirty="0" smtClean="0">
              <a:solidFill>
                <a:schemeClr val="accent4">
                  <a:lumMod val="75000"/>
                </a:schemeClr>
              </a:solidFill>
            </a:endParaRPr>
          </a:p>
          <a:p>
            <a:r>
              <a:rPr lang="ja-JP" altLang="en-US" sz="1200" dirty="0" smtClean="0"/>
              <a:t>全デバイス集中管理</a:t>
            </a:r>
            <a:endParaRPr lang="en-US" altLang="ja-JP" sz="1200" dirty="0" smtClean="0"/>
          </a:p>
          <a:p>
            <a:r>
              <a:rPr lang="ja-JP" altLang="en-US" sz="1200" dirty="0" smtClean="0"/>
              <a:t>イージーな設定</a:t>
            </a:r>
            <a:endParaRPr lang="en-US" altLang="ja-JP" sz="1200" dirty="0" smtClean="0"/>
          </a:p>
          <a:p>
            <a:r>
              <a:rPr lang="ja-JP" altLang="en-US" sz="1200" dirty="0" smtClean="0"/>
              <a:t>カンタンな運用管理</a:t>
            </a:r>
            <a:endParaRPr lang="en-US" altLang="ja-JP" sz="1200" dirty="0" smtClean="0"/>
          </a:p>
          <a:p>
            <a:endParaRPr lang="en-US" altLang="ja-JP" sz="1200" dirty="0" smtClean="0"/>
          </a:p>
          <a:p>
            <a:r>
              <a:rPr lang="en-US" altLang="ja-JP" sz="1400" dirty="0" smtClean="0">
                <a:solidFill>
                  <a:schemeClr val="accent4">
                    <a:lumMod val="75000"/>
                  </a:schemeClr>
                </a:solidFill>
              </a:rPr>
              <a:t>BYOD</a:t>
            </a:r>
          </a:p>
          <a:p>
            <a:r>
              <a:rPr lang="ja-JP" altLang="en-US" sz="1200" dirty="0" smtClean="0"/>
              <a:t>私物デバイス活用</a:t>
            </a:r>
            <a:endParaRPr lang="en-US" altLang="ja-JP" sz="1200" dirty="0" smtClean="0"/>
          </a:p>
          <a:p>
            <a:r>
              <a:rPr lang="ja-JP" altLang="en-US" sz="1200" dirty="0" smtClean="0"/>
              <a:t>適切なアクセスポリシー適用</a:t>
            </a:r>
            <a:endParaRPr lang="en-US" altLang="ja-JP" sz="1200" dirty="0" smtClean="0"/>
          </a:p>
          <a:p>
            <a:endParaRPr lang="en-US" altLang="ja-JP" sz="1200" dirty="0" smtClean="0"/>
          </a:p>
          <a:p>
            <a:endParaRPr lang="en-US" altLang="ja-JP" sz="1200" dirty="0" smtClean="0"/>
          </a:p>
          <a:p>
            <a:r>
              <a:rPr lang="en-US" altLang="ja-JP" sz="1400" dirty="0" smtClean="0">
                <a:solidFill>
                  <a:schemeClr val="accent4">
                    <a:lumMod val="75000"/>
                  </a:schemeClr>
                </a:solidFill>
              </a:rPr>
              <a:t>CMX</a:t>
            </a:r>
            <a:r>
              <a:rPr lang="ja-JP" altLang="en-US" sz="1400" dirty="0" smtClean="0">
                <a:solidFill>
                  <a:schemeClr val="accent4">
                    <a:lumMod val="75000"/>
                  </a:schemeClr>
                </a:solidFill>
              </a:rPr>
              <a:t> 分析</a:t>
            </a:r>
            <a:endParaRPr lang="en-US" altLang="ja-JP" sz="1400" dirty="0">
              <a:solidFill>
                <a:schemeClr val="accent4">
                  <a:lumMod val="75000"/>
                </a:schemeClr>
              </a:solidFill>
            </a:endParaRPr>
          </a:p>
          <a:p>
            <a:r>
              <a:rPr lang="ja-JP" altLang="en-US" sz="1200" dirty="0" smtClean="0"/>
              <a:t>（位置情報）</a:t>
            </a:r>
            <a:endParaRPr lang="en-US" altLang="ja-JP" sz="1200" dirty="0" smtClean="0"/>
          </a:p>
          <a:p>
            <a:r>
              <a:rPr lang="ja-JP" altLang="en-US" sz="1200" dirty="0" smtClean="0"/>
              <a:t>無線デバイス分析による</a:t>
            </a:r>
            <a:endParaRPr lang="en-US" altLang="ja-JP" sz="1200" dirty="0" smtClean="0"/>
          </a:p>
          <a:p>
            <a:r>
              <a:rPr lang="ja-JP" altLang="en-US" sz="1200" dirty="0" smtClean="0"/>
              <a:t>訪問率、時間、</a:t>
            </a:r>
            <a:endParaRPr lang="en-US" altLang="ja-JP" sz="1200" dirty="0" smtClean="0"/>
          </a:p>
          <a:p>
            <a:r>
              <a:rPr lang="ja-JP" altLang="en-US" sz="1200" dirty="0" smtClean="0"/>
              <a:t>リピート率フィードバック</a:t>
            </a:r>
            <a:endParaRPr lang="en-US" sz="1200" dirty="0" smtClean="0"/>
          </a:p>
          <a:p>
            <a:r>
              <a:rPr lang="ja-JP" altLang="en-US" sz="1400" dirty="0" smtClean="0">
                <a:solidFill>
                  <a:schemeClr val="accent4">
                    <a:lumMod val="75000"/>
                  </a:schemeClr>
                </a:solidFill>
              </a:rPr>
              <a:t>アプリケーション</a:t>
            </a:r>
            <a:r>
              <a:rPr lang="en-US" altLang="ja-JP" sz="1400" dirty="0" smtClean="0">
                <a:solidFill>
                  <a:schemeClr val="accent4">
                    <a:lumMod val="75000"/>
                  </a:schemeClr>
                </a:solidFill>
              </a:rPr>
              <a:t/>
            </a:r>
            <a:br>
              <a:rPr lang="en-US" altLang="ja-JP" sz="1400" dirty="0" smtClean="0">
                <a:solidFill>
                  <a:schemeClr val="accent4">
                    <a:lumMod val="75000"/>
                  </a:schemeClr>
                </a:solidFill>
              </a:rPr>
            </a:br>
            <a:r>
              <a:rPr lang="ja-JP" altLang="en-US" sz="1400" dirty="0" smtClean="0">
                <a:solidFill>
                  <a:schemeClr val="accent4">
                    <a:lumMod val="75000"/>
                  </a:schemeClr>
                </a:solidFill>
              </a:rPr>
              <a:t>可視化</a:t>
            </a:r>
            <a:r>
              <a:rPr lang="en-US" altLang="ja-JP" sz="1400" dirty="0" smtClean="0">
                <a:solidFill>
                  <a:schemeClr val="accent4">
                    <a:lumMod val="75000"/>
                  </a:schemeClr>
                </a:solidFill>
              </a:rPr>
              <a:t> / </a:t>
            </a:r>
            <a:r>
              <a:rPr lang="ja-JP" altLang="en-US" sz="1400" dirty="0" smtClean="0">
                <a:solidFill>
                  <a:schemeClr val="accent4">
                    <a:lumMod val="75000"/>
                  </a:schemeClr>
                </a:solidFill>
              </a:rPr>
              <a:t>コントロール</a:t>
            </a:r>
            <a:endParaRPr lang="en-US" altLang="ja-JP" sz="1400" dirty="0">
              <a:solidFill>
                <a:schemeClr val="accent4">
                  <a:lumMod val="75000"/>
                </a:schemeClr>
              </a:solidFill>
            </a:endParaRPr>
          </a:p>
          <a:p>
            <a:r>
              <a:rPr lang="ja-JP" altLang="en-US" sz="1200" dirty="0" smtClean="0"/>
              <a:t>利用アプリケーション特定</a:t>
            </a:r>
            <a:endParaRPr lang="en-US" altLang="ja-JP" sz="1200" dirty="0"/>
          </a:p>
          <a:p>
            <a:r>
              <a:rPr lang="ja-JP" altLang="en-US" sz="1200" dirty="0" smtClean="0"/>
              <a:t>アプリケーションコントロール</a:t>
            </a:r>
            <a:endParaRPr lang="en-US" sz="1200" dirty="0"/>
          </a:p>
        </p:txBody>
      </p:sp>
      <p:sp>
        <p:nvSpPr>
          <p:cNvPr id="26" name="TextBox 25"/>
          <p:cNvSpPr txBox="1"/>
          <p:nvPr/>
        </p:nvSpPr>
        <p:spPr>
          <a:xfrm>
            <a:off x="703811" y="3524005"/>
            <a:ext cx="8215907" cy="1354217"/>
          </a:xfrm>
          <a:prstGeom prst="rect">
            <a:avLst/>
          </a:prstGeom>
          <a:noFill/>
        </p:spPr>
        <p:txBody>
          <a:bodyPr wrap="square" numCol="4" spcCol="72000" rtlCol="0">
            <a:spAutoFit/>
          </a:bodyPr>
          <a:lstStyle/>
          <a:p>
            <a:r>
              <a:rPr lang="ja-JP" altLang="en-US" sz="1400" dirty="0" smtClean="0">
                <a:solidFill>
                  <a:schemeClr val="accent4">
                    <a:lumMod val="75000"/>
                  </a:schemeClr>
                </a:solidFill>
              </a:rPr>
              <a:t>ハイ</a:t>
            </a:r>
            <a:r>
              <a:rPr lang="en-US" altLang="ja-JP" sz="1400" dirty="0" smtClean="0">
                <a:solidFill>
                  <a:schemeClr val="accent4">
                    <a:lumMod val="75000"/>
                  </a:schemeClr>
                </a:solidFill>
              </a:rPr>
              <a:t> </a:t>
            </a:r>
            <a:r>
              <a:rPr lang="ja-JP" altLang="en-US" sz="1400" dirty="0" smtClean="0">
                <a:solidFill>
                  <a:schemeClr val="accent4">
                    <a:lumMod val="75000"/>
                  </a:schemeClr>
                </a:solidFill>
              </a:rPr>
              <a:t>キャパシティ</a:t>
            </a:r>
            <a:r>
              <a:rPr lang="en-US" altLang="ja-JP" sz="1400" dirty="0" smtClean="0">
                <a:solidFill>
                  <a:schemeClr val="accent4">
                    <a:lumMod val="75000"/>
                  </a:schemeClr>
                </a:solidFill>
              </a:rPr>
              <a:t>802.11ac</a:t>
            </a:r>
          </a:p>
          <a:p>
            <a:r>
              <a:rPr lang="en-US" altLang="ja-JP" sz="1200" dirty="0" smtClean="0"/>
              <a:t>RF</a:t>
            </a:r>
            <a:r>
              <a:rPr lang="ja-JP" altLang="en-US" sz="1200" dirty="0" smtClean="0"/>
              <a:t>最適化</a:t>
            </a:r>
            <a:endParaRPr lang="en-US" altLang="ja-JP" sz="1200" dirty="0" smtClean="0"/>
          </a:p>
          <a:p>
            <a:r>
              <a:rPr lang="ja-JP" altLang="en-US" sz="1200" dirty="0" smtClean="0"/>
              <a:t>リアルタイム</a:t>
            </a:r>
            <a:r>
              <a:rPr lang="en-US" altLang="ja-JP" sz="1200" dirty="0" smtClean="0"/>
              <a:t> </a:t>
            </a:r>
            <a:r>
              <a:rPr lang="ja-JP" altLang="en-US" sz="1200" dirty="0" smtClean="0"/>
              <a:t>モニタリング</a:t>
            </a:r>
            <a:endParaRPr lang="en-US" altLang="ja-JP" sz="1200" dirty="0" smtClean="0"/>
          </a:p>
          <a:p>
            <a:r>
              <a:rPr lang="ja-JP" altLang="en-US" sz="1200" dirty="0" smtClean="0"/>
              <a:t>高パフォーマンス</a:t>
            </a:r>
            <a:endParaRPr lang="en-US" altLang="ja-JP" sz="1200" dirty="0" smtClean="0"/>
          </a:p>
          <a:p>
            <a:endParaRPr lang="en-US" altLang="ja-JP" sz="1200" dirty="0" smtClean="0"/>
          </a:p>
          <a:p>
            <a:r>
              <a:rPr lang="ja-JP" altLang="en-US" sz="1400" dirty="0" smtClean="0">
                <a:solidFill>
                  <a:schemeClr val="accent4">
                    <a:lumMod val="75000"/>
                  </a:schemeClr>
                </a:solidFill>
              </a:rPr>
              <a:t>自動</a:t>
            </a:r>
            <a:r>
              <a:rPr lang="en-US" altLang="ja-JP" sz="1400" dirty="0" smtClean="0">
                <a:solidFill>
                  <a:schemeClr val="accent4">
                    <a:lumMod val="75000"/>
                  </a:schemeClr>
                </a:solidFill>
              </a:rPr>
              <a:t>RF</a:t>
            </a:r>
            <a:r>
              <a:rPr lang="ja-JP" altLang="en-US" sz="1400" dirty="0" smtClean="0">
                <a:solidFill>
                  <a:schemeClr val="accent4">
                    <a:lumMod val="75000"/>
                  </a:schemeClr>
                </a:solidFill>
              </a:rPr>
              <a:t>最適化</a:t>
            </a:r>
            <a:endParaRPr lang="en-US" altLang="ja-JP" sz="1400" dirty="0" smtClean="0">
              <a:solidFill>
                <a:schemeClr val="accent4">
                  <a:lumMod val="75000"/>
                </a:schemeClr>
              </a:solidFill>
            </a:endParaRPr>
          </a:p>
          <a:p>
            <a:r>
              <a:rPr lang="ja-JP" altLang="en-US" sz="1200" dirty="0" smtClean="0"/>
              <a:t>チャネル利用率</a:t>
            </a:r>
            <a:r>
              <a:rPr lang="en-US" altLang="ja-JP" sz="1200" dirty="0" smtClean="0"/>
              <a:t/>
            </a:r>
            <a:br>
              <a:rPr lang="en-US" altLang="ja-JP" sz="1200" dirty="0" smtClean="0"/>
            </a:br>
            <a:r>
              <a:rPr lang="ja-JP" altLang="en-US" sz="1200" dirty="0" smtClean="0"/>
              <a:t>信号強度測定</a:t>
            </a:r>
            <a:r>
              <a:rPr lang="en-US" altLang="ja-JP" sz="1200" dirty="0" smtClean="0"/>
              <a:t/>
            </a:r>
            <a:br>
              <a:rPr lang="en-US" altLang="ja-JP" sz="1200" dirty="0" smtClean="0"/>
            </a:br>
            <a:r>
              <a:rPr lang="ja-JP" altLang="en-US" sz="1200" dirty="0" smtClean="0"/>
              <a:t>干渉源把握</a:t>
            </a:r>
            <a:endParaRPr lang="en-US" altLang="ja-JP" sz="1200" dirty="0" smtClean="0"/>
          </a:p>
          <a:p>
            <a:endParaRPr lang="en-US" altLang="ja-JP" sz="1200" dirty="0" smtClean="0"/>
          </a:p>
          <a:p>
            <a:endParaRPr lang="en-US" altLang="ja-JP" sz="1200" dirty="0"/>
          </a:p>
          <a:p>
            <a:r>
              <a:rPr lang="ja-JP" altLang="en-US" sz="1400" dirty="0" smtClean="0">
                <a:solidFill>
                  <a:schemeClr val="accent4">
                    <a:lumMod val="75000"/>
                  </a:schemeClr>
                </a:solidFill>
              </a:rPr>
              <a:t>無線</a:t>
            </a:r>
            <a:r>
              <a:rPr lang="en-US" altLang="ja-JP" sz="1400" dirty="0" smtClean="0">
                <a:solidFill>
                  <a:schemeClr val="accent4">
                    <a:lumMod val="75000"/>
                  </a:schemeClr>
                </a:solidFill>
              </a:rPr>
              <a:t>IPS/IDS</a:t>
            </a:r>
            <a:endParaRPr lang="en-US" altLang="ja-JP" sz="1400" dirty="0">
              <a:solidFill>
                <a:schemeClr val="accent4">
                  <a:lumMod val="75000"/>
                </a:schemeClr>
              </a:solidFill>
            </a:endParaRPr>
          </a:p>
          <a:p>
            <a:r>
              <a:rPr lang="ja-JP" altLang="en-US" sz="1200" dirty="0" smtClean="0"/>
              <a:t>容易な無線セキュリティ実装</a:t>
            </a:r>
            <a:endParaRPr lang="en-US" altLang="ja-JP" sz="1200" dirty="0" smtClean="0"/>
          </a:p>
          <a:p>
            <a:r>
              <a:rPr lang="ja-JP" altLang="en-US" sz="1200" dirty="0" smtClean="0"/>
              <a:t>全チャネル監視</a:t>
            </a:r>
            <a:endParaRPr lang="en-US" altLang="ja-JP" sz="1400" dirty="0" smtClean="0">
              <a:solidFill>
                <a:schemeClr val="accent4">
                  <a:lumMod val="75000"/>
                </a:schemeClr>
              </a:solidFill>
            </a:endParaRPr>
          </a:p>
          <a:p>
            <a:endParaRPr lang="en-US" altLang="ja-JP" sz="1400" dirty="0">
              <a:solidFill>
                <a:schemeClr val="accent4">
                  <a:lumMod val="75000"/>
                </a:schemeClr>
              </a:solidFill>
            </a:endParaRPr>
          </a:p>
          <a:p>
            <a:endParaRPr lang="en-US" altLang="ja-JP" sz="1400" dirty="0" smtClean="0">
              <a:solidFill>
                <a:schemeClr val="accent4">
                  <a:lumMod val="75000"/>
                </a:schemeClr>
              </a:solidFill>
            </a:endParaRPr>
          </a:p>
          <a:p>
            <a:endParaRPr lang="en-US" altLang="ja-JP" sz="1400" dirty="0">
              <a:solidFill>
                <a:schemeClr val="accent4">
                  <a:lumMod val="75000"/>
                </a:schemeClr>
              </a:solidFill>
            </a:endParaRPr>
          </a:p>
          <a:p>
            <a:r>
              <a:rPr lang="ja-JP" altLang="en-US" sz="1400" dirty="0" smtClean="0">
                <a:solidFill>
                  <a:schemeClr val="accent4">
                    <a:lumMod val="75000"/>
                  </a:schemeClr>
                </a:solidFill>
              </a:rPr>
              <a:t>ファイアウォール</a:t>
            </a:r>
            <a:endParaRPr lang="en-US" altLang="ja-JP" sz="1400" dirty="0" smtClean="0">
              <a:solidFill>
                <a:schemeClr val="accent4">
                  <a:lumMod val="75000"/>
                </a:schemeClr>
              </a:solidFill>
            </a:endParaRPr>
          </a:p>
          <a:p>
            <a:r>
              <a:rPr lang="ja-JP" altLang="en-US" sz="1200" dirty="0" smtClean="0"/>
              <a:t>ユーザ</a:t>
            </a:r>
            <a:r>
              <a:rPr lang="en-US" altLang="ja-JP" sz="1200" dirty="0" smtClean="0"/>
              <a:t> </a:t>
            </a:r>
            <a:r>
              <a:rPr lang="ja-JP" altLang="en-US" sz="1200" dirty="0" smtClean="0"/>
              <a:t>クラス</a:t>
            </a:r>
            <a:r>
              <a:rPr lang="ja-JP" altLang="en-US" sz="1200" dirty="0" smtClean="0"/>
              <a:t>別帯域制御</a:t>
            </a:r>
            <a:endParaRPr lang="en-US" altLang="ja-JP" sz="1200" dirty="0" smtClean="0"/>
          </a:p>
          <a:p>
            <a:r>
              <a:rPr lang="en-US" altLang="ja-JP" sz="1200" dirty="0" smtClean="0"/>
              <a:t>VLAN</a:t>
            </a:r>
            <a:r>
              <a:rPr lang="ja-JP" altLang="en-US" sz="1200" dirty="0" smtClean="0"/>
              <a:t>設定</a:t>
            </a:r>
            <a:endParaRPr lang="en-US" altLang="ja-JP" sz="1200" dirty="0" smtClean="0"/>
          </a:p>
          <a:p>
            <a:r>
              <a:rPr lang="ja-JP" altLang="en-US" sz="1200" dirty="0" smtClean="0"/>
              <a:t>ファイアウォール</a:t>
            </a:r>
            <a:r>
              <a:rPr lang="en-US" altLang="ja-JP" sz="1200" dirty="0" smtClean="0"/>
              <a:t/>
            </a:r>
            <a:br>
              <a:rPr lang="en-US" altLang="ja-JP" sz="1200" dirty="0" smtClean="0"/>
            </a:br>
            <a:r>
              <a:rPr lang="ja-JP" altLang="en-US" sz="1200" dirty="0" smtClean="0"/>
              <a:t>アクセス</a:t>
            </a:r>
            <a:r>
              <a:rPr lang="en-US" altLang="ja-JP" sz="1200" dirty="0" smtClean="0"/>
              <a:t> </a:t>
            </a:r>
            <a:r>
              <a:rPr lang="ja-JP" altLang="en-US" sz="1200" dirty="0" smtClean="0"/>
              <a:t>リスト</a:t>
            </a:r>
            <a:endParaRPr lang="en-US" sz="1200" dirty="0"/>
          </a:p>
        </p:txBody>
      </p:sp>
      <p:sp>
        <p:nvSpPr>
          <p:cNvPr id="2" name="タイトル 1"/>
          <p:cNvSpPr>
            <a:spLocks noGrp="1"/>
          </p:cNvSpPr>
          <p:nvPr>
            <p:ph type="title"/>
          </p:nvPr>
        </p:nvSpPr>
        <p:spPr/>
        <p:txBody>
          <a:bodyPr/>
          <a:lstStyle/>
          <a:p>
            <a:r>
              <a:rPr kumimoji="1" lang="en-US" altLang="ja-JP" dirty="0" smtClean="0"/>
              <a:t>MR </a:t>
            </a:r>
            <a:r>
              <a:rPr kumimoji="1" lang="ja-JP" altLang="en-US" dirty="0" smtClean="0"/>
              <a:t>アクセスポイント</a:t>
            </a:r>
            <a:endParaRPr kumimoji="1" lang="ja-JP" altLang="en-US" dirty="0"/>
          </a:p>
        </p:txBody>
      </p:sp>
    </p:spTree>
    <p:extLst>
      <p:ext uri="{BB962C8B-B14F-4D97-AF65-F5344CB8AC3E}">
        <p14:creationId xmlns:p14="http://schemas.microsoft.com/office/powerpoint/2010/main" val="1729112763"/>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7766" y="1302969"/>
            <a:ext cx="8167193" cy="923330"/>
          </a:xfrm>
          <a:prstGeom prst="rect">
            <a:avLst/>
          </a:prstGeom>
        </p:spPr>
        <p:txBody>
          <a:bodyPr wrap="square">
            <a:spAutoFit/>
          </a:bodyPr>
          <a:lstStyle/>
          <a:p>
            <a:r>
              <a:rPr lang="ja-JP" altLang="en-US" dirty="0" smtClean="0">
                <a:solidFill>
                  <a:srgbClr val="000000"/>
                </a:solidFill>
              </a:rPr>
              <a:t>無線</a:t>
            </a:r>
            <a:r>
              <a:rPr lang="ja-JP" altLang="en-US" dirty="0">
                <a:solidFill>
                  <a:srgbClr val="000000"/>
                </a:solidFill>
              </a:rPr>
              <a:t>環境を解析する３</a:t>
            </a:r>
            <a:r>
              <a:rPr lang="en-US" altLang="ja-JP" dirty="0" err="1">
                <a:solidFill>
                  <a:srgbClr val="000000"/>
                </a:solidFill>
              </a:rPr>
              <a:t>rd</a:t>
            </a:r>
            <a:r>
              <a:rPr lang="ja-JP" altLang="en-US" dirty="0">
                <a:solidFill>
                  <a:srgbClr val="000000"/>
                </a:solidFill>
              </a:rPr>
              <a:t> </a:t>
            </a:r>
            <a:r>
              <a:rPr lang="en-US" altLang="ja-JP" dirty="0">
                <a:solidFill>
                  <a:srgbClr val="000000"/>
                </a:solidFill>
              </a:rPr>
              <a:t>Radio</a:t>
            </a:r>
            <a:r>
              <a:rPr lang="ja-JP" altLang="en-US" dirty="0" smtClean="0">
                <a:solidFill>
                  <a:srgbClr val="000000"/>
                </a:solidFill>
              </a:rPr>
              <a:t>を各アクセス ポイントに搭載</a:t>
            </a:r>
            <a:endParaRPr lang="en-US" altLang="ja-JP" dirty="0" smtClean="0">
              <a:solidFill>
                <a:srgbClr val="000000"/>
              </a:solidFill>
            </a:endParaRPr>
          </a:p>
          <a:p>
            <a:r>
              <a:rPr lang="ja-JP" altLang="en-US" dirty="0" smtClean="0">
                <a:solidFill>
                  <a:srgbClr val="000000"/>
                </a:solidFill>
              </a:rPr>
              <a:t>送信出力やチャネルの自動調整を実施、高密度環境での高い品質を維持</a:t>
            </a:r>
            <a:endParaRPr lang="en-US" altLang="ja-JP" dirty="0" smtClean="0">
              <a:solidFill>
                <a:srgbClr val="000000"/>
              </a:solidFill>
            </a:endParaRPr>
          </a:p>
          <a:p>
            <a:endParaRPr lang="en-US" dirty="0">
              <a:solidFill>
                <a:srgbClr val="000000"/>
              </a:solidFill>
            </a:endParaRPr>
          </a:p>
        </p:txBody>
      </p:sp>
      <p:pic>
        <p:nvPicPr>
          <p:cNvPr id="4" name="Picture 3" descr="スクリーンショット 2015-05-14 17.25.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766" y="2505474"/>
            <a:ext cx="5593968" cy="2074704"/>
          </a:xfrm>
          <a:prstGeom prst="rect">
            <a:avLst/>
          </a:prstGeom>
          <a:solidFill>
            <a:schemeClr val="tx1"/>
          </a:solidFill>
          <a:ln>
            <a:solidFill>
              <a:srgbClr val="676767"/>
            </a:solidFill>
          </a:ln>
        </p:spPr>
      </p:pic>
      <p:pic>
        <p:nvPicPr>
          <p:cNvPr id="5" name="Picture 4" descr="スクリーンショット 2015-05-14 17.32.11.png"/>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6343238" y="2355498"/>
            <a:ext cx="2641480" cy="2374656"/>
          </a:xfrm>
          <a:prstGeom prst="rect">
            <a:avLst/>
          </a:prstGeom>
          <a:ln>
            <a:solidFill>
              <a:schemeClr val="tx1"/>
            </a:solidFill>
          </a:ln>
        </p:spPr>
      </p:pic>
      <p:sp>
        <p:nvSpPr>
          <p:cNvPr id="6" name="タイトル 5"/>
          <p:cNvSpPr>
            <a:spLocks noGrp="1"/>
          </p:cNvSpPr>
          <p:nvPr>
            <p:ph type="title"/>
          </p:nvPr>
        </p:nvSpPr>
        <p:spPr/>
        <p:txBody>
          <a:bodyPr/>
          <a:lstStyle/>
          <a:p>
            <a:r>
              <a:rPr kumimoji="1" lang="ja-JP" altLang="en-US" dirty="0" smtClean="0"/>
              <a:t>通信の安定化：</a:t>
            </a:r>
            <a:r>
              <a:rPr kumimoji="1" lang="en-US" altLang="ja-JP" dirty="0" smtClean="0"/>
              <a:t> </a:t>
            </a:r>
            <a:r>
              <a:rPr kumimoji="1" lang="ja-JP" altLang="en-US" dirty="0" smtClean="0"/>
              <a:t>電波の自動解析と自動調整</a:t>
            </a:r>
            <a:endParaRPr kumimoji="1" lang="ja-JP" altLang="en-US" dirty="0"/>
          </a:p>
        </p:txBody>
      </p:sp>
    </p:spTree>
    <p:extLst>
      <p:ext uri="{BB962C8B-B14F-4D97-AF65-F5344CB8AC3E}">
        <p14:creationId xmlns:p14="http://schemas.microsoft.com/office/powerpoint/2010/main" val="1449496537"/>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262468" y="595314"/>
            <a:ext cx="2763838" cy="39846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615" y="994318"/>
            <a:ext cx="2394860" cy="233131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7158" y="994318"/>
            <a:ext cx="5358190" cy="361282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958" y="3538991"/>
            <a:ext cx="2924175" cy="1061402"/>
          </a:xfrm>
          <a:prstGeom prst="rect">
            <a:avLst/>
          </a:prstGeom>
        </p:spPr>
      </p:pic>
    </p:spTree>
    <p:extLst>
      <p:ext uri="{BB962C8B-B14F-4D97-AF65-F5344CB8AC3E}">
        <p14:creationId xmlns:p14="http://schemas.microsoft.com/office/powerpoint/2010/main" val="37771585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latin typeface="Arial" panose="020B0604020202020204" pitchFamily="34" charset="0"/>
                <a:ea typeface="ＭＳ Ｐゴシック" panose="020B0600070205080204" pitchFamily="50" charset="-128"/>
              </a:rPr>
              <a:t>Cisco Catalyst 2960-L </a:t>
            </a:r>
            <a:r>
              <a:rPr lang="ja-JP" altLang="en-US" dirty="0" smtClean="0">
                <a:latin typeface="Arial" panose="020B0604020202020204" pitchFamily="34" charset="0"/>
                <a:ea typeface="ＭＳ Ｐゴシック" panose="020B0600070205080204" pitchFamily="50" charset="-128"/>
              </a:rPr>
              <a:t>シリーズ概要</a:t>
            </a:r>
            <a:endParaRPr kumimoji="1" lang="ja-JP" altLang="en-US" dirty="0">
              <a:latin typeface="Arial" panose="020B0604020202020204" pitchFamily="34" charset="0"/>
              <a:ea typeface="ＭＳ Ｐゴシック" panose="020B0600070205080204" pitchFamily="50" charset="-128"/>
            </a:endParaRPr>
          </a:p>
        </p:txBody>
      </p:sp>
      <p:sp>
        <p:nvSpPr>
          <p:cNvPr id="5" name="正方形/長方形 4"/>
          <p:cNvSpPr/>
          <p:nvPr/>
        </p:nvSpPr>
        <p:spPr>
          <a:xfrm>
            <a:off x="437766" y="882861"/>
            <a:ext cx="8572806" cy="369332"/>
          </a:xfrm>
          <a:prstGeom prst="rect">
            <a:avLst/>
          </a:prstGeom>
        </p:spPr>
        <p:txBody>
          <a:bodyPr wrap="square">
            <a:spAutoFit/>
          </a:bodyPr>
          <a:lstStyle/>
          <a:p>
            <a:r>
              <a:rPr lang="ja-JP" altLang="en-US"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世界</a:t>
            </a:r>
            <a:r>
              <a:rPr lang="ja-JP" altLang="en-US" dirty="0">
                <a:solidFill>
                  <a:srgbClr val="005073"/>
                </a:solidFill>
                <a:latin typeface="Arial" panose="020B0604020202020204" pitchFamily="34" charset="0"/>
                <a:ea typeface="ＭＳ Ｐゴシック" panose="020B0600070205080204" pitchFamily="50" charset="-128"/>
                <a:cs typeface="Arial" panose="020B0604020202020204" pitchFamily="34" charset="0"/>
              </a:rPr>
              <a:t>のネットワークを支える</a:t>
            </a:r>
            <a:r>
              <a:rPr lang="en-US" altLang="ja-JP"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Catalyst </a:t>
            </a:r>
            <a:r>
              <a:rPr lang="ja-JP" altLang="en-US"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スイッチ</a:t>
            </a:r>
            <a:r>
              <a:rPr lang="ja-JP" altLang="en-US" dirty="0">
                <a:solidFill>
                  <a:srgbClr val="005073"/>
                </a:solidFill>
                <a:latin typeface="Arial" panose="020B0604020202020204" pitchFamily="34" charset="0"/>
                <a:ea typeface="ＭＳ Ｐゴシック" panose="020B0600070205080204" pitchFamily="50" charset="-128"/>
                <a:cs typeface="Arial" panose="020B0604020202020204" pitchFamily="34" charset="0"/>
              </a:rPr>
              <a:t>がより</a:t>
            </a:r>
            <a:r>
              <a:rPr lang="ja-JP" altLang="en-US"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身近に</a:t>
            </a:r>
            <a:endParaRPr lang="en-US" altLang="ja-JP" dirty="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正方形/長方形 7"/>
          <p:cNvSpPr/>
          <p:nvPr/>
        </p:nvSpPr>
        <p:spPr>
          <a:xfrm>
            <a:off x="4717412" y="2247258"/>
            <a:ext cx="4245073" cy="830997"/>
          </a:xfrm>
          <a:prstGeom prst="rect">
            <a:avLst/>
          </a:prstGeom>
        </p:spPr>
        <p:txBody>
          <a:bodyPr wrap="none">
            <a:spAutoFit/>
          </a:bodyPr>
          <a:lstStyle/>
          <a:p>
            <a:pPr>
              <a:lnSpc>
                <a:spcPct val="120000"/>
              </a:lnSpc>
            </a:pP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ファンレス・マグネット対応</a:t>
            </a:r>
            <a:endParaRPr lang="en-US" altLang="ja-JP"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ファンレスは</a:t>
            </a: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48</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ポート</a:t>
            </a:r>
            <a:r>
              <a:rPr lang="en-US" altLang="ja-JP" b="1" baseline="40000" dirty="0" err="1"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PoE</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モデル除く、マグネットはオプション</a:t>
            </a:r>
            <a:endPar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正方形/長方形 8"/>
          <p:cNvSpPr/>
          <p:nvPr/>
        </p:nvSpPr>
        <p:spPr>
          <a:xfrm>
            <a:off x="4689861" y="1633209"/>
            <a:ext cx="3272050" cy="830997"/>
          </a:xfrm>
          <a:prstGeom prst="rect">
            <a:avLst/>
          </a:prstGeom>
        </p:spPr>
        <p:txBody>
          <a:bodyPr wrap="none">
            <a:spAutoFit/>
          </a:bodyPr>
          <a:lstStyle/>
          <a:p>
            <a:pPr>
              <a:lnSpc>
                <a:spcPct val="120000"/>
              </a:lnSpc>
            </a:pP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多様な</a:t>
            </a: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ポート</a:t>
            </a:r>
            <a:r>
              <a:rPr lang="en-US" altLang="ja-JP"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モデル</a:t>
            </a:r>
            <a:endParaRPr lang="en-US" altLang="ja-JP"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a:p>
            <a:pPr>
              <a:lnSpc>
                <a:spcPct val="120000"/>
              </a:lnSpc>
            </a:pP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※8/16/24/48</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ポート</a:t>
            </a: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モデル</a:t>
            </a:r>
            <a:endParaRPr lang="en-US" altLang="ja-JP" b="1" baseline="40000" dirty="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正方形/長方形 9"/>
          <p:cNvSpPr/>
          <p:nvPr/>
        </p:nvSpPr>
        <p:spPr>
          <a:xfrm>
            <a:off x="4719936" y="3046171"/>
            <a:ext cx="3831498" cy="830997"/>
          </a:xfrm>
          <a:prstGeom prst="rect">
            <a:avLst/>
          </a:prstGeom>
        </p:spPr>
        <p:txBody>
          <a:bodyPr wrap="none">
            <a:spAutoFit/>
          </a:bodyPr>
          <a:lstStyle/>
          <a:p>
            <a:pPr>
              <a:lnSpc>
                <a:spcPct val="120000"/>
              </a:lnSpc>
            </a:pP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高機能 </a:t>
            </a:r>
            <a:r>
              <a:rPr lang="en-US" altLang="ja-JP"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&amp; </a:t>
            </a:r>
            <a:r>
              <a:rPr lang="ja-JP" altLang="en-US" sz="2800" b="1" dirty="0">
                <a:solidFill>
                  <a:srgbClr val="005073"/>
                </a:solidFill>
                <a:latin typeface="Arial" panose="020B0604020202020204" pitchFamily="34" charset="0"/>
                <a:ea typeface="ＭＳ Ｐゴシック" panose="020B0600070205080204" pitchFamily="50" charset="-128"/>
                <a:cs typeface="Arial" panose="020B0604020202020204" pitchFamily="34" charset="0"/>
              </a:rPr>
              <a:t>かんたん</a:t>
            </a:r>
            <a:r>
              <a:rPr lang="ja-JP" altLang="en-US" sz="2800" b="1"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設定</a:t>
            </a:r>
          </a:p>
          <a:p>
            <a:pPr>
              <a:lnSpc>
                <a:spcPct val="120000"/>
              </a:lnSpc>
            </a:pP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※IOS</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Enhanced LAN</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Lite</a:t>
            </a:r>
            <a:r>
              <a:rPr lang="ja-JP" altLang="en-US" b="1" baseline="40000" dirty="0" err="1"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設定用の</a:t>
            </a:r>
            <a:r>
              <a:rPr lang="en-US" altLang="ja-JP" b="1" baseline="40000" dirty="0" err="1" smtClean="0">
                <a:solidFill>
                  <a:srgbClr val="005073"/>
                </a:solidFill>
                <a:latin typeface="Arial" panose="020B0604020202020204" pitchFamily="34" charset="0"/>
                <a:ea typeface="ＭＳ Ｐゴシック" panose="020B0600070205080204" pitchFamily="50" charset="-128"/>
                <a:cs typeface="Arial" panose="020B0604020202020204" pitchFamily="34" charset="0"/>
              </a:rPr>
              <a:t>WebGUI</a:t>
            </a:r>
            <a:endParaRPr lang="en-US" altLang="ja-JP" b="1" baseline="40000" dirty="0" smtClean="0">
              <a:solidFill>
                <a:srgbClr val="005073"/>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 name="図 10"/>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1674700"/>
            <a:ext cx="624099" cy="624099"/>
          </a:xfrm>
          <a:prstGeom prst="rect">
            <a:avLst/>
          </a:prstGeom>
        </p:spPr>
      </p:pic>
      <p:pic>
        <p:nvPicPr>
          <p:cNvPr id="67" name="図 66"/>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2469035"/>
            <a:ext cx="624099" cy="624099"/>
          </a:xfrm>
          <a:prstGeom prst="rect">
            <a:avLst/>
          </a:prstGeom>
        </p:spPr>
      </p:pic>
      <p:pic>
        <p:nvPicPr>
          <p:cNvPr id="68" name="図 67"/>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3243663"/>
            <a:ext cx="624099" cy="624099"/>
          </a:xfrm>
          <a:prstGeom prst="rect">
            <a:avLst/>
          </a:prstGeom>
        </p:spPr>
      </p:pic>
      <p:pic>
        <p:nvPicPr>
          <p:cNvPr id="17"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654" y="3041886"/>
            <a:ext cx="2976816" cy="1623318"/>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9845" y="1605367"/>
            <a:ext cx="1456781" cy="1165424"/>
          </a:xfrm>
          <a:prstGeom prst="rect">
            <a:avLst/>
          </a:prstGeom>
        </p:spPr>
      </p:pic>
      <p:pic>
        <p:nvPicPr>
          <p:cNvPr id="13" name="図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113" y="1591041"/>
            <a:ext cx="1456781" cy="1165424"/>
          </a:xfrm>
          <a:prstGeom prst="rect">
            <a:avLst/>
          </a:prstGeom>
        </p:spPr>
      </p:pic>
      <p:pic>
        <p:nvPicPr>
          <p:cNvPr id="14" name="図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42" y="1866262"/>
            <a:ext cx="1938975" cy="1551179"/>
          </a:xfrm>
          <a:prstGeom prst="rect">
            <a:avLst/>
          </a:prstGeom>
        </p:spPr>
      </p:pic>
      <p:pic>
        <p:nvPicPr>
          <p:cNvPr id="15" name="図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3840" y="1832290"/>
            <a:ext cx="2132872" cy="1706297"/>
          </a:xfrm>
          <a:prstGeom prst="rect">
            <a:avLst/>
          </a:prstGeom>
        </p:spPr>
      </p:pic>
      <p:sp>
        <p:nvSpPr>
          <p:cNvPr id="18" name="正方形/長方形 17"/>
          <p:cNvSpPr/>
          <p:nvPr/>
        </p:nvSpPr>
        <p:spPr>
          <a:xfrm>
            <a:off x="4717412" y="4108971"/>
            <a:ext cx="4221303" cy="523220"/>
          </a:xfrm>
          <a:prstGeom prst="rect">
            <a:avLst/>
          </a:prstGeom>
        </p:spPr>
        <p:txBody>
          <a:bodyPr wrap="square">
            <a:spAutoFit/>
          </a:bodyPr>
          <a:lstStyle/>
          <a:p>
            <a:r>
              <a:rPr lang="en-US" altLang="ja-JP" sz="2800" smtClean="0">
                <a:solidFill>
                  <a:srgbClr val="005073"/>
                </a:solidFill>
                <a:latin typeface="Arial" panose="020B0604020202020204"/>
                <a:ea typeface="ＭＳ Ｐゴシック" charset="-128"/>
              </a:rPr>
              <a:t>4</a:t>
            </a:r>
            <a:r>
              <a:rPr lang="ja-JP" altLang="en-US" sz="2800" dirty="0" smtClean="0">
                <a:solidFill>
                  <a:srgbClr val="005073"/>
                </a:solidFill>
                <a:latin typeface="Arial" panose="020B0604020202020204"/>
                <a:ea typeface="ＭＳ Ｐゴシック" charset="-128"/>
              </a:rPr>
              <a:t>万円台</a:t>
            </a:r>
            <a:r>
              <a:rPr lang="ja-JP" altLang="en-US" sz="2800" dirty="0">
                <a:solidFill>
                  <a:srgbClr val="005073"/>
                </a:solidFill>
                <a:latin typeface="Arial" panose="020B0604020202020204"/>
                <a:ea typeface="ＭＳ Ｐゴシック" charset="-128"/>
              </a:rPr>
              <a:t>から!! </a:t>
            </a:r>
            <a:r>
              <a:rPr lang="ja-JP" altLang="en-US" sz="1200" dirty="0">
                <a:solidFill>
                  <a:srgbClr val="005073"/>
                </a:solidFill>
                <a:latin typeface="Arial" panose="020B0604020202020204"/>
                <a:ea typeface="ＭＳ Ｐゴシック" charset="-128"/>
              </a:rPr>
              <a:t>(市場想定価格、保守別）</a:t>
            </a:r>
            <a:endParaRPr lang="ja-JP" altLang="en-US" dirty="0">
              <a:solidFill>
                <a:srgbClr val="005073"/>
              </a:solidFill>
              <a:latin typeface="Arial" panose="020B0604020202020204"/>
              <a:ea typeface="ＭＳ Ｐゴシック" charset="-128"/>
            </a:endParaRPr>
          </a:p>
        </p:txBody>
      </p:sp>
    </p:spTree>
    <p:extLst>
      <p:ext uri="{BB962C8B-B14F-4D97-AF65-F5344CB8AC3E}">
        <p14:creationId xmlns:p14="http://schemas.microsoft.com/office/powerpoint/2010/main" val="679381387"/>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年代別スマートフォン利用状況</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8135" y="1140822"/>
            <a:ext cx="4851400" cy="3133874"/>
          </a:xfrm>
          <a:prstGeom prst="rect">
            <a:avLst/>
          </a:prstGeom>
        </p:spPr>
      </p:pic>
      <p:sp>
        <p:nvSpPr>
          <p:cNvPr id="6" name="TextBox 5"/>
          <p:cNvSpPr txBox="1"/>
          <p:nvPr/>
        </p:nvSpPr>
        <p:spPr>
          <a:xfrm>
            <a:off x="4791526" y="4358269"/>
            <a:ext cx="4352474" cy="369332"/>
          </a:xfrm>
          <a:prstGeom prst="rect">
            <a:avLst/>
          </a:prstGeom>
          <a:noFill/>
        </p:spPr>
        <p:txBody>
          <a:bodyPr wrap="none" rtlCol="0">
            <a:spAutoFit/>
          </a:bodyPr>
          <a:lstStyle/>
          <a:p>
            <a:r>
              <a:rPr lang="ja-JP" altLang="en-US" dirty="0" smtClean="0"/>
              <a:t>出所</a:t>
            </a:r>
            <a:r>
              <a:rPr lang="ja-JP" altLang="en-US" smtClean="0"/>
              <a:t>：総務省</a:t>
            </a:r>
            <a:r>
              <a:rPr lang="ja-JP" altLang="en-US"/>
              <a:t>　</a:t>
            </a:r>
            <a:r>
              <a:rPr lang="ja-JP" altLang="en-US" smtClean="0"/>
              <a:t>「</a:t>
            </a:r>
            <a:r>
              <a:rPr lang="en-US" altLang="ja-JP" dirty="0" smtClean="0"/>
              <a:t>2017</a:t>
            </a:r>
            <a:r>
              <a:rPr lang="ja-JP" altLang="en-US" dirty="0" smtClean="0"/>
              <a:t>年版　情報通信白書」</a:t>
            </a:r>
            <a:endParaRPr lang="en-US" dirty="0"/>
          </a:p>
        </p:txBody>
      </p:sp>
    </p:spTree>
    <p:extLst>
      <p:ext uri="{BB962C8B-B14F-4D97-AF65-F5344CB8AC3E}">
        <p14:creationId xmlns:p14="http://schemas.microsoft.com/office/powerpoint/2010/main" val="1191316046"/>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932" y="1168906"/>
            <a:ext cx="7389707" cy="3631693"/>
          </a:xfrm>
          <a:prstGeom prst="rect">
            <a:avLst/>
          </a:prstGeom>
        </p:spPr>
      </p:pic>
      <p:sp>
        <p:nvSpPr>
          <p:cNvPr id="3" name="タイトル 2"/>
          <p:cNvSpPr>
            <a:spLocks noGrp="1"/>
          </p:cNvSpPr>
          <p:nvPr>
            <p:ph type="title"/>
          </p:nvPr>
        </p:nvSpPr>
        <p:spPr/>
        <p:txBody>
          <a:bodyPr/>
          <a:lstStyle/>
          <a:p>
            <a:r>
              <a:rPr lang="ja-JP" altLang="en-US" sz="2800" dirty="0" smtClean="0"/>
              <a:t>ある一家でのアプリケーション利用状況</a:t>
            </a:r>
            <a:endParaRPr kumimoji="1" lang="ja-JP" altLang="en-US" sz="2800" dirty="0"/>
          </a:p>
        </p:txBody>
      </p:sp>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6149" y="1714500"/>
            <a:ext cx="2757452" cy="2330493"/>
          </a:xfrm>
          <a:prstGeom prst="rect">
            <a:avLst/>
          </a:prstGeom>
        </p:spPr>
      </p:pic>
      <p:sp>
        <p:nvSpPr>
          <p:cNvPr id="6" name="四角形吹き出し 5"/>
          <p:cNvSpPr/>
          <p:nvPr/>
        </p:nvSpPr>
        <p:spPr>
          <a:xfrm>
            <a:off x="2616148" y="1714500"/>
            <a:ext cx="2757453" cy="2330493"/>
          </a:xfrm>
          <a:prstGeom prst="wedgeRectCallout">
            <a:avLst>
              <a:gd name="adj1" fmla="val -74181"/>
              <a:gd name="adj2" fmla="val 10882"/>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2119483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45" y="290334"/>
            <a:ext cx="2567856" cy="328348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407" y="0"/>
            <a:ext cx="5819593" cy="398595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45" y="3573822"/>
            <a:ext cx="3544900" cy="989606"/>
          </a:xfrm>
          <a:prstGeom prst="rect">
            <a:avLst/>
          </a:prstGeom>
        </p:spPr>
      </p:pic>
    </p:spTree>
    <p:extLst>
      <p:ext uri="{BB962C8B-B14F-4D97-AF65-F5344CB8AC3E}">
        <p14:creationId xmlns:p14="http://schemas.microsoft.com/office/powerpoint/2010/main" val="1543378319"/>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t>【</a:t>
            </a:r>
            <a:r>
              <a:rPr lang="ja-JP" altLang="en-US" sz="3200" dirty="0" smtClean="0"/>
              <a:t>よくある質問</a:t>
            </a:r>
            <a:r>
              <a:rPr lang="en-US" altLang="ja-JP" sz="3200" dirty="0" smtClean="0"/>
              <a:t>-</a:t>
            </a:r>
            <a:r>
              <a:rPr lang="ja-JP" altLang="en-US" sz="3200" dirty="0" smtClean="0"/>
              <a:t>５</a:t>
            </a:r>
            <a:r>
              <a:rPr lang="en-US" altLang="ja-JP" sz="3200" dirty="0" smtClean="0"/>
              <a:t>】</a:t>
            </a:r>
            <a:br>
              <a:rPr lang="en-US" altLang="ja-JP" sz="3200" dirty="0" smtClean="0"/>
            </a:br>
            <a:r>
              <a:rPr lang="en-US" altLang="ja-JP" sz="3200" dirty="0"/>
              <a:t/>
            </a:r>
            <a:br>
              <a:rPr lang="en-US" altLang="ja-JP" sz="3200" dirty="0"/>
            </a:br>
            <a:r>
              <a:rPr lang="ja-JP" altLang="en-US" sz="3200" dirty="0"/>
              <a:t>高機能といっても、どんな機能が役に立つの？</a:t>
            </a:r>
          </a:p>
        </p:txBody>
      </p:sp>
    </p:spTree>
    <p:extLst>
      <p:ext uri="{BB962C8B-B14F-4D97-AF65-F5344CB8AC3E}">
        <p14:creationId xmlns:p14="http://schemas.microsoft.com/office/powerpoint/2010/main" val="2009610687"/>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Meraki</a:t>
            </a:r>
            <a:r>
              <a:rPr lang="ja-JP" altLang="en-US" dirty="0" smtClean="0"/>
              <a:t>で実現する</a:t>
            </a:r>
            <a:r>
              <a:rPr lang="en-US" altLang="ja-JP" dirty="0" smtClean="0"/>
              <a:t>SDN</a:t>
            </a:r>
            <a:r>
              <a:rPr lang="ja-JP" altLang="en-US" dirty="0" smtClean="0"/>
              <a:t>の世界</a:t>
            </a:r>
            <a:endParaRPr lang="en-US" dirty="0"/>
          </a:p>
        </p:txBody>
      </p:sp>
    </p:spTree>
    <p:extLst>
      <p:ext uri="{BB962C8B-B14F-4D97-AF65-F5344CB8AC3E}">
        <p14:creationId xmlns:p14="http://schemas.microsoft.com/office/powerpoint/2010/main" val="316512762"/>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SD-WAN</a:t>
            </a:r>
            <a:r>
              <a:rPr lang="ja-JP" altLang="en-US" dirty="0">
                <a:latin typeface="MS PGothic" charset="-128"/>
                <a:ea typeface="MS PGothic" charset="-128"/>
                <a:cs typeface="MS PGothic" charset="-128"/>
              </a:rPr>
              <a:t>市場の</a:t>
            </a:r>
            <a:r>
              <a:rPr lang="ja-JP" altLang="en-US" dirty="0" smtClean="0">
                <a:latin typeface="MS PGothic" charset="-128"/>
                <a:ea typeface="MS PGothic" charset="-128"/>
                <a:cs typeface="MS PGothic" charset="-128"/>
              </a:rPr>
              <a:t>動向</a:t>
            </a:r>
            <a:r>
              <a:rPr lang="en-US" altLang="ja-JP" dirty="0" smtClean="0"/>
              <a:t> </a:t>
            </a:r>
            <a:r>
              <a:rPr lang="ja-JP" altLang="en-US" dirty="0" smtClean="0"/>
              <a:t/>
            </a:r>
            <a:br>
              <a:rPr lang="ja-JP" altLang="en-US" dirty="0" smtClean="0"/>
            </a:br>
            <a:endParaRPr lang="ja-JP" altLang="en-US" dirty="0">
              <a:latin typeface="Meiryo" charset="-128"/>
              <a:ea typeface="Meiryo" charset="-128"/>
              <a:cs typeface="Meiryo" charset="-128"/>
            </a:endParaRP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299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43" y="194685"/>
            <a:ext cx="8343315" cy="731646"/>
          </a:xfrm>
        </p:spPr>
        <p:txBody>
          <a:bodyPr/>
          <a:lstStyle/>
          <a:p>
            <a:pPr>
              <a:lnSpc>
                <a:spcPct val="80000"/>
              </a:lnSpc>
            </a:pPr>
            <a:r>
              <a:rPr lang="ja-JP" altLang="en-US" sz="2000" dirty="0">
                <a:solidFill>
                  <a:schemeClr val="accent1"/>
                </a:solidFill>
                <a:ea typeface="ＭＳ Ｐゴシック" charset="0"/>
                <a:cs typeface="CiscoSans"/>
              </a:rPr>
              <a:t>店舗、拠点の傾向</a:t>
            </a:r>
            <a:endParaRPr lang="en-US" sz="2000" dirty="0">
              <a:solidFill>
                <a:schemeClr val="accent1"/>
              </a:solidFill>
              <a:ea typeface="ＭＳ Ｐゴシック" charset="0"/>
              <a:cs typeface="CiscoSans"/>
            </a:endParaRPr>
          </a:p>
        </p:txBody>
      </p:sp>
      <p:sp>
        <p:nvSpPr>
          <p:cNvPr id="8" name="TextBox 7"/>
          <p:cNvSpPr txBox="1"/>
          <p:nvPr/>
        </p:nvSpPr>
        <p:spPr>
          <a:xfrm>
            <a:off x="136024" y="4548254"/>
            <a:ext cx="2436552" cy="144744"/>
          </a:xfrm>
          <a:prstGeom prst="rect">
            <a:avLst/>
          </a:prstGeom>
          <a:noFill/>
        </p:spPr>
        <p:txBody>
          <a:bodyPr wrap="none" lIns="21425" tIns="10712" rIns="21425" bIns="10712" rtlCol="0" anchor="ctr" anchorCtr="0">
            <a:spAutoFit/>
          </a:bodyPr>
          <a:lstStyle/>
          <a:p>
            <a:pPr defTabSz="685800" fontAlgn="auto">
              <a:spcBef>
                <a:spcPts val="0"/>
              </a:spcBef>
              <a:spcAft>
                <a:spcPts val="0"/>
              </a:spcAft>
            </a:pPr>
            <a:r>
              <a:rPr lang="en-US" sz="800" dirty="0">
                <a:solidFill>
                  <a:srgbClr val="4472C4">
                    <a:lumMod val="20000"/>
                    <a:lumOff val="80000"/>
                  </a:srgbClr>
                </a:solidFill>
                <a:latin typeface="Proxima Nova"/>
                <a:ea typeface=""/>
                <a:cs typeface=""/>
              </a:rPr>
              <a:t>Source: Gartner: How to Cost-Justify WAN Optimization </a:t>
            </a:r>
          </a:p>
        </p:txBody>
      </p:sp>
      <p:sp>
        <p:nvSpPr>
          <p:cNvPr id="9" name="Freeform 38"/>
          <p:cNvSpPr>
            <a:spLocks noChangeAspect="1" noEditPoints="1"/>
          </p:cNvSpPr>
          <p:nvPr/>
        </p:nvSpPr>
        <p:spPr bwMode="auto">
          <a:xfrm>
            <a:off x="2231632" y="1905687"/>
            <a:ext cx="1085174" cy="923405"/>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chemeClr val="accent3">
              <a:lumMod val="75000"/>
            </a:schemeClr>
          </a:solidFill>
          <a:ln>
            <a:noFill/>
          </a:ln>
        </p:spPr>
        <p:txBody>
          <a:bodyPr vert="horz" wrap="square" lIns="45701" tIns="22850" rIns="45701" bIns="22850" numCol="1" anchor="t" anchorCtr="0" compatLnSpc="1">
            <a:prstTxWarp prst="textNoShape">
              <a:avLst/>
            </a:prstTxWarp>
          </a:bodyPr>
          <a:lstStyle/>
          <a:p>
            <a:pPr defTabSz="171414" fontAlgn="auto">
              <a:spcBef>
                <a:spcPts val="0"/>
              </a:spcBef>
              <a:spcAft>
                <a:spcPts val="0"/>
              </a:spcAft>
            </a:pPr>
            <a:endParaRPr lang="en-US" sz="1100" dirty="0">
              <a:solidFill>
                <a:srgbClr val="000000"/>
              </a:solidFill>
              <a:latin typeface="Arial" panose="020B0604020202020204" pitchFamily="34" charset="0"/>
              <a:cs typeface=""/>
            </a:endParaRPr>
          </a:p>
        </p:txBody>
      </p:sp>
      <p:sp>
        <p:nvSpPr>
          <p:cNvPr id="10" name="TextBox 9"/>
          <p:cNvSpPr txBox="1"/>
          <p:nvPr/>
        </p:nvSpPr>
        <p:spPr>
          <a:xfrm>
            <a:off x="2392077" y="2842376"/>
            <a:ext cx="894344" cy="203894"/>
          </a:xfrm>
          <a:prstGeom prst="rect">
            <a:avLst/>
          </a:prstGeom>
          <a:noFill/>
        </p:spPr>
        <p:txBody>
          <a:bodyPr wrap="square" lIns="34281" tIns="17141" rIns="34281" bIns="17141" rtlCol="0">
            <a:spAutoFit/>
          </a:bodyPr>
          <a:lstStyle/>
          <a:p>
            <a:pPr algn="ct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支店・店舗</a:t>
            </a:r>
            <a:endParaRPr lang="en-US" sz="1100" dirty="0">
              <a:solidFill>
                <a:srgbClr val="000000"/>
              </a:solidFill>
              <a:latin typeface="MS PGothic" charset="-128"/>
              <a:ea typeface="MS PGothic" charset="-128"/>
              <a:cs typeface="MS PGothic" charset="-128"/>
            </a:endParaRPr>
          </a:p>
        </p:txBody>
      </p:sp>
      <p:grpSp>
        <p:nvGrpSpPr>
          <p:cNvPr id="11" name="Group 10"/>
          <p:cNvGrpSpPr/>
          <p:nvPr/>
        </p:nvGrpSpPr>
        <p:grpSpPr>
          <a:xfrm>
            <a:off x="3866949" y="2354808"/>
            <a:ext cx="1479962" cy="543441"/>
            <a:chOff x="5468816" y="3531662"/>
            <a:chExt cx="2169339" cy="796579"/>
          </a:xfrm>
        </p:grpSpPr>
        <p:sp>
          <p:nvSpPr>
            <p:cNvPr id="12" name="TextBox 11"/>
            <p:cNvSpPr txBox="1"/>
            <p:nvPr/>
          </p:nvSpPr>
          <p:spPr>
            <a:xfrm>
              <a:off x="6179870" y="3651584"/>
              <a:ext cx="1458285" cy="676657"/>
            </a:xfrm>
            <a:prstGeom prst="rect">
              <a:avLst/>
            </a:prstGeom>
            <a:noFill/>
          </p:spPr>
          <p:txBody>
            <a:bodyPr wrap="square" lIns="121886" tIns="60942" rIns="121886" bIns="60942" rtlCol="0">
              <a:spAutoFit/>
            </a:bodyPr>
            <a:lstStyle/>
            <a:p>
              <a:pPr defTabSz="685800" fontAlgn="auto">
                <a:spcBef>
                  <a:spcPts val="0"/>
                </a:spcBef>
                <a:spcAft>
                  <a:spcPts val="0"/>
                </a:spcAft>
              </a:pPr>
              <a:r>
                <a:rPr lang="ja-JP" altLang="en-US" sz="1100" dirty="0" smtClean="0">
                  <a:solidFill>
                    <a:srgbClr val="000000"/>
                  </a:solidFill>
                  <a:latin typeface="MS PGothic" charset="-128"/>
                  <a:ea typeface="MS PGothic" charset="-128"/>
                  <a:cs typeface="MS PGothic" charset="-128"/>
                </a:rPr>
                <a:t>リモート</a:t>
              </a:r>
              <a:r>
                <a:rPr lang="en-US" altLang="ja-JP" sz="1100" dirty="0" smtClean="0">
                  <a:solidFill>
                    <a:srgbClr val="000000"/>
                  </a:solidFill>
                  <a:latin typeface="MS PGothic" charset="-128"/>
                  <a:ea typeface="MS PGothic" charset="-128"/>
                  <a:cs typeface="MS PGothic" charset="-128"/>
                </a:rPr>
                <a:t/>
              </a:r>
              <a:br>
                <a:rPr lang="en-US" altLang="ja-JP" sz="1100" dirty="0" smtClean="0">
                  <a:solidFill>
                    <a:srgbClr val="000000"/>
                  </a:solidFill>
                  <a:latin typeface="MS PGothic" charset="-128"/>
                  <a:ea typeface="MS PGothic" charset="-128"/>
                  <a:cs typeface="MS PGothic" charset="-128"/>
                </a:rPr>
              </a:br>
              <a:r>
                <a:rPr lang="ja-JP" altLang="en-US" sz="1100" dirty="0" smtClean="0">
                  <a:solidFill>
                    <a:srgbClr val="000000"/>
                  </a:solidFill>
                  <a:latin typeface="MS PGothic" charset="-128"/>
                  <a:ea typeface="MS PGothic" charset="-128"/>
                  <a:cs typeface="MS PGothic" charset="-128"/>
                </a:rPr>
                <a:t>エキスパート</a:t>
              </a:r>
              <a:endParaRPr lang="en-US" sz="1100" dirty="0">
                <a:solidFill>
                  <a:srgbClr val="000000"/>
                </a:solidFill>
                <a:latin typeface="MS PGothic" charset="-128"/>
                <a:ea typeface="MS PGothic" charset="-128"/>
                <a:cs typeface="MS PGothic" charset="-128"/>
              </a:endParaRPr>
            </a:p>
          </p:txBody>
        </p:sp>
        <p:grpSp>
          <p:nvGrpSpPr>
            <p:cNvPr id="13" name="Group 12"/>
            <p:cNvGrpSpPr/>
            <p:nvPr/>
          </p:nvGrpSpPr>
          <p:grpSpPr>
            <a:xfrm>
              <a:off x="5468816" y="3531662"/>
              <a:ext cx="749501" cy="749305"/>
              <a:chOff x="3686167" y="2286518"/>
              <a:chExt cx="596814" cy="596658"/>
            </a:xfrm>
          </p:grpSpPr>
          <p:sp>
            <p:nvSpPr>
              <p:cNvPr id="14" name="Oval 13"/>
              <p:cNvSpPr/>
              <p:nvPr/>
            </p:nvSpPr>
            <p:spPr>
              <a:xfrm>
                <a:off x="3686167" y="2286518"/>
                <a:ext cx="596814" cy="596658"/>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sp>
            <p:nvSpPr>
              <p:cNvPr id="15" name="Freeform 15"/>
              <p:cNvSpPr>
                <a:spLocks noEditPoints="1"/>
              </p:cNvSpPr>
              <p:nvPr/>
            </p:nvSpPr>
            <p:spPr bwMode="auto">
              <a:xfrm>
                <a:off x="3806709" y="2470506"/>
                <a:ext cx="355731" cy="22868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bg1"/>
              </a:solidFill>
              <a:ln w="9525">
                <a:noFill/>
                <a:round/>
                <a:headEnd/>
                <a:tailEnd/>
              </a:ln>
              <a:effec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16" name="Freeform 7"/>
              <p:cNvSpPr>
                <a:spLocks noEditPoints="1"/>
              </p:cNvSpPr>
              <p:nvPr/>
            </p:nvSpPr>
            <p:spPr bwMode="auto">
              <a:xfrm>
                <a:off x="3887696" y="2530583"/>
                <a:ext cx="72650" cy="72770"/>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chemeClr val="bg1"/>
              </a:solidFill>
              <a:ln w="9525">
                <a:noFill/>
                <a:round/>
                <a:headEnd/>
                <a:tailEnd/>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grpSp>
      </p:grpSp>
      <p:grpSp>
        <p:nvGrpSpPr>
          <p:cNvPr id="17" name="Group 16"/>
          <p:cNvGrpSpPr/>
          <p:nvPr/>
        </p:nvGrpSpPr>
        <p:grpSpPr>
          <a:xfrm>
            <a:off x="2521943" y="3546779"/>
            <a:ext cx="994869" cy="801478"/>
            <a:chOff x="3497300" y="5278848"/>
            <a:chExt cx="1458285" cy="1174809"/>
          </a:xfrm>
        </p:grpSpPr>
        <p:sp>
          <p:nvSpPr>
            <p:cNvPr id="18" name="TextBox 17"/>
            <p:cNvSpPr txBox="1"/>
            <p:nvPr/>
          </p:nvSpPr>
          <p:spPr>
            <a:xfrm>
              <a:off x="3497300" y="6025128"/>
              <a:ext cx="1458285" cy="428529"/>
            </a:xfrm>
            <a:prstGeom prst="rect">
              <a:avLst/>
            </a:prstGeom>
            <a:noFill/>
          </p:spPr>
          <p:txBody>
            <a:bodyPr wrap="square" lIns="121886" tIns="60942" rIns="121886" bIns="60942" rtlCol="0">
              <a:spAutoFit/>
            </a:bodyPr>
            <a:lstStyle/>
            <a:p>
              <a:pPr algn="ct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ゲスト</a:t>
              </a:r>
              <a:r>
                <a:rPr lang="en-US" sz="1100" dirty="0">
                  <a:solidFill>
                    <a:srgbClr val="000000"/>
                  </a:solidFill>
                  <a:latin typeface="MS PGothic" charset="-128"/>
                  <a:ea typeface="MS PGothic" charset="-128"/>
                  <a:cs typeface="MS PGothic" charset="-128"/>
                </a:rPr>
                <a:t>Wi-Fi</a:t>
              </a:r>
            </a:p>
          </p:txBody>
        </p:sp>
        <p:grpSp>
          <p:nvGrpSpPr>
            <p:cNvPr id="19" name="Group 18"/>
            <p:cNvGrpSpPr/>
            <p:nvPr/>
          </p:nvGrpSpPr>
          <p:grpSpPr>
            <a:xfrm>
              <a:off x="3852543" y="5278848"/>
              <a:ext cx="749501" cy="749307"/>
              <a:chOff x="7760229" y="3172268"/>
              <a:chExt cx="533400" cy="533262"/>
            </a:xfrm>
          </p:grpSpPr>
          <p:sp>
            <p:nvSpPr>
              <p:cNvPr id="20" name="Oval 19"/>
              <p:cNvSpPr/>
              <p:nvPr/>
            </p:nvSpPr>
            <p:spPr>
              <a:xfrm>
                <a:off x="7760229" y="3172268"/>
                <a:ext cx="533400" cy="533262"/>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grpSp>
            <p:nvGrpSpPr>
              <p:cNvPr id="21" name="Group 10"/>
              <p:cNvGrpSpPr>
                <a:grpSpLocks noChangeAspect="1"/>
              </p:cNvGrpSpPr>
              <p:nvPr/>
            </p:nvGrpSpPr>
            <p:grpSpPr bwMode="auto">
              <a:xfrm>
                <a:off x="7862964" y="3278565"/>
                <a:ext cx="327930" cy="320668"/>
                <a:chOff x="2609" y="1355"/>
                <a:chExt cx="542" cy="530"/>
              </a:xfrm>
              <a:solidFill>
                <a:schemeClr val="bg1"/>
              </a:solidFill>
            </p:grpSpPr>
            <p:sp>
              <p:nvSpPr>
                <p:cNvPr id="22" name="Freeform 11"/>
                <p:cNvSpPr>
                  <a:spLocks/>
                </p:cNvSpPr>
                <p:nvPr/>
              </p:nvSpPr>
              <p:spPr bwMode="auto">
                <a:xfrm>
                  <a:off x="2671" y="1568"/>
                  <a:ext cx="146" cy="187"/>
                </a:xfrm>
                <a:custGeom>
                  <a:avLst/>
                  <a:gdLst>
                    <a:gd name="T0" fmla="*/ 7 w 62"/>
                    <a:gd name="T1" fmla="*/ 61 h 79"/>
                    <a:gd name="T2" fmla="*/ 31 w 62"/>
                    <a:gd name="T3" fmla="*/ 79 h 79"/>
                    <a:gd name="T4" fmla="*/ 55 w 62"/>
                    <a:gd name="T5" fmla="*/ 61 h 79"/>
                    <a:gd name="T6" fmla="*/ 59 w 62"/>
                    <a:gd name="T7" fmla="*/ 44 h 79"/>
                    <a:gd name="T8" fmla="*/ 56 w 62"/>
                    <a:gd name="T9" fmla="*/ 16 h 79"/>
                    <a:gd name="T10" fmla="*/ 31 w 62"/>
                    <a:gd name="T11" fmla="*/ 0 h 79"/>
                    <a:gd name="T12" fmla="*/ 6 w 62"/>
                    <a:gd name="T13" fmla="*/ 16 h 79"/>
                    <a:gd name="T14" fmla="*/ 3 w 62"/>
                    <a:gd name="T15" fmla="*/ 44 h 79"/>
                    <a:gd name="T16" fmla="*/ 7 w 62"/>
                    <a:gd name="T17" fmla="*/ 61 h 79"/>
                    <a:gd name="T18" fmla="*/ 7 w 62"/>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9">
                      <a:moveTo>
                        <a:pt x="7" y="61"/>
                      </a:moveTo>
                      <a:cubicBezTo>
                        <a:pt x="10" y="72"/>
                        <a:pt x="20" y="79"/>
                        <a:pt x="31" y="79"/>
                      </a:cubicBezTo>
                      <a:cubicBezTo>
                        <a:pt x="42" y="79"/>
                        <a:pt x="52" y="72"/>
                        <a:pt x="55" y="61"/>
                      </a:cubicBezTo>
                      <a:cubicBezTo>
                        <a:pt x="59" y="44"/>
                        <a:pt x="59" y="44"/>
                        <a:pt x="59" y="44"/>
                      </a:cubicBezTo>
                      <a:cubicBezTo>
                        <a:pt x="62" y="34"/>
                        <a:pt x="61" y="24"/>
                        <a:pt x="56" y="16"/>
                      </a:cubicBezTo>
                      <a:cubicBezTo>
                        <a:pt x="51" y="6"/>
                        <a:pt x="42" y="0"/>
                        <a:pt x="31" y="0"/>
                      </a:cubicBezTo>
                      <a:cubicBezTo>
                        <a:pt x="20" y="0"/>
                        <a:pt x="11" y="6"/>
                        <a:pt x="6" y="16"/>
                      </a:cubicBezTo>
                      <a:cubicBezTo>
                        <a:pt x="1" y="24"/>
                        <a:pt x="0" y="34"/>
                        <a:pt x="3" y="44"/>
                      </a:cubicBezTo>
                      <a:cubicBezTo>
                        <a:pt x="7" y="61"/>
                        <a:pt x="7" y="61"/>
                        <a:pt x="7" y="61"/>
                      </a:cubicBezTo>
                      <a:cubicBezTo>
                        <a:pt x="7" y="61"/>
                        <a:pt x="7" y="61"/>
                        <a:pt x="7"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23" name="Freeform 12"/>
                <p:cNvSpPr>
                  <a:spLocks/>
                </p:cNvSpPr>
                <p:nvPr/>
              </p:nvSpPr>
              <p:spPr bwMode="auto">
                <a:xfrm>
                  <a:off x="2609" y="1802"/>
                  <a:ext cx="270" cy="83"/>
                </a:xfrm>
                <a:custGeom>
                  <a:avLst/>
                  <a:gdLst>
                    <a:gd name="T0" fmla="*/ 56 w 114"/>
                    <a:gd name="T1" fmla="*/ 0 h 35"/>
                    <a:gd name="T2" fmla="*/ 2 w 114"/>
                    <a:gd name="T3" fmla="*/ 12 h 35"/>
                    <a:gd name="T4" fmla="*/ 0 w 114"/>
                    <a:gd name="T5" fmla="*/ 35 h 35"/>
                    <a:gd name="T6" fmla="*/ 114 w 114"/>
                    <a:gd name="T7" fmla="*/ 35 h 35"/>
                    <a:gd name="T8" fmla="*/ 111 w 114"/>
                    <a:gd name="T9" fmla="*/ 12 h 35"/>
                    <a:gd name="T10" fmla="*/ 56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56" y="0"/>
                      </a:moveTo>
                      <a:cubicBezTo>
                        <a:pt x="33" y="0"/>
                        <a:pt x="20" y="4"/>
                        <a:pt x="2" y="12"/>
                      </a:cubicBezTo>
                      <a:cubicBezTo>
                        <a:pt x="2" y="12"/>
                        <a:pt x="1" y="21"/>
                        <a:pt x="0" y="35"/>
                      </a:cubicBezTo>
                      <a:cubicBezTo>
                        <a:pt x="114" y="35"/>
                        <a:pt x="114" y="35"/>
                        <a:pt x="114" y="35"/>
                      </a:cubicBezTo>
                      <a:cubicBezTo>
                        <a:pt x="111" y="12"/>
                        <a:pt x="111" y="12"/>
                        <a:pt x="111" y="12"/>
                      </a:cubicBezTo>
                      <a:cubicBezTo>
                        <a:pt x="93" y="4"/>
                        <a:pt x="80" y="0"/>
                        <a:pt x="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24" name="Freeform 13"/>
                <p:cNvSpPr>
                  <a:spLocks/>
                </p:cNvSpPr>
                <p:nvPr/>
              </p:nvSpPr>
              <p:spPr bwMode="auto">
                <a:xfrm>
                  <a:off x="2761" y="1355"/>
                  <a:ext cx="390" cy="133"/>
                </a:xfrm>
                <a:custGeom>
                  <a:avLst/>
                  <a:gdLst>
                    <a:gd name="T0" fmla="*/ 0 w 165"/>
                    <a:gd name="T1" fmla="*/ 39 h 56"/>
                    <a:gd name="T2" fmla="*/ 14 w 165"/>
                    <a:gd name="T3" fmla="*/ 56 h 56"/>
                    <a:gd name="T4" fmla="*/ 82 w 165"/>
                    <a:gd name="T5" fmla="*/ 24 h 56"/>
                    <a:gd name="T6" fmla="*/ 150 w 165"/>
                    <a:gd name="T7" fmla="*/ 56 h 56"/>
                    <a:gd name="T8" fmla="*/ 165 w 165"/>
                    <a:gd name="T9" fmla="*/ 39 h 56"/>
                    <a:gd name="T10" fmla="*/ 82 w 165"/>
                    <a:gd name="T11" fmla="*/ 0 h 56"/>
                    <a:gd name="T12" fmla="*/ 0 w 165"/>
                    <a:gd name="T13" fmla="*/ 39 h 56"/>
                  </a:gdLst>
                  <a:ahLst/>
                  <a:cxnLst>
                    <a:cxn ang="0">
                      <a:pos x="T0" y="T1"/>
                    </a:cxn>
                    <a:cxn ang="0">
                      <a:pos x="T2" y="T3"/>
                    </a:cxn>
                    <a:cxn ang="0">
                      <a:pos x="T4" y="T5"/>
                    </a:cxn>
                    <a:cxn ang="0">
                      <a:pos x="T6" y="T7"/>
                    </a:cxn>
                    <a:cxn ang="0">
                      <a:pos x="T8" y="T9"/>
                    </a:cxn>
                    <a:cxn ang="0">
                      <a:pos x="T10" y="T11"/>
                    </a:cxn>
                    <a:cxn ang="0">
                      <a:pos x="T12" y="T13"/>
                    </a:cxn>
                  </a:cxnLst>
                  <a:rect l="0" t="0" r="r" b="b"/>
                  <a:pathLst>
                    <a:path w="165" h="56">
                      <a:moveTo>
                        <a:pt x="0" y="39"/>
                      </a:moveTo>
                      <a:cubicBezTo>
                        <a:pt x="14" y="56"/>
                        <a:pt x="14" y="56"/>
                        <a:pt x="14" y="56"/>
                      </a:cubicBezTo>
                      <a:cubicBezTo>
                        <a:pt x="32" y="36"/>
                        <a:pt x="56" y="24"/>
                        <a:pt x="82" y="24"/>
                      </a:cubicBezTo>
                      <a:cubicBezTo>
                        <a:pt x="109" y="24"/>
                        <a:pt x="133" y="36"/>
                        <a:pt x="150" y="56"/>
                      </a:cubicBezTo>
                      <a:cubicBezTo>
                        <a:pt x="165" y="39"/>
                        <a:pt x="165" y="39"/>
                        <a:pt x="165" y="39"/>
                      </a:cubicBezTo>
                      <a:cubicBezTo>
                        <a:pt x="144" y="15"/>
                        <a:pt x="115" y="0"/>
                        <a:pt x="82" y="0"/>
                      </a:cubicBezTo>
                      <a:cubicBezTo>
                        <a:pt x="50" y="0"/>
                        <a:pt x="21" y="15"/>
                        <a:pt x="0"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25" name="Freeform 14"/>
                <p:cNvSpPr>
                  <a:spLocks/>
                </p:cNvSpPr>
                <p:nvPr/>
              </p:nvSpPr>
              <p:spPr bwMode="auto">
                <a:xfrm>
                  <a:off x="2829" y="1464"/>
                  <a:ext cx="251" cy="99"/>
                </a:xfrm>
                <a:custGeom>
                  <a:avLst/>
                  <a:gdLst>
                    <a:gd name="T0" fmla="*/ 0 w 106"/>
                    <a:gd name="T1" fmla="*/ 25 h 42"/>
                    <a:gd name="T2" fmla="*/ 15 w 106"/>
                    <a:gd name="T3" fmla="*/ 42 h 42"/>
                    <a:gd name="T4" fmla="*/ 15 w 106"/>
                    <a:gd name="T5" fmla="*/ 42 h 42"/>
                    <a:gd name="T6" fmla="*/ 50 w 106"/>
                    <a:gd name="T7" fmla="*/ 23 h 42"/>
                    <a:gd name="T8" fmla="*/ 53 w 106"/>
                    <a:gd name="T9" fmla="*/ 23 h 42"/>
                    <a:gd name="T10" fmla="*/ 56 w 106"/>
                    <a:gd name="T11" fmla="*/ 23 h 42"/>
                    <a:gd name="T12" fmla="*/ 92 w 106"/>
                    <a:gd name="T13" fmla="*/ 42 h 42"/>
                    <a:gd name="T14" fmla="*/ 92 w 106"/>
                    <a:gd name="T15" fmla="*/ 42 h 42"/>
                    <a:gd name="T16" fmla="*/ 106 w 106"/>
                    <a:gd name="T17" fmla="*/ 25 h 42"/>
                    <a:gd name="T18" fmla="*/ 53 w 106"/>
                    <a:gd name="T19" fmla="*/ 0 h 42"/>
                    <a:gd name="T20" fmla="*/ 0 w 106"/>
                    <a:gd name="T21"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42">
                      <a:moveTo>
                        <a:pt x="0" y="25"/>
                      </a:moveTo>
                      <a:cubicBezTo>
                        <a:pt x="15" y="42"/>
                        <a:pt x="15" y="42"/>
                        <a:pt x="15" y="42"/>
                      </a:cubicBezTo>
                      <a:cubicBezTo>
                        <a:pt x="15" y="42"/>
                        <a:pt x="15" y="42"/>
                        <a:pt x="15" y="42"/>
                      </a:cubicBezTo>
                      <a:cubicBezTo>
                        <a:pt x="24" y="31"/>
                        <a:pt x="36" y="24"/>
                        <a:pt x="50" y="23"/>
                      </a:cubicBezTo>
                      <a:cubicBezTo>
                        <a:pt x="51" y="23"/>
                        <a:pt x="52" y="23"/>
                        <a:pt x="53" y="23"/>
                      </a:cubicBezTo>
                      <a:cubicBezTo>
                        <a:pt x="54" y="23"/>
                        <a:pt x="55" y="23"/>
                        <a:pt x="56" y="23"/>
                      </a:cubicBezTo>
                      <a:cubicBezTo>
                        <a:pt x="70" y="24"/>
                        <a:pt x="82" y="31"/>
                        <a:pt x="92" y="42"/>
                      </a:cubicBezTo>
                      <a:cubicBezTo>
                        <a:pt x="92" y="42"/>
                        <a:pt x="92" y="42"/>
                        <a:pt x="92" y="42"/>
                      </a:cubicBezTo>
                      <a:cubicBezTo>
                        <a:pt x="106" y="25"/>
                        <a:pt x="106" y="25"/>
                        <a:pt x="106" y="25"/>
                      </a:cubicBezTo>
                      <a:cubicBezTo>
                        <a:pt x="93" y="9"/>
                        <a:pt x="74" y="0"/>
                        <a:pt x="53" y="0"/>
                      </a:cubicBezTo>
                      <a:cubicBezTo>
                        <a:pt x="32" y="0"/>
                        <a:pt x="13" y="9"/>
                        <a:pt x="0"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26" name="Freeform 15"/>
                <p:cNvSpPr>
                  <a:spLocks/>
                </p:cNvSpPr>
                <p:nvPr/>
              </p:nvSpPr>
              <p:spPr bwMode="auto">
                <a:xfrm>
                  <a:off x="2900" y="1570"/>
                  <a:ext cx="111" cy="93"/>
                </a:xfrm>
                <a:custGeom>
                  <a:avLst/>
                  <a:gdLst>
                    <a:gd name="T0" fmla="*/ 0 w 47"/>
                    <a:gd name="T1" fmla="*/ 12 h 39"/>
                    <a:gd name="T2" fmla="*/ 14 w 47"/>
                    <a:gd name="T3" fmla="*/ 28 h 39"/>
                    <a:gd name="T4" fmla="*/ 23 w 47"/>
                    <a:gd name="T5" fmla="*/ 39 h 39"/>
                    <a:gd name="T6" fmla="*/ 32 w 47"/>
                    <a:gd name="T7" fmla="*/ 28 h 39"/>
                    <a:gd name="T8" fmla="*/ 47 w 47"/>
                    <a:gd name="T9" fmla="*/ 12 h 39"/>
                    <a:gd name="T10" fmla="*/ 23 w 47"/>
                    <a:gd name="T11" fmla="*/ 0 h 39"/>
                    <a:gd name="T12" fmla="*/ 0 w 47"/>
                    <a:gd name="T13" fmla="*/ 12 h 39"/>
                  </a:gdLst>
                  <a:ahLst/>
                  <a:cxnLst>
                    <a:cxn ang="0">
                      <a:pos x="T0" y="T1"/>
                    </a:cxn>
                    <a:cxn ang="0">
                      <a:pos x="T2" y="T3"/>
                    </a:cxn>
                    <a:cxn ang="0">
                      <a:pos x="T4" y="T5"/>
                    </a:cxn>
                    <a:cxn ang="0">
                      <a:pos x="T6" y="T7"/>
                    </a:cxn>
                    <a:cxn ang="0">
                      <a:pos x="T8" y="T9"/>
                    </a:cxn>
                    <a:cxn ang="0">
                      <a:pos x="T10" y="T11"/>
                    </a:cxn>
                    <a:cxn ang="0">
                      <a:pos x="T12" y="T13"/>
                    </a:cxn>
                  </a:cxnLst>
                  <a:rect l="0" t="0" r="r" b="b"/>
                  <a:pathLst>
                    <a:path w="47" h="39">
                      <a:moveTo>
                        <a:pt x="0" y="12"/>
                      </a:moveTo>
                      <a:cubicBezTo>
                        <a:pt x="14" y="28"/>
                        <a:pt x="14" y="28"/>
                        <a:pt x="14" y="28"/>
                      </a:cubicBezTo>
                      <a:cubicBezTo>
                        <a:pt x="23" y="39"/>
                        <a:pt x="23" y="39"/>
                        <a:pt x="23" y="39"/>
                      </a:cubicBezTo>
                      <a:cubicBezTo>
                        <a:pt x="32" y="28"/>
                        <a:pt x="32" y="28"/>
                        <a:pt x="32" y="28"/>
                      </a:cubicBezTo>
                      <a:cubicBezTo>
                        <a:pt x="47" y="12"/>
                        <a:pt x="47" y="12"/>
                        <a:pt x="47" y="12"/>
                      </a:cubicBezTo>
                      <a:cubicBezTo>
                        <a:pt x="41" y="5"/>
                        <a:pt x="33" y="0"/>
                        <a:pt x="23" y="0"/>
                      </a:cubicBezTo>
                      <a:cubicBezTo>
                        <a:pt x="14" y="0"/>
                        <a:pt x="6" y="5"/>
                        <a:pt x="0"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grpSp>
        </p:grpSp>
      </p:grpSp>
      <p:grpSp>
        <p:nvGrpSpPr>
          <p:cNvPr id="27" name="Group 26"/>
          <p:cNvGrpSpPr/>
          <p:nvPr/>
        </p:nvGrpSpPr>
        <p:grpSpPr>
          <a:xfrm>
            <a:off x="2781761" y="992313"/>
            <a:ext cx="1493238" cy="539769"/>
            <a:chOff x="3878141" y="1534506"/>
            <a:chExt cx="2188798" cy="791196"/>
          </a:xfrm>
        </p:grpSpPr>
        <p:grpSp>
          <p:nvGrpSpPr>
            <p:cNvPr id="28" name="Group 27"/>
            <p:cNvGrpSpPr/>
            <p:nvPr/>
          </p:nvGrpSpPr>
          <p:grpSpPr>
            <a:xfrm>
              <a:off x="3878141" y="1534506"/>
              <a:ext cx="749501" cy="749305"/>
              <a:chOff x="2185847" y="766552"/>
              <a:chExt cx="596814" cy="596658"/>
            </a:xfrm>
          </p:grpSpPr>
          <p:sp>
            <p:nvSpPr>
              <p:cNvPr id="30" name="Oval 29"/>
              <p:cNvSpPr/>
              <p:nvPr/>
            </p:nvSpPr>
            <p:spPr>
              <a:xfrm>
                <a:off x="2185847" y="766552"/>
                <a:ext cx="596814" cy="596658"/>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pic>
            <p:nvPicPr>
              <p:cNvPr id="31" name="Picture 4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1436" y="942018"/>
                <a:ext cx="461820" cy="230910"/>
              </a:xfrm>
              <a:prstGeom prst="rect">
                <a:avLst/>
              </a:prstGeom>
              <a:noFill/>
              <a:ln w="9525">
                <a:noFill/>
                <a:miter lim="800000"/>
                <a:headEnd/>
                <a:tailEnd/>
              </a:ln>
              <a:effectLst/>
            </p:spPr>
          </p:pic>
        </p:grpSp>
        <p:sp>
          <p:nvSpPr>
            <p:cNvPr id="29" name="TextBox 28"/>
            <p:cNvSpPr txBox="1"/>
            <p:nvPr/>
          </p:nvSpPr>
          <p:spPr>
            <a:xfrm>
              <a:off x="4625025" y="1649045"/>
              <a:ext cx="1441914" cy="676657"/>
            </a:xfrm>
            <a:prstGeom prst="rect">
              <a:avLst/>
            </a:prstGeom>
            <a:noFill/>
          </p:spPr>
          <p:txBody>
            <a:bodyPr wrap="square" lIns="121886" tIns="60942" rIns="121886" bIns="60942" rtlCol="0">
              <a:spAutoFit/>
            </a:bodyPr>
            <a:lstStyle/>
            <a:p>
              <a:pPr defTabSz="685800" fontAlgn="auto">
                <a:spcBef>
                  <a:spcPts val="0"/>
                </a:spcBef>
                <a:spcAft>
                  <a:spcPts val="0"/>
                </a:spcAft>
              </a:pPr>
              <a:r>
                <a:rPr lang="en-US" sz="1100" dirty="0">
                  <a:solidFill>
                    <a:srgbClr val="000000"/>
                  </a:solidFill>
                  <a:latin typeface="MS PGothic" charset="-128"/>
                  <a:ea typeface="MS PGothic" charset="-128"/>
                  <a:cs typeface="MS PGothic" charset="-128"/>
                </a:rPr>
                <a:t>Cloud/SaaS </a:t>
              </a:r>
              <a:r>
                <a:rPr lang="ja-JP" altLang="en-US" sz="1100" dirty="0">
                  <a:solidFill>
                    <a:srgbClr val="000000"/>
                  </a:solidFill>
                  <a:latin typeface="MS PGothic" charset="-128"/>
                  <a:ea typeface="MS PGothic" charset="-128"/>
                  <a:cs typeface="MS PGothic" charset="-128"/>
                </a:rPr>
                <a:t>アプリ</a:t>
              </a:r>
              <a:endParaRPr lang="en-US" sz="1100" dirty="0">
                <a:solidFill>
                  <a:srgbClr val="000000"/>
                </a:solidFill>
                <a:latin typeface="MS PGothic" charset="-128"/>
                <a:ea typeface="MS PGothic" charset="-128"/>
                <a:cs typeface="MS PGothic" charset="-128"/>
              </a:endParaRPr>
            </a:p>
          </p:txBody>
        </p:sp>
      </p:grpSp>
      <p:grpSp>
        <p:nvGrpSpPr>
          <p:cNvPr id="32" name="Group 31"/>
          <p:cNvGrpSpPr/>
          <p:nvPr/>
        </p:nvGrpSpPr>
        <p:grpSpPr>
          <a:xfrm>
            <a:off x="3663675" y="1552237"/>
            <a:ext cx="1486897" cy="540342"/>
            <a:chOff x="5170856" y="2355245"/>
            <a:chExt cx="2179503" cy="792036"/>
          </a:xfrm>
        </p:grpSpPr>
        <p:grpSp>
          <p:nvGrpSpPr>
            <p:cNvPr id="33" name="Group 32"/>
            <p:cNvGrpSpPr/>
            <p:nvPr/>
          </p:nvGrpSpPr>
          <p:grpSpPr>
            <a:xfrm>
              <a:off x="5170856" y="2355245"/>
              <a:ext cx="749504" cy="749307"/>
              <a:chOff x="3152092" y="1074049"/>
              <a:chExt cx="596816" cy="596659"/>
            </a:xfrm>
          </p:grpSpPr>
          <p:sp>
            <p:nvSpPr>
              <p:cNvPr id="35" name="Oval 34"/>
              <p:cNvSpPr/>
              <p:nvPr/>
            </p:nvSpPr>
            <p:spPr>
              <a:xfrm>
                <a:off x="3152092" y="1074049"/>
                <a:ext cx="596816" cy="596659"/>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sp>
            <p:nvSpPr>
              <p:cNvPr id="36" name="Freeform 113"/>
              <p:cNvSpPr>
                <a:spLocks noEditPoints="1"/>
              </p:cNvSpPr>
              <p:nvPr/>
            </p:nvSpPr>
            <p:spPr bwMode="auto">
              <a:xfrm>
                <a:off x="3349267" y="1168786"/>
                <a:ext cx="218650" cy="402778"/>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solidFill>
              <a:ln w="9525">
                <a:noFill/>
                <a:round/>
                <a:headEnd/>
                <a:tailEnd/>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r>
                  <a:rPr lang="en-US" sz="1100">
                    <a:solidFill>
                      <a:srgbClr val="000000"/>
                    </a:solidFill>
                    <a:latin typeface="MS PGothic" charset="-128"/>
                    <a:ea typeface="MS PGothic" charset="-128"/>
                    <a:cs typeface="MS PGothic" charset="-128"/>
                  </a:rPr>
                  <a:t> </a:t>
                </a:r>
              </a:p>
            </p:txBody>
          </p:sp>
        </p:grpSp>
        <p:sp>
          <p:nvSpPr>
            <p:cNvPr id="34" name="TextBox 33"/>
            <p:cNvSpPr txBox="1"/>
            <p:nvPr/>
          </p:nvSpPr>
          <p:spPr>
            <a:xfrm>
              <a:off x="5892074" y="2470624"/>
              <a:ext cx="1458285" cy="676657"/>
            </a:xfrm>
            <a:prstGeom prst="rect">
              <a:avLst/>
            </a:prstGeom>
            <a:noFill/>
          </p:spPr>
          <p:txBody>
            <a:bodyPr wrap="square" lIns="121886" tIns="60942" rIns="121886" bIns="60942" rtlCol="0">
              <a:spAutoFit/>
            </a:bodyPr>
            <a:lstStyle/>
            <a:p>
              <a:pPr defTabSz="685800" fontAlgn="auto">
                <a:spcBef>
                  <a:spcPts val="0"/>
                </a:spcBef>
                <a:spcAft>
                  <a:spcPts val="0"/>
                </a:spcAft>
              </a:pPr>
              <a:r>
                <a:rPr lang="ja-JP" altLang="en-US" sz="1100" dirty="0" smtClean="0">
                  <a:solidFill>
                    <a:srgbClr val="000000"/>
                  </a:solidFill>
                  <a:latin typeface="MS PGothic" charset="-128"/>
                  <a:ea typeface="MS PGothic" charset="-128"/>
                  <a:cs typeface="MS PGothic" charset="-128"/>
                </a:rPr>
                <a:t>シンクライアント　アプリ</a:t>
              </a:r>
              <a:endParaRPr lang="en-US" sz="1100" dirty="0">
                <a:solidFill>
                  <a:srgbClr val="000000"/>
                </a:solidFill>
                <a:latin typeface="MS PGothic" charset="-128"/>
                <a:ea typeface="MS PGothic" charset="-128"/>
                <a:cs typeface="MS PGothic" charset="-128"/>
              </a:endParaRPr>
            </a:p>
          </p:txBody>
        </p:sp>
      </p:grpSp>
      <p:grpSp>
        <p:nvGrpSpPr>
          <p:cNvPr id="37" name="Group 36"/>
          <p:cNvGrpSpPr/>
          <p:nvPr/>
        </p:nvGrpSpPr>
        <p:grpSpPr>
          <a:xfrm>
            <a:off x="3586554" y="3103119"/>
            <a:ext cx="1493830" cy="511190"/>
            <a:chOff x="5057814" y="4628537"/>
            <a:chExt cx="2189666" cy="749305"/>
          </a:xfrm>
        </p:grpSpPr>
        <p:grpSp>
          <p:nvGrpSpPr>
            <p:cNvPr id="38" name="Group 37"/>
            <p:cNvGrpSpPr/>
            <p:nvPr/>
          </p:nvGrpSpPr>
          <p:grpSpPr>
            <a:xfrm>
              <a:off x="5057814" y="4628537"/>
              <a:ext cx="749500" cy="749305"/>
              <a:chOff x="2302429" y="3667848"/>
              <a:chExt cx="596813" cy="596658"/>
            </a:xfrm>
          </p:grpSpPr>
          <p:sp>
            <p:nvSpPr>
              <p:cNvPr id="40" name="Oval 39"/>
              <p:cNvSpPr/>
              <p:nvPr/>
            </p:nvSpPr>
            <p:spPr>
              <a:xfrm>
                <a:off x="2302429" y="3667848"/>
                <a:ext cx="596813" cy="596658"/>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sp>
            <p:nvSpPr>
              <p:cNvPr id="41" name="Freeform 7"/>
              <p:cNvSpPr>
                <a:spLocks noEditPoints="1"/>
              </p:cNvSpPr>
              <p:nvPr/>
            </p:nvSpPr>
            <p:spPr bwMode="auto">
              <a:xfrm>
                <a:off x="2527367" y="3788819"/>
                <a:ext cx="179306" cy="354716"/>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defRPr/>
                </a:pPr>
                <a:endParaRPr lang="en-US" sz="1100">
                  <a:solidFill>
                    <a:srgbClr val="000000"/>
                  </a:solidFill>
                  <a:latin typeface="MS PGothic" charset="-128"/>
                  <a:ea typeface="MS PGothic" charset="-128"/>
                  <a:cs typeface="MS PGothic" charset="-128"/>
                </a:endParaRPr>
              </a:p>
            </p:txBody>
          </p:sp>
          <p:sp>
            <p:nvSpPr>
              <p:cNvPr id="42" name="Freeform 7"/>
              <p:cNvSpPr>
                <a:spLocks noEditPoints="1"/>
              </p:cNvSpPr>
              <p:nvPr/>
            </p:nvSpPr>
            <p:spPr bwMode="auto">
              <a:xfrm>
                <a:off x="2568672" y="3890310"/>
                <a:ext cx="96697" cy="96857"/>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chemeClr val="bg1"/>
              </a:solidFill>
              <a:ln w="9525">
                <a:noFill/>
                <a:round/>
                <a:headEnd/>
                <a:tailEnd/>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grpSp>
        <p:sp>
          <p:nvSpPr>
            <p:cNvPr id="39" name="TextBox 38"/>
            <p:cNvSpPr txBox="1"/>
            <p:nvPr/>
          </p:nvSpPr>
          <p:spPr>
            <a:xfrm>
              <a:off x="5789194" y="4847052"/>
              <a:ext cx="1458286" cy="428530"/>
            </a:xfrm>
            <a:prstGeom prst="rect">
              <a:avLst/>
            </a:prstGeom>
            <a:noFill/>
          </p:spPr>
          <p:txBody>
            <a:bodyPr wrap="square" lIns="121886" tIns="60942" rIns="121886" bIns="60942" rtlCol="0">
              <a:spAutoFit/>
            </a:bodyPr>
            <a:lstStyle/>
            <a:p>
              <a:pP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モバイル</a:t>
              </a:r>
              <a:endParaRPr lang="en-US" sz="1100" dirty="0">
                <a:solidFill>
                  <a:srgbClr val="000000"/>
                </a:solidFill>
                <a:latin typeface="MS PGothic" charset="-128"/>
                <a:ea typeface="MS PGothic" charset="-128"/>
                <a:cs typeface="MS PGothic" charset="-128"/>
              </a:endParaRPr>
            </a:p>
          </p:txBody>
        </p:sp>
      </p:grpSp>
      <p:grpSp>
        <p:nvGrpSpPr>
          <p:cNvPr id="43" name="Group 42"/>
          <p:cNvGrpSpPr/>
          <p:nvPr/>
        </p:nvGrpSpPr>
        <p:grpSpPr>
          <a:xfrm>
            <a:off x="861419" y="3325498"/>
            <a:ext cx="1482297" cy="616603"/>
            <a:chOff x="1063291" y="4954513"/>
            <a:chExt cx="2172760" cy="903822"/>
          </a:xfrm>
        </p:grpSpPr>
        <p:grpSp>
          <p:nvGrpSpPr>
            <p:cNvPr id="44" name="Group 43"/>
            <p:cNvGrpSpPr/>
            <p:nvPr/>
          </p:nvGrpSpPr>
          <p:grpSpPr>
            <a:xfrm>
              <a:off x="2486550" y="4954513"/>
              <a:ext cx="749501" cy="749305"/>
              <a:chOff x="1161638" y="1178578"/>
              <a:chExt cx="596814" cy="596658"/>
            </a:xfrm>
          </p:grpSpPr>
          <p:sp>
            <p:nvSpPr>
              <p:cNvPr id="46" name="Oval 45"/>
              <p:cNvSpPr/>
              <p:nvPr/>
            </p:nvSpPr>
            <p:spPr>
              <a:xfrm>
                <a:off x="1161638" y="1178578"/>
                <a:ext cx="596814" cy="596658"/>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sp>
            <p:nvSpPr>
              <p:cNvPr id="47" name="Isosceles Triangle 11"/>
              <p:cNvSpPr/>
              <p:nvPr/>
            </p:nvSpPr>
            <p:spPr>
              <a:xfrm rot="5400000">
                <a:off x="1295469" y="1313273"/>
                <a:ext cx="329154" cy="327268"/>
              </a:xfrm>
              <a:custGeom>
                <a:avLst/>
                <a:gdLst/>
                <a:ahLst/>
                <a:cxnLst/>
                <a:rect l="l" t="t" r="r" b="b"/>
                <a:pathLst>
                  <a:path w="301810" h="300082">
                    <a:moveTo>
                      <a:pt x="48003" y="226575"/>
                    </a:moveTo>
                    <a:lnTo>
                      <a:pt x="257858" y="226575"/>
                    </a:lnTo>
                    <a:lnTo>
                      <a:pt x="152931" y="45666"/>
                    </a:lnTo>
                    <a:close/>
                    <a:moveTo>
                      <a:pt x="0" y="250067"/>
                    </a:moveTo>
                    <a:lnTo>
                      <a:pt x="0" y="50015"/>
                    </a:lnTo>
                    <a:cubicBezTo>
                      <a:pt x="0" y="22392"/>
                      <a:pt x="22392" y="0"/>
                      <a:pt x="50015" y="0"/>
                    </a:cubicBezTo>
                    <a:lnTo>
                      <a:pt x="251795" y="0"/>
                    </a:lnTo>
                    <a:cubicBezTo>
                      <a:pt x="279418" y="0"/>
                      <a:pt x="301810" y="22392"/>
                      <a:pt x="301810" y="50015"/>
                    </a:cubicBezTo>
                    <a:lnTo>
                      <a:pt x="301810" y="250067"/>
                    </a:lnTo>
                    <a:cubicBezTo>
                      <a:pt x="301810" y="277690"/>
                      <a:pt x="279418" y="300082"/>
                      <a:pt x="251795" y="300082"/>
                    </a:cubicBezTo>
                    <a:lnTo>
                      <a:pt x="50015" y="300082"/>
                    </a:lnTo>
                    <a:cubicBezTo>
                      <a:pt x="22392" y="300082"/>
                      <a:pt x="0" y="277690"/>
                      <a:pt x="0" y="250067"/>
                    </a:cubicBezTo>
                    <a:close/>
                  </a:path>
                </a:pathLst>
              </a:custGeom>
              <a:solidFill>
                <a:schemeClr val="bg1"/>
              </a:solidFill>
              <a:ln w="9525">
                <a:noFill/>
                <a:round/>
                <a:headEnd/>
                <a:tailEnd/>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grpSp>
        <p:sp>
          <p:nvSpPr>
            <p:cNvPr id="45" name="TextBox 44"/>
            <p:cNvSpPr txBox="1"/>
            <p:nvPr/>
          </p:nvSpPr>
          <p:spPr>
            <a:xfrm>
              <a:off x="1063291" y="5181677"/>
              <a:ext cx="1458285" cy="676658"/>
            </a:xfrm>
            <a:prstGeom prst="rect">
              <a:avLst/>
            </a:prstGeom>
            <a:noFill/>
          </p:spPr>
          <p:txBody>
            <a:bodyPr wrap="square" lIns="121886" tIns="60942" rIns="121886" bIns="60942" rtlCol="0">
              <a:spAutoFit/>
            </a:bodyPr>
            <a:lstStyle/>
            <a:p>
              <a:pPr algn="r" defTabSz="685800" fontAlgn="auto">
                <a:spcBef>
                  <a:spcPts val="0"/>
                </a:spcBef>
                <a:spcAft>
                  <a:spcPts val="0"/>
                </a:spcAft>
              </a:pPr>
              <a:r>
                <a:rPr lang="en-US" sz="1100" dirty="0">
                  <a:solidFill>
                    <a:srgbClr val="000000"/>
                  </a:solidFill>
                  <a:latin typeface="MS PGothic" charset="-128"/>
                  <a:ea typeface="MS PGothic" charset="-128"/>
                  <a:cs typeface="MS PGothic" charset="-128"/>
                </a:rPr>
                <a:t>HD </a:t>
              </a:r>
              <a:r>
                <a:rPr lang="ja-JP" altLang="en-US" sz="1100" dirty="0">
                  <a:solidFill>
                    <a:srgbClr val="000000"/>
                  </a:solidFill>
                  <a:latin typeface="MS PGothic" charset="-128"/>
                  <a:ea typeface="MS PGothic" charset="-128"/>
                  <a:cs typeface="MS PGothic" charset="-128"/>
                </a:rPr>
                <a:t>ビデオ</a:t>
              </a:r>
              <a:r>
                <a:rPr lang="en-US" sz="1100" dirty="0">
                  <a:solidFill>
                    <a:srgbClr val="000000"/>
                  </a:solidFill>
                  <a:latin typeface="MS PGothic" charset="-128"/>
                  <a:ea typeface="MS PGothic" charset="-128"/>
                  <a:cs typeface="MS PGothic" charset="-128"/>
                </a:rPr>
                <a:t>/</a:t>
              </a:r>
            </a:p>
            <a:p>
              <a:pPr algn="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トレーニング</a:t>
              </a:r>
              <a:endParaRPr lang="en-US" sz="1100" dirty="0">
                <a:solidFill>
                  <a:srgbClr val="000000"/>
                </a:solidFill>
                <a:latin typeface="MS PGothic" charset="-128"/>
                <a:ea typeface="MS PGothic" charset="-128"/>
                <a:cs typeface="MS PGothic" charset="-128"/>
              </a:endParaRPr>
            </a:p>
          </p:txBody>
        </p:sp>
      </p:grpSp>
      <p:grpSp>
        <p:nvGrpSpPr>
          <p:cNvPr id="48" name="Group 47"/>
          <p:cNvGrpSpPr/>
          <p:nvPr/>
        </p:nvGrpSpPr>
        <p:grpSpPr>
          <a:xfrm>
            <a:off x="772929" y="1814509"/>
            <a:ext cx="1108574" cy="511190"/>
            <a:chOff x="933581" y="2739684"/>
            <a:chExt cx="1624956" cy="749305"/>
          </a:xfrm>
        </p:grpSpPr>
        <p:grpSp>
          <p:nvGrpSpPr>
            <p:cNvPr id="49" name="Group 48"/>
            <p:cNvGrpSpPr/>
            <p:nvPr/>
          </p:nvGrpSpPr>
          <p:grpSpPr>
            <a:xfrm>
              <a:off x="1809037" y="2739684"/>
              <a:ext cx="749500" cy="749305"/>
              <a:chOff x="8242300" y="2228115"/>
              <a:chExt cx="533400" cy="533262"/>
            </a:xfrm>
            <a:effectLst/>
          </p:grpSpPr>
          <p:sp>
            <p:nvSpPr>
              <p:cNvPr id="51" name="Oval 50"/>
              <p:cNvSpPr/>
              <p:nvPr/>
            </p:nvSpPr>
            <p:spPr>
              <a:xfrm>
                <a:off x="8242300" y="2228115"/>
                <a:ext cx="533400" cy="533262"/>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endParaRPr>
              </a:p>
            </p:txBody>
          </p:sp>
          <p:sp>
            <p:nvSpPr>
              <p:cNvPr id="52" name="Freeform 6"/>
              <p:cNvSpPr>
                <a:spLocks/>
              </p:cNvSpPr>
              <p:nvPr/>
            </p:nvSpPr>
            <p:spPr bwMode="auto">
              <a:xfrm>
                <a:off x="8369702" y="2343150"/>
                <a:ext cx="278596" cy="303192"/>
              </a:xfrm>
              <a:custGeom>
                <a:avLst/>
                <a:gdLst>
                  <a:gd name="T0" fmla="*/ 189 w 235"/>
                  <a:gd name="T1" fmla="*/ 165 h 256"/>
                  <a:gd name="T2" fmla="*/ 164 w 235"/>
                  <a:gd name="T3" fmla="*/ 173 h 256"/>
                  <a:gd name="T4" fmla="*/ 92 w 235"/>
                  <a:gd name="T5" fmla="*/ 131 h 256"/>
                  <a:gd name="T6" fmla="*/ 92 w 235"/>
                  <a:gd name="T7" fmla="*/ 128 h 256"/>
                  <a:gd name="T8" fmla="*/ 92 w 235"/>
                  <a:gd name="T9" fmla="*/ 125 h 256"/>
                  <a:gd name="T10" fmla="*/ 164 w 235"/>
                  <a:gd name="T11" fmla="*/ 84 h 256"/>
                  <a:gd name="T12" fmla="*/ 189 w 235"/>
                  <a:gd name="T13" fmla="*/ 92 h 256"/>
                  <a:gd name="T14" fmla="*/ 235 w 235"/>
                  <a:gd name="T15" fmla="*/ 46 h 256"/>
                  <a:gd name="T16" fmla="*/ 189 w 235"/>
                  <a:gd name="T17" fmla="*/ 0 h 256"/>
                  <a:gd name="T18" fmla="*/ 144 w 235"/>
                  <a:gd name="T19" fmla="*/ 46 h 256"/>
                  <a:gd name="T20" fmla="*/ 144 w 235"/>
                  <a:gd name="T21" fmla="*/ 49 h 256"/>
                  <a:gd name="T22" fmla="*/ 72 w 235"/>
                  <a:gd name="T23" fmla="*/ 90 h 256"/>
                  <a:gd name="T24" fmla="*/ 46 w 235"/>
                  <a:gd name="T25" fmla="*/ 83 h 256"/>
                  <a:gd name="T26" fmla="*/ 0 w 235"/>
                  <a:gd name="T27" fmla="*/ 128 h 256"/>
                  <a:gd name="T28" fmla="*/ 46 w 235"/>
                  <a:gd name="T29" fmla="*/ 174 h 256"/>
                  <a:gd name="T30" fmla="*/ 72 w 235"/>
                  <a:gd name="T31" fmla="*/ 166 h 256"/>
                  <a:gd name="T32" fmla="*/ 144 w 235"/>
                  <a:gd name="T33" fmla="*/ 208 h 256"/>
                  <a:gd name="T34" fmla="*/ 144 w 235"/>
                  <a:gd name="T35" fmla="*/ 211 h 256"/>
                  <a:gd name="T36" fmla="*/ 189 w 235"/>
                  <a:gd name="T37" fmla="*/ 256 h 256"/>
                  <a:gd name="T38" fmla="*/ 235 w 235"/>
                  <a:gd name="T39" fmla="*/ 211 h 256"/>
                  <a:gd name="T40" fmla="*/ 189 w 235"/>
                  <a:gd name="T4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256">
                    <a:moveTo>
                      <a:pt x="189" y="165"/>
                    </a:moveTo>
                    <a:cubicBezTo>
                      <a:pt x="180" y="165"/>
                      <a:pt x="171" y="168"/>
                      <a:pt x="164" y="173"/>
                    </a:cubicBezTo>
                    <a:cubicBezTo>
                      <a:pt x="92" y="131"/>
                      <a:pt x="92" y="131"/>
                      <a:pt x="92" y="131"/>
                    </a:cubicBezTo>
                    <a:cubicBezTo>
                      <a:pt x="92" y="130"/>
                      <a:pt x="92" y="129"/>
                      <a:pt x="92" y="128"/>
                    </a:cubicBezTo>
                    <a:cubicBezTo>
                      <a:pt x="92" y="127"/>
                      <a:pt x="92" y="126"/>
                      <a:pt x="92" y="125"/>
                    </a:cubicBezTo>
                    <a:cubicBezTo>
                      <a:pt x="164" y="84"/>
                      <a:pt x="164" y="84"/>
                      <a:pt x="164" y="84"/>
                    </a:cubicBezTo>
                    <a:cubicBezTo>
                      <a:pt x="171" y="89"/>
                      <a:pt x="180" y="92"/>
                      <a:pt x="189" y="92"/>
                    </a:cubicBezTo>
                    <a:cubicBezTo>
                      <a:pt x="215" y="92"/>
                      <a:pt x="235" y="71"/>
                      <a:pt x="235" y="46"/>
                    </a:cubicBezTo>
                    <a:cubicBezTo>
                      <a:pt x="235" y="21"/>
                      <a:pt x="215" y="0"/>
                      <a:pt x="189" y="0"/>
                    </a:cubicBezTo>
                    <a:cubicBezTo>
                      <a:pt x="164" y="0"/>
                      <a:pt x="144" y="21"/>
                      <a:pt x="144" y="46"/>
                    </a:cubicBezTo>
                    <a:cubicBezTo>
                      <a:pt x="144" y="47"/>
                      <a:pt x="144" y="48"/>
                      <a:pt x="144" y="49"/>
                    </a:cubicBezTo>
                    <a:cubicBezTo>
                      <a:pt x="72" y="90"/>
                      <a:pt x="72" y="90"/>
                      <a:pt x="72" y="90"/>
                    </a:cubicBezTo>
                    <a:cubicBezTo>
                      <a:pt x="64" y="85"/>
                      <a:pt x="56" y="83"/>
                      <a:pt x="46" y="83"/>
                    </a:cubicBezTo>
                    <a:cubicBezTo>
                      <a:pt x="21" y="83"/>
                      <a:pt x="0" y="103"/>
                      <a:pt x="0" y="128"/>
                    </a:cubicBezTo>
                    <a:cubicBezTo>
                      <a:pt x="0" y="153"/>
                      <a:pt x="21" y="174"/>
                      <a:pt x="46" y="174"/>
                    </a:cubicBezTo>
                    <a:cubicBezTo>
                      <a:pt x="56" y="174"/>
                      <a:pt x="64" y="171"/>
                      <a:pt x="72" y="166"/>
                    </a:cubicBezTo>
                    <a:cubicBezTo>
                      <a:pt x="144" y="208"/>
                      <a:pt x="144" y="208"/>
                      <a:pt x="144" y="208"/>
                    </a:cubicBezTo>
                    <a:cubicBezTo>
                      <a:pt x="144" y="209"/>
                      <a:pt x="144" y="210"/>
                      <a:pt x="144" y="211"/>
                    </a:cubicBezTo>
                    <a:cubicBezTo>
                      <a:pt x="144" y="236"/>
                      <a:pt x="164" y="256"/>
                      <a:pt x="189" y="256"/>
                    </a:cubicBezTo>
                    <a:cubicBezTo>
                      <a:pt x="215" y="256"/>
                      <a:pt x="235" y="236"/>
                      <a:pt x="235" y="211"/>
                    </a:cubicBezTo>
                    <a:cubicBezTo>
                      <a:pt x="235" y="185"/>
                      <a:pt x="215" y="165"/>
                      <a:pt x="189" y="165"/>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Proxima Nova"/>
                  <a:ea typeface=""/>
                  <a:cs typeface=""/>
                </a:endParaRPr>
              </a:p>
            </p:txBody>
          </p:sp>
        </p:grpSp>
        <p:sp>
          <p:nvSpPr>
            <p:cNvPr id="50" name="TextBox 49"/>
            <p:cNvSpPr txBox="1"/>
            <p:nvPr/>
          </p:nvSpPr>
          <p:spPr>
            <a:xfrm>
              <a:off x="933581" y="2919780"/>
              <a:ext cx="873958" cy="428530"/>
            </a:xfrm>
            <a:prstGeom prst="rect">
              <a:avLst/>
            </a:prstGeom>
            <a:noFill/>
          </p:spPr>
          <p:txBody>
            <a:bodyPr wrap="square" lIns="121886" tIns="60942" rIns="121886" bIns="60942" rtlCol="0">
              <a:spAutoFit/>
            </a:bodyPr>
            <a:lstStyle/>
            <a:p>
              <a:pPr algn="r" defTabSz="685800" fontAlgn="auto">
                <a:spcBef>
                  <a:spcPts val="0"/>
                </a:spcBef>
                <a:spcAft>
                  <a:spcPts val="0"/>
                </a:spcAft>
              </a:pPr>
              <a:r>
                <a:rPr lang="en-US" sz="1100" dirty="0">
                  <a:solidFill>
                    <a:srgbClr val="000000"/>
                  </a:solidFill>
                  <a:latin typeface="MS PGothic" charset="-128"/>
                  <a:ea typeface="MS PGothic" charset="-128"/>
                  <a:cs typeface="MS PGothic" charset="-128"/>
                </a:rPr>
                <a:t>IoT</a:t>
              </a:r>
            </a:p>
          </p:txBody>
        </p:sp>
      </p:grpSp>
      <p:grpSp>
        <p:nvGrpSpPr>
          <p:cNvPr id="53" name="Group 52"/>
          <p:cNvGrpSpPr/>
          <p:nvPr/>
        </p:nvGrpSpPr>
        <p:grpSpPr>
          <a:xfrm>
            <a:off x="916288" y="1146530"/>
            <a:ext cx="1491536" cy="513642"/>
            <a:chOff x="1143721" y="1760559"/>
            <a:chExt cx="2186302" cy="752899"/>
          </a:xfrm>
        </p:grpSpPr>
        <p:grpSp>
          <p:nvGrpSpPr>
            <p:cNvPr id="54" name="Group 53"/>
            <p:cNvGrpSpPr/>
            <p:nvPr/>
          </p:nvGrpSpPr>
          <p:grpSpPr>
            <a:xfrm>
              <a:off x="2580523" y="1760559"/>
              <a:ext cx="749500" cy="749305"/>
              <a:chOff x="6274265" y="2214235"/>
              <a:chExt cx="786470" cy="786266"/>
            </a:xfrm>
          </p:grpSpPr>
          <p:sp>
            <p:nvSpPr>
              <p:cNvPr id="56" name="Oval 55"/>
              <p:cNvSpPr/>
              <p:nvPr/>
            </p:nvSpPr>
            <p:spPr>
              <a:xfrm>
                <a:off x="6274265" y="2214235"/>
                <a:ext cx="786470" cy="786266"/>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grpSp>
            <p:nvGrpSpPr>
              <p:cNvPr id="57" name="Group 56"/>
              <p:cNvGrpSpPr/>
              <p:nvPr/>
            </p:nvGrpSpPr>
            <p:grpSpPr>
              <a:xfrm>
                <a:off x="6456107" y="2449264"/>
                <a:ext cx="422786" cy="316207"/>
                <a:chOff x="1472549" y="2481923"/>
                <a:chExt cx="731351" cy="546979"/>
              </a:xfrm>
              <a:solidFill>
                <a:schemeClr val="bg1"/>
              </a:solidFill>
            </p:grpSpPr>
            <p:sp>
              <p:nvSpPr>
                <p:cNvPr id="58" name="Rectangle 23"/>
                <p:cNvSpPr>
                  <a:spLocks noChangeArrowheads="1"/>
                </p:cNvSpPr>
                <p:nvPr/>
              </p:nvSpPr>
              <p:spPr bwMode="auto">
                <a:xfrm>
                  <a:off x="1478185" y="2951813"/>
                  <a:ext cx="720853" cy="13316"/>
                </a:xfrm>
                <a:prstGeom prst="rect">
                  <a:avLst/>
                </a:prstGeom>
                <a:grpFill/>
                <a:ln w="19050" cap="flat" cmpd="sng">
                  <a:noFill/>
                  <a:prstDash val="solid"/>
                  <a:round/>
                  <a:headEnd type="none" w="med" len="med"/>
                  <a:tailEnd type="none" w="med" len="med"/>
                </a:ln>
                <a:effectLst/>
              </p:spPr>
              <p:txBody>
                <a:bodyPr lIns="91406" tIns="45704" rIns="91406" bIns="45704"/>
                <a:lstStyle/>
                <a:p>
                  <a:pPr defTabSz="278971"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59" name="Freeform 24"/>
                <p:cNvSpPr>
                  <a:spLocks noEditPoints="1"/>
                </p:cNvSpPr>
                <p:nvPr/>
              </p:nvSpPr>
              <p:spPr bwMode="auto">
                <a:xfrm>
                  <a:off x="1472549" y="2481923"/>
                  <a:ext cx="731351" cy="462208"/>
                </a:xfrm>
                <a:custGeom>
                  <a:avLst/>
                  <a:gdLst/>
                  <a:ahLst/>
                  <a:cxnLst>
                    <a:cxn ang="0">
                      <a:pos x="0" y="0"/>
                    </a:cxn>
                    <a:cxn ang="0">
                      <a:pos x="0" y="1805"/>
                    </a:cxn>
                    <a:cxn ang="0">
                      <a:pos x="2856" y="1805"/>
                    </a:cxn>
                    <a:cxn ang="0">
                      <a:pos x="2856" y="0"/>
                    </a:cxn>
                    <a:cxn ang="0">
                      <a:pos x="0" y="0"/>
                    </a:cxn>
                    <a:cxn ang="0">
                      <a:pos x="2745" y="1653"/>
                    </a:cxn>
                    <a:cxn ang="0">
                      <a:pos x="111" y="1653"/>
                    </a:cxn>
                    <a:cxn ang="0">
                      <a:pos x="111" y="134"/>
                    </a:cxn>
                    <a:cxn ang="0">
                      <a:pos x="2745" y="134"/>
                    </a:cxn>
                    <a:cxn ang="0">
                      <a:pos x="2745" y="1653"/>
                    </a:cxn>
                  </a:cxnLst>
                  <a:rect l="0" t="0" r="r" b="b"/>
                  <a:pathLst>
                    <a:path w="2856" h="1805">
                      <a:moveTo>
                        <a:pt x="0" y="0"/>
                      </a:moveTo>
                      <a:lnTo>
                        <a:pt x="0" y="1805"/>
                      </a:lnTo>
                      <a:lnTo>
                        <a:pt x="2856" y="1805"/>
                      </a:lnTo>
                      <a:lnTo>
                        <a:pt x="2856" y="0"/>
                      </a:lnTo>
                      <a:lnTo>
                        <a:pt x="0" y="0"/>
                      </a:lnTo>
                      <a:close/>
                      <a:moveTo>
                        <a:pt x="2745" y="1653"/>
                      </a:moveTo>
                      <a:lnTo>
                        <a:pt x="111" y="1653"/>
                      </a:lnTo>
                      <a:lnTo>
                        <a:pt x="111" y="134"/>
                      </a:lnTo>
                      <a:lnTo>
                        <a:pt x="2745" y="134"/>
                      </a:lnTo>
                      <a:lnTo>
                        <a:pt x="2745" y="1653"/>
                      </a:lnTo>
                      <a:close/>
                    </a:path>
                  </a:pathLst>
                </a:custGeom>
                <a:grpFill/>
                <a:ln w="19050" cap="flat" cmpd="sng">
                  <a:noFill/>
                  <a:prstDash val="solid"/>
                  <a:round/>
                  <a:headEnd type="none" w="med" len="med"/>
                  <a:tailEnd type="none" w="med" len="med"/>
                </a:ln>
                <a:effectLst/>
              </p:spPr>
              <p:txBody>
                <a:bodyPr lIns="91406" tIns="45704" rIns="91406" bIns="45704"/>
                <a:lstStyle/>
                <a:p>
                  <a:pPr defTabSz="278971"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60" name="Freeform 25"/>
                <p:cNvSpPr>
                  <a:spLocks/>
                </p:cNvSpPr>
                <p:nvPr/>
              </p:nvSpPr>
              <p:spPr bwMode="auto">
                <a:xfrm>
                  <a:off x="1798022" y="2965916"/>
                  <a:ext cx="81176" cy="12548"/>
                </a:xfrm>
                <a:custGeom>
                  <a:avLst/>
                  <a:gdLst/>
                  <a:ahLst/>
                  <a:cxnLst>
                    <a:cxn ang="0">
                      <a:pos x="0" y="0"/>
                    </a:cxn>
                    <a:cxn ang="0">
                      <a:pos x="134" y="0"/>
                    </a:cxn>
                    <a:cxn ang="0">
                      <a:pos x="134" y="9"/>
                    </a:cxn>
                    <a:cxn ang="0">
                      <a:pos x="69" y="21"/>
                    </a:cxn>
                    <a:cxn ang="0">
                      <a:pos x="0" y="8"/>
                    </a:cxn>
                    <a:cxn ang="0">
                      <a:pos x="0" y="0"/>
                    </a:cxn>
                  </a:cxnLst>
                  <a:rect l="0" t="0" r="r" b="b"/>
                  <a:pathLst>
                    <a:path w="134" h="21">
                      <a:moveTo>
                        <a:pt x="0" y="0"/>
                      </a:moveTo>
                      <a:cubicBezTo>
                        <a:pt x="134" y="0"/>
                        <a:pt x="134" y="0"/>
                        <a:pt x="134" y="0"/>
                      </a:cubicBezTo>
                      <a:cubicBezTo>
                        <a:pt x="134" y="9"/>
                        <a:pt x="134" y="9"/>
                        <a:pt x="134" y="9"/>
                      </a:cubicBezTo>
                      <a:cubicBezTo>
                        <a:pt x="134" y="9"/>
                        <a:pt x="109" y="21"/>
                        <a:pt x="69" y="21"/>
                      </a:cubicBezTo>
                      <a:cubicBezTo>
                        <a:pt x="69" y="21"/>
                        <a:pt x="0" y="20"/>
                        <a:pt x="0" y="8"/>
                      </a:cubicBezTo>
                      <a:lnTo>
                        <a:pt x="0" y="0"/>
                      </a:lnTo>
                      <a:close/>
                    </a:path>
                  </a:pathLst>
                </a:custGeom>
                <a:grpFill/>
                <a:ln w="19050" cap="flat" cmpd="sng">
                  <a:noFill/>
                  <a:prstDash val="solid"/>
                  <a:round/>
                  <a:headEnd type="none" w="med" len="med"/>
                  <a:tailEnd type="none" w="med" len="med"/>
                </a:ln>
                <a:effectLst/>
              </p:spPr>
              <p:txBody>
                <a:bodyPr lIns="91406" tIns="45704" rIns="91406" bIns="45704"/>
                <a:lstStyle/>
                <a:p>
                  <a:pPr defTabSz="278971"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61" name="Freeform 26"/>
                <p:cNvSpPr>
                  <a:spLocks/>
                </p:cNvSpPr>
                <p:nvPr/>
              </p:nvSpPr>
              <p:spPr bwMode="auto">
                <a:xfrm>
                  <a:off x="1622099" y="2976407"/>
                  <a:ext cx="432511" cy="52495"/>
                </a:xfrm>
                <a:custGeom>
                  <a:avLst/>
                  <a:gdLst/>
                  <a:ahLst/>
                  <a:cxnLst>
                    <a:cxn ang="0">
                      <a:pos x="0" y="77"/>
                    </a:cxn>
                    <a:cxn ang="0">
                      <a:pos x="27" y="84"/>
                    </a:cxn>
                    <a:cxn ang="0">
                      <a:pos x="45" y="82"/>
                    </a:cxn>
                    <a:cxn ang="0">
                      <a:pos x="355" y="43"/>
                    </a:cxn>
                    <a:cxn ang="0">
                      <a:pos x="676" y="80"/>
                    </a:cxn>
                    <a:cxn ang="0">
                      <a:pos x="686" y="85"/>
                    </a:cxn>
                    <a:cxn ang="0">
                      <a:pos x="715" y="73"/>
                    </a:cxn>
                    <a:cxn ang="0">
                      <a:pos x="715" y="64"/>
                    </a:cxn>
                    <a:cxn ang="0">
                      <a:pos x="422" y="1"/>
                    </a:cxn>
                    <a:cxn ang="0">
                      <a:pos x="357" y="13"/>
                    </a:cxn>
                    <a:cxn ang="0">
                      <a:pos x="288" y="0"/>
                    </a:cxn>
                    <a:cxn ang="0">
                      <a:pos x="1" y="67"/>
                    </a:cxn>
                    <a:cxn ang="0">
                      <a:pos x="0" y="77"/>
                    </a:cxn>
                  </a:cxnLst>
                  <a:rect l="0" t="0" r="r" b="b"/>
                  <a:pathLst>
                    <a:path w="715" h="87">
                      <a:moveTo>
                        <a:pt x="0" y="77"/>
                      </a:moveTo>
                      <a:cubicBezTo>
                        <a:pt x="27" y="84"/>
                        <a:pt x="27" y="84"/>
                        <a:pt x="27" y="84"/>
                      </a:cubicBezTo>
                      <a:cubicBezTo>
                        <a:pt x="27" y="84"/>
                        <a:pt x="38" y="86"/>
                        <a:pt x="45" y="82"/>
                      </a:cubicBezTo>
                      <a:cubicBezTo>
                        <a:pt x="45" y="82"/>
                        <a:pt x="223" y="43"/>
                        <a:pt x="355" y="43"/>
                      </a:cubicBezTo>
                      <a:cubicBezTo>
                        <a:pt x="355" y="43"/>
                        <a:pt x="503" y="45"/>
                        <a:pt x="676" y="80"/>
                      </a:cubicBezTo>
                      <a:cubicBezTo>
                        <a:pt x="676" y="80"/>
                        <a:pt x="681" y="82"/>
                        <a:pt x="686" y="85"/>
                      </a:cubicBezTo>
                      <a:cubicBezTo>
                        <a:pt x="690" y="87"/>
                        <a:pt x="715" y="73"/>
                        <a:pt x="715" y="73"/>
                      </a:cubicBezTo>
                      <a:cubicBezTo>
                        <a:pt x="715" y="64"/>
                        <a:pt x="715" y="64"/>
                        <a:pt x="715" y="64"/>
                      </a:cubicBezTo>
                      <a:cubicBezTo>
                        <a:pt x="715" y="64"/>
                        <a:pt x="541" y="6"/>
                        <a:pt x="422" y="1"/>
                      </a:cubicBezTo>
                      <a:cubicBezTo>
                        <a:pt x="422" y="1"/>
                        <a:pt x="400" y="13"/>
                        <a:pt x="357" y="13"/>
                      </a:cubicBezTo>
                      <a:cubicBezTo>
                        <a:pt x="357" y="13"/>
                        <a:pt x="300" y="12"/>
                        <a:pt x="288" y="0"/>
                      </a:cubicBezTo>
                      <a:cubicBezTo>
                        <a:pt x="288" y="0"/>
                        <a:pt x="102" y="26"/>
                        <a:pt x="1" y="67"/>
                      </a:cubicBezTo>
                      <a:lnTo>
                        <a:pt x="0" y="77"/>
                      </a:lnTo>
                      <a:close/>
                    </a:path>
                  </a:pathLst>
                </a:custGeom>
                <a:grpFill/>
                <a:ln w="19050" cap="flat" cmpd="sng">
                  <a:noFill/>
                  <a:prstDash val="solid"/>
                  <a:round/>
                  <a:headEnd type="none" w="med" len="med"/>
                  <a:tailEnd type="none" w="med" len="med"/>
                </a:ln>
                <a:effectLst/>
              </p:spPr>
              <p:txBody>
                <a:bodyPr lIns="91406" tIns="45704" rIns="91406" bIns="45704"/>
                <a:lstStyle/>
                <a:p>
                  <a:pPr defTabSz="278971" fontAlgn="auto">
                    <a:spcBef>
                      <a:spcPts val="0"/>
                    </a:spcBef>
                    <a:spcAft>
                      <a:spcPts val="0"/>
                    </a:spcAft>
                  </a:pPr>
                  <a:endParaRPr lang="en-US" sz="1100">
                    <a:solidFill>
                      <a:srgbClr val="000000"/>
                    </a:solidFill>
                    <a:latin typeface="MS PGothic" charset="-128"/>
                    <a:ea typeface="MS PGothic" charset="-128"/>
                    <a:cs typeface="MS PGothic" charset="-128"/>
                  </a:endParaRPr>
                </a:p>
              </p:txBody>
            </p:sp>
          </p:grpSp>
        </p:grpSp>
        <p:sp>
          <p:nvSpPr>
            <p:cNvPr id="55" name="TextBox 54"/>
            <p:cNvSpPr txBox="1"/>
            <p:nvPr/>
          </p:nvSpPr>
          <p:spPr>
            <a:xfrm>
              <a:off x="1143721" y="1836801"/>
              <a:ext cx="1458285" cy="676657"/>
            </a:xfrm>
            <a:prstGeom prst="rect">
              <a:avLst/>
            </a:prstGeom>
            <a:noFill/>
          </p:spPr>
          <p:txBody>
            <a:bodyPr wrap="square" lIns="121886" tIns="60942" rIns="121886" bIns="60942" rtlCol="0">
              <a:spAutoFit/>
            </a:bodyPr>
            <a:lstStyle/>
            <a:p>
              <a:pPr algn="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デジタル</a:t>
              </a:r>
              <a:endParaRPr lang="en-US" altLang="ja-JP" sz="1100" dirty="0">
                <a:solidFill>
                  <a:srgbClr val="000000"/>
                </a:solidFill>
                <a:latin typeface="MS PGothic" charset="-128"/>
                <a:ea typeface="MS PGothic" charset="-128"/>
                <a:cs typeface="MS PGothic" charset="-128"/>
              </a:endParaRPr>
            </a:p>
            <a:p>
              <a:pPr algn="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ディスプレイ</a:t>
              </a:r>
              <a:endParaRPr lang="en-US" sz="1100" dirty="0">
                <a:solidFill>
                  <a:srgbClr val="000000"/>
                </a:solidFill>
                <a:latin typeface="MS PGothic" charset="-128"/>
                <a:ea typeface="MS PGothic" charset="-128"/>
                <a:cs typeface="MS PGothic" charset="-128"/>
              </a:endParaRPr>
            </a:p>
          </p:txBody>
        </p:sp>
      </p:grpSp>
      <p:grpSp>
        <p:nvGrpSpPr>
          <p:cNvPr id="62" name="Group 61"/>
          <p:cNvGrpSpPr/>
          <p:nvPr/>
        </p:nvGrpSpPr>
        <p:grpSpPr>
          <a:xfrm>
            <a:off x="147575" y="2682883"/>
            <a:ext cx="1702659" cy="555524"/>
            <a:chOff x="16937" y="4012556"/>
            <a:chExt cx="2495767" cy="814290"/>
          </a:xfrm>
        </p:grpSpPr>
        <p:grpSp>
          <p:nvGrpSpPr>
            <p:cNvPr id="63" name="Group 62"/>
            <p:cNvGrpSpPr/>
            <p:nvPr/>
          </p:nvGrpSpPr>
          <p:grpSpPr>
            <a:xfrm>
              <a:off x="1763203" y="4012556"/>
              <a:ext cx="749501" cy="749305"/>
              <a:chOff x="555187" y="1476940"/>
              <a:chExt cx="452262" cy="452144"/>
            </a:xfrm>
            <a:effectLst/>
          </p:grpSpPr>
          <p:sp>
            <p:nvSpPr>
              <p:cNvPr id="65" name="Oval 64"/>
              <p:cNvSpPr/>
              <p:nvPr/>
            </p:nvSpPr>
            <p:spPr>
              <a:xfrm>
                <a:off x="555187" y="1476940"/>
                <a:ext cx="452262" cy="452144"/>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07116"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grpSp>
            <p:nvGrpSpPr>
              <p:cNvPr id="66" name="Group 65"/>
              <p:cNvGrpSpPr/>
              <p:nvPr/>
            </p:nvGrpSpPr>
            <p:grpSpPr>
              <a:xfrm>
                <a:off x="631021" y="1548746"/>
                <a:ext cx="304224" cy="304224"/>
                <a:chOff x="615810" y="1533535"/>
                <a:chExt cx="334646" cy="334646"/>
              </a:xfrm>
            </p:grpSpPr>
            <p:grpSp>
              <p:nvGrpSpPr>
                <p:cNvPr id="67" name="Group 66"/>
                <p:cNvGrpSpPr/>
                <p:nvPr/>
              </p:nvGrpSpPr>
              <p:grpSpPr>
                <a:xfrm>
                  <a:off x="679818" y="1601514"/>
                  <a:ext cx="203000" cy="203000"/>
                  <a:chOff x="683447" y="1594256"/>
                  <a:chExt cx="203000" cy="203000"/>
                </a:xfrm>
              </p:grpSpPr>
              <p:grpSp>
                <p:nvGrpSpPr>
                  <p:cNvPr id="77" name="Group 10"/>
                  <p:cNvGrpSpPr>
                    <a:grpSpLocks noChangeAspect="1"/>
                  </p:cNvGrpSpPr>
                  <p:nvPr/>
                </p:nvGrpSpPr>
                <p:grpSpPr bwMode="auto">
                  <a:xfrm>
                    <a:off x="732988" y="1643074"/>
                    <a:ext cx="103873" cy="136517"/>
                    <a:chOff x="2630" y="1568"/>
                    <a:chExt cx="245" cy="322"/>
                  </a:xfrm>
                  <a:solidFill>
                    <a:schemeClr val="bg1"/>
                  </a:solidFill>
                </p:grpSpPr>
                <p:sp>
                  <p:nvSpPr>
                    <p:cNvPr id="79" name="Freeform 11"/>
                    <p:cNvSpPr>
                      <a:spLocks/>
                    </p:cNvSpPr>
                    <p:nvPr/>
                  </p:nvSpPr>
                  <p:spPr bwMode="auto">
                    <a:xfrm>
                      <a:off x="2680" y="1568"/>
                      <a:ext cx="146" cy="187"/>
                    </a:xfrm>
                    <a:custGeom>
                      <a:avLst/>
                      <a:gdLst>
                        <a:gd name="T0" fmla="*/ 7 w 62"/>
                        <a:gd name="T1" fmla="*/ 61 h 79"/>
                        <a:gd name="T2" fmla="*/ 31 w 62"/>
                        <a:gd name="T3" fmla="*/ 79 h 79"/>
                        <a:gd name="T4" fmla="*/ 55 w 62"/>
                        <a:gd name="T5" fmla="*/ 61 h 79"/>
                        <a:gd name="T6" fmla="*/ 59 w 62"/>
                        <a:gd name="T7" fmla="*/ 44 h 79"/>
                        <a:gd name="T8" fmla="*/ 56 w 62"/>
                        <a:gd name="T9" fmla="*/ 16 h 79"/>
                        <a:gd name="T10" fmla="*/ 31 w 62"/>
                        <a:gd name="T11" fmla="*/ 0 h 79"/>
                        <a:gd name="T12" fmla="*/ 6 w 62"/>
                        <a:gd name="T13" fmla="*/ 16 h 79"/>
                        <a:gd name="T14" fmla="*/ 3 w 62"/>
                        <a:gd name="T15" fmla="*/ 44 h 79"/>
                        <a:gd name="T16" fmla="*/ 7 w 62"/>
                        <a:gd name="T17" fmla="*/ 61 h 79"/>
                        <a:gd name="T18" fmla="*/ 7 w 62"/>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9">
                          <a:moveTo>
                            <a:pt x="7" y="61"/>
                          </a:moveTo>
                          <a:cubicBezTo>
                            <a:pt x="10" y="72"/>
                            <a:pt x="20" y="79"/>
                            <a:pt x="31" y="79"/>
                          </a:cubicBezTo>
                          <a:cubicBezTo>
                            <a:pt x="42" y="79"/>
                            <a:pt x="52" y="72"/>
                            <a:pt x="55" y="61"/>
                          </a:cubicBezTo>
                          <a:cubicBezTo>
                            <a:pt x="59" y="44"/>
                            <a:pt x="59" y="44"/>
                            <a:pt x="59" y="44"/>
                          </a:cubicBezTo>
                          <a:cubicBezTo>
                            <a:pt x="62" y="34"/>
                            <a:pt x="61" y="24"/>
                            <a:pt x="56" y="16"/>
                          </a:cubicBezTo>
                          <a:cubicBezTo>
                            <a:pt x="51" y="6"/>
                            <a:pt x="42" y="0"/>
                            <a:pt x="31" y="0"/>
                          </a:cubicBezTo>
                          <a:cubicBezTo>
                            <a:pt x="20" y="0"/>
                            <a:pt x="11" y="6"/>
                            <a:pt x="6" y="16"/>
                          </a:cubicBezTo>
                          <a:cubicBezTo>
                            <a:pt x="1" y="24"/>
                            <a:pt x="0" y="34"/>
                            <a:pt x="3" y="44"/>
                          </a:cubicBezTo>
                          <a:cubicBezTo>
                            <a:pt x="7" y="61"/>
                            <a:pt x="7" y="61"/>
                            <a:pt x="7" y="61"/>
                          </a:cubicBezTo>
                          <a:cubicBezTo>
                            <a:pt x="7" y="61"/>
                            <a:pt x="7" y="61"/>
                            <a:pt x="7"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sp>
                  <p:nvSpPr>
                    <p:cNvPr id="80" name="Freeform 12"/>
                    <p:cNvSpPr>
                      <a:spLocks/>
                    </p:cNvSpPr>
                    <p:nvPr/>
                  </p:nvSpPr>
                  <p:spPr bwMode="auto">
                    <a:xfrm>
                      <a:off x="2630" y="1790"/>
                      <a:ext cx="245" cy="100"/>
                    </a:xfrm>
                    <a:custGeom>
                      <a:avLst/>
                      <a:gdLst>
                        <a:gd name="T0" fmla="*/ 56 w 114"/>
                        <a:gd name="T1" fmla="*/ 0 h 35"/>
                        <a:gd name="T2" fmla="*/ 2 w 114"/>
                        <a:gd name="T3" fmla="*/ 12 h 35"/>
                        <a:gd name="T4" fmla="*/ 0 w 114"/>
                        <a:gd name="T5" fmla="*/ 35 h 35"/>
                        <a:gd name="T6" fmla="*/ 114 w 114"/>
                        <a:gd name="T7" fmla="*/ 35 h 35"/>
                        <a:gd name="T8" fmla="*/ 111 w 114"/>
                        <a:gd name="T9" fmla="*/ 12 h 35"/>
                        <a:gd name="T10" fmla="*/ 56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56" y="0"/>
                          </a:moveTo>
                          <a:cubicBezTo>
                            <a:pt x="33" y="0"/>
                            <a:pt x="20" y="4"/>
                            <a:pt x="2" y="12"/>
                          </a:cubicBezTo>
                          <a:cubicBezTo>
                            <a:pt x="2" y="12"/>
                            <a:pt x="1" y="21"/>
                            <a:pt x="0" y="35"/>
                          </a:cubicBezTo>
                          <a:cubicBezTo>
                            <a:pt x="114" y="35"/>
                            <a:pt x="114" y="35"/>
                            <a:pt x="114" y="35"/>
                          </a:cubicBezTo>
                          <a:cubicBezTo>
                            <a:pt x="111" y="12"/>
                            <a:pt x="111" y="12"/>
                            <a:pt x="111" y="12"/>
                          </a:cubicBezTo>
                          <a:cubicBezTo>
                            <a:pt x="93" y="4"/>
                            <a:pt x="80" y="0"/>
                            <a:pt x="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a:solidFill>
                          <a:srgbClr val="000000"/>
                        </a:solidFill>
                        <a:latin typeface="MS PGothic" charset="-128"/>
                        <a:ea typeface="MS PGothic" charset="-128"/>
                        <a:cs typeface="MS PGothic" charset="-128"/>
                      </a:endParaRPr>
                    </a:p>
                  </p:txBody>
                </p:sp>
              </p:grpSp>
              <p:sp>
                <p:nvSpPr>
                  <p:cNvPr id="78" name="Donut 77"/>
                  <p:cNvSpPr/>
                  <p:nvPr/>
                </p:nvSpPr>
                <p:spPr>
                  <a:xfrm>
                    <a:off x="683447" y="1594256"/>
                    <a:ext cx="203000" cy="203000"/>
                  </a:xfrm>
                  <a:prstGeom prst="donut">
                    <a:avLst>
                      <a:gd name="adj" fmla="val 9136"/>
                    </a:avLst>
                  </a:prstGeom>
                  <a:solidFill>
                    <a:schemeClr val="bg1"/>
                  </a:solidFill>
                  <a:ln w="9525">
                    <a:noFill/>
                    <a:round/>
                    <a:headEnd/>
                    <a:tailEnd/>
                  </a:ln>
                </p:spPr>
                <p:txBody>
                  <a:bodyPr vert="horz" wrap="square" lIns="91416" tIns="45708" rIns="91416" bIns="45708" numCol="1" anchor="t" anchorCtr="0" compatLnSpc="1">
                    <a:prstTxWarp prst="textNoShape">
                      <a:avLst/>
                    </a:prstTxWarp>
                  </a:bodyPr>
                  <a:lstStyle/>
                  <a:p>
                    <a:pPr defTabSz="685800" fontAlgn="auto">
                      <a:spcBef>
                        <a:spcPts val="0"/>
                      </a:spcBef>
                      <a:spcAft>
                        <a:spcPts val="0"/>
                      </a:spcAft>
                    </a:pPr>
                    <a:endParaRPr lang="en-US" sz="1100" dirty="0">
                      <a:solidFill>
                        <a:srgbClr val="000000"/>
                      </a:solidFill>
                      <a:latin typeface="MS PGothic" charset="-128"/>
                      <a:ea typeface="MS PGothic" charset="-128"/>
                      <a:cs typeface="MS PGothic" charset="-128"/>
                    </a:endParaRPr>
                  </a:p>
                </p:txBody>
              </p:sp>
            </p:grpSp>
            <p:grpSp>
              <p:nvGrpSpPr>
                <p:cNvPr id="68" name="Group 67"/>
                <p:cNvGrpSpPr/>
                <p:nvPr/>
              </p:nvGrpSpPr>
              <p:grpSpPr>
                <a:xfrm>
                  <a:off x="781318" y="1533535"/>
                  <a:ext cx="3629" cy="334646"/>
                  <a:chOff x="781318" y="1533535"/>
                  <a:chExt cx="3629" cy="334646"/>
                </a:xfrm>
              </p:grpSpPr>
              <p:cxnSp>
                <p:nvCxnSpPr>
                  <p:cNvPr id="75" name="Straight Connector 74"/>
                  <p:cNvCxnSpPr/>
                  <p:nvPr/>
                </p:nvCxnSpPr>
                <p:spPr>
                  <a:xfrm flipV="1">
                    <a:off x="784947" y="15335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81318" y="17967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3600000">
                  <a:off x="781318" y="1533535"/>
                  <a:ext cx="3629" cy="334646"/>
                  <a:chOff x="781318" y="1533535"/>
                  <a:chExt cx="3629" cy="334646"/>
                </a:xfrm>
              </p:grpSpPr>
              <p:cxnSp>
                <p:nvCxnSpPr>
                  <p:cNvPr id="73" name="Straight Connector 72"/>
                  <p:cNvCxnSpPr/>
                  <p:nvPr/>
                </p:nvCxnSpPr>
                <p:spPr>
                  <a:xfrm flipV="1">
                    <a:off x="784947" y="15335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81318" y="17967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rot="7200000">
                  <a:off x="781318" y="1533535"/>
                  <a:ext cx="3629" cy="334646"/>
                  <a:chOff x="781318" y="1533535"/>
                  <a:chExt cx="3629" cy="334646"/>
                </a:xfrm>
              </p:grpSpPr>
              <p:cxnSp>
                <p:nvCxnSpPr>
                  <p:cNvPr id="71" name="Straight Connector 70"/>
                  <p:cNvCxnSpPr/>
                  <p:nvPr/>
                </p:nvCxnSpPr>
                <p:spPr>
                  <a:xfrm flipV="1">
                    <a:off x="784947" y="15335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81318" y="1796735"/>
                    <a:ext cx="0" cy="71446"/>
                  </a:xfrm>
                  <a:prstGeom prst="line">
                    <a:avLst/>
                  </a:prstGeom>
                  <a:ln w="63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grpSp>
        <p:sp>
          <p:nvSpPr>
            <p:cNvPr id="64" name="TextBox 63"/>
            <p:cNvSpPr txBox="1"/>
            <p:nvPr/>
          </p:nvSpPr>
          <p:spPr>
            <a:xfrm>
              <a:off x="16937" y="4150189"/>
              <a:ext cx="1879729" cy="676657"/>
            </a:xfrm>
            <a:prstGeom prst="rect">
              <a:avLst/>
            </a:prstGeom>
            <a:noFill/>
          </p:spPr>
          <p:txBody>
            <a:bodyPr wrap="square" lIns="121886" tIns="60942" rIns="121886" bIns="60942" rtlCol="0">
              <a:spAutoFit/>
            </a:bodyPr>
            <a:lstStyle/>
            <a:p>
              <a:pPr algn="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オムニチャネル</a:t>
              </a:r>
              <a:endParaRPr lang="en-US" altLang="ja-JP" sz="1100" dirty="0">
                <a:solidFill>
                  <a:srgbClr val="000000"/>
                </a:solidFill>
                <a:latin typeface="MS PGothic" charset="-128"/>
                <a:ea typeface="MS PGothic" charset="-128"/>
                <a:cs typeface="MS PGothic" charset="-128"/>
              </a:endParaRPr>
            </a:p>
            <a:p>
              <a:pPr algn="r" defTabSz="685800" fontAlgn="auto">
                <a:spcBef>
                  <a:spcPts val="0"/>
                </a:spcBef>
                <a:spcAft>
                  <a:spcPts val="0"/>
                </a:spcAft>
              </a:pPr>
              <a:r>
                <a:rPr lang="ja-JP" altLang="en-US" sz="1100" dirty="0">
                  <a:solidFill>
                    <a:srgbClr val="000000"/>
                  </a:solidFill>
                  <a:latin typeface="MS PGothic" charset="-128"/>
                  <a:ea typeface="MS PGothic" charset="-128"/>
                  <a:cs typeface="MS PGothic" charset="-128"/>
                </a:rPr>
                <a:t>マーケティング</a:t>
              </a:r>
              <a:endParaRPr lang="en-US" sz="1100" dirty="0">
                <a:solidFill>
                  <a:srgbClr val="000000"/>
                </a:solidFill>
                <a:latin typeface="MS PGothic" charset="-128"/>
                <a:ea typeface="MS PGothic" charset="-128"/>
                <a:cs typeface="MS PGothic" charset="-128"/>
              </a:endParaRPr>
            </a:p>
          </p:txBody>
        </p:sp>
      </p:grpSp>
      <p:sp>
        <p:nvSpPr>
          <p:cNvPr id="81" name="TextBox 80"/>
          <p:cNvSpPr txBox="1"/>
          <p:nvPr/>
        </p:nvSpPr>
        <p:spPr>
          <a:xfrm>
            <a:off x="136024" y="4301327"/>
            <a:ext cx="4354792" cy="379906"/>
          </a:xfrm>
          <a:prstGeom prst="rect">
            <a:avLst/>
          </a:prstGeom>
          <a:noFill/>
        </p:spPr>
        <p:txBody>
          <a:bodyPr wrap="square" lIns="25712" tIns="12856" rIns="25712" bIns="12856" rtlCol="0">
            <a:spAutoFit/>
          </a:bodyPr>
          <a:lstStyle/>
          <a:p>
            <a:pPr defTabSz="685800" fontAlgn="auto">
              <a:spcBef>
                <a:spcPts val="0"/>
              </a:spcBef>
              <a:spcAft>
                <a:spcPts val="0"/>
              </a:spcAft>
            </a:pPr>
            <a:r>
              <a:rPr lang="en-US" sz="900" dirty="0">
                <a:solidFill>
                  <a:srgbClr val="000000"/>
                </a:solidFill>
                <a:latin typeface="Proxima Nova"/>
                <a:ea typeface=""/>
                <a:cs typeface=""/>
              </a:rPr>
              <a:t>*</a:t>
            </a:r>
            <a:r>
              <a:rPr lang="en-US" sz="700" dirty="0">
                <a:solidFill>
                  <a:srgbClr val="000000"/>
                </a:solidFill>
                <a:latin typeface="Proxima Nova"/>
                <a:ea typeface=""/>
                <a:cs typeface=""/>
              </a:rPr>
              <a:t>Tech Target, Branch Office Growth Demands  New Devices, 2013 | **US The Census Bureau of the Department of Commerce, 2015</a:t>
            </a:r>
          </a:p>
          <a:p>
            <a:pPr defTabSz="685800" fontAlgn="auto">
              <a:spcBef>
                <a:spcPts val="0"/>
              </a:spcBef>
              <a:spcAft>
                <a:spcPts val="0"/>
              </a:spcAft>
            </a:pPr>
            <a:endParaRPr lang="en-US" sz="700" dirty="0">
              <a:solidFill>
                <a:srgbClr val="000000"/>
              </a:solidFill>
              <a:latin typeface="Proxima Nova"/>
              <a:ea typeface=""/>
              <a:cs typeface=""/>
            </a:endParaRPr>
          </a:p>
        </p:txBody>
      </p:sp>
      <p:grpSp>
        <p:nvGrpSpPr>
          <p:cNvPr id="82" name="Group 81"/>
          <p:cNvGrpSpPr/>
          <p:nvPr/>
        </p:nvGrpSpPr>
        <p:grpSpPr>
          <a:xfrm>
            <a:off x="4987252" y="417949"/>
            <a:ext cx="3794906" cy="4543075"/>
            <a:chOff x="436743" y="1264919"/>
            <a:chExt cx="4166113" cy="4276001"/>
          </a:xfrm>
        </p:grpSpPr>
        <p:sp>
          <p:nvSpPr>
            <p:cNvPr id="83" name="Rectangle 82"/>
            <p:cNvSpPr/>
            <p:nvPr/>
          </p:nvSpPr>
          <p:spPr>
            <a:xfrm>
              <a:off x="835876" y="1264919"/>
              <a:ext cx="3277336" cy="4276001"/>
            </a:xfrm>
            <a:prstGeom prst="rect">
              <a:avLst/>
            </a:prstGeom>
            <a:gradFill>
              <a:gsLst>
                <a:gs pos="72000">
                  <a:schemeClr val="bg1">
                    <a:lumMod val="95000"/>
                  </a:schemeClr>
                </a:gs>
                <a:gs pos="9000">
                  <a:schemeClr val="bg1"/>
                </a:gs>
                <a:gs pos="100000">
                  <a:schemeClr val="bg1">
                    <a:alpha val="0"/>
                  </a:schemeClr>
                </a:gs>
              </a:gsLst>
              <a:lin ang="5400000" scaled="0"/>
            </a:gradFill>
            <a:ln>
              <a:gradFill>
                <a:gsLst>
                  <a:gs pos="0">
                    <a:schemeClr val="accent1">
                      <a:lumMod val="5000"/>
                      <a:lumOff val="95000"/>
                      <a:alpha val="0"/>
                    </a:schemeClr>
                  </a:gs>
                  <a:gs pos="44000">
                    <a:schemeClr val="accent5">
                      <a:lumMod val="40000"/>
                      <a:lumOff val="60000"/>
                    </a:schemeClr>
                  </a:gs>
                  <a:gs pos="71000">
                    <a:schemeClr val="accent5">
                      <a:lumMod val="40000"/>
                      <a:lumOff val="60000"/>
                    </a:schemeClr>
                  </a:gs>
                  <a:gs pos="100000">
                    <a:schemeClr val="bg1">
                      <a:alpha val="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2999" dirty="0">
                <a:solidFill>
                  <a:srgbClr val="FFFFFF"/>
                </a:solidFill>
              </a:endParaRPr>
            </a:p>
          </p:txBody>
        </p:sp>
        <p:pic>
          <p:nvPicPr>
            <p:cNvPr id="84" name="Picture 8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flipH="1">
              <a:off x="436743" y="1693278"/>
              <a:ext cx="399133" cy="3753678"/>
            </a:xfrm>
            <a:prstGeom prst="rect">
              <a:avLst/>
            </a:prstGeom>
          </p:spPr>
        </p:pic>
        <p:pic>
          <p:nvPicPr>
            <p:cNvPr id="85" name="Picture 8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4113212" y="1693278"/>
              <a:ext cx="489644" cy="3753678"/>
            </a:xfrm>
            <a:prstGeom prst="rect">
              <a:avLst/>
            </a:prstGeom>
          </p:spPr>
        </p:pic>
      </p:grpSp>
      <p:grpSp>
        <p:nvGrpSpPr>
          <p:cNvPr id="5" name="Group 4"/>
          <p:cNvGrpSpPr/>
          <p:nvPr/>
        </p:nvGrpSpPr>
        <p:grpSpPr>
          <a:xfrm>
            <a:off x="5507906" y="2531238"/>
            <a:ext cx="3083430" cy="912439"/>
            <a:chOff x="14688399" y="6749940"/>
            <a:chExt cx="8224622" cy="2433804"/>
          </a:xfrm>
        </p:grpSpPr>
        <p:sp>
          <p:nvSpPr>
            <p:cNvPr id="88" name="Rectangle 87"/>
            <p:cNvSpPr/>
            <p:nvPr/>
          </p:nvSpPr>
          <p:spPr>
            <a:xfrm>
              <a:off x="18197257" y="6749940"/>
              <a:ext cx="4715764" cy="1095368"/>
            </a:xfrm>
            <a:prstGeom prst="rect">
              <a:avLst/>
            </a:prstGeom>
          </p:spPr>
          <p:txBody>
            <a:bodyPr wrap="square" lIns="25682" tIns="12842" rIns="25682" bIns="12842">
              <a:spAutoFit/>
            </a:bodyPr>
            <a:lstStyle/>
            <a:p>
              <a:pPr defTabSz="685800" fontAlgn="auto">
                <a:spcBef>
                  <a:spcPts val="0"/>
                </a:spcBef>
                <a:spcAft>
                  <a:spcPts val="0"/>
                </a:spcAft>
                <a:defRPr/>
              </a:pPr>
              <a:r>
                <a:rPr lang="en-US" sz="2500" b="1" dirty="0">
                  <a:solidFill>
                    <a:srgbClr val="4472C4"/>
                  </a:solidFill>
                  <a:latin typeface="Proxima Nova"/>
                  <a:ea typeface=""/>
                  <a:cs typeface=""/>
                </a:rPr>
                <a:t>20-50%</a:t>
              </a:r>
            </a:p>
          </p:txBody>
        </p:sp>
        <p:cxnSp>
          <p:nvCxnSpPr>
            <p:cNvPr id="90" name="Straight Connector 89"/>
            <p:cNvCxnSpPr/>
            <p:nvPr/>
          </p:nvCxnSpPr>
          <p:spPr>
            <a:xfrm>
              <a:off x="14872153" y="9183744"/>
              <a:ext cx="7064691" cy="0"/>
            </a:xfrm>
            <a:prstGeom prst="line">
              <a:avLst/>
            </a:prstGeom>
            <a:ln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4688399" y="7172047"/>
              <a:ext cx="2535730" cy="1464816"/>
            </a:xfrm>
            <a:prstGeom prst="rect">
              <a:avLst/>
            </a:prstGeom>
            <a:noFill/>
          </p:spPr>
          <p:txBody>
            <a:bodyPr wrap="square" lIns="25691" tIns="12846" rIns="25691" bIns="12846" rtlCol="0">
              <a:spAutoFit/>
            </a:bodyPr>
            <a:lstStyle/>
            <a:p>
              <a:pPr defTabSz="685800" fontAlgn="auto">
                <a:spcBef>
                  <a:spcPts val="0"/>
                </a:spcBef>
                <a:spcAft>
                  <a:spcPts val="0"/>
                </a:spcAft>
              </a:pPr>
              <a:r>
                <a:rPr lang="ja-JP" altLang="en-US" sz="1700" b="1" dirty="0">
                  <a:solidFill>
                    <a:srgbClr val="FF6600"/>
                  </a:solidFill>
                  <a:latin typeface="MS PGothic" charset="-128"/>
                  <a:ea typeface="MS PGothic" charset="-128"/>
                  <a:cs typeface="MS PGothic" charset="-128"/>
                </a:rPr>
                <a:t>アプリ・帯域の増加</a:t>
              </a:r>
              <a:endParaRPr lang="en-US" sz="1700" b="1" dirty="0">
                <a:solidFill>
                  <a:srgbClr val="FF6600"/>
                </a:solidFill>
                <a:latin typeface="MS PGothic" charset="-128"/>
                <a:ea typeface="MS PGothic" charset="-128"/>
                <a:cs typeface="MS PGothic" charset="-128"/>
              </a:endParaRPr>
            </a:p>
          </p:txBody>
        </p:sp>
        <p:sp>
          <p:nvSpPr>
            <p:cNvPr id="95" name="Freeform 94"/>
            <p:cNvSpPr/>
            <p:nvPr/>
          </p:nvSpPr>
          <p:spPr>
            <a:xfrm>
              <a:off x="17475119" y="6886541"/>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a:solidFill>
                <a:schemeClr val="accent5">
                  <a:lumMod val="75000"/>
                </a:schemeClr>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5699" tIns="12850" rIns="25699" bIns="12850" rtlCol="0" anchor="ctr"/>
            <a:lstStyle/>
            <a:p>
              <a:pPr algn="ctr" defTabSz="685800" fontAlgn="auto">
                <a:spcBef>
                  <a:spcPts val="0"/>
                </a:spcBef>
                <a:spcAft>
                  <a:spcPts val="0"/>
                </a:spcAft>
              </a:pPr>
              <a:endParaRPr lang="en-US" sz="2999">
                <a:solidFill>
                  <a:srgbClr val="FFFFFF"/>
                </a:solidFill>
              </a:endParaRPr>
            </a:p>
          </p:txBody>
        </p:sp>
        <p:sp>
          <p:nvSpPr>
            <p:cNvPr id="98" name="Rectangle 97"/>
            <p:cNvSpPr/>
            <p:nvPr/>
          </p:nvSpPr>
          <p:spPr>
            <a:xfrm>
              <a:off x="18205870" y="7808143"/>
              <a:ext cx="3730980" cy="1177461"/>
            </a:xfrm>
            <a:prstGeom prst="rect">
              <a:avLst/>
            </a:prstGeom>
          </p:spPr>
          <p:txBody>
            <a:bodyPr wrap="square" lIns="25682" tIns="12842" rIns="25682" bIns="12842">
              <a:spAutoFit/>
            </a:bodyPr>
            <a:lstStyle/>
            <a:p>
              <a:pPr defTabSz="685800" fontAlgn="auto">
                <a:spcBef>
                  <a:spcPts val="0"/>
                </a:spcBef>
                <a:spcAft>
                  <a:spcPts val="0"/>
                </a:spcAft>
                <a:defRPr/>
              </a:pPr>
              <a:r>
                <a:rPr lang="en-US" sz="900" dirty="0">
                  <a:solidFill>
                    <a:srgbClr val="A5A5A5">
                      <a:lumMod val="75000"/>
                      <a:lumOff val="25000"/>
                    </a:srgbClr>
                  </a:solidFill>
                  <a:latin typeface="Proxima Nova"/>
                  <a:ea typeface=""/>
                  <a:cs typeface=""/>
                </a:rPr>
                <a:t>Increase in Enterprise bandwidth per year through 2018**</a:t>
              </a:r>
            </a:p>
          </p:txBody>
        </p:sp>
      </p:grpSp>
      <p:grpSp>
        <p:nvGrpSpPr>
          <p:cNvPr id="6" name="Group 5"/>
          <p:cNvGrpSpPr/>
          <p:nvPr/>
        </p:nvGrpSpPr>
        <p:grpSpPr>
          <a:xfrm>
            <a:off x="5507917" y="3444868"/>
            <a:ext cx="2871785" cy="845010"/>
            <a:chOff x="14688428" y="9186919"/>
            <a:chExt cx="7660088" cy="2253946"/>
          </a:xfrm>
        </p:grpSpPr>
        <p:sp>
          <p:nvSpPr>
            <p:cNvPr id="87" name="Rectangle 86"/>
            <p:cNvSpPr/>
            <p:nvPr/>
          </p:nvSpPr>
          <p:spPr>
            <a:xfrm>
              <a:off x="18217803" y="9186919"/>
              <a:ext cx="3190073" cy="1095368"/>
            </a:xfrm>
            <a:prstGeom prst="rect">
              <a:avLst/>
            </a:prstGeom>
          </p:spPr>
          <p:txBody>
            <a:bodyPr wrap="square" lIns="25682" tIns="12842" rIns="25682" bIns="12842">
              <a:spAutoFit/>
            </a:bodyPr>
            <a:lstStyle/>
            <a:p>
              <a:pPr defTabSz="685800" fontAlgn="auto">
                <a:spcBef>
                  <a:spcPts val="0"/>
                </a:spcBef>
                <a:spcAft>
                  <a:spcPts val="0"/>
                </a:spcAft>
                <a:defRPr/>
              </a:pPr>
              <a:r>
                <a:rPr lang="en-US" sz="2500" b="1" dirty="0">
                  <a:solidFill>
                    <a:srgbClr val="4472C4"/>
                  </a:solidFill>
                  <a:latin typeface="Proxima Nova"/>
                  <a:ea typeface=""/>
                  <a:cs typeface=""/>
                </a:rPr>
                <a:t>30%</a:t>
              </a:r>
            </a:p>
          </p:txBody>
        </p:sp>
        <p:sp>
          <p:nvSpPr>
            <p:cNvPr id="93" name="TextBox 92"/>
            <p:cNvSpPr txBox="1"/>
            <p:nvPr/>
          </p:nvSpPr>
          <p:spPr>
            <a:xfrm>
              <a:off x="14688428" y="9702851"/>
              <a:ext cx="2954828" cy="1464816"/>
            </a:xfrm>
            <a:prstGeom prst="rect">
              <a:avLst/>
            </a:prstGeom>
            <a:noFill/>
          </p:spPr>
          <p:txBody>
            <a:bodyPr wrap="square" lIns="25691" tIns="12846" rIns="25691" bIns="12846" rtlCol="0">
              <a:spAutoFit/>
            </a:bodyPr>
            <a:lstStyle/>
            <a:p>
              <a:pPr defTabSz="685800" fontAlgn="auto">
                <a:spcBef>
                  <a:spcPts val="0"/>
                </a:spcBef>
                <a:spcAft>
                  <a:spcPts val="0"/>
                </a:spcAft>
              </a:pPr>
              <a:r>
                <a:rPr lang="ja-JP" altLang="en-US" sz="1700" b="1" dirty="0">
                  <a:solidFill>
                    <a:srgbClr val="FF6600"/>
                  </a:solidFill>
                  <a:latin typeface="MS PGothic" charset="-128"/>
                  <a:ea typeface="MS PGothic" charset="-128"/>
                  <a:cs typeface="MS PGothic" charset="-128"/>
                </a:rPr>
                <a:t>リスクの</a:t>
              </a:r>
              <a:endParaRPr lang="en-US" altLang="ja-JP" sz="1700" b="1" dirty="0">
                <a:solidFill>
                  <a:srgbClr val="FF6600"/>
                </a:solidFill>
                <a:latin typeface="MS PGothic" charset="-128"/>
                <a:ea typeface="MS PGothic" charset="-128"/>
                <a:cs typeface="MS PGothic" charset="-128"/>
              </a:endParaRPr>
            </a:p>
            <a:p>
              <a:pPr defTabSz="685800" fontAlgn="auto">
                <a:spcBef>
                  <a:spcPts val="0"/>
                </a:spcBef>
                <a:spcAft>
                  <a:spcPts val="0"/>
                </a:spcAft>
              </a:pPr>
              <a:r>
                <a:rPr lang="ja-JP" altLang="en-US" sz="1700" b="1" dirty="0">
                  <a:solidFill>
                    <a:srgbClr val="FF6600"/>
                  </a:solidFill>
                  <a:latin typeface="MS PGothic" charset="-128"/>
                  <a:ea typeface="MS PGothic" charset="-128"/>
                  <a:cs typeface="MS PGothic" charset="-128"/>
                </a:rPr>
                <a:t>増加</a:t>
              </a:r>
              <a:endParaRPr lang="en-US" sz="1700" b="1" dirty="0">
                <a:solidFill>
                  <a:srgbClr val="FF6600"/>
                </a:solidFill>
                <a:latin typeface="MS PGothic" charset="-128"/>
                <a:ea typeface="MS PGothic" charset="-128"/>
                <a:cs typeface="MS PGothic" charset="-128"/>
              </a:endParaRPr>
            </a:p>
          </p:txBody>
        </p:sp>
        <p:sp>
          <p:nvSpPr>
            <p:cNvPr id="96" name="Freeform 95"/>
            <p:cNvSpPr/>
            <p:nvPr/>
          </p:nvSpPr>
          <p:spPr>
            <a:xfrm>
              <a:off x="17475119" y="9382320"/>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a:solidFill>
                <a:schemeClr val="accent5">
                  <a:lumMod val="75000"/>
                </a:schemeClr>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5699" tIns="12850" rIns="25699" bIns="12850" rtlCol="0" anchor="ctr"/>
            <a:lstStyle/>
            <a:p>
              <a:pPr algn="ctr" defTabSz="685800" fontAlgn="auto">
                <a:spcBef>
                  <a:spcPts val="0"/>
                </a:spcBef>
                <a:spcAft>
                  <a:spcPts val="0"/>
                </a:spcAft>
              </a:pPr>
              <a:endParaRPr lang="en-US" sz="2999">
                <a:solidFill>
                  <a:srgbClr val="FFFFFF"/>
                </a:solidFill>
              </a:endParaRPr>
            </a:p>
          </p:txBody>
        </p:sp>
        <p:sp>
          <p:nvSpPr>
            <p:cNvPr id="99" name="Rectangle 98"/>
            <p:cNvSpPr/>
            <p:nvPr/>
          </p:nvSpPr>
          <p:spPr>
            <a:xfrm>
              <a:off x="18205891" y="10263404"/>
              <a:ext cx="4142625" cy="1177461"/>
            </a:xfrm>
            <a:prstGeom prst="rect">
              <a:avLst/>
            </a:prstGeom>
          </p:spPr>
          <p:txBody>
            <a:bodyPr wrap="square" lIns="25682" tIns="12842" rIns="25682" bIns="12842">
              <a:spAutoFit/>
            </a:bodyPr>
            <a:lstStyle/>
            <a:p>
              <a:pPr defTabSz="685800" fontAlgn="auto">
                <a:spcBef>
                  <a:spcPts val="0"/>
                </a:spcBef>
                <a:spcAft>
                  <a:spcPts val="0"/>
                </a:spcAft>
                <a:defRPr/>
              </a:pPr>
              <a:r>
                <a:rPr lang="en-US" sz="900" dirty="0">
                  <a:solidFill>
                    <a:srgbClr val="A5A5A5">
                      <a:lumMod val="75000"/>
                      <a:lumOff val="25000"/>
                    </a:srgbClr>
                  </a:solidFill>
                  <a:latin typeface="Proxima Nova"/>
                  <a:ea typeface=""/>
                  <a:cs typeface=""/>
                </a:rPr>
                <a:t>Of advanced threats will target branch offices by 2016 (up from 5%) **</a:t>
              </a:r>
            </a:p>
          </p:txBody>
        </p:sp>
      </p:grpSp>
      <p:grpSp>
        <p:nvGrpSpPr>
          <p:cNvPr id="3" name="Group 2"/>
          <p:cNvGrpSpPr/>
          <p:nvPr/>
        </p:nvGrpSpPr>
        <p:grpSpPr>
          <a:xfrm>
            <a:off x="5495474" y="663481"/>
            <a:ext cx="3027785" cy="932230"/>
            <a:chOff x="14688399" y="1713324"/>
            <a:chExt cx="8076196" cy="2486593"/>
          </a:xfrm>
        </p:grpSpPr>
        <p:sp>
          <p:nvSpPr>
            <p:cNvPr id="86" name="TextBox 85"/>
            <p:cNvSpPr txBox="1"/>
            <p:nvPr/>
          </p:nvSpPr>
          <p:spPr>
            <a:xfrm>
              <a:off x="18217801" y="1713324"/>
              <a:ext cx="4067443" cy="1095367"/>
            </a:xfrm>
            <a:prstGeom prst="rect">
              <a:avLst/>
            </a:prstGeom>
            <a:noFill/>
          </p:spPr>
          <p:txBody>
            <a:bodyPr wrap="square" lIns="25682" tIns="12842" rIns="25682" bIns="12842" rtlCol="0">
              <a:spAutoFit/>
            </a:bodyPr>
            <a:lstStyle/>
            <a:p>
              <a:pPr defTabSz="685800" fontAlgn="auto">
                <a:spcBef>
                  <a:spcPts val="0"/>
                </a:spcBef>
                <a:spcAft>
                  <a:spcPts val="0"/>
                </a:spcAft>
              </a:pPr>
              <a:r>
                <a:rPr lang="en-US" sz="2500" b="1" dirty="0">
                  <a:solidFill>
                    <a:srgbClr val="4472C4"/>
                  </a:solidFill>
                  <a:latin typeface="Proxima Nova"/>
                  <a:ea typeface=""/>
                  <a:cs typeface=""/>
                </a:rPr>
                <a:t>80% </a:t>
              </a:r>
              <a:endParaRPr lang="en-US" sz="2500" dirty="0">
                <a:solidFill>
                  <a:srgbClr val="4472C4"/>
                </a:solidFill>
                <a:latin typeface="Proxima Nova"/>
                <a:ea typeface=""/>
                <a:cs typeface=""/>
              </a:endParaRPr>
            </a:p>
          </p:txBody>
        </p:sp>
        <p:sp>
          <p:nvSpPr>
            <p:cNvPr id="91" name="TextBox 90"/>
            <p:cNvSpPr txBox="1"/>
            <p:nvPr/>
          </p:nvSpPr>
          <p:spPr>
            <a:xfrm>
              <a:off x="14688399" y="2386091"/>
              <a:ext cx="2535732" cy="1464815"/>
            </a:xfrm>
            <a:prstGeom prst="rect">
              <a:avLst/>
            </a:prstGeom>
            <a:noFill/>
          </p:spPr>
          <p:txBody>
            <a:bodyPr wrap="square" lIns="25691" tIns="12846" rIns="25691" bIns="12846" rtlCol="0">
              <a:spAutoFit/>
            </a:bodyPr>
            <a:lstStyle/>
            <a:p>
              <a:pPr defTabSz="685800" fontAlgn="auto">
                <a:spcBef>
                  <a:spcPts val="0"/>
                </a:spcBef>
                <a:spcAft>
                  <a:spcPts val="0"/>
                </a:spcAft>
              </a:pPr>
              <a:r>
                <a:rPr lang="ja-JP" altLang="en-US" sz="1700" b="1" dirty="0">
                  <a:solidFill>
                    <a:srgbClr val="FF6600"/>
                  </a:solidFill>
                  <a:latin typeface="MS PGothic" charset="-128"/>
                  <a:ea typeface="MS PGothic" charset="-128"/>
                  <a:cs typeface="MS PGothic" charset="-128"/>
                </a:rPr>
                <a:t>ユーザの増加</a:t>
              </a:r>
              <a:endParaRPr lang="en-US" sz="1700" b="1" dirty="0">
                <a:solidFill>
                  <a:srgbClr val="FF6600"/>
                </a:solidFill>
                <a:latin typeface="MS PGothic" charset="-128"/>
                <a:ea typeface="MS PGothic" charset="-128"/>
                <a:cs typeface="MS PGothic" charset="-128"/>
              </a:endParaRPr>
            </a:p>
          </p:txBody>
        </p:sp>
        <p:sp>
          <p:nvSpPr>
            <p:cNvPr id="94" name="Freeform 93"/>
            <p:cNvSpPr/>
            <p:nvPr/>
          </p:nvSpPr>
          <p:spPr>
            <a:xfrm>
              <a:off x="17475119" y="2104675"/>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a:solidFill>
                <a:schemeClr val="accent5">
                  <a:lumMod val="75000"/>
                </a:schemeClr>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5699" tIns="12850" rIns="25699" bIns="12850" rtlCol="0" anchor="ctr"/>
            <a:lstStyle/>
            <a:p>
              <a:pPr algn="ctr" defTabSz="685800" fontAlgn="auto">
                <a:spcBef>
                  <a:spcPts val="0"/>
                </a:spcBef>
                <a:spcAft>
                  <a:spcPts val="0"/>
                </a:spcAft>
              </a:pPr>
              <a:endParaRPr lang="en-US" sz="2999">
                <a:solidFill>
                  <a:srgbClr val="FFFFFF"/>
                </a:solidFill>
              </a:endParaRPr>
            </a:p>
          </p:txBody>
        </p:sp>
        <p:sp>
          <p:nvSpPr>
            <p:cNvPr id="97" name="Rectangle 96"/>
            <p:cNvSpPr/>
            <p:nvPr/>
          </p:nvSpPr>
          <p:spPr>
            <a:xfrm>
              <a:off x="18205869" y="2859627"/>
              <a:ext cx="4558726" cy="1177461"/>
            </a:xfrm>
            <a:prstGeom prst="rect">
              <a:avLst/>
            </a:prstGeom>
          </p:spPr>
          <p:txBody>
            <a:bodyPr wrap="square" lIns="25682" tIns="12842" rIns="25682" bIns="12842">
              <a:spAutoFit/>
            </a:bodyPr>
            <a:lstStyle/>
            <a:p>
              <a:pPr defTabSz="685800" fontAlgn="auto">
                <a:spcBef>
                  <a:spcPts val="0"/>
                </a:spcBef>
                <a:spcAft>
                  <a:spcPts val="0"/>
                </a:spcAft>
                <a:defRPr/>
              </a:pPr>
              <a:r>
                <a:rPr lang="en-US" sz="900" dirty="0">
                  <a:solidFill>
                    <a:srgbClr val="A5A5A5">
                      <a:lumMod val="75000"/>
                      <a:lumOff val="25000"/>
                    </a:srgbClr>
                  </a:solidFill>
                  <a:latin typeface="Proxima Nova"/>
                  <a:ea typeface=""/>
                  <a:cs typeface=""/>
                </a:rPr>
                <a:t>Of employees and </a:t>
              </a:r>
              <a:br>
                <a:rPr lang="en-US" sz="900" dirty="0">
                  <a:solidFill>
                    <a:srgbClr val="A5A5A5">
                      <a:lumMod val="75000"/>
                      <a:lumOff val="25000"/>
                    </a:srgbClr>
                  </a:solidFill>
                  <a:latin typeface="Proxima Nova"/>
                  <a:ea typeface=""/>
                  <a:cs typeface=""/>
                </a:rPr>
              </a:br>
              <a:r>
                <a:rPr lang="en-US" sz="900" dirty="0">
                  <a:solidFill>
                    <a:srgbClr val="A5A5A5">
                      <a:lumMod val="75000"/>
                      <a:lumOff val="25000"/>
                    </a:srgbClr>
                  </a:solidFill>
                  <a:latin typeface="Proxima Nova"/>
                  <a:ea typeface=""/>
                  <a:cs typeface=""/>
                </a:rPr>
                <a:t>customers are served in</a:t>
              </a:r>
            </a:p>
            <a:p>
              <a:pPr defTabSz="685800" fontAlgn="auto">
                <a:spcBef>
                  <a:spcPts val="0"/>
                </a:spcBef>
                <a:spcAft>
                  <a:spcPts val="0"/>
                </a:spcAft>
                <a:defRPr/>
              </a:pPr>
              <a:r>
                <a:rPr lang="en-US" sz="900" dirty="0">
                  <a:solidFill>
                    <a:srgbClr val="A5A5A5">
                      <a:lumMod val="75000"/>
                      <a:lumOff val="25000"/>
                    </a:srgbClr>
                  </a:solidFill>
                  <a:latin typeface="Proxima Nova"/>
                  <a:ea typeface=""/>
                  <a:cs typeface=""/>
                </a:rPr>
                <a:t>branch offices*</a:t>
              </a:r>
            </a:p>
          </p:txBody>
        </p:sp>
        <p:cxnSp>
          <p:nvCxnSpPr>
            <p:cNvPr id="101" name="Straight Connector 100"/>
            <p:cNvCxnSpPr/>
            <p:nvPr/>
          </p:nvCxnSpPr>
          <p:spPr>
            <a:xfrm>
              <a:off x="14838991" y="4199917"/>
              <a:ext cx="7064691" cy="0"/>
            </a:xfrm>
            <a:prstGeom prst="line">
              <a:avLst/>
            </a:prstGeom>
            <a:ln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495474" y="1668350"/>
            <a:ext cx="3091131" cy="836124"/>
            <a:chOff x="14655239" y="4448305"/>
            <a:chExt cx="8245164" cy="2230244"/>
          </a:xfrm>
        </p:grpSpPr>
        <p:cxnSp>
          <p:nvCxnSpPr>
            <p:cNvPr id="89" name="Straight Connector 88"/>
            <p:cNvCxnSpPr/>
            <p:nvPr/>
          </p:nvCxnSpPr>
          <p:spPr>
            <a:xfrm>
              <a:off x="14872153" y="6678549"/>
              <a:ext cx="7064691" cy="0"/>
            </a:xfrm>
            <a:prstGeom prst="line">
              <a:avLst/>
            </a:prstGeom>
            <a:ln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8184638" y="4448305"/>
              <a:ext cx="4715765" cy="1095368"/>
            </a:xfrm>
            <a:prstGeom prst="rect">
              <a:avLst/>
            </a:prstGeom>
          </p:spPr>
          <p:txBody>
            <a:bodyPr wrap="square" lIns="25682" tIns="12842" rIns="25682" bIns="12842">
              <a:spAutoFit/>
            </a:bodyPr>
            <a:lstStyle/>
            <a:p>
              <a:pPr defTabSz="685800" fontAlgn="auto">
                <a:spcBef>
                  <a:spcPts val="0"/>
                </a:spcBef>
                <a:spcAft>
                  <a:spcPts val="0"/>
                </a:spcAft>
                <a:defRPr/>
              </a:pPr>
              <a:r>
                <a:rPr lang="en-US" sz="2500" b="1" dirty="0">
                  <a:solidFill>
                    <a:srgbClr val="4472C4"/>
                  </a:solidFill>
                  <a:latin typeface="Proxima Nova"/>
                  <a:ea typeface=""/>
                  <a:cs typeface=""/>
                </a:rPr>
                <a:t>73%</a:t>
              </a:r>
            </a:p>
          </p:txBody>
        </p:sp>
        <p:sp>
          <p:nvSpPr>
            <p:cNvPr id="102" name="TextBox 101"/>
            <p:cNvSpPr txBox="1"/>
            <p:nvPr/>
          </p:nvSpPr>
          <p:spPr>
            <a:xfrm>
              <a:off x="14655239" y="4747151"/>
              <a:ext cx="2535730" cy="1464816"/>
            </a:xfrm>
            <a:prstGeom prst="rect">
              <a:avLst/>
            </a:prstGeom>
            <a:noFill/>
          </p:spPr>
          <p:txBody>
            <a:bodyPr wrap="square" lIns="25691" tIns="12846" rIns="25691" bIns="12846" rtlCol="0">
              <a:spAutoFit/>
            </a:bodyPr>
            <a:lstStyle/>
            <a:p>
              <a:pPr defTabSz="685800" fontAlgn="auto">
                <a:spcBef>
                  <a:spcPts val="0"/>
                </a:spcBef>
                <a:spcAft>
                  <a:spcPts val="0"/>
                </a:spcAft>
              </a:pPr>
              <a:r>
                <a:rPr lang="ja-JP" altLang="en-US" sz="1700" b="1" dirty="0">
                  <a:solidFill>
                    <a:srgbClr val="FF6600"/>
                  </a:solidFill>
                  <a:latin typeface="MS PGothic" charset="-128"/>
                  <a:ea typeface="MS PGothic" charset="-128"/>
                  <a:cs typeface="MS PGothic" charset="-128"/>
                </a:rPr>
                <a:t>デバイスの増加</a:t>
              </a:r>
              <a:endParaRPr lang="en-US" sz="1700" b="1" dirty="0">
                <a:solidFill>
                  <a:srgbClr val="FF6600"/>
                </a:solidFill>
                <a:latin typeface="MS PGothic" charset="-128"/>
                <a:ea typeface="MS PGothic" charset="-128"/>
                <a:cs typeface="MS PGothic" charset="-128"/>
              </a:endParaRPr>
            </a:p>
          </p:txBody>
        </p:sp>
        <p:sp>
          <p:nvSpPr>
            <p:cNvPr id="103" name="Freeform 102"/>
            <p:cNvSpPr/>
            <p:nvPr/>
          </p:nvSpPr>
          <p:spPr>
            <a:xfrm>
              <a:off x="17441956" y="4461645"/>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a:solidFill>
                <a:schemeClr val="accent5">
                  <a:lumMod val="75000"/>
                </a:schemeClr>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25699" tIns="12850" rIns="25699" bIns="12850" rtlCol="0" anchor="ctr"/>
            <a:lstStyle/>
            <a:p>
              <a:pPr algn="ctr" defTabSz="685800" fontAlgn="auto">
                <a:spcBef>
                  <a:spcPts val="0"/>
                </a:spcBef>
                <a:spcAft>
                  <a:spcPts val="0"/>
                </a:spcAft>
              </a:pPr>
              <a:endParaRPr lang="en-US" sz="2999">
                <a:solidFill>
                  <a:srgbClr val="FFFFFF"/>
                </a:solidFill>
              </a:endParaRPr>
            </a:p>
          </p:txBody>
        </p:sp>
        <p:sp>
          <p:nvSpPr>
            <p:cNvPr id="104" name="Rectangle 103"/>
            <p:cNvSpPr/>
            <p:nvPr/>
          </p:nvSpPr>
          <p:spPr>
            <a:xfrm>
              <a:off x="18172705" y="5670858"/>
              <a:ext cx="4058044" cy="808034"/>
            </a:xfrm>
            <a:prstGeom prst="rect">
              <a:avLst/>
            </a:prstGeom>
          </p:spPr>
          <p:txBody>
            <a:bodyPr wrap="square" lIns="25682" tIns="12842" rIns="25682" bIns="12842">
              <a:spAutoFit/>
            </a:bodyPr>
            <a:lstStyle/>
            <a:p>
              <a:pPr defTabSz="685800" fontAlgn="auto">
                <a:spcBef>
                  <a:spcPts val="0"/>
                </a:spcBef>
                <a:spcAft>
                  <a:spcPts val="0"/>
                </a:spcAft>
                <a:defRPr/>
              </a:pPr>
              <a:r>
                <a:rPr lang="en-US" sz="900" dirty="0">
                  <a:solidFill>
                    <a:srgbClr val="A5A5A5">
                      <a:lumMod val="75000"/>
                      <a:lumOff val="25000"/>
                    </a:srgbClr>
                  </a:solidFill>
                  <a:latin typeface="Proxima Nova"/>
                  <a:ea typeface=""/>
                  <a:cs typeface=""/>
                </a:rPr>
                <a:t>Growth in in mobile devices from 2014 - 2018**</a:t>
              </a:r>
            </a:p>
          </p:txBody>
        </p:sp>
      </p:grpSp>
    </p:spTree>
    <p:extLst>
      <p:ext uri="{BB962C8B-B14F-4D97-AF65-F5344CB8AC3E}">
        <p14:creationId xmlns:p14="http://schemas.microsoft.com/office/powerpoint/2010/main" val="100406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9030" y="338210"/>
            <a:ext cx="4777036" cy="1937291"/>
          </a:xfrm>
        </p:spPr>
        <p:txBody>
          <a:bodyPr/>
          <a:lstStyle/>
          <a:p>
            <a:pPr marL="57125" indent="0">
              <a:lnSpc>
                <a:spcPct val="110000"/>
              </a:lnSpc>
              <a:buNone/>
            </a:pPr>
            <a:r>
              <a:rPr lang="en-US" sz="2399" dirty="0">
                <a:solidFill>
                  <a:srgbClr val="000000"/>
                </a:solidFill>
                <a:latin typeface="MS PGothic" charset="-128"/>
                <a:ea typeface="MS PGothic" charset="-128"/>
                <a:cs typeface="MS PGothic" charset="-128"/>
              </a:rPr>
              <a:t>“</a:t>
            </a:r>
            <a:r>
              <a:rPr lang="en-US" sz="2399" b="1" dirty="0">
                <a:solidFill>
                  <a:srgbClr val="000000"/>
                </a:solidFill>
                <a:latin typeface="MS PGothic" charset="-128"/>
                <a:ea typeface="MS PGothic" charset="-128"/>
                <a:cs typeface="MS PGothic" charset="-128"/>
              </a:rPr>
              <a:t>2019</a:t>
            </a:r>
            <a:r>
              <a:rPr lang="ja-JP" altLang="en-US" sz="2399" b="1" dirty="0">
                <a:solidFill>
                  <a:srgbClr val="000000"/>
                </a:solidFill>
                <a:latin typeface="MS PGothic" charset="-128"/>
                <a:ea typeface="MS PGothic" charset="-128"/>
                <a:cs typeface="MS PGothic" charset="-128"/>
              </a:rPr>
              <a:t>末までに</a:t>
            </a:r>
            <a:r>
              <a:rPr lang="en-US" sz="2399" b="1" dirty="0">
                <a:solidFill>
                  <a:srgbClr val="000000"/>
                </a:solidFill>
                <a:latin typeface="MS PGothic" charset="-128"/>
                <a:ea typeface="MS PGothic" charset="-128"/>
                <a:cs typeface="MS PGothic" charset="-128"/>
              </a:rPr>
              <a:t>, 30%</a:t>
            </a:r>
            <a:r>
              <a:rPr lang="ja-JP" altLang="en-US" sz="2399" b="1" dirty="0">
                <a:solidFill>
                  <a:srgbClr val="000000"/>
                </a:solidFill>
                <a:latin typeface="MS PGothic" charset="-128"/>
                <a:ea typeface="MS PGothic" charset="-128"/>
                <a:cs typeface="MS PGothic" charset="-128"/>
              </a:rPr>
              <a:t>の企業は支店や店舗に</a:t>
            </a:r>
            <a:r>
              <a:rPr lang="en-US" altLang="ja-JP" sz="2399" b="1" dirty="0">
                <a:solidFill>
                  <a:srgbClr val="000000"/>
                </a:solidFill>
                <a:latin typeface="MS PGothic" charset="-128"/>
                <a:ea typeface="MS PGothic" charset="-128"/>
                <a:cs typeface="MS PGothic" charset="-128"/>
              </a:rPr>
              <a:t>SD-WAN</a:t>
            </a:r>
            <a:r>
              <a:rPr lang="ja-JP" altLang="en-US" sz="2399" b="1" dirty="0">
                <a:solidFill>
                  <a:srgbClr val="000000"/>
                </a:solidFill>
                <a:latin typeface="MS PGothic" charset="-128"/>
                <a:ea typeface="MS PGothic" charset="-128"/>
                <a:cs typeface="MS PGothic" charset="-128"/>
              </a:rPr>
              <a:t>技術を展開する。</a:t>
            </a:r>
            <a:endParaRPr lang="en-US" altLang="ja-JP" sz="2399" b="1" dirty="0">
              <a:solidFill>
                <a:srgbClr val="000000"/>
              </a:solidFill>
              <a:latin typeface="MS PGothic" charset="-128"/>
              <a:ea typeface="MS PGothic" charset="-128"/>
              <a:cs typeface="MS PGothic" charset="-128"/>
            </a:endParaRPr>
          </a:p>
          <a:p>
            <a:pPr marL="57125" indent="0">
              <a:lnSpc>
                <a:spcPct val="110000"/>
              </a:lnSpc>
              <a:buNone/>
            </a:pPr>
            <a:r>
              <a:rPr lang="ja-JP" altLang="en-US" sz="2399" b="1" dirty="0">
                <a:solidFill>
                  <a:srgbClr val="000000"/>
                </a:solidFill>
                <a:latin typeface="MS PGothic" charset="-128"/>
                <a:ea typeface="MS PGothic" charset="-128"/>
                <a:cs typeface="MS PGothic" charset="-128"/>
              </a:rPr>
              <a:t>現状は</a:t>
            </a:r>
            <a:r>
              <a:rPr lang="en-US" altLang="ja-JP" sz="2399" b="1" dirty="0">
                <a:solidFill>
                  <a:srgbClr val="000000"/>
                </a:solidFill>
                <a:latin typeface="MS PGothic" charset="-128"/>
                <a:ea typeface="MS PGothic" charset="-128"/>
                <a:cs typeface="MS PGothic" charset="-128"/>
              </a:rPr>
              <a:t>1%</a:t>
            </a:r>
            <a:r>
              <a:rPr lang="ja-JP" altLang="en-US" sz="2399" b="1" dirty="0">
                <a:solidFill>
                  <a:srgbClr val="000000"/>
                </a:solidFill>
                <a:latin typeface="MS PGothic" charset="-128"/>
                <a:ea typeface="MS PGothic" charset="-128"/>
                <a:cs typeface="MS PGothic" charset="-128"/>
              </a:rPr>
              <a:t>にも満たないが。</a:t>
            </a:r>
            <a:r>
              <a:rPr lang="en-US" altLang="ja-JP" sz="2399" b="1" dirty="0">
                <a:solidFill>
                  <a:srgbClr val="000000"/>
                </a:solidFill>
                <a:latin typeface="MS PGothic" charset="-128"/>
                <a:ea typeface="MS PGothic" charset="-128"/>
                <a:cs typeface="MS PGothic" charset="-128"/>
              </a:rPr>
              <a:t>”</a:t>
            </a:r>
            <a:r>
              <a:rPr lang="en-US" sz="2399" dirty="0">
                <a:solidFill>
                  <a:srgbClr val="000000"/>
                </a:solidFill>
                <a:latin typeface="MS PGothic" charset="-128"/>
                <a:ea typeface="MS PGothic" charset="-128"/>
                <a:cs typeface="MS PGothic" charset="-128"/>
              </a:rPr>
              <a:t>			- Gartner</a:t>
            </a:r>
          </a:p>
        </p:txBody>
      </p:sp>
      <p:sp>
        <p:nvSpPr>
          <p:cNvPr id="4" name="Oval 3"/>
          <p:cNvSpPr/>
          <p:nvPr/>
        </p:nvSpPr>
        <p:spPr>
          <a:xfrm>
            <a:off x="4520059" y="779785"/>
            <a:ext cx="2718322" cy="2668685"/>
          </a:xfrm>
          <a:prstGeom prst="ellipse">
            <a:avLst/>
          </a:prstGeom>
          <a:noFill/>
          <a:ln w="3810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3599" dirty="0">
              <a:solidFill>
                <a:srgbClr val="FFFFFF"/>
              </a:solidFill>
              <a:latin typeface="MS PGothic" charset="-128"/>
              <a:ea typeface="MS PGothic" charset="-128"/>
              <a:cs typeface="MS PGothic" charset="-128"/>
            </a:endParaRPr>
          </a:p>
        </p:txBody>
      </p:sp>
      <p:sp>
        <p:nvSpPr>
          <p:cNvPr id="5" name="TextBox 4"/>
          <p:cNvSpPr txBox="1"/>
          <p:nvPr/>
        </p:nvSpPr>
        <p:spPr>
          <a:xfrm>
            <a:off x="5135594" y="1374970"/>
            <a:ext cx="1135952" cy="461665"/>
          </a:xfrm>
          <a:prstGeom prst="rect">
            <a:avLst/>
          </a:prstGeom>
          <a:noFill/>
          <a:ln>
            <a:solidFill>
              <a:schemeClr val="accent1"/>
            </a:solidFill>
          </a:ln>
        </p:spPr>
        <p:txBody>
          <a:bodyPr wrap="none" rtlCol="0">
            <a:spAutoFit/>
          </a:bodyPr>
          <a:lstStyle/>
          <a:p>
            <a:pPr defTabSz="685800" fontAlgn="auto">
              <a:spcBef>
                <a:spcPts val="0"/>
              </a:spcBef>
              <a:spcAft>
                <a:spcPts val="0"/>
              </a:spcAft>
            </a:pPr>
            <a:r>
              <a:rPr lang="en-US" sz="1200" b="1" dirty="0">
                <a:solidFill>
                  <a:srgbClr val="000000"/>
                </a:solidFill>
                <a:latin typeface="MS PGothic" charset="-128"/>
                <a:ea typeface="MS PGothic" charset="-128"/>
                <a:cs typeface="MS PGothic" charset="-128"/>
              </a:rPr>
              <a:t>SD-WAN </a:t>
            </a:r>
            <a:r>
              <a:rPr lang="ja-JP" altLang="en-US" sz="1200" b="1" dirty="0">
                <a:solidFill>
                  <a:srgbClr val="000000"/>
                </a:solidFill>
                <a:latin typeface="MS PGothic" charset="-128"/>
                <a:ea typeface="MS PGothic" charset="-128"/>
                <a:cs typeface="MS PGothic" charset="-128"/>
              </a:rPr>
              <a:t>市場</a:t>
            </a:r>
            <a:endParaRPr lang="en-US" sz="1200" b="1" dirty="0">
              <a:solidFill>
                <a:srgbClr val="000000"/>
              </a:solidFill>
              <a:latin typeface="MS PGothic" charset="-128"/>
              <a:ea typeface="MS PGothic" charset="-128"/>
              <a:cs typeface="MS PGothic" charset="-128"/>
            </a:endParaRPr>
          </a:p>
          <a:p>
            <a:pPr defTabSz="685800" fontAlgn="auto">
              <a:spcBef>
                <a:spcPts val="0"/>
              </a:spcBef>
              <a:spcAft>
                <a:spcPts val="0"/>
              </a:spcAft>
            </a:pPr>
            <a:r>
              <a:rPr lang="en-US" sz="1200" b="1" dirty="0">
                <a:solidFill>
                  <a:srgbClr val="000000"/>
                </a:solidFill>
                <a:latin typeface="MS PGothic" charset="-128"/>
                <a:ea typeface="MS PGothic" charset="-128"/>
                <a:cs typeface="MS PGothic" charset="-128"/>
              </a:rPr>
              <a:t>$6B  (2020)</a:t>
            </a:r>
          </a:p>
        </p:txBody>
      </p:sp>
      <p:sp>
        <p:nvSpPr>
          <p:cNvPr id="6" name="Oval 5"/>
          <p:cNvSpPr/>
          <p:nvPr/>
        </p:nvSpPr>
        <p:spPr>
          <a:xfrm>
            <a:off x="5475775" y="2275501"/>
            <a:ext cx="2761215" cy="2774676"/>
          </a:xfrm>
          <a:prstGeom prst="ellipse">
            <a:avLst/>
          </a:prstGeom>
          <a:noFill/>
          <a:ln w="3810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3599" dirty="0">
              <a:solidFill>
                <a:srgbClr val="FFFFFF"/>
              </a:solidFill>
              <a:latin typeface="MS PGothic" charset="-128"/>
              <a:ea typeface="MS PGothic" charset="-128"/>
              <a:cs typeface="MS PGothic" charset="-128"/>
            </a:endParaRPr>
          </a:p>
        </p:txBody>
      </p:sp>
      <p:sp>
        <p:nvSpPr>
          <p:cNvPr id="13" name="TextBox 12"/>
          <p:cNvSpPr txBox="1"/>
          <p:nvPr/>
        </p:nvSpPr>
        <p:spPr>
          <a:xfrm>
            <a:off x="6236664" y="3741537"/>
            <a:ext cx="957313" cy="461665"/>
          </a:xfrm>
          <a:prstGeom prst="rect">
            <a:avLst/>
          </a:prstGeom>
          <a:noFill/>
          <a:ln>
            <a:solidFill>
              <a:schemeClr val="accent1"/>
            </a:solidFill>
          </a:ln>
        </p:spPr>
        <p:txBody>
          <a:bodyPr wrap="none" rtlCol="0">
            <a:spAutoFit/>
          </a:bodyPr>
          <a:lstStyle/>
          <a:p>
            <a:pPr defTabSz="685800" fontAlgn="auto">
              <a:spcBef>
                <a:spcPts val="0"/>
              </a:spcBef>
              <a:spcAft>
                <a:spcPts val="0"/>
              </a:spcAft>
            </a:pPr>
            <a:r>
              <a:rPr lang="en-US" sz="1200" b="1" dirty="0">
                <a:solidFill>
                  <a:srgbClr val="000000"/>
                </a:solidFill>
                <a:latin typeface="MS PGothic" charset="-128"/>
                <a:ea typeface="MS PGothic" charset="-128"/>
                <a:cs typeface="MS PGothic" charset="-128"/>
              </a:rPr>
              <a:t>UTM </a:t>
            </a:r>
            <a:r>
              <a:rPr lang="ja-JP" altLang="en-US" sz="1200" b="1" dirty="0">
                <a:solidFill>
                  <a:srgbClr val="000000"/>
                </a:solidFill>
                <a:latin typeface="MS PGothic" charset="-128"/>
                <a:ea typeface="MS PGothic" charset="-128"/>
                <a:cs typeface="MS PGothic" charset="-128"/>
              </a:rPr>
              <a:t>市場</a:t>
            </a:r>
            <a:endParaRPr lang="en-US" sz="1200" b="1" dirty="0">
              <a:solidFill>
                <a:srgbClr val="000000"/>
              </a:solidFill>
              <a:latin typeface="MS PGothic" charset="-128"/>
              <a:ea typeface="MS PGothic" charset="-128"/>
              <a:cs typeface="MS PGothic" charset="-128"/>
            </a:endParaRPr>
          </a:p>
          <a:p>
            <a:pPr defTabSz="685800" fontAlgn="auto">
              <a:spcBef>
                <a:spcPts val="0"/>
              </a:spcBef>
              <a:spcAft>
                <a:spcPts val="0"/>
              </a:spcAft>
            </a:pPr>
            <a:r>
              <a:rPr lang="en-US" sz="1200" b="1" dirty="0">
                <a:solidFill>
                  <a:srgbClr val="000000"/>
                </a:solidFill>
                <a:latin typeface="MS PGothic" charset="-128"/>
                <a:ea typeface="MS PGothic" charset="-128"/>
                <a:cs typeface="MS PGothic" charset="-128"/>
              </a:rPr>
              <a:t>$10B (</a:t>
            </a:r>
            <a:r>
              <a:rPr lang="ja-JP" altLang="en-US" sz="1200" b="1" dirty="0">
                <a:solidFill>
                  <a:srgbClr val="000000"/>
                </a:solidFill>
                <a:latin typeface="MS PGothic" charset="-128"/>
                <a:ea typeface="MS PGothic" charset="-128"/>
                <a:cs typeface="MS PGothic" charset="-128"/>
              </a:rPr>
              <a:t>今日</a:t>
            </a:r>
            <a:r>
              <a:rPr lang="en-US" altLang="ja-JP" sz="1200" b="1" dirty="0">
                <a:solidFill>
                  <a:srgbClr val="000000"/>
                </a:solidFill>
                <a:latin typeface="MS PGothic" charset="-128"/>
                <a:ea typeface="MS PGothic" charset="-128"/>
                <a:cs typeface="MS PGothic" charset="-128"/>
              </a:rPr>
              <a:t>)</a:t>
            </a:r>
            <a:endParaRPr lang="en-US" sz="1200" b="1" dirty="0">
              <a:solidFill>
                <a:srgbClr val="000000"/>
              </a:solidFill>
              <a:latin typeface="MS PGothic" charset="-128"/>
              <a:ea typeface="MS PGothic" charset="-128"/>
              <a:cs typeface="MS PGothic" charset="-128"/>
            </a:endParaRPr>
          </a:p>
        </p:txBody>
      </p:sp>
      <p:grpSp>
        <p:nvGrpSpPr>
          <p:cNvPr id="2" name="Group 1"/>
          <p:cNvGrpSpPr/>
          <p:nvPr/>
        </p:nvGrpSpPr>
        <p:grpSpPr>
          <a:xfrm>
            <a:off x="5938164" y="2568882"/>
            <a:ext cx="1002326" cy="599788"/>
            <a:chOff x="10139949" y="851148"/>
            <a:chExt cx="2673565" cy="1599850"/>
          </a:xfrm>
        </p:grpSpPr>
        <p:pic>
          <p:nvPicPr>
            <p:cNvPr id="20" name="Picture 19" descr="M logo.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60576" y="851148"/>
              <a:ext cx="952938" cy="952938"/>
            </a:xfrm>
            <a:prstGeom prst="rect">
              <a:avLst/>
            </a:prstGeom>
          </p:spPr>
        </p:pic>
        <p:pic>
          <p:nvPicPr>
            <p:cNvPr id="27" name="Picture 26"/>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39949" y="1157173"/>
              <a:ext cx="1720627" cy="1293825"/>
            </a:xfrm>
            <a:prstGeom prst="rect">
              <a:avLst/>
            </a:prstGeom>
          </p:spPr>
        </p:pic>
      </p:grpSp>
    </p:spTree>
    <p:extLst>
      <p:ext uri="{BB962C8B-B14F-4D97-AF65-F5344CB8AC3E}">
        <p14:creationId xmlns:p14="http://schemas.microsoft.com/office/powerpoint/2010/main" val="17823609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Meraki MX </a:t>
            </a:r>
            <a:r>
              <a:rPr lang="ja-JP" altLang="en-US" dirty="0" smtClean="0"/>
              <a:t/>
            </a:r>
            <a:br>
              <a:rPr lang="ja-JP" altLang="en-US" dirty="0" smtClean="0"/>
            </a:br>
            <a:r>
              <a:rPr lang="ja-JP" altLang="en-US" sz="3300" dirty="0" smtClean="0"/>
              <a:t>セキュリティ</a:t>
            </a:r>
            <a:r>
              <a:rPr lang="en-US" altLang="ja-JP" sz="3300" dirty="0" smtClean="0"/>
              <a:t/>
            </a:r>
            <a:br>
              <a:rPr lang="en-US" altLang="ja-JP" sz="3300" dirty="0" smtClean="0"/>
            </a:br>
            <a:r>
              <a:rPr lang="ja-JP" altLang="en-US" sz="3300" dirty="0" smtClean="0"/>
              <a:t>アプライアンス</a:t>
            </a:r>
            <a:endParaRPr lang="ja-JP" altLang="en-US" dirty="0"/>
          </a:p>
        </p:txBody>
      </p:sp>
      <p:sp>
        <p:nvSpPr>
          <p:cNvPr id="5" name="Content Placeholder 4"/>
          <p:cNvSpPr>
            <a:spLocks noGrp="1"/>
          </p:cNvSpPr>
          <p:nvPr>
            <p:ph type="body" sz="quarter" idx="10"/>
          </p:nvPr>
        </p:nvSpPr>
        <p:spPr/>
        <p:txBody>
          <a:bodyPr/>
          <a:lstStyle/>
          <a:p>
            <a:r>
              <a:rPr lang="en-US" dirty="0"/>
              <a:t>Meraki MX SD-WAN</a:t>
            </a:r>
          </a:p>
        </p:txBody>
      </p:sp>
    </p:spTree>
    <p:extLst>
      <p:ext uri="{BB962C8B-B14F-4D97-AF65-F5344CB8AC3E}">
        <p14:creationId xmlns:p14="http://schemas.microsoft.com/office/powerpoint/2010/main" val="120332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7591" y="270194"/>
            <a:ext cx="8578454" cy="603647"/>
          </a:xfrm>
          <a:prstGeom prst="rect">
            <a:avLst/>
          </a:prstGeom>
        </p:spPr>
        <p:txBody>
          <a:bodyPr/>
          <a:lstStyle/>
          <a:p>
            <a:r>
              <a:rPr lang="en-US" altLang="ja-JP" sz="2400" dirty="0" smtClean="0">
                <a:solidFill>
                  <a:srgbClr val="000000"/>
                </a:solidFill>
                <a:latin typeface="Meiryo" charset="-128"/>
                <a:ea typeface="Meiryo" charset="-128"/>
                <a:cs typeface="Meiryo" charset="-128"/>
              </a:rPr>
              <a:t>MX  </a:t>
            </a:r>
            <a:r>
              <a:rPr lang="ja-JP" altLang="en-US" sz="2400" dirty="0" smtClean="0">
                <a:solidFill>
                  <a:srgbClr val="000000"/>
                </a:solidFill>
                <a:latin typeface="Meiryo" charset="-128"/>
                <a:ea typeface="Meiryo" charset="-128"/>
                <a:cs typeface="Meiryo" charset="-128"/>
              </a:rPr>
              <a:t>シリーズ　　　（</a:t>
            </a:r>
            <a:r>
              <a:rPr lang="en-US" altLang="ja-JP" sz="2400" dirty="0" smtClean="0">
                <a:solidFill>
                  <a:srgbClr val="000000"/>
                </a:solidFill>
                <a:latin typeface="Meiryo" charset="-128"/>
                <a:ea typeface="Meiryo" charset="-128"/>
                <a:cs typeface="Meiryo" charset="-128"/>
              </a:rPr>
              <a:t>UTM</a:t>
            </a:r>
            <a:r>
              <a:rPr lang="ja-JP" altLang="en-US" sz="2400" dirty="0" smtClean="0">
                <a:solidFill>
                  <a:srgbClr val="000000"/>
                </a:solidFill>
                <a:latin typeface="Meiryo" charset="-128"/>
                <a:ea typeface="Meiryo" charset="-128"/>
                <a:cs typeface="Meiryo" charset="-128"/>
              </a:rPr>
              <a:t>）</a:t>
            </a:r>
            <a:r>
              <a:rPr lang="en-US" altLang="ja-JP" sz="2400" dirty="0" smtClean="0">
                <a:solidFill>
                  <a:srgbClr val="000000"/>
                </a:solidFill>
                <a:latin typeface="Meiryo" charset="-128"/>
                <a:ea typeface="Meiryo" charset="-128"/>
                <a:cs typeface="Meiryo" charset="-128"/>
              </a:rPr>
              <a:t/>
            </a:r>
            <a:br>
              <a:rPr lang="en-US" altLang="ja-JP" sz="2400" dirty="0" smtClean="0">
                <a:solidFill>
                  <a:srgbClr val="000000"/>
                </a:solidFill>
                <a:latin typeface="Meiryo" charset="-128"/>
                <a:ea typeface="Meiryo" charset="-128"/>
                <a:cs typeface="Meiryo" charset="-128"/>
              </a:rPr>
            </a:br>
            <a:r>
              <a:rPr lang="ja-JP" altLang="en-US" sz="2400" dirty="0" smtClean="0">
                <a:solidFill>
                  <a:srgbClr val="000000"/>
                </a:solidFill>
                <a:latin typeface="Meiryo" charset="-128"/>
                <a:ea typeface="Meiryo" charset="-128"/>
                <a:cs typeface="Meiryo" charset="-128"/>
              </a:rPr>
              <a:t>統合</a:t>
            </a:r>
            <a:r>
              <a:rPr lang="ja-JP" altLang="en-US" sz="2400" dirty="0">
                <a:solidFill>
                  <a:srgbClr val="000000"/>
                </a:solidFill>
                <a:latin typeface="Meiryo" charset="-128"/>
                <a:ea typeface="Meiryo" charset="-128"/>
                <a:cs typeface="Meiryo" charset="-128"/>
              </a:rPr>
              <a:t>脅威管理ソリューション</a:t>
            </a:r>
          </a:p>
        </p:txBody>
      </p:sp>
      <p:sp>
        <p:nvSpPr>
          <p:cNvPr id="13" name="Rectangle 12"/>
          <p:cNvSpPr/>
          <p:nvPr/>
        </p:nvSpPr>
        <p:spPr bwMode="auto">
          <a:xfrm>
            <a:off x="5080265" y="1183109"/>
            <a:ext cx="3365694" cy="3078872"/>
          </a:xfrm>
          <a:prstGeom prst="rect">
            <a:avLst/>
          </a:prstGeom>
          <a:gradFill flip="none" rotWithShape="1">
            <a:gsLst>
              <a:gs pos="0">
                <a:schemeClr val="bg1">
                  <a:lumMod val="95000"/>
                </a:schemeClr>
              </a:gs>
              <a:gs pos="55000">
                <a:schemeClr val="bg1"/>
              </a:gs>
            </a:gsLst>
            <a:lin ang="0" scaled="1"/>
            <a:tileRect/>
          </a:gra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a:solidFill>
                <a:srgbClr val="A5A5A5"/>
              </a:solidFill>
              <a:latin typeface="Helvetica"/>
              <a:ea typeface="ＭＳ Ｐゴシック"/>
              <a:cs typeface=""/>
            </a:endParaRPr>
          </a:p>
        </p:txBody>
      </p:sp>
      <p:sp>
        <p:nvSpPr>
          <p:cNvPr id="14" name="Left Brace 13"/>
          <p:cNvSpPr/>
          <p:nvPr/>
        </p:nvSpPr>
        <p:spPr bwMode="auto">
          <a:xfrm>
            <a:off x="4775465" y="1193681"/>
            <a:ext cx="371819" cy="3067018"/>
          </a:xfrm>
          <a:prstGeom prst="leftBrace">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a:solidFill>
                <a:srgbClr val="A5A5A5"/>
              </a:solidFill>
              <a:latin typeface="Helvetica"/>
              <a:ea typeface="ＭＳ Ｐゴシック"/>
              <a:cs typeface=""/>
            </a:endParaRPr>
          </a:p>
        </p:txBody>
      </p:sp>
      <p:sp>
        <p:nvSpPr>
          <p:cNvPr id="16" name="TextBox 15"/>
          <p:cNvSpPr txBox="1"/>
          <p:nvPr/>
        </p:nvSpPr>
        <p:spPr>
          <a:xfrm>
            <a:off x="5878026" y="3340414"/>
            <a:ext cx="2567933" cy="931022"/>
          </a:xfrm>
          <a:prstGeom prst="rect">
            <a:avLst/>
          </a:prstGeom>
          <a:noFill/>
        </p:spPr>
        <p:txBody>
          <a:bodyPr wrap="square" lIns="68577" tIns="34289" rIns="68577" bIns="34289" rtlCol="0">
            <a:spAutoFit/>
          </a:bodyPr>
          <a:lstStyle/>
          <a:p>
            <a:pPr defTabSz="685800" fontAlgn="auto">
              <a:spcBef>
                <a:spcPts val="0"/>
              </a:spcBef>
              <a:spcAft>
                <a:spcPts val="1200"/>
              </a:spcAft>
            </a:pPr>
            <a:r>
              <a:rPr lang="ja-JP" altLang="en-US" sz="1400" b="1" dirty="0" smtClean="0">
                <a:solidFill>
                  <a:srgbClr val="435153"/>
                </a:solidFill>
                <a:latin typeface="Arial"/>
                <a:ea typeface="ＭＳ Ｐゴシック"/>
                <a:cs typeface="MS Mincho"/>
              </a:rPr>
              <a:t>アプリケーション制御</a:t>
            </a:r>
            <a:r>
              <a:rPr lang="ja-JP" altLang="en-US" sz="1400" dirty="0" smtClean="0">
                <a:solidFill>
                  <a:srgbClr val="A5A5A5"/>
                </a:solidFill>
                <a:latin typeface="Arial"/>
                <a:ea typeface="ＭＳ Ｐゴシック"/>
                <a:cs typeface=""/>
              </a:rPr>
              <a:t/>
            </a:r>
            <a:br>
              <a:rPr lang="ja-JP" altLang="en-US" sz="1400" dirty="0" smtClean="0">
                <a:solidFill>
                  <a:srgbClr val="A5A5A5"/>
                </a:solidFill>
                <a:latin typeface="Arial"/>
                <a:ea typeface="ＭＳ Ｐゴシック"/>
                <a:cs typeface=""/>
              </a:rPr>
            </a:br>
            <a:r>
              <a:rPr lang="en-US" altLang="ja-JP" sz="1400" dirty="0" smtClean="0">
                <a:solidFill>
                  <a:srgbClr val="435153"/>
                </a:solidFill>
                <a:latin typeface="Arial"/>
                <a:ea typeface="ＭＳ Ｐゴシック"/>
                <a:cs typeface="MS Mincho"/>
              </a:rPr>
              <a:t>Web</a:t>
            </a:r>
            <a:r>
              <a:rPr lang="ja-JP" altLang="en-US" sz="1400" dirty="0" smtClean="0">
                <a:solidFill>
                  <a:srgbClr val="435153"/>
                </a:solidFill>
                <a:latin typeface="Arial"/>
                <a:ea typeface="ＭＳ Ｐゴシック"/>
                <a:cs typeface="MS Mincho"/>
              </a:rPr>
              <a:t>キャッシング、トラフィックシェーピング、コンテンツフィルタリング</a:t>
            </a:r>
            <a:endParaRPr lang="ja-JP" altLang="en-US" sz="1400" dirty="0">
              <a:solidFill>
                <a:srgbClr val="435153"/>
              </a:solidFill>
              <a:latin typeface="Arial"/>
              <a:ea typeface="ＭＳ Ｐゴシック"/>
              <a:cs typeface=""/>
            </a:endParaRPr>
          </a:p>
        </p:txBody>
      </p:sp>
      <p:pic>
        <p:nvPicPr>
          <p:cNvPr id="17" name="Picture 16" descr="application-aware-firewal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3133" y="1354933"/>
            <a:ext cx="449933" cy="594626"/>
          </a:xfrm>
          <a:prstGeom prst="rect">
            <a:avLst/>
          </a:prstGeom>
        </p:spPr>
      </p:pic>
      <p:pic>
        <p:nvPicPr>
          <p:cNvPr id="18" name="Picture 17" descr="rout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3005" y="2434174"/>
            <a:ext cx="506006" cy="506006"/>
          </a:xfrm>
          <a:prstGeom prst="rect">
            <a:avLst/>
          </a:prstGeom>
        </p:spPr>
      </p:pic>
      <p:pic>
        <p:nvPicPr>
          <p:cNvPr id="19" name="Picture 18" descr="app-contro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266" y="3452239"/>
            <a:ext cx="708646" cy="621245"/>
          </a:xfrm>
          <a:prstGeom prst="rect">
            <a:avLst/>
          </a:prstGeom>
        </p:spPr>
      </p:pic>
      <p:sp>
        <p:nvSpPr>
          <p:cNvPr id="20" name="Rectangle 19"/>
          <p:cNvSpPr/>
          <p:nvPr/>
        </p:nvSpPr>
        <p:spPr>
          <a:xfrm>
            <a:off x="5878027" y="1227977"/>
            <a:ext cx="2670263" cy="931022"/>
          </a:xfrm>
          <a:prstGeom prst="rect">
            <a:avLst/>
          </a:prstGeom>
        </p:spPr>
        <p:txBody>
          <a:bodyPr wrap="square" lIns="68577" tIns="34289" rIns="68577" bIns="34289">
            <a:spAutoFit/>
          </a:bodyPr>
          <a:lstStyle/>
          <a:p>
            <a:pPr defTabSz="685800" fontAlgn="auto">
              <a:spcBef>
                <a:spcPts val="0"/>
              </a:spcBef>
              <a:spcAft>
                <a:spcPts val="1200"/>
              </a:spcAft>
            </a:pPr>
            <a:r>
              <a:rPr lang="ja-JP" altLang="en-US" sz="1400" b="1" dirty="0" smtClean="0">
                <a:solidFill>
                  <a:srgbClr val="435153"/>
                </a:solidFill>
                <a:latin typeface="Arial"/>
                <a:ea typeface="ＭＳ Ｐゴシック"/>
                <a:cs typeface="MS Mincho"/>
              </a:rPr>
              <a:t>セキュリティ</a:t>
            </a:r>
            <a:r>
              <a:rPr lang="ja-JP" altLang="en-US" sz="1400" dirty="0" smtClean="0">
                <a:solidFill>
                  <a:srgbClr val="A5A5A5"/>
                </a:solidFill>
                <a:latin typeface="Arial"/>
                <a:ea typeface="ＭＳ Ｐゴシック"/>
                <a:cs typeface=""/>
              </a:rPr>
              <a:t/>
            </a:r>
            <a:br>
              <a:rPr lang="ja-JP" altLang="en-US" sz="1400" dirty="0" smtClean="0">
                <a:solidFill>
                  <a:srgbClr val="A5A5A5"/>
                </a:solidFill>
                <a:latin typeface="Arial"/>
                <a:ea typeface="ＭＳ Ｐゴシック"/>
                <a:cs typeface=""/>
              </a:rPr>
            </a:br>
            <a:r>
              <a:rPr lang="en-US" altLang="ja-JP" sz="1400" dirty="0" smtClean="0">
                <a:solidFill>
                  <a:srgbClr val="435153"/>
                </a:solidFill>
                <a:latin typeface="Arial"/>
                <a:ea typeface="ＭＳ Ｐゴシック"/>
                <a:cs typeface="MS Mincho"/>
              </a:rPr>
              <a:t>NG </a:t>
            </a:r>
            <a:r>
              <a:rPr lang="ja-JP" altLang="en-US" sz="1400" dirty="0" smtClean="0">
                <a:solidFill>
                  <a:srgbClr val="435153"/>
                </a:solidFill>
                <a:latin typeface="Arial"/>
                <a:ea typeface="ＭＳ Ｐゴシック"/>
                <a:cs typeface="MS Mincho"/>
              </a:rPr>
              <a:t>ファイアウォール、クライアント </a:t>
            </a:r>
            <a:r>
              <a:rPr lang="en-US" altLang="ja-JP" sz="1400" dirty="0" smtClean="0">
                <a:solidFill>
                  <a:srgbClr val="435153"/>
                </a:solidFill>
                <a:latin typeface="Arial"/>
                <a:ea typeface="ＭＳ Ｐゴシック"/>
                <a:cs typeface="MS Mincho"/>
              </a:rPr>
              <a:t>VPN</a:t>
            </a:r>
            <a:r>
              <a:rPr lang="ja-JP" altLang="en-US" sz="1400" dirty="0" smtClean="0">
                <a:solidFill>
                  <a:srgbClr val="435153"/>
                </a:solidFill>
                <a:latin typeface="Arial"/>
                <a:ea typeface="ＭＳ Ｐゴシック"/>
                <a:cs typeface="MS Mincho"/>
              </a:rPr>
              <a:t>、サイト間 </a:t>
            </a:r>
            <a:r>
              <a:rPr lang="en-US" altLang="ja-JP" sz="1400" dirty="0" smtClean="0">
                <a:solidFill>
                  <a:srgbClr val="435153"/>
                </a:solidFill>
                <a:latin typeface="Arial"/>
                <a:ea typeface="ＭＳ Ｐゴシック"/>
                <a:cs typeface="MS Mincho"/>
              </a:rPr>
              <a:t>VPN</a:t>
            </a:r>
            <a:r>
              <a:rPr lang="ja-JP" altLang="en-US" sz="1400" dirty="0" smtClean="0">
                <a:solidFill>
                  <a:srgbClr val="435153"/>
                </a:solidFill>
                <a:latin typeface="Arial"/>
                <a:ea typeface="ＭＳ Ｐゴシック"/>
                <a:cs typeface="MS Mincho"/>
              </a:rPr>
              <a:t>、</a:t>
            </a:r>
            <a:r>
              <a:rPr lang="en-US" altLang="ja-JP" sz="1400" dirty="0" smtClean="0">
                <a:solidFill>
                  <a:srgbClr val="435153"/>
                </a:solidFill>
                <a:latin typeface="Arial"/>
                <a:ea typeface="ＭＳ Ｐゴシック"/>
                <a:cs typeface="MS Mincho"/>
              </a:rPr>
              <a:t>IDS/IPS</a:t>
            </a:r>
            <a:r>
              <a:rPr lang="ja-JP" altLang="en-US" sz="1400" dirty="0" smtClean="0">
                <a:solidFill>
                  <a:srgbClr val="435153"/>
                </a:solidFill>
                <a:latin typeface="Arial"/>
                <a:ea typeface="ＭＳ Ｐゴシック"/>
                <a:cs typeface="MS Mincho"/>
              </a:rPr>
              <a:t>、アンチマルウェア、</a:t>
            </a:r>
            <a:r>
              <a:rPr lang="en-US" altLang="ja-JP" sz="1400" dirty="0" smtClean="0">
                <a:solidFill>
                  <a:srgbClr val="435153"/>
                </a:solidFill>
                <a:latin typeface="Arial"/>
                <a:ea typeface="ＭＳ Ｐゴシック"/>
                <a:cs typeface="MS Mincho"/>
              </a:rPr>
              <a:t>Geo-Firewall</a:t>
            </a:r>
            <a:endParaRPr lang="ja-JP" altLang="en-US" sz="1400" dirty="0">
              <a:solidFill>
                <a:srgbClr val="435153"/>
              </a:solidFill>
              <a:latin typeface="Arial"/>
              <a:ea typeface="ＭＳ Ｐゴシック"/>
              <a:cs typeface=""/>
            </a:endParaRPr>
          </a:p>
        </p:txBody>
      </p:sp>
      <p:sp>
        <p:nvSpPr>
          <p:cNvPr id="21" name="Rectangle 20"/>
          <p:cNvSpPr/>
          <p:nvPr/>
        </p:nvSpPr>
        <p:spPr>
          <a:xfrm>
            <a:off x="5878028" y="2340117"/>
            <a:ext cx="2567931" cy="715578"/>
          </a:xfrm>
          <a:prstGeom prst="rect">
            <a:avLst/>
          </a:prstGeom>
        </p:spPr>
        <p:txBody>
          <a:bodyPr wrap="square" lIns="68577" tIns="34289" rIns="68577" bIns="34289">
            <a:spAutoFit/>
          </a:bodyPr>
          <a:lstStyle/>
          <a:p>
            <a:pPr defTabSz="685800" fontAlgn="auto">
              <a:spcBef>
                <a:spcPts val="0"/>
              </a:spcBef>
              <a:spcAft>
                <a:spcPts val="1200"/>
              </a:spcAft>
            </a:pPr>
            <a:r>
              <a:rPr lang="ja-JP" altLang="en-US" sz="1400" b="1" dirty="0" smtClean="0">
                <a:solidFill>
                  <a:srgbClr val="435153"/>
                </a:solidFill>
                <a:latin typeface="Arial"/>
                <a:ea typeface="ＭＳ Ｐゴシック"/>
                <a:cs typeface="MS Mincho"/>
              </a:rPr>
              <a:t>ネットワーキング</a:t>
            </a:r>
            <a:r>
              <a:rPr lang="ja-JP" altLang="en-US" sz="1400" dirty="0" smtClean="0">
                <a:solidFill>
                  <a:srgbClr val="A5A5A5"/>
                </a:solidFill>
                <a:latin typeface="Arial"/>
                <a:ea typeface="ＭＳ Ｐゴシック"/>
                <a:cs typeface="MS Mincho"/>
              </a:rPr>
              <a:t> </a:t>
            </a:r>
            <a:r>
              <a:rPr lang="ja-JP" altLang="en-US" sz="1400" dirty="0" smtClean="0">
                <a:solidFill>
                  <a:srgbClr val="A5A5A5"/>
                </a:solidFill>
                <a:latin typeface="Arial"/>
                <a:ea typeface="ＭＳ Ｐゴシック"/>
                <a:cs typeface=""/>
              </a:rPr>
              <a:t/>
            </a:r>
            <a:br>
              <a:rPr lang="ja-JP" altLang="en-US" sz="1400" dirty="0" smtClean="0">
                <a:solidFill>
                  <a:srgbClr val="A5A5A5"/>
                </a:solidFill>
                <a:latin typeface="Arial"/>
                <a:ea typeface="ＭＳ Ｐゴシック"/>
                <a:cs typeface=""/>
              </a:rPr>
            </a:br>
            <a:r>
              <a:rPr lang="en-US" altLang="ja-JP" sz="1400" dirty="0" smtClean="0">
                <a:solidFill>
                  <a:srgbClr val="435153"/>
                </a:solidFill>
                <a:latin typeface="Arial"/>
                <a:ea typeface="ＭＳ Ｐゴシック"/>
                <a:cs typeface="MS Mincho"/>
              </a:rPr>
              <a:t>NAT/DHCP</a:t>
            </a:r>
            <a:r>
              <a:rPr lang="ja-JP" altLang="en-US" sz="1400" dirty="0" smtClean="0">
                <a:solidFill>
                  <a:srgbClr val="435153"/>
                </a:solidFill>
                <a:latin typeface="Arial"/>
                <a:ea typeface="ＭＳ Ｐゴシック"/>
                <a:cs typeface="MS Mincho"/>
              </a:rPr>
              <a:t>、</a:t>
            </a:r>
            <a:r>
              <a:rPr lang="en-US" altLang="ja-JP" sz="1400" dirty="0" smtClean="0">
                <a:solidFill>
                  <a:srgbClr val="435153"/>
                </a:solidFill>
                <a:latin typeface="Arial"/>
                <a:ea typeface="ＭＳ Ｐゴシック"/>
                <a:cs typeface="MS Mincho"/>
              </a:rPr>
              <a:t>3G/4G </a:t>
            </a:r>
            <a:r>
              <a:rPr lang="ja-JP" altLang="en-US" sz="1400" dirty="0" smtClean="0">
                <a:solidFill>
                  <a:srgbClr val="435153"/>
                </a:solidFill>
                <a:latin typeface="Arial"/>
                <a:ea typeface="ＭＳ Ｐゴシック"/>
                <a:cs typeface="MS Mincho"/>
              </a:rPr>
              <a:t>セルラー、</a:t>
            </a:r>
            <a:r>
              <a:rPr lang="ja-JP" altLang="en-US" sz="1400" dirty="0" smtClean="0">
                <a:solidFill>
                  <a:srgbClr val="A5A5A5"/>
                </a:solidFill>
                <a:latin typeface="Arial"/>
                <a:ea typeface="ＭＳ Ｐゴシック"/>
                <a:cs typeface=""/>
              </a:rPr>
              <a:t/>
            </a:r>
            <a:br>
              <a:rPr lang="ja-JP" altLang="en-US" sz="1400" dirty="0" smtClean="0">
                <a:solidFill>
                  <a:srgbClr val="A5A5A5"/>
                </a:solidFill>
                <a:latin typeface="Arial"/>
                <a:ea typeface="ＭＳ Ｐゴシック"/>
                <a:cs typeface=""/>
              </a:rPr>
            </a:br>
            <a:r>
              <a:rPr lang="en-US" altLang="ja-JP" sz="1400" dirty="0" smtClean="0">
                <a:solidFill>
                  <a:srgbClr val="435153"/>
                </a:solidFill>
                <a:latin typeface="Arial"/>
                <a:ea typeface="ＭＳ Ｐゴシック"/>
                <a:cs typeface="MS Mincho"/>
              </a:rPr>
              <a:t>SD-WAN</a:t>
            </a:r>
            <a:endParaRPr lang="ja-JP" altLang="en-US" sz="1400" dirty="0">
              <a:solidFill>
                <a:srgbClr val="435153"/>
              </a:solidFill>
              <a:latin typeface="Arial"/>
              <a:ea typeface="ＭＳ Ｐゴシック"/>
              <a:cs typeface=""/>
            </a:endParaRPr>
          </a:p>
        </p:txBody>
      </p:sp>
      <p:pic>
        <p:nvPicPr>
          <p:cNvPr id="4" name="Picture 3" descr="mx-stack-twisted-cisc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3" y="1298307"/>
            <a:ext cx="4943475" cy="2644452"/>
          </a:xfrm>
          <a:prstGeom prst="rect">
            <a:avLst/>
          </a:prstGeom>
        </p:spPr>
      </p:pic>
    </p:spTree>
    <p:extLst>
      <p:ext uri="{BB962C8B-B14F-4D97-AF65-F5344CB8AC3E}">
        <p14:creationId xmlns:p14="http://schemas.microsoft.com/office/powerpoint/2010/main" val="24912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41313"/>
            <a:ext cx="8531734" cy="731837"/>
          </a:xfrm>
        </p:spPr>
        <p:txBody>
          <a:bodyPr/>
          <a:lstStyle/>
          <a:p>
            <a:r>
              <a:rPr kumimoji="1" lang="en-US" altLang="ja-JP" dirty="0" smtClean="0"/>
              <a:t>Cisco Catalyst 2960-L</a:t>
            </a:r>
            <a:r>
              <a:rPr kumimoji="1" lang="ja-JP" altLang="en-US" dirty="0" smtClean="0"/>
              <a:t>シリーズ スイッチ</a:t>
            </a:r>
            <a:endParaRPr kumimoji="1" lang="ja-JP" altLang="en-US" dirty="0"/>
          </a:p>
        </p:txBody>
      </p:sp>
      <p:graphicFrame>
        <p:nvGraphicFramePr>
          <p:cNvPr id="3" name="表 2"/>
          <p:cNvGraphicFramePr>
            <a:graphicFrameLocks noGrp="1"/>
          </p:cNvGraphicFramePr>
          <p:nvPr>
            <p:extLst/>
          </p:nvPr>
        </p:nvGraphicFramePr>
        <p:xfrm>
          <a:off x="89207" y="1437419"/>
          <a:ext cx="8965580" cy="2811521"/>
        </p:xfrm>
        <a:graphic>
          <a:graphicData uri="http://schemas.openxmlformats.org/drawingml/2006/table">
            <a:tbl>
              <a:tblPr>
                <a:tableStyleId>{8799B23B-EC83-4686-B30A-512413B5E67A}</a:tableStyleId>
              </a:tblPr>
              <a:tblGrid>
                <a:gridCol w="1922473">
                  <a:extLst>
                    <a:ext uri="{9D8B030D-6E8A-4147-A177-3AD203B41FA5}">
                      <a16:colId xmlns="" xmlns:a16="http://schemas.microsoft.com/office/drawing/2014/main" val="2949638164"/>
                    </a:ext>
                  </a:extLst>
                </a:gridCol>
                <a:gridCol w="937903">
                  <a:extLst>
                    <a:ext uri="{9D8B030D-6E8A-4147-A177-3AD203B41FA5}">
                      <a16:colId xmlns="" xmlns:a16="http://schemas.microsoft.com/office/drawing/2014/main" val="2783777177"/>
                    </a:ext>
                  </a:extLst>
                </a:gridCol>
                <a:gridCol w="872172">
                  <a:extLst>
                    <a:ext uri="{9D8B030D-6E8A-4147-A177-3AD203B41FA5}">
                      <a16:colId xmlns="" xmlns:a16="http://schemas.microsoft.com/office/drawing/2014/main" val="20002"/>
                    </a:ext>
                  </a:extLst>
                </a:gridCol>
                <a:gridCol w="872172">
                  <a:extLst>
                    <a:ext uri="{9D8B030D-6E8A-4147-A177-3AD203B41FA5}">
                      <a16:colId xmlns="" xmlns:a16="http://schemas.microsoft.com/office/drawing/2014/main" val="4284081894"/>
                    </a:ext>
                  </a:extLst>
                </a:gridCol>
                <a:gridCol w="872172">
                  <a:extLst>
                    <a:ext uri="{9D8B030D-6E8A-4147-A177-3AD203B41FA5}">
                      <a16:colId xmlns="" xmlns:a16="http://schemas.microsoft.com/office/drawing/2014/main" val="20004"/>
                    </a:ext>
                  </a:extLst>
                </a:gridCol>
                <a:gridCol w="872172">
                  <a:extLst>
                    <a:ext uri="{9D8B030D-6E8A-4147-A177-3AD203B41FA5}">
                      <a16:colId xmlns="" xmlns:a16="http://schemas.microsoft.com/office/drawing/2014/main" val="671080242"/>
                    </a:ext>
                  </a:extLst>
                </a:gridCol>
                <a:gridCol w="872172">
                  <a:extLst>
                    <a:ext uri="{9D8B030D-6E8A-4147-A177-3AD203B41FA5}">
                      <a16:colId xmlns="" xmlns:a16="http://schemas.microsoft.com/office/drawing/2014/main" val="20006"/>
                    </a:ext>
                  </a:extLst>
                </a:gridCol>
                <a:gridCol w="872172">
                  <a:extLst>
                    <a:ext uri="{9D8B030D-6E8A-4147-A177-3AD203B41FA5}">
                      <a16:colId xmlns="" xmlns:a16="http://schemas.microsoft.com/office/drawing/2014/main" val="4207004285"/>
                    </a:ext>
                  </a:extLst>
                </a:gridCol>
                <a:gridCol w="872172">
                  <a:extLst>
                    <a:ext uri="{9D8B030D-6E8A-4147-A177-3AD203B41FA5}">
                      <a16:colId xmlns="" xmlns:a16="http://schemas.microsoft.com/office/drawing/2014/main" val="20008"/>
                    </a:ext>
                  </a:extLst>
                </a:gridCol>
              </a:tblGrid>
              <a:tr h="523694">
                <a:tc rowSpan="2">
                  <a:txBody>
                    <a:bodyPr/>
                    <a:lstStyle/>
                    <a:p>
                      <a:pPr algn="ctr" fontAlgn="ctr"/>
                      <a:r>
                        <a:rPr lang="ja-JP" altLang="en-US" sz="1600" b="1" u="none" strike="noStrike" dirty="0" smtClean="0">
                          <a:solidFill>
                            <a:schemeClr val="tx2"/>
                          </a:solidFill>
                          <a:effectLst/>
                        </a:rPr>
                        <a:t>型番</a:t>
                      </a:r>
                      <a:endParaRPr lang="ja-JP" altLang="en-US" sz="1600" b="1"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20000"/>
                        <a:lumOff val="80000"/>
                      </a:schemeClr>
                    </a:solidFill>
                  </a:tcPr>
                </a:tc>
                <a:tc gridSpan="2">
                  <a:txBody>
                    <a:bodyPr/>
                    <a:lstStyle/>
                    <a:p>
                      <a:pPr algn="ctr" fontAlgn="ctr"/>
                      <a:r>
                        <a:rPr lang="en-US" sz="1400" b="1" u="none" strike="noStrike" dirty="0" smtClean="0">
                          <a:solidFill>
                            <a:schemeClr val="tx2"/>
                          </a:solidFill>
                          <a:effectLst/>
                        </a:rPr>
                        <a:t>WS-C2960L-8</a:t>
                      </a:r>
                      <a:r>
                        <a:rPr lang="en-US" altLang="ja-JP" sz="1400" b="1" u="none" strike="noStrike" dirty="0" smtClean="0">
                          <a:solidFill>
                            <a:schemeClr val="tx2"/>
                          </a:solidFill>
                          <a:effectLst/>
                        </a:rPr>
                        <a:t>xx</a:t>
                      </a:r>
                      <a:r>
                        <a:rPr lang="en-US" sz="1400" b="1" u="none" strike="noStrike" dirty="0" smtClean="0">
                          <a:solidFill>
                            <a:schemeClr val="tx2"/>
                          </a:solidFill>
                          <a:effectLst/>
                        </a:rPr>
                        <a:t>-JP</a:t>
                      </a:r>
                      <a:endParaRPr lang="en-US" sz="1400" b="1" i="0" u="none" strike="noStrike" dirty="0">
                        <a:solidFill>
                          <a:schemeClr val="tx2"/>
                        </a:solidFill>
                        <a:effectLst/>
                        <a:latin typeface="+mn-lt"/>
                        <a:ea typeface="+mn-ea"/>
                      </a:endParaRPr>
                    </a:p>
                  </a:txBody>
                  <a:tcPr marL="6815" marR="6815" marT="6815" marB="0" anchor="ctr">
                    <a:lnT w="12700" cap="flat" cmpd="sng" algn="ctr">
                      <a:solidFill>
                        <a:schemeClr val="tx1"/>
                      </a:solidFill>
                      <a:prstDash val="solid"/>
                      <a:round/>
                      <a:headEnd type="none" w="med" len="med"/>
                      <a:tailEnd type="none" w="med" len="med"/>
                    </a:lnT>
                    <a:solidFill>
                      <a:schemeClr val="tx2">
                        <a:lumMod val="20000"/>
                        <a:lumOff val="80000"/>
                      </a:schemeClr>
                    </a:solidFill>
                  </a:tcPr>
                </a:tc>
                <a:tc hMerge="1">
                  <a:txBody>
                    <a:bodyPr/>
                    <a:lstStyle/>
                    <a:p>
                      <a:endParaRPr kumimoji="1" lang="ja-JP" altLang="en-US"/>
                    </a:p>
                  </a:txBody>
                  <a:tcPr/>
                </a:tc>
                <a:tc gridSpan="2">
                  <a:txBody>
                    <a:bodyPr/>
                    <a:lstStyle/>
                    <a:p>
                      <a:pPr algn="ctr" fontAlgn="ctr"/>
                      <a:r>
                        <a:rPr lang="en-US" sz="1400" b="1" u="none" strike="noStrike" dirty="0" smtClean="0">
                          <a:solidFill>
                            <a:schemeClr val="tx2"/>
                          </a:solidFill>
                          <a:effectLst/>
                        </a:rPr>
                        <a:t>WS-C2960L-16xx-JP</a:t>
                      </a:r>
                      <a:endParaRPr lang="en-US" sz="1400" b="1" i="0" u="none" strike="noStrike" dirty="0">
                        <a:solidFill>
                          <a:schemeClr val="tx2"/>
                        </a:solidFill>
                        <a:effectLst/>
                        <a:latin typeface="+mn-lt"/>
                        <a:ea typeface="+mn-ea"/>
                      </a:endParaRPr>
                    </a:p>
                  </a:txBody>
                  <a:tcPr marL="6815" marR="6815" marT="6815" marB="0" anchor="ctr">
                    <a:lnT w="12700" cap="flat" cmpd="sng" algn="ctr">
                      <a:solidFill>
                        <a:schemeClr val="tx1"/>
                      </a:solidFill>
                      <a:prstDash val="solid"/>
                      <a:round/>
                      <a:headEnd type="none" w="med" len="med"/>
                      <a:tailEnd type="none" w="med" len="med"/>
                    </a:lnT>
                    <a:solidFill>
                      <a:schemeClr val="tx2">
                        <a:lumMod val="20000"/>
                        <a:lumOff val="80000"/>
                      </a:schemeClr>
                    </a:solidFill>
                  </a:tcPr>
                </a:tc>
                <a:tc hMerge="1">
                  <a:txBody>
                    <a:bodyPr/>
                    <a:lstStyle/>
                    <a:p>
                      <a:endParaRPr kumimoji="1" lang="ja-JP" altLang="en-US"/>
                    </a:p>
                  </a:txBody>
                  <a:tcPr/>
                </a:tc>
                <a:tc gridSpan="2">
                  <a:txBody>
                    <a:bodyPr/>
                    <a:lstStyle/>
                    <a:p>
                      <a:pPr algn="ctr" fontAlgn="ctr"/>
                      <a:r>
                        <a:rPr lang="en-US" sz="1400" b="1" u="none" strike="noStrike" dirty="0" smtClean="0">
                          <a:solidFill>
                            <a:schemeClr val="tx2"/>
                          </a:solidFill>
                          <a:effectLst/>
                        </a:rPr>
                        <a:t>WS-C2960L-24xx-JP</a:t>
                      </a:r>
                      <a:endParaRPr lang="en-US" sz="1400" b="1" i="0" u="none" strike="noStrike" dirty="0">
                        <a:solidFill>
                          <a:schemeClr val="tx2"/>
                        </a:solidFill>
                        <a:effectLst/>
                        <a:latin typeface="+mn-lt"/>
                        <a:ea typeface="+mn-ea"/>
                      </a:endParaRPr>
                    </a:p>
                  </a:txBody>
                  <a:tcPr marL="6815" marR="6815" marT="6815" marB="0" anchor="ctr">
                    <a:lnT w="12700" cap="flat" cmpd="sng" algn="ctr">
                      <a:solidFill>
                        <a:schemeClr val="tx1"/>
                      </a:solidFill>
                      <a:prstDash val="solid"/>
                      <a:round/>
                      <a:headEnd type="none" w="med" len="med"/>
                      <a:tailEnd type="none" w="med" len="med"/>
                    </a:lnT>
                    <a:solidFill>
                      <a:schemeClr val="tx2">
                        <a:lumMod val="20000"/>
                        <a:lumOff val="80000"/>
                      </a:schemeClr>
                    </a:solidFill>
                  </a:tcPr>
                </a:tc>
                <a:tc hMerge="1">
                  <a:txBody>
                    <a:bodyPr/>
                    <a:lstStyle/>
                    <a:p>
                      <a:endParaRPr kumimoji="1" lang="ja-JP" altLang="en-US"/>
                    </a:p>
                  </a:txBody>
                  <a:tcPr/>
                </a:tc>
                <a:tc gridSpan="2">
                  <a:txBody>
                    <a:bodyPr/>
                    <a:lstStyle/>
                    <a:p>
                      <a:pPr algn="ctr" fontAlgn="ctr"/>
                      <a:r>
                        <a:rPr lang="en-US" sz="1400" b="1" u="none" strike="noStrike" dirty="0" smtClean="0">
                          <a:solidFill>
                            <a:schemeClr val="tx2"/>
                          </a:solidFill>
                          <a:effectLst/>
                        </a:rPr>
                        <a:t>WS-C2960L-48xx-JP</a:t>
                      </a:r>
                      <a:endParaRPr lang="en-US" sz="1400" b="1" i="0" u="none" strike="noStrike" dirty="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hMerge="1">
                  <a:txBody>
                    <a:bodyPr/>
                    <a:lstStyle/>
                    <a:p>
                      <a:endParaRPr kumimoji="1" lang="ja-JP" altLang="en-US"/>
                    </a:p>
                  </a:txBody>
                  <a:tcPr/>
                </a:tc>
                <a:extLst>
                  <a:ext uri="{0D108BD9-81ED-4DB2-BD59-A6C34878D82A}">
                    <a16:rowId xmlns="" xmlns:a16="http://schemas.microsoft.com/office/drawing/2014/main" val="2034866880"/>
                  </a:ext>
                </a:extLst>
              </a:tr>
              <a:tr h="265060">
                <a:tc vMerge="1">
                  <a:txBody>
                    <a:bodyPr/>
                    <a:lstStyle/>
                    <a:p>
                      <a:pPr algn="ctr" fontAlgn="ctr"/>
                      <a:endParaRPr lang="ja-JP" altLang="en-US" sz="800" b="0" i="0" u="none" strike="noStrike" dirty="0">
                        <a:solidFill>
                          <a:schemeClr val="tx1">
                            <a:lumMod val="50000"/>
                          </a:schemeClr>
                        </a:solidFill>
                        <a:effectLst/>
                        <a:latin typeface="+mn-lt"/>
                        <a:ea typeface="+mn-ea"/>
                      </a:endParaRPr>
                    </a:p>
                  </a:txBody>
                  <a:tcPr marL="6815" marR="6815" marT="6815" marB="0" anchor="ctr"/>
                </a:tc>
                <a:tc>
                  <a:txBody>
                    <a:bodyPr/>
                    <a:lstStyle/>
                    <a:p>
                      <a:pPr algn="ctr" fontAlgn="ctr"/>
                      <a:r>
                        <a:rPr lang="en-US" altLang="ja-JP" sz="1200" b="1" u="none" strike="noStrike" dirty="0" smtClean="0">
                          <a:solidFill>
                            <a:schemeClr val="tx2"/>
                          </a:solidFill>
                          <a:effectLst/>
                        </a:rPr>
                        <a:t>8TS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8PS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16TS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16PS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24TS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24PS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48TS</a:t>
                      </a:r>
                      <a:endParaRPr lang="en-US" sz="1200" b="1" i="0" u="none" strike="noStrike" dirty="0">
                        <a:solidFill>
                          <a:schemeClr val="tx2"/>
                        </a:solidFill>
                        <a:effectLst/>
                        <a:latin typeface="+mn-lt"/>
                        <a:ea typeface="+mn-ea"/>
                      </a:endParaRPr>
                    </a:p>
                  </a:txBody>
                  <a:tcPr marL="6815" marR="6815" marT="6815" marB="0" anchor="ctr">
                    <a:solidFill>
                      <a:schemeClr val="tx2">
                        <a:lumMod val="20000"/>
                        <a:lumOff val="80000"/>
                      </a:schemeClr>
                    </a:solidFill>
                  </a:tcPr>
                </a:tc>
                <a:tc>
                  <a:txBody>
                    <a:bodyPr/>
                    <a:lstStyle/>
                    <a:p>
                      <a:pPr algn="ctr" fontAlgn="ctr"/>
                      <a:r>
                        <a:rPr lang="en-US" sz="1200" b="1" u="none" strike="noStrike" dirty="0" smtClean="0">
                          <a:solidFill>
                            <a:schemeClr val="tx2"/>
                          </a:solidFill>
                          <a:effectLst/>
                        </a:rPr>
                        <a:t>48PS</a:t>
                      </a:r>
                      <a:endParaRPr lang="en-US" sz="1200" b="1" i="0" u="none" strike="noStrike" dirty="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 xmlns:a16="http://schemas.microsoft.com/office/drawing/2014/main" val="10001"/>
                  </a:ext>
                </a:extLst>
              </a:tr>
              <a:tr h="526663">
                <a:tc>
                  <a:txBody>
                    <a:bodyPr/>
                    <a:lstStyle/>
                    <a:p>
                      <a:pPr algn="ctr" fontAlgn="ctr"/>
                      <a:r>
                        <a:rPr lang="en-US" altLang="ja-JP" sz="1100" u="none" strike="noStrike" dirty="0" smtClean="0">
                          <a:solidFill>
                            <a:schemeClr val="tx2"/>
                          </a:solidFill>
                          <a:effectLst/>
                        </a:rPr>
                        <a:t>10/100/1000 Base-T</a:t>
                      </a:r>
                    </a:p>
                    <a:p>
                      <a:pPr algn="ctr" fontAlgn="ctr"/>
                      <a:r>
                        <a:rPr lang="en-US" altLang="ja-JP" sz="1100" u="none" strike="noStrike" dirty="0" smtClean="0">
                          <a:solidFill>
                            <a:schemeClr val="tx2"/>
                          </a:solidFill>
                          <a:effectLst/>
                        </a:rPr>
                        <a:t>SFP</a:t>
                      </a:r>
                      <a:endParaRPr lang="ja-JP" altLang="en-US" sz="1100" b="0"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solidFill>
                      <a:schemeClr val="bg1">
                        <a:lumMod val="95000"/>
                      </a:schemeClr>
                    </a:solidFill>
                  </a:tcPr>
                </a:tc>
                <a:tc gridSpan="2">
                  <a:txBody>
                    <a:bodyPr/>
                    <a:lstStyle/>
                    <a:p>
                      <a:pPr algn="ctr" fontAlgn="ctr"/>
                      <a:r>
                        <a:rPr lang="en-US" altLang="ja-JP" sz="1200" u="none" strike="noStrike" dirty="0" smtClean="0">
                          <a:solidFill>
                            <a:schemeClr val="tx2"/>
                          </a:solidFill>
                          <a:effectLst/>
                        </a:rPr>
                        <a:t>8</a:t>
                      </a:r>
                      <a:r>
                        <a:rPr lang="ja-JP" altLang="en-US" sz="1200" u="none" strike="noStrike" dirty="0" smtClean="0">
                          <a:solidFill>
                            <a:schemeClr val="tx2"/>
                          </a:solidFill>
                          <a:effectLst/>
                        </a:rPr>
                        <a:t>ポート</a:t>
                      </a:r>
                      <a:r>
                        <a:rPr lang="en-US" altLang="ja-JP" sz="1200" u="none" strike="noStrike" dirty="0">
                          <a:solidFill>
                            <a:schemeClr val="tx2"/>
                          </a:solidFill>
                          <a:effectLst/>
                        </a:rPr>
                        <a:t/>
                      </a:r>
                      <a:br>
                        <a:rPr lang="en-US" altLang="ja-JP" sz="1200" u="none" strike="noStrike" dirty="0">
                          <a:solidFill>
                            <a:schemeClr val="tx2"/>
                          </a:solidFill>
                          <a:effectLst/>
                        </a:rPr>
                      </a:br>
                      <a:r>
                        <a:rPr lang="en-US" altLang="ja-JP" sz="1200" u="none" strike="noStrike" dirty="0" smtClean="0">
                          <a:solidFill>
                            <a:schemeClr val="tx2"/>
                          </a:solidFill>
                          <a:effectLst/>
                        </a:rPr>
                        <a:t>2</a:t>
                      </a:r>
                      <a:r>
                        <a:rPr lang="ja-JP" altLang="en-US" sz="1200" u="none" strike="noStrike" dirty="0" smtClean="0">
                          <a:solidFill>
                            <a:schemeClr val="tx2"/>
                          </a:solidFill>
                          <a:effectLst/>
                        </a:rPr>
                        <a:t>ポート</a:t>
                      </a:r>
                      <a:endParaRPr lang="en-US" altLang="ja-JP"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hMerge="1">
                  <a:txBody>
                    <a:bodyPr/>
                    <a:lstStyle/>
                    <a:p>
                      <a:endParaRPr kumimoji="1" lang="ja-JP" altLang="en-US"/>
                    </a:p>
                  </a:txBody>
                  <a:tcPr/>
                </a:tc>
                <a:tc gridSpan="2">
                  <a:txBody>
                    <a:bodyPr/>
                    <a:lstStyle/>
                    <a:p>
                      <a:pPr algn="ctr" fontAlgn="ctr"/>
                      <a:r>
                        <a:rPr lang="en-US" altLang="ja-JP" sz="1200" u="none" strike="noStrike" dirty="0" smtClean="0">
                          <a:solidFill>
                            <a:schemeClr val="tx2"/>
                          </a:solidFill>
                          <a:effectLst/>
                        </a:rPr>
                        <a:t>16</a:t>
                      </a:r>
                      <a:r>
                        <a:rPr lang="ja-JP" altLang="en-US" sz="1200" u="none" strike="noStrike" dirty="0" smtClean="0">
                          <a:solidFill>
                            <a:schemeClr val="tx2"/>
                          </a:solidFill>
                          <a:effectLst/>
                        </a:rPr>
                        <a:t>ポート</a:t>
                      </a:r>
                      <a:r>
                        <a:rPr lang="en-US" altLang="ja-JP" sz="1200" u="none" strike="noStrike" dirty="0" smtClean="0">
                          <a:solidFill>
                            <a:schemeClr val="tx2"/>
                          </a:solidFill>
                          <a:effectLst/>
                        </a:rPr>
                        <a:t/>
                      </a:r>
                      <a:br>
                        <a:rPr lang="en-US" altLang="ja-JP" sz="1200" u="none" strike="noStrike" dirty="0" smtClean="0">
                          <a:solidFill>
                            <a:schemeClr val="tx2"/>
                          </a:solidFill>
                          <a:effectLst/>
                        </a:rPr>
                      </a:br>
                      <a:r>
                        <a:rPr lang="en-US" altLang="ja-JP" sz="1200" u="none" strike="noStrike" dirty="0" smtClean="0">
                          <a:solidFill>
                            <a:schemeClr val="tx2"/>
                          </a:solidFill>
                          <a:effectLst/>
                        </a:rPr>
                        <a:t>2</a:t>
                      </a:r>
                      <a:r>
                        <a:rPr lang="ja-JP" altLang="en-US" sz="1200" u="none" strike="noStrike" dirty="0" smtClean="0">
                          <a:solidFill>
                            <a:schemeClr val="tx2"/>
                          </a:solidFill>
                          <a:effectLst/>
                        </a:rPr>
                        <a:t>ポート</a:t>
                      </a:r>
                      <a:endParaRPr lang="en-US" altLang="ja-JP"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hMerge="1">
                  <a:txBody>
                    <a:bodyPr/>
                    <a:lstStyle/>
                    <a:p>
                      <a:endParaRPr kumimoji="1" lang="ja-JP" altLang="en-US"/>
                    </a:p>
                  </a:txBody>
                  <a:tcPr/>
                </a:tc>
                <a:tc gridSpan="2">
                  <a:txBody>
                    <a:bodyPr/>
                    <a:lstStyle/>
                    <a:p>
                      <a:pPr algn="ctr" fontAlgn="ctr"/>
                      <a:r>
                        <a:rPr lang="en-US" altLang="ja-JP" sz="1200" u="none" strike="noStrike" dirty="0" smtClean="0">
                          <a:solidFill>
                            <a:schemeClr val="tx2"/>
                          </a:solidFill>
                          <a:effectLst/>
                        </a:rPr>
                        <a:t>24</a:t>
                      </a:r>
                      <a:r>
                        <a:rPr lang="ja-JP" altLang="en-US" sz="1200" u="none" strike="noStrike" dirty="0" smtClean="0">
                          <a:solidFill>
                            <a:schemeClr val="tx2"/>
                          </a:solidFill>
                          <a:effectLst/>
                        </a:rPr>
                        <a:t>ポート</a:t>
                      </a:r>
                      <a:r>
                        <a:rPr lang="en-US" altLang="ja-JP" sz="1200" u="none" strike="noStrike" dirty="0" smtClean="0">
                          <a:solidFill>
                            <a:schemeClr val="tx2"/>
                          </a:solidFill>
                          <a:effectLst/>
                        </a:rPr>
                        <a:t/>
                      </a:r>
                      <a:br>
                        <a:rPr lang="en-US" altLang="ja-JP" sz="1200" u="none" strike="noStrike" dirty="0" smtClean="0">
                          <a:solidFill>
                            <a:schemeClr val="tx2"/>
                          </a:solidFill>
                          <a:effectLst/>
                        </a:rPr>
                      </a:br>
                      <a:r>
                        <a:rPr lang="en-US" altLang="ja-JP" sz="1200" u="none" strike="noStrike" dirty="0" smtClean="0">
                          <a:solidFill>
                            <a:schemeClr val="tx2"/>
                          </a:solidFill>
                          <a:effectLst/>
                        </a:rPr>
                        <a:t>4</a:t>
                      </a:r>
                      <a:r>
                        <a:rPr lang="ja-JP" altLang="en-US" sz="1200" u="none" strike="noStrike" dirty="0" smtClean="0">
                          <a:solidFill>
                            <a:schemeClr val="tx2"/>
                          </a:solidFill>
                          <a:effectLst/>
                        </a:rPr>
                        <a:t>ポート</a:t>
                      </a:r>
                      <a:endParaRPr lang="en-US" altLang="ja-JP"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hMerge="1">
                  <a:txBody>
                    <a:bodyPr/>
                    <a:lstStyle/>
                    <a:p>
                      <a:endParaRPr kumimoji="1" lang="ja-JP" altLang="en-US"/>
                    </a:p>
                  </a:txBody>
                  <a:tcPr/>
                </a:tc>
                <a:tc gridSpan="2">
                  <a:txBody>
                    <a:bodyPr/>
                    <a:lstStyle/>
                    <a:p>
                      <a:pPr algn="ctr" fontAlgn="ctr"/>
                      <a:r>
                        <a:rPr lang="en-US" altLang="ja-JP" sz="1200" u="none" strike="noStrike" dirty="0" smtClean="0">
                          <a:solidFill>
                            <a:schemeClr val="tx2"/>
                          </a:solidFill>
                          <a:effectLst/>
                        </a:rPr>
                        <a:t>48</a:t>
                      </a:r>
                      <a:r>
                        <a:rPr lang="ja-JP" altLang="en-US" sz="1200" u="none" strike="noStrike" dirty="0" smtClean="0">
                          <a:solidFill>
                            <a:schemeClr val="tx2"/>
                          </a:solidFill>
                          <a:effectLst/>
                        </a:rPr>
                        <a:t>ポート</a:t>
                      </a:r>
                      <a:endParaRPr lang="en-US" altLang="ja-JP" sz="1200" u="none" strike="noStrike" dirty="0" smtClean="0">
                        <a:solidFill>
                          <a:schemeClr val="tx2"/>
                        </a:solidFill>
                        <a:effectLst/>
                      </a:endParaRPr>
                    </a:p>
                    <a:p>
                      <a:pPr algn="ctr" fontAlgn="ctr"/>
                      <a:r>
                        <a:rPr lang="en-US" altLang="ja-JP" sz="1200" u="none" strike="noStrike" dirty="0" smtClean="0">
                          <a:solidFill>
                            <a:schemeClr val="tx2"/>
                          </a:solidFill>
                          <a:effectLst/>
                        </a:rPr>
                        <a:t>4</a:t>
                      </a:r>
                      <a:r>
                        <a:rPr lang="ja-JP" altLang="en-US" sz="1200" u="none" strike="noStrike" dirty="0" smtClean="0">
                          <a:solidFill>
                            <a:schemeClr val="tx2"/>
                          </a:solidFill>
                          <a:effectLst/>
                        </a:rPr>
                        <a:t>ポート</a:t>
                      </a:r>
                      <a:endParaRPr lang="en-US" altLang="ja-JP" sz="1200" b="0" i="0" u="none" strike="noStrike" dirty="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bg1">
                        <a:lumMod val="95000"/>
                      </a:schemeClr>
                    </a:solidFill>
                  </a:tcPr>
                </a:tc>
                <a:tc hMerge="1">
                  <a:txBody>
                    <a:bodyPr/>
                    <a:lstStyle/>
                    <a:p>
                      <a:endParaRPr kumimoji="1" lang="ja-JP" altLang="en-US"/>
                    </a:p>
                  </a:txBody>
                  <a:tcPr/>
                </a:tc>
                <a:extLst>
                  <a:ext uri="{0D108BD9-81ED-4DB2-BD59-A6C34878D82A}">
                    <a16:rowId xmlns="" xmlns:a16="http://schemas.microsoft.com/office/drawing/2014/main" val="4040881147"/>
                  </a:ext>
                </a:extLst>
              </a:tr>
              <a:tr h="408745">
                <a:tc>
                  <a:txBody>
                    <a:bodyPr/>
                    <a:lstStyle/>
                    <a:p>
                      <a:pPr algn="ctr" fontAlgn="ctr"/>
                      <a:r>
                        <a:rPr lang="en-US" sz="1200" u="none" strike="noStrike" dirty="0" err="1">
                          <a:solidFill>
                            <a:schemeClr val="tx2"/>
                          </a:solidFill>
                          <a:effectLst/>
                        </a:rPr>
                        <a:t>PoE</a:t>
                      </a:r>
                      <a:r>
                        <a:rPr lang="en-US" sz="1200" u="none" strike="noStrike" dirty="0">
                          <a:solidFill>
                            <a:schemeClr val="tx2"/>
                          </a:solidFill>
                          <a:effectLst/>
                        </a:rPr>
                        <a:t>/</a:t>
                      </a:r>
                      <a:r>
                        <a:rPr lang="en-US" sz="1200" u="none" strike="noStrike" dirty="0" err="1">
                          <a:solidFill>
                            <a:schemeClr val="tx2"/>
                          </a:solidFill>
                          <a:effectLst/>
                        </a:rPr>
                        <a:t>PoE</a:t>
                      </a:r>
                      <a:r>
                        <a:rPr lang="en-US" sz="1200" u="none" strike="noStrike" dirty="0" smtClean="0">
                          <a:solidFill>
                            <a:schemeClr val="tx2"/>
                          </a:solidFill>
                          <a:effectLst/>
                        </a:rPr>
                        <a:t>+</a:t>
                      </a:r>
                      <a:r>
                        <a:rPr lang="en-US" altLang="ja-JP" sz="1200" u="none" strike="noStrike" dirty="0" smtClean="0">
                          <a:solidFill>
                            <a:schemeClr val="tx2"/>
                          </a:solidFill>
                          <a:effectLst/>
                        </a:rPr>
                        <a:t>(</a:t>
                      </a:r>
                      <a:r>
                        <a:rPr lang="ja-JP" altLang="en-US" sz="1200" u="none" strike="noStrike" dirty="0" smtClean="0">
                          <a:solidFill>
                            <a:schemeClr val="tx2"/>
                          </a:solidFill>
                          <a:effectLst/>
                        </a:rPr>
                        <a:t>最大数</a:t>
                      </a:r>
                      <a:r>
                        <a:rPr lang="en-US" altLang="ja-JP" sz="1200" u="none" strike="noStrike" dirty="0" smtClean="0">
                          <a:solidFill>
                            <a:schemeClr val="tx2"/>
                          </a:solidFill>
                          <a:effectLst/>
                        </a:rPr>
                        <a:t>)</a:t>
                      </a:r>
                    </a:p>
                    <a:p>
                      <a:pPr algn="ctr" fontAlgn="ctr"/>
                      <a:r>
                        <a:rPr lang="en-US" altLang="ja-JP" sz="1200" u="none" strike="noStrike" dirty="0" smtClean="0">
                          <a:solidFill>
                            <a:schemeClr val="tx2"/>
                          </a:solidFill>
                          <a:effectLst/>
                        </a:rPr>
                        <a:t>※</a:t>
                      </a:r>
                      <a:r>
                        <a:rPr lang="en-US" altLang="ja-JP" sz="1200" u="none" strike="noStrike" dirty="0" err="1" smtClean="0">
                          <a:solidFill>
                            <a:schemeClr val="tx2"/>
                          </a:solidFill>
                          <a:effectLst/>
                        </a:rPr>
                        <a:t>PoE</a:t>
                      </a:r>
                      <a:r>
                        <a:rPr lang="ja-JP" altLang="en-US" sz="1200" u="none" strike="noStrike" dirty="0" smtClean="0">
                          <a:solidFill>
                            <a:schemeClr val="tx2"/>
                          </a:solidFill>
                          <a:effectLst/>
                        </a:rPr>
                        <a:t>もしくは</a:t>
                      </a:r>
                      <a:r>
                        <a:rPr lang="en-US" altLang="ja-JP" sz="1200" u="none" strike="noStrike" dirty="0" err="1" smtClean="0">
                          <a:solidFill>
                            <a:schemeClr val="tx2"/>
                          </a:solidFill>
                          <a:effectLst/>
                        </a:rPr>
                        <a:t>PoE</a:t>
                      </a:r>
                      <a:r>
                        <a:rPr lang="en-US" altLang="ja-JP" sz="1200" u="none" strike="noStrike" dirty="0" smtClean="0">
                          <a:solidFill>
                            <a:schemeClr val="tx2"/>
                          </a:solidFill>
                          <a:effectLst/>
                        </a:rPr>
                        <a:t>+</a:t>
                      </a:r>
                      <a:endParaRPr lang="en-US" sz="1200" b="0"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dirty="0" smtClean="0">
                          <a:solidFill>
                            <a:schemeClr val="tx2"/>
                          </a:solidFill>
                          <a:effectLst/>
                        </a:rPr>
                        <a:t>×</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200" u="none" strike="noStrike" dirty="0" err="1" smtClean="0">
                          <a:solidFill>
                            <a:schemeClr val="tx2"/>
                          </a:solidFill>
                          <a:effectLst/>
                        </a:rPr>
                        <a:t>PoE</a:t>
                      </a:r>
                      <a:r>
                        <a:rPr lang="ja-JP" altLang="en-US" sz="1200" u="none" strike="noStrike" dirty="0" smtClean="0">
                          <a:solidFill>
                            <a:schemeClr val="tx2"/>
                          </a:solidFill>
                          <a:effectLst/>
                        </a:rPr>
                        <a:t>：</a:t>
                      </a:r>
                      <a:r>
                        <a:rPr lang="en-US" altLang="ja-JP" sz="1200" u="none" strike="noStrike" dirty="0" smtClean="0">
                          <a:solidFill>
                            <a:schemeClr val="tx2"/>
                          </a:solidFill>
                          <a:effectLst/>
                        </a:rPr>
                        <a:t>4</a:t>
                      </a:r>
                    </a:p>
                    <a:p>
                      <a:pPr algn="ctr" fontAlgn="ctr"/>
                      <a:r>
                        <a:rPr lang="en-US" altLang="ja-JP" sz="1200" u="none" strike="noStrike" dirty="0" err="1" smtClean="0">
                          <a:solidFill>
                            <a:schemeClr val="tx2"/>
                          </a:solidFill>
                          <a:effectLst/>
                        </a:rPr>
                        <a:t>PoE</a:t>
                      </a:r>
                      <a:r>
                        <a:rPr lang="en-US" altLang="ja-JP" sz="1200" u="none" strike="noStrike" dirty="0" smtClean="0">
                          <a:solidFill>
                            <a:schemeClr val="tx2"/>
                          </a:solidFill>
                          <a:effectLst/>
                        </a:rPr>
                        <a:t>+:2</a:t>
                      </a:r>
                      <a:endParaRPr lang="en-US" sz="1200" b="0" i="0" u="none" strike="noStrike" dirty="0">
                        <a:solidFill>
                          <a:schemeClr val="tx2"/>
                        </a:solidFill>
                        <a:effectLst/>
                        <a:latin typeface="+mn-lt"/>
                        <a:ea typeface="+mn-ea"/>
                      </a:endParaRPr>
                    </a:p>
                  </a:txBody>
                  <a:tcPr marL="6815" marR="6815" marT="6815" marB="0" anchor="ctr">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dirty="0" smtClean="0">
                          <a:solidFill>
                            <a:schemeClr val="tx2"/>
                          </a:solidFill>
                          <a:effectLst/>
                        </a:rPr>
                        <a:t>×</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200" u="none" strike="noStrike" dirty="0" err="1" smtClean="0">
                          <a:solidFill>
                            <a:schemeClr val="tx2"/>
                          </a:solidFill>
                          <a:effectLst/>
                        </a:rPr>
                        <a:t>PoE</a:t>
                      </a:r>
                      <a:r>
                        <a:rPr lang="ja-JP" altLang="en-US" sz="1200" u="none" strike="noStrike" dirty="0" smtClean="0">
                          <a:solidFill>
                            <a:schemeClr val="tx2"/>
                          </a:solidFill>
                          <a:effectLst/>
                        </a:rPr>
                        <a:t>：</a:t>
                      </a:r>
                      <a:r>
                        <a:rPr lang="en-US" altLang="ja-JP" sz="1200" u="none" strike="noStrike" dirty="0" smtClean="0">
                          <a:solidFill>
                            <a:schemeClr val="tx2"/>
                          </a:solidFill>
                          <a:effectLst/>
                        </a:rPr>
                        <a:t>7</a:t>
                      </a:r>
                    </a:p>
                    <a:p>
                      <a:pPr algn="ctr" fontAlgn="ctr"/>
                      <a:r>
                        <a:rPr lang="en-US" altLang="ja-JP" sz="1200" u="none" strike="noStrike" dirty="0" err="1" smtClean="0">
                          <a:solidFill>
                            <a:schemeClr val="tx2"/>
                          </a:solidFill>
                          <a:effectLst/>
                        </a:rPr>
                        <a:t>PoE</a:t>
                      </a:r>
                      <a:r>
                        <a:rPr lang="en-US" altLang="ja-JP" sz="1200" u="none" strike="noStrike" dirty="0" smtClean="0">
                          <a:solidFill>
                            <a:schemeClr val="tx2"/>
                          </a:solidFill>
                          <a:effectLst/>
                        </a:rPr>
                        <a:t>+:4</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dirty="0" smtClean="0">
                          <a:solidFill>
                            <a:schemeClr val="tx2"/>
                          </a:solidFill>
                          <a:effectLst/>
                        </a:rPr>
                        <a:t>×</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200" u="none" strike="noStrike" dirty="0" err="1" smtClean="0">
                          <a:solidFill>
                            <a:schemeClr val="tx2"/>
                          </a:solidFill>
                          <a:effectLst/>
                        </a:rPr>
                        <a:t>PoE</a:t>
                      </a:r>
                      <a:r>
                        <a:rPr lang="ja-JP" altLang="en-US" sz="1200" u="none" strike="noStrike" dirty="0" smtClean="0">
                          <a:solidFill>
                            <a:schemeClr val="tx2"/>
                          </a:solidFill>
                          <a:effectLst/>
                        </a:rPr>
                        <a:t>：</a:t>
                      </a:r>
                      <a:r>
                        <a:rPr lang="en-US" altLang="ja-JP" sz="1200" u="none" strike="noStrike" dirty="0" smtClean="0">
                          <a:solidFill>
                            <a:schemeClr val="tx2"/>
                          </a:solidFill>
                          <a:effectLst/>
                        </a:rPr>
                        <a:t>12</a:t>
                      </a:r>
                    </a:p>
                    <a:p>
                      <a:pPr algn="ctr" fontAlgn="ctr"/>
                      <a:r>
                        <a:rPr lang="en-US" altLang="ja-JP" sz="1200" u="none" strike="noStrike" dirty="0" err="1" smtClean="0">
                          <a:solidFill>
                            <a:schemeClr val="tx2"/>
                          </a:solidFill>
                          <a:effectLst/>
                        </a:rPr>
                        <a:t>PoE</a:t>
                      </a:r>
                      <a:r>
                        <a:rPr lang="en-US" altLang="ja-JP" sz="1200" u="none" strike="noStrike" dirty="0" smtClean="0">
                          <a:solidFill>
                            <a:schemeClr val="tx2"/>
                          </a:solidFill>
                          <a:effectLst/>
                        </a:rPr>
                        <a:t>+:6</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dirty="0" smtClean="0">
                          <a:solidFill>
                            <a:schemeClr val="tx2"/>
                          </a:solidFill>
                          <a:effectLst/>
                        </a:rPr>
                        <a:t>×</a:t>
                      </a:r>
                      <a:endParaRPr lang="en-US" altLang="ja-JP" sz="120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200" u="none" strike="noStrike" dirty="0" err="1" smtClean="0">
                          <a:solidFill>
                            <a:schemeClr val="tx2"/>
                          </a:solidFill>
                          <a:effectLst/>
                        </a:rPr>
                        <a:t>PoE</a:t>
                      </a:r>
                      <a:r>
                        <a:rPr lang="ja-JP" altLang="en-US" sz="1200" u="none" strike="noStrike" dirty="0" smtClean="0">
                          <a:solidFill>
                            <a:schemeClr val="tx2"/>
                          </a:solidFill>
                          <a:effectLst/>
                        </a:rPr>
                        <a:t>：</a:t>
                      </a:r>
                      <a:r>
                        <a:rPr lang="en-US" altLang="ja-JP" sz="1200" u="none" strike="noStrike" dirty="0" smtClean="0">
                          <a:solidFill>
                            <a:schemeClr val="tx2"/>
                          </a:solidFill>
                          <a:effectLst/>
                        </a:rPr>
                        <a:t>24</a:t>
                      </a:r>
                    </a:p>
                    <a:p>
                      <a:pPr algn="ctr" fontAlgn="ctr"/>
                      <a:r>
                        <a:rPr lang="en-US" altLang="ja-JP" sz="1200" u="none" strike="noStrike" dirty="0" err="1" smtClean="0">
                          <a:solidFill>
                            <a:schemeClr val="tx2"/>
                          </a:solidFill>
                          <a:effectLst/>
                        </a:rPr>
                        <a:t>PoE</a:t>
                      </a:r>
                      <a:r>
                        <a:rPr lang="en-US" altLang="ja-JP" sz="1200" u="none" strike="noStrike" dirty="0" smtClean="0">
                          <a:solidFill>
                            <a:schemeClr val="tx2"/>
                          </a:solidFill>
                          <a:effectLst/>
                        </a:rPr>
                        <a:t>+:12</a:t>
                      </a:r>
                      <a:endParaRPr lang="en-US" altLang="ja-JP" sz="1200" b="0" i="0" u="none" strike="noStrike" dirty="0" smtClean="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 xmlns:a16="http://schemas.microsoft.com/office/drawing/2014/main" val="2771105094"/>
                  </a:ext>
                </a:extLst>
              </a:tr>
              <a:tr h="238727">
                <a:tc>
                  <a:txBody>
                    <a:bodyPr/>
                    <a:lstStyle/>
                    <a:p>
                      <a:pPr algn="ctr" fontAlgn="ctr"/>
                      <a:r>
                        <a:rPr lang="ja-JP" altLang="en-US" sz="1200" u="none" strike="noStrike" dirty="0">
                          <a:solidFill>
                            <a:schemeClr val="tx2"/>
                          </a:solidFill>
                          <a:effectLst/>
                        </a:rPr>
                        <a:t>ファンレス</a:t>
                      </a:r>
                      <a:endParaRPr lang="ja-JP" altLang="en-US" sz="1200" b="0"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fontAlgn="ctr"/>
                      <a:r>
                        <a:rPr lang="ja-JP" altLang="en-US" sz="1200" u="none" strike="noStrike" dirty="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smtClean="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smtClean="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smtClean="0">
                          <a:solidFill>
                            <a:schemeClr val="tx2"/>
                          </a:solidFill>
                          <a:effectLst/>
                        </a:rPr>
                        <a:t>○</a:t>
                      </a:r>
                      <a:endParaRPr lang="ja-JP" alt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ja-JP" altLang="en-US" sz="1200" u="none" strike="noStrike" dirty="0" smtClean="0">
                          <a:solidFill>
                            <a:schemeClr val="tx2"/>
                          </a:solidFill>
                          <a:effectLst/>
                        </a:rPr>
                        <a:t>○</a:t>
                      </a:r>
                      <a:endParaRPr lang="en-US" altLang="ja-JP"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dirty="0" smtClean="0">
                          <a:solidFill>
                            <a:schemeClr val="tx2"/>
                          </a:solidFill>
                          <a:effectLst/>
                        </a:rPr>
                        <a:t>×</a:t>
                      </a:r>
                      <a:endParaRPr lang="en-US" altLang="ja-JP" sz="1200" b="0" i="0" u="none" strike="noStrike" dirty="0" smtClean="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2101947484"/>
                  </a:ext>
                </a:extLst>
              </a:tr>
              <a:tr h="609905">
                <a:tc>
                  <a:txBody>
                    <a:bodyPr/>
                    <a:lstStyle/>
                    <a:p>
                      <a:pPr algn="ctr" fontAlgn="ctr"/>
                      <a:r>
                        <a:rPr lang="ja-JP" altLang="en-US" sz="1200" u="none" strike="noStrike" dirty="0" smtClean="0">
                          <a:solidFill>
                            <a:schemeClr val="tx2"/>
                          </a:solidFill>
                          <a:effectLst/>
                        </a:rPr>
                        <a:t>サイズ</a:t>
                      </a:r>
                      <a:r>
                        <a:rPr lang="en-US" altLang="ja-JP" sz="1200" u="none" strike="noStrike" dirty="0" smtClean="0">
                          <a:solidFill>
                            <a:schemeClr val="tx2"/>
                          </a:solidFill>
                          <a:effectLst/>
                        </a:rPr>
                        <a:t>cm</a:t>
                      </a:r>
                      <a:br>
                        <a:rPr lang="en-US" altLang="ja-JP" sz="1200" u="none" strike="noStrike" dirty="0" smtClean="0">
                          <a:solidFill>
                            <a:schemeClr val="tx2"/>
                          </a:solidFill>
                          <a:effectLst/>
                        </a:rPr>
                      </a:br>
                      <a:r>
                        <a:rPr lang="ja-JP" altLang="en-US" sz="1200" u="none" strike="noStrike" dirty="0" smtClean="0">
                          <a:solidFill>
                            <a:schemeClr val="tx2"/>
                          </a:solidFill>
                          <a:effectLst/>
                        </a:rPr>
                        <a:t>（</a:t>
                      </a:r>
                      <a:r>
                        <a:rPr lang="ja-JP" altLang="en-US" sz="1200" u="none" strike="noStrike" dirty="0">
                          <a:solidFill>
                            <a:schemeClr val="tx2"/>
                          </a:solidFill>
                          <a:effectLst/>
                        </a:rPr>
                        <a:t>高さ </a:t>
                      </a:r>
                      <a:r>
                        <a:rPr lang="en-US" altLang="ja-JP" sz="1200" u="none" strike="noStrike" dirty="0">
                          <a:solidFill>
                            <a:schemeClr val="tx2"/>
                          </a:solidFill>
                          <a:effectLst/>
                        </a:rPr>
                        <a:t>× </a:t>
                      </a:r>
                      <a:r>
                        <a:rPr lang="ja-JP" altLang="en-US" sz="1200" u="none" strike="noStrike" dirty="0">
                          <a:solidFill>
                            <a:schemeClr val="tx2"/>
                          </a:solidFill>
                          <a:effectLst/>
                        </a:rPr>
                        <a:t>幅 </a:t>
                      </a:r>
                      <a:r>
                        <a:rPr lang="en-US" altLang="ja-JP" sz="1200" u="none" strike="noStrike" dirty="0">
                          <a:solidFill>
                            <a:schemeClr val="tx2"/>
                          </a:solidFill>
                          <a:effectLst/>
                        </a:rPr>
                        <a:t>× </a:t>
                      </a:r>
                      <a:r>
                        <a:rPr lang="ja-JP" altLang="en-US" sz="1200" u="none" strike="noStrike" dirty="0">
                          <a:solidFill>
                            <a:schemeClr val="tx2"/>
                          </a:solidFill>
                          <a:effectLst/>
                        </a:rPr>
                        <a:t>奥行）</a:t>
                      </a:r>
                      <a:endParaRPr lang="ja-JP" altLang="en-US" sz="1200" b="0"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ctr"/>
                      <a:r>
                        <a:rPr lang="en-US" sz="1050" u="none" strike="noStrike" dirty="0">
                          <a:solidFill>
                            <a:schemeClr val="tx2"/>
                          </a:solidFill>
                          <a:effectLst/>
                        </a:rPr>
                        <a:t>4.4 × 26.8 ×</a:t>
                      </a:r>
                    </a:p>
                    <a:p>
                      <a:pPr algn="ctr" fontAlgn="ctr"/>
                      <a:r>
                        <a:rPr lang="en-US" sz="1050" u="none" strike="noStrike" dirty="0" smtClean="0">
                          <a:solidFill>
                            <a:schemeClr val="tx2"/>
                          </a:solidFill>
                          <a:effectLst/>
                        </a:rPr>
                        <a:t>21.5 </a:t>
                      </a:r>
                      <a:endParaRPr lang="en-US" sz="1050" b="0" i="0" u="none" strike="noStrike" dirty="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050" u="none" strike="noStrike" dirty="0" smtClean="0">
                          <a:solidFill>
                            <a:schemeClr val="tx2"/>
                          </a:solidFill>
                          <a:effectLst/>
                        </a:rPr>
                        <a:t>4.4 × 26.8 ×</a:t>
                      </a:r>
                    </a:p>
                    <a:p>
                      <a:pPr algn="ctr" fontAlgn="ctr"/>
                      <a:r>
                        <a:rPr lang="en-US" altLang="ja-JP" sz="1050" u="none" strike="noStrike" dirty="0" smtClean="0">
                          <a:solidFill>
                            <a:schemeClr val="tx2"/>
                          </a:solidFill>
                          <a:effectLst/>
                        </a:rPr>
                        <a:t>24.0 </a:t>
                      </a:r>
                      <a:endParaRPr lang="en-US" altLang="ja-JP" sz="105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sz="1050" u="none" strike="noStrike" dirty="0">
                          <a:solidFill>
                            <a:schemeClr val="tx2"/>
                          </a:solidFill>
                          <a:effectLst/>
                        </a:rPr>
                        <a:t>4.4 × 26.8 ×</a:t>
                      </a:r>
                    </a:p>
                    <a:p>
                      <a:pPr algn="ctr" fontAlgn="ctr"/>
                      <a:r>
                        <a:rPr lang="en-US" sz="1050" u="none" strike="noStrike" dirty="0" smtClean="0">
                          <a:solidFill>
                            <a:schemeClr val="tx2"/>
                          </a:solidFill>
                          <a:effectLst/>
                        </a:rPr>
                        <a:t>21.5 </a:t>
                      </a:r>
                      <a:endParaRPr lang="en-US" sz="1050" b="0" i="0" u="none" strike="noStrike" dirty="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altLang="ja-JP" sz="1050" u="none" strike="noStrike" dirty="0" smtClean="0">
                          <a:solidFill>
                            <a:schemeClr val="tx2"/>
                          </a:solidFill>
                          <a:effectLst/>
                        </a:rPr>
                        <a:t>4.4 × 26.8 ×</a:t>
                      </a:r>
                    </a:p>
                    <a:p>
                      <a:pPr algn="ctr" fontAlgn="ctr"/>
                      <a:r>
                        <a:rPr lang="en-US" altLang="ja-JP" sz="1050" u="none" strike="noStrike" dirty="0" smtClean="0">
                          <a:solidFill>
                            <a:schemeClr val="tx2"/>
                          </a:solidFill>
                          <a:effectLst/>
                        </a:rPr>
                        <a:t>24.0 </a:t>
                      </a:r>
                      <a:endParaRPr lang="en-US" altLang="ja-JP" sz="105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sz="1050" u="none" strike="noStrike" dirty="0">
                          <a:solidFill>
                            <a:schemeClr val="tx2"/>
                          </a:solidFill>
                          <a:effectLst/>
                        </a:rPr>
                        <a:t>4.4 × 44.5 × </a:t>
                      </a:r>
                      <a:r>
                        <a:rPr lang="en-US" sz="1050" u="none" strike="noStrike" dirty="0" smtClean="0">
                          <a:solidFill>
                            <a:schemeClr val="tx2"/>
                          </a:solidFill>
                          <a:effectLst/>
                        </a:rPr>
                        <a:t>24.0 </a:t>
                      </a:r>
                      <a:endParaRPr lang="en-US" sz="1050" b="0" i="0" u="none" strike="noStrike" dirty="0">
                        <a:solidFill>
                          <a:schemeClr val="tx2"/>
                        </a:solidFill>
                        <a:effectLst/>
                        <a:latin typeface="+mn-lt"/>
                        <a:ea typeface="+mn-ea"/>
                      </a:endParaRPr>
                    </a:p>
                  </a:txBody>
                  <a:tcPr marL="6815" marR="6815" marT="6815" marB="0" anchor="ctr">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050" u="none" strike="noStrike" dirty="0" smtClean="0">
                          <a:solidFill>
                            <a:schemeClr val="tx2"/>
                          </a:solidFill>
                          <a:effectLst/>
                        </a:rPr>
                        <a:t>4.4 × 44.5 × 26.5 </a:t>
                      </a:r>
                      <a:endParaRPr lang="en-US" altLang="ja-JP" sz="1050" b="0" i="0" u="none" strike="noStrike" dirty="0" smtClean="0">
                        <a:solidFill>
                          <a:schemeClr val="tx2"/>
                        </a:solidFill>
                        <a:effectLst/>
                        <a:latin typeface="+mn-lt"/>
                        <a:ea typeface="+mn-ea"/>
                      </a:endParaRPr>
                    </a:p>
                  </a:txBody>
                  <a:tcPr marL="6815" marR="6815" marT="6815" marB="0" anchor="ctr">
                    <a:solidFill>
                      <a:schemeClr val="bg1"/>
                    </a:solidFill>
                  </a:tcPr>
                </a:tc>
                <a:tc>
                  <a:txBody>
                    <a:bodyPr/>
                    <a:lstStyle/>
                    <a:p>
                      <a:pPr algn="ctr" fontAlgn="ctr"/>
                      <a:r>
                        <a:rPr lang="en-US" sz="1050" u="none" strike="noStrike" dirty="0">
                          <a:solidFill>
                            <a:schemeClr val="tx2"/>
                          </a:solidFill>
                          <a:effectLst/>
                        </a:rPr>
                        <a:t>4.4 × 44.5 × </a:t>
                      </a:r>
                      <a:r>
                        <a:rPr lang="en-US" sz="1050" u="none" strike="noStrike" dirty="0" smtClean="0">
                          <a:solidFill>
                            <a:schemeClr val="tx2"/>
                          </a:solidFill>
                          <a:effectLst/>
                        </a:rPr>
                        <a:t>24.0 </a:t>
                      </a:r>
                      <a:endParaRPr lang="en-US" sz="1050" b="0" i="0" u="none" strike="noStrike" dirty="0">
                        <a:solidFill>
                          <a:schemeClr val="tx2"/>
                        </a:solidFill>
                        <a:effectLst/>
                        <a:latin typeface="+mn-lt"/>
                        <a:ea typeface="+mn-ea"/>
                      </a:endParaRPr>
                    </a:p>
                  </a:txBody>
                  <a:tcPr marL="6815" marR="6815" marT="6815" marB="0" anchor="ctr">
                    <a:solidFill>
                      <a:schemeClr val="bg1"/>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050" u="none" strike="noStrike" dirty="0" smtClean="0">
                          <a:solidFill>
                            <a:schemeClr val="tx2"/>
                          </a:solidFill>
                          <a:effectLst/>
                        </a:rPr>
                        <a:t>4.4 × 44.5 × 29.2 </a:t>
                      </a:r>
                      <a:endParaRPr lang="en-US" altLang="ja-JP" sz="1050" b="0" i="0" u="none" strike="noStrike" dirty="0" smtClean="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 xmlns:a16="http://schemas.microsoft.com/office/drawing/2014/main" val="856741199"/>
                  </a:ext>
                </a:extLst>
              </a:tr>
              <a:tr h="238727">
                <a:tc>
                  <a:txBody>
                    <a:bodyPr/>
                    <a:lstStyle/>
                    <a:p>
                      <a:pPr algn="ctr" fontAlgn="ctr"/>
                      <a:r>
                        <a:rPr lang="ja-JP" altLang="en-US" sz="1200" u="none" strike="noStrike" dirty="0" smtClean="0">
                          <a:solidFill>
                            <a:schemeClr val="tx2"/>
                          </a:solidFill>
                          <a:effectLst/>
                        </a:rPr>
                        <a:t>重量</a:t>
                      </a:r>
                      <a:r>
                        <a:rPr lang="en-US" altLang="ja-JP" sz="1200" u="none" strike="noStrike" dirty="0" smtClean="0">
                          <a:solidFill>
                            <a:schemeClr val="tx2"/>
                          </a:solidFill>
                          <a:effectLst/>
                        </a:rPr>
                        <a:t>(kg)</a:t>
                      </a:r>
                      <a:endParaRPr lang="ja-JP" altLang="en-US" sz="1200" b="0" i="0" u="none" strike="noStrike" dirty="0">
                        <a:solidFill>
                          <a:schemeClr val="tx2"/>
                        </a:solidFill>
                        <a:effectLst/>
                        <a:latin typeface="+mn-lt"/>
                        <a:ea typeface="+mn-ea"/>
                      </a:endParaRPr>
                    </a:p>
                  </a:txBody>
                  <a:tcPr marL="6815" marR="6815" marT="6815"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fontAlgn="ctr"/>
                      <a:r>
                        <a:rPr lang="en-US" sz="1200" u="none" strike="noStrike" dirty="0" smtClean="0">
                          <a:solidFill>
                            <a:schemeClr val="tx2"/>
                          </a:solidFill>
                          <a:effectLst/>
                        </a:rPr>
                        <a:t>2.02</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2.56</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2.06</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2.6</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3.0</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3.46</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3.27</a:t>
                      </a:r>
                      <a:endParaRPr lang="en-US" sz="1200" b="0" i="0" u="none" strike="noStrike" dirty="0">
                        <a:solidFill>
                          <a:schemeClr val="tx2"/>
                        </a:solidFill>
                        <a:effectLst/>
                        <a:latin typeface="+mn-lt"/>
                        <a:ea typeface="+mn-ea"/>
                      </a:endParaRPr>
                    </a:p>
                  </a:txBody>
                  <a:tcPr marL="6815" marR="6815" marT="6815" marB="0" anchor="ctr">
                    <a:solidFill>
                      <a:schemeClr val="bg1">
                        <a:lumMod val="95000"/>
                      </a:schemeClr>
                    </a:solidFill>
                  </a:tcPr>
                </a:tc>
                <a:tc>
                  <a:txBody>
                    <a:bodyPr/>
                    <a:lstStyle/>
                    <a:p>
                      <a:pPr algn="ctr" fontAlgn="ctr"/>
                      <a:r>
                        <a:rPr lang="en-US" sz="1200" u="none" strike="noStrike" dirty="0" smtClean="0">
                          <a:solidFill>
                            <a:schemeClr val="tx2"/>
                          </a:solidFill>
                          <a:effectLst/>
                        </a:rPr>
                        <a:t>4.65</a:t>
                      </a:r>
                      <a:endParaRPr lang="en-US" sz="1200" b="0" i="0" u="none" strike="noStrike" dirty="0">
                        <a:solidFill>
                          <a:schemeClr val="tx2"/>
                        </a:solidFill>
                        <a:effectLst/>
                        <a:latin typeface="+mn-lt"/>
                        <a:ea typeface="+mn-ea"/>
                      </a:endParaRPr>
                    </a:p>
                  </a:txBody>
                  <a:tcPr marL="6815" marR="6815" marT="6815" marB="0"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603790490"/>
                  </a:ext>
                </a:extLst>
              </a:tr>
            </a:tbl>
          </a:graphicData>
        </a:graphic>
      </p:graphicFrame>
      <p:sp>
        <p:nvSpPr>
          <p:cNvPr id="8" name="テキスト ボックス 7"/>
          <p:cNvSpPr txBox="1"/>
          <p:nvPr/>
        </p:nvSpPr>
        <p:spPr>
          <a:xfrm>
            <a:off x="6256190" y="4732617"/>
            <a:ext cx="2798597" cy="276999"/>
          </a:xfrm>
          <a:prstGeom prst="rect">
            <a:avLst/>
          </a:prstGeom>
          <a:noFill/>
        </p:spPr>
        <p:txBody>
          <a:bodyPr wrap="square" rtlCol="0">
            <a:spAutoFit/>
          </a:bodyPr>
          <a:lstStyle/>
          <a:p>
            <a:pPr algn="ctr"/>
            <a:r>
              <a:rPr kumimoji="1" lang="en-US" altLang="ja-JP" sz="1200" b="1" dirty="0" smtClean="0">
                <a:solidFill>
                  <a:srgbClr val="005073"/>
                </a:solidFill>
              </a:rPr>
              <a:t>※</a:t>
            </a:r>
            <a:r>
              <a:rPr kumimoji="1" lang="en-US" altLang="ja-JP" sz="1200" b="1" dirty="0" err="1" smtClean="0">
                <a:solidFill>
                  <a:srgbClr val="005073"/>
                </a:solidFill>
              </a:rPr>
              <a:t>PoE</a:t>
            </a:r>
            <a:r>
              <a:rPr kumimoji="1" lang="en-US" altLang="ja-JP" sz="1200" b="1" dirty="0" smtClean="0">
                <a:solidFill>
                  <a:srgbClr val="005073"/>
                </a:solidFill>
              </a:rPr>
              <a:t>: 15.4W, </a:t>
            </a:r>
            <a:r>
              <a:rPr kumimoji="1" lang="en-US" altLang="ja-JP" sz="1200" b="1" dirty="0" err="1" smtClean="0">
                <a:solidFill>
                  <a:srgbClr val="005073"/>
                </a:solidFill>
              </a:rPr>
              <a:t>PoE</a:t>
            </a:r>
            <a:r>
              <a:rPr kumimoji="1" lang="en-US" altLang="ja-JP" sz="1200" b="1" dirty="0" smtClean="0">
                <a:solidFill>
                  <a:srgbClr val="005073"/>
                </a:solidFill>
              </a:rPr>
              <a:t>+: 30W</a:t>
            </a:r>
            <a:r>
              <a:rPr kumimoji="1" lang="ja-JP" altLang="en-US" sz="1200" b="1" dirty="0" smtClean="0">
                <a:solidFill>
                  <a:srgbClr val="005073"/>
                </a:solidFill>
              </a:rPr>
              <a:t>として計算</a:t>
            </a:r>
            <a:endParaRPr kumimoji="1" lang="ja-JP" altLang="en-US" sz="1200" b="1" dirty="0">
              <a:solidFill>
                <a:srgbClr val="005073"/>
              </a:solidFill>
            </a:endParaRPr>
          </a:p>
        </p:txBody>
      </p:sp>
      <p:sp>
        <p:nvSpPr>
          <p:cNvPr id="14" name="テキスト ボックス 13"/>
          <p:cNvSpPr txBox="1"/>
          <p:nvPr/>
        </p:nvSpPr>
        <p:spPr>
          <a:xfrm>
            <a:off x="309384" y="915988"/>
            <a:ext cx="6546130" cy="369332"/>
          </a:xfrm>
          <a:prstGeom prst="rect">
            <a:avLst/>
          </a:prstGeom>
          <a:noFill/>
        </p:spPr>
        <p:txBody>
          <a:bodyPr wrap="square" rtlCol="0">
            <a:spAutoFit/>
          </a:bodyPr>
          <a:lstStyle/>
          <a:p>
            <a:r>
              <a:rPr kumimoji="1" lang="en-US" altLang="ja-JP" dirty="0" err="1" smtClean="0">
                <a:solidFill>
                  <a:srgbClr val="005073"/>
                </a:solidFill>
              </a:rPr>
              <a:t>PoE</a:t>
            </a:r>
            <a:r>
              <a:rPr kumimoji="1" lang="en-US" altLang="ja-JP" dirty="0" smtClean="0">
                <a:solidFill>
                  <a:srgbClr val="005073"/>
                </a:solidFill>
              </a:rPr>
              <a:t>/</a:t>
            </a:r>
            <a:r>
              <a:rPr kumimoji="1" lang="en-US" altLang="ja-JP" dirty="0" err="1" smtClean="0">
                <a:solidFill>
                  <a:srgbClr val="005073"/>
                </a:solidFill>
              </a:rPr>
              <a:t>PoE</a:t>
            </a:r>
            <a:r>
              <a:rPr kumimoji="1" lang="en-US" altLang="ja-JP" dirty="0" smtClean="0">
                <a:solidFill>
                  <a:srgbClr val="005073"/>
                </a:solidFill>
              </a:rPr>
              <a:t>+</a:t>
            </a:r>
            <a:r>
              <a:rPr kumimoji="1" lang="ja-JP" altLang="en-US" dirty="0" smtClean="0">
                <a:solidFill>
                  <a:srgbClr val="005073"/>
                </a:solidFill>
              </a:rPr>
              <a:t>は全ポート対応</a:t>
            </a:r>
            <a:r>
              <a:rPr kumimoji="1" lang="en-US" altLang="ja-JP" sz="1400" dirty="0" smtClean="0">
                <a:solidFill>
                  <a:srgbClr val="005073"/>
                </a:solidFill>
              </a:rPr>
              <a:t>(</a:t>
            </a:r>
            <a:r>
              <a:rPr kumimoji="1" lang="ja-JP" altLang="en-US" sz="1400" dirty="0" smtClean="0">
                <a:solidFill>
                  <a:srgbClr val="005073"/>
                </a:solidFill>
              </a:rPr>
              <a:t>型番毎に最大給電容量は異なる</a:t>
            </a:r>
            <a:r>
              <a:rPr kumimoji="1" lang="en-US" altLang="ja-JP" sz="1400" dirty="0" smtClean="0">
                <a:solidFill>
                  <a:srgbClr val="005073"/>
                </a:solidFill>
              </a:rPr>
              <a:t>)</a:t>
            </a:r>
            <a:endParaRPr kumimoji="1" lang="ja-JP" altLang="en-US" sz="1400" dirty="0">
              <a:solidFill>
                <a:srgbClr val="005073"/>
              </a:solidFill>
            </a:endParaRPr>
          </a:p>
        </p:txBody>
      </p:sp>
    </p:spTree>
    <p:extLst>
      <p:ext uri="{BB962C8B-B14F-4D97-AF65-F5344CB8AC3E}">
        <p14:creationId xmlns:p14="http://schemas.microsoft.com/office/powerpoint/2010/main" val="2043580735"/>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4289" y="195882"/>
            <a:ext cx="8578454" cy="603647"/>
          </a:xfrm>
          <a:prstGeom prst="rect">
            <a:avLst/>
          </a:prstGeom>
        </p:spPr>
        <p:txBody>
          <a:bodyPr/>
          <a:lstStyle/>
          <a:p>
            <a:r>
              <a:rPr lang="ja-JP" altLang="en-US" sz="2700" dirty="0" smtClean="0">
                <a:solidFill>
                  <a:srgbClr val="000000"/>
                </a:solidFill>
                <a:cs typeface="Meiryo" charset="-128"/>
              </a:rPr>
              <a:t>豊富かつ高性能</a:t>
            </a:r>
            <a:r>
              <a:rPr lang="ja-JP" altLang="en-US" sz="2700" smtClean="0">
                <a:solidFill>
                  <a:srgbClr val="000000"/>
                </a:solidFill>
                <a:cs typeface="Meiryo" charset="-128"/>
              </a:rPr>
              <a:t>なセキリティ</a:t>
            </a:r>
            <a:endParaRPr lang="en-US" sz="2700" dirty="0">
              <a:solidFill>
                <a:srgbClr val="000000"/>
              </a:solidFill>
              <a:cs typeface="Meiryo" charset="-128"/>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5676780" y="825690"/>
            <a:ext cx="3013325" cy="660146"/>
          </a:xfrm>
          <a:prstGeom prst="rect">
            <a:avLst/>
          </a:prstGeom>
          <a:ln>
            <a:solidFill>
              <a:schemeClr val="bg1">
                <a:lumMod val="75000"/>
              </a:schemeClr>
            </a:solidFill>
          </a:ln>
        </p:spPr>
      </p:pic>
      <p:graphicFrame>
        <p:nvGraphicFramePr>
          <p:cNvPr id="6" name="Table 5"/>
          <p:cNvGraphicFramePr>
            <a:graphicFrameLocks noGrp="1"/>
          </p:cNvGraphicFramePr>
          <p:nvPr>
            <p:extLst/>
          </p:nvPr>
        </p:nvGraphicFramePr>
        <p:xfrm>
          <a:off x="154289" y="817695"/>
          <a:ext cx="5369393" cy="4017897"/>
        </p:xfrm>
        <a:graphic>
          <a:graphicData uri="http://schemas.openxmlformats.org/drawingml/2006/table">
            <a:tbl>
              <a:tblPr firstRow="1" bandRow="1">
                <a:tableStyleId>{2D5ABB26-0587-4C30-8999-92F81FD0307C}</a:tableStyleId>
              </a:tblPr>
              <a:tblGrid>
                <a:gridCol w="2508042">
                  <a:extLst>
                    <a:ext uri="{9D8B030D-6E8A-4147-A177-3AD203B41FA5}">
                      <a16:colId xmlns:a16="http://schemas.microsoft.com/office/drawing/2014/main" xmlns="" val="20000"/>
                    </a:ext>
                  </a:extLst>
                </a:gridCol>
                <a:gridCol w="2861351">
                  <a:extLst>
                    <a:ext uri="{9D8B030D-6E8A-4147-A177-3AD203B41FA5}">
                      <a16:colId xmlns:a16="http://schemas.microsoft.com/office/drawing/2014/main" xmlns="" val="20001"/>
                    </a:ext>
                  </a:extLst>
                </a:gridCol>
              </a:tblGrid>
              <a:tr h="36869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dirty="0" err="1">
                          <a:solidFill>
                            <a:srgbClr val="000000"/>
                          </a:solidFill>
                          <a:latin typeface="+mj-lt"/>
                          <a:ea typeface="Meiryo" charset="-128"/>
                          <a:cs typeface="Meiryo" charset="-128"/>
                        </a:rPr>
                        <a:t>Statefu</a:t>
                      </a:r>
                      <a:r>
                        <a:rPr lang="en-US" sz="1400" b="0" baseline="0" dirty="0" err="1">
                          <a:solidFill>
                            <a:srgbClr val="000000"/>
                          </a:solidFill>
                          <a:latin typeface="+mj-lt"/>
                          <a:ea typeface="Meiryo" charset="-128"/>
                          <a:cs typeface="Meiryo" charset="-128"/>
                        </a:rPr>
                        <a:t>l</a:t>
                      </a:r>
                      <a:r>
                        <a:rPr lang="en-US" sz="1400" b="0" baseline="0" dirty="0">
                          <a:solidFill>
                            <a:srgbClr val="000000"/>
                          </a:solidFill>
                          <a:latin typeface="+mj-lt"/>
                          <a:ea typeface="Meiryo" charset="-128"/>
                          <a:cs typeface="Meiryo" charset="-128"/>
                        </a:rPr>
                        <a:t> F</a:t>
                      </a:r>
                      <a:r>
                        <a:rPr lang="en-US" sz="1400" b="0" dirty="0">
                          <a:solidFill>
                            <a:srgbClr val="000000"/>
                          </a:solidFill>
                          <a:latin typeface="+mj-lt"/>
                          <a:ea typeface="Meiryo" charset="-128"/>
                          <a:cs typeface="Meiryo" charset="-128"/>
                        </a:rPr>
                        <a:t>irewall</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i="0" dirty="0">
                          <a:solidFill>
                            <a:srgbClr val="000000"/>
                          </a:solidFill>
                          <a:latin typeface="+mj-lt"/>
                          <a:ea typeface="Meiryo" charset="-128"/>
                          <a:cs typeface="Meiryo" charset="-128"/>
                        </a:rPr>
                        <a:t>L3, L7 (NGFW)</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36869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baseline="0" dirty="0">
                          <a:solidFill>
                            <a:srgbClr val="000000"/>
                          </a:solidFill>
                          <a:latin typeface="+mj-lt"/>
                          <a:ea typeface="Meiryo" charset="-128"/>
                          <a:cs typeface="Meiryo" charset="-128"/>
                        </a:rPr>
                        <a:t>IPS/IDS</a:t>
                      </a:r>
                      <a:endParaRPr lang="en-US" sz="1400" b="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smtClean="0">
                          <a:solidFill>
                            <a:srgbClr val="000000"/>
                          </a:solidFill>
                          <a:latin typeface="+mj-lt"/>
                          <a:ea typeface="Meiryo" charset="-128"/>
                          <a:cs typeface="Meiryo" charset="-128"/>
                        </a:rPr>
                        <a:t>Snort (</a:t>
                      </a:r>
                      <a:r>
                        <a:rPr lang="en-US" sz="1400" b="0" kern="1200" baseline="0" dirty="0" err="1" smtClean="0">
                          <a:solidFill>
                            <a:srgbClr val="000000"/>
                          </a:solidFill>
                          <a:latin typeface="+mj-lt"/>
                          <a:ea typeface="Meiryo" charset="-128"/>
                          <a:cs typeface="Meiryo" charset="-128"/>
                        </a:rPr>
                        <a:t>SourceFire</a:t>
                      </a:r>
                      <a:r>
                        <a:rPr lang="en-US" sz="1400" b="0" kern="1200" baseline="0" dirty="0" smtClean="0">
                          <a:solidFill>
                            <a:srgbClr val="000000"/>
                          </a:solidFill>
                          <a:latin typeface="+mj-lt"/>
                          <a:ea typeface="Meiryo" charset="-128"/>
                          <a:cs typeface="Meiryo" charset="-128"/>
                        </a:rPr>
                        <a:t>) </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54864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kern="1200" baseline="0" dirty="0">
                          <a:solidFill>
                            <a:srgbClr val="000000"/>
                          </a:solidFill>
                          <a:latin typeface="+mj-lt"/>
                          <a:ea typeface="Meiryo" charset="-128"/>
                          <a:cs typeface="Meiryo" charset="-128"/>
                        </a:rPr>
                        <a:t>Content Filtering</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kern="1200" baseline="0" dirty="0" smtClean="0">
                          <a:solidFill>
                            <a:srgbClr val="000000"/>
                          </a:solidFill>
                          <a:latin typeface="+mj-lt"/>
                          <a:ea typeface="Meiryo" charset="-128"/>
                          <a:cs typeface="Meiryo" charset="-128"/>
                        </a:rPr>
                        <a:t>40</a:t>
                      </a:r>
                      <a:r>
                        <a:rPr lang="ja-JP" altLang="en-US" sz="1400" b="0" kern="1200" baseline="0" dirty="0" smtClean="0">
                          <a:solidFill>
                            <a:srgbClr val="000000"/>
                          </a:solidFill>
                          <a:latin typeface="+mj-lt"/>
                          <a:ea typeface="Meiryo" charset="-128"/>
                          <a:cs typeface="Meiryo" charset="-128"/>
                        </a:rPr>
                        <a:t>億以上の</a:t>
                      </a:r>
                      <a:r>
                        <a:rPr lang="en-US" sz="1400" b="0" kern="1200" baseline="0" dirty="0" smtClean="0">
                          <a:solidFill>
                            <a:srgbClr val="000000"/>
                          </a:solidFill>
                          <a:latin typeface="+mj-lt"/>
                          <a:ea typeface="Meiryo" charset="-128"/>
                          <a:cs typeface="Meiryo" charset="-128"/>
                        </a:rPr>
                        <a:t> URL</a:t>
                      </a:r>
                      <a:r>
                        <a:rPr lang="en-US" sz="1400" b="0" kern="1200" baseline="0" dirty="0">
                          <a:solidFill>
                            <a:srgbClr val="000000"/>
                          </a:solidFill>
                          <a:latin typeface="+mj-lt"/>
                          <a:ea typeface="Meiryo" charset="-128"/>
                          <a:cs typeface="Meiryo" charset="-128"/>
                        </a:rPr>
                        <a:t/>
                      </a:r>
                      <a:br>
                        <a:rPr lang="en-US" sz="1400" b="0" kern="1200" baseline="0" dirty="0">
                          <a:solidFill>
                            <a:srgbClr val="000000"/>
                          </a:solidFill>
                          <a:latin typeface="+mj-lt"/>
                          <a:ea typeface="Meiryo" charset="-128"/>
                          <a:cs typeface="Meiryo" charset="-128"/>
                        </a:rPr>
                      </a:br>
                      <a:r>
                        <a:rPr lang="en-US" sz="1400" b="0" kern="1200" baseline="0" dirty="0">
                          <a:solidFill>
                            <a:srgbClr val="000000"/>
                          </a:solidFill>
                          <a:latin typeface="+mj-lt"/>
                          <a:ea typeface="Meiryo" charset="-128"/>
                          <a:cs typeface="Meiryo" charset="-128"/>
                        </a:rPr>
                        <a:t>(Webroot </a:t>
                      </a:r>
                      <a:r>
                        <a:rPr lang="en-US" sz="1400" b="0" kern="1200" baseline="0" dirty="0" err="1">
                          <a:solidFill>
                            <a:srgbClr val="000000"/>
                          </a:solidFill>
                          <a:latin typeface="+mj-lt"/>
                          <a:ea typeface="Meiryo" charset="-128"/>
                          <a:cs typeface="Meiryo" charset="-128"/>
                        </a:rPr>
                        <a:t>BrightCloud</a:t>
                      </a:r>
                      <a:r>
                        <a:rPr lang="en-US" sz="1400" b="0" kern="1200" baseline="0" dirty="0">
                          <a:solidFill>
                            <a:srgbClr val="000000"/>
                          </a:solidFill>
                          <a:latin typeface="+mj-lt"/>
                          <a:ea typeface="Meiryo" charset="-128"/>
                          <a:cs typeface="Meiryo" charset="-128"/>
                        </a:rPr>
                        <a:t>)</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344324">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0" kern="1200" baseline="0" dirty="0" smtClean="0">
                          <a:solidFill>
                            <a:srgbClr val="000000"/>
                          </a:solidFill>
                          <a:latin typeface="+mj-lt"/>
                          <a:ea typeface="Meiryo" charset="-128"/>
                          <a:cs typeface="Meiryo" charset="-128"/>
                        </a:rPr>
                        <a:t>位置ベースのセキュリティ</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kern="1200" baseline="0" dirty="0">
                          <a:solidFill>
                            <a:srgbClr val="000000"/>
                          </a:solidFill>
                          <a:latin typeface="+mj-lt"/>
                          <a:ea typeface="Meiryo" charset="-128"/>
                          <a:cs typeface="Meiryo" charset="-128"/>
                        </a:rPr>
                        <a:t>Geo-filtering (Max Mind)</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r h="66294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0" kern="1200" baseline="0" dirty="0" smtClean="0">
                          <a:solidFill>
                            <a:srgbClr val="000000"/>
                          </a:solidFill>
                          <a:latin typeface="+mj-lt"/>
                          <a:ea typeface="Meiryo" charset="-128"/>
                          <a:cs typeface="Meiryo" charset="-128"/>
                        </a:rPr>
                        <a:t>マルウェア検知</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kern="1200" baseline="0" dirty="0">
                          <a:solidFill>
                            <a:srgbClr val="000000"/>
                          </a:solidFill>
                          <a:latin typeface="+mj-lt"/>
                          <a:ea typeface="Meiryo" charset="-128"/>
                          <a:cs typeface="Meiryo" charset="-128"/>
                          <a:sym typeface="Wingdings"/>
                        </a:rPr>
                        <a:t>Cisco AMP</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kern="1200" baseline="0" dirty="0">
                          <a:solidFill>
                            <a:srgbClr val="000000"/>
                          </a:solidFill>
                          <a:latin typeface="+mj-lt"/>
                          <a:ea typeface="Meiryo" charset="-128"/>
                          <a:cs typeface="Meiryo" charset="-128"/>
                          <a:sym typeface="Wingdings"/>
                        </a:rPr>
                        <a:t>AMP Threat Grid</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4"/>
                  </a:ext>
                </a:extLst>
              </a:tr>
              <a:tr h="34290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0" dirty="0" smtClean="0">
                          <a:solidFill>
                            <a:srgbClr val="000000"/>
                          </a:solidFill>
                          <a:latin typeface="+mj-lt"/>
                          <a:ea typeface="Meiryo" charset="-128"/>
                          <a:cs typeface="Meiryo" charset="-128"/>
                        </a:rPr>
                        <a:t>クライアント認証</a:t>
                      </a:r>
                      <a:endParaRPr lang="en-US" sz="1400" b="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i="0" dirty="0">
                          <a:solidFill>
                            <a:srgbClr val="000000"/>
                          </a:solidFill>
                          <a:latin typeface="+mj-lt"/>
                          <a:ea typeface="Meiryo" charset="-128"/>
                          <a:cs typeface="Meiryo" charset="-128"/>
                        </a:rPr>
                        <a:t>AD, Radius, 802.1x</a:t>
                      </a: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5"/>
                  </a:ext>
                </a:extLst>
              </a:tr>
              <a:tr h="342900">
                <a:tc>
                  <a:txBody>
                    <a:bodyPr/>
                    <a:lstStyle/>
                    <a:p>
                      <a:r>
                        <a:rPr lang="en-US" sz="1400" b="0" kern="1200" dirty="0">
                          <a:solidFill>
                            <a:srgbClr val="000000"/>
                          </a:solidFill>
                          <a:latin typeface="+mj-lt"/>
                          <a:ea typeface="Meiryo" charset="-128"/>
                          <a:cs typeface="Meiryo" charset="-128"/>
                        </a:rPr>
                        <a:t>SOC</a:t>
                      </a:r>
                    </a:p>
                  </a:txBody>
                  <a:tcPr marL="68580" marR="68580" marT="34290" marB="102870" anchor="ctr">
                    <a:lnT w="12700" cap="flat" cmpd="sng" algn="ctr">
                      <a:noFill/>
                      <a:prstDash val="solid"/>
                      <a:round/>
                      <a:headEnd type="none" w="med" len="med"/>
                      <a:tailEnd type="none" w="med" len="med"/>
                    </a:lnT>
                    <a:lnB>
                      <a:noFill/>
                    </a:lnB>
                  </a:tcPr>
                </a:tc>
                <a:tc>
                  <a:txBody>
                    <a:bodyPr/>
                    <a:lstStyle/>
                    <a:p>
                      <a:r>
                        <a:rPr lang="ja-JP" altLang="en-US" sz="1400" b="0" i="0" kern="1200" dirty="0" smtClean="0">
                          <a:solidFill>
                            <a:srgbClr val="000000"/>
                          </a:solidFill>
                          <a:latin typeface="+mj-lt"/>
                          <a:ea typeface="Meiryo" charset="-128"/>
                          <a:cs typeface="Meiryo" charset="-128"/>
                        </a:rPr>
                        <a:t>一つの管理画面ですべて管理</a:t>
                      </a:r>
                      <a:endParaRPr lang="en-US" sz="1400" b="0" i="0" kern="120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6"/>
                  </a:ext>
                </a:extLst>
              </a:tr>
              <a:tr h="54864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0" kern="1200" baseline="0" dirty="0" smtClean="0">
                          <a:solidFill>
                            <a:srgbClr val="000000"/>
                          </a:solidFill>
                          <a:latin typeface="+mj-lt"/>
                          <a:ea typeface="Meiryo" charset="-128"/>
                          <a:cs typeface="Meiryo" charset="-128"/>
                        </a:rPr>
                        <a:t>ファームウェアアップデート</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0" kern="1200" baseline="0" dirty="0" smtClean="0">
                          <a:solidFill>
                            <a:srgbClr val="000000"/>
                          </a:solidFill>
                          <a:latin typeface="+mj-lt"/>
                          <a:ea typeface="Meiryo" charset="-128"/>
                          <a:cs typeface="Meiryo" charset="-128"/>
                        </a:rPr>
                        <a:t>断続的なセキュリティアップデート</a:t>
                      </a:r>
                      <a:endParaRPr lang="en-US" sz="1400" b="0" kern="1200" baseline="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7"/>
                  </a:ext>
                </a:extLst>
              </a:tr>
              <a:tr h="384905">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dirty="0">
                          <a:solidFill>
                            <a:srgbClr val="000000"/>
                          </a:solidFill>
                          <a:latin typeface="+mj-lt"/>
                          <a:ea typeface="Meiryo" charset="-128"/>
                          <a:cs typeface="Meiryo" charset="-128"/>
                        </a:rPr>
                        <a:t>PCI compliance</a:t>
                      </a:r>
                    </a:p>
                  </a:txBody>
                  <a:tcPr marL="68580" marR="68580" marT="34290" marB="102870" anchor="ctr">
                    <a:lnT w="12700" cap="flat" cmpd="sng" algn="ctr">
                      <a:no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0" i="0" dirty="0">
                          <a:solidFill>
                            <a:srgbClr val="000000"/>
                          </a:solidFill>
                          <a:latin typeface="+mj-lt"/>
                          <a:ea typeface="Meiryo" charset="-128"/>
                          <a:cs typeface="Meiryo" charset="-128"/>
                        </a:rPr>
                        <a:t>PCI</a:t>
                      </a:r>
                      <a:r>
                        <a:rPr lang="en-US" sz="1400" b="0" i="0" baseline="0" dirty="0">
                          <a:solidFill>
                            <a:srgbClr val="000000"/>
                          </a:solidFill>
                          <a:latin typeface="+mj-lt"/>
                          <a:ea typeface="Meiryo" charset="-128"/>
                          <a:cs typeface="Meiryo" charset="-128"/>
                        </a:rPr>
                        <a:t> 3.1 </a:t>
                      </a:r>
                      <a:r>
                        <a:rPr lang="ja-JP" altLang="en-US" sz="1400" b="0" i="0" baseline="0" dirty="0" smtClean="0">
                          <a:solidFill>
                            <a:srgbClr val="000000"/>
                          </a:solidFill>
                          <a:latin typeface="+mj-lt"/>
                          <a:ea typeface="Meiryo" charset="-128"/>
                          <a:cs typeface="Meiryo" charset="-128"/>
                        </a:rPr>
                        <a:t>認定クラウド管理</a:t>
                      </a:r>
                      <a:endParaRPr lang="en-US" sz="1400" b="0" i="0" dirty="0">
                        <a:solidFill>
                          <a:srgbClr val="000000"/>
                        </a:solidFill>
                        <a:latin typeface="+mj-lt"/>
                        <a:ea typeface="Meiryo" charset="-128"/>
                        <a:cs typeface="Meiryo" charset="-128"/>
                      </a:endParaRPr>
                    </a:p>
                  </a:txBody>
                  <a:tcPr marL="68580" marR="68580" marT="34290" marB="102870" anchor="ctr">
                    <a:lnT w="12700" cap="flat" cmpd="sng" algn="ctr">
                      <a:noFill/>
                      <a:prstDash val="solid"/>
                      <a:round/>
                      <a:headEnd type="none" w="med" len="med"/>
                      <a:tailEnd type="none" w="med" len="med"/>
                    </a:lnT>
                  </a:tcPr>
                </a:tc>
                <a:extLst>
                  <a:ext uri="{0D108BD9-81ED-4DB2-BD59-A6C34878D82A}">
                    <a16:rowId xmlns:a16="http://schemas.microsoft.com/office/drawing/2014/main" xmlns="" val="10008"/>
                  </a:ext>
                </a:extLst>
              </a:tr>
            </a:tbl>
          </a:graphicData>
        </a:graphic>
      </p:graphicFrame>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9941" y="1965047"/>
            <a:ext cx="3008222" cy="2684799"/>
          </a:xfrm>
          <a:prstGeom prst="rect">
            <a:avLst/>
          </a:prstGeom>
          <a:ln>
            <a:solidFill>
              <a:schemeClr val="bg1">
                <a:lumMod val="75000"/>
              </a:schemeClr>
            </a:solidFill>
          </a:ln>
        </p:spPr>
      </p:pic>
      <p:sp>
        <p:nvSpPr>
          <p:cNvPr id="7" name="TextBox 6"/>
          <p:cNvSpPr txBox="1"/>
          <p:nvPr/>
        </p:nvSpPr>
        <p:spPr>
          <a:xfrm>
            <a:off x="5659941" y="1481660"/>
            <a:ext cx="3342582" cy="369332"/>
          </a:xfrm>
          <a:prstGeom prst="rect">
            <a:avLst/>
          </a:prstGeom>
          <a:noFill/>
        </p:spPr>
        <p:txBody>
          <a:bodyPr wrap="none" rtlCol="0">
            <a:spAutoFit/>
          </a:bodyPr>
          <a:lstStyle/>
          <a:p>
            <a:r>
              <a:rPr lang="ja-JP" altLang="en-US" dirty="0" smtClean="0">
                <a:solidFill>
                  <a:srgbClr val="000000"/>
                </a:solidFill>
              </a:rPr>
              <a:t>ソースファイアの</a:t>
            </a:r>
            <a:r>
              <a:rPr lang="en-US" altLang="ja-JP" dirty="0" smtClean="0">
                <a:solidFill>
                  <a:srgbClr val="000000"/>
                </a:solidFill>
              </a:rPr>
              <a:t>IPS</a:t>
            </a:r>
            <a:r>
              <a:rPr lang="ja-JP" altLang="en-US" dirty="0" smtClean="0">
                <a:solidFill>
                  <a:srgbClr val="000000"/>
                </a:solidFill>
              </a:rPr>
              <a:t>技術も利用</a:t>
            </a:r>
            <a:endParaRPr lang="en-US" dirty="0">
              <a:solidFill>
                <a:srgbClr val="000000"/>
              </a:solidFill>
            </a:endParaRPr>
          </a:p>
        </p:txBody>
      </p:sp>
    </p:spTree>
    <p:extLst>
      <p:ext uri="{BB962C8B-B14F-4D97-AF65-F5344CB8AC3E}">
        <p14:creationId xmlns:p14="http://schemas.microsoft.com/office/powerpoint/2010/main" val="1183795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65578" y="4609622"/>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21" name="Rectangle 20"/>
          <p:cNvSpPr/>
          <p:nvPr/>
        </p:nvSpPr>
        <p:spPr bwMode="auto">
          <a:xfrm>
            <a:off x="465578" y="4241385"/>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8" name="Rectangle 17"/>
          <p:cNvSpPr/>
          <p:nvPr/>
        </p:nvSpPr>
        <p:spPr bwMode="auto">
          <a:xfrm>
            <a:off x="4819405" y="2467068"/>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9" name="Rectangle 18"/>
          <p:cNvSpPr/>
          <p:nvPr/>
        </p:nvSpPr>
        <p:spPr bwMode="auto">
          <a:xfrm>
            <a:off x="4819405" y="2821756"/>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20" name="Rectangle 19"/>
          <p:cNvSpPr/>
          <p:nvPr/>
        </p:nvSpPr>
        <p:spPr bwMode="auto">
          <a:xfrm>
            <a:off x="4819405" y="3176443"/>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3" name="Rectangle 2"/>
          <p:cNvSpPr/>
          <p:nvPr/>
        </p:nvSpPr>
        <p:spPr bwMode="auto">
          <a:xfrm>
            <a:off x="465578" y="2112378"/>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2" name="Rectangle 11"/>
          <p:cNvSpPr/>
          <p:nvPr/>
        </p:nvSpPr>
        <p:spPr bwMode="auto">
          <a:xfrm>
            <a:off x="465578" y="2467068"/>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4" name="Rectangle 13"/>
          <p:cNvSpPr/>
          <p:nvPr/>
        </p:nvSpPr>
        <p:spPr bwMode="auto">
          <a:xfrm>
            <a:off x="465578" y="2821756"/>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5" name="Rectangle 14"/>
          <p:cNvSpPr/>
          <p:nvPr/>
        </p:nvSpPr>
        <p:spPr bwMode="auto">
          <a:xfrm>
            <a:off x="465578" y="3176443"/>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6" name="Rectangle 15"/>
          <p:cNvSpPr/>
          <p:nvPr/>
        </p:nvSpPr>
        <p:spPr bwMode="auto">
          <a:xfrm>
            <a:off x="465578" y="3531132"/>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17" name="Rectangle 16"/>
          <p:cNvSpPr/>
          <p:nvPr/>
        </p:nvSpPr>
        <p:spPr bwMode="auto">
          <a:xfrm>
            <a:off x="465578" y="3885820"/>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hangingPunct="0"/>
            <a:endParaRPr lang="en-US" sz="2700" dirty="0">
              <a:solidFill>
                <a:srgbClr val="A5A5A5"/>
              </a:solidFill>
              <a:latin typeface="Helvetica Neue"/>
              <a:ea typeface="ＭＳ Ｐゴシック"/>
              <a:cs typeface=""/>
            </a:endParaRPr>
          </a:p>
        </p:txBody>
      </p:sp>
      <p:sp>
        <p:nvSpPr>
          <p:cNvPr id="2" name="Title 1"/>
          <p:cNvSpPr>
            <a:spLocks noGrp="1"/>
          </p:cNvSpPr>
          <p:nvPr>
            <p:ph type="title"/>
          </p:nvPr>
        </p:nvSpPr>
        <p:spPr/>
        <p:txBody>
          <a:bodyPr/>
          <a:lstStyle/>
          <a:p>
            <a:r>
              <a:rPr lang="en-US" altLang="ja-JP" dirty="0" smtClean="0">
                <a:solidFill>
                  <a:srgbClr val="000000"/>
                </a:solidFill>
                <a:latin typeface="Arial"/>
                <a:ea typeface="ＭＳ Ｐゴシック"/>
                <a:cs typeface="MS Mincho"/>
              </a:rPr>
              <a:t>MX </a:t>
            </a:r>
            <a:r>
              <a:rPr lang="ja-JP" altLang="en-US" dirty="0" smtClean="0">
                <a:solidFill>
                  <a:srgbClr val="000000"/>
                </a:solidFill>
                <a:latin typeface="Arial"/>
                <a:ea typeface="ＭＳ Ｐゴシック"/>
                <a:cs typeface="MS Mincho"/>
              </a:rPr>
              <a:t>セキュリティ アプライアンス　：ライセンス</a:t>
            </a:r>
            <a:endParaRPr lang="ja-JP" altLang="en-US" dirty="0">
              <a:solidFill>
                <a:srgbClr val="000000"/>
              </a:solidFill>
              <a:latin typeface="Arial"/>
              <a:ea typeface="ＭＳ Ｐゴシック"/>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251" y="1264533"/>
            <a:ext cx="1233373" cy="529523"/>
          </a:xfrm>
          <a:prstGeom prst="rect">
            <a:avLst/>
          </a:prstGeom>
        </p:spPr>
      </p:pic>
      <p:cxnSp>
        <p:nvCxnSpPr>
          <p:cNvPr id="8" name="Straight Connector 7"/>
          <p:cNvCxnSpPr/>
          <p:nvPr/>
        </p:nvCxnSpPr>
        <p:spPr bwMode="auto">
          <a:xfrm>
            <a:off x="4585365" y="1181510"/>
            <a:ext cx="0" cy="3460019"/>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9" name="TextBox 8"/>
          <p:cNvSpPr txBox="1"/>
          <p:nvPr/>
        </p:nvSpPr>
        <p:spPr>
          <a:xfrm>
            <a:off x="1838300" y="1394123"/>
            <a:ext cx="2620574" cy="346247"/>
          </a:xfrm>
          <a:prstGeom prst="rect">
            <a:avLst/>
          </a:prstGeom>
          <a:noFill/>
        </p:spPr>
        <p:txBody>
          <a:bodyPr wrap="square" lIns="68577" tIns="34289" rIns="68577" bIns="34289" rtlCol="0">
            <a:spAutoFit/>
          </a:bodyPr>
          <a:lstStyle/>
          <a:p>
            <a:pPr defTabSz="685800" fontAlgn="auto">
              <a:spcBef>
                <a:spcPts val="0"/>
              </a:spcBef>
              <a:spcAft>
                <a:spcPts val="0"/>
              </a:spcAft>
            </a:pPr>
            <a:r>
              <a:rPr lang="en-US" altLang="ja-JP" b="1" dirty="0" smtClean="0">
                <a:solidFill>
                  <a:srgbClr val="000000"/>
                </a:solidFill>
                <a:latin typeface="Arial"/>
                <a:ea typeface="ＭＳ Ｐゴシック"/>
                <a:cs typeface="MS Mincho"/>
              </a:rPr>
              <a:t>Enterprise </a:t>
            </a:r>
            <a:r>
              <a:rPr lang="ja-JP" altLang="en-US" b="1" dirty="0" smtClean="0">
                <a:solidFill>
                  <a:srgbClr val="000000"/>
                </a:solidFill>
                <a:latin typeface="Arial"/>
                <a:ea typeface="ＭＳ Ｐゴシック"/>
                <a:cs typeface="MS Mincho"/>
              </a:rPr>
              <a:t>ライセンス</a:t>
            </a:r>
            <a:endParaRPr lang="ja-JP" altLang="en-US" b="1" dirty="0">
              <a:solidFill>
                <a:srgbClr val="000000"/>
              </a:solidFill>
              <a:latin typeface="Arial"/>
              <a:ea typeface="ＭＳ Ｐゴシック"/>
              <a:cs typeface=""/>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1077" y="1264533"/>
            <a:ext cx="1233373" cy="529523"/>
          </a:xfrm>
          <a:prstGeom prst="rect">
            <a:avLst/>
          </a:prstGeom>
        </p:spPr>
      </p:pic>
      <p:sp>
        <p:nvSpPr>
          <p:cNvPr id="11" name="TextBox 10"/>
          <p:cNvSpPr txBox="1"/>
          <p:nvPr/>
        </p:nvSpPr>
        <p:spPr>
          <a:xfrm>
            <a:off x="6192126" y="1390795"/>
            <a:ext cx="2620574" cy="623246"/>
          </a:xfrm>
          <a:prstGeom prst="rect">
            <a:avLst/>
          </a:prstGeom>
          <a:noFill/>
        </p:spPr>
        <p:txBody>
          <a:bodyPr wrap="square" lIns="68577" tIns="34289" rIns="68577" bIns="34289" rtlCol="0">
            <a:spAutoFit/>
          </a:bodyPr>
          <a:lstStyle/>
          <a:p>
            <a:pPr defTabSz="685800" fontAlgn="auto">
              <a:spcBef>
                <a:spcPts val="0"/>
              </a:spcBef>
              <a:spcAft>
                <a:spcPts val="0"/>
              </a:spcAft>
            </a:pPr>
            <a:r>
              <a:rPr lang="en-US" altLang="ja-JP" b="1" dirty="0" smtClean="0">
                <a:solidFill>
                  <a:srgbClr val="000000"/>
                </a:solidFill>
                <a:latin typeface="Arial"/>
                <a:ea typeface="ＭＳ Ｐゴシック"/>
                <a:cs typeface="MS Mincho"/>
              </a:rPr>
              <a:t>Advanced Security </a:t>
            </a:r>
            <a:r>
              <a:rPr lang="ja-JP" altLang="en-US" b="1" dirty="0" smtClean="0">
                <a:solidFill>
                  <a:srgbClr val="000000"/>
                </a:solidFill>
                <a:latin typeface="Arial"/>
                <a:ea typeface="ＭＳ Ｐゴシック"/>
                <a:cs typeface="MS Mincho"/>
              </a:rPr>
              <a:t>ライセンス</a:t>
            </a:r>
            <a:endParaRPr lang="ja-JP" altLang="en-US" b="1" dirty="0">
              <a:solidFill>
                <a:srgbClr val="000000"/>
              </a:solidFill>
              <a:latin typeface="Arial"/>
              <a:ea typeface="ＭＳ Ｐゴシック"/>
              <a:cs typeface=""/>
            </a:endParaRPr>
          </a:p>
        </p:txBody>
      </p:sp>
      <p:sp>
        <p:nvSpPr>
          <p:cNvPr id="5" name="TextBox 4"/>
          <p:cNvSpPr txBox="1"/>
          <p:nvPr/>
        </p:nvSpPr>
        <p:spPr>
          <a:xfrm>
            <a:off x="454026" y="2112378"/>
            <a:ext cx="3860645" cy="2803330"/>
          </a:xfrm>
          <a:prstGeom prst="rect">
            <a:avLst/>
          </a:prstGeom>
          <a:noFill/>
        </p:spPr>
        <p:txBody>
          <a:bodyPr wrap="square" lIns="68577" tIns="34289" rIns="68577" bIns="34289" rtlCol="0">
            <a:spAutoFit/>
          </a:bodyPr>
          <a:lstStyle/>
          <a:p>
            <a:pPr defTabSz="685800" fontAlgn="auto">
              <a:spcBef>
                <a:spcPts val="0"/>
              </a:spcBef>
              <a:spcAft>
                <a:spcPts val="1350"/>
              </a:spcAft>
            </a:pPr>
            <a:r>
              <a:rPr lang="ja-JP" altLang="en-US" sz="1200" dirty="0">
                <a:solidFill>
                  <a:srgbClr val="595959"/>
                </a:solidFill>
                <a:latin typeface="Arial"/>
                <a:ea typeface="ＭＳ Ｐゴシック"/>
                <a:cs typeface="MS Mincho"/>
              </a:rPr>
              <a:t>ステートフル ファイアウォール</a:t>
            </a:r>
          </a:p>
          <a:p>
            <a:pPr defTabSz="685800" fontAlgn="auto">
              <a:spcBef>
                <a:spcPts val="0"/>
              </a:spcBef>
              <a:spcAft>
                <a:spcPts val="1350"/>
              </a:spcAft>
            </a:pPr>
            <a:r>
              <a:rPr lang="ja-JP" altLang="en-US" sz="1200" dirty="0">
                <a:solidFill>
                  <a:srgbClr val="595959"/>
                </a:solidFill>
                <a:latin typeface="Arial"/>
                <a:ea typeface="ＭＳ Ｐゴシック"/>
                <a:cs typeface="MS Mincho"/>
              </a:rPr>
              <a:t>サイト間 </a:t>
            </a:r>
            <a:r>
              <a:rPr lang="en-US" altLang="ja-JP" sz="1200" dirty="0">
                <a:solidFill>
                  <a:srgbClr val="595959"/>
                </a:solidFill>
                <a:latin typeface="Arial"/>
                <a:ea typeface="ＭＳ Ｐゴシック"/>
                <a:cs typeface="MS Mincho"/>
              </a:rPr>
              <a:t>VPN</a:t>
            </a:r>
          </a:p>
          <a:p>
            <a:pPr defTabSz="685800" fontAlgn="auto">
              <a:spcBef>
                <a:spcPts val="0"/>
              </a:spcBef>
              <a:spcAft>
                <a:spcPts val="1350"/>
              </a:spcAft>
            </a:pPr>
            <a:r>
              <a:rPr lang="ja-JP" altLang="en-US" sz="1200" dirty="0">
                <a:solidFill>
                  <a:srgbClr val="595959"/>
                </a:solidFill>
                <a:latin typeface="Arial"/>
                <a:ea typeface="ＭＳ Ｐゴシック"/>
                <a:cs typeface="MS Mincho"/>
              </a:rPr>
              <a:t>ブランチ ルーティング</a:t>
            </a:r>
          </a:p>
          <a:p>
            <a:pPr defTabSz="685800" fontAlgn="auto">
              <a:spcBef>
                <a:spcPts val="0"/>
              </a:spcBef>
              <a:spcAft>
                <a:spcPts val="1350"/>
              </a:spcAft>
            </a:pPr>
            <a:r>
              <a:rPr lang="ja-JP" altLang="en-US" sz="1200" dirty="0">
                <a:solidFill>
                  <a:srgbClr val="595959"/>
                </a:solidFill>
                <a:latin typeface="Arial"/>
                <a:ea typeface="ＭＳ Ｐゴシック"/>
                <a:cs typeface="MS Mincho"/>
              </a:rPr>
              <a:t>リンク ボンディング</a:t>
            </a:r>
            <a:r>
              <a:rPr lang="en-US" altLang="ja-JP" sz="1200" dirty="0">
                <a:solidFill>
                  <a:srgbClr val="595959"/>
                </a:solidFill>
                <a:latin typeface="Arial"/>
                <a:ea typeface="ＭＳ Ｐゴシック"/>
                <a:cs typeface="MS Mincho"/>
              </a:rPr>
              <a:t>/</a:t>
            </a:r>
            <a:r>
              <a:rPr lang="ja-JP" altLang="en-US" sz="1200" dirty="0">
                <a:solidFill>
                  <a:srgbClr val="595959"/>
                </a:solidFill>
                <a:latin typeface="Arial"/>
                <a:ea typeface="ＭＳ Ｐゴシック"/>
                <a:cs typeface="MS Mincho"/>
              </a:rPr>
              <a:t>フェールオーバー</a:t>
            </a:r>
          </a:p>
          <a:p>
            <a:pPr defTabSz="685800" fontAlgn="auto">
              <a:spcBef>
                <a:spcPts val="0"/>
              </a:spcBef>
              <a:spcAft>
                <a:spcPts val="1350"/>
              </a:spcAft>
            </a:pPr>
            <a:r>
              <a:rPr lang="ja-JP" altLang="en-US" sz="1200" dirty="0">
                <a:solidFill>
                  <a:srgbClr val="595959"/>
                </a:solidFill>
                <a:latin typeface="Arial"/>
                <a:ea typeface="ＭＳ Ｐゴシック"/>
                <a:cs typeface="MS Mincho"/>
              </a:rPr>
              <a:t>アプリケーション制御</a:t>
            </a:r>
          </a:p>
          <a:p>
            <a:pPr defTabSz="685800" fontAlgn="auto">
              <a:spcBef>
                <a:spcPts val="0"/>
              </a:spcBef>
              <a:spcAft>
                <a:spcPts val="1350"/>
              </a:spcAft>
            </a:pPr>
            <a:r>
              <a:rPr lang="en-US" altLang="ja-JP" sz="1200" dirty="0">
                <a:solidFill>
                  <a:srgbClr val="595959"/>
                </a:solidFill>
                <a:latin typeface="Arial"/>
                <a:ea typeface="ＭＳ Ｐゴシック"/>
                <a:cs typeface="MS Mincho"/>
              </a:rPr>
              <a:t>Web </a:t>
            </a:r>
            <a:r>
              <a:rPr lang="ja-JP" altLang="en-US" sz="1200" dirty="0">
                <a:solidFill>
                  <a:srgbClr val="595959"/>
                </a:solidFill>
                <a:latin typeface="Arial"/>
                <a:ea typeface="ＭＳ Ｐゴシック"/>
                <a:cs typeface="MS Mincho"/>
              </a:rPr>
              <a:t>キャッシング</a:t>
            </a:r>
          </a:p>
          <a:p>
            <a:pPr defTabSz="685800" fontAlgn="auto">
              <a:spcBef>
                <a:spcPts val="0"/>
              </a:spcBef>
              <a:spcAft>
                <a:spcPts val="1350"/>
              </a:spcAft>
            </a:pPr>
            <a:r>
              <a:rPr lang="ja-JP" altLang="en-US" sz="1200" dirty="0">
                <a:solidFill>
                  <a:srgbClr val="595959"/>
                </a:solidFill>
                <a:latin typeface="Arial"/>
                <a:ea typeface="ＭＳ Ｐゴシック"/>
                <a:cs typeface="MS Mincho"/>
              </a:rPr>
              <a:t>クライアント </a:t>
            </a:r>
            <a:r>
              <a:rPr lang="en-US" altLang="ja-JP" sz="1200" dirty="0">
                <a:solidFill>
                  <a:srgbClr val="595959"/>
                </a:solidFill>
                <a:latin typeface="Arial"/>
                <a:ea typeface="ＭＳ Ｐゴシック"/>
                <a:cs typeface="MS Mincho"/>
              </a:rPr>
              <a:t>VPN</a:t>
            </a:r>
            <a:endParaRPr lang="en-US" altLang="ja-JP" sz="1200" dirty="0">
              <a:solidFill>
                <a:srgbClr val="A5A5A5">
                  <a:lumMod val="50000"/>
                </a:srgbClr>
              </a:solidFill>
              <a:latin typeface="Arial"/>
              <a:ea typeface="ＭＳ Ｐゴシック"/>
              <a:cs typeface="MS Mincho"/>
            </a:endParaRPr>
          </a:p>
          <a:p>
            <a:pPr defTabSz="685800" fontAlgn="auto">
              <a:spcBef>
                <a:spcPts val="0"/>
              </a:spcBef>
              <a:spcAft>
                <a:spcPts val="1350"/>
              </a:spcAft>
            </a:pPr>
            <a:r>
              <a:rPr lang="en-US" altLang="ja-JP" sz="1200" dirty="0">
                <a:solidFill>
                  <a:srgbClr val="A5A5A5">
                    <a:lumMod val="50000"/>
                  </a:srgbClr>
                </a:solidFill>
                <a:latin typeface="Arial"/>
                <a:ea typeface="ＭＳ Ｐゴシック"/>
                <a:cs typeface="MS Mincho"/>
              </a:rPr>
              <a:t>SD-WAN</a:t>
            </a:r>
            <a:endParaRPr lang="en-US" altLang="ja-JP" sz="1200" dirty="0">
              <a:solidFill>
                <a:srgbClr val="595959"/>
              </a:solidFill>
              <a:latin typeface="Arial"/>
              <a:ea typeface="ＭＳ Ｐゴシック"/>
              <a:cs typeface="MS Mincho"/>
            </a:endParaRPr>
          </a:p>
        </p:txBody>
      </p:sp>
      <p:sp>
        <p:nvSpPr>
          <p:cNvPr id="4" name="TextBox 3"/>
          <p:cNvSpPr txBox="1"/>
          <p:nvPr/>
        </p:nvSpPr>
        <p:spPr>
          <a:xfrm>
            <a:off x="5594833" y="3603350"/>
            <a:ext cx="215438" cy="346247"/>
          </a:xfrm>
          <a:prstGeom prst="rect">
            <a:avLst/>
          </a:prstGeom>
          <a:noFill/>
        </p:spPr>
        <p:txBody>
          <a:bodyPr wrap="none" lIns="68577" tIns="34289" rIns="68577" bIns="34289" rtlCol="0">
            <a:spAutoFit/>
          </a:bodyPr>
          <a:lstStyle/>
          <a:p>
            <a:pPr defTabSz="685800" fontAlgn="auto">
              <a:spcBef>
                <a:spcPts val="0"/>
              </a:spcBef>
              <a:spcAft>
                <a:spcPts val="0"/>
              </a:spcAft>
            </a:pPr>
            <a:r>
              <a:rPr lang="en-US" altLang="ja-JP" dirty="0" smtClean="0">
                <a:solidFill>
                  <a:srgbClr val="A5A5A5"/>
                </a:solidFill>
                <a:latin typeface="Arial"/>
                <a:ea typeface="ＭＳ Ｐゴシック"/>
                <a:cs typeface="MS Mincho"/>
              </a:rPr>
              <a:t>`</a:t>
            </a:r>
            <a:endParaRPr lang="ja-JP" altLang="en-US" dirty="0">
              <a:solidFill>
                <a:srgbClr val="A5A5A5"/>
              </a:solidFill>
              <a:latin typeface="Arial"/>
              <a:ea typeface="ＭＳ Ｐゴシック"/>
              <a:cs typeface=""/>
            </a:endParaRPr>
          </a:p>
        </p:txBody>
      </p:sp>
      <p:grpSp>
        <p:nvGrpSpPr>
          <p:cNvPr id="7" name="Group 6"/>
          <p:cNvGrpSpPr/>
          <p:nvPr/>
        </p:nvGrpSpPr>
        <p:grpSpPr>
          <a:xfrm>
            <a:off x="4821076" y="2112378"/>
            <a:ext cx="3993296" cy="1669977"/>
            <a:chOff x="6426513" y="2376221"/>
            <a:chExt cx="5324394" cy="2226636"/>
          </a:xfrm>
        </p:grpSpPr>
        <p:sp>
          <p:nvSpPr>
            <p:cNvPr id="13" name="Rectangle 12"/>
            <p:cNvSpPr/>
            <p:nvPr/>
          </p:nvSpPr>
          <p:spPr>
            <a:xfrm>
              <a:off x="6426513" y="2376221"/>
              <a:ext cx="5322159" cy="1802200"/>
            </a:xfrm>
            <a:prstGeom prst="rect">
              <a:avLst/>
            </a:prstGeom>
          </p:spPr>
          <p:txBody>
            <a:bodyPr wrap="square" lIns="68577" tIns="34289" rIns="68577" bIns="34289">
              <a:spAutoFit/>
            </a:bodyPr>
            <a:lstStyle/>
            <a:p>
              <a:pPr defTabSz="685800" fontAlgn="auto">
                <a:spcBef>
                  <a:spcPts val="0"/>
                </a:spcBef>
                <a:spcAft>
                  <a:spcPts val="0"/>
                </a:spcAft>
              </a:pPr>
              <a:r>
                <a:rPr lang="ja-JP" altLang="en-US" sz="1200" b="1" dirty="0">
                  <a:solidFill>
                    <a:srgbClr val="000000"/>
                  </a:solidFill>
                  <a:latin typeface="Arial"/>
                  <a:ea typeface="ＭＳ Ｐゴシック"/>
                  <a:cs typeface="MS Mincho"/>
                </a:rPr>
                <a:t>すべての </a:t>
              </a:r>
              <a:r>
                <a:rPr lang="en-US" altLang="ja-JP" sz="1200" b="1" dirty="0">
                  <a:solidFill>
                    <a:srgbClr val="000000"/>
                  </a:solidFill>
                  <a:latin typeface="Arial"/>
                  <a:ea typeface="ＭＳ Ｐゴシック"/>
                  <a:cs typeface="MS Mincho"/>
                </a:rPr>
                <a:t>Enterprise </a:t>
              </a:r>
              <a:r>
                <a:rPr lang="ja-JP" altLang="en-US" sz="1200" b="1" dirty="0">
                  <a:solidFill>
                    <a:srgbClr val="000000"/>
                  </a:solidFill>
                  <a:latin typeface="Arial"/>
                  <a:ea typeface="ＭＳ Ｐゴシック"/>
                  <a:cs typeface="MS Mincho"/>
                </a:rPr>
                <a:t>機能に加え、次の機能を提供</a:t>
              </a:r>
              <a:endParaRPr lang="ja-JP" altLang="en-US" sz="1200" b="1" dirty="0">
                <a:solidFill>
                  <a:srgbClr val="000000"/>
                </a:solidFill>
                <a:latin typeface="Arial"/>
                <a:ea typeface="ＭＳ Ｐゴシック"/>
                <a:cs typeface=""/>
              </a:endParaRPr>
            </a:p>
            <a:p>
              <a:pPr defTabSz="685800" fontAlgn="auto">
                <a:spcBef>
                  <a:spcPts val="0"/>
                </a:spcBef>
                <a:spcAft>
                  <a:spcPts val="0"/>
                </a:spcAft>
              </a:pPr>
              <a:endParaRPr lang="ja-JP" altLang="en-US" sz="1200" dirty="0">
                <a:solidFill>
                  <a:srgbClr val="000000"/>
                </a:solidFill>
                <a:latin typeface="Arial"/>
                <a:ea typeface="ＭＳ Ｐゴシック"/>
                <a:cs typeface=""/>
              </a:endParaRPr>
            </a:p>
            <a:p>
              <a:pPr defTabSz="685800" fontAlgn="auto">
                <a:spcBef>
                  <a:spcPts val="0"/>
                </a:spcBef>
                <a:spcAft>
                  <a:spcPts val="1350"/>
                </a:spcAft>
              </a:pPr>
              <a:r>
                <a:rPr lang="ja-JP" altLang="en-US" sz="1200" dirty="0">
                  <a:solidFill>
                    <a:srgbClr val="595959"/>
                  </a:solidFill>
                  <a:latin typeface="Arial"/>
                  <a:ea typeface="ＭＳ Ｐゴシック"/>
                  <a:cs typeface="MS Mincho"/>
                </a:rPr>
                <a:t>コンテンツ フィルタリング（</a:t>
              </a:r>
              <a:r>
                <a:rPr lang="en-US" altLang="ja-JP" sz="1200" dirty="0">
                  <a:solidFill>
                    <a:srgbClr val="595959"/>
                  </a:solidFill>
                  <a:latin typeface="Arial"/>
                  <a:ea typeface="ＭＳ Ｐゴシック"/>
                  <a:cs typeface="MS Mincho"/>
                </a:rPr>
                <a:t>Google </a:t>
              </a:r>
              <a:r>
                <a:rPr lang="en-US" altLang="ja-JP" sz="1200" dirty="0" err="1">
                  <a:solidFill>
                    <a:srgbClr val="595959"/>
                  </a:solidFill>
                  <a:latin typeface="Arial"/>
                  <a:ea typeface="ＭＳ Ｐゴシック"/>
                  <a:cs typeface="MS Mincho"/>
                </a:rPr>
                <a:t>SafeSearch</a:t>
              </a:r>
              <a:r>
                <a:rPr lang="en-US" altLang="ja-JP" sz="1200" dirty="0">
                  <a:solidFill>
                    <a:srgbClr val="595959"/>
                  </a:solidFill>
                  <a:latin typeface="Arial"/>
                  <a:ea typeface="ＭＳ Ｐゴシック"/>
                  <a:cs typeface="MS Mincho"/>
                </a:rPr>
                <a:t> </a:t>
              </a:r>
              <a:r>
                <a:rPr lang="ja-JP" altLang="en-US" sz="1200" dirty="0">
                  <a:solidFill>
                    <a:srgbClr val="595959"/>
                  </a:solidFill>
                  <a:latin typeface="Arial"/>
                  <a:ea typeface="ＭＳ Ｐゴシック"/>
                  <a:cs typeface="MS Mincho"/>
                </a:rPr>
                <a:t>による）</a:t>
              </a:r>
            </a:p>
            <a:p>
              <a:pPr defTabSz="685800" fontAlgn="auto">
                <a:spcBef>
                  <a:spcPts val="0"/>
                </a:spcBef>
                <a:spcAft>
                  <a:spcPts val="1350"/>
                </a:spcAft>
              </a:pPr>
              <a:r>
                <a:rPr lang="en-US" altLang="ja-JP" sz="1200" dirty="0">
                  <a:solidFill>
                    <a:srgbClr val="595959"/>
                  </a:solidFill>
                  <a:latin typeface="Arial"/>
                  <a:ea typeface="ＭＳ Ｐゴシック"/>
                  <a:cs typeface="MS Mincho"/>
                </a:rPr>
                <a:t>Cisco AMP Anti-Malware</a:t>
              </a:r>
            </a:p>
            <a:p>
              <a:pPr defTabSz="685800" fontAlgn="auto">
                <a:spcBef>
                  <a:spcPts val="0"/>
                </a:spcBef>
                <a:spcAft>
                  <a:spcPts val="1350"/>
                </a:spcAft>
              </a:pPr>
              <a:r>
                <a:rPr lang="en-US" altLang="ja-JP" sz="1200" dirty="0">
                  <a:solidFill>
                    <a:srgbClr val="595959"/>
                  </a:solidFill>
                  <a:latin typeface="Arial"/>
                  <a:ea typeface="ＭＳ Ｐゴシック"/>
                  <a:cs typeface="MS Mincho"/>
                </a:rPr>
                <a:t>Snort IPS/IDS (</a:t>
              </a:r>
              <a:r>
                <a:rPr lang="en-US" altLang="ja-JP" sz="1200" dirty="0" err="1">
                  <a:solidFill>
                    <a:srgbClr val="595959"/>
                  </a:solidFill>
                  <a:latin typeface="Arial"/>
                  <a:ea typeface="ＭＳ Ｐゴシック"/>
                  <a:cs typeface="MS Mincho"/>
                </a:rPr>
                <a:t>SourceFire</a:t>
              </a:r>
              <a:r>
                <a:rPr lang="en-US" altLang="ja-JP" sz="1200" dirty="0">
                  <a:solidFill>
                    <a:srgbClr val="595959"/>
                  </a:solidFill>
                  <a:latin typeface="Arial"/>
                  <a:ea typeface="ＭＳ Ｐゴシック"/>
                  <a:cs typeface="MS Mincho"/>
                </a:rPr>
                <a:t>)</a:t>
              </a:r>
            </a:p>
          </p:txBody>
        </p:sp>
        <p:sp>
          <p:nvSpPr>
            <p:cNvPr id="23" name="Rectangle 22"/>
            <p:cNvSpPr/>
            <p:nvPr/>
          </p:nvSpPr>
          <p:spPr bwMode="auto">
            <a:xfrm>
              <a:off x="6426514" y="4250062"/>
              <a:ext cx="5324393" cy="35279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fontAlgn="auto">
                <a:spcBef>
                  <a:spcPts val="0"/>
                </a:spcBef>
                <a:spcAft>
                  <a:spcPts val="1350"/>
                </a:spcAft>
              </a:pPr>
              <a:r>
                <a:rPr lang="ja-JP" altLang="en-US" sz="1200" dirty="0">
                  <a:solidFill>
                    <a:srgbClr val="595959"/>
                  </a:solidFill>
                  <a:latin typeface="Arial"/>
                  <a:ea typeface="ＭＳ Ｐゴシック"/>
                  <a:cs typeface="MS Mincho"/>
                </a:rPr>
                <a:t>位置情報ベースの </a:t>
              </a:r>
              <a:r>
                <a:rPr lang="en-US" altLang="ja-JP" sz="1200" dirty="0">
                  <a:solidFill>
                    <a:srgbClr val="595959"/>
                  </a:solidFill>
                  <a:latin typeface="Arial"/>
                  <a:ea typeface="ＭＳ Ｐゴシック"/>
                  <a:cs typeface="MS Mincho"/>
                </a:rPr>
                <a:t>IP </a:t>
              </a:r>
              <a:r>
                <a:rPr lang="ja-JP" altLang="en-US" sz="1200" dirty="0">
                  <a:solidFill>
                    <a:srgbClr val="595959"/>
                  </a:solidFill>
                  <a:latin typeface="Arial"/>
                  <a:ea typeface="ＭＳ Ｐゴシック"/>
                  <a:cs typeface="MS Mincho"/>
                </a:rPr>
                <a:t>ファイアウォール ルール</a:t>
              </a:r>
              <a:endParaRPr lang="ja-JP" altLang="en-US" sz="1200" dirty="0">
                <a:solidFill>
                  <a:srgbClr val="595959"/>
                </a:solidFill>
                <a:latin typeface="Arial"/>
                <a:ea typeface="ＭＳ Ｐゴシック"/>
                <a:cs typeface=""/>
              </a:endParaRPr>
            </a:p>
          </p:txBody>
        </p:sp>
      </p:grpSp>
      <p:sp>
        <p:nvSpPr>
          <p:cNvPr id="22" name="TextBox 21"/>
          <p:cNvSpPr txBox="1"/>
          <p:nvPr/>
        </p:nvSpPr>
        <p:spPr>
          <a:xfrm>
            <a:off x="242182" y="636514"/>
            <a:ext cx="5812810" cy="646331"/>
          </a:xfrm>
          <a:prstGeom prst="rect">
            <a:avLst/>
          </a:prstGeom>
          <a:noFill/>
        </p:spPr>
        <p:txBody>
          <a:bodyPr wrap="none" rtlCol="0">
            <a:spAutoFit/>
          </a:bodyPr>
          <a:lstStyle/>
          <a:p>
            <a:r>
              <a:rPr lang="ja-JP" altLang="en-US" dirty="0" smtClean="0">
                <a:solidFill>
                  <a:srgbClr val="000000"/>
                </a:solidFill>
              </a:rPr>
              <a:t>基本のライセンスでルータ</a:t>
            </a:r>
            <a:r>
              <a:rPr lang="en-US" altLang="ja-JP" dirty="0" smtClean="0">
                <a:solidFill>
                  <a:srgbClr val="000000"/>
                </a:solidFill>
              </a:rPr>
              <a:t>/VPN</a:t>
            </a:r>
            <a:r>
              <a:rPr lang="ja-JP" altLang="en-US" dirty="0" smtClean="0">
                <a:solidFill>
                  <a:srgbClr val="000000"/>
                </a:solidFill>
              </a:rPr>
              <a:t>機能を利用可能　</a:t>
            </a:r>
            <a:endParaRPr lang="en-US" altLang="ja-JP" dirty="0" smtClean="0">
              <a:solidFill>
                <a:srgbClr val="000000"/>
              </a:solidFill>
            </a:endParaRPr>
          </a:p>
          <a:p>
            <a:r>
              <a:rPr lang="ja-JP" altLang="en-US" dirty="0" smtClean="0">
                <a:solidFill>
                  <a:srgbClr val="000000"/>
                </a:solidFill>
              </a:rPr>
              <a:t>アドバンスセキュリティライセンスでセキュリティ機能を強化</a:t>
            </a:r>
            <a:endParaRPr lang="en-US" altLang="ja-JP" dirty="0" smtClean="0">
              <a:solidFill>
                <a:srgbClr val="000000"/>
              </a:solidFill>
            </a:endParaRPr>
          </a:p>
        </p:txBody>
      </p:sp>
    </p:spTree>
    <p:extLst>
      <p:ext uri="{BB962C8B-B14F-4D97-AF65-F5344CB8AC3E}">
        <p14:creationId xmlns:p14="http://schemas.microsoft.com/office/powerpoint/2010/main" val="410633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1657350"/>
            <a:ext cx="4872567" cy="1828800"/>
          </a:xfrm>
        </p:spPr>
        <p:txBody>
          <a:bodyPr/>
          <a:lstStyle/>
          <a:p>
            <a:r>
              <a:rPr lang="en-US" dirty="0" smtClean="0"/>
              <a:t>Auto VPN / </a:t>
            </a:r>
            <a:r>
              <a:rPr lang="en-US" altLang="ja-JP" dirty="0" smtClean="0"/>
              <a:t>SD-</a:t>
            </a:r>
            <a:r>
              <a:rPr lang="en-US" dirty="0" smtClean="0"/>
              <a:t>WAN</a:t>
            </a:r>
            <a:endParaRPr lang="en-US" dirty="0"/>
          </a:p>
        </p:txBody>
      </p:sp>
      <p:sp>
        <p:nvSpPr>
          <p:cNvPr id="2" name="Content Placeholder 1"/>
          <p:cNvSpPr>
            <a:spLocks noGrp="1"/>
          </p:cNvSpPr>
          <p:nvPr>
            <p:ph type="body" sz="quarter" idx="10"/>
          </p:nvPr>
        </p:nvSpPr>
        <p:spPr/>
        <p:txBody>
          <a:bodyPr/>
          <a:lstStyle/>
          <a:p>
            <a:r>
              <a:rPr lang="en-US" dirty="0" smtClean="0"/>
              <a:t>Meraki MX SD-WAN</a:t>
            </a:r>
            <a:endParaRPr lang="en-US" dirty="0"/>
          </a:p>
        </p:txBody>
      </p:sp>
    </p:spTree>
    <p:extLst>
      <p:ext uri="{BB962C8B-B14F-4D97-AF65-F5344CB8AC3E}">
        <p14:creationId xmlns:p14="http://schemas.microsoft.com/office/powerpoint/2010/main" val="481994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1"/>
          <p:cNvSpPr txBox="1">
            <a:spLocks/>
          </p:cNvSpPr>
          <p:nvPr/>
        </p:nvSpPr>
        <p:spPr>
          <a:xfrm>
            <a:off x="438843" y="910037"/>
            <a:ext cx="8275189" cy="3168210"/>
          </a:xfrm>
          <a:prstGeom prst="rect">
            <a:avLst/>
          </a:prstGeom>
        </p:spPr>
        <p:txBody>
          <a:bodyPr/>
          <a:lstStyle>
            <a:lvl1pPr marL="0" marR="0" indent="0" algn="r" defTabSz="914217" rtl="0" eaLnBrk="1" fontAlgn="auto" latinLnBrk="0" hangingPunct="1">
              <a:lnSpc>
                <a:spcPct val="90000"/>
              </a:lnSpc>
              <a:spcBef>
                <a:spcPts val="1000"/>
              </a:spcBef>
              <a:spcAft>
                <a:spcPts val="0"/>
              </a:spcAft>
              <a:buClrTx/>
              <a:buSzTx/>
              <a:buFontTx/>
              <a:buNone/>
              <a:tabLst/>
              <a:defRPr sz="1800" kern="1200">
                <a:solidFill>
                  <a:schemeClr val="tx1"/>
                </a:solidFill>
                <a:latin typeface="Proxima Nova Rg" panose="02000506030000020004" pitchFamily="2" charset="0"/>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ja-JP" dirty="0">
                <a:solidFill>
                  <a:srgbClr val="000000"/>
                </a:solidFill>
                <a:latin typeface="Meiryo" charset="-128"/>
                <a:ea typeface="Meiryo" charset="-128"/>
                <a:cs typeface="Meiryo" charset="-128"/>
              </a:rPr>
              <a:t>VPN</a:t>
            </a:r>
            <a:r>
              <a:rPr lang="ja-JP" altLang="en-US" dirty="0">
                <a:solidFill>
                  <a:srgbClr val="000000"/>
                </a:solidFill>
                <a:latin typeface="Meiryo" charset="-128"/>
                <a:ea typeface="Meiryo" charset="-128"/>
                <a:cs typeface="Meiryo" charset="-128"/>
              </a:rPr>
              <a:t>トンネルを確立する上でのポリシー設定を一括で適用</a:t>
            </a:r>
            <a:r>
              <a:rPr lang="ja-JP" altLang="en-US" dirty="0" smtClean="0">
                <a:solidFill>
                  <a:srgbClr val="000000"/>
                </a:solidFill>
                <a:latin typeface="Meiryo" charset="-128"/>
                <a:ea typeface="Meiryo" charset="-128"/>
                <a:cs typeface="Meiryo" charset="-128"/>
              </a:rPr>
              <a:t>可能</a:t>
            </a:r>
            <a:endParaRPr lang="en-US" altLang="ja-JP" dirty="0" smtClean="0">
              <a:solidFill>
                <a:srgbClr val="000000"/>
              </a:solidFill>
              <a:latin typeface="Meiryo" charset="-128"/>
              <a:ea typeface="Meiryo" charset="-128"/>
              <a:cs typeface="Meiryo" charset="-128"/>
            </a:endParaRPr>
          </a:p>
          <a:p>
            <a:pPr algn="l"/>
            <a:r>
              <a:rPr lang="ja-JP" altLang="en-US" dirty="0" smtClean="0">
                <a:solidFill>
                  <a:srgbClr val="000000"/>
                </a:solidFill>
                <a:latin typeface="Meiryo" charset="-128"/>
                <a:ea typeface="Meiryo" charset="-128"/>
                <a:cs typeface="Meiryo" charset="-128"/>
              </a:rPr>
              <a:t>簡単な</a:t>
            </a:r>
            <a:r>
              <a:rPr lang="ja-JP" altLang="en-US" dirty="0">
                <a:solidFill>
                  <a:srgbClr val="000000"/>
                </a:solidFill>
                <a:latin typeface="Meiryo" charset="-128"/>
                <a:ea typeface="Meiryo" charset="-128"/>
                <a:cs typeface="Meiryo" charset="-128"/>
              </a:rPr>
              <a:t>ステップでフルメッシュの</a:t>
            </a:r>
            <a:r>
              <a:rPr lang="en-US" altLang="ja-JP" dirty="0">
                <a:solidFill>
                  <a:srgbClr val="000000"/>
                </a:solidFill>
                <a:latin typeface="Meiryo" charset="-128"/>
                <a:ea typeface="Meiryo" charset="-128"/>
                <a:cs typeface="Meiryo" charset="-128"/>
              </a:rPr>
              <a:t>VPN</a:t>
            </a:r>
            <a:r>
              <a:rPr lang="ja-JP" altLang="en-US" dirty="0">
                <a:solidFill>
                  <a:srgbClr val="000000"/>
                </a:solidFill>
                <a:latin typeface="Meiryo" charset="-128"/>
                <a:ea typeface="Meiryo" charset="-128"/>
                <a:cs typeface="Meiryo" charset="-128"/>
              </a:rPr>
              <a:t>を確立</a:t>
            </a:r>
            <a:endParaRPr kumimoji="1" lang="ja-JP" altLang="en-US" dirty="0">
              <a:solidFill>
                <a:srgbClr val="000000"/>
              </a:solidFill>
              <a:latin typeface="Meiryo" charset="-128"/>
              <a:ea typeface="Meiryo" charset="-128"/>
              <a:cs typeface="Meiryo" charset="-128"/>
            </a:endParaRPr>
          </a:p>
        </p:txBody>
      </p:sp>
      <p:sp>
        <p:nvSpPr>
          <p:cNvPr id="4" name="タイトル 4"/>
          <p:cNvSpPr txBox="1">
            <a:spLocks/>
          </p:cNvSpPr>
          <p:nvPr/>
        </p:nvSpPr>
        <p:spPr>
          <a:xfrm>
            <a:off x="438843" y="284164"/>
            <a:ext cx="8343315" cy="731837"/>
          </a:xfrm>
          <a:prstGeom prst="rect">
            <a:avLst/>
          </a:prstGeom>
        </p:spPr>
        <p:txBody>
          <a:bodyPr/>
          <a:lstStyle>
            <a:lvl1pPr>
              <a:lnSpc>
                <a:spcPct val="80000"/>
              </a:lnSpc>
              <a:spcBef>
                <a:spcPct val="0"/>
              </a:spcBef>
              <a:buNone/>
              <a:defRPr lang="en-US" sz="3299" b="0" i="0" baseline="0" dirty="0">
                <a:solidFill>
                  <a:schemeClr val="accent1"/>
                </a:solidFill>
                <a:latin typeface="Arial"/>
                <a:ea typeface="ＭＳ Ｐゴシック"/>
                <a:cs typeface="MS Mincho"/>
              </a:defRPr>
            </a:lvl1pPr>
          </a:lstStyle>
          <a:p>
            <a:pPr defTabSz="685800" fontAlgn="auto">
              <a:spcAft>
                <a:spcPts val="0"/>
              </a:spcAft>
            </a:pPr>
            <a:r>
              <a:rPr altLang="ja-JP" sz="2474">
                <a:solidFill>
                  <a:srgbClr val="000000"/>
                </a:solidFill>
              </a:rPr>
              <a:t>Auto VPN</a:t>
            </a:r>
            <a:endParaRPr lang="ja-JP" altLang="en-US" sz="2474">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189" y="2152677"/>
            <a:ext cx="5618287" cy="77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3020" y="2805279"/>
            <a:ext cx="5532584" cy="10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右カーブ矢印 2"/>
          <p:cNvSpPr/>
          <p:nvPr/>
        </p:nvSpPr>
        <p:spPr>
          <a:xfrm rot="19391157">
            <a:off x="1698920" y="2924000"/>
            <a:ext cx="415529" cy="390732"/>
          </a:xfrm>
          <a:prstGeom prst="curved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ja-JP" altLang="en-US" sz="1799" dirty="0">
              <a:solidFill>
                <a:srgbClr val="A5A5A5"/>
              </a:solidFill>
            </a:endParaRPr>
          </a:p>
        </p:txBody>
      </p:sp>
      <p:sp>
        <p:nvSpPr>
          <p:cNvPr id="8" name="正方形/長方形 6"/>
          <p:cNvSpPr/>
          <p:nvPr/>
        </p:nvSpPr>
        <p:spPr>
          <a:xfrm>
            <a:off x="4205799" y="3972283"/>
            <a:ext cx="4735183" cy="738664"/>
          </a:xfrm>
          <a:prstGeom prst="rect">
            <a:avLst/>
          </a:prstGeom>
          <a:ln>
            <a:solidFill>
              <a:srgbClr val="FF0000"/>
            </a:solidFill>
          </a:ln>
        </p:spPr>
        <p:txBody>
          <a:bodyPr wrap="square">
            <a:spAutoFit/>
          </a:bodyPr>
          <a:lstStyle/>
          <a:p>
            <a:pPr defTabSz="685800" fontAlgn="auto">
              <a:spcBef>
                <a:spcPts val="0"/>
              </a:spcBef>
              <a:spcAft>
                <a:spcPts val="0"/>
              </a:spcAft>
            </a:pPr>
            <a:r>
              <a:rPr lang="ja-JP" altLang="en-US" sz="1400" dirty="0">
                <a:solidFill>
                  <a:srgbClr val="000000"/>
                </a:solidFill>
                <a:latin typeface="Meiryo" charset="-128"/>
                <a:ea typeface="Meiryo" charset="-128"/>
                <a:cs typeface="Meiryo" charset="-128"/>
              </a:rPr>
              <a:t>モードとしては下記の</a:t>
            </a:r>
            <a:r>
              <a:rPr lang="en-US" altLang="ja-JP" sz="1400" dirty="0">
                <a:solidFill>
                  <a:srgbClr val="000000"/>
                </a:solidFill>
                <a:latin typeface="Meiryo" charset="-128"/>
                <a:ea typeface="Meiryo" charset="-128"/>
                <a:cs typeface="Meiryo" charset="-128"/>
              </a:rPr>
              <a:t>2</a:t>
            </a:r>
            <a:r>
              <a:rPr lang="ja-JP" altLang="en-US" sz="1400" dirty="0">
                <a:solidFill>
                  <a:srgbClr val="000000"/>
                </a:solidFill>
                <a:latin typeface="Meiryo" charset="-128"/>
                <a:ea typeface="Meiryo" charset="-128"/>
                <a:cs typeface="Meiryo" charset="-128"/>
              </a:rPr>
              <a:t>つがサポート</a:t>
            </a:r>
            <a:endParaRPr lang="en-US" altLang="ja-JP" sz="1400" dirty="0">
              <a:solidFill>
                <a:srgbClr val="000000"/>
              </a:solidFill>
              <a:latin typeface="Meiryo" charset="-128"/>
              <a:ea typeface="Meiryo" charset="-128"/>
              <a:cs typeface="Meiryo" charset="-128"/>
            </a:endParaRPr>
          </a:p>
          <a:p>
            <a:pPr marL="285679" indent="-285679" defTabSz="685800" fontAlgn="auto">
              <a:spcBef>
                <a:spcPts val="0"/>
              </a:spcBef>
              <a:spcAft>
                <a:spcPts val="0"/>
              </a:spcAft>
              <a:buFont typeface="Arial" panose="020B0604020202020204" pitchFamily="34" charset="0"/>
              <a:buChar char="•"/>
            </a:pPr>
            <a:r>
              <a:rPr lang="ja-JP" altLang="en-US" sz="1400" dirty="0">
                <a:solidFill>
                  <a:srgbClr val="000000"/>
                </a:solidFill>
                <a:latin typeface="Meiryo" charset="-128"/>
                <a:ea typeface="Meiryo" charset="-128"/>
                <a:cs typeface="Meiryo" charset="-128"/>
              </a:rPr>
              <a:t>サイト間の通信のみ</a:t>
            </a:r>
            <a:r>
              <a:rPr lang="en-US" altLang="ja-JP" sz="1400" dirty="0">
                <a:solidFill>
                  <a:srgbClr val="000000"/>
                </a:solidFill>
                <a:latin typeface="Meiryo" charset="-128"/>
                <a:ea typeface="Meiryo" charset="-128"/>
                <a:cs typeface="Meiryo" charset="-128"/>
              </a:rPr>
              <a:t>VPN</a:t>
            </a:r>
            <a:r>
              <a:rPr lang="ja-JP" altLang="en-US" sz="1400" dirty="0">
                <a:solidFill>
                  <a:srgbClr val="000000"/>
                </a:solidFill>
                <a:latin typeface="Meiryo" charset="-128"/>
                <a:ea typeface="Meiryo" charset="-128"/>
                <a:cs typeface="Meiryo" charset="-128"/>
              </a:rPr>
              <a:t>を利用</a:t>
            </a:r>
            <a:r>
              <a:rPr lang="en-US" altLang="ja-JP" sz="1400" dirty="0">
                <a:solidFill>
                  <a:srgbClr val="000000"/>
                </a:solidFill>
                <a:latin typeface="Meiryo" charset="-128"/>
                <a:ea typeface="Meiryo" charset="-128"/>
                <a:cs typeface="Meiryo" charset="-128"/>
              </a:rPr>
              <a:t>(</a:t>
            </a:r>
            <a:r>
              <a:rPr lang="ja-JP" altLang="en-US" sz="1400" dirty="0">
                <a:solidFill>
                  <a:srgbClr val="000000"/>
                </a:solidFill>
                <a:latin typeface="Meiryo" charset="-128"/>
                <a:ea typeface="Meiryo" charset="-128"/>
                <a:cs typeface="Meiryo" charset="-128"/>
              </a:rPr>
              <a:t>スプリットトンネル</a:t>
            </a:r>
            <a:r>
              <a:rPr lang="en-US" altLang="ja-JP" sz="1400" dirty="0">
                <a:solidFill>
                  <a:srgbClr val="000000"/>
                </a:solidFill>
                <a:latin typeface="Meiryo" charset="-128"/>
                <a:ea typeface="Meiryo" charset="-128"/>
                <a:cs typeface="Meiryo" charset="-128"/>
              </a:rPr>
              <a:t>)</a:t>
            </a:r>
          </a:p>
          <a:p>
            <a:pPr marL="285679" indent="-285679" defTabSz="685800" fontAlgn="auto">
              <a:spcBef>
                <a:spcPts val="0"/>
              </a:spcBef>
              <a:spcAft>
                <a:spcPts val="0"/>
              </a:spcAft>
              <a:buFont typeface="Arial" panose="020B0604020202020204" pitchFamily="34" charset="0"/>
              <a:buChar char="•"/>
            </a:pPr>
            <a:r>
              <a:rPr lang="ja-JP" altLang="en-US" sz="1400" dirty="0">
                <a:solidFill>
                  <a:srgbClr val="000000"/>
                </a:solidFill>
                <a:latin typeface="Meiryo" charset="-128"/>
                <a:ea typeface="Meiryo" charset="-128"/>
                <a:cs typeface="Meiryo" charset="-128"/>
              </a:rPr>
              <a:t>全ての通信を</a:t>
            </a:r>
            <a:r>
              <a:rPr lang="en-US" altLang="ja-JP" sz="1400" dirty="0">
                <a:solidFill>
                  <a:srgbClr val="000000"/>
                </a:solidFill>
                <a:latin typeface="Meiryo" charset="-128"/>
                <a:ea typeface="Meiryo" charset="-128"/>
                <a:cs typeface="Meiryo" charset="-128"/>
              </a:rPr>
              <a:t>VPN</a:t>
            </a:r>
            <a:r>
              <a:rPr lang="ja-JP" altLang="en-US" sz="1400" dirty="0">
                <a:solidFill>
                  <a:srgbClr val="000000"/>
                </a:solidFill>
                <a:latin typeface="Meiryo" charset="-128"/>
                <a:ea typeface="Meiryo" charset="-128"/>
                <a:cs typeface="Meiryo" charset="-128"/>
              </a:rPr>
              <a:t>集約装置に終端</a:t>
            </a:r>
            <a:r>
              <a:rPr lang="en-US" altLang="ja-JP" sz="1400" dirty="0">
                <a:solidFill>
                  <a:srgbClr val="000000"/>
                </a:solidFill>
                <a:latin typeface="Meiryo" charset="-128"/>
                <a:ea typeface="Meiryo" charset="-128"/>
                <a:cs typeface="Meiryo" charset="-128"/>
              </a:rPr>
              <a:t>(</a:t>
            </a:r>
            <a:r>
              <a:rPr lang="ja-JP" altLang="en-US" sz="1400" dirty="0">
                <a:solidFill>
                  <a:srgbClr val="000000"/>
                </a:solidFill>
                <a:latin typeface="Meiryo" charset="-128"/>
                <a:ea typeface="Meiryo" charset="-128"/>
                <a:cs typeface="Meiryo" charset="-128"/>
              </a:rPr>
              <a:t>フルトンネル）</a:t>
            </a:r>
            <a:endParaRPr lang="en-US" altLang="ja-JP" sz="14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5774299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685800"/>
            <a:r>
              <a:rPr lang="ja-JP" altLang="en-US" sz="2474" dirty="0" smtClean="0">
                <a:solidFill>
                  <a:srgbClr val="000000"/>
                </a:solidFill>
                <a:latin typeface="Arial"/>
                <a:ea typeface="ＭＳ Ｐゴシック"/>
                <a:cs typeface="MS Mincho"/>
              </a:rPr>
              <a:t>参考：</a:t>
            </a:r>
            <a:r>
              <a:rPr lang="en-US" sz="2474" dirty="0" smtClean="0">
                <a:solidFill>
                  <a:srgbClr val="000000"/>
                </a:solidFill>
                <a:latin typeface="Arial"/>
                <a:ea typeface="ＭＳ Ｐゴシック"/>
                <a:cs typeface="MS Mincho"/>
              </a:rPr>
              <a:t>UDP </a:t>
            </a:r>
            <a:r>
              <a:rPr lang="ja-JP" altLang="en-US" sz="2474" dirty="0">
                <a:solidFill>
                  <a:srgbClr val="000000"/>
                </a:solidFill>
                <a:latin typeface="Arial"/>
                <a:ea typeface="ＭＳ Ｐゴシック"/>
                <a:cs typeface="MS Mincho"/>
              </a:rPr>
              <a:t>ホールパンチング</a:t>
            </a:r>
            <a:endParaRPr lang="en-US" sz="2474" dirty="0">
              <a:solidFill>
                <a:srgbClr val="000000"/>
              </a:solidFill>
              <a:latin typeface="Arial"/>
              <a:ea typeface="ＭＳ Ｐゴシック"/>
              <a:cs typeface="MS Mincho"/>
            </a:endParaRPr>
          </a:p>
        </p:txBody>
      </p:sp>
      <p:sp>
        <p:nvSpPr>
          <p:cNvPr id="5" name="TextBox 4"/>
          <p:cNvSpPr txBox="1"/>
          <p:nvPr/>
        </p:nvSpPr>
        <p:spPr>
          <a:xfrm>
            <a:off x="230840" y="1288569"/>
            <a:ext cx="8142693" cy="2838590"/>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799" dirty="0">
                <a:solidFill>
                  <a:srgbClr val="000000"/>
                </a:solidFill>
                <a:latin typeface="MS PGothic" charset="-128"/>
                <a:ea typeface="MS PGothic" charset="-128"/>
                <a:cs typeface="MS PGothic" charset="-128"/>
              </a:rPr>
              <a:t>UDP </a:t>
            </a:r>
            <a:r>
              <a:rPr lang="ja-JP" altLang="en-US" sz="1799" dirty="0">
                <a:solidFill>
                  <a:srgbClr val="000000"/>
                </a:solidFill>
                <a:latin typeface="MS PGothic" charset="-128"/>
                <a:ea typeface="MS PGothic" charset="-128"/>
                <a:cs typeface="MS PGothic" charset="-128"/>
              </a:rPr>
              <a:t>ホールパンチングとは第三者のサーバ（</a:t>
            </a:r>
            <a:r>
              <a:rPr lang="en-US" altLang="ja-JP" sz="1799" dirty="0">
                <a:solidFill>
                  <a:srgbClr val="000000"/>
                </a:solidFill>
                <a:latin typeface="MS PGothic" charset="-128"/>
                <a:ea typeface="MS PGothic" charset="-128"/>
                <a:cs typeface="MS PGothic" charset="-128"/>
              </a:rPr>
              <a:t>Meraki</a:t>
            </a:r>
            <a:r>
              <a:rPr lang="ja-JP" altLang="en-US" sz="1799" dirty="0">
                <a:solidFill>
                  <a:srgbClr val="000000"/>
                </a:solidFill>
                <a:latin typeface="MS PGothic" charset="-128"/>
                <a:ea typeface="MS PGothic" charset="-128"/>
                <a:cs typeface="MS PGothic" charset="-128"/>
              </a:rPr>
              <a:t>の場合はクラウドのコントローラ）を利用し、ファイアーウォールを越えてアウトバウンドとインバウンドの通信を成立させるための技術</a:t>
            </a:r>
            <a:endParaRPr lang="en-US" altLang="ja-JP" sz="1799" dirty="0">
              <a:solidFill>
                <a:srgbClr val="000000"/>
              </a:solidFill>
              <a:latin typeface="MS PGothic" charset="-128"/>
              <a:ea typeface="MS PGothic" charset="-128"/>
              <a:cs typeface="MS PGothic" charset="-128"/>
            </a:endParaRPr>
          </a:p>
          <a:p>
            <a:pPr defTabSz="685800" fontAlgn="auto">
              <a:spcBef>
                <a:spcPts val="0"/>
              </a:spcBef>
              <a:spcAft>
                <a:spcPts val="0"/>
              </a:spcAft>
            </a:pPr>
            <a:endParaRPr lang="en-US" sz="1799" dirty="0">
              <a:solidFill>
                <a:srgbClr val="A5A5A5"/>
              </a:solidFill>
              <a:latin typeface="MS PGothic" charset="-128"/>
              <a:ea typeface="MS PGothic" charset="-128"/>
              <a:cs typeface="MS PGothic" charset="-128"/>
            </a:endParaRPr>
          </a:p>
          <a:p>
            <a:pPr defTabSz="685800" fontAlgn="auto">
              <a:spcBef>
                <a:spcPts val="0"/>
              </a:spcBef>
              <a:spcAft>
                <a:spcPts val="0"/>
              </a:spcAft>
            </a:pPr>
            <a:r>
              <a:rPr lang="ja-JP" altLang="en-US" dirty="0">
                <a:solidFill>
                  <a:srgbClr val="000000"/>
                </a:solidFill>
                <a:latin typeface="MS PGothic" charset="-128"/>
                <a:ea typeface="MS PGothic" charset="-128"/>
                <a:cs typeface="MS PGothic" charset="-128"/>
              </a:rPr>
              <a:t>参考資料</a:t>
            </a:r>
            <a:r>
              <a:rPr lang="en-US" dirty="0">
                <a:solidFill>
                  <a:srgbClr val="000000"/>
                </a:solidFill>
                <a:latin typeface="MS PGothic" charset="-128"/>
                <a:ea typeface="MS PGothic" charset="-128"/>
                <a:cs typeface="MS PGothic" charset="-128"/>
              </a:rPr>
              <a:t>: </a:t>
            </a:r>
            <a:r>
              <a:rPr lang="en-US" dirty="0">
                <a:solidFill>
                  <a:srgbClr val="A5A5A5"/>
                </a:solidFill>
                <a:latin typeface="MS PGothic" charset="-128"/>
                <a:ea typeface="MS PGothic" charset="-128"/>
                <a:cs typeface="MS PGothic" charset="-128"/>
                <a:hlinkClick r:id="rId2"/>
              </a:rPr>
              <a:t>http://pdos.csail.mit.edu/papers/p2pnat.pdf</a:t>
            </a:r>
            <a:r>
              <a:rPr lang="en-US" dirty="0">
                <a:solidFill>
                  <a:srgbClr val="A5A5A5"/>
                </a:solidFill>
                <a:latin typeface="MS PGothic" charset="-128"/>
                <a:ea typeface="MS PGothic" charset="-128"/>
                <a:cs typeface="MS PGothic" charset="-128"/>
              </a:rPr>
              <a:t> </a:t>
            </a:r>
          </a:p>
          <a:p>
            <a:pPr defTabSz="685800" fontAlgn="auto">
              <a:spcBef>
                <a:spcPts val="0"/>
              </a:spcBef>
              <a:spcAft>
                <a:spcPts val="0"/>
              </a:spcAft>
            </a:pPr>
            <a:r>
              <a:rPr lang="en-US" dirty="0">
                <a:solidFill>
                  <a:srgbClr val="A5A5A5"/>
                </a:solidFill>
                <a:latin typeface="MS PGothic" charset="-128"/>
                <a:ea typeface="MS PGothic" charset="-128"/>
                <a:cs typeface="MS PGothic" charset="-128"/>
              </a:rPr>
              <a:t>    </a:t>
            </a:r>
            <a:r>
              <a:rPr lang="en-US" dirty="0">
                <a:solidFill>
                  <a:srgbClr val="000000"/>
                </a:solidFill>
                <a:latin typeface="MS PGothic" charset="-128"/>
                <a:ea typeface="MS PGothic" charset="-128"/>
                <a:cs typeface="MS PGothic" charset="-128"/>
              </a:rPr>
              <a:t>(</a:t>
            </a:r>
            <a:r>
              <a:rPr lang="ja-JP" altLang="en-US" dirty="0">
                <a:solidFill>
                  <a:srgbClr val="000000"/>
                </a:solidFill>
                <a:latin typeface="MS PGothic" charset="-128"/>
                <a:ea typeface="MS PGothic" charset="-128"/>
                <a:cs typeface="MS PGothic" charset="-128"/>
              </a:rPr>
              <a:t>特にセクション</a:t>
            </a:r>
            <a:r>
              <a:rPr lang="en-US" dirty="0">
                <a:solidFill>
                  <a:srgbClr val="000000"/>
                </a:solidFill>
                <a:latin typeface="MS PGothic" charset="-128"/>
                <a:ea typeface="MS PGothic" charset="-128"/>
                <a:cs typeface="MS PGothic" charset="-128"/>
              </a:rPr>
              <a:t> 3.4)</a:t>
            </a:r>
          </a:p>
          <a:p>
            <a:pPr defTabSz="685800" fontAlgn="auto">
              <a:spcBef>
                <a:spcPts val="0"/>
              </a:spcBef>
              <a:spcAft>
                <a:spcPts val="0"/>
              </a:spcAft>
            </a:pPr>
            <a:endParaRPr lang="en-US" dirty="0">
              <a:solidFill>
                <a:srgbClr val="A5A5A5"/>
              </a:solidFill>
              <a:latin typeface="MS PGothic" charset="-128"/>
              <a:ea typeface="MS PGothic" charset="-128"/>
              <a:cs typeface="MS PGothic" charset="-128"/>
            </a:endParaRPr>
          </a:p>
          <a:p>
            <a:pPr defTabSz="685800" fontAlgn="auto">
              <a:spcBef>
                <a:spcPts val="0"/>
              </a:spcBef>
              <a:spcAft>
                <a:spcPts val="0"/>
              </a:spcAft>
            </a:pPr>
            <a:r>
              <a:rPr lang="ja-JP" altLang="en-US" dirty="0">
                <a:solidFill>
                  <a:srgbClr val="000000"/>
                </a:solidFill>
                <a:latin typeface="MS PGothic" charset="-128"/>
                <a:ea typeface="MS PGothic" charset="-128"/>
                <a:cs typeface="MS PGothic" charset="-128"/>
              </a:rPr>
              <a:t>本技術は</a:t>
            </a:r>
            <a:r>
              <a:rPr lang="en-US" altLang="ja-JP" dirty="0">
                <a:solidFill>
                  <a:srgbClr val="000000"/>
                </a:solidFill>
                <a:latin typeface="MS PGothic" charset="-128"/>
                <a:ea typeface="MS PGothic" charset="-128"/>
                <a:cs typeface="MS PGothic" charset="-128"/>
              </a:rPr>
              <a:t>RFC3027</a:t>
            </a:r>
            <a:r>
              <a:rPr lang="ja-JP" altLang="en-US" dirty="0">
                <a:solidFill>
                  <a:srgbClr val="000000"/>
                </a:solidFill>
                <a:latin typeface="MS PGothic" charset="-128"/>
                <a:ea typeface="MS PGothic" charset="-128"/>
                <a:cs typeface="MS PGothic" charset="-128"/>
              </a:rPr>
              <a:t>のセクション</a:t>
            </a:r>
            <a:r>
              <a:rPr lang="en-US" altLang="ja-JP" dirty="0">
                <a:solidFill>
                  <a:srgbClr val="000000"/>
                </a:solidFill>
                <a:latin typeface="MS PGothic" charset="-128"/>
                <a:ea typeface="MS PGothic" charset="-128"/>
                <a:cs typeface="MS PGothic" charset="-128"/>
              </a:rPr>
              <a:t>5.1</a:t>
            </a:r>
            <a:r>
              <a:rPr lang="ja-JP" altLang="en-US" dirty="0">
                <a:solidFill>
                  <a:srgbClr val="000000"/>
                </a:solidFill>
                <a:latin typeface="MS PGothic" charset="-128"/>
                <a:ea typeface="MS PGothic" charset="-128"/>
                <a:cs typeface="MS PGothic" charset="-128"/>
              </a:rPr>
              <a:t>にて規定</a:t>
            </a:r>
          </a:p>
          <a:p>
            <a:pPr defTabSz="685800" fontAlgn="auto">
              <a:spcBef>
                <a:spcPts val="0"/>
              </a:spcBef>
              <a:spcAft>
                <a:spcPts val="0"/>
              </a:spcAft>
            </a:pPr>
            <a:endParaRPr lang="en-US" dirty="0">
              <a:solidFill>
                <a:srgbClr val="A5A5A5"/>
              </a:solidFill>
              <a:latin typeface="MS PGothic" charset="-128"/>
              <a:ea typeface="MS PGothic" charset="-128"/>
              <a:cs typeface="MS PGothic" charset="-128"/>
            </a:endParaRPr>
          </a:p>
          <a:p>
            <a:pPr defTabSz="685800" fontAlgn="auto">
              <a:spcBef>
                <a:spcPts val="0"/>
              </a:spcBef>
              <a:spcAft>
                <a:spcPts val="0"/>
              </a:spcAft>
            </a:pPr>
            <a:endParaRPr lang="en-US" sz="1799" dirty="0">
              <a:solidFill>
                <a:srgbClr val="A5A5A5"/>
              </a:solidFill>
              <a:latin typeface="MS PGothic" charset="-128"/>
              <a:ea typeface="MS PGothic" charset="-128"/>
              <a:cs typeface="MS PGothic" charset="-128"/>
            </a:endParaRPr>
          </a:p>
        </p:txBody>
      </p:sp>
    </p:spTree>
    <p:extLst>
      <p:ext uri="{BB962C8B-B14F-4D97-AF65-F5344CB8AC3E}">
        <p14:creationId xmlns:p14="http://schemas.microsoft.com/office/powerpoint/2010/main" val="131954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pPr defTabSz="685800">
              <a:lnSpc>
                <a:spcPct val="80000"/>
              </a:lnSpc>
            </a:pPr>
            <a:r>
              <a:rPr lang="en-US" sz="2474" dirty="0" err="1">
                <a:solidFill>
                  <a:srgbClr val="000000"/>
                </a:solidFill>
                <a:latin typeface="Arial"/>
                <a:ea typeface="ＭＳ Ｐゴシック"/>
                <a:cs typeface="MS Mincho"/>
              </a:rPr>
              <a:t>AutoVPN</a:t>
            </a:r>
            <a:r>
              <a:rPr lang="en-US" sz="2474" dirty="0">
                <a:solidFill>
                  <a:srgbClr val="000000"/>
                </a:solidFill>
                <a:latin typeface="Arial"/>
                <a:ea typeface="ＭＳ Ｐゴシック"/>
                <a:cs typeface="MS Mincho"/>
              </a:rPr>
              <a:t> </a:t>
            </a:r>
            <a:r>
              <a:rPr lang="ja-JP" altLang="en-US" sz="2474" dirty="0">
                <a:solidFill>
                  <a:srgbClr val="000000"/>
                </a:solidFill>
                <a:latin typeface="Arial"/>
                <a:ea typeface="ＭＳ Ｐゴシック"/>
                <a:cs typeface="MS Mincho"/>
              </a:rPr>
              <a:t>登録と接続</a:t>
            </a:r>
            <a:r>
              <a:rPr lang="en-US" sz="2474" dirty="0">
                <a:solidFill>
                  <a:srgbClr val="000000"/>
                </a:solidFill>
                <a:latin typeface="Arial"/>
                <a:ea typeface="ＭＳ Ｐゴシック"/>
                <a:cs typeface="MS Mincho"/>
              </a:rPr>
              <a:t> (</a:t>
            </a:r>
            <a:r>
              <a:rPr lang="ja-JP" altLang="en-US" sz="2474" dirty="0">
                <a:solidFill>
                  <a:srgbClr val="000000"/>
                </a:solidFill>
                <a:latin typeface="Arial"/>
                <a:ea typeface="ＭＳ Ｐゴシック"/>
                <a:cs typeface="MS Mincho"/>
              </a:rPr>
              <a:t>フレンドリーな</a:t>
            </a:r>
            <a:r>
              <a:rPr lang="en-US" sz="2474" dirty="0">
                <a:solidFill>
                  <a:srgbClr val="000000"/>
                </a:solidFill>
                <a:latin typeface="Arial"/>
                <a:ea typeface="ＭＳ Ｐゴシック"/>
                <a:cs typeface="MS Mincho"/>
              </a:rPr>
              <a:t>NAT</a:t>
            </a:r>
            <a:r>
              <a:rPr lang="ja-JP" altLang="en-US" sz="2474" dirty="0">
                <a:solidFill>
                  <a:srgbClr val="000000"/>
                </a:solidFill>
                <a:latin typeface="Arial"/>
                <a:ea typeface="ＭＳ Ｐゴシック"/>
                <a:cs typeface="MS Mincho"/>
              </a:rPr>
              <a:t>の場合</a:t>
            </a:r>
            <a:r>
              <a:rPr lang="en-US" sz="2474" dirty="0">
                <a:solidFill>
                  <a:srgbClr val="000000"/>
                </a:solidFill>
                <a:latin typeface="Arial"/>
                <a:ea typeface="ＭＳ Ｐゴシック"/>
                <a:cs typeface="MS Mincho"/>
              </a:rPr>
              <a:t>)</a:t>
            </a:r>
          </a:p>
        </p:txBody>
      </p:sp>
      <p:pic>
        <p:nvPicPr>
          <p:cNvPr id="1026" name="Picture 2" descr="https://meraki.cisco.com/lib/jpg/mx1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5967" y="4099206"/>
            <a:ext cx="1956548" cy="3527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s://meraki.cisco.com/lib/jpg/mx1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57434" y="4099206"/>
            <a:ext cx="1956548" cy="35276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loud 4"/>
          <p:cNvSpPr/>
          <p:nvPr/>
        </p:nvSpPr>
        <p:spPr>
          <a:xfrm>
            <a:off x="2792329" y="2344708"/>
            <a:ext cx="2985248" cy="821673"/>
          </a:xfrm>
          <a:prstGeom prst="cloud">
            <a:avLst/>
          </a:prstGeom>
          <a:ln/>
        </p:spPr>
        <p:style>
          <a:lnRef idx="2">
            <a:schemeClr val="dk1"/>
          </a:lnRef>
          <a:fillRef idx="1">
            <a:schemeClr val="lt1"/>
          </a:fillRef>
          <a:effectRef idx="0">
            <a:schemeClr val="dk1"/>
          </a:effectRef>
          <a:fontRef idx="minor">
            <a:schemeClr val="dk1"/>
          </a:fontRef>
        </p:style>
        <p:txBody>
          <a:bodyPr lIns="68571" tIns="34286" rIns="68571" bIns="34286" rtlCol="0" anchor="ctr"/>
          <a:lstStyle/>
          <a:p>
            <a:pPr algn="ctr" defTabSz="685800" fontAlgn="auto">
              <a:spcBef>
                <a:spcPts val="0"/>
              </a:spcBef>
              <a:spcAft>
                <a:spcPts val="0"/>
              </a:spcAft>
            </a:pPr>
            <a:r>
              <a:rPr lang="en-US" sz="1799" dirty="0">
                <a:solidFill>
                  <a:srgbClr val="000000"/>
                </a:solidFill>
              </a:rPr>
              <a:t>Internet</a:t>
            </a:r>
          </a:p>
        </p:txBody>
      </p:sp>
      <p:cxnSp>
        <p:nvCxnSpPr>
          <p:cNvPr id="10" name="Straight Connector 9"/>
          <p:cNvCxnSpPr>
            <a:stCxn id="1026" idx="0"/>
            <a:endCxn id="16" idx="2"/>
          </p:cNvCxnSpPr>
          <p:nvPr/>
        </p:nvCxnSpPr>
        <p:spPr>
          <a:xfrm flipV="1">
            <a:off x="1544242" y="3827320"/>
            <a:ext cx="551048" cy="271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0"/>
            <a:endCxn id="20" idx="2"/>
          </p:cNvCxnSpPr>
          <p:nvPr/>
        </p:nvCxnSpPr>
        <p:spPr>
          <a:xfrm flipH="1" flipV="1">
            <a:off x="6576523" y="3868434"/>
            <a:ext cx="659186" cy="2307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5" idx="3"/>
            <a:endCxn id="29" idx="1"/>
          </p:cNvCxnSpPr>
          <p:nvPr/>
        </p:nvCxnSpPr>
        <p:spPr>
          <a:xfrm flipH="1" flipV="1">
            <a:off x="2019959" y="1734151"/>
            <a:ext cx="2264994" cy="657537"/>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76128" y="4451971"/>
            <a:ext cx="1381988" cy="346112"/>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799" dirty="0" smtClean="0">
                <a:solidFill>
                  <a:srgbClr val="000000"/>
                </a:solidFill>
                <a:latin typeface="Proxima Nova"/>
                <a:ea typeface=""/>
                <a:cs typeface=""/>
              </a:rPr>
              <a:t>MX-</a:t>
            </a:r>
            <a:r>
              <a:rPr lang="ja-JP" altLang="en-US" sz="1799" dirty="0" smtClean="0">
                <a:solidFill>
                  <a:srgbClr val="000000"/>
                </a:solidFill>
                <a:latin typeface="Proxima Nova"/>
                <a:ea typeface=""/>
                <a:cs typeface=""/>
              </a:rPr>
              <a:t>拠点１</a:t>
            </a:r>
            <a:endParaRPr lang="en-US" sz="1799" dirty="0">
              <a:solidFill>
                <a:srgbClr val="000000"/>
              </a:solidFill>
              <a:latin typeface="Proxima Nova"/>
              <a:ea typeface=""/>
              <a:cs typeface=""/>
            </a:endParaRPr>
          </a:p>
        </p:txBody>
      </p:sp>
      <p:sp>
        <p:nvSpPr>
          <p:cNvPr id="17" name="TextBox 16"/>
          <p:cNvSpPr txBox="1"/>
          <p:nvPr/>
        </p:nvSpPr>
        <p:spPr>
          <a:xfrm>
            <a:off x="6968448" y="4451971"/>
            <a:ext cx="1363204" cy="346112"/>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799" dirty="0" smtClean="0">
                <a:solidFill>
                  <a:srgbClr val="000000"/>
                </a:solidFill>
                <a:latin typeface="Proxima Nova"/>
                <a:ea typeface=""/>
                <a:cs typeface=""/>
              </a:rPr>
              <a:t>MX-</a:t>
            </a:r>
            <a:r>
              <a:rPr lang="ja-JP" altLang="en-US" sz="1799" dirty="0" smtClean="0">
                <a:solidFill>
                  <a:srgbClr val="000000"/>
                </a:solidFill>
                <a:latin typeface="Proxima Nova"/>
                <a:ea typeface=""/>
                <a:cs typeface=""/>
              </a:rPr>
              <a:t>拠点２</a:t>
            </a:r>
            <a:endParaRPr lang="en-US" sz="1799" dirty="0">
              <a:solidFill>
                <a:srgbClr val="000000"/>
              </a:solidFill>
              <a:latin typeface="Proxima Nova"/>
              <a:ea typeface=""/>
              <a:cs typeface=""/>
            </a:endParaRPr>
          </a:p>
        </p:txBody>
      </p:sp>
      <p:sp>
        <p:nvSpPr>
          <p:cNvPr id="23" name="TextBox 22"/>
          <p:cNvSpPr txBox="1"/>
          <p:nvPr/>
        </p:nvSpPr>
        <p:spPr>
          <a:xfrm>
            <a:off x="283580" y="3868434"/>
            <a:ext cx="1465589" cy="238519"/>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100" dirty="0">
                <a:solidFill>
                  <a:srgbClr val="000000"/>
                </a:solidFill>
                <a:latin typeface="Proxima Nova"/>
                <a:ea typeface=""/>
                <a:cs typeface=""/>
              </a:rPr>
              <a:t>WAN IP: 192.168.1.1</a:t>
            </a:r>
          </a:p>
        </p:txBody>
      </p:sp>
      <p:sp>
        <p:nvSpPr>
          <p:cNvPr id="25" name="TextBox 24"/>
          <p:cNvSpPr txBox="1"/>
          <p:nvPr/>
        </p:nvSpPr>
        <p:spPr>
          <a:xfrm>
            <a:off x="7235709" y="3861000"/>
            <a:ext cx="1270747" cy="238519"/>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100" dirty="0">
                <a:solidFill>
                  <a:srgbClr val="000000"/>
                </a:solidFill>
                <a:latin typeface="Proxima Nova"/>
                <a:ea typeface=""/>
                <a:cs typeface=""/>
              </a:rPr>
              <a:t>WAN IP: 10.0.0.1</a:t>
            </a:r>
          </a:p>
        </p:txBody>
      </p:sp>
      <p:pic>
        <p:nvPicPr>
          <p:cNvPr id="16" name="Picture 15" descr="IOSfirew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6202" y="3027429"/>
            <a:ext cx="638175" cy="799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IOSfirew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7435" y="3068542"/>
            <a:ext cx="638175" cy="799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p:nvPr/>
        </p:nvSpPr>
        <p:spPr>
          <a:xfrm>
            <a:off x="1529407" y="2640156"/>
            <a:ext cx="1465589" cy="238519"/>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100" dirty="0">
                <a:solidFill>
                  <a:srgbClr val="000000"/>
                </a:solidFill>
                <a:latin typeface="Proxima Nova"/>
                <a:ea typeface=""/>
                <a:cs typeface=""/>
              </a:rPr>
              <a:t>Public IP: 1.1.1.1</a:t>
            </a:r>
          </a:p>
        </p:txBody>
      </p:sp>
      <p:cxnSp>
        <p:nvCxnSpPr>
          <p:cNvPr id="26" name="Straight Connector 25"/>
          <p:cNvCxnSpPr>
            <a:stCxn id="16" idx="0"/>
            <a:endCxn id="5" idx="2"/>
          </p:cNvCxnSpPr>
          <p:nvPr/>
        </p:nvCxnSpPr>
        <p:spPr>
          <a:xfrm flipV="1">
            <a:off x="2095290" y="2755544"/>
            <a:ext cx="706299" cy="271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0"/>
            <a:endCxn id="20" idx="0"/>
          </p:cNvCxnSpPr>
          <p:nvPr/>
        </p:nvCxnSpPr>
        <p:spPr>
          <a:xfrm>
            <a:off x="5775088" y="2755544"/>
            <a:ext cx="801434" cy="312998"/>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044782" y="3035933"/>
            <a:ext cx="1465589" cy="238519"/>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100" dirty="0">
                <a:solidFill>
                  <a:srgbClr val="000000"/>
                </a:solidFill>
                <a:latin typeface="Proxima Nova"/>
                <a:ea typeface=""/>
                <a:cs typeface=""/>
              </a:rPr>
              <a:t>Public IP: 2.2.2.2</a:t>
            </a:r>
          </a:p>
        </p:txBody>
      </p:sp>
      <p:sp>
        <p:nvSpPr>
          <p:cNvPr id="29" name="Cloud 28"/>
          <p:cNvSpPr/>
          <p:nvPr/>
        </p:nvSpPr>
        <p:spPr>
          <a:xfrm>
            <a:off x="1073649" y="1040596"/>
            <a:ext cx="1892620" cy="694294"/>
          </a:xfrm>
          <a:prstGeom prst="cloud">
            <a:avLst/>
          </a:prstGeom>
          <a:ln/>
        </p:spPr>
        <p:style>
          <a:lnRef idx="1">
            <a:schemeClr val="accent3"/>
          </a:lnRef>
          <a:fillRef idx="2">
            <a:schemeClr val="accent3"/>
          </a:fillRef>
          <a:effectRef idx="1">
            <a:schemeClr val="accent3"/>
          </a:effectRef>
          <a:fontRef idx="minor">
            <a:schemeClr val="dk1"/>
          </a:fontRef>
        </p:style>
        <p:txBody>
          <a:bodyPr lIns="68571" tIns="34286" rIns="68571" bIns="34286" rtlCol="0" anchor="ctr"/>
          <a:lstStyle/>
          <a:p>
            <a:pPr algn="ctr" defTabSz="685800" fontAlgn="auto">
              <a:spcBef>
                <a:spcPts val="0"/>
              </a:spcBef>
              <a:spcAft>
                <a:spcPts val="0"/>
              </a:spcAft>
            </a:pPr>
            <a:r>
              <a:rPr lang="en-US" dirty="0">
                <a:solidFill>
                  <a:srgbClr val="65B144"/>
                </a:solidFill>
                <a:latin typeface="Arial" charset="0"/>
                <a:ea typeface="Arial" charset="0"/>
                <a:cs typeface="Arial" charset="0"/>
              </a:rPr>
              <a:t>VPN Registry</a:t>
            </a:r>
          </a:p>
        </p:txBody>
      </p:sp>
      <p:sp>
        <p:nvSpPr>
          <p:cNvPr id="33" name="Arc 32"/>
          <p:cNvSpPr/>
          <p:nvPr/>
        </p:nvSpPr>
        <p:spPr>
          <a:xfrm flipH="1">
            <a:off x="1364363" y="1896211"/>
            <a:ext cx="547992" cy="3869912"/>
          </a:xfrm>
          <a:prstGeom prst="arc">
            <a:avLst/>
          </a:prstGeom>
          <a:ln>
            <a:headEnd type="triangle"/>
            <a:tailEnd type="non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34" name="Arc 33"/>
          <p:cNvSpPr/>
          <p:nvPr/>
        </p:nvSpPr>
        <p:spPr>
          <a:xfrm>
            <a:off x="-1245717" y="1491426"/>
            <a:ext cx="8481426" cy="4848432"/>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35" name="Arc 34"/>
          <p:cNvSpPr/>
          <p:nvPr/>
        </p:nvSpPr>
        <p:spPr>
          <a:xfrm flipH="1">
            <a:off x="1482035" y="1896211"/>
            <a:ext cx="547992" cy="3869912"/>
          </a:xfrm>
          <a:prstGeom prst="arc">
            <a:avLst/>
          </a:prstGeom>
          <a:ln>
            <a:tailEnd type="triangl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36" name="Arc 35"/>
          <p:cNvSpPr/>
          <p:nvPr/>
        </p:nvSpPr>
        <p:spPr>
          <a:xfrm>
            <a:off x="-1152200" y="1481034"/>
            <a:ext cx="8481426" cy="4757668"/>
          </a:xfrm>
          <a:prstGeom prst="arc">
            <a:avLst/>
          </a:prstGeom>
          <a:ln>
            <a:headEnd type="triangle"/>
            <a:tailEnd type="non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graphicFrame>
        <p:nvGraphicFramePr>
          <p:cNvPr id="8" name="Table 7"/>
          <p:cNvGraphicFramePr>
            <a:graphicFrameLocks noGrp="1"/>
          </p:cNvGraphicFramePr>
          <p:nvPr>
            <p:extLst/>
          </p:nvPr>
        </p:nvGraphicFramePr>
        <p:xfrm>
          <a:off x="3425510" y="1163245"/>
          <a:ext cx="5006988" cy="744882"/>
        </p:xfrm>
        <a:graphic>
          <a:graphicData uri="http://schemas.openxmlformats.org/drawingml/2006/table">
            <a:tbl>
              <a:tblPr firstRow="1" bandRow="1" bandCol="1">
                <a:tableStyleId>{72833802-FEF1-4C79-8D5D-14CF1EAF98D9}</a:tableStyleId>
              </a:tblPr>
              <a:tblGrid>
                <a:gridCol w="1668996"/>
                <a:gridCol w="1668996"/>
                <a:gridCol w="1668996"/>
              </a:tblGrid>
              <a:tr h="248294">
                <a:tc>
                  <a:txBody>
                    <a:bodyPr/>
                    <a:lstStyle/>
                    <a:p>
                      <a:r>
                        <a:rPr lang="en-US" sz="1100" dirty="0" smtClean="0"/>
                        <a:t>Device</a:t>
                      </a:r>
                      <a:endParaRPr lang="en-US" sz="1100" dirty="0"/>
                    </a:p>
                  </a:txBody>
                  <a:tcPr marL="68580" marR="68580" marT="34281" marB="34281"/>
                </a:tc>
                <a:tc>
                  <a:txBody>
                    <a:bodyPr/>
                    <a:lstStyle/>
                    <a:p>
                      <a:r>
                        <a:rPr lang="en-US" sz="1100" dirty="0" smtClean="0"/>
                        <a:t>WAN</a:t>
                      </a:r>
                      <a:r>
                        <a:rPr lang="en-US" sz="1100" baseline="0" dirty="0" smtClean="0"/>
                        <a:t> IP / Port</a:t>
                      </a:r>
                      <a:endParaRPr lang="en-US" sz="1100" dirty="0"/>
                    </a:p>
                  </a:txBody>
                  <a:tcPr marL="68580" marR="68580" marT="34281" marB="34281"/>
                </a:tc>
                <a:tc>
                  <a:txBody>
                    <a:bodyPr/>
                    <a:lstStyle/>
                    <a:p>
                      <a:r>
                        <a:rPr lang="en-US" sz="1100" dirty="0" smtClean="0"/>
                        <a:t>Received IP / Port</a:t>
                      </a:r>
                      <a:endParaRPr lang="en-US" sz="1100" dirty="0"/>
                    </a:p>
                  </a:txBody>
                  <a:tcPr marL="68580" marR="68580" marT="34281" marB="34281"/>
                </a:tc>
              </a:tr>
              <a:tr h="248294">
                <a:tc>
                  <a:txBody>
                    <a:bodyPr/>
                    <a:lstStyle/>
                    <a:p>
                      <a:r>
                        <a:rPr lang="en-US" sz="1100" dirty="0" smtClean="0">
                          <a:solidFill>
                            <a:srgbClr val="000000"/>
                          </a:solidFill>
                        </a:rPr>
                        <a:t>MX-SF</a:t>
                      </a:r>
                      <a:endParaRPr lang="en-US" sz="1100" dirty="0">
                        <a:solidFill>
                          <a:srgbClr val="000000"/>
                        </a:solidFill>
                      </a:endParaRPr>
                    </a:p>
                  </a:txBody>
                  <a:tcPr marL="68580" marR="68580" marT="34281" marB="34281">
                    <a:solidFill>
                      <a:schemeClr val="bg1"/>
                    </a:solidFill>
                  </a:tcPr>
                </a:tc>
                <a:tc>
                  <a:txBody>
                    <a:bodyPr/>
                    <a:lstStyle/>
                    <a:p>
                      <a:r>
                        <a:rPr lang="en-US" sz="1100" dirty="0" smtClean="0">
                          <a:solidFill>
                            <a:srgbClr val="000000"/>
                          </a:solidFill>
                        </a:rPr>
                        <a:t>192.168.1.1 / 35000</a:t>
                      </a:r>
                      <a:endParaRPr lang="en-US" sz="1100" dirty="0">
                        <a:solidFill>
                          <a:srgbClr val="000000"/>
                        </a:solidFill>
                      </a:endParaRPr>
                    </a:p>
                  </a:txBody>
                  <a:tcPr marL="68580" marR="68580" marT="34281" marB="34281">
                    <a:solidFill>
                      <a:schemeClr val="bg1"/>
                    </a:solidFill>
                  </a:tcPr>
                </a:tc>
                <a:tc>
                  <a:txBody>
                    <a:bodyPr/>
                    <a:lstStyle/>
                    <a:p>
                      <a:r>
                        <a:rPr lang="en-US" sz="1100" dirty="0" smtClean="0">
                          <a:solidFill>
                            <a:srgbClr val="000000"/>
                          </a:solidFill>
                        </a:rPr>
                        <a:t>1.1.1.1 / 35000</a:t>
                      </a:r>
                      <a:endParaRPr lang="en-US" sz="1100" dirty="0">
                        <a:solidFill>
                          <a:srgbClr val="000000"/>
                        </a:solidFill>
                      </a:endParaRPr>
                    </a:p>
                  </a:txBody>
                  <a:tcPr marL="68580" marR="68580" marT="34281" marB="34281">
                    <a:solidFill>
                      <a:schemeClr val="bg1"/>
                    </a:solidFill>
                  </a:tcPr>
                </a:tc>
              </a:tr>
              <a:tr h="248294">
                <a:tc>
                  <a:txBody>
                    <a:bodyPr/>
                    <a:lstStyle/>
                    <a:p>
                      <a:r>
                        <a:rPr lang="en-US" sz="1100" dirty="0" smtClean="0">
                          <a:solidFill>
                            <a:srgbClr val="000000"/>
                          </a:solidFill>
                        </a:rPr>
                        <a:t>MX-NYC</a:t>
                      </a:r>
                      <a:endParaRPr lang="en-US" sz="1100" dirty="0">
                        <a:solidFill>
                          <a:srgbClr val="000000"/>
                        </a:solidFill>
                      </a:endParaRPr>
                    </a:p>
                  </a:txBody>
                  <a:tcPr marL="68580" marR="68580" marT="34281" marB="34281">
                    <a:solidFill>
                      <a:schemeClr val="bg1"/>
                    </a:solidFill>
                  </a:tcPr>
                </a:tc>
                <a:tc>
                  <a:txBody>
                    <a:bodyPr/>
                    <a:lstStyle/>
                    <a:p>
                      <a:r>
                        <a:rPr lang="en-US" sz="1100" dirty="0" smtClean="0">
                          <a:solidFill>
                            <a:srgbClr val="000000"/>
                          </a:solidFill>
                        </a:rPr>
                        <a:t>10.0.0.1 / 40000</a:t>
                      </a:r>
                      <a:endParaRPr lang="en-US" sz="1100" dirty="0">
                        <a:solidFill>
                          <a:srgbClr val="000000"/>
                        </a:solidFill>
                      </a:endParaRPr>
                    </a:p>
                  </a:txBody>
                  <a:tcPr marL="68580" marR="68580" marT="34281" marB="34281">
                    <a:solidFill>
                      <a:schemeClr val="bg1"/>
                    </a:solidFill>
                  </a:tcPr>
                </a:tc>
                <a:tc>
                  <a:txBody>
                    <a:bodyPr/>
                    <a:lstStyle/>
                    <a:p>
                      <a:r>
                        <a:rPr lang="en-US" sz="1100" dirty="0" smtClean="0">
                          <a:solidFill>
                            <a:srgbClr val="000000"/>
                          </a:solidFill>
                        </a:rPr>
                        <a:t>2.2.2.2 / 40000</a:t>
                      </a:r>
                      <a:endParaRPr lang="en-US" sz="1100" dirty="0">
                        <a:solidFill>
                          <a:srgbClr val="000000"/>
                        </a:solidFill>
                      </a:endParaRPr>
                    </a:p>
                  </a:txBody>
                  <a:tcPr marL="68580" marR="68580" marT="34281" marB="34281">
                    <a:solidFill>
                      <a:schemeClr val="bg1"/>
                    </a:solidFill>
                  </a:tcPr>
                </a:tc>
              </a:tr>
            </a:tbl>
          </a:graphicData>
        </a:graphic>
      </p:graphicFrame>
      <p:sp>
        <p:nvSpPr>
          <p:cNvPr id="32" name="Arc 31"/>
          <p:cNvSpPr/>
          <p:nvPr/>
        </p:nvSpPr>
        <p:spPr>
          <a:xfrm flipH="1">
            <a:off x="2030025" y="3471769"/>
            <a:ext cx="7651063" cy="1064343"/>
          </a:xfrm>
          <a:prstGeom prst="arc">
            <a:avLst/>
          </a:prstGeom>
          <a:ln>
            <a:headEnd type="stealth"/>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37" name="&quot;No&quot; Symbol 36"/>
          <p:cNvSpPr/>
          <p:nvPr/>
        </p:nvSpPr>
        <p:spPr>
          <a:xfrm>
            <a:off x="5880659" y="3381150"/>
            <a:ext cx="320249" cy="293635"/>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800" fontAlgn="auto">
              <a:spcBef>
                <a:spcPts val="0"/>
              </a:spcBef>
              <a:spcAft>
                <a:spcPts val="0"/>
              </a:spcAft>
            </a:pPr>
            <a:endParaRPr lang="en-US" sz="1799" dirty="0">
              <a:solidFill>
                <a:srgbClr val="000000"/>
              </a:solidFill>
            </a:endParaRPr>
          </a:p>
        </p:txBody>
      </p:sp>
      <p:sp>
        <p:nvSpPr>
          <p:cNvPr id="38" name="Donut 37"/>
          <p:cNvSpPr/>
          <p:nvPr/>
        </p:nvSpPr>
        <p:spPr>
          <a:xfrm>
            <a:off x="2466301" y="3393656"/>
            <a:ext cx="279074" cy="282395"/>
          </a:xfrm>
          <a:prstGeom prst="donu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800" fontAlgn="auto">
              <a:spcBef>
                <a:spcPts val="0"/>
              </a:spcBef>
              <a:spcAft>
                <a:spcPts val="0"/>
              </a:spcAft>
            </a:pPr>
            <a:endParaRPr lang="en-US" sz="1799" dirty="0">
              <a:solidFill>
                <a:srgbClr val="000000"/>
              </a:solidFill>
            </a:endParaRPr>
          </a:p>
        </p:txBody>
      </p:sp>
      <p:sp>
        <p:nvSpPr>
          <p:cNvPr id="40" name="Arc 39"/>
          <p:cNvSpPr/>
          <p:nvPr/>
        </p:nvSpPr>
        <p:spPr>
          <a:xfrm>
            <a:off x="-1074541" y="3518600"/>
            <a:ext cx="7651063" cy="1064343"/>
          </a:xfrm>
          <a:prstGeom prst="arc">
            <a:avLst/>
          </a:prstGeom>
          <a:ln>
            <a:headEnd type="stealth"/>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41" name="Can 40"/>
          <p:cNvSpPr/>
          <p:nvPr/>
        </p:nvSpPr>
        <p:spPr>
          <a:xfrm rot="5400000">
            <a:off x="4215397" y="2418557"/>
            <a:ext cx="265106" cy="3650876"/>
          </a:xfrm>
          <a:prstGeom prst="can">
            <a:avLst/>
          </a:prstGeom>
          <a:ln/>
        </p:spPr>
        <p:style>
          <a:lnRef idx="1">
            <a:schemeClr val="accent3"/>
          </a:lnRef>
          <a:fillRef idx="2">
            <a:schemeClr val="accent3"/>
          </a:fillRef>
          <a:effectRef idx="1">
            <a:schemeClr val="accent3"/>
          </a:effectRef>
          <a:fontRef idx="minor">
            <a:schemeClr val="dk1"/>
          </a:fontRef>
        </p:style>
        <p:txBody>
          <a:bodyPr vert="vert270" lIns="68571" tIns="34286" rIns="68571" bIns="34286" rtlCol="0" anchor="ctr"/>
          <a:lstStyle/>
          <a:p>
            <a:pPr algn="ctr" defTabSz="685800" fontAlgn="auto">
              <a:spcBef>
                <a:spcPts val="0"/>
              </a:spcBef>
              <a:spcAft>
                <a:spcPts val="0"/>
              </a:spcAft>
            </a:pPr>
            <a:r>
              <a:rPr lang="en-US" sz="1799" dirty="0">
                <a:solidFill>
                  <a:srgbClr val="000000"/>
                </a:solidFill>
              </a:rPr>
              <a:t>IPsec Tunnel</a:t>
            </a:r>
          </a:p>
        </p:txBody>
      </p:sp>
      <p:sp>
        <p:nvSpPr>
          <p:cNvPr id="42" name="Donut 41"/>
          <p:cNvSpPr/>
          <p:nvPr/>
        </p:nvSpPr>
        <p:spPr>
          <a:xfrm>
            <a:off x="5901247" y="3417207"/>
            <a:ext cx="279074" cy="282395"/>
          </a:xfrm>
          <a:prstGeom prst="donu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800" fontAlgn="auto">
              <a:spcBef>
                <a:spcPts val="0"/>
              </a:spcBef>
              <a:spcAft>
                <a:spcPts val="0"/>
              </a:spcAft>
            </a:pPr>
            <a:endParaRPr lang="en-US" sz="1799" dirty="0">
              <a:solidFill>
                <a:srgbClr val="000000"/>
              </a:solidFill>
            </a:endParaRPr>
          </a:p>
        </p:txBody>
      </p:sp>
      <p:sp>
        <p:nvSpPr>
          <p:cNvPr id="44" name="Arc 43"/>
          <p:cNvSpPr/>
          <p:nvPr/>
        </p:nvSpPr>
        <p:spPr>
          <a:xfrm flipH="1">
            <a:off x="2065628" y="3574799"/>
            <a:ext cx="648003" cy="1064343"/>
          </a:xfrm>
          <a:prstGeom prst="arc">
            <a:avLst/>
          </a:prstGeom>
          <a:ln>
            <a:headEnd type="none"/>
            <a:tailEnd type="triangl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45" name="Arc 44"/>
          <p:cNvSpPr/>
          <p:nvPr/>
        </p:nvSpPr>
        <p:spPr>
          <a:xfrm>
            <a:off x="6040784" y="3557474"/>
            <a:ext cx="648003" cy="1064343"/>
          </a:xfrm>
          <a:prstGeom prst="arc">
            <a:avLst/>
          </a:prstGeom>
          <a:ln>
            <a:headEnd type="none"/>
            <a:tailEnd type="triangle"/>
          </a:ln>
        </p:spPr>
        <p:style>
          <a:lnRef idx="3">
            <a:schemeClr val="accent2"/>
          </a:lnRef>
          <a:fillRef idx="0">
            <a:schemeClr val="accent2"/>
          </a:fillRef>
          <a:effectRef idx="2">
            <a:schemeClr val="accent2"/>
          </a:effectRef>
          <a:fontRef idx="minor">
            <a:schemeClr val="tx1"/>
          </a:fontRef>
        </p:style>
        <p:txBody>
          <a:bodyPr lIns="68571" tIns="34286" rIns="68571" bIns="34286" rtlCol="0" anchor="ctr"/>
          <a:lstStyle/>
          <a:p>
            <a:pPr algn="ctr" defTabSz="685800" fontAlgn="auto">
              <a:spcBef>
                <a:spcPts val="0"/>
              </a:spcBef>
              <a:spcAft>
                <a:spcPts val="0"/>
              </a:spcAft>
            </a:pPr>
            <a:endParaRPr lang="en-US" sz="1799">
              <a:solidFill>
                <a:srgbClr val="A5A5A5"/>
              </a:solidFill>
            </a:endParaRPr>
          </a:p>
        </p:txBody>
      </p:sp>
      <p:sp>
        <p:nvSpPr>
          <p:cNvPr id="39" name="TextBox 38"/>
          <p:cNvSpPr txBox="1"/>
          <p:nvPr/>
        </p:nvSpPr>
        <p:spPr>
          <a:xfrm>
            <a:off x="1523061" y="2034519"/>
            <a:ext cx="1881268" cy="407796"/>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100" dirty="0" err="1">
                <a:solidFill>
                  <a:srgbClr val="000000"/>
                </a:solidFill>
                <a:latin typeface="Proxima Nova"/>
                <a:ea typeface=""/>
                <a:cs typeface=""/>
              </a:rPr>
              <a:t>Dest</a:t>
            </a:r>
            <a:r>
              <a:rPr lang="en-US" sz="1100" dirty="0">
                <a:solidFill>
                  <a:srgbClr val="000000"/>
                </a:solidFill>
                <a:latin typeface="Proxima Nova"/>
                <a:ea typeface=""/>
                <a:cs typeface=""/>
              </a:rPr>
              <a:t>: UDP 9350</a:t>
            </a:r>
          </a:p>
          <a:p>
            <a:pPr defTabSz="685800" fontAlgn="auto">
              <a:spcBef>
                <a:spcPts val="0"/>
              </a:spcBef>
              <a:spcAft>
                <a:spcPts val="0"/>
              </a:spcAft>
            </a:pPr>
            <a:r>
              <a:rPr lang="en-US" sz="1100" dirty="0">
                <a:solidFill>
                  <a:srgbClr val="000000"/>
                </a:solidFill>
                <a:latin typeface="Proxima Nova"/>
                <a:ea typeface=""/>
                <a:cs typeface=""/>
              </a:rPr>
              <a:t>Source: UDP 32768-61000 </a:t>
            </a:r>
          </a:p>
        </p:txBody>
      </p:sp>
    </p:spTree>
    <p:extLst>
      <p:ext uri="{BB962C8B-B14F-4D97-AF65-F5344CB8AC3E}">
        <p14:creationId xmlns:p14="http://schemas.microsoft.com/office/powerpoint/2010/main" val="46226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mtClean="0">
                <a:solidFill>
                  <a:srgbClr val="000000"/>
                </a:solidFill>
                <a:latin typeface="Meiryo" charset="-128"/>
                <a:ea typeface="Meiryo" charset="-128"/>
                <a:cs typeface="Meiryo" charset="-128"/>
              </a:rPr>
              <a:t>サポートされるトポロジー</a:t>
            </a:r>
            <a:endParaRPr lang="en-US" dirty="0">
              <a:solidFill>
                <a:srgbClr val="000000"/>
              </a:solidFill>
              <a:latin typeface="Meiryo" charset="-128"/>
              <a:ea typeface="Meiryo" charset="-128"/>
              <a:cs typeface="Meiryo" charset="-128"/>
            </a:endParaRPr>
          </a:p>
        </p:txBody>
      </p:sp>
      <p:graphicFrame>
        <p:nvGraphicFramePr>
          <p:cNvPr id="4" name="Table 3"/>
          <p:cNvGraphicFramePr>
            <a:graphicFrameLocks noGrp="1"/>
          </p:cNvGraphicFramePr>
          <p:nvPr>
            <p:extLst/>
          </p:nvPr>
        </p:nvGraphicFramePr>
        <p:xfrm>
          <a:off x="418555" y="772981"/>
          <a:ext cx="8188366" cy="3718277"/>
        </p:xfrm>
        <a:graphic>
          <a:graphicData uri="http://schemas.openxmlformats.org/drawingml/2006/table">
            <a:tbl>
              <a:tblPr firstRow="1" firstCol="1" bandRow="1">
                <a:tableStyleId>{72833802-FEF1-4C79-8D5D-14CF1EAF98D9}</a:tableStyleId>
              </a:tblPr>
              <a:tblGrid>
                <a:gridCol w="1678904"/>
                <a:gridCol w="3562079"/>
                <a:gridCol w="2947383"/>
              </a:tblGrid>
              <a:tr h="463269">
                <a:tc>
                  <a:txBody>
                    <a:bodyPr/>
                    <a:lstStyle/>
                    <a:p>
                      <a:pPr algn="ctr"/>
                      <a:endParaRPr lang="en-US" sz="1100" dirty="0"/>
                    </a:p>
                  </a:txBody>
                  <a:tcPr marL="68562" marR="68562" marT="34281" marB="34281" anchor="ctr"/>
                </a:tc>
                <a:tc>
                  <a:txBody>
                    <a:bodyPr/>
                    <a:lstStyle/>
                    <a:p>
                      <a:pPr algn="ctr"/>
                      <a:r>
                        <a:rPr lang="en-US" sz="1100" dirty="0" smtClean="0"/>
                        <a:t>Full Mesh</a:t>
                      </a:r>
                    </a:p>
                  </a:txBody>
                  <a:tcPr marL="68562" marR="68562" marT="34281" marB="34281" anchor="ctr"/>
                </a:tc>
                <a:tc>
                  <a:txBody>
                    <a:bodyPr/>
                    <a:lstStyle/>
                    <a:p>
                      <a:pPr algn="ctr"/>
                      <a:r>
                        <a:rPr lang="en-US" sz="1100" dirty="0" smtClean="0"/>
                        <a:t>Hub-and-Spoke</a:t>
                      </a:r>
                      <a:endParaRPr lang="en-US" sz="1100" dirty="0"/>
                    </a:p>
                  </a:txBody>
                  <a:tcPr marL="68562" marR="68562" marT="34281" marB="34281" anchor="ctr"/>
                </a:tc>
              </a:tr>
              <a:tr h="2264808">
                <a:tc>
                  <a:txBody>
                    <a:bodyPr/>
                    <a:lstStyle/>
                    <a:p>
                      <a:pPr algn="ctr"/>
                      <a:endParaRPr lang="en-US" sz="1100" dirty="0"/>
                    </a:p>
                  </a:txBody>
                  <a:tcPr marL="68562" marR="68562" marT="34281" marB="34281" anchor="ctr"/>
                </a:tc>
                <a:tc>
                  <a:txBody>
                    <a:bodyPr/>
                    <a:lstStyle/>
                    <a:p>
                      <a:pPr algn="ctr"/>
                      <a:endParaRPr lang="en-US" sz="1100" dirty="0" smtClean="0"/>
                    </a:p>
                  </a:txBody>
                  <a:tcPr marL="68562" marR="68562" marT="34281" marB="34281" anchor="ctr"/>
                </a:tc>
                <a:tc>
                  <a:txBody>
                    <a:bodyPr/>
                    <a:lstStyle/>
                    <a:p>
                      <a:pPr algn="ctr"/>
                      <a:endParaRPr lang="en-US" sz="1100" dirty="0"/>
                    </a:p>
                  </a:txBody>
                  <a:tcPr marL="68562" marR="68562" marT="34281" marB="34281" anchor="ctr"/>
                </a:tc>
              </a:tr>
              <a:tr h="495100">
                <a:tc>
                  <a:txBody>
                    <a:bodyPr/>
                    <a:lstStyle/>
                    <a:p>
                      <a:pPr algn="ctr"/>
                      <a:r>
                        <a:rPr lang="en-US" sz="1100" dirty="0" smtClean="0">
                          <a:solidFill>
                            <a:srgbClr val="000000"/>
                          </a:solidFill>
                        </a:rPr>
                        <a:t>Split tunnel</a:t>
                      </a:r>
                      <a:r>
                        <a:rPr lang="en-US" sz="1100" baseline="0" dirty="0" smtClean="0">
                          <a:solidFill>
                            <a:srgbClr val="000000"/>
                          </a:solidFill>
                        </a:rPr>
                        <a:t> VPN</a:t>
                      </a:r>
                    </a:p>
                    <a:p>
                      <a:pPr algn="ctr"/>
                      <a:r>
                        <a:rPr lang="en-US" sz="1100" baseline="0" dirty="0" smtClean="0">
                          <a:solidFill>
                            <a:srgbClr val="000000"/>
                          </a:solidFill>
                        </a:rPr>
                        <a:t>(</a:t>
                      </a:r>
                      <a:r>
                        <a:rPr lang="en-US" sz="1100" baseline="0" dirty="0" err="1" smtClean="0">
                          <a:solidFill>
                            <a:srgbClr val="000000"/>
                          </a:solidFill>
                        </a:rPr>
                        <a:t>a.k.a</a:t>
                      </a:r>
                      <a:r>
                        <a:rPr lang="en-US" sz="1100" baseline="0" dirty="0" smtClean="0">
                          <a:solidFill>
                            <a:srgbClr val="000000"/>
                          </a:solidFill>
                        </a:rPr>
                        <a:t> DIA)</a:t>
                      </a:r>
                      <a:endParaRPr lang="en-US" sz="1100" dirty="0" smtClean="0">
                        <a:solidFill>
                          <a:srgbClr val="000000"/>
                        </a:solidFill>
                      </a:endParaRPr>
                    </a:p>
                  </a:txBody>
                  <a:tcPr marL="68562" marR="68562" marT="34281" marB="34281" anchor="ctr"/>
                </a:tc>
                <a:tc>
                  <a:txBody>
                    <a:bodyPr/>
                    <a:lstStyle/>
                    <a:p>
                      <a:pPr algn="ctr"/>
                      <a:r>
                        <a:rPr lang="en-US" sz="2400" dirty="0" smtClean="0">
                          <a:solidFill>
                            <a:schemeClr val="tx2"/>
                          </a:solidFill>
                        </a:rPr>
                        <a:t>✓</a:t>
                      </a:r>
                      <a:endParaRPr lang="en-US" sz="2400" dirty="0">
                        <a:solidFill>
                          <a:schemeClr val="tx2"/>
                        </a:solidFill>
                      </a:endParaRPr>
                    </a:p>
                  </a:txBody>
                  <a:tcPr marL="68562" marR="68562" marT="34281" marB="342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rPr>
                        <a:t>✓</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txBody>
                  <a:tcPr marL="68562" marR="68562" marT="34281" marB="34281" anchor="ctr"/>
                </a:tc>
              </a:tr>
              <a:tr h="495100">
                <a:tc>
                  <a:txBody>
                    <a:bodyPr/>
                    <a:lstStyle/>
                    <a:p>
                      <a:pPr algn="ctr"/>
                      <a:r>
                        <a:rPr lang="en-US" sz="1100" dirty="0" smtClean="0">
                          <a:solidFill>
                            <a:srgbClr val="000000"/>
                          </a:solidFill>
                        </a:rPr>
                        <a:t>Full</a:t>
                      </a:r>
                      <a:r>
                        <a:rPr lang="en-US" sz="1100" baseline="0" dirty="0" smtClean="0">
                          <a:solidFill>
                            <a:srgbClr val="000000"/>
                          </a:solidFill>
                        </a:rPr>
                        <a:t> tunnel VPN</a:t>
                      </a:r>
                    </a:p>
                  </a:txBody>
                  <a:tcPr marL="68562" marR="68562" marT="34281" marB="342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rPr>
                        <a:t>✓</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txBody>
                  <a:tcPr marL="68562" marR="68562" marT="34281" marB="342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rPr>
                        <a:t>✓</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txBody>
                  <a:tcPr marL="68562" marR="68562" marT="34281" marB="34281" anchor="ctr"/>
                </a:tc>
              </a:tr>
            </a:tbl>
          </a:graphicData>
        </a:graphic>
      </p:graphicFrame>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6392" y="1344806"/>
            <a:ext cx="2521826" cy="205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5958" y="1344806"/>
            <a:ext cx="2521826" cy="205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3951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rgbClr val="000000"/>
                </a:solidFill>
                <a:latin typeface="Meiryo" charset="-128"/>
                <a:ea typeface="Meiryo" charset="-128"/>
                <a:cs typeface="Meiryo" charset="-128"/>
              </a:rPr>
              <a:t>複数のマルチハブ構成</a:t>
            </a:r>
            <a:endParaRPr lang="en-US" dirty="0">
              <a:solidFill>
                <a:srgbClr val="000000"/>
              </a:solidFill>
              <a:latin typeface="Meiryo" charset="-128"/>
              <a:ea typeface="Meiryo" charset="-128"/>
              <a:cs typeface="Meiryo" charset="-128"/>
            </a:endParaRPr>
          </a:p>
        </p:txBody>
      </p:sp>
      <p:grpSp>
        <p:nvGrpSpPr>
          <p:cNvPr id="22" name="Group 21"/>
          <p:cNvGrpSpPr/>
          <p:nvPr/>
        </p:nvGrpSpPr>
        <p:grpSpPr>
          <a:xfrm>
            <a:off x="3195633" y="659337"/>
            <a:ext cx="2804828" cy="1392121"/>
            <a:chOff x="4258777" y="1206919"/>
            <a:chExt cx="3740744" cy="1856645"/>
          </a:xfrm>
        </p:grpSpPr>
        <p:sp>
          <p:nvSpPr>
            <p:cNvPr id="5" name="Rectangle 4"/>
            <p:cNvSpPr/>
            <p:nvPr/>
          </p:nvSpPr>
          <p:spPr>
            <a:xfrm>
              <a:off x="4258777" y="1505765"/>
              <a:ext cx="1758269" cy="1557799"/>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DC1</a:t>
              </a:r>
            </a:p>
          </p:txBody>
        </p:sp>
        <p:sp>
          <p:nvSpPr>
            <p:cNvPr id="8" name="Rectangle 7"/>
            <p:cNvSpPr/>
            <p:nvPr/>
          </p:nvSpPr>
          <p:spPr>
            <a:xfrm>
              <a:off x="4336058" y="2239056"/>
              <a:ext cx="879042" cy="755706"/>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675" dirty="0">
                  <a:solidFill>
                    <a:srgbClr val="000000"/>
                  </a:solidFill>
                </a:rPr>
                <a:t>HA PAIR</a:t>
              </a:r>
            </a:p>
          </p:txBody>
        </p:sp>
        <p:pic>
          <p:nvPicPr>
            <p:cNvPr id="9" name="Picture 57" descr="icon_col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9474" y="1633235"/>
              <a:ext cx="383508" cy="37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99474" y="2379652"/>
              <a:ext cx="383508" cy="33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5238" y="2315043"/>
              <a:ext cx="849543" cy="131349"/>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5238" y="2637793"/>
              <a:ext cx="849543" cy="131349"/>
            </a:xfrm>
            <a:prstGeom prst="rect">
              <a:avLst/>
            </a:prstGeom>
          </p:spPr>
        </p:pic>
        <p:cxnSp>
          <p:nvCxnSpPr>
            <p:cNvPr id="15" name="Straight Connector 14"/>
            <p:cNvCxnSpPr>
              <a:endCxn id="10" idx="1"/>
            </p:cNvCxnSpPr>
            <p:nvPr/>
          </p:nvCxnSpPr>
          <p:spPr>
            <a:xfrm>
              <a:off x="4676378" y="2547039"/>
              <a:ext cx="823097" cy="0"/>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4676378" y="2423235"/>
              <a:ext cx="0" cy="242124"/>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Connector 18"/>
            <p:cNvCxnSpPr>
              <a:stCxn id="10" idx="0"/>
              <a:endCxn id="9" idx="2"/>
            </p:cNvCxnSpPr>
            <p:nvPr/>
          </p:nvCxnSpPr>
          <p:spPr>
            <a:xfrm flipV="1">
              <a:off x="5691228" y="2005164"/>
              <a:ext cx="0" cy="374488"/>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996970" y="1206919"/>
              <a:ext cx="1073651"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10.0.0.0/8</a:t>
              </a:r>
            </a:p>
          </p:txBody>
        </p:sp>
        <p:grpSp>
          <p:nvGrpSpPr>
            <p:cNvPr id="20" name="Group 19"/>
            <p:cNvGrpSpPr/>
            <p:nvPr/>
          </p:nvGrpSpPr>
          <p:grpSpPr>
            <a:xfrm>
              <a:off x="6170456" y="1214195"/>
              <a:ext cx="1829065" cy="1844999"/>
              <a:chOff x="6170456" y="1225144"/>
              <a:chExt cx="1829065" cy="1844999"/>
            </a:xfrm>
          </p:grpSpPr>
          <p:sp>
            <p:nvSpPr>
              <p:cNvPr id="53" name="Rectangle 52"/>
              <p:cNvSpPr/>
              <p:nvPr/>
            </p:nvSpPr>
            <p:spPr>
              <a:xfrm flipH="1">
                <a:off x="6170456" y="1512344"/>
                <a:ext cx="1758269" cy="1557799"/>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defTabSz="685800" fontAlgn="auto">
                  <a:spcBef>
                    <a:spcPts val="0"/>
                  </a:spcBef>
                  <a:spcAft>
                    <a:spcPts val="0"/>
                  </a:spcAft>
                </a:pPr>
                <a:r>
                  <a:rPr lang="en-US" sz="1200" dirty="0">
                    <a:solidFill>
                      <a:srgbClr val="000000"/>
                    </a:solidFill>
                  </a:rPr>
                  <a:t>DC2</a:t>
                </a:r>
              </a:p>
            </p:txBody>
          </p:sp>
          <p:sp>
            <p:nvSpPr>
              <p:cNvPr id="54" name="Rectangle 53"/>
              <p:cNvSpPr/>
              <p:nvPr/>
            </p:nvSpPr>
            <p:spPr>
              <a:xfrm flipH="1">
                <a:off x="6972402" y="2245636"/>
                <a:ext cx="879042" cy="755706"/>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defTabSz="685800" fontAlgn="auto">
                  <a:spcBef>
                    <a:spcPts val="0"/>
                  </a:spcBef>
                  <a:spcAft>
                    <a:spcPts val="0"/>
                  </a:spcAft>
                </a:pPr>
                <a:r>
                  <a:rPr lang="en-US" sz="675" dirty="0">
                    <a:solidFill>
                      <a:srgbClr val="000000"/>
                    </a:solidFill>
                  </a:rPr>
                  <a:t>HA PAIR</a:t>
                </a:r>
              </a:p>
            </p:txBody>
          </p:sp>
          <p:pic>
            <p:nvPicPr>
              <p:cNvPr id="55" name="Picture 57" descr="icon_col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304520" y="1639815"/>
                <a:ext cx="383508" cy="37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2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304520" y="2386231"/>
                <a:ext cx="383508" cy="33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5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992720" y="2321623"/>
                <a:ext cx="849543" cy="131349"/>
              </a:xfrm>
              <a:prstGeom prst="rect">
                <a:avLst/>
              </a:prstGeom>
            </p:spPr>
          </p:pic>
          <p:pic>
            <p:nvPicPr>
              <p:cNvPr id="58" name="Picture 5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992720" y="2644372"/>
                <a:ext cx="849543" cy="131349"/>
              </a:xfrm>
              <a:prstGeom prst="rect">
                <a:avLst/>
              </a:prstGeom>
            </p:spPr>
          </p:pic>
          <p:cxnSp>
            <p:nvCxnSpPr>
              <p:cNvPr id="59" name="Straight Connector 58"/>
              <p:cNvCxnSpPr>
                <a:endCxn id="56" idx="1"/>
              </p:cNvCxnSpPr>
              <p:nvPr/>
            </p:nvCxnSpPr>
            <p:spPr>
              <a:xfrm flipH="1">
                <a:off x="6688027" y="2553619"/>
                <a:ext cx="823097" cy="0"/>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H="1" flipV="1">
                <a:off x="7511124" y="2429815"/>
                <a:ext cx="0" cy="242124"/>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61" name="Straight Connector 60"/>
              <p:cNvCxnSpPr>
                <a:stCxn id="56" idx="0"/>
                <a:endCxn id="55" idx="2"/>
              </p:cNvCxnSpPr>
              <p:nvPr/>
            </p:nvCxnSpPr>
            <p:spPr>
              <a:xfrm flipH="1" flipV="1">
                <a:off x="6496273" y="2011744"/>
                <a:ext cx="0" cy="374488"/>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6925870" y="1225144"/>
                <a:ext cx="1073651"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10.0.0.0/8</a:t>
                </a:r>
              </a:p>
            </p:txBody>
          </p:sp>
        </p:grpSp>
      </p:grpSp>
      <p:sp>
        <p:nvSpPr>
          <p:cNvPr id="80" name="Rectangle 79"/>
          <p:cNvSpPr/>
          <p:nvPr/>
        </p:nvSpPr>
        <p:spPr>
          <a:xfrm>
            <a:off x="662192" y="1789027"/>
            <a:ext cx="1744138" cy="675869"/>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HQ</a:t>
            </a:r>
          </a:p>
        </p:txBody>
      </p:sp>
      <p:pic>
        <p:nvPicPr>
          <p:cNvPr id="88" name="Picture 8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0821" y="1900018"/>
            <a:ext cx="742340" cy="120044"/>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38521" y="2162774"/>
            <a:ext cx="742340" cy="137556"/>
          </a:xfrm>
          <a:prstGeom prst="rect">
            <a:avLst/>
          </a:prstGeom>
        </p:spPr>
      </p:pic>
      <p:cxnSp>
        <p:nvCxnSpPr>
          <p:cNvPr id="37" name="Straight Connector 36"/>
          <p:cNvCxnSpPr>
            <a:stCxn id="3" idx="2"/>
          </p:cNvCxnSpPr>
          <p:nvPr/>
        </p:nvCxnSpPr>
        <p:spPr>
          <a:xfrm flipV="1">
            <a:off x="1509691" y="2020060"/>
            <a:ext cx="393178" cy="280270"/>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1416258" y="1580832"/>
            <a:ext cx="1035861" cy="276999"/>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10.100.0.0/16</a:t>
            </a:r>
          </a:p>
        </p:txBody>
      </p:sp>
      <p:grpSp>
        <p:nvGrpSpPr>
          <p:cNvPr id="67" name="Group 66"/>
          <p:cNvGrpSpPr/>
          <p:nvPr/>
        </p:nvGrpSpPr>
        <p:grpSpPr>
          <a:xfrm>
            <a:off x="7194059" y="3654171"/>
            <a:ext cx="881973" cy="750354"/>
            <a:chOff x="4534041" y="4792062"/>
            <a:chExt cx="1176270" cy="1000732"/>
          </a:xfrm>
        </p:grpSpPr>
        <p:pic>
          <p:nvPicPr>
            <p:cNvPr id="68" name="Picture 6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70" name="Rectangle 69"/>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6</a:t>
              </a:r>
            </a:p>
          </p:txBody>
        </p:sp>
        <p:sp>
          <p:nvSpPr>
            <p:cNvPr id="74" name="TextBox 73"/>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10.0.6.0/24</a:t>
              </a:r>
            </a:p>
          </p:txBody>
        </p:sp>
      </p:grpSp>
      <p:grpSp>
        <p:nvGrpSpPr>
          <p:cNvPr id="76" name="Group 75"/>
          <p:cNvGrpSpPr/>
          <p:nvPr/>
        </p:nvGrpSpPr>
        <p:grpSpPr>
          <a:xfrm>
            <a:off x="6294575" y="3648110"/>
            <a:ext cx="881973" cy="750354"/>
            <a:chOff x="4534041" y="4792062"/>
            <a:chExt cx="1176270" cy="1000732"/>
          </a:xfrm>
        </p:grpSpPr>
        <p:pic>
          <p:nvPicPr>
            <p:cNvPr id="77" name="Picture 7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78" name="Rectangle 77"/>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5</a:t>
              </a:r>
            </a:p>
          </p:txBody>
        </p:sp>
        <p:sp>
          <p:nvSpPr>
            <p:cNvPr id="79" name="TextBox 78"/>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10.0.5.0/24</a:t>
              </a:r>
            </a:p>
          </p:txBody>
        </p:sp>
      </p:grpSp>
      <p:grpSp>
        <p:nvGrpSpPr>
          <p:cNvPr id="81" name="Group 80"/>
          <p:cNvGrpSpPr/>
          <p:nvPr/>
        </p:nvGrpSpPr>
        <p:grpSpPr>
          <a:xfrm>
            <a:off x="5395092" y="3650576"/>
            <a:ext cx="881973" cy="750354"/>
            <a:chOff x="4534041" y="4792062"/>
            <a:chExt cx="1176270" cy="1000732"/>
          </a:xfrm>
        </p:grpSpPr>
        <p:pic>
          <p:nvPicPr>
            <p:cNvPr id="82" name="Picture 8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83" name="Rectangle 82"/>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4</a:t>
              </a:r>
            </a:p>
          </p:txBody>
        </p:sp>
        <p:sp>
          <p:nvSpPr>
            <p:cNvPr id="84" name="TextBox 83"/>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10.0.4.0/24</a:t>
              </a:r>
            </a:p>
          </p:txBody>
        </p:sp>
      </p:grpSp>
      <p:grpSp>
        <p:nvGrpSpPr>
          <p:cNvPr id="86" name="Group 85"/>
          <p:cNvGrpSpPr/>
          <p:nvPr/>
        </p:nvGrpSpPr>
        <p:grpSpPr>
          <a:xfrm>
            <a:off x="7111964" y="1578421"/>
            <a:ext cx="1042722" cy="884063"/>
            <a:chOff x="951632" y="1131615"/>
            <a:chExt cx="1390658" cy="1179058"/>
          </a:xfrm>
        </p:grpSpPr>
        <p:sp>
          <p:nvSpPr>
            <p:cNvPr id="87" name="Rectangle 86"/>
            <p:cNvSpPr/>
            <p:nvPr/>
          </p:nvSpPr>
          <p:spPr>
            <a:xfrm>
              <a:off x="951632" y="1409280"/>
              <a:ext cx="1329590" cy="901393"/>
            </a:xfrm>
            <a:prstGeom prst="rect">
              <a:avLst/>
            </a:prstGeom>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900" dirty="0">
                  <a:solidFill>
                    <a:srgbClr val="000000"/>
                  </a:solidFill>
                </a:rPr>
                <a:t>Regional Office</a:t>
              </a:r>
            </a:p>
          </p:txBody>
        </p:sp>
        <p:grpSp>
          <p:nvGrpSpPr>
            <p:cNvPr id="89" name="Group 88"/>
            <p:cNvGrpSpPr/>
            <p:nvPr/>
          </p:nvGrpSpPr>
          <p:grpSpPr>
            <a:xfrm>
              <a:off x="1126912" y="1557305"/>
              <a:ext cx="990044" cy="406298"/>
              <a:chOff x="1225083" y="1947744"/>
              <a:chExt cx="5486400" cy="2115530"/>
            </a:xfrm>
          </p:grpSpPr>
          <p:pic>
            <p:nvPicPr>
              <p:cNvPr id="91" name="Picture 9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5083" y="1947744"/>
                <a:ext cx="5486400" cy="833620"/>
              </a:xfrm>
              <a:prstGeom prst="rect">
                <a:avLst/>
              </a:prstGeom>
            </p:spPr>
          </p:pic>
          <p:pic>
            <p:nvPicPr>
              <p:cNvPr id="92" name="Picture 9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5083" y="3108047"/>
                <a:ext cx="5486400" cy="955227"/>
              </a:xfrm>
              <a:prstGeom prst="rect">
                <a:avLst/>
              </a:prstGeom>
            </p:spPr>
          </p:pic>
          <p:cxnSp>
            <p:nvCxnSpPr>
              <p:cNvPr id="93" name="Straight Connector 92"/>
              <p:cNvCxnSpPr/>
              <p:nvPr/>
            </p:nvCxnSpPr>
            <p:spPr>
              <a:xfrm flipV="1">
                <a:off x="3900867" y="2620023"/>
                <a:ext cx="0" cy="1145803"/>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sp>
          <p:nvSpPr>
            <p:cNvPr id="90" name="TextBox 89"/>
            <p:cNvSpPr txBox="1"/>
            <p:nvPr/>
          </p:nvSpPr>
          <p:spPr>
            <a:xfrm>
              <a:off x="960782" y="1131615"/>
              <a:ext cx="1381508"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10.200.0.0/16</a:t>
              </a:r>
            </a:p>
          </p:txBody>
        </p:sp>
      </p:grpSp>
      <p:grpSp>
        <p:nvGrpSpPr>
          <p:cNvPr id="98" name="Group 97"/>
          <p:cNvGrpSpPr/>
          <p:nvPr/>
        </p:nvGrpSpPr>
        <p:grpSpPr>
          <a:xfrm>
            <a:off x="2823538" y="3660233"/>
            <a:ext cx="881973" cy="750354"/>
            <a:chOff x="4534041" y="4792062"/>
            <a:chExt cx="1176270" cy="1000732"/>
          </a:xfrm>
        </p:grpSpPr>
        <p:pic>
          <p:nvPicPr>
            <p:cNvPr id="99" name="Picture 9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100" name="Rectangle 99"/>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3</a:t>
              </a:r>
            </a:p>
          </p:txBody>
        </p:sp>
        <p:sp>
          <p:nvSpPr>
            <p:cNvPr id="101" name="TextBox 100"/>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10.0.3.0/24</a:t>
              </a:r>
            </a:p>
          </p:txBody>
        </p:sp>
      </p:grpSp>
      <p:grpSp>
        <p:nvGrpSpPr>
          <p:cNvPr id="102" name="Group 101"/>
          <p:cNvGrpSpPr/>
          <p:nvPr/>
        </p:nvGrpSpPr>
        <p:grpSpPr>
          <a:xfrm>
            <a:off x="1924054" y="3654171"/>
            <a:ext cx="881973" cy="750354"/>
            <a:chOff x="4534041" y="4792062"/>
            <a:chExt cx="1176270" cy="1000732"/>
          </a:xfrm>
        </p:grpSpPr>
        <p:pic>
          <p:nvPicPr>
            <p:cNvPr id="103" name="Picture 10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104" name="Rectangle 103"/>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2</a:t>
              </a:r>
            </a:p>
          </p:txBody>
        </p:sp>
        <p:sp>
          <p:nvSpPr>
            <p:cNvPr id="105" name="TextBox 104"/>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10.0.2.0/24</a:t>
              </a:r>
            </a:p>
          </p:txBody>
        </p:sp>
      </p:grpSp>
      <p:grpSp>
        <p:nvGrpSpPr>
          <p:cNvPr id="106" name="Group 105"/>
          <p:cNvGrpSpPr/>
          <p:nvPr/>
        </p:nvGrpSpPr>
        <p:grpSpPr>
          <a:xfrm>
            <a:off x="1024571" y="3656637"/>
            <a:ext cx="881973" cy="750354"/>
            <a:chOff x="4534041" y="4792062"/>
            <a:chExt cx="1176270" cy="1000732"/>
          </a:xfrm>
        </p:grpSpPr>
        <p:pic>
          <p:nvPicPr>
            <p:cNvPr id="107" name="Picture 10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0193" y="4888496"/>
              <a:ext cx="634522" cy="101639"/>
            </a:xfrm>
            <a:prstGeom prst="rect">
              <a:avLst/>
            </a:prstGeom>
          </p:spPr>
        </p:pic>
        <p:sp>
          <p:nvSpPr>
            <p:cNvPr id="108" name="Rectangle 107"/>
            <p:cNvSpPr/>
            <p:nvPr/>
          </p:nvSpPr>
          <p:spPr>
            <a:xfrm>
              <a:off x="4545907" y="4792062"/>
              <a:ext cx="1130151" cy="632161"/>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b"/>
            <a:lstStyle/>
            <a:p>
              <a:pPr algn="r" defTabSz="685800" fontAlgn="auto">
                <a:spcBef>
                  <a:spcPts val="0"/>
                </a:spcBef>
                <a:spcAft>
                  <a:spcPts val="0"/>
                </a:spcAft>
              </a:pPr>
              <a:r>
                <a:rPr lang="en-US" sz="1200" dirty="0">
                  <a:solidFill>
                    <a:srgbClr val="000000"/>
                  </a:solidFill>
                </a:rPr>
                <a:t>Branch 1</a:t>
              </a:r>
            </a:p>
          </p:txBody>
        </p:sp>
        <p:sp>
          <p:nvSpPr>
            <p:cNvPr id="109" name="TextBox 108"/>
            <p:cNvSpPr txBox="1"/>
            <p:nvPr/>
          </p:nvSpPr>
          <p:spPr>
            <a:xfrm>
              <a:off x="4534041" y="5423366"/>
              <a:ext cx="1176270" cy="369428"/>
            </a:xfrm>
            <a:prstGeom prst="rect">
              <a:avLst/>
            </a:prstGeom>
            <a:noFill/>
          </p:spPr>
          <p:txBody>
            <a:bodyPr wrap="none" rtlCol="0">
              <a:spAutoFit/>
            </a:bodyPr>
            <a:lstStyle/>
            <a:p>
              <a:pPr defTabSz="685800" fontAlgn="auto">
                <a:spcBef>
                  <a:spcPts val="0"/>
                </a:spcBef>
                <a:spcAft>
                  <a:spcPts val="0"/>
                </a:spcAft>
              </a:pPr>
              <a:r>
                <a:rPr lang="en-US" sz="1200" dirty="0">
                  <a:solidFill>
                    <a:srgbClr val="000000"/>
                  </a:solidFill>
                  <a:latin typeface="Proxima Nova"/>
                  <a:ea typeface=""/>
                  <a:cs typeface=""/>
                </a:rPr>
                <a:t>10.0.1.0/24</a:t>
              </a:r>
            </a:p>
          </p:txBody>
        </p:sp>
      </p:grpSp>
      <p:cxnSp>
        <p:nvCxnSpPr>
          <p:cNvPr id="24" name="Straight Connector 23"/>
          <p:cNvCxnSpPr>
            <a:stCxn id="80" idx="2"/>
            <a:endCxn id="108" idx="0"/>
          </p:cNvCxnSpPr>
          <p:nvPr/>
        </p:nvCxnSpPr>
        <p:spPr>
          <a:xfrm flipH="1">
            <a:off x="1457165" y="2464896"/>
            <a:ext cx="77095" cy="1191742"/>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0" name="Straight Connector 109"/>
          <p:cNvCxnSpPr>
            <a:stCxn id="80" idx="2"/>
            <a:endCxn id="104" idx="0"/>
          </p:cNvCxnSpPr>
          <p:nvPr/>
        </p:nvCxnSpPr>
        <p:spPr>
          <a:xfrm>
            <a:off x="1534259" y="2464895"/>
            <a:ext cx="822389" cy="1189276"/>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1" name="Straight Connector 110"/>
          <p:cNvCxnSpPr>
            <a:stCxn id="80" idx="2"/>
            <a:endCxn id="100" idx="0"/>
          </p:cNvCxnSpPr>
          <p:nvPr/>
        </p:nvCxnSpPr>
        <p:spPr>
          <a:xfrm>
            <a:off x="1534259" y="2464895"/>
            <a:ext cx="1721873" cy="1195337"/>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2" name="Straight Connector 111"/>
          <p:cNvCxnSpPr>
            <a:stCxn id="80" idx="2"/>
            <a:endCxn id="5" idx="2"/>
          </p:cNvCxnSpPr>
          <p:nvPr/>
        </p:nvCxnSpPr>
        <p:spPr>
          <a:xfrm flipV="1">
            <a:off x="1534259" y="2051458"/>
            <a:ext cx="2320553" cy="413438"/>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3" name="Straight Connector 112"/>
          <p:cNvCxnSpPr>
            <a:stCxn id="80" idx="2"/>
            <a:endCxn id="53" idx="2"/>
          </p:cNvCxnSpPr>
          <p:nvPr/>
        </p:nvCxnSpPr>
        <p:spPr>
          <a:xfrm flipV="1">
            <a:off x="1534259" y="2048180"/>
            <a:ext cx="3753938" cy="416715"/>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4" name="Straight Connector 113"/>
          <p:cNvCxnSpPr>
            <a:stCxn id="5" idx="2"/>
            <a:endCxn id="108" idx="0"/>
          </p:cNvCxnSpPr>
          <p:nvPr/>
        </p:nvCxnSpPr>
        <p:spPr>
          <a:xfrm flipH="1">
            <a:off x="1457165" y="2051456"/>
            <a:ext cx="2397647" cy="1605181"/>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5" name="Straight Connector 114"/>
          <p:cNvCxnSpPr>
            <a:stCxn id="53" idx="2"/>
            <a:endCxn id="108" idx="0"/>
          </p:cNvCxnSpPr>
          <p:nvPr/>
        </p:nvCxnSpPr>
        <p:spPr>
          <a:xfrm flipH="1">
            <a:off x="1457165" y="2048180"/>
            <a:ext cx="3831032" cy="1608457"/>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18" name="Straight Connector 117"/>
          <p:cNvCxnSpPr>
            <a:stCxn id="5" idx="2"/>
            <a:endCxn id="104" idx="0"/>
          </p:cNvCxnSpPr>
          <p:nvPr/>
        </p:nvCxnSpPr>
        <p:spPr>
          <a:xfrm flipH="1">
            <a:off x="2356648" y="2051457"/>
            <a:ext cx="1498164" cy="1602714"/>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21" name="Straight Connector 120"/>
          <p:cNvCxnSpPr>
            <a:stCxn id="53" idx="2"/>
            <a:endCxn id="104" idx="0"/>
          </p:cNvCxnSpPr>
          <p:nvPr/>
        </p:nvCxnSpPr>
        <p:spPr>
          <a:xfrm flipH="1">
            <a:off x="2356648" y="2048181"/>
            <a:ext cx="2931549" cy="1605991"/>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24" name="Straight Connector 123"/>
          <p:cNvCxnSpPr>
            <a:stCxn id="5" idx="2"/>
            <a:endCxn id="100" idx="0"/>
          </p:cNvCxnSpPr>
          <p:nvPr/>
        </p:nvCxnSpPr>
        <p:spPr>
          <a:xfrm flipH="1">
            <a:off x="3256132" y="2051457"/>
            <a:ext cx="598680" cy="1608776"/>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27" name="Straight Connector 126"/>
          <p:cNvCxnSpPr>
            <a:stCxn id="53" idx="2"/>
            <a:endCxn id="100" idx="0"/>
          </p:cNvCxnSpPr>
          <p:nvPr/>
        </p:nvCxnSpPr>
        <p:spPr>
          <a:xfrm flipH="1">
            <a:off x="3256132" y="2048181"/>
            <a:ext cx="2032065" cy="1612052"/>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30" name="Straight Connector 129"/>
          <p:cNvCxnSpPr>
            <a:stCxn id="87" idx="2"/>
            <a:endCxn id="78" idx="0"/>
          </p:cNvCxnSpPr>
          <p:nvPr/>
        </p:nvCxnSpPr>
        <p:spPr>
          <a:xfrm flipH="1">
            <a:off x="6727171" y="2462486"/>
            <a:ext cx="883260" cy="1185625"/>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31" name="Straight Connector 130"/>
          <p:cNvCxnSpPr>
            <a:stCxn id="87" idx="2"/>
            <a:endCxn id="70" idx="0"/>
          </p:cNvCxnSpPr>
          <p:nvPr/>
        </p:nvCxnSpPr>
        <p:spPr>
          <a:xfrm>
            <a:off x="7610431" y="2462486"/>
            <a:ext cx="16223" cy="1191686"/>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37" name="Straight Connector 136"/>
          <p:cNvCxnSpPr>
            <a:stCxn id="87" idx="2"/>
            <a:endCxn id="83" idx="0"/>
          </p:cNvCxnSpPr>
          <p:nvPr/>
        </p:nvCxnSpPr>
        <p:spPr>
          <a:xfrm flipH="1">
            <a:off x="5827687" y="2462484"/>
            <a:ext cx="1782744" cy="1188091"/>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40" name="Straight Connector 139"/>
          <p:cNvCxnSpPr>
            <a:stCxn id="87" idx="2"/>
            <a:endCxn id="53" idx="2"/>
          </p:cNvCxnSpPr>
          <p:nvPr/>
        </p:nvCxnSpPr>
        <p:spPr>
          <a:xfrm flipH="1" flipV="1">
            <a:off x="5288198" y="2048179"/>
            <a:ext cx="2322233" cy="414305"/>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43" name="Straight Connector 142"/>
          <p:cNvCxnSpPr>
            <a:stCxn id="87" idx="2"/>
            <a:endCxn id="5" idx="2"/>
          </p:cNvCxnSpPr>
          <p:nvPr/>
        </p:nvCxnSpPr>
        <p:spPr>
          <a:xfrm flipH="1" flipV="1">
            <a:off x="3854813" y="2051457"/>
            <a:ext cx="3755618" cy="411028"/>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46" name="Straight Connector 145"/>
          <p:cNvCxnSpPr>
            <a:stCxn id="53" idx="2"/>
            <a:endCxn id="70" idx="0"/>
          </p:cNvCxnSpPr>
          <p:nvPr/>
        </p:nvCxnSpPr>
        <p:spPr>
          <a:xfrm>
            <a:off x="5288197" y="2048181"/>
            <a:ext cx="2338457" cy="1605991"/>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48" name="Straight Connector 147"/>
          <p:cNvCxnSpPr>
            <a:stCxn id="5" idx="2"/>
            <a:endCxn id="70" idx="0"/>
          </p:cNvCxnSpPr>
          <p:nvPr/>
        </p:nvCxnSpPr>
        <p:spPr>
          <a:xfrm>
            <a:off x="3854812" y="2051457"/>
            <a:ext cx="3771842" cy="1602714"/>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3" name="Straight Connector 152"/>
          <p:cNvCxnSpPr>
            <a:stCxn id="53" idx="2"/>
            <a:endCxn id="78" idx="0"/>
          </p:cNvCxnSpPr>
          <p:nvPr/>
        </p:nvCxnSpPr>
        <p:spPr>
          <a:xfrm>
            <a:off x="5288197" y="2048182"/>
            <a:ext cx="1438973" cy="1599929"/>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6" name="Straight Connector 155"/>
          <p:cNvCxnSpPr>
            <a:stCxn id="5" idx="2"/>
            <a:endCxn id="78" idx="0"/>
          </p:cNvCxnSpPr>
          <p:nvPr/>
        </p:nvCxnSpPr>
        <p:spPr>
          <a:xfrm>
            <a:off x="3854812" y="2051457"/>
            <a:ext cx="2872358" cy="1596653"/>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9" name="Straight Connector 158"/>
          <p:cNvCxnSpPr>
            <a:stCxn id="53" idx="2"/>
            <a:endCxn id="83" idx="0"/>
          </p:cNvCxnSpPr>
          <p:nvPr/>
        </p:nvCxnSpPr>
        <p:spPr>
          <a:xfrm>
            <a:off x="5288197" y="2048180"/>
            <a:ext cx="539489" cy="1602395"/>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2" name="Straight Connector 161"/>
          <p:cNvCxnSpPr>
            <a:stCxn id="5" idx="2"/>
            <a:endCxn id="83" idx="0"/>
          </p:cNvCxnSpPr>
          <p:nvPr/>
        </p:nvCxnSpPr>
        <p:spPr>
          <a:xfrm>
            <a:off x="3854812" y="2051457"/>
            <a:ext cx="1972874" cy="1599119"/>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pic>
        <p:nvPicPr>
          <p:cNvPr id="94" name="Picture 9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0904" y="1897607"/>
            <a:ext cx="742340" cy="120044"/>
          </a:xfrm>
          <a:prstGeom prst="rect">
            <a:avLst/>
          </a:prstGeom>
        </p:spPr>
      </p:pic>
      <p:cxnSp>
        <p:nvCxnSpPr>
          <p:cNvPr id="95" name="Straight Connector 94"/>
          <p:cNvCxnSpPr>
            <a:stCxn id="94" idx="2"/>
            <a:endCxn id="3" idx="2"/>
          </p:cNvCxnSpPr>
          <p:nvPr/>
        </p:nvCxnSpPr>
        <p:spPr>
          <a:xfrm>
            <a:off x="1122075" y="2017651"/>
            <a:ext cx="387616" cy="282680"/>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96" name="Straight Connector 95"/>
          <p:cNvCxnSpPr>
            <a:stCxn id="94" idx="2"/>
          </p:cNvCxnSpPr>
          <p:nvPr/>
        </p:nvCxnSpPr>
        <p:spPr>
          <a:xfrm>
            <a:off x="1122075" y="2017651"/>
            <a:ext cx="780794" cy="2411"/>
          </a:xfrm>
          <a:prstGeom prst="line">
            <a:avLst/>
          </a:prstGeom>
          <a:ln>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082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solidFill>
                  <a:srgbClr val="000000"/>
                </a:solidFill>
                <a:latin typeface="Meiryo" charset="-128"/>
                <a:ea typeface="Meiryo" charset="-128"/>
                <a:cs typeface="Meiryo" charset="-128"/>
              </a:rPr>
              <a:t>MX</a:t>
            </a:r>
            <a:r>
              <a:rPr lang="ja-JP" altLang="en-US" dirty="0">
                <a:solidFill>
                  <a:srgbClr val="000000"/>
                </a:solidFill>
                <a:latin typeface="Meiryo" charset="-128"/>
                <a:ea typeface="Meiryo" charset="-128"/>
                <a:cs typeface="Meiryo" charset="-128"/>
              </a:rPr>
              <a:t>　</a:t>
            </a:r>
            <a:r>
              <a:rPr lang="en-US" altLang="ja-JP" dirty="0" smtClean="0">
                <a:solidFill>
                  <a:srgbClr val="000000"/>
                </a:solidFill>
                <a:latin typeface="Meiryo" charset="-128"/>
                <a:ea typeface="Meiryo" charset="-128"/>
                <a:cs typeface="Meiryo" charset="-128"/>
              </a:rPr>
              <a:t>SD-</a:t>
            </a:r>
            <a:r>
              <a:rPr lang="en-US" dirty="0" smtClean="0">
                <a:solidFill>
                  <a:srgbClr val="000000"/>
                </a:solidFill>
                <a:latin typeface="Meiryo" charset="-128"/>
                <a:ea typeface="Meiryo" charset="-128"/>
                <a:cs typeface="Meiryo" charset="-128"/>
              </a:rPr>
              <a:t>WAN</a:t>
            </a:r>
            <a:r>
              <a:rPr lang="ja-JP" altLang="en-US" dirty="0" smtClean="0">
                <a:solidFill>
                  <a:srgbClr val="000000"/>
                </a:solidFill>
                <a:latin typeface="Meiryo" charset="-128"/>
                <a:ea typeface="Meiryo" charset="-128"/>
                <a:cs typeface="Meiryo" charset="-128"/>
              </a:rPr>
              <a:t>機能</a:t>
            </a:r>
            <a:endParaRPr lang="en-US" dirty="0">
              <a:solidFill>
                <a:srgbClr val="000000"/>
              </a:solidFill>
              <a:latin typeface="Meiryo" charset="-128"/>
              <a:ea typeface="Meiryo" charset="-128"/>
              <a:cs typeface="Meiryo" charset="-128"/>
            </a:endParaRPr>
          </a:p>
        </p:txBody>
      </p:sp>
      <p:sp>
        <p:nvSpPr>
          <p:cNvPr id="5" name="TextBox 4"/>
          <p:cNvSpPr txBox="1"/>
          <p:nvPr/>
        </p:nvSpPr>
        <p:spPr>
          <a:xfrm>
            <a:off x="378465" y="1162288"/>
            <a:ext cx="3561838" cy="1348061"/>
          </a:xfrm>
          <a:prstGeom prst="rect">
            <a:avLst/>
          </a:prstGeom>
          <a:noFill/>
        </p:spPr>
        <p:txBody>
          <a:bodyPr wrap="square" rtlCol="0">
            <a:spAutoFit/>
          </a:bodyPr>
          <a:lstStyle/>
          <a:p>
            <a:pPr defTabSz="685800" fontAlgn="auto">
              <a:lnSpc>
                <a:spcPct val="130000"/>
              </a:lnSpc>
              <a:spcBef>
                <a:spcPts val="0"/>
              </a:spcBef>
              <a:spcAft>
                <a:spcPts val="0"/>
              </a:spcAft>
            </a:pPr>
            <a:r>
              <a:rPr lang="ja-JP" altLang="en-US" sz="2000" dirty="0">
                <a:solidFill>
                  <a:srgbClr val="000000"/>
                </a:solidFill>
                <a:latin typeface="Meiryo" charset="-128"/>
                <a:ea typeface="Meiryo" charset="-128"/>
                <a:cs typeface="Meiryo" charset="-128"/>
              </a:rPr>
              <a:t>両アクティブな経路</a:t>
            </a:r>
            <a:r>
              <a:rPr lang="en-US" sz="2000" dirty="0">
                <a:solidFill>
                  <a:srgbClr val="000000"/>
                </a:solidFill>
                <a:latin typeface="Meiryo" charset="-128"/>
                <a:ea typeface="Meiryo" charset="-128"/>
                <a:cs typeface="Meiryo" charset="-128"/>
              </a:rPr>
              <a:t>:</a:t>
            </a:r>
          </a:p>
          <a:p>
            <a:pPr marL="253528" indent="-128549" defTabSz="685800" fontAlgn="auto">
              <a:spcBef>
                <a:spcPts val="0"/>
              </a:spcBef>
              <a:spcAft>
                <a:spcPts val="0"/>
              </a:spcAft>
              <a:buClr>
                <a:srgbClr val="7AC043"/>
              </a:buClr>
              <a:buFont typeface="Arial"/>
              <a:buChar char="•"/>
            </a:pPr>
            <a:r>
              <a:rPr lang="en-US" sz="1400" dirty="0">
                <a:solidFill>
                  <a:srgbClr val="555555"/>
                </a:solidFill>
                <a:latin typeface="Meiryo" charset="-128"/>
                <a:ea typeface="Meiryo" charset="-128"/>
                <a:cs typeface="Meiryo" charset="-128"/>
              </a:rPr>
              <a:t>Active-active VPN</a:t>
            </a:r>
          </a:p>
          <a:p>
            <a:pPr marL="253528" indent="-128549" defTabSz="685800" fontAlgn="auto">
              <a:spcBef>
                <a:spcPts val="0"/>
              </a:spcBef>
              <a:spcAft>
                <a:spcPts val="0"/>
              </a:spcAft>
              <a:buClr>
                <a:srgbClr val="7AC043"/>
              </a:buClr>
              <a:buFont typeface="Arial"/>
              <a:buChar char="•"/>
            </a:pPr>
            <a:r>
              <a:rPr lang="en-US" sz="1400" dirty="0">
                <a:solidFill>
                  <a:srgbClr val="555555"/>
                </a:solidFill>
                <a:latin typeface="Meiryo" charset="-128"/>
                <a:ea typeface="Meiryo" charset="-128"/>
                <a:cs typeface="Meiryo" charset="-128"/>
              </a:rPr>
              <a:t>Active-active VPN &amp; MPLS</a:t>
            </a:r>
          </a:p>
          <a:p>
            <a:pPr marL="253528" indent="-128549" defTabSz="685800" fontAlgn="auto">
              <a:spcBef>
                <a:spcPts val="0"/>
              </a:spcBef>
              <a:spcAft>
                <a:spcPts val="0"/>
              </a:spcAft>
              <a:buFont typeface="Arial"/>
              <a:buChar char="•"/>
            </a:pPr>
            <a:endParaRPr lang="en-US" sz="1200" dirty="0">
              <a:solidFill>
                <a:srgbClr val="555555"/>
              </a:solidFill>
              <a:latin typeface="Meiryo" charset="-128"/>
              <a:ea typeface="Meiryo" charset="-128"/>
              <a:cs typeface="Meiryo" charset="-128"/>
            </a:endParaRPr>
          </a:p>
          <a:p>
            <a:pPr marL="124979" defTabSz="685800" fontAlgn="auto">
              <a:lnSpc>
                <a:spcPct val="130000"/>
              </a:lnSpc>
              <a:spcBef>
                <a:spcPts val="0"/>
              </a:spcBef>
              <a:spcAft>
                <a:spcPts val="0"/>
              </a:spcAft>
            </a:pPr>
            <a:endParaRPr lang="en-US" sz="1200" dirty="0">
              <a:solidFill>
                <a:srgbClr val="0096D6"/>
              </a:solidFill>
              <a:latin typeface="Meiryo" charset="-128"/>
              <a:ea typeface="Meiryo" charset="-128"/>
              <a:cs typeface="Meiryo" charset="-128"/>
            </a:endParaRPr>
          </a:p>
        </p:txBody>
      </p:sp>
      <p:sp>
        <p:nvSpPr>
          <p:cNvPr id="6" name="TextBox 5"/>
          <p:cNvSpPr txBox="1"/>
          <p:nvPr/>
        </p:nvSpPr>
        <p:spPr>
          <a:xfrm>
            <a:off x="378482" y="3299263"/>
            <a:ext cx="3719385" cy="861774"/>
          </a:xfrm>
          <a:prstGeom prst="rect">
            <a:avLst/>
          </a:prstGeom>
          <a:noFill/>
        </p:spPr>
        <p:txBody>
          <a:bodyPr wrap="square" rtlCol="0">
            <a:spAutoFit/>
          </a:bodyPr>
          <a:lstStyle/>
          <a:p>
            <a:pPr defTabSz="685800" fontAlgn="auto">
              <a:lnSpc>
                <a:spcPct val="130000"/>
              </a:lnSpc>
              <a:spcBef>
                <a:spcPts val="0"/>
              </a:spcBef>
              <a:spcAft>
                <a:spcPts val="0"/>
              </a:spcAft>
            </a:pPr>
            <a:r>
              <a:rPr lang="en-US" sz="2000" dirty="0">
                <a:solidFill>
                  <a:srgbClr val="000000"/>
                </a:solidFill>
                <a:latin typeface="Meiryo" charset="-128"/>
                <a:ea typeface="Meiryo" charset="-128"/>
                <a:cs typeface="Meiryo" charset="-128"/>
              </a:rPr>
              <a:t>Policy-based routing (</a:t>
            </a:r>
            <a:r>
              <a:rPr lang="en-US" sz="2000" dirty="0" err="1">
                <a:solidFill>
                  <a:srgbClr val="000000"/>
                </a:solidFill>
                <a:latin typeface="Meiryo" charset="-128"/>
                <a:ea typeface="Meiryo" charset="-128"/>
                <a:cs typeface="Meiryo" charset="-128"/>
              </a:rPr>
              <a:t>PbR</a:t>
            </a:r>
            <a:r>
              <a:rPr lang="en-US" sz="2000" dirty="0">
                <a:solidFill>
                  <a:srgbClr val="000000"/>
                </a:solidFill>
                <a:latin typeface="Meiryo" charset="-128"/>
                <a:ea typeface="Meiryo" charset="-128"/>
                <a:cs typeface="Meiryo" charset="-128"/>
              </a:rPr>
              <a:t>) :</a:t>
            </a:r>
          </a:p>
          <a:p>
            <a:pPr marL="253528" indent="-128549" defTabSz="685800" fontAlgn="auto">
              <a:spcBef>
                <a:spcPts val="0"/>
              </a:spcBef>
              <a:spcAft>
                <a:spcPts val="0"/>
              </a:spcAft>
              <a:buClr>
                <a:srgbClr val="7AC043"/>
              </a:buClr>
              <a:buFont typeface="Arial"/>
              <a:buChar char="•"/>
            </a:pPr>
            <a:r>
              <a:rPr lang="ja-JP" altLang="en-US" sz="1200" dirty="0">
                <a:solidFill>
                  <a:srgbClr val="000000"/>
                </a:solidFill>
                <a:latin typeface="Meiryo" charset="-128"/>
                <a:ea typeface="Meiryo" charset="-128"/>
                <a:cs typeface="Meiryo" charset="-128"/>
              </a:rPr>
              <a:t>通信の</a:t>
            </a:r>
            <a:r>
              <a:rPr lang="en-US" sz="1200" dirty="0">
                <a:solidFill>
                  <a:srgbClr val="000000"/>
                </a:solidFill>
                <a:latin typeface="Meiryo" charset="-128"/>
                <a:ea typeface="Meiryo" charset="-128"/>
                <a:cs typeface="Meiryo" charset="-128"/>
              </a:rPr>
              <a:t> protocol, subnet, source, destination</a:t>
            </a:r>
            <a:r>
              <a:rPr lang="ja-JP" altLang="en-US" sz="1200" dirty="0">
                <a:solidFill>
                  <a:srgbClr val="000000"/>
                </a:solidFill>
                <a:latin typeface="Meiryo" charset="-128"/>
                <a:ea typeface="Meiryo" charset="-128"/>
                <a:cs typeface="Meiryo" charset="-128"/>
              </a:rPr>
              <a:t>等にしたがって、アップリンクをアサイン可能</a:t>
            </a:r>
            <a:endParaRPr lang="en-US" sz="1200" dirty="0">
              <a:solidFill>
                <a:srgbClr val="000000"/>
              </a:solidFill>
              <a:latin typeface="Meiryo" charset="-128"/>
              <a:ea typeface="Meiryo" charset="-128"/>
              <a:cs typeface="Meiryo" charset="-128"/>
            </a:endParaRPr>
          </a:p>
        </p:txBody>
      </p:sp>
      <p:sp>
        <p:nvSpPr>
          <p:cNvPr id="8" name="TextBox 7"/>
          <p:cNvSpPr txBox="1"/>
          <p:nvPr/>
        </p:nvSpPr>
        <p:spPr>
          <a:xfrm>
            <a:off x="378482" y="2228274"/>
            <a:ext cx="3561837" cy="923330"/>
          </a:xfrm>
          <a:prstGeom prst="rect">
            <a:avLst/>
          </a:prstGeom>
          <a:noFill/>
        </p:spPr>
        <p:txBody>
          <a:bodyPr wrap="square" rtlCol="0">
            <a:spAutoFit/>
          </a:bodyPr>
          <a:lstStyle/>
          <a:p>
            <a:pPr defTabSz="685800" fontAlgn="auto">
              <a:lnSpc>
                <a:spcPct val="130000"/>
              </a:lnSpc>
              <a:spcBef>
                <a:spcPts val="0"/>
              </a:spcBef>
              <a:spcAft>
                <a:spcPts val="0"/>
              </a:spcAft>
            </a:pPr>
            <a:r>
              <a:rPr lang="ja-JP" altLang="en-US" sz="2000" dirty="0">
                <a:solidFill>
                  <a:srgbClr val="000000"/>
                </a:solidFill>
                <a:latin typeface="Meiryo" charset="-128"/>
                <a:ea typeface="Meiryo" charset="-128"/>
                <a:cs typeface="Meiryo" charset="-128"/>
              </a:rPr>
              <a:t>動的な経路の選択</a:t>
            </a:r>
            <a:r>
              <a:rPr lang="en-US" sz="2000" dirty="0">
                <a:solidFill>
                  <a:srgbClr val="000000"/>
                </a:solidFill>
                <a:latin typeface="Meiryo" charset="-128"/>
                <a:ea typeface="Meiryo" charset="-128"/>
                <a:cs typeface="Meiryo" charset="-128"/>
              </a:rPr>
              <a:t>:</a:t>
            </a:r>
          </a:p>
          <a:p>
            <a:pPr marL="253528" indent="-128549" defTabSz="685800" fontAlgn="auto">
              <a:spcBef>
                <a:spcPts val="0"/>
              </a:spcBef>
              <a:spcAft>
                <a:spcPts val="0"/>
              </a:spcAft>
              <a:buClr>
                <a:srgbClr val="7AC043"/>
              </a:buClr>
              <a:buFont typeface="Arial"/>
              <a:buChar char="•"/>
            </a:pPr>
            <a:r>
              <a:rPr lang="ja-JP" altLang="en-US" sz="1400" dirty="0">
                <a:solidFill>
                  <a:srgbClr val="555555"/>
                </a:solidFill>
                <a:latin typeface="Meiryo" charset="-128"/>
                <a:ea typeface="Meiryo" charset="-128"/>
                <a:cs typeface="Meiryo" charset="-128"/>
              </a:rPr>
              <a:t>遅延や損失を鑑み、ベストな</a:t>
            </a:r>
            <a:r>
              <a:rPr lang="en-US" altLang="ja-JP" sz="1400" dirty="0">
                <a:solidFill>
                  <a:srgbClr val="555555"/>
                </a:solidFill>
                <a:latin typeface="Meiryo" charset="-128"/>
                <a:ea typeface="Meiryo" charset="-128"/>
                <a:cs typeface="Meiryo" charset="-128"/>
              </a:rPr>
              <a:t>VPN</a:t>
            </a:r>
            <a:r>
              <a:rPr lang="ja-JP" altLang="en-US" sz="1400" dirty="0">
                <a:solidFill>
                  <a:srgbClr val="555555"/>
                </a:solidFill>
                <a:latin typeface="Meiryo" charset="-128"/>
                <a:ea typeface="Meiryo" charset="-128"/>
                <a:cs typeface="Meiryo" charset="-128"/>
              </a:rPr>
              <a:t>トンネルを選択可能</a:t>
            </a:r>
            <a:endParaRPr lang="en-US" sz="1400" dirty="0">
              <a:solidFill>
                <a:srgbClr val="555555"/>
              </a:solidFill>
              <a:latin typeface="Meiryo" charset="-128"/>
              <a:ea typeface="Meiryo" charset="-128"/>
              <a:cs typeface="Meiryo" charset="-128"/>
            </a:endParaRPr>
          </a:p>
        </p:txBody>
      </p:sp>
      <p:grpSp>
        <p:nvGrpSpPr>
          <p:cNvPr id="12" name="Group 11"/>
          <p:cNvGrpSpPr/>
          <p:nvPr/>
        </p:nvGrpSpPr>
        <p:grpSpPr>
          <a:xfrm>
            <a:off x="4463195" y="830272"/>
            <a:ext cx="4588513" cy="4184815"/>
            <a:chOff x="5949300" y="1106424"/>
            <a:chExt cx="6119611" cy="5581206"/>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50" y="4067576"/>
              <a:ext cx="4051855" cy="829614"/>
            </a:xfrm>
            <a:prstGeom prst="rect">
              <a:avLst/>
            </a:prstGeom>
          </p:spPr>
        </p:pic>
        <p:cxnSp>
          <p:nvCxnSpPr>
            <p:cNvPr id="14" name="Straight Arrow Connector 13"/>
            <p:cNvCxnSpPr/>
            <p:nvPr/>
          </p:nvCxnSpPr>
          <p:spPr>
            <a:xfrm flipV="1">
              <a:off x="9494645" y="2575825"/>
              <a:ext cx="0" cy="1515470"/>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990018" y="2575825"/>
              <a:ext cx="0" cy="1515470"/>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583409" y="1106424"/>
              <a:ext cx="2310373" cy="1472029"/>
            </a:xfrm>
            <a:prstGeom prst="rect">
              <a:avLst/>
            </a:prstGeom>
          </p:spPr>
        </p:pic>
        <p:sp>
          <p:nvSpPr>
            <p:cNvPr id="17" name="TextBox 16"/>
            <p:cNvSpPr txBox="1"/>
            <p:nvPr/>
          </p:nvSpPr>
          <p:spPr>
            <a:xfrm>
              <a:off x="5949300" y="3153014"/>
              <a:ext cx="1800536" cy="631106"/>
            </a:xfrm>
            <a:prstGeom prst="rect">
              <a:avLst/>
            </a:prstGeom>
            <a:noFill/>
          </p:spPr>
          <p:txBody>
            <a:bodyPr wrap="none" rtlCol="0">
              <a:spAutoFit/>
            </a:bodyPr>
            <a:lstStyle/>
            <a:p>
              <a:pPr defTabSz="685800" fontAlgn="auto">
                <a:spcBef>
                  <a:spcPts val="0"/>
                </a:spcBef>
                <a:spcAft>
                  <a:spcPts val="0"/>
                </a:spcAft>
              </a:pPr>
              <a:r>
                <a:rPr lang="en-US" sz="825" b="1" dirty="0">
                  <a:solidFill>
                    <a:srgbClr val="626262"/>
                  </a:solidFill>
                  <a:latin typeface="Proxima Nova"/>
                  <a:ea typeface=""/>
                  <a:cs typeface=""/>
                </a:rPr>
                <a:t>WAN 1</a:t>
              </a:r>
            </a:p>
            <a:p>
              <a:pPr defTabSz="685800" fontAlgn="auto">
                <a:spcBef>
                  <a:spcPts val="0"/>
                </a:spcBef>
                <a:spcAft>
                  <a:spcPts val="0"/>
                </a:spcAft>
              </a:pPr>
              <a:r>
                <a:rPr lang="en-US" sz="825" dirty="0">
                  <a:solidFill>
                    <a:srgbClr val="626262"/>
                  </a:solidFill>
                  <a:latin typeface="Proxima Nova"/>
                  <a:ea typeface=""/>
                  <a:cs typeface=""/>
                </a:rPr>
                <a:t>Secure VPN tunnel (active)</a:t>
              </a:r>
            </a:p>
            <a:p>
              <a:pPr defTabSz="685800" fontAlgn="auto">
                <a:spcBef>
                  <a:spcPts val="0"/>
                </a:spcBef>
                <a:spcAft>
                  <a:spcPts val="0"/>
                </a:spcAft>
              </a:pPr>
              <a:r>
                <a:rPr lang="en-US" sz="825" dirty="0">
                  <a:solidFill>
                    <a:srgbClr val="626262"/>
                  </a:solidFill>
                  <a:latin typeface="Proxima Nova"/>
                  <a:ea typeface=""/>
                  <a:cs typeface=""/>
                </a:rPr>
                <a:t>Latency / loss &gt; threshold</a:t>
              </a:r>
            </a:p>
          </p:txBody>
        </p:sp>
        <p:sp>
          <p:nvSpPr>
            <p:cNvPr id="18" name="TextBox 17"/>
            <p:cNvSpPr txBox="1"/>
            <p:nvPr/>
          </p:nvSpPr>
          <p:spPr>
            <a:xfrm>
              <a:off x="9621371" y="3118116"/>
              <a:ext cx="1704329" cy="631106"/>
            </a:xfrm>
            <a:prstGeom prst="rect">
              <a:avLst/>
            </a:prstGeom>
            <a:noFill/>
          </p:spPr>
          <p:txBody>
            <a:bodyPr wrap="none" rtlCol="0">
              <a:spAutoFit/>
            </a:bodyPr>
            <a:lstStyle/>
            <a:p>
              <a:pPr defTabSz="685800" fontAlgn="auto">
                <a:spcBef>
                  <a:spcPts val="0"/>
                </a:spcBef>
                <a:spcAft>
                  <a:spcPts val="0"/>
                </a:spcAft>
              </a:pPr>
              <a:r>
                <a:rPr lang="en-US" sz="825" b="1" dirty="0">
                  <a:solidFill>
                    <a:srgbClr val="7AC043"/>
                  </a:solidFill>
                  <a:latin typeface="Proxima Nova"/>
                  <a:ea typeface=""/>
                  <a:cs typeface=""/>
                </a:rPr>
                <a:t>WAN 2</a:t>
              </a:r>
            </a:p>
            <a:p>
              <a:pPr defTabSz="685800" fontAlgn="auto">
                <a:spcBef>
                  <a:spcPts val="0"/>
                </a:spcBef>
                <a:spcAft>
                  <a:spcPts val="0"/>
                </a:spcAft>
              </a:pPr>
              <a:r>
                <a:rPr lang="en-US" sz="825" dirty="0">
                  <a:solidFill>
                    <a:srgbClr val="7AC043"/>
                  </a:solidFill>
                  <a:latin typeface="Proxima Nova"/>
                  <a:ea typeface=""/>
                  <a:cs typeface=""/>
                </a:rPr>
                <a:t>VPN tunnel (active)</a:t>
              </a:r>
            </a:p>
            <a:p>
              <a:pPr defTabSz="685800" fontAlgn="auto">
                <a:spcBef>
                  <a:spcPts val="0"/>
                </a:spcBef>
                <a:spcAft>
                  <a:spcPts val="0"/>
                </a:spcAft>
              </a:pPr>
              <a:r>
                <a:rPr lang="en-US" sz="825" dirty="0">
                  <a:solidFill>
                    <a:srgbClr val="7AC043"/>
                  </a:solidFill>
                  <a:latin typeface="Proxima Nova"/>
                  <a:ea typeface=""/>
                  <a:cs typeface=""/>
                </a:rPr>
                <a:t>Latency / loss &lt; threshold</a:t>
              </a:r>
            </a:p>
          </p:txBody>
        </p:sp>
        <p:grpSp>
          <p:nvGrpSpPr>
            <p:cNvPr id="19" name="Group 18"/>
            <p:cNvGrpSpPr/>
            <p:nvPr/>
          </p:nvGrpSpPr>
          <p:grpSpPr>
            <a:xfrm>
              <a:off x="8236755" y="5854095"/>
              <a:ext cx="895036" cy="356358"/>
              <a:chOff x="8236755" y="5854095"/>
              <a:chExt cx="895036" cy="356358"/>
            </a:xfrm>
          </p:grpSpPr>
          <p:sp>
            <p:nvSpPr>
              <p:cNvPr id="22" name="Rounded Rectangle 21"/>
              <p:cNvSpPr/>
              <p:nvPr/>
            </p:nvSpPr>
            <p:spPr>
              <a:xfrm>
                <a:off x="8236755" y="5854095"/>
                <a:ext cx="895036" cy="338667"/>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49" dirty="0">
                  <a:solidFill>
                    <a:srgbClr val="FFFFFF"/>
                  </a:solidFill>
                </a:endParaRPr>
              </a:p>
            </p:txBody>
          </p:sp>
          <p:sp>
            <p:nvSpPr>
              <p:cNvPr id="23" name="TextBox 22"/>
              <p:cNvSpPr txBox="1"/>
              <p:nvPr/>
            </p:nvSpPr>
            <p:spPr>
              <a:xfrm>
                <a:off x="8381896" y="5871810"/>
                <a:ext cx="584072" cy="338643"/>
              </a:xfrm>
              <a:prstGeom prst="rect">
                <a:avLst/>
              </a:prstGeom>
              <a:noFill/>
            </p:spPr>
            <p:txBody>
              <a:bodyPr wrap="none" rtlCol="0">
                <a:spAutoFit/>
              </a:bodyPr>
              <a:lstStyle/>
              <a:p>
                <a:pPr defTabSz="685800" fontAlgn="auto">
                  <a:spcBef>
                    <a:spcPts val="0"/>
                  </a:spcBef>
                  <a:spcAft>
                    <a:spcPts val="0"/>
                  </a:spcAft>
                </a:pPr>
                <a:r>
                  <a:rPr lang="en-US" sz="1050" dirty="0">
                    <a:solidFill>
                      <a:srgbClr val="0096D6"/>
                    </a:solidFill>
                    <a:latin typeface="Proxima Nova"/>
                    <a:ea typeface=""/>
                    <a:cs typeface=""/>
                  </a:rPr>
                  <a:t>Data</a:t>
                </a:r>
              </a:p>
            </p:txBody>
          </p:sp>
        </p:grpSp>
        <p:cxnSp>
          <p:nvCxnSpPr>
            <p:cNvPr id="20" name="Elbow Connector 19"/>
            <p:cNvCxnSpPr>
              <a:stCxn id="22" idx="0"/>
            </p:cNvCxnSpPr>
            <p:nvPr/>
          </p:nvCxnSpPr>
          <p:spPr>
            <a:xfrm rot="5400000" flipH="1" flipV="1">
              <a:off x="7397209" y="3865517"/>
              <a:ext cx="3275642" cy="701515"/>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245376" y="5486989"/>
              <a:ext cx="2823535" cy="1200641"/>
            </a:xfrm>
            <a:prstGeom prst="rect">
              <a:avLst/>
            </a:prstGeom>
            <a:noFill/>
          </p:spPr>
          <p:txBody>
            <a:bodyPr wrap="square" rtlCol="0">
              <a:spAutoFit/>
            </a:bodyPr>
            <a:lstStyle/>
            <a:p>
              <a:pPr defTabSz="685800" fontAlgn="auto">
                <a:spcBef>
                  <a:spcPts val="0"/>
                </a:spcBef>
                <a:spcAft>
                  <a:spcPts val="0"/>
                </a:spcAft>
              </a:pPr>
              <a:r>
                <a:rPr lang="en-US" sz="1050" dirty="0">
                  <a:solidFill>
                    <a:srgbClr val="0096D6"/>
                  </a:solidFill>
                  <a:latin typeface="Meiryo" charset="-128"/>
                  <a:ea typeface="Meiryo" charset="-128"/>
                  <a:cs typeface="Meiryo" charset="-128"/>
                </a:rPr>
                <a:t>L3 / L4 </a:t>
              </a:r>
              <a:r>
                <a:rPr lang="ja-JP" altLang="en-US" sz="1050" dirty="0">
                  <a:solidFill>
                    <a:srgbClr val="0096D6"/>
                  </a:solidFill>
                  <a:latin typeface="Meiryo" charset="-128"/>
                  <a:ea typeface="Meiryo" charset="-128"/>
                  <a:cs typeface="Meiryo" charset="-128"/>
                </a:rPr>
                <a:t>カテゴリによって、通常なら</a:t>
              </a:r>
              <a:r>
                <a:rPr lang="en-US" sz="1050" dirty="0">
                  <a:solidFill>
                    <a:srgbClr val="0096D6"/>
                  </a:solidFill>
                  <a:latin typeface="Meiryo" charset="-128"/>
                  <a:ea typeface="Meiryo" charset="-128"/>
                  <a:cs typeface="Meiryo" charset="-128"/>
                </a:rPr>
                <a:t>, this WAN 1 </a:t>
              </a:r>
              <a:r>
                <a:rPr lang="ja-JP" altLang="en-US" sz="1050" dirty="0">
                  <a:solidFill>
                    <a:srgbClr val="0096D6"/>
                  </a:solidFill>
                  <a:latin typeface="Meiryo" charset="-128"/>
                  <a:ea typeface="Meiryo" charset="-128"/>
                  <a:cs typeface="Meiryo" charset="-128"/>
                </a:rPr>
                <a:t>を流れるトラフィックが</a:t>
              </a:r>
              <a:r>
                <a:rPr lang="en-US" sz="1050" dirty="0">
                  <a:solidFill>
                    <a:srgbClr val="0096D6"/>
                  </a:solidFill>
                  <a:latin typeface="Meiryo" charset="-128"/>
                  <a:ea typeface="Meiryo" charset="-128"/>
                  <a:cs typeface="Meiryo" charset="-128"/>
                </a:rPr>
                <a:t>MX </a:t>
              </a:r>
              <a:r>
                <a:rPr lang="ja-JP" altLang="en-US" sz="1050" dirty="0">
                  <a:solidFill>
                    <a:srgbClr val="0096D6"/>
                  </a:solidFill>
                  <a:latin typeface="Meiryo" charset="-128"/>
                  <a:ea typeface="Meiryo" charset="-128"/>
                  <a:cs typeface="Meiryo" charset="-128"/>
                </a:rPr>
                <a:t>が遅延と損失の値から最適な経路は</a:t>
              </a:r>
              <a:r>
                <a:rPr lang="en-US" sz="1050" dirty="0">
                  <a:solidFill>
                    <a:srgbClr val="0096D6"/>
                  </a:solidFill>
                  <a:latin typeface="Meiryo" charset="-128"/>
                  <a:ea typeface="Meiryo" charset="-128"/>
                  <a:cs typeface="Meiryo" charset="-128"/>
                </a:rPr>
                <a:t>WAN 2</a:t>
              </a:r>
              <a:r>
                <a:rPr lang="ja-JP" altLang="en-US" sz="1050" dirty="0">
                  <a:solidFill>
                    <a:srgbClr val="0096D6"/>
                  </a:solidFill>
                  <a:latin typeface="Meiryo" charset="-128"/>
                  <a:ea typeface="Meiryo" charset="-128"/>
                  <a:cs typeface="Meiryo" charset="-128"/>
                </a:rPr>
                <a:t>経由と判断し転送</a:t>
              </a:r>
              <a:endParaRPr lang="en-US" sz="1050" dirty="0">
                <a:solidFill>
                  <a:srgbClr val="0096D6"/>
                </a:solidFill>
                <a:latin typeface="Meiryo" charset="-128"/>
                <a:ea typeface="Meiryo" charset="-128"/>
                <a:cs typeface="Meiryo" charset="-128"/>
              </a:endParaRPr>
            </a:p>
          </p:txBody>
        </p:sp>
      </p:grpSp>
    </p:spTree>
    <p:extLst>
      <p:ext uri="{BB962C8B-B14F-4D97-AF65-F5344CB8AC3E}">
        <p14:creationId xmlns:p14="http://schemas.microsoft.com/office/powerpoint/2010/main" val="2113344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3262080" y="1117226"/>
            <a:ext cx="2596725" cy="3479649"/>
          </a:xfrm>
          <a:prstGeom prst="rect">
            <a:avLst/>
          </a:prstGeom>
          <a:solidFill>
            <a:schemeClr val="accent3">
              <a:lumMod val="20000"/>
              <a:lumOff val="80000"/>
            </a:schemeClr>
          </a:solidFill>
          <a:ln w="9525" cap="flat" cmpd="sng" algn="ctr">
            <a:noFill/>
            <a:prstDash val="solid"/>
            <a:headEnd/>
            <a:tailEnd/>
          </a:ln>
          <a:effectLst/>
        </p:spPr>
        <p:txBody>
          <a:bodyPr vert="horz" wrap="square" lIns="137076" tIns="68538" rIns="13710" bIns="13710" anchor="ctr" anchorCtr="0"/>
          <a:lstStyle/>
          <a:p>
            <a:pPr defTabSz="570065">
              <a:lnSpc>
                <a:spcPct val="95000"/>
              </a:lnSpc>
              <a:spcBef>
                <a:spcPts val="125"/>
              </a:spcBef>
            </a:pPr>
            <a:endParaRPr lang="en-US" sz="1274" b="1" kern="0" dirty="0">
              <a:solidFill>
                <a:srgbClr val="FFFFFF"/>
              </a:solidFill>
              <a:effectLst>
                <a:outerShdw blurRad="50800" dist="38100" dir="2700000" algn="tl" rotWithShape="0">
                  <a:prstClr val="black">
                    <a:alpha val="40000"/>
                  </a:prstClr>
                </a:outerShdw>
              </a:effectLst>
              <a:ea typeface="ＭＳ Ｐゴシック" pitchFamily="34" charset="-128"/>
            </a:endParaRPr>
          </a:p>
        </p:txBody>
      </p:sp>
      <p:sp>
        <p:nvSpPr>
          <p:cNvPr id="181" name="Isosceles Triangle 162"/>
          <p:cNvSpPr/>
          <p:nvPr/>
        </p:nvSpPr>
        <p:spPr>
          <a:xfrm>
            <a:off x="3262082" y="1117209"/>
            <a:ext cx="2595803" cy="292435"/>
          </a:xfrm>
          <a:prstGeom prst="rect">
            <a:avLst/>
          </a:prstGeom>
          <a:solidFill>
            <a:schemeClr val="tx2"/>
          </a:solidFill>
          <a:ln w="9525" cap="flat" cmpd="sng" algn="ctr">
            <a:noFill/>
            <a:prstDash val="solid"/>
            <a:headEnd/>
            <a:tailEnd/>
          </a:ln>
          <a:effectLst/>
        </p:spPr>
        <p:txBody>
          <a:bodyPr vert="horz" wrap="square" lIns="13707" tIns="13707" rIns="13707" bIns="13707" anchor="ctr" anchorCtr="1"/>
          <a:lstStyle/>
          <a:p>
            <a:pPr algn="ctr" defTabSz="684272">
              <a:lnSpc>
                <a:spcPct val="95000"/>
              </a:lnSpc>
              <a:spcBef>
                <a:spcPts val="150"/>
              </a:spcBef>
            </a:pPr>
            <a:r>
              <a:rPr lang="en-US" sz="1200" b="1" kern="0" dirty="0">
                <a:solidFill>
                  <a:srgbClr val="FFFFFF"/>
                </a:solidFill>
                <a:ea typeface="ＭＳ Ｐゴシック" pitchFamily="34" charset="-128"/>
              </a:rPr>
              <a:t>Internet + 4G</a:t>
            </a:r>
          </a:p>
        </p:txBody>
      </p:sp>
      <p:sp>
        <p:nvSpPr>
          <p:cNvPr id="182" name="Rectangle 181"/>
          <p:cNvSpPr/>
          <p:nvPr/>
        </p:nvSpPr>
        <p:spPr>
          <a:xfrm>
            <a:off x="5980039" y="1117226"/>
            <a:ext cx="2596725" cy="3479649"/>
          </a:xfrm>
          <a:prstGeom prst="rect">
            <a:avLst/>
          </a:prstGeom>
          <a:solidFill>
            <a:schemeClr val="accent3">
              <a:lumMod val="20000"/>
              <a:lumOff val="80000"/>
            </a:schemeClr>
          </a:solidFill>
          <a:ln w="9525" cap="flat" cmpd="sng" algn="ctr">
            <a:noFill/>
            <a:prstDash val="solid"/>
            <a:headEnd/>
            <a:tailEnd/>
          </a:ln>
          <a:effectLst/>
        </p:spPr>
        <p:txBody>
          <a:bodyPr vert="horz" wrap="square" lIns="137076" tIns="68538" rIns="13710" bIns="13710" anchor="ctr" anchorCtr="0"/>
          <a:lstStyle/>
          <a:p>
            <a:pPr defTabSz="570065">
              <a:lnSpc>
                <a:spcPct val="95000"/>
              </a:lnSpc>
              <a:spcBef>
                <a:spcPts val="125"/>
              </a:spcBef>
            </a:pPr>
            <a:endParaRPr lang="en-US" sz="1274" b="1" kern="0" dirty="0">
              <a:solidFill>
                <a:srgbClr val="FFFFFF"/>
              </a:solidFill>
              <a:effectLst>
                <a:outerShdw blurRad="50800" dist="38100" dir="2700000" algn="tl" rotWithShape="0">
                  <a:prstClr val="black">
                    <a:alpha val="40000"/>
                  </a:prstClr>
                </a:outerShdw>
              </a:effectLst>
              <a:ea typeface="ＭＳ Ｐゴシック" pitchFamily="34" charset="-128"/>
            </a:endParaRPr>
          </a:p>
        </p:txBody>
      </p:sp>
      <p:sp>
        <p:nvSpPr>
          <p:cNvPr id="183" name="Isosceles Triangle 162"/>
          <p:cNvSpPr/>
          <p:nvPr/>
        </p:nvSpPr>
        <p:spPr>
          <a:xfrm>
            <a:off x="5980041" y="1117209"/>
            <a:ext cx="2595803" cy="292435"/>
          </a:xfrm>
          <a:prstGeom prst="rect">
            <a:avLst/>
          </a:prstGeom>
          <a:solidFill>
            <a:schemeClr val="tx2"/>
          </a:solidFill>
          <a:ln w="9525" cap="flat" cmpd="sng" algn="ctr">
            <a:noFill/>
            <a:prstDash val="solid"/>
            <a:headEnd/>
            <a:tailEnd/>
          </a:ln>
          <a:effectLst/>
        </p:spPr>
        <p:txBody>
          <a:bodyPr vert="horz" wrap="square" lIns="13707" tIns="13707" rIns="13707" bIns="13707" anchor="ctr" anchorCtr="1"/>
          <a:lstStyle/>
          <a:p>
            <a:pPr algn="ctr" defTabSz="684272">
              <a:lnSpc>
                <a:spcPct val="95000"/>
              </a:lnSpc>
              <a:spcBef>
                <a:spcPts val="150"/>
              </a:spcBef>
            </a:pPr>
            <a:r>
              <a:rPr lang="en-US" sz="1200" b="1" kern="0" dirty="0">
                <a:solidFill>
                  <a:srgbClr val="FFFFFF"/>
                </a:solidFill>
                <a:ea typeface="ＭＳ Ｐゴシック" pitchFamily="34" charset="-128"/>
              </a:rPr>
              <a:t>IWAN Dual Internet</a:t>
            </a:r>
          </a:p>
        </p:txBody>
      </p:sp>
      <p:sp>
        <p:nvSpPr>
          <p:cNvPr id="943143" name="Rectangle 39"/>
          <p:cNvSpPr>
            <a:spLocks noGrp="1" noChangeArrowheads="1"/>
          </p:cNvSpPr>
          <p:nvPr>
            <p:ph type="title"/>
          </p:nvPr>
        </p:nvSpPr>
        <p:spPr>
          <a:xfrm>
            <a:off x="439920" y="188582"/>
            <a:ext cx="8341142" cy="731647"/>
          </a:xfrm>
        </p:spPr>
        <p:txBody>
          <a:bodyPr/>
          <a:lstStyle/>
          <a:p>
            <a:pPr defTabSz="685800">
              <a:lnSpc>
                <a:spcPct val="80000"/>
              </a:lnSpc>
            </a:pPr>
            <a:r>
              <a:rPr lang="en-US" dirty="0">
                <a:solidFill>
                  <a:srgbClr val="000000"/>
                </a:solidFill>
                <a:latin typeface="Meiryo" charset="-128"/>
                <a:ea typeface="Meiryo" charset="-128"/>
                <a:cs typeface="Meiryo" charset="-128"/>
              </a:rPr>
              <a:t>SD-WAN</a:t>
            </a:r>
            <a:r>
              <a:rPr lang="ja-JP" altLang="en-US" dirty="0">
                <a:solidFill>
                  <a:srgbClr val="000000"/>
                </a:solidFill>
                <a:latin typeface="Meiryo" charset="-128"/>
                <a:ea typeface="Meiryo" charset="-128"/>
                <a:cs typeface="Meiryo" charset="-128"/>
              </a:rPr>
              <a:t>の回線のサポート状況</a:t>
            </a:r>
            <a:r>
              <a:rPr lang="en-US" dirty="0">
                <a:solidFill>
                  <a:srgbClr val="000000"/>
                </a:solidFill>
                <a:latin typeface="Meiryo" charset="-128"/>
                <a:ea typeface="Meiryo" charset="-128"/>
                <a:cs typeface="Meiryo" charset="-128"/>
              </a:rPr>
              <a:t/>
            </a:r>
            <a:br>
              <a:rPr lang="en-US" dirty="0">
                <a:solidFill>
                  <a:srgbClr val="000000"/>
                </a:solidFill>
                <a:latin typeface="Meiryo" charset="-128"/>
                <a:ea typeface="Meiryo" charset="-128"/>
                <a:cs typeface="Meiryo" charset="-128"/>
              </a:rPr>
            </a:br>
            <a:r>
              <a:rPr lang="ja-JP" altLang="en-US" sz="1800" dirty="0" smtClean="0">
                <a:solidFill>
                  <a:srgbClr val="000000"/>
                </a:solidFill>
                <a:latin typeface="Meiryo" charset="-128"/>
                <a:ea typeface="Meiryo" charset="-128"/>
                <a:cs typeface="Meiryo" charset="-128"/>
              </a:rPr>
              <a:t>オペレーションをシンプルかつ、導入も管理も簡単</a:t>
            </a:r>
            <a:r>
              <a:rPr lang="ja-JP" altLang="en-US" sz="1800" dirty="0">
                <a:solidFill>
                  <a:srgbClr val="000000"/>
                </a:solidFill>
                <a:latin typeface="Meiryo" charset="-128"/>
                <a:ea typeface="Meiryo" charset="-128"/>
                <a:cs typeface="Meiryo" charset="-128"/>
              </a:rPr>
              <a:t>に</a:t>
            </a:r>
            <a:endParaRPr lang="en-US" dirty="0">
              <a:solidFill>
                <a:srgbClr val="000000"/>
              </a:solidFill>
              <a:latin typeface="Meiryo" charset="-128"/>
              <a:ea typeface="Meiryo" charset="-128"/>
              <a:cs typeface="Meiryo" charset="-128"/>
            </a:endParaRPr>
          </a:p>
        </p:txBody>
      </p:sp>
      <p:cxnSp>
        <p:nvCxnSpPr>
          <p:cNvPr id="13" name="Straight Connector 12"/>
          <p:cNvCxnSpPr/>
          <p:nvPr/>
        </p:nvCxnSpPr>
        <p:spPr>
          <a:xfrm flipV="1">
            <a:off x="5102345" y="2691395"/>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4053032" y="2691395"/>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045896" y="3462723"/>
            <a:ext cx="1085002" cy="1242688"/>
            <a:chOff x="4423410" y="5200650"/>
            <a:chExt cx="1779649" cy="2469619"/>
          </a:xfrm>
        </p:grpSpPr>
        <p:cxnSp>
          <p:nvCxnSpPr>
            <p:cNvPr id="128" name="Straight Connector 127"/>
            <p:cNvCxnSpPr/>
            <p:nvPr/>
          </p:nvCxnSpPr>
          <p:spPr>
            <a:xfrm>
              <a:off x="442341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531495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84" name="Rectangle 83"/>
          <p:cNvSpPr/>
          <p:nvPr/>
        </p:nvSpPr>
        <p:spPr>
          <a:xfrm>
            <a:off x="3582438" y="3625371"/>
            <a:ext cx="47437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Internet</a:t>
            </a:r>
          </a:p>
        </p:txBody>
      </p:sp>
      <p:pic>
        <p:nvPicPr>
          <p:cNvPr id="85" name="Picture 2" descr="\\MV-FS\Projects\Cisco\03_Assets\Icons\Kubrick Icons\Device Icons\Device_cloud_white_3041_default_256.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86854" y="3085173"/>
            <a:ext cx="986000" cy="566126"/>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Rectangle 38"/>
          <p:cNvSpPr/>
          <p:nvPr/>
        </p:nvSpPr>
        <p:spPr>
          <a:xfrm>
            <a:off x="3524909" y="3437948"/>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10000"/>
                  </a:srgbClr>
                </a:solidFill>
              </a:rPr>
              <a:t>Auto VPN</a:t>
            </a:r>
          </a:p>
        </p:txBody>
      </p:sp>
      <p:sp>
        <p:nvSpPr>
          <p:cNvPr id="58" name="Rectangle 57"/>
          <p:cNvSpPr/>
          <p:nvPr/>
        </p:nvSpPr>
        <p:spPr>
          <a:xfrm>
            <a:off x="4235222" y="2152548"/>
            <a:ext cx="734074"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Data Center</a:t>
            </a:r>
          </a:p>
        </p:txBody>
      </p:sp>
      <p:pic>
        <p:nvPicPr>
          <p:cNvPr id="120"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7799" y="1494207"/>
            <a:ext cx="949956" cy="700964"/>
          </a:xfrm>
          <a:prstGeom prst="rect">
            <a:avLst/>
          </a:prstGeom>
          <a:noFill/>
          <a:effectLst>
            <a:reflection blurRad="6350" stA="12000" endPos="20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1" name="Picture 4" descr="\\MV-FS\Projects\Cisco\03_Assets\Icons\Kubrick Icons\Kubrick png icons\start_1135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98670" y="2029922"/>
            <a:ext cx="165725" cy="165812"/>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Freeform 63"/>
          <p:cNvSpPr/>
          <p:nvPr/>
        </p:nvSpPr>
        <p:spPr>
          <a:xfrm rot="16200000">
            <a:off x="3343752" y="3161707"/>
            <a:ext cx="1905760"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sp>
        <p:nvSpPr>
          <p:cNvPr id="109" name="Rectangle 108"/>
          <p:cNvSpPr/>
          <p:nvPr/>
        </p:nvSpPr>
        <p:spPr>
          <a:xfrm>
            <a:off x="3545416" y="2835179"/>
            <a:ext cx="384608"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ISP A</a:t>
            </a:r>
          </a:p>
        </p:txBody>
      </p:sp>
      <p:sp>
        <p:nvSpPr>
          <p:cNvPr id="110" name="Rectangle 109"/>
          <p:cNvSpPr/>
          <p:nvPr/>
        </p:nvSpPr>
        <p:spPr>
          <a:xfrm>
            <a:off x="5152274" y="2828639"/>
            <a:ext cx="384608"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ISP B</a:t>
            </a:r>
          </a:p>
        </p:txBody>
      </p:sp>
      <p:pic>
        <p:nvPicPr>
          <p:cNvPr id="114"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8921" y="2802509"/>
            <a:ext cx="208364" cy="208364"/>
          </a:xfrm>
          <a:prstGeom prst="rect">
            <a:avLst/>
          </a:prstGeom>
        </p:spPr>
      </p:pic>
      <p:cxnSp>
        <p:nvCxnSpPr>
          <p:cNvPr id="132" name="Straight Connector 131"/>
          <p:cNvCxnSpPr/>
          <p:nvPr/>
        </p:nvCxnSpPr>
        <p:spPr>
          <a:xfrm flipV="1">
            <a:off x="7815607" y="2722364"/>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6766296" y="2722364"/>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6759160" y="3493693"/>
            <a:ext cx="1085002" cy="1242688"/>
            <a:chOff x="4423410" y="5200650"/>
            <a:chExt cx="1779649" cy="2469619"/>
          </a:xfrm>
        </p:grpSpPr>
        <p:cxnSp>
          <p:nvCxnSpPr>
            <p:cNvPr id="135" name="Straight Connector 134"/>
            <p:cNvCxnSpPr/>
            <p:nvPr/>
          </p:nvCxnSpPr>
          <p:spPr>
            <a:xfrm>
              <a:off x="442341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531495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102" name="Rectangle 101"/>
          <p:cNvSpPr/>
          <p:nvPr/>
        </p:nvSpPr>
        <p:spPr>
          <a:xfrm>
            <a:off x="6317118" y="3625395"/>
            <a:ext cx="47437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Internet</a:t>
            </a:r>
          </a:p>
        </p:txBody>
      </p:sp>
      <p:pic>
        <p:nvPicPr>
          <p:cNvPr id="103" name="Picture 2" descr="\\MV-FS\Projects\Cisco\03_Assets\Icons\Kubrick Icons\Device Icons\Device_cloud_white_3041_default_256.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05682" y="3085195"/>
            <a:ext cx="986000" cy="566126"/>
          </a:xfrm>
          <a:prstGeom prst="rect">
            <a:avLst/>
          </a:prstGeom>
          <a:noFill/>
          <a:extLst>
            <a:ext uri="{909E8E84-426E-40dd-AFC4-6F175D3DCCD1}">
              <a14:hiddenFill xmlns:a14="http://schemas.microsoft.com/office/drawing/2010/main" xmlns="">
                <a:solidFill>
                  <a:srgbClr val="FFFFFF"/>
                </a:solidFill>
              </a14:hiddenFill>
            </a:ext>
          </a:extLst>
        </p:spPr>
      </p:pic>
      <p:sp>
        <p:nvSpPr>
          <p:cNvPr id="100" name="Rectangle 99"/>
          <p:cNvSpPr/>
          <p:nvPr/>
        </p:nvSpPr>
        <p:spPr>
          <a:xfrm>
            <a:off x="7797558" y="3621142"/>
            <a:ext cx="47437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Internet</a:t>
            </a:r>
          </a:p>
        </p:txBody>
      </p:sp>
      <p:pic>
        <p:nvPicPr>
          <p:cNvPr id="98" name="Picture 2" descr="\\MV-FS\Projects\Cisco\03_Assets\Icons\Kubrick Icons\Device Icons\Device_cloud_white_3041_default_256.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49980" y="3085192"/>
            <a:ext cx="986000" cy="558347"/>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Rectangle 51"/>
          <p:cNvSpPr/>
          <p:nvPr/>
        </p:nvSpPr>
        <p:spPr>
          <a:xfrm>
            <a:off x="6257079" y="3437971"/>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10000"/>
                  </a:srgbClr>
                </a:solidFill>
              </a:rPr>
              <a:t>Auto VPN</a:t>
            </a:r>
          </a:p>
        </p:txBody>
      </p:sp>
      <p:sp>
        <p:nvSpPr>
          <p:cNvPr id="54" name="Rectangle 53"/>
          <p:cNvSpPr/>
          <p:nvPr/>
        </p:nvSpPr>
        <p:spPr>
          <a:xfrm>
            <a:off x="7758951" y="3437971"/>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10000"/>
                  </a:srgbClr>
                </a:solidFill>
              </a:rPr>
              <a:t>Auto VPN</a:t>
            </a:r>
          </a:p>
        </p:txBody>
      </p:sp>
      <p:sp>
        <p:nvSpPr>
          <p:cNvPr id="124" name="Rectangle 123"/>
          <p:cNvSpPr/>
          <p:nvPr/>
        </p:nvSpPr>
        <p:spPr>
          <a:xfrm>
            <a:off x="6917552" y="2152569"/>
            <a:ext cx="734074"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Data Center</a:t>
            </a:r>
          </a:p>
        </p:txBody>
      </p:sp>
      <p:pic>
        <p:nvPicPr>
          <p:cNvPr id="12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00128" y="1494231"/>
            <a:ext cx="949956" cy="70096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7" name="Picture 4" descr="\\MV-FS\Projects\Cisco\03_Assets\Icons\Kubrick Icons\Kubrick png icons\start_1135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1000" y="2029943"/>
            <a:ext cx="165725" cy="165812"/>
          </a:xfrm>
          <a:prstGeom prst="rect">
            <a:avLst/>
          </a:prstGeom>
          <a:noFill/>
          <a:extLst>
            <a:ext uri="{909E8E84-426E-40dd-AFC4-6F175D3DCCD1}">
              <a14:hiddenFill xmlns:a14="http://schemas.microsoft.com/office/drawing/2010/main" xmlns="">
                <a:solidFill>
                  <a:srgbClr val="FFFFFF"/>
                </a:solidFill>
              </a14:hiddenFill>
            </a:ext>
          </a:extLst>
        </p:spPr>
      </p:pic>
      <p:sp>
        <p:nvSpPr>
          <p:cNvPr id="141" name="Freeform 140"/>
          <p:cNvSpPr/>
          <p:nvPr/>
        </p:nvSpPr>
        <p:spPr>
          <a:xfrm rot="16200000">
            <a:off x="6093664" y="3151249"/>
            <a:ext cx="1884802"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sp>
        <p:nvSpPr>
          <p:cNvPr id="142" name="Freeform 141"/>
          <p:cNvSpPr/>
          <p:nvPr/>
        </p:nvSpPr>
        <p:spPr>
          <a:xfrm rot="16200000" flipV="1">
            <a:off x="6631446" y="3151249"/>
            <a:ext cx="1884802"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sp>
        <p:nvSpPr>
          <p:cNvPr id="89" name="Rectangle 88"/>
          <p:cNvSpPr/>
          <p:nvPr/>
        </p:nvSpPr>
        <p:spPr>
          <a:xfrm>
            <a:off x="6197528" y="2808761"/>
            <a:ext cx="490716" cy="244053"/>
          </a:xfrm>
          <a:prstGeom prst="rect">
            <a:avLst/>
          </a:prstGeom>
        </p:spPr>
        <p:txBody>
          <a:bodyPr wrap="square" lIns="57094" tIns="28549" rIns="57094" bIns="28549">
            <a:spAutoFit/>
          </a:bodyPr>
          <a:lstStyle/>
          <a:p>
            <a:pPr algn="ctr" defTabSz="684059">
              <a:lnSpc>
                <a:spcPct val="85000"/>
              </a:lnSpc>
            </a:pPr>
            <a:r>
              <a:rPr lang="en-US" sz="825" dirty="0">
                <a:solidFill>
                  <a:srgbClr val="676767">
                    <a:lumMod val="50000"/>
                  </a:srgbClr>
                </a:solidFill>
              </a:rPr>
              <a:t>ISP A</a:t>
            </a:r>
            <a:br>
              <a:rPr lang="en-US" sz="825" dirty="0">
                <a:solidFill>
                  <a:srgbClr val="676767">
                    <a:lumMod val="50000"/>
                  </a:srgbClr>
                </a:solidFill>
              </a:rPr>
            </a:br>
            <a:r>
              <a:rPr lang="en-US" sz="600" dirty="0">
                <a:solidFill>
                  <a:srgbClr val="676767">
                    <a:lumMod val="50000"/>
                  </a:srgbClr>
                </a:solidFill>
              </a:rPr>
              <a:t>DSL</a:t>
            </a:r>
          </a:p>
        </p:txBody>
      </p:sp>
      <p:sp>
        <p:nvSpPr>
          <p:cNvPr id="90" name="Rectangle 89"/>
          <p:cNvSpPr/>
          <p:nvPr/>
        </p:nvSpPr>
        <p:spPr>
          <a:xfrm>
            <a:off x="7955585" y="2810355"/>
            <a:ext cx="362178" cy="229636"/>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50000"/>
                  </a:srgbClr>
                </a:solidFill>
              </a:rPr>
              <a:t>ISP C</a:t>
            </a:r>
            <a:br>
              <a:rPr lang="en-US" sz="825" dirty="0">
                <a:solidFill>
                  <a:srgbClr val="676767">
                    <a:lumMod val="50000"/>
                  </a:srgbClr>
                </a:solidFill>
              </a:rPr>
            </a:br>
            <a:r>
              <a:rPr lang="en-US" sz="600" dirty="0">
                <a:solidFill>
                  <a:srgbClr val="676767">
                    <a:lumMod val="50000"/>
                  </a:srgbClr>
                </a:solidFill>
              </a:rPr>
              <a:t>Cable</a:t>
            </a:r>
          </a:p>
        </p:txBody>
      </p:sp>
      <p:pic>
        <p:nvPicPr>
          <p:cNvPr id="45"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22982" y="2802532"/>
            <a:ext cx="208364" cy="208364"/>
          </a:xfrm>
          <a:prstGeom prst="rect">
            <a:avLst/>
          </a:prstGeom>
        </p:spPr>
      </p:pic>
      <p:pic>
        <p:nvPicPr>
          <p:cNvPr id="46"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57750" y="2802532"/>
            <a:ext cx="208364" cy="208364"/>
          </a:xfrm>
          <a:prstGeom prst="rect">
            <a:avLst/>
          </a:prstGeom>
        </p:spPr>
      </p:pic>
      <p:sp>
        <p:nvSpPr>
          <p:cNvPr id="99" name="Rectangle 98"/>
          <p:cNvSpPr/>
          <p:nvPr/>
        </p:nvSpPr>
        <p:spPr>
          <a:xfrm>
            <a:off x="521490" y="1116044"/>
            <a:ext cx="2596725" cy="3479649"/>
          </a:xfrm>
          <a:prstGeom prst="rect">
            <a:avLst/>
          </a:prstGeom>
          <a:solidFill>
            <a:schemeClr val="accent3">
              <a:lumMod val="20000"/>
              <a:lumOff val="80000"/>
            </a:schemeClr>
          </a:solidFill>
          <a:ln w="9525" cap="flat" cmpd="sng" algn="ctr">
            <a:noFill/>
            <a:prstDash val="solid"/>
            <a:headEnd/>
            <a:tailEnd/>
          </a:ln>
          <a:effectLst/>
        </p:spPr>
        <p:txBody>
          <a:bodyPr vert="horz" wrap="square" lIns="137076" tIns="68538" rIns="13710" bIns="13710" anchor="ctr" anchorCtr="0"/>
          <a:lstStyle/>
          <a:p>
            <a:pPr defTabSz="570065">
              <a:lnSpc>
                <a:spcPct val="95000"/>
              </a:lnSpc>
              <a:spcBef>
                <a:spcPts val="125"/>
              </a:spcBef>
            </a:pPr>
            <a:endParaRPr lang="en-US" sz="1274" b="1" kern="0" dirty="0">
              <a:solidFill>
                <a:srgbClr val="FFFFFF"/>
              </a:solidFill>
              <a:effectLst>
                <a:outerShdw blurRad="50800" dist="38100" dir="2700000" algn="tl" rotWithShape="0">
                  <a:prstClr val="black">
                    <a:alpha val="40000"/>
                  </a:prstClr>
                </a:outerShdw>
              </a:effectLst>
              <a:ea typeface="ＭＳ Ｐゴシック" pitchFamily="34" charset="-128"/>
            </a:endParaRPr>
          </a:p>
        </p:txBody>
      </p:sp>
      <p:sp>
        <p:nvSpPr>
          <p:cNvPr id="101" name="Isosceles Triangle 162"/>
          <p:cNvSpPr/>
          <p:nvPr/>
        </p:nvSpPr>
        <p:spPr>
          <a:xfrm>
            <a:off x="521492" y="1116028"/>
            <a:ext cx="2595803" cy="292435"/>
          </a:xfrm>
          <a:prstGeom prst="rect">
            <a:avLst/>
          </a:prstGeom>
          <a:solidFill>
            <a:schemeClr val="tx2"/>
          </a:solidFill>
          <a:ln w="9525" cap="flat" cmpd="sng" algn="ctr">
            <a:noFill/>
            <a:prstDash val="solid"/>
            <a:headEnd/>
            <a:tailEnd/>
          </a:ln>
          <a:effectLst/>
        </p:spPr>
        <p:txBody>
          <a:bodyPr vert="horz" wrap="square" lIns="13707" tIns="13707" rIns="13707" bIns="13707" anchor="ctr" anchorCtr="1"/>
          <a:lstStyle/>
          <a:p>
            <a:pPr algn="ctr" defTabSz="684272">
              <a:lnSpc>
                <a:spcPct val="95000"/>
              </a:lnSpc>
              <a:spcBef>
                <a:spcPts val="150"/>
              </a:spcBef>
            </a:pPr>
            <a:r>
              <a:rPr lang="en-US" sz="1200" b="1" kern="0" dirty="0">
                <a:solidFill>
                  <a:srgbClr val="FFFFFF"/>
                </a:solidFill>
                <a:ea typeface="ＭＳ Ｐゴシック" pitchFamily="34" charset="-128"/>
              </a:rPr>
              <a:t>IWAN Hybrid</a:t>
            </a:r>
          </a:p>
        </p:txBody>
      </p:sp>
      <p:cxnSp>
        <p:nvCxnSpPr>
          <p:cNvPr id="104" name="Straight Connector 103"/>
          <p:cNvCxnSpPr/>
          <p:nvPr/>
        </p:nvCxnSpPr>
        <p:spPr>
          <a:xfrm flipV="1">
            <a:off x="2361755" y="2690215"/>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312443" y="2690215"/>
            <a:ext cx="0" cy="571352"/>
          </a:xfrm>
          <a:prstGeom prst="line">
            <a:avLst/>
          </a:prstGeom>
          <a:ln>
            <a:gradFill>
              <a:gsLst>
                <a:gs pos="51000">
                  <a:schemeClr val="bg2">
                    <a:lumMod val="65000"/>
                  </a:schemeClr>
                </a:gs>
                <a:gs pos="0">
                  <a:schemeClr val="bg2">
                    <a:lumMod val="65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1305306" y="3461542"/>
            <a:ext cx="1085002" cy="1242688"/>
            <a:chOff x="4423410" y="5200650"/>
            <a:chExt cx="1779649" cy="2469619"/>
          </a:xfrm>
        </p:grpSpPr>
        <p:cxnSp>
          <p:nvCxnSpPr>
            <p:cNvPr id="107" name="Straight Connector 106"/>
            <p:cNvCxnSpPr/>
            <p:nvPr/>
          </p:nvCxnSpPr>
          <p:spPr>
            <a:xfrm>
              <a:off x="442341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5314950" y="5200650"/>
              <a:ext cx="888109" cy="2469619"/>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112" name="Rectangle 111"/>
          <p:cNvSpPr/>
          <p:nvPr/>
        </p:nvSpPr>
        <p:spPr>
          <a:xfrm>
            <a:off x="841848" y="3624189"/>
            <a:ext cx="47437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Internet</a:t>
            </a:r>
          </a:p>
        </p:txBody>
      </p:sp>
      <p:pic>
        <p:nvPicPr>
          <p:cNvPr id="118" name="Picture 2" descr="\\MV-FS\Projects\Cisco\03_Assets\Icons\Kubrick Icons\Device Icons\Device_cloud_white_3041_default_256.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264" y="3083992"/>
            <a:ext cx="986000" cy="566126"/>
          </a:xfrm>
          <a:prstGeom prst="rect">
            <a:avLst/>
          </a:prstGeom>
          <a:noFill/>
          <a:extLst>
            <a:ext uri="{909E8E84-426E-40dd-AFC4-6F175D3DCCD1}">
              <a14:hiddenFill xmlns:a14="http://schemas.microsoft.com/office/drawing/2010/main" xmlns="">
                <a:solidFill>
                  <a:srgbClr val="FFFFFF"/>
                </a:solidFill>
              </a14:hiddenFill>
            </a:ext>
          </a:extLst>
        </p:spPr>
      </p:pic>
      <p:sp>
        <p:nvSpPr>
          <p:cNvPr id="119" name="Rectangle 118"/>
          <p:cNvSpPr/>
          <p:nvPr/>
        </p:nvSpPr>
        <p:spPr>
          <a:xfrm>
            <a:off x="2319859" y="3619937"/>
            <a:ext cx="403845"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MPLS</a:t>
            </a:r>
          </a:p>
        </p:txBody>
      </p:sp>
      <p:pic>
        <p:nvPicPr>
          <p:cNvPr id="122" name="Picture 2" descr="\\MV-FS\Projects\Cisco\03_Assets\Icons\Kubrick Icons\Device Icons\Device_cloud_white_3041_default_256.png"/>
          <p:cNvPicPr>
            <a:picLocks noChangeAspect="1" noChangeArrowheads="1"/>
          </p:cNvPicPr>
          <p:nvPr/>
        </p:nvPicPr>
        <p:blipFill rotWithShape="1">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1890559" y="3083998"/>
            <a:ext cx="986000" cy="558346"/>
          </a:xfrm>
          <a:prstGeom prst="rect">
            <a:avLst/>
          </a:prstGeom>
          <a:noFill/>
          <a:extLst>
            <a:ext uri="{909E8E84-426E-40dd-AFC4-6F175D3DCCD1}">
              <a14:hiddenFill xmlns:a14="http://schemas.microsoft.com/office/drawing/2010/main" xmlns="">
                <a:solidFill>
                  <a:srgbClr val="FFFFFF"/>
                </a:solidFill>
              </a14:hiddenFill>
            </a:ext>
          </a:extLst>
        </p:spPr>
      </p:pic>
      <p:sp>
        <p:nvSpPr>
          <p:cNvPr id="131" name="Rectangle 130"/>
          <p:cNvSpPr/>
          <p:nvPr/>
        </p:nvSpPr>
        <p:spPr>
          <a:xfrm>
            <a:off x="784319" y="3436768"/>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10000"/>
                  </a:srgbClr>
                </a:solidFill>
              </a:rPr>
              <a:t>Auto VPN</a:t>
            </a:r>
          </a:p>
        </p:txBody>
      </p:sp>
      <p:sp>
        <p:nvSpPr>
          <p:cNvPr id="139" name="Rectangle 138"/>
          <p:cNvSpPr/>
          <p:nvPr/>
        </p:nvSpPr>
        <p:spPr>
          <a:xfrm>
            <a:off x="2281212" y="3436768"/>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0A0A0A"/>
                </a:solidFill>
              </a:rPr>
              <a:t>Auto VPN</a:t>
            </a:r>
          </a:p>
        </p:txBody>
      </p:sp>
      <p:sp>
        <p:nvSpPr>
          <p:cNvPr id="140" name="Rectangle 139"/>
          <p:cNvSpPr/>
          <p:nvPr/>
        </p:nvSpPr>
        <p:spPr>
          <a:xfrm>
            <a:off x="1494632" y="2151367"/>
            <a:ext cx="734074"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Data Center</a:t>
            </a:r>
          </a:p>
        </p:txBody>
      </p:sp>
      <p:pic>
        <p:nvPicPr>
          <p:cNvPr id="143"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77209" y="1493025"/>
            <a:ext cx="949956" cy="700964"/>
          </a:xfrm>
          <a:prstGeom prst="rect">
            <a:avLst/>
          </a:prstGeom>
          <a:noFill/>
          <a:effectLst>
            <a:reflection blurRad="6350" stA="12000" endPos="20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4" name="Picture 4" descr="\\MV-FS\Projects\Cisco\03_Assets\Icons\Kubrick Icons\Kubrick png icons\start_1135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58080" y="2028740"/>
            <a:ext cx="165725" cy="165812"/>
          </a:xfrm>
          <a:prstGeom prst="rect">
            <a:avLst/>
          </a:prstGeom>
          <a:noFill/>
          <a:extLst>
            <a:ext uri="{909E8E84-426E-40dd-AFC4-6F175D3DCCD1}">
              <a14:hiddenFill xmlns:a14="http://schemas.microsoft.com/office/drawing/2010/main" xmlns="">
                <a:solidFill>
                  <a:srgbClr val="FFFFFF"/>
                </a:solidFill>
              </a14:hiddenFill>
            </a:ext>
          </a:extLst>
        </p:spPr>
      </p:pic>
      <p:sp>
        <p:nvSpPr>
          <p:cNvPr id="145" name="Freeform 144"/>
          <p:cNvSpPr/>
          <p:nvPr/>
        </p:nvSpPr>
        <p:spPr>
          <a:xfrm rot="16200000">
            <a:off x="603162" y="3160526"/>
            <a:ext cx="1905760"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sp>
        <p:nvSpPr>
          <p:cNvPr id="146" name="Freeform 145"/>
          <p:cNvSpPr/>
          <p:nvPr/>
        </p:nvSpPr>
        <p:spPr>
          <a:xfrm rot="16200000" flipV="1">
            <a:off x="1140941" y="3160526"/>
            <a:ext cx="1905760"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sp>
        <p:nvSpPr>
          <p:cNvPr id="169" name="Rectangle 168"/>
          <p:cNvSpPr/>
          <p:nvPr/>
        </p:nvSpPr>
        <p:spPr>
          <a:xfrm>
            <a:off x="804826" y="2833997"/>
            <a:ext cx="384608"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ISP A</a:t>
            </a:r>
          </a:p>
        </p:txBody>
      </p:sp>
      <p:sp>
        <p:nvSpPr>
          <p:cNvPr id="172" name="Rectangle 171"/>
          <p:cNvSpPr/>
          <p:nvPr/>
        </p:nvSpPr>
        <p:spPr>
          <a:xfrm>
            <a:off x="2499362" y="2809146"/>
            <a:ext cx="355754"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SP V</a:t>
            </a:r>
          </a:p>
        </p:txBody>
      </p:sp>
      <p:pic>
        <p:nvPicPr>
          <p:cNvPr id="179"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63564" y="2801330"/>
            <a:ext cx="208364" cy="208364"/>
          </a:xfrm>
          <a:prstGeom prst="rect">
            <a:avLst/>
          </a:prstGeom>
        </p:spPr>
      </p:pic>
      <p:pic>
        <p:nvPicPr>
          <p:cNvPr id="184"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8331" y="2801330"/>
            <a:ext cx="208364" cy="208364"/>
          </a:xfrm>
          <a:prstGeom prst="rect">
            <a:avLst/>
          </a:prstGeom>
        </p:spPr>
      </p:pic>
      <p:pic>
        <p:nvPicPr>
          <p:cNvPr id="97" name="Picture 96" descr="mx64-mantl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61809" y="4350132"/>
            <a:ext cx="918917" cy="174930"/>
          </a:xfrm>
          <a:prstGeom prst="rect">
            <a:avLst/>
          </a:prstGeom>
        </p:spPr>
      </p:pic>
      <p:sp>
        <p:nvSpPr>
          <p:cNvPr id="125" name="Rectangle 124"/>
          <p:cNvSpPr/>
          <p:nvPr/>
        </p:nvSpPr>
        <p:spPr>
          <a:xfrm>
            <a:off x="1589153" y="4223156"/>
            <a:ext cx="484005"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Branch</a:t>
            </a:r>
          </a:p>
        </p:txBody>
      </p:sp>
      <p:pic>
        <p:nvPicPr>
          <p:cNvPr id="115" name="Picture 114" descr="mx64-mantl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41508" y="4333790"/>
            <a:ext cx="918917" cy="174930"/>
          </a:xfrm>
          <a:prstGeom prst="rect">
            <a:avLst/>
          </a:prstGeom>
        </p:spPr>
      </p:pic>
      <p:sp>
        <p:nvSpPr>
          <p:cNvPr id="116" name="Rectangle 115"/>
          <p:cNvSpPr/>
          <p:nvPr/>
        </p:nvSpPr>
        <p:spPr>
          <a:xfrm>
            <a:off x="4368853" y="4206813"/>
            <a:ext cx="484005"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Branch</a:t>
            </a:r>
          </a:p>
        </p:txBody>
      </p:sp>
      <p:pic>
        <p:nvPicPr>
          <p:cNvPr id="117" name="Picture 116" descr="mx64-mantl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67950" y="4370719"/>
            <a:ext cx="918917" cy="174930"/>
          </a:xfrm>
          <a:prstGeom prst="rect">
            <a:avLst/>
          </a:prstGeom>
        </p:spPr>
      </p:pic>
      <p:sp>
        <p:nvSpPr>
          <p:cNvPr id="123" name="Rectangle 122"/>
          <p:cNvSpPr/>
          <p:nvPr/>
        </p:nvSpPr>
        <p:spPr>
          <a:xfrm>
            <a:off x="7095295" y="4243742"/>
            <a:ext cx="484005" cy="250987"/>
          </a:xfrm>
          <a:prstGeom prst="rect">
            <a:avLst/>
          </a:prstGeom>
        </p:spPr>
        <p:txBody>
          <a:bodyPr wrap="none" lIns="42812" tIns="21410" rIns="42812" bIns="21410" anchor="ctr">
            <a:spAutoFit/>
          </a:bodyPr>
          <a:lstStyle/>
          <a:p>
            <a:pPr algn="ctr" defTabSz="683796">
              <a:lnSpc>
                <a:spcPct val="150000"/>
              </a:lnSpc>
            </a:pPr>
            <a:r>
              <a:rPr lang="en-US" sz="900" b="1" dirty="0">
                <a:solidFill>
                  <a:srgbClr val="676767"/>
                </a:solidFill>
              </a:rPr>
              <a:t>Branch</a:t>
            </a:r>
          </a:p>
        </p:txBody>
      </p:sp>
      <p:pic>
        <p:nvPicPr>
          <p:cNvPr id="148" name="Picture 147"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2326" y="2418603"/>
            <a:ext cx="1065196" cy="160875"/>
          </a:xfrm>
          <a:prstGeom prst="rect">
            <a:avLst/>
          </a:prstGeom>
        </p:spPr>
      </p:pic>
      <p:pic>
        <p:nvPicPr>
          <p:cNvPr id="151" name="Picture 150"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63366" y="2417422"/>
            <a:ext cx="1065196" cy="160875"/>
          </a:xfrm>
          <a:prstGeom prst="rect">
            <a:avLst/>
          </a:prstGeom>
        </p:spPr>
      </p:pic>
      <p:sp>
        <p:nvSpPr>
          <p:cNvPr id="152" name="Rectangle 151"/>
          <p:cNvSpPr/>
          <p:nvPr/>
        </p:nvSpPr>
        <p:spPr>
          <a:xfrm>
            <a:off x="1050407" y="2362370"/>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sp>
        <p:nvSpPr>
          <p:cNvPr id="153" name="Rectangle 152"/>
          <p:cNvSpPr/>
          <p:nvPr/>
        </p:nvSpPr>
        <p:spPr>
          <a:xfrm>
            <a:off x="2141448" y="2355283"/>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pic>
        <p:nvPicPr>
          <p:cNvPr id="154" name="Picture 153"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498768" y="2384499"/>
            <a:ext cx="1065196" cy="160875"/>
          </a:xfrm>
          <a:prstGeom prst="rect">
            <a:avLst/>
          </a:prstGeom>
        </p:spPr>
      </p:pic>
      <p:pic>
        <p:nvPicPr>
          <p:cNvPr id="155" name="Picture 154"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9808" y="2383321"/>
            <a:ext cx="1065196" cy="160875"/>
          </a:xfrm>
          <a:prstGeom prst="rect">
            <a:avLst/>
          </a:prstGeom>
        </p:spPr>
      </p:pic>
      <p:sp>
        <p:nvSpPr>
          <p:cNvPr id="157" name="Rectangle 156"/>
          <p:cNvSpPr/>
          <p:nvPr/>
        </p:nvSpPr>
        <p:spPr>
          <a:xfrm>
            <a:off x="3776849" y="2328269"/>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sp>
        <p:nvSpPr>
          <p:cNvPr id="159" name="Rectangle 158"/>
          <p:cNvSpPr/>
          <p:nvPr/>
        </p:nvSpPr>
        <p:spPr>
          <a:xfrm>
            <a:off x="4867889" y="2321182"/>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pic>
        <p:nvPicPr>
          <p:cNvPr id="160" name="Picture 159"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42961" y="2377034"/>
            <a:ext cx="1065196" cy="160875"/>
          </a:xfrm>
          <a:prstGeom prst="rect">
            <a:avLst/>
          </a:prstGeom>
        </p:spPr>
      </p:pic>
      <p:pic>
        <p:nvPicPr>
          <p:cNvPr id="161" name="Picture 160" descr="mx400-fron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34002" y="2375855"/>
            <a:ext cx="1065196" cy="160875"/>
          </a:xfrm>
          <a:prstGeom prst="rect">
            <a:avLst/>
          </a:prstGeom>
        </p:spPr>
      </p:pic>
      <p:sp>
        <p:nvSpPr>
          <p:cNvPr id="162" name="Rectangle 161"/>
          <p:cNvSpPr/>
          <p:nvPr/>
        </p:nvSpPr>
        <p:spPr>
          <a:xfrm>
            <a:off x="6521043" y="2320804"/>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sp>
        <p:nvSpPr>
          <p:cNvPr id="164" name="Rectangle 163"/>
          <p:cNvSpPr/>
          <p:nvPr/>
        </p:nvSpPr>
        <p:spPr>
          <a:xfrm>
            <a:off x="7612084" y="2313716"/>
            <a:ext cx="480789"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MX 400</a:t>
            </a:r>
          </a:p>
        </p:txBody>
      </p:sp>
      <p:pic>
        <p:nvPicPr>
          <p:cNvPr id="165" name="Picture 6" descr="\\MV-FS\Projects\Cisco\03_Assets\Icons\Kubrick Icons\Device Icons\Device_router_3057_default_256.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898811" y="4045458"/>
            <a:ext cx="308240" cy="124355"/>
          </a:xfrm>
          <a:prstGeom prst="rect">
            <a:avLst/>
          </a:prstGeom>
          <a:extLst>
            <a:ext uri="{909E8E84-426E-40dd-AFC4-6F175D3DCCD1}">
              <a14:hiddenFill xmlns:a14="http://schemas.microsoft.com/office/drawing/2010/main" xmlns="">
                <a:solidFill>
                  <a:srgbClr val="FFFFFF"/>
                </a:solidFill>
              </a14:hiddenFill>
            </a:ext>
          </a:extLst>
        </p:spPr>
      </p:pic>
      <p:sp>
        <p:nvSpPr>
          <p:cNvPr id="170" name="Rectangle 169"/>
          <p:cNvSpPr/>
          <p:nvPr/>
        </p:nvSpPr>
        <p:spPr>
          <a:xfrm>
            <a:off x="4753402" y="4117643"/>
            <a:ext cx="25636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4G</a:t>
            </a:r>
          </a:p>
        </p:txBody>
      </p:sp>
      <p:pic>
        <p:nvPicPr>
          <p:cNvPr id="171" name="Picture 6" descr="\\MV-FS\Projects\Cisco\03_Assets\Icons\Kubrick Icons\Device Icons\Device_router_3057_default_256.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51695" y="4057165"/>
            <a:ext cx="308240" cy="124355"/>
          </a:xfrm>
          <a:prstGeom prst="rect">
            <a:avLst/>
          </a:prstGeom>
          <a:extLst>
            <a:ext uri="{909E8E84-426E-40dd-AFC4-6F175D3DCCD1}">
              <a14:hiddenFill xmlns:a14="http://schemas.microsoft.com/office/drawing/2010/main" xmlns="">
                <a:solidFill>
                  <a:srgbClr val="FFFFFF"/>
                </a:solidFill>
              </a14:hiddenFill>
            </a:ext>
          </a:extLst>
        </p:spPr>
      </p:pic>
      <p:sp>
        <p:nvSpPr>
          <p:cNvPr id="94" name="Rectangle 93"/>
          <p:cNvSpPr/>
          <p:nvPr/>
        </p:nvSpPr>
        <p:spPr>
          <a:xfrm>
            <a:off x="5118973" y="3619937"/>
            <a:ext cx="474377" cy="165570"/>
          </a:xfrm>
          <a:prstGeom prst="rect">
            <a:avLst/>
          </a:prstGeom>
        </p:spPr>
        <p:txBody>
          <a:bodyPr wrap="none" lIns="57094" tIns="28549" rIns="57094" bIns="28549">
            <a:spAutoFit/>
          </a:bodyPr>
          <a:lstStyle/>
          <a:p>
            <a:pPr algn="ctr" defTabSz="684059">
              <a:lnSpc>
                <a:spcPct val="85000"/>
              </a:lnSpc>
            </a:pPr>
            <a:r>
              <a:rPr lang="en-US" sz="825" dirty="0">
                <a:solidFill>
                  <a:srgbClr val="676767">
                    <a:lumMod val="50000"/>
                  </a:srgbClr>
                </a:solidFill>
              </a:rPr>
              <a:t>Internet</a:t>
            </a:r>
          </a:p>
        </p:txBody>
      </p:sp>
      <p:pic>
        <p:nvPicPr>
          <p:cNvPr id="95" name="Picture 2" descr="\\MV-FS\Projects\Cisco\03_Assets\Icons\Kubrick Icons\Device Icons\Device_cloud_white_3041_default_256.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71395" y="3083986"/>
            <a:ext cx="986000" cy="558347"/>
          </a:xfrm>
          <a:prstGeom prst="rect">
            <a:avLst/>
          </a:prstGeom>
          <a:noFill/>
          <a:extLst>
            <a:ext uri="{909E8E84-426E-40dd-AFC4-6F175D3DCCD1}">
              <a14:hiddenFill xmlns:a14="http://schemas.microsoft.com/office/drawing/2010/main" xmlns="">
                <a:solidFill>
                  <a:srgbClr val="FFFFFF"/>
                </a:solidFill>
              </a14:hiddenFill>
            </a:ext>
          </a:extLst>
        </p:spPr>
      </p:pic>
      <p:sp>
        <p:nvSpPr>
          <p:cNvPr id="96" name="Rectangle 95"/>
          <p:cNvSpPr/>
          <p:nvPr/>
        </p:nvSpPr>
        <p:spPr>
          <a:xfrm>
            <a:off x="5080365" y="3436765"/>
            <a:ext cx="551332" cy="151153"/>
          </a:xfrm>
          <a:prstGeom prst="rect">
            <a:avLst/>
          </a:prstGeom>
        </p:spPr>
        <p:txBody>
          <a:bodyPr wrap="none" lIns="42812" tIns="21410" rIns="42812" bIns="21410">
            <a:spAutoFit/>
          </a:bodyPr>
          <a:lstStyle/>
          <a:p>
            <a:pPr algn="ctr" defTabSz="683796">
              <a:lnSpc>
                <a:spcPct val="85000"/>
              </a:lnSpc>
            </a:pPr>
            <a:r>
              <a:rPr lang="en-US" sz="825" dirty="0">
                <a:solidFill>
                  <a:srgbClr val="676767">
                    <a:lumMod val="10000"/>
                  </a:srgbClr>
                </a:solidFill>
              </a:rPr>
              <a:t>Auto VPN</a:t>
            </a:r>
          </a:p>
        </p:txBody>
      </p:sp>
      <p:sp>
        <p:nvSpPr>
          <p:cNvPr id="65" name="Freeform 64"/>
          <p:cNvSpPr/>
          <p:nvPr/>
        </p:nvSpPr>
        <p:spPr>
          <a:xfrm rot="16200000" flipV="1">
            <a:off x="3881531" y="3161707"/>
            <a:ext cx="1905760" cy="550917"/>
          </a:xfrm>
          <a:custGeom>
            <a:avLst/>
            <a:gdLst>
              <a:gd name="connsiteX0" fmla="*/ 0 w 4700186"/>
              <a:gd name="connsiteY0" fmla="*/ 734938 h 734938"/>
              <a:gd name="connsiteX1" fmla="*/ 2238998 w 4700186"/>
              <a:gd name="connsiteY1" fmla="*/ 102549 h 734938"/>
              <a:gd name="connsiteX2" fmla="*/ 4700186 w 4700186"/>
              <a:gd name="connsiteY2" fmla="*/ 0 h 734938"/>
            </a:gdLst>
            <a:ahLst/>
            <a:cxnLst>
              <a:cxn ang="0">
                <a:pos x="connsiteX0" y="connsiteY0"/>
              </a:cxn>
              <a:cxn ang="0">
                <a:pos x="connsiteX1" y="connsiteY1"/>
              </a:cxn>
              <a:cxn ang="0">
                <a:pos x="connsiteX2" y="connsiteY2"/>
              </a:cxn>
            </a:cxnLst>
            <a:rect l="l" t="t" r="r" b="b"/>
            <a:pathLst>
              <a:path w="4700186" h="734938">
                <a:moveTo>
                  <a:pt x="0" y="734938"/>
                </a:moveTo>
                <a:cubicBezTo>
                  <a:pt x="727817" y="479988"/>
                  <a:pt x="1455634" y="225039"/>
                  <a:pt x="2238998" y="102549"/>
                </a:cubicBezTo>
                <a:cubicBezTo>
                  <a:pt x="3022362" y="-19941"/>
                  <a:pt x="4291412" y="19940"/>
                  <a:pt x="4700186" y="0"/>
                </a:cubicBezTo>
              </a:path>
            </a:pathLst>
          </a:custGeom>
          <a:noFill/>
          <a:ln w="41275">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3796"/>
            <a:endParaRPr lang="en-US" sz="1799">
              <a:solidFill>
                <a:srgbClr val="FFFFFF"/>
              </a:solidFill>
              <a:latin typeface="Arial"/>
            </a:endParaRPr>
          </a:p>
        </p:txBody>
      </p:sp>
      <p:pic>
        <p:nvPicPr>
          <p:cNvPr id="113" name="Picture 3" descr="C:\srtg_current\templates\Kubrick Device Icons\Device_asa5500_3075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4154" y="2802509"/>
            <a:ext cx="208364" cy="208364"/>
          </a:xfrm>
          <a:prstGeom prst="rect">
            <a:avLst/>
          </a:prstGeom>
        </p:spPr>
      </p:pic>
    </p:spTree>
    <p:extLst>
      <p:ext uri="{BB962C8B-B14F-4D97-AF65-F5344CB8AC3E}">
        <p14:creationId xmlns:p14="http://schemas.microsoft.com/office/powerpoint/2010/main" val="13482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251545" y="1205898"/>
            <a:ext cx="4536479" cy="3083094"/>
          </a:xfrm>
        </p:spPr>
        <p:txBody>
          <a:bodyPr/>
          <a:lstStyle/>
          <a:p>
            <a:r>
              <a:rPr kumimoji="1" lang="ja-JP" altLang="en-US" sz="2400" dirty="0" smtClean="0">
                <a:solidFill>
                  <a:schemeClr val="accent3"/>
                </a:solidFill>
                <a:latin typeface="+mn-lt"/>
              </a:rPr>
              <a:t>スタティック ルート：</a:t>
            </a:r>
            <a:r>
              <a:rPr kumimoji="1" lang="en-US" altLang="ja-JP" sz="2400" dirty="0">
                <a:solidFill>
                  <a:schemeClr val="accent3"/>
                </a:solidFill>
              </a:rPr>
              <a:t/>
            </a:r>
            <a:br>
              <a:rPr kumimoji="1" lang="en-US" altLang="ja-JP" sz="2400" dirty="0">
                <a:solidFill>
                  <a:schemeClr val="accent3"/>
                </a:solidFill>
              </a:rPr>
            </a:br>
            <a:r>
              <a:rPr kumimoji="1" lang="en-US" altLang="ja-JP" dirty="0" smtClean="0">
                <a:solidFill>
                  <a:schemeClr val="accent3"/>
                </a:solidFill>
              </a:rPr>
              <a:t>Catalyst </a:t>
            </a:r>
            <a:r>
              <a:rPr kumimoji="1" lang="en-US" altLang="ja-JP" dirty="0">
                <a:solidFill>
                  <a:schemeClr val="accent3"/>
                </a:solidFill>
              </a:rPr>
              <a:t>2960-L</a:t>
            </a:r>
            <a:r>
              <a:rPr kumimoji="1" lang="ja-JP" altLang="en-US" dirty="0">
                <a:solidFill>
                  <a:schemeClr val="accent3"/>
                </a:solidFill>
              </a:rPr>
              <a:t>にレイヤ</a:t>
            </a:r>
            <a:r>
              <a:rPr kumimoji="1" lang="en-US" altLang="ja-JP" dirty="0">
                <a:solidFill>
                  <a:schemeClr val="accent3"/>
                </a:solidFill>
              </a:rPr>
              <a:t>3</a:t>
            </a:r>
            <a:r>
              <a:rPr kumimoji="1" lang="ja-JP" altLang="en-US" dirty="0">
                <a:solidFill>
                  <a:schemeClr val="accent3"/>
                </a:solidFill>
              </a:rPr>
              <a:t>機能を追加</a:t>
            </a:r>
          </a:p>
          <a:p>
            <a:endParaRPr kumimoji="1" lang="ja-JP" altLang="en-US" dirty="0">
              <a:solidFill>
                <a:schemeClr val="accent3"/>
              </a:solidFill>
              <a:latin typeface="+mn-lt"/>
            </a:endParaRPr>
          </a:p>
        </p:txBody>
      </p:sp>
      <p:sp>
        <p:nvSpPr>
          <p:cNvPr id="11" name="テキスト プレースホルダー 10"/>
          <p:cNvSpPr>
            <a:spLocks noGrp="1"/>
          </p:cNvSpPr>
          <p:nvPr>
            <p:ph type="body" sz="quarter" idx="11"/>
          </p:nvPr>
        </p:nvSpPr>
        <p:spPr>
          <a:xfrm>
            <a:off x="4755866" y="1205898"/>
            <a:ext cx="4284439" cy="3083094"/>
          </a:xfrm>
        </p:spPr>
        <p:txBody>
          <a:bodyPr/>
          <a:lstStyle/>
          <a:p>
            <a:r>
              <a:rPr kumimoji="1" lang="ja-JP" altLang="en-US" dirty="0" smtClean="0">
                <a:solidFill>
                  <a:schemeClr val="accent3"/>
                </a:solidFill>
              </a:rPr>
              <a:t>切れない</a:t>
            </a:r>
            <a:r>
              <a:rPr kumimoji="1" lang="en-US" altLang="ja-JP" dirty="0" err="1" smtClean="0">
                <a:solidFill>
                  <a:schemeClr val="accent3"/>
                </a:solidFill>
              </a:rPr>
              <a:t>PoE</a:t>
            </a:r>
            <a:r>
              <a:rPr kumimoji="1" lang="ja-JP" altLang="en-US" dirty="0" smtClean="0">
                <a:solidFill>
                  <a:schemeClr val="accent3"/>
                </a:solidFill>
              </a:rPr>
              <a:t>：</a:t>
            </a:r>
            <a:r>
              <a:rPr kumimoji="1" lang="en-US" altLang="ja-JP" dirty="0">
                <a:solidFill>
                  <a:schemeClr val="accent3"/>
                </a:solidFill>
              </a:rPr>
              <a:t> </a:t>
            </a:r>
            <a:r>
              <a:rPr kumimoji="1" lang="ja-JP" altLang="en-US" sz="1400" dirty="0" smtClean="0">
                <a:solidFill>
                  <a:schemeClr val="accent3"/>
                </a:solidFill>
              </a:rPr>
              <a:t>（</a:t>
            </a:r>
            <a:r>
              <a:rPr kumimoji="1" lang="en-US" altLang="ja-JP" sz="1400" dirty="0" smtClean="0">
                <a:solidFill>
                  <a:schemeClr val="accent3"/>
                </a:solidFill>
              </a:rPr>
              <a:t>Persistent </a:t>
            </a:r>
            <a:r>
              <a:rPr kumimoji="1" lang="en-US" altLang="ja-JP" sz="1400" dirty="0" err="1" smtClean="0">
                <a:solidFill>
                  <a:schemeClr val="accent3"/>
                </a:solidFill>
              </a:rPr>
              <a:t>PoE</a:t>
            </a:r>
            <a:r>
              <a:rPr kumimoji="1" lang="en-US" altLang="ja-JP" sz="1400" dirty="0" smtClean="0">
                <a:solidFill>
                  <a:schemeClr val="accent3"/>
                </a:solidFill>
              </a:rPr>
              <a:t>)</a:t>
            </a:r>
            <a:r>
              <a:rPr kumimoji="1" lang="en-US" altLang="ja-JP" sz="1400" dirty="0">
                <a:solidFill>
                  <a:schemeClr val="accent3"/>
                </a:solidFill>
              </a:rPr>
              <a:t/>
            </a:r>
            <a:br>
              <a:rPr kumimoji="1" lang="en-US" altLang="ja-JP" sz="1400" dirty="0">
                <a:solidFill>
                  <a:schemeClr val="accent3"/>
                </a:solidFill>
              </a:rPr>
            </a:br>
            <a:r>
              <a:rPr kumimoji="1" lang="ja-JP" altLang="en-US" dirty="0" smtClean="0">
                <a:solidFill>
                  <a:schemeClr val="accent3"/>
                </a:solidFill>
              </a:rPr>
              <a:t>スイッチ</a:t>
            </a:r>
            <a:r>
              <a:rPr kumimoji="1" lang="ja-JP" altLang="en-US" dirty="0">
                <a:solidFill>
                  <a:schemeClr val="accent3"/>
                </a:solidFill>
              </a:rPr>
              <a:t>の再起動中も</a:t>
            </a:r>
            <a:r>
              <a:rPr kumimoji="1" lang="en-US" altLang="ja-JP" dirty="0" err="1">
                <a:solidFill>
                  <a:schemeClr val="accent3"/>
                </a:solidFill>
              </a:rPr>
              <a:t>PoE</a:t>
            </a:r>
            <a:r>
              <a:rPr kumimoji="1" lang="ja-JP" altLang="en-US" dirty="0">
                <a:solidFill>
                  <a:schemeClr val="accent3"/>
                </a:solidFill>
              </a:rPr>
              <a:t>電源</a:t>
            </a:r>
            <a:r>
              <a:rPr kumimoji="1" lang="ja-JP" altLang="en-US" dirty="0" smtClean="0">
                <a:solidFill>
                  <a:schemeClr val="accent3"/>
                </a:solidFill>
              </a:rPr>
              <a:t>を供給</a:t>
            </a:r>
            <a:endParaRPr kumimoji="1" lang="en-US" altLang="ja-JP" dirty="0">
              <a:solidFill>
                <a:schemeClr val="accent3"/>
              </a:solidFill>
            </a:endParaRPr>
          </a:p>
          <a:p>
            <a:pPr marL="514350" lvl="1" indent="-285750">
              <a:buFont typeface="Arial" charset="0"/>
              <a:buChar char="•"/>
            </a:pPr>
            <a:endParaRPr kumimoji="1" lang="en-US" altLang="ja-JP" sz="1400" dirty="0" smtClean="0">
              <a:solidFill>
                <a:schemeClr val="accent3"/>
              </a:solidFill>
            </a:endParaRPr>
          </a:p>
          <a:p>
            <a:pPr marL="514350" lvl="1" indent="-285750">
              <a:buFont typeface="Arial" charset="0"/>
              <a:buChar char="•"/>
            </a:pPr>
            <a:r>
              <a:rPr kumimoji="1" lang="ja-JP" altLang="en-US" sz="1400" dirty="0" smtClean="0">
                <a:solidFill>
                  <a:schemeClr val="accent3"/>
                </a:solidFill>
              </a:rPr>
              <a:t>セキュリティ カメラ</a:t>
            </a:r>
            <a:endParaRPr kumimoji="1" lang="en-US" altLang="ja-JP" sz="1400" dirty="0">
              <a:solidFill>
                <a:schemeClr val="accent3"/>
              </a:solidFill>
            </a:endParaRPr>
          </a:p>
          <a:p>
            <a:pPr marL="514350" lvl="1" indent="-285750">
              <a:buFont typeface="Arial" charset="0"/>
              <a:buChar char="•"/>
            </a:pPr>
            <a:r>
              <a:rPr kumimoji="1" lang="ja-JP" altLang="en-US" sz="1400" dirty="0">
                <a:solidFill>
                  <a:schemeClr val="accent3"/>
                </a:solidFill>
              </a:rPr>
              <a:t>アクセスポイント</a:t>
            </a:r>
            <a:endParaRPr kumimoji="1" lang="en-US" altLang="ja-JP" sz="1400" dirty="0">
              <a:solidFill>
                <a:schemeClr val="accent3"/>
              </a:solidFill>
            </a:endParaRPr>
          </a:p>
          <a:p>
            <a:pPr marL="514350" lvl="1" indent="-285750">
              <a:buFont typeface="Arial" charset="0"/>
              <a:buChar char="•"/>
            </a:pPr>
            <a:r>
              <a:rPr kumimoji="1" lang="ja-JP" altLang="en-US" sz="1400" dirty="0">
                <a:solidFill>
                  <a:schemeClr val="accent3"/>
                </a:solidFill>
              </a:rPr>
              <a:t>ビデオ端末</a:t>
            </a:r>
            <a:endParaRPr kumimoji="1" lang="en-US" altLang="ja-JP" sz="1400" dirty="0">
              <a:solidFill>
                <a:schemeClr val="accent3"/>
              </a:solidFill>
            </a:endParaRPr>
          </a:p>
          <a:p>
            <a:pPr marL="514350" lvl="1" indent="-285750">
              <a:buFont typeface="Arial" charset="0"/>
              <a:buChar char="•"/>
            </a:pPr>
            <a:r>
              <a:rPr kumimoji="1" lang="en-US" altLang="ja-JP" sz="1400" dirty="0">
                <a:solidFill>
                  <a:schemeClr val="accent3"/>
                </a:solidFill>
              </a:rPr>
              <a:t>IP</a:t>
            </a:r>
            <a:r>
              <a:rPr kumimoji="1" lang="ja-JP" altLang="en-US" sz="1400" dirty="0">
                <a:solidFill>
                  <a:schemeClr val="accent3"/>
                </a:solidFill>
              </a:rPr>
              <a:t> </a:t>
            </a:r>
            <a:r>
              <a:rPr kumimoji="1" lang="en-US" altLang="ja-JP" sz="1400" dirty="0">
                <a:solidFill>
                  <a:schemeClr val="accent3"/>
                </a:solidFill>
              </a:rPr>
              <a:t>Phone</a:t>
            </a:r>
          </a:p>
          <a:p>
            <a:endParaRPr kumimoji="1" lang="ja-JP" altLang="en-US" sz="1800" dirty="0">
              <a:solidFill>
                <a:schemeClr val="accent3"/>
              </a:solidFill>
            </a:endParaRPr>
          </a:p>
        </p:txBody>
      </p:sp>
      <p:sp>
        <p:nvSpPr>
          <p:cNvPr id="3" name="タイトル 2"/>
          <p:cNvSpPr>
            <a:spLocks noGrp="1"/>
          </p:cNvSpPr>
          <p:nvPr>
            <p:ph type="title"/>
          </p:nvPr>
        </p:nvSpPr>
        <p:spPr>
          <a:xfrm>
            <a:off x="333713" y="165979"/>
            <a:ext cx="6427058" cy="731837"/>
          </a:xfrm>
        </p:spPr>
        <p:txBody>
          <a:bodyPr/>
          <a:lstStyle/>
          <a:p>
            <a:r>
              <a:rPr kumimoji="1" lang="en-US" altLang="ja-JP" sz="2400" dirty="0" smtClean="0"/>
              <a:t>Cisco Catalyst 2960-L</a:t>
            </a:r>
            <a:r>
              <a:rPr kumimoji="1" lang="ja-JP" altLang="en-US" sz="2400" dirty="0" smtClean="0"/>
              <a:t> 最新</a:t>
            </a:r>
            <a:r>
              <a:rPr kumimoji="1" lang="en-US" altLang="ja-JP" sz="2400" dirty="0" smtClean="0"/>
              <a:t>IOS</a:t>
            </a:r>
            <a:r>
              <a:rPr kumimoji="1" lang="ja-JP" altLang="en-US" sz="2400" dirty="0" smtClean="0"/>
              <a:t>アップデート</a:t>
            </a:r>
            <a:endParaRPr kumimoji="1" lang="ja-JP" altLang="en-US" sz="2400" dirty="0"/>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5569" y="3416321"/>
            <a:ext cx="1914046" cy="502995"/>
          </a:xfrm>
          <a:prstGeom prst="rect">
            <a:avLst/>
          </a:prstGeom>
        </p:spPr>
      </p:pic>
      <p:cxnSp>
        <p:nvCxnSpPr>
          <p:cNvPr id="5" name="直線コネクタ 4"/>
          <p:cNvCxnSpPr/>
          <p:nvPr/>
        </p:nvCxnSpPr>
        <p:spPr>
          <a:xfrm flipH="1">
            <a:off x="5705001" y="3777966"/>
            <a:ext cx="857051" cy="769358"/>
          </a:xfrm>
          <a:prstGeom prst="line">
            <a:avLst/>
          </a:prstGeom>
        </p:spPr>
        <p:style>
          <a:lnRef idx="3">
            <a:schemeClr val="dk1"/>
          </a:lnRef>
          <a:fillRef idx="0">
            <a:schemeClr val="dk1"/>
          </a:fillRef>
          <a:effectRef idx="2">
            <a:schemeClr val="dk1"/>
          </a:effectRef>
          <a:fontRef idx="minor">
            <a:schemeClr val="tx1"/>
          </a:fontRef>
        </p:style>
      </p:cxnSp>
      <p:cxnSp>
        <p:nvCxnSpPr>
          <p:cNvPr id="6" name="直線コネクタ 5"/>
          <p:cNvCxnSpPr/>
          <p:nvPr/>
        </p:nvCxnSpPr>
        <p:spPr>
          <a:xfrm>
            <a:off x="6854660" y="3777966"/>
            <a:ext cx="97932" cy="601389"/>
          </a:xfrm>
          <a:prstGeom prst="line">
            <a:avLst/>
          </a:prstGeom>
        </p:spPr>
        <p:style>
          <a:lnRef idx="3">
            <a:schemeClr val="dk1"/>
          </a:lnRef>
          <a:fillRef idx="0">
            <a:schemeClr val="dk1"/>
          </a:fillRef>
          <a:effectRef idx="2">
            <a:schemeClr val="dk1"/>
          </a:effectRef>
          <a:fontRef idx="minor">
            <a:schemeClr val="tx1"/>
          </a:fontRef>
        </p:style>
      </p:cxnSp>
      <p:cxnSp>
        <p:nvCxnSpPr>
          <p:cNvPr id="7" name="直線コネクタ 6"/>
          <p:cNvCxnSpPr/>
          <p:nvPr/>
        </p:nvCxnSpPr>
        <p:spPr>
          <a:xfrm>
            <a:off x="7294503" y="3835948"/>
            <a:ext cx="1339085" cy="633568"/>
          </a:xfrm>
          <a:prstGeom prst="line">
            <a:avLst/>
          </a:prstGeom>
        </p:spPr>
        <p:style>
          <a:lnRef idx="3">
            <a:schemeClr val="dk1"/>
          </a:lnRef>
          <a:fillRef idx="0">
            <a:schemeClr val="dk1"/>
          </a:fillRef>
          <a:effectRef idx="2">
            <a:schemeClr val="dk1"/>
          </a:effectRef>
          <a:fontRef idx="minor">
            <a:schemeClr val="tx1"/>
          </a:fontRef>
        </p:style>
      </p:cxnSp>
      <p:pic>
        <p:nvPicPr>
          <p:cNvPr id="8" name="図 7"/>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40401" y1="44550" x2="40401" y2="44550"/>
                        <a14:foregroundMark x1="58166" y1="68246" x2="58166" y2="68246"/>
                      </a14:backgroundRemoval>
                    </a14:imgEffect>
                  </a14:imgLayer>
                </a14:imgProps>
              </a:ext>
              <a:ext uri="{28A0092B-C50C-407E-A947-70E740481C1C}">
                <a14:useLocalDpi xmlns:a14="http://schemas.microsoft.com/office/drawing/2010/main"/>
              </a:ext>
            </a:extLst>
          </a:blip>
          <a:srcRect/>
          <a:stretch/>
        </p:blipFill>
        <p:spPr>
          <a:xfrm>
            <a:off x="5189527" y="4333147"/>
            <a:ext cx="865273" cy="522259"/>
          </a:xfrm>
          <a:prstGeom prst="rect">
            <a:avLst/>
          </a:prstGeom>
        </p:spPr>
      </p:pic>
      <p:pic>
        <p:nvPicPr>
          <p:cNvPr id="9" name="図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59061" y="4163837"/>
            <a:ext cx="987062" cy="789649"/>
          </a:xfrm>
          <a:prstGeom prst="rect">
            <a:avLst/>
          </a:prstGeom>
        </p:spPr>
      </p:pic>
      <p:pic>
        <p:nvPicPr>
          <p:cNvPr id="10" name="図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0992" y="4306580"/>
            <a:ext cx="588837" cy="522197"/>
          </a:xfrm>
          <a:prstGeom prst="rect">
            <a:avLst/>
          </a:prstGeom>
        </p:spPr>
      </p:pic>
      <p:grpSp>
        <p:nvGrpSpPr>
          <p:cNvPr id="16" name="図形グループ 15"/>
          <p:cNvGrpSpPr/>
          <p:nvPr/>
        </p:nvGrpSpPr>
        <p:grpSpPr>
          <a:xfrm>
            <a:off x="960354" y="2340934"/>
            <a:ext cx="2697326" cy="2666580"/>
            <a:chOff x="958853" y="1933614"/>
            <a:chExt cx="2697326" cy="2666580"/>
          </a:xfrm>
        </p:grpSpPr>
        <p:cxnSp>
          <p:nvCxnSpPr>
            <p:cNvPr id="50" name="直線コネクタ 49"/>
            <p:cNvCxnSpPr/>
            <p:nvPr/>
          </p:nvCxnSpPr>
          <p:spPr>
            <a:xfrm flipH="1">
              <a:off x="2368637" y="2158987"/>
              <a:ext cx="1" cy="908052"/>
            </a:xfrm>
            <a:prstGeom prst="line">
              <a:avLst/>
            </a:prstGeom>
          </p:spPr>
          <p:style>
            <a:lnRef idx="3">
              <a:schemeClr val="dk1"/>
            </a:lnRef>
            <a:fillRef idx="0">
              <a:schemeClr val="dk1"/>
            </a:fillRef>
            <a:effectRef idx="2">
              <a:schemeClr val="dk1"/>
            </a:effectRef>
            <a:fontRef idx="minor">
              <a:schemeClr val="tx1"/>
            </a:fontRef>
          </p:style>
        </p:cxnSp>
        <p:pic>
          <p:nvPicPr>
            <p:cNvPr id="51" name="図 5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87552" y="1933614"/>
              <a:ext cx="1319463" cy="507936"/>
            </a:xfrm>
            <a:prstGeom prst="rect">
              <a:avLst/>
            </a:prstGeom>
            <a:effectLst/>
          </p:spPr>
        </p:pic>
        <p:cxnSp>
          <p:nvCxnSpPr>
            <p:cNvPr id="52" name="直線コネクタ 51"/>
            <p:cNvCxnSpPr/>
            <p:nvPr/>
          </p:nvCxnSpPr>
          <p:spPr>
            <a:xfrm flipH="1">
              <a:off x="1239737" y="3193686"/>
              <a:ext cx="877266" cy="819232"/>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53" name="直線コネクタ 52"/>
            <p:cNvCxnSpPr/>
            <p:nvPr/>
          </p:nvCxnSpPr>
          <p:spPr>
            <a:xfrm>
              <a:off x="2298057" y="3221413"/>
              <a:ext cx="12985" cy="746848"/>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cxnSp>
          <p:nvCxnSpPr>
            <p:cNvPr id="54" name="直線コネクタ 53"/>
            <p:cNvCxnSpPr/>
            <p:nvPr/>
          </p:nvCxnSpPr>
          <p:spPr>
            <a:xfrm>
              <a:off x="2550172" y="3175693"/>
              <a:ext cx="825124" cy="866318"/>
            </a:xfrm>
            <a:prstGeom prst="line">
              <a:avLst/>
            </a:prstGeom>
            <a:ln>
              <a:solidFill>
                <a:schemeClr val="accent5"/>
              </a:solidFill>
            </a:ln>
          </p:spPr>
          <p:style>
            <a:lnRef idx="3">
              <a:schemeClr val="dk1"/>
            </a:lnRef>
            <a:fillRef idx="0">
              <a:schemeClr val="dk1"/>
            </a:fillRef>
            <a:effectRef idx="2">
              <a:schemeClr val="dk1"/>
            </a:effectRef>
            <a:fontRef idx="minor">
              <a:schemeClr val="tx1"/>
            </a:fontRef>
          </p:style>
        </p:cxnSp>
        <p:pic>
          <p:nvPicPr>
            <p:cNvPr id="55" name="図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4978" y="2950245"/>
              <a:ext cx="1307319" cy="343552"/>
            </a:xfrm>
            <a:prstGeom prst="rect">
              <a:avLst/>
            </a:prstGeom>
          </p:spPr>
        </p:pic>
        <p:pic>
          <p:nvPicPr>
            <p:cNvPr id="56" name="図 5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a:xfrm>
              <a:off x="958853" y="4012918"/>
              <a:ext cx="561767" cy="474937"/>
            </a:xfrm>
            <a:prstGeom prst="rect">
              <a:avLst/>
            </a:prstGeom>
          </p:spPr>
        </p:pic>
        <p:pic>
          <p:nvPicPr>
            <p:cNvPr id="57" name="図 56"/>
            <p:cNvPicPr>
              <a:picLocks noChangeAspect="1"/>
            </p:cNvPicPr>
            <p:nvPr/>
          </p:nvPicPr>
          <p:blipFill rotWithShape="1">
            <a:blip r:embed="rId11" cstate="screen">
              <a:extLst>
                <a:ext uri="{BEBA8EAE-BF5A-486C-A8C5-ECC9F3942E4B}">
                  <a14:imgProps xmlns:a14="http://schemas.microsoft.com/office/drawing/2010/main">
                    <a14:imgLayer r:embed="rId4">
                      <a14:imgEffect>
                        <a14:backgroundRemoval t="0" b="100000" l="0" r="100000">
                          <a14:foregroundMark x1="40401" y1="44550" x2="40401" y2="44550"/>
                          <a14:foregroundMark x1="58166" y1="68246" x2="58166" y2="68246"/>
                        </a14:backgroundRemoval>
                      </a14:imgEffect>
                    </a14:imgLayer>
                  </a14:imgProps>
                </a:ext>
                <a:ext uri="{28A0092B-C50C-407E-A947-70E740481C1C}">
                  <a14:useLocalDpi xmlns:a14="http://schemas.microsoft.com/office/drawing/2010/main"/>
                </a:ext>
              </a:extLst>
            </a:blip>
            <a:srcRect/>
            <a:stretch/>
          </p:blipFill>
          <p:spPr>
            <a:xfrm>
              <a:off x="1787552" y="3968261"/>
              <a:ext cx="1046980" cy="631933"/>
            </a:xfrm>
            <a:prstGeom prst="rect">
              <a:avLst/>
            </a:prstGeom>
          </p:spPr>
        </p:pic>
        <p:pic>
          <p:nvPicPr>
            <p:cNvPr id="58" name="図 5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a:xfrm>
              <a:off x="3094412" y="4042011"/>
              <a:ext cx="561767" cy="474937"/>
            </a:xfrm>
            <a:prstGeom prst="rect">
              <a:avLst/>
            </a:prstGeom>
          </p:spPr>
        </p:pic>
      </p:grpSp>
      <p:sp>
        <p:nvSpPr>
          <p:cNvPr id="18" name="正方形/長方形 17"/>
          <p:cNvSpPr/>
          <p:nvPr/>
        </p:nvSpPr>
        <p:spPr>
          <a:xfrm>
            <a:off x="7477109" y="30598"/>
            <a:ext cx="1631395" cy="307777"/>
          </a:xfrm>
          <a:prstGeom prst="rect">
            <a:avLst/>
          </a:prstGeom>
        </p:spPr>
        <p:txBody>
          <a:bodyPr wrap="square">
            <a:spAutoFit/>
          </a:bodyPr>
          <a:lstStyle/>
          <a:p>
            <a:pPr algn="r" eaLnBrk="0" hangingPunct="0">
              <a:spcBef>
                <a:spcPct val="30000"/>
              </a:spcBef>
              <a:defRPr/>
            </a:pPr>
            <a:r>
              <a:rPr kumimoji="1" lang="en-US" altLang="ja-JP" sz="1400" dirty="0" smtClean="0">
                <a:solidFill>
                  <a:srgbClr val="282828"/>
                </a:solidFill>
              </a:rPr>
              <a:t>IOS:</a:t>
            </a:r>
            <a:r>
              <a:rPr kumimoji="1" lang="ja-JP" altLang="en-US" sz="1400" dirty="0" smtClean="0">
                <a:solidFill>
                  <a:srgbClr val="282828"/>
                </a:solidFill>
              </a:rPr>
              <a:t> </a:t>
            </a:r>
            <a:r>
              <a:rPr kumimoji="1" lang="en-US" altLang="ja-JP" sz="1400" dirty="0" smtClean="0">
                <a:solidFill>
                  <a:srgbClr val="282828"/>
                </a:solidFill>
              </a:rPr>
              <a:t>15.2.5E2〜</a:t>
            </a:r>
          </a:p>
        </p:txBody>
      </p:sp>
      <p:grpSp>
        <p:nvGrpSpPr>
          <p:cNvPr id="19" name="図形グループ 18"/>
          <p:cNvGrpSpPr/>
          <p:nvPr/>
        </p:nvGrpSpPr>
        <p:grpSpPr>
          <a:xfrm>
            <a:off x="1330774" y="2848870"/>
            <a:ext cx="3037658" cy="1758054"/>
            <a:chOff x="6049419" y="2877107"/>
            <a:chExt cx="3037658" cy="1758054"/>
          </a:xfrm>
        </p:grpSpPr>
        <p:sp>
          <p:nvSpPr>
            <p:cNvPr id="21" name="角丸四角形吹き出し 20"/>
            <p:cNvSpPr/>
            <p:nvPr/>
          </p:nvSpPr>
          <p:spPr>
            <a:xfrm>
              <a:off x="7423841" y="2877107"/>
              <a:ext cx="1663236" cy="456311"/>
            </a:xfrm>
            <a:prstGeom prst="wedgeRoundRectCallout">
              <a:avLst>
                <a:gd name="adj1" fmla="val -46619"/>
                <a:gd name="adj2" fmla="val 83908"/>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200" dirty="0" smtClean="0">
                  <a:solidFill>
                    <a:schemeClr val="accent3"/>
                  </a:solidFill>
                </a:rPr>
                <a:t>スイッチが</a:t>
              </a:r>
              <a:endParaRPr kumimoji="1" lang="en-US" altLang="ja-JP" sz="1200" dirty="0" smtClean="0">
                <a:solidFill>
                  <a:schemeClr val="accent3"/>
                </a:solidFill>
              </a:endParaRPr>
            </a:p>
            <a:p>
              <a:pPr algn="ctr"/>
              <a:r>
                <a:rPr kumimoji="1" lang="ja-JP" altLang="en-US" sz="1200" dirty="0" smtClean="0">
                  <a:solidFill>
                    <a:schemeClr val="accent3"/>
                  </a:solidFill>
                </a:rPr>
                <a:t>ルーティング処理</a:t>
              </a:r>
            </a:p>
          </p:txBody>
        </p:sp>
        <p:grpSp>
          <p:nvGrpSpPr>
            <p:cNvPr id="22" name="Group 149"/>
            <p:cNvGrpSpPr>
              <a:grpSpLocks noChangeAspect="1"/>
            </p:cNvGrpSpPr>
            <p:nvPr/>
          </p:nvGrpSpPr>
          <p:grpSpPr>
            <a:xfrm rot="16200000">
              <a:off x="6992372" y="3667181"/>
              <a:ext cx="873059" cy="942729"/>
              <a:chOff x="3402807" y="2630488"/>
              <a:chExt cx="688181" cy="1544638"/>
            </a:xfrm>
          </p:grpSpPr>
          <p:sp>
            <p:nvSpPr>
              <p:cNvPr id="37" name="Freeform 111"/>
              <p:cNvSpPr>
                <a:spLocks/>
              </p:cNvSpPr>
              <p:nvPr/>
            </p:nvSpPr>
            <p:spPr bwMode="auto">
              <a:xfrm>
                <a:off x="3422650" y="2881313"/>
                <a:ext cx="258763" cy="234950"/>
              </a:xfrm>
              <a:custGeom>
                <a:avLst/>
                <a:gdLst>
                  <a:gd name="T0" fmla="*/ 0 w 148"/>
                  <a:gd name="T1" fmla="*/ 0 h 134"/>
                  <a:gd name="T2" fmla="*/ 79 w 148"/>
                  <a:gd name="T3" fmla="*/ 118 h 134"/>
                  <a:gd name="T4" fmla="*/ 108 w 148"/>
                  <a:gd name="T5" fmla="*/ 134 h 134"/>
                  <a:gd name="T6" fmla="*/ 128 w 148"/>
                  <a:gd name="T7" fmla="*/ 128 h 134"/>
                  <a:gd name="T8" fmla="*/ 137 w 148"/>
                  <a:gd name="T9" fmla="*/ 79 h 134"/>
                  <a:gd name="T10" fmla="*/ 98 w 148"/>
                  <a:gd name="T11" fmla="*/ 19 h 134"/>
                  <a:gd name="T12" fmla="*/ 25 w 148"/>
                  <a:gd name="T13" fmla="*/ 10 h 134"/>
                  <a:gd name="T14" fmla="*/ 0 w 148"/>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4">
                    <a:moveTo>
                      <a:pt x="0" y="0"/>
                    </a:moveTo>
                    <a:cubicBezTo>
                      <a:pt x="79" y="118"/>
                      <a:pt x="79" y="118"/>
                      <a:pt x="79" y="118"/>
                    </a:cubicBezTo>
                    <a:cubicBezTo>
                      <a:pt x="85" y="129"/>
                      <a:pt x="97" y="134"/>
                      <a:pt x="108" y="134"/>
                    </a:cubicBezTo>
                    <a:cubicBezTo>
                      <a:pt x="115" y="134"/>
                      <a:pt x="122" y="132"/>
                      <a:pt x="128" y="128"/>
                    </a:cubicBezTo>
                    <a:cubicBezTo>
                      <a:pt x="144" y="117"/>
                      <a:pt x="148" y="95"/>
                      <a:pt x="137" y="79"/>
                    </a:cubicBezTo>
                    <a:cubicBezTo>
                      <a:pt x="98" y="19"/>
                      <a:pt x="98" y="19"/>
                      <a:pt x="98" y="19"/>
                    </a:cubicBezTo>
                    <a:cubicBezTo>
                      <a:pt x="74" y="13"/>
                      <a:pt x="50" y="10"/>
                      <a:pt x="25" y="10"/>
                    </a:cubicBezTo>
                    <a:cubicBezTo>
                      <a:pt x="15" y="10"/>
                      <a:pt x="6" y="6"/>
                      <a:pt x="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8" name="Freeform 112"/>
              <p:cNvSpPr>
                <a:spLocks/>
              </p:cNvSpPr>
              <p:nvPr/>
            </p:nvSpPr>
            <p:spPr bwMode="auto">
              <a:xfrm>
                <a:off x="3409950" y="2630488"/>
                <a:ext cx="344488" cy="177800"/>
              </a:xfrm>
              <a:custGeom>
                <a:avLst/>
                <a:gdLst>
                  <a:gd name="T0" fmla="*/ 157 w 197"/>
                  <a:gd name="T1" fmla="*/ 0 h 102"/>
                  <a:gd name="T2" fmla="*/ 137 w 197"/>
                  <a:gd name="T3" fmla="*/ 6 h 102"/>
                  <a:gd name="T4" fmla="*/ 12 w 197"/>
                  <a:gd name="T5" fmla="*/ 89 h 102"/>
                  <a:gd name="T6" fmla="*/ 0 w 197"/>
                  <a:gd name="T7" fmla="*/ 102 h 102"/>
                  <a:gd name="T8" fmla="*/ 0 w 197"/>
                  <a:gd name="T9" fmla="*/ 102 h 102"/>
                  <a:gd name="T10" fmla="*/ 12 w 197"/>
                  <a:gd name="T11" fmla="*/ 89 h 102"/>
                  <a:gd name="T12" fmla="*/ 32 w 197"/>
                  <a:gd name="T13" fmla="*/ 83 h 102"/>
                  <a:gd name="T14" fmla="*/ 39 w 197"/>
                  <a:gd name="T15" fmla="*/ 84 h 102"/>
                  <a:gd name="T16" fmla="*/ 128 w 197"/>
                  <a:gd name="T17" fmla="*/ 97 h 102"/>
                  <a:gd name="T18" fmla="*/ 176 w 197"/>
                  <a:gd name="T19" fmla="*/ 65 h 102"/>
                  <a:gd name="T20" fmla="*/ 186 w 197"/>
                  <a:gd name="T21" fmla="*/ 16 h 102"/>
                  <a:gd name="T22" fmla="*/ 157 w 197"/>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02">
                    <a:moveTo>
                      <a:pt x="157" y="0"/>
                    </a:moveTo>
                    <a:cubicBezTo>
                      <a:pt x="150" y="0"/>
                      <a:pt x="143" y="2"/>
                      <a:pt x="137" y="6"/>
                    </a:cubicBezTo>
                    <a:cubicBezTo>
                      <a:pt x="12" y="89"/>
                      <a:pt x="12" y="89"/>
                      <a:pt x="12" y="89"/>
                    </a:cubicBezTo>
                    <a:cubicBezTo>
                      <a:pt x="7" y="92"/>
                      <a:pt x="3" y="97"/>
                      <a:pt x="0" y="102"/>
                    </a:cubicBezTo>
                    <a:cubicBezTo>
                      <a:pt x="0" y="102"/>
                      <a:pt x="0" y="102"/>
                      <a:pt x="0" y="102"/>
                    </a:cubicBezTo>
                    <a:cubicBezTo>
                      <a:pt x="3" y="97"/>
                      <a:pt x="7" y="92"/>
                      <a:pt x="12" y="89"/>
                    </a:cubicBezTo>
                    <a:cubicBezTo>
                      <a:pt x="18" y="85"/>
                      <a:pt x="25" y="83"/>
                      <a:pt x="32" y="83"/>
                    </a:cubicBezTo>
                    <a:cubicBezTo>
                      <a:pt x="34" y="83"/>
                      <a:pt x="37" y="83"/>
                      <a:pt x="39" y="84"/>
                    </a:cubicBezTo>
                    <a:cubicBezTo>
                      <a:pt x="70" y="84"/>
                      <a:pt x="100" y="89"/>
                      <a:pt x="128" y="97"/>
                    </a:cubicBezTo>
                    <a:cubicBezTo>
                      <a:pt x="176" y="65"/>
                      <a:pt x="176" y="65"/>
                      <a:pt x="176" y="65"/>
                    </a:cubicBezTo>
                    <a:cubicBezTo>
                      <a:pt x="193" y="54"/>
                      <a:pt x="197" y="32"/>
                      <a:pt x="186" y="16"/>
                    </a:cubicBezTo>
                    <a:cubicBezTo>
                      <a:pt x="179" y="5"/>
                      <a:pt x="168" y="0"/>
                      <a:pt x="157"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9" name="Freeform 113"/>
              <p:cNvSpPr>
                <a:spLocks/>
              </p:cNvSpPr>
              <p:nvPr/>
            </p:nvSpPr>
            <p:spPr bwMode="auto">
              <a:xfrm>
                <a:off x="3409950" y="2774951"/>
                <a:ext cx="68263" cy="33337"/>
              </a:xfrm>
              <a:custGeom>
                <a:avLst/>
                <a:gdLst>
                  <a:gd name="T0" fmla="*/ 32 w 39"/>
                  <a:gd name="T1" fmla="*/ 0 h 19"/>
                  <a:gd name="T2" fmla="*/ 12 w 39"/>
                  <a:gd name="T3" fmla="*/ 6 h 19"/>
                  <a:gd name="T4" fmla="*/ 0 w 39"/>
                  <a:gd name="T5" fmla="*/ 19 h 19"/>
                  <a:gd name="T6" fmla="*/ 32 w 39"/>
                  <a:gd name="T7" fmla="*/ 0 h 19"/>
                  <a:gd name="T8" fmla="*/ 32 w 39"/>
                  <a:gd name="T9" fmla="*/ 0 h 19"/>
                  <a:gd name="T10" fmla="*/ 39 w 39"/>
                  <a:gd name="T11" fmla="*/ 1 h 19"/>
                  <a:gd name="T12" fmla="*/ 32 w 3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9" h="19">
                    <a:moveTo>
                      <a:pt x="32" y="0"/>
                    </a:moveTo>
                    <a:cubicBezTo>
                      <a:pt x="25" y="0"/>
                      <a:pt x="18" y="2"/>
                      <a:pt x="12" y="6"/>
                    </a:cubicBezTo>
                    <a:cubicBezTo>
                      <a:pt x="7" y="9"/>
                      <a:pt x="3" y="14"/>
                      <a:pt x="0" y="19"/>
                    </a:cubicBezTo>
                    <a:cubicBezTo>
                      <a:pt x="6" y="8"/>
                      <a:pt x="18" y="0"/>
                      <a:pt x="32" y="0"/>
                    </a:cubicBezTo>
                    <a:cubicBezTo>
                      <a:pt x="32" y="0"/>
                      <a:pt x="32" y="0"/>
                      <a:pt x="32" y="0"/>
                    </a:cubicBezTo>
                    <a:cubicBezTo>
                      <a:pt x="34" y="0"/>
                      <a:pt x="37" y="0"/>
                      <a:pt x="39" y="1"/>
                    </a:cubicBezTo>
                    <a:cubicBezTo>
                      <a:pt x="37" y="0"/>
                      <a:pt x="34" y="0"/>
                      <a:pt x="3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0" name="Freeform 114"/>
              <p:cNvSpPr>
                <a:spLocks/>
              </p:cNvSpPr>
              <p:nvPr/>
            </p:nvSpPr>
            <p:spPr bwMode="auto">
              <a:xfrm>
                <a:off x="3425825" y="3689351"/>
                <a:ext cx="255588" cy="228600"/>
              </a:xfrm>
              <a:custGeom>
                <a:avLst/>
                <a:gdLst>
                  <a:gd name="T0" fmla="*/ 106 w 146"/>
                  <a:gd name="T1" fmla="*/ 0 h 131"/>
                  <a:gd name="T2" fmla="*/ 77 w 146"/>
                  <a:gd name="T3" fmla="*/ 15 h 131"/>
                  <a:gd name="T4" fmla="*/ 0 w 146"/>
                  <a:gd name="T5" fmla="*/ 131 h 131"/>
                  <a:gd name="T6" fmla="*/ 23 w 146"/>
                  <a:gd name="T7" fmla="*/ 122 h 131"/>
                  <a:gd name="T8" fmla="*/ 97 w 146"/>
                  <a:gd name="T9" fmla="*/ 113 h 131"/>
                  <a:gd name="T10" fmla="*/ 135 w 146"/>
                  <a:gd name="T11" fmla="*/ 54 h 131"/>
                  <a:gd name="T12" fmla="*/ 126 w 146"/>
                  <a:gd name="T13" fmla="*/ 5 h 131"/>
                  <a:gd name="T14" fmla="*/ 106 w 146"/>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31">
                    <a:moveTo>
                      <a:pt x="106" y="0"/>
                    </a:moveTo>
                    <a:cubicBezTo>
                      <a:pt x="95" y="0"/>
                      <a:pt x="83" y="5"/>
                      <a:pt x="77" y="15"/>
                    </a:cubicBezTo>
                    <a:cubicBezTo>
                      <a:pt x="0" y="131"/>
                      <a:pt x="0" y="131"/>
                      <a:pt x="0" y="131"/>
                    </a:cubicBezTo>
                    <a:cubicBezTo>
                      <a:pt x="6" y="126"/>
                      <a:pt x="14" y="122"/>
                      <a:pt x="23" y="122"/>
                    </a:cubicBezTo>
                    <a:cubicBezTo>
                      <a:pt x="48" y="122"/>
                      <a:pt x="73" y="119"/>
                      <a:pt x="97" y="113"/>
                    </a:cubicBezTo>
                    <a:cubicBezTo>
                      <a:pt x="135" y="54"/>
                      <a:pt x="135" y="54"/>
                      <a:pt x="135" y="54"/>
                    </a:cubicBezTo>
                    <a:cubicBezTo>
                      <a:pt x="146" y="38"/>
                      <a:pt x="142" y="16"/>
                      <a:pt x="126" y="5"/>
                    </a:cubicBezTo>
                    <a:cubicBezTo>
                      <a:pt x="120" y="1"/>
                      <a:pt x="113" y="0"/>
                      <a:pt x="106"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1" name="Freeform 115"/>
              <p:cNvSpPr>
                <a:spLocks/>
              </p:cNvSpPr>
              <p:nvPr/>
            </p:nvSpPr>
            <p:spPr bwMode="auto">
              <a:xfrm>
                <a:off x="3430588" y="4003676"/>
                <a:ext cx="323850" cy="171450"/>
              </a:xfrm>
              <a:custGeom>
                <a:avLst/>
                <a:gdLst>
                  <a:gd name="T0" fmla="*/ 115 w 185"/>
                  <a:gd name="T1" fmla="*/ 0 h 98"/>
                  <a:gd name="T2" fmla="*/ 32 w 185"/>
                  <a:gd name="T3" fmla="*/ 13 h 98"/>
                  <a:gd name="T4" fmla="*/ 20 w 185"/>
                  <a:gd name="T5" fmla="*/ 15 h 98"/>
                  <a:gd name="T6" fmla="*/ 0 w 185"/>
                  <a:gd name="T7" fmla="*/ 9 h 98"/>
                  <a:gd name="T8" fmla="*/ 125 w 185"/>
                  <a:gd name="T9" fmla="*/ 92 h 98"/>
                  <a:gd name="T10" fmla="*/ 145 w 185"/>
                  <a:gd name="T11" fmla="*/ 98 h 98"/>
                  <a:gd name="T12" fmla="*/ 174 w 185"/>
                  <a:gd name="T13" fmla="*/ 82 h 98"/>
                  <a:gd name="T14" fmla="*/ 164 w 185"/>
                  <a:gd name="T15" fmla="*/ 33 h 98"/>
                  <a:gd name="T16" fmla="*/ 115 w 185"/>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98">
                    <a:moveTo>
                      <a:pt x="115" y="0"/>
                    </a:moveTo>
                    <a:cubicBezTo>
                      <a:pt x="88" y="8"/>
                      <a:pt x="60" y="12"/>
                      <a:pt x="32" y="13"/>
                    </a:cubicBezTo>
                    <a:cubicBezTo>
                      <a:pt x="28" y="14"/>
                      <a:pt x="24" y="15"/>
                      <a:pt x="20" y="15"/>
                    </a:cubicBezTo>
                    <a:cubicBezTo>
                      <a:pt x="13" y="15"/>
                      <a:pt x="6" y="13"/>
                      <a:pt x="0" y="9"/>
                    </a:cubicBezTo>
                    <a:cubicBezTo>
                      <a:pt x="125" y="92"/>
                      <a:pt x="125" y="92"/>
                      <a:pt x="125" y="92"/>
                    </a:cubicBezTo>
                    <a:cubicBezTo>
                      <a:pt x="131" y="96"/>
                      <a:pt x="138" y="98"/>
                      <a:pt x="145" y="98"/>
                    </a:cubicBezTo>
                    <a:cubicBezTo>
                      <a:pt x="156" y="98"/>
                      <a:pt x="167" y="92"/>
                      <a:pt x="174" y="82"/>
                    </a:cubicBezTo>
                    <a:cubicBezTo>
                      <a:pt x="185" y="66"/>
                      <a:pt x="181" y="44"/>
                      <a:pt x="164" y="33"/>
                    </a:cubicBezTo>
                    <a:cubicBezTo>
                      <a:pt x="115" y="0"/>
                      <a:pt x="115" y="0"/>
                      <a:pt x="11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2" name="Freeform 116"/>
              <p:cNvSpPr>
                <a:spLocks/>
              </p:cNvSpPr>
              <p:nvPr/>
            </p:nvSpPr>
            <p:spPr bwMode="auto">
              <a:xfrm>
                <a:off x="3405188" y="3978276"/>
                <a:ext cx="82550" cy="52387"/>
              </a:xfrm>
              <a:custGeom>
                <a:avLst/>
                <a:gdLst>
                  <a:gd name="T0" fmla="*/ 0 w 47"/>
                  <a:gd name="T1" fmla="*/ 0 h 30"/>
                  <a:gd name="T2" fmla="*/ 15 w 47"/>
                  <a:gd name="T3" fmla="*/ 24 h 30"/>
                  <a:gd name="T4" fmla="*/ 15 w 47"/>
                  <a:gd name="T5" fmla="*/ 24 h 30"/>
                  <a:gd name="T6" fmla="*/ 35 w 47"/>
                  <a:gd name="T7" fmla="*/ 30 h 30"/>
                  <a:gd name="T8" fmla="*/ 47 w 47"/>
                  <a:gd name="T9" fmla="*/ 28 h 30"/>
                  <a:gd name="T10" fmla="*/ 35 w 47"/>
                  <a:gd name="T11" fmla="*/ 28 h 30"/>
                  <a:gd name="T12" fmla="*/ 0 w 4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7" h="30">
                    <a:moveTo>
                      <a:pt x="0" y="0"/>
                    </a:moveTo>
                    <a:cubicBezTo>
                      <a:pt x="2" y="10"/>
                      <a:pt x="7" y="18"/>
                      <a:pt x="15" y="24"/>
                    </a:cubicBezTo>
                    <a:cubicBezTo>
                      <a:pt x="15" y="24"/>
                      <a:pt x="15" y="24"/>
                      <a:pt x="15" y="24"/>
                    </a:cubicBezTo>
                    <a:cubicBezTo>
                      <a:pt x="21" y="28"/>
                      <a:pt x="28" y="30"/>
                      <a:pt x="35" y="30"/>
                    </a:cubicBezTo>
                    <a:cubicBezTo>
                      <a:pt x="39" y="30"/>
                      <a:pt x="43" y="29"/>
                      <a:pt x="47" y="28"/>
                    </a:cubicBezTo>
                    <a:cubicBezTo>
                      <a:pt x="43" y="28"/>
                      <a:pt x="39" y="28"/>
                      <a:pt x="35" y="28"/>
                    </a:cubicBezTo>
                    <a:cubicBezTo>
                      <a:pt x="18" y="28"/>
                      <a:pt x="4" y="16"/>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117"/>
              <p:cNvSpPr>
                <a:spLocks noEditPoints="1"/>
              </p:cNvSpPr>
              <p:nvPr/>
            </p:nvSpPr>
            <p:spPr bwMode="auto">
              <a:xfrm>
                <a:off x="3403600" y="2800351"/>
                <a:ext cx="687388" cy="1203325"/>
              </a:xfrm>
              <a:custGeom>
                <a:avLst/>
                <a:gdLst>
                  <a:gd name="T0" fmla="*/ 13 w 393"/>
                  <a:gd name="T1" fmla="*/ 639 h 688"/>
                  <a:gd name="T2" fmla="*/ 0 w 393"/>
                  <a:gd name="T3" fmla="*/ 666 h 688"/>
                  <a:gd name="T4" fmla="*/ 1 w 393"/>
                  <a:gd name="T5" fmla="*/ 673 h 688"/>
                  <a:gd name="T6" fmla="*/ 1 w 393"/>
                  <a:gd name="T7" fmla="*/ 668 h 688"/>
                  <a:gd name="T8" fmla="*/ 7 w 393"/>
                  <a:gd name="T9" fmla="*/ 648 h 688"/>
                  <a:gd name="T10" fmla="*/ 7 w 393"/>
                  <a:gd name="T11" fmla="*/ 648 h 688"/>
                  <a:gd name="T12" fmla="*/ 13 w 393"/>
                  <a:gd name="T13" fmla="*/ 639 h 688"/>
                  <a:gd name="T14" fmla="*/ 4 w 393"/>
                  <a:gd name="T15" fmla="*/ 5 h 688"/>
                  <a:gd name="T16" fmla="*/ 0 w 393"/>
                  <a:gd name="T17" fmla="*/ 22 h 688"/>
                  <a:gd name="T18" fmla="*/ 11 w 393"/>
                  <a:gd name="T19" fmla="*/ 47 h 688"/>
                  <a:gd name="T20" fmla="*/ 7 w 393"/>
                  <a:gd name="T21" fmla="*/ 41 h 688"/>
                  <a:gd name="T22" fmla="*/ 1 w 393"/>
                  <a:gd name="T23" fmla="*/ 21 h 688"/>
                  <a:gd name="T24" fmla="*/ 4 w 393"/>
                  <a:gd name="T25" fmla="*/ 5 h 688"/>
                  <a:gd name="T26" fmla="*/ 132 w 393"/>
                  <a:gd name="T27" fmla="*/ 0 h 688"/>
                  <a:gd name="T28" fmla="*/ 85 w 393"/>
                  <a:gd name="T29" fmla="*/ 31 h 688"/>
                  <a:gd name="T30" fmla="*/ 109 w 393"/>
                  <a:gd name="T31" fmla="*/ 66 h 688"/>
                  <a:gd name="T32" fmla="*/ 147 w 393"/>
                  <a:gd name="T33" fmla="*/ 80 h 688"/>
                  <a:gd name="T34" fmla="*/ 273 w 393"/>
                  <a:gd name="T35" fmla="*/ 184 h 688"/>
                  <a:gd name="T36" fmla="*/ 322 w 393"/>
                  <a:gd name="T37" fmla="*/ 344 h 688"/>
                  <a:gd name="T38" fmla="*/ 300 w 393"/>
                  <a:gd name="T39" fmla="*/ 455 h 688"/>
                  <a:gd name="T40" fmla="*/ 196 w 393"/>
                  <a:gd name="T41" fmla="*/ 582 h 688"/>
                  <a:gd name="T42" fmla="*/ 110 w 393"/>
                  <a:gd name="T43" fmla="*/ 621 h 688"/>
                  <a:gd name="T44" fmla="*/ 85 w 393"/>
                  <a:gd name="T45" fmla="*/ 658 h 688"/>
                  <a:gd name="T46" fmla="*/ 131 w 393"/>
                  <a:gd name="T47" fmla="*/ 688 h 688"/>
                  <a:gd name="T48" fmla="*/ 175 w 393"/>
                  <a:gd name="T49" fmla="*/ 673 h 688"/>
                  <a:gd name="T50" fmla="*/ 332 w 393"/>
                  <a:gd name="T51" fmla="*/ 544 h 688"/>
                  <a:gd name="T52" fmla="*/ 393 w 393"/>
                  <a:gd name="T53" fmla="*/ 344 h 688"/>
                  <a:gd name="T54" fmla="*/ 365 w 393"/>
                  <a:gd name="T55" fmla="*/ 205 h 688"/>
                  <a:gd name="T56" fmla="*/ 235 w 393"/>
                  <a:gd name="T57" fmla="*/ 47 h 688"/>
                  <a:gd name="T58" fmla="*/ 132 w 393"/>
                  <a:gd name="T5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3" h="688">
                    <a:moveTo>
                      <a:pt x="13" y="639"/>
                    </a:moveTo>
                    <a:cubicBezTo>
                      <a:pt x="5" y="645"/>
                      <a:pt x="0" y="655"/>
                      <a:pt x="0" y="666"/>
                    </a:cubicBezTo>
                    <a:cubicBezTo>
                      <a:pt x="0" y="668"/>
                      <a:pt x="1" y="671"/>
                      <a:pt x="1" y="673"/>
                    </a:cubicBezTo>
                    <a:cubicBezTo>
                      <a:pt x="1" y="672"/>
                      <a:pt x="1" y="670"/>
                      <a:pt x="1" y="668"/>
                    </a:cubicBezTo>
                    <a:cubicBezTo>
                      <a:pt x="1" y="661"/>
                      <a:pt x="3" y="654"/>
                      <a:pt x="7" y="648"/>
                    </a:cubicBezTo>
                    <a:cubicBezTo>
                      <a:pt x="7" y="648"/>
                      <a:pt x="7" y="648"/>
                      <a:pt x="7" y="648"/>
                    </a:cubicBezTo>
                    <a:cubicBezTo>
                      <a:pt x="13" y="639"/>
                      <a:pt x="13" y="639"/>
                      <a:pt x="13" y="639"/>
                    </a:cubicBezTo>
                    <a:moveTo>
                      <a:pt x="4" y="5"/>
                    </a:moveTo>
                    <a:cubicBezTo>
                      <a:pt x="2" y="10"/>
                      <a:pt x="0" y="16"/>
                      <a:pt x="0" y="22"/>
                    </a:cubicBezTo>
                    <a:cubicBezTo>
                      <a:pt x="0" y="31"/>
                      <a:pt x="4" y="40"/>
                      <a:pt x="11" y="47"/>
                    </a:cubicBezTo>
                    <a:cubicBezTo>
                      <a:pt x="7" y="41"/>
                      <a:pt x="7" y="41"/>
                      <a:pt x="7" y="41"/>
                    </a:cubicBezTo>
                    <a:cubicBezTo>
                      <a:pt x="3" y="35"/>
                      <a:pt x="1" y="28"/>
                      <a:pt x="1" y="21"/>
                    </a:cubicBezTo>
                    <a:cubicBezTo>
                      <a:pt x="1" y="16"/>
                      <a:pt x="2" y="10"/>
                      <a:pt x="4" y="5"/>
                    </a:cubicBezTo>
                    <a:moveTo>
                      <a:pt x="132" y="0"/>
                    </a:moveTo>
                    <a:cubicBezTo>
                      <a:pt x="85" y="31"/>
                      <a:pt x="85" y="31"/>
                      <a:pt x="85" y="31"/>
                    </a:cubicBezTo>
                    <a:cubicBezTo>
                      <a:pt x="109" y="66"/>
                      <a:pt x="109" y="66"/>
                      <a:pt x="109" y="66"/>
                    </a:cubicBezTo>
                    <a:cubicBezTo>
                      <a:pt x="122" y="70"/>
                      <a:pt x="135" y="74"/>
                      <a:pt x="147" y="80"/>
                    </a:cubicBezTo>
                    <a:cubicBezTo>
                      <a:pt x="199" y="101"/>
                      <a:pt x="242" y="138"/>
                      <a:pt x="273" y="184"/>
                    </a:cubicBezTo>
                    <a:cubicBezTo>
                      <a:pt x="304" y="229"/>
                      <a:pt x="322" y="284"/>
                      <a:pt x="322" y="344"/>
                    </a:cubicBezTo>
                    <a:cubicBezTo>
                      <a:pt x="322" y="383"/>
                      <a:pt x="314" y="421"/>
                      <a:pt x="300" y="455"/>
                    </a:cubicBezTo>
                    <a:cubicBezTo>
                      <a:pt x="278" y="507"/>
                      <a:pt x="242" y="551"/>
                      <a:pt x="196" y="582"/>
                    </a:cubicBezTo>
                    <a:cubicBezTo>
                      <a:pt x="170" y="599"/>
                      <a:pt x="141" y="613"/>
                      <a:pt x="110" y="621"/>
                    </a:cubicBezTo>
                    <a:cubicBezTo>
                      <a:pt x="85" y="658"/>
                      <a:pt x="85" y="658"/>
                      <a:pt x="85" y="658"/>
                    </a:cubicBezTo>
                    <a:cubicBezTo>
                      <a:pt x="131" y="688"/>
                      <a:pt x="131" y="688"/>
                      <a:pt x="131" y="688"/>
                    </a:cubicBezTo>
                    <a:cubicBezTo>
                      <a:pt x="146" y="684"/>
                      <a:pt x="161" y="679"/>
                      <a:pt x="175" y="673"/>
                    </a:cubicBezTo>
                    <a:cubicBezTo>
                      <a:pt x="239" y="646"/>
                      <a:pt x="293" y="601"/>
                      <a:pt x="332" y="544"/>
                    </a:cubicBezTo>
                    <a:cubicBezTo>
                      <a:pt x="370" y="487"/>
                      <a:pt x="393" y="418"/>
                      <a:pt x="393" y="344"/>
                    </a:cubicBezTo>
                    <a:cubicBezTo>
                      <a:pt x="393" y="295"/>
                      <a:pt x="383" y="247"/>
                      <a:pt x="365" y="205"/>
                    </a:cubicBezTo>
                    <a:cubicBezTo>
                      <a:pt x="338" y="141"/>
                      <a:pt x="292" y="86"/>
                      <a:pt x="235" y="47"/>
                    </a:cubicBezTo>
                    <a:cubicBezTo>
                      <a:pt x="204" y="26"/>
                      <a:pt x="169" y="10"/>
                      <a:pt x="132"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4" name="Freeform 118"/>
              <p:cNvSpPr>
                <a:spLocks/>
              </p:cNvSpPr>
              <p:nvPr/>
            </p:nvSpPr>
            <p:spPr bwMode="auto">
              <a:xfrm>
                <a:off x="3405188" y="2836863"/>
                <a:ext cx="188913" cy="77787"/>
              </a:xfrm>
              <a:custGeom>
                <a:avLst/>
                <a:gdLst>
                  <a:gd name="T0" fmla="*/ 0 w 108"/>
                  <a:gd name="T1" fmla="*/ 0 h 45"/>
                  <a:gd name="T2" fmla="*/ 6 w 108"/>
                  <a:gd name="T3" fmla="*/ 20 h 45"/>
                  <a:gd name="T4" fmla="*/ 10 w 108"/>
                  <a:gd name="T5" fmla="*/ 26 h 45"/>
                  <a:gd name="T6" fmla="*/ 35 w 108"/>
                  <a:gd name="T7" fmla="*/ 36 h 45"/>
                  <a:gd name="T8" fmla="*/ 108 w 108"/>
                  <a:gd name="T9" fmla="*/ 45 h 45"/>
                  <a:gd name="T10" fmla="*/ 84 w 108"/>
                  <a:gd name="T11" fmla="*/ 10 h 45"/>
                  <a:gd name="T12" fmla="*/ 55 w 108"/>
                  <a:gd name="T13" fmla="*/ 29 h 45"/>
                  <a:gd name="T14" fmla="*/ 35 w 108"/>
                  <a:gd name="T15" fmla="*/ 35 h 45"/>
                  <a:gd name="T16" fmla="*/ 6 w 108"/>
                  <a:gd name="T17" fmla="*/ 20 h 45"/>
                  <a:gd name="T18" fmla="*/ 0 w 10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5">
                    <a:moveTo>
                      <a:pt x="0" y="0"/>
                    </a:moveTo>
                    <a:cubicBezTo>
                      <a:pt x="0" y="7"/>
                      <a:pt x="2" y="14"/>
                      <a:pt x="6" y="20"/>
                    </a:cubicBezTo>
                    <a:cubicBezTo>
                      <a:pt x="10" y="26"/>
                      <a:pt x="10" y="26"/>
                      <a:pt x="10" y="26"/>
                    </a:cubicBezTo>
                    <a:cubicBezTo>
                      <a:pt x="16" y="32"/>
                      <a:pt x="25" y="36"/>
                      <a:pt x="35" y="36"/>
                    </a:cubicBezTo>
                    <a:cubicBezTo>
                      <a:pt x="60" y="36"/>
                      <a:pt x="84" y="39"/>
                      <a:pt x="108" y="45"/>
                    </a:cubicBezTo>
                    <a:cubicBezTo>
                      <a:pt x="84" y="10"/>
                      <a:pt x="84" y="10"/>
                      <a:pt x="84" y="10"/>
                    </a:cubicBezTo>
                    <a:cubicBezTo>
                      <a:pt x="55" y="29"/>
                      <a:pt x="55" y="29"/>
                      <a:pt x="55" y="29"/>
                    </a:cubicBezTo>
                    <a:cubicBezTo>
                      <a:pt x="49" y="33"/>
                      <a:pt x="42" y="35"/>
                      <a:pt x="35" y="35"/>
                    </a:cubicBezTo>
                    <a:cubicBezTo>
                      <a:pt x="24" y="35"/>
                      <a:pt x="12" y="30"/>
                      <a:pt x="6" y="20"/>
                    </a:cubicBezTo>
                    <a:cubicBezTo>
                      <a:pt x="2" y="14"/>
                      <a:pt x="0" y="7"/>
                      <a:pt x="0"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5" name="Freeform 119"/>
              <p:cNvSpPr>
                <a:spLocks/>
              </p:cNvSpPr>
              <p:nvPr/>
            </p:nvSpPr>
            <p:spPr bwMode="auto">
              <a:xfrm>
                <a:off x="3478213" y="2776538"/>
                <a:ext cx="155575" cy="77787"/>
              </a:xfrm>
              <a:custGeom>
                <a:avLst/>
                <a:gdLst>
                  <a:gd name="T0" fmla="*/ 0 w 89"/>
                  <a:gd name="T1" fmla="*/ 0 h 44"/>
                  <a:gd name="T2" fmla="*/ 22 w 89"/>
                  <a:gd name="T3" fmla="*/ 15 h 44"/>
                  <a:gd name="T4" fmla="*/ 42 w 89"/>
                  <a:gd name="T5" fmla="*/ 44 h 44"/>
                  <a:gd name="T6" fmla="*/ 89 w 89"/>
                  <a:gd name="T7" fmla="*/ 13 h 44"/>
                  <a:gd name="T8" fmla="*/ 0 w 89"/>
                  <a:gd name="T9" fmla="*/ 0 h 44"/>
                </a:gdLst>
                <a:ahLst/>
                <a:cxnLst>
                  <a:cxn ang="0">
                    <a:pos x="T0" y="T1"/>
                  </a:cxn>
                  <a:cxn ang="0">
                    <a:pos x="T2" y="T3"/>
                  </a:cxn>
                  <a:cxn ang="0">
                    <a:pos x="T4" y="T5"/>
                  </a:cxn>
                  <a:cxn ang="0">
                    <a:pos x="T6" y="T7"/>
                  </a:cxn>
                  <a:cxn ang="0">
                    <a:pos x="T8" y="T9"/>
                  </a:cxn>
                </a:cxnLst>
                <a:rect l="0" t="0" r="r" b="b"/>
                <a:pathLst>
                  <a:path w="89" h="44">
                    <a:moveTo>
                      <a:pt x="0" y="0"/>
                    </a:moveTo>
                    <a:cubicBezTo>
                      <a:pt x="9" y="1"/>
                      <a:pt x="17" y="7"/>
                      <a:pt x="22" y="15"/>
                    </a:cubicBezTo>
                    <a:cubicBezTo>
                      <a:pt x="42" y="44"/>
                      <a:pt x="42" y="44"/>
                      <a:pt x="42" y="44"/>
                    </a:cubicBezTo>
                    <a:cubicBezTo>
                      <a:pt x="89" y="13"/>
                      <a:pt x="89" y="13"/>
                      <a:pt x="89" y="13"/>
                    </a:cubicBezTo>
                    <a:cubicBezTo>
                      <a:pt x="61" y="5"/>
                      <a:pt x="31" y="0"/>
                      <a:pt x="0"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6" name="Freeform 120"/>
              <p:cNvSpPr>
                <a:spLocks/>
              </p:cNvSpPr>
              <p:nvPr/>
            </p:nvSpPr>
            <p:spPr bwMode="auto">
              <a:xfrm>
                <a:off x="3402807" y="2774951"/>
                <a:ext cx="146050" cy="122237"/>
              </a:xfrm>
              <a:custGeom>
                <a:avLst/>
                <a:gdLst>
                  <a:gd name="T0" fmla="*/ 35 w 84"/>
                  <a:gd name="T1" fmla="*/ 0 h 70"/>
                  <a:gd name="T2" fmla="*/ 35 w 84"/>
                  <a:gd name="T3" fmla="*/ 0 h 70"/>
                  <a:gd name="T4" fmla="*/ 3 w 84"/>
                  <a:gd name="T5" fmla="*/ 19 h 70"/>
                  <a:gd name="T6" fmla="*/ 0 w 84"/>
                  <a:gd name="T7" fmla="*/ 35 h 70"/>
                  <a:gd name="T8" fmla="*/ 6 w 84"/>
                  <a:gd name="T9" fmla="*/ 55 h 70"/>
                  <a:gd name="T10" fmla="*/ 35 w 84"/>
                  <a:gd name="T11" fmla="*/ 70 h 70"/>
                  <a:gd name="T12" fmla="*/ 55 w 84"/>
                  <a:gd name="T13" fmla="*/ 64 h 70"/>
                  <a:gd name="T14" fmla="*/ 84 w 84"/>
                  <a:gd name="T15" fmla="*/ 45 h 70"/>
                  <a:gd name="T16" fmla="*/ 64 w 84"/>
                  <a:gd name="T17" fmla="*/ 16 h 70"/>
                  <a:gd name="T18" fmla="*/ 42 w 84"/>
                  <a:gd name="T19" fmla="*/ 1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21" y="0"/>
                      <a:pt x="9" y="8"/>
                      <a:pt x="3" y="19"/>
                    </a:cubicBezTo>
                    <a:cubicBezTo>
                      <a:pt x="1" y="24"/>
                      <a:pt x="0" y="30"/>
                      <a:pt x="0" y="35"/>
                    </a:cubicBezTo>
                    <a:cubicBezTo>
                      <a:pt x="0" y="42"/>
                      <a:pt x="2" y="49"/>
                      <a:pt x="6" y="55"/>
                    </a:cubicBezTo>
                    <a:cubicBezTo>
                      <a:pt x="12" y="65"/>
                      <a:pt x="24" y="70"/>
                      <a:pt x="35" y="70"/>
                    </a:cubicBezTo>
                    <a:cubicBezTo>
                      <a:pt x="42" y="70"/>
                      <a:pt x="49" y="68"/>
                      <a:pt x="55" y="64"/>
                    </a:cubicBezTo>
                    <a:cubicBezTo>
                      <a:pt x="84" y="45"/>
                      <a:pt x="84" y="45"/>
                      <a:pt x="84" y="45"/>
                    </a:cubicBezTo>
                    <a:cubicBezTo>
                      <a:pt x="64" y="16"/>
                      <a:pt x="64" y="16"/>
                      <a:pt x="64" y="16"/>
                    </a:cubicBezTo>
                    <a:cubicBezTo>
                      <a:pt x="59" y="8"/>
                      <a:pt x="51" y="2"/>
                      <a:pt x="42" y="1"/>
                    </a:cubicBezTo>
                    <a:cubicBezTo>
                      <a:pt x="40" y="0"/>
                      <a:pt x="37" y="0"/>
                      <a:pt x="35" y="0"/>
                    </a:cubicBezTo>
                  </a:path>
                </a:pathLst>
              </a:custGeom>
              <a:solidFill>
                <a:srgbClr val="0066C5"/>
              </a:solidFill>
              <a:ln w="12700">
                <a:solidFill>
                  <a:srgbClr val="0066C5"/>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7" name="Freeform 121"/>
              <p:cNvSpPr>
                <a:spLocks/>
              </p:cNvSpPr>
              <p:nvPr/>
            </p:nvSpPr>
            <p:spPr bwMode="auto">
              <a:xfrm>
                <a:off x="3414713" y="3886201"/>
                <a:ext cx="180975" cy="65087"/>
              </a:xfrm>
              <a:custGeom>
                <a:avLst/>
                <a:gdLst>
                  <a:gd name="T0" fmla="*/ 103 w 103"/>
                  <a:gd name="T1" fmla="*/ 0 h 37"/>
                  <a:gd name="T2" fmla="*/ 29 w 103"/>
                  <a:gd name="T3" fmla="*/ 9 h 37"/>
                  <a:gd name="T4" fmla="*/ 6 w 103"/>
                  <a:gd name="T5" fmla="*/ 18 h 37"/>
                  <a:gd name="T6" fmla="*/ 0 w 103"/>
                  <a:gd name="T7" fmla="*/ 27 h 37"/>
                  <a:gd name="T8" fmla="*/ 29 w 103"/>
                  <a:gd name="T9" fmla="*/ 11 h 37"/>
                  <a:gd name="T10" fmla="*/ 49 w 103"/>
                  <a:gd name="T11" fmla="*/ 17 h 37"/>
                  <a:gd name="T12" fmla="*/ 78 w 103"/>
                  <a:gd name="T13" fmla="*/ 37 h 37"/>
                  <a:gd name="T14" fmla="*/ 103 w 103"/>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7">
                    <a:moveTo>
                      <a:pt x="103" y="0"/>
                    </a:moveTo>
                    <a:cubicBezTo>
                      <a:pt x="79" y="6"/>
                      <a:pt x="54" y="9"/>
                      <a:pt x="29" y="9"/>
                    </a:cubicBezTo>
                    <a:cubicBezTo>
                      <a:pt x="20" y="9"/>
                      <a:pt x="12" y="13"/>
                      <a:pt x="6" y="18"/>
                    </a:cubicBezTo>
                    <a:cubicBezTo>
                      <a:pt x="0" y="27"/>
                      <a:pt x="0" y="27"/>
                      <a:pt x="0" y="27"/>
                    </a:cubicBezTo>
                    <a:cubicBezTo>
                      <a:pt x="6" y="17"/>
                      <a:pt x="18" y="11"/>
                      <a:pt x="29" y="11"/>
                    </a:cubicBezTo>
                    <a:cubicBezTo>
                      <a:pt x="36" y="11"/>
                      <a:pt x="43" y="13"/>
                      <a:pt x="49" y="17"/>
                    </a:cubicBezTo>
                    <a:cubicBezTo>
                      <a:pt x="78" y="37"/>
                      <a:pt x="78" y="37"/>
                      <a:pt x="78" y="37"/>
                    </a:cubicBezTo>
                    <a:cubicBezTo>
                      <a:pt x="103" y="0"/>
                      <a:pt x="103" y="0"/>
                      <a:pt x="103"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8" name="Freeform 122"/>
              <p:cNvSpPr>
                <a:spLocks/>
              </p:cNvSpPr>
              <p:nvPr/>
            </p:nvSpPr>
            <p:spPr bwMode="auto">
              <a:xfrm>
                <a:off x="3487738" y="3951288"/>
                <a:ext cx="144463" cy="74612"/>
              </a:xfrm>
              <a:custGeom>
                <a:avLst/>
                <a:gdLst>
                  <a:gd name="T0" fmla="*/ 37 w 83"/>
                  <a:gd name="T1" fmla="*/ 0 h 43"/>
                  <a:gd name="T2" fmla="*/ 17 w 83"/>
                  <a:gd name="T3" fmla="*/ 29 h 43"/>
                  <a:gd name="T4" fmla="*/ 0 w 83"/>
                  <a:gd name="T5" fmla="*/ 43 h 43"/>
                  <a:gd name="T6" fmla="*/ 83 w 83"/>
                  <a:gd name="T7" fmla="*/ 30 h 43"/>
                  <a:gd name="T8" fmla="*/ 37 w 83"/>
                  <a:gd name="T9" fmla="*/ 0 h 43"/>
                </a:gdLst>
                <a:ahLst/>
                <a:cxnLst>
                  <a:cxn ang="0">
                    <a:pos x="T0" y="T1"/>
                  </a:cxn>
                  <a:cxn ang="0">
                    <a:pos x="T2" y="T3"/>
                  </a:cxn>
                  <a:cxn ang="0">
                    <a:pos x="T4" y="T5"/>
                  </a:cxn>
                  <a:cxn ang="0">
                    <a:pos x="T6" y="T7"/>
                  </a:cxn>
                  <a:cxn ang="0">
                    <a:pos x="T8" y="T9"/>
                  </a:cxn>
                </a:cxnLst>
                <a:rect l="0" t="0" r="r" b="b"/>
                <a:pathLst>
                  <a:path w="83" h="43">
                    <a:moveTo>
                      <a:pt x="37" y="0"/>
                    </a:moveTo>
                    <a:cubicBezTo>
                      <a:pt x="17" y="29"/>
                      <a:pt x="17" y="29"/>
                      <a:pt x="17" y="29"/>
                    </a:cubicBezTo>
                    <a:cubicBezTo>
                      <a:pt x="13" y="36"/>
                      <a:pt x="7" y="40"/>
                      <a:pt x="0" y="43"/>
                    </a:cubicBezTo>
                    <a:cubicBezTo>
                      <a:pt x="28" y="42"/>
                      <a:pt x="56" y="38"/>
                      <a:pt x="83" y="30"/>
                    </a:cubicBezTo>
                    <a:cubicBezTo>
                      <a:pt x="37" y="0"/>
                      <a:pt x="37" y="0"/>
                      <a:pt x="3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9" name="Freeform 123"/>
              <p:cNvSpPr>
                <a:spLocks/>
              </p:cNvSpPr>
              <p:nvPr/>
            </p:nvSpPr>
            <p:spPr bwMode="auto">
              <a:xfrm>
                <a:off x="3405188" y="3905251"/>
                <a:ext cx="146050" cy="120650"/>
              </a:xfrm>
              <a:custGeom>
                <a:avLst/>
                <a:gdLst>
                  <a:gd name="T0" fmla="*/ 35 w 84"/>
                  <a:gd name="T1" fmla="*/ 0 h 69"/>
                  <a:gd name="T2" fmla="*/ 6 w 84"/>
                  <a:gd name="T3" fmla="*/ 16 h 69"/>
                  <a:gd name="T4" fmla="*/ 6 w 84"/>
                  <a:gd name="T5" fmla="*/ 16 h 69"/>
                  <a:gd name="T6" fmla="*/ 0 w 84"/>
                  <a:gd name="T7" fmla="*/ 36 h 69"/>
                  <a:gd name="T8" fmla="*/ 0 w 84"/>
                  <a:gd name="T9" fmla="*/ 41 h 69"/>
                  <a:gd name="T10" fmla="*/ 35 w 84"/>
                  <a:gd name="T11" fmla="*/ 69 h 69"/>
                  <a:gd name="T12" fmla="*/ 47 w 84"/>
                  <a:gd name="T13" fmla="*/ 69 h 69"/>
                  <a:gd name="T14" fmla="*/ 64 w 84"/>
                  <a:gd name="T15" fmla="*/ 55 h 69"/>
                  <a:gd name="T16" fmla="*/ 84 w 84"/>
                  <a:gd name="T17" fmla="*/ 26 h 69"/>
                  <a:gd name="T18" fmla="*/ 55 w 84"/>
                  <a:gd name="T19" fmla="*/ 6 h 69"/>
                  <a:gd name="T20" fmla="*/ 35 w 84"/>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9">
                    <a:moveTo>
                      <a:pt x="35" y="0"/>
                    </a:moveTo>
                    <a:cubicBezTo>
                      <a:pt x="24" y="0"/>
                      <a:pt x="12" y="6"/>
                      <a:pt x="6" y="16"/>
                    </a:cubicBezTo>
                    <a:cubicBezTo>
                      <a:pt x="6" y="16"/>
                      <a:pt x="6" y="16"/>
                      <a:pt x="6" y="16"/>
                    </a:cubicBezTo>
                    <a:cubicBezTo>
                      <a:pt x="2" y="22"/>
                      <a:pt x="0" y="29"/>
                      <a:pt x="0" y="36"/>
                    </a:cubicBezTo>
                    <a:cubicBezTo>
                      <a:pt x="0" y="38"/>
                      <a:pt x="0" y="40"/>
                      <a:pt x="0" y="41"/>
                    </a:cubicBezTo>
                    <a:cubicBezTo>
                      <a:pt x="4" y="57"/>
                      <a:pt x="18" y="69"/>
                      <a:pt x="35" y="69"/>
                    </a:cubicBezTo>
                    <a:cubicBezTo>
                      <a:pt x="39" y="69"/>
                      <a:pt x="43" y="69"/>
                      <a:pt x="47" y="69"/>
                    </a:cubicBezTo>
                    <a:cubicBezTo>
                      <a:pt x="54" y="66"/>
                      <a:pt x="60" y="62"/>
                      <a:pt x="64" y="55"/>
                    </a:cubicBezTo>
                    <a:cubicBezTo>
                      <a:pt x="84" y="26"/>
                      <a:pt x="84" y="26"/>
                      <a:pt x="84" y="26"/>
                    </a:cubicBezTo>
                    <a:cubicBezTo>
                      <a:pt x="55" y="6"/>
                      <a:pt x="55" y="6"/>
                      <a:pt x="55" y="6"/>
                    </a:cubicBezTo>
                    <a:cubicBezTo>
                      <a:pt x="49" y="2"/>
                      <a:pt x="42" y="0"/>
                      <a:pt x="35"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3" name="Group 149"/>
            <p:cNvGrpSpPr>
              <a:grpSpLocks noChangeAspect="1"/>
            </p:cNvGrpSpPr>
            <p:nvPr/>
          </p:nvGrpSpPr>
          <p:grpSpPr>
            <a:xfrm rot="16200000">
              <a:off x="6084254" y="3727267"/>
              <a:ext cx="873059" cy="942729"/>
              <a:chOff x="3402807" y="2630488"/>
              <a:chExt cx="688181" cy="1544638"/>
            </a:xfrm>
          </p:grpSpPr>
          <p:sp>
            <p:nvSpPr>
              <p:cNvPr id="24" name="Freeform 111"/>
              <p:cNvSpPr>
                <a:spLocks/>
              </p:cNvSpPr>
              <p:nvPr/>
            </p:nvSpPr>
            <p:spPr bwMode="auto">
              <a:xfrm>
                <a:off x="3422650" y="2881313"/>
                <a:ext cx="258763" cy="234950"/>
              </a:xfrm>
              <a:custGeom>
                <a:avLst/>
                <a:gdLst>
                  <a:gd name="T0" fmla="*/ 0 w 148"/>
                  <a:gd name="T1" fmla="*/ 0 h 134"/>
                  <a:gd name="T2" fmla="*/ 79 w 148"/>
                  <a:gd name="T3" fmla="*/ 118 h 134"/>
                  <a:gd name="T4" fmla="*/ 108 w 148"/>
                  <a:gd name="T5" fmla="*/ 134 h 134"/>
                  <a:gd name="T6" fmla="*/ 128 w 148"/>
                  <a:gd name="T7" fmla="*/ 128 h 134"/>
                  <a:gd name="T8" fmla="*/ 137 w 148"/>
                  <a:gd name="T9" fmla="*/ 79 h 134"/>
                  <a:gd name="T10" fmla="*/ 98 w 148"/>
                  <a:gd name="T11" fmla="*/ 19 h 134"/>
                  <a:gd name="T12" fmla="*/ 25 w 148"/>
                  <a:gd name="T13" fmla="*/ 10 h 134"/>
                  <a:gd name="T14" fmla="*/ 0 w 148"/>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4">
                    <a:moveTo>
                      <a:pt x="0" y="0"/>
                    </a:moveTo>
                    <a:cubicBezTo>
                      <a:pt x="79" y="118"/>
                      <a:pt x="79" y="118"/>
                      <a:pt x="79" y="118"/>
                    </a:cubicBezTo>
                    <a:cubicBezTo>
                      <a:pt x="85" y="129"/>
                      <a:pt x="97" y="134"/>
                      <a:pt x="108" y="134"/>
                    </a:cubicBezTo>
                    <a:cubicBezTo>
                      <a:pt x="115" y="134"/>
                      <a:pt x="122" y="132"/>
                      <a:pt x="128" y="128"/>
                    </a:cubicBezTo>
                    <a:cubicBezTo>
                      <a:pt x="144" y="117"/>
                      <a:pt x="148" y="95"/>
                      <a:pt x="137" y="79"/>
                    </a:cubicBezTo>
                    <a:cubicBezTo>
                      <a:pt x="98" y="19"/>
                      <a:pt x="98" y="19"/>
                      <a:pt x="98" y="19"/>
                    </a:cubicBezTo>
                    <a:cubicBezTo>
                      <a:pt x="74" y="13"/>
                      <a:pt x="50" y="10"/>
                      <a:pt x="25" y="10"/>
                    </a:cubicBezTo>
                    <a:cubicBezTo>
                      <a:pt x="15" y="10"/>
                      <a:pt x="6" y="6"/>
                      <a:pt x="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5" name="Freeform 112"/>
              <p:cNvSpPr>
                <a:spLocks/>
              </p:cNvSpPr>
              <p:nvPr/>
            </p:nvSpPr>
            <p:spPr bwMode="auto">
              <a:xfrm>
                <a:off x="3409950" y="2630488"/>
                <a:ext cx="344488" cy="177800"/>
              </a:xfrm>
              <a:custGeom>
                <a:avLst/>
                <a:gdLst>
                  <a:gd name="T0" fmla="*/ 157 w 197"/>
                  <a:gd name="T1" fmla="*/ 0 h 102"/>
                  <a:gd name="T2" fmla="*/ 137 w 197"/>
                  <a:gd name="T3" fmla="*/ 6 h 102"/>
                  <a:gd name="T4" fmla="*/ 12 w 197"/>
                  <a:gd name="T5" fmla="*/ 89 h 102"/>
                  <a:gd name="T6" fmla="*/ 0 w 197"/>
                  <a:gd name="T7" fmla="*/ 102 h 102"/>
                  <a:gd name="T8" fmla="*/ 0 w 197"/>
                  <a:gd name="T9" fmla="*/ 102 h 102"/>
                  <a:gd name="T10" fmla="*/ 12 w 197"/>
                  <a:gd name="T11" fmla="*/ 89 h 102"/>
                  <a:gd name="T12" fmla="*/ 32 w 197"/>
                  <a:gd name="T13" fmla="*/ 83 h 102"/>
                  <a:gd name="T14" fmla="*/ 39 w 197"/>
                  <a:gd name="T15" fmla="*/ 84 h 102"/>
                  <a:gd name="T16" fmla="*/ 128 w 197"/>
                  <a:gd name="T17" fmla="*/ 97 h 102"/>
                  <a:gd name="T18" fmla="*/ 176 w 197"/>
                  <a:gd name="T19" fmla="*/ 65 h 102"/>
                  <a:gd name="T20" fmla="*/ 186 w 197"/>
                  <a:gd name="T21" fmla="*/ 16 h 102"/>
                  <a:gd name="T22" fmla="*/ 157 w 197"/>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02">
                    <a:moveTo>
                      <a:pt x="157" y="0"/>
                    </a:moveTo>
                    <a:cubicBezTo>
                      <a:pt x="150" y="0"/>
                      <a:pt x="143" y="2"/>
                      <a:pt x="137" y="6"/>
                    </a:cubicBezTo>
                    <a:cubicBezTo>
                      <a:pt x="12" y="89"/>
                      <a:pt x="12" y="89"/>
                      <a:pt x="12" y="89"/>
                    </a:cubicBezTo>
                    <a:cubicBezTo>
                      <a:pt x="7" y="92"/>
                      <a:pt x="3" y="97"/>
                      <a:pt x="0" y="102"/>
                    </a:cubicBezTo>
                    <a:cubicBezTo>
                      <a:pt x="0" y="102"/>
                      <a:pt x="0" y="102"/>
                      <a:pt x="0" y="102"/>
                    </a:cubicBezTo>
                    <a:cubicBezTo>
                      <a:pt x="3" y="97"/>
                      <a:pt x="7" y="92"/>
                      <a:pt x="12" y="89"/>
                    </a:cubicBezTo>
                    <a:cubicBezTo>
                      <a:pt x="18" y="85"/>
                      <a:pt x="25" y="83"/>
                      <a:pt x="32" y="83"/>
                    </a:cubicBezTo>
                    <a:cubicBezTo>
                      <a:pt x="34" y="83"/>
                      <a:pt x="37" y="83"/>
                      <a:pt x="39" y="84"/>
                    </a:cubicBezTo>
                    <a:cubicBezTo>
                      <a:pt x="70" y="84"/>
                      <a:pt x="100" y="89"/>
                      <a:pt x="128" y="97"/>
                    </a:cubicBezTo>
                    <a:cubicBezTo>
                      <a:pt x="176" y="65"/>
                      <a:pt x="176" y="65"/>
                      <a:pt x="176" y="65"/>
                    </a:cubicBezTo>
                    <a:cubicBezTo>
                      <a:pt x="193" y="54"/>
                      <a:pt x="197" y="32"/>
                      <a:pt x="186" y="16"/>
                    </a:cubicBezTo>
                    <a:cubicBezTo>
                      <a:pt x="179" y="5"/>
                      <a:pt x="168" y="0"/>
                      <a:pt x="157"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113"/>
              <p:cNvSpPr>
                <a:spLocks/>
              </p:cNvSpPr>
              <p:nvPr/>
            </p:nvSpPr>
            <p:spPr bwMode="auto">
              <a:xfrm>
                <a:off x="3409950" y="2774951"/>
                <a:ext cx="68263" cy="33337"/>
              </a:xfrm>
              <a:custGeom>
                <a:avLst/>
                <a:gdLst>
                  <a:gd name="T0" fmla="*/ 32 w 39"/>
                  <a:gd name="T1" fmla="*/ 0 h 19"/>
                  <a:gd name="T2" fmla="*/ 12 w 39"/>
                  <a:gd name="T3" fmla="*/ 6 h 19"/>
                  <a:gd name="T4" fmla="*/ 0 w 39"/>
                  <a:gd name="T5" fmla="*/ 19 h 19"/>
                  <a:gd name="T6" fmla="*/ 32 w 39"/>
                  <a:gd name="T7" fmla="*/ 0 h 19"/>
                  <a:gd name="T8" fmla="*/ 32 w 39"/>
                  <a:gd name="T9" fmla="*/ 0 h 19"/>
                  <a:gd name="T10" fmla="*/ 39 w 39"/>
                  <a:gd name="T11" fmla="*/ 1 h 19"/>
                  <a:gd name="T12" fmla="*/ 32 w 3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9" h="19">
                    <a:moveTo>
                      <a:pt x="32" y="0"/>
                    </a:moveTo>
                    <a:cubicBezTo>
                      <a:pt x="25" y="0"/>
                      <a:pt x="18" y="2"/>
                      <a:pt x="12" y="6"/>
                    </a:cubicBezTo>
                    <a:cubicBezTo>
                      <a:pt x="7" y="9"/>
                      <a:pt x="3" y="14"/>
                      <a:pt x="0" y="19"/>
                    </a:cubicBezTo>
                    <a:cubicBezTo>
                      <a:pt x="6" y="8"/>
                      <a:pt x="18" y="0"/>
                      <a:pt x="32" y="0"/>
                    </a:cubicBezTo>
                    <a:cubicBezTo>
                      <a:pt x="32" y="0"/>
                      <a:pt x="32" y="0"/>
                      <a:pt x="32" y="0"/>
                    </a:cubicBezTo>
                    <a:cubicBezTo>
                      <a:pt x="34" y="0"/>
                      <a:pt x="37" y="0"/>
                      <a:pt x="39" y="1"/>
                    </a:cubicBezTo>
                    <a:cubicBezTo>
                      <a:pt x="37" y="0"/>
                      <a:pt x="34" y="0"/>
                      <a:pt x="3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114"/>
              <p:cNvSpPr>
                <a:spLocks/>
              </p:cNvSpPr>
              <p:nvPr/>
            </p:nvSpPr>
            <p:spPr bwMode="auto">
              <a:xfrm>
                <a:off x="3425825" y="3689351"/>
                <a:ext cx="255588" cy="228600"/>
              </a:xfrm>
              <a:custGeom>
                <a:avLst/>
                <a:gdLst>
                  <a:gd name="T0" fmla="*/ 106 w 146"/>
                  <a:gd name="T1" fmla="*/ 0 h 131"/>
                  <a:gd name="T2" fmla="*/ 77 w 146"/>
                  <a:gd name="T3" fmla="*/ 15 h 131"/>
                  <a:gd name="T4" fmla="*/ 0 w 146"/>
                  <a:gd name="T5" fmla="*/ 131 h 131"/>
                  <a:gd name="T6" fmla="*/ 23 w 146"/>
                  <a:gd name="T7" fmla="*/ 122 h 131"/>
                  <a:gd name="T8" fmla="*/ 97 w 146"/>
                  <a:gd name="T9" fmla="*/ 113 h 131"/>
                  <a:gd name="T10" fmla="*/ 135 w 146"/>
                  <a:gd name="T11" fmla="*/ 54 h 131"/>
                  <a:gd name="T12" fmla="*/ 126 w 146"/>
                  <a:gd name="T13" fmla="*/ 5 h 131"/>
                  <a:gd name="T14" fmla="*/ 106 w 146"/>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31">
                    <a:moveTo>
                      <a:pt x="106" y="0"/>
                    </a:moveTo>
                    <a:cubicBezTo>
                      <a:pt x="95" y="0"/>
                      <a:pt x="83" y="5"/>
                      <a:pt x="77" y="15"/>
                    </a:cubicBezTo>
                    <a:cubicBezTo>
                      <a:pt x="0" y="131"/>
                      <a:pt x="0" y="131"/>
                      <a:pt x="0" y="131"/>
                    </a:cubicBezTo>
                    <a:cubicBezTo>
                      <a:pt x="6" y="126"/>
                      <a:pt x="14" y="122"/>
                      <a:pt x="23" y="122"/>
                    </a:cubicBezTo>
                    <a:cubicBezTo>
                      <a:pt x="48" y="122"/>
                      <a:pt x="73" y="119"/>
                      <a:pt x="97" y="113"/>
                    </a:cubicBezTo>
                    <a:cubicBezTo>
                      <a:pt x="135" y="54"/>
                      <a:pt x="135" y="54"/>
                      <a:pt x="135" y="54"/>
                    </a:cubicBezTo>
                    <a:cubicBezTo>
                      <a:pt x="146" y="38"/>
                      <a:pt x="142" y="16"/>
                      <a:pt x="126" y="5"/>
                    </a:cubicBezTo>
                    <a:cubicBezTo>
                      <a:pt x="120" y="1"/>
                      <a:pt x="113" y="0"/>
                      <a:pt x="106"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8" name="Freeform 115"/>
              <p:cNvSpPr>
                <a:spLocks/>
              </p:cNvSpPr>
              <p:nvPr/>
            </p:nvSpPr>
            <p:spPr bwMode="auto">
              <a:xfrm>
                <a:off x="3430588" y="4003676"/>
                <a:ext cx="323850" cy="171450"/>
              </a:xfrm>
              <a:custGeom>
                <a:avLst/>
                <a:gdLst>
                  <a:gd name="T0" fmla="*/ 115 w 185"/>
                  <a:gd name="T1" fmla="*/ 0 h 98"/>
                  <a:gd name="T2" fmla="*/ 32 w 185"/>
                  <a:gd name="T3" fmla="*/ 13 h 98"/>
                  <a:gd name="T4" fmla="*/ 20 w 185"/>
                  <a:gd name="T5" fmla="*/ 15 h 98"/>
                  <a:gd name="T6" fmla="*/ 0 w 185"/>
                  <a:gd name="T7" fmla="*/ 9 h 98"/>
                  <a:gd name="T8" fmla="*/ 125 w 185"/>
                  <a:gd name="T9" fmla="*/ 92 h 98"/>
                  <a:gd name="T10" fmla="*/ 145 w 185"/>
                  <a:gd name="T11" fmla="*/ 98 h 98"/>
                  <a:gd name="T12" fmla="*/ 174 w 185"/>
                  <a:gd name="T13" fmla="*/ 82 h 98"/>
                  <a:gd name="T14" fmla="*/ 164 w 185"/>
                  <a:gd name="T15" fmla="*/ 33 h 98"/>
                  <a:gd name="T16" fmla="*/ 115 w 185"/>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98">
                    <a:moveTo>
                      <a:pt x="115" y="0"/>
                    </a:moveTo>
                    <a:cubicBezTo>
                      <a:pt x="88" y="8"/>
                      <a:pt x="60" y="12"/>
                      <a:pt x="32" y="13"/>
                    </a:cubicBezTo>
                    <a:cubicBezTo>
                      <a:pt x="28" y="14"/>
                      <a:pt x="24" y="15"/>
                      <a:pt x="20" y="15"/>
                    </a:cubicBezTo>
                    <a:cubicBezTo>
                      <a:pt x="13" y="15"/>
                      <a:pt x="6" y="13"/>
                      <a:pt x="0" y="9"/>
                    </a:cubicBezTo>
                    <a:cubicBezTo>
                      <a:pt x="125" y="92"/>
                      <a:pt x="125" y="92"/>
                      <a:pt x="125" y="92"/>
                    </a:cubicBezTo>
                    <a:cubicBezTo>
                      <a:pt x="131" y="96"/>
                      <a:pt x="138" y="98"/>
                      <a:pt x="145" y="98"/>
                    </a:cubicBezTo>
                    <a:cubicBezTo>
                      <a:pt x="156" y="98"/>
                      <a:pt x="167" y="92"/>
                      <a:pt x="174" y="82"/>
                    </a:cubicBezTo>
                    <a:cubicBezTo>
                      <a:pt x="185" y="66"/>
                      <a:pt x="181" y="44"/>
                      <a:pt x="164" y="33"/>
                    </a:cubicBezTo>
                    <a:cubicBezTo>
                      <a:pt x="115" y="0"/>
                      <a:pt x="115" y="0"/>
                      <a:pt x="11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9" name="Freeform 116"/>
              <p:cNvSpPr>
                <a:spLocks/>
              </p:cNvSpPr>
              <p:nvPr/>
            </p:nvSpPr>
            <p:spPr bwMode="auto">
              <a:xfrm>
                <a:off x="3405188" y="3978276"/>
                <a:ext cx="82550" cy="52387"/>
              </a:xfrm>
              <a:custGeom>
                <a:avLst/>
                <a:gdLst>
                  <a:gd name="T0" fmla="*/ 0 w 47"/>
                  <a:gd name="T1" fmla="*/ 0 h 30"/>
                  <a:gd name="T2" fmla="*/ 15 w 47"/>
                  <a:gd name="T3" fmla="*/ 24 h 30"/>
                  <a:gd name="T4" fmla="*/ 15 w 47"/>
                  <a:gd name="T5" fmla="*/ 24 h 30"/>
                  <a:gd name="T6" fmla="*/ 35 w 47"/>
                  <a:gd name="T7" fmla="*/ 30 h 30"/>
                  <a:gd name="T8" fmla="*/ 47 w 47"/>
                  <a:gd name="T9" fmla="*/ 28 h 30"/>
                  <a:gd name="T10" fmla="*/ 35 w 47"/>
                  <a:gd name="T11" fmla="*/ 28 h 30"/>
                  <a:gd name="T12" fmla="*/ 0 w 4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7" h="30">
                    <a:moveTo>
                      <a:pt x="0" y="0"/>
                    </a:moveTo>
                    <a:cubicBezTo>
                      <a:pt x="2" y="10"/>
                      <a:pt x="7" y="18"/>
                      <a:pt x="15" y="24"/>
                    </a:cubicBezTo>
                    <a:cubicBezTo>
                      <a:pt x="15" y="24"/>
                      <a:pt x="15" y="24"/>
                      <a:pt x="15" y="24"/>
                    </a:cubicBezTo>
                    <a:cubicBezTo>
                      <a:pt x="21" y="28"/>
                      <a:pt x="28" y="30"/>
                      <a:pt x="35" y="30"/>
                    </a:cubicBezTo>
                    <a:cubicBezTo>
                      <a:pt x="39" y="30"/>
                      <a:pt x="43" y="29"/>
                      <a:pt x="47" y="28"/>
                    </a:cubicBezTo>
                    <a:cubicBezTo>
                      <a:pt x="43" y="28"/>
                      <a:pt x="39" y="28"/>
                      <a:pt x="35" y="28"/>
                    </a:cubicBezTo>
                    <a:cubicBezTo>
                      <a:pt x="18" y="28"/>
                      <a:pt x="4" y="16"/>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0" name="Freeform 117"/>
              <p:cNvSpPr>
                <a:spLocks noEditPoints="1"/>
              </p:cNvSpPr>
              <p:nvPr/>
            </p:nvSpPr>
            <p:spPr bwMode="auto">
              <a:xfrm>
                <a:off x="3403600" y="2800351"/>
                <a:ext cx="687388" cy="1203325"/>
              </a:xfrm>
              <a:custGeom>
                <a:avLst/>
                <a:gdLst>
                  <a:gd name="T0" fmla="*/ 13 w 393"/>
                  <a:gd name="T1" fmla="*/ 639 h 688"/>
                  <a:gd name="T2" fmla="*/ 0 w 393"/>
                  <a:gd name="T3" fmla="*/ 666 h 688"/>
                  <a:gd name="T4" fmla="*/ 1 w 393"/>
                  <a:gd name="T5" fmla="*/ 673 h 688"/>
                  <a:gd name="T6" fmla="*/ 1 w 393"/>
                  <a:gd name="T7" fmla="*/ 668 h 688"/>
                  <a:gd name="T8" fmla="*/ 7 w 393"/>
                  <a:gd name="T9" fmla="*/ 648 h 688"/>
                  <a:gd name="T10" fmla="*/ 7 w 393"/>
                  <a:gd name="T11" fmla="*/ 648 h 688"/>
                  <a:gd name="T12" fmla="*/ 13 w 393"/>
                  <a:gd name="T13" fmla="*/ 639 h 688"/>
                  <a:gd name="T14" fmla="*/ 4 w 393"/>
                  <a:gd name="T15" fmla="*/ 5 h 688"/>
                  <a:gd name="T16" fmla="*/ 0 w 393"/>
                  <a:gd name="T17" fmla="*/ 22 h 688"/>
                  <a:gd name="T18" fmla="*/ 11 w 393"/>
                  <a:gd name="T19" fmla="*/ 47 h 688"/>
                  <a:gd name="T20" fmla="*/ 7 w 393"/>
                  <a:gd name="T21" fmla="*/ 41 h 688"/>
                  <a:gd name="T22" fmla="*/ 1 w 393"/>
                  <a:gd name="T23" fmla="*/ 21 h 688"/>
                  <a:gd name="T24" fmla="*/ 4 w 393"/>
                  <a:gd name="T25" fmla="*/ 5 h 688"/>
                  <a:gd name="T26" fmla="*/ 132 w 393"/>
                  <a:gd name="T27" fmla="*/ 0 h 688"/>
                  <a:gd name="T28" fmla="*/ 85 w 393"/>
                  <a:gd name="T29" fmla="*/ 31 h 688"/>
                  <a:gd name="T30" fmla="*/ 109 w 393"/>
                  <a:gd name="T31" fmla="*/ 66 h 688"/>
                  <a:gd name="T32" fmla="*/ 147 w 393"/>
                  <a:gd name="T33" fmla="*/ 80 h 688"/>
                  <a:gd name="T34" fmla="*/ 273 w 393"/>
                  <a:gd name="T35" fmla="*/ 184 h 688"/>
                  <a:gd name="T36" fmla="*/ 322 w 393"/>
                  <a:gd name="T37" fmla="*/ 344 h 688"/>
                  <a:gd name="T38" fmla="*/ 300 w 393"/>
                  <a:gd name="T39" fmla="*/ 455 h 688"/>
                  <a:gd name="T40" fmla="*/ 196 w 393"/>
                  <a:gd name="T41" fmla="*/ 582 h 688"/>
                  <a:gd name="T42" fmla="*/ 110 w 393"/>
                  <a:gd name="T43" fmla="*/ 621 h 688"/>
                  <a:gd name="T44" fmla="*/ 85 w 393"/>
                  <a:gd name="T45" fmla="*/ 658 h 688"/>
                  <a:gd name="T46" fmla="*/ 131 w 393"/>
                  <a:gd name="T47" fmla="*/ 688 h 688"/>
                  <a:gd name="T48" fmla="*/ 175 w 393"/>
                  <a:gd name="T49" fmla="*/ 673 h 688"/>
                  <a:gd name="T50" fmla="*/ 332 w 393"/>
                  <a:gd name="T51" fmla="*/ 544 h 688"/>
                  <a:gd name="T52" fmla="*/ 393 w 393"/>
                  <a:gd name="T53" fmla="*/ 344 h 688"/>
                  <a:gd name="T54" fmla="*/ 365 w 393"/>
                  <a:gd name="T55" fmla="*/ 205 h 688"/>
                  <a:gd name="T56" fmla="*/ 235 w 393"/>
                  <a:gd name="T57" fmla="*/ 47 h 688"/>
                  <a:gd name="T58" fmla="*/ 132 w 393"/>
                  <a:gd name="T5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3" h="688">
                    <a:moveTo>
                      <a:pt x="13" y="639"/>
                    </a:moveTo>
                    <a:cubicBezTo>
                      <a:pt x="5" y="645"/>
                      <a:pt x="0" y="655"/>
                      <a:pt x="0" y="666"/>
                    </a:cubicBezTo>
                    <a:cubicBezTo>
                      <a:pt x="0" y="668"/>
                      <a:pt x="1" y="671"/>
                      <a:pt x="1" y="673"/>
                    </a:cubicBezTo>
                    <a:cubicBezTo>
                      <a:pt x="1" y="672"/>
                      <a:pt x="1" y="670"/>
                      <a:pt x="1" y="668"/>
                    </a:cubicBezTo>
                    <a:cubicBezTo>
                      <a:pt x="1" y="661"/>
                      <a:pt x="3" y="654"/>
                      <a:pt x="7" y="648"/>
                    </a:cubicBezTo>
                    <a:cubicBezTo>
                      <a:pt x="7" y="648"/>
                      <a:pt x="7" y="648"/>
                      <a:pt x="7" y="648"/>
                    </a:cubicBezTo>
                    <a:cubicBezTo>
                      <a:pt x="13" y="639"/>
                      <a:pt x="13" y="639"/>
                      <a:pt x="13" y="639"/>
                    </a:cubicBezTo>
                    <a:moveTo>
                      <a:pt x="4" y="5"/>
                    </a:moveTo>
                    <a:cubicBezTo>
                      <a:pt x="2" y="10"/>
                      <a:pt x="0" y="16"/>
                      <a:pt x="0" y="22"/>
                    </a:cubicBezTo>
                    <a:cubicBezTo>
                      <a:pt x="0" y="31"/>
                      <a:pt x="4" y="40"/>
                      <a:pt x="11" y="47"/>
                    </a:cubicBezTo>
                    <a:cubicBezTo>
                      <a:pt x="7" y="41"/>
                      <a:pt x="7" y="41"/>
                      <a:pt x="7" y="41"/>
                    </a:cubicBezTo>
                    <a:cubicBezTo>
                      <a:pt x="3" y="35"/>
                      <a:pt x="1" y="28"/>
                      <a:pt x="1" y="21"/>
                    </a:cubicBezTo>
                    <a:cubicBezTo>
                      <a:pt x="1" y="16"/>
                      <a:pt x="2" y="10"/>
                      <a:pt x="4" y="5"/>
                    </a:cubicBezTo>
                    <a:moveTo>
                      <a:pt x="132" y="0"/>
                    </a:moveTo>
                    <a:cubicBezTo>
                      <a:pt x="85" y="31"/>
                      <a:pt x="85" y="31"/>
                      <a:pt x="85" y="31"/>
                    </a:cubicBezTo>
                    <a:cubicBezTo>
                      <a:pt x="109" y="66"/>
                      <a:pt x="109" y="66"/>
                      <a:pt x="109" y="66"/>
                    </a:cubicBezTo>
                    <a:cubicBezTo>
                      <a:pt x="122" y="70"/>
                      <a:pt x="135" y="74"/>
                      <a:pt x="147" y="80"/>
                    </a:cubicBezTo>
                    <a:cubicBezTo>
                      <a:pt x="199" y="101"/>
                      <a:pt x="242" y="138"/>
                      <a:pt x="273" y="184"/>
                    </a:cubicBezTo>
                    <a:cubicBezTo>
                      <a:pt x="304" y="229"/>
                      <a:pt x="322" y="284"/>
                      <a:pt x="322" y="344"/>
                    </a:cubicBezTo>
                    <a:cubicBezTo>
                      <a:pt x="322" y="383"/>
                      <a:pt x="314" y="421"/>
                      <a:pt x="300" y="455"/>
                    </a:cubicBezTo>
                    <a:cubicBezTo>
                      <a:pt x="278" y="507"/>
                      <a:pt x="242" y="551"/>
                      <a:pt x="196" y="582"/>
                    </a:cubicBezTo>
                    <a:cubicBezTo>
                      <a:pt x="170" y="599"/>
                      <a:pt x="141" y="613"/>
                      <a:pt x="110" y="621"/>
                    </a:cubicBezTo>
                    <a:cubicBezTo>
                      <a:pt x="85" y="658"/>
                      <a:pt x="85" y="658"/>
                      <a:pt x="85" y="658"/>
                    </a:cubicBezTo>
                    <a:cubicBezTo>
                      <a:pt x="131" y="688"/>
                      <a:pt x="131" y="688"/>
                      <a:pt x="131" y="688"/>
                    </a:cubicBezTo>
                    <a:cubicBezTo>
                      <a:pt x="146" y="684"/>
                      <a:pt x="161" y="679"/>
                      <a:pt x="175" y="673"/>
                    </a:cubicBezTo>
                    <a:cubicBezTo>
                      <a:pt x="239" y="646"/>
                      <a:pt x="293" y="601"/>
                      <a:pt x="332" y="544"/>
                    </a:cubicBezTo>
                    <a:cubicBezTo>
                      <a:pt x="370" y="487"/>
                      <a:pt x="393" y="418"/>
                      <a:pt x="393" y="344"/>
                    </a:cubicBezTo>
                    <a:cubicBezTo>
                      <a:pt x="393" y="295"/>
                      <a:pt x="383" y="247"/>
                      <a:pt x="365" y="205"/>
                    </a:cubicBezTo>
                    <a:cubicBezTo>
                      <a:pt x="338" y="141"/>
                      <a:pt x="292" y="86"/>
                      <a:pt x="235" y="47"/>
                    </a:cubicBezTo>
                    <a:cubicBezTo>
                      <a:pt x="204" y="26"/>
                      <a:pt x="169" y="10"/>
                      <a:pt x="132"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118"/>
              <p:cNvSpPr>
                <a:spLocks/>
              </p:cNvSpPr>
              <p:nvPr/>
            </p:nvSpPr>
            <p:spPr bwMode="auto">
              <a:xfrm>
                <a:off x="3405188" y="2836863"/>
                <a:ext cx="188913" cy="77787"/>
              </a:xfrm>
              <a:custGeom>
                <a:avLst/>
                <a:gdLst>
                  <a:gd name="T0" fmla="*/ 0 w 108"/>
                  <a:gd name="T1" fmla="*/ 0 h 45"/>
                  <a:gd name="T2" fmla="*/ 6 w 108"/>
                  <a:gd name="T3" fmla="*/ 20 h 45"/>
                  <a:gd name="T4" fmla="*/ 10 w 108"/>
                  <a:gd name="T5" fmla="*/ 26 h 45"/>
                  <a:gd name="T6" fmla="*/ 35 w 108"/>
                  <a:gd name="T7" fmla="*/ 36 h 45"/>
                  <a:gd name="T8" fmla="*/ 108 w 108"/>
                  <a:gd name="T9" fmla="*/ 45 h 45"/>
                  <a:gd name="T10" fmla="*/ 84 w 108"/>
                  <a:gd name="T11" fmla="*/ 10 h 45"/>
                  <a:gd name="T12" fmla="*/ 55 w 108"/>
                  <a:gd name="T13" fmla="*/ 29 h 45"/>
                  <a:gd name="T14" fmla="*/ 35 w 108"/>
                  <a:gd name="T15" fmla="*/ 35 h 45"/>
                  <a:gd name="T16" fmla="*/ 6 w 108"/>
                  <a:gd name="T17" fmla="*/ 20 h 45"/>
                  <a:gd name="T18" fmla="*/ 0 w 10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5">
                    <a:moveTo>
                      <a:pt x="0" y="0"/>
                    </a:moveTo>
                    <a:cubicBezTo>
                      <a:pt x="0" y="7"/>
                      <a:pt x="2" y="14"/>
                      <a:pt x="6" y="20"/>
                    </a:cubicBezTo>
                    <a:cubicBezTo>
                      <a:pt x="10" y="26"/>
                      <a:pt x="10" y="26"/>
                      <a:pt x="10" y="26"/>
                    </a:cubicBezTo>
                    <a:cubicBezTo>
                      <a:pt x="16" y="32"/>
                      <a:pt x="25" y="36"/>
                      <a:pt x="35" y="36"/>
                    </a:cubicBezTo>
                    <a:cubicBezTo>
                      <a:pt x="60" y="36"/>
                      <a:pt x="84" y="39"/>
                      <a:pt x="108" y="45"/>
                    </a:cubicBezTo>
                    <a:cubicBezTo>
                      <a:pt x="84" y="10"/>
                      <a:pt x="84" y="10"/>
                      <a:pt x="84" y="10"/>
                    </a:cubicBezTo>
                    <a:cubicBezTo>
                      <a:pt x="55" y="29"/>
                      <a:pt x="55" y="29"/>
                      <a:pt x="55" y="29"/>
                    </a:cubicBezTo>
                    <a:cubicBezTo>
                      <a:pt x="49" y="33"/>
                      <a:pt x="42" y="35"/>
                      <a:pt x="35" y="35"/>
                    </a:cubicBezTo>
                    <a:cubicBezTo>
                      <a:pt x="24" y="35"/>
                      <a:pt x="12" y="30"/>
                      <a:pt x="6" y="20"/>
                    </a:cubicBezTo>
                    <a:cubicBezTo>
                      <a:pt x="2" y="14"/>
                      <a:pt x="0" y="7"/>
                      <a:pt x="0"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2" name="Freeform 119"/>
              <p:cNvSpPr>
                <a:spLocks/>
              </p:cNvSpPr>
              <p:nvPr/>
            </p:nvSpPr>
            <p:spPr bwMode="auto">
              <a:xfrm>
                <a:off x="3478213" y="2776538"/>
                <a:ext cx="155575" cy="77787"/>
              </a:xfrm>
              <a:custGeom>
                <a:avLst/>
                <a:gdLst>
                  <a:gd name="T0" fmla="*/ 0 w 89"/>
                  <a:gd name="T1" fmla="*/ 0 h 44"/>
                  <a:gd name="T2" fmla="*/ 22 w 89"/>
                  <a:gd name="T3" fmla="*/ 15 h 44"/>
                  <a:gd name="T4" fmla="*/ 42 w 89"/>
                  <a:gd name="T5" fmla="*/ 44 h 44"/>
                  <a:gd name="T6" fmla="*/ 89 w 89"/>
                  <a:gd name="T7" fmla="*/ 13 h 44"/>
                  <a:gd name="T8" fmla="*/ 0 w 89"/>
                  <a:gd name="T9" fmla="*/ 0 h 44"/>
                </a:gdLst>
                <a:ahLst/>
                <a:cxnLst>
                  <a:cxn ang="0">
                    <a:pos x="T0" y="T1"/>
                  </a:cxn>
                  <a:cxn ang="0">
                    <a:pos x="T2" y="T3"/>
                  </a:cxn>
                  <a:cxn ang="0">
                    <a:pos x="T4" y="T5"/>
                  </a:cxn>
                  <a:cxn ang="0">
                    <a:pos x="T6" y="T7"/>
                  </a:cxn>
                  <a:cxn ang="0">
                    <a:pos x="T8" y="T9"/>
                  </a:cxn>
                </a:cxnLst>
                <a:rect l="0" t="0" r="r" b="b"/>
                <a:pathLst>
                  <a:path w="89" h="44">
                    <a:moveTo>
                      <a:pt x="0" y="0"/>
                    </a:moveTo>
                    <a:cubicBezTo>
                      <a:pt x="9" y="1"/>
                      <a:pt x="17" y="7"/>
                      <a:pt x="22" y="15"/>
                    </a:cubicBezTo>
                    <a:cubicBezTo>
                      <a:pt x="42" y="44"/>
                      <a:pt x="42" y="44"/>
                      <a:pt x="42" y="44"/>
                    </a:cubicBezTo>
                    <a:cubicBezTo>
                      <a:pt x="89" y="13"/>
                      <a:pt x="89" y="13"/>
                      <a:pt x="89" y="13"/>
                    </a:cubicBezTo>
                    <a:cubicBezTo>
                      <a:pt x="61" y="5"/>
                      <a:pt x="31" y="0"/>
                      <a:pt x="0"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3" name="Freeform 120"/>
              <p:cNvSpPr>
                <a:spLocks/>
              </p:cNvSpPr>
              <p:nvPr/>
            </p:nvSpPr>
            <p:spPr bwMode="auto">
              <a:xfrm>
                <a:off x="3402807" y="2774951"/>
                <a:ext cx="146050" cy="122237"/>
              </a:xfrm>
              <a:custGeom>
                <a:avLst/>
                <a:gdLst>
                  <a:gd name="T0" fmla="*/ 35 w 84"/>
                  <a:gd name="T1" fmla="*/ 0 h 70"/>
                  <a:gd name="T2" fmla="*/ 35 w 84"/>
                  <a:gd name="T3" fmla="*/ 0 h 70"/>
                  <a:gd name="T4" fmla="*/ 3 w 84"/>
                  <a:gd name="T5" fmla="*/ 19 h 70"/>
                  <a:gd name="T6" fmla="*/ 0 w 84"/>
                  <a:gd name="T7" fmla="*/ 35 h 70"/>
                  <a:gd name="T8" fmla="*/ 6 w 84"/>
                  <a:gd name="T9" fmla="*/ 55 h 70"/>
                  <a:gd name="T10" fmla="*/ 35 w 84"/>
                  <a:gd name="T11" fmla="*/ 70 h 70"/>
                  <a:gd name="T12" fmla="*/ 55 w 84"/>
                  <a:gd name="T13" fmla="*/ 64 h 70"/>
                  <a:gd name="T14" fmla="*/ 84 w 84"/>
                  <a:gd name="T15" fmla="*/ 45 h 70"/>
                  <a:gd name="T16" fmla="*/ 64 w 84"/>
                  <a:gd name="T17" fmla="*/ 16 h 70"/>
                  <a:gd name="T18" fmla="*/ 42 w 84"/>
                  <a:gd name="T19" fmla="*/ 1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21" y="0"/>
                      <a:pt x="9" y="8"/>
                      <a:pt x="3" y="19"/>
                    </a:cubicBezTo>
                    <a:cubicBezTo>
                      <a:pt x="1" y="24"/>
                      <a:pt x="0" y="30"/>
                      <a:pt x="0" y="35"/>
                    </a:cubicBezTo>
                    <a:cubicBezTo>
                      <a:pt x="0" y="42"/>
                      <a:pt x="2" y="49"/>
                      <a:pt x="6" y="55"/>
                    </a:cubicBezTo>
                    <a:cubicBezTo>
                      <a:pt x="12" y="65"/>
                      <a:pt x="24" y="70"/>
                      <a:pt x="35" y="70"/>
                    </a:cubicBezTo>
                    <a:cubicBezTo>
                      <a:pt x="42" y="70"/>
                      <a:pt x="49" y="68"/>
                      <a:pt x="55" y="64"/>
                    </a:cubicBezTo>
                    <a:cubicBezTo>
                      <a:pt x="84" y="45"/>
                      <a:pt x="84" y="45"/>
                      <a:pt x="84" y="45"/>
                    </a:cubicBezTo>
                    <a:cubicBezTo>
                      <a:pt x="64" y="16"/>
                      <a:pt x="64" y="16"/>
                      <a:pt x="64" y="16"/>
                    </a:cubicBezTo>
                    <a:cubicBezTo>
                      <a:pt x="59" y="8"/>
                      <a:pt x="51" y="2"/>
                      <a:pt x="42" y="1"/>
                    </a:cubicBezTo>
                    <a:cubicBezTo>
                      <a:pt x="40" y="0"/>
                      <a:pt x="37" y="0"/>
                      <a:pt x="35" y="0"/>
                    </a:cubicBezTo>
                  </a:path>
                </a:pathLst>
              </a:custGeom>
              <a:solidFill>
                <a:srgbClr val="0066C5"/>
              </a:solidFill>
              <a:ln w="12700">
                <a:solidFill>
                  <a:srgbClr val="0066C5"/>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4" name="Freeform 121"/>
              <p:cNvSpPr>
                <a:spLocks/>
              </p:cNvSpPr>
              <p:nvPr/>
            </p:nvSpPr>
            <p:spPr bwMode="auto">
              <a:xfrm>
                <a:off x="3414713" y="3886201"/>
                <a:ext cx="180975" cy="65087"/>
              </a:xfrm>
              <a:custGeom>
                <a:avLst/>
                <a:gdLst>
                  <a:gd name="T0" fmla="*/ 103 w 103"/>
                  <a:gd name="T1" fmla="*/ 0 h 37"/>
                  <a:gd name="T2" fmla="*/ 29 w 103"/>
                  <a:gd name="T3" fmla="*/ 9 h 37"/>
                  <a:gd name="T4" fmla="*/ 6 w 103"/>
                  <a:gd name="T5" fmla="*/ 18 h 37"/>
                  <a:gd name="T6" fmla="*/ 0 w 103"/>
                  <a:gd name="T7" fmla="*/ 27 h 37"/>
                  <a:gd name="T8" fmla="*/ 29 w 103"/>
                  <a:gd name="T9" fmla="*/ 11 h 37"/>
                  <a:gd name="T10" fmla="*/ 49 w 103"/>
                  <a:gd name="T11" fmla="*/ 17 h 37"/>
                  <a:gd name="T12" fmla="*/ 78 w 103"/>
                  <a:gd name="T13" fmla="*/ 37 h 37"/>
                  <a:gd name="T14" fmla="*/ 103 w 103"/>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7">
                    <a:moveTo>
                      <a:pt x="103" y="0"/>
                    </a:moveTo>
                    <a:cubicBezTo>
                      <a:pt x="79" y="6"/>
                      <a:pt x="54" y="9"/>
                      <a:pt x="29" y="9"/>
                    </a:cubicBezTo>
                    <a:cubicBezTo>
                      <a:pt x="20" y="9"/>
                      <a:pt x="12" y="13"/>
                      <a:pt x="6" y="18"/>
                    </a:cubicBezTo>
                    <a:cubicBezTo>
                      <a:pt x="0" y="27"/>
                      <a:pt x="0" y="27"/>
                      <a:pt x="0" y="27"/>
                    </a:cubicBezTo>
                    <a:cubicBezTo>
                      <a:pt x="6" y="17"/>
                      <a:pt x="18" y="11"/>
                      <a:pt x="29" y="11"/>
                    </a:cubicBezTo>
                    <a:cubicBezTo>
                      <a:pt x="36" y="11"/>
                      <a:pt x="43" y="13"/>
                      <a:pt x="49" y="17"/>
                    </a:cubicBezTo>
                    <a:cubicBezTo>
                      <a:pt x="78" y="37"/>
                      <a:pt x="78" y="37"/>
                      <a:pt x="78" y="37"/>
                    </a:cubicBezTo>
                    <a:cubicBezTo>
                      <a:pt x="103" y="0"/>
                      <a:pt x="103" y="0"/>
                      <a:pt x="103"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5" name="Freeform 122"/>
              <p:cNvSpPr>
                <a:spLocks/>
              </p:cNvSpPr>
              <p:nvPr/>
            </p:nvSpPr>
            <p:spPr bwMode="auto">
              <a:xfrm>
                <a:off x="3487738" y="3951288"/>
                <a:ext cx="144463" cy="74612"/>
              </a:xfrm>
              <a:custGeom>
                <a:avLst/>
                <a:gdLst>
                  <a:gd name="T0" fmla="*/ 37 w 83"/>
                  <a:gd name="T1" fmla="*/ 0 h 43"/>
                  <a:gd name="T2" fmla="*/ 17 w 83"/>
                  <a:gd name="T3" fmla="*/ 29 h 43"/>
                  <a:gd name="T4" fmla="*/ 0 w 83"/>
                  <a:gd name="T5" fmla="*/ 43 h 43"/>
                  <a:gd name="T6" fmla="*/ 83 w 83"/>
                  <a:gd name="T7" fmla="*/ 30 h 43"/>
                  <a:gd name="T8" fmla="*/ 37 w 83"/>
                  <a:gd name="T9" fmla="*/ 0 h 43"/>
                </a:gdLst>
                <a:ahLst/>
                <a:cxnLst>
                  <a:cxn ang="0">
                    <a:pos x="T0" y="T1"/>
                  </a:cxn>
                  <a:cxn ang="0">
                    <a:pos x="T2" y="T3"/>
                  </a:cxn>
                  <a:cxn ang="0">
                    <a:pos x="T4" y="T5"/>
                  </a:cxn>
                  <a:cxn ang="0">
                    <a:pos x="T6" y="T7"/>
                  </a:cxn>
                  <a:cxn ang="0">
                    <a:pos x="T8" y="T9"/>
                  </a:cxn>
                </a:cxnLst>
                <a:rect l="0" t="0" r="r" b="b"/>
                <a:pathLst>
                  <a:path w="83" h="43">
                    <a:moveTo>
                      <a:pt x="37" y="0"/>
                    </a:moveTo>
                    <a:cubicBezTo>
                      <a:pt x="17" y="29"/>
                      <a:pt x="17" y="29"/>
                      <a:pt x="17" y="29"/>
                    </a:cubicBezTo>
                    <a:cubicBezTo>
                      <a:pt x="13" y="36"/>
                      <a:pt x="7" y="40"/>
                      <a:pt x="0" y="43"/>
                    </a:cubicBezTo>
                    <a:cubicBezTo>
                      <a:pt x="28" y="42"/>
                      <a:pt x="56" y="38"/>
                      <a:pt x="83" y="30"/>
                    </a:cubicBezTo>
                    <a:cubicBezTo>
                      <a:pt x="37" y="0"/>
                      <a:pt x="37" y="0"/>
                      <a:pt x="3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6" name="Freeform 123"/>
              <p:cNvSpPr>
                <a:spLocks/>
              </p:cNvSpPr>
              <p:nvPr/>
            </p:nvSpPr>
            <p:spPr bwMode="auto">
              <a:xfrm>
                <a:off x="3405188" y="3905251"/>
                <a:ext cx="146050" cy="120650"/>
              </a:xfrm>
              <a:custGeom>
                <a:avLst/>
                <a:gdLst>
                  <a:gd name="T0" fmla="*/ 35 w 84"/>
                  <a:gd name="T1" fmla="*/ 0 h 69"/>
                  <a:gd name="T2" fmla="*/ 6 w 84"/>
                  <a:gd name="T3" fmla="*/ 16 h 69"/>
                  <a:gd name="T4" fmla="*/ 6 w 84"/>
                  <a:gd name="T5" fmla="*/ 16 h 69"/>
                  <a:gd name="T6" fmla="*/ 0 w 84"/>
                  <a:gd name="T7" fmla="*/ 36 h 69"/>
                  <a:gd name="T8" fmla="*/ 0 w 84"/>
                  <a:gd name="T9" fmla="*/ 41 h 69"/>
                  <a:gd name="T10" fmla="*/ 35 w 84"/>
                  <a:gd name="T11" fmla="*/ 69 h 69"/>
                  <a:gd name="T12" fmla="*/ 47 w 84"/>
                  <a:gd name="T13" fmla="*/ 69 h 69"/>
                  <a:gd name="T14" fmla="*/ 64 w 84"/>
                  <a:gd name="T15" fmla="*/ 55 h 69"/>
                  <a:gd name="T16" fmla="*/ 84 w 84"/>
                  <a:gd name="T17" fmla="*/ 26 h 69"/>
                  <a:gd name="T18" fmla="*/ 55 w 84"/>
                  <a:gd name="T19" fmla="*/ 6 h 69"/>
                  <a:gd name="T20" fmla="*/ 35 w 84"/>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9">
                    <a:moveTo>
                      <a:pt x="35" y="0"/>
                    </a:moveTo>
                    <a:cubicBezTo>
                      <a:pt x="24" y="0"/>
                      <a:pt x="12" y="6"/>
                      <a:pt x="6" y="16"/>
                    </a:cubicBezTo>
                    <a:cubicBezTo>
                      <a:pt x="6" y="16"/>
                      <a:pt x="6" y="16"/>
                      <a:pt x="6" y="16"/>
                    </a:cubicBezTo>
                    <a:cubicBezTo>
                      <a:pt x="2" y="22"/>
                      <a:pt x="0" y="29"/>
                      <a:pt x="0" y="36"/>
                    </a:cubicBezTo>
                    <a:cubicBezTo>
                      <a:pt x="0" y="38"/>
                      <a:pt x="0" y="40"/>
                      <a:pt x="0" y="41"/>
                    </a:cubicBezTo>
                    <a:cubicBezTo>
                      <a:pt x="4" y="57"/>
                      <a:pt x="18" y="69"/>
                      <a:pt x="35" y="69"/>
                    </a:cubicBezTo>
                    <a:cubicBezTo>
                      <a:pt x="39" y="69"/>
                      <a:pt x="43" y="69"/>
                      <a:pt x="47" y="69"/>
                    </a:cubicBezTo>
                    <a:cubicBezTo>
                      <a:pt x="54" y="66"/>
                      <a:pt x="60" y="62"/>
                      <a:pt x="64" y="55"/>
                    </a:cubicBezTo>
                    <a:cubicBezTo>
                      <a:pt x="84" y="26"/>
                      <a:pt x="84" y="26"/>
                      <a:pt x="84" y="26"/>
                    </a:cubicBezTo>
                    <a:cubicBezTo>
                      <a:pt x="55" y="6"/>
                      <a:pt x="55" y="6"/>
                      <a:pt x="55" y="6"/>
                    </a:cubicBezTo>
                    <a:cubicBezTo>
                      <a:pt x="49" y="2"/>
                      <a:pt x="42" y="0"/>
                      <a:pt x="35"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sp>
        <p:nvSpPr>
          <p:cNvPr id="59" name="テキスト ボックス 58"/>
          <p:cNvSpPr txBox="1"/>
          <p:nvPr/>
        </p:nvSpPr>
        <p:spPr>
          <a:xfrm>
            <a:off x="333713" y="661232"/>
            <a:ext cx="6546130" cy="369332"/>
          </a:xfrm>
          <a:prstGeom prst="rect">
            <a:avLst/>
          </a:prstGeom>
          <a:noFill/>
        </p:spPr>
        <p:txBody>
          <a:bodyPr wrap="square" rtlCol="0">
            <a:spAutoFit/>
          </a:bodyPr>
          <a:lstStyle/>
          <a:p>
            <a:r>
              <a:rPr kumimoji="1" lang="ja-JP" altLang="en-US" dirty="0" smtClean="0">
                <a:solidFill>
                  <a:srgbClr val="005073"/>
                </a:solidFill>
              </a:rPr>
              <a:t>日本の市場にあわせた機能追加</a:t>
            </a:r>
            <a:endParaRPr kumimoji="1" lang="ja-JP" altLang="en-US" sz="1400" dirty="0">
              <a:solidFill>
                <a:srgbClr val="005073"/>
              </a:solidFill>
            </a:endParaRPr>
          </a:p>
        </p:txBody>
      </p:sp>
    </p:spTree>
    <p:extLst>
      <p:ext uri="{BB962C8B-B14F-4D97-AF65-F5344CB8AC3E}">
        <p14:creationId xmlns:p14="http://schemas.microsoft.com/office/powerpoint/2010/main" val="1755446674"/>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74" y="222549"/>
            <a:ext cx="7884647" cy="464843"/>
          </a:xfrm>
        </p:spPr>
        <p:txBody>
          <a:bodyPr>
            <a:normAutofit/>
          </a:bodyPr>
          <a:lstStyle/>
          <a:p>
            <a:r>
              <a:rPr lang="ja-JP" altLang="en-US" dirty="0" smtClean="0">
                <a:solidFill>
                  <a:srgbClr val="000000"/>
                </a:solidFill>
                <a:latin typeface="Meiryo" charset="-128"/>
                <a:ea typeface="Meiryo" charset="-128"/>
                <a:cs typeface="Meiryo" charset="-128"/>
              </a:rPr>
              <a:t>参考：フロー決定の方法</a:t>
            </a:r>
            <a:endParaRPr lang="en-US" dirty="0">
              <a:solidFill>
                <a:srgbClr val="000000"/>
              </a:solidFill>
              <a:latin typeface="Meiryo" charset="-128"/>
              <a:ea typeface="Meiryo" charset="-128"/>
              <a:cs typeface="Meiryo" charset="-128"/>
            </a:endParaRPr>
          </a:p>
        </p:txBody>
      </p:sp>
      <p:pic>
        <p:nvPicPr>
          <p:cNvPr id="1026" name="Picture 2" descr="https://lh5.googleusercontent.com/c_IGbb5cXj5TArafDVRvqpZB-YCVygg4D5BLFw_EO8u48tjlVoYAgdB1n7ekcyyGCNMz3uJ4vtfLhA0DxnvuQAorMGk5fgINZAUqOhgw4-dcz5pl_KRt_M1_F5IiBMPYlxFTas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775" y="1231459"/>
            <a:ext cx="4186989" cy="3354728"/>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9774" y="623827"/>
            <a:ext cx="4309454" cy="507575"/>
          </a:xfrm>
          <a:prstGeom prst="rect">
            <a:avLst/>
          </a:prstGeom>
          <a:noFill/>
        </p:spPr>
        <p:txBody>
          <a:bodyPr wrap="square" rtlCol="0">
            <a:spAutoFit/>
          </a:bodyPr>
          <a:lstStyle/>
          <a:p>
            <a:pPr defTabSz="685800" fontAlgn="auto">
              <a:spcBef>
                <a:spcPts val="0"/>
              </a:spcBef>
              <a:spcAft>
                <a:spcPts val="0"/>
              </a:spcAft>
            </a:pPr>
            <a:r>
              <a:rPr lang="en-US" sz="1349" dirty="0">
                <a:solidFill>
                  <a:srgbClr val="000000"/>
                </a:solidFill>
                <a:latin typeface="Proxima Nova"/>
                <a:ea typeface=""/>
                <a:cs typeface=""/>
              </a:rPr>
              <a:t>1) Local uplink</a:t>
            </a:r>
          </a:p>
          <a:p>
            <a:pPr marL="217820" defTabSz="685800" fontAlgn="auto">
              <a:spcBef>
                <a:spcPts val="0"/>
              </a:spcBef>
              <a:spcAft>
                <a:spcPts val="0"/>
              </a:spcAft>
            </a:pPr>
            <a:r>
              <a:rPr lang="en-US" sz="1349" dirty="0" err="1">
                <a:solidFill>
                  <a:srgbClr val="000000"/>
                </a:solidFill>
                <a:latin typeface="Proxima Nova"/>
                <a:ea typeface=""/>
                <a:cs typeface=""/>
              </a:rPr>
              <a:t>PbR</a:t>
            </a:r>
            <a:r>
              <a:rPr lang="en-US" sz="1349" dirty="0">
                <a:solidFill>
                  <a:srgbClr val="000000"/>
                </a:solidFill>
                <a:latin typeface="Proxima Nova"/>
                <a:ea typeface=""/>
                <a:cs typeface=""/>
              </a:rPr>
              <a:t> / dynamic path </a:t>
            </a:r>
            <a:r>
              <a:rPr lang="ja-JP" altLang="en-US" sz="1349" dirty="0">
                <a:solidFill>
                  <a:srgbClr val="000000"/>
                </a:solidFill>
                <a:latin typeface="Meiryo" charset="-128"/>
                <a:ea typeface="Meiryo" charset="-128"/>
                <a:cs typeface="Meiryo" charset="-128"/>
              </a:rPr>
              <a:t>選択によって決定</a:t>
            </a:r>
            <a:endParaRPr lang="en-US" sz="1349" dirty="0">
              <a:solidFill>
                <a:srgbClr val="000000"/>
              </a:solidFill>
              <a:latin typeface="Meiryo" charset="-128"/>
              <a:ea typeface="Meiryo" charset="-128"/>
              <a:cs typeface="Meiryo" charset="-128"/>
            </a:endParaRPr>
          </a:p>
        </p:txBody>
      </p:sp>
      <p:sp>
        <p:nvSpPr>
          <p:cNvPr id="23" name="Rectangle 22"/>
          <p:cNvSpPr/>
          <p:nvPr/>
        </p:nvSpPr>
        <p:spPr>
          <a:xfrm>
            <a:off x="5676446" y="3508891"/>
            <a:ext cx="1598394" cy="5461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r>
              <a:rPr lang="en-US" sz="1349" dirty="0">
                <a:solidFill>
                  <a:srgbClr val="000000"/>
                </a:solidFill>
              </a:rPr>
              <a:t>MX #2</a:t>
            </a:r>
          </a:p>
        </p:txBody>
      </p:sp>
      <p:sp>
        <p:nvSpPr>
          <p:cNvPr id="24" name="Rectangle 23"/>
          <p:cNvSpPr/>
          <p:nvPr/>
        </p:nvSpPr>
        <p:spPr>
          <a:xfrm>
            <a:off x="5676447" y="2025712"/>
            <a:ext cx="1598394" cy="5461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r>
              <a:rPr lang="en-US" sz="1349" dirty="0">
                <a:solidFill>
                  <a:srgbClr val="000000"/>
                </a:solidFill>
              </a:rPr>
              <a:t>MX #1</a:t>
            </a:r>
          </a:p>
          <a:p>
            <a:pPr algn="ctr" defTabSz="685800" fontAlgn="auto">
              <a:spcBef>
                <a:spcPts val="0"/>
              </a:spcBef>
              <a:spcAft>
                <a:spcPts val="0"/>
              </a:spcAft>
            </a:pPr>
            <a:endParaRPr lang="en-US" sz="1349" dirty="0">
              <a:solidFill>
                <a:srgbClr val="000000"/>
              </a:solidFill>
            </a:endParaRPr>
          </a:p>
        </p:txBody>
      </p:sp>
      <p:cxnSp>
        <p:nvCxnSpPr>
          <p:cNvPr id="25" name="Straight Arrow Connector 24"/>
          <p:cNvCxnSpPr/>
          <p:nvPr/>
        </p:nvCxnSpPr>
        <p:spPr>
          <a:xfrm flipV="1">
            <a:off x="5977753" y="2563876"/>
            <a:ext cx="1032235" cy="948260"/>
          </a:xfrm>
          <a:prstGeom prst="straightConnector1">
            <a:avLst/>
          </a:prstGeom>
          <a:ln w="19050">
            <a:solidFill>
              <a:schemeClr val="accent5">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967959" y="2567679"/>
            <a:ext cx="1044756" cy="947723"/>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009988" y="2563876"/>
            <a:ext cx="2726" cy="951526"/>
          </a:xfrm>
          <a:prstGeom prst="straightConnector1">
            <a:avLst/>
          </a:prstGeom>
          <a:ln w="19050">
            <a:solidFill>
              <a:schemeClr val="accent5">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967958" y="2567678"/>
            <a:ext cx="9795" cy="944457"/>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914783" y="2473000"/>
            <a:ext cx="106351" cy="94679"/>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endParaRPr lang="en-US" sz="1349" dirty="0">
              <a:solidFill>
                <a:srgbClr val="000000"/>
              </a:solidFill>
            </a:endParaRPr>
          </a:p>
        </p:txBody>
      </p:sp>
      <p:sp>
        <p:nvSpPr>
          <p:cNvPr id="30" name="TextBox 29"/>
          <p:cNvSpPr txBox="1"/>
          <p:nvPr/>
        </p:nvSpPr>
        <p:spPr>
          <a:xfrm>
            <a:off x="5727295" y="2319550"/>
            <a:ext cx="506870" cy="219291"/>
          </a:xfrm>
          <a:prstGeom prst="rect">
            <a:avLst/>
          </a:prstGeom>
          <a:noFill/>
        </p:spPr>
        <p:txBody>
          <a:bodyPr wrap="none" rtlCol="0">
            <a:spAutoFit/>
          </a:bodyPr>
          <a:lstStyle/>
          <a:p>
            <a:pPr defTabSz="685800" fontAlgn="auto">
              <a:spcBef>
                <a:spcPts val="0"/>
              </a:spcBef>
              <a:spcAft>
                <a:spcPts val="0"/>
              </a:spcAft>
            </a:pPr>
            <a:r>
              <a:rPr lang="en-US" sz="825">
                <a:solidFill>
                  <a:srgbClr val="000000"/>
                </a:solidFill>
                <a:latin typeface="Proxima Nova"/>
                <a:ea typeface=""/>
                <a:cs typeface=""/>
              </a:rPr>
              <a:t>uplink1</a:t>
            </a:r>
          </a:p>
        </p:txBody>
      </p:sp>
      <p:sp>
        <p:nvSpPr>
          <p:cNvPr id="31" name="Rectangle 30"/>
          <p:cNvSpPr/>
          <p:nvPr/>
        </p:nvSpPr>
        <p:spPr>
          <a:xfrm>
            <a:off x="6956813" y="2469197"/>
            <a:ext cx="106351" cy="94679"/>
          </a:xfrm>
          <a:prstGeom prst="rect">
            <a:avLst/>
          </a:prstGeom>
          <a:solidFill>
            <a:schemeClr val="accent1">
              <a:lumMod val="20000"/>
              <a:lumOff val="80000"/>
            </a:schemeClr>
          </a:solidFill>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endParaRPr lang="en-US" sz="1349" dirty="0">
              <a:solidFill>
                <a:srgbClr val="000000"/>
              </a:solidFill>
            </a:endParaRPr>
          </a:p>
        </p:txBody>
      </p:sp>
      <p:sp>
        <p:nvSpPr>
          <p:cNvPr id="32" name="TextBox 31"/>
          <p:cNvSpPr txBox="1"/>
          <p:nvPr/>
        </p:nvSpPr>
        <p:spPr>
          <a:xfrm>
            <a:off x="6775633" y="2336743"/>
            <a:ext cx="506870" cy="219291"/>
          </a:xfrm>
          <a:prstGeom prst="rect">
            <a:avLst/>
          </a:prstGeom>
          <a:noFill/>
        </p:spPr>
        <p:txBody>
          <a:bodyPr wrap="none" rtlCol="0">
            <a:spAutoFit/>
          </a:bodyPr>
          <a:lstStyle/>
          <a:p>
            <a:pPr defTabSz="685800" fontAlgn="auto">
              <a:spcBef>
                <a:spcPts val="0"/>
              </a:spcBef>
              <a:spcAft>
                <a:spcPts val="0"/>
              </a:spcAft>
            </a:pPr>
            <a:r>
              <a:rPr lang="en-US" sz="825" dirty="0">
                <a:solidFill>
                  <a:srgbClr val="000000"/>
                </a:solidFill>
                <a:latin typeface="Proxima Nova"/>
                <a:ea typeface=""/>
                <a:cs typeface=""/>
              </a:rPr>
              <a:t>uplink2</a:t>
            </a:r>
          </a:p>
        </p:txBody>
      </p:sp>
      <p:sp>
        <p:nvSpPr>
          <p:cNvPr id="33" name="Rectangle 32"/>
          <p:cNvSpPr/>
          <p:nvPr/>
        </p:nvSpPr>
        <p:spPr>
          <a:xfrm>
            <a:off x="5924577" y="3512136"/>
            <a:ext cx="106351" cy="94679"/>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endParaRPr lang="en-US" sz="1349" dirty="0">
              <a:solidFill>
                <a:srgbClr val="000000"/>
              </a:solidFill>
            </a:endParaRPr>
          </a:p>
        </p:txBody>
      </p:sp>
      <p:sp>
        <p:nvSpPr>
          <p:cNvPr id="34" name="TextBox 33"/>
          <p:cNvSpPr txBox="1"/>
          <p:nvPr/>
        </p:nvSpPr>
        <p:spPr>
          <a:xfrm>
            <a:off x="5763210" y="3567636"/>
            <a:ext cx="506870" cy="219291"/>
          </a:xfrm>
          <a:prstGeom prst="rect">
            <a:avLst/>
          </a:prstGeom>
          <a:noFill/>
        </p:spPr>
        <p:txBody>
          <a:bodyPr wrap="none" rtlCol="0">
            <a:spAutoFit/>
          </a:bodyPr>
          <a:lstStyle/>
          <a:p>
            <a:pPr defTabSz="685800" fontAlgn="auto">
              <a:spcBef>
                <a:spcPts val="0"/>
              </a:spcBef>
              <a:spcAft>
                <a:spcPts val="0"/>
              </a:spcAft>
            </a:pPr>
            <a:r>
              <a:rPr lang="en-US" sz="825">
                <a:solidFill>
                  <a:srgbClr val="000000"/>
                </a:solidFill>
                <a:latin typeface="Proxima Nova"/>
                <a:ea typeface=""/>
                <a:cs typeface=""/>
              </a:rPr>
              <a:t>uplink1</a:t>
            </a:r>
          </a:p>
        </p:txBody>
      </p:sp>
      <p:sp>
        <p:nvSpPr>
          <p:cNvPr id="35" name="Rectangle 34"/>
          <p:cNvSpPr/>
          <p:nvPr/>
        </p:nvSpPr>
        <p:spPr>
          <a:xfrm>
            <a:off x="6959539" y="3515401"/>
            <a:ext cx="106351" cy="94679"/>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endParaRPr lang="en-US" sz="1349" dirty="0">
              <a:solidFill>
                <a:srgbClr val="000000"/>
              </a:solidFill>
            </a:endParaRPr>
          </a:p>
        </p:txBody>
      </p:sp>
      <p:sp>
        <p:nvSpPr>
          <p:cNvPr id="36" name="TextBox 35"/>
          <p:cNvSpPr txBox="1"/>
          <p:nvPr/>
        </p:nvSpPr>
        <p:spPr>
          <a:xfrm>
            <a:off x="6798172" y="3570901"/>
            <a:ext cx="506870" cy="219291"/>
          </a:xfrm>
          <a:prstGeom prst="rect">
            <a:avLst/>
          </a:prstGeom>
          <a:noFill/>
        </p:spPr>
        <p:txBody>
          <a:bodyPr wrap="none" rtlCol="0">
            <a:spAutoFit/>
          </a:bodyPr>
          <a:lstStyle/>
          <a:p>
            <a:pPr defTabSz="685800" fontAlgn="auto">
              <a:spcBef>
                <a:spcPts val="0"/>
              </a:spcBef>
              <a:spcAft>
                <a:spcPts val="0"/>
              </a:spcAft>
            </a:pPr>
            <a:r>
              <a:rPr lang="en-US" sz="825" dirty="0">
                <a:solidFill>
                  <a:srgbClr val="000000"/>
                </a:solidFill>
                <a:latin typeface="Proxima Nova"/>
                <a:ea typeface=""/>
                <a:cs typeface=""/>
              </a:rPr>
              <a:t>uplink2</a:t>
            </a:r>
          </a:p>
        </p:txBody>
      </p:sp>
      <p:sp>
        <p:nvSpPr>
          <p:cNvPr id="37" name="TextBox 36"/>
          <p:cNvSpPr txBox="1"/>
          <p:nvPr/>
        </p:nvSpPr>
        <p:spPr>
          <a:xfrm>
            <a:off x="4791053" y="624587"/>
            <a:ext cx="3681870" cy="507575"/>
          </a:xfrm>
          <a:prstGeom prst="rect">
            <a:avLst/>
          </a:prstGeom>
          <a:noFill/>
        </p:spPr>
        <p:txBody>
          <a:bodyPr wrap="square" rtlCol="0">
            <a:spAutoFit/>
          </a:bodyPr>
          <a:lstStyle/>
          <a:p>
            <a:pPr defTabSz="685800" fontAlgn="auto">
              <a:spcBef>
                <a:spcPts val="0"/>
              </a:spcBef>
              <a:spcAft>
                <a:spcPts val="0"/>
              </a:spcAft>
            </a:pPr>
            <a:r>
              <a:rPr lang="en-US" sz="1349" dirty="0">
                <a:solidFill>
                  <a:srgbClr val="000000"/>
                </a:solidFill>
                <a:latin typeface="Proxima Nova"/>
                <a:ea typeface=""/>
                <a:cs typeface=""/>
              </a:rPr>
              <a:t>2) Remote uplink:</a:t>
            </a:r>
          </a:p>
          <a:p>
            <a:pPr marL="260669" defTabSz="685800" fontAlgn="auto">
              <a:spcBef>
                <a:spcPts val="0"/>
              </a:spcBef>
              <a:spcAft>
                <a:spcPts val="0"/>
              </a:spcAft>
            </a:pPr>
            <a:r>
              <a:rPr lang="ja-JP" altLang="en-US" sz="1349" dirty="0">
                <a:solidFill>
                  <a:srgbClr val="000000"/>
                </a:solidFill>
                <a:latin typeface="Meiryo" charset="-128"/>
                <a:ea typeface="Meiryo" charset="-128"/>
                <a:cs typeface="Meiryo" charset="-128"/>
              </a:rPr>
              <a:t>送信元のリンクを記憶</a:t>
            </a:r>
            <a:endParaRPr lang="en-US" sz="1349" dirty="0">
              <a:solidFill>
                <a:srgbClr val="000000"/>
              </a:solidFill>
              <a:latin typeface="Meiryo" charset="-128"/>
              <a:ea typeface="Meiryo" charset="-128"/>
              <a:cs typeface="Meiryo" charset="-128"/>
            </a:endParaRPr>
          </a:p>
        </p:txBody>
      </p:sp>
      <p:sp>
        <p:nvSpPr>
          <p:cNvPr id="38" name="Rectangle 37"/>
          <p:cNvSpPr/>
          <p:nvPr/>
        </p:nvSpPr>
        <p:spPr>
          <a:xfrm>
            <a:off x="4791053" y="1244396"/>
            <a:ext cx="3938907" cy="3354727"/>
          </a:xfrm>
          <a:prstGeom prst="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fontAlgn="auto">
              <a:spcBef>
                <a:spcPts val="0"/>
              </a:spcBef>
              <a:spcAft>
                <a:spcPts val="0"/>
              </a:spcAft>
            </a:pPr>
            <a:endParaRPr lang="en-US" sz="1349" dirty="0">
              <a:solidFill>
                <a:srgbClr val="000000"/>
              </a:solidFill>
            </a:endParaRPr>
          </a:p>
        </p:txBody>
      </p:sp>
    </p:spTree>
    <p:extLst>
      <p:ext uri="{BB962C8B-B14F-4D97-AF65-F5344CB8AC3E}">
        <p14:creationId xmlns:p14="http://schemas.microsoft.com/office/powerpoint/2010/main" val="1247050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452"/>
          <p:cNvGrpSpPr>
            <a:grpSpLocks/>
          </p:cNvGrpSpPr>
          <p:nvPr/>
        </p:nvGrpSpPr>
        <p:grpSpPr bwMode="auto">
          <a:xfrm>
            <a:off x="3875581" y="805508"/>
            <a:ext cx="3457912" cy="1200871"/>
            <a:chOff x="2015" y="1453"/>
            <a:chExt cx="2968" cy="1923"/>
          </a:xfrm>
        </p:grpSpPr>
        <p:sp>
          <p:nvSpPr>
            <p:cNvPr id="57"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工場</a:t>
              </a:r>
              <a:endParaRPr lang="en-US" kern="0" dirty="0">
                <a:solidFill>
                  <a:srgbClr val="435153"/>
                </a:solidFill>
              </a:endParaRPr>
            </a:p>
          </p:txBody>
        </p:sp>
        <p:sp>
          <p:nvSpPr>
            <p:cNvPr id="58"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本社</a:t>
              </a:r>
              <a:endParaRPr lang="en-US" kern="0" dirty="0">
                <a:solidFill>
                  <a:srgbClr val="435153"/>
                </a:solidFill>
              </a:endParaRPr>
            </a:p>
          </p:txBody>
        </p:sp>
        <p:pic>
          <p:nvPicPr>
            <p:cNvPr id="59" name="Picture 3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61" name="Group 423"/>
          <p:cNvGrpSpPr>
            <a:grpSpLocks/>
          </p:cNvGrpSpPr>
          <p:nvPr/>
        </p:nvGrpSpPr>
        <p:grpSpPr bwMode="auto">
          <a:xfrm>
            <a:off x="2080383" y="1164085"/>
            <a:ext cx="1770320" cy="999034"/>
            <a:chOff x="130" y="1028"/>
            <a:chExt cx="2286" cy="1390"/>
          </a:xfrm>
        </p:grpSpPr>
        <p:sp>
          <p:nvSpPr>
            <p:cNvPr id="62"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サプライチェイン</a:t>
              </a:r>
              <a:endParaRPr lang="en-US" sz="1400" kern="0" dirty="0">
                <a:solidFill>
                  <a:srgbClr val="435153"/>
                </a:solidFill>
              </a:endParaRPr>
            </a:p>
          </p:txBody>
        </p:sp>
        <p:pic>
          <p:nvPicPr>
            <p:cNvPr id="64" name="Picture 40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65" name="Picture 4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6" name="Picture 4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7" name="Group 482"/>
          <p:cNvGrpSpPr>
            <a:grpSpLocks/>
          </p:cNvGrpSpPr>
          <p:nvPr/>
        </p:nvGrpSpPr>
        <p:grpSpPr bwMode="auto">
          <a:xfrm>
            <a:off x="2565017" y="3477671"/>
            <a:ext cx="1793875" cy="1220391"/>
            <a:chOff x="3279" y="2478"/>
            <a:chExt cx="1130" cy="1025"/>
          </a:xfrm>
        </p:grpSpPr>
        <p:sp>
          <p:nvSpPr>
            <p:cNvPr id="68"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全国</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営業拠点</a:t>
              </a:r>
              <a:endParaRPr lang="en-US" altLang="ja-JP" sz="1400" kern="0" dirty="0">
                <a:solidFill>
                  <a:srgbClr val="435153"/>
                </a:solidFill>
              </a:endParaRPr>
            </a:p>
          </p:txBody>
        </p:sp>
        <p:pic>
          <p:nvPicPr>
            <p:cNvPr id="69" name="Picture 430"/>
            <p:cNvPicPr>
              <a:picLocks noChangeAspect="1" noChangeArrowheads="1"/>
            </p:cNvPicPr>
            <p:nvPr/>
          </p:nvPicPr>
          <p:blipFill>
            <a:blip r:embed="rId7" cstate="print"/>
            <a:srcRect/>
            <a:stretch>
              <a:fillRect/>
            </a:stretch>
          </p:blipFill>
          <p:spPr bwMode="auto">
            <a:xfrm>
              <a:off x="3660" y="2478"/>
              <a:ext cx="424" cy="511"/>
            </a:xfrm>
            <a:prstGeom prst="rect">
              <a:avLst/>
            </a:prstGeom>
            <a:noFill/>
            <a:ln w="25400" algn="ctr">
              <a:noFill/>
              <a:miter lim="800000"/>
              <a:headEnd/>
              <a:tailEnd/>
            </a:ln>
          </p:spPr>
        </p:pic>
      </p:grpSp>
      <p:grpSp>
        <p:nvGrpSpPr>
          <p:cNvPr id="70" name="Group 481"/>
          <p:cNvGrpSpPr>
            <a:grpSpLocks/>
          </p:cNvGrpSpPr>
          <p:nvPr/>
        </p:nvGrpSpPr>
        <p:grpSpPr bwMode="auto">
          <a:xfrm>
            <a:off x="5817555" y="3378648"/>
            <a:ext cx="1430554" cy="1022465"/>
            <a:chOff x="1181" y="2255"/>
            <a:chExt cx="1111" cy="1481"/>
          </a:xfrm>
        </p:grpSpPr>
        <p:sp>
          <p:nvSpPr>
            <p:cNvPr id="71"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研究</a:t>
              </a:r>
              <a:r>
                <a:rPr lang="ja-JP" altLang="en-US" sz="1400" kern="0" dirty="0" smtClean="0">
                  <a:solidFill>
                    <a:srgbClr val="435153"/>
                  </a:solidFill>
                </a:rPr>
                <a:t>開発施設</a:t>
              </a:r>
              <a:endParaRPr lang="en-US" sz="1400" kern="0" dirty="0">
                <a:solidFill>
                  <a:srgbClr val="435153"/>
                </a:solidFill>
              </a:endParaRPr>
            </a:p>
          </p:txBody>
        </p:sp>
        <p:grpSp>
          <p:nvGrpSpPr>
            <p:cNvPr id="72" name="Group 451"/>
            <p:cNvGrpSpPr>
              <a:grpSpLocks/>
            </p:cNvGrpSpPr>
            <p:nvPr/>
          </p:nvGrpSpPr>
          <p:grpSpPr bwMode="auto">
            <a:xfrm>
              <a:off x="1456" y="2255"/>
              <a:ext cx="617" cy="872"/>
              <a:chOff x="1313" y="2074"/>
              <a:chExt cx="682" cy="963"/>
            </a:xfrm>
          </p:grpSpPr>
          <p:pic>
            <p:nvPicPr>
              <p:cNvPr id="73" name="Picture 431" descr="r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74" name="Picture 450"/>
              <p:cNvPicPr>
                <a:picLocks noChangeAspect="1" noChangeArrowheads="1"/>
              </p:cNvPicPr>
              <p:nvPr/>
            </p:nvPicPr>
            <p:blipFill>
              <a:blip r:embed="rId9"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75" name="Group 480"/>
          <p:cNvGrpSpPr>
            <a:grpSpLocks/>
          </p:cNvGrpSpPr>
          <p:nvPr/>
        </p:nvGrpSpPr>
        <p:grpSpPr bwMode="auto">
          <a:xfrm>
            <a:off x="6282931" y="794753"/>
            <a:ext cx="2791341" cy="1018323"/>
            <a:chOff x="3754" y="724"/>
            <a:chExt cx="2462" cy="1475"/>
          </a:xfrm>
        </p:grpSpPr>
        <p:sp>
          <p:nvSpPr>
            <p:cNvPr id="76"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algn="ctr" defTabSz="685891">
                <a:defRPr/>
              </a:pPr>
              <a:endParaRPr lang="en-US" kern="0">
                <a:solidFill>
                  <a:srgbClr val="435153"/>
                </a:solidFill>
              </a:endParaRPr>
            </a:p>
          </p:txBody>
        </p:sp>
        <p:sp>
          <p:nvSpPr>
            <p:cNvPr id="77"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完成品の配送</a:t>
              </a:r>
              <a:endParaRPr lang="en-US" sz="1400" kern="0" dirty="0">
                <a:solidFill>
                  <a:srgbClr val="435153"/>
                </a:solidFill>
              </a:endParaRPr>
            </a:p>
          </p:txBody>
        </p:sp>
        <p:sp>
          <p:nvSpPr>
            <p:cNvPr id="78"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kern="0" dirty="0">
                  <a:solidFill>
                    <a:srgbClr val="435153"/>
                  </a:solidFill>
                </a:rPr>
                <a:t>完成品倉庫</a:t>
              </a:r>
              <a:endParaRPr lang="en-US" kern="0" dirty="0">
                <a:solidFill>
                  <a:srgbClr val="435153"/>
                </a:solidFill>
              </a:endParaRPr>
            </a:p>
          </p:txBody>
        </p:sp>
        <p:pic>
          <p:nvPicPr>
            <p:cNvPr id="79" name="Picture 4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80" name="Group 414"/>
            <p:cNvGrpSpPr>
              <a:grpSpLocks/>
            </p:cNvGrpSpPr>
            <p:nvPr/>
          </p:nvGrpSpPr>
          <p:grpSpPr bwMode="auto">
            <a:xfrm>
              <a:off x="4649" y="1763"/>
              <a:ext cx="674" cy="436"/>
              <a:chOff x="3837" y="-784"/>
              <a:chExt cx="1494" cy="968"/>
            </a:xfrm>
          </p:grpSpPr>
          <p:pic>
            <p:nvPicPr>
              <p:cNvPr id="82" name="Picture 4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83" name="Picture 41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84" name="Picture 4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81" name="Picture 41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87"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algn="ctr" defTabSz="685891">
              <a:spcBef>
                <a:spcPct val="50000"/>
              </a:spcBef>
              <a:defRPr/>
            </a:pPr>
            <a:r>
              <a:rPr lang="ja-JP" altLang="en-US" kern="0" dirty="0">
                <a:solidFill>
                  <a:srgbClr val="435153"/>
                </a:solidFill>
              </a:rPr>
              <a:t>物流（</a:t>
            </a:r>
            <a:r>
              <a:rPr lang="ja-JP" altLang="en-US" kern="0">
                <a:solidFill>
                  <a:srgbClr val="435153"/>
                </a:solidFill>
              </a:rPr>
              <a:t>原材料</a:t>
            </a:r>
            <a:r>
              <a:rPr lang="ja-JP" altLang="en-US" kern="0" smtClean="0">
                <a:solidFill>
                  <a:srgbClr val="435153"/>
                </a:solidFill>
              </a:rPr>
              <a:t>）倉庫</a:t>
            </a:r>
            <a:endParaRPr lang="en-US" kern="0" dirty="0">
              <a:solidFill>
                <a:srgbClr val="435153"/>
              </a:solidFill>
            </a:endParaRPr>
          </a:p>
        </p:txBody>
      </p:sp>
      <p:sp>
        <p:nvSpPr>
          <p:cNvPr id="2" name="Title 1"/>
          <p:cNvSpPr>
            <a:spLocks noGrp="1"/>
          </p:cNvSpPr>
          <p:nvPr>
            <p:ph type="title"/>
          </p:nvPr>
        </p:nvSpPr>
        <p:spPr>
          <a:xfrm>
            <a:off x="125042" y="104296"/>
            <a:ext cx="8659976" cy="623292"/>
          </a:xfrm>
        </p:spPr>
        <p:txBody>
          <a:bodyPr/>
          <a:lstStyle/>
          <a:p>
            <a:r>
              <a:rPr lang="ja-JP" altLang="en-US" dirty="0" smtClean="0"/>
              <a:t>用途とデバイス密度により選択</a:t>
            </a:r>
            <a:r>
              <a:rPr lang="en-US" altLang="ja-JP" dirty="0" smtClean="0"/>
              <a:t>  </a:t>
            </a:r>
            <a:r>
              <a:rPr lang="ja-JP" altLang="en-US" dirty="0" smtClean="0"/>
              <a:t>ハイブリット型</a:t>
            </a:r>
            <a:endParaRPr lang="en-US" dirty="0"/>
          </a:p>
        </p:txBody>
      </p:sp>
      <p:sp>
        <p:nvSpPr>
          <p:cNvPr id="3" name="Rounded Rectangle 2"/>
          <p:cNvSpPr/>
          <p:nvPr/>
        </p:nvSpPr>
        <p:spPr>
          <a:xfrm>
            <a:off x="1508758" y="727588"/>
            <a:ext cx="7517796" cy="212847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pic>
        <p:nvPicPr>
          <p:cNvPr id="49" name="Picture 5" descr="C:\Users\waaraya\AppData\Local\Microsoft\Windows\Temporary Internet Files\Content.IE5\TGVM31MK\MC900079072[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50"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海外工場</a:t>
            </a:r>
            <a:endParaRPr lang="en-US" sz="1400" kern="0" dirty="0">
              <a:solidFill>
                <a:srgbClr val="435153"/>
              </a:solidFill>
            </a:endParaRPr>
          </a:p>
        </p:txBody>
      </p:sp>
      <p:pic>
        <p:nvPicPr>
          <p:cNvPr id="4" name="Picture 3"/>
          <p:cNvPicPr>
            <a:picLocks noChangeAspect="1"/>
          </p:cNvPicPr>
          <p:nvPr/>
        </p:nvPicPr>
        <p:blipFill>
          <a:blip r:embed="rId13"/>
          <a:stretch>
            <a:fillRect/>
          </a:stretch>
        </p:blipFill>
        <p:spPr>
          <a:xfrm>
            <a:off x="1708561" y="3309606"/>
            <a:ext cx="812511" cy="924785"/>
          </a:xfrm>
          <a:prstGeom prst="rect">
            <a:avLst/>
          </a:prstGeom>
        </p:spPr>
      </p:pic>
      <p:sp>
        <p:nvSpPr>
          <p:cNvPr id="97"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小規模</a:t>
            </a:r>
            <a:endParaRPr lang="en-US" altLang="ja-JP" sz="1400" kern="0" dirty="0" smtClean="0">
              <a:solidFill>
                <a:srgbClr val="435153"/>
              </a:solidFill>
            </a:endParaRPr>
          </a:p>
          <a:p>
            <a:pPr marL="139322" indent="-139322" algn="ctr" defTabSz="610872" eaLnBrk="0" hangingPunct="0">
              <a:lnSpc>
                <a:spcPct val="90000"/>
              </a:lnSpc>
              <a:defRPr/>
            </a:pPr>
            <a:r>
              <a:rPr lang="ja-JP" altLang="en-US" sz="1400" kern="0" dirty="0" smtClean="0">
                <a:solidFill>
                  <a:srgbClr val="435153"/>
                </a:solidFill>
              </a:rPr>
              <a:t>関連会社</a:t>
            </a:r>
            <a:endParaRPr lang="en-US" sz="1400" kern="0" dirty="0">
              <a:solidFill>
                <a:srgbClr val="435153"/>
              </a:solidFill>
            </a:endParaRPr>
          </a:p>
        </p:txBody>
      </p:sp>
      <p:pic>
        <p:nvPicPr>
          <p:cNvPr id="6" name="Picture 5"/>
          <p:cNvPicPr>
            <a:picLocks noChangeAspect="1"/>
          </p:cNvPicPr>
          <p:nvPr/>
        </p:nvPicPr>
        <p:blipFill>
          <a:blip r:embed="rId14"/>
          <a:stretch>
            <a:fillRect/>
          </a:stretch>
        </p:blipFill>
        <p:spPr>
          <a:xfrm>
            <a:off x="4322744" y="3379284"/>
            <a:ext cx="1206832" cy="774698"/>
          </a:xfrm>
          <a:prstGeom prst="rect">
            <a:avLst/>
          </a:prstGeom>
        </p:spPr>
      </p:pic>
      <p:sp>
        <p:nvSpPr>
          <p:cNvPr id="7" name="TextBox 6"/>
          <p:cNvSpPr txBox="1"/>
          <p:nvPr/>
        </p:nvSpPr>
        <p:spPr>
          <a:xfrm>
            <a:off x="132361" y="1454084"/>
            <a:ext cx="1229824" cy="646331"/>
          </a:xfrm>
          <a:prstGeom prst="rect">
            <a:avLst/>
          </a:prstGeom>
          <a:noFill/>
        </p:spPr>
        <p:txBody>
          <a:bodyPr wrap="none" rtlCol="0">
            <a:spAutoFit/>
          </a:bodyPr>
          <a:lstStyle/>
          <a:p>
            <a:r>
              <a:rPr lang="ja-JP" altLang="en-US" dirty="0" smtClean="0">
                <a:solidFill>
                  <a:srgbClr val="676767"/>
                </a:solidFill>
              </a:rPr>
              <a:t>オンプレ型</a:t>
            </a:r>
            <a:endParaRPr lang="en-US" altLang="ja-JP" dirty="0" smtClean="0">
              <a:solidFill>
                <a:srgbClr val="676767"/>
              </a:solidFill>
            </a:endParaRPr>
          </a:p>
          <a:p>
            <a:r>
              <a:rPr lang="ja-JP" altLang="en-US" dirty="0" smtClean="0">
                <a:solidFill>
                  <a:srgbClr val="676767"/>
                </a:solidFill>
              </a:rPr>
              <a:t>シスコ</a:t>
            </a:r>
            <a:endParaRPr lang="en-US" altLang="ja-JP" dirty="0" smtClean="0">
              <a:solidFill>
                <a:srgbClr val="676767"/>
              </a:solidFill>
            </a:endParaRPr>
          </a:p>
        </p:txBody>
      </p:sp>
      <p:sp>
        <p:nvSpPr>
          <p:cNvPr id="98" name="Rounded Rectangle 97"/>
          <p:cNvSpPr/>
          <p:nvPr/>
        </p:nvSpPr>
        <p:spPr>
          <a:xfrm>
            <a:off x="1508459" y="2944593"/>
            <a:ext cx="7517796" cy="2128473"/>
          </a:xfrm>
          <a:prstGeom prst="round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9"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保養所</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研修施設</a:t>
            </a:r>
            <a:endParaRPr lang="en-US" altLang="ja-JP" sz="1400" kern="0" dirty="0">
              <a:solidFill>
                <a:srgbClr val="435153"/>
              </a:solidFill>
            </a:endParaRPr>
          </a:p>
        </p:txBody>
      </p:sp>
      <p:sp>
        <p:nvSpPr>
          <p:cNvPr id="8" name="TextBox 7"/>
          <p:cNvSpPr txBox="1"/>
          <p:nvPr/>
        </p:nvSpPr>
        <p:spPr>
          <a:xfrm>
            <a:off x="184156" y="3322459"/>
            <a:ext cx="1168910" cy="646331"/>
          </a:xfrm>
          <a:prstGeom prst="rect">
            <a:avLst/>
          </a:prstGeom>
          <a:noFill/>
        </p:spPr>
        <p:txBody>
          <a:bodyPr wrap="none" rtlCol="0">
            <a:spAutoFit/>
          </a:bodyPr>
          <a:lstStyle/>
          <a:p>
            <a:r>
              <a:rPr lang="ja-JP" altLang="en-US" dirty="0" smtClean="0">
                <a:solidFill>
                  <a:srgbClr val="676767"/>
                </a:solidFill>
              </a:rPr>
              <a:t>クラウド型</a:t>
            </a:r>
            <a:endParaRPr lang="en-US" altLang="ja-JP" dirty="0" smtClean="0">
              <a:solidFill>
                <a:srgbClr val="676767"/>
              </a:solidFill>
            </a:endParaRPr>
          </a:p>
          <a:p>
            <a:r>
              <a:rPr lang="en-US" dirty="0" smtClean="0">
                <a:solidFill>
                  <a:srgbClr val="676767"/>
                </a:solidFill>
              </a:rPr>
              <a:t>Meraki</a:t>
            </a:r>
            <a:endParaRPr lang="en-US" dirty="0">
              <a:solidFill>
                <a:srgbClr val="676767"/>
              </a:solidFill>
            </a:endParaRPr>
          </a:p>
        </p:txBody>
      </p:sp>
      <p:pic>
        <p:nvPicPr>
          <p:cNvPr id="100" name="Picture 9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7526" y="2430292"/>
            <a:ext cx="940070" cy="940070"/>
          </a:xfrm>
          <a:prstGeom prst="rect">
            <a:avLst/>
          </a:prstGeom>
        </p:spPr>
      </p:pic>
      <p:pic>
        <p:nvPicPr>
          <p:cNvPr id="10" name="Picture 9"/>
          <p:cNvPicPr>
            <a:picLocks noChangeAspect="1"/>
          </p:cNvPicPr>
          <p:nvPr/>
        </p:nvPicPr>
        <p:blipFill>
          <a:blip r:embed="rId16"/>
          <a:stretch>
            <a:fillRect/>
          </a:stretch>
        </p:blipFill>
        <p:spPr>
          <a:xfrm>
            <a:off x="5547301" y="1883099"/>
            <a:ext cx="939030" cy="939030"/>
          </a:xfrm>
          <a:prstGeom prst="rect">
            <a:avLst/>
          </a:prstGeom>
        </p:spPr>
      </p:pic>
      <p:sp>
        <p:nvSpPr>
          <p:cNvPr id="5" name="TextBox 4"/>
          <p:cNvSpPr txBox="1"/>
          <p:nvPr/>
        </p:nvSpPr>
        <p:spPr>
          <a:xfrm>
            <a:off x="6446705" y="2095698"/>
            <a:ext cx="1539204" cy="830997"/>
          </a:xfrm>
          <a:prstGeom prst="rect">
            <a:avLst/>
          </a:prstGeom>
          <a:noFill/>
        </p:spPr>
        <p:txBody>
          <a:bodyPr wrap="none" rtlCol="0">
            <a:spAutoFit/>
          </a:bodyPr>
          <a:lstStyle/>
          <a:p>
            <a:r>
              <a:rPr lang="ja-JP" altLang="en-US" sz="1200" dirty="0" smtClean="0">
                <a:solidFill>
                  <a:srgbClr val="676767"/>
                </a:solidFill>
              </a:rPr>
              <a:t>高密度対応</a:t>
            </a:r>
            <a:endParaRPr lang="en-US" altLang="ja-JP" sz="1200" dirty="0" smtClean="0">
              <a:solidFill>
                <a:srgbClr val="676767"/>
              </a:solidFill>
            </a:endParaRPr>
          </a:p>
          <a:p>
            <a:r>
              <a:rPr lang="ja-JP" altLang="en-US" sz="1200" dirty="0" smtClean="0">
                <a:solidFill>
                  <a:srgbClr val="676767"/>
                </a:solidFill>
              </a:rPr>
              <a:t>多数の</a:t>
            </a:r>
            <a:r>
              <a:rPr lang="en-US" altLang="ja-JP" sz="1200" dirty="0" smtClean="0">
                <a:solidFill>
                  <a:srgbClr val="676767"/>
                </a:solidFill>
              </a:rPr>
              <a:t>AP</a:t>
            </a:r>
            <a:r>
              <a:rPr lang="ja-JP" altLang="en-US" sz="1200" dirty="0" smtClean="0">
                <a:solidFill>
                  <a:srgbClr val="676767"/>
                </a:solidFill>
              </a:rPr>
              <a:t>の管理</a:t>
            </a:r>
            <a:endParaRPr lang="en-US" altLang="ja-JP" sz="1200" dirty="0" smtClean="0">
              <a:solidFill>
                <a:srgbClr val="676767"/>
              </a:solidFill>
            </a:endParaRPr>
          </a:p>
          <a:p>
            <a:r>
              <a:rPr lang="ja-JP" altLang="en-US" sz="1200" dirty="0" smtClean="0">
                <a:solidFill>
                  <a:srgbClr val="676767"/>
                </a:solidFill>
              </a:rPr>
              <a:t>デバイス増加</a:t>
            </a:r>
            <a:endParaRPr lang="en-US" altLang="ja-JP" sz="1200" dirty="0" smtClean="0">
              <a:solidFill>
                <a:srgbClr val="676767"/>
              </a:solidFill>
            </a:endParaRPr>
          </a:p>
          <a:p>
            <a:r>
              <a:rPr lang="ja-JP" altLang="en-US" sz="1200" dirty="0" smtClean="0">
                <a:solidFill>
                  <a:srgbClr val="676767"/>
                </a:solidFill>
              </a:rPr>
              <a:t>高度アプリケーション</a:t>
            </a:r>
          </a:p>
        </p:txBody>
      </p:sp>
      <p:sp>
        <p:nvSpPr>
          <p:cNvPr id="46" name="TextBox 45"/>
          <p:cNvSpPr txBox="1"/>
          <p:nvPr/>
        </p:nvSpPr>
        <p:spPr>
          <a:xfrm>
            <a:off x="8069434" y="1125105"/>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7" name="TextBox 46"/>
          <p:cNvSpPr txBox="1"/>
          <p:nvPr/>
        </p:nvSpPr>
        <p:spPr>
          <a:xfrm>
            <a:off x="5084523" y="1095828"/>
            <a:ext cx="950901" cy="830997"/>
          </a:xfrm>
          <a:prstGeom prst="rect">
            <a:avLst/>
          </a:prstGeom>
          <a:noFill/>
        </p:spPr>
        <p:txBody>
          <a:bodyPr wrap="none" rtlCol="0">
            <a:spAutoFit/>
          </a:bodyPr>
          <a:lstStyle/>
          <a:p>
            <a:r>
              <a:rPr lang="ja-JP" altLang="en-US" sz="1200" dirty="0" smtClean="0">
                <a:solidFill>
                  <a:srgbClr val="676767"/>
                </a:solidFill>
              </a:rPr>
              <a:t>安定稼働</a:t>
            </a:r>
            <a:endParaRPr lang="en-US" altLang="ja-JP" sz="1200" dirty="0" smtClean="0">
              <a:solidFill>
                <a:srgbClr val="676767"/>
              </a:solidFill>
            </a:endParaRPr>
          </a:p>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8" name="TextBox 47"/>
          <p:cNvSpPr txBox="1"/>
          <p:nvPr/>
        </p:nvSpPr>
        <p:spPr>
          <a:xfrm>
            <a:off x="3121322" y="2218273"/>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11" name="TextBox 10"/>
          <p:cNvSpPr txBox="1"/>
          <p:nvPr/>
        </p:nvSpPr>
        <p:spPr>
          <a:xfrm>
            <a:off x="1758818" y="4619481"/>
            <a:ext cx="954107" cy="461665"/>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a:p>
            <a:pPr algn="ctr"/>
            <a:r>
              <a:rPr lang="ja-JP" altLang="en-US" sz="1200" dirty="0" smtClean="0">
                <a:solidFill>
                  <a:srgbClr val="676767"/>
                </a:solidFill>
              </a:rPr>
              <a:t>管理者不在</a:t>
            </a:r>
            <a:endParaRPr lang="en-US" sz="1200" dirty="0">
              <a:solidFill>
                <a:srgbClr val="676767"/>
              </a:solidFill>
            </a:endParaRPr>
          </a:p>
        </p:txBody>
      </p:sp>
      <p:sp>
        <p:nvSpPr>
          <p:cNvPr id="51" name="TextBox 50"/>
          <p:cNvSpPr txBox="1"/>
          <p:nvPr/>
        </p:nvSpPr>
        <p:spPr>
          <a:xfrm>
            <a:off x="3208749" y="4800107"/>
            <a:ext cx="646331" cy="276999"/>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p:txBody>
      </p:sp>
      <p:sp>
        <p:nvSpPr>
          <p:cNvPr id="53"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業務対策</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役員対応</a:t>
            </a:r>
            <a:endParaRPr lang="en-US" altLang="ja-JP" sz="1200" kern="0" dirty="0">
              <a:solidFill>
                <a:srgbClr val="435153"/>
              </a:solidFill>
            </a:endParaRPr>
          </a:p>
        </p:txBody>
      </p:sp>
      <p:sp>
        <p:nvSpPr>
          <p:cNvPr id="54"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
        <p:nvSpPr>
          <p:cNvPr id="55"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Tree>
    <p:extLst>
      <p:ext uri="{BB962C8B-B14F-4D97-AF65-F5344CB8AC3E}">
        <p14:creationId xmlns:p14="http://schemas.microsoft.com/office/powerpoint/2010/main" val="2122513896"/>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452"/>
          <p:cNvGrpSpPr>
            <a:grpSpLocks/>
          </p:cNvGrpSpPr>
          <p:nvPr/>
        </p:nvGrpSpPr>
        <p:grpSpPr bwMode="auto">
          <a:xfrm>
            <a:off x="3875581" y="805508"/>
            <a:ext cx="3457912" cy="1200871"/>
            <a:chOff x="2015" y="1453"/>
            <a:chExt cx="2968" cy="1923"/>
          </a:xfrm>
        </p:grpSpPr>
        <p:sp>
          <p:nvSpPr>
            <p:cNvPr id="57"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工場</a:t>
              </a:r>
              <a:endParaRPr lang="en-US" kern="0" dirty="0">
                <a:solidFill>
                  <a:srgbClr val="435153"/>
                </a:solidFill>
              </a:endParaRPr>
            </a:p>
          </p:txBody>
        </p:sp>
        <p:sp>
          <p:nvSpPr>
            <p:cNvPr id="58"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kern="0" dirty="0">
                  <a:solidFill>
                    <a:srgbClr val="435153"/>
                  </a:solidFill>
                </a:rPr>
                <a:t>本社</a:t>
              </a:r>
              <a:endParaRPr lang="en-US" kern="0" dirty="0">
                <a:solidFill>
                  <a:srgbClr val="435153"/>
                </a:solidFill>
              </a:endParaRPr>
            </a:p>
          </p:txBody>
        </p:sp>
        <p:pic>
          <p:nvPicPr>
            <p:cNvPr id="59" name="Picture 3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61" name="Group 423"/>
          <p:cNvGrpSpPr>
            <a:grpSpLocks/>
          </p:cNvGrpSpPr>
          <p:nvPr/>
        </p:nvGrpSpPr>
        <p:grpSpPr bwMode="auto">
          <a:xfrm>
            <a:off x="2080383" y="1164085"/>
            <a:ext cx="1770320" cy="999034"/>
            <a:chOff x="130" y="1028"/>
            <a:chExt cx="2286" cy="1390"/>
          </a:xfrm>
        </p:grpSpPr>
        <p:sp>
          <p:nvSpPr>
            <p:cNvPr id="62"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サプライチェイン</a:t>
              </a:r>
              <a:endParaRPr lang="en-US" sz="1400" kern="0" dirty="0">
                <a:solidFill>
                  <a:srgbClr val="435153"/>
                </a:solidFill>
              </a:endParaRPr>
            </a:p>
          </p:txBody>
        </p:sp>
        <p:pic>
          <p:nvPicPr>
            <p:cNvPr id="64" name="Picture 40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65" name="Picture 4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6" name="Picture 4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7" name="Group 482"/>
          <p:cNvGrpSpPr>
            <a:grpSpLocks/>
          </p:cNvGrpSpPr>
          <p:nvPr/>
        </p:nvGrpSpPr>
        <p:grpSpPr bwMode="auto">
          <a:xfrm>
            <a:off x="2565017" y="3477671"/>
            <a:ext cx="1793875" cy="1220391"/>
            <a:chOff x="3279" y="2478"/>
            <a:chExt cx="1130" cy="1025"/>
          </a:xfrm>
        </p:grpSpPr>
        <p:sp>
          <p:nvSpPr>
            <p:cNvPr id="68"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全国</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営業拠点</a:t>
              </a:r>
              <a:endParaRPr lang="en-US" altLang="ja-JP" sz="1400" kern="0" dirty="0">
                <a:solidFill>
                  <a:srgbClr val="435153"/>
                </a:solidFill>
              </a:endParaRPr>
            </a:p>
          </p:txBody>
        </p:sp>
        <p:pic>
          <p:nvPicPr>
            <p:cNvPr id="69" name="Picture 430"/>
            <p:cNvPicPr>
              <a:picLocks noChangeAspect="1" noChangeArrowheads="1"/>
            </p:cNvPicPr>
            <p:nvPr/>
          </p:nvPicPr>
          <p:blipFill>
            <a:blip r:embed="rId7" cstate="print"/>
            <a:srcRect/>
            <a:stretch>
              <a:fillRect/>
            </a:stretch>
          </p:blipFill>
          <p:spPr bwMode="auto">
            <a:xfrm>
              <a:off x="3660" y="2478"/>
              <a:ext cx="424" cy="511"/>
            </a:xfrm>
            <a:prstGeom prst="rect">
              <a:avLst/>
            </a:prstGeom>
            <a:noFill/>
            <a:ln w="25400" algn="ctr">
              <a:noFill/>
              <a:miter lim="800000"/>
              <a:headEnd/>
              <a:tailEnd/>
            </a:ln>
          </p:spPr>
        </p:pic>
      </p:grpSp>
      <p:grpSp>
        <p:nvGrpSpPr>
          <p:cNvPr id="70" name="Group 481"/>
          <p:cNvGrpSpPr>
            <a:grpSpLocks/>
          </p:cNvGrpSpPr>
          <p:nvPr/>
        </p:nvGrpSpPr>
        <p:grpSpPr bwMode="auto">
          <a:xfrm>
            <a:off x="5817555" y="3378648"/>
            <a:ext cx="1430554" cy="1022465"/>
            <a:chOff x="1181" y="2255"/>
            <a:chExt cx="1111" cy="1481"/>
          </a:xfrm>
        </p:grpSpPr>
        <p:sp>
          <p:nvSpPr>
            <p:cNvPr id="71"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研究</a:t>
              </a:r>
              <a:r>
                <a:rPr lang="ja-JP" altLang="en-US" sz="1400" kern="0" dirty="0" smtClean="0">
                  <a:solidFill>
                    <a:srgbClr val="435153"/>
                  </a:solidFill>
                </a:rPr>
                <a:t>開発施設</a:t>
              </a:r>
              <a:endParaRPr lang="en-US" sz="1400" kern="0" dirty="0">
                <a:solidFill>
                  <a:srgbClr val="435153"/>
                </a:solidFill>
              </a:endParaRPr>
            </a:p>
          </p:txBody>
        </p:sp>
        <p:grpSp>
          <p:nvGrpSpPr>
            <p:cNvPr id="72" name="Group 451"/>
            <p:cNvGrpSpPr>
              <a:grpSpLocks/>
            </p:cNvGrpSpPr>
            <p:nvPr/>
          </p:nvGrpSpPr>
          <p:grpSpPr bwMode="auto">
            <a:xfrm>
              <a:off x="1456" y="2255"/>
              <a:ext cx="617" cy="872"/>
              <a:chOff x="1313" y="2074"/>
              <a:chExt cx="682" cy="963"/>
            </a:xfrm>
          </p:grpSpPr>
          <p:pic>
            <p:nvPicPr>
              <p:cNvPr id="73" name="Picture 431" descr="r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74" name="Picture 450"/>
              <p:cNvPicPr>
                <a:picLocks noChangeAspect="1" noChangeArrowheads="1"/>
              </p:cNvPicPr>
              <p:nvPr/>
            </p:nvPicPr>
            <p:blipFill>
              <a:blip r:embed="rId9"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75" name="Group 480"/>
          <p:cNvGrpSpPr>
            <a:grpSpLocks/>
          </p:cNvGrpSpPr>
          <p:nvPr/>
        </p:nvGrpSpPr>
        <p:grpSpPr bwMode="auto">
          <a:xfrm>
            <a:off x="6282931" y="794753"/>
            <a:ext cx="2791341" cy="1018323"/>
            <a:chOff x="3754" y="724"/>
            <a:chExt cx="2462" cy="1475"/>
          </a:xfrm>
        </p:grpSpPr>
        <p:sp>
          <p:nvSpPr>
            <p:cNvPr id="76"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algn="ctr" defTabSz="685891">
                <a:defRPr/>
              </a:pPr>
              <a:endParaRPr lang="en-US" kern="0">
                <a:solidFill>
                  <a:srgbClr val="435153"/>
                </a:solidFill>
              </a:endParaRPr>
            </a:p>
          </p:txBody>
        </p:sp>
        <p:sp>
          <p:nvSpPr>
            <p:cNvPr id="77"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a:solidFill>
                    <a:srgbClr val="435153"/>
                  </a:solidFill>
                </a:rPr>
                <a:t>完成品の配送</a:t>
              </a:r>
              <a:endParaRPr lang="en-US" sz="1400" kern="0" dirty="0">
                <a:solidFill>
                  <a:srgbClr val="435153"/>
                </a:solidFill>
              </a:endParaRPr>
            </a:p>
          </p:txBody>
        </p:sp>
        <p:sp>
          <p:nvSpPr>
            <p:cNvPr id="78"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indent="-139322" algn="ctr" defTabSz="610872" eaLnBrk="0" hangingPunct="0">
                <a:lnSpc>
                  <a:spcPct val="90000"/>
                </a:lnSpc>
                <a:defRPr/>
              </a:pPr>
              <a:r>
                <a:rPr lang="ja-JP" altLang="en-US" kern="0" dirty="0">
                  <a:solidFill>
                    <a:srgbClr val="435153"/>
                  </a:solidFill>
                </a:rPr>
                <a:t>完成品倉庫</a:t>
              </a:r>
              <a:endParaRPr lang="en-US" kern="0" dirty="0">
                <a:solidFill>
                  <a:srgbClr val="435153"/>
                </a:solidFill>
              </a:endParaRPr>
            </a:p>
          </p:txBody>
        </p:sp>
        <p:pic>
          <p:nvPicPr>
            <p:cNvPr id="79" name="Picture 4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80" name="Group 414"/>
            <p:cNvGrpSpPr>
              <a:grpSpLocks/>
            </p:cNvGrpSpPr>
            <p:nvPr/>
          </p:nvGrpSpPr>
          <p:grpSpPr bwMode="auto">
            <a:xfrm>
              <a:off x="4649" y="1763"/>
              <a:ext cx="674" cy="436"/>
              <a:chOff x="3837" y="-784"/>
              <a:chExt cx="1494" cy="968"/>
            </a:xfrm>
          </p:grpSpPr>
          <p:pic>
            <p:nvPicPr>
              <p:cNvPr id="82" name="Picture 41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83" name="Picture 41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84" name="Picture 4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81" name="Picture 41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87"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algn="ctr" defTabSz="685891">
              <a:spcBef>
                <a:spcPct val="50000"/>
              </a:spcBef>
              <a:defRPr/>
            </a:pPr>
            <a:r>
              <a:rPr lang="ja-JP" altLang="en-US" kern="0" dirty="0">
                <a:solidFill>
                  <a:srgbClr val="435153"/>
                </a:solidFill>
              </a:rPr>
              <a:t>物流（</a:t>
            </a:r>
            <a:r>
              <a:rPr lang="ja-JP" altLang="en-US" kern="0">
                <a:solidFill>
                  <a:srgbClr val="435153"/>
                </a:solidFill>
              </a:rPr>
              <a:t>原材料</a:t>
            </a:r>
            <a:r>
              <a:rPr lang="ja-JP" altLang="en-US" kern="0" smtClean="0">
                <a:solidFill>
                  <a:srgbClr val="435153"/>
                </a:solidFill>
              </a:rPr>
              <a:t>）倉庫</a:t>
            </a:r>
            <a:endParaRPr lang="en-US" kern="0" dirty="0">
              <a:solidFill>
                <a:srgbClr val="435153"/>
              </a:solidFill>
            </a:endParaRPr>
          </a:p>
        </p:txBody>
      </p:sp>
      <p:sp>
        <p:nvSpPr>
          <p:cNvPr id="2" name="Title 1"/>
          <p:cNvSpPr>
            <a:spLocks noGrp="1"/>
          </p:cNvSpPr>
          <p:nvPr>
            <p:ph type="title"/>
          </p:nvPr>
        </p:nvSpPr>
        <p:spPr>
          <a:xfrm>
            <a:off x="125042" y="104296"/>
            <a:ext cx="8659976" cy="623292"/>
          </a:xfrm>
        </p:spPr>
        <p:txBody>
          <a:bodyPr/>
          <a:lstStyle/>
          <a:p>
            <a:r>
              <a:rPr lang="ja-JP" altLang="en-US" dirty="0" smtClean="0"/>
              <a:t>用途とデバイス密度により選択</a:t>
            </a:r>
            <a:r>
              <a:rPr lang="en-US" altLang="ja-JP" dirty="0" smtClean="0"/>
              <a:t>  </a:t>
            </a:r>
            <a:r>
              <a:rPr lang="ja-JP" altLang="en-US" dirty="0" smtClean="0"/>
              <a:t>ハイブリット型</a:t>
            </a:r>
            <a:endParaRPr lang="en-US" dirty="0"/>
          </a:p>
        </p:txBody>
      </p:sp>
      <p:sp>
        <p:nvSpPr>
          <p:cNvPr id="3" name="Rounded Rectangle 2"/>
          <p:cNvSpPr/>
          <p:nvPr/>
        </p:nvSpPr>
        <p:spPr>
          <a:xfrm>
            <a:off x="1508758" y="727588"/>
            <a:ext cx="7517796" cy="212847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pic>
        <p:nvPicPr>
          <p:cNvPr id="49" name="Picture 5" descr="C:\Users\waaraya\AppData\Local\Microsoft\Windows\Temporary Internet Files\Content.IE5\TGVM31MK\MC900079072[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50"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海外工場</a:t>
            </a:r>
            <a:endParaRPr lang="en-US" sz="1400" kern="0" dirty="0">
              <a:solidFill>
                <a:srgbClr val="435153"/>
              </a:solidFill>
            </a:endParaRPr>
          </a:p>
        </p:txBody>
      </p:sp>
      <p:pic>
        <p:nvPicPr>
          <p:cNvPr id="4" name="Picture 3"/>
          <p:cNvPicPr>
            <a:picLocks noChangeAspect="1"/>
          </p:cNvPicPr>
          <p:nvPr/>
        </p:nvPicPr>
        <p:blipFill>
          <a:blip r:embed="rId13"/>
          <a:stretch>
            <a:fillRect/>
          </a:stretch>
        </p:blipFill>
        <p:spPr>
          <a:xfrm>
            <a:off x="1708561" y="3309606"/>
            <a:ext cx="812511" cy="924785"/>
          </a:xfrm>
          <a:prstGeom prst="rect">
            <a:avLst/>
          </a:prstGeom>
        </p:spPr>
      </p:pic>
      <p:sp>
        <p:nvSpPr>
          <p:cNvPr id="97"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indent="-139322" algn="ctr" defTabSz="610872" eaLnBrk="0" hangingPunct="0">
              <a:lnSpc>
                <a:spcPct val="90000"/>
              </a:lnSpc>
              <a:defRPr/>
            </a:pPr>
            <a:r>
              <a:rPr lang="ja-JP" altLang="en-US" sz="1400" kern="0" dirty="0" smtClean="0">
                <a:solidFill>
                  <a:srgbClr val="435153"/>
                </a:solidFill>
              </a:rPr>
              <a:t>小規模</a:t>
            </a:r>
            <a:endParaRPr lang="en-US" altLang="ja-JP" sz="1400" kern="0" dirty="0" smtClean="0">
              <a:solidFill>
                <a:srgbClr val="435153"/>
              </a:solidFill>
            </a:endParaRPr>
          </a:p>
          <a:p>
            <a:pPr marL="139322" indent="-139322" algn="ctr" defTabSz="610872" eaLnBrk="0" hangingPunct="0">
              <a:lnSpc>
                <a:spcPct val="90000"/>
              </a:lnSpc>
              <a:defRPr/>
            </a:pPr>
            <a:r>
              <a:rPr lang="ja-JP" altLang="en-US" sz="1400" kern="0" dirty="0" smtClean="0">
                <a:solidFill>
                  <a:srgbClr val="435153"/>
                </a:solidFill>
              </a:rPr>
              <a:t>関連会社</a:t>
            </a:r>
            <a:endParaRPr lang="en-US" sz="1400" kern="0" dirty="0">
              <a:solidFill>
                <a:srgbClr val="435153"/>
              </a:solidFill>
            </a:endParaRPr>
          </a:p>
        </p:txBody>
      </p:sp>
      <p:pic>
        <p:nvPicPr>
          <p:cNvPr id="6" name="Picture 5"/>
          <p:cNvPicPr>
            <a:picLocks noChangeAspect="1"/>
          </p:cNvPicPr>
          <p:nvPr/>
        </p:nvPicPr>
        <p:blipFill>
          <a:blip r:embed="rId14"/>
          <a:stretch>
            <a:fillRect/>
          </a:stretch>
        </p:blipFill>
        <p:spPr>
          <a:xfrm>
            <a:off x="4322744" y="3379284"/>
            <a:ext cx="1206832" cy="774698"/>
          </a:xfrm>
          <a:prstGeom prst="rect">
            <a:avLst/>
          </a:prstGeom>
        </p:spPr>
      </p:pic>
      <p:sp>
        <p:nvSpPr>
          <p:cNvPr id="7" name="TextBox 6"/>
          <p:cNvSpPr txBox="1"/>
          <p:nvPr/>
        </p:nvSpPr>
        <p:spPr>
          <a:xfrm>
            <a:off x="132361" y="1454084"/>
            <a:ext cx="1229824" cy="646331"/>
          </a:xfrm>
          <a:prstGeom prst="rect">
            <a:avLst/>
          </a:prstGeom>
          <a:noFill/>
        </p:spPr>
        <p:txBody>
          <a:bodyPr wrap="none" rtlCol="0">
            <a:spAutoFit/>
          </a:bodyPr>
          <a:lstStyle/>
          <a:p>
            <a:r>
              <a:rPr lang="ja-JP" altLang="en-US" dirty="0" smtClean="0">
                <a:solidFill>
                  <a:srgbClr val="676767"/>
                </a:solidFill>
              </a:rPr>
              <a:t>オンプレ型</a:t>
            </a:r>
            <a:endParaRPr lang="en-US" altLang="ja-JP" dirty="0" smtClean="0">
              <a:solidFill>
                <a:srgbClr val="676767"/>
              </a:solidFill>
            </a:endParaRPr>
          </a:p>
          <a:p>
            <a:r>
              <a:rPr lang="ja-JP" altLang="en-US" dirty="0" smtClean="0">
                <a:solidFill>
                  <a:srgbClr val="676767"/>
                </a:solidFill>
              </a:rPr>
              <a:t>シスコ</a:t>
            </a:r>
            <a:endParaRPr lang="en-US" altLang="ja-JP" dirty="0" smtClean="0">
              <a:solidFill>
                <a:srgbClr val="676767"/>
              </a:solidFill>
            </a:endParaRPr>
          </a:p>
        </p:txBody>
      </p:sp>
      <p:sp>
        <p:nvSpPr>
          <p:cNvPr id="98" name="Rounded Rectangle 97"/>
          <p:cNvSpPr/>
          <p:nvPr/>
        </p:nvSpPr>
        <p:spPr>
          <a:xfrm>
            <a:off x="1508459" y="2944593"/>
            <a:ext cx="7517796" cy="2128473"/>
          </a:xfrm>
          <a:prstGeom prst="round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9"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400" kern="0" dirty="0" smtClean="0">
                <a:solidFill>
                  <a:srgbClr val="435153"/>
                </a:solidFill>
              </a:rPr>
              <a:t>保養所</a:t>
            </a:r>
            <a:endParaRPr lang="en-US" altLang="ja-JP" sz="1400" kern="0" dirty="0" smtClean="0">
              <a:solidFill>
                <a:srgbClr val="435153"/>
              </a:solidFill>
            </a:endParaRPr>
          </a:p>
          <a:p>
            <a:pPr algn="ctr" defTabSz="610872" eaLnBrk="0" hangingPunct="0">
              <a:lnSpc>
                <a:spcPct val="90000"/>
              </a:lnSpc>
              <a:defRPr/>
            </a:pPr>
            <a:r>
              <a:rPr lang="ja-JP" altLang="en-US" sz="1400" kern="0" dirty="0" smtClean="0">
                <a:solidFill>
                  <a:srgbClr val="435153"/>
                </a:solidFill>
              </a:rPr>
              <a:t>研修施設</a:t>
            </a:r>
            <a:endParaRPr lang="en-US" altLang="ja-JP" sz="1400" kern="0" dirty="0">
              <a:solidFill>
                <a:srgbClr val="435153"/>
              </a:solidFill>
            </a:endParaRPr>
          </a:p>
        </p:txBody>
      </p:sp>
      <p:sp>
        <p:nvSpPr>
          <p:cNvPr id="8" name="TextBox 7"/>
          <p:cNvSpPr txBox="1"/>
          <p:nvPr/>
        </p:nvSpPr>
        <p:spPr>
          <a:xfrm>
            <a:off x="184156" y="3322459"/>
            <a:ext cx="1168910" cy="646331"/>
          </a:xfrm>
          <a:prstGeom prst="rect">
            <a:avLst/>
          </a:prstGeom>
          <a:noFill/>
        </p:spPr>
        <p:txBody>
          <a:bodyPr wrap="none" rtlCol="0">
            <a:spAutoFit/>
          </a:bodyPr>
          <a:lstStyle/>
          <a:p>
            <a:r>
              <a:rPr lang="ja-JP" altLang="en-US" dirty="0" smtClean="0">
                <a:solidFill>
                  <a:srgbClr val="676767"/>
                </a:solidFill>
              </a:rPr>
              <a:t>クラウド型</a:t>
            </a:r>
            <a:endParaRPr lang="en-US" altLang="ja-JP" dirty="0" smtClean="0">
              <a:solidFill>
                <a:srgbClr val="676767"/>
              </a:solidFill>
            </a:endParaRPr>
          </a:p>
          <a:p>
            <a:r>
              <a:rPr lang="en-US" dirty="0" smtClean="0">
                <a:solidFill>
                  <a:srgbClr val="676767"/>
                </a:solidFill>
              </a:rPr>
              <a:t>Meraki</a:t>
            </a:r>
            <a:endParaRPr lang="en-US" dirty="0">
              <a:solidFill>
                <a:srgbClr val="676767"/>
              </a:solidFill>
            </a:endParaRPr>
          </a:p>
        </p:txBody>
      </p:sp>
      <p:pic>
        <p:nvPicPr>
          <p:cNvPr id="10" name="Picture 9"/>
          <p:cNvPicPr>
            <a:picLocks noChangeAspect="1"/>
          </p:cNvPicPr>
          <p:nvPr/>
        </p:nvPicPr>
        <p:blipFill>
          <a:blip r:embed="rId15"/>
          <a:stretch>
            <a:fillRect/>
          </a:stretch>
        </p:blipFill>
        <p:spPr>
          <a:xfrm>
            <a:off x="5547301" y="1883099"/>
            <a:ext cx="939030" cy="939030"/>
          </a:xfrm>
          <a:prstGeom prst="rect">
            <a:avLst/>
          </a:prstGeom>
        </p:spPr>
      </p:pic>
      <p:sp>
        <p:nvSpPr>
          <p:cNvPr id="5" name="TextBox 4"/>
          <p:cNvSpPr txBox="1"/>
          <p:nvPr/>
        </p:nvSpPr>
        <p:spPr>
          <a:xfrm>
            <a:off x="6446705" y="2095698"/>
            <a:ext cx="1539204" cy="830997"/>
          </a:xfrm>
          <a:prstGeom prst="rect">
            <a:avLst/>
          </a:prstGeom>
          <a:noFill/>
        </p:spPr>
        <p:txBody>
          <a:bodyPr wrap="none" rtlCol="0">
            <a:spAutoFit/>
          </a:bodyPr>
          <a:lstStyle/>
          <a:p>
            <a:r>
              <a:rPr lang="ja-JP" altLang="en-US" sz="1200" dirty="0" smtClean="0">
                <a:solidFill>
                  <a:srgbClr val="676767"/>
                </a:solidFill>
              </a:rPr>
              <a:t>高密度対応</a:t>
            </a:r>
            <a:endParaRPr lang="en-US" altLang="ja-JP" sz="1200" dirty="0" smtClean="0">
              <a:solidFill>
                <a:srgbClr val="676767"/>
              </a:solidFill>
            </a:endParaRPr>
          </a:p>
          <a:p>
            <a:r>
              <a:rPr lang="ja-JP" altLang="en-US" sz="1200" dirty="0" smtClean="0">
                <a:solidFill>
                  <a:srgbClr val="676767"/>
                </a:solidFill>
              </a:rPr>
              <a:t>多数の</a:t>
            </a:r>
            <a:r>
              <a:rPr lang="en-US" altLang="ja-JP" sz="1200" dirty="0" smtClean="0">
                <a:solidFill>
                  <a:srgbClr val="676767"/>
                </a:solidFill>
              </a:rPr>
              <a:t>AP</a:t>
            </a:r>
            <a:r>
              <a:rPr lang="ja-JP" altLang="en-US" sz="1200" dirty="0" smtClean="0">
                <a:solidFill>
                  <a:srgbClr val="676767"/>
                </a:solidFill>
              </a:rPr>
              <a:t>の管理</a:t>
            </a:r>
            <a:endParaRPr lang="en-US" altLang="ja-JP" sz="1200" dirty="0" smtClean="0">
              <a:solidFill>
                <a:srgbClr val="676767"/>
              </a:solidFill>
            </a:endParaRPr>
          </a:p>
          <a:p>
            <a:r>
              <a:rPr lang="ja-JP" altLang="en-US" sz="1200" dirty="0" smtClean="0">
                <a:solidFill>
                  <a:srgbClr val="676767"/>
                </a:solidFill>
              </a:rPr>
              <a:t>デバイス増加</a:t>
            </a:r>
            <a:endParaRPr lang="en-US" altLang="ja-JP" sz="1200" dirty="0" smtClean="0">
              <a:solidFill>
                <a:srgbClr val="676767"/>
              </a:solidFill>
            </a:endParaRPr>
          </a:p>
          <a:p>
            <a:r>
              <a:rPr lang="ja-JP" altLang="en-US" sz="1200" dirty="0" smtClean="0">
                <a:solidFill>
                  <a:srgbClr val="676767"/>
                </a:solidFill>
              </a:rPr>
              <a:t>高度アプリケーション</a:t>
            </a:r>
          </a:p>
        </p:txBody>
      </p:sp>
      <p:sp>
        <p:nvSpPr>
          <p:cNvPr id="46" name="TextBox 45"/>
          <p:cNvSpPr txBox="1"/>
          <p:nvPr/>
        </p:nvSpPr>
        <p:spPr>
          <a:xfrm>
            <a:off x="8069434" y="1125105"/>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7" name="TextBox 46"/>
          <p:cNvSpPr txBox="1"/>
          <p:nvPr/>
        </p:nvSpPr>
        <p:spPr>
          <a:xfrm>
            <a:off x="5084523" y="1095828"/>
            <a:ext cx="950901" cy="830997"/>
          </a:xfrm>
          <a:prstGeom prst="rect">
            <a:avLst/>
          </a:prstGeom>
          <a:noFill/>
        </p:spPr>
        <p:txBody>
          <a:bodyPr wrap="none" rtlCol="0">
            <a:spAutoFit/>
          </a:bodyPr>
          <a:lstStyle/>
          <a:p>
            <a:r>
              <a:rPr lang="ja-JP" altLang="en-US" sz="1200" dirty="0" smtClean="0">
                <a:solidFill>
                  <a:srgbClr val="676767"/>
                </a:solidFill>
              </a:rPr>
              <a:t>安定稼働</a:t>
            </a:r>
            <a:endParaRPr lang="en-US" altLang="ja-JP" sz="1200" dirty="0" smtClean="0">
              <a:solidFill>
                <a:srgbClr val="676767"/>
              </a:solidFill>
            </a:endParaRPr>
          </a:p>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48" name="TextBox 47"/>
          <p:cNvSpPr txBox="1"/>
          <p:nvPr/>
        </p:nvSpPr>
        <p:spPr>
          <a:xfrm>
            <a:off x="3121322" y="2218273"/>
            <a:ext cx="950901" cy="646331"/>
          </a:xfrm>
          <a:prstGeom prst="rect">
            <a:avLst/>
          </a:prstGeom>
          <a:noFill/>
        </p:spPr>
        <p:txBody>
          <a:bodyPr wrap="none" rtlCol="0">
            <a:spAutoFit/>
          </a:bodyPr>
          <a:lstStyle/>
          <a:p>
            <a:r>
              <a:rPr lang="ja-JP" altLang="en-US" sz="1200" dirty="0" smtClean="0">
                <a:solidFill>
                  <a:srgbClr val="676767"/>
                </a:solidFill>
              </a:rPr>
              <a:t>セキュリティ</a:t>
            </a:r>
            <a:endParaRPr lang="en-US" altLang="ja-JP" sz="1200" dirty="0">
              <a:solidFill>
                <a:srgbClr val="676767"/>
              </a:solidFill>
            </a:endParaRPr>
          </a:p>
          <a:p>
            <a:r>
              <a:rPr lang="ja-JP" altLang="en-US" sz="1200" dirty="0" smtClean="0">
                <a:solidFill>
                  <a:srgbClr val="676767"/>
                </a:solidFill>
              </a:rPr>
              <a:t>耐環境</a:t>
            </a:r>
            <a:endParaRPr lang="en-US" altLang="ja-JP" sz="1200" dirty="0" smtClean="0">
              <a:solidFill>
                <a:srgbClr val="676767"/>
              </a:solidFill>
            </a:endParaRPr>
          </a:p>
          <a:p>
            <a:r>
              <a:rPr lang="ja-JP" altLang="en-US" sz="1200" dirty="0" smtClean="0">
                <a:solidFill>
                  <a:srgbClr val="676767"/>
                </a:solidFill>
              </a:rPr>
              <a:t>電波干渉</a:t>
            </a:r>
            <a:endParaRPr lang="en-US" altLang="ja-JP" sz="1200" dirty="0">
              <a:solidFill>
                <a:srgbClr val="676767"/>
              </a:solidFill>
            </a:endParaRPr>
          </a:p>
        </p:txBody>
      </p:sp>
      <p:sp>
        <p:nvSpPr>
          <p:cNvPr id="11" name="TextBox 10"/>
          <p:cNvSpPr txBox="1"/>
          <p:nvPr/>
        </p:nvSpPr>
        <p:spPr>
          <a:xfrm>
            <a:off x="1758818" y="4619481"/>
            <a:ext cx="954107" cy="461665"/>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a:p>
            <a:pPr algn="ctr"/>
            <a:r>
              <a:rPr lang="ja-JP" altLang="en-US" sz="1200" dirty="0" smtClean="0">
                <a:solidFill>
                  <a:srgbClr val="676767"/>
                </a:solidFill>
              </a:rPr>
              <a:t>管理者不在</a:t>
            </a:r>
            <a:endParaRPr lang="en-US" sz="1200" dirty="0">
              <a:solidFill>
                <a:srgbClr val="676767"/>
              </a:solidFill>
            </a:endParaRPr>
          </a:p>
        </p:txBody>
      </p:sp>
      <p:sp>
        <p:nvSpPr>
          <p:cNvPr id="51" name="TextBox 50"/>
          <p:cNvSpPr txBox="1"/>
          <p:nvPr/>
        </p:nvSpPr>
        <p:spPr>
          <a:xfrm>
            <a:off x="3208749" y="4800107"/>
            <a:ext cx="646331" cy="276999"/>
          </a:xfrm>
          <a:prstGeom prst="rect">
            <a:avLst/>
          </a:prstGeom>
          <a:noFill/>
        </p:spPr>
        <p:txBody>
          <a:bodyPr wrap="none" rtlCol="0">
            <a:spAutoFit/>
          </a:bodyPr>
          <a:lstStyle/>
          <a:p>
            <a:pPr algn="ctr"/>
            <a:r>
              <a:rPr lang="ja-JP" altLang="en-US" sz="1200" dirty="0" smtClean="0">
                <a:solidFill>
                  <a:srgbClr val="676767"/>
                </a:solidFill>
              </a:rPr>
              <a:t>遠隔地</a:t>
            </a:r>
            <a:endParaRPr lang="en-US" altLang="ja-JP" sz="1200" dirty="0" smtClean="0">
              <a:solidFill>
                <a:srgbClr val="676767"/>
              </a:solidFill>
            </a:endParaRPr>
          </a:p>
        </p:txBody>
      </p:sp>
      <p:sp>
        <p:nvSpPr>
          <p:cNvPr id="53"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業務対策</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役員対応</a:t>
            </a:r>
            <a:endParaRPr lang="en-US" altLang="ja-JP" sz="1200" kern="0" dirty="0">
              <a:solidFill>
                <a:srgbClr val="435153"/>
              </a:solidFill>
            </a:endParaRPr>
          </a:p>
        </p:txBody>
      </p:sp>
      <p:sp>
        <p:nvSpPr>
          <p:cNvPr id="54"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
        <p:nvSpPr>
          <p:cNvPr id="55"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algn="ctr" defTabSz="610872" eaLnBrk="0" hangingPunct="0">
              <a:lnSpc>
                <a:spcPct val="90000"/>
              </a:lnSpc>
              <a:defRPr/>
            </a:pPr>
            <a:r>
              <a:rPr lang="ja-JP" altLang="en-US" sz="1200" kern="0" dirty="0" smtClean="0">
                <a:solidFill>
                  <a:srgbClr val="435153"/>
                </a:solidFill>
              </a:rPr>
              <a:t>セキュリティ</a:t>
            </a:r>
            <a:endParaRPr lang="en-US" altLang="ja-JP" sz="1200" kern="0" dirty="0" smtClean="0">
              <a:solidFill>
                <a:srgbClr val="435153"/>
              </a:solidFill>
            </a:endParaRPr>
          </a:p>
          <a:p>
            <a:pPr algn="ctr" defTabSz="610872" eaLnBrk="0" hangingPunct="0">
              <a:lnSpc>
                <a:spcPct val="90000"/>
              </a:lnSpc>
              <a:defRPr/>
            </a:pPr>
            <a:r>
              <a:rPr lang="ja-JP" altLang="en-US" sz="1200" kern="0" dirty="0" smtClean="0">
                <a:solidFill>
                  <a:srgbClr val="435153"/>
                </a:solidFill>
              </a:rPr>
              <a:t>業務効率化</a:t>
            </a:r>
            <a:endParaRPr lang="en-US" altLang="ja-JP" sz="1200" kern="0" dirty="0">
              <a:solidFill>
                <a:srgbClr val="435153"/>
              </a:solidFill>
            </a:endParaRPr>
          </a:p>
        </p:txBody>
      </p:sp>
      <p:sp>
        <p:nvSpPr>
          <p:cNvPr id="12" name="Rounded Rectangle 11"/>
          <p:cNvSpPr/>
          <p:nvPr/>
        </p:nvSpPr>
        <p:spPr>
          <a:xfrm>
            <a:off x="2599271" y="2886287"/>
            <a:ext cx="5099715" cy="580678"/>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MX</a:t>
            </a:r>
            <a:r>
              <a:rPr lang="ja-JP" altLang="en-US" dirty="0" smtClean="0"/>
              <a:t>（</a:t>
            </a:r>
            <a:r>
              <a:rPr lang="en-US" altLang="ja-JP" dirty="0" smtClean="0"/>
              <a:t>VPN)</a:t>
            </a:r>
            <a:r>
              <a:rPr lang="ja-JP" altLang="en-US" dirty="0" smtClean="0"/>
              <a:t>　＋　</a:t>
            </a:r>
            <a:r>
              <a:rPr lang="en-US" altLang="ja-JP" dirty="0" smtClean="0"/>
              <a:t>MR (</a:t>
            </a:r>
            <a:r>
              <a:rPr lang="ja-JP" altLang="en-US" dirty="0" smtClean="0"/>
              <a:t>無線</a:t>
            </a:r>
            <a:r>
              <a:rPr lang="en-US" altLang="ja-JP" dirty="0" smtClean="0"/>
              <a:t>LAN)</a:t>
            </a:r>
            <a:endParaRPr lang="en-US" dirty="0" smtClean="0"/>
          </a:p>
        </p:txBody>
      </p:sp>
      <p:pic>
        <p:nvPicPr>
          <p:cNvPr id="100" name="Picture 9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63574" y="2095698"/>
            <a:ext cx="940070" cy="940070"/>
          </a:xfrm>
          <a:prstGeom prst="rect">
            <a:avLst/>
          </a:prstGeom>
        </p:spPr>
      </p:pic>
      <p:sp>
        <p:nvSpPr>
          <p:cNvPr id="60" name="Rounded Rectangle 59"/>
          <p:cNvSpPr/>
          <p:nvPr/>
        </p:nvSpPr>
        <p:spPr>
          <a:xfrm>
            <a:off x="2565017" y="1278265"/>
            <a:ext cx="5099715" cy="580678"/>
          </a:xfrm>
          <a:prstGeom prst="round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Catalyst  +  </a:t>
            </a:r>
            <a:r>
              <a:rPr lang="en-US" dirty="0" err="1" smtClean="0"/>
              <a:t>Aironet</a:t>
            </a:r>
            <a:endParaRPr lang="en-US" dirty="0" smtClean="0"/>
          </a:p>
        </p:txBody>
      </p:sp>
    </p:spTree>
    <p:extLst>
      <p:ext uri="{BB962C8B-B14F-4D97-AF65-F5344CB8AC3E}">
        <p14:creationId xmlns:p14="http://schemas.microsoft.com/office/powerpoint/2010/main" val="809633609"/>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919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2_Blue theme 2015 16x9">
  <a:themeElements>
    <a:clrScheme name="Corprate Color Palette">
      <a:dk1>
        <a:srgbClr val="282828"/>
      </a:dk1>
      <a:lt1>
        <a:srgbClr val="FFFFFF"/>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Custom Design">
  <a:themeElements>
    <a:clrScheme name="Meraki">
      <a:dk1>
        <a:srgbClr val="A5A5A5"/>
      </a:dk1>
      <a:lt1>
        <a:srgbClr val="FFFFFF"/>
      </a:lt1>
      <a:dk2>
        <a:srgbClr val="A5A5A5"/>
      </a:dk2>
      <a:lt2>
        <a:srgbClr val="FFFFFF"/>
      </a:lt2>
      <a:accent1>
        <a:srgbClr val="65B144"/>
      </a:accent1>
      <a:accent2>
        <a:srgbClr val="65B144"/>
      </a:accent2>
      <a:accent3>
        <a:srgbClr val="A5A5A5"/>
      </a:accent3>
      <a:accent4>
        <a:srgbClr val="8A8A8D"/>
      </a:accent4>
      <a:accent5>
        <a:srgbClr val="4472C4"/>
      </a:accent5>
      <a:accent6>
        <a:srgbClr val="3E9FDB"/>
      </a:accent6>
      <a:hlink>
        <a:srgbClr val="0563C1"/>
      </a:hlink>
      <a:folHlink>
        <a:srgbClr val="954F72"/>
      </a:folHlink>
    </a:clrScheme>
    <a:fontScheme name="Meraki">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4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20150127_WLAN_NagoyaDIS.potx</Template>
  <TotalTime>19041</TotalTime>
  <Words>3843</Words>
  <Application>Microsoft Macintosh PowerPoint</Application>
  <PresentationFormat>画面に合わせる (16:9)</PresentationFormat>
  <Paragraphs>1114</Paragraphs>
  <Slides>93</Slides>
  <Notes>36</Notes>
  <HiddenSlides>0</HiddenSlides>
  <MMClips>0</MMClips>
  <ScaleCrop>false</ScaleCrop>
  <HeadingPairs>
    <vt:vector size="6" baseType="variant">
      <vt:variant>
        <vt:lpstr>使用されているフォント</vt:lpstr>
      </vt:variant>
      <vt:variant>
        <vt:i4>28</vt:i4>
      </vt:variant>
      <vt:variant>
        <vt:lpstr>テーマ</vt:lpstr>
      </vt:variant>
      <vt:variant>
        <vt:i4>5</vt:i4>
      </vt:variant>
      <vt:variant>
        <vt:lpstr>スライド タイトル</vt:lpstr>
      </vt:variant>
      <vt:variant>
        <vt:i4>93</vt:i4>
      </vt:variant>
    </vt:vector>
  </HeadingPairs>
  <TitlesOfParts>
    <vt:vector size="126" baseType="lpstr">
      <vt:lpstr>Calibri</vt:lpstr>
      <vt:lpstr>CiscoSans</vt:lpstr>
      <vt:lpstr>CiscoSans ExtraLight</vt:lpstr>
      <vt:lpstr>CiscoSans Thin</vt:lpstr>
      <vt:lpstr>CiscoSansTT ExtraLight</vt:lpstr>
      <vt:lpstr>CiscoSansTT Thin</vt:lpstr>
      <vt:lpstr>Gill Sans</vt:lpstr>
      <vt:lpstr>Helvetica</vt:lpstr>
      <vt:lpstr>Helvetica Neue</vt:lpstr>
      <vt:lpstr>HG丸ｺﾞｼｯｸM-PRO</vt:lpstr>
      <vt:lpstr>Hiragino Maru Gothic ProN W4</vt:lpstr>
      <vt:lpstr>Lucida Grande</vt:lpstr>
      <vt:lpstr>Meiryo</vt:lpstr>
      <vt:lpstr>Meiryo UI</vt:lpstr>
      <vt:lpstr>MS Gothic</vt:lpstr>
      <vt:lpstr>MS Mincho</vt:lpstr>
      <vt:lpstr>MS PGothic</vt:lpstr>
      <vt:lpstr>ＭＳ Ｐゴシック</vt:lpstr>
      <vt:lpstr>Osaka</vt:lpstr>
      <vt:lpstr>Proxima nova</vt:lpstr>
      <vt:lpstr>Proxima nova</vt:lpstr>
      <vt:lpstr>Proxima Nova Light</vt:lpstr>
      <vt:lpstr>PT Sans</vt:lpstr>
      <vt:lpstr>Tipo de letra del sistema Fina</vt:lpstr>
      <vt:lpstr>Wingdings</vt:lpstr>
      <vt:lpstr>メイリオ</vt:lpstr>
      <vt:lpstr>Arial</vt:lpstr>
      <vt:lpstr>Arial</vt:lpstr>
      <vt:lpstr>8_Blue theme 2015 16x9</vt:lpstr>
      <vt:lpstr>2_Blue theme 2015 16x9</vt:lpstr>
      <vt:lpstr>Custom Design</vt:lpstr>
      <vt:lpstr>Blue theme 2015 16x9</vt:lpstr>
      <vt:lpstr>4_Blue theme 2015 16x9</vt:lpstr>
      <vt:lpstr>Cisco無線製品の提案の仕方 Cisco Start ＆ Merakiが市場にもたらす価値</vt:lpstr>
      <vt:lpstr>Cisco Start 製品 アップデート</vt:lpstr>
      <vt:lpstr>Cisco Start シリーズの特徴</vt:lpstr>
      <vt:lpstr>Cisco Start シリーズ 中堅・中小企業のお客様、及びに小規模拠点に最適な製品ポートフォリオ</vt:lpstr>
      <vt:lpstr>Cisco Start シリーズ スイッチ</vt:lpstr>
      <vt:lpstr>Cisco Start シリーズ アクセススイッチ 製品ラインアップ</vt:lpstr>
      <vt:lpstr>Cisco Catalyst 2960-L シリーズ概要</vt:lpstr>
      <vt:lpstr>Cisco Catalyst 2960-Lシリーズ スイッチ</vt:lpstr>
      <vt:lpstr>Cisco Catalyst 2960-L 最新IOSアップデート</vt:lpstr>
      <vt:lpstr>Cisco Catalyst 2960-L　最新IOSアップデート</vt:lpstr>
      <vt:lpstr>せっかくのスイッチ提案、ぜひアップ セルを！</vt:lpstr>
      <vt:lpstr>Cisco Start シリーズ アクセスポイント</vt:lpstr>
      <vt:lpstr>Cisco Start シリーズ アクセスポイント 製品群</vt:lpstr>
      <vt:lpstr>Cisco Aironet シリーズ アクセスポイント製品群</vt:lpstr>
      <vt:lpstr>新製品の追加</vt:lpstr>
      <vt:lpstr>Cisco Aironet シリーズ アクセスポイント 製品群</vt:lpstr>
      <vt:lpstr>WAP150 (Wireless Access Point) 802.11ac wave1対応の低価格＆高機能アクセスポイント</vt:lpstr>
      <vt:lpstr>Cisco無線製品の提案の仕方  Aironet（エアロネット）　と　Meraki　（メラキ） </vt:lpstr>
      <vt:lpstr>【参考】 自治体における働き方改革と無線LAN</vt:lpstr>
      <vt:lpstr>働き方改革</vt:lpstr>
      <vt:lpstr>PowerPoint プレゼンテーション</vt:lpstr>
      <vt:lpstr>総務省　：　情報通信白書　平成29年版</vt:lpstr>
      <vt:lpstr>自治体</vt:lpstr>
      <vt:lpstr>PowerPoint プレゼンテーション</vt:lpstr>
      <vt:lpstr>Aironet シリーズの特徴</vt:lpstr>
      <vt:lpstr>Cisco 無線LAN ビジネス</vt:lpstr>
      <vt:lpstr>サポート、障害対応 業界最大の無線LAN選任サポート部隊</vt:lpstr>
      <vt:lpstr>国内企業向け無線LAN機器市場  ベンダー別エンドユーザ売上、2016年 </vt:lpstr>
      <vt:lpstr>無線LANシステムのタイプ</vt:lpstr>
      <vt:lpstr>無線LANシステムのタイプ</vt:lpstr>
      <vt:lpstr>モバイル端末の高密度化</vt:lpstr>
      <vt:lpstr>今、求められる高密度対応 </vt:lpstr>
      <vt:lpstr>PowerPoint プレゼンテーション</vt:lpstr>
      <vt:lpstr>　一般的な AP のハードウェア</vt:lpstr>
      <vt:lpstr>　Cisco の ハードウェア</vt:lpstr>
      <vt:lpstr>導入事例</vt:lpstr>
      <vt:lpstr>オフィス内高密度　: 株式会社アカツキ</vt:lpstr>
      <vt:lpstr>フリーアドレス用無線LAN  - デジタルガレージ様 -</vt:lpstr>
      <vt:lpstr>会議室、ホール等</vt:lpstr>
      <vt:lpstr>パシフィコ横浜　（株式会社横浜国際平和会議場）</vt:lpstr>
      <vt:lpstr>多目的ホール 　　Las Vegas : T-mobile Arena </vt:lpstr>
      <vt:lpstr>Cisco スタジアム高密度 WiFi 大規模な観客にも対応するカバレッジ</vt:lpstr>
      <vt:lpstr>教室内無線LAN : 前橋市教育委員会</vt:lpstr>
      <vt:lpstr>MEの登場により、コントローラ型をお手軽に導入</vt:lpstr>
      <vt:lpstr>無線LANコントローラの新しい形 Mobility Express (通称ME）とは</vt:lpstr>
      <vt:lpstr>MEの特徴</vt:lpstr>
      <vt:lpstr>参考：MEと物理コントローラ（WLC)との比較</vt:lpstr>
      <vt:lpstr>オンプレ型の限界をクラウドで</vt:lpstr>
      <vt:lpstr>ME はコントローラをAPの中へ　</vt:lpstr>
      <vt:lpstr>クラウド化で、初期投資と専門技術を大幅削減</vt:lpstr>
      <vt:lpstr>Meraki シリーズの特徴</vt:lpstr>
      <vt:lpstr>大学無線LAN :　東京海洋大学</vt:lpstr>
      <vt:lpstr>寺岡精工　様 </vt:lpstr>
      <vt:lpstr>用途とデバイス密度により選択  ハイブリット型 </vt:lpstr>
      <vt:lpstr>「Cisco Meraki-よくある‘5つの質問’」</vt:lpstr>
      <vt:lpstr>【よくある質問-1】  そもそも Meraki って何？　  </vt:lpstr>
      <vt:lpstr>PowerPoint プレゼンテーション</vt:lpstr>
      <vt:lpstr>Meraki フルスタック</vt:lpstr>
      <vt:lpstr>【よくある質問-２】  なぜ、Meraki　は評価されているの？</vt:lpstr>
      <vt:lpstr>クラウド化で、初期投資と専門技術を大幅削減</vt:lpstr>
      <vt:lpstr>一般的なクラウドのコスト構造</vt:lpstr>
      <vt:lpstr>コストイメージ</vt:lpstr>
      <vt:lpstr>【よくある質問-3】  クラウドってセキュリテイや安定性は大丈夫？</vt:lpstr>
      <vt:lpstr>クラウドネットワーキングの特徴</vt:lpstr>
      <vt:lpstr>【よくある質問-4】  製品のラインナップと特徴は？</vt:lpstr>
      <vt:lpstr>MR アクセスポイント</vt:lpstr>
      <vt:lpstr>MR アクセスポイント</vt:lpstr>
      <vt:lpstr>通信の安定化： 電波の自動解析と自動調整</vt:lpstr>
      <vt:lpstr>PowerPoint プレゼンテーション</vt:lpstr>
      <vt:lpstr>年代別スマートフォン利用状況</vt:lpstr>
      <vt:lpstr>ある一家でのアプリケーション利用状況</vt:lpstr>
      <vt:lpstr>PowerPoint プレゼンテーション</vt:lpstr>
      <vt:lpstr>【よくある質問-５】  高機能といっても、どんな機能が役に立つの？</vt:lpstr>
      <vt:lpstr>Merakiで実現するSDNの世界</vt:lpstr>
      <vt:lpstr>SD-WAN市場の動向  </vt:lpstr>
      <vt:lpstr>店舗、拠点の傾向</vt:lpstr>
      <vt:lpstr>PowerPoint プレゼンテーション</vt:lpstr>
      <vt:lpstr>Meraki MX  セキュリティ アプライアンス</vt:lpstr>
      <vt:lpstr>MX  シリーズ　　　（UTM） 統合脅威管理ソリューション</vt:lpstr>
      <vt:lpstr>豊富かつ高性能なセキリティ</vt:lpstr>
      <vt:lpstr>MX セキュリティ アプライアンス　：ライセンス</vt:lpstr>
      <vt:lpstr>Auto VPN / SD-WAN</vt:lpstr>
      <vt:lpstr>PowerPoint プレゼンテーション</vt:lpstr>
      <vt:lpstr>参考：UDP ホールパンチング</vt:lpstr>
      <vt:lpstr>AutoVPN 登録と接続 (フレンドリーなNATの場合)</vt:lpstr>
      <vt:lpstr>サポートされるトポロジー</vt:lpstr>
      <vt:lpstr>複数のマルチハブ構成</vt:lpstr>
      <vt:lpstr>MX　SD-WAN機能</vt:lpstr>
      <vt:lpstr>SD-WANの回線のサポート状況 オペレーションをシンプルかつ、導入も管理も簡単に</vt:lpstr>
      <vt:lpstr>参考：フロー決定の方法</vt:lpstr>
      <vt:lpstr>用途とデバイス密度により選択  ハイブリット型</vt:lpstr>
      <vt:lpstr>用途とデバイス密度により選択  ハイブリット型</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Mitesh Gohil</dc:creator>
  <cp:lastModifiedBy>Microsoft Office ユーザー</cp:lastModifiedBy>
  <cp:revision>613</cp:revision>
  <cp:lastPrinted>2017-02-06T00:33:05Z</cp:lastPrinted>
  <dcterms:created xsi:type="dcterms:W3CDTF">2014-07-09T19:55:36Z</dcterms:created>
  <dcterms:modified xsi:type="dcterms:W3CDTF">2017-12-08T09:47:40Z</dcterms:modified>
</cp:coreProperties>
</file>